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Layouts/slideLayout7.xml" ContentType="application/vnd.openxmlformats-officedocument.presentationml.slideLayout+xml"/>
  <Override PartName="/ppt/theme/theme3.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4.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5.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6.xml" ContentType="application/vnd.openxmlformats-officedocument.theme+xml"/>
  <Override PartName="/ppt/slideLayouts/slideLayout33.xml" ContentType="application/vnd.openxmlformats-officedocument.presentationml.slideLayout+xml"/>
  <Override PartName="/ppt/theme/theme7.xml" ContentType="application/vnd.openxmlformats-officedocument.theme+xml"/>
  <Override PartName="/ppt/slideLayouts/slideLayout34.xml" ContentType="application/vnd.openxmlformats-officedocument.presentationml.slideLayout+xml"/>
  <Override PartName="/ppt/theme/theme8.xml" ContentType="application/vnd.openxmlformats-officedocument.theme+xml"/>
  <Override PartName="/ppt/slideLayouts/slideLayout35.xml" ContentType="application/vnd.openxmlformats-officedocument.presentationml.slideLayout+xml"/>
  <Override PartName="/ppt/theme/theme9.xml" ContentType="application/vnd.openxmlformats-officedocument.theme+xml"/>
  <Override PartName="/ppt/slideLayouts/slideLayout36.xml" ContentType="application/vnd.openxmlformats-officedocument.presentationml.slideLayout+xml"/>
  <Override PartName="/ppt/theme/theme10.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theme/themeOverride3.xml" ContentType="application/vnd.openxmlformats-officedocument.themeOverride+xml"/>
  <Override PartName="/ppt/theme/themeOverride4.xml" ContentType="application/vnd.openxmlformats-officedocument.themeOverr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0" r:id="rId1"/>
    <p:sldMasterId id="2147483732" r:id="rId2"/>
    <p:sldMasterId id="2147483734" r:id="rId3"/>
    <p:sldMasterId id="2147483736" r:id="rId4"/>
    <p:sldMasterId id="2147483740" r:id="rId5"/>
    <p:sldMasterId id="2147483756" r:id="rId6"/>
    <p:sldMasterId id="2147483810" r:id="rId7"/>
    <p:sldMasterId id="2147483854" r:id="rId8"/>
    <p:sldMasterId id="2147483856" r:id="rId9"/>
    <p:sldMasterId id="2147483860" r:id="rId10"/>
    <p:sldMasterId id="2147483862" r:id="rId11"/>
  </p:sldMasterIdLst>
  <p:notesMasterIdLst>
    <p:notesMasterId r:id="rId380"/>
  </p:notesMasterIdLst>
  <p:handoutMasterIdLst>
    <p:handoutMasterId r:id="rId381"/>
  </p:handoutMasterIdLst>
  <p:sldIdLst>
    <p:sldId id="1270" r:id="rId12"/>
    <p:sldId id="784" r:id="rId13"/>
    <p:sldId id="1273" r:id="rId14"/>
    <p:sldId id="785" r:id="rId15"/>
    <p:sldId id="1271" r:id="rId16"/>
    <p:sldId id="1272" r:id="rId17"/>
    <p:sldId id="1241" r:id="rId18"/>
    <p:sldId id="1242" r:id="rId19"/>
    <p:sldId id="1243" r:id="rId20"/>
    <p:sldId id="786" r:id="rId21"/>
    <p:sldId id="1261" r:id="rId22"/>
    <p:sldId id="1262" r:id="rId23"/>
    <p:sldId id="1263" r:id="rId24"/>
    <p:sldId id="1264" r:id="rId25"/>
    <p:sldId id="1265" r:id="rId26"/>
    <p:sldId id="1266" r:id="rId27"/>
    <p:sldId id="1267" r:id="rId28"/>
    <p:sldId id="1268" r:id="rId29"/>
    <p:sldId id="1269" r:id="rId30"/>
    <p:sldId id="346" r:id="rId31"/>
    <p:sldId id="929" r:id="rId32"/>
    <p:sldId id="930" r:id="rId33"/>
    <p:sldId id="931" r:id="rId34"/>
    <p:sldId id="932" r:id="rId35"/>
    <p:sldId id="933" r:id="rId36"/>
    <p:sldId id="917" r:id="rId37"/>
    <p:sldId id="918" r:id="rId38"/>
    <p:sldId id="919" r:id="rId39"/>
    <p:sldId id="920" r:id="rId40"/>
    <p:sldId id="914" r:id="rId41"/>
    <p:sldId id="915" r:id="rId42"/>
    <p:sldId id="916" r:id="rId43"/>
    <p:sldId id="902" r:id="rId44"/>
    <p:sldId id="903" r:id="rId45"/>
    <p:sldId id="904" r:id="rId46"/>
    <p:sldId id="905" r:id="rId47"/>
    <p:sldId id="896" r:id="rId48"/>
    <p:sldId id="897" r:id="rId49"/>
    <p:sldId id="898" r:id="rId50"/>
    <p:sldId id="1277" r:id="rId51"/>
    <p:sldId id="1278" r:id="rId52"/>
    <p:sldId id="1279" r:id="rId53"/>
    <p:sldId id="1280" r:id="rId54"/>
    <p:sldId id="1281" r:id="rId55"/>
    <p:sldId id="1282" r:id="rId56"/>
    <p:sldId id="1283" r:id="rId57"/>
    <p:sldId id="1284" r:id="rId58"/>
    <p:sldId id="1285" r:id="rId59"/>
    <p:sldId id="1286" r:id="rId60"/>
    <p:sldId id="1287" r:id="rId61"/>
    <p:sldId id="1288" r:id="rId62"/>
    <p:sldId id="1289" r:id="rId63"/>
    <p:sldId id="1290" r:id="rId64"/>
    <p:sldId id="922" r:id="rId65"/>
    <p:sldId id="923" r:id="rId66"/>
    <p:sldId id="893" r:id="rId67"/>
    <p:sldId id="894" r:id="rId68"/>
    <p:sldId id="895" r:id="rId69"/>
    <p:sldId id="925" r:id="rId70"/>
    <p:sldId id="926" r:id="rId71"/>
    <p:sldId id="910" r:id="rId72"/>
    <p:sldId id="911" r:id="rId73"/>
    <p:sldId id="912" r:id="rId74"/>
    <p:sldId id="913" r:id="rId75"/>
    <p:sldId id="899" r:id="rId76"/>
    <p:sldId id="900" r:id="rId77"/>
    <p:sldId id="901" r:id="rId78"/>
    <p:sldId id="1100" r:id="rId79"/>
    <p:sldId id="1101" r:id="rId80"/>
    <p:sldId id="1103" r:id="rId81"/>
    <p:sldId id="1104" r:id="rId82"/>
    <p:sldId id="1105" r:id="rId83"/>
    <p:sldId id="1117" r:id="rId84"/>
    <p:sldId id="1118" r:id="rId85"/>
    <p:sldId id="1119" r:id="rId86"/>
    <p:sldId id="1120" r:id="rId87"/>
    <p:sldId id="1121" r:id="rId88"/>
    <p:sldId id="1122" r:id="rId89"/>
    <p:sldId id="1123" r:id="rId90"/>
    <p:sldId id="1226" r:id="rId91"/>
    <p:sldId id="1227" r:id="rId92"/>
    <p:sldId id="1228" r:id="rId93"/>
    <p:sldId id="1229" r:id="rId94"/>
    <p:sldId id="906" r:id="rId95"/>
    <p:sldId id="907" r:id="rId96"/>
    <p:sldId id="882" r:id="rId97"/>
    <p:sldId id="935" r:id="rId98"/>
    <p:sldId id="936" r:id="rId99"/>
    <p:sldId id="937" r:id="rId100"/>
    <p:sldId id="879" r:id="rId101"/>
    <p:sldId id="880" r:id="rId102"/>
    <p:sldId id="881" r:id="rId103"/>
    <p:sldId id="939" r:id="rId104"/>
    <p:sldId id="940" r:id="rId105"/>
    <p:sldId id="941" r:id="rId106"/>
    <p:sldId id="942" r:id="rId107"/>
    <p:sldId id="889" r:id="rId108"/>
    <p:sldId id="890" r:id="rId109"/>
    <p:sldId id="891" r:id="rId110"/>
    <p:sldId id="892" r:id="rId111"/>
    <p:sldId id="943" r:id="rId112"/>
    <p:sldId id="944" r:id="rId113"/>
    <p:sldId id="945" r:id="rId114"/>
    <p:sldId id="946" r:id="rId115"/>
    <p:sldId id="947" r:id="rId116"/>
    <p:sldId id="949" r:id="rId117"/>
    <p:sldId id="950" r:id="rId118"/>
    <p:sldId id="952" r:id="rId119"/>
    <p:sldId id="953" r:id="rId120"/>
    <p:sldId id="954" r:id="rId121"/>
    <p:sldId id="955" r:id="rId122"/>
    <p:sldId id="262" r:id="rId123"/>
    <p:sldId id="264" r:id="rId124"/>
    <p:sldId id="261" r:id="rId125"/>
    <p:sldId id="259" r:id="rId126"/>
    <p:sldId id="260" r:id="rId127"/>
    <p:sldId id="1108" r:id="rId128"/>
    <p:sldId id="1109" r:id="rId129"/>
    <p:sldId id="270" r:id="rId130"/>
    <p:sldId id="1110" r:id="rId131"/>
    <p:sldId id="1183" r:id="rId132"/>
    <p:sldId id="266" r:id="rId133"/>
    <p:sldId id="258" r:id="rId134"/>
    <p:sldId id="1111" r:id="rId135"/>
    <p:sldId id="268" r:id="rId136"/>
    <p:sldId id="1184" r:id="rId137"/>
    <p:sldId id="992" r:id="rId138"/>
    <p:sldId id="994" r:id="rId139"/>
    <p:sldId id="989" r:id="rId140"/>
    <p:sldId id="334" r:id="rId141"/>
    <p:sldId id="997" r:id="rId142"/>
    <p:sldId id="998" r:id="rId143"/>
    <p:sldId id="1088" r:id="rId144"/>
    <p:sldId id="335" r:id="rId145"/>
    <p:sldId id="1092" r:id="rId146"/>
    <p:sldId id="1094" r:id="rId147"/>
    <p:sldId id="1095" r:id="rId148"/>
    <p:sldId id="1096" r:id="rId149"/>
    <p:sldId id="1097" r:id="rId150"/>
    <p:sldId id="1098" r:id="rId151"/>
    <p:sldId id="1298" r:id="rId152"/>
    <p:sldId id="1299" r:id="rId153"/>
    <p:sldId id="1144" r:id="rId154"/>
    <p:sldId id="1145" r:id="rId155"/>
    <p:sldId id="1146" r:id="rId156"/>
    <p:sldId id="1113" r:id="rId157"/>
    <p:sldId id="1114" r:id="rId158"/>
    <p:sldId id="271" r:id="rId159"/>
    <p:sldId id="1115" r:id="rId160"/>
    <p:sldId id="273" r:id="rId161"/>
    <p:sldId id="274" r:id="rId162"/>
    <p:sldId id="321" r:id="rId163"/>
    <p:sldId id="325" r:id="rId164"/>
    <p:sldId id="326" r:id="rId165"/>
    <p:sldId id="322" r:id="rId166"/>
    <p:sldId id="327" r:id="rId167"/>
    <p:sldId id="328" r:id="rId168"/>
    <p:sldId id="329" r:id="rId169"/>
    <p:sldId id="331" r:id="rId170"/>
    <p:sldId id="330" r:id="rId171"/>
    <p:sldId id="332" r:id="rId172"/>
    <p:sldId id="333" r:id="rId173"/>
    <p:sldId id="1185" r:id="rId174"/>
    <p:sldId id="336" r:id="rId175"/>
    <p:sldId id="337" r:id="rId176"/>
    <p:sldId id="338" r:id="rId177"/>
    <p:sldId id="339" r:id="rId178"/>
    <p:sldId id="340" r:id="rId179"/>
    <p:sldId id="341" r:id="rId180"/>
    <p:sldId id="343" r:id="rId181"/>
    <p:sldId id="344" r:id="rId182"/>
    <p:sldId id="345" r:id="rId183"/>
    <p:sldId id="1186" r:id="rId184"/>
    <p:sldId id="347" r:id="rId185"/>
    <p:sldId id="349" r:id="rId186"/>
    <p:sldId id="350" r:id="rId187"/>
    <p:sldId id="351" r:id="rId188"/>
    <p:sldId id="352" r:id="rId189"/>
    <p:sldId id="353" r:id="rId190"/>
    <p:sldId id="354" r:id="rId191"/>
    <p:sldId id="355" r:id="rId192"/>
    <p:sldId id="356" r:id="rId193"/>
    <p:sldId id="357" r:id="rId194"/>
    <p:sldId id="358" r:id="rId195"/>
    <p:sldId id="360" r:id="rId196"/>
    <p:sldId id="359" r:id="rId197"/>
    <p:sldId id="361" r:id="rId198"/>
    <p:sldId id="830" r:id="rId199"/>
    <p:sldId id="1190" r:id="rId200"/>
    <p:sldId id="1191" r:id="rId201"/>
    <p:sldId id="1192" r:id="rId202"/>
    <p:sldId id="1193" r:id="rId203"/>
    <p:sldId id="1194" r:id="rId204"/>
    <p:sldId id="1195" r:id="rId205"/>
    <p:sldId id="1196" r:id="rId206"/>
    <p:sldId id="1197" r:id="rId207"/>
    <p:sldId id="1198" r:id="rId208"/>
    <p:sldId id="1199" r:id="rId209"/>
    <p:sldId id="1200" r:id="rId210"/>
    <p:sldId id="1201" r:id="rId211"/>
    <p:sldId id="1202" r:id="rId212"/>
    <p:sldId id="1203" r:id="rId213"/>
    <p:sldId id="819" r:id="rId214"/>
    <p:sldId id="1204" r:id="rId215"/>
    <p:sldId id="1205" r:id="rId216"/>
    <p:sldId id="1206" r:id="rId217"/>
    <p:sldId id="1207" r:id="rId218"/>
    <p:sldId id="1208" r:id="rId219"/>
    <p:sldId id="824" r:id="rId220"/>
    <p:sldId id="1209" r:id="rId221"/>
    <p:sldId id="1210" r:id="rId222"/>
    <p:sldId id="1211" r:id="rId223"/>
    <p:sldId id="1212" r:id="rId224"/>
    <p:sldId id="1213" r:id="rId225"/>
    <p:sldId id="1214" r:id="rId226"/>
    <p:sldId id="1215" r:id="rId227"/>
    <p:sldId id="1216" r:id="rId228"/>
    <p:sldId id="1217" r:id="rId229"/>
    <p:sldId id="1218" r:id="rId230"/>
    <p:sldId id="1219" r:id="rId231"/>
    <p:sldId id="814" r:id="rId232"/>
    <p:sldId id="1220" r:id="rId233"/>
    <p:sldId id="1221" r:id="rId234"/>
    <p:sldId id="1222" r:id="rId235"/>
    <p:sldId id="826" r:id="rId236"/>
    <p:sldId id="1223" r:id="rId237"/>
    <p:sldId id="1224" r:id="rId238"/>
    <p:sldId id="1225" r:id="rId239"/>
    <p:sldId id="863" r:id="rId240"/>
    <p:sldId id="1230" r:id="rId241"/>
    <p:sldId id="1231" r:id="rId242"/>
    <p:sldId id="1276" r:id="rId243"/>
    <p:sldId id="1291" r:id="rId244"/>
    <p:sldId id="1292" r:id="rId245"/>
    <p:sldId id="1294" r:id="rId246"/>
    <p:sldId id="1295" r:id="rId247"/>
    <p:sldId id="1296" r:id="rId248"/>
    <p:sldId id="1297" r:id="rId249"/>
    <p:sldId id="1156" r:id="rId250"/>
    <p:sldId id="1157" r:id="rId251"/>
    <p:sldId id="1158" r:id="rId252"/>
    <p:sldId id="1159" r:id="rId253"/>
    <p:sldId id="1160" r:id="rId254"/>
    <p:sldId id="1161" r:id="rId255"/>
    <p:sldId id="1162" r:id="rId256"/>
    <p:sldId id="1163" r:id="rId257"/>
    <p:sldId id="1164" r:id="rId258"/>
    <p:sldId id="1165" r:id="rId259"/>
    <p:sldId id="1166" r:id="rId260"/>
    <p:sldId id="1167" r:id="rId261"/>
    <p:sldId id="1168" r:id="rId262"/>
    <p:sldId id="1169" r:id="rId263"/>
    <p:sldId id="1170" r:id="rId264"/>
    <p:sldId id="1171" r:id="rId265"/>
    <p:sldId id="1172" r:id="rId266"/>
    <p:sldId id="1173" r:id="rId267"/>
    <p:sldId id="1174" r:id="rId268"/>
    <p:sldId id="1175" r:id="rId269"/>
    <p:sldId id="1176" r:id="rId270"/>
    <p:sldId id="1177" r:id="rId271"/>
    <p:sldId id="1178" r:id="rId272"/>
    <p:sldId id="1179" r:id="rId273"/>
    <p:sldId id="1180" r:id="rId274"/>
    <p:sldId id="1181" r:id="rId275"/>
    <p:sldId id="1148" r:id="rId276"/>
    <p:sldId id="1149" r:id="rId277"/>
    <p:sldId id="1150" r:id="rId278"/>
    <p:sldId id="1151" r:id="rId279"/>
    <p:sldId id="1152" r:id="rId280"/>
    <p:sldId id="1153" r:id="rId281"/>
    <p:sldId id="1154" r:id="rId282"/>
    <p:sldId id="1155" r:id="rId283"/>
    <p:sldId id="1248" r:id="rId284"/>
    <p:sldId id="1249" r:id="rId285"/>
    <p:sldId id="1250" r:id="rId286"/>
    <p:sldId id="1251" r:id="rId287"/>
    <p:sldId id="269" r:id="rId288"/>
    <p:sldId id="1252" r:id="rId289"/>
    <p:sldId id="1253" r:id="rId290"/>
    <p:sldId id="1254" r:id="rId291"/>
    <p:sldId id="1255" r:id="rId292"/>
    <p:sldId id="1256" r:id="rId293"/>
    <p:sldId id="1257" r:id="rId294"/>
    <p:sldId id="1258" r:id="rId295"/>
    <p:sldId id="1259" r:id="rId296"/>
    <p:sldId id="1260" r:id="rId297"/>
    <p:sldId id="958" r:id="rId298"/>
    <p:sldId id="959" r:id="rId299"/>
    <p:sldId id="960" r:id="rId300"/>
    <p:sldId id="961" r:id="rId301"/>
    <p:sldId id="962" r:id="rId302"/>
    <p:sldId id="963" r:id="rId303"/>
    <p:sldId id="964" r:id="rId304"/>
    <p:sldId id="965" r:id="rId305"/>
    <p:sldId id="800" r:id="rId306"/>
    <p:sldId id="967" r:id="rId307"/>
    <p:sldId id="968" r:id="rId308"/>
    <p:sldId id="521" r:id="rId309"/>
    <p:sldId id="499" r:id="rId310"/>
    <p:sldId id="969" r:id="rId311"/>
    <p:sldId id="970" r:id="rId312"/>
    <p:sldId id="528" r:id="rId313"/>
    <p:sldId id="529" r:id="rId314"/>
    <p:sldId id="971" r:id="rId315"/>
    <p:sldId id="517" r:id="rId316"/>
    <p:sldId id="972" r:id="rId317"/>
    <p:sldId id="973" r:id="rId318"/>
    <p:sldId id="532" r:id="rId319"/>
    <p:sldId id="533" r:id="rId320"/>
    <p:sldId id="313" r:id="rId321"/>
    <p:sldId id="314" r:id="rId322"/>
    <p:sldId id="315" r:id="rId323"/>
    <p:sldId id="316" r:id="rId324"/>
    <p:sldId id="317" r:id="rId325"/>
    <p:sldId id="318" r:id="rId326"/>
    <p:sldId id="319" r:id="rId327"/>
    <p:sldId id="305" r:id="rId328"/>
    <p:sldId id="306" r:id="rId329"/>
    <p:sldId id="307" r:id="rId330"/>
    <p:sldId id="308" r:id="rId331"/>
    <p:sldId id="309" r:id="rId332"/>
    <p:sldId id="310" r:id="rId333"/>
    <p:sldId id="311" r:id="rId334"/>
    <p:sldId id="1274" r:id="rId335"/>
    <p:sldId id="793" r:id="rId336"/>
    <p:sldId id="825" r:id="rId337"/>
    <p:sldId id="788" r:id="rId338"/>
    <p:sldId id="1233" r:id="rId339"/>
    <p:sldId id="1234" r:id="rId340"/>
    <p:sldId id="1235" r:id="rId341"/>
    <p:sldId id="1236" r:id="rId342"/>
    <p:sldId id="1237" r:id="rId343"/>
    <p:sldId id="1238" r:id="rId344"/>
    <p:sldId id="1239" r:id="rId345"/>
    <p:sldId id="801" r:id="rId346"/>
    <p:sldId id="795" r:id="rId347"/>
    <p:sldId id="796" r:id="rId348"/>
    <p:sldId id="802" r:id="rId349"/>
    <p:sldId id="803" r:id="rId350"/>
    <p:sldId id="804" r:id="rId351"/>
    <p:sldId id="805" r:id="rId352"/>
    <p:sldId id="806" r:id="rId353"/>
    <p:sldId id="807" r:id="rId354"/>
    <p:sldId id="808" r:id="rId355"/>
    <p:sldId id="809" r:id="rId356"/>
    <p:sldId id="810" r:id="rId357"/>
    <p:sldId id="811" r:id="rId358"/>
    <p:sldId id="813" r:id="rId359"/>
    <p:sldId id="1275" r:id="rId360"/>
    <p:sldId id="1187" r:id="rId361"/>
    <p:sldId id="1188" r:id="rId362"/>
    <p:sldId id="1189" r:id="rId363"/>
    <p:sldId id="875" r:id="rId364"/>
    <p:sldId id="1245" r:id="rId365"/>
    <p:sldId id="1246" r:id="rId366"/>
    <p:sldId id="1247" r:id="rId367"/>
    <p:sldId id="790" r:id="rId368"/>
    <p:sldId id="794" r:id="rId369"/>
    <p:sldId id="797" r:id="rId370"/>
    <p:sldId id="798" r:id="rId371"/>
    <p:sldId id="799" r:id="rId372"/>
    <p:sldId id="821" r:id="rId373"/>
    <p:sldId id="822" r:id="rId374"/>
    <p:sldId id="820" r:id="rId375"/>
    <p:sldId id="823" r:id="rId376"/>
    <p:sldId id="789" r:id="rId377"/>
    <p:sldId id="791" r:id="rId378"/>
    <p:sldId id="792" r:id="rId379"/>
  </p:sldIdLst>
  <p:sldSz cx="12192000" cy="6858000"/>
  <p:notesSz cx="7010400" cy="9236075"/>
  <p:defaultTextStyle>
    <a:defPPr>
      <a:defRPr lang="es-CO"/>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00"/>
  </p:clrMru>
  <p:extLst>
    <p:ext uri="{E76CE94A-603C-4142-B9EB-6D1370010A27}">
      <p14:discardImageEditData xmlns:p14="http://schemas.microsoft.com/office/powerpoint/2010/main" val="1"/>
    </p:ext>
    <p:ext uri="{D31A062A-798A-4329-ABDD-BBA856620510}">
      <p14:defaultImageDpi xmlns:p14="http://schemas.microsoft.com/office/powerpoint/2010/main" val="96"/>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6844" autoAdjust="0"/>
    <p:restoredTop sz="79035" autoAdjust="0"/>
  </p:normalViewPr>
  <p:slideViewPr>
    <p:cSldViewPr snapToGrid="0">
      <p:cViewPr varScale="1">
        <p:scale>
          <a:sx n="57" d="100"/>
          <a:sy n="57" d="100"/>
        </p:scale>
        <p:origin x="1794" y="66"/>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p:cViewPr varScale="1">
        <p:scale>
          <a:sx n="86" d="100"/>
          <a:sy n="86" d="100"/>
        </p:scale>
        <p:origin x="3786" y="78"/>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6.xml"/><Relationship Id="rId299" Type="http://schemas.openxmlformats.org/officeDocument/2006/relationships/slide" Target="slides/slide288.xml"/><Relationship Id="rId21" Type="http://schemas.openxmlformats.org/officeDocument/2006/relationships/slide" Target="slides/slide10.xml"/><Relationship Id="rId63" Type="http://schemas.openxmlformats.org/officeDocument/2006/relationships/slide" Target="slides/slide52.xml"/><Relationship Id="rId159" Type="http://schemas.openxmlformats.org/officeDocument/2006/relationships/slide" Target="slides/slide148.xml"/><Relationship Id="rId324" Type="http://schemas.openxmlformats.org/officeDocument/2006/relationships/slide" Target="slides/slide313.xml"/><Relationship Id="rId366" Type="http://schemas.openxmlformats.org/officeDocument/2006/relationships/slide" Target="slides/slide355.xml"/><Relationship Id="rId170" Type="http://schemas.openxmlformats.org/officeDocument/2006/relationships/slide" Target="slides/slide159.xml"/><Relationship Id="rId226" Type="http://schemas.openxmlformats.org/officeDocument/2006/relationships/slide" Target="slides/slide215.xml"/><Relationship Id="rId268" Type="http://schemas.openxmlformats.org/officeDocument/2006/relationships/slide" Target="slides/slide257.xml"/><Relationship Id="rId32" Type="http://schemas.openxmlformats.org/officeDocument/2006/relationships/slide" Target="slides/slide21.xml"/><Relationship Id="rId74" Type="http://schemas.openxmlformats.org/officeDocument/2006/relationships/slide" Target="slides/slide63.xml"/><Relationship Id="rId128" Type="http://schemas.openxmlformats.org/officeDocument/2006/relationships/slide" Target="slides/slide117.xml"/><Relationship Id="rId335" Type="http://schemas.openxmlformats.org/officeDocument/2006/relationships/slide" Target="slides/slide324.xml"/><Relationship Id="rId377" Type="http://schemas.openxmlformats.org/officeDocument/2006/relationships/slide" Target="slides/slide366.xml"/><Relationship Id="rId5" Type="http://schemas.openxmlformats.org/officeDocument/2006/relationships/slideMaster" Target="slideMasters/slideMaster5.xml"/><Relationship Id="rId181" Type="http://schemas.openxmlformats.org/officeDocument/2006/relationships/slide" Target="slides/slide170.xml"/><Relationship Id="rId237" Type="http://schemas.openxmlformats.org/officeDocument/2006/relationships/slide" Target="slides/slide226.xml"/><Relationship Id="rId279" Type="http://schemas.openxmlformats.org/officeDocument/2006/relationships/slide" Target="slides/slide268.xml"/><Relationship Id="rId43" Type="http://schemas.openxmlformats.org/officeDocument/2006/relationships/slide" Target="slides/slide32.xml"/><Relationship Id="rId139" Type="http://schemas.openxmlformats.org/officeDocument/2006/relationships/slide" Target="slides/slide128.xml"/><Relationship Id="rId290" Type="http://schemas.openxmlformats.org/officeDocument/2006/relationships/slide" Target="slides/slide279.xml"/><Relationship Id="rId304" Type="http://schemas.openxmlformats.org/officeDocument/2006/relationships/slide" Target="slides/slide293.xml"/><Relationship Id="rId346" Type="http://schemas.openxmlformats.org/officeDocument/2006/relationships/slide" Target="slides/slide335.xml"/><Relationship Id="rId85" Type="http://schemas.openxmlformats.org/officeDocument/2006/relationships/slide" Target="slides/slide74.xml"/><Relationship Id="rId150" Type="http://schemas.openxmlformats.org/officeDocument/2006/relationships/slide" Target="slides/slide139.xml"/><Relationship Id="rId192" Type="http://schemas.openxmlformats.org/officeDocument/2006/relationships/slide" Target="slides/slide181.xml"/><Relationship Id="rId206" Type="http://schemas.openxmlformats.org/officeDocument/2006/relationships/slide" Target="slides/slide195.xml"/><Relationship Id="rId248" Type="http://schemas.openxmlformats.org/officeDocument/2006/relationships/slide" Target="slides/slide237.xml"/><Relationship Id="rId12" Type="http://schemas.openxmlformats.org/officeDocument/2006/relationships/slide" Target="slides/slide1.xml"/><Relationship Id="rId108" Type="http://schemas.openxmlformats.org/officeDocument/2006/relationships/slide" Target="slides/slide97.xml"/><Relationship Id="rId315" Type="http://schemas.openxmlformats.org/officeDocument/2006/relationships/slide" Target="slides/slide304.xml"/><Relationship Id="rId357" Type="http://schemas.openxmlformats.org/officeDocument/2006/relationships/slide" Target="slides/slide346.xml"/><Relationship Id="rId54" Type="http://schemas.openxmlformats.org/officeDocument/2006/relationships/slide" Target="slides/slide43.xml"/><Relationship Id="rId96" Type="http://schemas.openxmlformats.org/officeDocument/2006/relationships/slide" Target="slides/slide85.xml"/><Relationship Id="rId161" Type="http://schemas.openxmlformats.org/officeDocument/2006/relationships/slide" Target="slides/slide150.xml"/><Relationship Id="rId217" Type="http://schemas.openxmlformats.org/officeDocument/2006/relationships/slide" Target="slides/slide206.xml"/><Relationship Id="rId259" Type="http://schemas.openxmlformats.org/officeDocument/2006/relationships/slide" Target="slides/slide248.xml"/><Relationship Id="rId23" Type="http://schemas.openxmlformats.org/officeDocument/2006/relationships/slide" Target="slides/slide12.xml"/><Relationship Id="rId119" Type="http://schemas.openxmlformats.org/officeDocument/2006/relationships/slide" Target="slides/slide108.xml"/><Relationship Id="rId270" Type="http://schemas.openxmlformats.org/officeDocument/2006/relationships/slide" Target="slides/slide259.xml"/><Relationship Id="rId326" Type="http://schemas.openxmlformats.org/officeDocument/2006/relationships/slide" Target="slides/slide315.xml"/><Relationship Id="rId65" Type="http://schemas.openxmlformats.org/officeDocument/2006/relationships/slide" Target="slides/slide54.xml"/><Relationship Id="rId130" Type="http://schemas.openxmlformats.org/officeDocument/2006/relationships/slide" Target="slides/slide119.xml"/><Relationship Id="rId368" Type="http://schemas.openxmlformats.org/officeDocument/2006/relationships/slide" Target="slides/slide357.xml"/><Relationship Id="rId172" Type="http://schemas.openxmlformats.org/officeDocument/2006/relationships/slide" Target="slides/slide161.xml"/><Relationship Id="rId228" Type="http://schemas.openxmlformats.org/officeDocument/2006/relationships/slide" Target="slides/slide217.xml"/><Relationship Id="rId281" Type="http://schemas.openxmlformats.org/officeDocument/2006/relationships/slide" Target="slides/slide270.xml"/><Relationship Id="rId337" Type="http://schemas.openxmlformats.org/officeDocument/2006/relationships/slide" Target="slides/slide326.xml"/><Relationship Id="rId34" Type="http://schemas.openxmlformats.org/officeDocument/2006/relationships/slide" Target="slides/slide23.xml"/><Relationship Id="rId76" Type="http://schemas.openxmlformats.org/officeDocument/2006/relationships/slide" Target="slides/slide65.xml"/><Relationship Id="rId141" Type="http://schemas.openxmlformats.org/officeDocument/2006/relationships/slide" Target="slides/slide130.xml"/><Relationship Id="rId379" Type="http://schemas.openxmlformats.org/officeDocument/2006/relationships/slide" Target="slides/slide368.xml"/><Relationship Id="rId7" Type="http://schemas.openxmlformats.org/officeDocument/2006/relationships/slideMaster" Target="slideMasters/slideMaster7.xml"/><Relationship Id="rId183" Type="http://schemas.openxmlformats.org/officeDocument/2006/relationships/slide" Target="slides/slide172.xml"/><Relationship Id="rId239" Type="http://schemas.openxmlformats.org/officeDocument/2006/relationships/slide" Target="slides/slide228.xml"/><Relationship Id="rId250" Type="http://schemas.openxmlformats.org/officeDocument/2006/relationships/slide" Target="slides/slide239.xml"/><Relationship Id="rId292" Type="http://schemas.openxmlformats.org/officeDocument/2006/relationships/slide" Target="slides/slide281.xml"/><Relationship Id="rId306" Type="http://schemas.openxmlformats.org/officeDocument/2006/relationships/slide" Target="slides/slide295.xml"/><Relationship Id="rId45" Type="http://schemas.openxmlformats.org/officeDocument/2006/relationships/slide" Target="slides/slide34.xml"/><Relationship Id="rId87" Type="http://schemas.openxmlformats.org/officeDocument/2006/relationships/slide" Target="slides/slide76.xml"/><Relationship Id="rId110" Type="http://schemas.openxmlformats.org/officeDocument/2006/relationships/slide" Target="slides/slide99.xml"/><Relationship Id="rId348" Type="http://schemas.openxmlformats.org/officeDocument/2006/relationships/slide" Target="slides/slide337.xml"/><Relationship Id="rId152" Type="http://schemas.openxmlformats.org/officeDocument/2006/relationships/slide" Target="slides/slide141.xml"/><Relationship Id="rId194" Type="http://schemas.openxmlformats.org/officeDocument/2006/relationships/slide" Target="slides/slide183.xml"/><Relationship Id="rId208" Type="http://schemas.openxmlformats.org/officeDocument/2006/relationships/slide" Target="slides/slide197.xml"/><Relationship Id="rId261" Type="http://schemas.openxmlformats.org/officeDocument/2006/relationships/slide" Target="slides/slide250.xml"/><Relationship Id="rId14" Type="http://schemas.openxmlformats.org/officeDocument/2006/relationships/slide" Target="slides/slide3.xml"/><Relationship Id="rId56" Type="http://schemas.openxmlformats.org/officeDocument/2006/relationships/slide" Target="slides/slide45.xml"/><Relationship Id="rId317" Type="http://schemas.openxmlformats.org/officeDocument/2006/relationships/slide" Target="slides/slide306.xml"/><Relationship Id="rId359" Type="http://schemas.openxmlformats.org/officeDocument/2006/relationships/slide" Target="slides/slide348.xml"/><Relationship Id="rId98" Type="http://schemas.openxmlformats.org/officeDocument/2006/relationships/slide" Target="slides/slide87.xml"/><Relationship Id="rId121" Type="http://schemas.openxmlformats.org/officeDocument/2006/relationships/slide" Target="slides/slide110.xml"/><Relationship Id="rId163" Type="http://schemas.openxmlformats.org/officeDocument/2006/relationships/slide" Target="slides/slide152.xml"/><Relationship Id="rId219" Type="http://schemas.openxmlformats.org/officeDocument/2006/relationships/slide" Target="slides/slide208.xml"/><Relationship Id="rId370" Type="http://schemas.openxmlformats.org/officeDocument/2006/relationships/slide" Target="slides/slide359.xml"/><Relationship Id="rId230" Type="http://schemas.openxmlformats.org/officeDocument/2006/relationships/slide" Target="slides/slide219.xml"/><Relationship Id="rId25" Type="http://schemas.openxmlformats.org/officeDocument/2006/relationships/slide" Target="slides/slide14.xml"/><Relationship Id="rId67" Type="http://schemas.openxmlformats.org/officeDocument/2006/relationships/slide" Target="slides/slide56.xml"/><Relationship Id="rId272" Type="http://schemas.openxmlformats.org/officeDocument/2006/relationships/slide" Target="slides/slide261.xml"/><Relationship Id="rId328" Type="http://schemas.openxmlformats.org/officeDocument/2006/relationships/slide" Target="slides/slide317.xml"/><Relationship Id="rId132" Type="http://schemas.openxmlformats.org/officeDocument/2006/relationships/slide" Target="slides/slide121.xml"/><Relationship Id="rId174" Type="http://schemas.openxmlformats.org/officeDocument/2006/relationships/slide" Target="slides/slide163.xml"/><Relationship Id="rId381" Type="http://schemas.openxmlformats.org/officeDocument/2006/relationships/handoutMaster" Target="handoutMasters/handoutMaster1.xml"/><Relationship Id="rId241" Type="http://schemas.openxmlformats.org/officeDocument/2006/relationships/slide" Target="slides/slide230.xml"/><Relationship Id="rId36" Type="http://schemas.openxmlformats.org/officeDocument/2006/relationships/slide" Target="slides/slide25.xml"/><Relationship Id="rId283" Type="http://schemas.openxmlformats.org/officeDocument/2006/relationships/slide" Target="slides/slide272.xml"/><Relationship Id="rId339" Type="http://schemas.openxmlformats.org/officeDocument/2006/relationships/slide" Target="slides/slide328.xml"/><Relationship Id="rId78" Type="http://schemas.openxmlformats.org/officeDocument/2006/relationships/slide" Target="slides/slide67.xml"/><Relationship Id="rId101" Type="http://schemas.openxmlformats.org/officeDocument/2006/relationships/slide" Target="slides/slide90.xml"/><Relationship Id="rId143" Type="http://schemas.openxmlformats.org/officeDocument/2006/relationships/slide" Target="slides/slide132.xml"/><Relationship Id="rId185" Type="http://schemas.openxmlformats.org/officeDocument/2006/relationships/slide" Target="slides/slide174.xml"/><Relationship Id="rId350" Type="http://schemas.openxmlformats.org/officeDocument/2006/relationships/slide" Target="slides/slide339.xml"/><Relationship Id="rId9" Type="http://schemas.openxmlformats.org/officeDocument/2006/relationships/slideMaster" Target="slideMasters/slideMaster9.xml"/><Relationship Id="rId210" Type="http://schemas.openxmlformats.org/officeDocument/2006/relationships/slide" Target="slides/slide199.xml"/><Relationship Id="rId252" Type="http://schemas.openxmlformats.org/officeDocument/2006/relationships/slide" Target="slides/slide241.xml"/><Relationship Id="rId294" Type="http://schemas.openxmlformats.org/officeDocument/2006/relationships/slide" Target="slides/slide283.xml"/><Relationship Id="rId308" Type="http://schemas.openxmlformats.org/officeDocument/2006/relationships/slide" Target="slides/slide297.xml"/><Relationship Id="rId47" Type="http://schemas.openxmlformats.org/officeDocument/2006/relationships/slide" Target="slides/slide36.xml"/><Relationship Id="rId68" Type="http://schemas.openxmlformats.org/officeDocument/2006/relationships/slide" Target="slides/slide57.xml"/><Relationship Id="rId89" Type="http://schemas.openxmlformats.org/officeDocument/2006/relationships/slide" Target="slides/slide78.xml"/><Relationship Id="rId112" Type="http://schemas.openxmlformats.org/officeDocument/2006/relationships/slide" Target="slides/slide101.xml"/><Relationship Id="rId133" Type="http://schemas.openxmlformats.org/officeDocument/2006/relationships/slide" Target="slides/slide122.xml"/><Relationship Id="rId154" Type="http://schemas.openxmlformats.org/officeDocument/2006/relationships/slide" Target="slides/slide143.xml"/><Relationship Id="rId175" Type="http://schemas.openxmlformats.org/officeDocument/2006/relationships/slide" Target="slides/slide164.xml"/><Relationship Id="rId340" Type="http://schemas.openxmlformats.org/officeDocument/2006/relationships/slide" Target="slides/slide329.xml"/><Relationship Id="rId361" Type="http://schemas.openxmlformats.org/officeDocument/2006/relationships/slide" Target="slides/slide350.xml"/><Relationship Id="rId196" Type="http://schemas.openxmlformats.org/officeDocument/2006/relationships/slide" Target="slides/slide185.xml"/><Relationship Id="rId200" Type="http://schemas.openxmlformats.org/officeDocument/2006/relationships/slide" Target="slides/slide189.xml"/><Relationship Id="rId382" Type="http://schemas.openxmlformats.org/officeDocument/2006/relationships/presProps" Target="presProps.xml"/><Relationship Id="rId16" Type="http://schemas.openxmlformats.org/officeDocument/2006/relationships/slide" Target="slides/slide5.xml"/><Relationship Id="rId221" Type="http://schemas.openxmlformats.org/officeDocument/2006/relationships/slide" Target="slides/slide210.xml"/><Relationship Id="rId242" Type="http://schemas.openxmlformats.org/officeDocument/2006/relationships/slide" Target="slides/slide231.xml"/><Relationship Id="rId263" Type="http://schemas.openxmlformats.org/officeDocument/2006/relationships/slide" Target="slides/slide252.xml"/><Relationship Id="rId284" Type="http://schemas.openxmlformats.org/officeDocument/2006/relationships/slide" Target="slides/slide273.xml"/><Relationship Id="rId319" Type="http://schemas.openxmlformats.org/officeDocument/2006/relationships/slide" Target="slides/slide308.xml"/><Relationship Id="rId37" Type="http://schemas.openxmlformats.org/officeDocument/2006/relationships/slide" Target="slides/slide26.xml"/><Relationship Id="rId58" Type="http://schemas.openxmlformats.org/officeDocument/2006/relationships/slide" Target="slides/slide47.xml"/><Relationship Id="rId79" Type="http://schemas.openxmlformats.org/officeDocument/2006/relationships/slide" Target="slides/slide68.xml"/><Relationship Id="rId102" Type="http://schemas.openxmlformats.org/officeDocument/2006/relationships/slide" Target="slides/slide91.xml"/><Relationship Id="rId123" Type="http://schemas.openxmlformats.org/officeDocument/2006/relationships/slide" Target="slides/slide112.xml"/><Relationship Id="rId144" Type="http://schemas.openxmlformats.org/officeDocument/2006/relationships/slide" Target="slides/slide133.xml"/><Relationship Id="rId330" Type="http://schemas.openxmlformats.org/officeDocument/2006/relationships/slide" Target="slides/slide319.xml"/><Relationship Id="rId90" Type="http://schemas.openxmlformats.org/officeDocument/2006/relationships/slide" Target="slides/slide79.xml"/><Relationship Id="rId165" Type="http://schemas.openxmlformats.org/officeDocument/2006/relationships/slide" Target="slides/slide154.xml"/><Relationship Id="rId186" Type="http://schemas.openxmlformats.org/officeDocument/2006/relationships/slide" Target="slides/slide175.xml"/><Relationship Id="rId351" Type="http://schemas.openxmlformats.org/officeDocument/2006/relationships/slide" Target="slides/slide340.xml"/><Relationship Id="rId372" Type="http://schemas.openxmlformats.org/officeDocument/2006/relationships/slide" Target="slides/slide361.xml"/><Relationship Id="rId211" Type="http://schemas.openxmlformats.org/officeDocument/2006/relationships/slide" Target="slides/slide200.xml"/><Relationship Id="rId232" Type="http://schemas.openxmlformats.org/officeDocument/2006/relationships/slide" Target="slides/slide221.xml"/><Relationship Id="rId253" Type="http://schemas.openxmlformats.org/officeDocument/2006/relationships/slide" Target="slides/slide242.xml"/><Relationship Id="rId274" Type="http://schemas.openxmlformats.org/officeDocument/2006/relationships/slide" Target="slides/slide263.xml"/><Relationship Id="rId295" Type="http://schemas.openxmlformats.org/officeDocument/2006/relationships/slide" Target="slides/slide284.xml"/><Relationship Id="rId309" Type="http://schemas.openxmlformats.org/officeDocument/2006/relationships/slide" Target="slides/slide298.xml"/><Relationship Id="rId27" Type="http://schemas.openxmlformats.org/officeDocument/2006/relationships/slide" Target="slides/slide16.xml"/><Relationship Id="rId48" Type="http://schemas.openxmlformats.org/officeDocument/2006/relationships/slide" Target="slides/slide37.xml"/><Relationship Id="rId69" Type="http://schemas.openxmlformats.org/officeDocument/2006/relationships/slide" Target="slides/slide58.xml"/><Relationship Id="rId113" Type="http://schemas.openxmlformats.org/officeDocument/2006/relationships/slide" Target="slides/slide102.xml"/><Relationship Id="rId134" Type="http://schemas.openxmlformats.org/officeDocument/2006/relationships/slide" Target="slides/slide123.xml"/><Relationship Id="rId320" Type="http://schemas.openxmlformats.org/officeDocument/2006/relationships/slide" Target="slides/slide309.xml"/><Relationship Id="rId80" Type="http://schemas.openxmlformats.org/officeDocument/2006/relationships/slide" Target="slides/slide69.xml"/><Relationship Id="rId155" Type="http://schemas.openxmlformats.org/officeDocument/2006/relationships/slide" Target="slides/slide144.xml"/><Relationship Id="rId176" Type="http://schemas.openxmlformats.org/officeDocument/2006/relationships/slide" Target="slides/slide165.xml"/><Relationship Id="rId197" Type="http://schemas.openxmlformats.org/officeDocument/2006/relationships/slide" Target="slides/slide186.xml"/><Relationship Id="rId341" Type="http://schemas.openxmlformats.org/officeDocument/2006/relationships/slide" Target="slides/slide330.xml"/><Relationship Id="rId362" Type="http://schemas.openxmlformats.org/officeDocument/2006/relationships/slide" Target="slides/slide351.xml"/><Relationship Id="rId383" Type="http://schemas.openxmlformats.org/officeDocument/2006/relationships/viewProps" Target="viewProps.xml"/><Relationship Id="rId201" Type="http://schemas.openxmlformats.org/officeDocument/2006/relationships/slide" Target="slides/slide190.xml"/><Relationship Id="rId222" Type="http://schemas.openxmlformats.org/officeDocument/2006/relationships/slide" Target="slides/slide211.xml"/><Relationship Id="rId243" Type="http://schemas.openxmlformats.org/officeDocument/2006/relationships/slide" Target="slides/slide232.xml"/><Relationship Id="rId264" Type="http://schemas.openxmlformats.org/officeDocument/2006/relationships/slide" Target="slides/slide253.xml"/><Relationship Id="rId285" Type="http://schemas.openxmlformats.org/officeDocument/2006/relationships/slide" Target="slides/slide274.xml"/><Relationship Id="rId17" Type="http://schemas.openxmlformats.org/officeDocument/2006/relationships/slide" Target="slides/slide6.xml"/><Relationship Id="rId38" Type="http://schemas.openxmlformats.org/officeDocument/2006/relationships/slide" Target="slides/slide27.xml"/><Relationship Id="rId59" Type="http://schemas.openxmlformats.org/officeDocument/2006/relationships/slide" Target="slides/slide48.xml"/><Relationship Id="rId103" Type="http://schemas.openxmlformats.org/officeDocument/2006/relationships/slide" Target="slides/slide92.xml"/><Relationship Id="rId124" Type="http://schemas.openxmlformats.org/officeDocument/2006/relationships/slide" Target="slides/slide113.xml"/><Relationship Id="rId310" Type="http://schemas.openxmlformats.org/officeDocument/2006/relationships/slide" Target="slides/slide299.xml"/><Relationship Id="rId70" Type="http://schemas.openxmlformats.org/officeDocument/2006/relationships/slide" Target="slides/slide59.xml"/><Relationship Id="rId91" Type="http://schemas.openxmlformats.org/officeDocument/2006/relationships/slide" Target="slides/slide80.xml"/><Relationship Id="rId145" Type="http://schemas.openxmlformats.org/officeDocument/2006/relationships/slide" Target="slides/slide134.xml"/><Relationship Id="rId166" Type="http://schemas.openxmlformats.org/officeDocument/2006/relationships/slide" Target="slides/slide155.xml"/><Relationship Id="rId187" Type="http://schemas.openxmlformats.org/officeDocument/2006/relationships/slide" Target="slides/slide176.xml"/><Relationship Id="rId331" Type="http://schemas.openxmlformats.org/officeDocument/2006/relationships/slide" Target="slides/slide320.xml"/><Relationship Id="rId352" Type="http://schemas.openxmlformats.org/officeDocument/2006/relationships/slide" Target="slides/slide341.xml"/><Relationship Id="rId373" Type="http://schemas.openxmlformats.org/officeDocument/2006/relationships/slide" Target="slides/slide362.xml"/><Relationship Id="rId1" Type="http://schemas.openxmlformats.org/officeDocument/2006/relationships/slideMaster" Target="slideMasters/slideMaster1.xml"/><Relationship Id="rId212" Type="http://schemas.openxmlformats.org/officeDocument/2006/relationships/slide" Target="slides/slide201.xml"/><Relationship Id="rId233" Type="http://schemas.openxmlformats.org/officeDocument/2006/relationships/slide" Target="slides/slide222.xml"/><Relationship Id="rId254" Type="http://schemas.openxmlformats.org/officeDocument/2006/relationships/slide" Target="slides/slide243.xml"/><Relationship Id="rId28" Type="http://schemas.openxmlformats.org/officeDocument/2006/relationships/slide" Target="slides/slide17.xml"/><Relationship Id="rId49" Type="http://schemas.openxmlformats.org/officeDocument/2006/relationships/slide" Target="slides/slide38.xml"/><Relationship Id="rId114" Type="http://schemas.openxmlformats.org/officeDocument/2006/relationships/slide" Target="slides/slide103.xml"/><Relationship Id="rId275" Type="http://schemas.openxmlformats.org/officeDocument/2006/relationships/slide" Target="slides/slide264.xml"/><Relationship Id="rId296" Type="http://schemas.openxmlformats.org/officeDocument/2006/relationships/slide" Target="slides/slide285.xml"/><Relationship Id="rId300" Type="http://schemas.openxmlformats.org/officeDocument/2006/relationships/slide" Target="slides/slide289.xml"/><Relationship Id="rId60" Type="http://schemas.openxmlformats.org/officeDocument/2006/relationships/slide" Target="slides/slide49.xml"/><Relationship Id="rId81" Type="http://schemas.openxmlformats.org/officeDocument/2006/relationships/slide" Target="slides/slide70.xml"/><Relationship Id="rId135" Type="http://schemas.openxmlformats.org/officeDocument/2006/relationships/slide" Target="slides/slide124.xml"/><Relationship Id="rId156" Type="http://schemas.openxmlformats.org/officeDocument/2006/relationships/slide" Target="slides/slide145.xml"/><Relationship Id="rId177" Type="http://schemas.openxmlformats.org/officeDocument/2006/relationships/slide" Target="slides/slide166.xml"/><Relationship Id="rId198" Type="http://schemas.openxmlformats.org/officeDocument/2006/relationships/slide" Target="slides/slide187.xml"/><Relationship Id="rId321" Type="http://schemas.openxmlformats.org/officeDocument/2006/relationships/slide" Target="slides/slide310.xml"/><Relationship Id="rId342" Type="http://schemas.openxmlformats.org/officeDocument/2006/relationships/slide" Target="slides/slide331.xml"/><Relationship Id="rId363" Type="http://schemas.openxmlformats.org/officeDocument/2006/relationships/slide" Target="slides/slide352.xml"/><Relationship Id="rId384" Type="http://schemas.openxmlformats.org/officeDocument/2006/relationships/theme" Target="theme/theme1.xml"/><Relationship Id="rId202" Type="http://schemas.openxmlformats.org/officeDocument/2006/relationships/slide" Target="slides/slide191.xml"/><Relationship Id="rId223" Type="http://schemas.openxmlformats.org/officeDocument/2006/relationships/slide" Target="slides/slide212.xml"/><Relationship Id="rId244" Type="http://schemas.openxmlformats.org/officeDocument/2006/relationships/slide" Target="slides/slide233.xml"/><Relationship Id="rId18" Type="http://schemas.openxmlformats.org/officeDocument/2006/relationships/slide" Target="slides/slide7.xml"/><Relationship Id="rId39" Type="http://schemas.openxmlformats.org/officeDocument/2006/relationships/slide" Target="slides/slide28.xml"/><Relationship Id="rId265" Type="http://schemas.openxmlformats.org/officeDocument/2006/relationships/slide" Target="slides/slide254.xml"/><Relationship Id="rId286" Type="http://schemas.openxmlformats.org/officeDocument/2006/relationships/slide" Target="slides/slide275.xml"/><Relationship Id="rId50" Type="http://schemas.openxmlformats.org/officeDocument/2006/relationships/slide" Target="slides/slide39.xml"/><Relationship Id="rId104" Type="http://schemas.openxmlformats.org/officeDocument/2006/relationships/slide" Target="slides/slide93.xml"/><Relationship Id="rId125" Type="http://schemas.openxmlformats.org/officeDocument/2006/relationships/slide" Target="slides/slide114.xml"/><Relationship Id="rId146" Type="http://schemas.openxmlformats.org/officeDocument/2006/relationships/slide" Target="slides/slide135.xml"/><Relationship Id="rId167" Type="http://schemas.openxmlformats.org/officeDocument/2006/relationships/slide" Target="slides/slide156.xml"/><Relationship Id="rId188" Type="http://schemas.openxmlformats.org/officeDocument/2006/relationships/slide" Target="slides/slide177.xml"/><Relationship Id="rId311" Type="http://schemas.openxmlformats.org/officeDocument/2006/relationships/slide" Target="slides/slide300.xml"/><Relationship Id="rId332" Type="http://schemas.openxmlformats.org/officeDocument/2006/relationships/slide" Target="slides/slide321.xml"/><Relationship Id="rId353" Type="http://schemas.openxmlformats.org/officeDocument/2006/relationships/slide" Target="slides/slide342.xml"/><Relationship Id="rId374" Type="http://schemas.openxmlformats.org/officeDocument/2006/relationships/slide" Target="slides/slide363.xml"/><Relationship Id="rId71" Type="http://schemas.openxmlformats.org/officeDocument/2006/relationships/slide" Target="slides/slide60.xml"/><Relationship Id="rId92" Type="http://schemas.openxmlformats.org/officeDocument/2006/relationships/slide" Target="slides/slide81.xml"/><Relationship Id="rId213" Type="http://schemas.openxmlformats.org/officeDocument/2006/relationships/slide" Target="slides/slide202.xml"/><Relationship Id="rId234" Type="http://schemas.openxmlformats.org/officeDocument/2006/relationships/slide" Target="slides/slide223.xml"/><Relationship Id="rId2" Type="http://schemas.openxmlformats.org/officeDocument/2006/relationships/slideMaster" Target="slideMasters/slideMaster2.xml"/><Relationship Id="rId29" Type="http://schemas.openxmlformats.org/officeDocument/2006/relationships/slide" Target="slides/slide18.xml"/><Relationship Id="rId255" Type="http://schemas.openxmlformats.org/officeDocument/2006/relationships/slide" Target="slides/slide244.xml"/><Relationship Id="rId276" Type="http://schemas.openxmlformats.org/officeDocument/2006/relationships/slide" Target="slides/slide265.xml"/><Relationship Id="rId297" Type="http://schemas.openxmlformats.org/officeDocument/2006/relationships/slide" Target="slides/slide286.xml"/><Relationship Id="rId40" Type="http://schemas.openxmlformats.org/officeDocument/2006/relationships/slide" Target="slides/slide29.xml"/><Relationship Id="rId115" Type="http://schemas.openxmlformats.org/officeDocument/2006/relationships/slide" Target="slides/slide104.xml"/><Relationship Id="rId136" Type="http://schemas.openxmlformats.org/officeDocument/2006/relationships/slide" Target="slides/slide125.xml"/><Relationship Id="rId157" Type="http://schemas.openxmlformats.org/officeDocument/2006/relationships/slide" Target="slides/slide146.xml"/><Relationship Id="rId178" Type="http://schemas.openxmlformats.org/officeDocument/2006/relationships/slide" Target="slides/slide167.xml"/><Relationship Id="rId301" Type="http://schemas.openxmlformats.org/officeDocument/2006/relationships/slide" Target="slides/slide290.xml"/><Relationship Id="rId322" Type="http://schemas.openxmlformats.org/officeDocument/2006/relationships/slide" Target="slides/slide311.xml"/><Relationship Id="rId343" Type="http://schemas.openxmlformats.org/officeDocument/2006/relationships/slide" Target="slides/slide332.xml"/><Relationship Id="rId364" Type="http://schemas.openxmlformats.org/officeDocument/2006/relationships/slide" Target="slides/slide353.xml"/><Relationship Id="rId61" Type="http://schemas.openxmlformats.org/officeDocument/2006/relationships/slide" Target="slides/slide50.xml"/><Relationship Id="rId82" Type="http://schemas.openxmlformats.org/officeDocument/2006/relationships/slide" Target="slides/slide71.xml"/><Relationship Id="rId199" Type="http://schemas.openxmlformats.org/officeDocument/2006/relationships/slide" Target="slides/slide188.xml"/><Relationship Id="rId203" Type="http://schemas.openxmlformats.org/officeDocument/2006/relationships/slide" Target="slides/slide192.xml"/><Relationship Id="rId385" Type="http://schemas.openxmlformats.org/officeDocument/2006/relationships/tableStyles" Target="tableStyles.xml"/><Relationship Id="rId19" Type="http://schemas.openxmlformats.org/officeDocument/2006/relationships/slide" Target="slides/slide8.xml"/><Relationship Id="rId224" Type="http://schemas.openxmlformats.org/officeDocument/2006/relationships/slide" Target="slides/slide213.xml"/><Relationship Id="rId245" Type="http://schemas.openxmlformats.org/officeDocument/2006/relationships/slide" Target="slides/slide234.xml"/><Relationship Id="rId266" Type="http://schemas.openxmlformats.org/officeDocument/2006/relationships/slide" Target="slides/slide255.xml"/><Relationship Id="rId287" Type="http://schemas.openxmlformats.org/officeDocument/2006/relationships/slide" Target="slides/slide276.xml"/><Relationship Id="rId30" Type="http://schemas.openxmlformats.org/officeDocument/2006/relationships/slide" Target="slides/slide19.xml"/><Relationship Id="rId105" Type="http://schemas.openxmlformats.org/officeDocument/2006/relationships/slide" Target="slides/slide94.xml"/><Relationship Id="rId126" Type="http://schemas.openxmlformats.org/officeDocument/2006/relationships/slide" Target="slides/slide115.xml"/><Relationship Id="rId147" Type="http://schemas.openxmlformats.org/officeDocument/2006/relationships/slide" Target="slides/slide136.xml"/><Relationship Id="rId168" Type="http://schemas.openxmlformats.org/officeDocument/2006/relationships/slide" Target="slides/slide157.xml"/><Relationship Id="rId312" Type="http://schemas.openxmlformats.org/officeDocument/2006/relationships/slide" Target="slides/slide301.xml"/><Relationship Id="rId333" Type="http://schemas.openxmlformats.org/officeDocument/2006/relationships/slide" Target="slides/slide322.xml"/><Relationship Id="rId354" Type="http://schemas.openxmlformats.org/officeDocument/2006/relationships/slide" Target="slides/slide343.xml"/><Relationship Id="rId51" Type="http://schemas.openxmlformats.org/officeDocument/2006/relationships/slide" Target="slides/slide40.xml"/><Relationship Id="rId72" Type="http://schemas.openxmlformats.org/officeDocument/2006/relationships/slide" Target="slides/slide61.xml"/><Relationship Id="rId93" Type="http://schemas.openxmlformats.org/officeDocument/2006/relationships/slide" Target="slides/slide82.xml"/><Relationship Id="rId189" Type="http://schemas.openxmlformats.org/officeDocument/2006/relationships/slide" Target="slides/slide178.xml"/><Relationship Id="rId375" Type="http://schemas.openxmlformats.org/officeDocument/2006/relationships/slide" Target="slides/slide364.xml"/><Relationship Id="rId3" Type="http://schemas.openxmlformats.org/officeDocument/2006/relationships/slideMaster" Target="slideMasters/slideMaster3.xml"/><Relationship Id="rId214" Type="http://schemas.openxmlformats.org/officeDocument/2006/relationships/slide" Target="slides/slide203.xml"/><Relationship Id="rId235" Type="http://schemas.openxmlformats.org/officeDocument/2006/relationships/slide" Target="slides/slide224.xml"/><Relationship Id="rId256" Type="http://schemas.openxmlformats.org/officeDocument/2006/relationships/slide" Target="slides/slide245.xml"/><Relationship Id="rId277" Type="http://schemas.openxmlformats.org/officeDocument/2006/relationships/slide" Target="slides/slide266.xml"/><Relationship Id="rId298" Type="http://schemas.openxmlformats.org/officeDocument/2006/relationships/slide" Target="slides/slide287.xml"/><Relationship Id="rId116" Type="http://schemas.openxmlformats.org/officeDocument/2006/relationships/slide" Target="slides/slide105.xml"/><Relationship Id="rId137" Type="http://schemas.openxmlformats.org/officeDocument/2006/relationships/slide" Target="slides/slide126.xml"/><Relationship Id="rId158" Type="http://schemas.openxmlformats.org/officeDocument/2006/relationships/slide" Target="slides/slide147.xml"/><Relationship Id="rId302" Type="http://schemas.openxmlformats.org/officeDocument/2006/relationships/slide" Target="slides/slide291.xml"/><Relationship Id="rId323" Type="http://schemas.openxmlformats.org/officeDocument/2006/relationships/slide" Target="slides/slide312.xml"/><Relationship Id="rId344" Type="http://schemas.openxmlformats.org/officeDocument/2006/relationships/slide" Target="slides/slide333.xml"/><Relationship Id="rId20" Type="http://schemas.openxmlformats.org/officeDocument/2006/relationships/slide" Target="slides/slide9.xml"/><Relationship Id="rId41" Type="http://schemas.openxmlformats.org/officeDocument/2006/relationships/slide" Target="slides/slide30.xml"/><Relationship Id="rId62" Type="http://schemas.openxmlformats.org/officeDocument/2006/relationships/slide" Target="slides/slide51.xml"/><Relationship Id="rId83" Type="http://schemas.openxmlformats.org/officeDocument/2006/relationships/slide" Target="slides/slide72.xml"/><Relationship Id="rId179" Type="http://schemas.openxmlformats.org/officeDocument/2006/relationships/slide" Target="slides/slide168.xml"/><Relationship Id="rId365" Type="http://schemas.openxmlformats.org/officeDocument/2006/relationships/slide" Target="slides/slide354.xml"/><Relationship Id="rId190" Type="http://schemas.openxmlformats.org/officeDocument/2006/relationships/slide" Target="slides/slide179.xml"/><Relationship Id="rId204" Type="http://schemas.openxmlformats.org/officeDocument/2006/relationships/slide" Target="slides/slide193.xml"/><Relationship Id="rId225" Type="http://schemas.openxmlformats.org/officeDocument/2006/relationships/slide" Target="slides/slide214.xml"/><Relationship Id="rId246" Type="http://schemas.openxmlformats.org/officeDocument/2006/relationships/slide" Target="slides/slide235.xml"/><Relationship Id="rId267" Type="http://schemas.openxmlformats.org/officeDocument/2006/relationships/slide" Target="slides/slide256.xml"/><Relationship Id="rId288" Type="http://schemas.openxmlformats.org/officeDocument/2006/relationships/slide" Target="slides/slide277.xml"/><Relationship Id="rId106" Type="http://schemas.openxmlformats.org/officeDocument/2006/relationships/slide" Target="slides/slide95.xml"/><Relationship Id="rId127" Type="http://schemas.openxmlformats.org/officeDocument/2006/relationships/slide" Target="slides/slide116.xml"/><Relationship Id="rId313" Type="http://schemas.openxmlformats.org/officeDocument/2006/relationships/slide" Target="slides/slide302.xml"/><Relationship Id="rId10" Type="http://schemas.openxmlformats.org/officeDocument/2006/relationships/slideMaster" Target="slideMasters/slideMaster10.xml"/><Relationship Id="rId31" Type="http://schemas.openxmlformats.org/officeDocument/2006/relationships/slide" Target="slides/slide20.xml"/><Relationship Id="rId52" Type="http://schemas.openxmlformats.org/officeDocument/2006/relationships/slide" Target="slides/slide41.xml"/><Relationship Id="rId73" Type="http://schemas.openxmlformats.org/officeDocument/2006/relationships/slide" Target="slides/slide62.xml"/><Relationship Id="rId94" Type="http://schemas.openxmlformats.org/officeDocument/2006/relationships/slide" Target="slides/slide83.xml"/><Relationship Id="rId148" Type="http://schemas.openxmlformats.org/officeDocument/2006/relationships/slide" Target="slides/slide137.xml"/><Relationship Id="rId169" Type="http://schemas.openxmlformats.org/officeDocument/2006/relationships/slide" Target="slides/slide158.xml"/><Relationship Id="rId334" Type="http://schemas.openxmlformats.org/officeDocument/2006/relationships/slide" Target="slides/slide323.xml"/><Relationship Id="rId355" Type="http://schemas.openxmlformats.org/officeDocument/2006/relationships/slide" Target="slides/slide344.xml"/><Relationship Id="rId376" Type="http://schemas.openxmlformats.org/officeDocument/2006/relationships/slide" Target="slides/slide365.xml"/><Relationship Id="rId4" Type="http://schemas.openxmlformats.org/officeDocument/2006/relationships/slideMaster" Target="slideMasters/slideMaster4.xml"/><Relationship Id="rId180" Type="http://schemas.openxmlformats.org/officeDocument/2006/relationships/slide" Target="slides/slide169.xml"/><Relationship Id="rId215" Type="http://schemas.openxmlformats.org/officeDocument/2006/relationships/slide" Target="slides/slide204.xml"/><Relationship Id="rId236" Type="http://schemas.openxmlformats.org/officeDocument/2006/relationships/slide" Target="slides/slide225.xml"/><Relationship Id="rId257" Type="http://schemas.openxmlformats.org/officeDocument/2006/relationships/slide" Target="slides/slide246.xml"/><Relationship Id="rId278" Type="http://schemas.openxmlformats.org/officeDocument/2006/relationships/slide" Target="slides/slide267.xml"/><Relationship Id="rId303" Type="http://schemas.openxmlformats.org/officeDocument/2006/relationships/slide" Target="slides/slide292.xml"/><Relationship Id="rId42" Type="http://schemas.openxmlformats.org/officeDocument/2006/relationships/slide" Target="slides/slide31.xml"/><Relationship Id="rId84" Type="http://schemas.openxmlformats.org/officeDocument/2006/relationships/slide" Target="slides/slide73.xml"/><Relationship Id="rId138" Type="http://schemas.openxmlformats.org/officeDocument/2006/relationships/slide" Target="slides/slide127.xml"/><Relationship Id="rId345" Type="http://schemas.openxmlformats.org/officeDocument/2006/relationships/slide" Target="slides/slide334.xml"/><Relationship Id="rId191" Type="http://schemas.openxmlformats.org/officeDocument/2006/relationships/slide" Target="slides/slide180.xml"/><Relationship Id="rId205" Type="http://schemas.openxmlformats.org/officeDocument/2006/relationships/slide" Target="slides/slide194.xml"/><Relationship Id="rId247" Type="http://schemas.openxmlformats.org/officeDocument/2006/relationships/slide" Target="slides/slide236.xml"/><Relationship Id="rId107" Type="http://schemas.openxmlformats.org/officeDocument/2006/relationships/slide" Target="slides/slide96.xml"/><Relationship Id="rId289" Type="http://schemas.openxmlformats.org/officeDocument/2006/relationships/slide" Target="slides/slide278.xml"/><Relationship Id="rId11" Type="http://schemas.openxmlformats.org/officeDocument/2006/relationships/slideMaster" Target="slideMasters/slideMaster11.xml"/><Relationship Id="rId53" Type="http://schemas.openxmlformats.org/officeDocument/2006/relationships/slide" Target="slides/slide42.xml"/><Relationship Id="rId149" Type="http://schemas.openxmlformats.org/officeDocument/2006/relationships/slide" Target="slides/slide138.xml"/><Relationship Id="rId314" Type="http://schemas.openxmlformats.org/officeDocument/2006/relationships/slide" Target="slides/slide303.xml"/><Relationship Id="rId356" Type="http://schemas.openxmlformats.org/officeDocument/2006/relationships/slide" Target="slides/slide345.xml"/><Relationship Id="rId95" Type="http://schemas.openxmlformats.org/officeDocument/2006/relationships/slide" Target="slides/slide84.xml"/><Relationship Id="rId160" Type="http://schemas.openxmlformats.org/officeDocument/2006/relationships/slide" Target="slides/slide149.xml"/><Relationship Id="rId216" Type="http://schemas.openxmlformats.org/officeDocument/2006/relationships/slide" Target="slides/slide205.xml"/><Relationship Id="rId258" Type="http://schemas.openxmlformats.org/officeDocument/2006/relationships/slide" Target="slides/slide247.xml"/><Relationship Id="rId22" Type="http://schemas.openxmlformats.org/officeDocument/2006/relationships/slide" Target="slides/slide11.xml"/><Relationship Id="rId64" Type="http://schemas.openxmlformats.org/officeDocument/2006/relationships/slide" Target="slides/slide53.xml"/><Relationship Id="rId118" Type="http://schemas.openxmlformats.org/officeDocument/2006/relationships/slide" Target="slides/slide107.xml"/><Relationship Id="rId325" Type="http://schemas.openxmlformats.org/officeDocument/2006/relationships/slide" Target="slides/slide314.xml"/><Relationship Id="rId367" Type="http://schemas.openxmlformats.org/officeDocument/2006/relationships/slide" Target="slides/slide356.xml"/><Relationship Id="rId171" Type="http://schemas.openxmlformats.org/officeDocument/2006/relationships/slide" Target="slides/slide160.xml"/><Relationship Id="rId227" Type="http://schemas.openxmlformats.org/officeDocument/2006/relationships/slide" Target="slides/slide216.xml"/><Relationship Id="rId269" Type="http://schemas.openxmlformats.org/officeDocument/2006/relationships/slide" Target="slides/slide258.xml"/><Relationship Id="rId33" Type="http://schemas.openxmlformats.org/officeDocument/2006/relationships/slide" Target="slides/slide22.xml"/><Relationship Id="rId129" Type="http://schemas.openxmlformats.org/officeDocument/2006/relationships/slide" Target="slides/slide118.xml"/><Relationship Id="rId280" Type="http://schemas.openxmlformats.org/officeDocument/2006/relationships/slide" Target="slides/slide269.xml"/><Relationship Id="rId336" Type="http://schemas.openxmlformats.org/officeDocument/2006/relationships/slide" Target="slides/slide325.xml"/><Relationship Id="rId75" Type="http://schemas.openxmlformats.org/officeDocument/2006/relationships/slide" Target="slides/slide64.xml"/><Relationship Id="rId140" Type="http://schemas.openxmlformats.org/officeDocument/2006/relationships/slide" Target="slides/slide129.xml"/><Relationship Id="rId182" Type="http://schemas.openxmlformats.org/officeDocument/2006/relationships/slide" Target="slides/slide171.xml"/><Relationship Id="rId378" Type="http://schemas.openxmlformats.org/officeDocument/2006/relationships/slide" Target="slides/slide367.xml"/><Relationship Id="rId6" Type="http://schemas.openxmlformats.org/officeDocument/2006/relationships/slideMaster" Target="slideMasters/slideMaster6.xml"/><Relationship Id="rId238" Type="http://schemas.openxmlformats.org/officeDocument/2006/relationships/slide" Target="slides/slide227.xml"/><Relationship Id="rId291" Type="http://schemas.openxmlformats.org/officeDocument/2006/relationships/slide" Target="slides/slide280.xml"/><Relationship Id="rId305" Type="http://schemas.openxmlformats.org/officeDocument/2006/relationships/slide" Target="slides/slide294.xml"/><Relationship Id="rId347" Type="http://schemas.openxmlformats.org/officeDocument/2006/relationships/slide" Target="slides/slide336.xml"/><Relationship Id="rId44" Type="http://schemas.openxmlformats.org/officeDocument/2006/relationships/slide" Target="slides/slide33.xml"/><Relationship Id="rId86" Type="http://schemas.openxmlformats.org/officeDocument/2006/relationships/slide" Target="slides/slide75.xml"/><Relationship Id="rId151" Type="http://schemas.openxmlformats.org/officeDocument/2006/relationships/slide" Target="slides/slide140.xml"/><Relationship Id="rId193" Type="http://schemas.openxmlformats.org/officeDocument/2006/relationships/slide" Target="slides/slide182.xml"/><Relationship Id="rId207" Type="http://schemas.openxmlformats.org/officeDocument/2006/relationships/slide" Target="slides/slide196.xml"/><Relationship Id="rId249" Type="http://schemas.openxmlformats.org/officeDocument/2006/relationships/slide" Target="slides/slide238.xml"/><Relationship Id="rId13" Type="http://schemas.openxmlformats.org/officeDocument/2006/relationships/slide" Target="slides/slide2.xml"/><Relationship Id="rId109" Type="http://schemas.openxmlformats.org/officeDocument/2006/relationships/slide" Target="slides/slide98.xml"/><Relationship Id="rId260" Type="http://schemas.openxmlformats.org/officeDocument/2006/relationships/slide" Target="slides/slide249.xml"/><Relationship Id="rId316" Type="http://schemas.openxmlformats.org/officeDocument/2006/relationships/slide" Target="slides/slide305.xml"/><Relationship Id="rId55" Type="http://schemas.openxmlformats.org/officeDocument/2006/relationships/slide" Target="slides/slide44.xml"/><Relationship Id="rId97" Type="http://schemas.openxmlformats.org/officeDocument/2006/relationships/slide" Target="slides/slide86.xml"/><Relationship Id="rId120" Type="http://schemas.openxmlformats.org/officeDocument/2006/relationships/slide" Target="slides/slide109.xml"/><Relationship Id="rId358" Type="http://schemas.openxmlformats.org/officeDocument/2006/relationships/slide" Target="slides/slide347.xml"/><Relationship Id="rId162" Type="http://schemas.openxmlformats.org/officeDocument/2006/relationships/slide" Target="slides/slide151.xml"/><Relationship Id="rId218" Type="http://schemas.openxmlformats.org/officeDocument/2006/relationships/slide" Target="slides/slide207.xml"/><Relationship Id="rId271" Type="http://schemas.openxmlformats.org/officeDocument/2006/relationships/slide" Target="slides/slide260.xml"/><Relationship Id="rId24" Type="http://schemas.openxmlformats.org/officeDocument/2006/relationships/slide" Target="slides/slide13.xml"/><Relationship Id="rId66" Type="http://schemas.openxmlformats.org/officeDocument/2006/relationships/slide" Target="slides/slide55.xml"/><Relationship Id="rId131" Type="http://schemas.openxmlformats.org/officeDocument/2006/relationships/slide" Target="slides/slide120.xml"/><Relationship Id="rId327" Type="http://schemas.openxmlformats.org/officeDocument/2006/relationships/slide" Target="slides/slide316.xml"/><Relationship Id="rId369" Type="http://schemas.openxmlformats.org/officeDocument/2006/relationships/slide" Target="slides/slide358.xml"/><Relationship Id="rId173" Type="http://schemas.openxmlformats.org/officeDocument/2006/relationships/slide" Target="slides/slide162.xml"/><Relationship Id="rId229" Type="http://schemas.openxmlformats.org/officeDocument/2006/relationships/slide" Target="slides/slide218.xml"/><Relationship Id="rId380" Type="http://schemas.openxmlformats.org/officeDocument/2006/relationships/notesMaster" Target="notesMasters/notesMaster1.xml"/><Relationship Id="rId240" Type="http://schemas.openxmlformats.org/officeDocument/2006/relationships/slide" Target="slides/slide229.xml"/><Relationship Id="rId35" Type="http://schemas.openxmlformats.org/officeDocument/2006/relationships/slide" Target="slides/slide24.xml"/><Relationship Id="rId77" Type="http://schemas.openxmlformats.org/officeDocument/2006/relationships/slide" Target="slides/slide66.xml"/><Relationship Id="rId100" Type="http://schemas.openxmlformats.org/officeDocument/2006/relationships/slide" Target="slides/slide89.xml"/><Relationship Id="rId282" Type="http://schemas.openxmlformats.org/officeDocument/2006/relationships/slide" Target="slides/slide271.xml"/><Relationship Id="rId338" Type="http://schemas.openxmlformats.org/officeDocument/2006/relationships/slide" Target="slides/slide327.xml"/><Relationship Id="rId8" Type="http://schemas.openxmlformats.org/officeDocument/2006/relationships/slideMaster" Target="slideMasters/slideMaster8.xml"/><Relationship Id="rId142" Type="http://schemas.openxmlformats.org/officeDocument/2006/relationships/slide" Target="slides/slide131.xml"/><Relationship Id="rId184" Type="http://schemas.openxmlformats.org/officeDocument/2006/relationships/slide" Target="slides/slide173.xml"/><Relationship Id="rId251" Type="http://schemas.openxmlformats.org/officeDocument/2006/relationships/slide" Target="slides/slide240.xml"/><Relationship Id="rId46" Type="http://schemas.openxmlformats.org/officeDocument/2006/relationships/slide" Target="slides/slide35.xml"/><Relationship Id="rId293" Type="http://schemas.openxmlformats.org/officeDocument/2006/relationships/slide" Target="slides/slide282.xml"/><Relationship Id="rId307" Type="http://schemas.openxmlformats.org/officeDocument/2006/relationships/slide" Target="slides/slide296.xml"/><Relationship Id="rId349" Type="http://schemas.openxmlformats.org/officeDocument/2006/relationships/slide" Target="slides/slide338.xml"/><Relationship Id="rId88" Type="http://schemas.openxmlformats.org/officeDocument/2006/relationships/slide" Target="slides/slide77.xml"/><Relationship Id="rId111" Type="http://schemas.openxmlformats.org/officeDocument/2006/relationships/slide" Target="slides/slide100.xml"/><Relationship Id="rId153" Type="http://schemas.openxmlformats.org/officeDocument/2006/relationships/slide" Target="slides/slide142.xml"/><Relationship Id="rId195" Type="http://schemas.openxmlformats.org/officeDocument/2006/relationships/slide" Target="slides/slide184.xml"/><Relationship Id="rId209" Type="http://schemas.openxmlformats.org/officeDocument/2006/relationships/slide" Target="slides/slide198.xml"/><Relationship Id="rId360" Type="http://schemas.openxmlformats.org/officeDocument/2006/relationships/slide" Target="slides/slide349.xml"/><Relationship Id="rId220" Type="http://schemas.openxmlformats.org/officeDocument/2006/relationships/slide" Target="slides/slide209.xml"/><Relationship Id="rId15" Type="http://schemas.openxmlformats.org/officeDocument/2006/relationships/slide" Target="slides/slide4.xml"/><Relationship Id="rId57" Type="http://schemas.openxmlformats.org/officeDocument/2006/relationships/slide" Target="slides/slide46.xml"/><Relationship Id="rId262" Type="http://schemas.openxmlformats.org/officeDocument/2006/relationships/slide" Target="slides/slide251.xml"/><Relationship Id="rId318" Type="http://schemas.openxmlformats.org/officeDocument/2006/relationships/slide" Target="slides/slide307.xml"/><Relationship Id="rId99" Type="http://schemas.openxmlformats.org/officeDocument/2006/relationships/slide" Target="slides/slide88.xml"/><Relationship Id="rId122" Type="http://schemas.openxmlformats.org/officeDocument/2006/relationships/slide" Target="slides/slide111.xml"/><Relationship Id="rId164" Type="http://schemas.openxmlformats.org/officeDocument/2006/relationships/slide" Target="slides/slide153.xml"/><Relationship Id="rId371" Type="http://schemas.openxmlformats.org/officeDocument/2006/relationships/slide" Target="slides/slide360.xml"/><Relationship Id="rId26" Type="http://schemas.openxmlformats.org/officeDocument/2006/relationships/slide" Target="slides/slide15.xml"/><Relationship Id="rId231" Type="http://schemas.openxmlformats.org/officeDocument/2006/relationships/slide" Target="slides/slide220.xml"/><Relationship Id="rId273" Type="http://schemas.openxmlformats.org/officeDocument/2006/relationships/slide" Target="slides/slide262.xml"/><Relationship Id="rId329" Type="http://schemas.openxmlformats.org/officeDocument/2006/relationships/slide" Target="slides/slide318.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C:\Users\wfgutierrez\Documents\OCAD%20PAZ\MATRIZ%20OCAD%20ACTUALIZADA\MATRIZ%20PROYECTOS%20OCAD%202%20AL%2010%20(Dic%2020).xlsx" TargetMode="Externa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cgiraldom\Documents\SEGUIMIENTO%20FINANCIERO%20ACUERDO%202%20AL%2010%20NOVIEMBRE%2030%202019.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'GRAFICA AVANCE FISICO'!$B$10</c:f>
              <c:strCache>
                <c:ptCount val="1"/>
                <c:pt idx="0">
                  <c:v>Metas Terminadas Diciembre</c:v>
                </c:pt>
              </c:strCache>
            </c:strRef>
          </c:tx>
          <c:spPr>
            <a:solidFill>
              <a:schemeClr val="accent6">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'GRAFICA AVANCE FISICO'!$C$9:$O$9</c:f>
              <c:strCache>
                <c:ptCount val="13"/>
                <c:pt idx="0">
                  <c:v>CARACTERIZACIÓN (Km)  </c:v>
                </c:pt>
                <c:pt idx="1">
                  <c:v>PROTECCIÓN TALUDES CON TIERRA ORGANIZA (KM2)  </c:v>
                </c:pt>
                <c:pt idx="2">
                  <c:v>SEÑALIZACIÓN (und)</c:v>
                </c:pt>
                <c:pt idx="3">
                  <c:v>PUENTE (und)  </c:v>
                </c:pt>
                <c:pt idx="4">
                  <c:v>PLACA HUELLA (Km)  </c:v>
                </c:pt>
                <c:pt idx="5">
                  <c:v>ALCANTARILLAS (und)</c:v>
                </c:pt>
                <c:pt idx="6">
                  <c:v>BOX COULVERT (und)</c:v>
                </c:pt>
                <c:pt idx="7">
                  <c:v>CUNETAS (ML)  </c:v>
                </c:pt>
                <c:pt idx="8">
                  <c:v>MUROS (und)  </c:v>
                </c:pt>
                <c:pt idx="9">
                  <c:v>PAVIMENTO ASFALTICO (Km)  </c:v>
                </c:pt>
                <c:pt idx="10">
                  <c:v>PAVIMENTO RIGIDO (Km)  </c:v>
                </c:pt>
                <c:pt idx="11">
                  <c:v>BASE ESTABILIZADA CON CEMENTO (Km)  </c:v>
                </c:pt>
                <c:pt idx="12">
                  <c:v>TRATAMIENTO SUPERFICIAL DOBLE (Km)  </c:v>
                </c:pt>
              </c:strCache>
            </c:strRef>
          </c:cat>
          <c:val>
            <c:numRef>
              <c:f>'GRAFICA AVANCE FISICO'!$C$10:$O$10</c:f>
              <c:numCache>
                <c:formatCode>0</c:formatCode>
                <c:ptCount val="13"/>
                <c:pt idx="0">
                  <c:v>82.47999999999999</c:v>
                </c:pt>
                <c:pt idx="1">
                  <c:v>0</c:v>
                </c:pt>
                <c:pt idx="2">
                  <c:v>165</c:v>
                </c:pt>
                <c:pt idx="3">
                  <c:v>0</c:v>
                </c:pt>
                <c:pt idx="4">
                  <c:v>56.671500000000009</c:v>
                </c:pt>
                <c:pt idx="5">
                  <c:v>645</c:v>
                </c:pt>
                <c:pt idx="6">
                  <c:v>32</c:v>
                </c:pt>
                <c:pt idx="7">
                  <c:v>37340.479999999996</c:v>
                </c:pt>
                <c:pt idx="8">
                  <c:v>70</c:v>
                </c:pt>
                <c:pt idx="9">
                  <c:v>10.899999999999999</c:v>
                </c:pt>
                <c:pt idx="10">
                  <c:v>24.150000000000002</c:v>
                </c:pt>
                <c:pt idx="11">
                  <c:v>0</c:v>
                </c:pt>
                <c:pt idx="12">
                  <c:v>0</c:v>
                </c:pt>
              </c:numCache>
            </c:numRef>
          </c:val>
          <c:extLst>
            <c:ext xmlns:c16="http://schemas.microsoft.com/office/drawing/2014/chart" uri="{C3380CC4-5D6E-409C-BE32-E72D297353CC}">
              <c16:uniqueId val="{00000000-CC8B-42BF-9741-8A51D66ACE44}"/>
            </c:ext>
          </c:extLst>
        </c:ser>
        <c:ser>
          <c:idx val="1"/>
          <c:order val="1"/>
          <c:tx>
            <c:strRef>
              <c:f>'GRAFICA AVANCE FISICO'!$B$11</c:f>
              <c:strCache>
                <c:ptCount val="1"/>
                <c:pt idx="0">
                  <c:v>Obras en Construcción</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'GRAFICA AVANCE FISICO'!$C$9:$O$9</c:f>
              <c:strCache>
                <c:ptCount val="13"/>
                <c:pt idx="0">
                  <c:v>CARACTERIZACIÓN (Km)  </c:v>
                </c:pt>
                <c:pt idx="1">
                  <c:v>PROTECCIÓN TALUDES CON TIERRA ORGANIZA (KM2)  </c:v>
                </c:pt>
                <c:pt idx="2">
                  <c:v>SEÑALIZACIÓN (und)</c:v>
                </c:pt>
                <c:pt idx="3">
                  <c:v>PUENTE (und)  </c:v>
                </c:pt>
                <c:pt idx="4">
                  <c:v>PLACA HUELLA (Km)  </c:v>
                </c:pt>
                <c:pt idx="5">
                  <c:v>ALCANTARILLAS (und)</c:v>
                </c:pt>
                <c:pt idx="6">
                  <c:v>BOX COULVERT (und)</c:v>
                </c:pt>
                <c:pt idx="7">
                  <c:v>CUNETAS (ML)  </c:v>
                </c:pt>
                <c:pt idx="8">
                  <c:v>MUROS (und)  </c:v>
                </c:pt>
                <c:pt idx="9">
                  <c:v>PAVIMENTO ASFALTICO (Km)  </c:v>
                </c:pt>
                <c:pt idx="10">
                  <c:v>PAVIMENTO RIGIDO (Km)  </c:v>
                </c:pt>
                <c:pt idx="11">
                  <c:v>BASE ESTABILIZADA CON CEMENTO (Km)  </c:v>
                </c:pt>
                <c:pt idx="12">
                  <c:v>TRATAMIENTO SUPERFICIAL DOBLE (Km)  </c:v>
                </c:pt>
              </c:strCache>
            </c:strRef>
          </c:cat>
          <c:val>
            <c:numRef>
              <c:f>'GRAFICA AVANCE FISICO'!$C$11:$O$11</c:f>
              <c:numCache>
                <c:formatCode>0</c:formatCode>
                <c:ptCount val="13"/>
                <c:pt idx="0">
                  <c:v>1252.6899999999998</c:v>
                </c:pt>
                <c:pt idx="1">
                  <c:v>2.2999999999999998</c:v>
                </c:pt>
                <c:pt idx="2">
                  <c:v>609</c:v>
                </c:pt>
                <c:pt idx="3">
                  <c:v>21</c:v>
                </c:pt>
                <c:pt idx="4">
                  <c:v>66.215359999999976</c:v>
                </c:pt>
                <c:pt idx="5">
                  <c:v>480</c:v>
                </c:pt>
                <c:pt idx="6">
                  <c:v>94</c:v>
                </c:pt>
                <c:pt idx="7">
                  <c:v>56715.850000000006</c:v>
                </c:pt>
                <c:pt idx="8">
                  <c:v>23</c:v>
                </c:pt>
                <c:pt idx="9">
                  <c:v>43.353000000000002</c:v>
                </c:pt>
                <c:pt idx="10">
                  <c:v>8.0799999999999947</c:v>
                </c:pt>
                <c:pt idx="11">
                  <c:v>30</c:v>
                </c:pt>
                <c:pt idx="12">
                  <c:v>36.96</c:v>
                </c:pt>
              </c:numCache>
            </c:numRef>
          </c:val>
          <c:extLst>
            <c:ext xmlns:c16="http://schemas.microsoft.com/office/drawing/2014/chart" uri="{C3380CC4-5D6E-409C-BE32-E72D297353CC}">
              <c16:uniqueId val="{00000001-CC8B-42BF-9741-8A51D66ACE44}"/>
            </c:ext>
          </c:extLst>
        </c:ser>
        <c:dLbls>
          <c:showLegendKey val="0"/>
          <c:showVal val="0"/>
          <c:showCatName val="0"/>
          <c:showSerName val="0"/>
          <c:showPercent val="0"/>
          <c:showBubbleSize val="0"/>
        </c:dLbls>
        <c:gapWidth val="40"/>
        <c:overlap val="100"/>
        <c:axId val="1020756944"/>
        <c:axId val="1020760208"/>
      </c:barChart>
      <c:catAx>
        <c:axId val="1020756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3600000" spcFirstLastPara="1" vertOverflow="ellipsis" wrap="square" anchor="ctr" anchorCtr="1"/>
          <a:lstStyle/>
          <a:p>
            <a:pPr>
              <a:defRPr sz="1000" b="1" i="0" u="none" strike="noStrike" kern="1200" baseline="0">
                <a:solidFill>
                  <a:schemeClr val="tx1">
                    <a:lumMod val="65000"/>
                    <a:lumOff val="35000"/>
                  </a:schemeClr>
                </a:solidFill>
                <a:latin typeface="+mn-lt"/>
                <a:ea typeface="+mn-ea"/>
                <a:cs typeface="+mn-cs"/>
              </a:defRPr>
            </a:pPr>
            <a:endParaRPr lang="es-CO"/>
          </a:p>
        </c:txPr>
        <c:crossAx val="1020760208"/>
        <c:crosses val="autoZero"/>
        <c:auto val="1"/>
        <c:lblAlgn val="ctr"/>
        <c:lblOffset val="100"/>
        <c:noMultiLvlLbl val="0"/>
      </c:catAx>
      <c:valAx>
        <c:axId val="102076020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10207569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1" i="0" u="none" strike="noStrike" kern="1200" cap="all" spc="150" baseline="0">
                <a:solidFill>
                  <a:schemeClr val="dk1"/>
                </a:solidFill>
                <a:latin typeface="+mn-lt"/>
                <a:ea typeface="+mn-ea"/>
                <a:cs typeface="+mn-cs"/>
              </a:defRPr>
            </a:pPr>
            <a:r>
              <a:rPr lang="es-CO"/>
              <a:t>OBLIGADO 2019</a:t>
            </a:r>
          </a:p>
        </c:rich>
      </c:tx>
      <c:overlay val="0"/>
      <c:spPr>
        <a:noFill/>
        <a:ln>
          <a:noFill/>
        </a:ln>
        <a:effectLst/>
      </c:spPr>
      <c:txPr>
        <a:bodyPr rot="0" spcFirstLastPara="1" vertOverflow="ellipsis" vert="horz" wrap="square" anchor="ctr" anchorCtr="1"/>
        <a:lstStyle/>
        <a:p>
          <a:pPr>
            <a:defRPr sz="1800" b="1" i="0" u="none" strike="noStrike" kern="1200" cap="all" spc="150" baseline="0">
              <a:solidFill>
                <a:schemeClr val="dk1"/>
              </a:solidFill>
              <a:latin typeface="+mn-lt"/>
              <a:ea typeface="+mn-ea"/>
              <a:cs typeface="+mn-cs"/>
            </a:defRPr>
          </a:pPr>
          <a:endParaRPr lang="es-CO"/>
        </a:p>
      </c:txPr>
    </c:title>
    <c:autoTitleDeleted val="0"/>
    <c:plotArea>
      <c:layout>
        <c:manualLayout>
          <c:layoutTarget val="inner"/>
          <c:xMode val="edge"/>
          <c:yMode val="edge"/>
          <c:x val="0.10962769773675739"/>
          <c:y val="0.23720843738999542"/>
          <c:w val="0.86248473869041897"/>
          <c:h val="0.50137889959245474"/>
        </c:manualLayout>
      </c:layout>
      <c:barChart>
        <c:barDir val="col"/>
        <c:grouping val="clustered"/>
        <c:varyColors val="0"/>
        <c:ser>
          <c:idx val="0"/>
          <c:order val="0"/>
          <c:spPr>
            <a:solidFill>
              <a:srgbClr val="70AD47">
                <a:lumMod val="60000"/>
                <a:lumOff val="40000"/>
              </a:srgbClr>
            </a:solidFill>
            <a:ln>
              <a:noFill/>
            </a:ln>
            <a:effectLst>
              <a:innerShdw blurRad="114300">
                <a:schemeClr val="accent1"/>
              </a:innerShdw>
            </a:effectLst>
          </c:spPr>
          <c:invertIfNegative val="0"/>
          <c:dLbls>
            <c:dLbl>
              <c:idx val="3"/>
              <c:layout>
                <c:manualLayout>
                  <c:x val="0"/>
                  <c:y val="1.3628617664691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C5E-4242-9219-C99BD679A23D}"/>
                </c:ext>
              </c:extLst>
            </c:dLbl>
            <c:numFmt formatCode="#,##0" sourceLinked="0"/>
            <c:spPr>
              <a:noFill/>
              <a:ln>
                <a:noFill/>
              </a:ln>
              <a:effectLst/>
            </c:spPr>
            <c:txPr>
              <a:bodyPr rot="-5400000" spcFirstLastPara="1" vertOverflow="clip" horzOverflow="clip" vert="horz" wrap="square" lIns="36576" tIns="18288" rIns="36576" bIns="18288" anchor="ctr" anchorCtr="1">
                <a:spAutoFit/>
              </a:bodyPr>
              <a:lstStyle/>
              <a:p>
                <a:pPr>
                  <a:defRPr sz="900" b="0" i="0" u="none" strike="noStrike" kern="1200" baseline="0">
                    <a:solidFill>
                      <a:schemeClr val="dk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a:solidFill>
                        <a:schemeClr val="tx1">
                          <a:lumMod val="35000"/>
                          <a:lumOff val="65000"/>
                        </a:schemeClr>
                      </a:solidFill>
                    </a:ln>
                    <a:effectLst/>
                  </c:spPr>
                </c15:leaderLines>
              </c:ext>
            </c:extLst>
          </c:dLbls>
          <c:cat>
            <c:strRef>
              <c:f>'TOTAL OCAD PAZ MES A MES'!$C$2:$M$2</c:f>
              <c:strCache>
                <c:ptCount val="11"/>
                <c:pt idx="0">
                  <c:v>FEBRERO OBLIGADO</c:v>
                </c:pt>
                <c:pt idx="1">
                  <c:v>MARZO OBLIGADO</c:v>
                </c:pt>
                <c:pt idx="2">
                  <c:v>ABRIL OBLIGADO</c:v>
                </c:pt>
                <c:pt idx="3">
                  <c:v>MAYO OBLIGADO</c:v>
                </c:pt>
                <c:pt idx="4">
                  <c:v>JUNIO OBLIGADO</c:v>
                </c:pt>
                <c:pt idx="5">
                  <c:v>JULIO OBLIGADO </c:v>
                </c:pt>
                <c:pt idx="6">
                  <c:v>AGOSTO OBLIGADO</c:v>
                </c:pt>
                <c:pt idx="7">
                  <c:v>SEPTIEMBRE OBLIGADO </c:v>
                </c:pt>
                <c:pt idx="8">
                  <c:v>OCTUBRE OBLIGADO</c:v>
                </c:pt>
                <c:pt idx="9">
                  <c:v>NOVIEMBRE OBLIGADO</c:v>
                </c:pt>
                <c:pt idx="10">
                  <c:v>DICIEMBRE OBLIGADO</c:v>
                </c:pt>
              </c:strCache>
            </c:strRef>
          </c:cat>
          <c:val>
            <c:numRef>
              <c:f>'TOTAL OCAD PAZ MES A MES'!$C$3:$M$3</c:f>
              <c:numCache>
                <c:formatCode>#,##0.00</c:formatCode>
                <c:ptCount val="11"/>
                <c:pt idx="0">
                  <c:v>1441161779.8</c:v>
                </c:pt>
                <c:pt idx="1">
                  <c:v>6634245996.6000004</c:v>
                </c:pt>
                <c:pt idx="2">
                  <c:v>2605738726</c:v>
                </c:pt>
                <c:pt idx="3">
                  <c:v>5856807050</c:v>
                </c:pt>
                <c:pt idx="4">
                  <c:v>7989404885</c:v>
                </c:pt>
                <c:pt idx="5">
                  <c:v>4769351460</c:v>
                </c:pt>
                <c:pt idx="6">
                  <c:v>13968254324</c:v>
                </c:pt>
                <c:pt idx="7">
                  <c:v>4086625829</c:v>
                </c:pt>
                <c:pt idx="8">
                  <c:v>3971557092.4000001</c:v>
                </c:pt>
                <c:pt idx="9">
                  <c:v>3368313639</c:v>
                </c:pt>
                <c:pt idx="10">
                  <c:v>6221467680.999999</c:v>
                </c:pt>
              </c:numCache>
            </c:numRef>
          </c:val>
          <c:extLst>
            <c:ext xmlns:c16="http://schemas.microsoft.com/office/drawing/2014/chart" uri="{C3380CC4-5D6E-409C-BE32-E72D297353CC}">
              <c16:uniqueId val="{00000001-BC5E-4242-9219-C99BD679A23D}"/>
            </c:ext>
          </c:extLst>
        </c:ser>
        <c:dLbls>
          <c:showLegendKey val="0"/>
          <c:showVal val="0"/>
          <c:showCatName val="0"/>
          <c:showSerName val="0"/>
          <c:showPercent val="0"/>
          <c:showBubbleSize val="0"/>
        </c:dLbls>
        <c:gapWidth val="164"/>
        <c:overlap val="-22"/>
        <c:axId val="1020760752"/>
        <c:axId val="1020763472"/>
      </c:barChart>
      <c:catAx>
        <c:axId val="1020760752"/>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dk1"/>
                </a:solidFill>
                <a:latin typeface="+mn-lt"/>
                <a:ea typeface="+mn-ea"/>
                <a:cs typeface="+mn-cs"/>
              </a:defRPr>
            </a:pPr>
            <a:endParaRPr lang="es-CO"/>
          </a:p>
        </c:txPr>
        <c:crossAx val="1020763472"/>
        <c:crosses val="autoZero"/>
        <c:auto val="1"/>
        <c:lblAlgn val="ctr"/>
        <c:lblOffset val="100"/>
        <c:noMultiLvlLbl val="0"/>
      </c:catAx>
      <c:valAx>
        <c:axId val="1020763472"/>
        <c:scaling>
          <c:orientation val="minMax"/>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dk1"/>
                </a:solidFill>
                <a:latin typeface="+mn-lt"/>
                <a:ea typeface="+mn-ea"/>
                <a:cs typeface="+mn-cs"/>
              </a:defRPr>
            </a:pPr>
            <a:endParaRPr lang="es-CO"/>
          </a:p>
        </c:txPr>
        <c:crossAx val="10207607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12700" cap="flat" cmpd="sng" algn="ctr">
      <a:solidFill>
        <a:schemeClr val="accent1"/>
      </a:solidFill>
      <a:prstDash val="solid"/>
      <a:miter lim="800000"/>
    </a:ln>
    <a:effectLst/>
  </c:spPr>
  <c:txPr>
    <a:bodyPr/>
    <a:lstStyle/>
    <a:p>
      <a:pPr>
        <a:defRPr>
          <a:solidFill>
            <a:schemeClr val="dk1"/>
          </a:solidFill>
          <a:latin typeface="+mn-lt"/>
          <a:ea typeface="+mn-ea"/>
          <a:cs typeface="+mn-cs"/>
        </a:defRPr>
      </a:pPr>
      <a:endParaRPr lang="es-CO"/>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900"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18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diagrams/_rels/data1.xml.rels><?xml version="1.0" encoding="UTF-8" standalone="yes"?>
<Relationships xmlns="http://schemas.openxmlformats.org/package/2006/relationships"><Relationship Id="rId1" Type="http://schemas.openxmlformats.org/officeDocument/2006/relationships/image" Target="../media/image140.jpe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6_1">
  <dgm:title val=""/>
  <dgm:desc val=""/>
  <dgm:catLst>
    <dgm:cat type="accent6" pri="11100"/>
  </dgm:catLst>
  <dgm:styleLbl name="node0">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6">
        <a:shade val="80000"/>
      </a:schemeClr>
    </dgm:linClrLst>
    <dgm:effectClrLst/>
    <dgm:txLinClrLst/>
    <dgm:txFillClrLst/>
    <dgm:txEffectClrLst/>
  </dgm:styleLbl>
  <dgm:styleLbl name="node2">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fg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align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bg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dgm:txEffectClrLst/>
  </dgm:styleLbl>
  <dgm:styleLbl name="parChTrans2D2">
    <dgm:fillClrLst meth="repeat">
      <a:schemeClr val="accent6"/>
    </dgm:fillClrLst>
    <dgm:linClrLst meth="repeat">
      <a:schemeClr val="accent6"/>
    </dgm:linClrLst>
    <dgm:effectClrLst/>
    <dgm:txLinClrLst/>
    <dgm:txFillClrLst/>
    <dgm:txEffectClrLst/>
  </dgm:styleLbl>
  <dgm:styleLbl name="parChTrans2D3">
    <dgm:fillClrLst meth="repeat">
      <a:schemeClr val="accent6"/>
    </dgm:fillClrLst>
    <dgm:linClrLst meth="repeat">
      <a:schemeClr val="accent6"/>
    </dgm:linClrLst>
    <dgm:effectClrLst/>
    <dgm:txLinClrLst/>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conF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align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trAlignAcc1">
    <dgm:fillClrLst meth="repeat">
      <a:schemeClr val="accent6">
        <a:alpha val="40000"/>
        <a:tint val="40000"/>
      </a:schemeClr>
    </dgm:fillClrLst>
    <dgm:linClrLst meth="repeat">
      <a:schemeClr val="accent6"/>
    </dgm:linClrLst>
    <dgm:effectClrLst/>
    <dgm:txLinClrLst/>
    <dgm:txFillClrLst meth="repeat">
      <a:schemeClr val="dk1"/>
    </dgm:txFillClrLst>
    <dgm:txEffectClrLst/>
  </dgm:styleLbl>
  <dgm:styleLbl name="b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fgAcc0">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2">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3">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4">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9F46D9E-0F9D-46C0-BB1B-97DF6E70DD70}" type="doc">
      <dgm:prSet loTypeId="urn:microsoft.com/office/officeart/2005/8/layout/vList3" loCatId="list" qsTypeId="urn:microsoft.com/office/officeart/2005/8/quickstyle/simple2" qsCatId="simple" csTypeId="urn:microsoft.com/office/officeart/2005/8/colors/accent1_2" csCatId="accent1" phldr="1"/>
      <dgm:spPr/>
    </dgm:pt>
    <dgm:pt modelId="{9BF4FC46-C7BB-43AE-94D6-5F93682E0517}" type="pres">
      <dgm:prSet presAssocID="{09F46D9E-0F9D-46C0-BB1B-97DF6E70DD70}" presName="linearFlow" presStyleCnt="0">
        <dgm:presLayoutVars>
          <dgm:dir/>
          <dgm:resizeHandles val="exact"/>
        </dgm:presLayoutVars>
      </dgm:prSet>
      <dgm:spPr/>
    </dgm:pt>
  </dgm:ptLst>
  <dgm:cxnLst>
    <dgm:cxn modelId="{7B1963D3-5C52-4003-A834-448589FEE7E7}" type="presOf" srcId="{09F46D9E-0F9D-46C0-BB1B-97DF6E70DD70}" destId="{9BF4FC46-C7BB-43AE-94D6-5F93682E0517}" srcOrd="0" destOrd="0" presId="urn:microsoft.com/office/officeart/2005/8/layout/vList3"/>
  </dgm:cxnLst>
  <dgm:bg>
    <a:blipFill>
      <a:blip xmlns:r="http://schemas.openxmlformats.org/officeDocument/2006/relationships" r:embed="rId1"/>
      <a:stretch>
        <a:fillRect/>
      </a:stretch>
    </a:blipFill>
  </dgm:bg>
  <dgm:whole/>
  <dgm:extLst>
    <a:ext uri="http://schemas.microsoft.com/office/drawing/2008/diagram">
      <dsp:dataModelExt xmlns:dsp="http://schemas.microsoft.com/office/drawing/2008/diagram" relId="rId13"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9D48BE6-9AFF-463C-867A-D51D76428699}" type="doc">
      <dgm:prSet loTypeId="urn:microsoft.com/office/officeart/2005/8/layout/radial5" loCatId="relationship" qsTypeId="urn:microsoft.com/office/officeart/2005/8/quickstyle/simple2" qsCatId="simple" csTypeId="urn:microsoft.com/office/officeart/2005/8/colors/accent6_2" csCatId="accent6" phldr="1"/>
      <dgm:spPr/>
      <dgm:t>
        <a:bodyPr/>
        <a:lstStyle/>
        <a:p>
          <a:endParaRPr lang="es-ES"/>
        </a:p>
      </dgm:t>
    </dgm:pt>
    <dgm:pt modelId="{EF01C39B-F5B3-4AB8-AD18-55273BB4B3C9}">
      <dgm:prSet phldrT="[Texto]" custT="1"/>
      <dgm:spPr/>
      <dgm:t>
        <a:bodyPr/>
        <a:lstStyle/>
        <a:p>
          <a:r>
            <a:rPr lang="es-CO" sz="1000"/>
            <a:t>Ministerio de Minas</a:t>
          </a:r>
          <a:endParaRPr lang="es-ES" sz="1000" dirty="0"/>
        </a:p>
      </dgm:t>
    </dgm:pt>
    <dgm:pt modelId="{7B30A4DC-3025-4CFE-8F6B-E2D428720028}" type="parTrans" cxnId="{36C2DD2F-693B-4884-A557-EE6514F47441}">
      <dgm:prSet/>
      <dgm:spPr/>
      <dgm:t>
        <a:bodyPr/>
        <a:lstStyle/>
        <a:p>
          <a:endParaRPr lang="es-ES"/>
        </a:p>
      </dgm:t>
    </dgm:pt>
    <dgm:pt modelId="{C71E6BFE-2991-4BBE-B04C-86EFCB9E9928}" type="sibTrans" cxnId="{36C2DD2F-693B-4884-A557-EE6514F47441}">
      <dgm:prSet/>
      <dgm:spPr/>
      <dgm:t>
        <a:bodyPr/>
        <a:lstStyle/>
        <a:p>
          <a:endParaRPr lang="es-ES"/>
        </a:p>
      </dgm:t>
    </dgm:pt>
    <dgm:pt modelId="{ACAA6B19-22E4-40D6-A3E0-2FCF3096B0AE}">
      <dgm:prSet phldrT="[Texto]" custT="1"/>
      <dgm:spPr/>
      <dgm:t>
        <a:bodyPr/>
        <a:lstStyle/>
        <a:p>
          <a:r>
            <a:rPr lang="es-CO" sz="1050"/>
            <a:t>INVIAS</a:t>
          </a:r>
          <a:endParaRPr lang="es-ES" sz="1050" dirty="0"/>
        </a:p>
      </dgm:t>
    </dgm:pt>
    <dgm:pt modelId="{C3C44077-A631-4DCE-A5A6-A6E778F7958D}" type="parTrans" cxnId="{B6AFA2D2-57AA-463B-945E-C6AE7AE273A3}">
      <dgm:prSet/>
      <dgm:spPr/>
      <dgm:t>
        <a:bodyPr/>
        <a:lstStyle/>
        <a:p>
          <a:endParaRPr lang="es-ES"/>
        </a:p>
      </dgm:t>
    </dgm:pt>
    <dgm:pt modelId="{85AF0719-EA86-42F7-B270-E2897354AA08}" type="sibTrans" cxnId="{B6AFA2D2-57AA-463B-945E-C6AE7AE273A3}">
      <dgm:prSet/>
      <dgm:spPr/>
      <dgm:t>
        <a:bodyPr/>
        <a:lstStyle/>
        <a:p>
          <a:endParaRPr lang="es-ES"/>
        </a:p>
      </dgm:t>
    </dgm:pt>
    <dgm:pt modelId="{D913D5DC-3740-43DB-A629-CA9A2289DB70}">
      <dgm:prSet phldrT="[Texto]" custT="1"/>
      <dgm:spPr/>
      <dgm:t>
        <a:bodyPr/>
        <a:lstStyle/>
        <a:p>
          <a:r>
            <a:rPr lang="es-CO" sz="1000"/>
            <a:t>Ministerio de Transporte</a:t>
          </a:r>
          <a:endParaRPr lang="es-ES" sz="1000" dirty="0"/>
        </a:p>
      </dgm:t>
    </dgm:pt>
    <dgm:pt modelId="{847FB885-8CB6-4AEA-AF1C-C681DBDBA25A}" type="parTrans" cxnId="{512F4E6E-9945-4104-8EF8-73E3F7C44FB9}">
      <dgm:prSet/>
      <dgm:spPr/>
      <dgm:t>
        <a:bodyPr/>
        <a:lstStyle/>
        <a:p>
          <a:endParaRPr lang="es-ES"/>
        </a:p>
      </dgm:t>
    </dgm:pt>
    <dgm:pt modelId="{FFCD2273-0CD8-4445-8AFC-584DA382BD6E}" type="sibTrans" cxnId="{512F4E6E-9945-4104-8EF8-73E3F7C44FB9}">
      <dgm:prSet/>
      <dgm:spPr/>
      <dgm:t>
        <a:bodyPr/>
        <a:lstStyle/>
        <a:p>
          <a:endParaRPr lang="es-ES"/>
        </a:p>
      </dgm:t>
    </dgm:pt>
    <dgm:pt modelId="{00636F7A-60EC-46FF-A968-48A3A0AB9CBB}">
      <dgm:prSet phldrT="[Texto]" custT="1"/>
      <dgm:spPr/>
      <dgm:t>
        <a:bodyPr/>
        <a:lstStyle/>
        <a:p>
          <a:r>
            <a:rPr lang="es-CO" sz="850"/>
            <a:t>Alta Consejería Para el Postconflicto  – ART – </a:t>
          </a:r>
          <a:endParaRPr lang="es-ES" sz="850" dirty="0"/>
        </a:p>
      </dgm:t>
    </dgm:pt>
    <dgm:pt modelId="{1CDC6866-F6DA-4F5A-9DC9-8528A9A66C35}" type="parTrans" cxnId="{2F06F401-58A7-4224-AE7B-A8FC111F6BA1}">
      <dgm:prSet/>
      <dgm:spPr/>
      <dgm:t>
        <a:bodyPr/>
        <a:lstStyle/>
        <a:p>
          <a:endParaRPr lang="es-ES">
            <a:solidFill>
              <a:schemeClr val="accent6">
                <a:lumMod val="75000"/>
              </a:schemeClr>
            </a:solidFill>
          </a:endParaRPr>
        </a:p>
      </dgm:t>
    </dgm:pt>
    <dgm:pt modelId="{65587D99-E3BA-45DB-9786-1AE31718E6AF}" type="sibTrans" cxnId="{2F06F401-58A7-4224-AE7B-A8FC111F6BA1}">
      <dgm:prSet/>
      <dgm:spPr/>
      <dgm:t>
        <a:bodyPr/>
        <a:lstStyle/>
        <a:p>
          <a:endParaRPr lang="es-ES"/>
        </a:p>
      </dgm:t>
    </dgm:pt>
    <dgm:pt modelId="{441C3D81-B32F-451C-BAC1-DD948B4EBBE5}">
      <dgm:prSet phldrT="[Texto]" custT="1"/>
      <dgm:spPr/>
      <dgm:t>
        <a:bodyPr/>
        <a:lstStyle/>
        <a:p>
          <a:r>
            <a:rPr lang="es-CO" sz="1000"/>
            <a:t>Ministerio de Agricultura</a:t>
          </a:r>
          <a:endParaRPr lang="es-ES" sz="1000" dirty="0"/>
        </a:p>
      </dgm:t>
    </dgm:pt>
    <dgm:pt modelId="{FF602A54-E914-4F29-971E-AD94A03FB271}" type="parTrans" cxnId="{CFA9848E-75F9-4155-AA21-971E141C3D1E}">
      <dgm:prSet/>
      <dgm:spPr/>
      <dgm:t>
        <a:bodyPr/>
        <a:lstStyle/>
        <a:p>
          <a:endParaRPr lang="es-ES"/>
        </a:p>
      </dgm:t>
    </dgm:pt>
    <dgm:pt modelId="{FC74F123-3896-4741-A801-2479B630B86F}" type="sibTrans" cxnId="{CFA9848E-75F9-4155-AA21-971E141C3D1E}">
      <dgm:prSet/>
      <dgm:spPr/>
      <dgm:t>
        <a:bodyPr/>
        <a:lstStyle/>
        <a:p>
          <a:endParaRPr lang="es-ES"/>
        </a:p>
      </dgm:t>
    </dgm:pt>
    <dgm:pt modelId="{9B170468-4B86-4FCD-91A2-CAFB04EDFA82}">
      <dgm:prSet phldrT="[Texto]" custT="1"/>
      <dgm:spPr/>
      <dgm:t>
        <a:bodyPr/>
        <a:lstStyle/>
        <a:p>
          <a:r>
            <a:rPr lang="es-CO" sz="1000"/>
            <a:t>Ministerio de Defensa</a:t>
          </a:r>
          <a:endParaRPr lang="es-ES" sz="1000" dirty="0"/>
        </a:p>
      </dgm:t>
    </dgm:pt>
    <dgm:pt modelId="{DE9A76DE-4324-4E96-BF78-7D3D1087247D}" type="parTrans" cxnId="{AAC956C2-B1C3-4116-9BA6-4A3C8C0699FD}">
      <dgm:prSet/>
      <dgm:spPr/>
      <dgm:t>
        <a:bodyPr/>
        <a:lstStyle/>
        <a:p>
          <a:endParaRPr lang="es-ES"/>
        </a:p>
      </dgm:t>
    </dgm:pt>
    <dgm:pt modelId="{3F72F0C1-DD42-468C-AD8B-9E5B83194A81}" type="sibTrans" cxnId="{AAC956C2-B1C3-4116-9BA6-4A3C8C0699FD}">
      <dgm:prSet/>
      <dgm:spPr/>
      <dgm:t>
        <a:bodyPr/>
        <a:lstStyle/>
        <a:p>
          <a:endParaRPr lang="es-ES"/>
        </a:p>
      </dgm:t>
    </dgm:pt>
    <dgm:pt modelId="{D13B20CA-B11B-411B-94CA-2E920821FB38}">
      <dgm:prSet phldrT="[Texto]" custT="1"/>
      <dgm:spPr/>
      <dgm:t>
        <a:bodyPr/>
        <a:lstStyle/>
        <a:p>
          <a:r>
            <a:rPr lang="es-CO" sz="1000"/>
            <a:t>Ministerio de Turismo</a:t>
          </a:r>
          <a:endParaRPr lang="es-ES" sz="1000" dirty="0"/>
        </a:p>
      </dgm:t>
    </dgm:pt>
    <dgm:pt modelId="{4ACD9B99-E2DB-48F0-9B0A-B035F69FE713}" type="parTrans" cxnId="{EDA218BB-90FE-4EC9-A8E3-0C2C3756B756}">
      <dgm:prSet/>
      <dgm:spPr/>
      <dgm:t>
        <a:bodyPr/>
        <a:lstStyle/>
        <a:p>
          <a:endParaRPr lang="es-ES"/>
        </a:p>
      </dgm:t>
    </dgm:pt>
    <dgm:pt modelId="{1EE1B5CE-9C0A-4EC6-A5D3-F6A67929F974}" type="sibTrans" cxnId="{EDA218BB-90FE-4EC9-A8E3-0C2C3756B756}">
      <dgm:prSet/>
      <dgm:spPr/>
      <dgm:t>
        <a:bodyPr/>
        <a:lstStyle/>
        <a:p>
          <a:endParaRPr lang="es-ES"/>
        </a:p>
      </dgm:t>
    </dgm:pt>
    <dgm:pt modelId="{705E769C-2281-4AE5-802F-5266987F22D2}">
      <dgm:prSet phldrT="[Texto]" custT="1"/>
      <dgm:spPr/>
      <dgm:t>
        <a:bodyPr/>
        <a:lstStyle/>
        <a:p>
          <a:r>
            <a:rPr lang="es-CO" sz="1000"/>
            <a:t>Ministerio de Trabajo</a:t>
          </a:r>
          <a:endParaRPr lang="es-ES" sz="1000" dirty="0"/>
        </a:p>
      </dgm:t>
    </dgm:pt>
    <dgm:pt modelId="{6B1E28A2-ADB0-4991-97CF-27CA30D0FD08}" type="parTrans" cxnId="{6081CD4A-FEBF-44A5-B30D-F12194CB4490}">
      <dgm:prSet/>
      <dgm:spPr/>
      <dgm:t>
        <a:bodyPr/>
        <a:lstStyle/>
        <a:p>
          <a:endParaRPr lang="es-ES"/>
        </a:p>
      </dgm:t>
    </dgm:pt>
    <dgm:pt modelId="{FA04AE86-3F87-4817-A485-78261E56F870}" type="sibTrans" cxnId="{6081CD4A-FEBF-44A5-B30D-F12194CB4490}">
      <dgm:prSet/>
      <dgm:spPr/>
      <dgm:t>
        <a:bodyPr/>
        <a:lstStyle/>
        <a:p>
          <a:endParaRPr lang="es-ES"/>
        </a:p>
      </dgm:t>
    </dgm:pt>
    <dgm:pt modelId="{4ACFA64A-97F8-4DEA-8050-BCAAD7317F46}">
      <dgm:prSet phldrT="[Texto]" custT="1"/>
      <dgm:spPr/>
      <dgm:t>
        <a:bodyPr/>
        <a:lstStyle/>
        <a:p>
          <a:r>
            <a:rPr lang="es-CO" sz="1000" dirty="0"/>
            <a:t>Ministerio del Interior</a:t>
          </a:r>
          <a:endParaRPr lang="es-ES" sz="1000" dirty="0"/>
        </a:p>
      </dgm:t>
    </dgm:pt>
    <dgm:pt modelId="{EE70C66E-796D-4EEC-934A-91C0F89E92A4}" type="parTrans" cxnId="{2F8B17D2-1309-43BC-8121-91AD0C48D586}">
      <dgm:prSet/>
      <dgm:spPr/>
      <dgm:t>
        <a:bodyPr/>
        <a:lstStyle/>
        <a:p>
          <a:endParaRPr lang="es-ES"/>
        </a:p>
      </dgm:t>
    </dgm:pt>
    <dgm:pt modelId="{770140DD-32A2-45C2-B295-6C391CCFBEFF}" type="sibTrans" cxnId="{2F8B17D2-1309-43BC-8121-91AD0C48D586}">
      <dgm:prSet/>
      <dgm:spPr/>
      <dgm:t>
        <a:bodyPr/>
        <a:lstStyle/>
        <a:p>
          <a:endParaRPr lang="es-ES"/>
        </a:p>
      </dgm:t>
    </dgm:pt>
    <dgm:pt modelId="{47E01F53-FD93-4934-9135-8181108AB6C1}">
      <dgm:prSet phldrT="[Texto]" custT="1"/>
      <dgm:spPr/>
      <dgm:t>
        <a:bodyPr/>
        <a:lstStyle/>
        <a:p>
          <a:r>
            <a:rPr lang="es-CO" sz="850"/>
            <a:t>Departamento Nacional de Planeación</a:t>
          </a:r>
          <a:endParaRPr lang="es-ES" sz="850" dirty="0"/>
        </a:p>
      </dgm:t>
    </dgm:pt>
    <dgm:pt modelId="{4768F832-12D5-4158-8D6E-1720CF57F2A7}" type="parTrans" cxnId="{4862C5AD-17B1-45AA-80DE-6A2DAA5BA8E0}">
      <dgm:prSet/>
      <dgm:spPr/>
      <dgm:t>
        <a:bodyPr/>
        <a:lstStyle/>
        <a:p>
          <a:endParaRPr lang="es-ES"/>
        </a:p>
      </dgm:t>
    </dgm:pt>
    <dgm:pt modelId="{760D3591-F0BA-4063-A07D-63E305AE4E4D}" type="sibTrans" cxnId="{4862C5AD-17B1-45AA-80DE-6A2DAA5BA8E0}">
      <dgm:prSet/>
      <dgm:spPr/>
      <dgm:t>
        <a:bodyPr/>
        <a:lstStyle/>
        <a:p>
          <a:endParaRPr lang="es-ES"/>
        </a:p>
      </dgm:t>
    </dgm:pt>
    <dgm:pt modelId="{05265DCB-A27F-4BAD-9A9D-6FE1736FD76F}">
      <dgm:prSet phldrT="[Texto]"/>
      <dgm:spPr/>
      <dgm:t>
        <a:bodyPr/>
        <a:lstStyle/>
        <a:p>
          <a:r>
            <a:rPr lang="es-CO"/>
            <a:t>COLOMBIA RURAL</a:t>
          </a:r>
          <a:endParaRPr lang="es-CO" dirty="0"/>
        </a:p>
      </dgm:t>
    </dgm:pt>
    <dgm:pt modelId="{157E7008-EEE9-44D3-9BD2-30CC1D4C3BEE}" type="sibTrans" cxnId="{7CA9461E-EA16-4DE2-8960-CCF5F918D63D}">
      <dgm:prSet/>
      <dgm:spPr/>
      <dgm:t>
        <a:bodyPr/>
        <a:lstStyle/>
        <a:p>
          <a:endParaRPr lang="es-ES"/>
        </a:p>
      </dgm:t>
    </dgm:pt>
    <dgm:pt modelId="{931160EB-AFCF-462D-A036-C1DD92953A47}" type="parTrans" cxnId="{7CA9461E-EA16-4DE2-8960-CCF5F918D63D}">
      <dgm:prSet/>
      <dgm:spPr/>
      <dgm:t>
        <a:bodyPr/>
        <a:lstStyle/>
        <a:p>
          <a:endParaRPr lang="es-ES"/>
        </a:p>
      </dgm:t>
    </dgm:pt>
    <dgm:pt modelId="{77A76128-60F6-409F-855A-4ABE92FFF1E7}" type="pres">
      <dgm:prSet presAssocID="{89D48BE6-9AFF-463C-867A-D51D76428699}" presName="Name0" presStyleCnt="0">
        <dgm:presLayoutVars>
          <dgm:chMax val="1"/>
          <dgm:dir/>
          <dgm:animLvl val="ctr"/>
          <dgm:resizeHandles val="exact"/>
        </dgm:presLayoutVars>
      </dgm:prSet>
      <dgm:spPr/>
    </dgm:pt>
    <dgm:pt modelId="{4A00CCD3-C012-46BC-AB76-0580C7570763}" type="pres">
      <dgm:prSet presAssocID="{05265DCB-A27F-4BAD-9A9D-6FE1736FD76F}" presName="centerShape" presStyleLbl="node0" presStyleIdx="0" presStyleCnt="1" custScaleX="154069" custScaleY="149108"/>
      <dgm:spPr/>
    </dgm:pt>
    <dgm:pt modelId="{639B3EC1-2951-42D5-9E57-9D252ABA8232}" type="pres">
      <dgm:prSet presAssocID="{7B30A4DC-3025-4CFE-8F6B-E2D428720028}" presName="parTrans" presStyleLbl="sibTrans2D1" presStyleIdx="0" presStyleCnt="10"/>
      <dgm:spPr/>
    </dgm:pt>
    <dgm:pt modelId="{951B5975-958C-45FD-8355-415ED2141089}" type="pres">
      <dgm:prSet presAssocID="{7B30A4DC-3025-4CFE-8F6B-E2D428720028}" presName="connectorText" presStyleLbl="sibTrans2D1" presStyleIdx="0" presStyleCnt="10"/>
      <dgm:spPr/>
    </dgm:pt>
    <dgm:pt modelId="{D8B01F08-5174-4C6B-A69F-051CC9160BF0}" type="pres">
      <dgm:prSet presAssocID="{EF01C39B-F5B3-4AB8-AD18-55273BB4B3C9}" presName="node" presStyleLbl="node1" presStyleIdx="0" presStyleCnt="10" custScaleX="113436" custScaleY="114141" custRadScaleRad="101115">
        <dgm:presLayoutVars>
          <dgm:bulletEnabled val="1"/>
        </dgm:presLayoutVars>
      </dgm:prSet>
      <dgm:spPr/>
    </dgm:pt>
    <dgm:pt modelId="{518256D1-372A-4DB2-A3AA-727128EB9808}" type="pres">
      <dgm:prSet presAssocID="{1CDC6866-F6DA-4F5A-9DC9-8528A9A66C35}" presName="parTrans" presStyleLbl="sibTrans2D1" presStyleIdx="1" presStyleCnt="10"/>
      <dgm:spPr/>
    </dgm:pt>
    <dgm:pt modelId="{C2716585-23CB-4B8D-B405-3B879327DC61}" type="pres">
      <dgm:prSet presAssocID="{1CDC6866-F6DA-4F5A-9DC9-8528A9A66C35}" presName="connectorText" presStyleLbl="sibTrans2D1" presStyleIdx="1" presStyleCnt="10"/>
      <dgm:spPr/>
    </dgm:pt>
    <dgm:pt modelId="{1809A032-F609-4859-8873-E5BB35DCD351}" type="pres">
      <dgm:prSet presAssocID="{00636F7A-60EC-46FF-A968-48A3A0AB9CBB}" presName="node" presStyleLbl="node1" presStyleIdx="1" presStyleCnt="10" custScaleX="113436" custScaleY="114141">
        <dgm:presLayoutVars>
          <dgm:bulletEnabled val="1"/>
        </dgm:presLayoutVars>
      </dgm:prSet>
      <dgm:spPr/>
    </dgm:pt>
    <dgm:pt modelId="{A823E6C8-E73A-447C-8FD3-7859EF0EDDE9}" type="pres">
      <dgm:prSet presAssocID="{C3C44077-A631-4DCE-A5A6-A6E778F7958D}" presName="parTrans" presStyleLbl="sibTrans2D1" presStyleIdx="2" presStyleCnt="10"/>
      <dgm:spPr/>
    </dgm:pt>
    <dgm:pt modelId="{BAE01776-2CC8-424F-A91F-C1B11726162D}" type="pres">
      <dgm:prSet presAssocID="{C3C44077-A631-4DCE-A5A6-A6E778F7958D}" presName="connectorText" presStyleLbl="sibTrans2D1" presStyleIdx="2" presStyleCnt="10"/>
      <dgm:spPr/>
    </dgm:pt>
    <dgm:pt modelId="{F2259324-D689-42DD-AD7E-A6830478DF4B}" type="pres">
      <dgm:prSet presAssocID="{ACAA6B19-22E4-40D6-A3E0-2FCF3096B0AE}" presName="node" presStyleLbl="node1" presStyleIdx="2" presStyleCnt="10" custScaleX="113436" custScaleY="114141" custRadScaleRad="100350" custRadScaleInc="-3365">
        <dgm:presLayoutVars>
          <dgm:bulletEnabled val="1"/>
        </dgm:presLayoutVars>
      </dgm:prSet>
      <dgm:spPr/>
    </dgm:pt>
    <dgm:pt modelId="{52F85CC3-176E-4635-8B4D-05AE9DB2CA68}" type="pres">
      <dgm:prSet presAssocID="{847FB885-8CB6-4AEA-AF1C-C681DBDBA25A}" presName="parTrans" presStyleLbl="sibTrans2D1" presStyleIdx="3" presStyleCnt="10"/>
      <dgm:spPr/>
    </dgm:pt>
    <dgm:pt modelId="{E6001384-AEA8-4265-8822-E2A2C54B29DA}" type="pres">
      <dgm:prSet presAssocID="{847FB885-8CB6-4AEA-AF1C-C681DBDBA25A}" presName="connectorText" presStyleLbl="sibTrans2D1" presStyleIdx="3" presStyleCnt="10"/>
      <dgm:spPr/>
    </dgm:pt>
    <dgm:pt modelId="{64C44DEC-9B13-40F8-83B7-7D735DDD0E5F}" type="pres">
      <dgm:prSet presAssocID="{D913D5DC-3740-43DB-A629-CA9A2289DB70}" presName="node" presStyleLbl="node1" presStyleIdx="3" presStyleCnt="10" custScaleX="113436" custScaleY="114141" custRadScaleRad="99661" custRadScaleInc="-3388">
        <dgm:presLayoutVars>
          <dgm:bulletEnabled val="1"/>
        </dgm:presLayoutVars>
      </dgm:prSet>
      <dgm:spPr/>
    </dgm:pt>
    <dgm:pt modelId="{689B1794-BA9F-443C-AE9E-28E9EB01400C}" type="pres">
      <dgm:prSet presAssocID="{4768F832-12D5-4158-8D6E-1720CF57F2A7}" presName="parTrans" presStyleLbl="sibTrans2D1" presStyleIdx="4" presStyleCnt="10"/>
      <dgm:spPr/>
    </dgm:pt>
    <dgm:pt modelId="{67DA9B98-8AC9-44E2-8F3F-E6F12F161B27}" type="pres">
      <dgm:prSet presAssocID="{4768F832-12D5-4158-8D6E-1720CF57F2A7}" presName="connectorText" presStyleLbl="sibTrans2D1" presStyleIdx="4" presStyleCnt="10"/>
      <dgm:spPr/>
    </dgm:pt>
    <dgm:pt modelId="{06AE4B0F-953A-4343-868C-4F16676586EA}" type="pres">
      <dgm:prSet presAssocID="{47E01F53-FD93-4934-9135-8181108AB6C1}" presName="node" presStyleLbl="node1" presStyleIdx="4" presStyleCnt="10" custScaleX="113436" custScaleY="114141" custRadScaleRad="99100" custRadScaleInc="-2106">
        <dgm:presLayoutVars>
          <dgm:bulletEnabled val="1"/>
        </dgm:presLayoutVars>
      </dgm:prSet>
      <dgm:spPr/>
    </dgm:pt>
    <dgm:pt modelId="{44C441DE-4B39-41CC-B595-C5C3CBEAE849}" type="pres">
      <dgm:prSet presAssocID="{FF602A54-E914-4F29-971E-AD94A03FB271}" presName="parTrans" presStyleLbl="sibTrans2D1" presStyleIdx="5" presStyleCnt="10"/>
      <dgm:spPr/>
    </dgm:pt>
    <dgm:pt modelId="{70D1C96C-2B1F-4FFC-A4B7-E2606432AD0D}" type="pres">
      <dgm:prSet presAssocID="{FF602A54-E914-4F29-971E-AD94A03FB271}" presName="connectorText" presStyleLbl="sibTrans2D1" presStyleIdx="5" presStyleCnt="10"/>
      <dgm:spPr/>
    </dgm:pt>
    <dgm:pt modelId="{680FFC51-C7B0-403D-A5FA-C9248D90C303}" type="pres">
      <dgm:prSet presAssocID="{441C3D81-B32F-451C-BAC1-DD948B4EBBE5}" presName="node" presStyleLbl="node1" presStyleIdx="5" presStyleCnt="10" custScaleX="113436" custScaleY="114141" custRadScaleRad="98885">
        <dgm:presLayoutVars>
          <dgm:bulletEnabled val="1"/>
        </dgm:presLayoutVars>
      </dgm:prSet>
      <dgm:spPr/>
    </dgm:pt>
    <dgm:pt modelId="{9F77C7C6-8006-4701-AEF6-4177F9A6EDC9}" type="pres">
      <dgm:prSet presAssocID="{DE9A76DE-4324-4E96-BF78-7D3D1087247D}" presName="parTrans" presStyleLbl="sibTrans2D1" presStyleIdx="6" presStyleCnt="10"/>
      <dgm:spPr/>
    </dgm:pt>
    <dgm:pt modelId="{69F8D6BF-1E55-42D6-93ED-678BECFEA494}" type="pres">
      <dgm:prSet presAssocID="{DE9A76DE-4324-4E96-BF78-7D3D1087247D}" presName="connectorText" presStyleLbl="sibTrans2D1" presStyleIdx="6" presStyleCnt="10"/>
      <dgm:spPr/>
    </dgm:pt>
    <dgm:pt modelId="{5A700569-656A-4903-9915-45FEF5945032}" type="pres">
      <dgm:prSet presAssocID="{9B170468-4B86-4FCD-91A2-CAFB04EDFA82}" presName="node" presStyleLbl="node1" presStyleIdx="6" presStyleCnt="10" custScaleX="113436" custScaleY="114141" custRadScaleRad="99100" custRadScaleInc="2106">
        <dgm:presLayoutVars>
          <dgm:bulletEnabled val="1"/>
        </dgm:presLayoutVars>
      </dgm:prSet>
      <dgm:spPr/>
    </dgm:pt>
    <dgm:pt modelId="{56FFDA5B-4C57-4E45-B80C-837F48EB19AE}" type="pres">
      <dgm:prSet presAssocID="{4ACD9B99-E2DB-48F0-9B0A-B035F69FE713}" presName="parTrans" presStyleLbl="sibTrans2D1" presStyleIdx="7" presStyleCnt="10"/>
      <dgm:spPr/>
    </dgm:pt>
    <dgm:pt modelId="{812B1B0A-E381-4117-BD7E-D9C2F78A89D3}" type="pres">
      <dgm:prSet presAssocID="{4ACD9B99-E2DB-48F0-9B0A-B035F69FE713}" presName="connectorText" presStyleLbl="sibTrans2D1" presStyleIdx="7" presStyleCnt="10"/>
      <dgm:spPr/>
    </dgm:pt>
    <dgm:pt modelId="{A80BF330-7533-404F-8D9D-06EE2A1FEC20}" type="pres">
      <dgm:prSet presAssocID="{D13B20CA-B11B-411B-94CA-2E920821FB38}" presName="node" presStyleLbl="node1" presStyleIdx="7" presStyleCnt="10" custScaleX="113436" custScaleY="114141" custRadScaleRad="99661" custRadScaleInc="3388">
        <dgm:presLayoutVars>
          <dgm:bulletEnabled val="1"/>
        </dgm:presLayoutVars>
      </dgm:prSet>
      <dgm:spPr/>
    </dgm:pt>
    <dgm:pt modelId="{4B13434C-940C-4C55-872A-2550554F45F7}" type="pres">
      <dgm:prSet presAssocID="{6B1E28A2-ADB0-4991-97CF-27CA30D0FD08}" presName="parTrans" presStyleLbl="sibTrans2D1" presStyleIdx="8" presStyleCnt="10"/>
      <dgm:spPr/>
    </dgm:pt>
    <dgm:pt modelId="{11269D65-A0B3-45EA-A5CD-2CB49B301496}" type="pres">
      <dgm:prSet presAssocID="{6B1E28A2-ADB0-4991-97CF-27CA30D0FD08}" presName="connectorText" presStyleLbl="sibTrans2D1" presStyleIdx="8" presStyleCnt="10"/>
      <dgm:spPr/>
    </dgm:pt>
    <dgm:pt modelId="{C1ACFA99-2F3B-49A4-BBCF-A10A9281FD01}" type="pres">
      <dgm:prSet presAssocID="{705E769C-2281-4AE5-802F-5266987F22D2}" presName="node" presStyleLbl="node1" presStyleIdx="8" presStyleCnt="10" custScaleX="113436" custScaleY="114141" custRadScaleRad="100350" custRadScaleInc="3365">
        <dgm:presLayoutVars>
          <dgm:bulletEnabled val="1"/>
        </dgm:presLayoutVars>
      </dgm:prSet>
      <dgm:spPr/>
    </dgm:pt>
    <dgm:pt modelId="{FA4F4F52-EE60-46C8-9D73-CB5CA1468B74}" type="pres">
      <dgm:prSet presAssocID="{EE70C66E-796D-4EEC-934A-91C0F89E92A4}" presName="parTrans" presStyleLbl="sibTrans2D1" presStyleIdx="9" presStyleCnt="10"/>
      <dgm:spPr/>
    </dgm:pt>
    <dgm:pt modelId="{DBD2C8E5-DB6D-4F3E-B137-CD057986C8FB}" type="pres">
      <dgm:prSet presAssocID="{EE70C66E-796D-4EEC-934A-91C0F89E92A4}" presName="connectorText" presStyleLbl="sibTrans2D1" presStyleIdx="9" presStyleCnt="10"/>
      <dgm:spPr/>
    </dgm:pt>
    <dgm:pt modelId="{E206B0B3-0429-4659-9E03-29AF87F96E8F}" type="pres">
      <dgm:prSet presAssocID="{4ACFA64A-97F8-4DEA-8050-BCAAD7317F46}" presName="node" presStyleLbl="node1" presStyleIdx="9" presStyleCnt="10" custScaleX="113436" custScaleY="114141" custRadScaleRad="100905" custRadScaleInc="2068">
        <dgm:presLayoutVars>
          <dgm:bulletEnabled val="1"/>
        </dgm:presLayoutVars>
      </dgm:prSet>
      <dgm:spPr/>
    </dgm:pt>
  </dgm:ptLst>
  <dgm:cxnLst>
    <dgm:cxn modelId="{2F06F401-58A7-4224-AE7B-A8FC111F6BA1}" srcId="{05265DCB-A27F-4BAD-9A9D-6FE1736FD76F}" destId="{00636F7A-60EC-46FF-A968-48A3A0AB9CBB}" srcOrd="1" destOrd="0" parTransId="{1CDC6866-F6DA-4F5A-9DC9-8528A9A66C35}" sibTransId="{65587D99-E3BA-45DB-9786-1AE31718E6AF}"/>
    <dgm:cxn modelId="{E79C5206-EC81-49D1-A298-5BF6F8EDAE57}" type="presOf" srcId="{C3C44077-A631-4DCE-A5A6-A6E778F7958D}" destId="{A823E6C8-E73A-447C-8FD3-7859EF0EDDE9}" srcOrd="0" destOrd="0" presId="urn:microsoft.com/office/officeart/2005/8/layout/radial5"/>
    <dgm:cxn modelId="{2186BA07-7D2B-48F3-BB52-7072A3500412}" type="presOf" srcId="{00636F7A-60EC-46FF-A968-48A3A0AB9CBB}" destId="{1809A032-F609-4859-8873-E5BB35DCD351}" srcOrd="0" destOrd="0" presId="urn:microsoft.com/office/officeart/2005/8/layout/radial5"/>
    <dgm:cxn modelId="{48445A1C-C8E8-47BE-B598-5F5D5A67384D}" type="presOf" srcId="{441C3D81-B32F-451C-BAC1-DD948B4EBBE5}" destId="{680FFC51-C7B0-403D-A5FA-C9248D90C303}" srcOrd="0" destOrd="0" presId="urn:microsoft.com/office/officeart/2005/8/layout/radial5"/>
    <dgm:cxn modelId="{7CA9461E-EA16-4DE2-8960-CCF5F918D63D}" srcId="{89D48BE6-9AFF-463C-867A-D51D76428699}" destId="{05265DCB-A27F-4BAD-9A9D-6FE1736FD76F}" srcOrd="0" destOrd="0" parTransId="{931160EB-AFCF-462D-A036-C1DD92953A47}" sibTransId="{157E7008-EEE9-44D3-9BD2-30CC1D4C3BEE}"/>
    <dgm:cxn modelId="{53CE0920-90A5-48A0-9791-18A86CEEA63F}" type="presOf" srcId="{05265DCB-A27F-4BAD-9A9D-6FE1736FD76F}" destId="{4A00CCD3-C012-46BC-AB76-0580C7570763}" srcOrd="0" destOrd="0" presId="urn:microsoft.com/office/officeart/2005/8/layout/radial5"/>
    <dgm:cxn modelId="{15EFB323-DC54-415A-B52A-5AC474327D4D}" type="presOf" srcId="{7B30A4DC-3025-4CFE-8F6B-E2D428720028}" destId="{639B3EC1-2951-42D5-9E57-9D252ABA8232}" srcOrd="0" destOrd="0" presId="urn:microsoft.com/office/officeart/2005/8/layout/radial5"/>
    <dgm:cxn modelId="{327D4627-3090-4190-97F3-BB2915F8772D}" type="presOf" srcId="{7B30A4DC-3025-4CFE-8F6B-E2D428720028}" destId="{951B5975-958C-45FD-8355-415ED2141089}" srcOrd="1" destOrd="0" presId="urn:microsoft.com/office/officeart/2005/8/layout/radial5"/>
    <dgm:cxn modelId="{02AA4E27-6F0D-4A04-9BBE-4DF14997A76E}" type="presOf" srcId="{4ACFA64A-97F8-4DEA-8050-BCAAD7317F46}" destId="{E206B0B3-0429-4659-9E03-29AF87F96E8F}" srcOrd="0" destOrd="0" presId="urn:microsoft.com/office/officeart/2005/8/layout/radial5"/>
    <dgm:cxn modelId="{36C2DD2F-693B-4884-A557-EE6514F47441}" srcId="{05265DCB-A27F-4BAD-9A9D-6FE1736FD76F}" destId="{EF01C39B-F5B3-4AB8-AD18-55273BB4B3C9}" srcOrd="0" destOrd="0" parTransId="{7B30A4DC-3025-4CFE-8F6B-E2D428720028}" sibTransId="{C71E6BFE-2991-4BBE-B04C-86EFCB9E9928}"/>
    <dgm:cxn modelId="{1D989E33-C6B4-4336-AD4B-310ECCB9E92F}" type="presOf" srcId="{DE9A76DE-4324-4E96-BF78-7D3D1087247D}" destId="{69F8D6BF-1E55-42D6-93ED-678BECFEA494}" srcOrd="1" destOrd="0" presId="urn:microsoft.com/office/officeart/2005/8/layout/radial5"/>
    <dgm:cxn modelId="{63891A5F-50C4-47A7-AD19-EC8DF83852DC}" type="presOf" srcId="{FF602A54-E914-4F29-971E-AD94A03FB271}" destId="{44C441DE-4B39-41CC-B595-C5C3CBEAE849}" srcOrd="0" destOrd="0" presId="urn:microsoft.com/office/officeart/2005/8/layout/radial5"/>
    <dgm:cxn modelId="{2CA78D5F-26EA-430F-9FFB-934E7AB894D1}" type="presOf" srcId="{6B1E28A2-ADB0-4991-97CF-27CA30D0FD08}" destId="{11269D65-A0B3-45EA-A5CD-2CB49B301496}" srcOrd="1" destOrd="0" presId="urn:microsoft.com/office/officeart/2005/8/layout/radial5"/>
    <dgm:cxn modelId="{95EBE561-6A07-420A-BA7E-AA53B9240176}" type="presOf" srcId="{EE70C66E-796D-4EEC-934A-91C0F89E92A4}" destId="{DBD2C8E5-DB6D-4F3E-B137-CD057986C8FB}" srcOrd="1" destOrd="0" presId="urn:microsoft.com/office/officeart/2005/8/layout/radial5"/>
    <dgm:cxn modelId="{EDF9DB65-5889-47EA-8EE3-F82E949BC326}" type="presOf" srcId="{D13B20CA-B11B-411B-94CA-2E920821FB38}" destId="{A80BF330-7533-404F-8D9D-06EE2A1FEC20}" srcOrd="0" destOrd="0" presId="urn:microsoft.com/office/officeart/2005/8/layout/radial5"/>
    <dgm:cxn modelId="{1D7A2F67-D24F-4D14-ADDD-A8736D3D8FB6}" type="presOf" srcId="{847FB885-8CB6-4AEA-AF1C-C681DBDBA25A}" destId="{52F85CC3-176E-4635-8B4D-05AE9DB2CA68}" srcOrd="0" destOrd="0" presId="urn:microsoft.com/office/officeart/2005/8/layout/radial5"/>
    <dgm:cxn modelId="{04E48848-DEA9-4ADC-8D54-2860F47F9D5F}" type="presOf" srcId="{9B170468-4B86-4FCD-91A2-CAFB04EDFA82}" destId="{5A700569-656A-4903-9915-45FEF5945032}" srcOrd="0" destOrd="0" presId="urn:microsoft.com/office/officeart/2005/8/layout/radial5"/>
    <dgm:cxn modelId="{AA2D2B69-CA78-4961-9A63-9C377DB72ADE}" type="presOf" srcId="{1CDC6866-F6DA-4F5A-9DC9-8528A9A66C35}" destId="{C2716585-23CB-4B8D-B405-3B879327DC61}" srcOrd="1" destOrd="0" presId="urn:microsoft.com/office/officeart/2005/8/layout/radial5"/>
    <dgm:cxn modelId="{51F1CB69-515F-4637-9855-353A54A019BB}" type="presOf" srcId="{47E01F53-FD93-4934-9135-8181108AB6C1}" destId="{06AE4B0F-953A-4343-868C-4F16676586EA}" srcOrd="0" destOrd="0" presId="urn:microsoft.com/office/officeart/2005/8/layout/radial5"/>
    <dgm:cxn modelId="{6081CD4A-FEBF-44A5-B30D-F12194CB4490}" srcId="{05265DCB-A27F-4BAD-9A9D-6FE1736FD76F}" destId="{705E769C-2281-4AE5-802F-5266987F22D2}" srcOrd="8" destOrd="0" parTransId="{6B1E28A2-ADB0-4991-97CF-27CA30D0FD08}" sibTransId="{FA04AE86-3F87-4817-A485-78261E56F870}"/>
    <dgm:cxn modelId="{A2BAB36B-6589-48EC-8726-920C3283D3DD}" type="presOf" srcId="{EE70C66E-796D-4EEC-934A-91C0F89E92A4}" destId="{FA4F4F52-EE60-46C8-9D73-CB5CA1468B74}" srcOrd="0" destOrd="0" presId="urn:microsoft.com/office/officeart/2005/8/layout/radial5"/>
    <dgm:cxn modelId="{512F4E6E-9945-4104-8EF8-73E3F7C44FB9}" srcId="{05265DCB-A27F-4BAD-9A9D-6FE1736FD76F}" destId="{D913D5DC-3740-43DB-A629-CA9A2289DB70}" srcOrd="3" destOrd="0" parTransId="{847FB885-8CB6-4AEA-AF1C-C681DBDBA25A}" sibTransId="{FFCD2273-0CD8-4445-8AFC-584DA382BD6E}"/>
    <dgm:cxn modelId="{F4350D7C-6F58-472B-9E05-699367A84BBA}" type="presOf" srcId="{1CDC6866-F6DA-4F5A-9DC9-8528A9A66C35}" destId="{518256D1-372A-4DB2-A3AA-727128EB9808}" srcOrd="0" destOrd="0" presId="urn:microsoft.com/office/officeart/2005/8/layout/radial5"/>
    <dgm:cxn modelId="{389B447D-D2E3-4796-834A-8351142D1B23}" type="presOf" srcId="{C3C44077-A631-4DCE-A5A6-A6E778F7958D}" destId="{BAE01776-2CC8-424F-A91F-C1B11726162D}" srcOrd="1" destOrd="0" presId="urn:microsoft.com/office/officeart/2005/8/layout/radial5"/>
    <dgm:cxn modelId="{827BA37D-BF50-4868-9BE4-ABCAC0D14BDD}" type="presOf" srcId="{847FB885-8CB6-4AEA-AF1C-C681DBDBA25A}" destId="{E6001384-AEA8-4265-8822-E2A2C54B29DA}" srcOrd="1" destOrd="0" presId="urn:microsoft.com/office/officeart/2005/8/layout/radial5"/>
    <dgm:cxn modelId="{CFA9848E-75F9-4155-AA21-971E141C3D1E}" srcId="{05265DCB-A27F-4BAD-9A9D-6FE1736FD76F}" destId="{441C3D81-B32F-451C-BAC1-DD948B4EBBE5}" srcOrd="5" destOrd="0" parTransId="{FF602A54-E914-4F29-971E-AD94A03FB271}" sibTransId="{FC74F123-3896-4741-A801-2479B630B86F}"/>
    <dgm:cxn modelId="{57A5FE98-792B-4DA2-AABC-ADC39B4F5853}" type="presOf" srcId="{FF602A54-E914-4F29-971E-AD94A03FB271}" destId="{70D1C96C-2B1F-4FFC-A4B7-E2606432AD0D}" srcOrd="1" destOrd="0" presId="urn:microsoft.com/office/officeart/2005/8/layout/radial5"/>
    <dgm:cxn modelId="{3ACD1E9D-2B41-45ED-AFDA-E8BE6138A971}" type="presOf" srcId="{ACAA6B19-22E4-40D6-A3E0-2FCF3096B0AE}" destId="{F2259324-D689-42DD-AD7E-A6830478DF4B}" srcOrd="0" destOrd="0" presId="urn:microsoft.com/office/officeart/2005/8/layout/radial5"/>
    <dgm:cxn modelId="{AD1B37A7-9CB1-48C9-A649-7A1540F3A4CF}" type="presOf" srcId="{6B1E28A2-ADB0-4991-97CF-27CA30D0FD08}" destId="{4B13434C-940C-4C55-872A-2550554F45F7}" srcOrd="0" destOrd="0" presId="urn:microsoft.com/office/officeart/2005/8/layout/radial5"/>
    <dgm:cxn modelId="{4862C5AD-17B1-45AA-80DE-6A2DAA5BA8E0}" srcId="{05265DCB-A27F-4BAD-9A9D-6FE1736FD76F}" destId="{47E01F53-FD93-4934-9135-8181108AB6C1}" srcOrd="4" destOrd="0" parTransId="{4768F832-12D5-4158-8D6E-1720CF57F2A7}" sibTransId="{760D3591-F0BA-4063-A07D-63E305AE4E4D}"/>
    <dgm:cxn modelId="{EDA218BB-90FE-4EC9-A8E3-0C2C3756B756}" srcId="{05265DCB-A27F-4BAD-9A9D-6FE1736FD76F}" destId="{D13B20CA-B11B-411B-94CA-2E920821FB38}" srcOrd="7" destOrd="0" parTransId="{4ACD9B99-E2DB-48F0-9B0A-B035F69FE713}" sibTransId="{1EE1B5CE-9C0A-4EC6-A5D3-F6A67929F974}"/>
    <dgm:cxn modelId="{E21312C1-AFF4-4839-B556-19E67C8048DF}" type="presOf" srcId="{D913D5DC-3740-43DB-A629-CA9A2289DB70}" destId="{64C44DEC-9B13-40F8-83B7-7D735DDD0E5F}" srcOrd="0" destOrd="0" presId="urn:microsoft.com/office/officeart/2005/8/layout/radial5"/>
    <dgm:cxn modelId="{AAC956C2-B1C3-4116-9BA6-4A3C8C0699FD}" srcId="{05265DCB-A27F-4BAD-9A9D-6FE1736FD76F}" destId="{9B170468-4B86-4FCD-91A2-CAFB04EDFA82}" srcOrd="6" destOrd="0" parTransId="{DE9A76DE-4324-4E96-BF78-7D3D1087247D}" sibTransId="{3F72F0C1-DD42-468C-AD8B-9E5B83194A81}"/>
    <dgm:cxn modelId="{FCED64C3-6451-41E8-A357-D9CF67E62D45}" type="presOf" srcId="{4768F832-12D5-4158-8D6E-1720CF57F2A7}" destId="{689B1794-BA9F-443C-AE9E-28E9EB01400C}" srcOrd="0" destOrd="0" presId="urn:microsoft.com/office/officeart/2005/8/layout/radial5"/>
    <dgm:cxn modelId="{0FF946CE-AF96-40F8-BDA3-0CFD5612044D}" type="presOf" srcId="{EF01C39B-F5B3-4AB8-AD18-55273BB4B3C9}" destId="{D8B01F08-5174-4C6B-A69F-051CC9160BF0}" srcOrd="0" destOrd="0" presId="urn:microsoft.com/office/officeart/2005/8/layout/radial5"/>
    <dgm:cxn modelId="{E09A69D1-AB85-4ADA-B24F-555001846651}" type="presOf" srcId="{4768F832-12D5-4158-8D6E-1720CF57F2A7}" destId="{67DA9B98-8AC9-44E2-8F3F-E6F12F161B27}" srcOrd="1" destOrd="0" presId="urn:microsoft.com/office/officeart/2005/8/layout/radial5"/>
    <dgm:cxn modelId="{2F8B17D2-1309-43BC-8121-91AD0C48D586}" srcId="{05265DCB-A27F-4BAD-9A9D-6FE1736FD76F}" destId="{4ACFA64A-97F8-4DEA-8050-BCAAD7317F46}" srcOrd="9" destOrd="0" parTransId="{EE70C66E-796D-4EEC-934A-91C0F89E92A4}" sibTransId="{770140DD-32A2-45C2-B295-6C391CCFBEFF}"/>
    <dgm:cxn modelId="{B6AFA2D2-57AA-463B-945E-C6AE7AE273A3}" srcId="{05265DCB-A27F-4BAD-9A9D-6FE1736FD76F}" destId="{ACAA6B19-22E4-40D6-A3E0-2FCF3096B0AE}" srcOrd="2" destOrd="0" parTransId="{C3C44077-A631-4DCE-A5A6-A6E778F7958D}" sibTransId="{85AF0719-EA86-42F7-B270-E2897354AA08}"/>
    <dgm:cxn modelId="{BD20E5E5-78A6-47D2-8164-FC5FFCA05FA0}" type="presOf" srcId="{DE9A76DE-4324-4E96-BF78-7D3D1087247D}" destId="{9F77C7C6-8006-4701-AEF6-4177F9A6EDC9}" srcOrd="0" destOrd="0" presId="urn:microsoft.com/office/officeart/2005/8/layout/radial5"/>
    <dgm:cxn modelId="{08A2D0E7-43C5-44D1-A03D-B1CFD8EE9C0E}" type="presOf" srcId="{4ACD9B99-E2DB-48F0-9B0A-B035F69FE713}" destId="{56FFDA5B-4C57-4E45-B80C-837F48EB19AE}" srcOrd="0" destOrd="0" presId="urn:microsoft.com/office/officeart/2005/8/layout/radial5"/>
    <dgm:cxn modelId="{FF17C3F3-7CE1-441C-9FEF-4F21843E64AC}" type="presOf" srcId="{4ACD9B99-E2DB-48F0-9B0A-B035F69FE713}" destId="{812B1B0A-E381-4117-BD7E-D9C2F78A89D3}" srcOrd="1" destOrd="0" presId="urn:microsoft.com/office/officeart/2005/8/layout/radial5"/>
    <dgm:cxn modelId="{AA70B9F9-72A8-49C9-AD51-E7629CDBBDE0}" type="presOf" srcId="{705E769C-2281-4AE5-802F-5266987F22D2}" destId="{C1ACFA99-2F3B-49A4-BBCF-A10A9281FD01}" srcOrd="0" destOrd="0" presId="urn:microsoft.com/office/officeart/2005/8/layout/radial5"/>
    <dgm:cxn modelId="{8CDFC7FD-4FF0-4799-8544-FFE1CF8066D0}" type="presOf" srcId="{89D48BE6-9AFF-463C-867A-D51D76428699}" destId="{77A76128-60F6-409F-855A-4ABE92FFF1E7}" srcOrd="0" destOrd="0" presId="urn:microsoft.com/office/officeart/2005/8/layout/radial5"/>
    <dgm:cxn modelId="{0EF3D905-C09F-4BAC-BB86-1EFCDC4DA40E}" type="presParOf" srcId="{77A76128-60F6-409F-855A-4ABE92FFF1E7}" destId="{4A00CCD3-C012-46BC-AB76-0580C7570763}" srcOrd="0" destOrd="0" presId="urn:microsoft.com/office/officeart/2005/8/layout/radial5"/>
    <dgm:cxn modelId="{DB4A1222-C0FE-46DC-A1A1-D4AF753718A6}" type="presParOf" srcId="{77A76128-60F6-409F-855A-4ABE92FFF1E7}" destId="{639B3EC1-2951-42D5-9E57-9D252ABA8232}" srcOrd="1" destOrd="0" presId="urn:microsoft.com/office/officeart/2005/8/layout/radial5"/>
    <dgm:cxn modelId="{07D5E7E0-0FB3-4E34-865D-B5F76FD46861}" type="presParOf" srcId="{639B3EC1-2951-42D5-9E57-9D252ABA8232}" destId="{951B5975-958C-45FD-8355-415ED2141089}" srcOrd="0" destOrd="0" presId="urn:microsoft.com/office/officeart/2005/8/layout/radial5"/>
    <dgm:cxn modelId="{4560026A-96B6-4309-9CDD-51C4C41EE237}" type="presParOf" srcId="{77A76128-60F6-409F-855A-4ABE92FFF1E7}" destId="{D8B01F08-5174-4C6B-A69F-051CC9160BF0}" srcOrd="2" destOrd="0" presId="urn:microsoft.com/office/officeart/2005/8/layout/radial5"/>
    <dgm:cxn modelId="{5D143D43-9A71-42DE-997E-1B7D24DFD2E6}" type="presParOf" srcId="{77A76128-60F6-409F-855A-4ABE92FFF1E7}" destId="{518256D1-372A-4DB2-A3AA-727128EB9808}" srcOrd="3" destOrd="0" presId="urn:microsoft.com/office/officeart/2005/8/layout/radial5"/>
    <dgm:cxn modelId="{E0EEE30C-A977-4003-8163-C55AF590896F}" type="presParOf" srcId="{518256D1-372A-4DB2-A3AA-727128EB9808}" destId="{C2716585-23CB-4B8D-B405-3B879327DC61}" srcOrd="0" destOrd="0" presId="urn:microsoft.com/office/officeart/2005/8/layout/radial5"/>
    <dgm:cxn modelId="{7AB86273-3217-42F2-8A55-A43ADB4E6B8A}" type="presParOf" srcId="{77A76128-60F6-409F-855A-4ABE92FFF1E7}" destId="{1809A032-F609-4859-8873-E5BB35DCD351}" srcOrd="4" destOrd="0" presId="urn:microsoft.com/office/officeart/2005/8/layout/radial5"/>
    <dgm:cxn modelId="{52D45A39-E265-4F23-A36C-1D199F2650CF}" type="presParOf" srcId="{77A76128-60F6-409F-855A-4ABE92FFF1E7}" destId="{A823E6C8-E73A-447C-8FD3-7859EF0EDDE9}" srcOrd="5" destOrd="0" presId="urn:microsoft.com/office/officeart/2005/8/layout/radial5"/>
    <dgm:cxn modelId="{544316AE-0917-45AA-8082-5999F23F3BD0}" type="presParOf" srcId="{A823E6C8-E73A-447C-8FD3-7859EF0EDDE9}" destId="{BAE01776-2CC8-424F-A91F-C1B11726162D}" srcOrd="0" destOrd="0" presId="urn:microsoft.com/office/officeart/2005/8/layout/radial5"/>
    <dgm:cxn modelId="{2A9AECA8-7A9D-4349-9002-2611677C6D30}" type="presParOf" srcId="{77A76128-60F6-409F-855A-4ABE92FFF1E7}" destId="{F2259324-D689-42DD-AD7E-A6830478DF4B}" srcOrd="6" destOrd="0" presId="urn:microsoft.com/office/officeart/2005/8/layout/radial5"/>
    <dgm:cxn modelId="{E9099A45-795B-42EA-9644-836568138D82}" type="presParOf" srcId="{77A76128-60F6-409F-855A-4ABE92FFF1E7}" destId="{52F85CC3-176E-4635-8B4D-05AE9DB2CA68}" srcOrd="7" destOrd="0" presId="urn:microsoft.com/office/officeart/2005/8/layout/radial5"/>
    <dgm:cxn modelId="{A5988E5A-AB3A-49D2-A4B4-81BD61A9380A}" type="presParOf" srcId="{52F85CC3-176E-4635-8B4D-05AE9DB2CA68}" destId="{E6001384-AEA8-4265-8822-E2A2C54B29DA}" srcOrd="0" destOrd="0" presId="urn:microsoft.com/office/officeart/2005/8/layout/radial5"/>
    <dgm:cxn modelId="{7D3969E3-57BD-49FF-88DC-B16EC671DF02}" type="presParOf" srcId="{77A76128-60F6-409F-855A-4ABE92FFF1E7}" destId="{64C44DEC-9B13-40F8-83B7-7D735DDD0E5F}" srcOrd="8" destOrd="0" presId="urn:microsoft.com/office/officeart/2005/8/layout/radial5"/>
    <dgm:cxn modelId="{3C3DB9AB-6488-4A1C-8C04-91B92C3222C5}" type="presParOf" srcId="{77A76128-60F6-409F-855A-4ABE92FFF1E7}" destId="{689B1794-BA9F-443C-AE9E-28E9EB01400C}" srcOrd="9" destOrd="0" presId="urn:microsoft.com/office/officeart/2005/8/layout/radial5"/>
    <dgm:cxn modelId="{6EDB646F-370D-485E-B2BE-1B84B9489A44}" type="presParOf" srcId="{689B1794-BA9F-443C-AE9E-28E9EB01400C}" destId="{67DA9B98-8AC9-44E2-8F3F-E6F12F161B27}" srcOrd="0" destOrd="0" presId="urn:microsoft.com/office/officeart/2005/8/layout/radial5"/>
    <dgm:cxn modelId="{CAA07F56-23A6-47B1-ABA7-ED84E4023D69}" type="presParOf" srcId="{77A76128-60F6-409F-855A-4ABE92FFF1E7}" destId="{06AE4B0F-953A-4343-868C-4F16676586EA}" srcOrd="10" destOrd="0" presId="urn:microsoft.com/office/officeart/2005/8/layout/radial5"/>
    <dgm:cxn modelId="{03E6F703-C766-425F-BB4C-184527DE0346}" type="presParOf" srcId="{77A76128-60F6-409F-855A-4ABE92FFF1E7}" destId="{44C441DE-4B39-41CC-B595-C5C3CBEAE849}" srcOrd="11" destOrd="0" presId="urn:microsoft.com/office/officeart/2005/8/layout/radial5"/>
    <dgm:cxn modelId="{1CF1D52C-5428-4F5E-82DA-5F579902284A}" type="presParOf" srcId="{44C441DE-4B39-41CC-B595-C5C3CBEAE849}" destId="{70D1C96C-2B1F-4FFC-A4B7-E2606432AD0D}" srcOrd="0" destOrd="0" presId="urn:microsoft.com/office/officeart/2005/8/layout/radial5"/>
    <dgm:cxn modelId="{2806CA75-DE63-4C73-B2D9-AABC5DEFE2A9}" type="presParOf" srcId="{77A76128-60F6-409F-855A-4ABE92FFF1E7}" destId="{680FFC51-C7B0-403D-A5FA-C9248D90C303}" srcOrd="12" destOrd="0" presId="urn:microsoft.com/office/officeart/2005/8/layout/radial5"/>
    <dgm:cxn modelId="{4D259BC3-931D-4EF3-BAAE-8FC5F6C2713C}" type="presParOf" srcId="{77A76128-60F6-409F-855A-4ABE92FFF1E7}" destId="{9F77C7C6-8006-4701-AEF6-4177F9A6EDC9}" srcOrd="13" destOrd="0" presId="urn:microsoft.com/office/officeart/2005/8/layout/radial5"/>
    <dgm:cxn modelId="{81A9C820-1EA2-4E94-B749-6CA69393B3B8}" type="presParOf" srcId="{9F77C7C6-8006-4701-AEF6-4177F9A6EDC9}" destId="{69F8D6BF-1E55-42D6-93ED-678BECFEA494}" srcOrd="0" destOrd="0" presId="urn:microsoft.com/office/officeart/2005/8/layout/radial5"/>
    <dgm:cxn modelId="{4BF7A2CD-3F4D-45E3-81AA-89B0CB8B04F8}" type="presParOf" srcId="{77A76128-60F6-409F-855A-4ABE92FFF1E7}" destId="{5A700569-656A-4903-9915-45FEF5945032}" srcOrd="14" destOrd="0" presId="urn:microsoft.com/office/officeart/2005/8/layout/radial5"/>
    <dgm:cxn modelId="{3F441D3A-2AB1-493F-9031-0B40F3849AF5}" type="presParOf" srcId="{77A76128-60F6-409F-855A-4ABE92FFF1E7}" destId="{56FFDA5B-4C57-4E45-B80C-837F48EB19AE}" srcOrd="15" destOrd="0" presId="urn:microsoft.com/office/officeart/2005/8/layout/radial5"/>
    <dgm:cxn modelId="{CE834A9B-FDA3-480D-BB26-A83277510B83}" type="presParOf" srcId="{56FFDA5B-4C57-4E45-B80C-837F48EB19AE}" destId="{812B1B0A-E381-4117-BD7E-D9C2F78A89D3}" srcOrd="0" destOrd="0" presId="urn:microsoft.com/office/officeart/2005/8/layout/radial5"/>
    <dgm:cxn modelId="{B8456937-1467-4D28-BCA1-52272A6176CA}" type="presParOf" srcId="{77A76128-60F6-409F-855A-4ABE92FFF1E7}" destId="{A80BF330-7533-404F-8D9D-06EE2A1FEC20}" srcOrd="16" destOrd="0" presId="urn:microsoft.com/office/officeart/2005/8/layout/radial5"/>
    <dgm:cxn modelId="{5181880F-9860-4A2A-BD47-A244916396E1}" type="presParOf" srcId="{77A76128-60F6-409F-855A-4ABE92FFF1E7}" destId="{4B13434C-940C-4C55-872A-2550554F45F7}" srcOrd="17" destOrd="0" presId="urn:microsoft.com/office/officeart/2005/8/layout/radial5"/>
    <dgm:cxn modelId="{625D517F-CB90-47F0-B75C-D013A9C46C25}" type="presParOf" srcId="{4B13434C-940C-4C55-872A-2550554F45F7}" destId="{11269D65-A0B3-45EA-A5CD-2CB49B301496}" srcOrd="0" destOrd="0" presId="urn:microsoft.com/office/officeart/2005/8/layout/radial5"/>
    <dgm:cxn modelId="{194B98AA-7AB4-478A-8BDD-5DCEE5B32405}" type="presParOf" srcId="{77A76128-60F6-409F-855A-4ABE92FFF1E7}" destId="{C1ACFA99-2F3B-49A4-BBCF-A10A9281FD01}" srcOrd="18" destOrd="0" presId="urn:microsoft.com/office/officeart/2005/8/layout/radial5"/>
    <dgm:cxn modelId="{9167D1C3-6199-4B8A-BD84-765BD3D2D153}" type="presParOf" srcId="{77A76128-60F6-409F-855A-4ABE92FFF1E7}" destId="{FA4F4F52-EE60-46C8-9D73-CB5CA1468B74}" srcOrd="19" destOrd="0" presId="urn:microsoft.com/office/officeart/2005/8/layout/radial5"/>
    <dgm:cxn modelId="{4D2FCC8C-7E65-4A7A-91A8-2A41FF4042A7}" type="presParOf" srcId="{FA4F4F52-EE60-46C8-9D73-CB5CA1468B74}" destId="{DBD2C8E5-DB6D-4F3E-B137-CD057986C8FB}" srcOrd="0" destOrd="0" presId="urn:microsoft.com/office/officeart/2005/8/layout/radial5"/>
    <dgm:cxn modelId="{B774FB1A-7D1C-4050-B3B9-A3C580DE3687}" type="presParOf" srcId="{77A76128-60F6-409F-855A-4ABE92FFF1E7}" destId="{E206B0B3-0429-4659-9E03-29AF87F96E8F}" srcOrd="20" destOrd="0" presId="urn:microsoft.com/office/officeart/2005/8/layout/radial5"/>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A6A47B5-2EB1-490C-9BD2-1755F950A2FC}" type="doc">
      <dgm:prSet loTypeId="urn:microsoft.com/office/officeart/2005/8/layout/orgChart1" loCatId="hierarchy" qsTypeId="urn:microsoft.com/office/officeart/2005/8/quickstyle/simple3" qsCatId="simple" csTypeId="urn:microsoft.com/office/officeart/2005/8/colors/colorful5" csCatId="colorful" phldr="1"/>
      <dgm:spPr/>
      <dgm:t>
        <a:bodyPr/>
        <a:lstStyle/>
        <a:p>
          <a:endParaRPr lang="es-CO"/>
        </a:p>
      </dgm:t>
    </dgm:pt>
    <dgm:pt modelId="{917F65C9-58B6-43FB-BF72-409D6497A543}" type="asst">
      <dgm:prSet phldrT="[Texto]" custT="1">
        <dgm:style>
          <a:lnRef idx="1">
            <a:schemeClr val="accent4"/>
          </a:lnRef>
          <a:fillRef idx="2">
            <a:schemeClr val="accent4"/>
          </a:fillRef>
          <a:effectRef idx="1">
            <a:schemeClr val="accent4"/>
          </a:effectRef>
          <a:fontRef idx="minor">
            <a:schemeClr val="dk1"/>
          </a:fontRef>
        </dgm:style>
      </dgm:prSet>
      <dgm:spPr>
        <a:gradFill rotWithShape="0">
          <a:gsLst>
            <a:gs pos="50000">
              <a:schemeClr val="accent6">
                <a:lumMod val="60000"/>
                <a:lumOff val="40000"/>
              </a:schemeClr>
            </a:gs>
            <a:gs pos="100000">
              <a:schemeClr val="accent6">
                <a:lumMod val="20000"/>
                <a:lumOff val="80000"/>
              </a:schemeClr>
            </a:gs>
          </a:gsLst>
        </a:gradFill>
        <a:ln>
          <a:solidFill>
            <a:schemeClr val="accent6">
              <a:lumMod val="50000"/>
            </a:schemeClr>
          </a:solidFill>
        </a:ln>
      </dgm:spPr>
      <dgm:t>
        <a:bodyPr/>
        <a:lstStyle/>
        <a:p>
          <a:pPr marL="0" lvl="0" indent="0" algn="ctr" defTabSz="800100">
            <a:lnSpc>
              <a:spcPct val="90000"/>
            </a:lnSpc>
            <a:spcBef>
              <a:spcPct val="0"/>
            </a:spcBef>
            <a:spcAft>
              <a:spcPct val="35000"/>
            </a:spcAft>
            <a:buNone/>
          </a:pPr>
          <a:r>
            <a:rPr lang="es-CO" sz="1800" kern="1200" dirty="0">
              <a:solidFill>
                <a:schemeClr val="accent6">
                  <a:lumMod val="50000"/>
                </a:schemeClr>
              </a:solidFill>
              <a:latin typeface="Arial Rounded MT Bold" panose="020F0704030504030204" pitchFamily="34" charset="0"/>
              <a:ea typeface="+mn-ea"/>
              <a:cs typeface="+mn-cs"/>
            </a:rPr>
            <a:t>EJES DE LA POLÍTICA DE SOSTENIBILIDAD DE INVIAS  </a:t>
          </a:r>
        </a:p>
      </dgm:t>
    </dgm:pt>
    <dgm:pt modelId="{DEC1D3B8-E8B4-4E42-B8E7-731BD81087B1}" type="parTrans" cxnId="{0FCD9C0C-B433-4913-9E42-1B81C125CA0F}">
      <dgm:prSet/>
      <dgm:spPr/>
      <dgm:t>
        <a:bodyPr/>
        <a:lstStyle/>
        <a:p>
          <a:endParaRPr lang="es-CO" sz="1800">
            <a:latin typeface="+mn-lt"/>
          </a:endParaRPr>
        </a:p>
      </dgm:t>
    </dgm:pt>
    <dgm:pt modelId="{1C3F2FB7-8BAF-424D-96DA-63C7E50FBCE7}" type="sibTrans" cxnId="{0FCD9C0C-B433-4913-9E42-1B81C125CA0F}">
      <dgm:prSet/>
      <dgm:spPr/>
      <dgm:t>
        <a:bodyPr/>
        <a:lstStyle/>
        <a:p>
          <a:endParaRPr lang="es-CO" sz="1800">
            <a:latin typeface="+mn-lt"/>
          </a:endParaRPr>
        </a:p>
      </dgm:t>
    </dgm:pt>
    <dgm:pt modelId="{5370AC48-962B-439F-8C70-DBF0F2D28B6E}">
      <dgm:prSet phldrT="[Texto]" custT="1">
        <dgm:style>
          <a:lnRef idx="1">
            <a:schemeClr val="accent6"/>
          </a:lnRef>
          <a:fillRef idx="2">
            <a:schemeClr val="accent6"/>
          </a:fillRef>
          <a:effectRef idx="1">
            <a:schemeClr val="accent6"/>
          </a:effectRef>
          <a:fontRef idx="minor">
            <a:schemeClr val="dk1"/>
          </a:fontRef>
        </dgm:style>
      </dgm:prSet>
      <dgm:spPr/>
      <dgm:t>
        <a:bodyPr/>
        <a:lstStyle/>
        <a:p>
          <a:r>
            <a:rPr lang="es-CO" sz="1800" dirty="0">
              <a:solidFill>
                <a:schemeClr val="bg1"/>
              </a:solidFill>
              <a:latin typeface="Arial Rounded MT Bold" panose="020F0704030504030204" pitchFamily="34" charset="0"/>
            </a:rPr>
            <a:t>1. Proyectos sostenibles</a:t>
          </a:r>
        </a:p>
      </dgm:t>
    </dgm:pt>
    <dgm:pt modelId="{B3BB6799-08EC-4B4B-B3FF-0A86D52EBE5F}" type="parTrans" cxnId="{A681916F-5884-40E6-9DB7-652853CD6A4A}">
      <dgm:prSet/>
      <dgm:spPr/>
      <dgm:t>
        <a:bodyPr/>
        <a:lstStyle/>
        <a:p>
          <a:endParaRPr lang="es-CO" sz="1800">
            <a:latin typeface="+mn-lt"/>
          </a:endParaRPr>
        </a:p>
      </dgm:t>
    </dgm:pt>
    <dgm:pt modelId="{9C99689E-A66F-4C45-97DF-0A85A3890DD3}" type="sibTrans" cxnId="{A681916F-5884-40E6-9DB7-652853CD6A4A}">
      <dgm:prSet/>
      <dgm:spPr/>
      <dgm:t>
        <a:bodyPr/>
        <a:lstStyle/>
        <a:p>
          <a:endParaRPr lang="es-CO" sz="1800">
            <a:latin typeface="+mn-lt"/>
          </a:endParaRPr>
        </a:p>
      </dgm:t>
    </dgm:pt>
    <dgm:pt modelId="{9704E5F8-1BE5-49E2-81CD-79C63926009C}">
      <dgm:prSet phldrT="[Texto]" custT="1">
        <dgm:style>
          <a:lnRef idx="1">
            <a:schemeClr val="accent6"/>
          </a:lnRef>
          <a:fillRef idx="2">
            <a:schemeClr val="accent6"/>
          </a:fillRef>
          <a:effectRef idx="1">
            <a:schemeClr val="accent6"/>
          </a:effectRef>
          <a:fontRef idx="minor">
            <a:schemeClr val="dk1"/>
          </a:fontRef>
        </dgm:style>
      </dgm:prSet>
      <dgm:spPr/>
      <dgm:t>
        <a:bodyPr/>
        <a:lstStyle/>
        <a:p>
          <a:r>
            <a:rPr lang="es-CO" sz="1800" kern="1200" dirty="0">
              <a:solidFill>
                <a:schemeClr val="bg1"/>
              </a:solidFill>
              <a:latin typeface="Arial Rounded MT Bold" panose="020F0704030504030204" pitchFamily="34" charset="0"/>
              <a:ea typeface="+mn-ea"/>
              <a:cs typeface="+mn-cs"/>
            </a:rPr>
            <a:t>2. Infraestructura y comunidades sostenibles</a:t>
          </a:r>
        </a:p>
      </dgm:t>
    </dgm:pt>
    <dgm:pt modelId="{225BF4A1-73F3-4DE1-BE78-90A2AEB01F86}" type="parTrans" cxnId="{F54B69BB-8988-4BA0-8F7A-993F47DEFD52}">
      <dgm:prSet/>
      <dgm:spPr/>
      <dgm:t>
        <a:bodyPr/>
        <a:lstStyle/>
        <a:p>
          <a:endParaRPr lang="es-CO" sz="1800">
            <a:latin typeface="+mn-lt"/>
          </a:endParaRPr>
        </a:p>
      </dgm:t>
    </dgm:pt>
    <dgm:pt modelId="{5408585F-3CC8-4441-AA02-3CCCA0ED6000}" type="sibTrans" cxnId="{F54B69BB-8988-4BA0-8F7A-993F47DEFD52}">
      <dgm:prSet/>
      <dgm:spPr/>
      <dgm:t>
        <a:bodyPr/>
        <a:lstStyle/>
        <a:p>
          <a:endParaRPr lang="es-CO" sz="1800">
            <a:latin typeface="+mn-lt"/>
          </a:endParaRPr>
        </a:p>
      </dgm:t>
    </dgm:pt>
    <dgm:pt modelId="{BB453CFF-6841-49B6-A8E8-201F40C84329}">
      <dgm:prSet phldrT="[Texto]" custT="1">
        <dgm:style>
          <a:lnRef idx="1">
            <a:schemeClr val="accent6"/>
          </a:lnRef>
          <a:fillRef idx="2">
            <a:schemeClr val="accent6"/>
          </a:fillRef>
          <a:effectRef idx="1">
            <a:schemeClr val="accent6"/>
          </a:effectRef>
          <a:fontRef idx="minor">
            <a:schemeClr val="dk1"/>
          </a:fontRef>
        </dgm:style>
      </dgm:prSet>
      <dgm:spPr/>
      <dgm:t>
        <a:bodyPr/>
        <a:lstStyle/>
        <a:p>
          <a:pPr marL="0" lvl="0" indent="0" algn="ctr" defTabSz="800100">
            <a:lnSpc>
              <a:spcPct val="90000"/>
            </a:lnSpc>
            <a:spcBef>
              <a:spcPct val="0"/>
            </a:spcBef>
            <a:spcAft>
              <a:spcPct val="35000"/>
            </a:spcAft>
            <a:buNone/>
          </a:pPr>
          <a:r>
            <a:rPr lang="es-CO" sz="1800" kern="1200" dirty="0">
              <a:solidFill>
                <a:schemeClr val="bg1"/>
              </a:solidFill>
              <a:latin typeface="Arial Rounded MT Bold" panose="020F0704030504030204" pitchFamily="34" charset="0"/>
              <a:ea typeface="+mn-ea"/>
              <a:cs typeface="+mn-cs"/>
            </a:rPr>
            <a:t>3. Institucionalidad sostenible </a:t>
          </a:r>
        </a:p>
      </dgm:t>
    </dgm:pt>
    <dgm:pt modelId="{790679B3-7EE0-4D40-BF40-049B8726225F}" type="parTrans" cxnId="{505DE8BD-0740-4833-BB69-DA4757B7D39E}">
      <dgm:prSet/>
      <dgm:spPr/>
      <dgm:t>
        <a:bodyPr/>
        <a:lstStyle/>
        <a:p>
          <a:endParaRPr lang="es-CO" sz="1800">
            <a:latin typeface="+mn-lt"/>
          </a:endParaRPr>
        </a:p>
      </dgm:t>
    </dgm:pt>
    <dgm:pt modelId="{5BFDC940-2672-46BF-90F9-9905A146404F}" type="sibTrans" cxnId="{505DE8BD-0740-4833-BB69-DA4757B7D39E}">
      <dgm:prSet/>
      <dgm:spPr/>
      <dgm:t>
        <a:bodyPr/>
        <a:lstStyle/>
        <a:p>
          <a:endParaRPr lang="es-CO" sz="1800">
            <a:latin typeface="+mn-lt"/>
          </a:endParaRPr>
        </a:p>
      </dgm:t>
    </dgm:pt>
    <dgm:pt modelId="{B98BFF5B-1A4A-41C2-830F-999B5BEC2785}">
      <dgm:prSet phldrT="[Texto]" custT="1">
        <dgm:style>
          <a:lnRef idx="1">
            <a:schemeClr val="accent6"/>
          </a:lnRef>
          <a:fillRef idx="2">
            <a:schemeClr val="accent6"/>
          </a:fillRef>
          <a:effectRef idx="1">
            <a:schemeClr val="accent6"/>
          </a:effectRef>
          <a:fontRef idx="minor">
            <a:schemeClr val="dk1"/>
          </a:fontRef>
        </dgm:style>
      </dgm:prSet>
      <dgm:spPr/>
      <dgm:t>
        <a:bodyPr/>
        <a:lstStyle/>
        <a:p>
          <a:pPr marL="0" lvl="0" indent="0" algn="ctr" defTabSz="800100">
            <a:lnSpc>
              <a:spcPct val="90000"/>
            </a:lnSpc>
            <a:spcBef>
              <a:spcPct val="0"/>
            </a:spcBef>
            <a:spcAft>
              <a:spcPct val="35000"/>
            </a:spcAft>
            <a:buNone/>
          </a:pPr>
          <a:r>
            <a:rPr lang="es-CO" sz="1800" kern="1200" dirty="0">
              <a:solidFill>
                <a:schemeClr val="bg1"/>
              </a:solidFill>
              <a:latin typeface="Arial Rounded MT Bold" panose="020F0704030504030204" pitchFamily="34" charset="0"/>
              <a:ea typeface="+mn-ea"/>
              <a:cs typeface="+mn-cs"/>
            </a:rPr>
            <a:t>4. Innovación sostenible </a:t>
          </a:r>
        </a:p>
      </dgm:t>
    </dgm:pt>
    <dgm:pt modelId="{0BD29DCA-98D0-4626-AB8F-10F4AAB52ADC}" type="parTrans" cxnId="{595F7175-323A-4C5B-80DF-C55EC6EFB1A7}">
      <dgm:prSet/>
      <dgm:spPr/>
      <dgm:t>
        <a:bodyPr/>
        <a:lstStyle/>
        <a:p>
          <a:endParaRPr lang="es-CO" sz="1800">
            <a:latin typeface="+mn-lt"/>
          </a:endParaRPr>
        </a:p>
      </dgm:t>
    </dgm:pt>
    <dgm:pt modelId="{DA329E76-E297-4EC2-8F07-5D709EF9744F}" type="sibTrans" cxnId="{595F7175-323A-4C5B-80DF-C55EC6EFB1A7}">
      <dgm:prSet/>
      <dgm:spPr/>
      <dgm:t>
        <a:bodyPr/>
        <a:lstStyle/>
        <a:p>
          <a:endParaRPr lang="es-CO" sz="1800">
            <a:latin typeface="+mn-lt"/>
          </a:endParaRPr>
        </a:p>
      </dgm:t>
    </dgm:pt>
    <dgm:pt modelId="{C5092016-3581-4A49-8D03-46564C566091}">
      <dgm:prSet custT="1">
        <dgm:style>
          <a:lnRef idx="2">
            <a:schemeClr val="accent6"/>
          </a:lnRef>
          <a:fillRef idx="1">
            <a:schemeClr val="lt1"/>
          </a:fillRef>
          <a:effectRef idx="0">
            <a:schemeClr val="accent6"/>
          </a:effectRef>
          <a:fontRef idx="minor">
            <a:schemeClr val="dk1"/>
          </a:fontRef>
        </dgm:style>
      </dgm:prSet>
      <dgm:spPr>
        <a:solidFill>
          <a:schemeClr val="accent6">
            <a:lumMod val="20000"/>
            <a:lumOff val="80000"/>
          </a:schemeClr>
        </a:solidFill>
        <a:ln w="28575"/>
      </dgm:spPr>
      <dgm:t>
        <a:bodyPr/>
        <a:lstStyle/>
        <a:p>
          <a:pPr algn="just"/>
          <a:r>
            <a:rPr lang="es-CO" sz="1400" dirty="0">
              <a:latin typeface="+mn-lt"/>
            </a:rPr>
            <a:t>Incorporación de criterios de sostenibilidad en el ciclo de vida de los proyectos de infraestructura de transporte</a:t>
          </a:r>
        </a:p>
      </dgm:t>
    </dgm:pt>
    <dgm:pt modelId="{EBFC04A1-28B1-4425-A3B8-C170C602C589}" type="parTrans" cxnId="{387EE590-F44C-4526-9A9F-C16E2ECF7356}">
      <dgm:prSet>
        <dgm:style>
          <a:lnRef idx="1">
            <a:schemeClr val="accent6"/>
          </a:lnRef>
          <a:fillRef idx="0">
            <a:schemeClr val="accent6"/>
          </a:fillRef>
          <a:effectRef idx="0">
            <a:schemeClr val="accent6"/>
          </a:effectRef>
          <a:fontRef idx="minor">
            <a:schemeClr val="tx1"/>
          </a:fontRef>
        </dgm:style>
      </dgm:prSet>
      <dgm:spPr>
        <a:ln w="28575"/>
      </dgm:spPr>
      <dgm:t>
        <a:bodyPr/>
        <a:lstStyle/>
        <a:p>
          <a:endParaRPr lang="es-CO" sz="1800">
            <a:latin typeface="+mn-lt"/>
          </a:endParaRPr>
        </a:p>
      </dgm:t>
    </dgm:pt>
    <dgm:pt modelId="{FA34B35E-6C33-4E75-ADF8-B3589E3F28DE}" type="sibTrans" cxnId="{387EE590-F44C-4526-9A9F-C16E2ECF7356}">
      <dgm:prSet/>
      <dgm:spPr/>
      <dgm:t>
        <a:bodyPr/>
        <a:lstStyle/>
        <a:p>
          <a:endParaRPr lang="es-CO" sz="1800">
            <a:latin typeface="+mn-lt"/>
          </a:endParaRPr>
        </a:p>
      </dgm:t>
    </dgm:pt>
    <dgm:pt modelId="{DE57EFEE-C0DB-4060-BB24-85D1251780C3}">
      <dgm:prSet custT="1">
        <dgm:style>
          <a:lnRef idx="2">
            <a:schemeClr val="accent6"/>
          </a:lnRef>
          <a:fillRef idx="1">
            <a:schemeClr val="lt1"/>
          </a:fillRef>
          <a:effectRef idx="0">
            <a:schemeClr val="accent6"/>
          </a:effectRef>
          <a:fontRef idx="minor">
            <a:schemeClr val="dk1"/>
          </a:fontRef>
        </dgm:style>
      </dgm:prSet>
      <dgm:spPr>
        <a:solidFill>
          <a:schemeClr val="accent6">
            <a:lumMod val="20000"/>
            <a:lumOff val="80000"/>
          </a:schemeClr>
        </a:solidFill>
        <a:ln w="28575"/>
      </dgm:spPr>
      <dgm:t>
        <a:bodyPr/>
        <a:lstStyle/>
        <a:p>
          <a:pPr algn="just"/>
          <a:r>
            <a:rPr lang="es-CO" sz="1400" kern="1200" dirty="0"/>
            <a:t>Integrar las necesidades, conocimientos y habilidades de las comunidades locales en los proyectos del Instituto Nacional de Vías </a:t>
          </a:r>
          <a:endParaRPr lang="es-CO" sz="1400" kern="1200" dirty="0">
            <a:latin typeface="Calibri" panose="020F0502020204030204"/>
            <a:ea typeface="+mn-ea"/>
            <a:cs typeface="+mn-cs"/>
          </a:endParaRPr>
        </a:p>
      </dgm:t>
    </dgm:pt>
    <dgm:pt modelId="{22B541FD-F966-4188-BAB9-3BB12A401B50}" type="parTrans" cxnId="{44964FB2-3D28-45CC-9F5D-013714DD4632}">
      <dgm:prSet>
        <dgm:style>
          <a:lnRef idx="1">
            <a:schemeClr val="accent6"/>
          </a:lnRef>
          <a:fillRef idx="0">
            <a:schemeClr val="accent6"/>
          </a:fillRef>
          <a:effectRef idx="0">
            <a:schemeClr val="accent6"/>
          </a:effectRef>
          <a:fontRef idx="minor">
            <a:schemeClr val="tx1"/>
          </a:fontRef>
        </dgm:style>
      </dgm:prSet>
      <dgm:spPr>
        <a:ln w="28575"/>
      </dgm:spPr>
      <dgm:t>
        <a:bodyPr/>
        <a:lstStyle/>
        <a:p>
          <a:endParaRPr lang="es-CO"/>
        </a:p>
      </dgm:t>
    </dgm:pt>
    <dgm:pt modelId="{C7C4A7F0-3729-42FF-A2CC-1977678D27D8}" type="sibTrans" cxnId="{44964FB2-3D28-45CC-9F5D-013714DD4632}">
      <dgm:prSet/>
      <dgm:spPr/>
      <dgm:t>
        <a:bodyPr/>
        <a:lstStyle/>
        <a:p>
          <a:endParaRPr lang="es-CO"/>
        </a:p>
      </dgm:t>
    </dgm:pt>
    <dgm:pt modelId="{5AB1BA6A-58BC-41AF-9C68-89504762CAFD}">
      <dgm:prSet custT="1">
        <dgm:style>
          <a:lnRef idx="2">
            <a:schemeClr val="accent6"/>
          </a:lnRef>
          <a:fillRef idx="1">
            <a:schemeClr val="lt1"/>
          </a:fillRef>
          <a:effectRef idx="0">
            <a:schemeClr val="accent6"/>
          </a:effectRef>
          <a:fontRef idx="minor">
            <a:schemeClr val="dk1"/>
          </a:fontRef>
        </dgm:style>
      </dgm:prSet>
      <dgm:spPr>
        <a:solidFill>
          <a:schemeClr val="accent6">
            <a:lumMod val="20000"/>
            <a:lumOff val="80000"/>
          </a:schemeClr>
        </a:solidFill>
        <a:ln w="28575"/>
      </dgm:spPr>
      <dgm:t>
        <a:bodyPr/>
        <a:lstStyle/>
        <a:p>
          <a:pPr algn="just"/>
          <a:r>
            <a:rPr lang="es-CO" sz="1400" kern="1200" dirty="0">
              <a:latin typeface="Calibri" panose="020F0502020204030204"/>
              <a:ea typeface="+mn-ea"/>
              <a:cs typeface="+mn-cs"/>
            </a:rPr>
            <a:t>Implementar estrategias de sostenibilidad a nivel institucional e interinstitucional </a:t>
          </a:r>
        </a:p>
      </dgm:t>
    </dgm:pt>
    <dgm:pt modelId="{7DE0B9CE-925E-47D9-A34B-D5040DD7D826}" type="parTrans" cxnId="{14BD4553-5621-4B06-A917-3AC5E4171027}">
      <dgm:prSet>
        <dgm:style>
          <a:lnRef idx="1">
            <a:schemeClr val="accent6"/>
          </a:lnRef>
          <a:fillRef idx="0">
            <a:schemeClr val="accent6"/>
          </a:fillRef>
          <a:effectRef idx="0">
            <a:schemeClr val="accent6"/>
          </a:effectRef>
          <a:fontRef idx="minor">
            <a:schemeClr val="tx1"/>
          </a:fontRef>
        </dgm:style>
      </dgm:prSet>
      <dgm:spPr>
        <a:ln w="28575"/>
      </dgm:spPr>
      <dgm:t>
        <a:bodyPr/>
        <a:lstStyle/>
        <a:p>
          <a:endParaRPr lang="es-CO"/>
        </a:p>
      </dgm:t>
    </dgm:pt>
    <dgm:pt modelId="{E417768F-F757-465F-935F-0C12FE3A05F7}" type="sibTrans" cxnId="{14BD4553-5621-4B06-A917-3AC5E4171027}">
      <dgm:prSet/>
      <dgm:spPr/>
      <dgm:t>
        <a:bodyPr/>
        <a:lstStyle/>
        <a:p>
          <a:endParaRPr lang="es-CO"/>
        </a:p>
      </dgm:t>
    </dgm:pt>
    <dgm:pt modelId="{FBD9EA66-F15D-4230-AED9-C46BDD8FAE37}">
      <dgm:prSet custT="1">
        <dgm:style>
          <a:lnRef idx="2">
            <a:schemeClr val="accent6"/>
          </a:lnRef>
          <a:fillRef idx="1">
            <a:schemeClr val="lt1"/>
          </a:fillRef>
          <a:effectRef idx="0">
            <a:schemeClr val="accent6"/>
          </a:effectRef>
          <a:fontRef idx="minor">
            <a:schemeClr val="dk1"/>
          </a:fontRef>
        </dgm:style>
      </dgm:prSet>
      <dgm:spPr>
        <a:solidFill>
          <a:schemeClr val="accent6">
            <a:lumMod val="20000"/>
            <a:lumOff val="80000"/>
          </a:schemeClr>
        </a:solidFill>
        <a:ln w="28575"/>
      </dgm:spPr>
      <dgm:t>
        <a:bodyPr/>
        <a:lstStyle/>
        <a:p>
          <a:pPr algn="just"/>
          <a:r>
            <a:rPr lang="es-CO" sz="1400" dirty="0"/>
            <a:t>Fomentar el desarrollo de la ciencia, tecnología e innovación aplicadas a proyectos de infraestructura de transporte</a:t>
          </a:r>
        </a:p>
      </dgm:t>
    </dgm:pt>
    <dgm:pt modelId="{8346E968-CEAD-4099-8D22-F865E53B1E90}" type="parTrans" cxnId="{ED0F1EA1-A500-4388-9F50-06559F1E4AA1}">
      <dgm:prSet>
        <dgm:style>
          <a:lnRef idx="1">
            <a:schemeClr val="accent6"/>
          </a:lnRef>
          <a:fillRef idx="0">
            <a:schemeClr val="accent6"/>
          </a:fillRef>
          <a:effectRef idx="0">
            <a:schemeClr val="accent6"/>
          </a:effectRef>
          <a:fontRef idx="minor">
            <a:schemeClr val="tx1"/>
          </a:fontRef>
        </dgm:style>
      </dgm:prSet>
      <dgm:spPr>
        <a:ln w="28575"/>
      </dgm:spPr>
      <dgm:t>
        <a:bodyPr/>
        <a:lstStyle/>
        <a:p>
          <a:endParaRPr lang="es-CO"/>
        </a:p>
      </dgm:t>
    </dgm:pt>
    <dgm:pt modelId="{C1CECA11-92CE-4BC0-ABB4-97E273FAF216}" type="sibTrans" cxnId="{ED0F1EA1-A500-4388-9F50-06559F1E4AA1}">
      <dgm:prSet/>
      <dgm:spPr/>
      <dgm:t>
        <a:bodyPr/>
        <a:lstStyle/>
        <a:p>
          <a:endParaRPr lang="es-CO"/>
        </a:p>
      </dgm:t>
    </dgm:pt>
    <dgm:pt modelId="{8DABD2FC-DD41-44B2-918E-6ECE69FCD67E}" type="pres">
      <dgm:prSet presAssocID="{0A6A47B5-2EB1-490C-9BD2-1755F950A2FC}" presName="hierChild1" presStyleCnt="0">
        <dgm:presLayoutVars>
          <dgm:orgChart val="1"/>
          <dgm:chPref val="1"/>
          <dgm:dir/>
          <dgm:animOne val="branch"/>
          <dgm:animLvl val="lvl"/>
          <dgm:resizeHandles/>
        </dgm:presLayoutVars>
      </dgm:prSet>
      <dgm:spPr/>
    </dgm:pt>
    <dgm:pt modelId="{35A77AD5-8342-46D3-B16F-3447CAD0B190}" type="pres">
      <dgm:prSet presAssocID="{917F65C9-58B6-43FB-BF72-409D6497A543}" presName="hierRoot1" presStyleCnt="0">
        <dgm:presLayoutVars>
          <dgm:hierBranch val="init"/>
        </dgm:presLayoutVars>
      </dgm:prSet>
      <dgm:spPr/>
    </dgm:pt>
    <dgm:pt modelId="{399B8EB4-41A1-4AD2-BDEB-CB813DB3258B}" type="pres">
      <dgm:prSet presAssocID="{917F65C9-58B6-43FB-BF72-409D6497A543}" presName="rootComposite1" presStyleCnt="0"/>
      <dgm:spPr/>
    </dgm:pt>
    <dgm:pt modelId="{5F4348DD-19BE-414D-AD95-FF9A6B347FA7}" type="pres">
      <dgm:prSet presAssocID="{917F65C9-58B6-43FB-BF72-409D6497A543}" presName="rootText1" presStyleLbl="node0" presStyleIdx="0" presStyleCnt="1" custScaleX="138385">
        <dgm:presLayoutVars>
          <dgm:chPref val="3"/>
        </dgm:presLayoutVars>
      </dgm:prSet>
      <dgm:spPr/>
    </dgm:pt>
    <dgm:pt modelId="{0DB189CD-4C76-4733-9C10-638F608EDF9F}" type="pres">
      <dgm:prSet presAssocID="{917F65C9-58B6-43FB-BF72-409D6497A543}" presName="rootConnector1" presStyleLbl="asst0" presStyleIdx="0" presStyleCnt="0"/>
      <dgm:spPr/>
    </dgm:pt>
    <dgm:pt modelId="{DD3BB2BA-D650-4F7D-AC76-6FBFAF4898EB}" type="pres">
      <dgm:prSet presAssocID="{917F65C9-58B6-43FB-BF72-409D6497A543}" presName="hierChild2" presStyleCnt="0"/>
      <dgm:spPr/>
    </dgm:pt>
    <dgm:pt modelId="{DA483866-56F8-4BF8-9F2A-A562572E3F1D}" type="pres">
      <dgm:prSet presAssocID="{B3BB6799-08EC-4B4B-B3FF-0A86D52EBE5F}" presName="Name37" presStyleLbl="parChTrans1D2" presStyleIdx="0" presStyleCnt="4"/>
      <dgm:spPr/>
    </dgm:pt>
    <dgm:pt modelId="{B6E04CF0-0410-4D1B-BF22-5C06EB695CDD}" type="pres">
      <dgm:prSet presAssocID="{5370AC48-962B-439F-8C70-DBF0F2D28B6E}" presName="hierRoot2" presStyleCnt="0">
        <dgm:presLayoutVars>
          <dgm:hierBranch val="init"/>
        </dgm:presLayoutVars>
      </dgm:prSet>
      <dgm:spPr/>
    </dgm:pt>
    <dgm:pt modelId="{CF1509EF-0968-475C-9120-4DD7B5B4C974}" type="pres">
      <dgm:prSet presAssocID="{5370AC48-962B-439F-8C70-DBF0F2D28B6E}" presName="rootComposite" presStyleCnt="0"/>
      <dgm:spPr/>
    </dgm:pt>
    <dgm:pt modelId="{5AB7828B-AF21-4DE7-BD2E-13D57B7BA796}" type="pres">
      <dgm:prSet presAssocID="{5370AC48-962B-439F-8C70-DBF0F2D28B6E}" presName="rootText" presStyleLbl="node2" presStyleIdx="0" presStyleCnt="4">
        <dgm:presLayoutVars>
          <dgm:chPref val="3"/>
        </dgm:presLayoutVars>
      </dgm:prSet>
      <dgm:spPr/>
    </dgm:pt>
    <dgm:pt modelId="{EA6A5EAE-1DCB-4403-A3A6-1C49EADA9B1D}" type="pres">
      <dgm:prSet presAssocID="{5370AC48-962B-439F-8C70-DBF0F2D28B6E}" presName="rootConnector" presStyleLbl="node2" presStyleIdx="0" presStyleCnt="4"/>
      <dgm:spPr/>
    </dgm:pt>
    <dgm:pt modelId="{35AD94DE-4C67-4303-A6DC-AF745DA95E06}" type="pres">
      <dgm:prSet presAssocID="{5370AC48-962B-439F-8C70-DBF0F2D28B6E}" presName="hierChild4" presStyleCnt="0"/>
      <dgm:spPr/>
    </dgm:pt>
    <dgm:pt modelId="{9EFE6179-6448-471D-98EE-6426358100EF}" type="pres">
      <dgm:prSet presAssocID="{EBFC04A1-28B1-4425-A3B8-C170C602C589}" presName="Name37" presStyleLbl="parChTrans1D3" presStyleIdx="0" presStyleCnt="4"/>
      <dgm:spPr/>
    </dgm:pt>
    <dgm:pt modelId="{4EAD2791-30C2-4445-96DE-DBB083CAD095}" type="pres">
      <dgm:prSet presAssocID="{C5092016-3581-4A49-8D03-46564C566091}" presName="hierRoot2" presStyleCnt="0">
        <dgm:presLayoutVars>
          <dgm:hierBranch val="init"/>
        </dgm:presLayoutVars>
      </dgm:prSet>
      <dgm:spPr/>
    </dgm:pt>
    <dgm:pt modelId="{1C9B8199-AE71-4DA1-A199-9F21FA964386}" type="pres">
      <dgm:prSet presAssocID="{C5092016-3581-4A49-8D03-46564C566091}" presName="rootComposite" presStyleCnt="0"/>
      <dgm:spPr/>
    </dgm:pt>
    <dgm:pt modelId="{5DFB4761-B7DA-4CA6-BBF8-8A3D9089FE62}" type="pres">
      <dgm:prSet presAssocID="{C5092016-3581-4A49-8D03-46564C566091}" presName="rootText" presStyleLbl="node3" presStyleIdx="0" presStyleCnt="4">
        <dgm:presLayoutVars>
          <dgm:chPref val="3"/>
        </dgm:presLayoutVars>
      </dgm:prSet>
      <dgm:spPr/>
    </dgm:pt>
    <dgm:pt modelId="{644B9592-3A2D-46DB-B3F9-B1CE5B030DB3}" type="pres">
      <dgm:prSet presAssocID="{C5092016-3581-4A49-8D03-46564C566091}" presName="rootConnector" presStyleLbl="node3" presStyleIdx="0" presStyleCnt="4"/>
      <dgm:spPr/>
    </dgm:pt>
    <dgm:pt modelId="{70143C18-C2AD-4390-B345-74892D288CCD}" type="pres">
      <dgm:prSet presAssocID="{C5092016-3581-4A49-8D03-46564C566091}" presName="hierChild4" presStyleCnt="0"/>
      <dgm:spPr/>
    </dgm:pt>
    <dgm:pt modelId="{6E7F9FFD-5B86-47FD-8F2A-BFC979EB71E2}" type="pres">
      <dgm:prSet presAssocID="{C5092016-3581-4A49-8D03-46564C566091}" presName="hierChild5" presStyleCnt="0"/>
      <dgm:spPr/>
    </dgm:pt>
    <dgm:pt modelId="{DDF584D2-5D16-4893-8448-F4F6D2C08646}" type="pres">
      <dgm:prSet presAssocID="{5370AC48-962B-439F-8C70-DBF0F2D28B6E}" presName="hierChild5" presStyleCnt="0"/>
      <dgm:spPr/>
    </dgm:pt>
    <dgm:pt modelId="{08860FD3-2A46-4FE2-AD21-841D82807F0E}" type="pres">
      <dgm:prSet presAssocID="{225BF4A1-73F3-4DE1-BE78-90A2AEB01F86}" presName="Name37" presStyleLbl="parChTrans1D2" presStyleIdx="1" presStyleCnt="4"/>
      <dgm:spPr/>
    </dgm:pt>
    <dgm:pt modelId="{BD6B8B01-D4E8-436D-AC2B-0B42C2986FA1}" type="pres">
      <dgm:prSet presAssocID="{9704E5F8-1BE5-49E2-81CD-79C63926009C}" presName="hierRoot2" presStyleCnt="0">
        <dgm:presLayoutVars>
          <dgm:hierBranch val="init"/>
        </dgm:presLayoutVars>
      </dgm:prSet>
      <dgm:spPr/>
    </dgm:pt>
    <dgm:pt modelId="{2DBE02D0-0948-4541-A739-CBB132937B3A}" type="pres">
      <dgm:prSet presAssocID="{9704E5F8-1BE5-49E2-81CD-79C63926009C}" presName="rootComposite" presStyleCnt="0"/>
      <dgm:spPr/>
    </dgm:pt>
    <dgm:pt modelId="{399906C4-3500-459D-8EA3-5758816F548B}" type="pres">
      <dgm:prSet presAssocID="{9704E5F8-1BE5-49E2-81CD-79C63926009C}" presName="rootText" presStyleLbl="node2" presStyleIdx="1" presStyleCnt="4">
        <dgm:presLayoutVars>
          <dgm:chPref val="3"/>
        </dgm:presLayoutVars>
      </dgm:prSet>
      <dgm:spPr/>
    </dgm:pt>
    <dgm:pt modelId="{8B7EED34-469B-4EC9-9508-009ACE3F380C}" type="pres">
      <dgm:prSet presAssocID="{9704E5F8-1BE5-49E2-81CD-79C63926009C}" presName="rootConnector" presStyleLbl="node2" presStyleIdx="1" presStyleCnt="4"/>
      <dgm:spPr/>
    </dgm:pt>
    <dgm:pt modelId="{C999F5E4-E6A3-4B12-8D8A-91BE40E6D180}" type="pres">
      <dgm:prSet presAssocID="{9704E5F8-1BE5-49E2-81CD-79C63926009C}" presName="hierChild4" presStyleCnt="0"/>
      <dgm:spPr/>
    </dgm:pt>
    <dgm:pt modelId="{049CA2E4-6D21-4F6A-8C2C-B9DA3E97E72F}" type="pres">
      <dgm:prSet presAssocID="{22B541FD-F966-4188-BAB9-3BB12A401B50}" presName="Name37" presStyleLbl="parChTrans1D3" presStyleIdx="1" presStyleCnt="4"/>
      <dgm:spPr/>
    </dgm:pt>
    <dgm:pt modelId="{ABA694A1-AF79-4AB3-8DB3-DCA498687E2A}" type="pres">
      <dgm:prSet presAssocID="{DE57EFEE-C0DB-4060-BB24-85D1251780C3}" presName="hierRoot2" presStyleCnt="0">
        <dgm:presLayoutVars>
          <dgm:hierBranch val="init"/>
        </dgm:presLayoutVars>
      </dgm:prSet>
      <dgm:spPr/>
    </dgm:pt>
    <dgm:pt modelId="{4D4A9536-B612-462B-A266-B796B14A8485}" type="pres">
      <dgm:prSet presAssocID="{DE57EFEE-C0DB-4060-BB24-85D1251780C3}" presName="rootComposite" presStyleCnt="0"/>
      <dgm:spPr/>
    </dgm:pt>
    <dgm:pt modelId="{6B6782D9-B38B-4465-A6EB-C1ACA36B2DC3}" type="pres">
      <dgm:prSet presAssocID="{DE57EFEE-C0DB-4060-BB24-85D1251780C3}" presName="rootText" presStyleLbl="node3" presStyleIdx="1" presStyleCnt="4">
        <dgm:presLayoutVars>
          <dgm:chPref val="3"/>
        </dgm:presLayoutVars>
      </dgm:prSet>
      <dgm:spPr/>
    </dgm:pt>
    <dgm:pt modelId="{C3BC2AF5-6204-4FD6-BBA8-5E6E194B0511}" type="pres">
      <dgm:prSet presAssocID="{DE57EFEE-C0DB-4060-BB24-85D1251780C3}" presName="rootConnector" presStyleLbl="node3" presStyleIdx="1" presStyleCnt="4"/>
      <dgm:spPr/>
    </dgm:pt>
    <dgm:pt modelId="{F10C53F0-D20D-4248-B255-944382D6AA66}" type="pres">
      <dgm:prSet presAssocID="{DE57EFEE-C0DB-4060-BB24-85D1251780C3}" presName="hierChild4" presStyleCnt="0"/>
      <dgm:spPr/>
    </dgm:pt>
    <dgm:pt modelId="{92FF024B-77C4-4DEF-9D27-5A9118A54AD0}" type="pres">
      <dgm:prSet presAssocID="{DE57EFEE-C0DB-4060-BB24-85D1251780C3}" presName="hierChild5" presStyleCnt="0"/>
      <dgm:spPr/>
    </dgm:pt>
    <dgm:pt modelId="{C863CD67-3545-4ACD-9FB7-07FD86CD4135}" type="pres">
      <dgm:prSet presAssocID="{9704E5F8-1BE5-49E2-81CD-79C63926009C}" presName="hierChild5" presStyleCnt="0"/>
      <dgm:spPr/>
    </dgm:pt>
    <dgm:pt modelId="{700A8DAA-31D7-4719-8511-806D6626A2CC}" type="pres">
      <dgm:prSet presAssocID="{790679B3-7EE0-4D40-BF40-049B8726225F}" presName="Name37" presStyleLbl="parChTrans1D2" presStyleIdx="2" presStyleCnt="4"/>
      <dgm:spPr/>
    </dgm:pt>
    <dgm:pt modelId="{54A17BF6-0460-42EB-B97B-F4AB3C555AB2}" type="pres">
      <dgm:prSet presAssocID="{BB453CFF-6841-49B6-A8E8-201F40C84329}" presName="hierRoot2" presStyleCnt="0">
        <dgm:presLayoutVars>
          <dgm:hierBranch val="init"/>
        </dgm:presLayoutVars>
      </dgm:prSet>
      <dgm:spPr/>
    </dgm:pt>
    <dgm:pt modelId="{9A56F80D-D2C8-4DAE-B642-812021CB29A5}" type="pres">
      <dgm:prSet presAssocID="{BB453CFF-6841-49B6-A8E8-201F40C84329}" presName="rootComposite" presStyleCnt="0"/>
      <dgm:spPr/>
    </dgm:pt>
    <dgm:pt modelId="{4BBA5374-2CCB-4060-9398-4424293FDD4D}" type="pres">
      <dgm:prSet presAssocID="{BB453CFF-6841-49B6-A8E8-201F40C84329}" presName="rootText" presStyleLbl="node2" presStyleIdx="2" presStyleCnt="4" custLinFactNeighborX="1304" custLinFactNeighborY="869">
        <dgm:presLayoutVars>
          <dgm:chPref val="3"/>
        </dgm:presLayoutVars>
      </dgm:prSet>
      <dgm:spPr/>
    </dgm:pt>
    <dgm:pt modelId="{47193AB8-965E-4EB0-9F94-56D905148476}" type="pres">
      <dgm:prSet presAssocID="{BB453CFF-6841-49B6-A8E8-201F40C84329}" presName="rootConnector" presStyleLbl="node2" presStyleIdx="2" presStyleCnt="4"/>
      <dgm:spPr/>
    </dgm:pt>
    <dgm:pt modelId="{58002591-980F-42FA-A2A7-BB12BC43CBA3}" type="pres">
      <dgm:prSet presAssocID="{BB453CFF-6841-49B6-A8E8-201F40C84329}" presName="hierChild4" presStyleCnt="0"/>
      <dgm:spPr/>
    </dgm:pt>
    <dgm:pt modelId="{1D403E1E-4EAE-4E5E-B3C1-8736C3153510}" type="pres">
      <dgm:prSet presAssocID="{7DE0B9CE-925E-47D9-A34B-D5040DD7D826}" presName="Name37" presStyleLbl="parChTrans1D3" presStyleIdx="2" presStyleCnt="4"/>
      <dgm:spPr/>
    </dgm:pt>
    <dgm:pt modelId="{A20225DF-E2B5-42C1-AEC2-C30B0D741751}" type="pres">
      <dgm:prSet presAssocID="{5AB1BA6A-58BC-41AF-9C68-89504762CAFD}" presName="hierRoot2" presStyleCnt="0">
        <dgm:presLayoutVars>
          <dgm:hierBranch val="init"/>
        </dgm:presLayoutVars>
      </dgm:prSet>
      <dgm:spPr/>
    </dgm:pt>
    <dgm:pt modelId="{07175B0F-27D1-415D-8398-5B099E5B9B57}" type="pres">
      <dgm:prSet presAssocID="{5AB1BA6A-58BC-41AF-9C68-89504762CAFD}" presName="rootComposite" presStyleCnt="0"/>
      <dgm:spPr/>
    </dgm:pt>
    <dgm:pt modelId="{27C0C99B-319A-441F-A46F-3BD928E8A851}" type="pres">
      <dgm:prSet presAssocID="{5AB1BA6A-58BC-41AF-9C68-89504762CAFD}" presName="rootText" presStyleLbl="node3" presStyleIdx="2" presStyleCnt="4" custLinFactNeighborX="821">
        <dgm:presLayoutVars>
          <dgm:chPref val="3"/>
        </dgm:presLayoutVars>
      </dgm:prSet>
      <dgm:spPr/>
    </dgm:pt>
    <dgm:pt modelId="{F0FE469A-0795-4E23-8264-83ED2D8384E8}" type="pres">
      <dgm:prSet presAssocID="{5AB1BA6A-58BC-41AF-9C68-89504762CAFD}" presName="rootConnector" presStyleLbl="node3" presStyleIdx="2" presStyleCnt="4"/>
      <dgm:spPr/>
    </dgm:pt>
    <dgm:pt modelId="{E2A41F1C-75A7-4965-8882-2F96EF6DC6DF}" type="pres">
      <dgm:prSet presAssocID="{5AB1BA6A-58BC-41AF-9C68-89504762CAFD}" presName="hierChild4" presStyleCnt="0"/>
      <dgm:spPr/>
    </dgm:pt>
    <dgm:pt modelId="{A0433580-E217-46B8-AB8D-BBBC8461F2CF}" type="pres">
      <dgm:prSet presAssocID="{5AB1BA6A-58BC-41AF-9C68-89504762CAFD}" presName="hierChild5" presStyleCnt="0"/>
      <dgm:spPr/>
    </dgm:pt>
    <dgm:pt modelId="{41F96932-63A6-4E10-AAC5-2047FDF249A5}" type="pres">
      <dgm:prSet presAssocID="{BB453CFF-6841-49B6-A8E8-201F40C84329}" presName="hierChild5" presStyleCnt="0"/>
      <dgm:spPr/>
    </dgm:pt>
    <dgm:pt modelId="{C59C7C40-992E-4D36-8B37-945F66AE7189}" type="pres">
      <dgm:prSet presAssocID="{0BD29DCA-98D0-4626-AB8F-10F4AAB52ADC}" presName="Name37" presStyleLbl="parChTrans1D2" presStyleIdx="3" presStyleCnt="4"/>
      <dgm:spPr/>
    </dgm:pt>
    <dgm:pt modelId="{C9580984-E01F-4B82-B8B6-752D9FBC5F59}" type="pres">
      <dgm:prSet presAssocID="{B98BFF5B-1A4A-41C2-830F-999B5BEC2785}" presName="hierRoot2" presStyleCnt="0">
        <dgm:presLayoutVars>
          <dgm:hierBranch val="init"/>
        </dgm:presLayoutVars>
      </dgm:prSet>
      <dgm:spPr/>
    </dgm:pt>
    <dgm:pt modelId="{01C9B3C6-46BF-41BA-8978-4733A0D1D3A1}" type="pres">
      <dgm:prSet presAssocID="{B98BFF5B-1A4A-41C2-830F-999B5BEC2785}" presName="rootComposite" presStyleCnt="0"/>
      <dgm:spPr/>
    </dgm:pt>
    <dgm:pt modelId="{566312C8-78FF-4721-B67D-79FDE6495FD2}" type="pres">
      <dgm:prSet presAssocID="{B98BFF5B-1A4A-41C2-830F-999B5BEC2785}" presName="rootText" presStyleLbl="node2" presStyleIdx="3" presStyleCnt="4" custLinFactNeighborX="3042">
        <dgm:presLayoutVars>
          <dgm:chPref val="3"/>
        </dgm:presLayoutVars>
      </dgm:prSet>
      <dgm:spPr/>
    </dgm:pt>
    <dgm:pt modelId="{5826E229-3E5A-4550-B280-334E0448B585}" type="pres">
      <dgm:prSet presAssocID="{B98BFF5B-1A4A-41C2-830F-999B5BEC2785}" presName="rootConnector" presStyleLbl="node2" presStyleIdx="3" presStyleCnt="4"/>
      <dgm:spPr/>
    </dgm:pt>
    <dgm:pt modelId="{A05FCDFA-BE87-49DE-901E-2BDE18D146DE}" type="pres">
      <dgm:prSet presAssocID="{B98BFF5B-1A4A-41C2-830F-999B5BEC2785}" presName="hierChild4" presStyleCnt="0"/>
      <dgm:spPr/>
    </dgm:pt>
    <dgm:pt modelId="{5B08973A-74A3-40EA-A7BF-DC268EC3B9AB}" type="pres">
      <dgm:prSet presAssocID="{8346E968-CEAD-4099-8D22-F865E53B1E90}" presName="Name37" presStyleLbl="parChTrans1D3" presStyleIdx="3" presStyleCnt="4"/>
      <dgm:spPr/>
    </dgm:pt>
    <dgm:pt modelId="{889934B8-8C84-4D58-B0B4-09388E743829}" type="pres">
      <dgm:prSet presAssocID="{FBD9EA66-F15D-4230-AED9-C46BDD8FAE37}" presName="hierRoot2" presStyleCnt="0">
        <dgm:presLayoutVars>
          <dgm:hierBranch val="init"/>
        </dgm:presLayoutVars>
      </dgm:prSet>
      <dgm:spPr/>
    </dgm:pt>
    <dgm:pt modelId="{7599BE3E-57E0-4FCF-82D1-2AC0F1A04438}" type="pres">
      <dgm:prSet presAssocID="{FBD9EA66-F15D-4230-AED9-C46BDD8FAE37}" presName="rootComposite" presStyleCnt="0"/>
      <dgm:spPr/>
    </dgm:pt>
    <dgm:pt modelId="{5379324D-4B40-4778-928A-836308BFCF97}" type="pres">
      <dgm:prSet presAssocID="{FBD9EA66-F15D-4230-AED9-C46BDD8FAE37}" presName="rootText" presStyleLbl="node3" presStyleIdx="3" presStyleCnt="4">
        <dgm:presLayoutVars>
          <dgm:chPref val="3"/>
        </dgm:presLayoutVars>
      </dgm:prSet>
      <dgm:spPr/>
    </dgm:pt>
    <dgm:pt modelId="{CD9118DF-5AC2-4EED-9E20-A414E5519526}" type="pres">
      <dgm:prSet presAssocID="{FBD9EA66-F15D-4230-AED9-C46BDD8FAE37}" presName="rootConnector" presStyleLbl="node3" presStyleIdx="3" presStyleCnt="4"/>
      <dgm:spPr/>
    </dgm:pt>
    <dgm:pt modelId="{E6D85713-F299-4D1E-A639-4B47E002B92A}" type="pres">
      <dgm:prSet presAssocID="{FBD9EA66-F15D-4230-AED9-C46BDD8FAE37}" presName="hierChild4" presStyleCnt="0"/>
      <dgm:spPr/>
    </dgm:pt>
    <dgm:pt modelId="{77767863-C2E6-40D0-B219-A474192B6455}" type="pres">
      <dgm:prSet presAssocID="{FBD9EA66-F15D-4230-AED9-C46BDD8FAE37}" presName="hierChild5" presStyleCnt="0"/>
      <dgm:spPr/>
    </dgm:pt>
    <dgm:pt modelId="{C053140C-9F41-46AB-A289-A0179A021622}" type="pres">
      <dgm:prSet presAssocID="{B98BFF5B-1A4A-41C2-830F-999B5BEC2785}" presName="hierChild5" presStyleCnt="0"/>
      <dgm:spPr/>
    </dgm:pt>
    <dgm:pt modelId="{C9147635-50AC-4941-9BB1-C2796BF888EC}" type="pres">
      <dgm:prSet presAssocID="{917F65C9-58B6-43FB-BF72-409D6497A543}" presName="hierChild3" presStyleCnt="0"/>
      <dgm:spPr/>
    </dgm:pt>
  </dgm:ptLst>
  <dgm:cxnLst>
    <dgm:cxn modelId="{815EC202-DEFD-481B-887E-D80C17D795BB}" type="presOf" srcId="{C5092016-3581-4A49-8D03-46564C566091}" destId="{5DFB4761-B7DA-4CA6-BBF8-8A3D9089FE62}" srcOrd="0" destOrd="0" presId="urn:microsoft.com/office/officeart/2005/8/layout/orgChart1"/>
    <dgm:cxn modelId="{FA79D609-C961-43FD-B61C-C4EC74C3B924}" type="presOf" srcId="{B3BB6799-08EC-4B4B-B3FF-0A86D52EBE5F}" destId="{DA483866-56F8-4BF8-9F2A-A562572E3F1D}" srcOrd="0" destOrd="0" presId="urn:microsoft.com/office/officeart/2005/8/layout/orgChart1"/>
    <dgm:cxn modelId="{0FCD9C0C-B433-4913-9E42-1B81C125CA0F}" srcId="{0A6A47B5-2EB1-490C-9BD2-1755F950A2FC}" destId="{917F65C9-58B6-43FB-BF72-409D6497A543}" srcOrd="0" destOrd="0" parTransId="{DEC1D3B8-E8B4-4E42-B8E7-731BD81087B1}" sibTransId="{1C3F2FB7-8BAF-424D-96DA-63C7E50FBCE7}"/>
    <dgm:cxn modelId="{70F1230F-E1C5-4CEF-963F-5AA0D35B4628}" type="presOf" srcId="{5AB1BA6A-58BC-41AF-9C68-89504762CAFD}" destId="{27C0C99B-319A-441F-A46F-3BD928E8A851}" srcOrd="0" destOrd="0" presId="urn:microsoft.com/office/officeart/2005/8/layout/orgChart1"/>
    <dgm:cxn modelId="{26BBA029-7030-4E3D-A3C4-5AF2F5E03B97}" type="presOf" srcId="{5AB1BA6A-58BC-41AF-9C68-89504762CAFD}" destId="{F0FE469A-0795-4E23-8264-83ED2D8384E8}" srcOrd="1" destOrd="0" presId="urn:microsoft.com/office/officeart/2005/8/layout/orgChart1"/>
    <dgm:cxn modelId="{A7C1992F-CC36-4105-87F8-B6B9D30F0CC5}" type="presOf" srcId="{FBD9EA66-F15D-4230-AED9-C46BDD8FAE37}" destId="{5379324D-4B40-4778-928A-836308BFCF97}" srcOrd="0" destOrd="0" presId="urn:microsoft.com/office/officeart/2005/8/layout/orgChart1"/>
    <dgm:cxn modelId="{DBA1E946-36A4-4937-AE2D-616481042029}" type="presOf" srcId="{917F65C9-58B6-43FB-BF72-409D6497A543}" destId="{5F4348DD-19BE-414D-AD95-FF9A6B347FA7}" srcOrd="0" destOrd="0" presId="urn:microsoft.com/office/officeart/2005/8/layout/orgChart1"/>
    <dgm:cxn modelId="{14FC7D69-4CD0-44A9-AEDC-406245D9F372}" type="presOf" srcId="{DE57EFEE-C0DB-4060-BB24-85D1251780C3}" destId="{6B6782D9-B38B-4465-A6EB-C1ACA36B2DC3}" srcOrd="0" destOrd="0" presId="urn:microsoft.com/office/officeart/2005/8/layout/orgChart1"/>
    <dgm:cxn modelId="{A5B5994B-08EF-49F8-A912-51F54BC9D71B}" type="presOf" srcId="{0A6A47B5-2EB1-490C-9BD2-1755F950A2FC}" destId="{8DABD2FC-DD41-44B2-918E-6ECE69FCD67E}" srcOrd="0" destOrd="0" presId="urn:microsoft.com/office/officeart/2005/8/layout/orgChart1"/>
    <dgm:cxn modelId="{A681916F-5884-40E6-9DB7-652853CD6A4A}" srcId="{917F65C9-58B6-43FB-BF72-409D6497A543}" destId="{5370AC48-962B-439F-8C70-DBF0F2D28B6E}" srcOrd="0" destOrd="0" parTransId="{B3BB6799-08EC-4B4B-B3FF-0A86D52EBE5F}" sibTransId="{9C99689E-A66F-4C45-97DF-0A85A3890DD3}"/>
    <dgm:cxn modelId="{14BD4553-5621-4B06-A917-3AC5E4171027}" srcId="{BB453CFF-6841-49B6-A8E8-201F40C84329}" destId="{5AB1BA6A-58BC-41AF-9C68-89504762CAFD}" srcOrd="0" destOrd="0" parTransId="{7DE0B9CE-925E-47D9-A34B-D5040DD7D826}" sibTransId="{E417768F-F757-465F-935F-0C12FE3A05F7}"/>
    <dgm:cxn modelId="{595F7175-323A-4C5B-80DF-C55EC6EFB1A7}" srcId="{917F65C9-58B6-43FB-BF72-409D6497A543}" destId="{B98BFF5B-1A4A-41C2-830F-999B5BEC2785}" srcOrd="3" destOrd="0" parTransId="{0BD29DCA-98D0-4626-AB8F-10F4AAB52ADC}" sibTransId="{DA329E76-E297-4EC2-8F07-5D709EF9744F}"/>
    <dgm:cxn modelId="{A7C54976-1EA6-45FC-BE1B-CA7E009CE60E}" type="presOf" srcId="{9704E5F8-1BE5-49E2-81CD-79C63926009C}" destId="{8B7EED34-469B-4EC9-9508-009ACE3F380C}" srcOrd="1" destOrd="0" presId="urn:microsoft.com/office/officeart/2005/8/layout/orgChart1"/>
    <dgm:cxn modelId="{96516F7B-4669-477E-958F-414391447E11}" type="presOf" srcId="{5370AC48-962B-439F-8C70-DBF0F2D28B6E}" destId="{EA6A5EAE-1DCB-4403-A3A6-1C49EADA9B1D}" srcOrd="1" destOrd="0" presId="urn:microsoft.com/office/officeart/2005/8/layout/orgChart1"/>
    <dgm:cxn modelId="{A2359786-ED7A-49CE-A54B-A3D972D243F5}" type="presOf" srcId="{DE57EFEE-C0DB-4060-BB24-85D1251780C3}" destId="{C3BC2AF5-6204-4FD6-BBA8-5E6E194B0511}" srcOrd="1" destOrd="0" presId="urn:microsoft.com/office/officeart/2005/8/layout/orgChart1"/>
    <dgm:cxn modelId="{E1868E89-8439-4D21-A5BE-EC6159DEFB1F}" type="presOf" srcId="{BB453CFF-6841-49B6-A8E8-201F40C84329}" destId="{47193AB8-965E-4EB0-9F94-56D905148476}" srcOrd="1" destOrd="0" presId="urn:microsoft.com/office/officeart/2005/8/layout/orgChart1"/>
    <dgm:cxn modelId="{80E85B8B-8447-435E-AD7E-7A7A7ACDBD58}" type="presOf" srcId="{22B541FD-F966-4188-BAB9-3BB12A401B50}" destId="{049CA2E4-6D21-4F6A-8C2C-B9DA3E97E72F}" srcOrd="0" destOrd="0" presId="urn:microsoft.com/office/officeart/2005/8/layout/orgChart1"/>
    <dgm:cxn modelId="{AD9B588F-A606-4398-8BD5-0F660770BD77}" type="presOf" srcId="{9704E5F8-1BE5-49E2-81CD-79C63926009C}" destId="{399906C4-3500-459D-8EA3-5758816F548B}" srcOrd="0" destOrd="0" presId="urn:microsoft.com/office/officeart/2005/8/layout/orgChart1"/>
    <dgm:cxn modelId="{387EE590-F44C-4526-9A9F-C16E2ECF7356}" srcId="{5370AC48-962B-439F-8C70-DBF0F2D28B6E}" destId="{C5092016-3581-4A49-8D03-46564C566091}" srcOrd="0" destOrd="0" parTransId="{EBFC04A1-28B1-4425-A3B8-C170C602C589}" sibTransId="{FA34B35E-6C33-4E75-ADF8-B3589E3F28DE}"/>
    <dgm:cxn modelId="{ED0F1EA1-A500-4388-9F50-06559F1E4AA1}" srcId="{B98BFF5B-1A4A-41C2-830F-999B5BEC2785}" destId="{FBD9EA66-F15D-4230-AED9-C46BDD8FAE37}" srcOrd="0" destOrd="0" parTransId="{8346E968-CEAD-4099-8D22-F865E53B1E90}" sibTransId="{C1CECA11-92CE-4BC0-ABB4-97E273FAF216}"/>
    <dgm:cxn modelId="{EF9501A5-6A30-4600-853C-A51FDC61DCB9}" type="presOf" srcId="{8346E968-CEAD-4099-8D22-F865E53B1E90}" destId="{5B08973A-74A3-40EA-A7BF-DC268EC3B9AB}" srcOrd="0" destOrd="0" presId="urn:microsoft.com/office/officeart/2005/8/layout/orgChart1"/>
    <dgm:cxn modelId="{277DE5A5-234F-4DEB-9A24-BF1C6875AEF6}" type="presOf" srcId="{917F65C9-58B6-43FB-BF72-409D6497A543}" destId="{0DB189CD-4C76-4733-9C10-638F608EDF9F}" srcOrd="1" destOrd="0" presId="urn:microsoft.com/office/officeart/2005/8/layout/orgChart1"/>
    <dgm:cxn modelId="{44964FB2-3D28-45CC-9F5D-013714DD4632}" srcId="{9704E5F8-1BE5-49E2-81CD-79C63926009C}" destId="{DE57EFEE-C0DB-4060-BB24-85D1251780C3}" srcOrd="0" destOrd="0" parTransId="{22B541FD-F966-4188-BAB9-3BB12A401B50}" sibTransId="{C7C4A7F0-3729-42FF-A2CC-1977678D27D8}"/>
    <dgm:cxn modelId="{F54B69BB-8988-4BA0-8F7A-993F47DEFD52}" srcId="{917F65C9-58B6-43FB-BF72-409D6497A543}" destId="{9704E5F8-1BE5-49E2-81CD-79C63926009C}" srcOrd="1" destOrd="0" parTransId="{225BF4A1-73F3-4DE1-BE78-90A2AEB01F86}" sibTransId="{5408585F-3CC8-4441-AA02-3CCCA0ED6000}"/>
    <dgm:cxn modelId="{769466BD-D11B-4CA2-BE27-0B04EB11E6A3}" type="presOf" srcId="{7DE0B9CE-925E-47D9-A34B-D5040DD7D826}" destId="{1D403E1E-4EAE-4E5E-B3C1-8736C3153510}" srcOrd="0" destOrd="0" presId="urn:microsoft.com/office/officeart/2005/8/layout/orgChart1"/>
    <dgm:cxn modelId="{505DE8BD-0740-4833-BB69-DA4757B7D39E}" srcId="{917F65C9-58B6-43FB-BF72-409D6497A543}" destId="{BB453CFF-6841-49B6-A8E8-201F40C84329}" srcOrd="2" destOrd="0" parTransId="{790679B3-7EE0-4D40-BF40-049B8726225F}" sibTransId="{5BFDC940-2672-46BF-90F9-9905A146404F}"/>
    <dgm:cxn modelId="{F5EB00C0-9C9B-434E-96DD-EFCCA9C131C4}" type="presOf" srcId="{225BF4A1-73F3-4DE1-BE78-90A2AEB01F86}" destId="{08860FD3-2A46-4FE2-AD21-841D82807F0E}" srcOrd="0" destOrd="0" presId="urn:microsoft.com/office/officeart/2005/8/layout/orgChart1"/>
    <dgm:cxn modelId="{8B3BF4C3-F1CF-4033-95B7-648CECA286D1}" type="presOf" srcId="{EBFC04A1-28B1-4425-A3B8-C170C602C589}" destId="{9EFE6179-6448-471D-98EE-6426358100EF}" srcOrd="0" destOrd="0" presId="urn:microsoft.com/office/officeart/2005/8/layout/orgChart1"/>
    <dgm:cxn modelId="{9621F3CC-7AA0-44B5-994D-5594281C7A50}" type="presOf" srcId="{B98BFF5B-1A4A-41C2-830F-999B5BEC2785}" destId="{566312C8-78FF-4721-B67D-79FDE6495FD2}" srcOrd="0" destOrd="0" presId="urn:microsoft.com/office/officeart/2005/8/layout/orgChart1"/>
    <dgm:cxn modelId="{2EF2A7D6-6B8E-498C-A1F4-08A934B63FD0}" type="presOf" srcId="{0BD29DCA-98D0-4626-AB8F-10F4AAB52ADC}" destId="{C59C7C40-992E-4D36-8B37-945F66AE7189}" srcOrd="0" destOrd="0" presId="urn:microsoft.com/office/officeart/2005/8/layout/orgChart1"/>
    <dgm:cxn modelId="{C04E13DA-4577-4D1B-B85A-7B6FDE524224}" type="presOf" srcId="{C5092016-3581-4A49-8D03-46564C566091}" destId="{644B9592-3A2D-46DB-B3F9-B1CE5B030DB3}" srcOrd="1" destOrd="0" presId="urn:microsoft.com/office/officeart/2005/8/layout/orgChart1"/>
    <dgm:cxn modelId="{2B87D0E1-5038-43C3-B0D6-A1A0D5308C90}" type="presOf" srcId="{BB453CFF-6841-49B6-A8E8-201F40C84329}" destId="{4BBA5374-2CCB-4060-9398-4424293FDD4D}" srcOrd="0" destOrd="0" presId="urn:microsoft.com/office/officeart/2005/8/layout/orgChart1"/>
    <dgm:cxn modelId="{682C3EEA-19F5-45E4-BCBD-4F40E04C63E9}" type="presOf" srcId="{790679B3-7EE0-4D40-BF40-049B8726225F}" destId="{700A8DAA-31D7-4719-8511-806D6626A2CC}" srcOrd="0" destOrd="0" presId="urn:microsoft.com/office/officeart/2005/8/layout/orgChart1"/>
    <dgm:cxn modelId="{EF014FEE-BF9C-4E26-B4DD-26CA0D9F947D}" type="presOf" srcId="{5370AC48-962B-439F-8C70-DBF0F2D28B6E}" destId="{5AB7828B-AF21-4DE7-BD2E-13D57B7BA796}" srcOrd="0" destOrd="0" presId="urn:microsoft.com/office/officeart/2005/8/layout/orgChart1"/>
    <dgm:cxn modelId="{28D351F7-F0C4-4C97-B10E-E315BC7DD763}" type="presOf" srcId="{B98BFF5B-1A4A-41C2-830F-999B5BEC2785}" destId="{5826E229-3E5A-4550-B280-334E0448B585}" srcOrd="1" destOrd="0" presId="urn:microsoft.com/office/officeart/2005/8/layout/orgChart1"/>
    <dgm:cxn modelId="{2A7EE8FC-952E-4B1A-9FC3-DA7D19E8CABB}" type="presOf" srcId="{FBD9EA66-F15D-4230-AED9-C46BDD8FAE37}" destId="{CD9118DF-5AC2-4EED-9E20-A414E5519526}" srcOrd="1" destOrd="0" presId="urn:microsoft.com/office/officeart/2005/8/layout/orgChart1"/>
    <dgm:cxn modelId="{71766C4C-72B7-440A-8412-7B1D00710620}" type="presParOf" srcId="{8DABD2FC-DD41-44B2-918E-6ECE69FCD67E}" destId="{35A77AD5-8342-46D3-B16F-3447CAD0B190}" srcOrd="0" destOrd="0" presId="urn:microsoft.com/office/officeart/2005/8/layout/orgChart1"/>
    <dgm:cxn modelId="{1E80F8FD-AFEB-4278-9F15-49CA22CF4C62}" type="presParOf" srcId="{35A77AD5-8342-46D3-B16F-3447CAD0B190}" destId="{399B8EB4-41A1-4AD2-BDEB-CB813DB3258B}" srcOrd="0" destOrd="0" presId="urn:microsoft.com/office/officeart/2005/8/layout/orgChart1"/>
    <dgm:cxn modelId="{DA38BE48-8F78-4731-B763-962D76F19B8A}" type="presParOf" srcId="{399B8EB4-41A1-4AD2-BDEB-CB813DB3258B}" destId="{5F4348DD-19BE-414D-AD95-FF9A6B347FA7}" srcOrd="0" destOrd="0" presId="urn:microsoft.com/office/officeart/2005/8/layout/orgChart1"/>
    <dgm:cxn modelId="{E968165C-D0F1-4C9E-B6C5-91F562D83B59}" type="presParOf" srcId="{399B8EB4-41A1-4AD2-BDEB-CB813DB3258B}" destId="{0DB189CD-4C76-4733-9C10-638F608EDF9F}" srcOrd="1" destOrd="0" presId="urn:microsoft.com/office/officeart/2005/8/layout/orgChart1"/>
    <dgm:cxn modelId="{C36BA57F-E343-471A-8A88-6F8DE7C881BD}" type="presParOf" srcId="{35A77AD5-8342-46D3-B16F-3447CAD0B190}" destId="{DD3BB2BA-D650-4F7D-AC76-6FBFAF4898EB}" srcOrd="1" destOrd="0" presId="urn:microsoft.com/office/officeart/2005/8/layout/orgChart1"/>
    <dgm:cxn modelId="{D39BE2E8-207B-463E-94EC-12F2688FB2EB}" type="presParOf" srcId="{DD3BB2BA-D650-4F7D-AC76-6FBFAF4898EB}" destId="{DA483866-56F8-4BF8-9F2A-A562572E3F1D}" srcOrd="0" destOrd="0" presId="urn:microsoft.com/office/officeart/2005/8/layout/orgChart1"/>
    <dgm:cxn modelId="{955A3712-1467-4E84-9B12-BC638A9D5072}" type="presParOf" srcId="{DD3BB2BA-D650-4F7D-AC76-6FBFAF4898EB}" destId="{B6E04CF0-0410-4D1B-BF22-5C06EB695CDD}" srcOrd="1" destOrd="0" presId="urn:microsoft.com/office/officeart/2005/8/layout/orgChart1"/>
    <dgm:cxn modelId="{D41ADD79-A545-47F4-9164-E654179A3548}" type="presParOf" srcId="{B6E04CF0-0410-4D1B-BF22-5C06EB695CDD}" destId="{CF1509EF-0968-475C-9120-4DD7B5B4C974}" srcOrd="0" destOrd="0" presId="urn:microsoft.com/office/officeart/2005/8/layout/orgChart1"/>
    <dgm:cxn modelId="{F584C262-61CE-4ED0-A060-288B3D3B7C02}" type="presParOf" srcId="{CF1509EF-0968-475C-9120-4DD7B5B4C974}" destId="{5AB7828B-AF21-4DE7-BD2E-13D57B7BA796}" srcOrd="0" destOrd="0" presId="urn:microsoft.com/office/officeart/2005/8/layout/orgChart1"/>
    <dgm:cxn modelId="{7A4C1521-D2F9-4D66-8E99-E4F0D7E75CA3}" type="presParOf" srcId="{CF1509EF-0968-475C-9120-4DD7B5B4C974}" destId="{EA6A5EAE-1DCB-4403-A3A6-1C49EADA9B1D}" srcOrd="1" destOrd="0" presId="urn:microsoft.com/office/officeart/2005/8/layout/orgChart1"/>
    <dgm:cxn modelId="{9FD3D057-1792-4141-9E31-0CF3F263511B}" type="presParOf" srcId="{B6E04CF0-0410-4D1B-BF22-5C06EB695CDD}" destId="{35AD94DE-4C67-4303-A6DC-AF745DA95E06}" srcOrd="1" destOrd="0" presId="urn:microsoft.com/office/officeart/2005/8/layout/orgChart1"/>
    <dgm:cxn modelId="{2D39867F-4A44-41A2-B308-BE37C84900CD}" type="presParOf" srcId="{35AD94DE-4C67-4303-A6DC-AF745DA95E06}" destId="{9EFE6179-6448-471D-98EE-6426358100EF}" srcOrd="0" destOrd="0" presId="urn:microsoft.com/office/officeart/2005/8/layout/orgChart1"/>
    <dgm:cxn modelId="{E03108CC-41F9-4B70-9432-7B6B3C44544D}" type="presParOf" srcId="{35AD94DE-4C67-4303-A6DC-AF745DA95E06}" destId="{4EAD2791-30C2-4445-96DE-DBB083CAD095}" srcOrd="1" destOrd="0" presId="urn:microsoft.com/office/officeart/2005/8/layout/orgChart1"/>
    <dgm:cxn modelId="{E61FE1FD-403D-4656-8E75-4C56CAB3F141}" type="presParOf" srcId="{4EAD2791-30C2-4445-96DE-DBB083CAD095}" destId="{1C9B8199-AE71-4DA1-A199-9F21FA964386}" srcOrd="0" destOrd="0" presId="urn:microsoft.com/office/officeart/2005/8/layout/orgChart1"/>
    <dgm:cxn modelId="{BE8C353A-4EC8-4133-A776-44EE6CFE39ED}" type="presParOf" srcId="{1C9B8199-AE71-4DA1-A199-9F21FA964386}" destId="{5DFB4761-B7DA-4CA6-BBF8-8A3D9089FE62}" srcOrd="0" destOrd="0" presId="urn:microsoft.com/office/officeart/2005/8/layout/orgChart1"/>
    <dgm:cxn modelId="{D0AF9C1E-E957-49CF-8E47-8BA17E12BFBA}" type="presParOf" srcId="{1C9B8199-AE71-4DA1-A199-9F21FA964386}" destId="{644B9592-3A2D-46DB-B3F9-B1CE5B030DB3}" srcOrd="1" destOrd="0" presId="urn:microsoft.com/office/officeart/2005/8/layout/orgChart1"/>
    <dgm:cxn modelId="{6599F697-FD83-4599-8270-AE276C45A7D6}" type="presParOf" srcId="{4EAD2791-30C2-4445-96DE-DBB083CAD095}" destId="{70143C18-C2AD-4390-B345-74892D288CCD}" srcOrd="1" destOrd="0" presId="urn:microsoft.com/office/officeart/2005/8/layout/orgChart1"/>
    <dgm:cxn modelId="{56B5B540-3681-483F-8933-7FBA3A942525}" type="presParOf" srcId="{4EAD2791-30C2-4445-96DE-DBB083CAD095}" destId="{6E7F9FFD-5B86-47FD-8F2A-BFC979EB71E2}" srcOrd="2" destOrd="0" presId="urn:microsoft.com/office/officeart/2005/8/layout/orgChart1"/>
    <dgm:cxn modelId="{67728AC0-81EC-402E-96E3-84133EEE2CE4}" type="presParOf" srcId="{B6E04CF0-0410-4D1B-BF22-5C06EB695CDD}" destId="{DDF584D2-5D16-4893-8448-F4F6D2C08646}" srcOrd="2" destOrd="0" presId="urn:microsoft.com/office/officeart/2005/8/layout/orgChart1"/>
    <dgm:cxn modelId="{FCA65FDA-D554-4EB1-88A8-386E824ACE96}" type="presParOf" srcId="{DD3BB2BA-D650-4F7D-AC76-6FBFAF4898EB}" destId="{08860FD3-2A46-4FE2-AD21-841D82807F0E}" srcOrd="2" destOrd="0" presId="urn:microsoft.com/office/officeart/2005/8/layout/orgChart1"/>
    <dgm:cxn modelId="{CAF87AAD-EF11-430E-9CA0-15F13DAE98E3}" type="presParOf" srcId="{DD3BB2BA-D650-4F7D-AC76-6FBFAF4898EB}" destId="{BD6B8B01-D4E8-436D-AC2B-0B42C2986FA1}" srcOrd="3" destOrd="0" presId="urn:microsoft.com/office/officeart/2005/8/layout/orgChart1"/>
    <dgm:cxn modelId="{8684AA4D-2D9F-44A0-A3F9-9007C8F5B31B}" type="presParOf" srcId="{BD6B8B01-D4E8-436D-AC2B-0B42C2986FA1}" destId="{2DBE02D0-0948-4541-A739-CBB132937B3A}" srcOrd="0" destOrd="0" presId="urn:microsoft.com/office/officeart/2005/8/layout/orgChart1"/>
    <dgm:cxn modelId="{B58AAC48-6E88-4BC5-B2F4-8DB4404F00C2}" type="presParOf" srcId="{2DBE02D0-0948-4541-A739-CBB132937B3A}" destId="{399906C4-3500-459D-8EA3-5758816F548B}" srcOrd="0" destOrd="0" presId="urn:microsoft.com/office/officeart/2005/8/layout/orgChart1"/>
    <dgm:cxn modelId="{E46BE84A-DBAD-4108-9371-5E3E405D7398}" type="presParOf" srcId="{2DBE02D0-0948-4541-A739-CBB132937B3A}" destId="{8B7EED34-469B-4EC9-9508-009ACE3F380C}" srcOrd="1" destOrd="0" presId="urn:microsoft.com/office/officeart/2005/8/layout/orgChart1"/>
    <dgm:cxn modelId="{78DB8DE7-38C5-4EA9-B646-C3A0AA204ACC}" type="presParOf" srcId="{BD6B8B01-D4E8-436D-AC2B-0B42C2986FA1}" destId="{C999F5E4-E6A3-4B12-8D8A-91BE40E6D180}" srcOrd="1" destOrd="0" presId="urn:microsoft.com/office/officeart/2005/8/layout/orgChart1"/>
    <dgm:cxn modelId="{82514194-3775-433D-B9F4-B586C044D41B}" type="presParOf" srcId="{C999F5E4-E6A3-4B12-8D8A-91BE40E6D180}" destId="{049CA2E4-6D21-4F6A-8C2C-B9DA3E97E72F}" srcOrd="0" destOrd="0" presId="urn:microsoft.com/office/officeart/2005/8/layout/orgChart1"/>
    <dgm:cxn modelId="{24D0A744-920F-4BCC-A97C-5C6AA0FB4581}" type="presParOf" srcId="{C999F5E4-E6A3-4B12-8D8A-91BE40E6D180}" destId="{ABA694A1-AF79-4AB3-8DB3-DCA498687E2A}" srcOrd="1" destOrd="0" presId="urn:microsoft.com/office/officeart/2005/8/layout/orgChart1"/>
    <dgm:cxn modelId="{989E3CBF-59A6-4108-A3C3-FBF16927EF6E}" type="presParOf" srcId="{ABA694A1-AF79-4AB3-8DB3-DCA498687E2A}" destId="{4D4A9536-B612-462B-A266-B796B14A8485}" srcOrd="0" destOrd="0" presId="urn:microsoft.com/office/officeart/2005/8/layout/orgChart1"/>
    <dgm:cxn modelId="{C62739E1-94BB-4735-8EBC-4780F1610C0F}" type="presParOf" srcId="{4D4A9536-B612-462B-A266-B796B14A8485}" destId="{6B6782D9-B38B-4465-A6EB-C1ACA36B2DC3}" srcOrd="0" destOrd="0" presId="urn:microsoft.com/office/officeart/2005/8/layout/orgChart1"/>
    <dgm:cxn modelId="{336C3BF7-DD22-4EF2-9A49-F20B5E90677C}" type="presParOf" srcId="{4D4A9536-B612-462B-A266-B796B14A8485}" destId="{C3BC2AF5-6204-4FD6-BBA8-5E6E194B0511}" srcOrd="1" destOrd="0" presId="urn:microsoft.com/office/officeart/2005/8/layout/orgChart1"/>
    <dgm:cxn modelId="{D887B804-4627-4B37-9846-AC6EF7D437C6}" type="presParOf" srcId="{ABA694A1-AF79-4AB3-8DB3-DCA498687E2A}" destId="{F10C53F0-D20D-4248-B255-944382D6AA66}" srcOrd="1" destOrd="0" presId="urn:microsoft.com/office/officeart/2005/8/layout/orgChart1"/>
    <dgm:cxn modelId="{741232BD-4E7B-4B49-9F04-4655E4897449}" type="presParOf" srcId="{ABA694A1-AF79-4AB3-8DB3-DCA498687E2A}" destId="{92FF024B-77C4-4DEF-9D27-5A9118A54AD0}" srcOrd="2" destOrd="0" presId="urn:microsoft.com/office/officeart/2005/8/layout/orgChart1"/>
    <dgm:cxn modelId="{6020E427-61D3-489E-AD87-701389BFC8C1}" type="presParOf" srcId="{BD6B8B01-D4E8-436D-AC2B-0B42C2986FA1}" destId="{C863CD67-3545-4ACD-9FB7-07FD86CD4135}" srcOrd="2" destOrd="0" presId="urn:microsoft.com/office/officeart/2005/8/layout/orgChart1"/>
    <dgm:cxn modelId="{41DCD10A-E6D9-4543-B45A-480BD584060D}" type="presParOf" srcId="{DD3BB2BA-D650-4F7D-AC76-6FBFAF4898EB}" destId="{700A8DAA-31D7-4719-8511-806D6626A2CC}" srcOrd="4" destOrd="0" presId="urn:microsoft.com/office/officeart/2005/8/layout/orgChart1"/>
    <dgm:cxn modelId="{7DDFA329-58CE-41BE-A797-53ECBA459B45}" type="presParOf" srcId="{DD3BB2BA-D650-4F7D-AC76-6FBFAF4898EB}" destId="{54A17BF6-0460-42EB-B97B-F4AB3C555AB2}" srcOrd="5" destOrd="0" presId="urn:microsoft.com/office/officeart/2005/8/layout/orgChart1"/>
    <dgm:cxn modelId="{8EE570B9-5A4C-4239-A8EB-337DFECB8C50}" type="presParOf" srcId="{54A17BF6-0460-42EB-B97B-F4AB3C555AB2}" destId="{9A56F80D-D2C8-4DAE-B642-812021CB29A5}" srcOrd="0" destOrd="0" presId="urn:microsoft.com/office/officeart/2005/8/layout/orgChart1"/>
    <dgm:cxn modelId="{67E8429B-4240-4255-9036-8850647BFBEA}" type="presParOf" srcId="{9A56F80D-D2C8-4DAE-B642-812021CB29A5}" destId="{4BBA5374-2CCB-4060-9398-4424293FDD4D}" srcOrd="0" destOrd="0" presId="urn:microsoft.com/office/officeart/2005/8/layout/orgChart1"/>
    <dgm:cxn modelId="{0609E876-9D64-4209-B26C-DBBFC9A40AC6}" type="presParOf" srcId="{9A56F80D-D2C8-4DAE-B642-812021CB29A5}" destId="{47193AB8-965E-4EB0-9F94-56D905148476}" srcOrd="1" destOrd="0" presId="urn:microsoft.com/office/officeart/2005/8/layout/orgChart1"/>
    <dgm:cxn modelId="{38F9C67E-F7BB-4C35-9FBD-14E11CCC7355}" type="presParOf" srcId="{54A17BF6-0460-42EB-B97B-F4AB3C555AB2}" destId="{58002591-980F-42FA-A2A7-BB12BC43CBA3}" srcOrd="1" destOrd="0" presId="urn:microsoft.com/office/officeart/2005/8/layout/orgChart1"/>
    <dgm:cxn modelId="{4F01F5F3-62B7-4E14-A25E-3ABBB02C3606}" type="presParOf" srcId="{58002591-980F-42FA-A2A7-BB12BC43CBA3}" destId="{1D403E1E-4EAE-4E5E-B3C1-8736C3153510}" srcOrd="0" destOrd="0" presId="urn:microsoft.com/office/officeart/2005/8/layout/orgChart1"/>
    <dgm:cxn modelId="{55B09F53-F46E-4449-B282-6EF147BB8B04}" type="presParOf" srcId="{58002591-980F-42FA-A2A7-BB12BC43CBA3}" destId="{A20225DF-E2B5-42C1-AEC2-C30B0D741751}" srcOrd="1" destOrd="0" presId="urn:microsoft.com/office/officeart/2005/8/layout/orgChart1"/>
    <dgm:cxn modelId="{0F5E4335-021C-4D49-B4C1-E1206B93D1DD}" type="presParOf" srcId="{A20225DF-E2B5-42C1-AEC2-C30B0D741751}" destId="{07175B0F-27D1-415D-8398-5B099E5B9B57}" srcOrd="0" destOrd="0" presId="urn:microsoft.com/office/officeart/2005/8/layout/orgChart1"/>
    <dgm:cxn modelId="{372586E6-499A-4D3E-A19C-03C3E2715B78}" type="presParOf" srcId="{07175B0F-27D1-415D-8398-5B099E5B9B57}" destId="{27C0C99B-319A-441F-A46F-3BD928E8A851}" srcOrd="0" destOrd="0" presId="urn:microsoft.com/office/officeart/2005/8/layout/orgChart1"/>
    <dgm:cxn modelId="{BEBB4D0F-8B62-4852-8FD2-7213A6DEBDE7}" type="presParOf" srcId="{07175B0F-27D1-415D-8398-5B099E5B9B57}" destId="{F0FE469A-0795-4E23-8264-83ED2D8384E8}" srcOrd="1" destOrd="0" presId="urn:microsoft.com/office/officeart/2005/8/layout/orgChart1"/>
    <dgm:cxn modelId="{92076D60-61D4-4F20-8795-0B8A25E4BC5A}" type="presParOf" srcId="{A20225DF-E2B5-42C1-AEC2-C30B0D741751}" destId="{E2A41F1C-75A7-4965-8882-2F96EF6DC6DF}" srcOrd="1" destOrd="0" presId="urn:microsoft.com/office/officeart/2005/8/layout/orgChart1"/>
    <dgm:cxn modelId="{874CE1D6-095D-4DEB-A478-9B837141DC46}" type="presParOf" srcId="{A20225DF-E2B5-42C1-AEC2-C30B0D741751}" destId="{A0433580-E217-46B8-AB8D-BBBC8461F2CF}" srcOrd="2" destOrd="0" presId="urn:microsoft.com/office/officeart/2005/8/layout/orgChart1"/>
    <dgm:cxn modelId="{54A7EF7A-5F86-4FA7-B6B4-686C02858290}" type="presParOf" srcId="{54A17BF6-0460-42EB-B97B-F4AB3C555AB2}" destId="{41F96932-63A6-4E10-AAC5-2047FDF249A5}" srcOrd="2" destOrd="0" presId="urn:microsoft.com/office/officeart/2005/8/layout/orgChart1"/>
    <dgm:cxn modelId="{763CD68A-FE59-40E3-9E58-8D8777016C13}" type="presParOf" srcId="{DD3BB2BA-D650-4F7D-AC76-6FBFAF4898EB}" destId="{C59C7C40-992E-4D36-8B37-945F66AE7189}" srcOrd="6" destOrd="0" presId="urn:microsoft.com/office/officeart/2005/8/layout/orgChart1"/>
    <dgm:cxn modelId="{0AC8F319-33FB-4E2F-86A0-53D0614A0B9F}" type="presParOf" srcId="{DD3BB2BA-D650-4F7D-AC76-6FBFAF4898EB}" destId="{C9580984-E01F-4B82-B8B6-752D9FBC5F59}" srcOrd="7" destOrd="0" presId="urn:microsoft.com/office/officeart/2005/8/layout/orgChart1"/>
    <dgm:cxn modelId="{620474D2-DC21-4392-9C04-A6195A689532}" type="presParOf" srcId="{C9580984-E01F-4B82-B8B6-752D9FBC5F59}" destId="{01C9B3C6-46BF-41BA-8978-4733A0D1D3A1}" srcOrd="0" destOrd="0" presId="urn:microsoft.com/office/officeart/2005/8/layout/orgChart1"/>
    <dgm:cxn modelId="{92FCB15C-99F3-45DB-9382-B744CABA0715}" type="presParOf" srcId="{01C9B3C6-46BF-41BA-8978-4733A0D1D3A1}" destId="{566312C8-78FF-4721-B67D-79FDE6495FD2}" srcOrd="0" destOrd="0" presId="urn:microsoft.com/office/officeart/2005/8/layout/orgChart1"/>
    <dgm:cxn modelId="{CB023941-AE5B-438F-A806-92DF7C2377B0}" type="presParOf" srcId="{01C9B3C6-46BF-41BA-8978-4733A0D1D3A1}" destId="{5826E229-3E5A-4550-B280-334E0448B585}" srcOrd="1" destOrd="0" presId="urn:microsoft.com/office/officeart/2005/8/layout/orgChart1"/>
    <dgm:cxn modelId="{4A9F70BA-FD36-416E-B2F2-FC183E903274}" type="presParOf" srcId="{C9580984-E01F-4B82-B8B6-752D9FBC5F59}" destId="{A05FCDFA-BE87-49DE-901E-2BDE18D146DE}" srcOrd="1" destOrd="0" presId="urn:microsoft.com/office/officeart/2005/8/layout/orgChart1"/>
    <dgm:cxn modelId="{2983E873-C28C-4E6A-B187-997B8488FABE}" type="presParOf" srcId="{A05FCDFA-BE87-49DE-901E-2BDE18D146DE}" destId="{5B08973A-74A3-40EA-A7BF-DC268EC3B9AB}" srcOrd="0" destOrd="0" presId="urn:microsoft.com/office/officeart/2005/8/layout/orgChart1"/>
    <dgm:cxn modelId="{2B45A4A2-A5E3-41FC-B40B-31BC569BC9C9}" type="presParOf" srcId="{A05FCDFA-BE87-49DE-901E-2BDE18D146DE}" destId="{889934B8-8C84-4D58-B0B4-09388E743829}" srcOrd="1" destOrd="0" presId="urn:microsoft.com/office/officeart/2005/8/layout/orgChart1"/>
    <dgm:cxn modelId="{78A8D722-6EAD-4A48-AD8C-C91CC396B7DC}" type="presParOf" srcId="{889934B8-8C84-4D58-B0B4-09388E743829}" destId="{7599BE3E-57E0-4FCF-82D1-2AC0F1A04438}" srcOrd="0" destOrd="0" presId="urn:microsoft.com/office/officeart/2005/8/layout/orgChart1"/>
    <dgm:cxn modelId="{B5C017EC-212B-4584-B907-4EAF8BB733ED}" type="presParOf" srcId="{7599BE3E-57E0-4FCF-82D1-2AC0F1A04438}" destId="{5379324D-4B40-4778-928A-836308BFCF97}" srcOrd="0" destOrd="0" presId="urn:microsoft.com/office/officeart/2005/8/layout/orgChart1"/>
    <dgm:cxn modelId="{F9AD665F-0C6F-47D4-8240-540D1883BC2A}" type="presParOf" srcId="{7599BE3E-57E0-4FCF-82D1-2AC0F1A04438}" destId="{CD9118DF-5AC2-4EED-9E20-A414E5519526}" srcOrd="1" destOrd="0" presId="urn:microsoft.com/office/officeart/2005/8/layout/orgChart1"/>
    <dgm:cxn modelId="{42464E25-C394-4817-B794-8DA3AD9796A8}" type="presParOf" srcId="{889934B8-8C84-4D58-B0B4-09388E743829}" destId="{E6D85713-F299-4D1E-A639-4B47E002B92A}" srcOrd="1" destOrd="0" presId="urn:microsoft.com/office/officeart/2005/8/layout/orgChart1"/>
    <dgm:cxn modelId="{AC6C492D-3744-40E7-A7BE-492770D29E2B}" type="presParOf" srcId="{889934B8-8C84-4D58-B0B4-09388E743829}" destId="{77767863-C2E6-40D0-B219-A474192B6455}" srcOrd="2" destOrd="0" presId="urn:microsoft.com/office/officeart/2005/8/layout/orgChart1"/>
    <dgm:cxn modelId="{7C459035-B997-4157-A677-DCB1CFA70B1D}" type="presParOf" srcId="{C9580984-E01F-4B82-B8B6-752D9FBC5F59}" destId="{C053140C-9F41-46AB-A289-A0179A021622}" srcOrd="2" destOrd="0" presId="urn:microsoft.com/office/officeart/2005/8/layout/orgChart1"/>
    <dgm:cxn modelId="{0A73FC0B-D985-40FB-9B8F-E283729EF1D7}" type="presParOf" srcId="{35A77AD5-8342-46D3-B16F-3447CAD0B190}" destId="{C9147635-50AC-4941-9BB1-C2796BF888EC}"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DA82551D-96FB-4E2D-8AD2-87E0F92DDA7E}" type="doc">
      <dgm:prSet loTypeId="urn:microsoft.com/office/officeart/2005/8/layout/vList2" loCatId="list" qsTypeId="urn:microsoft.com/office/officeart/2005/8/quickstyle/simple2" qsCatId="simple" csTypeId="urn:microsoft.com/office/officeart/2005/8/colors/accent6_1" csCatId="accent6" phldr="1"/>
      <dgm:spPr/>
      <dgm:t>
        <a:bodyPr/>
        <a:lstStyle/>
        <a:p>
          <a:endParaRPr lang="es-CO"/>
        </a:p>
      </dgm:t>
    </dgm:pt>
    <dgm:pt modelId="{62B7C8A5-F0EC-4DCB-A4BB-05D2BCAA5832}">
      <dgm:prSet custT="1"/>
      <dgm:spPr>
        <a:solidFill>
          <a:schemeClr val="accent6">
            <a:lumMod val="40000"/>
            <a:lumOff val="60000"/>
          </a:schemeClr>
        </a:solidFill>
      </dgm:spPr>
      <dgm:t>
        <a:bodyPr/>
        <a:lstStyle/>
        <a:p>
          <a:pPr algn="just">
            <a:buFont typeface="Times New Roman" panose="02020603050405020304" pitchFamily="18" charset="0"/>
            <a:buChar char="•"/>
          </a:pPr>
          <a:r>
            <a:rPr lang="es-CO" sz="1600" dirty="0">
              <a:solidFill>
                <a:schemeClr val="accent6">
                  <a:lumMod val="50000"/>
                </a:schemeClr>
              </a:solidFill>
              <a:latin typeface="Arial" panose="020B0604020202020204" pitchFamily="34" charset="0"/>
              <a:cs typeface="Arial" panose="020B0604020202020204" pitchFamily="34" charset="0"/>
            </a:rPr>
            <a:t>“Cómo avanza el Sector Transporte para incorporar la política pública de Gestión del Riesgo de Desastres y Cambio Climático en la Infraestructura de Transporte”. </a:t>
          </a:r>
          <a:r>
            <a:rPr lang="es-CO" sz="1600" b="1" dirty="0">
              <a:solidFill>
                <a:schemeClr val="accent6">
                  <a:lumMod val="50000"/>
                </a:schemeClr>
              </a:solidFill>
              <a:latin typeface="Arial" panose="020B0604020202020204" pitchFamily="34" charset="0"/>
              <a:cs typeface="Arial" panose="020B0604020202020204" pitchFamily="34" charset="0"/>
            </a:rPr>
            <a:t>Min. Transporte</a:t>
          </a:r>
          <a:endParaRPr lang="es-CO" sz="1600" dirty="0">
            <a:solidFill>
              <a:schemeClr val="accent6">
                <a:lumMod val="50000"/>
              </a:schemeClr>
            </a:solidFill>
            <a:latin typeface="Arial" panose="020B0604020202020204" pitchFamily="34" charset="0"/>
            <a:cs typeface="Arial" panose="020B0604020202020204" pitchFamily="34" charset="0"/>
          </a:endParaRPr>
        </a:p>
      </dgm:t>
    </dgm:pt>
    <dgm:pt modelId="{C90AABB2-FED3-426C-8464-232057238E54}" type="parTrans" cxnId="{72E7696B-5AF9-4995-B148-A771F2E8B7DB}">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23D12FCD-EB96-4A2C-9FD7-055CA02284FD}" type="sibTrans" cxnId="{72E7696B-5AF9-4995-B148-A771F2E8B7DB}">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0099297B-569F-423E-8775-7295F3B824D1}">
      <dgm:prSet custT="1"/>
      <dgm:spPr>
        <a:solidFill>
          <a:schemeClr val="accent6">
            <a:lumMod val="20000"/>
            <a:lumOff val="80000"/>
          </a:schemeClr>
        </a:solidFill>
      </dgm:spPr>
      <dgm:t>
        <a:bodyPr/>
        <a:lstStyle/>
        <a:p>
          <a:pPr>
            <a:buFont typeface="Times New Roman" panose="02020603050405020304" pitchFamily="18" charset="0"/>
            <a:buChar char="•"/>
          </a:pPr>
          <a:r>
            <a:rPr lang="es-CO" sz="1600" dirty="0">
              <a:solidFill>
                <a:schemeClr val="accent6">
                  <a:lumMod val="50000"/>
                </a:schemeClr>
              </a:solidFill>
              <a:latin typeface="Arial" panose="020B0604020202020204" pitchFamily="34" charset="0"/>
              <a:cs typeface="Arial" panose="020B0604020202020204" pitchFamily="34" charset="0"/>
            </a:rPr>
            <a:t>“Aplicabilidad de la Estrategia Nacional de Economía Circular al sector Transporte”. </a:t>
          </a:r>
          <a:r>
            <a:rPr lang="es-CO" sz="1600" b="1" dirty="0">
              <a:solidFill>
                <a:schemeClr val="accent6">
                  <a:lumMod val="50000"/>
                </a:schemeClr>
              </a:solidFill>
              <a:latin typeface="Arial" panose="020B0604020202020204" pitchFamily="34" charset="0"/>
              <a:cs typeface="Arial" panose="020B0604020202020204" pitchFamily="34" charset="0"/>
            </a:rPr>
            <a:t>MADS</a:t>
          </a:r>
          <a:endParaRPr lang="es-CO" sz="1600" dirty="0">
            <a:solidFill>
              <a:schemeClr val="accent6">
                <a:lumMod val="50000"/>
              </a:schemeClr>
            </a:solidFill>
            <a:latin typeface="Arial" panose="020B0604020202020204" pitchFamily="34" charset="0"/>
            <a:cs typeface="Arial" panose="020B0604020202020204" pitchFamily="34" charset="0"/>
          </a:endParaRPr>
        </a:p>
      </dgm:t>
    </dgm:pt>
    <dgm:pt modelId="{AAE1114A-A088-47F1-8AF1-6D17CE5BD976}" type="parTrans" cxnId="{7EE092B7-0F53-4AC8-8F4C-56B65F10432E}">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BD6C77DD-BF0A-4969-8971-A24D863BE020}" type="sibTrans" cxnId="{7EE092B7-0F53-4AC8-8F4C-56B65F10432E}">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86475E1F-9987-42CA-960A-56B3E438093D}">
      <dgm:prSet custT="1"/>
      <dgm:spPr>
        <a:solidFill>
          <a:schemeClr val="accent6">
            <a:lumMod val="40000"/>
            <a:lumOff val="60000"/>
          </a:schemeClr>
        </a:solidFill>
      </dgm:spPr>
      <dgm:t>
        <a:bodyPr/>
        <a:lstStyle/>
        <a:p>
          <a:pPr>
            <a:buFont typeface="Times New Roman" panose="02020603050405020304" pitchFamily="18" charset="0"/>
            <a:buChar char="•"/>
          </a:pPr>
          <a:r>
            <a:rPr lang="es-CO" sz="1600" dirty="0">
              <a:solidFill>
                <a:schemeClr val="accent6">
                  <a:lumMod val="50000"/>
                </a:schemeClr>
              </a:solidFill>
              <a:latin typeface="Arial" panose="020B0604020202020204" pitchFamily="34" charset="0"/>
              <a:cs typeface="Arial" panose="020B0604020202020204" pitchFamily="34" charset="0"/>
            </a:rPr>
            <a:t>“Desarrollo de infraestructura de transporte bajo en carbono y resiliente al clima”. </a:t>
          </a:r>
          <a:r>
            <a:rPr lang="es-CO" sz="1600" b="1" dirty="0">
              <a:solidFill>
                <a:schemeClr val="accent6">
                  <a:lumMod val="50000"/>
                </a:schemeClr>
              </a:solidFill>
              <a:latin typeface="Arial" panose="020B0604020202020204" pitchFamily="34" charset="0"/>
              <a:cs typeface="Arial" panose="020B0604020202020204" pitchFamily="34" charset="0"/>
            </a:rPr>
            <a:t>MADS</a:t>
          </a:r>
          <a:endParaRPr lang="es-CO" sz="1600" dirty="0">
            <a:solidFill>
              <a:schemeClr val="accent6">
                <a:lumMod val="50000"/>
              </a:schemeClr>
            </a:solidFill>
            <a:latin typeface="Arial" panose="020B0604020202020204" pitchFamily="34" charset="0"/>
            <a:cs typeface="Arial" panose="020B0604020202020204" pitchFamily="34" charset="0"/>
          </a:endParaRPr>
        </a:p>
      </dgm:t>
    </dgm:pt>
    <dgm:pt modelId="{14753D06-8E37-490B-A6F7-DC393E9E25AA}" type="parTrans" cxnId="{63B49B8C-1C71-4DA2-8FD9-B7AEFA96056F}">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286CA6B8-74C3-42E2-B0D3-AD81E615E5A4}" type="sibTrans" cxnId="{63B49B8C-1C71-4DA2-8FD9-B7AEFA96056F}">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411097A9-150A-47BC-9741-50850D2DCD8B}">
      <dgm:prSet custT="1"/>
      <dgm:spPr>
        <a:solidFill>
          <a:schemeClr val="accent6">
            <a:lumMod val="20000"/>
            <a:lumOff val="80000"/>
          </a:schemeClr>
        </a:solidFill>
      </dgm:spPr>
      <dgm:t>
        <a:bodyPr/>
        <a:lstStyle/>
        <a:p>
          <a:pPr>
            <a:buFont typeface="Times New Roman" panose="02020603050405020304" pitchFamily="18" charset="0"/>
            <a:buChar char="•"/>
          </a:pPr>
          <a:r>
            <a:rPr lang="es-CO" sz="1600" dirty="0">
              <a:solidFill>
                <a:schemeClr val="accent6">
                  <a:lumMod val="50000"/>
                </a:schemeClr>
              </a:solidFill>
              <a:latin typeface="Arial" panose="020B0604020202020204" pitchFamily="34" charset="0"/>
              <a:cs typeface="Arial" panose="020B0604020202020204" pitchFamily="34" charset="0"/>
            </a:rPr>
            <a:t>“Atributos y marco para la infraestructura sostenible”. </a:t>
          </a:r>
          <a:r>
            <a:rPr lang="es-CO" sz="1600" b="1" dirty="0">
              <a:solidFill>
                <a:schemeClr val="accent6">
                  <a:lumMod val="50000"/>
                </a:schemeClr>
              </a:solidFill>
              <a:latin typeface="Arial" panose="020B0604020202020204" pitchFamily="34" charset="0"/>
              <a:cs typeface="Arial" panose="020B0604020202020204" pitchFamily="34" charset="0"/>
            </a:rPr>
            <a:t>BID</a:t>
          </a:r>
          <a:endParaRPr lang="es-CO" sz="1600" dirty="0">
            <a:solidFill>
              <a:schemeClr val="accent6">
                <a:lumMod val="50000"/>
              </a:schemeClr>
            </a:solidFill>
            <a:latin typeface="Arial" panose="020B0604020202020204" pitchFamily="34" charset="0"/>
            <a:cs typeface="Arial" panose="020B0604020202020204" pitchFamily="34" charset="0"/>
          </a:endParaRPr>
        </a:p>
      </dgm:t>
    </dgm:pt>
    <dgm:pt modelId="{DC507C36-290D-4D16-8121-1BDC9C3F05B2}" type="parTrans" cxnId="{195B730B-536C-48CC-90F0-A1C402373A88}">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DCB0313B-3229-4E66-8572-93E860854DF0}" type="sibTrans" cxnId="{195B730B-536C-48CC-90F0-A1C402373A88}">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AFBE8DFA-CBDE-4625-BCAB-7B60EE40634B}">
      <dgm:prSet custT="1"/>
      <dgm:spPr>
        <a:solidFill>
          <a:schemeClr val="accent6">
            <a:lumMod val="40000"/>
            <a:lumOff val="60000"/>
          </a:schemeClr>
        </a:solidFill>
      </dgm:spPr>
      <dgm:t>
        <a:bodyPr/>
        <a:lstStyle/>
        <a:p>
          <a:pPr>
            <a:buFont typeface="Times New Roman" panose="02020603050405020304" pitchFamily="18" charset="0"/>
            <a:buChar char="•"/>
          </a:pPr>
          <a:r>
            <a:rPr lang="es-CO" sz="1600" dirty="0">
              <a:solidFill>
                <a:schemeClr val="accent6">
                  <a:lumMod val="50000"/>
                </a:schemeClr>
              </a:solidFill>
              <a:latin typeface="Arial" panose="020B0604020202020204" pitchFamily="34" charset="0"/>
              <a:cs typeface="Arial" panose="020B0604020202020204" pitchFamily="34" charset="0"/>
            </a:rPr>
            <a:t>“Experiencias de infraestructura sostenible en el sector transporte”. </a:t>
          </a:r>
          <a:r>
            <a:rPr lang="es-CO" sz="1600" b="1" dirty="0">
              <a:solidFill>
                <a:schemeClr val="accent6">
                  <a:lumMod val="50000"/>
                </a:schemeClr>
              </a:solidFill>
              <a:latin typeface="Arial" panose="020B0604020202020204" pitchFamily="34" charset="0"/>
              <a:cs typeface="Arial" panose="020B0604020202020204" pitchFamily="34" charset="0"/>
            </a:rPr>
            <a:t>Área Metropolitana Valle de Aburrá</a:t>
          </a:r>
          <a:endParaRPr lang="es-CO" sz="1600" dirty="0">
            <a:solidFill>
              <a:schemeClr val="accent6">
                <a:lumMod val="50000"/>
              </a:schemeClr>
            </a:solidFill>
            <a:latin typeface="Arial" panose="020B0604020202020204" pitchFamily="34" charset="0"/>
            <a:cs typeface="Arial" panose="020B0604020202020204" pitchFamily="34" charset="0"/>
          </a:endParaRPr>
        </a:p>
      </dgm:t>
    </dgm:pt>
    <dgm:pt modelId="{4FC1894A-58FB-4616-9ABD-CA31F7CB926A}" type="parTrans" cxnId="{F51A9F9C-E6F1-440E-8150-B92FE4C5BEC4}">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EEFC7362-8D3A-4C8F-A298-CAC3C9C64D75}" type="sibTrans" cxnId="{F51A9F9C-E6F1-440E-8150-B92FE4C5BEC4}">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98B42320-CFEF-4611-AD76-E15FDA4E24E1}">
      <dgm:prSet custT="1"/>
      <dgm:spPr>
        <a:solidFill>
          <a:schemeClr val="accent6">
            <a:lumMod val="20000"/>
            <a:lumOff val="80000"/>
          </a:schemeClr>
        </a:solidFill>
      </dgm:spPr>
      <dgm:t>
        <a:bodyPr/>
        <a:lstStyle/>
        <a:p>
          <a:pPr>
            <a:buFont typeface="Times New Roman" panose="02020603050405020304" pitchFamily="18" charset="0"/>
            <a:buChar char="•"/>
          </a:pPr>
          <a:r>
            <a:rPr lang="es-CO" sz="1600" dirty="0">
              <a:solidFill>
                <a:schemeClr val="accent6">
                  <a:lumMod val="50000"/>
                </a:schemeClr>
              </a:solidFill>
              <a:latin typeface="Arial" panose="020B0604020202020204" pitchFamily="34" charset="0"/>
              <a:cs typeface="Arial" panose="020B0604020202020204" pitchFamily="34" charset="0"/>
            </a:rPr>
            <a:t>“Integración de los ODS a la estrategia de negocio de las empresas del sector” </a:t>
          </a:r>
          <a:r>
            <a:rPr lang="es-CO" sz="1600" b="1" dirty="0">
              <a:solidFill>
                <a:schemeClr val="accent6">
                  <a:lumMod val="50000"/>
                </a:schemeClr>
              </a:solidFill>
              <a:latin typeface="Arial" panose="020B0604020202020204" pitchFamily="34" charset="0"/>
              <a:cs typeface="Arial" panose="020B0604020202020204" pitchFamily="34" charset="0"/>
            </a:rPr>
            <a:t>ECSIM</a:t>
          </a:r>
          <a:endParaRPr lang="es-CO" sz="1600" dirty="0">
            <a:solidFill>
              <a:schemeClr val="accent6">
                <a:lumMod val="50000"/>
              </a:schemeClr>
            </a:solidFill>
            <a:latin typeface="Arial" panose="020B0604020202020204" pitchFamily="34" charset="0"/>
            <a:cs typeface="Arial" panose="020B0604020202020204" pitchFamily="34" charset="0"/>
          </a:endParaRPr>
        </a:p>
      </dgm:t>
    </dgm:pt>
    <dgm:pt modelId="{335686DA-F2B6-4C96-9B40-E26852379729}" type="parTrans" cxnId="{E9837D65-A63A-4C3E-8D8E-B88F84133A2C}">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7A6F4485-543D-4C0D-B434-4D189A4F790F}" type="sibTrans" cxnId="{E9837D65-A63A-4C3E-8D8E-B88F84133A2C}">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A076F2F3-F150-45C6-960D-C0D499373E5A}">
      <dgm:prSet custT="1"/>
      <dgm:spPr>
        <a:solidFill>
          <a:schemeClr val="accent6">
            <a:lumMod val="40000"/>
            <a:lumOff val="60000"/>
          </a:schemeClr>
        </a:solidFill>
      </dgm:spPr>
      <dgm:t>
        <a:bodyPr/>
        <a:lstStyle/>
        <a:p>
          <a:pPr>
            <a:buFont typeface="Times New Roman" panose="02020603050405020304" pitchFamily="18" charset="0"/>
            <a:buChar char="•"/>
          </a:pPr>
          <a:r>
            <a:rPr lang="es-CO" sz="1600" dirty="0">
              <a:solidFill>
                <a:schemeClr val="accent6">
                  <a:lumMod val="50000"/>
                </a:schemeClr>
              </a:solidFill>
              <a:latin typeface="Arial" panose="020B0604020202020204" pitchFamily="34" charset="0"/>
              <a:cs typeface="Arial" panose="020B0604020202020204" pitchFamily="34" charset="0"/>
            </a:rPr>
            <a:t>“Compensaciones ambientales- Bancos de Hábitat”. </a:t>
          </a:r>
          <a:r>
            <a:rPr lang="es-CO" sz="1600" b="1" dirty="0">
              <a:solidFill>
                <a:schemeClr val="accent6">
                  <a:lumMod val="50000"/>
                </a:schemeClr>
              </a:solidFill>
              <a:latin typeface="Arial" panose="020B0604020202020204" pitchFamily="34" charset="0"/>
              <a:cs typeface="Arial" panose="020B0604020202020204" pitchFamily="34" charset="0"/>
            </a:rPr>
            <a:t>TERRASOS.</a:t>
          </a:r>
          <a:endParaRPr lang="es-CO" sz="1600" dirty="0">
            <a:solidFill>
              <a:schemeClr val="accent6">
                <a:lumMod val="50000"/>
              </a:schemeClr>
            </a:solidFill>
            <a:latin typeface="Arial" panose="020B0604020202020204" pitchFamily="34" charset="0"/>
            <a:cs typeface="Arial" panose="020B0604020202020204" pitchFamily="34" charset="0"/>
          </a:endParaRPr>
        </a:p>
      </dgm:t>
    </dgm:pt>
    <dgm:pt modelId="{6E900315-DA7B-4DC0-AE61-323AEA3CEF70}" type="parTrans" cxnId="{2115B441-C1A7-4D03-A9E8-6D15DC47A158}">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E9AB444B-1F0A-422D-AD9F-CFB886E0FEA2}" type="sibTrans" cxnId="{2115B441-C1A7-4D03-A9E8-6D15DC47A158}">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C90179C2-AF4E-4ACE-B0A1-3AFC876E2720}">
      <dgm:prSet custT="1"/>
      <dgm:spPr>
        <a:solidFill>
          <a:schemeClr val="accent6">
            <a:lumMod val="20000"/>
            <a:lumOff val="80000"/>
          </a:schemeClr>
        </a:solidFill>
      </dgm:spPr>
      <dgm:t>
        <a:bodyPr/>
        <a:lstStyle/>
        <a:p>
          <a:pPr>
            <a:buFont typeface="Times New Roman" panose="02020603050405020304" pitchFamily="18" charset="0"/>
            <a:buChar char="•"/>
          </a:pPr>
          <a:r>
            <a:rPr lang="es-CO" sz="1600" b="1" dirty="0">
              <a:solidFill>
                <a:schemeClr val="accent6">
                  <a:lumMod val="50000"/>
                </a:schemeClr>
              </a:solidFill>
              <a:latin typeface="Arial" panose="020B0604020202020204" pitchFamily="34" charset="0"/>
              <a:cs typeface="Arial" panose="020B0604020202020204" pitchFamily="34" charset="0"/>
            </a:rPr>
            <a:t>Panel: </a:t>
          </a:r>
          <a:r>
            <a:rPr lang="es-CO" sz="1600" dirty="0">
              <a:solidFill>
                <a:schemeClr val="accent6">
                  <a:lumMod val="50000"/>
                </a:schemeClr>
              </a:solidFill>
              <a:latin typeface="Arial" panose="020B0604020202020204" pitchFamily="34" charset="0"/>
              <a:cs typeface="Arial" panose="020B0604020202020204" pitchFamily="34" charset="0"/>
            </a:rPr>
            <a:t>“Ideas y buenas prácticas para Infraestructura de transporte sostenible”. </a:t>
          </a:r>
          <a:r>
            <a:rPr lang="es-CO" sz="1600" b="1" dirty="0">
              <a:solidFill>
                <a:schemeClr val="accent6">
                  <a:lumMod val="50000"/>
                </a:schemeClr>
              </a:solidFill>
              <a:latin typeface="Arial" panose="020B0604020202020204" pitchFamily="34" charset="0"/>
              <a:cs typeface="Arial" panose="020B0604020202020204" pitchFamily="34" charset="0"/>
            </a:rPr>
            <a:t>Fundación Despacio, The Nature Conservancy, E3- Ecología, Economía y Ética.</a:t>
          </a:r>
          <a:endParaRPr lang="es-CO" sz="1600" dirty="0">
            <a:solidFill>
              <a:schemeClr val="accent6">
                <a:lumMod val="50000"/>
              </a:schemeClr>
            </a:solidFill>
            <a:latin typeface="Arial" panose="020B0604020202020204" pitchFamily="34" charset="0"/>
            <a:cs typeface="Arial" panose="020B0604020202020204" pitchFamily="34" charset="0"/>
          </a:endParaRPr>
        </a:p>
      </dgm:t>
    </dgm:pt>
    <dgm:pt modelId="{0223D834-4903-4164-8A74-BF91F6E5EB5F}" type="parTrans" cxnId="{B12A9FC7-B096-4BB3-A3B0-B1039F9253CF}">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569058F8-EB8B-493B-9412-C0CEDC2576E7}" type="sibTrans" cxnId="{B12A9FC7-B096-4BB3-A3B0-B1039F9253CF}">
      <dgm:prSet/>
      <dgm:spPr/>
      <dgm:t>
        <a:bodyPr/>
        <a:lstStyle/>
        <a:p>
          <a:endParaRPr lang="es-CO" sz="1600">
            <a:solidFill>
              <a:schemeClr val="accent6">
                <a:lumMod val="50000"/>
              </a:schemeClr>
            </a:solidFill>
            <a:latin typeface="Arial" panose="020B0604020202020204" pitchFamily="34" charset="0"/>
            <a:cs typeface="Arial" panose="020B0604020202020204" pitchFamily="34" charset="0"/>
          </a:endParaRPr>
        </a:p>
      </dgm:t>
    </dgm:pt>
    <dgm:pt modelId="{729866BB-649C-4934-AC86-4C4B7D496CA7}" type="pres">
      <dgm:prSet presAssocID="{DA82551D-96FB-4E2D-8AD2-87E0F92DDA7E}" presName="linear" presStyleCnt="0">
        <dgm:presLayoutVars>
          <dgm:animLvl val="lvl"/>
          <dgm:resizeHandles val="exact"/>
        </dgm:presLayoutVars>
      </dgm:prSet>
      <dgm:spPr/>
    </dgm:pt>
    <dgm:pt modelId="{8857850F-2F0F-4F2E-8284-E2887E1EB9EF}" type="pres">
      <dgm:prSet presAssocID="{62B7C8A5-F0EC-4DCB-A4BB-05D2BCAA5832}" presName="parentText" presStyleLbl="node1" presStyleIdx="0" presStyleCnt="8" custScaleX="98990" custScaleY="91998" custLinFactY="-25439" custLinFactNeighborY="-100000">
        <dgm:presLayoutVars>
          <dgm:chMax val="0"/>
          <dgm:bulletEnabled val="1"/>
        </dgm:presLayoutVars>
      </dgm:prSet>
      <dgm:spPr/>
    </dgm:pt>
    <dgm:pt modelId="{B27569A6-68BD-4DBB-8C38-8E8C2F6506DA}" type="pres">
      <dgm:prSet presAssocID="{23D12FCD-EB96-4A2C-9FD7-055CA02284FD}" presName="spacer" presStyleCnt="0"/>
      <dgm:spPr/>
    </dgm:pt>
    <dgm:pt modelId="{1F3AC05D-4382-489E-84A8-3F69252DEA41}" type="pres">
      <dgm:prSet presAssocID="{0099297B-569F-423E-8775-7295F3B824D1}" presName="parentText" presStyleLbl="node1" presStyleIdx="1" presStyleCnt="8" custScaleY="58744" custLinFactNeighborY="-37779">
        <dgm:presLayoutVars>
          <dgm:chMax val="0"/>
          <dgm:bulletEnabled val="1"/>
        </dgm:presLayoutVars>
      </dgm:prSet>
      <dgm:spPr/>
    </dgm:pt>
    <dgm:pt modelId="{1EFBC04A-B077-41BF-89CF-47F1D2EFF1E0}" type="pres">
      <dgm:prSet presAssocID="{BD6C77DD-BF0A-4969-8971-A24D863BE020}" presName="spacer" presStyleCnt="0"/>
      <dgm:spPr/>
    </dgm:pt>
    <dgm:pt modelId="{D5618AFB-5484-41DF-93B8-CCB549676998}" type="pres">
      <dgm:prSet presAssocID="{86475E1F-9987-42CA-960A-56B3E438093D}" presName="parentText" presStyleLbl="node1" presStyleIdx="2" presStyleCnt="8" custScaleY="65356" custLinFactNeighborY="-82212">
        <dgm:presLayoutVars>
          <dgm:chMax val="0"/>
          <dgm:bulletEnabled val="1"/>
        </dgm:presLayoutVars>
      </dgm:prSet>
      <dgm:spPr/>
    </dgm:pt>
    <dgm:pt modelId="{2C2AA683-72DF-4C34-AADC-0F06F895D624}" type="pres">
      <dgm:prSet presAssocID="{286CA6B8-74C3-42E2-B0D3-AD81E615E5A4}" presName="spacer" presStyleCnt="0"/>
      <dgm:spPr/>
    </dgm:pt>
    <dgm:pt modelId="{AE680218-6ACA-41BC-B3C7-4308A3DD073E}" type="pres">
      <dgm:prSet presAssocID="{411097A9-150A-47BC-9741-50850D2DCD8B}" presName="parentText" presStyleLbl="node1" presStyleIdx="3" presStyleCnt="8" custScaleY="45797" custLinFactY="-5571" custLinFactNeighborY="-100000">
        <dgm:presLayoutVars>
          <dgm:chMax val="0"/>
          <dgm:bulletEnabled val="1"/>
        </dgm:presLayoutVars>
      </dgm:prSet>
      <dgm:spPr/>
    </dgm:pt>
    <dgm:pt modelId="{8AC50FC2-B78B-47B2-A90C-F41D1FADFFBD}" type="pres">
      <dgm:prSet presAssocID="{DCB0313B-3229-4E66-8572-93E860854DF0}" presName="spacer" presStyleCnt="0"/>
      <dgm:spPr/>
    </dgm:pt>
    <dgm:pt modelId="{14A27DE8-285C-453F-A499-A52697CA2776}" type="pres">
      <dgm:prSet presAssocID="{AFBE8DFA-CBDE-4625-BCAB-7B60EE40634B}" presName="parentText" presStyleLbl="node1" presStyleIdx="4" presStyleCnt="8" custScaleY="79405" custLinFactY="-10397" custLinFactNeighborY="-100000">
        <dgm:presLayoutVars>
          <dgm:chMax val="0"/>
          <dgm:bulletEnabled val="1"/>
        </dgm:presLayoutVars>
      </dgm:prSet>
      <dgm:spPr/>
    </dgm:pt>
    <dgm:pt modelId="{078FDC70-D056-4A93-8A81-A2393A4FD839}" type="pres">
      <dgm:prSet presAssocID="{EEFC7362-8D3A-4C8F-A298-CAC3C9C64D75}" presName="spacer" presStyleCnt="0"/>
      <dgm:spPr/>
    </dgm:pt>
    <dgm:pt modelId="{56BF0401-F1E8-4B58-B224-52F0293B8351}" type="pres">
      <dgm:prSet presAssocID="{98B42320-CFEF-4611-AD76-E15FDA4E24E1}" presName="parentText" presStyleLbl="node1" presStyleIdx="5" presStyleCnt="8" custScaleY="73773" custLinFactY="-6102" custLinFactNeighborY="-100000">
        <dgm:presLayoutVars>
          <dgm:chMax val="0"/>
          <dgm:bulletEnabled val="1"/>
        </dgm:presLayoutVars>
      </dgm:prSet>
      <dgm:spPr/>
    </dgm:pt>
    <dgm:pt modelId="{9F249CA5-B96D-48ED-8D3F-CA586F09981E}" type="pres">
      <dgm:prSet presAssocID="{7A6F4485-543D-4C0D-B434-4D189A4F790F}" presName="spacer" presStyleCnt="0"/>
      <dgm:spPr/>
    </dgm:pt>
    <dgm:pt modelId="{5E4BABE2-5FBE-4594-8C0F-EF8A88BAA5E6}" type="pres">
      <dgm:prSet presAssocID="{A076F2F3-F150-45C6-960D-C0D499373E5A}" presName="parentText" presStyleLbl="node1" presStyleIdx="6" presStyleCnt="8" custScaleY="52862" custLinFactY="-7053" custLinFactNeighborY="-100000">
        <dgm:presLayoutVars>
          <dgm:chMax val="0"/>
          <dgm:bulletEnabled val="1"/>
        </dgm:presLayoutVars>
      </dgm:prSet>
      <dgm:spPr/>
    </dgm:pt>
    <dgm:pt modelId="{D7E3F10C-BA3D-45C6-BF8D-6F6D57780A81}" type="pres">
      <dgm:prSet presAssocID="{E9AB444B-1F0A-422D-AD9F-CFB886E0FEA2}" presName="spacer" presStyleCnt="0"/>
      <dgm:spPr/>
    </dgm:pt>
    <dgm:pt modelId="{3901EC6E-D315-44CF-A449-F3A650502771}" type="pres">
      <dgm:prSet presAssocID="{C90179C2-AF4E-4ACE-B0A1-3AFC876E2720}" presName="parentText" presStyleLbl="node1" presStyleIdx="7" presStyleCnt="8" custScaleY="86297" custLinFactY="-16411" custLinFactNeighborY="-100000">
        <dgm:presLayoutVars>
          <dgm:chMax val="0"/>
          <dgm:bulletEnabled val="1"/>
        </dgm:presLayoutVars>
      </dgm:prSet>
      <dgm:spPr/>
    </dgm:pt>
  </dgm:ptLst>
  <dgm:cxnLst>
    <dgm:cxn modelId="{195B730B-536C-48CC-90F0-A1C402373A88}" srcId="{DA82551D-96FB-4E2D-8AD2-87E0F92DDA7E}" destId="{411097A9-150A-47BC-9741-50850D2DCD8B}" srcOrd="3" destOrd="0" parTransId="{DC507C36-290D-4D16-8121-1BDC9C3F05B2}" sibTransId="{DCB0313B-3229-4E66-8572-93E860854DF0}"/>
    <dgm:cxn modelId="{A7D3201B-908A-4AE5-B29E-FFBB1BBE5409}" type="presOf" srcId="{86475E1F-9987-42CA-960A-56B3E438093D}" destId="{D5618AFB-5484-41DF-93B8-CCB549676998}" srcOrd="0" destOrd="0" presId="urn:microsoft.com/office/officeart/2005/8/layout/vList2"/>
    <dgm:cxn modelId="{DD20433B-0970-45EB-B714-166DBAB1E7B8}" type="presOf" srcId="{C90179C2-AF4E-4ACE-B0A1-3AFC876E2720}" destId="{3901EC6E-D315-44CF-A449-F3A650502771}" srcOrd="0" destOrd="0" presId="urn:microsoft.com/office/officeart/2005/8/layout/vList2"/>
    <dgm:cxn modelId="{C49C063D-F187-4455-A57C-8AADFF7C0D21}" type="presOf" srcId="{411097A9-150A-47BC-9741-50850D2DCD8B}" destId="{AE680218-6ACA-41BC-B3C7-4308A3DD073E}" srcOrd="0" destOrd="0" presId="urn:microsoft.com/office/officeart/2005/8/layout/vList2"/>
    <dgm:cxn modelId="{2115B441-C1A7-4D03-A9E8-6D15DC47A158}" srcId="{DA82551D-96FB-4E2D-8AD2-87E0F92DDA7E}" destId="{A076F2F3-F150-45C6-960D-C0D499373E5A}" srcOrd="6" destOrd="0" parTransId="{6E900315-DA7B-4DC0-AE61-323AEA3CEF70}" sibTransId="{E9AB444B-1F0A-422D-AD9F-CFB886E0FEA2}"/>
    <dgm:cxn modelId="{E9837D65-A63A-4C3E-8D8E-B88F84133A2C}" srcId="{DA82551D-96FB-4E2D-8AD2-87E0F92DDA7E}" destId="{98B42320-CFEF-4611-AD76-E15FDA4E24E1}" srcOrd="5" destOrd="0" parTransId="{335686DA-F2B6-4C96-9B40-E26852379729}" sibTransId="{7A6F4485-543D-4C0D-B434-4D189A4F790F}"/>
    <dgm:cxn modelId="{849EA84A-9FC0-495C-9537-4A2269BE3B65}" type="presOf" srcId="{A076F2F3-F150-45C6-960D-C0D499373E5A}" destId="{5E4BABE2-5FBE-4594-8C0F-EF8A88BAA5E6}" srcOrd="0" destOrd="0" presId="urn:microsoft.com/office/officeart/2005/8/layout/vList2"/>
    <dgm:cxn modelId="{72E7696B-5AF9-4995-B148-A771F2E8B7DB}" srcId="{DA82551D-96FB-4E2D-8AD2-87E0F92DDA7E}" destId="{62B7C8A5-F0EC-4DCB-A4BB-05D2BCAA5832}" srcOrd="0" destOrd="0" parTransId="{C90AABB2-FED3-426C-8464-232057238E54}" sibTransId="{23D12FCD-EB96-4A2C-9FD7-055CA02284FD}"/>
    <dgm:cxn modelId="{04A16681-4250-41E0-BE34-092BED2C19BA}" type="presOf" srcId="{0099297B-569F-423E-8775-7295F3B824D1}" destId="{1F3AC05D-4382-489E-84A8-3F69252DEA41}" srcOrd="0" destOrd="0" presId="urn:microsoft.com/office/officeart/2005/8/layout/vList2"/>
    <dgm:cxn modelId="{63B49B8C-1C71-4DA2-8FD9-B7AEFA96056F}" srcId="{DA82551D-96FB-4E2D-8AD2-87E0F92DDA7E}" destId="{86475E1F-9987-42CA-960A-56B3E438093D}" srcOrd="2" destOrd="0" parTransId="{14753D06-8E37-490B-A6F7-DC393E9E25AA}" sibTransId="{286CA6B8-74C3-42E2-B0D3-AD81E615E5A4}"/>
    <dgm:cxn modelId="{F51A9F9C-E6F1-440E-8150-B92FE4C5BEC4}" srcId="{DA82551D-96FB-4E2D-8AD2-87E0F92DDA7E}" destId="{AFBE8DFA-CBDE-4625-BCAB-7B60EE40634B}" srcOrd="4" destOrd="0" parTransId="{4FC1894A-58FB-4616-9ABD-CA31F7CB926A}" sibTransId="{EEFC7362-8D3A-4C8F-A298-CAC3C9C64D75}"/>
    <dgm:cxn modelId="{7EE092B7-0F53-4AC8-8F4C-56B65F10432E}" srcId="{DA82551D-96FB-4E2D-8AD2-87E0F92DDA7E}" destId="{0099297B-569F-423E-8775-7295F3B824D1}" srcOrd="1" destOrd="0" parTransId="{AAE1114A-A088-47F1-8AF1-6D17CE5BD976}" sibTransId="{BD6C77DD-BF0A-4969-8971-A24D863BE020}"/>
    <dgm:cxn modelId="{B12A9FC7-B096-4BB3-A3B0-B1039F9253CF}" srcId="{DA82551D-96FB-4E2D-8AD2-87E0F92DDA7E}" destId="{C90179C2-AF4E-4ACE-B0A1-3AFC876E2720}" srcOrd="7" destOrd="0" parTransId="{0223D834-4903-4164-8A74-BF91F6E5EB5F}" sibTransId="{569058F8-EB8B-493B-9412-C0CEDC2576E7}"/>
    <dgm:cxn modelId="{8DE8BEEC-13AD-494C-9675-690CB229523C}" type="presOf" srcId="{AFBE8DFA-CBDE-4625-BCAB-7B60EE40634B}" destId="{14A27DE8-285C-453F-A499-A52697CA2776}" srcOrd="0" destOrd="0" presId="urn:microsoft.com/office/officeart/2005/8/layout/vList2"/>
    <dgm:cxn modelId="{6F2267F1-AFFB-4359-9D7F-63C1A3637F81}" type="presOf" srcId="{DA82551D-96FB-4E2D-8AD2-87E0F92DDA7E}" destId="{729866BB-649C-4934-AC86-4C4B7D496CA7}" srcOrd="0" destOrd="0" presId="urn:microsoft.com/office/officeart/2005/8/layout/vList2"/>
    <dgm:cxn modelId="{17BB32F2-12C7-44FD-B945-E04B60132C74}" type="presOf" srcId="{62B7C8A5-F0EC-4DCB-A4BB-05D2BCAA5832}" destId="{8857850F-2F0F-4F2E-8284-E2887E1EB9EF}" srcOrd="0" destOrd="0" presId="urn:microsoft.com/office/officeart/2005/8/layout/vList2"/>
    <dgm:cxn modelId="{2363B8F5-EA1E-4AC7-BDDD-E867CCB33EC1}" type="presOf" srcId="{98B42320-CFEF-4611-AD76-E15FDA4E24E1}" destId="{56BF0401-F1E8-4B58-B224-52F0293B8351}" srcOrd="0" destOrd="0" presId="urn:microsoft.com/office/officeart/2005/8/layout/vList2"/>
    <dgm:cxn modelId="{67CA9747-FF95-4BED-AA09-0BE2C5F733E0}" type="presParOf" srcId="{729866BB-649C-4934-AC86-4C4B7D496CA7}" destId="{8857850F-2F0F-4F2E-8284-E2887E1EB9EF}" srcOrd="0" destOrd="0" presId="urn:microsoft.com/office/officeart/2005/8/layout/vList2"/>
    <dgm:cxn modelId="{63290528-9882-4536-A09D-9BCD325D0E0D}" type="presParOf" srcId="{729866BB-649C-4934-AC86-4C4B7D496CA7}" destId="{B27569A6-68BD-4DBB-8C38-8E8C2F6506DA}" srcOrd="1" destOrd="0" presId="urn:microsoft.com/office/officeart/2005/8/layout/vList2"/>
    <dgm:cxn modelId="{A5496B1E-13A2-4263-A5A7-AC6D8B7F30C0}" type="presParOf" srcId="{729866BB-649C-4934-AC86-4C4B7D496CA7}" destId="{1F3AC05D-4382-489E-84A8-3F69252DEA41}" srcOrd="2" destOrd="0" presId="urn:microsoft.com/office/officeart/2005/8/layout/vList2"/>
    <dgm:cxn modelId="{0970523C-7EA6-48DC-8368-D36F3277AF77}" type="presParOf" srcId="{729866BB-649C-4934-AC86-4C4B7D496CA7}" destId="{1EFBC04A-B077-41BF-89CF-47F1D2EFF1E0}" srcOrd="3" destOrd="0" presId="urn:microsoft.com/office/officeart/2005/8/layout/vList2"/>
    <dgm:cxn modelId="{6BFA755D-F2B4-4DB6-9912-7BA756CF90F9}" type="presParOf" srcId="{729866BB-649C-4934-AC86-4C4B7D496CA7}" destId="{D5618AFB-5484-41DF-93B8-CCB549676998}" srcOrd="4" destOrd="0" presId="urn:microsoft.com/office/officeart/2005/8/layout/vList2"/>
    <dgm:cxn modelId="{AA0A868F-C2DA-436E-BDFD-43307CA03A71}" type="presParOf" srcId="{729866BB-649C-4934-AC86-4C4B7D496CA7}" destId="{2C2AA683-72DF-4C34-AADC-0F06F895D624}" srcOrd="5" destOrd="0" presId="urn:microsoft.com/office/officeart/2005/8/layout/vList2"/>
    <dgm:cxn modelId="{021688CA-D919-47EB-BFE2-A510B7CED89F}" type="presParOf" srcId="{729866BB-649C-4934-AC86-4C4B7D496CA7}" destId="{AE680218-6ACA-41BC-B3C7-4308A3DD073E}" srcOrd="6" destOrd="0" presId="urn:microsoft.com/office/officeart/2005/8/layout/vList2"/>
    <dgm:cxn modelId="{0464CEBF-60E3-4DCE-9643-49433D64F793}" type="presParOf" srcId="{729866BB-649C-4934-AC86-4C4B7D496CA7}" destId="{8AC50FC2-B78B-47B2-A90C-F41D1FADFFBD}" srcOrd="7" destOrd="0" presId="urn:microsoft.com/office/officeart/2005/8/layout/vList2"/>
    <dgm:cxn modelId="{4000DFD5-525F-4453-8CFA-CB6982779DAB}" type="presParOf" srcId="{729866BB-649C-4934-AC86-4C4B7D496CA7}" destId="{14A27DE8-285C-453F-A499-A52697CA2776}" srcOrd="8" destOrd="0" presId="urn:microsoft.com/office/officeart/2005/8/layout/vList2"/>
    <dgm:cxn modelId="{16ACD5FE-91CB-42ED-948D-1D4FFC9AB938}" type="presParOf" srcId="{729866BB-649C-4934-AC86-4C4B7D496CA7}" destId="{078FDC70-D056-4A93-8A81-A2393A4FD839}" srcOrd="9" destOrd="0" presId="urn:microsoft.com/office/officeart/2005/8/layout/vList2"/>
    <dgm:cxn modelId="{C2544835-6CEC-4D66-BFBD-0B8C08CA3F39}" type="presParOf" srcId="{729866BB-649C-4934-AC86-4C4B7D496CA7}" destId="{56BF0401-F1E8-4B58-B224-52F0293B8351}" srcOrd="10" destOrd="0" presId="urn:microsoft.com/office/officeart/2005/8/layout/vList2"/>
    <dgm:cxn modelId="{CE87140E-6FDF-4846-9D80-2AC75DDB309D}" type="presParOf" srcId="{729866BB-649C-4934-AC86-4C4B7D496CA7}" destId="{9F249CA5-B96D-48ED-8D3F-CA586F09981E}" srcOrd="11" destOrd="0" presId="urn:microsoft.com/office/officeart/2005/8/layout/vList2"/>
    <dgm:cxn modelId="{84F2C302-E0F2-4E9E-BB4E-AD4E66ADD87A}" type="presParOf" srcId="{729866BB-649C-4934-AC86-4C4B7D496CA7}" destId="{5E4BABE2-5FBE-4594-8C0F-EF8A88BAA5E6}" srcOrd="12" destOrd="0" presId="urn:microsoft.com/office/officeart/2005/8/layout/vList2"/>
    <dgm:cxn modelId="{E3353850-3FC8-41C8-B83F-32823879F29B}" type="presParOf" srcId="{729866BB-649C-4934-AC86-4C4B7D496CA7}" destId="{D7E3F10C-BA3D-45C6-BF8D-6F6D57780A81}" srcOrd="13" destOrd="0" presId="urn:microsoft.com/office/officeart/2005/8/layout/vList2"/>
    <dgm:cxn modelId="{9402B9B2-D841-438C-A153-E65DE42CEBE1}" type="presParOf" srcId="{729866BB-649C-4934-AC86-4C4B7D496CA7}" destId="{3901EC6E-D315-44CF-A449-F3A650502771}" srcOrd="1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F3859C8-76FB-49E9-83A9-717491AFE9EF}"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s-CO"/>
        </a:p>
      </dgm:t>
    </dgm:pt>
    <dgm:pt modelId="{36DA3DE8-4F76-44B4-8FE6-9FCA773DD59C}" type="pres">
      <dgm:prSet presAssocID="{9F3859C8-76FB-49E9-83A9-717491AFE9EF}" presName="hierChild1" presStyleCnt="0">
        <dgm:presLayoutVars>
          <dgm:orgChart val="1"/>
          <dgm:chPref val="1"/>
          <dgm:dir/>
          <dgm:animOne val="branch"/>
          <dgm:animLvl val="lvl"/>
          <dgm:resizeHandles/>
        </dgm:presLayoutVars>
      </dgm:prSet>
      <dgm:spPr/>
    </dgm:pt>
  </dgm:ptLst>
  <dgm:cxnLst>
    <dgm:cxn modelId="{E43E7982-2686-4C1A-83ED-5E46C6554070}" type="presOf" srcId="{9F3859C8-76FB-49E9-83A9-717491AFE9EF}" destId="{36DA3DE8-4F76-44B4-8FE6-9FCA773DD59C}" srcOrd="0" destOrd="0" presId="urn:microsoft.com/office/officeart/2005/8/layout/orgChar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A00CCD3-C012-46BC-AB76-0580C7570763}">
      <dsp:nvSpPr>
        <dsp:cNvPr id="0" name=""/>
        <dsp:cNvSpPr/>
      </dsp:nvSpPr>
      <dsp:spPr>
        <a:xfrm>
          <a:off x="4016432" y="1394171"/>
          <a:ext cx="959946" cy="929036"/>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s-CO" sz="1100" kern="1200"/>
            <a:t>COLOMBIA RURAL</a:t>
          </a:r>
          <a:endParaRPr lang="es-CO" sz="1100" kern="1200" dirty="0"/>
        </a:p>
      </dsp:txBody>
      <dsp:txXfrm>
        <a:off x="4157013" y="1530225"/>
        <a:ext cx="678784" cy="656928"/>
      </dsp:txXfrm>
    </dsp:sp>
    <dsp:sp modelId="{639B3EC1-2951-42D5-9E57-9D252ABA8232}">
      <dsp:nvSpPr>
        <dsp:cNvPr id="0" name=""/>
        <dsp:cNvSpPr/>
      </dsp:nvSpPr>
      <dsp:spPr>
        <a:xfrm rot="16200000">
          <a:off x="4331427" y="941879"/>
          <a:ext cx="329956"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p>
      </dsp:txBody>
      <dsp:txXfrm>
        <a:off x="4376532" y="1047124"/>
        <a:ext cx="239746" cy="180420"/>
      </dsp:txXfrm>
    </dsp:sp>
    <dsp:sp modelId="{D8B01F08-5174-4C6B-A69F-051CC9160BF0}">
      <dsp:nvSpPr>
        <dsp:cNvPr id="0" name=""/>
        <dsp:cNvSpPr/>
      </dsp:nvSpPr>
      <dsp:spPr>
        <a:xfrm>
          <a:off x="4095108" y="-35971"/>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s-CO" sz="1000" kern="1200"/>
            <a:t>Ministerio de Minas</a:t>
          </a:r>
          <a:endParaRPr lang="es-ES" sz="1000" kern="1200" dirty="0"/>
        </a:p>
      </dsp:txBody>
      <dsp:txXfrm>
        <a:off x="4212645" y="82297"/>
        <a:ext cx="567520" cy="571046"/>
      </dsp:txXfrm>
    </dsp:sp>
    <dsp:sp modelId="{518256D1-372A-4DB2-A3AA-727128EB9808}">
      <dsp:nvSpPr>
        <dsp:cNvPr id="0" name=""/>
        <dsp:cNvSpPr/>
      </dsp:nvSpPr>
      <dsp:spPr>
        <a:xfrm rot="18360000">
          <a:off x="4784893" y="1085766"/>
          <a:ext cx="327676"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solidFill>
              <a:schemeClr val="accent6">
                <a:lumMod val="75000"/>
              </a:schemeClr>
            </a:solidFill>
          </a:endParaRPr>
        </a:p>
      </dsp:txBody>
      <dsp:txXfrm>
        <a:off x="4803486" y="1182397"/>
        <a:ext cx="237466" cy="180420"/>
      </dsp:txXfrm>
    </dsp:sp>
    <dsp:sp modelId="{1809A032-F609-4859-8873-E5BB35DCD351}">
      <dsp:nvSpPr>
        <dsp:cNvPr id="0" name=""/>
        <dsp:cNvSpPr/>
      </dsp:nvSpPr>
      <dsp:spPr>
        <a:xfrm>
          <a:off x="4971419" y="248759"/>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377825">
            <a:lnSpc>
              <a:spcPct val="90000"/>
            </a:lnSpc>
            <a:spcBef>
              <a:spcPct val="0"/>
            </a:spcBef>
            <a:spcAft>
              <a:spcPct val="35000"/>
            </a:spcAft>
            <a:buNone/>
          </a:pPr>
          <a:r>
            <a:rPr lang="es-CO" sz="850" kern="1200"/>
            <a:t>Alta Consejería Para el Postconflicto  – ART – </a:t>
          </a:r>
          <a:endParaRPr lang="es-ES" sz="850" kern="1200" dirty="0"/>
        </a:p>
      </dsp:txBody>
      <dsp:txXfrm>
        <a:off x="5088956" y="367027"/>
        <a:ext cx="567520" cy="571046"/>
      </dsp:txXfrm>
    </dsp:sp>
    <dsp:sp modelId="{A823E6C8-E73A-447C-8FD3-7859EF0EDDE9}">
      <dsp:nvSpPr>
        <dsp:cNvPr id="0" name=""/>
        <dsp:cNvSpPr/>
      </dsp:nvSpPr>
      <dsp:spPr>
        <a:xfrm rot="20483658">
          <a:off x="5069682" y="1460373"/>
          <a:ext cx="326590"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p>
      </dsp:txBody>
      <dsp:txXfrm>
        <a:off x="5072039" y="1534904"/>
        <a:ext cx="236380" cy="180420"/>
      </dsp:txXfrm>
    </dsp:sp>
    <dsp:sp modelId="{F2259324-D689-42DD-AD7E-A6830478DF4B}">
      <dsp:nvSpPr>
        <dsp:cNvPr id="0" name=""/>
        <dsp:cNvSpPr/>
      </dsp:nvSpPr>
      <dsp:spPr>
        <a:xfrm>
          <a:off x="5513005" y="977566"/>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66725">
            <a:lnSpc>
              <a:spcPct val="90000"/>
            </a:lnSpc>
            <a:spcBef>
              <a:spcPct val="0"/>
            </a:spcBef>
            <a:spcAft>
              <a:spcPct val="35000"/>
            </a:spcAft>
            <a:buNone/>
          </a:pPr>
          <a:r>
            <a:rPr lang="es-CO" sz="1050" kern="1200"/>
            <a:t>INVIAS</a:t>
          </a:r>
          <a:endParaRPr lang="es-ES" sz="1050" kern="1200" dirty="0"/>
        </a:p>
      </dsp:txBody>
      <dsp:txXfrm>
        <a:off x="5630542" y="1095834"/>
        <a:ext cx="567520" cy="571046"/>
      </dsp:txXfrm>
    </dsp:sp>
    <dsp:sp modelId="{52F85CC3-176E-4635-8B4D-05AE9DB2CA68}">
      <dsp:nvSpPr>
        <dsp:cNvPr id="0" name=""/>
        <dsp:cNvSpPr/>
      </dsp:nvSpPr>
      <dsp:spPr>
        <a:xfrm rot="1043410">
          <a:off x="5072902" y="1939169"/>
          <a:ext cx="321056"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p>
      </dsp:txBody>
      <dsp:txXfrm>
        <a:off x="5074964" y="1985828"/>
        <a:ext cx="230846" cy="180420"/>
      </dsp:txXfrm>
    </dsp:sp>
    <dsp:sp modelId="{64C44DEC-9B13-40F8-83B7-7D735DDD0E5F}">
      <dsp:nvSpPr>
        <dsp:cNvPr id="0" name=""/>
        <dsp:cNvSpPr/>
      </dsp:nvSpPr>
      <dsp:spPr>
        <a:xfrm>
          <a:off x="5513010" y="1898974"/>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s-CO" sz="1000" kern="1200"/>
            <a:t>Ministerio de Transporte</a:t>
          </a:r>
          <a:endParaRPr lang="es-ES" sz="1000" kern="1200" dirty="0"/>
        </a:p>
      </dsp:txBody>
      <dsp:txXfrm>
        <a:off x="5630547" y="2017242"/>
        <a:ext cx="567520" cy="571046"/>
      </dsp:txXfrm>
    </dsp:sp>
    <dsp:sp modelId="{689B1794-BA9F-443C-AE9E-28E9EB01400C}">
      <dsp:nvSpPr>
        <dsp:cNvPr id="0" name=""/>
        <dsp:cNvSpPr/>
      </dsp:nvSpPr>
      <dsp:spPr>
        <a:xfrm rot="3217255">
          <a:off x="4788753" y="2322712"/>
          <a:ext cx="320522"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p>
      </dsp:txBody>
      <dsp:txXfrm>
        <a:off x="4807105" y="2346537"/>
        <a:ext cx="230312" cy="180420"/>
      </dsp:txXfrm>
    </dsp:sp>
    <dsp:sp modelId="{06AE4B0F-953A-4343-868C-4F16676586EA}">
      <dsp:nvSpPr>
        <dsp:cNvPr id="0" name=""/>
        <dsp:cNvSpPr/>
      </dsp:nvSpPr>
      <dsp:spPr>
        <a:xfrm>
          <a:off x="4971422" y="2644409"/>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377825">
            <a:lnSpc>
              <a:spcPct val="90000"/>
            </a:lnSpc>
            <a:spcBef>
              <a:spcPct val="0"/>
            </a:spcBef>
            <a:spcAft>
              <a:spcPct val="35000"/>
            </a:spcAft>
            <a:buNone/>
          </a:pPr>
          <a:r>
            <a:rPr lang="es-CO" sz="850" kern="1200"/>
            <a:t>Departamento Nacional de Planeación</a:t>
          </a:r>
          <a:endParaRPr lang="es-ES" sz="850" kern="1200" dirty="0"/>
        </a:p>
      </dsp:txBody>
      <dsp:txXfrm>
        <a:off x="5088959" y="2762677"/>
        <a:ext cx="567520" cy="571046"/>
      </dsp:txXfrm>
    </dsp:sp>
    <dsp:sp modelId="{44C441DE-4B39-41CC-B595-C5C3CBEAE849}">
      <dsp:nvSpPr>
        <dsp:cNvPr id="0" name=""/>
        <dsp:cNvSpPr/>
      </dsp:nvSpPr>
      <dsp:spPr>
        <a:xfrm rot="5400000">
          <a:off x="4335832" y="2466736"/>
          <a:ext cx="321146"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p>
      </dsp:txBody>
      <dsp:txXfrm>
        <a:off x="4380937" y="2481771"/>
        <a:ext cx="230936" cy="180420"/>
      </dsp:txXfrm>
    </dsp:sp>
    <dsp:sp modelId="{680FFC51-C7B0-403D-A5FA-C9248D90C303}">
      <dsp:nvSpPr>
        <dsp:cNvPr id="0" name=""/>
        <dsp:cNvSpPr/>
      </dsp:nvSpPr>
      <dsp:spPr>
        <a:xfrm>
          <a:off x="4095108" y="2929144"/>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s-CO" sz="1000" kern="1200"/>
            <a:t>Ministerio de Agricultura</a:t>
          </a:r>
          <a:endParaRPr lang="es-ES" sz="1000" kern="1200" dirty="0"/>
        </a:p>
      </dsp:txBody>
      <dsp:txXfrm>
        <a:off x="4212645" y="3047412"/>
        <a:ext cx="567520" cy="571046"/>
      </dsp:txXfrm>
    </dsp:sp>
    <dsp:sp modelId="{9F77C7C6-8006-4701-AEF6-4177F9A6EDC9}">
      <dsp:nvSpPr>
        <dsp:cNvPr id="0" name=""/>
        <dsp:cNvSpPr/>
      </dsp:nvSpPr>
      <dsp:spPr>
        <a:xfrm rot="7582745">
          <a:off x="3883535" y="2322712"/>
          <a:ext cx="320522"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p>
      </dsp:txBody>
      <dsp:txXfrm rot="10800000">
        <a:off x="3955393" y="2346537"/>
        <a:ext cx="230312" cy="180420"/>
      </dsp:txXfrm>
    </dsp:sp>
    <dsp:sp modelId="{5A700569-656A-4903-9915-45FEF5945032}">
      <dsp:nvSpPr>
        <dsp:cNvPr id="0" name=""/>
        <dsp:cNvSpPr/>
      </dsp:nvSpPr>
      <dsp:spPr>
        <a:xfrm>
          <a:off x="3218795" y="2644409"/>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s-CO" sz="1000" kern="1200"/>
            <a:t>Ministerio de Defensa</a:t>
          </a:r>
          <a:endParaRPr lang="es-ES" sz="1000" kern="1200" dirty="0"/>
        </a:p>
      </dsp:txBody>
      <dsp:txXfrm>
        <a:off x="3336332" y="2762677"/>
        <a:ext cx="567520" cy="571046"/>
      </dsp:txXfrm>
    </dsp:sp>
    <dsp:sp modelId="{56FFDA5B-4C57-4E45-B80C-837F48EB19AE}">
      <dsp:nvSpPr>
        <dsp:cNvPr id="0" name=""/>
        <dsp:cNvSpPr/>
      </dsp:nvSpPr>
      <dsp:spPr>
        <a:xfrm rot="9756590">
          <a:off x="3598852" y="1939169"/>
          <a:ext cx="321056"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p>
      </dsp:txBody>
      <dsp:txXfrm rot="10800000">
        <a:off x="3687000" y="1985828"/>
        <a:ext cx="230846" cy="180420"/>
      </dsp:txXfrm>
    </dsp:sp>
    <dsp:sp modelId="{A80BF330-7533-404F-8D9D-06EE2A1FEC20}">
      <dsp:nvSpPr>
        <dsp:cNvPr id="0" name=""/>
        <dsp:cNvSpPr/>
      </dsp:nvSpPr>
      <dsp:spPr>
        <a:xfrm>
          <a:off x="2677207" y="1898974"/>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s-CO" sz="1000" kern="1200"/>
            <a:t>Ministerio de Turismo</a:t>
          </a:r>
          <a:endParaRPr lang="es-ES" sz="1000" kern="1200" dirty="0"/>
        </a:p>
      </dsp:txBody>
      <dsp:txXfrm>
        <a:off x="2794744" y="2017242"/>
        <a:ext cx="567520" cy="571046"/>
      </dsp:txXfrm>
    </dsp:sp>
    <dsp:sp modelId="{4B13434C-940C-4C55-872A-2550554F45F7}">
      <dsp:nvSpPr>
        <dsp:cNvPr id="0" name=""/>
        <dsp:cNvSpPr/>
      </dsp:nvSpPr>
      <dsp:spPr>
        <a:xfrm rot="11916342">
          <a:off x="3596538" y="1460373"/>
          <a:ext cx="326590"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p>
      </dsp:txBody>
      <dsp:txXfrm rot="10800000">
        <a:off x="3684391" y="1534904"/>
        <a:ext cx="236380" cy="180420"/>
      </dsp:txXfrm>
    </dsp:sp>
    <dsp:sp modelId="{C1ACFA99-2F3B-49A4-BBCF-A10A9281FD01}">
      <dsp:nvSpPr>
        <dsp:cNvPr id="0" name=""/>
        <dsp:cNvSpPr/>
      </dsp:nvSpPr>
      <dsp:spPr>
        <a:xfrm>
          <a:off x="2677211" y="977566"/>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s-CO" sz="1000" kern="1200"/>
            <a:t>Ministerio de Trabajo</a:t>
          </a:r>
          <a:endParaRPr lang="es-ES" sz="1000" kern="1200" dirty="0"/>
        </a:p>
      </dsp:txBody>
      <dsp:txXfrm>
        <a:off x="2794748" y="1095834"/>
        <a:ext cx="567520" cy="571046"/>
      </dsp:txXfrm>
    </dsp:sp>
    <dsp:sp modelId="{FA4F4F52-EE60-46C8-9D73-CB5CA1468B74}">
      <dsp:nvSpPr>
        <dsp:cNvPr id="0" name=""/>
        <dsp:cNvSpPr/>
      </dsp:nvSpPr>
      <dsp:spPr>
        <a:xfrm rot="14062334">
          <a:off x="3876920" y="1077567"/>
          <a:ext cx="334868" cy="300700"/>
        </a:xfrm>
        <a:prstGeom prst="rightArrow">
          <a:avLst>
            <a:gd name="adj1" fmla="val 60000"/>
            <a:gd name="adj2" fmla="val 50000"/>
          </a:avLst>
        </a:prstGeom>
        <a:solidFill>
          <a:schemeClr val="accent6">
            <a:tint val="6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s-ES" sz="900" kern="1200"/>
        </a:p>
      </dsp:txBody>
      <dsp:txXfrm rot="10800000">
        <a:off x="3948299" y="1174369"/>
        <a:ext cx="244658" cy="180420"/>
      </dsp:txXfrm>
    </dsp:sp>
    <dsp:sp modelId="{E206B0B3-0429-4659-9E03-29AF87F96E8F}">
      <dsp:nvSpPr>
        <dsp:cNvPr id="0" name=""/>
        <dsp:cNvSpPr/>
      </dsp:nvSpPr>
      <dsp:spPr>
        <a:xfrm>
          <a:off x="3218792" y="232124"/>
          <a:ext cx="802594" cy="807582"/>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s-CO" sz="1000" kern="1200" dirty="0"/>
            <a:t>Ministerio del Interior</a:t>
          </a:r>
          <a:endParaRPr lang="es-ES" sz="1000" kern="1200" dirty="0"/>
        </a:p>
      </dsp:txBody>
      <dsp:txXfrm>
        <a:off x="3336329" y="350392"/>
        <a:ext cx="567520" cy="57104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08973A-74A3-40EA-A7BF-DC268EC3B9AB}">
      <dsp:nvSpPr>
        <dsp:cNvPr id="0" name=""/>
        <dsp:cNvSpPr/>
      </dsp:nvSpPr>
      <dsp:spPr>
        <a:xfrm>
          <a:off x="8123657" y="3422176"/>
          <a:ext cx="258210" cy="993284"/>
        </a:xfrm>
        <a:custGeom>
          <a:avLst/>
          <a:gdLst/>
          <a:ahLst/>
          <a:cxnLst/>
          <a:rect l="0" t="0" r="0" b="0"/>
          <a:pathLst>
            <a:path>
              <a:moveTo>
                <a:pt x="0" y="0"/>
              </a:moveTo>
              <a:lnTo>
                <a:pt x="0" y="993284"/>
              </a:lnTo>
              <a:lnTo>
                <a:pt x="258210" y="993284"/>
              </a:lnTo>
            </a:path>
          </a:pathLst>
        </a:custGeom>
        <a:noFill/>
        <a:ln w="28575" cap="flat" cmpd="sng" algn="ctr">
          <a:solidFill>
            <a:schemeClr val="accent6"/>
          </a:solidFill>
          <a:prstDash val="solid"/>
          <a:miter lim="800000"/>
        </a:ln>
        <a:effectLst/>
      </dsp:spPr>
      <dsp:style>
        <a:lnRef idx="1">
          <a:schemeClr val="accent6"/>
        </a:lnRef>
        <a:fillRef idx="0">
          <a:schemeClr val="accent6"/>
        </a:fillRef>
        <a:effectRef idx="0">
          <a:schemeClr val="accent6"/>
        </a:effectRef>
        <a:fontRef idx="minor">
          <a:schemeClr val="tx1"/>
        </a:fontRef>
      </dsp:style>
    </dsp:sp>
    <dsp:sp modelId="{C59C7C40-992E-4D36-8B37-945F66AE7189}">
      <dsp:nvSpPr>
        <dsp:cNvPr id="0" name=""/>
        <dsp:cNvSpPr/>
      </dsp:nvSpPr>
      <dsp:spPr>
        <a:xfrm>
          <a:off x="5002542" y="1889063"/>
          <a:ext cx="3984839" cy="453455"/>
        </a:xfrm>
        <a:custGeom>
          <a:avLst/>
          <a:gdLst/>
          <a:ahLst/>
          <a:cxnLst/>
          <a:rect l="0" t="0" r="0" b="0"/>
          <a:pathLst>
            <a:path>
              <a:moveTo>
                <a:pt x="0" y="0"/>
              </a:moveTo>
              <a:lnTo>
                <a:pt x="0" y="226727"/>
              </a:lnTo>
              <a:lnTo>
                <a:pt x="3984839" y="226727"/>
              </a:lnTo>
              <a:lnTo>
                <a:pt x="3984839" y="453455"/>
              </a:lnTo>
            </a:path>
          </a:pathLst>
        </a:custGeom>
        <a:noFill/>
        <a:ln w="1270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D403E1E-4EAE-4E5E-B3C1-8736C3153510}">
      <dsp:nvSpPr>
        <dsp:cNvPr id="0" name=""/>
        <dsp:cNvSpPr/>
      </dsp:nvSpPr>
      <dsp:spPr>
        <a:xfrm>
          <a:off x="5473359" y="3431558"/>
          <a:ext cx="313467" cy="983901"/>
        </a:xfrm>
        <a:custGeom>
          <a:avLst/>
          <a:gdLst/>
          <a:ahLst/>
          <a:cxnLst/>
          <a:rect l="0" t="0" r="0" b="0"/>
          <a:pathLst>
            <a:path>
              <a:moveTo>
                <a:pt x="0" y="0"/>
              </a:moveTo>
              <a:lnTo>
                <a:pt x="0" y="983901"/>
              </a:lnTo>
              <a:lnTo>
                <a:pt x="313467" y="983901"/>
              </a:lnTo>
            </a:path>
          </a:pathLst>
        </a:custGeom>
        <a:noFill/>
        <a:ln w="28575" cap="flat" cmpd="sng" algn="ctr">
          <a:solidFill>
            <a:schemeClr val="accent6"/>
          </a:solidFill>
          <a:prstDash val="solid"/>
          <a:miter lim="800000"/>
        </a:ln>
        <a:effectLst/>
      </dsp:spPr>
      <dsp:style>
        <a:lnRef idx="1">
          <a:schemeClr val="accent6"/>
        </a:lnRef>
        <a:fillRef idx="0">
          <a:schemeClr val="accent6"/>
        </a:fillRef>
        <a:effectRef idx="0">
          <a:schemeClr val="accent6"/>
        </a:effectRef>
        <a:fontRef idx="minor">
          <a:schemeClr val="tx1"/>
        </a:fontRef>
      </dsp:style>
    </dsp:sp>
    <dsp:sp modelId="{700A8DAA-31D7-4719-8511-806D6626A2CC}">
      <dsp:nvSpPr>
        <dsp:cNvPr id="0" name=""/>
        <dsp:cNvSpPr/>
      </dsp:nvSpPr>
      <dsp:spPr>
        <a:xfrm>
          <a:off x="5002542" y="1889063"/>
          <a:ext cx="1334541" cy="462837"/>
        </a:xfrm>
        <a:custGeom>
          <a:avLst/>
          <a:gdLst/>
          <a:ahLst/>
          <a:cxnLst/>
          <a:rect l="0" t="0" r="0" b="0"/>
          <a:pathLst>
            <a:path>
              <a:moveTo>
                <a:pt x="0" y="0"/>
              </a:moveTo>
              <a:lnTo>
                <a:pt x="0" y="236110"/>
              </a:lnTo>
              <a:lnTo>
                <a:pt x="1334541" y="236110"/>
              </a:lnTo>
              <a:lnTo>
                <a:pt x="1334541" y="462837"/>
              </a:lnTo>
            </a:path>
          </a:pathLst>
        </a:custGeom>
        <a:noFill/>
        <a:ln w="1270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49CA2E4-6D21-4F6A-8C2C-B9DA3E97E72F}">
      <dsp:nvSpPr>
        <dsp:cNvPr id="0" name=""/>
        <dsp:cNvSpPr/>
      </dsp:nvSpPr>
      <dsp:spPr>
        <a:xfrm>
          <a:off x="2832433" y="3422176"/>
          <a:ext cx="323896" cy="993284"/>
        </a:xfrm>
        <a:custGeom>
          <a:avLst/>
          <a:gdLst/>
          <a:ahLst/>
          <a:cxnLst/>
          <a:rect l="0" t="0" r="0" b="0"/>
          <a:pathLst>
            <a:path>
              <a:moveTo>
                <a:pt x="0" y="0"/>
              </a:moveTo>
              <a:lnTo>
                <a:pt x="0" y="993284"/>
              </a:lnTo>
              <a:lnTo>
                <a:pt x="323896" y="993284"/>
              </a:lnTo>
            </a:path>
          </a:pathLst>
        </a:custGeom>
        <a:noFill/>
        <a:ln w="28575" cap="flat" cmpd="sng" algn="ctr">
          <a:solidFill>
            <a:schemeClr val="accent6"/>
          </a:solidFill>
          <a:prstDash val="solid"/>
          <a:miter lim="800000"/>
        </a:ln>
        <a:effectLst/>
      </dsp:spPr>
      <dsp:style>
        <a:lnRef idx="1">
          <a:schemeClr val="accent6"/>
        </a:lnRef>
        <a:fillRef idx="0">
          <a:schemeClr val="accent6"/>
        </a:fillRef>
        <a:effectRef idx="0">
          <a:schemeClr val="accent6"/>
        </a:effectRef>
        <a:fontRef idx="minor">
          <a:schemeClr val="tx1"/>
        </a:fontRef>
      </dsp:style>
    </dsp:sp>
    <dsp:sp modelId="{08860FD3-2A46-4FE2-AD21-841D82807F0E}">
      <dsp:nvSpPr>
        <dsp:cNvPr id="0" name=""/>
        <dsp:cNvSpPr/>
      </dsp:nvSpPr>
      <dsp:spPr>
        <a:xfrm>
          <a:off x="3696158" y="1889063"/>
          <a:ext cx="1306384" cy="453455"/>
        </a:xfrm>
        <a:custGeom>
          <a:avLst/>
          <a:gdLst/>
          <a:ahLst/>
          <a:cxnLst/>
          <a:rect l="0" t="0" r="0" b="0"/>
          <a:pathLst>
            <a:path>
              <a:moveTo>
                <a:pt x="1306384" y="0"/>
              </a:moveTo>
              <a:lnTo>
                <a:pt x="1306384" y="226727"/>
              </a:lnTo>
              <a:lnTo>
                <a:pt x="0" y="226727"/>
              </a:lnTo>
              <a:lnTo>
                <a:pt x="0" y="453455"/>
              </a:lnTo>
            </a:path>
          </a:pathLst>
        </a:custGeom>
        <a:noFill/>
        <a:ln w="1270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EFE6179-6448-471D-98EE-6426358100EF}">
      <dsp:nvSpPr>
        <dsp:cNvPr id="0" name=""/>
        <dsp:cNvSpPr/>
      </dsp:nvSpPr>
      <dsp:spPr>
        <a:xfrm>
          <a:off x="219664" y="3422176"/>
          <a:ext cx="323896" cy="993284"/>
        </a:xfrm>
        <a:custGeom>
          <a:avLst/>
          <a:gdLst/>
          <a:ahLst/>
          <a:cxnLst/>
          <a:rect l="0" t="0" r="0" b="0"/>
          <a:pathLst>
            <a:path>
              <a:moveTo>
                <a:pt x="0" y="0"/>
              </a:moveTo>
              <a:lnTo>
                <a:pt x="0" y="993284"/>
              </a:lnTo>
              <a:lnTo>
                <a:pt x="323896" y="993284"/>
              </a:lnTo>
            </a:path>
          </a:pathLst>
        </a:custGeom>
        <a:noFill/>
        <a:ln w="28575" cap="flat" cmpd="sng" algn="ctr">
          <a:solidFill>
            <a:schemeClr val="accent6"/>
          </a:solidFill>
          <a:prstDash val="solid"/>
          <a:miter lim="800000"/>
        </a:ln>
        <a:effectLst/>
      </dsp:spPr>
      <dsp:style>
        <a:lnRef idx="1">
          <a:schemeClr val="accent6"/>
        </a:lnRef>
        <a:fillRef idx="0">
          <a:schemeClr val="accent6"/>
        </a:fillRef>
        <a:effectRef idx="0">
          <a:schemeClr val="accent6"/>
        </a:effectRef>
        <a:fontRef idx="minor">
          <a:schemeClr val="tx1"/>
        </a:fontRef>
      </dsp:style>
    </dsp:sp>
    <dsp:sp modelId="{DA483866-56F8-4BF8-9F2A-A562572E3F1D}">
      <dsp:nvSpPr>
        <dsp:cNvPr id="0" name=""/>
        <dsp:cNvSpPr/>
      </dsp:nvSpPr>
      <dsp:spPr>
        <a:xfrm>
          <a:off x="1083389" y="1889063"/>
          <a:ext cx="3919153" cy="453455"/>
        </a:xfrm>
        <a:custGeom>
          <a:avLst/>
          <a:gdLst/>
          <a:ahLst/>
          <a:cxnLst/>
          <a:rect l="0" t="0" r="0" b="0"/>
          <a:pathLst>
            <a:path>
              <a:moveTo>
                <a:pt x="3919153" y="0"/>
              </a:moveTo>
              <a:lnTo>
                <a:pt x="3919153" y="226727"/>
              </a:lnTo>
              <a:lnTo>
                <a:pt x="0" y="226727"/>
              </a:lnTo>
              <a:lnTo>
                <a:pt x="0" y="453455"/>
              </a:lnTo>
            </a:path>
          </a:pathLst>
        </a:custGeom>
        <a:noFill/>
        <a:ln w="1270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F4348DD-19BE-414D-AD95-FF9A6B347FA7}">
      <dsp:nvSpPr>
        <dsp:cNvPr id="0" name=""/>
        <dsp:cNvSpPr/>
      </dsp:nvSpPr>
      <dsp:spPr>
        <a:xfrm>
          <a:off x="3508460" y="809407"/>
          <a:ext cx="2988165" cy="1079656"/>
        </a:xfrm>
        <a:prstGeom prst="rect">
          <a:avLst/>
        </a:prstGeom>
        <a:gradFill rotWithShape="0">
          <a:gsLst>
            <a:gs pos="50000">
              <a:schemeClr val="accent6">
                <a:lumMod val="60000"/>
                <a:lumOff val="40000"/>
              </a:schemeClr>
            </a:gs>
            <a:gs pos="100000">
              <a:schemeClr val="accent6">
                <a:lumMod val="20000"/>
                <a:lumOff val="80000"/>
              </a:schemeClr>
            </a:gs>
          </a:gsLst>
          <a:lin ang="5400000" scaled="0"/>
        </a:gradFill>
        <a:ln w="6350" cap="flat" cmpd="sng" algn="ctr">
          <a:solidFill>
            <a:schemeClr val="accent6">
              <a:lumMod val="50000"/>
            </a:schemeClr>
          </a:solidFill>
          <a:prstDash val="solid"/>
          <a:miter lim="800000"/>
        </a:ln>
        <a:effectLst/>
        <a:scene3d>
          <a:camera prst="orthographicFront"/>
          <a:lightRig rig="flat" dir="t"/>
        </a:scene3d>
        <a:sp3d/>
      </dsp:spPr>
      <dsp:style>
        <a:lnRef idx="1">
          <a:schemeClr val="accent4"/>
        </a:lnRef>
        <a:fillRef idx="2">
          <a:schemeClr val="accent4"/>
        </a:fillRef>
        <a:effectRef idx="1">
          <a:schemeClr val="accent4"/>
        </a:effectRef>
        <a:fontRef idx="minor">
          <a:schemeClr val="dk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CO" sz="1800" kern="1200" dirty="0">
              <a:solidFill>
                <a:schemeClr val="accent6">
                  <a:lumMod val="50000"/>
                </a:schemeClr>
              </a:solidFill>
              <a:latin typeface="Arial Rounded MT Bold" panose="020F0704030504030204" pitchFamily="34" charset="0"/>
              <a:ea typeface="+mn-ea"/>
              <a:cs typeface="+mn-cs"/>
            </a:rPr>
            <a:t>EJES DE LA POLÍTICA DE SOSTENIBILIDAD DE INVIAS  </a:t>
          </a:r>
        </a:p>
      </dsp:txBody>
      <dsp:txXfrm>
        <a:off x="3508460" y="809407"/>
        <a:ext cx="2988165" cy="1079656"/>
      </dsp:txXfrm>
    </dsp:sp>
    <dsp:sp modelId="{5AB7828B-AF21-4DE7-BD2E-13D57B7BA796}">
      <dsp:nvSpPr>
        <dsp:cNvPr id="0" name=""/>
        <dsp:cNvSpPr/>
      </dsp:nvSpPr>
      <dsp:spPr>
        <a:xfrm>
          <a:off x="3732" y="2342519"/>
          <a:ext cx="2159313" cy="1079656"/>
        </a:xfrm>
        <a:prstGeom prst="rect">
          <a:avLst/>
        </a:prstGeom>
        <a:gradFill rotWithShape="1">
          <a:gsLst>
            <a:gs pos="0">
              <a:schemeClr val="accent6">
                <a:lumMod val="110000"/>
                <a:satMod val="105000"/>
                <a:tint val="67000"/>
              </a:schemeClr>
            </a:gs>
            <a:gs pos="50000">
              <a:schemeClr val="accent6">
                <a:lumMod val="105000"/>
                <a:satMod val="103000"/>
                <a:tint val="73000"/>
              </a:schemeClr>
            </a:gs>
            <a:gs pos="100000">
              <a:schemeClr val="accent6">
                <a:lumMod val="105000"/>
                <a:satMod val="109000"/>
                <a:tint val="81000"/>
              </a:schemeClr>
            </a:gs>
          </a:gsLst>
          <a:lin ang="5400000" scaled="0"/>
        </a:gradFill>
        <a:ln w="6350" cap="flat" cmpd="sng" algn="ctr">
          <a:solidFill>
            <a:schemeClr val="accent6"/>
          </a:solidFill>
          <a:prstDash val="solid"/>
          <a:miter lim="800000"/>
        </a:ln>
        <a:effectLst/>
        <a:scene3d>
          <a:camera prst="orthographicFront"/>
          <a:lightRig rig="flat" dir="t"/>
        </a:scene3d>
        <a:sp3d/>
      </dsp:spPr>
      <dsp:style>
        <a:lnRef idx="1">
          <a:schemeClr val="accent6"/>
        </a:lnRef>
        <a:fillRef idx="2">
          <a:schemeClr val="accent6"/>
        </a:fillRef>
        <a:effectRef idx="1">
          <a:schemeClr val="accent6"/>
        </a:effectRef>
        <a:fontRef idx="minor">
          <a:schemeClr val="dk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CO" sz="1800" kern="1200" dirty="0">
              <a:solidFill>
                <a:schemeClr val="bg1"/>
              </a:solidFill>
              <a:latin typeface="Arial Rounded MT Bold" panose="020F0704030504030204" pitchFamily="34" charset="0"/>
            </a:rPr>
            <a:t>1. Proyectos sostenibles</a:t>
          </a:r>
        </a:p>
      </dsp:txBody>
      <dsp:txXfrm>
        <a:off x="3732" y="2342519"/>
        <a:ext cx="2159313" cy="1079656"/>
      </dsp:txXfrm>
    </dsp:sp>
    <dsp:sp modelId="{5DFB4761-B7DA-4CA6-BBF8-8A3D9089FE62}">
      <dsp:nvSpPr>
        <dsp:cNvPr id="0" name=""/>
        <dsp:cNvSpPr/>
      </dsp:nvSpPr>
      <dsp:spPr>
        <a:xfrm>
          <a:off x="543561" y="3875632"/>
          <a:ext cx="2159313" cy="1079656"/>
        </a:xfrm>
        <a:prstGeom prst="rect">
          <a:avLst/>
        </a:prstGeom>
        <a:solidFill>
          <a:schemeClr val="accent6">
            <a:lumMod val="20000"/>
            <a:lumOff val="80000"/>
          </a:schemeClr>
        </a:solidFill>
        <a:ln w="28575" cap="flat" cmpd="sng" algn="ctr">
          <a:solidFill>
            <a:schemeClr val="accent6"/>
          </a:solidFill>
          <a:prstDash val="solid"/>
          <a:miter lim="800000"/>
        </a:ln>
        <a:effectLst/>
        <a:scene3d>
          <a:camera prst="orthographicFront"/>
          <a:lightRig rig="flat" dir="t"/>
        </a:scene3d>
        <a:sp3d/>
      </dsp:spPr>
      <dsp:style>
        <a:lnRef idx="2">
          <a:schemeClr val="accent6"/>
        </a:lnRef>
        <a:fillRef idx="1">
          <a:schemeClr val="lt1"/>
        </a:fillRef>
        <a:effectRef idx="0">
          <a:schemeClr val="accent6"/>
        </a:effectRef>
        <a:fontRef idx="minor">
          <a:schemeClr val="dk1"/>
        </a:fontRef>
      </dsp:style>
      <dsp:txBody>
        <a:bodyPr spcFirstLastPara="0" vert="horz" wrap="square" lIns="8890" tIns="8890" rIns="8890" bIns="8890" numCol="1" spcCol="1270" anchor="ctr" anchorCtr="0">
          <a:noAutofit/>
        </a:bodyPr>
        <a:lstStyle/>
        <a:p>
          <a:pPr marL="0" lvl="0" indent="0" algn="just" defTabSz="622300">
            <a:lnSpc>
              <a:spcPct val="90000"/>
            </a:lnSpc>
            <a:spcBef>
              <a:spcPct val="0"/>
            </a:spcBef>
            <a:spcAft>
              <a:spcPct val="35000"/>
            </a:spcAft>
            <a:buNone/>
          </a:pPr>
          <a:r>
            <a:rPr lang="es-CO" sz="1400" kern="1200" dirty="0">
              <a:latin typeface="+mn-lt"/>
            </a:rPr>
            <a:t>Incorporación de criterios de sostenibilidad en el ciclo de vida de los proyectos de infraestructura de transporte</a:t>
          </a:r>
        </a:p>
      </dsp:txBody>
      <dsp:txXfrm>
        <a:off x="543561" y="3875632"/>
        <a:ext cx="2159313" cy="1079656"/>
      </dsp:txXfrm>
    </dsp:sp>
    <dsp:sp modelId="{399906C4-3500-459D-8EA3-5758816F548B}">
      <dsp:nvSpPr>
        <dsp:cNvPr id="0" name=""/>
        <dsp:cNvSpPr/>
      </dsp:nvSpPr>
      <dsp:spPr>
        <a:xfrm>
          <a:off x="2616501" y="2342519"/>
          <a:ext cx="2159313" cy="1079656"/>
        </a:xfrm>
        <a:prstGeom prst="rect">
          <a:avLst/>
        </a:prstGeom>
        <a:gradFill rotWithShape="1">
          <a:gsLst>
            <a:gs pos="0">
              <a:schemeClr val="accent6">
                <a:lumMod val="110000"/>
                <a:satMod val="105000"/>
                <a:tint val="67000"/>
              </a:schemeClr>
            </a:gs>
            <a:gs pos="50000">
              <a:schemeClr val="accent6">
                <a:lumMod val="105000"/>
                <a:satMod val="103000"/>
                <a:tint val="73000"/>
              </a:schemeClr>
            </a:gs>
            <a:gs pos="100000">
              <a:schemeClr val="accent6">
                <a:lumMod val="105000"/>
                <a:satMod val="109000"/>
                <a:tint val="81000"/>
              </a:schemeClr>
            </a:gs>
          </a:gsLst>
          <a:lin ang="5400000" scaled="0"/>
        </a:gradFill>
        <a:ln w="6350" cap="flat" cmpd="sng" algn="ctr">
          <a:solidFill>
            <a:schemeClr val="accent6"/>
          </a:solidFill>
          <a:prstDash val="solid"/>
          <a:miter lim="800000"/>
        </a:ln>
        <a:effectLst/>
        <a:scene3d>
          <a:camera prst="orthographicFront"/>
          <a:lightRig rig="flat" dir="t"/>
        </a:scene3d>
        <a:sp3d/>
      </dsp:spPr>
      <dsp:style>
        <a:lnRef idx="1">
          <a:schemeClr val="accent6"/>
        </a:lnRef>
        <a:fillRef idx="2">
          <a:schemeClr val="accent6"/>
        </a:fillRef>
        <a:effectRef idx="1">
          <a:schemeClr val="accent6"/>
        </a:effectRef>
        <a:fontRef idx="minor">
          <a:schemeClr val="dk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CO" sz="1800" kern="1200" dirty="0">
              <a:solidFill>
                <a:schemeClr val="bg1"/>
              </a:solidFill>
              <a:latin typeface="Arial Rounded MT Bold" panose="020F0704030504030204" pitchFamily="34" charset="0"/>
              <a:ea typeface="+mn-ea"/>
              <a:cs typeface="+mn-cs"/>
            </a:rPr>
            <a:t>2. Infraestructura y comunidades sostenibles</a:t>
          </a:r>
        </a:p>
      </dsp:txBody>
      <dsp:txXfrm>
        <a:off x="2616501" y="2342519"/>
        <a:ext cx="2159313" cy="1079656"/>
      </dsp:txXfrm>
    </dsp:sp>
    <dsp:sp modelId="{6B6782D9-B38B-4465-A6EB-C1ACA36B2DC3}">
      <dsp:nvSpPr>
        <dsp:cNvPr id="0" name=""/>
        <dsp:cNvSpPr/>
      </dsp:nvSpPr>
      <dsp:spPr>
        <a:xfrm>
          <a:off x="3156330" y="3875632"/>
          <a:ext cx="2159313" cy="1079656"/>
        </a:xfrm>
        <a:prstGeom prst="rect">
          <a:avLst/>
        </a:prstGeom>
        <a:solidFill>
          <a:schemeClr val="accent6">
            <a:lumMod val="20000"/>
            <a:lumOff val="80000"/>
          </a:schemeClr>
        </a:solidFill>
        <a:ln w="28575" cap="flat" cmpd="sng" algn="ctr">
          <a:solidFill>
            <a:schemeClr val="accent6"/>
          </a:solidFill>
          <a:prstDash val="solid"/>
          <a:miter lim="800000"/>
        </a:ln>
        <a:effectLst/>
        <a:scene3d>
          <a:camera prst="orthographicFront"/>
          <a:lightRig rig="flat" dir="t"/>
        </a:scene3d>
        <a:sp3d/>
      </dsp:spPr>
      <dsp:style>
        <a:lnRef idx="2">
          <a:schemeClr val="accent6"/>
        </a:lnRef>
        <a:fillRef idx="1">
          <a:schemeClr val="lt1"/>
        </a:fillRef>
        <a:effectRef idx="0">
          <a:schemeClr val="accent6"/>
        </a:effectRef>
        <a:fontRef idx="minor">
          <a:schemeClr val="dk1"/>
        </a:fontRef>
      </dsp:style>
      <dsp:txBody>
        <a:bodyPr spcFirstLastPara="0" vert="horz" wrap="square" lIns="8890" tIns="8890" rIns="8890" bIns="8890" numCol="1" spcCol="1270" anchor="ctr" anchorCtr="0">
          <a:noAutofit/>
        </a:bodyPr>
        <a:lstStyle/>
        <a:p>
          <a:pPr marL="0" lvl="0" indent="0" algn="just" defTabSz="622300">
            <a:lnSpc>
              <a:spcPct val="90000"/>
            </a:lnSpc>
            <a:spcBef>
              <a:spcPct val="0"/>
            </a:spcBef>
            <a:spcAft>
              <a:spcPct val="35000"/>
            </a:spcAft>
            <a:buNone/>
          </a:pPr>
          <a:r>
            <a:rPr lang="es-CO" sz="1400" kern="1200" dirty="0"/>
            <a:t>Integrar las necesidades, conocimientos y habilidades de las comunidades locales en los proyectos del Instituto Nacional de Vías </a:t>
          </a:r>
          <a:endParaRPr lang="es-CO" sz="1400" kern="1200" dirty="0">
            <a:latin typeface="Calibri" panose="020F0502020204030204"/>
            <a:ea typeface="+mn-ea"/>
            <a:cs typeface="+mn-cs"/>
          </a:endParaRPr>
        </a:p>
      </dsp:txBody>
      <dsp:txXfrm>
        <a:off x="3156330" y="3875632"/>
        <a:ext cx="2159313" cy="1079656"/>
      </dsp:txXfrm>
    </dsp:sp>
    <dsp:sp modelId="{4BBA5374-2CCB-4060-9398-4424293FDD4D}">
      <dsp:nvSpPr>
        <dsp:cNvPr id="0" name=""/>
        <dsp:cNvSpPr/>
      </dsp:nvSpPr>
      <dsp:spPr>
        <a:xfrm>
          <a:off x="5257428" y="2351901"/>
          <a:ext cx="2159313" cy="1079656"/>
        </a:xfrm>
        <a:prstGeom prst="rect">
          <a:avLst/>
        </a:prstGeom>
        <a:gradFill rotWithShape="1">
          <a:gsLst>
            <a:gs pos="0">
              <a:schemeClr val="accent6">
                <a:lumMod val="110000"/>
                <a:satMod val="105000"/>
                <a:tint val="67000"/>
              </a:schemeClr>
            </a:gs>
            <a:gs pos="50000">
              <a:schemeClr val="accent6">
                <a:lumMod val="105000"/>
                <a:satMod val="103000"/>
                <a:tint val="73000"/>
              </a:schemeClr>
            </a:gs>
            <a:gs pos="100000">
              <a:schemeClr val="accent6">
                <a:lumMod val="105000"/>
                <a:satMod val="109000"/>
                <a:tint val="81000"/>
              </a:schemeClr>
            </a:gs>
          </a:gsLst>
          <a:lin ang="5400000" scaled="0"/>
        </a:gradFill>
        <a:ln w="6350" cap="flat" cmpd="sng" algn="ctr">
          <a:solidFill>
            <a:schemeClr val="accent6"/>
          </a:solidFill>
          <a:prstDash val="solid"/>
          <a:miter lim="800000"/>
        </a:ln>
        <a:effectLst/>
        <a:scene3d>
          <a:camera prst="orthographicFront"/>
          <a:lightRig rig="flat" dir="t"/>
        </a:scene3d>
        <a:sp3d/>
      </dsp:spPr>
      <dsp:style>
        <a:lnRef idx="1">
          <a:schemeClr val="accent6"/>
        </a:lnRef>
        <a:fillRef idx="2">
          <a:schemeClr val="accent6"/>
        </a:fillRef>
        <a:effectRef idx="1">
          <a:schemeClr val="accent6"/>
        </a:effectRef>
        <a:fontRef idx="minor">
          <a:schemeClr val="dk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CO" sz="1800" kern="1200" dirty="0">
              <a:solidFill>
                <a:schemeClr val="bg1"/>
              </a:solidFill>
              <a:latin typeface="Arial Rounded MT Bold" panose="020F0704030504030204" pitchFamily="34" charset="0"/>
              <a:ea typeface="+mn-ea"/>
              <a:cs typeface="+mn-cs"/>
            </a:rPr>
            <a:t>3. Institucionalidad sostenible </a:t>
          </a:r>
        </a:p>
      </dsp:txBody>
      <dsp:txXfrm>
        <a:off x="5257428" y="2351901"/>
        <a:ext cx="2159313" cy="1079656"/>
      </dsp:txXfrm>
    </dsp:sp>
    <dsp:sp modelId="{27C0C99B-319A-441F-A46F-3BD928E8A851}">
      <dsp:nvSpPr>
        <dsp:cNvPr id="0" name=""/>
        <dsp:cNvSpPr/>
      </dsp:nvSpPr>
      <dsp:spPr>
        <a:xfrm>
          <a:off x="5786826" y="3875632"/>
          <a:ext cx="2159313" cy="1079656"/>
        </a:xfrm>
        <a:prstGeom prst="rect">
          <a:avLst/>
        </a:prstGeom>
        <a:solidFill>
          <a:schemeClr val="accent6">
            <a:lumMod val="20000"/>
            <a:lumOff val="80000"/>
          </a:schemeClr>
        </a:solidFill>
        <a:ln w="28575" cap="flat" cmpd="sng" algn="ctr">
          <a:solidFill>
            <a:schemeClr val="accent6"/>
          </a:solidFill>
          <a:prstDash val="solid"/>
          <a:miter lim="800000"/>
        </a:ln>
        <a:effectLst/>
        <a:scene3d>
          <a:camera prst="orthographicFront"/>
          <a:lightRig rig="flat" dir="t"/>
        </a:scene3d>
        <a:sp3d/>
      </dsp:spPr>
      <dsp:style>
        <a:lnRef idx="2">
          <a:schemeClr val="accent6"/>
        </a:lnRef>
        <a:fillRef idx="1">
          <a:schemeClr val="lt1"/>
        </a:fillRef>
        <a:effectRef idx="0">
          <a:schemeClr val="accent6"/>
        </a:effectRef>
        <a:fontRef idx="minor">
          <a:schemeClr val="dk1"/>
        </a:fontRef>
      </dsp:style>
      <dsp:txBody>
        <a:bodyPr spcFirstLastPara="0" vert="horz" wrap="square" lIns="8890" tIns="8890" rIns="8890" bIns="8890" numCol="1" spcCol="1270" anchor="ctr" anchorCtr="0">
          <a:noAutofit/>
        </a:bodyPr>
        <a:lstStyle/>
        <a:p>
          <a:pPr marL="0" lvl="0" indent="0" algn="just" defTabSz="622300">
            <a:lnSpc>
              <a:spcPct val="90000"/>
            </a:lnSpc>
            <a:spcBef>
              <a:spcPct val="0"/>
            </a:spcBef>
            <a:spcAft>
              <a:spcPct val="35000"/>
            </a:spcAft>
            <a:buNone/>
          </a:pPr>
          <a:r>
            <a:rPr lang="es-CO" sz="1400" kern="1200" dirty="0">
              <a:latin typeface="Calibri" panose="020F0502020204030204"/>
              <a:ea typeface="+mn-ea"/>
              <a:cs typeface="+mn-cs"/>
            </a:rPr>
            <a:t>Implementar estrategias de sostenibilidad a nivel institucional e interinstitucional </a:t>
          </a:r>
        </a:p>
      </dsp:txBody>
      <dsp:txXfrm>
        <a:off x="5786826" y="3875632"/>
        <a:ext cx="2159313" cy="1079656"/>
      </dsp:txXfrm>
    </dsp:sp>
    <dsp:sp modelId="{566312C8-78FF-4721-B67D-79FDE6495FD2}">
      <dsp:nvSpPr>
        <dsp:cNvPr id="0" name=""/>
        <dsp:cNvSpPr/>
      </dsp:nvSpPr>
      <dsp:spPr>
        <a:xfrm>
          <a:off x="7907725" y="2342519"/>
          <a:ext cx="2159313" cy="1079656"/>
        </a:xfrm>
        <a:prstGeom prst="rect">
          <a:avLst/>
        </a:prstGeom>
        <a:gradFill rotWithShape="1">
          <a:gsLst>
            <a:gs pos="0">
              <a:schemeClr val="accent6">
                <a:lumMod val="110000"/>
                <a:satMod val="105000"/>
                <a:tint val="67000"/>
              </a:schemeClr>
            </a:gs>
            <a:gs pos="50000">
              <a:schemeClr val="accent6">
                <a:lumMod val="105000"/>
                <a:satMod val="103000"/>
                <a:tint val="73000"/>
              </a:schemeClr>
            </a:gs>
            <a:gs pos="100000">
              <a:schemeClr val="accent6">
                <a:lumMod val="105000"/>
                <a:satMod val="109000"/>
                <a:tint val="81000"/>
              </a:schemeClr>
            </a:gs>
          </a:gsLst>
          <a:lin ang="5400000" scaled="0"/>
        </a:gradFill>
        <a:ln w="6350" cap="flat" cmpd="sng" algn="ctr">
          <a:solidFill>
            <a:schemeClr val="accent6"/>
          </a:solidFill>
          <a:prstDash val="solid"/>
          <a:miter lim="800000"/>
        </a:ln>
        <a:effectLst/>
        <a:scene3d>
          <a:camera prst="orthographicFront"/>
          <a:lightRig rig="flat" dir="t"/>
        </a:scene3d>
        <a:sp3d/>
      </dsp:spPr>
      <dsp:style>
        <a:lnRef idx="1">
          <a:schemeClr val="accent6"/>
        </a:lnRef>
        <a:fillRef idx="2">
          <a:schemeClr val="accent6"/>
        </a:fillRef>
        <a:effectRef idx="1">
          <a:schemeClr val="accent6"/>
        </a:effectRef>
        <a:fontRef idx="minor">
          <a:schemeClr val="dk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CO" sz="1800" kern="1200" dirty="0">
              <a:solidFill>
                <a:schemeClr val="bg1"/>
              </a:solidFill>
              <a:latin typeface="Arial Rounded MT Bold" panose="020F0704030504030204" pitchFamily="34" charset="0"/>
              <a:ea typeface="+mn-ea"/>
              <a:cs typeface="+mn-cs"/>
            </a:rPr>
            <a:t>4. Innovación sostenible </a:t>
          </a:r>
        </a:p>
      </dsp:txBody>
      <dsp:txXfrm>
        <a:off x="7907725" y="2342519"/>
        <a:ext cx="2159313" cy="1079656"/>
      </dsp:txXfrm>
    </dsp:sp>
    <dsp:sp modelId="{5379324D-4B40-4778-928A-836308BFCF97}">
      <dsp:nvSpPr>
        <dsp:cNvPr id="0" name=""/>
        <dsp:cNvSpPr/>
      </dsp:nvSpPr>
      <dsp:spPr>
        <a:xfrm>
          <a:off x="8381867" y="3875632"/>
          <a:ext cx="2159313" cy="1079656"/>
        </a:xfrm>
        <a:prstGeom prst="rect">
          <a:avLst/>
        </a:prstGeom>
        <a:solidFill>
          <a:schemeClr val="accent6">
            <a:lumMod val="20000"/>
            <a:lumOff val="80000"/>
          </a:schemeClr>
        </a:solidFill>
        <a:ln w="28575" cap="flat" cmpd="sng" algn="ctr">
          <a:solidFill>
            <a:schemeClr val="accent6"/>
          </a:solidFill>
          <a:prstDash val="solid"/>
          <a:miter lim="800000"/>
        </a:ln>
        <a:effectLst/>
        <a:scene3d>
          <a:camera prst="orthographicFront"/>
          <a:lightRig rig="flat" dir="t"/>
        </a:scene3d>
        <a:sp3d/>
      </dsp:spPr>
      <dsp:style>
        <a:lnRef idx="2">
          <a:schemeClr val="accent6"/>
        </a:lnRef>
        <a:fillRef idx="1">
          <a:schemeClr val="lt1"/>
        </a:fillRef>
        <a:effectRef idx="0">
          <a:schemeClr val="accent6"/>
        </a:effectRef>
        <a:fontRef idx="minor">
          <a:schemeClr val="dk1"/>
        </a:fontRef>
      </dsp:style>
      <dsp:txBody>
        <a:bodyPr spcFirstLastPara="0" vert="horz" wrap="square" lIns="8890" tIns="8890" rIns="8890" bIns="8890" numCol="1" spcCol="1270" anchor="ctr" anchorCtr="0">
          <a:noAutofit/>
        </a:bodyPr>
        <a:lstStyle/>
        <a:p>
          <a:pPr marL="0" lvl="0" indent="0" algn="just" defTabSz="622300">
            <a:lnSpc>
              <a:spcPct val="90000"/>
            </a:lnSpc>
            <a:spcBef>
              <a:spcPct val="0"/>
            </a:spcBef>
            <a:spcAft>
              <a:spcPct val="35000"/>
            </a:spcAft>
            <a:buNone/>
          </a:pPr>
          <a:r>
            <a:rPr lang="es-CO" sz="1400" kern="1200" dirty="0"/>
            <a:t>Fomentar el desarrollo de la ciencia, tecnología e innovación aplicadas a proyectos de infraestructura de transporte</a:t>
          </a:r>
        </a:p>
      </dsp:txBody>
      <dsp:txXfrm>
        <a:off x="8381867" y="3875632"/>
        <a:ext cx="2159313" cy="107965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57850F-2F0F-4F2E-8284-E2887E1EB9EF}">
      <dsp:nvSpPr>
        <dsp:cNvPr id="0" name=""/>
        <dsp:cNvSpPr/>
      </dsp:nvSpPr>
      <dsp:spPr>
        <a:xfrm>
          <a:off x="33084" y="0"/>
          <a:ext cx="6485209" cy="768532"/>
        </a:xfrm>
        <a:prstGeom prst="roundRect">
          <a:avLst/>
        </a:prstGeom>
        <a:solidFill>
          <a:schemeClr val="accent6">
            <a:lumMod val="40000"/>
            <a:lumOff val="60000"/>
          </a:schemeClr>
        </a:solidFill>
        <a:ln w="19050" cap="flat" cmpd="sng" algn="ctr">
          <a:solidFill>
            <a:schemeClr val="accent6">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just" defTabSz="711200">
            <a:lnSpc>
              <a:spcPct val="90000"/>
            </a:lnSpc>
            <a:spcBef>
              <a:spcPct val="0"/>
            </a:spcBef>
            <a:spcAft>
              <a:spcPct val="35000"/>
            </a:spcAft>
            <a:buFont typeface="Times New Roman" panose="02020603050405020304" pitchFamily="18" charset="0"/>
            <a:buNone/>
          </a:pPr>
          <a:r>
            <a:rPr lang="es-CO" sz="1600" kern="1200" dirty="0">
              <a:solidFill>
                <a:schemeClr val="accent6">
                  <a:lumMod val="50000"/>
                </a:schemeClr>
              </a:solidFill>
              <a:latin typeface="Arial" panose="020B0604020202020204" pitchFamily="34" charset="0"/>
              <a:cs typeface="Arial" panose="020B0604020202020204" pitchFamily="34" charset="0"/>
            </a:rPr>
            <a:t>“Cómo avanza el Sector Transporte para incorporar la política pública de Gestión del Riesgo de Desastres y Cambio Climático en la Infraestructura de Transporte”. </a:t>
          </a:r>
          <a:r>
            <a:rPr lang="es-CO" sz="1600" b="1" kern="1200" dirty="0">
              <a:solidFill>
                <a:schemeClr val="accent6">
                  <a:lumMod val="50000"/>
                </a:schemeClr>
              </a:solidFill>
              <a:latin typeface="Arial" panose="020B0604020202020204" pitchFamily="34" charset="0"/>
              <a:cs typeface="Arial" panose="020B0604020202020204" pitchFamily="34" charset="0"/>
            </a:rPr>
            <a:t>Min. Transporte</a:t>
          </a:r>
          <a:endParaRPr lang="es-CO" sz="1600" kern="1200" dirty="0">
            <a:solidFill>
              <a:schemeClr val="accent6">
                <a:lumMod val="50000"/>
              </a:schemeClr>
            </a:solidFill>
            <a:latin typeface="Arial" panose="020B0604020202020204" pitchFamily="34" charset="0"/>
            <a:cs typeface="Arial" panose="020B0604020202020204" pitchFamily="34" charset="0"/>
          </a:endParaRPr>
        </a:p>
      </dsp:txBody>
      <dsp:txXfrm>
        <a:off x="70601" y="37517"/>
        <a:ext cx="6410175" cy="693498"/>
      </dsp:txXfrm>
    </dsp:sp>
    <dsp:sp modelId="{1F3AC05D-4382-489E-84A8-3F69252DEA41}">
      <dsp:nvSpPr>
        <dsp:cNvPr id="0" name=""/>
        <dsp:cNvSpPr/>
      </dsp:nvSpPr>
      <dsp:spPr>
        <a:xfrm>
          <a:off x="0" y="821241"/>
          <a:ext cx="6551378" cy="490735"/>
        </a:xfrm>
        <a:prstGeom prst="roundRect">
          <a:avLst/>
        </a:prstGeom>
        <a:solidFill>
          <a:schemeClr val="accent6">
            <a:lumMod val="20000"/>
            <a:lumOff val="80000"/>
          </a:schemeClr>
        </a:solidFill>
        <a:ln w="19050" cap="flat" cmpd="sng" algn="ctr">
          <a:solidFill>
            <a:schemeClr val="accent6">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Font typeface="Times New Roman" panose="02020603050405020304" pitchFamily="18" charset="0"/>
            <a:buNone/>
          </a:pPr>
          <a:r>
            <a:rPr lang="es-CO" sz="1600" kern="1200" dirty="0">
              <a:solidFill>
                <a:schemeClr val="accent6">
                  <a:lumMod val="50000"/>
                </a:schemeClr>
              </a:solidFill>
              <a:latin typeface="Arial" panose="020B0604020202020204" pitchFamily="34" charset="0"/>
              <a:cs typeface="Arial" panose="020B0604020202020204" pitchFamily="34" charset="0"/>
            </a:rPr>
            <a:t>“Aplicabilidad de la Estrategia Nacional de Economía Circular al sector Transporte”. </a:t>
          </a:r>
          <a:r>
            <a:rPr lang="es-CO" sz="1600" b="1" kern="1200" dirty="0">
              <a:solidFill>
                <a:schemeClr val="accent6">
                  <a:lumMod val="50000"/>
                </a:schemeClr>
              </a:solidFill>
              <a:latin typeface="Arial" panose="020B0604020202020204" pitchFamily="34" charset="0"/>
              <a:cs typeface="Arial" panose="020B0604020202020204" pitchFamily="34" charset="0"/>
            </a:rPr>
            <a:t>MADS</a:t>
          </a:r>
          <a:endParaRPr lang="es-CO" sz="1600" kern="1200" dirty="0">
            <a:solidFill>
              <a:schemeClr val="accent6">
                <a:lumMod val="50000"/>
              </a:schemeClr>
            </a:solidFill>
            <a:latin typeface="Arial" panose="020B0604020202020204" pitchFamily="34" charset="0"/>
            <a:cs typeface="Arial" panose="020B0604020202020204" pitchFamily="34" charset="0"/>
          </a:endParaRPr>
        </a:p>
      </dsp:txBody>
      <dsp:txXfrm>
        <a:off x="23956" y="845197"/>
        <a:ext cx="6503466" cy="442823"/>
      </dsp:txXfrm>
    </dsp:sp>
    <dsp:sp modelId="{D5618AFB-5484-41DF-93B8-CCB549676998}">
      <dsp:nvSpPr>
        <dsp:cNvPr id="0" name=""/>
        <dsp:cNvSpPr/>
      </dsp:nvSpPr>
      <dsp:spPr>
        <a:xfrm>
          <a:off x="0" y="1356786"/>
          <a:ext cx="6551378" cy="545970"/>
        </a:xfrm>
        <a:prstGeom prst="roundRect">
          <a:avLst/>
        </a:prstGeom>
        <a:solidFill>
          <a:schemeClr val="accent6">
            <a:lumMod val="40000"/>
            <a:lumOff val="60000"/>
          </a:schemeClr>
        </a:solidFill>
        <a:ln w="19050" cap="flat" cmpd="sng" algn="ctr">
          <a:solidFill>
            <a:schemeClr val="accent6">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Font typeface="Times New Roman" panose="02020603050405020304" pitchFamily="18" charset="0"/>
            <a:buNone/>
          </a:pPr>
          <a:r>
            <a:rPr lang="es-CO" sz="1600" kern="1200" dirty="0">
              <a:solidFill>
                <a:schemeClr val="accent6">
                  <a:lumMod val="50000"/>
                </a:schemeClr>
              </a:solidFill>
              <a:latin typeface="Arial" panose="020B0604020202020204" pitchFamily="34" charset="0"/>
              <a:cs typeface="Arial" panose="020B0604020202020204" pitchFamily="34" charset="0"/>
            </a:rPr>
            <a:t>“Desarrollo de infraestructura de transporte bajo en carbono y resiliente al clima”. </a:t>
          </a:r>
          <a:r>
            <a:rPr lang="es-CO" sz="1600" b="1" kern="1200" dirty="0">
              <a:solidFill>
                <a:schemeClr val="accent6">
                  <a:lumMod val="50000"/>
                </a:schemeClr>
              </a:solidFill>
              <a:latin typeface="Arial" panose="020B0604020202020204" pitchFamily="34" charset="0"/>
              <a:cs typeface="Arial" panose="020B0604020202020204" pitchFamily="34" charset="0"/>
            </a:rPr>
            <a:t>MADS</a:t>
          </a:r>
          <a:endParaRPr lang="es-CO" sz="1600" kern="1200" dirty="0">
            <a:solidFill>
              <a:schemeClr val="accent6">
                <a:lumMod val="50000"/>
              </a:schemeClr>
            </a:solidFill>
            <a:latin typeface="Arial" panose="020B0604020202020204" pitchFamily="34" charset="0"/>
            <a:cs typeface="Arial" panose="020B0604020202020204" pitchFamily="34" charset="0"/>
          </a:endParaRPr>
        </a:p>
      </dsp:txBody>
      <dsp:txXfrm>
        <a:off x="26652" y="1383438"/>
        <a:ext cx="6498074" cy="492666"/>
      </dsp:txXfrm>
    </dsp:sp>
    <dsp:sp modelId="{AE680218-6ACA-41BC-B3C7-4308A3DD073E}">
      <dsp:nvSpPr>
        <dsp:cNvPr id="0" name=""/>
        <dsp:cNvSpPr/>
      </dsp:nvSpPr>
      <dsp:spPr>
        <a:xfrm>
          <a:off x="0" y="1922513"/>
          <a:ext cx="6551378" cy="382578"/>
        </a:xfrm>
        <a:prstGeom prst="roundRect">
          <a:avLst/>
        </a:prstGeom>
        <a:solidFill>
          <a:schemeClr val="accent6">
            <a:lumMod val="20000"/>
            <a:lumOff val="80000"/>
          </a:schemeClr>
        </a:solidFill>
        <a:ln w="19050" cap="flat" cmpd="sng" algn="ctr">
          <a:solidFill>
            <a:schemeClr val="accent6">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Font typeface="Times New Roman" panose="02020603050405020304" pitchFamily="18" charset="0"/>
            <a:buNone/>
          </a:pPr>
          <a:r>
            <a:rPr lang="es-CO" sz="1600" kern="1200" dirty="0">
              <a:solidFill>
                <a:schemeClr val="accent6">
                  <a:lumMod val="50000"/>
                </a:schemeClr>
              </a:solidFill>
              <a:latin typeface="Arial" panose="020B0604020202020204" pitchFamily="34" charset="0"/>
              <a:cs typeface="Arial" panose="020B0604020202020204" pitchFamily="34" charset="0"/>
            </a:rPr>
            <a:t>“Atributos y marco para la infraestructura sostenible”. </a:t>
          </a:r>
          <a:r>
            <a:rPr lang="es-CO" sz="1600" b="1" kern="1200" dirty="0">
              <a:solidFill>
                <a:schemeClr val="accent6">
                  <a:lumMod val="50000"/>
                </a:schemeClr>
              </a:solidFill>
              <a:latin typeface="Arial" panose="020B0604020202020204" pitchFamily="34" charset="0"/>
              <a:cs typeface="Arial" panose="020B0604020202020204" pitchFamily="34" charset="0"/>
            </a:rPr>
            <a:t>BID</a:t>
          </a:r>
          <a:endParaRPr lang="es-CO" sz="1600" kern="1200" dirty="0">
            <a:solidFill>
              <a:schemeClr val="accent6">
                <a:lumMod val="50000"/>
              </a:schemeClr>
            </a:solidFill>
            <a:latin typeface="Arial" panose="020B0604020202020204" pitchFamily="34" charset="0"/>
            <a:cs typeface="Arial" panose="020B0604020202020204" pitchFamily="34" charset="0"/>
          </a:endParaRPr>
        </a:p>
      </dsp:txBody>
      <dsp:txXfrm>
        <a:off x="18676" y="1941189"/>
        <a:ext cx="6514026" cy="345226"/>
      </dsp:txXfrm>
    </dsp:sp>
    <dsp:sp modelId="{14A27DE8-285C-453F-A499-A52697CA2776}">
      <dsp:nvSpPr>
        <dsp:cNvPr id="0" name=""/>
        <dsp:cNvSpPr/>
      </dsp:nvSpPr>
      <dsp:spPr>
        <a:xfrm>
          <a:off x="0" y="2345417"/>
          <a:ext cx="6551378" cy="663333"/>
        </a:xfrm>
        <a:prstGeom prst="roundRect">
          <a:avLst/>
        </a:prstGeom>
        <a:solidFill>
          <a:schemeClr val="accent6">
            <a:lumMod val="40000"/>
            <a:lumOff val="60000"/>
          </a:schemeClr>
        </a:solidFill>
        <a:ln w="19050" cap="flat" cmpd="sng" algn="ctr">
          <a:solidFill>
            <a:schemeClr val="accent6">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Font typeface="Times New Roman" panose="02020603050405020304" pitchFamily="18" charset="0"/>
            <a:buNone/>
          </a:pPr>
          <a:r>
            <a:rPr lang="es-CO" sz="1600" kern="1200" dirty="0">
              <a:solidFill>
                <a:schemeClr val="accent6">
                  <a:lumMod val="50000"/>
                </a:schemeClr>
              </a:solidFill>
              <a:latin typeface="Arial" panose="020B0604020202020204" pitchFamily="34" charset="0"/>
              <a:cs typeface="Arial" panose="020B0604020202020204" pitchFamily="34" charset="0"/>
            </a:rPr>
            <a:t>“Experiencias de infraestructura sostenible en el sector transporte”. </a:t>
          </a:r>
          <a:r>
            <a:rPr lang="es-CO" sz="1600" b="1" kern="1200" dirty="0">
              <a:solidFill>
                <a:schemeClr val="accent6">
                  <a:lumMod val="50000"/>
                </a:schemeClr>
              </a:solidFill>
              <a:latin typeface="Arial" panose="020B0604020202020204" pitchFamily="34" charset="0"/>
              <a:cs typeface="Arial" panose="020B0604020202020204" pitchFamily="34" charset="0"/>
            </a:rPr>
            <a:t>Área Metropolitana Valle de Aburrá</a:t>
          </a:r>
          <a:endParaRPr lang="es-CO" sz="1600" kern="1200" dirty="0">
            <a:solidFill>
              <a:schemeClr val="accent6">
                <a:lumMod val="50000"/>
              </a:schemeClr>
            </a:solidFill>
            <a:latin typeface="Arial" panose="020B0604020202020204" pitchFamily="34" charset="0"/>
            <a:cs typeface="Arial" panose="020B0604020202020204" pitchFamily="34" charset="0"/>
          </a:endParaRPr>
        </a:p>
      </dsp:txBody>
      <dsp:txXfrm>
        <a:off x="32381" y="2377798"/>
        <a:ext cx="6486616" cy="598571"/>
      </dsp:txXfrm>
    </dsp:sp>
    <dsp:sp modelId="{56BF0401-F1E8-4B58-B224-52F0293B8351}">
      <dsp:nvSpPr>
        <dsp:cNvPr id="0" name=""/>
        <dsp:cNvSpPr/>
      </dsp:nvSpPr>
      <dsp:spPr>
        <a:xfrm>
          <a:off x="0" y="3125270"/>
          <a:ext cx="6551378" cy="616284"/>
        </a:xfrm>
        <a:prstGeom prst="roundRect">
          <a:avLst/>
        </a:prstGeom>
        <a:solidFill>
          <a:schemeClr val="accent6">
            <a:lumMod val="20000"/>
            <a:lumOff val="80000"/>
          </a:schemeClr>
        </a:solidFill>
        <a:ln w="19050" cap="flat" cmpd="sng" algn="ctr">
          <a:solidFill>
            <a:schemeClr val="accent6">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Font typeface="Times New Roman" panose="02020603050405020304" pitchFamily="18" charset="0"/>
            <a:buNone/>
          </a:pPr>
          <a:r>
            <a:rPr lang="es-CO" sz="1600" kern="1200" dirty="0">
              <a:solidFill>
                <a:schemeClr val="accent6">
                  <a:lumMod val="50000"/>
                </a:schemeClr>
              </a:solidFill>
              <a:latin typeface="Arial" panose="020B0604020202020204" pitchFamily="34" charset="0"/>
              <a:cs typeface="Arial" panose="020B0604020202020204" pitchFamily="34" charset="0"/>
            </a:rPr>
            <a:t>“Integración de los ODS a la estrategia de negocio de las empresas del sector” </a:t>
          </a:r>
          <a:r>
            <a:rPr lang="es-CO" sz="1600" b="1" kern="1200" dirty="0">
              <a:solidFill>
                <a:schemeClr val="accent6">
                  <a:lumMod val="50000"/>
                </a:schemeClr>
              </a:solidFill>
              <a:latin typeface="Arial" panose="020B0604020202020204" pitchFamily="34" charset="0"/>
              <a:cs typeface="Arial" panose="020B0604020202020204" pitchFamily="34" charset="0"/>
            </a:rPr>
            <a:t>ECSIM</a:t>
          </a:r>
          <a:endParaRPr lang="es-CO" sz="1600" kern="1200" dirty="0">
            <a:solidFill>
              <a:schemeClr val="accent6">
                <a:lumMod val="50000"/>
              </a:schemeClr>
            </a:solidFill>
            <a:latin typeface="Arial" panose="020B0604020202020204" pitchFamily="34" charset="0"/>
            <a:cs typeface="Arial" panose="020B0604020202020204" pitchFamily="34" charset="0"/>
          </a:endParaRPr>
        </a:p>
      </dsp:txBody>
      <dsp:txXfrm>
        <a:off x="30085" y="3155355"/>
        <a:ext cx="6491208" cy="556114"/>
      </dsp:txXfrm>
    </dsp:sp>
    <dsp:sp modelId="{5E4BABE2-5FBE-4594-8C0F-EF8A88BAA5E6}">
      <dsp:nvSpPr>
        <dsp:cNvPr id="0" name=""/>
        <dsp:cNvSpPr/>
      </dsp:nvSpPr>
      <dsp:spPr>
        <a:xfrm>
          <a:off x="0" y="3814250"/>
          <a:ext cx="6551378" cy="441598"/>
        </a:xfrm>
        <a:prstGeom prst="roundRect">
          <a:avLst/>
        </a:prstGeom>
        <a:solidFill>
          <a:schemeClr val="accent6">
            <a:lumMod val="40000"/>
            <a:lumOff val="60000"/>
          </a:schemeClr>
        </a:solidFill>
        <a:ln w="19050" cap="flat" cmpd="sng" algn="ctr">
          <a:solidFill>
            <a:schemeClr val="accent6">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Font typeface="Times New Roman" panose="02020603050405020304" pitchFamily="18" charset="0"/>
            <a:buNone/>
          </a:pPr>
          <a:r>
            <a:rPr lang="es-CO" sz="1600" kern="1200" dirty="0">
              <a:solidFill>
                <a:schemeClr val="accent6">
                  <a:lumMod val="50000"/>
                </a:schemeClr>
              </a:solidFill>
              <a:latin typeface="Arial" panose="020B0604020202020204" pitchFamily="34" charset="0"/>
              <a:cs typeface="Arial" panose="020B0604020202020204" pitchFamily="34" charset="0"/>
            </a:rPr>
            <a:t>“Compensaciones ambientales- Bancos de Hábitat”. </a:t>
          </a:r>
          <a:r>
            <a:rPr lang="es-CO" sz="1600" b="1" kern="1200" dirty="0">
              <a:solidFill>
                <a:schemeClr val="accent6">
                  <a:lumMod val="50000"/>
                </a:schemeClr>
              </a:solidFill>
              <a:latin typeface="Arial" panose="020B0604020202020204" pitchFamily="34" charset="0"/>
              <a:cs typeface="Arial" panose="020B0604020202020204" pitchFamily="34" charset="0"/>
            </a:rPr>
            <a:t>TERRASOS.</a:t>
          </a:r>
          <a:endParaRPr lang="es-CO" sz="1600" kern="1200" dirty="0">
            <a:solidFill>
              <a:schemeClr val="accent6">
                <a:lumMod val="50000"/>
              </a:schemeClr>
            </a:solidFill>
            <a:latin typeface="Arial" panose="020B0604020202020204" pitchFamily="34" charset="0"/>
            <a:cs typeface="Arial" panose="020B0604020202020204" pitchFamily="34" charset="0"/>
          </a:endParaRPr>
        </a:p>
      </dsp:txBody>
      <dsp:txXfrm>
        <a:off x="21557" y="3835807"/>
        <a:ext cx="6508264" cy="398484"/>
      </dsp:txXfrm>
    </dsp:sp>
    <dsp:sp modelId="{3901EC6E-D315-44CF-A449-F3A650502771}">
      <dsp:nvSpPr>
        <dsp:cNvPr id="0" name=""/>
        <dsp:cNvSpPr/>
      </dsp:nvSpPr>
      <dsp:spPr>
        <a:xfrm>
          <a:off x="0" y="4258314"/>
          <a:ext cx="6551378" cy="720907"/>
        </a:xfrm>
        <a:prstGeom prst="roundRect">
          <a:avLst/>
        </a:prstGeom>
        <a:solidFill>
          <a:schemeClr val="accent6">
            <a:lumMod val="20000"/>
            <a:lumOff val="80000"/>
          </a:schemeClr>
        </a:solidFill>
        <a:ln w="19050" cap="flat" cmpd="sng" algn="ctr">
          <a:solidFill>
            <a:schemeClr val="accent6">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Font typeface="Times New Roman" panose="02020603050405020304" pitchFamily="18" charset="0"/>
            <a:buNone/>
          </a:pPr>
          <a:r>
            <a:rPr lang="es-CO" sz="1600" b="1" kern="1200" dirty="0">
              <a:solidFill>
                <a:schemeClr val="accent6">
                  <a:lumMod val="50000"/>
                </a:schemeClr>
              </a:solidFill>
              <a:latin typeface="Arial" panose="020B0604020202020204" pitchFamily="34" charset="0"/>
              <a:cs typeface="Arial" panose="020B0604020202020204" pitchFamily="34" charset="0"/>
            </a:rPr>
            <a:t>Panel: </a:t>
          </a:r>
          <a:r>
            <a:rPr lang="es-CO" sz="1600" kern="1200" dirty="0">
              <a:solidFill>
                <a:schemeClr val="accent6">
                  <a:lumMod val="50000"/>
                </a:schemeClr>
              </a:solidFill>
              <a:latin typeface="Arial" panose="020B0604020202020204" pitchFamily="34" charset="0"/>
              <a:cs typeface="Arial" panose="020B0604020202020204" pitchFamily="34" charset="0"/>
            </a:rPr>
            <a:t>“Ideas y buenas prácticas para Infraestructura de transporte sostenible”. </a:t>
          </a:r>
          <a:r>
            <a:rPr lang="es-CO" sz="1600" b="1" kern="1200" dirty="0">
              <a:solidFill>
                <a:schemeClr val="accent6">
                  <a:lumMod val="50000"/>
                </a:schemeClr>
              </a:solidFill>
              <a:latin typeface="Arial" panose="020B0604020202020204" pitchFamily="34" charset="0"/>
              <a:cs typeface="Arial" panose="020B0604020202020204" pitchFamily="34" charset="0"/>
            </a:rPr>
            <a:t>Fundación Despacio, The Nature Conservancy, E3- Ecología, Economía y Ética.</a:t>
          </a:r>
          <a:endParaRPr lang="es-CO" sz="1600" kern="1200" dirty="0">
            <a:solidFill>
              <a:schemeClr val="accent6">
                <a:lumMod val="50000"/>
              </a:schemeClr>
            </a:solidFill>
            <a:latin typeface="Arial" panose="020B0604020202020204" pitchFamily="34" charset="0"/>
            <a:cs typeface="Arial" panose="020B0604020202020204" pitchFamily="34" charset="0"/>
          </a:endParaRPr>
        </a:p>
      </dsp:txBody>
      <dsp:txXfrm>
        <a:off x="35192" y="4293506"/>
        <a:ext cx="6480994" cy="65052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radial5">
  <dgm:title val=""/>
  <dgm:desc val=""/>
  <dgm:catLst>
    <dgm:cat type="relationship" pri="23000"/>
    <dgm:cat type="cycle" pri="1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alg type="cycle">
          <dgm:param type="stAng" val="0"/>
          <dgm:param type="spanAng" val="360"/>
          <dgm:param type="ctrShpMap" val="fNode"/>
        </dgm:alg>
      </dgm:if>
      <dgm:else name="Name3">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parTrans" refType="w" refFor="ch" refForName="centerShape" fact="0.4"/>
      <dgm:constr type="w" for="ch" forName="node" refType="w" refFor="ch" refForName="centerShape" op="equ" fact="1.25"/>
      <dgm:constr type="sp" refType="w" refFor="ch" refForName="centerShape" op="equ" fact="0.4"/>
      <dgm:constr type="sibSp" refType="w" refFor="ch" refForName="node" fact="0.3"/>
      <dgm:constr type="primFontSz" for="ch" forName="centerShape" val="65"/>
      <dgm:constr type="primFontSz" for="des" forName="node" op="equ" val="65"/>
      <dgm:constr type="primFontSz" for="des" forName="node" refType="primFontSz" refFor="ch" refForName="centerShape" op="lte"/>
      <dgm:constr type="primFontSz" for="des" forName="connectorText" op="equ" val="55"/>
      <dgm:constr type="primFontSz" for="des" forName="connectorText" refType="primFontSz" refFor="ch" refForName="centerShape" op="lte" fact="0.8"/>
      <dgm:constr type="primFontSz" for="des" forName="connectorText" refType="primFontSz" refFor="des" refForName="node" op="lte"/>
    </dgm:constrLst>
    <dgm:choose name="Name4">
      <dgm:if name="Name5" axis="ch ch" ptType="node node" st="1 1" cnt="1 0" func="cnt" op="lte" val="6">
        <dgm:ruleLst>
          <dgm:rule type="w" for="ch" forName="node" val="NaN" fact="1" max="NaN"/>
        </dgm:ruleLst>
      </dgm:if>
      <dgm:if name="Name6" axis="ch ch" ptType="node node" st="1 1" cnt="1 0" func="cnt" op="lte" val="8">
        <dgm:ruleLst>
          <dgm:rule type="w" for="ch" forName="node" val="NaN" fact="0.9" max="NaN"/>
        </dgm:ruleLst>
      </dgm:if>
      <dgm:if name="Name7" axis="ch ch" ptType="node node" st="1 1" cnt="1 0" func="cnt" op="lte" val="10">
        <dgm:ruleLst>
          <dgm:rule type="w" for="ch" forName="node" val="NaN" fact="0.8" max="NaN"/>
        </dgm:ruleLst>
      </dgm:if>
      <dgm:if name="Name8" axis="ch ch" ptType="node node" st="1 1" cnt="1 0" func="cnt" op="lte" val="12">
        <dgm:ruleLst>
          <dgm:rule type="w" for="ch" forName="node" val="NaN" fact="0.7" max="NaN"/>
        </dgm:ruleLst>
      </dgm:if>
      <dgm:if name="Name9" axis="ch ch" ptType="node node" st="1 1" cnt="1 0" func="cnt" op="lte" val="14">
        <dgm:ruleLst>
          <dgm:rule type="w" for="ch" forName="node" val="NaN" fact="0.6" max="NaN"/>
        </dgm:ruleLst>
      </dgm:if>
      <dgm:else name="Name10">
        <dgm:ruleLst>
          <dgm:rule type="w" for="ch" forName="node" val="NaN" fact="0.5" max="NaN"/>
        </dgm:ruleLst>
      </dgm:else>
    </dgm:choose>
    <dgm:forEach name="Name11"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2" axis="ch">
        <dgm:forEach name="Name13" axis="self" ptType="parTrans">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h" refType="w" fact="0.85"/>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name="Name14"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w" val="INF" fact="NaN" max="NaN"/>
              <dgm:rule type="primFontSz" val="5" fact="NaN" max="NaN"/>
            </dgm:ruleLst>
          </dgm:layoutNode>
        </dgm:forEach>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94.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Marcador de encabezado 1">
            <a:extLst>
              <a:ext uri="{FF2B5EF4-FFF2-40B4-BE49-F238E27FC236}">
                <a16:creationId xmlns:a16="http://schemas.microsoft.com/office/drawing/2014/main" id="{C2ED34B0-6A0B-4C50-961A-16A370FF6FB5}"/>
              </a:ext>
            </a:extLst>
          </p:cNvPr>
          <p:cNvSpPr>
            <a:spLocks noGrp="1"/>
          </p:cNvSpPr>
          <p:nvPr>
            <p:ph type="hdr" sz="quarter"/>
          </p:nvPr>
        </p:nvSpPr>
        <p:spPr>
          <a:xfrm>
            <a:off x="0" y="0"/>
            <a:ext cx="3038475" cy="463550"/>
          </a:xfrm>
          <a:prstGeom prst="rect">
            <a:avLst/>
          </a:prstGeom>
        </p:spPr>
        <p:txBody>
          <a:bodyPr vert="horz" lIns="91440" tIns="45720" rIns="91440" bIns="45720" rtlCol="0"/>
          <a:lstStyle>
            <a:lvl1pPr algn="l">
              <a:defRPr sz="1200"/>
            </a:lvl1pPr>
          </a:lstStyle>
          <a:p>
            <a:pPr>
              <a:defRPr/>
            </a:pPr>
            <a:endParaRPr lang="es-CO"/>
          </a:p>
        </p:txBody>
      </p:sp>
      <p:sp>
        <p:nvSpPr>
          <p:cNvPr id="3" name="Marcador de fecha 2">
            <a:extLst>
              <a:ext uri="{FF2B5EF4-FFF2-40B4-BE49-F238E27FC236}">
                <a16:creationId xmlns:a16="http://schemas.microsoft.com/office/drawing/2014/main" id="{9989EE16-7F4C-439C-BF65-775B9BF47930}"/>
              </a:ext>
            </a:extLst>
          </p:cNvPr>
          <p:cNvSpPr>
            <a:spLocks noGrp="1"/>
          </p:cNvSpPr>
          <p:nvPr>
            <p:ph type="dt" sz="quarter" idx="1"/>
          </p:nvPr>
        </p:nvSpPr>
        <p:spPr>
          <a:xfrm>
            <a:off x="3970338" y="0"/>
            <a:ext cx="3038475" cy="463550"/>
          </a:xfrm>
          <a:prstGeom prst="rect">
            <a:avLst/>
          </a:prstGeom>
        </p:spPr>
        <p:txBody>
          <a:bodyPr vert="horz" lIns="91440" tIns="45720" rIns="91440" bIns="45720" rtlCol="0"/>
          <a:lstStyle>
            <a:lvl1pPr algn="r">
              <a:defRPr sz="1200"/>
            </a:lvl1pPr>
          </a:lstStyle>
          <a:p>
            <a:pPr>
              <a:defRPr/>
            </a:pPr>
            <a:fld id="{8375FFE2-444F-4041-A1DC-C7A57759B1C3}" type="datetimeFigureOut">
              <a:rPr lang="es-CO"/>
              <a:pPr>
                <a:defRPr/>
              </a:pPr>
              <a:t>31/01/2020</a:t>
            </a:fld>
            <a:endParaRPr lang="es-CO"/>
          </a:p>
        </p:txBody>
      </p:sp>
      <p:sp>
        <p:nvSpPr>
          <p:cNvPr id="4" name="Marcador de pie de página 3">
            <a:extLst>
              <a:ext uri="{FF2B5EF4-FFF2-40B4-BE49-F238E27FC236}">
                <a16:creationId xmlns:a16="http://schemas.microsoft.com/office/drawing/2014/main" id="{4F983FCB-6D90-4B4C-839F-F872E6240149}"/>
              </a:ext>
            </a:extLst>
          </p:cNvPr>
          <p:cNvSpPr>
            <a:spLocks noGrp="1"/>
          </p:cNvSpPr>
          <p:nvPr>
            <p:ph type="ftr" sz="quarter" idx="2"/>
          </p:nvPr>
        </p:nvSpPr>
        <p:spPr>
          <a:xfrm>
            <a:off x="0" y="8772525"/>
            <a:ext cx="3038475" cy="463550"/>
          </a:xfrm>
          <a:prstGeom prst="rect">
            <a:avLst/>
          </a:prstGeom>
        </p:spPr>
        <p:txBody>
          <a:bodyPr vert="horz" lIns="91440" tIns="45720" rIns="91440" bIns="45720" rtlCol="0" anchor="b"/>
          <a:lstStyle>
            <a:lvl1pPr algn="l">
              <a:defRPr sz="1200"/>
            </a:lvl1pPr>
          </a:lstStyle>
          <a:p>
            <a:pPr>
              <a:defRPr/>
            </a:pPr>
            <a:endParaRPr lang="es-CO"/>
          </a:p>
        </p:txBody>
      </p:sp>
      <p:sp>
        <p:nvSpPr>
          <p:cNvPr id="5" name="Marcador de número de diapositiva 4">
            <a:extLst>
              <a:ext uri="{FF2B5EF4-FFF2-40B4-BE49-F238E27FC236}">
                <a16:creationId xmlns:a16="http://schemas.microsoft.com/office/drawing/2014/main" id="{385CD105-BFA2-4F54-B128-353949AC41A0}"/>
              </a:ext>
            </a:extLst>
          </p:cNvPr>
          <p:cNvSpPr>
            <a:spLocks noGrp="1"/>
          </p:cNvSpPr>
          <p:nvPr>
            <p:ph type="sldNum" sz="quarter" idx="3"/>
          </p:nvPr>
        </p:nvSpPr>
        <p:spPr>
          <a:xfrm>
            <a:off x="3970338" y="8772525"/>
            <a:ext cx="3038475" cy="463550"/>
          </a:xfrm>
          <a:prstGeom prst="rect">
            <a:avLst/>
          </a:prstGeom>
        </p:spPr>
        <p:txBody>
          <a:bodyPr vert="horz" lIns="91440" tIns="45720" rIns="91440" bIns="45720" rtlCol="0" anchor="b"/>
          <a:lstStyle>
            <a:lvl1pPr algn="r">
              <a:defRPr sz="1200"/>
            </a:lvl1pPr>
          </a:lstStyle>
          <a:p>
            <a:pPr>
              <a:defRPr/>
            </a:pPr>
            <a:fld id="{0F1BEFFF-59A0-4DE5-AF35-A5F48D967576}" type="slidenum">
              <a:rPr lang="es-CO"/>
              <a:pPr>
                <a:defRPr/>
              </a:pPr>
              <a:t>‹Nº›</a:t>
            </a:fld>
            <a:endParaRPr lang="es-CO"/>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Marcador de encabezado 1">
            <a:extLst>
              <a:ext uri="{FF2B5EF4-FFF2-40B4-BE49-F238E27FC236}">
                <a16:creationId xmlns:a16="http://schemas.microsoft.com/office/drawing/2014/main" id="{611BA075-B685-48EA-8F23-52D9945596FB}"/>
              </a:ext>
            </a:extLst>
          </p:cNvPr>
          <p:cNvSpPr>
            <a:spLocks noGrp="1"/>
          </p:cNvSpPr>
          <p:nvPr>
            <p:ph type="hdr" sz="quarter"/>
          </p:nvPr>
        </p:nvSpPr>
        <p:spPr>
          <a:xfrm>
            <a:off x="0" y="0"/>
            <a:ext cx="3038475" cy="463550"/>
          </a:xfrm>
          <a:prstGeom prst="rect">
            <a:avLst/>
          </a:prstGeom>
        </p:spPr>
        <p:txBody>
          <a:bodyPr vert="horz" lIns="91440" tIns="45720" rIns="91440" bIns="45720" rtlCol="0"/>
          <a:lstStyle>
            <a:lvl1pPr algn="l" eaLnBrk="1" fontAlgn="auto" hangingPunct="1">
              <a:spcBef>
                <a:spcPts val="0"/>
              </a:spcBef>
              <a:spcAft>
                <a:spcPts val="0"/>
              </a:spcAft>
              <a:defRPr sz="1200">
                <a:latin typeface="+mn-lt"/>
              </a:defRPr>
            </a:lvl1pPr>
          </a:lstStyle>
          <a:p>
            <a:pPr>
              <a:defRPr/>
            </a:pPr>
            <a:endParaRPr lang="es-CO"/>
          </a:p>
        </p:txBody>
      </p:sp>
      <p:sp>
        <p:nvSpPr>
          <p:cNvPr id="3" name="Marcador de fecha 2">
            <a:extLst>
              <a:ext uri="{FF2B5EF4-FFF2-40B4-BE49-F238E27FC236}">
                <a16:creationId xmlns:a16="http://schemas.microsoft.com/office/drawing/2014/main" id="{796014DF-7A19-4C4F-907F-9489319CC408}"/>
              </a:ext>
            </a:extLst>
          </p:cNvPr>
          <p:cNvSpPr>
            <a:spLocks noGrp="1"/>
          </p:cNvSpPr>
          <p:nvPr>
            <p:ph type="dt" idx="1"/>
          </p:nvPr>
        </p:nvSpPr>
        <p:spPr>
          <a:xfrm>
            <a:off x="3970338" y="0"/>
            <a:ext cx="3038475" cy="463550"/>
          </a:xfrm>
          <a:prstGeom prst="rect">
            <a:avLst/>
          </a:prstGeom>
        </p:spPr>
        <p:txBody>
          <a:bodyPr vert="horz" lIns="91440" tIns="45720" rIns="91440" bIns="45720" rtlCol="0"/>
          <a:lstStyle>
            <a:lvl1pPr algn="r" eaLnBrk="1" fontAlgn="auto" hangingPunct="1">
              <a:spcBef>
                <a:spcPts val="0"/>
              </a:spcBef>
              <a:spcAft>
                <a:spcPts val="0"/>
              </a:spcAft>
              <a:defRPr sz="1200">
                <a:latin typeface="+mn-lt"/>
              </a:defRPr>
            </a:lvl1pPr>
          </a:lstStyle>
          <a:p>
            <a:pPr>
              <a:defRPr/>
            </a:pPr>
            <a:fld id="{639B17E7-51AB-48C7-88EB-1C478A45DB3D}" type="datetimeFigureOut">
              <a:rPr lang="es-CO"/>
              <a:pPr>
                <a:defRPr/>
              </a:pPr>
              <a:t>31/01/2020</a:t>
            </a:fld>
            <a:endParaRPr lang="es-CO"/>
          </a:p>
        </p:txBody>
      </p:sp>
      <p:sp>
        <p:nvSpPr>
          <p:cNvPr id="4" name="Marcador de imagen de diapositiva 3">
            <a:extLst>
              <a:ext uri="{FF2B5EF4-FFF2-40B4-BE49-F238E27FC236}">
                <a16:creationId xmlns:a16="http://schemas.microsoft.com/office/drawing/2014/main" id="{44B4F1A0-7E03-44A2-B825-B147FF035890}"/>
              </a:ext>
            </a:extLst>
          </p:cNvPr>
          <p:cNvSpPr>
            <a:spLocks noGrp="1" noRot="1" noChangeAspect="1"/>
          </p:cNvSpPr>
          <p:nvPr>
            <p:ph type="sldImg" idx="2"/>
          </p:nvPr>
        </p:nvSpPr>
        <p:spPr>
          <a:xfrm>
            <a:off x="735013" y="1154113"/>
            <a:ext cx="5540375" cy="3116262"/>
          </a:xfrm>
          <a:prstGeom prst="rect">
            <a:avLst/>
          </a:prstGeom>
          <a:noFill/>
          <a:ln w="12700">
            <a:solidFill>
              <a:prstClr val="black"/>
            </a:solidFill>
          </a:ln>
        </p:spPr>
        <p:txBody>
          <a:bodyPr vert="horz" lIns="91440" tIns="45720" rIns="91440" bIns="45720" rtlCol="0" anchor="ctr"/>
          <a:lstStyle/>
          <a:p>
            <a:pPr lvl="0"/>
            <a:endParaRPr lang="es-CO" noProof="0"/>
          </a:p>
        </p:txBody>
      </p:sp>
      <p:sp>
        <p:nvSpPr>
          <p:cNvPr id="5" name="Marcador de notas 4">
            <a:extLst>
              <a:ext uri="{FF2B5EF4-FFF2-40B4-BE49-F238E27FC236}">
                <a16:creationId xmlns:a16="http://schemas.microsoft.com/office/drawing/2014/main" id="{DB0F0814-A7B4-4556-A0E5-766345923761}"/>
              </a:ext>
            </a:extLst>
          </p:cNvPr>
          <p:cNvSpPr>
            <a:spLocks noGrp="1"/>
          </p:cNvSpPr>
          <p:nvPr>
            <p:ph type="body" sz="quarter" idx="3"/>
          </p:nvPr>
        </p:nvSpPr>
        <p:spPr>
          <a:xfrm>
            <a:off x="701675" y="4445000"/>
            <a:ext cx="5607050" cy="3636963"/>
          </a:xfrm>
          <a:prstGeom prst="rect">
            <a:avLst/>
          </a:prstGeom>
        </p:spPr>
        <p:txBody>
          <a:bodyPr vert="horz" lIns="91440" tIns="45720" rIns="91440" bIns="45720" rtlCol="0"/>
          <a:lstStyle/>
          <a:p>
            <a:pPr lvl="0"/>
            <a:r>
              <a:rPr lang="es-ES" noProof="0"/>
              <a:t>Editar los estilos de texto del patrón</a:t>
            </a:r>
          </a:p>
          <a:p>
            <a:pPr lvl="1"/>
            <a:r>
              <a:rPr lang="es-ES" noProof="0"/>
              <a:t>Segundo nivel</a:t>
            </a:r>
          </a:p>
          <a:p>
            <a:pPr lvl="2"/>
            <a:r>
              <a:rPr lang="es-ES" noProof="0"/>
              <a:t>Tercer nivel</a:t>
            </a:r>
          </a:p>
          <a:p>
            <a:pPr lvl="3"/>
            <a:r>
              <a:rPr lang="es-ES" noProof="0"/>
              <a:t>Cuarto nivel</a:t>
            </a:r>
          </a:p>
          <a:p>
            <a:pPr lvl="4"/>
            <a:r>
              <a:rPr lang="es-ES" noProof="0"/>
              <a:t>Quinto nivel</a:t>
            </a:r>
            <a:endParaRPr lang="es-CO" noProof="0"/>
          </a:p>
        </p:txBody>
      </p:sp>
      <p:sp>
        <p:nvSpPr>
          <p:cNvPr id="6" name="Marcador de pie de página 5">
            <a:extLst>
              <a:ext uri="{FF2B5EF4-FFF2-40B4-BE49-F238E27FC236}">
                <a16:creationId xmlns:a16="http://schemas.microsoft.com/office/drawing/2014/main" id="{08808200-ABF9-4DA9-B5A9-67FE19ED71A7}"/>
              </a:ext>
            </a:extLst>
          </p:cNvPr>
          <p:cNvSpPr>
            <a:spLocks noGrp="1"/>
          </p:cNvSpPr>
          <p:nvPr>
            <p:ph type="ftr" sz="quarter" idx="4"/>
          </p:nvPr>
        </p:nvSpPr>
        <p:spPr>
          <a:xfrm>
            <a:off x="0" y="8772525"/>
            <a:ext cx="3038475" cy="463550"/>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defRPr>
            </a:lvl1pPr>
          </a:lstStyle>
          <a:p>
            <a:pPr>
              <a:defRPr/>
            </a:pPr>
            <a:endParaRPr lang="es-CO"/>
          </a:p>
        </p:txBody>
      </p:sp>
      <p:sp>
        <p:nvSpPr>
          <p:cNvPr id="7" name="Marcador de número de diapositiva 6">
            <a:extLst>
              <a:ext uri="{FF2B5EF4-FFF2-40B4-BE49-F238E27FC236}">
                <a16:creationId xmlns:a16="http://schemas.microsoft.com/office/drawing/2014/main" id="{7BD2F597-9339-4DB3-B6ED-31D4BB97625E}"/>
              </a:ext>
            </a:extLst>
          </p:cNvPr>
          <p:cNvSpPr>
            <a:spLocks noGrp="1"/>
          </p:cNvSpPr>
          <p:nvPr>
            <p:ph type="sldNum" sz="quarter" idx="5"/>
          </p:nvPr>
        </p:nvSpPr>
        <p:spPr>
          <a:xfrm>
            <a:off x="3970338" y="8772525"/>
            <a:ext cx="3038475" cy="463550"/>
          </a:xfrm>
          <a:prstGeom prst="rect">
            <a:avLst/>
          </a:prstGeom>
        </p:spPr>
        <p:txBody>
          <a:bodyPr vert="horz" lIns="91440" tIns="45720" rIns="91440" bIns="45720" rtlCol="0" anchor="b"/>
          <a:lstStyle>
            <a:lvl1pPr algn="r" eaLnBrk="1" fontAlgn="auto" hangingPunct="1">
              <a:spcBef>
                <a:spcPts val="0"/>
              </a:spcBef>
              <a:spcAft>
                <a:spcPts val="0"/>
              </a:spcAft>
              <a:defRPr sz="1200">
                <a:latin typeface="+mn-lt"/>
              </a:defRPr>
            </a:lvl1pPr>
          </a:lstStyle>
          <a:p>
            <a:pPr>
              <a:defRPr/>
            </a:pPr>
            <a:fld id="{9F0744D6-4FFD-425A-A14A-ED1931487DC1}" type="slidenum">
              <a:rPr lang="es-CO"/>
              <a:pPr>
                <a:defRPr/>
              </a:pPr>
              <a:t>‹Nº›</a:t>
            </a:fld>
            <a:endParaRPr lang="es-CO"/>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9E52B706-1A55-477C-8431-D4F306E0340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05F2F87C-52ED-4870-9BEE-CDCE1CAE635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 name="Marcador de número de diapositiva 3">
            <a:extLst>
              <a:ext uri="{FF2B5EF4-FFF2-40B4-BE49-F238E27FC236}">
                <a16:creationId xmlns:a16="http://schemas.microsoft.com/office/drawing/2014/main" id="{5D0EE1A1-B271-4B19-BFE7-B66A34A7F4C4}"/>
              </a:ext>
            </a:extLst>
          </p:cNvPr>
          <p:cNvSpPr>
            <a:spLocks noGrp="1"/>
          </p:cNvSpPr>
          <p:nvPr>
            <p:ph type="sldNum" sz="quarter" idx="5"/>
          </p:nvPr>
        </p:nvSpPr>
        <p:spPr/>
        <p:txBody>
          <a:bodyPr/>
          <a:lstStyle/>
          <a:p>
            <a:pPr>
              <a:defRPr/>
            </a:pPr>
            <a:fld id="{33E543D8-429A-447B-9A30-4A4A5974ECC3}" type="slidenum">
              <a:rPr lang="es-CO" smtClean="0"/>
              <a:pPr>
                <a:defRPr/>
              </a:pPr>
              <a:t>2</a:t>
            </a:fld>
            <a:endParaRPr lang="es-CO"/>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A6BE785C-0E7E-4389-9795-C45EE1D201A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44832EFA-EE95-44C1-9683-AB1396D130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s-ES"/>
          </a:p>
        </p:txBody>
      </p:sp>
      <p:sp>
        <p:nvSpPr>
          <p:cNvPr id="139268" name="Marcador de número de diapositiva 3">
            <a:extLst>
              <a:ext uri="{FF2B5EF4-FFF2-40B4-BE49-F238E27FC236}">
                <a16:creationId xmlns:a16="http://schemas.microsoft.com/office/drawing/2014/main" id="{6F9826AC-80A8-4E7F-B1E3-D85B7F9123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5B8B0F2-B9C5-4AC9-9622-DFAB2259AD3A}" type="slidenum">
              <a:rPr lang="es-CO" altLang="es-CO" smtClean="0">
                <a:solidFill>
                  <a:srgbClr val="000000"/>
                </a:solidFill>
              </a:rPr>
              <a:pPr fontAlgn="base">
                <a:spcBef>
                  <a:spcPct val="0"/>
                </a:spcBef>
                <a:spcAft>
                  <a:spcPct val="0"/>
                </a:spcAft>
              </a:pPr>
              <a:t>101</a:t>
            </a:fld>
            <a:endParaRPr lang="es-CO" altLang="es-CO">
              <a:solidFill>
                <a:srgbClr val="000000"/>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Marcador de imagen de diapositiva 1">
            <a:extLst>
              <a:ext uri="{FF2B5EF4-FFF2-40B4-BE49-F238E27FC236}">
                <a16:creationId xmlns:a16="http://schemas.microsoft.com/office/drawing/2014/main" id="{9819743D-DBE2-4B07-B878-EF62872353A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6435" name="Marcador de notas 2">
            <a:extLst>
              <a:ext uri="{FF2B5EF4-FFF2-40B4-BE49-F238E27FC236}">
                <a16:creationId xmlns:a16="http://schemas.microsoft.com/office/drawing/2014/main" id="{7EB74C47-30F1-44CE-A194-D22751D3C4C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46436" name="Marcador de número de diapositiva 3">
            <a:extLst>
              <a:ext uri="{FF2B5EF4-FFF2-40B4-BE49-F238E27FC236}">
                <a16:creationId xmlns:a16="http://schemas.microsoft.com/office/drawing/2014/main" id="{937C1DD7-B1B1-430B-9C17-17224E3E3E1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626C762-5054-42B8-B126-73498F2E9CC6}" type="slidenum">
              <a:rPr lang="es-CO" altLang="es-CO" smtClean="0">
                <a:solidFill>
                  <a:srgbClr val="000000"/>
                </a:solidFill>
              </a:rPr>
              <a:pPr fontAlgn="base">
                <a:spcBef>
                  <a:spcPct val="0"/>
                </a:spcBef>
                <a:spcAft>
                  <a:spcPct val="0"/>
                </a:spcAft>
              </a:pPr>
              <a:t>107</a:t>
            </a:fld>
            <a:endParaRPr lang="es-CO" altLang="es-CO">
              <a:solidFill>
                <a:srgbClr val="000000"/>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Marcador de imagen de diapositiva 1">
            <a:extLst>
              <a:ext uri="{FF2B5EF4-FFF2-40B4-BE49-F238E27FC236}">
                <a16:creationId xmlns:a16="http://schemas.microsoft.com/office/drawing/2014/main" id="{76729C67-7688-4761-B665-2A776413853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2579" name="Marcador de notas 2">
            <a:extLst>
              <a:ext uri="{FF2B5EF4-FFF2-40B4-BE49-F238E27FC236}">
                <a16:creationId xmlns:a16="http://schemas.microsoft.com/office/drawing/2014/main" id="{6CD6E37F-305F-4073-B86C-0BB0901CD7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52580" name="Marcador de número de diapositiva 3">
            <a:extLst>
              <a:ext uri="{FF2B5EF4-FFF2-40B4-BE49-F238E27FC236}">
                <a16:creationId xmlns:a16="http://schemas.microsoft.com/office/drawing/2014/main" id="{78846DC1-BEA2-427F-B33C-580349CBE56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F80F7F5-98B6-4647-98EA-A071F883626C}" type="slidenum">
              <a:rPr lang="es-CO" altLang="es-CO" smtClean="0">
                <a:solidFill>
                  <a:srgbClr val="000000"/>
                </a:solidFill>
              </a:rPr>
              <a:pPr fontAlgn="base">
                <a:spcBef>
                  <a:spcPct val="0"/>
                </a:spcBef>
                <a:spcAft>
                  <a:spcPct val="0"/>
                </a:spcAft>
              </a:pPr>
              <a:t>112</a:t>
            </a:fld>
            <a:endParaRPr lang="es-CO" altLang="es-CO">
              <a:solidFill>
                <a:srgbClr val="000000"/>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600DEBC5-CDC0-4820-9E79-E1A451C90DD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F49B703-89C3-4EA0-9D8A-9407913CBEB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55652" name="Marcador de número de diapositiva 3">
            <a:extLst>
              <a:ext uri="{FF2B5EF4-FFF2-40B4-BE49-F238E27FC236}">
                <a16:creationId xmlns:a16="http://schemas.microsoft.com/office/drawing/2014/main" id="{D0B6B2D2-FFEA-44DC-B1D7-0A00DE306E4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8F66B61-13B5-45AE-B990-35A576E70A0A}" type="slidenum">
              <a:rPr lang="es-CO" altLang="es-CO" smtClean="0">
                <a:solidFill>
                  <a:srgbClr val="000000"/>
                </a:solidFill>
              </a:rPr>
              <a:pPr fontAlgn="base">
                <a:spcBef>
                  <a:spcPct val="0"/>
                </a:spcBef>
                <a:spcAft>
                  <a:spcPct val="0"/>
                </a:spcAft>
              </a:pPr>
              <a:t>114</a:t>
            </a:fld>
            <a:endParaRPr lang="es-CO" altLang="es-CO">
              <a:solidFill>
                <a:srgbClr val="000000"/>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Marcador de imagen de diapositiva 1">
            <a:extLst>
              <a:ext uri="{FF2B5EF4-FFF2-40B4-BE49-F238E27FC236}">
                <a16:creationId xmlns:a16="http://schemas.microsoft.com/office/drawing/2014/main" id="{EE50CB18-0ADF-4A22-BF87-FFA98D67368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8723" name="Marcador de notas 2">
            <a:extLst>
              <a:ext uri="{FF2B5EF4-FFF2-40B4-BE49-F238E27FC236}">
                <a16:creationId xmlns:a16="http://schemas.microsoft.com/office/drawing/2014/main" id="{B0A901A8-5A6D-45B2-BB59-5563047290F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s-CO"/>
          </a:p>
        </p:txBody>
      </p:sp>
      <p:sp>
        <p:nvSpPr>
          <p:cNvPr id="158724" name="Marcador de número de diapositiva 3">
            <a:extLst>
              <a:ext uri="{FF2B5EF4-FFF2-40B4-BE49-F238E27FC236}">
                <a16:creationId xmlns:a16="http://schemas.microsoft.com/office/drawing/2014/main" id="{E8DD7F75-98D8-45C6-BFCD-29D76B43C3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C32F814-2E1B-4C35-9E50-471EEF8A57D2}" type="slidenum">
              <a:rPr lang="en-US" altLang="es-CO" smtClean="0">
                <a:solidFill>
                  <a:srgbClr val="000000"/>
                </a:solidFill>
              </a:rPr>
              <a:pPr fontAlgn="base">
                <a:spcBef>
                  <a:spcPct val="0"/>
                </a:spcBef>
                <a:spcAft>
                  <a:spcPct val="0"/>
                </a:spcAft>
              </a:pPr>
              <a:t>116</a:t>
            </a:fld>
            <a:endParaRPr lang="en-US" altLang="es-CO">
              <a:solidFill>
                <a:srgbClr val="000000"/>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Marcador de imagen de diapositiva 1">
            <a:extLst>
              <a:ext uri="{FF2B5EF4-FFF2-40B4-BE49-F238E27FC236}">
                <a16:creationId xmlns:a16="http://schemas.microsoft.com/office/drawing/2014/main" id="{38409A93-D2EC-4438-B097-58EF49A815B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4867" name="Marcador de notas 2">
            <a:extLst>
              <a:ext uri="{FF2B5EF4-FFF2-40B4-BE49-F238E27FC236}">
                <a16:creationId xmlns:a16="http://schemas.microsoft.com/office/drawing/2014/main" id="{1A2C45FF-A9FE-4757-BF73-C265CA13F8A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64868" name="Marcador de número de diapositiva 3">
            <a:extLst>
              <a:ext uri="{FF2B5EF4-FFF2-40B4-BE49-F238E27FC236}">
                <a16:creationId xmlns:a16="http://schemas.microsoft.com/office/drawing/2014/main" id="{270708A1-24D4-4771-9242-32F261604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A2235E0-26C8-4B9D-8241-281F3336D01C}" type="slidenum">
              <a:rPr lang="es-CO" altLang="es-CO" smtClean="0">
                <a:solidFill>
                  <a:srgbClr val="000000"/>
                </a:solidFill>
              </a:rPr>
              <a:pPr fontAlgn="base">
                <a:spcBef>
                  <a:spcPct val="0"/>
                </a:spcBef>
                <a:spcAft>
                  <a:spcPct val="0"/>
                </a:spcAft>
              </a:pPr>
              <a:t>121</a:t>
            </a:fld>
            <a:endParaRPr lang="es-CO" altLang="es-CO">
              <a:solidFill>
                <a:srgbClr val="000000"/>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Marcador de imagen de diapositiva 1">
            <a:extLst>
              <a:ext uri="{FF2B5EF4-FFF2-40B4-BE49-F238E27FC236}">
                <a16:creationId xmlns:a16="http://schemas.microsoft.com/office/drawing/2014/main" id="{0C7EFB60-4C93-4682-A2BB-8F9B3CA416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9987" name="Marcador de notas 2">
            <a:extLst>
              <a:ext uri="{FF2B5EF4-FFF2-40B4-BE49-F238E27FC236}">
                <a16:creationId xmlns:a16="http://schemas.microsoft.com/office/drawing/2014/main" id="{50D7C642-A880-4AB0-BE74-8CBC1085A07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69988" name="Marcador de número de diapositiva 3">
            <a:extLst>
              <a:ext uri="{FF2B5EF4-FFF2-40B4-BE49-F238E27FC236}">
                <a16:creationId xmlns:a16="http://schemas.microsoft.com/office/drawing/2014/main" id="{64526A17-A34E-4570-ACEC-EA07CFFF35F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184AD4-2ED4-4C20-B34B-64AEB0234C55}" type="slidenum">
              <a:rPr lang="es-CO" altLang="es-CO" smtClean="0">
                <a:solidFill>
                  <a:srgbClr val="000000"/>
                </a:solidFill>
              </a:rPr>
              <a:pPr fontAlgn="base">
                <a:spcBef>
                  <a:spcPct val="0"/>
                </a:spcBef>
                <a:spcAft>
                  <a:spcPct val="0"/>
                </a:spcAft>
              </a:pPr>
              <a:t>125</a:t>
            </a:fld>
            <a:endParaRPr lang="es-CO" altLang="es-CO">
              <a:solidFill>
                <a:srgbClr val="000000"/>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Marcador de imagen de diapositiva 1">
            <a:extLst>
              <a:ext uri="{FF2B5EF4-FFF2-40B4-BE49-F238E27FC236}">
                <a16:creationId xmlns:a16="http://schemas.microsoft.com/office/drawing/2014/main" id="{01AE03ED-EA8A-418D-956C-EC9A1889178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2035" name="Marcador de notas 2">
            <a:extLst>
              <a:ext uri="{FF2B5EF4-FFF2-40B4-BE49-F238E27FC236}">
                <a16:creationId xmlns:a16="http://schemas.microsoft.com/office/drawing/2014/main" id="{73CCAAE1-EDAC-4171-95B0-971B49B37AC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72036" name="Marcador de número de diapositiva 3">
            <a:extLst>
              <a:ext uri="{FF2B5EF4-FFF2-40B4-BE49-F238E27FC236}">
                <a16:creationId xmlns:a16="http://schemas.microsoft.com/office/drawing/2014/main" id="{DA558AF7-EAFF-4586-81F5-0EA803D1BA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F88152B-FCDD-43AA-A635-3D97BC1CC88A}" type="slidenum">
              <a:rPr lang="es-CO" altLang="es-CO" smtClean="0">
                <a:solidFill>
                  <a:srgbClr val="000000"/>
                </a:solidFill>
              </a:rPr>
              <a:pPr fontAlgn="base">
                <a:spcBef>
                  <a:spcPct val="0"/>
                </a:spcBef>
                <a:spcAft>
                  <a:spcPct val="0"/>
                </a:spcAft>
              </a:pPr>
              <a:t>126</a:t>
            </a:fld>
            <a:endParaRPr lang="es-CO" altLang="es-CO">
              <a:solidFill>
                <a:srgbClr val="000000"/>
              </a:solidFil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Marcador de imagen de diapositiva 1">
            <a:extLst>
              <a:ext uri="{FF2B5EF4-FFF2-40B4-BE49-F238E27FC236}">
                <a16:creationId xmlns:a16="http://schemas.microsoft.com/office/drawing/2014/main" id="{C75D11EE-B236-4820-BA1A-E29372E401D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9203" name="Marcador de notas 2">
            <a:extLst>
              <a:ext uri="{FF2B5EF4-FFF2-40B4-BE49-F238E27FC236}">
                <a16:creationId xmlns:a16="http://schemas.microsoft.com/office/drawing/2014/main" id="{E9B9E3EA-C80A-4B40-88F0-CB552DD83A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79204" name="Marcador de número de diapositiva 3">
            <a:extLst>
              <a:ext uri="{FF2B5EF4-FFF2-40B4-BE49-F238E27FC236}">
                <a16:creationId xmlns:a16="http://schemas.microsoft.com/office/drawing/2014/main" id="{950FC1E2-3D8C-4BF6-9384-96C77C21781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3AA220B-99C7-4BC9-A9DE-B8CCC329C123}" type="slidenum">
              <a:rPr lang="es-CO" altLang="es-CO" smtClean="0">
                <a:solidFill>
                  <a:srgbClr val="000000"/>
                </a:solidFill>
              </a:rPr>
              <a:pPr fontAlgn="base">
                <a:spcBef>
                  <a:spcPct val="0"/>
                </a:spcBef>
                <a:spcAft>
                  <a:spcPct val="0"/>
                </a:spcAft>
              </a:pPr>
              <a:t>132</a:t>
            </a:fld>
            <a:endParaRPr lang="es-CO" altLang="es-CO">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Marcador de imagen de diapositiva 1">
            <a:extLst>
              <a:ext uri="{FF2B5EF4-FFF2-40B4-BE49-F238E27FC236}">
                <a16:creationId xmlns:a16="http://schemas.microsoft.com/office/drawing/2014/main" id="{3A9888F9-E0ED-438C-A971-7F14D8218B8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2515" name="Marcador de notas 2">
            <a:extLst>
              <a:ext uri="{FF2B5EF4-FFF2-40B4-BE49-F238E27FC236}">
                <a16:creationId xmlns:a16="http://schemas.microsoft.com/office/drawing/2014/main" id="{4DEB0837-8B0C-4128-9957-20F1D231B68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92516" name="Marcador de número de diapositiva 3">
            <a:extLst>
              <a:ext uri="{FF2B5EF4-FFF2-40B4-BE49-F238E27FC236}">
                <a16:creationId xmlns:a16="http://schemas.microsoft.com/office/drawing/2014/main" id="{B67DDDEF-1B15-4510-B8DE-908C7EC1E64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44B1EBB-73E1-488D-8C2A-FFBF0D0672C1}" type="slidenum">
              <a:rPr lang="es-CO" altLang="es-CO" smtClean="0">
                <a:solidFill>
                  <a:srgbClr val="000000"/>
                </a:solidFill>
              </a:rPr>
              <a:pPr fontAlgn="base">
                <a:spcBef>
                  <a:spcPct val="0"/>
                </a:spcBef>
                <a:spcAft>
                  <a:spcPct val="0"/>
                </a:spcAft>
              </a:pPr>
              <a:t>144</a:t>
            </a:fld>
            <a:endParaRPr lang="es-CO" altLang="es-CO">
              <a:solidFill>
                <a:srgbClr val="000000"/>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140895A-245D-4C4C-8F66-18D0C3B6B58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66B6B5C4-6720-48AE-B253-CFC1819D34E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s-ES"/>
          </a:p>
        </p:txBody>
      </p:sp>
      <p:sp>
        <p:nvSpPr>
          <p:cNvPr id="45060" name="Marcador de número de diapositiva 3">
            <a:extLst>
              <a:ext uri="{FF2B5EF4-FFF2-40B4-BE49-F238E27FC236}">
                <a16:creationId xmlns:a16="http://schemas.microsoft.com/office/drawing/2014/main" id="{9EA2C73A-EE84-4F5E-9C0B-F4A1209FC50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4BA9E-50AD-4CD4-956A-AD15946D2362}" type="slidenum">
              <a:rPr lang="es-CO" altLang="es-CO" smtClean="0">
                <a:solidFill>
                  <a:srgbClr val="000000"/>
                </a:solidFill>
              </a:rPr>
              <a:pPr fontAlgn="base">
                <a:spcBef>
                  <a:spcPct val="0"/>
                </a:spcBef>
                <a:spcAft>
                  <a:spcPct val="0"/>
                </a:spcAft>
              </a:pPr>
              <a:t>17</a:t>
            </a:fld>
            <a:endParaRPr lang="es-CO" altLang="es-CO">
              <a:solidFill>
                <a:srgbClr val="000000"/>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Marcador de imagen de diapositiva 1">
            <a:extLst>
              <a:ext uri="{FF2B5EF4-FFF2-40B4-BE49-F238E27FC236}">
                <a16:creationId xmlns:a16="http://schemas.microsoft.com/office/drawing/2014/main" id="{A95B3E3A-1605-41CE-AEBF-D8D3AF64272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7635" name="Marcador de notas 2">
            <a:extLst>
              <a:ext uri="{FF2B5EF4-FFF2-40B4-BE49-F238E27FC236}">
                <a16:creationId xmlns:a16="http://schemas.microsoft.com/office/drawing/2014/main" id="{EC98F05C-12EA-49EC-9754-76F23A1CA2B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97636" name="Marcador de número de diapositiva 3">
            <a:extLst>
              <a:ext uri="{FF2B5EF4-FFF2-40B4-BE49-F238E27FC236}">
                <a16:creationId xmlns:a16="http://schemas.microsoft.com/office/drawing/2014/main" id="{B59EDADA-4ECA-449C-88BF-8366141167A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08A9278-ABE3-4572-A5CA-8C9A87216232}" type="slidenum">
              <a:rPr lang="es-CO" altLang="es-CO" smtClean="0">
                <a:solidFill>
                  <a:srgbClr val="000000"/>
                </a:solidFill>
              </a:rPr>
              <a:pPr fontAlgn="base">
                <a:spcBef>
                  <a:spcPct val="0"/>
                </a:spcBef>
                <a:spcAft>
                  <a:spcPct val="0"/>
                </a:spcAft>
              </a:pPr>
              <a:t>148</a:t>
            </a:fld>
            <a:endParaRPr lang="es-CO" altLang="es-CO">
              <a:solidFill>
                <a:srgbClr val="000000"/>
              </a:solidFil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Marcador de imagen de diapositiva 1">
            <a:extLst>
              <a:ext uri="{FF2B5EF4-FFF2-40B4-BE49-F238E27FC236}">
                <a16:creationId xmlns:a16="http://schemas.microsoft.com/office/drawing/2014/main" id="{E6877217-EC2D-42B0-B9C6-D6CAED4B0FE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9683" name="Marcador de notas 2">
            <a:extLst>
              <a:ext uri="{FF2B5EF4-FFF2-40B4-BE49-F238E27FC236}">
                <a16:creationId xmlns:a16="http://schemas.microsoft.com/office/drawing/2014/main" id="{A4C09F4B-FF37-401F-A642-D31F173237A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99684" name="Marcador de número de diapositiva 3">
            <a:extLst>
              <a:ext uri="{FF2B5EF4-FFF2-40B4-BE49-F238E27FC236}">
                <a16:creationId xmlns:a16="http://schemas.microsoft.com/office/drawing/2014/main" id="{2D96BE15-740A-484B-930E-B215763090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84227E4-A5AC-45B9-AD14-CC19B3260849}" type="slidenum">
              <a:rPr lang="es-CO" altLang="es-CO" smtClean="0">
                <a:solidFill>
                  <a:srgbClr val="000000"/>
                </a:solidFill>
              </a:rPr>
              <a:pPr fontAlgn="base">
                <a:spcBef>
                  <a:spcPct val="0"/>
                </a:spcBef>
                <a:spcAft>
                  <a:spcPct val="0"/>
                </a:spcAft>
              </a:pPr>
              <a:t>149</a:t>
            </a:fld>
            <a:endParaRPr lang="es-CO" altLang="es-CO">
              <a:solidFill>
                <a:srgbClr val="000000"/>
              </a:solidFil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Marcador de imagen de diapositiva 1">
            <a:extLst>
              <a:ext uri="{FF2B5EF4-FFF2-40B4-BE49-F238E27FC236}">
                <a16:creationId xmlns:a16="http://schemas.microsoft.com/office/drawing/2014/main" id="{20474B5E-A962-46B6-8FE0-D7FD551CA32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0643" name="Marcador de notas 2">
            <a:extLst>
              <a:ext uri="{FF2B5EF4-FFF2-40B4-BE49-F238E27FC236}">
                <a16:creationId xmlns:a16="http://schemas.microsoft.com/office/drawing/2014/main" id="{F0ECB6DA-220D-40DE-9E10-92738534517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40644" name="Marcador de número de diapositiva 3">
            <a:extLst>
              <a:ext uri="{FF2B5EF4-FFF2-40B4-BE49-F238E27FC236}">
                <a16:creationId xmlns:a16="http://schemas.microsoft.com/office/drawing/2014/main" id="{F90641FB-B917-42B5-A702-D0C2698F8A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81E0CE6-C4C9-4D3C-968B-D0BB2E75822A}" type="slidenum">
              <a:rPr lang="es-CO" altLang="es-CO" smtClean="0">
                <a:solidFill>
                  <a:srgbClr val="000000"/>
                </a:solidFill>
              </a:rPr>
              <a:pPr fontAlgn="base">
                <a:spcBef>
                  <a:spcPct val="0"/>
                </a:spcBef>
                <a:spcAft>
                  <a:spcPct val="0"/>
                </a:spcAft>
              </a:pPr>
              <a:t>188</a:t>
            </a:fld>
            <a:endParaRPr lang="es-CO" altLang="es-CO">
              <a:solidFill>
                <a:srgbClr val="000000"/>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Marcador de imagen de diapositiva 1">
            <a:extLst>
              <a:ext uri="{FF2B5EF4-FFF2-40B4-BE49-F238E27FC236}">
                <a16:creationId xmlns:a16="http://schemas.microsoft.com/office/drawing/2014/main" id="{AE858522-317E-49D2-A69B-571DF8C5088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3715" name="Marcador de notas 2">
            <a:extLst>
              <a:ext uri="{FF2B5EF4-FFF2-40B4-BE49-F238E27FC236}">
                <a16:creationId xmlns:a16="http://schemas.microsoft.com/office/drawing/2014/main" id="{E2988D96-220D-4177-97AE-16F0A158667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43716" name="Marcador de número de diapositiva 3">
            <a:extLst>
              <a:ext uri="{FF2B5EF4-FFF2-40B4-BE49-F238E27FC236}">
                <a16:creationId xmlns:a16="http://schemas.microsoft.com/office/drawing/2014/main" id="{EA7794B7-7BB3-42F8-BA23-F4E0BA44DBD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7396FA2-2004-4C56-A1A0-8710165A0BF5}" type="slidenum">
              <a:rPr lang="es-CO" altLang="es-CO" smtClean="0">
                <a:solidFill>
                  <a:srgbClr val="000000"/>
                </a:solidFill>
              </a:rPr>
              <a:pPr fontAlgn="base">
                <a:spcBef>
                  <a:spcPct val="0"/>
                </a:spcBef>
                <a:spcAft>
                  <a:spcPct val="0"/>
                </a:spcAft>
              </a:pPr>
              <a:t>190</a:t>
            </a:fld>
            <a:endParaRPr lang="es-CO" altLang="es-CO">
              <a:solidFill>
                <a:srgbClr val="000000"/>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Marcador de imagen de diapositiva 1">
            <a:extLst>
              <a:ext uri="{FF2B5EF4-FFF2-40B4-BE49-F238E27FC236}">
                <a16:creationId xmlns:a16="http://schemas.microsoft.com/office/drawing/2014/main" id="{5F5C42BD-81AB-48A8-912D-6B7F38C1481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63" name="Marcador de notas 2">
            <a:extLst>
              <a:ext uri="{FF2B5EF4-FFF2-40B4-BE49-F238E27FC236}">
                <a16:creationId xmlns:a16="http://schemas.microsoft.com/office/drawing/2014/main" id="{663493CF-BBC5-4A5E-8560-3F5EAFBEA9F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45764" name="Marcador de número de diapositiva 3">
            <a:extLst>
              <a:ext uri="{FF2B5EF4-FFF2-40B4-BE49-F238E27FC236}">
                <a16:creationId xmlns:a16="http://schemas.microsoft.com/office/drawing/2014/main" id="{AF63E5E3-59F8-49E0-8D22-F3A6C2E2FE5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F279EB-9474-4260-B25F-B1B834173687}" type="slidenum">
              <a:rPr lang="es-CO" altLang="es-CO" smtClean="0">
                <a:solidFill>
                  <a:srgbClr val="000000"/>
                </a:solidFill>
              </a:rPr>
              <a:pPr fontAlgn="base">
                <a:spcBef>
                  <a:spcPct val="0"/>
                </a:spcBef>
                <a:spcAft>
                  <a:spcPct val="0"/>
                </a:spcAft>
              </a:pPr>
              <a:t>191</a:t>
            </a:fld>
            <a:endParaRPr lang="es-CO" altLang="es-CO">
              <a:solidFill>
                <a:srgbClr val="000000"/>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Marcador de imagen de diapositiva 1">
            <a:extLst>
              <a:ext uri="{FF2B5EF4-FFF2-40B4-BE49-F238E27FC236}">
                <a16:creationId xmlns:a16="http://schemas.microsoft.com/office/drawing/2014/main" id="{78611D5D-BC6D-40D8-B666-7A7854E607A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7811" name="Marcador de notas 2">
            <a:extLst>
              <a:ext uri="{FF2B5EF4-FFF2-40B4-BE49-F238E27FC236}">
                <a16:creationId xmlns:a16="http://schemas.microsoft.com/office/drawing/2014/main" id="{3157517D-F81B-4D06-8919-A55D61A2ECA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47812" name="Marcador de número de diapositiva 3">
            <a:extLst>
              <a:ext uri="{FF2B5EF4-FFF2-40B4-BE49-F238E27FC236}">
                <a16:creationId xmlns:a16="http://schemas.microsoft.com/office/drawing/2014/main" id="{D7882ECF-5FCF-45A8-9385-CB497487E64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481745E-0FC8-4956-9AE9-947A0FF672E0}" type="slidenum">
              <a:rPr lang="es-CO" altLang="es-CO" smtClean="0">
                <a:solidFill>
                  <a:srgbClr val="000000"/>
                </a:solidFill>
              </a:rPr>
              <a:pPr fontAlgn="base">
                <a:spcBef>
                  <a:spcPct val="0"/>
                </a:spcBef>
                <a:spcAft>
                  <a:spcPct val="0"/>
                </a:spcAft>
              </a:pPr>
              <a:t>192</a:t>
            </a:fld>
            <a:endParaRPr lang="es-CO" altLang="es-CO">
              <a:solidFill>
                <a:srgbClr val="000000"/>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Marcador de imagen de diapositiva 1">
            <a:extLst>
              <a:ext uri="{FF2B5EF4-FFF2-40B4-BE49-F238E27FC236}">
                <a16:creationId xmlns:a16="http://schemas.microsoft.com/office/drawing/2014/main" id="{AA47EF12-7B9D-4280-A0D6-0A412AE2C0A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0883" name="Marcador de notas 2">
            <a:extLst>
              <a:ext uri="{FF2B5EF4-FFF2-40B4-BE49-F238E27FC236}">
                <a16:creationId xmlns:a16="http://schemas.microsoft.com/office/drawing/2014/main" id="{C1435DAE-DFFB-4F4C-9208-917D13676D7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50884" name="Marcador de número de diapositiva 3">
            <a:extLst>
              <a:ext uri="{FF2B5EF4-FFF2-40B4-BE49-F238E27FC236}">
                <a16:creationId xmlns:a16="http://schemas.microsoft.com/office/drawing/2014/main" id="{39C1279C-31D9-47A5-BFFF-7E7DD6FC69C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51EB4D-ABD6-4325-9DB1-794622711637}" type="slidenum">
              <a:rPr lang="es-CO" altLang="es-CO" smtClean="0">
                <a:solidFill>
                  <a:srgbClr val="000000"/>
                </a:solidFill>
              </a:rPr>
              <a:pPr fontAlgn="base">
                <a:spcBef>
                  <a:spcPct val="0"/>
                </a:spcBef>
                <a:spcAft>
                  <a:spcPct val="0"/>
                </a:spcAft>
              </a:pPr>
              <a:t>194</a:t>
            </a:fld>
            <a:endParaRPr lang="es-CO" altLang="es-CO">
              <a:solidFill>
                <a:srgbClr val="000000"/>
              </a:solidFil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Marcador de imagen de diapositiva 1">
            <a:extLst>
              <a:ext uri="{FF2B5EF4-FFF2-40B4-BE49-F238E27FC236}">
                <a16:creationId xmlns:a16="http://schemas.microsoft.com/office/drawing/2014/main" id="{EA4CA497-9483-4021-AD72-6A0D3ADC613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3955" name="Marcador de notas 2">
            <a:extLst>
              <a:ext uri="{FF2B5EF4-FFF2-40B4-BE49-F238E27FC236}">
                <a16:creationId xmlns:a16="http://schemas.microsoft.com/office/drawing/2014/main" id="{18D99F98-E0AA-445F-B609-8ED0F551FDC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53956" name="Marcador de número de diapositiva 3">
            <a:extLst>
              <a:ext uri="{FF2B5EF4-FFF2-40B4-BE49-F238E27FC236}">
                <a16:creationId xmlns:a16="http://schemas.microsoft.com/office/drawing/2014/main" id="{055FFB03-DB50-4918-88C6-05AB1C6D589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0E8790E-1367-4962-95C7-184FCDADE12A}" type="slidenum">
              <a:rPr lang="es-CO" altLang="es-CO" smtClean="0">
                <a:solidFill>
                  <a:srgbClr val="000000"/>
                </a:solidFill>
              </a:rPr>
              <a:pPr fontAlgn="base">
                <a:spcBef>
                  <a:spcPct val="0"/>
                </a:spcBef>
                <a:spcAft>
                  <a:spcPct val="0"/>
                </a:spcAft>
              </a:pPr>
              <a:t>196</a:t>
            </a:fld>
            <a:endParaRPr lang="es-CO" altLang="es-CO">
              <a:solidFill>
                <a:srgbClr val="000000"/>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Marcador de imagen de diapositiva 1">
            <a:extLst>
              <a:ext uri="{FF2B5EF4-FFF2-40B4-BE49-F238E27FC236}">
                <a16:creationId xmlns:a16="http://schemas.microsoft.com/office/drawing/2014/main" id="{2946EEF3-A790-43A1-A660-EE1C79E6127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7027" name="Marcador de notas 2">
            <a:extLst>
              <a:ext uri="{FF2B5EF4-FFF2-40B4-BE49-F238E27FC236}">
                <a16:creationId xmlns:a16="http://schemas.microsoft.com/office/drawing/2014/main" id="{3EE8CA45-AE60-4A6A-BA93-88E7E098722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57028" name="Marcador de número de diapositiva 3">
            <a:extLst>
              <a:ext uri="{FF2B5EF4-FFF2-40B4-BE49-F238E27FC236}">
                <a16:creationId xmlns:a16="http://schemas.microsoft.com/office/drawing/2014/main" id="{50ADB778-54B6-4815-AC07-9FC30A373CA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A4D015D-566A-4C9C-B063-A7C2D43330DD}" type="slidenum">
              <a:rPr lang="es-CO" altLang="es-CO" smtClean="0">
                <a:solidFill>
                  <a:srgbClr val="000000"/>
                </a:solidFill>
              </a:rPr>
              <a:pPr fontAlgn="base">
                <a:spcBef>
                  <a:spcPct val="0"/>
                </a:spcBef>
                <a:spcAft>
                  <a:spcPct val="0"/>
                </a:spcAft>
              </a:pPr>
              <a:t>198</a:t>
            </a:fld>
            <a:endParaRPr lang="es-CO" altLang="es-CO">
              <a:solidFill>
                <a:srgbClr val="000000"/>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Marcador de imagen de diapositiva 1">
            <a:extLst>
              <a:ext uri="{FF2B5EF4-FFF2-40B4-BE49-F238E27FC236}">
                <a16:creationId xmlns:a16="http://schemas.microsoft.com/office/drawing/2014/main" id="{104B8330-2F76-4603-AB9E-DA6FC54AFE2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9075" name="Marcador de notas 2">
            <a:extLst>
              <a:ext uri="{FF2B5EF4-FFF2-40B4-BE49-F238E27FC236}">
                <a16:creationId xmlns:a16="http://schemas.microsoft.com/office/drawing/2014/main" id="{8378BB17-1B2F-495E-B99B-DD70CC3685D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59076" name="Marcador de número de diapositiva 3">
            <a:extLst>
              <a:ext uri="{FF2B5EF4-FFF2-40B4-BE49-F238E27FC236}">
                <a16:creationId xmlns:a16="http://schemas.microsoft.com/office/drawing/2014/main" id="{393CC5AD-67CC-46B0-84C2-3DA95C10C0E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EA30FB-B227-43FB-A911-4BF2E04FAE4B}" type="slidenum">
              <a:rPr lang="es-CO" altLang="es-CO" smtClean="0">
                <a:solidFill>
                  <a:srgbClr val="000000"/>
                </a:solidFill>
              </a:rPr>
              <a:pPr fontAlgn="base">
                <a:spcBef>
                  <a:spcPct val="0"/>
                </a:spcBef>
                <a:spcAft>
                  <a:spcPct val="0"/>
                </a:spcAft>
              </a:pPr>
              <a:t>199</a:t>
            </a:fld>
            <a:endParaRPr lang="es-CO" altLang="es-CO">
              <a:solidFill>
                <a:srgbClr val="000000"/>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Marcador de imagen de diapositiva 1">
            <a:extLst>
              <a:ext uri="{FF2B5EF4-FFF2-40B4-BE49-F238E27FC236}">
                <a16:creationId xmlns:a16="http://schemas.microsoft.com/office/drawing/2014/main" id="{9A9F4E6C-04C1-4189-B6AE-0F026FE8A0F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7" name="Marcador de notas 2">
            <a:extLst>
              <a:ext uri="{FF2B5EF4-FFF2-40B4-BE49-F238E27FC236}">
                <a16:creationId xmlns:a16="http://schemas.microsoft.com/office/drawing/2014/main" id="{315D9511-E793-4AE8-A267-6AC770DE3FD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62468" name="Marcador de número de diapositiva 3">
            <a:extLst>
              <a:ext uri="{FF2B5EF4-FFF2-40B4-BE49-F238E27FC236}">
                <a16:creationId xmlns:a16="http://schemas.microsoft.com/office/drawing/2014/main" id="{F733FB2B-5DD9-4DE2-8C12-C20AFE8BBEC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2D5FA30-6FE6-4A1A-B332-FAC9D6D35E09}" type="slidenum">
              <a:rPr lang="es-CO" altLang="es-CO" smtClean="0">
                <a:solidFill>
                  <a:srgbClr val="000000"/>
                </a:solidFill>
              </a:rPr>
              <a:pPr fontAlgn="base">
                <a:spcBef>
                  <a:spcPct val="0"/>
                </a:spcBef>
                <a:spcAft>
                  <a:spcPct val="0"/>
                </a:spcAft>
              </a:pPr>
              <a:t>33</a:t>
            </a:fld>
            <a:endParaRPr lang="es-CO" altLang="es-CO">
              <a:solidFill>
                <a:srgbClr val="000000"/>
              </a:solidFil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Marcador de imagen de diapositiva 1">
            <a:extLst>
              <a:ext uri="{FF2B5EF4-FFF2-40B4-BE49-F238E27FC236}">
                <a16:creationId xmlns:a16="http://schemas.microsoft.com/office/drawing/2014/main" id="{C79D7362-C8AC-445C-AC11-2D0EBF251DF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1123" name="Marcador de notas 2">
            <a:extLst>
              <a:ext uri="{FF2B5EF4-FFF2-40B4-BE49-F238E27FC236}">
                <a16:creationId xmlns:a16="http://schemas.microsoft.com/office/drawing/2014/main" id="{33AAFE73-2294-4EBF-828D-DB9074476CD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61124" name="Marcador de número de diapositiva 3">
            <a:extLst>
              <a:ext uri="{FF2B5EF4-FFF2-40B4-BE49-F238E27FC236}">
                <a16:creationId xmlns:a16="http://schemas.microsoft.com/office/drawing/2014/main" id="{17D31017-24A8-4E90-A37A-987FC0BE511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3F456FE-0740-4639-AADA-6561654D5489}" type="slidenum">
              <a:rPr lang="es-CO" altLang="es-CO" smtClean="0">
                <a:solidFill>
                  <a:srgbClr val="000000"/>
                </a:solidFill>
              </a:rPr>
              <a:pPr fontAlgn="base">
                <a:spcBef>
                  <a:spcPct val="0"/>
                </a:spcBef>
                <a:spcAft>
                  <a:spcPct val="0"/>
                </a:spcAft>
              </a:pPr>
              <a:t>200</a:t>
            </a:fld>
            <a:endParaRPr lang="es-CO" altLang="es-CO">
              <a:solidFill>
                <a:srgbClr val="000000"/>
              </a:solidFil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Marcador de imagen de diapositiva 1">
            <a:extLst>
              <a:ext uri="{FF2B5EF4-FFF2-40B4-BE49-F238E27FC236}">
                <a16:creationId xmlns:a16="http://schemas.microsoft.com/office/drawing/2014/main" id="{AB9C5B4B-B75E-44E1-8483-17216984D74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3171" name="Marcador de notas 2">
            <a:extLst>
              <a:ext uri="{FF2B5EF4-FFF2-40B4-BE49-F238E27FC236}">
                <a16:creationId xmlns:a16="http://schemas.microsoft.com/office/drawing/2014/main" id="{B66D291C-EAE5-451A-87F2-6664E0741DB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63172" name="Marcador de número de diapositiva 3">
            <a:extLst>
              <a:ext uri="{FF2B5EF4-FFF2-40B4-BE49-F238E27FC236}">
                <a16:creationId xmlns:a16="http://schemas.microsoft.com/office/drawing/2014/main" id="{70683F6C-FC2F-4D98-B233-410E1B01482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E441A01-63D7-4C02-82AF-A849BCDB2DD9}" type="slidenum">
              <a:rPr lang="es-CO" altLang="es-CO" smtClean="0">
                <a:solidFill>
                  <a:srgbClr val="000000"/>
                </a:solidFill>
              </a:rPr>
              <a:pPr fontAlgn="base">
                <a:spcBef>
                  <a:spcPct val="0"/>
                </a:spcBef>
                <a:spcAft>
                  <a:spcPct val="0"/>
                </a:spcAft>
              </a:pPr>
              <a:t>201</a:t>
            </a:fld>
            <a:endParaRPr lang="es-CO" altLang="es-CO">
              <a:solidFill>
                <a:srgbClr val="000000"/>
              </a:solidFil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Marcador de imagen de diapositiva 1">
            <a:extLst>
              <a:ext uri="{FF2B5EF4-FFF2-40B4-BE49-F238E27FC236}">
                <a16:creationId xmlns:a16="http://schemas.microsoft.com/office/drawing/2014/main" id="{C4394998-6A0B-4FA1-9F98-8A79AF315C5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5219" name="Marcador de notas 2">
            <a:extLst>
              <a:ext uri="{FF2B5EF4-FFF2-40B4-BE49-F238E27FC236}">
                <a16:creationId xmlns:a16="http://schemas.microsoft.com/office/drawing/2014/main" id="{FB1F7CDB-BEC3-4657-AD2B-5A385572879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65220" name="Marcador de número de diapositiva 3">
            <a:extLst>
              <a:ext uri="{FF2B5EF4-FFF2-40B4-BE49-F238E27FC236}">
                <a16:creationId xmlns:a16="http://schemas.microsoft.com/office/drawing/2014/main" id="{B0ECCDBB-E22B-43B9-89DE-23C91882B7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0D7BF7-38A1-4D14-B71C-C266A314B728}" type="slidenum">
              <a:rPr lang="es-CO" altLang="es-CO" smtClean="0">
                <a:solidFill>
                  <a:srgbClr val="000000"/>
                </a:solidFill>
              </a:rPr>
              <a:pPr fontAlgn="base">
                <a:spcBef>
                  <a:spcPct val="0"/>
                </a:spcBef>
                <a:spcAft>
                  <a:spcPct val="0"/>
                </a:spcAft>
              </a:pPr>
              <a:t>202</a:t>
            </a:fld>
            <a:endParaRPr lang="es-CO" altLang="es-CO">
              <a:solidFill>
                <a:srgbClr val="000000"/>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Marcador de imagen de diapositiva 1">
            <a:extLst>
              <a:ext uri="{FF2B5EF4-FFF2-40B4-BE49-F238E27FC236}">
                <a16:creationId xmlns:a16="http://schemas.microsoft.com/office/drawing/2014/main" id="{9164FC11-1251-44BB-89D4-52AFBC2A645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7267" name="Marcador de notas 2">
            <a:extLst>
              <a:ext uri="{FF2B5EF4-FFF2-40B4-BE49-F238E27FC236}">
                <a16:creationId xmlns:a16="http://schemas.microsoft.com/office/drawing/2014/main" id="{F1078330-8344-4B80-948A-B36DC2C393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67268" name="Marcador de número de diapositiva 3">
            <a:extLst>
              <a:ext uri="{FF2B5EF4-FFF2-40B4-BE49-F238E27FC236}">
                <a16:creationId xmlns:a16="http://schemas.microsoft.com/office/drawing/2014/main" id="{29FAD717-083E-4D45-B95B-2D605A0DED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B865A4B-9FC7-4303-BBFB-ED284F2BF52F}" type="slidenum">
              <a:rPr lang="es-CO" altLang="es-CO" smtClean="0">
                <a:solidFill>
                  <a:srgbClr val="000000"/>
                </a:solidFill>
              </a:rPr>
              <a:pPr fontAlgn="base">
                <a:spcBef>
                  <a:spcPct val="0"/>
                </a:spcBef>
                <a:spcAft>
                  <a:spcPct val="0"/>
                </a:spcAft>
              </a:pPr>
              <a:t>203</a:t>
            </a:fld>
            <a:endParaRPr lang="es-CO" altLang="es-CO">
              <a:solidFill>
                <a:srgbClr val="000000"/>
              </a:solidFil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Marcador de imagen de diapositiva 1">
            <a:extLst>
              <a:ext uri="{FF2B5EF4-FFF2-40B4-BE49-F238E27FC236}">
                <a16:creationId xmlns:a16="http://schemas.microsoft.com/office/drawing/2014/main" id="{B0C1AFAE-6846-460E-B109-CB037451B25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9315" name="Marcador de notas 2">
            <a:extLst>
              <a:ext uri="{FF2B5EF4-FFF2-40B4-BE49-F238E27FC236}">
                <a16:creationId xmlns:a16="http://schemas.microsoft.com/office/drawing/2014/main" id="{05B0741D-B165-41B2-B805-508BE7A69D1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69316" name="Marcador de número de diapositiva 3">
            <a:extLst>
              <a:ext uri="{FF2B5EF4-FFF2-40B4-BE49-F238E27FC236}">
                <a16:creationId xmlns:a16="http://schemas.microsoft.com/office/drawing/2014/main" id="{E0560BCF-AEEC-4C1D-B92A-25F19060FE8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BA82608-1F7F-41D6-BF09-66C97B33C085}" type="slidenum">
              <a:rPr lang="es-CO" altLang="es-CO" smtClean="0">
                <a:solidFill>
                  <a:srgbClr val="000000"/>
                </a:solidFill>
              </a:rPr>
              <a:pPr fontAlgn="base">
                <a:spcBef>
                  <a:spcPct val="0"/>
                </a:spcBef>
                <a:spcAft>
                  <a:spcPct val="0"/>
                </a:spcAft>
              </a:pPr>
              <a:t>204</a:t>
            </a:fld>
            <a:endParaRPr lang="es-CO" altLang="es-CO">
              <a:solidFill>
                <a:srgbClr val="000000"/>
              </a:solidFil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Marcador de imagen de diapositiva 1">
            <a:extLst>
              <a:ext uri="{FF2B5EF4-FFF2-40B4-BE49-F238E27FC236}">
                <a16:creationId xmlns:a16="http://schemas.microsoft.com/office/drawing/2014/main" id="{9C65CAA1-D94D-4487-96A0-764EF1D5FEC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2387" name="Marcador de notas 2">
            <a:extLst>
              <a:ext uri="{FF2B5EF4-FFF2-40B4-BE49-F238E27FC236}">
                <a16:creationId xmlns:a16="http://schemas.microsoft.com/office/drawing/2014/main" id="{E5AA5151-670F-4BB7-9CF5-A84D5C6A0D4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72388" name="Marcador de número de diapositiva 3">
            <a:extLst>
              <a:ext uri="{FF2B5EF4-FFF2-40B4-BE49-F238E27FC236}">
                <a16:creationId xmlns:a16="http://schemas.microsoft.com/office/drawing/2014/main" id="{9F5F80FD-3C85-4E95-A403-784033D58E0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60CB6D-FC7D-47C7-9C64-B5AC72F65F7B}" type="slidenum">
              <a:rPr lang="es-CO" altLang="es-CO" smtClean="0">
                <a:solidFill>
                  <a:srgbClr val="000000"/>
                </a:solidFill>
              </a:rPr>
              <a:pPr fontAlgn="base">
                <a:spcBef>
                  <a:spcPct val="0"/>
                </a:spcBef>
                <a:spcAft>
                  <a:spcPct val="0"/>
                </a:spcAft>
              </a:pPr>
              <a:t>206</a:t>
            </a:fld>
            <a:endParaRPr lang="es-CO" altLang="es-CO">
              <a:solidFill>
                <a:srgbClr val="000000"/>
              </a:solidFil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Marcador de imagen de diapositiva 1">
            <a:extLst>
              <a:ext uri="{FF2B5EF4-FFF2-40B4-BE49-F238E27FC236}">
                <a16:creationId xmlns:a16="http://schemas.microsoft.com/office/drawing/2014/main" id="{C14A42BE-FF91-4262-B087-528C3D48EE3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6483" name="Marcador de notas 2">
            <a:extLst>
              <a:ext uri="{FF2B5EF4-FFF2-40B4-BE49-F238E27FC236}">
                <a16:creationId xmlns:a16="http://schemas.microsoft.com/office/drawing/2014/main" id="{7FDC9003-F545-4391-9435-5D6E06714CC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76484" name="Marcador de número de diapositiva 3">
            <a:extLst>
              <a:ext uri="{FF2B5EF4-FFF2-40B4-BE49-F238E27FC236}">
                <a16:creationId xmlns:a16="http://schemas.microsoft.com/office/drawing/2014/main" id="{279BE465-1D2F-449E-9A9A-E4B7623E7F8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85774BB-005F-49AE-99E0-FE47AE0EAF11}" type="slidenum">
              <a:rPr lang="es-CO" altLang="es-CO" smtClean="0">
                <a:solidFill>
                  <a:srgbClr val="000000"/>
                </a:solidFill>
              </a:rPr>
              <a:pPr fontAlgn="base">
                <a:spcBef>
                  <a:spcPct val="0"/>
                </a:spcBef>
                <a:spcAft>
                  <a:spcPct val="0"/>
                </a:spcAft>
              </a:pPr>
              <a:t>209</a:t>
            </a:fld>
            <a:endParaRPr lang="es-CO" altLang="es-CO">
              <a:solidFill>
                <a:srgbClr val="000000"/>
              </a:solidFil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Marcador de imagen de diapositiva 1">
            <a:extLst>
              <a:ext uri="{FF2B5EF4-FFF2-40B4-BE49-F238E27FC236}">
                <a16:creationId xmlns:a16="http://schemas.microsoft.com/office/drawing/2014/main" id="{1C23FCF9-1411-4210-88B7-C581892682D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1843" name="Marcador de notas 2">
            <a:extLst>
              <a:ext uri="{FF2B5EF4-FFF2-40B4-BE49-F238E27FC236}">
                <a16:creationId xmlns:a16="http://schemas.microsoft.com/office/drawing/2014/main" id="{B5C56699-A55D-4181-AF81-93D6A65B205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91844" name="Marcador de número de diapositiva 3">
            <a:extLst>
              <a:ext uri="{FF2B5EF4-FFF2-40B4-BE49-F238E27FC236}">
                <a16:creationId xmlns:a16="http://schemas.microsoft.com/office/drawing/2014/main" id="{0170DBA5-9187-4F22-A599-6F7990BE09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40BF2DA-894F-44E4-9F1C-F200CBDAE3BE}" type="slidenum">
              <a:rPr lang="es-CO" altLang="es-CO" smtClean="0">
                <a:solidFill>
                  <a:srgbClr val="000000"/>
                </a:solidFill>
              </a:rPr>
              <a:pPr fontAlgn="base">
                <a:spcBef>
                  <a:spcPct val="0"/>
                </a:spcBef>
                <a:spcAft>
                  <a:spcPct val="0"/>
                </a:spcAft>
              </a:pPr>
              <a:t>223</a:t>
            </a:fld>
            <a:endParaRPr lang="es-CO" altLang="es-CO">
              <a:solidFill>
                <a:srgbClr val="000000"/>
              </a:solidFil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Marcador de imagen de diapositiva 1">
            <a:extLst>
              <a:ext uri="{FF2B5EF4-FFF2-40B4-BE49-F238E27FC236}">
                <a16:creationId xmlns:a16="http://schemas.microsoft.com/office/drawing/2014/main" id="{224F5563-5A81-4039-946A-EB2FBFAF9C4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4915" name="Marcador de notas 2">
            <a:extLst>
              <a:ext uri="{FF2B5EF4-FFF2-40B4-BE49-F238E27FC236}">
                <a16:creationId xmlns:a16="http://schemas.microsoft.com/office/drawing/2014/main" id="{93252BB3-CE52-45E5-8BDA-73D44DD9AAE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94916" name="Marcador de número de diapositiva 3">
            <a:extLst>
              <a:ext uri="{FF2B5EF4-FFF2-40B4-BE49-F238E27FC236}">
                <a16:creationId xmlns:a16="http://schemas.microsoft.com/office/drawing/2014/main" id="{5D372E9F-8F00-486C-A306-C7C172BF5FE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5E13499-0335-49F4-9061-583F947E89F5}" type="slidenum">
              <a:rPr lang="es-CO" altLang="es-CO" smtClean="0">
                <a:solidFill>
                  <a:srgbClr val="000000"/>
                </a:solidFill>
              </a:rPr>
              <a:pPr fontAlgn="base">
                <a:spcBef>
                  <a:spcPct val="0"/>
                </a:spcBef>
                <a:spcAft>
                  <a:spcPct val="0"/>
                </a:spcAft>
              </a:pPr>
              <a:t>225</a:t>
            </a:fld>
            <a:endParaRPr lang="es-CO" altLang="es-CO">
              <a:solidFill>
                <a:srgbClr val="000000"/>
              </a:solidFil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Marcador de imagen de diapositiva 1">
            <a:extLst>
              <a:ext uri="{FF2B5EF4-FFF2-40B4-BE49-F238E27FC236}">
                <a16:creationId xmlns:a16="http://schemas.microsoft.com/office/drawing/2014/main" id="{2FF4F28F-A2A1-4722-80F6-2EBB6567FD7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9011" name="Marcador de notas 2">
            <a:extLst>
              <a:ext uri="{FF2B5EF4-FFF2-40B4-BE49-F238E27FC236}">
                <a16:creationId xmlns:a16="http://schemas.microsoft.com/office/drawing/2014/main" id="{62A0A1F6-1D55-46F3-87C7-74DFF80D1E0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299012" name="Marcador de número de diapositiva 3">
            <a:extLst>
              <a:ext uri="{FF2B5EF4-FFF2-40B4-BE49-F238E27FC236}">
                <a16:creationId xmlns:a16="http://schemas.microsoft.com/office/drawing/2014/main" id="{3A5A2E86-F649-4DFC-BFDA-813C7FA754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1F43544-E9E6-4904-A060-84886499EA04}" type="slidenum">
              <a:rPr lang="es-CO" altLang="es-CO" smtClean="0">
                <a:solidFill>
                  <a:srgbClr val="000000"/>
                </a:solidFill>
              </a:rPr>
              <a:pPr fontAlgn="base">
                <a:spcBef>
                  <a:spcPct val="0"/>
                </a:spcBef>
                <a:spcAft>
                  <a:spcPct val="0"/>
                </a:spcAft>
              </a:pPr>
              <a:t>228</a:t>
            </a:fld>
            <a:endParaRPr lang="es-CO" altLang="es-CO">
              <a:solidFill>
                <a:srgbClr val="000000"/>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6CA1F061-1AEA-42DA-9A56-5B602596EA4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B5550378-37A5-4D18-AB40-8C242AE3D8B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65540" name="Marcador de número de diapositiva 3">
            <a:extLst>
              <a:ext uri="{FF2B5EF4-FFF2-40B4-BE49-F238E27FC236}">
                <a16:creationId xmlns:a16="http://schemas.microsoft.com/office/drawing/2014/main" id="{361EB1E9-CA09-4877-9528-3F2FC1B0085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074759B-1BC8-4107-A631-0092C1A2D0CD}" type="slidenum">
              <a:rPr lang="es-CO" altLang="es-CO" smtClean="0">
                <a:solidFill>
                  <a:srgbClr val="000000"/>
                </a:solidFill>
              </a:rPr>
              <a:pPr fontAlgn="base">
                <a:spcBef>
                  <a:spcPct val="0"/>
                </a:spcBef>
                <a:spcAft>
                  <a:spcPct val="0"/>
                </a:spcAft>
              </a:pPr>
              <a:t>35</a:t>
            </a:fld>
            <a:endParaRPr lang="es-CO" altLang="es-CO">
              <a:solidFill>
                <a:srgbClr val="000000"/>
              </a:solidFill>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Marcador de imagen de diapositiva 1">
            <a:extLst>
              <a:ext uri="{FF2B5EF4-FFF2-40B4-BE49-F238E27FC236}">
                <a16:creationId xmlns:a16="http://schemas.microsoft.com/office/drawing/2014/main" id="{FEA43730-9DC3-40DE-9C0E-2E66A137BFF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1059" name="Marcador de notas 2">
            <a:extLst>
              <a:ext uri="{FF2B5EF4-FFF2-40B4-BE49-F238E27FC236}">
                <a16:creationId xmlns:a16="http://schemas.microsoft.com/office/drawing/2014/main" id="{0709405E-3D68-4178-9CA4-FC36615FC87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01060" name="Marcador de número de diapositiva 3">
            <a:extLst>
              <a:ext uri="{FF2B5EF4-FFF2-40B4-BE49-F238E27FC236}">
                <a16:creationId xmlns:a16="http://schemas.microsoft.com/office/drawing/2014/main" id="{DEF1F7E4-336C-4954-A462-9994EABE7BC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01A7991-466A-4205-9BE5-662F0ACAC867}" type="slidenum">
              <a:rPr lang="es-CO" altLang="es-CO" smtClean="0">
                <a:solidFill>
                  <a:srgbClr val="000000"/>
                </a:solidFill>
              </a:rPr>
              <a:pPr fontAlgn="base">
                <a:spcBef>
                  <a:spcPct val="0"/>
                </a:spcBef>
                <a:spcAft>
                  <a:spcPct val="0"/>
                </a:spcAft>
              </a:pPr>
              <a:t>229</a:t>
            </a:fld>
            <a:endParaRPr lang="es-CO" altLang="es-CO">
              <a:solidFill>
                <a:srgbClr val="000000"/>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Marcador de imagen de diapositiva 1">
            <a:extLst>
              <a:ext uri="{FF2B5EF4-FFF2-40B4-BE49-F238E27FC236}">
                <a16:creationId xmlns:a16="http://schemas.microsoft.com/office/drawing/2014/main" id="{2FB5A828-26DC-4E1C-B795-EF9FB2370AC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9491" name="Marcador de notas 2">
            <a:extLst>
              <a:ext uri="{FF2B5EF4-FFF2-40B4-BE49-F238E27FC236}">
                <a16:creationId xmlns:a16="http://schemas.microsoft.com/office/drawing/2014/main" id="{F8B6D7EE-1AC6-4866-AB8E-AC503993170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19492" name="Marcador de número de diapositiva 3">
            <a:extLst>
              <a:ext uri="{FF2B5EF4-FFF2-40B4-BE49-F238E27FC236}">
                <a16:creationId xmlns:a16="http://schemas.microsoft.com/office/drawing/2014/main" id="{E89D5546-1A02-46B0-AC82-2538C51F2E2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7A91606-A9AD-4BFB-B0E3-EECA5176FD88}" type="slidenum">
              <a:rPr lang="es-CO" altLang="es-CO" smtClean="0">
                <a:solidFill>
                  <a:srgbClr val="000000"/>
                </a:solidFill>
              </a:rPr>
              <a:pPr fontAlgn="base">
                <a:spcBef>
                  <a:spcPct val="0"/>
                </a:spcBef>
                <a:spcAft>
                  <a:spcPct val="0"/>
                </a:spcAft>
              </a:pPr>
              <a:t>246</a:t>
            </a:fld>
            <a:endParaRPr lang="es-CO" altLang="es-CO">
              <a:solidFill>
                <a:srgbClr val="000000"/>
              </a:solidFil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Marcador de imagen de diapositiva 1">
            <a:extLst>
              <a:ext uri="{FF2B5EF4-FFF2-40B4-BE49-F238E27FC236}">
                <a16:creationId xmlns:a16="http://schemas.microsoft.com/office/drawing/2014/main" id="{655176FA-D4E2-4F56-B035-091DDEACF6B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1539" name="Marcador de notas 2">
            <a:extLst>
              <a:ext uri="{FF2B5EF4-FFF2-40B4-BE49-F238E27FC236}">
                <a16:creationId xmlns:a16="http://schemas.microsoft.com/office/drawing/2014/main" id="{77E46974-21D4-470A-9684-F670BE5A406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21540" name="Marcador de número de diapositiva 3">
            <a:extLst>
              <a:ext uri="{FF2B5EF4-FFF2-40B4-BE49-F238E27FC236}">
                <a16:creationId xmlns:a16="http://schemas.microsoft.com/office/drawing/2014/main" id="{89ACC9F1-DABB-4F58-86A2-A22FDE4EC86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0CAC185-2CDF-43B9-899E-168F2B923BF2}" type="slidenum">
              <a:rPr lang="es-CO" altLang="es-CO" smtClean="0">
                <a:solidFill>
                  <a:srgbClr val="000000"/>
                </a:solidFill>
              </a:rPr>
              <a:pPr fontAlgn="base">
                <a:spcBef>
                  <a:spcPct val="0"/>
                </a:spcBef>
                <a:spcAft>
                  <a:spcPct val="0"/>
                </a:spcAft>
              </a:pPr>
              <a:t>247</a:t>
            </a:fld>
            <a:endParaRPr lang="es-CO" altLang="es-CO">
              <a:solidFill>
                <a:srgbClr val="000000"/>
              </a:solidFil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Marcador de imagen de diapositiva 1">
            <a:extLst>
              <a:ext uri="{FF2B5EF4-FFF2-40B4-BE49-F238E27FC236}">
                <a16:creationId xmlns:a16="http://schemas.microsoft.com/office/drawing/2014/main" id="{0C2C2C1A-20C4-402A-A191-E2DCF2C2D2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3587" name="Marcador de notas 2">
            <a:extLst>
              <a:ext uri="{FF2B5EF4-FFF2-40B4-BE49-F238E27FC236}">
                <a16:creationId xmlns:a16="http://schemas.microsoft.com/office/drawing/2014/main" id="{B9439C48-8324-4841-B9E6-53EF8CA3AB0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23588" name="Marcador de número de diapositiva 3">
            <a:extLst>
              <a:ext uri="{FF2B5EF4-FFF2-40B4-BE49-F238E27FC236}">
                <a16:creationId xmlns:a16="http://schemas.microsoft.com/office/drawing/2014/main" id="{8547504C-7FE8-45A4-8579-1D7FEA66298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53818F-C49D-4595-8C24-941AC667AA06}" type="slidenum">
              <a:rPr lang="es-CO" altLang="es-CO" smtClean="0">
                <a:solidFill>
                  <a:srgbClr val="000000"/>
                </a:solidFill>
              </a:rPr>
              <a:pPr fontAlgn="base">
                <a:spcBef>
                  <a:spcPct val="0"/>
                </a:spcBef>
                <a:spcAft>
                  <a:spcPct val="0"/>
                </a:spcAft>
              </a:pPr>
              <a:t>248</a:t>
            </a:fld>
            <a:endParaRPr lang="es-CO" altLang="es-CO">
              <a:solidFill>
                <a:srgbClr val="000000"/>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Marcador de imagen de diapositiva 1">
            <a:extLst>
              <a:ext uri="{FF2B5EF4-FFF2-40B4-BE49-F238E27FC236}">
                <a16:creationId xmlns:a16="http://schemas.microsoft.com/office/drawing/2014/main" id="{704D857F-4DF3-4307-8151-2BAAE9FFE24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5635" name="Marcador de notas 2">
            <a:extLst>
              <a:ext uri="{FF2B5EF4-FFF2-40B4-BE49-F238E27FC236}">
                <a16:creationId xmlns:a16="http://schemas.microsoft.com/office/drawing/2014/main" id="{E213E872-5782-494C-8B6E-210C5221F85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25636" name="Marcador de número de diapositiva 3">
            <a:extLst>
              <a:ext uri="{FF2B5EF4-FFF2-40B4-BE49-F238E27FC236}">
                <a16:creationId xmlns:a16="http://schemas.microsoft.com/office/drawing/2014/main" id="{4888136C-79DF-40EF-B5EB-65E26636151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8668721-9375-4BC4-8401-73BD0D21CEA3}" type="slidenum">
              <a:rPr lang="es-CO" altLang="es-CO" smtClean="0">
                <a:solidFill>
                  <a:srgbClr val="000000"/>
                </a:solidFill>
              </a:rPr>
              <a:pPr fontAlgn="base">
                <a:spcBef>
                  <a:spcPct val="0"/>
                </a:spcBef>
                <a:spcAft>
                  <a:spcPct val="0"/>
                </a:spcAft>
              </a:pPr>
              <a:t>249</a:t>
            </a:fld>
            <a:endParaRPr lang="es-CO" altLang="es-CO">
              <a:solidFill>
                <a:srgbClr val="000000"/>
              </a:solidFil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Marcador de imagen de diapositiva 1">
            <a:extLst>
              <a:ext uri="{FF2B5EF4-FFF2-40B4-BE49-F238E27FC236}">
                <a16:creationId xmlns:a16="http://schemas.microsoft.com/office/drawing/2014/main" id="{201A915A-7B08-485E-A36C-B088D0383A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683" name="Marcador de notas 2">
            <a:extLst>
              <a:ext uri="{FF2B5EF4-FFF2-40B4-BE49-F238E27FC236}">
                <a16:creationId xmlns:a16="http://schemas.microsoft.com/office/drawing/2014/main" id="{8B90402C-EDCF-47E5-95FC-65D680DCAD1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27684" name="Marcador de número de diapositiva 3">
            <a:extLst>
              <a:ext uri="{FF2B5EF4-FFF2-40B4-BE49-F238E27FC236}">
                <a16:creationId xmlns:a16="http://schemas.microsoft.com/office/drawing/2014/main" id="{97670517-A282-4775-A68D-C09B2D4D8E3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19DB79A-D222-40B8-8664-BF4E9D41C63F}" type="slidenum">
              <a:rPr lang="es-CO" altLang="es-CO" smtClean="0">
                <a:solidFill>
                  <a:srgbClr val="000000"/>
                </a:solidFill>
              </a:rPr>
              <a:pPr fontAlgn="base">
                <a:spcBef>
                  <a:spcPct val="0"/>
                </a:spcBef>
                <a:spcAft>
                  <a:spcPct val="0"/>
                </a:spcAft>
              </a:pPr>
              <a:t>250</a:t>
            </a:fld>
            <a:endParaRPr lang="es-CO" altLang="es-CO">
              <a:solidFill>
                <a:srgbClr val="000000"/>
              </a:solidFil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Marcador de imagen de diapositiva 1">
            <a:extLst>
              <a:ext uri="{FF2B5EF4-FFF2-40B4-BE49-F238E27FC236}">
                <a16:creationId xmlns:a16="http://schemas.microsoft.com/office/drawing/2014/main" id="{098F992C-E063-4B56-A26D-F2BBF9338CD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9731" name="Marcador de notas 2">
            <a:extLst>
              <a:ext uri="{FF2B5EF4-FFF2-40B4-BE49-F238E27FC236}">
                <a16:creationId xmlns:a16="http://schemas.microsoft.com/office/drawing/2014/main" id="{B1DEB7BF-D6AC-47D8-9528-B548C6DA544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29732" name="Marcador de número de diapositiva 3">
            <a:extLst>
              <a:ext uri="{FF2B5EF4-FFF2-40B4-BE49-F238E27FC236}">
                <a16:creationId xmlns:a16="http://schemas.microsoft.com/office/drawing/2014/main" id="{F3F25C2D-BE05-420D-A2F1-49E55D5083F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62DAE0-38A2-4C9F-BFFD-8BCF7A9CC5BE}" type="slidenum">
              <a:rPr lang="es-CO" altLang="es-CO" smtClean="0">
                <a:solidFill>
                  <a:srgbClr val="000000"/>
                </a:solidFill>
              </a:rPr>
              <a:pPr fontAlgn="base">
                <a:spcBef>
                  <a:spcPct val="0"/>
                </a:spcBef>
                <a:spcAft>
                  <a:spcPct val="0"/>
                </a:spcAft>
              </a:pPr>
              <a:t>251</a:t>
            </a:fld>
            <a:endParaRPr lang="es-CO" altLang="es-CO">
              <a:solidFill>
                <a:srgbClr val="000000"/>
              </a:solidFil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Marcador de imagen de diapositiva 1">
            <a:extLst>
              <a:ext uri="{FF2B5EF4-FFF2-40B4-BE49-F238E27FC236}">
                <a16:creationId xmlns:a16="http://schemas.microsoft.com/office/drawing/2014/main" id="{F5985194-20D1-4BE4-87F2-00AB5B04576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6899" name="Marcador de notas 2">
            <a:extLst>
              <a:ext uri="{FF2B5EF4-FFF2-40B4-BE49-F238E27FC236}">
                <a16:creationId xmlns:a16="http://schemas.microsoft.com/office/drawing/2014/main" id="{175BA2A1-7B46-453C-B348-5277E7C3196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36900" name="Marcador de número de diapositiva 3">
            <a:extLst>
              <a:ext uri="{FF2B5EF4-FFF2-40B4-BE49-F238E27FC236}">
                <a16:creationId xmlns:a16="http://schemas.microsoft.com/office/drawing/2014/main" id="{8CA72EFB-B86A-4936-95C8-BFDF76B03FF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0F535A9-6D9D-49A9-B38A-D68C54A38C50}" type="slidenum">
              <a:rPr lang="es-CO" altLang="es-CO" smtClean="0">
                <a:solidFill>
                  <a:srgbClr val="000000"/>
                </a:solidFill>
              </a:rPr>
              <a:pPr fontAlgn="base">
                <a:spcBef>
                  <a:spcPct val="0"/>
                </a:spcBef>
                <a:spcAft>
                  <a:spcPct val="0"/>
                </a:spcAft>
              </a:pPr>
              <a:t>257</a:t>
            </a:fld>
            <a:endParaRPr lang="es-CO" altLang="es-CO">
              <a:solidFill>
                <a:srgbClr val="000000"/>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Marcador de imagen de diapositiva 1">
            <a:extLst>
              <a:ext uri="{FF2B5EF4-FFF2-40B4-BE49-F238E27FC236}">
                <a16:creationId xmlns:a16="http://schemas.microsoft.com/office/drawing/2014/main" id="{AB4BC037-8675-4D6C-B16C-86CD7D67E5E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9971" name="Marcador de notas 2">
            <a:extLst>
              <a:ext uri="{FF2B5EF4-FFF2-40B4-BE49-F238E27FC236}">
                <a16:creationId xmlns:a16="http://schemas.microsoft.com/office/drawing/2014/main" id="{8A414EFE-A763-4520-92AC-98AAAA0A93F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39972" name="Marcador de número de diapositiva 3">
            <a:extLst>
              <a:ext uri="{FF2B5EF4-FFF2-40B4-BE49-F238E27FC236}">
                <a16:creationId xmlns:a16="http://schemas.microsoft.com/office/drawing/2014/main" id="{D5917D55-BFFC-482D-AED0-05015FF7BE5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A1BB38-D875-4442-98CA-2D9977B82B32}" type="slidenum">
              <a:rPr lang="es-CO" altLang="es-CO" smtClean="0">
                <a:solidFill>
                  <a:srgbClr val="000000"/>
                </a:solidFill>
              </a:rPr>
              <a:pPr fontAlgn="base">
                <a:spcBef>
                  <a:spcPct val="0"/>
                </a:spcBef>
                <a:spcAft>
                  <a:spcPct val="0"/>
                </a:spcAft>
              </a:pPr>
              <a:t>259</a:t>
            </a:fld>
            <a:endParaRPr lang="es-CO" altLang="es-CO">
              <a:solidFill>
                <a:srgbClr val="000000"/>
              </a:solidFil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Marcador de imagen de diapositiva 1">
            <a:extLst>
              <a:ext uri="{FF2B5EF4-FFF2-40B4-BE49-F238E27FC236}">
                <a16:creationId xmlns:a16="http://schemas.microsoft.com/office/drawing/2014/main" id="{94743305-E236-44A3-A872-015CDCFACB7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2019" name="Marcador de notas 2">
            <a:extLst>
              <a:ext uri="{FF2B5EF4-FFF2-40B4-BE49-F238E27FC236}">
                <a16:creationId xmlns:a16="http://schemas.microsoft.com/office/drawing/2014/main" id="{D3EFB6B0-8F71-44D0-93CB-0A1D88F4DBB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42020" name="Marcador de número de diapositiva 3">
            <a:extLst>
              <a:ext uri="{FF2B5EF4-FFF2-40B4-BE49-F238E27FC236}">
                <a16:creationId xmlns:a16="http://schemas.microsoft.com/office/drawing/2014/main" id="{8EA4A87A-C3D5-4644-AB2E-419E1A611D6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4E7DB53-D28D-4568-9864-BFD35F293E33}" type="slidenum">
              <a:rPr lang="es-CO" altLang="es-CO" smtClean="0">
                <a:solidFill>
                  <a:srgbClr val="000000"/>
                </a:solidFill>
              </a:rPr>
              <a:pPr fontAlgn="base">
                <a:spcBef>
                  <a:spcPct val="0"/>
                </a:spcBef>
                <a:spcAft>
                  <a:spcPct val="0"/>
                </a:spcAft>
              </a:pPr>
              <a:t>260</a:t>
            </a:fld>
            <a:endParaRPr lang="es-CO" altLang="es-CO">
              <a:solidFill>
                <a:srgbClr val="000000"/>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5BE239F5-D29A-4FD5-AEFD-3A8629F313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CE2A49B2-C15A-4F29-BC2A-621A290211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86020" name="Marcador de número de diapositiva 3">
            <a:extLst>
              <a:ext uri="{FF2B5EF4-FFF2-40B4-BE49-F238E27FC236}">
                <a16:creationId xmlns:a16="http://schemas.microsoft.com/office/drawing/2014/main" id="{9F71E840-FE27-469A-9639-90476320CDF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1D293C3-C285-42AF-8595-C359504A0037}" type="slidenum">
              <a:rPr lang="es-CO" altLang="es-CO" smtClean="0">
                <a:solidFill>
                  <a:srgbClr val="000000"/>
                </a:solidFill>
              </a:rPr>
              <a:pPr fontAlgn="base">
                <a:spcBef>
                  <a:spcPct val="0"/>
                </a:spcBef>
                <a:spcAft>
                  <a:spcPct val="0"/>
                </a:spcAft>
              </a:pPr>
              <a:t>54</a:t>
            </a:fld>
            <a:endParaRPr lang="es-CO" altLang="es-CO">
              <a:solidFill>
                <a:srgbClr val="000000"/>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Marcador de imagen de diapositiva 1">
            <a:extLst>
              <a:ext uri="{FF2B5EF4-FFF2-40B4-BE49-F238E27FC236}">
                <a16:creationId xmlns:a16="http://schemas.microsoft.com/office/drawing/2014/main" id="{0F58FD88-CD68-4626-BF6F-3C3B26B186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9187" name="Marcador de notas 2">
            <a:extLst>
              <a:ext uri="{FF2B5EF4-FFF2-40B4-BE49-F238E27FC236}">
                <a16:creationId xmlns:a16="http://schemas.microsoft.com/office/drawing/2014/main" id="{8092E7B1-4CF4-4C41-8D3C-F38940F6465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49188" name="Marcador de número de diapositiva 3">
            <a:extLst>
              <a:ext uri="{FF2B5EF4-FFF2-40B4-BE49-F238E27FC236}">
                <a16:creationId xmlns:a16="http://schemas.microsoft.com/office/drawing/2014/main" id="{0A0FE1EC-8DB4-4B6A-8260-B2B49816C1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7F8D904-86E1-4B8E-9981-24DE51B74A6F}" type="slidenum">
              <a:rPr lang="es-CO" altLang="es-CO" smtClean="0">
                <a:solidFill>
                  <a:srgbClr val="000000"/>
                </a:solidFill>
              </a:rPr>
              <a:pPr fontAlgn="base">
                <a:spcBef>
                  <a:spcPct val="0"/>
                </a:spcBef>
                <a:spcAft>
                  <a:spcPct val="0"/>
                </a:spcAft>
              </a:pPr>
              <a:t>266</a:t>
            </a:fld>
            <a:endParaRPr lang="es-CO" altLang="es-CO">
              <a:solidFill>
                <a:srgbClr val="000000"/>
              </a:solidFil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Marcador de imagen de diapositiva 1">
            <a:extLst>
              <a:ext uri="{FF2B5EF4-FFF2-40B4-BE49-F238E27FC236}">
                <a16:creationId xmlns:a16="http://schemas.microsoft.com/office/drawing/2014/main" id="{6169115A-2910-4FA1-91BD-40C32199190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2259" name="Marcador de notas 2">
            <a:extLst>
              <a:ext uri="{FF2B5EF4-FFF2-40B4-BE49-F238E27FC236}">
                <a16:creationId xmlns:a16="http://schemas.microsoft.com/office/drawing/2014/main" id="{65E5F254-2AC0-4A5D-8F24-23306933989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52260" name="Marcador de número de diapositiva 3">
            <a:extLst>
              <a:ext uri="{FF2B5EF4-FFF2-40B4-BE49-F238E27FC236}">
                <a16:creationId xmlns:a16="http://schemas.microsoft.com/office/drawing/2014/main" id="{217AAE0A-D06F-41EE-B9B1-52E18A503CB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9BA582-EF2D-4ED8-86BB-BDE5B65A7BF4}" type="slidenum">
              <a:rPr lang="es-CO" altLang="es-CO" smtClean="0">
                <a:solidFill>
                  <a:srgbClr val="000000"/>
                </a:solidFill>
              </a:rPr>
              <a:pPr fontAlgn="base">
                <a:spcBef>
                  <a:spcPct val="0"/>
                </a:spcBef>
                <a:spcAft>
                  <a:spcPct val="0"/>
                </a:spcAft>
              </a:pPr>
              <a:t>268</a:t>
            </a:fld>
            <a:endParaRPr lang="es-CO" altLang="es-CO">
              <a:solidFill>
                <a:srgbClr val="000000"/>
              </a:solidFil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Marcador de imagen de diapositiva 1">
            <a:extLst>
              <a:ext uri="{FF2B5EF4-FFF2-40B4-BE49-F238E27FC236}">
                <a16:creationId xmlns:a16="http://schemas.microsoft.com/office/drawing/2014/main" id="{07C4C929-92CB-4192-A517-A08F3D8CDB4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1475" name="Marcador de notas 2">
            <a:extLst>
              <a:ext uri="{FF2B5EF4-FFF2-40B4-BE49-F238E27FC236}">
                <a16:creationId xmlns:a16="http://schemas.microsoft.com/office/drawing/2014/main" id="{83D581B2-9086-4118-9FAD-F61A820D43A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61476" name="Marcador de número de diapositiva 3">
            <a:extLst>
              <a:ext uri="{FF2B5EF4-FFF2-40B4-BE49-F238E27FC236}">
                <a16:creationId xmlns:a16="http://schemas.microsoft.com/office/drawing/2014/main" id="{4B6845A6-A01E-49B2-8FB4-D5CFD638995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3FB0DE3-43DE-45C0-AB28-14B69DC63C69}" type="slidenum">
              <a:rPr lang="es-CO" altLang="es-CO" smtClean="0">
                <a:solidFill>
                  <a:srgbClr val="000000"/>
                </a:solidFill>
              </a:rPr>
              <a:pPr fontAlgn="base">
                <a:spcBef>
                  <a:spcPct val="0"/>
                </a:spcBef>
                <a:spcAft>
                  <a:spcPct val="0"/>
                </a:spcAft>
              </a:pPr>
              <a:t>276</a:t>
            </a:fld>
            <a:endParaRPr lang="es-CO" altLang="es-CO">
              <a:solidFill>
                <a:srgbClr val="000000"/>
              </a:solidFil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Marcador de imagen de diapositiva 1">
            <a:extLst>
              <a:ext uri="{FF2B5EF4-FFF2-40B4-BE49-F238E27FC236}">
                <a16:creationId xmlns:a16="http://schemas.microsoft.com/office/drawing/2014/main" id="{3A5E7304-6CDC-4267-AFD7-4791097DED1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3523" name="Marcador de notas 2">
            <a:extLst>
              <a:ext uri="{FF2B5EF4-FFF2-40B4-BE49-F238E27FC236}">
                <a16:creationId xmlns:a16="http://schemas.microsoft.com/office/drawing/2014/main" id="{4E7F0BE2-AD87-43BB-BD03-08439C8A860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63524" name="Marcador de número de diapositiva 3">
            <a:extLst>
              <a:ext uri="{FF2B5EF4-FFF2-40B4-BE49-F238E27FC236}">
                <a16:creationId xmlns:a16="http://schemas.microsoft.com/office/drawing/2014/main" id="{3EE6AD6C-9AE0-454B-9E0A-10AD93B7C49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4126B2-CBC9-4F3F-9863-7442F7B72395}" type="slidenum">
              <a:rPr lang="es-CO" altLang="es-CO" smtClean="0">
                <a:solidFill>
                  <a:srgbClr val="000000"/>
                </a:solidFill>
              </a:rPr>
              <a:pPr fontAlgn="base">
                <a:spcBef>
                  <a:spcPct val="0"/>
                </a:spcBef>
                <a:spcAft>
                  <a:spcPct val="0"/>
                </a:spcAft>
              </a:pPr>
              <a:t>277</a:t>
            </a:fld>
            <a:endParaRPr lang="es-CO" altLang="es-CO">
              <a:solidFill>
                <a:srgbClr val="000000"/>
              </a:solidFil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Marcador de imagen de diapositiva 1">
            <a:extLst>
              <a:ext uri="{FF2B5EF4-FFF2-40B4-BE49-F238E27FC236}">
                <a16:creationId xmlns:a16="http://schemas.microsoft.com/office/drawing/2014/main" id="{916051F4-C0B7-40B2-BAEB-7F3098310A0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5571" name="Marcador de notas 2">
            <a:extLst>
              <a:ext uri="{FF2B5EF4-FFF2-40B4-BE49-F238E27FC236}">
                <a16:creationId xmlns:a16="http://schemas.microsoft.com/office/drawing/2014/main" id="{B47A5748-F51F-4CA3-84DC-E7C235B7F0E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65572" name="Marcador de número de diapositiva 3">
            <a:extLst>
              <a:ext uri="{FF2B5EF4-FFF2-40B4-BE49-F238E27FC236}">
                <a16:creationId xmlns:a16="http://schemas.microsoft.com/office/drawing/2014/main" id="{7D282E0E-700C-4407-A16D-8A65E940AF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48A3F5-41B9-488B-A446-9BA646110F51}" type="slidenum">
              <a:rPr lang="es-CO" altLang="es-CO" smtClean="0">
                <a:solidFill>
                  <a:srgbClr val="000000"/>
                </a:solidFill>
              </a:rPr>
              <a:pPr fontAlgn="base">
                <a:spcBef>
                  <a:spcPct val="0"/>
                </a:spcBef>
                <a:spcAft>
                  <a:spcPct val="0"/>
                </a:spcAft>
              </a:pPr>
              <a:t>278</a:t>
            </a:fld>
            <a:endParaRPr lang="es-CO" altLang="es-CO">
              <a:solidFill>
                <a:srgbClr val="000000"/>
              </a:solidFil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Marcador de imagen de diapositiva 1">
            <a:extLst>
              <a:ext uri="{FF2B5EF4-FFF2-40B4-BE49-F238E27FC236}">
                <a16:creationId xmlns:a16="http://schemas.microsoft.com/office/drawing/2014/main" id="{3A9F7BC0-8A9A-4978-95A8-5B347B9C2E4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7619" name="Marcador de notas 2">
            <a:extLst>
              <a:ext uri="{FF2B5EF4-FFF2-40B4-BE49-F238E27FC236}">
                <a16:creationId xmlns:a16="http://schemas.microsoft.com/office/drawing/2014/main" id="{B38A5442-1030-40A8-AFB3-76767719ABF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67620" name="Marcador de número de diapositiva 3">
            <a:extLst>
              <a:ext uri="{FF2B5EF4-FFF2-40B4-BE49-F238E27FC236}">
                <a16:creationId xmlns:a16="http://schemas.microsoft.com/office/drawing/2014/main" id="{74731530-88BC-49A8-8912-B755BD67E03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E40E1D3-D674-4C59-9020-6B23F09ABF73}" type="slidenum">
              <a:rPr lang="es-CO" altLang="es-CO" smtClean="0">
                <a:solidFill>
                  <a:srgbClr val="000000"/>
                </a:solidFill>
              </a:rPr>
              <a:pPr fontAlgn="base">
                <a:spcBef>
                  <a:spcPct val="0"/>
                </a:spcBef>
                <a:spcAft>
                  <a:spcPct val="0"/>
                </a:spcAft>
              </a:pPr>
              <a:t>279</a:t>
            </a:fld>
            <a:endParaRPr lang="es-CO" altLang="es-CO">
              <a:solidFill>
                <a:srgbClr val="000000"/>
              </a:solidFil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Marcador de imagen de diapositiva 1">
            <a:extLst>
              <a:ext uri="{FF2B5EF4-FFF2-40B4-BE49-F238E27FC236}">
                <a16:creationId xmlns:a16="http://schemas.microsoft.com/office/drawing/2014/main" id="{E003E4A7-809A-4EBF-9C1A-453DE011EA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4787" name="Marcador de notas 2">
            <a:extLst>
              <a:ext uri="{FF2B5EF4-FFF2-40B4-BE49-F238E27FC236}">
                <a16:creationId xmlns:a16="http://schemas.microsoft.com/office/drawing/2014/main" id="{429770BA-962E-4116-9340-EB5D317578C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74788" name="Marcador de número de diapositiva 3">
            <a:extLst>
              <a:ext uri="{FF2B5EF4-FFF2-40B4-BE49-F238E27FC236}">
                <a16:creationId xmlns:a16="http://schemas.microsoft.com/office/drawing/2014/main" id="{7C675B4D-B40E-45EC-9E22-9AEC2D61EA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16AC8BB-15F0-4A6E-BF1D-655E36D23529}" type="slidenum">
              <a:rPr lang="es-CO" altLang="es-CO" smtClean="0">
                <a:solidFill>
                  <a:srgbClr val="000000"/>
                </a:solidFill>
              </a:rPr>
              <a:pPr fontAlgn="base">
                <a:spcBef>
                  <a:spcPct val="0"/>
                </a:spcBef>
                <a:spcAft>
                  <a:spcPct val="0"/>
                </a:spcAft>
              </a:pPr>
              <a:t>285</a:t>
            </a:fld>
            <a:endParaRPr lang="es-CO" altLang="es-CO">
              <a:solidFill>
                <a:srgbClr val="000000"/>
              </a:solidFil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Marcador de imagen de diapositiva 1">
            <a:extLst>
              <a:ext uri="{FF2B5EF4-FFF2-40B4-BE49-F238E27FC236}">
                <a16:creationId xmlns:a16="http://schemas.microsoft.com/office/drawing/2014/main" id="{A1CC96A8-5088-4493-AC1E-33AC6DACEA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6835" name="Marcador de notas 2">
            <a:extLst>
              <a:ext uri="{FF2B5EF4-FFF2-40B4-BE49-F238E27FC236}">
                <a16:creationId xmlns:a16="http://schemas.microsoft.com/office/drawing/2014/main" id="{7EB9FDC3-9C65-44A8-85BE-1CD745C16B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376836" name="Marcador de número de diapositiva 3">
            <a:extLst>
              <a:ext uri="{FF2B5EF4-FFF2-40B4-BE49-F238E27FC236}">
                <a16:creationId xmlns:a16="http://schemas.microsoft.com/office/drawing/2014/main" id="{1D2419A6-5641-4EB1-8CE6-E3DC000F10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E08CC53-A376-4071-B804-5A818A3FB464}" type="slidenum">
              <a:rPr lang="es-CO" altLang="es-CO" smtClean="0">
                <a:solidFill>
                  <a:srgbClr val="000000"/>
                </a:solidFill>
              </a:rPr>
              <a:pPr fontAlgn="base">
                <a:spcBef>
                  <a:spcPct val="0"/>
                </a:spcBef>
                <a:spcAft>
                  <a:spcPct val="0"/>
                </a:spcAft>
              </a:pPr>
              <a:t>286</a:t>
            </a:fld>
            <a:endParaRPr lang="es-CO" altLang="es-CO">
              <a:solidFill>
                <a:srgbClr val="000000"/>
              </a:solidFil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Marcador de imagen de diapositiva 1">
            <a:extLst>
              <a:ext uri="{FF2B5EF4-FFF2-40B4-BE49-F238E27FC236}">
                <a16:creationId xmlns:a16="http://schemas.microsoft.com/office/drawing/2014/main" id="{10CC6499-485F-4419-9DBA-0DC66B8306D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0867" name="Marcador de notas 2">
            <a:extLst>
              <a:ext uri="{FF2B5EF4-FFF2-40B4-BE49-F238E27FC236}">
                <a16:creationId xmlns:a16="http://schemas.microsoft.com/office/drawing/2014/main" id="{07AECFC5-1F29-42C9-9EFE-560548AA72A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20868" name="Marcador de número de diapositiva 3">
            <a:extLst>
              <a:ext uri="{FF2B5EF4-FFF2-40B4-BE49-F238E27FC236}">
                <a16:creationId xmlns:a16="http://schemas.microsoft.com/office/drawing/2014/main" id="{70AFED82-5D8D-4B0F-8471-03BFEF656D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14A5769-4F71-4712-AE5B-D42B13B2658C}" type="slidenum">
              <a:rPr lang="es-CO" altLang="es-CO" smtClean="0">
                <a:solidFill>
                  <a:srgbClr val="000000"/>
                </a:solidFill>
              </a:rPr>
              <a:pPr fontAlgn="base">
                <a:spcBef>
                  <a:spcPct val="0"/>
                </a:spcBef>
                <a:spcAft>
                  <a:spcPct val="0"/>
                </a:spcAft>
              </a:pPr>
              <a:t>328</a:t>
            </a:fld>
            <a:endParaRPr lang="es-CO" altLang="es-CO">
              <a:solidFill>
                <a:srgbClr val="000000"/>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Marcador de imagen de diapositiva 1">
            <a:extLst>
              <a:ext uri="{FF2B5EF4-FFF2-40B4-BE49-F238E27FC236}">
                <a16:creationId xmlns:a16="http://schemas.microsoft.com/office/drawing/2014/main" id="{32FFA371-2EC5-4591-AA54-4C5F0001041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2915" name="Marcador de notas 2">
            <a:extLst>
              <a:ext uri="{FF2B5EF4-FFF2-40B4-BE49-F238E27FC236}">
                <a16:creationId xmlns:a16="http://schemas.microsoft.com/office/drawing/2014/main" id="{6788C376-546C-44E0-89AD-67B1B664CE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22916" name="Marcador de número de diapositiva 3">
            <a:extLst>
              <a:ext uri="{FF2B5EF4-FFF2-40B4-BE49-F238E27FC236}">
                <a16:creationId xmlns:a16="http://schemas.microsoft.com/office/drawing/2014/main" id="{8CD2405D-75F3-4817-A768-A5D47A0405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0E3A40E-B436-4ADB-BD09-91979C3CD559}" type="slidenum">
              <a:rPr lang="es-CO" altLang="es-CO" smtClean="0">
                <a:solidFill>
                  <a:srgbClr val="000000"/>
                </a:solidFill>
              </a:rPr>
              <a:pPr fontAlgn="base">
                <a:spcBef>
                  <a:spcPct val="0"/>
                </a:spcBef>
                <a:spcAft>
                  <a:spcPct val="0"/>
                </a:spcAft>
              </a:pPr>
              <a:t>329</a:t>
            </a:fld>
            <a:endParaRPr lang="es-CO" altLang="es-CO">
              <a:solidFill>
                <a:srgbClr val="000000"/>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Marcador de imagen de diapositiva 1">
            <a:extLst>
              <a:ext uri="{FF2B5EF4-FFF2-40B4-BE49-F238E27FC236}">
                <a16:creationId xmlns:a16="http://schemas.microsoft.com/office/drawing/2014/main" id="{CF65C7C0-7613-4FB8-9D5D-59340FD6991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5715" name="Marcador de notas 2">
            <a:extLst>
              <a:ext uri="{FF2B5EF4-FFF2-40B4-BE49-F238E27FC236}">
                <a16:creationId xmlns:a16="http://schemas.microsoft.com/office/drawing/2014/main" id="{1FBE0262-D0FA-423D-88AE-3E47DDD9F90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15716" name="Marcador de número de diapositiva 3">
            <a:extLst>
              <a:ext uri="{FF2B5EF4-FFF2-40B4-BE49-F238E27FC236}">
                <a16:creationId xmlns:a16="http://schemas.microsoft.com/office/drawing/2014/main" id="{38AFD61C-A43F-4924-9B26-0BC3971EF3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D82CF66-025E-44B7-98C2-C31535B2AE36}" type="slidenum">
              <a:rPr lang="es-CO" altLang="es-CO" smtClean="0">
                <a:solidFill>
                  <a:srgbClr val="000000"/>
                </a:solidFill>
              </a:rPr>
              <a:pPr fontAlgn="base">
                <a:spcBef>
                  <a:spcPct val="0"/>
                </a:spcBef>
                <a:spcAft>
                  <a:spcPct val="0"/>
                </a:spcAft>
              </a:pPr>
              <a:t>82</a:t>
            </a:fld>
            <a:endParaRPr lang="es-CO" altLang="es-CO">
              <a:solidFill>
                <a:srgbClr val="000000"/>
              </a:solidFil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Marcador de imagen de diapositiva 1">
            <a:extLst>
              <a:ext uri="{FF2B5EF4-FFF2-40B4-BE49-F238E27FC236}">
                <a16:creationId xmlns:a16="http://schemas.microsoft.com/office/drawing/2014/main" id="{7AAE95B8-AEB1-4096-8748-14A7848B4D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5987" name="Marcador de notas 2">
            <a:extLst>
              <a:ext uri="{FF2B5EF4-FFF2-40B4-BE49-F238E27FC236}">
                <a16:creationId xmlns:a16="http://schemas.microsoft.com/office/drawing/2014/main" id="{F3E7230D-3DC3-4DC6-B1CE-9292799EF8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25988" name="Marcador de número de diapositiva 3">
            <a:extLst>
              <a:ext uri="{FF2B5EF4-FFF2-40B4-BE49-F238E27FC236}">
                <a16:creationId xmlns:a16="http://schemas.microsoft.com/office/drawing/2014/main" id="{17FC75EF-BE2D-412C-A4D2-5646723E0F3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E7109AC-41E8-4147-9AFF-A91E03A77EA2}" type="slidenum">
              <a:rPr lang="es-CO" altLang="es-CO" smtClean="0">
                <a:solidFill>
                  <a:srgbClr val="000000"/>
                </a:solidFill>
              </a:rPr>
              <a:pPr fontAlgn="base">
                <a:spcBef>
                  <a:spcPct val="0"/>
                </a:spcBef>
                <a:spcAft>
                  <a:spcPct val="0"/>
                </a:spcAft>
              </a:pPr>
              <a:t>331</a:t>
            </a:fld>
            <a:endParaRPr lang="es-CO" altLang="es-CO">
              <a:solidFill>
                <a:srgbClr val="000000"/>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Marcador de imagen de diapositiva 1">
            <a:extLst>
              <a:ext uri="{FF2B5EF4-FFF2-40B4-BE49-F238E27FC236}">
                <a16:creationId xmlns:a16="http://schemas.microsoft.com/office/drawing/2014/main" id="{C44631DD-CA71-4E00-BC9C-5D2EDBD51E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8035" name="Marcador de notas 2">
            <a:extLst>
              <a:ext uri="{FF2B5EF4-FFF2-40B4-BE49-F238E27FC236}">
                <a16:creationId xmlns:a16="http://schemas.microsoft.com/office/drawing/2014/main" id="{D76C639E-B9EB-4A6D-860F-62A8F2B9943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28036" name="Marcador de número de diapositiva 3">
            <a:extLst>
              <a:ext uri="{FF2B5EF4-FFF2-40B4-BE49-F238E27FC236}">
                <a16:creationId xmlns:a16="http://schemas.microsoft.com/office/drawing/2014/main" id="{4161880B-B416-4D0F-820B-877B79F660A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FD3095C-5E6A-4F84-AE2A-FCAD94E4A0C5}" type="slidenum">
              <a:rPr lang="es-CO" altLang="es-CO" smtClean="0">
                <a:solidFill>
                  <a:srgbClr val="000000"/>
                </a:solidFill>
              </a:rPr>
              <a:pPr fontAlgn="base">
                <a:spcBef>
                  <a:spcPct val="0"/>
                </a:spcBef>
                <a:spcAft>
                  <a:spcPct val="0"/>
                </a:spcAft>
              </a:pPr>
              <a:t>332</a:t>
            </a:fld>
            <a:endParaRPr lang="es-CO" altLang="es-CO">
              <a:solidFill>
                <a:srgbClr val="000000"/>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Marcador de imagen de diapositiva 1">
            <a:extLst>
              <a:ext uri="{FF2B5EF4-FFF2-40B4-BE49-F238E27FC236}">
                <a16:creationId xmlns:a16="http://schemas.microsoft.com/office/drawing/2014/main" id="{B7AFD740-BA37-404F-A56D-4073FF59544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1107" name="Marcador de notas 2">
            <a:extLst>
              <a:ext uri="{FF2B5EF4-FFF2-40B4-BE49-F238E27FC236}">
                <a16:creationId xmlns:a16="http://schemas.microsoft.com/office/drawing/2014/main" id="{184C1330-1826-4ADE-90D0-3381E498C48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31108" name="Marcador de número de diapositiva 3">
            <a:extLst>
              <a:ext uri="{FF2B5EF4-FFF2-40B4-BE49-F238E27FC236}">
                <a16:creationId xmlns:a16="http://schemas.microsoft.com/office/drawing/2014/main" id="{4CEE7879-2332-4A30-A222-E8396F16FAC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2BB484C-5F7B-483B-92DC-040F50C95C16}" type="slidenum">
              <a:rPr lang="es-CO" altLang="es-CO" smtClean="0">
                <a:solidFill>
                  <a:srgbClr val="000000"/>
                </a:solidFill>
              </a:rPr>
              <a:pPr fontAlgn="base">
                <a:spcBef>
                  <a:spcPct val="0"/>
                </a:spcBef>
                <a:spcAft>
                  <a:spcPct val="0"/>
                </a:spcAft>
              </a:pPr>
              <a:t>334</a:t>
            </a:fld>
            <a:endParaRPr lang="es-CO" altLang="es-CO">
              <a:solidFill>
                <a:srgbClr val="000000"/>
              </a:solidFil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Marcador de imagen de diapositiva 1">
            <a:extLst>
              <a:ext uri="{FF2B5EF4-FFF2-40B4-BE49-F238E27FC236}">
                <a16:creationId xmlns:a16="http://schemas.microsoft.com/office/drawing/2014/main" id="{BB3AABAC-1E66-4C2B-AB2B-5578B3076AD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23" name="Marcador de notas 2">
            <a:extLst>
              <a:ext uri="{FF2B5EF4-FFF2-40B4-BE49-F238E27FC236}">
                <a16:creationId xmlns:a16="http://schemas.microsoft.com/office/drawing/2014/main" id="{A079621F-A675-4DA6-A476-7C50BC57C81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40324" name="Marcador de número de diapositiva 3">
            <a:extLst>
              <a:ext uri="{FF2B5EF4-FFF2-40B4-BE49-F238E27FC236}">
                <a16:creationId xmlns:a16="http://schemas.microsoft.com/office/drawing/2014/main" id="{518966FB-1D6B-4A5A-B524-D97E561EC40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26E0DA-593B-4ECA-ADD6-DB69DE2D5D8D}" type="slidenum">
              <a:rPr lang="es-CO" altLang="es-CO" smtClean="0">
                <a:solidFill>
                  <a:srgbClr val="000000"/>
                </a:solidFill>
              </a:rPr>
              <a:pPr fontAlgn="base">
                <a:spcBef>
                  <a:spcPct val="0"/>
                </a:spcBef>
                <a:spcAft>
                  <a:spcPct val="0"/>
                </a:spcAft>
              </a:pPr>
              <a:t>342</a:t>
            </a:fld>
            <a:endParaRPr lang="es-CO" altLang="es-CO">
              <a:solidFill>
                <a:srgbClr val="000000"/>
              </a:solidFil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Marcador de imagen de diapositiva 1">
            <a:extLst>
              <a:ext uri="{FF2B5EF4-FFF2-40B4-BE49-F238E27FC236}">
                <a16:creationId xmlns:a16="http://schemas.microsoft.com/office/drawing/2014/main" id="{F2067DCF-73D7-4D04-A672-ECC9409A09A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8515" name="Marcador de notas 2">
            <a:extLst>
              <a:ext uri="{FF2B5EF4-FFF2-40B4-BE49-F238E27FC236}">
                <a16:creationId xmlns:a16="http://schemas.microsoft.com/office/drawing/2014/main" id="{D481CACE-A293-4357-A69B-C5CDB0F1ED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48516" name="Marcador de número de diapositiva 3">
            <a:extLst>
              <a:ext uri="{FF2B5EF4-FFF2-40B4-BE49-F238E27FC236}">
                <a16:creationId xmlns:a16="http://schemas.microsoft.com/office/drawing/2014/main" id="{94B07D7D-D499-4D8B-BB02-FFE93B8BE11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13E2C73-AFC9-4AF6-8FDC-7DD80C92ABB4}" type="slidenum">
              <a:rPr lang="es-CO" altLang="es-CO" smtClean="0">
                <a:solidFill>
                  <a:srgbClr val="000000"/>
                </a:solidFill>
              </a:rPr>
              <a:pPr fontAlgn="base">
                <a:spcBef>
                  <a:spcPct val="0"/>
                </a:spcBef>
                <a:spcAft>
                  <a:spcPct val="0"/>
                </a:spcAft>
              </a:pPr>
              <a:t>349</a:t>
            </a:fld>
            <a:endParaRPr lang="es-CO" altLang="es-CO">
              <a:solidFill>
                <a:srgbClr val="000000"/>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Marcador de imagen de diapositiva 1">
            <a:extLst>
              <a:ext uri="{FF2B5EF4-FFF2-40B4-BE49-F238E27FC236}">
                <a16:creationId xmlns:a16="http://schemas.microsoft.com/office/drawing/2014/main" id="{41E992FE-D9D8-4C35-9CBC-3C99AC6E9EF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1859" name="Marcador de notas 2">
            <a:extLst>
              <a:ext uri="{FF2B5EF4-FFF2-40B4-BE49-F238E27FC236}">
                <a16:creationId xmlns:a16="http://schemas.microsoft.com/office/drawing/2014/main" id="{5F7690F6-4949-4F66-B836-F58E903A3EB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21860" name="Marcador de número de diapositiva 3">
            <a:extLst>
              <a:ext uri="{FF2B5EF4-FFF2-40B4-BE49-F238E27FC236}">
                <a16:creationId xmlns:a16="http://schemas.microsoft.com/office/drawing/2014/main" id="{8F8CF218-F1FD-4632-89FC-B08F87D053D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091920D-10E9-4B21-B008-F527E81FB03E}" type="slidenum">
              <a:rPr lang="es-CO" altLang="es-CO" smtClean="0">
                <a:solidFill>
                  <a:srgbClr val="000000"/>
                </a:solidFill>
              </a:rPr>
              <a:pPr fontAlgn="base">
                <a:spcBef>
                  <a:spcPct val="0"/>
                </a:spcBef>
                <a:spcAft>
                  <a:spcPct val="0"/>
                </a:spcAft>
              </a:pPr>
              <a:t>87</a:t>
            </a:fld>
            <a:endParaRPr lang="es-CO" altLang="es-CO">
              <a:solidFill>
                <a:srgbClr val="000000"/>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4CC2F618-2CFE-4B2F-A46C-841D4D2E5A7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AB4D7A34-D9EA-4042-A127-123B6E2406C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31076" name="Marcador de número de diapositiva 3">
            <a:extLst>
              <a:ext uri="{FF2B5EF4-FFF2-40B4-BE49-F238E27FC236}">
                <a16:creationId xmlns:a16="http://schemas.microsoft.com/office/drawing/2014/main" id="{7D34679F-E898-4359-AFC8-2958B4BE370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6CB2C28-3FE4-4962-B107-6CE1CA443B53}" type="slidenum">
              <a:rPr lang="es-CO" altLang="es-CO" smtClean="0">
                <a:solidFill>
                  <a:srgbClr val="000000"/>
                </a:solidFill>
              </a:rPr>
              <a:pPr fontAlgn="base">
                <a:spcBef>
                  <a:spcPct val="0"/>
                </a:spcBef>
                <a:spcAft>
                  <a:spcPct val="0"/>
                </a:spcAft>
              </a:pPr>
              <a:t>95</a:t>
            </a:fld>
            <a:endParaRPr lang="es-CO" altLang="es-CO">
              <a:solidFill>
                <a:srgbClr val="000000"/>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Marcador de imagen de diapositiva 1">
            <a:extLst>
              <a:ext uri="{FF2B5EF4-FFF2-40B4-BE49-F238E27FC236}">
                <a16:creationId xmlns:a16="http://schemas.microsoft.com/office/drawing/2014/main" id="{FA1D5CB5-401B-4B97-8F4A-166580E951E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6195" name="Marcador de notas 2">
            <a:extLst>
              <a:ext uri="{FF2B5EF4-FFF2-40B4-BE49-F238E27FC236}">
                <a16:creationId xmlns:a16="http://schemas.microsoft.com/office/drawing/2014/main" id="{9A0ED1F9-C514-4A52-BD39-BBE923B9777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136196" name="Marcador de número de diapositiva 3">
            <a:extLst>
              <a:ext uri="{FF2B5EF4-FFF2-40B4-BE49-F238E27FC236}">
                <a16:creationId xmlns:a16="http://schemas.microsoft.com/office/drawing/2014/main" id="{301A8B2F-91B5-4C0C-8C7F-21852CCF85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E7EF1D-829D-4949-A9B2-F8C963D04546}" type="slidenum">
              <a:rPr lang="es-CO" altLang="es-CO" smtClean="0">
                <a:solidFill>
                  <a:srgbClr val="000000"/>
                </a:solidFill>
              </a:rPr>
              <a:pPr fontAlgn="base">
                <a:spcBef>
                  <a:spcPct val="0"/>
                </a:spcBef>
                <a:spcAft>
                  <a:spcPct val="0"/>
                </a:spcAft>
              </a:pPr>
              <a:t>99</a:t>
            </a:fld>
            <a:endParaRPr lang="es-CO" altLang="es-CO">
              <a:solidFill>
                <a:srgbClr val="000000"/>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21360" y="3337243"/>
            <a:ext cx="9144000" cy="2387600"/>
          </a:xfrm>
        </p:spPr>
        <p:txBody>
          <a:bodyPr anchor="b"/>
          <a:lstStyle>
            <a:lvl1pPr algn="ctr">
              <a:defRPr sz="6000"/>
            </a:lvl1pPr>
          </a:lstStyle>
          <a:p>
            <a:r>
              <a:rPr lang="es-ES" dirty="0"/>
              <a:t>Haga clic para modificar el estilo de título</a:t>
            </a:r>
            <a:endParaRPr lang="es-CO" dirty="0"/>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dirty="0"/>
              <a:t>Haga clic para modificar el estilo de subtítulo del patrón</a:t>
            </a:r>
            <a:endParaRPr lang="es-CO" dirty="0"/>
          </a:p>
        </p:txBody>
      </p:sp>
      <p:sp>
        <p:nvSpPr>
          <p:cNvPr id="4" name="Marcador de fecha 3">
            <a:extLst>
              <a:ext uri="{FF2B5EF4-FFF2-40B4-BE49-F238E27FC236}">
                <a16:creationId xmlns:a16="http://schemas.microsoft.com/office/drawing/2014/main" id="{00D9F93D-58F3-433E-AF1F-67D1B801908E}"/>
              </a:ext>
            </a:extLst>
          </p:cNvPr>
          <p:cNvSpPr>
            <a:spLocks noGrp="1"/>
          </p:cNvSpPr>
          <p:nvPr>
            <p:ph type="dt" sz="half" idx="10"/>
          </p:nvPr>
        </p:nvSpPr>
        <p:spPr/>
        <p:txBody>
          <a:bodyPr/>
          <a:lstStyle>
            <a:lvl1pPr>
              <a:defRPr/>
            </a:lvl1pPr>
          </a:lstStyle>
          <a:p>
            <a:pPr>
              <a:defRPr/>
            </a:pPr>
            <a:fld id="{2073DE40-7859-4720-9D37-3674B23676DD}" type="datetimeFigureOut">
              <a:rPr lang="en-US"/>
              <a:pPr>
                <a:defRPr/>
              </a:pPr>
              <a:t>1/31/2020</a:t>
            </a:fld>
            <a:endParaRPr lang="en-US"/>
          </a:p>
        </p:txBody>
      </p:sp>
      <p:sp>
        <p:nvSpPr>
          <p:cNvPr id="5" name="Marcador de pie de página 4">
            <a:extLst>
              <a:ext uri="{FF2B5EF4-FFF2-40B4-BE49-F238E27FC236}">
                <a16:creationId xmlns:a16="http://schemas.microsoft.com/office/drawing/2014/main" id="{3E48824E-31F7-4CCA-AD2F-9E20DD63FD8B}"/>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4CF357DF-6BBD-4E53-B6AE-E1F2368D761C}"/>
              </a:ext>
            </a:extLst>
          </p:cNvPr>
          <p:cNvSpPr>
            <a:spLocks noGrp="1"/>
          </p:cNvSpPr>
          <p:nvPr>
            <p:ph type="sldNum" sz="quarter" idx="12"/>
          </p:nvPr>
        </p:nvSpPr>
        <p:spPr/>
        <p:txBody>
          <a:bodyPr/>
          <a:lstStyle>
            <a:lvl1pPr>
              <a:defRPr/>
            </a:lvl1pPr>
          </a:lstStyle>
          <a:p>
            <a:pPr>
              <a:defRPr/>
            </a:pPr>
            <a:fld id="{F91B3AC5-DAD1-4D26-B4F4-AEB125503571}" type="slidenum">
              <a:rPr lang="es-CO"/>
              <a:pPr>
                <a:defRPr/>
              </a:pPr>
              <a:t>‹Nº›</a:t>
            </a:fld>
            <a:endParaRPr lang="es-CO"/>
          </a:p>
        </p:txBody>
      </p:sp>
    </p:spTree>
    <p:extLst>
      <p:ext uri="{BB962C8B-B14F-4D97-AF65-F5344CB8AC3E}">
        <p14:creationId xmlns:p14="http://schemas.microsoft.com/office/powerpoint/2010/main" val="210814329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contenido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78B0631-C6A6-4B38-9FF3-4EDFB0CDDECA}"/>
              </a:ext>
            </a:extLst>
          </p:cNvPr>
          <p:cNvSpPr>
            <a:spLocks noGrp="1"/>
          </p:cNvSpPr>
          <p:nvPr>
            <p:ph type="dt" sz="half" idx="10"/>
          </p:nvPr>
        </p:nvSpPr>
        <p:spPr/>
        <p:txBody>
          <a:bodyPr/>
          <a:lstStyle>
            <a:lvl1pPr>
              <a:defRPr/>
            </a:lvl1pPr>
          </a:lstStyle>
          <a:p>
            <a:pPr>
              <a:defRPr/>
            </a:pPr>
            <a:fld id="{5A0CA0E9-E7D4-4D9C-A362-738CFBEA4848}" type="datetimeFigureOut">
              <a:rPr lang="es-CO"/>
              <a:pPr>
                <a:defRPr/>
              </a:pPr>
              <a:t>31/01/2020</a:t>
            </a:fld>
            <a:endParaRPr lang="es-CO" dirty="0"/>
          </a:p>
        </p:txBody>
      </p:sp>
      <p:sp>
        <p:nvSpPr>
          <p:cNvPr id="5" name="Marcador de pie de página 4">
            <a:extLst>
              <a:ext uri="{FF2B5EF4-FFF2-40B4-BE49-F238E27FC236}">
                <a16:creationId xmlns:a16="http://schemas.microsoft.com/office/drawing/2014/main" id="{9898560B-33E8-42A9-98ED-D3683A897573}"/>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725DF87F-0DF5-4CB0-BAEB-C7D9C036F1DD}"/>
              </a:ext>
            </a:extLst>
          </p:cNvPr>
          <p:cNvSpPr>
            <a:spLocks noGrp="1"/>
          </p:cNvSpPr>
          <p:nvPr>
            <p:ph type="sldNum" sz="quarter" idx="12"/>
          </p:nvPr>
        </p:nvSpPr>
        <p:spPr/>
        <p:txBody>
          <a:bodyPr/>
          <a:lstStyle>
            <a:lvl1pPr>
              <a:defRPr/>
            </a:lvl1pPr>
          </a:lstStyle>
          <a:p>
            <a:pPr>
              <a:defRPr/>
            </a:pPr>
            <a:fld id="{9A8EC7EA-549A-4E41-8CDE-7D544C7CAA74}" type="slidenum">
              <a:rPr lang="es-CO"/>
              <a:pPr>
                <a:defRPr/>
              </a:pPr>
              <a:t>‹Nº›</a:t>
            </a:fld>
            <a:endParaRPr lang="es-CO" dirty="0"/>
          </a:p>
        </p:txBody>
      </p:sp>
    </p:spTree>
    <p:extLst>
      <p:ext uri="{BB962C8B-B14F-4D97-AF65-F5344CB8AC3E}">
        <p14:creationId xmlns:p14="http://schemas.microsoft.com/office/powerpoint/2010/main" val="8997059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CFC6679-56A7-4DB8-ADA0-E34419008796}"/>
              </a:ext>
            </a:extLst>
          </p:cNvPr>
          <p:cNvSpPr>
            <a:spLocks noGrp="1"/>
          </p:cNvSpPr>
          <p:nvPr>
            <p:ph type="dt" sz="half" idx="10"/>
          </p:nvPr>
        </p:nvSpPr>
        <p:spPr/>
        <p:txBody>
          <a:bodyPr/>
          <a:lstStyle>
            <a:lvl1pPr>
              <a:defRPr/>
            </a:lvl1pPr>
          </a:lstStyle>
          <a:p>
            <a:pPr>
              <a:defRPr/>
            </a:pPr>
            <a:fld id="{12291972-AB6C-4F65-BA49-C585BBBD8AEE}" type="datetimeFigureOut">
              <a:rPr lang="es-CO"/>
              <a:pPr>
                <a:defRPr/>
              </a:pPr>
              <a:t>31/01/2020</a:t>
            </a:fld>
            <a:endParaRPr lang="es-CO" dirty="0"/>
          </a:p>
        </p:txBody>
      </p:sp>
      <p:sp>
        <p:nvSpPr>
          <p:cNvPr id="5" name="Marcador de pie de página 4">
            <a:extLst>
              <a:ext uri="{FF2B5EF4-FFF2-40B4-BE49-F238E27FC236}">
                <a16:creationId xmlns:a16="http://schemas.microsoft.com/office/drawing/2014/main" id="{B720C635-6441-4B98-970F-96286AC88734}"/>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4A23CB90-CC72-4715-B17B-D693CB9F0EF2}"/>
              </a:ext>
            </a:extLst>
          </p:cNvPr>
          <p:cNvSpPr>
            <a:spLocks noGrp="1"/>
          </p:cNvSpPr>
          <p:nvPr>
            <p:ph type="sldNum" sz="quarter" idx="12"/>
          </p:nvPr>
        </p:nvSpPr>
        <p:spPr/>
        <p:txBody>
          <a:bodyPr/>
          <a:lstStyle>
            <a:lvl1pPr>
              <a:defRPr/>
            </a:lvl1pPr>
          </a:lstStyle>
          <a:p>
            <a:pPr>
              <a:defRPr/>
            </a:pPr>
            <a:fld id="{546763C2-804A-430D-80D2-6C116434637B}" type="slidenum">
              <a:rPr lang="es-CO"/>
              <a:pPr>
                <a:defRPr/>
              </a:pPr>
              <a:t>‹Nº›</a:t>
            </a:fld>
            <a:endParaRPr lang="es-CO" dirty="0"/>
          </a:p>
        </p:txBody>
      </p:sp>
    </p:spTree>
    <p:extLst>
      <p:ext uri="{BB962C8B-B14F-4D97-AF65-F5344CB8AC3E}">
        <p14:creationId xmlns:p14="http://schemas.microsoft.com/office/powerpoint/2010/main" val="313763309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contenido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6D89C4C3-18BD-4B2B-8281-041B258E23C0}"/>
              </a:ext>
            </a:extLst>
          </p:cNvPr>
          <p:cNvSpPr>
            <a:spLocks noGrp="1"/>
          </p:cNvSpPr>
          <p:nvPr>
            <p:ph type="dt" sz="half" idx="10"/>
          </p:nvPr>
        </p:nvSpPr>
        <p:spPr/>
        <p:txBody>
          <a:bodyPr/>
          <a:lstStyle>
            <a:lvl1pPr>
              <a:defRPr/>
            </a:lvl1pPr>
          </a:lstStyle>
          <a:p>
            <a:pPr>
              <a:defRPr/>
            </a:pPr>
            <a:fld id="{258857C3-7833-48C4-ACED-79F474796559}" type="datetimeFigureOut">
              <a:rPr lang="es-CO"/>
              <a:pPr>
                <a:defRPr/>
              </a:pPr>
              <a:t>31/01/2020</a:t>
            </a:fld>
            <a:endParaRPr lang="es-CO" dirty="0"/>
          </a:p>
        </p:txBody>
      </p:sp>
      <p:sp>
        <p:nvSpPr>
          <p:cNvPr id="5" name="Marcador de pie de página 4">
            <a:extLst>
              <a:ext uri="{FF2B5EF4-FFF2-40B4-BE49-F238E27FC236}">
                <a16:creationId xmlns:a16="http://schemas.microsoft.com/office/drawing/2014/main" id="{7C65CD4E-50EF-4E42-B886-5B2CC73645BA}"/>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4AFFCD5E-4D45-46CD-9345-5A71917476BD}"/>
              </a:ext>
            </a:extLst>
          </p:cNvPr>
          <p:cNvSpPr>
            <a:spLocks noGrp="1"/>
          </p:cNvSpPr>
          <p:nvPr>
            <p:ph type="sldNum" sz="quarter" idx="12"/>
          </p:nvPr>
        </p:nvSpPr>
        <p:spPr/>
        <p:txBody>
          <a:bodyPr/>
          <a:lstStyle>
            <a:lvl1pPr>
              <a:defRPr/>
            </a:lvl1pPr>
          </a:lstStyle>
          <a:p>
            <a:pPr>
              <a:defRPr/>
            </a:pPr>
            <a:fld id="{606CBFC4-48D4-4262-91EF-E964D81AD476}" type="slidenum">
              <a:rPr lang="es-CO"/>
              <a:pPr>
                <a:defRPr/>
              </a:pPr>
              <a:t>‹Nº›</a:t>
            </a:fld>
            <a:endParaRPr lang="es-CO" dirty="0"/>
          </a:p>
        </p:txBody>
      </p:sp>
    </p:spTree>
    <p:extLst>
      <p:ext uri="{BB962C8B-B14F-4D97-AF65-F5344CB8AC3E}">
        <p14:creationId xmlns:p14="http://schemas.microsoft.com/office/powerpoint/2010/main" val="16615934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el estilo de texto del patrón</a:t>
            </a:r>
          </a:p>
        </p:txBody>
      </p:sp>
      <p:sp>
        <p:nvSpPr>
          <p:cNvPr id="4" name="Marcador de fecha 3">
            <a:extLst>
              <a:ext uri="{FF2B5EF4-FFF2-40B4-BE49-F238E27FC236}">
                <a16:creationId xmlns:a16="http://schemas.microsoft.com/office/drawing/2014/main" id="{6BC6D794-128B-4311-AEEF-98D9AC51CBFE}"/>
              </a:ext>
            </a:extLst>
          </p:cNvPr>
          <p:cNvSpPr>
            <a:spLocks noGrp="1"/>
          </p:cNvSpPr>
          <p:nvPr>
            <p:ph type="dt" sz="half" idx="10"/>
          </p:nvPr>
        </p:nvSpPr>
        <p:spPr/>
        <p:txBody>
          <a:bodyPr/>
          <a:lstStyle>
            <a:lvl1pPr>
              <a:defRPr/>
            </a:lvl1pPr>
          </a:lstStyle>
          <a:p>
            <a:pPr>
              <a:defRPr/>
            </a:pPr>
            <a:fld id="{DA4200D6-F36F-41B1-B55F-8DD8DC8A849D}" type="datetimeFigureOut">
              <a:rPr lang="es-CO"/>
              <a:pPr>
                <a:defRPr/>
              </a:pPr>
              <a:t>31/01/2020</a:t>
            </a:fld>
            <a:endParaRPr lang="es-CO" dirty="0"/>
          </a:p>
        </p:txBody>
      </p:sp>
      <p:sp>
        <p:nvSpPr>
          <p:cNvPr id="5" name="Marcador de pie de página 4">
            <a:extLst>
              <a:ext uri="{FF2B5EF4-FFF2-40B4-BE49-F238E27FC236}">
                <a16:creationId xmlns:a16="http://schemas.microsoft.com/office/drawing/2014/main" id="{E77FDB74-AD23-44B3-9FDC-E1AF880ED893}"/>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65EFE5B0-E393-48C9-9112-6F401F491F86}"/>
              </a:ext>
            </a:extLst>
          </p:cNvPr>
          <p:cNvSpPr>
            <a:spLocks noGrp="1"/>
          </p:cNvSpPr>
          <p:nvPr>
            <p:ph type="sldNum" sz="quarter" idx="12"/>
          </p:nvPr>
        </p:nvSpPr>
        <p:spPr/>
        <p:txBody>
          <a:bodyPr/>
          <a:lstStyle>
            <a:lvl1pPr>
              <a:defRPr/>
            </a:lvl1pPr>
          </a:lstStyle>
          <a:p>
            <a:pPr>
              <a:defRPr/>
            </a:pPr>
            <a:fld id="{D3C81339-1997-463B-B052-8C112699C906}" type="slidenum">
              <a:rPr lang="es-CO"/>
              <a:pPr>
                <a:defRPr/>
              </a:pPr>
              <a:t>‹Nº›</a:t>
            </a:fld>
            <a:endParaRPr lang="es-CO" dirty="0"/>
          </a:p>
        </p:txBody>
      </p:sp>
    </p:spTree>
    <p:extLst>
      <p:ext uri="{BB962C8B-B14F-4D97-AF65-F5344CB8AC3E}">
        <p14:creationId xmlns:p14="http://schemas.microsoft.com/office/powerpoint/2010/main" val="251397830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contenido 2"/>
          <p:cNvSpPr>
            <a:spLocks noGrp="1"/>
          </p:cNvSpPr>
          <p:nvPr>
            <p:ph sz="half" idx="1"/>
          </p:nvPr>
        </p:nvSpPr>
        <p:spPr>
          <a:xfrm>
            <a:off x="838200" y="1825625"/>
            <a:ext cx="5181600" cy="435133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p:cNvSpPr>
            <a:spLocks noGrp="1"/>
          </p:cNvSpPr>
          <p:nvPr>
            <p:ph sz="half" idx="2"/>
          </p:nvPr>
        </p:nvSpPr>
        <p:spPr>
          <a:xfrm>
            <a:off x="6172200" y="1825625"/>
            <a:ext cx="5181600" cy="435133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3">
            <a:extLst>
              <a:ext uri="{FF2B5EF4-FFF2-40B4-BE49-F238E27FC236}">
                <a16:creationId xmlns:a16="http://schemas.microsoft.com/office/drawing/2014/main" id="{8A483099-C883-4EBB-8EF2-6C5CB0975235}"/>
              </a:ext>
            </a:extLst>
          </p:cNvPr>
          <p:cNvSpPr>
            <a:spLocks noGrp="1"/>
          </p:cNvSpPr>
          <p:nvPr>
            <p:ph type="dt" sz="half" idx="10"/>
          </p:nvPr>
        </p:nvSpPr>
        <p:spPr/>
        <p:txBody>
          <a:bodyPr/>
          <a:lstStyle>
            <a:lvl1pPr>
              <a:defRPr/>
            </a:lvl1pPr>
          </a:lstStyle>
          <a:p>
            <a:pPr>
              <a:defRPr/>
            </a:pPr>
            <a:fld id="{E28895E9-C061-4043-A31C-F1A22267B4CC}" type="datetimeFigureOut">
              <a:rPr lang="es-CO"/>
              <a:pPr>
                <a:defRPr/>
              </a:pPr>
              <a:t>31/01/2020</a:t>
            </a:fld>
            <a:endParaRPr lang="es-CO" dirty="0"/>
          </a:p>
        </p:txBody>
      </p:sp>
      <p:sp>
        <p:nvSpPr>
          <p:cNvPr id="6" name="Marcador de pie de página 4">
            <a:extLst>
              <a:ext uri="{FF2B5EF4-FFF2-40B4-BE49-F238E27FC236}">
                <a16:creationId xmlns:a16="http://schemas.microsoft.com/office/drawing/2014/main" id="{447B883D-A435-4012-9A05-610BBE117126}"/>
              </a:ext>
            </a:extLst>
          </p:cNvPr>
          <p:cNvSpPr>
            <a:spLocks noGrp="1"/>
          </p:cNvSpPr>
          <p:nvPr>
            <p:ph type="ftr" sz="quarter" idx="11"/>
          </p:nvPr>
        </p:nvSpPr>
        <p:spPr/>
        <p:txBody>
          <a:bodyPr/>
          <a:lstStyle>
            <a:lvl1pPr>
              <a:defRPr/>
            </a:lvl1pPr>
          </a:lstStyle>
          <a:p>
            <a:pPr>
              <a:defRPr/>
            </a:pPr>
            <a:endParaRPr lang="es-CO"/>
          </a:p>
        </p:txBody>
      </p:sp>
      <p:sp>
        <p:nvSpPr>
          <p:cNvPr id="7" name="Marcador de número de diapositiva 5">
            <a:extLst>
              <a:ext uri="{FF2B5EF4-FFF2-40B4-BE49-F238E27FC236}">
                <a16:creationId xmlns:a16="http://schemas.microsoft.com/office/drawing/2014/main" id="{24D71388-3FC0-47E3-934F-F6657A40485A}"/>
              </a:ext>
            </a:extLst>
          </p:cNvPr>
          <p:cNvSpPr>
            <a:spLocks noGrp="1"/>
          </p:cNvSpPr>
          <p:nvPr>
            <p:ph type="sldNum" sz="quarter" idx="12"/>
          </p:nvPr>
        </p:nvSpPr>
        <p:spPr/>
        <p:txBody>
          <a:bodyPr/>
          <a:lstStyle>
            <a:lvl1pPr>
              <a:defRPr/>
            </a:lvl1pPr>
          </a:lstStyle>
          <a:p>
            <a:pPr>
              <a:defRPr/>
            </a:pPr>
            <a:fld id="{7F6A2BB2-A441-4DFD-96B6-7CA8032B70B4}" type="slidenum">
              <a:rPr lang="es-CO"/>
              <a:pPr>
                <a:defRPr/>
              </a:pPr>
              <a:t>‹Nº›</a:t>
            </a:fld>
            <a:endParaRPr lang="es-CO" dirty="0"/>
          </a:p>
        </p:txBody>
      </p:sp>
    </p:spTree>
    <p:extLst>
      <p:ext uri="{BB962C8B-B14F-4D97-AF65-F5344CB8AC3E}">
        <p14:creationId xmlns:p14="http://schemas.microsoft.com/office/powerpoint/2010/main" val="37580282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3">
            <a:extLst>
              <a:ext uri="{FF2B5EF4-FFF2-40B4-BE49-F238E27FC236}">
                <a16:creationId xmlns:a16="http://schemas.microsoft.com/office/drawing/2014/main" id="{232A0BBD-498B-4098-83AA-11E846E31204}"/>
              </a:ext>
            </a:extLst>
          </p:cNvPr>
          <p:cNvSpPr>
            <a:spLocks noGrp="1"/>
          </p:cNvSpPr>
          <p:nvPr>
            <p:ph type="dt" sz="half" idx="10"/>
          </p:nvPr>
        </p:nvSpPr>
        <p:spPr/>
        <p:txBody>
          <a:bodyPr/>
          <a:lstStyle>
            <a:lvl1pPr>
              <a:defRPr/>
            </a:lvl1pPr>
          </a:lstStyle>
          <a:p>
            <a:pPr>
              <a:defRPr/>
            </a:pPr>
            <a:fld id="{366F0C08-E3FE-491D-9016-F0D8EE991E64}" type="datetimeFigureOut">
              <a:rPr lang="es-CO"/>
              <a:pPr>
                <a:defRPr/>
              </a:pPr>
              <a:t>31/01/2020</a:t>
            </a:fld>
            <a:endParaRPr lang="es-CO" dirty="0"/>
          </a:p>
        </p:txBody>
      </p:sp>
      <p:sp>
        <p:nvSpPr>
          <p:cNvPr id="8" name="Marcador de pie de página 4">
            <a:extLst>
              <a:ext uri="{FF2B5EF4-FFF2-40B4-BE49-F238E27FC236}">
                <a16:creationId xmlns:a16="http://schemas.microsoft.com/office/drawing/2014/main" id="{A3C86E0A-73A2-4481-9363-6394B907DF5C}"/>
              </a:ext>
            </a:extLst>
          </p:cNvPr>
          <p:cNvSpPr>
            <a:spLocks noGrp="1"/>
          </p:cNvSpPr>
          <p:nvPr>
            <p:ph type="ftr" sz="quarter" idx="11"/>
          </p:nvPr>
        </p:nvSpPr>
        <p:spPr/>
        <p:txBody>
          <a:bodyPr/>
          <a:lstStyle>
            <a:lvl1pPr>
              <a:defRPr/>
            </a:lvl1pPr>
          </a:lstStyle>
          <a:p>
            <a:pPr>
              <a:defRPr/>
            </a:pPr>
            <a:endParaRPr lang="es-CO"/>
          </a:p>
        </p:txBody>
      </p:sp>
      <p:sp>
        <p:nvSpPr>
          <p:cNvPr id="9" name="Marcador de número de diapositiva 5">
            <a:extLst>
              <a:ext uri="{FF2B5EF4-FFF2-40B4-BE49-F238E27FC236}">
                <a16:creationId xmlns:a16="http://schemas.microsoft.com/office/drawing/2014/main" id="{3EE29A80-6D71-4580-A6D3-19B9E44C4705}"/>
              </a:ext>
            </a:extLst>
          </p:cNvPr>
          <p:cNvSpPr>
            <a:spLocks noGrp="1"/>
          </p:cNvSpPr>
          <p:nvPr>
            <p:ph type="sldNum" sz="quarter" idx="12"/>
          </p:nvPr>
        </p:nvSpPr>
        <p:spPr/>
        <p:txBody>
          <a:bodyPr/>
          <a:lstStyle>
            <a:lvl1pPr>
              <a:defRPr/>
            </a:lvl1pPr>
          </a:lstStyle>
          <a:p>
            <a:pPr>
              <a:defRPr/>
            </a:pPr>
            <a:fld id="{8D10629D-9FA6-4F16-84D6-1BFD628ADE67}" type="slidenum">
              <a:rPr lang="es-CO"/>
              <a:pPr>
                <a:defRPr/>
              </a:pPr>
              <a:t>‹Nº›</a:t>
            </a:fld>
            <a:endParaRPr lang="es-CO" dirty="0"/>
          </a:p>
        </p:txBody>
      </p:sp>
    </p:spTree>
    <p:extLst>
      <p:ext uri="{BB962C8B-B14F-4D97-AF65-F5344CB8AC3E}">
        <p14:creationId xmlns:p14="http://schemas.microsoft.com/office/powerpoint/2010/main" val="405798324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fecha 3">
            <a:extLst>
              <a:ext uri="{FF2B5EF4-FFF2-40B4-BE49-F238E27FC236}">
                <a16:creationId xmlns:a16="http://schemas.microsoft.com/office/drawing/2014/main" id="{DEBFFBC4-68E6-459E-968B-4C908156E9EE}"/>
              </a:ext>
            </a:extLst>
          </p:cNvPr>
          <p:cNvSpPr>
            <a:spLocks noGrp="1"/>
          </p:cNvSpPr>
          <p:nvPr>
            <p:ph type="dt" sz="half" idx="10"/>
          </p:nvPr>
        </p:nvSpPr>
        <p:spPr/>
        <p:txBody>
          <a:bodyPr/>
          <a:lstStyle>
            <a:lvl1pPr>
              <a:defRPr/>
            </a:lvl1pPr>
          </a:lstStyle>
          <a:p>
            <a:pPr>
              <a:defRPr/>
            </a:pPr>
            <a:fld id="{7882D005-227F-4E1A-91E3-E336B0B9A611}" type="datetimeFigureOut">
              <a:rPr lang="es-CO"/>
              <a:pPr>
                <a:defRPr/>
              </a:pPr>
              <a:t>31/01/2020</a:t>
            </a:fld>
            <a:endParaRPr lang="es-CO" dirty="0"/>
          </a:p>
        </p:txBody>
      </p:sp>
      <p:sp>
        <p:nvSpPr>
          <p:cNvPr id="4" name="Marcador de pie de página 4">
            <a:extLst>
              <a:ext uri="{FF2B5EF4-FFF2-40B4-BE49-F238E27FC236}">
                <a16:creationId xmlns:a16="http://schemas.microsoft.com/office/drawing/2014/main" id="{C052FE0C-CD6E-4ED5-B8EE-B4E1F60E9883}"/>
              </a:ext>
            </a:extLst>
          </p:cNvPr>
          <p:cNvSpPr>
            <a:spLocks noGrp="1"/>
          </p:cNvSpPr>
          <p:nvPr>
            <p:ph type="ftr" sz="quarter" idx="11"/>
          </p:nvPr>
        </p:nvSpPr>
        <p:spPr/>
        <p:txBody>
          <a:bodyPr/>
          <a:lstStyle>
            <a:lvl1pPr>
              <a:defRPr/>
            </a:lvl1pPr>
          </a:lstStyle>
          <a:p>
            <a:pPr>
              <a:defRPr/>
            </a:pPr>
            <a:endParaRPr lang="es-CO"/>
          </a:p>
        </p:txBody>
      </p:sp>
      <p:sp>
        <p:nvSpPr>
          <p:cNvPr id="5" name="Marcador de número de diapositiva 5">
            <a:extLst>
              <a:ext uri="{FF2B5EF4-FFF2-40B4-BE49-F238E27FC236}">
                <a16:creationId xmlns:a16="http://schemas.microsoft.com/office/drawing/2014/main" id="{F8914FE0-B372-4CD4-83F4-F7AB9C500BEE}"/>
              </a:ext>
            </a:extLst>
          </p:cNvPr>
          <p:cNvSpPr>
            <a:spLocks noGrp="1"/>
          </p:cNvSpPr>
          <p:nvPr>
            <p:ph type="sldNum" sz="quarter" idx="12"/>
          </p:nvPr>
        </p:nvSpPr>
        <p:spPr/>
        <p:txBody>
          <a:bodyPr/>
          <a:lstStyle>
            <a:lvl1pPr>
              <a:defRPr/>
            </a:lvl1pPr>
          </a:lstStyle>
          <a:p>
            <a:pPr>
              <a:defRPr/>
            </a:pPr>
            <a:fld id="{9B20947D-FC92-42B0-877C-91144C1A9E8C}" type="slidenum">
              <a:rPr lang="es-CO"/>
              <a:pPr>
                <a:defRPr/>
              </a:pPr>
              <a:t>‹Nº›</a:t>
            </a:fld>
            <a:endParaRPr lang="es-CO" dirty="0"/>
          </a:p>
        </p:txBody>
      </p:sp>
    </p:spTree>
    <p:extLst>
      <p:ext uri="{BB962C8B-B14F-4D97-AF65-F5344CB8AC3E}">
        <p14:creationId xmlns:p14="http://schemas.microsoft.com/office/powerpoint/2010/main" val="7113719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3">
            <a:extLst>
              <a:ext uri="{FF2B5EF4-FFF2-40B4-BE49-F238E27FC236}">
                <a16:creationId xmlns:a16="http://schemas.microsoft.com/office/drawing/2014/main" id="{EDD585D5-86D1-4420-B6B7-56B705D8ED85}"/>
              </a:ext>
            </a:extLst>
          </p:cNvPr>
          <p:cNvSpPr>
            <a:spLocks noGrp="1"/>
          </p:cNvSpPr>
          <p:nvPr>
            <p:ph type="dt" sz="half" idx="10"/>
          </p:nvPr>
        </p:nvSpPr>
        <p:spPr/>
        <p:txBody>
          <a:bodyPr/>
          <a:lstStyle>
            <a:lvl1pPr>
              <a:defRPr/>
            </a:lvl1pPr>
          </a:lstStyle>
          <a:p>
            <a:pPr>
              <a:defRPr/>
            </a:pPr>
            <a:fld id="{F3CE91BF-5C87-496C-A64C-03A4FED05A6F}" type="datetimeFigureOut">
              <a:rPr lang="es-CO"/>
              <a:pPr>
                <a:defRPr/>
              </a:pPr>
              <a:t>31/01/2020</a:t>
            </a:fld>
            <a:endParaRPr lang="es-CO" dirty="0"/>
          </a:p>
        </p:txBody>
      </p:sp>
      <p:sp>
        <p:nvSpPr>
          <p:cNvPr id="3" name="Marcador de pie de página 4">
            <a:extLst>
              <a:ext uri="{FF2B5EF4-FFF2-40B4-BE49-F238E27FC236}">
                <a16:creationId xmlns:a16="http://schemas.microsoft.com/office/drawing/2014/main" id="{C6055D01-1485-4B18-A9DF-DAFDEAFB6B9E}"/>
              </a:ext>
            </a:extLst>
          </p:cNvPr>
          <p:cNvSpPr>
            <a:spLocks noGrp="1"/>
          </p:cNvSpPr>
          <p:nvPr>
            <p:ph type="ftr" sz="quarter" idx="11"/>
          </p:nvPr>
        </p:nvSpPr>
        <p:spPr/>
        <p:txBody>
          <a:bodyPr/>
          <a:lstStyle>
            <a:lvl1pPr>
              <a:defRPr/>
            </a:lvl1pPr>
          </a:lstStyle>
          <a:p>
            <a:pPr>
              <a:defRPr/>
            </a:pPr>
            <a:endParaRPr lang="es-CO"/>
          </a:p>
        </p:txBody>
      </p:sp>
      <p:sp>
        <p:nvSpPr>
          <p:cNvPr id="4" name="Marcador de número de diapositiva 5">
            <a:extLst>
              <a:ext uri="{FF2B5EF4-FFF2-40B4-BE49-F238E27FC236}">
                <a16:creationId xmlns:a16="http://schemas.microsoft.com/office/drawing/2014/main" id="{318176F2-8820-4D70-834B-C1F04EE37569}"/>
              </a:ext>
            </a:extLst>
          </p:cNvPr>
          <p:cNvSpPr>
            <a:spLocks noGrp="1"/>
          </p:cNvSpPr>
          <p:nvPr>
            <p:ph type="sldNum" sz="quarter" idx="12"/>
          </p:nvPr>
        </p:nvSpPr>
        <p:spPr/>
        <p:txBody>
          <a:bodyPr/>
          <a:lstStyle>
            <a:lvl1pPr>
              <a:defRPr/>
            </a:lvl1pPr>
          </a:lstStyle>
          <a:p>
            <a:pPr>
              <a:defRPr/>
            </a:pPr>
            <a:fld id="{7172D24D-B77D-49D3-BAAE-C2D7A66256B2}" type="slidenum">
              <a:rPr lang="es-CO"/>
              <a:pPr>
                <a:defRPr/>
              </a:pPr>
              <a:t>‹Nº›</a:t>
            </a:fld>
            <a:endParaRPr lang="es-CO" dirty="0"/>
          </a:p>
        </p:txBody>
      </p:sp>
    </p:spTree>
    <p:extLst>
      <p:ext uri="{BB962C8B-B14F-4D97-AF65-F5344CB8AC3E}">
        <p14:creationId xmlns:p14="http://schemas.microsoft.com/office/powerpoint/2010/main" val="42678019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Marcador de fecha 3">
            <a:extLst>
              <a:ext uri="{FF2B5EF4-FFF2-40B4-BE49-F238E27FC236}">
                <a16:creationId xmlns:a16="http://schemas.microsoft.com/office/drawing/2014/main" id="{2D527032-5656-479F-B093-F2D1E64A74E7}"/>
              </a:ext>
            </a:extLst>
          </p:cNvPr>
          <p:cNvSpPr>
            <a:spLocks noGrp="1"/>
          </p:cNvSpPr>
          <p:nvPr>
            <p:ph type="dt" sz="half" idx="10"/>
          </p:nvPr>
        </p:nvSpPr>
        <p:spPr/>
        <p:txBody>
          <a:bodyPr/>
          <a:lstStyle>
            <a:lvl1pPr>
              <a:defRPr/>
            </a:lvl1pPr>
          </a:lstStyle>
          <a:p>
            <a:pPr>
              <a:defRPr/>
            </a:pPr>
            <a:fld id="{BA15B3BA-4F4A-4BAC-BFEF-E50E231D169B}" type="datetimeFigureOut">
              <a:rPr lang="es-CO"/>
              <a:pPr>
                <a:defRPr/>
              </a:pPr>
              <a:t>31/01/2020</a:t>
            </a:fld>
            <a:endParaRPr lang="es-CO" dirty="0"/>
          </a:p>
        </p:txBody>
      </p:sp>
      <p:sp>
        <p:nvSpPr>
          <p:cNvPr id="6" name="Marcador de pie de página 4">
            <a:extLst>
              <a:ext uri="{FF2B5EF4-FFF2-40B4-BE49-F238E27FC236}">
                <a16:creationId xmlns:a16="http://schemas.microsoft.com/office/drawing/2014/main" id="{957D1916-4739-48BE-965D-778F03E556CF}"/>
              </a:ext>
            </a:extLst>
          </p:cNvPr>
          <p:cNvSpPr>
            <a:spLocks noGrp="1"/>
          </p:cNvSpPr>
          <p:nvPr>
            <p:ph type="ftr" sz="quarter" idx="11"/>
          </p:nvPr>
        </p:nvSpPr>
        <p:spPr/>
        <p:txBody>
          <a:bodyPr/>
          <a:lstStyle>
            <a:lvl1pPr>
              <a:defRPr/>
            </a:lvl1pPr>
          </a:lstStyle>
          <a:p>
            <a:pPr>
              <a:defRPr/>
            </a:pPr>
            <a:endParaRPr lang="es-CO"/>
          </a:p>
        </p:txBody>
      </p:sp>
      <p:sp>
        <p:nvSpPr>
          <p:cNvPr id="7" name="Marcador de número de diapositiva 5">
            <a:extLst>
              <a:ext uri="{FF2B5EF4-FFF2-40B4-BE49-F238E27FC236}">
                <a16:creationId xmlns:a16="http://schemas.microsoft.com/office/drawing/2014/main" id="{A93933E3-5724-4008-8DFA-C462C8F28448}"/>
              </a:ext>
            </a:extLst>
          </p:cNvPr>
          <p:cNvSpPr>
            <a:spLocks noGrp="1"/>
          </p:cNvSpPr>
          <p:nvPr>
            <p:ph type="sldNum" sz="quarter" idx="12"/>
          </p:nvPr>
        </p:nvSpPr>
        <p:spPr/>
        <p:txBody>
          <a:bodyPr/>
          <a:lstStyle>
            <a:lvl1pPr>
              <a:defRPr/>
            </a:lvl1pPr>
          </a:lstStyle>
          <a:p>
            <a:pPr>
              <a:defRPr/>
            </a:pPr>
            <a:fld id="{2D358614-B3AC-4ABB-9AE0-4E4D82AAF35B}" type="slidenum">
              <a:rPr lang="es-CO"/>
              <a:pPr>
                <a:defRPr/>
              </a:pPr>
              <a:t>‹Nº›</a:t>
            </a:fld>
            <a:endParaRPr lang="es-CO" dirty="0"/>
          </a:p>
        </p:txBody>
      </p:sp>
    </p:spTree>
    <p:extLst>
      <p:ext uri="{BB962C8B-B14F-4D97-AF65-F5344CB8AC3E}">
        <p14:creationId xmlns:p14="http://schemas.microsoft.com/office/powerpoint/2010/main" val="165133150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CO" noProof="0" dirty="0"/>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Marcador de fecha 3">
            <a:extLst>
              <a:ext uri="{FF2B5EF4-FFF2-40B4-BE49-F238E27FC236}">
                <a16:creationId xmlns:a16="http://schemas.microsoft.com/office/drawing/2014/main" id="{4A91B130-F42F-4EBB-BFAF-BD21F568E240}"/>
              </a:ext>
            </a:extLst>
          </p:cNvPr>
          <p:cNvSpPr>
            <a:spLocks noGrp="1"/>
          </p:cNvSpPr>
          <p:nvPr>
            <p:ph type="dt" sz="half" idx="10"/>
          </p:nvPr>
        </p:nvSpPr>
        <p:spPr/>
        <p:txBody>
          <a:bodyPr/>
          <a:lstStyle>
            <a:lvl1pPr>
              <a:defRPr/>
            </a:lvl1pPr>
          </a:lstStyle>
          <a:p>
            <a:pPr>
              <a:defRPr/>
            </a:pPr>
            <a:fld id="{612B8389-D1E0-4348-B877-5BAF24499B1E}" type="datetimeFigureOut">
              <a:rPr lang="es-CO"/>
              <a:pPr>
                <a:defRPr/>
              </a:pPr>
              <a:t>31/01/2020</a:t>
            </a:fld>
            <a:endParaRPr lang="es-CO" dirty="0"/>
          </a:p>
        </p:txBody>
      </p:sp>
      <p:sp>
        <p:nvSpPr>
          <p:cNvPr id="6" name="Marcador de pie de página 4">
            <a:extLst>
              <a:ext uri="{FF2B5EF4-FFF2-40B4-BE49-F238E27FC236}">
                <a16:creationId xmlns:a16="http://schemas.microsoft.com/office/drawing/2014/main" id="{6ACBB791-919E-4263-994F-2D22E10D315C}"/>
              </a:ext>
            </a:extLst>
          </p:cNvPr>
          <p:cNvSpPr>
            <a:spLocks noGrp="1"/>
          </p:cNvSpPr>
          <p:nvPr>
            <p:ph type="ftr" sz="quarter" idx="11"/>
          </p:nvPr>
        </p:nvSpPr>
        <p:spPr/>
        <p:txBody>
          <a:bodyPr/>
          <a:lstStyle>
            <a:lvl1pPr>
              <a:defRPr/>
            </a:lvl1pPr>
          </a:lstStyle>
          <a:p>
            <a:pPr>
              <a:defRPr/>
            </a:pPr>
            <a:endParaRPr lang="es-CO"/>
          </a:p>
        </p:txBody>
      </p:sp>
      <p:sp>
        <p:nvSpPr>
          <p:cNvPr id="7" name="Marcador de número de diapositiva 5">
            <a:extLst>
              <a:ext uri="{FF2B5EF4-FFF2-40B4-BE49-F238E27FC236}">
                <a16:creationId xmlns:a16="http://schemas.microsoft.com/office/drawing/2014/main" id="{1E0AED4B-108F-49E9-B63C-E860810A554A}"/>
              </a:ext>
            </a:extLst>
          </p:cNvPr>
          <p:cNvSpPr>
            <a:spLocks noGrp="1"/>
          </p:cNvSpPr>
          <p:nvPr>
            <p:ph type="sldNum" sz="quarter" idx="12"/>
          </p:nvPr>
        </p:nvSpPr>
        <p:spPr/>
        <p:txBody>
          <a:bodyPr/>
          <a:lstStyle>
            <a:lvl1pPr>
              <a:defRPr/>
            </a:lvl1pPr>
          </a:lstStyle>
          <a:p>
            <a:pPr>
              <a:defRPr/>
            </a:pPr>
            <a:fld id="{D0F87120-4467-4937-A7F6-96BB28175369}" type="slidenum">
              <a:rPr lang="es-CO"/>
              <a:pPr>
                <a:defRPr/>
              </a:pPr>
              <a:t>‹Nº›</a:t>
            </a:fld>
            <a:endParaRPr lang="es-CO" dirty="0"/>
          </a:p>
        </p:txBody>
      </p:sp>
    </p:spTree>
    <p:extLst>
      <p:ext uri="{BB962C8B-B14F-4D97-AF65-F5344CB8AC3E}">
        <p14:creationId xmlns:p14="http://schemas.microsoft.com/office/powerpoint/2010/main" val="30104695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Imagen con título 1">
  <p:cSld name="Imagen con título 1">
    <p:bg>
      <p:bgPr>
        <a:solidFill>
          <a:srgbClr val="DCEAFB"/>
        </a:solidFill>
        <a:effectLst/>
      </p:bgPr>
    </p:bg>
    <p:spTree>
      <p:nvGrpSpPr>
        <p:cNvPr id="1" name="Shape 77"/>
        <p:cNvGrpSpPr/>
        <p:nvPr/>
      </p:nvGrpSpPr>
      <p:grpSpPr>
        <a:xfrm>
          <a:off x="0" y="0"/>
          <a:ext cx="0" cy="0"/>
          <a:chOff x="0" y="0"/>
          <a:chExt cx="0" cy="0"/>
        </a:xfrm>
      </p:grpSpPr>
      <p:sp>
        <p:nvSpPr>
          <p:cNvPr id="5" name="Google Shape;80;p11">
            <a:extLst>
              <a:ext uri="{FF2B5EF4-FFF2-40B4-BE49-F238E27FC236}">
                <a16:creationId xmlns:a16="http://schemas.microsoft.com/office/drawing/2014/main" id="{AD5A2B9F-ECA6-453C-B516-2C5495758ACC}"/>
              </a:ext>
            </a:extLst>
          </p:cNvPr>
          <p:cNvSpPr txBox="1"/>
          <p:nvPr/>
        </p:nvSpPr>
        <p:spPr>
          <a:xfrm>
            <a:off x="11115675" y="73025"/>
            <a:ext cx="731838" cy="523875"/>
          </a:xfrm>
          <a:prstGeom prst="rect">
            <a:avLst/>
          </a:prstGeom>
          <a:noFill/>
          <a:ln>
            <a:noFill/>
          </a:ln>
        </p:spPr>
        <p:txBody>
          <a:bodyPr spcFirstLastPara="1" lIns="121900" tIns="121900" rIns="121900" bIns="121900" anchor="ctr"/>
          <a:lstStyle/>
          <a:p>
            <a:pPr algn="r">
              <a:buClr>
                <a:srgbClr val="000000"/>
              </a:buClr>
              <a:buSzPts val="700"/>
              <a:buFont typeface="Arial"/>
              <a:buNone/>
              <a:defRPr/>
            </a:pPr>
            <a:fld id="{8351E905-8C36-4FF0-B3CA-88C1400B0E52}" type="slidenum">
              <a:rPr lang="es-CO" sz="933" kern="0">
                <a:solidFill>
                  <a:srgbClr val="0054BC"/>
                </a:solidFill>
                <a:latin typeface="Work Sans"/>
                <a:ea typeface="Work Sans"/>
                <a:cs typeface="Work Sans"/>
                <a:sym typeface="Work Sans"/>
              </a:rPr>
              <a:pPr algn="r">
                <a:buClr>
                  <a:srgbClr val="000000"/>
                </a:buClr>
                <a:buSzPts val="700"/>
                <a:buFont typeface="Arial"/>
                <a:buNone/>
                <a:defRPr/>
              </a:pPr>
              <a:t>‹Nº›</a:t>
            </a:fld>
            <a:endParaRPr sz="933" kern="0" dirty="0">
              <a:solidFill>
                <a:srgbClr val="0054BC"/>
              </a:solidFill>
              <a:latin typeface="Work Sans"/>
              <a:ea typeface="Work Sans"/>
              <a:cs typeface="Work Sans"/>
              <a:sym typeface="Work Sans"/>
            </a:endParaRPr>
          </a:p>
        </p:txBody>
      </p:sp>
      <p:sp>
        <p:nvSpPr>
          <p:cNvPr id="78" name="Google Shape;78;p11"/>
          <p:cNvSpPr txBox="1">
            <a:spLocks noGrp="1"/>
          </p:cNvSpPr>
          <p:nvPr>
            <p:ph type="body" idx="1"/>
          </p:nvPr>
        </p:nvSpPr>
        <p:spPr>
          <a:xfrm>
            <a:off x="5024968" y="3404467"/>
            <a:ext cx="3136000" cy="2732800"/>
          </a:xfrm>
          <a:prstGeom prst="rect">
            <a:avLst/>
          </a:prstGeom>
          <a:noFill/>
          <a:ln>
            <a:noFill/>
          </a:ln>
        </p:spPr>
        <p:txBody>
          <a:bodyPr spcFirstLastPara="1" lIns="68575" tIns="34275" rIns="68575" bIns="34275"/>
          <a:lstStyle>
            <a:lvl1pPr marL="609585" lvl="0" indent="-304792" algn="l" rtl="0">
              <a:lnSpc>
                <a:spcPct val="90000"/>
              </a:lnSpc>
              <a:spcBef>
                <a:spcPts val="1067"/>
              </a:spcBef>
              <a:spcAft>
                <a:spcPts val="0"/>
              </a:spcAft>
              <a:buSzPts val="1100"/>
              <a:buFont typeface="Work Sans Light"/>
              <a:buNone/>
              <a:defRPr sz="1333">
                <a:solidFill>
                  <a:srgbClr val="0066CD"/>
                </a:solidFill>
                <a:latin typeface="Work Sans"/>
                <a:ea typeface="Work Sans"/>
                <a:cs typeface="Work Sans"/>
                <a:sym typeface="Work Sans"/>
              </a:defRPr>
            </a:lvl1pPr>
            <a:lvl2pPr marL="1219170" lvl="1" indent="-397923" algn="l" rtl="0">
              <a:lnSpc>
                <a:spcPct val="90000"/>
              </a:lnSpc>
              <a:spcBef>
                <a:spcPts val="533"/>
              </a:spcBef>
              <a:spcAft>
                <a:spcPts val="0"/>
              </a:spcAft>
              <a:buSzPts val="1100"/>
              <a:buFont typeface="Work Sans Light"/>
              <a:buChar char="•"/>
              <a:defRPr sz="1467">
                <a:latin typeface="Work Sans Light"/>
                <a:ea typeface="Work Sans Light"/>
                <a:cs typeface="Work Sans Light"/>
                <a:sym typeface="Work Sans Light"/>
              </a:defRPr>
            </a:lvl2pPr>
            <a:lvl3pPr marL="1828754" lvl="2" indent="-397923" algn="l" rtl="0">
              <a:lnSpc>
                <a:spcPct val="90000"/>
              </a:lnSpc>
              <a:spcBef>
                <a:spcPts val="533"/>
              </a:spcBef>
              <a:spcAft>
                <a:spcPts val="0"/>
              </a:spcAft>
              <a:buSzPts val="1100"/>
              <a:buFont typeface="Work Sans Light"/>
              <a:buChar char="•"/>
              <a:defRPr sz="1467">
                <a:latin typeface="Work Sans Light"/>
                <a:ea typeface="Work Sans Light"/>
                <a:cs typeface="Work Sans Light"/>
                <a:sym typeface="Work Sans Light"/>
              </a:defRPr>
            </a:lvl3pPr>
            <a:lvl4pPr marL="2438339" lvl="3" indent="-397923" algn="l" rtl="0">
              <a:lnSpc>
                <a:spcPct val="90000"/>
              </a:lnSpc>
              <a:spcBef>
                <a:spcPts val="533"/>
              </a:spcBef>
              <a:spcAft>
                <a:spcPts val="0"/>
              </a:spcAft>
              <a:buSzPts val="1100"/>
              <a:buFont typeface="Work Sans Light"/>
              <a:buChar char="•"/>
              <a:defRPr sz="1467">
                <a:latin typeface="Work Sans Light"/>
                <a:ea typeface="Work Sans Light"/>
                <a:cs typeface="Work Sans Light"/>
                <a:sym typeface="Work Sans Light"/>
              </a:defRPr>
            </a:lvl4pPr>
            <a:lvl5pPr marL="3047924" lvl="4" indent="-397923" algn="l" rtl="0">
              <a:lnSpc>
                <a:spcPct val="90000"/>
              </a:lnSpc>
              <a:spcBef>
                <a:spcPts val="533"/>
              </a:spcBef>
              <a:spcAft>
                <a:spcPts val="0"/>
              </a:spcAft>
              <a:buSzPts val="1100"/>
              <a:buFont typeface="Work Sans Light"/>
              <a:buChar char="•"/>
              <a:defRPr sz="1467">
                <a:latin typeface="Work Sans Light"/>
                <a:ea typeface="Work Sans Light"/>
                <a:cs typeface="Work Sans Light"/>
                <a:sym typeface="Work Sans Light"/>
              </a:defRPr>
            </a:lvl5pPr>
            <a:lvl6pPr marL="3657509" lvl="5" indent="-397923" algn="l" rtl="0">
              <a:lnSpc>
                <a:spcPct val="90000"/>
              </a:lnSpc>
              <a:spcBef>
                <a:spcPts val="533"/>
              </a:spcBef>
              <a:spcAft>
                <a:spcPts val="0"/>
              </a:spcAft>
              <a:buSzPts val="1100"/>
              <a:buFont typeface="Work Sans Light"/>
              <a:buChar char="•"/>
              <a:defRPr sz="1467">
                <a:latin typeface="Work Sans Light"/>
                <a:ea typeface="Work Sans Light"/>
                <a:cs typeface="Work Sans Light"/>
                <a:sym typeface="Work Sans Light"/>
              </a:defRPr>
            </a:lvl6pPr>
            <a:lvl7pPr marL="4267093" lvl="6" indent="-397923" algn="l" rtl="0">
              <a:lnSpc>
                <a:spcPct val="90000"/>
              </a:lnSpc>
              <a:spcBef>
                <a:spcPts val="533"/>
              </a:spcBef>
              <a:spcAft>
                <a:spcPts val="0"/>
              </a:spcAft>
              <a:buSzPts val="1100"/>
              <a:buFont typeface="Work Sans Light"/>
              <a:buChar char="•"/>
              <a:defRPr sz="1467">
                <a:latin typeface="Work Sans Light"/>
                <a:ea typeface="Work Sans Light"/>
                <a:cs typeface="Work Sans Light"/>
                <a:sym typeface="Work Sans Light"/>
              </a:defRPr>
            </a:lvl7pPr>
            <a:lvl8pPr marL="4876678" lvl="7" indent="-397923" algn="l" rtl="0">
              <a:lnSpc>
                <a:spcPct val="90000"/>
              </a:lnSpc>
              <a:spcBef>
                <a:spcPts val="533"/>
              </a:spcBef>
              <a:spcAft>
                <a:spcPts val="0"/>
              </a:spcAft>
              <a:buSzPts val="1100"/>
              <a:buFont typeface="Work Sans Light"/>
              <a:buChar char="•"/>
              <a:defRPr sz="1467">
                <a:latin typeface="Work Sans Light"/>
                <a:ea typeface="Work Sans Light"/>
                <a:cs typeface="Work Sans Light"/>
                <a:sym typeface="Work Sans Light"/>
              </a:defRPr>
            </a:lvl8pPr>
            <a:lvl9pPr marL="5486263" lvl="8" indent="-397923" algn="l" rtl="0">
              <a:lnSpc>
                <a:spcPct val="90000"/>
              </a:lnSpc>
              <a:spcBef>
                <a:spcPts val="533"/>
              </a:spcBef>
              <a:spcAft>
                <a:spcPts val="0"/>
              </a:spcAft>
              <a:buSzPts val="1100"/>
              <a:buFont typeface="Work Sans Light"/>
              <a:buChar char="•"/>
              <a:defRPr sz="1467">
                <a:latin typeface="Work Sans Light"/>
                <a:ea typeface="Work Sans Light"/>
                <a:cs typeface="Work Sans Light"/>
                <a:sym typeface="Work Sans Light"/>
              </a:defRPr>
            </a:lvl9pPr>
          </a:lstStyle>
          <a:p>
            <a:endParaRPr/>
          </a:p>
        </p:txBody>
      </p:sp>
      <p:sp>
        <p:nvSpPr>
          <p:cNvPr id="79" name="Google Shape;79;p11"/>
          <p:cNvSpPr>
            <a:spLocks noGrp="1"/>
          </p:cNvSpPr>
          <p:nvPr>
            <p:ph type="pic" idx="2"/>
          </p:nvPr>
        </p:nvSpPr>
        <p:spPr>
          <a:xfrm>
            <a:off x="0" y="0"/>
            <a:ext cx="4564000" cy="6858000"/>
          </a:xfrm>
          <a:prstGeom prst="rect">
            <a:avLst/>
          </a:prstGeom>
          <a:noFill/>
          <a:ln>
            <a:noFill/>
          </a:ln>
        </p:spPr>
        <p:txBody>
          <a:bodyPr spcFirstLastPara="1" lIns="68575" tIns="34275" rIns="68575" bIns="34275"/>
          <a:lstStyle>
            <a:lvl1pPr marR="0" lvl="0" algn="l" rtl="0">
              <a:lnSpc>
                <a:spcPct val="90000"/>
              </a:lnSpc>
              <a:spcBef>
                <a:spcPts val="1067"/>
              </a:spcBef>
              <a:spcAft>
                <a:spcPts val="0"/>
              </a:spcAft>
              <a:buClr>
                <a:schemeClr val="dk1"/>
              </a:buClr>
              <a:buSzPts val="2400"/>
              <a:buFont typeface="Arial"/>
              <a:buNone/>
              <a:defRPr sz="3200" b="0" i="0" u="none" strike="noStrike" cap="none">
                <a:solidFill>
                  <a:schemeClr val="dk1"/>
                </a:solidFill>
                <a:latin typeface="Work Sans"/>
                <a:ea typeface="Work Sans"/>
                <a:cs typeface="Work Sans"/>
                <a:sym typeface="Work Sans"/>
              </a:defRPr>
            </a:lvl1pPr>
            <a:lvl2pPr marR="0" lvl="1" algn="l" rtl="0">
              <a:lnSpc>
                <a:spcPct val="90000"/>
              </a:lnSpc>
              <a:spcBef>
                <a:spcPts val="533"/>
              </a:spcBef>
              <a:spcAft>
                <a:spcPts val="0"/>
              </a:spcAft>
              <a:buClr>
                <a:schemeClr val="dk1"/>
              </a:buClr>
              <a:buSzPts val="2100"/>
              <a:buFont typeface="Arial"/>
              <a:buNone/>
              <a:defRPr sz="2800" b="0" i="0" u="none" strike="noStrike" cap="none">
                <a:solidFill>
                  <a:schemeClr val="dk1"/>
                </a:solidFill>
                <a:latin typeface="Work Sans"/>
                <a:ea typeface="Work Sans"/>
                <a:cs typeface="Work Sans"/>
                <a:sym typeface="Work Sans"/>
              </a:defRPr>
            </a:lvl2pPr>
            <a:lvl3pPr marR="0" lvl="2" algn="l" rtl="0">
              <a:lnSpc>
                <a:spcPct val="90000"/>
              </a:lnSpc>
              <a:spcBef>
                <a:spcPts val="533"/>
              </a:spcBef>
              <a:spcAft>
                <a:spcPts val="0"/>
              </a:spcAft>
              <a:buClr>
                <a:schemeClr val="dk1"/>
              </a:buClr>
              <a:buSzPts val="1800"/>
              <a:buFont typeface="Arial"/>
              <a:buNone/>
              <a:defRPr sz="2400" b="0" i="0" u="none" strike="noStrike" cap="none">
                <a:solidFill>
                  <a:schemeClr val="dk1"/>
                </a:solidFill>
                <a:latin typeface="Work Sans"/>
                <a:ea typeface="Work Sans"/>
                <a:cs typeface="Work Sans"/>
                <a:sym typeface="Work Sans"/>
              </a:defRPr>
            </a:lvl3pPr>
            <a:lvl4pPr marR="0" lvl="3" algn="l" rtl="0">
              <a:lnSpc>
                <a:spcPct val="90000"/>
              </a:lnSpc>
              <a:spcBef>
                <a:spcPts val="533"/>
              </a:spcBef>
              <a:spcAft>
                <a:spcPts val="0"/>
              </a:spcAft>
              <a:buClr>
                <a:schemeClr val="dk1"/>
              </a:buClr>
              <a:buSzPts val="1500"/>
              <a:buFont typeface="Arial"/>
              <a:buNone/>
              <a:defRPr sz="2000" b="0" i="0" u="none" strike="noStrike" cap="none">
                <a:solidFill>
                  <a:schemeClr val="dk1"/>
                </a:solidFill>
                <a:latin typeface="Work Sans"/>
                <a:ea typeface="Work Sans"/>
                <a:cs typeface="Work Sans"/>
                <a:sym typeface="Work Sans"/>
              </a:defRPr>
            </a:lvl4pPr>
            <a:lvl5pPr marR="0" lvl="4" algn="l" rtl="0">
              <a:lnSpc>
                <a:spcPct val="90000"/>
              </a:lnSpc>
              <a:spcBef>
                <a:spcPts val="533"/>
              </a:spcBef>
              <a:spcAft>
                <a:spcPts val="0"/>
              </a:spcAft>
              <a:buClr>
                <a:schemeClr val="dk1"/>
              </a:buClr>
              <a:buSzPts val="1500"/>
              <a:buFont typeface="Arial"/>
              <a:buNone/>
              <a:defRPr sz="2000" b="0" i="0" u="none" strike="noStrike" cap="none">
                <a:solidFill>
                  <a:schemeClr val="dk1"/>
                </a:solidFill>
                <a:latin typeface="Work Sans"/>
                <a:ea typeface="Work Sans"/>
                <a:cs typeface="Work Sans"/>
                <a:sym typeface="Work Sans"/>
              </a:defRPr>
            </a:lvl5pPr>
            <a:lvl6pPr marR="0" lvl="5" algn="l" rtl="0">
              <a:lnSpc>
                <a:spcPct val="90000"/>
              </a:lnSpc>
              <a:spcBef>
                <a:spcPts val="533"/>
              </a:spcBef>
              <a:spcAft>
                <a:spcPts val="0"/>
              </a:spcAft>
              <a:buClr>
                <a:schemeClr val="dk1"/>
              </a:buClr>
              <a:buSzPts val="1500"/>
              <a:buFont typeface="Arial"/>
              <a:buNone/>
              <a:defRPr sz="2000" b="0" i="0" u="none" strike="noStrike" cap="none">
                <a:solidFill>
                  <a:schemeClr val="dk1"/>
                </a:solidFill>
                <a:latin typeface="Work Sans"/>
                <a:ea typeface="Work Sans"/>
                <a:cs typeface="Work Sans"/>
                <a:sym typeface="Work Sans"/>
              </a:defRPr>
            </a:lvl6pPr>
            <a:lvl7pPr marR="0" lvl="6" algn="l" rtl="0">
              <a:lnSpc>
                <a:spcPct val="90000"/>
              </a:lnSpc>
              <a:spcBef>
                <a:spcPts val="533"/>
              </a:spcBef>
              <a:spcAft>
                <a:spcPts val="0"/>
              </a:spcAft>
              <a:buClr>
                <a:schemeClr val="dk1"/>
              </a:buClr>
              <a:buSzPts val="1500"/>
              <a:buFont typeface="Arial"/>
              <a:buNone/>
              <a:defRPr sz="2000" b="0" i="0" u="none" strike="noStrike" cap="none">
                <a:solidFill>
                  <a:schemeClr val="dk1"/>
                </a:solidFill>
                <a:latin typeface="Work Sans"/>
                <a:ea typeface="Work Sans"/>
                <a:cs typeface="Work Sans"/>
                <a:sym typeface="Work Sans"/>
              </a:defRPr>
            </a:lvl7pPr>
            <a:lvl8pPr marR="0" lvl="7" algn="l" rtl="0">
              <a:lnSpc>
                <a:spcPct val="90000"/>
              </a:lnSpc>
              <a:spcBef>
                <a:spcPts val="533"/>
              </a:spcBef>
              <a:spcAft>
                <a:spcPts val="0"/>
              </a:spcAft>
              <a:buClr>
                <a:schemeClr val="dk1"/>
              </a:buClr>
              <a:buSzPts val="1500"/>
              <a:buFont typeface="Arial"/>
              <a:buNone/>
              <a:defRPr sz="2000" b="0" i="0" u="none" strike="noStrike" cap="none">
                <a:solidFill>
                  <a:schemeClr val="dk1"/>
                </a:solidFill>
                <a:latin typeface="Work Sans"/>
                <a:ea typeface="Work Sans"/>
                <a:cs typeface="Work Sans"/>
                <a:sym typeface="Work Sans"/>
              </a:defRPr>
            </a:lvl8pPr>
            <a:lvl9pPr marR="0" lvl="8" algn="l" rtl="0">
              <a:lnSpc>
                <a:spcPct val="90000"/>
              </a:lnSpc>
              <a:spcBef>
                <a:spcPts val="533"/>
              </a:spcBef>
              <a:spcAft>
                <a:spcPts val="0"/>
              </a:spcAft>
              <a:buClr>
                <a:schemeClr val="dk1"/>
              </a:buClr>
              <a:buSzPts val="1500"/>
              <a:buFont typeface="Arial"/>
              <a:buNone/>
              <a:defRPr sz="2000" b="0" i="0" u="none" strike="noStrike" cap="none">
                <a:solidFill>
                  <a:schemeClr val="dk1"/>
                </a:solidFill>
                <a:latin typeface="Work Sans"/>
                <a:ea typeface="Work Sans"/>
                <a:cs typeface="Work Sans"/>
                <a:sym typeface="Work Sans"/>
              </a:defRPr>
            </a:lvl9pPr>
          </a:lstStyle>
          <a:p>
            <a:pPr lvl="0"/>
            <a:endParaRPr noProof="0" dirty="0">
              <a:sym typeface="Work Sans"/>
            </a:endParaRPr>
          </a:p>
        </p:txBody>
      </p:sp>
      <p:sp>
        <p:nvSpPr>
          <p:cNvPr id="81" name="Google Shape;81;p11"/>
          <p:cNvSpPr txBox="1">
            <a:spLocks noGrp="1"/>
          </p:cNvSpPr>
          <p:nvPr>
            <p:ph type="title"/>
          </p:nvPr>
        </p:nvSpPr>
        <p:spPr>
          <a:xfrm>
            <a:off x="5024965" y="2310700"/>
            <a:ext cx="5743600" cy="858400"/>
          </a:xfrm>
          <a:prstGeom prst="rect">
            <a:avLst/>
          </a:prstGeom>
          <a:noFill/>
          <a:ln>
            <a:noFill/>
          </a:ln>
        </p:spPr>
        <p:txBody>
          <a:bodyPr spcFirstLastPara="1" lIns="68575" tIns="34275" rIns="68575" bIns="34275"/>
          <a:lstStyle>
            <a:lvl1pPr lvl="0" algn="l" rtl="0">
              <a:lnSpc>
                <a:spcPct val="90000"/>
              </a:lnSpc>
              <a:spcBef>
                <a:spcPts val="0"/>
              </a:spcBef>
              <a:spcAft>
                <a:spcPts val="0"/>
              </a:spcAft>
              <a:buClr>
                <a:srgbClr val="FFFFFF"/>
              </a:buClr>
              <a:buSzPts val="1400"/>
              <a:buFont typeface="Work Sans SemiBold"/>
              <a:buNone/>
              <a:defRPr sz="4000">
                <a:solidFill>
                  <a:srgbClr val="0066CD"/>
                </a:solidFill>
                <a:latin typeface="Work Sans Light"/>
                <a:ea typeface="Work Sans Light"/>
                <a:cs typeface="Work Sans Light"/>
                <a:sym typeface="Work Sans Light"/>
              </a:defRPr>
            </a:lvl1pPr>
            <a:lvl2pPr lvl="1" algn="l" rtl="0">
              <a:lnSpc>
                <a:spcPct val="100000"/>
              </a:lnSpc>
              <a:spcBef>
                <a:spcPts val="0"/>
              </a:spcBef>
              <a:spcAft>
                <a:spcPts val="0"/>
              </a:spcAft>
              <a:buClr>
                <a:srgbClr val="FFFFFF"/>
              </a:buClr>
              <a:buSzPts val="1100"/>
              <a:buNone/>
              <a:defRPr>
                <a:solidFill>
                  <a:srgbClr val="FFFFFF"/>
                </a:solidFill>
              </a:defRPr>
            </a:lvl2pPr>
            <a:lvl3pPr lvl="2" algn="l" rtl="0">
              <a:lnSpc>
                <a:spcPct val="100000"/>
              </a:lnSpc>
              <a:spcBef>
                <a:spcPts val="0"/>
              </a:spcBef>
              <a:spcAft>
                <a:spcPts val="0"/>
              </a:spcAft>
              <a:buClr>
                <a:srgbClr val="FFFFFF"/>
              </a:buClr>
              <a:buSzPts val="1100"/>
              <a:buNone/>
              <a:defRPr>
                <a:solidFill>
                  <a:srgbClr val="FFFFFF"/>
                </a:solidFill>
              </a:defRPr>
            </a:lvl3pPr>
            <a:lvl4pPr lvl="3" algn="l" rtl="0">
              <a:lnSpc>
                <a:spcPct val="100000"/>
              </a:lnSpc>
              <a:spcBef>
                <a:spcPts val="0"/>
              </a:spcBef>
              <a:spcAft>
                <a:spcPts val="0"/>
              </a:spcAft>
              <a:buClr>
                <a:srgbClr val="FFFFFF"/>
              </a:buClr>
              <a:buSzPts val="1100"/>
              <a:buNone/>
              <a:defRPr>
                <a:solidFill>
                  <a:srgbClr val="FFFFFF"/>
                </a:solidFill>
              </a:defRPr>
            </a:lvl4pPr>
            <a:lvl5pPr lvl="4" algn="l" rtl="0">
              <a:lnSpc>
                <a:spcPct val="100000"/>
              </a:lnSpc>
              <a:spcBef>
                <a:spcPts val="0"/>
              </a:spcBef>
              <a:spcAft>
                <a:spcPts val="0"/>
              </a:spcAft>
              <a:buClr>
                <a:srgbClr val="FFFFFF"/>
              </a:buClr>
              <a:buSzPts val="1100"/>
              <a:buNone/>
              <a:defRPr>
                <a:solidFill>
                  <a:srgbClr val="FFFFFF"/>
                </a:solidFill>
              </a:defRPr>
            </a:lvl5pPr>
            <a:lvl6pPr lvl="5" algn="l" rtl="0">
              <a:lnSpc>
                <a:spcPct val="100000"/>
              </a:lnSpc>
              <a:spcBef>
                <a:spcPts val="0"/>
              </a:spcBef>
              <a:spcAft>
                <a:spcPts val="0"/>
              </a:spcAft>
              <a:buClr>
                <a:srgbClr val="FFFFFF"/>
              </a:buClr>
              <a:buSzPts val="1100"/>
              <a:buNone/>
              <a:defRPr>
                <a:solidFill>
                  <a:srgbClr val="FFFFFF"/>
                </a:solidFill>
              </a:defRPr>
            </a:lvl6pPr>
            <a:lvl7pPr lvl="6" algn="l" rtl="0">
              <a:lnSpc>
                <a:spcPct val="100000"/>
              </a:lnSpc>
              <a:spcBef>
                <a:spcPts val="0"/>
              </a:spcBef>
              <a:spcAft>
                <a:spcPts val="0"/>
              </a:spcAft>
              <a:buClr>
                <a:srgbClr val="FFFFFF"/>
              </a:buClr>
              <a:buSzPts val="1100"/>
              <a:buNone/>
              <a:defRPr>
                <a:solidFill>
                  <a:srgbClr val="FFFFFF"/>
                </a:solidFill>
              </a:defRPr>
            </a:lvl7pPr>
            <a:lvl8pPr lvl="7" algn="l" rtl="0">
              <a:lnSpc>
                <a:spcPct val="100000"/>
              </a:lnSpc>
              <a:spcBef>
                <a:spcPts val="0"/>
              </a:spcBef>
              <a:spcAft>
                <a:spcPts val="0"/>
              </a:spcAft>
              <a:buClr>
                <a:srgbClr val="FFFFFF"/>
              </a:buClr>
              <a:buSzPts val="1100"/>
              <a:buNone/>
              <a:defRPr>
                <a:solidFill>
                  <a:srgbClr val="FFFFFF"/>
                </a:solidFill>
              </a:defRPr>
            </a:lvl8pPr>
            <a:lvl9pPr lvl="8" algn="l" rtl="0">
              <a:lnSpc>
                <a:spcPct val="100000"/>
              </a:lnSpc>
              <a:spcBef>
                <a:spcPts val="0"/>
              </a:spcBef>
              <a:spcAft>
                <a:spcPts val="0"/>
              </a:spcAft>
              <a:buClr>
                <a:srgbClr val="FFFFFF"/>
              </a:buClr>
              <a:buSzPts val="1100"/>
              <a:buNone/>
              <a:defRPr>
                <a:solidFill>
                  <a:srgbClr val="FFFFFF"/>
                </a:solidFill>
              </a:defRPr>
            </a:lvl9pPr>
          </a:lstStyle>
          <a:p>
            <a:endParaRPr/>
          </a:p>
        </p:txBody>
      </p:sp>
    </p:spTree>
    <p:extLst>
      <p:ext uri="{BB962C8B-B14F-4D97-AF65-F5344CB8AC3E}">
        <p14:creationId xmlns:p14="http://schemas.microsoft.com/office/powerpoint/2010/main" val="117715573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texto vertical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6AF80C82-8129-44FF-8C89-289DB9D904CA}"/>
              </a:ext>
            </a:extLst>
          </p:cNvPr>
          <p:cNvSpPr>
            <a:spLocks noGrp="1"/>
          </p:cNvSpPr>
          <p:nvPr>
            <p:ph type="dt" sz="half" idx="10"/>
          </p:nvPr>
        </p:nvSpPr>
        <p:spPr/>
        <p:txBody>
          <a:bodyPr/>
          <a:lstStyle>
            <a:lvl1pPr>
              <a:defRPr/>
            </a:lvl1pPr>
          </a:lstStyle>
          <a:p>
            <a:pPr>
              <a:defRPr/>
            </a:pPr>
            <a:fld id="{D45E9858-5501-45CA-B1A0-9035B5491E48}" type="datetimeFigureOut">
              <a:rPr lang="es-CO"/>
              <a:pPr>
                <a:defRPr/>
              </a:pPr>
              <a:t>31/01/2020</a:t>
            </a:fld>
            <a:endParaRPr lang="es-CO" dirty="0"/>
          </a:p>
        </p:txBody>
      </p:sp>
      <p:sp>
        <p:nvSpPr>
          <p:cNvPr id="5" name="Marcador de pie de página 4">
            <a:extLst>
              <a:ext uri="{FF2B5EF4-FFF2-40B4-BE49-F238E27FC236}">
                <a16:creationId xmlns:a16="http://schemas.microsoft.com/office/drawing/2014/main" id="{A9E922E0-B916-4E70-BABB-590FFB842918}"/>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D68D3C1B-F31D-4D32-8293-99CAC40BDB79}"/>
              </a:ext>
            </a:extLst>
          </p:cNvPr>
          <p:cNvSpPr>
            <a:spLocks noGrp="1"/>
          </p:cNvSpPr>
          <p:nvPr>
            <p:ph type="sldNum" sz="quarter" idx="12"/>
          </p:nvPr>
        </p:nvSpPr>
        <p:spPr/>
        <p:txBody>
          <a:bodyPr/>
          <a:lstStyle>
            <a:lvl1pPr>
              <a:defRPr/>
            </a:lvl1pPr>
          </a:lstStyle>
          <a:p>
            <a:pPr>
              <a:defRPr/>
            </a:pPr>
            <a:fld id="{C83668FA-9204-49EE-8414-EB31A9398762}" type="slidenum">
              <a:rPr lang="es-CO"/>
              <a:pPr>
                <a:defRPr/>
              </a:pPr>
              <a:t>‹Nº›</a:t>
            </a:fld>
            <a:endParaRPr lang="es-CO" dirty="0"/>
          </a:p>
        </p:txBody>
      </p:sp>
    </p:spTree>
    <p:extLst>
      <p:ext uri="{BB962C8B-B14F-4D97-AF65-F5344CB8AC3E}">
        <p14:creationId xmlns:p14="http://schemas.microsoft.com/office/powerpoint/2010/main" val="12518673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E98DF5EC-13D2-492B-BB18-E57754CFABB1}"/>
              </a:ext>
            </a:extLst>
          </p:cNvPr>
          <p:cNvSpPr>
            <a:spLocks noGrp="1"/>
          </p:cNvSpPr>
          <p:nvPr>
            <p:ph type="dt" sz="half" idx="10"/>
          </p:nvPr>
        </p:nvSpPr>
        <p:spPr/>
        <p:txBody>
          <a:bodyPr/>
          <a:lstStyle>
            <a:lvl1pPr>
              <a:defRPr/>
            </a:lvl1pPr>
          </a:lstStyle>
          <a:p>
            <a:pPr>
              <a:defRPr/>
            </a:pPr>
            <a:fld id="{D986FCF0-0488-4F32-B9BB-996D35C4928F}" type="datetimeFigureOut">
              <a:rPr lang="es-CO"/>
              <a:pPr>
                <a:defRPr/>
              </a:pPr>
              <a:t>31/01/2020</a:t>
            </a:fld>
            <a:endParaRPr lang="es-CO" dirty="0"/>
          </a:p>
        </p:txBody>
      </p:sp>
      <p:sp>
        <p:nvSpPr>
          <p:cNvPr id="5" name="Marcador de pie de página 4">
            <a:extLst>
              <a:ext uri="{FF2B5EF4-FFF2-40B4-BE49-F238E27FC236}">
                <a16:creationId xmlns:a16="http://schemas.microsoft.com/office/drawing/2014/main" id="{74F3F3C1-C58B-48A1-99AC-444E6741EFF0}"/>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70EDF943-9D82-495D-8F8F-FA18C6EF8C8A}"/>
              </a:ext>
            </a:extLst>
          </p:cNvPr>
          <p:cNvSpPr>
            <a:spLocks noGrp="1"/>
          </p:cNvSpPr>
          <p:nvPr>
            <p:ph type="sldNum" sz="quarter" idx="12"/>
          </p:nvPr>
        </p:nvSpPr>
        <p:spPr/>
        <p:txBody>
          <a:bodyPr/>
          <a:lstStyle>
            <a:lvl1pPr>
              <a:defRPr/>
            </a:lvl1pPr>
          </a:lstStyle>
          <a:p>
            <a:pPr>
              <a:defRPr/>
            </a:pPr>
            <a:fld id="{3037A391-977F-4F78-A14E-30428D9A7768}" type="slidenum">
              <a:rPr lang="es-CO"/>
              <a:pPr>
                <a:defRPr/>
              </a:pPr>
              <a:t>‹Nº›</a:t>
            </a:fld>
            <a:endParaRPr lang="es-CO" dirty="0"/>
          </a:p>
        </p:txBody>
      </p:sp>
    </p:spTree>
    <p:extLst>
      <p:ext uri="{BB962C8B-B14F-4D97-AF65-F5344CB8AC3E}">
        <p14:creationId xmlns:p14="http://schemas.microsoft.com/office/powerpoint/2010/main" val="19520591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D91BB480-D7E5-4878-9040-32B6240213C4}"/>
              </a:ext>
            </a:extLst>
          </p:cNvPr>
          <p:cNvSpPr>
            <a:spLocks noGrp="1"/>
          </p:cNvSpPr>
          <p:nvPr>
            <p:ph type="dt" sz="half" idx="10"/>
          </p:nvPr>
        </p:nvSpPr>
        <p:spPr/>
        <p:txBody>
          <a:bodyPr/>
          <a:lstStyle>
            <a:lvl1pPr>
              <a:defRPr/>
            </a:lvl1pPr>
          </a:lstStyle>
          <a:p>
            <a:pPr>
              <a:defRPr/>
            </a:pPr>
            <a:fld id="{92123730-474B-4389-B014-E40EE48937F2}"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73C9EA4C-1334-4858-A289-BB1AB414C6D2}"/>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01044870-CC68-4048-ABA8-D46BB3F0E30C}"/>
              </a:ext>
            </a:extLst>
          </p:cNvPr>
          <p:cNvSpPr>
            <a:spLocks noGrp="1"/>
          </p:cNvSpPr>
          <p:nvPr>
            <p:ph type="sldNum" sz="quarter" idx="12"/>
          </p:nvPr>
        </p:nvSpPr>
        <p:spPr/>
        <p:txBody>
          <a:bodyPr/>
          <a:lstStyle>
            <a:lvl1pPr>
              <a:defRPr/>
            </a:lvl1pPr>
          </a:lstStyle>
          <a:p>
            <a:pPr>
              <a:defRPr/>
            </a:pPr>
            <a:fld id="{3E6572F3-A38C-4B45-B178-32F44E14FCAA}" type="slidenum">
              <a:rPr lang="es-CO"/>
              <a:pPr>
                <a:defRPr/>
              </a:pPr>
              <a:t>‹Nº›</a:t>
            </a:fld>
            <a:endParaRPr lang="es-CO"/>
          </a:p>
        </p:txBody>
      </p:sp>
    </p:spTree>
    <p:extLst>
      <p:ext uri="{BB962C8B-B14F-4D97-AF65-F5344CB8AC3E}">
        <p14:creationId xmlns:p14="http://schemas.microsoft.com/office/powerpoint/2010/main" val="14200634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contenido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DE622556-EDAE-4457-8B39-25C27BCB1FDA}"/>
              </a:ext>
            </a:extLst>
          </p:cNvPr>
          <p:cNvSpPr>
            <a:spLocks noGrp="1"/>
          </p:cNvSpPr>
          <p:nvPr>
            <p:ph type="dt" sz="half" idx="10"/>
          </p:nvPr>
        </p:nvSpPr>
        <p:spPr/>
        <p:txBody>
          <a:bodyPr/>
          <a:lstStyle>
            <a:lvl1pPr>
              <a:defRPr/>
            </a:lvl1pPr>
          </a:lstStyle>
          <a:p>
            <a:pPr>
              <a:defRPr/>
            </a:pPr>
            <a:fld id="{8A453711-020C-4E61-BDE2-6F3ADFE79771}"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3A16A346-9066-4691-B6AB-1C573935DC4F}"/>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50899DEF-944C-4EAC-A035-275FCC02EF5F}"/>
              </a:ext>
            </a:extLst>
          </p:cNvPr>
          <p:cNvSpPr>
            <a:spLocks noGrp="1"/>
          </p:cNvSpPr>
          <p:nvPr>
            <p:ph type="sldNum" sz="quarter" idx="12"/>
          </p:nvPr>
        </p:nvSpPr>
        <p:spPr/>
        <p:txBody>
          <a:bodyPr/>
          <a:lstStyle>
            <a:lvl1pPr>
              <a:defRPr/>
            </a:lvl1pPr>
          </a:lstStyle>
          <a:p>
            <a:pPr>
              <a:defRPr/>
            </a:pPr>
            <a:fld id="{EA43E281-0658-4608-8C47-9924E09AE605}" type="slidenum">
              <a:rPr lang="es-CO"/>
              <a:pPr>
                <a:defRPr/>
              </a:pPr>
              <a:t>‹Nº›</a:t>
            </a:fld>
            <a:endParaRPr lang="es-CO"/>
          </a:p>
        </p:txBody>
      </p:sp>
    </p:spTree>
    <p:extLst>
      <p:ext uri="{BB962C8B-B14F-4D97-AF65-F5344CB8AC3E}">
        <p14:creationId xmlns:p14="http://schemas.microsoft.com/office/powerpoint/2010/main" val="295727766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el estilo de texto del patrón</a:t>
            </a:r>
          </a:p>
        </p:txBody>
      </p:sp>
      <p:sp>
        <p:nvSpPr>
          <p:cNvPr id="4" name="Marcador de fecha 3">
            <a:extLst>
              <a:ext uri="{FF2B5EF4-FFF2-40B4-BE49-F238E27FC236}">
                <a16:creationId xmlns:a16="http://schemas.microsoft.com/office/drawing/2014/main" id="{C56DE166-A8A7-4D93-8DDD-02673421A51A}"/>
              </a:ext>
            </a:extLst>
          </p:cNvPr>
          <p:cNvSpPr>
            <a:spLocks noGrp="1"/>
          </p:cNvSpPr>
          <p:nvPr>
            <p:ph type="dt" sz="half" idx="10"/>
          </p:nvPr>
        </p:nvSpPr>
        <p:spPr/>
        <p:txBody>
          <a:bodyPr/>
          <a:lstStyle>
            <a:lvl1pPr>
              <a:defRPr/>
            </a:lvl1pPr>
          </a:lstStyle>
          <a:p>
            <a:pPr>
              <a:defRPr/>
            </a:pPr>
            <a:fld id="{7A4EE5D6-8404-4A54-A4DF-17762E0C6BF0}"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E4407884-931E-46BB-A6A2-9476AFFED0C2}"/>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C6FF724E-4B97-4F96-B8B3-A9E6B794B707}"/>
              </a:ext>
            </a:extLst>
          </p:cNvPr>
          <p:cNvSpPr>
            <a:spLocks noGrp="1"/>
          </p:cNvSpPr>
          <p:nvPr>
            <p:ph type="sldNum" sz="quarter" idx="12"/>
          </p:nvPr>
        </p:nvSpPr>
        <p:spPr/>
        <p:txBody>
          <a:bodyPr/>
          <a:lstStyle>
            <a:lvl1pPr>
              <a:defRPr/>
            </a:lvl1pPr>
          </a:lstStyle>
          <a:p>
            <a:pPr>
              <a:defRPr/>
            </a:pPr>
            <a:fld id="{FA57A18E-86ED-4AC5-87FC-8D1CDB7E8B52}" type="slidenum">
              <a:rPr lang="es-CO"/>
              <a:pPr>
                <a:defRPr/>
              </a:pPr>
              <a:t>‹Nº›</a:t>
            </a:fld>
            <a:endParaRPr lang="es-CO"/>
          </a:p>
        </p:txBody>
      </p:sp>
    </p:spTree>
    <p:extLst>
      <p:ext uri="{BB962C8B-B14F-4D97-AF65-F5344CB8AC3E}">
        <p14:creationId xmlns:p14="http://schemas.microsoft.com/office/powerpoint/2010/main" val="92977167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contenido 2"/>
          <p:cNvSpPr>
            <a:spLocks noGrp="1"/>
          </p:cNvSpPr>
          <p:nvPr>
            <p:ph sz="half" idx="1"/>
          </p:nvPr>
        </p:nvSpPr>
        <p:spPr>
          <a:xfrm>
            <a:off x="838200" y="1825625"/>
            <a:ext cx="5181600" cy="435133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p:cNvSpPr>
            <a:spLocks noGrp="1"/>
          </p:cNvSpPr>
          <p:nvPr>
            <p:ph sz="half" idx="2"/>
          </p:nvPr>
        </p:nvSpPr>
        <p:spPr>
          <a:xfrm>
            <a:off x="6172200" y="1825625"/>
            <a:ext cx="5181600" cy="435133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3">
            <a:extLst>
              <a:ext uri="{FF2B5EF4-FFF2-40B4-BE49-F238E27FC236}">
                <a16:creationId xmlns:a16="http://schemas.microsoft.com/office/drawing/2014/main" id="{4B54036E-CF93-461B-900A-482C2702BADB}"/>
              </a:ext>
            </a:extLst>
          </p:cNvPr>
          <p:cNvSpPr>
            <a:spLocks noGrp="1"/>
          </p:cNvSpPr>
          <p:nvPr>
            <p:ph type="dt" sz="half" idx="10"/>
          </p:nvPr>
        </p:nvSpPr>
        <p:spPr/>
        <p:txBody>
          <a:bodyPr/>
          <a:lstStyle>
            <a:lvl1pPr>
              <a:defRPr/>
            </a:lvl1pPr>
          </a:lstStyle>
          <a:p>
            <a:pPr>
              <a:defRPr/>
            </a:pPr>
            <a:fld id="{810DAF2B-0923-43A9-B208-F3D2E02A2B4A}" type="datetimeFigureOut">
              <a:rPr lang="es-CO"/>
              <a:pPr>
                <a:defRPr/>
              </a:pPr>
              <a:t>31/01/2020</a:t>
            </a:fld>
            <a:endParaRPr lang="es-CO"/>
          </a:p>
        </p:txBody>
      </p:sp>
      <p:sp>
        <p:nvSpPr>
          <p:cNvPr id="6" name="Marcador de pie de página 4">
            <a:extLst>
              <a:ext uri="{FF2B5EF4-FFF2-40B4-BE49-F238E27FC236}">
                <a16:creationId xmlns:a16="http://schemas.microsoft.com/office/drawing/2014/main" id="{02070E0E-C15B-485B-9D2F-1957F80F1CCC}"/>
              </a:ext>
            </a:extLst>
          </p:cNvPr>
          <p:cNvSpPr>
            <a:spLocks noGrp="1"/>
          </p:cNvSpPr>
          <p:nvPr>
            <p:ph type="ftr" sz="quarter" idx="11"/>
          </p:nvPr>
        </p:nvSpPr>
        <p:spPr/>
        <p:txBody>
          <a:bodyPr/>
          <a:lstStyle>
            <a:lvl1pPr>
              <a:defRPr/>
            </a:lvl1pPr>
          </a:lstStyle>
          <a:p>
            <a:pPr>
              <a:defRPr/>
            </a:pPr>
            <a:endParaRPr lang="es-CO"/>
          </a:p>
        </p:txBody>
      </p:sp>
      <p:sp>
        <p:nvSpPr>
          <p:cNvPr id="7" name="Marcador de número de diapositiva 5">
            <a:extLst>
              <a:ext uri="{FF2B5EF4-FFF2-40B4-BE49-F238E27FC236}">
                <a16:creationId xmlns:a16="http://schemas.microsoft.com/office/drawing/2014/main" id="{C7F61E41-776F-4BDF-8FD1-2B91776A3857}"/>
              </a:ext>
            </a:extLst>
          </p:cNvPr>
          <p:cNvSpPr>
            <a:spLocks noGrp="1"/>
          </p:cNvSpPr>
          <p:nvPr>
            <p:ph type="sldNum" sz="quarter" idx="12"/>
          </p:nvPr>
        </p:nvSpPr>
        <p:spPr/>
        <p:txBody>
          <a:bodyPr/>
          <a:lstStyle>
            <a:lvl1pPr>
              <a:defRPr/>
            </a:lvl1pPr>
          </a:lstStyle>
          <a:p>
            <a:pPr>
              <a:defRPr/>
            </a:pPr>
            <a:fld id="{D68DDCB1-D11B-47D0-9610-C162518FE7B7}" type="slidenum">
              <a:rPr lang="es-CO"/>
              <a:pPr>
                <a:defRPr/>
              </a:pPr>
              <a:t>‹Nº›</a:t>
            </a:fld>
            <a:endParaRPr lang="es-CO"/>
          </a:p>
        </p:txBody>
      </p:sp>
    </p:spTree>
    <p:extLst>
      <p:ext uri="{BB962C8B-B14F-4D97-AF65-F5344CB8AC3E}">
        <p14:creationId xmlns:p14="http://schemas.microsoft.com/office/powerpoint/2010/main" val="7078327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3">
            <a:extLst>
              <a:ext uri="{FF2B5EF4-FFF2-40B4-BE49-F238E27FC236}">
                <a16:creationId xmlns:a16="http://schemas.microsoft.com/office/drawing/2014/main" id="{CDB51369-7D94-485B-A975-E6C73D2BCBA7}"/>
              </a:ext>
            </a:extLst>
          </p:cNvPr>
          <p:cNvSpPr>
            <a:spLocks noGrp="1"/>
          </p:cNvSpPr>
          <p:nvPr>
            <p:ph type="dt" sz="half" idx="10"/>
          </p:nvPr>
        </p:nvSpPr>
        <p:spPr/>
        <p:txBody>
          <a:bodyPr/>
          <a:lstStyle>
            <a:lvl1pPr>
              <a:defRPr/>
            </a:lvl1pPr>
          </a:lstStyle>
          <a:p>
            <a:pPr>
              <a:defRPr/>
            </a:pPr>
            <a:fld id="{243188BC-D8C9-48DF-A498-56171D134872}" type="datetimeFigureOut">
              <a:rPr lang="es-CO"/>
              <a:pPr>
                <a:defRPr/>
              </a:pPr>
              <a:t>31/01/2020</a:t>
            </a:fld>
            <a:endParaRPr lang="es-CO"/>
          </a:p>
        </p:txBody>
      </p:sp>
      <p:sp>
        <p:nvSpPr>
          <p:cNvPr id="8" name="Marcador de pie de página 4">
            <a:extLst>
              <a:ext uri="{FF2B5EF4-FFF2-40B4-BE49-F238E27FC236}">
                <a16:creationId xmlns:a16="http://schemas.microsoft.com/office/drawing/2014/main" id="{E5C646DF-207B-47BB-B5D5-88179F59D9F5}"/>
              </a:ext>
            </a:extLst>
          </p:cNvPr>
          <p:cNvSpPr>
            <a:spLocks noGrp="1"/>
          </p:cNvSpPr>
          <p:nvPr>
            <p:ph type="ftr" sz="quarter" idx="11"/>
          </p:nvPr>
        </p:nvSpPr>
        <p:spPr/>
        <p:txBody>
          <a:bodyPr/>
          <a:lstStyle>
            <a:lvl1pPr>
              <a:defRPr/>
            </a:lvl1pPr>
          </a:lstStyle>
          <a:p>
            <a:pPr>
              <a:defRPr/>
            </a:pPr>
            <a:endParaRPr lang="es-CO"/>
          </a:p>
        </p:txBody>
      </p:sp>
      <p:sp>
        <p:nvSpPr>
          <p:cNvPr id="9" name="Marcador de número de diapositiva 5">
            <a:extLst>
              <a:ext uri="{FF2B5EF4-FFF2-40B4-BE49-F238E27FC236}">
                <a16:creationId xmlns:a16="http://schemas.microsoft.com/office/drawing/2014/main" id="{DC3813C2-145A-4DE2-BB85-6E9F50FBC362}"/>
              </a:ext>
            </a:extLst>
          </p:cNvPr>
          <p:cNvSpPr>
            <a:spLocks noGrp="1"/>
          </p:cNvSpPr>
          <p:nvPr>
            <p:ph type="sldNum" sz="quarter" idx="12"/>
          </p:nvPr>
        </p:nvSpPr>
        <p:spPr/>
        <p:txBody>
          <a:bodyPr/>
          <a:lstStyle>
            <a:lvl1pPr>
              <a:defRPr/>
            </a:lvl1pPr>
          </a:lstStyle>
          <a:p>
            <a:pPr>
              <a:defRPr/>
            </a:pPr>
            <a:fld id="{DCA13E59-A363-47CD-8A92-3818B95A1C55}" type="slidenum">
              <a:rPr lang="es-CO"/>
              <a:pPr>
                <a:defRPr/>
              </a:pPr>
              <a:t>‹Nº›</a:t>
            </a:fld>
            <a:endParaRPr lang="es-CO"/>
          </a:p>
        </p:txBody>
      </p:sp>
    </p:spTree>
    <p:extLst>
      <p:ext uri="{BB962C8B-B14F-4D97-AF65-F5344CB8AC3E}">
        <p14:creationId xmlns:p14="http://schemas.microsoft.com/office/powerpoint/2010/main" val="9900657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fecha 3">
            <a:extLst>
              <a:ext uri="{FF2B5EF4-FFF2-40B4-BE49-F238E27FC236}">
                <a16:creationId xmlns:a16="http://schemas.microsoft.com/office/drawing/2014/main" id="{832270E8-B250-4335-B546-2FA4E92EC5C2}"/>
              </a:ext>
            </a:extLst>
          </p:cNvPr>
          <p:cNvSpPr>
            <a:spLocks noGrp="1"/>
          </p:cNvSpPr>
          <p:nvPr>
            <p:ph type="dt" sz="half" idx="10"/>
          </p:nvPr>
        </p:nvSpPr>
        <p:spPr/>
        <p:txBody>
          <a:bodyPr/>
          <a:lstStyle>
            <a:lvl1pPr>
              <a:defRPr/>
            </a:lvl1pPr>
          </a:lstStyle>
          <a:p>
            <a:pPr>
              <a:defRPr/>
            </a:pPr>
            <a:fld id="{C4570BF6-D91E-4EDB-84DC-43175679991A}" type="datetimeFigureOut">
              <a:rPr lang="es-CO"/>
              <a:pPr>
                <a:defRPr/>
              </a:pPr>
              <a:t>31/01/2020</a:t>
            </a:fld>
            <a:endParaRPr lang="es-CO"/>
          </a:p>
        </p:txBody>
      </p:sp>
      <p:sp>
        <p:nvSpPr>
          <p:cNvPr id="4" name="Marcador de pie de página 4">
            <a:extLst>
              <a:ext uri="{FF2B5EF4-FFF2-40B4-BE49-F238E27FC236}">
                <a16:creationId xmlns:a16="http://schemas.microsoft.com/office/drawing/2014/main" id="{1D8A8FB9-DFD4-4D88-93A4-15B547EC65C6}"/>
              </a:ext>
            </a:extLst>
          </p:cNvPr>
          <p:cNvSpPr>
            <a:spLocks noGrp="1"/>
          </p:cNvSpPr>
          <p:nvPr>
            <p:ph type="ftr" sz="quarter" idx="11"/>
          </p:nvPr>
        </p:nvSpPr>
        <p:spPr/>
        <p:txBody>
          <a:bodyPr/>
          <a:lstStyle>
            <a:lvl1pPr>
              <a:defRPr/>
            </a:lvl1pPr>
          </a:lstStyle>
          <a:p>
            <a:pPr>
              <a:defRPr/>
            </a:pPr>
            <a:endParaRPr lang="es-CO"/>
          </a:p>
        </p:txBody>
      </p:sp>
      <p:sp>
        <p:nvSpPr>
          <p:cNvPr id="5" name="Marcador de número de diapositiva 5">
            <a:extLst>
              <a:ext uri="{FF2B5EF4-FFF2-40B4-BE49-F238E27FC236}">
                <a16:creationId xmlns:a16="http://schemas.microsoft.com/office/drawing/2014/main" id="{CE7F183E-F968-4240-B65B-B4DD5B8E71F6}"/>
              </a:ext>
            </a:extLst>
          </p:cNvPr>
          <p:cNvSpPr>
            <a:spLocks noGrp="1"/>
          </p:cNvSpPr>
          <p:nvPr>
            <p:ph type="sldNum" sz="quarter" idx="12"/>
          </p:nvPr>
        </p:nvSpPr>
        <p:spPr/>
        <p:txBody>
          <a:bodyPr/>
          <a:lstStyle>
            <a:lvl1pPr>
              <a:defRPr/>
            </a:lvl1pPr>
          </a:lstStyle>
          <a:p>
            <a:pPr>
              <a:defRPr/>
            </a:pPr>
            <a:fld id="{7E05CDB0-D5E5-4965-9D59-055AAAC949DC}" type="slidenum">
              <a:rPr lang="es-CO"/>
              <a:pPr>
                <a:defRPr/>
              </a:pPr>
              <a:t>‹Nº›</a:t>
            </a:fld>
            <a:endParaRPr lang="es-CO"/>
          </a:p>
        </p:txBody>
      </p:sp>
    </p:spTree>
    <p:extLst>
      <p:ext uri="{BB962C8B-B14F-4D97-AF65-F5344CB8AC3E}">
        <p14:creationId xmlns:p14="http://schemas.microsoft.com/office/powerpoint/2010/main" val="23240469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3">
            <a:extLst>
              <a:ext uri="{FF2B5EF4-FFF2-40B4-BE49-F238E27FC236}">
                <a16:creationId xmlns:a16="http://schemas.microsoft.com/office/drawing/2014/main" id="{6761129D-0637-4624-9131-0F5569FCB706}"/>
              </a:ext>
            </a:extLst>
          </p:cNvPr>
          <p:cNvSpPr>
            <a:spLocks noGrp="1"/>
          </p:cNvSpPr>
          <p:nvPr>
            <p:ph type="dt" sz="half" idx="10"/>
          </p:nvPr>
        </p:nvSpPr>
        <p:spPr/>
        <p:txBody>
          <a:bodyPr/>
          <a:lstStyle>
            <a:lvl1pPr>
              <a:defRPr/>
            </a:lvl1pPr>
          </a:lstStyle>
          <a:p>
            <a:pPr>
              <a:defRPr/>
            </a:pPr>
            <a:fld id="{7034099B-7BDE-4E84-9E27-13119B97F00B}" type="datetimeFigureOut">
              <a:rPr lang="es-CO"/>
              <a:pPr>
                <a:defRPr/>
              </a:pPr>
              <a:t>31/01/2020</a:t>
            </a:fld>
            <a:endParaRPr lang="es-CO"/>
          </a:p>
        </p:txBody>
      </p:sp>
      <p:sp>
        <p:nvSpPr>
          <p:cNvPr id="3" name="Marcador de pie de página 4">
            <a:extLst>
              <a:ext uri="{FF2B5EF4-FFF2-40B4-BE49-F238E27FC236}">
                <a16:creationId xmlns:a16="http://schemas.microsoft.com/office/drawing/2014/main" id="{961926D1-BF68-41E7-8C4B-CF36D8B719C7}"/>
              </a:ext>
            </a:extLst>
          </p:cNvPr>
          <p:cNvSpPr>
            <a:spLocks noGrp="1"/>
          </p:cNvSpPr>
          <p:nvPr>
            <p:ph type="ftr" sz="quarter" idx="11"/>
          </p:nvPr>
        </p:nvSpPr>
        <p:spPr/>
        <p:txBody>
          <a:bodyPr/>
          <a:lstStyle>
            <a:lvl1pPr>
              <a:defRPr/>
            </a:lvl1pPr>
          </a:lstStyle>
          <a:p>
            <a:pPr>
              <a:defRPr/>
            </a:pPr>
            <a:endParaRPr lang="es-CO"/>
          </a:p>
        </p:txBody>
      </p:sp>
      <p:sp>
        <p:nvSpPr>
          <p:cNvPr id="4" name="Marcador de número de diapositiva 5">
            <a:extLst>
              <a:ext uri="{FF2B5EF4-FFF2-40B4-BE49-F238E27FC236}">
                <a16:creationId xmlns:a16="http://schemas.microsoft.com/office/drawing/2014/main" id="{386DFB31-1025-4E32-8790-186F8856D199}"/>
              </a:ext>
            </a:extLst>
          </p:cNvPr>
          <p:cNvSpPr>
            <a:spLocks noGrp="1"/>
          </p:cNvSpPr>
          <p:nvPr>
            <p:ph type="sldNum" sz="quarter" idx="12"/>
          </p:nvPr>
        </p:nvSpPr>
        <p:spPr/>
        <p:txBody>
          <a:bodyPr/>
          <a:lstStyle>
            <a:lvl1pPr>
              <a:defRPr/>
            </a:lvl1pPr>
          </a:lstStyle>
          <a:p>
            <a:pPr>
              <a:defRPr/>
            </a:pPr>
            <a:fld id="{15A96BD3-2006-4D4A-B72D-D2A9E8547567}" type="slidenum">
              <a:rPr lang="es-CO"/>
              <a:pPr>
                <a:defRPr/>
              </a:pPr>
              <a:t>‹Nº›</a:t>
            </a:fld>
            <a:endParaRPr lang="es-CO"/>
          </a:p>
        </p:txBody>
      </p:sp>
    </p:spTree>
    <p:extLst>
      <p:ext uri="{BB962C8B-B14F-4D97-AF65-F5344CB8AC3E}">
        <p14:creationId xmlns:p14="http://schemas.microsoft.com/office/powerpoint/2010/main" val="15979264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Marcador de fecha 3">
            <a:extLst>
              <a:ext uri="{FF2B5EF4-FFF2-40B4-BE49-F238E27FC236}">
                <a16:creationId xmlns:a16="http://schemas.microsoft.com/office/drawing/2014/main" id="{1D744145-BF87-48DB-955C-86DE386B750E}"/>
              </a:ext>
            </a:extLst>
          </p:cNvPr>
          <p:cNvSpPr>
            <a:spLocks noGrp="1"/>
          </p:cNvSpPr>
          <p:nvPr>
            <p:ph type="dt" sz="half" idx="10"/>
          </p:nvPr>
        </p:nvSpPr>
        <p:spPr/>
        <p:txBody>
          <a:bodyPr/>
          <a:lstStyle>
            <a:lvl1pPr>
              <a:defRPr/>
            </a:lvl1pPr>
          </a:lstStyle>
          <a:p>
            <a:pPr>
              <a:defRPr/>
            </a:pPr>
            <a:fld id="{56C9BFBC-B607-44DE-A96A-45F1CD5D9E50}" type="datetimeFigureOut">
              <a:rPr lang="es-CO"/>
              <a:pPr>
                <a:defRPr/>
              </a:pPr>
              <a:t>31/01/2020</a:t>
            </a:fld>
            <a:endParaRPr lang="es-CO"/>
          </a:p>
        </p:txBody>
      </p:sp>
      <p:sp>
        <p:nvSpPr>
          <p:cNvPr id="6" name="Marcador de pie de página 4">
            <a:extLst>
              <a:ext uri="{FF2B5EF4-FFF2-40B4-BE49-F238E27FC236}">
                <a16:creationId xmlns:a16="http://schemas.microsoft.com/office/drawing/2014/main" id="{82B9ED92-6ECE-4A37-A69D-1D8268992892}"/>
              </a:ext>
            </a:extLst>
          </p:cNvPr>
          <p:cNvSpPr>
            <a:spLocks noGrp="1"/>
          </p:cNvSpPr>
          <p:nvPr>
            <p:ph type="ftr" sz="quarter" idx="11"/>
          </p:nvPr>
        </p:nvSpPr>
        <p:spPr/>
        <p:txBody>
          <a:bodyPr/>
          <a:lstStyle>
            <a:lvl1pPr>
              <a:defRPr/>
            </a:lvl1pPr>
          </a:lstStyle>
          <a:p>
            <a:pPr>
              <a:defRPr/>
            </a:pPr>
            <a:endParaRPr lang="es-CO"/>
          </a:p>
        </p:txBody>
      </p:sp>
      <p:sp>
        <p:nvSpPr>
          <p:cNvPr id="7" name="Marcador de número de diapositiva 5">
            <a:extLst>
              <a:ext uri="{FF2B5EF4-FFF2-40B4-BE49-F238E27FC236}">
                <a16:creationId xmlns:a16="http://schemas.microsoft.com/office/drawing/2014/main" id="{85D19D47-58F2-4E55-943B-00B5C28563FB}"/>
              </a:ext>
            </a:extLst>
          </p:cNvPr>
          <p:cNvSpPr>
            <a:spLocks noGrp="1"/>
          </p:cNvSpPr>
          <p:nvPr>
            <p:ph type="sldNum" sz="quarter" idx="12"/>
          </p:nvPr>
        </p:nvSpPr>
        <p:spPr/>
        <p:txBody>
          <a:bodyPr/>
          <a:lstStyle>
            <a:lvl1pPr>
              <a:defRPr/>
            </a:lvl1pPr>
          </a:lstStyle>
          <a:p>
            <a:pPr>
              <a:defRPr/>
            </a:pPr>
            <a:fld id="{1E383E33-CDE7-4FC5-8291-C932512FFDF8}" type="slidenum">
              <a:rPr lang="es-CO"/>
              <a:pPr>
                <a:defRPr/>
              </a:pPr>
              <a:t>‹Nº›</a:t>
            </a:fld>
            <a:endParaRPr lang="es-CO"/>
          </a:p>
        </p:txBody>
      </p:sp>
    </p:spTree>
    <p:extLst>
      <p:ext uri="{BB962C8B-B14F-4D97-AF65-F5344CB8AC3E}">
        <p14:creationId xmlns:p14="http://schemas.microsoft.com/office/powerpoint/2010/main" val="7827868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1_Diapositiva de título">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6061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CO" noProof="0"/>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Marcador de fecha 3">
            <a:extLst>
              <a:ext uri="{FF2B5EF4-FFF2-40B4-BE49-F238E27FC236}">
                <a16:creationId xmlns:a16="http://schemas.microsoft.com/office/drawing/2014/main" id="{218D60C5-D78D-457D-951A-4256949CEE60}"/>
              </a:ext>
            </a:extLst>
          </p:cNvPr>
          <p:cNvSpPr>
            <a:spLocks noGrp="1"/>
          </p:cNvSpPr>
          <p:nvPr>
            <p:ph type="dt" sz="half" idx="10"/>
          </p:nvPr>
        </p:nvSpPr>
        <p:spPr/>
        <p:txBody>
          <a:bodyPr/>
          <a:lstStyle>
            <a:lvl1pPr>
              <a:defRPr/>
            </a:lvl1pPr>
          </a:lstStyle>
          <a:p>
            <a:pPr>
              <a:defRPr/>
            </a:pPr>
            <a:fld id="{BA5259BF-894D-4187-BA54-B1891806F0EE}" type="datetimeFigureOut">
              <a:rPr lang="es-CO"/>
              <a:pPr>
                <a:defRPr/>
              </a:pPr>
              <a:t>31/01/2020</a:t>
            </a:fld>
            <a:endParaRPr lang="es-CO"/>
          </a:p>
        </p:txBody>
      </p:sp>
      <p:sp>
        <p:nvSpPr>
          <p:cNvPr id="6" name="Marcador de pie de página 4">
            <a:extLst>
              <a:ext uri="{FF2B5EF4-FFF2-40B4-BE49-F238E27FC236}">
                <a16:creationId xmlns:a16="http://schemas.microsoft.com/office/drawing/2014/main" id="{937BD74C-D3D6-47C9-BB8A-8292870C3EF0}"/>
              </a:ext>
            </a:extLst>
          </p:cNvPr>
          <p:cNvSpPr>
            <a:spLocks noGrp="1"/>
          </p:cNvSpPr>
          <p:nvPr>
            <p:ph type="ftr" sz="quarter" idx="11"/>
          </p:nvPr>
        </p:nvSpPr>
        <p:spPr/>
        <p:txBody>
          <a:bodyPr/>
          <a:lstStyle>
            <a:lvl1pPr>
              <a:defRPr/>
            </a:lvl1pPr>
          </a:lstStyle>
          <a:p>
            <a:pPr>
              <a:defRPr/>
            </a:pPr>
            <a:endParaRPr lang="es-CO"/>
          </a:p>
        </p:txBody>
      </p:sp>
      <p:sp>
        <p:nvSpPr>
          <p:cNvPr id="7" name="Marcador de número de diapositiva 5">
            <a:extLst>
              <a:ext uri="{FF2B5EF4-FFF2-40B4-BE49-F238E27FC236}">
                <a16:creationId xmlns:a16="http://schemas.microsoft.com/office/drawing/2014/main" id="{A05A1D98-F05E-4D00-B4BF-2D139792660F}"/>
              </a:ext>
            </a:extLst>
          </p:cNvPr>
          <p:cNvSpPr>
            <a:spLocks noGrp="1"/>
          </p:cNvSpPr>
          <p:nvPr>
            <p:ph type="sldNum" sz="quarter" idx="12"/>
          </p:nvPr>
        </p:nvSpPr>
        <p:spPr/>
        <p:txBody>
          <a:bodyPr/>
          <a:lstStyle>
            <a:lvl1pPr>
              <a:defRPr/>
            </a:lvl1pPr>
          </a:lstStyle>
          <a:p>
            <a:pPr>
              <a:defRPr/>
            </a:pPr>
            <a:fld id="{96726C78-A987-4B4D-B398-4D8662902BF8}" type="slidenum">
              <a:rPr lang="es-CO"/>
              <a:pPr>
                <a:defRPr/>
              </a:pPr>
              <a:t>‹Nº›</a:t>
            </a:fld>
            <a:endParaRPr lang="es-CO"/>
          </a:p>
        </p:txBody>
      </p:sp>
    </p:spTree>
    <p:extLst>
      <p:ext uri="{BB962C8B-B14F-4D97-AF65-F5344CB8AC3E}">
        <p14:creationId xmlns:p14="http://schemas.microsoft.com/office/powerpoint/2010/main" val="147173656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texto vertical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3A7915A-00C5-4E07-BFD4-BD8F9C99E4C2}"/>
              </a:ext>
            </a:extLst>
          </p:cNvPr>
          <p:cNvSpPr>
            <a:spLocks noGrp="1"/>
          </p:cNvSpPr>
          <p:nvPr>
            <p:ph type="dt" sz="half" idx="10"/>
          </p:nvPr>
        </p:nvSpPr>
        <p:spPr/>
        <p:txBody>
          <a:bodyPr/>
          <a:lstStyle>
            <a:lvl1pPr>
              <a:defRPr/>
            </a:lvl1pPr>
          </a:lstStyle>
          <a:p>
            <a:pPr>
              <a:defRPr/>
            </a:pPr>
            <a:fld id="{4A615331-616D-44CD-A1C6-97EF492F6E19}"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6FB29671-12EA-45F1-B93A-38B5D8C30311}"/>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1312716C-2131-4AC8-83D6-A987499EFA65}"/>
              </a:ext>
            </a:extLst>
          </p:cNvPr>
          <p:cNvSpPr>
            <a:spLocks noGrp="1"/>
          </p:cNvSpPr>
          <p:nvPr>
            <p:ph type="sldNum" sz="quarter" idx="12"/>
          </p:nvPr>
        </p:nvSpPr>
        <p:spPr/>
        <p:txBody>
          <a:bodyPr/>
          <a:lstStyle>
            <a:lvl1pPr>
              <a:defRPr/>
            </a:lvl1pPr>
          </a:lstStyle>
          <a:p>
            <a:pPr>
              <a:defRPr/>
            </a:pPr>
            <a:fld id="{DF31A455-7BAE-4BE3-96FF-0D0D04622D41}" type="slidenum">
              <a:rPr lang="es-CO"/>
              <a:pPr>
                <a:defRPr/>
              </a:pPr>
              <a:t>‹Nº›</a:t>
            </a:fld>
            <a:endParaRPr lang="es-CO"/>
          </a:p>
        </p:txBody>
      </p:sp>
    </p:spTree>
    <p:extLst>
      <p:ext uri="{BB962C8B-B14F-4D97-AF65-F5344CB8AC3E}">
        <p14:creationId xmlns:p14="http://schemas.microsoft.com/office/powerpoint/2010/main" val="10531697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F97DB45-BDDD-48DD-92C3-5256C3B11A15}"/>
              </a:ext>
            </a:extLst>
          </p:cNvPr>
          <p:cNvSpPr>
            <a:spLocks noGrp="1"/>
          </p:cNvSpPr>
          <p:nvPr>
            <p:ph type="dt" sz="half" idx="10"/>
          </p:nvPr>
        </p:nvSpPr>
        <p:spPr/>
        <p:txBody>
          <a:bodyPr/>
          <a:lstStyle>
            <a:lvl1pPr>
              <a:defRPr/>
            </a:lvl1pPr>
          </a:lstStyle>
          <a:p>
            <a:pPr>
              <a:defRPr/>
            </a:pPr>
            <a:fld id="{F40FFE25-B7E7-4293-B284-4BD9306D493A}"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34278EA6-8906-4216-BC3F-AE815F43BE4F}"/>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76DB3252-F6AC-4EA1-904E-5E26CA46310D}"/>
              </a:ext>
            </a:extLst>
          </p:cNvPr>
          <p:cNvSpPr>
            <a:spLocks noGrp="1"/>
          </p:cNvSpPr>
          <p:nvPr>
            <p:ph type="sldNum" sz="quarter" idx="12"/>
          </p:nvPr>
        </p:nvSpPr>
        <p:spPr/>
        <p:txBody>
          <a:bodyPr/>
          <a:lstStyle>
            <a:lvl1pPr>
              <a:defRPr/>
            </a:lvl1pPr>
          </a:lstStyle>
          <a:p>
            <a:pPr>
              <a:defRPr/>
            </a:pPr>
            <a:fld id="{1FC88566-04AC-41BE-909A-0EE3481A28F1}" type="slidenum">
              <a:rPr lang="es-CO"/>
              <a:pPr>
                <a:defRPr/>
              </a:pPr>
              <a:t>‹Nº›</a:t>
            </a:fld>
            <a:endParaRPr lang="es-CO"/>
          </a:p>
        </p:txBody>
      </p:sp>
    </p:spTree>
    <p:extLst>
      <p:ext uri="{BB962C8B-B14F-4D97-AF65-F5344CB8AC3E}">
        <p14:creationId xmlns:p14="http://schemas.microsoft.com/office/powerpoint/2010/main" val="427194320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B8A93E78-8044-466B-B406-5494B0082E4E}"/>
              </a:ext>
            </a:extLst>
          </p:cNvPr>
          <p:cNvSpPr>
            <a:spLocks noGrp="1"/>
          </p:cNvSpPr>
          <p:nvPr>
            <p:ph type="dt" sz="half" idx="10"/>
          </p:nvPr>
        </p:nvSpPr>
        <p:spPr/>
        <p:txBody>
          <a:bodyPr/>
          <a:lstStyle>
            <a:lvl1pPr>
              <a:defRPr/>
            </a:lvl1pPr>
          </a:lstStyle>
          <a:p>
            <a:pPr>
              <a:defRPr/>
            </a:pPr>
            <a:fld id="{645C9103-8773-40DF-9F9C-7A1D395CB5B7}" type="datetimeFigureOut">
              <a:rPr lang="en-US"/>
              <a:pPr>
                <a:defRPr/>
              </a:pPr>
              <a:t>1/31/2020</a:t>
            </a:fld>
            <a:endParaRPr lang="en-US"/>
          </a:p>
        </p:txBody>
      </p:sp>
      <p:sp>
        <p:nvSpPr>
          <p:cNvPr id="5" name="Marcador de pie de página 4">
            <a:extLst>
              <a:ext uri="{FF2B5EF4-FFF2-40B4-BE49-F238E27FC236}">
                <a16:creationId xmlns:a16="http://schemas.microsoft.com/office/drawing/2014/main" id="{37B4BC90-C0FB-42E4-8D56-870AFD2D65BF}"/>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F37024A6-B78A-4591-B5D2-984C5269F1C2}"/>
              </a:ext>
            </a:extLst>
          </p:cNvPr>
          <p:cNvSpPr>
            <a:spLocks noGrp="1"/>
          </p:cNvSpPr>
          <p:nvPr>
            <p:ph type="sldNum" sz="quarter" idx="12"/>
          </p:nvPr>
        </p:nvSpPr>
        <p:spPr/>
        <p:txBody>
          <a:bodyPr/>
          <a:lstStyle>
            <a:lvl1pPr>
              <a:defRPr/>
            </a:lvl1pPr>
          </a:lstStyle>
          <a:p>
            <a:pPr>
              <a:defRPr/>
            </a:pPr>
            <a:fld id="{73EEF7EC-50EE-4CBC-BECB-FD288A50ED0B}" type="slidenum">
              <a:rPr lang="es-CO"/>
              <a:pPr>
                <a:defRPr/>
              </a:pPr>
              <a:t>‹Nº›</a:t>
            </a:fld>
            <a:endParaRPr lang="es-CO"/>
          </a:p>
        </p:txBody>
      </p:sp>
    </p:spTree>
    <p:extLst>
      <p:ext uri="{BB962C8B-B14F-4D97-AF65-F5344CB8AC3E}">
        <p14:creationId xmlns:p14="http://schemas.microsoft.com/office/powerpoint/2010/main" val="328285793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DC12660B-2C02-4096-90BF-4FA50E1C6787}"/>
              </a:ext>
            </a:extLst>
          </p:cNvPr>
          <p:cNvSpPr>
            <a:spLocks noGrp="1"/>
          </p:cNvSpPr>
          <p:nvPr>
            <p:ph type="dt" sz="half" idx="10"/>
          </p:nvPr>
        </p:nvSpPr>
        <p:spPr/>
        <p:txBody>
          <a:bodyPr/>
          <a:lstStyle>
            <a:lvl1pPr>
              <a:defRPr/>
            </a:lvl1pPr>
          </a:lstStyle>
          <a:p>
            <a:pPr>
              <a:defRPr/>
            </a:pPr>
            <a:fld id="{BA66DFF7-C58A-4D96-AC37-C068D28ED7EC}" type="datetimeFigureOut">
              <a:rPr lang="en-US"/>
              <a:pPr>
                <a:defRPr/>
              </a:pPr>
              <a:t>1/31/2020</a:t>
            </a:fld>
            <a:endParaRPr lang="en-US"/>
          </a:p>
        </p:txBody>
      </p:sp>
      <p:sp>
        <p:nvSpPr>
          <p:cNvPr id="5" name="Marcador de pie de página 4">
            <a:extLst>
              <a:ext uri="{FF2B5EF4-FFF2-40B4-BE49-F238E27FC236}">
                <a16:creationId xmlns:a16="http://schemas.microsoft.com/office/drawing/2014/main" id="{5E328087-BA6C-4762-BBC4-11A48D817D62}"/>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83CC5B9D-B3FB-4F71-B178-F2D2ED63C0DD}"/>
              </a:ext>
            </a:extLst>
          </p:cNvPr>
          <p:cNvSpPr>
            <a:spLocks noGrp="1"/>
          </p:cNvSpPr>
          <p:nvPr>
            <p:ph type="sldNum" sz="quarter" idx="12"/>
          </p:nvPr>
        </p:nvSpPr>
        <p:spPr/>
        <p:txBody>
          <a:bodyPr/>
          <a:lstStyle>
            <a:lvl1pPr>
              <a:defRPr/>
            </a:lvl1pPr>
          </a:lstStyle>
          <a:p>
            <a:pPr>
              <a:defRPr/>
            </a:pPr>
            <a:fld id="{42C376B8-09CB-4726-88A3-0E9C2A0CB555}" type="slidenum">
              <a:rPr lang="es-CO"/>
              <a:pPr>
                <a:defRPr/>
              </a:pPr>
              <a:t>‹Nº›</a:t>
            </a:fld>
            <a:endParaRPr lang="es-CO"/>
          </a:p>
        </p:txBody>
      </p:sp>
    </p:spTree>
    <p:extLst>
      <p:ext uri="{BB962C8B-B14F-4D97-AF65-F5344CB8AC3E}">
        <p14:creationId xmlns:p14="http://schemas.microsoft.com/office/powerpoint/2010/main" val="235885136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6A2D4491-B47C-4563-A7CB-B01334807167}"/>
              </a:ext>
            </a:extLst>
          </p:cNvPr>
          <p:cNvSpPr>
            <a:spLocks noGrp="1"/>
          </p:cNvSpPr>
          <p:nvPr>
            <p:ph type="dt" sz="half" idx="10"/>
          </p:nvPr>
        </p:nvSpPr>
        <p:spPr/>
        <p:txBody>
          <a:bodyPr/>
          <a:lstStyle>
            <a:lvl1pPr>
              <a:defRPr/>
            </a:lvl1pPr>
          </a:lstStyle>
          <a:p>
            <a:pPr>
              <a:defRPr/>
            </a:pPr>
            <a:fld id="{357ED1E2-A6A8-45ED-9F6C-61ED17536472}" type="datetimeFigureOut">
              <a:rPr lang="en-US"/>
              <a:pPr>
                <a:defRPr/>
              </a:pPr>
              <a:t>1/31/2020</a:t>
            </a:fld>
            <a:endParaRPr lang="en-US"/>
          </a:p>
        </p:txBody>
      </p:sp>
      <p:sp>
        <p:nvSpPr>
          <p:cNvPr id="5" name="Marcador de pie de página 4">
            <a:extLst>
              <a:ext uri="{FF2B5EF4-FFF2-40B4-BE49-F238E27FC236}">
                <a16:creationId xmlns:a16="http://schemas.microsoft.com/office/drawing/2014/main" id="{96D6390B-689D-4B63-B553-7CC5A1852008}"/>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396B66E6-BBF5-4ED6-91E4-81D2FFAB781E}"/>
              </a:ext>
            </a:extLst>
          </p:cNvPr>
          <p:cNvSpPr>
            <a:spLocks noGrp="1"/>
          </p:cNvSpPr>
          <p:nvPr>
            <p:ph type="sldNum" sz="quarter" idx="12"/>
          </p:nvPr>
        </p:nvSpPr>
        <p:spPr/>
        <p:txBody>
          <a:bodyPr/>
          <a:lstStyle>
            <a:lvl1pPr>
              <a:defRPr/>
            </a:lvl1pPr>
          </a:lstStyle>
          <a:p>
            <a:pPr>
              <a:defRPr/>
            </a:pPr>
            <a:fld id="{8B696A2C-36BC-4E4F-99B1-BDE866A633F4}" type="slidenum">
              <a:rPr lang="es-CO"/>
              <a:pPr>
                <a:defRPr/>
              </a:pPr>
              <a:t>‹Nº›</a:t>
            </a:fld>
            <a:endParaRPr lang="es-CO"/>
          </a:p>
        </p:txBody>
      </p:sp>
    </p:spTree>
    <p:extLst>
      <p:ext uri="{BB962C8B-B14F-4D97-AF65-F5344CB8AC3E}">
        <p14:creationId xmlns:p14="http://schemas.microsoft.com/office/powerpoint/2010/main" val="28747133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21360" y="3337243"/>
            <a:ext cx="9144000" cy="2387600"/>
          </a:xfrm>
        </p:spPr>
        <p:txBody>
          <a:bodyPr anchor="b"/>
          <a:lstStyle>
            <a:lvl1pPr algn="ctr">
              <a:defRPr sz="6000"/>
            </a:lvl1pPr>
          </a:lstStyle>
          <a:p>
            <a:r>
              <a:rPr lang="es-ES" dirty="0"/>
              <a:t>Haga clic para modificar el estilo de título</a:t>
            </a:r>
            <a:endParaRPr lang="es-CO" dirty="0"/>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dirty="0"/>
              <a:t>Haga clic para modificar el estilo de subtítulo del patrón</a:t>
            </a:r>
            <a:endParaRPr lang="es-CO" dirty="0"/>
          </a:p>
        </p:txBody>
      </p:sp>
      <p:sp>
        <p:nvSpPr>
          <p:cNvPr id="4" name="Marcador de fecha 3">
            <a:extLst>
              <a:ext uri="{FF2B5EF4-FFF2-40B4-BE49-F238E27FC236}">
                <a16:creationId xmlns:a16="http://schemas.microsoft.com/office/drawing/2014/main" id="{144C728C-80DE-40CB-AB08-6E3D2581D001}"/>
              </a:ext>
            </a:extLst>
          </p:cNvPr>
          <p:cNvSpPr>
            <a:spLocks noGrp="1"/>
          </p:cNvSpPr>
          <p:nvPr>
            <p:ph type="dt" sz="half" idx="10"/>
          </p:nvPr>
        </p:nvSpPr>
        <p:spPr/>
        <p:txBody>
          <a:bodyPr/>
          <a:lstStyle>
            <a:lvl1pPr>
              <a:defRPr/>
            </a:lvl1pPr>
          </a:lstStyle>
          <a:p>
            <a:pPr>
              <a:defRPr/>
            </a:pPr>
            <a:fld id="{747FE16E-39E0-4E32-BC43-2F2AB849B44A}" type="datetimeFigureOut">
              <a:rPr lang="en-US"/>
              <a:pPr>
                <a:defRPr/>
              </a:pPr>
              <a:t>1/31/2020</a:t>
            </a:fld>
            <a:endParaRPr lang="en-US"/>
          </a:p>
        </p:txBody>
      </p:sp>
      <p:sp>
        <p:nvSpPr>
          <p:cNvPr id="5" name="Marcador de pie de página 4">
            <a:extLst>
              <a:ext uri="{FF2B5EF4-FFF2-40B4-BE49-F238E27FC236}">
                <a16:creationId xmlns:a16="http://schemas.microsoft.com/office/drawing/2014/main" id="{CDEDC769-601F-437D-9728-A8643566B15B}"/>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AE8398F7-43A6-4C17-A85E-797FFFD8FA8A}"/>
              </a:ext>
            </a:extLst>
          </p:cNvPr>
          <p:cNvSpPr>
            <a:spLocks noGrp="1"/>
          </p:cNvSpPr>
          <p:nvPr>
            <p:ph type="sldNum" sz="quarter" idx="12"/>
          </p:nvPr>
        </p:nvSpPr>
        <p:spPr/>
        <p:txBody>
          <a:bodyPr/>
          <a:lstStyle>
            <a:lvl1pPr>
              <a:defRPr/>
            </a:lvl1pPr>
          </a:lstStyle>
          <a:p>
            <a:pPr>
              <a:defRPr/>
            </a:pPr>
            <a:fld id="{F3D831AA-E63C-461C-B587-AB72DB3848C7}" type="slidenum">
              <a:rPr lang="es-CO"/>
              <a:pPr>
                <a:defRPr/>
              </a:pPr>
              <a:t>‹Nº›</a:t>
            </a:fld>
            <a:endParaRPr lang="es-CO"/>
          </a:p>
        </p:txBody>
      </p:sp>
    </p:spTree>
    <p:extLst>
      <p:ext uri="{BB962C8B-B14F-4D97-AF65-F5344CB8AC3E}">
        <p14:creationId xmlns:p14="http://schemas.microsoft.com/office/powerpoint/2010/main" val="211793038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F4190798-113E-438F-A2D4-6629C36B50B1}"/>
              </a:ext>
            </a:extLst>
          </p:cNvPr>
          <p:cNvSpPr>
            <a:spLocks noGrp="1"/>
          </p:cNvSpPr>
          <p:nvPr>
            <p:ph type="dt" sz="half" idx="10"/>
          </p:nvPr>
        </p:nvSpPr>
        <p:spPr/>
        <p:txBody>
          <a:bodyPr/>
          <a:lstStyle>
            <a:lvl1pPr>
              <a:defRPr/>
            </a:lvl1pPr>
          </a:lstStyle>
          <a:p>
            <a:pPr>
              <a:defRPr/>
            </a:pPr>
            <a:fld id="{3AA310A0-6BDE-423E-A092-26948EE43042}"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252EE075-7AF5-4CE7-AA4F-E5ED830AD9C3}"/>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61EFCBB3-8665-49B3-B5D4-F294FE380BF3}"/>
              </a:ext>
            </a:extLst>
          </p:cNvPr>
          <p:cNvSpPr>
            <a:spLocks noGrp="1"/>
          </p:cNvSpPr>
          <p:nvPr>
            <p:ph type="sldNum" sz="quarter" idx="12"/>
          </p:nvPr>
        </p:nvSpPr>
        <p:spPr/>
        <p:txBody>
          <a:bodyPr/>
          <a:lstStyle>
            <a:lvl1pPr>
              <a:defRPr/>
            </a:lvl1pPr>
          </a:lstStyle>
          <a:p>
            <a:pPr>
              <a:defRPr/>
            </a:pPr>
            <a:fld id="{2FF11986-4106-4C45-AB06-61C1DD2CED50}" type="slidenum">
              <a:rPr lang="es-CO"/>
              <a:pPr>
                <a:defRPr/>
              </a:pPr>
              <a:t>‹Nº›</a:t>
            </a:fld>
            <a:endParaRPr lang="es-CO"/>
          </a:p>
        </p:txBody>
      </p:sp>
    </p:spTree>
    <p:extLst>
      <p:ext uri="{BB962C8B-B14F-4D97-AF65-F5344CB8AC3E}">
        <p14:creationId xmlns:p14="http://schemas.microsoft.com/office/powerpoint/2010/main" val="152680141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contenido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ED957838-6307-42CC-8368-A0D3D7D2050E}"/>
              </a:ext>
            </a:extLst>
          </p:cNvPr>
          <p:cNvSpPr>
            <a:spLocks noGrp="1"/>
          </p:cNvSpPr>
          <p:nvPr>
            <p:ph type="dt" sz="half" idx="10"/>
          </p:nvPr>
        </p:nvSpPr>
        <p:spPr/>
        <p:txBody>
          <a:bodyPr/>
          <a:lstStyle>
            <a:lvl1pPr>
              <a:defRPr/>
            </a:lvl1pPr>
          </a:lstStyle>
          <a:p>
            <a:pPr>
              <a:defRPr/>
            </a:pPr>
            <a:fld id="{AEB753A7-30CA-4841-8688-7ECEBF74F6FA}"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A1569BB5-AC56-450A-9514-6B34B412356D}"/>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0F9B843E-D16D-4BAD-BA29-02F7CDAF725B}"/>
              </a:ext>
            </a:extLst>
          </p:cNvPr>
          <p:cNvSpPr>
            <a:spLocks noGrp="1"/>
          </p:cNvSpPr>
          <p:nvPr>
            <p:ph type="sldNum" sz="quarter" idx="12"/>
          </p:nvPr>
        </p:nvSpPr>
        <p:spPr/>
        <p:txBody>
          <a:bodyPr/>
          <a:lstStyle>
            <a:lvl1pPr>
              <a:defRPr/>
            </a:lvl1pPr>
          </a:lstStyle>
          <a:p>
            <a:pPr>
              <a:defRPr/>
            </a:pPr>
            <a:fld id="{4D01ECB8-ADB2-43A9-A3FE-E32BEE039B51}" type="slidenum">
              <a:rPr lang="es-CO"/>
              <a:pPr>
                <a:defRPr/>
              </a:pPr>
              <a:t>‹Nº›</a:t>
            </a:fld>
            <a:endParaRPr lang="es-CO"/>
          </a:p>
        </p:txBody>
      </p:sp>
    </p:spTree>
    <p:extLst>
      <p:ext uri="{BB962C8B-B14F-4D97-AF65-F5344CB8AC3E}">
        <p14:creationId xmlns:p14="http://schemas.microsoft.com/office/powerpoint/2010/main" val="17014454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el estilo de texto del patrón</a:t>
            </a:r>
          </a:p>
        </p:txBody>
      </p:sp>
      <p:sp>
        <p:nvSpPr>
          <p:cNvPr id="4" name="Marcador de fecha 3">
            <a:extLst>
              <a:ext uri="{FF2B5EF4-FFF2-40B4-BE49-F238E27FC236}">
                <a16:creationId xmlns:a16="http://schemas.microsoft.com/office/drawing/2014/main" id="{6D160D9B-7FFD-42BE-B03C-9C3CB5D1B2AF}"/>
              </a:ext>
            </a:extLst>
          </p:cNvPr>
          <p:cNvSpPr>
            <a:spLocks noGrp="1"/>
          </p:cNvSpPr>
          <p:nvPr>
            <p:ph type="dt" sz="half" idx="10"/>
          </p:nvPr>
        </p:nvSpPr>
        <p:spPr/>
        <p:txBody>
          <a:bodyPr/>
          <a:lstStyle>
            <a:lvl1pPr>
              <a:defRPr/>
            </a:lvl1pPr>
          </a:lstStyle>
          <a:p>
            <a:pPr>
              <a:defRPr/>
            </a:pPr>
            <a:fld id="{A4FE2DE2-80FD-4B69-B80A-B2A7664280AA}"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68191FCE-85DD-4286-A77B-5832D8866E34}"/>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79C4495F-41F8-41FD-88A0-3743CDD1DDBF}"/>
              </a:ext>
            </a:extLst>
          </p:cNvPr>
          <p:cNvSpPr>
            <a:spLocks noGrp="1"/>
          </p:cNvSpPr>
          <p:nvPr>
            <p:ph type="sldNum" sz="quarter" idx="12"/>
          </p:nvPr>
        </p:nvSpPr>
        <p:spPr/>
        <p:txBody>
          <a:bodyPr/>
          <a:lstStyle>
            <a:lvl1pPr>
              <a:defRPr/>
            </a:lvl1pPr>
          </a:lstStyle>
          <a:p>
            <a:pPr>
              <a:defRPr/>
            </a:pPr>
            <a:fld id="{C82E79CC-0529-4C07-BEC5-15CD0BA9AB9B}" type="slidenum">
              <a:rPr lang="es-CO"/>
              <a:pPr>
                <a:defRPr/>
              </a:pPr>
              <a:t>‹Nº›</a:t>
            </a:fld>
            <a:endParaRPr lang="es-CO"/>
          </a:p>
        </p:txBody>
      </p:sp>
    </p:spTree>
    <p:extLst>
      <p:ext uri="{BB962C8B-B14F-4D97-AF65-F5344CB8AC3E}">
        <p14:creationId xmlns:p14="http://schemas.microsoft.com/office/powerpoint/2010/main" val="9215660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contenido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9B634E04-8B93-4883-8570-7A21EB944E6B}"/>
              </a:ext>
            </a:extLst>
          </p:cNvPr>
          <p:cNvSpPr>
            <a:spLocks noGrp="1"/>
          </p:cNvSpPr>
          <p:nvPr>
            <p:ph type="dt" sz="half" idx="10"/>
          </p:nvPr>
        </p:nvSpPr>
        <p:spPr/>
        <p:txBody>
          <a:bodyPr/>
          <a:lstStyle>
            <a:lvl1pPr>
              <a:defRPr>
                <a:solidFill>
                  <a:prstClr val="black">
                    <a:tint val="75000"/>
                  </a:prstClr>
                </a:solidFill>
              </a:defRPr>
            </a:lvl1pPr>
          </a:lstStyle>
          <a:p>
            <a:pPr>
              <a:defRPr/>
            </a:pPr>
            <a:fld id="{D953BD75-97A9-4043-8604-95385A57427B}"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C42AD56C-EF5F-4749-860E-B5F1C720788C}"/>
              </a:ext>
            </a:extLst>
          </p:cNvPr>
          <p:cNvSpPr>
            <a:spLocks noGrp="1"/>
          </p:cNvSpPr>
          <p:nvPr>
            <p:ph type="ftr" sz="quarter" idx="11"/>
          </p:nvPr>
        </p:nvSpPr>
        <p:spPr/>
        <p:txBody>
          <a:bodyPr/>
          <a:lstStyle>
            <a:lvl1pPr>
              <a:defRPr>
                <a:solidFill>
                  <a:prstClr val="black">
                    <a:tint val="75000"/>
                  </a:prst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4C3C4295-3798-44CA-B764-4DCD8731CBBB}"/>
              </a:ext>
            </a:extLst>
          </p:cNvPr>
          <p:cNvSpPr>
            <a:spLocks noGrp="1"/>
          </p:cNvSpPr>
          <p:nvPr>
            <p:ph type="sldNum" sz="quarter" idx="12"/>
          </p:nvPr>
        </p:nvSpPr>
        <p:spPr/>
        <p:txBody>
          <a:bodyPr/>
          <a:lstStyle>
            <a:lvl1pPr>
              <a:defRPr>
                <a:solidFill>
                  <a:prstClr val="black">
                    <a:tint val="75000"/>
                  </a:prstClr>
                </a:solidFill>
              </a:defRPr>
            </a:lvl1pPr>
          </a:lstStyle>
          <a:p>
            <a:pPr>
              <a:defRPr/>
            </a:pPr>
            <a:fld id="{009B9237-A2E8-4480-B780-6F422B20C0DB}" type="slidenum">
              <a:rPr lang="es-CO"/>
              <a:pPr>
                <a:defRPr/>
              </a:pPr>
              <a:t>‹Nº›</a:t>
            </a:fld>
            <a:endParaRPr lang="es-CO"/>
          </a:p>
        </p:txBody>
      </p:sp>
    </p:spTree>
    <p:extLst>
      <p:ext uri="{BB962C8B-B14F-4D97-AF65-F5344CB8AC3E}">
        <p14:creationId xmlns:p14="http://schemas.microsoft.com/office/powerpoint/2010/main" val="14940023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contenido 2"/>
          <p:cNvSpPr>
            <a:spLocks noGrp="1"/>
          </p:cNvSpPr>
          <p:nvPr>
            <p:ph sz="half" idx="1"/>
          </p:nvPr>
        </p:nvSpPr>
        <p:spPr>
          <a:xfrm>
            <a:off x="838200" y="1825625"/>
            <a:ext cx="5181600" cy="435133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p:cNvSpPr>
            <a:spLocks noGrp="1"/>
          </p:cNvSpPr>
          <p:nvPr>
            <p:ph sz="half" idx="2"/>
          </p:nvPr>
        </p:nvSpPr>
        <p:spPr>
          <a:xfrm>
            <a:off x="6172200" y="1825625"/>
            <a:ext cx="5181600" cy="435133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3">
            <a:extLst>
              <a:ext uri="{FF2B5EF4-FFF2-40B4-BE49-F238E27FC236}">
                <a16:creationId xmlns:a16="http://schemas.microsoft.com/office/drawing/2014/main" id="{C34A31E9-1469-4BAE-B0BF-1512E8BD7BD8}"/>
              </a:ext>
            </a:extLst>
          </p:cNvPr>
          <p:cNvSpPr>
            <a:spLocks noGrp="1"/>
          </p:cNvSpPr>
          <p:nvPr>
            <p:ph type="dt" sz="half" idx="10"/>
          </p:nvPr>
        </p:nvSpPr>
        <p:spPr/>
        <p:txBody>
          <a:bodyPr/>
          <a:lstStyle>
            <a:lvl1pPr>
              <a:defRPr/>
            </a:lvl1pPr>
          </a:lstStyle>
          <a:p>
            <a:pPr>
              <a:defRPr/>
            </a:pPr>
            <a:fld id="{4F1FC25F-F095-42D3-BC7F-2B73F9063999}" type="datetimeFigureOut">
              <a:rPr lang="es-CO"/>
              <a:pPr>
                <a:defRPr/>
              </a:pPr>
              <a:t>31/01/2020</a:t>
            </a:fld>
            <a:endParaRPr lang="es-CO"/>
          </a:p>
        </p:txBody>
      </p:sp>
      <p:sp>
        <p:nvSpPr>
          <p:cNvPr id="6" name="Marcador de pie de página 4">
            <a:extLst>
              <a:ext uri="{FF2B5EF4-FFF2-40B4-BE49-F238E27FC236}">
                <a16:creationId xmlns:a16="http://schemas.microsoft.com/office/drawing/2014/main" id="{63F7950C-0060-4841-8C93-11024A6D1F20}"/>
              </a:ext>
            </a:extLst>
          </p:cNvPr>
          <p:cNvSpPr>
            <a:spLocks noGrp="1"/>
          </p:cNvSpPr>
          <p:nvPr>
            <p:ph type="ftr" sz="quarter" idx="11"/>
          </p:nvPr>
        </p:nvSpPr>
        <p:spPr/>
        <p:txBody>
          <a:bodyPr/>
          <a:lstStyle>
            <a:lvl1pPr>
              <a:defRPr/>
            </a:lvl1pPr>
          </a:lstStyle>
          <a:p>
            <a:pPr>
              <a:defRPr/>
            </a:pPr>
            <a:endParaRPr lang="es-CO"/>
          </a:p>
        </p:txBody>
      </p:sp>
      <p:sp>
        <p:nvSpPr>
          <p:cNvPr id="7" name="Marcador de número de diapositiva 5">
            <a:extLst>
              <a:ext uri="{FF2B5EF4-FFF2-40B4-BE49-F238E27FC236}">
                <a16:creationId xmlns:a16="http://schemas.microsoft.com/office/drawing/2014/main" id="{8BA047A4-8871-4445-BBB5-928884067C35}"/>
              </a:ext>
            </a:extLst>
          </p:cNvPr>
          <p:cNvSpPr>
            <a:spLocks noGrp="1"/>
          </p:cNvSpPr>
          <p:nvPr>
            <p:ph type="sldNum" sz="quarter" idx="12"/>
          </p:nvPr>
        </p:nvSpPr>
        <p:spPr/>
        <p:txBody>
          <a:bodyPr/>
          <a:lstStyle>
            <a:lvl1pPr>
              <a:defRPr/>
            </a:lvl1pPr>
          </a:lstStyle>
          <a:p>
            <a:pPr>
              <a:defRPr/>
            </a:pPr>
            <a:fld id="{A027E547-09F3-4FCC-8E3C-9B9993D2D712}" type="slidenum">
              <a:rPr lang="es-CO"/>
              <a:pPr>
                <a:defRPr/>
              </a:pPr>
              <a:t>‹Nº›</a:t>
            </a:fld>
            <a:endParaRPr lang="es-CO"/>
          </a:p>
        </p:txBody>
      </p:sp>
    </p:spTree>
    <p:extLst>
      <p:ext uri="{BB962C8B-B14F-4D97-AF65-F5344CB8AC3E}">
        <p14:creationId xmlns:p14="http://schemas.microsoft.com/office/powerpoint/2010/main" val="66363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3">
            <a:extLst>
              <a:ext uri="{FF2B5EF4-FFF2-40B4-BE49-F238E27FC236}">
                <a16:creationId xmlns:a16="http://schemas.microsoft.com/office/drawing/2014/main" id="{E716EB93-11AE-41B5-9439-32420F7E058D}"/>
              </a:ext>
            </a:extLst>
          </p:cNvPr>
          <p:cNvSpPr>
            <a:spLocks noGrp="1"/>
          </p:cNvSpPr>
          <p:nvPr>
            <p:ph type="dt" sz="half" idx="10"/>
          </p:nvPr>
        </p:nvSpPr>
        <p:spPr/>
        <p:txBody>
          <a:bodyPr/>
          <a:lstStyle>
            <a:lvl1pPr>
              <a:defRPr/>
            </a:lvl1pPr>
          </a:lstStyle>
          <a:p>
            <a:pPr>
              <a:defRPr/>
            </a:pPr>
            <a:fld id="{69FF7ABC-C731-4FA2-85FF-CD44E5F67995}" type="datetimeFigureOut">
              <a:rPr lang="es-CO"/>
              <a:pPr>
                <a:defRPr/>
              </a:pPr>
              <a:t>31/01/2020</a:t>
            </a:fld>
            <a:endParaRPr lang="es-CO"/>
          </a:p>
        </p:txBody>
      </p:sp>
      <p:sp>
        <p:nvSpPr>
          <p:cNvPr id="8" name="Marcador de pie de página 4">
            <a:extLst>
              <a:ext uri="{FF2B5EF4-FFF2-40B4-BE49-F238E27FC236}">
                <a16:creationId xmlns:a16="http://schemas.microsoft.com/office/drawing/2014/main" id="{DB28C5D5-72EB-4347-9562-7810A47B03BD}"/>
              </a:ext>
            </a:extLst>
          </p:cNvPr>
          <p:cNvSpPr>
            <a:spLocks noGrp="1"/>
          </p:cNvSpPr>
          <p:nvPr>
            <p:ph type="ftr" sz="quarter" idx="11"/>
          </p:nvPr>
        </p:nvSpPr>
        <p:spPr/>
        <p:txBody>
          <a:bodyPr/>
          <a:lstStyle>
            <a:lvl1pPr>
              <a:defRPr/>
            </a:lvl1pPr>
          </a:lstStyle>
          <a:p>
            <a:pPr>
              <a:defRPr/>
            </a:pPr>
            <a:endParaRPr lang="es-CO"/>
          </a:p>
        </p:txBody>
      </p:sp>
      <p:sp>
        <p:nvSpPr>
          <p:cNvPr id="9" name="Marcador de número de diapositiva 5">
            <a:extLst>
              <a:ext uri="{FF2B5EF4-FFF2-40B4-BE49-F238E27FC236}">
                <a16:creationId xmlns:a16="http://schemas.microsoft.com/office/drawing/2014/main" id="{68E28152-7524-4A60-9482-F047ADF370D1}"/>
              </a:ext>
            </a:extLst>
          </p:cNvPr>
          <p:cNvSpPr>
            <a:spLocks noGrp="1"/>
          </p:cNvSpPr>
          <p:nvPr>
            <p:ph type="sldNum" sz="quarter" idx="12"/>
          </p:nvPr>
        </p:nvSpPr>
        <p:spPr/>
        <p:txBody>
          <a:bodyPr/>
          <a:lstStyle>
            <a:lvl1pPr>
              <a:defRPr/>
            </a:lvl1pPr>
          </a:lstStyle>
          <a:p>
            <a:pPr>
              <a:defRPr/>
            </a:pPr>
            <a:fld id="{276269B8-4915-4560-A457-801E7B9263D6}" type="slidenum">
              <a:rPr lang="es-CO"/>
              <a:pPr>
                <a:defRPr/>
              </a:pPr>
              <a:t>‹Nº›</a:t>
            </a:fld>
            <a:endParaRPr lang="es-CO"/>
          </a:p>
        </p:txBody>
      </p:sp>
    </p:spTree>
    <p:extLst>
      <p:ext uri="{BB962C8B-B14F-4D97-AF65-F5344CB8AC3E}">
        <p14:creationId xmlns:p14="http://schemas.microsoft.com/office/powerpoint/2010/main" val="336127861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fecha 3">
            <a:extLst>
              <a:ext uri="{FF2B5EF4-FFF2-40B4-BE49-F238E27FC236}">
                <a16:creationId xmlns:a16="http://schemas.microsoft.com/office/drawing/2014/main" id="{3236A142-4591-4B8D-8C91-00546376E0DD}"/>
              </a:ext>
            </a:extLst>
          </p:cNvPr>
          <p:cNvSpPr>
            <a:spLocks noGrp="1"/>
          </p:cNvSpPr>
          <p:nvPr>
            <p:ph type="dt" sz="half" idx="10"/>
          </p:nvPr>
        </p:nvSpPr>
        <p:spPr/>
        <p:txBody>
          <a:bodyPr/>
          <a:lstStyle>
            <a:lvl1pPr>
              <a:defRPr/>
            </a:lvl1pPr>
          </a:lstStyle>
          <a:p>
            <a:pPr>
              <a:defRPr/>
            </a:pPr>
            <a:fld id="{BBB3AE93-2DC9-4D1D-BA00-83D94E253E31}" type="datetimeFigureOut">
              <a:rPr lang="es-CO"/>
              <a:pPr>
                <a:defRPr/>
              </a:pPr>
              <a:t>31/01/2020</a:t>
            </a:fld>
            <a:endParaRPr lang="es-CO"/>
          </a:p>
        </p:txBody>
      </p:sp>
      <p:sp>
        <p:nvSpPr>
          <p:cNvPr id="4" name="Marcador de pie de página 4">
            <a:extLst>
              <a:ext uri="{FF2B5EF4-FFF2-40B4-BE49-F238E27FC236}">
                <a16:creationId xmlns:a16="http://schemas.microsoft.com/office/drawing/2014/main" id="{6E0CCE8D-232E-48A3-9F36-6518E31F4CCD}"/>
              </a:ext>
            </a:extLst>
          </p:cNvPr>
          <p:cNvSpPr>
            <a:spLocks noGrp="1"/>
          </p:cNvSpPr>
          <p:nvPr>
            <p:ph type="ftr" sz="quarter" idx="11"/>
          </p:nvPr>
        </p:nvSpPr>
        <p:spPr/>
        <p:txBody>
          <a:bodyPr/>
          <a:lstStyle>
            <a:lvl1pPr>
              <a:defRPr/>
            </a:lvl1pPr>
          </a:lstStyle>
          <a:p>
            <a:pPr>
              <a:defRPr/>
            </a:pPr>
            <a:endParaRPr lang="es-CO"/>
          </a:p>
        </p:txBody>
      </p:sp>
      <p:sp>
        <p:nvSpPr>
          <p:cNvPr id="5" name="Marcador de número de diapositiva 5">
            <a:extLst>
              <a:ext uri="{FF2B5EF4-FFF2-40B4-BE49-F238E27FC236}">
                <a16:creationId xmlns:a16="http://schemas.microsoft.com/office/drawing/2014/main" id="{306E0F0C-5983-4A97-AF35-DFD60286925C}"/>
              </a:ext>
            </a:extLst>
          </p:cNvPr>
          <p:cNvSpPr>
            <a:spLocks noGrp="1"/>
          </p:cNvSpPr>
          <p:nvPr>
            <p:ph type="sldNum" sz="quarter" idx="12"/>
          </p:nvPr>
        </p:nvSpPr>
        <p:spPr/>
        <p:txBody>
          <a:bodyPr/>
          <a:lstStyle>
            <a:lvl1pPr>
              <a:defRPr/>
            </a:lvl1pPr>
          </a:lstStyle>
          <a:p>
            <a:pPr>
              <a:defRPr/>
            </a:pPr>
            <a:fld id="{F1C4015E-44CC-4FD0-9F28-0B424C1FA3C8}" type="slidenum">
              <a:rPr lang="es-CO"/>
              <a:pPr>
                <a:defRPr/>
              </a:pPr>
              <a:t>‹Nº›</a:t>
            </a:fld>
            <a:endParaRPr lang="es-CO"/>
          </a:p>
        </p:txBody>
      </p:sp>
    </p:spTree>
    <p:extLst>
      <p:ext uri="{BB962C8B-B14F-4D97-AF65-F5344CB8AC3E}">
        <p14:creationId xmlns:p14="http://schemas.microsoft.com/office/powerpoint/2010/main" val="410336738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3">
            <a:extLst>
              <a:ext uri="{FF2B5EF4-FFF2-40B4-BE49-F238E27FC236}">
                <a16:creationId xmlns:a16="http://schemas.microsoft.com/office/drawing/2014/main" id="{B58C93C3-D542-4593-A5E5-EC04784A2657}"/>
              </a:ext>
            </a:extLst>
          </p:cNvPr>
          <p:cNvSpPr>
            <a:spLocks noGrp="1"/>
          </p:cNvSpPr>
          <p:nvPr>
            <p:ph type="dt" sz="half" idx="10"/>
          </p:nvPr>
        </p:nvSpPr>
        <p:spPr/>
        <p:txBody>
          <a:bodyPr/>
          <a:lstStyle>
            <a:lvl1pPr>
              <a:defRPr/>
            </a:lvl1pPr>
          </a:lstStyle>
          <a:p>
            <a:pPr>
              <a:defRPr/>
            </a:pPr>
            <a:fld id="{D52BF0B1-B692-4F0B-80FE-8F3306DC38DA}" type="datetimeFigureOut">
              <a:rPr lang="es-CO"/>
              <a:pPr>
                <a:defRPr/>
              </a:pPr>
              <a:t>31/01/2020</a:t>
            </a:fld>
            <a:endParaRPr lang="es-CO"/>
          </a:p>
        </p:txBody>
      </p:sp>
      <p:sp>
        <p:nvSpPr>
          <p:cNvPr id="3" name="Marcador de pie de página 4">
            <a:extLst>
              <a:ext uri="{FF2B5EF4-FFF2-40B4-BE49-F238E27FC236}">
                <a16:creationId xmlns:a16="http://schemas.microsoft.com/office/drawing/2014/main" id="{AF866869-EAB5-463A-978D-B6141820BB8C}"/>
              </a:ext>
            </a:extLst>
          </p:cNvPr>
          <p:cNvSpPr>
            <a:spLocks noGrp="1"/>
          </p:cNvSpPr>
          <p:nvPr>
            <p:ph type="ftr" sz="quarter" idx="11"/>
          </p:nvPr>
        </p:nvSpPr>
        <p:spPr/>
        <p:txBody>
          <a:bodyPr/>
          <a:lstStyle>
            <a:lvl1pPr>
              <a:defRPr/>
            </a:lvl1pPr>
          </a:lstStyle>
          <a:p>
            <a:pPr>
              <a:defRPr/>
            </a:pPr>
            <a:endParaRPr lang="es-CO"/>
          </a:p>
        </p:txBody>
      </p:sp>
      <p:sp>
        <p:nvSpPr>
          <p:cNvPr id="4" name="Marcador de número de diapositiva 5">
            <a:extLst>
              <a:ext uri="{FF2B5EF4-FFF2-40B4-BE49-F238E27FC236}">
                <a16:creationId xmlns:a16="http://schemas.microsoft.com/office/drawing/2014/main" id="{28AE8C4E-0DB3-483A-A9B4-393D295B8494}"/>
              </a:ext>
            </a:extLst>
          </p:cNvPr>
          <p:cNvSpPr>
            <a:spLocks noGrp="1"/>
          </p:cNvSpPr>
          <p:nvPr>
            <p:ph type="sldNum" sz="quarter" idx="12"/>
          </p:nvPr>
        </p:nvSpPr>
        <p:spPr/>
        <p:txBody>
          <a:bodyPr/>
          <a:lstStyle>
            <a:lvl1pPr>
              <a:defRPr/>
            </a:lvl1pPr>
          </a:lstStyle>
          <a:p>
            <a:pPr>
              <a:defRPr/>
            </a:pPr>
            <a:fld id="{8A039B5D-8A36-48C4-B2C9-6C370552E330}" type="slidenum">
              <a:rPr lang="es-CO"/>
              <a:pPr>
                <a:defRPr/>
              </a:pPr>
              <a:t>‹Nº›</a:t>
            </a:fld>
            <a:endParaRPr lang="es-CO"/>
          </a:p>
        </p:txBody>
      </p:sp>
    </p:spTree>
    <p:extLst>
      <p:ext uri="{BB962C8B-B14F-4D97-AF65-F5344CB8AC3E}">
        <p14:creationId xmlns:p14="http://schemas.microsoft.com/office/powerpoint/2010/main" val="9360178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Marcador de fecha 3">
            <a:extLst>
              <a:ext uri="{FF2B5EF4-FFF2-40B4-BE49-F238E27FC236}">
                <a16:creationId xmlns:a16="http://schemas.microsoft.com/office/drawing/2014/main" id="{871E21CB-D38B-421E-8EC1-479923B7291F}"/>
              </a:ext>
            </a:extLst>
          </p:cNvPr>
          <p:cNvSpPr>
            <a:spLocks noGrp="1"/>
          </p:cNvSpPr>
          <p:nvPr>
            <p:ph type="dt" sz="half" idx="10"/>
          </p:nvPr>
        </p:nvSpPr>
        <p:spPr/>
        <p:txBody>
          <a:bodyPr/>
          <a:lstStyle>
            <a:lvl1pPr>
              <a:defRPr/>
            </a:lvl1pPr>
          </a:lstStyle>
          <a:p>
            <a:pPr>
              <a:defRPr/>
            </a:pPr>
            <a:fld id="{49BB11E7-7DDE-47F3-9233-2D78265E9673}" type="datetimeFigureOut">
              <a:rPr lang="es-CO"/>
              <a:pPr>
                <a:defRPr/>
              </a:pPr>
              <a:t>31/01/2020</a:t>
            </a:fld>
            <a:endParaRPr lang="es-CO"/>
          </a:p>
        </p:txBody>
      </p:sp>
      <p:sp>
        <p:nvSpPr>
          <p:cNvPr id="6" name="Marcador de pie de página 4">
            <a:extLst>
              <a:ext uri="{FF2B5EF4-FFF2-40B4-BE49-F238E27FC236}">
                <a16:creationId xmlns:a16="http://schemas.microsoft.com/office/drawing/2014/main" id="{3724F31F-4949-429A-9E6B-6FD6BD1B24E0}"/>
              </a:ext>
            </a:extLst>
          </p:cNvPr>
          <p:cNvSpPr>
            <a:spLocks noGrp="1"/>
          </p:cNvSpPr>
          <p:nvPr>
            <p:ph type="ftr" sz="quarter" idx="11"/>
          </p:nvPr>
        </p:nvSpPr>
        <p:spPr/>
        <p:txBody>
          <a:bodyPr/>
          <a:lstStyle>
            <a:lvl1pPr>
              <a:defRPr/>
            </a:lvl1pPr>
          </a:lstStyle>
          <a:p>
            <a:pPr>
              <a:defRPr/>
            </a:pPr>
            <a:endParaRPr lang="es-CO"/>
          </a:p>
        </p:txBody>
      </p:sp>
      <p:sp>
        <p:nvSpPr>
          <p:cNvPr id="7" name="Marcador de número de diapositiva 5">
            <a:extLst>
              <a:ext uri="{FF2B5EF4-FFF2-40B4-BE49-F238E27FC236}">
                <a16:creationId xmlns:a16="http://schemas.microsoft.com/office/drawing/2014/main" id="{3FFB8595-086C-4D2C-9652-166F59477B99}"/>
              </a:ext>
            </a:extLst>
          </p:cNvPr>
          <p:cNvSpPr>
            <a:spLocks noGrp="1"/>
          </p:cNvSpPr>
          <p:nvPr>
            <p:ph type="sldNum" sz="quarter" idx="12"/>
          </p:nvPr>
        </p:nvSpPr>
        <p:spPr/>
        <p:txBody>
          <a:bodyPr/>
          <a:lstStyle>
            <a:lvl1pPr>
              <a:defRPr/>
            </a:lvl1pPr>
          </a:lstStyle>
          <a:p>
            <a:pPr>
              <a:defRPr/>
            </a:pPr>
            <a:fld id="{D9A4CB15-50EE-4647-A5B2-701AE9669323}" type="slidenum">
              <a:rPr lang="es-CO"/>
              <a:pPr>
                <a:defRPr/>
              </a:pPr>
              <a:t>‹Nº›</a:t>
            </a:fld>
            <a:endParaRPr lang="es-CO"/>
          </a:p>
        </p:txBody>
      </p:sp>
    </p:spTree>
    <p:extLst>
      <p:ext uri="{BB962C8B-B14F-4D97-AF65-F5344CB8AC3E}">
        <p14:creationId xmlns:p14="http://schemas.microsoft.com/office/powerpoint/2010/main" val="3037558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CO" noProof="0"/>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el estilo de texto del patrón</a:t>
            </a:r>
          </a:p>
        </p:txBody>
      </p:sp>
      <p:sp>
        <p:nvSpPr>
          <p:cNvPr id="5" name="Marcador de fecha 3">
            <a:extLst>
              <a:ext uri="{FF2B5EF4-FFF2-40B4-BE49-F238E27FC236}">
                <a16:creationId xmlns:a16="http://schemas.microsoft.com/office/drawing/2014/main" id="{25DC4E44-F0F3-470F-9930-5E64D6DFA61B}"/>
              </a:ext>
            </a:extLst>
          </p:cNvPr>
          <p:cNvSpPr>
            <a:spLocks noGrp="1"/>
          </p:cNvSpPr>
          <p:nvPr>
            <p:ph type="dt" sz="half" idx="10"/>
          </p:nvPr>
        </p:nvSpPr>
        <p:spPr/>
        <p:txBody>
          <a:bodyPr/>
          <a:lstStyle>
            <a:lvl1pPr>
              <a:defRPr/>
            </a:lvl1pPr>
          </a:lstStyle>
          <a:p>
            <a:pPr>
              <a:defRPr/>
            </a:pPr>
            <a:fld id="{5B9E17B7-3988-4FD7-B74F-0B6F78CE7A1B}" type="datetimeFigureOut">
              <a:rPr lang="es-CO"/>
              <a:pPr>
                <a:defRPr/>
              </a:pPr>
              <a:t>31/01/2020</a:t>
            </a:fld>
            <a:endParaRPr lang="es-CO"/>
          </a:p>
        </p:txBody>
      </p:sp>
      <p:sp>
        <p:nvSpPr>
          <p:cNvPr id="6" name="Marcador de pie de página 4">
            <a:extLst>
              <a:ext uri="{FF2B5EF4-FFF2-40B4-BE49-F238E27FC236}">
                <a16:creationId xmlns:a16="http://schemas.microsoft.com/office/drawing/2014/main" id="{F76C6D41-C1C5-4071-886D-8DD8F05BB225}"/>
              </a:ext>
            </a:extLst>
          </p:cNvPr>
          <p:cNvSpPr>
            <a:spLocks noGrp="1"/>
          </p:cNvSpPr>
          <p:nvPr>
            <p:ph type="ftr" sz="quarter" idx="11"/>
          </p:nvPr>
        </p:nvSpPr>
        <p:spPr/>
        <p:txBody>
          <a:bodyPr/>
          <a:lstStyle>
            <a:lvl1pPr>
              <a:defRPr/>
            </a:lvl1pPr>
          </a:lstStyle>
          <a:p>
            <a:pPr>
              <a:defRPr/>
            </a:pPr>
            <a:endParaRPr lang="es-CO"/>
          </a:p>
        </p:txBody>
      </p:sp>
      <p:sp>
        <p:nvSpPr>
          <p:cNvPr id="7" name="Marcador de número de diapositiva 5">
            <a:extLst>
              <a:ext uri="{FF2B5EF4-FFF2-40B4-BE49-F238E27FC236}">
                <a16:creationId xmlns:a16="http://schemas.microsoft.com/office/drawing/2014/main" id="{23993192-B8D3-48C8-AE3E-ABD733E6CBF8}"/>
              </a:ext>
            </a:extLst>
          </p:cNvPr>
          <p:cNvSpPr>
            <a:spLocks noGrp="1"/>
          </p:cNvSpPr>
          <p:nvPr>
            <p:ph type="sldNum" sz="quarter" idx="12"/>
          </p:nvPr>
        </p:nvSpPr>
        <p:spPr/>
        <p:txBody>
          <a:bodyPr/>
          <a:lstStyle>
            <a:lvl1pPr>
              <a:defRPr/>
            </a:lvl1pPr>
          </a:lstStyle>
          <a:p>
            <a:pPr>
              <a:defRPr/>
            </a:pPr>
            <a:fld id="{4B7B199C-5472-43B1-B3EF-340E8DFCDB51}" type="slidenum">
              <a:rPr lang="es-CO"/>
              <a:pPr>
                <a:defRPr/>
              </a:pPr>
              <a:t>‹Nº›</a:t>
            </a:fld>
            <a:endParaRPr lang="es-CO"/>
          </a:p>
        </p:txBody>
      </p:sp>
    </p:spTree>
    <p:extLst>
      <p:ext uri="{BB962C8B-B14F-4D97-AF65-F5344CB8AC3E}">
        <p14:creationId xmlns:p14="http://schemas.microsoft.com/office/powerpoint/2010/main" val="11306055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CO"/>
          </a:p>
        </p:txBody>
      </p:sp>
      <p:sp>
        <p:nvSpPr>
          <p:cNvPr id="3" name="Marcador de texto vertical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36E3C1F5-4D34-4AE5-8B9B-DDB7CCD1861D}"/>
              </a:ext>
            </a:extLst>
          </p:cNvPr>
          <p:cNvSpPr>
            <a:spLocks noGrp="1"/>
          </p:cNvSpPr>
          <p:nvPr>
            <p:ph type="dt" sz="half" idx="10"/>
          </p:nvPr>
        </p:nvSpPr>
        <p:spPr/>
        <p:txBody>
          <a:bodyPr/>
          <a:lstStyle>
            <a:lvl1pPr>
              <a:defRPr/>
            </a:lvl1pPr>
          </a:lstStyle>
          <a:p>
            <a:pPr>
              <a:defRPr/>
            </a:pPr>
            <a:fld id="{880B7D6A-B259-431B-A999-750D912BC2BE}"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D7CFDA94-2D43-45B5-A903-39074E2DAE78}"/>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3898C73C-B8C8-4DE2-AFAC-4164A7FBA386}"/>
              </a:ext>
            </a:extLst>
          </p:cNvPr>
          <p:cNvSpPr>
            <a:spLocks noGrp="1"/>
          </p:cNvSpPr>
          <p:nvPr>
            <p:ph type="sldNum" sz="quarter" idx="12"/>
          </p:nvPr>
        </p:nvSpPr>
        <p:spPr/>
        <p:txBody>
          <a:bodyPr/>
          <a:lstStyle>
            <a:lvl1pPr>
              <a:defRPr/>
            </a:lvl1pPr>
          </a:lstStyle>
          <a:p>
            <a:pPr>
              <a:defRPr/>
            </a:pPr>
            <a:fld id="{02E9026E-32F9-4F2E-AA11-54FAF711DEB9}" type="slidenum">
              <a:rPr lang="es-CO"/>
              <a:pPr>
                <a:defRPr/>
              </a:pPr>
              <a:t>‹Nº›</a:t>
            </a:fld>
            <a:endParaRPr lang="es-CO"/>
          </a:p>
        </p:txBody>
      </p:sp>
    </p:spTree>
    <p:extLst>
      <p:ext uri="{BB962C8B-B14F-4D97-AF65-F5344CB8AC3E}">
        <p14:creationId xmlns:p14="http://schemas.microsoft.com/office/powerpoint/2010/main" val="144589684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7D19AC42-2CBB-4181-9F87-97C968530CCE}"/>
              </a:ext>
            </a:extLst>
          </p:cNvPr>
          <p:cNvSpPr>
            <a:spLocks noGrp="1"/>
          </p:cNvSpPr>
          <p:nvPr>
            <p:ph type="dt" sz="half" idx="10"/>
          </p:nvPr>
        </p:nvSpPr>
        <p:spPr/>
        <p:txBody>
          <a:bodyPr/>
          <a:lstStyle>
            <a:lvl1pPr>
              <a:defRPr/>
            </a:lvl1pPr>
          </a:lstStyle>
          <a:p>
            <a:pPr>
              <a:defRPr/>
            </a:pPr>
            <a:fld id="{15B124F3-37F1-4D0E-9A33-15A15E95A7AD}"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2ACEBA84-580F-48F8-8C8D-D9C0C2B1A14A}"/>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75AB891B-A564-4DA6-B82D-C893257E87C8}"/>
              </a:ext>
            </a:extLst>
          </p:cNvPr>
          <p:cNvSpPr>
            <a:spLocks noGrp="1"/>
          </p:cNvSpPr>
          <p:nvPr>
            <p:ph type="sldNum" sz="quarter" idx="12"/>
          </p:nvPr>
        </p:nvSpPr>
        <p:spPr/>
        <p:txBody>
          <a:bodyPr/>
          <a:lstStyle>
            <a:lvl1pPr>
              <a:defRPr/>
            </a:lvl1pPr>
          </a:lstStyle>
          <a:p>
            <a:pPr>
              <a:defRPr/>
            </a:pPr>
            <a:fld id="{CAF52A9E-CE83-4D2F-B9D6-9D478BAA99F1}" type="slidenum">
              <a:rPr lang="es-CO"/>
              <a:pPr>
                <a:defRPr/>
              </a:pPr>
              <a:t>‹Nº›</a:t>
            </a:fld>
            <a:endParaRPr lang="es-CO"/>
          </a:p>
        </p:txBody>
      </p:sp>
    </p:spTree>
    <p:extLst>
      <p:ext uri="{BB962C8B-B14F-4D97-AF65-F5344CB8AC3E}">
        <p14:creationId xmlns:p14="http://schemas.microsoft.com/office/powerpoint/2010/main" val="34794738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Diseño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6768981" y="0"/>
            <a:ext cx="5423019" cy="684000"/>
          </a:xfrm>
          <a:prstGeom prst="rect">
            <a:avLst/>
          </a:prstGeom>
          <a:solidFill>
            <a:srgbClr val="FFC000"/>
          </a:solidFill>
        </p:spPr>
        <p:txBody>
          <a:bodyPr/>
          <a:lstStyle>
            <a:lvl1pPr algn="ctr">
              <a:defRPr sz="2250">
                <a:solidFill>
                  <a:srgbClr val="1F4E79"/>
                </a:solidFill>
                <a:latin typeface="Arial" panose="020B0604020202020204" pitchFamily="34" charset="0"/>
                <a:cs typeface="Arial" panose="020B0604020202020204" pitchFamily="34" charset="0"/>
              </a:defRPr>
            </a:lvl1pPr>
          </a:lstStyle>
          <a:p>
            <a:r>
              <a:rPr lang="es-ES"/>
              <a:t>Haga clic para modificar el estilo de título del patrón</a:t>
            </a:r>
            <a:endParaRPr lang="es-CO" dirty="0"/>
          </a:p>
        </p:txBody>
      </p:sp>
    </p:spTree>
    <p:extLst>
      <p:ext uri="{BB962C8B-B14F-4D97-AF65-F5344CB8AC3E}">
        <p14:creationId xmlns:p14="http://schemas.microsoft.com/office/powerpoint/2010/main" val="22768811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4750F75D-6E55-4737-8B25-92A2BD8021A2}"/>
              </a:ext>
            </a:extLst>
          </p:cNvPr>
          <p:cNvSpPr>
            <a:spLocks noGrp="1"/>
          </p:cNvSpPr>
          <p:nvPr>
            <p:ph type="dt" sz="half" idx="10"/>
          </p:nvPr>
        </p:nvSpPr>
        <p:spPr/>
        <p:txBody>
          <a:bodyPr/>
          <a:lstStyle>
            <a:lvl1pPr>
              <a:defRPr/>
            </a:lvl1pPr>
          </a:lstStyle>
          <a:p>
            <a:pPr>
              <a:defRPr/>
            </a:pPr>
            <a:fld id="{4170A9EB-4005-4FA6-B7C6-6D1B8503639D}" type="datetimeFigureOut">
              <a:rPr lang="en-US"/>
              <a:pPr>
                <a:defRPr/>
              </a:pPr>
              <a:t>1/31/2020</a:t>
            </a:fld>
            <a:endParaRPr lang="en-US"/>
          </a:p>
        </p:txBody>
      </p:sp>
      <p:sp>
        <p:nvSpPr>
          <p:cNvPr id="5" name="Marcador de pie de página 4">
            <a:extLst>
              <a:ext uri="{FF2B5EF4-FFF2-40B4-BE49-F238E27FC236}">
                <a16:creationId xmlns:a16="http://schemas.microsoft.com/office/drawing/2014/main" id="{32EDFFDE-A8C7-4436-8562-09DAA243A4BA}"/>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95ADABFB-9057-4A7D-BCB3-C9B57677B488}"/>
              </a:ext>
            </a:extLst>
          </p:cNvPr>
          <p:cNvSpPr>
            <a:spLocks noGrp="1"/>
          </p:cNvSpPr>
          <p:nvPr>
            <p:ph type="sldNum" sz="quarter" idx="12"/>
          </p:nvPr>
        </p:nvSpPr>
        <p:spPr/>
        <p:txBody>
          <a:bodyPr/>
          <a:lstStyle>
            <a:lvl1pPr>
              <a:defRPr/>
            </a:lvl1pPr>
          </a:lstStyle>
          <a:p>
            <a:pPr>
              <a:defRPr/>
            </a:pPr>
            <a:fld id="{E8C95E5C-908D-4661-85FA-FBEF3A1170DE}" type="slidenum">
              <a:rPr lang="es-CO"/>
              <a:pPr>
                <a:defRPr/>
              </a:pPr>
              <a:t>‹Nº›</a:t>
            </a:fld>
            <a:endParaRPr lang="es-CO"/>
          </a:p>
        </p:txBody>
      </p:sp>
    </p:spTree>
    <p:extLst>
      <p:ext uri="{BB962C8B-B14F-4D97-AF65-F5344CB8AC3E}">
        <p14:creationId xmlns:p14="http://schemas.microsoft.com/office/powerpoint/2010/main" val="139084991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F7F9A02B-5E9E-453E-86F1-BB024DAEDC3D}"/>
              </a:ext>
            </a:extLst>
          </p:cNvPr>
          <p:cNvSpPr>
            <a:spLocks noGrp="1"/>
          </p:cNvSpPr>
          <p:nvPr>
            <p:ph type="dt" sz="half" idx="10"/>
          </p:nvPr>
        </p:nvSpPr>
        <p:spPr/>
        <p:txBody>
          <a:bodyPr/>
          <a:lstStyle>
            <a:lvl1pPr>
              <a:defRPr/>
            </a:lvl1pPr>
          </a:lstStyle>
          <a:p>
            <a:pPr>
              <a:defRPr/>
            </a:pPr>
            <a:fld id="{C0F4BB14-EE2D-47E6-BB7B-91EF86FB793A}" type="datetimeFigureOut">
              <a:rPr lang="en-US"/>
              <a:pPr>
                <a:defRPr/>
              </a:pPr>
              <a:t>1/31/2020</a:t>
            </a:fld>
            <a:endParaRPr lang="en-US"/>
          </a:p>
        </p:txBody>
      </p:sp>
      <p:sp>
        <p:nvSpPr>
          <p:cNvPr id="5" name="Marcador de pie de página 4">
            <a:extLst>
              <a:ext uri="{FF2B5EF4-FFF2-40B4-BE49-F238E27FC236}">
                <a16:creationId xmlns:a16="http://schemas.microsoft.com/office/drawing/2014/main" id="{13A96882-B268-4A1D-8E01-09AF1340CDBD}"/>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6D183654-610B-47E1-AF39-E74FC8FF4EE8}"/>
              </a:ext>
            </a:extLst>
          </p:cNvPr>
          <p:cNvSpPr>
            <a:spLocks noGrp="1"/>
          </p:cNvSpPr>
          <p:nvPr>
            <p:ph type="sldNum" sz="quarter" idx="12"/>
          </p:nvPr>
        </p:nvSpPr>
        <p:spPr/>
        <p:txBody>
          <a:bodyPr/>
          <a:lstStyle>
            <a:lvl1pPr>
              <a:defRPr/>
            </a:lvl1pPr>
          </a:lstStyle>
          <a:p>
            <a:pPr>
              <a:defRPr/>
            </a:pPr>
            <a:fld id="{9EFC9AA7-9A3F-4FFC-9284-B22145950A7E}" type="slidenum">
              <a:rPr lang="es-CO"/>
              <a:pPr>
                <a:defRPr/>
              </a:pPr>
              <a:t>‹Nº›</a:t>
            </a:fld>
            <a:endParaRPr lang="es-CO"/>
          </a:p>
        </p:txBody>
      </p:sp>
    </p:spTree>
    <p:extLst>
      <p:ext uri="{BB962C8B-B14F-4D97-AF65-F5344CB8AC3E}">
        <p14:creationId xmlns:p14="http://schemas.microsoft.com/office/powerpoint/2010/main" val="27249091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21360" y="3337243"/>
            <a:ext cx="9144000" cy="2387600"/>
          </a:xfrm>
        </p:spPr>
        <p:txBody>
          <a:bodyPr anchor="b"/>
          <a:lstStyle>
            <a:lvl1pPr algn="ctr">
              <a:defRPr sz="6000"/>
            </a:lvl1pPr>
          </a:lstStyle>
          <a:p>
            <a:r>
              <a:rPr lang="es-ES" dirty="0"/>
              <a:t>Haga clic para modificar el estilo de título</a:t>
            </a:r>
            <a:endParaRPr lang="es-CO" dirty="0"/>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dirty="0"/>
              <a:t>Haga clic para modificar el estilo de subtítulo del patrón</a:t>
            </a:r>
            <a:endParaRPr lang="es-CO" dirty="0"/>
          </a:p>
        </p:txBody>
      </p:sp>
      <p:sp>
        <p:nvSpPr>
          <p:cNvPr id="4" name="Marcador de fecha 3">
            <a:extLst>
              <a:ext uri="{FF2B5EF4-FFF2-40B4-BE49-F238E27FC236}">
                <a16:creationId xmlns:a16="http://schemas.microsoft.com/office/drawing/2014/main" id="{FDD0372D-0F15-4905-8FB0-A12FE1D2C75A}"/>
              </a:ext>
            </a:extLst>
          </p:cNvPr>
          <p:cNvSpPr>
            <a:spLocks noGrp="1"/>
          </p:cNvSpPr>
          <p:nvPr>
            <p:ph type="dt" sz="half" idx="10"/>
          </p:nvPr>
        </p:nvSpPr>
        <p:spPr/>
        <p:txBody>
          <a:bodyPr/>
          <a:lstStyle>
            <a:lvl1pPr>
              <a:defRPr/>
            </a:lvl1pPr>
          </a:lstStyle>
          <a:p>
            <a:pPr>
              <a:defRPr/>
            </a:pPr>
            <a:fld id="{977A880B-07CF-4F87-B752-85E6491708BA}" type="datetimeFigureOut">
              <a:rPr lang="en-US"/>
              <a:pPr>
                <a:defRPr/>
              </a:pPr>
              <a:t>1/31/2020</a:t>
            </a:fld>
            <a:endParaRPr lang="en-US" dirty="0"/>
          </a:p>
        </p:txBody>
      </p:sp>
      <p:sp>
        <p:nvSpPr>
          <p:cNvPr id="5" name="Marcador de pie de página 4">
            <a:extLst>
              <a:ext uri="{FF2B5EF4-FFF2-40B4-BE49-F238E27FC236}">
                <a16:creationId xmlns:a16="http://schemas.microsoft.com/office/drawing/2014/main" id="{419A8656-8EC8-4B19-B8AF-18209640C066}"/>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524FEF4A-75C6-4C3C-AEE2-C878176F9C99}"/>
              </a:ext>
            </a:extLst>
          </p:cNvPr>
          <p:cNvSpPr>
            <a:spLocks noGrp="1"/>
          </p:cNvSpPr>
          <p:nvPr>
            <p:ph type="sldNum" sz="quarter" idx="12"/>
          </p:nvPr>
        </p:nvSpPr>
        <p:spPr/>
        <p:txBody>
          <a:bodyPr/>
          <a:lstStyle>
            <a:lvl1pPr>
              <a:defRPr/>
            </a:lvl1pPr>
          </a:lstStyle>
          <a:p>
            <a:pPr>
              <a:defRPr/>
            </a:pPr>
            <a:fld id="{012FB1D2-8925-48B1-BD54-9BE55480733D}" type="slidenum">
              <a:rPr lang="es-CO"/>
              <a:pPr>
                <a:defRPr/>
              </a:pPr>
              <a:t>‹Nº›</a:t>
            </a:fld>
            <a:endParaRPr lang="es-CO" dirty="0"/>
          </a:p>
        </p:txBody>
      </p:sp>
    </p:spTree>
    <p:extLst>
      <p:ext uri="{BB962C8B-B14F-4D97-AF65-F5344CB8AC3E}">
        <p14:creationId xmlns:p14="http://schemas.microsoft.com/office/powerpoint/2010/main" val="41348687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el estilo de texto del patrón</a:t>
            </a:r>
          </a:p>
        </p:txBody>
      </p:sp>
      <p:sp>
        <p:nvSpPr>
          <p:cNvPr id="4" name="Marcador de fecha 3">
            <a:extLst>
              <a:ext uri="{FF2B5EF4-FFF2-40B4-BE49-F238E27FC236}">
                <a16:creationId xmlns:a16="http://schemas.microsoft.com/office/drawing/2014/main" id="{299900DF-DBB0-44E3-9F3C-2452F6A1AFE6}"/>
              </a:ext>
            </a:extLst>
          </p:cNvPr>
          <p:cNvSpPr>
            <a:spLocks noGrp="1"/>
          </p:cNvSpPr>
          <p:nvPr>
            <p:ph type="dt" sz="half" idx="10"/>
          </p:nvPr>
        </p:nvSpPr>
        <p:spPr/>
        <p:txBody>
          <a:bodyPr/>
          <a:lstStyle>
            <a:lvl1pPr>
              <a:defRPr/>
            </a:lvl1pPr>
          </a:lstStyle>
          <a:p>
            <a:pPr>
              <a:defRPr/>
            </a:pPr>
            <a:fld id="{C4294CB2-BA2E-432B-A827-B2E7ED7A7DF7}" type="datetimeFigureOut">
              <a:rPr lang="es-CO"/>
              <a:pPr>
                <a:defRPr/>
              </a:pPr>
              <a:t>31/01/2020</a:t>
            </a:fld>
            <a:endParaRPr lang="es-CO" dirty="0"/>
          </a:p>
        </p:txBody>
      </p:sp>
      <p:sp>
        <p:nvSpPr>
          <p:cNvPr id="5" name="Marcador de pie de página 4">
            <a:extLst>
              <a:ext uri="{FF2B5EF4-FFF2-40B4-BE49-F238E27FC236}">
                <a16:creationId xmlns:a16="http://schemas.microsoft.com/office/drawing/2014/main" id="{0002FBFA-F4EA-40B6-AB58-A16CA488F594}"/>
              </a:ext>
            </a:extLst>
          </p:cNvPr>
          <p:cNvSpPr>
            <a:spLocks noGrp="1"/>
          </p:cNvSpPr>
          <p:nvPr>
            <p:ph type="ftr" sz="quarter" idx="11"/>
          </p:nvPr>
        </p:nvSpPr>
        <p:spPr/>
        <p:txBody>
          <a:bodyPr/>
          <a:lstStyle>
            <a:lvl1pPr>
              <a:defRPr/>
            </a:lvl1pPr>
          </a:lstStyle>
          <a:p>
            <a:pPr>
              <a:defRPr/>
            </a:pPr>
            <a:endParaRPr lang="es-CO"/>
          </a:p>
        </p:txBody>
      </p:sp>
      <p:sp>
        <p:nvSpPr>
          <p:cNvPr id="6" name="Marcador de número de diapositiva 5">
            <a:extLst>
              <a:ext uri="{FF2B5EF4-FFF2-40B4-BE49-F238E27FC236}">
                <a16:creationId xmlns:a16="http://schemas.microsoft.com/office/drawing/2014/main" id="{3B76BEDC-040D-47CC-93D6-81EC8DE35138}"/>
              </a:ext>
            </a:extLst>
          </p:cNvPr>
          <p:cNvSpPr>
            <a:spLocks noGrp="1"/>
          </p:cNvSpPr>
          <p:nvPr>
            <p:ph type="sldNum" sz="quarter" idx="12"/>
          </p:nvPr>
        </p:nvSpPr>
        <p:spPr/>
        <p:txBody>
          <a:bodyPr/>
          <a:lstStyle>
            <a:lvl1pPr>
              <a:defRPr/>
            </a:lvl1pPr>
          </a:lstStyle>
          <a:p>
            <a:pPr>
              <a:defRPr/>
            </a:pPr>
            <a:fld id="{6C36300D-13B3-4381-8987-235F9A2BA8FA}" type="slidenum">
              <a:rPr lang="es-CO"/>
              <a:pPr>
                <a:defRPr/>
              </a:pPr>
              <a:t>‹Nº›</a:t>
            </a:fld>
            <a:endParaRPr lang="es-CO" dirty="0"/>
          </a:p>
        </p:txBody>
      </p:sp>
    </p:spTree>
    <p:extLst>
      <p:ext uri="{BB962C8B-B14F-4D97-AF65-F5344CB8AC3E}">
        <p14:creationId xmlns:p14="http://schemas.microsoft.com/office/powerpoint/2010/main" val="36037532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3.png"/></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0.xml"/><Relationship Id="rId1" Type="http://schemas.openxmlformats.org/officeDocument/2006/relationships/slideLayout" Target="../slideLayouts/slideLayout36.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11.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2.xml"/><Relationship Id="rId1" Type="http://schemas.openxmlformats.org/officeDocument/2006/relationships/slideLayout" Target="../slideLayouts/slideLayout6.xml"/><Relationship Id="rId4"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3.xml"/><Relationship Id="rId1" Type="http://schemas.openxmlformats.org/officeDocument/2006/relationships/slideLayout" Target="../slideLayouts/slideLayout7.xml"/><Relationship Id="rId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image" Target="../media/image3.png"/><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5.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theme" Target="../theme/theme6.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7.xml"/><Relationship Id="rId1" Type="http://schemas.openxmlformats.org/officeDocument/2006/relationships/slideLayout" Target="../slideLayouts/slideLayout33.xml"/><Relationship Id="rId4" Type="http://schemas.openxmlformats.org/officeDocument/2006/relationships/image" Target="../media/image1.png"/></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8.xml"/><Relationship Id="rId1" Type="http://schemas.openxmlformats.org/officeDocument/2006/relationships/slideLayout" Target="../slideLayouts/slideLayout34.xml"/><Relationship Id="rId4" Type="http://schemas.openxmlformats.org/officeDocument/2006/relationships/image" Target="../media/image1.png"/></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9.xml"/><Relationship Id="rId1" Type="http://schemas.openxmlformats.org/officeDocument/2006/relationships/slideLayout" Target="../slideLayouts/slideLayout35.xml"/><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Rectangle 3">
            <a:extLst>
              <a:ext uri="{FF2B5EF4-FFF2-40B4-BE49-F238E27FC236}">
                <a16:creationId xmlns:a16="http://schemas.microsoft.com/office/drawing/2014/main" id="{D375C628-FF9D-4432-80B6-A328F57BCA64}"/>
              </a:ext>
            </a:extLst>
          </p:cNvPr>
          <p:cNvSpPr/>
          <p:nvPr userDrawn="1"/>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027" name="Marcador de título 1">
            <a:extLst>
              <a:ext uri="{FF2B5EF4-FFF2-40B4-BE49-F238E27FC236}">
                <a16:creationId xmlns:a16="http://schemas.microsoft.com/office/drawing/2014/main" id="{59D0B7CA-C396-492A-ABFD-5A0110F0DA9E}"/>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1028" name="Marcador de texto 2">
            <a:extLst>
              <a:ext uri="{FF2B5EF4-FFF2-40B4-BE49-F238E27FC236}">
                <a16:creationId xmlns:a16="http://schemas.microsoft.com/office/drawing/2014/main" id="{C3710A1D-91B0-4D3A-B520-0A5F0BB47026}"/>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A7AB05BF-C3C0-4687-A7FC-05BA576096F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BE444207-A66E-46CA-9BC7-67B49980D5D9}"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E3A02BB3-3403-4E27-A72E-B1EB3CB385B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757C4F3B-5092-4022-91CD-009B18BD951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7ABAED0D-10DB-4DB4-8320-C10BE2BACD04}" type="slidenum">
              <a:rPr lang="es-CO"/>
              <a:pPr>
                <a:defRPr/>
              </a:pPr>
              <a:t>‹Nº›</a:t>
            </a:fld>
            <a:endParaRPr lang="es-CO"/>
          </a:p>
        </p:txBody>
      </p:sp>
      <p:pic>
        <p:nvPicPr>
          <p:cNvPr id="1032" name="Imagen 12">
            <a:extLst>
              <a:ext uri="{FF2B5EF4-FFF2-40B4-BE49-F238E27FC236}">
                <a16:creationId xmlns:a16="http://schemas.microsoft.com/office/drawing/2014/main" id="{C4E8722C-8153-41EF-A22F-7C527C9E969C}"/>
              </a:ext>
            </a:extLst>
          </p:cNvPr>
          <p:cNvPicPr>
            <a:picLocks noChangeAspect="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 name="Imagen 15">
            <a:extLst>
              <a:ext uri="{FF2B5EF4-FFF2-40B4-BE49-F238E27FC236}">
                <a16:creationId xmlns:a16="http://schemas.microsoft.com/office/drawing/2014/main" id="{99112133-608B-478D-A123-D7F4FF3809C2}"/>
              </a:ext>
            </a:extLst>
          </p:cNvPr>
          <p:cNvPicPr>
            <a:picLocks noChangeAspect="1" noChangeArrowheads="1"/>
          </p:cNvPicPr>
          <p:nvPr userDrawn="1"/>
        </p:nvPicPr>
        <p:blipFill>
          <a:blip r:embed="rId8" cstate="email">
            <a:extLst>
              <a:ext uri="{28A0092B-C50C-407E-A947-70E740481C1C}">
                <a14:useLocalDpi xmlns:a14="http://schemas.microsoft.com/office/drawing/2010/main"/>
              </a:ext>
            </a:extLst>
          </a:blip>
          <a:srcRect/>
          <a:stretch>
            <a:fillRect/>
          </a:stretch>
        </p:blipFill>
        <p:spPr bwMode="auto">
          <a:xfrm>
            <a:off x="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 name="Imagen 16">
            <a:extLst>
              <a:ext uri="{FF2B5EF4-FFF2-40B4-BE49-F238E27FC236}">
                <a16:creationId xmlns:a16="http://schemas.microsoft.com/office/drawing/2014/main" id="{7A1EDD96-22AE-4752-AB2B-229D3AB725AE}"/>
              </a:ext>
            </a:extLst>
          </p:cNvPr>
          <p:cNvPicPr>
            <a:picLocks noChangeAspect="1" noChangeArrowheads="1"/>
          </p:cNvPicPr>
          <p:nvPr userDrawn="1"/>
        </p:nvPicPr>
        <p:blipFill>
          <a:blip r:embed="rId9" cstate="email">
            <a:extLst>
              <a:ext uri="{28A0092B-C50C-407E-A947-70E740481C1C}">
                <a14:useLocalDpi xmlns:a14="http://schemas.microsoft.com/office/drawing/2010/main"/>
              </a:ext>
            </a:extLst>
          </a:blip>
          <a:srcRect/>
          <a:stretch>
            <a:fillRect/>
          </a:stretch>
        </p:blipFill>
        <p:spPr bwMode="auto">
          <a:xfrm>
            <a:off x="4052888" y="6007100"/>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980" r:id="rId1"/>
    <p:sldLayoutId id="2147483981" r:id="rId2"/>
    <p:sldLayoutId id="2147483982" r:id="rId3"/>
    <p:sldLayoutId id="2147483983" r:id="rId4"/>
    <p:sldLayoutId id="2147483984" r:id="rId5"/>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Rectangle 3">
            <a:extLst>
              <a:ext uri="{FF2B5EF4-FFF2-40B4-BE49-F238E27FC236}">
                <a16:creationId xmlns:a16="http://schemas.microsoft.com/office/drawing/2014/main" id="{A1077C77-1E6C-4370-864C-D1270E68DDAD}"/>
              </a:ext>
            </a:extLst>
          </p:cNvPr>
          <p:cNvSpPr/>
          <p:nvPr userDrawn="1"/>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10243" name="Marcador de título 1">
            <a:extLst>
              <a:ext uri="{FF2B5EF4-FFF2-40B4-BE49-F238E27FC236}">
                <a16:creationId xmlns:a16="http://schemas.microsoft.com/office/drawing/2014/main" id="{96A827D4-3D15-4F5F-9C22-FD87B816AE97}"/>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10244" name="Marcador de texto 2">
            <a:extLst>
              <a:ext uri="{FF2B5EF4-FFF2-40B4-BE49-F238E27FC236}">
                <a16:creationId xmlns:a16="http://schemas.microsoft.com/office/drawing/2014/main" id="{FA1D0292-2A5D-4B08-92C2-7ED2231CCA7D}"/>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567810E5-2747-40B7-BF20-0F8C1F932E8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5B2EB429-5E1A-4F8B-95D9-E582CEABB42F}"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648A121B-E184-460B-8459-E4BBAB22566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D1B62B51-BAE8-4C85-AA8B-F2519129565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98D149CE-625B-4950-8B94-FA985CBBD6D3}" type="slidenum">
              <a:rPr lang="es-CO"/>
              <a:pPr>
                <a:defRPr/>
              </a:pPr>
              <a:t>‹Nº›</a:t>
            </a:fld>
            <a:endParaRPr lang="es-CO"/>
          </a:p>
        </p:txBody>
      </p:sp>
      <p:pic>
        <p:nvPicPr>
          <p:cNvPr id="10248" name="Imagen 12">
            <a:extLst>
              <a:ext uri="{FF2B5EF4-FFF2-40B4-BE49-F238E27FC236}">
                <a16:creationId xmlns:a16="http://schemas.microsoft.com/office/drawing/2014/main" id="{D652F0A3-6744-44CA-B9D8-EDB6B3589839}"/>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9" name="Imagen 15">
            <a:extLst>
              <a:ext uri="{FF2B5EF4-FFF2-40B4-BE49-F238E27FC236}">
                <a16:creationId xmlns:a16="http://schemas.microsoft.com/office/drawing/2014/main" id="{7FBEED84-C155-4579-8072-D2303F5DF50F}"/>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50" name="Imagen 16">
            <a:extLst>
              <a:ext uri="{FF2B5EF4-FFF2-40B4-BE49-F238E27FC236}">
                <a16:creationId xmlns:a16="http://schemas.microsoft.com/office/drawing/2014/main" id="{B863F35A-DEBA-432E-849D-E3FAFD8B5DE8}"/>
              </a:ext>
            </a:extLst>
          </p:cNvPr>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4052888" y="6007100"/>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991" r:id="rId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Marcador de título 1">
            <a:extLst>
              <a:ext uri="{FF2B5EF4-FFF2-40B4-BE49-F238E27FC236}">
                <a16:creationId xmlns:a16="http://schemas.microsoft.com/office/drawing/2014/main" id="{859C84E8-09C3-4725-94CF-2B2DD6086D6E}"/>
              </a:ext>
            </a:extLst>
          </p:cNvPr>
          <p:cNvSpPr>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11267" name="Marcador de texto 2">
            <a:extLst>
              <a:ext uri="{FF2B5EF4-FFF2-40B4-BE49-F238E27FC236}">
                <a16:creationId xmlns:a16="http://schemas.microsoft.com/office/drawing/2014/main" id="{1A85580B-D701-4EC4-9976-60951C87F315}"/>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AD16E7C1-7DFB-49FE-AD6C-6767C38377D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defRPr>
            </a:lvl1pPr>
          </a:lstStyle>
          <a:p>
            <a:pPr>
              <a:defRPr/>
            </a:pPr>
            <a:fld id="{C5E4AF10-6A87-4C7C-B78E-95EC18FFABE7}"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9BED2616-B293-4956-ACCE-64485C7A012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defRPr>
            </a:lvl1pPr>
          </a:lstStyle>
          <a:p>
            <a:pPr>
              <a:defRPr/>
            </a:pPr>
            <a:endParaRPr lang="es-CO"/>
          </a:p>
        </p:txBody>
      </p:sp>
      <p:sp>
        <p:nvSpPr>
          <p:cNvPr id="6" name="Marcador de número de diapositiva 5">
            <a:extLst>
              <a:ext uri="{FF2B5EF4-FFF2-40B4-BE49-F238E27FC236}">
                <a16:creationId xmlns:a16="http://schemas.microsoft.com/office/drawing/2014/main" id="{C521075C-1780-4DD3-91DA-270AEBCF92D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eaLnBrk="1" fontAlgn="auto" hangingPunct="1">
              <a:spcBef>
                <a:spcPts val="0"/>
              </a:spcBef>
              <a:spcAft>
                <a:spcPts val="0"/>
              </a:spcAft>
              <a:defRPr sz="1200">
                <a:solidFill>
                  <a:schemeClr val="tx1">
                    <a:tint val="75000"/>
                  </a:schemeClr>
                </a:solidFill>
                <a:latin typeface="+mn-lt"/>
              </a:defRPr>
            </a:lvl1pPr>
          </a:lstStyle>
          <a:p>
            <a:pPr>
              <a:defRPr/>
            </a:pPr>
            <a:fld id="{9F7A19AB-6CED-48A2-9EDC-CA476933D334}" type="slidenum">
              <a:rPr lang="es-CO"/>
              <a:pPr>
                <a:defRPr/>
              </a:pPr>
              <a:t>‹Nº›</a:t>
            </a:fld>
            <a:endParaRPr lang="es-CO"/>
          </a:p>
        </p:txBody>
      </p:sp>
    </p:spTree>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Marcador de título 1">
            <a:extLst>
              <a:ext uri="{FF2B5EF4-FFF2-40B4-BE49-F238E27FC236}">
                <a16:creationId xmlns:a16="http://schemas.microsoft.com/office/drawing/2014/main" id="{C4E6E2FD-43CE-47CF-B9CF-142C1FF34A60}"/>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2051" name="Marcador de texto 2">
            <a:extLst>
              <a:ext uri="{FF2B5EF4-FFF2-40B4-BE49-F238E27FC236}">
                <a16:creationId xmlns:a16="http://schemas.microsoft.com/office/drawing/2014/main" id="{4B839D71-EB52-4E4B-816F-D29AC2835351}"/>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F064639D-9792-46B2-9694-365B6D9886D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259B5B6F-7DC8-4DCD-82CA-3C88BDCE28C8}"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1E0A7B97-0986-47FC-9088-357D4E38EC4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9EA1FD5D-3633-4084-A660-C5198F0BE60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99CF080-EA80-4F22-9E32-4C73F31250CC}" type="slidenum">
              <a:rPr lang="es-CO"/>
              <a:pPr>
                <a:defRPr/>
              </a:pPr>
              <a:t>‹Nº›</a:t>
            </a:fld>
            <a:endParaRPr lang="es-CO"/>
          </a:p>
        </p:txBody>
      </p:sp>
      <p:sp>
        <p:nvSpPr>
          <p:cNvPr id="7" name="Rectángulo 6">
            <a:extLst>
              <a:ext uri="{FF2B5EF4-FFF2-40B4-BE49-F238E27FC236}">
                <a16:creationId xmlns:a16="http://schemas.microsoft.com/office/drawing/2014/main" id="{97BB8453-9F3F-41F5-B0BA-4333CE8F75CD}"/>
              </a:ext>
            </a:extLst>
          </p:cNvPr>
          <p:cNvSpPr/>
          <p:nvPr userDrawn="1"/>
        </p:nvSpPr>
        <p:spPr>
          <a:xfrm>
            <a:off x="-14288" y="0"/>
            <a:ext cx="6697663" cy="6858000"/>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8" name="Rectángulo 7">
            <a:extLst>
              <a:ext uri="{FF2B5EF4-FFF2-40B4-BE49-F238E27FC236}">
                <a16:creationId xmlns:a16="http://schemas.microsoft.com/office/drawing/2014/main" id="{A57F5C12-9E65-447E-8CC2-EA9E95386DB4}"/>
              </a:ext>
            </a:extLst>
          </p:cNvPr>
          <p:cNvSpPr/>
          <p:nvPr userDrawn="1"/>
        </p:nvSpPr>
        <p:spPr>
          <a:xfrm>
            <a:off x="6683375" y="0"/>
            <a:ext cx="5508625" cy="6858000"/>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033" name="CuadroTexto 8">
            <a:extLst>
              <a:ext uri="{FF2B5EF4-FFF2-40B4-BE49-F238E27FC236}">
                <a16:creationId xmlns:a16="http://schemas.microsoft.com/office/drawing/2014/main" id="{5DA482DD-5080-498F-B417-EF73D51D8FF5}"/>
              </a:ext>
            </a:extLst>
          </p:cNvPr>
          <p:cNvSpPr txBox="1">
            <a:spLocks noChangeArrowheads="1"/>
          </p:cNvSpPr>
          <p:nvPr userDrawn="1"/>
        </p:nvSpPr>
        <p:spPr bwMode="auto">
          <a:xfrm>
            <a:off x="6797675" y="2930525"/>
            <a:ext cx="5172075" cy="13239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defRPr/>
            </a:pPr>
            <a:r>
              <a:rPr lang="es-CO" altLang="es-CO" sz="4000">
                <a:solidFill>
                  <a:srgbClr val="1F4E79"/>
                </a:solidFill>
                <a:latin typeface="Arial" panose="020B0604020202020204" pitchFamily="34" charset="0"/>
                <a:cs typeface="Arial" panose="020B0604020202020204" pitchFamily="34" charset="0"/>
              </a:rPr>
              <a:t>Conexión</a:t>
            </a:r>
          </a:p>
          <a:p>
            <a:pPr>
              <a:defRPr/>
            </a:pPr>
            <a:r>
              <a:rPr lang="es-CO" altLang="es-CO" sz="4000" b="1">
                <a:solidFill>
                  <a:srgbClr val="1F4E79"/>
                </a:solidFill>
                <a:latin typeface="Arial" panose="020B0604020202020204" pitchFamily="34" charset="0"/>
                <a:cs typeface="Arial" panose="020B0604020202020204" pitchFamily="34" charset="0"/>
              </a:rPr>
              <a:t>Pacífico - Orinoquia</a:t>
            </a:r>
          </a:p>
        </p:txBody>
      </p:sp>
      <p:sp>
        <p:nvSpPr>
          <p:cNvPr id="10" name="Rectángulo 9">
            <a:extLst>
              <a:ext uri="{FF2B5EF4-FFF2-40B4-BE49-F238E27FC236}">
                <a16:creationId xmlns:a16="http://schemas.microsoft.com/office/drawing/2014/main" id="{4CD6400A-F8F0-4036-8F66-7C747A5244BE}"/>
              </a:ext>
            </a:extLst>
          </p:cNvPr>
          <p:cNvSpPr/>
          <p:nvPr userDrawn="1"/>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1" name="Rectángulo 10">
            <a:extLst>
              <a:ext uri="{FF2B5EF4-FFF2-40B4-BE49-F238E27FC236}">
                <a16:creationId xmlns:a16="http://schemas.microsoft.com/office/drawing/2014/main" id="{2816082F-6B1E-4753-AA15-83B1D59787B3}"/>
              </a:ext>
            </a:extLst>
          </p:cNvPr>
          <p:cNvSpPr/>
          <p:nvPr userDrawn="1"/>
        </p:nvSpPr>
        <p:spPr>
          <a:xfrm>
            <a:off x="6683375" y="5878513"/>
            <a:ext cx="5508625" cy="979487"/>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pic>
        <p:nvPicPr>
          <p:cNvPr id="2060" name="Imagen 11">
            <a:extLst>
              <a:ext uri="{FF2B5EF4-FFF2-40B4-BE49-F238E27FC236}">
                <a16:creationId xmlns:a16="http://schemas.microsoft.com/office/drawing/2014/main" id="{CAAB02E3-3566-4F1C-9B23-54B6E81B15C0}"/>
              </a:ext>
            </a:extLst>
          </p:cNvPr>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4276725" y="825500"/>
            <a:ext cx="4119563"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1" name="Imagen 12">
            <a:extLst>
              <a:ext uri="{FF2B5EF4-FFF2-40B4-BE49-F238E27FC236}">
                <a16:creationId xmlns:a16="http://schemas.microsoft.com/office/drawing/2014/main" id="{7257D3A7-DB2A-4342-8D5B-8AF3610C7D6A}"/>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985" r:id="rId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Marcador de título 1">
            <a:extLst>
              <a:ext uri="{FF2B5EF4-FFF2-40B4-BE49-F238E27FC236}">
                <a16:creationId xmlns:a16="http://schemas.microsoft.com/office/drawing/2014/main" id="{690B7937-6EA4-48AB-9B76-9C3B5074D342}"/>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3075" name="Marcador de texto 2">
            <a:extLst>
              <a:ext uri="{FF2B5EF4-FFF2-40B4-BE49-F238E27FC236}">
                <a16:creationId xmlns:a16="http://schemas.microsoft.com/office/drawing/2014/main" id="{4D494997-5BC3-4073-ABA6-EA4CDBB620E3}"/>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F7137C13-8BAB-42A0-B2D8-DC618894637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877B20-363E-47F8-9EBB-C19AEBD259DF}"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819092AA-E855-4279-B626-07CCF5751A0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5E0F7F89-5AFF-45A2-AD84-FA3A83A100A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1DE17C95-970A-476E-BAAC-FD17208D1499}" type="slidenum">
              <a:rPr lang="es-CO"/>
              <a:pPr>
                <a:defRPr/>
              </a:pPr>
              <a:t>‹Nº›</a:t>
            </a:fld>
            <a:endParaRPr lang="es-CO"/>
          </a:p>
        </p:txBody>
      </p:sp>
      <p:sp>
        <p:nvSpPr>
          <p:cNvPr id="7" name="Rectángulo 6">
            <a:extLst>
              <a:ext uri="{FF2B5EF4-FFF2-40B4-BE49-F238E27FC236}">
                <a16:creationId xmlns:a16="http://schemas.microsoft.com/office/drawing/2014/main" id="{64E2FBF1-FE83-4DE0-9D2B-EE84F6862699}"/>
              </a:ext>
            </a:extLst>
          </p:cNvPr>
          <p:cNvSpPr/>
          <p:nvPr userDrawn="1"/>
        </p:nvSpPr>
        <p:spPr>
          <a:xfrm>
            <a:off x="-14288" y="0"/>
            <a:ext cx="6697663" cy="6858000"/>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8" name="Rectángulo 7">
            <a:extLst>
              <a:ext uri="{FF2B5EF4-FFF2-40B4-BE49-F238E27FC236}">
                <a16:creationId xmlns:a16="http://schemas.microsoft.com/office/drawing/2014/main" id="{2CB0DA08-3DBA-421E-B516-F159D9D43C92}"/>
              </a:ext>
            </a:extLst>
          </p:cNvPr>
          <p:cNvSpPr/>
          <p:nvPr userDrawn="1"/>
        </p:nvSpPr>
        <p:spPr>
          <a:xfrm>
            <a:off x="6683375" y="0"/>
            <a:ext cx="5508625" cy="6858000"/>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033" name="CuadroTexto 8">
            <a:extLst>
              <a:ext uri="{FF2B5EF4-FFF2-40B4-BE49-F238E27FC236}">
                <a16:creationId xmlns:a16="http://schemas.microsoft.com/office/drawing/2014/main" id="{258B778F-D885-4F59-98FB-B3EA8B687057}"/>
              </a:ext>
            </a:extLst>
          </p:cNvPr>
          <p:cNvSpPr txBox="1">
            <a:spLocks noChangeArrowheads="1"/>
          </p:cNvSpPr>
          <p:nvPr userDrawn="1"/>
        </p:nvSpPr>
        <p:spPr bwMode="auto">
          <a:xfrm>
            <a:off x="6797675" y="2930525"/>
            <a:ext cx="5172075" cy="13239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defRPr/>
            </a:pPr>
            <a:r>
              <a:rPr lang="es-CO" altLang="es-CO" sz="4000">
                <a:solidFill>
                  <a:srgbClr val="1F4E79"/>
                </a:solidFill>
                <a:latin typeface="Arial" panose="020B0604020202020204" pitchFamily="34" charset="0"/>
                <a:cs typeface="Arial" panose="020B0604020202020204" pitchFamily="34" charset="0"/>
              </a:rPr>
              <a:t>Conexión</a:t>
            </a:r>
          </a:p>
          <a:p>
            <a:pPr>
              <a:defRPr/>
            </a:pPr>
            <a:r>
              <a:rPr lang="es-CO" altLang="es-CO" sz="4000" b="1">
                <a:solidFill>
                  <a:srgbClr val="1F4E79"/>
                </a:solidFill>
                <a:latin typeface="Arial" panose="020B0604020202020204" pitchFamily="34" charset="0"/>
                <a:cs typeface="Arial" panose="020B0604020202020204" pitchFamily="34" charset="0"/>
              </a:rPr>
              <a:t>Pacífico - Orinoquia</a:t>
            </a:r>
          </a:p>
        </p:txBody>
      </p:sp>
      <p:sp>
        <p:nvSpPr>
          <p:cNvPr id="10" name="Rectángulo 9">
            <a:extLst>
              <a:ext uri="{FF2B5EF4-FFF2-40B4-BE49-F238E27FC236}">
                <a16:creationId xmlns:a16="http://schemas.microsoft.com/office/drawing/2014/main" id="{4C97CBDA-032A-4C0C-AF0F-CA05B9B122D3}"/>
              </a:ext>
            </a:extLst>
          </p:cNvPr>
          <p:cNvSpPr/>
          <p:nvPr userDrawn="1"/>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1" name="Rectángulo 10">
            <a:extLst>
              <a:ext uri="{FF2B5EF4-FFF2-40B4-BE49-F238E27FC236}">
                <a16:creationId xmlns:a16="http://schemas.microsoft.com/office/drawing/2014/main" id="{7290E90C-8044-4FDA-94E6-58BAA1E532F1}"/>
              </a:ext>
            </a:extLst>
          </p:cNvPr>
          <p:cNvSpPr/>
          <p:nvPr userDrawn="1"/>
        </p:nvSpPr>
        <p:spPr>
          <a:xfrm>
            <a:off x="6683375" y="5878513"/>
            <a:ext cx="5508625" cy="979487"/>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pic>
        <p:nvPicPr>
          <p:cNvPr id="3084" name="Imagen 11">
            <a:extLst>
              <a:ext uri="{FF2B5EF4-FFF2-40B4-BE49-F238E27FC236}">
                <a16:creationId xmlns:a16="http://schemas.microsoft.com/office/drawing/2014/main" id="{7CDF27FF-80F8-47CD-BA72-C5A15F1A8CFC}"/>
              </a:ext>
            </a:extLst>
          </p:cNvPr>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4276725" y="825500"/>
            <a:ext cx="4119563"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5" name="Imagen 12">
            <a:extLst>
              <a:ext uri="{FF2B5EF4-FFF2-40B4-BE49-F238E27FC236}">
                <a16:creationId xmlns:a16="http://schemas.microsoft.com/office/drawing/2014/main" id="{BF09FF59-7BE5-4B5B-9D50-E2D3F3E47A6E}"/>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986" r:id="rId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Rectangle 3">
            <a:extLst>
              <a:ext uri="{FF2B5EF4-FFF2-40B4-BE49-F238E27FC236}">
                <a16:creationId xmlns:a16="http://schemas.microsoft.com/office/drawing/2014/main" id="{36C2FF89-3A41-47D3-9E11-30BDB30D204F}"/>
              </a:ext>
            </a:extLst>
          </p:cNvPr>
          <p:cNvSpPr/>
          <p:nvPr userDrawn="1"/>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099" name="Marcador de título 1">
            <a:extLst>
              <a:ext uri="{FF2B5EF4-FFF2-40B4-BE49-F238E27FC236}">
                <a16:creationId xmlns:a16="http://schemas.microsoft.com/office/drawing/2014/main" id="{169F5C25-D882-4892-AA59-3C4003DEC27C}"/>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4100" name="Marcador de texto 2">
            <a:extLst>
              <a:ext uri="{FF2B5EF4-FFF2-40B4-BE49-F238E27FC236}">
                <a16:creationId xmlns:a16="http://schemas.microsoft.com/office/drawing/2014/main" id="{028D6CB3-31EF-4062-BA07-B95AA848C0A5}"/>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0EDF7BDD-3ABC-4643-894C-3193CC3BCF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42DAEFF4-3DB9-4B0B-90DE-F9436777E5EE}" type="datetimeFigureOut">
              <a:rPr lang="es-CO"/>
              <a:pPr>
                <a:defRPr/>
              </a:pPr>
              <a:t>31/01/2020</a:t>
            </a:fld>
            <a:endParaRPr lang="es-CO" dirty="0"/>
          </a:p>
        </p:txBody>
      </p:sp>
      <p:sp>
        <p:nvSpPr>
          <p:cNvPr id="5" name="Marcador de pie de página 4">
            <a:extLst>
              <a:ext uri="{FF2B5EF4-FFF2-40B4-BE49-F238E27FC236}">
                <a16:creationId xmlns:a16="http://schemas.microsoft.com/office/drawing/2014/main" id="{EBAD59BF-1170-4010-A40E-CCE9A85BCB1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5F7D4E75-1190-4DB4-B0FB-F6A350683B8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B937E656-5848-4D83-9201-D564DFB9B6E0}" type="slidenum">
              <a:rPr lang="es-CO"/>
              <a:pPr>
                <a:defRPr/>
              </a:pPr>
              <a:t>‹Nº›</a:t>
            </a:fld>
            <a:endParaRPr lang="es-CO" dirty="0"/>
          </a:p>
        </p:txBody>
      </p:sp>
      <p:pic>
        <p:nvPicPr>
          <p:cNvPr id="4104" name="Imagen 12">
            <a:extLst>
              <a:ext uri="{FF2B5EF4-FFF2-40B4-BE49-F238E27FC236}">
                <a16:creationId xmlns:a16="http://schemas.microsoft.com/office/drawing/2014/main" id="{4ACD82FE-ABDF-43B7-854C-0A1E093E1332}"/>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5" name="Imagen 15">
            <a:extLst>
              <a:ext uri="{FF2B5EF4-FFF2-40B4-BE49-F238E27FC236}">
                <a16:creationId xmlns:a16="http://schemas.microsoft.com/office/drawing/2014/main" id="{65615067-3C97-4E09-A61C-3E1B5D3B658E}"/>
              </a:ext>
            </a:extLst>
          </p:cNvPr>
          <p:cNvPicPr>
            <a:picLocks noChangeAspect="1" noChangeArrowheads="1"/>
          </p:cNvPicPr>
          <p:nvPr userDrawn="1"/>
        </p:nvPicPr>
        <p:blipFill>
          <a:blip r:embed="rId6" cstate="email">
            <a:extLst>
              <a:ext uri="{28A0092B-C50C-407E-A947-70E740481C1C}">
                <a14:useLocalDpi xmlns:a14="http://schemas.microsoft.com/office/drawing/2010/main"/>
              </a:ext>
            </a:extLst>
          </a:blip>
          <a:srcRect/>
          <a:stretch>
            <a:fillRect/>
          </a:stretch>
        </p:blipFill>
        <p:spPr bwMode="auto">
          <a:xfrm>
            <a:off x="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6" name="Imagen 16">
            <a:extLst>
              <a:ext uri="{FF2B5EF4-FFF2-40B4-BE49-F238E27FC236}">
                <a16:creationId xmlns:a16="http://schemas.microsoft.com/office/drawing/2014/main" id="{73BCFD1B-4E31-4BCD-A720-0659D8A59CA9}"/>
              </a:ext>
            </a:extLst>
          </p:cNvPr>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4052888" y="6007100"/>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987" r:id="rId1"/>
    <p:sldLayoutId id="2147483945" r:id="rId2"/>
    <p:sldLayoutId id="2147483946" r:id="rId3"/>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Marcador de título 1">
            <a:extLst>
              <a:ext uri="{FF2B5EF4-FFF2-40B4-BE49-F238E27FC236}">
                <a16:creationId xmlns:a16="http://schemas.microsoft.com/office/drawing/2014/main" id="{57BF1365-D4C7-4CB2-A0C8-4898788ED80A}"/>
              </a:ext>
            </a:extLst>
          </p:cNvPr>
          <p:cNvSpPr>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5123" name="Marcador de texto 2">
            <a:extLst>
              <a:ext uri="{FF2B5EF4-FFF2-40B4-BE49-F238E27FC236}">
                <a16:creationId xmlns:a16="http://schemas.microsoft.com/office/drawing/2014/main" id="{6A9C4279-1EE2-4B48-8D00-A23C80EEEEBC}"/>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8CFE89D5-3597-4E7A-A278-EC6E5208AF6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E5E235A9-2A67-433B-8804-7C0EDA86536E}" type="datetimeFigureOut">
              <a:rPr lang="es-CO"/>
              <a:pPr>
                <a:defRPr/>
              </a:pPr>
              <a:t>31/01/2020</a:t>
            </a:fld>
            <a:endParaRPr lang="es-CO" dirty="0"/>
          </a:p>
        </p:txBody>
      </p:sp>
      <p:sp>
        <p:nvSpPr>
          <p:cNvPr id="5" name="Marcador de pie de página 4">
            <a:extLst>
              <a:ext uri="{FF2B5EF4-FFF2-40B4-BE49-F238E27FC236}">
                <a16:creationId xmlns:a16="http://schemas.microsoft.com/office/drawing/2014/main" id="{5228DB29-3AFE-45F4-A22F-DA1922DBADA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7F630258-5FD7-4127-84BD-495FC194F86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02C5B51B-9D90-47A4-A487-0C0987EFC69A}" type="slidenum">
              <a:rPr lang="es-CO"/>
              <a:pPr>
                <a:defRPr/>
              </a:pPr>
              <a:t>‹Nº›</a:t>
            </a:fld>
            <a:endParaRPr lang="es-CO" dirty="0"/>
          </a:p>
        </p:txBody>
      </p:sp>
    </p:spTree>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Marcador de título 1">
            <a:extLst>
              <a:ext uri="{FF2B5EF4-FFF2-40B4-BE49-F238E27FC236}">
                <a16:creationId xmlns:a16="http://schemas.microsoft.com/office/drawing/2014/main" id="{49C93D76-410D-4CD5-83EB-BCAEC987A17E}"/>
              </a:ext>
            </a:extLst>
          </p:cNvPr>
          <p:cNvSpPr>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6147" name="Marcador de texto 2">
            <a:extLst>
              <a:ext uri="{FF2B5EF4-FFF2-40B4-BE49-F238E27FC236}">
                <a16:creationId xmlns:a16="http://schemas.microsoft.com/office/drawing/2014/main" id="{62E934F8-C023-4B05-8F81-DBBCDFED9749}"/>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DA579DFE-2FFD-426A-B766-E69401FCCAB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defRPr>
            </a:lvl1pPr>
          </a:lstStyle>
          <a:p>
            <a:pPr>
              <a:defRPr/>
            </a:pPr>
            <a:fld id="{1635A10C-616D-4B9B-8838-870ABEAABDD1}"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8B3398B6-1BEA-4316-B437-999814A573E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defRPr>
            </a:lvl1pPr>
          </a:lstStyle>
          <a:p>
            <a:pPr>
              <a:defRPr/>
            </a:pPr>
            <a:endParaRPr lang="es-CO"/>
          </a:p>
        </p:txBody>
      </p:sp>
      <p:sp>
        <p:nvSpPr>
          <p:cNvPr id="6" name="Marcador de número de diapositiva 5">
            <a:extLst>
              <a:ext uri="{FF2B5EF4-FFF2-40B4-BE49-F238E27FC236}">
                <a16:creationId xmlns:a16="http://schemas.microsoft.com/office/drawing/2014/main" id="{16FE0DA5-9CAD-402E-91B6-B853F0126E5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eaLnBrk="1" fontAlgn="auto" hangingPunct="1">
              <a:spcBef>
                <a:spcPts val="0"/>
              </a:spcBef>
              <a:spcAft>
                <a:spcPts val="0"/>
              </a:spcAft>
              <a:defRPr sz="1200">
                <a:solidFill>
                  <a:schemeClr val="tx1">
                    <a:tint val="75000"/>
                  </a:schemeClr>
                </a:solidFill>
                <a:latin typeface="+mn-lt"/>
              </a:defRPr>
            </a:lvl1pPr>
          </a:lstStyle>
          <a:p>
            <a:pPr>
              <a:defRPr/>
            </a:pPr>
            <a:fld id="{C53C833E-EF98-469D-95DC-023746D0D479}" type="slidenum">
              <a:rPr lang="es-CO"/>
              <a:pPr>
                <a:defRPr/>
              </a:pPr>
              <a:t>‹Nº›</a:t>
            </a:fld>
            <a:endParaRPr lang="es-CO"/>
          </a:p>
        </p:txBody>
      </p:sp>
    </p:spTree>
  </p:cSld>
  <p:clrMap bg1="lt1" tx1="dk1" bg2="lt2" tx2="dk2" accent1="accent1" accent2="accent2" accent3="accent3" accent4="accent4" accent5="accent5" accent6="accent6" hlink="hlink" folHlink="folHlink"/>
  <p:sldLayoutIdLst>
    <p:sldLayoutId id="2147483958" r:id="rId1"/>
    <p:sldLayoutId id="2147483959" r:id="rId2"/>
    <p:sldLayoutId id="2147483960" r:id="rId3"/>
    <p:sldLayoutId id="2147483961" r:id="rId4"/>
    <p:sldLayoutId id="2147483962" r:id="rId5"/>
    <p:sldLayoutId id="2147483963" r:id="rId6"/>
    <p:sldLayoutId id="2147483964" r:id="rId7"/>
    <p:sldLayoutId id="2147483965" r:id="rId8"/>
    <p:sldLayoutId id="2147483966" r:id="rId9"/>
    <p:sldLayoutId id="2147483967" r:id="rId10"/>
    <p:sldLayoutId id="2147483968"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Marcador de título 1">
            <a:extLst>
              <a:ext uri="{FF2B5EF4-FFF2-40B4-BE49-F238E27FC236}">
                <a16:creationId xmlns:a16="http://schemas.microsoft.com/office/drawing/2014/main" id="{5945ADC2-BAC9-4140-BE5E-7290CA352C47}"/>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7171" name="Marcador de texto 2">
            <a:extLst>
              <a:ext uri="{FF2B5EF4-FFF2-40B4-BE49-F238E27FC236}">
                <a16:creationId xmlns:a16="http://schemas.microsoft.com/office/drawing/2014/main" id="{29A1C24A-BAE4-4DE9-A784-97F0FC273A8A}"/>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56838198-1673-4E64-B265-BA714D4E06A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B4E223BD-DDA0-48EE-8679-FB902BE942FF}"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0A5B4E2C-2A98-44F0-A9DC-6164255E8E8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DE14CF4D-7F69-4CA7-8FCF-F213A35E1CE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54E23358-895F-4DFA-912C-0C3EBCFBB1FA}" type="slidenum">
              <a:rPr lang="es-CO"/>
              <a:pPr>
                <a:defRPr/>
              </a:pPr>
              <a:t>‹Nº›</a:t>
            </a:fld>
            <a:endParaRPr lang="es-CO"/>
          </a:p>
        </p:txBody>
      </p:sp>
      <p:sp>
        <p:nvSpPr>
          <p:cNvPr id="7" name="Rectángulo 6">
            <a:extLst>
              <a:ext uri="{FF2B5EF4-FFF2-40B4-BE49-F238E27FC236}">
                <a16:creationId xmlns:a16="http://schemas.microsoft.com/office/drawing/2014/main" id="{26DD88CD-5C59-478B-A683-934B3CBCB98F}"/>
              </a:ext>
            </a:extLst>
          </p:cNvPr>
          <p:cNvSpPr/>
          <p:nvPr userDrawn="1"/>
        </p:nvSpPr>
        <p:spPr>
          <a:xfrm>
            <a:off x="-14288" y="0"/>
            <a:ext cx="6697663" cy="6858000"/>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8" name="Rectángulo 7">
            <a:extLst>
              <a:ext uri="{FF2B5EF4-FFF2-40B4-BE49-F238E27FC236}">
                <a16:creationId xmlns:a16="http://schemas.microsoft.com/office/drawing/2014/main" id="{813A59CB-841E-45FA-AC4D-DA085F634B6F}"/>
              </a:ext>
            </a:extLst>
          </p:cNvPr>
          <p:cNvSpPr/>
          <p:nvPr userDrawn="1"/>
        </p:nvSpPr>
        <p:spPr>
          <a:xfrm>
            <a:off x="6683375" y="0"/>
            <a:ext cx="5508625" cy="6858000"/>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033" name="CuadroTexto 8">
            <a:extLst>
              <a:ext uri="{FF2B5EF4-FFF2-40B4-BE49-F238E27FC236}">
                <a16:creationId xmlns:a16="http://schemas.microsoft.com/office/drawing/2014/main" id="{FAD9D0A7-6BE8-4ED7-80A1-61F3D10EC253}"/>
              </a:ext>
            </a:extLst>
          </p:cNvPr>
          <p:cNvSpPr txBox="1">
            <a:spLocks noChangeArrowheads="1"/>
          </p:cNvSpPr>
          <p:nvPr userDrawn="1"/>
        </p:nvSpPr>
        <p:spPr bwMode="auto">
          <a:xfrm>
            <a:off x="6797675" y="2930525"/>
            <a:ext cx="5172075" cy="13239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defRPr/>
            </a:pPr>
            <a:r>
              <a:rPr lang="es-CO" altLang="es-CO" sz="4000">
                <a:solidFill>
                  <a:srgbClr val="1F4E79"/>
                </a:solidFill>
                <a:latin typeface="Arial" panose="020B0604020202020204" pitchFamily="34" charset="0"/>
                <a:cs typeface="Arial" panose="020B0604020202020204" pitchFamily="34" charset="0"/>
              </a:rPr>
              <a:t>Conexión</a:t>
            </a:r>
          </a:p>
          <a:p>
            <a:pPr>
              <a:defRPr/>
            </a:pPr>
            <a:r>
              <a:rPr lang="es-CO" altLang="es-CO" sz="4000" b="1">
                <a:solidFill>
                  <a:srgbClr val="1F4E79"/>
                </a:solidFill>
                <a:latin typeface="Arial" panose="020B0604020202020204" pitchFamily="34" charset="0"/>
                <a:cs typeface="Arial" panose="020B0604020202020204" pitchFamily="34" charset="0"/>
              </a:rPr>
              <a:t>Pacífico - Orinoquia</a:t>
            </a:r>
          </a:p>
        </p:txBody>
      </p:sp>
      <p:sp>
        <p:nvSpPr>
          <p:cNvPr id="10" name="Rectángulo 9">
            <a:extLst>
              <a:ext uri="{FF2B5EF4-FFF2-40B4-BE49-F238E27FC236}">
                <a16:creationId xmlns:a16="http://schemas.microsoft.com/office/drawing/2014/main" id="{DA00C0F1-5138-4412-8048-ED00FA582CFD}"/>
              </a:ext>
            </a:extLst>
          </p:cNvPr>
          <p:cNvSpPr/>
          <p:nvPr userDrawn="1"/>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1" name="Rectángulo 10">
            <a:extLst>
              <a:ext uri="{FF2B5EF4-FFF2-40B4-BE49-F238E27FC236}">
                <a16:creationId xmlns:a16="http://schemas.microsoft.com/office/drawing/2014/main" id="{681138F3-E1A1-4B56-9EBA-A198C643984A}"/>
              </a:ext>
            </a:extLst>
          </p:cNvPr>
          <p:cNvSpPr/>
          <p:nvPr userDrawn="1"/>
        </p:nvSpPr>
        <p:spPr>
          <a:xfrm>
            <a:off x="6683375" y="5878513"/>
            <a:ext cx="5508625" cy="979487"/>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pic>
        <p:nvPicPr>
          <p:cNvPr id="7180" name="Imagen 11">
            <a:extLst>
              <a:ext uri="{FF2B5EF4-FFF2-40B4-BE49-F238E27FC236}">
                <a16:creationId xmlns:a16="http://schemas.microsoft.com/office/drawing/2014/main" id="{BC4BB5F5-0EC8-46F9-B97C-5EDDB82E25FA}"/>
              </a:ext>
            </a:extLst>
          </p:cNvPr>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4276725" y="825500"/>
            <a:ext cx="4119563"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1" name="Imagen 12">
            <a:extLst>
              <a:ext uri="{FF2B5EF4-FFF2-40B4-BE49-F238E27FC236}">
                <a16:creationId xmlns:a16="http://schemas.microsoft.com/office/drawing/2014/main" id="{CA26CA02-61B6-4EA7-A5E0-964B0028791F}"/>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988" r:id="rId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194" name="Marcador de título 1">
            <a:extLst>
              <a:ext uri="{FF2B5EF4-FFF2-40B4-BE49-F238E27FC236}">
                <a16:creationId xmlns:a16="http://schemas.microsoft.com/office/drawing/2014/main" id="{8FD4BBBA-30A2-4E51-B78C-A6CD34644B82}"/>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8195" name="Marcador de texto 2">
            <a:extLst>
              <a:ext uri="{FF2B5EF4-FFF2-40B4-BE49-F238E27FC236}">
                <a16:creationId xmlns:a16="http://schemas.microsoft.com/office/drawing/2014/main" id="{DD9E2CC9-774E-4F5C-958D-CE2C22318859}"/>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917F97DD-1F98-4E42-B9F2-C3D6638EABB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BEA370C9-C7ED-4EAC-BFA5-E4146F29A3F5}"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6826BDD8-6267-47FD-A4BC-9793F21CB8B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87D82502-4D2C-4054-8CBD-4F19DE7F822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B7A9516-09F8-4101-B9F0-EF7E270FFD42}" type="slidenum">
              <a:rPr lang="es-CO"/>
              <a:pPr>
                <a:defRPr/>
              </a:pPr>
              <a:t>‹Nº›</a:t>
            </a:fld>
            <a:endParaRPr lang="es-CO"/>
          </a:p>
        </p:txBody>
      </p:sp>
      <p:sp>
        <p:nvSpPr>
          <p:cNvPr id="7" name="Rectángulo 6">
            <a:extLst>
              <a:ext uri="{FF2B5EF4-FFF2-40B4-BE49-F238E27FC236}">
                <a16:creationId xmlns:a16="http://schemas.microsoft.com/office/drawing/2014/main" id="{FF6D7AB4-7E19-451D-9E71-C4E2636F0B34}"/>
              </a:ext>
            </a:extLst>
          </p:cNvPr>
          <p:cNvSpPr/>
          <p:nvPr userDrawn="1"/>
        </p:nvSpPr>
        <p:spPr>
          <a:xfrm>
            <a:off x="-14288" y="0"/>
            <a:ext cx="6697663" cy="6858000"/>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8" name="Rectángulo 7">
            <a:extLst>
              <a:ext uri="{FF2B5EF4-FFF2-40B4-BE49-F238E27FC236}">
                <a16:creationId xmlns:a16="http://schemas.microsoft.com/office/drawing/2014/main" id="{C0A4F083-6CEC-4CC4-BAD8-3B532D02C9D0}"/>
              </a:ext>
            </a:extLst>
          </p:cNvPr>
          <p:cNvSpPr/>
          <p:nvPr userDrawn="1"/>
        </p:nvSpPr>
        <p:spPr>
          <a:xfrm>
            <a:off x="6683375" y="0"/>
            <a:ext cx="5508625" cy="6858000"/>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033" name="CuadroTexto 8">
            <a:extLst>
              <a:ext uri="{FF2B5EF4-FFF2-40B4-BE49-F238E27FC236}">
                <a16:creationId xmlns:a16="http://schemas.microsoft.com/office/drawing/2014/main" id="{1D41F69D-162C-4260-B318-70CD633E067B}"/>
              </a:ext>
            </a:extLst>
          </p:cNvPr>
          <p:cNvSpPr txBox="1">
            <a:spLocks noChangeArrowheads="1"/>
          </p:cNvSpPr>
          <p:nvPr userDrawn="1"/>
        </p:nvSpPr>
        <p:spPr bwMode="auto">
          <a:xfrm>
            <a:off x="6797675" y="2930525"/>
            <a:ext cx="5172075" cy="13239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defRPr/>
            </a:pPr>
            <a:r>
              <a:rPr lang="es-CO" altLang="es-CO" sz="4000">
                <a:solidFill>
                  <a:srgbClr val="1F4E79"/>
                </a:solidFill>
                <a:latin typeface="Arial" panose="020B0604020202020204" pitchFamily="34" charset="0"/>
                <a:cs typeface="Arial" panose="020B0604020202020204" pitchFamily="34" charset="0"/>
              </a:rPr>
              <a:t>Conexión</a:t>
            </a:r>
          </a:p>
          <a:p>
            <a:pPr>
              <a:defRPr/>
            </a:pPr>
            <a:r>
              <a:rPr lang="es-CO" altLang="es-CO" sz="4000" b="1">
                <a:solidFill>
                  <a:srgbClr val="1F4E79"/>
                </a:solidFill>
                <a:latin typeface="Arial" panose="020B0604020202020204" pitchFamily="34" charset="0"/>
                <a:cs typeface="Arial" panose="020B0604020202020204" pitchFamily="34" charset="0"/>
              </a:rPr>
              <a:t>Pacífico - Orinoquia</a:t>
            </a:r>
          </a:p>
        </p:txBody>
      </p:sp>
      <p:sp>
        <p:nvSpPr>
          <p:cNvPr id="10" name="Rectángulo 9">
            <a:extLst>
              <a:ext uri="{FF2B5EF4-FFF2-40B4-BE49-F238E27FC236}">
                <a16:creationId xmlns:a16="http://schemas.microsoft.com/office/drawing/2014/main" id="{C14D6CB8-2B1A-4460-9C51-B7E08CEEAFC3}"/>
              </a:ext>
            </a:extLst>
          </p:cNvPr>
          <p:cNvSpPr/>
          <p:nvPr userDrawn="1"/>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1" name="Rectángulo 10">
            <a:extLst>
              <a:ext uri="{FF2B5EF4-FFF2-40B4-BE49-F238E27FC236}">
                <a16:creationId xmlns:a16="http://schemas.microsoft.com/office/drawing/2014/main" id="{133A514B-856F-4CA4-A38F-14CEB07DC9E5}"/>
              </a:ext>
            </a:extLst>
          </p:cNvPr>
          <p:cNvSpPr/>
          <p:nvPr userDrawn="1"/>
        </p:nvSpPr>
        <p:spPr>
          <a:xfrm>
            <a:off x="6683375" y="5878513"/>
            <a:ext cx="5508625" cy="979487"/>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pic>
        <p:nvPicPr>
          <p:cNvPr id="8204" name="Imagen 11">
            <a:extLst>
              <a:ext uri="{FF2B5EF4-FFF2-40B4-BE49-F238E27FC236}">
                <a16:creationId xmlns:a16="http://schemas.microsoft.com/office/drawing/2014/main" id="{4511BFEA-CD21-410F-B48E-A2340233E04B}"/>
              </a:ext>
            </a:extLst>
          </p:cNvPr>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4276725" y="825500"/>
            <a:ext cx="4119563"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05" name="Imagen 12">
            <a:extLst>
              <a:ext uri="{FF2B5EF4-FFF2-40B4-BE49-F238E27FC236}">
                <a16:creationId xmlns:a16="http://schemas.microsoft.com/office/drawing/2014/main" id="{679A2398-3A30-4038-AA6F-961826219764}"/>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989" r:id="rId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218" name="Marcador de título 1">
            <a:extLst>
              <a:ext uri="{FF2B5EF4-FFF2-40B4-BE49-F238E27FC236}">
                <a16:creationId xmlns:a16="http://schemas.microsoft.com/office/drawing/2014/main" id="{B5988EE8-31E7-4E4F-9174-393B23D19F5F}"/>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CO"/>
              <a:t>Haga clic para modificar el estilo de título del patrón</a:t>
            </a:r>
            <a:endParaRPr lang="es-CO" altLang="es-CO"/>
          </a:p>
        </p:txBody>
      </p:sp>
      <p:sp>
        <p:nvSpPr>
          <p:cNvPr id="9219" name="Marcador de texto 2">
            <a:extLst>
              <a:ext uri="{FF2B5EF4-FFF2-40B4-BE49-F238E27FC236}">
                <a16:creationId xmlns:a16="http://schemas.microsoft.com/office/drawing/2014/main" id="{89F606E0-9B23-4030-BEDC-069A91F0677A}"/>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CO"/>
              <a:t>Haga clic para modificar el estilo de texto del patrón</a:t>
            </a:r>
          </a:p>
          <a:p>
            <a:pPr lvl="1"/>
            <a:r>
              <a:rPr lang="es-ES" altLang="es-CO"/>
              <a:t>Segundo nivel</a:t>
            </a:r>
          </a:p>
          <a:p>
            <a:pPr lvl="2"/>
            <a:r>
              <a:rPr lang="es-ES" altLang="es-CO"/>
              <a:t>Tercer nivel</a:t>
            </a:r>
          </a:p>
          <a:p>
            <a:pPr lvl="3"/>
            <a:r>
              <a:rPr lang="es-ES" altLang="es-CO"/>
              <a:t>Cuarto nivel</a:t>
            </a:r>
          </a:p>
          <a:p>
            <a:pPr lvl="4"/>
            <a:r>
              <a:rPr lang="es-ES" altLang="es-CO"/>
              <a:t>Quinto nivel</a:t>
            </a:r>
            <a:endParaRPr lang="es-CO" altLang="es-CO"/>
          </a:p>
        </p:txBody>
      </p:sp>
      <p:sp>
        <p:nvSpPr>
          <p:cNvPr id="4" name="Marcador de fecha 3">
            <a:extLst>
              <a:ext uri="{FF2B5EF4-FFF2-40B4-BE49-F238E27FC236}">
                <a16:creationId xmlns:a16="http://schemas.microsoft.com/office/drawing/2014/main" id="{A5EA52B6-9439-411B-9DE9-9031B4FC7FB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837B9913-3D67-4A92-A2E2-AE4FD9F1BC4C}" type="datetimeFigureOut">
              <a:rPr lang="es-CO"/>
              <a:pPr>
                <a:defRPr/>
              </a:pPr>
              <a:t>31/01/2020</a:t>
            </a:fld>
            <a:endParaRPr lang="es-CO"/>
          </a:p>
        </p:txBody>
      </p:sp>
      <p:sp>
        <p:nvSpPr>
          <p:cNvPr id="5" name="Marcador de pie de página 4">
            <a:extLst>
              <a:ext uri="{FF2B5EF4-FFF2-40B4-BE49-F238E27FC236}">
                <a16:creationId xmlns:a16="http://schemas.microsoft.com/office/drawing/2014/main" id="{7711AC95-4C24-4299-8B99-542029C8C6D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s-CO"/>
          </a:p>
        </p:txBody>
      </p:sp>
      <p:sp>
        <p:nvSpPr>
          <p:cNvPr id="6" name="Marcador de número de diapositiva 5">
            <a:extLst>
              <a:ext uri="{FF2B5EF4-FFF2-40B4-BE49-F238E27FC236}">
                <a16:creationId xmlns:a16="http://schemas.microsoft.com/office/drawing/2014/main" id="{94AD4E76-B5A7-4F87-92A1-60DD78DCCBD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F51526BD-0395-4E3C-977F-2273DEAE17C8}" type="slidenum">
              <a:rPr lang="es-CO"/>
              <a:pPr>
                <a:defRPr/>
              </a:pPr>
              <a:t>‹Nº›</a:t>
            </a:fld>
            <a:endParaRPr lang="es-CO"/>
          </a:p>
        </p:txBody>
      </p:sp>
      <p:sp>
        <p:nvSpPr>
          <p:cNvPr id="7" name="Rectángulo 6">
            <a:extLst>
              <a:ext uri="{FF2B5EF4-FFF2-40B4-BE49-F238E27FC236}">
                <a16:creationId xmlns:a16="http://schemas.microsoft.com/office/drawing/2014/main" id="{1FE4D0E2-EC95-486A-B392-463D881028AB}"/>
              </a:ext>
            </a:extLst>
          </p:cNvPr>
          <p:cNvSpPr/>
          <p:nvPr userDrawn="1"/>
        </p:nvSpPr>
        <p:spPr>
          <a:xfrm>
            <a:off x="-14288" y="0"/>
            <a:ext cx="6697663" cy="6858000"/>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8" name="Rectángulo 7">
            <a:extLst>
              <a:ext uri="{FF2B5EF4-FFF2-40B4-BE49-F238E27FC236}">
                <a16:creationId xmlns:a16="http://schemas.microsoft.com/office/drawing/2014/main" id="{98FC35EE-4D21-4891-95E7-A86D96B8C3D0}"/>
              </a:ext>
            </a:extLst>
          </p:cNvPr>
          <p:cNvSpPr/>
          <p:nvPr userDrawn="1"/>
        </p:nvSpPr>
        <p:spPr>
          <a:xfrm>
            <a:off x="6683375" y="0"/>
            <a:ext cx="5508625" cy="6858000"/>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033" name="CuadroTexto 8">
            <a:extLst>
              <a:ext uri="{FF2B5EF4-FFF2-40B4-BE49-F238E27FC236}">
                <a16:creationId xmlns:a16="http://schemas.microsoft.com/office/drawing/2014/main" id="{0A0F4147-B9FA-4BE6-AD97-843F003C6305}"/>
              </a:ext>
            </a:extLst>
          </p:cNvPr>
          <p:cNvSpPr txBox="1">
            <a:spLocks noChangeArrowheads="1"/>
          </p:cNvSpPr>
          <p:nvPr userDrawn="1"/>
        </p:nvSpPr>
        <p:spPr bwMode="auto">
          <a:xfrm>
            <a:off x="6797675" y="2930525"/>
            <a:ext cx="5172075" cy="132397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defRPr/>
            </a:pPr>
            <a:r>
              <a:rPr lang="es-CO" altLang="es-CO" sz="4000">
                <a:solidFill>
                  <a:srgbClr val="1F4E79"/>
                </a:solidFill>
                <a:latin typeface="Arial" panose="020B0604020202020204" pitchFamily="34" charset="0"/>
                <a:cs typeface="Arial" panose="020B0604020202020204" pitchFamily="34" charset="0"/>
              </a:rPr>
              <a:t>Conexión</a:t>
            </a:r>
          </a:p>
          <a:p>
            <a:pPr>
              <a:defRPr/>
            </a:pPr>
            <a:r>
              <a:rPr lang="es-CO" altLang="es-CO" sz="4000" b="1">
                <a:solidFill>
                  <a:srgbClr val="1F4E79"/>
                </a:solidFill>
                <a:latin typeface="Arial" panose="020B0604020202020204" pitchFamily="34" charset="0"/>
                <a:cs typeface="Arial" panose="020B0604020202020204" pitchFamily="34" charset="0"/>
              </a:rPr>
              <a:t>Pacífico - Orinoquia</a:t>
            </a:r>
          </a:p>
        </p:txBody>
      </p:sp>
      <p:sp>
        <p:nvSpPr>
          <p:cNvPr id="10" name="Rectángulo 9">
            <a:extLst>
              <a:ext uri="{FF2B5EF4-FFF2-40B4-BE49-F238E27FC236}">
                <a16:creationId xmlns:a16="http://schemas.microsoft.com/office/drawing/2014/main" id="{19D225D9-A562-4272-A35D-B93AE601F655}"/>
              </a:ext>
            </a:extLst>
          </p:cNvPr>
          <p:cNvSpPr/>
          <p:nvPr userDrawn="1"/>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
        <p:nvSpPr>
          <p:cNvPr id="11" name="Rectángulo 10">
            <a:extLst>
              <a:ext uri="{FF2B5EF4-FFF2-40B4-BE49-F238E27FC236}">
                <a16:creationId xmlns:a16="http://schemas.microsoft.com/office/drawing/2014/main" id="{797A42E8-D029-4961-B220-F59BCCCF7AE6}"/>
              </a:ext>
            </a:extLst>
          </p:cNvPr>
          <p:cNvSpPr/>
          <p:nvPr userDrawn="1"/>
        </p:nvSpPr>
        <p:spPr>
          <a:xfrm>
            <a:off x="6683375" y="5878513"/>
            <a:ext cx="5508625" cy="979487"/>
          </a:xfrm>
          <a:prstGeom prst="rect">
            <a:avLst/>
          </a:prstGeom>
          <a:solidFill>
            <a:srgbClr val="E2ECF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pic>
        <p:nvPicPr>
          <p:cNvPr id="9228" name="Imagen 11">
            <a:extLst>
              <a:ext uri="{FF2B5EF4-FFF2-40B4-BE49-F238E27FC236}">
                <a16:creationId xmlns:a16="http://schemas.microsoft.com/office/drawing/2014/main" id="{58401EE2-B948-458F-9F0E-34C09FCB3DFC}"/>
              </a:ext>
            </a:extLst>
          </p:cNvPr>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bwMode="auto">
          <a:xfrm>
            <a:off x="4276725" y="825500"/>
            <a:ext cx="4119563"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9" name="Imagen 12">
            <a:extLst>
              <a:ext uri="{FF2B5EF4-FFF2-40B4-BE49-F238E27FC236}">
                <a16:creationId xmlns:a16="http://schemas.microsoft.com/office/drawing/2014/main" id="{2AEF9253-32A0-4D5B-9A99-CE1297EB4FB0}"/>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990" r:id="rId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Layout" Target="../slideLayouts/slideLayout35.xml"/><Relationship Id="rId5" Type="http://schemas.openxmlformats.org/officeDocument/2006/relationships/slide" Target="slide2.xml"/><Relationship Id="rId4" Type="http://schemas.openxmlformats.org/officeDocument/2006/relationships/image" Target="../media/image3.png"/></Relationships>
</file>

<file path=ppt/slides/_rels/slide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52.jpeg"/><Relationship Id="rId5" Type="http://schemas.openxmlformats.org/officeDocument/2006/relationships/image" Target="../media/image151.jpeg"/><Relationship Id="rId4" Type="http://schemas.openxmlformats.org/officeDocument/2006/relationships/image" Target="../media/image3.png"/></Relationships>
</file>

<file path=ppt/slides/_rels/slide10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153.emf"/><Relationship Id="rId5" Type="http://schemas.openxmlformats.org/officeDocument/2006/relationships/image" Target="../media/image3.png"/><Relationship Id="rId4" Type="http://schemas.openxmlformats.org/officeDocument/2006/relationships/image" Target="../media/image2.png"/></Relationships>
</file>

<file path=ppt/slides/_rels/slide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55.jpeg"/><Relationship Id="rId5" Type="http://schemas.openxmlformats.org/officeDocument/2006/relationships/image" Target="../media/image154.png"/><Relationship Id="rId4" Type="http://schemas.openxmlformats.org/officeDocument/2006/relationships/image" Target="../media/image3.png"/></Relationships>
</file>

<file path=ppt/slides/_rels/slide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156.png"/><Relationship Id="rId4" Type="http://schemas.openxmlformats.org/officeDocument/2006/relationships/image" Target="../media/image3.png"/></Relationships>
</file>

<file path=ppt/slides/_rels/slide1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157.jpeg"/><Relationship Id="rId4" Type="http://schemas.openxmlformats.org/officeDocument/2006/relationships/image" Target="../media/image3.png"/></Relationships>
</file>

<file path=ppt/slides/_rels/slide1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158.jpeg"/><Relationship Id="rId4" Type="http://schemas.openxmlformats.org/officeDocument/2006/relationships/image" Target="../media/image3.png"/></Relationships>
</file>

<file path=ppt/slides/_rels/slide1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slide" Target="slide2.xml"/><Relationship Id="rId5" Type="http://schemas.openxmlformats.org/officeDocument/2006/relationships/image" Target="../media/image159.png"/><Relationship Id="rId4" Type="http://schemas.openxmlformats.org/officeDocument/2006/relationships/image" Target="../media/image3.png"/></Relationships>
</file>

<file path=ppt/slides/_rels/slide10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61.jpe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160.png"/><Relationship Id="rId5" Type="http://schemas.openxmlformats.org/officeDocument/2006/relationships/image" Target="../media/image3.png"/><Relationship Id="rId4" Type="http://schemas.openxmlformats.org/officeDocument/2006/relationships/image" Target="../media/image2.png"/></Relationships>
</file>

<file path=ppt/slides/_rels/slide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162.png"/><Relationship Id="rId4" Type="http://schemas.openxmlformats.org/officeDocument/2006/relationships/image" Target="../media/image3.png"/></Relationships>
</file>

<file path=ppt/slides/_rels/slide1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163.png"/><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35.xml"/><Relationship Id="rId6" Type="http://schemas.openxmlformats.org/officeDocument/2006/relationships/image" Target="../media/image9.png"/><Relationship Id="rId5" Type="http://schemas.openxmlformats.org/officeDocument/2006/relationships/image" Target="../media/image3.png"/><Relationship Id="rId4" Type="http://schemas.openxmlformats.org/officeDocument/2006/relationships/image" Target="../media/image2.png"/></Relationships>
</file>

<file path=ppt/slides/_rels/slide1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164.png"/><Relationship Id="rId4" Type="http://schemas.openxmlformats.org/officeDocument/2006/relationships/image" Target="../media/image3.png"/></Relationships>
</file>

<file path=ppt/slides/_rels/slide111.xml.rels><?xml version="1.0" encoding="UTF-8" standalone="yes"?>
<Relationships xmlns="http://schemas.openxmlformats.org/package/2006/relationships"><Relationship Id="rId8" Type="http://schemas.openxmlformats.org/officeDocument/2006/relationships/image" Target="../media/image168.jpeg"/><Relationship Id="rId3" Type="http://schemas.openxmlformats.org/officeDocument/2006/relationships/image" Target="../media/image2.png"/><Relationship Id="rId7" Type="http://schemas.openxmlformats.org/officeDocument/2006/relationships/image" Target="../media/image167.jpe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66.jpeg"/><Relationship Id="rId5" Type="http://schemas.openxmlformats.org/officeDocument/2006/relationships/image" Target="../media/image165.jpeg"/><Relationship Id="rId4" Type="http://schemas.openxmlformats.org/officeDocument/2006/relationships/image" Target="../media/image3.png"/><Relationship Id="rId9" Type="http://schemas.openxmlformats.org/officeDocument/2006/relationships/image" Target="../media/image169.emf"/></Relationships>
</file>

<file path=ppt/slides/_rels/slide112.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70.png"/><Relationship Id="rId7" Type="http://schemas.openxmlformats.org/officeDocument/2006/relationships/image" Target="../media/image174.pn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173.png"/><Relationship Id="rId5" Type="http://schemas.openxmlformats.org/officeDocument/2006/relationships/image" Target="../media/image172.png"/><Relationship Id="rId4" Type="http://schemas.openxmlformats.org/officeDocument/2006/relationships/image" Target="../media/image171.png"/></Relationships>
</file>

<file path=ppt/slides/_rels/slide113.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3.png"/><Relationship Id="rId4" Type="http://schemas.openxmlformats.org/officeDocument/2006/relationships/image" Target="../media/image172.png"/></Relationships>
</file>

<file path=ppt/slides/_rels/slide114.xml.rels><?xml version="1.0" encoding="UTF-8" standalone="yes"?>
<Relationships xmlns="http://schemas.openxmlformats.org/package/2006/relationships"><Relationship Id="rId8" Type="http://schemas.openxmlformats.org/officeDocument/2006/relationships/image" Target="../media/image175.png"/><Relationship Id="rId3" Type="http://schemas.openxmlformats.org/officeDocument/2006/relationships/image" Target="../media/image170.png"/><Relationship Id="rId7" Type="http://schemas.openxmlformats.org/officeDocument/2006/relationships/image" Target="../media/image176.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173.png"/><Relationship Id="rId5" Type="http://schemas.openxmlformats.org/officeDocument/2006/relationships/image" Target="../media/image172.png"/><Relationship Id="rId4" Type="http://schemas.openxmlformats.org/officeDocument/2006/relationships/image" Target="../media/image171.png"/></Relationships>
</file>

<file path=ppt/slides/_rels/slide115.xml.rels><?xml version="1.0" encoding="UTF-8" standalone="yes"?>
<Relationships xmlns="http://schemas.openxmlformats.org/package/2006/relationships"><Relationship Id="rId3" Type="http://schemas.openxmlformats.org/officeDocument/2006/relationships/image" Target="../media/image171.png"/><Relationship Id="rId7" Type="http://schemas.openxmlformats.org/officeDocument/2006/relationships/image" Target="../media/image175.png"/><Relationship Id="rId2" Type="http://schemas.openxmlformats.org/officeDocument/2006/relationships/image" Target="../media/image170.png"/><Relationship Id="rId1" Type="http://schemas.openxmlformats.org/officeDocument/2006/relationships/slideLayout" Target="../slideLayouts/slideLayout1.xml"/><Relationship Id="rId6" Type="http://schemas.openxmlformats.org/officeDocument/2006/relationships/image" Target="../media/image176.png"/><Relationship Id="rId5" Type="http://schemas.openxmlformats.org/officeDocument/2006/relationships/image" Target="../media/image173.png"/><Relationship Id="rId4" Type="http://schemas.openxmlformats.org/officeDocument/2006/relationships/image" Target="../media/image172.png"/></Relationships>
</file>

<file path=ppt/slides/_rels/slide116.xml.rels><?xml version="1.0" encoding="UTF-8" standalone="yes"?>
<Relationships xmlns="http://schemas.openxmlformats.org/package/2006/relationships"><Relationship Id="rId8" Type="http://schemas.openxmlformats.org/officeDocument/2006/relationships/image" Target="../media/image175.png"/><Relationship Id="rId3" Type="http://schemas.openxmlformats.org/officeDocument/2006/relationships/image" Target="../media/image170.png"/><Relationship Id="rId7" Type="http://schemas.openxmlformats.org/officeDocument/2006/relationships/image" Target="../media/image176.png"/><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image" Target="../media/image173.png"/><Relationship Id="rId5" Type="http://schemas.openxmlformats.org/officeDocument/2006/relationships/image" Target="../media/image172.png"/><Relationship Id="rId4" Type="http://schemas.openxmlformats.org/officeDocument/2006/relationships/image" Target="../media/image171.png"/></Relationships>
</file>

<file path=ppt/slides/_rels/slide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9.xml.rels><?xml version="1.0" encoding="UTF-8" standalone="yes"?>
<Relationships xmlns="http://schemas.openxmlformats.org/package/2006/relationships"><Relationship Id="rId3" Type="http://schemas.openxmlformats.org/officeDocument/2006/relationships/image" Target="../media/image178.png"/><Relationship Id="rId7" Type="http://schemas.openxmlformats.org/officeDocument/2006/relationships/image" Target="../media/image182.png"/><Relationship Id="rId2" Type="http://schemas.openxmlformats.org/officeDocument/2006/relationships/image" Target="../media/image177.png"/><Relationship Id="rId1" Type="http://schemas.openxmlformats.org/officeDocument/2006/relationships/slideLayout" Target="../slideLayouts/slideLayout2.xml"/><Relationship Id="rId6" Type="http://schemas.openxmlformats.org/officeDocument/2006/relationships/image" Target="../media/image181.png"/><Relationship Id="rId5" Type="http://schemas.openxmlformats.org/officeDocument/2006/relationships/image" Target="../media/image180.png"/><Relationship Id="rId4" Type="http://schemas.openxmlformats.org/officeDocument/2006/relationships/image" Target="../media/image179.pn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5.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3.png"/></Relationships>
</file>

<file path=ppt/slides/_rels/slide120.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jpeg"/><Relationship Id="rId1" Type="http://schemas.openxmlformats.org/officeDocument/2006/relationships/slideLayout" Target="../slideLayouts/slideLayout3.xml"/><Relationship Id="rId5" Type="http://schemas.openxmlformats.org/officeDocument/2006/relationships/image" Target="../media/image189.png"/><Relationship Id="rId4" Type="http://schemas.openxmlformats.org/officeDocument/2006/relationships/image" Target="../media/image188.png"/></Relationships>
</file>

<file path=ppt/slides/_rels/slide125.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6.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26.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image" Target="../media/image192.emf"/><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193.emf"/><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194.png"/><Relationship Id="rId4" Type="http://schemas.openxmlformats.org/officeDocument/2006/relationships/oleObject" Target="../embeddings/oleObject1.bin"/></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5.xml"/><Relationship Id="rId6" Type="http://schemas.openxmlformats.org/officeDocument/2006/relationships/image" Target="../media/image13.jpeg"/><Relationship Id="rId5" Type="http://schemas.openxmlformats.org/officeDocument/2006/relationships/image" Target="../media/image12.jpeg"/><Relationship Id="rId4" Type="http://schemas.openxmlformats.org/officeDocument/2006/relationships/image" Target="../media/image3.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5.png"/><Relationship Id="rId1" Type="http://schemas.openxmlformats.org/officeDocument/2006/relationships/slideLayout" Target="../slideLayouts/slideLayout3.xml"/><Relationship Id="rId5" Type="http://schemas.openxmlformats.org/officeDocument/2006/relationships/image" Target="../media/image198.jpeg"/><Relationship Id="rId4" Type="http://schemas.openxmlformats.org/officeDocument/2006/relationships/image" Target="../media/image197.jpe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5.png"/><Relationship Id="rId1" Type="http://schemas.openxmlformats.org/officeDocument/2006/relationships/slideLayout" Target="../slideLayouts/slideLayout3.xml"/><Relationship Id="rId4" Type="http://schemas.openxmlformats.org/officeDocument/2006/relationships/image" Target="../media/image198.jpe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image" Target="../media/image199.png"/><Relationship Id="rId1" Type="http://schemas.openxmlformats.org/officeDocument/2006/relationships/slideLayout" Target="../slideLayouts/slideLayout3.xml"/><Relationship Id="rId4" Type="http://schemas.openxmlformats.org/officeDocument/2006/relationships/image" Target="../media/image201.pn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200.jpeg"/><Relationship Id="rId1" Type="http://schemas.openxmlformats.org/officeDocument/2006/relationships/slideLayout" Target="../slideLayouts/slideLayout5.xml"/><Relationship Id="rId5" Type="http://schemas.openxmlformats.org/officeDocument/2006/relationships/image" Target="../media/image203.jpeg"/><Relationship Id="rId4" Type="http://schemas.openxmlformats.org/officeDocument/2006/relationships/image" Target="../media/image202.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5.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3.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4" Type="http://schemas.openxmlformats.org/officeDocument/2006/relationships/image" Target="../media/image3.png"/></Relationships>
</file>

<file path=ppt/slides/_rels/slide1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205.jpeg"/><Relationship Id="rId5" Type="http://schemas.openxmlformats.org/officeDocument/2006/relationships/image" Target="../media/image204.jpeg"/><Relationship Id="rId4" Type="http://schemas.openxmlformats.org/officeDocument/2006/relationships/image" Target="../media/image3.png"/></Relationships>
</file>

<file path=ppt/slides/_rels/slide143.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44.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209.png"/></Relationships>
</file>

<file path=ppt/slides/_rels/slide145.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211.jpeg"/><Relationship Id="rId4" Type="http://schemas.openxmlformats.org/officeDocument/2006/relationships/image" Target="../media/image3.png"/></Relationships>
</file>

<file path=ppt/slides/_rels/slide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213.jpeg"/><Relationship Id="rId5" Type="http://schemas.openxmlformats.org/officeDocument/2006/relationships/image" Target="../media/image212.jpeg"/><Relationship Id="rId4" Type="http://schemas.openxmlformats.org/officeDocument/2006/relationships/image" Target="../media/image3.png"/></Relationships>
</file>

<file path=ppt/slides/_rels/slide14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image" Target="../media/image214.png"/><Relationship Id="rId5" Type="http://schemas.openxmlformats.org/officeDocument/2006/relationships/image" Target="../media/image3.png"/><Relationship Id="rId4" Type="http://schemas.openxmlformats.org/officeDocument/2006/relationships/image" Target="../media/image2.png"/></Relationships>
</file>

<file path=ppt/slides/_rels/slide14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7.jpeg"/><Relationship Id="rId1" Type="http://schemas.openxmlformats.org/officeDocument/2006/relationships/slideLayout" Target="../slideLayouts/slideLayout35.xml"/><Relationship Id="rId6" Type="http://schemas.openxmlformats.org/officeDocument/2006/relationships/image" Target="../media/image17.png"/><Relationship Id="rId5" Type="http://schemas.openxmlformats.org/officeDocument/2006/relationships/image" Target="../media/image3.png"/><Relationship Id="rId4" Type="http://schemas.openxmlformats.org/officeDocument/2006/relationships/image" Target="../media/image2.png"/></Relationships>
</file>

<file path=ppt/slides/_rels/slide150.xml.rels><?xml version="1.0" encoding="UTF-8" standalone="yes"?>
<Relationships xmlns="http://schemas.openxmlformats.org/package/2006/relationships"><Relationship Id="rId8" Type="http://schemas.openxmlformats.org/officeDocument/2006/relationships/image" Target="../media/image218.png"/><Relationship Id="rId3" Type="http://schemas.openxmlformats.org/officeDocument/2006/relationships/image" Target="../media/image2.png"/><Relationship Id="rId7" Type="http://schemas.openxmlformats.org/officeDocument/2006/relationships/image" Target="../media/image217.png"/><Relationship Id="rId12" Type="http://schemas.openxmlformats.org/officeDocument/2006/relationships/image" Target="../media/image222.jpe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216.png"/><Relationship Id="rId11" Type="http://schemas.openxmlformats.org/officeDocument/2006/relationships/image" Target="../media/image221.jpeg"/><Relationship Id="rId5" Type="http://schemas.openxmlformats.org/officeDocument/2006/relationships/image" Target="../media/image215.png"/><Relationship Id="rId10" Type="http://schemas.openxmlformats.org/officeDocument/2006/relationships/image" Target="../media/image220.jpeg"/><Relationship Id="rId4" Type="http://schemas.openxmlformats.org/officeDocument/2006/relationships/image" Target="../media/image3.png"/><Relationship Id="rId9" Type="http://schemas.openxmlformats.org/officeDocument/2006/relationships/image" Target="../media/image219.png"/></Relationships>
</file>

<file path=ppt/slides/_rels/slide151.xml.rels><?xml version="1.0" encoding="UTF-8" standalone="yes"?>
<Relationships xmlns="http://schemas.openxmlformats.org/package/2006/relationships"><Relationship Id="rId8" Type="http://schemas.openxmlformats.org/officeDocument/2006/relationships/image" Target="../media/image226.png"/><Relationship Id="rId3" Type="http://schemas.openxmlformats.org/officeDocument/2006/relationships/image" Target="../media/image2.png"/><Relationship Id="rId7" Type="http://schemas.openxmlformats.org/officeDocument/2006/relationships/image" Target="../media/image225.jpe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224.png"/><Relationship Id="rId5" Type="http://schemas.openxmlformats.org/officeDocument/2006/relationships/image" Target="../media/image223.jpeg"/><Relationship Id="rId4" Type="http://schemas.openxmlformats.org/officeDocument/2006/relationships/image" Target="../media/image3.png"/></Relationships>
</file>

<file path=ppt/slides/_rels/slide1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5" Type="http://schemas.openxmlformats.org/officeDocument/2006/relationships/slide" Target="slide2.xml"/><Relationship Id="rId4" Type="http://schemas.openxmlformats.org/officeDocument/2006/relationships/image" Target="../media/image3.png"/></Relationships>
</file>

<file path=ppt/slides/_rels/slide1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5" Type="http://schemas.openxmlformats.org/officeDocument/2006/relationships/image" Target="../media/image227.jpeg"/><Relationship Id="rId4" Type="http://schemas.openxmlformats.org/officeDocument/2006/relationships/image" Target="../media/image3.png"/></Relationships>
</file>

<file path=ppt/slides/_rels/slide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29.png"/><Relationship Id="rId5" Type="http://schemas.openxmlformats.org/officeDocument/2006/relationships/image" Target="../media/image228.jpeg"/><Relationship Id="rId4" Type="http://schemas.openxmlformats.org/officeDocument/2006/relationships/image" Target="../media/image3.png"/></Relationships>
</file>

<file path=ppt/slides/_rels/slide1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31.jpeg"/><Relationship Id="rId5" Type="http://schemas.openxmlformats.org/officeDocument/2006/relationships/image" Target="../media/image230.jpeg"/><Relationship Id="rId4" Type="http://schemas.openxmlformats.org/officeDocument/2006/relationships/image" Target="../media/image3.png"/></Relationships>
</file>

<file path=ppt/slides/_rels/slide1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33.jpeg"/><Relationship Id="rId5" Type="http://schemas.openxmlformats.org/officeDocument/2006/relationships/image" Target="../media/image232.jpeg"/><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5.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3.png"/></Relationships>
</file>

<file path=ppt/slides/_rels/slide1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35.png"/><Relationship Id="rId5" Type="http://schemas.openxmlformats.org/officeDocument/2006/relationships/image" Target="../media/image234.png"/><Relationship Id="rId4" Type="http://schemas.openxmlformats.org/officeDocument/2006/relationships/image" Target="../media/image3.png"/></Relationships>
</file>

<file path=ppt/slides/_rels/slide1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37.jpeg"/><Relationship Id="rId5" Type="http://schemas.openxmlformats.org/officeDocument/2006/relationships/image" Target="../media/image236.jpeg"/><Relationship Id="rId4" Type="http://schemas.openxmlformats.org/officeDocument/2006/relationships/image" Target="../media/image3.png"/></Relationships>
</file>

<file path=ppt/slides/_rels/slide1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39.jpeg"/><Relationship Id="rId5" Type="http://schemas.openxmlformats.org/officeDocument/2006/relationships/image" Target="../media/image238.jpeg"/><Relationship Id="rId4" Type="http://schemas.openxmlformats.org/officeDocument/2006/relationships/image" Target="../media/image3.png"/></Relationships>
</file>

<file path=ppt/slides/_rels/slide1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41.jpeg"/><Relationship Id="rId5" Type="http://schemas.openxmlformats.org/officeDocument/2006/relationships/image" Target="../media/image240.jpeg"/><Relationship Id="rId4" Type="http://schemas.openxmlformats.org/officeDocument/2006/relationships/image" Target="../media/image3.png"/></Relationships>
</file>

<file path=ppt/slides/_rels/slide1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43.jpeg"/><Relationship Id="rId5" Type="http://schemas.openxmlformats.org/officeDocument/2006/relationships/image" Target="../media/image242.jpeg"/><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21.jpeg"/><Relationship Id="rId2" Type="http://schemas.openxmlformats.org/officeDocument/2006/relationships/notesSlide" Target="../notesSlides/notesSlide2.xml"/><Relationship Id="rId1" Type="http://schemas.openxmlformats.org/officeDocument/2006/relationships/slideLayout" Target="../slideLayouts/slideLayout35.xml"/><Relationship Id="rId6" Type="http://schemas.openxmlformats.org/officeDocument/2006/relationships/image" Target="../media/image20.jpeg"/><Relationship Id="rId5" Type="http://schemas.openxmlformats.org/officeDocument/2006/relationships/image" Target="../media/image3.png"/><Relationship Id="rId4" Type="http://schemas.openxmlformats.org/officeDocument/2006/relationships/image" Target="../media/image2.png"/></Relationships>
</file>

<file path=ppt/slides/_rels/slide1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45.jpeg"/><Relationship Id="rId5" Type="http://schemas.openxmlformats.org/officeDocument/2006/relationships/image" Target="../media/image244.jpeg"/><Relationship Id="rId4" Type="http://schemas.openxmlformats.org/officeDocument/2006/relationships/image" Target="../media/image3.png"/></Relationships>
</file>

<file path=ppt/slides/_rels/slide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47.jpeg"/><Relationship Id="rId5" Type="http://schemas.openxmlformats.org/officeDocument/2006/relationships/image" Target="../media/image246.jpeg"/><Relationship Id="rId4" Type="http://schemas.openxmlformats.org/officeDocument/2006/relationships/image" Target="../media/image3.png"/></Relationships>
</file>

<file path=ppt/slides/_rels/slide1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49.jpeg"/><Relationship Id="rId5" Type="http://schemas.openxmlformats.org/officeDocument/2006/relationships/image" Target="../media/image248.jpeg"/><Relationship Id="rId4" Type="http://schemas.openxmlformats.org/officeDocument/2006/relationships/image" Target="../media/image3.png"/></Relationships>
</file>

<file path=ppt/slides/_rels/slide1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51.jpeg"/><Relationship Id="rId5" Type="http://schemas.openxmlformats.org/officeDocument/2006/relationships/image" Target="../media/image250.jpeg"/><Relationship Id="rId4" Type="http://schemas.openxmlformats.org/officeDocument/2006/relationships/image" Target="../media/image3.png"/></Relationships>
</file>

<file path=ppt/slides/_rels/slide1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53.jpeg"/><Relationship Id="rId5" Type="http://schemas.openxmlformats.org/officeDocument/2006/relationships/image" Target="../media/image252.jpeg"/><Relationship Id="rId4" Type="http://schemas.openxmlformats.org/officeDocument/2006/relationships/image" Target="../media/image3.png"/></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5.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3.png"/></Relationships>
</file>

<file path=ppt/slides/_rels/slide1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4.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56.jpeg"/><Relationship Id="rId5" Type="http://schemas.openxmlformats.org/officeDocument/2006/relationships/image" Target="../media/image255.jpeg"/><Relationship Id="rId4" Type="http://schemas.openxmlformats.org/officeDocument/2006/relationships/image" Target="../media/image3.png"/></Relationships>
</file>

<file path=ppt/slides/_rels/slide1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7.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6" Type="http://schemas.openxmlformats.org/officeDocument/2006/relationships/image" Target="../media/image259.jpeg"/><Relationship Id="rId5" Type="http://schemas.openxmlformats.org/officeDocument/2006/relationships/image" Target="../media/image258.jpeg"/><Relationship Id="rId4" Type="http://schemas.openxmlformats.org/officeDocument/2006/relationships/image" Target="../media/image3.png"/></Relationships>
</file>

<file path=ppt/slides/_rels/slide1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5" Type="http://schemas.openxmlformats.org/officeDocument/2006/relationships/image" Target="../media/image260.jpeg"/><Relationship Id="rId4" Type="http://schemas.openxmlformats.org/officeDocument/2006/relationships/image" Target="../media/image3.png"/></Relationships>
</file>

<file path=ppt/slides/_rels/slide1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4" Type="http://schemas.openxmlformats.org/officeDocument/2006/relationships/image" Target="../media/image3.png"/></Relationships>
</file>

<file path=ppt/slides/_rels/slide1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22.xml"/><Relationship Id="rId5" Type="http://schemas.openxmlformats.org/officeDocument/2006/relationships/image" Target="../media/image261.jpeg"/><Relationship Id="rId4" Type="http://schemas.openxmlformats.org/officeDocument/2006/relationships/image" Target="../media/image3.png"/></Relationships>
</file>

<file path=ppt/slides/_rels/slide18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slide" Target="slide2.xml"/><Relationship Id="rId2" Type="http://schemas.openxmlformats.org/officeDocument/2006/relationships/notesSlide" Target="../notesSlides/notesSlide22.xml"/><Relationship Id="rId1" Type="http://schemas.openxmlformats.org/officeDocument/2006/relationships/slideLayout" Target="../slideLayouts/slideLayout33.xml"/><Relationship Id="rId6" Type="http://schemas.openxmlformats.org/officeDocument/2006/relationships/image" Target="../media/image263.png"/><Relationship Id="rId5" Type="http://schemas.openxmlformats.org/officeDocument/2006/relationships/image" Target="../media/image3.png"/><Relationship Id="rId4" Type="http://schemas.openxmlformats.org/officeDocument/2006/relationships/image" Target="../media/image262.png"/></Relationships>
</file>

<file path=ppt/slides/_rels/slide1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4.png"/><Relationship Id="rId1" Type="http://schemas.openxmlformats.org/officeDocument/2006/relationships/slideLayout" Target="../slideLayouts/slideLayout33.xml"/><Relationship Id="rId6" Type="http://schemas.openxmlformats.org/officeDocument/2006/relationships/image" Target="../media/image266.jpeg"/><Relationship Id="rId5" Type="http://schemas.openxmlformats.org/officeDocument/2006/relationships/image" Target="../media/image265.jpeg"/><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5.xml"/><Relationship Id="rId5" Type="http://schemas.openxmlformats.org/officeDocument/2006/relationships/image" Target="../media/image24.png"/><Relationship Id="rId4" Type="http://schemas.openxmlformats.org/officeDocument/2006/relationships/image" Target="../media/image3.png"/></Relationships>
</file>

<file path=ppt/slides/_rels/slide19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3.xml"/><Relationship Id="rId1" Type="http://schemas.openxmlformats.org/officeDocument/2006/relationships/slideLayout" Target="../slideLayouts/slideLayout33.xml"/><Relationship Id="rId6" Type="http://schemas.openxmlformats.org/officeDocument/2006/relationships/image" Target="../media/image3.png"/><Relationship Id="rId5" Type="http://schemas.openxmlformats.org/officeDocument/2006/relationships/image" Target="../media/image267.png"/><Relationship Id="rId4" Type="http://schemas.openxmlformats.org/officeDocument/2006/relationships/image" Target="../media/image2.png"/></Relationships>
</file>

<file path=ppt/slides/_rels/slide19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4.xml"/><Relationship Id="rId1" Type="http://schemas.openxmlformats.org/officeDocument/2006/relationships/slideLayout" Target="../slideLayouts/slideLayout33.xml"/><Relationship Id="rId6" Type="http://schemas.openxmlformats.org/officeDocument/2006/relationships/image" Target="../media/image3.png"/><Relationship Id="rId5" Type="http://schemas.openxmlformats.org/officeDocument/2006/relationships/image" Target="../media/image268.png"/><Relationship Id="rId4" Type="http://schemas.openxmlformats.org/officeDocument/2006/relationships/image" Target="../media/image2.png"/></Relationships>
</file>

<file path=ppt/slides/_rels/slide192.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270.jpeg"/><Relationship Id="rId2" Type="http://schemas.openxmlformats.org/officeDocument/2006/relationships/notesSlide" Target="../notesSlides/notesSlide25.xml"/><Relationship Id="rId1" Type="http://schemas.openxmlformats.org/officeDocument/2006/relationships/slideLayout" Target="../slideLayouts/slideLayout33.xml"/><Relationship Id="rId6" Type="http://schemas.openxmlformats.org/officeDocument/2006/relationships/image" Target="../media/image3.png"/><Relationship Id="rId5" Type="http://schemas.openxmlformats.org/officeDocument/2006/relationships/image" Target="../media/image269.png"/><Relationship Id="rId4" Type="http://schemas.openxmlformats.org/officeDocument/2006/relationships/image" Target="../media/image2.png"/></Relationships>
</file>

<file path=ppt/slides/_rels/slide1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5" Type="http://schemas.openxmlformats.org/officeDocument/2006/relationships/image" Target="../media/image271.png"/><Relationship Id="rId4" Type="http://schemas.openxmlformats.org/officeDocument/2006/relationships/image" Target="../media/image3.png"/></Relationships>
</file>

<file path=ppt/slides/_rels/slide194.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273.png"/><Relationship Id="rId2" Type="http://schemas.openxmlformats.org/officeDocument/2006/relationships/notesSlide" Target="../notesSlides/notesSlide26.xml"/><Relationship Id="rId1" Type="http://schemas.openxmlformats.org/officeDocument/2006/relationships/slideLayout" Target="../slideLayouts/slideLayout33.xml"/><Relationship Id="rId6" Type="http://schemas.openxmlformats.org/officeDocument/2006/relationships/image" Target="../media/image3.png"/><Relationship Id="rId5" Type="http://schemas.openxmlformats.org/officeDocument/2006/relationships/image" Target="../media/image272.png"/><Relationship Id="rId4" Type="http://schemas.openxmlformats.org/officeDocument/2006/relationships/image" Target="../media/image2.png"/></Relationships>
</file>

<file path=ppt/slides/_rels/slide1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275.jpeg"/><Relationship Id="rId5" Type="http://schemas.openxmlformats.org/officeDocument/2006/relationships/image" Target="../media/image274.png"/><Relationship Id="rId4" Type="http://schemas.openxmlformats.org/officeDocument/2006/relationships/image" Target="../media/image3.png"/></Relationships>
</file>

<file path=ppt/slides/_rels/slide196.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277.png"/><Relationship Id="rId2" Type="http://schemas.openxmlformats.org/officeDocument/2006/relationships/notesSlide" Target="../notesSlides/notesSlide27.xml"/><Relationship Id="rId1" Type="http://schemas.openxmlformats.org/officeDocument/2006/relationships/slideLayout" Target="../slideLayouts/slideLayout33.xml"/><Relationship Id="rId6" Type="http://schemas.openxmlformats.org/officeDocument/2006/relationships/image" Target="../media/image3.png"/><Relationship Id="rId5" Type="http://schemas.openxmlformats.org/officeDocument/2006/relationships/image" Target="../media/image276.png"/><Relationship Id="rId4" Type="http://schemas.openxmlformats.org/officeDocument/2006/relationships/image" Target="../media/image2.png"/></Relationships>
</file>

<file path=ppt/slides/_rels/slide1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5" Type="http://schemas.openxmlformats.org/officeDocument/2006/relationships/image" Target="../media/image278.jpeg"/><Relationship Id="rId4" Type="http://schemas.openxmlformats.org/officeDocument/2006/relationships/image" Target="../media/image3.png"/></Relationships>
</file>

<file path=ppt/slides/_rels/slide198.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280.png"/><Relationship Id="rId2" Type="http://schemas.openxmlformats.org/officeDocument/2006/relationships/notesSlide" Target="../notesSlides/notesSlide28.xml"/><Relationship Id="rId1" Type="http://schemas.openxmlformats.org/officeDocument/2006/relationships/slideLayout" Target="../slideLayouts/slideLayout33.xml"/><Relationship Id="rId6" Type="http://schemas.openxmlformats.org/officeDocument/2006/relationships/image" Target="../media/image3.png"/><Relationship Id="rId5" Type="http://schemas.openxmlformats.org/officeDocument/2006/relationships/image" Target="../media/image279.png"/><Relationship Id="rId4" Type="http://schemas.openxmlformats.org/officeDocument/2006/relationships/image" Target="../media/image2.png"/></Relationships>
</file>

<file path=ppt/slides/_rels/slide19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282.jpeg"/><Relationship Id="rId2" Type="http://schemas.openxmlformats.org/officeDocument/2006/relationships/notesSlide" Target="../notesSlides/notesSlide29.xml"/><Relationship Id="rId1" Type="http://schemas.openxmlformats.org/officeDocument/2006/relationships/slideLayout" Target="../slideLayouts/slideLayout33.xml"/><Relationship Id="rId6" Type="http://schemas.openxmlformats.org/officeDocument/2006/relationships/image" Target="../media/image281.jpeg"/><Relationship Id="rId5" Type="http://schemas.openxmlformats.org/officeDocument/2006/relationships/image" Target="../media/image3.png"/><Relationship Id="rId4" Type="http://schemas.openxmlformats.org/officeDocument/2006/relationships/image" Target="../media/image2.png"/></Relationships>
</file>

<file path=ppt/slides/_rels/slide2.xml.rels><?xml version="1.0" encoding="UTF-8" standalone="yes"?>
<Relationships xmlns="http://schemas.openxmlformats.org/package/2006/relationships"><Relationship Id="rId8" Type="http://schemas.openxmlformats.org/officeDocument/2006/relationships/slide" Target="slide54.xml"/><Relationship Id="rId13" Type="http://schemas.openxmlformats.org/officeDocument/2006/relationships/slide" Target="slide106.xml"/><Relationship Id="rId18" Type="http://schemas.openxmlformats.org/officeDocument/2006/relationships/slide" Target="slide146.xml"/><Relationship Id="rId26" Type="http://schemas.openxmlformats.org/officeDocument/2006/relationships/slide" Target="slide265.xml"/><Relationship Id="rId3" Type="http://schemas.openxmlformats.org/officeDocument/2006/relationships/image" Target="../media/image1.png"/><Relationship Id="rId21" Type="http://schemas.openxmlformats.org/officeDocument/2006/relationships/slide" Target="slide206.xml"/><Relationship Id="rId7" Type="http://schemas.openxmlformats.org/officeDocument/2006/relationships/slide" Target="slide26.xml"/><Relationship Id="rId12" Type="http://schemas.openxmlformats.org/officeDocument/2006/relationships/slide" Target="slide93.xml"/><Relationship Id="rId17" Type="http://schemas.openxmlformats.org/officeDocument/2006/relationships/slide" Target="slide143.xml"/><Relationship Id="rId25" Type="http://schemas.openxmlformats.org/officeDocument/2006/relationships/slide" Target="slide262.xml"/><Relationship Id="rId2" Type="http://schemas.openxmlformats.org/officeDocument/2006/relationships/notesSlide" Target="../notesSlides/notesSlide1.xml"/><Relationship Id="rId16" Type="http://schemas.openxmlformats.org/officeDocument/2006/relationships/slide" Target="slide125.xml"/><Relationship Id="rId20" Type="http://schemas.openxmlformats.org/officeDocument/2006/relationships/slide" Target="slide188.xml"/><Relationship Id="rId1" Type="http://schemas.openxmlformats.org/officeDocument/2006/relationships/slideLayout" Target="../slideLayouts/slideLayout6.xml"/><Relationship Id="rId6" Type="http://schemas.openxmlformats.org/officeDocument/2006/relationships/slide" Target="slide10.xml"/><Relationship Id="rId11" Type="http://schemas.openxmlformats.org/officeDocument/2006/relationships/slide" Target="slide86.xml"/><Relationship Id="rId24" Type="http://schemas.openxmlformats.org/officeDocument/2006/relationships/slide" Target="slide239.xml"/><Relationship Id="rId5" Type="http://schemas.openxmlformats.org/officeDocument/2006/relationships/slide" Target="slide7.xml"/><Relationship Id="rId15" Type="http://schemas.openxmlformats.org/officeDocument/2006/relationships/slide" Target="slide117.xml"/><Relationship Id="rId23" Type="http://schemas.openxmlformats.org/officeDocument/2006/relationships/slide" Target="slide232.xml"/><Relationship Id="rId28" Type="http://schemas.openxmlformats.org/officeDocument/2006/relationships/slide" Target="slide287.xml"/><Relationship Id="rId10" Type="http://schemas.openxmlformats.org/officeDocument/2006/relationships/slide" Target="slide84.xml"/><Relationship Id="rId19" Type="http://schemas.openxmlformats.org/officeDocument/2006/relationships/slide" Target="slide152.xml"/><Relationship Id="rId4" Type="http://schemas.openxmlformats.org/officeDocument/2006/relationships/image" Target="../media/image3.png"/><Relationship Id="rId9" Type="http://schemas.openxmlformats.org/officeDocument/2006/relationships/slide" Target="slide59.xml"/><Relationship Id="rId14" Type="http://schemas.openxmlformats.org/officeDocument/2006/relationships/slide" Target="slide112.xml"/><Relationship Id="rId22" Type="http://schemas.openxmlformats.org/officeDocument/2006/relationships/slide" Target="slide230.xml"/><Relationship Id="rId27" Type="http://schemas.openxmlformats.org/officeDocument/2006/relationships/slide" Target="slide273.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5.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3.png"/></Relationships>
</file>

<file path=ppt/slides/_rels/slide20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284.png"/><Relationship Id="rId2" Type="http://schemas.openxmlformats.org/officeDocument/2006/relationships/notesSlide" Target="../notesSlides/notesSlide30.xml"/><Relationship Id="rId1" Type="http://schemas.openxmlformats.org/officeDocument/2006/relationships/slideLayout" Target="../slideLayouts/slideLayout33.xml"/><Relationship Id="rId6" Type="http://schemas.openxmlformats.org/officeDocument/2006/relationships/image" Target="../media/image283.png"/><Relationship Id="rId5" Type="http://schemas.openxmlformats.org/officeDocument/2006/relationships/image" Target="../media/image3.png"/><Relationship Id="rId4" Type="http://schemas.openxmlformats.org/officeDocument/2006/relationships/image" Target="../media/image8.png"/></Relationships>
</file>

<file path=ppt/slides/_rels/slide201.xml.rels><?xml version="1.0" encoding="UTF-8" standalone="yes"?>
<Relationships xmlns="http://schemas.openxmlformats.org/package/2006/relationships"><Relationship Id="rId8" Type="http://schemas.openxmlformats.org/officeDocument/2006/relationships/image" Target="../media/image288.emf"/><Relationship Id="rId3" Type="http://schemas.openxmlformats.org/officeDocument/2006/relationships/image" Target="../media/image285.png"/><Relationship Id="rId7" Type="http://schemas.openxmlformats.org/officeDocument/2006/relationships/image" Target="../media/image287.jpeg"/><Relationship Id="rId2" Type="http://schemas.openxmlformats.org/officeDocument/2006/relationships/notesSlide" Target="../notesSlides/notesSlide31.xml"/><Relationship Id="rId1" Type="http://schemas.openxmlformats.org/officeDocument/2006/relationships/slideLayout" Target="../slideLayouts/slideLayout33.xml"/><Relationship Id="rId6" Type="http://schemas.openxmlformats.org/officeDocument/2006/relationships/image" Target="../media/image286.png"/><Relationship Id="rId5" Type="http://schemas.openxmlformats.org/officeDocument/2006/relationships/image" Target="../media/image3.png"/><Relationship Id="rId4" Type="http://schemas.openxmlformats.org/officeDocument/2006/relationships/image" Target="../media/image2.png"/></Relationships>
</file>

<file path=ppt/slides/_rels/slide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33.xml"/><Relationship Id="rId6" Type="http://schemas.openxmlformats.org/officeDocument/2006/relationships/image" Target="../media/image289.png"/><Relationship Id="rId5" Type="http://schemas.openxmlformats.org/officeDocument/2006/relationships/image" Target="../media/image3.png"/><Relationship Id="rId4" Type="http://schemas.openxmlformats.org/officeDocument/2006/relationships/image" Target="../media/image8.png"/></Relationships>
</file>

<file path=ppt/slides/_rels/slide20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291.jpeg"/><Relationship Id="rId2" Type="http://schemas.openxmlformats.org/officeDocument/2006/relationships/notesSlide" Target="../notesSlides/notesSlide33.xml"/><Relationship Id="rId1" Type="http://schemas.openxmlformats.org/officeDocument/2006/relationships/slideLayout" Target="../slideLayouts/slideLayout33.xml"/><Relationship Id="rId6" Type="http://schemas.openxmlformats.org/officeDocument/2006/relationships/image" Target="../media/image290.png"/><Relationship Id="rId5" Type="http://schemas.openxmlformats.org/officeDocument/2006/relationships/image" Target="../media/image3.png"/><Relationship Id="rId4" Type="http://schemas.openxmlformats.org/officeDocument/2006/relationships/image" Target="../media/image2.png"/></Relationships>
</file>

<file path=ppt/slides/_rels/slide204.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292.png"/><Relationship Id="rId2" Type="http://schemas.openxmlformats.org/officeDocument/2006/relationships/notesSlide" Target="../notesSlides/notesSlide34.xml"/><Relationship Id="rId1" Type="http://schemas.openxmlformats.org/officeDocument/2006/relationships/slideLayout" Target="../slideLayouts/slideLayout33.xml"/><Relationship Id="rId6" Type="http://schemas.openxmlformats.org/officeDocument/2006/relationships/image" Target="../media/image3.png"/><Relationship Id="rId5" Type="http://schemas.openxmlformats.org/officeDocument/2006/relationships/image" Target="../media/image8.png"/><Relationship Id="rId4" Type="http://schemas.openxmlformats.org/officeDocument/2006/relationships/image" Target="../media/image2.png"/></Relationships>
</file>

<file path=ppt/slides/_rels/slide2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294.jpeg"/><Relationship Id="rId5" Type="http://schemas.openxmlformats.org/officeDocument/2006/relationships/image" Target="../media/image293.jpeg"/><Relationship Id="rId4" Type="http://schemas.openxmlformats.org/officeDocument/2006/relationships/image" Target="../media/image3.png"/></Relationships>
</file>

<file path=ppt/slides/_rels/slide206.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7.jpeg"/><Relationship Id="rId7" Type="http://schemas.openxmlformats.org/officeDocument/2006/relationships/image" Target="../media/image295.png"/><Relationship Id="rId2" Type="http://schemas.openxmlformats.org/officeDocument/2006/relationships/notesSlide" Target="../notesSlides/notesSlide35.xml"/><Relationship Id="rId1" Type="http://schemas.openxmlformats.org/officeDocument/2006/relationships/slideLayout" Target="../slideLayouts/slideLayout33.xml"/><Relationship Id="rId6" Type="http://schemas.openxmlformats.org/officeDocument/2006/relationships/image" Target="../media/image3.png"/><Relationship Id="rId5" Type="http://schemas.openxmlformats.org/officeDocument/2006/relationships/image" Target="../media/image8.png"/><Relationship Id="rId4" Type="http://schemas.openxmlformats.org/officeDocument/2006/relationships/image" Target="../media/image2.png"/></Relationships>
</file>

<file path=ppt/slides/_rels/slide2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296.png"/><Relationship Id="rId5" Type="http://schemas.openxmlformats.org/officeDocument/2006/relationships/image" Target="../media/image3.png"/><Relationship Id="rId4" Type="http://schemas.openxmlformats.org/officeDocument/2006/relationships/image" Target="../media/image8.png"/></Relationships>
</file>

<file path=ppt/slides/_rels/slide2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298.png"/><Relationship Id="rId5" Type="http://schemas.openxmlformats.org/officeDocument/2006/relationships/image" Target="../media/image297.jpeg"/><Relationship Id="rId4" Type="http://schemas.openxmlformats.org/officeDocument/2006/relationships/image" Target="../media/image3.png"/></Relationships>
</file>

<file path=ppt/slides/_rels/slide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33.xml"/><Relationship Id="rId6" Type="http://schemas.openxmlformats.org/officeDocument/2006/relationships/image" Target="../media/image299.png"/><Relationship Id="rId5" Type="http://schemas.openxmlformats.org/officeDocument/2006/relationships/image" Target="../media/image3.png"/><Relationship Id="rId4" Type="http://schemas.openxmlformats.org/officeDocument/2006/relationships/image" Target="../media/image8.png"/></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27.png"/><Relationship Id="rId4" Type="http://schemas.openxmlformats.org/officeDocument/2006/relationships/image" Target="../media/image3.png"/></Relationships>
</file>

<file path=ppt/slides/_rels/slide2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6.png"/><Relationship Id="rId1" Type="http://schemas.openxmlformats.org/officeDocument/2006/relationships/slideLayout" Target="../slideLayouts/slideLayout33.xml"/><Relationship Id="rId6" Type="http://schemas.openxmlformats.org/officeDocument/2006/relationships/image" Target="../media/image301.png"/><Relationship Id="rId5" Type="http://schemas.openxmlformats.org/officeDocument/2006/relationships/image" Target="../media/image300.jpeg"/><Relationship Id="rId4" Type="http://schemas.openxmlformats.org/officeDocument/2006/relationships/image" Target="../media/image3.png"/></Relationships>
</file>

<file path=ppt/slides/_rels/slide2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302.jpeg"/><Relationship Id="rId5" Type="http://schemas.openxmlformats.org/officeDocument/2006/relationships/image" Target="../media/image3.png"/><Relationship Id="rId4" Type="http://schemas.openxmlformats.org/officeDocument/2006/relationships/image" Target="../media/image8.png"/></Relationships>
</file>

<file path=ppt/slides/_rels/slide2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304.jpeg"/><Relationship Id="rId5" Type="http://schemas.openxmlformats.org/officeDocument/2006/relationships/image" Target="../media/image303.jpeg"/><Relationship Id="rId4" Type="http://schemas.openxmlformats.org/officeDocument/2006/relationships/image" Target="../media/image3.png"/></Relationships>
</file>

<file path=ppt/slides/_rels/slide2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305.png"/><Relationship Id="rId5" Type="http://schemas.openxmlformats.org/officeDocument/2006/relationships/image" Target="../media/image3.png"/><Relationship Id="rId4" Type="http://schemas.openxmlformats.org/officeDocument/2006/relationships/image" Target="../media/image2.png"/></Relationships>
</file>

<file path=ppt/slides/_rels/slide2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307.jpeg"/><Relationship Id="rId5" Type="http://schemas.openxmlformats.org/officeDocument/2006/relationships/image" Target="../media/image306.jpeg"/><Relationship Id="rId4" Type="http://schemas.openxmlformats.org/officeDocument/2006/relationships/image" Target="../media/image3.png"/></Relationships>
</file>

<file path=ppt/slides/_rels/slide2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308.png"/><Relationship Id="rId5" Type="http://schemas.openxmlformats.org/officeDocument/2006/relationships/image" Target="../media/image3.png"/><Relationship Id="rId4" Type="http://schemas.openxmlformats.org/officeDocument/2006/relationships/image" Target="../media/image8.png"/></Relationships>
</file>

<file path=ppt/slides/_rels/slide2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310.png"/><Relationship Id="rId5" Type="http://schemas.openxmlformats.org/officeDocument/2006/relationships/image" Target="../media/image309.png"/><Relationship Id="rId4" Type="http://schemas.openxmlformats.org/officeDocument/2006/relationships/image" Target="../media/image3.png"/></Relationships>
</file>

<file path=ppt/slides/_rels/slide2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311.png"/><Relationship Id="rId5" Type="http://schemas.openxmlformats.org/officeDocument/2006/relationships/image" Target="../media/image3.png"/><Relationship Id="rId4" Type="http://schemas.openxmlformats.org/officeDocument/2006/relationships/image" Target="../media/image8.png"/></Relationships>
</file>

<file path=ppt/slides/_rels/slide2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5" Type="http://schemas.openxmlformats.org/officeDocument/2006/relationships/image" Target="../media/image312.jpeg"/><Relationship Id="rId4" Type="http://schemas.openxmlformats.org/officeDocument/2006/relationships/image" Target="../media/image3.png"/></Relationships>
</file>

<file path=ppt/slides/_rels/slide2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313.png"/><Relationship Id="rId5" Type="http://schemas.openxmlformats.org/officeDocument/2006/relationships/image" Target="../media/image3.png"/><Relationship Id="rId4" Type="http://schemas.openxmlformats.org/officeDocument/2006/relationships/image" Target="../media/image8.png"/></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28.jpeg"/><Relationship Id="rId4" Type="http://schemas.openxmlformats.org/officeDocument/2006/relationships/image" Target="../media/image3.png"/></Relationships>
</file>

<file path=ppt/slides/_rels/slide2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315.png"/><Relationship Id="rId5" Type="http://schemas.openxmlformats.org/officeDocument/2006/relationships/image" Target="../media/image314.jpeg"/><Relationship Id="rId4" Type="http://schemas.openxmlformats.org/officeDocument/2006/relationships/image" Target="../media/image3.png"/></Relationships>
</file>

<file path=ppt/slides/_rels/slide2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316.png"/><Relationship Id="rId5" Type="http://schemas.openxmlformats.org/officeDocument/2006/relationships/image" Target="../media/image3.png"/><Relationship Id="rId4" Type="http://schemas.openxmlformats.org/officeDocument/2006/relationships/image" Target="../media/image8.png"/></Relationships>
</file>

<file path=ppt/slides/_rels/slide2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318.jpeg"/><Relationship Id="rId5" Type="http://schemas.openxmlformats.org/officeDocument/2006/relationships/image" Target="../media/image317.jpeg"/><Relationship Id="rId4" Type="http://schemas.openxmlformats.org/officeDocument/2006/relationships/image" Target="../media/image3.png"/></Relationships>
</file>

<file path=ppt/slides/_rels/slide2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7.xml"/><Relationship Id="rId1" Type="http://schemas.openxmlformats.org/officeDocument/2006/relationships/slideLayout" Target="../slideLayouts/slideLayout33.xml"/><Relationship Id="rId6" Type="http://schemas.openxmlformats.org/officeDocument/2006/relationships/image" Target="../media/image320.png"/><Relationship Id="rId5" Type="http://schemas.openxmlformats.org/officeDocument/2006/relationships/image" Target="../media/image3.png"/><Relationship Id="rId4" Type="http://schemas.openxmlformats.org/officeDocument/2006/relationships/image" Target="../media/image319.png"/></Relationships>
</file>

<file path=ppt/slides/_rels/slide2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322.jpeg"/><Relationship Id="rId5" Type="http://schemas.openxmlformats.org/officeDocument/2006/relationships/image" Target="../media/image321.jpeg"/><Relationship Id="rId4" Type="http://schemas.openxmlformats.org/officeDocument/2006/relationships/image" Target="../media/image3.png"/></Relationships>
</file>

<file path=ppt/slides/_rels/slide2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33.xml"/><Relationship Id="rId6" Type="http://schemas.openxmlformats.org/officeDocument/2006/relationships/image" Target="../media/image323.png"/><Relationship Id="rId5" Type="http://schemas.openxmlformats.org/officeDocument/2006/relationships/image" Target="../media/image3.png"/><Relationship Id="rId4" Type="http://schemas.openxmlformats.org/officeDocument/2006/relationships/image" Target="../media/image8.png"/></Relationships>
</file>

<file path=ppt/slides/_rels/slide2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24.png"/><Relationship Id="rId1" Type="http://schemas.openxmlformats.org/officeDocument/2006/relationships/slideLayout" Target="../slideLayouts/slideLayout33.xml"/><Relationship Id="rId6" Type="http://schemas.openxmlformats.org/officeDocument/2006/relationships/image" Target="../media/image326.jpeg"/><Relationship Id="rId5" Type="http://schemas.openxmlformats.org/officeDocument/2006/relationships/image" Target="../media/image325.png"/><Relationship Id="rId4" Type="http://schemas.openxmlformats.org/officeDocument/2006/relationships/image" Target="../media/image3.png"/></Relationships>
</file>

<file path=ppt/slides/_rels/slide2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327.png"/><Relationship Id="rId5" Type="http://schemas.openxmlformats.org/officeDocument/2006/relationships/image" Target="../media/image3.png"/><Relationship Id="rId4" Type="http://schemas.openxmlformats.org/officeDocument/2006/relationships/image" Target="../media/image8.png"/></Relationships>
</file>

<file path=ppt/slides/_rels/slide228.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29.jpeg"/><Relationship Id="rId2" Type="http://schemas.openxmlformats.org/officeDocument/2006/relationships/notesSlide" Target="../notesSlides/notesSlide39.xml"/><Relationship Id="rId1" Type="http://schemas.openxmlformats.org/officeDocument/2006/relationships/slideLayout" Target="../slideLayouts/slideLayout33.xml"/><Relationship Id="rId6" Type="http://schemas.openxmlformats.org/officeDocument/2006/relationships/image" Target="../media/image328.png"/><Relationship Id="rId5" Type="http://schemas.openxmlformats.org/officeDocument/2006/relationships/image" Target="../media/image3.png"/><Relationship Id="rId4" Type="http://schemas.openxmlformats.org/officeDocument/2006/relationships/image" Target="../media/image2.png"/></Relationships>
</file>

<file path=ppt/slides/_rels/slide2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0.xml"/><Relationship Id="rId1" Type="http://schemas.openxmlformats.org/officeDocument/2006/relationships/slideLayout" Target="../slideLayouts/slideLayout6.xml"/><Relationship Id="rId6" Type="http://schemas.openxmlformats.org/officeDocument/2006/relationships/image" Target="../media/image331.png"/><Relationship Id="rId5" Type="http://schemas.openxmlformats.org/officeDocument/2006/relationships/image" Target="../media/image3.png"/><Relationship Id="rId4" Type="http://schemas.openxmlformats.org/officeDocument/2006/relationships/image" Target="../media/image330.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29.jpeg"/><Relationship Id="rId4" Type="http://schemas.openxmlformats.org/officeDocument/2006/relationships/image" Target="../media/image3.png"/></Relationships>
</file>

<file path=ppt/slides/_rels/slide23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slide" Target="slide2.xml"/><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332.png"/><Relationship Id="rId5" Type="http://schemas.openxmlformats.org/officeDocument/2006/relationships/image" Target="../media/image3.png"/><Relationship Id="rId4" Type="http://schemas.openxmlformats.org/officeDocument/2006/relationships/image" Target="../media/image8.png"/></Relationships>
</file>

<file path=ppt/slides/_rels/slide2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334.jpeg"/><Relationship Id="rId5" Type="http://schemas.openxmlformats.org/officeDocument/2006/relationships/image" Target="../media/image333.png"/><Relationship Id="rId4" Type="http://schemas.openxmlformats.org/officeDocument/2006/relationships/image" Target="../media/image3.png"/></Relationships>
</file>

<file path=ppt/slides/_rels/slide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6.xml"/></Relationships>
</file>

<file path=ppt/slides/_rels/slide2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335.jpeg"/><Relationship Id="rId4" Type="http://schemas.openxmlformats.org/officeDocument/2006/relationships/image" Target="../media/image3.png"/></Relationships>
</file>

<file path=ppt/slides/_rels/slide2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337.png"/><Relationship Id="rId5" Type="http://schemas.openxmlformats.org/officeDocument/2006/relationships/image" Target="../media/image336.jpeg"/><Relationship Id="rId4" Type="http://schemas.openxmlformats.org/officeDocument/2006/relationships/image" Target="../media/image3.png"/></Relationships>
</file>

<file path=ppt/slides/_rels/slide2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338.jpeg"/><Relationship Id="rId4" Type="http://schemas.openxmlformats.org/officeDocument/2006/relationships/image" Target="../media/image3.png"/></Relationships>
</file>

<file path=ppt/slides/_rels/slide2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340.jpeg"/><Relationship Id="rId5" Type="http://schemas.openxmlformats.org/officeDocument/2006/relationships/image" Target="../media/image339.png"/><Relationship Id="rId4" Type="http://schemas.openxmlformats.org/officeDocument/2006/relationships/image" Target="../media/image3.png"/></Relationships>
</file>

<file path=ppt/slides/_rels/slide2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341.emf"/><Relationship Id="rId4" Type="http://schemas.openxmlformats.org/officeDocument/2006/relationships/image" Target="../media/image3.png"/></Relationships>
</file>

<file path=ppt/slides/_rels/slide2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343.jpeg"/><Relationship Id="rId5" Type="http://schemas.openxmlformats.org/officeDocument/2006/relationships/image" Target="../media/image342.emf"/><Relationship Id="rId4" Type="http://schemas.openxmlformats.org/officeDocument/2006/relationships/image" Target="../media/image3.png"/></Relationships>
</file>

<file path=ppt/slides/_rels/slide23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6.xml"/><Relationship Id="rId6" Type="http://schemas.openxmlformats.org/officeDocument/2006/relationships/slide" Target="slide2.xml"/><Relationship Id="rId5" Type="http://schemas.openxmlformats.org/officeDocument/2006/relationships/image" Target="../media/image3.png"/><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30.jpeg"/><Relationship Id="rId4" Type="http://schemas.openxmlformats.org/officeDocument/2006/relationships/image" Target="../media/image3.png"/></Relationships>
</file>

<file path=ppt/slides/_rels/slide240.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image" Target="../media/image7.jpeg"/><Relationship Id="rId1" Type="http://schemas.openxmlformats.org/officeDocument/2006/relationships/slideLayout" Target="../slideLayouts/slideLayout6.xml"/><Relationship Id="rId6" Type="http://schemas.openxmlformats.org/officeDocument/2006/relationships/image" Target="../media/image344.jpeg"/><Relationship Id="rId5" Type="http://schemas.openxmlformats.org/officeDocument/2006/relationships/image" Target="../media/image3.png"/><Relationship Id="rId4" Type="http://schemas.openxmlformats.org/officeDocument/2006/relationships/image" Target="../media/image2.png"/></Relationships>
</file>

<file path=ppt/slides/_rels/slide241.xml.rels><?xml version="1.0" encoding="UTF-8" standalone="yes"?>
<Relationships xmlns="http://schemas.openxmlformats.org/package/2006/relationships"><Relationship Id="rId8" Type="http://schemas.openxmlformats.org/officeDocument/2006/relationships/image" Target="../media/image348.jpeg"/><Relationship Id="rId3" Type="http://schemas.openxmlformats.org/officeDocument/2006/relationships/image" Target="../media/image2.png"/><Relationship Id="rId7" Type="http://schemas.openxmlformats.org/officeDocument/2006/relationships/image" Target="../media/image347.jpeg"/><Relationship Id="rId2" Type="http://schemas.openxmlformats.org/officeDocument/2006/relationships/image" Target="../media/image8.png"/><Relationship Id="rId1" Type="http://schemas.openxmlformats.org/officeDocument/2006/relationships/slideLayout" Target="../slideLayouts/slideLayout6.xml"/><Relationship Id="rId6" Type="http://schemas.openxmlformats.org/officeDocument/2006/relationships/image" Target="../media/image346.jpeg"/><Relationship Id="rId5" Type="http://schemas.openxmlformats.org/officeDocument/2006/relationships/image" Target="../media/image345.jpeg"/><Relationship Id="rId4" Type="http://schemas.openxmlformats.org/officeDocument/2006/relationships/image" Target="../media/image3.png"/></Relationships>
</file>

<file path=ppt/slides/_rels/slide24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6.xml"/><Relationship Id="rId6" Type="http://schemas.openxmlformats.org/officeDocument/2006/relationships/image" Target="../media/image349.jpeg"/><Relationship Id="rId5" Type="http://schemas.openxmlformats.org/officeDocument/2006/relationships/image" Target="../media/image3.png"/><Relationship Id="rId4" Type="http://schemas.openxmlformats.org/officeDocument/2006/relationships/image" Target="../media/image2.png"/></Relationships>
</file>

<file path=ppt/slides/_rels/slide2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6.xml"/><Relationship Id="rId6" Type="http://schemas.openxmlformats.org/officeDocument/2006/relationships/image" Target="../media/image351.jpeg"/><Relationship Id="rId5" Type="http://schemas.openxmlformats.org/officeDocument/2006/relationships/image" Target="../media/image350.jpeg"/><Relationship Id="rId4" Type="http://schemas.openxmlformats.org/officeDocument/2006/relationships/image" Target="../media/image3.png"/></Relationships>
</file>

<file path=ppt/slides/_rels/slide244.xml.rels><?xml version="1.0" encoding="UTF-8" standalone="yes"?>
<Relationships xmlns="http://schemas.openxmlformats.org/package/2006/relationships"><Relationship Id="rId8" Type="http://schemas.openxmlformats.org/officeDocument/2006/relationships/image" Target="../media/image354.png"/><Relationship Id="rId3" Type="http://schemas.openxmlformats.org/officeDocument/2006/relationships/image" Target="../media/image8.png"/><Relationship Id="rId7" Type="http://schemas.openxmlformats.org/officeDocument/2006/relationships/image" Target="../media/image353.jpeg"/><Relationship Id="rId2" Type="http://schemas.openxmlformats.org/officeDocument/2006/relationships/image" Target="../media/image7.jpeg"/><Relationship Id="rId1" Type="http://schemas.openxmlformats.org/officeDocument/2006/relationships/slideLayout" Target="../slideLayouts/slideLayout6.xml"/><Relationship Id="rId6" Type="http://schemas.openxmlformats.org/officeDocument/2006/relationships/image" Target="../media/image352.jpeg"/><Relationship Id="rId5" Type="http://schemas.openxmlformats.org/officeDocument/2006/relationships/image" Target="../media/image3.png"/><Relationship Id="rId4" Type="http://schemas.openxmlformats.org/officeDocument/2006/relationships/image" Target="../media/image2.png"/></Relationships>
</file>

<file path=ppt/slides/_rels/slide2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6.xml"/><Relationship Id="rId6" Type="http://schemas.openxmlformats.org/officeDocument/2006/relationships/image" Target="../media/image356.jpeg"/><Relationship Id="rId5" Type="http://schemas.openxmlformats.org/officeDocument/2006/relationships/image" Target="../media/image355.jpeg"/><Relationship Id="rId4" Type="http://schemas.openxmlformats.org/officeDocument/2006/relationships/image" Target="../media/image3.png"/></Relationships>
</file>

<file path=ppt/slides/_rels/slide24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58.png"/><Relationship Id="rId2" Type="http://schemas.openxmlformats.org/officeDocument/2006/relationships/notesSlide" Target="../notesSlides/notesSlide41.xml"/><Relationship Id="rId1" Type="http://schemas.openxmlformats.org/officeDocument/2006/relationships/slideLayout" Target="../slideLayouts/slideLayout6.xml"/><Relationship Id="rId6" Type="http://schemas.openxmlformats.org/officeDocument/2006/relationships/image" Target="../media/image357.jpeg"/><Relationship Id="rId5" Type="http://schemas.openxmlformats.org/officeDocument/2006/relationships/image" Target="../media/image3.png"/><Relationship Id="rId4" Type="http://schemas.openxmlformats.org/officeDocument/2006/relationships/image" Target="../media/image2.png"/></Relationships>
</file>

<file path=ppt/slides/_rels/slide24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60.jpeg"/><Relationship Id="rId2" Type="http://schemas.openxmlformats.org/officeDocument/2006/relationships/notesSlide" Target="../notesSlides/notesSlide42.xml"/><Relationship Id="rId1" Type="http://schemas.openxmlformats.org/officeDocument/2006/relationships/slideLayout" Target="../slideLayouts/slideLayout6.xml"/><Relationship Id="rId6" Type="http://schemas.openxmlformats.org/officeDocument/2006/relationships/image" Target="../media/image359.jpeg"/><Relationship Id="rId5" Type="http://schemas.openxmlformats.org/officeDocument/2006/relationships/image" Target="../media/image3.png"/><Relationship Id="rId4" Type="http://schemas.openxmlformats.org/officeDocument/2006/relationships/image" Target="../media/image2.png"/></Relationships>
</file>

<file path=ppt/slides/_rels/slide24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3.xml"/><Relationship Id="rId1" Type="http://schemas.openxmlformats.org/officeDocument/2006/relationships/slideLayout" Target="../slideLayouts/slideLayout6.xml"/><Relationship Id="rId6" Type="http://schemas.openxmlformats.org/officeDocument/2006/relationships/image" Target="../media/image361.jpeg"/><Relationship Id="rId5" Type="http://schemas.openxmlformats.org/officeDocument/2006/relationships/image" Target="../media/image3.png"/><Relationship Id="rId4" Type="http://schemas.openxmlformats.org/officeDocument/2006/relationships/image" Target="../media/image2.png"/></Relationships>
</file>

<file path=ppt/slides/_rels/slide24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63.jpeg"/><Relationship Id="rId2" Type="http://schemas.openxmlformats.org/officeDocument/2006/relationships/notesSlide" Target="../notesSlides/notesSlide44.xml"/><Relationship Id="rId1" Type="http://schemas.openxmlformats.org/officeDocument/2006/relationships/slideLayout" Target="../slideLayouts/slideLayout6.xml"/><Relationship Id="rId6" Type="http://schemas.openxmlformats.org/officeDocument/2006/relationships/image" Target="../media/image362.jpeg"/><Relationship Id="rId5" Type="http://schemas.openxmlformats.org/officeDocument/2006/relationships/image" Target="../media/image3.png"/><Relationship Id="rId4" Type="http://schemas.openxmlformats.org/officeDocument/2006/relationships/image" Target="../media/image2.png"/></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31.jpeg"/><Relationship Id="rId4" Type="http://schemas.openxmlformats.org/officeDocument/2006/relationships/image" Target="../media/image3.png"/></Relationships>
</file>

<file path=ppt/slides/_rels/slide25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5.xml"/><Relationship Id="rId1" Type="http://schemas.openxmlformats.org/officeDocument/2006/relationships/slideLayout" Target="../slideLayouts/slideLayout6.xml"/><Relationship Id="rId6" Type="http://schemas.openxmlformats.org/officeDocument/2006/relationships/image" Target="../media/image364.png"/><Relationship Id="rId5" Type="http://schemas.openxmlformats.org/officeDocument/2006/relationships/image" Target="../media/image3.png"/><Relationship Id="rId4" Type="http://schemas.openxmlformats.org/officeDocument/2006/relationships/image" Target="../media/image2.png"/></Relationships>
</file>

<file path=ppt/slides/_rels/slide25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66.png"/><Relationship Id="rId2" Type="http://schemas.openxmlformats.org/officeDocument/2006/relationships/notesSlide" Target="../notesSlides/notesSlide46.xml"/><Relationship Id="rId1" Type="http://schemas.openxmlformats.org/officeDocument/2006/relationships/slideLayout" Target="../slideLayouts/slideLayout6.xml"/><Relationship Id="rId6" Type="http://schemas.openxmlformats.org/officeDocument/2006/relationships/image" Target="../media/image365.png"/><Relationship Id="rId5" Type="http://schemas.openxmlformats.org/officeDocument/2006/relationships/image" Target="../media/image3.png"/><Relationship Id="rId4" Type="http://schemas.openxmlformats.org/officeDocument/2006/relationships/image" Target="../media/image2.png"/></Relationships>
</file>

<file path=ppt/slides/_rels/slide2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6.xml"/><Relationship Id="rId6" Type="http://schemas.openxmlformats.org/officeDocument/2006/relationships/image" Target="../media/image368.png"/><Relationship Id="rId5" Type="http://schemas.openxmlformats.org/officeDocument/2006/relationships/image" Target="../media/image367.png"/><Relationship Id="rId4" Type="http://schemas.openxmlformats.org/officeDocument/2006/relationships/image" Target="../media/image3.png"/></Relationships>
</file>

<file path=ppt/slides/_rels/slide2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6.xml"/><Relationship Id="rId6" Type="http://schemas.openxmlformats.org/officeDocument/2006/relationships/image" Target="../media/image370.jpeg"/><Relationship Id="rId5" Type="http://schemas.openxmlformats.org/officeDocument/2006/relationships/image" Target="../media/image369.jpeg"/><Relationship Id="rId4" Type="http://schemas.openxmlformats.org/officeDocument/2006/relationships/image" Target="../media/image3.png"/></Relationships>
</file>

<file path=ppt/slides/_rels/slide254.xml.rels><?xml version="1.0" encoding="UTF-8" standalone="yes"?>
<Relationships xmlns="http://schemas.openxmlformats.org/package/2006/relationships"><Relationship Id="rId3" Type="http://schemas.openxmlformats.org/officeDocument/2006/relationships/image" Target="../media/image371.png"/><Relationship Id="rId2" Type="http://schemas.openxmlformats.org/officeDocument/2006/relationships/image" Target="../media/image7.jpeg"/><Relationship Id="rId1" Type="http://schemas.openxmlformats.org/officeDocument/2006/relationships/slideLayout" Target="../slideLayouts/slideLayout6.xml"/><Relationship Id="rId6" Type="http://schemas.openxmlformats.org/officeDocument/2006/relationships/image" Target="../media/image372.emf"/><Relationship Id="rId5" Type="http://schemas.openxmlformats.org/officeDocument/2006/relationships/image" Target="../media/image3.png"/><Relationship Id="rId4" Type="http://schemas.openxmlformats.org/officeDocument/2006/relationships/image" Target="../media/image2.png"/></Relationships>
</file>

<file path=ppt/slides/_rels/slide2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6.xml"/><Relationship Id="rId6" Type="http://schemas.openxmlformats.org/officeDocument/2006/relationships/image" Target="../media/image374.emf"/><Relationship Id="rId5" Type="http://schemas.openxmlformats.org/officeDocument/2006/relationships/image" Target="../media/image373.emf"/><Relationship Id="rId4" Type="http://schemas.openxmlformats.org/officeDocument/2006/relationships/image" Target="../media/image3.png"/></Relationships>
</file>

<file path=ppt/slides/_rels/slide2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6.xml"/><Relationship Id="rId5" Type="http://schemas.openxmlformats.org/officeDocument/2006/relationships/image" Target="../media/image375.emf"/><Relationship Id="rId4" Type="http://schemas.openxmlformats.org/officeDocument/2006/relationships/image" Target="../media/image3.png"/></Relationships>
</file>

<file path=ppt/slides/_rels/slide25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77.jpeg"/><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image" Target="../media/image376.jpeg"/><Relationship Id="rId5" Type="http://schemas.openxmlformats.org/officeDocument/2006/relationships/image" Target="../media/image3.png"/><Relationship Id="rId4" Type="http://schemas.openxmlformats.org/officeDocument/2006/relationships/image" Target="../media/image2.png"/></Relationships>
</file>

<file path=ppt/slides/_rels/slide2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78.png"/><Relationship Id="rId1" Type="http://schemas.openxmlformats.org/officeDocument/2006/relationships/slideLayout" Target="../slideLayouts/slideLayout6.xml"/><Relationship Id="rId5" Type="http://schemas.openxmlformats.org/officeDocument/2006/relationships/image" Target="../media/image379.emf"/><Relationship Id="rId4" Type="http://schemas.openxmlformats.org/officeDocument/2006/relationships/image" Target="../media/image3.png"/></Relationships>
</file>

<file path=ppt/slides/_rels/slide25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81.jpeg"/><Relationship Id="rId2" Type="http://schemas.openxmlformats.org/officeDocument/2006/relationships/notesSlide" Target="../notesSlides/notesSlide48.xml"/><Relationship Id="rId1" Type="http://schemas.openxmlformats.org/officeDocument/2006/relationships/slideLayout" Target="../slideLayouts/slideLayout6.xml"/><Relationship Id="rId6" Type="http://schemas.openxmlformats.org/officeDocument/2006/relationships/image" Target="../media/image380.png"/><Relationship Id="rId5" Type="http://schemas.openxmlformats.org/officeDocument/2006/relationships/image" Target="../media/image3.png"/><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slide" Target="slide2.xml"/><Relationship Id="rId5" Type="http://schemas.openxmlformats.org/officeDocument/2006/relationships/image" Target="../media/image32.png"/><Relationship Id="rId4" Type="http://schemas.openxmlformats.org/officeDocument/2006/relationships/image" Target="../media/image3.png"/></Relationships>
</file>

<file path=ppt/slides/_rels/slide26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9.xml"/><Relationship Id="rId1" Type="http://schemas.openxmlformats.org/officeDocument/2006/relationships/slideLayout" Target="../slideLayouts/slideLayout6.xml"/><Relationship Id="rId6" Type="http://schemas.openxmlformats.org/officeDocument/2006/relationships/image" Target="../media/image382.emf"/><Relationship Id="rId5" Type="http://schemas.openxmlformats.org/officeDocument/2006/relationships/image" Target="../media/image3.png"/><Relationship Id="rId4" Type="http://schemas.openxmlformats.org/officeDocument/2006/relationships/image" Target="../media/image2.png"/></Relationships>
</file>

<file path=ppt/slides/_rels/slide2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6.xml"/><Relationship Id="rId6" Type="http://schemas.openxmlformats.org/officeDocument/2006/relationships/image" Target="../media/image384.jpeg"/><Relationship Id="rId5" Type="http://schemas.openxmlformats.org/officeDocument/2006/relationships/image" Target="../media/image383.jpeg"/><Relationship Id="rId4" Type="http://schemas.openxmlformats.org/officeDocument/2006/relationships/image" Target="../media/image3.png"/></Relationships>
</file>

<file path=ppt/slides/_rels/slide262.xml.rels><?xml version="1.0" encoding="UTF-8" standalone="yes"?>
<Relationships xmlns="http://schemas.openxmlformats.org/package/2006/relationships"><Relationship Id="rId8" Type="http://schemas.openxmlformats.org/officeDocument/2006/relationships/image" Target="../media/image389.jpeg"/><Relationship Id="rId3" Type="http://schemas.openxmlformats.org/officeDocument/2006/relationships/image" Target="../media/image2.png"/><Relationship Id="rId7" Type="http://schemas.openxmlformats.org/officeDocument/2006/relationships/image" Target="../media/image388.jpeg"/><Relationship Id="rId2" Type="http://schemas.openxmlformats.org/officeDocument/2006/relationships/image" Target="../media/image385.png"/><Relationship Id="rId1" Type="http://schemas.openxmlformats.org/officeDocument/2006/relationships/slideLayout" Target="../slideLayouts/slideLayout6.xml"/><Relationship Id="rId6" Type="http://schemas.openxmlformats.org/officeDocument/2006/relationships/image" Target="../media/image387.png"/><Relationship Id="rId11" Type="http://schemas.openxmlformats.org/officeDocument/2006/relationships/slide" Target="slide2.xml"/><Relationship Id="rId5" Type="http://schemas.openxmlformats.org/officeDocument/2006/relationships/image" Target="../media/image386.jpeg"/><Relationship Id="rId10" Type="http://schemas.openxmlformats.org/officeDocument/2006/relationships/image" Target="../media/image391.jpeg"/><Relationship Id="rId4" Type="http://schemas.openxmlformats.org/officeDocument/2006/relationships/image" Target="../media/image3.png"/><Relationship Id="rId9" Type="http://schemas.openxmlformats.org/officeDocument/2006/relationships/image" Target="../media/image390.jpeg"/></Relationships>
</file>

<file path=ppt/slides/_rels/slide263.xml.rels><?xml version="1.0" encoding="UTF-8" standalone="yes"?>
<Relationships xmlns="http://schemas.openxmlformats.org/package/2006/relationships"><Relationship Id="rId8" Type="http://schemas.openxmlformats.org/officeDocument/2006/relationships/image" Target="../media/image395.jpeg"/><Relationship Id="rId3" Type="http://schemas.openxmlformats.org/officeDocument/2006/relationships/image" Target="../media/image2.png"/><Relationship Id="rId7" Type="http://schemas.openxmlformats.org/officeDocument/2006/relationships/image" Target="../media/image394.jpeg"/><Relationship Id="rId2" Type="http://schemas.openxmlformats.org/officeDocument/2006/relationships/image" Target="../media/image8.png"/><Relationship Id="rId1" Type="http://schemas.openxmlformats.org/officeDocument/2006/relationships/slideLayout" Target="../slideLayouts/slideLayout6.xml"/><Relationship Id="rId6" Type="http://schemas.openxmlformats.org/officeDocument/2006/relationships/image" Target="../media/image393.png"/><Relationship Id="rId5" Type="http://schemas.openxmlformats.org/officeDocument/2006/relationships/image" Target="../media/image392.png"/><Relationship Id="rId4" Type="http://schemas.openxmlformats.org/officeDocument/2006/relationships/image" Target="../media/image3.png"/><Relationship Id="rId9" Type="http://schemas.openxmlformats.org/officeDocument/2006/relationships/image" Target="../media/image396.png"/></Relationships>
</file>

<file path=ppt/slides/_rels/slide264.xml.rels><?xml version="1.0" encoding="UTF-8" standalone="yes"?>
<Relationships xmlns="http://schemas.openxmlformats.org/package/2006/relationships"><Relationship Id="rId8" Type="http://schemas.openxmlformats.org/officeDocument/2006/relationships/image" Target="../media/image401.jpeg"/><Relationship Id="rId3" Type="http://schemas.openxmlformats.org/officeDocument/2006/relationships/image" Target="../media/image2.png"/><Relationship Id="rId7" Type="http://schemas.openxmlformats.org/officeDocument/2006/relationships/image" Target="../media/image400.png"/><Relationship Id="rId2" Type="http://schemas.openxmlformats.org/officeDocument/2006/relationships/image" Target="../media/image397.png"/><Relationship Id="rId1" Type="http://schemas.openxmlformats.org/officeDocument/2006/relationships/slideLayout" Target="../slideLayouts/slideLayout6.xml"/><Relationship Id="rId6" Type="http://schemas.openxmlformats.org/officeDocument/2006/relationships/image" Target="../media/image399.png"/><Relationship Id="rId5" Type="http://schemas.openxmlformats.org/officeDocument/2006/relationships/image" Target="../media/image398.png"/><Relationship Id="rId4" Type="http://schemas.openxmlformats.org/officeDocument/2006/relationships/image" Target="../media/image3.png"/></Relationships>
</file>

<file path=ppt/slides/_rels/slide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0.xml"/><Relationship Id="rId1" Type="http://schemas.openxmlformats.org/officeDocument/2006/relationships/slideLayout" Target="../slideLayouts/slideLayout1.xml"/><Relationship Id="rId4" Type="http://schemas.openxmlformats.org/officeDocument/2006/relationships/image" Target="../media/image402.emf"/></Relationships>
</file>

<file path=ppt/slides/_rels/slide267.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image" Target="../media/image403.png"/><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pn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4.xml"/><Relationship Id="rId5" Type="http://schemas.openxmlformats.org/officeDocument/2006/relationships/slide" Target="slide2.xml"/><Relationship Id="rId4" Type="http://schemas.openxmlformats.org/officeDocument/2006/relationships/image" Target="../media/image3.png"/></Relationships>
</file>

<file path=ppt/slides/_rels/slide2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4.xml"/><Relationship Id="rId4" Type="http://schemas.openxmlformats.org/officeDocument/2006/relationships/image" Target="../media/image3.png"/></Relationships>
</file>

<file path=ppt/slides/_rels/slide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4.xml"/><Relationship Id="rId4" Type="http://schemas.openxmlformats.org/officeDocument/2006/relationships/image" Target="../media/image3.png"/></Relationships>
</file>

<file path=ppt/slides/_rels/slide27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6.png"/><Relationship Id="rId2" Type="http://schemas.openxmlformats.org/officeDocument/2006/relationships/notesSlide" Target="../notesSlides/notesSlide52.xml"/><Relationship Id="rId1" Type="http://schemas.openxmlformats.org/officeDocument/2006/relationships/slideLayout" Target="../slideLayouts/slideLayout34.xml"/><Relationship Id="rId6" Type="http://schemas.openxmlformats.org/officeDocument/2006/relationships/image" Target="../media/image405.jpeg"/><Relationship Id="rId5" Type="http://schemas.openxmlformats.org/officeDocument/2006/relationships/image" Target="../media/image3.png"/><Relationship Id="rId4" Type="http://schemas.openxmlformats.org/officeDocument/2006/relationships/image" Target="../media/image2.png"/></Relationships>
</file>

<file path=ppt/slides/_rels/slide27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6.png"/><Relationship Id="rId2" Type="http://schemas.openxmlformats.org/officeDocument/2006/relationships/notesSlide" Target="../notesSlides/notesSlide53.xml"/><Relationship Id="rId1" Type="http://schemas.openxmlformats.org/officeDocument/2006/relationships/slideLayout" Target="../slideLayouts/slideLayout34.xml"/><Relationship Id="rId6" Type="http://schemas.openxmlformats.org/officeDocument/2006/relationships/image" Target="../media/image407.png"/><Relationship Id="rId5" Type="http://schemas.openxmlformats.org/officeDocument/2006/relationships/image" Target="../media/image3.png"/><Relationship Id="rId4" Type="http://schemas.openxmlformats.org/officeDocument/2006/relationships/image" Target="../media/image2.png"/></Relationships>
</file>

<file path=ppt/slides/_rels/slide278.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6.png"/><Relationship Id="rId2" Type="http://schemas.openxmlformats.org/officeDocument/2006/relationships/notesSlide" Target="../notesSlides/notesSlide54.xml"/><Relationship Id="rId1" Type="http://schemas.openxmlformats.org/officeDocument/2006/relationships/slideLayout" Target="../slideLayouts/slideLayout34.xml"/><Relationship Id="rId6" Type="http://schemas.openxmlformats.org/officeDocument/2006/relationships/image" Target="../media/image408.jpeg"/><Relationship Id="rId5" Type="http://schemas.openxmlformats.org/officeDocument/2006/relationships/image" Target="../media/image3.png"/><Relationship Id="rId4" Type="http://schemas.openxmlformats.org/officeDocument/2006/relationships/image" Target="../media/image2.png"/></Relationships>
</file>

<file path=ppt/slides/_rels/slide27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6.png"/><Relationship Id="rId2" Type="http://schemas.openxmlformats.org/officeDocument/2006/relationships/notesSlide" Target="../notesSlides/notesSlide55.xml"/><Relationship Id="rId1" Type="http://schemas.openxmlformats.org/officeDocument/2006/relationships/slideLayout" Target="../slideLayouts/slideLayout34.xml"/><Relationship Id="rId6" Type="http://schemas.openxmlformats.org/officeDocument/2006/relationships/image" Target="../media/image409.jpeg"/><Relationship Id="rId5" Type="http://schemas.openxmlformats.org/officeDocument/2006/relationships/image" Target="../media/image3.png"/><Relationship Id="rId4" Type="http://schemas.openxmlformats.org/officeDocument/2006/relationships/image" Target="../media/image2.png"/></Relationships>
</file>

<file path=ppt/slides/_rels/slide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3.png"/></Relationships>
</file>

<file path=ppt/slides/_rels/slide2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97.png"/><Relationship Id="rId1" Type="http://schemas.openxmlformats.org/officeDocument/2006/relationships/slideLayout" Target="../slideLayouts/slideLayout34.xml"/><Relationship Id="rId6" Type="http://schemas.openxmlformats.org/officeDocument/2006/relationships/image" Target="../media/image406.png"/><Relationship Id="rId5" Type="http://schemas.openxmlformats.org/officeDocument/2006/relationships/image" Target="../media/image410.png"/><Relationship Id="rId4" Type="http://schemas.openxmlformats.org/officeDocument/2006/relationships/image" Target="../media/image3.png"/></Relationships>
</file>

<file path=ppt/slides/_rels/slide2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4.xml"/><Relationship Id="rId6" Type="http://schemas.openxmlformats.org/officeDocument/2006/relationships/image" Target="../media/image406.png"/><Relationship Id="rId5" Type="http://schemas.openxmlformats.org/officeDocument/2006/relationships/image" Target="../media/image411.png"/><Relationship Id="rId4" Type="http://schemas.openxmlformats.org/officeDocument/2006/relationships/image" Target="../media/image3.png"/></Relationships>
</file>

<file path=ppt/slides/_rels/slide2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12.png"/><Relationship Id="rId1" Type="http://schemas.openxmlformats.org/officeDocument/2006/relationships/slideLayout" Target="../slideLayouts/slideLayout34.xml"/><Relationship Id="rId6" Type="http://schemas.openxmlformats.org/officeDocument/2006/relationships/image" Target="../media/image406.png"/><Relationship Id="rId5" Type="http://schemas.openxmlformats.org/officeDocument/2006/relationships/image" Target="../media/image413.jpeg"/><Relationship Id="rId4" Type="http://schemas.openxmlformats.org/officeDocument/2006/relationships/image" Target="../media/image3.png"/></Relationships>
</file>

<file path=ppt/slides/_rels/slide2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4.xml"/><Relationship Id="rId6" Type="http://schemas.openxmlformats.org/officeDocument/2006/relationships/image" Target="../media/image406.png"/><Relationship Id="rId5" Type="http://schemas.openxmlformats.org/officeDocument/2006/relationships/image" Target="../media/image414.png"/><Relationship Id="rId4" Type="http://schemas.openxmlformats.org/officeDocument/2006/relationships/image" Target="../media/image3.png"/></Relationships>
</file>

<file path=ppt/slides/_rels/slide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4.xml"/><Relationship Id="rId6" Type="http://schemas.openxmlformats.org/officeDocument/2006/relationships/image" Target="../media/image406.png"/><Relationship Id="rId5" Type="http://schemas.openxmlformats.org/officeDocument/2006/relationships/image" Target="../media/image415.png"/><Relationship Id="rId4" Type="http://schemas.openxmlformats.org/officeDocument/2006/relationships/image" Target="../media/image3.png"/></Relationships>
</file>

<file path=ppt/slides/_rels/slide28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6.png"/><Relationship Id="rId2" Type="http://schemas.openxmlformats.org/officeDocument/2006/relationships/notesSlide" Target="../notesSlides/notesSlide56.xml"/><Relationship Id="rId1" Type="http://schemas.openxmlformats.org/officeDocument/2006/relationships/slideLayout" Target="../slideLayouts/slideLayout34.xml"/><Relationship Id="rId6" Type="http://schemas.openxmlformats.org/officeDocument/2006/relationships/image" Target="../media/image416.png"/><Relationship Id="rId5" Type="http://schemas.openxmlformats.org/officeDocument/2006/relationships/image" Target="../media/image3.png"/><Relationship Id="rId4" Type="http://schemas.openxmlformats.org/officeDocument/2006/relationships/image" Target="../media/image2.png"/></Relationships>
</file>

<file path=ppt/slides/_rels/slide28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6.png"/><Relationship Id="rId2" Type="http://schemas.openxmlformats.org/officeDocument/2006/relationships/notesSlide" Target="../notesSlides/notesSlide57.xml"/><Relationship Id="rId1" Type="http://schemas.openxmlformats.org/officeDocument/2006/relationships/slideLayout" Target="../slideLayouts/slideLayout34.xml"/><Relationship Id="rId6" Type="http://schemas.openxmlformats.org/officeDocument/2006/relationships/image" Target="../media/image417.png"/><Relationship Id="rId5" Type="http://schemas.openxmlformats.org/officeDocument/2006/relationships/image" Target="../media/image3.png"/><Relationship Id="rId4" Type="http://schemas.openxmlformats.org/officeDocument/2006/relationships/image" Target="../media/image2.png"/></Relationships>
</file>

<file path=ppt/slides/_rels/slide2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37.jpeg"/><Relationship Id="rId5" Type="http://schemas.openxmlformats.org/officeDocument/2006/relationships/image" Target="../media/image36.jpeg"/><Relationship Id="rId4" Type="http://schemas.openxmlformats.org/officeDocument/2006/relationships/image" Target="../media/image3.pn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9.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3.xml.rels><?xml version="1.0" encoding="UTF-8" standalone="yes"?>
<Relationships xmlns="http://schemas.openxmlformats.org/package/2006/relationships"><Relationship Id="rId8" Type="http://schemas.openxmlformats.org/officeDocument/2006/relationships/slide" Target="slide333.xml"/><Relationship Id="rId13" Type="http://schemas.openxmlformats.org/officeDocument/2006/relationships/slide" Target="slide366.xml"/><Relationship Id="rId3" Type="http://schemas.openxmlformats.org/officeDocument/2006/relationships/image" Target="../media/image3.png"/><Relationship Id="rId7" Type="http://schemas.openxmlformats.org/officeDocument/2006/relationships/slide" Target="slide332.xml"/><Relationship Id="rId12" Type="http://schemas.openxmlformats.org/officeDocument/2006/relationships/slide" Target="slide362.xml"/><Relationship Id="rId2" Type="http://schemas.openxmlformats.org/officeDocument/2006/relationships/image" Target="../media/image1.png"/><Relationship Id="rId1" Type="http://schemas.openxmlformats.org/officeDocument/2006/relationships/slideLayout" Target="../slideLayouts/slideLayout6.xml"/><Relationship Id="rId6" Type="http://schemas.openxmlformats.org/officeDocument/2006/relationships/slide" Target="slide331.xml"/><Relationship Id="rId11" Type="http://schemas.openxmlformats.org/officeDocument/2006/relationships/slide" Target="slide350.xml"/><Relationship Id="rId5" Type="http://schemas.openxmlformats.org/officeDocument/2006/relationships/slide" Target="slide328.xml"/><Relationship Id="rId10" Type="http://schemas.openxmlformats.org/officeDocument/2006/relationships/slide" Target="slide349.xml"/><Relationship Id="rId4" Type="http://schemas.openxmlformats.org/officeDocument/2006/relationships/slide" Target="slide325.xml"/><Relationship Id="rId9" Type="http://schemas.openxmlformats.org/officeDocument/2006/relationships/slide" Target="slide334.xml"/></Relationships>
</file>

<file path=ppt/slides/_rels/slide3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2.png"/></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0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0.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303.xml.rels><?xml version="1.0" encoding="UTF-8" standalone="yes"?>
<Relationships xmlns="http://schemas.openxmlformats.org/package/2006/relationships"><Relationship Id="rId3" Type="http://schemas.openxmlformats.org/officeDocument/2006/relationships/image" Target="../media/image419.jpeg"/><Relationship Id="rId7" Type="http://schemas.openxmlformats.org/officeDocument/2006/relationships/image" Target="../media/image422.png"/><Relationship Id="rId2" Type="http://schemas.openxmlformats.org/officeDocument/2006/relationships/image" Target="../media/image418.jpeg"/><Relationship Id="rId1" Type="http://schemas.openxmlformats.org/officeDocument/2006/relationships/slideLayout" Target="../slideLayouts/slideLayout9.xml"/><Relationship Id="rId6" Type="http://schemas.openxmlformats.org/officeDocument/2006/relationships/image" Target="../media/image421.jpeg"/><Relationship Id="rId5" Type="http://schemas.openxmlformats.org/officeDocument/2006/relationships/image" Target="cid:image001.jpg@01D58027.A67A4B10" TargetMode="External"/><Relationship Id="rId4" Type="http://schemas.openxmlformats.org/officeDocument/2006/relationships/image" Target="../media/image420.jpeg"/></Relationships>
</file>

<file path=ppt/slides/_rels/slide304.xml.rels><?xml version="1.0" encoding="UTF-8" standalone="yes"?>
<Relationships xmlns="http://schemas.openxmlformats.org/package/2006/relationships"><Relationship Id="rId2" Type="http://schemas.openxmlformats.org/officeDocument/2006/relationships/image" Target="../media/image423.emf"/><Relationship Id="rId1" Type="http://schemas.openxmlformats.org/officeDocument/2006/relationships/slideLayout" Target="../slideLayouts/slideLayout8.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08.xml.rels><?xml version="1.0" encoding="UTF-8" standalone="yes"?>
<Relationships xmlns="http://schemas.openxmlformats.org/package/2006/relationships"><Relationship Id="rId8" Type="http://schemas.openxmlformats.org/officeDocument/2006/relationships/image" Target="../media/image428.jpeg"/><Relationship Id="rId3" Type="http://schemas.openxmlformats.org/officeDocument/2006/relationships/image" Target="../media/image425.jpeg"/><Relationship Id="rId7" Type="http://schemas.openxmlformats.org/officeDocument/2006/relationships/image" Target="cid:image001.jpg@01D542D9.0BF41660" TargetMode="External"/><Relationship Id="rId2" Type="http://schemas.openxmlformats.org/officeDocument/2006/relationships/image" Target="../media/image424.jpeg"/><Relationship Id="rId1" Type="http://schemas.openxmlformats.org/officeDocument/2006/relationships/slideLayout" Target="../slideLayouts/slideLayout10.xml"/><Relationship Id="rId6" Type="http://schemas.openxmlformats.org/officeDocument/2006/relationships/image" Target="../media/image427.jpeg"/><Relationship Id="rId5" Type="http://schemas.openxmlformats.org/officeDocument/2006/relationships/image" Target="cid:image001.jpg@01D50CA2.5B50E0C0" TargetMode="External"/><Relationship Id="rId4" Type="http://schemas.openxmlformats.org/officeDocument/2006/relationships/image" Target="../media/image426.jpeg"/><Relationship Id="rId9" Type="http://schemas.openxmlformats.org/officeDocument/2006/relationships/image" Target="cid:image001.jpg@01D51BA3.B5D8A130" TargetMode="Externa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png"/></Relationships>
</file>

<file path=ppt/slides/_rels/slide310.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 Id="rId4" Type="http://schemas.openxmlformats.org/officeDocument/2006/relationships/image" Target="../media/image430.jpeg"/></Relationships>
</file>

<file path=ppt/slides/_rels/slide311.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 Id="rId4" Type="http://schemas.openxmlformats.org/officeDocument/2006/relationships/hyperlink" Target="Copia%20de%20CUADRO%20GESTORES%202018.xlsx" TargetMode="External"/></Relationships>
</file>

<file path=ppt/slides/_rels/slide312.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429.png"/><Relationship Id="rId7" Type="http://schemas.openxmlformats.org/officeDocument/2006/relationships/diagramColors" Target="../diagrams/colors5.xml"/><Relationship Id="rId2" Type="http://schemas.openxmlformats.org/officeDocument/2006/relationships/image" Target="../media/image8.png"/><Relationship Id="rId1" Type="http://schemas.openxmlformats.org/officeDocument/2006/relationships/slideLayout" Target="../slideLayouts/slideLayout11.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 Id="rId9" Type="http://schemas.openxmlformats.org/officeDocument/2006/relationships/hyperlink" Target="Copia%20de%20CONSOLIDADO%20%20PASIVOS%20PREDIALES%20ACTUALIZADO%20A%20FEBRERO%2019%20DE%202018.xlsx" TargetMode="External"/></Relationships>
</file>

<file path=ppt/slides/_rels/slide313.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314.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315.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316.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317.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318.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 Id="rId4" Type="http://schemas.openxmlformats.org/officeDocument/2006/relationships/image" Target="../media/image431.png"/></Relationships>
</file>

<file path=ppt/slides/_rels/slide319.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3.png"/></Relationships>
</file>

<file path=ppt/slides/_rels/slide320.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 Id="rId6" Type="http://schemas.openxmlformats.org/officeDocument/2006/relationships/image" Target="cid:6baae47c-8562-4094-ab2d-bc27c277ec5a@namprd12.prod.outlook.com" TargetMode="External"/><Relationship Id="rId5" Type="http://schemas.openxmlformats.org/officeDocument/2006/relationships/image" Target="../media/image433.jpeg"/><Relationship Id="rId4" Type="http://schemas.openxmlformats.org/officeDocument/2006/relationships/image" Target="../media/image432.jpeg"/></Relationships>
</file>

<file path=ppt/slides/_rels/slide321.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322.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323.xml.rels><?xml version="1.0" encoding="UTF-8" standalone="yes"?>
<Relationships xmlns="http://schemas.openxmlformats.org/package/2006/relationships"><Relationship Id="rId8" Type="http://schemas.openxmlformats.org/officeDocument/2006/relationships/image" Target="../media/image438.png"/><Relationship Id="rId3" Type="http://schemas.openxmlformats.org/officeDocument/2006/relationships/image" Target="../media/image429.png"/><Relationship Id="rId7" Type="http://schemas.openxmlformats.org/officeDocument/2006/relationships/image" Target="../media/image437.png"/><Relationship Id="rId2" Type="http://schemas.openxmlformats.org/officeDocument/2006/relationships/image" Target="../media/image8.png"/><Relationship Id="rId1" Type="http://schemas.openxmlformats.org/officeDocument/2006/relationships/slideLayout" Target="../slideLayouts/slideLayout11.xml"/><Relationship Id="rId6" Type="http://schemas.openxmlformats.org/officeDocument/2006/relationships/image" Target="../media/image436.jpeg"/><Relationship Id="rId5" Type="http://schemas.openxmlformats.org/officeDocument/2006/relationships/image" Target="../media/image435.jpeg"/><Relationship Id="rId4" Type="http://schemas.openxmlformats.org/officeDocument/2006/relationships/image" Target="../media/image434.jpeg"/><Relationship Id="rId9" Type="http://schemas.openxmlformats.org/officeDocument/2006/relationships/image" Target="../media/image439.png"/></Relationships>
</file>

<file path=ppt/slides/_rels/slide3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3.png"/></Relationships>
</file>

<file path=ppt/slides/_rels/slide3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xml"/></Relationships>
</file>

<file path=ppt/slides/_rels/slide32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8.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43.jpeg"/><Relationship Id="rId5" Type="http://schemas.openxmlformats.org/officeDocument/2006/relationships/image" Target="../media/image3.png"/><Relationship Id="rId4" Type="http://schemas.openxmlformats.org/officeDocument/2006/relationships/image" Target="../media/image2.png"/></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45.jpeg"/><Relationship Id="rId5" Type="http://schemas.openxmlformats.org/officeDocument/2006/relationships/image" Target="../media/image44.jpeg"/><Relationship Id="rId4" Type="http://schemas.openxmlformats.org/officeDocument/2006/relationships/image" Target="../media/image3.png"/></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9.xml.rels><?xml version="1.0" encoding="UTF-8" standalone="yes"?>
<Relationships xmlns="http://schemas.openxmlformats.org/package/2006/relationships"><Relationship Id="rId3" Type="http://schemas.openxmlformats.org/officeDocument/2006/relationships/image" Target="../media/image440.emf"/><Relationship Id="rId2" Type="http://schemas.openxmlformats.org/officeDocument/2006/relationships/notesSlide" Target="../notesSlides/notesSlide64.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3.png"/><Relationship Id="rId4" Type="http://schemas.openxmlformats.org/officeDocument/2006/relationships/image" Target="../media/image2.png"/></Relationships>
</file>

<file path=ppt/slides/_rels/slide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2" Type="http://schemas.openxmlformats.org/officeDocument/2006/relationships/image" Target="../media/image441.png"/><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48.emf"/><Relationship Id="rId5" Type="http://schemas.openxmlformats.org/officeDocument/2006/relationships/image" Target="../media/image47.png"/><Relationship Id="rId4" Type="http://schemas.openxmlformats.org/officeDocument/2006/relationships/image" Target="../media/image3.png"/></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5.xml"/></Relationships>
</file>

<file path=ppt/slides/_rels/slide36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6.xml"/></Relationships>
</file>

<file path=ppt/slides/_rels/slide3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7.xml"/></Relationships>
</file>

<file path=ppt/slides/_rels/slide36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8.xml"/></Relationships>
</file>

<file path=ppt/slides/_rels/slide3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49.png"/><Relationship Id="rId4" Type="http://schemas.openxmlformats.org/officeDocument/2006/relationships/image" Target="../media/image3.png"/></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51.jpeg"/><Relationship Id="rId5" Type="http://schemas.openxmlformats.org/officeDocument/2006/relationships/image" Target="../media/image50.jpeg"/><Relationship Id="rId4" Type="http://schemas.openxmlformats.org/officeDocument/2006/relationships/image" Target="../media/image3.png"/></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53.jpeg"/><Relationship Id="rId5" Type="http://schemas.openxmlformats.org/officeDocument/2006/relationships/image" Target="../media/image52.jpe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54.emf"/><Relationship Id="rId4" Type="http://schemas.openxmlformats.org/officeDocument/2006/relationships/image" Target="../media/image3.png"/></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56.emf"/><Relationship Id="rId5" Type="http://schemas.openxmlformats.org/officeDocument/2006/relationships/image" Target="../media/image55.emf"/><Relationship Id="rId4" Type="http://schemas.openxmlformats.org/officeDocument/2006/relationships/image" Target="../media/image3.png"/></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57.png"/><Relationship Id="rId4" Type="http://schemas.openxmlformats.org/officeDocument/2006/relationships/image" Target="../media/image3.png"/></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59.emf"/><Relationship Id="rId5" Type="http://schemas.openxmlformats.org/officeDocument/2006/relationships/image" Target="../media/image58.emf"/><Relationship Id="rId4" Type="http://schemas.openxmlformats.org/officeDocument/2006/relationships/image" Target="../media/image3.png"/></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60.png"/><Relationship Id="rId4" Type="http://schemas.openxmlformats.org/officeDocument/2006/relationships/image" Target="../media/image3.png"/></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62.jpeg"/><Relationship Id="rId5" Type="http://schemas.openxmlformats.org/officeDocument/2006/relationships/image" Target="../media/image61.jpeg"/><Relationship Id="rId4" Type="http://schemas.openxmlformats.org/officeDocument/2006/relationships/image" Target="../media/image3.png"/></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63.emf"/><Relationship Id="rId4" Type="http://schemas.openxmlformats.org/officeDocument/2006/relationships/image" Target="../media/image3.png"/></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65.jpeg"/><Relationship Id="rId5" Type="http://schemas.openxmlformats.org/officeDocument/2006/relationships/image" Target="../media/image64.png"/><Relationship Id="rId4" Type="http://schemas.openxmlformats.org/officeDocument/2006/relationships/image" Target="../media/image3.png"/></Relationships>
</file>

<file path=ppt/slides/_rels/slide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66.emf"/><Relationship Id="rId4" Type="http://schemas.openxmlformats.org/officeDocument/2006/relationships/image" Target="../media/image3.png"/></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68.emf"/><Relationship Id="rId5" Type="http://schemas.openxmlformats.org/officeDocument/2006/relationships/image" Target="../media/image67.jpeg"/><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69.emf"/><Relationship Id="rId4" Type="http://schemas.openxmlformats.org/officeDocument/2006/relationships/image" Target="../media/image3.png"/></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3.png"/></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5" Type="http://schemas.openxmlformats.org/officeDocument/2006/relationships/image" Target="../media/image72.emf"/><Relationship Id="rId4" Type="http://schemas.openxmlformats.org/officeDocument/2006/relationships/image" Target="../media/image3.png"/></Relationships>
</file>

<file path=ppt/slides/_rels/slide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7.xml"/><Relationship Id="rId6" Type="http://schemas.openxmlformats.org/officeDocument/2006/relationships/image" Target="../media/image74.jpeg"/><Relationship Id="rId5" Type="http://schemas.openxmlformats.org/officeDocument/2006/relationships/image" Target="../media/image73.jpeg"/><Relationship Id="rId4" Type="http://schemas.openxmlformats.org/officeDocument/2006/relationships/image" Target="../media/image3.png"/></Relationships>
</file>

<file path=ppt/slides/_rels/slide54.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slide" Target="slide2.xml"/><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3.png"/><Relationship Id="rId4" Type="http://schemas.openxmlformats.org/officeDocument/2006/relationships/image" Target="../media/image2.png"/></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3.png"/></Relationships>
</file>

<file path=ppt/slides/_rels/slide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78.png"/><Relationship Id="rId4" Type="http://schemas.openxmlformats.org/officeDocument/2006/relationships/image" Target="../media/image3.png"/></Relationships>
</file>

<file path=ppt/slides/_rels/slide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79.png"/><Relationship Id="rId4" Type="http://schemas.openxmlformats.org/officeDocument/2006/relationships/image" Target="../media/image3.png"/></Relationships>
</file>

<file path=ppt/slides/_rels/slide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3.png"/></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slide" Target="slide2.xml"/><Relationship Id="rId5" Type="http://schemas.openxmlformats.org/officeDocument/2006/relationships/image" Target="../media/image82.png"/><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84.jpeg"/><Relationship Id="rId5" Type="http://schemas.openxmlformats.org/officeDocument/2006/relationships/image" Target="../media/image83.jpeg"/><Relationship Id="rId4" Type="http://schemas.openxmlformats.org/officeDocument/2006/relationships/image" Target="../media/image3.png"/></Relationships>
</file>

<file path=ppt/slides/_rels/slide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85.png"/><Relationship Id="rId4" Type="http://schemas.openxmlformats.org/officeDocument/2006/relationships/image" Target="../media/image3.png"/></Relationships>
</file>

<file path=ppt/slides/_rels/slide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87.png"/><Relationship Id="rId5" Type="http://schemas.openxmlformats.org/officeDocument/2006/relationships/image" Target="../media/image86.emf"/><Relationship Id="rId4" Type="http://schemas.openxmlformats.org/officeDocument/2006/relationships/image" Target="../media/image3.png"/></Relationships>
</file>

<file path=ppt/slides/_rels/slide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88.png"/><Relationship Id="rId4" Type="http://schemas.openxmlformats.org/officeDocument/2006/relationships/image" Target="../media/image3.png"/></Relationships>
</file>

<file path=ppt/slides/_rels/slide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89.png"/><Relationship Id="rId4" Type="http://schemas.openxmlformats.org/officeDocument/2006/relationships/image" Target="../media/image3.png"/></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90.png"/><Relationship Id="rId4" Type="http://schemas.openxmlformats.org/officeDocument/2006/relationships/image" Target="../media/image3.png"/></Relationships>
</file>

<file path=ppt/slides/_rels/slide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92.jpeg"/><Relationship Id="rId5" Type="http://schemas.openxmlformats.org/officeDocument/2006/relationships/image" Target="../media/image91.jpeg"/><Relationship Id="rId4" Type="http://schemas.openxmlformats.org/officeDocument/2006/relationships/image" Target="../media/image3.png"/></Relationships>
</file>

<file path=ppt/slides/_rels/slide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image" Target="../media/image3.png"/></Relationships>
</file>

<file path=ppt/slides/_rels/slide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96.jpeg"/><Relationship Id="rId5" Type="http://schemas.openxmlformats.org/officeDocument/2006/relationships/image" Target="../media/image95.png"/><Relationship Id="rId4" Type="http://schemas.openxmlformats.org/officeDocument/2006/relationships/image" Target="../media/image3.png"/></Relationships>
</file>

<file path=ppt/slides/_rels/slide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100.png"/><Relationship Id="rId5" Type="http://schemas.openxmlformats.org/officeDocument/2006/relationships/image" Target="../media/image99.png"/><Relationship Id="rId4" Type="http://schemas.openxmlformats.org/officeDocument/2006/relationships/image" Target="../media/image3.png"/></Relationships>
</file>

<file path=ppt/slides/_rels/slide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102.jpeg"/><Relationship Id="rId5" Type="http://schemas.openxmlformats.org/officeDocument/2006/relationships/image" Target="../media/image101.jpeg"/><Relationship Id="rId4" Type="http://schemas.openxmlformats.org/officeDocument/2006/relationships/image" Target="../media/image3.png"/></Relationships>
</file>

<file path=ppt/slides/_rels/slide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104.jpeg"/><Relationship Id="rId5" Type="http://schemas.openxmlformats.org/officeDocument/2006/relationships/image" Target="../media/image103.jpeg"/><Relationship Id="rId4" Type="http://schemas.openxmlformats.org/officeDocument/2006/relationships/image" Target="../media/image3.png"/></Relationships>
</file>

<file path=ppt/slides/_rels/slide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5.png"/><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106.jpeg"/><Relationship Id="rId4" Type="http://schemas.openxmlformats.org/officeDocument/2006/relationships/image" Target="../media/image3.png"/></Relationships>
</file>

<file path=ppt/slides/_rels/slide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108.emf"/><Relationship Id="rId5" Type="http://schemas.openxmlformats.org/officeDocument/2006/relationships/image" Target="../media/image107.emf"/><Relationship Id="rId4" Type="http://schemas.openxmlformats.org/officeDocument/2006/relationships/image" Target="../media/image3.png"/></Relationships>
</file>

<file path=ppt/slides/_rels/slide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110.emf"/><Relationship Id="rId5" Type="http://schemas.openxmlformats.org/officeDocument/2006/relationships/image" Target="../media/image109.emf"/><Relationship Id="rId4" Type="http://schemas.openxmlformats.org/officeDocument/2006/relationships/image" Target="../media/image3.png"/></Relationships>
</file>

<file path=ppt/slides/_rels/slide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1.xml"/><Relationship Id="rId6" Type="http://schemas.openxmlformats.org/officeDocument/2006/relationships/image" Target="../media/image112.emf"/><Relationship Id="rId5" Type="http://schemas.openxmlformats.org/officeDocument/2006/relationships/image" Target="../media/image111.emf"/><Relationship Id="rId4" Type="http://schemas.openxmlformats.org/officeDocument/2006/relationships/image" Target="../media/image3.png"/></Relationships>
</file>

<file path=ppt/slides/_rels/slide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3.png"/><Relationship Id="rId1" Type="http://schemas.openxmlformats.org/officeDocument/2006/relationships/slideLayout" Target="../slideLayouts/slideLayout1.xml"/><Relationship Id="rId6" Type="http://schemas.openxmlformats.org/officeDocument/2006/relationships/image" Target="../media/image115.emf"/><Relationship Id="rId5" Type="http://schemas.openxmlformats.org/officeDocument/2006/relationships/image" Target="../media/image114.emf"/><Relationship Id="rId4" Type="http://schemas.openxmlformats.org/officeDocument/2006/relationships/image" Target="../media/image3.png"/></Relationships>
</file>

<file path=ppt/slides/_rels/slide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Layout" Target="../slideLayouts/slideLayout33.xml"/><Relationship Id="rId6" Type="http://schemas.openxmlformats.org/officeDocument/2006/relationships/image" Target="../media/image116.jpeg"/><Relationship Id="rId5" Type="http://schemas.openxmlformats.org/officeDocument/2006/relationships/image" Target="../media/image3.png"/><Relationship Id="rId4" Type="http://schemas.openxmlformats.org/officeDocument/2006/relationships/image" Target="../media/image8.png"/></Relationships>
</file>

<file path=ppt/slides/_rels/slide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7.png"/><Relationship Id="rId1" Type="http://schemas.openxmlformats.org/officeDocument/2006/relationships/slideLayout" Target="../slideLayouts/slideLayout33.xml"/><Relationship Id="rId5" Type="http://schemas.openxmlformats.org/officeDocument/2006/relationships/image" Target="../media/image118.jpeg"/><Relationship Id="rId4" Type="http://schemas.openxmlformats.org/officeDocument/2006/relationships/image" Target="../media/image3.png"/></Relationships>
</file>

<file path=ppt/slides/_rels/slide82.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119.png"/><Relationship Id="rId2" Type="http://schemas.openxmlformats.org/officeDocument/2006/relationships/notesSlide" Target="../notesSlides/notesSlide6.xml"/><Relationship Id="rId1" Type="http://schemas.openxmlformats.org/officeDocument/2006/relationships/slideLayout" Target="../slideLayouts/slideLayout33.xml"/><Relationship Id="rId6" Type="http://schemas.openxmlformats.org/officeDocument/2006/relationships/image" Target="../media/image3.png"/><Relationship Id="rId5" Type="http://schemas.openxmlformats.org/officeDocument/2006/relationships/image" Target="../media/image8.png"/><Relationship Id="rId4" Type="http://schemas.openxmlformats.org/officeDocument/2006/relationships/image" Target="../media/image2.png"/></Relationships>
</file>

<file path=ppt/slides/_rels/slide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33.xml"/><Relationship Id="rId6" Type="http://schemas.openxmlformats.org/officeDocument/2006/relationships/image" Target="../media/image121.jpeg"/><Relationship Id="rId5" Type="http://schemas.openxmlformats.org/officeDocument/2006/relationships/image" Target="../media/image120.jpeg"/><Relationship Id="rId4" Type="http://schemas.openxmlformats.org/officeDocument/2006/relationships/image" Target="../media/image3.png"/></Relationships>
</file>

<file path=ppt/slides/_rels/slide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slide" Target="slide2.xml"/><Relationship Id="rId5" Type="http://schemas.openxmlformats.org/officeDocument/2006/relationships/image" Target="../media/image122.png"/><Relationship Id="rId4" Type="http://schemas.openxmlformats.org/officeDocument/2006/relationships/image" Target="../media/image3.png"/></Relationships>
</file>

<file path=ppt/slides/_rels/slide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3.png"/></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Layout" Target="../slideLayouts/slideLayout7.xml"/><Relationship Id="rId5" Type="http://schemas.openxmlformats.org/officeDocument/2006/relationships/slide" Target="slide2.xml"/><Relationship Id="rId4" Type="http://schemas.openxmlformats.org/officeDocument/2006/relationships/image" Target="../media/image3.png"/></Relationships>
</file>

<file path=ppt/slides/_rels/slide8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125.jpeg"/><Relationship Id="rId5" Type="http://schemas.openxmlformats.org/officeDocument/2006/relationships/image" Target="../media/image3.png"/><Relationship Id="rId4" Type="http://schemas.openxmlformats.org/officeDocument/2006/relationships/image" Target="../media/image2.png"/></Relationships>
</file>

<file path=ppt/slides/_rels/slide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7.jpeg"/><Relationship Id="rId5" Type="http://schemas.openxmlformats.org/officeDocument/2006/relationships/image" Target="../media/image126.jpeg"/><Relationship Id="rId4" Type="http://schemas.openxmlformats.org/officeDocument/2006/relationships/image" Target="../media/image3.png"/></Relationships>
</file>

<file path=ppt/slides/_rels/slide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128.jpeg"/><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31.jpe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30.jpeg"/><Relationship Id="rId5" Type="http://schemas.openxmlformats.org/officeDocument/2006/relationships/image" Target="../media/image129.jpeg"/><Relationship Id="rId4" Type="http://schemas.openxmlformats.org/officeDocument/2006/relationships/image" Target="../media/image3.png"/></Relationships>
</file>

<file path=ppt/slides/_rels/slide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132.jpeg"/><Relationship Id="rId4" Type="http://schemas.openxmlformats.org/officeDocument/2006/relationships/image" Target="../media/image3.png"/></Relationships>
</file>

<file path=ppt/slides/_rels/slide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3.png"/></Relationships>
</file>

<file path=ppt/slides/_rels/slide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slide" Target="slide2.xml"/><Relationship Id="rId5" Type="http://schemas.openxmlformats.org/officeDocument/2006/relationships/image" Target="../media/image135.png"/><Relationship Id="rId4" Type="http://schemas.openxmlformats.org/officeDocument/2006/relationships/image" Target="../media/image3.png"/></Relationships>
</file>

<file path=ppt/slides/_rels/slide94.xml.rels><?xml version="1.0" encoding="UTF-8" standalone="yes"?>
<Relationships xmlns="http://schemas.openxmlformats.org/package/2006/relationships"><Relationship Id="rId8" Type="http://schemas.openxmlformats.org/officeDocument/2006/relationships/image" Target="../media/image139.jpeg"/><Relationship Id="rId13" Type="http://schemas.microsoft.com/office/2007/relationships/diagramDrawing" Target="../diagrams/drawing1.xml"/><Relationship Id="rId3" Type="http://schemas.openxmlformats.org/officeDocument/2006/relationships/image" Target="../media/image2.png"/><Relationship Id="rId7" Type="http://schemas.openxmlformats.org/officeDocument/2006/relationships/image" Target="../media/image138.jpeg"/><Relationship Id="rId12" Type="http://schemas.openxmlformats.org/officeDocument/2006/relationships/diagramColors" Target="../diagrams/colors1.xml"/><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37.jpeg"/><Relationship Id="rId11" Type="http://schemas.openxmlformats.org/officeDocument/2006/relationships/diagramQuickStyle" Target="../diagrams/quickStyle1.xml"/><Relationship Id="rId5" Type="http://schemas.openxmlformats.org/officeDocument/2006/relationships/image" Target="../media/image136.jpeg"/><Relationship Id="rId15" Type="http://schemas.openxmlformats.org/officeDocument/2006/relationships/image" Target="../media/image142.jpeg"/><Relationship Id="rId10" Type="http://schemas.openxmlformats.org/officeDocument/2006/relationships/diagramLayout" Target="../diagrams/layout1.xml"/><Relationship Id="rId4" Type="http://schemas.openxmlformats.org/officeDocument/2006/relationships/image" Target="../media/image3.png"/><Relationship Id="rId9" Type="http://schemas.openxmlformats.org/officeDocument/2006/relationships/diagramData" Target="../diagrams/data1.xml"/><Relationship Id="rId14" Type="http://schemas.openxmlformats.org/officeDocument/2006/relationships/image" Target="../media/image141.emf"/></Relationships>
</file>

<file path=ppt/slides/_rels/slide9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43.png"/><Relationship Id="rId5" Type="http://schemas.openxmlformats.org/officeDocument/2006/relationships/image" Target="../media/image3.png"/><Relationship Id="rId4" Type="http://schemas.openxmlformats.org/officeDocument/2006/relationships/image" Target="../media/image2.png"/></Relationships>
</file>

<file path=ppt/slides/_rels/slide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45.jpeg"/><Relationship Id="rId5" Type="http://schemas.openxmlformats.org/officeDocument/2006/relationships/image" Target="../media/image144.jpeg"/><Relationship Id="rId4" Type="http://schemas.openxmlformats.org/officeDocument/2006/relationships/image" Target="../media/image3.png"/></Relationships>
</file>

<file path=ppt/slides/_rels/slide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47.emf"/><Relationship Id="rId5" Type="http://schemas.openxmlformats.org/officeDocument/2006/relationships/image" Target="../media/image146.emf"/><Relationship Id="rId4" Type="http://schemas.openxmlformats.org/officeDocument/2006/relationships/image" Target="../media/image3.png"/></Relationships>
</file>

<file path=ppt/slides/_rels/slide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49.jpeg"/><Relationship Id="rId5" Type="http://schemas.openxmlformats.org/officeDocument/2006/relationships/image" Target="../media/image148.jpeg"/><Relationship Id="rId4" Type="http://schemas.openxmlformats.org/officeDocument/2006/relationships/image" Target="../media/image3.png"/></Relationships>
</file>

<file path=ppt/slides/_rels/slide9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150.jpeg"/><Relationship Id="rId5" Type="http://schemas.openxmlformats.org/officeDocument/2006/relationships/image" Target="../media/image3.png"/><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ángulo 3">
            <a:extLst>
              <a:ext uri="{FF2B5EF4-FFF2-40B4-BE49-F238E27FC236}">
                <a16:creationId xmlns:a16="http://schemas.microsoft.com/office/drawing/2014/main" id="{B66BFACC-B00B-4BC3-8F0E-77EE023D378A}"/>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chemeClr val="bg1"/>
                </a:solidFill>
                <a:latin typeface="Arial" panose="020B0604020202020204" pitchFamily="34" charset="0"/>
                <a:cs typeface="Arial" panose="020B0604020202020204" pitchFamily="34" charset="0"/>
              </a:rPr>
              <a:t>INSTITUTO NACIONAL DE VÍAS</a:t>
            </a:r>
          </a:p>
        </p:txBody>
      </p:sp>
      <p:sp>
        <p:nvSpPr>
          <p:cNvPr id="26627" name="Rectángulo 7">
            <a:extLst>
              <a:ext uri="{FF2B5EF4-FFF2-40B4-BE49-F238E27FC236}">
                <a16:creationId xmlns:a16="http://schemas.microsoft.com/office/drawing/2014/main" id="{66A9652F-84A7-4D4B-A590-81BC219BABFE}"/>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chemeClr val="bg1"/>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chemeClr val="bg1"/>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chemeClr val="bg1"/>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63BBD2C4-5869-426E-9226-8393EF5F0981}"/>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pic>
        <p:nvPicPr>
          <p:cNvPr id="26629" name="Imagen 14">
            <a:extLst>
              <a:ext uri="{FF2B5EF4-FFF2-40B4-BE49-F238E27FC236}">
                <a16:creationId xmlns:a16="http://schemas.microsoft.com/office/drawing/2014/main" id="{7710EBBA-542E-4CEC-9822-265DE3EFDC6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05238" y="2270125"/>
            <a:ext cx="50292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0" name="Imagen 16">
            <a:extLst>
              <a:ext uri="{FF2B5EF4-FFF2-40B4-BE49-F238E27FC236}">
                <a16:creationId xmlns:a16="http://schemas.microsoft.com/office/drawing/2014/main" id="{60A380F3-602B-41A6-AAAE-2D953C06F62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1" name="Imagen 2">
            <a:extLst>
              <a:ext uri="{FF2B5EF4-FFF2-40B4-BE49-F238E27FC236}">
                <a16:creationId xmlns:a16="http://schemas.microsoft.com/office/drawing/2014/main" id="{6AC5574F-EDE4-4E92-B4EB-C24F782674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48125"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33347897-3AE3-4332-B553-303A1C571BDF}"/>
              </a:ext>
            </a:extLst>
          </p:cNvPr>
          <p:cNvSpPr/>
          <p:nvPr/>
        </p:nvSpPr>
        <p:spPr>
          <a:xfrm>
            <a:off x="2455863" y="1092200"/>
            <a:ext cx="7280275" cy="1323975"/>
          </a:xfrm>
          <a:prstGeom prst="rect">
            <a:avLst/>
          </a:prstGeom>
          <a:noFill/>
        </p:spPr>
        <p:txBody>
          <a:bodyPr wrap="none">
            <a:spAutoFit/>
          </a:bodyPr>
          <a:lstStyle/>
          <a:p>
            <a:pPr algn="ctr">
              <a:defRPr/>
            </a:pPr>
            <a:r>
              <a:rPr lang="es-ES" sz="4000" b="1" dirty="0">
                <a:ln w="0"/>
                <a:solidFill>
                  <a:schemeClr val="accent6">
                    <a:lumMod val="50000"/>
                  </a:schemeClr>
                </a:solidFill>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INFORME DE GESTION  2019</a:t>
            </a:r>
          </a:p>
          <a:p>
            <a:pPr algn="ctr">
              <a:defRPr/>
            </a:pPr>
            <a:endParaRPr lang="es-ES" sz="4000" b="1" dirty="0">
              <a:ln w="0"/>
              <a:solidFill>
                <a:schemeClr val="accent6">
                  <a:lumMod val="50000"/>
                </a:schemeClr>
              </a:solidFill>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ángulo 3">
            <a:extLst>
              <a:ext uri="{FF2B5EF4-FFF2-40B4-BE49-F238E27FC236}">
                <a16:creationId xmlns:a16="http://schemas.microsoft.com/office/drawing/2014/main" id="{3E757E23-778C-4C08-89BF-242689623C8C}"/>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6867" name="Rectángulo 7">
            <a:extLst>
              <a:ext uri="{FF2B5EF4-FFF2-40B4-BE49-F238E27FC236}">
                <a16:creationId xmlns:a16="http://schemas.microsoft.com/office/drawing/2014/main" id="{D004E05C-4CDE-465E-B196-7AF18AC9932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9667038-9D82-4B75-A74B-3EFD96616943}"/>
              </a:ext>
            </a:extLst>
          </p:cNvPr>
          <p:cNvSpPr/>
          <p:nvPr/>
        </p:nvSpPr>
        <p:spPr>
          <a:xfrm>
            <a:off x="-30163"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6869" name="Imagen 14">
            <a:extLst>
              <a:ext uri="{FF2B5EF4-FFF2-40B4-BE49-F238E27FC236}">
                <a16:creationId xmlns:a16="http://schemas.microsoft.com/office/drawing/2014/main" id="{C792A6A1-9542-4324-A2D6-2FEAEC182CB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147175" y="5815013"/>
            <a:ext cx="2363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0" name="Imagen 16">
            <a:extLst>
              <a:ext uri="{FF2B5EF4-FFF2-40B4-BE49-F238E27FC236}">
                <a16:creationId xmlns:a16="http://schemas.microsoft.com/office/drawing/2014/main" id="{3323755D-1C85-486D-B1F2-DB0119AAF1E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5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1" name="Imagen 2">
            <a:extLst>
              <a:ext uri="{FF2B5EF4-FFF2-40B4-BE49-F238E27FC236}">
                <a16:creationId xmlns:a16="http://schemas.microsoft.com/office/drawing/2014/main" id="{37C30503-5D92-4D98-94B6-FF145E318CA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29075"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0935CFDE-4BBD-4369-BFF5-53B56B64A039}"/>
              </a:ext>
            </a:extLst>
          </p:cNvPr>
          <p:cNvSpPr/>
          <p:nvPr/>
        </p:nvSpPr>
        <p:spPr>
          <a:xfrm>
            <a:off x="3148013" y="204788"/>
            <a:ext cx="6075362" cy="584200"/>
          </a:xfrm>
          <a:prstGeom prst="rect">
            <a:avLst/>
          </a:prstGeom>
          <a:noFill/>
        </p:spPr>
        <p:txBody>
          <a:bodyPr wrap="none">
            <a:spAutoFit/>
          </a:bodyPr>
          <a:lstStyle/>
          <a:p>
            <a:pPr algn="ctr">
              <a:defRPr/>
            </a:pPr>
            <a:r>
              <a:rPr lang="es-ES" sz="3200" b="1" dirty="0">
                <a:ln w="0"/>
                <a:solidFill>
                  <a:srgbClr val="70AD47">
                    <a:lumMod val="50000"/>
                  </a:srgbClr>
                </a:solidFill>
                <a:effectLst>
                  <a:outerShdw blurRad="38100" dist="19050" dir="2700000" algn="tl" rotWithShape="0">
                    <a:prstClr val="black">
                      <a:alpha val="40000"/>
                    </a:prstClr>
                  </a:outerShdw>
                </a:effectLst>
                <a:latin typeface="Arial" panose="020B0604020202020204" pitchFamily="34" charset="0"/>
                <a:cs typeface="Arial" panose="020B0604020202020204" pitchFamily="34" charset="0"/>
              </a:rPr>
              <a:t>PROYECTOS ESTRATEGICOS</a:t>
            </a:r>
          </a:p>
        </p:txBody>
      </p:sp>
      <p:sp>
        <p:nvSpPr>
          <p:cNvPr id="36873" name="CuadroTexto 1">
            <a:extLst>
              <a:ext uri="{FF2B5EF4-FFF2-40B4-BE49-F238E27FC236}">
                <a16:creationId xmlns:a16="http://schemas.microsoft.com/office/drawing/2014/main" id="{C57CCAE6-EB76-44F5-B264-7A9DB7A4BF82}"/>
              </a:ext>
            </a:extLst>
          </p:cNvPr>
          <p:cNvSpPr txBox="1">
            <a:spLocks noChangeArrowheads="1"/>
          </p:cNvSpPr>
          <p:nvPr/>
        </p:nvSpPr>
        <p:spPr bwMode="auto">
          <a:xfrm>
            <a:off x="1042988" y="944563"/>
            <a:ext cx="10106025"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s-ES" altLang="es-CO" sz="1800">
                <a:solidFill>
                  <a:srgbClr val="000000"/>
                </a:solidFill>
              </a:rPr>
              <a:t>Con el fin de fortalecer la gestión misional del Instituto, se fortaleció la estructura administrativa operativa de la entidad, con varias acciones, una fundamental, es la creación de la Gerencia de Proyectos Estratégicos, que por efectos de su inversión, tiene gran impacto nacional y otras actividades resultaron estratégicos para la gestión misional de la entidad, fue así como se concentraron en esta unidad el Cruce de la Cordillera Central, el Puente Pumarejo y La Troncal del Magdalena Medio – Ruta del Sol 2, entre estos tres proyectos, se han invertido recursos por cerca de $ 2,75 billones y en esta vigencia $ 776,353 millones, se han generado 4.106 empleos directos y el beneficio social en ahorros de tiempo, en la mejora del comercio exterior y naturalmente en la calidad de vida de las comunidades afectas al proyecto, resultan fundamentales para el desarrollo armónico del país y el fortalecimiento del mercado exterior, el puente, se entregó a la comunidad a finales del mes de diciembre siendo en la actualidad el puente más largo de Colombia y el tercero en Suramérica, el cruce de la cordillera ya culminó su revestimiento y en 2020 se instalarán los equipos de ventilación y entrará en operación y en el proyecto de La Troncal del Magdalena Medio – Ruta del Sol 2 se pusieron al servicio 67 Km nuevos de doble calzada y en 2020, se continuará garantizando el mantenimiento periódico y rutinario del corredor vial.</a:t>
            </a:r>
          </a:p>
          <a:p>
            <a:pPr algn="just">
              <a:lnSpc>
                <a:spcPct val="100000"/>
              </a:lnSpc>
              <a:spcBef>
                <a:spcPct val="0"/>
              </a:spcBef>
              <a:buFontTx/>
              <a:buNone/>
            </a:pPr>
            <a:r>
              <a:rPr lang="es-ES" altLang="es-CO" sz="1800">
                <a:solidFill>
                  <a:srgbClr val="000000"/>
                </a:solidFill>
              </a:rPr>
              <a:t>Con el fin de garantizar la continuidad de las obras, se han realizado gestiones tendientes a garantizar los recursos presupuestales a través de vigencias futuras.  </a:t>
            </a:r>
            <a:endParaRPr lang="es-CO" altLang="es-CO" sz="1800">
              <a:solidFill>
                <a:srgbClr val="000000"/>
              </a:solidFill>
            </a:endParaRPr>
          </a:p>
        </p:txBody>
      </p:sp>
      <p:sp>
        <p:nvSpPr>
          <p:cNvPr id="10" name="Botón de acción: ir a inicio 9">
            <a:hlinkClick r:id="rId5" action="ppaction://hlinksldjump" highlightClick="1"/>
            <a:extLst>
              <a:ext uri="{FF2B5EF4-FFF2-40B4-BE49-F238E27FC236}">
                <a16:creationId xmlns:a16="http://schemas.microsoft.com/office/drawing/2014/main" id="{329E4607-3347-4376-A303-CAF66598F8B9}"/>
              </a:ext>
            </a:extLst>
          </p:cNvPr>
          <p:cNvSpPr/>
          <p:nvPr/>
        </p:nvSpPr>
        <p:spPr>
          <a:xfrm>
            <a:off x="9467850" y="255588"/>
            <a:ext cx="579438"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ángulo 3">
            <a:extLst>
              <a:ext uri="{FF2B5EF4-FFF2-40B4-BE49-F238E27FC236}">
                <a16:creationId xmlns:a16="http://schemas.microsoft.com/office/drawing/2014/main" id="{03FB7066-68D8-4FB2-AF78-C82BC57FFD0F}"/>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37219" name="Rectángulo 7">
            <a:extLst>
              <a:ext uri="{FF2B5EF4-FFF2-40B4-BE49-F238E27FC236}">
                <a16:creationId xmlns:a16="http://schemas.microsoft.com/office/drawing/2014/main" id="{B10E9CD8-CD9C-4A1F-8CCD-E10E68E27E4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085F0E9E-46AE-4D62-B720-147D956A85A3}"/>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37221" name="Imagen 14">
            <a:extLst>
              <a:ext uri="{FF2B5EF4-FFF2-40B4-BE49-F238E27FC236}">
                <a16:creationId xmlns:a16="http://schemas.microsoft.com/office/drawing/2014/main" id="{B8CC48DA-260F-4075-8704-3B51DECF9E12}"/>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2" name="CuadroTexto 2">
            <a:extLst>
              <a:ext uri="{FF2B5EF4-FFF2-40B4-BE49-F238E27FC236}">
                <a16:creationId xmlns:a16="http://schemas.microsoft.com/office/drawing/2014/main" id="{DBB364D6-5CA3-4217-A8C4-959FFF42B925}"/>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37223" name="CuadroTexto 11">
            <a:extLst>
              <a:ext uri="{FF2B5EF4-FFF2-40B4-BE49-F238E27FC236}">
                <a16:creationId xmlns:a16="http://schemas.microsoft.com/office/drawing/2014/main" id="{70720BC2-000C-4677-B38F-EAD124528907}"/>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37224" name="Imagen 16">
            <a:extLst>
              <a:ext uri="{FF2B5EF4-FFF2-40B4-BE49-F238E27FC236}">
                <a16:creationId xmlns:a16="http://schemas.microsoft.com/office/drawing/2014/main" id="{2358C91F-92FE-4113-BFAD-B478E9BAB5C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25" name="Imagen 2">
            <a:extLst>
              <a:ext uri="{FF2B5EF4-FFF2-40B4-BE49-F238E27FC236}">
                <a16:creationId xmlns:a16="http://schemas.microsoft.com/office/drawing/2014/main" id="{CA05802C-E57C-44E1-BBB5-97892DFF89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5BD5637F-E7FB-4C50-97F9-D56B37DCB21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A649F63D-30F6-4170-BFD7-058461FDC76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66411A5E-C933-4D33-966A-528AA902662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85AEED29-DB51-4DE0-A4DD-F54364DBF105}"/>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37230" name="CuadroTexto 4">
            <a:extLst>
              <a:ext uri="{FF2B5EF4-FFF2-40B4-BE49-F238E27FC236}">
                <a16:creationId xmlns:a16="http://schemas.microsoft.com/office/drawing/2014/main" id="{AE719FCF-00FE-4870-B6DD-BE6DEB98CCBA}"/>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137231" name="Imagen 14">
            <a:extLst>
              <a:ext uri="{FF2B5EF4-FFF2-40B4-BE49-F238E27FC236}">
                <a16:creationId xmlns:a16="http://schemas.microsoft.com/office/drawing/2014/main" id="{C149C719-A429-47AF-B8B6-E5FD11342460}"/>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7070725" y="2649538"/>
            <a:ext cx="3567113" cy="170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32" name="Imagen 15">
            <a:extLst>
              <a:ext uri="{FF2B5EF4-FFF2-40B4-BE49-F238E27FC236}">
                <a16:creationId xmlns:a16="http://schemas.microsoft.com/office/drawing/2014/main" id="{D87716FF-4FB3-4841-863A-CC4292D8196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454150" y="2636838"/>
            <a:ext cx="3616325" cy="195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791458C5-40D6-4A8C-8EA8-52FD2D3F35B5}"/>
              </a:ext>
            </a:extLst>
          </p:cNvPr>
          <p:cNvSpPr/>
          <p:nvPr/>
        </p:nvSpPr>
        <p:spPr>
          <a:xfrm>
            <a:off x="-30163" y="-388938"/>
            <a:ext cx="12222163" cy="7246938"/>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38243" name="Imagen 1">
            <a:extLst>
              <a:ext uri="{FF2B5EF4-FFF2-40B4-BE49-F238E27FC236}">
                <a16:creationId xmlns:a16="http://schemas.microsoft.com/office/drawing/2014/main" id="{029F07AA-BD6D-4D84-86A7-83297879F98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A0B87645-EFCE-4B06-8939-B4E15C72A756}"/>
              </a:ext>
            </a:extLst>
          </p:cNvPr>
          <p:cNvGrpSpPr>
            <a:grpSpLocks/>
          </p:cNvGrpSpPr>
          <p:nvPr/>
        </p:nvGrpSpPr>
        <p:grpSpPr bwMode="auto">
          <a:xfrm>
            <a:off x="6104082" y="881452"/>
            <a:ext cx="5221142" cy="615965"/>
            <a:chOff x="3797995" y="807681"/>
            <a:chExt cx="8830843" cy="929070"/>
          </a:xfrm>
          <a:solidFill>
            <a:schemeClr val="accent6">
              <a:lumMod val="60000"/>
              <a:lumOff val="40000"/>
            </a:schemeClr>
          </a:solidFill>
        </p:grpSpPr>
        <p:sp>
          <p:nvSpPr>
            <p:cNvPr id="12" name="Pentágono 11">
              <a:extLst>
                <a:ext uri="{FF2B5EF4-FFF2-40B4-BE49-F238E27FC236}">
                  <a16:creationId xmlns:a16="http://schemas.microsoft.com/office/drawing/2014/main" id="{B746E60D-BA3C-4DC5-A8DF-4415CB23F22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95ACAC01-1058-489A-BB82-CE5041BAECA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49C5D453-18D7-4775-BFDD-208CD50DA902}"/>
                </a:ext>
              </a:extLst>
            </p:cNvPr>
            <p:cNvSpPr txBox="1"/>
            <p:nvPr/>
          </p:nvSpPr>
          <p:spPr>
            <a:xfrm>
              <a:off x="5082620" y="807681"/>
              <a:ext cx="7320727" cy="882025"/>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900" b="1" dirty="0">
                  <a:solidFill>
                    <a:srgbClr val="70AD47">
                      <a:lumMod val="50000"/>
                    </a:srgbClr>
                  </a:solidFill>
                  <a:latin typeface="Arial" panose="020B0604020202020204" pitchFamily="34" charset="0"/>
                  <a:cs typeface="Arial" panose="020B0604020202020204" pitchFamily="34" charset="0"/>
                </a:rPr>
                <a:t>(Municipios de </a:t>
              </a:r>
              <a:r>
                <a:rPr lang="es-MX" sz="600" b="1" dirty="0">
                  <a:solidFill>
                    <a:srgbClr val="70AD47">
                      <a:lumMod val="50000"/>
                    </a:srgbClr>
                  </a:solidFill>
                  <a:latin typeface="Arial" panose="020B0604020202020204" pitchFamily="34" charset="0"/>
                  <a:cs typeface="Arial" panose="020B0604020202020204" pitchFamily="34" charset="0"/>
                </a:rPr>
                <a:t>SANTA ROSA DE OSOS, ANGOSTURA, YARUMAL, VALDIVIA, TARAZA, CACERES, CAUCASIA, LA ESTRELLA, SABANETA, ITAGUI, PUERTO BOYACA. SANTUARIO. COCORNÁ, CARMEN DE VIBORAL, SAN FRANCISCO. SAN LUIS, SONSON, PUERTO TRIUNFO</a:t>
              </a:r>
              <a:r>
                <a:rPr lang="es-MX" sz="1000" b="1" dirty="0">
                  <a:solidFill>
                    <a:srgbClr val="70AD47">
                      <a:lumMod val="50000"/>
                    </a:srgbClr>
                  </a:solidFill>
                  <a:latin typeface="Arial" panose="020B0604020202020204" pitchFamily="34" charset="0"/>
                  <a:cs typeface="Arial" panose="020B0604020202020204" pitchFamily="34" charset="0"/>
                </a:rPr>
                <a:t>		</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16" name="Elipse 15">
              <a:extLst>
                <a:ext uri="{FF2B5EF4-FFF2-40B4-BE49-F238E27FC236}">
                  <a16:creationId xmlns:a16="http://schemas.microsoft.com/office/drawing/2014/main" id="{0AD5C4EC-BF0E-4DC6-9FE4-750E23CF038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38245" name="Rectángulo 67">
            <a:extLst>
              <a:ext uri="{FF2B5EF4-FFF2-40B4-BE49-F238E27FC236}">
                <a16:creationId xmlns:a16="http://schemas.microsoft.com/office/drawing/2014/main" id="{C220122E-F8E1-43F0-822F-E14EB04B7E27}"/>
              </a:ext>
            </a:extLst>
          </p:cNvPr>
          <p:cNvSpPr>
            <a:spLocks noChangeArrowheads="1"/>
          </p:cNvSpPr>
          <p:nvPr/>
        </p:nvSpPr>
        <p:spPr bwMode="auto">
          <a:xfrm>
            <a:off x="877888" y="44450"/>
            <a:ext cx="104473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MX"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REHABILITACIÓN Y MANTENIMIENTO RED VIAL PRIMARIA</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/PROYECTO: MANTENIMIENTO INTEGRAL ALGUNAS VIAS DE ANTIOQUIA</a:t>
            </a:r>
          </a:p>
        </p:txBody>
      </p:sp>
      <p:sp>
        <p:nvSpPr>
          <p:cNvPr id="138246" name="Rectángulo 68">
            <a:extLst>
              <a:ext uri="{FF2B5EF4-FFF2-40B4-BE49-F238E27FC236}">
                <a16:creationId xmlns:a16="http://schemas.microsoft.com/office/drawing/2014/main" id="{3D6AA9C0-C737-4BFB-BD6B-805F180CB44A}"/>
              </a:ext>
            </a:extLst>
          </p:cNvPr>
          <p:cNvSpPr>
            <a:spLocks noChangeArrowheads="1"/>
          </p:cNvSpPr>
          <p:nvPr/>
        </p:nvSpPr>
        <p:spPr bwMode="auto">
          <a:xfrm>
            <a:off x="866775" y="476250"/>
            <a:ext cx="1046956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MX" altLang="es-CO" sz="9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GESTIÓN,</a:t>
            </a:r>
            <a:r>
              <a:rPr lang="es-MX"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MX" altLang="es-CO" sz="9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OPERACIÓN Y MANTENIMIENTO INTEGRAL (INCLUYE MANTENIMIENTO RUTINARIO) EN LAS CARRETERAS SANTUARIO - CRUCE RUTA 45 (CAÑO ALEGRE) RUTA 6005, HOYO RICO - LOS LLANOS RUTA 2510, LOS LLANOS - TARAZÁ RUTA 2511, TARAZÀ CAUCASIA RUTA 2512, Y LA PINTADA – MEDELLÍN (AUTOPISTA SUR) RUTA 2509, EN EL DEPARTAMENTO DE ANTIOQUIA</a:t>
            </a:r>
            <a:endParaRPr lang="es-ES" altLang="es-CO" sz="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38247" name="Imagen 35">
            <a:extLst>
              <a:ext uri="{FF2B5EF4-FFF2-40B4-BE49-F238E27FC236}">
                <a16:creationId xmlns:a16="http://schemas.microsoft.com/office/drawing/2014/main" id="{CF044725-EC36-447C-9B11-F67DFE801DC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7057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8" name="CuadroTexto 3">
            <a:extLst>
              <a:ext uri="{FF2B5EF4-FFF2-40B4-BE49-F238E27FC236}">
                <a16:creationId xmlns:a16="http://schemas.microsoft.com/office/drawing/2014/main" id="{1246EED5-4C2D-4554-9390-231BAAC5A40B}"/>
              </a:ext>
            </a:extLst>
          </p:cNvPr>
          <p:cNvSpPr txBox="1">
            <a:spLocks noChangeArrowheads="1"/>
          </p:cNvSpPr>
          <p:nvPr/>
        </p:nvSpPr>
        <p:spPr bwMode="auto">
          <a:xfrm>
            <a:off x="5265738" y="46513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EA99B857-FD9B-42E7-851F-F58F786A56EF}"/>
              </a:ext>
            </a:extLst>
          </p:cNvPr>
          <p:cNvGrpSpPr>
            <a:grpSpLocks/>
          </p:cNvGrpSpPr>
          <p:nvPr/>
        </p:nvGrpSpPr>
        <p:grpSpPr bwMode="auto">
          <a:xfrm>
            <a:off x="6089173" y="1567743"/>
            <a:ext cx="5236051"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D58B6F62-F8AF-43A3-BCE5-65284DC2927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14AAAA8D-42AA-419B-9532-3DE818D1EFEA}"/>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 los departamentos de      Antioquia con la costa atlántica y con el interior del país</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39EF98A4-C2D9-4A0F-88D6-07021F2F03D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51C241E0-3467-4DAA-81E9-A70179460B81}"/>
              </a:ext>
            </a:extLst>
          </p:cNvPr>
          <p:cNvGrpSpPr>
            <a:grpSpLocks/>
          </p:cNvGrpSpPr>
          <p:nvPr/>
        </p:nvGrpSpPr>
        <p:grpSpPr bwMode="auto">
          <a:xfrm>
            <a:off x="6117335" y="2066977"/>
            <a:ext cx="5207889"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069AEAFF-D364-4197-8639-90095B8BFE4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2DF8F769-5B6F-400D-9CE0-64043C74AB96}"/>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368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3E644423-07CD-4919-955C-BE7B5FAC0BF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2B14CD3F-2ABA-49FF-BF6C-D095318EA029}"/>
              </a:ext>
            </a:extLst>
          </p:cNvPr>
          <p:cNvGrpSpPr>
            <a:grpSpLocks/>
          </p:cNvGrpSpPr>
          <p:nvPr/>
        </p:nvGrpSpPr>
        <p:grpSpPr bwMode="auto">
          <a:xfrm>
            <a:off x="6104082" y="2576377"/>
            <a:ext cx="5221142"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0C6B2196-2667-468E-AF95-6644E6F4A86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7883FF9-F6A7-413E-A5F8-86E5BC59D18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EAEFBE51-6D6E-466D-ACBA-791E8CF194D1}"/>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30</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B77A5B22-2FC3-4794-A5BB-F0E2D02934F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38252" name="Imagen 54">
            <a:extLst>
              <a:ext uri="{FF2B5EF4-FFF2-40B4-BE49-F238E27FC236}">
                <a16:creationId xmlns:a16="http://schemas.microsoft.com/office/drawing/2014/main" id="{04B694FF-937E-4982-9FC3-117E22B2C85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372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253" name="Imagen 30">
            <a:extLst>
              <a:ext uri="{FF2B5EF4-FFF2-40B4-BE49-F238E27FC236}">
                <a16:creationId xmlns:a16="http://schemas.microsoft.com/office/drawing/2014/main" id="{20D6FC30-AFD0-4629-A059-E21253B02F6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rot="5400000">
            <a:off x="3475038" y="4005262"/>
            <a:ext cx="1079500" cy="245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1C98146-FF06-4EB7-A1DE-919F84265F06}"/>
              </a:ext>
            </a:extLst>
          </p:cNvPr>
          <p:cNvGraphicFramePr>
            <a:graphicFrameLocks noGrp="1"/>
          </p:cNvGraphicFramePr>
          <p:nvPr/>
        </p:nvGraphicFramePr>
        <p:xfrm>
          <a:off x="6175375" y="3024188"/>
          <a:ext cx="5149850" cy="2776537"/>
        </p:xfrm>
        <a:graphic>
          <a:graphicData uri="http://schemas.openxmlformats.org/drawingml/2006/table">
            <a:tbl>
              <a:tblPr firstRow="1" bandRow="1"/>
              <a:tblGrid>
                <a:gridCol w="1816258">
                  <a:extLst>
                    <a:ext uri="{9D8B030D-6E8A-4147-A177-3AD203B41FA5}">
                      <a16:colId xmlns:a16="http://schemas.microsoft.com/office/drawing/2014/main" val="20000"/>
                    </a:ext>
                  </a:extLst>
                </a:gridCol>
                <a:gridCol w="1078404">
                  <a:extLst>
                    <a:ext uri="{9D8B030D-6E8A-4147-A177-3AD203B41FA5}">
                      <a16:colId xmlns:a16="http://schemas.microsoft.com/office/drawing/2014/main" val="20001"/>
                    </a:ext>
                  </a:extLst>
                </a:gridCol>
                <a:gridCol w="1331923">
                  <a:extLst>
                    <a:ext uri="{9D8B030D-6E8A-4147-A177-3AD203B41FA5}">
                      <a16:colId xmlns:a16="http://schemas.microsoft.com/office/drawing/2014/main" val="20002"/>
                    </a:ext>
                  </a:extLst>
                </a:gridCol>
                <a:gridCol w="923265">
                  <a:extLst>
                    <a:ext uri="{9D8B030D-6E8A-4147-A177-3AD203B41FA5}">
                      <a16:colId xmlns:a16="http://schemas.microsoft.com/office/drawing/2014/main" val="20003"/>
                    </a:ext>
                  </a:extLst>
                </a:gridCol>
              </a:tblGrid>
              <a:tr h="146680">
                <a:tc gridSpan="4">
                  <a:txBody>
                    <a:bodyPr/>
                    <a:lstStyle/>
                    <a:p>
                      <a:pPr algn="ctr" rtl="0" fontAlgn="ctr"/>
                      <a:r>
                        <a:rPr lang="es-CO" sz="900" b="0" i="0" u="none" strike="noStrike">
                          <a:solidFill>
                            <a:srgbClr val="FFFFFF"/>
                          </a:solidFill>
                          <a:effectLst/>
                          <a:latin typeface="Arial" panose="020B0604020202020204" pitchFamily="34" charset="0"/>
                          <a:cs typeface="Arial" panose="020B0604020202020204" pitchFamily="34" charset="0"/>
                        </a:rPr>
                        <a:t>INVERSIONES (Millones)</a:t>
                      </a:r>
                    </a:p>
                  </a:txBody>
                  <a:tcPr marL="9524" marR="9524"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68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 Total Contrato de Obra</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$ 28.237</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4668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obra  2019</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$ 28,24</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2"/>
                  </a:ext>
                </a:extLst>
              </a:tr>
              <a:tr h="14668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Inversión  Interventoría 2019</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$ 2,91</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3"/>
                  </a:ext>
                </a:extLst>
              </a:tr>
              <a:tr h="14668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31,144</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4"/>
                  </a:ext>
                </a:extLst>
              </a:tr>
              <a:tr h="14668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$ 31,14</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5"/>
                  </a:ext>
                </a:extLst>
              </a:tr>
              <a:tr h="146680">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9524" marR="9524"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91534">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SECTOR/TRAMO</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CANTIDAD </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9524" marR="9524"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420992">
                <a:tc>
                  <a:txBody>
                    <a:bodyPr/>
                    <a:lstStyle/>
                    <a:p>
                      <a:pPr algn="ctr" rtl="0" fontAlgn="ctr"/>
                      <a:r>
                        <a:rPr lang="es-ES" sz="900" b="0" i="0" u="none" strike="noStrike">
                          <a:solidFill>
                            <a:srgbClr val="375623"/>
                          </a:solidFill>
                          <a:effectLst/>
                          <a:latin typeface="Arial" panose="020B0604020202020204" pitchFamily="34" charset="0"/>
                          <a:cs typeface="Arial" panose="020B0604020202020204" pitchFamily="34" charset="0"/>
                        </a:rPr>
                        <a:t>LA PINTADA – MEDELLIN -HOYO RICO-LOS LLANOS-TARAZA-CAUCASIA</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26 KM</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Mantenimiento periódico (bacheo parcheo)</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km</a:t>
                      </a:r>
                    </a:p>
                  </a:txBody>
                  <a:tcPr marL="9524" marR="9524"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291534">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SANTUARIO - CAÑO ALEGRE </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4 KM</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Mantenimiento periódico (bacheo parcheo)</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5,8 km</a:t>
                      </a:r>
                    </a:p>
                  </a:txBody>
                  <a:tcPr marL="9524" marR="9524"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94356">
                <a:tc rowSpan="2">
                  <a:txBody>
                    <a:bodyPr/>
                    <a:lstStyle/>
                    <a:p>
                      <a:pPr algn="ctr" rtl="0" fontAlgn="ctr"/>
                      <a:r>
                        <a:rPr lang="es-ES" sz="900" b="0" i="0" u="none" strike="noStrike">
                          <a:solidFill>
                            <a:srgbClr val="375623"/>
                          </a:solidFill>
                          <a:effectLst/>
                          <a:latin typeface="Arial" panose="020B0604020202020204" pitchFamily="34" charset="0"/>
                          <a:cs typeface="Arial" panose="020B0604020202020204" pitchFamily="34" charset="0"/>
                        </a:rPr>
                        <a:t>LA PINTADA – MEDELLIN -HOYO RICO-LOS LLANOS-TARAZA-CAUCASIA</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235 km</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Mantenimiento rutinario</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235 km</a:t>
                      </a:r>
                    </a:p>
                  </a:txBody>
                  <a:tcPr marL="9524" marR="9524"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258000">
                <a:tc vMerge="1">
                  <a:txBody>
                    <a:bodyPr/>
                    <a:lstStyle/>
                    <a:p>
                      <a:endParaRPr lang="es-CO"/>
                    </a:p>
                  </a:txBody>
                  <a:tcPr/>
                </a:tc>
                <a:tc vMerge="1">
                  <a:txBody>
                    <a:bodyPr/>
                    <a:lstStyle/>
                    <a:p>
                      <a:endParaRPr lang="es-CO"/>
                    </a:p>
                  </a:txBody>
                  <a:tcPr/>
                </a:tc>
                <a:tc>
                  <a:txBody>
                    <a:bodyPr/>
                    <a:lstStyle/>
                    <a:p>
                      <a:pPr algn="ctr" fontAlgn="ctr"/>
                      <a:r>
                        <a:rPr lang="es-CO" sz="900" b="0" i="0" u="none" strike="noStrike">
                          <a:solidFill>
                            <a:srgbClr val="000000"/>
                          </a:solidFill>
                          <a:effectLst/>
                          <a:latin typeface="Arial" panose="020B0604020202020204" pitchFamily="34" charset="0"/>
                          <a:cs typeface="Arial" panose="020B0604020202020204" pitchFamily="34" charset="0"/>
                        </a:rPr>
                        <a:t> </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1"/>
                  </a:ext>
                </a:extLst>
              </a:tr>
              <a:tr h="146680">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SANTUARIO - CAÑO ALEGRE </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133 km</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Mantenimiento rutinario</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2">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133</a:t>
                      </a:r>
                    </a:p>
                  </a:txBody>
                  <a:tcPr marL="9524" marR="9524"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46680">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 </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3"/>
                  </a:ext>
                </a:extLst>
              </a:tr>
            </a:tbl>
          </a:graphicData>
        </a:graphic>
      </p:graphicFrame>
      <p:graphicFrame>
        <p:nvGraphicFramePr>
          <p:cNvPr id="7" name="Tabla 6">
            <a:extLst>
              <a:ext uri="{FF2B5EF4-FFF2-40B4-BE49-F238E27FC236}">
                <a16:creationId xmlns:a16="http://schemas.microsoft.com/office/drawing/2014/main" id="{A646150A-057D-4796-8A87-6073E51BDFEC}"/>
              </a:ext>
            </a:extLst>
          </p:cNvPr>
          <p:cNvGraphicFramePr>
            <a:graphicFrameLocks noGrp="1"/>
          </p:cNvGraphicFramePr>
          <p:nvPr/>
        </p:nvGraphicFramePr>
        <p:xfrm>
          <a:off x="877888" y="1176338"/>
          <a:ext cx="4824412" cy="3341687"/>
        </p:xfrm>
        <a:graphic>
          <a:graphicData uri="http://schemas.openxmlformats.org/drawingml/2006/table">
            <a:tbl>
              <a:tblPr firstRow="1" bandRow="1"/>
              <a:tblGrid>
                <a:gridCol w="1701482">
                  <a:extLst>
                    <a:ext uri="{9D8B030D-6E8A-4147-A177-3AD203B41FA5}">
                      <a16:colId xmlns:a16="http://schemas.microsoft.com/office/drawing/2014/main" val="20000"/>
                    </a:ext>
                  </a:extLst>
                </a:gridCol>
                <a:gridCol w="1010255">
                  <a:extLst>
                    <a:ext uri="{9D8B030D-6E8A-4147-A177-3AD203B41FA5}">
                      <a16:colId xmlns:a16="http://schemas.microsoft.com/office/drawing/2014/main" val="20001"/>
                    </a:ext>
                  </a:extLst>
                </a:gridCol>
                <a:gridCol w="1247754">
                  <a:extLst>
                    <a:ext uri="{9D8B030D-6E8A-4147-A177-3AD203B41FA5}">
                      <a16:colId xmlns:a16="http://schemas.microsoft.com/office/drawing/2014/main" val="20002"/>
                    </a:ext>
                  </a:extLst>
                </a:gridCol>
                <a:gridCol w="864921">
                  <a:extLst>
                    <a:ext uri="{9D8B030D-6E8A-4147-A177-3AD203B41FA5}">
                      <a16:colId xmlns:a16="http://schemas.microsoft.com/office/drawing/2014/main" val="20003"/>
                    </a:ext>
                  </a:extLst>
                </a:gridCol>
              </a:tblGrid>
              <a:tr h="175057">
                <a:tc gridSpan="4">
                  <a:txBody>
                    <a:bodyPr/>
                    <a:lstStyle/>
                    <a:p>
                      <a:pPr algn="ctr" rtl="0" fontAlgn="b"/>
                      <a:r>
                        <a:rPr lang="es-CO" sz="800" b="0" i="0" u="none" strike="noStrike">
                          <a:solidFill>
                            <a:srgbClr val="FFFFFF"/>
                          </a:solidFill>
                          <a:effectLst/>
                          <a:latin typeface="Arial" panose="020B0604020202020204" pitchFamily="34" charset="0"/>
                          <a:cs typeface="Arial" panose="020B0604020202020204" pitchFamily="34" charset="0"/>
                        </a:rPr>
                        <a:t>INFORMACION DEL CONTRATO</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5057">
                <a:tc>
                  <a:txBody>
                    <a:bodyPr/>
                    <a:lstStyle/>
                    <a:p>
                      <a:pPr algn="l" rtl="0" fontAlgn="b"/>
                      <a:r>
                        <a:rPr lang="es-CO" sz="800" b="1" i="0" u="none" strike="noStrike">
                          <a:solidFill>
                            <a:srgbClr val="375623"/>
                          </a:solidFill>
                          <a:effectLst/>
                          <a:latin typeface="Arial" panose="020B0604020202020204" pitchFamily="34" charset="0"/>
                          <a:cs typeface="Arial" panose="020B0604020202020204" pitchFamily="34" charset="0"/>
                        </a:rPr>
                        <a:t>CONTRATO No.</a:t>
                      </a:r>
                    </a:p>
                  </a:txBody>
                  <a:tcPr marL="9527" marR="9527" marT="9522"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 </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1303 DE 2019</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 </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75057">
                <a:tc>
                  <a:txBody>
                    <a:bodyPr/>
                    <a:lstStyle/>
                    <a:p>
                      <a:pPr algn="l" rtl="0" fontAlgn="b"/>
                      <a:r>
                        <a:rPr lang="es-CO" sz="800" b="1" i="0" u="none" strike="noStrike">
                          <a:solidFill>
                            <a:srgbClr val="375623"/>
                          </a:solidFill>
                          <a:effectLst/>
                          <a:latin typeface="Arial" panose="020B0604020202020204" pitchFamily="34" charset="0"/>
                          <a:cs typeface="Arial" panose="020B0604020202020204" pitchFamily="34" charset="0"/>
                        </a:rPr>
                        <a:t>FECHA DE INICIO:</a:t>
                      </a:r>
                    </a:p>
                  </a:txBody>
                  <a:tcPr marL="9527" marR="9527" marT="9522"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pt-BR" sz="800" b="0" i="0" u="none" strike="noStrike">
                          <a:solidFill>
                            <a:srgbClr val="375623"/>
                          </a:solidFill>
                          <a:effectLst/>
                          <a:latin typeface="Arial" panose="020B0604020202020204" pitchFamily="34" charset="0"/>
                          <a:cs typeface="Arial" panose="020B0604020202020204" pitchFamily="34" charset="0"/>
                        </a:rPr>
                        <a:t>15 DE AGOSTO DE 2019</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75057">
                <a:tc gridSpan="3">
                  <a:txBody>
                    <a:bodyPr/>
                    <a:lstStyle/>
                    <a:p>
                      <a:pPr algn="l" rtl="0" fontAlgn="b"/>
                      <a:r>
                        <a:rPr lang="es-CO" sz="8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7" marR="9527" marT="9522"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800" b="0" i="0" u="none" strike="noStrike">
                          <a:solidFill>
                            <a:srgbClr val="375623"/>
                          </a:solidFill>
                          <a:effectLst/>
                          <a:latin typeface="Arial" panose="020B0604020202020204" pitchFamily="34" charset="0"/>
                          <a:cs typeface="Arial" panose="020B0604020202020204" pitchFamily="34" charset="0"/>
                        </a:rPr>
                        <a:t>14/02/2020</a:t>
                      </a:r>
                    </a:p>
                  </a:txBody>
                  <a:tcPr marL="9527" marR="9527"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75057">
                <a:tc gridSpan="4">
                  <a:txBody>
                    <a:bodyPr/>
                    <a:lstStyle/>
                    <a:p>
                      <a:pPr algn="ctr" rtl="0" fontAlgn="b"/>
                      <a:r>
                        <a:rPr lang="es-CO" sz="8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53356">
                <a:tc gridSpan="3">
                  <a:txBody>
                    <a:bodyPr/>
                    <a:lstStyle/>
                    <a:p>
                      <a:pPr algn="l" rtl="0" fontAlgn="ctr"/>
                      <a:r>
                        <a:rPr lang="es-ES" sz="800" b="1" i="0" u="none" strike="noStrike">
                          <a:solidFill>
                            <a:srgbClr val="375623"/>
                          </a:solidFill>
                          <a:effectLst/>
                          <a:latin typeface="Arial" panose="020B0604020202020204" pitchFamily="34" charset="0"/>
                          <a:cs typeface="Arial" panose="020B0604020202020204" pitchFamily="34" charset="0"/>
                        </a:rPr>
                        <a:t>AHORROS EN COSTOS DE OPERACIÓN VEHICULAR: 15%</a:t>
                      </a:r>
                    </a:p>
                  </a:txBody>
                  <a:tcPr marL="9527" marR="9527"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MONETARIA</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53356">
                <a:tc gridSpan="3">
                  <a:txBody>
                    <a:bodyPr/>
                    <a:lstStyle/>
                    <a:p>
                      <a:pPr algn="l" rtl="0" fontAlgn="ctr"/>
                      <a:r>
                        <a:rPr lang="es-ES" sz="800" b="1" i="0" u="none" strike="noStrike">
                          <a:solidFill>
                            <a:srgbClr val="375623"/>
                          </a:solidFill>
                          <a:effectLst/>
                          <a:latin typeface="Arial" panose="020B0604020202020204" pitchFamily="34" charset="0"/>
                          <a:cs typeface="Arial" panose="020B0604020202020204" pitchFamily="34" charset="0"/>
                        </a:rPr>
                        <a:t>AHORRO EN TIEMPOS DE RECORRIDO:  40 MINUTOS</a:t>
                      </a:r>
                    </a:p>
                  </a:txBody>
                  <a:tcPr marL="9527" marR="9527"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DE TIEMPO</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75057">
                <a:tc gridSpan="3">
                  <a:txBody>
                    <a:bodyPr/>
                    <a:lstStyle/>
                    <a:p>
                      <a:pPr algn="l" rtl="0" fontAlgn="ctr"/>
                      <a:r>
                        <a:rPr lang="es-CO" sz="800" b="0" i="0" u="none" strike="noStrike" dirty="0">
                          <a:solidFill>
                            <a:srgbClr val="375623"/>
                          </a:solidFill>
                          <a:effectLst/>
                          <a:latin typeface="Arial" panose="020B0604020202020204" pitchFamily="34" charset="0"/>
                          <a:cs typeface="Arial" panose="020B0604020202020204" pitchFamily="34" charset="0"/>
                        </a:rPr>
                        <a:t> </a:t>
                      </a:r>
                      <a:r>
                        <a:rPr lang="es-CO" sz="800" b="1" i="0" u="none" strike="noStrike" dirty="0">
                          <a:solidFill>
                            <a:srgbClr val="375623"/>
                          </a:solidFill>
                          <a:effectLst/>
                          <a:latin typeface="Arial" panose="020B0604020202020204" pitchFamily="34" charset="0"/>
                          <a:cs typeface="Arial" panose="020B0604020202020204" pitchFamily="34" charset="0"/>
                        </a:rPr>
                        <a:t>EMPLEOS  GENERADOS</a:t>
                      </a:r>
                      <a:r>
                        <a:rPr lang="es-CO" sz="800" b="0" i="0" u="none" strike="noStrike" dirty="0">
                          <a:solidFill>
                            <a:srgbClr val="375623"/>
                          </a:solidFill>
                          <a:effectLst/>
                          <a:latin typeface="Arial" panose="020B0604020202020204" pitchFamily="34" charset="0"/>
                          <a:cs typeface="Arial" panose="020B0604020202020204" pitchFamily="34" charset="0"/>
                        </a:rPr>
                        <a:t>: 810</a:t>
                      </a:r>
                    </a:p>
                  </a:txBody>
                  <a:tcPr marL="9527" marR="9527"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800" b="1" i="0" u="none" strike="noStrike">
                          <a:solidFill>
                            <a:srgbClr val="375623"/>
                          </a:solidFill>
                          <a:effectLst/>
                          <a:latin typeface="Arial" panose="020B0604020202020204" pitchFamily="34" charset="0"/>
                          <a:cs typeface="Arial" panose="020B0604020202020204" pitchFamily="34" charset="0"/>
                        </a:rPr>
                        <a:t>CANTIDAD</a:t>
                      </a:r>
                    </a:p>
                  </a:txBody>
                  <a:tcPr marL="9527" marR="9527"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93879">
                <a:tc gridSpan="4">
                  <a:txBody>
                    <a:bodyPr/>
                    <a:lstStyle/>
                    <a:p>
                      <a:pPr algn="l" rtl="0" fontAlgn="ctr"/>
                      <a:r>
                        <a:rPr lang="es-ES" sz="800" b="1" i="0" u="none" strike="noStrike" dirty="0">
                          <a:solidFill>
                            <a:srgbClr val="375623"/>
                          </a:solidFill>
                          <a:effectLst/>
                          <a:latin typeface="Arial" panose="020B0604020202020204" pitchFamily="34" charset="0"/>
                          <a:cs typeface="Arial" panose="020B0604020202020204" pitchFamily="34" charset="0"/>
                        </a:rPr>
                        <a:t>OTROS BENEFICIOS</a:t>
                      </a:r>
                      <a:r>
                        <a:rPr lang="es-ES" sz="800" b="0" i="0" u="none" strike="noStrike" dirty="0">
                          <a:solidFill>
                            <a:srgbClr val="375623"/>
                          </a:solidFill>
                          <a:effectLst/>
                          <a:latin typeface="Arial" panose="020B0604020202020204" pitchFamily="34" charset="0"/>
                          <a:cs typeface="Arial" panose="020B0604020202020204" pitchFamily="34" charset="0"/>
                        </a:rPr>
                        <a:t>: Con el mejoramiento de las vías se disminuyen los costos de operación de los vehículos de carga y tiempos de recorrido. Se facilita el intercambio comercial con la costa atlántica y el interior del país. y se incrementa el turismo.</a:t>
                      </a: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75057">
                <a:tc gridSpan="4">
                  <a:txBody>
                    <a:bodyPr/>
                    <a:lstStyle/>
                    <a:p>
                      <a:pPr algn="ctr" rtl="0" fontAlgn="b"/>
                      <a:r>
                        <a:rPr lang="es-ES" sz="8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53356">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META</a:t>
                      </a:r>
                    </a:p>
                  </a:txBody>
                  <a:tcPr marL="9527" marR="9527"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de Medida</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Ejecutado</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53356">
                <a:tc>
                  <a:txBody>
                    <a:bodyPr/>
                    <a:lstStyle/>
                    <a:p>
                      <a:pPr algn="just" rtl="0" fontAlgn="ctr"/>
                      <a:r>
                        <a:rPr lang="es-CO" sz="800" b="1" i="0" u="none" strike="noStrike">
                          <a:solidFill>
                            <a:srgbClr val="375623"/>
                          </a:solidFill>
                          <a:effectLst/>
                          <a:latin typeface="Arial" panose="020B0604020202020204" pitchFamily="34" charset="0"/>
                          <a:cs typeface="Arial" panose="020B0604020202020204" pitchFamily="34" charset="0"/>
                        </a:rPr>
                        <a:t>Mantenimiento periódico red primaria</a:t>
                      </a:r>
                    </a:p>
                  </a:txBody>
                  <a:tcPr marL="9527" marR="9527"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Kilómetro</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30</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7,6</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75057">
                <a:tc>
                  <a:txBody>
                    <a:bodyPr/>
                    <a:lstStyle/>
                    <a:p>
                      <a:pPr algn="just" rtl="0" fontAlgn="ctr"/>
                      <a:r>
                        <a:rPr lang="es-CO" sz="800" b="1" i="0" u="none" strike="noStrike">
                          <a:solidFill>
                            <a:srgbClr val="375623"/>
                          </a:solidFill>
                          <a:effectLst/>
                          <a:latin typeface="Arial" panose="020B0604020202020204" pitchFamily="34" charset="0"/>
                          <a:cs typeface="Arial" panose="020B0604020202020204" pitchFamily="34" charset="0"/>
                        </a:rPr>
                        <a:t>Mantenimiento rutinario </a:t>
                      </a:r>
                    </a:p>
                  </a:txBody>
                  <a:tcPr marL="9527" marR="9527"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km </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368</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368</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75057">
                <a:tc>
                  <a:txBody>
                    <a:bodyPr/>
                    <a:lstStyle/>
                    <a:p>
                      <a:pPr algn="just" rtl="0" fontAlgn="ctr"/>
                      <a:r>
                        <a:rPr lang="es-CO" sz="800" b="1" i="0" u="none" strike="noStrike">
                          <a:solidFill>
                            <a:srgbClr val="375623"/>
                          </a:solidFill>
                          <a:effectLst/>
                          <a:latin typeface="Arial" panose="020B0604020202020204" pitchFamily="34" charset="0"/>
                          <a:cs typeface="Arial" panose="020B0604020202020204" pitchFamily="34" charset="0"/>
                        </a:rPr>
                        <a:t>Servicios al usuario</a:t>
                      </a:r>
                    </a:p>
                  </a:txBody>
                  <a:tcPr marL="9527" marR="9527"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km</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360</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360</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75057">
                <a:tc>
                  <a:txBody>
                    <a:bodyPr/>
                    <a:lstStyle/>
                    <a:p>
                      <a:pPr algn="just" rtl="0" fontAlgn="ctr"/>
                      <a:r>
                        <a:rPr lang="es-CO" sz="800" b="1" i="0" u="none" strike="noStrike">
                          <a:solidFill>
                            <a:srgbClr val="375623"/>
                          </a:solidFill>
                          <a:effectLst/>
                          <a:latin typeface="Arial" panose="020B0604020202020204" pitchFamily="34" charset="0"/>
                          <a:cs typeface="Arial" panose="020B0604020202020204" pitchFamily="34" charset="0"/>
                        </a:rPr>
                        <a:t>Señalización y seguridad vial</a:t>
                      </a:r>
                    </a:p>
                  </a:txBody>
                  <a:tcPr marL="9527" marR="9527"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Kilómetro</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368</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368</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83810">
                <a:tc>
                  <a:txBody>
                    <a:bodyPr/>
                    <a:lstStyle/>
                    <a:p>
                      <a:pPr algn="just" rtl="0" fontAlgn="ctr"/>
                      <a:r>
                        <a:rPr lang="es-CO" sz="800" b="1" i="0" u="none" strike="noStrike">
                          <a:solidFill>
                            <a:srgbClr val="375623"/>
                          </a:solidFill>
                          <a:effectLst/>
                          <a:latin typeface="Arial" panose="020B0604020202020204" pitchFamily="34" charset="0"/>
                          <a:cs typeface="Arial" panose="020B0604020202020204" pitchFamily="34" charset="0"/>
                        </a:rPr>
                        <a:t>Atención de emergencias </a:t>
                      </a:r>
                    </a:p>
                  </a:txBody>
                  <a:tcPr marL="9527" marR="9527"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Kilómetro</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368</a:t>
                      </a:r>
                    </a:p>
                  </a:txBody>
                  <a:tcPr marL="9527" marR="9527"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cs typeface="Arial" panose="020B0604020202020204" pitchFamily="34" charset="0"/>
                        </a:rPr>
                        <a:t>368</a:t>
                      </a:r>
                    </a:p>
                  </a:txBody>
                  <a:tcPr marL="9527" marR="9527"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ángulo 3">
            <a:extLst>
              <a:ext uri="{FF2B5EF4-FFF2-40B4-BE49-F238E27FC236}">
                <a16:creationId xmlns:a16="http://schemas.microsoft.com/office/drawing/2014/main" id="{FA6F74F6-E8C9-434B-B0A1-D25C2CD5E7DB}"/>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40291" name="Rectángulo 7">
            <a:extLst>
              <a:ext uri="{FF2B5EF4-FFF2-40B4-BE49-F238E27FC236}">
                <a16:creationId xmlns:a16="http://schemas.microsoft.com/office/drawing/2014/main" id="{DDCA99AB-93C3-4AFC-875A-3CD34A28AEA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F7147A92-F74D-4713-A599-64CADA8CF42D}"/>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40293" name="Imagen 14">
            <a:extLst>
              <a:ext uri="{FF2B5EF4-FFF2-40B4-BE49-F238E27FC236}">
                <a16:creationId xmlns:a16="http://schemas.microsoft.com/office/drawing/2014/main" id="{1E2745DD-B29C-4EB3-89FB-3C989D3402A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61488" y="58578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4" name="CuadroTexto 2">
            <a:extLst>
              <a:ext uri="{FF2B5EF4-FFF2-40B4-BE49-F238E27FC236}">
                <a16:creationId xmlns:a16="http://schemas.microsoft.com/office/drawing/2014/main" id="{F34CF55A-F8A8-4A99-B60F-0B5DD4E680BF}"/>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40295" name="CuadroTexto 11">
            <a:extLst>
              <a:ext uri="{FF2B5EF4-FFF2-40B4-BE49-F238E27FC236}">
                <a16:creationId xmlns:a16="http://schemas.microsoft.com/office/drawing/2014/main" id="{02E3DD45-4474-4639-81CD-2C19AF3C5451}"/>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40296" name="Imagen 16">
            <a:extLst>
              <a:ext uri="{FF2B5EF4-FFF2-40B4-BE49-F238E27FC236}">
                <a16:creationId xmlns:a16="http://schemas.microsoft.com/office/drawing/2014/main" id="{16D90379-DFF9-43B3-8FEB-F95FB370D40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297" name="Imagen 2">
            <a:extLst>
              <a:ext uri="{FF2B5EF4-FFF2-40B4-BE49-F238E27FC236}">
                <a16:creationId xmlns:a16="http://schemas.microsoft.com/office/drawing/2014/main" id="{D45AB957-D8B1-4901-AADF-CDE566256CC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492706B3-112B-46FF-BBC1-6DC1E504D119}"/>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AD6793F0-6B7A-48A9-8F3B-A69FD712CAAA}"/>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E2E2FEBB-08E2-45C8-AF8E-80B8D9DB3B6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5812415-8123-43F6-9436-6C229EA84408}"/>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140302" name="Imagen 1">
            <a:extLst>
              <a:ext uri="{FF2B5EF4-FFF2-40B4-BE49-F238E27FC236}">
                <a16:creationId xmlns:a16="http://schemas.microsoft.com/office/drawing/2014/main" id="{1CAA260D-565E-47EF-8FE1-D2CF3F3B6EE0}"/>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16725" y="2011363"/>
            <a:ext cx="4038600" cy="325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20" name="Rectángulo 2">
            <a:extLst>
              <a:ext uri="{FF2B5EF4-FFF2-40B4-BE49-F238E27FC236}">
                <a16:creationId xmlns:a16="http://schemas.microsoft.com/office/drawing/2014/main" id="{C7BDD065-FCBB-48B3-8814-D7CEFE72CDBF}"/>
              </a:ext>
            </a:extLst>
          </p:cNvPr>
          <p:cNvSpPr>
            <a:spLocks noChangeArrowheads="1"/>
          </p:cNvSpPr>
          <p:nvPr/>
        </p:nvSpPr>
        <p:spPr bwMode="auto">
          <a:xfrm>
            <a:off x="3938588" y="5364163"/>
            <a:ext cx="5070475" cy="41592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defRPr/>
            </a:pPr>
            <a:r>
              <a:rPr lang="es-CO" altLang="es-CO" sz="1050" dirty="0">
                <a:solidFill>
                  <a:srgbClr val="000000"/>
                </a:solidFill>
                <a:latin typeface="Arial" panose="020B0604020202020204" pitchFamily="34" charset="0"/>
                <a:cs typeface="Arial" panose="020B0604020202020204" pitchFamily="34" charset="0"/>
              </a:rPr>
              <a:t>TRABAJOS DE REMOCIÓN DE DERRUMBE EN EL PR75+300, RUTA 6005. </a:t>
            </a:r>
          </a:p>
          <a:p>
            <a:pPr>
              <a:lnSpc>
                <a:spcPct val="100000"/>
              </a:lnSpc>
              <a:spcBef>
                <a:spcPct val="0"/>
              </a:spcBef>
              <a:buFontTx/>
              <a:buNone/>
              <a:defRPr/>
            </a:pPr>
            <a:r>
              <a:rPr lang="es-CO" altLang="es-CO" sz="1050" dirty="0">
                <a:solidFill>
                  <a:srgbClr val="000000"/>
                </a:solidFill>
                <a:latin typeface="Arial" panose="020B0604020202020204" pitchFamily="34" charset="0"/>
                <a:cs typeface="Arial" panose="020B0604020202020204" pitchFamily="34" charset="0"/>
              </a:rPr>
              <a:t>                  SANTUARIO – CAÑO ALEGRE</a:t>
            </a:r>
            <a:r>
              <a:rPr lang="es-CO" altLang="es-CO" sz="1050" dirty="0">
                <a:solidFill>
                  <a:prstClr val="black"/>
                </a:solidFill>
                <a:latin typeface="Arial" panose="020B0604020202020204" pitchFamily="34" charset="0"/>
                <a:cs typeface="Arial" panose="020B0604020202020204" pitchFamily="34" charset="0"/>
              </a:rPr>
              <a:t> </a:t>
            </a:r>
            <a:endParaRPr lang="es-ES" altLang="es-CO" sz="1050" dirty="0">
              <a:solidFill>
                <a:prstClr val="black"/>
              </a:solidFill>
              <a:latin typeface="Arial" panose="020B0604020202020204" pitchFamily="34" charset="0"/>
              <a:cs typeface="Arial" panose="020B0604020202020204" pitchFamily="34" charset="0"/>
            </a:endParaRPr>
          </a:p>
        </p:txBody>
      </p:sp>
      <p:pic>
        <p:nvPicPr>
          <p:cNvPr id="140304" name="Imagen 5">
            <a:extLst>
              <a:ext uri="{FF2B5EF4-FFF2-40B4-BE49-F238E27FC236}">
                <a16:creationId xmlns:a16="http://schemas.microsoft.com/office/drawing/2014/main" id="{5499DAA9-379A-41F3-A98F-71A5BB7F7151}"/>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43000" y="1922463"/>
            <a:ext cx="4130675" cy="329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EFBF1D63-5213-43FB-9350-5E3507CFB2AE}"/>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41315" name="Imagen 1">
            <a:extLst>
              <a:ext uri="{FF2B5EF4-FFF2-40B4-BE49-F238E27FC236}">
                <a16:creationId xmlns:a16="http://schemas.microsoft.com/office/drawing/2014/main" id="{494E6CF5-D9F7-4CB0-8157-D6883DA67DD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5138" y="58610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11F92EB3-712B-4C81-BE9C-BC96317E8FCE}"/>
              </a:ext>
            </a:extLst>
          </p:cNvPr>
          <p:cNvGrpSpPr>
            <a:grpSpLocks/>
          </p:cNvGrpSpPr>
          <p:nvPr/>
        </p:nvGrpSpPr>
        <p:grpSpPr bwMode="auto">
          <a:xfrm>
            <a:off x="6104082" y="799205"/>
            <a:ext cx="5230667"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2F0BA538-05AD-4FF8-BAAB-3B45B37BC93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06DC632C-BFD0-4E99-BAE1-EC35017A32E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62B4AF3-D918-4F1A-9356-808C041F1870}"/>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100" b="1" dirty="0">
                  <a:solidFill>
                    <a:srgbClr val="70AD47">
                      <a:lumMod val="50000"/>
                    </a:srgbClr>
                  </a:solidFill>
                  <a:latin typeface="Arial" panose="020B0604020202020204" pitchFamily="34" charset="0"/>
                  <a:cs typeface="Arial" panose="020B0604020202020204" pitchFamily="34" charset="0"/>
                </a:rPr>
                <a:t>municipio de Lorica y </a:t>
              </a:r>
              <a:r>
                <a:rPr lang="es-CO" sz="1100" b="1" dirty="0" err="1">
                  <a:solidFill>
                    <a:srgbClr val="70AD47">
                      <a:lumMod val="50000"/>
                    </a:srgbClr>
                  </a:solidFill>
                  <a:latin typeface="Arial" panose="020B0604020202020204" pitchFamily="34" charset="0"/>
                  <a:cs typeface="Arial" panose="020B0604020202020204" pitchFamily="34" charset="0"/>
                </a:rPr>
                <a:t>Chinú</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01CF25E6-A64E-4C7E-AB91-4AB148A8ECA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87045" name="Rectángulo 67">
            <a:extLst>
              <a:ext uri="{FF2B5EF4-FFF2-40B4-BE49-F238E27FC236}">
                <a16:creationId xmlns:a16="http://schemas.microsoft.com/office/drawing/2014/main" id="{0F95ED18-020A-4694-8F65-ED678EC20B5E}"/>
              </a:ext>
            </a:extLst>
          </p:cNvPr>
          <p:cNvSpPr>
            <a:spLocks noChangeArrowheads="1"/>
          </p:cNvSpPr>
          <p:nvPr/>
        </p:nvSpPr>
        <p:spPr bwMode="auto">
          <a:xfrm>
            <a:off x="857250" y="254000"/>
            <a:ext cx="10198100" cy="338138"/>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pt-BR"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rPr>
              <a:t>: </a:t>
            </a:r>
            <a:r>
              <a:rPr lang="es-CO"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Y REHABILITACIÓN DE LA CARRETERA LORICA - CHINÚ</a:t>
            </a:r>
            <a:endParaRPr lang="pt-BR" altLang="es-CO"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p:txBody>
      </p:sp>
      <p:sp>
        <p:nvSpPr>
          <p:cNvPr id="141318" name="Rectángulo 68">
            <a:extLst>
              <a:ext uri="{FF2B5EF4-FFF2-40B4-BE49-F238E27FC236}">
                <a16:creationId xmlns:a16="http://schemas.microsoft.com/office/drawing/2014/main" id="{D84E62A0-06E3-4A20-ADA8-6D0641627233}"/>
              </a:ext>
            </a:extLst>
          </p:cNvPr>
          <p:cNvSpPr>
            <a:spLocks noChangeArrowheads="1"/>
          </p:cNvSpPr>
          <p:nvPr/>
        </p:nvSpPr>
        <p:spPr bwMode="auto">
          <a:xfrm>
            <a:off x="857250" y="534988"/>
            <a:ext cx="10477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y rehabilitación de la carretera Lorica - Chinú, sector pr0+ 0000 al pr52+ 0000, ruta 7801, departamento de Córdoba</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41319" name="Imagen 35">
            <a:extLst>
              <a:ext uri="{FF2B5EF4-FFF2-40B4-BE49-F238E27FC236}">
                <a16:creationId xmlns:a16="http://schemas.microsoft.com/office/drawing/2014/main" id="{B64C68AC-A8EF-4407-AE39-5EA1E780C14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10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20" name="CuadroTexto 3">
            <a:extLst>
              <a:ext uri="{FF2B5EF4-FFF2-40B4-BE49-F238E27FC236}">
                <a16:creationId xmlns:a16="http://schemas.microsoft.com/office/drawing/2014/main" id="{20A94017-1F9A-4A86-912A-A1C0EC1424F4}"/>
              </a:ext>
            </a:extLst>
          </p:cNvPr>
          <p:cNvSpPr txBox="1">
            <a:spLocks noChangeArrowheads="1"/>
          </p:cNvSpPr>
          <p:nvPr/>
        </p:nvSpPr>
        <p:spPr bwMode="auto">
          <a:xfrm>
            <a:off x="5272088" y="433863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D6087855-AA43-4220-80D2-51BF502C0BF8}"/>
              </a:ext>
            </a:extLst>
          </p:cNvPr>
          <p:cNvGrpSpPr>
            <a:grpSpLocks/>
          </p:cNvGrpSpPr>
          <p:nvPr/>
        </p:nvGrpSpPr>
        <p:grpSpPr bwMode="auto">
          <a:xfrm>
            <a:off x="6089174" y="1353863"/>
            <a:ext cx="5245576"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7C43598C-10C8-4A8B-893D-B26225D349C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C6034874-C7A8-462E-8A14-C6E48E372DB5}"/>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0F16A742-5DD8-4B56-8E01-54D69F194FB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51046853-8AAC-4C2A-85CD-641E6B47AA0D}"/>
              </a:ext>
            </a:extLst>
          </p:cNvPr>
          <p:cNvGrpSpPr>
            <a:grpSpLocks/>
          </p:cNvGrpSpPr>
          <p:nvPr/>
        </p:nvGrpSpPr>
        <p:grpSpPr bwMode="auto">
          <a:xfrm>
            <a:off x="6117336" y="1882538"/>
            <a:ext cx="5217414"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D2C72FE5-E710-44C0-9D57-08808FAE1C2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00427434-5132-41F1-A2B1-D302B465E27D}"/>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1,75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4469029B-75CA-4055-A701-4DA6F41043F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04C31378-2E09-4066-B84C-0EC11A12E178}"/>
              </a:ext>
            </a:extLst>
          </p:cNvPr>
          <p:cNvGrpSpPr>
            <a:grpSpLocks/>
          </p:cNvGrpSpPr>
          <p:nvPr/>
        </p:nvGrpSpPr>
        <p:grpSpPr bwMode="auto">
          <a:xfrm>
            <a:off x="6104082" y="2422245"/>
            <a:ext cx="523066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FD27A22C-56DA-426B-B9B8-4111FD45BF3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0F6D87DB-5E0C-41F4-A8BB-3BF433495D86}"/>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0AB98A99-FF1A-41D6-840F-A89AC4B128B2}"/>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1,75</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E0FD7765-F364-49E5-A218-F916D1ED498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41324" name="Imagen 54">
            <a:extLst>
              <a:ext uri="{FF2B5EF4-FFF2-40B4-BE49-F238E27FC236}">
                <a16:creationId xmlns:a16="http://schemas.microsoft.com/office/drawing/2014/main" id="{49DF98D9-60A0-4B1C-8AFF-D24A56B5D32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086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25" name="Imagen 30">
            <a:extLst>
              <a:ext uri="{FF2B5EF4-FFF2-40B4-BE49-F238E27FC236}">
                <a16:creationId xmlns:a16="http://schemas.microsoft.com/office/drawing/2014/main" id="{4FC16062-81FF-42DA-BF76-3A20D2ECC2C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579688" y="4291013"/>
            <a:ext cx="2692400" cy="134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8C98960-F408-4A69-8863-215028679024}"/>
              </a:ext>
            </a:extLst>
          </p:cNvPr>
          <p:cNvGraphicFramePr>
            <a:graphicFrameLocks noGrp="1"/>
          </p:cNvGraphicFramePr>
          <p:nvPr/>
        </p:nvGraphicFramePr>
        <p:xfrm>
          <a:off x="6191250" y="3170238"/>
          <a:ext cx="5143500" cy="2466975"/>
        </p:xfrm>
        <a:graphic>
          <a:graphicData uri="http://schemas.openxmlformats.org/drawingml/2006/table">
            <a:tbl>
              <a:tblPr firstRow="1" bandRow="1"/>
              <a:tblGrid>
                <a:gridCol w="1814018">
                  <a:extLst>
                    <a:ext uri="{9D8B030D-6E8A-4147-A177-3AD203B41FA5}">
                      <a16:colId xmlns:a16="http://schemas.microsoft.com/office/drawing/2014/main" val="20000"/>
                    </a:ext>
                  </a:extLst>
                </a:gridCol>
                <a:gridCol w="1077073">
                  <a:extLst>
                    <a:ext uri="{9D8B030D-6E8A-4147-A177-3AD203B41FA5}">
                      <a16:colId xmlns:a16="http://schemas.microsoft.com/office/drawing/2014/main" val="20001"/>
                    </a:ext>
                  </a:extLst>
                </a:gridCol>
                <a:gridCol w="1330281">
                  <a:extLst>
                    <a:ext uri="{9D8B030D-6E8A-4147-A177-3AD203B41FA5}">
                      <a16:colId xmlns:a16="http://schemas.microsoft.com/office/drawing/2014/main" val="20002"/>
                    </a:ext>
                  </a:extLst>
                </a:gridCol>
                <a:gridCol w="922127">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$ 1,07</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$ 210</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$ 1,28</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4">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428625">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295275">
                <a:tc>
                  <a:txBody>
                    <a:bodyPr/>
                    <a:lstStyle/>
                    <a:p>
                      <a:pPr algn="ctr" rtl="0" fontAlgn="ctr"/>
                      <a:r>
                        <a:rPr lang="es-CO" sz="900" b="0" i="0" u="none" strike="noStrike">
                          <a:solidFill>
                            <a:srgbClr val="375623"/>
                          </a:solidFill>
                          <a:effectLst/>
                          <a:latin typeface="Arial" panose="020B0604020202020204" pitchFamily="34" charset="0"/>
                        </a:rPr>
                        <a:t>LORICA - CHINU</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1,75</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MANTENIMIENTO PERIODICO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900" b="0" i="0" u="none" strike="noStrike">
                          <a:solidFill>
                            <a:srgbClr val="000000"/>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rowSpan="2">
                  <a:txBody>
                    <a:bodyPr/>
                    <a:lstStyle/>
                    <a:p>
                      <a:pPr algn="ctr" rtl="0" fontAlgn="ctr"/>
                      <a:r>
                        <a:rPr lang="es-CO" sz="900" b="0" i="0" u="none" strike="noStrike">
                          <a:solidFill>
                            <a:srgbClr val="375623"/>
                          </a:solidFill>
                          <a:effectLst/>
                          <a:latin typeface="Arial" panose="020B0604020202020204" pitchFamily="34" charset="0"/>
                        </a:rPr>
                        <a:t>LORICA - CHINU</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a:solidFill>
                            <a:srgbClr val="375623"/>
                          </a:solidFill>
                          <a:effectLst/>
                          <a:latin typeface="Arial" panose="020B0604020202020204" pitchFamily="34" charset="0"/>
                        </a:rPr>
                        <a:t>0,6</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REHABILITACION</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fontAlgn="ctr"/>
                      <a:r>
                        <a:rPr lang="es-CO" sz="900" b="0" i="0" u="none" strike="noStrike">
                          <a:solidFill>
                            <a:srgbClr val="000000"/>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95275">
                <a:tc vMerge="1">
                  <a:txBody>
                    <a:bodyPr/>
                    <a:lstStyle/>
                    <a:p>
                      <a:endParaRPr lang="es-CO"/>
                    </a:p>
                  </a:txBody>
                  <a:tcPr/>
                </a:tc>
                <a:tc vMerge="1">
                  <a:txBody>
                    <a:bodyPr/>
                    <a:lstStyle/>
                    <a:p>
                      <a:endParaRPr lang="es-CO"/>
                    </a:p>
                  </a:txBody>
                  <a:tcPr/>
                </a:tc>
                <a:tc>
                  <a:txBody>
                    <a:bodyPr/>
                    <a:lstStyle/>
                    <a:p>
                      <a:pPr algn="ctr" fontAlgn="ctr"/>
                      <a:r>
                        <a:rPr lang="es-CO" sz="900" b="0" i="0" u="none" strike="noStrike">
                          <a:solidFill>
                            <a:srgbClr val="000000"/>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08"/>
                  </a:ext>
                </a:extLst>
              </a:tr>
              <a:tr h="304800">
                <a:tc>
                  <a:txBody>
                    <a:bodyPr/>
                    <a:lstStyle/>
                    <a:p>
                      <a:pPr algn="ctr" rtl="0" fontAlgn="ctr"/>
                      <a:r>
                        <a:rPr lang="es-CO" sz="900" b="0" i="0" u="none" strike="noStrike">
                          <a:solidFill>
                            <a:srgbClr val="375623"/>
                          </a:solidFill>
                          <a:effectLst/>
                          <a:latin typeface="Arial" panose="020B0604020202020204" pitchFamily="34" charset="0"/>
                        </a:rPr>
                        <a:t> LORICA - CHINU</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1</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Atencion de sitios críticos</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fontAlgn="ctr"/>
                      <a:r>
                        <a:rPr lang="es-CO" sz="900" b="0" i="0" u="none" strike="noStrike" dirty="0">
                          <a:solidFill>
                            <a:srgbClr val="000000"/>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bl>
          </a:graphicData>
        </a:graphic>
      </p:graphicFrame>
      <p:graphicFrame>
        <p:nvGraphicFramePr>
          <p:cNvPr id="6" name="Tabla 5">
            <a:extLst>
              <a:ext uri="{FF2B5EF4-FFF2-40B4-BE49-F238E27FC236}">
                <a16:creationId xmlns:a16="http://schemas.microsoft.com/office/drawing/2014/main" id="{5879B27A-D393-40C2-87D2-FD644E6F8FDB}"/>
              </a:ext>
            </a:extLst>
          </p:cNvPr>
          <p:cNvGraphicFramePr>
            <a:graphicFrameLocks noGrp="1"/>
          </p:cNvGraphicFramePr>
          <p:nvPr/>
        </p:nvGraphicFramePr>
        <p:xfrm>
          <a:off x="857250" y="1063625"/>
          <a:ext cx="4938713" cy="3121025"/>
        </p:xfrm>
        <a:graphic>
          <a:graphicData uri="http://schemas.openxmlformats.org/drawingml/2006/table">
            <a:tbl>
              <a:tblPr firstRow="1" bandRow="1"/>
              <a:tblGrid>
                <a:gridCol w="1741794">
                  <a:extLst>
                    <a:ext uri="{9D8B030D-6E8A-4147-A177-3AD203B41FA5}">
                      <a16:colId xmlns:a16="http://schemas.microsoft.com/office/drawing/2014/main" val="20000"/>
                    </a:ext>
                  </a:extLst>
                </a:gridCol>
                <a:gridCol w="1034190">
                  <a:extLst>
                    <a:ext uri="{9D8B030D-6E8A-4147-A177-3AD203B41FA5}">
                      <a16:colId xmlns:a16="http://schemas.microsoft.com/office/drawing/2014/main" val="20001"/>
                    </a:ext>
                  </a:extLst>
                </a:gridCol>
                <a:gridCol w="1277316">
                  <a:extLst>
                    <a:ext uri="{9D8B030D-6E8A-4147-A177-3AD203B41FA5}">
                      <a16:colId xmlns:a16="http://schemas.microsoft.com/office/drawing/2014/main" val="20002"/>
                    </a:ext>
                  </a:extLst>
                </a:gridCol>
                <a:gridCol w="885413">
                  <a:extLst>
                    <a:ext uri="{9D8B030D-6E8A-4147-A177-3AD203B41FA5}">
                      <a16:colId xmlns:a16="http://schemas.microsoft.com/office/drawing/2014/main" val="20003"/>
                    </a:ext>
                  </a:extLst>
                </a:gridCol>
              </a:tblGrid>
              <a:tr h="190539">
                <a:tc gridSpan="4">
                  <a:txBody>
                    <a:bodyPr/>
                    <a:lstStyle/>
                    <a:p>
                      <a:pPr algn="ctr" rtl="0" fontAlgn="b"/>
                      <a:r>
                        <a:rPr lang="es-CO" sz="1000" b="0" i="0" u="none" strike="noStrike">
                          <a:solidFill>
                            <a:srgbClr val="FFFFFF"/>
                          </a:solidFill>
                          <a:effectLst/>
                          <a:latin typeface="Calibri" panose="020F0502020204030204" pitchFamily="34" charset="0"/>
                        </a:rPr>
                        <a:t>INFORMACION DEL CONTRATO</a:t>
                      </a:r>
                    </a:p>
                  </a:txBody>
                  <a:tcPr marL="9525" marR="9525"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39">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9525" marR="9525"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1772 de 2019</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39">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9525" marR="9525"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6 de diciembre de 2019</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39">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5" marR="9525"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31/12/2019</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39">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5" marR="9525"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83903">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AHORROS EN COSTOS DE OPERACIÓN VEHICULAR:</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MONETARIA</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39">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 EN TIEMPOS DE RECORRIDO: </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10 minutos</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539">
                <a:tc gridSpan="3">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 EMPLEOS  GENERADOS:</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25</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28712">
                <a:tc gridSpan="4">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Mejoramiento de la </a:t>
                      </a:r>
                      <a:r>
                        <a:rPr lang="es-ES" sz="900" b="0" i="0" u="none" strike="noStrike" dirty="0" err="1">
                          <a:solidFill>
                            <a:srgbClr val="375623"/>
                          </a:solidFill>
                          <a:effectLst/>
                          <a:latin typeface="Arial" panose="020B0604020202020204" pitchFamily="34" charset="0"/>
                          <a:cs typeface="Arial" panose="020B0604020202020204" pitchFamily="34" charset="0"/>
                        </a:rPr>
                        <a:t>transitabilidad</a:t>
                      </a:r>
                      <a:r>
                        <a:rPr lang="es-ES" sz="900" b="0" i="0" u="none" strike="noStrike" dirty="0">
                          <a:solidFill>
                            <a:srgbClr val="375623"/>
                          </a:solidFill>
                          <a:effectLst/>
                          <a:latin typeface="Arial" panose="020B0604020202020204" pitchFamily="34" charset="0"/>
                          <a:cs typeface="Arial" panose="020B0604020202020204" pitchFamily="34" charset="0"/>
                        </a:rPr>
                        <a:t> y seguridad vial (tasas de accidentalidad) con la consecuente disminución en los tiempos de viaje, principalmente para los vehículos de carga.</a:t>
                      </a:r>
                    </a:p>
                  </a:txBody>
                  <a:tcPr marL="9525" marR="9525"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39">
                <a:tc gridSpan="4">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9525" marR="9525"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3903">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95335">
                <a:tc>
                  <a:txBody>
                    <a:bodyPr/>
                    <a:lstStyle/>
                    <a:p>
                      <a:pPr algn="just" rtl="0" fontAlgn="ctr"/>
                      <a:r>
                        <a:rPr lang="es-ES" sz="900" b="1" i="0" u="none" strike="noStrike">
                          <a:solidFill>
                            <a:srgbClr val="375623"/>
                          </a:solidFill>
                          <a:effectLst/>
                          <a:latin typeface="Arial" panose="020B0604020202020204" pitchFamily="34" charset="0"/>
                          <a:cs typeface="Arial" panose="020B0604020202020204" pitchFamily="34" charset="0"/>
                        </a:rPr>
                        <a:t>Rehabilitación y/o mantenimiento red primaria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1,75</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900" b="0" i="0" u="none" strike="noStrike">
                          <a:solidFill>
                            <a:srgbClr val="000000"/>
                          </a:solidFill>
                          <a:effectLst/>
                          <a:latin typeface="Arial" panose="020B0604020202020204" pitchFamily="34" charset="0"/>
                          <a:cs typeface="Arial" panose="020B0604020202020204" pitchFamily="34" charset="0"/>
                        </a:rPr>
                        <a:t> </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304862">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Mantenimiento Rutinario</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0,6</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fontAlgn="ctr"/>
                      <a:r>
                        <a:rPr lang="es-CO" sz="9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ángulo 3">
            <a:extLst>
              <a:ext uri="{FF2B5EF4-FFF2-40B4-BE49-F238E27FC236}">
                <a16:creationId xmlns:a16="http://schemas.microsoft.com/office/drawing/2014/main" id="{D706EF8A-CB7C-40C8-8BC4-DBC87617D22F}"/>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42339" name="Rectángulo 7">
            <a:extLst>
              <a:ext uri="{FF2B5EF4-FFF2-40B4-BE49-F238E27FC236}">
                <a16:creationId xmlns:a16="http://schemas.microsoft.com/office/drawing/2014/main" id="{1A16BFB9-6D78-4195-959A-11973227129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0698ACF3-E938-4ACD-BBC8-2ABD575C2BFC}"/>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42341" name="Imagen 14">
            <a:extLst>
              <a:ext uri="{FF2B5EF4-FFF2-40B4-BE49-F238E27FC236}">
                <a16:creationId xmlns:a16="http://schemas.microsoft.com/office/drawing/2014/main" id="{408BC340-FB41-4BB9-A3B5-763D458B08B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64663" y="58578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2" name="Imagen 16">
            <a:extLst>
              <a:ext uri="{FF2B5EF4-FFF2-40B4-BE49-F238E27FC236}">
                <a16:creationId xmlns:a16="http://schemas.microsoft.com/office/drawing/2014/main" id="{ACD55A4A-3149-4CA2-8C9A-4D05578D438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43" name="Imagen 2">
            <a:extLst>
              <a:ext uri="{FF2B5EF4-FFF2-40B4-BE49-F238E27FC236}">
                <a16:creationId xmlns:a16="http://schemas.microsoft.com/office/drawing/2014/main" id="{F165CABA-452F-47AF-A682-0976D0175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4801E695-79AB-43A0-AA7C-3B9BE68F3CDB}"/>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142345" name="CuadroTexto 4">
            <a:extLst>
              <a:ext uri="{FF2B5EF4-FFF2-40B4-BE49-F238E27FC236}">
                <a16:creationId xmlns:a16="http://schemas.microsoft.com/office/drawing/2014/main" id="{E22E1AB8-D379-495B-813F-437E60A7172C}"/>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142346" name="Imagen 14">
            <a:extLst>
              <a:ext uri="{FF2B5EF4-FFF2-40B4-BE49-F238E27FC236}">
                <a16:creationId xmlns:a16="http://schemas.microsoft.com/office/drawing/2014/main" id="{EFC50C61-4BA8-447C-B534-747FFE68CA4E}"/>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620963" y="1912938"/>
            <a:ext cx="6907212"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ángulo 3">
            <a:extLst>
              <a:ext uri="{FF2B5EF4-FFF2-40B4-BE49-F238E27FC236}">
                <a16:creationId xmlns:a16="http://schemas.microsoft.com/office/drawing/2014/main" id="{E32E06E8-876C-4A4C-8C95-C68A873FE447}"/>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43363" name="Rectángulo 7">
            <a:extLst>
              <a:ext uri="{FF2B5EF4-FFF2-40B4-BE49-F238E27FC236}">
                <a16:creationId xmlns:a16="http://schemas.microsoft.com/office/drawing/2014/main" id="{B2C19B13-BC2E-480F-8171-AB684F7F601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876FC2E-7887-4EBB-BCC5-D2715C4C00E1}"/>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43365" name="Imagen 14">
            <a:extLst>
              <a:ext uri="{FF2B5EF4-FFF2-40B4-BE49-F238E27FC236}">
                <a16:creationId xmlns:a16="http://schemas.microsoft.com/office/drawing/2014/main" id="{E227A3DA-4DBE-4DBB-8B1E-8E217127053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26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66" name="Imagen 16">
            <a:extLst>
              <a:ext uri="{FF2B5EF4-FFF2-40B4-BE49-F238E27FC236}">
                <a16:creationId xmlns:a16="http://schemas.microsoft.com/office/drawing/2014/main" id="{16BB1672-288D-4343-9640-E3896644FF3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367" name="Imagen 2">
            <a:extLst>
              <a:ext uri="{FF2B5EF4-FFF2-40B4-BE49-F238E27FC236}">
                <a16:creationId xmlns:a16="http://schemas.microsoft.com/office/drawing/2014/main" id="{5301954E-4C48-498E-A526-FD1584A875A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6F439099-0E73-4C9E-A010-F394C0675B77}"/>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143369" name="CuadroTexto 4">
            <a:extLst>
              <a:ext uri="{FF2B5EF4-FFF2-40B4-BE49-F238E27FC236}">
                <a16:creationId xmlns:a16="http://schemas.microsoft.com/office/drawing/2014/main" id="{C7F371C0-2C63-4B88-95B4-09C277EB0E21}"/>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143370" name="Imagen 15">
            <a:extLst>
              <a:ext uri="{FF2B5EF4-FFF2-40B4-BE49-F238E27FC236}">
                <a16:creationId xmlns:a16="http://schemas.microsoft.com/office/drawing/2014/main" id="{EE740A6B-EA62-422D-8FE1-A2D022969A63}"/>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460750" y="2081213"/>
            <a:ext cx="5557838" cy="336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A8869645-0195-4166-835B-7A1867C199FE}"/>
              </a:ext>
            </a:extLst>
          </p:cNvPr>
          <p:cNvSpPr/>
          <p:nvPr/>
        </p:nvSpPr>
        <p:spPr>
          <a:xfrm>
            <a:off x="-11113" y="-3175"/>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prstClr val="white"/>
              </a:solidFill>
            </a:endParaRPr>
          </a:p>
        </p:txBody>
      </p:sp>
      <p:pic>
        <p:nvPicPr>
          <p:cNvPr id="144387" name="Imagen 1">
            <a:extLst>
              <a:ext uri="{FF2B5EF4-FFF2-40B4-BE49-F238E27FC236}">
                <a16:creationId xmlns:a16="http://schemas.microsoft.com/office/drawing/2014/main" id="{729B7BDA-FD28-4301-8E7E-F6E9D93DC78D}"/>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6725" y="59563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556B9633-716E-41C8-8044-8AE83DEE7704}"/>
              </a:ext>
            </a:extLst>
          </p:cNvPr>
          <p:cNvGrpSpPr>
            <a:grpSpLocks/>
          </p:cNvGrpSpPr>
          <p:nvPr/>
        </p:nvGrpSpPr>
        <p:grpSpPr bwMode="auto">
          <a:xfrm>
            <a:off x="6104082" y="799205"/>
            <a:ext cx="5232253"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28C812F-80AA-4797-BC52-ECB302F9EF9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58514B5D-05D9-4520-8BAF-AA0037DE216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EB277FA8-7105-445F-954A-B173EA6DD7CD}"/>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 de Montenegro - Quindío </a:t>
              </a:r>
            </a:p>
          </p:txBody>
        </p:sp>
        <p:sp>
          <p:nvSpPr>
            <p:cNvPr id="16" name="Elipse 15">
              <a:extLst>
                <a:ext uri="{FF2B5EF4-FFF2-40B4-BE49-F238E27FC236}">
                  <a16:creationId xmlns:a16="http://schemas.microsoft.com/office/drawing/2014/main" id="{7AA425D4-891C-4C99-961A-C6FC554DAC8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44389" name="Rectángulo 67">
            <a:extLst>
              <a:ext uri="{FF2B5EF4-FFF2-40B4-BE49-F238E27FC236}">
                <a16:creationId xmlns:a16="http://schemas.microsoft.com/office/drawing/2014/main" id="{85F79519-E338-4D76-B8A0-CAAD84BF53F8}"/>
              </a:ext>
            </a:extLst>
          </p:cNvPr>
          <p:cNvSpPr>
            <a:spLocks noChangeArrowheads="1"/>
          </p:cNvSpPr>
          <p:nvPr/>
        </p:nvSpPr>
        <p:spPr bwMode="auto">
          <a:xfrm>
            <a:off x="855663" y="206375"/>
            <a:ext cx="87074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COMPETITIVIDAD</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96262" name="Rectángulo 68">
            <a:extLst>
              <a:ext uri="{FF2B5EF4-FFF2-40B4-BE49-F238E27FC236}">
                <a16:creationId xmlns:a16="http://schemas.microsoft.com/office/drawing/2014/main" id="{7FCC1AC1-E68F-43E4-AC49-C0507210B191}"/>
              </a:ext>
            </a:extLst>
          </p:cNvPr>
          <p:cNvSpPr>
            <a:spLocks noChangeArrowheads="1"/>
          </p:cNvSpPr>
          <p:nvPr/>
        </p:nvSpPr>
        <p:spPr bwMode="auto">
          <a:xfrm>
            <a:off x="855663" y="447675"/>
            <a:ext cx="9791700" cy="49212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pt-BR"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PASO NACIONAL POR MONTENEGRO</a:t>
            </a:r>
            <a:endPar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44391" name="Imagen 35">
            <a:extLst>
              <a:ext uri="{FF2B5EF4-FFF2-40B4-BE49-F238E27FC236}">
                <a16:creationId xmlns:a16="http://schemas.microsoft.com/office/drawing/2014/main" id="{C586875C-A380-4ACA-BF14-9A3EA77E551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92" name="CuadroTexto 3">
            <a:extLst>
              <a:ext uri="{FF2B5EF4-FFF2-40B4-BE49-F238E27FC236}">
                <a16:creationId xmlns:a16="http://schemas.microsoft.com/office/drawing/2014/main" id="{986ECE03-7C70-4B13-86BE-8EEFA51DBBB2}"/>
              </a:ext>
            </a:extLst>
          </p:cNvPr>
          <p:cNvSpPr txBox="1">
            <a:spLocks noChangeArrowheads="1"/>
          </p:cNvSpPr>
          <p:nvPr/>
        </p:nvSpPr>
        <p:spPr bwMode="auto">
          <a:xfrm>
            <a:off x="5221288" y="45656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9A5E2269-7B92-42E6-BF32-4F95D8BFA266}"/>
              </a:ext>
            </a:extLst>
          </p:cNvPr>
          <p:cNvGrpSpPr>
            <a:grpSpLocks/>
          </p:cNvGrpSpPr>
          <p:nvPr/>
        </p:nvGrpSpPr>
        <p:grpSpPr bwMode="auto">
          <a:xfrm>
            <a:off x="6089174" y="1353863"/>
            <a:ext cx="5247162" cy="433388"/>
            <a:chOff x="3797995" y="1095038"/>
            <a:chExt cx="8767764" cy="641713"/>
          </a:xfrm>
          <a:solidFill>
            <a:schemeClr val="accent6">
              <a:lumMod val="60000"/>
              <a:lumOff val="40000"/>
            </a:schemeClr>
          </a:solidFill>
        </p:grpSpPr>
        <p:sp>
          <p:nvSpPr>
            <p:cNvPr id="39" name="Pentágono 11">
              <a:extLst>
                <a:ext uri="{FF2B5EF4-FFF2-40B4-BE49-F238E27FC236}">
                  <a16:creationId xmlns:a16="http://schemas.microsoft.com/office/drawing/2014/main" id="{82374DA6-B563-4BA2-98A6-CEE7244C450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A7B8FDEF-6C35-43C9-A22A-56B3A4710662}"/>
                </a:ext>
              </a:extLst>
            </p:cNvPr>
            <p:cNvSpPr/>
            <p:nvPr/>
          </p:nvSpPr>
          <p:spPr>
            <a:xfrm>
              <a:off x="4832680" y="1097388"/>
              <a:ext cx="7733079"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los departamentos de Quindío y Valle del Cauca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F8EF87D6-D5D6-4784-8BB3-75D9B135970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EF0F9D79-2B26-4A25-9CC8-A9067628A298}"/>
              </a:ext>
            </a:extLst>
          </p:cNvPr>
          <p:cNvGrpSpPr>
            <a:grpSpLocks/>
          </p:cNvGrpSpPr>
          <p:nvPr/>
        </p:nvGrpSpPr>
        <p:grpSpPr bwMode="auto">
          <a:xfrm>
            <a:off x="6128446" y="1892834"/>
            <a:ext cx="520789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67CD5D6E-A50D-4D8E-9338-5DE842D6DD0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D450E5C9-0D58-40BA-A11B-C1D477942D36}"/>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0,74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68933E54-5F2D-491B-AEBC-DB8BEEA15DB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5CFF3A1C-AE0C-4207-96AA-9BAE6473EE8C}"/>
              </a:ext>
            </a:extLst>
          </p:cNvPr>
          <p:cNvGrpSpPr>
            <a:grpSpLocks/>
          </p:cNvGrpSpPr>
          <p:nvPr/>
        </p:nvGrpSpPr>
        <p:grpSpPr bwMode="auto">
          <a:xfrm>
            <a:off x="6104082" y="2422245"/>
            <a:ext cx="5232253"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F7613AC2-9854-4856-B7F1-03A80C46AC3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5F09F2FA-647D-4F7F-9392-4F8164B7F8C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EF946695-53D1-4BEF-8AD8-94496E3BFF6C}"/>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0,74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CEE0CECD-50C4-4896-9937-699D4853D37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44396" name="Imagen 54">
            <a:extLst>
              <a:ext uri="{FF2B5EF4-FFF2-40B4-BE49-F238E27FC236}">
                <a16:creationId xmlns:a16="http://schemas.microsoft.com/office/drawing/2014/main" id="{5F64F32E-5429-4958-A923-27864BE024E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134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397" name="Imagen 5">
            <a:extLst>
              <a:ext uri="{FF2B5EF4-FFF2-40B4-BE49-F238E27FC236}">
                <a16:creationId xmlns:a16="http://schemas.microsoft.com/office/drawing/2014/main" id="{3AA83FAE-383B-4ED8-9DF2-B7DF2FE0228F}"/>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2740025" y="4583113"/>
            <a:ext cx="2398713" cy="126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C8E576B-ECB7-4D83-BA41-123C537CD87D}"/>
              </a:ext>
            </a:extLst>
          </p:cNvPr>
          <p:cNvGraphicFramePr>
            <a:graphicFrameLocks noGrp="1"/>
          </p:cNvGraphicFramePr>
          <p:nvPr/>
        </p:nvGraphicFramePr>
        <p:xfrm>
          <a:off x="6127750" y="3063875"/>
          <a:ext cx="5208588" cy="2724150"/>
        </p:xfrm>
        <a:graphic>
          <a:graphicData uri="http://schemas.openxmlformats.org/drawingml/2006/table">
            <a:tbl>
              <a:tblPr firstRow="1" bandRow="1"/>
              <a:tblGrid>
                <a:gridCol w="1836974">
                  <a:extLst>
                    <a:ext uri="{9D8B030D-6E8A-4147-A177-3AD203B41FA5}">
                      <a16:colId xmlns:a16="http://schemas.microsoft.com/office/drawing/2014/main" val="20000"/>
                    </a:ext>
                  </a:extLst>
                </a:gridCol>
                <a:gridCol w="1090703">
                  <a:extLst>
                    <a:ext uri="{9D8B030D-6E8A-4147-A177-3AD203B41FA5}">
                      <a16:colId xmlns:a16="http://schemas.microsoft.com/office/drawing/2014/main" val="20001"/>
                    </a:ext>
                  </a:extLst>
                </a:gridCol>
                <a:gridCol w="1347115">
                  <a:extLst>
                    <a:ext uri="{9D8B030D-6E8A-4147-A177-3AD203B41FA5}">
                      <a16:colId xmlns:a16="http://schemas.microsoft.com/office/drawing/2014/main" val="20002"/>
                    </a:ext>
                  </a:extLst>
                </a:gridCol>
                <a:gridCol w="933796">
                  <a:extLst>
                    <a:ext uri="{9D8B030D-6E8A-4147-A177-3AD203B41FA5}">
                      <a16:colId xmlns:a16="http://schemas.microsoft.com/office/drawing/2014/main" val="20003"/>
                    </a:ext>
                  </a:extLst>
                </a:gridCol>
              </a:tblGrid>
              <a:tr h="190500">
                <a:tc gridSpan="4">
                  <a:txBody>
                    <a:bodyPr/>
                    <a:lstStyle/>
                    <a:p>
                      <a:pPr algn="ctr" rtl="0" fontAlgn="ctr"/>
                      <a:r>
                        <a:rPr lang="es-CO" sz="900" b="0" i="0" u="none" strike="noStrike">
                          <a:solidFill>
                            <a:srgbClr val="FFFFFF"/>
                          </a:solidFill>
                          <a:effectLst/>
                          <a:latin typeface="Arial" panose="020B0604020202020204" pitchFamily="34" charset="0"/>
                          <a:cs typeface="Arial" panose="020B0604020202020204" pitchFamily="34" charset="0"/>
                        </a:rPr>
                        <a:t>INVERSIONES (Millones)</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 Total Contrato de Obra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$ 39.933</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acumulada obra hasta 2018</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$ 25.746</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A.2.  Inversión obra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$ 0,00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$ 4.265</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B.1. Inversión  acumulada interventoría hasta 2018</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cs typeface="Arial" panose="020B0604020202020204" pitchFamily="34" charset="0"/>
                        </a:rPr>
                        <a:t>$ 3.240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$ 865</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$ 44.198</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$ 38.163</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SECTOR/TRAMO</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CANTIDAD </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90500">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Montenegro</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0,74 KM</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Paso a Desnivel</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0,74 km</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00025">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Montenegro</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1und</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Puente Vehicular</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 </a:t>
                      </a:r>
                      <a:r>
                        <a:rPr lang="es-CO" sz="900" b="0" i="0" u="none" strike="noStrike" dirty="0" err="1">
                          <a:solidFill>
                            <a:srgbClr val="375623"/>
                          </a:solidFill>
                          <a:effectLst/>
                          <a:latin typeface="Arial" panose="020B0604020202020204" pitchFamily="34" charset="0"/>
                          <a:cs typeface="Arial" panose="020B0604020202020204" pitchFamily="34" charset="0"/>
                        </a:rPr>
                        <a:t>und</a:t>
                      </a:r>
                      <a:endParaRPr lang="es-CO" sz="900" b="0" i="0" u="none" strike="noStrike" dirty="0">
                        <a:solidFill>
                          <a:srgbClr val="375623"/>
                        </a:solidFill>
                        <a:effectLst/>
                        <a:latin typeface="Arial" panose="020B0604020202020204" pitchFamily="34" charset="0"/>
                        <a:cs typeface="Arial" panose="020B0604020202020204" pitchFamily="34" charset="0"/>
                      </a:endParaRP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graphicFrame>
        <p:nvGraphicFramePr>
          <p:cNvPr id="6" name="Tabla 5">
            <a:extLst>
              <a:ext uri="{FF2B5EF4-FFF2-40B4-BE49-F238E27FC236}">
                <a16:creationId xmlns:a16="http://schemas.microsoft.com/office/drawing/2014/main" id="{7FEDAE46-E382-458B-B2F5-1E47DD5A6D20}"/>
              </a:ext>
            </a:extLst>
          </p:cNvPr>
          <p:cNvGraphicFramePr>
            <a:graphicFrameLocks noGrp="1"/>
          </p:cNvGraphicFramePr>
          <p:nvPr/>
        </p:nvGraphicFramePr>
        <p:xfrm>
          <a:off x="855663" y="903288"/>
          <a:ext cx="4806950" cy="3511550"/>
        </p:xfrm>
        <a:graphic>
          <a:graphicData uri="http://schemas.openxmlformats.org/drawingml/2006/table">
            <a:tbl>
              <a:tblPr firstRow="1" bandRow="1"/>
              <a:tblGrid>
                <a:gridCol w="1695324">
                  <a:extLst>
                    <a:ext uri="{9D8B030D-6E8A-4147-A177-3AD203B41FA5}">
                      <a16:colId xmlns:a16="http://schemas.microsoft.com/office/drawing/2014/main" val="20000"/>
                    </a:ext>
                  </a:extLst>
                </a:gridCol>
                <a:gridCol w="1006599">
                  <a:extLst>
                    <a:ext uri="{9D8B030D-6E8A-4147-A177-3AD203B41FA5}">
                      <a16:colId xmlns:a16="http://schemas.microsoft.com/office/drawing/2014/main" val="20001"/>
                    </a:ext>
                  </a:extLst>
                </a:gridCol>
                <a:gridCol w="1243238">
                  <a:extLst>
                    <a:ext uri="{9D8B030D-6E8A-4147-A177-3AD203B41FA5}">
                      <a16:colId xmlns:a16="http://schemas.microsoft.com/office/drawing/2014/main" val="20002"/>
                    </a:ext>
                  </a:extLst>
                </a:gridCol>
                <a:gridCol w="861790">
                  <a:extLst>
                    <a:ext uri="{9D8B030D-6E8A-4147-A177-3AD203B41FA5}">
                      <a16:colId xmlns:a16="http://schemas.microsoft.com/office/drawing/2014/main" val="20003"/>
                    </a:ext>
                  </a:extLst>
                </a:gridCol>
              </a:tblGrid>
              <a:tr h="146712">
                <a:tc gridSpan="4">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INFORMACION DEL CONTRATO</a:t>
                      </a:r>
                    </a:p>
                  </a:txBody>
                  <a:tcPr marL="9524" marR="9524"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712">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9524" marR="9524"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1582 DE 2015</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 </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46712">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9524" marR="9524"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8/02/2016</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46712">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4" marR="9524"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30/11/2019</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46712">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4" marR="9524"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20355">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AHORROS EN COSTOS DE OPERACIÓN VEHICULAR:</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000000"/>
                          </a:solidFill>
                          <a:effectLst/>
                          <a:latin typeface="Arial" panose="020B0604020202020204" pitchFamily="34" charset="0"/>
                          <a:cs typeface="Arial" panose="020B0604020202020204" pitchFamily="34" charset="0"/>
                        </a:rPr>
                        <a:t> </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83897">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AHORRO EN TIEMPOS DE RECORRIDO: </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Hasta en 60 minutos</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83897">
                <a:tc gridSpan="3">
                  <a:txBody>
                    <a:bodyPr/>
                    <a:lstStyle/>
                    <a:p>
                      <a:pPr algn="l" rtl="0" fontAlgn="ctr"/>
                      <a:r>
                        <a:rPr lang="es-CO" sz="9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ES" sz="900" b="1" i="0" u="none" strike="noStrike">
                          <a:solidFill>
                            <a:srgbClr val="375623"/>
                          </a:solidFill>
                          <a:effectLst/>
                          <a:latin typeface="Arial" panose="020B0604020202020204" pitchFamily="34" charset="0"/>
                          <a:cs typeface="Arial" panose="020B0604020202020204" pitchFamily="34" charset="0"/>
                        </a:rPr>
                        <a:t>125 directos y 25 indirectos</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21082">
                <a:tc gridSpan="4">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Facilita el acceso a los grandes parques temáticos de la región, sector agro hoteles y mejora la seguridad vial y peatonal, disminuye tiempo de recorrido hasta de 60 min en temporada de alto turismo.</a:t>
                      </a:r>
                    </a:p>
                  </a:txBody>
                  <a:tcPr marL="9524" marR="9524"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83897">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Ahorro en recorrido: Disminuyó el tiempo de recorrido en el paso por el Municipio de Montenegro y mejoraron los tiempos de desplazamiento hacia los centros turísticos.</a:t>
                      </a:r>
                    </a:p>
                  </a:txBody>
                  <a:tcPr marL="9524" marR="9524"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46712">
                <a:tc gridSpan="4">
                  <a:txBody>
                    <a:bodyPr/>
                    <a:lstStyle/>
                    <a:p>
                      <a:pPr algn="ctr" rtl="0" fontAlgn="b"/>
                      <a:r>
                        <a:rPr lang="es-ES" sz="900" b="0" i="0" u="none" strike="noStrike" dirty="0">
                          <a:solidFill>
                            <a:srgbClr val="FFFFFF"/>
                          </a:solidFill>
                          <a:effectLst/>
                          <a:latin typeface="Arial" panose="020B0604020202020204" pitchFamily="34" charset="0"/>
                          <a:cs typeface="Arial" panose="020B0604020202020204" pitchFamily="34" charset="0"/>
                        </a:rPr>
                        <a:t>METAS DEL CONTRATO O PROYECTO  (PLAN DE ACCIÓN 2019)</a:t>
                      </a:r>
                    </a:p>
                  </a:txBody>
                  <a:tcPr marL="9524" marR="9524"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283897">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Indicador de Gestión (Meta)</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283897">
                <a:tc>
                  <a:txBody>
                    <a:bodyPr/>
                    <a:lstStyle/>
                    <a:p>
                      <a:pPr algn="just" rtl="0" fontAlgn="ctr"/>
                      <a:r>
                        <a:rPr lang="es-ES" sz="900" b="1" i="0" u="none" strike="noStrike">
                          <a:solidFill>
                            <a:srgbClr val="375623"/>
                          </a:solidFill>
                          <a:effectLst/>
                          <a:latin typeface="Arial" panose="020B0604020202020204" pitchFamily="34" charset="0"/>
                          <a:cs typeface="Arial" panose="020B0604020202020204" pitchFamily="34" charset="0"/>
                        </a:rPr>
                        <a:t>Rehabilitación y/o mantenimiento red primaria</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N.A</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N.A</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421082">
                <a:tc>
                  <a:txBody>
                    <a:bodyPr/>
                    <a:lstStyle/>
                    <a:p>
                      <a:pPr algn="just" rtl="0" fontAlgn="ctr"/>
                      <a:r>
                        <a:rPr lang="es-ES" sz="900" b="1" i="0" u="none" strike="noStrike">
                          <a:solidFill>
                            <a:srgbClr val="375623"/>
                          </a:solidFill>
                          <a:effectLst/>
                          <a:latin typeface="Arial" panose="020B0604020202020204" pitchFamily="34" charset="0"/>
                          <a:cs typeface="Arial" panose="020B0604020202020204" pitchFamily="34" charset="0"/>
                        </a:rPr>
                        <a:t>Mejoramiento, construcción y/o profundización de acceso marítimo</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 </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 Paso a Desnivel</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 Paso a Desnivel</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149272">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Contruir puente</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 </a:t>
                      </a:r>
                      <a:r>
                        <a:rPr lang="es-CO" sz="900" b="0" i="0" u="none" strike="noStrike" dirty="0" err="1">
                          <a:solidFill>
                            <a:srgbClr val="375623"/>
                          </a:solidFill>
                          <a:effectLst/>
                          <a:latin typeface="Arial" panose="020B0604020202020204" pitchFamily="34" charset="0"/>
                          <a:cs typeface="Arial" panose="020B0604020202020204" pitchFamily="34" charset="0"/>
                        </a:rPr>
                        <a:t>und</a:t>
                      </a:r>
                      <a:endParaRPr lang="es-CO" sz="900" b="0" i="0" u="none" strike="noStrike" dirty="0">
                        <a:solidFill>
                          <a:srgbClr val="375623"/>
                        </a:solidFill>
                        <a:effectLst/>
                        <a:latin typeface="Arial" panose="020B0604020202020204" pitchFamily="34" charset="0"/>
                        <a:cs typeface="Arial" panose="020B0604020202020204" pitchFamily="34" charset="0"/>
                      </a:endParaRP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 </a:t>
                      </a:r>
                      <a:r>
                        <a:rPr lang="es-CO" sz="900" b="0" i="0" u="none" strike="noStrike" dirty="0" err="1">
                          <a:solidFill>
                            <a:srgbClr val="375623"/>
                          </a:solidFill>
                          <a:effectLst/>
                          <a:latin typeface="Arial" panose="020B0604020202020204" pitchFamily="34" charset="0"/>
                          <a:cs typeface="Arial" panose="020B0604020202020204" pitchFamily="34" charset="0"/>
                        </a:rPr>
                        <a:t>und</a:t>
                      </a:r>
                      <a:endParaRPr lang="es-CO" sz="900" b="0" i="0" u="none" strike="noStrike" dirty="0">
                        <a:solidFill>
                          <a:srgbClr val="375623"/>
                        </a:solidFill>
                        <a:effectLst/>
                        <a:latin typeface="Arial" panose="020B0604020202020204" pitchFamily="34" charset="0"/>
                        <a:cs typeface="Arial" panose="020B0604020202020204" pitchFamily="34" charset="0"/>
                      </a:endParaRP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sp>
        <p:nvSpPr>
          <p:cNvPr id="30" name="Botón de acción: ir a inicio 29">
            <a:hlinkClick r:id="rId6" action="ppaction://hlinksldjump" highlightClick="1"/>
            <a:extLst>
              <a:ext uri="{FF2B5EF4-FFF2-40B4-BE49-F238E27FC236}">
                <a16:creationId xmlns:a16="http://schemas.microsoft.com/office/drawing/2014/main" id="{2C931968-FD35-4CA2-A62D-AB51B8EA7115}"/>
              </a:ext>
            </a:extLst>
          </p:cNvPr>
          <p:cNvSpPr/>
          <p:nvPr/>
        </p:nvSpPr>
        <p:spPr>
          <a:xfrm>
            <a:off x="10848975" y="144463"/>
            <a:ext cx="579438"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ángulo 3">
            <a:extLst>
              <a:ext uri="{FF2B5EF4-FFF2-40B4-BE49-F238E27FC236}">
                <a16:creationId xmlns:a16="http://schemas.microsoft.com/office/drawing/2014/main" id="{A5918E0F-08E5-41D0-8586-F4FD2762EF6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45411" name="Rectángulo 7">
            <a:extLst>
              <a:ext uri="{FF2B5EF4-FFF2-40B4-BE49-F238E27FC236}">
                <a16:creationId xmlns:a16="http://schemas.microsoft.com/office/drawing/2014/main" id="{8E182299-71F1-4DDC-AF4F-4DEBA4DF4FBA}"/>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6BDA952D-1D79-4B65-906A-26C3D1B212ED}"/>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45413" name="Imagen 14">
            <a:extLst>
              <a:ext uri="{FF2B5EF4-FFF2-40B4-BE49-F238E27FC236}">
                <a16:creationId xmlns:a16="http://schemas.microsoft.com/office/drawing/2014/main" id="{79B9BC8E-DDFA-4627-BFAB-33AED0F37AB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58313"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4" name="CuadroTexto 2">
            <a:extLst>
              <a:ext uri="{FF2B5EF4-FFF2-40B4-BE49-F238E27FC236}">
                <a16:creationId xmlns:a16="http://schemas.microsoft.com/office/drawing/2014/main" id="{0029093E-88D5-4318-AB2B-D02429D0F3D4}"/>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45415" name="CuadroTexto 11">
            <a:extLst>
              <a:ext uri="{FF2B5EF4-FFF2-40B4-BE49-F238E27FC236}">
                <a16:creationId xmlns:a16="http://schemas.microsoft.com/office/drawing/2014/main" id="{B669D624-A453-41FA-ACA1-2CB25BDD9476}"/>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45416" name="Imagen 16">
            <a:extLst>
              <a:ext uri="{FF2B5EF4-FFF2-40B4-BE49-F238E27FC236}">
                <a16:creationId xmlns:a16="http://schemas.microsoft.com/office/drawing/2014/main" id="{00AEABBA-D290-48DB-8FA1-3D3CFD2E3D9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17" name="Imagen 2">
            <a:extLst>
              <a:ext uri="{FF2B5EF4-FFF2-40B4-BE49-F238E27FC236}">
                <a16:creationId xmlns:a16="http://schemas.microsoft.com/office/drawing/2014/main" id="{C7902621-CC6D-4016-AF05-A9E24156E45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5A0CF42A-3B7E-4068-B095-3F3FD2415EE7}"/>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941CAE6-6DD5-4CA2-BDAB-B743D117A731}"/>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3203EABF-DE36-473D-AE87-13F151960C30}"/>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48F1C01E-B01F-408B-8A1E-8E35C7D2B8D0}"/>
              </a:ext>
            </a:extLst>
          </p:cNvPr>
          <p:cNvSpPr txBox="1"/>
          <p:nvPr/>
        </p:nvSpPr>
        <p:spPr>
          <a:xfrm>
            <a:off x="6691313"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45422" name="CuadroTexto 4">
            <a:extLst>
              <a:ext uri="{FF2B5EF4-FFF2-40B4-BE49-F238E27FC236}">
                <a16:creationId xmlns:a16="http://schemas.microsoft.com/office/drawing/2014/main" id="{BED72F21-344D-4FF8-9ECA-FC0608DCF8C3}"/>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145423" name="Imagen 16">
            <a:extLst>
              <a:ext uri="{FF2B5EF4-FFF2-40B4-BE49-F238E27FC236}">
                <a16:creationId xmlns:a16="http://schemas.microsoft.com/office/drawing/2014/main" id="{D604BDF3-7798-4AD6-8A5E-A601116C274B}"/>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257300" y="2008188"/>
            <a:ext cx="3656013" cy="278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424" name="Imagen 1">
            <a:extLst>
              <a:ext uri="{FF2B5EF4-FFF2-40B4-BE49-F238E27FC236}">
                <a16:creationId xmlns:a16="http://schemas.microsoft.com/office/drawing/2014/main" id="{149B75EA-70CC-48F4-AC40-1EC5BD465432}"/>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6824663" y="2020888"/>
            <a:ext cx="3822700" cy="308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04723935-21DD-4E8E-8165-9E16E3E54F16}"/>
              </a:ext>
            </a:extLst>
          </p:cNvPr>
          <p:cNvSpPr/>
          <p:nvPr/>
        </p:nvSpPr>
        <p:spPr>
          <a:xfrm>
            <a:off x="-22225" y="-3175"/>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47459" name="Imagen 1">
            <a:extLst>
              <a:ext uri="{FF2B5EF4-FFF2-40B4-BE49-F238E27FC236}">
                <a16:creationId xmlns:a16="http://schemas.microsoft.com/office/drawing/2014/main" id="{34B8D9AE-FF19-467B-BC75-10A95B89FF4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5613" y="59245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C61CFC2B-C97A-4DC9-9771-6C1F459B3EF8}"/>
              </a:ext>
            </a:extLst>
          </p:cNvPr>
          <p:cNvGrpSpPr>
            <a:grpSpLocks/>
          </p:cNvGrpSpPr>
          <p:nvPr/>
        </p:nvGrpSpPr>
        <p:grpSpPr bwMode="auto">
          <a:xfrm>
            <a:off x="6104082" y="799205"/>
            <a:ext cx="5221142"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D349D68-1BF7-4430-AAEC-0533661A5A7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C1FDEAE-4942-4549-AC57-762F2036AE3C}"/>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96A1C394-B298-4D82-970C-AF1039709887}"/>
                </a:ext>
              </a:extLst>
            </p:cNvPr>
            <p:cNvSpPr txBox="1"/>
            <p:nvPr/>
          </p:nvSpPr>
          <p:spPr>
            <a:xfrm>
              <a:off x="5031026"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600" dirty="0">
                  <a:solidFill>
                    <a:srgbClr val="70AD47">
                      <a:lumMod val="50000"/>
                    </a:srgbClr>
                  </a:solidFill>
                  <a:latin typeface="Arial" panose="020B0604020202020204" pitchFamily="34" charset="0"/>
                  <a:cs typeface="Arial" panose="020B0604020202020204" pitchFamily="34" charset="0"/>
                </a:rPr>
                <a:t>Departamento del Meta </a:t>
              </a:r>
              <a:r>
                <a:rPr lang="es-CO" sz="1000" dirty="0">
                  <a:solidFill>
                    <a:srgbClr val="70AD47">
                      <a:lumMod val="50000"/>
                    </a:srgbClr>
                  </a:solidFill>
                  <a:latin typeface="Arial" panose="020B0604020202020204" pitchFamily="34" charset="0"/>
                  <a:cs typeface="Arial" panose="020B0604020202020204" pitchFamily="34" charset="0"/>
                </a:rPr>
                <a:t>  </a:t>
              </a:r>
            </a:p>
          </p:txBody>
        </p:sp>
        <p:sp>
          <p:nvSpPr>
            <p:cNvPr id="16" name="Elipse 15">
              <a:extLst>
                <a:ext uri="{FF2B5EF4-FFF2-40B4-BE49-F238E27FC236}">
                  <a16:creationId xmlns:a16="http://schemas.microsoft.com/office/drawing/2014/main" id="{0756A8F9-E0E6-4C03-82B6-025A2A98805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47461" name="Rectángulo 67">
            <a:extLst>
              <a:ext uri="{FF2B5EF4-FFF2-40B4-BE49-F238E27FC236}">
                <a16:creationId xmlns:a16="http://schemas.microsoft.com/office/drawing/2014/main" id="{5682B53F-6C05-4950-B1C3-0EE1ED8747E9}"/>
              </a:ext>
            </a:extLst>
          </p:cNvPr>
          <p:cNvSpPr>
            <a:spLocks noChangeArrowheads="1"/>
          </p:cNvSpPr>
          <p:nvPr/>
        </p:nvSpPr>
        <p:spPr bwMode="auto">
          <a:xfrm>
            <a:off x="866775" y="200025"/>
            <a:ext cx="8693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tabLst>
                <a:tab pos="542925" algn="l"/>
              </a:tabLst>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tabLst>
                <a:tab pos="542925" algn="l"/>
              </a:tabLst>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tabLst>
                <a:tab pos="542925" algn="l"/>
              </a:tabLst>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tabLst>
                <a:tab pos="542925" algn="l"/>
              </a:tabLst>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tabLst>
                <a:tab pos="542925" algn="l"/>
              </a:tabLst>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tabLst>
                <a:tab pos="542925" algn="l"/>
              </a:tabLst>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tabLst>
                <a:tab pos="542925" algn="l"/>
              </a:tabLst>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tabLst>
                <a:tab pos="542925" algn="l"/>
              </a:tabLst>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tabLst>
                <a:tab pos="542925" algn="l"/>
              </a:tabLst>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COMPETITIVIDAD</a:t>
            </a:r>
          </a:p>
        </p:txBody>
      </p:sp>
      <p:sp>
        <p:nvSpPr>
          <p:cNvPr id="147462" name="Rectángulo 68">
            <a:extLst>
              <a:ext uri="{FF2B5EF4-FFF2-40B4-BE49-F238E27FC236}">
                <a16:creationId xmlns:a16="http://schemas.microsoft.com/office/drawing/2014/main" id="{A4306E32-88CE-420A-A00D-94B1697FA4B1}"/>
              </a:ext>
            </a:extLst>
          </p:cNvPr>
          <p:cNvSpPr>
            <a:spLocks noChangeArrowheads="1"/>
          </p:cNvSpPr>
          <p:nvPr/>
        </p:nvSpPr>
        <p:spPr bwMode="auto">
          <a:xfrm>
            <a:off x="866775" y="412750"/>
            <a:ext cx="10458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a:t>
            </a:r>
            <a:r>
              <a:rPr lang="es-ES" altLang="es-CO" sz="12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TRANSVERSAL DE LA MACARENA: Estudios Y Diseños, Gestión Social, Predial Ambiental Y Mejoramiento, Del Proyecto "Transversal De La Macarena" Tramo San Juan de Arama - La Uribe</a:t>
            </a: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a:t>
            </a:r>
            <a:endPar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47463" name="Imagen 35">
            <a:extLst>
              <a:ext uri="{FF2B5EF4-FFF2-40B4-BE49-F238E27FC236}">
                <a16:creationId xmlns:a16="http://schemas.microsoft.com/office/drawing/2014/main" id="{26666959-3E13-4F76-A491-CF5F334A7B7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2772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64" name="CuadroTexto 3">
            <a:extLst>
              <a:ext uri="{FF2B5EF4-FFF2-40B4-BE49-F238E27FC236}">
                <a16:creationId xmlns:a16="http://schemas.microsoft.com/office/drawing/2014/main" id="{2DD2FA40-61DE-4E0D-AD29-09BA77298032}"/>
              </a:ext>
            </a:extLst>
          </p:cNvPr>
          <p:cNvSpPr txBox="1">
            <a:spLocks noChangeArrowheads="1"/>
          </p:cNvSpPr>
          <p:nvPr/>
        </p:nvSpPr>
        <p:spPr bwMode="auto">
          <a:xfrm>
            <a:off x="5203825" y="445928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4549774D-E44B-4D74-BA3B-0E7D1438B1E9}"/>
              </a:ext>
            </a:extLst>
          </p:cNvPr>
          <p:cNvGrpSpPr>
            <a:grpSpLocks/>
          </p:cNvGrpSpPr>
          <p:nvPr/>
        </p:nvGrpSpPr>
        <p:grpSpPr bwMode="auto">
          <a:xfrm>
            <a:off x="6089173" y="1353863"/>
            <a:ext cx="5236051" cy="433388"/>
            <a:chOff x="3797995" y="1095038"/>
            <a:chExt cx="8998351" cy="641713"/>
          </a:xfrm>
          <a:solidFill>
            <a:schemeClr val="accent6">
              <a:lumMod val="60000"/>
              <a:lumOff val="40000"/>
            </a:schemeClr>
          </a:solidFill>
        </p:grpSpPr>
        <p:sp>
          <p:nvSpPr>
            <p:cNvPr id="39" name="Pentágono 11">
              <a:extLst>
                <a:ext uri="{FF2B5EF4-FFF2-40B4-BE49-F238E27FC236}">
                  <a16:creationId xmlns:a16="http://schemas.microsoft.com/office/drawing/2014/main" id="{4A6CB769-F0CA-46D7-907E-BDF22C4B847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F353E4D7-1414-41B6-B9F8-E6A4B586FE7F}"/>
                </a:ext>
              </a:extLst>
            </p:cNvPr>
            <p:cNvSpPr/>
            <p:nvPr/>
          </p:nvSpPr>
          <p:spPr>
            <a:xfrm>
              <a:off x="4960503" y="1098589"/>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Conexión de los Municipios de San Juan de Arama-Mesetas-Uribe con el centro del país</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05674F2F-E095-4FD9-93A6-9F5B6F22338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5485D2F0-B376-44C9-9A04-22D7E4C00714}"/>
              </a:ext>
            </a:extLst>
          </p:cNvPr>
          <p:cNvGrpSpPr>
            <a:grpSpLocks/>
          </p:cNvGrpSpPr>
          <p:nvPr/>
        </p:nvGrpSpPr>
        <p:grpSpPr bwMode="auto">
          <a:xfrm>
            <a:off x="6117335" y="1882538"/>
            <a:ext cx="5207889"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50AD8324-0635-4AB7-9C45-41D64530C85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353E12E0-8AAD-4534-BD7F-9834B4A0F994}"/>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75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BAF3099D-699F-4075-8AAD-6F64349C9DB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95E323A4-B591-426C-9F7D-9149FE0D85B5}"/>
              </a:ext>
            </a:extLst>
          </p:cNvPr>
          <p:cNvGrpSpPr>
            <a:grpSpLocks/>
          </p:cNvGrpSpPr>
          <p:nvPr/>
        </p:nvGrpSpPr>
        <p:grpSpPr bwMode="auto">
          <a:xfrm>
            <a:off x="6104082" y="2422245"/>
            <a:ext cx="5221142"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9C4CFF34-9B1D-4F09-89D7-C08EF21CF0F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097CFCF3-414E-452B-84E1-AF5A8FD048B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AFAB70B9-F2C4-4AE9-A703-177C81621D25}"/>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5,0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B348208D-9D74-45CB-A2F4-D9E9F39DAA2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47468" name="Imagen 54">
            <a:extLst>
              <a:ext uri="{FF2B5EF4-FFF2-40B4-BE49-F238E27FC236}">
                <a16:creationId xmlns:a16="http://schemas.microsoft.com/office/drawing/2014/main" id="{9EFFAD76-75A4-4881-9490-C4ED2C230E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848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69" name="Imagen 2">
            <a:extLst>
              <a:ext uri="{FF2B5EF4-FFF2-40B4-BE49-F238E27FC236}">
                <a16:creationId xmlns:a16="http://schemas.microsoft.com/office/drawing/2014/main" id="{82EDE801-7E36-43E7-87DC-5F47A64DBEB3}"/>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0625" y="4448175"/>
            <a:ext cx="3843338" cy="132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63202FF-53BC-41D0-B741-F199C05D95C2}"/>
              </a:ext>
            </a:extLst>
          </p:cNvPr>
          <p:cNvGraphicFramePr>
            <a:graphicFrameLocks noGrp="1"/>
          </p:cNvGraphicFramePr>
          <p:nvPr/>
        </p:nvGraphicFramePr>
        <p:xfrm>
          <a:off x="6116638" y="2984500"/>
          <a:ext cx="5208587" cy="2819400"/>
        </p:xfrm>
        <a:graphic>
          <a:graphicData uri="http://schemas.openxmlformats.org/drawingml/2006/table">
            <a:tbl>
              <a:tblPr firstRow="1" bandRow="1"/>
              <a:tblGrid>
                <a:gridCol w="1836974">
                  <a:extLst>
                    <a:ext uri="{9D8B030D-6E8A-4147-A177-3AD203B41FA5}">
                      <a16:colId xmlns:a16="http://schemas.microsoft.com/office/drawing/2014/main" val="20000"/>
                    </a:ext>
                  </a:extLst>
                </a:gridCol>
                <a:gridCol w="1090703">
                  <a:extLst>
                    <a:ext uri="{9D8B030D-6E8A-4147-A177-3AD203B41FA5}">
                      <a16:colId xmlns:a16="http://schemas.microsoft.com/office/drawing/2014/main" val="20001"/>
                    </a:ext>
                  </a:extLst>
                </a:gridCol>
                <a:gridCol w="1347115">
                  <a:extLst>
                    <a:ext uri="{9D8B030D-6E8A-4147-A177-3AD203B41FA5}">
                      <a16:colId xmlns:a16="http://schemas.microsoft.com/office/drawing/2014/main" val="20002"/>
                    </a:ext>
                  </a:extLst>
                </a:gridCol>
                <a:gridCol w="933795">
                  <a:extLst>
                    <a:ext uri="{9D8B030D-6E8A-4147-A177-3AD203B41FA5}">
                      <a16:colId xmlns:a16="http://schemas.microsoft.com/office/drawing/2014/main" val="20003"/>
                    </a:ext>
                  </a:extLst>
                </a:gridCol>
              </a:tblGrid>
              <a:tr h="190500">
                <a:tc gridSpan="4">
                  <a:txBody>
                    <a:bodyPr/>
                    <a:lstStyle/>
                    <a:p>
                      <a:pPr algn="ctr" rtl="0" fontAlgn="ctr"/>
                      <a:r>
                        <a:rPr lang="es-CO" sz="900" b="0" i="0" u="none" strike="noStrike" dirty="0">
                          <a:solidFill>
                            <a:srgbClr val="FFFFFF"/>
                          </a:solidFill>
                          <a:effectLst/>
                          <a:latin typeface="Arial" panose="020B0604020202020204" pitchFamily="34" charset="0"/>
                          <a:cs typeface="Arial" panose="020B0604020202020204" pitchFamily="34" charset="0"/>
                        </a:rPr>
                        <a:t>INVERSIONES (Millones)</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 Total Contrato de Obra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$ 106,97</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acumulada obra hasta 2018</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$ 106.972</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A.2.  Inversión obra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$ 17.770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N/A</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cs typeface="Arial" panose="020B0604020202020204" pitchFamily="34" charset="0"/>
                        </a:rPr>
                        <a:t>$ N/A</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N/A</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$ 17.770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$ 17.770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SECTOR/TRAMO</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CANTIDAD </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90500">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MESETAS – URIBE</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5 KM</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Pavimentación</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 km</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95275">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MESETAS- URIBE</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 UN</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Construcción de Puente</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2%</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graphicFrame>
        <p:nvGraphicFramePr>
          <p:cNvPr id="6" name="Tabla 5">
            <a:extLst>
              <a:ext uri="{FF2B5EF4-FFF2-40B4-BE49-F238E27FC236}">
                <a16:creationId xmlns:a16="http://schemas.microsoft.com/office/drawing/2014/main" id="{4339645D-0868-4F99-838A-5A7D60B3125C}"/>
              </a:ext>
            </a:extLst>
          </p:cNvPr>
          <p:cNvGraphicFramePr>
            <a:graphicFrameLocks noGrp="1"/>
          </p:cNvGraphicFramePr>
          <p:nvPr/>
        </p:nvGraphicFramePr>
        <p:xfrm>
          <a:off x="866775" y="1150938"/>
          <a:ext cx="4754563" cy="3119437"/>
        </p:xfrm>
        <a:graphic>
          <a:graphicData uri="http://schemas.openxmlformats.org/drawingml/2006/table">
            <a:tbl>
              <a:tblPr firstRow="1" bandRow="1"/>
              <a:tblGrid>
                <a:gridCol w="1676848">
                  <a:extLst>
                    <a:ext uri="{9D8B030D-6E8A-4147-A177-3AD203B41FA5}">
                      <a16:colId xmlns:a16="http://schemas.microsoft.com/office/drawing/2014/main" val="20000"/>
                    </a:ext>
                  </a:extLst>
                </a:gridCol>
                <a:gridCol w="995628">
                  <a:extLst>
                    <a:ext uri="{9D8B030D-6E8A-4147-A177-3AD203B41FA5}">
                      <a16:colId xmlns:a16="http://schemas.microsoft.com/office/drawing/2014/main" val="20001"/>
                    </a:ext>
                  </a:extLst>
                </a:gridCol>
                <a:gridCol w="1229689">
                  <a:extLst>
                    <a:ext uri="{9D8B030D-6E8A-4147-A177-3AD203B41FA5}">
                      <a16:colId xmlns:a16="http://schemas.microsoft.com/office/drawing/2014/main" val="20002"/>
                    </a:ext>
                  </a:extLst>
                </a:gridCol>
                <a:gridCol w="852398">
                  <a:extLst>
                    <a:ext uri="{9D8B030D-6E8A-4147-A177-3AD203B41FA5}">
                      <a16:colId xmlns:a16="http://schemas.microsoft.com/office/drawing/2014/main" val="20003"/>
                    </a:ext>
                  </a:extLst>
                </a:gridCol>
              </a:tblGrid>
              <a:tr h="170789">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INFORMACION DEL CONTRATO</a:t>
                      </a:r>
                    </a:p>
                  </a:txBody>
                  <a:tcPr marL="9525" marR="9525" marT="9524"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8993">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9525" marR="9525" marT="9524"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267 DE 2009</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78993">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9525" marR="9525" marT="9524"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17/06/2009</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78993">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5" marR="9525" marT="9524"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31/12/2020</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78993">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5" marR="9525" marT="9524"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83839">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AHORROS EN COSTOS DE OPERACIÓN VEHICULAR:</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MONETARIA</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78993">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 EN TIEMPOS DE RECORRIDO: </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30 minutos</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340086">
                <a:tc gridSpan="3">
                  <a:txBody>
                    <a:bodyPr/>
                    <a:lstStyle/>
                    <a:p>
                      <a:pPr algn="l" rtl="0" fontAlgn="ctr"/>
                      <a:r>
                        <a:rPr lang="es-CO" sz="9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900 directos 1800 indirectos</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20997">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OTROS BENEFICIOS: Dinamizar el comercio binacional entre las republicas de Ecuador y Colombia; motivar la explotación  petrolera, y el desarrollo agrícola y el incentivo turístico de esta región.  </a:t>
                      </a:r>
                    </a:p>
                  </a:txBody>
                  <a:tcPr marL="9525" marR="9525"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78993">
                <a:tc gridSpan="4">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9525" marR="9525" marT="9524"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3839">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78993">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Mejoramiento</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5</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78993">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Mantenimiento </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3</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87942">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Contruir puente</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2%</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ángulo 3">
            <a:extLst>
              <a:ext uri="{FF2B5EF4-FFF2-40B4-BE49-F238E27FC236}">
                <a16:creationId xmlns:a16="http://schemas.microsoft.com/office/drawing/2014/main" id="{07C888B4-A99A-45A8-9113-D73E32AA3CD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48483" name="Rectángulo 7">
            <a:extLst>
              <a:ext uri="{FF2B5EF4-FFF2-40B4-BE49-F238E27FC236}">
                <a16:creationId xmlns:a16="http://schemas.microsoft.com/office/drawing/2014/main" id="{8E41E992-8F27-4C70-B76E-0C0D07A4CBE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D2514D21-9EA6-4F0F-B816-C68D17BF863D}"/>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48485" name="Imagen 14">
            <a:extLst>
              <a:ext uri="{FF2B5EF4-FFF2-40B4-BE49-F238E27FC236}">
                <a16:creationId xmlns:a16="http://schemas.microsoft.com/office/drawing/2014/main" id="{2E0A0976-5B90-4AFC-9DAC-388C67040CA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8052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6" name="Imagen 16">
            <a:extLst>
              <a:ext uri="{FF2B5EF4-FFF2-40B4-BE49-F238E27FC236}">
                <a16:creationId xmlns:a16="http://schemas.microsoft.com/office/drawing/2014/main" id="{4EC1C00D-87B1-4921-8539-E5FFF151A2C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7" name="Imagen 2">
            <a:extLst>
              <a:ext uri="{FF2B5EF4-FFF2-40B4-BE49-F238E27FC236}">
                <a16:creationId xmlns:a16="http://schemas.microsoft.com/office/drawing/2014/main" id="{420408F7-2AD6-4443-A655-9F47FDE94DF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F89E5DA1-2E01-4A93-AC50-3B1967FC3E5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148489" name="CuadroTexto 4">
            <a:extLst>
              <a:ext uri="{FF2B5EF4-FFF2-40B4-BE49-F238E27FC236}">
                <a16:creationId xmlns:a16="http://schemas.microsoft.com/office/drawing/2014/main" id="{76144936-13E6-4731-975B-03BB78F25ABF}"/>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148490" name="Imagen 1">
            <a:extLst>
              <a:ext uri="{FF2B5EF4-FFF2-40B4-BE49-F238E27FC236}">
                <a16:creationId xmlns:a16="http://schemas.microsoft.com/office/drawing/2014/main" id="{3ED4E74B-491F-4EF5-85D6-89AE4353C1C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986088" y="857250"/>
            <a:ext cx="6221412" cy="437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2BF8CEBC-9A4C-46B1-80B0-79D689C31C23}"/>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7891" name="Imagen 1">
            <a:extLst>
              <a:ext uri="{FF2B5EF4-FFF2-40B4-BE49-F238E27FC236}">
                <a16:creationId xmlns:a16="http://schemas.microsoft.com/office/drawing/2014/main" id="{F016E598-FA39-497D-9C13-A5A65306AAE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24975" y="586263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BE2EC0B4-0985-4CC4-B0B0-B252F13EDA67}"/>
              </a:ext>
            </a:extLst>
          </p:cNvPr>
          <p:cNvGrpSpPr>
            <a:grpSpLocks/>
          </p:cNvGrpSpPr>
          <p:nvPr/>
        </p:nvGrpSpPr>
        <p:grpSpPr bwMode="auto">
          <a:xfrm>
            <a:off x="6057527" y="749692"/>
            <a:ext cx="5247781" cy="492445"/>
            <a:chOff x="3674498" y="1067372"/>
            <a:chExt cx="8954340" cy="742761"/>
          </a:xfrm>
          <a:solidFill>
            <a:schemeClr val="accent6">
              <a:lumMod val="60000"/>
              <a:lumOff val="40000"/>
            </a:schemeClr>
          </a:solidFill>
        </p:grpSpPr>
        <p:sp>
          <p:nvSpPr>
            <p:cNvPr id="12" name="Pentágono 11">
              <a:extLst>
                <a:ext uri="{FF2B5EF4-FFF2-40B4-BE49-F238E27FC236}">
                  <a16:creationId xmlns:a16="http://schemas.microsoft.com/office/drawing/2014/main" id="{F12E7CFE-3D0F-4224-A9A5-C8D9BC459EB5}"/>
                </a:ext>
              </a:extLst>
            </p:cNvPr>
            <p:cNvSpPr/>
            <p:nvPr/>
          </p:nvSpPr>
          <p:spPr>
            <a:xfrm>
              <a:off x="4306611" y="1097389"/>
              <a:ext cx="519046" cy="639361"/>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5372187E-D2EE-4E08-9781-60F9CFD8AA1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D3C2E6D-4704-4C43-93D1-E277AE40076E}"/>
                </a:ext>
              </a:extLst>
            </p:cNvPr>
            <p:cNvSpPr txBox="1"/>
            <p:nvPr/>
          </p:nvSpPr>
          <p:spPr>
            <a:xfrm>
              <a:off x="5031024" y="1067372"/>
              <a:ext cx="7317225" cy="742761"/>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a:t>
              </a:r>
              <a:r>
                <a:rPr lang="es-CO" sz="1400" b="1" dirty="0">
                  <a:solidFill>
                    <a:srgbClr val="70AD47">
                      <a:lumMod val="50000"/>
                    </a:srgbClr>
                  </a:solidFill>
                  <a:latin typeface="Arial" panose="020B0604020202020204" pitchFamily="34" charset="0"/>
                  <a:cs typeface="Arial" panose="020B0604020202020204" pitchFamily="34" charset="0"/>
                </a:rPr>
                <a:t>: </a:t>
              </a:r>
              <a:r>
                <a:rPr lang="es-CO" sz="900" b="1" dirty="0">
                  <a:solidFill>
                    <a:srgbClr val="70AD47">
                      <a:lumMod val="50000"/>
                    </a:srgbClr>
                  </a:solidFill>
                  <a:latin typeface="Arial" panose="020B0604020202020204" pitchFamily="34" charset="0"/>
                  <a:cs typeface="Arial" panose="020B0604020202020204" pitchFamily="34" charset="0"/>
                </a:rPr>
                <a:t>Municipios de Puerto Salgar – Puerto Araujo – San Alberto – San Roque</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7B0891E5-6FC4-490A-913B-8783F9667440}"/>
                </a:ext>
              </a:extLst>
            </p:cNvPr>
            <p:cNvSpPr/>
            <p:nvPr/>
          </p:nvSpPr>
          <p:spPr>
            <a:xfrm>
              <a:off x="3674498" y="1095036"/>
              <a:ext cx="853931" cy="695866"/>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7893" name="Rectángulo 67">
            <a:extLst>
              <a:ext uri="{FF2B5EF4-FFF2-40B4-BE49-F238E27FC236}">
                <a16:creationId xmlns:a16="http://schemas.microsoft.com/office/drawing/2014/main" id="{00088EDA-FF0A-4D6A-A6B9-304DACCA335C}"/>
              </a:ext>
            </a:extLst>
          </p:cNvPr>
          <p:cNvSpPr>
            <a:spLocks noChangeArrowheads="1"/>
          </p:cNvSpPr>
          <p:nvPr/>
        </p:nvSpPr>
        <p:spPr bwMode="auto">
          <a:xfrm>
            <a:off x="887413" y="196850"/>
            <a:ext cx="82565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PROYECTO: CRUCE DE LA CORDILLERA CENTRAL</a:t>
            </a:r>
          </a:p>
        </p:txBody>
      </p:sp>
      <p:sp>
        <p:nvSpPr>
          <p:cNvPr id="37894" name="Rectángulo 68">
            <a:extLst>
              <a:ext uri="{FF2B5EF4-FFF2-40B4-BE49-F238E27FC236}">
                <a16:creationId xmlns:a16="http://schemas.microsoft.com/office/drawing/2014/main" id="{B05E420C-078D-4626-8E1E-4DC7940B135D}"/>
              </a:ext>
            </a:extLst>
          </p:cNvPr>
          <p:cNvSpPr>
            <a:spLocks noChangeArrowheads="1"/>
          </p:cNvSpPr>
          <p:nvPr/>
        </p:nvSpPr>
        <p:spPr bwMode="auto">
          <a:xfrm>
            <a:off x="887413" y="414338"/>
            <a:ext cx="97599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Cruce de la Cordillera Central</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Gerencia de Proyectos Estratégicos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7895" name="Imagen 35">
            <a:extLst>
              <a:ext uri="{FF2B5EF4-FFF2-40B4-BE49-F238E27FC236}">
                <a16:creationId xmlns:a16="http://schemas.microsoft.com/office/drawing/2014/main" id="{F970A311-C661-4EB1-8DA6-5D34521564F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6" name="CuadroTexto 3">
            <a:extLst>
              <a:ext uri="{FF2B5EF4-FFF2-40B4-BE49-F238E27FC236}">
                <a16:creationId xmlns:a16="http://schemas.microsoft.com/office/drawing/2014/main" id="{12AF4466-8022-4C3E-8BD3-6B890A392926}"/>
              </a:ext>
            </a:extLst>
          </p:cNvPr>
          <p:cNvSpPr txBox="1">
            <a:spLocks noChangeArrowheads="1"/>
          </p:cNvSpPr>
          <p:nvPr/>
        </p:nvSpPr>
        <p:spPr bwMode="auto">
          <a:xfrm>
            <a:off x="5249863" y="435451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06694529-3F72-40C3-A530-5DB0FD7BE674}"/>
              </a:ext>
            </a:extLst>
          </p:cNvPr>
          <p:cNvGrpSpPr>
            <a:grpSpLocks/>
          </p:cNvGrpSpPr>
          <p:nvPr/>
        </p:nvGrpSpPr>
        <p:grpSpPr bwMode="auto">
          <a:xfrm>
            <a:off x="6089172" y="1405819"/>
            <a:ext cx="5216138" cy="433388"/>
            <a:chOff x="3797995" y="1095038"/>
            <a:chExt cx="8840953" cy="641712"/>
          </a:xfrm>
          <a:solidFill>
            <a:schemeClr val="accent6">
              <a:lumMod val="60000"/>
              <a:lumOff val="40000"/>
            </a:schemeClr>
          </a:solidFill>
        </p:grpSpPr>
        <p:sp>
          <p:nvSpPr>
            <p:cNvPr id="39" name="Pentágono 11">
              <a:extLst>
                <a:ext uri="{FF2B5EF4-FFF2-40B4-BE49-F238E27FC236}">
                  <a16:creationId xmlns:a16="http://schemas.microsoft.com/office/drawing/2014/main" id="{8951C84F-F106-4092-83D2-95C4D7DE14F9}"/>
                </a:ext>
              </a:extLst>
            </p:cNvPr>
            <p:cNvSpPr/>
            <p:nvPr/>
          </p:nvSpPr>
          <p:spPr>
            <a:xfrm>
              <a:off x="4218404" y="1097389"/>
              <a:ext cx="519046" cy="639361"/>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0496B770-7977-42E5-8F84-2D3F05C6EF97}"/>
                </a:ext>
              </a:extLst>
            </p:cNvPr>
            <p:cNvSpPr/>
            <p:nvPr/>
          </p:nvSpPr>
          <p:spPr>
            <a:xfrm>
              <a:off x="4803100" y="1097388"/>
              <a:ext cx="7835848"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Centro del País con la Costa Pacífica, departamento del Tolima con el departamento del Quindío</a:t>
              </a:r>
              <a:endParaRPr lang="es-CO" sz="11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22D9906E-E28F-4F8F-9829-C58546F6B0EF}"/>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402727C2-9515-4AF4-9CC4-FDA0688841BB}"/>
              </a:ext>
            </a:extLst>
          </p:cNvPr>
          <p:cNvGrpSpPr>
            <a:grpSpLocks/>
          </p:cNvGrpSpPr>
          <p:nvPr/>
        </p:nvGrpSpPr>
        <p:grpSpPr bwMode="auto">
          <a:xfrm>
            <a:off x="6117336" y="1944884"/>
            <a:ext cx="5187974"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9BC68B76-6DFF-4448-91C9-3C99A78CD60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21211C74-A1D5-4E38-A82F-F05FFC31DE00}"/>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30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93B2C021-0169-49C6-922D-8A623F960CCF}"/>
                </a:ext>
              </a:extLst>
            </p:cNvPr>
            <p:cNvSpPr/>
            <p:nvPr/>
          </p:nvSpPr>
          <p:spPr>
            <a:xfrm>
              <a:off x="3797995" y="1095038"/>
              <a:ext cx="629431" cy="59640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dirty="0">
                <a:solidFill>
                  <a:prstClr val="white"/>
                </a:solidFill>
              </a:endParaRPr>
            </a:p>
          </p:txBody>
        </p:sp>
      </p:grpSp>
      <p:grpSp>
        <p:nvGrpSpPr>
          <p:cNvPr id="47" name="Grupo 10">
            <a:extLst>
              <a:ext uri="{FF2B5EF4-FFF2-40B4-BE49-F238E27FC236}">
                <a16:creationId xmlns:a16="http://schemas.microsoft.com/office/drawing/2014/main" id="{A5B1DCF6-D107-4553-B7BC-A13BD32718E4}"/>
              </a:ext>
            </a:extLst>
          </p:cNvPr>
          <p:cNvGrpSpPr>
            <a:grpSpLocks/>
          </p:cNvGrpSpPr>
          <p:nvPr/>
        </p:nvGrpSpPr>
        <p:grpSpPr bwMode="auto">
          <a:xfrm>
            <a:off x="6131832" y="2461762"/>
            <a:ext cx="5173477" cy="366966"/>
            <a:chOff x="3954793" y="1095038"/>
            <a:chExt cx="8674036" cy="654786"/>
          </a:xfrm>
          <a:solidFill>
            <a:schemeClr val="accent6">
              <a:lumMod val="60000"/>
              <a:lumOff val="40000"/>
            </a:schemeClr>
          </a:solidFill>
        </p:grpSpPr>
        <p:sp>
          <p:nvSpPr>
            <p:cNvPr id="48" name="Pentágono 11">
              <a:extLst>
                <a:ext uri="{FF2B5EF4-FFF2-40B4-BE49-F238E27FC236}">
                  <a16:creationId xmlns:a16="http://schemas.microsoft.com/office/drawing/2014/main" id="{CC14553E-8BD6-46FF-802D-208163764B57}"/>
                </a:ext>
              </a:extLst>
            </p:cNvPr>
            <p:cNvSpPr/>
            <p:nvPr/>
          </p:nvSpPr>
          <p:spPr>
            <a:xfrm>
              <a:off x="4322928" y="1097390"/>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40FF9CF7-77AC-4992-9BA8-94F23BDC5936}"/>
                </a:ext>
              </a:extLst>
            </p:cNvPr>
            <p:cNvSpPr/>
            <p:nvPr/>
          </p:nvSpPr>
          <p:spPr>
            <a:xfrm>
              <a:off x="4751534" y="1097390"/>
              <a:ext cx="7877295"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2C2E35DE-0E0A-4111-8C3D-1306869F0E9B}"/>
                </a:ext>
              </a:extLst>
            </p:cNvPr>
            <p:cNvSpPr txBox="1"/>
            <p:nvPr/>
          </p:nvSpPr>
          <p:spPr>
            <a:xfrm>
              <a:off x="5031022" y="1145734"/>
              <a:ext cx="7320722"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30</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21AB8990-14C0-4BCF-B955-6741E790BE5E}"/>
                </a:ext>
              </a:extLst>
            </p:cNvPr>
            <p:cNvSpPr/>
            <p:nvPr/>
          </p:nvSpPr>
          <p:spPr>
            <a:xfrm>
              <a:off x="3954793" y="1095038"/>
              <a:ext cx="629431"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7900" name="Imagen 54">
            <a:extLst>
              <a:ext uri="{FF2B5EF4-FFF2-40B4-BE49-F238E27FC236}">
                <a16:creationId xmlns:a16="http://schemas.microsoft.com/office/drawing/2014/main" id="{A53C3D3A-3DE7-4EE1-84EE-97690355CEE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1662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01" name="Imagen 5">
            <a:extLst>
              <a:ext uri="{FF2B5EF4-FFF2-40B4-BE49-F238E27FC236}">
                <a16:creationId xmlns:a16="http://schemas.microsoft.com/office/drawing/2014/main" id="{56C43F1E-6A73-4ACF-86F2-77B1B38ECFE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462213" y="4356100"/>
            <a:ext cx="2676525" cy="145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E6208B38-B06B-4D84-AA4D-D4F17A7CFC9C}"/>
              </a:ext>
            </a:extLst>
          </p:cNvPr>
          <p:cNvGraphicFramePr>
            <a:graphicFrameLocks noGrp="1"/>
          </p:cNvGraphicFramePr>
          <p:nvPr/>
        </p:nvGraphicFramePr>
        <p:xfrm>
          <a:off x="6116638" y="2997200"/>
          <a:ext cx="5187950" cy="2730500"/>
        </p:xfrm>
        <a:graphic>
          <a:graphicData uri="http://schemas.openxmlformats.org/drawingml/2006/table">
            <a:tbl>
              <a:tblPr firstRow="1" bandRow="1"/>
              <a:tblGrid>
                <a:gridCol w="1496399">
                  <a:extLst>
                    <a:ext uri="{9D8B030D-6E8A-4147-A177-3AD203B41FA5}">
                      <a16:colId xmlns:a16="http://schemas.microsoft.com/office/drawing/2014/main" val="20000"/>
                    </a:ext>
                  </a:extLst>
                </a:gridCol>
                <a:gridCol w="1143800">
                  <a:extLst>
                    <a:ext uri="{9D8B030D-6E8A-4147-A177-3AD203B41FA5}">
                      <a16:colId xmlns:a16="http://schemas.microsoft.com/office/drawing/2014/main" val="20001"/>
                    </a:ext>
                  </a:extLst>
                </a:gridCol>
                <a:gridCol w="1419001">
                  <a:extLst>
                    <a:ext uri="{9D8B030D-6E8A-4147-A177-3AD203B41FA5}">
                      <a16:colId xmlns:a16="http://schemas.microsoft.com/office/drawing/2014/main" val="20002"/>
                    </a:ext>
                  </a:extLst>
                </a:gridCol>
                <a:gridCol w="1128750">
                  <a:extLst>
                    <a:ext uri="{9D8B030D-6E8A-4147-A177-3AD203B41FA5}">
                      <a16:colId xmlns:a16="http://schemas.microsoft.com/office/drawing/2014/main" val="20003"/>
                    </a:ext>
                  </a:extLst>
                </a:gridCol>
              </a:tblGrid>
              <a:tr h="163939">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3939">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$ 1.477.264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63939">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$ 843.907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13120">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$ 263.254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63939">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$ 86.105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72136">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$ 41.984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63939">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$ 24.949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245908">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$ 1.563.369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63939">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dirty="0">
                          <a:solidFill>
                            <a:srgbClr val="375623"/>
                          </a:solidFill>
                          <a:effectLst/>
                          <a:latin typeface="Arial" panose="020B0604020202020204" pitchFamily="34" charset="0"/>
                        </a:rPr>
                        <a:t>$ 1.174.094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72136">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1415">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63939">
                <a:tc>
                  <a:txBody>
                    <a:bodyPr/>
                    <a:lstStyle/>
                    <a:p>
                      <a:pPr algn="ctr" rtl="0" fontAlgn="ctr"/>
                      <a:r>
                        <a:rPr lang="es-CO" sz="800" b="0" i="0" u="none" strike="noStrike">
                          <a:solidFill>
                            <a:srgbClr val="375623"/>
                          </a:solidFill>
                          <a:effectLst/>
                          <a:latin typeface="Arial" panose="020B0604020202020204" pitchFamily="34" charset="0"/>
                        </a:rPr>
                        <a:t>TÚNELES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25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72136">
                <a:tc>
                  <a:txBody>
                    <a:bodyPr/>
                    <a:lstStyle/>
                    <a:p>
                      <a:pPr algn="ctr" rtl="0" fontAlgn="ctr"/>
                      <a:r>
                        <a:rPr lang="es-CO" sz="800" b="0" i="0" u="none" strike="noStrike">
                          <a:solidFill>
                            <a:srgbClr val="375623"/>
                          </a:solidFill>
                          <a:effectLst/>
                          <a:latin typeface="Arial" panose="020B0604020202020204" pitchFamily="34" charset="0"/>
                        </a:rPr>
                        <a:t>PUENTES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31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 Construcción de Puente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9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63939">
                <a:tc>
                  <a:txBody>
                    <a:bodyPr/>
                    <a:lstStyle/>
                    <a:p>
                      <a:pPr algn="ctr" rtl="0" fontAlgn="ctr"/>
                      <a:r>
                        <a:rPr lang="es-CO" sz="800" b="0" i="0" u="none" strike="noStrike">
                          <a:solidFill>
                            <a:srgbClr val="375623"/>
                          </a:solidFill>
                          <a:effectLst/>
                          <a:latin typeface="Arial" panose="020B0604020202020204" pitchFamily="34" charset="0"/>
                        </a:rPr>
                        <a:t>DOBLE CALZADA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21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 Construcción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4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72136">
                <a:tc>
                  <a:txBody>
                    <a:bodyPr/>
                    <a:lstStyle/>
                    <a:p>
                      <a:pPr algn="ctr" rtl="0" fontAlgn="ctr"/>
                      <a:r>
                        <a:rPr lang="es-CO" sz="800" b="0" i="0" u="none" strike="noStrike">
                          <a:solidFill>
                            <a:srgbClr val="375623"/>
                          </a:solidFill>
                          <a:effectLst/>
                          <a:latin typeface="Arial" panose="020B0604020202020204" pitchFamily="34" charset="0"/>
                        </a:rPr>
                        <a:t>INTERCAMBIADORES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3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1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bl>
          </a:graphicData>
        </a:graphic>
      </p:graphicFrame>
      <p:graphicFrame>
        <p:nvGraphicFramePr>
          <p:cNvPr id="7" name="Tabla 6">
            <a:extLst>
              <a:ext uri="{FF2B5EF4-FFF2-40B4-BE49-F238E27FC236}">
                <a16:creationId xmlns:a16="http://schemas.microsoft.com/office/drawing/2014/main" id="{CA0CE350-566C-47CD-A17C-7D1D654CEF5F}"/>
              </a:ext>
            </a:extLst>
          </p:cNvPr>
          <p:cNvGraphicFramePr>
            <a:graphicFrameLocks noGrp="1"/>
          </p:cNvGraphicFramePr>
          <p:nvPr/>
        </p:nvGraphicFramePr>
        <p:xfrm>
          <a:off x="887413" y="842963"/>
          <a:ext cx="4816475" cy="3422650"/>
        </p:xfrm>
        <a:graphic>
          <a:graphicData uri="http://schemas.openxmlformats.org/drawingml/2006/table">
            <a:tbl>
              <a:tblPr firstRow="1" bandRow="1"/>
              <a:tblGrid>
                <a:gridCol w="1098816">
                  <a:extLst>
                    <a:ext uri="{9D8B030D-6E8A-4147-A177-3AD203B41FA5}">
                      <a16:colId xmlns:a16="http://schemas.microsoft.com/office/drawing/2014/main" val="20000"/>
                    </a:ext>
                  </a:extLst>
                </a:gridCol>
                <a:gridCol w="810376">
                  <a:extLst>
                    <a:ext uri="{9D8B030D-6E8A-4147-A177-3AD203B41FA5}">
                      <a16:colId xmlns:a16="http://schemas.microsoft.com/office/drawing/2014/main" val="20001"/>
                    </a:ext>
                  </a:extLst>
                </a:gridCol>
                <a:gridCol w="1007248">
                  <a:extLst>
                    <a:ext uri="{9D8B030D-6E8A-4147-A177-3AD203B41FA5}">
                      <a16:colId xmlns:a16="http://schemas.microsoft.com/office/drawing/2014/main" val="20002"/>
                    </a:ext>
                  </a:extLst>
                </a:gridCol>
                <a:gridCol w="801219">
                  <a:extLst>
                    <a:ext uri="{9D8B030D-6E8A-4147-A177-3AD203B41FA5}">
                      <a16:colId xmlns:a16="http://schemas.microsoft.com/office/drawing/2014/main" val="20003"/>
                    </a:ext>
                  </a:extLst>
                </a:gridCol>
                <a:gridCol w="1098816">
                  <a:extLst>
                    <a:ext uri="{9D8B030D-6E8A-4147-A177-3AD203B41FA5}">
                      <a16:colId xmlns:a16="http://schemas.microsoft.com/office/drawing/2014/main" val="20004"/>
                    </a:ext>
                  </a:extLst>
                </a:gridCol>
              </a:tblGrid>
              <a:tr h="130768">
                <a:tc gridSpan="5">
                  <a:txBody>
                    <a:bodyPr/>
                    <a:lstStyle/>
                    <a:p>
                      <a:pPr algn="ctr" rtl="0" fontAlgn="b"/>
                      <a:r>
                        <a:rPr lang="es-CO" sz="8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43882">
                <a:tc>
                  <a:txBody>
                    <a:bodyPr/>
                    <a:lstStyle/>
                    <a:p>
                      <a:pPr algn="l" rtl="0" fontAlgn="b"/>
                      <a:r>
                        <a:rPr lang="es-CO" sz="8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4">
                  <a:txBody>
                    <a:bodyPr/>
                    <a:lstStyle/>
                    <a:p>
                      <a:pPr algn="l" rtl="0" fontAlgn="ctr"/>
                      <a:r>
                        <a:rPr lang="es-ES" sz="800" b="0" i="0" u="none" strike="noStrike">
                          <a:solidFill>
                            <a:srgbClr val="375623"/>
                          </a:solidFill>
                          <a:effectLst/>
                          <a:latin typeface="Arial" panose="020B0604020202020204" pitchFamily="34" charset="0"/>
                        </a:rPr>
                        <a:t>806 Y 853 DE 2017; 1759 Y 1763 DE 2015; 885, 880, 877, 883 1593 Y 1603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29176">
                <a:tc>
                  <a:txBody>
                    <a:bodyPr/>
                    <a:lstStyle/>
                    <a:p>
                      <a:pPr algn="l" rtl="0" fontAlgn="b"/>
                      <a:r>
                        <a:rPr lang="es-CO" sz="8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4">
                  <a:txBody>
                    <a:bodyPr/>
                    <a:lstStyle/>
                    <a:p>
                      <a:pPr algn="l" rtl="0" fontAlgn="ctr"/>
                      <a:r>
                        <a:rPr lang="es-CO" sz="800" b="0" i="0" u="none" strike="noStrike">
                          <a:solidFill>
                            <a:srgbClr val="375623"/>
                          </a:solidFill>
                          <a:effectLst/>
                          <a:latin typeface="Arial" panose="020B0604020202020204" pitchFamily="34" charset="0"/>
                        </a:rPr>
                        <a:t>1/02/2016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37306">
                <a:tc gridSpan="4">
                  <a:txBody>
                    <a:bodyPr/>
                    <a:lstStyle/>
                    <a:p>
                      <a:pPr algn="l" rtl="0" fontAlgn="b"/>
                      <a:r>
                        <a:rPr lang="es-CO" sz="8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b"/>
                      <a:r>
                        <a:rPr lang="es-CO" sz="800" b="0" i="0" u="none" strike="noStrike">
                          <a:solidFill>
                            <a:srgbClr val="375623"/>
                          </a:solidFill>
                          <a:effectLst/>
                          <a:latin typeface="Arial" panose="020B0604020202020204" pitchFamily="34" charset="0"/>
                        </a:rPr>
                        <a:t>31/12/2020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37306">
                <a:tc gridSpan="5">
                  <a:txBody>
                    <a:bodyPr/>
                    <a:lstStyle/>
                    <a:p>
                      <a:pPr algn="ctr" rtl="0" fontAlgn="b"/>
                      <a:r>
                        <a:rPr lang="es-CO" sz="8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43882">
                <a:tc rowSpan="2" gridSpan="4">
                  <a:txBody>
                    <a:bodyPr/>
                    <a:lstStyle/>
                    <a:p>
                      <a:pPr algn="l" rtl="0" fontAlgn="ctr"/>
                      <a:r>
                        <a:rPr lang="es-ES" sz="800" b="1" i="0" u="none" strike="noStrike">
                          <a:solidFill>
                            <a:srgbClr val="375623"/>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hMerge="1">
                  <a:txBody>
                    <a:bodyPr/>
                    <a:lstStyle/>
                    <a:p>
                      <a:endParaRPr lang="es-CO"/>
                    </a:p>
                  </a:txBody>
                  <a:tcPr/>
                </a:tc>
                <a:tc rowSpan="2" hMerge="1">
                  <a:txBody>
                    <a:bodyPr/>
                    <a:lstStyle/>
                    <a:p>
                      <a:endParaRPr lang="es-CO"/>
                    </a:p>
                  </a:txBody>
                  <a:tcPr/>
                </a:tc>
                <a:tc rowSpan="2" hMerge="1">
                  <a:txBody>
                    <a:bodyPr/>
                    <a:lstStyle/>
                    <a:p>
                      <a:endParaRPr lang="es-CO"/>
                    </a:p>
                  </a:txBody>
                  <a:tcPr/>
                </a:tc>
                <a:tc>
                  <a:txBody>
                    <a:bodyPr/>
                    <a:lstStyle/>
                    <a:p>
                      <a:pPr algn="l" rtl="0" fontAlgn="ctr"/>
                      <a:r>
                        <a:rPr lang="es-CO" sz="800" b="1" i="0" u="none" strike="noStrike">
                          <a:solidFill>
                            <a:srgbClr val="375623"/>
                          </a:solidFill>
                          <a:effectLst/>
                          <a:latin typeface="Arial" panose="020B0604020202020204" pitchFamily="34" charset="0"/>
                        </a:rPr>
                        <a:t>Vehículos pesados 90 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243882">
                <a:tc gridSpan="4" vMerge="1">
                  <a:txBody>
                    <a:bodyPr/>
                    <a:lstStyle/>
                    <a:p>
                      <a:endParaRPr lang="es-CO"/>
                    </a:p>
                  </a:txBody>
                  <a:tcPr/>
                </a:tc>
                <a:tc hMerge="1" vMerge="1">
                  <a:txBody>
                    <a:bodyPr/>
                    <a:lstStyle/>
                    <a:p>
                      <a:endParaRPr lang="es-CO"/>
                    </a:p>
                  </a:txBody>
                  <a:tcPr/>
                </a:tc>
                <a:tc hMerge="1" vMerge="1">
                  <a:txBody>
                    <a:bodyPr/>
                    <a:lstStyle/>
                    <a:p>
                      <a:endParaRPr lang="es-CO"/>
                    </a:p>
                  </a:txBody>
                  <a:tcPr/>
                </a:tc>
                <a:tc hMerge="1" vMerge="1">
                  <a:txBody>
                    <a:bodyPr/>
                    <a:lstStyle/>
                    <a:p>
                      <a:endParaRPr lang="es-CO"/>
                    </a:p>
                  </a:txBody>
                  <a:tcPr/>
                </a:tc>
                <a:tc>
                  <a:txBody>
                    <a:bodyPr/>
                    <a:lstStyle/>
                    <a:p>
                      <a:pPr algn="l" rtl="0" fontAlgn="ctr"/>
                      <a:r>
                        <a:rPr lang="es-CO" sz="800" b="1" i="0" u="none" strike="noStrike">
                          <a:solidFill>
                            <a:srgbClr val="375623"/>
                          </a:solidFill>
                          <a:effectLst/>
                          <a:latin typeface="Arial" panose="020B0604020202020204" pitchFamily="34" charset="0"/>
                        </a:rPr>
                        <a:t>Vehículos livianos 40 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29176">
                <a:tc gridSpan="4">
                  <a:txBody>
                    <a:bodyPr/>
                    <a:lstStyle/>
                    <a:p>
                      <a:pPr algn="l" rtl="0" fontAlgn="ctr"/>
                      <a:r>
                        <a:rPr lang="es-CO" sz="800" b="0" i="0" u="none" strike="noStrike" dirty="0">
                          <a:solidFill>
                            <a:srgbClr val="375623"/>
                          </a:solidFill>
                          <a:effectLst/>
                          <a:latin typeface="Arial" panose="020B0604020202020204" pitchFamily="34" charset="0"/>
                        </a:rPr>
                        <a:t> </a:t>
                      </a:r>
                      <a:r>
                        <a:rPr lang="es-CO" sz="800" b="1" i="0" u="none" strike="noStrike" dirty="0">
                          <a:solidFill>
                            <a:srgbClr val="375623"/>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800" b="1" i="0" u="none" strike="noStrike">
                          <a:solidFill>
                            <a:srgbClr val="375623"/>
                          </a:solidFill>
                          <a:effectLst/>
                          <a:latin typeface="Arial" panose="020B0604020202020204" pitchFamily="34" charset="0"/>
                        </a:rPr>
                        <a:t>1340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70764">
                <a:tc gridSpan="5">
                  <a:txBody>
                    <a:bodyPr/>
                    <a:lstStyle/>
                    <a:p>
                      <a:pPr algn="l" rtl="0" fontAlgn="ctr"/>
                      <a:r>
                        <a:rPr lang="es-ES" sz="800" b="1" i="0" u="none" strike="noStrike" dirty="0">
                          <a:solidFill>
                            <a:srgbClr val="375623"/>
                          </a:solidFill>
                          <a:effectLst/>
                          <a:latin typeface="Arial" panose="020B0604020202020204" pitchFamily="34" charset="0"/>
                        </a:rPr>
                        <a:t>OTROS BENEFICIOS: </a:t>
                      </a:r>
                      <a:r>
                        <a:rPr lang="es-ES" sz="800" b="0" i="0" u="none" strike="noStrike" dirty="0">
                          <a:solidFill>
                            <a:srgbClr val="375623"/>
                          </a:solidFill>
                          <a:effectLst/>
                          <a:latin typeface="Arial" panose="020B0604020202020204" pitchFamily="34" charset="0"/>
                        </a:rPr>
                        <a:t>Con el mejoramiento de la vía se disminuyen los costos de operación de los vehículos de carga y tiempos de recorrido. Se facilita a los pobladores el acceso a los centros de atención hospitalaria, educativo y de comercio, mejora la comercialización de productos de la región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37306">
                <a:tc gridSpan="5">
                  <a:txBody>
                    <a:bodyPr/>
                    <a:lstStyle/>
                    <a:p>
                      <a:pPr algn="ctr" rtl="0" fontAlgn="b"/>
                      <a:r>
                        <a:rPr lang="es-ES" sz="8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43882">
                <a:tc gridSpan="2">
                  <a:txBody>
                    <a:bodyPr/>
                    <a:lstStyle/>
                    <a:p>
                      <a:pPr algn="ctr" rtl="0" fontAlgn="ctr"/>
                      <a:r>
                        <a:rPr lang="es-CO" sz="8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61536">
                <a:tc gridSpan="2">
                  <a:txBody>
                    <a:bodyPr/>
                    <a:lstStyle/>
                    <a:p>
                      <a:pPr algn="just" rtl="0" fontAlgn="ctr"/>
                      <a:r>
                        <a:rPr lang="es-CO" sz="800" b="1" i="0" u="none" strike="noStrike">
                          <a:solidFill>
                            <a:srgbClr val="375623"/>
                          </a:solidFill>
                          <a:effectLst/>
                          <a:latin typeface="Arial" panose="020B0604020202020204" pitchFamily="34" charset="0"/>
                        </a:rPr>
                        <a:t>CONSTRUC. SEGUNDA CALZADA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5,4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61536">
                <a:tc gridSpan="2">
                  <a:txBody>
                    <a:bodyPr/>
                    <a:lstStyle/>
                    <a:p>
                      <a:pPr algn="just" rtl="0" fontAlgn="ctr"/>
                      <a:r>
                        <a:rPr lang="es-CO" sz="800" b="1" i="0" u="none" strike="noStrike">
                          <a:solidFill>
                            <a:srgbClr val="375623"/>
                          </a:solidFill>
                          <a:effectLst/>
                          <a:latin typeface="Arial" panose="020B0604020202020204" pitchFamily="34" charset="0"/>
                        </a:rPr>
                        <a:t>CONSTRUCC RED VIAL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fontAlgn="ctr"/>
                      <a:r>
                        <a:rPr lang="es-CO" sz="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61536">
                <a:tc gridSpan="2">
                  <a:txBody>
                    <a:bodyPr/>
                    <a:lstStyle/>
                    <a:p>
                      <a:pPr algn="just" rtl="0" fontAlgn="ctr"/>
                      <a:r>
                        <a:rPr lang="es-CO" sz="800" b="1" i="0" u="none" strike="noStrike">
                          <a:solidFill>
                            <a:srgbClr val="375623"/>
                          </a:solidFill>
                          <a:effectLst/>
                          <a:latin typeface="Arial" panose="020B0604020202020204" pitchFamily="34" charset="0"/>
                        </a:rPr>
                        <a:t>No. PUENTES CONST.-NAL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2,5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29176">
                <a:tc gridSpan="2">
                  <a:txBody>
                    <a:bodyPr/>
                    <a:lstStyle/>
                    <a:p>
                      <a:pPr algn="just" rtl="0" fontAlgn="ctr"/>
                      <a:r>
                        <a:rPr lang="es-CO" sz="800" b="1" i="0" u="none" strike="noStrike">
                          <a:solidFill>
                            <a:srgbClr val="375623"/>
                          </a:solidFill>
                          <a:effectLst/>
                          <a:latin typeface="Arial" panose="020B0604020202020204" pitchFamily="34" charset="0"/>
                        </a:rPr>
                        <a:t>No. TUNELES CONST.NAL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2,5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0,14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261536">
                <a:tc gridSpan="2">
                  <a:txBody>
                    <a:bodyPr/>
                    <a:lstStyle/>
                    <a:p>
                      <a:pPr algn="just" rtl="0" fontAlgn="ctr"/>
                      <a:r>
                        <a:rPr lang="es-CO" sz="800" b="1" i="0" u="none" strike="noStrike">
                          <a:solidFill>
                            <a:srgbClr val="375623"/>
                          </a:solidFill>
                          <a:effectLst/>
                          <a:latin typeface="Arial" panose="020B0604020202020204" pitchFamily="34" charset="0"/>
                        </a:rPr>
                        <a:t>Sitios Críticos Atendidos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800" b="0" i="0" u="none" strike="noStrike" dirty="0">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E38EFBA6-C269-4076-ADE2-9EE32F066A8C}"/>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49507" name="Imagen 1">
            <a:extLst>
              <a:ext uri="{FF2B5EF4-FFF2-40B4-BE49-F238E27FC236}">
                <a16:creationId xmlns:a16="http://schemas.microsoft.com/office/drawing/2014/main" id="{55B05CA4-DB62-46F2-8629-0E9D0DD44B2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5138" y="585628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C25EB47A-08CB-4781-A163-08B006749171}"/>
              </a:ext>
            </a:extLst>
          </p:cNvPr>
          <p:cNvGrpSpPr>
            <a:grpSpLocks/>
          </p:cNvGrpSpPr>
          <p:nvPr/>
        </p:nvGrpSpPr>
        <p:grpSpPr bwMode="auto">
          <a:xfrm>
            <a:off x="6094557" y="799205"/>
            <a:ext cx="523066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DA371C15-6816-44B5-A6F5-4EDECB60F89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111A0623-F6F6-435E-82A9-CAA2E0DEFDB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80AF517F-0FA7-42FA-9104-9DCEEFC4E97C}"/>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 de Manizales  </a:t>
              </a:r>
            </a:p>
          </p:txBody>
        </p:sp>
        <p:sp>
          <p:nvSpPr>
            <p:cNvPr id="16" name="Elipse 15">
              <a:extLst>
                <a:ext uri="{FF2B5EF4-FFF2-40B4-BE49-F238E27FC236}">
                  <a16:creationId xmlns:a16="http://schemas.microsoft.com/office/drawing/2014/main" id="{DBE9AA7E-3318-4D7A-80D8-909285511E4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49509" name="Rectángulo 67">
            <a:extLst>
              <a:ext uri="{FF2B5EF4-FFF2-40B4-BE49-F238E27FC236}">
                <a16:creationId xmlns:a16="http://schemas.microsoft.com/office/drawing/2014/main" id="{D901583B-068D-4E43-8743-C2EBC2B78E1D}"/>
              </a:ext>
            </a:extLst>
          </p:cNvPr>
          <p:cNvSpPr>
            <a:spLocks noChangeArrowheads="1"/>
          </p:cNvSpPr>
          <p:nvPr/>
        </p:nvSpPr>
        <p:spPr bwMode="auto">
          <a:xfrm>
            <a:off x="866775" y="74613"/>
            <a:ext cx="102949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COMPETITIVIDAD</a:t>
            </a:r>
          </a:p>
        </p:txBody>
      </p:sp>
      <p:sp>
        <p:nvSpPr>
          <p:cNvPr id="102406" name="Rectángulo 68">
            <a:extLst>
              <a:ext uri="{FF2B5EF4-FFF2-40B4-BE49-F238E27FC236}">
                <a16:creationId xmlns:a16="http://schemas.microsoft.com/office/drawing/2014/main" id="{2BEB382F-1FE9-4BA7-B442-6BA1A86FF1D1}"/>
              </a:ext>
            </a:extLst>
          </p:cNvPr>
          <p:cNvSpPr>
            <a:spLocks noChangeArrowheads="1"/>
          </p:cNvSpPr>
          <p:nvPr/>
        </p:nvSpPr>
        <p:spPr bwMode="auto">
          <a:xfrm>
            <a:off x="866775" y="320675"/>
            <a:ext cx="9780588" cy="5238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CONSTRUCCION PUENTE </a:t>
            </a:r>
            <a:r>
              <a:rPr lang="pt-BR"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BAJO ROSAL AVENIDA KEVIN - ÁNGEL </a:t>
            </a:r>
            <a:endPar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49511" name="Imagen 35">
            <a:extLst>
              <a:ext uri="{FF2B5EF4-FFF2-40B4-BE49-F238E27FC236}">
                <a16:creationId xmlns:a16="http://schemas.microsoft.com/office/drawing/2014/main" id="{EDD97FA9-E60D-4DE7-9247-B9AA3C99D0C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10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12" name="CuadroTexto 3">
            <a:extLst>
              <a:ext uri="{FF2B5EF4-FFF2-40B4-BE49-F238E27FC236}">
                <a16:creationId xmlns:a16="http://schemas.microsoft.com/office/drawing/2014/main" id="{ED2E207D-D89D-40AC-A198-7660379B1397}"/>
              </a:ext>
            </a:extLst>
          </p:cNvPr>
          <p:cNvSpPr txBox="1">
            <a:spLocks noChangeArrowheads="1"/>
          </p:cNvSpPr>
          <p:nvPr/>
        </p:nvSpPr>
        <p:spPr bwMode="auto">
          <a:xfrm>
            <a:off x="5199063" y="415448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98B95D77-BEA6-47D0-9D62-A3CF4EBF8441}"/>
              </a:ext>
            </a:extLst>
          </p:cNvPr>
          <p:cNvGrpSpPr>
            <a:grpSpLocks/>
          </p:cNvGrpSpPr>
          <p:nvPr/>
        </p:nvGrpSpPr>
        <p:grpSpPr bwMode="auto">
          <a:xfrm>
            <a:off x="6089173" y="1353863"/>
            <a:ext cx="5245577"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98A510E3-384B-4851-809B-68724124ED1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02289536-BD34-495F-B99A-76AB1119D52A}"/>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000" b="1" dirty="0">
                  <a:solidFill>
                    <a:srgbClr val="70AD47">
                      <a:lumMod val="50000"/>
                    </a:srgbClr>
                  </a:solidFill>
                  <a:latin typeface="Arial" panose="020B0604020202020204" pitchFamily="34" charset="0"/>
                  <a:cs typeface="Arial" panose="020B0604020202020204" pitchFamily="34" charset="0"/>
                </a:rPr>
                <a:t>Mejorar la movilidad en el sector norte y la conectividad norte – sur y viceversa, en el Municipio de Manizales.</a:t>
              </a:r>
            </a:p>
          </p:txBody>
        </p:sp>
        <p:sp>
          <p:nvSpPr>
            <p:cNvPr id="42" name="Elipse 41">
              <a:extLst>
                <a:ext uri="{FF2B5EF4-FFF2-40B4-BE49-F238E27FC236}">
                  <a16:creationId xmlns:a16="http://schemas.microsoft.com/office/drawing/2014/main" id="{0B8FD88C-E3BD-48A6-8210-3CAEE4AA751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C5B0349D-965B-4C25-8D24-918E34126AAB}"/>
              </a:ext>
            </a:extLst>
          </p:cNvPr>
          <p:cNvGrpSpPr>
            <a:grpSpLocks/>
          </p:cNvGrpSpPr>
          <p:nvPr/>
        </p:nvGrpSpPr>
        <p:grpSpPr bwMode="auto">
          <a:xfrm>
            <a:off x="6117335" y="1882538"/>
            <a:ext cx="521741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5FCDBDCF-4D32-47F8-A070-E0D78A5456B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64CE5403-DE43-4502-9F52-7EE09482F71D}"/>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N.A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78B7CB76-FB0F-4869-8007-097B02A9D87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70076F75-9D68-48F7-835F-3E18161556FA}"/>
              </a:ext>
            </a:extLst>
          </p:cNvPr>
          <p:cNvGrpSpPr>
            <a:grpSpLocks/>
          </p:cNvGrpSpPr>
          <p:nvPr/>
        </p:nvGrpSpPr>
        <p:grpSpPr bwMode="auto">
          <a:xfrm>
            <a:off x="6104082" y="2422245"/>
            <a:ext cx="5230668"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74767D85-F957-4D90-B5E2-9EE745D82FB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17E69310-BA93-41C9-B8FF-841DAE58833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61928E6A-7A64-4512-AE3F-DD9B9E1CD9F3}"/>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N.A.</a:t>
              </a:r>
            </a:p>
          </p:txBody>
        </p:sp>
        <p:sp>
          <p:nvSpPr>
            <p:cNvPr id="51" name="Elipse 50">
              <a:extLst>
                <a:ext uri="{FF2B5EF4-FFF2-40B4-BE49-F238E27FC236}">
                  <a16:creationId xmlns:a16="http://schemas.microsoft.com/office/drawing/2014/main" id="{5D502752-623B-4D08-9E6B-58CDD0D41DB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49516" name="Imagen 54">
            <a:extLst>
              <a:ext uri="{FF2B5EF4-FFF2-40B4-BE49-F238E27FC236}">
                <a16:creationId xmlns:a16="http://schemas.microsoft.com/office/drawing/2014/main" id="{8242B191-1C3C-4188-90BA-F1F5586DD5F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245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9517" name="Grupo 30">
            <a:extLst>
              <a:ext uri="{FF2B5EF4-FFF2-40B4-BE49-F238E27FC236}">
                <a16:creationId xmlns:a16="http://schemas.microsoft.com/office/drawing/2014/main" id="{13FF75C4-129D-4457-9BB9-C24915B7FA8F}"/>
              </a:ext>
            </a:extLst>
          </p:cNvPr>
          <p:cNvGrpSpPr>
            <a:grpSpLocks/>
          </p:cNvGrpSpPr>
          <p:nvPr/>
        </p:nvGrpSpPr>
        <p:grpSpPr bwMode="auto">
          <a:xfrm>
            <a:off x="2803525" y="4141788"/>
            <a:ext cx="2351088" cy="1671637"/>
            <a:chOff x="1766087" y="1239616"/>
            <a:chExt cx="3878102" cy="3198106"/>
          </a:xfrm>
        </p:grpSpPr>
        <p:pic>
          <p:nvPicPr>
            <p:cNvPr id="149611" name="Picture 4">
              <a:extLst>
                <a:ext uri="{FF2B5EF4-FFF2-40B4-BE49-F238E27FC236}">
                  <a16:creationId xmlns:a16="http://schemas.microsoft.com/office/drawing/2014/main" id="{B3A6E152-E733-4E37-8BD1-30EF67563C5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766087" y="1239616"/>
              <a:ext cx="3878102" cy="31981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9612" name="Oval 5">
              <a:extLst>
                <a:ext uri="{FF2B5EF4-FFF2-40B4-BE49-F238E27FC236}">
                  <a16:creationId xmlns:a16="http://schemas.microsoft.com/office/drawing/2014/main" id="{9195422F-BDEB-48C4-9DF3-8E6D73143F49}"/>
                </a:ext>
              </a:extLst>
            </p:cNvPr>
            <p:cNvSpPr>
              <a:spLocks noChangeArrowheads="1"/>
            </p:cNvSpPr>
            <p:nvPr/>
          </p:nvSpPr>
          <p:spPr bwMode="auto">
            <a:xfrm>
              <a:off x="2884868" y="2750323"/>
              <a:ext cx="1109975" cy="820737"/>
            </a:xfrm>
            <a:prstGeom prst="ellipse">
              <a:avLst/>
            </a:pr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grpSp>
      <p:graphicFrame>
        <p:nvGraphicFramePr>
          <p:cNvPr id="3" name="Tabla 2">
            <a:extLst>
              <a:ext uri="{FF2B5EF4-FFF2-40B4-BE49-F238E27FC236}">
                <a16:creationId xmlns:a16="http://schemas.microsoft.com/office/drawing/2014/main" id="{7B30C849-1656-40E5-9FB6-75D1EB71CE38}"/>
              </a:ext>
            </a:extLst>
          </p:cNvPr>
          <p:cNvGraphicFramePr>
            <a:graphicFrameLocks noGrp="1"/>
          </p:cNvGraphicFramePr>
          <p:nvPr/>
        </p:nvGraphicFramePr>
        <p:xfrm>
          <a:off x="6116638" y="3443288"/>
          <a:ext cx="5218112" cy="1962150"/>
        </p:xfrm>
        <a:graphic>
          <a:graphicData uri="http://schemas.openxmlformats.org/drawingml/2006/table">
            <a:tbl>
              <a:tblPr firstRow="1" bandRow="1"/>
              <a:tblGrid>
                <a:gridCol w="1840332">
                  <a:extLst>
                    <a:ext uri="{9D8B030D-6E8A-4147-A177-3AD203B41FA5}">
                      <a16:colId xmlns:a16="http://schemas.microsoft.com/office/drawing/2014/main" val="20000"/>
                    </a:ext>
                  </a:extLst>
                </a:gridCol>
                <a:gridCol w="1092698">
                  <a:extLst>
                    <a:ext uri="{9D8B030D-6E8A-4147-A177-3AD203B41FA5}">
                      <a16:colId xmlns:a16="http://schemas.microsoft.com/office/drawing/2014/main" val="20001"/>
                    </a:ext>
                  </a:extLst>
                </a:gridCol>
                <a:gridCol w="1349578">
                  <a:extLst>
                    <a:ext uri="{9D8B030D-6E8A-4147-A177-3AD203B41FA5}">
                      <a16:colId xmlns:a16="http://schemas.microsoft.com/office/drawing/2014/main" val="20002"/>
                    </a:ext>
                  </a:extLst>
                </a:gridCol>
                <a:gridCol w="935504">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A. Aporte INVIAS</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$ 15.199,86</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A.1. Aporte INVAMA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$ 3.190,46</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CO" sz="900" b="0" i="0" u="none" strike="noStrike" dirty="0">
                          <a:solidFill>
                            <a:srgbClr val="375623"/>
                          </a:solidFill>
                          <a:effectLst/>
                          <a:latin typeface="Arial" panose="020B0604020202020204" pitchFamily="34" charset="0"/>
                        </a:rPr>
                        <a:t>Total Inversión </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$ 18.390,32</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$ 18.390,32</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4">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428625">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500">
                <a:tc>
                  <a:txBody>
                    <a:bodyPr/>
                    <a:lstStyle/>
                    <a:p>
                      <a:pPr algn="ctr" rtl="0" fontAlgn="ctr"/>
                      <a:r>
                        <a:rPr lang="es-CO" sz="900" b="0" i="0" u="none" strike="noStrike">
                          <a:solidFill>
                            <a:srgbClr val="375623"/>
                          </a:solidFill>
                          <a:effectLst/>
                          <a:latin typeface="Arial" panose="020B0604020202020204" pitchFamily="34" charset="0"/>
                        </a:rPr>
                        <a:t>Puente Carrera 20</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 UND</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Construcción puente</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0,8 UND</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00025">
                <a:tc>
                  <a:txBody>
                    <a:bodyPr/>
                    <a:lstStyle/>
                    <a:p>
                      <a:pPr algn="ctr" rtl="0" fontAlgn="ctr"/>
                      <a:r>
                        <a:rPr lang="es-CO" sz="900" b="0" i="0" u="none" strike="noStrike">
                          <a:solidFill>
                            <a:srgbClr val="375623"/>
                          </a:solidFill>
                          <a:effectLst/>
                          <a:latin typeface="Arial" panose="020B0604020202020204" pitchFamily="34" charset="0"/>
                        </a:rPr>
                        <a:t>Puente Kevin ángel</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1 UND</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Construcción puente</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rPr>
                        <a:t>0,8 UND</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bl>
          </a:graphicData>
        </a:graphic>
      </p:graphicFrame>
      <p:graphicFrame>
        <p:nvGraphicFramePr>
          <p:cNvPr id="6" name="Tabla 5">
            <a:extLst>
              <a:ext uri="{FF2B5EF4-FFF2-40B4-BE49-F238E27FC236}">
                <a16:creationId xmlns:a16="http://schemas.microsoft.com/office/drawing/2014/main" id="{1724F64A-760D-463E-ADF3-4D2D0D895BC1}"/>
              </a:ext>
            </a:extLst>
          </p:cNvPr>
          <p:cNvGraphicFramePr>
            <a:graphicFrameLocks noGrp="1"/>
          </p:cNvGraphicFramePr>
          <p:nvPr/>
        </p:nvGraphicFramePr>
        <p:xfrm>
          <a:off x="866775" y="871538"/>
          <a:ext cx="4754563" cy="3206750"/>
        </p:xfrm>
        <a:graphic>
          <a:graphicData uri="http://schemas.openxmlformats.org/drawingml/2006/table">
            <a:tbl>
              <a:tblPr firstRow="1" bandRow="1"/>
              <a:tblGrid>
                <a:gridCol w="1676847">
                  <a:extLst>
                    <a:ext uri="{9D8B030D-6E8A-4147-A177-3AD203B41FA5}">
                      <a16:colId xmlns:a16="http://schemas.microsoft.com/office/drawing/2014/main" val="20000"/>
                    </a:ext>
                  </a:extLst>
                </a:gridCol>
                <a:gridCol w="995628">
                  <a:extLst>
                    <a:ext uri="{9D8B030D-6E8A-4147-A177-3AD203B41FA5}">
                      <a16:colId xmlns:a16="http://schemas.microsoft.com/office/drawing/2014/main" val="20001"/>
                    </a:ext>
                  </a:extLst>
                </a:gridCol>
                <a:gridCol w="1229689">
                  <a:extLst>
                    <a:ext uri="{9D8B030D-6E8A-4147-A177-3AD203B41FA5}">
                      <a16:colId xmlns:a16="http://schemas.microsoft.com/office/drawing/2014/main" val="20002"/>
                    </a:ext>
                  </a:extLst>
                </a:gridCol>
                <a:gridCol w="852398">
                  <a:extLst>
                    <a:ext uri="{9D8B030D-6E8A-4147-A177-3AD203B41FA5}">
                      <a16:colId xmlns:a16="http://schemas.microsoft.com/office/drawing/2014/main" val="20003"/>
                    </a:ext>
                  </a:extLst>
                </a:gridCol>
              </a:tblGrid>
              <a:tr h="190538">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INFORMACION DEL CONTRATO</a:t>
                      </a:r>
                    </a:p>
                  </a:txBody>
                  <a:tcPr marL="9523" marR="9523"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38">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CONVENIO No.</a:t>
                      </a:r>
                    </a:p>
                  </a:txBody>
                  <a:tcPr marL="9523" marR="9523"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3" marR="9523"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890 DE 2017</a:t>
                      </a:r>
                    </a:p>
                  </a:txBody>
                  <a:tcPr marL="9523" marR="9523"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3" marR="9523"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38">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9523" marR="9523"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3/12/2018</a:t>
                      </a:r>
                    </a:p>
                  </a:txBody>
                  <a:tcPr marL="9523" marR="9523"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38">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3" marR="9523"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28/02/2020</a:t>
                      </a:r>
                    </a:p>
                  </a:txBody>
                  <a:tcPr marL="9523" marR="9523"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38">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3" marR="9523"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95333">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AHORROS EN COSTOS DE OPERACIÓN VEHICULAR:</a:t>
                      </a:r>
                    </a:p>
                  </a:txBody>
                  <a:tcPr marL="9523" marR="9523"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000000"/>
                          </a:solidFill>
                          <a:effectLst/>
                          <a:latin typeface="Arial" panose="020B0604020202020204" pitchFamily="34" charset="0"/>
                          <a:cs typeface="Arial" panose="020B0604020202020204" pitchFamily="34" charset="0"/>
                        </a:rPr>
                        <a:t> </a:t>
                      </a:r>
                    </a:p>
                  </a:txBody>
                  <a:tcPr marL="9523" marR="9523"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83901">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 EN TIEMPOS DE RECORRIDO:  20 Minutos</a:t>
                      </a:r>
                    </a:p>
                  </a:txBody>
                  <a:tcPr marL="9523" marR="9523"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TIEMPO</a:t>
                      </a:r>
                    </a:p>
                  </a:txBody>
                  <a:tcPr marL="9523" marR="9523"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538">
                <a:tc gridSpan="3">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 EMPLEOS  GENERADOS: 160 directos 3 indirectos</a:t>
                      </a:r>
                    </a:p>
                  </a:txBody>
                  <a:tcPr marL="9523" marR="9523"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CANTIDAD</a:t>
                      </a:r>
                    </a:p>
                  </a:txBody>
                  <a:tcPr marL="9523" marR="9523"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28710">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OTROS BENEFICIOS: Ésta obra beneficiará la conexión norte oriente-occidente mejorando ostensiblemente el tráfico de los usuarios de la Avenida Kevin Ángel y además interconecta con la Vía Nacional (Paso por la ciudad de Manizales).</a:t>
                      </a:r>
                    </a:p>
                  </a:txBody>
                  <a:tcPr marL="9523" marR="9523"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38">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Ahorro en tiempos de recorrido: 20 minutos</a:t>
                      </a:r>
                    </a:p>
                  </a:txBody>
                  <a:tcPr marL="9523" marR="9523"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538">
                <a:tc gridSpan="4">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 Ahorro en recorrido: 800m</a:t>
                      </a:r>
                    </a:p>
                  </a:txBody>
                  <a:tcPr marL="9523" marR="9523"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90538">
                <a:tc gridSpan="4">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9523" marR="9523"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283901">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3" marR="9523"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3" marR="9523"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3" marR="9523"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9523" marR="9523"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00065">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Construir puente</a:t>
                      </a:r>
                    </a:p>
                  </a:txBody>
                  <a:tcPr marL="9523" marR="9523"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a:t>
                      </a:r>
                    </a:p>
                  </a:txBody>
                  <a:tcPr marL="9523" marR="9523"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a:t>
                      </a:r>
                    </a:p>
                  </a:txBody>
                  <a:tcPr marL="9523" marR="9523"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1,6</a:t>
                      </a:r>
                    </a:p>
                  </a:txBody>
                  <a:tcPr marL="9523" marR="9523"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ángulo 3">
            <a:extLst>
              <a:ext uri="{FF2B5EF4-FFF2-40B4-BE49-F238E27FC236}">
                <a16:creationId xmlns:a16="http://schemas.microsoft.com/office/drawing/2014/main" id="{A8C523AF-A5C3-4174-BA42-5159FAD661D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50531" name="Rectángulo 7">
            <a:extLst>
              <a:ext uri="{FF2B5EF4-FFF2-40B4-BE49-F238E27FC236}">
                <a16:creationId xmlns:a16="http://schemas.microsoft.com/office/drawing/2014/main" id="{0AB7B03E-5CD7-4C88-B5B3-89666549C8F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D98C542-9C3C-438C-B56C-1323D4F8E63E}"/>
              </a:ext>
            </a:extLst>
          </p:cNvPr>
          <p:cNvSpPr/>
          <p:nvPr/>
        </p:nvSpPr>
        <p:spPr>
          <a:xfrm>
            <a:off x="-11113"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50533" name="Imagen 14">
            <a:extLst>
              <a:ext uri="{FF2B5EF4-FFF2-40B4-BE49-F238E27FC236}">
                <a16:creationId xmlns:a16="http://schemas.microsoft.com/office/drawing/2014/main" id="{17DC85C2-262D-4280-991E-863CAC4DF02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2600"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4" name="CuadroTexto 2">
            <a:extLst>
              <a:ext uri="{FF2B5EF4-FFF2-40B4-BE49-F238E27FC236}">
                <a16:creationId xmlns:a16="http://schemas.microsoft.com/office/drawing/2014/main" id="{4C6DCD9C-2DED-40E2-94BE-D056A645DE2D}"/>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50535" name="CuadroTexto 11">
            <a:extLst>
              <a:ext uri="{FF2B5EF4-FFF2-40B4-BE49-F238E27FC236}">
                <a16:creationId xmlns:a16="http://schemas.microsoft.com/office/drawing/2014/main" id="{B5AAADAB-53EB-41BB-9D7D-EC0282B07155}"/>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50536" name="Imagen 16">
            <a:extLst>
              <a:ext uri="{FF2B5EF4-FFF2-40B4-BE49-F238E27FC236}">
                <a16:creationId xmlns:a16="http://schemas.microsoft.com/office/drawing/2014/main" id="{D4C4AB76-A151-45C5-A7D1-B2B6E1C1823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7" name="Imagen 2">
            <a:extLst>
              <a:ext uri="{FF2B5EF4-FFF2-40B4-BE49-F238E27FC236}">
                <a16:creationId xmlns:a16="http://schemas.microsoft.com/office/drawing/2014/main" id="{902FB1D4-E41F-4E69-928C-8F17F1F9385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43F8D077-C86C-4D50-A93D-8EDF5B460B36}"/>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6758D718-ACE0-4E5D-82A7-A44294B3B67B}"/>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B64B257-4D66-4867-8D8B-EB16AFB00A3D}"/>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39D55EA-CE36-474E-8F1F-0A9046A1C8DE}"/>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50542" name="CuadroTexto 4">
            <a:extLst>
              <a:ext uri="{FF2B5EF4-FFF2-40B4-BE49-F238E27FC236}">
                <a16:creationId xmlns:a16="http://schemas.microsoft.com/office/drawing/2014/main" id="{4897BC49-DDF5-43C5-95F9-EDB9FB949A88}"/>
              </a:ext>
            </a:extLst>
          </p:cNvPr>
          <p:cNvSpPr txBox="1">
            <a:spLocks noChangeArrowheads="1"/>
          </p:cNvSpPr>
          <p:nvPr/>
        </p:nvSpPr>
        <p:spPr bwMode="auto">
          <a:xfrm>
            <a:off x="3768725" y="5446713"/>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PUENTE KEVIN ÁNGEL     Y     PUENTE CARRERA 20</a:t>
            </a:r>
          </a:p>
          <a:p>
            <a:pPr>
              <a:lnSpc>
                <a:spcPct val="100000"/>
              </a:lnSpc>
              <a:spcBef>
                <a:spcPct val="0"/>
              </a:spcBef>
              <a:buFontTx/>
              <a:buNone/>
            </a:pPr>
            <a:endParaRPr lang="es-CO" altLang="es-CO" sz="1800">
              <a:solidFill>
                <a:srgbClr val="000000"/>
              </a:solidFill>
            </a:endParaRPr>
          </a:p>
        </p:txBody>
      </p:sp>
      <p:grpSp>
        <p:nvGrpSpPr>
          <p:cNvPr id="150543" name="Grupo 1">
            <a:extLst>
              <a:ext uri="{FF2B5EF4-FFF2-40B4-BE49-F238E27FC236}">
                <a16:creationId xmlns:a16="http://schemas.microsoft.com/office/drawing/2014/main" id="{76D614A0-5333-4322-A76C-C7B629448DAE}"/>
              </a:ext>
            </a:extLst>
          </p:cNvPr>
          <p:cNvGrpSpPr>
            <a:grpSpLocks/>
          </p:cNvGrpSpPr>
          <p:nvPr/>
        </p:nvGrpSpPr>
        <p:grpSpPr bwMode="auto">
          <a:xfrm>
            <a:off x="1176338" y="2373313"/>
            <a:ext cx="4089400" cy="1839912"/>
            <a:chOff x="2566988" y="1700214"/>
            <a:chExt cx="6084888" cy="2051050"/>
          </a:xfrm>
        </p:grpSpPr>
        <p:pic>
          <p:nvPicPr>
            <p:cNvPr id="150548" name="2 Imagen">
              <a:extLst>
                <a:ext uri="{FF2B5EF4-FFF2-40B4-BE49-F238E27FC236}">
                  <a16:creationId xmlns:a16="http://schemas.microsoft.com/office/drawing/2014/main" id="{E9F8AD14-2FE8-4B51-B766-DD217D06A21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5772151" y="1735139"/>
              <a:ext cx="2879725"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49" name="3 Imagen">
              <a:extLst>
                <a:ext uri="{FF2B5EF4-FFF2-40B4-BE49-F238E27FC236}">
                  <a16:creationId xmlns:a16="http://schemas.microsoft.com/office/drawing/2014/main" id="{B9E99D1E-3FAE-42E1-9919-01195E3BB938}"/>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3503614" y="1700214"/>
              <a:ext cx="2879725"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50" name="4 Imagen">
              <a:extLst>
                <a:ext uri="{FF2B5EF4-FFF2-40B4-BE49-F238E27FC236}">
                  <a16:creationId xmlns:a16="http://schemas.microsoft.com/office/drawing/2014/main" id="{1B0BF817-FB7F-43E6-B2FE-694E2C7629B7}"/>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2566988" y="1700214"/>
              <a:ext cx="2881312"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0544" name="1 Imagen">
            <a:extLst>
              <a:ext uri="{FF2B5EF4-FFF2-40B4-BE49-F238E27FC236}">
                <a16:creationId xmlns:a16="http://schemas.microsoft.com/office/drawing/2014/main" id="{29EFECDE-642A-4258-9E2A-53FBBE9B1C95}"/>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bwMode="auto">
          <a:xfrm>
            <a:off x="8715375" y="1995488"/>
            <a:ext cx="2120900" cy="15906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50545" name="CuadroTexto 23">
            <a:extLst>
              <a:ext uri="{FF2B5EF4-FFF2-40B4-BE49-F238E27FC236}">
                <a16:creationId xmlns:a16="http://schemas.microsoft.com/office/drawing/2014/main" id="{11B3CD92-2891-4AE5-82E3-419E941C7898}"/>
              </a:ext>
            </a:extLst>
          </p:cNvPr>
          <p:cNvSpPr txBox="1">
            <a:spLocks noChangeArrowheads="1"/>
          </p:cNvSpPr>
          <p:nvPr/>
        </p:nvSpPr>
        <p:spPr bwMode="auto">
          <a:xfrm>
            <a:off x="1912938" y="4505325"/>
            <a:ext cx="24003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600">
                <a:solidFill>
                  <a:srgbClr val="000000"/>
                </a:solidFill>
              </a:rPr>
              <a:t>PUENTE  KEVIN ÁNGEL</a:t>
            </a:r>
            <a:endParaRPr lang="es-CO" altLang="es-CO" sz="1600">
              <a:solidFill>
                <a:srgbClr val="000000"/>
              </a:solidFill>
            </a:endParaRPr>
          </a:p>
        </p:txBody>
      </p:sp>
      <p:sp>
        <p:nvSpPr>
          <p:cNvPr id="150546" name="CuadroTexto 25">
            <a:extLst>
              <a:ext uri="{FF2B5EF4-FFF2-40B4-BE49-F238E27FC236}">
                <a16:creationId xmlns:a16="http://schemas.microsoft.com/office/drawing/2014/main" id="{400924ED-AC4E-41BE-8A3C-FC7B7ABF649E}"/>
              </a:ext>
            </a:extLst>
          </p:cNvPr>
          <p:cNvSpPr txBox="1">
            <a:spLocks noChangeArrowheads="1"/>
          </p:cNvSpPr>
          <p:nvPr/>
        </p:nvSpPr>
        <p:spPr bwMode="auto">
          <a:xfrm>
            <a:off x="8224838" y="5019675"/>
            <a:ext cx="24003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600">
                <a:solidFill>
                  <a:srgbClr val="000000"/>
                </a:solidFill>
              </a:rPr>
              <a:t>PUENTE CARRERA 20</a:t>
            </a:r>
            <a:endParaRPr lang="es-CO" altLang="es-CO" sz="1600">
              <a:solidFill>
                <a:srgbClr val="000000"/>
              </a:solidFill>
            </a:endParaRPr>
          </a:p>
        </p:txBody>
      </p:sp>
      <p:pic>
        <p:nvPicPr>
          <p:cNvPr id="150547" name="Imagen 2">
            <a:extLst>
              <a:ext uri="{FF2B5EF4-FFF2-40B4-BE49-F238E27FC236}">
                <a16:creationId xmlns:a16="http://schemas.microsoft.com/office/drawing/2014/main" id="{F7275C6D-0BF8-46D2-94BE-B05D9192B89F}"/>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6897688" y="3663950"/>
            <a:ext cx="2716212" cy="135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object 2">
            <a:extLst>
              <a:ext uri="{FF2B5EF4-FFF2-40B4-BE49-F238E27FC236}">
                <a16:creationId xmlns:a16="http://schemas.microsoft.com/office/drawing/2014/main" id="{23EA8FF4-AD37-4611-BD75-E2286DB401EE}"/>
              </a:ext>
            </a:extLst>
          </p:cNvPr>
          <p:cNvSpPr>
            <a:spLocks/>
          </p:cNvSpPr>
          <p:nvPr/>
        </p:nvSpPr>
        <p:spPr bwMode="auto">
          <a:xfrm>
            <a:off x="8151813" y="1798638"/>
            <a:ext cx="371475" cy="260350"/>
          </a:xfrm>
          <a:custGeom>
            <a:avLst/>
            <a:gdLst>
              <a:gd name="T0" fmla="*/ 1314611 w 273050"/>
              <a:gd name="T1" fmla="*/ 1596723 h 192405"/>
              <a:gd name="T2" fmla="*/ 2353040 w 273050"/>
              <a:gd name="T3" fmla="*/ 798311 h 192405"/>
              <a:gd name="T4" fmla="*/ 1314611 w 273050"/>
              <a:gd name="T5" fmla="*/ 0 h 192405"/>
              <a:gd name="T6" fmla="*/ 1314611 w 273050"/>
              <a:gd name="T7" fmla="*/ 370465 h 192405"/>
              <a:gd name="T8" fmla="*/ 0 w 273050"/>
              <a:gd name="T9" fmla="*/ 370465 h 192405"/>
              <a:gd name="T10" fmla="*/ 0 w 273050"/>
              <a:gd name="T11" fmla="*/ 1226267 h 192405"/>
              <a:gd name="T12" fmla="*/ 1314611 w 273050"/>
              <a:gd name="T13" fmla="*/ 1226267 h 192405"/>
              <a:gd name="T14" fmla="*/ 1314611 w 273050"/>
              <a:gd name="T15" fmla="*/ 1596723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39"/>
                </a:moveTo>
                <a:lnTo>
                  <a:pt x="272783" y="96113"/>
                </a:lnTo>
                <a:lnTo>
                  <a:pt x="152400" y="0"/>
                </a:lnTo>
                <a:lnTo>
                  <a:pt x="152400" y="44602"/>
                </a:lnTo>
                <a:lnTo>
                  <a:pt x="0" y="44602"/>
                </a:lnTo>
                <a:lnTo>
                  <a:pt x="0" y="147637"/>
                </a:lnTo>
                <a:lnTo>
                  <a:pt x="152400" y="147637"/>
                </a:lnTo>
                <a:lnTo>
                  <a:pt x="152400" y="192239"/>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1555" name="object 3">
            <a:extLst>
              <a:ext uri="{FF2B5EF4-FFF2-40B4-BE49-F238E27FC236}">
                <a16:creationId xmlns:a16="http://schemas.microsoft.com/office/drawing/2014/main" id="{843D8A9D-3FE7-4D52-8C29-DF07D93BEA31}"/>
              </a:ext>
            </a:extLst>
          </p:cNvPr>
          <p:cNvSpPr>
            <a:spLocks/>
          </p:cNvSpPr>
          <p:nvPr/>
        </p:nvSpPr>
        <p:spPr bwMode="auto">
          <a:xfrm>
            <a:off x="8151813" y="2343150"/>
            <a:ext cx="371475" cy="261938"/>
          </a:xfrm>
          <a:custGeom>
            <a:avLst/>
            <a:gdLst>
              <a:gd name="T0" fmla="*/ 1314611 w 273050"/>
              <a:gd name="T1" fmla="*/ 1666273 h 192405"/>
              <a:gd name="T2" fmla="*/ 2353040 w 273050"/>
              <a:gd name="T3" fmla="*/ 833135 h 192405"/>
              <a:gd name="T4" fmla="*/ 1314611 w 273050"/>
              <a:gd name="T5" fmla="*/ 0 h 192405"/>
              <a:gd name="T6" fmla="*/ 1314611 w 273050"/>
              <a:gd name="T7" fmla="*/ 386572 h 192405"/>
              <a:gd name="T8" fmla="*/ 0 w 273050"/>
              <a:gd name="T9" fmla="*/ 386572 h 192405"/>
              <a:gd name="T10" fmla="*/ 0 w 273050"/>
              <a:gd name="T11" fmla="*/ 1279699 h 192405"/>
              <a:gd name="T12" fmla="*/ 1314611 w 273050"/>
              <a:gd name="T13" fmla="*/ 1279699 h 192405"/>
              <a:gd name="T14" fmla="*/ 1314611 w 273050"/>
              <a:gd name="T15" fmla="*/ 1666273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52"/>
                </a:moveTo>
                <a:lnTo>
                  <a:pt x="272783" y="96126"/>
                </a:lnTo>
                <a:lnTo>
                  <a:pt x="152400" y="0"/>
                </a:lnTo>
                <a:lnTo>
                  <a:pt x="152400" y="44602"/>
                </a:lnTo>
                <a:lnTo>
                  <a:pt x="0" y="44602"/>
                </a:lnTo>
                <a:lnTo>
                  <a:pt x="0" y="147650"/>
                </a:lnTo>
                <a:lnTo>
                  <a:pt x="152400" y="147650"/>
                </a:lnTo>
                <a:lnTo>
                  <a:pt x="152400" y="192252"/>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1556" name="object 4">
            <a:extLst>
              <a:ext uri="{FF2B5EF4-FFF2-40B4-BE49-F238E27FC236}">
                <a16:creationId xmlns:a16="http://schemas.microsoft.com/office/drawing/2014/main" id="{C7AC3D8F-24E4-43AA-A346-69723864943F}"/>
              </a:ext>
            </a:extLst>
          </p:cNvPr>
          <p:cNvSpPr>
            <a:spLocks/>
          </p:cNvSpPr>
          <p:nvPr/>
        </p:nvSpPr>
        <p:spPr bwMode="auto">
          <a:xfrm>
            <a:off x="8151813" y="2833688"/>
            <a:ext cx="371475" cy="261937"/>
          </a:xfrm>
          <a:custGeom>
            <a:avLst/>
            <a:gdLst>
              <a:gd name="T0" fmla="*/ 1314611 w 273050"/>
              <a:gd name="T1" fmla="*/ 1666231 h 192405"/>
              <a:gd name="T2" fmla="*/ 2353040 w 273050"/>
              <a:gd name="T3" fmla="*/ 833114 h 192405"/>
              <a:gd name="T4" fmla="*/ 1314611 w 273050"/>
              <a:gd name="T5" fmla="*/ 0 h 192405"/>
              <a:gd name="T6" fmla="*/ 1314611 w 273050"/>
              <a:gd name="T7" fmla="*/ 386558 h 192405"/>
              <a:gd name="T8" fmla="*/ 0 w 273050"/>
              <a:gd name="T9" fmla="*/ 386558 h 192405"/>
              <a:gd name="T10" fmla="*/ 0 w 273050"/>
              <a:gd name="T11" fmla="*/ 1279664 h 192405"/>
              <a:gd name="T12" fmla="*/ 1314611 w 273050"/>
              <a:gd name="T13" fmla="*/ 1279664 h 192405"/>
              <a:gd name="T14" fmla="*/ 1314611 w 273050"/>
              <a:gd name="T15" fmla="*/ 1666231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52"/>
                </a:moveTo>
                <a:lnTo>
                  <a:pt x="272783" y="96126"/>
                </a:lnTo>
                <a:lnTo>
                  <a:pt x="152400" y="0"/>
                </a:lnTo>
                <a:lnTo>
                  <a:pt x="152400" y="44602"/>
                </a:lnTo>
                <a:lnTo>
                  <a:pt x="0" y="44602"/>
                </a:lnTo>
                <a:lnTo>
                  <a:pt x="0" y="147650"/>
                </a:lnTo>
                <a:lnTo>
                  <a:pt x="152400" y="147650"/>
                </a:lnTo>
                <a:lnTo>
                  <a:pt x="152400" y="192252"/>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1557" name="object 5">
            <a:extLst>
              <a:ext uri="{FF2B5EF4-FFF2-40B4-BE49-F238E27FC236}">
                <a16:creationId xmlns:a16="http://schemas.microsoft.com/office/drawing/2014/main" id="{4412C401-A2E2-4867-B6AD-A4011EA8EF84}"/>
              </a:ext>
            </a:extLst>
          </p:cNvPr>
          <p:cNvSpPr>
            <a:spLocks/>
          </p:cNvSpPr>
          <p:nvPr/>
        </p:nvSpPr>
        <p:spPr bwMode="auto">
          <a:xfrm>
            <a:off x="6408738" y="852488"/>
            <a:ext cx="404812" cy="396875"/>
          </a:xfrm>
          <a:custGeom>
            <a:avLst/>
            <a:gdLst>
              <a:gd name="T0" fmla="*/ 0 w 297814"/>
              <a:gd name="T1" fmla="*/ 2461989 h 292734"/>
              <a:gd name="T2" fmla="*/ 87862 w 297814"/>
              <a:gd name="T3" fmla="*/ 2375588 h 292734"/>
              <a:gd name="T4" fmla="*/ 2551135 w 297814"/>
              <a:gd name="T5" fmla="*/ 1770956 h 292734"/>
              <a:gd name="T6" fmla="*/ 2551135 w 297814"/>
              <a:gd name="T7" fmla="*/ 1252591 h 292734"/>
              <a:gd name="T8" fmla="*/ 87862 w 297814"/>
              <a:gd name="T9" fmla="*/ 647841 h 292734"/>
              <a:gd name="T10" fmla="*/ 87862 w 297814"/>
              <a:gd name="T11" fmla="*/ 561439 h 292734"/>
              <a:gd name="T12" fmla="*/ 879664 w 297814"/>
              <a:gd name="T13" fmla="*/ 239823 h 292734"/>
              <a:gd name="T14" fmla="*/ 703717 w 297814"/>
              <a:gd name="T15" fmla="*/ 1857226 h 292734"/>
              <a:gd name="T16" fmla="*/ 703717 w 297814"/>
              <a:gd name="T17" fmla="*/ 2375588 h 292734"/>
              <a:gd name="T18" fmla="*/ 1231574 w 297814"/>
              <a:gd name="T19" fmla="*/ 1857226 h 292734"/>
              <a:gd name="T20" fmla="*/ 1319560 w 297814"/>
              <a:gd name="T21" fmla="*/ 1857226 h 292734"/>
              <a:gd name="T22" fmla="*/ 1847412 w 297814"/>
              <a:gd name="T23" fmla="*/ 2375588 h 292734"/>
              <a:gd name="T24" fmla="*/ 2551135 w 297814"/>
              <a:gd name="T25" fmla="*/ 1857226 h 292734"/>
              <a:gd name="T26" fmla="*/ 2551135 w 297814"/>
              <a:gd name="T27" fmla="*/ 2375588 h 292734"/>
              <a:gd name="T28" fmla="*/ 615733 w 297814"/>
              <a:gd name="T29" fmla="*/ 1252591 h 292734"/>
              <a:gd name="T30" fmla="*/ 703717 w 297814"/>
              <a:gd name="T31" fmla="*/ 1252591 h 292734"/>
              <a:gd name="T32" fmla="*/ 1231574 w 297814"/>
              <a:gd name="T33" fmla="*/ 1770956 h 292734"/>
              <a:gd name="T34" fmla="*/ 1935284 w 297814"/>
              <a:gd name="T35" fmla="*/ 1252591 h 292734"/>
              <a:gd name="T36" fmla="*/ 1935284 w 297814"/>
              <a:gd name="T37" fmla="*/ 1770956 h 292734"/>
              <a:gd name="T38" fmla="*/ 2463154 w 297814"/>
              <a:gd name="T39" fmla="*/ 1252591 h 292734"/>
              <a:gd name="T40" fmla="*/ 2551135 w 297814"/>
              <a:gd name="T41" fmla="*/ 1252591 h 292734"/>
              <a:gd name="T42" fmla="*/ 615733 w 297814"/>
              <a:gd name="T43" fmla="*/ 1166189 h 292734"/>
              <a:gd name="T44" fmla="*/ 1319560 w 297814"/>
              <a:gd name="T45" fmla="*/ 647841 h 292734"/>
              <a:gd name="T46" fmla="*/ 1319560 w 297814"/>
              <a:gd name="T47" fmla="*/ 1166189 h 292734"/>
              <a:gd name="T48" fmla="*/ 1847412 w 297814"/>
              <a:gd name="T49" fmla="*/ 647841 h 292734"/>
              <a:gd name="T50" fmla="*/ 1935284 w 297814"/>
              <a:gd name="T51" fmla="*/ 647841 h 292734"/>
              <a:gd name="T52" fmla="*/ 2463154 w 297814"/>
              <a:gd name="T53" fmla="*/ 1166189 h 292734"/>
              <a:gd name="T54" fmla="*/ 2551135 w 297814"/>
              <a:gd name="T55" fmla="*/ 259177 h 292734"/>
              <a:gd name="T56" fmla="*/ 2551135 w 297814"/>
              <a:gd name="T57" fmla="*/ 561439 h 292734"/>
              <a:gd name="T58" fmla="*/ 952397 w 297814"/>
              <a:gd name="T59" fmla="*/ 86389 h 292734"/>
              <a:gd name="T60" fmla="*/ 952397 w 297814"/>
              <a:gd name="T61" fmla="*/ 345568 h 292734"/>
              <a:gd name="T62" fmla="*/ 835675 w 297814"/>
              <a:gd name="T63" fmla="*/ 412613 h 292734"/>
              <a:gd name="T64" fmla="*/ 965211 w 297814"/>
              <a:gd name="T65" fmla="*/ 414877 h 292734"/>
              <a:gd name="T66" fmla="*/ 1099610 w 297814"/>
              <a:gd name="T67" fmla="*/ 215973 h 292734"/>
              <a:gd name="T68" fmla="*/ 1671356 w 297814"/>
              <a:gd name="T69" fmla="*/ 0 h 292734"/>
              <a:gd name="T70" fmla="*/ 1627469 w 297814"/>
              <a:gd name="T71" fmla="*/ 67031 h 292734"/>
              <a:gd name="T72" fmla="*/ 1803323 w 297814"/>
              <a:gd name="T73" fmla="*/ 144446 h 292734"/>
              <a:gd name="T74" fmla="*/ 1647181 w 297814"/>
              <a:gd name="T75" fmla="*/ 345568 h 292734"/>
              <a:gd name="T76" fmla="*/ 1647181 w 297814"/>
              <a:gd name="T77" fmla="*/ 431852 h 292734"/>
              <a:gd name="T78" fmla="*/ 1811284 w 297814"/>
              <a:gd name="T79" fmla="*/ 382404 h 292734"/>
              <a:gd name="T80" fmla="*/ 2551135 w 297814"/>
              <a:gd name="T81" fmla="*/ 259177 h 292734"/>
              <a:gd name="T82" fmla="*/ 1859525 w 297814"/>
              <a:gd name="T83" fmla="*/ 104196 h 292734"/>
              <a:gd name="T84" fmla="*/ 1671356 w 297814"/>
              <a:gd name="T85" fmla="*/ 0 h 292734"/>
              <a:gd name="T86" fmla="*/ 739786 w 297814"/>
              <a:gd name="T87" fmla="*/ 49442 h 292734"/>
              <a:gd name="T88" fmla="*/ 755752 w 297814"/>
              <a:gd name="T89" fmla="*/ 172670 h 292734"/>
              <a:gd name="T90" fmla="*/ 1050975 w 297814"/>
              <a:gd name="T91" fmla="*/ 86389 h 292734"/>
              <a:gd name="T92" fmla="*/ 879664 w 297814"/>
              <a:gd name="T93" fmla="*/ 0 h 2927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97814" h="292734">
                <a:moveTo>
                  <a:pt x="100304" y="20510"/>
                </a:moveTo>
                <a:lnTo>
                  <a:pt x="0" y="20510"/>
                </a:lnTo>
                <a:lnTo>
                  <a:pt x="0" y="292430"/>
                </a:lnTo>
                <a:lnTo>
                  <a:pt x="297561" y="292430"/>
                </a:lnTo>
                <a:lnTo>
                  <a:pt x="297561" y="282168"/>
                </a:lnTo>
                <a:lnTo>
                  <a:pt x="10248" y="282168"/>
                </a:lnTo>
                <a:lnTo>
                  <a:pt x="10248" y="220598"/>
                </a:lnTo>
                <a:lnTo>
                  <a:pt x="297561" y="220598"/>
                </a:lnTo>
                <a:lnTo>
                  <a:pt x="297561" y="210350"/>
                </a:lnTo>
                <a:lnTo>
                  <a:pt x="10248" y="210350"/>
                </a:lnTo>
                <a:lnTo>
                  <a:pt x="10248" y="148780"/>
                </a:lnTo>
                <a:lnTo>
                  <a:pt x="297561" y="148780"/>
                </a:lnTo>
                <a:lnTo>
                  <a:pt x="297561" y="138518"/>
                </a:lnTo>
                <a:lnTo>
                  <a:pt x="10248" y="138518"/>
                </a:lnTo>
                <a:lnTo>
                  <a:pt x="10248" y="76949"/>
                </a:lnTo>
                <a:lnTo>
                  <a:pt x="297561" y="76949"/>
                </a:lnTo>
                <a:lnTo>
                  <a:pt x="297561" y="66687"/>
                </a:lnTo>
                <a:lnTo>
                  <a:pt x="10248" y="66687"/>
                </a:lnTo>
                <a:lnTo>
                  <a:pt x="10248" y="30784"/>
                </a:lnTo>
                <a:lnTo>
                  <a:pt x="100304" y="30784"/>
                </a:lnTo>
                <a:lnTo>
                  <a:pt x="102603" y="28486"/>
                </a:lnTo>
                <a:lnTo>
                  <a:pt x="102603" y="22809"/>
                </a:lnTo>
                <a:lnTo>
                  <a:pt x="100304" y="20510"/>
                </a:lnTo>
                <a:close/>
              </a:path>
              <a:path w="297814" h="292734">
                <a:moveTo>
                  <a:pt x="82080" y="220598"/>
                </a:moveTo>
                <a:lnTo>
                  <a:pt x="71818" y="220598"/>
                </a:lnTo>
                <a:lnTo>
                  <a:pt x="71818" y="282168"/>
                </a:lnTo>
                <a:lnTo>
                  <a:pt x="82080" y="282168"/>
                </a:lnTo>
                <a:lnTo>
                  <a:pt x="82080" y="220598"/>
                </a:lnTo>
                <a:close/>
              </a:path>
              <a:path w="297814" h="292734">
                <a:moveTo>
                  <a:pt x="153911" y="220598"/>
                </a:moveTo>
                <a:lnTo>
                  <a:pt x="143649" y="220598"/>
                </a:lnTo>
                <a:lnTo>
                  <a:pt x="143649" y="282168"/>
                </a:lnTo>
                <a:lnTo>
                  <a:pt x="153911" y="282168"/>
                </a:lnTo>
                <a:lnTo>
                  <a:pt x="153911" y="220598"/>
                </a:lnTo>
                <a:close/>
              </a:path>
              <a:path w="297814" h="292734">
                <a:moveTo>
                  <a:pt x="225729" y="220598"/>
                </a:moveTo>
                <a:lnTo>
                  <a:pt x="215480" y="220598"/>
                </a:lnTo>
                <a:lnTo>
                  <a:pt x="215480" y="282168"/>
                </a:lnTo>
                <a:lnTo>
                  <a:pt x="225729" y="282168"/>
                </a:lnTo>
                <a:lnTo>
                  <a:pt x="225729" y="220598"/>
                </a:lnTo>
                <a:close/>
              </a:path>
              <a:path w="297814" h="292734">
                <a:moveTo>
                  <a:pt x="297561" y="220598"/>
                </a:moveTo>
                <a:lnTo>
                  <a:pt x="287299" y="220598"/>
                </a:lnTo>
                <a:lnTo>
                  <a:pt x="287299" y="282168"/>
                </a:lnTo>
                <a:lnTo>
                  <a:pt x="297561" y="282168"/>
                </a:lnTo>
                <a:lnTo>
                  <a:pt x="297561" y="220598"/>
                </a:lnTo>
                <a:close/>
              </a:path>
              <a:path w="297814" h="292734">
                <a:moveTo>
                  <a:pt x="82080" y="148780"/>
                </a:moveTo>
                <a:lnTo>
                  <a:pt x="71818" y="148780"/>
                </a:lnTo>
                <a:lnTo>
                  <a:pt x="71818" y="210350"/>
                </a:lnTo>
                <a:lnTo>
                  <a:pt x="82080" y="210350"/>
                </a:lnTo>
                <a:lnTo>
                  <a:pt x="82080" y="148780"/>
                </a:lnTo>
                <a:close/>
              </a:path>
              <a:path w="297814" h="292734">
                <a:moveTo>
                  <a:pt x="153898" y="148780"/>
                </a:moveTo>
                <a:lnTo>
                  <a:pt x="143649" y="148780"/>
                </a:lnTo>
                <a:lnTo>
                  <a:pt x="143649" y="210350"/>
                </a:lnTo>
                <a:lnTo>
                  <a:pt x="153898" y="210350"/>
                </a:lnTo>
                <a:lnTo>
                  <a:pt x="153898" y="148780"/>
                </a:lnTo>
                <a:close/>
              </a:path>
              <a:path w="297814" h="292734">
                <a:moveTo>
                  <a:pt x="225729" y="148780"/>
                </a:moveTo>
                <a:lnTo>
                  <a:pt x="215468" y="148780"/>
                </a:lnTo>
                <a:lnTo>
                  <a:pt x="215468" y="210350"/>
                </a:lnTo>
                <a:lnTo>
                  <a:pt x="225729" y="210350"/>
                </a:lnTo>
                <a:lnTo>
                  <a:pt x="225729" y="148780"/>
                </a:lnTo>
                <a:close/>
              </a:path>
              <a:path w="297814" h="292734">
                <a:moveTo>
                  <a:pt x="297561" y="148780"/>
                </a:moveTo>
                <a:lnTo>
                  <a:pt x="287299" y="148780"/>
                </a:lnTo>
                <a:lnTo>
                  <a:pt x="287299" y="210350"/>
                </a:lnTo>
                <a:lnTo>
                  <a:pt x="297561" y="210350"/>
                </a:lnTo>
                <a:lnTo>
                  <a:pt x="297561" y="148780"/>
                </a:lnTo>
                <a:close/>
              </a:path>
              <a:path w="297814" h="292734">
                <a:moveTo>
                  <a:pt x="82080" y="76949"/>
                </a:moveTo>
                <a:lnTo>
                  <a:pt x="71818" y="76949"/>
                </a:lnTo>
                <a:lnTo>
                  <a:pt x="71818" y="138518"/>
                </a:lnTo>
                <a:lnTo>
                  <a:pt x="82080" y="138518"/>
                </a:lnTo>
                <a:lnTo>
                  <a:pt x="82080" y="76949"/>
                </a:lnTo>
                <a:close/>
              </a:path>
              <a:path w="297814" h="292734">
                <a:moveTo>
                  <a:pt x="153911" y="76949"/>
                </a:moveTo>
                <a:lnTo>
                  <a:pt x="143649" y="76949"/>
                </a:lnTo>
                <a:lnTo>
                  <a:pt x="143649" y="138518"/>
                </a:lnTo>
                <a:lnTo>
                  <a:pt x="153911" y="138518"/>
                </a:lnTo>
                <a:lnTo>
                  <a:pt x="153911" y="76949"/>
                </a:lnTo>
                <a:close/>
              </a:path>
              <a:path w="297814" h="292734">
                <a:moveTo>
                  <a:pt x="225729" y="76949"/>
                </a:moveTo>
                <a:lnTo>
                  <a:pt x="215480" y="76949"/>
                </a:lnTo>
                <a:lnTo>
                  <a:pt x="215480" y="138518"/>
                </a:lnTo>
                <a:lnTo>
                  <a:pt x="225729" y="138518"/>
                </a:lnTo>
                <a:lnTo>
                  <a:pt x="225729" y="76949"/>
                </a:lnTo>
                <a:close/>
              </a:path>
              <a:path w="297814" h="292734">
                <a:moveTo>
                  <a:pt x="297561" y="76949"/>
                </a:moveTo>
                <a:lnTo>
                  <a:pt x="287299" y="76949"/>
                </a:lnTo>
                <a:lnTo>
                  <a:pt x="287299" y="138518"/>
                </a:lnTo>
                <a:lnTo>
                  <a:pt x="297561" y="138518"/>
                </a:lnTo>
                <a:lnTo>
                  <a:pt x="297561" y="76949"/>
                </a:lnTo>
                <a:close/>
              </a:path>
              <a:path w="297814" h="292734">
                <a:moveTo>
                  <a:pt x="297561" y="30784"/>
                </a:moveTo>
                <a:lnTo>
                  <a:pt x="287299" y="30784"/>
                </a:lnTo>
                <a:lnTo>
                  <a:pt x="287299" y="66687"/>
                </a:lnTo>
                <a:lnTo>
                  <a:pt x="297561" y="66687"/>
                </a:lnTo>
                <a:lnTo>
                  <a:pt x="297561" y="30784"/>
                </a:lnTo>
                <a:close/>
              </a:path>
              <a:path w="297814" h="292734">
                <a:moveTo>
                  <a:pt x="122584" y="10261"/>
                </a:moveTo>
                <a:lnTo>
                  <a:pt x="111086" y="10261"/>
                </a:lnTo>
                <a:lnTo>
                  <a:pt x="117995" y="17157"/>
                </a:lnTo>
                <a:lnTo>
                  <a:pt x="117995" y="34137"/>
                </a:lnTo>
                <a:lnTo>
                  <a:pt x="111086" y="41046"/>
                </a:lnTo>
                <a:lnTo>
                  <a:pt x="99771" y="41046"/>
                </a:lnTo>
                <a:lnTo>
                  <a:pt x="97472" y="43332"/>
                </a:lnTo>
                <a:lnTo>
                  <a:pt x="97472" y="49009"/>
                </a:lnTo>
                <a:lnTo>
                  <a:pt x="99771" y="51295"/>
                </a:lnTo>
                <a:lnTo>
                  <a:pt x="102603" y="51295"/>
                </a:lnTo>
                <a:lnTo>
                  <a:pt x="112580" y="49278"/>
                </a:lnTo>
                <a:lnTo>
                  <a:pt x="120735" y="43780"/>
                </a:lnTo>
                <a:lnTo>
                  <a:pt x="126238" y="35629"/>
                </a:lnTo>
                <a:lnTo>
                  <a:pt x="128257" y="25653"/>
                </a:lnTo>
                <a:lnTo>
                  <a:pt x="126238" y="15676"/>
                </a:lnTo>
                <a:lnTo>
                  <a:pt x="122584" y="10261"/>
                </a:lnTo>
                <a:close/>
              </a:path>
              <a:path w="297814" h="292734">
                <a:moveTo>
                  <a:pt x="194945" y="0"/>
                </a:moveTo>
                <a:lnTo>
                  <a:pt x="192125" y="0"/>
                </a:lnTo>
                <a:lnTo>
                  <a:pt x="189826" y="2285"/>
                </a:lnTo>
                <a:lnTo>
                  <a:pt x="189826" y="7962"/>
                </a:lnTo>
                <a:lnTo>
                  <a:pt x="192125" y="10261"/>
                </a:lnTo>
                <a:lnTo>
                  <a:pt x="203428" y="10261"/>
                </a:lnTo>
                <a:lnTo>
                  <a:pt x="210337" y="17157"/>
                </a:lnTo>
                <a:lnTo>
                  <a:pt x="210337" y="34137"/>
                </a:lnTo>
                <a:lnTo>
                  <a:pt x="203428" y="41046"/>
                </a:lnTo>
                <a:lnTo>
                  <a:pt x="192125" y="41046"/>
                </a:lnTo>
                <a:lnTo>
                  <a:pt x="189826" y="43332"/>
                </a:lnTo>
                <a:lnTo>
                  <a:pt x="189826" y="49009"/>
                </a:lnTo>
                <a:lnTo>
                  <a:pt x="192125" y="51295"/>
                </a:lnTo>
                <a:lnTo>
                  <a:pt x="194945" y="51295"/>
                </a:lnTo>
                <a:lnTo>
                  <a:pt x="203765" y="49733"/>
                </a:lnTo>
                <a:lnTo>
                  <a:pt x="211266" y="45421"/>
                </a:lnTo>
                <a:lnTo>
                  <a:pt x="216892" y="38918"/>
                </a:lnTo>
                <a:lnTo>
                  <a:pt x="220091" y="30784"/>
                </a:lnTo>
                <a:lnTo>
                  <a:pt x="297561" y="30784"/>
                </a:lnTo>
                <a:lnTo>
                  <a:pt x="297561" y="20510"/>
                </a:lnTo>
                <a:lnTo>
                  <a:pt x="220091" y="20510"/>
                </a:lnTo>
                <a:lnTo>
                  <a:pt x="216892" y="12376"/>
                </a:lnTo>
                <a:lnTo>
                  <a:pt x="211266" y="5873"/>
                </a:lnTo>
                <a:lnTo>
                  <a:pt x="203765" y="1561"/>
                </a:lnTo>
                <a:lnTo>
                  <a:pt x="194945" y="0"/>
                </a:lnTo>
                <a:close/>
              </a:path>
              <a:path w="297814" h="292734">
                <a:moveTo>
                  <a:pt x="102603" y="0"/>
                </a:moveTo>
                <a:lnTo>
                  <a:pt x="93788" y="1561"/>
                </a:lnTo>
                <a:lnTo>
                  <a:pt x="86288" y="5873"/>
                </a:lnTo>
                <a:lnTo>
                  <a:pt x="80663" y="12376"/>
                </a:lnTo>
                <a:lnTo>
                  <a:pt x="77470" y="20510"/>
                </a:lnTo>
                <a:lnTo>
                  <a:pt x="88150" y="20510"/>
                </a:lnTo>
                <a:lnTo>
                  <a:pt x="90284" y="14554"/>
                </a:lnTo>
                <a:lnTo>
                  <a:pt x="95923" y="10261"/>
                </a:lnTo>
                <a:lnTo>
                  <a:pt x="122584" y="10261"/>
                </a:lnTo>
                <a:lnTo>
                  <a:pt x="120735" y="7521"/>
                </a:lnTo>
                <a:lnTo>
                  <a:pt x="112580" y="2018"/>
                </a:lnTo>
                <a:lnTo>
                  <a:pt x="102603"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1558" name="object 6">
            <a:extLst>
              <a:ext uri="{FF2B5EF4-FFF2-40B4-BE49-F238E27FC236}">
                <a16:creationId xmlns:a16="http://schemas.microsoft.com/office/drawing/2014/main" id="{F5DB9944-2C4E-40CD-84EC-2DEB62B401F7}"/>
              </a:ext>
            </a:extLst>
          </p:cNvPr>
          <p:cNvSpPr>
            <a:spLocks/>
          </p:cNvSpPr>
          <p:nvPr/>
        </p:nvSpPr>
        <p:spPr bwMode="auto">
          <a:xfrm>
            <a:off x="6583363" y="852488"/>
            <a:ext cx="42862" cy="69850"/>
          </a:xfrm>
          <a:custGeom>
            <a:avLst/>
            <a:gdLst>
              <a:gd name="T0" fmla="*/ 48184 w 31114"/>
              <a:gd name="T1" fmla="*/ 0 h 51434"/>
              <a:gd name="T2" fmla="*/ 21521 w 31114"/>
              <a:gd name="T3" fmla="*/ 0 h 51434"/>
              <a:gd name="T4" fmla="*/ 0 w 31114"/>
              <a:gd name="T5" fmla="*/ 19578 h 51434"/>
              <a:gd name="T6" fmla="*/ 0 w 31114"/>
              <a:gd name="T7" fmla="*/ 67835 h 51434"/>
              <a:gd name="T8" fmla="*/ 21521 w 31114"/>
              <a:gd name="T9" fmla="*/ 87418 h 51434"/>
              <a:gd name="T10" fmla="*/ 128047 w 31114"/>
              <a:gd name="T11" fmla="*/ 87418 h 51434"/>
              <a:gd name="T12" fmla="*/ 193097 w 31114"/>
              <a:gd name="T13" fmla="*/ 146172 h 51434"/>
              <a:gd name="T14" fmla="*/ 193097 w 31114"/>
              <a:gd name="T15" fmla="*/ 290829 h 51434"/>
              <a:gd name="T16" fmla="*/ 128047 w 31114"/>
              <a:gd name="T17" fmla="*/ 349693 h 51434"/>
              <a:gd name="T18" fmla="*/ 21521 w 31114"/>
              <a:gd name="T19" fmla="*/ 349693 h 51434"/>
              <a:gd name="T20" fmla="*/ 0 w 31114"/>
              <a:gd name="T21" fmla="*/ 369164 h 51434"/>
              <a:gd name="T22" fmla="*/ 0 w 31114"/>
              <a:gd name="T23" fmla="*/ 417534 h 51434"/>
              <a:gd name="T24" fmla="*/ 21521 w 31114"/>
              <a:gd name="T25" fmla="*/ 437006 h 51434"/>
              <a:gd name="T26" fmla="*/ 48184 w 31114"/>
              <a:gd name="T27" fmla="*/ 437006 h 51434"/>
              <a:gd name="T28" fmla="*/ 142137 w 31114"/>
              <a:gd name="T29" fmla="*/ 419821 h 51434"/>
              <a:gd name="T30" fmla="*/ 218955 w 31114"/>
              <a:gd name="T31" fmla="*/ 372979 h 51434"/>
              <a:gd name="T32" fmla="*/ 270802 w 31114"/>
              <a:gd name="T33" fmla="*/ 303542 h 51434"/>
              <a:gd name="T34" fmla="*/ 289826 w 31114"/>
              <a:gd name="T35" fmla="*/ 218548 h 51434"/>
              <a:gd name="T36" fmla="*/ 270802 w 31114"/>
              <a:gd name="T37" fmla="*/ 133555 h 51434"/>
              <a:gd name="T38" fmla="*/ 218955 w 31114"/>
              <a:gd name="T39" fmla="*/ 64077 h 51434"/>
              <a:gd name="T40" fmla="*/ 142137 w 31114"/>
              <a:gd name="T41" fmla="*/ 17194 h 51434"/>
              <a:gd name="T42" fmla="*/ 48184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1559" name="object 7">
            <a:extLst>
              <a:ext uri="{FF2B5EF4-FFF2-40B4-BE49-F238E27FC236}">
                <a16:creationId xmlns:a16="http://schemas.microsoft.com/office/drawing/2014/main" id="{4358929E-9B91-471E-8FA1-D6721C314125}"/>
              </a:ext>
            </a:extLst>
          </p:cNvPr>
          <p:cNvSpPr>
            <a:spLocks/>
          </p:cNvSpPr>
          <p:nvPr/>
        </p:nvSpPr>
        <p:spPr bwMode="auto">
          <a:xfrm>
            <a:off x="6626225" y="852488"/>
            <a:ext cx="41275" cy="69850"/>
          </a:xfrm>
          <a:custGeom>
            <a:avLst/>
            <a:gdLst>
              <a:gd name="T0" fmla="*/ 36999 w 31114"/>
              <a:gd name="T1" fmla="*/ 0 h 51434"/>
              <a:gd name="T2" fmla="*/ 16528 w 31114"/>
              <a:gd name="T3" fmla="*/ 0 h 51434"/>
              <a:gd name="T4" fmla="*/ 0 w 31114"/>
              <a:gd name="T5" fmla="*/ 19578 h 51434"/>
              <a:gd name="T6" fmla="*/ 0 w 31114"/>
              <a:gd name="T7" fmla="*/ 67835 h 51434"/>
              <a:gd name="T8" fmla="*/ 16528 w 31114"/>
              <a:gd name="T9" fmla="*/ 87418 h 51434"/>
              <a:gd name="T10" fmla="*/ 98332 w 31114"/>
              <a:gd name="T11" fmla="*/ 87418 h 51434"/>
              <a:gd name="T12" fmla="*/ 148279 w 31114"/>
              <a:gd name="T13" fmla="*/ 146172 h 51434"/>
              <a:gd name="T14" fmla="*/ 148279 w 31114"/>
              <a:gd name="T15" fmla="*/ 290829 h 51434"/>
              <a:gd name="T16" fmla="*/ 98332 w 31114"/>
              <a:gd name="T17" fmla="*/ 349693 h 51434"/>
              <a:gd name="T18" fmla="*/ 16528 w 31114"/>
              <a:gd name="T19" fmla="*/ 349693 h 51434"/>
              <a:gd name="T20" fmla="*/ 0 w 31114"/>
              <a:gd name="T21" fmla="*/ 369164 h 51434"/>
              <a:gd name="T22" fmla="*/ 0 w 31114"/>
              <a:gd name="T23" fmla="*/ 417534 h 51434"/>
              <a:gd name="T24" fmla="*/ 16528 w 31114"/>
              <a:gd name="T25" fmla="*/ 437006 h 51434"/>
              <a:gd name="T26" fmla="*/ 36999 w 31114"/>
              <a:gd name="T27" fmla="*/ 437006 h 51434"/>
              <a:gd name="T28" fmla="*/ 109142 w 31114"/>
              <a:gd name="T29" fmla="*/ 419821 h 51434"/>
              <a:gd name="T30" fmla="*/ 168133 w 31114"/>
              <a:gd name="T31" fmla="*/ 372979 h 51434"/>
              <a:gd name="T32" fmla="*/ 207947 w 31114"/>
              <a:gd name="T33" fmla="*/ 303542 h 51434"/>
              <a:gd name="T34" fmla="*/ 222554 w 31114"/>
              <a:gd name="T35" fmla="*/ 218548 h 51434"/>
              <a:gd name="T36" fmla="*/ 207947 w 31114"/>
              <a:gd name="T37" fmla="*/ 133555 h 51434"/>
              <a:gd name="T38" fmla="*/ 168133 w 31114"/>
              <a:gd name="T39" fmla="*/ 64077 h 51434"/>
              <a:gd name="T40" fmla="*/ 109142 w 31114"/>
              <a:gd name="T41" fmla="*/ 17194 h 51434"/>
              <a:gd name="T42" fmla="*/ 36999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1560" name="object 8">
            <a:extLst>
              <a:ext uri="{FF2B5EF4-FFF2-40B4-BE49-F238E27FC236}">
                <a16:creationId xmlns:a16="http://schemas.microsoft.com/office/drawing/2014/main" id="{4F9AA6A2-9130-410B-8405-215FD10C93FC}"/>
              </a:ext>
            </a:extLst>
          </p:cNvPr>
          <p:cNvSpPr>
            <a:spLocks/>
          </p:cNvSpPr>
          <p:nvPr/>
        </p:nvSpPr>
        <p:spPr bwMode="auto">
          <a:xfrm>
            <a:off x="6624638" y="1060450"/>
            <a:ext cx="71437" cy="71438"/>
          </a:xfrm>
          <a:custGeom>
            <a:avLst/>
            <a:gdLst>
              <a:gd name="T0" fmla="*/ 60946 w 52704"/>
              <a:gd name="T1" fmla="*/ 0 h 52069"/>
              <a:gd name="T2" fmla="*/ 33727 w 52704"/>
              <a:gd name="T3" fmla="*/ 0 h 52069"/>
              <a:gd name="T4" fmla="*/ 0 w 52704"/>
              <a:gd name="T5" fmla="*/ 36721 h 52069"/>
              <a:gd name="T6" fmla="*/ 0 w 52704"/>
              <a:gd name="T7" fmla="*/ 66351 h 52069"/>
              <a:gd name="T8" fmla="*/ 158836 w 52704"/>
              <a:gd name="T9" fmla="*/ 239397 h 52069"/>
              <a:gd name="T10" fmla="*/ 0 w 52704"/>
              <a:gd name="T11" fmla="*/ 412203 h 52069"/>
              <a:gd name="T12" fmla="*/ 0 w 52704"/>
              <a:gd name="T13" fmla="*/ 441951 h 52069"/>
              <a:gd name="T14" fmla="*/ 25192 w 52704"/>
              <a:gd name="T15" fmla="*/ 469505 h 52069"/>
              <a:gd name="T16" fmla="*/ 36296 w 52704"/>
              <a:gd name="T17" fmla="*/ 474028 h 52069"/>
              <a:gd name="T18" fmla="*/ 58383 w 52704"/>
              <a:gd name="T19" fmla="*/ 474028 h 52069"/>
              <a:gd name="T20" fmla="*/ 69388 w 52704"/>
              <a:gd name="T21" fmla="*/ 469505 h 52069"/>
              <a:gd name="T22" fmla="*/ 219792 w 52704"/>
              <a:gd name="T23" fmla="*/ 305643 h 52069"/>
              <a:gd name="T24" fmla="*/ 341734 w 52704"/>
              <a:gd name="T25" fmla="*/ 305643 h 52069"/>
              <a:gd name="T26" fmla="*/ 280845 w 52704"/>
              <a:gd name="T27" fmla="*/ 239397 h 52069"/>
              <a:gd name="T28" fmla="*/ 341874 w 52704"/>
              <a:gd name="T29" fmla="*/ 172918 h 52069"/>
              <a:gd name="T30" fmla="*/ 219792 w 52704"/>
              <a:gd name="T31" fmla="*/ 172918 h 52069"/>
              <a:gd name="T32" fmla="*/ 60946 w 52704"/>
              <a:gd name="T33" fmla="*/ 0 h 52069"/>
              <a:gd name="T34" fmla="*/ 341734 w 52704"/>
              <a:gd name="T35" fmla="*/ 305643 h 52069"/>
              <a:gd name="T36" fmla="*/ 219792 w 52704"/>
              <a:gd name="T37" fmla="*/ 305643 h 52069"/>
              <a:gd name="T38" fmla="*/ 370307 w 52704"/>
              <a:gd name="T39" fmla="*/ 469505 h 52069"/>
              <a:gd name="T40" fmla="*/ 381298 w 52704"/>
              <a:gd name="T41" fmla="*/ 474028 h 52069"/>
              <a:gd name="T42" fmla="*/ 403292 w 52704"/>
              <a:gd name="T43" fmla="*/ 474028 h 52069"/>
              <a:gd name="T44" fmla="*/ 414390 w 52704"/>
              <a:gd name="T45" fmla="*/ 469505 h 52069"/>
              <a:gd name="T46" fmla="*/ 439693 w 52704"/>
              <a:gd name="T47" fmla="*/ 441951 h 52069"/>
              <a:gd name="T48" fmla="*/ 439693 w 52704"/>
              <a:gd name="T49" fmla="*/ 412203 h 52069"/>
              <a:gd name="T50" fmla="*/ 341734 w 52704"/>
              <a:gd name="T51" fmla="*/ 305643 h 52069"/>
              <a:gd name="T52" fmla="*/ 405964 w 52704"/>
              <a:gd name="T53" fmla="*/ 0 h 52069"/>
              <a:gd name="T54" fmla="*/ 378739 w 52704"/>
              <a:gd name="T55" fmla="*/ 0 h 52069"/>
              <a:gd name="T56" fmla="*/ 219792 w 52704"/>
              <a:gd name="T57" fmla="*/ 172918 h 52069"/>
              <a:gd name="T58" fmla="*/ 341874 w 52704"/>
              <a:gd name="T59" fmla="*/ 172918 h 52069"/>
              <a:gd name="T60" fmla="*/ 439693 w 52704"/>
              <a:gd name="T61" fmla="*/ 66351 h 52069"/>
              <a:gd name="T62" fmla="*/ 439693 w 52704"/>
              <a:gd name="T63" fmla="*/ 36721 h 52069"/>
              <a:gd name="T64" fmla="*/ 405964 w 52704"/>
              <a:gd name="T65" fmla="*/ 0 h 520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704" h="52069">
                <a:moveTo>
                  <a:pt x="7251" y="0"/>
                </a:moveTo>
                <a:lnTo>
                  <a:pt x="4013" y="0"/>
                </a:lnTo>
                <a:lnTo>
                  <a:pt x="0" y="4013"/>
                </a:lnTo>
                <a:lnTo>
                  <a:pt x="0" y="7251"/>
                </a:lnTo>
                <a:lnTo>
                  <a:pt x="18897" y="26162"/>
                </a:lnTo>
                <a:lnTo>
                  <a:pt x="0" y="45046"/>
                </a:lnTo>
                <a:lnTo>
                  <a:pt x="0" y="48298"/>
                </a:lnTo>
                <a:lnTo>
                  <a:pt x="2997" y="51308"/>
                </a:lnTo>
                <a:lnTo>
                  <a:pt x="4318" y="51803"/>
                </a:lnTo>
                <a:lnTo>
                  <a:pt x="6946" y="51803"/>
                </a:lnTo>
                <a:lnTo>
                  <a:pt x="8255" y="51308"/>
                </a:lnTo>
                <a:lnTo>
                  <a:pt x="26149" y="33401"/>
                </a:lnTo>
                <a:lnTo>
                  <a:pt x="40657" y="33401"/>
                </a:lnTo>
                <a:lnTo>
                  <a:pt x="33413" y="26162"/>
                </a:lnTo>
                <a:lnTo>
                  <a:pt x="40673" y="18897"/>
                </a:lnTo>
                <a:lnTo>
                  <a:pt x="26149" y="18897"/>
                </a:lnTo>
                <a:lnTo>
                  <a:pt x="7251" y="0"/>
                </a:lnTo>
                <a:close/>
              </a:path>
              <a:path w="52704" h="52069">
                <a:moveTo>
                  <a:pt x="40657" y="33401"/>
                </a:moveTo>
                <a:lnTo>
                  <a:pt x="26149" y="33401"/>
                </a:lnTo>
                <a:lnTo>
                  <a:pt x="44056" y="51308"/>
                </a:lnTo>
                <a:lnTo>
                  <a:pt x="45364" y="51803"/>
                </a:lnTo>
                <a:lnTo>
                  <a:pt x="47980" y="51803"/>
                </a:lnTo>
                <a:lnTo>
                  <a:pt x="49301" y="51308"/>
                </a:lnTo>
                <a:lnTo>
                  <a:pt x="52311" y="48298"/>
                </a:lnTo>
                <a:lnTo>
                  <a:pt x="52311" y="45046"/>
                </a:lnTo>
                <a:lnTo>
                  <a:pt x="40657" y="33401"/>
                </a:lnTo>
                <a:close/>
              </a:path>
              <a:path w="52704" h="52069">
                <a:moveTo>
                  <a:pt x="48298" y="0"/>
                </a:moveTo>
                <a:lnTo>
                  <a:pt x="45059" y="0"/>
                </a:lnTo>
                <a:lnTo>
                  <a:pt x="26149" y="18897"/>
                </a:lnTo>
                <a:lnTo>
                  <a:pt x="40673" y="18897"/>
                </a:lnTo>
                <a:lnTo>
                  <a:pt x="52311" y="7251"/>
                </a:lnTo>
                <a:lnTo>
                  <a:pt x="52311" y="4013"/>
                </a:lnTo>
                <a:lnTo>
                  <a:pt x="4829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1561" name="object 10">
            <a:extLst>
              <a:ext uri="{FF2B5EF4-FFF2-40B4-BE49-F238E27FC236}">
                <a16:creationId xmlns:a16="http://schemas.microsoft.com/office/drawing/2014/main" id="{2FA10B6F-88B4-4932-A9F4-7D80DD37A86C}"/>
              </a:ext>
            </a:extLst>
          </p:cNvPr>
          <p:cNvSpPr>
            <a:spLocks noChangeArrowheads="1"/>
          </p:cNvSpPr>
          <p:nvPr/>
        </p:nvSpPr>
        <p:spPr bwMode="auto">
          <a:xfrm>
            <a:off x="1584325" y="1090613"/>
            <a:ext cx="106363" cy="192087"/>
          </a:xfrm>
          <a:prstGeom prst="rect">
            <a:avLst/>
          </a:prstGeom>
          <a:blipFill dpi="0" rotWithShape="1">
            <a:blip r:embed="rId3"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1562" name="object 11">
            <a:extLst>
              <a:ext uri="{FF2B5EF4-FFF2-40B4-BE49-F238E27FC236}">
                <a16:creationId xmlns:a16="http://schemas.microsoft.com/office/drawing/2014/main" id="{6F7A8AC1-7AA3-407F-95FC-4FD9219957D9}"/>
              </a:ext>
            </a:extLst>
          </p:cNvPr>
          <p:cNvSpPr>
            <a:spLocks/>
          </p:cNvSpPr>
          <p:nvPr/>
        </p:nvSpPr>
        <p:spPr bwMode="auto">
          <a:xfrm>
            <a:off x="1439863" y="1252538"/>
            <a:ext cx="390525" cy="454025"/>
          </a:xfrm>
          <a:custGeom>
            <a:avLst/>
            <a:gdLst>
              <a:gd name="T0" fmla="*/ 519364 w 287655"/>
              <a:gd name="T1" fmla="*/ 180008 h 334644"/>
              <a:gd name="T2" fmla="*/ 836215 w 287655"/>
              <a:gd name="T3" fmla="*/ 757111 h 334644"/>
              <a:gd name="T4" fmla="*/ 447901 w 287655"/>
              <a:gd name="T5" fmla="*/ 1125407 h 334644"/>
              <a:gd name="T6" fmla="*/ 35259 w 287655"/>
              <a:gd name="T7" fmla="*/ 1944406 h 334644"/>
              <a:gd name="T8" fmla="*/ 43328 w 287655"/>
              <a:gd name="T9" fmla="*/ 2494857 h 334644"/>
              <a:gd name="T10" fmla="*/ 336296 w 287655"/>
              <a:gd name="T11" fmla="*/ 2786502 h 334644"/>
              <a:gd name="T12" fmla="*/ 1891580 w 287655"/>
              <a:gd name="T13" fmla="*/ 2829632 h 334644"/>
              <a:gd name="T14" fmla="*/ 2251310 w 287655"/>
              <a:gd name="T15" fmla="*/ 2688529 h 334644"/>
              <a:gd name="T16" fmla="*/ 391315 w 287655"/>
              <a:gd name="T17" fmla="*/ 2656533 h 334644"/>
              <a:gd name="T18" fmla="*/ 173882 w 287655"/>
              <a:gd name="T19" fmla="*/ 2440081 h 334644"/>
              <a:gd name="T20" fmla="*/ 167782 w 287655"/>
              <a:gd name="T21" fmla="*/ 2002729 h 334644"/>
              <a:gd name="T22" fmla="*/ 681738 w 287655"/>
              <a:gd name="T23" fmla="*/ 1078051 h 334644"/>
              <a:gd name="T24" fmla="*/ 1714769 w 287655"/>
              <a:gd name="T25" fmla="*/ 844804 h 334644"/>
              <a:gd name="T26" fmla="*/ 1600314 w 287655"/>
              <a:gd name="T27" fmla="*/ 753026 h 334644"/>
              <a:gd name="T28" fmla="*/ 971586 w 287655"/>
              <a:gd name="T29" fmla="*/ 703588 h 334644"/>
              <a:gd name="T30" fmla="*/ 713503 w 287655"/>
              <a:gd name="T31" fmla="*/ 200750 h 334644"/>
              <a:gd name="T32" fmla="*/ 818374 w 287655"/>
              <a:gd name="T33" fmla="*/ 159070 h 334644"/>
              <a:gd name="T34" fmla="*/ 1545191 w 287655"/>
              <a:gd name="T35" fmla="*/ 154105 h 334644"/>
              <a:gd name="T36" fmla="*/ 1912502 w 287655"/>
              <a:gd name="T37" fmla="*/ 140028 h 334644"/>
              <a:gd name="T38" fmla="*/ 1888662 w 287655"/>
              <a:gd name="T39" fmla="*/ 112940 h 334644"/>
              <a:gd name="T40" fmla="*/ 1249900 w 287655"/>
              <a:gd name="T41" fmla="*/ 102949 h 334644"/>
              <a:gd name="T42" fmla="*/ 1228524 w 287655"/>
              <a:gd name="T43" fmla="*/ 97044 h 334644"/>
              <a:gd name="T44" fmla="*/ 1038374 w 287655"/>
              <a:gd name="T45" fmla="*/ 36367 h 334644"/>
              <a:gd name="T46" fmla="*/ 875176 w 287655"/>
              <a:gd name="T47" fmla="*/ 14072 h 334644"/>
              <a:gd name="T48" fmla="*/ 1485560 w 287655"/>
              <a:gd name="T49" fmla="*/ 844804 h 334644"/>
              <a:gd name="T50" fmla="*/ 1641979 w 287655"/>
              <a:gd name="T51" fmla="*/ 968099 h 334644"/>
              <a:gd name="T52" fmla="*/ 2195504 w 287655"/>
              <a:gd name="T53" fmla="*/ 1732146 h 334644"/>
              <a:gd name="T54" fmla="*/ 2267329 w 287655"/>
              <a:gd name="T55" fmla="*/ 2440081 h 334644"/>
              <a:gd name="T56" fmla="*/ 2050381 w 287655"/>
              <a:gd name="T57" fmla="*/ 2656533 h 334644"/>
              <a:gd name="T58" fmla="*/ 2251310 w 287655"/>
              <a:gd name="T59" fmla="*/ 2688529 h 334644"/>
              <a:gd name="T60" fmla="*/ 2398493 w 287655"/>
              <a:gd name="T61" fmla="*/ 2494857 h 334644"/>
              <a:gd name="T62" fmla="*/ 2432978 w 287655"/>
              <a:gd name="T63" fmla="*/ 2112337 h 334644"/>
              <a:gd name="T64" fmla="*/ 2168290 w 287655"/>
              <a:gd name="T65" fmla="*/ 1364788 h 334644"/>
              <a:gd name="T66" fmla="*/ 1767112 w 287655"/>
              <a:gd name="T67" fmla="*/ 889654 h 334644"/>
              <a:gd name="T68" fmla="*/ 1912502 w 287655"/>
              <a:gd name="T69" fmla="*/ 140028 h 334644"/>
              <a:gd name="T70" fmla="*/ 1700713 w 287655"/>
              <a:gd name="T71" fmla="*/ 144751 h 334644"/>
              <a:gd name="T72" fmla="*/ 1465591 w 287655"/>
              <a:gd name="T73" fmla="*/ 703588 h 334644"/>
              <a:gd name="T74" fmla="*/ 1901736 w 287655"/>
              <a:gd name="T75" fmla="*/ 196449 h 334644"/>
              <a:gd name="T76" fmla="*/ 1912502 w 287655"/>
              <a:gd name="T77" fmla="*/ 140028 h 334644"/>
              <a:gd name="T78" fmla="*/ 875176 w 287655"/>
              <a:gd name="T79" fmla="*/ 154105 h 334644"/>
              <a:gd name="T80" fmla="*/ 1011595 w 287655"/>
              <a:gd name="T81" fmla="*/ 174035 h 334644"/>
              <a:gd name="T82" fmla="*/ 1179516 w 287655"/>
              <a:gd name="T83" fmla="*/ 228801 h 334644"/>
              <a:gd name="T84" fmla="*/ 1233268 w 287655"/>
              <a:gd name="T85" fmla="*/ 242980 h 334644"/>
              <a:gd name="T86" fmla="*/ 1545191 w 287655"/>
              <a:gd name="T87" fmla="*/ 154105 h 334644"/>
              <a:gd name="T88" fmla="*/ 1303007 w 287655"/>
              <a:gd name="T89" fmla="*/ 102949 h 334644"/>
              <a:gd name="T90" fmla="*/ 1829220 w 287655"/>
              <a:gd name="T91" fmla="*/ 63287 h 334644"/>
              <a:gd name="T92" fmla="*/ 1703177 w 287655"/>
              <a:gd name="T93" fmla="*/ 6972 h 334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87655" h="334644">
                <a:moveTo>
                  <a:pt x="102958" y="1663"/>
                </a:moveTo>
                <a:lnTo>
                  <a:pt x="61099" y="21272"/>
                </a:lnTo>
                <a:lnTo>
                  <a:pt x="57975" y="28435"/>
                </a:lnTo>
                <a:lnTo>
                  <a:pt x="98374" y="89471"/>
                </a:lnTo>
                <a:lnTo>
                  <a:pt x="89796" y="96175"/>
                </a:lnTo>
                <a:lnTo>
                  <a:pt x="52692" y="132994"/>
                </a:lnTo>
                <a:lnTo>
                  <a:pt x="23740" y="175985"/>
                </a:lnTo>
                <a:lnTo>
                  <a:pt x="4148" y="229779"/>
                </a:lnTo>
                <a:lnTo>
                  <a:pt x="0" y="269671"/>
                </a:lnTo>
                <a:lnTo>
                  <a:pt x="5097" y="294828"/>
                </a:lnTo>
                <a:lnTo>
                  <a:pt x="18986" y="315404"/>
                </a:lnTo>
                <a:lnTo>
                  <a:pt x="39562" y="329293"/>
                </a:lnTo>
                <a:lnTo>
                  <a:pt x="64719" y="334390"/>
                </a:lnTo>
                <a:lnTo>
                  <a:pt x="222529" y="334390"/>
                </a:lnTo>
                <a:lnTo>
                  <a:pt x="247693" y="329293"/>
                </a:lnTo>
                <a:lnTo>
                  <a:pt x="264848" y="317715"/>
                </a:lnTo>
                <a:lnTo>
                  <a:pt x="64719" y="317715"/>
                </a:lnTo>
                <a:lnTo>
                  <a:pt x="46035" y="313934"/>
                </a:lnTo>
                <a:lnTo>
                  <a:pt x="30762" y="303628"/>
                </a:lnTo>
                <a:lnTo>
                  <a:pt x="20456" y="288355"/>
                </a:lnTo>
                <a:lnTo>
                  <a:pt x="16675" y="269671"/>
                </a:lnTo>
                <a:lnTo>
                  <a:pt x="19738" y="236671"/>
                </a:lnTo>
                <a:lnTo>
                  <a:pt x="44017" y="173765"/>
                </a:lnTo>
                <a:lnTo>
                  <a:pt x="80201" y="127398"/>
                </a:lnTo>
                <a:lnTo>
                  <a:pt x="112344" y="99834"/>
                </a:lnTo>
                <a:lnTo>
                  <a:pt x="201729" y="99834"/>
                </a:lnTo>
                <a:lnTo>
                  <a:pt x="196856" y="95639"/>
                </a:lnTo>
                <a:lnTo>
                  <a:pt x="188264" y="88988"/>
                </a:lnTo>
                <a:lnTo>
                  <a:pt x="191414" y="83146"/>
                </a:lnTo>
                <a:lnTo>
                  <a:pt x="114299" y="83146"/>
                </a:lnTo>
                <a:lnTo>
                  <a:pt x="77927" y="28219"/>
                </a:lnTo>
                <a:lnTo>
                  <a:pt x="83938" y="23724"/>
                </a:lnTo>
                <a:lnTo>
                  <a:pt x="89995" y="20610"/>
                </a:lnTo>
                <a:lnTo>
                  <a:pt x="96275" y="18798"/>
                </a:lnTo>
                <a:lnTo>
                  <a:pt x="102958" y="18211"/>
                </a:lnTo>
                <a:lnTo>
                  <a:pt x="181779" y="18211"/>
                </a:lnTo>
                <a:lnTo>
                  <a:pt x="185750" y="16548"/>
                </a:lnTo>
                <a:lnTo>
                  <a:pt x="224990" y="16548"/>
                </a:lnTo>
                <a:lnTo>
                  <a:pt x="224904" y="15913"/>
                </a:lnTo>
                <a:lnTo>
                  <a:pt x="222186" y="13347"/>
                </a:lnTo>
                <a:lnTo>
                  <a:pt x="220779" y="12166"/>
                </a:lnTo>
                <a:lnTo>
                  <a:pt x="147040" y="12166"/>
                </a:lnTo>
                <a:lnTo>
                  <a:pt x="145783" y="11950"/>
                </a:lnTo>
                <a:lnTo>
                  <a:pt x="144526" y="11468"/>
                </a:lnTo>
                <a:lnTo>
                  <a:pt x="132785" y="7385"/>
                </a:lnTo>
                <a:lnTo>
                  <a:pt x="122156" y="4298"/>
                </a:lnTo>
                <a:lnTo>
                  <a:pt x="112320" y="2345"/>
                </a:lnTo>
                <a:lnTo>
                  <a:pt x="102958" y="1663"/>
                </a:lnTo>
                <a:close/>
              </a:path>
              <a:path w="287655" h="334644">
                <a:moveTo>
                  <a:pt x="201729" y="99834"/>
                </a:moveTo>
                <a:lnTo>
                  <a:pt x="174764" y="99834"/>
                </a:lnTo>
                <a:lnTo>
                  <a:pt x="182074" y="105229"/>
                </a:lnTo>
                <a:lnTo>
                  <a:pt x="193165" y="114404"/>
                </a:lnTo>
                <a:lnTo>
                  <a:pt x="221983" y="144043"/>
                </a:lnTo>
                <a:lnTo>
                  <a:pt x="258283" y="204695"/>
                </a:lnTo>
                <a:lnTo>
                  <a:pt x="270433" y="269671"/>
                </a:lnTo>
                <a:lnTo>
                  <a:pt x="266733" y="288355"/>
                </a:lnTo>
                <a:lnTo>
                  <a:pt x="256468" y="303628"/>
                </a:lnTo>
                <a:lnTo>
                  <a:pt x="241210" y="313934"/>
                </a:lnTo>
                <a:lnTo>
                  <a:pt x="222529" y="317715"/>
                </a:lnTo>
                <a:lnTo>
                  <a:pt x="264848" y="317715"/>
                </a:lnTo>
                <a:lnTo>
                  <a:pt x="268273" y="315404"/>
                </a:lnTo>
                <a:lnTo>
                  <a:pt x="282163" y="294828"/>
                </a:lnTo>
                <a:lnTo>
                  <a:pt x="287261" y="269671"/>
                </a:lnTo>
                <a:lnTo>
                  <a:pt x="286220" y="249623"/>
                </a:lnTo>
                <a:lnTo>
                  <a:pt x="277933" y="210209"/>
                </a:lnTo>
                <a:lnTo>
                  <a:pt x="255082" y="161283"/>
                </a:lnTo>
                <a:lnTo>
                  <a:pt x="220842" y="117699"/>
                </a:lnTo>
                <a:lnTo>
                  <a:pt x="207886" y="105134"/>
                </a:lnTo>
                <a:lnTo>
                  <a:pt x="201729" y="99834"/>
                </a:lnTo>
                <a:close/>
              </a:path>
              <a:path w="287655" h="334644">
                <a:moveTo>
                  <a:pt x="224990" y="16548"/>
                </a:moveTo>
                <a:lnTo>
                  <a:pt x="195567" y="16548"/>
                </a:lnTo>
                <a:lnTo>
                  <a:pt x="200075" y="17106"/>
                </a:lnTo>
                <a:lnTo>
                  <a:pt x="205790" y="21132"/>
                </a:lnTo>
                <a:lnTo>
                  <a:pt x="172415" y="83146"/>
                </a:lnTo>
                <a:lnTo>
                  <a:pt x="191414" y="83146"/>
                </a:lnTo>
                <a:lnTo>
                  <a:pt x="223723" y="23215"/>
                </a:lnTo>
                <a:lnTo>
                  <a:pt x="225450" y="19951"/>
                </a:lnTo>
                <a:lnTo>
                  <a:pt x="224990" y="16548"/>
                </a:lnTo>
                <a:close/>
              </a:path>
              <a:path w="287655" h="334644">
                <a:moveTo>
                  <a:pt x="181779" y="18211"/>
                </a:moveTo>
                <a:lnTo>
                  <a:pt x="102958" y="18211"/>
                </a:lnTo>
                <a:lnTo>
                  <a:pt x="110633" y="18819"/>
                </a:lnTo>
                <a:lnTo>
                  <a:pt x="119006" y="20567"/>
                </a:lnTo>
                <a:lnTo>
                  <a:pt x="128306" y="23344"/>
                </a:lnTo>
                <a:lnTo>
                  <a:pt x="138760" y="27038"/>
                </a:lnTo>
                <a:lnTo>
                  <a:pt x="141820" y="28155"/>
                </a:lnTo>
                <a:lnTo>
                  <a:pt x="145084" y="28714"/>
                </a:lnTo>
                <a:lnTo>
                  <a:pt x="156565" y="28714"/>
                </a:lnTo>
                <a:lnTo>
                  <a:pt x="181779" y="18211"/>
                </a:lnTo>
                <a:close/>
              </a:path>
              <a:path w="287655" h="334644">
                <a:moveTo>
                  <a:pt x="192430" y="0"/>
                </a:moveTo>
                <a:lnTo>
                  <a:pt x="153288" y="12166"/>
                </a:lnTo>
                <a:lnTo>
                  <a:pt x="220779" y="12166"/>
                </a:lnTo>
                <a:lnTo>
                  <a:pt x="215193" y="7479"/>
                </a:lnTo>
                <a:lnTo>
                  <a:pt x="207937" y="3311"/>
                </a:lnTo>
                <a:lnTo>
                  <a:pt x="200365" y="824"/>
                </a:lnTo>
                <a:lnTo>
                  <a:pt x="192430"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1563" name="object 14">
            <a:extLst>
              <a:ext uri="{FF2B5EF4-FFF2-40B4-BE49-F238E27FC236}">
                <a16:creationId xmlns:a16="http://schemas.microsoft.com/office/drawing/2014/main" id="{05E13C32-24CB-4E19-A7A4-AE5281F03A81}"/>
              </a:ext>
            </a:extLst>
          </p:cNvPr>
          <p:cNvSpPr>
            <a:spLocks noChangeArrowheads="1"/>
          </p:cNvSpPr>
          <p:nvPr/>
        </p:nvSpPr>
        <p:spPr bwMode="auto">
          <a:xfrm>
            <a:off x="6511925" y="5275263"/>
            <a:ext cx="312738" cy="312737"/>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1564" name="object 17">
            <a:extLst>
              <a:ext uri="{FF2B5EF4-FFF2-40B4-BE49-F238E27FC236}">
                <a16:creationId xmlns:a16="http://schemas.microsoft.com/office/drawing/2014/main" id="{38B7C21C-4861-4AC1-9D63-FB6981077B4C}"/>
              </a:ext>
            </a:extLst>
          </p:cNvPr>
          <p:cNvSpPr>
            <a:spLocks/>
          </p:cNvSpPr>
          <p:nvPr/>
        </p:nvSpPr>
        <p:spPr bwMode="auto">
          <a:xfrm>
            <a:off x="6451600" y="3946525"/>
            <a:ext cx="406400" cy="369888"/>
          </a:xfrm>
          <a:custGeom>
            <a:avLst/>
            <a:gdLst>
              <a:gd name="T0" fmla="*/ 817922 w 258445"/>
              <a:gd name="T1" fmla="*/ 1400526 h 248285"/>
              <a:gd name="T2" fmla="*/ 1639152 w 258445"/>
              <a:gd name="T3" fmla="*/ 1528361 h 248285"/>
              <a:gd name="T4" fmla="*/ 1426272 w 258445"/>
              <a:gd name="T5" fmla="*/ 1844211 h 248285"/>
              <a:gd name="T6" fmla="*/ 0 w 258445"/>
              <a:gd name="T7" fmla="*/ 1971840 h 248285"/>
              <a:gd name="T8" fmla="*/ 1323624 w 258445"/>
              <a:gd name="T9" fmla="*/ 2112693 h 248285"/>
              <a:gd name="T10" fmla="*/ 1298897 w 258445"/>
              <a:gd name="T11" fmla="*/ 2324719 h 248285"/>
              <a:gd name="T12" fmla="*/ 648213 w 258445"/>
              <a:gd name="T13" fmla="*/ 2452333 h 248285"/>
              <a:gd name="T14" fmla="*/ 1312771 w 258445"/>
              <a:gd name="T15" fmla="*/ 2595679 h 248285"/>
              <a:gd name="T16" fmla="*/ 533799 w 258445"/>
              <a:gd name="T17" fmla="*/ 2805214 h 248285"/>
              <a:gd name="T18" fmla="*/ 533799 w 258445"/>
              <a:gd name="T19" fmla="*/ 2969644 h 248285"/>
              <a:gd name="T20" fmla="*/ 2325431 w 258445"/>
              <a:gd name="T21" fmla="*/ 3738253 h 248285"/>
              <a:gd name="T22" fmla="*/ 3718815 w 258445"/>
              <a:gd name="T23" fmla="*/ 4040896 h 248285"/>
              <a:gd name="T24" fmla="*/ 4735402 w 258445"/>
              <a:gd name="T25" fmla="*/ 3888701 h 248285"/>
              <a:gd name="T26" fmla="*/ 2788710 w 258445"/>
              <a:gd name="T27" fmla="*/ 3732598 h 248285"/>
              <a:gd name="T28" fmla="*/ 1537165 w 258445"/>
              <a:gd name="T29" fmla="*/ 2380124 h 248285"/>
              <a:gd name="T30" fmla="*/ 1799461 w 258445"/>
              <a:gd name="T31" fmla="*/ 1363911 h 248285"/>
              <a:gd name="T32" fmla="*/ 4223201 w 258445"/>
              <a:gd name="T33" fmla="*/ 3836002 h 248285"/>
              <a:gd name="T34" fmla="*/ 5041871 w 258445"/>
              <a:gd name="T35" fmla="*/ 3773030 h 248285"/>
              <a:gd name="T36" fmla="*/ 5040662 w 258445"/>
              <a:gd name="T37" fmla="*/ 3621202 h 248285"/>
              <a:gd name="T38" fmla="*/ 3720597 w 258445"/>
              <a:gd name="T39" fmla="*/ 884458 h 248285"/>
              <a:gd name="T40" fmla="*/ 5694399 w 258445"/>
              <a:gd name="T41" fmla="*/ 1741239 h 248285"/>
              <a:gd name="T42" fmla="*/ 5553947 w 258445"/>
              <a:gd name="T43" fmla="*/ 3193856 h 248285"/>
              <a:gd name="T44" fmla="*/ 5534946 w 258445"/>
              <a:gd name="T45" fmla="*/ 3283432 h 248285"/>
              <a:gd name="T46" fmla="*/ 5755651 w 258445"/>
              <a:gd name="T47" fmla="*/ 3283013 h 248285"/>
              <a:gd name="T48" fmla="*/ 6138691 w 258445"/>
              <a:gd name="T49" fmla="*/ 2495773 h 248285"/>
              <a:gd name="T50" fmla="*/ 4878344 w 258445"/>
              <a:gd name="T51" fmla="*/ 920809 h 248285"/>
              <a:gd name="T52" fmla="*/ 3061512 w 258445"/>
              <a:gd name="T53" fmla="*/ 0 h 248285"/>
              <a:gd name="T54" fmla="*/ 3010497 w 258445"/>
              <a:gd name="T55" fmla="*/ 520611 h 248285"/>
              <a:gd name="T56" fmla="*/ 2272039 w 258445"/>
              <a:gd name="T57" fmla="*/ 1048139 h 248285"/>
              <a:gd name="T58" fmla="*/ 2175970 w 258445"/>
              <a:gd name="T59" fmla="*/ 1321924 h 248285"/>
              <a:gd name="T60" fmla="*/ 4761699 w 258445"/>
              <a:gd name="T61" fmla="*/ 884458 h 248285"/>
              <a:gd name="T62" fmla="*/ 4249315 w 258445"/>
              <a:gd name="T63" fmla="*/ 732019 h 248285"/>
              <a:gd name="T64" fmla="*/ 4249315 w 258445"/>
              <a:gd name="T65" fmla="*/ 559096 h 248285"/>
              <a:gd name="T66" fmla="*/ 4558792 w 258445"/>
              <a:gd name="T67" fmla="*/ 410362 h 248285"/>
              <a:gd name="T68" fmla="*/ 3118604 w 258445"/>
              <a:gd name="T69" fmla="*/ 343150 h 248285"/>
              <a:gd name="T70" fmla="*/ 4558792 w 258445"/>
              <a:gd name="T71" fmla="*/ 164440 h 248285"/>
              <a:gd name="T72" fmla="*/ 3816342 w 258445"/>
              <a:gd name="T73" fmla="*/ 716093 h 248285"/>
              <a:gd name="T74" fmla="*/ 4249315 w 258445"/>
              <a:gd name="T75" fmla="*/ 732019 h 248285"/>
              <a:gd name="T76" fmla="*/ 4249315 w 258445"/>
              <a:gd name="T77" fmla="*/ 559096 h 248285"/>
              <a:gd name="T78" fmla="*/ 4249315 w 258445"/>
              <a:gd name="T79" fmla="*/ 731797 h 248285"/>
              <a:gd name="T80" fmla="*/ 4243260 w 258445"/>
              <a:gd name="T81" fmla="*/ 164440 h 248285"/>
              <a:gd name="T82" fmla="*/ 4243260 w 258445"/>
              <a:gd name="T83" fmla="*/ 394648 h 2482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8445" h="248285">
                <a:moveTo>
                  <a:pt x="75691" y="83743"/>
                </a:moveTo>
                <a:lnTo>
                  <a:pt x="36664" y="83756"/>
                </a:lnTo>
                <a:lnTo>
                  <a:pt x="34404" y="85991"/>
                </a:lnTo>
                <a:lnTo>
                  <a:pt x="34404" y="91566"/>
                </a:lnTo>
                <a:lnTo>
                  <a:pt x="36677" y="93840"/>
                </a:lnTo>
                <a:lnTo>
                  <a:pt x="68948" y="93840"/>
                </a:lnTo>
                <a:lnTo>
                  <a:pt x="65239" y="100025"/>
                </a:lnTo>
                <a:lnTo>
                  <a:pt x="62268" y="106540"/>
                </a:lnTo>
                <a:lnTo>
                  <a:pt x="59994" y="113233"/>
                </a:lnTo>
                <a:lnTo>
                  <a:pt x="2260" y="113233"/>
                </a:lnTo>
                <a:lnTo>
                  <a:pt x="0" y="115493"/>
                </a:lnTo>
                <a:lnTo>
                  <a:pt x="0" y="121069"/>
                </a:lnTo>
                <a:lnTo>
                  <a:pt x="2260" y="123329"/>
                </a:lnTo>
                <a:lnTo>
                  <a:pt x="57149" y="123329"/>
                </a:lnTo>
                <a:lnTo>
                  <a:pt x="55676" y="129717"/>
                </a:lnTo>
                <a:lnTo>
                  <a:pt x="54880" y="135991"/>
                </a:lnTo>
                <a:lnTo>
                  <a:pt x="54841" y="136528"/>
                </a:lnTo>
                <a:lnTo>
                  <a:pt x="54635" y="142735"/>
                </a:lnTo>
                <a:lnTo>
                  <a:pt x="29527" y="142735"/>
                </a:lnTo>
                <a:lnTo>
                  <a:pt x="27266" y="144995"/>
                </a:lnTo>
                <a:lnTo>
                  <a:pt x="27266" y="150571"/>
                </a:lnTo>
                <a:lnTo>
                  <a:pt x="29527" y="152831"/>
                </a:lnTo>
                <a:lnTo>
                  <a:pt x="54800" y="152831"/>
                </a:lnTo>
                <a:lnTo>
                  <a:pt x="55219" y="159372"/>
                </a:lnTo>
                <a:lnTo>
                  <a:pt x="56273" y="165861"/>
                </a:lnTo>
                <a:lnTo>
                  <a:pt x="57950" y="172237"/>
                </a:lnTo>
                <a:lnTo>
                  <a:pt x="22453" y="172237"/>
                </a:lnTo>
                <a:lnTo>
                  <a:pt x="20193" y="174497"/>
                </a:lnTo>
                <a:lnTo>
                  <a:pt x="20193" y="180073"/>
                </a:lnTo>
                <a:lnTo>
                  <a:pt x="22453" y="182333"/>
                </a:lnTo>
                <a:lnTo>
                  <a:pt x="61175" y="182333"/>
                </a:lnTo>
                <a:lnTo>
                  <a:pt x="65412" y="191992"/>
                </a:lnTo>
                <a:lnTo>
                  <a:pt x="97815" y="229525"/>
                </a:lnTo>
                <a:lnTo>
                  <a:pt x="146418" y="247611"/>
                </a:lnTo>
                <a:lnTo>
                  <a:pt x="153085" y="248107"/>
                </a:lnTo>
                <a:lnTo>
                  <a:pt x="156425" y="248107"/>
                </a:lnTo>
                <a:lnTo>
                  <a:pt x="171109" y="247048"/>
                </a:lnTo>
                <a:lnTo>
                  <a:pt x="185446" y="243913"/>
                </a:lnTo>
                <a:lnTo>
                  <a:pt x="199186" y="238763"/>
                </a:lnTo>
                <a:lnTo>
                  <a:pt x="201624" y="237420"/>
                </a:lnTo>
                <a:lnTo>
                  <a:pt x="146946" y="237420"/>
                </a:lnTo>
                <a:lnTo>
                  <a:pt x="117302" y="229178"/>
                </a:lnTo>
                <a:lnTo>
                  <a:pt x="91528" y="211099"/>
                </a:lnTo>
                <a:lnTo>
                  <a:pt x="71376" y="180726"/>
                </a:lnTo>
                <a:lnTo>
                  <a:pt x="64658" y="146137"/>
                </a:lnTo>
                <a:lnTo>
                  <a:pt x="71376" y="111545"/>
                </a:lnTo>
                <a:lnTo>
                  <a:pt x="89810" y="83756"/>
                </a:lnTo>
                <a:lnTo>
                  <a:pt x="75691" y="83743"/>
                </a:lnTo>
                <a:close/>
              </a:path>
              <a:path w="258445" h="248285">
                <a:moveTo>
                  <a:pt x="208902" y="221678"/>
                </a:moveTo>
                <a:lnTo>
                  <a:pt x="206565" y="223202"/>
                </a:lnTo>
                <a:lnTo>
                  <a:pt x="177641" y="235527"/>
                </a:lnTo>
                <a:lnTo>
                  <a:pt x="146946" y="237420"/>
                </a:lnTo>
                <a:lnTo>
                  <a:pt x="201624" y="237420"/>
                </a:lnTo>
                <a:lnTo>
                  <a:pt x="212077" y="231660"/>
                </a:lnTo>
                <a:lnTo>
                  <a:pt x="214401" y="230136"/>
                </a:lnTo>
                <a:lnTo>
                  <a:pt x="215061" y="227012"/>
                </a:lnTo>
                <a:lnTo>
                  <a:pt x="212026" y="222338"/>
                </a:lnTo>
                <a:lnTo>
                  <a:pt x="208902" y="221678"/>
                </a:lnTo>
                <a:close/>
              </a:path>
              <a:path w="258445" h="248285">
                <a:moveTo>
                  <a:pt x="200292" y="54305"/>
                </a:moveTo>
                <a:lnTo>
                  <a:pt x="156500" y="54305"/>
                </a:lnTo>
                <a:lnTo>
                  <a:pt x="191089" y="61020"/>
                </a:lnTo>
                <a:lnTo>
                  <a:pt x="221462" y="81165"/>
                </a:lnTo>
                <a:lnTo>
                  <a:pt x="239524" y="106910"/>
                </a:lnTo>
                <a:lnTo>
                  <a:pt x="247770" y="136528"/>
                </a:lnTo>
                <a:lnTo>
                  <a:pt x="245901" y="167197"/>
                </a:lnTo>
                <a:lnTo>
                  <a:pt x="233616" y="196100"/>
                </a:lnTo>
                <a:lnTo>
                  <a:pt x="232105" y="198437"/>
                </a:lnTo>
                <a:lnTo>
                  <a:pt x="232709" y="201253"/>
                </a:lnTo>
                <a:lnTo>
                  <a:pt x="232817" y="201599"/>
                </a:lnTo>
                <a:lnTo>
                  <a:pt x="237451" y="204609"/>
                </a:lnTo>
                <a:lnTo>
                  <a:pt x="240576" y="203936"/>
                </a:lnTo>
                <a:lnTo>
                  <a:pt x="242100" y="201574"/>
                </a:lnTo>
                <a:lnTo>
                  <a:pt x="250173" y="186446"/>
                </a:lnTo>
                <a:lnTo>
                  <a:pt x="255582" y="170191"/>
                </a:lnTo>
                <a:lnTo>
                  <a:pt x="258212" y="153238"/>
                </a:lnTo>
                <a:lnTo>
                  <a:pt x="257962" y="135991"/>
                </a:lnTo>
                <a:lnTo>
                  <a:pt x="239869" y="87440"/>
                </a:lnTo>
                <a:lnTo>
                  <a:pt x="205198" y="56537"/>
                </a:lnTo>
                <a:lnTo>
                  <a:pt x="200292" y="54305"/>
                </a:lnTo>
                <a:close/>
              </a:path>
              <a:path w="258445" h="248285">
                <a:moveTo>
                  <a:pt x="184061" y="0"/>
                </a:moveTo>
                <a:lnTo>
                  <a:pt x="128777" y="0"/>
                </a:lnTo>
                <a:lnTo>
                  <a:pt x="121081" y="7696"/>
                </a:lnTo>
                <a:lnTo>
                  <a:pt x="121081" y="25196"/>
                </a:lnTo>
                <a:lnTo>
                  <a:pt x="126631" y="31965"/>
                </a:lnTo>
                <a:lnTo>
                  <a:pt x="134099" y="33820"/>
                </a:lnTo>
                <a:lnTo>
                  <a:pt x="134099" y="46685"/>
                </a:lnTo>
                <a:lnTo>
                  <a:pt x="95569" y="64355"/>
                </a:lnTo>
                <a:lnTo>
                  <a:pt x="75818" y="83756"/>
                </a:lnTo>
                <a:lnTo>
                  <a:pt x="89818" y="83743"/>
                </a:lnTo>
                <a:lnTo>
                  <a:pt x="91528" y="81165"/>
                </a:lnTo>
                <a:lnTo>
                  <a:pt x="121909" y="61020"/>
                </a:lnTo>
                <a:lnTo>
                  <a:pt x="156500" y="54305"/>
                </a:lnTo>
                <a:lnTo>
                  <a:pt x="200292" y="54305"/>
                </a:lnTo>
                <a:lnTo>
                  <a:pt x="192243" y="50643"/>
                </a:lnTo>
                <a:lnTo>
                  <a:pt x="178739" y="46647"/>
                </a:lnTo>
                <a:lnTo>
                  <a:pt x="178739" y="44945"/>
                </a:lnTo>
                <a:lnTo>
                  <a:pt x="144195" y="44945"/>
                </a:lnTo>
                <a:lnTo>
                  <a:pt x="144195" y="34328"/>
                </a:lnTo>
                <a:lnTo>
                  <a:pt x="178739" y="34328"/>
                </a:lnTo>
                <a:lnTo>
                  <a:pt x="178739" y="33820"/>
                </a:lnTo>
                <a:lnTo>
                  <a:pt x="186207" y="31965"/>
                </a:lnTo>
                <a:lnTo>
                  <a:pt x="191757" y="25196"/>
                </a:lnTo>
                <a:lnTo>
                  <a:pt x="191757" y="24231"/>
                </a:lnTo>
                <a:lnTo>
                  <a:pt x="134353" y="24231"/>
                </a:lnTo>
                <a:lnTo>
                  <a:pt x="131178" y="21069"/>
                </a:lnTo>
                <a:lnTo>
                  <a:pt x="131178" y="13271"/>
                </a:lnTo>
                <a:lnTo>
                  <a:pt x="134353" y="10096"/>
                </a:lnTo>
                <a:lnTo>
                  <a:pt x="191757" y="10096"/>
                </a:lnTo>
                <a:lnTo>
                  <a:pt x="191757" y="7696"/>
                </a:lnTo>
                <a:lnTo>
                  <a:pt x="184061" y="0"/>
                </a:lnTo>
                <a:close/>
              </a:path>
              <a:path w="258445" h="248285">
                <a:moveTo>
                  <a:pt x="160527" y="43967"/>
                </a:moveTo>
                <a:lnTo>
                  <a:pt x="152323" y="43967"/>
                </a:lnTo>
                <a:lnTo>
                  <a:pt x="144195" y="44945"/>
                </a:lnTo>
                <a:lnTo>
                  <a:pt x="178739" y="44945"/>
                </a:lnTo>
                <a:lnTo>
                  <a:pt x="168643" y="44932"/>
                </a:lnTo>
                <a:lnTo>
                  <a:pt x="160527" y="43967"/>
                </a:lnTo>
                <a:close/>
              </a:path>
              <a:path w="258445" h="248285">
                <a:moveTo>
                  <a:pt x="178739" y="34328"/>
                </a:moveTo>
                <a:lnTo>
                  <a:pt x="168643" y="34328"/>
                </a:lnTo>
                <a:lnTo>
                  <a:pt x="168643" y="44932"/>
                </a:lnTo>
                <a:lnTo>
                  <a:pt x="178739" y="44932"/>
                </a:lnTo>
                <a:lnTo>
                  <a:pt x="178739" y="34328"/>
                </a:lnTo>
                <a:close/>
              </a:path>
              <a:path w="258445" h="248285">
                <a:moveTo>
                  <a:pt x="191757" y="10096"/>
                </a:moveTo>
                <a:lnTo>
                  <a:pt x="178485" y="10096"/>
                </a:lnTo>
                <a:lnTo>
                  <a:pt x="181660" y="13271"/>
                </a:lnTo>
                <a:lnTo>
                  <a:pt x="181660" y="21069"/>
                </a:lnTo>
                <a:lnTo>
                  <a:pt x="178485" y="24231"/>
                </a:lnTo>
                <a:lnTo>
                  <a:pt x="191757" y="24231"/>
                </a:lnTo>
                <a:lnTo>
                  <a:pt x="191757" y="10096"/>
                </a:lnTo>
                <a:close/>
              </a:path>
            </a:pathLst>
          </a:custGeom>
          <a:solidFill>
            <a:srgbClr val="86A5D7"/>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1565" name="object 18">
            <a:extLst>
              <a:ext uri="{FF2B5EF4-FFF2-40B4-BE49-F238E27FC236}">
                <a16:creationId xmlns:a16="http://schemas.microsoft.com/office/drawing/2014/main" id="{27876975-DAC4-457F-942C-0C70AC29E164}"/>
              </a:ext>
            </a:extLst>
          </p:cNvPr>
          <p:cNvSpPr>
            <a:spLocks noChangeArrowheads="1"/>
          </p:cNvSpPr>
          <p:nvPr/>
        </p:nvSpPr>
        <p:spPr bwMode="auto">
          <a:xfrm>
            <a:off x="6557963" y="4040188"/>
            <a:ext cx="246062" cy="231775"/>
          </a:xfrm>
          <a:prstGeom prst="rect">
            <a:avLst/>
          </a:prstGeom>
          <a:blipFill dpi="0" rotWithShape="1">
            <a:blip r:embed="rId5"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1566" name="object 19">
            <a:extLst>
              <a:ext uri="{FF2B5EF4-FFF2-40B4-BE49-F238E27FC236}">
                <a16:creationId xmlns:a16="http://schemas.microsoft.com/office/drawing/2014/main" id="{412344C0-F62A-4AE3-8AF4-C9C65C898DB8}"/>
              </a:ext>
            </a:extLst>
          </p:cNvPr>
          <p:cNvSpPr>
            <a:spLocks noChangeArrowheads="1"/>
          </p:cNvSpPr>
          <p:nvPr/>
        </p:nvSpPr>
        <p:spPr bwMode="auto">
          <a:xfrm>
            <a:off x="6510338" y="4679950"/>
            <a:ext cx="315912" cy="292100"/>
          </a:xfrm>
          <a:prstGeom prst="rect">
            <a:avLst/>
          </a:prstGeom>
          <a:blipFill dpi="0" rotWithShape="1">
            <a:blip r:embed="rId6"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1567" name="object 21">
            <a:extLst>
              <a:ext uri="{FF2B5EF4-FFF2-40B4-BE49-F238E27FC236}">
                <a16:creationId xmlns:a16="http://schemas.microsoft.com/office/drawing/2014/main" id="{10404A2B-3152-40CF-9B4B-3913061684CE}"/>
              </a:ext>
            </a:extLst>
          </p:cNvPr>
          <p:cNvSpPr>
            <a:spLocks noChangeArrowheads="1"/>
          </p:cNvSpPr>
          <p:nvPr/>
        </p:nvSpPr>
        <p:spPr bwMode="auto">
          <a:xfrm>
            <a:off x="9017000" y="4638675"/>
            <a:ext cx="501650" cy="333375"/>
          </a:xfrm>
          <a:prstGeom prst="rect">
            <a:avLst/>
          </a:prstGeom>
          <a:blipFill dpi="0" rotWithShape="1">
            <a:blip r:embed="rId7"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22" name="object 22">
            <a:extLst>
              <a:ext uri="{FF2B5EF4-FFF2-40B4-BE49-F238E27FC236}">
                <a16:creationId xmlns:a16="http://schemas.microsoft.com/office/drawing/2014/main" id="{7B6D02F7-C7C1-49B0-B6D6-3D3358BCD08E}"/>
              </a:ext>
            </a:extLst>
          </p:cNvPr>
          <p:cNvSpPr txBox="1"/>
          <p:nvPr/>
        </p:nvSpPr>
        <p:spPr>
          <a:xfrm>
            <a:off x="955675" y="730250"/>
            <a:ext cx="5053013" cy="325438"/>
          </a:xfrm>
          <a:prstGeom prst="rect">
            <a:avLst/>
          </a:prstGeom>
        </p:spPr>
        <p:txBody>
          <a:bodyPr lIns="0" tIns="17275" rIns="0" bIns="0">
            <a:spAutoFit/>
          </a:bodyPr>
          <a:lstStyle/>
          <a:p>
            <a:pPr marL="17275">
              <a:spcBef>
                <a:spcPts val="136"/>
              </a:spcBef>
              <a:defRPr/>
            </a:pPr>
            <a:r>
              <a:rPr lang="es-CO" sz="2000" b="1" spc="-7" dirty="0">
                <a:solidFill>
                  <a:schemeClr val="accent6">
                    <a:lumMod val="50000"/>
                  </a:schemeClr>
                </a:solidFill>
                <a:latin typeface="Arial"/>
                <a:cs typeface="Arial"/>
              </a:rPr>
              <a:t>X</a:t>
            </a:r>
            <a:r>
              <a:rPr sz="2000" b="1" spc="-7" dirty="0">
                <a:solidFill>
                  <a:schemeClr val="accent6">
                    <a:lumMod val="50000"/>
                  </a:schemeClr>
                </a:solidFill>
                <a:latin typeface="Arial"/>
                <a:cs typeface="Arial"/>
              </a:rPr>
              <a:t>. </a:t>
            </a:r>
            <a:r>
              <a:rPr lang="es-CO" sz="2000" b="1" spc="-7" dirty="0">
                <a:solidFill>
                  <a:schemeClr val="accent6">
                    <a:lumMod val="50000"/>
                  </a:schemeClr>
                </a:solidFill>
                <a:latin typeface="Arial"/>
                <a:cs typeface="Arial"/>
              </a:rPr>
              <a:t>ZONA 1 BICENTENARIO </a:t>
            </a:r>
            <a:endParaRPr sz="2000" dirty="0">
              <a:solidFill>
                <a:schemeClr val="accent6">
                  <a:lumMod val="50000"/>
                </a:schemeClr>
              </a:solidFill>
              <a:latin typeface="Arial"/>
              <a:cs typeface="Arial"/>
            </a:endParaRPr>
          </a:p>
        </p:txBody>
      </p:sp>
      <p:sp>
        <p:nvSpPr>
          <p:cNvPr id="23" name="object 23">
            <a:extLst>
              <a:ext uri="{FF2B5EF4-FFF2-40B4-BE49-F238E27FC236}">
                <a16:creationId xmlns:a16="http://schemas.microsoft.com/office/drawing/2014/main" id="{61D61FF4-216F-4AD3-BE99-4A8734D0FDC2}"/>
              </a:ext>
            </a:extLst>
          </p:cNvPr>
          <p:cNvSpPr txBox="1"/>
          <p:nvPr/>
        </p:nvSpPr>
        <p:spPr>
          <a:xfrm>
            <a:off x="1311275" y="1312863"/>
            <a:ext cx="2046288" cy="746125"/>
          </a:xfrm>
          <a:prstGeom prst="rect">
            <a:avLst/>
          </a:prstGeom>
        </p:spPr>
        <p:txBody>
          <a:bodyPr lIns="0" tIns="19864" rIns="0" bIns="0">
            <a:spAutoFit/>
          </a:bodyPr>
          <a:lstStyle/>
          <a:p>
            <a:pPr marL="640885">
              <a:spcBef>
                <a:spcPts val="155"/>
              </a:spcBef>
              <a:defRPr/>
            </a:pPr>
            <a:r>
              <a:rPr sz="2108" b="1" spc="-102" dirty="0">
                <a:solidFill>
                  <a:schemeClr val="accent6">
                    <a:lumMod val="50000"/>
                  </a:schemeClr>
                </a:solidFill>
                <a:latin typeface="Arial"/>
                <a:cs typeface="Arial"/>
              </a:rPr>
              <a:t>Inversión</a:t>
            </a:r>
            <a:endParaRPr sz="2108" dirty="0">
              <a:solidFill>
                <a:schemeClr val="accent6">
                  <a:lumMod val="50000"/>
                </a:schemeClr>
              </a:solidFill>
              <a:latin typeface="Arial"/>
              <a:cs typeface="Arial"/>
            </a:endParaRPr>
          </a:p>
          <a:p>
            <a:pPr marL="17275">
              <a:spcBef>
                <a:spcPts val="1455"/>
              </a:spcBef>
              <a:defRPr/>
            </a:pPr>
            <a:r>
              <a:rPr lang="es-CO" sz="1360" spc="-88" dirty="0" err="1">
                <a:solidFill>
                  <a:schemeClr val="accent6">
                    <a:lumMod val="50000"/>
                  </a:schemeClr>
                </a:solidFill>
                <a:latin typeface="Arial"/>
                <a:cs typeface="Arial"/>
              </a:rPr>
              <a:t>Trazabillidad</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p:txBody>
      </p:sp>
      <p:sp>
        <p:nvSpPr>
          <p:cNvPr id="24" name="object 24">
            <a:extLst>
              <a:ext uri="{FF2B5EF4-FFF2-40B4-BE49-F238E27FC236}">
                <a16:creationId xmlns:a16="http://schemas.microsoft.com/office/drawing/2014/main" id="{B952A7BE-7402-4750-A0AA-E4426F345211}"/>
              </a:ext>
            </a:extLst>
          </p:cNvPr>
          <p:cNvSpPr txBox="1"/>
          <p:nvPr/>
        </p:nvSpPr>
        <p:spPr>
          <a:xfrm>
            <a:off x="1184275" y="2495550"/>
            <a:ext cx="2413000" cy="814388"/>
          </a:xfrm>
          <a:prstGeom prst="rect">
            <a:avLst/>
          </a:prstGeom>
        </p:spPr>
        <p:txBody>
          <a:bodyPr lIns="0" tIns="70824" rIns="0" bIns="0">
            <a:spAutoFit/>
          </a:bodyPr>
          <a:lstStyle/>
          <a:p>
            <a:pPr marL="153743" indent="-137333">
              <a:spcBef>
                <a:spcPts val="556"/>
              </a:spcBef>
              <a:buFontTx/>
              <a:buChar char="&gt;"/>
              <a:tabLst>
                <a:tab pos="154606" algn="l"/>
              </a:tabLst>
              <a:defRPr/>
            </a:pPr>
            <a:r>
              <a:rPr sz="1360" spc="-68" dirty="0" err="1">
                <a:solidFill>
                  <a:schemeClr val="accent6">
                    <a:lumMod val="50000"/>
                  </a:schemeClr>
                </a:solidFill>
                <a:latin typeface="Arial"/>
                <a:cs typeface="Arial"/>
              </a:rPr>
              <a:t>Tramo</a:t>
            </a:r>
            <a:r>
              <a:rPr sz="1360" spc="-75" dirty="0">
                <a:solidFill>
                  <a:schemeClr val="accent6">
                    <a:lumMod val="50000"/>
                  </a:schemeClr>
                </a:solidFill>
                <a:latin typeface="Arial"/>
                <a:cs typeface="Arial"/>
              </a:rPr>
              <a:t> </a:t>
            </a:r>
            <a:r>
              <a:rPr lang="es-CO" sz="1360" spc="-75" dirty="0">
                <a:solidFill>
                  <a:schemeClr val="accent6">
                    <a:lumMod val="50000"/>
                  </a:schemeClr>
                </a:solidFill>
                <a:latin typeface="Arial"/>
                <a:cs typeface="Arial"/>
              </a:rPr>
              <a:t>P</a:t>
            </a:r>
            <a:r>
              <a:rPr lang="es-CO" sz="1360" spc="-61" dirty="0">
                <a:solidFill>
                  <a:schemeClr val="accent6">
                    <a:lumMod val="50000"/>
                  </a:schemeClr>
                </a:solidFill>
                <a:latin typeface="Arial"/>
                <a:cs typeface="Arial"/>
              </a:rPr>
              <a:t>az del Rio - Tasco</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28"/>
              </a:spcBef>
              <a:buFontTx/>
              <a:buChar char="&gt;"/>
              <a:tabLst>
                <a:tab pos="154606" algn="l"/>
              </a:tabLst>
              <a:defRPr/>
            </a:pPr>
            <a:r>
              <a:rPr sz="1360" spc="-68" dirty="0" err="1">
                <a:solidFill>
                  <a:schemeClr val="accent6">
                    <a:lumMod val="50000"/>
                  </a:schemeClr>
                </a:solidFill>
                <a:latin typeface="Arial"/>
                <a:cs typeface="Arial"/>
              </a:rPr>
              <a:t>Tramo</a:t>
            </a:r>
            <a:r>
              <a:rPr sz="1360" spc="-68" dirty="0">
                <a:solidFill>
                  <a:schemeClr val="accent6">
                    <a:lumMod val="50000"/>
                  </a:schemeClr>
                </a:solidFill>
                <a:latin typeface="Arial"/>
                <a:cs typeface="Arial"/>
              </a:rPr>
              <a:t> </a:t>
            </a:r>
            <a:r>
              <a:rPr lang="es-CO" sz="1360" spc="-61" dirty="0">
                <a:solidFill>
                  <a:schemeClr val="accent6">
                    <a:lumMod val="50000"/>
                  </a:schemeClr>
                </a:solidFill>
                <a:latin typeface="Arial"/>
                <a:cs typeface="Arial"/>
              </a:rPr>
              <a:t>Alto de </a:t>
            </a:r>
            <a:r>
              <a:rPr lang="es-CO" sz="1360" spc="-61" dirty="0" err="1">
                <a:solidFill>
                  <a:schemeClr val="accent6">
                    <a:lumMod val="50000"/>
                  </a:schemeClr>
                </a:solidFill>
                <a:latin typeface="Arial"/>
                <a:cs typeface="Arial"/>
              </a:rPr>
              <a:t>Sagra</a:t>
            </a:r>
            <a:r>
              <a:rPr lang="es-CO" sz="1360" spc="-61" dirty="0">
                <a:solidFill>
                  <a:schemeClr val="accent6">
                    <a:lumMod val="50000"/>
                  </a:schemeClr>
                </a:solidFill>
                <a:latin typeface="Arial"/>
                <a:cs typeface="Arial"/>
              </a:rPr>
              <a:t> - </a:t>
            </a:r>
            <a:r>
              <a:rPr lang="es-CO" sz="1360" spc="-61" dirty="0" err="1">
                <a:solidFill>
                  <a:schemeClr val="accent6">
                    <a:lumMod val="50000"/>
                  </a:schemeClr>
                </a:solidFill>
                <a:latin typeface="Arial"/>
                <a:cs typeface="Arial"/>
              </a:rPr>
              <a:t>Socota</a:t>
            </a:r>
            <a:r>
              <a:rPr sz="1360" spc="-54"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83"/>
              </a:spcBef>
              <a:buFontTx/>
              <a:buChar char="&gt;"/>
              <a:tabLst>
                <a:tab pos="154606" algn="l"/>
              </a:tabLst>
              <a:defRPr/>
            </a:pPr>
            <a:r>
              <a:rPr sz="1360" spc="-68" dirty="0" err="1">
                <a:solidFill>
                  <a:schemeClr val="accent6">
                    <a:lumMod val="50000"/>
                  </a:schemeClr>
                </a:solidFill>
                <a:latin typeface="Arial"/>
                <a:cs typeface="Arial"/>
              </a:rPr>
              <a:t>Tramo</a:t>
            </a:r>
            <a:r>
              <a:rPr lang="es-CO" sz="1360" spc="-68" dirty="0">
                <a:solidFill>
                  <a:schemeClr val="accent6">
                    <a:lumMod val="50000"/>
                  </a:schemeClr>
                </a:solidFill>
                <a:latin typeface="Arial"/>
                <a:cs typeface="Arial"/>
              </a:rPr>
              <a:t>:</a:t>
            </a:r>
            <a:r>
              <a:rPr sz="1360" spc="-68" dirty="0">
                <a:solidFill>
                  <a:schemeClr val="accent6">
                    <a:lumMod val="50000"/>
                  </a:schemeClr>
                </a:solidFill>
                <a:latin typeface="Arial"/>
                <a:cs typeface="Arial"/>
              </a:rPr>
              <a:t> </a:t>
            </a:r>
            <a:r>
              <a:rPr lang="es-CO" sz="1360" spc="-61" dirty="0">
                <a:solidFill>
                  <a:schemeClr val="accent6">
                    <a:lumMod val="50000"/>
                  </a:schemeClr>
                </a:solidFill>
                <a:latin typeface="Arial"/>
                <a:cs typeface="Arial"/>
              </a:rPr>
              <a:t>Gámeza – Mongua </a:t>
            </a:r>
            <a:r>
              <a:rPr sz="1360" spc="-54"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p:txBody>
      </p:sp>
      <p:sp>
        <p:nvSpPr>
          <p:cNvPr id="25" name="object 25">
            <a:extLst>
              <a:ext uri="{FF2B5EF4-FFF2-40B4-BE49-F238E27FC236}">
                <a16:creationId xmlns:a16="http://schemas.microsoft.com/office/drawing/2014/main" id="{D3F5FCDC-D52E-49D3-8F2C-B7D78BC7BECB}"/>
              </a:ext>
            </a:extLst>
          </p:cNvPr>
          <p:cNvSpPr txBox="1"/>
          <p:nvPr/>
        </p:nvSpPr>
        <p:spPr>
          <a:xfrm>
            <a:off x="3725863" y="2473325"/>
            <a:ext cx="2000250" cy="858838"/>
          </a:xfrm>
          <a:prstGeom prst="rect">
            <a:avLst/>
          </a:prstGeom>
        </p:spPr>
        <p:txBody>
          <a:bodyPr lIns="0" tIns="17275" rIns="0" bIns="0">
            <a:spAutoFit/>
          </a:bodyPr>
          <a:lstStyle/>
          <a:p>
            <a:pPr marL="17275">
              <a:lnSpc>
                <a:spcPts val="2224"/>
              </a:lnSpc>
              <a:spcBef>
                <a:spcPts val="136"/>
              </a:spcBef>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39</a:t>
            </a: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891</a:t>
            </a:r>
            <a:r>
              <a:rPr sz="1904" b="1" spc="109"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a:p>
            <a:pPr marL="17275">
              <a:lnSpc>
                <a:spcPts val="2190"/>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30</a:t>
            </a: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357</a:t>
            </a:r>
            <a:r>
              <a:rPr sz="1904" b="1" spc="231"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a:p>
            <a:pPr marL="17275">
              <a:lnSpc>
                <a:spcPts val="2251"/>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22</a:t>
            </a: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797</a:t>
            </a:r>
            <a:r>
              <a:rPr sz="1904" b="1" spc="238"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p:txBody>
      </p:sp>
      <p:sp>
        <p:nvSpPr>
          <p:cNvPr id="13334" name="object 26">
            <a:extLst>
              <a:ext uri="{FF2B5EF4-FFF2-40B4-BE49-F238E27FC236}">
                <a16:creationId xmlns:a16="http://schemas.microsoft.com/office/drawing/2014/main" id="{B0CAC7FC-3697-4EE8-8682-C1486C540189}"/>
              </a:ext>
            </a:extLst>
          </p:cNvPr>
          <p:cNvSpPr txBox="1">
            <a:spLocks noChangeArrowheads="1"/>
          </p:cNvSpPr>
          <p:nvPr/>
        </p:nvSpPr>
        <p:spPr bwMode="auto">
          <a:xfrm>
            <a:off x="1344613" y="3419475"/>
            <a:ext cx="1166812" cy="522288"/>
          </a:xfrm>
          <a:prstGeom prst="rect">
            <a:avLst/>
          </a:prstGeom>
          <a:noFill/>
          <a:ln>
            <a:noFill/>
          </a:ln>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Monto total  licitaciones</a:t>
            </a:r>
            <a:endParaRPr lang="es-CO" altLang="es-CO" sz="1600" dirty="0">
              <a:solidFill>
                <a:schemeClr val="accent6">
                  <a:lumMod val="50000"/>
                </a:schemeClr>
              </a:solidFill>
              <a:latin typeface="Arial" panose="020B0604020202020204" pitchFamily="34" charset="0"/>
              <a:cs typeface="Arial" panose="020B0604020202020204" pitchFamily="34" charset="0"/>
            </a:endParaRPr>
          </a:p>
        </p:txBody>
      </p:sp>
      <p:sp>
        <p:nvSpPr>
          <p:cNvPr id="27" name="object 27">
            <a:extLst>
              <a:ext uri="{FF2B5EF4-FFF2-40B4-BE49-F238E27FC236}">
                <a16:creationId xmlns:a16="http://schemas.microsoft.com/office/drawing/2014/main" id="{448E9B49-1ADB-4C03-8AF5-A45B968D1111}"/>
              </a:ext>
            </a:extLst>
          </p:cNvPr>
          <p:cNvSpPr txBox="1"/>
          <p:nvPr/>
        </p:nvSpPr>
        <p:spPr>
          <a:xfrm>
            <a:off x="2630488" y="3502025"/>
            <a:ext cx="2828925" cy="406400"/>
          </a:xfrm>
          <a:prstGeom prst="rect">
            <a:avLst/>
          </a:prstGeom>
        </p:spPr>
        <p:txBody>
          <a:bodyPr lIns="0" tIns="19002" rIns="0" bIns="0">
            <a:spAutoFit/>
          </a:bodyPr>
          <a:lstStyle/>
          <a:p>
            <a:pPr marL="17275">
              <a:spcBef>
                <a:spcPts val="150"/>
              </a:spcBef>
              <a:defRPr/>
            </a:pPr>
            <a:r>
              <a:rPr sz="2516" b="1" dirty="0">
                <a:solidFill>
                  <a:schemeClr val="accent6">
                    <a:lumMod val="50000"/>
                  </a:schemeClr>
                </a:solidFill>
                <a:latin typeface="Arial"/>
                <a:cs typeface="Arial"/>
              </a:rPr>
              <a:t>$</a:t>
            </a:r>
            <a:r>
              <a:rPr lang="es-CO" sz="2516" b="1" dirty="0">
                <a:solidFill>
                  <a:schemeClr val="accent6">
                    <a:lumMod val="50000"/>
                  </a:schemeClr>
                </a:solidFill>
                <a:latin typeface="Arial"/>
                <a:cs typeface="Arial"/>
              </a:rPr>
              <a:t>97</a:t>
            </a:r>
            <a:r>
              <a:rPr sz="2516" b="1" dirty="0">
                <a:solidFill>
                  <a:schemeClr val="accent6">
                    <a:lumMod val="50000"/>
                  </a:schemeClr>
                </a:solidFill>
                <a:latin typeface="Arial"/>
                <a:cs typeface="Arial"/>
              </a:rPr>
              <a:t>.</a:t>
            </a:r>
            <a:r>
              <a:rPr lang="es-CO" sz="2516" b="1" dirty="0">
                <a:solidFill>
                  <a:schemeClr val="accent6">
                    <a:lumMod val="50000"/>
                  </a:schemeClr>
                </a:solidFill>
                <a:latin typeface="Arial"/>
                <a:cs typeface="Arial"/>
              </a:rPr>
              <a:t>935</a:t>
            </a:r>
            <a:r>
              <a:rPr sz="2516" b="1" spc="-95" dirty="0">
                <a:solidFill>
                  <a:schemeClr val="accent6">
                    <a:lumMod val="50000"/>
                  </a:schemeClr>
                </a:solidFill>
                <a:latin typeface="Arial"/>
                <a:cs typeface="Arial"/>
              </a:rPr>
              <a:t> </a:t>
            </a:r>
            <a:r>
              <a:rPr sz="2754" b="1" spc="-10" baseline="2057" dirty="0">
                <a:solidFill>
                  <a:schemeClr val="accent6">
                    <a:lumMod val="50000"/>
                  </a:schemeClr>
                </a:solidFill>
                <a:latin typeface="Arial"/>
                <a:cs typeface="Arial"/>
              </a:rPr>
              <a:t>millones</a:t>
            </a:r>
            <a:endParaRPr sz="2754" baseline="2057" dirty="0">
              <a:solidFill>
                <a:schemeClr val="accent6">
                  <a:lumMod val="50000"/>
                </a:schemeClr>
              </a:solidFill>
              <a:latin typeface="Arial"/>
              <a:cs typeface="Arial"/>
            </a:endParaRPr>
          </a:p>
        </p:txBody>
      </p:sp>
      <p:sp>
        <p:nvSpPr>
          <p:cNvPr id="28" name="object 28">
            <a:extLst>
              <a:ext uri="{FF2B5EF4-FFF2-40B4-BE49-F238E27FC236}">
                <a16:creationId xmlns:a16="http://schemas.microsoft.com/office/drawing/2014/main" id="{FE9E0A43-629A-4533-B7AD-03780FB3134C}"/>
              </a:ext>
            </a:extLst>
          </p:cNvPr>
          <p:cNvSpPr txBox="1"/>
          <p:nvPr/>
        </p:nvSpPr>
        <p:spPr>
          <a:xfrm>
            <a:off x="6232525" y="2328863"/>
            <a:ext cx="1566863" cy="230187"/>
          </a:xfrm>
          <a:prstGeom prst="rect">
            <a:avLst/>
          </a:prstGeom>
        </p:spPr>
        <p:txBody>
          <a:bodyPr lIns="0" tIns="20729" rIns="0" bIns="0">
            <a:spAutoFit/>
          </a:bodyPr>
          <a:lstStyle/>
          <a:p>
            <a:pPr marL="153743" indent="-137333">
              <a:spcBef>
                <a:spcPts val="163"/>
              </a:spcBef>
              <a:buFontTx/>
              <a:buChar char="&gt;"/>
              <a:tabLst>
                <a:tab pos="154606" algn="l"/>
              </a:tabLst>
              <a:defRPr/>
            </a:pPr>
            <a:r>
              <a:rPr sz="1360" b="1" spc="-68" dirty="0">
                <a:solidFill>
                  <a:schemeClr val="accent6">
                    <a:lumMod val="50000"/>
                  </a:schemeClr>
                </a:solidFill>
                <a:latin typeface="Arial"/>
                <a:cs typeface="Arial"/>
              </a:rPr>
              <a:t>Diciembre de</a:t>
            </a:r>
            <a:r>
              <a:rPr sz="1360" b="1" spc="-75" dirty="0">
                <a:solidFill>
                  <a:schemeClr val="accent6">
                    <a:lumMod val="50000"/>
                  </a:schemeClr>
                </a:solidFill>
                <a:latin typeface="Arial"/>
                <a:cs typeface="Arial"/>
              </a:rPr>
              <a:t> </a:t>
            </a:r>
            <a:r>
              <a:rPr sz="1360" b="1" spc="-68" dirty="0">
                <a:solidFill>
                  <a:schemeClr val="accent6">
                    <a:lumMod val="50000"/>
                  </a:schemeClr>
                </a:solidFill>
                <a:latin typeface="Arial"/>
                <a:cs typeface="Arial"/>
              </a:rPr>
              <a:t>20</a:t>
            </a:r>
            <a:r>
              <a:rPr lang="es-CO" sz="1360" b="1" spc="-68" dirty="0">
                <a:solidFill>
                  <a:schemeClr val="accent6">
                    <a:lumMod val="50000"/>
                  </a:schemeClr>
                </a:solidFill>
                <a:latin typeface="Arial"/>
                <a:cs typeface="Arial"/>
              </a:rPr>
              <a:t>20</a:t>
            </a:r>
            <a:endParaRPr sz="1360" dirty="0">
              <a:solidFill>
                <a:schemeClr val="accent6">
                  <a:lumMod val="50000"/>
                </a:schemeClr>
              </a:solidFill>
              <a:latin typeface="Arial"/>
              <a:cs typeface="Arial"/>
            </a:endParaRPr>
          </a:p>
        </p:txBody>
      </p:sp>
      <p:sp>
        <p:nvSpPr>
          <p:cNvPr id="29" name="object 29">
            <a:extLst>
              <a:ext uri="{FF2B5EF4-FFF2-40B4-BE49-F238E27FC236}">
                <a16:creationId xmlns:a16="http://schemas.microsoft.com/office/drawing/2014/main" id="{ABE06CEF-9346-4CC1-965B-2709B0352DE7}"/>
              </a:ext>
            </a:extLst>
          </p:cNvPr>
          <p:cNvSpPr txBox="1"/>
          <p:nvPr/>
        </p:nvSpPr>
        <p:spPr>
          <a:xfrm>
            <a:off x="6235700" y="1808163"/>
            <a:ext cx="1663700"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50000"/>
                  </a:schemeClr>
                </a:solidFill>
                <a:latin typeface="Arial"/>
                <a:cs typeface="Arial"/>
              </a:rPr>
              <a:t> N/A</a:t>
            </a:r>
            <a:endParaRPr sz="1360" dirty="0">
              <a:solidFill>
                <a:schemeClr val="accent6">
                  <a:lumMod val="50000"/>
                </a:schemeClr>
              </a:solidFill>
              <a:latin typeface="Arial"/>
              <a:cs typeface="Arial"/>
            </a:endParaRPr>
          </a:p>
        </p:txBody>
      </p:sp>
      <p:sp>
        <p:nvSpPr>
          <p:cNvPr id="30" name="object 30">
            <a:extLst>
              <a:ext uri="{FF2B5EF4-FFF2-40B4-BE49-F238E27FC236}">
                <a16:creationId xmlns:a16="http://schemas.microsoft.com/office/drawing/2014/main" id="{A220991C-AABB-4A8D-9EA2-C33231CA35C2}"/>
              </a:ext>
            </a:extLst>
          </p:cNvPr>
          <p:cNvSpPr txBox="1"/>
          <p:nvPr/>
        </p:nvSpPr>
        <p:spPr>
          <a:xfrm>
            <a:off x="6232525" y="2832100"/>
            <a:ext cx="1566863" cy="231775"/>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50000"/>
                  </a:schemeClr>
                </a:solidFill>
                <a:latin typeface="Arial"/>
                <a:cs typeface="Arial"/>
              </a:rPr>
              <a:t>N/A</a:t>
            </a:r>
            <a:endParaRPr sz="1360" dirty="0">
              <a:solidFill>
                <a:schemeClr val="accent6">
                  <a:lumMod val="50000"/>
                </a:schemeClr>
              </a:solidFill>
              <a:latin typeface="Arial"/>
              <a:cs typeface="Arial"/>
            </a:endParaRPr>
          </a:p>
        </p:txBody>
      </p:sp>
      <p:sp>
        <p:nvSpPr>
          <p:cNvPr id="31" name="object 31">
            <a:extLst>
              <a:ext uri="{FF2B5EF4-FFF2-40B4-BE49-F238E27FC236}">
                <a16:creationId xmlns:a16="http://schemas.microsoft.com/office/drawing/2014/main" id="{1D722411-77F8-4EFA-89CB-387BD365709A}"/>
              </a:ext>
            </a:extLst>
          </p:cNvPr>
          <p:cNvSpPr txBox="1"/>
          <p:nvPr/>
        </p:nvSpPr>
        <p:spPr>
          <a:xfrm>
            <a:off x="8728075" y="1795463"/>
            <a:ext cx="1235075" cy="227012"/>
          </a:xfrm>
          <a:prstGeom prst="rect">
            <a:avLst/>
          </a:prstGeom>
        </p:spPr>
        <p:txBody>
          <a:bodyPr lIns="0" tIns="17275" rIns="0" bIns="0">
            <a:spAutoFit/>
          </a:bodyPr>
          <a:lstStyle/>
          <a:p>
            <a:pPr marL="17275">
              <a:spcBef>
                <a:spcPts val="136"/>
              </a:spcBef>
              <a:defRPr/>
            </a:pPr>
            <a:r>
              <a:rPr sz="1360" spc="-68" dirty="0">
                <a:solidFill>
                  <a:schemeClr val="accent6">
                    <a:lumMod val="50000"/>
                  </a:schemeClr>
                </a:solidFill>
                <a:latin typeface="Arial"/>
                <a:cs typeface="Arial"/>
              </a:rPr>
              <a:t>Reinicio </a:t>
            </a:r>
            <a:r>
              <a:rPr sz="1360" spc="-82" dirty="0">
                <a:solidFill>
                  <a:schemeClr val="accent6">
                    <a:lumMod val="50000"/>
                  </a:schemeClr>
                </a:solidFill>
                <a:latin typeface="Arial"/>
                <a:cs typeface="Arial"/>
              </a:rPr>
              <a:t>de</a:t>
            </a:r>
            <a:r>
              <a:rPr sz="1360" spc="-109" dirty="0">
                <a:solidFill>
                  <a:schemeClr val="accent6">
                    <a:lumMod val="50000"/>
                  </a:schemeClr>
                </a:solidFill>
                <a:latin typeface="Arial"/>
                <a:cs typeface="Arial"/>
              </a:rPr>
              <a:t> </a:t>
            </a:r>
            <a:r>
              <a:rPr sz="1360" spc="-75" dirty="0">
                <a:solidFill>
                  <a:schemeClr val="accent6">
                    <a:lumMod val="50000"/>
                  </a:schemeClr>
                </a:solidFill>
                <a:latin typeface="Arial"/>
                <a:cs typeface="Arial"/>
              </a:rPr>
              <a:t>obras</a:t>
            </a:r>
            <a:endParaRPr sz="1360" dirty="0">
              <a:solidFill>
                <a:schemeClr val="accent6">
                  <a:lumMod val="50000"/>
                </a:schemeClr>
              </a:solidFill>
              <a:latin typeface="Arial"/>
              <a:cs typeface="Arial"/>
            </a:endParaRPr>
          </a:p>
        </p:txBody>
      </p:sp>
      <p:sp>
        <p:nvSpPr>
          <p:cNvPr id="13340" name="object 32">
            <a:extLst>
              <a:ext uri="{FF2B5EF4-FFF2-40B4-BE49-F238E27FC236}">
                <a16:creationId xmlns:a16="http://schemas.microsoft.com/office/drawing/2014/main" id="{CC1A5F7D-FF2B-4773-A49A-E1E99BCA9F6A}"/>
              </a:ext>
            </a:extLst>
          </p:cNvPr>
          <p:cNvSpPr txBox="1">
            <a:spLocks noChangeArrowheads="1"/>
          </p:cNvSpPr>
          <p:nvPr/>
        </p:nvSpPr>
        <p:spPr bwMode="auto">
          <a:xfrm>
            <a:off x="8728075" y="2170113"/>
            <a:ext cx="1998663" cy="403225"/>
          </a:xfrm>
          <a:prstGeom prst="rect">
            <a:avLst/>
          </a:prstGeom>
          <a:noFill/>
          <a:ln>
            <a:noFill/>
          </a:ln>
        </p:spPr>
        <p:txBody>
          <a:bodyPr lIns="0" tIns="43186"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438"/>
              </a:lnSpc>
              <a:spcBef>
                <a:spcPts val="338"/>
              </a:spcBef>
              <a:buFontTx/>
              <a:buNone/>
              <a:defRPr/>
            </a:pPr>
            <a:r>
              <a:rPr lang="es-CO" altLang="es-CO" sz="1300" dirty="0">
                <a:solidFill>
                  <a:schemeClr val="accent6">
                    <a:lumMod val="50000"/>
                  </a:schemeClr>
                </a:solidFill>
                <a:latin typeface="Arial" panose="020B0604020202020204" pitchFamily="34" charset="0"/>
                <a:cs typeface="Arial" panose="020B0604020202020204" pitchFamily="34" charset="0"/>
              </a:rPr>
              <a:t>Entrega estimada de las  Obras</a:t>
            </a:r>
          </a:p>
        </p:txBody>
      </p:sp>
      <p:sp>
        <p:nvSpPr>
          <p:cNvPr id="13341" name="object 33">
            <a:extLst>
              <a:ext uri="{FF2B5EF4-FFF2-40B4-BE49-F238E27FC236}">
                <a16:creationId xmlns:a16="http://schemas.microsoft.com/office/drawing/2014/main" id="{FD841C78-875E-4872-9DEA-29D8A89F3A82}"/>
              </a:ext>
            </a:extLst>
          </p:cNvPr>
          <p:cNvSpPr txBox="1">
            <a:spLocks noChangeArrowheads="1"/>
          </p:cNvSpPr>
          <p:nvPr/>
        </p:nvSpPr>
        <p:spPr bwMode="auto">
          <a:xfrm>
            <a:off x="8728075" y="2757488"/>
            <a:ext cx="1876425" cy="403225"/>
          </a:xfrm>
          <a:prstGeom prst="rect">
            <a:avLst/>
          </a:prstGeom>
          <a:noFill/>
          <a:ln>
            <a:noFill/>
          </a:ln>
        </p:spPr>
        <p:txBody>
          <a:bodyPr lIns="0" tIns="43186"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438"/>
              </a:lnSpc>
              <a:spcBef>
                <a:spcPts val="338"/>
              </a:spcBef>
              <a:buFontTx/>
              <a:buNone/>
              <a:defRPr/>
            </a:pPr>
            <a:r>
              <a:rPr lang="es-CO" altLang="es-CO" sz="1300" dirty="0">
                <a:solidFill>
                  <a:schemeClr val="accent6">
                    <a:lumMod val="50000"/>
                  </a:schemeClr>
                </a:solidFill>
                <a:latin typeface="Arial" panose="020B0604020202020204" pitchFamily="34" charset="0"/>
                <a:cs typeface="Arial" panose="020B0604020202020204" pitchFamily="34" charset="0"/>
              </a:rPr>
              <a:t>Entrega estimada del  resto de obras</a:t>
            </a:r>
          </a:p>
        </p:txBody>
      </p:sp>
      <p:sp>
        <p:nvSpPr>
          <p:cNvPr id="34" name="object 34">
            <a:extLst>
              <a:ext uri="{FF2B5EF4-FFF2-40B4-BE49-F238E27FC236}">
                <a16:creationId xmlns:a16="http://schemas.microsoft.com/office/drawing/2014/main" id="{EEEAF85E-B6E7-4B18-905D-C956DF77A033}"/>
              </a:ext>
            </a:extLst>
          </p:cNvPr>
          <p:cNvSpPr txBox="1"/>
          <p:nvPr/>
        </p:nvSpPr>
        <p:spPr>
          <a:xfrm>
            <a:off x="7172325" y="938213"/>
            <a:ext cx="1416050" cy="315912"/>
          </a:xfrm>
          <a:prstGeom prst="rect">
            <a:avLst/>
          </a:prstGeom>
        </p:spPr>
        <p:txBody>
          <a:bodyPr lIns="0" tIns="22457" rIns="0" bIns="0">
            <a:spAutoFit/>
          </a:bodyPr>
          <a:lstStyle/>
          <a:p>
            <a:pPr marL="17275">
              <a:spcBef>
                <a:spcPts val="177"/>
              </a:spcBef>
              <a:defRPr/>
            </a:pPr>
            <a:r>
              <a:rPr sz="1904" b="1" spc="-95" dirty="0">
                <a:solidFill>
                  <a:schemeClr val="accent6">
                    <a:lumMod val="50000"/>
                  </a:schemeClr>
                </a:solidFill>
                <a:latin typeface="Arial"/>
                <a:cs typeface="Arial"/>
              </a:rPr>
              <a:t>Fechas</a:t>
            </a:r>
            <a:r>
              <a:rPr sz="1904" b="1" spc="-129" dirty="0">
                <a:solidFill>
                  <a:schemeClr val="accent6">
                    <a:lumMod val="50000"/>
                  </a:schemeClr>
                </a:solidFill>
                <a:latin typeface="Arial"/>
                <a:cs typeface="Arial"/>
              </a:rPr>
              <a:t> </a:t>
            </a:r>
            <a:r>
              <a:rPr sz="1904" b="1" spc="-88" dirty="0">
                <a:solidFill>
                  <a:schemeClr val="accent6">
                    <a:lumMod val="50000"/>
                  </a:schemeClr>
                </a:solidFill>
                <a:latin typeface="Arial"/>
                <a:cs typeface="Arial"/>
              </a:rPr>
              <a:t>clave</a:t>
            </a:r>
            <a:endParaRPr sz="1904" dirty="0">
              <a:solidFill>
                <a:schemeClr val="accent6">
                  <a:lumMod val="50000"/>
                </a:schemeClr>
              </a:solidFill>
              <a:latin typeface="Arial"/>
              <a:cs typeface="Arial"/>
            </a:endParaRPr>
          </a:p>
        </p:txBody>
      </p:sp>
      <p:sp>
        <p:nvSpPr>
          <p:cNvPr id="35" name="object 35">
            <a:extLst>
              <a:ext uri="{FF2B5EF4-FFF2-40B4-BE49-F238E27FC236}">
                <a16:creationId xmlns:a16="http://schemas.microsoft.com/office/drawing/2014/main" id="{DFED10E2-E86C-4267-9F10-1BA70909F546}"/>
              </a:ext>
            </a:extLst>
          </p:cNvPr>
          <p:cNvSpPr txBox="1"/>
          <p:nvPr/>
        </p:nvSpPr>
        <p:spPr>
          <a:xfrm>
            <a:off x="6964363" y="3305175"/>
            <a:ext cx="3762375" cy="2376488"/>
          </a:xfrm>
          <a:prstGeom prst="rect">
            <a:avLst/>
          </a:prstGeom>
          <a:ln w="6350">
            <a:solidFill>
              <a:srgbClr val="30A484"/>
            </a:solidFill>
          </a:ln>
        </p:spPr>
        <p:txBody>
          <a:bodyPr lIns="0" tIns="84644" rIns="0" bIns="0"/>
          <a:lstStyle/>
          <a:p>
            <a:pPr marL="202112">
              <a:spcBef>
                <a:spcPts val="665"/>
              </a:spcBef>
              <a:defRPr/>
            </a:pPr>
            <a:r>
              <a:rPr sz="1100" b="1" spc="-109" dirty="0">
                <a:solidFill>
                  <a:schemeClr val="accent6">
                    <a:lumMod val="50000"/>
                  </a:schemeClr>
                </a:solidFill>
                <a:latin typeface="Arial"/>
                <a:cs typeface="Arial"/>
              </a:rPr>
              <a:t>Impactos </a:t>
            </a:r>
            <a:r>
              <a:rPr sz="1100" b="1" spc="-102" dirty="0">
                <a:solidFill>
                  <a:schemeClr val="accent6">
                    <a:lumMod val="50000"/>
                  </a:schemeClr>
                </a:solidFill>
                <a:latin typeface="Arial"/>
                <a:cs typeface="Arial"/>
              </a:rPr>
              <a:t>y</a:t>
            </a:r>
            <a:r>
              <a:rPr sz="1100" b="1" spc="-7" dirty="0">
                <a:solidFill>
                  <a:schemeClr val="accent6">
                    <a:lumMod val="50000"/>
                  </a:schemeClr>
                </a:solidFill>
                <a:latin typeface="Arial"/>
                <a:cs typeface="Arial"/>
              </a:rPr>
              <a:t> </a:t>
            </a:r>
            <a:r>
              <a:rPr sz="1100" b="1" spc="-109" dirty="0" err="1">
                <a:solidFill>
                  <a:schemeClr val="accent6">
                    <a:lumMod val="50000"/>
                  </a:schemeClr>
                </a:solidFill>
                <a:latin typeface="Arial"/>
                <a:cs typeface="Arial"/>
              </a:rPr>
              <a:t>beneﬁcios</a:t>
            </a:r>
            <a:r>
              <a:rPr lang="es-CO" sz="1100" b="1" spc="-109" dirty="0">
                <a:solidFill>
                  <a:schemeClr val="accent6">
                    <a:lumMod val="50000"/>
                  </a:schemeClr>
                </a:solidFill>
                <a:latin typeface="Arial"/>
                <a:cs typeface="Arial"/>
              </a:rPr>
              <a:t> / LOGROS</a:t>
            </a:r>
            <a:endParaRPr sz="1100" dirty="0">
              <a:solidFill>
                <a:schemeClr val="accent6">
                  <a:lumMod val="50000"/>
                </a:schemeClr>
              </a:solidFill>
              <a:latin typeface="Arial"/>
              <a:cs typeface="Arial"/>
            </a:endParaRPr>
          </a:p>
          <a:p>
            <a:pPr marL="766990">
              <a:spcBef>
                <a:spcPts val="551"/>
              </a:spcBef>
              <a:defRPr/>
            </a:pPr>
            <a:r>
              <a:rPr sz="1100" b="1" spc="-75" dirty="0">
                <a:solidFill>
                  <a:schemeClr val="accent6">
                    <a:lumMod val="50000"/>
                  </a:schemeClr>
                </a:solidFill>
                <a:latin typeface="Arial"/>
                <a:cs typeface="Arial"/>
              </a:rPr>
              <a:t>Ahorro en </a:t>
            </a:r>
            <a:r>
              <a:rPr sz="1100" b="1" spc="-68" dirty="0">
                <a:solidFill>
                  <a:schemeClr val="accent6">
                    <a:lumMod val="50000"/>
                  </a:schemeClr>
                </a:solidFill>
                <a:latin typeface="Arial"/>
                <a:cs typeface="Arial"/>
              </a:rPr>
              <a:t>tiempos </a:t>
            </a:r>
            <a:r>
              <a:rPr sz="1100" b="1" spc="-75" dirty="0">
                <a:solidFill>
                  <a:schemeClr val="accent6">
                    <a:lumMod val="50000"/>
                  </a:schemeClr>
                </a:solidFill>
                <a:latin typeface="Arial"/>
                <a:cs typeface="Arial"/>
              </a:rPr>
              <a:t>de</a:t>
            </a:r>
            <a:r>
              <a:rPr sz="1100" b="1" spc="41" dirty="0">
                <a:solidFill>
                  <a:schemeClr val="accent6">
                    <a:lumMod val="50000"/>
                  </a:schemeClr>
                </a:solidFill>
                <a:latin typeface="Arial"/>
                <a:cs typeface="Arial"/>
              </a:rPr>
              <a:t> </a:t>
            </a:r>
            <a:r>
              <a:rPr sz="1100" b="1" spc="-68" dirty="0">
                <a:solidFill>
                  <a:schemeClr val="accent6">
                    <a:lumMod val="50000"/>
                  </a:schemeClr>
                </a:solidFill>
                <a:latin typeface="Arial"/>
                <a:cs typeface="Arial"/>
              </a:rPr>
              <a:t>recorrido</a:t>
            </a:r>
            <a:endParaRPr sz="1100" dirty="0">
              <a:solidFill>
                <a:schemeClr val="accent6">
                  <a:lumMod val="50000"/>
                </a:schemeClr>
              </a:solidFill>
              <a:latin typeface="Arial"/>
              <a:cs typeface="Arial"/>
            </a:endParaRPr>
          </a:p>
          <a:p>
            <a:pPr marL="982921" indent="-98465">
              <a:spcBef>
                <a:spcPts val="177"/>
              </a:spcBef>
              <a:buFontTx/>
              <a:buChar char="•"/>
              <a:tabLst>
                <a:tab pos="983785" algn="l"/>
                <a:tab pos="2489261" algn="l"/>
              </a:tabLst>
              <a:defRPr/>
            </a:pPr>
            <a:r>
              <a:rPr sz="1100" spc="-112" baseline="2777" dirty="0">
                <a:solidFill>
                  <a:schemeClr val="accent6">
                    <a:lumMod val="50000"/>
                  </a:schemeClr>
                </a:solidFill>
                <a:latin typeface="Arial"/>
                <a:cs typeface="Arial"/>
              </a:rPr>
              <a:t>Vehículos</a:t>
            </a:r>
            <a:r>
              <a:rPr sz="1100" spc="-30" baseline="2777" dirty="0">
                <a:solidFill>
                  <a:schemeClr val="accent6">
                    <a:lumMod val="50000"/>
                  </a:schemeClr>
                </a:solidFill>
                <a:latin typeface="Arial"/>
                <a:cs typeface="Arial"/>
              </a:rPr>
              <a:t> </a:t>
            </a:r>
            <a:r>
              <a:rPr sz="1100" spc="-121" baseline="2777" dirty="0">
                <a:solidFill>
                  <a:schemeClr val="accent6">
                    <a:lumMod val="50000"/>
                  </a:schemeClr>
                </a:solidFill>
                <a:latin typeface="Arial"/>
                <a:cs typeface="Arial"/>
              </a:rPr>
              <a:t>pesados	</a:t>
            </a:r>
            <a:r>
              <a:rPr lang="es-CO" sz="1100" dirty="0">
                <a:solidFill>
                  <a:schemeClr val="accent6">
                    <a:lumMod val="50000"/>
                  </a:schemeClr>
                </a:solidFill>
                <a:latin typeface="Arial"/>
                <a:cs typeface="Arial"/>
              </a:rPr>
              <a:t>100</a:t>
            </a:r>
            <a:r>
              <a:rPr sz="1100" spc="-14" dirty="0">
                <a:solidFill>
                  <a:schemeClr val="accent6">
                    <a:lumMod val="50000"/>
                  </a:schemeClr>
                </a:solidFill>
                <a:latin typeface="Arial"/>
                <a:cs typeface="Arial"/>
              </a:rPr>
              <a:t> </a:t>
            </a:r>
            <a:r>
              <a:rPr sz="1100" spc="-7" dirty="0">
                <a:solidFill>
                  <a:schemeClr val="accent6">
                    <a:lumMod val="50000"/>
                  </a:schemeClr>
                </a:solidFill>
                <a:latin typeface="Arial"/>
                <a:cs typeface="Arial"/>
              </a:rPr>
              <a:t>minutos</a:t>
            </a:r>
            <a:endParaRPr sz="1100" dirty="0">
              <a:solidFill>
                <a:schemeClr val="accent6">
                  <a:lumMod val="50000"/>
                </a:schemeClr>
              </a:solidFill>
              <a:latin typeface="Arial"/>
              <a:cs typeface="Arial"/>
            </a:endParaRPr>
          </a:p>
          <a:p>
            <a:pPr marL="982921" indent="-98465">
              <a:buFontTx/>
              <a:buChar char="•"/>
              <a:tabLst>
                <a:tab pos="983785" algn="l"/>
                <a:tab pos="2489261" algn="l"/>
              </a:tabLst>
              <a:defRPr/>
            </a:pPr>
            <a:r>
              <a:rPr sz="1100" spc="-112" baseline="2777" dirty="0">
                <a:solidFill>
                  <a:schemeClr val="accent6">
                    <a:lumMod val="50000"/>
                  </a:schemeClr>
                </a:solidFill>
                <a:latin typeface="Arial"/>
                <a:cs typeface="Arial"/>
              </a:rPr>
              <a:t>Vehículos</a:t>
            </a:r>
            <a:r>
              <a:rPr sz="1100" baseline="2777" dirty="0">
                <a:solidFill>
                  <a:schemeClr val="accent6">
                    <a:lumMod val="50000"/>
                  </a:schemeClr>
                </a:solidFill>
                <a:latin typeface="Arial"/>
                <a:cs typeface="Arial"/>
              </a:rPr>
              <a:t> </a:t>
            </a:r>
            <a:r>
              <a:rPr sz="1100" spc="-102" baseline="2777" dirty="0">
                <a:solidFill>
                  <a:schemeClr val="accent6">
                    <a:lumMod val="50000"/>
                  </a:schemeClr>
                </a:solidFill>
                <a:latin typeface="Arial"/>
                <a:cs typeface="Arial"/>
              </a:rPr>
              <a:t>livianos	</a:t>
            </a:r>
            <a:r>
              <a:rPr lang="es-CO" sz="1100" dirty="0">
                <a:solidFill>
                  <a:schemeClr val="accent6">
                    <a:lumMod val="50000"/>
                  </a:schemeClr>
                </a:solidFill>
                <a:latin typeface="Arial"/>
                <a:cs typeface="Arial"/>
              </a:rPr>
              <a:t>60</a:t>
            </a:r>
            <a:r>
              <a:rPr sz="1100" spc="-7" dirty="0">
                <a:solidFill>
                  <a:schemeClr val="accent6">
                    <a:lumMod val="50000"/>
                  </a:schemeClr>
                </a:solidFill>
                <a:latin typeface="Arial"/>
                <a:cs typeface="Arial"/>
              </a:rPr>
              <a:t> minutos</a:t>
            </a:r>
            <a:endParaRPr sz="1100" dirty="0">
              <a:solidFill>
                <a:schemeClr val="accent6">
                  <a:lumMod val="50000"/>
                </a:schemeClr>
              </a:solidFill>
              <a:latin typeface="Arial"/>
              <a:cs typeface="Arial"/>
            </a:endParaRPr>
          </a:p>
          <a:p>
            <a:pPr marL="766990">
              <a:spcBef>
                <a:spcPts val="1013"/>
              </a:spcBef>
              <a:defRPr/>
            </a:pPr>
            <a:r>
              <a:rPr sz="1100" u="heavy" spc="-306" dirty="0">
                <a:solidFill>
                  <a:schemeClr val="accent6">
                    <a:lumMod val="50000"/>
                  </a:schemeClr>
                </a:solidFill>
                <a:uFill>
                  <a:solidFill>
                    <a:srgbClr val="30A484"/>
                  </a:solidFill>
                </a:uFill>
                <a:latin typeface="Times New Roman"/>
                <a:cs typeface="Times New Roman"/>
              </a:rPr>
              <a:t> </a:t>
            </a:r>
            <a:r>
              <a:rPr sz="1100" b="1" spc="-75" dirty="0">
                <a:solidFill>
                  <a:schemeClr val="accent6">
                    <a:lumMod val="50000"/>
                  </a:schemeClr>
                </a:solidFill>
                <a:uFill>
                  <a:solidFill>
                    <a:srgbClr val="30A484"/>
                  </a:solidFill>
                </a:uFill>
                <a:latin typeface="Arial"/>
                <a:cs typeface="Arial"/>
              </a:rPr>
              <a:t>Ahorro en</a:t>
            </a:r>
            <a:r>
              <a:rPr sz="1100" b="1" spc="-14" dirty="0">
                <a:solidFill>
                  <a:schemeClr val="accent6">
                    <a:lumMod val="50000"/>
                  </a:schemeClr>
                </a:solidFill>
                <a:uFill>
                  <a:solidFill>
                    <a:srgbClr val="30A484"/>
                  </a:solidFill>
                </a:uFill>
                <a:latin typeface="Arial"/>
                <a:cs typeface="Arial"/>
              </a:rPr>
              <a:t> </a:t>
            </a:r>
            <a:r>
              <a:rPr sz="1100" b="1" spc="-68" dirty="0">
                <a:solidFill>
                  <a:schemeClr val="accent6">
                    <a:lumMod val="50000"/>
                  </a:schemeClr>
                </a:solidFill>
                <a:uFill>
                  <a:solidFill>
                    <a:srgbClr val="30A484"/>
                  </a:solidFill>
                </a:uFill>
                <a:latin typeface="Arial"/>
                <a:cs typeface="Arial"/>
              </a:rPr>
              <a:t>recorrido</a:t>
            </a:r>
            <a:r>
              <a:rPr sz="1100" b="1" spc="-82" dirty="0">
                <a:solidFill>
                  <a:schemeClr val="accent6">
                    <a:lumMod val="50000"/>
                  </a:schemeClr>
                </a:solidFill>
                <a:uFill>
                  <a:solidFill>
                    <a:srgbClr val="30A484"/>
                  </a:solidFill>
                </a:uFill>
                <a:latin typeface="Arial"/>
                <a:cs typeface="Arial"/>
              </a:rPr>
              <a:t> </a:t>
            </a:r>
            <a:endParaRPr sz="1100" dirty="0">
              <a:solidFill>
                <a:schemeClr val="accent6">
                  <a:lumMod val="50000"/>
                </a:schemeClr>
              </a:solidFill>
              <a:latin typeface="Arial"/>
              <a:cs typeface="Arial"/>
            </a:endParaRPr>
          </a:p>
          <a:p>
            <a:pPr marL="982921" indent="-98465">
              <a:spcBef>
                <a:spcPts val="150"/>
              </a:spcBef>
              <a:buFontTx/>
              <a:buChar char="•"/>
              <a:tabLst>
                <a:tab pos="983785" algn="l"/>
              </a:tabLst>
              <a:defRPr/>
            </a:pPr>
            <a:r>
              <a:rPr sz="1100" spc="-132" baseline="2777" dirty="0">
                <a:solidFill>
                  <a:schemeClr val="accent6">
                    <a:lumMod val="50000"/>
                  </a:schemeClr>
                </a:solidFill>
                <a:latin typeface="Arial"/>
                <a:cs typeface="Arial"/>
              </a:rPr>
              <a:t>Más </a:t>
            </a:r>
            <a:r>
              <a:rPr sz="1100" spc="-121" baseline="2777" dirty="0">
                <a:solidFill>
                  <a:schemeClr val="accent6">
                    <a:lumMod val="50000"/>
                  </a:schemeClr>
                </a:solidFill>
                <a:latin typeface="Arial"/>
                <a:cs typeface="Arial"/>
              </a:rPr>
              <a:t>de </a:t>
            </a:r>
            <a:r>
              <a:rPr lang="es-CO" sz="1100" dirty="0">
                <a:solidFill>
                  <a:schemeClr val="accent6">
                    <a:lumMod val="50000"/>
                  </a:schemeClr>
                </a:solidFill>
                <a:latin typeface="Arial"/>
                <a:cs typeface="Arial"/>
              </a:rPr>
              <a:t> N/A</a:t>
            </a:r>
            <a:endParaRPr sz="1100" dirty="0">
              <a:solidFill>
                <a:schemeClr val="accent6">
                  <a:lumMod val="50000"/>
                </a:schemeClr>
              </a:solidFill>
              <a:latin typeface="Arial"/>
              <a:cs typeface="Arial"/>
            </a:endParaRPr>
          </a:p>
          <a:p>
            <a:pPr marL="766990">
              <a:spcBef>
                <a:spcPts val="939"/>
              </a:spcBef>
              <a:defRPr/>
            </a:pPr>
            <a:r>
              <a:rPr sz="1100" b="1" spc="-75" dirty="0">
                <a:solidFill>
                  <a:schemeClr val="accent6">
                    <a:lumMod val="50000"/>
                  </a:schemeClr>
                </a:solidFill>
                <a:latin typeface="Arial"/>
                <a:cs typeface="Arial"/>
              </a:rPr>
              <a:t>Velocidad de</a:t>
            </a:r>
            <a:r>
              <a:rPr sz="1100" b="1" spc="-14" dirty="0">
                <a:solidFill>
                  <a:schemeClr val="accent6">
                    <a:lumMod val="50000"/>
                  </a:schemeClr>
                </a:solidFill>
                <a:latin typeface="Arial"/>
                <a:cs typeface="Arial"/>
              </a:rPr>
              <a:t> </a:t>
            </a:r>
            <a:r>
              <a:rPr sz="1100" b="1" spc="-75" dirty="0">
                <a:solidFill>
                  <a:schemeClr val="accent6">
                    <a:lumMod val="50000"/>
                  </a:schemeClr>
                </a:solidFill>
                <a:latin typeface="Arial"/>
                <a:cs typeface="Arial"/>
              </a:rPr>
              <a:t>operación</a:t>
            </a:r>
            <a:endParaRPr sz="1100" dirty="0">
              <a:solidFill>
                <a:schemeClr val="accent6">
                  <a:lumMod val="50000"/>
                </a:schemeClr>
              </a:solidFill>
              <a:latin typeface="Arial"/>
              <a:cs typeface="Arial"/>
            </a:endParaRPr>
          </a:p>
          <a:p>
            <a:pPr marL="982921" indent="-98465">
              <a:spcBef>
                <a:spcPts val="155"/>
              </a:spcBef>
              <a:buFontTx/>
              <a:buChar char="•"/>
              <a:tabLst>
                <a:tab pos="983785" algn="l"/>
              </a:tabLst>
              <a:defRPr/>
            </a:pPr>
            <a:r>
              <a:rPr sz="1100" spc="-132" baseline="2777" dirty="0">
                <a:solidFill>
                  <a:schemeClr val="accent6">
                    <a:lumMod val="50000"/>
                  </a:schemeClr>
                </a:solidFill>
                <a:latin typeface="Arial"/>
                <a:cs typeface="Arial"/>
              </a:rPr>
              <a:t>Pasa </a:t>
            </a:r>
            <a:r>
              <a:rPr sz="1100" spc="-121" baseline="2777" dirty="0">
                <a:solidFill>
                  <a:schemeClr val="accent6">
                    <a:lumMod val="50000"/>
                  </a:schemeClr>
                </a:solidFill>
                <a:latin typeface="Arial"/>
                <a:cs typeface="Arial"/>
              </a:rPr>
              <a:t>de </a:t>
            </a:r>
            <a:r>
              <a:rPr sz="1100" spc="-112" baseline="2777" dirty="0">
                <a:solidFill>
                  <a:schemeClr val="accent6">
                    <a:lumMod val="50000"/>
                  </a:schemeClr>
                </a:solidFill>
                <a:latin typeface="Arial"/>
                <a:cs typeface="Arial"/>
              </a:rPr>
              <a:t>18,2 km/h </a:t>
            </a:r>
            <a:r>
              <a:rPr sz="1100" spc="-121" baseline="2777" dirty="0">
                <a:solidFill>
                  <a:schemeClr val="accent6">
                    <a:lumMod val="50000"/>
                  </a:schemeClr>
                </a:solidFill>
                <a:latin typeface="Arial"/>
                <a:cs typeface="Arial"/>
              </a:rPr>
              <a:t>a </a:t>
            </a:r>
            <a:r>
              <a:rPr lang="es-CO" sz="1100" dirty="0">
                <a:solidFill>
                  <a:schemeClr val="accent6">
                    <a:lumMod val="50000"/>
                  </a:schemeClr>
                </a:solidFill>
                <a:latin typeface="Arial"/>
                <a:cs typeface="Arial"/>
              </a:rPr>
              <a:t>30</a:t>
            </a:r>
            <a:r>
              <a:rPr sz="1100" spc="204" dirty="0">
                <a:solidFill>
                  <a:schemeClr val="accent6">
                    <a:lumMod val="50000"/>
                  </a:schemeClr>
                </a:solidFill>
                <a:latin typeface="Arial"/>
                <a:cs typeface="Arial"/>
              </a:rPr>
              <a:t> </a:t>
            </a:r>
            <a:r>
              <a:rPr sz="1100" spc="-7" dirty="0">
                <a:solidFill>
                  <a:schemeClr val="accent6">
                    <a:lumMod val="50000"/>
                  </a:schemeClr>
                </a:solidFill>
                <a:latin typeface="Arial"/>
                <a:cs typeface="Arial"/>
              </a:rPr>
              <a:t>kilómetros</a:t>
            </a:r>
            <a:endParaRPr sz="1100" dirty="0">
              <a:solidFill>
                <a:schemeClr val="accent6">
                  <a:lumMod val="50000"/>
                </a:schemeClr>
              </a:solidFill>
              <a:latin typeface="Arial"/>
              <a:cs typeface="Arial"/>
            </a:endParaRPr>
          </a:p>
          <a:p>
            <a:pPr marL="766990">
              <a:spcBef>
                <a:spcPts val="891"/>
              </a:spcBef>
              <a:defRPr/>
            </a:pPr>
            <a:r>
              <a:rPr sz="1100" b="1" spc="-75" dirty="0">
                <a:solidFill>
                  <a:schemeClr val="accent6">
                    <a:lumMod val="50000"/>
                  </a:schemeClr>
                </a:solidFill>
                <a:latin typeface="Arial"/>
                <a:cs typeface="Arial"/>
              </a:rPr>
              <a:t>Disminución de </a:t>
            </a:r>
            <a:r>
              <a:rPr sz="1100" b="1" spc="-54" dirty="0">
                <a:solidFill>
                  <a:schemeClr val="accent6">
                    <a:lumMod val="50000"/>
                  </a:schemeClr>
                </a:solidFill>
                <a:latin typeface="Arial"/>
                <a:cs typeface="Arial"/>
              </a:rPr>
              <a:t>la</a:t>
            </a:r>
            <a:r>
              <a:rPr sz="1100" b="1" spc="14" dirty="0">
                <a:solidFill>
                  <a:schemeClr val="accent6">
                    <a:lumMod val="50000"/>
                  </a:schemeClr>
                </a:solidFill>
                <a:latin typeface="Arial"/>
                <a:cs typeface="Arial"/>
              </a:rPr>
              <a:t> </a:t>
            </a:r>
            <a:r>
              <a:rPr sz="1100" b="1" spc="-68" dirty="0">
                <a:solidFill>
                  <a:schemeClr val="accent6">
                    <a:lumMod val="50000"/>
                  </a:schemeClr>
                </a:solidFill>
                <a:latin typeface="Arial"/>
                <a:cs typeface="Arial"/>
              </a:rPr>
              <a:t>accidentalidad</a:t>
            </a:r>
            <a:endParaRPr sz="1100" dirty="0">
              <a:solidFill>
                <a:schemeClr val="accent6">
                  <a:lumMod val="50000"/>
                </a:schemeClr>
              </a:solidFill>
              <a:latin typeface="Arial"/>
              <a:cs typeface="Arial"/>
            </a:endParaRPr>
          </a:p>
          <a:p>
            <a:pPr marL="982921" indent="-98465">
              <a:spcBef>
                <a:spcPts val="422"/>
              </a:spcBef>
              <a:buFontTx/>
              <a:buChar char="•"/>
              <a:tabLst>
                <a:tab pos="983785" algn="l"/>
              </a:tabLst>
              <a:defRPr/>
            </a:pPr>
            <a:r>
              <a:rPr sz="1100" spc="-121" baseline="2777" dirty="0">
                <a:solidFill>
                  <a:schemeClr val="accent6">
                    <a:lumMod val="50000"/>
                  </a:schemeClr>
                </a:solidFill>
                <a:latin typeface="Arial"/>
                <a:cs typeface="Arial"/>
              </a:rPr>
              <a:t>Reducción </a:t>
            </a:r>
            <a:r>
              <a:rPr sz="1100" spc="-102" baseline="2777" dirty="0">
                <a:solidFill>
                  <a:schemeClr val="accent6">
                    <a:lumMod val="50000"/>
                  </a:schemeClr>
                </a:solidFill>
                <a:latin typeface="Arial"/>
                <a:cs typeface="Arial"/>
              </a:rPr>
              <a:t>del</a:t>
            </a:r>
            <a:r>
              <a:rPr sz="1100" spc="-71" baseline="2777" dirty="0">
                <a:solidFill>
                  <a:schemeClr val="accent6">
                    <a:lumMod val="50000"/>
                  </a:schemeClr>
                </a:solidFill>
                <a:latin typeface="Arial"/>
                <a:cs typeface="Arial"/>
              </a:rPr>
              <a:t> </a:t>
            </a:r>
            <a:r>
              <a:rPr sz="1100" dirty="0">
                <a:solidFill>
                  <a:schemeClr val="accent6">
                    <a:lumMod val="50000"/>
                  </a:schemeClr>
                </a:solidFill>
                <a:latin typeface="Arial"/>
                <a:cs typeface="Arial"/>
              </a:rPr>
              <a:t>75%</a:t>
            </a:r>
          </a:p>
        </p:txBody>
      </p:sp>
      <p:sp>
        <p:nvSpPr>
          <p:cNvPr id="36" name="object 36">
            <a:extLst>
              <a:ext uri="{FF2B5EF4-FFF2-40B4-BE49-F238E27FC236}">
                <a16:creationId xmlns:a16="http://schemas.microsoft.com/office/drawing/2014/main" id="{8A9CD58D-2ACB-4F4B-881C-77D0B8ECC900}"/>
              </a:ext>
            </a:extLst>
          </p:cNvPr>
          <p:cNvSpPr txBox="1"/>
          <p:nvPr/>
        </p:nvSpPr>
        <p:spPr>
          <a:xfrm>
            <a:off x="1243013" y="4059238"/>
            <a:ext cx="4592637" cy="1708150"/>
          </a:xfrm>
          <a:prstGeom prst="rect">
            <a:avLst/>
          </a:prstGeom>
        </p:spPr>
        <p:txBody>
          <a:bodyPr lIns="0" tIns="18138" rIns="0" bIns="0">
            <a:spAutoFit/>
          </a:bodyPr>
          <a:lstStyle/>
          <a:p>
            <a:pPr marL="208158">
              <a:spcBef>
                <a:spcPts val="143"/>
              </a:spcBef>
              <a:defRPr/>
            </a:pPr>
            <a:r>
              <a:rPr lang="es-CO" sz="1300" b="1" spc="-116" dirty="0">
                <a:solidFill>
                  <a:schemeClr val="accent6">
                    <a:lumMod val="50000"/>
                  </a:schemeClr>
                </a:solidFill>
                <a:latin typeface="Arial"/>
                <a:cs typeface="Arial"/>
              </a:rPr>
              <a:t>Metas físicas: Financiadas y por financiar</a:t>
            </a:r>
            <a:r>
              <a:rPr sz="1300" b="1" spc="-116" dirty="0">
                <a:solidFill>
                  <a:schemeClr val="accent6">
                    <a:lumMod val="50000"/>
                  </a:schemeClr>
                </a:solidFill>
                <a:latin typeface="Arial"/>
                <a:cs typeface="Arial"/>
              </a:rPr>
              <a:t> </a:t>
            </a:r>
            <a:r>
              <a:rPr lang="es-CO" sz="1300" b="1" spc="-116" dirty="0">
                <a:solidFill>
                  <a:schemeClr val="accent6">
                    <a:lumMod val="50000"/>
                  </a:schemeClr>
                </a:solidFill>
                <a:latin typeface="Arial"/>
                <a:cs typeface="Arial"/>
              </a:rPr>
              <a:t>/ LOGROS</a:t>
            </a:r>
            <a:endParaRPr lang="es-CO" sz="1300" dirty="0">
              <a:solidFill>
                <a:schemeClr val="accent6">
                  <a:lumMod val="50000"/>
                </a:schemeClr>
              </a:solidFill>
              <a:latin typeface="Arial"/>
              <a:cs typeface="Arial"/>
            </a:endParaRPr>
          </a:p>
          <a:p>
            <a:pPr marL="208158">
              <a:spcBef>
                <a:spcPts val="143"/>
              </a:spcBef>
              <a:defRPr/>
            </a:pPr>
            <a:endParaRPr lang="es-CO" sz="1300" spc="-88" dirty="0">
              <a:solidFill>
                <a:schemeClr val="accent6">
                  <a:lumMod val="50000"/>
                </a:schemeClr>
              </a:solidFill>
              <a:latin typeface="Arial"/>
              <a:cs typeface="Arial"/>
            </a:endParaRPr>
          </a:p>
          <a:p>
            <a:pPr marL="208158">
              <a:spcBef>
                <a:spcPts val="143"/>
              </a:spcBef>
              <a:defRPr/>
            </a:pPr>
            <a:r>
              <a:rPr lang="es-CO" sz="1300" spc="-88" dirty="0">
                <a:solidFill>
                  <a:schemeClr val="accent6">
                    <a:lumMod val="50000"/>
                  </a:schemeClr>
                </a:solidFill>
                <a:latin typeface="Arial"/>
                <a:cs typeface="Arial"/>
              </a:rPr>
              <a:t>Financiadas: 27 km</a:t>
            </a:r>
          </a:p>
          <a:p>
            <a:pPr marL="208158">
              <a:spcBef>
                <a:spcPts val="143"/>
              </a:spcBef>
              <a:defRPr/>
            </a:pPr>
            <a:r>
              <a:rPr lang="es-CO" sz="1300" spc="-88" dirty="0">
                <a:solidFill>
                  <a:schemeClr val="accent6">
                    <a:lumMod val="50000"/>
                  </a:schemeClr>
                </a:solidFill>
                <a:latin typeface="Arial"/>
                <a:cs typeface="Arial"/>
              </a:rPr>
              <a:t>     </a:t>
            </a:r>
          </a:p>
          <a:p>
            <a:pPr marL="208158">
              <a:spcBef>
                <a:spcPts val="143"/>
              </a:spcBef>
              <a:defRPr/>
            </a:pPr>
            <a:r>
              <a:rPr lang="es-CO" sz="1300" spc="-88" dirty="0">
                <a:solidFill>
                  <a:schemeClr val="accent6">
                    <a:lumMod val="50000"/>
                  </a:schemeClr>
                </a:solidFill>
                <a:latin typeface="Arial"/>
                <a:cs typeface="Arial"/>
              </a:rPr>
              <a:t>Por financiar:  13 km $36.849 millones</a:t>
            </a:r>
          </a:p>
          <a:p>
            <a:pPr marL="208158">
              <a:spcBef>
                <a:spcPts val="143"/>
              </a:spcBef>
              <a:defRPr/>
            </a:pPr>
            <a:r>
              <a:rPr lang="es-CO" sz="1300" spc="-88" dirty="0">
                <a:solidFill>
                  <a:schemeClr val="accent6">
                    <a:lumMod val="50000"/>
                  </a:schemeClr>
                </a:solidFill>
                <a:latin typeface="Arial"/>
                <a:cs typeface="Arial"/>
              </a:rPr>
              <a:t>     Tramo 1 = 11.346 millones</a:t>
            </a:r>
          </a:p>
          <a:p>
            <a:pPr marL="208158">
              <a:spcBef>
                <a:spcPts val="143"/>
              </a:spcBef>
              <a:defRPr/>
            </a:pPr>
            <a:r>
              <a:rPr lang="es-CO" sz="1300" spc="-88" dirty="0">
                <a:solidFill>
                  <a:schemeClr val="accent6">
                    <a:lumMod val="50000"/>
                  </a:schemeClr>
                </a:solidFill>
                <a:latin typeface="Arial"/>
                <a:cs typeface="Arial"/>
              </a:rPr>
              <a:t>     Tramo 2 = 12..379 millones</a:t>
            </a:r>
          </a:p>
          <a:p>
            <a:pPr marL="208158">
              <a:spcBef>
                <a:spcPts val="143"/>
              </a:spcBef>
              <a:defRPr/>
            </a:pPr>
            <a:r>
              <a:rPr lang="es-CO" sz="1300" spc="-88" dirty="0">
                <a:solidFill>
                  <a:schemeClr val="accent6">
                    <a:lumMod val="50000"/>
                  </a:schemeClr>
                </a:solidFill>
                <a:latin typeface="Arial"/>
                <a:cs typeface="Arial"/>
              </a:rPr>
              <a:t>     Tramo 3=   13.124 millones</a:t>
            </a:r>
          </a:p>
        </p:txBody>
      </p:sp>
      <p:sp>
        <p:nvSpPr>
          <p:cNvPr id="151583" name="object 2">
            <a:extLst>
              <a:ext uri="{FF2B5EF4-FFF2-40B4-BE49-F238E27FC236}">
                <a16:creationId xmlns:a16="http://schemas.microsoft.com/office/drawing/2014/main" id="{A9FF507A-46E5-47D0-A640-E84F18934282}"/>
              </a:ext>
            </a:extLst>
          </p:cNvPr>
          <p:cNvSpPr>
            <a:spLocks/>
          </p:cNvSpPr>
          <p:nvPr/>
        </p:nvSpPr>
        <p:spPr bwMode="auto">
          <a:xfrm>
            <a:off x="8147050" y="1409700"/>
            <a:ext cx="371475" cy="261938"/>
          </a:xfrm>
          <a:custGeom>
            <a:avLst/>
            <a:gdLst>
              <a:gd name="T0" fmla="*/ 1314611 w 273050"/>
              <a:gd name="T1" fmla="*/ 1666160 h 192405"/>
              <a:gd name="T2" fmla="*/ 2353040 w 273050"/>
              <a:gd name="T3" fmla="*/ 833024 h 192405"/>
              <a:gd name="T4" fmla="*/ 1314611 w 273050"/>
              <a:gd name="T5" fmla="*/ 0 h 192405"/>
              <a:gd name="T6" fmla="*/ 1314611 w 273050"/>
              <a:gd name="T7" fmla="*/ 386572 h 192405"/>
              <a:gd name="T8" fmla="*/ 0 w 273050"/>
              <a:gd name="T9" fmla="*/ 386572 h 192405"/>
              <a:gd name="T10" fmla="*/ 0 w 273050"/>
              <a:gd name="T11" fmla="*/ 1279588 h 192405"/>
              <a:gd name="T12" fmla="*/ 1314611 w 273050"/>
              <a:gd name="T13" fmla="*/ 1279588 h 192405"/>
              <a:gd name="T14" fmla="*/ 1314611 w 273050"/>
              <a:gd name="T15" fmla="*/ 1666160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39"/>
                </a:moveTo>
                <a:lnTo>
                  <a:pt x="272783" y="96113"/>
                </a:lnTo>
                <a:lnTo>
                  <a:pt x="152400" y="0"/>
                </a:lnTo>
                <a:lnTo>
                  <a:pt x="152400" y="44602"/>
                </a:lnTo>
                <a:lnTo>
                  <a:pt x="0" y="44602"/>
                </a:lnTo>
                <a:lnTo>
                  <a:pt x="0" y="147637"/>
                </a:lnTo>
                <a:lnTo>
                  <a:pt x="152400" y="147637"/>
                </a:lnTo>
                <a:lnTo>
                  <a:pt x="152400" y="192239"/>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39" name="object 29">
            <a:extLst>
              <a:ext uri="{FF2B5EF4-FFF2-40B4-BE49-F238E27FC236}">
                <a16:creationId xmlns:a16="http://schemas.microsoft.com/office/drawing/2014/main" id="{581B6C2C-4384-494A-9D1C-3166A38B8FF3}"/>
              </a:ext>
            </a:extLst>
          </p:cNvPr>
          <p:cNvSpPr txBox="1"/>
          <p:nvPr/>
        </p:nvSpPr>
        <p:spPr>
          <a:xfrm>
            <a:off x="6232525" y="1420813"/>
            <a:ext cx="1662113"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50000"/>
                  </a:schemeClr>
                </a:solidFill>
                <a:latin typeface="Arial"/>
                <a:cs typeface="Arial"/>
              </a:rPr>
              <a:t> 16</a:t>
            </a:r>
            <a:r>
              <a:rPr sz="1360" b="1" spc="-68" dirty="0">
                <a:solidFill>
                  <a:schemeClr val="accent6">
                    <a:lumMod val="50000"/>
                  </a:schemeClr>
                </a:solidFill>
                <a:latin typeface="Arial"/>
                <a:cs typeface="Arial"/>
              </a:rPr>
              <a:t> de </a:t>
            </a:r>
            <a:r>
              <a:rPr lang="es-CO" sz="1360" b="1" spc="-68" dirty="0">
                <a:solidFill>
                  <a:schemeClr val="accent6">
                    <a:lumMod val="50000"/>
                  </a:schemeClr>
                </a:solidFill>
                <a:latin typeface="Arial"/>
                <a:cs typeface="Arial"/>
              </a:rPr>
              <a:t>oct</a:t>
            </a:r>
            <a:r>
              <a:rPr sz="1360" b="1" spc="-82" dirty="0">
                <a:solidFill>
                  <a:schemeClr val="accent6">
                    <a:lumMod val="50000"/>
                  </a:schemeClr>
                </a:solidFill>
                <a:latin typeface="Arial"/>
                <a:cs typeface="Arial"/>
              </a:rPr>
              <a:t> </a:t>
            </a:r>
            <a:r>
              <a:rPr sz="1360" b="1" spc="-68" dirty="0">
                <a:solidFill>
                  <a:schemeClr val="accent6">
                    <a:lumMod val="50000"/>
                  </a:schemeClr>
                </a:solidFill>
                <a:latin typeface="Arial"/>
                <a:cs typeface="Arial"/>
              </a:rPr>
              <a:t>de</a:t>
            </a:r>
            <a:r>
              <a:rPr sz="1360" b="1" dirty="0">
                <a:solidFill>
                  <a:schemeClr val="accent6">
                    <a:lumMod val="50000"/>
                  </a:schemeClr>
                </a:solidFill>
                <a:latin typeface="Arial"/>
                <a:cs typeface="Arial"/>
              </a:rPr>
              <a:t> </a:t>
            </a:r>
            <a:r>
              <a:rPr lang="es-CO" sz="1360" b="1" dirty="0">
                <a:solidFill>
                  <a:schemeClr val="accent6">
                    <a:lumMod val="50000"/>
                  </a:schemeClr>
                </a:solidFill>
                <a:latin typeface="Arial"/>
                <a:cs typeface="Arial"/>
              </a:rPr>
              <a:t>2018</a:t>
            </a:r>
            <a:endParaRPr sz="1360" dirty="0">
              <a:solidFill>
                <a:schemeClr val="accent6">
                  <a:lumMod val="50000"/>
                </a:schemeClr>
              </a:solidFill>
              <a:latin typeface="Arial"/>
              <a:cs typeface="Arial"/>
            </a:endParaRPr>
          </a:p>
        </p:txBody>
      </p:sp>
      <p:sp>
        <p:nvSpPr>
          <p:cNvPr id="40" name="object 31">
            <a:extLst>
              <a:ext uri="{FF2B5EF4-FFF2-40B4-BE49-F238E27FC236}">
                <a16:creationId xmlns:a16="http://schemas.microsoft.com/office/drawing/2014/main" id="{83C86129-1FA3-41B3-BB15-74CE1F55C1D3}"/>
              </a:ext>
            </a:extLst>
          </p:cNvPr>
          <p:cNvSpPr txBox="1"/>
          <p:nvPr/>
        </p:nvSpPr>
        <p:spPr>
          <a:xfrm>
            <a:off x="8724900" y="1408113"/>
            <a:ext cx="1235075" cy="227012"/>
          </a:xfrm>
          <a:prstGeom prst="rect">
            <a:avLst/>
          </a:prstGeom>
        </p:spPr>
        <p:txBody>
          <a:bodyPr lIns="0" tIns="17275" rIns="0" bIns="0">
            <a:spAutoFit/>
          </a:bodyPr>
          <a:lstStyle/>
          <a:p>
            <a:pPr marL="17275">
              <a:spcBef>
                <a:spcPts val="136"/>
              </a:spcBef>
              <a:defRPr/>
            </a:pPr>
            <a:r>
              <a:rPr lang="es-CO" sz="1360" spc="-68" dirty="0">
                <a:solidFill>
                  <a:schemeClr val="accent6">
                    <a:lumMod val="50000"/>
                  </a:schemeClr>
                </a:solidFill>
                <a:latin typeface="Arial"/>
                <a:cs typeface="Arial"/>
              </a:rPr>
              <a:t>I</a:t>
            </a:r>
            <a:r>
              <a:rPr sz="1360" spc="-68" dirty="0" err="1">
                <a:solidFill>
                  <a:schemeClr val="accent6">
                    <a:lumMod val="50000"/>
                  </a:schemeClr>
                </a:solidFill>
                <a:latin typeface="Arial"/>
                <a:cs typeface="Arial"/>
              </a:rPr>
              <a:t>nicio</a:t>
            </a:r>
            <a:r>
              <a:rPr sz="1360" spc="-68" dirty="0">
                <a:solidFill>
                  <a:schemeClr val="accent6">
                    <a:lumMod val="50000"/>
                  </a:schemeClr>
                </a:solidFill>
                <a:latin typeface="Arial"/>
                <a:cs typeface="Arial"/>
              </a:rPr>
              <a:t> </a:t>
            </a:r>
            <a:r>
              <a:rPr sz="1360" spc="-82" dirty="0">
                <a:solidFill>
                  <a:schemeClr val="accent6">
                    <a:lumMod val="50000"/>
                  </a:schemeClr>
                </a:solidFill>
                <a:latin typeface="Arial"/>
                <a:cs typeface="Arial"/>
              </a:rPr>
              <a:t>de</a:t>
            </a:r>
            <a:r>
              <a:rPr sz="1360" spc="-109" dirty="0">
                <a:solidFill>
                  <a:schemeClr val="accent6">
                    <a:lumMod val="50000"/>
                  </a:schemeClr>
                </a:solidFill>
                <a:latin typeface="Arial"/>
                <a:cs typeface="Arial"/>
              </a:rPr>
              <a:t> </a:t>
            </a:r>
            <a:r>
              <a:rPr sz="1360" spc="-75" dirty="0">
                <a:solidFill>
                  <a:schemeClr val="accent6">
                    <a:lumMod val="50000"/>
                  </a:schemeClr>
                </a:solidFill>
                <a:latin typeface="Arial"/>
                <a:cs typeface="Arial"/>
              </a:rPr>
              <a:t>obras</a:t>
            </a:r>
            <a:endParaRPr sz="1360" dirty="0">
              <a:solidFill>
                <a:schemeClr val="accent6">
                  <a:lumMod val="50000"/>
                </a:schemeClr>
              </a:solidFill>
              <a:latin typeface="Arial"/>
              <a:cs typeface="Arial"/>
            </a:endParaRPr>
          </a:p>
        </p:txBody>
      </p:sp>
      <p:sp>
        <p:nvSpPr>
          <p:cNvPr id="41" name="object 24">
            <a:extLst>
              <a:ext uri="{FF2B5EF4-FFF2-40B4-BE49-F238E27FC236}">
                <a16:creationId xmlns:a16="http://schemas.microsoft.com/office/drawing/2014/main" id="{7ED87E46-84D2-46CB-9AEE-3684A1981F88}"/>
              </a:ext>
            </a:extLst>
          </p:cNvPr>
          <p:cNvSpPr txBox="1"/>
          <p:nvPr/>
        </p:nvSpPr>
        <p:spPr>
          <a:xfrm>
            <a:off x="1187450" y="2009775"/>
            <a:ext cx="1325563" cy="541338"/>
          </a:xfrm>
          <a:prstGeom prst="rect">
            <a:avLst/>
          </a:prstGeom>
        </p:spPr>
        <p:txBody>
          <a:bodyPr lIns="0" tIns="70824" rIns="0" bIns="0">
            <a:spAutoFit/>
          </a:bodyPr>
          <a:lstStyle/>
          <a:p>
            <a:pPr marL="153743" indent="-137333">
              <a:spcBef>
                <a:spcPts val="556"/>
              </a:spcBef>
              <a:buFontTx/>
              <a:buChar char="&gt;"/>
              <a:tabLst>
                <a:tab pos="154606" algn="l"/>
              </a:tabLst>
              <a:defRPr/>
            </a:pPr>
            <a:r>
              <a:rPr lang="es-CO" sz="1360" spc="-68" dirty="0">
                <a:solidFill>
                  <a:schemeClr val="accent6">
                    <a:lumMod val="50000"/>
                  </a:schemeClr>
                </a:solidFill>
                <a:latin typeface="Arial"/>
                <a:cs typeface="Arial"/>
              </a:rPr>
              <a:t>Obra</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28"/>
              </a:spcBef>
              <a:buFontTx/>
              <a:buChar char="&gt;"/>
              <a:tabLst>
                <a:tab pos="154606" algn="l"/>
              </a:tabLst>
              <a:defRPr/>
            </a:pPr>
            <a:r>
              <a:rPr lang="es-CO" sz="1360" spc="-68" dirty="0">
                <a:solidFill>
                  <a:schemeClr val="accent6">
                    <a:lumMod val="50000"/>
                  </a:schemeClr>
                </a:solidFill>
                <a:latin typeface="Arial"/>
                <a:cs typeface="Arial"/>
              </a:rPr>
              <a:t>Interventoría</a:t>
            </a:r>
            <a:r>
              <a:rPr sz="1360" spc="-54"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p:txBody>
      </p:sp>
      <p:sp>
        <p:nvSpPr>
          <p:cNvPr id="42" name="object 25">
            <a:extLst>
              <a:ext uri="{FF2B5EF4-FFF2-40B4-BE49-F238E27FC236}">
                <a16:creationId xmlns:a16="http://schemas.microsoft.com/office/drawing/2014/main" id="{8244D3BB-569D-4169-8DB6-25BBE76353D2}"/>
              </a:ext>
            </a:extLst>
          </p:cNvPr>
          <p:cNvSpPr txBox="1"/>
          <p:nvPr/>
        </p:nvSpPr>
        <p:spPr>
          <a:xfrm>
            <a:off x="3711575" y="1966913"/>
            <a:ext cx="2146300" cy="582612"/>
          </a:xfrm>
          <a:prstGeom prst="rect">
            <a:avLst/>
          </a:prstGeom>
        </p:spPr>
        <p:txBody>
          <a:bodyPr lIns="0" tIns="17275" rIns="0" bIns="0">
            <a:spAutoFit/>
          </a:bodyPr>
          <a:lstStyle/>
          <a:p>
            <a:pPr marL="17275">
              <a:lnSpc>
                <a:spcPts val="2224"/>
              </a:lnSpc>
              <a:spcBef>
                <a:spcPts val="136"/>
              </a:spcBef>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93.045</a:t>
            </a:r>
            <a:r>
              <a:rPr sz="1904" b="1" spc="109"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a:p>
            <a:pPr marL="17275">
              <a:lnSpc>
                <a:spcPts val="2190"/>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  4</a:t>
            </a: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890</a:t>
            </a:r>
            <a:r>
              <a:rPr sz="1904" b="1" spc="231"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p:txBody>
      </p:sp>
      <p:sp>
        <p:nvSpPr>
          <p:cNvPr id="44" name="Rectángulo 43">
            <a:extLst>
              <a:ext uri="{FF2B5EF4-FFF2-40B4-BE49-F238E27FC236}">
                <a16:creationId xmlns:a16="http://schemas.microsoft.com/office/drawing/2014/main" id="{949805AD-3D8B-49D5-B80B-3A9C40F27F81}"/>
              </a:ext>
            </a:extLst>
          </p:cNvPr>
          <p:cNvSpPr/>
          <p:nvPr/>
        </p:nvSpPr>
        <p:spPr>
          <a:xfrm>
            <a:off x="8724900" y="4445000"/>
            <a:ext cx="2841625" cy="855663"/>
          </a:xfrm>
          <a:prstGeom prst="rect">
            <a:avLst/>
          </a:prstGeom>
        </p:spPr>
        <p:txBody>
          <a:bodyPr>
            <a:spAutoFit/>
          </a:bodyPr>
          <a:lstStyle/>
          <a:p>
            <a:pPr marL="766990">
              <a:spcBef>
                <a:spcPts val="891"/>
              </a:spcBef>
              <a:defRPr/>
            </a:pPr>
            <a:r>
              <a:rPr lang="es-MX" sz="1300" b="1" spc="-75" dirty="0">
                <a:solidFill>
                  <a:schemeClr val="accent6">
                    <a:lumMod val="50000"/>
                  </a:schemeClr>
                </a:solidFill>
                <a:latin typeface="Arial"/>
                <a:cs typeface="Arial"/>
              </a:rPr>
              <a:t>Empleos</a:t>
            </a:r>
            <a:endParaRPr lang="es-MX" sz="1300" dirty="0">
              <a:solidFill>
                <a:schemeClr val="accent6">
                  <a:lumMod val="50000"/>
                </a:schemeClr>
              </a:solidFill>
              <a:latin typeface="Arial"/>
              <a:cs typeface="Arial"/>
            </a:endParaRPr>
          </a:p>
          <a:p>
            <a:pPr marL="982921" indent="-98465">
              <a:spcBef>
                <a:spcPts val="422"/>
              </a:spcBef>
              <a:buFontTx/>
              <a:buChar char="•"/>
              <a:tabLst>
                <a:tab pos="983785" algn="l"/>
              </a:tabLst>
              <a:defRPr/>
            </a:pPr>
            <a:r>
              <a:rPr lang="es-MX" sz="1300" spc="-121" baseline="2777" dirty="0">
                <a:solidFill>
                  <a:schemeClr val="accent6">
                    <a:lumMod val="50000"/>
                  </a:schemeClr>
                </a:solidFill>
                <a:latin typeface="Arial"/>
                <a:cs typeface="Arial"/>
              </a:rPr>
              <a:t>  Directos </a:t>
            </a:r>
            <a:r>
              <a:rPr lang="es-MX" sz="1300" dirty="0">
                <a:solidFill>
                  <a:schemeClr val="accent6">
                    <a:lumMod val="50000"/>
                  </a:schemeClr>
                </a:solidFill>
                <a:latin typeface="Arial"/>
                <a:cs typeface="Arial"/>
              </a:rPr>
              <a:t>388 - </a:t>
            </a:r>
            <a:r>
              <a:rPr lang="es-MX" sz="1300" spc="-121" baseline="2777" dirty="0">
                <a:solidFill>
                  <a:schemeClr val="accent6">
                    <a:lumMod val="50000"/>
                  </a:schemeClr>
                </a:solidFill>
                <a:latin typeface="Arial"/>
                <a:cs typeface="Arial"/>
              </a:rPr>
              <a:t> Indirectos    </a:t>
            </a:r>
            <a:r>
              <a:rPr lang="es-MX" sz="1300" dirty="0">
                <a:solidFill>
                  <a:schemeClr val="accent6">
                    <a:lumMod val="50000"/>
                  </a:schemeClr>
                </a:solidFill>
                <a:latin typeface="Arial"/>
                <a:cs typeface="Arial"/>
              </a:rPr>
              <a:t>710</a:t>
            </a:r>
          </a:p>
          <a:p>
            <a:pPr marL="982921" indent="-98465">
              <a:spcBef>
                <a:spcPts val="422"/>
              </a:spcBef>
              <a:buFontTx/>
              <a:buChar char="•"/>
              <a:tabLst>
                <a:tab pos="983785" algn="l"/>
              </a:tabLst>
              <a:defRPr/>
            </a:pPr>
            <a:endParaRPr lang="es-MX" sz="1700" dirty="0">
              <a:solidFill>
                <a:schemeClr val="accent6">
                  <a:lumMod val="50000"/>
                </a:schemeClr>
              </a:solidFill>
              <a:latin typeface="Arial"/>
              <a:cs typeface="Arial"/>
            </a:endParaRPr>
          </a:p>
        </p:txBody>
      </p:sp>
      <p:sp>
        <p:nvSpPr>
          <p:cNvPr id="2" name="Rectángulo 1">
            <a:extLst>
              <a:ext uri="{FF2B5EF4-FFF2-40B4-BE49-F238E27FC236}">
                <a16:creationId xmlns:a16="http://schemas.microsoft.com/office/drawing/2014/main" id="{5F62F2B0-9249-43A0-910F-E6C029C1AD57}"/>
              </a:ext>
            </a:extLst>
          </p:cNvPr>
          <p:cNvSpPr/>
          <p:nvPr/>
        </p:nvSpPr>
        <p:spPr>
          <a:xfrm>
            <a:off x="903288" y="257175"/>
            <a:ext cx="6046787" cy="554038"/>
          </a:xfrm>
          <a:prstGeom prst="rect">
            <a:avLst/>
          </a:prstGeom>
        </p:spPr>
        <p:txBody>
          <a:bodyPr>
            <a:spAutoFit/>
          </a:bodyPr>
          <a:lstStyle/>
          <a:p>
            <a:pPr eaLnBrk="1" hangingPunct="1">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PROGRAMA BICENTENARIO</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38" name="Botón de acción: ir a inicio 37">
            <a:hlinkClick r:id="rId8" action="ppaction://hlinksldjump" highlightClick="1"/>
            <a:extLst>
              <a:ext uri="{FF2B5EF4-FFF2-40B4-BE49-F238E27FC236}">
                <a16:creationId xmlns:a16="http://schemas.microsoft.com/office/drawing/2014/main" id="{44BE840A-C6A5-4C40-B96E-D40755B73FAB}"/>
              </a:ext>
            </a:extLst>
          </p:cNvPr>
          <p:cNvSpPr/>
          <p:nvPr/>
        </p:nvSpPr>
        <p:spPr>
          <a:xfrm>
            <a:off x="10436225" y="282575"/>
            <a:ext cx="581025"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object 2">
            <a:extLst>
              <a:ext uri="{FF2B5EF4-FFF2-40B4-BE49-F238E27FC236}">
                <a16:creationId xmlns:a16="http://schemas.microsoft.com/office/drawing/2014/main" id="{1876C5B2-31AD-4B01-87A5-10DF72212C68}"/>
              </a:ext>
            </a:extLst>
          </p:cNvPr>
          <p:cNvSpPr>
            <a:spLocks/>
          </p:cNvSpPr>
          <p:nvPr/>
        </p:nvSpPr>
        <p:spPr bwMode="auto">
          <a:xfrm>
            <a:off x="8151813" y="1798638"/>
            <a:ext cx="371475" cy="260350"/>
          </a:xfrm>
          <a:custGeom>
            <a:avLst/>
            <a:gdLst>
              <a:gd name="T0" fmla="*/ 1314611 w 273050"/>
              <a:gd name="T1" fmla="*/ 1596723 h 192405"/>
              <a:gd name="T2" fmla="*/ 2353040 w 273050"/>
              <a:gd name="T3" fmla="*/ 798311 h 192405"/>
              <a:gd name="T4" fmla="*/ 1314611 w 273050"/>
              <a:gd name="T5" fmla="*/ 0 h 192405"/>
              <a:gd name="T6" fmla="*/ 1314611 w 273050"/>
              <a:gd name="T7" fmla="*/ 370465 h 192405"/>
              <a:gd name="T8" fmla="*/ 0 w 273050"/>
              <a:gd name="T9" fmla="*/ 370465 h 192405"/>
              <a:gd name="T10" fmla="*/ 0 w 273050"/>
              <a:gd name="T11" fmla="*/ 1226267 h 192405"/>
              <a:gd name="T12" fmla="*/ 1314611 w 273050"/>
              <a:gd name="T13" fmla="*/ 1226267 h 192405"/>
              <a:gd name="T14" fmla="*/ 1314611 w 273050"/>
              <a:gd name="T15" fmla="*/ 1596723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39"/>
                </a:moveTo>
                <a:lnTo>
                  <a:pt x="272783" y="96113"/>
                </a:lnTo>
                <a:lnTo>
                  <a:pt x="152400" y="0"/>
                </a:lnTo>
                <a:lnTo>
                  <a:pt x="152400" y="44602"/>
                </a:lnTo>
                <a:lnTo>
                  <a:pt x="0" y="44602"/>
                </a:lnTo>
                <a:lnTo>
                  <a:pt x="0" y="147637"/>
                </a:lnTo>
                <a:lnTo>
                  <a:pt x="152400" y="147637"/>
                </a:lnTo>
                <a:lnTo>
                  <a:pt x="152400" y="192239"/>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3603" name="object 3">
            <a:extLst>
              <a:ext uri="{FF2B5EF4-FFF2-40B4-BE49-F238E27FC236}">
                <a16:creationId xmlns:a16="http://schemas.microsoft.com/office/drawing/2014/main" id="{3991A680-5A0E-4498-A5B7-2F83AF7AA7DA}"/>
              </a:ext>
            </a:extLst>
          </p:cNvPr>
          <p:cNvSpPr>
            <a:spLocks/>
          </p:cNvSpPr>
          <p:nvPr/>
        </p:nvSpPr>
        <p:spPr bwMode="auto">
          <a:xfrm>
            <a:off x="8151813" y="2343150"/>
            <a:ext cx="371475" cy="261938"/>
          </a:xfrm>
          <a:custGeom>
            <a:avLst/>
            <a:gdLst>
              <a:gd name="T0" fmla="*/ 1314611 w 273050"/>
              <a:gd name="T1" fmla="*/ 1666273 h 192405"/>
              <a:gd name="T2" fmla="*/ 2353040 w 273050"/>
              <a:gd name="T3" fmla="*/ 833135 h 192405"/>
              <a:gd name="T4" fmla="*/ 1314611 w 273050"/>
              <a:gd name="T5" fmla="*/ 0 h 192405"/>
              <a:gd name="T6" fmla="*/ 1314611 w 273050"/>
              <a:gd name="T7" fmla="*/ 386572 h 192405"/>
              <a:gd name="T8" fmla="*/ 0 w 273050"/>
              <a:gd name="T9" fmla="*/ 386572 h 192405"/>
              <a:gd name="T10" fmla="*/ 0 w 273050"/>
              <a:gd name="T11" fmla="*/ 1279699 h 192405"/>
              <a:gd name="T12" fmla="*/ 1314611 w 273050"/>
              <a:gd name="T13" fmla="*/ 1279699 h 192405"/>
              <a:gd name="T14" fmla="*/ 1314611 w 273050"/>
              <a:gd name="T15" fmla="*/ 1666273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52"/>
                </a:moveTo>
                <a:lnTo>
                  <a:pt x="272783" y="96126"/>
                </a:lnTo>
                <a:lnTo>
                  <a:pt x="152400" y="0"/>
                </a:lnTo>
                <a:lnTo>
                  <a:pt x="152400" y="44602"/>
                </a:lnTo>
                <a:lnTo>
                  <a:pt x="0" y="44602"/>
                </a:lnTo>
                <a:lnTo>
                  <a:pt x="0" y="147650"/>
                </a:lnTo>
                <a:lnTo>
                  <a:pt x="152400" y="147650"/>
                </a:lnTo>
                <a:lnTo>
                  <a:pt x="152400" y="192252"/>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3604" name="object 4">
            <a:extLst>
              <a:ext uri="{FF2B5EF4-FFF2-40B4-BE49-F238E27FC236}">
                <a16:creationId xmlns:a16="http://schemas.microsoft.com/office/drawing/2014/main" id="{DC1FC22E-CEBB-4FC3-9B0E-8F7694D111F2}"/>
              </a:ext>
            </a:extLst>
          </p:cNvPr>
          <p:cNvSpPr>
            <a:spLocks/>
          </p:cNvSpPr>
          <p:nvPr/>
        </p:nvSpPr>
        <p:spPr bwMode="auto">
          <a:xfrm>
            <a:off x="8151813" y="2833688"/>
            <a:ext cx="371475" cy="261937"/>
          </a:xfrm>
          <a:custGeom>
            <a:avLst/>
            <a:gdLst>
              <a:gd name="T0" fmla="*/ 1314611 w 273050"/>
              <a:gd name="T1" fmla="*/ 1666231 h 192405"/>
              <a:gd name="T2" fmla="*/ 2353040 w 273050"/>
              <a:gd name="T3" fmla="*/ 833114 h 192405"/>
              <a:gd name="T4" fmla="*/ 1314611 w 273050"/>
              <a:gd name="T5" fmla="*/ 0 h 192405"/>
              <a:gd name="T6" fmla="*/ 1314611 w 273050"/>
              <a:gd name="T7" fmla="*/ 386558 h 192405"/>
              <a:gd name="T8" fmla="*/ 0 w 273050"/>
              <a:gd name="T9" fmla="*/ 386558 h 192405"/>
              <a:gd name="T10" fmla="*/ 0 w 273050"/>
              <a:gd name="T11" fmla="*/ 1279664 h 192405"/>
              <a:gd name="T12" fmla="*/ 1314611 w 273050"/>
              <a:gd name="T13" fmla="*/ 1279664 h 192405"/>
              <a:gd name="T14" fmla="*/ 1314611 w 273050"/>
              <a:gd name="T15" fmla="*/ 1666231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52"/>
                </a:moveTo>
                <a:lnTo>
                  <a:pt x="272783" y="96126"/>
                </a:lnTo>
                <a:lnTo>
                  <a:pt x="152400" y="0"/>
                </a:lnTo>
                <a:lnTo>
                  <a:pt x="152400" y="44602"/>
                </a:lnTo>
                <a:lnTo>
                  <a:pt x="0" y="44602"/>
                </a:lnTo>
                <a:lnTo>
                  <a:pt x="0" y="147650"/>
                </a:lnTo>
                <a:lnTo>
                  <a:pt x="152400" y="147650"/>
                </a:lnTo>
                <a:lnTo>
                  <a:pt x="152400" y="192252"/>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3605" name="object 5">
            <a:extLst>
              <a:ext uri="{FF2B5EF4-FFF2-40B4-BE49-F238E27FC236}">
                <a16:creationId xmlns:a16="http://schemas.microsoft.com/office/drawing/2014/main" id="{637A3907-0C9C-41AD-8315-82AC7A4A4568}"/>
              </a:ext>
            </a:extLst>
          </p:cNvPr>
          <p:cNvSpPr>
            <a:spLocks/>
          </p:cNvSpPr>
          <p:nvPr/>
        </p:nvSpPr>
        <p:spPr bwMode="auto">
          <a:xfrm>
            <a:off x="6408738" y="852488"/>
            <a:ext cx="404812" cy="396875"/>
          </a:xfrm>
          <a:custGeom>
            <a:avLst/>
            <a:gdLst>
              <a:gd name="T0" fmla="*/ 0 w 297814"/>
              <a:gd name="T1" fmla="*/ 2461989 h 292734"/>
              <a:gd name="T2" fmla="*/ 87862 w 297814"/>
              <a:gd name="T3" fmla="*/ 2375588 h 292734"/>
              <a:gd name="T4" fmla="*/ 2551135 w 297814"/>
              <a:gd name="T5" fmla="*/ 1770956 h 292734"/>
              <a:gd name="T6" fmla="*/ 2551135 w 297814"/>
              <a:gd name="T7" fmla="*/ 1252591 h 292734"/>
              <a:gd name="T8" fmla="*/ 87862 w 297814"/>
              <a:gd name="T9" fmla="*/ 647841 h 292734"/>
              <a:gd name="T10" fmla="*/ 87862 w 297814"/>
              <a:gd name="T11" fmla="*/ 561439 h 292734"/>
              <a:gd name="T12" fmla="*/ 879664 w 297814"/>
              <a:gd name="T13" fmla="*/ 239823 h 292734"/>
              <a:gd name="T14" fmla="*/ 703717 w 297814"/>
              <a:gd name="T15" fmla="*/ 1857226 h 292734"/>
              <a:gd name="T16" fmla="*/ 703717 w 297814"/>
              <a:gd name="T17" fmla="*/ 2375588 h 292734"/>
              <a:gd name="T18" fmla="*/ 1231574 w 297814"/>
              <a:gd name="T19" fmla="*/ 1857226 h 292734"/>
              <a:gd name="T20" fmla="*/ 1319560 w 297814"/>
              <a:gd name="T21" fmla="*/ 1857226 h 292734"/>
              <a:gd name="T22" fmla="*/ 1847412 w 297814"/>
              <a:gd name="T23" fmla="*/ 2375588 h 292734"/>
              <a:gd name="T24" fmla="*/ 2551135 w 297814"/>
              <a:gd name="T25" fmla="*/ 1857226 h 292734"/>
              <a:gd name="T26" fmla="*/ 2551135 w 297814"/>
              <a:gd name="T27" fmla="*/ 2375588 h 292734"/>
              <a:gd name="T28" fmla="*/ 615733 w 297814"/>
              <a:gd name="T29" fmla="*/ 1252591 h 292734"/>
              <a:gd name="T30" fmla="*/ 703717 w 297814"/>
              <a:gd name="T31" fmla="*/ 1252591 h 292734"/>
              <a:gd name="T32" fmla="*/ 1231574 w 297814"/>
              <a:gd name="T33" fmla="*/ 1770956 h 292734"/>
              <a:gd name="T34" fmla="*/ 1935284 w 297814"/>
              <a:gd name="T35" fmla="*/ 1252591 h 292734"/>
              <a:gd name="T36" fmla="*/ 1935284 w 297814"/>
              <a:gd name="T37" fmla="*/ 1770956 h 292734"/>
              <a:gd name="T38" fmla="*/ 2463154 w 297814"/>
              <a:gd name="T39" fmla="*/ 1252591 h 292734"/>
              <a:gd name="T40" fmla="*/ 2551135 w 297814"/>
              <a:gd name="T41" fmla="*/ 1252591 h 292734"/>
              <a:gd name="T42" fmla="*/ 615733 w 297814"/>
              <a:gd name="T43" fmla="*/ 1166189 h 292734"/>
              <a:gd name="T44" fmla="*/ 1319560 w 297814"/>
              <a:gd name="T45" fmla="*/ 647841 h 292734"/>
              <a:gd name="T46" fmla="*/ 1319560 w 297814"/>
              <a:gd name="T47" fmla="*/ 1166189 h 292734"/>
              <a:gd name="T48" fmla="*/ 1847412 w 297814"/>
              <a:gd name="T49" fmla="*/ 647841 h 292734"/>
              <a:gd name="T50" fmla="*/ 1935284 w 297814"/>
              <a:gd name="T51" fmla="*/ 647841 h 292734"/>
              <a:gd name="T52" fmla="*/ 2463154 w 297814"/>
              <a:gd name="T53" fmla="*/ 1166189 h 292734"/>
              <a:gd name="T54" fmla="*/ 2551135 w 297814"/>
              <a:gd name="T55" fmla="*/ 259177 h 292734"/>
              <a:gd name="T56" fmla="*/ 2551135 w 297814"/>
              <a:gd name="T57" fmla="*/ 561439 h 292734"/>
              <a:gd name="T58" fmla="*/ 952397 w 297814"/>
              <a:gd name="T59" fmla="*/ 86389 h 292734"/>
              <a:gd name="T60" fmla="*/ 952397 w 297814"/>
              <a:gd name="T61" fmla="*/ 345568 h 292734"/>
              <a:gd name="T62" fmla="*/ 835675 w 297814"/>
              <a:gd name="T63" fmla="*/ 412613 h 292734"/>
              <a:gd name="T64" fmla="*/ 965211 w 297814"/>
              <a:gd name="T65" fmla="*/ 414877 h 292734"/>
              <a:gd name="T66" fmla="*/ 1099610 w 297814"/>
              <a:gd name="T67" fmla="*/ 215973 h 292734"/>
              <a:gd name="T68" fmla="*/ 1671356 w 297814"/>
              <a:gd name="T69" fmla="*/ 0 h 292734"/>
              <a:gd name="T70" fmla="*/ 1627469 w 297814"/>
              <a:gd name="T71" fmla="*/ 67031 h 292734"/>
              <a:gd name="T72" fmla="*/ 1803323 w 297814"/>
              <a:gd name="T73" fmla="*/ 144446 h 292734"/>
              <a:gd name="T74" fmla="*/ 1647181 w 297814"/>
              <a:gd name="T75" fmla="*/ 345568 h 292734"/>
              <a:gd name="T76" fmla="*/ 1647181 w 297814"/>
              <a:gd name="T77" fmla="*/ 431852 h 292734"/>
              <a:gd name="T78" fmla="*/ 1811284 w 297814"/>
              <a:gd name="T79" fmla="*/ 382404 h 292734"/>
              <a:gd name="T80" fmla="*/ 2551135 w 297814"/>
              <a:gd name="T81" fmla="*/ 259177 h 292734"/>
              <a:gd name="T82" fmla="*/ 1859525 w 297814"/>
              <a:gd name="T83" fmla="*/ 104196 h 292734"/>
              <a:gd name="T84" fmla="*/ 1671356 w 297814"/>
              <a:gd name="T85" fmla="*/ 0 h 292734"/>
              <a:gd name="T86" fmla="*/ 739786 w 297814"/>
              <a:gd name="T87" fmla="*/ 49442 h 292734"/>
              <a:gd name="T88" fmla="*/ 755752 w 297814"/>
              <a:gd name="T89" fmla="*/ 172670 h 292734"/>
              <a:gd name="T90" fmla="*/ 1050975 w 297814"/>
              <a:gd name="T91" fmla="*/ 86389 h 292734"/>
              <a:gd name="T92" fmla="*/ 879664 w 297814"/>
              <a:gd name="T93" fmla="*/ 0 h 2927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97814" h="292734">
                <a:moveTo>
                  <a:pt x="100304" y="20510"/>
                </a:moveTo>
                <a:lnTo>
                  <a:pt x="0" y="20510"/>
                </a:lnTo>
                <a:lnTo>
                  <a:pt x="0" y="292430"/>
                </a:lnTo>
                <a:lnTo>
                  <a:pt x="297561" y="292430"/>
                </a:lnTo>
                <a:lnTo>
                  <a:pt x="297561" y="282168"/>
                </a:lnTo>
                <a:lnTo>
                  <a:pt x="10248" y="282168"/>
                </a:lnTo>
                <a:lnTo>
                  <a:pt x="10248" y="220598"/>
                </a:lnTo>
                <a:lnTo>
                  <a:pt x="297561" y="220598"/>
                </a:lnTo>
                <a:lnTo>
                  <a:pt x="297561" y="210350"/>
                </a:lnTo>
                <a:lnTo>
                  <a:pt x="10248" y="210350"/>
                </a:lnTo>
                <a:lnTo>
                  <a:pt x="10248" y="148780"/>
                </a:lnTo>
                <a:lnTo>
                  <a:pt x="297561" y="148780"/>
                </a:lnTo>
                <a:lnTo>
                  <a:pt x="297561" y="138518"/>
                </a:lnTo>
                <a:lnTo>
                  <a:pt x="10248" y="138518"/>
                </a:lnTo>
                <a:lnTo>
                  <a:pt x="10248" y="76949"/>
                </a:lnTo>
                <a:lnTo>
                  <a:pt x="297561" y="76949"/>
                </a:lnTo>
                <a:lnTo>
                  <a:pt x="297561" y="66687"/>
                </a:lnTo>
                <a:lnTo>
                  <a:pt x="10248" y="66687"/>
                </a:lnTo>
                <a:lnTo>
                  <a:pt x="10248" y="30784"/>
                </a:lnTo>
                <a:lnTo>
                  <a:pt x="100304" y="30784"/>
                </a:lnTo>
                <a:lnTo>
                  <a:pt x="102603" y="28486"/>
                </a:lnTo>
                <a:lnTo>
                  <a:pt x="102603" y="22809"/>
                </a:lnTo>
                <a:lnTo>
                  <a:pt x="100304" y="20510"/>
                </a:lnTo>
                <a:close/>
              </a:path>
              <a:path w="297814" h="292734">
                <a:moveTo>
                  <a:pt x="82080" y="220598"/>
                </a:moveTo>
                <a:lnTo>
                  <a:pt x="71818" y="220598"/>
                </a:lnTo>
                <a:lnTo>
                  <a:pt x="71818" y="282168"/>
                </a:lnTo>
                <a:lnTo>
                  <a:pt x="82080" y="282168"/>
                </a:lnTo>
                <a:lnTo>
                  <a:pt x="82080" y="220598"/>
                </a:lnTo>
                <a:close/>
              </a:path>
              <a:path w="297814" h="292734">
                <a:moveTo>
                  <a:pt x="153911" y="220598"/>
                </a:moveTo>
                <a:lnTo>
                  <a:pt x="143649" y="220598"/>
                </a:lnTo>
                <a:lnTo>
                  <a:pt x="143649" y="282168"/>
                </a:lnTo>
                <a:lnTo>
                  <a:pt x="153911" y="282168"/>
                </a:lnTo>
                <a:lnTo>
                  <a:pt x="153911" y="220598"/>
                </a:lnTo>
                <a:close/>
              </a:path>
              <a:path w="297814" h="292734">
                <a:moveTo>
                  <a:pt x="225729" y="220598"/>
                </a:moveTo>
                <a:lnTo>
                  <a:pt x="215480" y="220598"/>
                </a:lnTo>
                <a:lnTo>
                  <a:pt x="215480" y="282168"/>
                </a:lnTo>
                <a:lnTo>
                  <a:pt x="225729" y="282168"/>
                </a:lnTo>
                <a:lnTo>
                  <a:pt x="225729" y="220598"/>
                </a:lnTo>
                <a:close/>
              </a:path>
              <a:path w="297814" h="292734">
                <a:moveTo>
                  <a:pt x="297561" y="220598"/>
                </a:moveTo>
                <a:lnTo>
                  <a:pt x="287299" y="220598"/>
                </a:lnTo>
                <a:lnTo>
                  <a:pt x="287299" y="282168"/>
                </a:lnTo>
                <a:lnTo>
                  <a:pt x="297561" y="282168"/>
                </a:lnTo>
                <a:lnTo>
                  <a:pt x="297561" y="220598"/>
                </a:lnTo>
                <a:close/>
              </a:path>
              <a:path w="297814" h="292734">
                <a:moveTo>
                  <a:pt x="82080" y="148780"/>
                </a:moveTo>
                <a:lnTo>
                  <a:pt x="71818" y="148780"/>
                </a:lnTo>
                <a:lnTo>
                  <a:pt x="71818" y="210350"/>
                </a:lnTo>
                <a:lnTo>
                  <a:pt x="82080" y="210350"/>
                </a:lnTo>
                <a:lnTo>
                  <a:pt x="82080" y="148780"/>
                </a:lnTo>
                <a:close/>
              </a:path>
              <a:path w="297814" h="292734">
                <a:moveTo>
                  <a:pt x="153898" y="148780"/>
                </a:moveTo>
                <a:lnTo>
                  <a:pt x="143649" y="148780"/>
                </a:lnTo>
                <a:lnTo>
                  <a:pt x="143649" y="210350"/>
                </a:lnTo>
                <a:lnTo>
                  <a:pt x="153898" y="210350"/>
                </a:lnTo>
                <a:lnTo>
                  <a:pt x="153898" y="148780"/>
                </a:lnTo>
                <a:close/>
              </a:path>
              <a:path w="297814" h="292734">
                <a:moveTo>
                  <a:pt x="225729" y="148780"/>
                </a:moveTo>
                <a:lnTo>
                  <a:pt x="215468" y="148780"/>
                </a:lnTo>
                <a:lnTo>
                  <a:pt x="215468" y="210350"/>
                </a:lnTo>
                <a:lnTo>
                  <a:pt x="225729" y="210350"/>
                </a:lnTo>
                <a:lnTo>
                  <a:pt x="225729" y="148780"/>
                </a:lnTo>
                <a:close/>
              </a:path>
              <a:path w="297814" h="292734">
                <a:moveTo>
                  <a:pt x="297561" y="148780"/>
                </a:moveTo>
                <a:lnTo>
                  <a:pt x="287299" y="148780"/>
                </a:lnTo>
                <a:lnTo>
                  <a:pt x="287299" y="210350"/>
                </a:lnTo>
                <a:lnTo>
                  <a:pt x="297561" y="210350"/>
                </a:lnTo>
                <a:lnTo>
                  <a:pt x="297561" y="148780"/>
                </a:lnTo>
                <a:close/>
              </a:path>
              <a:path w="297814" h="292734">
                <a:moveTo>
                  <a:pt x="82080" y="76949"/>
                </a:moveTo>
                <a:lnTo>
                  <a:pt x="71818" y="76949"/>
                </a:lnTo>
                <a:lnTo>
                  <a:pt x="71818" y="138518"/>
                </a:lnTo>
                <a:lnTo>
                  <a:pt x="82080" y="138518"/>
                </a:lnTo>
                <a:lnTo>
                  <a:pt x="82080" y="76949"/>
                </a:lnTo>
                <a:close/>
              </a:path>
              <a:path w="297814" h="292734">
                <a:moveTo>
                  <a:pt x="153911" y="76949"/>
                </a:moveTo>
                <a:lnTo>
                  <a:pt x="143649" y="76949"/>
                </a:lnTo>
                <a:lnTo>
                  <a:pt x="143649" y="138518"/>
                </a:lnTo>
                <a:lnTo>
                  <a:pt x="153911" y="138518"/>
                </a:lnTo>
                <a:lnTo>
                  <a:pt x="153911" y="76949"/>
                </a:lnTo>
                <a:close/>
              </a:path>
              <a:path w="297814" h="292734">
                <a:moveTo>
                  <a:pt x="225729" y="76949"/>
                </a:moveTo>
                <a:lnTo>
                  <a:pt x="215480" y="76949"/>
                </a:lnTo>
                <a:lnTo>
                  <a:pt x="215480" y="138518"/>
                </a:lnTo>
                <a:lnTo>
                  <a:pt x="225729" y="138518"/>
                </a:lnTo>
                <a:lnTo>
                  <a:pt x="225729" y="76949"/>
                </a:lnTo>
                <a:close/>
              </a:path>
              <a:path w="297814" h="292734">
                <a:moveTo>
                  <a:pt x="297561" y="76949"/>
                </a:moveTo>
                <a:lnTo>
                  <a:pt x="287299" y="76949"/>
                </a:lnTo>
                <a:lnTo>
                  <a:pt x="287299" y="138518"/>
                </a:lnTo>
                <a:lnTo>
                  <a:pt x="297561" y="138518"/>
                </a:lnTo>
                <a:lnTo>
                  <a:pt x="297561" y="76949"/>
                </a:lnTo>
                <a:close/>
              </a:path>
              <a:path w="297814" h="292734">
                <a:moveTo>
                  <a:pt x="297561" y="30784"/>
                </a:moveTo>
                <a:lnTo>
                  <a:pt x="287299" y="30784"/>
                </a:lnTo>
                <a:lnTo>
                  <a:pt x="287299" y="66687"/>
                </a:lnTo>
                <a:lnTo>
                  <a:pt x="297561" y="66687"/>
                </a:lnTo>
                <a:lnTo>
                  <a:pt x="297561" y="30784"/>
                </a:lnTo>
                <a:close/>
              </a:path>
              <a:path w="297814" h="292734">
                <a:moveTo>
                  <a:pt x="122584" y="10261"/>
                </a:moveTo>
                <a:lnTo>
                  <a:pt x="111086" y="10261"/>
                </a:lnTo>
                <a:lnTo>
                  <a:pt x="117995" y="17157"/>
                </a:lnTo>
                <a:lnTo>
                  <a:pt x="117995" y="34137"/>
                </a:lnTo>
                <a:lnTo>
                  <a:pt x="111086" y="41046"/>
                </a:lnTo>
                <a:lnTo>
                  <a:pt x="99771" y="41046"/>
                </a:lnTo>
                <a:lnTo>
                  <a:pt x="97472" y="43332"/>
                </a:lnTo>
                <a:lnTo>
                  <a:pt x="97472" y="49009"/>
                </a:lnTo>
                <a:lnTo>
                  <a:pt x="99771" y="51295"/>
                </a:lnTo>
                <a:lnTo>
                  <a:pt x="102603" y="51295"/>
                </a:lnTo>
                <a:lnTo>
                  <a:pt x="112580" y="49278"/>
                </a:lnTo>
                <a:lnTo>
                  <a:pt x="120735" y="43780"/>
                </a:lnTo>
                <a:lnTo>
                  <a:pt x="126238" y="35629"/>
                </a:lnTo>
                <a:lnTo>
                  <a:pt x="128257" y="25653"/>
                </a:lnTo>
                <a:lnTo>
                  <a:pt x="126238" y="15676"/>
                </a:lnTo>
                <a:lnTo>
                  <a:pt x="122584" y="10261"/>
                </a:lnTo>
                <a:close/>
              </a:path>
              <a:path w="297814" h="292734">
                <a:moveTo>
                  <a:pt x="194945" y="0"/>
                </a:moveTo>
                <a:lnTo>
                  <a:pt x="192125" y="0"/>
                </a:lnTo>
                <a:lnTo>
                  <a:pt x="189826" y="2285"/>
                </a:lnTo>
                <a:lnTo>
                  <a:pt x="189826" y="7962"/>
                </a:lnTo>
                <a:lnTo>
                  <a:pt x="192125" y="10261"/>
                </a:lnTo>
                <a:lnTo>
                  <a:pt x="203428" y="10261"/>
                </a:lnTo>
                <a:lnTo>
                  <a:pt x="210337" y="17157"/>
                </a:lnTo>
                <a:lnTo>
                  <a:pt x="210337" y="34137"/>
                </a:lnTo>
                <a:lnTo>
                  <a:pt x="203428" y="41046"/>
                </a:lnTo>
                <a:lnTo>
                  <a:pt x="192125" y="41046"/>
                </a:lnTo>
                <a:lnTo>
                  <a:pt x="189826" y="43332"/>
                </a:lnTo>
                <a:lnTo>
                  <a:pt x="189826" y="49009"/>
                </a:lnTo>
                <a:lnTo>
                  <a:pt x="192125" y="51295"/>
                </a:lnTo>
                <a:lnTo>
                  <a:pt x="194945" y="51295"/>
                </a:lnTo>
                <a:lnTo>
                  <a:pt x="203765" y="49733"/>
                </a:lnTo>
                <a:lnTo>
                  <a:pt x="211266" y="45421"/>
                </a:lnTo>
                <a:lnTo>
                  <a:pt x="216892" y="38918"/>
                </a:lnTo>
                <a:lnTo>
                  <a:pt x="220091" y="30784"/>
                </a:lnTo>
                <a:lnTo>
                  <a:pt x="297561" y="30784"/>
                </a:lnTo>
                <a:lnTo>
                  <a:pt x="297561" y="20510"/>
                </a:lnTo>
                <a:lnTo>
                  <a:pt x="220091" y="20510"/>
                </a:lnTo>
                <a:lnTo>
                  <a:pt x="216892" y="12376"/>
                </a:lnTo>
                <a:lnTo>
                  <a:pt x="211266" y="5873"/>
                </a:lnTo>
                <a:lnTo>
                  <a:pt x="203765" y="1561"/>
                </a:lnTo>
                <a:lnTo>
                  <a:pt x="194945" y="0"/>
                </a:lnTo>
                <a:close/>
              </a:path>
              <a:path w="297814" h="292734">
                <a:moveTo>
                  <a:pt x="102603" y="0"/>
                </a:moveTo>
                <a:lnTo>
                  <a:pt x="93788" y="1561"/>
                </a:lnTo>
                <a:lnTo>
                  <a:pt x="86288" y="5873"/>
                </a:lnTo>
                <a:lnTo>
                  <a:pt x="80663" y="12376"/>
                </a:lnTo>
                <a:lnTo>
                  <a:pt x="77470" y="20510"/>
                </a:lnTo>
                <a:lnTo>
                  <a:pt x="88150" y="20510"/>
                </a:lnTo>
                <a:lnTo>
                  <a:pt x="90284" y="14554"/>
                </a:lnTo>
                <a:lnTo>
                  <a:pt x="95923" y="10261"/>
                </a:lnTo>
                <a:lnTo>
                  <a:pt x="122584" y="10261"/>
                </a:lnTo>
                <a:lnTo>
                  <a:pt x="120735" y="7521"/>
                </a:lnTo>
                <a:lnTo>
                  <a:pt x="112580" y="2018"/>
                </a:lnTo>
                <a:lnTo>
                  <a:pt x="102603"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3606" name="object 6">
            <a:extLst>
              <a:ext uri="{FF2B5EF4-FFF2-40B4-BE49-F238E27FC236}">
                <a16:creationId xmlns:a16="http://schemas.microsoft.com/office/drawing/2014/main" id="{13EA342B-B950-4DD4-B0A2-8C0560F93CEA}"/>
              </a:ext>
            </a:extLst>
          </p:cNvPr>
          <p:cNvSpPr>
            <a:spLocks/>
          </p:cNvSpPr>
          <p:nvPr/>
        </p:nvSpPr>
        <p:spPr bwMode="auto">
          <a:xfrm>
            <a:off x="6583363" y="852488"/>
            <a:ext cx="42862" cy="69850"/>
          </a:xfrm>
          <a:custGeom>
            <a:avLst/>
            <a:gdLst>
              <a:gd name="T0" fmla="*/ 48184 w 31114"/>
              <a:gd name="T1" fmla="*/ 0 h 51434"/>
              <a:gd name="T2" fmla="*/ 21521 w 31114"/>
              <a:gd name="T3" fmla="*/ 0 h 51434"/>
              <a:gd name="T4" fmla="*/ 0 w 31114"/>
              <a:gd name="T5" fmla="*/ 19578 h 51434"/>
              <a:gd name="T6" fmla="*/ 0 w 31114"/>
              <a:gd name="T7" fmla="*/ 67835 h 51434"/>
              <a:gd name="T8" fmla="*/ 21521 w 31114"/>
              <a:gd name="T9" fmla="*/ 87418 h 51434"/>
              <a:gd name="T10" fmla="*/ 128047 w 31114"/>
              <a:gd name="T11" fmla="*/ 87418 h 51434"/>
              <a:gd name="T12" fmla="*/ 193097 w 31114"/>
              <a:gd name="T13" fmla="*/ 146172 h 51434"/>
              <a:gd name="T14" fmla="*/ 193097 w 31114"/>
              <a:gd name="T15" fmla="*/ 290829 h 51434"/>
              <a:gd name="T16" fmla="*/ 128047 w 31114"/>
              <a:gd name="T17" fmla="*/ 349693 h 51434"/>
              <a:gd name="T18" fmla="*/ 21521 w 31114"/>
              <a:gd name="T19" fmla="*/ 349693 h 51434"/>
              <a:gd name="T20" fmla="*/ 0 w 31114"/>
              <a:gd name="T21" fmla="*/ 369164 h 51434"/>
              <a:gd name="T22" fmla="*/ 0 w 31114"/>
              <a:gd name="T23" fmla="*/ 417534 h 51434"/>
              <a:gd name="T24" fmla="*/ 21521 w 31114"/>
              <a:gd name="T25" fmla="*/ 437006 h 51434"/>
              <a:gd name="T26" fmla="*/ 48184 w 31114"/>
              <a:gd name="T27" fmla="*/ 437006 h 51434"/>
              <a:gd name="T28" fmla="*/ 142137 w 31114"/>
              <a:gd name="T29" fmla="*/ 419821 h 51434"/>
              <a:gd name="T30" fmla="*/ 218955 w 31114"/>
              <a:gd name="T31" fmla="*/ 372979 h 51434"/>
              <a:gd name="T32" fmla="*/ 270802 w 31114"/>
              <a:gd name="T33" fmla="*/ 303542 h 51434"/>
              <a:gd name="T34" fmla="*/ 289826 w 31114"/>
              <a:gd name="T35" fmla="*/ 218548 h 51434"/>
              <a:gd name="T36" fmla="*/ 270802 w 31114"/>
              <a:gd name="T37" fmla="*/ 133555 h 51434"/>
              <a:gd name="T38" fmla="*/ 218955 w 31114"/>
              <a:gd name="T39" fmla="*/ 64077 h 51434"/>
              <a:gd name="T40" fmla="*/ 142137 w 31114"/>
              <a:gd name="T41" fmla="*/ 17194 h 51434"/>
              <a:gd name="T42" fmla="*/ 48184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3607" name="object 7">
            <a:extLst>
              <a:ext uri="{FF2B5EF4-FFF2-40B4-BE49-F238E27FC236}">
                <a16:creationId xmlns:a16="http://schemas.microsoft.com/office/drawing/2014/main" id="{77A8F35B-6D2F-40D5-92C3-2A2F9E7ED390}"/>
              </a:ext>
            </a:extLst>
          </p:cNvPr>
          <p:cNvSpPr>
            <a:spLocks/>
          </p:cNvSpPr>
          <p:nvPr/>
        </p:nvSpPr>
        <p:spPr bwMode="auto">
          <a:xfrm>
            <a:off x="6626225" y="852488"/>
            <a:ext cx="41275" cy="69850"/>
          </a:xfrm>
          <a:custGeom>
            <a:avLst/>
            <a:gdLst>
              <a:gd name="T0" fmla="*/ 36999 w 31114"/>
              <a:gd name="T1" fmla="*/ 0 h 51434"/>
              <a:gd name="T2" fmla="*/ 16528 w 31114"/>
              <a:gd name="T3" fmla="*/ 0 h 51434"/>
              <a:gd name="T4" fmla="*/ 0 w 31114"/>
              <a:gd name="T5" fmla="*/ 19578 h 51434"/>
              <a:gd name="T6" fmla="*/ 0 w 31114"/>
              <a:gd name="T7" fmla="*/ 67835 h 51434"/>
              <a:gd name="T8" fmla="*/ 16528 w 31114"/>
              <a:gd name="T9" fmla="*/ 87418 h 51434"/>
              <a:gd name="T10" fmla="*/ 98332 w 31114"/>
              <a:gd name="T11" fmla="*/ 87418 h 51434"/>
              <a:gd name="T12" fmla="*/ 148279 w 31114"/>
              <a:gd name="T13" fmla="*/ 146172 h 51434"/>
              <a:gd name="T14" fmla="*/ 148279 w 31114"/>
              <a:gd name="T15" fmla="*/ 290829 h 51434"/>
              <a:gd name="T16" fmla="*/ 98332 w 31114"/>
              <a:gd name="T17" fmla="*/ 349693 h 51434"/>
              <a:gd name="T18" fmla="*/ 16528 w 31114"/>
              <a:gd name="T19" fmla="*/ 349693 h 51434"/>
              <a:gd name="T20" fmla="*/ 0 w 31114"/>
              <a:gd name="T21" fmla="*/ 369164 h 51434"/>
              <a:gd name="T22" fmla="*/ 0 w 31114"/>
              <a:gd name="T23" fmla="*/ 417534 h 51434"/>
              <a:gd name="T24" fmla="*/ 16528 w 31114"/>
              <a:gd name="T25" fmla="*/ 437006 h 51434"/>
              <a:gd name="T26" fmla="*/ 36999 w 31114"/>
              <a:gd name="T27" fmla="*/ 437006 h 51434"/>
              <a:gd name="T28" fmla="*/ 109142 w 31114"/>
              <a:gd name="T29" fmla="*/ 419821 h 51434"/>
              <a:gd name="T30" fmla="*/ 168133 w 31114"/>
              <a:gd name="T31" fmla="*/ 372979 h 51434"/>
              <a:gd name="T32" fmla="*/ 207947 w 31114"/>
              <a:gd name="T33" fmla="*/ 303542 h 51434"/>
              <a:gd name="T34" fmla="*/ 222554 w 31114"/>
              <a:gd name="T35" fmla="*/ 218548 h 51434"/>
              <a:gd name="T36" fmla="*/ 207947 w 31114"/>
              <a:gd name="T37" fmla="*/ 133555 h 51434"/>
              <a:gd name="T38" fmla="*/ 168133 w 31114"/>
              <a:gd name="T39" fmla="*/ 64077 h 51434"/>
              <a:gd name="T40" fmla="*/ 109142 w 31114"/>
              <a:gd name="T41" fmla="*/ 17194 h 51434"/>
              <a:gd name="T42" fmla="*/ 36999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3608" name="object 8">
            <a:extLst>
              <a:ext uri="{FF2B5EF4-FFF2-40B4-BE49-F238E27FC236}">
                <a16:creationId xmlns:a16="http://schemas.microsoft.com/office/drawing/2014/main" id="{8367802D-0C84-487C-92DC-5EADD59033EE}"/>
              </a:ext>
            </a:extLst>
          </p:cNvPr>
          <p:cNvSpPr>
            <a:spLocks/>
          </p:cNvSpPr>
          <p:nvPr/>
        </p:nvSpPr>
        <p:spPr bwMode="auto">
          <a:xfrm>
            <a:off x="6624638" y="1060450"/>
            <a:ext cx="71437" cy="71438"/>
          </a:xfrm>
          <a:custGeom>
            <a:avLst/>
            <a:gdLst>
              <a:gd name="T0" fmla="*/ 60946 w 52704"/>
              <a:gd name="T1" fmla="*/ 0 h 52069"/>
              <a:gd name="T2" fmla="*/ 33727 w 52704"/>
              <a:gd name="T3" fmla="*/ 0 h 52069"/>
              <a:gd name="T4" fmla="*/ 0 w 52704"/>
              <a:gd name="T5" fmla="*/ 36721 h 52069"/>
              <a:gd name="T6" fmla="*/ 0 w 52704"/>
              <a:gd name="T7" fmla="*/ 66351 h 52069"/>
              <a:gd name="T8" fmla="*/ 158836 w 52704"/>
              <a:gd name="T9" fmla="*/ 239397 h 52069"/>
              <a:gd name="T10" fmla="*/ 0 w 52704"/>
              <a:gd name="T11" fmla="*/ 412203 h 52069"/>
              <a:gd name="T12" fmla="*/ 0 w 52704"/>
              <a:gd name="T13" fmla="*/ 441951 h 52069"/>
              <a:gd name="T14" fmla="*/ 25192 w 52704"/>
              <a:gd name="T15" fmla="*/ 469505 h 52069"/>
              <a:gd name="T16" fmla="*/ 36296 w 52704"/>
              <a:gd name="T17" fmla="*/ 474028 h 52069"/>
              <a:gd name="T18" fmla="*/ 58383 w 52704"/>
              <a:gd name="T19" fmla="*/ 474028 h 52069"/>
              <a:gd name="T20" fmla="*/ 69388 w 52704"/>
              <a:gd name="T21" fmla="*/ 469505 h 52069"/>
              <a:gd name="T22" fmla="*/ 219792 w 52704"/>
              <a:gd name="T23" fmla="*/ 305643 h 52069"/>
              <a:gd name="T24" fmla="*/ 341734 w 52704"/>
              <a:gd name="T25" fmla="*/ 305643 h 52069"/>
              <a:gd name="T26" fmla="*/ 280845 w 52704"/>
              <a:gd name="T27" fmla="*/ 239397 h 52069"/>
              <a:gd name="T28" fmla="*/ 341874 w 52704"/>
              <a:gd name="T29" fmla="*/ 172918 h 52069"/>
              <a:gd name="T30" fmla="*/ 219792 w 52704"/>
              <a:gd name="T31" fmla="*/ 172918 h 52069"/>
              <a:gd name="T32" fmla="*/ 60946 w 52704"/>
              <a:gd name="T33" fmla="*/ 0 h 52069"/>
              <a:gd name="T34" fmla="*/ 341734 w 52704"/>
              <a:gd name="T35" fmla="*/ 305643 h 52069"/>
              <a:gd name="T36" fmla="*/ 219792 w 52704"/>
              <a:gd name="T37" fmla="*/ 305643 h 52069"/>
              <a:gd name="T38" fmla="*/ 370307 w 52704"/>
              <a:gd name="T39" fmla="*/ 469505 h 52069"/>
              <a:gd name="T40" fmla="*/ 381298 w 52704"/>
              <a:gd name="T41" fmla="*/ 474028 h 52069"/>
              <a:gd name="T42" fmla="*/ 403292 w 52704"/>
              <a:gd name="T43" fmla="*/ 474028 h 52069"/>
              <a:gd name="T44" fmla="*/ 414390 w 52704"/>
              <a:gd name="T45" fmla="*/ 469505 h 52069"/>
              <a:gd name="T46" fmla="*/ 439693 w 52704"/>
              <a:gd name="T47" fmla="*/ 441951 h 52069"/>
              <a:gd name="T48" fmla="*/ 439693 w 52704"/>
              <a:gd name="T49" fmla="*/ 412203 h 52069"/>
              <a:gd name="T50" fmla="*/ 341734 w 52704"/>
              <a:gd name="T51" fmla="*/ 305643 h 52069"/>
              <a:gd name="T52" fmla="*/ 405964 w 52704"/>
              <a:gd name="T53" fmla="*/ 0 h 52069"/>
              <a:gd name="T54" fmla="*/ 378739 w 52704"/>
              <a:gd name="T55" fmla="*/ 0 h 52069"/>
              <a:gd name="T56" fmla="*/ 219792 w 52704"/>
              <a:gd name="T57" fmla="*/ 172918 h 52069"/>
              <a:gd name="T58" fmla="*/ 341874 w 52704"/>
              <a:gd name="T59" fmla="*/ 172918 h 52069"/>
              <a:gd name="T60" fmla="*/ 439693 w 52704"/>
              <a:gd name="T61" fmla="*/ 66351 h 52069"/>
              <a:gd name="T62" fmla="*/ 439693 w 52704"/>
              <a:gd name="T63" fmla="*/ 36721 h 52069"/>
              <a:gd name="T64" fmla="*/ 405964 w 52704"/>
              <a:gd name="T65" fmla="*/ 0 h 520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704" h="52069">
                <a:moveTo>
                  <a:pt x="7251" y="0"/>
                </a:moveTo>
                <a:lnTo>
                  <a:pt x="4013" y="0"/>
                </a:lnTo>
                <a:lnTo>
                  <a:pt x="0" y="4013"/>
                </a:lnTo>
                <a:lnTo>
                  <a:pt x="0" y="7251"/>
                </a:lnTo>
                <a:lnTo>
                  <a:pt x="18897" y="26162"/>
                </a:lnTo>
                <a:lnTo>
                  <a:pt x="0" y="45046"/>
                </a:lnTo>
                <a:lnTo>
                  <a:pt x="0" y="48298"/>
                </a:lnTo>
                <a:lnTo>
                  <a:pt x="2997" y="51308"/>
                </a:lnTo>
                <a:lnTo>
                  <a:pt x="4318" y="51803"/>
                </a:lnTo>
                <a:lnTo>
                  <a:pt x="6946" y="51803"/>
                </a:lnTo>
                <a:lnTo>
                  <a:pt x="8255" y="51308"/>
                </a:lnTo>
                <a:lnTo>
                  <a:pt x="26149" y="33401"/>
                </a:lnTo>
                <a:lnTo>
                  <a:pt x="40657" y="33401"/>
                </a:lnTo>
                <a:lnTo>
                  <a:pt x="33413" y="26162"/>
                </a:lnTo>
                <a:lnTo>
                  <a:pt x="40673" y="18897"/>
                </a:lnTo>
                <a:lnTo>
                  <a:pt x="26149" y="18897"/>
                </a:lnTo>
                <a:lnTo>
                  <a:pt x="7251" y="0"/>
                </a:lnTo>
                <a:close/>
              </a:path>
              <a:path w="52704" h="52069">
                <a:moveTo>
                  <a:pt x="40657" y="33401"/>
                </a:moveTo>
                <a:lnTo>
                  <a:pt x="26149" y="33401"/>
                </a:lnTo>
                <a:lnTo>
                  <a:pt x="44056" y="51308"/>
                </a:lnTo>
                <a:lnTo>
                  <a:pt x="45364" y="51803"/>
                </a:lnTo>
                <a:lnTo>
                  <a:pt x="47980" y="51803"/>
                </a:lnTo>
                <a:lnTo>
                  <a:pt x="49301" y="51308"/>
                </a:lnTo>
                <a:lnTo>
                  <a:pt x="52311" y="48298"/>
                </a:lnTo>
                <a:lnTo>
                  <a:pt x="52311" y="45046"/>
                </a:lnTo>
                <a:lnTo>
                  <a:pt x="40657" y="33401"/>
                </a:lnTo>
                <a:close/>
              </a:path>
              <a:path w="52704" h="52069">
                <a:moveTo>
                  <a:pt x="48298" y="0"/>
                </a:moveTo>
                <a:lnTo>
                  <a:pt x="45059" y="0"/>
                </a:lnTo>
                <a:lnTo>
                  <a:pt x="26149" y="18897"/>
                </a:lnTo>
                <a:lnTo>
                  <a:pt x="40673" y="18897"/>
                </a:lnTo>
                <a:lnTo>
                  <a:pt x="52311" y="7251"/>
                </a:lnTo>
                <a:lnTo>
                  <a:pt x="52311" y="4013"/>
                </a:lnTo>
                <a:lnTo>
                  <a:pt x="4829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3609" name="object 10">
            <a:extLst>
              <a:ext uri="{FF2B5EF4-FFF2-40B4-BE49-F238E27FC236}">
                <a16:creationId xmlns:a16="http://schemas.microsoft.com/office/drawing/2014/main" id="{9F56BBFD-D0E7-410C-9BB2-1F66896635CF}"/>
              </a:ext>
            </a:extLst>
          </p:cNvPr>
          <p:cNvSpPr>
            <a:spLocks noChangeArrowheads="1"/>
          </p:cNvSpPr>
          <p:nvPr/>
        </p:nvSpPr>
        <p:spPr bwMode="auto">
          <a:xfrm>
            <a:off x="1584325" y="1166813"/>
            <a:ext cx="106363" cy="192087"/>
          </a:xfrm>
          <a:prstGeom prst="rect">
            <a:avLst/>
          </a:prstGeom>
          <a:blipFill dpi="0" rotWithShape="1">
            <a:blip r:embed="rId2"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3610" name="object 11">
            <a:extLst>
              <a:ext uri="{FF2B5EF4-FFF2-40B4-BE49-F238E27FC236}">
                <a16:creationId xmlns:a16="http://schemas.microsoft.com/office/drawing/2014/main" id="{AAEB9F8C-1F92-4C4A-BA0B-F6658728D586}"/>
              </a:ext>
            </a:extLst>
          </p:cNvPr>
          <p:cNvSpPr>
            <a:spLocks/>
          </p:cNvSpPr>
          <p:nvPr/>
        </p:nvSpPr>
        <p:spPr bwMode="auto">
          <a:xfrm>
            <a:off x="1439863" y="976313"/>
            <a:ext cx="390525" cy="454025"/>
          </a:xfrm>
          <a:custGeom>
            <a:avLst/>
            <a:gdLst>
              <a:gd name="T0" fmla="*/ 519364 w 287655"/>
              <a:gd name="T1" fmla="*/ 180008 h 334644"/>
              <a:gd name="T2" fmla="*/ 836215 w 287655"/>
              <a:gd name="T3" fmla="*/ 757111 h 334644"/>
              <a:gd name="T4" fmla="*/ 447901 w 287655"/>
              <a:gd name="T5" fmla="*/ 1125407 h 334644"/>
              <a:gd name="T6" fmla="*/ 35259 w 287655"/>
              <a:gd name="T7" fmla="*/ 1944406 h 334644"/>
              <a:gd name="T8" fmla="*/ 43328 w 287655"/>
              <a:gd name="T9" fmla="*/ 2494857 h 334644"/>
              <a:gd name="T10" fmla="*/ 336296 w 287655"/>
              <a:gd name="T11" fmla="*/ 2786502 h 334644"/>
              <a:gd name="T12" fmla="*/ 1891580 w 287655"/>
              <a:gd name="T13" fmla="*/ 2829632 h 334644"/>
              <a:gd name="T14" fmla="*/ 2251310 w 287655"/>
              <a:gd name="T15" fmla="*/ 2688529 h 334644"/>
              <a:gd name="T16" fmla="*/ 391315 w 287655"/>
              <a:gd name="T17" fmla="*/ 2656533 h 334644"/>
              <a:gd name="T18" fmla="*/ 173882 w 287655"/>
              <a:gd name="T19" fmla="*/ 2440081 h 334644"/>
              <a:gd name="T20" fmla="*/ 167782 w 287655"/>
              <a:gd name="T21" fmla="*/ 2002729 h 334644"/>
              <a:gd name="T22" fmla="*/ 681738 w 287655"/>
              <a:gd name="T23" fmla="*/ 1078051 h 334644"/>
              <a:gd name="T24" fmla="*/ 1714769 w 287655"/>
              <a:gd name="T25" fmla="*/ 844804 h 334644"/>
              <a:gd name="T26" fmla="*/ 1600314 w 287655"/>
              <a:gd name="T27" fmla="*/ 753026 h 334644"/>
              <a:gd name="T28" fmla="*/ 971586 w 287655"/>
              <a:gd name="T29" fmla="*/ 703588 h 334644"/>
              <a:gd name="T30" fmla="*/ 713503 w 287655"/>
              <a:gd name="T31" fmla="*/ 200750 h 334644"/>
              <a:gd name="T32" fmla="*/ 818374 w 287655"/>
              <a:gd name="T33" fmla="*/ 159070 h 334644"/>
              <a:gd name="T34" fmla="*/ 1545191 w 287655"/>
              <a:gd name="T35" fmla="*/ 154105 h 334644"/>
              <a:gd name="T36" fmla="*/ 1912502 w 287655"/>
              <a:gd name="T37" fmla="*/ 140028 h 334644"/>
              <a:gd name="T38" fmla="*/ 1888662 w 287655"/>
              <a:gd name="T39" fmla="*/ 112940 h 334644"/>
              <a:gd name="T40" fmla="*/ 1249900 w 287655"/>
              <a:gd name="T41" fmla="*/ 102949 h 334644"/>
              <a:gd name="T42" fmla="*/ 1228524 w 287655"/>
              <a:gd name="T43" fmla="*/ 97044 h 334644"/>
              <a:gd name="T44" fmla="*/ 1038374 w 287655"/>
              <a:gd name="T45" fmla="*/ 36367 h 334644"/>
              <a:gd name="T46" fmla="*/ 875176 w 287655"/>
              <a:gd name="T47" fmla="*/ 14072 h 334644"/>
              <a:gd name="T48" fmla="*/ 1485560 w 287655"/>
              <a:gd name="T49" fmla="*/ 844804 h 334644"/>
              <a:gd name="T50" fmla="*/ 1641979 w 287655"/>
              <a:gd name="T51" fmla="*/ 968099 h 334644"/>
              <a:gd name="T52" fmla="*/ 2195504 w 287655"/>
              <a:gd name="T53" fmla="*/ 1732146 h 334644"/>
              <a:gd name="T54" fmla="*/ 2267329 w 287655"/>
              <a:gd name="T55" fmla="*/ 2440081 h 334644"/>
              <a:gd name="T56" fmla="*/ 2050381 w 287655"/>
              <a:gd name="T57" fmla="*/ 2656533 h 334644"/>
              <a:gd name="T58" fmla="*/ 2251310 w 287655"/>
              <a:gd name="T59" fmla="*/ 2688529 h 334644"/>
              <a:gd name="T60" fmla="*/ 2398493 w 287655"/>
              <a:gd name="T61" fmla="*/ 2494857 h 334644"/>
              <a:gd name="T62" fmla="*/ 2432978 w 287655"/>
              <a:gd name="T63" fmla="*/ 2112337 h 334644"/>
              <a:gd name="T64" fmla="*/ 2168290 w 287655"/>
              <a:gd name="T65" fmla="*/ 1364788 h 334644"/>
              <a:gd name="T66" fmla="*/ 1767112 w 287655"/>
              <a:gd name="T67" fmla="*/ 889654 h 334644"/>
              <a:gd name="T68" fmla="*/ 1912502 w 287655"/>
              <a:gd name="T69" fmla="*/ 140028 h 334644"/>
              <a:gd name="T70" fmla="*/ 1700713 w 287655"/>
              <a:gd name="T71" fmla="*/ 144751 h 334644"/>
              <a:gd name="T72" fmla="*/ 1465591 w 287655"/>
              <a:gd name="T73" fmla="*/ 703588 h 334644"/>
              <a:gd name="T74" fmla="*/ 1901736 w 287655"/>
              <a:gd name="T75" fmla="*/ 196449 h 334644"/>
              <a:gd name="T76" fmla="*/ 1912502 w 287655"/>
              <a:gd name="T77" fmla="*/ 140028 h 334644"/>
              <a:gd name="T78" fmla="*/ 875176 w 287655"/>
              <a:gd name="T79" fmla="*/ 154105 h 334644"/>
              <a:gd name="T80" fmla="*/ 1011595 w 287655"/>
              <a:gd name="T81" fmla="*/ 174035 h 334644"/>
              <a:gd name="T82" fmla="*/ 1179516 w 287655"/>
              <a:gd name="T83" fmla="*/ 228801 h 334644"/>
              <a:gd name="T84" fmla="*/ 1233268 w 287655"/>
              <a:gd name="T85" fmla="*/ 242980 h 334644"/>
              <a:gd name="T86" fmla="*/ 1545191 w 287655"/>
              <a:gd name="T87" fmla="*/ 154105 h 334644"/>
              <a:gd name="T88" fmla="*/ 1303007 w 287655"/>
              <a:gd name="T89" fmla="*/ 102949 h 334644"/>
              <a:gd name="T90" fmla="*/ 1829220 w 287655"/>
              <a:gd name="T91" fmla="*/ 63287 h 334644"/>
              <a:gd name="T92" fmla="*/ 1703177 w 287655"/>
              <a:gd name="T93" fmla="*/ 6972 h 334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87655" h="334644">
                <a:moveTo>
                  <a:pt x="102958" y="1663"/>
                </a:moveTo>
                <a:lnTo>
                  <a:pt x="61099" y="21272"/>
                </a:lnTo>
                <a:lnTo>
                  <a:pt x="57975" y="28435"/>
                </a:lnTo>
                <a:lnTo>
                  <a:pt x="98374" y="89471"/>
                </a:lnTo>
                <a:lnTo>
                  <a:pt x="89796" y="96175"/>
                </a:lnTo>
                <a:lnTo>
                  <a:pt x="52692" y="132994"/>
                </a:lnTo>
                <a:lnTo>
                  <a:pt x="23740" y="175985"/>
                </a:lnTo>
                <a:lnTo>
                  <a:pt x="4148" y="229779"/>
                </a:lnTo>
                <a:lnTo>
                  <a:pt x="0" y="269671"/>
                </a:lnTo>
                <a:lnTo>
                  <a:pt x="5097" y="294828"/>
                </a:lnTo>
                <a:lnTo>
                  <a:pt x="18986" y="315404"/>
                </a:lnTo>
                <a:lnTo>
                  <a:pt x="39562" y="329293"/>
                </a:lnTo>
                <a:lnTo>
                  <a:pt x="64719" y="334390"/>
                </a:lnTo>
                <a:lnTo>
                  <a:pt x="222529" y="334390"/>
                </a:lnTo>
                <a:lnTo>
                  <a:pt x="247693" y="329293"/>
                </a:lnTo>
                <a:lnTo>
                  <a:pt x="264848" y="317715"/>
                </a:lnTo>
                <a:lnTo>
                  <a:pt x="64719" y="317715"/>
                </a:lnTo>
                <a:lnTo>
                  <a:pt x="46035" y="313934"/>
                </a:lnTo>
                <a:lnTo>
                  <a:pt x="30762" y="303628"/>
                </a:lnTo>
                <a:lnTo>
                  <a:pt x="20456" y="288355"/>
                </a:lnTo>
                <a:lnTo>
                  <a:pt x="16675" y="269671"/>
                </a:lnTo>
                <a:lnTo>
                  <a:pt x="19738" y="236671"/>
                </a:lnTo>
                <a:lnTo>
                  <a:pt x="44017" y="173765"/>
                </a:lnTo>
                <a:lnTo>
                  <a:pt x="80201" y="127398"/>
                </a:lnTo>
                <a:lnTo>
                  <a:pt x="112344" y="99834"/>
                </a:lnTo>
                <a:lnTo>
                  <a:pt x="201729" y="99834"/>
                </a:lnTo>
                <a:lnTo>
                  <a:pt x="196856" y="95639"/>
                </a:lnTo>
                <a:lnTo>
                  <a:pt x="188264" y="88988"/>
                </a:lnTo>
                <a:lnTo>
                  <a:pt x="191414" y="83146"/>
                </a:lnTo>
                <a:lnTo>
                  <a:pt x="114299" y="83146"/>
                </a:lnTo>
                <a:lnTo>
                  <a:pt x="77927" y="28219"/>
                </a:lnTo>
                <a:lnTo>
                  <a:pt x="83938" y="23724"/>
                </a:lnTo>
                <a:lnTo>
                  <a:pt x="89995" y="20610"/>
                </a:lnTo>
                <a:lnTo>
                  <a:pt x="96275" y="18798"/>
                </a:lnTo>
                <a:lnTo>
                  <a:pt x="102958" y="18211"/>
                </a:lnTo>
                <a:lnTo>
                  <a:pt x="181779" y="18211"/>
                </a:lnTo>
                <a:lnTo>
                  <a:pt x="185750" y="16548"/>
                </a:lnTo>
                <a:lnTo>
                  <a:pt x="224990" y="16548"/>
                </a:lnTo>
                <a:lnTo>
                  <a:pt x="224904" y="15913"/>
                </a:lnTo>
                <a:lnTo>
                  <a:pt x="222186" y="13347"/>
                </a:lnTo>
                <a:lnTo>
                  <a:pt x="220779" y="12166"/>
                </a:lnTo>
                <a:lnTo>
                  <a:pt x="147040" y="12166"/>
                </a:lnTo>
                <a:lnTo>
                  <a:pt x="145783" y="11950"/>
                </a:lnTo>
                <a:lnTo>
                  <a:pt x="144526" y="11468"/>
                </a:lnTo>
                <a:lnTo>
                  <a:pt x="132785" y="7385"/>
                </a:lnTo>
                <a:lnTo>
                  <a:pt x="122156" y="4298"/>
                </a:lnTo>
                <a:lnTo>
                  <a:pt x="112320" y="2345"/>
                </a:lnTo>
                <a:lnTo>
                  <a:pt x="102958" y="1663"/>
                </a:lnTo>
                <a:close/>
              </a:path>
              <a:path w="287655" h="334644">
                <a:moveTo>
                  <a:pt x="201729" y="99834"/>
                </a:moveTo>
                <a:lnTo>
                  <a:pt x="174764" y="99834"/>
                </a:lnTo>
                <a:lnTo>
                  <a:pt x="182074" y="105229"/>
                </a:lnTo>
                <a:lnTo>
                  <a:pt x="193165" y="114404"/>
                </a:lnTo>
                <a:lnTo>
                  <a:pt x="221983" y="144043"/>
                </a:lnTo>
                <a:lnTo>
                  <a:pt x="258283" y="204695"/>
                </a:lnTo>
                <a:lnTo>
                  <a:pt x="270433" y="269671"/>
                </a:lnTo>
                <a:lnTo>
                  <a:pt x="266733" y="288355"/>
                </a:lnTo>
                <a:lnTo>
                  <a:pt x="256468" y="303628"/>
                </a:lnTo>
                <a:lnTo>
                  <a:pt x="241210" y="313934"/>
                </a:lnTo>
                <a:lnTo>
                  <a:pt x="222529" y="317715"/>
                </a:lnTo>
                <a:lnTo>
                  <a:pt x="264848" y="317715"/>
                </a:lnTo>
                <a:lnTo>
                  <a:pt x="268273" y="315404"/>
                </a:lnTo>
                <a:lnTo>
                  <a:pt x="282163" y="294828"/>
                </a:lnTo>
                <a:lnTo>
                  <a:pt x="287261" y="269671"/>
                </a:lnTo>
                <a:lnTo>
                  <a:pt x="286220" y="249623"/>
                </a:lnTo>
                <a:lnTo>
                  <a:pt x="277933" y="210209"/>
                </a:lnTo>
                <a:lnTo>
                  <a:pt x="255082" y="161283"/>
                </a:lnTo>
                <a:lnTo>
                  <a:pt x="220842" y="117699"/>
                </a:lnTo>
                <a:lnTo>
                  <a:pt x="207886" y="105134"/>
                </a:lnTo>
                <a:lnTo>
                  <a:pt x="201729" y="99834"/>
                </a:lnTo>
                <a:close/>
              </a:path>
              <a:path w="287655" h="334644">
                <a:moveTo>
                  <a:pt x="224990" y="16548"/>
                </a:moveTo>
                <a:lnTo>
                  <a:pt x="195567" y="16548"/>
                </a:lnTo>
                <a:lnTo>
                  <a:pt x="200075" y="17106"/>
                </a:lnTo>
                <a:lnTo>
                  <a:pt x="205790" y="21132"/>
                </a:lnTo>
                <a:lnTo>
                  <a:pt x="172415" y="83146"/>
                </a:lnTo>
                <a:lnTo>
                  <a:pt x="191414" y="83146"/>
                </a:lnTo>
                <a:lnTo>
                  <a:pt x="223723" y="23215"/>
                </a:lnTo>
                <a:lnTo>
                  <a:pt x="225450" y="19951"/>
                </a:lnTo>
                <a:lnTo>
                  <a:pt x="224990" y="16548"/>
                </a:lnTo>
                <a:close/>
              </a:path>
              <a:path w="287655" h="334644">
                <a:moveTo>
                  <a:pt x="181779" y="18211"/>
                </a:moveTo>
                <a:lnTo>
                  <a:pt x="102958" y="18211"/>
                </a:lnTo>
                <a:lnTo>
                  <a:pt x="110633" y="18819"/>
                </a:lnTo>
                <a:lnTo>
                  <a:pt x="119006" y="20567"/>
                </a:lnTo>
                <a:lnTo>
                  <a:pt x="128306" y="23344"/>
                </a:lnTo>
                <a:lnTo>
                  <a:pt x="138760" y="27038"/>
                </a:lnTo>
                <a:lnTo>
                  <a:pt x="141820" y="28155"/>
                </a:lnTo>
                <a:lnTo>
                  <a:pt x="145084" y="28714"/>
                </a:lnTo>
                <a:lnTo>
                  <a:pt x="156565" y="28714"/>
                </a:lnTo>
                <a:lnTo>
                  <a:pt x="181779" y="18211"/>
                </a:lnTo>
                <a:close/>
              </a:path>
              <a:path w="287655" h="334644">
                <a:moveTo>
                  <a:pt x="192430" y="0"/>
                </a:moveTo>
                <a:lnTo>
                  <a:pt x="153288" y="12166"/>
                </a:lnTo>
                <a:lnTo>
                  <a:pt x="220779" y="12166"/>
                </a:lnTo>
                <a:lnTo>
                  <a:pt x="215193" y="7479"/>
                </a:lnTo>
                <a:lnTo>
                  <a:pt x="207937" y="3311"/>
                </a:lnTo>
                <a:lnTo>
                  <a:pt x="200365" y="824"/>
                </a:lnTo>
                <a:lnTo>
                  <a:pt x="192430"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3611" name="object 14">
            <a:extLst>
              <a:ext uri="{FF2B5EF4-FFF2-40B4-BE49-F238E27FC236}">
                <a16:creationId xmlns:a16="http://schemas.microsoft.com/office/drawing/2014/main" id="{C6C301E8-7998-447D-9A04-2611A45C0535}"/>
              </a:ext>
            </a:extLst>
          </p:cNvPr>
          <p:cNvSpPr>
            <a:spLocks noChangeArrowheads="1"/>
          </p:cNvSpPr>
          <p:nvPr/>
        </p:nvSpPr>
        <p:spPr bwMode="auto">
          <a:xfrm>
            <a:off x="6511925" y="5275263"/>
            <a:ext cx="312738" cy="312737"/>
          </a:xfrm>
          <a:prstGeom prst="rect">
            <a:avLst/>
          </a:prstGeom>
          <a:blipFill dpi="0" rotWithShape="1">
            <a:blip r:embed="rId3"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3612" name="object 17">
            <a:extLst>
              <a:ext uri="{FF2B5EF4-FFF2-40B4-BE49-F238E27FC236}">
                <a16:creationId xmlns:a16="http://schemas.microsoft.com/office/drawing/2014/main" id="{CA0C98AF-0869-462A-A9E7-FAAFDA25ED5B}"/>
              </a:ext>
            </a:extLst>
          </p:cNvPr>
          <p:cNvSpPr>
            <a:spLocks/>
          </p:cNvSpPr>
          <p:nvPr/>
        </p:nvSpPr>
        <p:spPr bwMode="auto">
          <a:xfrm>
            <a:off x="6451600" y="3946525"/>
            <a:ext cx="406400" cy="369888"/>
          </a:xfrm>
          <a:custGeom>
            <a:avLst/>
            <a:gdLst>
              <a:gd name="T0" fmla="*/ 817922 w 258445"/>
              <a:gd name="T1" fmla="*/ 1400526 h 248285"/>
              <a:gd name="T2" fmla="*/ 1639152 w 258445"/>
              <a:gd name="T3" fmla="*/ 1528361 h 248285"/>
              <a:gd name="T4" fmla="*/ 1426272 w 258445"/>
              <a:gd name="T5" fmla="*/ 1844211 h 248285"/>
              <a:gd name="T6" fmla="*/ 0 w 258445"/>
              <a:gd name="T7" fmla="*/ 1971840 h 248285"/>
              <a:gd name="T8" fmla="*/ 1323624 w 258445"/>
              <a:gd name="T9" fmla="*/ 2112693 h 248285"/>
              <a:gd name="T10" fmla="*/ 1298897 w 258445"/>
              <a:gd name="T11" fmla="*/ 2324719 h 248285"/>
              <a:gd name="T12" fmla="*/ 648213 w 258445"/>
              <a:gd name="T13" fmla="*/ 2452333 h 248285"/>
              <a:gd name="T14" fmla="*/ 1312771 w 258445"/>
              <a:gd name="T15" fmla="*/ 2595679 h 248285"/>
              <a:gd name="T16" fmla="*/ 533799 w 258445"/>
              <a:gd name="T17" fmla="*/ 2805214 h 248285"/>
              <a:gd name="T18" fmla="*/ 533799 w 258445"/>
              <a:gd name="T19" fmla="*/ 2969644 h 248285"/>
              <a:gd name="T20" fmla="*/ 2325431 w 258445"/>
              <a:gd name="T21" fmla="*/ 3738253 h 248285"/>
              <a:gd name="T22" fmla="*/ 3718815 w 258445"/>
              <a:gd name="T23" fmla="*/ 4040896 h 248285"/>
              <a:gd name="T24" fmla="*/ 4735402 w 258445"/>
              <a:gd name="T25" fmla="*/ 3888701 h 248285"/>
              <a:gd name="T26" fmla="*/ 2788710 w 258445"/>
              <a:gd name="T27" fmla="*/ 3732598 h 248285"/>
              <a:gd name="T28" fmla="*/ 1537165 w 258445"/>
              <a:gd name="T29" fmla="*/ 2380124 h 248285"/>
              <a:gd name="T30" fmla="*/ 1799461 w 258445"/>
              <a:gd name="T31" fmla="*/ 1363911 h 248285"/>
              <a:gd name="T32" fmla="*/ 4223201 w 258445"/>
              <a:gd name="T33" fmla="*/ 3836002 h 248285"/>
              <a:gd name="T34" fmla="*/ 5041871 w 258445"/>
              <a:gd name="T35" fmla="*/ 3773030 h 248285"/>
              <a:gd name="T36" fmla="*/ 5040662 w 258445"/>
              <a:gd name="T37" fmla="*/ 3621202 h 248285"/>
              <a:gd name="T38" fmla="*/ 3720597 w 258445"/>
              <a:gd name="T39" fmla="*/ 884458 h 248285"/>
              <a:gd name="T40" fmla="*/ 5694399 w 258445"/>
              <a:gd name="T41" fmla="*/ 1741239 h 248285"/>
              <a:gd name="T42" fmla="*/ 5553947 w 258445"/>
              <a:gd name="T43" fmla="*/ 3193856 h 248285"/>
              <a:gd name="T44" fmla="*/ 5534946 w 258445"/>
              <a:gd name="T45" fmla="*/ 3283432 h 248285"/>
              <a:gd name="T46" fmla="*/ 5755651 w 258445"/>
              <a:gd name="T47" fmla="*/ 3283013 h 248285"/>
              <a:gd name="T48" fmla="*/ 6138691 w 258445"/>
              <a:gd name="T49" fmla="*/ 2495773 h 248285"/>
              <a:gd name="T50" fmla="*/ 4878344 w 258445"/>
              <a:gd name="T51" fmla="*/ 920809 h 248285"/>
              <a:gd name="T52" fmla="*/ 3061512 w 258445"/>
              <a:gd name="T53" fmla="*/ 0 h 248285"/>
              <a:gd name="T54" fmla="*/ 3010497 w 258445"/>
              <a:gd name="T55" fmla="*/ 520611 h 248285"/>
              <a:gd name="T56" fmla="*/ 2272039 w 258445"/>
              <a:gd name="T57" fmla="*/ 1048139 h 248285"/>
              <a:gd name="T58" fmla="*/ 2175970 w 258445"/>
              <a:gd name="T59" fmla="*/ 1321924 h 248285"/>
              <a:gd name="T60" fmla="*/ 4761699 w 258445"/>
              <a:gd name="T61" fmla="*/ 884458 h 248285"/>
              <a:gd name="T62" fmla="*/ 4249315 w 258445"/>
              <a:gd name="T63" fmla="*/ 732019 h 248285"/>
              <a:gd name="T64" fmla="*/ 4249315 w 258445"/>
              <a:gd name="T65" fmla="*/ 559096 h 248285"/>
              <a:gd name="T66" fmla="*/ 4558792 w 258445"/>
              <a:gd name="T67" fmla="*/ 410362 h 248285"/>
              <a:gd name="T68" fmla="*/ 3118604 w 258445"/>
              <a:gd name="T69" fmla="*/ 343150 h 248285"/>
              <a:gd name="T70" fmla="*/ 4558792 w 258445"/>
              <a:gd name="T71" fmla="*/ 164440 h 248285"/>
              <a:gd name="T72" fmla="*/ 3816342 w 258445"/>
              <a:gd name="T73" fmla="*/ 716093 h 248285"/>
              <a:gd name="T74" fmla="*/ 4249315 w 258445"/>
              <a:gd name="T75" fmla="*/ 732019 h 248285"/>
              <a:gd name="T76" fmla="*/ 4249315 w 258445"/>
              <a:gd name="T77" fmla="*/ 559096 h 248285"/>
              <a:gd name="T78" fmla="*/ 4249315 w 258445"/>
              <a:gd name="T79" fmla="*/ 731797 h 248285"/>
              <a:gd name="T80" fmla="*/ 4243260 w 258445"/>
              <a:gd name="T81" fmla="*/ 164440 h 248285"/>
              <a:gd name="T82" fmla="*/ 4243260 w 258445"/>
              <a:gd name="T83" fmla="*/ 394648 h 2482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8445" h="248285">
                <a:moveTo>
                  <a:pt x="75691" y="83743"/>
                </a:moveTo>
                <a:lnTo>
                  <a:pt x="36664" y="83756"/>
                </a:lnTo>
                <a:lnTo>
                  <a:pt x="34404" y="85991"/>
                </a:lnTo>
                <a:lnTo>
                  <a:pt x="34404" y="91566"/>
                </a:lnTo>
                <a:lnTo>
                  <a:pt x="36677" y="93840"/>
                </a:lnTo>
                <a:lnTo>
                  <a:pt x="68948" y="93840"/>
                </a:lnTo>
                <a:lnTo>
                  <a:pt x="65239" y="100025"/>
                </a:lnTo>
                <a:lnTo>
                  <a:pt x="62268" y="106540"/>
                </a:lnTo>
                <a:lnTo>
                  <a:pt x="59994" y="113233"/>
                </a:lnTo>
                <a:lnTo>
                  <a:pt x="2260" y="113233"/>
                </a:lnTo>
                <a:lnTo>
                  <a:pt x="0" y="115493"/>
                </a:lnTo>
                <a:lnTo>
                  <a:pt x="0" y="121069"/>
                </a:lnTo>
                <a:lnTo>
                  <a:pt x="2260" y="123329"/>
                </a:lnTo>
                <a:lnTo>
                  <a:pt x="57149" y="123329"/>
                </a:lnTo>
                <a:lnTo>
                  <a:pt x="55676" y="129717"/>
                </a:lnTo>
                <a:lnTo>
                  <a:pt x="54880" y="135991"/>
                </a:lnTo>
                <a:lnTo>
                  <a:pt x="54841" y="136528"/>
                </a:lnTo>
                <a:lnTo>
                  <a:pt x="54635" y="142735"/>
                </a:lnTo>
                <a:lnTo>
                  <a:pt x="29527" y="142735"/>
                </a:lnTo>
                <a:lnTo>
                  <a:pt x="27266" y="144995"/>
                </a:lnTo>
                <a:lnTo>
                  <a:pt x="27266" y="150571"/>
                </a:lnTo>
                <a:lnTo>
                  <a:pt x="29527" y="152831"/>
                </a:lnTo>
                <a:lnTo>
                  <a:pt x="54800" y="152831"/>
                </a:lnTo>
                <a:lnTo>
                  <a:pt x="55219" y="159372"/>
                </a:lnTo>
                <a:lnTo>
                  <a:pt x="56273" y="165861"/>
                </a:lnTo>
                <a:lnTo>
                  <a:pt x="57950" y="172237"/>
                </a:lnTo>
                <a:lnTo>
                  <a:pt x="22453" y="172237"/>
                </a:lnTo>
                <a:lnTo>
                  <a:pt x="20193" y="174497"/>
                </a:lnTo>
                <a:lnTo>
                  <a:pt x="20193" y="180073"/>
                </a:lnTo>
                <a:lnTo>
                  <a:pt x="22453" y="182333"/>
                </a:lnTo>
                <a:lnTo>
                  <a:pt x="61175" y="182333"/>
                </a:lnTo>
                <a:lnTo>
                  <a:pt x="65412" y="191992"/>
                </a:lnTo>
                <a:lnTo>
                  <a:pt x="97815" y="229525"/>
                </a:lnTo>
                <a:lnTo>
                  <a:pt x="146418" y="247611"/>
                </a:lnTo>
                <a:lnTo>
                  <a:pt x="153085" y="248107"/>
                </a:lnTo>
                <a:lnTo>
                  <a:pt x="156425" y="248107"/>
                </a:lnTo>
                <a:lnTo>
                  <a:pt x="171109" y="247048"/>
                </a:lnTo>
                <a:lnTo>
                  <a:pt x="185446" y="243913"/>
                </a:lnTo>
                <a:lnTo>
                  <a:pt x="199186" y="238763"/>
                </a:lnTo>
                <a:lnTo>
                  <a:pt x="201624" y="237420"/>
                </a:lnTo>
                <a:lnTo>
                  <a:pt x="146946" y="237420"/>
                </a:lnTo>
                <a:lnTo>
                  <a:pt x="117302" y="229178"/>
                </a:lnTo>
                <a:lnTo>
                  <a:pt x="91528" y="211099"/>
                </a:lnTo>
                <a:lnTo>
                  <a:pt x="71376" y="180726"/>
                </a:lnTo>
                <a:lnTo>
                  <a:pt x="64658" y="146137"/>
                </a:lnTo>
                <a:lnTo>
                  <a:pt x="71376" y="111545"/>
                </a:lnTo>
                <a:lnTo>
                  <a:pt x="89810" y="83756"/>
                </a:lnTo>
                <a:lnTo>
                  <a:pt x="75691" y="83743"/>
                </a:lnTo>
                <a:close/>
              </a:path>
              <a:path w="258445" h="248285">
                <a:moveTo>
                  <a:pt x="208902" y="221678"/>
                </a:moveTo>
                <a:lnTo>
                  <a:pt x="206565" y="223202"/>
                </a:lnTo>
                <a:lnTo>
                  <a:pt x="177641" y="235527"/>
                </a:lnTo>
                <a:lnTo>
                  <a:pt x="146946" y="237420"/>
                </a:lnTo>
                <a:lnTo>
                  <a:pt x="201624" y="237420"/>
                </a:lnTo>
                <a:lnTo>
                  <a:pt x="212077" y="231660"/>
                </a:lnTo>
                <a:lnTo>
                  <a:pt x="214401" y="230136"/>
                </a:lnTo>
                <a:lnTo>
                  <a:pt x="215061" y="227012"/>
                </a:lnTo>
                <a:lnTo>
                  <a:pt x="212026" y="222338"/>
                </a:lnTo>
                <a:lnTo>
                  <a:pt x="208902" y="221678"/>
                </a:lnTo>
                <a:close/>
              </a:path>
              <a:path w="258445" h="248285">
                <a:moveTo>
                  <a:pt x="200292" y="54305"/>
                </a:moveTo>
                <a:lnTo>
                  <a:pt x="156500" y="54305"/>
                </a:lnTo>
                <a:lnTo>
                  <a:pt x="191089" y="61020"/>
                </a:lnTo>
                <a:lnTo>
                  <a:pt x="221462" y="81165"/>
                </a:lnTo>
                <a:lnTo>
                  <a:pt x="239524" y="106910"/>
                </a:lnTo>
                <a:lnTo>
                  <a:pt x="247770" y="136528"/>
                </a:lnTo>
                <a:lnTo>
                  <a:pt x="245901" y="167197"/>
                </a:lnTo>
                <a:lnTo>
                  <a:pt x="233616" y="196100"/>
                </a:lnTo>
                <a:lnTo>
                  <a:pt x="232105" y="198437"/>
                </a:lnTo>
                <a:lnTo>
                  <a:pt x="232709" y="201253"/>
                </a:lnTo>
                <a:lnTo>
                  <a:pt x="232817" y="201599"/>
                </a:lnTo>
                <a:lnTo>
                  <a:pt x="237451" y="204609"/>
                </a:lnTo>
                <a:lnTo>
                  <a:pt x="240576" y="203936"/>
                </a:lnTo>
                <a:lnTo>
                  <a:pt x="242100" y="201574"/>
                </a:lnTo>
                <a:lnTo>
                  <a:pt x="250173" y="186446"/>
                </a:lnTo>
                <a:lnTo>
                  <a:pt x="255582" y="170191"/>
                </a:lnTo>
                <a:lnTo>
                  <a:pt x="258212" y="153238"/>
                </a:lnTo>
                <a:lnTo>
                  <a:pt x="257962" y="135991"/>
                </a:lnTo>
                <a:lnTo>
                  <a:pt x="239869" y="87440"/>
                </a:lnTo>
                <a:lnTo>
                  <a:pt x="205198" y="56537"/>
                </a:lnTo>
                <a:lnTo>
                  <a:pt x="200292" y="54305"/>
                </a:lnTo>
                <a:close/>
              </a:path>
              <a:path w="258445" h="248285">
                <a:moveTo>
                  <a:pt x="184061" y="0"/>
                </a:moveTo>
                <a:lnTo>
                  <a:pt x="128777" y="0"/>
                </a:lnTo>
                <a:lnTo>
                  <a:pt x="121081" y="7696"/>
                </a:lnTo>
                <a:lnTo>
                  <a:pt x="121081" y="25196"/>
                </a:lnTo>
                <a:lnTo>
                  <a:pt x="126631" y="31965"/>
                </a:lnTo>
                <a:lnTo>
                  <a:pt x="134099" y="33820"/>
                </a:lnTo>
                <a:lnTo>
                  <a:pt x="134099" y="46685"/>
                </a:lnTo>
                <a:lnTo>
                  <a:pt x="95569" y="64355"/>
                </a:lnTo>
                <a:lnTo>
                  <a:pt x="75818" y="83756"/>
                </a:lnTo>
                <a:lnTo>
                  <a:pt x="89818" y="83743"/>
                </a:lnTo>
                <a:lnTo>
                  <a:pt x="91528" y="81165"/>
                </a:lnTo>
                <a:lnTo>
                  <a:pt x="121909" y="61020"/>
                </a:lnTo>
                <a:lnTo>
                  <a:pt x="156500" y="54305"/>
                </a:lnTo>
                <a:lnTo>
                  <a:pt x="200292" y="54305"/>
                </a:lnTo>
                <a:lnTo>
                  <a:pt x="192243" y="50643"/>
                </a:lnTo>
                <a:lnTo>
                  <a:pt x="178739" y="46647"/>
                </a:lnTo>
                <a:lnTo>
                  <a:pt x="178739" y="44945"/>
                </a:lnTo>
                <a:lnTo>
                  <a:pt x="144195" y="44945"/>
                </a:lnTo>
                <a:lnTo>
                  <a:pt x="144195" y="34328"/>
                </a:lnTo>
                <a:lnTo>
                  <a:pt x="178739" y="34328"/>
                </a:lnTo>
                <a:lnTo>
                  <a:pt x="178739" y="33820"/>
                </a:lnTo>
                <a:lnTo>
                  <a:pt x="186207" y="31965"/>
                </a:lnTo>
                <a:lnTo>
                  <a:pt x="191757" y="25196"/>
                </a:lnTo>
                <a:lnTo>
                  <a:pt x="191757" y="24231"/>
                </a:lnTo>
                <a:lnTo>
                  <a:pt x="134353" y="24231"/>
                </a:lnTo>
                <a:lnTo>
                  <a:pt x="131178" y="21069"/>
                </a:lnTo>
                <a:lnTo>
                  <a:pt x="131178" y="13271"/>
                </a:lnTo>
                <a:lnTo>
                  <a:pt x="134353" y="10096"/>
                </a:lnTo>
                <a:lnTo>
                  <a:pt x="191757" y="10096"/>
                </a:lnTo>
                <a:lnTo>
                  <a:pt x="191757" y="7696"/>
                </a:lnTo>
                <a:lnTo>
                  <a:pt x="184061" y="0"/>
                </a:lnTo>
                <a:close/>
              </a:path>
              <a:path w="258445" h="248285">
                <a:moveTo>
                  <a:pt x="160527" y="43967"/>
                </a:moveTo>
                <a:lnTo>
                  <a:pt x="152323" y="43967"/>
                </a:lnTo>
                <a:lnTo>
                  <a:pt x="144195" y="44945"/>
                </a:lnTo>
                <a:lnTo>
                  <a:pt x="178739" y="44945"/>
                </a:lnTo>
                <a:lnTo>
                  <a:pt x="168643" y="44932"/>
                </a:lnTo>
                <a:lnTo>
                  <a:pt x="160527" y="43967"/>
                </a:lnTo>
                <a:close/>
              </a:path>
              <a:path w="258445" h="248285">
                <a:moveTo>
                  <a:pt x="178739" y="34328"/>
                </a:moveTo>
                <a:lnTo>
                  <a:pt x="168643" y="34328"/>
                </a:lnTo>
                <a:lnTo>
                  <a:pt x="168643" y="44932"/>
                </a:lnTo>
                <a:lnTo>
                  <a:pt x="178739" y="44932"/>
                </a:lnTo>
                <a:lnTo>
                  <a:pt x="178739" y="34328"/>
                </a:lnTo>
                <a:close/>
              </a:path>
              <a:path w="258445" h="248285">
                <a:moveTo>
                  <a:pt x="191757" y="10096"/>
                </a:moveTo>
                <a:lnTo>
                  <a:pt x="178485" y="10096"/>
                </a:lnTo>
                <a:lnTo>
                  <a:pt x="181660" y="13271"/>
                </a:lnTo>
                <a:lnTo>
                  <a:pt x="181660" y="21069"/>
                </a:lnTo>
                <a:lnTo>
                  <a:pt x="178485" y="24231"/>
                </a:lnTo>
                <a:lnTo>
                  <a:pt x="191757" y="24231"/>
                </a:lnTo>
                <a:lnTo>
                  <a:pt x="191757" y="10096"/>
                </a:lnTo>
                <a:close/>
              </a:path>
            </a:pathLst>
          </a:custGeom>
          <a:solidFill>
            <a:srgbClr val="86A5D7"/>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3613" name="object 18">
            <a:extLst>
              <a:ext uri="{FF2B5EF4-FFF2-40B4-BE49-F238E27FC236}">
                <a16:creationId xmlns:a16="http://schemas.microsoft.com/office/drawing/2014/main" id="{E3DD25B4-D744-434F-8959-37AF87D49A2A}"/>
              </a:ext>
            </a:extLst>
          </p:cNvPr>
          <p:cNvSpPr>
            <a:spLocks noChangeArrowheads="1"/>
          </p:cNvSpPr>
          <p:nvPr/>
        </p:nvSpPr>
        <p:spPr bwMode="auto">
          <a:xfrm>
            <a:off x="6557963" y="4040188"/>
            <a:ext cx="246062" cy="231775"/>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3614" name="object 19">
            <a:extLst>
              <a:ext uri="{FF2B5EF4-FFF2-40B4-BE49-F238E27FC236}">
                <a16:creationId xmlns:a16="http://schemas.microsoft.com/office/drawing/2014/main" id="{41B6CFD1-1A58-4735-8A3E-C0C2F7DA7B0C}"/>
              </a:ext>
            </a:extLst>
          </p:cNvPr>
          <p:cNvSpPr>
            <a:spLocks noChangeArrowheads="1"/>
          </p:cNvSpPr>
          <p:nvPr/>
        </p:nvSpPr>
        <p:spPr bwMode="auto">
          <a:xfrm>
            <a:off x="6510338" y="4679950"/>
            <a:ext cx="315912" cy="292100"/>
          </a:xfrm>
          <a:prstGeom prst="rect">
            <a:avLst/>
          </a:prstGeom>
          <a:blipFill dpi="0" rotWithShape="1">
            <a:blip r:embed="rId5"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3615" name="object 21">
            <a:extLst>
              <a:ext uri="{FF2B5EF4-FFF2-40B4-BE49-F238E27FC236}">
                <a16:creationId xmlns:a16="http://schemas.microsoft.com/office/drawing/2014/main" id="{F748B59E-89FC-4573-8F5E-122D08D9DEFC}"/>
              </a:ext>
            </a:extLst>
          </p:cNvPr>
          <p:cNvSpPr>
            <a:spLocks noChangeArrowheads="1"/>
          </p:cNvSpPr>
          <p:nvPr/>
        </p:nvSpPr>
        <p:spPr bwMode="auto">
          <a:xfrm>
            <a:off x="9015413" y="4784725"/>
            <a:ext cx="327025" cy="420688"/>
          </a:xfrm>
          <a:prstGeom prst="rect">
            <a:avLst/>
          </a:prstGeom>
          <a:blipFill dpi="0" rotWithShape="1">
            <a:blip r:embed="rId6"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22" name="object 22">
            <a:extLst>
              <a:ext uri="{FF2B5EF4-FFF2-40B4-BE49-F238E27FC236}">
                <a16:creationId xmlns:a16="http://schemas.microsoft.com/office/drawing/2014/main" id="{2CA7AAB0-E613-46C6-8562-B15C67167C88}"/>
              </a:ext>
            </a:extLst>
          </p:cNvPr>
          <p:cNvSpPr txBox="1"/>
          <p:nvPr/>
        </p:nvSpPr>
        <p:spPr>
          <a:xfrm>
            <a:off x="968375" y="641350"/>
            <a:ext cx="5048250" cy="325438"/>
          </a:xfrm>
          <a:prstGeom prst="rect">
            <a:avLst/>
          </a:prstGeom>
        </p:spPr>
        <p:txBody>
          <a:bodyPr lIns="0" tIns="17275" rIns="0" bIns="0">
            <a:spAutoFit/>
          </a:bodyPr>
          <a:lstStyle/>
          <a:p>
            <a:pPr marL="17275">
              <a:spcBef>
                <a:spcPts val="136"/>
              </a:spcBef>
              <a:defRPr/>
            </a:pPr>
            <a:r>
              <a:rPr lang="es-CO" sz="2000" b="1" spc="-7" dirty="0">
                <a:solidFill>
                  <a:schemeClr val="accent6">
                    <a:lumMod val="50000"/>
                  </a:schemeClr>
                </a:solidFill>
                <a:latin typeface="Arial"/>
                <a:cs typeface="Arial"/>
              </a:rPr>
              <a:t>X</a:t>
            </a:r>
            <a:r>
              <a:rPr sz="2000" b="1" spc="-7" dirty="0">
                <a:solidFill>
                  <a:schemeClr val="accent6">
                    <a:lumMod val="50000"/>
                  </a:schemeClr>
                </a:solidFill>
                <a:latin typeface="Arial"/>
                <a:cs typeface="Arial"/>
              </a:rPr>
              <a:t>. </a:t>
            </a:r>
            <a:r>
              <a:rPr lang="es-CO" sz="2000" b="1" spc="-7" dirty="0">
                <a:solidFill>
                  <a:schemeClr val="accent6">
                    <a:lumMod val="50000"/>
                  </a:schemeClr>
                </a:solidFill>
                <a:latin typeface="Arial"/>
                <a:cs typeface="Arial"/>
              </a:rPr>
              <a:t>ZONA 2 BICENTENARIO</a:t>
            </a:r>
            <a:endParaRPr sz="2000" dirty="0">
              <a:solidFill>
                <a:schemeClr val="accent6">
                  <a:lumMod val="50000"/>
                </a:schemeClr>
              </a:solidFill>
              <a:latin typeface="Arial"/>
              <a:cs typeface="Arial"/>
            </a:endParaRPr>
          </a:p>
        </p:txBody>
      </p:sp>
      <p:sp>
        <p:nvSpPr>
          <p:cNvPr id="23" name="object 23">
            <a:extLst>
              <a:ext uri="{FF2B5EF4-FFF2-40B4-BE49-F238E27FC236}">
                <a16:creationId xmlns:a16="http://schemas.microsoft.com/office/drawing/2014/main" id="{2AC5A799-6A40-4441-A93D-EBDC78CF5614}"/>
              </a:ext>
            </a:extLst>
          </p:cNvPr>
          <p:cNvSpPr txBox="1"/>
          <p:nvPr/>
        </p:nvSpPr>
        <p:spPr>
          <a:xfrm>
            <a:off x="1835150" y="887413"/>
            <a:ext cx="2046288" cy="579437"/>
          </a:xfrm>
          <a:prstGeom prst="rect">
            <a:avLst/>
          </a:prstGeom>
        </p:spPr>
        <p:txBody>
          <a:bodyPr lIns="0" tIns="19864" rIns="0" bIns="0">
            <a:spAutoFit/>
          </a:bodyPr>
          <a:lstStyle/>
          <a:p>
            <a:pPr marL="640885">
              <a:spcBef>
                <a:spcPts val="155"/>
              </a:spcBef>
              <a:defRPr/>
            </a:pPr>
            <a:r>
              <a:rPr sz="2108" b="1" spc="-102" dirty="0" err="1">
                <a:solidFill>
                  <a:schemeClr val="accent6">
                    <a:lumMod val="50000"/>
                  </a:schemeClr>
                </a:solidFill>
                <a:latin typeface="Arial"/>
                <a:cs typeface="Arial"/>
              </a:rPr>
              <a:t>Inversión</a:t>
            </a:r>
            <a:endParaRPr lang="es-ES" sz="2108" b="1" spc="-102" dirty="0">
              <a:solidFill>
                <a:schemeClr val="accent6">
                  <a:lumMod val="50000"/>
                </a:schemeClr>
              </a:solidFill>
              <a:latin typeface="Arial"/>
              <a:cs typeface="Arial"/>
            </a:endParaRPr>
          </a:p>
          <a:p>
            <a:pPr marL="640885">
              <a:spcBef>
                <a:spcPts val="155"/>
              </a:spcBef>
              <a:defRPr/>
            </a:pPr>
            <a:r>
              <a:rPr lang="es-CO" sz="1360" spc="-88" dirty="0" err="1">
                <a:solidFill>
                  <a:schemeClr val="accent6">
                    <a:lumMod val="50000"/>
                  </a:schemeClr>
                </a:solidFill>
                <a:latin typeface="Arial"/>
                <a:cs typeface="Arial"/>
              </a:rPr>
              <a:t>Trazabillidad</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p:txBody>
      </p:sp>
      <p:sp>
        <p:nvSpPr>
          <p:cNvPr id="24" name="object 24">
            <a:extLst>
              <a:ext uri="{FF2B5EF4-FFF2-40B4-BE49-F238E27FC236}">
                <a16:creationId xmlns:a16="http://schemas.microsoft.com/office/drawing/2014/main" id="{C94AAB69-19D8-42E1-A9B9-14072F476320}"/>
              </a:ext>
            </a:extLst>
          </p:cNvPr>
          <p:cNvSpPr txBox="1"/>
          <p:nvPr/>
        </p:nvSpPr>
        <p:spPr>
          <a:xfrm>
            <a:off x="1195388" y="1795463"/>
            <a:ext cx="2413000" cy="1023937"/>
          </a:xfrm>
          <a:prstGeom prst="rect">
            <a:avLst/>
          </a:prstGeom>
        </p:spPr>
        <p:txBody>
          <a:bodyPr lIns="0" tIns="70824" rIns="0" bIns="0">
            <a:spAutoFit/>
          </a:bodyPr>
          <a:lstStyle/>
          <a:p>
            <a:pPr marL="153743" indent="-137333">
              <a:spcBef>
                <a:spcPts val="556"/>
              </a:spcBef>
              <a:buFontTx/>
              <a:buChar char="&gt;"/>
              <a:tabLst>
                <a:tab pos="154606" algn="l"/>
              </a:tabLst>
              <a:defRPr/>
            </a:pPr>
            <a:r>
              <a:rPr sz="1360" spc="-68" dirty="0" err="1">
                <a:solidFill>
                  <a:schemeClr val="accent6">
                    <a:lumMod val="50000"/>
                  </a:schemeClr>
                </a:solidFill>
                <a:latin typeface="Arial"/>
                <a:cs typeface="Arial"/>
              </a:rPr>
              <a:t>Tramo</a:t>
            </a:r>
            <a:r>
              <a:rPr lang="es-CO" sz="1360" spc="-68" dirty="0">
                <a:solidFill>
                  <a:schemeClr val="accent6">
                    <a:lumMod val="50000"/>
                  </a:schemeClr>
                </a:solidFill>
                <a:latin typeface="Arial"/>
                <a:cs typeface="Arial"/>
              </a:rPr>
              <a:t>:</a:t>
            </a:r>
            <a:r>
              <a:rPr sz="1360" spc="-75" dirty="0">
                <a:solidFill>
                  <a:schemeClr val="accent6">
                    <a:lumMod val="50000"/>
                  </a:schemeClr>
                </a:solidFill>
                <a:latin typeface="Arial"/>
                <a:cs typeface="Arial"/>
              </a:rPr>
              <a:t> </a:t>
            </a:r>
            <a:r>
              <a:rPr lang="es-CO" sz="1360" spc="-75" dirty="0" err="1">
                <a:solidFill>
                  <a:schemeClr val="accent6">
                    <a:lumMod val="50000"/>
                  </a:schemeClr>
                </a:solidFill>
                <a:latin typeface="Arial"/>
                <a:cs typeface="Arial"/>
              </a:rPr>
              <a:t>Tenza</a:t>
            </a:r>
            <a:r>
              <a:rPr lang="es-CO" sz="1360" spc="-75" dirty="0">
                <a:solidFill>
                  <a:schemeClr val="accent6">
                    <a:lumMod val="50000"/>
                  </a:schemeClr>
                </a:solidFill>
                <a:latin typeface="Arial"/>
                <a:cs typeface="Arial"/>
              </a:rPr>
              <a:t>  - El Crucero</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28"/>
              </a:spcBef>
              <a:buFontTx/>
              <a:buChar char="&gt;"/>
              <a:tabLst>
                <a:tab pos="154606" algn="l"/>
              </a:tabLst>
              <a:defRPr/>
            </a:pPr>
            <a:r>
              <a:rPr sz="1360" spc="-68" dirty="0" err="1">
                <a:solidFill>
                  <a:schemeClr val="accent6">
                    <a:lumMod val="50000"/>
                  </a:schemeClr>
                </a:solidFill>
                <a:latin typeface="Arial"/>
                <a:cs typeface="Arial"/>
              </a:rPr>
              <a:t>Tramo</a:t>
            </a:r>
            <a:r>
              <a:rPr lang="es-CO" sz="1360" spc="-68" dirty="0">
                <a:solidFill>
                  <a:schemeClr val="accent6">
                    <a:lumMod val="50000"/>
                  </a:schemeClr>
                </a:solidFill>
                <a:latin typeface="Arial"/>
                <a:cs typeface="Arial"/>
              </a:rPr>
              <a:t>:</a:t>
            </a:r>
            <a:r>
              <a:rPr sz="1360" spc="-68" dirty="0">
                <a:solidFill>
                  <a:schemeClr val="accent6">
                    <a:lumMod val="50000"/>
                  </a:schemeClr>
                </a:solidFill>
                <a:latin typeface="Arial"/>
                <a:cs typeface="Arial"/>
              </a:rPr>
              <a:t> </a:t>
            </a:r>
            <a:r>
              <a:rPr lang="es-CO" sz="1360" spc="-61" dirty="0">
                <a:solidFill>
                  <a:schemeClr val="accent6">
                    <a:lumMod val="50000"/>
                  </a:schemeClr>
                </a:solidFill>
                <a:latin typeface="Arial"/>
                <a:cs typeface="Arial"/>
              </a:rPr>
              <a:t>Tunja - Chivata</a:t>
            </a:r>
            <a:r>
              <a:rPr sz="1360" spc="-54"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83"/>
              </a:spcBef>
              <a:buFontTx/>
              <a:buChar char="&gt;"/>
              <a:tabLst>
                <a:tab pos="154606" algn="l"/>
              </a:tabLst>
              <a:defRPr/>
            </a:pPr>
            <a:r>
              <a:rPr sz="1360" spc="-68" dirty="0" err="1">
                <a:solidFill>
                  <a:schemeClr val="accent6">
                    <a:lumMod val="50000"/>
                  </a:schemeClr>
                </a:solidFill>
                <a:latin typeface="Arial"/>
                <a:cs typeface="Arial"/>
              </a:rPr>
              <a:t>Tramo</a:t>
            </a:r>
            <a:r>
              <a:rPr lang="es-CO" sz="1360" spc="-68" dirty="0">
                <a:solidFill>
                  <a:schemeClr val="accent6">
                    <a:lumMod val="50000"/>
                  </a:schemeClr>
                </a:solidFill>
                <a:latin typeface="Arial"/>
                <a:cs typeface="Arial"/>
              </a:rPr>
              <a:t>:</a:t>
            </a:r>
            <a:r>
              <a:rPr sz="1360" spc="-68" dirty="0">
                <a:solidFill>
                  <a:schemeClr val="accent6">
                    <a:lumMod val="50000"/>
                  </a:schemeClr>
                </a:solidFill>
                <a:latin typeface="Arial"/>
                <a:cs typeface="Arial"/>
              </a:rPr>
              <a:t> </a:t>
            </a:r>
            <a:r>
              <a:rPr lang="es-CO" sz="1360" spc="-61" dirty="0">
                <a:solidFill>
                  <a:schemeClr val="accent6">
                    <a:lumMod val="50000"/>
                  </a:schemeClr>
                </a:solidFill>
                <a:latin typeface="Arial"/>
                <a:cs typeface="Arial"/>
              </a:rPr>
              <a:t>Paipa – Palermo  y  Paipa Urbano</a:t>
            </a:r>
            <a:endParaRPr sz="1360" dirty="0">
              <a:solidFill>
                <a:schemeClr val="accent6">
                  <a:lumMod val="50000"/>
                </a:schemeClr>
              </a:solidFill>
              <a:latin typeface="Arial"/>
              <a:cs typeface="Arial"/>
            </a:endParaRPr>
          </a:p>
        </p:txBody>
      </p:sp>
      <p:sp>
        <p:nvSpPr>
          <p:cNvPr id="25" name="object 25">
            <a:extLst>
              <a:ext uri="{FF2B5EF4-FFF2-40B4-BE49-F238E27FC236}">
                <a16:creationId xmlns:a16="http://schemas.microsoft.com/office/drawing/2014/main" id="{1DAF1D05-B67A-4044-AB92-3D5F8E719D3A}"/>
              </a:ext>
            </a:extLst>
          </p:cNvPr>
          <p:cNvSpPr txBox="1"/>
          <p:nvPr/>
        </p:nvSpPr>
        <p:spPr>
          <a:xfrm>
            <a:off x="3683000" y="1851025"/>
            <a:ext cx="1998663" cy="858838"/>
          </a:xfrm>
          <a:prstGeom prst="rect">
            <a:avLst/>
          </a:prstGeom>
        </p:spPr>
        <p:txBody>
          <a:bodyPr lIns="0" tIns="17275" rIns="0" bIns="0">
            <a:spAutoFit/>
          </a:bodyPr>
          <a:lstStyle/>
          <a:p>
            <a:pPr marL="17275">
              <a:lnSpc>
                <a:spcPts val="2224"/>
              </a:lnSpc>
              <a:spcBef>
                <a:spcPts val="136"/>
              </a:spcBef>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19.483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a:p>
            <a:pPr marL="17275">
              <a:lnSpc>
                <a:spcPts val="2190"/>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15.626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a:p>
            <a:pPr marL="17275">
              <a:lnSpc>
                <a:spcPts val="2251"/>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19.993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p:txBody>
      </p:sp>
      <p:sp>
        <p:nvSpPr>
          <p:cNvPr id="15382" name="object 26">
            <a:extLst>
              <a:ext uri="{FF2B5EF4-FFF2-40B4-BE49-F238E27FC236}">
                <a16:creationId xmlns:a16="http://schemas.microsoft.com/office/drawing/2014/main" id="{FC734867-975D-4893-A845-61CE08B59317}"/>
              </a:ext>
            </a:extLst>
          </p:cNvPr>
          <p:cNvSpPr txBox="1">
            <a:spLocks noChangeArrowheads="1"/>
          </p:cNvSpPr>
          <p:nvPr/>
        </p:nvSpPr>
        <p:spPr bwMode="auto">
          <a:xfrm>
            <a:off x="1344613" y="2838450"/>
            <a:ext cx="1166812" cy="522288"/>
          </a:xfrm>
          <a:prstGeom prst="rect">
            <a:avLst/>
          </a:prstGeom>
          <a:noFill/>
          <a:ln>
            <a:noFill/>
          </a:ln>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Monto total  licitaciones</a:t>
            </a:r>
            <a:endParaRPr lang="es-CO" altLang="es-CO" sz="1600" dirty="0">
              <a:solidFill>
                <a:schemeClr val="accent6">
                  <a:lumMod val="50000"/>
                </a:schemeClr>
              </a:solidFill>
              <a:latin typeface="Arial" panose="020B0604020202020204" pitchFamily="34" charset="0"/>
              <a:cs typeface="Arial" panose="020B0604020202020204" pitchFamily="34" charset="0"/>
            </a:endParaRPr>
          </a:p>
        </p:txBody>
      </p:sp>
      <p:sp>
        <p:nvSpPr>
          <p:cNvPr id="27" name="object 27">
            <a:extLst>
              <a:ext uri="{FF2B5EF4-FFF2-40B4-BE49-F238E27FC236}">
                <a16:creationId xmlns:a16="http://schemas.microsoft.com/office/drawing/2014/main" id="{E66E49E0-8276-41CC-A0EA-3482698C76F8}"/>
              </a:ext>
            </a:extLst>
          </p:cNvPr>
          <p:cNvSpPr txBox="1"/>
          <p:nvPr/>
        </p:nvSpPr>
        <p:spPr>
          <a:xfrm>
            <a:off x="2644775" y="2871788"/>
            <a:ext cx="2828925" cy="406400"/>
          </a:xfrm>
          <a:prstGeom prst="rect">
            <a:avLst/>
          </a:prstGeom>
        </p:spPr>
        <p:txBody>
          <a:bodyPr lIns="0" tIns="19002" rIns="0" bIns="0">
            <a:spAutoFit/>
          </a:bodyPr>
          <a:lstStyle/>
          <a:p>
            <a:pPr marL="17275">
              <a:spcBef>
                <a:spcPts val="150"/>
              </a:spcBef>
              <a:defRPr/>
            </a:pPr>
            <a:r>
              <a:rPr sz="2516" b="1" dirty="0">
                <a:solidFill>
                  <a:schemeClr val="accent6">
                    <a:lumMod val="50000"/>
                  </a:schemeClr>
                </a:solidFill>
                <a:latin typeface="Arial"/>
                <a:cs typeface="Arial"/>
              </a:rPr>
              <a:t>$</a:t>
            </a:r>
            <a:r>
              <a:rPr lang="es-CO" sz="2516" b="1" dirty="0">
                <a:solidFill>
                  <a:schemeClr val="accent6">
                    <a:lumMod val="50000"/>
                  </a:schemeClr>
                </a:solidFill>
                <a:latin typeface="Arial"/>
                <a:cs typeface="Arial"/>
              </a:rPr>
              <a:t>57</a:t>
            </a:r>
            <a:r>
              <a:rPr sz="2516" b="1" dirty="0">
                <a:solidFill>
                  <a:schemeClr val="accent6">
                    <a:lumMod val="50000"/>
                  </a:schemeClr>
                </a:solidFill>
                <a:latin typeface="Arial"/>
                <a:cs typeface="Arial"/>
              </a:rPr>
              <a:t>.</a:t>
            </a:r>
            <a:r>
              <a:rPr lang="es-CO" sz="2516" b="1" dirty="0">
                <a:solidFill>
                  <a:schemeClr val="accent6">
                    <a:lumMod val="50000"/>
                  </a:schemeClr>
                </a:solidFill>
                <a:latin typeface="Arial"/>
                <a:cs typeface="Arial"/>
              </a:rPr>
              <a:t>030</a:t>
            </a:r>
            <a:r>
              <a:rPr sz="2516" b="1" spc="-95" dirty="0">
                <a:solidFill>
                  <a:schemeClr val="accent6">
                    <a:lumMod val="50000"/>
                  </a:schemeClr>
                </a:solidFill>
                <a:latin typeface="Arial"/>
                <a:cs typeface="Arial"/>
              </a:rPr>
              <a:t> </a:t>
            </a:r>
            <a:r>
              <a:rPr sz="2754" b="1" spc="-10" baseline="2057" dirty="0">
                <a:solidFill>
                  <a:schemeClr val="accent6">
                    <a:lumMod val="50000"/>
                  </a:schemeClr>
                </a:solidFill>
                <a:latin typeface="Arial"/>
                <a:cs typeface="Arial"/>
              </a:rPr>
              <a:t>millones</a:t>
            </a:r>
            <a:endParaRPr sz="2754" baseline="2057" dirty="0">
              <a:solidFill>
                <a:schemeClr val="accent6">
                  <a:lumMod val="50000"/>
                </a:schemeClr>
              </a:solidFill>
              <a:latin typeface="Arial"/>
              <a:cs typeface="Arial"/>
            </a:endParaRPr>
          </a:p>
        </p:txBody>
      </p:sp>
      <p:sp>
        <p:nvSpPr>
          <p:cNvPr id="28" name="object 28">
            <a:extLst>
              <a:ext uri="{FF2B5EF4-FFF2-40B4-BE49-F238E27FC236}">
                <a16:creationId xmlns:a16="http://schemas.microsoft.com/office/drawing/2014/main" id="{F7184A99-4870-48CF-999E-B300C49C18BD}"/>
              </a:ext>
            </a:extLst>
          </p:cNvPr>
          <p:cNvSpPr txBox="1"/>
          <p:nvPr/>
        </p:nvSpPr>
        <p:spPr>
          <a:xfrm>
            <a:off x="6232525" y="2328863"/>
            <a:ext cx="1566863"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Abril de 2020</a:t>
            </a:r>
            <a:endParaRPr sz="1360" b="1" spc="-68" dirty="0">
              <a:solidFill>
                <a:schemeClr val="accent6">
                  <a:lumMod val="75000"/>
                </a:schemeClr>
              </a:solidFill>
              <a:latin typeface="Arial"/>
              <a:cs typeface="Arial"/>
            </a:endParaRPr>
          </a:p>
        </p:txBody>
      </p:sp>
      <p:sp>
        <p:nvSpPr>
          <p:cNvPr id="29" name="object 29">
            <a:extLst>
              <a:ext uri="{FF2B5EF4-FFF2-40B4-BE49-F238E27FC236}">
                <a16:creationId xmlns:a16="http://schemas.microsoft.com/office/drawing/2014/main" id="{AF70469D-D1A5-47DA-9743-7251A24954C9}"/>
              </a:ext>
            </a:extLst>
          </p:cNvPr>
          <p:cNvSpPr txBox="1"/>
          <p:nvPr/>
        </p:nvSpPr>
        <p:spPr>
          <a:xfrm>
            <a:off x="6235700" y="1808163"/>
            <a:ext cx="1663700"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 N/A</a:t>
            </a:r>
            <a:endParaRPr sz="1360" dirty="0">
              <a:solidFill>
                <a:schemeClr val="accent6">
                  <a:lumMod val="75000"/>
                </a:schemeClr>
              </a:solidFill>
              <a:latin typeface="Arial"/>
              <a:cs typeface="Arial"/>
            </a:endParaRPr>
          </a:p>
        </p:txBody>
      </p:sp>
      <p:sp>
        <p:nvSpPr>
          <p:cNvPr id="30" name="object 30">
            <a:extLst>
              <a:ext uri="{FF2B5EF4-FFF2-40B4-BE49-F238E27FC236}">
                <a16:creationId xmlns:a16="http://schemas.microsoft.com/office/drawing/2014/main" id="{731AC1A4-9A95-4B16-904B-0EEB820CD9B9}"/>
              </a:ext>
            </a:extLst>
          </p:cNvPr>
          <p:cNvSpPr txBox="1"/>
          <p:nvPr/>
        </p:nvSpPr>
        <p:spPr>
          <a:xfrm>
            <a:off x="6232525" y="2832100"/>
            <a:ext cx="1566863" cy="231775"/>
          </a:xfrm>
          <a:prstGeom prst="rect">
            <a:avLst/>
          </a:prstGeom>
        </p:spPr>
        <p:txBody>
          <a:bodyPr lIns="0" tIns="20729" rIns="0" bIns="0">
            <a:spAutoFit/>
          </a:bodyPr>
          <a:lstStyle/>
          <a:p>
            <a:pPr marL="153743" indent="-137333">
              <a:spcBef>
                <a:spcPts val="163"/>
              </a:spcBef>
              <a:buFontTx/>
              <a:buChar char="&gt;"/>
              <a:tabLst>
                <a:tab pos="154606" algn="l"/>
              </a:tabLst>
              <a:defRPr/>
            </a:pPr>
            <a:r>
              <a:rPr sz="1360" b="1" spc="-68" dirty="0">
                <a:solidFill>
                  <a:schemeClr val="accent6">
                    <a:lumMod val="75000"/>
                  </a:schemeClr>
                </a:solidFill>
                <a:latin typeface="Arial"/>
                <a:cs typeface="Arial"/>
              </a:rPr>
              <a:t>Diciembre de 2020</a:t>
            </a:r>
          </a:p>
        </p:txBody>
      </p:sp>
      <p:sp>
        <p:nvSpPr>
          <p:cNvPr id="31" name="object 31">
            <a:extLst>
              <a:ext uri="{FF2B5EF4-FFF2-40B4-BE49-F238E27FC236}">
                <a16:creationId xmlns:a16="http://schemas.microsoft.com/office/drawing/2014/main" id="{AD1F689D-8975-4517-A5E4-230E94CE9E1F}"/>
              </a:ext>
            </a:extLst>
          </p:cNvPr>
          <p:cNvSpPr txBox="1"/>
          <p:nvPr/>
        </p:nvSpPr>
        <p:spPr>
          <a:xfrm>
            <a:off x="8728075" y="1795463"/>
            <a:ext cx="1235075" cy="227012"/>
          </a:xfrm>
          <a:prstGeom prst="rect">
            <a:avLst/>
          </a:prstGeom>
        </p:spPr>
        <p:txBody>
          <a:bodyPr lIns="0" tIns="17275" rIns="0" bIns="0">
            <a:spAutoFit/>
          </a:bodyPr>
          <a:lstStyle/>
          <a:p>
            <a:pPr marL="17275">
              <a:spcBef>
                <a:spcPts val="136"/>
              </a:spcBef>
              <a:defRPr/>
            </a:pPr>
            <a:r>
              <a:rPr sz="1360" spc="-68" dirty="0">
                <a:solidFill>
                  <a:srgbClr val="4A4A49"/>
                </a:solidFill>
                <a:latin typeface="Arial"/>
                <a:cs typeface="Arial"/>
              </a:rPr>
              <a:t>Reinicio </a:t>
            </a:r>
            <a:r>
              <a:rPr sz="1360" spc="-82" dirty="0">
                <a:solidFill>
                  <a:srgbClr val="4A4A49"/>
                </a:solidFill>
                <a:latin typeface="Arial"/>
                <a:cs typeface="Arial"/>
              </a:rPr>
              <a:t>de</a:t>
            </a:r>
            <a:r>
              <a:rPr sz="1360" spc="-109" dirty="0">
                <a:solidFill>
                  <a:srgbClr val="4A4A49"/>
                </a:solidFill>
                <a:latin typeface="Arial"/>
                <a:cs typeface="Arial"/>
              </a:rPr>
              <a:t> </a:t>
            </a:r>
            <a:r>
              <a:rPr sz="1360" spc="-75" dirty="0">
                <a:solidFill>
                  <a:srgbClr val="4A4A49"/>
                </a:solidFill>
                <a:latin typeface="Arial"/>
                <a:cs typeface="Arial"/>
              </a:rPr>
              <a:t>obras</a:t>
            </a:r>
            <a:endParaRPr sz="1360" dirty="0">
              <a:solidFill>
                <a:prstClr val="black"/>
              </a:solidFill>
              <a:latin typeface="Arial"/>
              <a:cs typeface="Arial"/>
            </a:endParaRPr>
          </a:p>
        </p:txBody>
      </p:sp>
      <p:sp>
        <p:nvSpPr>
          <p:cNvPr id="153626" name="object 32">
            <a:extLst>
              <a:ext uri="{FF2B5EF4-FFF2-40B4-BE49-F238E27FC236}">
                <a16:creationId xmlns:a16="http://schemas.microsoft.com/office/drawing/2014/main" id="{617A090E-71FC-4466-A8BB-B64EE3CA7959}"/>
              </a:ext>
            </a:extLst>
          </p:cNvPr>
          <p:cNvSpPr txBox="1">
            <a:spLocks noChangeArrowheads="1"/>
          </p:cNvSpPr>
          <p:nvPr/>
        </p:nvSpPr>
        <p:spPr bwMode="auto">
          <a:xfrm>
            <a:off x="8728075" y="2170113"/>
            <a:ext cx="1998663"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43186"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438"/>
              </a:lnSpc>
              <a:spcBef>
                <a:spcPts val="338"/>
              </a:spcBef>
              <a:buFontTx/>
              <a:buNone/>
            </a:pPr>
            <a:r>
              <a:rPr lang="es-CO" altLang="es-CO" sz="1300">
                <a:solidFill>
                  <a:srgbClr val="4A4A49"/>
                </a:solidFill>
                <a:latin typeface="Arial" panose="020B0604020202020204" pitchFamily="34" charset="0"/>
                <a:cs typeface="Arial" panose="020B0604020202020204" pitchFamily="34" charset="0"/>
              </a:rPr>
              <a:t>Entrega estimada de las  obras</a:t>
            </a:r>
            <a:endParaRPr lang="es-CO" altLang="es-CO" sz="1300">
              <a:solidFill>
                <a:srgbClr val="000000"/>
              </a:solidFill>
              <a:latin typeface="Arial" panose="020B0604020202020204" pitchFamily="34" charset="0"/>
              <a:cs typeface="Arial" panose="020B0604020202020204" pitchFamily="34" charset="0"/>
            </a:endParaRPr>
          </a:p>
        </p:txBody>
      </p:sp>
      <p:sp>
        <p:nvSpPr>
          <p:cNvPr id="153627" name="object 33">
            <a:extLst>
              <a:ext uri="{FF2B5EF4-FFF2-40B4-BE49-F238E27FC236}">
                <a16:creationId xmlns:a16="http://schemas.microsoft.com/office/drawing/2014/main" id="{E174FBB0-6ACA-4CA3-B4EA-16C5FEEFE3D3}"/>
              </a:ext>
            </a:extLst>
          </p:cNvPr>
          <p:cNvSpPr txBox="1">
            <a:spLocks noChangeArrowheads="1"/>
          </p:cNvSpPr>
          <p:nvPr/>
        </p:nvSpPr>
        <p:spPr bwMode="auto">
          <a:xfrm>
            <a:off x="8728075" y="2757488"/>
            <a:ext cx="1876425"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43186"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438"/>
              </a:lnSpc>
              <a:spcBef>
                <a:spcPts val="338"/>
              </a:spcBef>
              <a:buFontTx/>
              <a:buNone/>
            </a:pPr>
            <a:r>
              <a:rPr lang="es-CO" altLang="es-CO" sz="1300">
                <a:solidFill>
                  <a:srgbClr val="4A4A49"/>
                </a:solidFill>
                <a:latin typeface="Arial" panose="020B0604020202020204" pitchFamily="34" charset="0"/>
                <a:cs typeface="Arial" panose="020B0604020202020204" pitchFamily="34" charset="0"/>
              </a:rPr>
              <a:t>Entrega estimada del  resto de obras</a:t>
            </a:r>
            <a:endParaRPr lang="es-CO" altLang="es-CO" sz="1300">
              <a:solidFill>
                <a:srgbClr val="000000"/>
              </a:solidFill>
              <a:latin typeface="Arial" panose="020B0604020202020204" pitchFamily="34" charset="0"/>
              <a:cs typeface="Arial" panose="020B0604020202020204" pitchFamily="34" charset="0"/>
            </a:endParaRPr>
          </a:p>
        </p:txBody>
      </p:sp>
      <p:sp>
        <p:nvSpPr>
          <p:cNvPr id="34" name="object 34">
            <a:extLst>
              <a:ext uri="{FF2B5EF4-FFF2-40B4-BE49-F238E27FC236}">
                <a16:creationId xmlns:a16="http://schemas.microsoft.com/office/drawing/2014/main" id="{D9A5752D-EF12-4640-ADED-C81351FC538A}"/>
              </a:ext>
            </a:extLst>
          </p:cNvPr>
          <p:cNvSpPr txBox="1"/>
          <p:nvPr/>
        </p:nvSpPr>
        <p:spPr>
          <a:xfrm>
            <a:off x="7172325" y="938213"/>
            <a:ext cx="1416050" cy="315912"/>
          </a:xfrm>
          <a:prstGeom prst="rect">
            <a:avLst/>
          </a:prstGeom>
        </p:spPr>
        <p:txBody>
          <a:bodyPr lIns="0" tIns="22457" rIns="0" bIns="0">
            <a:spAutoFit/>
          </a:bodyPr>
          <a:lstStyle/>
          <a:p>
            <a:pPr marL="17275">
              <a:spcBef>
                <a:spcPts val="177"/>
              </a:spcBef>
              <a:defRPr/>
            </a:pPr>
            <a:r>
              <a:rPr sz="1904" b="1" spc="-95" dirty="0">
                <a:solidFill>
                  <a:schemeClr val="accent6">
                    <a:lumMod val="50000"/>
                  </a:schemeClr>
                </a:solidFill>
                <a:latin typeface="Arial"/>
                <a:cs typeface="Arial"/>
              </a:rPr>
              <a:t>Fechas</a:t>
            </a:r>
            <a:r>
              <a:rPr sz="1904" b="1" spc="-129" dirty="0">
                <a:solidFill>
                  <a:schemeClr val="accent6">
                    <a:lumMod val="50000"/>
                  </a:schemeClr>
                </a:solidFill>
                <a:latin typeface="Arial"/>
                <a:cs typeface="Arial"/>
              </a:rPr>
              <a:t> </a:t>
            </a:r>
            <a:r>
              <a:rPr sz="1904" b="1" spc="-88" dirty="0">
                <a:solidFill>
                  <a:schemeClr val="accent6">
                    <a:lumMod val="50000"/>
                  </a:schemeClr>
                </a:solidFill>
                <a:latin typeface="Arial"/>
                <a:cs typeface="Arial"/>
              </a:rPr>
              <a:t>clave</a:t>
            </a:r>
            <a:endParaRPr sz="1904" dirty="0">
              <a:solidFill>
                <a:schemeClr val="accent6">
                  <a:lumMod val="50000"/>
                </a:schemeClr>
              </a:solidFill>
              <a:latin typeface="Arial"/>
              <a:cs typeface="Arial"/>
            </a:endParaRPr>
          </a:p>
        </p:txBody>
      </p:sp>
      <p:sp>
        <p:nvSpPr>
          <p:cNvPr id="35" name="object 35">
            <a:extLst>
              <a:ext uri="{FF2B5EF4-FFF2-40B4-BE49-F238E27FC236}">
                <a16:creationId xmlns:a16="http://schemas.microsoft.com/office/drawing/2014/main" id="{1F5C15B3-B70A-4778-8259-C18D8B44731A}"/>
              </a:ext>
            </a:extLst>
          </p:cNvPr>
          <p:cNvSpPr txBox="1"/>
          <p:nvPr/>
        </p:nvSpPr>
        <p:spPr>
          <a:xfrm>
            <a:off x="6232525" y="3324225"/>
            <a:ext cx="4494213" cy="2301875"/>
          </a:xfrm>
          <a:prstGeom prst="rect">
            <a:avLst/>
          </a:prstGeom>
          <a:ln w="6350">
            <a:solidFill>
              <a:srgbClr val="30A484"/>
            </a:solidFill>
          </a:ln>
        </p:spPr>
        <p:txBody>
          <a:bodyPr lIns="0" tIns="84644" rIns="0" bIns="0"/>
          <a:lstStyle/>
          <a:p>
            <a:pPr marL="202112">
              <a:spcBef>
                <a:spcPts val="665"/>
              </a:spcBef>
              <a:defRPr/>
            </a:pPr>
            <a:r>
              <a:rPr sz="1100" b="1" spc="-109" dirty="0">
                <a:solidFill>
                  <a:schemeClr val="accent6">
                    <a:lumMod val="75000"/>
                  </a:schemeClr>
                </a:solidFill>
                <a:latin typeface="Arial"/>
                <a:cs typeface="Arial"/>
              </a:rPr>
              <a:t>Impactos </a:t>
            </a:r>
            <a:r>
              <a:rPr sz="1100" b="1" spc="-102" dirty="0">
                <a:solidFill>
                  <a:schemeClr val="accent6">
                    <a:lumMod val="75000"/>
                  </a:schemeClr>
                </a:solidFill>
                <a:latin typeface="Arial"/>
                <a:cs typeface="Arial"/>
              </a:rPr>
              <a:t>y</a:t>
            </a:r>
            <a:r>
              <a:rPr sz="1100" b="1" spc="-7" dirty="0">
                <a:solidFill>
                  <a:schemeClr val="accent6">
                    <a:lumMod val="75000"/>
                  </a:schemeClr>
                </a:solidFill>
                <a:latin typeface="Arial"/>
                <a:cs typeface="Arial"/>
              </a:rPr>
              <a:t> </a:t>
            </a:r>
            <a:r>
              <a:rPr sz="1100" b="1" spc="-109" dirty="0" err="1">
                <a:solidFill>
                  <a:schemeClr val="accent6">
                    <a:lumMod val="75000"/>
                  </a:schemeClr>
                </a:solidFill>
                <a:latin typeface="Arial"/>
                <a:cs typeface="Arial"/>
              </a:rPr>
              <a:t>beneﬁcios</a:t>
            </a:r>
            <a:r>
              <a:rPr lang="es-CO" sz="1100" b="1" spc="-109" dirty="0">
                <a:solidFill>
                  <a:schemeClr val="accent6">
                    <a:lumMod val="75000"/>
                  </a:schemeClr>
                </a:solidFill>
                <a:latin typeface="Arial"/>
                <a:cs typeface="Arial"/>
              </a:rPr>
              <a:t> / LOGROS</a:t>
            </a:r>
            <a:endParaRPr sz="1100" dirty="0">
              <a:solidFill>
                <a:schemeClr val="accent6">
                  <a:lumMod val="75000"/>
                </a:schemeClr>
              </a:solidFill>
              <a:latin typeface="Arial"/>
              <a:cs typeface="Arial"/>
            </a:endParaRPr>
          </a:p>
          <a:p>
            <a:pPr marL="766990">
              <a:spcBef>
                <a:spcPts val="551"/>
              </a:spcBef>
              <a:defRPr/>
            </a:pPr>
            <a:r>
              <a:rPr sz="1100" b="1" spc="-75" dirty="0">
                <a:solidFill>
                  <a:schemeClr val="accent6">
                    <a:lumMod val="50000"/>
                  </a:schemeClr>
                </a:solidFill>
                <a:latin typeface="Arial"/>
                <a:cs typeface="Arial"/>
              </a:rPr>
              <a:t>Ahorro en </a:t>
            </a:r>
            <a:r>
              <a:rPr sz="1100" b="1" spc="-68" dirty="0">
                <a:solidFill>
                  <a:schemeClr val="accent6">
                    <a:lumMod val="50000"/>
                  </a:schemeClr>
                </a:solidFill>
                <a:latin typeface="Arial"/>
                <a:cs typeface="Arial"/>
              </a:rPr>
              <a:t>tiempos </a:t>
            </a:r>
            <a:r>
              <a:rPr sz="1100" b="1" spc="-75" dirty="0">
                <a:solidFill>
                  <a:schemeClr val="accent6">
                    <a:lumMod val="50000"/>
                  </a:schemeClr>
                </a:solidFill>
                <a:latin typeface="Arial"/>
                <a:cs typeface="Arial"/>
              </a:rPr>
              <a:t>de</a:t>
            </a:r>
            <a:r>
              <a:rPr sz="1100" b="1" spc="41" dirty="0">
                <a:solidFill>
                  <a:schemeClr val="accent6">
                    <a:lumMod val="50000"/>
                  </a:schemeClr>
                </a:solidFill>
                <a:latin typeface="Arial"/>
                <a:cs typeface="Arial"/>
              </a:rPr>
              <a:t> </a:t>
            </a:r>
            <a:r>
              <a:rPr sz="1100" b="1" spc="-68" dirty="0">
                <a:solidFill>
                  <a:schemeClr val="accent6">
                    <a:lumMod val="50000"/>
                  </a:schemeClr>
                </a:solidFill>
                <a:latin typeface="Arial"/>
                <a:cs typeface="Arial"/>
              </a:rPr>
              <a:t>recorrido</a:t>
            </a:r>
            <a:endParaRPr sz="1100" dirty="0">
              <a:solidFill>
                <a:schemeClr val="accent6">
                  <a:lumMod val="50000"/>
                </a:schemeClr>
              </a:solidFill>
              <a:latin typeface="Arial"/>
              <a:cs typeface="Arial"/>
            </a:endParaRPr>
          </a:p>
          <a:p>
            <a:pPr marL="982921" indent="-98465">
              <a:spcBef>
                <a:spcPts val="177"/>
              </a:spcBef>
              <a:buFontTx/>
              <a:buChar char="•"/>
              <a:tabLst>
                <a:tab pos="983785" algn="l"/>
                <a:tab pos="2489261" algn="l"/>
              </a:tabLst>
              <a:defRPr/>
            </a:pPr>
            <a:r>
              <a:rPr sz="1100" spc="-112" baseline="2777" dirty="0">
                <a:solidFill>
                  <a:schemeClr val="accent6">
                    <a:lumMod val="50000"/>
                  </a:schemeClr>
                </a:solidFill>
                <a:latin typeface="Arial"/>
                <a:cs typeface="Arial"/>
              </a:rPr>
              <a:t>Vehículos</a:t>
            </a:r>
            <a:r>
              <a:rPr sz="1100" spc="-30" baseline="2777" dirty="0">
                <a:solidFill>
                  <a:schemeClr val="accent6">
                    <a:lumMod val="50000"/>
                  </a:schemeClr>
                </a:solidFill>
                <a:latin typeface="Arial"/>
                <a:cs typeface="Arial"/>
              </a:rPr>
              <a:t> </a:t>
            </a:r>
            <a:r>
              <a:rPr sz="1100" spc="-121" baseline="2777" dirty="0">
                <a:solidFill>
                  <a:schemeClr val="accent6">
                    <a:lumMod val="50000"/>
                  </a:schemeClr>
                </a:solidFill>
                <a:latin typeface="Arial"/>
                <a:cs typeface="Arial"/>
              </a:rPr>
              <a:t>pesados	</a:t>
            </a:r>
            <a:r>
              <a:rPr lang="es-CO" sz="1100" dirty="0">
                <a:solidFill>
                  <a:schemeClr val="accent6">
                    <a:lumMod val="50000"/>
                  </a:schemeClr>
                </a:solidFill>
                <a:latin typeface="Arial"/>
                <a:cs typeface="Arial"/>
              </a:rPr>
              <a:t>50</a:t>
            </a:r>
            <a:r>
              <a:rPr sz="1100" spc="-14" dirty="0">
                <a:solidFill>
                  <a:schemeClr val="accent6">
                    <a:lumMod val="50000"/>
                  </a:schemeClr>
                </a:solidFill>
                <a:latin typeface="Arial"/>
                <a:cs typeface="Arial"/>
              </a:rPr>
              <a:t> </a:t>
            </a:r>
            <a:r>
              <a:rPr sz="1100" spc="-7" dirty="0">
                <a:solidFill>
                  <a:schemeClr val="accent6">
                    <a:lumMod val="50000"/>
                  </a:schemeClr>
                </a:solidFill>
                <a:latin typeface="Arial"/>
                <a:cs typeface="Arial"/>
              </a:rPr>
              <a:t>minutos</a:t>
            </a:r>
            <a:endParaRPr sz="1100" dirty="0">
              <a:solidFill>
                <a:schemeClr val="accent6">
                  <a:lumMod val="50000"/>
                </a:schemeClr>
              </a:solidFill>
              <a:latin typeface="Arial"/>
              <a:cs typeface="Arial"/>
            </a:endParaRPr>
          </a:p>
          <a:p>
            <a:pPr marL="982921" indent="-98465">
              <a:buFontTx/>
              <a:buChar char="•"/>
              <a:tabLst>
                <a:tab pos="983785" algn="l"/>
                <a:tab pos="2489261" algn="l"/>
              </a:tabLst>
              <a:defRPr/>
            </a:pPr>
            <a:r>
              <a:rPr sz="1100" spc="-112" baseline="2777" dirty="0">
                <a:solidFill>
                  <a:schemeClr val="accent6">
                    <a:lumMod val="50000"/>
                  </a:schemeClr>
                </a:solidFill>
                <a:latin typeface="Arial"/>
                <a:cs typeface="Arial"/>
              </a:rPr>
              <a:t>Vehículos</a:t>
            </a:r>
            <a:r>
              <a:rPr sz="1100" baseline="2777" dirty="0">
                <a:solidFill>
                  <a:schemeClr val="accent6">
                    <a:lumMod val="50000"/>
                  </a:schemeClr>
                </a:solidFill>
                <a:latin typeface="Arial"/>
                <a:cs typeface="Arial"/>
              </a:rPr>
              <a:t> </a:t>
            </a:r>
            <a:r>
              <a:rPr sz="1100" spc="-102" baseline="2777" dirty="0">
                <a:solidFill>
                  <a:schemeClr val="accent6">
                    <a:lumMod val="50000"/>
                  </a:schemeClr>
                </a:solidFill>
                <a:latin typeface="Arial"/>
                <a:cs typeface="Arial"/>
              </a:rPr>
              <a:t>livianos	</a:t>
            </a:r>
            <a:r>
              <a:rPr sz="1100" dirty="0">
                <a:solidFill>
                  <a:schemeClr val="accent6">
                    <a:lumMod val="50000"/>
                  </a:schemeClr>
                </a:solidFill>
                <a:latin typeface="Arial"/>
                <a:cs typeface="Arial"/>
              </a:rPr>
              <a:t>40</a:t>
            </a:r>
            <a:r>
              <a:rPr sz="1100" spc="-7" dirty="0">
                <a:solidFill>
                  <a:schemeClr val="accent6">
                    <a:lumMod val="50000"/>
                  </a:schemeClr>
                </a:solidFill>
                <a:latin typeface="Arial"/>
                <a:cs typeface="Arial"/>
              </a:rPr>
              <a:t> minutos</a:t>
            </a:r>
            <a:endParaRPr sz="1100" dirty="0">
              <a:solidFill>
                <a:schemeClr val="accent6">
                  <a:lumMod val="50000"/>
                </a:schemeClr>
              </a:solidFill>
              <a:latin typeface="Arial"/>
              <a:cs typeface="Arial"/>
            </a:endParaRPr>
          </a:p>
          <a:p>
            <a:pPr marL="766990">
              <a:spcBef>
                <a:spcPts val="1013"/>
              </a:spcBef>
              <a:defRPr/>
            </a:pPr>
            <a:r>
              <a:rPr sz="1100" u="heavy" spc="-306" dirty="0">
                <a:solidFill>
                  <a:schemeClr val="accent6">
                    <a:lumMod val="50000"/>
                  </a:schemeClr>
                </a:solidFill>
                <a:uFill>
                  <a:solidFill>
                    <a:srgbClr val="30A484"/>
                  </a:solidFill>
                </a:uFill>
                <a:latin typeface="Times New Roman"/>
                <a:cs typeface="Times New Roman"/>
              </a:rPr>
              <a:t> </a:t>
            </a:r>
            <a:r>
              <a:rPr sz="1100" b="1" spc="-75" dirty="0">
                <a:solidFill>
                  <a:schemeClr val="accent6">
                    <a:lumMod val="50000"/>
                  </a:schemeClr>
                </a:solidFill>
                <a:uFill>
                  <a:solidFill>
                    <a:srgbClr val="30A484"/>
                  </a:solidFill>
                </a:uFill>
                <a:latin typeface="Arial"/>
                <a:cs typeface="Arial"/>
              </a:rPr>
              <a:t>Ahorro en</a:t>
            </a:r>
            <a:r>
              <a:rPr sz="1100" b="1" spc="-14" dirty="0">
                <a:solidFill>
                  <a:schemeClr val="accent6">
                    <a:lumMod val="50000"/>
                  </a:schemeClr>
                </a:solidFill>
                <a:uFill>
                  <a:solidFill>
                    <a:srgbClr val="30A484"/>
                  </a:solidFill>
                </a:uFill>
                <a:latin typeface="Arial"/>
                <a:cs typeface="Arial"/>
              </a:rPr>
              <a:t> </a:t>
            </a:r>
            <a:r>
              <a:rPr sz="1100" b="1" spc="-68" dirty="0">
                <a:solidFill>
                  <a:schemeClr val="accent6">
                    <a:lumMod val="50000"/>
                  </a:schemeClr>
                </a:solidFill>
                <a:uFill>
                  <a:solidFill>
                    <a:srgbClr val="30A484"/>
                  </a:solidFill>
                </a:uFill>
                <a:latin typeface="Arial"/>
                <a:cs typeface="Arial"/>
              </a:rPr>
              <a:t>recorrido</a:t>
            </a:r>
            <a:r>
              <a:rPr sz="1100" b="1" spc="-82" dirty="0">
                <a:solidFill>
                  <a:schemeClr val="accent6">
                    <a:lumMod val="50000"/>
                  </a:schemeClr>
                </a:solidFill>
                <a:uFill>
                  <a:solidFill>
                    <a:srgbClr val="30A484"/>
                  </a:solidFill>
                </a:uFill>
                <a:latin typeface="Arial"/>
                <a:cs typeface="Arial"/>
              </a:rPr>
              <a:t> </a:t>
            </a:r>
            <a:endParaRPr sz="1100" dirty="0">
              <a:solidFill>
                <a:schemeClr val="accent6">
                  <a:lumMod val="50000"/>
                </a:schemeClr>
              </a:solidFill>
              <a:latin typeface="Arial"/>
              <a:cs typeface="Arial"/>
            </a:endParaRPr>
          </a:p>
          <a:p>
            <a:pPr marL="982921" indent="-98465">
              <a:spcBef>
                <a:spcPts val="150"/>
              </a:spcBef>
              <a:buFontTx/>
              <a:buChar char="•"/>
              <a:tabLst>
                <a:tab pos="983785" algn="l"/>
              </a:tabLst>
              <a:defRPr/>
            </a:pPr>
            <a:r>
              <a:rPr lang="es-CO" sz="1100" spc="-132" baseline="2777" dirty="0">
                <a:solidFill>
                  <a:schemeClr val="accent6">
                    <a:lumMod val="50000"/>
                  </a:schemeClr>
                </a:solidFill>
                <a:latin typeface="Arial"/>
                <a:cs typeface="Arial"/>
              </a:rPr>
              <a:t>N/A</a:t>
            </a:r>
            <a:endParaRPr sz="1100" dirty="0">
              <a:solidFill>
                <a:schemeClr val="accent6">
                  <a:lumMod val="50000"/>
                </a:schemeClr>
              </a:solidFill>
              <a:latin typeface="Arial"/>
              <a:cs typeface="Arial"/>
            </a:endParaRPr>
          </a:p>
          <a:p>
            <a:pPr marL="766990">
              <a:spcBef>
                <a:spcPts val="939"/>
              </a:spcBef>
              <a:defRPr/>
            </a:pPr>
            <a:r>
              <a:rPr sz="1100" b="1" spc="-75" dirty="0">
                <a:solidFill>
                  <a:schemeClr val="accent6">
                    <a:lumMod val="50000"/>
                  </a:schemeClr>
                </a:solidFill>
                <a:latin typeface="Arial"/>
                <a:cs typeface="Arial"/>
              </a:rPr>
              <a:t>Velocidad de</a:t>
            </a:r>
            <a:r>
              <a:rPr sz="1100" b="1" spc="-14" dirty="0">
                <a:solidFill>
                  <a:schemeClr val="accent6">
                    <a:lumMod val="50000"/>
                  </a:schemeClr>
                </a:solidFill>
                <a:latin typeface="Arial"/>
                <a:cs typeface="Arial"/>
              </a:rPr>
              <a:t> </a:t>
            </a:r>
            <a:r>
              <a:rPr sz="1100" b="1" spc="-75" dirty="0">
                <a:solidFill>
                  <a:schemeClr val="accent6">
                    <a:lumMod val="50000"/>
                  </a:schemeClr>
                </a:solidFill>
                <a:latin typeface="Arial"/>
                <a:cs typeface="Arial"/>
              </a:rPr>
              <a:t>operación</a:t>
            </a:r>
            <a:endParaRPr sz="1100" dirty="0">
              <a:solidFill>
                <a:schemeClr val="accent6">
                  <a:lumMod val="50000"/>
                </a:schemeClr>
              </a:solidFill>
              <a:latin typeface="Arial"/>
              <a:cs typeface="Arial"/>
            </a:endParaRPr>
          </a:p>
          <a:p>
            <a:pPr marL="982921" indent="-98465">
              <a:spcBef>
                <a:spcPts val="155"/>
              </a:spcBef>
              <a:buFontTx/>
              <a:buChar char="•"/>
              <a:tabLst>
                <a:tab pos="983785" algn="l"/>
              </a:tabLst>
              <a:defRPr/>
            </a:pPr>
            <a:r>
              <a:rPr sz="1100" spc="-132" baseline="2777" dirty="0">
                <a:solidFill>
                  <a:schemeClr val="accent6">
                    <a:lumMod val="50000"/>
                  </a:schemeClr>
                </a:solidFill>
                <a:latin typeface="Arial"/>
                <a:cs typeface="Arial"/>
              </a:rPr>
              <a:t>Pasa </a:t>
            </a:r>
            <a:r>
              <a:rPr sz="1100" spc="-121" baseline="2777" dirty="0">
                <a:solidFill>
                  <a:schemeClr val="accent6">
                    <a:lumMod val="50000"/>
                  </a:schemeClr>
                </a:solidFill>
                <a:latin typeface="Arial"/>
                <a:cs typeface="Arial"/>
              </a:rPr>
              <a:t>de </a:t>
            </a:r>
            <a:r>
              <a:rPr lang="es-CO" sz="1100" spc="-112" baseline="2777" dirty="0">
                <a:solidFill>
                  <a:schemeClr val="accent6">
                    <a:lumMod val="50000"/>
                  </a:schemeClr>
                </a:solidFill>
                <a:latin typeface="Arial"/>
                <a:cs typeface="Arial"/>
              </a:rPr>
              <a:t>25,0</a:t>
            </a:r>
            <a:r>
              <a:rPr sz="1100" spc="-112" baseline="2777" dirty="0">
                <a:solidFill>
                  <a:schemeClr val="accent6">
                    <a:lumMod val="50000"/>
                  </a:schemeClr>
                </a:solidFill>
                <a:latin typeface="Arial"/>
                <a:cs typeface="Arial"/>
              </a:rPr>
              <a:t> km/h </a:t>
            </a:r>
            <a:r>
              <a:rPr sz="1100" spc="-121" baseline="2777" dirty="0">
                <a:solidFill>
                  <a:schemeClr val="accent6">
                    <a:lumMod val="50000"/>
                  </a:schemeClr>
                </a:solidFill>
                <a:latin typeface="Arial"/>
                <a:cs typeface="Arial"/>
              </a:rPr>
              <a:t>a </a:t>
            </a:r>
            <a:r>
              <a:rPr lang="es-CO" sz="1100" dirty="0">
                <a:solidFill>
                  <a:schemeClr val="accent6">
                    <a:lumMod val="50000"/>
                  </a:schemeClr>
                </a:solidFill>
                <a:latin typeface="Arial"/>
                <a:cs typeface="Arial"/>
              </a:rPr>
              <a:t>50</a:t>
            </a:r>
            <a:r>
              <a:rPr sz="1100" spc="204" dirty="0">
                <a:solidFill>
                  <a:schemeClr val="accent6">
                    <a:lumMod val="50000"/>
                  </a:schemeClr>
                </a:solidFill>
                <a:latin typeface="Arial"/>
                <a:cs typeface="Arial"/>
              </a:rPr>
              <a:t> </a:t>
            </a:r>
            <a:r>
              <a:rPr sz="1100" spc="-7" dirty="0">
                <a:solidFill>
                  <a:schemeClr val="accent6">
                    <a:lumMod val="50000"/>
                  </a:schemeClr>
                </a:solidFill>
                <a:latin typeface="Arial"/>
                <a:cs typeface="Arial"/>
              </a:rPr>
              <a:t>kilómetros</a:t>
            </a:r>
            <a:endParaRPr sz="1100" dirty="0">
              <a:solidFill>
                <a:schemeClr val="accent6">
                  <a:lumMod val="50000"/>
                </a:schemeClr>
              </a:solidFill>
              <a:latin typeface="Arial"/>
              <a:cs typeface="Arial"/>
            </a:endParaRPr>
          </a:p>
          <a:p>
            <a:pPr marL="766990">
              <a:spcBef>
                <a:spcPts val="891"/>
              </a:spcBef>
              <a:defRPr/>
            </a:pPr>
            <a:r>
              <a:rPr sz="1100" b="1" spc="-75" dirty="0">
                <a:solidFill>
                  <a:schemeClr val="accent6">
                    <a:lumMod val="50000"/>
                  </a:schemeClr>
                </a:solidFill>
                <a:latin typeface="Arial"/>
                <a:cs typeface="Arial"/>
              </a:rPr>
              <a:t>Disminución de </a:t>
            </a:r>
            <a:r>
              <a:rPr sz="1100" b="1" spc="-54" dirty="0">
                <a:solidFill>
                  <a:schemeClr val="accent6">
                    <a:lumMod val="50000"/>
                  </a:schemeClr>
                </a:solidFill>
                <a:latin typeface="Arial"/>
                <a:cs typeface="Arial"/>
              </a:rPr>
              <a:t>la</a:t>
            </a:r>
            <a:r>
              <a:rPr sz="1100" b="1" spc="14" dirty="0">
                <a:solidFill>
                  <a:schemeClr val="accent6">
                    <a:lumMod val="50000"/>
                  </a:schemeClr>
                </a:solidFill>
                <a:latin typeface="Arial"/>
                <a:cs typeface="Arial"/>
              </a:rPr>
              <a:t> </a:t>
            </a:r>
            <a:r>
              <a:rPr sz="1100" b="1" spc="-68" dirty="0">
                <a:solidFill>
                  <a:schemeClr val="accent6">
                    <a:lumMod val="50000"/>
                  </a:schemeClr>
                </a:solidFill>
                <a:latin typeface="Arial"/>
                <a:cs typeface="Arial"/>
              </a:rPr>
              <a:t>accidentalidad</a:t>
            </a:r>
            <a:endParaRPr sz="1100" dirty="0">
              <a:solidFill>
                <a:schemeClr val="accent6">
                  <a:lumMod val="50000"/>
                </a:schemeClr>
              </a:solidFill>
              <a:latin typeface="Arial"/>
              <a:cs typeface="Arial"/>
            </a:endParaRPr>
          </a:p>
          <a:p>
            <a:pPr marL="982921" indent="-98465">
              <a:spcBef>
                <a:spcPts val="422"/>
              </a:spcBef>
              <a:buFontTx/>
              <a:buChar char="•"/>
              <a:tabLst>
                <a:tab pos="983785" algn="l"/>
              </a:tabLst>
              <a:defRPr/>
            </a:pPr>
            <a:r>
              <a:rPr sz="1100" spc="-121" baseline="2777" dirty="0">
                <a:solidFill>
                  <a:schemeClr val="accent6">
                    <a:lumMod val="50000"/>
                  </a:schemeClr>
                </a:solidFill>
                <a:latin typeface="Arial"/>
                <a:cs typeface="Arial"/>
              </a:rPr>
              <a:t>Reducción </a:t>
            </a:r>
            <a:r>
              <a:rPr sz="1100" spc="-102" baseline="2777" dirty="0">
                <a:solidFill>
                  <a:schemeClr val="accent6">
                    <a:lumMod val="50000"/>
                  </a:schemeClr>
                </a:solidFill>
                <a:latin typeface="Arial"/>
                <a:cs typeface="Arial"/>
              </a:rPr>
              <a:t>del</a:t>
            </a:r>
            <a:r>
              <a:rPr sz="1100" spc="-71" baseline="2777" dirty="0">
                <a:solidFill>
                  <a:schemeClr val="accent6">
                    <a:lumMod val="50000"/>
                  </a:schemeClr>
                </a:solidFill>
                <a:latin typeface="Arial"/>
                <a:cs typeface="Arial"/>
              </a:rPr>
              <a:t> </a:t>
            </a:r>
            <a:r>
              <a:rPr lang="es-CO" sz="1100" dirty="0">
                <a:solidFill>
                  <a:schemeClr val="accent6">
                    <a:lumMod val="50000"/>
                  </a:schemeClr>
                </a:solidFill>
                <a:latin typeface="Arial"/>
                <a:cs typeface="Arial"/>
              </a:rPr>
              <a:t>45</a:t>
            </a:r>
            <a:r>
              <a:rPr sz="1100" dirty="0">
                <a:solidFill>
                  <a:schemeClr val="accent6">
                    <a:lumMod val="50000"/>
                  </a:schemeClr>
                </a:solidFill>
                <a:latin typeface="Arial"/>
                <a:cs typeface="Arial"/>
              </a:rPr>
              <a:t>%</a:t>
            </a:r>
          </a:p>
        </p:txBody>
      </p:sp>
      <p:sp>
        <p:nvSpPr>
          <p:cNvPr id="153630" name="object 2">
            <a:extLst>
              <a:ext uri="{FF2B5EF4-FFF2-40B4-BE49-F238E27FC236}">
                <a16:creationId xmlns:a16="http://schemas.microsoft.com/office/drawing/2014/main" id="{E9E3E7CB-A77D-4790-97C6-A9DC16FD0D6F}"/>
              </a:ext>
            </a:extLst>
          </p:cNvPr>
          <p:cNvSpPr>
            <a:spLocks/>
          </p:cNvSpPr>
          <p:nvPr/>
        </p:nvSpPr>
        <p:spPr bwMode="auto">
          <a:xfrm>
            <a:off x="8174038" y="1417638"/>
            <a:ext cx="371475" cy="261937"/>
          </a:xfrm>
          <a:custGeom>
            <a:avLst/>
            <a:gdLst>
              <a:gd name="T0" fmla="*/ 1314611 w 273050"/>
              <a:gd name="T1" fmla="*/ 1666116 h 192405"/>
              <a:gd name="T2" fmla="*/ 2353040 w 273050"/>
              <a:gd name="T3" fmla="*/ 833002 h 192405"/>
              <a:gd name="T4" fmla="*/ 1314611 w 273050"/>
              <a:gd name="T5" fmla="*/ 0 h 192405"/>
              <a:gd name="T6" fmla="*/ 1314611 w 273050"/>
              <a:gd name="T7" fmla="*/ 386558 h 192405"/>
              <a:gd name="T8" fmla="*/ 0 w 273050"/>
              <a:gd name="T9" fmla="*/ 386558 h 192405"/>
              <a:gd name="T10" fmla="*/ 0 w 273050"/>
              <a:gd name="T11" fmla="*/ 1279558 h 192405"/>
              <a:gd name="T12" fmla="*/ 1314611 w 273050"/>
              <a:gd name="T13" fmla="*/ 1279558 h 192405"/>
              <a:gd name="T14" fmla="*/ 1314611 w 273050"/>
              <a:gd name="T15" fmla="*/ 1666116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39"/>
                </a:moveTo>
                <a:lnTo>
                  <a:pt x="272783" y="96113"/>
                </a:lnTo>
                <a:lnTo>
                  <a:pt x="152400" y="0"/>
                </a:lnTo>
                <a:lnTo>
                  <a:pt x="152400" y="44602"/>
                </a:lnTo>
                <a:lnTo>
                  <a:pt x="0" y="44602"/>
                </a:lnTo>
                <a:lnTo>
                  <a:pt x="0" y="147637"/>
                </a:lnTo>
                <a:lnTo>
                  <a:pt x="152400" y="147637"/>
                </a:lnTo>
                <a:lnTo>
                  <a:pt x="152400" y="192239"/>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39" name="object 29">
            <a:extLst>
              <a:ext uri="{FF2B5EF4-FFF2-40B4-BE49-F238E27FC236}">
                <a16:creationId xmlns:a16="http://schemas.microsoft.com/office/drawing/2014/main" id="{88555BA5-1CF2-4990-94EE-8944566ECF91}"/>
              </a:ext>
            </a:extLst>
          </p:cNvPr>
          <p:cNvSpPr txBox="1"/>
          <p:nvPr/>
        </p:nvSpPr>
        <p:spPr>
          <a:xfrm>
            <a:off x="6232525" y="1420813"/>
            <a:ext cx="1833563"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 22</a:t>
            </a:r>
            <a:r>
              <a:rPr sz="1360" b="1" spc="-68" dirty="0">
                <a:solidFill>
                  <a:schemeClr val="accent6">
                    <a:lumMod val="75000"/>
                  </a:schemeClr>
                </a:solidFill>
                <a:latin typeface="Arial"/>
                <a:cs typeface="Arial"/>
              </a:rPr>
              <a:t> de </a:t>
            </a:r>
            <a:r>
              <a:rPr lang="es-CO" sz="1360" b="1" spc="-68" dirty="0">
                <a:solidFill>
                  <a:schemeClr val="accent6">
                    <a:lumMod val="75000"/>
                  </a:schemeClr>
                </a:solidFill>
                <a:latin typeface="Arial"/>
                <a:cs typeface="Arial"/>
              </a:rPr>
              <a:t>Agosto</a:t>
            </a:r>
            <a:r>
              <a:rPr sz="1360" b="1" spc="-82" dirty="0">
                <a:solidFill>
                  <a:schemeClr val="accent6">
                    <a:lumMod val="75000"/>
                  </a:schemeClr>
                </a:solidFill>
                <a:latin typeface="Arial"/>
                <a:cs typeface="Arial"/>
              </a:rPr>
              <a:t> </a:t>
            </a:r>
            <a:r>
              <a:rPr sz="1360" b="1" spc="-68" dirty="0">
                <a:solidFill>
                  <a:schemeClr val="accent6">
                    <a:lumMod val="75000"/>
                  </a:schemeClr>
                </a:solidFill>
                <a:latin typeface="Arial"/>
                <a:cs typeface="Arial"/>
              </a:rPr>
              <a:t>de</a:t>
            </a:r>
            <a:r>
              <a:rPr sz="1360" b="1" dirty="0">
                <a:solidFill>
                  <a:schemeClr val="accent6">
                    <a:lumMod val="75000"/>
                  </a:schemeClr>
                </a:solidFill>
                <a:latin typeface="Arial"/>
                <a:cs typeface="Arial"/>
              </a:rPr>
              <a:t> </a:t>
            </a:r>
            <a:r>
              <a:rPr lang="es-CO" sz="1360" b="1" dirty="0">
                <a:solidFill>
                  <a:schemeClr val="accent6">
                    <a:lumMod val="75000"/>
                  </a:schemeClr>
                </a:solidFill>
                <a:latin typeface="Arial"/>
                <a:cs typeface="Arial"/>
              </a:rPr>
              <a:t>2018</a:t>
            </a:r>
            <a:endParaRPr sz="1360" dirty="0">
              <a:solidFill>
                <a:schemeClr val="accent6">
                  <a:lumMod val="75000"/>
                </a:schemeClr>
              </a:solidFill>
              <a:latin typeface="Arial"/>
              <a:cs typeface="Arial"/>
            </a:endParaRPr>
          </a:p>
        </p:txBody>
      </p:sp>
      <p:sp>
        <p:nvSpPr>
          <p:cNvPr id="40" name="object 31">
            <a:extLst>
              <a:ext uri="{FF2B5EF4-FFF2-40B4-BE49-F238E27FC236}">
                <a16:creationId xmlns:a16="http://schemas.microsoft.com/office/drawing/2014/main" id="{0A2AEB28-1AE9-4C82-89C6-2B47B8A84C28}"/>
              </a:ext>
            </a:extLst>
          </p:cNvPr>
          <p:cNvSpPr txBox="1"/>
          <p:nvPr/>
        </p:nvSpPr>
        <p:spPr>
          <a:xfrm>
            <a:off x="8724900" y="1408113"/>
            <a:ext cx="1235075" cy="227012"/>
          </a:xfrm>
          <a:prstGeom prst="rect">
            <a:avLst/>
          </a:prstGeom>
        </p:spPr>
        <p:txBody>
          <a:bodyPr lIns="0" tIns="17275" rIns="0" bIns="0">
            <a:spAutoFit/>
          </a:bodyPr>
          <a:lstStyle/>
          <a:p>
            <a:pPr marL="17275">
              <a:spcBef>
                <a:spcPts val="136"/>
              </a:spcBef>
              <a:defRPr/>
            </a:pPr>
            <a:r>
              <a:rPr lang="es-CO" sz="1360" spc="-68" dirty="0">
                <a:solidFill>
                  <a:srgbClr val="4A4A49"/>
                </a:solidFill>
                <a:latin typeface="Arial"/>
                <a:cs typeface="Arial"/>
              </a:rPr>
              <a:t>I</a:t>
            </a:r>
            <a:r>
              <a:rPr sz="1360" spc="-68" dirty="0" err="1">
                <a:solidFill>
                  <a:srgbClr val="4A4A49"/>
                </a:solidFill>
                <a:latin typeface="Arial"/>
                <a:cs typeface="Arial"/>
              </a:rPr>
              <a:t>nicio</a:t>
            </a:r>
            <a:r>
              <a:rPr sz="1360" spc="-68" dirty="0">
                <a:solidFill>
                  <a:srgbClr val="4A4A49"/>
                </a:solidFill>
                <a:latin typeface="Arial"/>
                <a:cs typeface="Arial"/>
              </a:rPr>
              <a:t> </a:t>
            </a:r>
            <a:r>
              <a:rPr sz="1360" spc="-82" dirty="0">
                <a:solidFill>
                  <a:srgbClr val="4A4A49"/>
                </a:solidFill>
                <a:latin typeface="Arial"/>
                <a:cs typeface="Arial"/>
              </a:rPr>
              <a:t>de</a:t>
            </a:r>
            <a:r>
              <a:rPr sz="1360" spc="-109" dirty="0">
                <a:solidFill>
                  <a:srgbClr val="4A4A49"/>
                </a:solidFill>
                <a:latin typeface="Arial"/>
                <a:cs typeface="Arial"/>
              </a:rPr>
              <a:t> </a:t>
            </a:r>
            <a:r>
              <a:rPr sz="1360" spc="-75" dirty="0">
                <a:solidFill>
                  <a:srgbClr val="4A4A49"/>
                </a:solidFill>
                <a:latin typeface="Arial"/>
                <a:cs typeface="Arial"/>
              </a:rPr>
              <a:t>obras</a:t>
            </a:r>
            <a:endParaRPr sz="1360" dirty="0">
              <a:solidFill>
                <a:prstClr val="black"/>
              </a:solidFill>
              <a:latin typeface="Arial"/>
              <a:cs typeface="Arial"/>
            </a:endParaRPr>
          </a:p>
        </p:txBody>
      </p:sp>
      <p:sp>
        <p:nvSpPr>
          <p:cNvPr id="41" name="object 24">
            <a:extLst>
              <a:ext uri="{FF2B5EF4-FFF2-40B4-BE49-F238E27FC236}">
                <a16:creationId xmlns:a16="http://schemas.microsoft.com/office/drawing/2014/main" id="{38C15CB0-7FD8-48D1-968E-044106FC9B5D}"/>
              </a:ext>
            </a:extLst>
          </p:cNvPr>
          <p:cNvSpPr txBox="1"/>
          <p:nvPr/>
        </p:nvSpPr>
        <p:spPr>
          <a:xfrm>
            <a:off x="1206500" y="1333500"/>
            <a:ext cx="1325563" cy="541338"/>
          </a:xfrm>
          <a:prstGeom prst="rect">
            <a:avLst/>
          </a:prstGeom>
        </p:spPr>
        <p:txBody>
          <a:bodyPr lIns="0" tIns="70824" rIns="0" bIns="0">
            <a:spAutoFit/>
          </a:bodyPr>
          <a:lstStyle/>
          <a:p>
            <a:pPr marL="153743" indent="-137333">
              <a:spcBef>
                <a:spcPts val="556"/>
              </a:spcBef>
              <a:buFontTx/>
              <a:buChar char="&gt;"/>
              <a:tabLst>
                <a:tab pos="154606" algn="l"/>
              </a:tabLst>
              <a:defRPr/>
            </a:pPr>
            <a:r>
              <a:rPr lang="es-CO" sz="1360" spc="-68" dirty="0">
                <a:solidFill>
                  <a:schemeClr val="accent6">
                    <a:lumMod val="50000"/>
                  </a:schemeClr>
                </a:solidFill>
                <a:latin typeface="Arial"/>
                <a:cs typeface="Arial"/>
              </a:rPr>
              <a:t>Obra</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28"/>
              </a:spcBef>
              <a:buFontTx/>
              <a:buChar char="&gt;"/>
              <a:tabLst>
                <a:tab pos="154606" algn="l"/>
              </a:tabLst>
              <a:defRPr/>
            </a:pPr>
            <a:r>
              <a:rPr lang="es-CO" sz="1360" spc="-68" dirty="0">
                <a:solidFill>
                  <a:schemeClr val="accent6">
                    <a:lumMod val="50000"/>
                  </a:schemeClr>
                </a:solidFill>
                <a:latin typeface="Arial"/>
                <a:cs typeface="Arial"/>
              </a:rPr>
              <a:t>Interventoría</a:t>
            </a:r>
            <a:r>
              <a:rPr sz="1360" spc="-54"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p:txBody>
      </p:sp>
      <p:sp>
        <p:nvSpPr>
          <p:cNvPr id="42" name="object 25">
            <a:extLst>
              <a:ext uri="{FF2B5EF4-FFF2-40B4-BE49-F238E27FC236}">
                <a16:creationId xmlns:a16="http://schemas.microsoft.com/office/drawing/2014/main" id="{423E647D-3966-4614-81A9-3BDD7EB55DE4}"/>
              </a:ext>
            </a:extLst>
          </p:cNvPr>
          <p:cNvSpPr txBox="1"/>
          <p:nvPr/>
        </p:nvSpPr>
        <p:spPr>
          <a:xfrm>
            <a:off x="3711575" y="1271588"/>
            <a:ext cx="2146300" cy="582612"/>
          </a:xfrm>
          <a:prstGeom prst="rect">
            <a:avLst/>
          </a:prstGeom>
        </p:spPr>
        <p:txBody>
          <a:bodyPr lIns="0" tIns="17275" rIns="0" bIns="0">
            <a:spAutoFit/>
          </a:bodyPr>
          <a:lstStyle/>
          <a:p>
            <a:pPr marL="17275">
              <a:lnSpc>
                <a:spcPts val="2224"/>
              </a:lnSpc>
              <a:spcBef>
                <a:spcPts val="136"/>
              </a:spcBef>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55.102</a:t>
            </a:r>
            <a:r>
              <a:rPr sz="1904" b="1" spc="109"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a:p>
            <a:pPr marL="17275">
              <a:lnSpc>
                <a:spcPts val="2190"/>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  4</a:t>
            </a: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124</a:t>
            </a:r>
            <a:r>
              <a:rPr sz="1904" b="1" spc="231"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p:txBody>
      </p:sp>
      <p:sp>
        <p:nvSpPr>
          <p:cNvPr id="44" name="Rectángulo 43">
            <a:extLst>
              <a:ext uri="{FF2B5EF4-FFF2-40B4-BE49-F238E27FC236}">
                <a16:creationId xmlns:a16="http://schemas.microsoft.com/office/drawing/2014/main" id="{88149CAC-1E81-4137-BBAC-CE08FE78519F}"/>
              </a:ext>
            </a:extLst>
          </p:cNvPr>
          <p:cNvSpPr/>
          <p:nvPr/>
        </p:nvSpPr>
        <p:spPr>
          <a:xfrm>
            <a:off x="8394700" y="4425950"/>
            <a:ext cx="2516188" cy="1138238"/>
          </a:xfrm>
          <a:prstGeom prst="rect">
            <a:avLst/>
          </a:prstGeom>
        </p:spPr>
        <p:txBody>
          <a:bodyPr>
            <a:spAutoFit/>
          </a:bodyPr>
          <a:lstStyle/>
          <a:p>
            <a:pPr marL="766990">
              <a:spcBef>
                <a:spcPts val="891"/>
              </a:spcBef>
              <a:defRPr/>
            </a:pPr>
            <a:r>
              <a:rPr lang="es-MX" sz="1224" b="1" spc="-75" dirty="0">
                <a:solidFill>
                  <a:schemeClr val="accent6">
                    <a:lumMod val="50000"/>
                  </a:schemeClr>
                </a:solidFill>
                <a:latin typeface="Arial"/>
                <a:cs typeface="Arial"/>
              </a:rPr>
              <a:t>Empleos</a:t>
            </a:r>
            <a:endParaRPr lang="es-MX" sz="1224" dirty="0">
              <a:solidFill>
                <a:schemeClr val="accent6">
                  <a:lumMod val="50000"/>
                </a:schemeClr>
              </a:solidFill>
              <a:latin typeface="Arial"/>
              <a:cs typeface="Arial"/>
            </a:endParaRPr>
          </a:p>
          <a:p>
            <a:pPr marL="982921" indent="-98465">
              <a:spcBef>
                <a:spcPts val="422"/>
              </a:spcBef>
              <a:buFontTx/>
              <a:buChar char="•"/>
              <a:tabLst>
                <a:tab pos="983785" algn="l"/>
              </a:tabLst>
              <a:defRPr/>
            </a:pPr>
            <a:r>
              <a:rPr lang="es-MX" sz="1600" spc="-121" baseline="2777" dirty="0">
                <a:solidFill>
                  <a:schemeClr val="accent6">
                    <a:lumMod val="50000"/>
                  </a:schemeClr>
                </a:solidFill>
                <a:latin typeface="Arial"/>
                <a:cs typeface="Arial"/>
              </a:rPr>
              <a:t> Directos </a:t>
            </a:r>
            <a:r>
              <a:rPr lang="es-MX" sz="1600" dirty="0">
                <a:solidFill>
                  <a:schemeClr val="accent6">
                    <a:lumMod val="50000"/>
                  </a:schemeClr>
                </a:solidFill>
                <a:latin typeface="Arial"/>
                <a:cs typeface="Arial"/>
              </a:rPr>
              <a:t>207 - </a:t>
            </a:r>
            <a:r>
              <a:rPr lang="es-MX" sz="1600" spc="-121" baseline="2777" dirty="0">
                <a:solidFill>
                  <a:schemeClr val="accent6">
                    <a:lumMod val="50000"/>
                  </a:schemeClr>
                </a:solidFill>
                <a:latin typeface="Arial"/>
                <a:cs typeface="Arial"/>
              </a:rPr>
              <a:t> Indirectos </a:t>
            </a:r>
            <a:r>
              <a:rPr lang="es-MX" sz="1600" dirty="0">
                <a:solidFill>
                  <a:schemeClr val="accent6">
                    <a:lumMod val="50000"/>
                  </a:schemeClr>
                </a:solidFill>
                <a:latin typeface="Arial"/>
                <a:cs typeface="Arial"/>
              </a:rPr>
              <a:t>104</a:t>
            </a:r>
            <a:r>
              <a:rPr lang="es-MX" sz="1600" spc="-121" baseline="2777" dirty="0">
                <a:solidFill>
                  <a:schemeClr val="accent6">
                    <a:lumMod val="50000"/>
                  </a:schemeClr>
                </a:solidFill>
                <a:latin typeface="Arial"/>
                <a:cs typeface="Arial"/>
              </a:rPr>
              <a:t> </a:t>
            </a:r>
            <a:endParaRPr lang="es-MX" sz="1600" dirty="0">
              <a:solidFill>
                <a:schemeClr val="accent6">
                  <a:lumMod val="50000"/>
                </a:schemeClr>
              </a:solidFill>
              <a:latin typeface="Arial"/>
              <a:cs typeface="Arial"/>
            </a:endParaRPr>
          </a:p>
          <a:p>
            <a:pPr marL="982921" indent="-98465">
              <a:spcBef>
                <a:spcPts val="422"/>
              </a:spcBef>
              <a:buFontTx/>
              <a:buChar char="•"/>
              <a:tabLst>
                <a:tab pos="983785" algn="l"/>
              </a:tabLst>
              <a:defRPr/>
            </a:pPr>
            <a:endParaRPr lang="es-MX" sz="1700" dirty="0">
              <a:solidFill>
                <a:schemeClr val="accent6">
                  <a:lumMod val="50000"/>
                </a:schemeClr>
              </a:solidFill>
              <a:latin typeface="Arial"/>
              <a:cs typeface="Arial"/>
            </a:endParaRPr>
          </a:p>
        </p:txBody>
      </p:sp>
      <p:graphicFrame>
        <p:nvGraphicFramePr>
          <p:cNvPr id="3" name="Tabla 2">
            <a:extLst>
              <a:ext uri="{FF2B5EF4-FFF2-40B4-BE49-F238E27FC236}">
                <a16:creationId xmlns:a16="http://schemas.microsoft.com/office/drawing/2014/main" id="{0363D023-DA3E-4148-8EB0-1F3F8FF662B7}"/>
              </a:ext>
            </a:extLst>
          </p:cNvPr>
          <p:cNvGraphicFramePr>
            <a:graphicFrameLocks noGrp="1"/>
          </p:cNvGraphicFramePr>
          <p:nvPr/>
        </p:nvGraphicFramePr>
        <p:xfrm>
          <a:off x="811213" y="3335338"/>
          <a:ext cx="4870450" cy="2301875"/>
        </p:xfrm>
        <a:graphic>
          <a:graphicData uri="http://schemas.openxmlformats.org/drawingml/2006/table">
            <a:tbl>
              <a:tblPr firstRow="1" bandRow="1"/>
              <a:tblGrid>
                <a:gridCol w="1924128">
                  <a:extLst>
                    <a:ext uri="{9D8B030D-6E8A-4147-A177-3AD203B41FA5}">
                      <a16:colId xmlns:a16="http://schemas.microsoft.com/office/drawing/2014/main" val="20000"/>
                    </a:ext>
                  </a:extLst>
                </a:gridCol>
                <a:gridCol w="517110">
                  <a:extLst>
                    <a:ext uri="{9D8B030D-6E8A-4147-A177-3AD203B41FA5}">
                      <a16:colId xmlns:a16="http://schemas.microsoft.com/office/drawing/2014/main" val="20001"/>
                    </a:ext>
                  </a:extLst>
                </a:gridCol>
                <a:gridCol w="469006">
                  <a:extLst>
                    <a:ext uri="{9D8B030D-6E8A-4147-A177-3AD203B41FA5}">
                      <a16:colId xmlns:a16="http://schemas.microsoft.com/office/drawing/2014/main" val="20002"/>
                    </a:ext>
                  </a:extLst>
                </a:gridCol>
                <a:gridCol w="384825">
                  <a:extLst>
                    <a:ext uri="{9D8B030D-6E8A-4147-A177-3AD203B41FA5}">
                      <a16:colId xmlns:a16="http://schemas.microsoft.com/office/drawing/2014/main" val="20003"/>
                    </a:ext>
                  </a:extLst>
                </a:gridCol>
                <a:gridCol w="448963">
                  <a:extLst>
                    <a:ext uri="{9D8B030D-6E8A-4147-A177-3AD203B41FA5}">
                      <a16:colId xmlns:a16="http://schemas.microsoft.com/office/drawing/2014/main" val="20004"/>
                    </a:ext>
                  </a:extLst>
                </a:gridCol>
                <a:gridCol w="400860">
                  <a:extLst>
                    <a:ext uri="{9D8B030D-6E8A-4147-A177-3AD203B41FA5}">
                      <a16:colId xmlns:a16="http://schemas.microsoft.com/office/drawing/2014/main" val="20005"/>
                    </a:ext>
                  </a:extLst>
                </a:gridCol>
                <a:gridCol w="372800">
                  <a:extLst>
                    <a:ext uri="{9D8B030D-6E8A-4147-A177-3AD203B41FA5}">
                      <a16:colId xmlns:a16="http://schemas.microsoft.com/office/drawing/2014/main" val="20006"/>
                    </a:ext>
                  </a:extLst>
                </a:gridCol>
                <a:gridCol w="352757">
                  <a:extLst>
                    <a:ext uri="{9D8B030D-6E8A-4147-A177-3AD203B41FA5}">
                      <a16:colId xmlns:a16="http://schemas.microsoft.com/office/drawing/2014/main" val="20007"/>
                    </a:ext>
                  </a:extLst>
                </a:gridCol>
              </a:tblGrid>
              <a:tr h="264373">
                <a:tc gridSpan="8">
                  <a:txBody>
                    <a:bodyPr/>
                    <a:lstStyle/>
                    <a:p>
                      <a:pPr algn="ctr" rtl="0" fontAlgn="ctr"/>
                      <a:r>
                        <a:rPr lang="es-ES" sz="1200" b="1" i="0" u="none" strike="noStrike">
                          <a:solidFill>
                            <a:srgbClr val="FFFFFF"/>
                          </a:solidFill>
                          <a:effectLst/>
                          <a:latin typeface="Arial" panose="020B0604020202020204" pitchFamily="34" charset="0"/>
                        </a:rPr>
                        <a:t>Metas físicas: Financiadas y por financiar / LOGROS</a:t>
                      </a:r>
                    </a:p>
                  </a:txBody>
                  <a:tcPr marL="9525" marR="9525" marT="9523" marB="0" anchor="ctr">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44798">
                <a:tc>
                  <a:txBody>
                    <a:bodyPr/>
                    <a:lstStyle/>
                    <a:p>
                      <a:pPr algn="l" fontAlgn="b"/>
                      <a:r>
                        <a:rPr lang="es-CO" sz="1800" b="0" i="0" u="none" strike="noStrike">
                          <a:solidFill>
                            <a:srgbClr val="000000"/>
                          </a:solidFill>
                          <a:effectLst/>
                          <a:latin typeface="Arial" panose="020B0604020202020204" pitchFamily="34" charset="0"/>
                        </a:rPr>
                        <a:t> </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gridSpan="4">
                  <a:txBody>
                    <a:bodyPr/>
                    <a:lstStyle/>
                    <a:p>
                      <a:pPr algn="ctr" rtl="0" fontAlgn="ctr"/>
                      <a:r>
                        <a:rPr lang="es-CO" sz="1100" b="0" i="0" u="none" strike="noStrike">
                          <a:solidFill>
                            <a:srgbClr val="FFFFFF"/>
                          </a:solidFill>
                          <a:effectLst/>
                          <a:latin typeface="Calibri Light" panose="020F0302020204030204" pitchFamily="34" charset="0"/>
                        </a:rPr>
                        <a:t>Meta física financiada</a:t>
                      </a:r>
                    </a:p>
                  </a:txBody>
                  <a:tcPr marL="9525" marR="9525" marT="952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3">
                  <a:txBody>
                    <a:bodyPr/>
                    <a:lstStyle/>
                    <a:p>
                      <a:pPr algn="ctr" rtl="0" fontAlgn="ctr"/>
                      <a:r>
                        <a:rPr lang="es-CO" sz="1100" b="0" i="0" u="none" strike="noStrike">
                          <a:solidFill>
                            <a:srgbClr val="FFFFFF"/>
                          </a:solidFill>
                          <a:effectLst/>
                          <a:latin typeface="Calibri Light" panose="020F0302020204030204" pitchFamily="34" charset="0"/>
                        </a:rPr>
                        <a:t>Meta fisica por financiar</a:t>
                      </a:r>
                    </a:p>
                  </a:txBody>
                  <a:tcPr marL="9525" marR="9525" marT="9523" marB="0" anchor="ctr">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46875">
                <a:tc>
                  <a:txBody>
                    <a:bodyPr/>
                    <a:lstStyle/>
                    <a:p>
                      <a:pPr algn="l" rtl="0" fontAlgn="b"/>
                      <a:r>
                        <a:rPr lang="es-CO" sz="900" b="1" i="0" u="none" strike="noStrike">
                          <a:solidFill>
                            <a:srgbClr val="375623"/>
                          </a:solidFill>
                          <a:effectLst/>
                          <a:latin typeface="Arial" panose="020B0604020202020204" pitchFamily="34" charset="0"/>
                        </a:rPr>
                        <a:t>TRAMO Y/O SECTOR(S):</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3</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4</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3</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4</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42343">
                <a:tc>
                  <a:txBody>
                    <a:bodyPr/>
                    <a:lstStyle/>
                    <a:p>
                      <a:pPr algn="l" rtl="0" fontAlgn="b"/>
                      <a:r>
                        <a:rPr lang="pt-BR" sz="900" b="1" i="0" u="none" strike="noStrike">
                          <a:solidFill>
                            <a:srgbClr val="375623"/>
                          </a:solidFill>
                          <a:effectLst/>
                          <a:latin typeface="Arial" panose="020B0604020202020204" pitchFamily="34" charset="0"/>
                        </a:rPr>
                        <a:t>KM CON OBRAS DE ARTE (Km):</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4,2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7,72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1,9</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1,72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2,5</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0,5</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46875">
                <a:tc>
                  <a:txBody>
                    <a:bodyPr/>
                    <a:lstStyle/>
                    <a:p>
                      <a:pPr algn="l" rtl="0" fontAlgn="b"/>
                      <a:r>
                        <a:rPr lang="es-CO" sz="900" b="1" i="0" u="none" strike="noStrike">
                          <a:solidFill>
                            <a:srgbClr val="375623"/>
                          </a:solidFill>
                          <a:effectLst/>
                          <a:latin typeface="Arial" panose="020B0604020202020204" pitchFamily="34" charset="0"/>
                        </a:rPr>
                        <a:t>KM BASE/SUBBASE (Km)</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4,2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7,72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1,9</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1,72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2,5</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0,5</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146875">
                <a:tc>
                  <a:txBody>
                    <a:bodyPr/>
                    <a:lstStyle/>
                    <a:p>
                      <a:pPr algn="l" rtl="0" fontAlgn="b"/>
                      <a:r>
                        <a:rPr lang="es-CO" sz="900" b="1" i="0" u="none" strike="noStrike">
                          <a:solidFill>
                            <a:srgbClr val="375623"/>
                          </a:solidFill>
                          <a:effectLst/>
                          <a:latin typeface="Arial" panose="020B0604020202020204" pitchFamily="34" charset="0"/>
                        </a:rPr>
                        <a:t>KM PAVIMENTADOS (Km)</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4,2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7,72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1,9</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1,72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2,5</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0,5</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46875">
                <a:tc>
                  <a:txBody>
                    <a:bodyPr/>
                    <a:lstStyle/>
                    <a:p>
                      <a:pPr algn="l" rtl="0" fontAlgn="b"/>
                      <a:r>
                        <a:rPr lang="es-CO" sz="900" b="1" i="0" u="none" strike="noStrike">
                          <a:solidFill>
                            <a:srgbClr val="375623"/>
                          </a:solidFill>
                          <a:effectLst/>
                          <a:latin typeface="Arial" panose="020B0604020202020204" pitchFamily="34" charset="0"/>
                        </a:rPr>
                        <a:t>PUENTES (Un)</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54219">
                <a:tc>
                  <a:txBody>
                    <a:bodyPr/>
                    <a:lstStyle/>
                    <a:p>
                      <a:pPr algn="l" rtl="0" fontAlgn="b"/>
                      <a:r>
                        <a:rPr lang="es-CO" sz="900" b="1" i="0" u="none" strike="noStrike">
                          <a:solidFill>
                            <a:srgbClr val="375623"/>
                          </a:solidFill>
                          <a:effectLst/>
                          <a:latin typeface="Arial" panose="020B0604020202020204" pitchFamily="34" charset="0"/>
                        </a:rPr>
                        <a:t>MUROS (UN)</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18</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4</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14</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2</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77161">
                <a:tc>
                  <a:txBody>
                    <a:bodyPr/>
                    <a:lstStyle/>
                    <a:p>
                      <a:pPr algn="l" rtl="0" fontAlgn="b"/>
                      <a:r>
                        <a:rPr lang="es-CO" sz="900" b="1" i="0" u="none" strike="noStrike">
                          <a:solidFill>
                            <a:srgbClr val="375623"/>
                          </a:solidFill>
                          <a:effectLst/>
                          <a:latin typeface="Arial" panose="020B0604020202020204" pitchFamily="34" charset="0"/>
                        </a:rPr>
                        <a:t>1, Tenza El Crucero</a:t>
                      </a:r>
                    </a:p>
                  </a:txBody>
                  <a:tcPr marL="9525" marR="9525"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C6E0B4"/>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w="635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w="12700" cap="flat" cmpd="sng" algn="ctr">
                      <a:solidFill>
                        <a:srgbClr val="FFFFFF"/>
                      </a:solidFill>
                      <a:prstDash val="solid"/>
                      <a:round/>
                      <a:headEnd type="none" w="med" len="med"/>
                      <a:tailEnd type="none" w="med" len="med"/>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w="12700" cap="flat" cmpd="sng" algn="ctr">
                      <a:solidFill>
                        <a:srgbClr val="FFFFFF"/>
                      </a:solidFill>
                      <a:prstDash val="solid"/>
                      <a:round/>
                      <a:headEnd type="none" w="med" len="med"/>
                      <a:tailEnd type="none" w="med" len="med"/>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w="12700" cap="flat" cmpd="sng" algn="ctr">
                      <a:solidFill>
                        <a:srgbClr val="FFFFFF"/>
                      </a:solidFill>
                      <a:prstDash val="solid"/>
                      <a:round/>
                      <a:headEnd type="none" w="med" len="med"/>
                      <a:tailEnd type="none" w="med" len="med"/>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w="12700" cap="flat" cmpd="sng" algn="ctr">
                      <a:solidFill>
                        <a:srgbClr val="FFFFFF"/>
                      </a:solidFill>
                      <a:prstDash val="solid"/>
                      <a:round/>
                      <a:headEnd type="none" w="med" len="med"/>
                      <a:tailEnd type="none" w="med" len="med"/>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w="12700" cap="flat" cmpd="sng" algn="ctr">
                      <a:solidFill>
                        <a:srgbClr val="FFFFFF"/>
                      </a:solidFill>
                      <a:prstDash val="solid"/>
                      <a:round/>
                      <a:headEnd type="none" w="med" len="med"/>
                      <a:tailEnd type="none" w="med" len="med"/>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w="12700" cap="flat" cmpd="sng" algn="ctr">
                      <a:solidFill>
                        <a:srgbClr val="FFFFFF"/>
                      </a:solidFill>
                      <a:prstDash val="solid"/>
                      <a:round/>
                      <a:headEnd type="none" w="med" len="med"/>
                      <a:tailEnd type="none" w="med" len="med"/>
                    </a:lnT>
                    <a:lnB>
                      <a:noFill/>
                    </a:lnB>
                  </a:tcPr>
                </a:tc>
                <a:extLst>
                  <a:ext uri="{0D108BD9-81ED-4DB2-BD59-A6C34878D82A}">
                    <a16:rowId xmlns:a16="http://schemas.microsoft.com/office/drawing/2014/main" val="10008"/>
                  </a:ext>
                </a:extLst>
              </a:tr>
              <a:tr h="177161">
                <a:tc>
                  <a:txBody>
                    <a:bodyPr/>
                    <a:lstStyle/>
                    <a:p>
                      <a:pPr algn="l" rtl="0" fontAlgn="b"/>
                      <a:r>
                        <a:rPr lang="es-CO" sz="900" b="1" i="0" u="none" strike="noStrike">
                          <a:solidFill>
                            <a:srgbClr val="375623"/>
                          </a:solidFill>
                          <a:effectLst/>
                          <a:latin typeface="Arial" panose="020B0604020202020204" pitchFamily="34" charset="0"/>
                        </a:rPr>
                        <a:t>2, Tunja Chivatá</a:t>
                      </a:r>
                    </a:p>
                  </a:txBody>
                  <a:tcPr marL="9525" marR="9525" marT="9523" marB="0" anchor="b">
                    <a:lnL w="12700" cap="flat" cmpd="sng" algn="ctr">
                      <a:solidFill>
                        <a:srgbClr val="FFFFFF"/>
                      </a:solidFill>
                      <a:prstDash val="solid"/>
                      <a:round/>
                      <a:headEnd type="none" w="med" len="med"/>
                      <a:tailEnd type="none" w="med" len="med"/>
                    </a:lnL>
                    <a:lnR>
                      <a:noFill/>
                    </a:lnR>
                    <a:lnT>
                      <a:noFill/>
                    </a:lnT>
                    <a:lnB>
                      <a:noFill/>
                    </a:lnB>
                    <a:solidFill>
                      <a:srgbClr val="E2EFDA"/>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extLst>
                  <a:ext uri="{0D108BD9-81ED-4DB2-BD59-A6C34878D82A}">
                    <a16:rowId xmlns:a16="http://schemas.microsoft.com/office/drawing/2014/main" val="10009"/>
                  </a:ext>
                </a:extLst>
              </a:tr>
              <a:tr h="177161">
                <a:tc>
                  <a:txBody>
                    <a:bodyPr/>
                    <a:lstStyle/>
                    <a:p>
                      <a:pPr algn="l" rtl="0" fontAlgn="b"/>
                      <a:r>
                        <a:rPr lang="es-CO" sz="900" b="1" i="0" u="none" strike="noStrike">
                          <a:solidFill>
                            <a:srgbClr val="375623"/>
                          </a:solidFill>
                          <a:effectLst/>
                          <a:latin typeface="Arial" panose="020B0604020202020204" pitchFamily="34" charset="0"/>
                        </a:rPr>
                        <a:t>3, Paipa Palermo</a:t>
                      </a:r>
                    </a:p>
                  </a:txBody>
                  <a:tcPr marL="9525" marR="9525" marT="9523" marB="0" anchor="b">
                    <a:lnL w="12700" cap="flat" cmpd="sng" algn="ctr">
                      <a:solidFill>
                        <a:srgbClr val="FFFFFF"/>
                      </a:solidFill>
                      <a:prstDash val="solid"/>
                      <a:round/>
                      <a:headEnd type="none" w="med" len="med"/>
                      <a:tailEnd type="none" w="med" len="med"/>
                    </a:lnL>
                    <a:lnR>
                      <a:noFill/>
                    </a:lnR>
                    <a:lnT>
                      <a:noFill/>
                    </a:lnT>
                    <a:lnB>
                      <a:noFill/>
                    </a:lnB>
                    <a:solidFill>
                      <a:srgbClr val="C6E0B4"/>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extLst>
                  <a:ext uri="{0D108BD9-81ED-4DB2-BD59-A6C34878D82A}">
                    <a16:rowId xmlns:a16="http://schemas.microsoft.com/office/drawing/2014/main" val="10010"/>
                  </a:ext>
                </a:extLst>
              </a:tr>
              <a:tr h="177161">
                <a:tc>
                  <a:txBody>
                    <a:bodyPr/>
                    <a:lstStyle/>
                    <a:p>
                      <a:pPr algn="l" rtl="0" fontAlgn="b"/>
                      <a:r>
                        <a:rPr lang="es-CO" sz="900" b="1" i="0" u="none" strike="noStrike">
                          <a:solidFill>
                            <a:srgbClr val="375623"/>
                          </a:solidFill>
                          <a:effectLst/>
                          <a:latin typeface="Arial" panose="020B0604020202020204" pitchFamily="34" charset="0"/>
                        </a:rPr>
                        <a:t>4, Paipa Urbano</a:t>
                      </a:r>
                    </a:p>
                  </a:txBody>
                  <a:tcPr marL="9525" marR="9525" marT="9523" marB="0" anchor="b">
                    <a:lnL w="12700" cap="flat" cmpd="sng" algn="ctr">
                      <a:solidFill>
                        <a:srgbClr val="FFFFFF"/>
                      </a:solidFill>
                      <a:prstDash val="solid"/>
                      <a:round/>
                      <a:headEnd type="none" w="med" len="med"/>
                      <a:tailEnd type="none" w="med" len="med"/>
                    </a:lnL>
                    <a:lnR>
                      <a:noFill/>
                    </a:lnR>
                    <a:lnT>
                      <a:noFill/>
                    </a:lnT>
                    <a:lnB>
                      <a:noFill/>
                    </a:lnB>
                    <a:solidFill>
                      <a:srgbClr val="E2EFDA"/>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dirty="0">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9525" marR="9525" marT="9523" marB="0" anchor="b">
                    <a:lnL>
                      <a:noFill/>
                    </a:lnL>
                    <a:lnR>
                      <a:noFill/>
                    </a:lnR>
                    <a:lnT>
                      <a:noFill/>
                    </a:lnT>
                    <a:lnB>
                      <a:noFill/>
                    </a:lnB>
                  </a:tcPr>
                </a:tc>
                <a:tc>
                  <a:txBody>
                    <a:bodyPr/>
                    <a:lstStyle/>
                    <a:p>
                      <a:pPr algn="l" fontAlgn="b"/>
                      <a:endParaRPr lang="es-CO" sz="1100" b="0" i="0" u="none" strike="noStrike" dirty="0">
                        <a:solidFill>
                          <a:srgbClr val="000000"/>
                        </a:solidFill>
                        <a:effectLst/>
                        <a:latin typeface="Calibri" panose="020F0502020204030204" pitchFamily="34" charset="0"/>
                      </a:endParaRPr>
                    </a:p>
                  </a:txBody>
                  <a:tcPr marL="9525" marR="9525" marT="9523" marB="0" anchor="b">
                    <a:lnL>
                      <a:noFill/>
                    </a:lnL>
                    <a:lnR>
                      <a:noFill/>
                    </a:lnR>
                    <a:lnT>
                      <a:noFill/>
                    </a:lnT>
                    <a:lnB>
                      <a:noFill/>
                    </a:lnB>
                  </a:tcPr>
                </a:tc>
                <a:extLst>
                  <a:ext uri="{0D108BD9-81ED-4DB2-BD59-A6C34878D82A}">
                    <a16:rowId xmlns:a16="http://schemas.microsoft.com/office/drawing/2014/main" val="10011"/>
                  </a:ext>
                </a:extLst>
              </a:tr>
            </a:tbl>
          </a:graphicData>
        </a:graphic>
      </p:graphicFrame>
      <p:sp>
        <p:nvSpPr>
          <p:cNvPr id="37" name="Rectángulo 36">
            <a:extLst>
              <a:ext uri="{FF2B5EF4-FFF2-40B4-BE49-F238E27FC236}">
                <a16:creationId xmlns:a16="http://schemas.microsoft.com/office/drawing/2014/main" id="{A47AAEBE-18B7-4DCC-B4D1-4FBAEF52AF05}"/>
              </a:ext>
            </a:extLst>
          </p:cNvPr>
          <p:cNvSpPr/>
          <p:nvPr/>
        </p:nvSpPr>
        <p:spPr>
          <a:xfrm>
            <a:off x="895350" y="171450"/>
            <a:ext cx="6054725"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PROGRAMA BICENTENARIO</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object 2">
            <a:extLst>
              <a:ext uri="{FF2B5EF4-FFF2-40B4-BE49-F238E27FC236}">
                <a16:creationId xmlns:a16="http://schemas.microsoft.com/office/drawing/2014/main" id="{1D52EBE3-CE17-4A08-BE78-6243E89EB647}"/>
              </a:ext>
            </a:extLst>
          </p:cNvPr>
          <p:cNvSpPr>
            <a:spLocks/>
          </p:cNvSpPr>
          <p:nvPr/>
        </p:nvSpPr>
        <p:spPr bwMode="auto">
          <a:xfrm>
            <a:off x="8151813" y="1798638"/>
            <a:ext cx="371475" cy="260350"/>
          </a:xfrm>
          <a:custGeom>
            <a:avLst/>
            <a:gdLst>
              <a:gd name="T0" fmla="*/ 1314611 w 273050"/>
              <a:gd name="T1" fmla="*/ 1596723 h 192405"/>
              <a:gd name="T2" fmla="*/ 2353040 w 273050"/>
              <a:gd name="T3" fmla="*/ 798311 h 192405"/>
              <a:gd name="T4" fmla="*/ 1314611 w 273050"/>
              <a:gd name="T5" fmla="*/ 0 h 192405"/>
              <a:gd name="T6" fmla="*/ 1314611 w 273050"/>
              <a:gd name="T7" fmla="*/ 370465 h 192405"/>
              <a:gd name="T8" fmla="*/ 0 w 273050"/>
              <a:gd name="T9" fmla="*/ 370465 h 192405"/>
              <a:gd name="T10" fmla="*/ 0 w 273050"/>
              <a:gd name="T11" fmla="*/ 1226267 h 192405"/>
              <a:gd name="T12" fmla="*/ 1314611 w 273050"/>
              <a:gd name="T13" fmla="*/ 1226267 h 192405"/>
              <a:gd name="T14" fmla="*/ 1314611 w 273050"/>
              <a:gd name="T15" fmla="*/ 1596723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39"/>
                </a:moveTo>
                <a:lnTo>
                  <a:pt x="272783" y="96113"/>
                </a:lnTo>
                <a:lnTo>
                  <a:pt x="152400" y="0"/>
                </a:lnTo>
                <a:lnTo>
                  <a:pt x="152400" y="44602"/>
                </a:lnTo>
                <a:lnTo>
                  <a:pt x="0" y="44602"/>
                </a:lnTo>
                <a:lnTo>
                  <a:pt x="0" y="147637"/>
                </a:lnTo>
                <a:lnTo>
                  <a:pt x="152400" y="147637"/>
                </a:lnTo>
                <a:lnTo>
                  <a:pt x="152400" y="192239"/>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4627" name="object 3">
            <a:extLst>
              <a:ext uri="{FF2B5EF4-FFF2-40B4-BE49-F238E27FC236}">
                <a16:creationId xmlns:a16="http://schemas.microsoft.com/office/drawing/2014/main" id="{3C23A05F-D306-48DD-8DF5-BDF1353C1996}"/>
              </a:ext>
            </a:extLst>
          </p:cNvPr>
          <p:cNvSpPr>
            <a:spLocks/>
          </p:cNvSpPr>
          <p:nvPr/>
        </p:nvSpPr>
        <p:spPr bwMode="auto">
          <a:xfrm>
            <a:off x="8151813" y="2343150"/>
            <a:ext cx="371475" cy="261938"/>
          </a:xfrm>
          <a:custGeom>
            <a:avLst/>
            <a:gdLst>
              <a:gd name="T0" fmla="*/ 1314611 w 273050"/>
              <a:gd name="T1" fmla="*/ 1666273 h 192405"/>
              <a:gd name="T2" fmla="*/ 2353040 w 273050"/>
              <a:gd name="T3" fmla="*/ 833135 h 192405"/>
              <a:gd name="T4" fmla="*/ 1314611 w 273050"/>
              <a:gd name="T5" fmla="*/ 0 h 192405"/>
              <a:gd name="T6" fmla="*/ 1314611 w 273050"/>
              <a:gd name="T7" fmla="*/ 386572 h 192405"/>
              <a:gd name="T8" fmla="*/ 0 w 273050"/>
              <a:gd name="T9" fmla="*/ 386572 h 192405"/>
              <a:gd name="T10" fmla="*/ 0 w 273050"/>
              <a:gd name="T11" fmla="*/ 1279699 h 192405"/>
              <a:gd name="T12" fmla="*/ 1314611 w 273050"/>
              <a:gd name="T13" fmla="*/ 1279699 h 192405"/>
              <a:gd name="T14" fmla="*/ 1314611 w 273050"/>
              <a:gd name="T15" fmla="*/ 1666273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52"/>
                </a:moveTo>
                <a:lnTo>
                  <a:pt x="272783" y="96126"/>
                </a:lnTo>
                <a:lnTo>
                  <a:pt x="152400" y="0"/>
                </a:lnTo>
                <a:lnTo>
                  <a:pt x="152400" y="44602"/>
                </a:lnTo>
                <a:lnTo>
                  <a:pt x="0" y="44602"/>
                </a:lnTo>
                <a:lnTo>
                  <a:pt x="0" y="147650"/>
                </a:lnTo>
                <a:lnTo>
                  <a:pt x="152400" y="147650"/>
                </a:lnTo>
                <a:lnTo>
                  <a:pt x="152400" y="192252"/>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4628" name="object 4">
            <a:extLst>
              <a:ext uri="{FF2B5EF4-FFF2-40B4-BE49-F238E27FC236}">
                <a16:creationId xmlns:a16="http://schemas.microsoft.com/office/drawing/2014/main" id="{2E773CC0-E005-4F4E-AE0B-2ADD0439ACDD}"/>
              </a:ext>
            </a:extLst>
          </p:cNvPr>
          <p:cNvSpPr>
            <a:spLocks/>
          </p:cNvSpPr>
          <p:nvPr/>
        </p:nvSpPr>
        <p:spPr bwMode="auto">
          <a:xfrm>
            <a:off x="8151813" y="2833688"/>
            <a:ext cx="371475" cy="261937"/>
          </a:xfrm>
          <a:custGeom>
            <a:avLst/>
            <a:gdLst>
              <a:gd name="T0" fmla="*/ 1314611 w 273050"/>
              <a:gd name="T1" fmla="*/ 1666231 h 192405"/>
              <a:gd name="T2" fmla="*/ 2353040 w 273050"/>
              <a:gd name="T3" fmla="*/ 833114 h 192405"/>
              <a:gd name="T4" fmla="*/ 1314611 w 273050"/>
              <a:gd name="T5" fmla="*/ 0 h 192405"/>
              <a:gd name="T6" fmla="*/ 1314611 w 273050"/>
              <a:gd name="T7" fmla="*/ 386558 h 192405"/>
              <a:gd name="T8" fmla="*/ 0 w 273050"/>
              <a:gd name="T9" fmla="*/ 386558 h 192405"/>
              <a:gd name="T10" fmla="*/ 0 w 273050"/>
              <a:gd name="T11" fmla="*/ 1279664 h 192405"/>
              <a:gd name="T12" fmla="*/ 1314611 w 273050"/>
              <a:gd name="T13" fmla="*/ 1279664 h 192405"/>
              <a:gd name="T14" fmla="*/ 1314611 w 273050"/>
              <a:gd name="T15" fmla="*/ 1666231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52"/>
                </a:moveTo>
                <a:lnTo>
                  <a:pt x="272783" y="96126"/>
                </a:lnTo>
                <a:lnTo>
                  <a:pt x="152400" y="0"/>
                </a:lnTo>
                <a:lnTo>
                  <a:pt x="152400" y="44602"/>
                </a:lnTo>
                <a:lnTo>
                  <a:pt x="0" y="44602"/>
                </a:lnTo>
                <a:lnTo>
                  <a:pt x="0" y="147650"/>
                </a:lnTo>
                <a:lnTo>
                  <a:pt x="152400" y="147650"/>
                </a:lnTo>
                <a:lnTo>
                  <a:pt x="152400" y="192252"/>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4629" name="object 5">
            <a:extLst>
              <a:ext uri="{FF2B5EF4-FFF2-40B4-BE49-F238E27FC236}">
                <a16:creationId xmlns:a16="http://schemas.microsoft.com/office/drawing/2014/main" id="{80777202-204C-41F6-9E76-36F487E05F60}"/>
              </a:ext>
            </a:extLst>
          </p:cNvPr>
          <p:cNvSpPr>
            <a:spLocks/>
          </p:cNvSpPr>
          <p:nvPr/>
        </p:nvSpPr>
        <p:spPr bwMode="auto">
          <a:xfrm>
            <a:off x="6408738" y="852488"/>
            <a:ext cx="404812" cy="396875"/>
          </a:xfrm>
          <a:custGeom>
            <a:avLst/>
            <a:gdLst>
              <a:gd name="T0" fmla="*/ 0 w 297814"/>
              <a:gd name="T1" fmla="*/ 2461989 h 292734"/>
              <a:gd name="T2" fmla="*/ 87862 w 297814"/>
              <a:gd name="T3" fmla="*/ 2375588 h 292734"/>
              <a:gd name="T4" fmla="*/ 2551135 w 297814"/>
              <a:gd name="T5" fmla="*/ 1770956 h 292734"/>
              <a:gd name="T6" fmla="*/ 2551135 w 297814"/>
              <a:gd name="T7" fmla="*/ 1252591 h 292734"/>
              <a:gd name="T8" fmla="*/ 87862 w 297814"/>
              <a:gd name="T9" fmla="*/ 647841 h 292734"/>
              <a:gd name="T10" fmla="*/ 87862 w 297814"/>
              <a:gd name="T11" fmla="*/ 561439 h 292734"/>
              <a:gd name="T12" fmla="*/ 879664 w 297814"/>
              <a:gd name="T13" fmla="*/ 239823 h 292734"/>
              <a:gd name="T14" fmla="*/ 703717 w 297814"/>
              <a:gd name="T15" fmla="*/ 1857226 h 292734"/>
              <a:gd name="T16" fmla="*/ 703717 w 297814"/>
              <a:gd name="T17" fmla="*/ 2375588 h 292734"/>
              <a:gd name="T18" fmla="*/ 1231574 w 297814"/>
              <a:gd name="T19" fmla="*/ 1857226 h 292734"/>
              <a:gd name="T20" fmla="*/ 1319560 w 297814"/>
              <a:gd name="T21" fmla="*/ 1857226 h 292734"/>
              <a:gd name="T22" fmla="*/ 1847412 w 297814"/>
              <a:gd name="T23" fmla="*/ 2375588 h 292734"/>
              <a:gd name="T24" fmla="*/ 2551135 w 297814"/>
              <a:gd name="T25" fmla="*/ 1857226 h 292734"/>
              <a:gd name="T26" fmla="*/ 2551135 w 297814"/>
              <a:gd name="T27" fmla="*/ 2375588 h 292734"/>
              <a:gd name="T28" fmla="*/ 615733 w 297814"/>
              <a:gd name="T29" fmla="*/ 1252591 h 292734"/>
              <a:gd name="T30" fmla="*/ 703717 w 297814"/>
              <a:gd name="T31" fmla="*/ 1252591 h 292734"/>
              <a:gd name="T32" fmla="*/ 1231574 w 297814"/>
              <a:gd name="T33" fmla="*/ 1770956 h 292734"/>
              <a:gd name="T34" fmla="*/ 1935284 w 297814"/>
              <a:gd name="T35" fmla="*/ 1252591 h 292734"/>
              <a:gd name="T36" fmla="*/ 1935284 w 297814"/>
              <a:gd name="T37" fmla="*/ 1770956 h 292734"/>
              <a:gd name="T38" fmla="*/ 2463154 w 297814"/>
              <a:gd name="T39" fmla="*/ 1252591 h 292734"/>
              <a:gd name="T40" fmla="*/ 2551135 w 297814"/>
              <a:gd name="T41" fmla="*/ 1252591 h 292734"/>
              <a:gd name="T42" fmla="*/ 615733 w 297814"/>
              <a:gd name="T43" fmla="*/ 1166189 h 292734"/>
              <a:gd name="T44" fmla="*/ 1319560 w 297814"/>
              <a:gd name="T45" fmla="*/ 647841 h 292734"/>
              <a:gd name="T46" fmla="*/ 1319560 w 297814"/>
              <a:gd name="T47" fmla="*/ 1166189 h 292734"/>
              <a:gd name="T48" fmla="*/ 1847412 w 297814"/>
              <a:gd name="T49" fmla="*/ 647841 h 292734"/>
              <a:gd name="T50" fmla="*/ 1935284 w 297814"/>
              <a:gd name="T51" fmla="*/ 647841 h 292734"/>
              <a:gd name="T52" fmla="*/ 2463154 w 297814"/>
              <a:gd name="T53" fmla="*/ 1166189 h 292734"/>
              <a:gd name="T54" fmla="*/ 2551135 w 297814"/>
              <a:gd name="T55" fmla="*/ 259177 h 292734"/>
              <a:gd name="T56" fmla="*/ 2551135 w 297814"/>
              <a:gd name="T57" fmla="*/ 561439 h 292734"/>
              <a:gd name="T58" fmla="*/ 952397 w 297814"/>
              <a:gd name="T59" fmla="*/ 86389 h 292734"/>
              <a:gd name="T60" fmla="*/ 952397 w 297814"/>
              <a:gd name="T61" fmla="*/ 345568 h 292734"/>
              <a:gd name="T62" fmla="*/ 835675 w 297814"/>
              <a:gd name="T63" fmla="*/ 412613 h 292734"/>
              <a:gd name="T64" fmla="*/ 965211 w 297814"/>
              <a:gd name="T65" fmla="*/ 414877 h 292734"/>
              <a:gd name="T66" fmla="*/ 1099610 w 297814"/>
              <a:gd name="T67" fmla="*/ 215973 h 292734"/>
              <a:gd name="T68" fmla="*/ 1671356 w 297814"/>
              <a:gd name="T69" fmla="*/ 0 h 292734"/>
              <a:gd name="T70" fmla="*/ 1627469 w 297814"/>
              <a:gd name="T71" fmla="*/ 67031 h 292734"/>
              <a:gd name="T72" fmla="*/ 1803323 w 297814"/>
              <a:gd name="T73" fmla="*/ 144446 h 292734"/>
              <a:gd name="T74" fmla="*/ 1647181 w 297814"/>
              <a:gd name="T75" fmla="*/ 345568 h 292734"/>
              <a:gd name="T76" fmla="*/ 1647181 w 297814"/>
              <a:gd name="T77" fmla="*/ 431852 h 292734"/>
              <a:gd name="T78" fmla="*/ 1811284 w 297814"/>
              <a:gd name="T79" fmla="*/ 382404 h 292734"/>
              <a:gd name="T80" fmla="*/ 2551135 w 297814"/>
              <a:gd name="T81" fmla="*/ 259177 h 292734"/>
              <a:gd name="T82" fmla="*/ 1859525 w 297814"/>
              <a:gd name="T83" fmla="*/ 104196 h 292734"/>
              <a:gd name="T84" fmla="*/ 1671356 w 297814"/>
              <a:gd name="T85" fmla="*/ 0 h 292734"/>
              <a:gd name="T86" fmla="*/ 739786 w 297814"/>
              <a:gd name="T87" fmla="*/ 49442 h 292734"/>
              <a:gd name="T88" fmla="*/ 755752 w 297814"/>
              <a:gd name="T89" fmla="*/ 172670 h 292734"/>
              <a:gd name="T90" fmla="*/ 1050975 w 297814"/>
              <a:gd name="T91" fmla="*/ 86389 h 292734"/>
              <a:gd name="T92" fmla="*/ 879664 w 297814"/>
              <a:gd name="T93" fmla="*/ 0 h 2927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97814" h="292734">
                <a:moveTo>
                  <a:pt x="100304" y="20510"/>
                </a:moveTo>
                <a:lnTo>
                  <a:pt x="0" y="20510"/>
                </a:lnTo>
                <a:lnTo>
                  <a:pt x="0" y="292430"/>
                </a:lnTo>
                <a:lnTo>
                  <a:pt x="297561" y="292430"/>
                </a:lnTo>
                <a:lnTo>
                  <a:pt x="297561" y="282168"/>
                </a:lnTo>
                <a:lnTo>
                  <a:pt x="10248" y="282168"/>
                </a:lnTo>
                <a:lnTo>
                  <a:pt x="10248" y="220598"/>
                </a:lnTo>
                <a:lnTo>
                  <a:pt x="297561" y="220598"/>
                </a:lnTo>
                <a:lnTo>
                  <a:pt x="297561" y="210350"/>
                </a:lnTo>
                <a:lnTo>
                  <a:pt x="10248" y="210350"/>
                </a:lnTo>
                <a:lnTo>
                  <a:pt x="10248" y="148780"/>
                </a:lnTo>
                <a:lnTo>
                  <a:pt x="297561" y="148780"/>
                </a:lnTo>
                <a:lnTo>
                  <a:pt x="297561" y="138518"/>
                </a:lnTo>
                <a:lnTo>
                  <a:pt x="10248" y="138518"/>
                </a:lnTo>
                <a:lnTo>
                  <a:pt x="10248" y="76949"/>
                </a:lnTo>
                <a:lnTo>
                  <a:pt x="297561" y="76949"/>
                </a:lnTo>
                <a:lnTo>
                  <a:pt x="297561" y="66687"/>
                </a:lnTo>
                <a:lnTo>
                  <a:pt x="10248" y="66687"/>
                </a:lnTo>
                <a:lnTo>
                  <a:pt x="10248" y="30784"/>
                </a:lnTo>
                <a:lnTo>
                  <a:pt x="100304" y="30784"/>
                </a:lnTo>
                <a:lnTo>
                  <a:pt x="102603" y="28486"/>
                </a:lnTo>
                <a:lnTo>
                  <a:pt x="102603" y="22809"/>
                </a:lnTo>
                <a:lnTo>
                  <a:pt x="100304" y="20510"/>
                </a:lnTo>
                <a:close/>
              </a:path>
              <a:path w="297814" h="292734">
                <a:moveTo>
                  <a:pt x="82080" y="220598"/>
                </a:moveTo>
                <a:lnTo>
                  <a:pt x="71818" y="220598"/>
                </a:lnTo>
                <a:lnTo>
                  <a:pt x="71818" y="282168"/>
                </a:lnTo>
                <a:lnTo>
                  <a:pt x="82080" y="282168"/>
                </a:lnTo>
                <a:lnTo>
                  <a:pt x="82080" y="220598"/>
                </a:lnTo>
                <a:close/>
              </a:path>
              <a:path w="297814" h="292734">
                <a:moveTo>
                  <a:pt x="153911" y="220598"/>
                </a:moveTo>
                <a:lnTo>
                  <a:pt x="143649" y="220598"/>
                </a:lnTo>
                <a:lnTo>
                  <a:pt x="143649" y="282168"/>
                </a:lnTo>
                <a:lnTo>
                  <a:pt x="153911" y="282168"/>
                </a:lnTo>
                <a:lnTo>
                  <a:pt x="153911" y="220598"/>
                </a:lnTo>
                <a:close/>
              </a:path>
              <a:path w="297814" h="292734">
                <a:moveTo>
                  <a:pt x="225729" y="220598"/>
                </a:moveTo>
                <a:lnTo>
                  <a:pt x="215480" y="220598"/>
                </a:lnTo>
                <a:lnTo>
                  <a:pt x="215480" y="282168"/>
                </a:lnTo>
                <a:lnTo>
                  <a:pt x="225729" y="282168"/>
                </a:lnTo>
                <a:lnTo>
                  <a:pt x="225729" y="220598"/>
                </a:lnTo>
                <a:close/>
              </a:path>
              <a:path w="297814" h="292734">
                <a:moveTo>
                  <a:pt x="297561" y="220598"/>
                </a:moveTo>
                <a:lnTo>
                  <a:pt x="287299" y="220598"/>
                </a:lnTo>
                <a:lnTo>
                  <a:pt x="287299" y="282168"/>
                </a:lnTo>
                <a:lnTo>
                  <a:pt x="297561" y="282168"/>
                </a:lnTo>
                <a:lnTo>
                  <a:pt x="297561" y="220598"/>
                </a:lnTo>
                <a:close/>
              </a:path>
              <a:path w="297814" h="292734">
                <a:moveTo>
                  <a:pt x="82080" y="148780"/>
                </a:moveTo>
                <a:lnTo>
                  <a:pt x="71818" y="148780"/>
                </a:lnTo>
                <a:lnTo>
                  <a:pt x="71818" y="210350"/>
                </a:lnTo>
                <a:lnTo>
                  <a:pt x="82080" y="210350"/>
                </a:lnTo>
                <a:lnTo>
                  <a:pt x="82080" y="148780"/>
                </a:lnTo>
                <a:close/>
              </a:path>
              <a:path w="297814" h="292734">
                <a:moveTo>
                  <a:pt x="153898" y="148780"/>
                </a:moveTo>
                <a:lnTo>
                  <a:pt x="143649" y="148780"/>
                </a:lnTo>
                <a:lnTo>
                  <a:pt x="143649" y="210350"/>
                </a:lnTo>
                <a:lnTo>
                  <a:pt x="153898" y="210350"/>
                </a:lnTo>
                <a:lnTo>
                  <a:pt x="153898" y="148780"/>
                </a:lnTo>
                <a:close/>
              </a:path>
              <a:path w="297814" h="292734">
                <a:moveTo>
                  <a:pt x="225729" y="148780"/>
                </a:moveTo>
                <a:lnTo>
                  <a:pt x="215468" y="148780"/>
                </a:lnTo>
                <a:lnTo>
                  <a:pt x="215468" y="210350"/>
                </a:lnTo>
                <a:lnTo>
                  <a:pt x="225729" y="210350"/>
                </a:lnTo>
                <a:lnTo>
                  <a:pt x="225729" y="148780"/>
                </a:lnTo>
                <a:close/>
              </a:path>
              <a:path w="297814" h="292734">
                <a:moveTo>
                  <a:pt x="297561" y="148780"/>
                </a:moveTo>
                <a:lnTo>
                  <a:pt x="287299" y="148780"/>
                </a:lnTo>
                <a:lnTo>
                  <a:pt x="287299" y="210350"/>
                </a:lnTo>
                <a:lnTo>
                  <a:pt x="297561" y="210350"/>
                </a:lnTo>
                <a:lnTo>
                  <a:pt x="297561" y="148780"/>
                </a:lnTo>
                <a:close/>
              </a:path>
              <a:path w="297814" h="292734">
                <a:moveTo>
                  <a:pt x="82080" y="76949"/>
                </a:moveTo>
                <a:lnTo>
                  <a:pt x="71818" y="76949"/>
                </a:lnTo>
                <a:lnTo>
                  <a:pt x="71818" y="138518"/>
                </a:lnTo>
                <a:lnTo>
                  <a:pt x="82080" y="138518"/>
                </a:lnTo>
                <a:lnTo>
                  <a:pt x="82080" y="76949"/>
                </a:lnTo>
                <a:close/>
              </a:path>
              <a:path w="297814" h="292734">
                <a:moveTo>
                  <a:pt x="153911" y="76949"/>
                </a:moveTo>
                <a:lnTo>
                  <a:pt x="143649" y="76949"/>
                </a:lnTo>
                <a:lnTo>
                  <a:pt x="143649" y="138518"/>
                </a:lnTo>
                <a:lnTo>
                  <a:pt x="153911" y="138518"/>
                </a:lnTo>
                <a:lnTo>
                  <a:pt x="153911" y="76949"/>
                </a:lnTo>
                <a:close/>
              </a:path>
              <a:path w="297814" h="292734">
                <a:moveTo>
                  <a:pt x="225729" y="76949"/>
                </a:moveTo>
                <a:lnTo>
                  <a:pt x="215480" y="76949"/>
                </a:lnTo>
                <a:lnTo>
                  <a:pt x="215480" y="138518"/>
                </a:lnTo>
                <a:lnTo>
                  <a:pt x="225729" y="138518"/>
                </a:lnTo>
                <a:lnTo>
                  <a:pt x="225729" y="76949"/>
                </a:lnTo>
                <a:close/>
              </a:path>
              <a:path w="297814" h="292734">
                <a:moveTo>
                  <a:pt x="297561" y="76949"/>
                </a:moveTo>
                <a:lnTo>
                  <a:pt x="287299" y="76949"/>
                </a:lnTo>
                <a:lnTo>
                  <a:pt x="287299" y="138518"/>
                </a:lnTo>
                <a:lnTo>
                  <a:pt x="297561" y="138518"/>
                </a:lnTo>
                <a:lnTo>
                  <a:pt x="297561" y="76949"/>
                </a:lnTo>
                <a:close/>
              </a:path>
              <a:path w="297814" h="292734">
                <a:moveTo>
                  <a:pt x="297561" y="30784"/>
                </a:moveTo>
                <a:lnTo>
                  <a:pt x="287299" y="30784"/>
                </a:lnTo>
                <a:lnTo>
                  <a:pt x="287299" y="66687"/>
                </a:lnTo>
                <a:lnTo>
                  <a:pt x="297561" y="66687"/>
                </a:lnTo>
                <a:lnTo>
                  <a:pt x="297561" y="30784"/>
                </a:lnTo>
                <a:close/>
              </a:path>
              <a:path w="297814" h="292734">
                <a:moveTo>
                  <a:pt x="122584" y="10261"/>
                </a:moveTo>
                <a:lnTo>
                  <a:pt x="111086" y="10261"/>
                </a:lnTo>
                <a:lnTo>
                  <a:pt x="117995" y="17157"/>
                </a:lnTo>
                <a:lnTo>
                  <a:pt x="117995" y="34137"/>
                </a:lnTo>
                <a:lnTo>
                  <a:pt x="111086" y="41046"/>
                </a:lnTo>
                <a:lnTo>
                  <a:pt x="99771" y="41046"/>
                </a:lnTo>
                <a:lnTo>
                  <a:pt x="97472" y="43332"/>
                </a:lnTo>
                <a:lnTo>
                  <a:pt x="97472" y="49009"/>
                </a:lnTo>
                <a:lnTo>
                  <a:pt x="99771" y="51295"/>
                </a:lnTo>
                <a:lnTo>
                  <a:pt x="102603" y="51295"/>
                </a:lnTo>
                <a:lnTo>
                  <a:pt x="112580" y="49278"/>
                </a:lnTo>
                <a:lnTo>
                  <a:pt x="120735" y="43780"/>
                </a:lnTo>
                <a:lnTo>
                  <a:pt x="126238" y="35629"/>
                </a:lnTo>
                <a:lnTo>
                  <a:pt x="128257" y="25653"/>
                </a:lnTo>
                <a:lnTo>
                  <a:pt x="126238" y="15676"/>
                </a:lnTo>
                <a:lnTo>
                  <a:pt x="122584" y="10261"/>
                </a:lnTo>
                <a:close/>
              </a:path>
              <a:path w="297814" h="292734">
                <a:moveTo>
                  <a:pt x="194945" y="0"/>
                </a:moveTo>
                <a:lnTo>
                  <a:pt x="192125" y="0"/>
                </a:lnTo>
                <a:lnTo>
                  <a:pt x="189826" y="2285"/>
                </a:lnTo>
                <a:lnTo>
                  <a:pt x="189826" y="7962"/>
                </a:lnTo>
                <a:lnTo>
                  <a:pt x="192125" y="10261"/>
                </a:lnTo>
                <a:lnTo>
                  <a:pt x="203428" y="10261"/>
                </a:lnTo>
                <a:lnTo>
                  <a:pt x="210337" y="17157"/>
                </a:lnTo>
                <a:lnTo>
                  <a:pt x="210337" y="34137"/>
                </a:lnTo>
                <a:lnTo>
                  <a:pt x="203428" y="41046"/>
                </a:lnTo>
                <a:lnTo>
                  <a:pt x="192125" y="41046"/>
                </a:lnTo>
                <a:lnTo>
                  <a:pt x="189826" y="43332"/>
                </a:lnTo>
                <a:lnTo>
                  <a:pt x="189826" y="49009"/>
                </a:lnTo>
                <a:lnTo>
                  <a:pt x="192125" y="51295"/>
                </a:lnTo>
                <a:lnTo>
                  <a:pt x="194945" y="51295"/>
                </a:lnTo>
                <a:lnTo>
                  <a:pt x="203765" y="49733"/>
                </a:lnTo>
                <a:lnTo>
                  <a:pt x="211266" y="45421"/>
                </a:lnTo>
                <a:lnTo>
                  <a:pt x="216892" y="38918"/>
                </a:lnTo>
                <a:lnTo>
                  <a:pt x="220091" y="30784"/>
                </a:lnTo>
                <a:lnTo>
                  <a:pt x="297561" y="30784"/>
                </a:lnTo>
                <a:lnTo>
                  <a:pt x="297561" y="20510"/>
                </a:lnTo>
                <a:lnTo>
                  <a:pt x="220091" y="20510"/>
                </a:lnTo>
                <a:lnTo>
                  <a:pt x="216892" y="12376"/>
                </a:lnTo>
                <a:lnTo>
                  <a:pt x="211266" y="5873"/>
                </a:lnTo>
                <a:lnTo>
                  <a:pt x="203765" y="1561"/>
                </a:lnTo>
                <a:lnTo>
                  <a:pt x="194945" y="0"/>
                </a:lnTo>
                <a:close/>
              </a:path>
              <a:path w="297814" h="292734">
                <a:moveTo>
                  <a:pt x="102603" y="0"/>
                </a:moveTo>
                <a:lnTo>
                  <a:pt x="93788" y="1561"/>
                </a:lnTo>
                <a:lnTo>
                  <a:pt x="86288" y="5873"/>
                </a:lnTo>
                <a:lnTo>
                  <a:pt x="80663" y="12376"/>
                </a:lnTo>
                <a:lnTo>
                  <a:pt x="77470" y="20510"/>
                </a:lnTo>
                <a:lnTo>
                  <a:pt x="88150" y="20510"/>
                </a:lnTo>
                <a:lnTo>
                  <a:pt x="90284" y="14554"/>
                </a:lnTo>
                <a:lnTo>
                  <a:pt x="95923" y="10261"/>
                </a:lnTo>
                <a:lnTo>
                  <a:pt x="122584" y="10261"/>
                </a:lnTo>
                <a:lnTo>
                  <a:pt x="120735" y="7521"/>
                </a:lnTo>
                <a:lnTo>
                  <a:pt x="112580" y="2018"/>
                </a:lnTo>
                <a:lnTo>
                  <a:pt x="102603"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4630" name="object 6">
            <a:extLst>
              <a:ext uri="{FF2B5EF4-FFF2-40B4-BE49-F238E27FC236}">
                <a16:creationId xmlns:a16="http://schemas.microsoft.com/office/drawing/2014/main" id="{94FE9463-ED90-490E-8E98-7FBA5AE9A559}"/>
              </a:ext>
            </a:extLst>
          </p:cNvPr>
          <p:cNvSpPr>
            <a:spLocks/>
          </p:cNvSpPr>
          <p:nvPr/>
        </p:nvSpPr>
        <p:spPr bwMode="auto">
          <a:xfrm>
            <a:off x="6583363" y="852488"/>
            <a:ext cx="42862" cy="69850"/>
          </a:xfrm>
          <a:custGeom>
            <a:avLst/>
            <a:gdLst>
              <a:gd name="T0" fmla="*/ 48184 w 31114"/>
              <a:gd name="T1" fmla="*/ 0 h 51434"/>
              <a:gd name="T2" fmla="*/ 21521 w 31114"/>
              <a:gd name="T3" fmla="*/ 0 h 51434"/>
              <a:gd name="T4" fmla="*/ 0 w 31114"/>
              <a:gd name="T5" fmla="*/ 19578 h 51434"/>
              <a:gd name="T6" fmla="*/ 0 w 31114"/>
              <a:gd name="T7" fmla="*/ 67835 h 51434"/>
              <a:gd name="T8" fmla="*/ 21521 w 31114"/>
              <a:gd name="T9" fmla="*/ 87418 h 51434"/>
              <a:gd name="T10" fmla="*/ 128047 w 31114"/>
              <a:gd name="T11" fmla="*/ 87418 h 51434"/>
              <a:gd name="T12" fmla="*/ 193097 w 31114"/>
              <a:gd name="T13" fmla="*/ 146172 h 51434"/>
              <a:gd name="T14" fmla="*/ 193097 w 31114"/>
              <a:gd name="T15" fmla="*/ 290829 h 51434"/>
              <a:gd name="T16" fmla="*/ 128047 w 31114"/>
              <a:gd name="T17" fmla="*/ 349693 h 51434"/>
              <a:gd name="T18" fmla="*/ 21521 w 31114"/>
              <a:gd name="T19" fmla="*/ 349693 h 51434"/>
              <a:gd name="T20" fmla="*/ 0 w 31114"/>
              <a:gd name="T21" fmla="*/ 369164 h 51434"/>
              <a:gd name="T22" fmla="*/ 0 w 31114"/>
              <a:gd name="T23" fmla="*/ 417534 h 51434"/>
              <a:gd name="T24" fmla="*/ 21521 w 31114"/>
              <a:gd name="T25" fmla="*/ 437006 h 51434"/>
              <a:gd name="T26" fmla="*/ 48184 w 31114"/>
              <a:gd name="T27" fmla="*/ 437006 h 51434"/>
              <a:gd name="T28" fmla="*/ 142137 w 31114"/>
              <a:gd name="T29" fmla="*/ 419821 h 51434"/>
              <a:gd name="T30" fmla="*/ 218955 w 31114"/>
              <a:gd name="T31" fmla="*/ 372979 h 51434"/>
              <a:gd name="T32" fmla="*/ 270802 w 31114"/>
              <a:gd name="T33" fmla="*/ 303542 h 51434"/>
              <a:gd name="T34" fmla="*/ 289826 w 31114"/>
              <a:gd name="T35" fmla="*/ 218548 h 51434"/>
              <a:gd name="T36" fmla="*/ 270802 w 31114"/>
              <a:gd name="T37" fmla="*/ 133555 h 51434"/>
              <a:gd name="T38" fmla="*/ 218955 w 31114"/>
              <a:gd name="T39" fmla="*/ 64077 h 51434"/>
              <a:gd name="T40" fmla="*/ 142137 w 31114"/>
              <a:gd name="T41" fmla="*/ 17194 h 51434"/>
              <a:gd name="T42" fmla="*/ 48184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4631" name="object 7">
            <a:extLst>
              <a:ext uri="{FF2B5EF4-FFF2-40B4-BE49-F238E27FC236}">
                <a16:creationId xmlns:a16="http://schemas.microsoft.com/office/drawing/2014/main" id="{50928070-3DD9-4403-91AF-43495ACAB038}"/>
              </a:ext>
            </a:extLst>
          </p:cNvPr>
          <p:cNvSpPr>
            <a:spLocks/>
          </p:cNvSpPr>
          <p:nvPr/>
        </p:nvSpPr>
        <p:spPr bwMode="auto">
          <a:xfrm>
            <a:off x="6626225" y="852488"/>
            <a:ext cx="41275" cy="69850"/>
          </a:xfrm>
          <a:custGeom>
            <a:avLst/>
            <a:gdLst>
              <a:gd name="T0" fmla="*/ 36999 w 31114"/>
              <a:gd name="T1" fmla="*/ 0 h 51434"/>
              <a:gd name="T2" fmla="*/ 16528 w 31114"/>
              <a:gd name="T3" fmla="*/ 0 h 51434"/>
              <a:gd name="T4" fmla="*/ 0 w 31114"/>
              <a:gd name="T5" fmla="*/ 19578 h 51434"/>
              <a:gd name="T6" fmla="*/ 0 w 31114"/>
              <a:gd name="T7" fmla="*/ 67835 h 51434"/>
              <a:gd name="T8" fmla="*/ 16528 w 31114"/>
              <a:gd name="T9" fmla="*/ 87418 h 51434"/>
              <a:gd name="T10" fmla="*/ 98332 w 31114"/>
              <a:gd name="T11" fmla="*/ 87418 h 51434"/>
              <a:gd name="T12" fmla="*/ 148279 w 31114"/>
              <a:gd name="T13" fmla="*/ 146172 h 51434"/>
              <a:gd name="T14" fmla="*/ 148279 w 31114"/>
              <a:gd name="T15" fmla="*/ 290829 h 51434"/>
              <a:gd name="T16" fmla="*/ 98332 w 31114"/>
              <a:gd name="T17" fmla="*/ 349693 h 51434"/>
              <a:gd name="T18" fmla="*/ 16528 w 31114"/>
              <a:gd name="T19" fmla="*/ 349693 h 51434"/>
              <a:gd name="T20" fmla="*/ 0 w 31114"/>
              <a:gd name="T21" fmla="*/ 369164 h 51434"/>
              <a:gd name="T22" fmla="*/ 0 w 31114"/>
              <a:gd name="T23" fmla="*/ 417534 h 51434"/>
              <a:gd name="T24" fmla="*/ 16528 w 31114"/>
              <a:gd name="T25" fmla="*/ 437006 h 51434"/>
              <a:gd name="T26" fmla="*/ 36999 w 31114"/>
              <a:gd name="T27" fmla="*/ 437006 h 51434"/>
              <a:gd name="T28" fmla="*/ 109142 w 31114"/>
              <a:gd name="T29" fmla="*/ 419821 h 51434"/>
              <a:gd name="T30" fmla="*/ 168133 w 31114"/>
              <a:gd name="T31" fmla="*/ 372979 h 51434"/>
              <a:gd name="T32" fmla="*/ 207947 w 31114"/>
              <a:gd name="T33" fmla="*/ 303542 h 51434"/>
              <a:gd name="T34" fmla="*/ 222554 w 31114"/>
              <a:gd name="T35" fmla="*/ 218548 h 51434"/>
              <a:gd name="T36" fmla="*/ 207947 w 31114"/>
              <a:gd name="T37" fmla="*/ 133555 h 51434"/>
              <a:gd name="T38" fmla="*/ 168133 w 31114"/>
              <a:gd name="T39" fmla="*/ 64077 h 51434"/>
              <a:gd name="T40" fmla="*/ 109142 w 31114"/>
              <a:gd name="T41" fmla="*/ 17194 h 51434"/>
              <a:gd name="T42" fmla="*/ 36999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4632" name="object 8">
            <a:extLst>
              <a:ext uri="{FF2B5EF4-FFF2-40B4-BE49-F238E27FC236}">
                <a16:creationId xmlns:a16="http://schemas.microsoft.com/office/drawing/2014/main" id="{8D47B93E-2DCA-41A1-8F92-63BBC471FA3C}"/>
              </a:ext>
            </a:extLst>
          </p:cNvPr>
          <p:cNvSpPr>
            <a:spLocks/>
          </p:cNvSpPr>
          <p:nvPr/>
        </p:nvSpPr>
        <p:spPr bwMode="auto">
          <a:xfrm>
            <a:off x="6624638" y="1060450"/>
            <a:ext cx="71437" cy="71438"/>
          </a:xfrm>
          <a:custGeom>
            <a:avLst/>
            <a:gdLst>
              <a:gd name="T0" fmla="*/ 60946 w 52704"/>
              <a:gd name="T1" fmla="*/ 0 h 52069"/>
              <a:gd name="T2" fmla="*/ 33727 w 52704"/>
              <a:gd name="T3" fmla="*/ 0 h 52069"/>
              <a:gd name="T4" fmla="*/ 0 w 52704"/>
              <a:gd name="T5" fmla="*/ 36721 h 52069"/>
              <a:gd name="T6" fmla="*/ 0 w 52704"/>
              <a:gd name="T7" fmla="*/ 66351 h 52069"/>
              <a:gd name="T8" fmla="*/ 158836 w 52704"/>
              <a:gd name="T9" fmla="*/ 239397 h 52069"/>
              <a:gd name="T10" fmla="*/ 0 w 52704"/>
              <a:gd name="T11" fmla="*/ 412203 h 52069"/>
              <a:gd name="T12" fmla="*/ 0 w 52704"/>
              <a:gd name="T13" fmla="*/ 441951 h 52069"/>
              <a:gd name="T14" fmla="*/ 25192 w 52704"/>
              <a:gd name="T15" fmla="*/ 469505 h 52069"/>
              <a:gd name="T16" fmla="*/ 36296 w 52704"/>
              <a:gd name="T17" fmla="*/ 474028 h 52069"/>
              <a:gd name="T18" fmla="*/ 58383 w 52704"/>
              <a:gd name="T19" fmla="*/ 474028 h 52069"/>
              <a:gd name="T20" fmla="*/ 69388 w 52704"/>
              <a:gd name="T21" fmla="*/ 469505 h 52069"/>
              <a:gd name="T22" fmla="*/ 219792 w 52704"/>
              <a:gd name="T23" fmla="*/ 305643 h 52069"/>
              <a:gd name="T24" fmla="*/ 341734 w 52704"/>
              <a:gd name="T25" fmla="*/ 305643 h 52069"/>
              <a:gd name="T26" fmla="*/ 280845 w 52704"/>
              <a:gd name="T27" fmla="*/ 239397 h 52069"/>
              <a:gd name="T28" fmla="*/ 341874 w 52704"/>
              <a:gd name="T29" fmla="*/ 172918 h 52069"/>
              <a:gd name="T30" fmla="*/ 219792 w 52704"/>
              <a:gd name="T31" fmla="*/ 172918 h 52069"/>
              <a:gd name="T32" fmla="*/ 60946 w 52704"/>
              <a:gd name="T33" fmla="*/ 0 h 52069"/>
              <a:gd name="T34" fmla="*/ 341734 w 52704"/>
              <a:gd name="T35" fmla="*/ 305643 h 52069"/>
              <a:gd name="T36" fmla="*/ 219792 w 52704"/>
              <a:gd name="T37" fmla="*/ 305643 h 52069"/>
              <a:gd name="T38" fmla="*/ 370307 w 52704"/>
              <a:gd name="T39" fmla="*/ 469505 h 52069"/>
              <a:gd name="T40" fmla="*/ 381298 w 52704"/>
              <a:gd name="T41" fmla="*/ 474028 h 52069"/>
              <a:gd name="T42" fmla="*/ 403292 w 52704"/>
              <a:gd name="T43" fmla="*/ 474028 h 52069"/>
              <a:gd name="T44" fmla="*/ 414390 w 52704"/>
              <a:gd name="T45" fmla="*/ 469505 h 52069"/>
              <a:gd name="T46" fmla="*/ 439693 w 52704"/>
              <a:gd name="T47" fmla="*/ 441951 h 52069"/>
              <a:gd name="T48" fmla="*/ 439693 w 52704"/>
              <a:gd name="T49" fmla="*/ 412203 h 52069"/>
              <a:gd name="T50" fmla="*/ 341734 w 52704"/>
              <a:gd name="T51" fmla="*/ 305643 h 52069"/>
              <a:gd name="T52" fmla="*/ 405964 w 52704"/>
              <a:gd name="T53" fmla="*/ 0 h 52069"/>
              <a:gd name="T54" fmla="*/ 378739 w 52704"/>
              <a:gd name="T55" fmla="*/ 0 h 52069"/>
              <a:gd name="T56" fmla="*/ 219792 w 52704"/>
              <a:gd name="T57" fmla="*/ 172918 h 52069"/>
              <a:gd name="T58" fmla="*/ 341874 w 52704"/>
              <a:gd name="T59" fmla="*/ 172918 h 52069"/>
              <a:gd name="T60" fmla="*/ 439693 w 52704"/>
              <a:gd name="T61" fmla="*/ 66351 h 52069"/>
              <a:gd name="T62" fmla="*/ 439693 w 52704"/>
              <a:gd name="T63" fmla="*/ 36721 h 52069"/>
              <a:gd name="T64" fmla="*/ 405964 w 52704"/>
              <a:gd name="T65" fmla="*/ 0 h 520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704" h="52069">
                <a:moveTo>
                  <a:pt x="7251" y="0"/>
                </a:moveTo>
                <a:lnTo>
                  <a:pt x="4013" y="0"/>
                </a:lnTo>
                <a:lnTo>
                  <a:pt x="0" y="4013"/>
                </a:lnTo>
                <a:lnTo>
                  <a:pt x="0" y="7251"/>
                </a:lnTo>
                <a:lnTo>
                  <a:pt x="18897" y="26162"/>
                </a:lnTo>
                <a:lnTo>
                  <a:pt x="0" y="45046"/>
                </a:lnTo>
                <a:lnTo>
                  <a:pt x="0" y="48298"/>
                </a:lnTo>
                <a:lnTo>
                  <a:pt x="2997" y="51308"/>
                </a:lnTo>
                <a:lnTo>
                  <a:pt x="4318" y="51803"/>
                </a:lnTo>
                <a:lnTo>
                  <a:pt x="6946" y="51803"/>
                </a:lnTo>
                <a:lnTo>
                  <a:pt x="8255" y="51308"/>
                </a:lnTo>
                <a:lnTo>
                  <a:pt x="26149" y="33401"/>
                </a:lnTo>
                <a:lnTo>
                  <a:pt x="40657" y="33401"/>
                </a:lnTo>
                <a:lnTo>
                  <a:pt x="33413" y="26162"/>
                </a:lnTo>
                <a:lnTo>
                  <a:pt x="40673" y="18897"/>
                </a:lnTo>
                <a:lnTo>
                  <a:pt x="26149" y="18897"/>
                </a:lnTo>
                <a:lnTo>
                  <a:pt x="7251" y="0"/>
                </a:lnTo>
                <a:close/>
              </a:path>
              <a:path w="52704" h="52069">
                <a:moveTo>
                  <a:pt x="40657" y="33401"/>
                </a:moveTo>
                <a:lnTo>
                  <a:pt x="26149" y="33401"/>
                </a:lnTo>
                <a:lnTo>
                  <a:pt x="44056" y="51308"/>
                </a:lnTo>
                <a:lnTo>
                  <a:pt x="45364" y="51803"/>
                </a:lnTo>
                <a:lnTo>
                  <a:pt x="47980" y="51803"/>
                </a:lnTo>
                <a:lnTo>
                  <a:pt x="49301" y="51308"/>
                </a:lnTo>
                <a:lnTo>
                  <a:pt x="52311" y="48298"/>
                </a:lnTo>
                <a:lnTo>
                  <a:pt x="52311" y="45046"/>
                </a:lnTo>
                <a:lnTo>
                  <a:pt x="40657" y="33401"/>
                </a:lnTo>
                <a:close/>
              </a:path>
              <a:path w="52704" h="52069">
                <a:moveTo>
                  <a:pt x="48298" y="0"/>
                </a:moveTo>
                <a:lnTo>
                  <a:pt x="45059" y="0"/>
                </a:lnTo>
                <a:lnTo>
                  <a:pt x="26149" y="18897"/>
                </a:lnTo>
                <a:lnTo>
                  <a:pt x="40673" y="18897"/>
                </a:lnTo>
                <a:lnTo>
                  <a:pt x="52311" y="7251"/>
                </a:lnTo>
                <a:lnTo>
                  <a:pt x="52311" y="4013"/>
                </a:lnTo>
                <a:lnTo>
                  <a:pt x="4829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4633" name="object 10">
            <a:extLst>
              <a:ext uri="{FF2B5EF4-FFF2-40B4-BE49-F238E27FC236}">
                <a16:creationId xmlns:a16="http://schemas.microsoft.com/office/drawing/2014/main" id="{6D77AA52-0C38-4BF3-BBB7-525BAD043E2A}"/>
              </a:ext>
            </a:extLst>
          </p:cNvPr>
          <p:cNvSpPr>
            <a:spLocks noChangeArrowheads="1"/>
          </p:cNvSpPr>
          <p:nvPr/>
        </p:nvSpPr>
        <p:spPr bwMode="auto">
          <a:xfrm>
            <a:off x="1481138" y="1358900"/>
            <a:ext cx="106362" cy="192088"/>
          </a:xfrm>
          <a:prstGeom prst="rect">
            <a:avLst/>
          </a:prstGeom>
          <a:blipFill dpi="0" rotWithShape="1">
            <a:blip r:embed="rId3"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4634" name="object 11">
            <a:extLst>
              <a:ext uri="{FF2B5EF4-FFF2-40B4-BE49-F238E27FC236}">
                <a16:creationId xmlns:a16="http://schemas.microsoft.com/office/drawing/2014/main" id="{CE481C44-3B0A-40CA-A5FC-8AAAC9310B1C}"/>
              </a:ext>
            </a:extLst>
          </p:cNvPr>
          <p:cNvSpPr>
            <a:spLocks/>
          </p:cNvSpPr>
          <p:nvPr/>
        </p:nvSpPr>
        <p:spPr bwMode="auto">
          <a:xfrm>
            <a:off x="1350963" y="1179513"/>
            <a:ext cx="390525" cy="454025"/>
          </a:xfrm>
          <a:custGeom>
            <a:avLst/>
            <a:gdLst>
              <a:gd name="T0" fmla="*/ 519364 w 287655"/>
              <a:gd name="T1" fmla="*/ 180008 h 334644"/>
              <a:gd name="T2" fmla="*/ 836215 w 287655"/>
              <a:gd name="T3" fmla="*/ 757111 h 334644"/>
              <a:gd name="T4" fmla="*/ 447901 w 287655"/>
              <a:gd name="T5" fmla="*/ 1125407 h 334644"/>
              <a:gd name="T6" fmla="*/ 35259 w 287655"/>
              <a:gd name="T7" fmla="*/ 1944406 h 334644"/>
              <a:gd name="T8" fmla="*/ 43328 w 287655"/>
              <a:gd name="T9" fmla="*/ 2494857 h 334644"/>
              <a:gd name="T10" fmla="*/ 336296 w 287655"/>
              <a:gd name="T11" fmla="*/ 2786502 h 334644"/>
              <a:gd name="T12" fmla="*/ 1891580 w 287655"/>
              <a:gd name="T13" fmla="*/ 2829632 h 334644"/>
              <a:gd name="T14" fmla="*/ 2251310 w 287655"/>
              <a:gd name="T15" fmla="*/ 2688529 h 334644"/>
              <a:gd name="T16" fmla="*/ 391315 w 287655"/>
              <a:gd name="T17" fmla="*/ 2656533 h 334644"/>
              <a:gd name="T18" fmla="*/ 173882 w 287655"/>
              <a:gd name="T19" fmla="*/ 2440081 h 334644"/>
              <a:gd name="T20" fmla="*/ 167782 w 287655"/>
              <a:gd name="T21" fmla="*/ 2002729 h 334644"/>
              <a:gd name="T22" fmla="*/ 681738 w 287655"/>
              <a:gd name="T23" fmla="*/ 1078051 h 334644"/>
              <a:gd name="T24" fmla="*/ 1714769 w 287655"/>
              <a:gd name="T25" fmla="*/ 844804 h 334644"/>
              <a:gd name="T26" fmla="*/ 1600314 w 287655"/>
              <a:gd name="T27" fmla="*/ 753026 h 334644"/>
              <a:gd name="T28" fmla="*/ 971586 w 287655"/>
              <a:gd name="T29" fmla="*/ 703588 h 334644"/>
              <a:gd name="T30" fmla="*/ 713503 w 287655"/>
              <a:gd name="T31" fmla="*/ 200750 h 334644"/>
              <a:gd name="T32" fmla="*/ 818374 w 287655"/>
              <a:gd name="T33" fmla="*/ 159070 h 334644"/>
              <a:gd name="T34" fmla="*/ 1545191 w 287655"/>
              <a:gd name="T35" fmla="*/ 154105 h 334644"/>
              <a:gd name="T36" fmla="*/ 1912502 w 287655"/>
              <a:gd name="T37" fmla="*/ 140028 h 334644"/>
              <a:gd name="T38" fmla="*/ 1888662 w 287655"/>
              <a:gd name="T39" fmla="*/ 112940 h 334644"/>
              <a:gd name="T40" fmla="*/ 1249900 w 287655"/>
              <a:gd name="T41" fmla="*/ 102949 h 334644"/>
              <a:gd name="T42" fmla="*/ 1228524 w 287655"/>
              <a:gd name="T43" fmla="*/ 97044 h 334644"/>
              <a:gd name="T44" fmla="*/ 1038374 w 287655"/>
              <a:gd name="T45" fmla="*/ 36367 h 334644"/>
              <a:gd name="T46" fmla="*/ 875176 w 287655"/>
              <a:gd name="T47" fmla="*/ 14072 h 334644"/>
              <a:gd name="T48" fmla="*/ 1485560 w 287655"/>
              <a:gd name="T49" fmla="*/ 844804 h 334644"/>
              <a:gd name="T50" fmla="*/ 1641979 w 287655"/>
              <a:gd name="T51" fmla="*/ 968099 h 334644"/>
              <a:gd name="T52" fmla="*/ 2195504 w 287655"/>
              <a:gd name="T53" fmla="*/ 1732146 h 334644"/>
              <a:gd name="T54" fmla="*/ 2267329 w 287655"/>
              <a:gd name="T55" fmla="*/ 2440081 h 334644"/>
              <a:gd name="T56" fmla="*/ 2050381 w 287655"/>
              <a:gd name="T57" fmla="*/ 2656533 h 334644"/>
              <a:gd name="T58" fmla="*/ 2251310 w 287655"/>
              <a:gd name="T59" fmla="*/ 2688529 h 334644"/>
              <a:gd name="T60" fmla="*/ 2398493 w 287655"/>
              <a:gd name="T61" fmla="*/ 2494857 h 334644"/>
              <a:gd name="T62" fmla="*/ 2432978 w 287655"/>
              <a:gd name="T63" fmla="*/ 2112337 h 334644"/>
              <a:gd name="T64" fmla="*/ 2168290 w 287655"/>
              <a:gd name="T65" fmla="*/ 1364788 h 334644"/>
              <a:gd name="T66" fmla="*/ 1767112 w 287655"/>
              <a:gd name="T67" fmla="*/ 889654 h 334644"/>
              <a:gd name="T68" fmla="*/ 1912502 w 287655"/>
              <a:gd name="T69" fmla="*/ 140028 h 334644"/>
              <a:gd name="T70" fmla="*/ 1700713 w 287655"/>
              <a:gd name="T71" fmla="*/ 144751 h 334644"/>
              <a:gd name="T72" fmla="*/ 1465591 w 287655"/>
              <a:gd name="T73" fmla="*/ 703588 h 334644"/>
              <a:gd name="T74" fmla="*/ 1901736 w 287655"/>
              <a:gd name="T75" fmla="*/ 196449 h 334644"/>
              <a:gd name="T76" fmla="*/ 1912502 w 287655"/>
              <a:gd name="T77" fmla="*/ 140028 h 334644"/>
              <a:gd name="T78" fmla="*/ 875176 w 287655"/>
              <a:gd name="T79" fmla="*/ 154105 h 334644"/>
              <a:gd name="T80" fmla="*/ 1011595 w 287655"/>
              <a:gd name="T81" fmla="*/ 174035 h 334644"/>
              <a:gd name="T82" fmla="*/ 1179516 w 287655"/>
              <a:gd name="T83" fmla="*/ 228801 h 334644"/>
              <a:gd name="T84" fmla="*/ 1233268 w 287655"/>
              <a:gd name="T85" fmla="*/ 242980 h 334644"/>
              <a:gd name="T86" fmla="*/ 1545191 w 287655"/>
              <a:gd name="T87" fmla="*/ 154105 h 334644"/>
              <a:gd name="T88" fmla="*/ 1303007 w 287655"/>
              <a:gd name="T89" fmla="*/ 102949 h 334644"/>
              <a:gd name="T90" fmla="*/ 1829220 w 287655"/>
              <a:gd name="T91" fmla="*/ 63287 h 334644"/>
              <a:gd name="T92" fmla="*/ 1703177 w 287655"/>
              <a:gd name="T93" fmla="*/ 6972 h 334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87655" h="334644">
                <a:moveTo>
                  <a:pt x="102958" y="1663"/>
                </a:moveTo>
                <a:lnTo>
                  <a:pt x="61099" y="21272"/>
                </a:lnTo>
                <a:lnTo>
                  <a:pt x="57975" y="28435"/>
                </a:lnTo>
                <a:lnTo>
                  <a:pt x="98374" y="89471"/>
                </a:lnTo>
                <a:lnTo>
                  <a:pt x="89796" y="96175"/>
                </a:lnTo>
                <a:lnTo>
                  <a:pt x="52692" y="132994"/>
                </a:lnTo>
                <a:lnTo>
                  <a:pt x="23740" y="175985"/>
                </a:lnTo>
                <a:lnTo>
                  <a:pt x="4148" y="229779"/>
                </a:lnTo>
                <a:lnTo>
                  <a:pt x="0" y="269671"/>
                </a:lnTo>
                <a:lnTo>
                  <a:pt x="5097" y="294828"/>
                </a:lnTo>
                <a:lnTo>
                  <a:pt x="18986" y="315404"/>
                </a:lnTo>
                <a:lnTo>
                  <a:pt x="39562" y="329293"/>
                </a:lnTo>
                <a:lnTo>
                  <a:pt x="64719" y="334390"/>
                </a:lnTo>
                <a:lnTo>
                  <a:pt x="222529" y="334390"/>
                </a:lnTo>
                <a:lnTo>
                  <a:pt x="247693" y="329293"/>
                </a:lnTo>
                <a:lnTo>
                  <a:pt x="264848" y="317715"/>
                </a:lnTo>
                <a:lnTo>
                  <a:pt x="64719" y="317715"/>
                </a:lnTo>
                <a:lnTo>
                  <a:pt x="46035" y="313934"/>
                </a:lnTo>
                <a:lnTo>
                  <a:pt x="30762" y="303628"/>
                </a:lnTo>
                <a:lnTo>
                  <a:pt x="20456" y="288355"/>
                </a:lnTo>
                <a:lnTo>
                  <a:pt x="16675" y="269671"/>
                </a:lnTo>
                <a:lnTo>
                  <a:pt x="19738" y="236671"/>
                </a:lnTo>
                <a:lnTo>
                  <a:pt x="44017" y="173765"/>
                </a:lnTo>
                <a:lnTo>
                  <a:pt x="80201" y="127398"/>
                </a:lnTo>
                <a:lnTo>
                  <a:pt x="112344" y="99834"/>
                </a:lnTo>
                <a:lnTo>
                  <a:pt x="201729" y="99834"/>
                </a:lnTo>
                <a:lnTo>
                  <a:pt x="196856" y="95639"/>
                </a:lnTo>
                <a:lnTo>
                  <a:pt x="188264" y="88988"/>
                </a:lnTo>
                <a:lnTo>
                  <a:pt x="191414" y="83146"/>
                </a:lnTo>
                <a:lnTo>
                  <a:pt x="114299" y="83146"/>
                </a:lnTo>
                <a:lnTo>
                  <a:pt x="77927" y="28219"/>
                </a:lnTo>
                <a:lnTo>
                  <a:pt x="83938" y="23724"/>
                </a:lnTo>
                <a:lnTo>
                  <a:pt x="89995" y="20610"/>
                </a:lnTo>
                <a:lnTo>
                  <a:pt x="96275" y="18798"/>
                </a:lnTo>
                <a:lnTo>
                  <a:pt x="102958" y="18211"/>
                </a:lnTo>
                <a:lnTo>
                  <a:pt x="181779" y="18211"/>
                </a:lnTo>
                <a:lnTo>
                  <a:pt x="185750" y="16548"/>
                </a:lnTo>
                <a:lnTo>
                  <a:pt x="224990" y="16548"/>
                </a:lnTo>
                <a:lnTo>
                  <a:pt x="224904" y="15913"/>
                </a:lnTo>
                <a:lnTo>
                  <a:pt x="222186" y="13347"/>
                </a:lnTo>
                <a:lnTo>
                  <a:pt x="220779" y="12166"/>
                </a:lnTo>
                <a:lnTo>
                  <a:pt x="147040" y="12166"/>
                </a:lnTo>
                <a:lnTo>
                  <a:pt x="145783" y="11950"/>
                </a:lnTo>
                <a:lnTo>
                  <a:pt x="144526" y="11468"/>
                </a:lnTo>
                <a:lnTo>
                  <a:pt x="132785" y="7385"/>
                </a:lnTo>
                <a:lnTo>
                  <a:pt x="122156" y="4298"/>
                </a:lnTo>
                <a:lnTo>
                  <a:pt x="112320" y="2345"/>
                </a:lnTo>
                <a:lnTo>
                  <a:pt x="102958" y="1663"/>
                </a:lnTo>
                <a:close/>
              </a:path>
              <a:path w="287655" h="334644">
                <a:moveTo>
                  <a:pt x="201729" y="99834"/>
                </a:moveTo>
                <a:lnTo>
                  <a:pt x="174764" y="99834"/>
                </a:lnTo>
                <a:lnTo>
                  <a:pt x="182074" y="105229"/>
                </a:lnTo>
                <a:lnTo>
                  <a:pt x="193165" y="114404"/>
                </a:lnTo>
                <a:lnTo>
                  <a:pt x="221983" y="144043"/>
                </a:lnTo>
                <a:lnTo>
                  <a:pt x="258283" y="204695"/>
                </a:lnTo>
                <a:lnTo>
                  <a:pt x="270433" y="269671"/>
                </a:lnTo>
                <a:lnTo>
                  <a:pt x="266733" y="288355"/>
                </a:lnTo>
                <a:lnTo>
                  <a:pt x="256468" y="303628"/>
                </a:lnTo>
                <a:lnTo>
                  <a:pt x="241210" y="313934"/>
                </a:lnTo>
                <a:lnTo>
                  <a:pt x="222529" y="317715"/>
                </a:lnTo>
                <a:lnTo>
                  <a:pt x="264848" y="317715"/>
                </a:lnTo>
                <a:lnTo>
                  <a:pt x="268273" y="315404"/>
                </a:lnTo>
                <a:lnTo>
                  <a:pt x="282163" y="294828"/>
                </a:lnTo>
                <a:lnTo>
                  <a:pt x="287261" y="269671"/>
                </a:lnTo>
                <a:lnTo>
                  <a:pt x="286220" y="249623"/>
                </a:lnTo>
                <a:lnTo>
                  <a:pt x="277933" y="210209"/>
                </a:lnTo>
                <a:lnTo>
                  <a:pt x="255082" y="161283"/>
                </a:lnTo>
                <a:lnTo>
                  <a:pt x="220842" y="117699"/>
                </a:lnTo>
                <a:lnTo>
                  <a:pt x="207886" y="105134"/>
                </a:lnTo>
                <a:lnTo>
                  <a:pt x="201729" y="99834"/>
                </a:lnTo>
                <a:close/>
              </a:path>
              <a:path w="287655" h="334644">
                <a:moveTo>
                  <a:pt x="224990" y="16548"/>
                </a:moveTo>
                <a:lnTo>
                  <a:pt x="195567" y="16548"/>
                </a:lnTo>
                <a:lnTo>
                  <a:pt x="200075" y="17106"/>
                </a:lnTo>
                <a:lnTo>
                  <a:pt x="205790" y="21132"/>
                </a:lnTo>
                <a:lnTo>
                  <a:pt x="172415" y="83146"/>
                </a:lnTo>
                <a:lnTo>
                  <a:pt x="191414" y="83146"/>
                </a:lnTo>
                <a:lnTo>
                  <a:pt x="223723" y="23215"/>
                </a:lnTo>
                <a:lnTo>
                  <a:pt x="225450" y="19951"/>
                </a:lnTo>
                <a:lnTo>
                  <a:pt x="224990" y="16548"/>
                </a:lnTo>
                <a:close/>
              </a:path>
              <a:path w="287655" h="334644">
                <a:moveTo>
                  <a:pt x="181779" y="18211"/>
                </a:moveTo>
                <a:lnTo>
                  <a:pt x="102958" y="18211"/>
                </a:lnTo>
                <a:lnTo>
                  <a:pt x="110633" y="18819"/>
                </a:lnTo>
                <a:lnTo>
                  <a:pt x="119006" y="20567"/>
                </a:lnTo>
                <a:lnTo>
                  <a:pt x="128306" y="23344"/>
                </a:lnTo>
                <a:lnTo>
                  <a:pt x="138760" y="27038"/>
                </a:lnTo>
                <a:lnTo>
                  <a:pt x="141820" y="28155"/>
                </a:lnTo>
                <a:lnTo>
                  <a:pt x="145084" y="28714"/>
                </a:lnTo>
                <a:lnTo>
                  <a:pt x="156565" y="28714"/>
                </a:lnTo>
                <a:lnTo>
                  <a:pt x="181779" y="18211"/>
                </a:lnTo>
                <a:close/>
              </a:path>
              <a:path w="287655" h="334644">
                <a:moveTo>
                  <a:pt x="192430" y="0"/>
                </a:moveTo>
                <a:lnTo>
                  <a:pt x="153288" y="12166"/>
                </a:lnTo>
                <a:lnTo>
                  <a:pt x="220779" y="12166"/>
                </a:lnTo>
                <a:lnTo>
                  <a:pt x="215193" y="7479"/>
                </a:lnTo>
                <a:lnTo>
                  <a:pt x="207937" y="3311"/>
                </a:lnTo>
                <a:lnTo>
                  <a:pt x="200365" y="824"/>
                </a:lnTo>
                <a:lnTo>
                  <a:pt x="192430"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4635" name="object 12">
            <a:extLst>
              <a:ext uri="{FF2B5EF4-FFF2-40B4-BE49-F238E27FC236}">
                <a16:creationId xmlns:a16="http://schemas.microsoft.com/office/drawing/2014/main" id="{C56E0827-BAC6-410D-9A37-48396A6C7BF3}"/>
              </a:ext>
            </a:extLst>
          </p:cNvPr>
          <p:cNvSpPr>
            <a:spLocks/>
          </p:cNvSpPr>
          <p:nvPr/>
        </p:nvSpPr>
        <p:spPr bwMode="auto">
          <a:xfrm>
            <a:off x="1195388" y="3636963"/>
            <a:ext cx="4035425" cy="0"/>
          </a:xfrm>
          <a:custGeom>
            <a:avLst/>
            <a:gdLst>
              <a:gd name="T0" fmla="*/ 0 w 2966085"/>
              <a:gd name="T1" fmla="*/ 25590065 w 2966085"/>
              <a:gd name="T2" fmla="*/ 0 60000 65536"/>
              <a:gd name="T3" fmla="*/ 0 60000 65536"/>
            </a:gdLst>
            <a:ahLst/>
            <a:cxnLst>
              <a:cxn ang="T2">
                <a:pos x="T0" y="0"/>
              </a:cxn>
              <a:cxn ang="T3">
                <a:pos x="T1" y="0"/>
              </a:cxn>
            </a:cxnLst>
            <a:rect l="0" t="0" r="r" b="b"/>
            <a:pathLst>
              <a:path w="2966085">
                <a:moveTo>
                  <a:pt x="0" y="0"/>
                </a:moveTo>
                <a:lnTo>
                  <a:pt x="2965729" y="0"/>
                </a:lnTo>
              </a:path>
            </a:pathLst>
          </a:custGeom>
          <a:noFill/>
          <a:ln w="810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4636" name="object 14">
            <a:extLst>
              <a:ext uri="{FF2B5EF4-FFF2-40B4-BE49-F238E27FC236}">
                <a16:creationId xmlns:a16="http://schemas.microsoft.com/office/drawing/2014/main" id="{5FF2BA0E-F5BD-42D1-A6C8-8761824D85FC}"/>
              </a:ext>
            </a:extLst>
          </p:cNvPr>
          <p:cNvSpPr>
            <a:spLocks noChangeArrowheads="1"/>
          </p:cNvSpPr>
          <p:nvPr/>
        </p:nvSpPr>
        <p:spPr bwMode="auto">
          <a:xfrm>
            <a:off x="6511925" y="5275263"/>
            <a:ext cx="312738" cy="312737"/>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4637" name="object 17">
            <a:extLst>
              <a:ext uri="{FF2B5EF4-FFF2-40B4-BE49-F238E27FC236}">
                <a16:creationId xmlns:a16="http://schemas.microsoft.com/office/drawing/2014/main" id="{7428598F-608F-46E4-83D5-B4D6DA9EFDAF}"/>
              </a:ext>
            </a:extLst>
          </p:cNvPr>
          <p:cNvSpPr>
            <a:spLocks/>
          </p:cNvSpPr>
          <p:nvPr/>
        </p:nvSpPr>
        <p:spPr bwMode="auto">
          <a:xfrm>
            <a:off x="6451600" y="3946525"/>
            <a:ext cx="406400" cy="369888"/>
          </a:xfrm>
          <a:custGeom>
            <a:avLst/>
            <a:gdLst>
              <a:gd name="T0" fmla="*/ 817922 w 258445"/>
              <a:gd name="T1" fmla="*/ 1400526 h 248285"/>
              <a:gd name="T2" fmla="*/ 1639152 w 258445"/>
              <a:gd name="T3" fmla="*/ 1528361 h 248285"/>
              <a:gd name="T4" fmla="*/ 1426272 w 258445"/>
              <a:gd name="T5" fmla="*/ 1844211 h 248285"/>
              <a:gd name="T6" fmla="*/ 0 w 258445"/>
              <a:gd name="T7" fmla="*/ 1971840 h 248285"/>
              <a:gd name="T8" fmla="*/ 1323624 w 258445"/>
              <a:gd name="T9" fmla="*/ 2112693 h 248285"/>
              <a:gd name="T10" fmla="*/ 1298897 w 258445"/>
              <a:gd name="T11" fmla="*/ 2324719 h 248285"/>
              <a:gd name="T12" fmla="*/ 648213 w 258445"/>
              <a:gd name="T13" fmla="*/ 2452333 h 248285"/>
              <a:gd name="T14" fmla="*/ 1312771 w 258445"/>
              <a:gd name="T15" fmla="*/ 2595679 h 248285"/>
              <a:gd name="T16" fmla="*/ 533799 w 258445"/>
              <a:gd name="T17" fmla="*/ 2805214 h 248285"/>
              <a:gd name="T18" fmla="*/ 533799 w 258445"/>
              <a:gd name="T19" fmla="*/ 2969644 h 248285"/>
              <a:gd name="T20" fmla="*/ 2325431 w 258445"/>
              <a:gd name="T21" fmla="*/ 3738253 h 248285"/>
              <a:gd name="T22" fmla="*/ 3718815 w 258445"/>
              <a:gd name="T23" fmla="*/ 4040896 h 248285"/>
              <a:gd name="T24" fmla="*/ 4735402 w 258445"/>
              <a:gd name="T25" fmla="*/ 3888701 h 248285"/>
              <a:gd name="T26" fmla="*/ 2788710 w 258445"/>
              <a:gd name="T27" fmla="*/ 3732598 h 248285"/>
              <a:gd name="T28" fmla="*/ 1537165 w 258445"/>
              <a:gd name="T29" fmla="*/ 2380124 h 248285"/>
              <a:gd name="T30" fmla="*/ 1799461 w 258445"/>
              <a:gd name="T31" fmla="*/ 1363911 h 248285"/>
              <a:gd name="T32" fmla="*/ 4223201 w 258445"/>
              <a:gd name="T33" fmla="*/ 3836002 h 248285"/>
              <a:gd name="T34" fmla="*/ 5041871 w 258445"/>
              <a:gd name="T35" fmla="*/ 3773030 h 248285"/>
              <a:gd name="T36" fmla="*/ 5040662 w 258445"/>
              <a:gd name="T37" fmla="*/ 3621202 h 248285"/>
              <a:gd name="T38" fmla="*/ 3720597 w 258445"/>
              <a:gd name="T39" fmla="*/ 884458 h 248285"/>
              <a:gd name="T40" fmla="*/ 5694399 w 258445"/>
              <a:gd name="T41" fmla="*/ 1741239 h 248285"/>
              <a:gd name="T42" fmla="*/ 5553947 w 258445"/>
              <a:gd name="T43" fmla="*/ 3193856 h 248285"/>
              <a:gd name="T44" fmla="*/ 5534946 w 258445"/>
              <a:gd name="T45" fmla="*/ 3283432 h 248285"/>
              <a:gd name="T46" fmla="*/ 5755651 w 258445"/>
              <a:gd name="T47" fmla="*/ 3283013 h 248285"/>
              <a:gd name="T48" fmla="*/ 6138691 w 258445"/>
              <a:gd name="T49" fmla="*/ 2495773 h 248285"/>
              <a:gd name="T50" fmla="*/ 4878344 w 258445"/>
              <a:gd name="T51" fmla="*/ 920809 h 248285"/>
              <a:gd name="T52" fmla="*/ 3061512 w 258445"/>
              <a:gd name="T53" fmla="*/ 0 h 248285"/>
              <a:gd name="T54" fmla="*/ 3010497 w 258445"/>
              <a:gd name="T55" fmla="*/ 520611 h 248285"/>
              <a:gd name="T56" fmla="*/ 2272039 w 258445"/>
              <a:gd name="T57" fmla="*/ 1048139 h 248285"/>
              <a:gd name="T58" fmla="*/ 2175970 w 258445"/>
              <a:gd name="T59" fmla="*/ 1321924 h 248285"/>
              <a:gd name="T60" fmla="*/ 4761699 w 258445"/>
              <a:gd name="T61" fmla="*/ 884458 h 248285"/>
              <a:gd name="T62" fmla="*/ 4249315 w 258445"/>
              <a:gd name="T63" fmla="*/ 732019 h 248285"/>
              <a:gd name="T64" fmla="*/ 4249315 w 258445"/>
              <a:gd name="T65" fmla="*/ 559096 h 248285"/>
              <a:gd name="T66" fmla="*/ 4558792 w 258445"/>
              <a:gd name="T67" fmla="*/ 410362 h 248285"/>
              <a:gd name="T68" fmla="*/ 3118604 w 258445"/>
              <a:gd name="T69" fmla="*/ 343150 h 248285"/>
              <a:gd name="T70" fmla="*/ 4558792 w 258445"/>
              <a:gd name="T71" fmla="*/ 164440 h 248285"/>
              <a:gd name="T72" fmla="*/ 3816342 w 258445"/>
              <a:gd name="T73" fmla="*/ 716093 h 248285"/>
              <a:gd name="T74" fmla="*/ 4249315 w 258445"/>
              <a:gd name="T75" fmla="*/ 732019 h 248285"/>
              <a:gd name="T76" fmla="*/ 4249315 w 258445"/>
              <a:gd name="T77" fmla="*/ 559096 h 248285"/>
              <a:gd name="T78" fmla="*/ 4249315 w 258445"/>
              <a:gd name="T79" fmla="*/ 731797 h 248285"/>
              <a:gd name="T80" fmla="*/ 4243260 w 258445"/>
              <a:gd name="T81" fmla="*/ 164440 h 248285"/>
              <a:gd name="T82" fmla="*/ 4243260 w 258445"/>
              <a:gd name="T83" fmla="*/ 394648 h 2482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8445" h="248285">
                <a:moveTo>
                  <a:pt x="75691" y="83743"/>
                </a:moveTo>
                <a:lnTo>
                  <a:pt x="36664" y="83756"/>
                </a:lnTo>
                <a:lnTo>
                  <a:pt x="34404" y="85991"/>
                </a:lnTo>
                <a:lnTo>
                  <a:pt x="34404" y="91566"/>
                </a:lnTo>
                <a:lnTo>
                  <a:pt x="36677" y="93840"/>
                </a:lnTo>
                <a:lnTo>
                  <a:pt x="68948" y="93840"/>
                </a:lnTo>
                <a:lnTo>
                  <a:pt x="65239" y="100025"/>
                </a:lnTo>
                <a:lnTo>
                  <a:pt x="62268" y="106540"/>
                </a:lnTo>
                <a:lnTo>
                  <a:pt x="59994" y="113233"/>
                </a:lnTo>
                <a:lnTo>
                  <a:pt x="2260" y="113233"/>
                </a:lnTo>
                <a:lnTo>
                  <a:pt x="0" y="115493"/>
                </a:lnTo>
                <a:lnTo>
                  <a:pt x="0" y="121069"/>
                </a:lnTo>
                <a:lnTo>
                  <a:pt x="2260" y="123329"/>
                </a:lnTo>
                <a:lnTo>
                  <a:pt x="57149" y="123329"/>
                </a:lnTo>
                <a:lnTo>
                  <a:pt x="55676" y="129717"/>
                </a:lnTo>
                <a:lnTo>
                  <a:pt x="54880" y="135991"/>
                </a:lnTo>
                <a:lnTo>
                  <a:pt x="54841" y="136528"/>
                </a:lnTo>
                <a:lnTo>
                  <a:pt x="54635" y="142735"/>
                </a:lnTo>
                <a:lnTo>
                  <a:pt x="29527" y="142735"/>
                </a:lnTo>
                <a:lnTo>
                  <a:pt x="27266" y="144995"/>
                </a:lnTo>
                <a:lnTo>
                  <a:pt x="27266" y="150571"/>
                </a:lnTo>
                <a:lnTo>
                  <a:pt x="29527" y="152831"/>
                </a:lnTo>
                <a:lnTo>
                  <a:pt x="54800" y="152831"/>
                </a:lnTo>
                <a:lnTo>
                  <a:pt x="55219" y="159372"/>
                </a:lnTo>
                <a:lnTo>
                  <a:pt x="56273" y="165861"/>
                </a:lnTo>
                <a:lnTo>
                  <a:pt x="57950" y="172237"/>
                </a:lnTo>
                <a:lnTo>
                  <a:pt x="22453" y="172237"/>
                </a:lnTo>
                <a:lnTo>
                  <a:pt x="20193" y="174497"/>
                </a:lnTo>
                <a:lnTo>
                  <a:pt x="20193" y="180073"/>
                </a:lnTo>
                <a:lnTo>
                  <a:pt x="22453" y="182333"/>
                </a:lnTo>
                <a:lnTo>
                  <a:pt x="61175" y="182333"/>
                </a:lnTo>
                <a:lnTo>
                  <a:pt x="65412" y="191992"/>
                </a:lnTo>
                <a:lnTo>
                  <a:pt x="97815" y="229525"/>
                </a:lnTo>
                <a:lnTo>
                  <a:pt x="146418" y="247611"/>
                </a:lnTo>
                <a:lnTo>
                  <a:pt x="153085" y="248107"/>
                </a:lnTo>
                <a:lnTo>
                  <a:pt x="156425" y="248107"/>
                </a:lnTo>
                <a:lnTo>
                  <a:pt x="171109" y="247048"/>
                </a:lnTo>
                <a:lnTo>
                  <a:pt x="185446" y="243913"/>
                </a:lnTo>
                <a:lnTo>
                  <a:pt x="199186" y="238763"/>
                </a:lnTo>
                <a:lnTo>
                  <a:pt x="201624" y="237420"/>
                </a:lnTo>
                <a:lnTo>
                  <a:pt x="146946" y="237420"/>
                </a:lnTo>
                <a:lnTo>
                  <a:pt x="117302" y="229178"/>
                </a:lnTo>
                <a:lnTo>
                  <a:pt x="91528" y="211099"/>
                </a:lnTo>
                <a:lnTo>
                  <a:pt x="71376" y="180726"/>
                </a:lnTo>
                <a:lnTo>
                  <a:pt x="64658" y="146137"/>
                </a:lnTo>
                <a:lnTo>
                  <a:pt x="71376" y="111545"/>
                </a:lnTo>
                <a:lnTo>
                  <a:pt x="89810" y="83756"/>
                </a:lnTo>
                <a:lnTo>
                  <a:pt x="75691" y="83743"/>
                </a:lnTo>
                <a:close/>
              </a:path>
              <a:path w="258445" h="248285">
                <a:moveTo>
                  <a:pt x="208902" y="221678"/>
                </a:moveTo>
                <a:lnTo>
                  <a:pt x="206565" y="223202"/>
                </a:lnTo>
                <a:lnTo>
                  <a:pt x="177641" y="235527"/>
                </a:lnTo>
                <a:lnTo>
                  <a:pt x="146946" y="237420"/>
                </a:lnTo>
                <a:lnTo>
                  <a:pt x="201624" y="237420"/>
                </a:lnTo>
                <a:lnTo>
                  <a:pt x="212077" y="231660"/>
                </a:lnTo>
                <a:lnTo>
                  <a:pt x="214401" y="230136"/>
                </a:lnTo>
                <a:lnTo>
                  <a:pt x="215061" y="227012"/>
                </a:lnTo>
                <a:lnTo>
                  <a:pt x="212026" y="222338"/>
                </a:lnTo>
                <a:lnTo>
                  <a:pt x="208902" y="221678"/>
                </a:lnTo>
                <a:close/>
              </a:path>
              <a:path w="258445" h="248285">
                <a:moveTo>
                  <a:pt x="200292" y="54305"/>
                </a:moveTo>
                <a:lnTo>
                  <a:pt x="156500" y="54305"/>
                </a:lnTo>
                <a:lnTo>
                  <a:pt x="191089" y="61020"/>
                </a:lnTo>
                <a:lnTo>
                  <a:pt x="221462" y="81165"/>
                </a:lnTo>
                <a:lnTo>
                  <a:pt x="239524" y="106910"/>
                </a:lnTo>
                <a:lnTo>
                  <a:pt x="247770" y="136528"/>
                </a:lnTo>
                <a:lnTo>
                  <a:pt x="245901" y="167197"/>
                </a:lnTo>
                <a:lnTo>
                  <a:pt x="233616" y="196100"/>
                </a:lnTo>
                <a:lnTo>
                  <a:pt x="232105" y="198437"/>
                </a:lnTo>
                <a:lnTo>
                  <a:pt x="232709" y="201253"/>
                </a:lnTo>
                <a:lnTo>
                  <a:pt x="232817" y="201599"/>
                </a:lnTo>
                <a:lnTo>
                  <a:pt x="237451" y="204609"/>
                </a:lnTo>
                <a:lnTo>
                  <a:pt x="240576" y="203936"/>
                </a:lnTo>
                <a:lnTo>
                  <a:pt x="242100" y="201574"/>
                </a:lnTo>
                <a:lnTo>
                  <a:pt x="250173" y="186446"/>
                </a:lnTo>
                <a:lnTo>
                  <a:pt x="255582" y="170191"/>
                </a:lnTo>
                <a:lnTo>
                  <a:pt x="258212" y="153238"/>
                </a:lnTo>
                <a:lnTo>
                  <a:pt x="257962" y="135991"/>
                </a:lnTo>
                <a:lnTo>
                  <a:pt x="239869" y="87440"/>
                </a:lnTo>
                <a:lnTo>
                  <a:pt x="205198" y="56537"/>
                </a:lnTo>
                <a:lnTo>
                  <a:pt x="200292" y="54305"/>
                </a:lnTo>
                <a:close/>
              </a:path>
              <a:path w="258445" h="248285">
                <a:moveTo>
                  <a:pt x="184061" y="0"/>
                </a:moveTo>
                <a:lnTo>
                  <a:pt x="128777" y="0"/>
                </a:lnTo>
                <a:lnTo>
                  <a:pt x="121081" y="7696"/>
                </a:lnTo>
                <a:lnTo>
                  <a:pt x="121081" y="25196"/>
                </a:lnTo>
                <a:lnTo>
                  <a:pt x="126631" y="31965"/>
                </a:lnTo>
                <a:lnTo>
                  <a:pt x="134099" y="33820"/>
                </a:lnTo>
                <a:lnTo>
                  <a:pt x="134099" y="46685"/>
                </a:lnTo>
                <a:lnTo>
                  <a:pt x="95569" y="64355"/>
                </a:lnTo>
                <a:lnTo>
                  <a:pt x="75818" y="83756"/>
                </a:lnTo>
                <a:lnTo>
                  <a:pt x="89818" y="83743"/>
                </a:lnTo>
                <a:lnTo>
                  <a:pt x="91528" y="81165"/>
                </a:lnTo>
                <a:lnTo>
                  <a:pt x="121909" y="61020"/>
                </a:lnTo>
                <a:lnTo>
                  <a:pt x="156500" y="54305"/>
                </a:lnTo>
                <a:lnTo>
                  <a:pt x="200292" y="54305"/>
                </a:lnTo>
                <a:lnTo>
                  <a:pt x="192243" y="50643"/>
                </a:lnTo>
                <a:lnTo>
                  <a:pt x="178739" y="46647"/>
                </a:lnTo>
                <a:lnTo>
                  <a:pt x="178739" y="44945"/>
                </a:lnTo>
                <a:lnTo>
                  <a:pt x="144195" y="44945"/>
                </a:lnTo>
                <a:lnTo>
                  <a:pt x="144195" y="34328"/>
                </a:lnTo>
                <a:lnTo>
                  <a:pt x="178739" y="34328"/>
                </a:lnTo>
                <a:lnTo>
                  <a:pt x="178739" y="33820"/>
                </a:lnTo>
                <a:lnTo>
                  <a:pt x="186207" y="31965"/>
                </a:lnTo>
                <a:lnTo>
                  <a:pt x="191757" y="25196"/>
                </a:lnTo>
                <a:lnTo>
                  <a:pt x="191757" y="24231"/>
                </a:lnTo>
                <a:lnTo>
                  <a:pt x="134353" y="24231"/>
                </a:lnTo>
                <a:lnTo>
                  <a:pt x="131178" y="21069"/>
                </a:lnTo>
                <a:lnTo>
                  <a:pt x="131178" y="13271"/>
                </a:lnTo>
                <a:lnTo>
                  <a:pt x="134353" y="10096"/>
                </a:lnTo>
                <a:lnTo>
                  <a:pt x="191757" y="10096"/>
                </a:lnTo>
                <a:lnTo>
                  <a:pt x="191757" y="7696"/>
                </a:lnTo>
                <a:lnTo>
                  <a:pt x="184061" y="0"/>
                </a:lnTo>
                <a:close/>
              </a:path>
              <a:path w="258445" h="248285">
                <a:moveTo>
                  <a:pt x="160527" y="43967"/>
                </a:moveTo>
                <a:lnTo>
                  <a:pt x="152323" y="43967"/>
                </a:lnTo>
                <a:lnTo>
                  <a:pt x="144195" y="44945"/>
                </a:lnTo>
                <a:lnTo>
                  <a:pt x="178739" y="44945"/>
                </a:lnTo>
                <a:lnTo>
                  <a:pt x="168643" y="44932"/>
                </a:lnTo>
                <a:lnTo>
                  <a:pt x="160527" y="43967"/>
                </a:lnTo>
                <a:close/>
              </a:path>
              <a:path w="258445" h="248285">
                <a:moveTo>
                  <a:pt x="178739" y="34328"/>
                </a:moveTo>
                <a:lnTo>
                  <a:pt x="168643" y="34328"/>
                </a:lnTo>
                <a:lnTo>
                  <a:pt x="168643" y="44932"/>
                </a:lnTo>
                <a:lnTo>
                  <a:pt x="178739" y="44932"/>
                </a:lnTo>
                <a:lnTo>
                  <a:pt x="178739" y="34328"/>
                </a:lnTo>
                <a:close/>
              </a:path>
              <a:path w="258445" h="248285">
                <a:moveTo>
                  <a:pt x="191757" y="10096"/>
                </a:moveTo>
                <a:lnTo>
                  <a:pt x="178485" y="10096"/>
                </a:lnTo>
                <a:lnTo>
                  <a:pt x="181660" y="13271"/>
                </a:lnTo>
                <a:lnTo>
                  <a:pt x="181660" y="21069"/>
                </a:lnTo>
                <a:lnTo>
                  <a:pt x="178485" y="24231"/>
                </a:lnTo>
                <a:lnTo>
                  <a:pt x="191757" y="24231"/>
                </a:lnTo>
                <a:lnTo>
                  <a:pt x="191757" y="10096"/>
                </a:lnTo>
                <a:close/>
              </a:path>
            </a:pathLst>
          </a:custGeom>
          <a:solidFill>
            <a:srgbClr val="86A5D7"/>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4638" name="object 18">
            <a:extLst>
              <a:ext uri="{FF2B5EF4-FFF2-40B4-BE49-F238E27FC236}">
                <a16:creationId xmlns:a16="http://schemas.microsoft.com/office/drawing/2014/main" id="{06281BAB-AF8E-435A-992C-D27633E9C0B1}"/>
              </a:ext>
            </a:extLst>
          </p:cNvPr>
          <p:cNvSpPr>
            <a:spLocks noChangeArrowheads="1"/>
          </p:cNvSpPr>
          <p:nvPr/>
        </p:nvSpPr>
        <p:spPr bwMode="auto">
          <a:xfrm>
            <a:off x="6578600" y="4051300"/>
            <a:ext cx="246063" cy="231775"/>
          </a:xfrm>
          <a:prstGeom prst="rect">
            <a:avLst/>
          </a:prstGeom>
          <a:blipFill dpi="0" rotWithShape="1">
            <a:blip r:embed="rId5"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4639" name="object 19">
            <a:extLst>
              <a:ext uri="{FF2B5EF4-FFF2-40B4-BE49-F238E27FC236}">
                <a16:creationId xmlns:a16="http://schemas.microsoft.com/office/drawing/2014/main" id="{F33B162A-B91C-435B-918E-BE280A6A3EFC}"/>
              </a:ext>
            </a:extLst>
          </p:cNvPr>
          <p:cNvSpPr>
            <a:spLocks noChangeArrowheads="1"/>
          </p:cNvSpPr>
          <p:nvPr/>
        </p:nvSpPr>
        <p:spPr bwMode="auto">
          <a:xfrm>
            <a:off x="6510338" y="4679950"/>
            <a:ext cx="315912" cy="292100"/>
          </a:xfrm>
          <a:prstGeom prst="rect">
            <a:avLst/>
          </a:prstGeom>
          <a:blipFill dpi="0" rotWithShape="1">
            <a:blip r:embed="rId6"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4640" name="object 20">
            <a:extLst>
              <a:ext uri="{FF2B5EF4-FFF2-40B4-BE49-F238E27FC236}">
                <a16:creationId xmlns:a16="http://schemas.microsoft.com/office/drawing/2014/main" id="{2FE6F2AB-E0D3-4C74-B1D4-F6441CC45412}"/>
              </a:ext>
            </a:extLst>
          </p:cNvPr>
          <p:cNvSpPr>
            <a:spLocks noChangeArrowheads="1"/>
          </p:cNvSpPr>
          <p:nvPr/>
        </p:nvSpPr>
        <p:spPr bwMode="auto">
          <a:xfrm>
            <a:off x="10614025" y="5181600"/>
            <a:ext cx="331788" cy="333375"/>
          </a:xfrm>
          <a:prstGeom prst="rect">
            <a:avLst/>
          </a:prstGeom>
          <a:blipFill dpi="0" rotWithShape="1">
            <a:blip r:embed="rId7"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22" name="object 22">
            <a:extLst>
              <a:ext uri="{FF2B5EF4-FFF2-40B4-BE49-F238E27FC236}">
                <a16:creationId xmlns:a16="http://schemas.microsoft.com/office/drawing/2014/main" id="{26028735-822D-46D3-9E19-F9839BCD00A4}"/>
              </a:ext>
            </a:extLst>
          </p:cNvPr>
          <p:cNvSpPr txBox="1"/>
          <p:nvPr/>
        </p:nvSpPr>
        <p:spPr>
          <a:xfrm>
            <a:off x="976313" y="760413"/>
            <a:ext cx="4833937" cy="325437"/>
          </a:xfrm>
          <a:prstGeom prst="rect">
            <a:avLst/>
          </a:prstGeom>
        </p:spPr>
        <p:txBody>
          <a:bodyPr lIns="0" tIns="17275" rIns="0" bIns="0">
            <a:spAutoFit/>
          </a:bodyPr>
          <a:lstStyle/>
          <a:p>
            <a:pPr marL="17275">
              <a:spcBef>
                <a:spcPts val="136"/>
              </a:spcBef>
              <a:defRPr/>
            </a:pPr>
            <a:r>
              <a:rPr lang="es-CO" sz="2000" b="1" spc="-7" dirty="0">
                <a:solidFill>
                  <a:schemeClr val="accent6">
                    <a:lumMod val="50000"/>
                  </a:schemeClr>
                </a:solidFill>
                <a:latin typeface="Arial"/>
                <a:cs typeface="Arial"/>
              </a:rPr>
              <a:t>X</a:t>
            </a:r>
            <a:r>
              <a:rPr sz="2000" b="1" spc="-7" dirty="0">
                <a:solidFill>
                  <a:schemeClr val="accent6">
                    <a:lumMod val="50000"/>
                  </a:schemeClr>
                </a:solidFill>
                <a:latin typeface="Arial"/>
                <a:cs typeface="Arial"/>
              </a:rPr>
              <a:t>. </a:t>
            </a:r>
            <a:r>
              <a:rPr lang="es-CO" sz="2000" b="1" spc="-7" dirty="0">
                <a:solidFill>
                  <a:schemeClr val="accent6">
                    <a:lumMod val="50000"/>
                  </a:schemeClr>
                </a:solidFill>
                <a:latin typeface="Arial"/>
                <a:cs typeface="Arial"/>
              </a:rPr>
              <a:t>ZONA 3 BICENTENARIO</a:t>
            </a:r>
            <a:endParaRPr sz="2000" dirty="0">
              <a:solidFill>
                <a:schemeClr val="accent6">
                  <a:lumMod val="50000"/>
                </a:schemeClr>
              </a:solidFill>
              <a:latin typeface="Arial"/>
              <a:cs typeface="Arial"/>
            </a:endParaRPr>
          </a:p>
        </p:txBody>
      </p:sp>
      <p:sp>
        <p:nvSpPr>
          <p:cNvPr id="23" name="object 23">
            <a:extLst>
              <a:ext uri="{FF2B5EF4-FFF2-40B4-BE49-F238E27FC236}">
                <a16:creationId xmlns:a16="http://schemas.microsoft.com/office/drawing/2014/main" id="{17F6E43C-BBB9-480D-8599-589FF2CD7CEF}"/>
              </a:ext>
            </a:extLst>
          </p:cNvPr>
          <p:cNvSpPr txBox="1"/>
          <p:nvPr/>
        </p:nvSpPr>
        <p:spPr>
          <a:xfrm>
            <a:off x="1868488" y="1090613"/>
            <a:ext cx="2046287" cy="579437"/>
          </a:xfrm>
          <a:prstGeom prst="rect">
            <a:avLst/>
          </a:prstGeom>
        </p:spPr>
        <p:txBody>
          <a:bodyPr lIns="0" tIns="19864" rIns="0" bIns="0">
            <a:spAutoFit/>
          </a:bodyPr>
          <a:lstStyle/>
          <a:p>
            <a:pPr marL="640885">
              <a:spcBef>
                <a:spcPts val="155"/>
              </a:spcBef>
              <a:defRPr/>
            </a:pPr>
            <a:r>
              <a:rPr sz="2108" b="1" spc="-102" dirty="0" err="1">
                <a:solidFill>
                  <a:schemeClr val="accent6">
                    <a:lumMod val="75000"/>
                  </a:schemeClr>
                </a:solidFill>
                <a:latin typeface="Arial"/>
                <a:cs typeface="Arial"/>
              </a:rPr>
              <a:t>Inversión</a:t>
            </a:r>
            <a:endParaRPr lang="es-ES" sz="2108" b="1" spc="-102" dirty="0">
              <a:solidFill>
                <a:schemeClr val="accent6">
                  <a:lumMod val="75000"/>
                </a:schemeClr>
              </a:solidFill>
              <a:latin typeface="Arial"/>
              <a:cs typeface="Arial"/>
            </a:endParaRPr>
          </a:p>
          <a:p>
            <a:pPr marL="640885">
              <a:spcBef>
                <a:spcPts val="155"/>
              </a:spcBef>
              <a:defRPr/>
            </a:pPr>
            <a:r>
              <a:rPr lang="es-CO" sz="1360" spc="-88" dirty="0">
                <a:solidFill>
                  <a:schemeClr val="accent6">
                    <a:lumMod val="75000"/>
                  </a:schemeClr>
                </a:solidFill>
                <a:latin typeface="Arial"/>
                <a:cs typeface="Arial"/>
              </a:rPr>
              <a:t>Trazabilidad</a:t>
            </a:r>
            <a:r>
              <a:rPr sz="1360" spc="-61" dirty="0">
                <a:solidFill>
                  <a:schemeClr val="accent6">
                    <a:lumMod val="75000"/>
                  </a:schemeClr>
                </a:solidFill>
                <a:latin typeface="Arial"/>
                <a:cs typeface="Arial"/>
              </a:rPr>
              <a:t>:</a:t>
            </a:r>
            <a:endParaRPr sz="1360" dirty="0">
              <a:solidFill>
                <a:schemeClr val="accent6">
                  <a:lumMod val="75000"/>
                </a:schemeClr>
              </a:solidFill>
              <a:latin typeface="Arial"/>
              <a:cs typeface="Arial"/>
            </a:endParaRPr>
          </a:p>
        </p:txBody>
      </p:sp>
      <p:sp>
        <p:nvSpPr>
          <p:cNvPr id="24" name="object 24">
            <a:extLst>
              <a:ext uri="{FF2B5EF4-FFF2-40B4-BE49-F238E27FC236}">
                <a16:creationId xmlns:a16="http://schemas.microsoft.com/office/drawing/2014/main" id="{3AE5963F-1376-496E-9EC3-CA03758C2210}"/>
              </a:ext>
            </a:extLst>
          </p:cNvPr>
          <p:cNvSpPr txBox="1"/>
          <p:nvPr/>
        </p:nvSpPr>
        <p:spPr>
          <a:xfrm>
            <a:off x="990600" y="2109788"/>
            <a:ext cx="2617788" cy="1360487"/>
          </a:xfrm>
          <a:prstGeom prst="rect">
            <a:avLst/>
          </a:prstGeom>
        </p:spPr>
        <p:txBody>
          <a:bodyPr lIns="0" tIns="70824" rIns="0" bIns="0">
            <a:spAutoFit/>
          </a:bodyPr>
          <a:lstStyle/>
          <a:p>
            <a:pPr marL="153743" indent="-137333">
              <a:spcBef>
                <a:spcPts val="556"/>
              </a:spcBef>
              <a:buFontTx/>
              <a:buChar char="&gt;"/>
              <a:tabLst>
                <a:tab pos="154606" algn="l"/>
              </a:tabLst>
              <a:defRPr/>
            </a:pPr>
            <a:r>
              <a:rPr lang="es-MX" sz="1360" spc="-68" dirty="0">
                <a:solidFill>
                  <a:schemeClr val="accent6">
                    <a:lumMod val="50000"/>
                  </a:schemeClr>
                </a:solidFill>
                <a:latin typeface="Arial"/>
                <a:cs typeface="Arial"/>
              </a:rPr>
              <a:t>1. </a:t>
            </a:r>
            <a:r>
              <a:rPr lang="es-CO" sz="1360" spc="-68" dirty="0">
                <a:solidFill>
                  <a:schemeClr val="accent6">
                    <a:lumMod val="50000"/>
                  </a:schemeClr>
                </a:solidFill>
                <a:latin typeface="Arial"/>
                <a:cs typeface="Arial"/>
              </a:rPr>
              <a:t>Tramo</a:t>
            </a:r>
            <a:r>
              <a:rPr sz="1360" spc="-75" dirty="0">
                <a:solidFill>
                  <a:schemeClr val="accent6">
                    <a:lumMod val="50000"/>
                  </a:schemeClr>
                </a:solidFill>
                <a:latin typeface="Arial"/>
                <a:cs typeface="Arial"/>
              </a:rPr>
              <a:t> </a:t>
            </a:r>
            <a:r>
              <a:rPr lang="es-ES" sz="1360" spc="-75" dirty="0">
                <a:solidFill>
                  <a:schemeClr val="accent6">
                    <a:lumMod val="50000"/>
                  </a:schemeClr>
                </a:solidFill>
                <a:latin typeface="Arial"/>
                <a:cs typeface="Arial"/>
              </a:rPr>
              <a:t>Puente lata – el Espino</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28"/>
              </a:spcBef>
              <a:buFontTx/>
              <a:buChar char="&gt;"/>
              <a:tabLst>
                <a:tab pos="154606" algn="l"/>
              </a:tabLst>
              <a:defRPr/>
            </a:pPr>
            <a:r>
              <a:rPr lang="es-MX" sz="1360" spc="-68" dirty="0">
                <a:solidFill>
                  <a:schemeClr val="accent6">
                    <a:lumMod val="50000"/>
                  </a:schemeClr>
                </a:solidFill>
                <a:latin typeface="Arial"/>
                <a:cs typeface="Arial"/>
              </a:rPr>
              <a:t>2. </a:t>
            </a:r>
            <a:r>
              <a:rPr lang="es-CO" sz="1360" spc="-68" dirty="0">
                <a:solidFill>
                  <a:schemeClr val="accent6">
                    <a:lumMod val="50000"/>
                  </a:schemeClr>
                </a:solidFill>
                <a:latin typeface="Arial"/>
                <a:cs typeface="Arial"/>
              </a:rPr>
              <a:t>Tramo</a:t>
            </a:r>
            <a:r>
              <a:rPr sz="1360" spc="-68" dirty="0">
                <a:solidFill>
                  <a:schemeClr val="accent6">
                    <a:lumMod val="50000"/>
                  </a:schemeClr>
                </a:solidFill>
                <a:latin typeface="Arial"/>
                <a:cs typeface="Arial"/>
              </a:rPr>
              <a:t> </a:t>
            </a:r>
            <a:r>
              <a:rPr lang="es-ES" sz="1360" spc="-68" dirty="0">
                <a:solidFill>
                  <a:schemeClr val="accent6">
                    <a:lumMod val="50000"/>
                  </a:schemeClr>
                </a:solidFill>
                <a:latin typeface="Arial"/>
                <a:cs typeface="Arial"/>
              </a:rPr>
              <a:t> Túnel –  Llano Alarcón</a:t>
            </a:r>
            <a:r>
              <a:rPr sz="1360" spc="-54"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83"/>
              </a:spcBef>
              <a:buFontTx/>
              <a:buChar char="&gt;"/>
              <a:tabLst>
                <a:tab pos="154606" algn="l"/>
              </a:tabLst>
              <a:defRPr/>
            </a:pPr>
            <a:r>
              <a:rPr lang="es-MX" sz="1360" spc="-68" dirty="0">
                <a:solidFill>
                  <a:schemeClr val="accent6">
                    <a:lumMod val="50000"/>
                  </a:schemeClr>
                </a:solidFill>
                <a:latin typeface="Arial"/>
                <a:cs typeface="Arial"/>
              </a:rPr>
              <a:t>3. </a:t>
            </a:r>
            <a:r>
              <a:rPr lang="es-CO" sz="1360" spc="-68" dirty="0">
                <a:solidFill>
                  <a:schemeClr val="accent6">
                    <a:lumMod val="50000"/>
                  </a:schemeClr>
                </a:solidFill>
                <a:latin typeface="Arial"/>
                <a:cs typeface="Arial"/>
              </a:rPr>
              <a:t>Tramo Intercambiador vial BTS</a:t>
            </a:r>
            <a:r>
              <a:rPr lang="es-CO" sz="1360" spc="-61" dirty="0">
                <a:solidFill>
                  <a:schemeClr val="accent6">
                    <a:lumMod val="50000"/>
                  </a:schemeClr>
                </a:solidFill>
                <a:latin typeface="Arial"/>
                <a:cs typeface="Arial"/>
              </a:rPr>
              <a:t> </a:t>
            </a:r>
            <a:r>
              <a:rPr sz="1360" spc="-54" dirty="0">
                <a:solidFill>
                  <a:schemeClr val="accent6">
                    <a:lumMod val="50000"/>
                  </a:schemeClr>
                </a:solidFill>
                <a:latin typeface="Arial"/>
                <a:cs typeface="Arial"/>
              </a:rPr>
              <a:t>:</a:t>
            </a:r>
            <a:endParaRPr lang="es-ES" sz="1360" spc="-54" dirty="0">
              <a:solidFill>
                <a:schemeClr val="accent6">
                  <a:lumMod val="50000"/>
                </a:schemeClr>
              </a:solidFill>
              <a:latin typeface="Arial"/>
              <a:cs typeface="Arial"/>
            </a:endParaRPr>
          </a:p>
          <a:p>
            <a:pPr marL="153743" indent="-137333">
              <a:spcBef>
                <a:spcPts val="483"/>
              </a:spcBef>
              <a:buFontTx/>
              <a:buChar char="&gt;"/>
              <a:tabLst>
                <a:tab pos="154606" algn="l"/>
              </a:tabLst>
              <a:defRPr/>
            </a:pPr>
            <a:r>
              <a:rPr lang="es-ES" sz="1360" spc="-54" dirty="0">
                <a:solidFill>
                  <a:schemeClr val="accent6">
                    <a:lumMod val="50000"/>
                  </a:schemeClr>
                </a:solidFill>
                <a:latin typeface="Arial"/>
                <a:cs typeface="Arial"/>
              </a:rPr>
              <a:t>4. Tramo Sogamoso- Tasco</a:t>
            </a:r>
            <a:endParaRPr lang="es-ES" sz="1360" dirty="0">
              <a:solidFill>
                <a:schemeClr val="accent6">
                  <a:lumMod val="50000"/>
                </a:schemeClr>
              </a:solidFill>
              <a:latin typeface="Arial"/>
              <a:cs typeface="Arial"/>
            </a:endParaRPr>
          </a:p>
          <a:p>
            <a:pPr marL="153743" indent="-137333">
              <a:spcBef>
                <a:spcPts val="483"/>
              </a:spcBef>
              <a:buFontTx/>
              <a:buChar char="&gt;"/>
              <a:tabLst>
                <a:tab pos="154606" algn="l"/>
              </a:tabLst>
              <a:defRPr/>
            </a:pPr>
            <a:r>
              <a:rPr lang="es-ES" sz="1360" spc="-54" dirty="0">
                <a:solidFill>
                  <a:schemeClr val="accent6">
                    <a:lumMod val="50000"/>
                  </a:schemeClr>
                </a:solidFill>
                <a:latin typeface="Arial"/>
                <a:cs typeface="Arial"/>
              </a:rPr>
              <a:t>5. Tramo Anillo vial Cuitiva - Tota</a:t>
            </a:r>
          </a:p>
        </p:txBody>
      </p:sp>
      <p:sp>
        <p:nvSpPr>
          <p:cNvPr id="25" name="object 25">
            <a:extLst>
              <a:ext uri="{FF2B5EF4-FFF2-40B4-BE49-F238E27FC236}">
                <a16:creationId xmlns:a16="http://schemas.microsoft.com/office/drawing/2014/main" id="{30E53D86-23EF-4F88-B57F-A9DB732A8526}"/>
              </a:ext>
            </a:extLst>
          </p:cNvPr>
          <p:cNvSpPr txBox="1"/>
          <p:nvPr/>
        </p:nvSpPr>
        <p:spPr>
          <a:xfrm>
            <a:off x="3683000" y="2098675"/>
            <a:ext cx="1998663" cy="1446213"/>
          </a:xfrm>
          <a:prstGeom prst="rect">
            <a:avLst/>
          </a:prstGeom>
        </p:spPr>
        <p:txBody>
          <a:bodyPr lIns="0" tIns="17275" rIns="0" bIns="0">
            <a:spAutoFit/>
          </a:bodyPr>
          <a:lstStyle/>
          <a:p>
            <a:pPr marL="17275">
              <a:lnSpc>
                <a:spcPts val="2224"/>
              </a:lnSpc>
              <a:spcBef>
                <a:spcPts val="136"/>
              </a:spcBef>
              <a:defRPr/>
            </a:pPr>
            <a:r>
              <a:rPr sz="1904" b="1" spc="-7" dirty="0">
                <a:solidFill>
                  <a:schemeClr val="accent6">
                    <a:lumMod val="50000"/>
                  </a:schemeClr>
                </a:solidFill>
                <a:latin typeface="Arial"/>
                <a:cs typeface="Arial"/>
              </a:rPr>
              <a:t>$</a:t>
            </a:r>
            <a:r>
              <a:rPr lang="es-ES" sz="1904" b="1" spc="-7" dirty="0">
                <a:solidFill>
                  <a:schemeClr val="accent6">
                    <a:lumMod val="50000"/>
                  </a:schemeClr>
                </a:solidFill>
                <a:latin typeface="Arial"/>
                <a:cs typeface="Arial"/>
              </a:rPr>
              <a:t>  3.209 </a:t>
            </a:r>
            <a:r>
              <a:rPr lang="es-CO" b="1" spc="-10" baseline="2314" dirty="0">
                <a:solidFill>
                  <a:schemeClr val="accent6">
                    <a:lumMod val="50000"/>
                  </a:schemeClr>
                </a:solidFill>
                <a:latin typeface="Arial"/>
                <a:cs typeface="Arial"/>
              </a:rPr>
              <a:t>millones</a:t>
            </a:r>
            <a:endParaRPr lang="es-CO" baseline="2314" dirty="0">
              <a:solidFill>
                <a:schemeClr val="accent6">
                  <a:lumMod val="50000"/>
                </a:schemeClr>
              </a:solidFill>
              <a:latin typeface="Arial"/>
              <a:cs typeface="Arial"/>
            </a:endParaRPr>
          </a:p>
          <a:p>
            <a:pPr marL="17275">
              <a:lnSpc>
                <a:spcPts val="2190"/>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  </a:t>
            </a:r>
            <a:r>
              <a:rPr lang="es-ES" sz="1904" b="1" spc="-7" dirty="0">
                <a:solidFill>
                  <a:schemeClr val="accent6">
                    <a:lumMod val="50000"/>
                  </a:schemeClr>
                </a:solidFill>
                <a:latin typeface="Arial"/>
                <a:cs typeface="Arial"/>
              </a:rPr>
              <a:t>8.725 </a:t>
            </a:r>
            <a:r>
              <a:rPr lang="es-CO" b="1" spc="-10" baseline="2314" dirty="0">
                <a:solidFill>
                  <a:schemeClr val="accent6">
                    <a:lumMod val="50000"/>
                  </a:schemeClr>
                </a:solidFill>
                <a:latin typeface="Arial"/>
                <a:cs typeface="Arial"/>
              </a:rPr>
              <a:t>millones</a:t>
            </a:r>
            <a:endParaRPr lang="es-CO" baseline="2314" dirty="0">
              <a:solidFill>
                <a:schemeClr val="accent6">
                  <a:lumMod val="50000"/>
                </a:schemeClr>
              </a:solidFill>
              <a:latin typeface="Arial"/>
              <a:cs typeface="Arial"/>
            </a:endParaRPr>
          </a:p>
          <a:p>
            <a:pPr marL="17275">
              <a:lnSpc>
                <a:spcPts val="2251"/>
              </a:lnSpc>
              <a:defRPr/>
            </a:pPr>
            <a:r>
              <a:rPr sz="1904" b="1" spc="-7" dirty="0">
                <a:solidFill>
                  <a:schemeClr val="accent6">
                    <a:lumMod val="50000"/>
                  </a:schemeClr>
                </a:solidFill>
                <a:latin typeface="Arial"/>
                <a:cs typeface="Arial"/>
              </a:rPr>
              <a:t>$</a:t>
            </a:r>
            <a:r>
              <a:rPr lang="es-ES" sz="1904" b="1" spc="-7" dirty="0">
                <a:solidFill>
                  <a:schemeClr val="accent6">
                    <a:lumMod val="50000"/>
                  </a:schemeClr>
                </a:solidFill>
                <a:latin typeface="Arial"/>
                <a:cs typeface="Arial"/>
              </a:rPr>
              <a:t>10.084 </a:t>
            </a:r>
            <a:r>
              <a:rPr lang="es-CO" b="1" spc="-10" baseline="2314" dirty="0">
                <a:solidFill>
                  <a:schemeClr val="accent6">
                    <a:lumMod val="50000"/>
                  </a:schemeClr>
                </a:solidFill>
                <a:latin typeface="Arial"/>
                <a:cs typeface="Arial"/>
              </a:rPr>
              <a:t>millones</a:t>
            </a:r>
          </a:p>
          <a:p>
            <a:pPr marL="17275">
              <a:lnSpc>
                <a:spcPts val="2251"/>
              </a:lnSpc>
              <a:defRPr/>
            </a:pPr>
            <a:r>
              <a:rPr lang="es-ES" b="1" spc="-10" baseline="2314" dirty="0">
                <a:solidFill>
                  <a:schemeClr val="accent6">
                    <a:lumMod val="50000"/>
                  </a:schemeClr>
                </a:solidFill>
                <a:latin typeface="Arial"/>
                <a:cs typeface="Arial"/>
              </a:rPr>
              <a:t>$       </a:t>
            </a:r>
            <a:r>
              <a:rPr lang="es-ES" sz="2720" b="1" spc="-10" baseline="2314" dirty="0">
                <a:solidFill>
                  <a:schemeClr val="accent6">
                    <a:lumMod val="50000"/>
                  </a:schemeClr>
                </a:solidFill>
                <a:latin typeface="Arial"/>
                <a:cs typeface="Arial"/>
              </a:rPr>
              <a:t>891</a:t>
            </a:r>
            <a:r>
              <a:rPr lang="es-ES" b="1" spc="-10" baseline="2314" dirty="0">
                <a:solidFill>
                  <a:schemeClr val="accent6">
                    <a:lumMod val="50000"/>
                  </a:schemeClr>
                </a:solidFill>
                <a:latin typeface="Arial"/>
                <a:cs typeface="Arial"/>
              </a:rPr>
              <a:t> millones</a:t>
            </a:r>
            <a:endParaRPr lang="es-ES" baseline="2314" dirty="0">
              <a:solidFill>
                <a:schemeClr val="accent6">
                  <a:lumMod val="50000"/>
                </a:schemeClr>
              </a:solidFill>
              <a:latin typeface="Arial"/>
              <a:cs typeface="Arial"/>
            </a:endParaRPr>
          </a:p>
          <a:p>
            <a:pPr marL="17275">
              <a:lnSpc>
                <a:spcPts val="2251"/>
              </a:lnSpc>
              <a:defRPr/>
            </a:pPr>
            <a:r>
              <a:rPr lang="es-ES" b="1" spc="-10" baseline="2314" dirty="0">
                <a:solidFill>
                  <a:schemeClr val="accent6">
                    <a:lumMod val="50000"/>
                  </a:schemeClr>
                </a:solidFill>
                <a:latin typeface="Arial"/>
                <a:cs typeface="Arial"/>
              </a:rPr>
              <a:t>$   </a:t>
            </a:r>
            <a:r>
              <a:rPr lang="es-ES" sz="2720" b="1" spc="-10" baseline="2314" dirty="0">
                <a:solidFill>
                  <a:schemeClr val="accent6">
                    <a:lumMod val="50000"/>
                  </a:schemeClr>
                </a:solidFill>
                <a:latin typeface="Arial"/>
                <a:cs typeface="Arial"/>
              </a:rPr>
              <a:t>2.781</a:t>
            </a:r>
            <a:r>
              <a:rPr lang="es-ES" b="1" spc="-10" baseline="2314" dirty="0">
                <a:solidFill>
                  <a:schemeClr val="accent6">
                    <a:lumMod val="50000"/>
                  </a:schemeClr>
                </a:solidFill>
                <a:latin typeface="Arial"/>
                <a:cs typeface="Arial"/>
              </a:rPr>
              <a:t>  millones</a:t>
            </a:r>
          </a:p>
        </p:txBody>
      </p:sp>
      <p:sp>
        <p:nvSpPr>
          <p:cNvPr id="16406" name="object 26">
            <a:extLst>
              <a:ext uri="{FF2B5EF4-FFF2-40B4-BE49-F238E27FC236}">
                <a16:creationId xmlns:a16="http://schemas.microsoft.com/office/drawing/2014/main" id="{8A85299E-3302-4186-B53A-ADC3E93AEAE2}"/>
              </a:ext>
            </a:extLst>
          </p:cNvPr>
          <p:cNvSpPr txBox="1">
            <a:spLocks noChangeArrowheads="1"/>
          </p:cNvSpPr>
          <p:nvPr/>
        </p:nvSpPr>
        <p:spPr bwMode="auto">
          <a:xfrm>
            <a:off x="1371600" y="3630613"/>
            <a:ext cx="1166813" cy="766762"/>
          </a:xfrm>
          <a:prstGeom prst="rect">
            <a:avLst/>
          </a:prstGeom>
          <a:noFill/>
          <a:ln>
            <a:noFill/>
          </a:ln>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defRPr/>
            </a:pPr>
            <a:r>
              <a:rPr lang="es-CO" altLang="es-CO" sz="1600" b="1" dirty="0">
                <a:solidFill>
                  <a:schemeClr val="accent6">
                    <a:lumMod val="75000"/>
                  </a:schemeClr>
                </a:solidFill>
                <a:latin typeface="Arial" panose="020B0604020202020204" pitchFamily="34" charset="0"/>
                <a:cs typeface="Arial" panose="020B0604020202020204" pitchFamily="34" charset="0"/>
              </a:rPr>
              <a:t>Monto total  licitaciones:</a:t>
            </a:r>
            <a:endParaRPr lang="es-CO" altLang="es-CO" sz="1600" dirty="0">
              <a:solidFill>
                <a:schemeClr val="accent6">
                  <a:lumMod val="75000"/>
                </a:schemeClr>
              </a:solidFill>
              <a:latin typeface="Arial" panose="020B0604020202020204" pitchFamily="34" charset="0"/>
              <a:cs typeface="Arial" panose="020B0604020202020204" pitchFamily="34" charset="0"/>
            </a:endParaRPr>
          </a:p>
        </p:txBody>
      </p:sp>
      <p:sp>
        <p:nvSpPr>
          <p:cNvPr id="27" name="object 27">
            <a:extLst>
              <a:ext uri="{FF2B5EF4-FFF2-40B4-BE49-F238E27FC236}">
                <a16:creationId xmlns:a16="http://schemas.microsoft.com/office/drawing/2014/main" id="{E1694780-CB90-449E-9388-579202FCEC17}"/>
              </a:ext>
            </a:extLst>
          </p:cNvPr>
          <p:cNvSpPr txBox="1"/>
          <p:nvPr/>
        </p:nvSpPr>
        <p:spPr>
          <a:xfrm>
            <a:off x="2647950" y="3644900"/>
            <a:ext cx="2828925" cy="406400"/>
          </a:xfrm>
          <a:prstGeom prst="rect">
            <a:avLst/>
          </a:prstGeom>
        </p:spPr>
        <p:txBody>
          <a:bodyPr lIns="0" tIns="19002" rIns="0" bIns="0">
            <a:spAutoFit/>
          </a:bodyPr>
          <a:lstStyle/>
          <a:p>
            <a:pPr marL="17275">
              <a:spcBef>
                <a:spcPts val="150"/>
              </a:spcBef>
              <a:defRPr/>
            </a:pPr>
            <a:r>
              <a:rPr sz="2516" b="1" dirty="0">
                <a:solidFill>
                  <a:schemeClr val="accent6">
                    <a:lumMod val="50000"/>
                  </a:schemeClr>
                </a:solidFill>
                <a:latin typeface="Arial"/>
                <a:cs typeface="Arial"/>
              </a:rPr>
              <a:t>$</a:t>
            </a:r>
            <a:r>
              <a:rPr sz="2516" b="1" spc="-95" dirty="0">
                <a:solidFill>
                  <a:schemeClr val="accent6">
                    <a:lumMod val="50000"/>
                  </a:schemeClr>
                </a:solidFill>
                <a:latin typeface="Arial"/>
                <a:cs typeface="Arial"/>
              </a:rPr>
              <a:t> </a:t>
            </a:r>
            <a:r>
              <a:rPr lang="es-ES" sz="2516" b="1" spc="-95" dirty="0">
                <a:solidFill>
                  <a:schemeClr val="accent6">
                    <a:lumMod val="50000"/>
                  </a:schemeClr>
                </a:solidFill>
                <a:latin typeface="Arial"/>
                <a:cs typeface="Arial"/>
              </a:rPr>
              <a:t>28.680 </a:t>
            </a:r>
            <a:r>
              <a:rPr lang="es-CO" sz="2754" b="1" spc="-10" baseline="2057" dirty="0">
                <a:solidFill>
                  <a:schemeClr val="accent6">
                    <a:lumMod val="50000"/>
                  </a:schemeClr>
                </a:solidFill>
                <a:latin typeface="Arial"/>
                <a:cs typeface="Arial"/>
              </a:rPr>
              <a:t>millones</a:t>
            </a:r>
            <a:endParaRPr lang="es-CO" sz="2754" baseline="2057" dirty="0">
              <a:solidFill>
                <a:schemeClr val="accent6">
                  <a:lumMod val="50000"/>
                </a:schemeClr>
              </a:solidFill>
              <a:latin typeface="Arial"/>
              <a:cs typeface="Arial"/>
            </a:endParaRPr>
          </a:p>
        </p:txBody>
      </p:sp>
      <p:sp>
        <p:nvSpPr>
          <p:cNvPr id="28" name="object 28">
            <a:extLst>
              <a:ext uri="{FF2B5EF4-FFF2-40B4-BE49-F238E27FC236}">
                <a16:creationId xmlns:a16="http://schemas.microsoft.com/office/drawing/2014/main" id="{6A5B6FAA-BBE9-4F91-9CA9-F22C4624FFF2}"/>
              </a:ext>
            </a:extLst>
          </p:cNvPr>
          <p:cNvSpPr txBox="1"/>
          <p:nvPr/>
        </p:nvSpPr>
        <p:spPr>
          <a:xfrm>
            <a:off x="6232525" y="2328863"/>
            <a:ext cx="1566863"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MX" sz="1360" b="1" spc="-68" dirty="0">
                <a:solidFill>
                  <a:schemeClr val="accent6">
                    <a:lumMod val="75000"/>
                  </a:schemeClr>
                </a:solidFill>
                <a:latin typeface="Arial"/>
                <a:cs typeface="Arial"/>
              </a:rPr>
              <a:t>Marzo de</a:t>
            </a:r>
            <a:r>
              <a:rPr lang="es-MX" sz="1360" b="1" spc="-75" dirty="0">
                <a:solidFill>
                  <a:schemeClr val="accent6">
                    <a:lumMod val="75000"/>
                  </a:schemeClr>
                </a:solidFill>
                <a:latin typeface="Arial"/>
                <a:cs typeface="Arial"/>
              </a:rPr>
              <a:t> </a:t>
            </a:r>
            <a:r>
              <a:rPr sz="1360" b="1" spc="-68" dirty="0">
                <a:solidFill>
                  <a:schemeClr val="accent6">
                    <a:lumMod val="75000"/>
                  </a:schemeClr>
                </a:solidFill>
                <a:latin typeface="Arial"/>
                <a:cs typeface="Arial"/>
              </a:rPr>
              <a:t>20</a:t>
            </a:r>
            <a:r>
              <a:rPr lang="es-MX" sz="1360" b="1" spc="-68" dirty="0">
                <a:solidFill>
                  <a:schemeClr val="accent6">
                    <a:lumMod val="75000"/>
                  </a:schemeClr>
                </a:solidFill>
                <a:latin typeface="Arial"/>
                <a:cs typeface="Arial"/>
              </a:rPr>
              <a:t>20</a:t>
            </a:r>
            <a:endParaRPr sz="1360" dirty="0">
              <a:solidFill>
                <a:schemeClr val="accent6">
                  <a:lumMod val="75000"/>
                </a:schemeClr>
              </a:solidFill>
              <a:latin typeface="Arial"/>
              <a:cs typeface="Arial"/>
            </a:endParaRPr>
          </a:p>
        </p:txBody>
      </p:sp>
      <p:sp>
        <p:nvSpPr>
          <p:cNvPr id="29" name="object 29">
            <a:extLst>
              <a:ext uri="{FF2B5EF4-FFF2-40B4-BE49-F238E27FC236}">
                <a16:creationId xmlns:a16="http://schemas.microsoft.com/office/drawing/2014/main" id="{B1E08400-CCF5-4FAC-9FDC-B4B76A27A02A}"/>
              </a:ext>
            </a:extLst>
          </p:cNvPr>
          <p:cNvSpPr txBox="1"/>
          <p:nvPr/>
        </p:nvSpPr>
        <p:spPr>
          <a:xfrm>
            <a:off x="6235700" y="1808163"/>
            <a:ext cx="1663700"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 N/A</a:t>
            </a:r>
            <a:endParaRPr sz="1360" dirty="0">
              <a:solidFill>
                <a:schemeClr val="accent6">
                  <a:lumMod val="75000"/>
                </a:schemeClr>
              </a:solidFill>
              <a:latin typeface="Arial"/>
              <a:cs typeface="Arial"/>
            </a:endParaRPr>
          </a:p>
        </p:txBody>
      </p:sp>
      <p:sp>
        <p:nvSpPr>
          <p:cNvPr id="30" name="object 30">
            <a:extLst>
              <a:ext uri="{FF2B5EF4-FFF2-40B4-BE49-F238E27FC236}">
                <a16:creationId xmlns:a16="http://schemas.microsoft.com/office/drawing/2014/main" id="{A89F43FF-2BB8-4263-8918-410FCD605B10}"/>
              </a:ext>
            </a:extLst>
          </p:cNvPr>
          <p:cNvSpPr txBox="1"/>
          <p:nvPr/>
        </p:nvSpPr>
        <p:spPr>
          <a:xfrm>
            <a:off x="6232525" y="2832100"/>
            <a:ext cx="1566863" cy="439738"/>
          </a:xfrm>
          <a:prstGeom prst="rect">
            <a:avLst/>
          </a:prstGeom>
        </p:spPr>
        <p:txBody>
          <a:bodyPr lIns="0" tIns="20729" rIns="0" bIns="0">
            <a:spAutoFit/>
          </a:bodyPr>
          <a:lstStyle/>
          <a:p>
            <a:pPr marL="153743" indent="-137333">
              <a:spcBef>
                <a:spcPts val="163"/>
              </a:spcBef>
              <a:buFontTx/>
              <a:buChar char="&gt;"/>
              <a:tabLst>
                <a:tab pos="154606" algn="l"/>
              </a:tabLst>
              <a:defRPr/>
            </a:pPr>
            <a:r>
              <a:rPr lang="es-MX" sz="1360" b="1" spc="-68" dirty="0">
                <a:solidFill>
                  <a:schemeClr val="accent6">
                    <a:lumMod val="75000"/>
                  </a:schemeClr>
                </a:solidFill>
                <a:latin typeface="Arial"/>
                <a:cs typeface="Arial"/>
              </a:rPr>
              <a:t>Septiembre</a:t>
            </a:r>
            <a:r>
              <a:rPr sz="1360" b="1" spc="-68" dirty="0">
                <a:solidFill>
                  <a:schemeClr val="accent6">
                    <a:lumMod val="75000"/>
                  </a:schemeClr>
                </a:solidFill>
                <a:latin typeface="Arial"/>
                <a:cs typeface="Arial"/>
              </a:rPr>
              <a:t> de</a:t>
            </a:r>
            <a:r>
              <a:rPr sz="1360" b="1" spc="-75" dirty="0">
                <a:solidFill>
                  <a:schemeClr val="accent6">
                    <a:lumMod val="75000"/>
                  </a:schemeClr>
                </a:solidFill>
                <a:latin typeface="Arial"/>
                <a:cs typeface="Arial"/>
              </a:rPr>
              <a:t> </a:t>
            </a:r>
            <a:r>
              <a:rPr sz="1360" b="1" spc="-68" dirty="0">
                <a:solidFill>
                  <a:schemeClr val="accent6">
                    <a:lumMod val="75000"/>
                  </a:schemeClr>
                </a:solidFill>
                <a:latin typeface="Arial"/>
                <a:cs typeface="Arial"/>
              </a:rPr>
              <a:t>2020</a:t>
            </a:r>
            <a:endParaRPr sz="1360" dirty="0">
              <a:solidFill>
                <a:schemeClr val="accent6">
                  <a:lumMod val="75000"/>
                </a:schemeClr>
              </a:solidFill>
              <a:latin typeface="Arial"/>
              <a:cs typeface="Arial"/>
            </a:endParaRPr>
          </a:p>
        </p:txBody>
      </p:sp>
      <p:sp>
        <p:nvSpPr>
          <p:cNvPr id="31" name="object 31">
            <a:extLst>
              <a:ext uri="{FF2B5EF4-FFF2-40B4-BE49-F238E27FC236}">
                <a16:creationId xmlns:a16="http://schemas.microsoft.com/office/drawing/2014/main" id="{6F9E6C91-032E-4446-B05F-299B74218872}"/>
              </a:ext>
            </a:extLst>
          </p:cNvPr>
          <p:cNvSpPr txBox="1"/>
          <p:nvPr/>
        </p:nvSpPr>
        <p:spPr>
          <a:xfrm>
            <a:off x="8728075" y="1795463"/>
            <a:ext cx="1235075" cy="227012"/>
          </a:xfrm>
          <a:prstGeom prst="rect">
            <a:avLst/>
          </a:prstGeom>
        </p:spPr>
        <p:txBody>
          <a:bodyPr lIns="0" tIns="17275" rIns="0" bIns="0">
            <a:spAutoFit/>
          </a:bodyPr>
          <a:lstStyle/>
          <a:p>
            <a:pPr marL="17275">
              <a:spcBef>
                <a:spcPts val="136"/>
              </a:spcBef>
              <a:defRPr/>
            </a:pPr>
            <a:r>
              <a:rPr sz="1360" spc="-68" dirty="0">
                <a:solidFill>
                  <a:schemeClr val="accent6">
                    <a:lumMod val="50000"/>
                  </a:schemeClr>
                </a:solidFill>
                <a:latin typeface="Arial"/>
                <a:cs typeface="Arial"/>
              </a:rPr>
              <a:t>Reinicio </a:t>
            </a:r>
            <a:r>
              <a:rPr sz="1360" spc="-82" dirty="0">
                <a:solidFill>
                  <a:schemeClr val="accent6">
                    <a:lumMod val="50000"/>
                  </a:schemeClr>
                </a:solidFill>
                <a:latin typeface="Arial"/>
                <a:cs typeface="Arial"/>
              </a:rPr>
              <a:t>de</a:t>
            </a:r>
            <a:r>
              <a:rPr sz="1360" spc="-109" dirty="0">
                <a:solidFill>
                  <a:schemeClr val="accent6">
                    <a:lumMod val="50000"/>
                  </a:schemeClr>
                </a:solidFill>
                <a:latin typeface="Arial"/>
                <a:cs typeface="Arial"/>
              </a:rPr>
              <a:t> </a:t>
            </a:r>
            <a:r>
              <a:rPr sz="1360" spc="-75" dirty="0">
                <a:solidFill>
                  <a:schemeClr val="accent6">
                    <a:lumMod val="50000"/>
                  </a:schemeClr>
                </a:solidFill>
                <a:latin typeface="Arial"/>
                <a:cs typeface="Arial"/>
              </a:rPr>
              <a:t>obras</a:t>
            </a:r>
            <a:endParaRPr sz="1360" dirty="0">
              <a:solidFill>
                <a:schemeClr val="accent6">
                  <a:lumMod val="50000"/>
                </a:schemeClr>
              </a:solidFill>
              <a:latin typeface="Arial"/>
              <a:cs typeface="Arial"/>
            </a:endParaRPr>
          </a:p>
        </p:txBody>
      </p:sp>
      <p:sp>
        <p:nvSpPr>
          <p:cNvPr id="16412" name="object 32">
            <a:extLst>
              <a:ext uri="{FF2B5EF4-FFF2-40B4-BE49-F238E27FC236}">
                <a16:creationId xmlns:a16="http://schemas.microsoft.com/office/drawing/2014/main" id="{9CCBD67C-43F4-41B3-BBE6-B712259A05C5}"/>
              </a:ext>
            </a:extLst>
          </p:cNvPr>
          <p:cNvSpPr txBox="1">
            <a:spLocks noChangeArrowheads="1"/>
          </p:cNvSpPr>
          <p:nvPr/>
        </p:nvSpPr>
        <p:spPr bwMode="auto">
          <a:xfrm>
            <a:off x="8728075" y="2170113"/>
            <a:ext cx="1998663" cy="403225"/>
          </a:xfrm>
          <a:prstGeom prst="rect">
            <a:avLst/>
          </a:prstGeom>
          <a:noFill/>
          <a:ln>
            <a:noFill/>
          </a:ln>
        </p:spPr>
        <p:txBody>
          <a:bodyPr lIns="0" tIns="43186"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438"/>
              </a:lnSpc>
              <a:spcBef>
                <a:spcPts val="338"/>
              </a:spcBef>
              <a:buFontTx/>
              <a:buNone/>
              <a:defRPr/>
            </a:pPr>
            <a:r>
              <a:rPr lang="es-CO" altLang="es-CO" sz="1300" dirty="0">
                <a:solidFill>
                  <a:schemeClr val="accent6">
                    <a:lumMod val="50000"/>
                  </a:schemeClr>
                </a:solidFill>
                <a:latin typeface="Arial" panose="020B0604020202020204" pitchFamily="34" charset="0"/>
                <a:cs typeface="Arial" panose="020B0604020202020204" pitchFamily="34" charset="0"/>
              </a:rPr>
              <a:t>Entrega estimada de las  obras</a:t>
            </a:r>
          </a:p>
        </p:txBody>
      </p:sp>
      <p:sp>
        <p:nvSpPr>
          <p:cNvPr id="16413" name="object 33">
            <a:extLst>
              <a:ext uri="{FF2B5EF4-FFF2-40B4-BE49-F238E27FC236}">
                <a16:creationId xmlns:a16="http://schemas.microsoft.com/office/drawing/2014/main" id="{397D23FC-904F-4379-A77F-67DC4E9351EE}"/>
              </a:ext>
            </a:extLst>
          </p:cNvPr>
          <p:cNvSpPr txBox="1">
            <a:spLocks noChangeArrowheads="1"/>
          </p:cNvSpPr>
          <p:nvPr/>
        </p:nvSpPr>
        <p:spPr bwMode="auto">
          <a:xfrm>
            <a:off x="8728075" y="2757488"/>
            <a:ext cx="1876425" cy="403225"/>
          </a:xfrm>
          <a:prstGeom prst="rect">
            <a:avLst/>
          </a:prstGeom>
          <a:noFill/>
          <a:ln>
            <a:noFill/>
          </a:ln>
        </p:spPr>
        <p:txBody>
          <a:bodyPr lIns="0" tIns="43186"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438"/>
              </a:lnSpc>
              <a:spcBef>
                <a:spcPts val="338"/>
              </a:spcBef>
              <a:buFontTx/>
              <a:buNone/>
              <a:defRPr/>
            </a:pPr>
            <a:r>
              <a:rPr lang="es-CO" altLang="es-CO" sz="1300" dirty="0">
                <a:solidFill>
                  <a:schemeClr val="accent6">
                    <a:lumMod val="50000"/>
                  </a:schemeClr>
                </a:solidFill>
                <a:latin typeface="Arial" panose="020B0604020202020204" pitchFamily="34" charset="0"/>
                <a:cs typeface="Arial" panose="020B0604020202020204" pitchFamily="34" charset="0"/>
              </a:rPr>
              <a:t>Entrega estimada del  resto de obras</a:t>
            </a:r>
          </a:p>
        </p:txBody>
      </p:sp>
      <p:sp>
        <p:nvSpPr>
          <p:cNvPr id="34" name="object 34">
            <a:extLst>
              <a:ext uri="{FF2B5EF4-FFF2-40B4-BE49-F238E27FC236}">
                <a16:creationId xmlns:a16="http://schemas.microsoft.com/office/drawing/2014/main" id="{7380C765-069B-4767-AA14-D83A0D8B96AD}"/>
              </a:ext>
            </a:extLst>
          </p:cNvPr>
          <p:cNvSpPr txBox="1"/>
          <p:nvPr/>
        </p:nvSpPr>
        <p:spPr>
          <a:xfrm>
            <a:off x="7172325" y="938213"/>
            <a:ext cx="1416050" cy="315912"/>
          </a:xfrm>
          <a:prstGeom prst="rect">
            <a:avLst/>
          </a:prstGeom>
        </p:spPr>
        <p:txBody>
          <a:bodyPr lIns="0" tIns="22457" rIns="0" bIns="0">
            <a:spAutoFit/>
          </a:bodyPr>
          <a:lstStyle/>
          <a:p>
            <a:pPr marL="17275">
              <a:spcBef>
                <a:spcPts val="177"/>
              </a:spcBef>
              <a:defRPr/>
            </a:pPr>
            <a:r>
              <a:rPr sz="1904" b="1" spc="-95" dirty="0">
                <a:solidFill>
                  <a:schemeClr val="accent6">
                    <a:lumMod val="75000"/>
                  </a:schemeClr>
                </a:solidFill>
                <a:latin typeface="Arial"/>
                <a:cs typeface="Arial"/>
              </a:rPr>
              <a:t>Fechas</a:t>
            </a:r>
            <a:r>
              <a:rPr sz="1904" b="1" spc="-129" dirty="0">
                <a:solidFill>
                  <a:schemeClr val="accent6">
                    <a:lumMod val="75000"/>
                  </a:schemeClr>
                </a:solidFill>
                <a:latin typeface="Arial"/>
                <a:cs typeface="Arial"/>
              </a:rPr>
              <a:t> </a:t>
            </a:r>
            <a:r>
              <a:rPr sz="1904" b="1" spc="-88" dirty="0">
                <a:solidFill>
                  <a:schemeClr val="accent6">
                    <a:lumMod val="75000"/>
                  </a:schemeClr>
                </a:solidFill>
                <a:latin typeface="Arial"/>
                <a:cs typeface="Arial"/>
              </a:rPr>
              <a:t>clave</a:t>
            </a:r>
            <a:endParaRPr sz="1904" dirty="0">
              <a:solidFill>
                <a:schemeClr val="accent6">
                  <a:lumMod val="75000"/>
                </a:schemeClr>
              </a:solidFill>
              <a:latin typeface="Arial"/>
              <a:cs typeface="Arial"/>
            </a:endParaRPr>
          </a:p>
        </p:txBody>
      </p:sp>
      <p:sp>
        <p:nvSpPr>
          <p:cNvPr id="35" name="object 35">
            <a:extLst>
              <a:ext uri="{FF2B5EF4-FFF2-40B4-BE49-F238E27FC236}">
                <a16:creationId xmlns:a16="http://schemas.microsoft.com/office/drawing/2014/main" id="{1B56A198-BCB9-4E46-B879-A7A7C7BE9762}"/>
              </a:ext>
            </a:extLst>
          </p:cNvPr>
          <p:cNvSpPr txBox="1"/>
          <p:nvPr/>
        </p:nvSpPr>
        <p:spPr>
          <a:xfrm>
            <a:off x="7172325" y="3271838"/>
            <a:ext cx="4562475" cy="2316162"/>
          </a:xfrm>
          <a:prstGeom prst="rect">
            <a:avLst/>
          </a:prstGeom>
          <a:ln w="6350">
            <a:solidFill>
              <a:srgbClr val="30A484"/>
            </a:solidFill>
          </a:ln>
        </p:spPr>
        <p:txBody>
          <a:bodyPr lIns="0" tIns="84644" rIns="0" bIns="0"/>
          <a:lstStyle/>
          <a:p>
            <a:pPr marL="202112">
              <a:spcBef>
                <a:spcPts val="665"/>
              </a:spcBef>
              <a:defRPr/>
            </a:pPr>
            <a:r>
              <a:rPr sz="1400" b="1" spc="-109" dirty="0">
                <a:solidFill>
                  <a:schemeClr val="accent6">
                    <a:lumMod val="75000"/>
                  </a:schemeClr>
                </a:solidFill>
                <a:latin typeface="Arial"/>
                <a:cs typeface="Arial"/>
              </a:rPr>
              <a:t>Impactos </a:t>
            </a:r>
            <a:r>
              <a:rPr sz="1400" b="1" spc="-102" dirty="0">
                <a:solidFill>
                  <a:schemeClr val="accent6">
                    <a:lumMod val="75000"/>
                  </a:schemeClr>
                </a:solidFill>
                <a:latin typeface="Arial"/>
                <a:cs typeface="Arial"/>
              </a:rPr>
              <a:t>y</a:t>
            </a:r>
            <a:r>
              <a:rPr sz="1400" b="1" spc="-7" dirty="0">
                <a:solidFill>
                  <a:schemeClr val="accent6">
                    <a:lumMod val="75000"/>
                  </a:schemeClr>
                </a:solidFill>
                <a:latin typeface="Arial"/>
                <a:cs typeface="Arial"/>
              </a:rPr>
              <a:t> </a:t>
            </a:r>
            <a:r>
              <a:rPr lang="es-CO" sz="1400" b="1" spc="-109" dirty="0">
                <a:solidFill>
                  <a:schemeClr val="accent6">
                    <a:lumMod val="75000"/>
                  </a:schemeClr>
                </a:solidFill>
                <a:latin typeface="Arial"/>
                <a:cs typeface="Arial"/>
              </a:rPr>
              <a:t>beneﬁcios / LOGROS</a:t>
            </a:r>
            <a:endParaRPr sz="1400" dirty="0">
              <a:solidFill>
                <a:schemeClr val="accent6">
                  <a:lumMod val="75000"/>
                </a:schemeClr>
              </a:solidFill>
              <a:latin typeface="Arial"/>
              <a:cs typeface="Arial"/>
            </a:endParaRPr>
          </a:p>
          <a:p>
            <a:pPr marL="766990">
              <a:spcBef>
                <a:spcPts val="551"/>
              </a:spcBef>
              <a:defRPr/>
            </a:pPr>
            <a:r>
              <a:rPr sz="1200" b="1" spc="-75" dirty="0">
                <a:solidFill>
                  <a:schemeClr val="accent6">
                    <a:lumMod val="75000"/>
                  </a:schemeClr>
                </a:solidFill>
                <a:latin typeface="Arial"/>
                <a:cs typeface="Arial"/>
              </a:rPr>
              <a:t>Ahorro en </a:t>
            </a:r>
            <a:r>
              <a:rPr sz="1200" b="1" spc="-68" dirty="0">
                <a:solidFill>
                  <a:schemeClr val="accent6">
                    <a:lumMod val="75000"/>
                  </a:schemeClr>
                </a:solidFill>
                <a:latin typeface="Arial"/>
                <a:cs typeface="Arial"/>
              </a:rPr>
              <a:t>tiempos </a:t>
            </a:r>
            <a:r>
              <a:rPr sz="1200" b="1" spc="-75" dirty="0">
                <a:solidFill>
                  <a:schemeClr val="accent6">
                    <a:lumMod val="75000"/>
                  </a:schemeClr>
                </a:solidFill>
                <a:latin typeface="Arial"/>
                <a:cs typeface="Arial"/>
              </a:rPr>
              <a:t>de</a:t>
            </a:r>
            <a:r>
              <a:rPr sz="1200" b="1" spc="41" dirty="0">
                <a:solidFill>
                  <a:schemeClr val="accent6">
                    <a:lumMod val="75000"/>
                  </a:schemeClr>
                </a:solidFill>
                <a:latin typeface="Arial"/>
                <a:cs typeface="Arial"/>
              </a:rPr>
              <a:t> </a:t>
            </a:r>
            <a:r>
              <a:rPr sz="1200" b="1" spc="-68" dirty="0">
                <a:solidFill>
                  <a:schemeClr val="accent6">
                    <a:lumMod val="75000"/>
                  </a:schemeClr>
                </a:solidFill>
                <a:latin typeface="Arial"/>
                <a:cs typeface="Arial"/>
              </a:rPr>
              <a:t>recorrido</a:t>
            </a:r>
            <a:endParaRPr sz="1200" dirty="0">
              <a:solidFill>
                <a:schemeClr val="accent6">
                  <a:lumMod val="75000"/>
                </a:schemeClr>
              </a:solidFill>
              <a:latin typeface="Arial"/>
              <a:cs typeface="Arial"/>
            </a:endParaRPr>
          </a:p>
          <a:p>
            <a:pPr marL="982921" indent="-98465">
              <a:spcBef>
                <a:spcPts val="177"/>
              </a:spcBef>
              <a:buFontTx/>
              <a:buChar char="•"/>
              <a:tabLst>
                <a:tab pos="983785" algn="l"/>
                <a:tab pos="2489261" algn="l"/>
              </a:tabLst>
              <a:defRPr/>
            </a:pPr>
            <a:r>
              <a:rPr sz="1200" spc="-112" baseline="2777" dirty="0" err="1">
                <a:solidFill>
                  <a:schemeClr val="accent6">
                    <a:lumMod val="75000"/>
                  </a:schemeClr>
                </a:solidFill>
                <a:latin typeface="Arial"/>
                <a:cs typeface="Arial"/>
              </a:rPr>
              <a:t>Vehículos</a:t>
            </a:r>
            <a:r>
              <a:rPr sz="1200" spc="-30" baseline="2777" dirty="0">
                <a:solidFill>
                  <a:schemeClr val="accent6">
                    <a:lumMod val="75000"/>
                  </a:schemeClr>
                </a:solidFill>
                <a:latin typeface="Arial"/>
                <a:cs typeface="Arial"/>
              </a:rPr>
              <a:t> </a:t>
            </a:r>
            <a:r>
              <a:rPr sz="1200" spc="-121" baseline="2777" dirty="0" err="1">
                <a:solidFill>
                  <a:schemeClr val="accent6">
                    <a:lumMod val="75000"/>
                  </a:schemeClr>
                </a:solidFill>
                <a:latin typeface="Arial"/>
                <a:cs typeface="Arial"/>
              </a:rPr>
              <a:t>pesados</a:t>
            </a:r>
            <a:r>
              <a:rPr sz="1200" spc="-121" baseline="2777" dirty="0">
                <a:solidFill>
                  <a:schemeClr val="accent6">
                    <a:lumMod val="75000"/>
                  </a:schemeClr>
                </a:solidFill>
                <a:latin typeface="Arial"/>
                <a:cs typeface="Arial"/>
              </a:rPr>
              <a:t>	</a:t>
            </a:r>
            <a:r>
              <a:rPr lang="es-MX" sz="1200" spc="-121" baseline="2777" dirty="0">
                <a:solidFill>
                  <a:schemeClr val="accent6">
                    <a:lumMod val="75000"/>
                  </a:schemeClr>
                </a:solidFill>
                <a:latin typeface="Arial"/>
                <a:cs typeface="Arial"/>
              </a:rPr>
              <a:t>20</a:t>
            </a:r>
            <a:r>
              <a:rPr sz="1200" spc="-14" dirty="0">
                <a:solidFill>
                  <a:schemeClr val="accent6">
                    <a:lumMod val="75000"/>
                  </a:schemeClr>
                </a:solidFill>
                <a:latin typeface="Arial"/>
                <a:cs typeface="Arial"/>
              </a:rPr>
              <a:t> </a:t>
            </a:r>
            <a:r>
              <a:rPr sz="1200" spc="-7" dirty="0">
                <a:solidFill>
                  <a:schemeClr val="accent6">
                    <a:lumMod val="75000"/>
                  </a:schemeClr>
                </a:solidFill>
                <a:latin typeface="Arial"/>
                <a:cs typeface="Arial"/>
              </a:rPr>
              <a:t>minutos</a:t>
            </a:r>
            <a:endParaRPr sz="1200" dirty="0">
              <a:solidFill>
                <a:schemeClr val="accent6">
                  <a:lumMod val="75000"/>
                </a:schemeClr>
              </a:solidFill>
              <a:latin typeface="Arial"/>
              <a:cs typeface="Arial"/>
            </a:endParaRPr>
          </a:p>
          <a:p>
            <a:pPr marL="982921" indent="-98465">
              <a:buFontTx/>
              <a:buChar char="•"/>
              <a:tabLst>
                <a:tab pos="983785" algn="l"/>
                <a:tab pos="2489261" algn="l"/>
              </a:tabLst>
              <a:defRPr/>
            </a:pPr>
            <a:r>
              <a:rPr sz="1200" spc="-112" baseline="2777" dirty="0" err="1">
                <a:solidFill>
                  <a:schemeClr val="accent6">
                    <a:lumMod val="75000"/>
                  </a:schemeClr>
                </a:solidFill>
                <a:latin typeface="Arial"/>
                <a:cs typeface="Arial"/>
              </a:rPr>
              <a:t>Vehículos</a:t>
            </a:r>
            <a:r>
              <a:rPr sz="1200" baseline="2777" dirty="0">
                <a:solidFill>
                  <a:schemeClr val="accent6">
                    <a:lumMod val="75000"/>
                  </a:schemeClr>
                </a:solidFill>
                <a:latin typeface="Arial"/>
                <a:cs typeface="Arial"/>
              </a:rPr>
              <a:t> </a:t>
            </a:r>
            <a:r>
              <a:rPr sz="1200" spc="-102" baseline="2777" dirty="0">
                <a:solidFill>
                  <a:schemeClr val="accent6">
                    <a:lumMod val="75000"/>
                  </a:schemeClr>
                </a:solidFill>
                <a:latin typeface="Arial"/>
                <a:cs typeface="Arial"/>
              </a:rPr>
              <a:t>livianos	</a:t>
            </a:r>
            <a:r>
              <a:rPr lang="es-MX" sz="1200" spc="-102" baseline="2777" dirty="0">
                <a:solidFill>
                  <a:schemeClr val="accent6">
                    <a:lumMod val="75000"/>
                  </a:schemeClr>
                </a:solidFill>
                <a:latin typeface="Arial"/>
                <a:cs typeface="Arial"/>
              </a:rPr>
              <a:t>30</a:t>
            </a:r>
            <a:r>
              <a:rPr sz="1200" spc="-7" dirty="0">
                <a:solidFill>
                  <a:schemeClr val="accent6">
                    <a:lumMod val="75000"/>
                  </a:schemeClr>
                </a:solidFill>
                <a:latin typeface="Arial"/>
                <a:cs typeface="Arial"/>
              </a:rPr>
              <a:t> minutos</a:t>
            </a:r>
            <a:endParaRPr sz="1200" dirty="0">
              <a:solidFill>
                <a:schemeClr val="accent6">
                  <a:lumMod val="75000"/>
                </a:schemeClr>
              </a:solidFill>
              <a:latin typeface="Arial"/>
              <a:cs typeface="Arial"/>
            </a:endParaRPr>
          </a:p>
          <a:p>
            <a:pPr marL="766990">
              <a:spcBef>
                <a:spcPts val="1013"/>
              </a:spcBef>
              <a:defRPr/>
            </a:pPr>
            <a:r>
              <a:rPr sz="1200" u="heavy" spc="-306" dirty="0">
                <a:solidFill>
                  <a:schemeClr val="accent6">
                    <a:lumMod val="75000"/>
                  </a:schemeClr>
                </a:solidFill>
                <a:uFill>
                  <a:solidFill>
                    <a:srgbClr val="30A484"/>
                  </a:solidFill>
                </a:uFill>
                <a:latin typeface="Times New Roman"/>
                <a:cs typeface="Times New Roman"/>
              </a:rPr>
              <a:t> </a:t>
            </a:r>
            <a:r>
              <a:rPr sz="1200" b="1" spc="-75" dirty="0">
                <a:solidFill>
                  <a:schemeClr val="accent6">
                    <a:lumMod val="75000"/>
                  </a:schemeClr>
                </a:solidFill>
                <a:uFill>
                  <a:solidFill>
                    <a:srgbClr val="30A484"/>
                  </a:solidFill>
                </a:uFill>
                <a:latin typeface="Arial"/>
                <a:cs typeface="Arial"/>
              </a:rPr>
              <a:t>Ahorro en</a:t>
            </a:r>
            <a:r>
              <a:rPr sz="1200" b="1" spc="-14" dirty="0">
                <a:solidFill>
                  <a:schemeClr val="accent6">
                    <a:lumMod val="75000"/>
                  </a:schemeClr>
                </a:solidFill>
                <a:uFill>
                  <a:solidFill>
                    <a:srgbClr val="30A484"/>
                  </a:solidFill>
                </a:uFill>
                <a:latin typeface="Arial"/>
                <a:cs typeface="Arial"/>
              </a:rPr>
              <a:t> </a:t>
            </a:r>
            <a:r>
              <a:rPr sz="1200" b="1" spc="-68" dirty="0">
                <a:solidFill>
                  <a:schemeClr val="accent6">
                    <a:lumMod val="75000"/>
                  </a:schemeClr>
                </a:solidFill>
                <a:uFill>
                  <a:solidFill>
                    <a:srgbClr val="30A484"/>
                  </a:solidFill>
                </a:uFill>
                <a:latin typeface="Arial"/>
                <a:cs typeface="Arial"/>
              </a:rPr>
              <a:t>recorrido</a:t>
            </a:r>
            <a:r>
              <a:rPr sz="1200" b="1" spc="-82" dirty="0">
                <a:solidFill>
                  <a:schemeClr val="accent6">
                    <a:lumMod val="75000"/>
                  </a:schemeClr>
                </a:solidFill>
                <a:uFill>
                  <a:solidFill>
                    <a:srgbClr val="30A484"/>
                  </a:solidFill>
                </a:uFill>
                <a:latin typeface="Arial"/>
                <a:cs typeface="Arial"/>
              </a:rPr>
              <a:t> </a:t>
            </a:r>
            <a:endParaRPr sz="1200" dirty="0">
              <a:solidFill>
                <a:schemeClr val="accent6">
                  <a:lumMod val="75000"/>
                </a:schemeClr>
              </a:solidFill>
              <a:latin typeface="Arial"/>
              <a:cs typeface="Arial"/>
            </a:endParaRPr>
          </a:p>
          <a:p>
            <a:pPr marL="982921" indent="-98465">
              <a:spcBef>
                <a:spcPts val="150"/>
              </a:spcBef>
              <a:buFontTx/>
              <a:buChar char="•"/>
              <a:tabLst>
                <a:tab pos="983785" algn="l"/>
              </a:tabLst>
              <a:defRPr/>
            </a:pPr>
            <a:r>
              <a:rPr sz="1200" spc="-132" baseline="2777" dirty="0">
                <a:solidFill>
                  <a:schemeClr val="accent6">
                    <a:lumMod val="75000"/>
                  </a:schemeClr>
                </a:solidFill>
                <a:latin typeface="Arial"/>
                <a:cs typeface="Arial"/>
              </a:rPr>
              <a:t>Más </a:t>
            </a:r>
            <a:r>
              <a:rPr sz="1200" spc="-121" baseline="2777" dirty="0">
                <a:solidFill>
                  <a:schemeClr val="accent6">
                    <a:lumMod val="75000"/>
                  </a:schemeClr>
                </a:solidFill>
                <a:latin typeface="Arial"/>
                <a:cs typeface="Arial"/>
              </a:rPr>
              <a:t>de </a:t>
            </a:r>
            <a:r>
              <a:rPr lang="es-MX" sz="1200" spc="-121" baseline="2777" dirty="0">
                <a:solidFill>
                  <a:schemeClr val="accent6">
                    <a:lumMod val="75000"/>
                  </a:schemeClr>
                </a:solidFill>
                <a:latin typeface="Arial"/>
                <a:cs typeface="Arial"/>
              </a:rPr>
              <a:t>1</a:t>
            </a:r>
            <a:r>
              <a:rPr sz="1200" spc="75" dirty="0">
                <a:solidFill>
                  <a:schemeClr val="accent6">
                    <a:lumMod val="75000"/>
                  </a:schemeClr>
                </a:solidFill>
                <a:latin typeface="Arial"/>
                <a:cs typeface="Arial"/>
              </a:rPr>
              <a:t> </a:t>
            </a:r>
            <a:r>
              <a:rPr sz="1200" spc="-7" dirty="0">
                <a:solidFill>
                  <a:schemeClr val="accent6">
                    <a:lumMod val="75000"/>
                  </a:schemeClr>
                </a:solidFill>
                <a:latin typeface="Arial"/>
                <a:cs typeface="Arial"/>
              </a:rPr>
              <a:t>kilómetros</a:t>
            </a:r>
            <a:endParaRPr sz="1200" dirty="0">
              <a:solidFill>
                <a:schemeClr val="accent6">
                  <a:lumMod val="75000"/>
                </a:schemeClr>
              </a:solidFill>
              <a:latin typeface="Arial"/>
              <a:cs typeface="Arial"/>
            </a:endParaRPr>
          </a:p>
          <a:p>
            <a:pPr marL="766990">
              <a:spcBef>
                <a:spcPts val="939"/>
              </a:spcBef>
              <a:defRPr/>
            </a:pPr>
            <a:r>
              <a:rPr sz="1200" b="1" spc="-75" dirty="0">
                <a:solidFill>
                  <a:schemeClr val="accent6">
                    <a:lumMod val="75000"/>
                  </a:schemeClr>
                </a:solidFill>
                <a:latin typeface="Arial"/>
                <a:cs typeface="Arial"/>
              </a:rPr>
              <a:t>Velocidad de</a:t>
            </a:r>
            <a:r>
              <a:rPr sz="1200" b="1" spc="-14" dirty="0">
                <a:solidFill>
                  <a:schemeClr val="accent6">
                    <a:lumMod val="75000"/>
                  </a:schemeClr>
                </a:solidFill>
                <a:latin typeface="Arial"/>
                <a:cs typeface="Arial"/>
              </a:rPr>
              <a:t> </a:t>
            </a:r>
            <a:r>
              <a:rPr sz="1200" b="1" spc="-75" dirty="0">
                <a:solidFill>
                  <a:schemeClr val="accent6">
                    <a:lumMod val="75000"/>
                  </a:schemeClr>
                </a:solidFill>
                <a:latin typeface="Arial"/>
                <a:cs typeface="Arial"/>
              </a:rPr>
              <a:t>operación</a:t>
            </a:r>
            <a:endParaRPr sz="1200" dirty="0">
              <a:solidFill>
                <a:schemeClr val="accent6">
                  <a:lumMod val="75000"/>
                </a:schemeClr>
              </a:solidFill>
              <a:latin typeface="Arial"/>
              <a:cs typeface="Arial"/>
            </a:endParaRPr>
          </a:p>
          <a:p>
            <a:pPr marL="982921" indent="-98465">
              <a:spcBef>
                <a:spcPts val="155"/>
              </a:spcBef>
              <a:buFontTx/>
              <a:buChar char="•"/>
              <a:tabLst>
                <a:tab pos="983785" algn="l"/>
              </a:tabLst>
              <a:defRPr/>
            </a:pPr>
            <a:r>
              <a:rPr sz="1200" spc="-132" baseline="2777" dirty="0">
                <a:solidFill>
                  <a:schemeClr val="accent6">
                    <a:lumMod val="75000"/>
                  </a:schemeClr>
                </a:solidFill>
                <a:latin typeface="Arial"/>
                <a:cs typeface="Arial"/>
              </a:rPr>
              <a:t>Pasa </a:t>
            </a:r>
            <a:r>
              <a:rPr sz="1200" spc="-121" baseline="2777" dirty="0">
                <a:solidFill>
                  <a:schemeClr val="accent6">
                    <a:lumMod val="75000"/>
                  </a:schemeClr>
                </a:solidFill>
                <a:latin typeface="Arial"/>
                <a:cs typeface="Arial"/>
              </a:rPr>
              <a:t>de </a:t>
            </a:r>
            <a:r>
              <a:rPr sz="1200" spc="-112" baseline="2777" dirty="0">
                <a:solidFill>
                  <a:schemeClr val="accent6">
                    <a:lumMod val="75000"/>
                  </a:schemeClr>
                </a:solidFill>
                <a:latin typeface="Arial"/>
                <a:cs typeface="Arial"/>
              </a:rPr>
              <a:t>18,2 km/h </a:t>
            </a:r>
            <a:r>
              <a:rPr sz="1200" spc="-121" baseline="2777" dirty="0">
                <a:solidFill>
                  <a:schemeClr val="accent6">
                    <a:lumMod val="75000"/>
                  </a:schemeClr>
                </a:solidFill>
                <a:latin typeface="Arial"/>
                <a:cs typeface="Arial"/>
              </a:rPr>
              <a:t>a </a:t>
            </a:r>
            <a:r>
              <a:rPr sz="1200" dirty="0">
                <a:solidFill>
                  <a:schemeClr val="accent6">
                    <a:lumMod val="75000"/>
                  </a:schemeClr>
                </a:solidFill>
                <a:latin typeface="Arial"/>
                <a:cs typeface="Arial"/>
              </a:rPr>
              <a:t>60</a:t>
            </a:r>
            <a:r>
              <a:rPr sz="1200" spc="204" dirty="0">
                <a:solidFill>
                  <a:schemeClr val="accent6">
                    <a:lumMod val="75000"/>
                  </a:schemeClr>
                </a:solidFill>
                <a:latin typeface="Arial"/>
                <a:cs typeface="Arial"/>
              </a:rPr>
              <a:t> </a:t>
            </a:r>
            <a:r>
              <a:rPr sz="1200" spc="-7" dirty="0" err="1">
                <a:solidFill>
                  <a:schemeClr val="accent6">
                    <a:lumMod val="75000"/>
                  </a:schemeClr>
                </a:solidFill>
                <a:latin typeface="Arial"/>
                <a:cs typeface="Arial"/>
              </a:rPr>
              <a:t>kilómetros</a:t>
            </a:r>
            <a:endParaRPr lang="es-CO" sz="1200" spc="-7" dirty="0">
              <a:solidFill>
                <a:schemeClr val="accent6">
                  <a:lumMod val="75000"/>
                </a:schemeClr>
              </a:solidFill>
              <a:latin typeface="Arial"/>
              <a:cs typeface="Arial"/>
            </a:endParaRPr>
          </a:p>
          <a:p>
            <a:pPr marL="766990">
              <a:spcBef>
                <a:spcPts val="891"/>
              </a:spcBef>
              <a:defRPr/>
            </a:pPr>
            <a:r>
              <a:rPr lang="es-ES" sz="1200" b="1" spc="-75" dirty="0">
                <a:solidFill>
                  <a:schemeClr val="accent6">
                    <a:lumMod val="75000"/>
                  </a:schemeClr>
                </a:solidFill>
                <a:latin typeface="Arial"/>
                <a:cs typeface="Arial"/>
              </a:rPr>
              <a:t>Disminución de </a:t>
            </a:r>
            <a:r>
              <a:rPr lang="es-ES" sz="1200" b="1" spc="-54" dirty="0">
                <a:solidFill>
                  <a:schemeClr val="accent6">
                    <a:lumMod val="75000"/>
                  </a:schemeClr>
                </a:solidFill>
                <a:latin typeface="Arial"/>
                <a:cs typeface="Arial"/>
              </a:rPr>
              <a:t>la</a:t>
            </a:r>
            <a:r>
              <a:rPr lang="es-ES" sz="1200" b="1" spc="14" dirty="0">
                <a:solidFill>
                  <a:schemeClr val="accent6">
                    <a:lumMod val="75000"/>
                  </a:schemeClr>
                </a:solidFill>
                <a:latin typeface="Arial"/>
                <a:cs typeface="Arial"/>
              </a:rPr>
              <a:t> </a:t>
            </a:r>
            <a:r>
              <a:rPr lang="es-ES" sz="1200" b="1" spc="-68" dirty="0">
                <a:solidFill>
                  <a:schemeClr val="accent6">
                    <a:lumMod val="75000"/>
                  </a:schemeClr>
                </a:solidFill>
                <a:latin typeface="Arial"/>
                <a:cs typeface="Arial"/>
              </a:rPr>
              <a:t>accidentalidad</a:t>
            </a:r>
            <a:endParaRPr lang="es-ES" sz="1200" dirty="0">
              <a:solidFill>
                <a:schemeClr val="accent6">
                  <a:lumMod val="75000"/>
                </a:schemeClr>
              </a:solidFill>
              <a:latin typeface="Arial"/>
              <a:cs typeface="Arial"/>
            </a:endParaRPr>
          </a:p>
          <a:p>
            <a:pPr marL="982921" indent="-98465">
              <a:spcBef>
                <a:spcPts val="422"/>
              </a:spcBef>
              <a:buFontTx/>
              <a:buChar char="•"/>
              <a:tabLst>
                <a:tab pos="983785" algn="l"/>
              </a:tabLst>
              <a:defRPr/>
            </a:pPr>
            <a:r>
              <a:rPr lang="es-ES" sz="1200" spc="-121" baseline="2777" dirty="0">
                <a:solidFill>
                  <a:schemeClr val="accent6">
                    <a:lumMod val="75000"/>
                  </a:schemeClr>
                </a:solidFill>
                <a:latin typeface="Arial"/>
                <a:cs typeface="Arial"/>
              </a:rPr>
              <a:t>Reducción </a:t>
            </a:r>
            <a:r>
              <a:rPr lang="es-ES" sz="1200" spc="-102" baseline="2777" dirty="0">
                <a:solidFill>
                  <a:schemeClr val="accent6">
                    <a:lumMod val="75000"/>
                  </a:schemeClr>
                </a:solidFill>
                <a:latin typeface="Arial"/>
                <a:cs typeface="Arial"/>
              </a:rPr>
              <a:t>del</a:t>
            </a:r>
            <a:r>
              <a:rPr lang="es-ES" sz="1200" spc="-71" baseline="2777" dirty="0">
                <a:solidFill>
                  <a:schemeClr val="accent6">
                    <a:lumMod val="75000"/>
                  </a:schemeClr>
                </a:solidFill>
                <a:latin typeface="Arial"/>
                <a:cs typeface="Arial"/>
              </a:rPr>
              <a:t> 90</a:t>
            </a:r>
            <a:r>
              <a:rPr lang="es-ES" sz="1200" dirty="0">
                <a:solidFill>
                  <a:schemeClr val="accent6">
                    <a:lumMod val="75000"/>
                  </a:schemeClr>
                </a:solidFill>
                <a:latin typeface="Arial"/>
                <a:cs typeface="Arial"/>
              </a:rPr>
              <a:t>%</a:t>
            </a:r>
          </a:p>
        </p:txBody>
      </p:sp>
      <p:sp>
        <p:nvSpPr>
          <p:cNvPr id="154655" name="object 2">
            <a:extLst>
              <a:ext uri="{FF2B5EF4-FFF2-40B4-BE49-F238E27FC236}">
                <a16:creationId xmlns:a16="http://schemas.microsoft.com/office/drawing/2014/main" id="{E45A29D0-D500-4005-9D2F-365FCA2D06EF}"/>
              </a:ext>
            </a:extLst>
          </p:cNvPr>
          <p:cNvSpPr>
            <a:spLocks/>
          </p:cNvSpPr>
          <p:nvPr/>
        </p:nvSpPr>
        <p:spPr bwMode="auto">
          <a:xfrm>
            <a:off x="8147050" y="1409700"/>
            <a:ext cx="371475" cy="261938"/>
          </a:xfrm>
          <a:custGeom>
            <a:avLst/>
            <a:gdLst>
              <a:gd name="T0" fmla="*/ 1314611 w 273050"/>
              <a:gd name="T1" fmla="*/ 1666160 h 192405"/>
              <a:gd name="T2" fmla="*/ 2353040 w 273050"/>
              <a:gd name="T3" fmla="*/ 833024 h 192405"/>
              <a:gd name="T4" fmla="*/ 1314611 w 273050"/>
              <a:gd name="T5" fmla="*/ 0 h 192405"/>
              <a:gd name="T6" fmla="*/ 1314611 w 273050"/>
              <a:gd name="T7" fmla="*/ 386572 h 192405"/>
              <a:gd name="T8" fmla="*/ 0 w 273050"/>
              <a:gd name="T9" fmla="*/ 386572 h 192405"/>
              <a:gd name="T10" fmla="*/ 0 w 273050"/>
              <a:gd name="T11" fmla="*/ 1279588 h 192405"/>
              <a:gd name="T12" fmla="*/ 1314611 w 273050"/>
              <a:gd name="T13" fmla="*/ 1279588 h 192405"/>
              <a:gd name="T14" fmla="*/ 1314611 w 273050"/>
              <a:gd name="T15" fmla="*/ 1666160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39"/>
                </a:moveTo>
                <a:lnTo>
                  <a:pt x="272783" y="96113"/>
                </a:lnTo>
                <a:lnTo>
                  <a:pt x="152400" y="0"/>
                </a:lnTo>
                <a:lnTo>
                  <a:pt x="152400" y="44602"/>
                </a:lnTo>
                <a:lnTo>
                  <a:pt x="0" y="44602"/>
                </a:lnTo>
                <a:lnTo>
                  <a:pt x="0" y="147637"/>
                </a:lnTo>
                <a:lnTo>
                  <a:pt x="152400" y="147637"/>
                </a:lnTo>
                <a:lnTo>
                  <a:pt x="152400" y="192239"/>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39" name="object 29">
            <a:extLst>
              <a:ext uri="{FF2B5EF4-FFF2-40B4-BE49-F238E27FC236}">
                <a16:creationId xmlns:a16="http://schemas.microsoft.com/office/drawing/2014/main" id="{A7DA3BDA-BAC9-49A1-A8B6-6B0606A63DB3}"/>
              </a:ext>
            </a:extLst>
          </p:cNvPr>
          <p:cNvSpPr txBox="1"/>
          <p:nvPr/>
        </p:nvSpPr>
        <p:spPr>
          <a:xfrm>
            <a:off x="6232525" y="1420813"/>
            <a:ext cx="1708150"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 2 </a:t>
            </a:r>
            <a:r>
              <a:rPr sz="1360" b="1" spc="-68" dirty="0">
                <a:solidFill>
                  <a:schemeClr val="accent6">
                    <a:lumMod val="75000"/>
                  </a:schemeClr>
                </a:solidFill>
                <a:latin typeface="Arial"/>
                <a:cs typeface="Arial"/>
              </a:rPr>
              <a:t>de </a:t>
            </a:r>
            <a:r>
              <a:rPr lang="es-ES" sz="1360" b="1" spc="-68" dirty="0">
                <a:solidFill>
                  <a:schemeClr val="accent6">
                    <a:lumMod val="75000"/>
                  </a:schemeClr>
                </a:solidFill>
                <a:latin typeface="Arial"/>
                <a:cs typeface="Arial"/>
              </a:rPr>
              <a:t>enero</a:t>
            </a:r>
            <a:r>
              <a:rPr sz="1360" b="1" spc="-82" dirty="0">
                <a:solidFill>
                  <a:schemeClr val="accent6">
                    <a:lumMod val="75000"/>
                  </a:schemeClr>
                </a:solidFill>
                <a:latin typeface="Arial"/>
                <a:cs typeface="Arial"/>
              </a:rPr>
              <a:t> </a:t>
            </a:r>
            <a:r>
              <a:rPr sz="1360" b="1" spc="-68" dirty="0">
                <a:solidFill>
                  <a:schemeClr val="accent6">
                    <a:lumMod val="75000"/>
                  </a:schemeClr>
                </a:solidFill>
                <a:latin typeface="Arial"/>
                <a:cs typeface="Arial"/>
              </a:rPr>
              <a:t>de</a:t>
            </a:r>
            <a:r>
              <a:rPr sz="1360" b="1" dirty="0">
                <a:solidFill>
                  <a:schemeClr val="accent6">
                    <a:lumMod val="75000"/>
                  </a:schemeClr>
                </a:solidFill>
                <a:latin typeface="Arial"/>
                <a:cs typeface="Arial"/>
              </a:rPr>
              <a:t> </a:t>
            </a:r>
            <a:r>
              <a:rPr lang="es-ES" sz="1360" b="1" dirty="0">
                <a:solidFill>
                  <a:schemeClr val="accent6">
                    <a:lumMod val="75000"/>
                  </a:schemeClr>
                </a:solidFill>
                <a:latin typeface="Arial"/>
                <a:cs typeface="Arial"/>
              </a:rPr>
              <a:t>2019</a:t>
            </a:r>
            <a:endParaRPr sz="1360" dirty="0">
              <a:solidFill>
                <a:schemeClr val="accent6">
                  <a:lumMod val="75000"/>
                </a:schemeClr>
              </a:solidFill>
              <a:latin typeface="Arial"/>
              <a:cs typeface="Arial"/>
            </a:endParaRPr>
          </a:p>
        </p:txBody>
      </p:sp>
      <p:sp>
        <p:nvSpPr>
          <p:cNvPr id="40" name="object 31">
            <a:extLst>
              <a:ext uri="{FF2B5EF4-FFF2-40B4-BE49-F238E27FC236}">
                <a16:creationId xmlns:a16="http://schemas.microsoft.com/office/drawing/2014/main" id="{1276507A-CFF7-433D-B095-18C0D874F692}"/>
              </a:ext>
            </a:extLst>
          </p:cNvPr>
          <p:cNvSpPr txBox="1"/>
          <p:nvPr/>
        </p:nvSpPr>
        <p:spPr>
          <a:xfrm>
            <a:off x="8724900" y="1408113"/>
            <a:ext cx="1235075" cy="227012"/>
          </a:xfrm>
          <a:prstGeom prst="rect">
            <a:avLst/>
          </a:prstGeom>
        </p:spPr>
        <p:txBody>
          <a:bodyPr lIns="0" tIns="17275" rIns="0" bIns="0">
            <a:spAutoFit/>
          </a:bodyPr>
          <a:lstStyle/>
          <a:p>
            <a:pPr marL="17275">
              <a:spcBef>
                <a:spcPts val="136"/>
              </a:spcBef>
              <a:defRPr/>
            </a:pPr>
            <a:r>
              <a:rPr lang="es-CO" sz="1360" spc="-68" dirty="0">
                <a:solidFill>
                  <a:schemeClr val="accent6">
                    <a:lumMod val="50000"/>
                  </a:schemeClr>
                </a:solidFill>
                <a:latin typeface="Arial"/>
                <a:cs typeface="Arial"/>
              </a:rPr>
              <a:t>Inicio</a:t>
            </a:r>
            <a:r>
              <a:rPr sz="1360" spc="-68" dirty="0">
                <a:solidFill>
                  <a:schemeClr val="accent6">
                    <a:lumMod val="50000"/>
                  </a:schemeClr>
                </a:solidFill>
                <a:latin typeface="Arial"/>
                <a:cs typeface="Arial"/>
              </a:rPr>
              <a:t> </a:t>
            </a:r>
            <a:r>
              <a:rPr sz="1360" spc="-82" dirty="0">
                <a:solidFill>
                  <a:schemeClr val="accent6">
                    <a:lumMod val="50000"/>
                  </a:schemeClr>
                </a:solidFill>
                <a:latin typeface="Arial"/>
                <a:cs typeface="Arial"/>
              </a:rPr>
              <a:t>de</a:t>
            </a:r>
            <a:r>
              <a:rPr sz="1360" spc="-109" dirty="0">
                <a:solidFill>
                  <a:schemeClr val="accent6">
                    <a:lumMod val="50000"/>
                  </a:schemeClr>
                </a:solidFill>
                <a:latin typeface="Arial"/>
                <a:cs typeface="Arial"/>
              </a:rPr>
              <a:t> </a:t>
            </a:r>
            <a:r>
              <a:rPr sz="1360" spc="-75" dirty="0">
                <a:solidFill>
                  <a:schemeClr val="accent6">
                    <a:lumMod val="50000"/>
                  </a:schemeClr>
                </a:solidFill>
                <a:latin typeface="Arial"/>
                <a:cs typeface="Arial"/>
              </a:rPr>
              <a:t>obras</a:t>
            </a:r>
            <a:endParaRPr sz="1360" dirty="0">
              <a:solidFill>
                <a:schemeClr val="accent6">
                  <a:lumMod val="50000"/>
                </a:schemeClr>
              </a:solidFill>
              <a:latin typeface="Arial"/>
              <a:cs typeface="Arial"/>
            </a:endParaRPr>
          </a:p>
        </p:txBody>
      </p:sp>
      <p:sp>
        <p:nvSpPr>
          <p:cNvPr id="41" name="object 24">
            <a:extLst>
              <a:ext uri="{FF2B5EF4-FFF2-40B4-BE49-F238E27FC236}">
                <a16:creationId xmlns:a16="http://schemas.microsoft.com/office/drawing/2014/main" id="{4CE50357-659E-4724-9D2A-535CAE75DE9F}"/>
              </a:ext>
            </a:extLst>
          </p:cNvPr>
          <p:cNvSpPr txBox="1"/>
          <p:nvPr/>
        </p:nvSpPr>
        <p:spPr>
          <a:xfrm>
            <a:off x="1206500" y="1552575"/>
            <a:ext cx="1325563" cy="541338"/>
          </a:xfrm>
          <a:prstGeom prst="rect">
            <a:avLst/>
          </a:prstGeom>
        </p:spPr>
        <p:txBody>
          <a:bodyPr lIns="0" tIns="70824" rIns="0" bIns="0">
            <a:spAutoFit/>
          </a:bodyPr>
          <a:lstStyle/>
          <a:p>
            <a:pPr marL="153743" indent="-137333">
              <a:spcBef>
                <a:spcPts val="556"/>
              </a:spcBef>
              <a:buFontTx/>
              <a:buChar char="&gt;"/>
              <a:tabLst>
                <a:tab pos="154606" algn="l"/>
              </a:tabLst>
              <a:defRPr/>
            </a:pPr>
            <a:r>
              <a:rPr lang="es-CO" sz="1360" spc="-68" dirty="0">
                <a:solidFill>
                  <a:schemeClr val="accent6">
                    <a:lumMod val="50000"/>
                  </a:schemeClr>
                </a:solidFill>
                <a:latin typeface="Arial"/>
                <a:cs typeface="Arial"/>
              </a:rPr>
              <a:t>Obra</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28"/>
              </a:spcBef>
              <a:buFontTx/>
              <a:buChar char="&gt;"/>
              <a:tabLst>
                <a:tab pos="154606" algn="l"/>
              </a:tabLst>
              <a:defRPr/>
            </a:pPr>
            <a:r>
              <a:rPr lang="es-CO" sz="1360" spc="-68" dirty="0">
                <a:solidFill>
                  <a:schemeClr val="accent6">
                    <a:lumMod val="50000"/>
                  </a:schemeClr>
                </a:solidFill>
                <a:latin typeface="Arial"/>
                <a:cs typeface="Arial"/>
              </a:rPr>
              <a:t>Interventoría</a:t>
            </a:r>
            <a:r>
              <a:rPr sz="1360" spc="-54"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p:txBody>
      </p:sp>
      <p:sp>
        <p:nvSpPr>
          <p:cNvPr id="42" name="object 25">
            <a:extLst>
              <a:ext uri="{FF2B5EF4-FFF2-40B4-BE49-F238E27FC236}">
                <a16:creationId xmlns:a16="http://schemas.microsoft.com/office/drawing/2014/main" id="{93077A5D-99F0-4030-8D55-A2EA8E339446}"/>
              </a:ext>
            </a:extLst>
          </p:cNvPr>
          <p:cNvSpPr txBox="1"/>
          <p:nvPr/>
        </p:nvSpPr>
        <p:spPr>
          <a:xfrm>
            <a:off x="3711575" y="1547813"/>
            <a:ext cx="2146300" cy="582612"/>
          </a:xfrm>
          <a:prstGeom prst="rect">
            <a:avLst/>
          </a:prstGeom>
        </p:spPr>
        <p:txBody>
          <a:bodyPr lIns="0" tIns="17275" rIns="0" bIns="0">
            <a:spAutoFit/>
          </a:bodyPr>
          <a:lstStyle/>
          <a:p>
            <a:pPr marL="17275">
              <a:lnSpc>
                <a:spcPts val="2224"/>
              </a:lnSpc>
              <a:spcBef>
                <a:spcPts val="136"/>
              </a:spcBef>
              <a:defRPr/>
            </a:pPr>
            <a:r>
              <a:rPr sz="1904" b="1" spc="-7" dirty="0">
                <a:solidFill>
                  <a:schemeClr val="accent6">
                    <a:lumMod val="50000"/>
                  </a:schemeClr>
                </a:solidFill>
                <a:latin typeface="Arial"/>
                <a:cs typeface="Arial"/>
              </a:rPr>
              <a:t>$</a:t>
            </a:r>
            <a:r>
              <a:rPr lang="es-ES" sz="1904" b="1" spc="-7" dirty="0">
                <a:solidFill>
                  <a:schemeClr val="accent6">
                    <a:lumMod val="50000"/>
                  </a:schemeClr>
                </a:solidFill>
                <a:latin typeface="Arial"/>
                <a:cs typeface="Arial"/>
              </a:rPr>
              <a:t>25</a:t>
            </a:r>
            <a:r>
              <a:rPr lang="es-CO" sz="1904" b="1" spc="-7" dirty="0">
                <a:solidFill>
                  <a:schemeClr val="accent6">
                    <a:lumMod val="50000"/>
                  </a:schemeClr>
                </a:solidFill>
                <a:latin typeface="Arial"/>
                <a:cs typeface="Arial"/>
              </a:rPr>
              <a:t>.692</a:t>
            </a:r>
            <a:r>
              <a:rPr sz="1904" b="1" spc="109"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a:p>
            <a:pPr marL="17275">
              <a:lnSpc>
                <a:spcPts val="2190"/>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  2</a:t>
            </a:r>
            <a:r>
              <a:rPr sz="1904" b="1" spc="-7" dirty="0">
                <a:solidFill>
                  <a:schemeClr val="accent6">
                    <a:lumMod val="50000"/>
                  </a:schemeClr>
                </a:solidFill>
                <a:latin typeface="Arial"/>
                <a:cs typeface="Arial"/>
              </a:rPr>
              <a:t>.</a:t>
            </a:r>
            <a:r>
              <a:rPr lang="es-ES" sz="1904" b="1" spc="-7" dirty="0">
                <a:solidFill>
                  <a:schemeClr val="accent6">
                    <a:lumMod val="50000"/>
                  </a:schemeClr>
                </a:solidFill>
                <a:latin typeface="Arial"/>
                <a:cs typeface="Arial"/>
              </a:rPr>
              <a:t>988</a:t>
            </a:r>
            <a:r>
              <a:rPr sz="1904" b="1" spc="231"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p:txBody>
      </p:sp>
      <p:sp>
        <p:nvSpPr>
          <p:cNvPr id="44" name="Rectángulo 43">
            <a:extLst>
              <a:ext uri="{FF2B5EF4-FFF2-40B4-BE49-F238E27FC236}">
                <a16:creationId xmlns:a16="http://schemas.microsoft.com/office/drawing/2014/main" id="{E1BC2D74-D9C5-4E52-A682-C4AE1578C53B}"/>
              </a:ext>
            </a:extLst>
          </p:cNvPr>
          <p:cNvSpPr/>
          <p:nvPr/>
        </p:nvSpPr>
        <p:spPr>
          <a:xfrm>
            <a:off x="9285288" y="4316413"/>
            <a:ext cx="2449512" cy="1198562"/>
          </a:xfrm>
          <a:prstGeom prst="rect">
            <a:avLst/>
          </a:prstGeom>
        </p:spPr>
        <p:txBody>
          <a:bodyPr>
            <a:spAutoFit/>
          </a:bodyPr>
          <a:lstStyle/>
          <a:p>
            <a:pPr marL="766990">
              <a:spcBef>
                <a:spcPts val="891"/>
              </a:spcBef>
              <a:defRPr/>
            </a:pPr>
            <a:r>
              <a:rPr lang="es-MX" sz="1224" b="1" spc="-75" dirty="0">
                <a:solidFill>
                  <a:schemeClr val="accent6">
                    <a:lumMod val="50000"/>
                  </a:schemeClr>
                </a:solidFill>
                <a:latin typeface="Arial"/>
                <a:cs typeface="Arial"/>
              </a:rPr>
              <a:t>Empleos</a:t>
            </a:r>
            <a:endParaRPr lang="es-MX" sz="1224" dirty="0">
              <a:solidFill>
                <a:schemeClr val="accent6">
                  <a:lumMod val="50000"/>
                </a:schemeClr>
              </a:solidFill>
              <a:latin typeface="Arial"/>
              <a:cs typeface="Arial"/>
            </a:endParaRPr>
          </a:p>
          <a:p>
            <a:pPr marL="982921" indent="-98465">
              <a:spcBef>
                <a:spcPts val="422"/>
              </a:spcBef>
              <a:buFontTx/>
              <a:buChar char="•"/>
              <a:tabLst>
                <a:tab pos="983785" algn="l"/>
              </a:tabLst>
              <a:defRPr/>
            </a:pPr>
            <a:r>
              <a:rPr lang="es-MX" sz="2040" spc="-121" baseline="2777" dirty="0">
                <a:solidFill>
                  <a:schemeClr val="accent6">
                    <a:lumMod val="50000"/>
                  </a:schemeClr>
                </a:solidFill>
                <a:latin typeface="Arial"/>
                <a:cs typeface="Arial"/>
              </a:rPr>
              <a:t> </a:t>
            </a:r>
            <a:r>
              <a:rPr lang="es-MX" spc="-121" baseline="2777" dirty="0">
                <a:solidFill>
                  <a:schemeClr val="accent6">
                    <a:lumMod val="50000"/>
                  </a:schemeClr>
                </a:solidFill>
                <a:latin typeface="Arial"/>
                <a:cs typeface="Arial"/>
              </a:rPr>
              <a:t>Directos </a:t>
            </a:r>
            <a:r>
              <a:rPr lang="es-MX" dirty="0">
                <a:solidFill>
                  <a:schemeClr val="accent6">
                    <a:lumMod val="50000"/>
                  </a:schemeClr>
                </a:solidFill>
                <a:latin typeface="Arial"/>
                <a:cs typeface="Arial"/>
              </a:rPr>
              <a:t>259 - </a:t>
            </a:r>
            <a:r>
              <a:rPr lang="es-MX" spc="-121" baseline="2777" dirty="0">
                <a:solidFill>
                  <a:schemeClr val="accent6">
                    <a:lumMod val="50000"/>
                  </a:schemeClr>
                </a:solidFill>
                <a:latin typeface="Arial"/>
                <a:cs typeface="Arial"/>
              </a:rPr>
              <a:t> Indirectos </a:t>
            </a:r>
            <a:r>
              <a:rPr lang="es-MX" dirty="0">
                <a:solidFill>
                  <a:schemeClr val="accent6">
                    <a:lumMod val="50000"/>
                  </a:schemeClr>
                </a:solidFill>
                <a:latin typeface="Arial"/>
                <a:cs typeface="Arial"/>
              </a:rPr>
              <a:t>15</a:t>
            </a:r>
          </a:p>
          <a:p>
            <a:pPr marL="982921" indent="-98465">
              <a:spcBef>
                <a:spcPts val="422"/>
              </a:spcBef>
              <a:buFontTx/>
              <a:buChar char="•"/>
              <a:tabLst>
                <a:tab pos="983785" algn="l"/>
              </a:tabLst>
              <a:defRPr/>
            </a:pPr>
            <a:endParaRPr lang="es-MX" sz="1700" dirty="0">
              <a:solidFill>
                <a:prstClr val="black"/>
              </a:solidFill>
              <a:latin typeface="Arial"/>
              <a:cs typeface="Arial"/>
            </a:endParaRPr>
          </a:p>
        </p:txBody>
      </p:sp>
      <p:sp>
        <p:nvSpPr>
          <p:cNvPr id="154661" name="object 21">
            <a:extLst>
              <a:ext uri="{FF2B5EF4-FFF2-40B4-BE49-F238E27FC236}">
                <a16:creationId xmlns:a16="http://schemas.microsoft.com/office/drawing/2014/main" id="{9F6BF127-AA29-4B33-B3D2-55B7E076E4DA}"/>
              </a:ext>
            </a:extLst>
          </p:cNvPr>
          <p:cNvSpPr>
            <a:spLocks noChangeArrowheads="1"/>
          </p:cNvSpPr>
          <p:nvPr/>
        </p:nvSpPr>
        <p:spPr bwMode="auto">
          <a:xfrm>
            <a:off x="9785350" y="4616450"/>
            <a:ext cx="327025" cy="419100"/>
          </a:xfrm>
          <a:prstGeom prst="rect">
            <a:avLst/>
          </a:prstGeom>
          <a:blipFill dpi="0" rotWithShape="1">
            <a:blip r:embed="rId8"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43" name="object 36">
            <a:extLst>
              <a:ext uri="{FF2B5EF4-FFF2-40B4-BE49-F238E27FC236}">
                <a16:creationId xmlns:a16="http://schemas.microsoft.com/office/drawing/2014/main" id="{2B2A20ED-70E7-4F38-BC2D-6F7C4B798030}"/>
              </a:ext>
            </a:extLst>
          </p:cNvPr>
          <p:cNvSpPr txBox="1">
            <a:spLocks noChangeArrowheads="1"/>
          </p:cNvSpPr>
          <p:nvPr/>
        </p:nvSpPr>
        <p:spPr bwMode="auto">
          <a:xfrm>
            <a:off x="546100" y="4159250"/>
            <a:ext cx="5075238" cy="1966913"/>
          </a:xfrm>
          <a:prstGeom prst="rect">
            <a:avLst/>
          </a:prstGeom>
          <a:noFill/>
          <a:ln>
            <a:noFill/>
          </a:ln>
        </p:spPr>
        <p:txBody>
          <a:bodyPr lIns="0" tIns="18138" rIns="0" bIns="0">
            <a:spAutoFit/>
          </a:bodyPr>
          <a:lstStyle>
            <a:lvl1pPr marL="2079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ts val="138"/>
              </a:spcBef>
              <a:buFontTx/>
              <a:buNone/>
              <a:defRPr/>
            </a:pPr>
            <a:r>
              <a:rPr lang="es-CO" altLang="es-CO" sz="1600" b="1" dirty="0">
                <a:solidFill>
                  <a:schemeClr val="accent6">
                    <a:lumMod val="75000"/>
                  </a:schemeClr>
                </a:solidFill>
                <a:latin typeface="Arial" panose="020B0604020202020204" pitchFamily="34" charset="0"/>
                <a:cs typeface="Arial" panose="020B0604020202020204" pitchFamily="34" charset="0"/>
              </a:rPr>
              <a:t>Metas físicas:</a:t>
            </a:r>
          </a:p>
          <a:p>
            <a:pPr>
              <a:lnSpc>
                <a:spcPct val="100000"/>
              </a:lnSpc>
              <a:spcBef>
                <a:spcPts val="138"/>
              </a:spcBef>
              <a:defRPr/>
            </a:pPr>
            <a:r>
              <a:rPr lang="es-CO" altLang="es-CO" sz="1050" b="1" dirty="0">
                <a:solidFill>
                  <a:schemeClr val="accent6">
                    <a:lumMod val="75000"/>
                  </a:schemeClr>
                </a:solidFill>
                <a:latin typeface="Arial" panose="020B0604020202020204" pitchFamily="34" charset="0"/>
                <a:cs typeface="Arial" panose="020B0604020202020204" pitchFamily="34" charset="0"/>
              </a:rPr>
              <a:t>Tramo 1 El Espino, construcción Pontón K19+900 y Puente </a:t>
            </a:r>
            <a:r>
              <a:rPr lang="es-CO" altLang="es-CO" sz="1050" b="1" dirty="0" err="1">
                <a:solidFill>
                  <a:schemeClr val="accent6">
                    <a:lumMod val="75000"/>
                  </a:schemeClr>
                </a:solidFill>
                <a:latin typeface="Arial" panose="020B0604020202020204" pitchFamily="34" charset="0"/>
                <a:cs typeface="Arial" panose="020B0604020202020204" pitchFamily="34" charset="0"/>
              </a:rPr>
              <a:t>Chiscano</a:t>
            </a:r>
            <a:endParaRPr lang="es-CO" altLang="es-CO" sz="1050" b="1" dirty="0">
              <a:solidFill>
                <a:schemeClr val="accent6">
                  <a:lumMod val="75000"/>
                </a:schemeClr>
              </a:solidFill>
              <a:latin typeface="Arial" panose="020B0604020202020204" pitchFamily="34" charset="0"/>
              <a:cs typeface="Arial" panose="020B0604020202020204" pitchFamily="34" charset="0"/>
            </a:endParaRPr>
          </a:p>
          <a:p>
            <a:pPr>
              <a:lnSpc>
                <a:spcPct val="100000"/>
              </a:lnSpc>
              <a:spcBef>
                <a:spcPts val="138"/>
              </a:spcBef>
              <a:defRPr/>
            </a:pPr>
            <a:r>
              <a:rPr lang="es-CO" altLang="es-CO" sz="1050" b="1" dirty="0">
                <a:solidFill>
                  <a:schemeClr val="accent6">
                    <a:lumMod val="75000"/>
                  </a:schemeClr>
                </a:solidFill>
                <a:latin typeface="Arial" panose="020B0604020202020204" pitchFamily="34" charset="0"/>
                <a:cs typeface="Arial" panose="020B0604020202020204" pitchFamily="34" charset="0"/>
              </a:rPr>
              <a:t>Tramo 2  Mejoramiento, mantenimiento y rehabilitación del corredor vial Túnel - Llano de Alarcón 3.4 Km.</a:t>
            </a:r>
          </a:p>
          <a:p>
            <a:pPr>
              <a:lnSpc>
                <a:spcPct val="100000"/>
              </a:lnSpc>
              <a:spcBef>
                <a:spcPts val="138"/>
              </a:spcBef>
              <a:defRPr/>
            </a:pPr>
            <a:r>
              <a:rPr lang="es-ES" altLang="es-CO" sz="1050" b="1" dirty="0">
                <a:solidFill>
                  <a:schemeClr val="accent6">
                    <a:lumMod val="75000"/>
                  </a:schemeClr>
                </a:solidFill>
                <a:latin typeface="Arial" panose="020B0604020202020204" pitchFamily="34" charset="0"/>
                <a:cs typeface="Arial" panose="020B0604020202020204" pitchFamily="34" charset="0"/>
              </a:rPr>
              <a:t>Tramo 3 Intercambiador vial BTS construcción intercambiador vial a desnivel.</a:t>
            </a:r>
          </a:p>
          <a:p>
            <a:pPr>
              <a:lnSpc>
                <a:spcPct val="100000"/>
              </a:lnSpc>
              <a:spcBef>
                <a:spcPts val="138"/>
              </a:spcBef>
              <a:defRPr/>
            </a:pPr>
            <a:r>
              <a:rPr lang="es-ES" altLang="es-CO" sz="1050" b="1" dirty="0">
                <a:solidFill>
                  <a:schemeClr val="accent6">
                    <a:lumMod val="75000"/>
                  </a:schemeClr>
                </a:solidFill>
                <a:latin typeface="Arial" panose="020B0604020202020204" pitchFamily="34" charset="0"/>
                <a:cs typeface="Arial" panose="020B0604020202020204" pitchFamily="34" charset="0"/>
              </a:rPr>
              <a:t>Tramo  4 Sogamoso – Tasco, Construcción muro de contención K8+500.</a:t>
            </a:r>
          </a:p>
          <a:p>
            <a:pPr>
              <a:lnSpc>
                <a:spcPct val="100000"/>
              </a:lnSpc>
              <a:spcBef>
                <a:spcPts val="138"/>
              </a:spcBef>
              <a:defRPr/>
            </a:pPr>
            <a:r>
              <a:rPr lang="es-ES" altLang="es-CO" sz="1050" b="1" dirty="0">
                <a:solidFill>
                  <a:schemeClr val="accent6">
                    <a:lumMod val="75000"/>
                  </a:schemeClr>
                </a:solidFill>
                <a:latin typeface="Arial" panose="020B0604020202020204" pitchFamily="34" charset="0"/>
                <a:cs typeface="Arial" panose="020B0604020202020204" pitchFamily="34" charset="0"/>
              </a:rPr>
              <a:t>Tramo 5 Anillo Vial </a:t>
            </a:r>
            <a:r>
              <a:rPr lang="es-ES" altLang="es-CO" sz="1050" b="1" dirty="0" err="1">
                <a:solidFill>
                  <a:schemeClr val="accent6">
                    <a:lumMod val="75000"/>
                  </a:schemeClr>
                </a:solidFill>
                <a:latin typeface="Arial" panose="020B0604020202020204" pitchFamily="34" charset="0"/>
                <a:cs typeface="Arial" panose="020B0604020202020204" pitchFamily="34" charset="0"/>
              </a:rPr>
              <a:t>Cuitiva</a:t>
            </a:r>
            <a:r>
              <a:rPr lang="es-ES" altLang="es-CO" sz="1050" b="1" dirty="0">
                <a:solidFill>
                  <a:schemeClr val="accent6">
                    <a:lumMod val="75000"/>
                  </a:schemeClr>
                </a:solidFill>
                <a:latin typeface="Arial" panose="020B0604020202020204" pitchFamily="34" charset="0"/>
                <a:cs typeface="Arial" panose="020B0604020202020204" pitchFamily="34" charset="0"/>
              </a:rPr>
              <a:t>  - Tota, Construcción de 2 muros de contención K0+000 y K8+500</a:t>
            </a:r>
            <a:endParaRPr lang="es-CO" altLang="es-CO" sz="1050" dirty="0">
              <a:solidFill>
                <a:schemeClr val="accent6">
                  <a:lumMod val="75000"/>
                </a:schemeClr>
              </a:solidFill>
              <a:latin typeface="Arial" panose="020B0604020202020204" pitchFamily="34" charset="0"/>
              <a:cs typeface="Arial" panose="020B0604020202020204" pitchFamily="34" charset="0"/>
            </a:endParaRPr>
          </a:p>
          <a:p>
            <a:pPr>
              <a:lnSpc>
                <a:spcPct val="96000"/>
              </a:lnSpc>
              <a:spcBef>
                <a:spcPts val="1225"/>
              </a:spcBef>
              <a:buFontTx/>
              <a:buNone/>
              <a:defRPr/>
            </a:pPr>
            <a:endParaRPr lang="es-CO" altLang="es-CO" sz="1300" dirty="0">
              <a:solidFill>
                <a:prstClr val="black"/>
              </a:solidFill>
              <a:latin typeface="Arial" panose="020B0604020202020204" pitchFamily="34" charset="0"/>
              <a:cs typeface="Arial" panose="020B0604020202020204" pitchFamily="34" charset="0"/>
            </a:endParaRPr>
          </a:p>
        </p:txBody>
      </p:sp>
      <p:sp>
        <p:nvSpPr>
          <p:cNvPr id="45" name="Rectángulo 44">
            <a:extLst>
              <a:ext uri="{FF2B5EF4-FFF2-40B4-BE49-F238E27FC236}">
                <a16:creationId xmlns:a16="http://schemas.microsoft.com/office/drawing/2014/main" id="{F689CE0B-4263-472A-9358-46465B1B4293}"/>
              </a:ext>
            </a:extLst>
          </p:cNvPr>
          <p:cNvSpPr/>
          <p:nvPr/>
        </p:nvSpPr>
        <p:spPr>
          <a:xfrm>
            <a:off x="885825" y="257175"/>
            <a:ext cx="6064250" cy="523875"/>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PROGRAMA BICENTENARIO</a:t>
            </a:r>
          </a:p>
          <a:p>
            <a:pPr eaLnBrk="1" hangingPunct="1">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6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object 5">
            <a:extLst>
              <a:ext uri="{FF2B5EF4-FFF2-40B4-BE49-F238E27FC236}">
                <a16:creationId xmlns:a16="http://schemas.microsoft.com/office/drawing/2014/main" id="{2C1CB50C-2C0C-46B5-97F8-0B3C188A21BC}"/>
              </a:ext>
            </a:extLst>
          </p:cNvPr>
          <p:cNvSpPr>
            <a:spLocks/>
          </p:cNvSpPr>
          <p:nvPr/>
        </p:nvSpPr>
        <p:spPr bwMode="auto">
          <a:xfrm>
            <a:off x="6408738" y="852488"/>
            <a:ext cx="404812" cy="396875"/>
          </a:xfrm>
          <a:custGeom>
            <a:avLst/>
            <a:gdLst>
              <a:gd name="T0" fmla="*/ 0 w 297814"/>
              <a:gd name="T1" fmla="*/ 2461989 h 292734"/>
              <a:gd name="T2" fmla="*/ 87862 w 297814"/>
              <a:gd name="T3" fmla="*/ 2375588 h 292734"/>
              <a:gd name="T4" fmla="*/ 2551135 w 297814"/>
              <a:gd name="T5" fmla="*/ 1770956 h 292734"/>
              <a:gd name="T6" fmla="*/ 2551135 w 297814"/>
              <a:gd name="T7" fmla="*/ 1252591 h 292734"/>
              <a:gd name="T8" fmla="*/ 87862 w 297814"/>
              <a:gd name="T9" fmla="*/ 647841 h 292734"/>
              <a:gd name="T10" fmla="*/ 87862 w 297814"/>
              <a:gd name="T11" fmla="*/ 561439 h 292734"/>
              <a:gd name="T12" fmla="*/ 879664 w 297814"/>
              <a:gd name="T13" fmla="*/ 239823 h 292734"/>
              <a:gd name="T14" fmla="*/ 703717 w 297814"/>
              <a:gd name="T15" fmla="*/ 1857226 h 292734"/>
              <a:gd name="T16" fmla="*/ 703717 w 297814"/>
              <a:gd name="T17" fmla="*/ 2375588 h 292734"/>
              <a:gd name="T18" fmla="*/ 1231574 w 297814"/>
              <a:gd name="T19" fmla="*/ 1857226 h 292734"/>
              <a:gd name="T20" fmla="*/ 1319560 w 297814"/>
              <a:gd name="T21" fmla="*/ 1857226 h 292734"/>
              <a:gd name="T22" fmla="*/ 1847412 w 297814"/>
              <a:gd name="T23" fmla="*/ 2375588 h 292734"/>
              <a:gd name="T24" fmla="*/ 2551135 w 297814"/>
              <a:gd name="T25" fmla="*/ 1857226 h 292734"/>
              <a:gd name="T26" fmla="*/ 2551135 w 297814"/>
              <a:gd name="T27" fmla="*/ 2375588 h 292734"/>
              <a:gd name="T28" fmla="*/ 615733 w 297814"/>
              <a:gd name="T29" fmla="*/ 1252591 h 292734"/>
              <a:gd name="T30" fmla="*/ 703717 w 297814"/>
              <a:gd name="T31" fmla="*/ 1252591 h 292734"/>
              <a:gd name="T32" fmla="*/ 1231574 w 297814"/>
              <a:gd name="T33" fmla="*/ 1770956 h 292734"/>
              <a:gd name="T34" fmla="*/ 1935284 w 297814"/>
              <a:gd name="T35" fmla="*/ 1252591 h 292734"/>
              <a:gd name="T36" fmla="*/ 1935284 w 297814"/>
              <a:gd name="T37" fmla="*/ 1770956 h 292734"/>
              <a:gd name="T38" fmla="*/ 2463154 w 297814"/>
              <a:gd name="T39" fmla="*/ 1252591 h 292734"/>
              <a:gd name="T40" fmla="*/ 2551135 w 297814"/>
              <a:gd name="T41" fmla="*/ 1252591 h 292734"/>
              <a:gd name="T42" fmla="*/ 615733 w 297814"/>
              <a:gd name="T43" fmla="*/ 1166189 h 292734"/>
              <a:gd name="T44" fmla="*/ 1319560 w 297814"/>
              <a:gd name="T45" fmla="*/ 647841 h 292734"/>
              <a:gd name="T46" fmla="*/ 1319560 w 297814"/>
              <a:gd name="T47" fmla="*/ 1166189 h 292734"/>
              <a:gd name="T48" fmla="*/ 1847412 w 297814"/>
              <a:gd name="T49" fmla="*/ 647841 h 292734"/>
              <a:gd name="T50" fmla="*/ 1935284 w 297814"/>
              <a:gd name="T51" fmla="*/ 647841 h 292734"/>
              <a:gd name="T52" fmla="*/ 2463154 w 297814"/>
              <a:gd name="T53" fmla="*/ 1166189 h 292734"/>
              <a:gd name="T54" fmla="*/ 2551135 w 297814"/>
              <a:gd name="T55" fmla="*/ 259177 h 292734"/>
              <a:gd name="T56" fmla="*/ 2551135 w 297814"/>
              <a:gd name="T57" fmla="*/ 561439 h 292734"/>
              <a:gd name="T58" fmla="*/ 952397 w 297814"/>
              <a:gd name="T59" fmla="*/ 86389 h 292734"/>
              <a:gd name="T60" fmla="*/ 952397 w 297814"/>
              <a:gd name="T61" fmla="*/ 345568 h 292734"/>
              <a:gd name="T62" fmla="*/ 835675 w 297814"/>
              <a:gd name="T63" fmla="*/ 412613 h 292734"/>
              <a:gd name="T64" fmla="*/ 965211 w 297814"/>
              <a:gd name="T65" fmla="*/ 414877 h 292734"/>
              <a:gd name="T66" fmla="*/ 1099610 w 297814"/>
              <a:gd name="T67" fmla="*/ 215973 h 292734"/>
              <a:gd name="T68" fmla="*/ 1671356 w 297814"/>
              <a:gd name="T69" fmla="*/ 0 h 292734"/>
              <a:gd name="T70" fmla="*/ 1627469 w 297814"/>
              <a:gd name="T71" fmla="*/ 67031 h 292734"/>
              <a:gd name="T72" fmla="*/ 1803323 w 297814"/>
              <a:gd name="T73" fmla="*/ 144446 h 292734"/>
              <a:gd name="T74" fmla="*/ 1647181 w 297814"/>
              <a:gd name="T75" fmla="*/ 345568 h 292734"/>
              <a:gd name="T76" fmla="*/ 1647181 w 297814"/>
              <a:gd name="T77" fmla="*/ 431852 h 292734"/>
              <a:gd name="T78" fmla="*/ 1811284 w 297814"/>
              <a:gd name="T79" fmla="*/ 382404 h 292734"/>
              <a:gd name="T80" fmla="*/ 2551135 w 297814"/>
              <a:gd name="T81" fmla="*/ 259177 h 292734"/>
              <a:gd name="T82" fmla="*/ 1859525 w 297814"/>
              <a:gd name="T83" fmla="*/ 104196 h 292734"/>
              <a:gd name="T84" fmla="*/ 1671356 w 297814"/>
              <a:gd name="T85" fmla="*/ 0 h 292734"/>
              <a:gd name="T86" fmla="*/ 739786 w 297814"/>
              <a:gd name="T87" fmla="*/ 49442 h 292734"/>
              <a:gd name="T88" fmla="*/ 755752 w 297814"/>
              <a:gd name="T89" fmla="*/ 172670 h 292734"/>
              <a:gd name="T90" fmla="*/ 1050975 w 297814"/>
              <a:gd name="T91" fmla="*/ 86389 h 292734"/>
              <a:gd name="T92" fmla="*/ 879664 w 297814"/>
              <a:gd name="T93" fmla="*/ 0 h 2927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97814" h="292734">
                <a:moveTo>
                  <a:pt x="100304" y="20510"/>
                </a:moveTo>
                <a:lnTo>
                  <a:pt x="0" y="20510"/>
                </a:lnTo>
                <a:lnTo>
                  <a:pt x="0" y="292430"/>
                </a:lnTo>
                <a:lnTo>
                  <a:pt x="297561" y="292430"/>
                </a:lnTo>
                <a:lnTo>
                  <a:pt x="297561" y="282168"/>
                </a:lnTo>
                <a:lnTo>
                  <a:pt x="10248" y="282168"/>
                </a:lnTo>
                <a:lnTo>
                  <a:pt x="10248" y="220598"/>
                </a:lnTo>
                <a:lnTo>
                  <a:pt x="297561" y="220598"/>
                </a:lnTo>
                <a:lnTo>
                  <a:pt x="297561" y="210350"/>
                </a:lnTo>
                <a:lnTo>
                  <a:pt x="10248" y="210350"/>
                </a:lnTo>
                <a:lnTo>
                  <a:pt x="10248" y="148780"/>
                </a:lnTo>
                <a:lnTo>
                  <a:pt x="297561" y="148780"/>
                </a:lnTo>
                <a:lnTo>
                  <a:pt x="297561" y="138518"/>
                </a:lnTo>
                <a:lnTo>
                  <a:pt x="10248" y="138518"/>
                </a:lnTo>
                <a:lnTo>
                  <a:pt x="10248" y="76949"/>
                </a:lnTo>
                <a:lnTo>
                  <a:pt x="297561" y="76949"/>
                </a:lnTo>
                <a:lnTo>
                  <a:pt x="297561" y="66687"/>
                </a:lnTo>
                <a:lnTo>
                  <a:pt x="10248" y="66687"/>
                </a:lnTo>
                <a:lnTo>
                  <a:pt x="10248" y="30784"/>
                </a:lnTo>
                <a:lnTo>
                  <a:pt x="100304" y="30784"/>
                </a:lnTo>
                <a:lnTo>
                  <a:pt x="102603" y="28486"/>
                </a:lnTo>
                <a:lnTo>
                  <a:pt x="102603" y="22809"/>
                </a:lnTo>
                <a:lnTo>
                  <a:pt x="100304" y="20510"/>
                </a:lnTo>
                <a:close/>
              </a:path>
              <a:path w="297814" h="292734">
                <a:moveTo>
                  <a:pt x="82080" y="220598"/>
                </a:moveTo>
                <a:lnTo>
                  <a:pt x="71818" y="220598"/>
                </a:lnTo>
                <a:lnTo>
                  <a:pt x="71818" y="282168"/>
                </a:lnTo>
                <a:lnTo>
                  <a:pt x="82080" y="282168"/>
                </a:lnTo>
                <a:lnTo>
                  <a:pt x="82080" y="220598"/>
                </a:lnTo>
                <a:close/>
              </a:path>
              <a:path w="297814" h="292734">
                <a:moveTo>
                  <a:pt x="153911" y="220598"/>
                </a:moveTo>
                <a:lnTo>
                  <a:pt x="143649" y="220598"/>
                </a:lnTo>
                <a:lnTo>
                  <a:pt x="143649" y="282168"/>
                </a:lnTo>
                <a:lnTo>
                  <a:pt x="153911" y="282168"/>
                </a:lnTo>
                <a:lnTo>
                  <a:pt x="153911" y="220598"/>
                </a:lnTo>
                <a:close/>
              </a:path>
              <a:path w="297814" h="292734">
                <a:moveTo>
                  <a:pt x="225729" y="220598"/>
                </a:moveTo>
                <a:lnTo>
                  <a:pt x="215480" y="220598"/>
                </a:lnTo>
                <a:lnTo>
                  <a:pt x="215480" y="282168"/>
                </a:lnTo>
                <a:lnTo>
                  <a:pt x="225729" y="282168"/>
                </a:lnTo>
                <a:lnTo>
                  <a:pt x="225729" y="220598"/>
                </a:lnTo>
                <a:close/>
              </a:path>
              <a:path w="297814" h="292734">
                <a:moveTo>
                  <a:pt x="297561" y="220598"/>
                </a:moveTo>
                <a:lnTo>
                  <a:pt x="287299" y="220598"/>
                </a:lnTo>
                <a:lnTo>
                  <a:pt x="287299" y="282168"/>
                </a:lnTo>
                <a:lnTo>
                  <a:pt x="297561" y="282168"/>
                </a:lnTo>
                <a:lnTo>
                  <a:pt x="297561" y="220598"/>
                </a:lnTo>
                <a:close/>
              </a:path>
              <a:path w="297814" h="292734">
                <a:moveTo>
                  <a:pt x="82080" y="148780"/>
                </a:moveTo>
                <a:lnTo>
                  <a:pt x="71818" y="148780"/>
                </a:lnTo>
                <a:lnTo>
                  <a:pt x="71818" y="210350"/>
                </a:lnTo>
                <a:lnTo>
                  <a:pt x="82080" y="210350"/>
                </a:lnTo>
                <a:lnTo>
                  <a:pt x="82080" y="148780"/>
                </a:lnTo>
                <a:close/>
              </a:path>
              <a:path w="297814" h="292734">
                <a:moveTo>
                  <a:pt x="153898" y="148780"/>
                </a:moveTo>
                <a:lnTo>
                  <a:pt x="143649" y="148780"/>
                </a:lnTo>
                <a:lnTo>
                  <a:pt x="143649" y="210350"/>
                </a:lnTo>
                <a:lnTo>
                  <a:pt x="153898" y="210350"/>
                </a:lnTo>
                <a:lnTo>
                  <a:pt x="153898" y="148780"/>
                </a:lnTo>
                <a:close/>
              </a:path>
              <a:path w="297814" h="292734">
                <a:moveTo>
                  <a:pt x="225729" y="148780"/>
                </a:moveTo>
                <a:lnTo>
                  <a:pt x="215468" y="148780"/>
                </a:lnTo>
                <a:lnTo>
                  <a:pt x="215468" y="210350"/>
                </a:lnTo>
                <a:lnTo>
                  <a:pt x="225729" y="210350"/>
                </a:lnTo>
                <a:lnTo>
                  <a:pt x="225729" y="148780"/>
                </a:lnTo>
                <a:close/>
              </a:path>
              <a:path w="297814" h="292734">
                <a:moveTo>
                  <a:pt x="297561" y="148780"/>
                </a:moveTo>
                <a:lnTo>
                  <a:pt x="287299" y="148780"/>
                </a:lnTo>
                <a:lnTo>
                  <a:pt x="287299" y="210350"/>
                </a:lnTo>
                <a:lnTo>
                  <a:pt x="297561" y="210350"/>
                </a:lnTo>
                <a:lnTo>
                  <a:pt x="297561" y="148780"/>
                </a:lnTo>
                <a:close/>
              </a:path>
              <a:path w="297814" h="292734">
                <a:moveTo>
                  <a:pt x="82080" y="76949"/>
                </a:moveTo>
                <a:lnTo>
                  <a:pt x="71818" y="76949"/>
                </a:lnTo>
                <a:lnTo>
                  <a:pt x="71818" y="138518"/>
                </a:lnTo>
                <a:lnTo>
                  <a:pt x="82080" y="138518"/>
                </a:lnTo>
                <a:lnTo>
                  <a:pt x="82080" y="76949"/>
                </a:lnTo>
                <a:close/>
              </a:path>
              <a:path w="297814" h="292734">
                <a:moveTo>
                  <a:pt x="153911" y="76949"/>
                </a:moveTo>
                <a:lnTo>
                  <a:pt x="143649" y="76949"/>
                </a:lnTo>
                <a:lnTo>
                  <a:pt x="143649" y="138518"/>
                </a:lnTo>
                <a:lnTo>
                  <a:pt x="153911" y="138518"/>
                </a:lnTo>
                <a:lnTo>
                  <a:pt x="153911" y="76949"/>
                </a:lnTo>
                <a:close/>
              </a:path>
              <a:path w="297814" h="292734">
                <a:moveTo>
                  <a:pt x="225729" y="76949"/>
                </a:moveTo>
                <a:lnTo>
                  <a:pt x="215480" y="76949"/>
                </a:lnTo>
                <a:lnTo>
                  <a:pt x="215480" y="138518"/>
                </a:lnTo>
                <a:lnTo>
                  <a:pt x="225729" y="138518"/>
                </a:lnTo>
                <a:lnTo>
                  <a:pt x="225729" y="76949"/>
                </a:lnTo>
                <a:close/>
              </a:path>
              <a:path w="297814" h="292734">
                <a:moveTo>
                  <a:pt x="297561" y="76949"/>
                </a:moveTo>
                <a:lnTo>
                  <a:pt x="287299" y="76949"/>
                </a:lnTo>
                <a:lnTo>
                  <a:pt x="287299" y="138518"/>
                </a:lnTo>
                <a:lnTo>
                  <a:pt x="297561" y="138518"/>
                </a:lnTo>
                <a:lnTo>
                  <a:pt x="297561" y="76949"/>
                </a:lnTo>
                <a:close/>
              </a:path>
              <a:path w="297814" h="292734">
                <a:moveTo>
                  <a:pt x="297561" y="30784"/>
                </a:moveTo>
                <a:lnTo>
                  <a:pt x="287299" y="30784"/>
                </a:lnTo>
                <a:lnTo>
                  <a:pt x="287299" y="66687"/>
                </a:lnTo>
                <a:lnTo>
                  <a:pt x="297561" y="66687"/>
                </a:lnTo>
                <a:lnTo>
                  <a:pt x="297561" y="30784"/>
                </a:lnTo>
                <a:close/>
              </a:path>
              <a:path w="297814" h="292734">
                <a:moveTo>
                  <a:pt x="122584" y="10261"/>
                </a:moveTo>
                <a:lnTo>
                  <a:pt x="111086" y="10261"/>
                </a:lnTo>
                <a:lnTo>
                  <a:pt x="117995" y="17157"/>
                </a:lnTo>
                <a:lnTo>
                  <a:pt x="117995" y="34137"/>
                </a:lnTo>
                <a:lnTo>
                  <a:pt x="111086" y="41046"/>
                </a:lnTo>
                <a:lnTo>
                  <a:pt x="99771" y="41046"/>
                </a:lnTo>
                <a:lnTo>
                  <a:pt x="97472" y="43332"/>
                </a:lnTo>
                <a:lnTo>
                  <a:pt x="97472" y="49009"/>
                </a:lnTo>
                <a:lnTo>
                  <a:pt x="99771" y="51295"/>
                </a:lnTo>
                <a:lnTo>
                  <a:pt x="102603" y="51295"/>
                </a:lnTo>
                <a:lnTo>
                  <a:pt x="112580" y="49278"/>
                </a:lnTo>
                <a:lnTo>
                  <a:pt x="120735" y="43780"/>
                </a:lnTo>
                <a:lnTo>
                  <a:pt x="126238" y="35629"/>
                </a:lnTo>
                <a:lnTo>
                  <a:pt x="128257" y="25653"/>
                </a:lnTo>
                <a:lnTo>
                  <a:pt x="126238" y="15676"/>
                </a:lnTo>
                <a:lnTo>
                  <a:pt x="122584" y="10261"/>
                </a:lnTo>
                <a:close/>
              </a:path>
              <a:path w="297814" h="292734">
                <a:moveTo>
                  <a:pt x="194945" y="0"/>
                </a:moveTo>
                <a:lnTo>
                  <a:pt x="192125" y="0"/>
                </a:lnTo>
                <a:lnTo>
                  <a:pt x="189826" y="2285"/>
                </a:lnTo>
                <a:lnTo>
                  <a:pt x="189826" y="7962"/>
                </a:lnTo>
                <a:lnTo>
                  <a:pt x="192125" y="10261"/>
                </a:lnTo>
                <a:lnTo>
                  <a:pt x="203428" y="10261"/>
                </a:lnTo>
                <a:lnTo>
                  <a:pt x="210337" y="17157"/>
                </a:lnTo>
                <a:lnTo>
                  <a:pt x="210337" y="34137"/>
                </a:lnTo>
                <a:lnTo>
                  <a:pt x="203428" y="41046"/>
                </a:lnTo>
                <a:lnTo>
                  <a:pt x="192125" y="41046"/>
                </a:lnTo>
                <a:lnTo>
                  <a:pt x="189826" y="43332"/>
                </a:lnTo>
                <a:lnTo>
                  <a:pt x="189826" y="49009"/>
                </a:lnTo>
                <a:lnTo>
                  <a:pt x="192125" y="51295"/>
                </a:lnTo>
                <a:lnTo>
                  <a:pt x="194945" y="51295"/>
                </a:lnTo>
                <a:lnTo>
                  <a:pt x="203765" y="49733"/>
                </a:lnTo>
                <a:lnTo>
                  <a:pt x="211266" y="45421"/>
                </a:lnTo>
                <a:lnTo>
                  <a:pt x="216892" y="38918"/>
                </a:lnTo>
                <a:lnTo>
                  <a:pt x="220091" y="30784"/>
                </a:lnTo>
                <a:lnTo>
                  <a:pt x="297561" y="30784"/>
                </a:lnTo>
                <a:lnTo>
                  <a:pt x="297561" y="20510"/>
                </a:lnTo>
                <a:lnTo>
                  <a:pt x="220091" y="20510"/>
                </a:lnTo>
                <a:lnTo>
                  <a:pt x="216892" y="12376"/>
                </a:lnTo>
                <a:lnTo>
                  <a:pt x="211266" y="5873"/>
                </a:lnTo>
                <a:lnTo>
                  <a:pt x="203765" y="1561"/>
                </a:lnTo>
                <a:lnTo>
                  <a:pt x="194945" y="0"/>
                </a:lnTo>
                <a:close/>
              </a:path>
              <a:path w="297814" h="292734">
                <a:moveTo>
                  <a:pt x="102603" y="0"/>
                </a:moveTo>
                <a:lnTo>
                  <a:pt x="93788" y="1561"/>
                </a:lnTo>
                <a:lnTo>
                  <a:pt x="86288" y="5873"/>
                </a:lnTo>
                <a:lnTo>
                  <a:pt x="80663" y="12376"/>
                </a:lnTo>
                <a:lnTo>
                  <a:pt x="77470" y="20510"/>
                </a:lnTo>
                <a:lnTo>
                  <a:pt x="88150" y="20510"/>
                </a:lnTo>
                <a:lnTo>
                  <a:pt x="90284" y="14554"/>
                </a:lnTo>
                <a:lnTo>
                  <a:pt x="95923" y="10261"/>
                </a:lnTo>
                <a:lnTo>
                  <a:pt x="122584" y="10261"/>
                </a:lnTo>
                <a:lnTo>
                  <a:pt x="120735" y="7521"/>
                </a:lnTo>
                <a:lnTo>
                  <a:pt x="112580" y="2018"/>
                </a:lnTo>
                <a:lnTo>
                  <a:pt x="102603"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6675" name="object 6">
            <a:extLst>
              <a:ext uri="{FF2B5EF4-FFF2-40B4-BE49-F238E27FC236}">
                <a16:creationId xmlns:a16="http://schemas.microsoft.com/office/drawing/2014/main" id="{6D63154F-C139-40B2-A5C0-EC3852DD7CA6}"/>
              </a:ext>
            </a:extLst>
          </p:cNvPr>
          <p:cNvSpPr>
            <a:spLocks/>
          </p:cNvSpPr>
          <p:nvPr/>
        </p:nvSpPr>
        <p:spPr bwMode="auto">
          <a:xfrm>
            <a:off x="6583363" y="852488"/>
            <a:ext cx="42862" cy="69850"/>
          </a:xfrm>
          <a:custGeom>
            <a:avLst/>
            <a:gdLst>
              <a:gd name="T0" fmla="*/ 48184 w 31114"/>
              <a:gd name="T1" fmla="*/ 0 h 51434"/>
              <a:gd name="T2" fmla="*/ 21521 w 31114"/>
              <a:gd name="T3" fmla="*/ 0 h 51434"/>
              <a:gd name="T4" fmla="*/ 0 w 31114"/>
              <a:gd name="T5" fmla="*/ 19578 h 51434"/>
              <a:gd name="T6" fmla="*/ 0 w 31114"/>
              <a:gd name="T7" fmla="*/ 67835 h 51434"/>
              <a:gd name="T8" fmla="*/ 21521 w 31114"/>
              <a:gd name="T9" fmla="*/ 87418 h 51434"/>
              <a:gd name="T10" fmla="*/ 128047 w 31114"/>
              <a:gd name="T11" fmla="*/ 87418 h 51434"/>
              <a:gd name="T12" fmla="*/ 193097 w 31114"/>
              <a:gd name="T13" fmla="*/ 146172 h 51434"/>
              <a:gd name="T14" fmla="*/ 193097 w 31114"/>
              <a:gd name="T15" fmla="*/ 290829 h 51434"/>
              <a:gd name="T16" fmla="*/ 128047 w 31114"/>
              <a:gd name="T17" fmla="*/ 349693 h 51434"/>
              <a:gd name="T18" fmla="*/ 21521 w 31114"/>
              <a:gd name="T19" fmla="*/ 349693 h 51434"/>
              <a:gd name="T20" fmla="*/ 0 w 31114"/>
              <a:gd name="T21" fmla="*/ 369164 h 51434"/>
              <a:gd name="T22" fmla="*/ 0 w 31114"/>
              <a:gd name="T23" fmla="*/ 417534 h 51434"/>
              <a:gd name="T24" fmla="*/ 21521 w 31114"/>
              <a:gd name="T25" fmla="*/ 437006 h 51434"/>
              <a:gd name="T26" fmla="*/ 48184 w 31114"/>
              <a:gd name="T27" fmla="*/ 437006 h 51434"/>
              <a:gd name="T28" fmla="*/ 142137 w 31114"/>
              <a:gd name="T29" fmla="*/ 419821 h 51434"/>
              <a:gd name="T30" fmla="*/ 218955 w 31114"/>
              <a:gd name="T31" fmla="*/ 372979 h 51434"/>
              <a:gd name="T32" fmla="*/ 270802 w 31114"/>
              <a:gd name="T33" fmla="*/ 303542 h 51434"/>
              <a:gd name="T34" fmla="*/ 289826 w 31114"/>
              <a:gd name="T35" fmla="*/ 218548 h 51434"/>
              <a:gd name="T36" fmla="*/ 270802 w 31114"/>
              <a:gd name="T37" fmla="*/ 133555 h 51434"/>
              <a:gd name="T38" fmla="*/ 218955 w 31114"/>
              <a:gd name="T39" fmla="*/ 64077 h 51434"/>
              <a:gd name="T40" fmla="*/ 142137 w 31114"/>
              <a:gd name="T41" fmla="*/ 17194 h 51434"/>
              <a:gd name="T42" fmla="*/ 48184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6676" name="object 7">
            <a:extLst>
              <a:ext uri="{FF2B5EF4-FFF2-40B4-BE49-F238E27FC236}">
                <a16:creationId xmlns:a16="http://schemas.microsoft.com/office/drawing/2014/main" id="{30EEC311-34F7-4803-BB69-DAEA5CB9E398}"/>
              </a:ext>
            </a:extLst>
          </p:cNvPr>
          <p:cNvSpPr>
            <a:spLocks/>
          </p:cNvSpPr>
          <p:nvPr/>
        </p:nvSpPr>
        <p:spPr bwMode="auto">
          <a:xfrm>
            <a:off x="6626225" y="852488"/>
            <a:ext cx="41275" cy="69850"/>
          </a:xfrm>
          <a:custGeom>
            <a:avLst/>
            <a:gdLst>
              <a:gd name="T0" fmla="*/ 36999 w 31114"/>
              <a:gd name="T1" fmla="*/ 0 h 51434"/>
              <a:gd name="T2" fmla="*/ 16528 w 31114"/>
              <a:gd name="T3" fmla="*/ 0 h 51434"/>
              <a:gd name="T4" fmla="*/ 0 w 31114"/>
              <a:gd name="T5" fmla="*/ 19578 h 51434"/>
              <a:gd name="T6" fmla="*/ 0 w 31114"/>
              <a:gd name="T7" fmla="*/ 67835 h 51434"/>
              <a:gd name="T8" fmla="*/ 16528 w 31114"/>
              <a:gd name="T9" fmla="*/ 87418 h 51434"/>
              <a:gd name="T10" fmla="*/ 98332 w 31114"/>
              <a:gd name="T11" fmla="*/ 87418 h 51434"/>
              <a:gd name="T12" fmla="*/ 148279 w 31114"/>
              <a:gd name="T13" fmla="*/ 146172 h 51434"/>
              <a:gd name="T14" fmla="*/ 148279 w 31114"/>
              <a:gd name="T15" fmla="*/ 290829 h 51434"/>
              <a:gd name="T16" fmla="*/ 98332 w 31114"/>
              <a:gd name="T17" fmla="*/ 349693 h 51434"/>
              <a:gd name="T18" fmla="*/ 16528 w 31114"/>
              <a:gd name="T19" fmla="*/ 349693 h 51434"/>
              <a:gd name="T20" fmla="*/ 0 w 31114"/>
              <a:gd name="T21" fmla="*/ 369164 h 51434"/>
              <a:gd name="T22" fmla="*/ 0 w 31114"/>
              <a:gd name="T23" fmla="*/ 417534 h 51434"/>
              <a:gd name="T24" fmla="*/ 16528 w 31114"/>
              <a:gd name="T25" fmla="*/ 437006 h 51434"/>
              <a:gd name="T26" fmla="*/ 36999 w 31114"/>
              <a:gd name="T27" fmla="*/ 437006 h 51434"/>
              <a:gd name="T28" fmla="*/ 109142 w 31114"/>
              <a:gd name="T29" fmla="*/ 419821 h 51434"/>
              <a:gd name="T30" fmla="*/ 168133 w 31114"/>
              <a:gd name="T31" fmla="*/ 372979 h 51434"/>
              <a:gd name="T32" fmla="*/ 207947 w 31114"/>
              <a:gd name="T33" fmla="*/ 303542 h 51434"/>
              <a:gd name="T34" fmla="*/ 222554 w 31114"/>
              <a:gd name="T35" fmla="*/ 218548 h 51434"/>
              <a:gd name="T36" fmla="*/ 207947 w 31114"/>
              <a:gd name="T37" fmla="*/ 133555 h 51434"/>
              <a:gd name="T38" fmla="*/ 168133 w 31114"/>
              <a:gd name="T39" fmla="*/ 64077 h 51434"/>
              <a:gd name="T40" fmla="*/ 109142 w 31114"/>
              <a:gd name="T41" fmla="*/ 17194 h 51434"/>
              <a:gd name="T42" fmla="*/ 36999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6677" name="object 8">
            <a:extLst>
              <a:ext uri="{FF2B5EF4-FFF2-40B4-BE49-F238E27FC236}">
                <a16:creationId xmlns:a16="http://schemas.microsoft.com/office/drawing/2014/main" id="{4F393D3F-1EB5-439C-8DE7-98FAB05C4F36}"/>
              </a:ext>
            </a:extLst>
          </p:cNvPr>
          <p:cNvSpPr>
            <a:spLocks/>
          </p:cNvSpPr>
          <p:nvPr/>
        </p:nvSpPr>
        <p:spPr bwMode="auto">
          <a:xfrm>
            <a:off x="6624638" y="1060450"/>
            <a:ext cx="71437" cy="71438"/>
          </a:xfrm>
          <a:custGeom>
            <a:avLst/>
            <a:gdLst>
              <a:gd name="T0" fmla="*/ 60946 w 52704"/>
              <a:gd name="T1" fmla="*/ 0 h 52069"/>
              <a:gd name="T2" fmla="*/ 33727 w 52704"/>
              <a:gd name="T3" fmla="*/ 0 h 52069"/>
              <a:gd name="T4" fmla="*/ 0 w 52704"/>
              <a:gd name="T5" fmla="*/ 36721 h 52069"/>
              <a:gd name="T6" fmla="*/ 0 w 52704"/>
              <a:gd name="T7" fmla="*/ 66351 h 52069"/>
              <a:gd name="T8" fmla="*/ 158836 w 52704"/>
              <a:gd name="T9" fmla="*/ 239397 h 52069"/>
              <a:gd name="T10" fmla="*/ 0 w 52704"/>
              <a:gd name="T11" fmla="*/ 412203 h 52069"/>
              <a:gd name="T12" fmla="*/ 0 w 52704"/>
              <a:gd name="T13" fmla="*/ 441951 h 52069"/>
              <a:gd name="T14" fmla="*/ 25192 w 52704"/>
              <a:gd name="T15" fmla="*/ 469505 h 52069"/>
              <a:gd name="T16" fmla="*/ 36296 w 52704"/>
              <a:gd name="T17" fmla="*/ 474028 h 52069"/>
              <a:gd name="T18" fmla="*/ 58383 w 52704"/>
              <a:gd name="T19" fmla="*/ 474028 h 52069"/>
              <a:gd name="T20" fmla="*/ 69388 w 52704"/>
              <a:gd name="T21" fmla="*/ 469505 h 52069"/>
              <a:gd name="T22" fmla="*/ 219792 w 52704"/>
              <a:gd name="T23" fmla="*/ 305643 h 52069"/>
              <a:gd name="T24" fmla="*/ 341734 w 52704"/>
              <a:gd name="T25" fmla="*/ 305643 h 52069"/>
              <a:gd name="T26" fmla="*/ 280845 w 52704"/>
              <a:gd name="T27" fmla="*/ 239397 h 52069"/>
              <a:gd name="T28" fmla="*/ 341874 w 52704"/>
              <a:gd name="T29" fmla="*/ 172918 h 52069"/>
              <a:gd name="T30" fmla="*/ 219792 w 52704"/>
              <a:gd name="T31" fmla="*/ 172918 h 52069"/>
              <a:gd name="T32" fmla="*/ 60946 w 52704"/>
              <a:gd name="T33" fmla="*/ 0 h 52069"/>
              <a:gd name="T34" fmla="*/ 341734 w 52704"/>
              <a:gd name="T35" fmla="*/ 305643 h 52069"/>
              <a:gd name="T36" fmla="*/ 219792 w 52704"/>
              <a:gd name="T37" fmla="*/ 305643 h 52069"/>
              <a:gd name="T38" fmla="*/ 370307 w 52704"/>
              <a:gd name="T39" fmla="*/ 469505 h 52069"/>
              <a:gd name="T40" fmla="*/ 381298 w 52704"/>
              <a:gd name="T41" fmla="*/ 474028 h 52069"/>
              <a:gd name="T42" fmla="*/ 403292 w 52704"/>
              <a:gd name="T43" fmla="*/ 474028 h 52069"/>
              <a:gd name="T44" fmla="*/ 414390 w 52704"/>
              <a:gd name="T45" fmla="*/ 469505 h 52069"/>
              <a:gd name="T46" fmla="*/ 439693 w 52704"/>
              <a:gd name="T47" fmla="*/ 441951 h 52069"/>
              <a:gd name="T48" fmla="*/ 439693 w 52704"/>
              <a:gd name="T49" fmla="*/ 412203 h 52069"/>
              <a:gd name="T50" fmla="*/ 341734 w 52704"/>
              <a:gd name="T51" fmla="*/ 305643 h 52069"/>
              <a:gd name="T52" fmla="*/ 405964 w 52704"/>
              <a:gd name="T53" fmla="*/ 0 h 52069"/>
              <a:gd name="T54" fmla="*/ 378739 w 52704"/>
              <a:gd name="T55" fmla="*/ 0 h 52069"/>
              <a:gd name="T56" fmla="*/ 219792 w 52704"/>
              <a:gd name="T57" fmla="*/ 172918 h 52069"/>
              <a:gd name="T58" fmla="*/ 341874 w 52704"/>
              <a:gd name="T59" fmla="*/ 172918 h 52069"/>
              <a:gd name="T60" fmla="*/ 439693 w 52704"/>
              <a:gd name="T61" fmla="*/ 66351 h 52069"/>
              <a:gd name="T62" fmla="*/ 439693 w 52704"/>
              <a:gd name="T63" fmla="*/ 36721 h 52069"/>
              <a:gd name="T64" fmla="*/ 405964 w 52704"/>
              <a:gd name="T65" fmla="*/ 0 h 520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704" h="52069">
                <a:moveTo>
                  <a:pt x="7251" y="0"/>
                </a:moveTo>
                <a:lnTo>
                  <a:pt x="4013" y="0"/>
                </a:lnTo>
                <a:lnTo>
                  <a:pt x="0" y="4013"/>
                </a:lnTo>
                <a:lnTo>
                  <a:pt x="0" y="7251"/>
                </a:lnTo>
                <a:lnTo>
                  <a:pt x="18897" y="26162"/>
                </a:lnTo>
                <a:lnTo>
                  <a:pt x="0" y="45046"/>
                </a:lnTo>
                <a:lnTo>
                  <a:pt x="0" y="48298"/>
                </a:lnTo>
                <a:lnTo>
                  <a:pt x="2997" y="51308"/>
                </a:lnTo>
                <a:lnTo>
                  <a:pt x="4318" y="51803"/>
                </a:lnTo>
                <a:lnTo>
                  <a:pt x="6946" y="51803"/>
                </a:lnTo>
                <a:lnTo>
                  <a:pt x="8255" y="51308"/>
                </a:lnTo>
                <a:lnTo>
                  <a:pt x="26149" y="33401"/>
                </a:lnTo>
                <a:lnTo>
                  <a:pt x="40657" y="33401"/>
                </a:lnTo>
                <a:lnTo>
                  <a:pt x="33413" y="26162"/>
                </a:lnTo>
                <a:lnTo>
                  <a:pt x="40673" y="18897"/>
                </a:lnTo>
                <a:lnTo>
                  <a:pt x="26149" y="18897"/>
                </a:lnTo>
                <a:lnTo>
                  <a:pt x="7251" y="0"/>
                </a:lnTo>
                <a:close/>
              </a:path>
              <a:path w="52704" h="52069">
                <a:moveTo>
                  <a:pt x="40657" y="33401"/>
                </a:moveTo>
                <a:lnTo>
                  <a:pt x="26149" y="33401"/>
                </a:lnTo>
                <a:lnTo>
                  <a:pt x="44056" y="51308"/>
                </a:lnTo>
                <a:lnTo>
                  <a:pt x="45364" y="51803"/>
                </a:lnTo>
                <a:lnTo>
                  <a:pt x="47980" y="51803"/>
                </a:lnTo>
                <a:lnTo>
                  <a:pt x="49301" y="51308"/>
                </a:lnTo>
                <a:lnTo>
                  <a:pt x="52311" y="48298"/>
                </a:lnTo>
                <a:lnTo>
                  <a:pt x="52311" y="45046"/>
                </a:lnTo>
                <a:lnTo>
                  <a:pt x="40657" y="33401"/>
                </a:lnTo>
                <a:close/>
              </a:path>
              <a:path w="52704" h="52069">
                <a:moveTo>
                  <a:pt x="48298" y="0"/>
                </a:moveTo>
                <a:lnTo>
                  <a:pt x="45059" y="0"/>
                </a:lnTo>
                <a:lnTo>
                  <a:pt x="26149" y="18897"/>
                </a:lnTo>
                <a:lnTo>
                  <a:pt x="40673" y="18897"/>
                </a:lnTo>
                <a:lnTo>
                  <a:pt x="52311" y="7251"/>
                </a:lnTo>
                <a:lnTo>
                  <a:pt x="52311" y="4013"/>
                </a:lnTo>
                <a:lnTo>
                  <a:pt x="4829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6678" name="object 10">
            <a:extLst>
              <a:ext uri="{FF2B5EF4-FFF2-40B4-BE49-F238E27FC236}">
                <a16:creationId xmlns:a16="http://schemas.microsoft.com/office/drawing/2014/main" id="{A43CE2CE-2343-4B81-BD70-83221F57794D}"/>
              </a:ext>
            </a:extLst>
          </p:cNvPr>
          <p:cNvSpPr>
            <a:spLocks noChangeArrowheads="1"/>
          </p:cNvSpPr>
          <p:nvPr/>
        </p:nvSpPr>
        <p:spPr bwMode="auto">
          <a:xfrm>
            <a:off x="1606550" y="1385888"/>
            <a:ext cx="106363" cy="190500"/>
          </a:xfrm>
          <a:prstGeom prst="rect">
            <a:avLst/>
          </a:prstGeom>
          <a:blipFill dpi="0" rotWithShape="1">
            <a:blip r:embed="rId2"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6679" name="object 11">
            <a:extLst>
              <a:ext uri="{FF2B5EF4-FFF2-40B4-BE49-F238E27FC236}">
                <a16:creationId xmlns:a16="http://schemas.microsoft.com/office/drawing/2014/main" id="{32DEB856-BB4D-4E73-AA22-93EA8550DCA2}"/>
              </a:ext>
            </a:extLst>
          </p:cNvPr>
          <p:cNvSpPr>
            <a:spLocks/>
          </p:cNvSpPr>
          <p:nvPr/>
        </p:nvSpPr>
        <p:spPr bwMode="auto">
          <a:xfrm>
            <a:off x="1473200" y="1295400"/>
            <a:ext cx="390525" cy="315913"/>
          </a:xfrm>
          <a:custGeom>
            <a:avLst/>
            <a:gdLst>
              <a:gd name="T0" fmla="*/ 519364 w 287655"/>
              <a:gd name="T1" fmla="*/ 60640 h 334644"/>
              <a:gd name="T2" fmla="*/ 836215 w 287655"/>
              <a:gd name="T3" fmla="*/ 255049 h 334644"/>
              <a:gd name="T4" fmla="*/ 447901 w 287655"/>
              <a:gd name="T5" fmla="*/ 379118 h 334644"/>
              <a:gd name="T6" fmla="*/ 35259 w 287655"/>
              <a:gd name="T7" fmla="*/ 655015 h 334644"/>
              <a:gd name="T8" fmla="*/ 43328 w 287655"/>
              <a:gd name="T9" fmla="*/ 840447 h 334644"/>
              <a:gd name="T10" fmla="*/ 336296 w 287655"/>
              <a:gd name="T11" fmla="*/ 938693 h 334644"/>
              <a:gd name="T12" fmla="*/ 1891580 w 287655"/>
              <a:gd name="T13" fmla="*/ 953224 h 334644"/>
              <a:gd name="T14" fmla="*/ 2251310 w 287655"/>
              <a:gd name="T15" fmla="*/ 905689 h 334644"/>
              <a:gd name="T16" fmla="*/ 391315 w 287655"/>
              <a:gd name="T17" fmla="*/ 894910 h 334644"/>
              <a:gd name="T18" fmla="*/ 173882 w 287655"/>
              <a:gd name="T19" fmla="*/ 821995 h 334644"/>
              <a:gd name="T20" fmla="*/ 167782 w 287655"/>
              <a:gd name="T21" fmla="*/ 674662 h 334644"/>
              <a:gd name="T22" fmla="*/ 681738 w 287655"/>
              <a:gd name="T23" fmla="*/ 363165 h 334644"/>
              <a:gd name="T24" fmla="*/ 1714769 w 287655"/>
              <a:gd name="T25" fmla="*/ 284591 h 334644"/>
              <a:gd name="T26" fmla="*/ 1600314 w 287655"/>
              <a:gd name="T27" fmla="*/ 253673 h 334644"/>
              <a:gd name="T28" fmla="*/ 971586 w 287655"/>
              <a:gd name="T29" fmla="*/ 237019 h 334644"/>
              <a:gd name="T30" fmla="*/ 713503 w 287655"/>
              <a:gd name="T31" fmla="*/ 67627 h 334644"/>
              <a:gd name="T32" fmla="*/ 818374 w 287655"/>
              <a:gd name="T33" fmla="*/ 53586 h 334644"/>
              <a:gd name="T34" fmla="*/ 1545191 w 287655"/>
              <a:gd name="T35" fmla="*/ 51913 h 334644"/>
              <a:gd name="T36" fmla="*/ 1912502 w 287655"/>
              <a:gd name="T37" fmla="*/ 47171 h 334644"/>
              <a:gd name="T38" fmla="*/ 1888662 w 287655"/>
              <a:gd name="T39" fmla="*/ 38046 h 334644"/>
              <a:gd name="T40" fmla="*/ 1249900 w 287655"/>
              <a:gd name="T41" fmla="*/ 34681 h 334644"/>
              <a:gd name="T42" fmla="*/ 1228524 w 287655"/>
              <a:gd name="T43" fmla="*/ 32692 h 334644"/>
              <a:gd name="T44" fmla="*/ 1038374 w 287655"/>
              <a:gd name="T45" fmla="*/ 12252 h 334644"/>
              <a:gd name="T46" fmla="*/ 875176 w 287655"/>
              <a:gd name="T47" fmla="*/ 4741 h 334644"/>
              <a:gd name="T48" fmla="*/ 1485560 w 287655"/>
              <a:gd name="T49" fmla="*/ 284591 h 334644"/>
              <a:gd name="T50" fmla="*/ 1641979 w 287655"/>
              <a:gd name="T51" fmla="*/ 326125 h 334644"/>
              <a:gd name="T52" fmla="*/ 2195504 w 287655"/>
              <a:gd name="T53" fmla="*/ 583511 h 334644"/>
              <a:gd name="T54" fmla="*/ 2267329 w 287655"/>
              <a:gd name="T55" fmla="*/ 821995 h 334644"/>
              <a:gd name="T56" fmla="*/ 2050381 w 287655"/>
              <a:gd name="T57" fmla="*/ 894910 h 334644"/>
              <a:gd name="T58" fmla="*/ 2251310 w 287655"/>
              <a:gd name="T59" fmla="*/ 905689 h 334644"/>
              <a:gd name="T60" fmla="*/ 2398493 w 287655"/>
              <a:gd name="T61" fmla="*/ 840447 h 334644"/>
              <a:gd name="T62" fmla="*/ 2432978 w 287655"/>
              <a:gd name="T63" fmla="*/ 711586 h 334644"/>
              <a:gd name="T64" fmla="*/ 2168290 w 287655"/>
              <a:gd name="T65" fmla="*/ 459758 h 334644"/>
              <a:gd name="T66" fmla="*/ 1767112 w 287655"/>
              <a:gd name="T67" fmla="*/ 299699 h 334644"/>
              <a:gd name="T68" fmla="*/ 1912502 w 287655"/>
              <a:gd name="T69" fmla="*/ 47171 h 334644"/>
              <a:gd name="T70" fmla="*/ 1700713 w 287655"/>
              <a:gd name="T71" fmla="*/ 48762 h 334644"/>
              <a:gd name="T72" fmla="*/ 1465591 w 287655"/>
              <a:gd name="T73" fmla="*/ 237019 h 334644"/>
              <a:gd name="T74" fmla="*/ 1901736 w 287655"/>
              <a:gd name="T75" fmla="*/ 66178 h 334644"/>
              <a:gd name="T76" fmla="*/ 1912502 w 287655"/>
              <a:gd name="T77" fmla="*/ 47171 h 334644"/>
              <a:gd name="T78" fmla="*/ 875176 w 287655"/>
              <a:gd name="T79" fmla="*/ 51913 h 334644"/>
              <a:gd name="T80" fmla="*/ 1011595 w 287655"/>
              <a:gd name="T81" fmla="*/ 58628 h 334644"/>
              <a:gd name="T82" fmla="*/ 1179516 w 287655"/>
              <a:gd name="T83" fmla="*/ 77076 h 334644"/>
              <a:gd name="T84" fmla="*/ 1233268 w 287655"/>
              <a:gd name="T85" fmla="*/ 81854 h 334644"/>
              <a:gd name="T86" fmla="*/ 1545191 w 287655"/>
              <a:gd name="T87" fmla="*/ 51913 h 334644"/>
              <a:gd name="T88" fmla="*/ 1303007 w 287655"/>
              <a:gd name="T89" fmla="*/ 34681 h 334644"/>
              <a:gd name="T90" fmla="*/ 1829220 w 287655"/>
              <a:gd name="T91" fmla="*/ 21320 h 334644"/>
              <a:gd name="T92" fmla="*/ 1703177 w 287655"/>
              <a:gd name="T93" fmla="*/ 2349 h 334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87655" h="334644">
                <a:moveTo>
                  <a:pt x="102958" y="1663"/>
                </a:moveTo>
                <a:lnTo>
                  <a:pt x="61099" y="21272"/>
                </a:lnTo>
                <a:lnTo>
                  <a:pt x="57975" y="28435"/>
                </a:lnTo>
                <a:lnTo>
                  <a:pt x="98374" y="89471"/>
                </a:lnTo>
                <a:lnTo>
                  <a:pt x="89796" y="96175"/>
                </a:lnTo>
                <a:lnTo>
                  <a:pt x="52692" y="132994"/>
                </a:lnTo>
                <a:lnTo>
                  <a:pt x="23740" y="175985"/>
                </a:lnTo>
                <a:lnTo>
                  <a:pt x="4148" y="229779"/>
                </a:lnTo>
                <a:lnTo>
                  <a:pt x="0" y="269671"/>
                </a:lnTo>
                <a:lnTo>
                  <a:pt x="5097" y="294828"/>
                </a:lnTo>
                <a:lnTo>
                  <a:pt x="18986" y="315404"/>
                </a:lnTo>
                <a:lnTo>
                  <a:pt x="39562" y="329293"/>
                </a:lnTo>
                <a:lnTo>
                  <a:pt x="64719" y="334390"/>
                </a:lnTo>
                <a:lnTo>
                  <a:pt x="222529" y="334390"/>
                </a:lnTo>
                <a:lnTo>
                  <a:pt x="247693" y="329293"/>
                </a:lnTo>
                <a:lnTo>
                  <a:pt x="264848" y="317715"/>
                </a:lnTo>
                <a:lnTo>
                  <a:pt x="64719" y="317715"/>
                </a:lnTo>
                <a:lnTo>
                  <a:pt x="46035" y="313934"/>
                </a:lnTo>
                <a:lnTo>
                  <a:pt x="30762" y="303628"/>
                </a:lnTo>
                <a:lnTo>
                  <a:pt x="20456" y="288355"/>
                </a:lnTo>
                <a:lnTo>
                  <a:pt x="16675" y="269671"/>
                </a:lnTo>
                <a:lnTo>
                  <a:pt x="19738" y="236671"/>
                </a:lnTo>
                <a:lnTo>
                  <a:pt x="44017" y="173765"/>
                </a:lnTo>
                <a:lnTo>
                  <a:pt x="80201" y="127398"/>
                </a:lnTo>
                <a:lnTo>
                  <a:pt x="112344" y="99834"/>
                </a:lnTo>
                <a:lnTo>
                  <a:pt x="201729" y="99834"/>
                </a:lnTo>
                <a:lnTo>
                  <a:pt x="196856" y="95639"/>
                </a:lnTo>
                <a:lnTo>
                  <a:pt x="188264" y="88988"/>
                </a:lnTo>
                <a:lnTo>
                  <a:pt x="191414" y="83146"/>
                </a:lnTo>
                <a:lnTo>
                  <a:pt x="114299" y="83146"/>
                </a:lnTo>
                <a:lnTo>
                  <a:pt x="77927" y="28219"/>
                </a:lnTo>
                <a:lnTo>
                  <a:pt x="83938" y="23724"/>
                </a:lnTo>
                <a:lnTo>
                  <a:pt x="89995" y="20610"/>
                </a:lnTo>
                <a:lnTo>
                  <a:pt x="96275" y="18798"/>
                </a:lnTo>
                <a:lnTo>
                  <a:pt x="102958" y="18211"/>
                </a:lnTo>
                <a:lnTo>
                  <a:pt x="181779" y="18211"/>
                </a:lnTo>
                <a:lnTo>
                  <a:pt x="185750" y="16548"/>
                </a:lnTo>
                <a:lnTo>
                  <a:pt x="224990" y="16548"/>
                </a:lnTo>
                <a:lnTo>
                  <a:pt x="224904" y="15913"/>
                </a:lnTo>
                <a:lnTo>
                  <a:pt x="222186" y="13347"/>
                </a:lnTo>
                <a:lnTo>
                  <a:pt x="220779" y="12166"/>
                </a:lnTo>
                <a:lnTo>
                  <a:pt x="147040" y="12166"/>
                </a:lnTo>
                <a:lnTo>
                  <a:pt x="145783" y="11950"/>
                </a:lnTo>
                <a:lnTo>
                  <a:pt x="144526" y="11468"/>
                </a:lnTo>
                <a:lnTo>
                  <a:pt x="132785" y="7385"/>
                </a:lnTo>
                <a:lnTo>
                  <a:pt x="122156" y="4298"/>
                </a:lnTo>
                <a:lnTo>
                  <a:pt x="112320" y="2345"/>
                </a:lnTo>
                <a:lnTo>
                  <a:pt x="102958" y="1663"/>
                </a:lnTo>
                <a:close/>
              </a:path>
              <a:path w="287655" h="334644">
                <a:moveTo>
                  <a:pt x="201729" y="99834"/>
                </a:moveTo>
                <a:lnTo>
                  <a:pt x="174764" y="99834"/>
                </a:lnTo>
                <a:lnTo>
                  <a:pt x="182074" y="105229"/>
                </a:lnTo>
                <a:lnTo>
                  <a:pt x="193165" y="114404"/>
                </a:lnTo>
                <a:lnTo>
                  <a:pt x="221983" y="144043"/>
                </a:lnTo>
                <a:lnTo>
                  <a:pt x="258283" y="204695"/>
                </a:lnTo>
                <a:lnTo>
                  <a:pt x="270433" y="269671"/>
                </a:lnTo>
                <a:lnTo>
                  <a:pt x="266733" y="288355"/>
                </a:lnTo>
                <a:lnTo>
                  <a:pt x="256468" y="303628"/>
                </a:lnTo>
                <a:lnTo>
                  <a:pt x="241210" y="313934"/>
                </a:lnTo>
                <a:lnTo>
                  <a:pt x="222529" y="317715"/>
                </a:lnTo>
                <a:lnTo>
                  <a:pt x="264848" y="317715"/>
                </a:lnTo>
                <a:lnTo>
                  <a:pt x="268273" y="315404"/>
                </a:lnTo>
                <a:lnTo>
                  <a:pt x="282163" y="294828"/>
                </a:lnTo>
                <a:lnTo>
                  <a:pt x="287261" y="269671"/>
                </a:lnTo>
                <a:lnTo>
                  <a:pt x="286220" y="249623"/>
                </a:lnTo>
                <a:lnTo>
                  <a:pt x="277933" y="210209"/>
                </a:lnTo>
                <a:lnTo>
                  <a:pt x="255082" y="161283"/>
                </a:lnTo>
                <a:lnTo>
                  <a:pt x="220842" y="117699"/>
                </a:lnTo>
                <a:lnTo>
                  <a:pt x="207886" y="105134"/>
                </a:lnTo>
                <a:lnTo>
                  <a:pt x="201729" y="99834"/>
                </a:lnTo>
                <a:close/>
              </a:path>
              <a:path w="287655" h="334644">
                <a:moveTo>
                  <a:pt x="224990" y="16548"/>
                </a:moveTo>
                <a:lnTo>
                  <a:pt x="195567" y="16548"/>
                </a:lnTo>
                <a:lnTo>
                  <a:pt x="200075" y="17106"/>
                </a:lnTo>
                <a:lnTo>
                  <a:pt x="205790" y="21132"/>
                </a:lnTo>
                <a:lnTo>
                  <a:pt x="172415" y="83146"/>
                </a:lnTo>
                <a:lnTo>
                  <a:pt x="191414" y="83146"/>
                </a:lnTo>
                <a:lnTo>
                  <a:pt x="223723" y="23215"/>
                </a:lnTo>
                <a:lnTo>
                  <a:pt x="225450" y="19951"/>
                </a:lnTo>
                <a:lnTo>
                  <a:pt x="224990" y="16548"/>
                </a:lnTo>
                <a:close/>
              </a:path>
              <a:path w="287655" h="334644">
                <a:moveTo>
                  <a:pt x="181779" y="18211"/>
                </a:moveTo>
                <a:lnTo>
                  <a:pt x="102958" y="18211"/>
                </a:lnTo>
                <a:lnTo>
                  <a:pt x="110633" y="18819"/>
                </a:lnTo>
                <a:lnTo>
                  <a:pt x="119006" y="20567"/>
                </a:lnTo>
                <a:lnTo>
                  <a:pt x="128306" y="23344"/>
                </a:lnTo>
                <a:lnTo>
                  <a:pt x="138760" y="27038"/>
                </a:lnTo>
                <a:lnTo>
                  <a:pt x="141820" y="28155"/>
                </a:lnTo>
                <a:lnTo>
                  <a:pt x="145084" y="28714"/>
                </a:lnTo>
                <a:lnTo>
                  <a:pt x="156565" y="28714"/>
                </a:lnTo>
                <a:lnTo>
                  <a:pt x="181779" y="18211"/>
                </a:lnTo>
                <a:close/>
              </a:path>
              <a:path w="287655" h="334644">
                <a:moveTo>
                  <a:pt x="192430" y="0"/>
                </a:moveTo>
                <a:lnTo>
                  <a:pt x="153288" y="12166"/>
                </a:lnTo>
                <a:lnTo>
                  <a:pt x="220779" y="12166"/>
                </a:lnTo>
                <a:lnTo>
                  <a:pt x="215193" y="7479"/>
                </a:lnTo>
                <a:lnTo>
                  <a:pt x="207937" y="3311"/>
                </a:lnTo>
                <a:lnTo>
                  <a:pt x="200365" y="824"/>
                </a:lnTo>
                <a:lnTo>
                  <a:pt x="192430"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6680" name="object 12">
            <a:extLst>
              <a:ext uri="{FF2B5EF4-FFF2-40B4-BE49-F238E27FC236}">
                <a16:creationId xmlns:a16="http://schemas.microsoft.com/office/drawing/2014/main" id="{2EDE0B91-C7B6-4184-B882-833018E5E0F7}"/>
              </a:ext>
            </a:extLst>
          </p:cNvPr>
          <p:cNvSpPr>
            <a:spLocks/>
          </p:cNvSpPr>
          <p:nvPr/>
        </p:nvSpPr>
        <p:spPr bwMode="auto">
          <a:xfrm>
            <a:off x="1141413" y="3073400"/>
            <a:ext cx="4035425" cy="0"/>
          </a:xfrm>
          <a:custGeom>
            <a:avLst/>
            <a:gdLst>
              <a:gd name="T0" fmla="*/ 0 w 2966085"/>
              <a:gd name="T1" fmla="*/ 25590065 w 2966085"/>
              <a:gd name="T2" fmla="*/ 0 60000 65536"/>
              <a:gd name="T3" fmla="*/ 0 60000 65536"/>
            </a:gdLst>
            <a:ahLst/>
            <a:cxnLst>
              <a:cxn ang="T2">
                <a:pos x="T0" y="0"/>
              </a:cxn>
              <a:cxn ang="T3">
                <a:pos x="T1" y="0"/>
              </a:cxn>
            </a:cxnLst>
            <a:rect l="0" t="0" r="r" b="b"/>
            <a:pathLst>
              <a:path w="2966085">
                <a:moveTo>
                  <a:pt x="0" y="0"/>
                </a:moveTo>
                <a:lnTo>
                  <a:pt x="2965729" y="0"/>
                </a:lnTo>
              </a:path>
            </a:pathLst>
          </a:custGeom>
          <a:noFill/>
          <a:ln w="810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6681" name="object 14">
            <a:extLst>
              <a:ext uri="{FF2B5EF4-FFF2-40B4-BE49-F238E27FC236}">
                <a16:creationId xmlns:a16="http://schemas.microsoft.com/office/drawing/2014/main" id="{2A2BDB5B-D539-4292-82BC-0B9B1A51229F}"/>
              </a:ext>
            </a:extLst>
          </p:cNvPr>
          <p:cNvSpPr>
            <a:spLocks noChangeArrowheads="1"/>
          </p:cNvSpPr>
          <p:nvPr/>
        </p:nvSpPr>
        <p:spPr bwMode="auto">
          <a:xfrm>
            <a:off x="6511925" y="5275263"/>
            <a:ext cx="312738" cy="312737"/>
          </a:xfrm>
          <a:prstGeom prst="rect">
            <a:avLst/>
          </a:prstGeom>
          <a:blipFill dpi="0" rotWithShape="1">
            <a:blip r:embed="rId3"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6682" name="object 17">
            <a:extLst>
              <a:ext uri="{FF2B5EF4-FFF2-40B4-BE49-F238E27FC236}">
                <a16:creationId xmlns:a16="http://schemas.microsoft.com/office/drawing/2014/main" id="{6BDFE40A-7296-4A61-9736-7AED8895D24B}"/>
              </a:ext>
            </a:extLst>
          </p:cNvPr>
          <p:cNvSpPr>
            <a:spLocks/>
          </p:cNvSpPr>
          <p:nvPr/>
        </p:nvSpPr>
        <p:spPr bwMode="auto">
          <a:xfrm>
            <a:off x="6451600" y="3946525"/>
            <a:ext cx="406400" cy="369888"/>
          </a:xfrm>
          <a:custGeom>
            <a:avLst/>
            <a:gdLst>
              <a:gd name="T0" fmla="*/ 817922 w 258445"/>
              <a:gd name="T1" fmla="*/ 1400526 h 248285"/>
              <a:gd name="T2" fmla="*/ 1639152 w 258445"/>
              <a:gd name="T3" fmla="*/ 1528361 h 248285"/>
              <a:gd name="T4" fmla="*/ 1426272 w 258445"/>
              <a:gd name="T5" fmla="*/ 1844211 h 248285"/>
              <a:gd name="T6" fmla="*/ 0 w 258445"/>
              <a:gd name="T7" fmla="*/ 1971840 h 248285"/>
              <a:gd name="T8" fmla="*/ 1323624 w 258445"/>
              <a:gd name="T9" fmla="*/ 2112693 h 248285"/>
              <a:gd name="T10" fmla="*/ 1298897 w 258445"/>
              <a:gd name="T11" fmla="*/ 2324719 h 248285"/>
              <a:gd name="T12" fmla="*/ 648213 w 258445"/>
              <a:gd name="T13" fmla="*/ 2452333 h 248285"/>
              <a:gd name="T14" fmla="*/ 1312771 w 258445"/>
              <a:gd name="T15" fmla="*/ 2595679 h 248285"/>
              <a:gd name="T16" fmla="*/ 533799 w 258445"/>
              <a:gd name="T17" fmla="*/ 2805214 h 248285"/>
              <a:gd name="T18" fmla="*/ 533799 w 258445"/>
              <a:gd name="T19" fmla="*/ 2969644 h 248285"/>
              <a:gd name="T20" fmla="*/ 2325431 w 258445"/>
              <a:gd name="T21" fmla="*/ 3738253 h 248285"/>
              <a:gd name="T22" fmla="*/ 3718815 w 258445"/>
              <a:gd name="T23" fmla="*/ 4040896 h 248285"/>
              <a:gd name="T24" fmla="*/ 4735402 w 258445"/>
              <a:gd name="T25" fmla="*/ 3888701 h 248285"/>
              <a:gd name="T26" fmla="*/ 2788710 w 258445"/>
              <a:gd name="T27" fmla="*/ 3732598 h 248285"/>
              <a:gd name="T28" fmla="*/ 1537165 w 258445"/>
              <a:gd name="T29" fmla="*/ 2380124 h 248285"/>
              <a:gd name="T30" fmla="*/ 1799461 w 258445"/>
              <a:gd name="T31" fmla="*/ 1363911 h 248285"/>
              <a:gd name="T32" fmla="*/ 4223201 w 258445"/>
              <a:gd name="T33" fmla="*/ 3836002 h 248285"/>
              <a:gd name="T34" fmla="*/ 5041871 w 258445"/>
              <a:gd name="T35" fmla="*/ 3773030 h 248285"/>
              <a:gd name="T36" fmla="*/ 5040662 w 258445"/>
              <a:gd name="T37" fmla="*/ 3621202 h 248285"/>
              <a:gd name="T38" fmla="*/ 3720597 w 258445"/>
              <a:gd name="T39" fmla="*/ 884458 h 248285"/>
              <a:gd name="T40" fmla="*/ 5694399 w 258445"/>
              <a:gd name="T41" fmla="*/ 1741239 h 248285"/>
              <a:gd name="T42" fmla="*/ 5553947 w 258445"/>
              <a:gd name="T43" fmla="*/ 3193856 h 248285"/>
              <a:gd name="T44" fmla="*/ 5534946 w 258445"/>
              <a:gd name="T45" fmla="*/ 3283432 h 248285"/>
              <a:gd name="T46" fmla="*/ 5755651 w 258445"/>
              <a:gd name="T47" fmla="*/ 3283013 h 248285"/>
              <a:gd name="T48" fmla="*/ 6138691 w 258445"/>
              <a:gd name="T49" fmla="*/ 2495773 h 248285"/>
              <a:gd name="T50" fmla="*/ 4878344 w 258445"/>
              <a:gd name="T51" fmla="*/ 920809 h 248285"/>
              <a:gd name="T52" fmla="*/ 3061512 w 258445"/>
              <a:gd name="T53" fmla="*/ 0 h 248285"/>
              <a:gd name="T54" fmla="*/ 3010497 w 258445"/>
              <a:gd name="T55" fmla="*/ 520611 h 248285"/>
              <a:gd name="T56" fmla="*/ 2272039 w 258445"/>
              <a:gd name="T57" fmla="*/ 1048139 h 248285"/>
              <a:gd name="T58" fmla="*/ 2175970 w 258445"/>
              <a:gd name="T59" fmla="*/ 1321924 h 248285"/>
              <a:gd name="T60" fmla="*/ 4761699 w 258445"/>
              <a:gd name="T61" fmla="*/ 884458 h 248285"/>
              <a:gd name="T62" fmla="*/ 4249315 w 258445"/>
              <a:gd name="T63" fmla="*/ 732019 h 248285"/>
              <a:gd name="T64" fmla="*/ 4249315 w 258445"/>
              <a:gd name="T65" fmla="*/ 559096 h 248285"/>
              <a:gd name="T66" fmla="*/ 4558792 w 258445"/>
              <a:gd name="T67" fmla="*/ 410362 h 248285"/>
              <a:gd name="T68" fmla="*/ 3118604 w 258445"/>
              <a:gd name="T69" fmla="*/ 343150 h 248285"/>
              <a:gd name="T70" fmla="*/ 4558792 w 258445"/>
              <a:gd name="T71" fmla="*/ 164440 h 248285"/>
              <a:gd name="T72" fmla="*/ 3816342 w 258445"/>
              <a:gd name="T73" fmla="*/ 716093 h 248285"/>
              <a:gd name="T74" fmla="*/ 4249315 w 258445"/>
              <a:gd name="T75" fmla="*/ 732019 h 248285"/>
              <a:gd name="T76" fmla="*/ 4249315 w 258445"/>
              <a:gd name="T77" fmla="*/ 559096 h 248285"/>
              <a:gd name="T78" fmla="*/ 4249315 w 258445"/>
              <a:gd name="T79" fmla="*/ 731797 h 248285"/>
              <a:gd name="T80" fmla="*/ 4243260 w 258445"/>
              <a:gd name="T81" fmla="*/ 164440 h 248285"/>
              <a:gd name="T82" fmla="*/ 4243260 w 258445"/>
              <a:gd name="T83" fmla="*/ 394648 h 2482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8445" h="248285">
                <a:moveTo>
                  <a:pt x="75691" y="83743"/>
                </a:moveTo>
                <a:lnTo>
                  <a:pt x="36664" y="83756"/>
                </a:lnTo>
                <a:lnTo>
                  <a:pt x="34404" y="85991"/>
                </a:lnTo>
                <a:lnTo>
                  <a:pt x="34404" y="91566"/>
                </a:lnTo>
                <a:lnTo>
                  <a:pt x="36677" y="93840"/>
                </a:lnTo>
                <a:lnTo>
                  <a:pt x="68948" y="93840"/>
                </a:lnTo>
                <a:lnTo>
                  <a:pt x="65239" y="100025"/>
                </a:lnTo>
                <a:lnTo>
                  <a:pt x="62268" y="106540"/>
                </a:lnTo>
                <a:lnTo>
                  <a:pt x="59994" y="113233"/>
                </a:lnTo>
                <a:lnTo>
                  <a:pt x="2260" y="113233"/>
                </a:lnTo>
                <a:lnTo>
                  <a:pt x="0" y="115493"/>
                </a:lnTo>
                <a:lnTo>
                  <a:pt x="0" y="121069"/>
                </a:lnTo>
                <a:lnTo>
                  <a:pt x="2260" y="123329"/>
                </a:lnTo>
                <a:lnTo>
                  <a:pt x="57149" y="123329"/>
                </a:lnTo>
                <a:lnTo>
                  <a:pt x="55676" y="129717"/>
                </a:lnTo>
                <a:lnTo>
                  <a:pt x="54880" y="135991"/>
                </a:lnTo>
                <a:lnTo>
                  <a:pt x="54841" y="136528"/>
                </a:lnTo>
                <a:lnTo>
                  <a:pt x="54635" y="142735"/>
                </a:lnTo>
                <a:lnTo>
                  <a:pt x="29527" y="142735"/>
                </a:lnTo>
                <a:lnTo>
                  <a:pt x="27266" y="144995"/>
                </a:lnTo>
                <a:lnTo>
                  <a:pt x="27266" y="150571"/>
                </a:lnTo>
                <a:lnTo>
                  <a:pt x="29527" y="152831"/>
                </a:lnTo>
                <a:lnTo>
                  <a:pt x="54800" y="152831"/>
                </a:lnTo>
                <a:lnTo>
                  <a:pt x="55219" y="159372"/>
                </a:lnTo>
                <a:lnTo>
                  <a:pt x="56273" y="165861"/>
                </a:lnTo>
                <a:lnTo>
                  <a:pt x="57950" y="172237"/>
                </a:lnTo>
                <a:lnTo>
                  <a:pt x="22453" y="172237"/>
                </a:lnTo>
                <a:lnTo>
                  <a:pt x="20193" y="174497"/>
                </a:lnTo>
                <a:lnTo>
                  <a:pt x="20193" y="180073"/>
                </a:lnTo>
                <a:lnTo>
                  <a:pt x="22453" y="182333"/>
                </a:lnTo>
                <a:lnTo>
                  <a:pt x="61175" y="182333"/>
                </a:lnTo>
                <a:lnTo>
                  <a:pt x="65412" y="191992"/>
                </a:lnTo>
                <a:lnTo>
                  <a:pt x="97815" y="229525"/>
                </a:lnTo>
                <a:lnTo>
                  <a:pt x="146418" y="247611"/>
                </a:lnTo>
                <a:lnTo>
                  <a:pt x="153085" y="248107"/>
                </a:lnTo>
                <a:lnTo>
                  <a:pt x="156425" y="248107"/>
                </a:lnTo>
                <a:lnTo>
                  <a:pt x="171109" y="247048"/>
                </a:lnTo>
                <a:lnTo>
                  <a:pt x="185446" y="243913"/>
                </a:lnTo>
                <a:lnTo>
                  <a:pt x="199186" y="238763"/>
                </a:lnTo>
                <a:lnTo>
                  <a:pt x="201624" y="237420"/>
                </a:lnTo>
                <a:lnTo>
                  <a:pt x="146946" y="237420"/>
                </a:lnTo>
                <a:lnTo>
                  <a:pt x="117302" y="229178"/>
                </a:lnTo>
                <a:lnTo>
                  <a:pt x="91528" y="211099"/>
                </a:lnTo>
                <a:lnTo>
                  <a:pt x="71376" y="180726"/>
                </a:lnTo>
                <a:lnTo>
                  <a:pt x="64658" y="146137"/>
                </a:lnTo>
                <a:lnTo>
                  <a:pt x="71376" y="111545"/>
                </a:lnTo>
                <a:lnTo>
                  <a:pt x="89810" y="83756"/>
                </a:lnTo>
                <a:lnTo>
                  <a:pt x="75691" y="83743"/>
                </a:lnTo>
                <a:close/>
              </a:path>
              <a:path w="258445" h="248285">
                <a:moveTo>
                  <a:pt x="208902" y="221678"/>
                </a:moveTo>
                <a:lnTo>
                  <a:pt x="206565" y="223202"/>
                </a:lnTo>
                <a:lnTo>
                  <a:pt x="177641" y="235527"/>
                </a:lnTo>
                <a:lnTo>
                  <a:pt x="146946" y="237420"/>
                </a:lnTo>
                <a:lnTo>
                  <a:pt x="201624" y="237420"/>
                </a:lnTo>
                <a:lnTo>
                  <a:pt x="212077" y="231660"/>
                </a:lnTo>
                <a:lnTo>
                  <a:pt x="214401" y="230136"/>
                </a:lnTo>
                <a:lnTo>
                  <a:pt x="215061" y="227012"/>
                </a:lnTo>
                <a:lnTo>
                  <a:pt x="212026" y="222338"/>
                </a:lnTo>
                <a:lnTo>
                  <a:pt x="208902" y="221678"/>
                </a:lnTo>
                <a:close/>
              </a:path>
              <a:path w="258445" h="248285">
                <a:moveTo>
                  <a:pt x="200292" y="54305"/>
                </a:moveTo>
                <a:lnTo>
                  <a:pt x="156500" y="54305"/>
                </a:lnTo>
                <a:lnTo>
                  <a:pt x="191089" y="61020"/>
                </a:lnTo>
                <a:lnTo>
                  <a:pt x="221462" y="81165"/>
                </a:lnTo>
                <a:lnTo>
                  <a:pt x="239524" y="106910"/>
                </a:lnTo>
                <a:lnTo>
                  <a:pt x="247770" y="136528"/>
                </a:lnTo>
                <a:lnTo>
                  <a:pt x="245901" y="167197"/>
                </a:lnTo>
                <a:lnTo>
                  <a:pt x="233616" y="196100"/>
                </a:lnTo>
                <a:lnTo>
                  <a:pt x="232105" y="198437"/>
                </a:lnTo>
                <a:lnTo>
                  <a:pt x="232709" y="201253"/>
                </a:lnTo>
                <a:lnTo>
                  <a:pt x="232817" y="201599"/>
                </a:lnTo>
                <a:lnTo>
                  <a:pt x="237451" y="204609"/>
                </a:lnTo>
                <a:lnTo>
                  <a:pt x="240576" y="203936"/>
                </a:lnTo>
                <a:lnTo>
                  <a:pt x="242100" y="201574"/>
                </a:lnTo>
                <a:lnTo>
                  <a:pt x="250173" y="186446"/>
                </a:lnTo>
                <a:lnTo>
                  <a:pt x="255582" y="170191"/>
                </a:lnTo>
                <a:lnTo>
                  <a:pt x="258212" y="153238"/>
                </a:lnTo>
                <a:lnTo>
                  <a:pt x="257962" y="135991"/>
                </a:lnTo>
                <a:lnTo>
                  <a:pt x="239869" y="87440"/>
                </a:lnTo>
                <a:lnTo>
                  <a:pt x="205198" y="56537"/>
                </a:lnTo>
                <a:lnTo>
                  <a:pt x="200292" y="54305"/>
                </a:lnTo>
                <a:close/>
              </a:path>
              <a:path w="258445" h="248285">
                <a:moveTo>
                  <a:pt x="184061" y="0"/>
                </a:moveTo>
                <a:lnTo>
                  <a:pt x="128777" y="0"/>
                </a:lnTo>
                <a:lnTo>
                  <a:pt x="121081" y="7696"/>
                </a:lnTo>
                <a:lnTo>
                  <a:pt x="121081" y="25196"/>
                </a:lnTo>
                <a:lnTo>
                  <a:pt x="126631" y="31965"/>
                </a:lnTo>
                <a:lnTo>
                  <a:pt x="134099" y="33820"/>
                </a:lnTo>
                <a:lnTo>
                  <a:pt x="134099" y="46685"/>
                </a:lnTo>
                <a:lnTo>
                  <a:pt x="95569" y="64355"/>
                </a:lnTo>
                <a:lnTo>
                  <a:pt x="75818" y="83756"/>
                </a:lnTo>
                <a:lnTo>
                  <a:pt x="89818" y="83743"/>
                </a:lnTo>
                <a:lnTo>
                  <a:pt x="91528" y="81165"/>
                </a:lnTo>
                <a:lnTo>
                  <a:pt x="121909" y="61020"/>
                </a:lnTo>
                <a:lnTo>
                  <a:pt x="156500" y="54305"/>
                </a:lnTo>
                <a:lnTo>
                  <a:pt x="200292" y="54305"/>
                </a:lnTo>
                <a:lnTo>
                  <a:pt x="192243" y="50643"/>
                </a:lnTo>
                <a:lnTo>
                  <a:pt x="178739" y="46647"/>
                </a:lnTo>
                <a:lnTo>
                  <a:pt x="178739" y="44945"/>
                </a:lnTo>
                <a:lnTo>
                  <a:pt x="144195" y="44945"/>
                </a:lnTo>
                <a:lnTo>
                  <a:pt x="144195" y="34328"/>
                </a:lnTo>
                <a:lnTo>
                  <a:pt x="178739" y="34328"/>
                </a:lnTo>
                <a:lnTo>
                  <a:pt x="178739" y="33820"/>
                </a:lnTo>
                <a:lnTo>
                  <a:pt x="186207" y="31965"/>
                </a:lnTo>
                <a:lnTo>
                  <a:pt x="191757" y="25196"/>
                </a:lnTo>
                <a:lnTo>
                  <a:pt x="191757" y="24231"/>
                </a:lnTo>
                <a:lnTo>
                  <a:pt x="134353" y="24231"/>
                </a:lnTo>
                <a:lnTo>
                  <a:pt x="131178" y="21069"/>
                </a:lnTo>
                <a:lnTo>
                  <a:pt x="131178" y="13271"/>
                </a:lnTo>
                <a:lnTo>
                  <a:pt x="134353" y="10096"/>
                </a:lnTo>
                <a:lnTo>
                  <a:pt x="191757" y="10096"/>
                </a:lnTo>
                <a:lnTo>
                  <a:pt x="191757" y="7696"/>
                </a:lnTo>
                <a:lnTo>
                  <a:pt x="184061" y="0"/>
                </a:lnTo>
                <a:close/>
              </a:path>
              <a:path w="258445" h="248285">
                <a:moveTo>
                  <a:pt x="160527" y="43967"/>
                </a:moveTo>
                <a:lnTo>
                  <a:pt x="152323" y="43967"/>
                </a:lnTo>
                <a:lnTo>
                  <a:pt x="144195" y="44945"/>
                </a:lnTo>
                <a:lnTo>
                  <a:pt x="178739" y="44945"/>
                </a:lnTo>
                <a:lnTo>
                  <a:pt x="168643" y="44932"/>
                </a:lnTo>
                <a:lnTo>
                  <a:pt x="160527" y="43967"/>
                </a:lnTo>
                <a:close/>
              </a:path>
              <a:path w="258445" h="248285">
                <a:moveTo>
                  <a:pt x="178739" y="34328"/>
                </a:moveTo>
                <a:lnTo>
                  <a:pt x="168643" y="34328"/>
                </a:lnTo>
                <a:lnTo>
                  <a:pt x="168643" y="44932"/>
                </a:lnTo>
                <a:lnTo>
                  <a:pt x="178739" y="44932"/>
                </a:lnTo>
                <a:lnTo>
                  <a:pt x="178739" y="34328"/>
                </a:lnTo>
                <a:close/>
              </a:path>
              <a:path w="258445" h="248285">
                <a:moveTo>
                  <a:pt x="191757" y="10096"/>
                </a:moveTo>
                <a:lnTo>
                  <a:pt x="178485" y="10096"/>
                </a:lnTo>
                <a:lnTo>
                  <a:pt x="181660" y="13271"/>
                </a:lnTo>
                <a:lnTo>
                  <a:pt x="181660" y="21069"/>
                </a:lnTo>
                <a:lnTo>
                  <a:pt x="178485" y="24231"/>
                </a:lnTo>
                <a:lnTo>
                  <a:pt x="191757" y="24231"/>
                </a:lnTo>
                <a:lnTo>
                  <a:pt x="191757" y="10096"/>
                </a:lnTo>
                <a:close/>
              </a:path>
            </a:pathLst>
          </a:custGeom>
          <a:solidFill>
            <a:srgbClr val="86A5D7"/>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6683" name="object 18">
            <a:extLst>
              <a:ext uri="{FF2B5EF4-FFF2-40B4-BE49-F238E27FC236}">
                <a16:creationId xmlns:a16="http://schemas.microsoft.com/office/drawing/2014/main" id="{06131709-6255-4DDE-87ED-3E8A871A98F8}"/>
              </a:ext>
            </a:extLst>
          </p:cNvPr>
          <p:cNvSpPr>
            <a:spLocks noChangeArrowheads="1"/>
          </p:cNvSpPr>
          <p:nvPr/>
        </p:nvSpPr>
        <p:spPr bwMode="auto">
          <a:xfrm>
            <a:off x="6557963" y="4040188"/>
            <a:ext cx="246062" cy="231775"/>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6684" name="object 19">
            <a:extLst>
              <a:ext uri="{FF2B5EF4-FFF2-40B4-BE49-F238E27FC236}">
                <a16:creationId xmlns:a16="http://schemas.microsoft.com/office/drawing/2014/main" id="{DCD2C886-1080-437C-A1A3-31E6ABB043E6}"/>
              </a:ext>
            </a:extLst>
          </p:cNvPr>
          <p:cNvSpPr>
            <a:spLocks noChangeArrowheads="1"/>
          </p:cNvSpPr>
          <p:nvPr/>
        </p:nvSpPr>
        <p:spPr bwMode="auto">
          <a:xfrm>
            <a:off x="6510338" y="4679950"/>
            <a:ext cx="315912" cy="292100"/>
          </a:xfrm>
          <a:prstGeom prst="rect">
            <a:avLst/>
          </a:prstGeom>
          <a:blipFill dpi="0" rotWithShape="1">
            <a:blip r:embed="rId5"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6685" name="object 20">
            <a:extLst>
              <a:ext uri="{FF2B5EF4-FFF2-40B4-BE49-F238E27FC236}">
                <a16:creationId xmlns:a16="http://schemas.microsoft.com/office/drawing/2014/main" id="{4BCC551E-95A1-44FA-B84B-4E764C0EE022}"/>
              </a:ext>
            </a:extLst>
          </p:cNvPr>
          <p:cNvSpPr>
            <a:spLocks noChangeArrowheads="1"/>
          </p:cNvSpPr>
          <p:nvPr/>
        </p:nvSpPr>
        <p:spPr bwMode="auto">
          <a:xfrm>
            <a:off x="8970963" y="5322888"/>
            <a:ext cx="331787" cy="331787"/>
          </a:xfrm>
          <a:prstGeom prst="rect">
            <a:avLst/>
          </a:prstGeom>
          <a:blipFill dpi="0" rotWithShape="1">
            <a:blip r:embed="rId6"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6686" name="object 21">
            <a:extLst>
              <a:ext uri="{FF2B5EF4-FFF2-40B4-BE49-F238E27FC236}">
                <a16:creationId xmlns:a16="http://schemas.microsoft.com/office/drawing/2014/main" id="{A1BE0E43-46EE-471D-BACC-1F996243DBAC}"/>
              </a:ext>
            </a:extLst>
          </p:cNvPr>
          <p:cNvSpPr>
            <a:spLocks noChangeArrowheads="1"/>
          </p:cNvSpPr>
          <p:nvPr/>
        </p:nvSpPr>
        <p:spPr bwMode="auto">
          <a:xfrm>
            <a:off x="9090025" y="4868863"/>
            <a:ext cx="327025" cy="419100"/>
          </a:xfrm>
          <a:prstGeom prst="rect">
            <a:avLst/>
          </a:prstGeom>
          <a:blipFill dpi="0" rotWithShape="1">
            <a:blip r:embed="rId7"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22" name="object 22">
            <a:extLst>
              <a:ext uri="{FF2B5EF4-FFF2-40B4-BE49-F238E27FC236}">
                <a16:creationId xmlns:a16="http://schemas.microsoft.com/office/drawing/2014/main" id="{7862C07E-709F-47E7-BC81-BD977F02E86B}"/>
              </a:ext>
            </a:extLst>
          </p:cNvPr>
          <p:cNvSpPr txBox="1"/>
          <p:nvPr/>
        </p:nvSpPr>
        <p:spPr>
          <a:xfrm>
            <a:off x="958850" y="808038"/>
            <a:ext cx="4981575" cy="325437"/>
          </a:xfrm>
          <a:prstGeom prst="rect">
            <a:avLst/>
          </a:prstGeom>
        </p:spPr>
        <p:txBody>
          <a:bodyPr lIns="0" tIns="17275" rIns="0" bIns="0">
            <a:spAutoFit/>
          </a:bodyPr>
          <a:lstStyle/>
          <a:p>
            <a:pPr marL="17275">
              <a:spcBef>
                <a:spcPts val="136"/>
              </a:spcBef>
              <a:defRPr/>
            </a:pPr>
            <a:r>
              <a:rPr lang="es-CO" sz="2000" b="1" spc="-7" dirty="0">
                <a:solidFill>
                  <a:schemeClr val="accent6">
                    <a:lumMod val="50000"/>
                  </a:schemeClr>
                </a:solidFill>
                <a:latin typeface="Arial"/>
                <a:cs typeface="Arial"/>
              </a:rPr>
              <a:t>X</a:t>
            </a:r>
            <a:r>
              <a:rPr sz="2000" b="1" spc="-7" dirty="0">
                <a:solidFill>
                  <a:schemeClr val="accent6">
                    <a:lumMod val="50000"/>
                  </a:schemeClr>
                </a:solidFill>
                <a:latin typeface="Arial"/>
                <a:cs typeface="Arial"/>
              </a:rPr>
              <a:t>. </a:t>
            </a:r>
            <a:r>
              <a:rPr lang="es-CO" sz="2000" b="1" spc="-7" dirty="0">
                <a:solidFill>
                  <a:schemeClr val="accent6">
                    <a:lumMod val="50000"/>
                  </a:schemeClr>
                </a:solidFill>
                <a:latin typeface="Arial"/>
                <a:cs typeface="Arial"/>
              </a:rPr>
              <a:t>ZONA 4 BICENTENARIO</a:t>
            </a:r>
            <a:endParaRPr sz="2000" dirty="0">
              <a:solidFill>
                <a:schemeClr val="accent6">
                  <a:lumMod val="50000"/>
                </a:schemeClr>
              </a:solidFill>
              <a:latin typeface="Arial"/>
              <a:cs typeface="Arial"/>
            </a:endParaRPr>
          </a:p>
        </p:txBody>
      </p:sp>
      <p:sp>
        <p:nvSpPr>
          <p:cNvPr id="23" name="object 23">
            <a:extLst>
              <a:ext uri="{FF2B5EF4-FFF2-40B4-BE49-F238E27FC236}">
                <a16:creationId xmlns:a16="http://schemas.microsoft.com/office/drawing/2014/main" id="{C37CF6D7-EA3C-4821-A148-2EBD72424183}"/>
              </a:ext>
            </a:extLst>
          </p:cNvPr>
          <p:cNvSpPr txBox="1"/>
          <p:nvPr/>
        </p:nvSpPr>
        <p:spPr>
          <a:xfrm>
            <a:off x="1770063" y="1135063"/>
            <a:ext cx="2047875" cy="579437"/>
          </a:xfrm>
          <a:prstGeom prst="rect">
            <a:avLst/>
          </a:prstGeom>
        </p:spPr>
        <p:txBody>
          <a:bodyPr lIns="0" tIns="19864" rIns="0" bIns="0">
            <a:spAutoFit/>
          </a:bodyPr>
          <a:lstStyle/>
          <a:p>
            <a:pPr marL="640885">
              <a:spcBef>
                <a:spcPts val="155"/>
              </a:spcBef>
              <a:defRPr/>
            </a:pPr>
            <a:r>
              <a:rPr sz="2108" b="1" spc="-102" dirty="0" err="1">
                <a:solidFill>
                  <a:schemeClr val="accent6">
                    <a:lumMod val="75000"/>
                  </a:schemeClr>
                </a:solidFill>
                <a:latin typeface="Arial"/>
                <a:cs typeface="Arial"/>
              </a:rPr>
              <a:t>Inversión</a:t>
            </a:r>
            <a:endParaRPr lang="es-ES" sz="2108" b="1" spc="-102" dirty="0">
              <a:solidFill>
                <a:schemeClr val="accent6">
                  <a:lumMod val="75000"/>
                </a:schemeClr>
              </a:solidFill>
              <a:latin typeface="Arial"/>
              <a:cs typeface="Arial"/>
            </a:endParaRPr>
          </a:p>
          <a:p>
            <a:pPr marL="640885">
              <a:spcBef>
                <a:spcPts val="155"/>
              </a:spcBef>
              <a:defRPr/>
            </a:pPr>
            <a:r>
              <a:rPr lang="es-CO" sz="1360" spc="-88" dirty="0" err="1">
                <a:solidFill>
                  <a:schemeClr val="accent6">
                    <a:lumMod val="75000"/>
                  </a:schemeClr>
                </a:solidFill>
                <a:latin typeface="Arial"/>
                <a:cs typeface="Arial"/>
              </a:rPr>
              <a:t>Trazabillidad</a:t>
            </a:r>
            <a:r>
              <a:rPr sz="1360" spc="-61" dirty="0">
                <a:solidFill>
                  <a:schemeClr val="accent6">
                    <a:lumMod val="75000"/>
                  </a:schemeClr>
                </a:solidFill>
                <a:latin typeface="Arial"/>
                <a:cs typeface="Arial"/>
              </a:rPr>
              <a:t>:</a:t>
            </a:r>
            <a:endParaRPr sz="1360" dirty="0">
              <a:solidFill>
                <a:schemeClr val="accent6">
                  <a:lumMod val="75000"/>
                </a:schemeClr>
              </a:solidFill>
              <a:latin typeface="Arial"/>
              <a:cs typeface="Arial"/>
            </a:endParaRPr>
          </a:p>
        </p:txBody>
      </p:sp>
      <p:sp>
        <p:nvSpPr>
          <p:cNvPr id="24" name="object 24">
            <a:extLst>
              <a:ext uri="{FF2B5EF4-FFF2-40B4-BE49-F238E27FC236}">
                <a16:creationId xmlns:a16="http://schemas.microsoft.com/office/drawing/2014/main" id="{0EE40241-7CE4-435B-84A4-BBF3BCD0C1AF}"/>
              </a:ext>
            </a:extLst>
          </p:cNvPr>
          <p:cNvSpPr txBox="1"/>
          <p:nvPr/>
        </p:nvSpPr>
        <p:spPr>
          <a:xfrm>
            <a:off x="1206500" y="2109788"/>
            <a:ext cx="2401888" cy="750887"/>
          </a:xfrm>
          <a:prstGeom prst="rect">
            <a:avLst/>
          </a:prstGeom>
        </p:spPr>
        <p:txBody>
          <a:bodyPr lIns="0" tIns="70824" rIns="0" bIns="0">
            <a:spAutoFit/>
          </a:bodyPr>
          <a:lstStyle/>
          <a:p>
            <a:pPr marL="153743" indent="-137333">
              <a:spcBef>
                <a:spcPts val="556"/>
              </a:spcBef>
              <a:buFontTx/>
              <a:buChar char="&gt;"/>
              <a:tabLst>
                <a:tab pos="154606" algn="l"/>
              </a:tabLst>
              <a:defRPr/>
            </a:pPr>
            <a:r>
              <a:rPr sz="1360" spc="-68" dirty="0" err="1">
                <a:solidFill>
                  <a:schemeClr val="accent6">
                    <a:lumMod val="50000"/>
                  </a:schemeClr>
                </a:solidFill>
                <a:latin typeface="Arial"/>
                <a:cs typeface="Arial"/>
              </a:rPr>
              <a:t>Tramo</a:t>
            </a:r>
            <a:r>
              <a:rPr sz="1360" spc="-75" dirty="0">
                <a:solidFill>
                  <a:schemeClr val="accent6">
                    <a:lumMod val="50000"/>
                  </a:schemeClr>
                </a:solidFill>
                <a:latin typeface="Arial"/>
                <a:cs typeface="Arial"/>
              </a:rPr>
              <a:t> </a:t>
            </a:r>
            <a:r>
              <a:rPr lang="es-CO" sz="1360" spc="-75" dirty="0">
                <a:solidFill>
                  <a:schemeClr val="accent6">
                    <a:lumMod val="50000"/>
                  </a:schemeClr>
                </a:solidFill>
                <a:latin typeface="Arial"/>
                <a:cs typeface="Arial"/>
              </a:rPr>
              <a:t>1. Villa de Leyva – Santa Sofia – </a:t>
            </a:r>
            <a:r>
              <a:rPr lang="es-CO" sz="1360" spc="-75" dirty="0" err="1">
                <a:solidFill>
                  <a:schemeClr val="accent6">
                    <a:lumMod val="50000"/>
                  </a:schemeClr>
                </a:solidFill>
                <a:latin typeface="Arial"/>
                <a:cs typeface="Arial"/>
              </a:rPr>
              <a:t>Moniquira</a:t>
            </a:r>
            <a:r>
              <a:rPr lang="es-CO" sz="1360" spc="-75" dirty="0">
                <a:solidFill>
                  <a:schemeClr val="accent6">
                    <a:lumMod val="50000"/>
                  </a:schemeClr>
                </a:solidFill>
                <a:latin typeface="Arial"/>
                <a:cs typeface="Arial"/>
              </a:rPr>
              <a:t> </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28"/>
              </a:spcBef>
              <a:buFontTx/>
              <a:buChar char="&gt;"/>
              <a:tabLst>
                <a:tab pos="154606" algn="l"/>
              </a:tabLst>
              <a:defRPr/>
            </a:pPr>
            <a:r>
              <a:rPr sz="1360" spc="-68" dirty="0" err="1">
                <a:solidFill>
                  <a:schemeClr val="accent6">
                    <a:lumMod val="50000"/>
                  </a:schemeClr>
                </a:solidFill>
                <a:latin typeface="Arial"/>
                <a:cs typeface="Arial"/>
              </a:rPr>
              <a:t>Tramo</a:t>
            </a:r>
            <a:r>
              <a:rPr lang="es-CO" sz="1360" spc="-68" dirty="0">
                <a:solidFill>
                  <a:schemeClr val="accent6">
                    <a:lumMod val="50000"/>
                  </a:schemeClr>
                </a:solidFill>
                <a:latin typeface="Arial"/>
                <a:cs typeface="Arial"/>
              </a:rPr>
              <a:t> 2. </a:t>
            </a:r>
            <a:r>
              <a:rPr sz="1360" spc="-68" dirty="0">
                <a:solidFill>
                  <a:schemeClr val="accent6">
                    <a:lumMod val="50000"/>
                  </a:schemeClr>
                </a:solidFill>
                <a:latin typeface="Arial"/>
                <a:cs typeface="Arial"/>
              </a:rPr>
              <a:t> </a:t>
            </a:r>
            <a:r>
              <a:rPr lang="es-CO" sz="1360" spc="-61" dirty="0">
                <a:solidFill>
                  <a:schemeClr val="accent6">
                    <a:lumMod val="50000"/>
                  </a:schemeClr>
                </a:solidFill>
                <a:latin typeface="Arial"/>
                <a:cs typeface="Arial"/>
              </a:rPr>
              <a:t>Buenavista </a:t>
            </a:r>
            <a:r>
              <a:rPr lang="es-CO" sz="1360" spc="-61" dirty="0" err="1">
                <a:solidFill>
                  <a:schemeClr val="accent6">
                    <a:lumMod val="50000"/>
                  </a:schemeClr>
                </a:solidFill>
                <a:latin typeface="Arial"/>
                <a:cs typeface="Arial"/>
              </a:rPr>
              <a:t>Cantino</a:t>
            </a:r>
            <a:r>
              <a:rPr sz="1360" spc="-54"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p:txBody>
      </p:sp>
      <p:sp>
        <p:nvSpPr>
          <p:cNvPr id="25" name="object 25">
            <a:extLst>
              <a:ext uri="{FF2B5EF4-FFF2-40B4-BE49-F238E27FC236}">
                <a16:creationId xmlns:a16="http://schemas.microsoft.com/office/drawing/2014/main" id="{B76A9EB1-D7BB-48F4-A7DA-C01C1D0F859F}"/>
              </a:ext>
            </a:extLst>
          </p:cNvPr>
          <p:cNvSpPr txBox="1"/>
          <p:nvPr/>
        </p:nvSpPr>
        <p:spPr>
          <a:xfrm>
            <a:off x="3705225" y="2058988"/>
            <a:ext cx="1998663" cy="871537"/>
          </a:xfrm>
          <a:prstGeom prst="rect">
            <a:avLst/>
          </a:prstGeom>
        </p:spPr>
        <p:txBody>
          <a:bodyPr lIns="0" tIns="17275" rIns="0" bIns="0">
            <a:spAutoFit/>
          </a:bodyPr>
          <a:lstStyle/>
          <a:p>
            <a:pPr marL="17275">
              <a:lnSpc>
                <a:spcPts val="2224"/>
              </a:lnSpc>
              <a:spcBef>
                <a:spcPts val="136"/>
              </a:spcBef>
              <a:defRPr/>
            </a:pPr>
            <a:endParaRPr lang="es-CO" sz="1904" b="1" spc="-7" dirty="0">
              <a:solidFill>
                <a:schemeClr val="accent6">
                  <a:lumMod val="75000"/>
                </a:schemeClr>
              </a:solidFill>
              <a:latin typeface="Arial"/>
              <a:cs typeface="Arial"/>
            </a:endParaRPr>
          </a:p>
          <a:p>
            <a:pPr marL="17275">
              <a:lnSpc>
                <a:spcPts val="2224"/>
              </a:lnSpc>
              <a:spcBef>
                <a:spcPts val="136"/>
              </a:spcBef>
              <a:defRPr/>
            </a:pPr>
            <a:r>
              <a:rPr sz="1904" b="1" spc="-7" dirty="0">
                <a:solidFill>
                  <a:schemeClr val="accent6">
                    <a:lumMod val="75000"/>
                  </a:schemeClr>
                </a:solidFill>
                <a:latin typeface="Arial"/>
                <a:cs typeface="Arial"/>
              </a:rPr>
              <a:t>$</a:t>
            </a:r>
            <a:r>
              <a:rPr lang="es-CO" sz="1904" b="1" spc="-7" dirty="0">
                <a:solidFill>
                  <a:schemeClr val="accent6">
                    <a:lumMod val="75000"/>
                  </a:schemeClr>
                </a:solidFill>
                <a:latin typeface="Arial"/>
                <a:cs typeface="Arial"/>
              </a:rPr>
              <a:t>25.823</a:t>
            </a:r>
            <a:r>
              <a:rPr sz="1904" b="1" spc="109" dirty="0">
                <a:solidFill>
                  <a:schemeClr val="accent6">
                    <a:lumMod val="75000"/>
                  </a:schemeClr>
                </a:solidFill>
                <a:latin typeface="Arial"/>
                <a:cs typeface="Arial"/>
              </a:rPr>
              <a:t> </a:t>
            </a:r>
            <a:r>
              <a:rPr sz="2448" b="1" spc="-10" baseline="2314" dirty="0">
                <a:solidFill>
                  <a:schemeClr val="accent6">
                    <a:lumMod val="75000"/>
                  </a:schemeClr>
                </a:solidFill>
                <a:latin typeface="Arial"/>
                <a:cs typeface="Arial"/>
              </a:rPr>
              <a:t>millones</a:t>
            </a:r>
            <a:endParaRPr sz="2448" baseline="2314" dirty="0">
              <a:solidFill>
                <a:schemeClr val="accent6">
                  <a:lumMod val="75000"/>
                </a:schemeClr>
              </a:solidFill>
              <a:latin typeface="Arial"/>
              <a:cs typeface="Arial"/>
            </a:endParaRPr>
          </a:p>
          <a:p>
            <a:pPr marL="17275">
              <a:lnSpc>
                <a:spcPts val="2251"/>
              </a:lnSpc>
              <a:defRPr/>
            </a:pPr>
            <a:r>
              <a:rPr sz="1904" b="1" spc="-7" dirty="0">
                <a:solidFill>
                  <a:schemeClr val="accent6">
                    <a:lumMod val="75000"/>
                  </a:schemeClr>
                </a:solidFill>
                <a:latin typeface="Arial"/>
                <a:cs typeface="Arial"/>
              </a:rPr>
              <a:t>$</a:t>
            </a:r>
            <a:r>
              <a:rPr lang="es-CO" sz="1904" b="1" spc="-7" dirty="0">
                <a:solidFill>
                  <a:schemeClr val="accent6">
                    <a:lumMod val="75000"/>
                  </a:schemeClr>
                </a:solidFill>
                <a:latin typeface="Arial"/>
                <a:cs typeface="Arial"/>
              </a:rPr>
              <a:t>16</a:t>
            </a:r>
            <a:r>
              <a:rPr sz="1904" b="1" spc="-7" dirty="0">
                <a:solidFill>
                  <a:schemeClr val="accent6">
                    <a:lumMod val="75000"/>
                  </a:schemeClr>
                </a:solidFill>
                <a:latin typeface="Arial"/>
                <a:cs typeface="Arial"/>
              </a:rPr>
              <a:t>.</a:t>
            </a:r>
            <a:r>
              <a:rPr lang="es-CO" sz="1904" b="1" spc="-7" dirty="0">
                <a:solidFill>
                  <a:schemeClr val="accent6">
                    <a:lumMod val="75000"/>
                  </a:schemeClr>
                </a:solidFill>
                <a:latin typeface="Arial"/>
                <a:cs typeface="Arial"/>
              </a:rPr>
              <a:t>646</a:t>
            </a:r>
            <a:r>
              <a:rPr sz="1904" b="1" spc="238" dirty="0">
                <a:solidFill>
                  <a:schemeClr val="accent6">
                    <a:lumMod val="75000"/>
                  </a:schemeClr>
                </a:solidFill>
                <a:latin typeface="Arial"/>
                <a:cs typeface="Arial"/>
              </a:rPr>
              <a:t> </a:t>
            </a:r>
            <a:r>
              <a:rPr sz="2448" b="1" spc="-10" baseline="2314" dirty="0">
                <a:solidFill>
                  <a:schemeClr val="accent6">
                    <a:lumMod val="75000"/>
                  </a:schemeClr>
                </a:solidFill>
                <a:latin typeface="Arial"/>
                <a:cs typeface="Arial"/>
              </a:rPr>
              <a:t>millones</a:t>
            </a:r>
            <a:endParaRPr sz="2448" baseline="2314" dirty="0">
              <a:solidFill>
                <a:schemeClr val="accent6">
                  <a:lumMod val="75000"/>
                </a:schemeClr>
              </a:solidFill>
              <a:latin typeface="Arial"/>
              <a:cs typeface="Arial"/>
            </a:endParaRPr>
          </a:p>
        </p:txBody>
      </p:sp>
      <p:sp>
        <p:nvSpPr>
          <p:cNvPr id="18452" name="object 26">
            <a:extLst>
              <a:ext uri="{FF2B5EF4-FFF2-40B4-BE49-F238E27FC236}">
                <a16:creationId xmlns:a16="http://schemas.microsoft.com/office/drawing/2014/main" id="{AA2F6109-5EFC-407A-897A-291D99E98605}"/>
              </a:ext>
            </a:extLst>
          </p:cNvPr>
          <p:cNvSpPr txBox="1">
            <a:spLocks noChangeArrowheads="1"/>
          </p:cNvSpPr>
          <p:nvPr/>
        </p:nvSpPr>
        <p:spPr bwMode="auto">
          <a:xfrm>
            <a:off x="1344613" y="3086100"/>
            <a:ext cx="1166812" cy="766763"/>
          </a:xfrm>
          <a:prstGeom prst="rect">
            <a:avLst/>
          </a:prstGeom>
          <a:noFill/>
          <a:ln>
            <a:noFill/>
          </a:ln>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Monto total  licitaciones:</a:t>
            </a:r>
            <a:endParaRPr lang="es-CO" altLang="es-CO" sz="1600" dirty="0">
              <a:solidFill>
                <a:schemeClr val="accent6">
                  <a:lumMod val="50000"/>
                </a:schemeClr>
              </a:solidFill>
              <a:latin typeface="Arial" panose="020B0604020202020204" pitchFamily="34" charset="0"/>
              <a:cs typeface="Arial" panose="020B0604020202020204" pitchFamily="34" charset="0"/>
            </a:endParaRPr>
          </a:p>
        </p:txBody>
      </p:sp>
      <p:sp>
        <p:nvSpPr>
          <p:cNvPr id="27" name="object 27">
            <a:extLst>
              <a:ext uri="{FF2B5EF4-FFF2-40B4-BE49-F238E27FC236}">
                <a16:creationId xmlns:a16="http://schemas.microsoft.com/office/drawing/2014/main" id="{79F913B9-703D-46FE-8700-07C8C42FA88C}"/>
              </a:ext>
            </a:extLst>
          </p:cNvPr>
          <p:cNvSpPr txBox="1"/>
          <p:nvPr/>
        </p:nvSpPr>
        <p:spPr>
          <a:xfrm>
            <a:off x="2644775" y="3205163"/>
            <a:ext cx="2828925" cy="406400"/>
          </a:xfrm>
          <a:prstGeom prst="rect">
            <a:avLst/>
          </a:prstGeom>
        </p:spPr>
        <p:txBody>
          <a:bodyPr lIns="0" tIns="19002" rIns="0" bIns="0">
            <a:spAutoFit/>
          </a:bodyPr>
          <a:lstStyle/>
          <a:p>
            <a:pPr marL="17275">
              <a:spcBef>
                <a:spcPts val="150"/>
              </a:spcBef>
              <a:defRPr/>
            </a:pPr>
            <a:r>
              <a:rPr sz="2516" b="1" dirty="0">
                <a:solidFill>
                  <a:schemeClr val="accent6">
                    <a:lumMod val="75000"/>
                  </a:schemeClr>
                </a:solidFill>
                <a:latin typeface="Arial"/>
                <a:cs typeface="Arial"/>
              </a:rPr>
              <a:t>$</a:t>
            </a:r>
            <a:r>
              <a:rPr lang="es-CO" sz="2516" b="1" dirty="0">
                <a:solidFill>
                  <a:schemeClr val="accent6">
                    <a:lumMod val="75000"/>
                  </a:schemeClr>
                </a:solidFill>
                <a:latin typeface="Arial"/>
                <a:cs typeface="Arial"/>
              </a:rPr>
              <a:t>45</a:t>
            </a:r>
            <a:r>
              <a:rPr sz="2516" b="1" dirty="0">
                <a:solidFill>
                  <a:schemeClr val="accent6">
                    <a:lumMod val="75000"/>
                  </a:schemeClr>
                </a:solidFill>
                <a:latin typeface="Arial"/>
                <a:cs typeface="Arial"/>
              </a:rPr>
              <a:t>.</a:t>
            </a:r>
            <a:r>
              <a:rPr lang="es-CO" sz="2516" b="1" dirty="0">
                <a:solidFill>
                  <a:schemeClr val="accent6">
                    <a:lumMod val="75000"/>
                  </a:schemeClr>
                </a:solidFill>
                <a:latin typeface="Arial"/>
                <a:cs typeface="Arial"/>
              </a:rPr>
              <a:t>644</a:t>
            </a:r>
            <a:r>
              <a:rPr sz="2516" b="1" spc="-95" dirty="0">
                <a:solidFill>
                  <a:schemeClr val="accent6">
                    <a:lumMod val="75000"/>
                  </a:schemeClr>
                </a:solidFill>
                <a:latin typeface="Arial"/>
                <a:cs typeface="Arial"/>
              </a:rPr>
              <a:t> </a:t>
            </a:r>
            <a:r>
              <a:rPr sz="2754" b="1" spc="-10" baseline="2057" dirty="0">
                <a:solidFill>
                  <a:schemeClr val="accent6">
                    <a:lumMod val="75000"/>
                  </a:schemeClr>
                </a:solidFill>
                <a:latin typeface="Arial"/>
                <a:cs typeface="Arial"/>
              </a:rPr>
              <a:t>millones</a:t>
            </a:r>
            <a:endParaRPr sz="2754" baseline="2057" dirty="0">
              <a:solidFill>
                <a:schemeClr val="accent6">
                  <a:lumMod val="75000"/>
                </a:schemeClr>
              </a:solidFill>
              <a:latin typeface="Arial"/>
              <a:cs typeface="Arial"/>
            </a:endParaRPr>
          </a:p>
        </p:txBody>
      </p:sp>
      <p:sp>
        <p:nvSpPr>
          <p:cNvPr id="34" name="object 34">
            <a:extLst>
              <a:ext uri="{FF2B5EF4-FFF2-40B4-BE49-F238E27FC236}">
                <a16:creationId xmlns:a16="http://schemas.microsoft.com/office/drawing/2014/main" id="{404FCB31-E62F-45E4-A8E9-488A336D36EA}"/>
              </a:ext>
            </a:extLst>
          </p:cNvPr>
          <p:cNvSpPr txBox="1"/>
          <p:nvPr/>
        </p:nvSpPr>
        <p:spPr>
          <a:xfrm>
            <a:off x="7172325" y="938213"/>
            <a:ext cx="1416050" cy="315912"/>
          </a:xfrm>
          <a:prstGeom prst="rect">
            <a:avLst/>
          </a:prstGeom>
        </p:spPr>
        <p:txBody>
          <a:bodyPr lIns="0" tIns="22457" rIns="0" bIns="0">
            <a:spAutoFit/>
          </a:bodyPr>
          <a:lstStyle/>
          <a:p>
            <a:pPr marL="17275">
              <a:spcBef>
                <a:spcPts val="177"/>
              </a:spcBef>
              <a:defRPr/>
            </a:pPr>
            <a:r>
              <a:rPr sz="1904" b="1" spc="-95" dirty="0">
                <a:solidFill>
                  <a:schemeClr val="accent6">
                    <a:lumMod val="75000"/>
                  </a:schemeClr>
                </a:solidFill>
                <a:latin typeface="Arial"/>
                <a:cs typeface="Arial"/>
              </a:rPr>
              <a:t>Fechas</a:t>
            </a:r>
            <a:r>
              <a:rPr sz="1904" b="1" spc="-129" dirty="0">
                <a:solidFill>
                  <a:schemeClr val="accent6">
                    <a:lumMod val="75000"/>
                  </a:schemeClr>
                </a:solidFill>
                <a:latin typeface="Arial"/>
                <a:cs typeface="Arial"/>
              </a:rPr>
              <a:t> </a:t>
            </a:r>
            <a:r>
              <a:rPr sz="1904" b="1" spc="-88" dirty="0">
                <a:solidFill>
                  <a:schemeClr val="accent6">
                    <a:lumMod val="75000"/>
                  </a:schemeClr>
                </a:solidFill>
                <a:latin typeface="Arial"/>
                <a:cs typeface="Arial"/>
              </a:rPr>
              <a:t>clave</a:t>
            </a:r>
            <a:endParaRPr sz="1904" dirty="0">
              <a:solidFill>
                <a:schemeClr val="accent6">
                  <a:lumMod val="75000"/>
                </a:schemeClr>
              </a:solidFill>
              <a:latin typeface="Arial"/>
              <a:cs typeface="Arial"/>
            </a:endParaRPr>
          </a:p>
        </p:txBody>
      </p:sp>
      <p:sp>
        <p:nvSpPr>
          <p:cNvPr id="35" name="object 35">
            <a:extLst>
              <a:ext uri="{FF2B5EF4-FFF2-40B4-BE49-F238E27FC236}">
                <a16:creationId xmlns:a16="http://schemas.microsoft.com/office/drawing/2014/main" id="{7958E680-2806-4A88-B5C4-EEB44CAE4EBE}"/>
              </a:ext>
            </a:extLst>
          </p:cNvPr>
          <p:cNvSpPr txBox="1"/>
          <p:nvPr/>
        </p:nvSpPr>
        <p:spPr>
          <a:xfrm>
            <a:off x="6232525" y="3348038"/>
            <a:ext cx="5191125" cy="2341562"/>
          </a:xfrm>
          <a:prstGeom prst="rect">
            <a:avLst/>
          </a:prstGeom>
          <a:ln w="6350">
            <a:solidFill>
              <a:srgbClr val="30A484"/>
            </a:solidFill>
          </a:ln>
        </p:spPr>
        <p:txBody>
          <a:bodyPr lIns="0" tIns="84644" rIns="0" bIns="0"/>
          <a:lstStyle/>
          <a:p>
            <a:pPr marL="202112">
              <a:spcBef>
                <a:spcPts val="665"/>
              </a:spcBef>
              <a:defRPr/>
            </a:pPr>
            <a:r>
              <a:rPr sz="1200" b="1" spc="-109" dirty="0">
                <a:solidFill>
                  <a:schemeClr val="accent6">
                    <a:lumMod val="50000"/>
                  </a:schemeClr>
                </a:solidFill>
                <a:latin typeface="Arial"/>
                <a:cs typeface="Arial"/>
              </a:rPr>
              <a:t>Impactos </a:t>
            </a:r>
            <a:r>
              <a:rPr sz="1200" b="1" spc="-102" dirty="0">
                <a:solidFill>
                  <a:schemeClr val="accent6">
                    <a:lumMod val="50000"/>
                  </a:schemeClr>
                </a:solidFill>
                <a:latin typeface="Arial"/>
                <a:cs typeface="Arial"/>
              </a:rPr>
              <a:t>y</a:t>
            </a:r>
            <a:r>
              <a:rPr sz="1200" b="1" spc="-7" dirty="0">
                <a:solidFill>
                  <a:schemeClr val="accent6">
                    <a:lumMod val="50000"/>
                  </a:schemeClr>
                </a:solidFill>
                <a:latin typeface="Arial"/>
                <a:cs typeface="Arial"/>
              </a:rPr>
              <a:t> </a:t>
            </a:r>
            <a:r>
              <a:rPr sz="1200" b="1" spc="-109" dirty="0" err="1">
                <a:solidFill>
                  <a:schemeClr val="accent6">
                    <a:lumMod val="50000"/>
                  </a:schemeClr>
                </a:solidFill>
                <a:latin typeface="Arial"/>
                <a:cs typeface="Arial"/>
              </a:rPr>
              <a:t>beneﬁcios</a:t>
            </a:r>
            <a:r>
              <a:rPr lang="es-CO" sz="1200" b="1" spc="-109" dirty="0">
                <a:solidFill>
                  <a:schemeClr val="accent6">
                    <a:lumMod val="50000"/>
                  </a:schemeClr>
                </a:solidFill>
                <a:latin typeface="Arial"/>
                <a:cs typeface="Arial"/>
              </a:rPr>
              <a:t> / LOGROS</a:t>
            </a:r>
            <a:endParaRPr sz="1200" dirty="0">
              <a:solidFill>
                <a:schemeClr val="accent6">
                  <a:lumMod val="50000"/>
                </a:schemeClr>
              </a:solidFill>
              <a:latin typeface="Arial"/>
              <a:cs typeface="Arial"/>
            </a:endParaRPr>
          </a:p>
          <a:p>
            <a:pPr marL="766990">
              <a:spcBef>
                <a:spcPts val="551"/>
              </a:spcBef>
              <a:defRPr/>
            </a:pPr>
            <a:r>
              <a:rPr sz="1100" b="1" spc="-75" dirty="0">
                <a:solidFill>
                  <a:schemeClr val="accent6">
                    <a:lumMod val="50000"/>
                  </a:schemeClr>
                </a:solidFill>
                <a:latin typeface="Arial"/>
                <a:cs typeface="Arial"/>
              </a:rPr>
              <a:t>Ahorro en </a:t>
            </a:r>
            <a:r>
              <a:rPr sz="1100" b="1" spc="-68" dirty="0">
                <a:solidFill>
                  <a:schemeClr val="accent6">
                    <a:lumMod val="50000"/>
                  </a:schemeClr>
                </a:solidFill>
                <a:latin typeface="Arial"/>
                <a:cs typeface="Arial"/>
              </a:rPr>
              <a:t>tiempos </a:t>
            </a:r>
            <a:r>
              <a:rPr sz="1100" b="1" spc="-75" dirty="0">
                <a:solidFill>
                  <a:schemeClr val="accent6">
                    <a:lumMod val="50000"/>
                  </a:schemeClr>
                </a:solidFill>
                <a:latin typeface="Arial"/>
                <a:cs typeface="Arial"/>
              </a:rPr>
              <a:t>de</a:t>
            </a:r>
            <a:r>
              <a:rPr sz="1100" b="1" spc="41" dirty="0">
                <a:solidFill>
                  <a:schemeClr val="accent6">
                    <a:lumMod val="50000"/>
                  </a:schemeClr>
                </a:solidFill>
                <a:latin typeface="Arial"/>
                <a:cs typeface="Arial"/>
              </a:rPr>
              <a:t> </a:t>
            </a:r>
            <a:r>
              <a:rPr sz="1100" b="1" spc="-68" dirty="0">
                <a:solidFill>
                  <a:schemeClr val="accent6">
                    <a:lumMod val="50000"/>
                  </a:schemeClr>
                </a:solidFill>
                <a:latin typeface="Arial"/>
                <a:cs typeface="Arial"/>
              </a:rPr>
              <a:t>recorrido</a:t>
            </a:r>
            <a:endParaRPr sz="1100" dirty="0">
              <a:solidFill>
                <a:schemeClr val="accent6">
                  <a:lumMod val="50000"/>
                </a:schemeClr>
              </a:solidFill>
              <a:latin typeface="Arial"/>
              <a:cs typeface="Arial"/>
            </a:endParaRPr>
          </a:p>
          <a:p>
            <a:pPr marL="982921" indent="-98465">
              <a:spcBef>
                <a:spcPts val="177"/>
              </a:spcBef>
              <a:buFontTx/>
              <a:buChar char="•"/>
              <a:tabLst>
                <a:tab pos="983785" algn="l"/>
                <a:tab pos="2489261" algn="l"/>
              </a:tabLst>
              <a:defRPr/>
            </a:pPr>
            <a:r>
              <a:rPr sz="1100" spc="-112" baseline="2777" dirty="0">
                <a:solidFill>
                  <a:schemeClr val="accent6">
                    <a:lumMod val="50000"/>
                  </a:schemeClr>
                </a:solidFill>
                <a:latin typeface="Arial"/>
                <a:cs typeface="Arial"/>
              </a:rPr>
              <a:t>Vehículos</a:t>
            </a:r>
            <a:r>
              <a:rPr sz="1100" spc="-30" baseline="2777" dirty="0">
                <a:solidFill>
                  <a:schemeClr val="accent6">
                    <a:lumMod val="50000"/>
                  </a:schemeClr>
                </a:solidFill>
                <a:latin typeface="Arial"/>
                <a:cs typeface="Arial"/>
              </a:rPr>
              <a:t> </a:t>
            </a:r>
            <a:r>
              <a:rPr sz="1100" spc="-121" baseline="2777" dirty="0">
                <a:solidFill>
                  <a:schemeClr val="accent6">
                    <a:lumMod val="50000"/>
                  </a:schemeClr>
                </a:solidFill>
                <a:latin typeface="Arial"/>
                <a:cs typeface="Arial"/>
              </a:rPr>
              <a:t>pesados	</a:t>
            </a:r>
            <a:r>
              <a:rPr lang="es-CO" sz="1100" spc="-121" baseline="2777" dirty="0">
                <a:solidFill>
                  <a:schemeClr val="accent6">
                    <a:lumMod val="50000"/>
                  </a:schemeClr>
                </a:solidFill>
                <a:latin typeface="Arial"/>
                <a:cs typeface="Arial"/>
              </a:rPr>
              <a:t>60</a:t>
            </a:r>
            <a:r>
              <a:rPr sz="1100" spc="-14" dirty="0">
                <a:solidFill>
                  <a:schemeClr val="accent6">
                    <a:lumMod val="50000"/>
                  </a:schemeClr>
                </a:solidFill>
                <a:latin typeface="Arial"/>
                <a:cs typeface="Arial"/>
              </a:rPr>
              <a:t> </a:t>
            </a:r>
            <a:r>
              <a:rPr sz="1100" spc="-7" dirty="0">
                <a:solidFill>
                  <a:schemeClr val="accent6">
                    <a:lumMod val="50000"/>
                  </a:schemeClr>
                </a:solidFill>
                <a:latin typeface="Arial"/>
                <a:cs typeface="Arial"/>
              </a:rPr>
              <a:t>minutos</a:t>
            </a:r>
            <a:endParaRPr sz="1100" dirty="0">
              <a:solidFill>
                <a:schemeClr val="accent6">
                  <a:lumMod val="50000"/>
                </a:schemeClr>
              </a:solidFill>
              <a:latin typeface="Arial"/>
              <a:cs typeface="Arial"/>
            </a:endParaRPr>
          </a:p>
          <a:p>
            <a:pPr marL="982921" indent="-98465">
              <a:buFontTx/>
              <a:buChar char="•"/>
              <a:tabLst>
                <a:tab pos="983785" algn="l"/>
                <a:tab pos="2489261" algn="l"/>
              </a:tabLst>
              <a:defRPr/>
            </a:pPr>
            <a:r>
              <a:rPr sz="1100" spc="-112" baseline="2777" dirty="0">
                <a:solidFill>
                  <a:schemeClr val="accent6">
                    <a:lumMod val="50000"/>
                  </a:schemeClr>
                </a:solidFill>
                <a:latin typeface="Arial"/>
                <a:cs typeface="Arial"/>
              </a:rPr>
              <a:t>Vehículos</a:t>
            </a:r>
            <a:r>
              <a:rPr sz="1100" baseline="2777" dirty="0">
                <a:solidFill>
                  <a:schemeClr val="accent6">
                    <a:lumMod val="50000"/>
                  </a:schemeClr>
                </a:solidFill>
                <a:latin typeface="Arial"/>
                <a:cs typeface="Arial"/>
              </a:rPr>
              <a:t> </a:t>
            </a:r>
            <a:r>
              <a:rPr sz="1100" spc="-102" baseline="2777" dirty="0">
                <a:solidFill>
                  <a:schemeClr val="accent6">
                    <a:lumMod val="50000"/>
                  </a:schemeClr>
                </a:solidFill>
                <a:latin typeface="Arial"/>
                <a:cs typeface="Arial"/>
              </a:rPr>
              <a:t>livianos	</a:t>
            </a:r>
            <a:r>
              <a:rPr lang="es-CO" sz="1100" spc="-102" baseline="2777" dirty="0">
                <a:solidFill>
                  <a:schemeClr val="accent6">
                    <a:lumMod val="50000"/>
                  </a:schemeClr>
                </a:solidFill>
                <a:latin typeface="Arial"/>
                <a:cs typeface="Arial"/>
              </a:rPr>
              <a:t>30</a:t>
            </a:r>
            <a:r>
              <a:rPr sz="1100" spc="-7" dirty="0">
                <a:solidFill>
                  <a:schemeClr val="accent6">
                    <a:lumMod val="50000"/>
                  </a:schemeClr>
                </a:solidFill>
                <a:latin typeface="Arial"/>
                <a:cs typeface="Arial"/>
              </a:rPr>
              <a:t> minutos</a:t>
            </a:r>
            <a:endParaRPr sz="1100" dirty="0">
              <a:solidFill>
                <a:schemeClr val="accent6">
                  <a:lumMod val="50000"/>
                </a:schemeClr>
              </a:solidFill>
              <a:latin typeface="Arial"/>
              <a:cs typeface="Arial"/>
            </a:endParaRPr>
          </a:p>
          <a:p>
            <a:pPr marL="766990">
              <a:spcBef>
                <a:spcPts val="1013"/>
              </a:spcBef>
              <a:defRPr/>
            </a:pPr>
            <a:r>
              <a:rPr sz="1100" u="heavy" spc="-306" dirty="0">
                <a:solidFill>
                  <a:schemeClr val="accent6">
                    <a:lumMod val="50000"/>
                  </a:schemeClr>
                </a:solidFill>
                <a:uFill>
                  <a:solidFill>
                    <a:srgbClr val="30A484"/>
                  </a:solidFill>
                </a:uFill>
                <a:latin typeface="Times New Roman"/>
                <a:cs typeface="Times New Roman"/>
              </a:rPr>
              <a:t> </a:t>
            </a:r>
            <a:r>
              <a:rPr sz="1100" b="1" spc="-75" dirty="0">
                <a:solidFill>
                  <a:schemeClr val="accent6">
                    <a:lumMod val="50000"/>
                  </a:schemeClr>
                </a:solidFill>
                <a:uFill>
                  <a:solidFill>
                    <a:srgbClr val="30A484"/>
                  </a:solidFill>
                </a:uFill>
                <a:latin typeface="Arial"/>
                <a:cs typeface="Arial"/>
              </a:rPr>
              <a:t>Ahorro en</a:t>
            </a:r>
            <a:r>
              <a:rPr sz="1100" b="1" spc="-14" dirty="0">
                <a:solidFill>
                  <a:schemeClr val="accent6">
                    <a:lumMod val="50000"/>
                  </a:schemeClr>
                </a:solidFill>
                <a:uFill>
                  <a:solidFill>
                    <a:srgbClr val="30A484"/>
                  </a:solidFill>
                </a:uFill>
                <a:latin typeface="Arial"/>
                <a:cs typeface="Arial"/>
              </a:rPr>
              <a:t> </a:t>
            </a:r>
            <a:r>
              <a:rPr sz="1100" b="1" spc="-68" dirty="0">
                <a:solidFill>
                  <a:schemeClr val="accent6">
                    <a:lumMod val="50000"/>
                  </a:schemeClr>
                </a:solidFill>
                <a:uFill>
                  <a:solidFill>
                    <a:srgbClr val="30A484"/>
                  </a:solidFill>
                </a:uFill>
                <a:latin typeface="Arial"/>
                <a:cs typeface="Arial"/>
              </a:rPr>
              <a:t>recorrido</a:t>
            </a:r>
            <a:r>
              <a:rPr sz="1100" b="1" spc="-82" dirty="0">
                <a:solidFill>
                  <a:schemeClr val="accent6">
                    <a:lumMod val="50000"/>
                  </a:schemeClr>
                </a:solidFill>
                <a:uFill>
                  <a:solidFill>
                    <a:srgbClr val="30A484"/>
                  </a:solidFill>
                </a:uFill>
                <a:latin typeface="Arial"/>
                <a:cs typeface="Arial"/>
              </a:rPr>
              <a:t> </a:t>
            </a:r>
            <a:endParaRPr sz="1100" dirty="0">
              <a:solidFill>
                <a:schemeClr val="accent6">
                  <a:lumMod val="50000"/>
                </a:schemeClr>
              </a:solidFill>
              <a:latin typeface="Arial"/>
              <a:cs typeface="Arial"/>
            </a:endParaRPr>
          </a:p>
          <a:p>
            <a:pPr marL="982921" indent="-98465">
              <a:spcBef>
                <a:spcPts val="150"/>
              </a:spcBef>
              <a:buFontTx/>
              <a:buChar char="•"/>
              <a:tabLst>
                <a:tab pos="983785" algn="l"/>
              </a:tabLst>
              <a:defRPr/>
            </a:pPr>
            <a:r>
              <a:rPr sz="1100" spc="-132" baseline="2777" dirty="0">
                <a:solidFill>
                  <a:schemeClr val="accent6">
                    <a:lumMod val="50000"/>
                  </a:schemeClr>
                </a:solidFill>
                <a:latin typeface="Arial"/>
                <a:cs typeface="Arial"/>
              </a:rPr>
              <a:t>Más </a:t>
            </a:r>
            <a:r>
              <a:rPr sz="1100" spc="-121" baseline="2777" dirty="0">
                <a:solidFill>
                  <a:schemeClr val="accent6">
                    <a:lumMod val="50000"/>
                  </a:schemeClr>
                </a:solidFill>
                <a:latin typeface="Arial"/>
                <a:cs typeface="Arial"/>
              </a:rPr>
              <a:t>de </a:t>
            </a:r>
            <a:r>
              <a:rPr lang="es-CO" sz="1100" spc="-121" baseline="2777" dirty="0">
                <a:solidFill>
                  <a:schemeClr val="accent6">
                    <a:lumMod val="50000"/>
                  </a:schemeClr>
                </a:solidFill>
                <a:latin typeface="Arial"/>
                <a:cs typeface="Arial"/>
              </a:rPr>
              <a:t> </a:t>
            </a:r>
            <a:r>
              <a:rPr lang="es-CO" sz="1100" dirty="0">
                <a:solidFill>
                  <a:schemeClr val="accent6">
                    <a:lumMod val="50000"/>
                  </a:schemeClr>
                </a:solidFill>
                <a:latin typeface="Arial"/>
                <a:cs typeface="Arial"/>
              </a:rPr>
              <a:t>0</a:t>
            </a:r>
            <a:r>
              <a:rPr sz="1100" spc="75" dirty="0">
                <a:solidFill>
                  <a:schemeClr val="accent6">
                    <a:lumMod val="50000"/>
                  </a:schemeClr>
                </a:solidFill>
                <a:latin typeface="Arial"/>
                <a:cs typeface="Arial"/>
              </a:rPr>
              <a:t> </a:t>
            </a:r>
            <a:r>
              <a:rPr sz="1100" spc="-7" dirty="0">
                <a:solidFill>
                  <a:schemeClr val="accent6">
                    <a:lumMod val="50000"/>
                  </a:schemeClr>
                </a:solidFill>
                <a:latin typeface="Arial"/>
                <a:cs typeface="Arial"/>
              </a:rPr>
              <a:t>kilómetros</a:t>
            </a:r>
            <a:endParaRPr sz="1100" dirty="0">
              <a:solidFill>
                <a:schemeClr val="accent6">
                  <a:lumMod val="50000"/>
                </a:schemeClr>
              </a:solidFill>
              <a:latin typeface="Arial"/>
              <a:cs typeface="Arial"/>
            </a:endParaRPr>
          </a:p>
          <a:p>
            <a:pPr marL="766990">
              <a:spcBef>
                <a:spcPts val="939"/>
              </a:spcBef>
              <a:defRPr/>
            </a:pPr>
            <a:r>
              <a:rPr sz="1100" b="1" spc="-75" dirty="0">
                <a:solidFill>
                  <a:schemeClr val="accent6">
                    <a:lumMod val="50000"/>
                  </a:schemeClr>
                </a:solidFill>
                <a:latin typeface="Arial"/>
                <a:cs typeface="Arial"/>
              </a:rPr>
              <a:t>Velocidad de</a:t>
            </a:r>
            <a:r>
              <a:rPr sz="1100" b="1" spc="-14" dirty="0">
                <a:solidFill>
                  <a:schemeClr val="accent6">
                    <a:lumMod val="50000"/>
                  </a:schemeClr>
                </a:solidFill>
                <a:latin typeface="Arial"/>
                <a:cs typeface="Arial"/>
              </a:rPr>
              <a:t> </a:t>
            </a:r>
            <a:r>
              <a:rPr sz="1100" b="1" spc="-75" dirty="0">
                <a:solidFill>
                  <a:schemeClr val="accent6">
                    <a:lumMod val="50000"/>
                  </a:schemeClr>
                </a:solidFill>
                <a:latin typeface="Arial"/>
                <a:cs typeface="Arial"/>
              </a:rPr>
              <a:t>operación</a:t>
            </a:r>
            <a:endParaRPr sz="1100" dirty="0">
              <a:solidFill>
                <a:schemeClr val="accent6">
                  <a:lumMod val="50000"/>
                </a:schemeClr>
              </a:solidFill>
              <a:latin typeface="Arial"/>
              <a:cs typeface="Arial"/>
            </a:endParaRPr>
          </a:p>
          <a:p>
            <a:pPr marL="982921" indent="-98465">
              <a:spcBef>
                <a:spcPts val="155"/>
              </a:spcBef>
              <a:buFontTx/>
              <a:buChar char="•"/>
              <a:tabLst>
                <a:tab pos="983785" algn="l"/>
              </a:tabLst>
              <a:defRPr/>
            </a:pPr>
            <a:r>
              <a:rPr sz="1100" spc="-132" baseline="2777" dirty="0">
                <a:solidFill>
                  <a:schemeClr val="accent6">
                    <a:lumMod val="50000"/>
                  </a:schemeClr>
                </a:solidFill>
                <a:latin typeface="Arial"/>
                <a:cs typeface="Arial"/>
              </a:rPr>
              <a:t>Pasa </a:t>
            </a:r>
            <a:r>
              <a:rPr sz="1100" spc="-121" baseline="2777" dirty="0">
                <a:solidFill>
                  <a:schemeClr val="accent6">
                    <a:lumMod val="50000"/>
                  </a:schemeClr>
                </a:solidFill>
                <a:latin typeface="Arial"/>
                <a:cs typeface="Arial"/>
              </a:rPr>
              <a:t>de </a:t>
            </a:r>
            <a:r>
              <a:rPr lang="es-CO" sz="1100" spc="-112" baseline="2777" dirty="0">
                <a:solidFill>
                  <a:schemeClr val="accent6">
                    <a:lumMod val="50000"/>
                  </a:schemeClr>
                </a:solidFill>
                <a:latin typeface="Arial"/>
                <a:cs typeface="Arial"/>
              </a:rPr>
              <a:t>20</a:t>
            </a:r>
            <a:r>
              <a:rPr sz="1100" spc="-112" baseline="2777" dirty="0">
                <a:solidFill>
                  <a:schemeClr val="accent6">
                    <a:lumMod val="50000"/>
                  </a:schemeClr>
                </a:solidFill>
                <a:latin typeface="Arial"/>
                <a:cs typeface="Arial"/>
              </a:rPr>
              <a:t> km/h </a:t>
            </a:r>
            <a:r>
              <a:rPr sz="1100" spc="-121" baseline="2777" dirty="0">
                <a:solidFill>
                  <a:schemeClr val="accent6">
                    <a:lumMod val="50000"/>
                  </a:schemeClr>
                </a:solidFill>
                <a:latin typeface="Arial"/>
                <a:cs typeface="Arial"/>
              </a:rPr>
              <a:t>a </a:t>
            </a:r>
            <a:r>
              <a:rPr lang="es-CO" sz="1100" spc="-121" baseline="2777" dirty="0">
                <a:solidFill>
                  <a:schemeClr val="accent6">
                    <a:lumMod val="50000"/>
                  </a:schemeClr>
                </a:solidFill>
                <a:latin typeface="Arial"/>
                <a:cs typeface="Arial"/>
              </a:rPr>
              <a:t>40</a:t>
            </a:r>
            <a:r>
              <a:rPr sz="1100" spc="204" dirty="0">
                <a:solidFill>
                  <a:schemeClr val="accent6">
                    <a:lumMod val="50000"/>
                  </a:schemeClr>
                </a:solidFill>
                <a:latin typeface="Arial"/>
                <a:cs typeface="Arial"/>
              </a:rPr>
              <a:t> </a:t>
            </a:r>
            <a:r>
              <a:rPr sz="1100" spc="-7" dirty="0">
                <a:solidFill>
                  <a:schemeClr val="accent6">
                    <a:lumMod val="50000"/>
                  </a:schemeClr>
                </a:solidFill>
                <a:latin typeface="Arial"/>
                <a:cs typeface="Arial"/>
              </a:rPr>
              <a:t>kilómetros</a:t>
            </a:r>
            <a:endParaRPr sz="1100" dirty="0">
              <a:solidFill>
                <a:schemeClr val="accent6">
                  <a:lumMod val="50000"/>
                </a:schemeClr>
              </a:solidFill>
              <a:latin typeface="Arial"/>
              <a:cs typeface="Arial"/>
            </a:endParaRPr>
          </a:p>
          <a:p>
            <a:pPr marL="766990">
              <a:spcBef>
                <a:spcPts val="891"/>
              </a:spcBef>
              <a:defRPr/>
            </a:pPr>
            <a:r>
              <a:rPr sz="1100" b="1" spc="-75" dirty="0">
                <a:solidFill>
                  <a:schemeClr val="accent6">
                    <a:lumMod val="50000"/>
                  </a:schemeClr>
                </a:solidFill>
                <a:latin typeface="Arial"/>
                <a:cs typeface="Arial"/>
              </a:rPr>
              <a:t>Disminución de </a:t>
            </a:r>
            <a:r>
              <a:rPr sz="1100" b="1" spc="-54" dirty="0">
                <a:solidFill>
                  <a:schemeClr val="accent6">
                    <a:lumMod val="50000"/>
                  </a:schemeClr>
                </a:solidFill>
                <a:latin typeface="Arial"/>
                <a:cs typeface="Arial"/>
              </a:rPr>
              <a:t>la</a:t>
            </a:r>
            <a:r>
              <a:rPr sz="1100" b="1" spc="14" dirty="0">
                <a:solidFill>
                  <a:schemeClr val="accent6">
                    <a:lumMod val="50000"/>
                  </a:schemeClr>
                </a:solidFill>
                <a:latin typeface="Arial"/>
                <a:cs typeface="Arial"/>
              </a:rPr>
              <a:t> </a:t>
            </a:r>
            <a:r>
              <a:rPr sz="1100" b="1" spc="-68" dirty="0">
                <a:solidFill>
                  <a:schemeClr val="accent6">
                    <a:lumMod val="50000"/>
                  </a:schemeClr>
                </a:solidFill>
                <a:latin typeface="Arial"/>
                <a:cs typeface="Arial"/>
              </a:rPr>
              <a:t>accidentalidad</a:t>
            </a:r>
            <a:endParaRPr sz="1100" dirty="0">
              <a:solidFill>
                <a:schemeClr val="accent6">
                  <a:lumMod val="50000"/>
                </a:schemeClr>
              </a:solidFill>
              <a:latin typeface="Arial"/>
              <a:cs typeface="Arial"/>
            </a:endParaRPr>
          </a:p>
          <a:p>
            <a:pPr marL="982921" indent="-98465">
              <a:spcBef>
                <a:spcPts val="422"/>
              </a:spcBef>
              <a:buFontTx/>
              <a:buChar char="•"/>
              <a:tabLst>
                <a:tab pos="983785" algn="l"/>
              </a:tabLst>
              <a:defRPr/>
            </a:pPr>
            <a:r>
              <a:rPr sz="1100" spc="-121" baseline="2777" dirty="0">
                <a:solidFill>
                  <a:schemeClr val="accent6">
                    <a:lumMod val="50000"/>
                  </a:schemeClr>
                </a:solidFill>
                <a:latin typeface="Arial"/>
                <a:cs typeface="Arial"/>
              </a:rPr>
              <a:t>Reducción </a:t>
            </a:r>
            <a:r>
              <a:rPr sz="1100" spc="-102" baseline="2777" dirty="0">
                <a:solidFill>
                  <a:schemeClr val="accent6">
                    <a:lumMod val="50000"/>
                  </a:schemeClr>
                </a:solidFill>
                <a:latin typeface="Arial"/>
                <a:cs typeface="Arial"/>
              </a:rPr>
              <a:t>del</a:t>
            </a:r>
            <a:r>
              <a:rPr sz="1100" spc="-71" baseline="2777" dirty="0">
                <a:solidFill>
                  <a:schemeClr val="accent6">
                    <a:lumMod val="50000"/>
                  </a:schemeClr>
                </a:solidFill>
                <a:latin typeface="Arial"/>
                <a:cs typeface="Arial"/>
              </a:rPr>
              <a:t> </a:t>
            </a:r>
            <a:r>
              <a:rPr lang="es-CO" sz="1100" spc="-71" baseline="2777" dirty="0">
                <a:solidFill>
                  <a:schemeClr val="accent6">
                    <a:lumMod val="50000"/>
                  </a:schemeClr>
                </a:solidFill>
                <a:latin typeface="Arial"/>
                <a:cs typeface="Arial"/>
              </a:rPr>
              <a:t>30</a:t>
            </a:r>
            <a:r>
              <a:rPr sz="1100" dirty="0">
                <a:solidFill>
                  <a:schemeClr val="accent6">
                    <a:lumMod val="50000"/>
                  </a:schemeClr>
                </a:solidFill>
                <a:latin typeface="Arial"/>
                <a:cs typeface="Arial"/>
              </a:rPr>
              <a:t>%</a:t>
            </a:r>
          </a:p>
        </p:txBody>
      </p:sp>
      <p:sp>
        <p:nvSpPr>
          <p:cNvPr id="156695" name="object 2">
            <a:extLst>
              <a:ext uri="{FF2B5EF4-FFF2-40B4-BE49-F238E27FC236}">
                <a16:creationId xmlns:a16="http://schemas.microsoft.com/office/drawing/2014/main" id="{58E7F305-E699-40A2-ABA1-B3B1FBD9D6E3}"/>
              </a:ext>
            </a:extLst>
          </p:cNvPr>
          <p:cNvSpPr>
            <a:spLocks/>
          </p:cNvSpPr>
          <p:nvPr/>
        </p:nvSpPr>
        <p:spPr bwMode="auto">
          <a:xfrm>
            <a:off x="8424863" y="1373188"/>
            <a:ext cx="371475" cy="261937"/>
          </a:xfrm>
          <a:custGeom>
            <a:avLst/>
            <a:gdLst>
              <a:gd name="T0" fmla="*/ 1314611 w 273050"/>
              <a:gd name="T1" fmla="*/ 1666116 h 192405"/>
              <a:gd name="T2" fmla="*/ 2353040 w 273050"/>
              <a:gd name="T3" fmla="*/ 833002 h 192405"/>
              <a:gd name="T4" fmla="*/ 1314611 w 273050"/>
              <a:gd name="T5" fmla="*/ 0 h 192405"/>
              <a:gd name="T6" fmla="*/ 1314611 w 273050"/>
              <a:gd name="T7" fmla="*/ 386558 h 192405"/>
              <a:gd name="T8" fmla="*/ 0 w 273050"/>
              <a:gd name="T9" fmla="*/ 386558 h 192405"/>
              <a:gd name="T10" fmla="*/ 0 w 273050"/>
              <a:gd name="T11" fmla="*/ 1279558 h 192405"/>
              <a:gd name="T12" fmla="*/ 1314611 w 273050"/>
              <a:gd name="T13" fmla="*/ 1279558 h 192405"/>
              <a:gd name="T14" fmla="*/ 1314611 w 273050"/>
              <a:gd name="T15" fmla="*/ 1666116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39"/>
                </a:moveTo>
                <a:lnTo>
                  <a:pt x="272783" y="96113"/>
                </a:lnTo>
                <a:lnTo>
                  <a:pt x="152400" y="0"/>
                </a:lnTo>
                <a:lnTo>
                  <a:pt x="152400" y="44602"/>
                </a:lnTo>
                <a:lnTo>
                  <a:pt x="0" y="44602"/>
                </a:lnTo>
                <a:lnTo>
                  <a:pt x="0" y="147637"/>
                </a:lnTo>
                <a:lnTo>
                  <a:pt x="152400" y="147637"/>
                </a:lnTo>
                <a:lnTo>
                  <a:pt x="152400" y="192239"/>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39" name="object 29">
            <a:extLst>
              <a:ext uri="{FF2B5EF4-FFF2-40B4-BE49-F238E27FC236}">
                <a16:creationId xmlns:a16="http://schemas.microsoft.com/office/drawing/2014/main" id="{7913A991-27D2-4A8F-9FD5-ABDAD011B3DF}"/>
              </a:ext>
            </a:extLst>
          </p:cNvPr>
          <p:cNvSpPr txBox="1"/>
          <p:nvPr/>
        </p:nvSpPr>
        <p:spPr>
          <a:xfrm>
            <a:off x="6232525" y="1420813"/>
            <a:ext cx="2146300"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 03</a:t>
            </a:r>
            <a:r>
              <a:rPr sz="1360" b="1" spc="-68" dirty="0">
                <a:solidFill>
                  <a:schemeClr val="accent6">
                    <a:lumMod val="75000"/>
                  </a:schemeClr>
                </a:solidFill>
                <a:latin typeface="Arial"/>
                <a:cs typeface="Arial"/>
              </a:rPr>
              <a:t> de </a:t>
            </a:r>
            <a:r>
              <a:rPr lang="es-CO" sz="1360" b="1" spc="-68" dirty="0">
                <a:solidFill>
                  <a:schemeClr val="accent6">
                    <a:lumMod val="75000"/>
                  </a:schemeClr>
                </a:solidFill>
                <a:latin typeface="Arial"/>
                <a:cs typeface="Arial"/>
              </a:rPr>
              <a:t>Diciembre </a:t>
            </a:r>
            <a:r>
              <a:rPr sz="1360" b="1" spc="-68" dirty="0">
                <a:solidFill>
                  <a:schemeClr val="accent6">
                    <a:lumMod val="75000"/>
                  </a:schemeClr>
                </a:solidFill>
                <a:latin typeface="Arial"/>
                <a:cs typeface="Arial"/>
              </a:rPr>
              <a:t>de</a:t>
            </a:r>
            <a:r>
              <a:rPr sz="1360" b="1" dirty="0">
                <a:solidFill>
                  <a:schemeClr val="accent6">
                    <a:lumMod val="75000"/>
                  </a:schemeClr>
                </a:solidFill>
                <a:latin typeface="Arial"/>
                <a:cs typeface="Arial"/>
              </a:rPr>
              <a:t> </a:t>
            </a:r>
            <a:r>
              <a:rPr lang="es-CO" sz="1360" b="1" dirty="0">
                <a:solidFill>
                  <a:schemeClr val="accent6">
                    <a:lumMod val="75000"/>
                  </a:schemeClr>
                </a:solidFill>
                <a:latin typeface="Arial"/>
                <a:cs typeface="Arial"/>
              </a:rPr>
              <a:t>2018</a:t>
            </a:r>
            <a:endParaRPr sz="1360" dirty="0">
              <a:solidFill>
                <a:schemeClr val="accent6">
                  <a:lumMod val="75000"/>
                </a:schemeClr>
              </a:solidFill>
              <a:latin typeface="Arial"/>
              <a:cs typeface="Arial"/>
            </a:endParaRPr>
          </a:p>
        </p:txBody>
      </p:sp>
      <p:sp>
        <p:nvSpPr>
          <p:cNvPr id="40" name="object 31">
            <a:extLst>
              <a:ext uri="{FF2B5EF4-FFF2-40B4-BE49-F238E27FC236}">
                <a16:creationId xmlns:a16="http://schemas.microsoft.com/office/drawing/2014/main" id="{48AD7B9E-46D2-45E5-953B-C944865FF86C}"/>
              </a:ext>
            </a:extLst>
          </p:cNvPr>
          <p:cNvSpPr txBox="1"/>
          <p:nvPr/>
        </p:nvSpPr>
        <p:spPr>
          <a:xfrm>
            <a:off x="8997950" y="1385888"/>
            <a:ext cx="1235075" cy="225425"/>
          </a:xfrm>
          <a:prstGeom prst="rect">
            <a:avLst/>
          </a:prstGeom>
        </p:spPr>
        <p:txBody>
          <a:bodyPr lIns="0" tIns="17275" rIns="0" bIns="0">
            <a:spAutoFit/>
          </a:bodyPr>
          <a:lstStyle/>
          <a:p>
            <a:pPr marL="17275">
              <a:spcBef>
                <a:spcPts val="136"/>
              </a:spcBef>
              <a:defRPr/>
            </a:pPr>
            <a:r>
              <a:rPr lang="es-CO" sz="1360" spc="-68" dirty="0">
                <a:solidFill>
                  <a:schemeClr val="accent6">
                    <a:lumMod val="50000"/>
                  </a:schemeClr>
                </a:solidFill>
                <a:latin typeface="Arial"/>
                <a:cs typeface="Arial"/>
              </a:rPr>
              <a:t>I</a:t>
            </a:r>
            <a:r>
              <a:rPr sz="1360" spc="-68" dirty="0" err="1">
                <a:solidFill>
                  <a:schemeClr val="accent6">
                    <a:lumMod val="50000"/>
                  </a:schemeClr>
                </a:solidFill>
                <a:latin typeface="Arial"/>
                <a:cs typeface="Arial"/>
              </a:rPr>
              <a:t>nicio</a:t>
            </a:r>
            <a:r>
              <a:rPr sz="1360" spc="-68" dirty="0">
                <a:solidFill>
                  <a:schemeClr val="accent6">
                    <a:lumMod val="50000"/>
                  </a:schemeClr>
                </a:solidFill>
                <a:latin typeface="Arial"/>
                <a:cs typeface="Arial"/>
              </a:rPr>
              <a:t> </a:t>
            </a:r>
            <a:r>
              <a:rPr sz="1360" spc="-82" dirty="0">
                <a:solidFill>
                  <a:schemeClr val="accent6">
                    <a:lumMod val="50000"/>
                  </a:schemeClr>
                </a:solidFill>
                <a:latin typeface="Arial"/>
                <a:cs typeface="Arial"/>
              </a:rPr>
              <a:t>de</a:t>
            </a:r>
            <a:r>
              <a:rPr sz="1360" spc="-109" dirty="0">
                <a:solidFill>
                  <a:schemeClr val="accent6">
                    <a:lumMod val="50000"/>
                  </a:schemeClr>
                </a:solidFill>
                <a:latin typeface="Arial"/>
                <a:cs typeface="Arial"/>
              </a:rPr>
              <a:t> </a:t>
            </a:r>
            <a:r>
              <a:rPr sz="1360" spc="-75" dirty="0">
                <a:solidFill>
                  <a:schemeClr val="accent6">
                    <a:lumMod val="50000"/>
                  </a:schemeClr>
                </a:solidFill>
                <a:latin typeface="Arial"/>
                <a:cs typeface="Arial"/>
              </a:rPr>
              <a:t>obras</a:t>
            </a:r>
            <a:endParaRPr sz="1360" dirty="0">
              <a:solidFill>
                <a:schemeClr val="accent6">
                  <a:lumMod val="50000"/>
                </a:schemeClr>
              </a:solidFill>
              <a:latin typeface="Arial"/>
              <a:cs typeface="Arial"/>
            </a:endParaRPr>
          </a:p>
        </p:txBody>
      </p:sp>
      <p:sp>
        <p:nvSpPr>
          <p:cNvPr id="41" name="object 24">
            <a:extLst>
              <a:ext uri="{FF2B5EF4-FFF2-40B4-BE49-F238E27FC236}">
                <a16:creationId xmlns:a16="http://schemas.microsoft.com/office/drawing/2014/main" id="{454BD1F6-2C53-4B51-85ED-44A127146D88}"/>
              </a:ext>
            </a:extLst>
          </p:cNvPr>
          <p:cNvSpPr txBox="1"/>
          <p:nvPr/>
        </p:nvSpPr>
        <p:spPr>
          <a:xfrm>
            <a:off x="1206500" y="1552575"/>
            <a:ext cx="1325563" cy="541338"/>
          </a:xfrm>
          <a:prstGeom prst="rect">
            <a:avLst/>
          </a:prstGeom>
        </p:spPr>
        <p:txBody>
          <a:bodyPr lIns="0" tIns="70824" rIns="0" bIns="0">
            <a:spAutoFit/>
          </a:bodyPr>
          <a:lstStyle/>
          <a:p>
            <a:pPr marL="153743" indent="-137333">
              <a:spcBef>
                <a:spcPts val="556"/>
              </a:spcBef>
              <a:buFontTx/>
              <a:buChar char="&gt;"/>
              <a:tabLst>
                <a:tab pos="154606" algn="l"/>
              </a:tabLst>
              <a:defRPr/>
            </a:pPr>
            <a:r>
              <a:rPr lang="es-CO" sz="1360" spc="-68" dirty="0">
                <a:solidFill>
                  <a:schemeClr val="accent6">
                    <a:lumMod val="50000"/>
                  </a:schemeClr>
                </a:solidFill>
                <a:latin typeface="Arial"/>
                <a:cs typeface="Arial"/>
              </a:rPr>
              <a:t>Obra</a:t>
            </a:r>
            <a:r>
              <a:rPr sz="1360" spc="-61"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a:p>
            <a:pPr marL="153743" indent="-137333">
              <a:spcBef>
                <a:spcPts val="428"/>
              </a:spcBef>
              <a:buFontTx/>
              <a:buChar char="&gt;"/>
              <a:tabLst>
                <a:tab pos="154606" algn="l"/>
              </a:tabLst>
              <a:defRPr/>
            </a:pPr>
            <a:r>
              <a:rPr lang="es-CO" sz="1360" spc="-68" dirty="0">
                <a:solidFill>
                  <a:schemeClr val="accent6">
                    <a:lumMod val="50000"/>
                  </a:schemeClr>
                </a:solidFill>
                <a:latin typeface="Arial"/>
                <a:cs typeface="Arial"/>
              </a:rPr>
              <a:t>Interventoría</a:t>
            </a:r>
            <a:r>
              <a:rPr sz="1360" spc="-54" dirty="0">
                <a:solidFill>
                  <a:schemeClr val="accent6">
                    <a:lumMod val="50000"/>
                  </a:schemeClr>
                </a:solidFill>
                <a:latin typeface="Arial"/>
                <a:cs typeface="Arial"/>
              </a:rPr>
              <a:t>:</a:t>
            </a:r>
            <a:endParaRPr sz="1360" dirty="0">
              <a:solidFill>
                <a:schemeClr val="accent6">
                  <a:lumMod val="50000"/>
                </a:schemeClr>
              </a:solidFill>
              <a:latin typeface="Arial"/>
              <a:cs typeface="Arial"/>
            </a:endParaRPr>
          </a:p>
        </p:txBody>
      </p:sp>
      <p:sp>
        <p:nvSpPr>
          <p:cNvPr id="42" name="object 25">
            <a:extLst>
              <a:ext uri="{FF2B5EF4-FFF2-40B4-BE49-F238E27FC236}">
                <a16:creationId xmlns:a16="http://schemas.microsoft.com/office/drawing/2014/main" id="{271F82CC-1F7F-4EC3-B71B-38A59ECD0F39}"/>
              </a:ext>
            </a:extLst>
          </p:cNvPr>
          <p:cNvSpPr txBox="1"/>
          <p:nvPr/>
        </p:nvSpPr>
        <p:spPr>
          <a:xfrm>
            <a:off x="3711575" y="1547813"/>
            <a:ext cx="2146300" cy="582612"/>
          </a:xfrm>
          <a:prstGeom prst="rect">
            <a:avLst/>
          </a:prstGeom>
        </p:spPr>
        <p:txBody>
          <a:bodyPr lIns="0" tIns="17275" rIns="0" bIns="0">
            <a:spAutoFit/>
          </a:bodyPr>
          <a:lstStyle/>
          <a:p>
            <a:pPr marL="17275">
              <a:lnSpc>
                <a:spcPts val="2224"/>
              </a:lnSpc>
              <a:spcBef>
                <a:spcPts val="136"/>
              </a:spcBef>
              <a:defRPr/>
            </a:pPr>
            <a:r>
              <a:rPr sz="1904" b="1" spc="-7" dirty="0">
                <a:solidFill>
                  <a:schemeClr val="accent6">
                    <a:lumMod val="75000"/>
                  </a:schemeClr>
                </a:solidFill>
                <a:latin typeface="Arial"/>
                <a:cs typeface="Arial"/>
              </a:rPr>
              <a:t>$</a:t>
            </a:r>
            <a:r>
              <a:rPr lang="es-CO" sz="1904" b="1" spc="-7" dirty="0">
                <a:solidFill>
                  <a:schemeClr val="accent6">
                    <a:lumMod val="75000"/>
                  </a:schemeClr>
                </a:solidFill>
                <a:latin typeface="Arial"/>
                <a:cs typeface="Arial"/>
              </a:rPr>
              <a:t>42.469</a:t>
            </a:r>
            <a:r>
              <a:rPr sz="1904" b="1" spc="109" dirty="0">
                <a:solidFill>
                  <a:schemeClr val="accent6">
                    <a:lumMod val="75000"/>
                  </a:schemeClr>
                </a:solidFill>
                <a:latin typeface="Arial"/>
                <a:cs typeface="Arial"/>
              </a:rPr>
              <a:t> </a:t>
            </a:r>
            <a:r>
              <a:rPr sz="2448" b="1" spc="-10" baseline="2314" dirty="0" err="1">
                <a:solidFill>
                  <a:schemeClr val="accent6">
                    <a:lumMod val="75000"/>
                  </a:schemeClr>
                </a:solidFill>
                <a:latin typeface="Arial"/>
                <a:cs typeface="Arial"/>
              </a:rPr>
              <a:t>millones</a:t>
            </a:r>
            <a:endParaRPr sz="2448" baseline="2314" dirty="0">
              <a:solidFill>
                <a:schemeClr val="accent6">
                  <a:lumMod val="75000"/>
                </a:schemeClr>
              </a:solidFill>
              <a:latin typeface="Arial"/>
              <a:cs typeface="Arial"/>
            </a:endParaRPr>
          </a:p>
          <a:p>
            <a:pPr marL="17275">
              <a:lnSpc>
                <a:spcPts val="2190"/>
              </a:lnSpc>
              <a:defRPr/>
            </a:pPr>
            <a:r>
              <a:rPr sz="1904" b="1" spc="-7" dirty="0">
                <a:solidFill>
                  <a:schemeClr val="accent6">
                    <a:lumMod val="75000"/>
                  </a:schemeClr>
                </a:solidFill>
                <a:latin typeface="Arial"/>
                <a:cs typeface="Arial"/>
              </a:rPr>
              <a:t>$</a:t>
            </a:r>
            <a:r>
              <a:rPr lang="es-CO" sz="1904" b="1" spc="-7" dirty="0">
                <a:solidFill>
                  <a:schemeClr val="accent6">
                    <a:lumMod val="75000"/>
                  </a:schemeClr>
                </a:solidFill>
                <a:latin typeface="Arial"/>
                <a:cs typeface="Arial"/>
              </a:rPr>
              <a:t>  3.175</a:t>
            </a:r>
            <a:r>
              <a:rPr sz="2448" b="1" spc="-10" baseline="2314" dirty="0" err="1">
                <a:solidFill>
                  <a:schemeClr val="accent6">
                    <a:lumMod val="75000"/>
                  </a:schemeClr>
                </a:solidFill>
                <a:latin typeface="Arial"/>
                <a:cs typeface="Arial"/>
              </a:rPr>
              <a:t>millones</a:t>
            </a:r>
            <a:endParaRPr sz="2448" baseline="2314" dirty="0">
              <a:solidFill>
                <a:schemeClr val="accent6">
                  <a:lumMod val="75000"/>
                </a:schemeClr>
              </a:solidFill>
              <a:latin typeface="Arial"/>
              <a:cs typeface="Arial"/>
            </a:endParaRPr>
          </a:p>
        </p:txBody>
      </p:sp>
      <p:sp>
        <p:nvSpPr>
          <p:cNvPr id="44" name="Rectángulo 43">
            <a:extLst>
              <a:ext uri="{FF2B5EF4-FFF2-40B4-BE49-F238E27FC236}">
                <a16:creationId xmlns:a16="http://schemas.microsoft.com/office/drawing/2014/main" id="{5341685A-40F8-4FD3-957C-BAE40A67D965}"/>
              </a:ext>
            </a:extLst>
          </p:cNvPr>
          <p:cNvSpPr/>
          <p:nvPr/>
        </p:nvSpPr>
        <p:spPr>
          <a:xfrm>
            <a:off x="8378825" y="4679950"/>
            <a:ext cx="2587625" cy="1116013"/>
          </a:xfrm>
          <a:prstGeom prst="rect">
            <a:avLst/>
          </a:prstGeom>
        </p:spPr>
        <p:txBody>
          <a:bodyPr>
            <a:spAutoFit/>
          </a:bodyPr>
          <a:lstStyle/>
          <a:p>
            <a:pPr marL="766990">
              <a:spcBef>
                <a:spcPts val="891"/>
              </a:spcBef>
              <a:defRPr/>
            </a:pPr>
            <a:r>
              <a:rPr lang="es-MX" sz="1224" b="1" spc="-75" dirty="0">
                <a:solidFill>
                  <a:schemeClr val="accent6">
                    <a:lumMod val="75000"/>
                  </a:schemeClr>
                </a:solidFill>
                <a:latin typeface="Arial"/>
                <a:cs typeface="Arial"/>
              </a:rPr>
              <a:t>Empleos</a:t>
            </a:r>
            <a:endParaRPr lang="es-MX" sz="1224" dirty="0">
              <a:solidFill>
                <a:schemeClr val="accent6">
                  <a:lumMod val="75000"/>
                </a:schemeClr>
              </a:solidFill>
              <a:latin typeface="Arial"/>
              <a:cs typeface="Arial"/>
            </a:endParaRPr>
          </a:p>
          <a:p>
            <a:pPr marL="982921" indent="-98465">
              <a:spcBef>
                <a:spcPts val="422"/>
              </a:spcBef>
              <a:buFontTx/>
              <a:buChar char="•"/>
              <a:tabLst>
                <a:tab pos="983785" algn="l"/>
              </a:tabLst>
              <a:defRPr/>
            </a:pPr>
            <a:r>
              <a:rPr lang="es-MX" sz="2040" spc="-121" baseline="2777" dirty="0">
                <a:solidFill>
                  <a:schemeClr val="accent6">
                    <a:lumMod val="75000"/>
                  </a:schemeClr>
                </a:solidFill>
                <a:latin typeface="Arial"/>
                <a:cs typeface="Arial"/>
              </a:rPr>
              <a:t> Directos 198 </a:t>
            </a:r>
            <a:r>
              <a:rPr lang="es-MX" sz="1700" dirty="0">
                <a:solidFill>
                  <a:schemeClr val="accent6">
                    <a:lumMod val="75000"/>
                  </a:schemeClr>
                </a:solidFill>
                <a:latin typeface="Arial"/>
                <a:cs typeface="Arial"/>
              </a:rPr>
              <a:t>- </a:t>
            </a:r>
            <a:r>
              <a:rPr lang="es-MX" sz="2040" spc="-121" baseline="2777" dirty="0">
                <a:solidFill>
                  <a:schemeClr val="accent6">
                    <a:lumMod val="75000"/>
                  </a:schemeClr>
                </a:solidFill>
                <a:latin typeface="Arial"/>
                <a:cs typeface="Arial"/>
              </a:rPr>
              <a:t> Indirectos 18</a:t>
            </a:r>
          </a:p>
          <a:p>
            <a:pPr marL="982921" indent="-98465">
              <a:spcBef>
                <a:spcPts val="422"/>
              </a:spcBef>
              <a:buFontTx/>
              <a:buChar char="•"/>
              <a:tabLst>
                <a:tab pos="983785" algn="l"/>
              </a:tabLst>
              <a:defRPr/>
            </a:pPr>
            <a:endParaRPr lang="es-MX" sz="1700" dirty="0">
              <a:solidFill>
                <a:schemeClr val="accent6">
                  <a:lumMod val="75000"/>
                </a:schemeClr>
              </a:solidFill>
              <a:latin typeface="Arial"/>
              <a:cs typeface="Arial"/>
            </a:endParaRPr>
          </a:p>
        </p:txBody>
      </p:sp>
      <p:graphicFrame>
        <p:nvGraphicFramePr>
          <p:cNvPr id="2" name="Tabla 1">
            <a:extLst>
              <a:ext uri="{FF2B5EF4-FFF2-40B4-BE49-F238E27FC236}">
                <a16:creationId xmlns:a16="http://schemas.microsoft.com/office/drawing/2014/main" id="{8A5EC975-E17D-4229-BE31-F5598340BF5C}"/>
              </a:ext>
            </a:extLst>
          </p:cNvPr>
          <p:cNvGraphicFramePr>
            <a:graphicFrameLocks noGrp="1"/>
          </p:cNvGraphicFramePr>
          <p:nvPr/>
        </p:nvGraphicFramePr>
        <p:xfrm>
          <a:off x="876300" y="3711575"/>
          <a:ext cx="4597400" cy="2058988"/>
        </p:xfrm>
        <a:graphic>
          <a:graphicData uri="http://schemas.openxmlformats.org/drawingml/2006/table">
            <a:tbl>
              <a:tblPr/>
              <a:tblGrid>
                <a:gridCol w="2362690">
                  <a:extLst>
                    <a:ext uri="{9D8B030D-6E8A-4147-A177-3AD203B41FA5}">
                      <a16:colId xmlns:a16="http://schemas.microsoft.com/office/drawing/2014/main" val="20000"/>
                    </a:ext>
                  </a:extLst>
                </a:gridCol>
                <a:gridCol w="634972">
                  <a:extLst>
                    <a:ext uri="{9D8B030D-6E8A-4147-A177-3AD203B41FA5}">
                      <a16:colId xmlns:a16="http://schemas.microsoft.com/office/drawing/2014/main" val="20001"/>
                    </a:ext>
                  </a:extLst>
                </a:gridCol>
                <a:gridCol w="575906">
                  <a:extLst>
                    <a:ext uri="{9D8B030D-6E8A-4147-A177-3AD203B41FA5}">
                      <a16:colId xmlns:a16="http://schemas.microsoft.com/office/drawing/2014/main" val="20002"/>
                    </a:ext>
                  </a:extLst>
                </a:gridCol>
                <a:gridCol w="472537">
                  <a:extLst>
                    <a:ext uri="{9D8B030D-6E8A-4147-A177-3AD203B41FA5}">
                      <a16:colId xmlns:a16="http://schemas.microsoft.com/office/drawing/2014/main" val="20003"/>
                    </a:ext>
                  </a:extLst>
                </a:gridCol>
                <a:gridCol w="551295">
                  <a:extLst>
                    <a:ext uri="{9D8B030D-6E8A-4147-A177-3AD203B41FA5}">
                      <a16:colId xmlns:a16="http://schemas.microsoft.com/office/drawing/2014/main" val="20004"/>
                    </a:ext>
                  </a:extLst>
                </a:gridCol>
              </a:tblGrid>
              <a:tr h="344798">
                <a:tc>
                  <a:txBody>
                    <a:bodyPr/>
                    <a:lstStyle/>
                    <a:p>
                      <a:pPr algn="l" fontAlgn="b"/>
                      <a:r>
                        <a:rPr lang="es-CO" sz="1100" b="0" i="0" u="none" strike="noStrike">
                          <a:solidFill>
                            <a:srgbClr val="FFFFFF"/>
                          </a:solidFill>
                          <a:effectLst/>
                          <a:latin typeface="Calibri" panose="020F0502020204030204" pitchFamily="34" charset="0"/>
                        </a:rPr>
                        <a:t>METAS FISICAS FINANCIADAS Y POR FINANCIAR</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l" fontAlgn="b"/>
                      <a:r>
                        <a:rPr lang="es-CO" sz="1100" b="0" i="0" u="none" strike="noStrike">
                          <a:solidFill>
                            <a:srgbClr val="FFFFFF"/>
                          </a:solidFill>
                          <a:effectLst/>
                          <a:latin typeface="Calibri" panose="020F050202020403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l" fontAlgn="b"/>
                      <a:r>
                        <a:rPr lang="es-CO" sz="1100" b="0" i="0" u="none" strike="noStrike">
                          <a:solidFill>
                            <a:srgbClr val="FFFFFF"/>
                          </a:solidFill>
                          <a:effectLst/>
                          <a:latin typeface="Calibri" panose="020F050202020403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l" fontAlgn="b"/>
                      <a:r>
                        <a:rPr lang="es-CO" sz="1100" b="0" i="0" u="none" strike="noStrike">
                          <a:solidFill>
                            <a:srgbClr val="FFFFFF"/>
                          </a:solidFill>
                          <a:effectLst/>
                          <a:latin typeface="Calibri" panose="020F050202020403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l" fontAlgn="b"/>
                      <a:r>
                        <a:rPr lang="es-CO" sz="1100" b="0" i="0" u="none" strike="noStrike">
                          <a:solidFill>
                            <a:srgbClr val="FFFFFF"/>
                          </a:solidFill>
                          <a:effectLst/>
                          <a:latin typeface="Calibri" panose="020F0502020204030204" pitchFamily="34" charset="0"/>
                        </a:rPr>
                        <a:t> </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344798">
                <a:tc>
                  <a:txBody>
                    <a:bodyPr/>
                    <a:lstStyle/>
                    <a:p>
                      <a:pPr algn="l" fontAlgn="b"/>
                      <a:r>
                        <a:rPr lang="es-CO" sz="1800" b="0" i="0" u="none" strike="noStrike">
                          <a:solidFill>
                            <a:srgbClr val="000000"/>
                          </a:solidFill>
                          <a:effectLst/>
                          <a:latin typeface="Arial" panose="020B0604020202020204" pitchFamily="34" charset="0"/>
                        </a:rPr>
                        <a:t> </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gridSpan="2">
                  <a:txBody>
                    <a:bodyPr/>
                    <a:lstStyle/>
                    <a:p>
                      <a:pPr algn="ctr" rtl="0" fontAlgn="ctr"/>
                      <a:r>
                        <a:rPr lang="es-CO" sz="1100" b="0" i="0" u="none" strike="noStrike">
                          <a:solidFill>
                            <a:srgbClr val="FFFFFF"/>
                          </a:solidFill>
                          <a:effectLst/>
                          <a:latin typeface="Calibri Light" panose="020F0302020204030204" pitchFamily="34" charset="0"/>
                        </a:rPr>
                        <a:t>Meta física financiada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gridSpan="2">
                  <a:txBody>
                    <a:bodyPr/>
                    <a:lstStyle/>
                    <a:p>
                      <a:pPr algn="ctr" rtl="0" fontAlgn="ctr"/>
                      <a:r>
                        <a:rPr lang="es-CO" sz="1100" b="0" i="0" u="none" strike="noStrike">
                          <a:solidFill>
                            <a:srgbClr val="FFFFFF"/>
                          </a:solidFill>
                          <a:effectLst/>
                          <a:latin typeface="Calibri Light" panose="020F0302020204030204" pitchFamily="34" charset="0"/>
                        </a:rPr>
                        <a:t>Meta fisica por financiar</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1"/>
                  </a:ext>
                </a:extLst>
              </a:tr>
              <a:tr h="146682">
                <a:tc>
                  <a:txBody>
                    <a:bodyPr/>
                    <a:lstStyle/>
                    <a:p>
                      <a:pPr algn="l" rtl="0" fontAlgn="b"/>
                      <a:r>
                        <a:rPr lang="es-CO" sz="900" b="1" i="0" u="none" strike="noStrike">
                          <a:solidFill>
                            <a:srgbClr val="375623"/>
                          </a:solidFill>
                          <a:effectLst/>
                          <a:latin typeface="Arial" panose="020B0604020202020204" pitchFamily="34" charset="0"/>
                        </a:rPr>
                        <a:t>TRAMO Y/O SECTOR(S):</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2</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1" i="0" u="none" strike="noStrike">
                          <a:solidFill>
                            <a:srgbClr val="375623"/>
                          </a:solidFill>
                          <a:effectLst/>
                          <a:latin typeface="Arial" panose="020B0604020202020204" pitchFamily="34" charset="0"/>
                        </a:rPr>
                        <a:t>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29410">
                <a:tc>
                  <a:txBody>
                    <a:bodyPr/>
                    <a:lstStyle/>
                    <a:p>
                      <a:pPr algn="l" rtl="0" fontAlgn="b"/>
                      <a:r>
                        <a:rPr lang="pt-BR" sz="900" b="1" i="0" u="none" strike="noStrike">
                          <a:solidFill>
                            <a:srgbClr val="375623"/>
                          </a:solidFill>
                          <a:effectLst/>
                          <a:latin typeface="Arial" panose="020B0604020202020204" pitchFamily="34" charset="0"/>
                        </a:rPr>
                        <a:t>KM CON OBRAS DE ARTE (Km):</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4,1</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3,75</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0,6</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CO" sz="900" b="1" i="0" u="none" strike="noStrike">
                          <a:solidFill>
                            <a:srgbClr val="375623"/>
                          </a:solidFill>
                          <a:effectLst/>
                          <a:latin typeface="Arial" panose="020B0604020202020204" pitchFamily="34" charset="0"/>
                        </a:rPr>
                        <a:t>0,75</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46682">
                <a:tc>
                  <a:txBody>
                    <a:bodyPr/>
                    <a:lstStyle/>
                    <a:p>
                      <a:pPr algn="l" rtl="0" fontAlgn="b"/>
                      <a:r>
                        <a:rPr lang="es-CO" sz="900" b="1" i="0" u="none" strike="noStrike">
                          <a:solidFill>
                            <a:srgbClr val="375623"/>
                          </a:solidFill>
                          <a:effectLst/>
                          <a:latin typeface="Arial" panose="020B0604020202020204" pitchFamily="34" charset="0"/>
                        </a:rPr>
                        <a:t>KM BASE/SUBBASE (Km)</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4,1</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1,2</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0,6</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1" i="0" u="none" strike="noStrike">
                          <a:solidFill>
                            <a:srgbClr val="375623"/>
                          </a:solidFill>
                          <a:effectLst/>
                          <a:latin typeface="Arial" panose="020B0604020202020204" pitchFamily="34" charset="0"/>
                        </a:rPr>
                        <a:t>3,3</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146682">
                <a:tc>
                  <a:txBody>
                    <a:bodyPr/>
                    <a:lstStyle/>
                    <a:p>
                      <a:pPr algn="l" rtl="0" fontAlgn="b"/>
                      <a:r>
                        <a:rPr lang="es-CO" sz="900" b="1" i="0" u="none" strike="noStrike">
                          <a:solidFill>
                            <a:srgbClr val="375623"/>
                          </a:solidFill>
                          <a:effectLst/>
                          <a:latin typeface="Arial" panose="020B0604020202020204" pitchFamily="34" charset="0"/>
                        </a:rPr>
                        <a:t>KM PAVIMENTADOS (Km)</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6,24</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1,2</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0,6</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CO" sz="900" b="1" i="0" u="none" strike="noStrike">
                          <a:solidFill>
                            <a:srgbClr val="375623"/>
                          </a:solidFill>
                          <a:effectLst/>
                          <a:latin typeface="Arial" panose="020B0604020202020204" pitchFamily="34" charset="0"/>
                        </a:rPr>
                        <a:t>3,3</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46682">
                <a:tc>
                  <a:txBody>
                    <a:bodyPr/>
                    <a:lstStyle/>
                    <a:p>
                      <a:pPr algn="l" rtl="0" fontAlgn="b"/>
                      <a:r>
                        <a:rPr lang="es-CO" sz="900" b="1" i="0" u="none" strike="noStrike">
                          <a:solidFill>
                            <a:srgbClr val="375623"/>
                          </a:solidFill>
                          <a:effectLst/>
                          <a:latin typeface="Arial" panose="020B0604020202020204" pitchFamily="34" charset="0"/>
                        </a:rPr>
                        <a:t>PUENTES (Un)</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2</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1" i="0" u="none" strike="noStrike">
                          <a:solidFill>
                            <a:srgbClr val="375623"/>
                          </a:solidFill>
                          <a:effectLst/>
                          <a:latin typeface="Arial" panose="020B0604020202020204" pitchFamily="34" charset="0"/>
                        </a:rPr>
                        <a:t> </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46682">
                <a:tc>
                  <a:txBody>
                    <a:bodyPr/>
                    <a:lstStyle/>
                    <a:p>
                      <a:pPr algn="l" rtl="0" fontAlgn="b"/>
                      <a:r>
                        <a:rPr lang="es-CO" sz="900" b="1" i="0" u="none" strike="noStrike">
                          <a:solidFill>
                            <a:srgbClr val="375623"/>
                          </a:solidFill>
                          <a:effectLst/>
                          <a:latin typeface="Arial" panose="020B0604020202020204" pitchFamily="34" charset="0"/>
                        </a:rPr>
                        <a:t>MUROS (UN)</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11</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4</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6</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CO" sz="900" b="1" i="0" u="none" strike="noStrike">
                          <a:solidFill>
                            <a:srgbClr val="375623"/>
                          </a:solidFill>
                          <a:effectLst/>
                          <a:latin typeface="Arial" panose="020B0604020202020204" pitchFamily="34" charset="0"/>
                        </a:rPr>
                        <a:t>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29410">
                <a:tc gridSpan="5">
                  <a:txBody>
                    <a:bodyPr/>
                    <a:lstStyle/>
                    <a:p>
                      <a:pPr algn="l" rtl="0" fontAlgn="b"/>
                      <a:r>
                        <a:rPr lang="es-ES" sz="900" b="1" i="0" u="none" strike="noStrike">
                          <a:solidFill>
                            <a:srgbClr val="375623"/>
                          </a:solidFill>
                          <a:effectLst/>
                          <a:latin typeface="Arial" panose="020B0604020202020204" pitchFamily="34" charset="0"/>
                        </a:rPr>
                        <a:t>1. Villa de Leyva Santa Sofía Moniquirá</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77162">
                <a:tc>
                  <a:txBody>
                    <a:bodyPr/>
                    <a:lstStyle/>
                    <a:p>
                      <a:pPr algn="l" rtl="0" fontAlgn="b"/>
                      <a:r>
                        <a:rPr lang="es-CO" sz="900" b="1" i="0" u="none" strike="noStrike" dirty="0">
                          <a:solidFill>
                            <a:srgbClr val="375623"/>
                          </a:solidFill>
                          <a:effectLst/>
                          <a:latin typeface="Arial" panose="020B0604020202020204" pitchFamily="34" charset="0"/>
                        </a:rPr>
                        <a:t>2. Buenavista </a:t>
                      </a:r>
                      <a:r>
                        <a:rPr lang="es-CO" sz="900" b="1" i="0" u="none" strike="noStrike" dirty="0" err="1">
                          <a:solidFill>
                            <a:srgbClr val="375623"/>
                          </a:solidFill>
                          <a:effectLst/>
                          <a:latin typeface="Arial" panose="020B0604020202020204" pitchFamily="34" charset="0"/>
                        </a:rPr>
                        <a:t>Cantino</a:t>
                      </a:r>
                      <a:endParaRPr lang="es-CO" sz="900" b="1" i="0" u="none" strike="noStrike" dirty="0">
                        <a:solidFill>
                          <a:srgbClr val="375623"/>
                        </a:solidFill>
                        <a:effectLst/>
                        <a:latin typeface="Arial" panose="020B0604020202020204" pitchFamily="34" charset="0"/>
                      </a:endParaRP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l" fontAlgn="b"/>
                      <a:r>
                        <a:rPr lang="es-CO"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l" fontAlgn="b"/>
                      <a:r>
                        <a:rPr lang="es-CO" sz="1100" b="0" i="0" u="none" strike="noStrike">
                          <a:solidFill>
                            <a:srgbClr val="000000"/>
                          </a:solidFill>
                          <a:effectLst/>
                          <a:latin typeface="Calibri" panose="020F050202020403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l" fontAlgn="b"/>
                      <a:r>
                        <a:rPr lang="es-CO" sz="1100" b="0"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graphicFrame>
        <p:nvGraphicFramePr>
          <p:cNvPr id="3" name="Tabla 2">
            <a:extLst>
              <a:ext uri="{FF2B5EF4-FFF2-40B4-BE49-F238E27FC236}">
                <a16:creationId xmlns:a16="http://schemas.microsoft.com/office/drawing/2014/main" id="{2954DCA5-D094-4C81-8004-1D7FD8587F6F}"/>
              </a:ext>
            </a:extLst>
          </p:cNvPr>
          <p:cNvGraphicFramePr>
            <a:graphicFrameLocks noGrp="1"/>
          </p:cNvGraphicFramePr>
          <p:nvPr/>
        </p:nvGraphicFramePr>
        <p:xfrm>
          <a:off x="6380163" y="1655763"/>
          <a:ext cx="4783137" cy="1458912"/>
        </p:xfrm>
        <a:graphic>
          <a:graphicData uri="http://schemas.openxmlformats.org/drawingml/2006/table">
            <a:tbl>
              <a:tblPr/>
              <a:tblGrid>
                <a:gridCol w="2326146">
                  <a:extLst>
                    <a:ext uri="{9D8B030D-6E8A-4147-A177-3AD203B41FA5}">
                      <a16:colId xmlns:a16="http://schemas.microsoft.com/office/drawing/2014/main" val="20000"/>
                    </a:ext>
                  </a:extLst>
                </a:gridCol>
                <a:gridCol w="625151">
                  <a:extLst>
                    <a:ext uri="{9D8B030D-6E8A-4147-A177-3AD203B41FA5}">
                      <a16:colId xmlns:a16="http://schemas.microsoft.com/office/drawing/2014/main" val="20001"/>
                    </a:ext>
                  </a:extLst>
                </a:gridCol>
                <a:gridCol w="566998">
                  <a:extLst>
                    <a:ext uri="{9D8B030D-6E8A-4147-A177-3AD203B41FA5}">
                      <a16:colId xmlns:a16="http://schemas.microsoft.com/office/drawing/2014/main" val="20002"/>
                    </a:ext>
                  </a:extLst>
                </a:gridCol>
                <a:gridCol w="465229">
                  <a:extLst>
                    <a:ext uri="{9D8B030D-6E8A-4147-A177-3AD203B41FA5}">
                      <a16:colId xmlns:a16="http://schemas.microsoft.com/office/drawing/2014/main" val="20003"/>
                    </a:ext>
                  </a:extLst>
                </a:gridCol>
                <a:gridCol w="799613">
                  <a:extLst>
                    <a:ext uri="{9D8B030D-6E8A-4147-A177-3AD203B41FA5}">
                      <a16:colId xmlns:a16="http://schemas.microsoft.com/office/drawing/2014/main" val="20004"/>
                    </a:ext>
                  </a:extLst>
                </a:gridCol>
              </a:tblGrid>
              <a:tr h="360630">
                <a:tc>
                  <a:txBody>
                    <a:bodyPr/>
                    <a:lstStyle/>
                    <a:p>
                      <a:pPr algn="l" fontAlgn="b"/>
                      <a:r>
                        <a:rPr lang="es-CO" sz="1100" b="0" i="0" u="none" strike="noStrike">
                          <a:solidFill>
                            <a:srgbClr val="FFFFFF"/>
                          </a:solidFill>
                          <a:effectLst/>
                          <a:latin typeface="Arial" panose="020B0604020202020204" pitchFamily="34" charset="0"/>
                        </a:rPr>
                        <a:t> </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gridSpan="2">
                  <a:txBody>
                    <a:bodyPr/>
                    <a:lstStyle/>
                    <a:p>
                      <a:pPr algn="ctr" rtl="0" fontAlgn="b"/>
                      <a:r>
                        <a:rPr lang="es-CO" sz="1100" b="1" i="0" u="none" strike="noStrike">
                          <a:solidFill>
                            <a:srgbClr val="FFFFFF"/>
                          </a:solidFill>
                          <a:effectLst/>
                          <a:latin typeface="Arial" panose="020B0604020202020204" pitchFamily="34" charset="0"/>
                        </a:rPr>
                        <a:t>Ejecutado  Dic 2019</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gridSpan="2">
                  <a:txBody>
                    <a:bodyPr/>
                    <a:lstStyle/>
                    <a:p>
                      <a:pPr algn="ctr" rtl="0" fontAlgn="b"/>
                      <a:r>
                        <a:rPr lang="es-CO" sz="1100" b="1" i="0" u="none" strike="noStrike">
                          <a:solidFill>
                            <a:srgbClr val="FFFFFF"/>
                          </a:solidFill>
                          <a:effectLst/>
                          <a:latin typeface="Arial" panose="020B0604020202020204" pitchFamily="34" charset="0"/>
                        </a:rPr>
                        <a:t>Ejecutado  Junio 2020</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163922">
                <a:tc>
                  <a:txBody>
                    <a:bodyPr/>
                    <a:lstStyle/>
                    <a:p>
                      <a:pPr algn="l" rtl="0" fontAlgn="b"/>
                      <a:r>
                        <a:rPr lang="es-CO" sz="900" b="1" i="0" u="none" strike="noStrike">
                          <a:solidFill>
                            <a:srgbClr val="375623"/>
                          </a:solidFill>
                          <a:effectLst/>
                          <a:latin typeface="Arial" panose="020B0604020202020204" pitchFamily="34" charset="0"/>
                        </a:rPr>
                        <a:t>TRAMO Y/O SECTOR(S):</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2</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1" i="0" u="none" strike="noStrike">
                          <a:solidFill>
                            <a:srgbClr val="375623"/>
                          </a:solidFill>
                          <a:effectLst/>
                          <a:latin typeface="Arial" panose="020B0604020202020204" pitchFamily="34" charset="0"/>
                        </a:rPr>
                        <a:t>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70473">
                <a:tc>
                  <a:txBody>
                    <a:bodyPr/>
                    <a:lstStyle/>
                    <a:p>
                      <a:pPr algn="l" rtl="0" fontAlgn="b"/>
                      <a:r>
                        <a:rPr lang="pt-BR" sz="900" b="1" i="0" u="none" strike="noStrike" dirty="0">
                          <a:solidFill>
                            <a:srgbClr val="375623"/>
                          </a:solidFill>
                          <a:effectLst/>
                          <a:latin typeface="Arial" panose="020B0604020202020204" pitchFamily="34" charset="0"/>
                        </a:rPr>
                        <a:t>KM CON OBRAS DE ARTE (Km):</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3</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2</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1,1</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CO" sz="900" b="1" i="0" u="none" strike="noStrike">
                          <a:solidFill>
                            <a:srgbClr val="375623"/>
                          </a:solidFill>
                          <a:effectLst/>
                          <a:latin typeface="Arial" panose="020B0604020202020204" pitchFamily="34" charset="0"/>
                        </a:rPr>
                        <a:t>1,75</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63922">
                <a:tc>
                  <a:txBody>
                    <a:bodyPr/>
                    <a:lstStyle/>
                    <a:p>
                      <a:pPr algn="l" rtl="0" fontAlgn="b"/>
                      <a:r>
                        <a:rPr lang="es-CO" sz="900" b="1" i="0" u="none" strike="noStrike" dirty="0">
                          <a:solidFill>
                            <a:srgbClr val="375623"/>
                          </a:solidFill>
                          <a:effectLst/>
                          <a:latin typeface="Arial" panose="020B0604020202020204" pitchFamily="34" charset="0"/>
                        </a:rPr>
                        <a:t>KM BASE/SUBBASE (Km)</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2,8</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0,25</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1,3</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1" i="0" u="none" strike="noStrike">
                          <a:solidFill>
                            <a:srgbClr val="375623"/>
                          </a:solidFill>
                          <a:effectLst/>
                          <a:latin typeface="Arial" panose="020B0604020202020204" pitchFamily="34" charset="0"/>
                        </a:rPr>
                        <a:t>0,95</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63922">
                <a:tc>
                  <a:txBody>
                    <a:bodyPr/>
                    <a:lstStyle/>
                    <a:p>
                      <a:pPr algn="l" rtl="0" fontAlgn="b"/>
                      <a:r>
                        <a:rPr lang="es-CO" sz="900" b="1" i="0" u="none" strike="noStrike">
                          <a:solidFill>
                            <a:srgbClr val="375623"/>
                          </a:solidFill>
                          <a:effectLst/>
                          <a:latin typeface="Arial" panose="020B0604020202020204" pitchFamily="34" charset="0"/>
                        </a:rPr>
                        <a:t>KM PAVIMENTADOS (Km)</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3,85</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2,4</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CO" sz="900" b="1" i="0" u="none" strike="noStrike">
                          <a:solidFill>
                            <a:srgbClr val="375623"/>
                          </a:solidFill>
                          <a:effectLst/>
                          <a:latin typeface="Arial" panose="020B0604020202020204" pitchFamily="34" charset="0"/>
                        </a:rPr>
                        <a:t>1,2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63922">
                <a:tc>
                  <a:txBody>
                    <a:bodyPr/>
                    <a:lstStyle/>
                    <a:p>
                      <a:pPr algn="l" rtl="0" fontAlgn="b"/>
                      <a:r>
                        <a:rPr lang="es-CO" sz="900" b="1" i="0" u="none" strike="noStrike" dirty="0">
                          <a:solidFill>
                            <a:srgbClr val="375623"/>
                          </a:solidFill>
                          <a:effectLst/>
                          <a:latin typeface="Arial" panose="020B0604020202020204" pitchFamily="34" charset="0"/>
                        </a:rPr>
                        <a:t>PUENTES (Un)</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0,18</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0,8</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1" i="0" u="none" strike="noStrike">
                          <a:solidFill>
                            <a:srgbClr val="375623"/>
                          </a:solidFill>
                          <a:effectLst/>
                          <a:latin typeface="Arial" panose="020B0604020202020204" pitchFamily="34" charset="0"/>
                        </a:rPr>
                        <a:t> </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72119">
                <a:tc>
                  <a:txBody>
                    <a:bodyPr/>
                    <a:lstStyle/>
                    <a:p>
                      <a:pPr algn="l" rtl="0" fontAlgn="b"/>
                      <a:r>
                        <a:rPr lang="es-CO" sz="900" b="1" i="0" u="none" strike="noStrike" dirty="0">
                          <a:solidFill>
                            <a:srgbClr val="375623"/>
                          </a:solidFill>
                          <a:effectLst/>
                          <a:latin typeface="Arial" panose="020B0604020202020204" pitchFamily="34" charset="0"/>
                        </a:rPr>
                        <a:t>MUROS (UN)</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dirty="0">
                          <a:solidFill>
                            <a:srgbClr val="375623"/>
                          </a:solidFill>
                          <a:effectLst/>
                          <a:latin typeface="Arial" panose="020B0604020202020204" pitchFamily="34" charset="0"/>
                        </a:rPr>
                        <a:t>8,5</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2</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2,5</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CO" sz="900" b="1" i="0" u="none" strike="noStrike" dirty="0">
                          <a:solidFill>
                            <a:srgbClr val="375623"/>
                          </a:solidFill>
                          <a:effectLst/>
                          <a:latin typeface="Arial" panose="020B0604020202020204" pitchFamily="34" charset="0"/>
                        </a:rPr>
                        <a:t>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bl>
          </a:graphicData>
        </a:graphic>
      </p:graphicFrame>
      <p:sp>
        <p:nvSpPr>
          <p:cNvPr id="31" name="Rectángulo 30">
            <a:extLst>
              <a:ext uri="{FF2B5EF4-FFF2-40B4-BE49-F238E27FC236}">
                <a16:creationId xmlns:a16="http://schemas.microsoft.com/office/drawing/2014/main" id="{424388B2-641C-4A66-84EF-763841CB53E6}"/>
              </a:ext>
            </a:extLst>
          </p:cNvPr>
          <p:cNvSpPr/>
          <p:nvPr/>
        </p:nvSpPr>
        <p:spPr>
          <a:xfrm>
            <a:off x="895350" y="257175"/>
            <a:ext cx="6054725"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PROGRAMA BICENTENARIO</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object 2">
            <a:extLst>
              <a:ext uri="{FF2B5EF4-FFF2-40B4-BE49-F238E27FC236}">
                <a16:creationId xmlns:a16="http://schemas.microsoft.com/office/drawing/2014/main" id="{B55B0E8C-9B03-4B05-A0FE-9EF7EE1B360F}"/>
              </a:ext>
            </a:extLst>
          </p:cNvPr>
          <p:cNvSpPr>
            <a:spLocks/>
          </p:cNvSpPr>
          <p:nvPr/>
        </p:nvSpPr>
        <p:spPr bwMode="auto">
          <a:xfrm>
            <a:off x="8151813" y="1798638"/>
            <a:ext cx="371475" cy="260350"/>
          </a:xfrm>
          <a:custGeom>
            <a:avLst/>
            <a:gdLst>
              <a:gd name="T0" fmla="*/ 1314611 w 273050"/>
              <a:gd name="T1" fmla="*/ 1596723 h 192405"/>
              <a:gd name="T2" fmla="*/ 2353040 w 273050"/>
              <a:gd name="T3" fmla="*/ 798311 h 192405"/>
              <a:gd name="T4" fmla="*/ 1314611 w 273050"/>
              <a:gd name="T5" fmla="*/ 0 h 192405"/>
              <a:gd name="T6" fmla="*/ 1314611 w 273050"/>
              <a:gd name="T7" fmla="*/ 370465 h 192405"/>
              <a:gd name="T8" fmla="*/ 0 w 273050"/>
              <a:gd name="T9" fmla="*/ 370465 h 192405"/>
              <a:gd name="T10" fmla="*/ 0 w 273050"/>
              <a:gd name="T11" fmla="*/ 1226267 h 192405"/>
              <a:gd name="T12" fmla="*/ 1314611 w 273050"/>
              <a:gd name="T13" fmla="*/ 1226267 h 192405"/>
              <a:gd name="T14" fmla="*/ 1314611 w 273050"/>
              <a:gd name="T15" fmla="*/ 1596723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39"/>
                </a:moveTo>
                <a:lnTo>
                  <a:pt x="272783" y="96113"/>
                </a:lnTo>
                <a:lnTo>
                  <a:pt x="152400" y="0"/>
                </a:lnTo>
                <a:lnTo>
                  <a:pt x="152400" y="44602"/>
                </a:lnTo>
                <a:lnTo>
                  <a:pt x="0" y="44602"/>
                </a:lnTo>
                <a:lnTo>
                  <a:pt x="0" y="147637"/>
                </a:lnTo>
                <a:lnTo>
                  <a:pt x="152400" y="147637"/>
                </a:lnTo>
                <a:lnTo>
                  <a:pt x="152400" y="192239"/>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7699" name="object 3">
            <a:extLst>
              <a:ext uri="{FF2B5EF4-FFF2-40B4-BE49-F238E27FC236}">
                <a16:creationId xmlns:a16="http://schemas.microsoft.com/office/drawing/2014/main" id="{651B8D2C-B2B6-4B65-BDCC-B899CB0E3389}"/>
              </a:ext>
            </a:extLst>
          </p:cNvPr>
          <p:cNvSpPr>
            <a:spLocks/>
          </p:cNvSpPr>
          <p:nvPr/>
        </p:nvSpPr>
        <p:spPr bwMode="auto">
          <a:xfrm>
            <a:off x="8151813" y="2343150"/>
            <a:ext cx="371475" cy="261938"/>
          </a:xfrm>
          <a:custGeom>
            <a:avLst/>
            <a:gdLst>
              <a:gd name="T0" fmla="*/ 1314611 w 273050"/>
              <a:gd name="T1" fmla="*/ 1666273 h 192405"/>
              <a:gd name="T2" fmla="*/ 2353040 w 273050"/>
              <a:gd name="T3" fmla="*/ 833135 h 192405"/>
              <a:gd name="T4" fmla="*/ 1314611 w 273050"/>
              <a:gd name="T5" fmla="*/ 0 h 192405"/>
              <a:gd name="T6" fmla="*/ 1314611 w 273050"/>
              <a:gd name="T7" fmla="*/ 386572 h 192405"/>
              <a:gd name="T8" fmla="*/ 0 w 273050"/>
              <a:gd name="T9" fmla="*/ 386572 h 192405"/>
              <a:gd name="T10" fmla="*/ 0 w 273050"/>
              <a:gd name="T11" fmla="*/ 1279699 h 192405"/>
              <a:gd name="T12" fmla="*/ 1314611 w 273050"/>
              <a:gd name="T13" fmla="*/ 1279699 h 192405"/>
              <a:gd name="T14" fmla="*/ 1314611 w 273050"/>
              <a:gd name="T15" fmla="*/ 1666273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52"/>
                </a:moveTo>
                <a:lnTo>
                  <a:pt x="272783" y="96126"/>
                </a:lnTo>
                <a:lnTo>
                  <a:pt x="152400" y="0"/>
                </a:lnTo>
                <a:lnTo>
                  <a:pt x="152400" y="44602"/>
                </a:lnTo>
                <a:lnTo>
                  <a:pt x="0" y="44602"/>
                </a:lnTo>
                <a:lnTo>
                  <a:pt x="0" y="147650"/>
                </a:lnTo>
                <a:lnTo>
                  <a:pt x="152400" y="147650"/>
                </a:lnTo>
                <a:lnTo>
                  <a:pt x="152400" y="192252"/>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7700" name="object 4">
            <a:extLst>
              <a:ext uri="{FF2B5EF4-FFF2-40B4-BE49-F238E27FC236}">
                <a16:creationId xmlns:a16="http://schemas.microsoft.com/office/drawing/2014/main" id="{DD573B0E-F0D1-41BA-941E-1C39A56D925E}"/>
              </a:ext>
            </a:extLst>
          </p:cNvPr>
          <p:cNvSpPr>
            <a:spLocks/>
          </p:cNvSpPr>
          <p:nvPr/>
        </p:nvSpPr>
        <p:spPr bwMode="auto">
          <a:xfrm>
            <a:off x="8151813" y="2833688"/>
            <a:ext cx="371475" cy="261937"/>
          </a:xfrm>
          <a:custGeom>
            <a:avLst/>
            <a:gdLst>
              <a:gd name="T0" fmla="*/ 1314611 w 273050"/>
              <a:gd name="T1" fmla="*/ 1666231 h 192405"/>
              <a:gd name="T2" fmla="*/ 2353040 w 273050"/>
              <a:gd name="T3" fmla="*/ 833114 h 192405"/>
              <a:gd name="T4" fmla="*/ 1314611 w 273050"/>
              <a:gd name="T5" fmla="*/ 0 h 192405"/>
              <a:gd name="T6" fmla="*/ 1314611 w 273050"/>
              <a:gd name="T7" fmla="*/ 386558 h 192405"/>
              <a:gd name="T8" fmla="*/ 0 w 273050"/>
              <a:gd name="T9" fmla="*/ 386558 h 192405"/>
              <a:gd name="T10" fmla="*/ 0 w 273050"/>
              <a:gd name="T11" fmla="*/ 1279664 h 192405"/>
              <a:gd name="T12" fmla="*/ 1314611 w 273050"/>
              <a:gd name="T13" fmla="*/ 1279664 h 192405"/>
              <a:gd name="T14" fmla="*/ 1314611 w 273050"/>
              <a:gd name="T15" fmla="*/ 1666231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52"/>
                </a:moveTo>
                <a:lnTo>
                  <a:pt x="272783" y="96126"/>
                </a:lnTo>
                <a:lnTo>
                  <a:pt x="152400" y="0"/>
                </a:lnTo>
                <a:lnTo>
                  <a:pt x="152400" y="44602"/>
                </a:lnTo>
                <a:lnTo>
                  <a:pt x="0" y="44602"/>
                </a:lnTo>
                <a:lnTo>
                  <a:pt x="0" y="147650"/>
                </a:lnTo>
                <a:lnTo>
                  <a:pt x="152400" y="147650"/>
                </a:lnTo>
                <a:lnTo>
                  <a:pt x="152400" y="192252"/>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7701" name="object 5">
            <a:extLst>
              <a:ext uri="{FF2B5EF4-FFF2-40B4-BE49-F238E27FC236}">
                <a16:creationId xmlns:a16="http://schemas.microsoft.com/office/drawing/2014/main" id="{E2022EB6-FEBA-4445-AE29-6D661B72E231}"/>
              </a:ext>
            </a:extLst>
          </p:cNvPr>
          <p:cNvSpPr>
            <a:spLocks/>
          </p:cNvSpPr>
          <p:nvPr/>
        </p:nvSpPr>
        <p:spPr bwMode="auto">
          <a:xfrm>
            <a:off x="6408738" y="852488"/>
            <a:ext cx="404812" cy="396875"/>
          </a:xfrm>
          <a:custGeom>
            <a:avLst/>
            <a:gdLst>
              <a:gd name="T0" fmla="*/ 0 w 297814"/>
              <a:gd name="T1" fmla="*/ 2461989 h 292734"/>
              <a:gd name="T2" fmla="*/ 87862 w 297814"/>
              <a:gd name="T3" fmla="*/ 2375588 h 292734"/>
              <a:gd name="T4" fmla="*/ 2551135 w 297814"/>
              <a:gd name="T5" fmla="*/ 1770956 h 292734"/>
              <a:gd name="T6" fmla="*/ 2551135 w 297814"/>
              <a:gd name="T7" fmla="*/ 1252591 h 292734"/>
              <a:gd name="T8" fmla="*/ 87862 w 297814"/>
              <a:gd name="T9" fmla="*/ 647841 h 292734"/>
              <a:gd name="T10" fmla="*/ 87862 w 297814"/>
              <a:gd name="T11" fmla="*/ 561439 h 292734"/>
              <a:gd name="T12" fmla="*/ 879664 w 297814"/>
              <a:gd name="T13" fmla="*/ 239823 h 292734"/>
              <a:gd name="T14" fmla="*/ 703717 w 297814"/>
              <a:gd name="T15" fmla="*/ 1857226 h 292734"/>
              <a:gd name="T16" fmla="*/ 703717 w 297814"/>
              <a:gd name="T17" fmla="*/ 2375588 h 292734"/>
              <a:gd name="T18" fmla="*/ 1231574 w 297814"/>
              <a:gd name="T19" fmla="*/ 1857226 h 292734"/>
              <a:gd name="T20" fmla="*/ 1319560 w 297814"/>
              <a:gd name="T21" fmla="*/ 1857226 h 292734"/>
              <a:gd name="T22" fmla="*/ 1847412 w 297814"/>
              <a:gd name="T23" fmla="*/ 2375588 h 292734"/>
              <a:gd name="T24" fmla="*/ 2551135 w 297814"/>
              <a:gd name="T25" fmla="*/ 1857226 h 292734"/>
              <a:gd name="T26" fmla="*/ 2551135 w 297814"/>
              <a:gd name="T27" fmla="*/ 2375588 h 292734"/>
              <a:gd name="T28" fmla="*/ 615733 w 297814"/>
              <a:gd name="T29" fmla="*/ 1252591 h 292734"/>
              <a:gd name="T30" fmla="*/ 703717 w 297814"/>
              <a:gd name="T31" fmla="*/ 1252591 h 292734"/>
              <a:gd name="T32" fmla="*/ 1231574 w 297814"/>
              <a:gd name="T33" fmla="*/ 1770956 h 292734"/>
              <a:gd name="T34" fmla="*/ 1935284 w 297814"/>
              <a:gd name="T35" fmla="*/ 1252591 h 292734"/>
              <a:gd name="T36" fmla="*/ 1935284 w 297814"/>
              <a:gd name="T37" fmla="*/ 1770956 h 292734"/>
              <a:gd name="T38" fmla="*/ 2463154 w 297814"/>
              <a:gd name="T39" fmla="*/ 1252591 h 292734"/>
              <a:gd name="T40" fmla="*/ 2551135 w 297814"/>
              <a:gd name="T41" fmla="*/ 1252591 h 292734"/>
              <a:gd name="T42" fmla="*/ 615733 w 297814"/>
              <a:gd name="T43" fmla="*/ 1166189 h 292734"/>
              <a:gd name="T44" fmla="*/ 1319560 w 297814"/>
              <a:gd name="T45" fmla="*/ 647841 h 292734"/>
              <a:gd name="T46" fmla="*/ 1319560 w 297814"/>
              <a:gd name="T47" fmla="*/ 1166189 h 292734"/>
              <a:gd name="T48" fmla="*/ 1847412 w 297814"/>
              <a:gd name="T49" fmla="*/ 647841 h 292734"/>
              <a:gd name="T50" fmla="*/ 1935284 w 297814"/>
              <a:gd name="T51" fmla="*/ 647841 h 292734"/>
              <a:gd name="T52" fmla="*/ 2463154 w 297814"/>
              <a:gd name="T53" fmla="*/ 1166189 h 292734"/>
              <a:gd name="T54" fmla="*/ 2551135 w 297814"/>
              <a:gd name="T55" fmla="*/ 259177 h 292734"/>
              <a:gd name="T56" fmla="*/ 2551135 w 297814"/>
              <a:gd name="T57" fmla="*/ 561439 h 292734"/>
              <a:gd name="T58" fmla="*/ 952397 w 297814"/>
              <a:gd name="T59" fmla="*/ 86389 h 292734"/>
              <a:gd name="T60" fmla="*/ 952397 w 297814"/>
              <a:gd name="T61" fmla="*/ 345568 h 292734"/>
              <a:gd name="T62" fmla="*/ 835675 w 297814"/>
              <a:gd name="T63" fmla="*/ 412613 h 292734"/>
              <a:gd name="T64" fmla="*/ 965211 w 297814"/>
              <a:gd name="T65" fmla="*/ 414877 h 292734"/>
              <a:gd name="T66" fmla="*/ 1099610 w 297814"/>
              <a:gd name="T67" fmla="*/ 215973 h 292734"/>
              <a:gd name="T68" fmla="*/ 1671356 w 297814"/>
              <a:gd name="T69" fmla="*/ 0 h 292734"/>
              <a:gd name="T70" fmla="*/ 1627469 w 297814"/>
              <a:gd name="T71" fmla="*/ 67031 h 292734"/>
              <a:gd name="T72" fmla="*/ 1803323 w 297814"/>
              <a:gd name="T73" fmla="*/ 144446 h 292734"/>
              <a:gd name="T74" fmla="*/ 1647181 w 297814"/>
              <a:gd name="T75" fmla="*/ 345568 h 292734"/>
              <a:gd name="T76" fmla="*/ 1647181 w 297814"/>
              <a:gd name="T77" fmla="*/ 431852 h 292734"/>
              <a:gd name="T78" fmla="*/ 1811284 w 297814"/>
              <a:gd name="T79" fmla="*/ 382404 h 292734"/>
              <a:gd name="T80" fmla="*/ 2551135 w 297814"/>
              <a:gd name="T81" fmla="*/ 259177 h 292734"/>
              <a:gd name="T82" fmla="*/ 1859525 w 297814"/>
              <a:gd name="T83" fmla="*/ 104196 h 292734"/>
              <a:gd name="T84" fmla="*/ 1671356 w 297814"/>
              <a:gd name="T85" fmla="*/ 0 h 292734"/>
              <a:gd name="T86" fmla="*/ 739786 w 297814"/>
              <a:gd name="T87" fmla="*/ 49442 h 292734"/>
              <a:gd name="T88" fmla="*/ 755752 w 297814"/>
              <a:gd name="T89" fmla="*/ 172670 h 292734"/>
              <a:gd name="T90" fmla="*/ 1050975 w 297814"/>
              <a:gd name="T91" fmla="*/ 86389 h 292734"/>
              <a:gd name="T92" fmla="*/ 879664 w 297814"/>
              <a:gd name="T93" fmla="*/ 0 h 2927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97814" h="292734">
                <a:moveTo>
                  <a:pt x="100304" y="20510"/>
                </a:moveTo>
                <a:lnTo>
                  <a:pt x="0" y="20510"/>
                </a:lnTo>
                <a:lnTo>
                  <a:pt x="0" y="292430"/>
                </a:lnTo>
                <a:lnTo>
                  <a:pt x="297561" y="292430"/>
                </a:lnTo>
                <a:lnTo>
                  <a:pt x="297561" y="282168"/>
                </a:lnTo>
                <a:lnTo>
                  <a:pt x="10248" y="282168"/>
                </a:lnTo>
                <a:lnTo>
                  <a:pt x="10248" y="220598"/>
                </a:lnTo>
                <a:lnTo>
                  <a:pt x="297561" y="220598"/>
                </a:lnTo>
                <a:lnTo>
                  <a:pt x="297561" y="210350"/>
                </a:lnTo>
                <a:lnTo>
                  <a:pt x="10248" y="210350"/>
                </a:lnTo>
                <a:lnTo>
                  <a:pt x="10248" y="148780"/>
                </a:lnTo>
                <a:lnTo>
                  <a:pt x="297561" y="148780"/>
                </a:lnTo>
                <a:lnTo>
                  <a:pt x="297561" y="138518"/>
                </a:lnTo>
                <a:lnTo>
                  <a:pt x="10248" y="138518"/>
                </a:lnTo>
                <a:lnTo>
                  <a:pt x="10248" y="76949"/>
                </a:lnTo>
                <a:lnTo>
                  <a:pt x="297561" y="76949"/>
                </a:lnTo>
                <a:lnTo>
                  <a:pt x="297561" y="66687"/>
                </a:lnTo>
                <a:lnTo>
                  <a:pt x="10248" y="66687"/>
                </a:lnTo>
                <a:lnTo>
                  <a:pt x="10248" y="30784"/>
                </a:lnTo>
                <a:lnTo>
                  <a:pt x="100304" y="30784"/>
                </a:lnTo>
                <a:lnTo>
                  <a:pt x="102603" y="28486"/>
                </a:lnTo>
                <a:lnTo>
                  <a:pt x="102603" y="22809"/>
                </a:lnTo>
                <a:lnTo>
                  <a:pt x="100304" y="20510"/>
                </a:lnTo>
                <a:close/>
              </a:path>
              <a:path w="297814" h="292734">
                <a:moveTo>
                  <a:pt x="82080" y="220598"/>
                </a:moveTo>
                <a:lnTo>
                  <a:pt x="71818" y="220598"/>
                </a:lnTo>
                <a:lnTo>
                  <a:pt x="71818" y="282168"/>
                </a:lnTo>
                <a:lnTo>
                  <a:pt x="82080" y="282168"/>
                </a:lnTo>
                <a:lnTo>
                  <a:pt x="82080" y="220598"/>
                </a:lnTo>
                <a:close/>
              </a:path>
              <a:path w="297814" h="292734">
                <a:moveTo>
                  <a:pt x="153911" y="220598"/>
                </a:moveTo>
                <a:lnTo>
                  <a:pt x="143649" y="220598"/>
                </a:lnTo>
                <a:lnTo>
                  <a:pt x="143649" y="282168"/>
                </a:lnTo>
                <a:lnTo>
                  <a:pt x="153911" y="282168"/>
                </a:lnTo>
                <a:lnTo>
                  <a:pt x="153911" y="220598"/>
                </a:lnTo>
                <a:close/>
              </a:path>
              <a:path w="297814" h="292734">
                <a:moveTo>
                  <a:pt x="225729" y="220598"/>
                </a:moveTo>
                <a:lnTo>
                  <a:pt x="215480" y="220598"/>
                </a:lnTo>
                <a:lnTo>
                  <a:pt x="215480" y="282168"/>
                </a:lnTo>
                <a:lnTo>
                  <a:pt x="225729" y="282168"/>
                </a:lnTo>
                <a:lnTo>
                  <a:pt x="225729" y="220598"/>
                </a:lnTo>
                <a:close/>
              </a:path>
              <a:path w="297814" h="292734">
                <a:moveTo>
                  <a:pt x="297561" y="220598"/>
                </a:moveTo>
                <a:lnTo>
                  <a:pt x="287299" y="220598"/>
                </a:lnTo>
                <a:lnTo>
                  <a:pt x="287299" y="282168"/>
                </a:lnTo>
                <a:lnTo>
                  <a:pt x="297561" y="282168"/>
                </a:lnTo>
                <a:lnTo>
                  <a:pt x="297561" y="220598"/>
                </a:lnTo>
                <a:close/>
              </a:path>
              <a:path w="297814" h="292734">
                <a:moveTo>
                  <a:pt x="82080" y="148780"/>
                </a:moveTo>
                <a:lnTo>
                  <a:pt x="71818" y="148780"/>
                </a:lnTo>
                <a:lnTo>
                  <a:pt x="71818" y="210350"/>
                </a:lnTo>
                <a:lnTo>
                  <a:pt x="82080" y="210350"/>
                </a:lnTo>
                <a:lnTo>
                  <a:pt x="82080" y="148780"/>
                </a:lnTo>
                <a:close/>
              </a:path>
              <a:path w="297814" h="292734">
                <a:moveTo>
                  <a:pt x="153898" y="148780"/>
                </a:moveTo>
                <a:lnTo>
                  <a:pt x="143649" y="148780"/>
                </a:lnTo>
                <a:lnTo>
                  <a:pt x="143649" y="210350"/>
                </a:lnTo>
                <a:lnTo>
                  <a:pt x="153898" y="210350"/>
                </a:lnTo>
                <a:lnTo>
                  <a:pt x="153898" y="148780"/>
                </a:lnTo>
                <a:close/>
              </a:path>
              <a:path w="297814" h="292734">
                <a:moveTo>
                  <a:pt x="225729" y="148780"/>
                </a:moveTo>
                <a:lnTo>
                  <a:pt x="215468" y="148780"/>
                </a:lnTo>
                <a:lnTo>
                  <a:pt x="215468" y="210350"/>
                </a:lnTo>
                <a:lnTo>
                  <a:pt x="225729" y="210350"/>
                </a:lnTo>
                <a:lnTo>
                  <a:pt x="225729" y="148780"/>
                </a:lnTo>
                <a:close/>
              </a:path>
              <a:path w="297814" h="292734">
                <a:moveTo>
                  <a:pt x="297561" y="148780"/>
                </a:moveTo>
                <a:lnTo>
                  <a:pt x="287299" y="148780"/>
                </a:lnTo>
                <a:lnTo>
                  <a:pt x="287299" y="210350"/>
                </a:lnTo>
                <a:lnTo>
                  <a:pt x="297561" y="210350"/>
                </a:lnTo>
                <a:lnTo>
                  <a:pt x="297561" y="148780"/>
                </a:lnTo>
                <a:close/>
              </a:path>
              <a:path w="297814" h="292734">
                <a:moveTo>
                  <a:pt x="82080" y="76949"/>
                </a:moveTo>
                <a:lnTo>
                  <a:pt x="71818" y="76949"/>
                </a:lnTo>
                <a:lnTo>
                  <a:pt x="71818" y="138518"/>
                </a:lnTo>
                <a:lnTo>
                  <a:pt x="82080" y="138518"/>
                </a:lnTo>
                <a:lnTo>
                  <a:pt x="82080" y="76949"/>
                </a:lnTo>
                <a:close/>
              </a:path>
              <a:path w="297814" h="292734">
                <a:moveTo>
                  <a:pt x="153911" y="76949"/>
                </a:moveTo>
                <a:lnTo>
                  <a:pt x="143649" y="76949"/>
                </a:lnTo>
                <a:lnTo>
                  <a:pt x="143649" y="138518"/>
                </a:lnTo>
                <a:lnTo>
                  <a:pt x="153911" y="138518"/>
                </a:lnTo>
                <a:lnTo>
                  <a:pt x="153911" y="76949"/>
                </a:lnTo>
                <a:close/>
              </a:path>
              <a:path w="297814" h="292734">
                <a:moveTo>
                  <a:pt x="225729" y="76949"/>
                </a:moveTo>
                <a:lnTo>
                  <a:pt x="215480" y="76949"/>
                </a:lnTo>
                <a:lnTo>
                  <a:pt x="215480" y="138518"/>
                </a:lnTo>
                <a:lnTo>
                  <a:pt x="225729" y="138518"/>
                </a:lnTo>
                <a:lnTo>
                  <a:pt x="225729" y="76949"/>
                </a:lnTo>
                <a:close/>
              </a:path>
              <a:path w="297814" h="292734">
                <a:moveTo>
                  <a:pt x="297561" y="76949"/>
                </a:moveTo>
                <a:lnTo>
                  <a:pt x="287299" y="76949"/>
                </a:lnTo>
                <a:lnTo>
                  <a:pt x="287299" y="138518"/>
                </a:lnTo>
                <a:lnTo>
                  <a:pt x="297561" y="138518"/>
                </a:lnTo>
                <a:lnTo>
                  <a:pt x="297561" y="76949"/>
                </a:lnTo>
                <a:close/>
              </a:path>
              <a:path w="297814" h="292734">
                <a:moveTo>
                  <a:pt x="297561" y="30784"/>
                </a:moveTo>
                <a:lnTo>
                  <a:pt x="287299" y="30784"/>
                </a:lnTo>
                <a:lnTo>
                  <a:pt x="287299" y="66687"/>
                </a:lnTo>
                <a:lnTo>
                  <a:pt x="297561" y="66687"/>
                </a:lnTo>
                <a:lnTo>
                  <a:pt x="297561" y="30784"/>
                </a:lnTo>
                <a:close/>
              </a:path>
              <a:path w="297814" h="292734">
                <a:moveTo>
                  <a:pt x="122584" y="10261"/>
                </a:moveTo>
                <a:lnTo>
                  <a:pt x="111086" y="10261"/>
                </a:lnTo>
                <a:lnTo>
                  <a:pt x="117995" y="17157"/>
                </a:lnTo>
                <a:lnTo>
                  <a:pt x="117995" y="34137"/>
                </a:lnTo>
                <a:lnTo>
                  <a:pt x="111086" y="41046"/>
                </a:lnTo>
                <a:lnTo>
                  <a:pt x="99771" y="41046"/>
                </a:lnTo>
                <a:lnTo>
                  <a:pt x="97472" y="43332"/>
                </a:lnTo>
                <a:lnTo>
                  <a:pt x="97472" y="49009"/>
                </a:lnTo>
                <a:lnTo>
                  <a:pt x="99771" y="51295"/>
                </a:lnTo>
                <a:lnTo>
                  <a:pt x="102603" y="51295"/>
                </a:lnTo>
                <a:lnTo>
                  <a:pt x="112580" y="49278"/>
                </a:lnTo>
                <a:lnTo>
                  <a:pt x="120735" y="43780"/>
                </a:lnTo>
                <a:lnTo>
                  <a:pt x="126238" y="35629"/>
                </a:lnTo>
                <a:lnTo>
                  <a:pt x="128257" y="25653"/>
                </a:lnTo>
                <a:lnTo>
                  <a:pt x="126238" y="15676"/>
                </a:lnTo>
                <a:lnTo>
                  <a:pt x="122584" y="10261"/>
                </a:lnTo>
                <a:close/>
              </a:path>
              <a:path w="297814" h="292734">
                <a:moveTo>
                  <a:pt x="194945" y="0"/>
                </a:moveTo>
                <a:lnTo>
                  <a:pt x="192125" y="0"/>
                </a:lnTo>
                <a:lnTo>
                  <a:pt x="189826" y="2285"/>
                </a:lnTo>
                <a:lnTo>
                  <a:pt x="189826" y="7962"/>
                </a:lnTo>
                <a:lnTo>
                  <a:pt x="192125" y="10261"/>
                </a:lnTo>
                <a:lnTo>
                  <a:pt x="203428" y="10261"/>
                </a:lnTo>
                <a:lnTo>
                  <a:pt x="210337" y="17157"/>
                </a:lnTo>
                <a:lnTo>
                  <a:pt x="210337" y="34137"/>
                </a:lnTo>
                <a:lnTo>
                  <a:pt x="203428" y="41046"/>
                </a:lnTo>
                <a:lnTo>
                  <a:pt x="192125" y="41046"/>
                </a:lnTo>
                <a:lnTo>
                  <a:pt x="189826" y="43332"/>
                </a:lnTo>
                <a:lnTo>
                  <a:pt x="189826" y="49009"/>
                </a:lnTo>
                <a:lnTo>
                  <a:pt x="192125" y="51295"/>
                </a:lnTo>
                <a:lnTo>
                  <a:pt x="194945" y="51295"/>
                </a:lnTo>
                <a:lnTo>
                  <a:pt x="203765" y="49733"/>
                </a:lnTo>
                <a:lnTo>
                  <a:pt x="211266" y="45421"/>
                </a:lnTo>
                <a:lnTo>
                  <a:pt x="216892" y="38918"/>
                </a:lnTo>
                <a:lnTo>
                  <a:pt x="220091" y="30784"/>
                </a:lnTo>
                <a:lnTo>
                  <a:pt x="297561" y="30784"/>
                </a:lnTo>
                <a:lnTo>
                  <a:pt x="297561" y="20510"/>
                </a:lnTo>
                <a:lnTo>
                  <a:pt x="220091" y="20510"/>
                </a:lnTo>
                <a:lnTo>
                  <a:pt x="216892" y="12376"/>
                </a:lnTo>
                <a:lnTo>
                  <a:pt x="211266" y="5873"/>
                </a:lnTo>
                <a:lnTo>
                  <a:pt x="203765" y="1561"/>
                </a:lnTo>
                <a:lnTo>
                  <a:pt x="194945" y="0"/>
                </a:lnTo>
                <a:close/>
              </a:path>
              <a:path w="297814" h="292734">
                <a:moveTo>
                  <a:pt x="102603" y="0"/>
                </a:moveTo>
                <a:lnTo>
                  <a:pt x="93788" y="1561"/>
                </a:lnTo>
                <a:lnTo>
                  <a:pt x="86288" y="5873"/>
                </a:lnTo>
                <a:lnTo>
                  <a:pt x="80663" y="12376"/>
                </a:lnTo>
                <a:lnTo>
                  <a:pt x="77470" y="20510"/>
                </a:lnTo>
                <a:lnTo>
                  <a:pt x="88150" y="20510"/>
                </a:lnTo>
                <a:lnTo>
                  <a:pt x="90284" y="14554"/>
                </a:lnTo>
                <a:lnTo>
                  <a:pt x="95923" y="10261"/>
                </a:lnTo>
                <a:lnTo>
                  <a:pt x="122584" y="10261"/>
                </a:lnTo>
                <a:lnTo>
                  <a:pt x="120735" y="7521"/>
                </a:lnTo>
                <a:lnTo>
                  <a:pt x="112580" y="2018"/>
                </a:lnTo>
                <a:lnTo>
                  <a:pt x="102603"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7702" name="object 6">
            <a:extLst>
              <a:ext uri="{FF2B5EF4-FFF2-40B4-BE49-F238E27FC236}">
                <a16:creationId xmlns:a16="http://schemas.microsoft.com/office/drawing/2014/main" id="{A382BAFF-54FB-4198-9E9E-513633325C7F}"/>
              </a:ext>
            </a:extLst>
          </p:cNvPr>
          <p:cNvSpPr>
            <a:spLocks/>
          </p:cNvSpPr>
          <p:nvPr/>
        </p:nvSpPr>
        <p:spPr bwMode="auto">
          <a:xfrm>
            <a:off x="6583363" y="852488"/>
            <a:ext cx="42862" cy="69850"/>
          </a:xfrm>
          <a:custGeom>
            <a:avLst/>
            <a:gdLst>
              <a:gd name="T0" fmla="*/ 48184 w 31114"/>
              <a:gd name="T1" fmla="*/ 0 h 51434"/>
              <a:gd name="T2" fmla="*/ 21521 w 31114"/>
              <a:gd name="T3" fmla="*/ 0 h 51434"/>
              <a:gd name="T4" fmla="*/ 0 w 31114"/>
              <a:gd name="T5" fmla="*/ 19578 h 51434"/>
              <a:gd name="T6" fmla="*/ 0 w 31114"/>
              <a:gd name="T7" fmla="*/ 67835 h 51434"/>
              <a:gd name="T8" fmla="*/ 21521 w 31114"/>
              <a:gd name="T9" fmla="*/ 87418 h 51434"/>
              <a:gd name="T10" fmla="*/ 128047 w 31114"/>
              <a:gd name="T11" fmla="*/ 87418 h 51434"/>
              <a:gd name="T12" fmla="*/ 193097 w 31114"/>
              <a:gd name="T13" fmla="*/ 146172 h 51434"/>
              <a:gd name="T14" fmla="*/ 193097 w 31114"/>
              <a:gd name="T15" fmla="*/ 290829 h 51434"/>
              <a:gd name="T16" fmla="*/ 128047 w 31114"/>
              <a:gd name="T17" fmla="*/ 349693 h 51434"/>
              <a:gd name="T18" fmla="*/ 21521 w 31114"/>
              <a:gd name="T19" fmla="*/ 349693 h 51434"/>
              <a:gd name="T20" fmla="*/ 0 w 31114"/>
              <a:gd name="T21" fmla="*/ 369164 h 51434"/>
              <a:gd name="T22" fmla="*/ 0 w 31114"/>
              <a:gd name="T23" fmla="*/ 417534 h 51434"/>
              <a:gd name="T24" fmla="*/ 21521 w 31114"/>
              <a:gd name="T25" fmla="*/ 437006 h 51434"/>
              <a:gd name="T26" fmla="*/ 48184 w 31114"/>
              <a:gd name="T27" fmla="*/ 437006 h 51434"/>
              <a:gd name="T28" fmla="*/ 142137 w 31114"/>
              <a:gd name="T29" fmla="*/ 419821 h 51434"/>
              <a:gd name="T30" fmla="*/ 218955 w 31114"/>
              <a:gd name="T31" fmla="*/ 372979 h 51434"/>
              <a:gd name="T32" fmla="*/ 270802 w 31114"/>
              <a:gd name="T33" fmla="*/ 303542 h 51434"/>
              <a:gd name="T34" fmla="*/ 289826 w 31114"/>
              <a:gd name="T35" fmla="*/ 218548 h 51434"/>
              <a:gd name="T36" fmla="*/ 270802 w 31114"/>
              <a:gd name="T37" fmla="*/ 133555 h 51434"/>
              <a:gd name="T38" fmla="*/ 218955 w 31114"/>
              <a:gd name="T39" fmla="*/ 64077 h 51434"/>
              <a:gd name="T40" fmla="*/ 142137 w 31114"/>
              <a:gd name="T41" fmla="*/ 17194 h 51434"/>
              <a:gd name="T42" fmla="*/ 48184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7703" name="object 7">
            <a:extLst>
              <a:ext uri="{FF2B5EF4-FFF2-40B4-BE49-F238E27FC236}">
                <a16:creationId xmlns:a16="http://schemas.microsoft.com/office/drawing/2014/main" id="{7BA78816-9B40-467B-B82A-90F19163C05D}"/>
              </a:ext>
            </a:extLst>
          </p:cNvPr>
          <p:cNvSpPr>
            <a:spLocks/>
          </p:cNvSpPr>
          <p:nvPr/>
        </p:nvSpPr>
        <p:spPr bwMode="auto">
          <a:xfrm>
            <a:off x="6626225" y="852488"/>
            <a:ext cx="41275" cy="69850"/>
          </a:xfrm>
          <a:custGeom>
            <a:avLst/>
            <a:gdLst>
              <a:gd name="T0" fmla="*/ 36999 w 31114"/>
              <a:gd name="T1" fmla="*/ 0 h 51434"/>
              <a:gd name="T2" fmla="*/ 16528 w 31114"/>
              <a:gd name="T3" fmla="*/ 0 h 51434"/>
              <a:gd name="T4" fmla="*/ 0 w 31114"/>
              <a:gd name="T5" fmla="*/ 19578 h 51434"/>
              <a:gd name="T6" fmla="*/ 0 w 31114"/>
              <a:gd name="T7" fmla="*/ 67835 h 51434"/>
              <a:gd name="T8" fmla="*/ 16528 w 31114"/>
              <a:gd name="T9" fmla="*/ 87418 h 51434"/>
              <a:gd name="T10" fmla="*/ 98332 w 31114"/>
              <a:gd name="T11" fmla="*/ 87418 h 51434"/>
              <a:gd name="T12" fmla="*/ 148279 w 31114"/>
              <a:gd name="T13" fmla="*/ 146172 h 51434"/>
              <a:gd name="T14" fmla="*/ 148279 w 31114"/>
              <a:gd name="T15" fmla="*/ 290829 h 51434"/>
              <a:gd name="T16" fmla="*/ 98332 w 31114"/>
              <a:gd name="T17" fmla="*/ 349693 h 51434"/>
              <a:gd name="T18" fmla="*/ 16528 w 31114"/>
              <a:gd name="T19" fmla="*/ 349693 h 51434"/>
              <a:gd name="T20" fmla="*/ 0 w 31114"/>
              <a:gd name="T21" fmla="*/ 369164 h 51434"/>
              <a:gd name="T22" fmla="*/ 0 w 31114"/>
              <a:gd name="T23" fmla="*/ 417534 h 51434"/>
              <a:gd name="T24" fmla="*/ 16528 w 31114"/>
              <a:gd name="T25" fmla="*/ 437006 h 51434"/>
              <a:gd name="T26" fmla="*/ 36999 w 31114"/>
              <a:gd name="T27" fmla="*/ 437006 h 51434"/>
              <a:gd name="T28" fmla="*/ 109142 w 31114"/>
              <a:gd name="T29" fmla="*/ 419821 h 51434"/>
              <a:gd name="T30" fmla="*/ 168133 w 31114"/>
              <a:gd name="T31" fmla="*/ 372979 h 51434"/>
              <a:gd name="T32" fmla="*/ 207947 w 31114"/>
              <a:gd name="T33" fmla="*/ 303542 h 51434"/>
              <a:gd name="T34" fmla="*/ 222554 w 31114"/>
              <a:gd name="T35" fmla="*/ 218548 h 51434"/>
              <a:gd name="T36" fmla="*/ 207947 w 31114"/>
              <a:gd name="T37" fmla="*/ 133555 h 51434"/>
              <a:gd name="T38" fmla="*/ 168133 w 31114"/>
              <a:gd name="T39" fmla="*/ 64077 h 51434"/>
              <a:gd name="T40" fmla="*/ 109142 w 31114"/>
              <a:gd name="T41" fmla="*/ 17194 h 51434"/>
              <a:gd name="T42" fmla="*/ 36999 w 31114"/>
              <a:gd name="T43" fmla="*/ 0 h 51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114" h="51434">
                <a:moveTo>
                  <a:pt x="5118" y="0"/>
                </a:moveTo>
                <a:lnTo>
                  <a:pt x="2286" y="0"/>
                </a:lnTo>
                <a:lnTo>
                  <a:pt x="0" y="2298"/>
                </a:lnTo>
                <a:lnTo>
                  <a:pt x="0" y="7962"/>
                </a:lnTo>
                <a:lnTo>
                  <a:pt x="2286" y="10261"/>
                </a:lnTo>
                <a:lnTo>
                  <a:pt x="13601" y="10261"/>
                </a:lnTo>
                <a:lnTo>
                  <a:pt x="20510" y="17157"/>
                </a:lnTo>
                <a:lnTo>
                  <a:pt x="20510" y="34137"/>
                </a:lnTo>
                <a:lnTo>
                  <a:pt x="13601" y="41046"/>
                </a:lnTo>
                <a:lnTo>
                  <a:pt x="2286" y="41046"/>
                </a:lnTo>
                <a:lnTo>
                  <a:pt x="0" y="43332"/>
                </a:lnTo>
                <a:lnTo>
                  <a:pt x="0" y="49009"/>
                </a:lnTo>
                <a:lnTo>
                  <a:pt x="2286" y="51295"/>
                </a:lnTo>
                <a:lnTo>
                  <a:pt x="5118" y="51295"/>
                </a:lnTo>
                <a:lnTo>
                  <a:pt x="15097" y="49278"/>
                </a:lnTo>
                <a:lnTo>
                  <a:pt x="23256" y="43780"/>
                </a:lnTo>
                <a:lnTo>
                  <a:pt x="28763" y="35629"/>
                </a:lnTo>
                <a:lnTo>
                  <a:pt x="30784" y="25653"/>
                </a:lnTo>
                <a:lnTo>
                  <a:pt x="28763" y="15676"/>
                </a:lnTo>
                <a:lnTo>
                  <a:pt x="23256" y="7521"/>
                </a:lnTo>
                <a:lnTo>
                  <a:pt x="15097" y="2018"/>
                </a:lnTo>
                <a:lnTo>
                  <a:pt x="511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7704" name="object 8">
            <a:extLst>
              <a:ext uri="{FF2B5EF4-FFF2-40B4-BE49-F238E27FC236}">
                <a16:creationId xmlns:a16="http://schemas.microsoft.com/office/drawing/2014/main" id="{E227ABB0-8FCF-4708-B0FB-85A34B41D44B}"/>
              </a:ext>
            </a:extLst>
          </p:cNvPr>
          <p:cNvSpPr>
            <a:spLocks/>
          </p:cNvSpPr>
          <p:nvPr/>
        </p:nvSpPr>
        <p:spPr bwMode="auto">
          <a:xfrm>
            <a:off x="6624638" y="1060450"/>
            <a:ext cx="71437" cy="71438"/>
          </a:xfrm>
          <a:custGeom>
            <a:avLst/>
            <a:gdLst>
              <a:gd name="T0" fmla="*/ 60946 w 52704"/>
              <a:gd name="T1" fmla="*/ 0 h 52069"/>
              <a:gd name="T2" fmla="*/ 33727 w 52704"/>
              <a:gd name="T3" fmla="*/ 0 h 52069"/>
              <a:gd name="T4" fmla="*/ 0 w 52704"/>
              <a:gd name="T5" fmla="*/ 36721 h 52069"/>
              <a:gd name="T6" fmla="*/ 0 w 52704"/>
              <a:gd name="T7" fmla="*/ 66351 h 52069"/>
              <a:gd name="T8" fmla="*/ 158836 w 52704"/>
              <a:gd name="T9" fmla="*/ 239397 h 52069"/>
              <a:gd name="T10" fmla="*/ 0 w 52704"/>
              <a:gd name="T11" fmla="*/ 412203 h 52069"/>
              <a:gd name="T12" fmla="*/ 0 w 52704"/>
              <a:gd name="T13" fmla="*/ 441951 h 52069"/>
              <a:gd name="T14" fmla="*/ 25192 w 52704"/>
              <a:gd name="T15" fmla="*/ 469505 h 52069"/>
              <a:gd name="T16" fmla="*/ 36296 w 52704"/>
              <a:gd name="T17" fmla="*/ 474028 h 52069"/>
              <a:gd name="T18" fmla="*/ 58383 w 52704"/>
              <a:gd name="T19" fmla="*/ 474028 h 52069"/>
              <a:gd name="T20" fmla="*/ 69388 w 52704"/>
              <a:gd name="T21" fmla="*/ 469505 h 52069"/>
              <a:gd name="T22" fmla="*/ 219792 w 52704"/>
              <a:gd name="T23" fmla="*/ 305643 h 52069"/>
              <a:gd name="T24" fmla="*/ 341734 w 52704"/>
              <a:gd name="T25" fmla="*/ 305643 h 52069"/>
              <a:gd name="T26" fmla="*/ 280845 w 52704"/>
              <a:gd name="T27" fmla="*/ 239397 h 52069"/>
              <a:gd name="T28" fmla="*/ 341874 w 52704"/>
              <a:gd name="T29" fmla="*/ 172918 h 52069"/>
              <a:gd name="T30" fmla="*/ 219792 w 52704"/>
              <a:gd name="T31" fmla="*/ 172918 h 52069"/>
              <a:gd name="T32" fmla="*/ 60946 w 52704"/>
              <a:gd name="T33" fmla="*/ 0 h 52069"/>
              <a:gd name="T34" fmla="*/ 341734 w 52704"/>
              <a:gd name="T35" fmla="*/ 305643 h 52069"/>
              <a:gd name="T36" fmla="*/ 219792 w 52704"/>
              <a:gd name="T37" fmla="*/ 305643 h 52069"/>
              <a:gd name="T38" fmla="*/ 370307 w 52704"/>
              <a:gd name="T39" fmla="*/ 469505 h 52069"/>
              <a:gd name="T40" fmla="*/ 381298 w 52704"/>
              <a:gd name="T41" fmla="*/ 474028 h 52069"/>
              <a:gd name="T42" fmla="*/ 403292 w 52704"/>
              <a:gd name="T43" fmla="*/ 474028 h 52069"/>
              <a:gd name="T44" fmla="*/ 414390 w 52704"/>
              <a:gd name="T45" fmla="*/ 469505 h 52069"/>
              <a:gd name="T46" fmla="*/ 439693 w 52704"/>
              <a:gd name="T47" fmla="*/ 441951 h 52069"/>
              <a:gd name="T48" fmla="*/ 439693 w 52704"/>
              <a:gd name="T49" fmla="*/ 412203 h 52069"/>
              <a:gd name="T50" fmla="*/ 341734 w 52704"/>
              <a:gd name="T51" fmla="*/ 305643 h 52069"/>
              <a:gd name="T52" fmla="*/ 405964 w 52704"/>
              <a:gd name="T53" fmla="*/ 0 h 52069"/>
              <a:gd name="T54" fmla="*/ 378739 w 52704"/>
              <a:gd name="T55" fmla="*/ 0 h 52069"/>
              <a:gd name="T56" fmla="*/ 219792 w 52704"/>
              <a:gd name="T57" fmla="*/ 172918 h 52069"/>
              <a:gd name="T58" fmla="*/ 341874 w 52704"/>
              <a:gd name="T59" fmla="*/ 172918 h 52069"/>
              <a:gd name="T60" fmla="*/ 439693 w 52704"/>
              <a:gd name="T61" fmla="*/ 66351 h 52069"/>
              <a:gd name="T62" fmla="*/ 439693 w 52704"/>
              <a:gd name="T63" fmla="*/ 36721 h 52069"/>
              <a:gd name="T64" fmla="*/ 405964 w 52704"/>
              <a:gd name="T65" fmla="*/ 0 h 520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704" h="52069">
                <a:moveTo>
                  <a:pt x="7251" y="0"/>
                </a:moveTo>
                <a:lnTo>
                  <a:pt x="4013" y="0"/>
                </a:lnTo>
                <a:lnTo>
                  <a:pt x="0" y="4013"/>
                </a:lnTo>
                <a:lnTo>
                  <a:pt x="0" y="7251"/>
                </a:lnTo>
                <a:lnTo>
                  <a:pt x="18897" y="26162"/>
                </a:lnTo>
                <a:lnTo>
                  <a:pt x="0" y="45046"/>
                </a:lnTo>
                <a:lnTo>
                  <a:pt x="0" y="48298"/>
                </a:lnTo>
                <a:lnTo>
                  <a:pt x="2997" y="51308"/>
                </a:lnTo>
                <a:lnTo>
                  <a:pt x="4318" y="51803"/>
                </a:lnTo>
                <a:lnTo>
                  <a:pt x="6946" y="51803"/>
                </a:lnTo>
                <a:lnTo>
                  <a:pt x="8255" y="51308"/>
                </a:lnTo>
                <a:lnTo>
                  <a:pt x="26149" y="33401"/>
                </a:lnTo>
                <a:lnTo>
                  <a:pt x="40657" y="33401"/>
                </a:lnTo>
                <a:lnTo>
                  <a:pt x="33413" y="26162"/>
                </a:lnTo>
                <a:lnTo>
                  <a:pt x="40673" y="18897"/>
                </a:lnTo>
                <a:lnTo>
                  <a:pt x="26149" y="18897"/>
                </a:lnTo>
                <a:lnTo>
                  <a:pt x="7251" y="0"/>
                </a:lnTo>
                <a:close/>
              </a:path>
              <a:path w="52704" h="52069">
                <a:moveTo>
                  <a:pt x="40657" y="33401"/>
                </a:moveTo>
                <a:lnTo>
                  <a:pt x="26149" y="33401"/>
                </a:lnTo>
                <a:lnTo>
                  <a:pt x="44056" y="51308"/>
                </a:lnTo>
                <a:lnTo>
                  <a:pt x="45364" y="51803"/>
                </a:lnTo>
                <a:lnTo>
                  <a:pt x="47980" y="51803"/>
                </a:lnTo>
                <a:lnTo>
                  <a:pt x="49301" y="51308"/>
                </a:lnTo>
                <a:lnTo>
                  <a:pt x="52311" y="48298"/>
                </a:lnTo>
                <a:lnTo>
                  <a:pt x="52311" y="45046"/>
                </a:lnTo>
                <a:lnTo>
                  <a:pt x="40657" y="33401"/>
                </a:lnTo>
                <a:close/>
              </a:path>
              <a:path w="52704" h="52069">
                <a:moveTo>
                  <a:pt x="48298" y="0"/>
                </a:moveTo>
                <a:lnTo>
                  <a:pt x="45059" y="0"/>
                </a:lnTo>
                <a:lnTo>
                  <a:pt x="26149" y="18897"/>
                </a:lnTo>
                <a:lnTo>
                  <a:pt x="40673" y="18897"/>
                </a:lnTo>
                <a:lnTo>
                  <a:pt x="52311" y="7251"/>
                </a:lnTo>
                <a:lnTo>
                  <a:pt x="52311" y="4013"/>
                </a:lnTo>
                <a:lnTo>
                  <a:pt x="48298"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7705" name="object 10">
            <a:extLst>
              <a:ext uri="{FF2B5EF4-FFF2-40B4-BE49-F238E27FC236}">
                <a16:creationId xmlns:a16="http://schemas.microsoft.com/office/drawing/2014/main" id="{6D35EA44-0F55-4913-B7C7-EA5DBF5E6E3A}"/>
              </a:ext>
            </a:extLst>
          </p:cNvPr>
          <p:cNvSpPr>
            <a:spLocks noChangeArrowheads="1"/>
          </p:cNvSpPr>
          <p:nvPr/>
        </p:nvSpPr>
        <p:spPr bwMode="auto">
          <a:xfrm>
            <a:off x="1557338" y="1384300"/>
            <a:ext cx="106362" cy="192088"/>
          </a:xfrm>
          <a:prstGeom prst="rect">
            <a:avLst/>
          </a:prstGeom>
          <a:blipFill dpi="0" rotWithShape="1">
            <a:blip r:embed="rId3"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7706" name="object 11">
            <a:extLst>
              <a:ext uri="{FF2B5EF4-FFF2-40B4-BE49-F238E27FC236}">
                <a16:creationId xmlns:a16="http://schemas.microsoft.com/office/drawing/2014/main" id="{5BB823F4-ED00-4791-9ABE-A3EDD44A05FA}"/>
              </a:ext>
            </a:extLst>
          </p:cNvPr>
          <p:cNvSpPr>
            <a:spLocks/>
          </p:cNvSpPr>
          <p:nvPr/>
        </p:nvSpPr>
        <p:spPr bwMode="auto">
          <a:xfrm>
            <a:off x="1414463" y="1195388"/>
            <a:ext cx="390525" cy="454025"/>
          </a:xfrm>
          <a:custGeom>
            <a:avLst/>
            <a:gdLst>
              <a:gd name="T0" fmla="*/ 519364 w 287655"/>
              <a:gd name="T1" fmla="*/ 180008 h 334644"/>
              <a:gd name="T2" fmla="*/ 836215 w 287655"/>
              <a:gd name="T3" fmla="*/ 757111 h 334644"/>
              <a:gd name="T4" fmla="*/ 447901 w 287655"/>
              <a:gd name="T5" fmla="*/ 1125407 h 334644"/>
              <a:gd name="T6" fmla="*/ 35259 w 287655"/>
              <a:gd name="T7" fmla="*/ 1944406 h 334644"/>
              <a:gd name="T8" fmla="*/ 43328 w 287655"/>
              <a:gd name="T9" fmla="*/ 2494857 h 334644"/>
              <a:gd name="T10" fmla="*/ 336296 w 287655"/>
              <a:gd name="T11" fmla="*/ 2786502 h 334644"/>
              <a:gd name="T12" fmla="*/ 1891580 w 287655"/>
              <a:gd name="T13" fmla="*/ 2829632 h 334644"/>
              <a:gd name="T14" fmla="*/ 2251310 w 287655"/>
              <a:gd name="T15" fmla="*/ 2688529 h 334644"/>
              <a:gd name="T16" fmla="*/ 391315 w 287655"/>
              <a:gd name="T17" fmla="*/ 2656533 h 334644"/>
              <a:gd name="T18" fmla="*/ 173882 w 287655"/>
              <a:gd name="T19" fmla="*/ 2440081 h 334644"/>
              <a:gd name="T20" fmla="*/ 167782 w 287655"/>
              <a:gd name="T21" fmla="*/ 2002729 h 334644"/>
              <a:gd name="T22" fmla="*/ 681738 w 287655"/>
              <a:gd name="T23" fmla="*/ 1078051 h 334644"/>
              <a:gd name="T24" fmla="*/ 1714769 w 287655"/>
              <a:gd name="T25" fmla="*/ 844804 h 334644"/>
              <a:gd name="T26" fmla="*/ 1600314 w 287655"/>
              <a:gd name="T27" fmla="*/ 753026 h 334644"/>
              <a:gd name="T28" fmla="*/ 971586 w 287655"/>
              <a:gd name="T29" fmla="*/ 703588 h 334644"/>
              <a:gd name="T30" fmla="*/ 713503 w 287655"/>
              <a:gd name="T31" fmla="*/ 200750 h 334644"/>
              <a:gd name="T32" fmla="*/ 818374 w 287655"/>
              <a:gd name="T33" fmla="*/ 159070 h 334644"/>
              <a:gd name="T34" fmla="*/ 1545191 w 287655"/>
              <a:gd name="T35" fmla="*/ 154105 h 334644"/>
              <a:gd name="T36" fmla="*/ 1912502 w 287655"/>
              <a:gd name="T37" fmla="*/ 140028 h 334644"/>
              <a:gd name="T38" fmla="*/ 1888662 w 287655"/>
              <a:gd name="T39" fmla="*/ 112940 h 334644"/>
              <a:gd name="T40" fmla="*/ 1249900 w 287655"/>
              <a:gd name="T41" fmla="*/ 102949 h 334644"/>
              <a:gd name="T42" fmla="*/ 1228524 w 287655"/>
              <a:gd name="T43" fmla="*/ 97044 h 334644"/>
              <a:gd name="T44" fmla="*/ 1038374 w 287655"/>
              <a:gd name="T45" fmla="*/ 36367 h 334644"/>
              <a:gd name="T46" fmla="*/ 875176 w 287655"/>
              <a:gd name="T47" fmla="*/ 14072 h 334644"/>
              <a:gd name="T48" fmla="*/ 1485560 w 287655"/>
              <a:gd name="T49" fmla="*/ 844804 h 334644"/>
              <a:gd name="T50" fmla="*/ 1641979 w 287655"/>
              <a:gd name="T51" fmla="*/ 968099 h 334644"/>
              <a:gd name="T52" fmla="*/ 2195504 w 287655"/>
              <a:gd name="T53" fmla="*/ 1732146 h 334644"/>
              <a:gd name="T54" fmla="*/ 2267329 w 287655"/>
              <a:gd name="T55" fmla="*/ 2440081 h 334644"/>
              <a:gd name="T56" fmla="*/ 2050381 w 287655"/>
              <a:gd name="T57" fmla="*/ 2656533 h 334644"/>
              <a:gd name="T58" fmla="*/ 2251310 w 287655"/>
              <a:gd name="T59" fmla="*/ 2688529 h 334644"/>
              <a:gd name="T60" fmla="*/ 2398493 w 287655"/>
              <a:gd name="T61" fmla="*/ 2494857 h 334644"/>
              <a:gd name="T62" fmla="*/ 2432978 w 287655"/>
              <a:gd name="T63" fmla="*/ 2112337 h 334644"/>
              <a:gd name="T64" fmla="*/ 2168290 w 287655"/>
              <a:gd name="T65" fmla="*/ 1364788 h 334644"/>
              <a:gd name="T66" fmla="*/ 1767112 w 287655"/>
              <a:gd name="T67" fmla="*/ 889654 h 334644"/>
              <a:gd name="T68" fmla="*/ 1912502 w 287655"/>
              <a:gd name="T69" fmla="*/ 140028 h 334644"/>
              <a:gd name="T70" fmla="*/ 1700713 w 287655"/>
              <a:gd name="T71" fmla="*/ 144751 h 334644"/>
              <a:gd name="T72" fmla="*/ 1465591 w 287655"/>
              <a:gd name="T73" fmla="*/ 703588 h 334644"/>
              <a:gd name="T74" fmla="*/ 1901736 w 287655"/>
              <a:gd name="T75" fmla="*/ 196449 h 334644"/>
              <a:gd name="T76" fmla="*/ 1912502 w 287655"/>
              <a:gd name="T77" fmla="*/ 140028 h 334644"/>
              <a:gd name="T78" fmla="*/ 875176 w 287655"/>
              <a:gd name="T79" fmla="*/ 154105 h 334644"/>
              <a:gd name="T80" fmla="*/ 1011595 w 287655"/>
              <a:gd name="T81" fmla="*/ 174035 h 334644"/>
              <a:gd name="T82" fmla="*/ 1179516 w 287655"/>
              <a:gd name="T83" fmla="*/ 228801 h 334644"/>
              <a:gd name="T84" fmla="*/ 1233268 w 287655"/>
              <a:gd name="T85" fmla="*/ 242980 h 334644"/>
              <a:gd name="T86" fmla="*/ 1545191 w 287655"/>
              <a:gd name="T87" fmla="*/ 154105 h 334644"/>
              <a:gd name="T88" fmla="*/ 1303007 w 287655"/>
              <a:gd name="T89" fmla="*/ 102949 h 334644"/>
              <a:gd name="T90" fmla="*/ 1829220 w 287655"/>
              <a:gd name="T91" fmla="*/ 63287 h 334644"/>
              <a:gd name="T92" fmla="*/ 1703177 w 287655"/>
              <a:gd name="T93" fmla="*/ 6972 h 334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87655" h="334644">
                <a:moveTo>
                  <a:pt x="102958" y="1663"/>
                </a:moveTo>
                <a:lnTo>
                  <a:pt x="61099" y="21272"/>
                </a:lnTo>
                <a:lnTo>
                  <a:pt x="57975" y="28435"/>
                </a:lnTo>
                <a:lnTo>
                  <a:pt x="98374" y="89471"/>
                </a:lnTo>
                <a:lnTo>
                  <a:pt x="89796" y="96175"/>
                </a:lnTo>
                <a:lnTo>
                  <a:pt x="52692" y="132994"/>
                </a:lnTo>
                <a:lnTo>
                  <a:pt x="23740" y="175985"/>
                </a:lnTo>
                <a:lnTo>
                  <a:pt x="4148" y="229779"/>
                </a:lnTo>
                <a:lnTo>
                  <a:pt x="0" y="269671"/>
                </a:lnTo>
                <a:lnTo>
                  <a:pt x="5097" y="294828"/>
                </a:lnTo>
                <a:lnTo>
                  <a:pt x="18986" y="315404"/>
                </a:lnTo>
                <a:lnTo>
                  <a:pt x="39562" y="329293"/>
                </a:lnTo>
                <a:lnTo>
                  <a:pt x="64719" y="334390"/>
                </a:lnTo>
                <a:lnTo>
                  <a:pt x="222529" y="334390"/>
                </a:lnTo>
                <a:lnTo>
                  <a:pt x="247693" y="329293"/>
                </a:lnTo>
                <a:lnTo>
                  <a:pt x="264848" y="317715"/>
                </a:lnTo>
                <a:lnTo>
                  <a:pt x="64719" y="317715"/>
                </a:lnTo>
                <a:lnTo>
                  <a:pt x="46035" y="313934"/>
                </a:lnTo>
                <a:lnTo>
                  <a:pt x="30762" y="303628"/>
                </a:lnTo>
                <a:lnTo>
                  <a:pt x="20456" y="288355"/>
                </a:lnTo>
                <a:lnTo>
                  <a:pt x="16675" y="269671"/>
                </a:lnTo>
                <a:lnTo>
                  <a:pt x="19738" y="236671"/>
                </a:lnTo>
                <a:lnTo>
                  <a:pt x="44017" y="173765"/>
                </a:lnTo>
                <a:lnTo>
                  <a:pt x="80201" y="127398"/>
                </a:lnTo>
                <a:lnTo>
                  <a:pt x="112344" y="99834"/>
                </a:lnTo>
                <a:lnTo>
                  <a:pt x="201729" y="99834"/>
                </a:lnTo>
                <a:lnTo>
                  <a:pt x="196856" y="95639"/>
                </a:lnTo>
                <a:lnTo>
                  <a:pt x="188264" y="88988"/>
                </a:lnTo>
                <a:lnTo>
                  <a:pt x="191414" y="83146"/>
                </a:lnTo>
                <a:lnTo>
                  <a:pt x="114299" y="83146"/>
                </a:lnTo>
                <a:lnTo>
                  <a:pt x="77927" y="28219"/>
                </a:lnTo>
                <a:lnTo>
                  <a:pt x="83938" y="23724"/>
                </a:lnTo>
                <a:lnTo>
                  <a:pt x="89995" y="20610"/>
                </a:lnTo>
                <a:lnTo>
                  <a:pt x="96275" y="18798"/>
                </a:lnTo>
                <a:lnTo>
                  <a:pt x="102958" y="18211"/>
                </a:lnTo>
                <a:lnTo>
                  <a:pt x="181779" y="18211"/>
                </a:lnTo>
                <a:lnTo>
                  <a:pt x="185750" y="16548"/>
                </a:lnTo>
                <a:lnTo>
                  <a:pt x="224990" y="16548"/>
                </a:lnTo>
                <a:lnTo>
                  <a:pt x="224904" y="15913"/>
                </a:lnTo>
                <a:lnTo>
                  <a:pt x="222186" y="13347"/>
                </a:lnTo>
                <a:lnTo>
                  <a:pt x="220779" y="12166"/>
                </a:lnTo>
                <a:lnTo>
                  <a:pt x="147040" y="12166"/>
                </a:lnTo>
                <a:lnTo>
                  <a:pt x="145783" y="11950"/>
                </a:lnTo>
                <a:lnTo>
                  <a:pt x="144526" y="11468"/>
                </a:lnTo>
                <a:lnTo>
                  <a:pt x="132785" y="7385"/>
                </a:lnTo>
                <a:lnTo>
                  <a:pt x="122156" y="4298"/>
                </a:lnTo>
                <a:lnTo>
                  <a:pt x="112320" y="2345"/>
                </a:lnTo>
                <a:lnTo>
                  <a:pt x="102958" y="1663"/>
                </a:lnTo>
                <a:close/>
              </a:path>
              <a:path w="287655" h="334644">
                <a:moveTo>
                  <a:pt x="201729" y="99834"/>
                </a:moveTo>
                <a:lnTo>
                  <a:pt x="174764" y="99834"/>
                </a:lnTo>
                <a:lnTo>
                  <a:pt x="182074" y="105229"/>
                </a:lnTo>
                <a:lnTo>
                  <a:pt x="193165" y="114404"/>
                </a:lnTo>
                <a:lnTo>
                  <a:pt x="221983" y="144043"/>
                </a:lnTo>
                <a:lnTo>
                  <a:pt x="258283" y="204695"/>
                </a:lnTo>
                <a:lnTo>
                  <a:pt x="270433" y="269671"/>
                </a:lnTo>
                <a:lnTo>
                  <a:pt x="266733" y="288355"/>
                </a:lnTo>
                <a:lnTo>
                  <a:pt x="256468" y="303628"/>
                </a:lnTo>
                <a:lnTo>
                  <a:pt x="241210" y="313934"/>
                </a:lnTo>
                <a:lnTo>
                  <a:pt x="222529" y="317715"/>
                </a:lnTo>
                <a:lnTo>
                  <a:pt x="264848" y="317715"/>
                </a:lnTo>
                <a:lnTo>
                  <a:pt x="268273" y="315404"/>
                </a:lnTo>
                <a:lnTo>
                  <a:pt x="282163" y="294828"/>
                </a:lnTo>
                <a:lnTo>
                  <a:pt x="287261" y="269671"/>
                </a:lnTo>
                <a:lnTo>
                  <a:pt x="286220" y="249623"/>
                </a:lnTo>
                <a:lnTo>
                  <a:pt x="277933" y="210209"/>
                </a:lnTo>
                <a:lnTo>
                  <a:pt x="255082" y="161283"/>
                </a:lnTo>
                <a:lnTo>
                  <a:pt x="220842" y="117699"/>
                </a:lnTo>
                <a:lnTo>
                  <a:pt x="207886" y="105134"/>
                </a:lnTo>
                <a:lnTo>
                  <a:pt x="201729" y="99834"/>
                </a:lnTo>
                <a:close/>
              </a:path>
              <a:path w="287655" h="334644">
                <a:moveTo>
                  <a:pt x="224990" y="16548"/>
                </a:moveTo>
                <a:lnTo>
                  <a:pt x="195567" y="16548"/>
                </a:lnTo>
                <a:lnTo>
                  <a:pt x="200075" y="17106"/>
                </a:lnTo>
                <a:lnTo>
                  <a:pt x="205790" y="21132"/>
                </a:lnTo>
                <a:lnTo>
                  <a:pt x="172415" y="83146"/>
                </a:lnTo>
                <a:lnTo>
                  <a:pt x="191414" y="83146"/>
                </a:lnTo>
                <a:lnTo>
                  <a:pt x="223723" y="23215"/>
                </a:lnTo>
                <a:lnTo>
                  <a:pt x="225450" y="19951"/>
                </a:lnTo>
                <a:lnTo>
                  <a:pt x="224990" y="16548"/>
                </a:lnTo>
                <a:close/>
              </a:path>
              <a:path w="287655" h="334644">
                <a:moveTo>
                  <a:pt x="181779" y="18211"/>
                </a:moveTo>
                <a:lnTo>
                  <a:pt x="102958" y="18211"/>
                </a:lnTo>
                <a:lnTo>
                  <a:pt x="110633" y="18819"/>
                </a:lnTo>
                <a:lnTo>
                  <a:pt x="119006" y="20567"/>
                </a:lnTo>
                <a:lnTo>
                  <a:pt x="128306" y="23344"/>
                </a:lnTo>
                <a:lnTo>
                  <a:pt x="138760" y="27038"/>
                </a:lnTo>
                <a:lnTo>
                  <a:pt x="141820" y="28155"/>
                </a:lnTo>
                <a:lnTo>
                  <a:pt x="145084" y="28714"/>
                </a:lnTo>
                <a:lnTo>
                  <a:pt x="156565" y="28714"/>
                </a:lnTo>
                <a:lnTo>
                  <a:pt x="181779" y="18211"/>
                </a:lnTo>
                <a:close/>
              </a:path>
              <a:path w="287655" h="334644">
                <a:moveTo>
                  <a:pt x="192430" y="0"/>
                </a:moveTo>
                <a:lnTo>
                  <a:pt x="153288" y="12166"/>
                </a:lnTo>
                <a:lnTo>
                  <a:pt x="220779" y="12166"/>
                </a:lnTo>
                <a:lnTo>
                  <a:pt x="215193" y="7479"/>
                </a:lnTo>
                <a:lnTo>
                  <a:pt x="207937" y="3311"/>
                </a:lnTo>
                <a:lnTo>
                  <a:pt x="200365" y="824"/>
                </a:lnTo>
                <a:lnTo>
                  <a:pt x="192430" y="0"/>
                </a:lnTo>
                <a:close/>
              </a:path>
            </a:pathLst>
          </a:custGeom>
          <a:solidFill>
            <a:srgbClr val="30A484"/>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7707" name="object 12">
            <a:extLst>
              <a:ext uri="{FF2B5EF4-FFF2-40B4-BE49-F238E27FC236}">
                <a16:creationId xmlns:a16="http://schemas.microsoft.com/office/drawing/2014/main" id="{475E4600-6BAE-4F2E-871D-2F948995C8AE}"/>
              </a:ext>
            </a:extLst>
          </p:cNvPr>
          <p:cNvSpPr>
            <a:spLocks/>
          </p:cNvSpPr>
          <p:nvPr/>
        </p:nvSpPr>
        <p:spPr bwMode="auto">
          <a:xfrm>
            <a:off x="1141413" y="3073400"/>
            <a:ext cx="4035425" cy="0"/>
          </a:xfrm>
          <a:custGeom>
            <a:avLst/>
            <a:gdLst>
              <a:gd name="T0" fmla="*/ 0 w 2966085"/>
              <a:gd name="T1" fmla="*/ 25590065 w 2966085"/>
              <a:gd name="T2" fmla="*/ 0 60000 65536"/>
              <a:gd name="T3" fmla="*/ 0 60000 65536"/>
            </a:gdLst>
            <a:ahLst/>
            <a:cxnLst>
              <a:cxn ang="T2">
                <a:pos x="T0" y="0"/>
              </a:cxn>
              <a:cxn ang="T3">
                <a:pos x="T1" y="0"/>
              </a:cxn>
            </a:cxnLst>
            <a:rect l="0" t="0" r="r" b="b"/>
            <a:pathLst>
              <a:path w="2966085">
                <a:moveTo>
                  <a:pt x="0" y="0"/>
                </a:moveTo>
                <a:lnTo>
                  <a:pt x="2965729" y="0"/>
                </a:lnTo>
              </a:path>
            </a:pathLst>
          </a:custGeom>
          <a:noFill/>
          <a:ln w="810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157708" name="object 14">
            <a:extLst>
              <a:ext uri="{FF2B5EF4-FFF2-40B4-BE49-F238E27FC236}">
                <a16:creationId xmlns:a16="http://schemas.microsoft.com/office/drawing/2014/main" id="{0D61DE8B-8D05-4E7B-931B-19183839EED8}"/>
              </a:ext>
            </a:extLst>
          </p:cNvPr>
          <p:cNvSpPr>
            <a:spLocks noChangeArrowheads="1"/>
          </p:cNvSpPr>
          <p:nvPr/>
        </p:nvSpPr>
        <p:spPr bwMode="auto">
          <a:xfrm>
            <a:off x="6511925" y="5275263"/>
            <a:ext cx="312738" cy="312737"/>
          </a:xfrm>
          <a:prstGeom prst="rect">
            <a:avLst/>
          </a:prstGeom>
          <a:blipFill dpi="0" rotWithShape="1">
            <a:blip r:embed="rId4"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7709" name="object 17">
            <a:extLst>
              <a:ext uri="{FF2B5EF4-FFF2-40B4-BE49-F238E27FC236}">
                <a16:creationId xmlns:a16="http://schemas.microsoft.com/office/drawing/2014/main" id="{BC80D258-DD41-4F6C-9DB6-8AD167EC14B6}"/>
              </a:ext>
            </a:extLst>
          </p:cNvPr>
          <p:cNvSpPr>
            <a:spLocks/>
          </p:cNvSpPr>
          <p:nvPr/>
        </p:nvSpPr>
        <p:spPr bwMode="auto">
          <a:xfrm>
            <a:off x="6451600" y="3946525"/>
            <a:ext cx="406400" cy="369888"/>
          </a:xfrm>
          <a:custGeom>
            <a:avLst/>
            <a:gdLst>
              <a:gd name="T0" fmla="*/ 817922 w 258445"/>
              <a:gd name="T1" fmla="*/ 1400526 h 248285"/>
              <a:gd name="T2" fmla="*/ 1639152 w 258445"/>
              <a:gd name="T3" fmla="*/ 1528361 h 248285"/>
              <a:gd name="T4" fmla="*/ 1426272 w 258445"/>
              <a:gd name="T5" fmla="*/ 1844211 h 248285"/>
              <a:gd name="T6" fmla="*/ 0 w 258445"/>
              <a:gd name="T7" fmla="*/ 1971840 h 248285"/>
              <a:gd name="T8" fmla="*/ 1323624 w 258445"/>
              <a:gd name="T9" fmla="*/ 2112693 h 248285"/>
              <a:gd name="T10" fmla="*/ 1298897 w 258445"/>
              <a:gd name="T11" fmla="*/ 2324719 h 248285"/>
              <a:gd name="T12" fmla="*/ 648213 w 258445"/>
              <a:gd name="T13" fmla="*/ 2452333 h 248285"/>
              <a:gd name="T14" fmla="*/ 1312771 w 258445"/>
              <a:gd name="T15" fmla="*/ 2595679 h 248285"/>
              <a:gd name="T16" fmla="*/ 533799 w 258445"/>
              <a:gd name="T17" fmla="*/ 2805214 h 248285"/>
              <a:gd name="T18" fmla="*/ 533799 w 258445"/>
              <a:gd name="T19" fmla="*/ 2969644 h 248285"/>
              <a:gd name="T20" fmla="*/ 2325431 w 258445"/>
              <a:gd name="T21" fmla="*/ 3738253 h 248285"/>
              <a:gd name="T22" fmla="*/ 3718815 w 258445"/>
              <a:gd name="T23" fmla="*/ 4040896 h 248285"/>
              <a:gd name="T24" fmla="*/ 4735402 w 258445"/>
              <a:gd name="T25" fmla="*/ 3888701 h 248285"/>
              <a:gd name="T26" fmla="*/ 2788710 w 258445"/>
              <a:gd name="T27" fmla="*/ 3732598 h 248285"/>
              <a:gd name="T28" fmla="*/ 1537165 w 258445"/>
              <a:gd name="T29" fmla="*/ 2380124 h 248285"/>
              <a:gd name="T30" fmla="*/ 1799461 w 258445"/>
              <a:gd name="T31" fmla="*/ 1363911 h 248285"/>
              <a:gd name="T32" fmla="*/ 4223201 w 258445"/>
              <a:gd name="T33" fmla="*/ 3836002 h 248285"/>
              <a:gd name="T34" fmla="*/ 5041871 w 258445"/>
              <a:gd name="T35" fmla="*/ 3773030 h 248285"/>
              <a:gd name="T36" fmla="*/ 5040662 w 258445"/>
              <a:gd name="T37" fmla="*/ 3621202 h 248285"/>
              <a:gd name="T38" fmla="*/ 3720597 w 258445"/>
              <a:gd name="T39" fmla="*/ 884458 h 248285"/>
              <a:gd name="T40" fmla="*/ 5694399 w 258445"/>
              <a:gd name="T41" fmla="*/ 1741239 h 248285"/>
              <a:gd name="T42" fmla="*/ 5553947 w 258445"/>
              <a:gd name="T43" fmla="*/ 3193856 h 248285"/>
              <a:gd name="T44" fmla="*/ 5534946 w 258445"/>
              <a:gd name="T45" fmla="*/ 3283432 h 248285"/>
              <a:gd name="T46" fmla="*/ 5755651 w 258445"/>
              <a:gd name="T47" fmla="*/ 3283013 h 248285"/>
              <a:gd name="T48" fmla="*/ 6138691 w 258445"/>
              <a:gd name="T49" fmla="*/ 2495773 h 248285"/>
              <a:gd name="T50" fmla="*/ 4878344 w 258445"/>
              <a:gd name="T51" fmla="*/ 920809 h 248285"/>
              <a:gd name="T52" fmla="*/ 3061512 w 258445"/>
              <a:gd name="T53" fmla="*/ 0 h 248285"/>
              <a:gd name="T54" fmla="*/ 3010497 w 258445"/>
              <a:gd name="T55" fmla="*/ 520611 h 248285"/>
              <a:gd name="T56" fmla="*/ 2272039 w 258445"/>
              <a:gd name="T57" fmla="*/ 1048139 h 248285"/>
              <a:gd name="T58" fmla="*/ 2175970 w 258445"/>
              <a:gd name="T59" fmla="*/ 1321924 h 248285"/>
              <a:gd name="T60" fmla="*/ 4761699 w 258445"/>
              <a:gd name="T61" fmla="*/ 884458 h 248285"/>
              <a:gd name="T62" fmla="*/ 4249315 w 258445"/>
              <a:gd name="T63" fmla="*/ 732019 h 248285"/>
              <a:gd name="T64" fmla="*/ 4249315 w 258445"/>
              <a:gd name="T65" fmla="*/ 559096 h 248285"/>
              <a:gd name="T66" fmla="*/ 4558792 w 258445"/>
              <a:gd name="T67" fmla="*/ 410362 h 248285"/>
              <a:gd name="T68" fmla="*/ 3118604 w 258445"/>
              <a:gd name="T69" fmla="*/ 343150 h 248285"/>
              <a:gd name="T70" fmla="*/ 4558792 w 258445"/>
              <a:gd name="T71" fmla="*/ 164440 h 248285"/>
              <a:gd name="T72" fmla="*/ 3816342 w 258445"/>
              <a:gd name="T73" fmla="*/ 716093 h 248285"/>
              <a:gd name="T74" fmla="*/ 4249315 w 258445"/>
              <a:gd name="T75" fmla="*/ 732019 h 248285"/>
              <a:gd name="T76" fmla="*/ 4249315 w 258445"/>
              <a:gd name="T77" fmla="*/ 559096 h 248285"/>
              <a:gd name="T78" fmla="*/ 4249315 w 258445"/>
              <a:gd name="T79" fmla="*/ 731797 h 248285"/>
              <a:gd name="T80" fmla="*/ 4243260 w 258445"/>
              <a:gd name="T81" fmla="*/ 164440 h 248285"/>
              <a:gd name="T82" fmla="*/ 4243260 w 258445"/>
              <a:gd name="T83" fmla="*/ 394648 h 2482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8445" h="248285">
                <a:moveTo>
                  <a:pt x="75691" y="83743"/>
                </a:moveTo>
                <a:lnTo>
                  <a:pt x="36664" y="83756"/>
                </a:lnTo>
                <a:lnTo>
                  <a:pt x="34404" y="85991"/>
                </a:lnTo>
                <a:lnTo>
                  <a:pt x="34404" y="91566"/>
                </a:lnTo>
                <a:lnTo>
                  <a:pt x="36677" y="93840"/>
                </a:lnTo>
                <a:lnTo>
                  <a:pt x="68948" y="93840"/>
                </a:lnTo>
                <a:lnTo>
                  <a:pt x="65239" y="100025"/>
                </a:lnTo>
                <a:lnTo>
                  <a:pt x="62268" y="106540"/>
                </a:lnTo>
                <a:lnTo>
                  <a:pt x="59994" y="113233"/>
                </a:lnTo>
                <a:lnTo>
                  <a:pt x="2260" y="113233"/>
                </a:lnTo>
                <a:lnTo>
                  <a:pt x="0" y="115493"/>
                </a:lnTo>
                <a:lnTo>
                  <a:pt x="0" y="121069"/>
                </a:lnTo>
                <a:lnTo>
                  <a:pt x="2260" y="123329"/>
                </a:lnTo>
                <a:lnTo>
                  <a:pt x="57149" y="123329"/>
                </a:lnTo>
                <a:lnTo>
                  <a:pt x="55676" y="129717"/>
                </a:lnTo>
                <a:lnTo>
                  <a:pt x="54880" y="135991"/>
                </a:lnTo>
                <a:lnTo>
                  <a:pt x="54841" y="136528"/>
                </a:lnTo>
                <a:lnTo>
                  <a:pt x="54635" y="142735"/>
                </a:lnTo>
                <a:lnTo>
                  <a:pt x="29527" y="142735"/>
                </a:lnTo>
                <a:lnTo>
                  <a:pt x="27266" y="144995"/>
                </a:lnTo>
                <a:lnTo>
                  <a:pt x="27266" y="150571"/>
                </a:lnTo>
                <a:lnTo>
                  <a:pt x="29527" y="152831"/>
                </a:lnTo>
                <a:lnTo>
                  <a:pt x="54800" y="152831"/>
                </a:lnTo>
                <a:lnTo>
                  <a:pt x="55219" y="159372"/>
                </a:lnTo>
                <a:lnTo>
                  <a:pt x="56273" y="165861"/>
                </a:lnTo>
                <a:lnTo>
                  <a:pt x="57950" y="172237"/>
                </a:lnTo>
                <a:lnTo>
                  <a:pt x="22453" y="172237"/>
                </a:lnTo>
                <a:lnTo>
                  <a:pt x="20193" y="174497"/>
                </a:lnTo>
                <a:lnTo>
                  <a:pt x="20193" y="180073"/>
                </a:lnTo>
                <a:lnTo>
                  <a:pt x="22453" y="182333"/>
                </a:lnTo>
                <a:lnTo>
                  <a:pt x="61175" y="182333"/>
                </a:lnTo>
                <a:lnTo>
                  <a:pt x="65412" y="191992"/>
                </a:lnTo>
                <a:lnTo>
                  <a:pt x="97815" y="229525"/>
                </a:lnTo>
                <a:lnTo>
                  <a:pt x="146418" y="247611"/>
                </a:lnTo>
                <a:lnTo>
                  <a:pt x="153085" y="248107"/>
                </a:lnTo>
                <a:lnTo>
                  <a:pt x="156425" y="248107"/>
                </a:lnTo>
                <a:lnTo>
                  <a:pt x="171109" y="247048"/>
                </a:lnTo>
                <a:lnTo>
                  <a:pt x="185446" y="243913"/>
                </a:lnTo>
                <a:lnTo>
                  <a:pt x="199186" y="238763"/>
                </a:lnTo>
                <a:lnTo>
                  <a:pt x="201624" y="237420"/>
                </a:lnTo>
                <a:lnTo>
                  <a:pt x="146946" y="237420"/>
                </a:lnTo>
                <a:lnTo>
                  <a:pt x="117302" y="229178"/>
                </a:lnTo>
                <a:lnTo>
                  <a:pt x="91528" y="211099"/>
                </a:lnTo>
                <a:lnTo>
                  <a:pt x="71376" y="180726"/>
                </a:lnTo>
                <a:lnTo>
                  <a:pt x="64658" y="146137"/>
                </a:lnTo>
                <a:lnTo>
                  <a:pt x="71376" y="111545"/>
                </a:lnTo>
                <a:lnTo>
                  <a:pt x="89810" y="83756"/>
                </a:lnTo>
                <a:lnTo>
                  <a:pt x="75691" y="83743"/>
                </a:lnTo>
                <a:close/>
              </a:path>
              <a:path w="258445" h="248285">
                <a:moveTo>
                  <a:pt x="208902" y="221678"/>
                </a:moveTo>
                <a:lnTo>
                  <a:pt x="206565" y="223202"/>
                </a:lnTo>
                <a:lnTo>
                  <a:pt x="177641" y="235527"/>
                </a:lnTo>
                <a:lnTo>
                  <a:pt x="146946" y="237420"/>
                </a:lnTo>
                <a:lnTo>
                  <a:pt x="201624" y="237420"/>
                </a:lnTo>
                <a:lnTo>
                  <a:pt x="212077" y="231660"/>
                </a:lnTo>
                <a:lnTo>
                  <a:pt x="214401" y="230136"/>
                </a:lnTo>
                <a:lnTo>
                  <a:pt x="215061" y="227012"/>
                </a:lnTo>
                <a:lnTo>
                  <a:pt x="212026" y="222338"/>
                </a:lnTo>
                <a:lnTo>
                  <a:pt x="208902" y="221678"/>
                </a:lnTo>
                <a:close/>
              </a:path>
              <a:path w="258445" h="248285">
                <a:moveTo>
                  <a:pt x="200292" y="54305"/>
                </a:moveTo>
                <a:lnTo>
                  <a:pt x="156500" y="54305"/>
                </a:lnTo>
                <a:lnTo>
                  <a:pt x="191089" y="61020"/>
                </a:lnTo>
                <a:lnTo>
                  <a:pt x="221462" y="81165"/>
                </a:lnTo>
                <a:lnTo>
                  <a:pt x="239524" y="106910"/>
                </a:lnTo>
                <a:lnTo>
                  <a:pt x="247770" y="136528"/>
                </a:lnTo>
                <a:lnTo>
                  <a:pt x="245901" y="167197"/>
                </a:lnTo>
                <a:lnTo>
                  <a:pt x="233616" y="196100"/>
                </a:lnTo>
                <a:lnTo>
                  <a:pt x="232105" y="198437"/>
                </a:lnTo>
                <a:lnTo>
                  <a:pt x="232709" y="201253"/>
                </a:lnTo>
                <a:lnTo>
                  <a:pt x="232817" y="201599"/>
                </a:lnTo>
                <a:lnTo>
                  <a:pt x="237451" y="204609"/>
                </a:lnTo>
                <a:lnTo>
                  <a:pt x="240576" y="203936"/>
                </a:lnTo>
                <a:lnTo>
                  <a:pt x="242100" y="201574"/>
                </a:lnTo>
                <a:lnTo>
                  <a:pt x="250173" y="186446"/>
                </a:lnTo>
                <a:lnTo>
                  <a:pt x="255582" y="170191"/>
                </a:lnTo>
                <a:lnTo>
                  <a:pt x="258212" y="153238"/>
                </a:lnTo>
                <a:lnTo>
                  <a:pt x="257962" y="135991"/>
                </a:lnTo>
                <a:lnTo>
                  <a:pt x="239869" y="87440"/>
                </a:lnTo>
                <a:lnTo>
                  <a:pt x="205198" y="56537"/>
                </a:lnTo>
                <a:lnTo>
                  <a:pt x="200292" y="54305"/>
                </a:lnTo>
                <a:close/>
              </a:path>
              <a:path w="258445" h="248285">
                <a:moveTo>
                  <a:pt x="184061" y="0"/>
                </a:moveTo>
                <a:lnTo>
                  <a:pt x="128777" y="0"/>
                </a:lnTo>
                <a:lnTo>
                  <a:pt x="121081" y="7696"/>
                </a:lnTo>
                <a:lnTo>
                  <a:pt x="121081" y="25196"/>
                </a:lnTo>
                <a:lnTo>
                  <a:pt x="126631" y="31965"/>
                </a:lnTo>
                <a:lnTo>
                  <a:pt x="134099" y="33820"/>
                </a:lnTo>
                <a:lnTo>
                  <a:pt x="134099" y="46685"/>
                </a:lnTo>
                <a:lnTo>
                  <a:pt x="95569" y="64355"/>
                </a:lnTo>
                <a:lnTo>
                  <a:pt x="75818" y="83756"/>
                </a:lnTo>
                <a:lnTo>
                  <a:pt x="89818" y="83743"/>
                </a:lnTo>
                <a:lnTo>
                  <a:pt x="91528" y="81165"/>
                </a:lnTo>
                <a:lnTo>
                  <a:pt x="121909" y="61020"/>
                </a:lnTo>
                <a:lnTo>
                  <a:pt x="156500" y="54305"/>
                </a:lnTo>
                <a:lnTo>
                  <a:pt x="200292" y="54305"/>
                </a:lnTo>
                <a:lnTo>
                  <a:pt x="192243" y="50643"/>
                </a:lnTo>
                <a:lnTo>
                  <a:pt x="178739" y="46647"/>
                </a:lnTo>
                <a:lnTo>
                  <a:pt x="178739" y="44945"/>
                </a:lnTo>
                <a:lnTo>
                  <a:pt x="144195" y="44945"/>
                </a:lnTo>
                <a:lnTo>
                  <a:pt x="144195" y="34328"/>
                </a:lnTo>
                <a:lnTo>
                  <a:pt x="178739" y="34328"/>
                </a:lnTo>
                <a:lnTo>
                  <a:pt x="178739" y="33820"/>
                </a:lnTo>
                <a:lnTo>
                  <a:pt x="186207" y="31965"/>
                </a:lnTo>
                <a:lnTo>
                  <a:pt x="191757" y="25196"/>
                </a:lnTo>
                <a:lnTo>
                  <a:pt x="191757" y="24231"/>
                </a:lnTo>
                <a:lnTo>
                  <a:pt x="134353" y="24231"/>
                </a:lnTo>
                <a:lnTo>
                  <a:pt x="131178" y="21069"/>
                </a:lnTo>
                <a:lnTo>
                  <a:pt x="131178" y="13271"/>
                </a:lnTo>
                <a:lnTo>
                  <a:pt x="134353" y="10096"/>
                </a:lnTo>
                <a:lnTo>
                  <a:pt x="191757" y="10096"/>
                </a:lnTo>
                <a:lnTo>
                  <a:pt x="191757" y="7696"/>
                </a:lnTo>
                <a:lnTo>
                  <a:pt x="184061" y="0"/>
                </a:lnTo>
                <a:close/>
              </a:path>
              <a:path w="258445" h="248285">
                <a:moveTo>
                  <a:pt x="160527" y="43967"/>
                </a:moveTo>
                <a:lnTo>
                  <a:pt x="152323" y="43967"/>
                </a:lnTo>
                <a:lnTo>
                  <a:pt x="144195" y="44945"/>
                </a:lnTo>
                <a:lnTo>
                  <a:pt x="178739" y="44945"/>
                </a:lnTo>
                <a:lnTo>
                  <a:pt x="168643" y="44932"/>
                </a:lnTo>
                <a:lnTo>
                  <a:pt x="160527" y="43967"/>
                </a:lnTo>
                <a:close/>
              </a:path>
              <a:path w="258445" h="248285">
                <a:moveTo>
                  <a:pt x="178739" y="34328"/>
                </a:moveTo>
                <a:lnTo>
                  <a:pt x="168643" y="34328"/>
                </a:lnTo>
                <a:lnTo>
                  <a:pt x="168643" y="44932"/>
                </a:lnTo>
                <a:lnTo>
                  <a:pt x="178739" y="44932"/>
                </a:lnTo>
                <a:lnTo>
                  <a:pt x="178739" y="34328"/>
                </a:lnTo>
                <a:close/>
              </a:path>
              <a:path w="258445" h="248285">
                <a:moveTo>
                  <a:pt x="191757" y="10096"/>
                </a:moveTo>
                <a:lnTo>
                  <a:pt x="178485" y="10096"/>
                </a:lnTo>
                <a:lnTo>
                  <a:pt x="181660" y="13271"/>
                </a:lnTo>
                <a:lnTo>
                  <a:pt x="181660" y="21069"/>
                </a:lnTo>
                <a:lnTo>
                  <a:pt x="178485" y="24231"/>
                </a:lnTo>
                <a:lnTo>
                  <a:pt x="191757" y="24231"/>
                </a:lnTo>
                <a:lnTo>
                  <a:pt x="191757" y="10096"/>
                </a:lnTo>
                <a:close/>
              </a:path>
            </a:pathLst>
          </a:custGeom>
          <a:solidFill>
            <a:srgbClr val="86A5D7"/>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s-CO"/>
          </a:p>
        </p:txBody>
      </p:sp>
      <p:sp>
        <p:nvSpPr>
          <p:cNvPr id="157710" name="object 18">
            <a:extLst>
              <a:ext uri="{FF2B5EF4-FFF2-40B4-BE49-F238E27FC236}">
                <a16:creationId xmlns:a16="http://schemas.microsoft.com/office/drawing/2014/main" id="{7E9DE4EE-FFF1-4177-A7CA-6C09F4C2F7FC}"/>
              </a:ext>
            </a:extLst>
          </p:cNvPr>
          <p:cNvSpPr>
            <a:spLocks noChangeArrowheads="1"/>
          </p:cNvSpPr>
          <p:nvPr/>
        </p:nvSpPr>
        <p:spPr bwMode="auto">
          <a:xfrm>
            <a:off x="6557963" y="4040188"/>
            <a:ext cx="246062" cy="231775"/>
          </a:xfrm>
          <a:prstGeom prst="rect">
            <a:avLst/>
          </a:prstGeom>
          <a:blipFill dpi="0" rotWithShape="1">
            <a:blip r:embed="rId5"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7711" name="object 19">
            <a:extLst>
              <a:ext uri="{FF2B5EF4-FFF2-40B4-BE49-F238E27FC236}">
                <a16:creationId xmlns:a16="http://schemas.microsoft.com/office/drawing/2014/main" id="{CCBC11D9-BD33-4C43-AF81-2D8B280A42CD}"/>
              </a:ext>
            </a:extLst>
          </p:cNvPr>
          <p:cNvSpPr>
            <a:spLocks noChangeArrowheads="1"/>
          </p:cNvSpPr>
          <p:nvPr/>
        </p:nvSpPr>
        <p:spPr bwMode="auto">
          <a:xfrm>
            <a:off x="6510338" y="4679950"/>
            <a:ext cx="315912" cy="292100"/>
          </a:xfrm>
          <a:prstGeom prst="rect">
            <a:avLst/>
          </a:prstGeom>
          <a:blipFill dpi="0" rotWithShape="1">
            <a:blip r:embed="rId6"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7712" name="object 20">
            <a:extLst>
              <a:ext uri="{FF2B5EF4-FFF2-40B4-BE49-F238E27FC236}">
                <a16:creationId xmlns:a16="http://schemas.microsoft.com/office/drawing/2014/main" id="{E462E816-0C17-4DA1-BA02-0ABB1B155BA3}"/>
              </a:ext>
            </a:extLst>
          </p:cNvPr>
          <p:cNvSpPr>
            <a:spLocks noChangeArrowheads="1"/>
          </p:cNvSpPr>
          <p:nvPr/>
        </p:nvSpPr>
        <p:spPr bwMode="auto">
          <a:xfrm>
            <a:off x="9339263" y="5297488"/>
            <a:ext cx="333375" cy="333375"/>
          </a:xfrm>
          <a:prstGeom prst="rect">
            <a:avLst/>
          </a:prstGeom>
          <a:blipFill dpi="0" rotWithShape="1">
            <a:blip r:embed="rId7"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157713" name="object 21">
            <a:extLst>
              <a:ext uri="{FF2B5EF4-FFF2-40B4-BE49-F238E27FC236}">
                <a16:creationId xmlns:a16="http://schemas.microsoft.com/office/drawing/2014/main" id="{76539A7C-962C-4FCB-BD82-FBA1250DBCDB}"/>
              </a:ext>
            </a:extLst>
          </p:cNvPr>
          <p:cNvSpPr>
            <a:spLocks noChangeArrowheads="1"/>
          </p:cNvSpPr>
          <p:nvPr/>
        </p:nvSpPr>
        <p:spPr bwMode="auto">
          <a:xfrm>
            <a:off x="9178925" y="4679950"/>
            <a:ext cx="327025" cy="420688"/>
          </a:xfrm>
          <a:prstGeom prst="rect">
            <a:avLst/>
          </a:prstGeom>
          <a:blipFill dpi="0" rotWithShape="1">
            <a:blip r:embed="rId8" cstate="email">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sp>
        <p:nvSpPr>
          <p:cNvPr id="22" name="object 22">
            <a:extLst>
              <a:ext uri="{FF2B5EF4-FFF2-40B4-BE49-F238E27FC236}">
                <a16:creationId xmlns:a16="http://schemas.microsoft.com/office/drawing/2014/main" id="{29C432D7-DE23-4DDB-9916-3F277C8558DC}"/>
              </a:ext>
            </a:extLst>
          </p:cNvPr>
          <p:cNvSpPr txBox="1"/>
          <p:nvPr/>
        </p:nvSpPr>
        <p:spPr>
          <a:xfrm>
            <a:off x="942975" y="784225"/>
            <a:ext cx="4864100" cy="325438"/>
          </a:xfrm>
          <a:prstGeom prst="rect">
            <a:avLst/>
          </a:prstGeom>
        </p:spPr>
        <p:txBody>
          <a:bodyPr lIns="0" tIns="17275" rIns="0" bIns="0">
            <a:spAutoFit/>
          </a:bodyPr>
          <a:lstStyle/>
          <a:p>
            <a:pPr marL="17275">
              <a:spcBef>
                <a:spcPts val="136"/>
              </a:spcBef>
              <a:defRPr/>
            </a:pPr>
            <a:r>
              <a:rPr lang="es-CO" sz="2000" b="1" spc="-7" dirty="0">
                <a:solidFill>
                  <a:schemeClr val="accent6">
                    <a:lumMod val="50000"/>
                  </a:schemeClr>
                </a:solidFill>
                <a:latin typeface="Arial"/>
                <a:cs typeface="Arial"/>
              </a:rPr>
              <a:t>X</a:t>
            </a:r>
            <a:r>
              <a:rPr sz="2000" b="1" spc="-7" dirty="0">
                <a:solidFill>
                  <a:schemeClr val="accent6">
                    <a:lumMod val="50000"/>
                  </a:schemeClr>
                </a:solidFill>
                <a:latin typeface="Arial"/>
                <a:cs typeface="Arial"/>
              </a:rPr>
              <a:t>. </a:t>
            </a:r>
            <a:r>
              <a:rPr lang="es-CO" sz="2000" b="1" spc="-7" dirty="0">
                <a:solidFill>
                  <a:schemeClr val="accent6">
                    <a:lumMod val="50000"/>
                  </a:schemeClr>
                </a:solidFill>
                <a:latin typeface="Arial"/>
                <a:cs typeface="Arial"/>
              </a:rPr>
              <a:t>ZONA 5 BICENTENARIO</a:t>
            </a:r>
            <a:endParaRPr sz="2000" dirty="0">
              <a:solidFill>
                <a:schemeClr val="accent6">
                  <a:lumMod val="50000"/>
                </a:schemeClr>
              </a:solidFill>
              <a:latin typeface="Arial"/>
              <a:cs typeface="Arial"/>
            </a:endParaRPr>
          </a:p>
        </p:txBody>
      </p:sp>
      <p:sp>
        <p:nvSpPr>
          <p:cNvPr id="23" name="object 23">
            <a:extLst>
              <a:ext uri="{FF2B5EF4-FFF2-40B4-BE49-F238E27FC236}">
                <a16:creationId xmlns:a16="http://schemas.microsoft.com/office/drawing/2014/main" id="{835BE8FC-202C-4D24-BF54-3747205563A1}"/>
              </a:ext>
            </a:extLst>
          </p:cNvPr>
          <p:cNvSpPr txBox="1"/>
          <p:nvPr/>
        </p:nvSpPr>
        <p:spPr>
          <a:xfrm>
            <a:off x="1568450" y="1131888"/>
            <a:ext cx="2046288" cy="577850"/>
          </a:xfrm>
          <a:prstGeom prst="rect">
            <a:avLst/>
          </a:prstGeom>
        </p:spPr>
        <p:txBody>
          <a:bodyPr lIns="0" tIns="19864" rIns="0" bIns="0">
            <a:spAutoFit/>
          </a:bodyPr>
          <a:lstStyle/>
          <a:p>
            <a:pPr marL="640885">
              <a:spcBef>
                <a:spcPts val="155"/>
              </a:spcBef>
              <a:defRPr/>
            </a:pPr>
            <a:r>
              <a:rPr sz="2108" b="1" spc="-102" dirty="0" err="1">
                <a:solidFill>
                  <a:schemeClr val="accent6">
                    <a:lumMod val="75000"/>
                  </a:schemeClr>
                </a:solidFill>
                <a:latin typeface="Arial"/>
                <a:cs typeface="Arial"/>
              </a:rPr>
              <a:t>Inversión</a:t>
            </a:r>
            <a:endParaRPr lang="es-ES" sz="2108" b="1" spc="-102" dirty="0">
              <a:solidFill>
                <a:schemeClr val="accent6">
                  <a:lumMod val="75000"/>
                </a:schemeClr>
              </a:solidFill>
              <a:latin typeface="Arial"/>
              <a:cs typeface="Arial"/>
            </a:endParaRPr>
          </a:p>
          <a:p>
            <a:pPr marL="640885">
              <a:spcBef>
                <a:spcPts val="155"/>
              </a:spcBef>
              <a:defRPr/>
            </a:pPr>
            <a:r>
              <a:rPr lang="es-CO" sz="1360" spc="-88" dirty="0" err="1">
                <a:solidFill>
                  <a:schemeClr val="accent6">
                    <a:lumMod val="75000"/>
                  </a:schemeClr>
                </a:solidFill>
                <a:latin typeface="Arial"/>
                <a:cs typeface="Arial"/>
              </a:rPr>
              <a:t>Trazabillidad</a:t>
            </a:r>
            <a:r>
              <a:rPr sz="1360" spc="-61" dirty="0">
                <a:solidFill>
                  <a:schemeClr val="accent6">
                    <a:lumMod val="75000"/>
                  </a:schemeClr>
                </a:solidFill>
                <a:latin typeface="Arial"/>
                <a:cs typeface="Arial"/>
              </a:rPr>
              <a:t>:</a:t>
            </a:r>
            <a:endParaRPr sz="1360" dirty="0">
              <a:solidFill>
                <a:schemeClr val="accent6">
                  <a:lumMod val="75000"/>
                </a:schemeClr>
              </a:solidFill>
              <a:latin typeface="Arial"/>
              <a:cs typeface="Arial"/>
            </a:endParaRPr>
          </a:p>
        </p:txBody>
      </p:sp>
      <p:sp>
        <p:nvSpPr>
          <p:cNvPr id="24" name="object 24">
            <a:extLst>
              <a:ext uri="{FF2B5EF4-FFF2-40B4-BE49-F238E27FC236}">
                <a16:creationId xmlns:a16="http://schemas.microsoft.com/office/drawing/2014/main" id="{6B2B2708-FE8E-4843-BA58-A21DC4818DFF}"/>
              </a:ext>
            </a:extLst>
          </p:cNvPr>
          <p:cNvSpPr txBox="1"/>
          <p:nvPr/>
        </p:nvSpPr>
        <p:spPr>
          <a:xfrm>
            <a:off x="1195388" y="2109788"/>
            <a:ext cx="2413000" cy="1023937"/>
          </a:xfrm>
          <a:prstGeom prst="rect">
            <a:avLst/>
          </a:prstGeom>
        </p:spPr>
        <p:txBody>
          <a:bodyPr lIns="0" tIns="70824" rIns="0" bIns="0">
            <a:spAutoFit/>
          </a:bodyPr>
          <a:lstStyle/>
          <a:p>
            <a:pPr marL="153743" indent="-137333">
              <a:spcBef>
                <a:spcPts val="556"/>
              </a:spcBef>
              <a:buFontTx/>
              <a:buChar char="&gt;"/>
              <a:tabLst>
                <a:tab pos="154606" algn="l"/>
              </a:tabLst>
              <a:defRPr/>
            </a:pPr>
            <a:r>
              <a:rPr lang="es-CO" sz="1360" spc="-68" dirty="0" err="1">
                <a:solidFill>
                  <a:schemeClr val="accent6">
                    <a:lumMod val="75000"/>
                  </a:schemeClr>
                </a:solidFill>
                <a:latin typeface="Arial"/>
                <a:cs typeface="Arial"/>
              </a:rPr>
              <a:t>Construccion</a:t>
            </a:r>
            <a:r>
              <a:rPr lang="es-CO" sz="1360" spc="-68" dirty="0">
                <a:solidFill>
                  <a:schemeClr val="accent6">
                    <a:lumMod val="75000"/>
                  </a:schemeClr>
                </a:solidFill>
                <a:latin typeface="Arial"/>
                <a:cs typeface="Arial"/>
              </a:rPr>
              <a:t> Puente </a:t>
            </a:r>
            <a:r>
              <a:rPr lang="es-CO" sz="1360" spc="-68" dirty="0" err="1">
                <a:solidFill>
                  <a:schemeClr val="accent6">
                    <a:lumMod val="75000"/>
                  </a:schemeClr>
                </a:solidFill>
                <a:latin typeface="Arial"/>
                <a:cs typeface="Arial"/>
              </a:rPr>
              <a:t>Togui</a:t>
            </a:r>
            <a:r>
              <a:rPr sz="1360" spc="-61" dirty="0">
                <a:solidFill>
                  <a:schemeClr val="accent6">
                    <a:lumMod val="75000"/>
                  </a:schemeClr>
                </a:solidFill>
                <a:latin typeface="Arial"/>
                <a:cs typeface="Arial"/>
              </a:rPr>
              <a:t>:</a:t>
            </a:r>
            <a:endParaRPr sz="1360" dirty="0">
              <a:solidFill>
                <a:schemeClr val="accent6">
                  <a:lumMod val="75000"/>
                </a:schemeClr>
              </a:solidFill>
              <a:latin typeface="Arial"/>
              <a:cs typeface="Arial"/>
            </a:endParaRPr>
          </a:p>
          <a:p>
            <a:pPr marL="153743" indent="-137333">
              <a:spcBef>
                <a:spcPts val="428"/>
              </a:spcBef>
              <a:buFontTx/>
              <a:buChar char="&gt;"/>
              <a:tabLst>
                <a:tab pos="154606" algn="l"/>
              </a:tabLst>
              <a:defRPr/>
            </a:pPr>
            <a:r>
              <a:rPr lang="es-CO" sz="1360" spc="-68" dirty="0">
                <a:solidFill>
                  <a:schemeClr val="accent6">
                    <a:lumMod val="75000"/>
                  </a:schemeClr>
                </a:solidFill>
                <a:latin typeface="Arial"/>
                <a:cs typeface="Arial"/>
              </a:rPr>
              <a:t>Montaje Puente Almeida</a:t>
            </a:r>
            <a:r>
              <a:rPr sz="1360" spc="-54" dirty="0">
                <a:solidFill>
                  <a:schemeClr val="accent6">
                    <a:lumMod val="75000"/>
                  </a:schemeClr>
                </a:solidFill>
                <a:latin typeface="Arial"/>
                <a:cs typeface="Arial"/>
              </a:rPr>
              <a:t>:</a:t>
            </a:r>
            <a:endParaRPr sz="1360" dirty="0">
              <a:solidFill>
                <a:schemeClr val="accent6">
                  <a:lumMod val="75000"/>
                </a:schemeClr>
              </a:solidFill>
              <a:latin typeface="Arial"/>
              <a:cs typeface="Arial"/>
            </a:endParaRPr>
          </a:p>
          <a:p>
            <a:pPr marL="153743" indent="-137333">
              <a:spcBef>
                <a:spcPts val="483"/>
              </a:spcBef>
              <a:buFontTx/>
              <a:buChar char="&gt;"/>
              <a:tabLst>
                <a:tab pos="154606" algn="l"/>
              </a:tabLst>
              <a:defRPr/>
            </a:pPr>
            <a:r>
              <a:rPr lang="es-CO" sz="1360" spc="-68" dirty="0">
                <a:solidFill>
                  <a:schemeClr val="accent6">
                    <a:lumMod val="75000"/>
                  </a:schemeClr>
                </a:solidFill>
                <a:latin typeface="Arial"/>
                <a:cs typeface="Arial"/>
              </a:rPr>
              <a:t>Construcción Puente Sta. </a:t>
            </a:r>
            <a:r>
              <a:rPr lang="es-CO" sz="1360" spc="-68" dirty="0" err="1">
                <a:solidFill>
                  <a:schemeClr val="accent6">
                    <a:lumMod val="75000"/>
                  </a:schemeClr>
                </a:solidFill>
                <a:latin typeface="Arial"/>
                <a:cs typeface="Arial"/>
              </a:rPr>
              <a:t>Maria</a:t>
            </a:r>
            <a:r>
              <a:rPr lang="es-CO" sz="1360" spc="-61" dirty="0">
                <a:solidFill>
                  <a:schemeClr val="accent6">
                    <a:lumMod val="75000"/>
                  </a:schemeClr>
                </a:solidFill>
                <a:latin typeface="Arial"/>
                <a:cs typeface="Arial"/>
              </a:rPr>
              <a:t> </a:t>
            </a:r>
            <a:r>
              <a:rPr sz="1360" spc="-54" dirty="0">
                <a:solidFill>
                  <a:schemeClr val="accent6">
                    <a:lumMod val="75000"/>
                  </a:schemeClr>
                </a:solidFill>
                <a:latin typeface="Arial"/>
                <a:cs typeface="Arial"/>
              </a:rPr>
              <a:t>:</a:t>
            </a:r>
            <a:endParaRPr sz="1360" dirty="0">
              <a:solidFill>
                <a:schemeClr val="accent6">
                  <a:lumMod val="75000"/>
                </a:schemeClr>
              </a:solidFill>
              <a:latin typeface="Arial"/>
              <a:cs typeface="Arial"/>
            </a:endParaRPr>
          </a:p>
        </p:txBody>
      </p:sp>
      <p:sp>
        <p:nvSpPr>
          <p:cNvPr id="25" name="object 25">
            <a:extLst>
              <a:ext uri="{FF2B5EF4-FFF2-40B4-BE49-F238E27FC236}">
                <a16:creationId xmlns:a16="http://schemas.microsoft.com/office/drawing/2014/main" id="{28A8A83A-E132-476D-9E07-1D15972A6641}"/>
              </a:ext>
            </a:extLst>
          </p:cNvPr>
          <p:cNvSpPr txBox="1"/>
          <p:nvPr/>
        </p:nvSpPr>
        <p:spPr>
          <a:xfrm>
            <a:off x="3683000" y="2098675"/>
            <a:ext cx="2170113" cy="858838"/>
          </a:xfrm>
          <a:prstGeom prst="rect">
            <a:avLst/>
          </a:prstGeom>
        </p:spPr>
        <p:txBody>
          <a:bodyPr lIns="0" tIns="17275" rIns="0" bIns="0">
            <a:spAutoFit/>
          </a:bodyPr>
          <a:lstStyle/>
          <a:p>
            <a:pPr marL="17275">
              <a:lnSpc>
                <a:spcPts val="2224"/>
              </a:lnSpc>
              <a:spcBef>
                <a:spcPts val="136"/>
              </a:spcBef>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541</a:t>
            </a: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156</a:t>
            </a:r>
            <a:r>
              <a:rPr sz="1904" b="1" spc="109"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a:p>
            <a:pPr marL="17275">
              <a:lnSpc>
                <a:spcPts val="2190"/>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763</a:t>
            </a: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273</a:t>
            </a:r>
            <a:r>
              <a:rPr sz="1904" b="1" spc="231"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a:p>
            <a:pPr marL="17275">
              <a:lnSpc>
                <a:spcPts val="2251"/>
              </a:lnSpc>
              <a:defRPr/>
            </a:pP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1.271</a:t>
            </a:r>
            <a:r>
              <a:rPr sz="1904" b="1" spc="-7" dirty="0">
                <a:solidFill>
                  <a:schemeClr val="accent6">
                    <a:lumMod val="50000"/>
                  </a:schemeClr>
                </a:solidFill>
                <a:latin typeface="Arial"/>
                <a:cs typeface="Arial"/>
              </a:rPr>
              <a:t>.</a:t>
            </a:r>
            <a:r>
              <a:rPr lang="es-CO" sz="1904" b="1" spc="-7" dirty="0">
                <a:solidFill>
                  <a:schemeClr val="accent6">
                    <a:lumMod val="50000"/>
                  </a:schemeClr>
                </a:solidFill>
                <a:latin typeface="Arial"/>
                <a:cs typeface="Arial"/>
              </a:rPr>
              <a:t>829</a:t>
            </a:r>
            <a:r>
              <a:rPr sz="1904" b="1" spc="238" dirty="0">
                <a:solidFill>
                  <a:schemeClr val="accent6">
                    <a:lumMod val="50000"/>
                  </a:schemeClr>
                </a:solidFill>
                <a:latin typeface="Arial"/>
                <a:cs typeface="Arial"/>
              </a:rPr>
              <a:t> </a:t>
            </a:r>
            <a:r>
              <a:rPr sz="2448" b="1" spc="-10" baseline="2314" dirty="0">
                <a:solidFill>
                  <a:schemeClr val="accent6">
                    <a:lumMod val="50000"/>
                  </a:schemeClr>
                </a:solidFill>
                <a:latin typeface="Arial"/>
                <a:cs typeface="Arial"/>
              </a:rPr>
              <a:t>millones</a:t>
            </a:r>
            <a:endParaRPr sz="2448" baseline="2314" dirty="0">
              <a:solidFill>
                <a:schemeClr val="accent6">
                  <a:lumMod val="50000"/>
                </a:schemeClr>
              </a:solidFill>
              <a:latin typeface="Arial"/>
              <a:cs typeface="Arial"/>
            </a:endParaRPr>
          </a:p>
        </p:txBody>
      </p:sp>
      <p:sp>
        <p:nvSpPr>
          <p:cNvPr id="19479" name="object 26">
            <a:extLst>
              <a:ext uri="{FF2B5EF4-FFF2-40B4-BE49-F238E27FC236}">
                <a16:creationId xmlns:a16="http://schemas.microsoft.com/office/drawing/2014/main" id="{E2C6D5B4-1D9C-4D86-9FDF-5065914F179D}"/>
              </a:ext>
            </a:extLst>
          </p:cNvPr>
          <p:cNvSpPr txBox="1">
            <a:spLocks noChangeArrowheads="1"/>
          </p:cNvSpPr>
          <p:nvPr/>
        </p:nvSpPr>
        <p:spPr bwMode="auto">
          <a:xfrm>
            <a:off x="1344613" y="3086100"/>
            <a:ext cx="1166812" cy="522288"/>
          </a:xfrm>
          <a:prstGeom prst="rect">
            <a:avLst/>
          </a:prstGeom>
          <a:noFill/>
          <a:ln>
            <a:noFill/>
          </a:ln>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defRPr/>
            </a:pPr>
            <a:r>
              <a:rPr lang="es-CO" altLang="es-CO" sz="1600" b="1" dirty="0">
                <a:solidFill>
                  <a:schemeClr val="accent6">
                    <a:lumMod val="75000"/>
                  </a:schemeClr>
                </a:solidFill>
                <a:latin typeface="Arial" panose="020B0604020202020204" pitchFamily="34" charset="0"/>
                <a:cs typeface="Arial" panose="020B0604020202020204" pitchFamily="34" charset="0"/>
              </a:rPr>
              <a:t>Monto total  licitaciones</a:t>
            </a:r>
            <a:endParaRPr lang="es-CO" altLang="es-CO" sz="1600" dirty="0">
              <a:solidFill>
                <a:schemeClr val="accent6">
                  <a:lumMod val="75000"/>
                </a:schemeClr>
              </a:solidFill>
              <a:latin typeface="Arial" panose="020B0604020202020204" pitchFamily="34" charset="0"/>
              <a:cs typeface="Arial" panose="020B0604020202020204" pitchFamily="34" charset="0"/>
            </a:endParaRPr>
          </a:p>
        </p:txBody>
      </p:sp>
      <p:sp>
        <p:nvSpPr>
          <p:cNvPr id="27" name="object 27">
            <a:extLst>
              <a:ext uri="{FF2B5EF4-FFF2-40B4-BE49-F238E27FC236}">
                <a16:creationId xmlns:a16="http://schemas.microsoft.com/office/drawing/2014/main" id="{DD0906C4-3BD7-4FE7-BD36-A1E846702ACD}"/>
              </a:ext>
            </a:extLst>
          </p:cNvPr>
          <p:cNvSpPr txBox="1"/>
          <p:nvPr/>
        </p:nvSpPr>
        <p:spPr>
          <a:xfrm>
            <a:off x="2644775" y="3205163"/>
            <a:ext cx="2828925" cy="354012"/>
          </a:xfrm>
          <a:prstGeom prst="rect">
            <a:avLst/>
          </a:prstGeom>
        </p:spPr>
        <p:txBody>
          <a:bodyPr lIns="0" tIns="19002" rIns="0" bIns="0">
            <a:spAutoFit/>
          </a:bodyPr>
          <a:lstStyle/>
          <a:p>
            <a:pPr marL="17275">
              <a:spcBef>
                <a:spcPts val="150"/>
              </a:spcBef>
              <a:defRPr/>
            </a:pPr>
            <a:r>
              <a:rPr sz="2176" b="1" dirty="0">
                <a:solidFill>
                  <a:schemeClr val="accent6">
                    <a:lumMod val="50000"/>
                  </a:schemeClr>
                </a:solidFill>
                <a:latin typeface="Arial"/>
                <a:cs typeface="Arial"/>
              </a:rPr>
              <a:t>$</a:t>
            </a:r>
            <a:r>
              <a:rPr lang="es-CO" sz="2176" b="1" dirty="0">
                <a:solidFill>
                  <a:schemeClr val="accent6">
                    <a:lumMod val="50000"/>
                  </a:schemeClr>
                </a:solidFill>
                <a:latin typeface="Arial"/>
                <a:cs typeface="Arial"/>
              </a:rPr>
              <a:t>3.332.288.210</a:t>
            </a:r>
            <a:r>
              <a:rPr sz="2176" b="1" spc="-95" dirty="0">
                <a:solidFill>
                  <a:schemeClr val="accent6">
                    <a:lumMod val="50000"/>
                  </a:schemeClr>
                </a:solidFill>
                <a:latin typeface="Arial"/>
                <a:cs typeface="Arial"/>
              </a:rPr>
              <a:t> </a:t>
            </a:r>
            <a:r>
              <a:rPr sz="2176" b="1" spc="-10" baseline="2057" dirty="0">
                <a:solidFill>
                  <a:schemeClr val="accent6">
                    <a:lumMod val="50000"/>
                  </a:schemeClr>
                </a:solidFill>
                <a:latin typeface="Arial"/>
                <a:cs typeface="Arial"/>
              </a:rPr>
              <a:t>millones</a:t>
            </a:r>
            <a:endParaRPr sz="2176" baseline="2057" dirty="0">
              <a:solidFill>
                <a:schemeClr val="accent6">
                  <a:lumMod val="50000"/>
                </a:schemeClr>
              </a:solidFill>
              <a:latin typeface="Arial"/>
              <a:cs typeface="Arial"/>
            </a:endParaRPr>
          </a:p>
        </p:txBody>
      </p:sp>
      <p:sp>
        <p:nvSpPr>
          <p:cNvPr id="28" name="object 28">
            <a:extLst>
              <a:ext uri="{FF2B5EF4-FFF2-40B4-BE49-F238E27FC236}">
                <a16:creationId xmlns:a16="http://schemas.microsoft.com/office/drawing/2014/main" id="{E32DC312-7A67-46AE-B089-ED119BBAFB3E}"/>
              </a:ext>
            </a:extLst>
          </p:cNvPr>
          <p:cNvSpPr txBox="1"/>
          <p:nvPr/>
        </p:nvSpPr>
        <p:spPr>
          <a:xfrm>
            <a:off x="6107113" y="2328863"/>
            <a:ext cx="2039937"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31 de </a:t>
            </a:r>
            <a:r>
              <a:rPr sz="1360" b="1" spc="-68" dirty="0" err="1">
                <a:solidFill>
                  <a:schemeClr val="accent6">
                    <a:lumMod val="75000"/>
                  </a:schemeClr>
                </a:solidFill>
                <a:latin typeface="Arial"/>
                <a:cs typeface="Arial"/>
              </a:rPr>
              <a:t>Diciembre</a:t>
            </a:r>
            <a:r>
              <a:rPr sz="1360" b="1" spc="-68" dirty="0">
                <a:solidFill>
                  <a:schemeClr val="accent6">
                    <a:lumMod val="75000"/>
                  </a:schemeClr>
                </a:solidFill>
                <a:latin typeface="Arial"/>
                <a:cs typeface="Arial"/>
              </a:rPr>
              <a:t> de</a:t>
            </a:r>
            <a:r>
              <a:rPr sz="1360" b="1" spc="-75" dirty="0">
                <a:solidFill>
                  <a:schemeClr val="accent6">
                    <a:lumMod val="75000"/>
                  </a:schemeClr>
                </a:solidFill>
                <a:latin typeface="Arial"/>
                <a:cs typeface="Arial"/>
              </a:rPr>
              <a:t> </a:t>
            </a:r>
            <a:r>
              <a:rPr sz="1360" b="1" spc="-68" dirty="0">
                <a:solidFill>
                  <a:schemeClr val="accent6">
                    <a:lumMod val="75000"/>
                  </a:schemeClr>
                </a:solidFill>
                <a:latin typeface="Arial"/>
                <a:cs typeface="Arial"/>
              </a:rPr>
              <a:t>2019</a:t>
            </a:r>
            <a:endParaRPr sz="1360" dirty="0">
              <a:solidFill>
                <a:schemeClr val="accent6">
                  <a:lumMod val="75000"/>
                </a:schemeClr>
              </a:solidFill>
              <a:latin typeface="Arial"/>
              <a:cs typeface="Arial"/>
            </a:endParaRPr>
          </a:p>
        </p:txBody>
      </p:sp>
      <p:sp>
        <p:nvSpPr>
          <p:cNvPr id="29" name="object 29">
            <a:extLst>
              <a:ext uri="{FF2B5EF4-FFF2-40B4-BE49-F238E27FC236}">
                <a16:creationId xmlns:a16="http://schemas.microsoft.com/office/drawing/2014/main" id="{A856F950-E35B-4181-810D-2EAD0474BCBD}"/>
              </a:ext>
            </a:extLst>
          </p:cNvPr>
          <p:cNvSpPr txBox="1"/>
          <p:nvPr/>
        </p:nvSpPr>
        <p:spPr>
          <a:xfrm>
            <a:off x="6218238" y="1808163"/>
            <a:ext cx="1628775"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N / A</a:t>
            </a:r>
            <a:endParaRPr sz="1360" dirty="0">
              <a:solidFill>
                <a:schemeClr val="accent6">
                  <a:lumMod val="75000"/>
                </a:schemeClr>
              </a:solidFill>
              <a:latin typeface="Arial"/>
              <a:cs typeface="Arial"/>
            </a:endParaRPr>
          </a:p>
        </p:txBody>
      </p:sp>
      <p:sp>
        <p:nvSpPr>
          <p:cNvPr id="30" name="object 30">
            <a:extLst>
              <a:ext uri="{FF2B5EF4-FFF2-40B4-BE49-F238E27FC236}">
                <a16:creationId xmlns:a16="http://schemas.microsoft.com/office/drawing/2014/main" id="{6112B6E8-048C-4172-B54C-EB415037EAE3}"/>
              </a:ext>
            </a:extLst>
          </p:cNvPr>
          <p:cNvSpPr txBox="1"/>
          <p:nvPr/>
        </p:nvSpPr>
        <p:spPr>
          <a:xfrm>
            <a:off x="6096000" y="2828925"/>
            <a:ext cx="1990725" cy="230188"/>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31 de </a:t>
            </a:r>
            <a:r>
              <a:rPr sz="1360" b="1" spc="-68" dirty="0" err="1">
                <a:solidFill>
                  <a:schemeClr val="accent6">
                    <a:lumMod val="75000"/>
                  </a:schemeClr>
                </a:solidFill>
                <a:latin typeface="Arial"/>
                <a:cs typeface="Arial"/>
              </a:rPr>
              <a:t>Diciembre</a:t>
            </a:r>
            <a:r>
              <a:rPr sz="1360" b="1" spc="-68" dirty="0">
                <a:solidFill>
                  <a:schemeClr val="accent6">
                    <a:lumMod val="75000"/>
                  </a:schemeClr>
                </a:solidFill>
                <a:latin typeface="Arial"/>
                <a:cs typeface="Arial"/>
              </a:rPr>
              <a:t> de</a:t>
            </a:r>
            <a:r>
              <a:rPr sz="1360" b="1" spc="-75" dirty="0">
                <a:solidFill>
                  <a:schemeClr val="accent6">
                    <a:lumMod val="75000"/>
                  </a:schemeClr>
                </a:solidFill>
                <a:latin typeface="Arial"/>
                <a:cs typeface="Arial"/>
              </a:rPr>
              <a:t> </a:t>
            </a:r>
            <a:r>
              <a:rPr sz="1360" b="1" spc="-68" dirty="0">
                <a:solidFill>
                  <a:schemeClr val="accent6">
                    <a:lumMod val="75000"/>
                  </a:schemeClr>
                </a:solidFill>
                <a:latin typeface="Arial"/>
                <a:cs typeface="Arial"/>
              </a:rPr>
              <a:t>20</a:t>
            </a:r>
            <a:r>
              <a:rPr lang="es-CO" sz="1360" b="1" spc="-68" dirty="0">
                <a:solidFill>
                  <a:schemeClr val="accent6">
                    <a:lumMod val="75000"/>
                  </a:schemeClr>
                </a:solidFill>
                <a:latin typeface="Arial"/>
                <a:cs typeface="Arial"/>
              </a:rPr>
              <a:t>19</a:t>
            </a:r>
            <a:endParaRPr sz="1360" dirty="0">
              <a:solidFill>
                <a:schemeClr val="accent6">
                  <a:lumMod val="75000"/>
                </a:schemeClr>
              </a:solidFill>
              <a:latin typeface="Arial"/>
              <a:cs typeface="Arial"/>
            </a:endParaRPr>
          </a:p>
        </p:txBody>
      </p:sp>
      <p:sp>
        <p:nvSpPr>
          <p:cNvPr id="31" name="object 31">
            <a:extLst>
              <a:ext uri="{FF2B5EF4-FFF2-40B4-BE49-F238E27FC236}">
                <a16:creationId xmlns:a16="http://schemas.microsoft.com/office/drawing/2014/main" id="{2897B205-C185-4828-AB9D-A8E59CD72440}"/>
              </a:ext>
            </a:extLst>
          </p:cNvPr>
          <p:cNvSpPr txBox="1"/>
          <p:nvPr/>
        </p:nvSpPr>
        <p:spPr>
          <a:xfrm>
            <a:off x="8728075" y="1795463"/>
            <a:ext cx="1235075" cy="227012"/>
          </a:xfrm>
          <a:prstGeom prst="rect">
            <a:avLst/>
          </a:prstGeom>
        </p:spPr>
        <p:txBody>
          <a:bodyPr lIns="0" tIns="17275" rIns="0" bIns="0">
            <a:spAutoFit/>
          </a:bodyPr>
          <a:lstStyle/>
          <a:p>
            <a:pPr marL="17275">
              <a:spcBef>
                <a:spcPts val="136"/>
              </a:spcBef>
              <a:defRPr/>
            </a:pPr>
            <a:r>
              <a:rPr sz="1360" spc="-68" dirty="0">
                <a:solidFill>
                  <a:schemeClr val="accent6">
                    <a:lumMod val="50000"/>
                  </a:schemeClr>
                </a:solidFill>
                <a:latin typeface="Arial"/>
                <a:cs typeface="Arial"/>
              </a:rPr>
              <a:t>Reinicio </a:t>
            </a:r>
            <a:r>
              <a:rPr sz="1360" spc="-82" dirty="0">
                <a:solidFill>
                  <a:schemeClr val="accent6">
                    <a:lumMod val="50000"/>
                  </a:schemeClr>
                </a:solidFill>
                <a:latin typeface="Arial"/>
                <a:cs typeface="Arial"/>
              </a:rPr>
              <a:t>de</a:t>
            </a:r>
            <a:r>
              <a:rPr sz="1360" spc="-109" dirty="0">
                <a:solidFill>
                  <a:schemeClr val="accent6">
                    <a:lumMod val="50000"/>
                  </a:schemeClr>
                </a:solidFill>
                <a:latin typeface="Arial"/>
                <a:cs typeface="Arial"/>
              </a:rPr>
              <a:t> </a:t>
            </a:r>
            <a:r>
              <a:rPr sz="1360" spc="-75" dirty="0">
                <a:solidFill>
                  <a:schemeClr val="accent6">
                    <a:lumMod val="50000"/>
                  </a:schemeClr>
                </a:solidFill>
                <a:latin typeface="Arial"/>
                <a:cs typeface="Arial"/>
              </a:rPr>
              <a:t>obras</a:t>
            </a:r>
            <a:endParaRPr sz="1360" dirty="0">
              <a:solidFill>
                <a:schemeClr val="accent6">
                  <a:lumMod val="50000"/>
                </a:schemeClr>
              </a:solidFill>
              <a:latin typeface="Arial"/>
              <a:cs typeface="Arial"/>
            </a:endParaRPr>
          </a:p>
        </p:txBody>
      </p:sp>
      <p:sp>
        <p:nvSpPr>
          <p:cNvPr id="19485" name="object 32">
            <a:extLst>
              <a:ext uri="{FF2B5EF4-FFF2-40B4-BE49-F238E27FC236}">
                <a16:creationId xmlns:a16="http://schemas.microsoft.com/office/drawing/2014/main" id="{56005733-7526-487E-B262-0444053B63FF}"/>
              </a:ext>
            </a:extLst>
          </p:cNvPr>
          <p:cNvSpPr txBox="1">
            <a:spLocks noChangeArrowheads="1"/>
          </p:cNvSpPr>
          <p:nvPr/>
        </p:nvSpPr>
        <p:spPr bwMode="auto">
          <a:xfrm>
            <a:off x="8728075" y="2170113"/>
            <a:ext cx="1998663" cy="403225"/>
          </a:xfrm>
          <a:prstGeom prst="rect">
            <a:avLst/>
          </a:prstGeom>
          <a:noFill/>
          <a:ln>
            <a:noFill/>
          </a:ln>
        </p:spPr>
        <p:txBody>
          <a:bodyPr lIns="0" tIns="43186"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438"/>
              </a:lnSpc>
              <a:spcBef>
                <a:spcPts val="338"/>
              </a:spcBef>
              <a:buFontTx/>
              <a:buNone/>
              <a:defRPr/>
            </a:pPr>
            <a:r>
              <a:rPr lang="es-CO" altLang="es-CO" sz="1300" dirty="0">
                <a:solidFill>
                  <a:schemeClr val="accent6">
                    <a:lumMod val="50000"/>
                  </a:schemeClr>
                </a:solidFill>
                <a:latin typeface="Arial" panose="020B0604020202020204" pitchFamily="34" charset="0"/>
                <a:cs typeface="Arial" panose="020B0604020202020204" pitchFamily="34" charset="0"/>
              </a:rPr>
              <a:t>Entrega estimada de las  obras</a:t>
            </a:r>
          </a:p>
        </p:txBody>
      </p:sp>
      <p:sp>
        <p:nvSpPr>
          <p:cNvPr id="19486" name="object 33">
            <a:extLst>
              <a:ext uri="{FF2B5EF4-FFF2-40B4-BE49-F238E27FC236}">
                <a16:creationId xmlns:a16="http://schemas.microsoft.com/office/drawing/2014/main" id="{B9AFC395-88D7-4BEB-A188-69043A3FC844}"/>
              </a:ext>
            </a:extLst>
          </p:cNvPr>
          <p:cNvSpPr txBox="1">
            <a:spLocks noChangeArrowheads="1"/>
          </p:cNvSpPr>
          <p:nvPr/>
        </p:nvSpPr>
        <p:spPr bwMode="auto">
          <a:xfrm>
            <a:off x="8728075" y="2757488"/>
            <a:ext cx="1876425" cy="403225"/>
          </a:xfrm>
          <a:prstGeom prst="rect">
            <a:avLst/>
          </a:prstGeom>
          <a:noFill/>
          <a:ln>
            <a:noFill/>
          </a:ln>
        </p:spPr>
        <p:txBody>
          <a:bodyPr lIns="0" tIns="43186"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438"/>
              </a:lnSpc>
              <a:spcBef>
                <a:spcPts val="338"/>
              </a:spcBef>
              <a:buFontTx/>
              <a:buNone/>
              <a:defRPr/>
            </a:pPr>
            <a:r>
              <a:rPr lang="es-CO" altLang="es-CO" sz="1300" dirty="0">
                <a:solidFill>
                  <a:schemeClr val="accent6">
                    <a:lumMod val="50000"/>
                  </a:schemeClr>
                </a:solidFill>
                <a:latin typeface="Arial" panose="020B0604020202020204" pitchFamily="34" charset="0"/>
                <a:cs typeface="Arial" panose="020B0604020202020204" pitchFamily="34" charset="0"/>
              </a:rPr>
              <a:t>Entrega estimada del  resto de obras</a:t>
            </a:r>
          </a:p>
        </p:txBody>
      </p:sp>
      <p:sp>
        <p:nvSpPr>
          <p:cNvPr id="34" name="object 34">
            <a:extLst>
              <a:ext uri="{FF2B5EF4-FFF2-40B4-BE49-F238E27FC236}">
                <a16:creationId xmlns:a16="http://schemas.microsoft.com/office/drawing/2014/main" id="{751DE1BB-8647-43F8-8744-A2DE2E4A28EE}"/>
              </a:ext>
            </a:extLst>
          </p:cNvPr>
          <p:cNvSpPr txBox="1"/>
          <p:nvPr/>
        </p:nvSpPr>
        <p:spPr>
          <a:xfrm>
            <a:off x="7172325" y="938213"/>
            <a:ext cx="1416050" cy="315912"/>
          </a:xfrm>
          <a:prstGeom prst="rect">
            <a:avLst/>
          </a:prstGeom>
        </p:spPr>
        <p:txBody>
          <a:bodyPr lIns="0" tIns="22457" rIns="0" bIns="0">
            <a:spAutoFit/>
          </a:bodyPr>
          <a:lstStyle/>
          <a:p>
            <a:pPr marL="17275">
              <a:spcBef>
                <a:spcPts val="177"/>
              </a:spcBef>
              <a:defRPr/>
            </a:pPr>
            <a:r>
              <a:rPr sz="1904" b="1" spc="-95" dirty="0">
                <a:solidFill>
                  <a:schemeClr val="accent6">
                    <a:lumMod val="75000"/>
                  </a:schemeClr>
                </a:solidFill>
                <a:latin typeface="Arial"/>
                <a:cs typeface="Arial"/>
              </a:rPr>
              <a:t>Fechas</a:t>
            </a:r>
            <a:r>
              <a:rPr sz="1904" b="1" spc="-129" dirty="0">
                <a:solidFill>
                  <a:schemeClr val="accent6">
                    <a:lumMod val="75000"/>
                  </a:schemeClr>
                </a:solidFill>
                <a:latin typeface="Arial"/>
                <a:cs typeface="Arial"/>
              </a:rPr>
              <a:t> </a:t>
            </a:r>
            <a:r>
              <a:rPr sz="1904" b="1" spc="-88" dirty="0">
                <a:solidFill>
                  <a:schemeClr val="accent6">
                    <a:lumMod val="75000"/>
                  </a:schemeClr>
                </a:solidFill>
                <a:latin typeface="Arial"/>
                <a:cs typeface="Arial"/>
              </a:rPr>
              <a:t>clave</a:t>
            </a:r>
            <a:endParaRPr sz="1904" dirty="0">
              <a:solidFill>
                <a:schemeClr val="accent6">
                  <a:lumMod val="75000"/>
                </a:schemeClr>
              </a:solidFill>
              <a:latin typeface="Arial"/>
              <a:cs typeface="Arial"/>
            </a:endParaRPr>
          </a:p>
        </p:txBody>
      </p:sp>
      <p:sp>
        <p:nvSpPr>
          <p:cNvPr id="35" name="object 35">
            <a:extLst>
              <a:ext uri="{FF2B5EF4-FFF2-40B4-BE49-F238E27FC236}">
                <a16:creationId xmlns:a16="http://schemas.microsoft.com/office/drawing/2014/main" id="{C6532AB3-1368-4B2C-A8EF-0E840E365B1B}"/>
              </a:ext>
            </a:extLst>
          </p:cNvPr>
          <p:cNvSpPr txBox="1"/>
          <p:nvPr/>
        </p:nvSpPr>
        <p:spPr>
          <a:xfrm>
            <a:off x="6354763" y="3330575"/>
            <a:ext cx="4665662" cy="2371725"/>
          </a:xfrm>
          <a:prstGeom prst="rect">
            <a:avLst/>
          </a:prstGeom>
          <a:ln w="6350">
            <a:solidFill>
              <a:srgbClr val="30A484"/>
            </a:solidFill>
          </a:ln>
        </p:spPr>
        <p:txBody>
          <a:bodyPr lIns="0" tIns="84644" rIns="0" bIns="0"/>
          <a:lstStyle/>
          <a:p>
            <a:pPr marL="202112">
              <a:spcBef>
                <a:spcPts val="665"/>
              </a:spcBef>
              <a:defRPr/>
            </a:pPr>
            <a:r>
              <a:rPr sz="1150" b="1" spc="-109" dirty="0">
                <a:solidFill>
                  <a:schemeClr val="accent6">
                    <a:lumMod val="75000"/>
                  </a:schemeClr>
                </a:solidFill>
                <a:latin typeface="Arial"/>
                <a:cs typeface="Arial"/>
              </a:rPr>
              <a:t>Impactos </a:t>
            </a:r>
            <a:r>
              <a:rPr sz="1150" b="1" spc="-102" dirty="0">
                <a:solidFill>
                  <a:schemeClr val="accent6">
                    <a:lumMod val="75000"/>
                  </a:schemeClr>
                </a:solidFill>
                <a:latin typeface="Arial"/>
                <a:cs typeface="Arial"/>
              </a:rPr>
              <a:t>y</a:t>
            </a:r>
            <a:r>
              <a:rPr sz="1150" b="1" spc="-7" dirty="0">
                <a:solidFill>
                  <a:schemeClr val="accent6">
                    <a:lumMod val="75000"/>
                  </a:schemeClr>
                </a:solidFill>
                <a:latin typeface="Arial"/>
                <a:cs typeface="Arial"/>
              </a:rPr>
              <a:t> </a:t>
            </a:r>
            <a:r>
              <a:rPr sz="1150" b="1" spc="-109" dirty="0" err="1">
                <a:solidFill>
                  <a:schemeClr val="accent6">
                    <a:lumMod val="75000"/>
                  </a:schemeClr>
                </a:solidFill>
                <a:latin typeface="Arial"/>
                <a:cs typeface="Arial"/>
              </a:rPr>
              <a:t>beneﬁcios</a:t>
            </a:r>
            <a:r>
              <a:rPr lang="es-CO" sz="1150" b="1" spc="-109" dirty="0">
                <a:solidFill>
                  <a:schemeClr val="accent6">
                    <a:lumMod val="75000"/>
                  </a:schemeClr>
                </a:solidFill>
                <a:latin typeface="Arial"/>
                <a:cs typeface="Arial"/>
              </a:rPr>
              <a:t> / LOGROS</a:t>
            </a:r>
            <a:endParaRPr sz="1150" dirty="0">
              <a:solidFill>
                <a:schemeClr val="accent6">
                  <a:lumMod val="75000"/>
                </a:schemeClr>
              </a:solidFill>
              <a:latin typeface="Arial"/>
              <a:cs typeface="Arial"/>
            </a:endParaRPr>
          </a:p>
          <a:p>
            <a:pPr marL="766990">
              <a:spcBef>
                <a:spcPts val="551"/>
              </a:spcBef>
              <a:defRPr/>
            </a:pPr>
            <a:r>
              <a:rPr sz="1150" b="1" spc="-75" dirty="0">
                <a:solidFill>
                  <a:schemeClr val="accent6">
                    <a:lumMod val="75000"/>
                  </a:schemeClr>
                </a:solidFill>
                <a:latin typeface="Arial"/>
                <a:cs typeface="Arial"/>
              </a:rPr>
              <a:t>Ahorro en </a:t>
            </a:r>
            <a:r>
              <a:rPr sz="1150" b="1" spc="-68" dirty="0">
                <a:solidFill>
                  <a:schemeClr val="accent6">
                    <a:lumMod val="75000"/>
                  </a:schemeClr>
                </a:solidFill>
                <a:latin typeface="Arial"/>
                <a:cs typeface="Arial"/>
              </a:rPr>
              <a:t>tiempos </a:t>
            </a:r>
            <a:r>
              <a:rPr sz="1150" b="1" spc="-75" dirty="0">
                <a:solidFill>
                  <a:schemeClr val="accent6">
                    <a:lumMod val="75000"/>
                  </a:schemeClr>
                </a:solidFill>
                <a:latin typeface="Arial"/>
                <a:cs typeface="Arial"/>
              </a:rPr>
              <a:t>de</a:t>
            </a:r>
            <a:r>
              <a:rPr sz="1150" b="1" spc="41" dirty="0">
                <a:solidFill>
                  <a:schemeClr val="accent6">
                    <a:lumMod val="75000"/>
                  </a:schemeClr>
                </a:solidFill>
                <a:latin typeface="Arial"/>
                <a:cs typeface="Arial"/>
              </a:rPr>
              <a:t> </a:t>
            </a:r>
            <a:r>
              <a:rPr sz="1150" b="1" spc="-68" dirty="0">
                <a:solidFill>
                  <a:schemeClr val="accent6">
                    <a:lumMod val="75000"/>
                  </a:schemeClr>
                </a:solidFill>
                <a:latin typeface="Arial"/>
                <a:cs typeface="Arial"/>
              </a:rPr>
              <a:t>recorrido</a:t>
            </a:r>
            <a:endParaRPr sz="1150" dirty="0">
              <a:solidFill>
                <a:schemeClr val="accent6">
                  <a:lumMod val="75000"/>
                </a:schemeClr>
              </a:solidFill>
              <a:latin typeface="Arial"/>
              <a:cs typeface="Arial"/>
            </a:endParaRPr>
          </a:p>
          <a:p>
            <a:pPr marL="982921" indent="-98465">
              <a:spcBef>
                <a:spcPts val="177"/>
              </a:spcBef>
              <a:buFontTx/>
              <a:buChar char="•"/>
              <a:tabLst>
                <a:tab pos="983785" algn="l"/>
                <a:tab pos="2489261" algn="l"/>
              </a:tabLst>
              <a:defRPr/>
            </a:pPr>
            <a:r>
              <a:rPr sz="1150" spc="-112" baseline="2777" dirty="0">
                <a:solidFill>
                  <a:schemeClr val="accent6">
                    <a:lumMod val="75000"/>
                  </a:schemeClr>
                </a:solidFill>
                <a:latin typeface="Arial"/>
                <a:cs typeface="Arial"/>
              </a:rPr>
              <a:t>Vehículos</a:t>
            </a:r>
            <a:r>
              <a:rPr sz="1150" spc="-30" baseline="2777" dirty="0">
                <a:solidFill>
                  <a:schemeClr val="accent6">
                    <a:lumMod val="75000"/>
                  </a:schemeClr>
                </a:solidFill>
                <a:latin typeface="Arial"/>
                <a:cs typeface="Arial"/>
              </a:rPr>
              <a:t> </a:t>
            </a:r>
            <a:r>
              <a:rPr sz="1150" spc="-121" baseline="2777" dirty="0">
                <a:solidFill>
                  <a:schemeClr val="accent6">
                    <a:lumMod val="75000"/>
                  </a:schemeClr>
                </a:solidFill>
                <a:latin typeface="Arial"/>
                <a:cs typeface="Arial"/>
              </a:rPr>
              <a:t>pesados	</a:t>
            </a:r>
            <a:r>
              <a:rPr lang="es-CO" sz="1150" dirty="0">
                <a:solidFill>
                  <a:schemeClr val="accent6">
                    <a:lumMod val="75000"/>
                  </a:schemeClr>
                </a:solidFill>
                <a:latin typeface="Arial"/>
                <a:cs typeface="Arial"/>
              </a:rPr>
              <a:t>35</a:t>
            </a:r>
            <a:r>
              <a:rPr sz="1150" spc="-14" dirty="0">
                <a:solidFill>
                  <a:schemeClr val="accent6">
                    <a:lumMod val="75000"/>
                  </a:schemeClr>
                </a:solidFill>
                <a:latin typeface="Arial"/>
                <a:cs typeface="Arial"/>
              </a:rPr>
              <a:t> </a:t>
            </a:r>
            <a:r>
              <a:rPr sz="1150" spc="-7" dirty="0">
                <a:solidFill>
                  <a:schemeClr val="accent6">
                    <a:lumMod val="75000"/>
                  </a:schemeClr>
                </a:solidFill>
                <a:latin typeface="Arial"/>
                <a:cs typeface="Arial"/>
              </a:rPr>
              <a:t>minutos</a:t>
            </a:r>
            <a:endParaRPr sz="1150" dirty="0">
              <a:solidFill>
                <a:schemeClr val="accent6">
                  <a:lumMod val="75000"/>
                </a:schemeClr>
              </a:solidFill>
              <a:latin typeface="Arial"/>
              <a:cs typeface="Arial"/>
            </a:endParaRPr>
          </a:p>
          <a:p>
            <a:pPr marL="982921" indent="-98465">
              <a:buFontTx/>
              <a:buChar char="•"/>
              <a:tabLst>
                <a:tab pos="983785" algn="l"/>
                <a:tab pos="2489261" algn="l"/>
              </a:tabLst>
              <a:defRPr/>
            </a:pPr>
            <a:r>
              <a:rPr sz="1150" spc="-112" baseline="2777" dirty="0">
                <a:solidFill>
                  <a:schemeClr val="accent6">
                    <a:lumMod val="75000"/>
                  </a:schemeClr>
                </a:solidFill>
                <a:latin typeface="Arial"/>
                <a:cs typeface="Arial"/>
              </a:rPr>
              <a:t>Vehículos</a:t>
            </a:r>
            <a:r>
              <a:rPr sz="1150" baseline="2777" dirty="0">
                <a:solidFill>
                  <a:schemeClr val="accent6">
                    <a:lumMod val="75000"/>
                  </a:schemeClr>
                </a:solidFill>
                <a:latin typeface="Arial"/>
                <a:cs typeface="Arial"/>
              </a:rPr>
              <a:t> </a:t>
            </a:r>
            <a:r>
              <a:rPr sz="1150" spc="-102" baseline="2777" dirty="0">
                <a:solidFill>
                  <a:schemeClr val="accent6">
                    <a:lumMod val="75000"/>
                  </a:schemeClr>
                </a:solidFill>
                <a:latin typeface="Arial"/>
                <a:cs typeface="Arial"/>
              </a:rPr>
              <a:t>livianos	</a:t>
            </a:r>
            <a:r>
              <a:rPr lang="es-CO" sz="1150" dirty="0">
                <a:solidFill>
                  <a:schemeClr val="accent6">
                    <a:lumMod val="75000"/>
                  </a:schemeClr>
                </a:solidFill>
                <a:latin typeface="Arial"/>
                <a:cs typeface="Arial"/>
              </a:rPr>
              <a:t>40</a:t>
            </a:r>
            <a:r>
              <a:rPr sz="1150" spc="-7" dirty="0">
                <a:solidFill>
                  <a:schemeClr val="accent6">
                    <a:lumMod val="75000"/>
                  </a:schemeClr>
                </a:solidFill>
                <a:latin typeface="Arial"/>
                <a:cs typeface="Arial"/>
              </a:rPr>
              <a:t> minutos</a:t>
            </a:r>
            <a:endParaRPr sz="1150" dirty="0">
              <a:solidFill>
                <a:schemeClr val="accent6">
                  <a:lumMod val="75000"/>
                </a:schemeClr>
              </a:solidFill>
              <a:latin typeface="Arial"/>
              <a:cs typeface="Arial"/>
            </a:endParaRPr>
          </a:p>
          <a:p>
            <a:pPr marL="766990">
              <a:spcBef>
                <a:spcPts val="1013"/>
              </a:spcBef>
              <a:defRPr/>
            </a:pPr>
            <a:r>
              <a:rPr sz="1150" u="heavy" spc="-306" dirty="0">
                <a:solidFill>
                  <a:schemeClr val="accent6">
                    <a:lumMod val="75000"/>
                  </a:schemeClr>
                </a:solidFill>
                <a:uFill>
                  <a:solidFill>
                    <a:srgbClr val="30A484"/>
                  </a:solidFill>
                </a:uFill>
                <a:latin typeface="Times New Roman"/>
                <a:cs typeface="Times New Roman"/>
              </a:rPr>
              <a:t> </a:t>
            </a:r>
            <a:r>
              <a:rPr sz="1150" b="1" spc="-75" dirty="0">
                <a:solidFill>
                  <a:schemeClr val="accent6">
                    <a:lumMod val="75000"/>
                  </a:schemeClr>
                </a:solidFill>
                <a:uFill>
                  <a:solidFill>
                    <a:srgbClr val="30A484"/>
                  </a:solidFill>
                </a:uFill>
                <a:latin typeface="Arial"/>
                <a:cs typeface="Arial"/>
              </a:rPr>
              <a:t>Ahorro en</a:t>
            </a:r>
            <a:r>
              <a:rPr sz="1150" b="1" spc="-14" dirty="0">
                <a:solidFill>
                  <a:schemeClr val="accent6">
                    <a:lumMod val="75000"/>
                  </a:schemeClr>
                </a:solidFill>
                <a:uFill>
                  <a:solidFill>
                    <a:srgbClr val="30A484"/>
                  </a:solidFill>
                </a:uFill>
                <a:latin typeface="Arial"/>
                <a:cs typeface="Arial"/>
              </a:rPr>
              <a:t> </a:t>
            </a:r>
            <a:r>
              <a:rPr sz="1150" b="1" spc="-68" dirty="0">
                <a:solidFill>
                  <a:schemeClr val="accent6">
                    <a:lumMod val="75000"/>
                  </a:schemeClr>
                </a:solidFill>
                <a:uFill>
                  <a:solidFill>
                    <a:srgbClr val="30A484"/>
                  </a:solidFill>
                </a:uFill>
                <a:latin typeface="Arial"/>
                <a:cs typeface="Arial"/>
              </a:rPr>
              <a:t>recorrido</a:t>
            </a:r>
            <a:r>
              <a:rPr sz="1150" b="1" spc="-82" dirty="0">
                <a:solidFill>
                  <a:schemeClr val="accent6">
                    <a:lumMod val="75000"/>
                  </a:schemeClr>
                </a:solidFill>
                <a:uFill>
                  <a:solidFill>
                    <a:srgbClr val="30A484"/>
                  </a:solidFill>
                </a:uFill>
                <a:latin typeface="Arial"/>
                <a:cs typeface="Arial"/>
              </a:rPr>
              <a:t> </a:t>
            </a:r>
            <a:endParaRPr sz="1150" dirty="0">
              <a:solidFill>
                <a:schemeClr val="accent6">
                  <a:lumMod val="75000"/>
                </a:schemeClr>
              </a:solidFill>
              <a:latin typeface="Arial"/>
              <a:cs typeface="Arial"/>
            </a:endParaRPr>
          </a:p>
          <a:p>
            <a:pPr marL="982921" indent="-98465">
              <a:spcBef>
                <a:spcPts val="150"/>
              </a:spcBef>
              <a:buFontTx/>
              <a:buChar char="•"/>
              <a:tabLst>
                <a:tab pos="983785" algn="l"/>
              </a:tabLst>
              <a:defRPr/>
            </a:pPr>
            <a:r>
              <a:rPr sz="1150" spc="-132" baseline="2777" dirty="0">
                <a:solidFill>
                  <a:schemeClr val="accent6">
                    <a:lumMod val="75000"/>
                  </a:schemeClr>
                </a:solidFill>
                <a:latin typeface="Arial"/>
                <a:cs typeface="Arial"/>
              </a:rPr>
              <a:t>Más </a:t>
            </a:r>
            <a:r>
              <a:rPr sz="1150" spc="-121" baseline="2777" dirty="0">
                <a:solidFill>
                  <a:schemeClr val="accent6">
                    <a:lumMod val="75000"/>
                  </a:schemeClr>
                </a:solidFill>
                <a:latin typeface="Arial"/>
                <a:cs typeface="Arial"/>
              </a:rPr>
              <a:t>de </a:t>
            </a:r>
            <a:r>
              <a:rPr lang="es-CO" sz="1150" dirty="0">
                <a:solidFill>
                  <a:schemeClr val="accent6">
                    <a:lumMod val="75000"/>
                  </a:schemeClr>
                </a:solidFill>
                <a:latin typeface="Arial"/>
                <a:cs typeface="Arial"/>
              </a:rPr>
              <a:t> 0,3</a:t>
            </a:r>
            <a:r>
              <a:rPr sz="1150" spc="75" dirty="0">
                <a:solidFill>
                  <a:schemeClr val="accent6">
                    <a:lumMod val="75000"/>
                  </a:schemeClr>
                </a:solidFill>
                <a:latin typeface="Arial"/>
                <a:cs typeface="Arial"/>
              </a:rPr>
              <a:t> </a:t>
            </a:r>
            <a:r>
              <a:rPr sz="1150" spc="-7" dirty="0">
                <a:solidFill>
                  <a:schemeClr val="accent6">
                    <a:lumMod val="75000"/>
                  </a:schemeClr>
                </a:solidFill>
                <a:latin typeface="Arial"/>
                <a:cs typeface="Arial"/>
              </a:rPr>
              <a:t>kilómetros</a:t>
            </a:r>
            <a:endParaRPr sz="1150" dirty="0">
              <a:solidFill>
                <a:schemeClr val="accent6">
                  <a:lumMod val="75000"/>
                </a:schemeClr>
              </a:solidFill>
              <a:latin typeface="Arial"/>
              <a:cs typeface="Arial"/>
            </a:endParaRPr>
          </a:p>
          <a:p>
            <a:pPr marL="766990">
              <a:spcBef>
                <a:spcPts val="939"/>
              </a:spcBef>
              <a:defRPr/>
            </a:pPr>
            <a:r>
              <a:rPr sz="1150" b="1" spc="-75" dirty="0">
                <a:solidFill>
                  <a:schemeClr val="accent6">
                    <a:lumMod val="75000"/>
                  </a:schemeClr>
                </a:solidFill>
                <a:latin typeface="Arial"/>
                <a:cs typeface="Arial"/>
              </a:rPr>
              <a:t>Velocidad de</a:t>
            </a:r>
            <a:r>
              <a:rPr sz="1150" b="1" spc="-14" dirty="0">
                <a:solidFill>
                  <a:schemeClr val="accent6">
                    <a:lumMod val="75000"/>
                  </a:schemeClr>
                </a:solidFill>
                <a:latin typeface="Arial"/>
                <a:cs typeface="Arial"/>
              </a:rPr>
              <a:t> </a:t>
            </a:r>
            <a:r>
              <a:rPr sz="1150" b="1" spc="-75" dirty="0">
                <a:solidFill>
                  <a:schemeClr val="accent6">
                    <a:lumMod val="75000"/>
                  </a:schemeClr>
                </a:solidFill>
                <a:latin typeface="Arial"/>
                <a:cs typeface="Arial"/>
              </a:rPr>
              <a:t>operación</a:t>
            </a:r>
            <a:endParaRPr sz="1150" dirty="0">
              <a:solidFill>
                <a:schemeClr val="accent6">
                  <a:lumMod val="75000"/>
                </a:schemeClr>
              </a:solidFill>
              <a:latin typeface="Arial"/>
              <a:cs typeface="Arial"/>
            </a:endParaRPr>
          </a:p>
          <a:p>
            <a:pPr marL="982921" indent="-98465">
              <a:spcBef>
                <a:spcPts val="155"/>
              </a:spcBef>
              <a:buFontTx/>
              <a:buChar char="•"/>
              <a:tabLst>
                <a:tab pos="983785" algn="l"/>
              </a:tabLst>
              <a:defRPr/>
            </a:pPr>
            <a:r>
              <a:rPr sz="1150" spc="-132" baseline="2777" dirty="0">
                <a:solidFill>
                  <a:schemeClr val="accent6">
                    <a:lumMod val="75000"/>
                  </a:schemeClr>
                </a:solidFill>
                <a:latin typeface="Arial"/>
                <a:cs typeface="Arial"/>
              </a:rPr>
              <a:t>Pasa </a:t>
            </a:r>
            <a:r>
              <a:rPr sz="1150" spc="-121" baseline="2777" dirty="0">
                <a:solidFill>
                  <a:schemeClr val="accent6">
                    <a:lumMod val="75000"/>
                  </a:schemeClr>
                </a:solidFill>
                <a:latin typeface="Arial"/>
                <a:cs typeface="Arial"/>
              </a:rPr>
              <a:t>de </a:t>
            </a:r>
            <a:r>
              <a:rPr lang="es-CO" sz="1150" spc="-112" baseline="2777" dirty="0">
                <a:solidFill>
                  <a:schemeClr val="accent6">
                    <a:lumMod val="75000"/>
                  </a:schemeClr>
                </a:solidFill>
                <a:latin typeface="Arial"/>
                <a:cs typeface="Arial"/>
              </a:rPr>
              <a:t>20 </a:t>
            </a:r>
            <a:r>
              <a:rPr sz="1150" spc="-112" baseline="2777" dirty="0">
                <a:solidFill>
                  <a:schemeClr val="accent6">
                    <a:lumMod val="75000"/>
                  </a:schemeClr>
                </a:solidFill>
                <a:latin typeface="Arial"/>
                <a:cs typeface="Arial"/>
              </a:rPr>
              <a:t>km/h </a:t>
            </a:r>
            <a:r>
              <a:rPr sz="1150" spc="-121" baseline="2777" dirty="0">
                <a:solidFill>
                  <a:schemeClr val="accent6">
                    <a:lumMod val="75000"/>
                  </a:schemeClr>
                </a:solidFill>
                <a:latin typeface="Arial"/>
                <a:cs typeface="Arial"/>
              </a:rPr>
              <a:t>a </a:t>
            </a:r>
            <a:r>
              <a:rPr lang="es-CO" sz="1150" spc="-121" baseline="2777" dirty="0">
                <a:solidFill>
                  <a:schemeClr val="accent6">
                    <a:lumMod val="75000"/>
                  </a:schemeClr>
                </a:solidFill>
                <a:latin typeface="Arial"/>
                <a:cs typeface="Arial"/>
              </a:rPr>
              <a:t> </a:t>
            </a:r>
            <a:r>
              <a:rPr lang="es-CO" sz="1150" dirty="0">
                <a:solidFill>
                  <a:schemeClr val="accent6">
                    <a:lumMod val="75000"/>
                  </a:schemeClr>
                </a:solidFill>
                <a:latin typeface="Arial"/>
                <a:cs typeface="Arial"/>
              </a:rPr>
              <a:t>4</a:t>
            </a:r>
            <a:r>
              <a:rPr sz="1150" dirty="0">
                <a:solidFill>
                  <a:schemeClr val="accent6">
                    <a:lumMod val="75000"/>
                  </a:schemeClr>
                </a:solidFill>
                <a:latin typeface="Arial"/>
                <a:cs typeface="Arial"/>
              </a:rPr>
              <a:t>0</a:t>
            </a:r>
            <a:r>
              <a:rPr sz="1150" spc="204" dirty="0">
                <a:solidFill>
                  <a:schemeClr val="accent6">
                    <a:lumMod val="75000"/>
                  </a:schemeClr>
                </a:solidFill>
                <a:latin typeface="Arial"/>
                <a:cs typeface="Arial"/>
              </a:rPr>
              <a:t> </a:t>
            </a:r>
            <a:r>
              <a:rPr sz="1150" spc="-7" dirty="0">
                <a:solidFill>
                  <a:schemeClr val="accent6">
                    <a:lumMod val="75000"/>
                  </a:schemeClr>
                </a:solidFill>
                <a:latin typeface="Arial"/>
                <a:cs typeface="Arial"/>
              </a:rPr>
              <a:t>kilómetros</a:t>
            </a:r>
            <a:endParaRPr sz="1150" dirty="0">
              <a:solidFill>
                <a:schemeClr val="accent6">
                  <a:lumMod val="75000"/>
                </a:schemeClr>
              </a:solidFill>
              <a:latin typeface="Arial"/>
              <a:cs typeface="Arial"/>
            </a:endParaRPr>
          </a:p>
          <a:p>
            <a:pPr marL="766990">
              <a:spcBef>
                <a:spcPts val="891"/>
              </a:spcBef>
              <a:defRPr/>
            </a:pPr>
            <a:r>
              <a:rPr sz="1150" b="1" spc="-75" dirty="0">
                <a:solidFill>
                  <a:schemeClr val="accent6">
                    <a:lumMod val="75000"/>
                  </a:schemeClr>
                </a:solidFill>
                <a:latin typeface="Arial"/>
                <a:cs typeface="Arial"/>
              </a:rPr>
              <a:t>Disminución de </a:t>
            </a:r>
            <a:r>
              <a:rPr sz="1150" b="1" spc="-54" dirty="0">
                <a:solidFill>
                  <a:schemeClr val="accent6">
                    <a:lumMod val="75000"/>
                  </a:schemeClr>
                </a:solidFill>
                <a:latin typeface="Arial"/>
                <a:cs typeface="Arial"/>
              </a:rPr>
              <a:t>la</a:t>
            </a:r>
            <a:r>
              <a:rPr sz="1150" b="1" spc="14" dirty="0">
                <a:solidFill>
                  <a:schemeClr val="accent6">
                    <a:lumMod val="75000"/>
                  </a:schemeClr>
                </a:solidFill>
                <a:latin typeface="Arial"/>
                <a:cs typeface="Arial"/>
              </a:rPr>
              <a:t> </a:t>
            </a:r>
            <a:r>
              <a:rPr sz="1150" b="1" spc="-68" dirty="0">
                <a:solidFill>
                  <a:schemeClr val="accent6">
                    <a:lumMod val="75000"/>
                  </a:schemeClr>
                </a:solidFill>
                <a:latin typeface="Arial"/>
                <a:cs typeface="Arial"/>
              </a:rPr>
              <a:t>accidentalidad</a:t>
            </a:r>
            <a:endParaRPr sz="1150" dirty="0">
              <a:solidFill>
                <a:schemeClr val="accent6">
                  <a:lumMod val="75000"/>
                </a:schemeClr>
              </a:solidFill>
              <a:latin typeface="Arial"/>
              <a:cs typeface="Arial"/>
            </a:endParaRPr>
          </a:p>
          <a:p>
            <a:pPr marL="982921" indent="-98465">
              <a:spcBef>
                <a:spcPts val="422"/>
              </a:spcBef>
              <a:buFontTx/>
              <a:buChar char="•"/>
              <a:tabLst>
                <a:tab pos="983785" algn="l"/>
              </a:tabLst>
              <a:defRPr/>
            </a:pPr>
            <a:r>
              <a:rPr sz="1150" spc="-121" baseline="2777" dirty="0">
                <a:solidFill>
                  <a:schemeClr val="accent6">
                    <a:lumMod val="75000"/>
                  </a:schemeClr>
                </a:solidFill>
                <a:latin typeface="Arial"/>
                <a:cs typeface="Arial"/>
              </a:rPr>
              <a:t>Reducción </a:t>
            </a:r>
            <a:r>
              <a:rPr sz="1150" spc="-102" baseline="2777" dirty="0">
                <a:solidFill>
                  <a:schemeClr val="accent6">
                    <a:lumMod val="75000"/>
                  </a:schemeClr>
                </a:solidFill>
                <a:latin typeface="Arial"/>
                <a:cs typeface="Arial"/>
              </a:rPr>
              <a:t>del</a:t>
            </a:r>
            <a:r>
              <a:rPr sz="1150" spc="-71" baseline="2777" dirty="0">
                <a:solidFill>
                  <a:schemeClr val="accent6">
                    <a:lumMod val="75000"/>
                  </a:schemeClr>
                </a:solidFill>
                <a:latin typeface="Arial"/>
                <a:cs typeface="Arial"/>
              </a:rPr>
              <a:t> </a:t>
            </a:r>
            <a:r>
              <a:rPr sz="1150" dirty="0">
                <a:solidFill>
                  <a:schemeClr val="accent6">
                    <a:lumMod val="75000"/>
                  </a:schemeClr>
                </a:solidFill>
                <a:latin typeface="Arial"/>
                <a:cs typeface="Arial"/>
              </a:rPr>
              <a:t>75%</a:t>
            </a:r>
          </a:p>
        </p:txBody>
      </p:sp>
      <p:sp>
        <p:nvSpPr>
          <p:cNvPr id="36" name="object 36">
            <a:extLst>
              <a:ext uri="{FF2B5EF4-FFF2-40B4-BE49-F238E27FC236}">
                <a16:creationId xmlns:a16="http://schemas.microsoft.com/office/drawing/2014/main" id="{F4EDC452-11D7-4004-B6F4-AD3B08867F18}"/>
              </a:ext>
            </a:extLst>
          </p:cNvPr>
          <p:cNvSpPr txBox="1"/>
          <p:nvPr/>
        </p:nvSpPr>
        <p:spPr>
          <a:xfrm>
            <a:off x="942975" y="3389313"/>
            <a:ext cx="4591050" cy="2322512"/>
          </a:xfrm>
          <a:prstGeom prst="rect">
            <a:avLst/>
          </a:prstGeom>
        </p:spPr>
        <p:txBody>
          <a:bodyPr lIns="0" tIns="18138" rIns="0" bIns="0">
            <a:spAutoFit/>
          </a:bodyPr>
          <a:lstStyle/>
          <a:p>
            <a:pPr marL="208158">
              <a:spcBef>
                <a:spcPts val="143"/>
              </a:spcBef>
              <a:defRPr/>
            </a:pPr>
            <a:endParaRPr lang="es-CO" b="1" spc="-116" dirty="0">
              <a:solidFill>
                <a:srgbClr val="FFFFFF"/>
              </a:solidFill>
              <a:latin typeface="Arial"/>
              <a:cs typeface="Arial"/>
            </a:endParaRPr>
          </a:p>
          <a:p>
            <a:pPr marL="208158">
              <a:spcBef>
                <a:spcPts val="143"/>
              </a:spcBef>
              <a:defRPr/>
            </a:pPr>
            <a:r>
              <a:rPr lang="es-CO" sz="1600" b="1" spc="-116" dirty="0">
                <a:solidFill>
                  <a:schemeClr val="accent6">
                    <a:lumMod val="75000"/>
                  </a:schemeClr>
                </a:solidFill>
                <a:latin typeface="Arial"/>
                <a:cs typeface="Arial"/>
              </a:rPr>
              <a:t>Metas físicas: Financiadas y por financiar</a:t>
            </a:r>
            <a:r>
              <a:rPr sz="1600" b="1" spc="-116" dirty="0">
                <a:solidFill>
                  <a:schemeClr val="accent6">
                    <a:lumMod val="75000"/>
                  </a:schemeClr>
                </a:solidFill>
                <a:latin typeface="Arial"/>
                <a:cs typeface="Arial"/>
              </a:rPr>
              <a:t> </a:t>
            </a:r>
            <a:r>
              <a:rPr lang="es-CO" sz="1600" b="1" spc="-116" dirty="0">
                <a:solidFill>
                  <a:schemeClr val="accent6">
                    <a:lumMod val="75000"/>
                  </a:schemeClr>
                </a:solidFill>
                <a:latin typeface="Arial"/>
                <a:cs typeface="Arial"/>
              </a:rPr>
              <a:t>/ LOGROS</a:t>
            </a:r>
            <a:endParaRPr lang="es-CO" sz="1600" dirty="0">
              <a:solidFill>
                <a:schemeClr val="accent6">
                  <a:lumMod val="75000"/>
                </a:schemeClr>
              </a:solidFill>
              <a:latin typeface="Arial"/>
              <a:cs typeface="Arial"/>
            </a:endParaRPr>
          </a:p>
          <a:p>
            <a:pPr marL="441364" indent="-233206">
              <a:spcBef>
                <a:spcPts val="143"/>
              </a:spcBef>
              <a:buFontTx/>
              <a:buChar char="-"/>
              <a:defRPr/>
            </a:pPr>
            <a:endParaRPr lang="es-CO" sz="1200" spc="-88" dirty="0">
              <a:solidFill>
                <a:schemeClr val="accent6">
                  <a:lumMod val="75000"/>
                </a:schemeClr>
              </a:solidFill>
              <a:latin typeface="Arial"/>
              <a:cs typeface="Arial"/>
            </a:endParaRPr>
          </a:p>
          <a:p>
            <a:pPr marL="441364" indent="-233206">
              <a:spcBef>
                <a:spcPts val="143"/>
              </a:spcBef>
              <a:buFontTx/>
              <a:buChar char="-"/>
              <a:defRPr/>
            </a:pPr>
            <a:r>
              <a:rPr lang="es-CO" sz="1600" spc="-88" dirty="0">
                <a:solidFill>
                  <a:schemeClr val="accent6">
                    <a:lumMod val="75000"/>
                  </a:schemeClr>
                </a:solidFill>
                <a:latin typeface="Arial"/>
                <a:cs typeface="Arial"/>
              </a:rPr>
              <a:t>CONSTRUCCION VEHICULAR PUENTE TOGUI L= 18,0 m</a:t>
            </a:r>
          </a:p>
          <a:p>
            <a:pPr marL="441364" indent="-233206">
              <a:spcBef>
                <a:spcPts val="143"/>
              </a:spcBef>
              <a:buFontTx/>
              <a:buChar char="-"/>
              <a:defRPr/>
            </a:pPr>
            <a:r>
              <a:rPr lang="es-CO" sz="1600" spc="-88" dirty="0">
                <a:solidFill>
                  <a:schemeClr val="accent6">
                    <a:lumMod val="75000"/>
                  </a:schemeClr>
                </a:solidFill>
                <a:latin typeface="Arial"/>
                <a:cs typeface="Arial"/>
              </a:rPr>
              <a:t>CONSTRUCCION  VEHICULAR PUENTE  L=  30,0 m</a:t>
            </a:r>
          </a:p>
          <a:p>
            <a:pPr marL="441364" indent="-233206">
              <a:spcBef>
                <a:spcPts val="143"/>
              </a:spcBef>
              <a:buFontTx/>
              <a:buChar char="-"/>
              <a:defRPr/>
            </a:pPr>
            <a:r>
              <a:rPr lang="es-CO" sz="1600" spc="-88" dirty="0">
                <a:solidFill>
                  <a:schemeClr val="accent6">
                    <a:lumMod val="75000"/>
                  </a:schemeClr>
                </a:solidFill>
                <a:latin typeface="Arial"/>
                <a:cs typeface="Arial"/>
              </a:rPr>
              <a:t>MONTAJE DE PUENTE BAILEY MUNICIPIO  DE ALMEIDA  L =15 m</a:t>
            </a:r>
            <a:endParaRPr sz="1600" dirty="0">
              <a:solidFill>
                <a:schemeClr val="accent6">
                  <a:lumMod val="75000"/>
                </a:schemeClr>
              </a:solidFill>
              <a:latin typeface="Arial"/>
              <a:cs typeface="Arial"/>
            </a:endParaRPr>
          </a:p>
        </p:txBody>
      </p:sp>
      <p:sp>
        <p:nvSpPr>
          <p:cNvPr id="157729" name="object 2">
            <a:extLst>
              <a:ext uri="{FF2B5EF4-FFF2-40B4-BE49-F238E27FC236}">
                <a16:creationId xmlns:a16="http://schemas.microsoft.com/office/drawing/2014/main" id="{69AC384A-41C7-4DB4-A7F8-F2ED89A30C3B}"/>
              </a:ext>
            </a:extLst>
          </p:cNvPr>
          <p:cNvSpPr>
            <a:spLocks/>
          </p:cNvSpPr>
          <p:nvPr/>
        </p:nvSpPr>
        <p:spPr bwMode="auto">
          <a:xfrm>
            <a:off x="8147050" y="1409700"/>
            <a:ext cx="371475" cy="261938"/>
          </a:xfrm>
          <a:custGeom>
            <a:avLst/>
            <a:gdLst>
              <a:gd name="T0" fmla="*/ 1314611 w 273050"/>
              <a:gd name="T1" fmla="*/ 1666160 h 192405"/>
              <a:gd name="T2" fmla="*/ 2353040 w 273050"/>
              <a:gd name="T3" fmla="*/ 833024 h 192405"/>
              <a:gd name="T4" fmla="*/ 1314611 w 273050"/>
              <a:gd name="T5" fmla="*/ 0 h 192405"/>
              <a:gd name="T6" fmla="*/ 1314611 w 273050"/>
              <a:gd name="T7" fmla="*/ 386572 h 192405"/>
              <a:gd name="T8" fmla="*/ 0 w 273050"/>
              <a:gd name="T9" fmla="*/ 386572 h 192405"/>
              <a:gd name="T10" fmla="*/ 0 w 273050"/>
              <a:gd name="T11" fmla="*/ 1279588 h 192405"/>
              <a:gd name="T12" fmla="*/ 1314611 w 273050"/>
              <a:gd name="T13" fmla="*/ 1279588 h 192405"/>
              <a:gd name="T14" fmla="*/ 1314611 w 273050"/>
              <a:gd name="T15" fmla="*/ 1666160 h 1924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050" h="192405">
                <a:moveTo>
                  <a:pt x="152400" y="192239"/>
                </a:moveTo>
                <a:lnTo>
                  <a:pt x="272783" y="96113"/>
                </a:lnTo>
                <a:lnTo>
                  <a:pt x="152400" y="0"/>
                </a:lnTo>
                <a:lnTo>
                  <a:pt x="152400" y="44602"/>
                </a:lnTo>
                <a:lnTo>
                  <a:pt x="0" y="44602"/>
                </a:lnTo>
                <a:lnTo>
                  <a:pt x="0" y="147637"/>
                </a:lnTo>
                <a:lnTo>
                  <a:pt x="152400" y="147637"/>
                </a:lnTo>
                <a:lnTo>
                  <a:pt x="152400" y="192239"/>
                </a:lnTo>
                <a:close/>
              </a:path>
            </a:pathLst>
          </a:custGeom>
          <a:noFill/>
          <a:ln w="8712">
            <a:solidFill>
              <a:srgbClr val="2AA484"/>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s-CO"/>
          </a:p>
        </p:txBody>
      </p:sp>
      <p:sp>
        <p:nvSpPr>
          <p:cNvPr id="39" name="object 29">
            <a:extLst>
              <a:ext uri="{FF2B5EF4-FFF2-40B4-BE49-F238E27FC236}">
                <a16:creationId xmlns:a16="http://schemas.microsoft.com/office/drawing/2014/main" id="{566081ED-2957-4AE5-A53A-DB61D65FF7B9}"/>
              </a:ext>
            </a:extLst>
          </p:cNvPr>
          <p:cNvSpPr txBox="1"/>
          <p:nvPr/>
        </p:nvSpPr>
        <p:spPr>
          <a:xfrm>
            <a:off x="6096000" y="1420813"/>
            <a:ext cx="2401888" cy="230187"/>
          </a:xfrm>
          <a:prstGeom prst="rect">
            <a:avLst/>
          </a:prstGeom>
        </p:spPr>
        <p:txBody>
          <a:bodyPr lIns="0" tIns="20729" rIns="0" bIns="0">
            <a:spAutoFit/>
          </a:bodyPr>
          <a:lstStyle/>
          <a:p>
            <a:pPr marL="153743" indent="-137333">
              <a:spcBef>
                <a:spcPts val="163"/>
              </a:spcBef>
              <a:buFontTx/>
              <a:buChar char="&gt;"/>
              <a:tabLst>
                <a:tab pos="154606" algn="l"/>
              </a:tabLst>
              <a:defRPr/>
            </a:pPr>
            <a:r>
              <a:rPr lang="es-CO" sz="1360" b="1" spc="-68" dirty="0">
                <a:solidFill>
                  <a:schemeClr val="accent6">
                    <a:lumMod val="75000"/>
                  </a:schemeClr>
                </a:solidFill>
                <a:latin typeface="Arial"/>
                <a:cs typeface="Arial"/>
              </a:rPr>
              <a:t> 12</a:t>
            </a:r>
            <a:r>
              <a:rPr sz="1360" b="1" spc="-68" dirty="0">
                <a:solidFill>
                  <a:schemeClr val="accent6">
                    <a:lumMod val="75000"/>
                  </a:schemeClr>
                </a:solidFill>
                <a:latin typeface="Arial"/>
                <a:cs typeface="Arial"/>
              </a:rPr>
              <a:t> de </a:t>
            </a:r>
            <a:r>
              <a:rPr lang="es-CO" sz="1360" b="1" spc="-68" dirty="0">
                <a:solidFill>
                  <a:schemeClr val="accent6">
                    <a:lumMod val="75000"/>
                  </a:schemeClr>
                </a:solidFill>
                <a:latin typeface="Arial"/>
                <a:cs typeface="Arial"/>
              </a:rPr>
              <a:t>Diciembre</a:t>
            </a:r>
            <a:r>
              <a:rPr sz="1360" b="1" spc="-82" dirty="0">
                <a:solidFill>
                  <a:schemeClr val="accent6">
                    <a:lumMod val="75000"/>
                  </a:schemeClr>
                </a:solidFill>
                <a:latin typeface="Arial"/>
                <a:cs typeface="Arial"/>
              </a:rPr>
              <a:t> </a:t>
            </a:r>
            <a:r>
              <a:rPr sz="1360" b="1" spc="-68" dirty="0">
                <a:solidFill>
                  <a:schemeClr val="accent6">
                    <a:lumMod val="75000"/>
                  </a:schemeClr>
                </a:solidFill>
                <a:latin typeface="Arial"/>
                <a:cs typeface="Arial"/>
              </a:rPr>
              <a:t>de</a:t>
            </a:r>
            <a:r>
              <a:rPr sz="1360" b="1" dirty="0">
                <a:solidFill>
                  <a:schemeClr val="accent6">
                    <a:lumMod val="75000"/>
                  </a:schemeClr>
                </a:solidFill>
                <a:latin typeface="Arial"/>
                <a:cs typeface="Arial"/>
              </a:rPr>
              <a:t> </a:t>
            </a:r>
            <a:r>
              <a:rPr lang="es-CO" sz="1360" b="1" dirty="0">
                <a:solidFill>
                  <a:schemeClr val="accent6">
                    <a:lumMod val="75000"/>
                  </a:schemeClr>
                </a:solidFill>
                <a:latin typeface="Arial"/>
                <a:cs typeface="Arial"/>
              </a:rPr>
              <a:t>2019</a:t>
            </a:r>
            <a:endParaRPr sz="1360" dirty="0">
              <a:solidFill>
                <a:schemeClr val="accent6">
                  <a:lumMod val="75000"/>
                </a:schemeClr>
              </a:solidFill>
              <a:latin typeface="Arial"/>
              <a:cs typeface="Arial"/>
            </a:endParaRPr>
          </a:p>
        </p:txBody>
      </p:sp>
      <p:sp>
        <p:nvSpPr>
          <p:cNvPr id="40" name="object 31">
            <a:extLst>
              <a:ext uri="{FF2B5EF4-FFF2-40B4-BE49-F238E27FC236}">
                <a16:creationId xmlns:a16="http://schemas.microsoft.com/office/drawing/2014/main" id="{6FEF0A91-1C30-427C-98B0-8D7C14252A36}"/>
              </a:ext>
            </a:extLst>
          </p:cNvPr>
          <p:cNvSpPr txBox="1"/>
          <p:nvPr/>
        </p:nvSpPr>
        <p:spPr>
          <a:xfrm>
            <a:off x="8724900" y="1408113"/>
            <a:ext cx="1235075" cy="227012"/>
          </a:xfrm>
          <a:prstGeom prst="rect">
            <a:avLst/>
          </a:prstGeom>
        </p:spPr>
        <p:txBody>
          <a:bodyPr lIns="0" tIns="17275" rIns="0" bIns="0">
            <a:spAutoFit/>
          </a:bodyPr>
          <a:lstStyle/>
          <a:p>
            <a:pPr marL="17275">
              <a:spcBef>
                <a:spcPts val="136"/>
              </a:spcBef>
              <a:defRPr/>
            </a:pPr>
            <a:r>
              <a:rPr lang="es-CO" sz="1360" spc="-68" dirty="0">
                <a:solidFill>
                  <a:schemeClr val="accent6">
                    <a:lumMod val="50000"/>
                  </a:schemeClr>
                </a:solidFill>
                <a:latin typeface="Arial"/>
                <a:cs typeface="Arial"/>
              </a:rPr>
              <a:t>I</a:t>
            </a:r>
            <a:r>
              <a:rPr sz="1360" spc="-68" dirty="0" err="1">
                <a:solidFill>
                  <a:schemeClr val="accent6">
                    <a:lumMod val="50000"/>
                  </a:schemeClr>
                </a:solidFill>
                <a:latin typeface="Arial"/>
                <a:cs typeface="Arial"/>
              </a:rPr>
              <a:t>nicio</a:t>
            </a:r>
            <a:r>
              <a:rPr sz="1360" spc="-68" dirty="0">
                <a:solidFill>
                  <a:schemeClr val="accent6">
                    <a:lumMod val="50000"/>
                  </a:schemeClr>
                </a:solidFill>
                <a:latin typeface="Arial"/>
                <a:cs typeface="Arial"/>
              </a:rPr>
              <a:t> </a:t>
            </a:r>
            <a:r>
              <a:rPr sz="1360" spc="-82" dirty="0">
                <a:solidFill>
                  <a:schemeClr val="accent6">
                    <a:lumMod val="50000"/>
                  </a:schemeClr>
                </a:solidFill>
                <a:latin typeface="Arial"/>
                <a:cs typeface="Arial"/>
              </a:rPr>
              <a:t>de</a:t>
            </a:r>
            <a:r>
              <a:rPr sz="1360" spc="-109" dirty="0">
                <a:solidFill>
                  <a:schemeClr val="accent6">
                    <a:lumMod val="50000"/>
                  </a:schemeClr>
                </a:solidFill>
                <a:latin typeface="Arial"/>
                <a:cs typeface="Arial"/>
              </a:rPr>
              <a:t> </a:t>
            </a:r>
            <a:r>
              <a:rPr sz="1360" spc="-75" dirty="0">
                <a:solidFill>
                  <a:schemeClr val="accent6">
                    <a:lumMod val="50000"/>
                  </a:schemeClr>
                </a:solidFill>
                <a:latin typeface="Arial"/>
                <a:cs typeface="Arial"/>
              </a:rPr>
              <a:t>obras</a:t>
            </a:r>
            <a:endParaRPr sz="1360" dirty="0">
              <a:solidFill>
                <a:schemeClr val="accent6">
                  <a:lumMod val="50000"/>
                </a:schemeClr>
              </a:solidFill>
              <a:latin typeface="Arial"/>
              <a:cs typeface="Arial"/>
            </a:endParaRPr>
          </a:p>
        </p:txBody>
      </p:sp>
      <p:sp>
        <p:nvSpPr>
          <p:cNvPr id="41" name="object 24">
            <a:extLst>
              <a:ext uri="{FF2B5EF4-FFF2-40B4-BE49-F238E27FC236}">
                <a16:creationId xmlns:a16="http://schemas.microsoft.com/office/drawing/2014/main" id="{5D03F849-AA30-45BF-BB47-E8D6155FBB53}"/>
              </a:ext>
            </a:extLst>
          </p:cNvPr>
          <p:cNvSpPr txBox="1"/>
          <p:nvPr/>
        </p:nvSpPr>
        <p:spPr>
          <a:xfrm>
            <a:off x="1206500" y="1552575"/>
            <a:ext cx="1325563" cy="541338"/>
          </a:xfrm>
          <a:prstGeom prst="rect">
            <a:avLst/>
          </a:prstGeom>
        </p:spPr>
        <p:txBody>
          <a:bodyPr lIns="0" tIns="70824" rIns="0" bIns="0">
            <a:spAutoFit/>
          </a:bodyPr>
          <a:lstStyle/>
          <a:p>
            <a:pPr marL="153743" indent="-137333">
              <a:spcBef>
                <a:spcPts val="556"/>
              </a:spcBef>
              <a:buFontTx/>
              <a:buChar char="&gt;"/>
              <a:tabLst>
                <a:tab pos="154606" algn="l"/>
              </a:tabLst>
              <a:defRPr/>
            </a:pPr>
            <a:r>
              <a:rPr lang="es-CO" sz="1360" spc="-68" dirty="0">
                <a:solidFill>
                  <a:schemeClr val="accent6">
                    <a:lumMod val="75000"/>
                  </a:schemeClr>
                </a:solidFill>
                <a:latin typeface="Arial"/>
                <a:cs typeface="Arial"/>
              </a:rPr>
              <a:t>Obra</a:t>
            </a:r>
            <a:r>
              <a:rPr sz="1360" spc="-61" dirty="0">
                <a:solidFill>
                  <a:schemeClr val="accent6">
                    <a:lumMod val="75000"/>
                  </a:schemeClr>
                </a:solidFill>
                <a:latin typeface="Arial"/>
                <a:cs typeface="Arial"/>
              </a:rPr>
              <a:t>:</a:t>
            </a:r>
            <a:endParaRPr sz="1360" dirty="0">
              <a:solidFill>
                <a:schemeClr val="accent6">
                  <a:lumMod val="75000"/>
                </a:schemeClr>
              </a:solidFill>
              <a:latin typeface="Arial"/>
              <a:cs typeface="Arial"/>
            </a:endParaRPr>
          </a:p>
          <a:p>
            <a:pPr marL="153743" indent="-137333">
              <a:spcBef>
                <a:spcPts val="428"/>
              </a:spcBef>
              <a:buFontTx/>
              <a:buChar char="&gt;"/>
              <a:tabLst>
                <a:tab pos="154606" algn="l"/>
              </a:tabLst>
              <a:defRPr/>
            </a:pPr>
            <a:r>
              <a:rPr lang="es-CO" sz="1360" spc="-68" dirty="0">
                <a:solidFill>
                  <a:schemeClr val="accent6">
                    <a:lumMod val="75000"/>
                  </a:schemeClr>
                </a:solidFill>
                <a:latin typeface="Arial"/>
                <a:cs typeface="Arial"/>
              </a:rPr>
              <a:t>Interventoría</a:t>
            </a:r>
            <a:r>
              <a:rPr sz="1360" spc="-54" dirty="0">
                <a:solidFill>
                  <a:schemeClr val="accent6">
                    <a:lumMod val="75000"/>
                  </a:schemeClr>
                </a:solidFill>
                <a:latin typeface="Arial"/>
                <a:cs typeface="Arial"/>
              </a:rPr>
              <a:t>:</a:t>
            </a:r>
            <a:endParaRPr sz="1360" dirty="0">
              <a:solidFill>
                <a:schemeClr val="accent6">
                  <a:lumMod val="75000"/>
                </a:schemeClr>
              </a:solidFill>
              <a:latin typeface="Arial"/>
              <a:cs typeface="Arial"/>
            </a:endParaRPr>
          </a:p>
        </p:txBody>
      </p:sp>
      <p:sp>
        <p:nvSpPr>
          <p:cNvPr id="42" name="object 25">
            <a:extLst>
              <a:ext uri="{FF2B5EF4-FFF2-40B4-BE49-F238E27FC236}">
                <a16:creationId xmlns:a16="http://schemas.microsoft.com/office/drawing/2014/main" id="{A2C74171-21EF-40BF-9B76-59555A98E137}"/>
              </a:ext>
            </a:extLst>
          </p:cNvPr>
          <p:cNvSpPr txBox="1"/>
          <p:nvPr/>
        </p:nvSpPr>
        <p:spPr>
          <a:xfrm>
            <a:off x="3460750" y="1547813"/>
            <a:ext cx="2771775" cy="576262"/>
          </a:xfrm>
          <a:prstGeom prst="rect">
            <a:avLst/>
          </a:prstGeom>
        </p:spPr>
        <p:txBody>
          <a:bodyPr lIns="0" tIns="17275" rIns="0" bIns="0">
            <a:spAutoFit/>
          </a:bodyPr>
          <a:lstStyle/>
          <a:p>
            <a:pPr marL="17275">
              <a:lnSpc>
                <a:spcPts val="2224"/>
              </a:lnSpc>
              <a:spcBef>
                <a:spcPts val="136"/>
              </a:spcBef>
              <a:defRPr/>
            </a:pPr>
            <a:r>
              <a:rPr sz="1768" b="1" spc="-7" dirty="0">
                <a:solidFill>
                  <a:schemeClr val="accent6">
                    <a:lumMod val="50000"/>
                  </a:schemeClr>
                </a:solidFill>
                <a:latin typeface="Arial"/>
                <a:cs typeface="Arial"/>
              </a:rPr>
              <a:t>$</a:t>
            </a:r>
            <a:r>
              <a:rPr lang="en-US" sz="1768" b="1" spc="-7" dirty="0">
                <a:solidFill>
                  <a:schemeClr val="accent6">
                    <a:lumMod val="50000"/>
                  </a:schemeClr>
                </a:solidFill>
                <a:latin typeface="Arial"/>
                <a:cs typeface="Arial"/>
              </a:rPr>
              <a:t>2.473.538.191</a:t>
            </a:r>
            <a:r>
              <a:rPr lang="en-US" sz="1768" b="1" spc="109" dirty="0">
                <a:solidFill>
                  <a:schemeClr val="accent6">
                    <a:lumMod val="50000"/>
                  </a:schemeClr>
                </a:solidFill>
                <a:latin typeface="Arial"/>
                <a:cs typeface="Arial"/>
              </a:rPr>
              <a:t> </a:t>
            </a:r>
            <a:r>
              <a:rPr lang="en-US" sz="1768" b="1" spc="-7" dirty="0" err="1">
                <a:solidFill>
                  <a:schemeClr val="accent6">
                    <a:lumMod val="50000"/>
                  </a:schemeClr>
                </a:solidFill>
                <a:latin typeface="Arial"/>
                <a:cs typeface="Arial"/>
              </a:rPr>
              <a:t>millones</a:t>
            </a:r>
            <a:endParaRPr sz="1768" baseline="2314" dirty="0">
              <a:solidFill>
                <a:schemeClr val="accent6">
                  <a:lumMod val="50000"/>
                </a:schemeClr>
              </a:solidFill>
              <a:latin typeface="Arial"/>
              <a:cs typeface="Arial"/>
            </a:endParaRPr>
          </a:p>
          <a:p>
            <a:pPr marL="17275">
              <a:lnSpc>
                <a:spcPts val="2224"/>
              </a:lnSpc>
              <a:spcBef>
                <a:spcPts val="136"/>
              </a:spcBef>
              <a:defRPr/>
            </a:pPr>
            <a:r>
              <a:rPr lang="en-US" sz="1768" b="1" spc="-7" dirty="0">
                <a:solidFill>
                  <a:schemeClr val="accent6">
                    <a:lumMod val="50000"/>
                  </a:schemeClr>
                </a:solidFill>
                <a:latin typeface="Arial"/>
                <a:cs typeface="Arial"/>
              </a:rPr>
              <a:t>$1.064.838.075 </a:t>
            </a:r>
            <a:r>
              <a:rPr lang="en-US" sz="1768" b="1" spc="-7" dirty="0" err="1">
                <a:solidFill>
                  <a:schemeClr val="accent6">
                    <a:lumMod val="50000"/>
                  </a:schemeClr>
                </a:solidFill>
                <a:latin typeface="Arial"/>
                <a:cs typeface="Arial"/>
              </a:rPr>
              <a:t>millones</a:t>
            </a:r>
            <a:endParaRPr sz="1768" b="1" spc="-7" dirty="0">
              <a:solidFill>
                <a:schemeClr val="accent6">
                  <a:lumMod val="50000"/>
                </a:schemeClr>
              </a:solidFill>
              <a:latin typeface="Arial"/>
              <a:cs typeface="Arial"/>
            </a:endParaRPr>
          </a:p>
        </p:txBody>
      </p:sp>
      <p:sp>
        <p:nvSpPr>
          <p:cNvPr id="44" name="Rectángulo 43">
            <a:extLst>
              <a:ext uri="{FF2B5EF4-FFF2-40B4-BE49-F238E27FC236}">
                <a16:creationId xmlns:a16="http://schemas.microsoft.com/office/drawing/2014/main" id="{8063F69A-C1B3-486D-B700-94A382D37134}"/>
              </a:ext>
            </a:extLst>
          </p:cNvPr>
          <p:cNvSpPr/>
          <p:nvPr/>
        </p:nvSpPr>
        <p:spPr>
          <a:xfrm>
            <a:off x="8588375" y="4316413"/>
            <a:ext cx="2322513" cy="854075"/>
          </a:xfrm>
          <a:prstGeom prst="rect">
            <a:avLst/>
          </a:prstGeom>
        </p:spPr>
        <p:txBody>
          <a:bodyPr>
            <a:spAutoFit/>
          </a:bodyPr>
          <a:lstStyle/>
          <a:p>
            <a:pPr marL="766990">
              <a:spcBef>
                <a:spcPts val="891"/>
              </a:spcBef>
              <a:defRPr/>
            </a:pPr>
            <a:r>
              <a:rPr lang="es-MX" sz="1224" b="1" spc="-75" dirty="0">
                <a:solidFill>
                  <a:schemeClr val="accent6">
                    <a:lumMod val="50000"/>
                  </a:schemeClr>
                </a:solidFill>
                <a:latin typeface="Arial"/>
                <a:cs typeface="Arial"/>
              </a:rPr>
              <a:t>Empleos</a:t>
            </a:r>
            <a:endParaRPr lang="es-MX" sz="1224" dirty="0">
              <a:solidFill>
                <a:schemeClr val="accent6">
                  <a:lumMod val="50000"/>
                </a:schemeClr>
              </a:solidFill>
              <a:latin typeface="Arial"/>
              <a:cs typeface="Arial"/>
            </a:endParaRPr>
          </a:p>
          <a:p>
            <a:pPr marL="982921" indent="-98465">
              <a:spcBef>
                <a:spcPts val="422"/>
              </a:spcBef>
              <a:buFontTx/>
              <a:buChar char="•"/>
              <a:tabLst>
                <a:tab pos="983785" algn="l"/>
              </a:tabLst>
              <a:defRPr/>
            </a:pPr>
            <a:r>
              <a:rPr lang="es-MX" sz="2040" spc="-121" baseline="2777" dirty="0">
                <a:solidFill>
                  <a:schemeClr val="accent6">
                    <a:lumMod val="50000"/>
                  </a:schemeClr>
                </a:solidFill>
                <a:latin typeface="Arial"/>
                <a:cs typeface="Arial"/>
              </a:rPr>
              <a:t> Directos </a:t>
            </a:r>
            <a:r>
              <a:rPr lang="es-MX" sz="1700" dirty="0">
                <a:solidFill>
                  <a:schemeClr val="accent6">
                    <a:lumMod val="50000"/>
                  </a:schemeClr>
                </a:solidFill>
                <a:latin typeface="Arial"/>
                <a:cs typeface="Arial"/>
              </a:rPr>
              <a:t> 29 - </a:t>
            </a:r>
            <a:r>
              <a:rPr lang="es-MX" sz="2040" spc="-121" baseline="2777" dirty="0">
                <a:solidFill>
                  <a:schemeClr val="accent6">
                    <a:lumMod val="50000"/>
                  </a:schemeClr>
                </a:solidFill>
                <a:latin typeface="Arial"/>
                <a:cs typeface="Arial"/>
              </a:rPr>
              <a:t> Indirectos </a:t>
            </a:r>
            <a:r>
              <a:rPr lang="es-MX" sz="1700" dirty="0">
                <a:solidFill>
                  <a:schemeClr val="accent6">
                    <a:lumMod val="50000"/>
                  </a:schemeClr>
                </a:solidFill>
                <a:latin typeface="Arial"/>
                <a:cs typeface="Arial"/>
              </a:rPr>
              <a:t>20</a:t>
            </a:r>
          </a:p>
        </p:txBody>
      </p:sp>
      <p:sp>
        <p:nvSpPr>
          <p:cNvPr id="43" name="Rectángulo 42">
            <a:extLst>
              <a:ext uri="{FF2B5EF4-FFF2-40B4-BE49-F238E27FC236}">
                <a16:creationId xmlns:a16="http://schemas.microsoft.com/office/drawing/2014/main" id="{BA854703-0081-4506-AFAD-5797DFF0768E}"/>
              </a:ext>
            </a:extLst>
          </p:cNvPr>
          <p:cNvSpPr/>
          <p:nvPr/>
        </p:nvSpPr>
        <p:spPr>
          <a:xfrm>
            <a:off x="876300" y="266700"/>
            <a:ext cx="6073775"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PROGRAMA BICENTENARIO</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6" name="Conector recto de flecha 25">
            <a:extLst>
              <a:ext uri="{FF2B5EF4-FFF2-40B4-BE49-F238E27FC236}">
                <a16:creationId xmlns:a16="http://schemas.microsoft.com/office/drawing/2014/main" id="{A717AB72-E06D-47CA-AD34-ED59192F6D1D}"/>
              </a:ext>
            </a:extLst>
          </p:cNvPr>
          <p:cNvCxnSpPr>
            <a:cxnSpLocks/>
          </p:cNvCxnSpPr>
          <p:nvPr/>
        </p:nvCxnSpPr>
        <p:spPr>
          <a:xfrm>
            <a:off x="9167813" y="2370138"/>
            <a:ext cx="0" cy="352425"/>
          </a:xfrm>
          <a:prstGeom prst="straightConnector1">
            <a:avLst/>
          </a:prstGeom>
          <a:ln w="28575">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ector recto de flecha 22">
            <a:extLst>
              <a:ext uri="{FF2B5EF4-FFF2-40B4-BE49-F238E27FC236}">
                <a16:creationId xmlns:a16="http://schemas.microsoft.com/office/drawing/2014/main" id="{53986EAD-2C5A-4E6D-B8A5-F5A4D32F3801}"/>
              </a:ext>
            </a:extLst>
          </p:cNvPr>
          <p:cNvCxnSpPr>
            <a:cxnSpLocks/>
          </p:cNvCxnSpPr>
          <p:nvPr/>
        </p:nvCxnSpPr>
        <p:spPr>
          <a:xfrm flipH="1">
            <a:off x="1703388" y="2387600"/>
            <a:ext cx="1587" cy="339725"/>
          </a:xfrm>
          <a:prstGeom prst="straightConnector1">
            <a:avLst/>
          </a:prstGeom>
          <a:ln w="28575">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ector recto de flecha 24">
            <a:extLst>
              <a:ext uri="{FF2B5EF4-FFF2-40B4-BE49-F238E27FC236}">
                <a16:creationId xmlns:a16="http://schemas.microsoft.com/office/drawing/2014/main" id="{8B9CE796-7956-4BC9-9395-94C1C5A9836A}"/>
              </a:ext>
            </a:extLst>
          </p:cNvPr>
          <p:cNvCxnSpPr>
            <a:cxnSpLocks/>
          </p:cNvCxnSpPr>
          <p:nvPr/>
        </p:nvCxnSpPr>
        <p:spPr>
          <a:xfrm>
            <a:off x="4794250" y="2387600"/>
            <a:ext cx="0" cy="334963"/>
          </a:xfrm>
          <a:prstGeom prst="straightConnector1">
            <a:avLst/>
          </a:prstGeom>
          <a:ln w="28575">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10597" name="Rectángulo 31">
            <a:extLst>
              <a:ext uri="{FF2B5EF4-FFF2-40B4-BE49-F238E27FC236}">
                <a16:creationId xmlns:a16="http://schemas.microsoft.com/office/drawing/2014/main" id="{C9AD72D4-001A-4C91-9748-1E268C46AEF4}"/>
              </a:ext>
            </a:extLst>
          </p:cNvPr>
          <p:cNvSpPr>
            <a:spLocks noChangeArrowheads="1"/>
          </p:cNvSpPr>
          <p:nvPr/>
        </p:nvSpPr>
        <p:spPr bwMode="auto">
          <a:xfrm>
            <a:off x="6742113" y="1506538"/>
            <a:ext cx="4833937" cy="369887"/>
          </a:xfrm>
          <a:prstGeom prst="rect">
            <a:avLst/>
          </a:prstGeom>
          <a:solidFill>
            <a:schemeClr val="accent6">
              <a:lumMod val="50000"/>
            </a:schemeClr>
          </a:solid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ES_tradnl" altLang="es-CO" sz="1800">
                <a:solidFill>
                  <a:srgbClr val="FFFFFF"/>
                </a:solidFill>
              </a:rPr>
              <a:t>Mejoramiento</a:t>
            </a:r>
            <a:endParaRPr lang="es-ES_tradnl" altLang="es-CO" sz="1800" u="sng">
              <a:solidFill>
                <a:srgbClr val="FFFFFF"/>
              </a:solidFill>
            </a:endParaRPr>
          </a:p>
        </p:txBody>
      </p:sp>
      <p:sp>
        <p:nvSpPr>
          <p:cNvPr id="110598" name="Rectángulo 30">
            <a:extLst>
              <a:ext uri="{FF2B5EF4-FFF2-40B4-BE49-F238E27FC236}">
                <a16:creationId xmlns:a16="http://schemas.microsoft.com/office/drawing/2014/main" id="{6C568F65-E47C-43AE-B422-D7C628AC200D}"/>
              </a:ext>
            </a:extLst>
          </p:cNvPr>
          <p:cNvSpPr>
            <a:spLocks noChangeArrowheads="1"/>
          </p:cNvSpPr>
          <p:nvPr/>
        </p:nvSpPr>
        <p:spPr bwMode="auto">
          <a:xfrm>
            <a:off x="736600" y="1487488"/>
            <a:ext cx="4833938" cy="369887"/>
          </a:xfrm>
          <a:prstGeom prst="rect">
            <a:avLst/>
          </a:prstGeom>
          <a:solidFill>
            <a:schemeClr val="accent6">
              <a:lumMod val="50000"/>
            </a:schemeClr>
          </a:solid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ES_tradnl" altLang="es-CO" sz="1800">
                <a:solidFill>
                  <a:srgbClr val="FFFFFF"/>
                </a:solidFill>
              </a:rPr>
              <a:t>Mantenimiento</a:t>
            </a:r>
            <a:endParaRPr lang="es-ES_tradnl" altLang="es-CO" sz="1800" u="sng">
              <a:solidFill>
                <a:srgbClr val="FFFFFF"/>
              </a:solidFill>
            </a:endParaRPr>
          </a:p>
        </p:txBody>
      </p:sp>
      <p:sp>
        <p:nvSpPr>
          <p:cNvPr id="16" name="Rectángulo redondeado 15">
            <a:extLst>
              <a:ext uri="{FF2B5EF4-FFF2-40B4-BE49-F238E27FC236}">
                <a16:creationId xmlns:a16="http://schemas.microsoft.com/office/drawing/2014/main" id="{655CE8BD-92E4-4C0D-AE22-383E11DCFEDA}"/>
              </a:ext>
            </a:extLst>
          </p:cNvPr>
          <p:cNvSpPr/>
          <p:nvPr/>
        </p:nvSpPr>
        <p:spPr>
          <a:xfrm>
            <a:off x="420688" y="1905000"/>
            <a:ext cx="2743200" cy="1008063"/>
          </a:xfrm>
          <a:prstGeom prst="rect">
            <a:avLst/>
          </a:prstGeom>
          <a:noFill/>
          <a:ln w="28575">
            <a:solidFill>
              <a:schemeClr val="bg2"/>
            </a:solidFill>
          </a:ln>
        </p:spPr>
        <p:style>
          <a:lnRef idx="2">
            <a:schemeClr val="accent1"/>
          </a:lnRef>
          <a:fillRef idx="1">
            <a:schemeClr val="lt1"/>
          </a:fillRef>
          <a:effectRef idx="0">
            <a:schemeClr val="accent1"/>
          </a:effectRef>
          <a:fontRef idx="minor">
            <a:schemeClr val="dk1"/>
          </a:fontRef>
        </p:style>
        <p:txBody>
          <a:bodyPr anchor="ctr"/>
          <a:lstStyle/>
          <a:p>
            <a:pPr algn="ctr">
              <a:defRPr/>
            </a:pPr>
            <a:r>
              <a:rPr lang="es-MX" sz="1400" dirty="0">
                <a:solidFill>
                  <a:schemeClr val="accent6">
                    <a:lumMod val="50000"/>
                  </a:schemeClr>
                </a:solidFill>
              </a:rPr>
              <a:t>Periódico </a:t>
            </a:r>
          </a:p>
          <a:p>
            <a:pPr marL="285750" indent="-285750" algn="ctr">
              <a:buClr>
                <a:srgbClr val="3C78D8"/>
              </a:buClr>
              <a:buFont typeface="Wingdings" panose="05000000000000000000" pitchFamily="2" charset="2"/>
              <a:buChar char="ü"/>
              <a:defRPr/>
            </a:pPr>
            <a:r>
              <a:rPr lang="es-MX" sz="1400" dirty="0">
                <a:solidFill>
                  <a:schemeClr val="accent6">
                    <a:lumMod val="50000"/>
                  </a:schemeClr>
                </a:solidFill>
              </a:rPr>
              <a:t>Con maquinaria</a:t>
            </a:r>
          </a:p>
        </p:txBody>
      </p:sp>
      <p:sp>
        <p:nvSpPr>
          <p:cNvPr id="17" name="Rectángulo redondeado 16">
            <a:extLst>
              <a:ext uri="{FF2B5EF4-FFF2-40B4-BE49-F238E27FC236}">
                <a16:creationId xmlns:a16="http://schemas.microsoft.com/office/drawing/2014/main" id="{619DA4E1-275C-4043-9463-1BB94E45D5F4}"/>
              </a:ext>
            </a:extLst>
          </p:cNvPr>
          <p:cNvSpPr/>
          <p:nvPr/>
        </p:nvSpPr>
        <p:spPr>
          <a:xfrm>
            <a:off x="3378200" y="1909763"/>
            <a:ext cx="2717800" cy="1003300"/>
          </a:xfrm>
          <a:prstGeom prst="rect">
            <a:avLst/>
          </a:prstGeom>
          <a:noFill/>
          <a:ln w="28575">
            <a:solidFill>
              <a:schemeClr val="bg2"/>
            </a:solidFill>
          </a:ln>
        </p:spPr>
        <p:style>
          <a:lnRef idx="2">
            <a:schemeClr val="accent1"/>
          </a:lnRef>
          <a:fillRef idx="1">
            <a:schemeClr val="lt1"/>
          </a:fillRef>
          <a:effectRef idx="0">
            <a:schemeClr val="accent1"/>
          </a:effectRef>
          <a:fontRef idx="minor">
            <a:schemeClr val="dk1"/>
          </a:fontRef>
        </p:style>
        <p:txBody>
          <a:bodyPr lIns="0" rIns="0" anchor="ctr"/>
          <a:lstStyle/>
          <a:p>
            <a:pPr algn="ctr">
              <a:defRPr/>
            </a:pPr>
            <a:r>
              <a:rPr lang="es-MX" sz="1400" dirty="0">
                <a:solidFill>
                  <a:schemeClr val="accent6">
                    <a:lumMod val="50000"/>
                  </a:schemeClr>
                </a:solidFill>
              </a:rPr>
              <a:t>Rutinario </a:t>
            </a:r>
          </a:p>
          <a:p>
            <a:pPr marL="285750" indent="-285750" algn="ctr">
              <a:buClr>
                <a:srgbClr val="3C78D8"/>
              </a:buClr>
              <a:buFont typeface="Wingdings" panose="05000000000000000000" pitchFamily="2" charset="2"/>
              <a:buChar char="ü"/>
              <a:defRPr/>
            </a:pPr>
            <a:r>
              <a:rPr lang="es-MX" sz="1400" dirty="0">
                <a:solidFill>
                  <a:schemeClr val="accent6">
                    <a:lumMod val="50000"/>
                  </a:schemeClr>
                </a:solidFill>
              </a:rPr>
              <a:t>Con mano de obra</a:t>
            </a:r>
          </a:p>
          <a:p>
            <a:pPr algn="ctr">
              <a:defRPr/>
            </a:pPr>
            <a:r>
              <a:rPr lang="es-MX" sz="1400" b="1" dirty="0">
                <a:solidFill>
                  <a:schemeClr val="accent6">
                    <a:lumMod val="50000"/>
                  </a:schemeClr>
                </a:solidFill>
              </a:rPr>
              <a:t>-Emprendedores rurales- </a:t>
            </a:r>
          </a:p>
        </p:txBody>
      </p:sp>
      <p:sp>
        <p:nvSpPr>
          <p:cNvPr id="110601" name="Rectángulo 18">
            <a:extLst>
              <a:ext uri="{FF2B5EF4-FFF2-40B4-BE49-F238E27FC236}">
                <a16:creationId xmlns:a16="http://schemas.microsoft.com/office/drawing/2014/main" id="{F755743F-F624-488B-A1D4-63553A9BDF1A}"/>
              </a:ext>
            </a:extLst>
          </p:cNvPr>
          <p:cNvSpPr>
            <a:spLocks noChangeArrowheads="1"/>
          </p:cNvSpPr>
          <p:nvPr/>
        </p:nvSpPr>
        <p:spPr bwMode="auto">
          <a:xfrm>
            <a:off x="736600" y="1050925"/>
            <a:ext cx="4833938" cy="369888"/>
          </a:xfrm>
          <a:prstGeom prst="rect">
            <a:avLst/>
          </a:prstGeom>
          <a:solidFill>
            <a:schemeClr val="accent6">
              <a:lumMod val="50000"/>
            </a:schemeClr>
          </a:solid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s-ES_tradnl" altLang="es-CO">
                <a:solidFill>
                  <a:srgbClr val="FFFFFF"/>
                </a:solidFill>
              </a:rPr>
              <a:t>Corredores Transitables</a:t>
            </a:r>
          </a:p>
        </p:txBody>
      </p:sp>
      <p:sp>
        <p:nvSpPr>
          <p:cNvPr id="110602" name="Rectángulo 19">
            <a:extLst>
              <a:ext uri="{FF2B5EF4-FFF2-40B4-BE49-F238E27FC236}">
                <a16:creationId xmlns:a16="http://schemas.microsoft.com/office/drawing/2014/main" id="{2FAF4C05-92F3-4BE9-B01B-C02B40ABFA36}"/>
              </a:ext>
            </a:extLst>
          </p:cNvPr>
          <p:cNvSpPr>
            <a:spLocks noChangeArrowheads="1"/>
          </p:cNvSpPr>
          <p:nvPr/>
        </p:nvSpPr>
        <p:spPr bwMode="auto">
          <a:xfrm>
            <a:off x="6742113" y="1069975"/>
            <a:ext cx="4833937" cy="369888"/>
          </a:xfrm>
          <a:prstGeom prst="rect">
            <a:avLst/>
          </a:prstGeom>
          <a:solidFill>
            <a:schemeClr val="accent6">
              <a:lumMod val="50000"/>
            </a:schemeClr>
          </a:solid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s-ES_tradnl" altLang="es-CO" dirty="0">
                <a:solidFill>
                  <a:srgbClr val="FFFFFF"/>
                </a:solidFill>
              </a:rPr>
              <a:t>Corredores </a:t>
            </a:r>
            <a:r>
              <a:rPr lang="es-ES" altLang="es-CO" dirty="0">
                <a:solidFill>
                  <a:srgbClr val="FFFFFF"/>
                </a:solidFill>
              </a:rPr>
              <a:t>duraderos</a:t>
            </a:r>
            <a:endParaRPr lang="es-ES_tradnl" altLang="es-CO" dirty="0">
              <a:solidFill>
                <a:srgbClr val="FFFFFF"/>
              </a:solidFill>
            </a:endParaRPr>
          </a:p>
        </p:txBody>
      </p:sp>
      <p:cxnSp>
        <p:nvCxnSpPr>
          <p:cNvPr id="28" name="Conector angular 27">
            <a:extLst>
              <a:ext uri="{FF2B5EF4-FFF2-40B4-BE49-F238E27FC236}">
                <a16:creationId xmlns:a16="http://schemas.microsoft.com/office/drawing/2014/main" id="{6FBD057E-7A60-4E61-9C70-C1330FDD801A}"/>
              </a:ext>
            </a:extLst>
          </p:cNvPr>
          <p:cNvCxnSpPr>
            <a:cxnSpLocks/>
          </p:cNvCxnSpPr>
          <p:nvPr/>
        </p:nvCxnSpPr>
        <p:spPr>
          <a:xfrm rot="10800000" flipV="1">
            <a:off x="3154363" y="777875"/>
            <a:ext cx="2957512" cy="254000"/>
          </a:xfrm>
          <a:prstGeom prst="bentConnector2">
            <a:avLst/>
          </a:prstGeom>
          <a:ln w="28575">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ector angular 28">
            <a:extLst>
              <a:ext uri="{FF2B5EF4-FFF2-40B4-BE49-F238E27FC236}">
                <a16:creationId xmlns:a16="http://schemas.microsoft.com/office/drawing/2014/main" id="{35247820-3A55-41CD-BC34-FD0AC99834E6}"/>
              </a:ext>
            </a:extLst>
          </p:cNvPr>
          <p:cNvCxnSpPr>
            <a:cxnSpLocks/>
          </p:cNvCxnSpPr>
          <p:nvPr/>
        </p:nvCxnSpPr>
        <p:spPr>
          <a:xfrm>
            <a:off x="5143500" y="777875"/>
            <a:ext cx="4016375" cy="263525"/>
          </a:xfrm>
          <a:prstGeom prst="bentConnector2">
            <a:avLst/>
          </a:prstGeom>
          <a:ln w="28575">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21" name="Título 2">
            <a:extLst>
              <a:ext uri="{FF2B5EF4-FFF2-40B4-BE49-F238E27FC236}">
                <a16:creationId xmlns:a16="http://schemas.microsoft.com/office/drawing/2014/main" id="{D2B9A53A-084D-4CC1-AC63-453AA2A16C16}"/>
              </a:ext>
            </a:extLst>
          </p:cNvPr>
          <p:cNvSpPr txBox="1">
            <a:spLocks/>
          </p:cNvSpPr>
          <p:nvPr/>
        </p:nvSpPr>
        <p:spPr>
          <a:xfrm>
            <a:off x="5078413" y="255588"/>
            <a:ext cx="6662737" cy="377825"/>
          </a:xfrm>
          <a:prstGeom prst="rect">
            <a:avLst/>
          </a:prstGeom>
          <a:noFill/>
          <a:ln>
            <a:noFill/>
          </a:ln>
        </p:spPr>
        <p:txBody>
          <a:bodyPr spcFirstLastPara="1" lIns="68575" tIns="34275" rIns="68575" bIns="34275" anchor="ctr"/>
          <a:lstStyle>
            <a:defPPr marR="0" lvl="0" algn="l" rtl="0">
              <a:lnSpc>
                <a:spcPct val="100000"/>
              </a:lnSpc>
              <a:spcBef>
                <a:spcPts val="0"/>
              </a:spcBef>
              <a:spcAft>
                <a:spcPts val="0"/>
              </a:spcAft>
            </a:defPPr>
            <a:lvl1pPr marR="0" lvl="0" algn="l" rtl="0">
              <a:lnSpc>
                <a:spcPct val="90000"/>
              </a:lnSpc>
              <a:spcBef>
                <a:spcPts val="0"/>
              </a:spcBef>
              <a:spcAft>
                <a:spcPts val="0"/>
              </a:spcAft>
              <a:buClr>
                <a:srgbClr val="0054BC"/>
              </a:buClr>
              <a:buSzPts val="3300"/>
              <a:buFont typeface="Work Sans"/>
              <a:buNone/>
              <a:defRPr sz="3300" b="0" i="0" u="none" strike="noStrike" cap="none">
                <a:solidFill>
                  <a:srgbClr val="0054BC"/>
                </a:solidFill>
                <a:latin typeface="Work Sans"/>
                <a:ea typeface="Work Sans"/>
                <a:cs typeface="Work Sans"/>
                <a:sym typeface="Work Sans"/>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pPr algn="ctr">
              <a:defRPr/>
            </a:pPr>
            <a:r>
              <a:rPr lang="es-CO" sz="2600" b="1" kern="0" dirty="0">
                <a:solidFill>
                  <a:schemeClr val="accent6">
                    <a:lumMod val="50000"/>
                  </a:schemeClr>
                </a:solidFill>
                <a:latin typeface="Arial" charset="0"/>
                <a:ea typeface="Arial" charset="0"/>
                <a:cs typeface="Arial" charset="0"/>
              </a:rPr>
              <a:t>Alcance de ejecución</a:t>
            </a:r>
          </a:p>
        </p:txBody>
      </p:sp>
      <p:cxnSp>
        <p:nvCxnSpPr>
          <p:cNvPr id="22" name="Conector recto de flecha 21">
            <a:extLst>
              <a:ext uri="{FF2B5EF4-FFF2-40B4-BE49-F238E27FC236}">
                <a16:creationId xmlns:a16="http://schemas.microsoft.com/office/drawing/2014/main" id="{BAFAAEAE-733B-4F26-830B-0561132817CE}"/>
              </a:ext>
            </a:extLst>
          </p:cNvPr>
          <p:cNvCxnSpPr>
            <a:cxnSpLocks/>
          </p:cNvCxnSpPr>
          <p:nvPr/>
        </p:nvCxnSpPr>
        <p:spPr>
          <a:xfrm flipH="1">
            <a:off x="1789113" y="2901950"/>
            <a:ext cx="1587" cy="339725"/>
          </a:xfrm>
          <a:prstGeom prst="straightConnector1">
            <a:avLst/>
          </a:prstGeom>
          <a:ln w="28575">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ector recto de flecha 23">
            <a:extLst>
              <a:ext uri="{FF2B5EF4-FFF2-40B4-BE49-F238E27FC236}">
                <a16:creationId xmlns:a16="http://schemas.microsoft.com/office/drawing/2014/main" id="{A905BFC6-FC29-4880-8F4E-957C86B52464}"/>
              </a:ext>
            </a:extLst>
          </p:cNvPr>
          <p:cNvCxnSpPr>
            <a:cxnSpLocks/>
          </p:cNvCxnSpPr>
          <p:nvPr/>
        </p:nvCxnSpPr>
        <p:spPr>
          <a:xfrm flipH="1">
            <a:off x="4794250" y="2909888"/>
            <a:ext cx="0" cy="339725"/>
          </a:xfrm>
          <a:prstGeom prst="straightConnector1">
            <a:avLst/>
          </a:prstGeom>
          <a:ln w="28575">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ector recto de flecha 26">
            <a:extLst>
              <a:ext uri="{FF2B5EF4-FFF2-40B4-BE49-F238E27FC236}">
                <a16:creationId xmlns:a16="http://schemas.microsoft.com/office/drawing/2014/main" id="{BCBCEA8F-3515-45E3-B0E8-B48F44ADD80D}"/>
              </a:ext>
            </a:extLst>
          </p:cNvPr>
          <p:cNvCxnSpPr>
            <a:cxnSpLocks/>
          </p:cNvCxnSpPr>
          <p:nvPr/>
        </p:nvCxnSpPr>
        <p:spPr>
          <a:xfrm flipH="1">
            <a:off x="9167813" y="2914650"/>
            <a:ext cx="0" cy="339725"/>
          </a:xfrm>
          <a:prstGeom prst="straightConnector1">
            <a:avLst/>
          </a:prstGeom>
          <a:ln w="28575">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37" name="Rectángulo 36">
            <a:extLst>
              <a:ext uri="{FF2B5EF4-FFF2-40B4-BE49-F238E27FC236}">
                <a16:creationId xmlns:a16="http://schemas.microsoft.com/office/drawing/2014/main" id="{C27A8D37-CE4B-46BF-B9E3-2B4D6FB6881D}"/>
              </a:ext>
            </a:extLst>
          </p:cNvPr>
          <p:cNvSpPr/>
          <p:nvPr/>
        </p:nvSpPr>
        <p:spPr>
          <a:xfrm>
            <a:off x="6972300" y="1905000"/>
            <a:ext cx="4387850" cy="1009650"/>
          </a:xfrm>
          <a:prstGeom prst="rect">
            <a:avLst/>
          </a:prstGeom>
          <a:noFill/>
          <a:ln w="28575">
            <a:solidFill>
              <a:schemeClr val="bg2"/>
            </a:solidFill>
          </a:ln>
          <a:effectLst/>
        </p:spPr>
        <p:style>
          <a:lnRef idx="3">
            <a:schemeClr val="lt1"/>
          </a:lnRef>
          <a:fillRef idx="1">
            <a:schemeClr val="accent1"/>
          </a:fillRef>
          <a:effectRef idx="1">
            <a:schemeClr val="accent1"/>
          </a:effectRef>
          <a:fontRef idx="minor">
            <a:schemeClr val="lt1"/>
          </a:fontRef>
        </p:style>
        <p:txBody>
          <a:bodyPr tIns="180000" bIns="180000">
            <a:spAutoFit/>
          </a:bodyPr>
          <a:lstStyle/>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Perfilado </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Cuneteo y descoles</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Remoción de derrumbes</a:t>
            </a:r>
          </a:p>
        </p:txBody>
      </p:sp>
      <p:sp>
        <p:nvSpPr>
          <p:cNvPr id="38" name="Rectángulo 37">
            <a:extLst>
              <a:ext uri="{FF2B5EF4-FFF2-40B4-BE49-F238E27FC236}">
                <a16:creationId xmlns:a16="http://schemas.microsoft.com/office/drawing/2014/main" id="{2C980904-731A-4465-819E-7F93E8970D8B}"/>
              </a:ext>
            </a:extLst>
          </p:cNvPr>
          <p:cNvSpPr/>
          <p:nvPr/>
        </p:nvSpPr>
        <p:spPr>
          <a:xfrm>
            <a:off x="322263" y="3259138"/>
            <a:ext cx="2752725" cy="252412"/>
          </a:xfrm>
          <a:prstGeom prst="rect">
            <a:avLst/>
          </a:prstGeom>
          <a:solidFill>
            <a:schemeClr val="accent6">
              <a:lumMod val="75000"/>
            </a:schemeClr>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tIns="0" bIns="0" anchor="ctr"/>
          <a:lstStyle/>
          <a:p>
            <a:pPr algn="ctr" defTabSz="457200">
              <a:defRPr/>
            </a:pPr>
            <a:r>
              <a:rPr lang="es-CO" kern="0" dirty="0">
                <a:solidFill>
                  <a:prstClr val="white"/>
                </a:solidFill>
                <a:latin typeface="Calibri Light" panose="020F0302020204030204"/>
              </a:rPr>
              <a:t>Alcance</a:t>
            </a:r>
          </a:p>
        </p:txBody>
      </p:sp>
      <p:sp>
        <p:nvSpPr>
          <p:cNvPr id="39" name="Rectángulo 38">
            <a:extLst>
              <a:ext uri="{FF2B5EF4-FFF2-40B4-BE49-F238E27FC236}">
                <a16:creationId xmlns:a16="http://schemas.microsoft.com/office/drawing/2014/main" id="{E16E42AA-F0EF-49DC-B559-E8FAFA7E0FE0}"/>
              </a:ext>
            </a:extLst>
          </p:cNvPr>
          <p:cNvSpPr/>
          <p:nvPr/>
        </p:nvSpPr>
        <p:spPr>
          <a:xfrm>
            <a:off x="331788" y="3522663"/>
            <a:ext cx="2743200" cy="1011237"/>
          </a:xfrm>
          <a:prstGeom prst="rect">
            <a:avLst/>
          </a:prstGeom>
          <a:noFill/>
          <a:ln w="28575">
            <a:solidFill>
              <a:schemeClr val="bg2"/>
            </a:solidFill>
          </a:ln>
          <a:effectLst/>
        </p:spPr>
        <p:style>
          <a:lnRef idx="3">
            <a:schemeClr val="lt1"/>
          </a:lnRef>
          <a:fillRef idx="1">
            <a:schemeClr val="accent1"/>
          </a:fillRef>
          <a:effectRef idx="1">
            <a:schemeClr val="accent1"/>
          </a:effectRef>
          <a:fontRef idx="minor">
            <a:schemeClr val="lt1"/>
          </a:fontRef>
        </p:style>
        <p:txBody>
          <a:bodyPr tIns="180000" bIns="180000">
            <a:spAutoFit/>
          </a:bodyPr>
          <a:lstStyle/>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Perfilado </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Cuneteo y descoles</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Remoción de derrumbes</a:t>
            </a:r>
          </a:p>
        </p:txBody>
      </p:sp>
      <p:sp>
        <p:nvSpPr>
          <p:cNvPr id="40" name="Rectángulo 39">
            <a:extLst>
              <a:ext uri="{FF2B5EF4-FFF2-40B4-BE49-F238E27FC236}">
                <a16:creationId xmlns:a16="http://schemas.microsoft.com/office/drawing/2014/main" id="{7D637D62-F4C6-4398-AD7C-3E684B2AAD1A}"/>
              </a:ext>
            </a:extLst>
          </p:cNvPr>
          <p:cNvSpPr/>
          <p:nvPr/>
        </p:nvSpPr>
        <p:spPr>
          <a:xfrm>
            <a:off x="339725" y="4386263"/>
            <a:ext cx="2752725" cy="252412"/>
          </a:xfrm>
          <a:prstGeom prst="rect">
            <a:avLst/>
          </a:prstGeom>
          <a:solidFill>
            <a:schemeClr val="accent6">
              <a:lumMod val="75000"/>
            </a:schemeClr>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tIns="0" bIns="0" anchor="ctr"/>
          <a:lstStyle/>
          <a:p>
            <a:pPr algn="ctr" defTabSz="457200">
              <a:defRPr/>
            </a:pPr>
            <a:r>
              <a:rPr lang="es-CO" kern="0" dirty="0">
                <a:solidFill>
                  <a:prstClr val="white"/>
                </a:solidFill>
                <a:latin typeface="Calibri Light" panose="020F0302020204030204"/>
              </a:rPr>
              <a:t>Con quienes?</a:t>
            </a:r>
          </a:p>
        </p:txBody>
      </p:sp>
      <p:sp>
        <p:nvSpPr>
          <p:cNvPr id="41" name="Rectángulo 40">
            <a:extLst>
              <a:ext uri="{FF2B5EF4-FFF2-40B4-BE49-F238E27FC236}">
                <a16:creationId xmlns:a16="http://schemas.microsoft.com/office/drawing/2014/main" id="{368EE598-A7E9-456C-BDE0-C1313FF97BC6}"/>
              </a:ext>
            </a:extLst>
          </p:cNvPr>
          <p:cNvSpPr/>
          <p:nvPr/>
        </p:nvSpPr>
        <p:spPr>
          <a:xfrm>
            <a:off x="3421063" y="4721225"/>
            <a:ext cx="2744787" cy="1009650"/>
          </a:xfrm>
          <a:prstGeom prst="rect">
            <a:avLst/>
          </a:prstGeom>
          <a:noFill/>
          <a:ln w="28575">
            <a:solidFill>
              <a:schemeClr val="bg2"/>
            </a:solidFill>
          </a:ln>
          <a:effectLst/>
        </p:spPr>
        <p:style>
          <a:lnRef idx="3">
            <a:schemeClr val="lt1"/>
          </a:lnRef>
          <a:fillRef idx="1">
            <a:schemeClr val="accent1"/>
          </a:fillRef>
          <a:effectRef idx="1">
            <a:schemeClr val="accent1"/>
          </a:effectRef>
          <a:fontRef idx="minor">
            <a:schemeClr val="lt1"/>
          </a:fontRef>
        </p:style>
        <p:txBody>
          <a:bodyPr tIns="180000" bIns="180000">
            <a:spAutoFit/>
          </a:bodyPr>
          <a:lstStyle/>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Juntas de acción comunal</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Cabildos</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Organizaciones indígenas</a:t>
            </a:r>
          </a:p>
        </p:txBody>
      </p:sp>
      <p:sp>
        <p:nvSpPr>
          <p:cNvPr id="42" name="Rectángulo 41">
            <a:extLst>
              <a:ext uri="{FF2B5EF4-FFF2-40B4-BE49-F238E27FC236}">
                <a16:creationId xmlns:a16="http://schemas.microsoft.com/office/drawing/2014/main" id="{473FADC1-4038-4AF0-BFC4-F3A41595E7FB}"/>
              </a:ext>
            </a:extLst>
          </p:cNvPr>
          <p:cNvSpPr/>
          <p:nvPr/>
        </p:nvSpPr>
        <p:spPr>
          <a:xfrm>
            <a:off x="3400425" y="3279775"/>
            <a:ext cx="2754313" cy="250825"/>
          </a:xfrm>
          <a:prstGeom prst="rect">
            <a:avLst/>
          </a:prstGeom>
          <a:solidFill>
            <a:schemeClr val="accent6">
              <a:lumMod val="75000"/>
            </a:schemeClr>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tIns="0" bIns="0" anchor="ctr"/>
          <a:lstStyle/>
          <a:p>
            <a:pPr algn="ctr" defTabSz="457200">
              <a:defRPr/>
            </a:pPr>
            <a:r>
              <a:rPr lang="es-CO" kern="0" dirty="0">
                <a:solidFill>
                  <a:prstClr val="white"/>
                </a:solidFill>
                <a:latin typeface="Calibri Light" panose="020F0302020204030204"/>
              </a:rPr>
              <a:t>Alcance</a:t>
            </a:r>
          </a:p>
        </p:txBody>
      </p:sp>
      <p:sp>
        <p:nvSpPr>
          <p:cNvPr id="43" name="Rectángulo 42">
            <a:extLst>
              <a:ext uri="{FF2B5EF4-FFF2-40B4-BE49-F238E27FC236}">
                <a16:creationId xmlns:a16="http://schemas.microsoft.com/office/drawing/2014/main" id="{EB0975AF-A273-460C-B145-83A6C4C003F9}"/>
              </a:ext>
            </a:extLst>
          </p:cNvPr>
          <p:cNvSpPr/>
          <p:nvPr/>
        </p:nvSpPr>
        <p:spPr>
          <a:xfrm>
            <a:off x="3409950" y="3567113"/>
            <a:ext cx="2744788" cy="1225550"/>
          </a:xfrm>
          <a:prstGeom prst="rect">
            <a:avLst/>
          </a:prstGeom>
          <a:noFill/>
          <a:ln w="28575">
            <a:solidFill>
              <a:schemeClr val="bg2"/>
            </a:solidFill>
          </a:ln>
          <a:effectLst/>
        </p:spPr>
        <p:style>
          <a:lnRef idx="3">
            <a:schemeClr val="lt1"/>
          </a:lnRef>
          <a:fillRef idx="1">
            <a:schemeClr val="accent1"/>
          </a:fillRef>
          <a:effectRef idx="1">
            <a:schemeClr val="accent1"/>
          </a:effectRef>
          <a:fontRef idx="minor">
            <a:schemeClr val="lt1"/>
          </a:fontRef>
        </p:style>
        <p:txBody>
          <a:bodyPr tIns="180000" bIns="180000">
            <a:spAutoFit/>
          </a:bodyPr>
          <a:lstStyle/>
          <a:p>
            <a:pPr marL="285750" indent="-285750" defTabSz="45720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Rocería</a:t>
            </a:r>
          </a:p>
          <a:p>
            <a:pPr marL="285750" indent="-285750" defTabSz="45720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Remoción de derrumbes</a:t>
            </a:r>
          </a:p>
          <a:p>
            <a:pPr marL="285750" indent="-285750" defTabSz="45720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Limpieza de obras de arte</a:t>
            </a:r>
          </a:p>
          <a:p>
            <a:pPr marL="285750" indent="-285750" fontAlgn="ctr">
              <a:buFont typeface="Wingdings" panose="05000000000000000000" pitchFamily="2" charset="2"/>
              <a:buChar char="ü"/>
              <a:defRPr/>
            </a:pPr>
            <a:endParaRPr lang="es-CO" sz="1400" dirty="0">
              <a:solidFill>
                <a:srgbClr val="0054BC"/>
              </a:solidFill>
              <a:latin typeface="Calibri Light" panose="020F0302020204030204"/>
            </a:endParaRPr>
          </a:p>
        </p:txBody>
      </p:sp>
      <p:sp>
        <p:nvSpPr>
          <p:cNvPr id="44" name="Rectángulo 43">
            <a:extLst>
              <a:ext uri="{FF2B5EF4-FFF2-40B4-BE49-F238E27FC236}">
                <a16:creationId xmlns:a16="http://schemas.microsoft.com/office/drawing/2014/main" id="{040CFEF0-4635-425C-BFED-6A69D22F40E5}"/>
              </a:ext>
            </a:extLst>
          </p:cNvPr>
          <p:cNvSpPr/>
          <p:nvPr/>
        </p:nvSpPr>
        <p:spPr>
          <a:xfrm>
            <a:off x="3400425" y="4432300"/>
            <a:ext cx="2789238" cy="252413"/>
          </a:xfrm>
          <a:prstGeom prst="rect">
            <a:avLst/>
          </a:prstGeom>
          <a:solidFill>
            <a:schemeClr val="accent6">
              <a:lumMod val="75000"/>
            </a:schemeClr>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tIns="0" bIns="0" anchor="ctr"/>
          <a:lstStyle/>
          <a:p>
            <a:pPr algn="ctr" defTabSz="457200">
              <a:defRPr/>
            </a:pPr>
            <a:r>
              <a:rPr lang="es-CO" kern="0" dirty="0">
                <a:solidFill>
                  <a:prstClr val="white"/>
                </a:solidFill>
                <a:latin typeface="Calibri Light" panose="020F0302020204030204"/>
              </a:rPr>
              <a:t>Con quienes?</a:t>
            </a:r>
          </a:p>
        </p:txBody>
      </p:sp>
      <p:sp>
        <p:nvSpPr>
          <p:cNvPr id="45" name="Rectángulo 44">
            <a:extLst>
              <a:ext uri="{FF2B5EF4-FFF2-40B4-BE49-F238E27FC236}">
                <a16:creationId xmlns:a16="http://schemas.microsoft.com/office/drawing/2014/main" id="{C975DD01-26C4-4126-91DD-672A4F8125F0}"/>
              </a:ext>
            </a:extLst>
          </p:cNvPr>
          <p:cNvSpPr/>
          <p:nvPr/>
        </p:nvSpPr>
        <p:spPr>
          <a:xfrm>
            <a:off x="366713" y="4624388"/>
            <a:ext cx="2708275" cy="1225550"/>
          </a:xfrm>
          <a:prstGeom prst="rect">
            <a:avLst/>
          </a:prstGeom>
          <a:noFill/>
          <a:ln w="28575">
            <a:solidFill>
              <a:schemeClr val="bg2"/>
            </a:solidFill>
          </a:ln>
          <a:effectLst/>
        </p:spPr>
        <p:style>
          <a:lnRef idx="3">
            <a:schemeClr val="lt1"/>
          </a:lnRef>
          <a:fillRef idx="1">
            <a:schemeClr val="accent1"/>
          </a:fillRef>
          <a:effectRef idx="1">
            <a:schemeClr val="accent1"/>
          </a:effectRef>
          <a:fontRef idx="minor">
            <a:schemeClr val="lt1"/>
          </a:fontRef>
        </p:style>
        <p:txBody>
          <a:bodyPr tIns="180000" bIns="180000">
            <a:spAutoFit/>
          </a:bodyPr>
          <a:lstStyle/>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Batallones de Ingenieros Militares</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Entes territoriales </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Gremios y privados</a:t>
            </a:r>
          </a:p>
        </p:txBody>
      </p:sp>
      <p:sp>
        <p:nvSpPr>
          <p:cNvPr id="47" name="Rectángulo 46">
            <a:extLst>
              <a:ext uri="{FF2B5EF4-FFF2-40B4-BE49-F238E27FC236}">
                <a16:creationId xmlns:a16="http://schemas.microsoft.com/office/drawing/2014/main" id="{50B7DF5E-DBD0-4280-9B1E-A9F0C39336A7}"/>
              </a:ext>
            </a:extLst>
          </p:cNvPr>
          <p:cNvSpPr/>
          <p:nvPr/>
        </p:nvSpPr>
        <p:spPr>
          <a:xfrm>
            <a:off x="7781925" y="3260725"/>
            <a:ext cx="2752725" cy="250825"/>
          </a:xfrm>
          <a:prstGeom prst="rect">
            <a:avLst/>
          </a:prstGeom>
          <a:solidFill>
            <a:schemeClr val="accent6">
              <a:lumMod val="75000"/>
            </a:schemeClr>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tIns="0" bIns="0" anchor="ctr"/>
          <a:lstStyle/>
          <a:p>
            <a:pPr algn="ctr" defTabSz="457200">
              <a:defRPr/>
            </a:pPr>
            <a:r>
              <a:rPr lang="es-CO" kern="0" dirty="0">
                <a:solidFill>
                  <a:prstClr val="white"/>
                </a:solidFill>
                <a:latin typeface="Calibri Light" panose="020F0302020204030204"/>
              </a:rPr>
              <a:t>Alcance</a:t>
            </a:r>
          </a:p>
        </p:txBody>
      </p:sp>
      <p:sp>
        <p:nvSpPr>
          <p:cNvPr id="48" name="Rectángulo 47">
            <a:extLst>
              <a:ext uri="{FF2B5EF4-FFF2-40B4-BE49-F238E27FC236}">
                <a16:creationId xmlns:a16="http://schemas.microsoft.com/office/drawing/2014/main" id="{96ACF54B-6261-46D7-88B2-A385B17DD437}"/>
              </a:ext>
            </a:extLst>
          </p:cNvPr>
          <p:cNvSpPr/>
          <p:nvPr/>
        </p:nvSpPr>
        <p:spPr>
          <a:xfrm>
            <a:off x="7116763" y="3540125"/>
            <a:ext cx="4387850" cy="1009650"/>
          </a:xfrm>
          <a:prstGeom prst="rect">
            <a:avLst/>
          </a:prstGeom>
          <a:noFill/>
          <a:ln w="28575">
            <a:solidFill>
              <a:schemeClr val="bg2"/>
            </a:solidFill>
          </a:ln>
          <a:effectLst/>
        </p:spPr>
        <p:style>
          <a:lnRef idx="3">
            <a:schemeClr val="lt1"/>
          </a:lnRef>
          <a:fillRef idx="1">
            <a:schemeClr val="accent1"/>
          </a:fillRef>
          <a:effectRef idx="1">
            <a:schemeClr val="accent1"/>
          </a:effectRef>
          <a:fontRef idx="minor">
            <a:schemeClr val="lt1"/>
          </a:fontRef>
        </p:style>
        <p:txBody>
          <a:bodyPr tIns="180000" bIns="180000">
            <a:spAutoFit/>
          </a:bodyPr>
          <a:lstStyle/>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Obras de drenaje</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Pavimentos convencionales</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Nuevas tecnologías</a:t>
            </a:r>
          </a:p>
        </p:txBody>
      </p:sp>
      <p:sp>
        <p:nvSpPr>
          <p:cNvPr id="50" name="Rectángulo 49">
            <a:extLst>
              <a:ext uri="{FF2B5EF4-FFF2-40B4-BE49-F238E27FC236}">
                <a16:creationId xmlns:a16="http://schemas.microsoft.com/office/drawing/2014/main" id="{46C650DB-134F-4091-B2E5-18CFD1666F2B}"/>
              </a:ext>
            </a:extLst>
          </p:cNvPr>
          <p:cNvSpPr/>
          <p:nvPr/>
        </p:nvSpPr>
        <p:spPr>
          <a:xfrm>
            <a:off x="7705725" y="4395788"/>
            <a:ext cx="2789238" cy="250825"/>
          </a:xfrm>
          <a:prstGeom prst="rect">
            <a:avLst/>
          </a:prstGeom>
          <a:solidFill>
            <a:schemeClr val="accent6">
              <a:lumMod val="75000"/>
            </a:schemeClr>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tIns="0" bIns="0" anchor="ctr"/>
          <a:lstStyle/>
          <a:p>
            <a:pPr algn="ctr" defTabSz="457200">
              <a:defRPr/>
            </a:pPr>
            <a:r>
              <a:rPr lang="es-CO" kern="0" dirty="0">
                <a:solidFill>
                  <a:prstClr val="white"/>
                </a:solidFill>
                <a:latin typeface="Calibri Light" panose="020F0302020204030204"/>
              </a:rPr>
              <a:t>Con quienes?</a:t>
            </a:r>
          </a:p>
        </p:txBody>
      </p:sp>
      <p:sp>
        <p:nvSpPr>
          <p:cNvPr id="51" name="Rectángulo 50">
            <a:extLst>
              <a:ext uri="{FF2B5EF4-FFF2-40B4-BE49-F238E27FC236}">
                <a16:creationId xmlns:a16="http://schemas.microsoft.com/office/drawing/2014/main" id="{85FFECCB-EBA3-45F4-8740-BD04F2C9DC55}"/>
              </a:ext>
            </a:extLst>
          </p:cNvPr>
          <p:cNvSpPr/>
          <p:nvPr/>
        </p:nvSpPr>
        <p:spPr>
          <a:xfrm>
            <a:off x="7116763" y="4672013"/>
            <a:ext cx="4329112" cy="1009650"/>
          </a:xfrm>
          <a:prstGeom prst="rect">
            <a:avLst/>
          </a:prstGeom>
          <a:noFill/>
          <a:ln w="28575">
            <a:solidFill>
              <a:schemeClr val="bg2"/>
            </a:solidFill>
          </a:ln>
          <a:effectLst/>
        </p:spPr>
        <p:style>
          <a:lnRef idx="3">
            <a:schemeClr val="lt1"/>
          </a:lnRef>
          <a:fillRef idx="1">
            <a:schemeClr val="accent1"/>
          </a:fillRef>
          <a:effectRef idx="1">
            <a:schemeClr val="accent1"/>
          </a:effectRef>
          <a:fontRef idx="minor">
            <a:schemeClr val="lt1"/>
          </a:fontRef>
        </p:style>
        <p:txBody>
          <a:bodyPr tIns="180000" bIns="180000">
            <a:spAutoFit/>
          </a:bodyPr>
          <a:lstStyle/>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Entes territoriales</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Comunidades: mingas y convites </a:t>
            </a:r>
          </a:p>
          <a:p>
            <a:pPr marL="285750" indent="-285750" fontAlgn="ctr">
              <a:buFont typeface="Wingdings" panose="05000000000000000000" pitchFamily="2" charset="2"/>
              <a:buChar char="ü"/>
              <a:defRPr/>
            </a:pPr>
            <a:r>
              <a:rPr lang="es-CO" sz="1400" dirty="0">
                <a:solidFill>
                  <a:schemeClr val="accent6">
                    <a:lumMod val="50000"/>
                  </a:schemeClr>
                </a:solidFill>
                <a:latin typeface="Calibri Light" panose="020F0302020204030204"/>
              </a:rPr>
              <a:t>Batallones de ingenieros</a:t>
            </a:r>
          </a:p>
        </p:txBody>
      </p:sp>
      <p:sp>
        <p:nvSpPr>
          <p:cNvPr id="30" name="Rectángulo 29">
            <a:extLst>
              <a:ext uri="{FF2B5EF4-FFF2-40B4-BE49-F238E27FC236}">
                <a16:creationId xmlns:a16="http://schemas.microsoft.com/office/drawing/2014/main" id="{BEACF395-C45A-4080-902C-CCF1B4089EC7}"/>
              </a:ext>
            </a:extLst>
          </p:cNvPr>
          <p:cNvSpPr/>
          <p:nvPr/>
        </p:nvSpPr>
        <p:spPr>
          <a:xfrm>
            <a:off x="895350" y="257175"/>
            <a:ext cx="6054725"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COLOMBIA RURAL</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31" name="Botón de acción: ir a inicio 30">
            <a:hlinkClick r:id="rId2" action="ppaction://hlinksldjump" highlightClick="1"/>
            <a:extLst>
              <a:ext uri="{FF2B5EF4-FFF2-40B4-BE49-F238E27FC236}">
                <a16:creationId xmlns:a16="http://schemas.microsoft.com/office/drawing/2014/main" id="{D905A17B-7F0F-47E1-849B-132F2A1B1310}"/>
              </a:ext>
            </a:extLst>
          </p:cNvPr>
          <p:cNvSpPr/>
          <p:nvPr/>
        </p:nvSpPr>
        <p:spPr>
          <a:xfrm>
            <a:off x="10717213" y="171450"/>
            <a:ext cx="579437"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70" name="Grupo 5">
            <a:extLst>
              <a:ext uri="{FF2B5EF4-FFF2-40B4-BE49-F238E27FC236}">
                <a16:creationId xmlns:a16="http://schemas.microsoft.com/office/drawing/2014/main" id="{98647525-CFA8-444A-8B16-0EB8EC7ADC95}"/>
              </a:ext>
            </a:extLst>
          </p:cNvPr>
          <p:cNvGrpSpPr>
            <a:grpSpLocks/>
          </p:cNvGrpSpPr>
          <p:nvPr/>
        </p:nvGrpSpPr>
        <p:grpSpPr bwMode="auto">
          <a:xfrm>
            <a:off x="779463" y="930275"/>
            <a:ext cx="10642600" cy="5481638"/>
            <a:chOff x="1569582" y="862373"/>
            <a:chExt cx="9010764" cy="5481112"/>
          </a:xfrm>
        </p:grpSpPr>
        <p:grpSp>
          <p:nvGrpSpPr>
            <p:cNvPr id="160774" name="Grupo 2">
              <a:extLst>
                <a:ext uri="{FF2B5EF4-FFF2-40B4-BE49-F238E27FC236}">
                  <a16:creationId xmlns:a16="http://schemas.microsoft.com/office/drawing/2014/main" id="{89B5F9E6-AD9C-48F9-A2ED-FF41F8C15D0D}"/>
                </a:ext>
              </a:extLst>
            </p:cNvPr>
            <p:cNvGrpSpPr>
              <a:grpSpLocks/>
            </p:cNvGrpSpPr>
            <p:nvPr/>
          </p:nvGrpSpPr>
          <p:grpSpPr bwMode="auto">
            <a:xfrm>
              <a:off x="1569582" y="862373"/>
              <a:ext cx="9010764" cy="5481112"/>
              <a:chOff x="1659920" y="935509"/>
              <a:chExt cx="8610762" cy="5481112"/>
            </a:xfrm>
          </p:grpSpPr>
          <p:graphicFrame>
            <p:nvGraphicFramePr>
              <p:cNvPr id="4" name="Diagrama 3">
                <a:extLst>
                  <a:ext uri="{FF2B5EF4-FFF2-40B4-BE49-F238E27FC236}">
                    <a16:creationId xmlns:a16="http://schemas.microsoft.com/office/drawing/2014/main" id="{35FBE7C0-8107-487E-8D5B-6D4F4170B9DD}"/>
                  </a:ext>
                </a:extLst>
              </p:cNvPr>
              <p:cNvGraphicFramePr/>
              <p:nvPr/>
            </p:nvGraphicFramePr>
            <p:xfrm>
              <a:off x="2312544" y="1756559"/>
              <a:ext cx="7275944" cy="37170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3" name="Flecha: a la derecha 22">
                <a:extLst>
                  <a:ext uri="{FF2B5EF4-FFF2-40B4-BE49-F238E27FC236}">
                    <a16:creationId xmlns:a16="http://schemas.microsoft.com/office/drawing/2014/main" id="{507957B0-CC98-403C-9355-B8C9AFDA4CF4}"/>
                  </a:ext>
                </a:extLst>
              </p:cNvPr>
              <p:cNvSpPr/>
              <p:nvPr/>
            </p:nvSpPr>
            <p:spPr>
              <a:xfrm rot="9942686">
                <a:off x="3668755" y="4441961"/>
                <a:ext cx="292848" cy="290484"/>
              </a:xfrm>
              <a:prstGeom prst="rightArrow">
                <a:avLst/>
              </a:prstGeom>
              <a:solidFill>
                <a:srgbClr val="0054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sz="1000" dirty="0">
                  <a:solidFill>
                    <a:prstClr val="white"/>
                  </a:solidFill>
                  <a:latin typeface="Arial" panose="020B0604020202020204" pitchFamily="34" charset="0"/>
                  <a:cs typeface="Arial" panose="020B0604020202020204" pitchFamily="34" charset="0"/>
                </a:endParaRPr>
              </a:p>
            </p:txBody>
          </p:sp>
          <p:sp>
            <p:nvSpPr>
              <p:cNvPr id="26" name="Flecha: a la derecha 25">
                <a:extLst>
                  <a:ext uri="{FF2B5EF4-FFF2-40B4-BE49-F238E27FC236}">
                    <a16:creationId xmlns:a16="http://schemas.microsoft.com/office/drawing/2014/main" id="{A05EB2A9-FE4A-4948-BDB2-04CD8F14B213}"/>
                  </a:ext>
                </a:extLst>
              </p:cNvPr>
              <p:cNvSpPr/>
              <p:nvPr/>
            </p:nvSpPr>
            <p:spPr>
              <a:xfrm rot="11919138">
                <a:off x="3605818" y="3021284"/>
                <a:ext cx="292848" cy="288897"/>
              </a:xfrm>
              <a:prstGeom prst="rightArrow">
                <a:avLst/>
              </a:prstGeom>
              <a:solidFill>
                <a:srgbClr val="0054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sz="1000">
                  <a:solidFill>
                    <a:prstClr val="white"/>
                  </a:solidFill>
                  <a:latin typeface="Arial" panose="020B0604020202020204" pitchFamily="34" charset="0"/>
                  <a:cs typeface="Arial" panose="020B0604020202020204" pitchFamily="34" charset="0"/>
                </a:endParaRPr>
              </a:p>
            </p:txBody>
          </p:sp>
          <p:sp>
            <p:nvSpPr>
              <p:cNvPr id="23562" name="CuadroTexto 40">
                <a:extLst>
                  <a:ext uri="{FF2B5EF4-FFF2-40B4-BE49-F238E27FC236}">
                    <a16:creationId xmlns:a16="http://schemas.microsoft.com/office/drawing/2014/main" id="{3C21B8BE-C67A-453D-9186-9FCB5706394E}"/>
                  </a:ext>
                </a:extLst>
              </p:cNvPr>
              <p:cNvSpPr txBox="1">
                <a:spLocks noChangeArrowheads="1"/>
              </p:cNvSpPr>
              <p:nvPr/>
            </p:nvSpPr>
            <p:spPr bwMode="auto">
              <a:xfrm>
                <a:off x="1659920" y="2783182"/>
                <a:ext cx="1880393" cy="553985"/>
              </a:xfrm>
              <a:prstGeom prst="rect">
                <a:avLst/>
              </a:prstGeom>
              <a:noFill/>
              <a:ln w="9525">
                <a:solidFill>
                  <a:srgbClr val="069169"/>
                </a:solidFill>
                <a:miter lim="800000"/>
                <a:headEnd/>
                <a:tailEnd/>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Piso Mínimo Social. Garantizar la Salud – Protección a la vejez de la población rural</a:t>
                </a:r>
              </a:p>
            </p:txBody>
          </p:sp>
          <p:sp>
            <p:nvSpPr>
              <p:cNvPr id="23563" name="CuadroTexto 43">
                <a:extLst>
                  <a:ext uri="{FF2B5EF4-FFF2-40B4-BE49-F238E27FC236}">
                    <a16:creationId xmlns:a16="http://schemas.microsoft.com/office/drawing/2014/main" id="{1209C6A7-84C6-4CA2-907C-C6494B88FC2D}"/>
                  </a:ext>
                </a:extLst>
              </p:cNvPr>
              <p:cNvSpPr txBox="1">
                <a:spLocks noChangeArrowheads="1"/>
              </p:cNvSpPr>
              <p:nvPr/>
            </p:nvSpPr>
            <p:spPr bwMode="auto">
              <a:xfrm>
                <a:off x="2600117" y="5349923"/>
                <a:ext cx="1791768" cy="400012"/>
              </a:xfrm>
              <a:prstGeom prst="rect">
                <a:avLst/>
              </a:prstGeom>
              <a:noFill/>
              <a:ln w="9525">
                <a:solidFill>
                  <a:srgbClr val="069169"/>
                </a:solidFill>
                <a:miter lim="800000"/>
                <a:headEnd/>
                <a:tailEnd/>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000" dirty="0">
                    <a:solidFill>
                      <a:schemeClr val="accent6">
                        <a:lumMod val="75000"/>
                      </a:schemeClr>
                    </a:solidFill>
                    <a:latin typeface="Arial" panose="020B0604020202020204" pitchFamily="34" charset="0"/>
                    <a:cs typeface="Arial" panose="020B0604020202020204" pitchFamily="34" charset="0"/>
                  </a:rPr>
                  <a:t>Convenio Ejercito Nacional – Mantenimiento 10.000 km</a:t>
                </a:r>
              </a:p>
            </p:txBody>
          </p:sp>
          <p:sp>
            <p:nvSpPr>
              <p:cNvPr id="23564" name="CuadroTexto 45">
                <a:extLst>
                  <a:ext uri="{FF2B5EF4-FFF2-40B4-BE49-F238E27FC236}">
                    <a16:creationId xmlns:a16="http://schemas.microsoft.com/office/drawing/2014/main" id="{A062379B-B476-4B09-A57A-78ABFDD1FB19}"/>
                  </a:ext>
                </a:extLst>
              </p:cNvPr>
              <p:cNvSpPr txBox="1">
                <a:spLocks noChangeArrowheads="1"/>
              </p:cNvSpPr>
              <p:nvPr/>
            </p:nvSpPr>
            <p:spPr bwMode="auto">
              <a:xfrm>
                <a:off x="1736985" y="4621330"/>
                <a:ext cx="1880393" cy="246039"/>
              </a:xfrm>
              <a:prstGeom prst="rect">
                <a:avLst/>
              </a:prstGeom>
              <a:noFill/>
              <a:ln w="9525">
                <a:solidFill>
                  <a:srgbClr val="069169"/>
                </a:solidFill>
                <a:miter lim="800000"/>
                <a:headEnd/>
                <a:tailEnd/>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Corredores Turísticos</a:t>
                </a:r>
              </a:p>
            </p:txBody>
          </p:sp>
          <p:sp>
            <p:nvSpPr>
              <p:cNvPr id="49" name="Flecha: a la derecha 48">
                <a:extLst>
                  <a:ext uri="{FF2B5EF4-FFF2-40B4-BE49-F238E27FC236}">
                    <a16:creationId xmlns:a16="http://schemas.microsoft.com/office/drawing/2014/main" id="{49EBDB72-1ECC-4363-84C8-88C563CC6F5E}"/>
                  </a:ext>
                </a:extLst>
              </p:cNvPr>
              <p:cNvSpPr/>
              <p:nvPr/>
            </p:nvSpPr>
            <p:spPr>
              <a:xfrm rot="7515794">
                <a:off x="4362052" y="5553322"/>
                <a:ext cx="285723" cy="297986"/>
              </a:xfrm>
              <a:prstGeom prst="rightArrow">
                <a:avLst/>
              </a:prstGeom>
              <a:solidFill>
                <a:srgbClr val="0054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sz="1000">
                  <a:solidFill>
                    <a:prstClr val="white"/>
                  </a:solidFill>
                  <a:latin typeface="Arial" panose="020B0604020202020204" pitchFamily="34" charset="0"/>
                  <a:cs typeface="Arial" panose="020B0604020202020204" pitchFamily="34" charset="0"/>
                </a:endParaRPr>
              </a:p>
            </p:txBody>
          </p:sp>
          <p:sp>
            <p:nvSpPr>
              <p:cNvPr id="50" name="Flecha: a la derecha 49">
                <a:extLst>
                  <a:ext uri="{FF2B5EF4-FFF2-40B4-BE49-F238E27FC236}">
                    <a16:creationId xmlns:a16="http://schemas.microsoft.com/office/drawing/2014/main" id="{DBE6C074-ACBF-4837-ACFC-65516A87D7C2}"/>
                  </a:ext>
                </a:extLst>
              </p:cNvPr>
              <p:cNvSpPr/>
              <p:nvPr/>
            </p:nvSpPr>
            <p:spPr>
              <a:xfrm rot="13086568">
                <a:off x="4294268" y="2033954"/>
                <a:ext cx="294133" cy="290485"/>
              </a:xfrm>
              <a:prstGeom prst="rightArrow">
                <a:avLst/>
              </a:prstGeom>
              <a:solidFill>
                <a:srgbClr val="0054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sz="1000">
                  <a:solidFill>
                    <a:prstClr val="white"/>
                  </a:solidFill>
                  <a:latin typeface="Arial" panose="020B0604020202020204" pitchFamily="34" charset="0"/>
                  <a:cs typeface="Arial" panose="020B0604020202020204" pitchFamily="34" charset="0"/>
                </a:endParaRPr>
              </a:p>
            </p:txBody>
          </p:sp>
          <p:sp>
            <p:nvSpPr>
              <p:cNvPr id="51" name="Flecha: a la derecha 50">
                <a:extLst>
                  <a:ext uri="{FF2B5EF4-FFF2-40B4-BE49-F238E27FC236}">
                    <a16:creationId xmlns:a16="http://schemas.microsoft.com/office/drawing/2014/main" id="{9B25B8AA-E525-4D23-84D7-A243157A3213}"/>
                  </a:ext>
                </a:extLst>
              </p:cNvPr>
              <p:cNvSpPr/>
              <p:nvPr/>
            </p:nvSpPr>
            <p:spPr>
              <a:xfrm rot="19694210">
                <a:off x="7274126" y="2032367"/>
                <a:ext cx="292848" cy="290484"/>
              </a:xfrm>
              <a:prstGeom prst="rightArrow">
                <a:avLst/>
              </a:prstGeom>
              <a:solidFill>
                <a:srgbClr val="0054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sz="1000">
                  <a:solidFill>
                    <a:prstClr val="white"/>
                  </a:solidFill>
                  <a:latin typeface="Arial" panose="020B0604020202020204" pitchFamily="34" charset="0"/>
                  <a:cs typeface="Arial" panose="020B0604020202020204" pitchFamily="34" charset="0"/>
                </a:endParaRPr>
              </a:p>
            </p:txBody>
          </p:sp>
          <p:sp>
            <p:nvSpPr>
              <p:cNvPr id="52" name="Flecha: a la derecha 51">
                <a:extLst>
                  <a:ext uri="{FF2B5EF4-FFF2-40B4-BE49-F238E27FC236}">
                    <a16:creationId xmlns:a16="http://schemas.microsoft.com/office/drawing/2014/main" id="{ED61F5DC-AD82-417C-BFC7-0326CB3957F4}"/>
                  </a:ext>
                </a:extLst>
              </p:cNvPr>
              <p:cNvSpPr/>
              <p:nvPr/>
            </p:nvSpPr>
            <p:spPr>
              <a:xfrm>
                <a:off x="8098725" y="4181635"/>
                <a:ext cx="294133" cy="290484"/>
              </a:xfrm>
              <a:prstGeom prst="rightArrow">
                <a:avLst/>
              </a:prstGeom>
              <a:solidFill>
                <a:srgbClr val="0054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sz="1000">
                  <a:solidFill>
                    <a:prstClr val="white"/>
                  </a:solidFill>
                  <a:latin typeface="Arial" panose="020B0604020202020204" pitchFamily="34" charset="0"/>
                  <a:cs typeface="Arial" panose="020B0604020202020204" pitchFamily="34" charset="0"/>
                </a:endParaRPr>
              </a:p>
            </p:txBody>
          </p:sp>
          <p:sp>
            <p:nvSpPr>
              <p:cNvPr id="55" name="Flecha: a la derecha 54">
                <a:extLst>
                  <a:ext uri="{FF2B5EF4-FFF2-40B4-BE49-F238E27FC236}">
                    <a16:creationId xmlns:a16="http://schemas.microsoft.com/office/drawing/2014/main" id="{AF767C22-BDAF-441F-A082-CD804C9379F6}"/>
                  </a:ext>
                </a:extLst>
              </p:cNvPr>
              <p:cNvSpPr/>
              <p:nvPr/>
            </p:nvSpPr>
            <p:spPr>
              <a:xfrm rot="16200000">
                <a:off x="5801398" y="1406376"/>
                <a:ext cx="284135" cy="297986"/>
              </a:xfrm>
              <a:prstGeom prst="rightArrow">
                <a:avLst/>
              </a:prstGeom>
              <a:solidFill>
                <a:srgbClr val="0054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sz="1000">
                  <a:solidFill>
                    <a:prstClr val="white"/>
                  </a:solidFill>
                  <a:latin typeface="Arial" panose="020B0604020202020204" pitchFamily="34" charset="0"/>
                  <a:cs typeface="Arial" panose="020B0604020202020204" pitchFamily="34" charset="0"/>
                </a:endParaRPr>
              </a:p>
            </p:txBody>
          </p:sp>
          <p:sp>
            <p:nvSpPr>
              <p:cNvPr id="23570" name="CuadroTexto 55">
                <a:extLst>
                  <a:ext uri="{FF2B5EF4-FFF2-40B4-BE49-F238E27FC236}">
                    <a16:creationId xmlns:a16="http://schemas.microsoft.com/office/drawing/2014/main" id="{5212D752-F7FB-4B99-8466-C9B5761C3097}"/>
                  </a:ext>
                </a:extLst>
              </p:cNvPr>
              <p:cNvSpPr txBox="1">
                <a:spLocks noChangeArrowheads="1"/>
              </p:cNvSpPr>
              <p:nvPr/>
            </p:nvSpPr>
            <p:spPr bwMode="auto">
              <a:xfrm>
                <a:off x="7601654" y="1606958"/>
                <a:ext cx="2337647" cy="553984"/>
              </a:xfrm>
              <a:prstGeom prst="rect">
                <a:avLst/>
              </a:prstGeom>
              <a:noFill/>
              <a:ln w="12700">
                <a:solidFill>
                  <a:srgbClr val="069169"/>
                </a:solidFill>
                <a:miter lim="800000"/>
                <a:headEnd/>
                <a:tailEnd/>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Consolidación de la Paz – 170 municipios Planes de desarrollo con Enfoque Territorial - PDET </a:t>
                </a:r>
              </a:p>
            </p:txBody>
          </p:sp>
          <p:sp>
            <p:nvSpPr>
              <p:cNvPr id="23571" name="CuadroTexto 56">
                <a:extLst>
                  <a:ext uri="{FF2B5EF4-FFF2-40B4-BE49-F238E27FC236}">
                    <a16:creationId xmlns:a16="http://schemas.microsoft.com/office/drawing/2014/main" id="{86242930-8E7A-4C72-B31F-17FDC4CE3BD5}"/>
                  </a:ext>
                </a:extLst>
              </p:cNvPr>
              <p:cNvSpPr txBox="1">
                <a:spLocks noChangeArrowheads="1"/>
              </p:cNvSpPr>
              <p:nvPr/>
            </p:nvSpPr>
            <p:spPr bwMode="auto">
              <a:xfrm>
                <a:off x="8478914" y="4305449"/>
                <a:ext cx="1791768" cy="1323848"/>
              </a:xfrm>
              <a:prstGeom prst="rect">
                <a:avLst/>
              </a:prstGeom>
              <a:noFill/>
              <a:ln w="9525">
                <a:solidFill>
                  <a:srgbClr val="069169"/>
                </a:solidFill>
                <a:miter lim="800000"/>
                <a:headEnd/>
                <a:tailEnd/>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000" dirty="0">
                    <a:solidFill>
                      <a:schemeClr val="accent6">
                        <a:lumMod val="75000"/>
                      </a:schemeClr>
                    </a:solidFill>
                    <a:latin typeface="Arial" panose="020B0604020202020204" pitchFamily="34" charset="0"/>
                    <a:cs typeface="Arial" panose="020B0604020202020204" pitchFamily="34" charset="0"/>
                  </a:rPr>
                  <a:t>Apoyo en:</a:t>
                </a:r>
              </a:p>
              <a:p>
                <a:pPr algn="ctr">
                  <a:lnSpc>
                    <a:spcPct val="100000"/>
                  </a:lnSpc>
                  <a:spcBef>
                    <a:spcPct val="0"/>
                  </a:spcBef>
                  <a:buFontTx/>
                  <a:buNone/>
                  <a:defRPr/>
                </a:pPr>
                <a:r>
                  <a:rPr lang="es-CO" altLang="es-CO" sz="1000" dirty="0">
                    <a:solidFill>
                      <a:schemeClr val="accent6">
                        <a:lumMod val="75000"/>
                      </a:schemeClr>
                    </a:solidFill>
                    <a:latin typeface="Arial" panose="020B0604020202020204" pitchFamily="34" charset="0"/>
                    <a:cs typeface="Arial" panose="020B0604020202020204" pitchFamily="34" charset="0"/>
                  </a:rPr>
                  <a:t>Estructuración del Programa</a:t>
                </a:r>
              </a:p>
              <a:p>
                <a:pPr algn="ctr">
                  <a:lnSpc>
                    <a:spcPct val="100000"/>
                  </a:lnSpc>
                  <a:spcBef>
                    <a:spcPct val="0"/>
                  </a:spcBef>
                  <a:buFontTx/>
                  <a:buNone/>
                  <a:defRPr/>
                </a:pPr>
                <a:r>
                  <a:rPr lang="es-CO" altLang="es-CO" sz="1000" dirty="0">
                    <a:solidFill>
                      <a:schemeClr val="accent6">
                        <a:lumMod val="75000"/>
                      </a:schemeClr>
                    </a:solidFill>
                    <a:latin typeface="Arial" panose="020B0604020202020204" pitchFamily="34" charset="0"/>
                    <a:cs typeface="Arial" panose="020B0604020202020204" pitchFamily="34" charset="0"/>
                  </a:rPr>
                  <a:t>Elaboración Matriz de Priorización de corredores estratégicos</a:t>
                </a:r>
              </a:p>
              <a:p>
                <a:pPr algn="ctr">
                  <a:lnSpc>
                    <a:spcPct val="100000"/>
                  </a:lnSpc>
                  <a:spcBef>
                    <a:spcPct val="0"/>
                  </a:spcBef>
                  <a:buFontTx/>
                  <a:buNone/>
                  <a:defRPr/>
                </a:pPr>
                <a:r>
                  <a:rPr lang="es-CO" altLang="es-CO" sz="1000" dirty="0">
                    <a:solidFill>
                      <a:schemeClr val="accent6">
                        <a:lumMod val="75000"/>
                      </a:schemeClr>
                    </a:solidFill>
                    <a:latin typeface="Arial" panose="020B0604020202020204" pitchFamily="34" charset="0"/>
                    <a:cs typeface="Arial" panose="020B0604020202020204" pitchFamily="34" charset="0"/>
                  </a:rPr>
                  <a:t>Elaboración de cartillas y formularios</a:t>
                </a:r>
              </a:p>
              <a:p>
                <a:pPr algn="ctr">
                  <a:lnSpc>
                    <a:spcPct val="100000"/>
                  </a:lnSpc>
                  <a:spcBef>
                    <a:spcPct val="0"/>
                  </a:spcBef>
                  <a:buFontTx/>
                  <a:buNone/>
                  <a:defRPr/>
                </a:pPr>
                <a:r>
                  <a:rPr lang="es-CO" altLang="es-CO" sz="1000" dirty="0">
                    <a:solidFill>
                      <a:schemeClr val="accent6">
                        <a:lumMod val="75000"/>
                      </a:schemeClr>
                    </a:solidFill>
                    <a:latin typeface="Arial" panose="020B0604020202020204" pitchFamily="34" charset="0"/>
                    <a:cs typeface="Arial" panose="020B0604020202020204" pitchFamily="34" charset="0"/>
                  </a:rPr>
                  <a:t>Selección de Corredores Productivos</a:t>
                </a:r>
              </a:p>
            </p:txBody>
          </p:sp>
          <p:sp>
            <p:nvSpPr>
              <p:cNvPr id="23572" name="CuadroTexto 58">
                <a:extLst>
                  <a:ext uri="{FF2B5EF4-FFF2-40B4-BE49-F238E27FC236}">
                    <a16:creationId xmlns:a16="http://schemas.microsoft.com/office/drawing/2014/main" id="{8F75A7AB-6B0A-4DCE-8035-CBB326AD5601}"/>
                  </a:ext>
                </a:extLst>
              </p:cNvPr>
              <p:cNvSpPr txBox="1">
                <a:spLocks noChangeArrowheads="1"/>
              </p:cNvSpPr>
              <p:nvPr/>
            </p:nvSpPr>
            <p:spPr bwMode="auto">
              <a:xfrm>
                <a:off x="7408991" y="5708664"/>
                <a:ext cx="843865" cy="707957"/>
              </a:xfrm>
              <a:prstGeom prst="rect">
                <a:avLst/>
              </a:prstGeom>
              <a:noFill/>
              <a:ln w="9525">
                <a:solidFill>
                  <a:srgbClr val="069169"/>
                </a:solidFill>
                <a:miter lim="800000"/>
                <a:headEnd/>
                <a:tailEnd/>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ADRural – Proyectos Productivos</a:t>
                </a:r>
              </a:p>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UDPRA</a:t>
                </a:r>
              </a:p>
            </p:txBody>
          </p:sp>
          <p:sp>
            <p:nvSpPr>
              <p:cNvPr id="23573" name="CuadroTexto 59">
                <a:extLst>
                  <a:ext uri="{FF2B5EF4-FFF2-40B4-BE49-F238E27FC236}">
                    <a16:creationId xmlns:a16="http://schemas.microsoft.com/office/drawing/2014/main" id="{F1C85528-22A0-4720-AEE6-C5A877DE3E39}"/>
                  </a:ext>
                </a:extLst>
              </p:cNvPr>
              <p:cNvSpPr txBox="1">
                <a:spLocks noChangeArrowheads="1"/>
              </p:cNvSpPr>
              <p:nvPr/>
            </p:nvSpPr>
            <p:spPr bwMode="auto">
              <a:xfrm>
                <a:off x="2463968" y="1602195"/>
                <a:ext cx="1791768" cy="400012"/>
              </a:xfrm>
              <a:prstGeom prst="rect">
                <a:avLst/>
              </a:prstGeom>
              <a:noFill/>
              <a:ln w="9525">
                <a:solidFill>
                  <a:srgbClr val="069169"/>
                </a:solidFill>
                <a:miter lim="800000"/>
                <a:headEnd/>
                <a:tailEnd/>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000" dirty="0">
                    <a:solidFill>
                      <a:schemeClr val="accent6">
                        <a:lumMod val="75000"/>
                      </a:schemeClr>
                    </a:solidFill>
                    <a:latin typeface="Arial" panose="020B0604020202020204" pitchFamily="34" charset="0"/>
                    <a:cs typeface="Arial" panose="020B0604020202020204" pitchFamily="34" charset="0"/>
                  </a:rPr>
                  <a:t>CONPES 3957- Emprendedores Rurales 5.000 empleos directos</a:t>
                </a:r>
              </a:p>
            </p:txBody>
          </p:sp>
          <p:sp>
            <p:nvSpPr>
              <p:cNvPr id="23574" name="CuadroTexto 60">
                <a:extLst>
                  <a:ext uri="{FF2B5EF4-FFF2-40B4-BE49-F238E27FC236}">
                    <a16:creationId xmlns:a16="http://schemas.microsoft.com/office/drawing/2014/main" id="{150067D9-1FD9-491A-967D-C8954196038F}"/>
                  </a:ext>
                </a:extLst>
              </p:cNvPr>
              <p:cNvSpPr txBox="1">
                <a:spLocks noChangeArrowheads="1"/>
              </p:cNvSpPr>
              <p:nvPr/>
            </p:nvSpPr>
            <p:spPr bwMode="auto">
              <a:xfrm>
                <a:off x="4971159" y="935509"/>
                <a:ext cx="1954890" cy="400012"/>
              </a:xfrm>
              <a:prstGeom prst="rect">
                <a:avLst/>
              </a:prstGeom>
              <a:noFill/>
              <a:ln w="12700">
                <a:solidFill>
                  <a:srgbClr val="069169"/>
                </a:solidFill>
                <a:miter lim="800000"/>
                <a:headEnd/>
                <a:tailEnd/>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Licencias de extracción de material temporales a municipios</a:t>
                </a:r>
              </a:p>
            </p:txBody>
          </p:sp>
          <p:sp>
            <p:nvSpPr>
              <p:cNvPr id="29" name="Flecha: a la derecha 28">
                <a:extLst>
                  <a:ext uri="{FF2B5EF4-FFF2-40B4-BE49-F238E27FC236}">
                    <a16:creationId xmlns:a16="http://schemas.microsoft.com/office/drawing/2014/main" id="{D98113EB-15ED-403A-BE96-400125BA7EF3}"/>
                  </a:ext>
                </a:extLst>
              </p:cNvPr>
              <p:cNvSpPr/>
              <p:nvPr/>
            </p:nvSpPr>
            <p:spPr>
              <a:xfrm rot="21388278">
                <a:off x="7952301" y="3103826"/>
                <a:ext cx="294133" cy="288897"/>
              </a:xfrm>
              <a:prstGeom prst="rightArrow">
                <a:avLst/>
              </a:prstGeom>
              <a:solidFill>
                <a:srgbClr val="0054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sz="1000">
                  <a:solidFill>
                    <a:prstClr val="white"/>
                  </a:solidFill>
                  <a:latin typeface="Arial" panose="020B0604020202020204" pitchFamily="34" charset="0"/>
                  <a:cs typeface="Arial" panose="020B0604020202020204" pitchFamily="34" charset="0"/>
                </a:endParaRPr>
              </a:p>
            </p:txBody>
          </p:sp>
          <p:sp>
            <p:nvSpPr>
              <p:cNvPr id="24" name="Flecha: a la derecha 23">
                <a:extLst>
                  <a:ext uri="{FF2B5EF4-FFF2-40B4-BE49-F238E27FC236}">
                    <a16:creationId xmlns:a16="http://schemas.microsoft.com/office/drawing/2014/main" id="{9C2792AD-9117-4203-A39A-D65E67C8377A}"/>
                  </a:ext>
                </a:extLst>
              </p:cNvPr>
              <p:cNvSpPr/>
              <p:nvPr/>
            </p:nvSpPr>
            <p:spPr>
              <a:xfrm>
                <a:off x="7234309" y="5029279"/>
                <a:ext cx="292848" cy="288897"/>
              </a:xfrm>
              <a:prstGeom prst="rightArrow">
                <a:avLst/>
              </a:prstGeom>
              <a:solidFill>
                <a:srgbClr val="0054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sz="1000">
                  <a:solidFill>
                    <a:prstClr val="white"/>
                  </a:solidFill>
                  <a:latin typeface="Arial" panose="020B0604020202020204" pitchFamily="34" charset="0"/>
                  <a:cs typeface="Arial" panose="020B0604020202020204" pitchFamily="34" charset="0"/>
                </a:endParaRPr>
              </a:p>
            </p:txBody>
          </p:sp>
        </p:grpSp>
        <p:sp>
          <p:nvSpPr>
            <p:cNvPr id="23558" name="CuadroTexto 30">
              <a:extLst>
                <a:ext uri="{FF2B5EF4-FFF2-40B4-BE49-F238E27FC236}">
                  <a16:creationId xmlns:a16="http://schemas.microsoft.com/office/drawing/2014/main" id="{A7129D1F-B734-4AEF-812A-75DC20F88E95}"/>
                </a:ext>
              </a:extLst>
            </p:cNvPr>
            <p:cNvSpPr txBox="1">
              <a:spLocks noChangeArrowheads="1"/>
            </p:cNvSpPr>
            <p:nvPr/>
          </p:nvSpPr>
          <p:spPr bwMode="auto">
            <a:xfrm>
              <a:off x="8542709" y="2771953"/>
              <a:ext cx="1876346" cy="707957"/>
            </a:xfrm>
            <a:prstGeom prst="rect">
              <a:avLst/>
            </a:prstGeom>
            <a:noFill/>
            <a:ln w="9525">
              <a:solidFill>
                <a:srgbClr val="069169"/>
              </a:solidFill>
              <a:miter lim="800000"/>
              <a:headEnd/>
              <a:tailEnd/>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Estructuración del programa</a:t>
              </a:r>
            </a:p>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Mantenimiento de 50.000 km </a:t>
              </a:r>
            </a:p>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Mejoramiento de 2.000 km </a:t>
              </a:r>
            </a:p>
            <a:p>
              <a:pPr algn="ctr">
                <a:lnSpc>
                  <a:spcPct val="100000"/>
                </a:lnSpc>
                <a:spcBef>
                  <a:spcPct val="0"/>
                </a:spcBef>
                <a:buFontTx/>
                <a:buNone/>
                <a:defRPr/>
              </a:pPr>
              <a:r>
                <a:rPr lang="es-CO" altLang="es-CO" sz="1000">
                  <a:solidFill>
                    <a:schemeClr val="accent6">
                      <a:lumMod val="75000"/>
                    </a:schemeClr>
                  </a:solidFill>
                  <a:latin typeface="Arial" panose="020B0604020202020204" pitchFamily="34" charset="0"/>
                  <a:cs typeface="Arial" panose="020B0604020202020204" pitchFamily="34" charset="0"/>
                </a:rPr>
                <a:t>Inversión de $ 500.000 Millones </a:t>
              </a:r>
            </a:p>
          </p:txBody>
        </p:sp>
      </p:grpSp>
      <p:sp>
        <p:nvSpPr>
          <p:cNvPr id="27" name="Título 2">
            <a:extLst>
              <a:ext uri="{FF2B5EF4-FFF2-40B4-BE49-F238E27FC236}">
                <a16:creationId xmlns:a16="http://schemas.microsoft.com/office/drawing/2014/main" id="{2D6B71D4-D0F5-4876-B93C-657FDA6FF071}"/>
              </a:ext>
            </a:extLst>
          </p:cNvPr>
          <p:cNvSpPr txBox="1">
            <a:spLocks/>
          </p:cNvSpPr>
          <p:nvPr/>
        </p:nvSpPr>
        <p:spPr>
          <a:xfrm>
            <a:off x="5986463" y="207963"/>
            <a:ext cx="6003925" cy="446087"/>
          </a:xfrm>
          <a:prstGeom prst="rect">
            <a:avLst/>
          </a:prstGeom>
          <a:noFill/>
          <a:ln>
            <a:noFill/>
          </a:ln>
        </p:spPr>
        <p:txBody>
          <a:bodyPr spcFirstLastPara="1" lIns="68575" tIns="34275" rIns="68575" bIns="34275" anchor="ctr"/>
          <a:lstStyle>
            <a:defPPr marR="0" lvl="0" algn="l" rtl="0">
              <a:lnSpc>
                <a:spcPct val="100000"/>
              </a:lnSpc>
              <a:spcBef>
                <a:spcPts val="0"/>
              </a:spcBef>
              <a:spcAft>
                <a:spcPts val="0"/>
              </a:spcAft>
            </a:defPPr>
            <a:lvl1pPr marR="0" lvl="0" algn="l" rtl="0">
              <a:lnSpc>
                <a:spcPct val="90000"/>
              </a:lnSpc>
              <a:spcBef>
                <a:spcPts val="0"/>
              </a:spcBef>
              <a:spcAft>
                <a:spcPts val="0"/>
              </a:spcAft>
              <a:buClr>
                <a:srgbClr val="0054BC"/>
              </a:buClr>
              <a:buSzPts val="3300"/>
              <a:buFont typeface="Work Sans"/>
              <a:buNone/>
              <a:defRPr sz="3300" b="0" i="0" u="none" strike="noStrike" cap="none">
                <a:solidFill>
                  <a:srgbClr val="0054BC"/>
                </a:solidFill>
                <a:latin typeface="Work Sans"/>
                <a:ea typeface="Work Sans"/>
                <a:cs typeface="Work Sans"/>
                <a:sym typeface="Work Sans"/>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pPr>
              <a:defRPr/>
            </a:pPr>
            <a:r>
              <a:rPr lang="es-CO" sz="2600" b="1" kern="0" dirty="0">
                <a:solidFill>
                  <a:schemeClr val="accent6">
                    <a:lumMod val="50000"/>
                  </a:schemeClr>
                </a:solidFill>
                <a:latin typeface="Arial" charset="0"/>
                <a:ea typeface="Arial" charset="0"/>
                <a:cs typeface="Arial" charset="0"/>
              </a:rPr>
              <a:t>Política pública interinstitucional</a:t>
            </a:r>
          </a:p>
        </p:txBody>
      </p:sp>
      <p:sp>
        <p:nvSpPr>
          <p:cNvPr id="2" name="Flecha: a la derecha 1">
            <a:extLst>
              <a:ext uri="{FF2B5EF4-FFF2-40B4-BE49-F238E27FC236}">
                <a16:creationId xmlns:a16="http://schemas.microsoft.com/office/drawing/2014/main" id="{3481F8AD-CEE1-44E0-94FA-EA2BB35E10FB}"/>
              </a:ext>
            </a:extLst>
          </p:cNvPr>
          <p:cNvSpPr/>
          <p:nvPr/>
        </p:nvSpPr>
        <p:spPr>
          <a:xfrm>
            <a:off x="6464300" y="5703888"/>
            <a:ext cx="1042988" cy="238125"/>
          </a:xfrm>
          <a:prstGeom prst="rightArrow">
            <a:avLst/>
          </a:prstGeom>
          <a:solidFill>
            <a:schemeClr val="accent1">
              <a:lumMod val="50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solidFill>
                <a:prstClr val="white"/>
              </a:solidFill>
            </a:endParaRPr>
          </a:p>
        </p:txBody>
      </p:sp>
      <p:sp>
        <p:nvSpPr>
          <p:cNvPr id="25" name="Rectángulo 24">
            <a:extLst>
              <a:ext uri="{FF2B5EF4-FFF2-40B4-BE49-F238E27FC236}">
                <a16:creationId xmlns:a16="http://schemas.microsoft.com/office/drawing/2014/main" id="{FB651943-C37D-4F50-AD79-52A44D7D09CE}"/>
              </a:ext>
            </a:extLst>
          </p:cNvPr>
          <p:cNvSpPr/>
          <p:nvPr/>
        </p:nvSpPr>
        <p:spPr>
          <a:xfrm>
            <a:off x="895350" y="257175"/>
            <a:ext cx="6054725"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COLOMBIA RURAL</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ángulo 23">
            <a:extLst>
              <a:ext uri="{FF2B5EF4-FFF2-40B4-BE49-F238E27FC236}">
                <a16:creationId xmlns:a16="http://schemas.microsoft.com/office/drawing/2014/main" id="{CF62E039-AC1D-4204-AE29-1C6EE0F0DEFC}"/>
              </a:ext>
            </a:extLst>
          </p:cNvPr>
          <p:cNvSpPr>
            <a:spLocks noChangeArrowheads="1"/>
          </p:cNvSpPr>
          <p:nvPr/>
        </p:nvSpPr>
        <p:spPr bwMode="auto">
          <a:xfrm>
            <a:off x="5297488" y="3409950"/>
            <a:ext cx="1597025" cy="830263"/>
          </a:xfrm>
          <a:prstGeom prst="rect">
            <a:avLst/>
          </a:prstGeom>
          <a:noFill/>
          <a:ln>
            <a:noFill/>
          </a:ln>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MX" altLang="es-CO" sz="2400" b="1" dirty="0">
                <a:solidFill>
                  <a:schemeClr val="accent6">
                    <a:lumMod val="75000"/>
                  </a:schemeClr>
                </a:solidFill>
              </a:rPr>
              <a:t>COLOMBIA</a:t>
            </a:r>
          </a:p>
          <a:p>
            <a:pPr algn="ctr">
              <a:lnSpc>
                <a:spcPct val="100000"/>
              </a:lnSpc>
              <a:spcBef>
                <a:spcPct val="0"/>
              </a:spcBef>
              <a:buFontTx/>
              <a:buNone/>
              <a:defRPr/>
            </a:pPr>
            <a:r>
              <a:rPr lang="es-MX" altLang="es-CO" sz="2400" b="1" dirty="0">
                <a:solidFill>
                  <a:schemeClr val="accent6">
                    <a:lumMod val="75000"/>
                  </a:schemeClr>
                </a:solidFill>
              </a:rPr>
              <a:t>RURAL</a:t>
            </a:r>
            <a:endParaRPr lang="es-CO" altLang="es-CO" sz="2400" b="1" dirty="0">
              <a:solidFill>
                <a:schemeClr val="accent6">
                  <a:lumMod val="75000"/>
                </a:schemeClr>
              </a:solidFill>
            </a:endParaRPr>
          </a:p>
        </p:txBody>
      </p:sp>
      <p:sp>
        <p:nvSpPr>
          <p:cNvPr id="24579" name="Rectángulo 29">
            <a:extLst>
              <a:ext uri="{FF2B5EF4-FFF2-40B4-BE49-F238E27FC236}">
                <a16:creationId xmlns:a16="http://schemas.microsoft.com/office/drawing/2014/main" id="{ACCD7974-EF86-4729-90AC-BB4C7ADAC197}"/>
              </a:ext>
            </a:extLst>
          </p:cNvPr>
          <p:cNvSpPr>
            <a:spLocks noChangeArrowheads="1"/>
          </p:cNvSpPr>
          <p:nvPr/>
        </p:nvSpPr>
        <p:spPr bwMode="auto">
          <a:xfrm>
            <a:off x="2365375" y="2055813"/>
            <a:ext cx="2825750" cy="3381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defRPr/>
            </a:pPr>
            <a:r>
              <a:rPr lang="es-MX" altLang="es-CO" sz="1600" b="1">
                <a:solidFill>
                  <a:schemeClr val="accent6">
                    <a:lumMod val="50000"/>
                  </a:schemeClr>
                </a:solidFill>
              </a:rPr>
              <a:t>1. </a:t>
            </a:r>
            <a:r>
              <a:rPr lang="es-MX" altLang="es-CO" sz="1600">
                <a:solidFill>
                  <a:schemeClr val="accent6">
                    <a:lumMod val="50000"/>
                  </a:schemeClr>
                </a:solidFill>
              </a:rPr>
              <a:t>Colombia Rural - OCAD´S</a:t>
            </a:r>
            <a:endParaRPr lang="es-CO" altLang="es-CO" sz="1600">
              <a:solidFill>
                <a:schemeClr val="accent6">
                  <a:lumMod val="50000"/>
                </a:schemeClr>
              </a:solidFill>
            </a:endParaRPr>
          </a:p>
        </p:txBody>
      </p:sp>
      <p:sp>
        <p:nvSpPr>
          <p:cNvPr id="24580" name="Rectángulo 33">
            <a:extLst>
              <a:ext uri="{FF2B5EF4-FFF2-40B4-BE49-F238E27FC236}">
                <a16:creationId xmlns:a16="http://schemas.microsoft.com/office/drawing/2014/main" id="{C0EB3DDB-5EA1-473B-A35F-ACC985862D18}"/>
              </a:ext>
            </a:extLst>
          </p:cNvPr>
          <p:cNvSpPr>
            <a:spLocks noChangeArrowheads="1"/>
          </p:cNvSpPr>
          <p:nvPr/>
        </p:nvSpPr>
        <p:spPr bwMode="auto">
          <a:xfrm>
            <a:off x="6986588" y="2127250"/>
            <a:ext cx="3911600" cy="3381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defRPr/>
            </a:pPr>
            <a:r>
              <a:rPr lang="es-MX" altLang="es-CO" sz="1600" b="1" dirty="0">
                <a:solidFill>
                  <a:schemeClr val="accent6">
                    <a:lumMod val="50000"/>
                  </a:schemeClr>
                </a:solidFill>
              </a:rPr>
              <a:t>2. </a:t>
            </a:r>
            <a:r>
              <a:rPr lang="es-MX" altLang="es-CO" sz="1600" dirty="0">
                <a:solidFill>
                  <a:schemeClr val="accent6">
                    <a:lumMod val="50000"/>
                  </a:schemeClr>
                </a:solidFill>
              </a:rPr>
              <a:t>Colombia Rural - Obras por Impuestos</a:t>
            </a:r>
            <a:endParaRPr lang="es-CO" altLang="es-CO" sz="1600" dirty="0">
              <a:solidFill>
                <a:schemeClr val="accent6">
                  <a:lumMod val="50000"/>
                </a:schemeClr>
              </a:solidFill>
            </a:endParaRPr>
          </a:p>
        </p:txBody>
      </p:sp>
      <p:sp>
        <p:nvSpPr>
          <p:cNvPr id="24581" name="Rectángulo 36">
            <a:extLst>
              <a:ext uri="{FF2B5EF4-FFF2-40B4-BE49-F238E27FC236}">
                <a16:creationId xmlns:a16="http://schemas.microsoft.com/office/drawing/2014/main" id="{F9FE0756-7C63-4686-AA8D-552FE7AC05D7}"/>
              </a:ext>
            </a:extLst>
          </p:cNvPr>
          <p:cNvSpPr>
            <a:spLocks noChangeArrowheads="1"/>
          </p:cNvSpPr>
          <p:nvPr/>
        </p:nvSpPr>
        <p:spPr bwMode="auto">
          <a:xfrm>
            <a:off x="1574800" y="3657600"/>
            <a:ext cx="3097213" cy="338138"/>
          </a:xfrm>
          <a:prstGeom prst="rect">
            <a:avLst/>
          </a:prstGeom>
          <a:noFill/>
          <a:ln>
            <a:noFill/>
          </a:ln>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defRPr/>
            </a:pPr>
            <a:r>
              <a:rPr lang="es-MX" altLang="es-CO" sz="1600" b="1" dirty="0">
                <a:solidFill>
                  <a:schemeClr val="accent6">
                    <a:lumMod val="50000"/>
                  </a:schemeClr>
                </a:solidFill>
              </a:rPr>
              <a:t>3. </a:t>
            </a:r>
            <a:r>
              <a:rPr lang="es-MX" altLang="es-CO" sz="1600" dirty="0">
                <a:solidFill>
                  <a:schemeClr val="accent6">
                    <a:lumMod val="50000"/>
                  </a:schemeClr>
                </a:solidFill>
              </a:rPr>
              <a:t>Colombia Rural - Vías Regionales</a:t>
            </a:r>
          </a:p>
        </p:txBody>
      </p:sp>
      <p:sp>
        <p:nvSpPr>
          <p:cNvPr id="24582" name="Rectángulo 41">
            <a:extLst>
              <a:ext uri="{FF2B5EF4-FFF2-40B4-BE49-F238E27FC236}">
                <a16:creationId xmlns:a16="http://schemas.microsoft.com/office/drawing/2014/main" id="{81F86070-8FD1-49FB-83A8-6BD6F85EDF06}"/>
              </a:ext>
            </a:extLst>
          </p:cNvPr>
          <p:cNvSpPr>
            <a:spLocks noChangeArrowheads="1"/>
          </p:cNvSpPr>
          <p:nvPr/>
        </p:nvSpPr>
        <p:spPr bwMode="auto">
          <a:xfrm>
            <a:off x="7334250" y="3924300"/>
            <a:ext cx="2905125" cy="338138"/>
          </a:xfrm>
          <a:prstGeom prst="rect">
            <a:avLst/>
          </a:prstGeom>
          <a:noFill/>
          <a:ln>
            <a:noFill/>
          </a:ln>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defRPr/>
            </a:pPr>
            <a:r>
              <a:rPr lang="es-MX" altLang="es-CO" sz="1600" b="1" dirty="0">
                <a:solidFill>
                  <a:schemeClr val="accent6">
                    <a:lumMod val="50000"/>
                  </a:schemeClr>
                </a:solidFill>
              </a:rPr>
              <a:t>4. </a:t>
            </a:r>
            <a:r>
              <a:rPr lang="es-MX" altLang="es-CO" sz="1600" dirty="0">
                <a:solidFill>
                  <a:schemeClr val="accent6">
                    <a:lumMod val="50000"/>
                  </a:schemeClr>
                </a:solidFill>
              </a:rPr>
              <a:t>Colombia Rural – Cooperación</a:t>
            </a:r>
            <a:endParaRPr lang="es-CO" altLang="es-CO" sz="1800" dirty="0">
              <a:solidFill>
                <a:schemeClr val="accent6">
                  <a:lumMod val="50000"/>
                </a:schemeClr>
              </a:solidFill>
            </a:endParaRPr>
          </a:p>
        </p:txBody>
      </p:sp>
      <p:sp>
        <p:nvSpPr>
          <p:cNvPr id="161799" name="Rectángulo 45">
            <a:extLst>
              <a:ext uri="{FF2B5EF4-FFF2-40B4-BE49-F238E27FC236}">
                <a16:creationId xmlns:a16="http://schemas.microsoft.com/office/drawing/2014/main" id="{4B1EBEAE-9094-4EF8-81AE-B6F83B34C5A2}"/>
              </a:ext>
            </a:extLst>
          </p:cNvPr>
          <p:cNvSpPr>
            <a:spLocks noChangeArrowheads="1"/>
          </p:cNvSpPr>
          <p:nvPr/>
        </p:nvSpPr>
        <p:spPr bwMode="auto">
          <a:xfrm>
            <a:off x="2365375" y="5759450"/>
            <a:ext cx="35131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MX" altLang="es-CO" sz="1600" b="1">
                <a:solidFill>
                  <a:srgbClr val="069169"/>
                </a:solidFill>
              </a:rPr>
              <a:t>5. </a:t>
            </a:r>
            <a:r>
              <a:rPr lang="es-MX" altLang="es-CO" sz="1600">
                <a:solidFill>
                  <a:srgbClr val="069169"/>
                </a:solidFill>
              </a:rPr>
              <a:t>Colombia Rural- Recursos Nación</a:t>
            </a:r>
            <a:endParaRPr lang="es-CO" altLang="es-CO" sz="1600">
              <a:solidFill>
                <a:srgbClr val="069169"/>
              </a:solidFill>
            </a:endParaRPr>
          </a:p>
        </p:txBody>
      </p:sp>
      <p:sp>
        <p:nvSpPr>
          <p:cNvPr id="21" name="Título 2">
            <a:extLst>
              <a:ext uri="{FF2B5EF4-FFF2-40B4-BE49-F238E27FC236}">
                <a16:creationId xmlns:a16="http://schemas.microsoft.com/office/drawing/2014/main" id="{2323FB42-1BE8-4B64-A1AC-348E206394A5}"/>
              </a:ext>
            </a:extLst>
          </p:cNvPr>
          <p:cNvSpPr txBox="1">
            <a:spLocks/>
          </p:cNvSpPr>
          <p:nvPr/>
        </p:nvSpPr>
        <p:spPr>
          <a:xfrm>
            <a:off x="895350" y="773113"/>
            <a:ext cx="8877300" cy="377825"/>
          </a:xfrm>
          <a:prstGeom prst="rect">
            <a:avLst/>
          </a:prstGeom>
          <a:noFill/>
          <a:ln>
            <a:noFill/>
          </a:ln>
        </p:spPr>
        <p:txBody>
          <a:bodyPr spcFirstLastPara="1" lIns="68575" tIns="34275" rIns="68575" bIns="34275" anchor="ctr"/>
          <a:lstStyle>
            <a:defPPr marR="0" lvl="0" algn="l" rtl="0">
              <a:lnSpc>
                <a:spcPct val="100000"/>
              </a:lnSpc>
              <a:spcBef>
                <a:spcPts val="0"/>
              </a:spcBef>
              <a:spcAft>
                <a:spcPts val="0"/>
              </a:spcAft>
            </a:defPPr>
            <a:lvl1pPr marR="0" lvl="0" algn="l" rtl="0">
              <a:lnSpc>
                <a:spcPct val="90000"/>
              </a:lnSpc>
              <a:spcBef>
                <a:spcPts val="0"/>
              </a:spcBef>
              <a:spcAft>
                <a:spcPts val="0"/>
              </a:spcAft>
              <a:buClr>
                <a:srgbClr val="0054BC"/>
              </a:buClr>
              <a:buSzPts val="3300"/>
              <a:buFont typeface="Work Sans"/>
              <a:buNone/>
              <a:defRPr sz="3300" b="0" i="0" u="none" strike="noStrike" cap="none">
                <a:solidFill>
                  <a:srgbClr val="0054BC"/>
                </a:solidFill>
                <a:latin typeface="Work Sans"/>
                <a:ea typeface="Work Sans"/>
                <a:cs typeface="Work Sans"/>
                <a:sym typeface="Work Sans"/>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pPr>
              <a:defRPr/>
            </a:pPr>
            <a:r>
              <a:rPr lang="es-CO" sz="2600" b="1" kern="0" dirty="0">
                <a:solidFill>
                  <a:schemeClr val="accent6">
                    <a:lumMod val="50000"/>
                  </a:schemeClr>
                </a:solidFill>
                <a:latin typeface="Arial" charset="0"/>
                <a:ea typeface="Arial" charset="0"/>
                <a:cs typeface="Arial" charset="0"/>
              </a:rPr>
              <a:t>Fuentes de financiación del Programa Colombia Rural</a:t>
            </a:r>
          </a:p>
        </p:txBody>
      </p:sp>
      <p:sp>
        <p:nvSpPr>
          <p:cNvPr id="2" name="Oval 1">
            <a:extLst>
              <a:ext uri="{FF2B5EF4-FFF2-40B4-BE49-F238E27FC236}">
                <a16:creationId xmlns:a16="http://schemas.microsoft.com/office/drawing/2014/main" id="{822D3061-E1CC-4D1C-B7F5-DA6465A33025}"/>
              </a:ext>
            </a:extLst>
          </p:cNvPr>
          <p:cNvSpPr/>
          <p:nvPr/>
        </p:nvSpPr>
        <p:spPr>
          <a:xfrm>
            <a:off x="5045075" y="2676525"/>
            <a:ext cx="2146300" cy="2146300"/>
          </a:xfrm>
          <a:prstGeom prst="ellipse">
            <a:avLst/>
          </a:prstGeom>
          <a:noFill/>
          <a:ln/>
        </p:spPr>
        <p:style>
          <a:lnRef idx="2">
            <a:schemeClr val="accent6"/>
          </a:lnRef>
          <a:fillRef idx="1">
            <a:schemeClr val="lt1"/>
          </a:fillRef>
          <a:effectRef idx="0">
            <a:schemeClr val="accent6"/>
          </a:effectRef>
          <a:fontRef idx="minor">
            <a:schemeClr val="dk1"/>
          </a:fontRef>
        </p:style>
        <p:txBody>
          <a:bodyPr anchor="ctr"/>
          <a:lstStyle/>
          <a:p>
            <a:pPr algn="ctr">
              <a:defRPr/>
            </a:pPr>
            <a:endParaRPr lang="en-US" dirty="0">
              <a:solidFill>
                <a:srgbClr val="073763"/>
              </a:solidFill>
            </a:endParaRPr>
          </a:p>
        </p:txBody>
      </p:sp>
      <p:pic>
        <p:nvPicPr>
          <p:cNvPr id="161802" name="Graphic 3">
            <a:extLst>
              <a:ext uri="{FF2B5EF4-FFF2-40B4-BE49-F238E27FC236}">
                <a16:creationId xmlns:a16="http://schemas.microsoft.com/office/drawing/2014/main" id="{9193D84E-6CC4-4485-BC84-C4284A59529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545513" y="3013075"/>
            <a:ext cx="911225"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803" name="Gráfico 40">
            <a:extLst>
              <a:ext uri="{FF2B5EF4-FFF2-40B4-BE49-F238E27FC236}">
                <a16:creationId xmlns:a16="http://schemas.microsoft.com/office/drawing/2014/main" id="{7D3FBA7E-A843-4ACF-94D7-3514FF688F1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32213" y="4967288"/>
            <a:ext cx="766762" cy="76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804" name="Gráfico 17">
            <a:extLst>
              <a:ext uri="{FF2B5EF4-FFF2-40B4-BE49-F238E27FC236}">
                <a16:creationId xmlns:a16="http://schemas.microsoft.com/office/drawing/2014/main" id="{93988446-6189-458F-A465-992FDD553AC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324225" y="1311275"/>
            <a:ext cx="7080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805" name="Graphic 6">
            <a:extLst>
              <a:ext uri="{FF2B5EF4-FFF2-40B4-BE49-F238E27FC236}">
                <a16:creationId xmlns:a16="http://schemas.microsoft.com/office/drawing/2014/main" id="{04BF7552-DEEC-4CC2-BFD7-BF3FDD6CA84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355013" y="1360488"/>
            <a:ext cx="792162"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806" name="Graphic 8">
            <a:extLst>
              <a:ext uri="{FF2B5EF4-FFF2-40B4-BE49-F238E27FC236}">
                <a16:creationId xmlns:a16="http://schemas.microsoft.com/office/drawing/2014/main" id="{B00152BC-8231-4EE5-83C4-6041E66A5DC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917825" y="2854325"/>
            <a:ext cx="814388"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91" name="Rectángulo 16">
            <a:extLst>
              <a:ext uri="{FF2B5EF4-FFF2-40B4-BE49-F238E27FC236}">
                <a16:creationId xmlns:a16="http://schemas.microsoft.com/office/drawing/2014/main" id="{DEC1F163-BD38-46A4-A8D3-833D239D4549}"/>
              </a:ext>
            </a:extLst>
          </p:cNvPr>
          <p:cNvSpPr>
            <a:spLocks noChangeArrowheads="1"/>
          </p:cNvSpPr>
          <p:nvPr/>
        </p:nvSpPr>
        <p:spPr bwMode="auto">
          <a:xfrm>
            <a:off x="7000875" y="5737225"/>
            <a:ext cx="2146300" cy="3381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defRPr/>
            </a:pPr>
            <a:r>
              <a:rPr lang="es-MX" altLang="es-CO" sz="1600" b="1" dirty="0">
                <a:solidFill>
                  <a:schemeClr val="accent6">
                    <a:lumMod val="50000"/>
                  </a:schemeClr>
                </a:solidFill>
              </a:rPr>
              <a:t>6. </a:t>
            </a:r>
            <a:r>
              <a:rPr lang="es-MX" altLang="es-CO" sz="1600" dirty="0">
                <a:solidFill>
                  <a:schemeClr val="accent6">
                    <a:lumMod val="50000"/>
                  </a:schemeClr>
                </a:solidFill>
              </a:rPr>
              <a:t>Entes Territoriales</a:t>
            </a:r>
            <a:endParaRPr lang="es-CO" altLang="es-CO" sz="1600" dirty="0">
              <a:solidFill>
                <a:schemeClr val="accent6">
                  <a:lumMod val="50000"/>
                </a:schemeClr>
              </a:solidFill>
            </a:endParaRPr>
          </a:p>
        </p:txBody>
      </p:sp>
      <p:pic>
        <p:nvPicPr>
          <p:cNvPr id="161808" name="Gráfico 10">
            <a:extLst>
              <a:ext uri="{FF2B5EF4-FFF2-40B4-BE49-F238E27FC236}">
                <a16:creationId xmlns:a16="http://schemas.microsoft.com/office/drawing/2014/main" id="{26413122-AEB3-4EF5-8D91-DA32DDD673B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7475538" y="4835525"/>
            <a:ext cx="901700" cy="90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Rectángulo 16">
            <a:extLst>
              <a:ext uri="{FF2B5EF4-FFF2-40B4-BE49-F238E27FC236}">
                <a16:creationId xmlns:a16="http://schemas.microsoft.com/office/drawing/2014/main" id="{6AF9B19F-A03D-4EDA-A772-1B24C32FC900}"/>
              </a:ext>
            </a:extLst>
          </p:cNvPr>
          <p:cNvSpPr/>
          <p:nvPr/>
        </p:nvSpPr>
        <p:spPr>
          <a:xfrm>
            <a:off x="895350" y="257175"/>
            <a:ext cx="6054725"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COLOMBIA RURAL</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ángulo 3">
            <a:extLst>
              <a:ext uri="{FF2B5EF4-FFF2-40B4-BE49-F238E27FC236}">
                <a16:creationId xmlns:a16="http://schemas.microsoft.com/office/drawing/2014/main" id="{4624E0E4-57B1-412E-85D3-7508BB2D942C}"/>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8915" name="Rectángulo 7">
            <a:extLst>
              <a:ext uri="{FF2B5EF4-FFF2-40B4-BE49-F238E27FC236}">
                <a16:creationId xmlns:a16="http://schemas.microsoft.com/office/drawing/2014/main" id="{B1A1B020-6DE4-4BBF-AFB0-C257E791C69A}"/>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8C202200-C64F-4CB8-AE9B-17000B9FA181}"/>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8917" name="Imagen 14">
            <a:extLst>
              <a:ext uri="{FF2B5EF4-FFF2-40B4-BE49-F238E27FC236}">
                <a16:creationId xmlns:a16="http://schemas.microsoft.com/office/drawing/2014/main" id="{B83884FB-9E29-4CC6-87CD-13605B2005F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614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8" name="CuadroTexto 2">
            <a:extLst>
              <a:ext uri="{FF2B5EF4-FFF2-40B4-BE49-F238E27FC236}">
                <a16:creationId xmlns:a16="http://schemas.microsoft.com/office/drawing/2014/main" id="{C1805528-95F2-4175-9126-6B6F50134413}"/>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8919" name="CuadroTexto 11">
            <a:extLst>
              <a:ext uri="{FF2B5EF4-FFF2-40B4-BE49-F238E27FC236}">
                <a16:creationId xmlns:a16="http://schemas.microsoft.com/office/drawing/2014/main" id="{66E3AC60-BB45-4045-9E5F-3F073A17DEC7}"/>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8920" name="Imagen 16">
            <a:extLst>
              <a:ext uri="{FF2B5EF4-FFF2-40B4-BE49-F238E27FC236}">
                <a16:creationId xmlns:a16="http://schemas.microsoft.com/office/drawing/2014/main" id="{E7C4B834-DFC6-4B84-8CF7-087E242212E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1" name="Imagen 2">
            <a:extLst>
              <a:ext uri="{FF2B5EF4-FFF2-40B4-BE49-F238E27FC236}">
                <a16:creationId xmlns:a16="http://schemas.microsoft.com/office/drawing/2014/main" id="{6C38BC09-46BA-4099-B289-EA49D89C1C7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4C127CF-DFBF-467E-9E63-3F92CADD7A2A}"/>
              </a:ext>
            </a:extLst>
          </p:cNvPr>
          <p:cNvSpPr txBox="1"/>
          <p:nvPr/>
        </p:nvSpPr>
        <p:spPr>
          <a:xfrm>
            <a:off x="1182688" y="1943100"/>
            <a:ext cx="4422775" cy="3351213"/>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352CE4B5-90EC-487E-81FA-613D365E537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CBB7BD4A-4B49-4D8A-98B2-4EB19CAC1214}"/>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564346E-F1C7-4B88-8E13-5A71FFCB9561}"/>
              </a:ext>
            </a:extLst>
          </p:cNvPr>
          <p:cNvSpPr txBox="1"/>
          <p:nvPr/>
        </p:nvSpPr>
        <p:spPr>
          <a:xfrm>
            <a:off x="6700838" y="1943100"/>
            <a:ext cx="441325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8926" name="CuadroTexto 4">
            <a:extLst>
              <a:ext uri="{FF2B5EF4-FFF2-40B4-BE49-F238E27FC236}">
                <a16:creationId xmlns:a16="http://schemas.microsoft.com/office/drawing/2014/main" id="{6E887A11-30E5-4444-937C-9A9CE9FA6B43}"/>
              </a:ext>
            </a:extLst>
          </p:cNvPr>
          <p:cNvSpPr txBox="1">
            <a:spLocks noChangeArrowheads="1"/>
          </p:cNvSpPr>
          <p:nvPr/>
        </p:nvSpPr>
        <p:spPr bwMode="auto">
          <a:xfrm>
            <a:off x="3660775" y="5389563"/>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Instalación y prueba de luminarias, Túnel Chorros.</a:t>
            </a:r>
          </a:p>
          <a:p>
            <a:pPr>
              <a:lnSpc>
                <a:spcPct val="100000"/>
              </a:lnSpc>
              <a:spcBef>
                <a:spcPct val="0"/>
              </a:spcBef>
              <a:buFontTx/>
              <a:buNone/>
            </a:pPr>
            <a:endParaRPr lang="es-CO" altLang="es-CO" sz="1800">
              <a:solidFill>
                <a:srgbClr val="000000"/>
              </a:solidFill>
            </a:endParaRPr>
          </a:p>
        </p:txBody>
      </p:sp>
      <p:pic>
        <p:nvPicPr>
          <p:cNvPr id="38927" name="Imagen 1">
            <a:extLst>
              <a:ext uri="{FF2B5EF4-FFF2-40B4-BE49-F238E27FC236}">
                <a16:creationId xmlns:a16="http://schemas.microsoft.com/office/drawing/2014/main" id="{11B6434E-7D79-4200-B457-A75509CBD342}"/>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00838" y="2457450"/>
            <a:ext cx="4406900" cy="233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8" name="Imagen 2">
            <a:extLst>
              <a:ext uri="{FF2B5EF4-FFF2-40B4-BE49-F238E27FC236}">
                <a16:creationId xmlns:a16="http://schemas.microsoft.com/office/drawing/2014/main" id="{A94E375F-1D52-4F51-AB9C-9B8C129E1140}"/>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76338" y="1962150"/>
            <a:ext cx="4429125" cy="332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ángulo 4">
            <a:extLst>
              <a:ext uri="{FF2B5EF4-FFF2-40B4-BE49-F238E27FC236}">
                <a16:creationId xmlns:a16="http://schemas.microsoft.com/office/drawing/2014/main" id="{B27372FE-B9F8-43D1-A729-EA2308DDE5BC}"/>
              </a:ext>
            </a:extLst>
          </p:cNvPr>
          <p:cNvSpPr>
            <a:spLocks noChangeArrowheads="1"/>
          </p:cNvSpPr>
          <p:nvPr/>
        </p:nvSpPr>
        <p:spPr bwMode="auto">
          <a:xfrm>
            <a:off x="4856163" y="1562100"/>
            <a:ext cx="2640012" cy="827088"/>
          </a:xfrm>
          <a:prstGeom prst="rect">
            <a:avLst/>
          </a:prstGeom>
          <a:solidFill>
            <a:schemeClr val="accent6">
              <a:lumMod val="50000"/>
            </a:schemeClr>
          </a:solid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defRPr/>
            </a:pPr>
            <a:r>
              <a:rPr lang="es-CO" altLang="es-CO">
                <a:solidFill>
                  <a:srgbClr val="FFFFFF"/>
                </a:solidFill>
              </a:rPr>
              <a:t>Obras Por Impuestos</a:t>
            </a:r>
          </a:p>
          <a:p>
            <a:pPr algn="ctr">
              <a:defRPr/>
            </a:pPr>
            <a:r>
              <a:rPr lang="es-CO" altLang="es-CO">
                <a:solidFill>
                  <a:srgbClr val="FFFFFF"/>
                </a:solidFill>
              </a:rPr>
              <a:t>$ 237.773 millones</a:t>
            </a:r>
            <a:endParaRPr lang="es-ES" altLang="es-CO">
              <a:solidFill>
                <a:srgbClr val="FFFFFF"/>
              </a:solidFill>
            </a:endParaRPr>
          </a:p>
        </p:txBody>
      </p:sp>
      <p:sp>
        <p:nvSpPr>
          <p:cNvPr id="20" name="Rectángulo 19">
            <a:extLst>
              <a:ext uri="{FF2B5EF4-FFF2-40B4-BE49-F238E27FC236}">
                <a16:creationId xmlns:a16="http://schemas.microsoft.com/office/drawing/2014/main" id="{CCD89839-6684-4EF2-AD2E-CC762963BA36}"/>
              </a:ext>
            </a:extLst>
          </p:cNvPr>
          <p:cNvSpPr/>
          <p:nvPr/>
        </p:nvSpPr>
        <p:spPr>
          <a:xfrm>
            <a:off x="4845050" y="3833813"/>
            <a:ext cx="2640013" cy="831850"/>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a:defRPr/>
            </a:pPr>
            <a:r>
              <a:rPr lang="es-CO" dirty="0">
                <a:solidFill>
                  <a:prstClr val="white"/>
                </a:solidFill>
              </a:rPr>
              <a:t>Vías Regionales</a:t>
            </a:r>
          </a:p>
          <a:p>
            <a:pPr algn="r">
              <a:defRPr/>
            </a:pPr>
            <a:r>
              <a:rPr lang="es-CO" b="1" dirty="0">
                <a:solidFill>
                  <a:prstClr val="white"/>
                </a:solidFill>
              </a:rPr>
              <a:t>$ 1.1 billones</a:t>
            </a:r>
            <a:endParaRPr lang="es-ES" b="1" dirty="0">
              <a:solidFill>
                <a:prstClr val="white"/>
              </a:solidFill>
            </a:endParaRPr>
          </a:p>
        </p:txBody>
      </p:sp>
      <p:sp>
        <p:nvSpPr>
          <p:cNvPr id="16" name="Rectángulo: esquinas redondeadas 18">
            <a:extLst>
              <a:ext uri="{FF2B5EF4-FFF2-40B4-BE49-F238E27FC236}">
                <a16:creationId xmlns:a16="http://schemas.microsoft.com/office/drawing/2014/main" id="{3F6E5C0D-1603-4C2C-9E98-5D8B76BFA3F1}"/>
              </a:ext>
            </a:extLst>
          </p:cNvPr>
          <p:cNvSpPr/>
          <p:nvPr/>
        </p:nvSpPr>
        <p:spPr>
          <a:xfrm>
            <a:off x="4856163" y="2697163"/>
            <a:ext cx="2640012" cy="830262"/>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a:defRPr/>
            </a:pPr>
            <a:r>
              <a:rPr lang="es-CO" dirty="0">
                <a:solidFill>
                  <a:prstClr val="white"/>
                </a:solidFill>
              </a:rPr>
              <a:t>OCAD</a:t>
            </a:r>
            <a:r>
              <a:rPr lang="es-CO" b="1" dirty="0">
                <a:solidFill>
                  <a:prstClr val="white"/>
                </a:solidFill>
              </a:rPr>
              <a:t> </a:t>
            </a:r>
          </a:p>
          <a:p>
            <a:pPr algn="r">
              <a:defRPr/>
            </a:pPr>
            <a:r>
              <a:rPr lang="es-CO" b="1" dirty="0">
                <a:solidFill>
                  <a:prstClr val="white"/>
                </a:solidFill>
              </a:rPr>
              <a:t>$ 1,29 billones</a:t>
            </a:r>
            <a:endParaRPr lang="es-ES" dirty="0">
              <a:solidFill>
                <a:prstClr val="white"/>
              </a:solidFill>
            </a:endParaRPr>
          </a:p>
        </p:txBody>
      </p:sp>
      <p:pic>
        <p:nvPicPr>
          <p:cNvPr id="4" name="Imagen 3" descr="Imagen que contiene árbol, exterior, cielo, rojo&#10;&#10;Descripción generada automáticamente">
            <a:extLst>
              <a:ext uri="{FF2B5EF4-FFF2-40B4-BE49-F238E27FC236}">
                <a16:creationId xmlns:a16="http://schemas.microsoft.com/office/drawing/2014/main" id="{4EF72367-FBF2-40A6-9523-F04BA55B51F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46995" y="1187355"/>
            <a:ext cx="3951542" cy="3986128"/>
          </a:xfrm>
          <a:prstGeom prst="ellipse">
            <a:avLst/>
          </a:prstGeom>
          <a:ln w="127000" cap="rnd">
            <a:noFill/>
            <a:prstDash val="solid"/>
          </a:ln>
          <a:effectLst/>
        </p:spPr>
      </p:pic>
      <p:sp>
        <p:nvSpPr>
          <p:cNvPr id="15" name="Oval 14">
            <a:extLst>
              <a:ext uri="{FF2B5EF4-FFF2-40B4-BE49-F238E27FC236}">
                <a16:creationId xmlns:a16="http://schemas.microsoft.com/office/drawing/2014/main" id="{02820091-520B-4CC1-A5AD-BCD2194D9967}"/>
              </a:ext>
            </a:extLst>
          </p:cNvPr>
          <p:cNvSpPr/>
          <p:nvPr/>
        </p:nvSpPr>
        <p:spPr>
          <a:xfrm>
            <a:off x="514350" y="1074738"/>
            <a:ext cx="4210050" cy="4187825"/>
          </a:xfrm>
          <a:prstGeom prst="ellipse">
            <a:avLst/>
          </a:prstGeom>
          <a:noFill/>
          <a:ln w="38100">
            <a:solidFill>
              <a:srgbClr val="06916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ndParaRPr>
          </a:p>
        </p:txBody>
      </p:sp>
      <p:sp>
        <p:nvSpPr>
          <p:cNvPr id="11" name="Título 2">
            <a:extLst>
              <a:ext uri="{FF2B5EF4-FFF2-40B4-BE49-F238E27FC236}">
                <a16:creationId xmlns:a16="http://schemas.microsoft.com/office/drawing/2014/main" id="{CA4A8D8A-5932-4E09-8E04-3E1205569984}"/>
              </a:ext>
            </a:extLst>
          </p:cNvPr>
          <p:cNvSpPr txBox="1">
            <a:spLocks/>
          </p:cNvSpPr>
          <p:nvPr/>
        </p:nvSpPr>
        <p:spPr>
          <a:xfrm>
            <a:off x="6854825" y="461963"/>
            <a:ext cx="5337175" cy="377825"/>
          </a:xfrm>
          <a:prstGeom prst="rect">
            <a:avLst/>
          </a:prstGeom>
          <a:noFill/>
          <a:ln>
            <a:noFill/>
          </a:ln>
        </p:spPr>
        <p:txBody>
          <a:bodyPr spcFirstLastPara="1" lIns="68575" tIns="34275" rIns="68575" bIns="34275" anchor="ctr"/>
          <a:lstStyle>
            <a:defPPr marR="0" lvl="0" algn="l" rtl="0">
              <a:lnSpc>
                <a:spcPct val="100000"/>
              </a:lnSpc>
              <a:spcBef>
                <a:spcPts val="0"/>
              </a:spcBef>
              <a:spcAft>
                <a:spcPts val="0"/>
              </a:spcAft>
            </a:defPPr>
            <a:lvl1pPr marR="0" lvl="0" algn="l" rtl="0">
              <a:lnSpc>
                <a:spcPct val="90000"/>
              </a:lnSpc>
              <a:spcBef>
                <a:spcPts val="0"/>
              </a:spcBef>
              <a:spcAft>
                <a:spcPts val="0"/>
              </a:spcAft>
              <a:buClr>
                <a:srgbClr val="0054BC"/>
              </a:buClr>
              <a:buSzPts val="3300"/>
              <a:buFont typeface="Work Sans"/>
              <a:buNone/>
              <a:defRPr sz="3300" b="0" i="0" u="none" strike="noStrike" cap="none">
                <a:solidFill>
                  <a:srgbClr val="0054BC"/>
                </a:solidFill>
                <a:latin typeface="Work Sans"/>
                <a:ea typeface="Work Sans"/>
                <a:cs typeface="Work Sans"/>
                <a:sym typeface="Work Sans"/>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pPr>
              <a:defRPr/>
            </a:pPr>
            <a:r>
              <a:rPr lang="es-CO" sz="2600" b="1" kern="0" dirty="0">
                <a:solidFill>
                  <a:schemeClr val="accent6">
                    <a:lumMod val="50000"/>
                  </a:schemeClr>
                </a:solidFill>
                <a:latin typeface="Arial" charset="0"/>
                <a:ea typeface="Arial" charset="0"/>
                <a:cs typeface="Arial" charset="0"/>
              </a:rPr>
              <a:t>Colombia Rural</a:t>
            </a:r>
          </a:p>
        </p:txBody>
      </p:sp>
      <p:sp>
        <p:nvSpPr>
          <p:cNvPr id="9" name="Rectángulo 8">
            <a:extLst>
              <a:ext uri="{FF2B5EF4-FFF2-40B4-BE49-F238E27FC236}">
                <a16:creationId xmlns:a16="http://schemas.microsoft.com/office/drawing/2014/main" id="{E3C2500D-BBCA-4287-B937-BF6157E3F671}"/>
              </a:ext>
            </a:extLst>
          </p:cNvPr>
          <p:cNvSpPr/>
          <p:nvPr/>
        </p:nvSpPr>
        <p:spPr>
          <a:xfrm>
            <a:off x="4840288" y="4883150"/>
            <a:ext cx="2640012" cy="831850"/>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a:defRPr/>
            </a:pPr>
            <a:r>
              <a:rPr lang="es-CO" dirty="0">
                <a:solidFill>
                  <a:prstClr val="white"/>
                </a:solidFill>
              </a:rPr>
              <a:t>Recursos Nación</a:t>
            </a:r>
          </a:p>
          <a:p>
            <a:pPr algn="r">
              <a:defRPr/>
            </a:pPr>
            <a:r>
              <a:rPr lang="es-CO" b="1" dirty="0">
                <a:solidFill>
                  <a:prstClr val="white"/>
                </a:solidFill>
              </a:rPr>
              <a:t>$ 130.000 </a:t>
            </a:r>
            <a:r>
              <a:rPr lang="es-CO" dirty="0">
                <a:solidFill>
                  <a:prstClr val="white"/>
                </a:solidFill>
              </a:rPr>
              <a:t>Millones</a:t>
            </a:r>
            <a:endParaRPr lang="es-ES" b="1" dirty="0">
              <a:solidFill>
                <a:prstClr val="white"/>
              </a:solidFill>
            </a:endParaRPr>
          </a:p>
        </p:txBody>
      </p:sp>
      <p:graphicFrame>
        <p:nvGraphicFramePr>
          <p:cNvPr id="2" name="Tabla 1">
            <a:extLst>
              <a:ext uri="{FF2B5EF4-FFF2-40B4-BE49-F238E27FC236}">
                <a16:creationId xmlns:a16="http://schemas.microsoft.com/office/drawing/2014/main" id="{94CC7AFB-26E7-443E-862F-4BAE179D576A}"/>
              </a:ext>
            </a:extLst>
          </p:cNvPr>
          <p:cNvGraphicFramePr>
            <a:graphicFrameLocks noGrp="1"/>
          </p:cNvGraphicFramePr>
          <p:nvPr/>
        </p:nvGraphicFramePr>
        <p:xfrm>
          <a:off x="8093075" y="1489075"/>
          <a:ext cx="3232150" cy="4152900"/>
        </p:xfrm>
        <a:graphic>
          <a:graphicData uri="http://schemas.openxmlformats.org/drawingml/2006/table">
            <a:tbl>
              <a:tblPr firstRow="1" bandRow="1"/>
              <a:tblGrid>
                <a:gridCol w="1936868">
                  <a:extLst>
                    <a:ext uri="{9D8B030D-6E8A-4147-A177-3AD203B41FA5}">
                      <a16:colId xmlns:a16="http://schemas.microsoft.com/office/drawing/2014/main" val="20000"/>
                    </a:ext>
                  </a:extLst>
                </a:gridCol>
                <a:gridCol w="1295282">
                  <a:extLst>
                    <a:ext uri="{9D8B030D-6E8A-4147-A177-3AD203B41FA5}">
                      <a16:colId xmlns:a16="http://schemas.microsoft.com/office/drawing/2014/main" val="20001"/>
                    </a:ext>
                  </a:extLst>
                </a:gridCol>
              </a:tblGrid>
              <a:tr h="512704">
                <a:tc>
                  <a:txBody>
                    <a:bodyPr/>
                    <a:lstStyle/>
                    <a:p>
                      <a:pPr algn="ctr" rtl="0" fontAlgn="b"/>
                      <a:r>
                        <a:rPr lang="es-CO" sz="900" b="1" i="0" u="none" strike="noStrike" dirty="0">
                          <a:solidFill>
                            <a:srgbClr val="375623"/>
                          </a:solidFill>
                          <a:effectLst/>
                          <a:latin typeface="Arial" panose="020B0604020202020204" pitchFamily="34" charset="0"/>
                        </a:rPr>
                        <a:t>Inversión (billones)</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2,9</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0"/>
                  </a:ext>
                </a:extLst>
              </a:tr>
              <a:tr h="512704">
                <a:tc>
                  <a:txBody>
                    <a:bodyPr/>
                    <a:lstStyle/>
                    <a:p>
                      <a:pPr algn="ctr" rtl="0" fontAlgn="b"/>
                      <a:r>
                        <a:rPr lang="es-CO" sz="900" b="1" i="0" u="none" strike="noStrike">
                          <a:solidFill>
                            <a:srgbClr val="375623"/>
                          </a:solidFill>
                          <a:effectLst/>
                          <a:latin typeface="Arial" panose="020B0604020202020204" pitchFamily="34" charset="0"/>
                        </a:rPr>
                        <a:t>Vías mejoradas</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1.279 km</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r h="512704">
                <a:tc>
                  <a:txBody>
                    <a:bodyPr/>
                    <a:lstStyle/>
                    <a:p>
                      <a:pPr algn="ctr" rtl="0" fontAlgn="b"/>
                      <a:r>
                        <a:rPr lang="es-CO" sz="900" b="1" i="0" u="none" strike="noStrike">
                          <a:solidFill>
                            <a:srgbClr val="375623"/>
                          </a:solidFill>
                          <a:effectLst/>
                          <a:latin typeface="Arial" panose="020B0604020202020204" pitchFamily="34" charset="0"/>
                        </a:rPr>
                        <a:t>Puentes</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52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512704">
                <a:tc>
                  <a:txBody>
                    <a:bodyPr/>
                    <a:lstStyle/>
                    <a:p>
                      <a:pPr algn="ctr" rtl="0" fontAlgn="b"/>
                      <a:r>
                        <a:rPr lang="es-CO" sz="900" b="1" i="0" u="none" strike="noStrike">
                          <a:solidFill>
                            <a:srgbClr val="375623"/>
                          </a:solidFill>
                          <a:effectLst/>
                          <a:latin typeface="Arial" panose="020B0604020202020204" pitchFamily="34" charset="0"/>
                        </a:rPr>
                        <a:t>Caminos Ancestrales</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0.2 km</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512704">
                <a:tc>
                  <a:txBody>
                    <a:bodyPr/>
                    <a:lstStyle/>
                    <a:p>
                      <a:pPr algn="ctr" rtl="0" fontAlgn="b"/>
                      <a:r>
                        <a:rPr lang="es-CO" sz="900" b="1" i="0" u="none" strike="noStrike">
                          <a:solidFill>
                            <a:srgbClr val="375623"/>
                          </a:solidFill>
                          <a:effectLst/>
                          <a:latin typeface="Arial" panose="020B0604020202020204" pitchFamily="34" charset="0"/>
                        </a:rPr>
                        <a:t>Ciclorruta</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34 km</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538339">
                <a:tc>
                  <a:txBody>
                    <a:bodyPr/>
                    <a:lstStyle/>
                    <a:p>
                      <a:pPr algn="ctr" rtl="0" fontAlgn="b"/>
                      <a:r>
                        <a:rPr lang="es-CO" sz="900" b="1" i="0" u="none" strike="noStrike" dirty="0">
                          <a:solidFill>
                            <a:srgbClr val="375623"/>
                          </a:solidFill>
                          <a:effectLst/>
                          <a:latin typeface="Arial" panose="020B0604020202020204" pitchFamily="34" charset="0"/>
                        </a:rPr>
                        <a:t>Malecones</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a:solidFill>
                            <a:srgbClr val="375623"/>
                          </a:solidFill>
                          <a:effectLst/>
                          <a:latin typeface="Arial" panose="020B0604020202020204" pitchFamily="34" charset="0"/>
                        </a:rPr>
                        <a:t>1 km</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512704">
                <a:tc>
                  <a:txBody>
                    <a:bodyPr/>
                    <a:lstStyle/>
                    <a:p>
                      <a:pPr algn="ctr" rtl="0" fontAlgn="b"/>
                      <a:r>
                        <a:rPr lang="es-CO" sz="900" b="1" i="0" u="none" strike="noStrike">
                          <a:solidFill>
                            <a:srgbClr val="375623"/>
                          </a:solidFill>
                          <a:effectLst/>
                          <a:latin typeface="Arial" panose="020B0604020202020204" pitchFamily="34" charset="0"/>
                        </a:rPr>
                        <a:t>Mejoramiento </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1200 km</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538339">
                <a:tc>
                  <a:txBody>
                    <a:bodyPr/>
                    <a:lstStyle/>
                    <a:p>
                      <a:pPr algn="ctr" rtl="0" fontAlgn="b"/>
                      <a:r>
                        <a:rPr lang="es-CO" sz="900" b="1" i="0" u="none" strike="noStrike">
                          <a:solidFill>
                            <a:srgbClr val="375623"/>
                          </a:solidFill>
                          <a:effectLst/>
                          <a:latin typeface="Arial" panose="020B0604020202020204" pitchFamily="34" charset="0"/>
                        </a:rPr>
                        <a:t>Mantenimiento</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1" i="0" u="none" strike="noStrike" dirty="0">
                          <a:solidFill>
                            <a:srgbClr val="375623"/>
                          </a:solidFill>
                          <a:effectLst/>
                          <a:latin typeface="Arial" panose="020B0604020202020204" pitchFamily="34" charset="0"/>
                        </a:rPr>
                        <a:t>5000 km</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bl>
          </a:graphicData>
        </a:graphic>
      </p:graphicFrame>
      <p:sp>
        <p:nvSpPr>
          <p:cNvPr id="10" name="Rectángulo 9">
            <a:extLst>
              <a:ext uri="{FF2B5EF4-FFF2-40B4-BE49-F238E27FC236}">
                <a16:creationId xmlns:a16="http://schemas.microsoft.com/office/drawing/2014/main" id="{4D137601-DD75-4776-B5B1-FE87BE5E5958}"/>
              </a:ext>
            </a:extLst>
          </p:cNvPr>
          <p:cNvSpPr/>
          <p:nvPr/>
        </p:nvSpPr>
        <p:spPr>
          <a:xfrm>
            <a:off x="885825" y="377825"/>
            <a:ext cx="5969000"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COLOMBIA RURAL</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ángulo 5">
            <a:extLst>
              <a:ext uri="{FF2B5EF4-FFF2-40B4-BE49-F238E27FC236}">
                <a16:creationId xmlns:a16="http://schemas.microsoft.com/office/drawing/2014/main" id="{ACB70EE9-625D-40FE-BED7-90123245D130}"/>
              </a:ext>
            </a:extLst>
          </p:cNvPr>
          <p:cNvSpPr>
            <a:spLocks noChangeArrowheads="1"/>
          </p:cNvSpPr>
          <p:nvPr/>
        </p:nvSpPr>
        <p:spPr bwMode="auto">
          <a:xfrm>
            <a:off x="5808663" y="138113"/>
            <a:ext cx="60706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b="1">
              <a:solidFill>
                <a:srgbClr val="1F4E79"/>
              </a:solidFill>
              <a:latin typeface="Arial" panose="020B0604020202020204" pitchFamily="34" charset="0"/>
              <a:cs typeface="Arial" panose="020B0604020202020204" pitchFamily="34" charset="0"/>
            </a:endParaRPr>
          </a:p>
        </p:txBody>
      </p:sp>
      <p:sp>
        <p:nvSpPr>
          <p:cNvPr id="26" name="Rectángulo 25">
            <a:extLst>
              <a:ext uri="{FF2B5EF4-FFF2-40B4-BE49-F238E27FC236}">
                <a16:creationId xmlns:a16="http://schemas.microsoft.com/office/drawing/2014/main" id="{7BF2A512-AFF0-4E32-BEA4-DF6BF0E95811}"/>
              </a:ext>
            </a:extLst>
          </p:cNvPr>
          <p:cNvSpPr/>
          <p:nvPr/>
        </p:nvSpPr>
        <p:spPr>
          <a:xfrm>
            <a:off x="8586788" y="-1790700"/>
            <a:ext cx="1287462" cy="400050"/>
          </a:xfrm>
          <a:prstGeom prst="rect">
            <a:avLst/>
          </a:prstGeom>
          <a:solidFill>
            <a:srgbClr val="FF755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prstClr val="white"/>
              </a:solidFill>
            </a:endParaRPr>
          </a:p>
        </p:txBody>
      </p:sp>
      <p:pic>
        <p:nvPicPr>
          <p:cNvPr id="163844" name="Imagen 15" descr="Imagen que contiene mapa, texto&#10;&#10;Descripción generada automáticamente">
            <a:extLst>
              <a:ext uri="{FF2B5EF4-FFF2-40B4-BE49-F238E27FC236}">
                <a16:creationId xmlns:a16="http://schemas.microsoft.com/office/drawing/2014/main" id="{D9D5C6E5-8F1C-4CD6-A18D-0B44F59B41F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57250" y="993775"/>
            <a:ext cx="3424238" cy="451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B4A94D2C-7915-4128-97D5-F081DE1A541D}"/>
              </a:ext>
            </a:extLst>
          </p:cNvPr>
          <p:cNvGraphicFramePr>
            <a:graphicFrameLocks noGrp="1"/>
          </p:cNvGraphicFramePr>
          <p:nvPr/>
        </p:nvGraphicFramePr>
        <p:xfrm>
          <a:off x="6904038" y="352425"/>
          <a:ext cx="4430712" cy="5405438"/>
        </p:xfrm>
        <a:graphic>
          <a:graphicData uri="http://schemas.openxmlformats.org/drawingml/2006/table">
            <a:tbl>
              <a:tblPr firstRow="1" bandRow="1"/>
              <a:tblGrid>
                <a:gridCol w="1365923">
                  <a:extLst>
                    <a:ext uri="{9D8B030D-6E8A-4147-A177-3AD203B41FA5}">
                      <a16:colId xmlns:a16="http://schemas.microsoft.com/office/drawing/2014/main" val="20000"/>
                    </a:ext>
                  </a:extLst>
                </a:gridCol>
                <a:gridCol w="1937903">
                  <a:extLst>
                    <a:ext uri="{9D8B030D-6E8A-4147-A177-3AD203B41FA5}">
                      <a16:colId xmlns:a16="http://schemas.microsoft.com/office/drawing/2014/main" val="20001"/>
                    </a:ext>
                  </a:extLst>
                </a:gridCol>
                <a:gridCol w="1126886">
                  <a:extLst>
                    <a:ext uri="{9D8B030D-6E8A-4147-A177-3AD203B41FA5}">
                      <a16:colId xmlns:a16="http://schemas.microsoft.com/office/drawing/2014/main" val="20002"/>
                    </a:ext>
                  </a:extLst>
                </a:gridCol>
              </a:tblGrid>
              <a:tr h="158767">
                <a:tc gridSpan="3">
                  <a:txBody>
                    <a:bodyPr/>
                    <a:lstStyle/>
                    <a:p>
                      <a:pPr algn="ctr" rtl="0" fontAlgn="ctr"/>
                      <a:r>
                        <a:rPr lang="es-CO" sz="1000" b="1" i="0" u="none" strike="noStrike" dirty="0">
                          <a:solidFill>
                            <a:srgbClr val="375623"/>
                          </a:solidFill>
                          <a:effectLst/>
                          <a:latin typeface="Arial" panose="020B0604020202020204" pitchFamily="34" charset="0"/>
                          <a:cs typeface="Arial" panose="020B0604020202020204" pitchFamily="34" charset="0"/>
                        </a:rPr>
                        <a:t>CONVENIOS FIRMADOS PROGRAMA COLOMBIA RURAL</a:t>
                      </a:r>
                    </a:p>
                  </a:txBody>
                  <a:tcPr marL="6379" marR="6379" marT="637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2444">
                <a:tc>
                  <a:txBody>
                    <a:bodyPr/>
                    <a:lstStyle/>
                    <a:p>
                      <a:pPr algn="ctr" rtl="0" fontAlgn="b"/>
                      <a:r>
                        <a:rPr lang="es-CO" sz="1000" b="1" i="0" u="none" strike="noStrike" dirty="0">
                          <a:solidFill>
                            <a:srgbClr val="FFFFFF"/>
                          </a:solidFill>
                          <a:effectLst/>
                          <a:latin typeface="Arial" panose="020B0604020202020204" pitchFamily="34" charset="0"/>
                          <a:cs typeface="Arial" panose="020B0604020202020204" pitchFamily="34" charset="0"/>
                        </a:rPr>
                        <a:t>NUMERO</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b"/>
                      <a:r>
                        <a:rPr lang="es-CO" sz="1000" b="1" i="0" u="none" strike="noStrike">
                          <a:solidFill>
                            <a:srgbClr val="FFFFFF"/>
                          </a:solidFill>
                          <a:effectLst/>
                          <a:latin typeface="Arial" panose="020B0604020202020204" pitchFamily="34" charset="0"/>
                          <a:cs typeface="Arial" panose="020B0604020202020204" pitchFamily="34" charset="0"/>
                        </a:rPr>
                        <a:t>DEPARTAMENTO</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b"/>
                      <a:r>
                        <a:rPr lang="es-CO" sz="1000" b="1" i="0" u="none" strike="noStrike">
                          <a:solidFill>
                            <a:srgbClr val="FFFFFF"/>
                          </a:solidFill>
                          <a:effectLst/>
                          <a:latin typeface="Arial" panose="020B0604020202020204" pitchFamily="34" charset="0"/>
                          <a:cs typeface="Arial" panose="020B0604020202020204" pitchFamily="34" charset="0"/>
                        </a:rPr>
                        <a:t>CONVENIOS</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1"/>
                  </a:ext>
                </a:extLst>
              </a:tr>
              <a:tr h="158767">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Amazonas</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58767">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2</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Antioquia</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20</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58767">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3</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Arauca</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158767">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4</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Atlántico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2</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5</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Bolívar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5</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6</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Boyacá</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17</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7</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Caldas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5</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8</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Caqueta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3</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9</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Casanare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6</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10</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Cauca</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4</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11</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Cesar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3</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12</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Chocó</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5</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13</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Córdoba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8</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14</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Cundinamarca</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9</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15</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Guainia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6"/>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16</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Guaviare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2</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7"/>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17</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Huila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8</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8"/>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18</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La Guajira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9"/>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19</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Magdalena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5</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20"/>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20</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Meta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6</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1"/>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21</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Nariño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9</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22"/>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22</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N. de Santander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8</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3"/>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23</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Putumayo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24"/>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24</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Quindio</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5"/>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25</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Risaralda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3</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26"/>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26</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San Andrés</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7"/>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27</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Santander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19</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28"/>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28</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Sucre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6</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9"/>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29</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Tolima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13</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30"/>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30</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Valle del Cauca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7</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31"/>
                  </a:ext>
                </a:extLst>
              </a:tr>
              <a:tr h="158767">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31</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Vaupés</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1</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32"/>
                  </a:ext>
                </a:extLst>
              </a:tr>
              <a:tr h="162444">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32</a:t>
                      </a:r>
                    </a:p>
                  </a:txBody>
                  <a:tcPr marL="6379" marR="6379" marT="6378"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Vichada </a:t>
                      </a:r>
                    </a:p>
                  </a:txBody>
                  <a:tcPr marL="6379" marR="6379" marT="6378"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2</a:t>
                      </a:r>
                    </a:p>
                  </a:txBody>
                  <a:tcPr marL="6379" marR="6379" marT="637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33"/>
                  </a:ext>
                </a:extLst>
              </a:tr>
            </a:tbl>
          </a:graphicData>
        </a:graphic>
      </p:graphicFrame>
      <p:sp>
        <p:nvSpPr>
          <p:cNvPr id="163985" name="Rectángulo 2">
            <a:extLst>
              <a:ext uri="{FF2B5EF4-FFF2-40B4-BE49-F238E27FC236}">
                <a16:creationId xmlns:a16="http://schemas.microsoft.com/office/drawing/2014/main" id="{57E7A9E5-AB80-4639-9076-E4155B86C474}"/>
              </a:ext>
            </a:extLst>
          </p:cNvPr>
          <p:cNvSpPr>
            <a:spLocks noChangeArrowheads="1"/>
          </p:cNvSpPr>
          <p:nvPr/>
        </p:nvSpPr>
        <p:spPr bwMode="auto">
          <a:xfrm>
            <a:off x="3989388" y="2959100"/>
            <a:ext cx="2795587" cy="184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200" b="1">
                <a:solidFill>
                  <a:srgbClr val="385723"/>
                </a:solidFill>
                <a:latin typeface="Arial" panose="020B0604020202020204" pitchFamily="34" charset="0"/>
                <a:cs typeface="Arial" panose="020B0604020202020204" pitchFamily="34" charset="0"/>
              </a:rPr>
              <a:t>$130,000 </a:t>
            </a:r>
            <a:r>
              <a:rPr lang="es-CO" altLang="es-CO" sz="1200">
                <a:solidFill>
                  <a:srgbClr val="385723"/>
                </a:solidFill>
                <a:latin typeface="Arial" panose="020B0604020202020204" pitchFamily="34" charset="0"/>
                <a:cs typeface="Arial" panose="020B0604020202020204" pitchFamily="34" charset="0"/>
              </a:rPr>
              <a:t>millones </a:t>
            </a:r>
          </a:p>
          <a:p>
            <a:pPr algn="ctr">
              <a:lnSpc>
                <a:spcPct val="100000"/>
              </a:lnSpc>
              <a:spcBef>
                <a:spcPct val="0"/>
              </a:spcBef>
              <a:buFontTx/>
              <a:buNone/>
            </a:pPr>
            <a:r>
              <a:rPr lang="es-CO" altLang="es-CO" sz="1200">
                <a:solidFill>
                  <a:srgbClr val="385723"/>
                </a:solidFill>
                <a:latin typeface="Arial" panose="020B0604020202020204" pitchFamily="34" charset="0"/>
                <a:cs typeface="Arial" panose="020B0604020202020204" pitchFamily="34" charset="0"/>
              </a:rPr>
              <a:t>+ </a:t>
            </a:r>
          </a:p>
          <a:p>
            <a:pPr algn="ctr">
              <a:lnSpc>
                <a:spcPct val="100000"/>
              </a:lnSpc>
              <a:spcBef>
                <a:spcPct val="0"/>
              </a:spcBef>
              <a:buFontTx/>
              <a:buNone/>
            </a:pPr>
            <a:r>
              <a:rPr lang="es-CO" altLang="es-CO" sz="1200" b="1">
                <a:solidFill>
                  <a:srgbClr val="385723"/>
                </a:solidFill>
                <a:latin typeface="Arial" panose="020B0604020202020204" pitchFamily="34" charset="0"/>
                <a:cs typeface="Arial" panose="020B0604020202020204" pitchFamily="34" charset="0"/>
              </a:rPr>
              <a:t>$54,000 </a:t>
            </a:r>
            <a:r>
              <a:rPr lang="es-CO" altLang="es-CO" sz="1200">
                <a:solidFill>
                  <a:srgbClr val="385723"/>
                </a:solidFill>
                <a:latin typeface="Arial" panose="020B0604020202020204" pitchFamily="34" charset="0"/>
                <a:cs typeface="Arial" panose="020B0604020202020204" pitchFamily="34" charset="0"/>
              </a:rPr>
              <a:t>millones</a:t>
            </a:r>
            <a:r>
              <a:rPr lang="es-CO" altLang="es-CO" sz="1200" b="1">
                <a:solidFill>
                  <a:srgbClr val="385723"/>
                </a:solidFill>
                <a:latin typeface="Arial" panose="020B0604020202020204" pitchFamily="34" charset="0"/>
                <a:cs typeface="Arial" panose="020B0604020202020204" pitchFamily="34" charset="0"/>
              </a:rPr>
              <a:t> </a:t>
            </a:r>
            <a:r>
              <a:rPr lang="es-CO" altLang="es-CO" sz="1200">
                <a:solidFill>
                  <a:srgbClr val="385723"/>
                </a:solidFill>
                <a:latin typeface="Arial" panose="020B0604020202020204" pitchFamily="34" charset="0"/>
                <a:cs typeface="Arial" panose="020B0604020202020204" pitchFamily="34" charset="0"/>
              </a:rPr>
              <a:t>aportes cofinanciación</a:t>
            </a:r>
          </a:p>
          <a:p>
            <a:pPr algn="ctr">
              <a:lnSpc>
                <a:spcPct val="100000"/>
              </a:lnSpc>
              <a:spcBef>
                <a:spcPct val="0"/>
              </a:spcBef>
              <a:buFontTx/>
              <a:buNone/>
            </a:pPr>
            <a:endParaRPr lang="es-CO" altLang="es-CO" sz="12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1200">
                <a:solidFill>
                  <a:srgbClr val="385723"/>
                </a:solidFill>
                <a:latin typeface="Arial" panose="020B0604020202020204" pitchFamily="34" charset="0"/>
                <a:cs typeface="Arial" panose="020B0604020202020204" pitchFamily="34" charset="0"/>
              </a:rPr>
              <a:t>TOTAL INVERSIÓN: </a:t>
            </a:r>
            <a:r>
              <a:rPr lang="es-CO" altLang="es-CO" sz="1200" b="1">
                <a:solidFill>
                  <a:srgbClr val="385723"/>
                </a:solidFill>
                <a:latin typeface="Arial" panose="020B0604020202020204" pitchFamily="34" charset="0"/>
                <a:cs typeface="Arial" panose="020B0604020202020204" pitchFamily="34" charset="0"/>
              </a:rPr>
              <a:t>$184,000 </a:t>
            </a:r>
            <a:r>
              <a:rPr lang="es-CO" altLang="es-CO" sz="1200">
                <a:solidFill>
                  <a:srgbClr val="385723"/>
                </a:solidFill>
                <a:latin typeface="Arial" panose="020B0604020202020204" pitchFamily="34" charset="0"/>
                <a:cs typeface="Arial" panose="020B0604020202020204" pitchFamily="34" charset="0"/>
              </a:rPr>
              <a:t>millones </a:t>
            </a:r>
          </a:p>
          <a:p>
            <a:pPr algn="ctr">
              <a:lnSpc>
                <a:spcPct val="100000"/>
              </a:lnSpc>
              <a:spcBef>
                <a:spcPct val="0"/>
              </a:spcBef>
              <a:buFontTx/>
              <a:buNone/>
            </a:pPr>
            <a:endParaRPr lang="es-CO" altLang="es-CO" sz="12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1800" b="1">
                <a:solidFill>
                  <a:srgbClr val="385723"/>
                </a:solidFill>
                <a:latin typeface="Arial" panose="020B0604020202020204" pitchFamily="34" charset="0"/>
                <a:cs typeface="Arial" panose="020B0604020202020204" pitchFamily="34" charset="0"/>
              </a:rPr>
              <a:t>183 convenios</a:t>
            </a:r>
            <a:endParaRPr lang="es-ES" altLang="es-CO" sz="1800" b="1">
              <a:solidFill>
                <a:srgbClr val="385723"/>
              </a:solidFill>
              <a:latin typeface="Arial" panose="020B0604020202020204" pitchFamily="34" charset="0"/>
              <a:cs typeface="Arial" panose="020B0604020202020204" pitchFamily="34" charset="0"/>
            </a:endParaRPr>
          </a:p>
        </p:txBody>
      </p:sp>
      <p:sp>
        <p:nvSpPr>
          <p:cNvPr id="7" name="Rectángulo 6">
            <a:extLst>
              <a:ext uri="{FF2B5EF4-FFF2-40B4-BE49-F238E27FC236}">
                <a16:creationId xmlns:a16="http://schemas.microsoft.com/office/drawing/2014/main" id="{CC729BEF-4AB4-41F4-A7F4-E6C0731726A4}"/>
              </a:ext>
            </a:extLst>
          </p:cNvPr>
          <p:cNvSpPr/>
          <p:nvPr/>
        </p:nvSpPr>
        <p:spPr>
          <a:xfrm>
            <a:off x="895350" y="215900"/>
            <a:ext cx="6054725"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COLOMBIA RURAL</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90" name="Imagen 3">
            <a:extLst>
              <a:ext uri="{FF2B5EF4-FFF2-40B4-BE49-F238E27FC236}">
                <a16:creationId xmlns:a16="http://schemas.microsoft.com/office/drawing/2014/main" id="{468AFABA-E4C5-44DC-BEB2-E5BD9B568A3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85825" y="995363"/>
            <a:ext cx="6859588" cy="478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ítulo 2">
            <a:extLst>
              <a:ext uri="{FF2B5EF4-FFF2-40B4-BE49-F238E27FC236}">
                <a16:creationId xmlns:a16="http://schemas.microsoft.com/office/drawing/2014/main" id="{8B4B3772-17C2-4463-91F7-83FCB2ABDA41}"/>
              </a:ext>
            </a:extLst>
          </p:cNvPr>
          <p:cNvSpPr txBox="1">
            <a:spLocks/>
          </p:cNvSpPr>
          <p:nvPr/>
        </p:nvSpPr>
        <p:spPr>
          <a:xfrm>
            <a:off x="6003925" y="344488"/>
            <a:ext cx="6064250" cy="377825"/>
          </a:xfrm>
          <a:prstGeom prst="rect">
            <a:avLst/>
          </a:prstGeom>
          <a:noFill/>
          <a:ln>
            <a:noFill/>
          </a:ln>
        </p:spPr>
        <p:txBody>
          <a:bodyPr spcFirstLastPara="1" lIns="68575" tIns="34275" rIns="68575" bIns="34275" anchor="ctr"/>
          <a:lstStyle>
            <a:defPPr marR="0" lvl="0" algn="l" rtl="0">
              <a:lnSpc>
                <a:spcPct val="100000"/>
              </a:lnSpc>
              <a:spcBef>
                <a:spcPts val="0"/>
              </a:spcBef>
              <a:spcAft>
                <a:spcPts val="0"/>
              </a:spcAft>
            </a:defPPr>
            <a:lvl1pPr marR="0" lvl="0" algn="l" rtl="0">
              <a:lnSpc>
                <a:spcPct val="90000"/>
              </a:lnSpc>
              <a:spcBef>
                <a:spcPts val="0"/>
              </a:spcBef>
              <a:spcAft>
                <a:spcPts val="0"/>
              </a:spcAft>
              <a:buClr>
                <a:srgbClr val="0054BC"/>
              </a:buClr>
              <a:buSzPts val="3300"/>
              <a:buFont typeface="Work Sans"/>
              <a:buNone/>
              <a:defRPr sz="3300" b="0" i="0" u="none" strike="noStrike" cap="none">
                <a:solidFill>
                  <a:srgbClr val="0054BC"/>
                </a:solidFill>
                <a:latin typeface="Work Sans"/>
                <a:ea typeface="Work Sans"/>
                <a:cs typeface="Work Sans"/>
                <a:sym typeface="Work Sans"/>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pPr>
              <a:defRPr/>
            </a:pPr>
            <a:r>
              <a:rPr lang="es-CO" sz="2000" b="1" kern="0" dirty="0">
                <a:solidFill>
                  <a:schemeClr val="accent6">
                    <a:lumMod val="50000"/>
                  </a:schemeClr>
                </a:solidFill>
                <a:latin typeface="Arial" charset="0"/>
                <a:ea typeface="Arial" charset="0"/>
                <a:cs typeface="Arial" charset="0"/>
              </a:rPr>
              <a:t>Convenio Batallones de Ingenieros Militares </a:t>
            </a:r>
          </a:p>
          <a:p>
            <a:pPr>
              <a:defRPr/>
            </a:pPr>
            <a:r>
              <a:rPr lang="es-CO" sz="1400" b="1" kern="0" dirty="0">
                <a:solidFill>
                  <a:schemeClr val="accent6">
                    <a:lumMod val="50000"/>
                  </a:schemeClr>
                </a:solidFill>
                <a:latin typeface="Arial" charset="0"/>
                <a:ea typeface="Arial" charset="0"/>
                <a:cs typeface="Arial" charset="0"/>
              </a:rPr>
              <a:t>Iniciación: 01 de Febrero de 2020</a:t>
            </a:r>
          </a:p>
        </p:txBody>
      </p:sp>
      <p:graphicFrame>
        <p:nvGraphicFramePr>
          <p:cNvPr id="2" name="Tabla 1">
            <a:extLst>
              <a:ext uri="{FF2B5EF4-FFF2-40B4-BE49-F238E27FC236}">
                <a16:creationId xmlns:a16="http://schemas.microsoft.com/office/drawing/2014/main" id="{27A51139-C9E8-4F7C-AE89-197E1EEB8027}"/>
              </a:ext>
            </a:extLst>
          </p:cNvPr>
          <p:cNvGraphicFramePr>
            <a:graphicFrameLocks noGrp="1"/>
          </p:cNvGraphicFramePr>
          <p:nvPr/>
        </p:nvGraphicFramePr>
        <p:xfrm>
          <a:off x="8012113" y="866775"/>
          <a:ext cx="3313112" cy="5053013"/>
        </p:xfrm>
        <a:graphic>
          <a:graphicData uri="http://schemas.openxmlformats.org/drawingml/2006/table">
            <a:tbl>
              <a:tblPr firstRow="1" firstCol="1" bandRow="1"/>
              <a:tblGrid>
                <a:gridCol w="1191969">
                  <a:extLst>
                    <a:ext uri="{9D8B030D-6E8A-4147-A177-3AD203B41FA5}">
                      <a16:colId xmlns:a16="http://schemas.microsoft.com/office/drawing/2014/main" val="20000"/>
                    </a:ext>
                  </a:extLst>
                </a:gridCol>
                <a:gridCol w="1191969">
                  <a:extLst>
                    <a:ext uri="{9D8B030D-6E8A-4147-A177-3AD203B41FA5}">
                      <a16:colId xmlns:a16="http://schemas.microsoft.com/office/drawing/2014/main" val="20001"/>
                    </a:ext>
                  </a:extLst>
                </a:gridCol>
                <a:gridCol w="929174">
                  <a:extLst>
                    <a:ext uri="{9D8B030D-6E8A-4147-A177-3AD203B41FA5}">
                      <a16:colId xmlns:a16="http://schemas.microsoft.com/office/drawing/2014/main" val="20002"/>
                    </a:ext>
                  </a:extLst>
                </a:gridCol>
              </a:tblGrid>
              <a:tr h="617814">
                <a:tc>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Und. Militar</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Departamento</a:t>
                      </a:r>
                    </a:p>
                  </a:txBody>
                  <a:tcPr marL="8118" marR="8118" marT="812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Long. Propuesta Intervención Km</a:t>
                      </a:r>
                    </a:p>
                  </a:txBody>
                  <a:tcPr marL="8118" marR="8118" marT="812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BIMUR</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Cesar</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393</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La Guajira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311</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BICOD</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Valle del Cauca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578</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Nariño</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683</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BICIS</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Quindío</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604</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Risaralda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94</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BIMEJ</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Caquetá</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590</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Atlántico</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764</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BIJOS</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Norte de Santander</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446</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Cundinamarca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680</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BIRAN</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Casanare</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399</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Arauca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51</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BIJUL</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Chocó</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289</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Chocó</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50</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 </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Córdoba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321</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Antioquia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371</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6"/>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BIOSP</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Antioquia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326</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7"/>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Antioquia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268</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8"/>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 </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Santander</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100</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9"/>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Santander</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446</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20"/>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BIALB</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Meta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1166</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1"/>
                  </a:ext>
                </a:extLst>
              </a:tr>
              <a:tr h="176701">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Meta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233</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22"/>
                  </a:ext>
                </a:extLst>
              </a:tr>
              <a:tr h="176701">
                <a:tc row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 </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Vichada</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381</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3"/>
                  </a:ext>
                </a:extLst>
              </a:tr>
              <a:tr h="185537">
                <a:tc v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Putumayo</a:t>
                      </a:r>
                    </a:p>
                  </a:txBody>
                  <a:tcPr marL="8118" marR="8118" marT="812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dirty="0">
                          <a:solidFill>
                            <a:srgbClr val="375623"/>
                          </a:solidFill>
                          <a:effectLst/>
                          <a:latin typeface="Arial" panose="020B0604020202020204" pitchFamily="34" charset="0"/>
                          <a:cs typeface="Arial" panose="020B0604020202020204" pitchFamily="34" charset="0"/>
                        </a:rPr>
                        <a:t>374</a:t>
                      </a:r>
                    </a:p>
                  </a:txBody>
                  <a:tcPr marL="8118" marR="8118" marT="812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24"/>
                  </a:ext>
                </a:extLst>
              </a:tr>
              <a:tr h="185537">
                <a:tc gridSpan="2">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Totales</a:t>
                      </a:r>
                    </a:p>
                  </a:txBody>
                  <a:tcPr marL="8118" marR="8118" marT="812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48235"/>
                    </a:solidFill>
                  </a:tcPr>
                </a:tc>
                <a:tc hMerge="1">
                  <a:txBody>
                    <a:bodyPr/>
                    <a:lstStyle/>
                    <a:p>
                      <a:endParaRPr lang="es-CO"/>
                    </a:p>
                  </a:txBody>
                  <a:tcPr/>
                </a:tc>
                <a:tc>
                  <a:txBody>
                    <a:bodyPr/>
                    <a:lstStyle/>
                    <a:p>
                      <a:pPr algn="ctr" rtl="0" fontAlgn="ctr"/>
                      <a:r>
                        <a:rPr lang="es-CO" sz="1000" b="1" i="0" u="none" strike="noStrike" dirty="0">
                          <a:solidFill>
                            <a:srgbClr val="FFFFFF"/>
                          </a:solidFill>
                          <a:effectLst/>
                          <a:latin typeface="Arial" panose="020B0604020202020204" pitchFamily="34" charset="0"/>
                          <a:cs typeface="Arial" panose="020B0604020202020204" pitchFamily="34" charset="0"/>
                        </a:rPr>
                        <a:t>9918</a:t>
                      </a:r>
                    </a:p>
                  </a:txBody>
                  <a:tcPr marL="8118" marR="8118" marT="812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48235"/>
                    </a:solidFill>
                  </a:tcPr>
                </a:tc>
                <a:extLst>
                  <a:ext uri="{0D108BD9-81ED-4DB2-BD59-A6C34878D82A}">
                    <a16:rowId xmlns:a16="http://schemas.microsoft.com/office/drawing/2014/main" val="10025"/>
                  </a:ext>
                </a:extLst>
              </a:tr>
            </a:tbl>
          </a:graphicData>
        </a:graphic>
      </p:graphicFrame>
      <p:sp>
        <p:nvSpPr>
          <p:cNvPr id="5" name="Rectángulo 4">
            <a:extLst>
              <a:ext uri="{FF2B5EF4-FFF2-40B4-BE49-F238E27FC236}">
                <a16:creationId xmlns:a16="http://schemas.microsoft.com/office/drawing/2014/main" id="{3C4E0CD4-EA0D-4E77-9561-7E1299798AFB}"/>
              </a:ext>
            </a:extLst>
          </p:cNvPr>
          <p:cNvSpPr/>
          <p:nvPr/>
        </p:nvSpPr>
        <p:spPr>
          <a:xfrm>
            <a:off x="885825" y="257175"/>
            <a:ext cx="6064250"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COLOMBIA RURAL</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ángulo redondeado 19">
            <a:extLst>
              <a:ext uri="{FF2B5EF4-FFF2-40B4-BE49-F238E27FC236}">
                <a16:creationId xmlns:a16="http://schemas.microsoft.com/office/drawing/2014/main" id="{FA5B066B-9288-4FDC-AE78-F2366F8A0488}"/>
              </a:ext>
            </a:extLst>
          </p:cNvPr>
          <p:cNvSpPr/>
          <p:nvPr/>
        </p:nvSpPr>
        <p:spPr>
          <a:xfrm>
            <a:off x="1473200" y="1584325"/>
            <a:ext cx="1916113" cy="384175"/>
          </a:xfrm>
          <a:prstGeom prst="roundRect">
            <a:avLst/>
          </a:prstGeom>
          <a:solidFill>
            <a:srgbClr val="70AD47">
              <a:lumMod val="50000"/>
            </a:srgbClr>
          </a:solidFill>
          <a:ln w="19050">
            <a:solidFill>
              <a:sysClr val="window" lastClr="FFFFFF"/>
            </a:solidFill>
          </a:ln>
          <a:effectLst>
            <a:outerShdw blurRad="57150" dist="19050" dir="5400000" algn="ctr" rotWithShape="0">
              <a:srgbClr val="000000">
                <a:alpha val="63000"/>
              </a:srgbClr>
            </a:outerShdw>
          </a:effectLst>
        </p:spPr>
        <p:txBody>
          <a:bodyPr tIns="72000" bIns="0" anchor="ctr"/>
          <a:lstStyle/>
          <a:p>
            <a:pPr defTabSz="457200">
              <a:lnSpc>
                <a:spcPts val="1300"/>
              </a:lnSpc>
              <a:buClr>
                <a:srgbClr val="70AD47"/>
              </a:buClr>
              <a:buSzPct val="116000"/>
              <a:defRPr/>
            </a:pPr>
            <a:r>
              <a:rPr lang="es-CO" b="1" dirty="0">
                <a:solidFill>
                  <a:sysClr val="window" lastClr="FFFFFF"/>
                </a:solidFill>
                <a:latin typeface="Arial" panose="020B0604020202020204" pitchFamily="34" charset="0"/>
                <a:cs typeface="Arial" panose="020B0604020202020204" pitchFamily="34" charset="0"/>
              </a:rPr>
              <a:t>10.000 Millones </a:t>
            </a:r>
          </a:p>
        </p:txBody>
      </p:sp>
      <p:sp>
        <p:nvSpPr>
          <p:cNvPr id="37" name="Rectángulo redondeado 20">
            <a:extLst>
              <a:ext uri="{FF2B5EF4-FFF2-40B4-BE49-F238E27FC236}">
                <a16:creationId xmlns:a16="http://schemas.microsoft.com/office/drawing/2014/main" id="{B3110116-44B9-44BE-8BE0-A57E68C0E3B7}"/>
              </a:ext>
            </a:extLst>
          </p:cNvPr>
          <p:cNvSpPr/>
          <p:nvPr/>
        </p:nvSpPr>
        <p:spPr>
          <a:xfrm flipH="1">
            <a:off x="909638" y="1584325"/>
            <a:ext cx="381000" cy="384175"/>
          </a:xfrm>
          <a:prstGeom prst="roundRect">
            <a:avLst/>
          </a:prstGeom>
          <a:ln w="12700">
            <a:solidFill>
              <a:schemeClr val="bg1"/>
            </a:solidFill>
          </a:ln>
        </p:spPr>
        <p:style>
          <a:lnRef idx="0">
            <a:schemeClr val="accent2"/>
          </a:lnRef>
          <a:fillRef idx="3">
            <a:schemeClr val="accent2"/>
          </a:fillRef>
          <a:effectRef idx="3">
            <a:schemeClr val="accent2"/>
          </a:effectRef>
          <a:fontRef idx="minor">
            <a:schemeClr val="lt1"/>
          </a:fontRef>
        </p:style>
        <p:txBody>
          <a:bodyPr tIns="72000" bIns="0" anchor="ctr"/>
          <a:lstStyle/>
          <a:p>
            <a:pPr defTabSz="457200">
              <a:lnSpc>
                <a:spcPts val="1300"/>
              </a:lnSpc>
              <a:buClr>
                <a:srgbClr val="70AD47"/>
              </a:buClr>
              <a:buSzPct val="116000"/>
              <a:defRPr/>
            </a:pPr>
            <a:r>
              <a:rPr lang="es-CO" dirty="0">
                <a:solidFill>
                  <a:prstClr val="white">
                    <a:lumMod val="95000"/>
                  </a:prstClr>
                </a:solidFill>
              </a:rPr>
              <a:t>1</a:t>
            </a:r>
          </a:p>
        </p:txBody>
      </p:sp>
      <p:sp>
        <p:nvSpPr>
          <p:cNvPr id="166916" name="Rectángulo 37">
            <a:extLst>
              <a:ext uri="{FF2B5EF4-FFF2-40B4-BE49-F238E27FC236}">
                <a16:creationId xmlns:a16="http://schemas.microsoft.com/office/drawing/2014/main" id="{7D12323B-39D5-4E2A-877C-CA7228854C06}"/>
              </a:ext>
            </a:extLst>
          </p:cNvPr>
          <p:cNvSpPr>
            <a:spLocks noChangeArrowheads="1"/>
          </p:cNvSpPr>
          <p:nvPr/>
        </p:nvSpPr>
        <p:spPr bwMode="auto">
          <a:xfrm>
            <a:off x="6356350" y="322263"/>
            <a:ext cx="5076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b="1">
                <a:solidFill>
                  <a:srgbClr val="385723"/>
                </a:solidFill>
                <a:latin typeface="Arial" panose="020B0604020202020204" pitchFamily="34" charset="0"/>
                <a:cs typeface="Arial" panose="020B0604020202020204" pitchFamily="34" charset="0"/>
              </a:rPr>
              <a:t>Primera Fase del Programa </a:t>
            </a:r>
          </a:p>
        </p:txBody>
      </p:sp>
      <p:sp>
        <p:nvSpPr>
          <p:cNvPr id="40" name="Rectángulo redondeado 19">
            <a:extLst>
              <a:ext uri="{FF2B5EF4-FFF2-40B4-BE49-F238E27FC236}">
                <a16:creationId xmlns:a16="http://schemas.microsoft.com/office/drawing/2014/main" id="{52C5E443-4C28-4A78-AC9D-86F48A8E01FA}"/>
              </a:ext>
            </a:extLst>
          </p:cNvPr>
          <p:cNvSpPr/>
          <p:nvPr/>
        </p:nvSpPr>
        <p:spPr>
          <a:xfrm>
            <a:off x="6502400" y="906463"/>
            <a:ext cx="3060700" cy="558800"/>
          </a:xfrm>
          <a:prstGeom prst="roundRect">
            <a:avLst/>
          </a:prstGeom>
          <a:solidFill>
            <a:srgbClr val="70AD47">
              <a:lumMod val="50000"/>
            </a:srgbClr>
          </a:solidFill>
          <a:ln w="19050">
            <a:solidFill>
              <a:sysClr val="window" lastClr="FFFFFF"/>
            </a:solidFill>
          </a:ln>
          <a:effectLst>
            <a:outerShdw blurRad="57150" dist="19050" dir="5400000" algn="ctr" rotWithShape="0">
              <a:srgbClr val="000000">
                <a:alpha val="63000"/>
              </a:srgbClr>
            </a:outerShdw>
          </a:effectLst>
        </p:spPr>
        <p:txBody>
          <a:bodyPr tIns="72000" bIns="0" anchor="ctr"/>
          <a:lstStyle/>
          <a:p>
            <a:pPr defTabSz="457200">
              <a:lnSpc>
                <a:spcPts val="1300"/>
              </a:lnSpc>
              <a:buClr>
                <a:srgbClr val="70AD47"/>
              </a:buClr>
              <a:buSzPct val="116000"/>
              <a:defRPr/>
            </a:pPr>
            <a:r>
              <a:rPr lang="es-CO" sz="2000" b="1" dirty="0">
                <a:solidFill>
                  <a:sysClr val="window" lastClr="FFFFFF"/>
                </a:solidFill>
                <a:latin typeface="Arial" panose="020B0604020202020204" pitchFamily="34" charset="0"/>
                <a:cs typeface="Arial" panose="020B0604020202020204" pitchFamily="34" charset="0"/>
              </a:rPr>
              <a:t>32 Departamentos</a:t>
            </a:r>
          </a:p>
        </p:txBody>
      </p:sp>
      <p:cxnSp>
        <p:nvCxnSpPr>
          <p:cNvPr id="4" name="Conector recto de flecha 3">
            <a:extLst>
              <a:ext uri="{FF2B5EF4-FFF2-40B4-BE49-F238E27FC236}">
                <a16:creationId xmlns:a16="http://schemas.microsoft.com/office/drawing/2014/main" id="{A72C3F51-2633-4AFF-A063-809C310AB258}"/>
              </a:ext>
            </a:extLst>
          </p:cNvPr>
          <p:cNvCxnSpPr/>
          <p:nvPr/>
        </p:nvCxnSpPr>
        <p:spPr>
          <a:xfrm>
            <a:off x="5526088" y="1206500"/>
            <a:ext cx="569912" cy="0"/>
          </a:xfrm>
          <a:prstGeom prst="straightConnector1">
            <a:avLst/>
          </a:prstGeom>
          <a:ln w="38100">
            <a:solidFill>
              <a:schemeClr val="accent6">
                <a:lumMod val="50000"/>
              </a:schemeClr>
            </a:solidFill>
            <a:tailEnd type="triangle"/>
          </a:ln>
        </p:spPr>
        <p:style>
          <a:lnRef idx="3">
            <a:schemeClr val="accent1"/>
          </a:lnRef>
          <a:fillRef idx="0">
            <a:schemeClr val="accent1"/>
          </a:fillRef>
          <a:effectRef idx="2">
            <a:schemeClr val="accent1"/>
          </a:effectRef>
          <a:fontRef idx="minor">
            <a:schemeClr val="tx1"/>
          </a:fontRef>
        </p:style>
      </p:cxnSp>
      <p:sp>
        <p:nvSpPr>
          <p:cNvPr id="45" name="Rectángulo redondeado 19">
            <a:extLst>
              <a:ext uri="{FF2B5EF4-FFF2-40B4-BE49-F238E27FC236}">
                <a16:creationId xmlns:a16="http://schemas.microsoft.com/office/drawing/2014/main" id="{34464EAA-F68B-4DD0-8B25-801F80FBB984}"/>
              </a:ext>
            </a:extLst>
          </p:cNvPr>
          <p:cNvSpPr/>
          <p:nvPr/>
        </p:nvSpPr>
        <p:spPr>
          <a:xfrm>
            <a:off x="1473200" y="2435225"/>
            <a:ext cx="1916113" cy="384175"/>
          </a:xfrm>
          <a:prstGeom prst="roundRect">
            <a:avLst/>
          </a:prstGeom>
          <a:solidFill>
            <a:srgbClr val="70AD47">
              <a:lumMod val="50000"/>
            </a:srgbClr>
          </a:solidFill>
          <a:ln w="19050">
            <a:solidFill>
              <a:sysClr val="window" lastClr="FFFFFF"/>
            </a:solidFill>
          </a:ln>
          <a:effectLst>
            <a:outerShdw blurRad="57150" dist="19050" dir="5400000" algn="ctr" rotWithShape="0">
              <a:srgbClr val="000000">
                <a:alpha val="63000"/>
              </a:srgbClr>
            </a:outerShdw>
          </a:effectLst>
        </p:spPr>
        <p:txBody>
          <a:bodyPr tIns="72000" bIns="0" anchor="ctr"/>
          <a:lstStyle/>
          <a:p>
            <a:pPr defTabSz="457200">
              <a:lnSpc>
                <a:spcPts val="1300"/>
              </a:lnSpc>
              <a:buClr>
                <a:srgbClr val="70AD47"/>
              </a:buClr>
              <a:buSzPct val="116000"/>
              <a:defRPr/>
            </a:pPr>
            <a:r>
              <a:rPr lang="es-CO" sz="2000" b="1" dirty="0">
                <a:solidFill>
                  <a:sysClr val="window" lastClr="FFFFFF"/>
                </a:solidFill>
                <a:latin typeface="Calibri" panose="020F0502020204030204"/>
              </a:rPr>
              <a:t>2.000 </a:t>
            </a:r>
            <a:r>
              <a:rPr lang="es-CO" b="1" dirty="0">
                <a:solidFill>
                  <a:sysClr val="window" lastClr="FFFFFF"/>
                </a:solidFill>
                <a:latin typeface="Arial" panose="020B0604020202020204" pitchFamily="34" charset="0"/>
                <a:cs typeface="Arial" panose="020B0604020202020204" pitchFamily="34" charset="0"/>
              </a:rPr>
              <a:t>Millones</a:t>
            </a:r>
            <a:r>
              <a:rPr lang="es-CO" sz="2000" b="1" dirty="0">
                <a:solidFill>
                  <a:sysClr val="window" lastClr="FFFFFF"/>
                </a:solidFill>
                <a:latin typeface="Calibri" panose="020F0502020204030204"/>
              </a:rPr>
              <a:t> </a:t>
            </a:r>
          </a:p>
        </p:txBody>
      </p:sp>
      <p:sp>
        <p:nvSpPr>
          <p:cNvPr id="46" name="Rectángulo redondeado 20">
            <a:extLst>
              <a:ext uri="{FF2B5EF4-FFF2-40B4-BE49-F238E27FC236}">
                <a16:creationId xmlns:a16="http://schemas.microsoft.com/office/drawing/2014/main" id="{0EB637F7-821A-4EA5-A1B2-D9B0EA85068E}"/>
              </a:ext>
            </a:extLst>
          </p:cNvPr>
          <p:cNvSpPr/>
          <p:nvPr/>
        </p:nvSpPr>
        <p:spPr>
          <a:xfrm>
            <a:off x="901700" y="2433638"/>
            <a:ext cx="365125" cy="384175"/>
          </a:xfrm>
          <a:prstGeom prst="roundRect">
            <a:avLst/>
          </a:prstGeom>
          <a:ln w="12700">
            <a:solidFill>
              <a:schemeClr val="bg1"/>
            </a:solidFill>
          </a:ln>
        </p:spPr>
        <p:style>
          <a:lnRef idx="0">
            <a:schemeClr val="accent2"/>
          </a:lnRef>
          <a:fillRef idx="3">
            <a:schemeClr val="accent2"/>
          </a:fillRef>
          <a:effectRef idx="3">
            <a:schemeClr val="accent2"/>
          </a:effectRef>
          <a:fontRef idx="minor">
            <a:schemeClr val="lt1"/>
          </a:fontRef>
        </p:style>
        <p:txBody>
          <a:bodyPr tIns="72000" bIns="0" anchor="ctr"/>
          <a:lstStyle/>
          <a:p>
            <a:pPr defTabSz="457200">
              <a:lnSpc>
                <a:spcPts val="1300"/>
              </a:lnSpc>
              <a:buClr>
                <a:srgbClr val="70AD47"/>
              </a:buClr>
              <a:buSzPct val="116000"/>
              <a:defRPr/>
            </a:pPr>
            <a:r>
              <a:rPr lang="es-CO" dirty="0">
                <a:solidFill>
                  <a:prstClr val="white">
                    <a:lumMod val="95000"/>
                  </a:prstClr>
                </a:solidFill>
              </a:rPr>
              <a:t>2</a:t>
            </a:r>
          </a:p>
        </p:txBody>
      </p:sp>
      <p:sp>
        <p:nvSpPr>
          <p:cNvPr id="47" name="Rectángulo 46">
            <a:extLst>
              <a:ext uri="{FF2B5EF4-FFF2-40B4-BE49-F238E27FC236}">
                <a16:creationId xmlns:a16="http://schemas.microsoft.com/office/drawing/2014/main" id="{B0D232F9-0AB4-441E-A0DB-EC89633DF98C}"/>
              </a:ext>
            </a:extLst>
          </p:cNvPr>
          <p:cNvSpPr/>
          <p:nvPr/>
        </p:nvSpPr>
        <p:spPr>
          <a:xfrm>
            <a:off x="909638" y="2914650"/>
            <a:ext cx="5156200" cy="246063"/>
          </a:xfrm>
          <a:prstGeom prst="rect">
            <a:avLst/>
          </a:prstGeom>
          <a:solidFill>
            <a:srgbClr val="70AD47">
              <a:lumMod val="75000"/>
            </a:srgbClr>
          </a:solidFill>
          <a:effectLst>
            <a:outerShdw blurRad="50800" dist="38100" dir="2700000" algn="tl" rotWithShape="0">
              <a:prstClr val="black">
                <a:alpha val="40000"/>
              </a:prstClr>
            </a:outerShdw>
          </a:effectLst>
        </p:spPr>
        <p:txBody>
          <a:bodyPr lIns="72000" tIns="0" rIns="72000" bIns="0">
            <a:spAutoFit/>
          </a:bodyPr>
          <a:lstStyle/>
          <a:p>
            <a:pPr>
              <a:defRPr/>
            </a:pPr>
            <a:r>
              <a:rPr lang="es-CO" sz="1600" dirty="0">
                <a:solidFill>
                  <a:sysClr val="window" lastClr="FFFFFF"/>
                </a:solidFill>
              </a:rPr>
              <a:t>1200 Emprendedores Rurales</a:t>
            </a:r>
          </a:p>
        </p:txBody>
      </p:sp>
      <p:sp>
        <p:nvSpPr>
          <p:cNvPr id="48" name="Rectángulo redondeado 19">
            <a:extLst>
              <a:ext uri="{FF2B5EF4-FFF2-40B4-BE49-F238E27FC236}">
                <a16:creationId xmlns:a16="http://schemas.microsoft.com/office/drawing/2014/main" id="{D024FEC4-E8CD-40B8-8AD6-E3F79F819FB2}"/>
              </a:ext>
            </a:extLst>
          </p:cNvPr>
          <p:cNvSpPr/>
          <p:nvPr/>
        </p:nvSpPr>
        <p:spPr>
          <a:xfrm>
            <a:off x="1473200" y="3279775"/>
            <a:ext cx="2019300" cy="384175"/>
          </a:xfrm>
          <a:prstGeom prst="roundRect">
            <a:avLst/>
          </a:prstGeom>
          <a:solidFill>
            <a:srgbClr val="70AD47">
              <a:lumMod val="50000"/>
            </a:srgbClr>
          </a:solidFill>
          <a:ln w="19050">
            <a:solidFill>
              <a:sysClr val="window" lastClr="FFFFFF"/>
            </a:solidFill>
          </a:ln>
          <a:effectLst>
            <a:outerShdw blurRad="57150" dist="19050" dir="5400000" algn="ctr" rotWithShape="0">
              <a:srgbClr val="000000">
                <a:alpha val="63000"/>
              </a:srgbClr>
            </a:outerShdw>
          </a:effectLst>
        </p:spPr>
        <p:txBody>
          <a:bodyPr tIns="72000" bIns="0" anchor="ctr"/>
          <a:lstStyle/>
          <a:p>
            <a:pPr defTabSz="457200">
              <a:lnSpc>
                <a:spcPts val="1300"/>
              </a:lnSpc>
              <a:buClr>
                <a:srgbClr val="70AD47"/>
              </a:buClr>
              <a:buSzPct val="116000"/>
              <a:defRPr/>
            </a:pPr>
            <a:r>
              <a:rPr lang="es-CO" b="1" dirty="0">
                <a:solidFill>
                  <a:sysClr val="window" lastClr="FFFFFF"/>
                </a:solidFill>
                <a:latin typeface="Arial" panose="020B0604020202020204" pitchFamily="34" charset="0"/>
                <a:cs typeface="Arial" panose="020B0604020202020204" pitchFamily="34" charset="0"/>
              </a:rPr>
              <a:t>118.000</a:t>
            </a:r>
            <a:r>
              <a:rPr lang="es-CO" sz="2000" b="1" dirty="0">
                <a:solidFill>
                  <a:sysClr val="window" lastClr="FFFFFF"/>
                </a:solidFill>
                <a:latin typeface="Calibri" panose="020F0502020204030204"/>
              </a:rPr>
              <a:t> Millones </a:t>
            </a:r>
          </a:p>
        </p:txBody>
      </p:sp>
      <p:sp>
        <p:nvSpPr>
          <p:cNvPr id="50" name="Rectángulo redondeado 20">
            <a:extLst>
              <a:ext uri="{FF2B5EF4-FFF2-40B4-BE49-F238E27FC236}">
                <a16:creationId xmlns:a16="http://schemas.microsoft.com/office/drawing/2014/main" id="{4D551316-6473-4DEB-BB00-C06E95FF9B92}"/>
              </a:ext>
            </a:extLst>
          </p:cNvPr>
          <p:cNvSpPr/>
          <p:nvPr/>
        </p:nvSpPr>
        <p:spPr>
          <a:xfrm>
            <a:off x="901700" y="3279775"/>
            <a:ext cx="365125" cy="384175"/>
          </a:xfrm>
          <a:prstGeom prst="roundRect">
            <a:avLst/>
          </a:prstGeom>
          <a:ln w="12700">
            <a:solidFill>
              <a:schemeClr val="bg1"/>
            </a:solidFill>
          </a:ln>
        </p:spPr>
        <p:style>
          <a:lnRef idx="0">
            <a:schemeClr val="accent2"/>
          </a:lnRef>
          <a:fillRef idx="3">
            <a:schemeClr val="accent2"/>
          </a:fillRef>
          <a:effectRef idx="3">
            <a:schemeClr val="accent2"/>
          </a:effectRef>
          <a:fontRef idx="minor">
            <a:schemeClr val="lt1"/>
          </a:fontRef>
        </p:style>
        <p:txBody>
          <a:bodyPr tIns="72000" bIns="0" anchor="ctr"/>
          <a:lstStyle/>
          <a:p>
            <a:pPr defTabSz="457200">
              <a:lnSpc>
                <a:spcPts val="1300"/>
              </a:lnSpc>
              <a:buClr>
                <a:srgbClr val="70AD47"/>
              </a:buClr>
              <a:buSzPct val="116000"/>
              <a:defRPr/>
            </a:pPr>
            <a:r>
              <a:rPr lang="es-CO" dirty="0">
                <a:solidFill>
                  <a:prstClr val="white">
                    <a:lumMod val="95000"/>
                  </a:prstClr>
                </a:solidFill>
              </a:rPr>
              <a:t>3</a:t>
            </a:r>
          </a:p>
        </p:txBody>
      </p:sp>
      <p:sp>
        <p:nvSpPr>
          <p:cNvPr id="51" name="Rectángulo 50">
            <a:extLst>
              <a:ext uri="{FF2B5EF4-FFF2-40B4-BE49-F238E27FC236}">
                <a16:creationId xmlns:a16="http://schemas.microsoft.com/office/drawing/2014/main" id="{2002734E-1479-4A9A-8A5A-8F8DD0A91999}"/>
              </a:ext>
            </a:extLst>
          </p:cNvPr>
          <p:cNvSpPr/>
          <p:nvPr/>
        </p:nvSpPr>
        <p:spPr>
          <a:xfrm>
            <a:off x="909638" y="3786188"/>
            <a:ext cx="5165725" cy="1400175"/>
          </a:xfrm>
          <a:prstGeom prst="rect">
            <a:avLst/>
          </a:prstGeom>
          <a:solidFill>
            <a:srgbClr val="70AD47">
              <a:lumMod val="75000"/>
            </a:srgbClr>
          </a:solidFill>
          <a:effectLst>
            <a:outerShdw blurRad="50800" dist="38100" dir="2700000" algn="tl" rotWithShape="0">
              <a:prstClr val="black">
                <a:alpha val="40000"/>
              </a:prstClr>
            </a:outerShdw>
          </a:effectLst>
        </p:spPr>
        <p:txBody>
          <a:bodyPr lIns="72000" tIns="0" rIns="72000" bIns="0">
            <a:spAutoFit/>
          </a:bodyPr>
          <a:lstStyle/>
          <a:p>
            <a:pPr>
              <a:defRPr/>
            </a:pPr>
            <a:r>
              <a:rPr lang="es-CO" sz="1300" dirty="0">
                <a:solidFill>
                  <a:sysClr val="window" lastClr="FFFFFF"/>
                </a:solidFill>
                <a:latin typeface="Arial" panose="020B0604020202020204" pitchFamily="34" charset="0"/>
                <a:cs typeface="Arial" panose="020B0604020202020204" pitchFamily="34" charset="0"/>
              </a:rPr>
              <a:t>1200 Km de Mejoramiento: - 18 Puentes</a:t>
            </a:r>
          </a:p>
          <a:p>
            <a:pPr>
              <a:defRPr/>
            </a:pPr>
            <a:r>
              <a:rPr lang="es-CO" sz="1300" dirty="0">
                <a:solidFill>
                  <a:sysClr val="window" lastClr="FFFFFF"/>
                </a:solidFill>
                <a:latin typeface="Arial" panose="020B0604020202020204" pitchFamily="34" charset="0"/>
                <a:cs typeface="Arial" panose="020B0604020202020204" pitchFamily="34" charset="0"/>
              </a:rPr>
              <a:t>                                                  - 62 Bateas</a:t>
            </a:r>
          </a:p>
          <a:p>
            <a:pPr>
              <a:defRPr/>
            </a:pPr>
            <a:r>
              <a:rPr lang="es-CO" sz="1300" dirty="0">
                <a:solidFill>
                  <a:sysClr val="window" lastClr="FFFFFF"/>
                </a:solidFill>
                <a:latin typeface="Arial" panose="020B0604020202020204" pitchFamily="34" charset="0"/>
                <a:cs typeface="Arial" panose="020B0604020202020204" pitchFamily="34" charset="0"/>
              </a:rPr>
              <a:t>                                                  - 90 Km de Placa Huella </a:t>
            </a:r>
          </a:p>
          <a:p>
            <a:pPr>
              <a:defRPr/>
            </a:pPr>
            <a:r>
              <a:rPr lang="es-CO" sz="1300" dirty="0">
                <a:solidFill>
                  <a:sysClr val="window" lastClr="FFFFFF"/>
                </a:solidFill>
                <a:latin typeface="Arial" panose="020B0604020202020204" pitchFamily="34" charset="0"/>
                <a:cs typeface="Arial" panose="020B0604020202020204" pitchFamily="34" charset="0"/>
              </a:rPr>
              <a:t>                                                  - 350 Km de Tratamiento superficial</a:t>
            </a:r>
          </a:p>
          <a:p>
            <a:pPr>
              <a:defRPr/>
            </a:pPr>
            <a:r>
              <a:rPr lang="es-CO" sz="1300" dirty="0">
                <a:solidFill>
                  <a:sysClr val="window" lastClr="FFFFFF"/>
                </a:solidFill>
                <a:latin typeface="Arial" panose="020B0604020202020204" pitchFamily="34" charset="0"/>
                <a:cs typeface="Arial" panose="020B0604020202020204" pitchFamily="34" charset="0"/>
              </a:rPr>
              <a:t>                                                  - 55 Km de Asfaltitas </a:t>
            </a:r>
          </a:p>
          <a:p>
            <a:pPr>
              <a:defRPr/>
            </a:pPr>
            <a:r>
              <a:rPr lang="es-CO" sz="1300" dirty="0">
                <a:solidFill>
                  <a:sysClr val="window" lastClr="FFFFFF"/>
                </a:solidFill>
                <a:latin typeface="Arial" panose="020B0604020202020204" pitchFamily="34" charset="0"/>
                <a:cs typeface="Arial" panose="020B0604020202020204" pitchFamily="34" charset="0"/>
              </a:rPr>
              <a:t>                                                  - 45 Km de Caminos Ancestrales</a:t>
            </a:r>
          </a:p>
          <a:p>
            <a:pPr>
              <a:defRPr/>
            </a:pPr>
            <a:r>
              <a:rPr lang="es-CO" sz="1300" dirty="0">
                <a:solidFill>
                  <a:sysClr val="window" lastClr="FFFFFF"/>
                </a:solidFill>
                <a:latin typeface="Arial" panose="020B0604020202020204" pitchFamily="34" charset="0"/>
                <a:cs typeface="Arial" panose="020B0604020202020204" pitchFamily="34" charset="0"/>
              </a:rPr>
              <a:t>                                                  - 10. 000 Km de cunetas</a:t>
            </a:r>
          </a:p>
        </p:txBody>
      </p:sp>
      <p:sp>
        <p:nvSpPr>
          <p:cNvPr id="52" name="Rectángulo redondeado 19">
            <a:extLst>
              <a:ext uri="{FF2B5EF4-FFF2-40B4-BE49-F238E27FC236}">
                <a16:creationId xmlns:a16="http://schemas.microsoft.com/office/drawing/2014/main" id="{C9DFBBB3-E884-468C-A5B5-5BCF799AEB2D}"/>
              </a:ext>
            </a:extLst>
          </p:cNvPr>
          <p:cNvSpPr/>
          <p:nvPr/>
        </p:nvSpPr>
        <p:spPr>
          <a:xfrm>
            <a:off x="1524000" y="5302250"/>
            <a:ext cx="1916113" cy="384175"/>
          </a:xfrm>
          <a:prstGeom prst="roundRect">
            <a:avLst/>
          </a:prstGeom>
          <a:solidFill>
            <a:srgbClr val="70AD47">
              <a:lumMod val="50000"/>
            </a:srgbClr>
          </a:solidFill>
          <a:ln w="19050">
            <a:solidFill>
              <a:sysClr val="window" lastClr="FFFFFF"/>
            </a:solidFill>
          </a:ln>
          <a:effectLst>
            <a:outerShdw blurRad="57150" dist="19050" dir="5400000" algn="ctr" rotWithShape="0">
              <a:srgbClr val="000000">
                <a:alpha val="63000"/>
              </a:srgbClr>
            </a:outerShdw>
          </a:effectLst>
        </p:spPr>
        <p:txBody>
          <a:bodyPr tIns="72000" bIns="0" anchor="ctr"/>
          <a:lstStyle/>
          <a:p>
            <a:pPr defTabSz="457200">
              <a:lnSpc>
                <a:spcPts val="1300"/>
              </a:lnSpc>
              <a:buClr>
                <a:srgbClr val="70AD47"/>
              </a:buClr>
              <a:buSzPct val="116000"/>
              <a:defRPr/>
            </a:pPr>
            <a:r>
              <a:rPr lang="es-CO" b="1" dirty="0">
                <a:solidFill>
                  <a:sysClr val="window" lastClr="FFFFFF"/>
                </a:solidFill>
                <a:latin typeface="Arial" panose="020B0604020202020204" pitchFamily="34" charset="0"/>
                <a:cs typeface="Arial" panose="020B0604020202020204" pitchFamily="34" charset="0"/>
              </a:rPr>
              <a:t>54.000 Millones </a:t>
            </a:r>
          </a:p>
        </p:txBody>
      </p:sp>
      <p:sp>
        <p:nvSpPr>
          <p:cNvPr id="53" name="Rectángulo redondeado 20">
            <a:extLst>
              <a:ext uri="{FF2B5EF4-FFF2-40B4-BE49-F238E27FC236}">
                <a16:creationId xmlns:a16="http://schemas.microsoft.com/office/drawing/2014/main" id="{098F36B5-0087-42A1-906A-05BE7AF53E5B}"/>
              </a:ext>
            </a:extLst>
          </p:cNvPr>
          <p:cNvSpPr/>
          <p:nvPr/>
        </p:nvSpPr>
        <p:spPr>
          <a:xfrm>
            <a:off x="909638" y="5302250"/>
            <a:ext cx="365125" cy="384175"/>
          </a:xfrm>
          <a:prstGeom prst="roundRect">
            <a:avLst/>
          </a:prstGeom>
          <a:ln w="12700">
            <a:solidFill>
              <a:schemeClr val="bg1"/>
            </a:solidFill>
          </a:ln>
        </p:spPr>
        <p:style>
          <a:lnRef idx="0">
            <a:schemeClr val="accent2"/>
          </a:lnRef>
          <a:fillRef idx="3">
            <a:schemeClr val="accent2"/>
          </a:fillRef>
          <a:effectRef idx="3">
            <a:schemeClr val="accent2"/>
          </a:effectRef>
          <a:fontRef idx="minor">
            <a:schemeClr val="lt1"/>
          </a:fontRef>
        </p:style>
        <p:txBody>
          <a:bodyPr tIns="72000" bIns="0" anchor="ctr"/>
          <a:lstStyle/>
          <a:p>
            <a:pPr defTabSz="457200">
              <a:lnSpc>
                <a:spcPts val="1300"/>
              </a:lnSpc>
              <a:buClr>
                <a:srgbClr val="70AD47"/>
              </a:buClr>
              <a:buSzPct val="116000"/>
              <a:defRPr/>
            </a:pPr>
            <a:r>
              <a:rPr lang="es-CO" dirty="0">
                <a:solidFill>
                  <a:prstClr val="white">
                    <a:lumMod val="95000"/>
                  </a:prstClr>
                </a:solidFill>
              </a:rPr>
              <a:t>3</a:t>
            </a:r>
          </a:p>
        </p:txBody>
      </p:sp>
      <p:sp>
        <p:nvSpPr>
          <p:cNvPr id="59" name="Rectángulo 58">
            <a:extLst>
              <a:ext uri="{FF2B5EF4-FFF2-40B4-BE49-F238E27FC236}">
                <a16:creationId xmlns:a16="http://schemas.microsoft.com/office/drawing/2014/main" id="{07233A82-F583-480D-A110-1D070D64D108}"/>
              </a:ext>
            </a:extLst>
          </p:cNvPr>
          <p:cNvSpPr/>
          <p:nvPr/>
        </p:nvSpPr>
        <p:spPr>
          <a:xfrm>
            <a:off x="3543300" y="5500688"/>
            <a:ext cx="2505075" cy="185737"/>
          </a:xfrm>
          <a:prstGeom prst="rect">
            <a:avLst/>
          </a:prstGeom>
          <a:solidFill>
            <a:srgbClr val="70AD47">
              <a:lumMod val="75000"/>
            </a:srgbClr>
          </a:solidFill>
          <a:effectLst>
            <a:outerShdw blurRad="50800" dist="38100" dir="2700000" algn="tl" rotWithShape="0">
              <a:prstClr val="black">
                <a:alpha val="40000"/>
              </a:prstClr>
            </a:outerShdw>
          </a:effectLst>
        </p:spPr>
        <p:txBody>
          <a:bodyPr lIns="72000" tIns="0" rIns="72000" bIns="0">
            <a:spAutoFit/>
          </a:bodyPr>
          <a:lstStyle/>
          <a:p>
            <a:pPr>
              <a:defRPr/>
            </a:pPr>
            <a:r>
              <a:rPr lang="es-CO" sz="1200" dirty="0">
                <a:solidFill>
                  <a:sysClr val="window" lastClr="FFFFFF"/>
                </a:solidFill>
                <a:latin typeface="Arial" panose="020B0604020202020204" pitchFamily="34" charset="0"/>
                <a:cs typeface="Arial" panose="020B0604020202020204" pitchFamily="34" charset="0"/>
              </a:rPr>
              <a:t>Cofinanciación entes territoriales</a:t>
            </a:r>
          </a:p>
        </p:txBody>
      </p:sp>
      <p:sp>
        <p:nvSpPr>
          <p:cNvPr id="22" name="Rectángulo redondeado 19">
            <a:extLst>
              <a:ext uri="{FF2B5EF4-FFF2-40B4-BE49-F238E27FC236}">
                <a16:creationId xmlns:a16="http://schemas.microsoft.com/office/drawing/2014/main" id="{FB2562A5-6DA0-49D1-BD25-BF4B86955459}"/>
              </a:ext>
            </a:extLst>
          </p:cNvPr>
          <p:cNvSpPr/>
          <p:nvPr/>
        </p:nvSpPr>
        <p:spPr>
          <a:xfrm>
            <a:off x="2628900" y="900113"/>
            <a:ext cx="2557463" cy="558800"/>
          </a:xfrm>
          <a:prstGeom prst="roundRect">
            <a:avLst/>
          </a:prstGeom>
          <a:solidFill>
            <a:srgbClr val="70AD47">
              <a:lumMod val="50000"/>
            </a:srgbClr>
          </a:solidFill>
          <a:ln w="19050">
            <a:solidFill>
              <a:sysClr val="window" lastClr="FFFFFF"/>
            </a:solidFill>
          </a:ln>
          <a:effectLst>
            <a:outerShdw blurRad="57150" dist="19050" dir="5400000" algn="ctr" rotWithShape="0">
              <a:srgbClr val="000000">
                <a:alpha val="63000"/>
              </a:srgbClr>
            </a:outerShdw>
          </a:effectLst>
        </p:spPr>
        <p:txBody>
          <a:bodyPr tIns="72000" bIns="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457200">
              <a:lnSpc>
                <a:spcPts val="1300"/>
              </a:lnSpc>
              <a:buClr>
                <a:srgbClr val="70AD47"/>
              </a:buClr>
              <a:buSzPct val="116000"/>
              <a:defRPr/>
            </a:pPr>
            <a:r>
              <a:rPr lang="es-CO" sz="2000" b="1" dirty="0">
                <a:solidFill>
                  <a:sysClr val="window" lastClr="FFFFFF"/>
                </a:solidFill>
                <a:latin typeface="Arial" panose="020B0604020202020204" pitchFamily="34" charset="0"/>
                <a:cs typeface="Arial" panose="020B0604020202020204" pitchFamily="34" charset="0"/>
              </a:rPr>
              <a:t>183 Municipios </a:t>
            </a:r>
          </a:p>
        </p:txBody>
      </p:sp>
      <p:sp>
        <p:nvSpPr>
          <p:cNvPr id="23" name="Rectángulo 22">
            <a:extLst>
              <a:ext uri="{FF2B5EF4-FFF2-40B4-BE49-F238E27FC236}">
                <a16:creationId xmlns:a16="http://schemas.microsoft.com/office/drawing/2014/main" id="{30B323F6-61FB-4DC9-A4DE-C914AD790445}"/>
              </a:ext>
            </a:extLst>
          </p:cNvPr>
          <p:cNvSpPr/>
          <p:nvPr/>
        </p:nvSpPr>
        <p:spPr>
          <a:xfrm>
            <a:off x="909638" y="2084388"/>
            <a:ext cx="5156200" cy="250825"/>
          </a:xfrm>
          <a:prstGeom prst="rect">
            <a:avLst/>
          </a:prstGeom>
          <a:solidFill>
            <a:srgbClr val="70AD47">
              <a:lumMod val="75000"/>
            </a:srgbClr>
          </a:solidFill>
          <a:effectLst>
            <a:outerShdw blurRad="50800" dist="38100" dir="2700000" algn="tl" rotWithShape="0">
              <a:prstClr val="black">
                <a:alpha val="40000"/>
              </a:prstClr>
            </a:outerShdw>
          </a:effectLst>
        </p:spPr>
        <p:txBody>
          <a:bodyPr lIns="72000" tIns="0" rIns="7200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r>
              <a:rPr lang="es-CO" sz="1600" dirty="0">
                <a:solidFill>
                  <a:sysClr val="window" lastClr="FFFFFF"/>
                </a:solidFill>
              </a:rPr>
              <a:t>5000 Km de Mantenimiento Periódico y Rutinario</a:t>
            </a:r>
          </a:p>
        </p:txBody>
      </p:sp>
      <p:sp>
        <p:nvSpPr>
          <p:cNvPr id="24" name="Rectángulo redondeado 19">
            <a:extLst>
              <a:ext uri="{FF2B5EF4-FFF2-40B4-BE49-F238E27FC236}">
                <a16:creationId xmlns:a16="http://schemas.microsoft.com/office/drawing/2014/main" id="{8DA4679D-324C-42E7-914F-EB515146A1E3}"/>
              </a:ext>
            </a:extLst>
          </p:cNvPr>
          <p:cNvSpPr/>
          <p:nvPr/>
        </p:nvSpPr>
        <p:spPr>
          <a:xfrm>
            <a:off x="7346950" y="2870200"/>
            <a:ext cx="3978275" cy="1058863"/>
          </a:xfrm>
          <a:prstGeom prst="roundRect">
            <a:avLst/>
          </a:prstGeom>
          <a:solidFill>
            <a:srgbClr val="70AD47">
              <a:lumMod val="60000"/>
              <a:lumOff val="40000"/>
            </a:srgbClr>
          </a:solidFill>
          <a:ln w="19050">
            <a:solidFill>
              <a:sysClr val="window" lastClr="FFFFFF"/>
            </a:solidFill>
          </a:ln>
          <a:effectLst>
            <a:outerShdw blurRad="57150" dist="19050" dir="5400000" algn="ctr" rotWithShape="0">
              <a:srgbClr val="000000">
                <a:alpha val="63000"/>
              </a:srgbClr>
            </a:outerShdw>
          </a:effectLst>
        </p:spPr>
        <p:txBody>
          <a:bodyPr tIns="72000" bIns="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457200">
              <a:lnSpc>
                <a:spcPts val="1300"/>
              </a:lnSpc>
              <a:buClr>
                <a:srgbClr val="70AD47"/>
              </a:buClr>
              <a:buSzPct val="116000"/>
              <a:defRPr/>
            </a:pPr>
            <a:r>
              <a:rPr lang="es-CO" sz="2400" b="1">
                <a:solidFill>
                  <a:srgbClr val="70AD47">
                    <a:lumMod val="50000"/>
                  </a:srgbClr>
                </a:solidFill>
              </a:rPr>
              <a:t>Total Inversión</a:t>
            </a:r>
          </a:p>
          <a:p>
            <a:pPr algn="ctr" defTabSz="457200">
              <a:lnSpc>
                <a:spcPts val="1300"/>
              </a:lnSpc>
              <a:buClr>
                <a:srgbClr val="70AD47"/>
              </a:buClr>
              <a:buSzPct val="116000"/>
              <a:defRPr/>
            </a:pPr>
            <a:endParaRPr lang="es-CO" sz="2400" b="1">
              <a:solidFill>
                <a:srgbClr val="70AD47">
                  <a:lumMod val="50000"/>
                </a:srgbClr>
              </a:solidFill>
            </a:endParaRPr>
          </a:p>
          <a:p>
            <a:pPr algn="ctr" defTabSz="457200">
              <a:lnSpc>
                <a:spcPts val="1300"/>
              </a:lnSpc>
              <a:buClr>
                <a:srgbClr val="70AD47"/>
              </a:buClr>
              <a:buSzPct val="116000"/>
              <a:defRPr/>
            </a:pPr>
            <a:r>
              <a:rPr lang="es-CO" sz="2400" b="1">
                <a:solidFill>
                  <a:srgbClr val="70AD47">
                    <a:lumMod val="50000"/>
                  </a:srgbClr>
                </a:solidFill>
              </a:rPr>
              <a:t>$130.000 Millones</a:t>
            </a:r>
          </a:p>
        </p:txBody>
      </p:sp>
      <p:sp>
        <p:nvSpPr>
          <p:cNvPr id="166931" name="Rectángulo 19">
            <a:extLst>
              <a:ext uri="{FF2B5EF4-FFF2-40B4-BE49-F238E27FC236}">
                <a16:creationId xmlns:a16="http://schemas.microsoft.com/office/drawing/2014/main" id="{18CA3005-19D1-46C9-AC53-AD425F80BF1F}"/>
              </a:ext>
            </a:extLst>
          </p:cNvPr>
          <p:cNvSpPr>
            <a:spLocks noChangeArrowheads="1"/>
          </p:cNvSpPr>
          <p:nvPr/>
        </p:nvSpPr>
        <p:spPr bwMode="auto">
          <a:xfrm>
            <a:off x="909638" y="204788"/>
            <a:ext cx="60706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COLOMBIA RURAL</a:t>
            </a:r>
            <a:endParaRPr lang="es-ES" altLang="es-CO" sz="1600" b="1">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Título 2">
            <a:extLst>
              <a:ext uri="{FF2B5EF4-FFF2-40B4-BE49-F238E27FC236}">
                <a16:creationId xmlns:a16="http://schemas.microsoft.com/office/drawing/2014/main" id="{E1BEFFAA-5C7D-4F2F-9B72-824F1FAFE661}"/>
              </a:ext>
            </a:extLst>
          </p:cNvPr>
          <p:cNvSpPr>
            <a:spLocks noGrp="1"/>
          </p:cNvSpPr>
          <p:nvPr>
            <p:ph type="title" idx="4294967295"/>
          </p:nvPr>
        </p:nvSpPr>
        <p:spPr>
          <a:xfrm>
            <a:off x="8124825" y="173038"/>
            <a:ext cx="4067175" cy="684212"/>
          </a:xfrm>
        </p:spPr>
        <p:txBody>
          <a:bodyPr>
            <a:normAutofit/>
          </a:bodyPr>
          <a:lstStyle/>
          <a:p>
            <a:pPr>
              <a:defRPr/>
            </a:pPr>
            <a:r>
              <a:rPr lang="es-CO" sz="2800" b="1" dirty="0">
                <a:solidFill>
                  <a:schemeClr val="accent6">
                    <a:lumMod val="75000"/>
                  </a:schemeClr>
                </a:solidFill>
              </a:rPr>
              <a:t>Colombia Rural</a:t>
            </a:r>
            <a:endParaRPr lang="es-CO" dirty="0">
              <a:solidFill>
                <a:schemeClr val="accent6">
                  <a:lumMod val="75000"/>
                </a:schemeClr>
              </a:solidFill>
            </a:endParaRPr>
          </a:p>
        </p:txBody>
      </p:sp>
      <p:sp>
        <p:nvSpPr>
          <p:cNvPr id="167939" name="Rectángulo 8">
            <a:extLst>
              <a:ext uri="{FF2B5EF4-FFF2-40B4-BE49-F238E27FC236}">
                <a16:creationId xmlns:a16="http://schemas.microsoft.com/office/drawing/2014/main" id="{BD0C9337-4053-49BB-89CA-8A92A0E2F6A2}"/>
              </a:ext>
            </a:extLst>
          </p:cNvPr>
          <p:cNvSpPr>
            <a:spLocks noChangeArrowheads="1"/>
          </p:cNvSpPr>
          <p:nvPr/>
        </p:nvSpPr>
        <p:spPr bwMode="auto">
          <a:xfrm>
            <a:off x="2090738" y="639763"/>
            <a:ext cx="50768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3200" b="1">
                <a:solidFill>
                  <a:srgbClr val="385723"/>
                </a:solidFill>
              </a:rPr>
              <a:t>Cronograma</a:t>
            </a:r>
          </a:p>
        </p:txBody>
      </p:sp>
      <p:cxnSp>
        <p:nvCxnSpPr>
          <p:cNvPr id="3" name="Conector recto 2">
            <a:extLst>
              <a:ext uri="{FF2B5EF4-FFF2-40B4-BE49-F238E27FC236}">
                <a16:creationId xmlns:a16="http://schemas.microsoft.com/office/drawing/2014/main" id="{C9C6AEC3-FB8A-4F53-9233-F49E8AAB64A1}"/>
              </a:ext>
            </a:extLst>
          </p:cNvPr>
          <p:cNvCxnSpPr/>
          <p:nvPr/>
        </p:nvCxnSpPr>
        <p:spPr>
          <a:xfrm flipV="1">
            <a:off x="1849438" y="2865438"/>
            <a:ext cx="7820025" cy="1587"/>
          </a:xfrm>
          <a:prstGeom prst="line">
            <a:avLst/>
          </a:prstGeom>
          <a:ln w="104775"/>
        </p:spPr>
        <p:style>
          <a:lnRef idx="3">
            <a:schemeClr val="accent6"/>
          </a:lnRef>
          <a:fillRef idx="0">
            <a:schemeClr val="accent6"/>
          </a:fillRef>
          <a:effectRef idx="2">
            <a:schemeClr val="accent6"/>
          </a:effectRef>
          <a:fontRef idx="minor">
            <a:schemeClr val="tx1"/>
          </a:fontRef>
        </p:style>
      </p:cxnSp>
      <p:cxnSp>
        <p:nvCxnSpPr>
          <p:cNvPr id="7" name="Conector recto 6">
            <a:extLst>
              <a:ext uri="{FF2B5EF4-FFF2-40B4-BE49-F238E27FC236}">
                <a16:creationId xmlns:a16="http://schemas.microsoft.com/office/drawing/2014/main" id="{069651DC-6488-4541-8B14-EE3C4FAF1AE3}"/>
              </a:ext>
            </a:extLst>
          </p:cNvPr>
          <p:cNvCxnSpPr/>
          <p:nvPr/>
        </p:nvCxnSpPr>
        <p:spPr>
          <a:xfrm>
            <a:off x="1858963" y="2332038"/>
            <a:ext cx="0" cy="573087"/>
          </a:xfrm>
          <a:prstGeom prst="line">
            <a:avLst/>
          </a:prstGeom>
          <a:ln w="57150"/>
        </p:spPr>
        <p:style>
          <a:lnRef idx="3">
            <a:schemeClr val="accent2"/>
          </a:lnRef>
          <a:fillRef idx="0">
            <a:schemeClr val="accent2"/>
          </a:fillRef>
          <a:effectRef idx="2">
            <a:schemeClr val="accent2"/>
          </a:effectRef>
          <a:fontRef idx="minor">
            <a:schemeClr val="tx1"/>
          </a:fontRef>
        </p:style>
      </p:cxnSp>
      <p:sp>
        <p:nvSpPr>
          <p:cNvPr id="11" name="CuadroTexto 10">
            <a:extLst>
              <a:ext uri="{FF2B5EF4-FFF2-40B4-BE49-F238E27FC236}">
                <a16:creationId xmlns:a16="http://schemas.microsoft.com/office/drawing/2014/main" id="{FB890DC1-EDB6-4FA4-A1FE-8B633E5C0B4D}"/>
              </a:ext>
            </a:extLst>
          </p:cNvPr>
          <p:cNvSpPr txBox="1"/>
          <p:nvPr/>
        </p:nvSpPr>
        <p:spPr>
          <a:xfrm>
            <a:off x="1390650" y="1223963"/>
            <a:ext cx="935038" cy="554037"/>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algn="ctr">
              <a:defRPr/>
            </a:pPr>
            <a:r>
              <a:rPr lang="es-CO" sz="1000" dirty="0">
                <a:solidFill>
                  <a:srgbClr val="70AD47">
                    <a:lumMod val="75000"/>
                  </a:srgbClr>
                </a:solidFill>
              </a:rPr>
              <a:t>PUBLICACIÓN LISTA DE ELEGIBILIDAD</a:t>
            </a:r>
          </a:p>
        </p:txBody>
      </p:sp>
      <p:sp>
        <p:nvSpPr>
          <p:cNvPr id="167943" name="CuadroTexto 12">
            <a:extLst>
              <a:ext uri="{FF2B5EF4-FFF2-40B4-BE49-F238E27FC236}">
                <a16:creationId xmlns:a16="http://schemas.microsoft.com/office/drawing/2014/main" id="{C324ED88-31D2-4DF2-ADF3-4F88867F0B18}"/>
              </a:ext>
            </a:extLst>
          </p:cNvPr>
          <p:cNvSpPr txBox="1">
            <a:spLocks noChangeArrowheads="1"/>
          </p:cNvSpPr>
          <p:nvPr/>
        </p:nvSpPr>
        <p:spPr bwMode="auto">
          <a:xfrm>
            <a:off x="1500188" y="2095500"/>
            <a:ext cx="7159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400" b="1">
                <a:solidFill>
                  <a:srgbClr val="000000"/>
                </a:solidFill>
              </a:rPr>
              <a:t>13 Dic</a:t>
            </a:r>
          </a:p>
        </p:txBody>
      </p:sp>
      <p:cxnSp>
        <p:nvCxnSpPr>
          <p:cNvPr id="55" name="Conector recto 54">
            <a:extLst>
              <a:ext uri="{FF2B5EF4-FFF2-40B4-BE49-F238E27FC236}">
                <a16:creationId xmlns:a16="http://schemas.microsoft.com/office/drawing/2014/main" id="{59CC00E7-A63A-4E42-80C4-BE6A7C8B2C77}"/>
              </a:ext>
            </a:extLst>
          </p:cNvPr>
          <p:cNvCxnSpPr/>
          <p:nvPr/>
        </p:nvCxnSpPr>
        <p:spPr>
          <a:xfrm>
            <a:off x="2820988" y="2354263"/>
            <a:ext cx="0" cy="544512"/>
          </a:xfrm>
          <a:prstGeom prst="line">
            <a:avLst/>
          </a:prstGeom>
          <a:ln w="57150"/>
        </p:spPr>
        <p:style>
          <a:lnRef idx="3">
            <a:schemeClr val="accent2"/>
          </a:lnRef>
          <a:fillRef idx="0">
            <a:schemeClr val="accent2"/>
          </a:fillRef>
          <a:effectRef idx="2">
            <a:schemeClr val="accent2"/>
          </a:effectRef>
          <a:fontRef idx="minor">
            <a:schemeClr val="tx1"/>
          </a:fontRef>
        </p:style>
      </p:cxnSp>
      <p:sp>
        <p:nvSpPr>
          <p:cNvPr id="167945" name="CuadroTexto 55">
            <a:extLst>
              <a:ext uri="{FF2B5EF4-FFF2-40B4-BE49-F238E27FC236}">
                <a16:creationId xmlns:a16="http://schemas.microsoft.com/office/drawing/2014/main" id="{81794EC3-5424-417A-9FE3-5CB4F3AB078F}"/>
              </a:ext>
            </a:extLst>
          </p:cNvPr>
          <p:cNvSpPr txBox="1">
            <a:spLocks noChangeArrowheads="1"/>
          </p:cNvSpPr>
          <p:nvPr/>
        </p:nvSpPr>
        <p:spPr bwMode="auto">
          <a:xfrm>
            <a:off x="2492375" y="2114550"/>
            <a:ext cx="715963"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400" b="1">
                <a:solidFill>
                  <a:srgbClr val="000000"/>
                </a:solidFill>
              </a:rPr>
              <a:t>20 Dic</a:t>
            </a:r>
          </a:p>
        </p:txBody>
      </p:sp>
      <p:sp>
        <p:nvSpPr>
          <p:cNvPr id="58" name="CuadroTexto 57">
            <a:extLst>
              <a:ext uri="{FF2B5EF4-FFF2-40B4-BE49-F238E27FC236}">
                <a16:creationId xmlns:a16="http://schemas.microsoft.com/office/drawing/2014/main" id="{4852E97F-DFA9-43C6-A217-9275356D1CCE}"/>
              </a:ext>
            </a:extLst>
          </p:cNvPr>
          <p:cNvSpPr txBox="1"/>
          <p:nvPr/>
        </p:nvSpPr>
        <p:spPr>
          <a:xfrm>
            <a:off x="1755775" y="3309938"/>
            <a:ext cx="1138238" cy="400050"/>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algn="ctr">
              <a:defRPr/>
            </a:pPr>
            <a:r>
              <a:rPr lang="es-CO" sz="1000" dirty="0">
                <a:solidFill>
                  <a:srgbClr val="70AD47">
                    <a:lumMod val="75000"/>
                  </a:srgbClr>
                </a:solidFill>
              </a:rPr>
              <a:t>PRESENTACIÓN DE DOCUMENTOS</a:t>
            </a:r>
          </a:p>
        </p:txBody>
      </p:sp>
      <p:cxnSp>
        <p:nvCxnSpPr>
          <p:cNvPr id="16" name="Conector recto de flecha 15">
            <a:extLst>
              <a:ext uri="{FF2B5EF4-FFF2-40B4-BE49-F238E27FC236}">
                <a16:creationId xmlns:a16="http://schemas.microsoft.com/office/drawing/2014/main" id="{4C26C48D-2CF3-4999-83A6-ED9846198D3E}"/>
              </a:ext>
            </a:extLst>
          </p:cNvPr>
          <p:cNvCxnSpPr>
            <a:stCxn id="167943" idx="0"/>
            <a:endCxn id="11" idx="2"/>
          </p:cNvCxnSpPr>
          <p:nvPr/>
        </p:nvCxnSpPr>
        <p:spPr>
          <a:xfrm flipV="1">
            <a:off x="1858963" y="1778000"/>
            <a:ext cx="0" cy="317500"/>
          </a:xfrm>
          <a:prstGeom prst="straightConnector1">
            <a:avLst/>
          </a:prstGeom>
          <a:ln>
            <a:solidFill>
              <a:schemeClr val="accent6">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recto de flecha 18">
            <a:extLst>
              <a:ext uri="{FF2B5EF4-FFF2-40B4-BE49-F238E27FC236}">
                <a16:creationId xmlns:a16="http://schemas.microsoft.com/office/drawing/2014/main" id="{C4C2F5A2-6BB9-465E-8C8A-B1850BCED470}"/>
              </a:ext>
            </a:extLst>
          </p:cNvPr>
          <p:cNvCxnSpPr/>
          <p:nvPr/>
        </p:nvCxnSpPr>
        <p:spPr>
          <a:xfrm>
            <a:off x="1809750" y="3024188"/>
            <a:ext cx="1073150" cy="6350"/>
          </a:xfrm>
          <a:prstGeom prst="straightConnector1">
            <a:avLst/>
          </a:prstGeom>
          <a:ln>
            <a:solidFill>
              <a:schemeClr val="accent6">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69" name="CuadroTexto 68">
            <a:extLst>
              <a:ext uri="{FF2B5EF4-FFF2-40B4-BE49-F238E27FC236}">
                <a16:creationId xmlns:a16="http://schemas.microsoft.com/office/drawing/2014/main" id="{6DE782DD-2BD2-49E5-9F2C-F6A036C598FF}"/>
              </a:ext>
            </a:extLst>
          </p:cNvPr>
          <p:cNvSpPr txBox="1"/>
          <p:nvPr/>
        </p:nvSpPr>
        <p:spPr>
          <a:xfrm>
            <a:off x="2894013" y="1220788"/>
            <a:ext cx="1416050" cy="554037"/>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algn="ctr">
              <a:defRPr/>
            </a:pPr>
            <a:r>
              <a:rPr lang="es-CO" sz="1000" dirty="0">
                <a:solidFill>
                  <a:srgbClr val="70AD47">
                    <a:lumMod val="75000"/>
                  </a:srgbClr>
                </a:solidFill>
              </a:rPr>
              <a:t>SUSCRIPCIÓN CONVENIOS Y PRIMER DESEMBOLSO</a:t>
            </a:r>
          </a:p>
        </p:txBody>
      </p:sp>
      <p:cxnSp>
        <p:nvCxnSpPr>
          <p:cNvPr id="25" name="Conector recto 24">
            <a:extLst>
              <a:ext uri="{FF2B5EF4-FFF2-40B4-BE49-F238E27FC236}">
                <a16:creationId xmlns:a16="http://schemas.microsoft.com/office/drawing/2014/main" id="{7050418F-5841-4ECB-A578-75F0938FEBC1}"/>
              </a:ext>
            </a:extLst>
          </p:cNvPr>
          <p:cNvCxnSpPr>
            <a:endCxn id="58" idx="0"/>
          </p:cNvCxnSpPr>
          <p:nvPr/>
        </p:nvCxnSpPr>
        <p:spPr>
          <a:xfrm>
            <a:off x="2325688" y="3044825"/>
            <a:ext cx="0" cy="265113"/>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cxnSp>
        <p:nvCxnSpPr>
          <p:cNvPr id="74" name="Conector recto de flecha 73">
            <a:extLst>
              <a:ext uri="{FF2B5EF4-FFF2-40B4-BE49-F238E27FC236}">
                <a16:creationId xmlns:a16="http://schemas.microsoft.com/office/drawing/2014/main" id="{A9C67BDF-E81E-4DAC-AC2A-5314EAE88D9B}"/>
              </a:ext>
            </a:extLst>
          </p:cNvPr>
          <p:cNvCxnSpPr/>
          <p:nvPr/>
        </p:nvCxnSpPr>
        <p:spPr>
          <a:xfrm flipV="1">
            <a:off x="2882900" y="2659063"/>
            <a:ext cx="1376363" cy="11112"/>
          </a:xfrm>
          <a:prstGeom prst="straightConnector1">
            <a:avLst/>
          </a:prstGeom>
          <a:ln>
            <a:solidFill>
              <a:schemeClr val="accent6">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1" name="Conector recto 30">
            <a:extLst>
              <a:ext uri="{FF2B5EF4-FFF2-40B4-BE49-F238E27FC236}">
                <a16:creationId xmlns:a16="http://schemas.microsoft.com/office/drawing/2014/main" id="{5EBDE2C8-C05D-48A5-B45D-B24EA09F9B28}"/>
              </a:ext>
            </a:extLst>
          </p:cNvPr>
          <p:cNvCxnSpPr>
            <a:stCxn id="69" idx="2"/>
          </p:cNvCxnSpPr>
          <p:nvPr/>
        </p:nvCxnSpPr>
        <p:spPr>
          <a:xfrm>
            <a:off x="3602038" y="1774825"/>
            <a:ext cx="0" cy="876300"/>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cxnSp>
        <p:nvCxnSpPr>
          <p:cNvPr id="92" name="Conector recto 91">
            <a:extLst>
              <a:ext uri="{FF2B5EF4-FFF2-40B4-BE49-F238E27FC236}">
                <a16:creationId xmlns:a16="http://schemas.microsoft.com/office/drawing/2014/main" id="{E08F6030-0333-4D5C-B857-759EBFDA7DF4}"/>
              </a:ext>
            </a:extLst>
          </p:cNvPr>
          <p:cNvCxnSpPr/>
          <p:nvPr/>
        </p:nvCxnSpPr>
        <p:spPr>
          <a:xfrm>
            <a:off x="4297363" y="2354263"/>
            <a:ext cx="0" cy="566737"/>
          </a:xfrm>
          <a:prstGeom prst="line">
            <a:avLst/>
          </a:prstGeom>
          <a:ln w="57150"/>
        </p:spPr>
        <p:style>
          <a:lnRef idx="3">
            <a:schemeClr val="accent2"/>
          </a:lnRef>
          <a:fillRef idx="0">
            <a:schemeClr val="accent2"/>
          </a:fillRef>
          <a:effectRef idx="2">
            <a:schemeClr val="accent2"/>
          </a:effectRef>
          <a:fontRef idx="minor">
            <a:schemeClr val="tx1"/>
          </a:fontRef>
        </p:style>
      </p:cxnSp>
      <p:sp>
        <p:nvSpPr>
          <p:cNvPr id="167954" name="CuadroTexto 108">
            <a:extLst>
              <a:ext uri="{FF2B5EF4-FFF2-40B4-BE49-F238E27FC236}">
                <a16:creationId xmlns:a16="http://schemas.microsoft.com/office/drawing/2014/main" id="{0692D332-3169-4D09-A0E4-28B6F659073B}"/>
              </a:ext>
            </a:extLst>
          </p:cNvPr>
          <p:cNvSpPr txBox="1">
            <a:spLocks noChangeArrowheads="1"/>
          </p:cNvSpPr>
          <p:nvPr/>
        </p:nvSpPr>
        <p:spPr bwMode="auto">
          <a:xfrm>
            <a:off x="4041775" y="2124075"/>
            <a:ext cx="7175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400" b="1">
                <a:solidFill>
                  <a:srgbClr val="000000"/>
                </a:solidFill>
              </a:rPr>
              <a:t>27 Dic</a:t>
            </a:r>
          </a:p>
        </p:txBody>
      </p:sp>
      <p:sp>
        <p:nvSpPr>
          <p:cNvPr id="111" name="CuadroTexto 110">
            <a:extLst>
              <a:ext uri="{FF2B5EF4-FFF2-40B4-BE49-F238E27FC236}">
                <a16:creationId xmlns:a16="http://schemas.microsoft.com/office/drawing/2014/main" id="{03BFD7C9-04D7-4FFE-8521-3B6686FB5A8A}"/>
              </a:ext>
            </a:extLst>
          </p:cNvPr>
          <p:cNvSpPr txBox="1"/>
          <p:nvPr/>
        </p:nvSpPr>
        <p:spPr>
          <a:xfrm>
            <a:off x="8564563" y="1235075"/>
            <a:ext cx="1684337" cy="400050"/>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algn="ctr">
              <a:defRPr/>
            </a:pPr>
            <a:r>
              <a:rPr lang="es-CO" sz="1000" dirty="0">
                <a:solidFill>
                  <a:srgbClr val="70AD47">
                    <a:lumMod val="75000"/>
                  </a:srgbClr>
                </a:solidFill>
              </a:rPr>
              <a:t>ORDENES DE INICIACIÓN OBRA E INTERVENTORIA</a:t>
            </a:r>
          </a:p>
        </p:txBody>
      </p:sp>
      <p:cxnSp>
        <p:nvCxnSpPr>
          <p:cNvPr id="112" name="Conector recto de flecha 111">
            <a:extLst>
              <a:ext uri="{FF2B5EF4-FFF2-40B4-BE49-F238E27FC236}">
                <a16:creationId xmlns:a16="http://schemas.microsoft.com/office/drawing/2014/main" id="{99B50A3B-6F56-445D-B54F-7EA56F7B6B06}"/>
              </a:ext>
            </a:extLst>
          </p:cNvPr>
          <p:cNvCxnSpPr/>
          <p:nvPr/>
        </p:nvCxnSpPr>
        <p:spPr>
          <a:xfrm flipV="1">
            <a:off x="5759450" y="2603500"/>
            <a:ext cx="3895725" cy="20638"/>
          </a:xfrm>
          <a:prstGeom prst="straightConnector1">
            <a:avLst/>
          </a:prstGeom>
          <a:ln>
            <a:solidFill>
              <a:schemeClr val="accent6">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3" name="Conector recto 112">
            <a:extLst>
              <a:ext uri="{FF2B5EF4-FFF2-40B4-BE49-F238E27FC236}">
                <a16:creationId xmlns:a16="http://schemas.microsoft.com/office/drawing/2014/main" id="{A51EB5A6-4318-48C8-A0D8-01687CFB239E}"/>
              </a:ext>
            </a:extLst>
          </p:cNvPr>
          <p:cNvCxnSpPr/>
          <p:nvPr/>
        </p:nvCxnSpPr>
        <p:spPr>
          <a:xfrm flipH="1">
            <a:off x="9655175" y="1658938"/>
            <a:ext cx="7938" cy="401637"/>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167958" name="CuadroTexto 66">
            <a:extLst>
              <a:ext uri="{FF2B5EF4-FFF2-40B4-BE49-F238E27FC236}">
                <a16:creationId xmlns:a16="http://schemas.microsoft.com/office/drawing/2014/main" id="{3EC3EFA5-2B5D-43FE-BE9C-75F4F8969CA5}"/>
              </a:ext>
            </a:extLst>
          </p:cNvPr>
          <p:cNvSpPr txBox="1">
            <a:spLocks noChangeArrowheads="1"/>
          </p:cNvSpPr>
          <p:nvPr/>
        </p:nvSpPr>
        <p:spPr bwMode="auto">
          <a:xfrm>
            <a:off x="9297988" y="2065338"/>
            <a:ext cx="10112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400" b="1">
                <a:solidFill>
                  <a:srgbClr val="000000"/>
                </a:solidFill>
              </a:rPr>
              <a:t>15 Marzo</a:t>
            </a:r>
          </a:p>
        </p:txBody>
      </p:sp>
      <p:cxnSp>
        <p:nvCxnSpPr>
          <p:cNvPr id="68" name="Conector recto 67">
            <a:extLst>
              <a:ext uri="{FF2B5EF4-FFF2-40B4-BE49-F238E27FC236}">
                <a16:creationId xmlns:a16="http://schemas.microsoft.com/office/drawing/2014/main" id="{49A806D1-1252-4FE7-8A07-3FCF2DC2A583}"/>
              </a:ext>
            </a:extLst>
          </p:cNvPr>
          <p:cNvCxnSpPr/>
          <p:nvPr/>
        </p:nvCxnSpPr>
        <p:spPr>
          <a:xfrm>
            <a:off x="9663113" y="2354263"/>
            <a:ext cx="0" cy="544512"/>
          </a:xfrm>
          <a:prstGeom prst="line">
            <a:avLst/>
          </a:prstGeom>
          <a:ln w="57150"/>
        </p:spPr>
        <p:style>
          <a:lnRef idx="3">
            <a:schemeClr val="accent2"/>
          </a:lnRef>
          <a:fillRef idx="0">
            <a:schemeClr val="accent2"/>
          </a:fillRef>
          <a:effectRef idx="2">
            <a:schemeClr val="accent2"/>
          </a:effectRef>
          <a:fontRef idx="minor">
            <a:schemeClr val="tx1"/>
          </a:fontRef>
        </p:style>
      </p:cxnSp>
      <p:cxnSp>
        <p:nvCxnSpPr>
          <p:cNvPr id="30" name="Conector recto 29">
            <a:extLst>
              <a:ext uri="{FF2B5EF4-FFF2-40B4-BE49-F238E27FC236}">
                <a16:creationId xmlns:a16="http://schemas.microsoft.com/office/drawing/2014/main" id="{F85E065A-3903-4346-839A-5A5DC003A7A6}"/>
              </a:ext>
            </a:extLst>
          </p:cNvPr>
          <p:cNvCxnSpPr/>
          <p:nvPr/>
        </p:nvCxnSpPr>
        <p:spPr>
          <a:xfrm>
            <a:off x="5676900" y="2338388"/>
            <a:ext cx="0" cy="565150"/>
          </a:xfrm>
          <a:prstGeom prst="line">
            <a:avLst/>
          </a:prstGeom>
          <a:ln w="57150"/>
        </p:spPr>
        <p:style>
          <a:lnRef idx="3">
            <a:schemeClr val="accent2"/>
          </a:lnRef>
          <a:fillRef idx="0">
            <a:schemeClr val="accent2"/>
          </a:fillRef>
          <a:effectRef idx="2">
            <a:schemeClr val="accent2"/>
          </a:effectRef>
          <a:fontRef idx="minor">
            <a:schemeClr val="tx1"/>
          </a:fontRef>
        </p:style>
      </p:cxnSp>
      <p:sp>
        <p:nvSpPr>
          <p:cNvPr id="167961" name="CuadroTexto 31">
            <a:extLst>
              <a:ext uri="{FF2B5EF4-FFF2-40B4-BE49-F238E27FC236}">
                <a16:creationId xmlns:a16="http://schemas.microsoft.com/office/drawing/2014/main" id="{763B60BB-16AC-4CEA-9E53-7845899B06EA}"/>
              </a:ext>
            </a:extLst>
          </p:cNvPr>
          <p:cNvSpPr txBox="1">
            <a:spLocks noChangeArrowheads="1"/>
          </p:cNvSpPr>
          <p:nvPr/>
        </p:nvSpPr>
        <p:spPr bwMode="auto">
          <a:xfrm>
            <a:off x="5078413" y="2114550"/>
            <a:ext cx="1260475"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400" b="1">
                <a:solidFill>
                  <a:srgbClr val="000000"/>
                </a:solidFill>
              </a:rPr>
              <a:t>25 Enero 2020</a:t>
            </a:r>
          </a:p>
        </p:txBody>
      </p:sp>
      <p:sp>
        <p:nvSpPr>
          <p:cNvPr id="33" name="CuadroTexto 32">
            <a:extLst>
              <a:ext uri="{FF2B5EF4-FFF2-40B4-BE49-F238E27FC236}">
                <a16:creationId xmlns:a16="http://schemas.microsoft.com/office/drawing/2014/main" id="{245B00C5-F1A1-4AC0-A905-ED6802E2F30F}"/>
              </a:ext>
            </a:extLst>
          </p:cNvPr>
          <p:cNvSpPr txBox="1"/>
          <p:nvPr/>
        </p:nvSpPr>
        <p:spPr>
          <a:xfrm>
            <a:off x="5018088" y="1219200"/>
            <a:ext cx="1416050" cy="554038"/>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algn="ctr">
              <a:defRPr/>
            </a:pPr>
            <a:r>
              <a:rPr lang="es-CO" sz="1000" dirty="0">
                <a:solidFill>
                  <a:srgbClr val="70AD47">
                    <a:lumMod val="75000"/>
                  </a:srgbClr>
                </a:solidFill>
              </a:rPr>
              <a:t>INICIO PROCESOS DE CONTRATACION OBRA E INTERVENTORIA</a:t>
            </a:r>
          </a:p>
        </p:txBody>
      </p:sp>
      <p:cxnSp>
        <p:nvCxnSpPr>
          <p:cNvPr id="34" name="Conector recto 33">
            <a:extLst>
              <a:ext uri="{FF2B5EF4-FFF2-40B4-BE49-F238E27FC236}">
                <a16:creationId xmlns:a16="http://schemas.microsoft.com/office/drawing/2014/main" id="{BF77D5D6-80B6-447F-889E-27708DE2480F}"/>
              </a:ext>
            </a:extLst>
          </p:cNvPr>
          <p:cNvCxnSpPr/>
          <p:nvPr/>
        </p:nvCxnSpPr>
        <p:spPr>
          <a:xfrm>
            <a:off x="5676900" y="1798638"/>
            <a:ext cx="0" cy="430212"/>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pic>
        <p:nvPicPr>
          <p:cNvPr id="167964" name="Imagen 3">
            <a:extLst>
              <a:ext uri="{FF2B5EF4-FFF2-40B4-BE49-F238E27FC236}">
                <a16:creationId xmlns:a16="http://schemas.microsoft.com/office/drawing/2014/main" id="{484757E7-8101-4FEC-A64A-4045EF21FAC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480050" y="5010150"/>
            <a:ext cx="820738"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65" name="Imagen 4">
            <a:extLst>
              <a:ext uri="{FF2B5EF4-FFF2-40B4-BE49-F238E27FC236}">
                <a16:creationId xmlns:a16="http://schemas.microsoft.com/office/drawing/2014/main" id="{34D4711B-A35A-4F53-808E-0C02E749FD7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480050" y="3192463"/>
            <a:ext cx="78740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66" name="Imagen 5">
            <a:extLst>
              <a:ext uri="{FF2B5EF4-FFF2-40B4-BE49-F238E27FC236}">
                <a16:creationId xmlns:a16="http://schemas.microsoft.com/office/drawing/2014/main" id="{68AA49E7-2E31-4202-AEB3-1B4E468CA5A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478463" y="4022725"/>
            <a:ext cx="801687"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CuadroTexto 63">
            <a:extLst>
              <a:ext uri="{FF2B5EF4-FFF2-40B4-BE49-F238E27FC236}">
                <a16:creationId xmlns:a16="http://schemas.microsoft.com/office/drawing/2014/main" id="{1BEBF28D-68A8-4529-AAAD-D754A7C9325B}"/>
              </a:ext>
            </a:extLst>
          </p:cNvPr>
          <p:cNvSpPr txBox="1"/>
          <p:nvPr/>
        </p:nvSpPr>
        <p:spPr>
          <a:xfrm>
            <a:off x="7405688" y="3406775"/>
            <a:ext cx="1892300" cy="246063"/>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algn="ctr">
              <a:defRPr/>
            </a:pPr>
            <a:r>
              <a:rPr lang="es-CO" sz="1000" dirty="0">
                <a:solidFill>
                  <a:srgbClr val="70AD47">
                    <a:lumMod val="75000"/>
                  </a:srgbClr>
                </a:solidFill>
              </a:rPr>
              <a:t>Inicio: 01 de marzo de 2020</a:t>
            </a:r>
          </a:p>
        </p:txBody>
      </p:sp>
      <p:sp>
        <p:nvSpPr>
          <p:cNvPr id="65" name="CuadroTexto 64">
            <a:extLst>
              <a:ext uri="{FF2B5EF4-FFF2-40B4-BE49-F238E27FC236}">
                <a16:creationId xmlns:a16="http://schemas.microsoft.com/office/drawing/2014/main" id="{503EBADD-42F6-4C52-BBE4-3877AC4C595D}"/>
              </a:ext>
            </a:extLst>
          </p:cNvPr>
          <p:cNvSpPr txBox="1"/>
          <p:nvPr/>
        </p:nvSpPr>
        <p:spPr>
          <a:xfrm>
            <a:off x="7315200" y="4251325"/>
            <a:ext cx="1890713" cy="246063"/>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algn="ctr">
              <a:defRPr/>
            </a:pPr>
            <a:r>
              <a:rPr lang="es-CO" sz="1000" dirty="0">
                <a:solidFill>
                  <a:srgbClr val="70AD47">
                    <a:lumMod val="75000"/>
                  </a:srgbClr>
                </a:solidFill>
              </a:rPr>
              <a:t>Inicio: 15 de marzo de 2020</a:t>
            </a:r>
          </a:p>
        </p:txBody>
      </p:sp>
      <p:sp>
        <p:nvSpPr>
          <p:cNvPr id="66" name="CuadroTexto 65">
            <a:extLst>
              <a:ext uri="{FF2B5EF4-FFF2-40B4-BE49-F238E27FC236}">
                <a16:creationId xmlns:a16="http://schemas.microsoft.com/office/drawing/2014/main" id="{235EFFFC-BE63-48AC-AA6D-5A8619C8F05D}"/>
              </a:ext>
            </a:extLst>
          </p:cNvPr>
          <p:cNvSpPr txBox="1"/>
          <p:nvPr/>
        </p:nvSpPr>
        <p:spPr>
          <a:xfrm>
            <a:off x="7877175" y="5170488"/>
            <a:ext cx="1328738" cy="400050"/>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algn="ctr">
              <a:defRPr/>
            </a:pPr>
            <a:r>
              <a:rPr lang="es-CO" sz="1000" dirty="0">
                <a:solidFill>
                  <a:srgbClr val="70AD47">
                    <a:lumMod val="75000"/>
                  </a:srgbClr>
                </a:solidFill>
              </a:rPr>
              <a:t>Inicio: 01 de abril de 2020</a:t>
            </a:r>
          </a:p>
        </p:txBody>
      </p:sp>
      <p:sp>
        <p:nvSpPr>
          <p:cNvPr id="70" name="CuadroTexto 69">
            <a:extLst>
              <a:ext uri="{FF2B5EF4-FFF2-40B4-BE49-F238E27FC236}">
                <a16:creationId xmlns:a16="http://schemas.microsoft.com/office/drawing/2014/main" id="{D026C079-9A90-4567-86D7-6870AD8D8C8A}"/>
              </a:ext>
            </a:extLst>
          </p:cNvPr>
          <p:cNvSpPr txBox="1"/>
          <p:nvPr/>
        </p:nvSpPr>
        <p:spPr>
          <a:xfrm>
            <a:off x="4170363" y="3330575"/>
            <a:ext cx="1138237" cy="400050"/>
          </a:xfrm>
          <a:prstGeom prst="rect">
            <a:avLst/>
          </a:prstGeom>
        </p:spPr>
        <p:style>
          <a:lnRef idx="2">
            <a:schemeClr val="accent2"/>
          </a:lnRef>
          <a:fillRef idx="1">
            <a:schemeClr val="lt1"/>
          </a:fillRef>
          <a:effectRef idx="0">
            <a:schemeClr val="accent2"/>
          </a:effectRef>
          <a:fontRef idx="minor">
            <a:schemeClr val="dk1"/>
          </a:fontRef>
        </p:style>
        <p:txBody>
          <a:bodyPr>
            <a:spAutoFit/>
          </a:bodyPr>
          <a:lstStyle/>
          <a:p>
            <a:pPr algn="ctr">
              <a:defRPr/>
            </a:pPr>
            <a:r>
              <a:rPr lang="es-CO" sz="1000" dirty="0">
                <a:solidFill>
                  <a:srgbClr val="70AD47">
                    <a:lumMod val="75000"/>
                  </a:srgbClr>
                </a:solidFill>
              </a:rPr>
              <a:t>Mantenimiento Periódico</a:t>
            </a:r>
          </a:p>
        </p:txBody>
      </p:sp>
      <p:sp>
        <p:nvSpPr>
          <p:cNvPr id="71" name="CuadroTexto 70">
            <a:extLst>
              <a:ext uri="{FF2B5EF4-FFF2-40B4-BE49-F238E27FC236}">
                <a16:creationId xmlns:a16="http://schemas.microsoft.com/office/drawing/2014/main" id="{37652D9E-671A-49BD-8B08-DAB8FD5CA07A}"/>
              </a:ext>
            </a:extLst>
          </p:cNvPr>
          <p:cNvSpPr txBox="1"/>
          <p:nvPr/>
        </p:nvSpPr>
        <p:spPr>
          <a:xfrm>
            <a:off x="4156075" y="4195763"/>
            <a:ext cx="1138238" cy="400050"/>
          </a:xfrm>
          <a:prstGeom prst="rect">
            <a:avLst/>
          </a:prstGeom>
        </p:spPr>
        <p:style>
          <a:lnRef idx="2">
            <a:schemeClr val="accent2"/>
          </a:lnRef>
          <a:fillRef idx="1">
            <a:schemeClr val="lt1"/>
          </a:fillRef>
          <a:effectRef idx="0">
            <a:schemeClr val="accent2"/>
          </a:effectRef>
          <a:fontRef idx="minor">
            <a:schemeClr val="dk1"/>
          </a:fontRef>
        </p:style>
        <p:txBody>
          <a:bodyPr>
            <a:spAutoFit/>
          </a:bodyPr>
          <a:lstStyle/>
          <a:p>
            <a:pPr algn="ctr">
              <a:defRPr/>
            </a:pPr>
            <a:r>
              <a:rPr lang="es-CO" sz="1000" dirty="0">
                <a:solidFill>
                  <a:srgbClr val="70AD47">
                    <a:lumMod val="75000"/>
                  </a:srgbClr>
                </a:solidFill>
              </a:rPr>
              <a:t>Mantenimiento Rutinario</a:t>
            </a:r>
          </a:p>
        </p:txBody>
      </p:sp>
      <p:sp>
        <p:nvSpPr>
          <p:cNvPr id="72" name="CuadroTexto 71">
            <a:extLst>
              <a:ext uri="{FF2B5EF4-FFF2-40B4-BE49-F238E27FC236}">
                <a16:creationId xmlns:a16="http://schemas.microsoft.com/office/drawing/2014/main" id="{1D0CBA54-ED96-4DA9-8EB5-F22110DCF60F}"/>
              </a:ext>
            </a:extLst>
          </p:cNvPr>
          <p:cNvSpPr txBox="1"/>
          <p:nvPr/>
        </p:nvSpPr>
        <p:spPr>
          <a:xfrm>
            <a:off x="4170363" y="5256213"/>
            <a:ext cx="1119187" cy="246062"/>
          </a:xfrm>
          <a:prstGeom prst="rect">
            <a:avLst/>
          </a:prstGeom>
        </p:spPr>
        <p:style>
          <a:lnRef idx="2">
            <a:schemeClr val="accent2"/>
          </a:lnRef>
          <a:fillRef idx="1">
            <a:schemeClr val="lt1"/>
          </a:fillRef>
          <a:effectRef idx="0">
            <a:schemeClr val="accent2"/>
          </a:effectRef>
          <a:fontRef idx="minor">
            <a:schemeClr val="dk1"/>
          </a:fontRef>
        </p:style>
        <p:txBody>
          <a:bodyPr>
            <a:spAutoFit/>
          </a:bodyPr>
          <a:lstStyle/>
          <a:p>
            <a:pPr algn="ctr">
              <a:defRPr/>
            </a:pPr>
            <a:r>
              <a:rPr lang="es-CO" sz="1000" dirty="0">
                <a:solidFill>
                  <a:srgbClr val="70AD47">
                    <a:lumMod val="75000"/>
                  </a:srgbClr>
                </a:solidFill>
              </a:rPr>
              <a:t>Mejoramiento</a:t>
            </a:r>
          </a:p>
        </p:txBody>
      </p:sp>
      <p:cxnSp>
        <p:nvCxnSpPr>
          <p:cNvPr id="73" name="Conector recto de flecha 72">
            <a:extLst>
              <a:ext uri="{FF2B5EF4-FFF2-40B4-BE49-F238E27FC236}">
                <a16:creationId xmlns:a16="http://schemas.microsoft.com/office/drawing/2014/main" id="{C13A5773-E173-4528-A98C-EEA3014372AD}"/>
              </a:ext>
            </a:extLst>
          </p:cNvPr>
          <p:cNvCxnSpPr/>
          <p:nvPr/>
        </p:nvCxnSpPr>
        <p:spPr>
          <a:xfrm>
            <a:off x="6600825" y="4384675"/>
            <a:ext cx="693738" cy="1588"/>
          </a:xfrm>
          <a:prstGeom prst="straightConnector1">
            <a:avLst/>
          </a:prstGeom>
          <a:ln>
            <a:solidFill>
              <a:schemeClr val="accent6">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5" name="Conector recto de flecha 74">
            <a:extLst>
              <a:ext uri="{FF2B5EF4-FFF2-40B4-BE49-F238E27FC236}">
                <a16:creationId xmlns:a16="http://schemas.microsoft.com/office/drawing/2014/main" id="{AA486B27-4BCC-48A0-A30F-4F5FFFFF14C4}"/>
              </a:ext>
            </a:extLst>
          </p:cNvPr>
          <p:cNvCxnSpPr/>
          <p:nvPr/>
        </p:nvCxnSpPr>
        <p:spPr>
          <a:xfrm>
            <a:off x="6619875" y="6116638"/>
            <a:ext cx="695325" cy="15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167975" name="Imagen 3">
            <a:extLst>
              <a:ext uri="{FF2B5EF4-FFF2-40B4-BE49-F238E27FC236}">
                <a16:creationId xmlns:a16="http://schemas.microsoft.com/office/drawing/2014/main" id="{F67CD74E-6111-481D-B192-09E9B7F9C6F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537325" y="5300663"/>
            <a:ext cx="774700" cy="157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76" name="Imagen 4">
            <a:extLst>
              <a:ext uri="{FF2B5EF4-FFF2-40B4-BE49-F238E27FC236}">
                <a16:creationId xmlns:a16="http://schemas.microsoft.com/office/drawing/2014/main" id="{B192CA0F-F934-41A8-8D36-E8DB1AD170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537325" y="3455988"/>
            <a:ext cx="774700" cy="157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77" name="Rectángulo 40">
            <a:extLst>
              <a:ext uri="{FF2B5EF4-FFF2-40B4-BE49-F238E27FC236}">
                <a16:creationId xmlns:a16="http://schemas.microsoft.com/office/drawing/2014/main" id="{6F64E774-4772-4F65-9B15-241931B38B7E}"/>
              </a:ext>
            </a:extLst>
          </p:cNvPr>
          <p:cNvSpPr>
            <a:spLocks noChangeArrowheads="1"/>
          </p:cNvSpPr>
          <p:nvPr/>
        </p:nvSpPr>
        <p:spPr bwMode="auto">
          <a:xfrm>
            <a:off x="909638" y="285750"/>
            <a:ext cx="6070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COLOMBIA RURAL</a:t>
            </a:r>
            <a:endParaRPr lang="es-ES" altLang="es-CO" sz="1600" b="1">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ángulo 5">
            <a:extLst>
              <a:ext uri="{FF2B5EF4-FFF2-40B4-BE49-F238E27FC236}">
                <a16:creationId xmlns:a16="http://schemas.microsoft.com/office/drawing/2014/main" id="{EF2673A6-31EE-4574-821A-B54BBBBE8B0F}"/>
              </a:ext>
            </a:extLst>
          </p:cNvPr>
          <p:cNvSpPr>
            <a:spLocks noChangeArrowheads="1"/>
          </p:cNvSpPr>
          <p:nvPr/>
        </p:nvSpPr>
        <p:spPr bwMode="auto">
          <a:xfrm>
            <a:off x="5808663" y="138113"/>
            <a:ext cx="60706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b="1">
              <a:solidFill>
                <a:srgbClr val="1F4E79"/>
              </a:solidFill>
              <a:latin typeface="Arial" panose="020B0604020202020204" pitchFamily="34" charset="0"/>
              <a:cs typeface="Arial" panose="020B0604020202020204" pitchFamily="34" charset="0"/>
            </a:endParaRPr>
          </a:p>
        </p:txBody>
      </p:sp>
      <p:pic>
        <p:nvPicPr>
          <p:cNvPr id="168963" name="Imagen 2">
            <a:extLst>
              <a:ext uri="{FF2B5EF4-FFF2-40B4-BE49-F238E27FC236}">
                <a16:creationId xmlns:a16="http://schemas.microsoft.com/office/drawing/2014/main" id="{7844E60F-3F14-43EA-A2C0-93ED278127D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57225" y="693738"/>
            <a:ext cx="3738563" cy="508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64" name="Rectángulo 1">
            <a:extLst>
              <a:ext uri="{FF2B5EF4-FFF2-40B4-BE49-F238E27FC236}">
                <a16:creationId xmlns:a16="http://schemas.microsoft.com/office/drawing/2014/main" id="{1EDEB574-2D7C-4280-B8B5-CDE606DEB8C8}"/>
              </a:ext>
            </a:extLst>
          </p:cNvPr>
          <p:cNvSpPr>
            <a:spLocks noChangeArrowheads="1"/>
          </p:cNvSpPr>
          <p:nvPr/>
        </p:nvSpPr>
        <p:spPr bwMode="auto">
          <a:xfrm>
            <a:off x="5172075" y="3019425"/>
            <a:ext cx="62103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400" b="1">
                <a:solidFill>
                  <a:srgbClr val="385723"/>
                </a:solidFill>
                <a:latin typeface="Arial" panose="020B0604020202020204" pitchFamily="34" charset="0"/>
                <a:cs typeface="Arial" panose="020B0604020202020204" pitchFamily="34" charset="0"/>
              </a:rPr>
              <a:t> OBRAS           $ 74.252, OOO </a:t>
            </a:r>
            <a:r>
              <a:rPr lang="es-CO" altLang="es-CO" sz="1400">
                <a:solidFill>
                  <a:srgbClr val="385723"/>
                </a:solidFill>
                <a:latin typeface="Arial" panose="020B0604020202020204" pitchFamily="34" charset="0"/>
                <a:cs typeface="Arial" panose="020B0604020202020204" pitchFamily="34" charset="0"/>
              </a:rPr>
              <a:t>millones</a:t>
            </a:r>
          </a:p>
          <a:p>
            <a:pPr algn="ctr">
              <a:lnSpc>
                <a:spcPct val="100000"/>
              </a:lnSpc>
              <a:spcBef>
                <a:spcPct val="0"/>
              </a:spcBef>
              <a:buFontTx/>
              <a:buNone/>
            </a:pPr>
            <a:r>
              <a:rPr lang="es-CO" altLang="es-CO" sz="1400">
                <a:solidFill>
                  <a:srgbClr val="385723"/>
                </a:solidFill>
                <a:latin typeface="Arial" panose="020B0604020202020204" pitchFamily="34" charset="0"/>
                <a:cs typeface="Arial" panose="020B0604020202020204" pitchFamily="34" charset="0"/>
              </a:rPr>
              <a:t>+</a:t>
            </a:r>
          </a:p>
          <a:p>
            <a:pPr algn="ctr">
              <a:lnSpc>
                <a:spcPct val="100000"/>
              </a:lnSpc>
              <a:spcBef>
                <a:spcPct val="0"/>
              </a:spcBef>
              <a:buFontTx/>
              <a:buNone/>
            </a:pPr>
            <a:r>
              <a:rPr lang="es-CO" altLang="es-CO" sz="1400" b="1">
                <a:solidFill>
                  <a:srgbClr val="385723"/>
                </a:solidFill>
                <a:latin typeface="Arial" panose="020B0604020202020204" pitchFamily="34" charset="0"/>
                <a:cs typeface="Arial" panose="020B0604020202020204" pitchFamily="34" charset="0"/>
              </a:rPr>
              <a:t>CARACTERIZACIÓN $1.217,000 </a:t>
            </a:r>
            <a:r>
              <a:rPr lang="es-CO" altLang="es-CO" sz="1400">
                <a:solidFill>
                  <a:srgbClr val="385723"/>
                </a:solidFill>
                <a:latin typeface="Arial" panose="020B0604020202020204" pitchFamily="34" charset="0"/>
                <a:cs typeface="Arial" panose="020B0604020202020204" pitchFamily="34" charset="0"/>
              </a:rPr>
              <a:t>millones </a:t>
            </a:r>
          </a:p>
          <a:p>
            <a:pPr algn="ctr">
              <a:lnSpc>
                <a:spcPct val="100000"/>
              </a:lnSpc>
              <a:spcBef>
                <a:spcPct val="0"/>
              </a:spcBef>
              <a:buFontTx/>
              <a:buNone/>
            </a:pPr>
            <a:r>
              <a:rPr lang="es-CO" altLang="es-CO" sz="1400" b="1">
                <a:solidFill>
                  <a:srgbClr val="385723"/>
                </a:solidFill>
                <a:latin typeface="Arial" panose="020B0604020202020204" pitchFamily="34" charset="0"/>
                <a:cs typeface="Arial" panose="020B0604020202020204" pitchFamily="34" charset="0"/>
              </a:rPr>
              <a:t>+</a:t>
            </a:r>
          </a:p>
          <a:p>
            <a:pPr algn="ctr">
              <a:lnSpc>
                <a:spcPct val="100000"/>
              </a:lnSpc>
              <a:spcBef>
                <a:spcPct val="0"/>
              </a:spcBef>
              <a:buFontTx/>
              <a:buNone/>
            </a:pPr>
            <a:r>
              <a:rPr lang="es-CO" altLang="es-CO" sz="1400" b="1">
                <a:solidFill>
                  <a:srgbClr val="385723"/>
                </a:solidFill>
                <a:latin typeface="Arial" panose="020B0604020202020204" pitchFamily="34" charset="0"/>
                <a:cs typeface="Arial" panose="020B0604020202020204" pitchFamily="34" charset="0"/>
              </a:rPr>
              <a:t>  INTERVENTORIA  $9.116,000 </a:t>
            </a:r>
            <a:r>
              <a:rPr lang="es-CO" altLang="es-CO" sz="1400">
                <a:solidFill>
                  <a:srgbClr val="385723"/>
                </a:solidFill>
                <a:latin typeface="Arial" panose="020B0604020202020204" pitchFamily="34" charset="0"/>
                <a:cs typeface="Arial" panose="020B0604020202020204" pitchFamily="34" charset="0"/>
              </a:rPr>
              <a:t>millones </a:t>
            </a:r>
          </a:p>
          <a:p>
            <a:pPr algn="ctr">
              <a:lnSpc>
                <a:spcPct val="100000"/>
              </a:lnSpc>
              <a:spcBef>
                <a:spcPct val="0"/>
              </a:spcBef>
              <a:buFontTx/>
              <a:buNone/>
            </a:pPr>
            <a:r>
              <a:rPr lang="es-CO" altLang="es-CO" sz="1400">
                <a:solidFill>
                  <a:srgbClr val="385723"/>
                </a:solidFill>
                <a:latin typeface="Arial" panose="020B0604020202020204" pitchFamily="34" charset="0"/>
                <a:cs typeface="Arial" panose="020B0604020202020204" pitchFamily="34" charset="0"/>
              </a:rPr>
              <a:t>+</a:t>
            </a:r>
          </a:p>
          <a:p>
            <a:pPr algn="ctr">
              <a:lnSpc>
                <a:spcPct val="100000"/>
              </a:lnSpc>
              <a:spcBef>
                <a:spcPct val="0"/>
              </a:spcBef>
              <a:buFontTx/>
              <a:buNone/>
            </a:pPr>
            <a:r>
              <a:rPr lang="es-CO" altLang="es-CO" sz="1400" b="1">
                <a:solidFill>
                  <a:srgbClr val="385723"/>
                </a:solidFill>
                <a:latin typeface="Arial" panose="020B0604020202020204" pitchFamily="34" charset="0"/>
                <a:cs typeface="Arial" panose="020B0604020202020204" pitchFamily="34" charset="0"/>
              </a:rPr>
              <a:t>APOYO SUPERVISIÓN $1.597,000 </a:t>
            </a:r>
            <a:r>
              <a:rPr lang="es-CO" altLang="es-CO" sz="1400">
                <a:solidFill>
                  <a:srgbClr val="385723"/>
                </a:solidFill>
                <a:latin typeface="Arial" panose="020B0604020202020204" pitchFamily="34" charset="0"/>
                <a:cs typeface="Arial" panose="020B0604020202020204" pitchFamily="34" charset="0"/>
              </a:rPr>
              <a:t>millones</a:t>
            </a:r>
          </a:p>
          <a:p>
            <a:pPr algn="ctr">
              <a:lnSpc>
                <a:spcPct val="100000"/>
              </a:lnSpc>
              <a:spcBef>
                <a:spcPct val="0"/>
              </a:spcBef>
              <a:buFontTx/>
              <a:buNone/>
            </a:pPr>
            <a:endParaRPr lang="es-CO" altLang="es-CO" sz="14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1400" b="1">
                <a:solidFill>
                  <a:srgbClr val="385723"/>
                </a:solidFill>
                <a:latin typeface="Arial" panose="020B0604020202020204" pitchFamily="34" charset="0"/>
                <a:cs typeface="Arial" panose="020B0604020202020204" pitchFamily="34" charset="0"/>
              </a:rPr>
              <a:t>TOTAL INVERSIÓN</a:t>
            </a:r>
            <a:r>
              <a:rPr lang="es-CO" altLang="es-CO" sz="1400">
                <a:solidFill>
                  <a:srgbClr val="385723"/>
                </a:solidFill>
                <a:latin typeface="Arial" panose="020B0604020202020204" pitchFamily="34" charset="0"/>
                <a:cs typeface="Arial" panose="020B0604020202020204" pitchFamily="34" charset="0"/>
              </a:rPr>
              <a:t> = </a:t>
            </a:r>
            <a:r>
              <a:rPr lang="es-CO" altLang="es-CO" sz="1400" b="1">
                <a:solidFill>
                  <a:srgbClr val="385723"/>
                </a:solidFill>
                <a:latin typeface="Arial" panose="020B0604020202020204" pitchFamily="34" charset="0"/>
                <a:cs typeface="Arial" panose="020B0604020202020204" pitchFamily="34" charset="0"/>
              </a:rPr>
              <a:t>$86,183,000 </a:t>
            </a:r>
            <a:r>
              <a:rPr lang="es-CO" altLang="es-CO" sz="1400">
                <a:solidFill>
                  <a:srgbClr val="385723"/>
                </a:solidFill>
                <a:latin typeface="Arial" panose="020B0604020202020204" pitchFamily="34" charset="0"/>
                <a:cs typeface="Arial" panose="020B0604020202020204" pitchFamily="34" charset="0"/>
              </a:rPr>
              <a:t>millones de pesos</a:t>
            </a:r>
            <a:endParaRPr lang="es-CO" altLang="es-CO" sz="1400">
              <a:latin typeface="Arial" panose="020B0604020202020204" pitchFamily="34" charset="0"/>
              <a:cs typeface="Arial" panose="020B0604020202020204" pitchFamily="34" charset="0"/>
            </a:endParaRPr>
          </a:p>
        </p:txBody>
      </p:sp>
      <p:sp>
        <p:nvSpPr>
          <p:cNvPr id="168965" name="Rectángulo 15">
            <a:extLst>
              <a:ext uri="{FF2B5EF4-FFF2-40B4-BE49-F238E27FC236}">
                <a16:creationId xmlns:a16="http://schemas.microsoft.com/office/drawing/2014/main" id="{E4DB9690-EEE5-493E-938F-BBFA46F3AE6B}"/>
              </a:ext>
            </a:extLst>
          </p:cNvPr>
          <p:cNvSpPr>
            <a:spLocks noChangeArrowheads="1"/>
          </p:cNvSpPr>
          <p:nvPr/>
        </p:nvSpPr>
        <p:spPr bwMode="auto">
          <a:xfrm>
            <a:off x="6096000" y="182563"/>
            <a:ext cx="5219700" cy="746125"/>
          </a:xfrm>
          <a:prstGeom prst="rect">
            <a:avLst/>
          </a:prstGeom>
          <a:solidFill>
            <a:srgbClr val="385723"/>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2400" b="1">
                <a:solidFill>
                  <a:srgbClr val="FFFFFF"/>
                </a:solidFill>
                <a:latin typeface="Arial" panose="020B0604020202020204" pitchFamily="34" charset="0"/>
                <a:cs typeface="Arial" panose="020B0604020202020204" pitchFamily="34" charset="0"/>
              </a:rPr>
              <a:t>OCAD PAZ – MUNICIPIOS PDET</a:t>
            </a:r>
          </a:p>
          <a:p>
            <a:pPr algn="ctr">
              <a:lnSpc>
                <a:spcPct val="100000"/>
              </a:lnSpc>
              <a:spcBef>
                <a:spcPct val="0"/>
              </a:spcBef>
              <a:buFontTx/>
              <a:buNone/>
            </a:pPr>
            <a:r>
              <a:rPr lang="es-CO" altLang="es-CO" sz="1800" b="1">
                <a:solidFill>
                  <a:srgbClr val="FFFFFF"/>
                </a:solidFill>
                <a:latin typeface="Arial" panose="020B0604020202020204" pitchFamily="34" charset="0"/>
                <a:cs typeface="Arial" panose="020B0604020202020204" pitchFamily="34" charset="0"/>
              </a:rPr>
              <a:t>Firma de Convenios: 20/01/2019 – 24/01/2019</a:t>
            </a:r>
          </a:p>
        </p:txBody>
      </p:sp>
      <p:sp>
        <p:nvSpPr>
          <p:cNvPr id="168966" name="Rectángulo 2">
            <a:extLst>
              <a:ext uri="{FF2B5EF4-FFF2-40B4-BE49-F238E27FC236}">
                <a16:creationId xmlns:a16="http://schemas.microsoft.com/office/drawing/2014/main" id="{8C1F594A-A711-413E-993D-72317B4F6AD6}"/>
              </a:ext>
            </a:extLst>
          </p:cNvPr>
          <p:cNvSpPr>
            <a:spLocks noChangeArrowheads="1"/>
          </p:cNvSpPr>
          <p:nvPr/>
        </p:nvSpPr>
        <p:spPr bwMode="auto">
          <a:xfrm>
            <a:off x="5022850" y="1149350"/>
            <a:ext cx="32543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68 municipios beneficiados 2020</a:t>
            </a:r>
            <a:endParaRPr lang="es-ES" altLang="es-CO" sz="1800">
              <a:solidFill>
                <a:srgbClr val="548235"/>
              </a:solidFill>
            </a:endParaRPr>
          </a:p>
        </p:txBody>
      </p:sp>
      <p:sp>
        <p:nvSpPr>
          <p:cNvPr id="168967" name="Rectángulo 3">
            <a:extLst>
              <a:ext uri="{FF2B5EF4-FFF2-40B4-BE49-F238E27FC236}">
                <a16:creationId xmlns:a16="http://schemas.microsoft.com/office/drawing/2014/main" id="{E7282AAA-FA9D-4EA9-8E2C-941851DA3CF9}"/>
              </a:ext>
            </a:extLst>
          </p:cNvPr>
          <p:cNvSpPr>
            <a:spLocks noChangeArrowheads="1"/>
          </p:cNvSpPr>
          <p:nvPr/>
        </p:nvSpPr>
        <p:spPr bwMode="auto">
          <a:xfrm>
            <a:off x="9413875" y="1149350"/>
            <a:ext cx="1901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17 Departamentos</a:t>
            </a:r>
            <a:endParaRPr lang="es-ES" altLang="es-CO" sz="1800">
              <a:solidFill>
                <a:srgbClr val="548235"/>
              </a:solidFill>
            </a:endParaRPr>
          </a:p>
        </p:txBody>
      </p:sp>
      <p:sp>
        <p:nvSpPr>
          <p:cNvPr id="168968" name="Rectángulo 4">
            <a:extLst>
              <a:ext uri="{FF2B5EF4-FFF2-40B4-BE49-F238E27FC236}">
                <a16:creationId xmlns:a16="http://schemas.microsoft.com/office/drawing/2014/main" id="{7F604B5D-2642-4EBD-9B7A-3C541757CA13}"/>
              </a:ext>
            </a:extLst>
          </p:cNvPr>
          <p:cNvSpPr>
            <a:spLocks noChangeArrowheads="1"/>
          </p:cNvSpPr>
          <p:nvPr/>
        </p:nvSpPr>
        <p:spPr bwMode="auto">
          <a:xfrm>
            <a:off x="5172075" y="1693863"/>
            <a:ext cx="12684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124 Tramos</a:t>
            </a:r>
            <a:endParaRPr lang="es-ES" altLang="es-CO" sz="1800">
              <a:solidFill>
                <a:srgbClr val="548235"/>
              </a:solidFill>
            </a:endParaRPr>
          </a:p>
        </p:txBody>
      </p:sp>
      <p:sp>
        <p:nvSpPr>
          <p:cNvPr id="168969" name="Rectángulo 5">
            <a:extLst>
              <a:ext uri="{FF2B5EF4-FFF2-40B4-BE49-F238E27FC236}">
                <a16:creationId xmlns:a16="http://schemas.microsoft.com/office/drawing/2014/main" id="{2916C568-A15E-485C-B141-6D78D407429E}"/>
              </a:ext>
            </a:extLst>
          </p:cNvPr>
          <p:cNvSpPr>
            <a:spLocks noChangeArrowheads="1"/>
          </p:cNvSpPr>
          <p:nvPr/>
        </p:nvSpPr>
        <p:spPr bwMode="auto">
          <a:xfrm>
            <a:off x="9067800" y="1693863"/>
            <a:ext cx="22479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860,3 km a intervenir</a:t>
            </a:r>
            <a:endParaRPr lang="es-ES" altLang="es-CO" sz="1800">
              <a:solidFill>
                <a:srgbClr val="548235"/>
              </a:solidFill>
            </a:endParaRPr>
          </a:p>
        </p:txBody>
      </p:sp>
      <p:sp>
        <p:nvSpPr>
          <p:cNvPr id="168970" name="Rectángulo 7">
            <a:extLst>
              <a:ext uri="{FF2B5EF4-FFF2-40B4-BE49-F238E27FC236}">
                <a16:creationId xmlns:a16="http://schemas.microsoft.com/office/drawing/2014/main" id="{6008D3ED-616B-4905-8D23-7F96BAD24F89}"/>
              </a:ext>
            </a:extLst>
          </p:cNvPr>
          <p:cNvSpPr>
            <a:spLocks noChangeArrowheads="1"/>
          </p:cNvSpPr>
          <p:nvPr/>
        </p:nvSpPr>
        <p:spPr bwMode="auto">
          <a:xfrm>
            <a:off x="5022850" y="2146300"/>
            <a:ext cx="22256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47,37 km placa huella</a:t>
            </a:r>
            <a:endParaRPr lang="es-ES" altLang="es-CO" sz="1800">
              <a:solidFill>
                <a:srgbClr val="548235"/>
              </a:solidFill>
            </a:endParaRPr>
          </a:p>
        </p:txBody>
      </p:sp>
      <p:sp>
        <p:nvSpPr>
          <p:cNvPr id="168971" name="Rectángulo 8">
            <a:extLst>
              <a:ext uri="{FF2B5EF4-FFF2-40B4-BE49-F238E27FC236}">
                <a16:creationId xmlns:a16="http://schemas.microsoft.com/office/drawing/2014/main" id="{E616A0F5-B855-4C09-9C9A-F0A457D8F59F}"/>
              </a:ext>
            </a:extLst>
          </p:cNvPr>
          <p:cNvSpPr>
            <a:spLocks noChangeArrowheads="1"/>
          </p:cNvSpPr>
          <p:nvPr/>
        </p:nvSpPr>
        <p:spPr bwMode="auto">
          <a:xfrm>
            <a:off x="8570913" y="2098675"/>
            <a:ext cx="27447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1593,72 km caracterización</a:t>
            </a:r>
            <a:endParaRPr lang="es-ES" altLang="es-CO" sz="1800">
              <a:solidFill>
                <a:srgbClr val="548235"/>
              </a:solidFill>
            </a:endParaRPr>
          </a:p>
        </p:txBody>
      </p:sp>
      <p:sp>
        <p:nvSpPr>
          <p:cNvPr id="168972" name="Rectángulo 11">
            <a:extLst>
              <a:ext uri="{FF2B5EF4-FFF2-40B4-BE49-F238E27FC236}">
                <a16:creationId xmlns:a16="http://schemas.microsoft.com/office/drawing/2014/main" id="{FDCB1333-D380-43DE-8017-5DF9A02B7C37}"/>
              </a:ext>
            </a:extLst>
          </p:cNvPr>
          <p:cNvSpPr>
            <a:spLocks noChangeArrowheads="1"/>
          </p:cNvSpPr>
          <p:nvPr/>
        </p:nvSpPr>
        <p:spPr bwMode="auto">
          <a:xfrm>
            <a:off x="876300" y="123825"/>
            <a:ext cx="6073775"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OCAD PAZ</a:t>
            </a:r>
            <a:endPar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13" name="Botón de acción: ir a inicio 12">
            <a:hlinkClick r:id="rId4" action="ppaction://hlinksldjump" highlightClick="1"/>
            <a:extLst>
              <a:ext uri="{FF2B5EF4-FFF2-40B4-BE49-F238E27FC236}">
                <a16:creationId xmlns:a16="http://schemas.microsoft.com/office/drawing/2014/main" id="{7FF10396-6CDE-4852-9737-37E642C52C1A}"/>
              </a:ext>
            </a:extLst>
          </p:cNvPr>
          <p:cNvSpPr/>
          <p:nvPr/>
        </p:nvSpPr>
        <p:spPr>
          <a:xfrm>
            <a:off x="11382375" y="292100"/>
            <a:ext cx="579438"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ángulo 5">
            <a:extLst>
              <a:ext uri="{FF2B5EF4-FFF2-40B4-BE49-F238E27FC236}">
                <a16:creationId xmlns:a16="http://schemas.microsoft.com/office/drawing/2014/main" id="{6BC6D045-0FC7-457F-A9DA-39E7DEA1C797}"/>
              </a:ext>
            </a:extLst>
          </p:cNvPr>
          <p:cNvSpPr>
            <a:spLocks noChangeArrowheads="1"/>
          </p:cNvSpPr>
          <p:nvPr/>
        </p:nvSpPr>
        <p:spPr bwMode="auto">
          <a:xfrm>
            <a:off x="5808663" y="138113"/>
            <a:ext cx="60706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b="1">
              <a:solidFill>
                <a:srgbClr val="1F4E79"/>
              </a:solidFill>
              <a:latin typeface="Arial" panose="020B0604020202020204" pitchFamily="34" charset="0"/>
              <a:cs typeface="Arial" panose="020B0604020202020204" pitchFamily="34" charset="0"/>
            </a:endParaRPr>
          </a:p>
        </p:txBody>
      </p:sp>
      <p:pic>
        <p:nvPicPr>
          <p:cNvPr id="171011" name="Imagen 2">
            <a:extLst>
              <a:ext uri="{FF2B5EF4-FFF2-40B4-BE49-F238E27FC236}">
                <a16:creationId xmlns:a16="http://schemas.microsoft.com/office/drawing/2014/main" id="{60FEA094-2DCB-4192-92FF-31F741B7749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71600" y="906463"/>
            <a:ext cx="3552825" cy="482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012" name="Rectángulo 12">
            <a:extLst>
              <a:ext uri="{FF2B5EF4-FFF2-40B4-BE49-F238E27FC236}">
                <a16:creationId xmlns:a16="http://schemas.microsoft.com/office/drawing/2014/main" id="{A9D3E49E-1663-481B-B8DB-6A604C5B792E}"/>
              </a:ext>
            </a:extLst>
          </p:cNvPr>
          <p:cNvSpPr>
            <a:spLocks noChangeArrowheads="1"/>
          </p:cNvSpPr>
          <p:nvPr/>
        </p:nvSpPr>
        <p:spPr bwMode="auto">
          <a:xfrm>
            <a:off x="6096000" y="206375"/>
            <a:ext cx="5165725" cy="746125"/>
          </a:xfrm>
          <a:prstGeom prst="rect">
            <a:avLst/>
          </a:prstGeom>
          <a:solidFill>
            <a:srgbClr val="385723"/>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b="1">
                <a:solidFill>
                  <a:srgbClr val="FFFFFF"/>
                </a:solidFill>
                <a:latin typeface="Arial" panose="020B0604020202020204" pitchFamily="34" charset="0"/>
                <a:cs typeface="Arial" panose="020B0604020202020204" pitchFamily="34" charset="0"/>
              </a:rPr>
              <a:t>OCAD PAZ – MUNICIPIOS PDET</a:t>
            </a:r>
          </a:p>
          <a:p>
            <a:pPr algn="ctr">
              <a:lnSpc>
                <a:spcPct val="100000"/>
              </a:lnSpc>
              <a:spcBef>
                <a:spcPct val="0"/>
              </a:spcBef>
              <a:buFontTx/>
              <a:buNone/>
            </a:pPr>
            <a:r>
              <a:rPr lang="es-CO" altLang="es-CO" sz="1800" b="1">
                <a:solidFill>
                  <a:srgbClr val="FFFFFF"/>
                </a:solidFill>
                <a:latin typeface="Arial" panose="020B0604020202020204" pitchFamily="34" charset="0"/>
                <a:cs typeface="Arial" panose="020B0604020202020204" pitchFamily="34" charset="0"/>
              </a:rPr>
              <a:t>Firma de Convenios: 20/01/2019 – 24/01/2019</a:t>
            </a:r>
          </a:p>
        </p:txBody>
      </p:sp>
      <p:sp>
        <p:nvSpPr>
          <p:cNvPr id="171013" name="Rectángulo 1">
            <a:extLst>
              <a:ext uri="{FF2B5EF4-FFF2-40B4-BE49-F238E27FC236}">
                <a16:creationId xmlns:a16="http://schemas.microsoft.com/office/drawing/2014/main" id="{CD78BF9F-2A30-4F13-83B4-1A4D14FB1C15}"/>
              </a:ext>
            </a:extLst>
          </p:cNvPr>
          <p:cNvSpPr>
            <a:spLocks noChangeArrowheads="1"/>
          </p:cNvSpPr>
          <p:nvPr/>
        </p:nvSpPr>
        <p:spPr bwMode="auto">
          <a:xfrm>
            <a:off x="5910263" y="1177925"/>
            <a:ext cx="32543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68 municipios beneficiados 2020</a:t>
            </a:r>
            <a:endParaRPr lang="es-ES" altLang="es-CO" sz="1800">
              <a:solidFill>
                <a:srgbClr val="548235"/>
              </a:solidFill>
            </a:endParaRPr>
          </a:p>
        </p:txBody>
      </p:sp>
      <p:sp>
        <p:nvSpPr>
          <p:cNvPr id="171014" name="Rectángulo 2">
            <a:extLst>
              <a:ext uri="{FF2B5EF4-FFF2-40B4-BE49-F238E27FC236}">
                <a16:creationId xmlns:a16="http://schemas.microsoft.com/office/drawing/2014/main" id="{BBDF9010-AED2-483E-875E-5E83DAC2CFD8}"/>
              </a:ext>
            </a:extLst>
          </p:cNvPr>
          <p:cNvSpPr>
            <a:spLocks noChangeArrowheads="1"/>
          </p:cNvSpPr>
          <p:nvPr/>
        </p:nvSpPr>
        <p:spPr bwMode="auto">
          <a:xfrm>
            <a:off x="9329738" y="1177925"/>
            <a:ext cx="2005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17 Departamentos</a:t>
            </a:r>
            <a:endParaRPr lang="es-ES" altLang="es-CO" sz="1800">
              <a:solidFill>
                <a:srgbClr val="548235"/>
              </a:solidFill>
            </a:endParaRPr>
          </a:p>
        </p:txBody>
      </p:sp>
      <p:sp>
        <p:nvSpPr>
          <p:cNvPr id="171015" name="Rectángulo 3">
            <a:extLst>
              <a:ext uri="{FF2B5EF4-FFF2-40B4-BE49-F238E27FC236}">
                <a16:creationId xmlns:a16="http://schemas.microsoft.com/office/drawing/2014/main" id="{A6EAD7A8-6B7A-4140-997E-E077E4A2C5D4}"/>
              </a:ext>
            </a:extLst>
          </p:cNvPr>
          <p:cNvSpPr>
            <a:spLocks noChangeArrowheads="1"/>
          </p:cNvSpPr>
          <p:nvPr/>
        </p:nvSpPr>
        <p:spPr bwMode="auto">
          <a:xfrm>
            <a:off x="5927725" y="1804988"/>
            <a:ext cx="1268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124 Tramos</a:t>
            </a:r>
            <a:endParaRPr lang="es-ES" altLang="es-CO" sz="1800">
              <a:solidFill>
                <a:srgbClr val="548235"/>
              </a:solidFill>
            </a:endParaRPr>
          </a:p>
        </p:txBody>
      </p:sp>
      <p:sp>
        <p:nvSpPr>
          <p:cNvPr id="171016" name="Rectángulo 4">
            <a:extLst>
              <a:ext uri="{FF2B5EF4-FFF2-40B4-BE49-F238E27FC236}">
                <a16:creationId xmlns:a16="http://schemas.microsoft.com/office/drawing/2014/main" id="{8168DC6D-15EE-4874-9627-C6A2FD38C9F3}"/>
              </a:ext>
            </a:extLst>
          </p:cNvPr>
          <p:cNvSpPr>
            <a:spLocks noChangeArrowheads="1"/>
          </p:cNvSpPr>
          <p:nvPr/>
        </p:nvSpPr>
        <p:spPr bwMode="auto">
          <a:xfrm>
            <a:off x="9075738" y="1795463"/>
            <a:ext cx="2185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860,3 km a intervenir</a:t>
            </a:r>
            <a:endParaRPr lang="es-ES" altLang="es-CO" sz="1800">
              <a:solidFill>
                <a:srgbClr val="548235"/>
              </a:solidFill>
            </a:endParaRPr>
          </a:p>
        </p:txBody>
      </p:sp>
      <p:sp>
        <p:nvSpPr>
          <p:cNvPr id="171017" name="Rectángulo 5">
            <a:extLst>
              <a:ext uri="{FF2B5EF4-FFF2-40B4-BE49-F238E27FC236}">
                <a16:creationId xmlns:a16="http://schemas.microsoft.com/office/drawing/2014/main" id="{7C380A80-BBFF-48FE-9A21-C79DD7571D95}"/>
              </a:ext>
            </a:extLst>
          </p:cNvPr>
          <p:cNvSpPr>
            <a:spLocks noChangeArrowheads="1"/>
          </p:cNvSpPr>
          <p:nvPr/>
        </p:nvSpPr>
        <p:spPr bwMode="auto">
          <a:xfrm>
            <a:off x="5929313" y="2395538"/>
            <a:ext cx="2225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47,37 km placa huella</a:t>
            </a:r>
            <a:endParaRPr lang="es-ES" altLang="es-CO" sz="1800">
              <a:solidFill>
                <a:srgbClr val="548235"/>
              </a:solidFill>
            </a:endParaRPr>
          </a:p>
        </p:txBody>
      </p:sp>
      <p:sp>
        <p:nvSpPr>
          <p:cNvPr id="171018" name="Rectángulo 7">
            <a:extLst>
              <a:ext uri="{FF2B5EF4-FFF2-40B4-BE49-F238E27FC236}">
                <a16:creationId xmlns:a16="http://schemas.microsoft.com/office/drawing/2014/main" id="{6DF0A506-4EF4-4F9D-9F3A-C25A4191EAFA}"/>
              </a:ext>
            </a:extLst>
          </p:cNvPr>
          <p:cNvSpPr>
            <a:spLocks noChangeArrowheads="1"/>
          </p:cNvSpPr>
          <p:nvPr/>
        </p:nvSpPr>
        <p:spPr bwMode="auto">
          <a:xfrm>
            <a:off x="8516938" y="2389188"/>
            <a:ext cx="27447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a:solidFill>
                  <a:srgbClr val="548235"/>
                </a:solidFill>
              </a:rPr>
              <a:t>1593,72 km caracterización</a:t>
            </a:r>
            <a:endParaRPr lang="es-ES" altLang="es-CO" sz="1800">
              <a:solidFill>
                <a:srgbClr val="548235"/>
              </a:solidFill>
            </a:endParaRPr>
          </a:p>
        </p:txBody>
      </p:sp>
      <p:sp>
        <p:nvSpPr>
          <p:cNvPr id="171019" name="Rectángulo 8">
            <a:extLst>
              <a:ext uri="{FF2B5EF4-FFF2-40B4-BE49-F238E27FC236}">
                <a16:creationId xmlns:a16="http://schemas.microsoft.com/office/drawing/2014/main" id="{699729C1-A6BE-4085-9F0A-3C5AE30FEDA8}"/>
              </a:ext>
            </a:extLst>
          </p:cNvPr>
          <p:cNvSpPr>
            <a:spLocks noChangeArrowheads="1"/>
          </p:cNvSpPr>
          <p:nvPr/>
        </p:nvSpPr>
        <p:spPr bwMode="auto">
          <a:xfrm>
            <a:off x="5546725" y="2886075"/>
            <a:ext cx="6096000" cy="25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800" b="1">
                <a:solidFill>
                  <a:srgbClr val="548235"/>
                </a:solidFill>
              </a:rPr>
              <a:t> OBRAS           $ 74.252, OOO </a:t>
            </a:r>
            <a:r>
              <a:rPr lang="es-CO" altLang="es-CO" sz="1800">
                <a:solidFill>
                  <a:srgbClr val="548235"/>
                </a:solidFill>
              </a:rPr>
              <a:t>millones</a:t>
            </a:r>
          </a:p>
          <a:p>
            <a:pPr algn="ctr">
              <a:lnSpc>
                <a:spcPct val="100000"/>
              </a:lnSpc>
              <a:spcBef>
                <a:spcPct val="0"/>
              </a:spcBef>
              <a:buFontTx/>
              <a:buNone/>
            </a:pPr>
            <a:r>
              <a:rPr lang="es-CO" altLang="es-CO" sz="1800">
                <a:solidFill>
                  <a:srgbClr val="548235"/>
                </a:solidFill>
              </a:rPr>
              <a:t>+</a:t>
            </a:r>
          </a:p>
          <a:p>
            <a:pPr algn="ctr">
              <a:lnSpc>
                <a:spcPct val="100000"/>
              </a:lnSpc>
              <a:spcBef>
                <a:spcPct val="0"/>
              </a:spcBef>
              <a:buFontTx/>
              <a:buNone/>
            </a:pPr>
            <a:r>
              <a:rPr lang="es-CO" altLang="es-CO" sz="1800" b="1">
                <a:solidFill>
                  <a:srgbClr val="548235"/>
                </a:solidFill>
              </a:rPr>
              <a:t>CARACTERIZACIÓN $1.217,000 </a:t>
            </a:r>
            <a:r>
              <a:rPr lang="es-CO" altLang="es-CO" sz="1800">
                <a:solidFill>
                  <a:srgbClr val="548235"/>
                </a:solidFill>
              </a:rPr>
              <a:t>millones </a:t>
            </a:r>
          </a:p>
          <a:p>
            <a:pPr algn="ctr">
              <a:lnSpc>
                <a:spcPct val="100000"/>
              </a:lnSpc>
              <a:spcBef>
                <a:spcPct val="0"/>
              </a:spcBef>
              <a:buFontTx/>
              <a:buNone/>
            </a:pPr>
            <a:r>
              <a:rPr lang="es-CO" altLang="es-CO" sz="1800" b="1">
                <a:solidFill>
                  <a:srgbClr val="548235"/>
                </a:solidFill>
              </a:rPr>
              <a:t>+</a:t>
            </a:r>
          </a:p>
          <a:p>
            <a:pPr algn="ctr">
              <a:lnSpc>
                <a:spcPct val="100000"/>
              </a:lnSpc>
              <a:spcBef>
                <a:spcPct val="0"/>
              </a:spcBef>
              <a:buFontTx/>
              <a:buNone/>
            </a:pPr>
            <a:r>
              <a:rPr lang="es-CO" altLang="es-CO" sz="1800" b="1">
                <a:solidFill>
                  <a:srgbClr val="548235"/>
                </a:solidFill>
              </a:rPr>
              <a:t>  INTERVENTORIA  $9.116,000 </a:t>
            </a:r>
            <a:r>
              <a:rPr lang="es-CO" altLang="es-CO" sz="1800">
                <a:solidFill>
                  <a:srgbClr val="548235"/>
                </a:solidFill>
              </a:rPr>
              <a:t>millones </a:t>
            </a:r>
          </a:p>
          <a:p>
            <a:pPr algn="ctr">
              <a:lnSpc>
                <a:spcPct val="100000"/>
              </a:lnSpc>
              <a:spcBef>
                <a:spcPct val="0"/>
              </a:spcBef>
              <a:buFontTx/>
              <a:buNone/>
            </a:pPr>
            <a:r>
              <a:rPr lang="es-CO" altLang="es-CO" sz="1800">
                <a:solidFill>
                  <a:srgbClr val="548235"/>
                </a:solidFill>
              </a:rPr>
              <a:t>+</a:t>
            </a:r>
          </a:p>
          <a:p>
            <a:pPr algn="ctr">
              <a:lnSpc>
                <a:spcPct val="100000"/>
              </a:lnSpc>
              <a:spcBef>
                <a:spcPct val="0"/>
              </a:spcBef>
              <a:buFontTx/>
              <a:buNone/>
            </a:pPr>
            <a:r>
              <a:rPr lang="es-CO" altLang="es-CO" sz="1800" b="1">
                <a:solidFill>
                  <a:srgbClr val="548235"/>
                </a:solidFill>
              </a:rPr>
              <a:t>APOYO SUPERVISIÓN $1.597,000 </a:t>
            </a:r>
            <a:r>
              <a:rPr lang="es-CO" altLang="es-CO" sz="1800">
                <a:solidFill>
                  <a:srgbClr val="548235"/>
                </a:solidFill>
              </a:rPr>
              <a:t>millones</a:t>
            </a:r>
          </a:p>
          <a:p>
            <a:pPr algn="ctr">
              <a:lnSpc>
                <a:spcPct val="100000"/>
              </a:lnSpc>
              <a:spcBef>
                <a:spcPct val="0"/>
              </a:spcBef>
              <a:buFontTx/>
              <a:buNone/>
            </a:pPr>
            <a:endParaRPr lang="es-CO" altLang="es-CO" sz="1800">
              <a:solidFill>
                <a:srgbClr val="548235"/>
              </a:solidFill>
            </a:endParaRPr>
          </a:p>
          <a:p>
            <a:pPr algn="ctr">
              <a:lnSpc>
                <a:spcPct val="100000"/>
              </a:lnSpc>
              <a:spcBef>
                <a:spcPct val="0"/>
              </a:spcBef>
              <a:buFontTx/>
              <a:buNone/>
            </a:pPr>
            <a:r>
              <a:rPr lang="es-CO" altLang="es-CO" sz="1800" b="1">
                <a:solidFill>
                  <a:srgbClr val="548235"/>
                </a:solidFill>
              </a:rPr>
              <a:t>TOTAL INVERSIÓN</a:t>
            </a:r>
            <a:r>
              <a:rPr lang="es-CO" altLang="es-CO" sz="1800">
                <a:solidFill>
                  <a:srgbClr val="548235"/>
                </a:solidFill>
              </a:rPr>
              <a:t> = </a:t>
            </a:r>
            <a:r>
              <a:rPr lang="es-CO" altLang="es-CO" sz="1800" b="1">
                <a:solidFill>
                  <a:srgbClr val="548235"/>
                </a:solidFill>
              </a:rPr>
              <a:t>$86,183,000 </a:t>
            </a:r>
            <a:r>
              <a:rPr lang="es-CO" altLang="es-CO" sz="1800">
                <a:solidFill>
                  <a:srgbClr val="548235"/>
                </a:solidFill>
              </a:rPr>
              <a:t>millones de pesos</a:t>
            </a:r>
            <a:endParaRPr lang="es-CO" altLang="es-CO" sz="1800"/>
          </a:p>
        </p:txBody>
      </p:sp>
      <p:sp>
        <p:nvSpPr>
          <p:cNvPr id="12" name="Rectángulo 11">
            <a:extLst>
              <a:ext uri="{FF2B5EF4-FFF2-40B4-BE49-F238E27FC236}">
                <a16:creationId xmlns:a16="http://schemas.microsoft.com/office/drawing/2014/main" id="{0D301200-7757-49D2-8C82-24AF977FF4EF}"/>
              </a:ext>
            </a:extLst>
          </p:cNvPr>
          <p:cNvSpPr/>
          <p:nvPr/>
        </p:nvSpPr>
        <p:spPr>
          <a:xfrm>
            <a:off x="879475" y="219075"/>
            <a:ext cx="6070600" cy="554038"/>
          </a:xfrm>
          <a:prstGeom prst="rect">
            <a:avLst/>
          </a:prstGeom>
        </p:spPr>
        <p:txBody>
          <a:bodyPr>
            <a:spAutoFit/>
          </a:body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OCAD PAZ</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5">
            <a:extLst>
              <a:ext uri="{FF2B5EF4-FFF2-40B4-BE49-F238E27FC236}">
                <a16:creationId xmlns:a16="http://schemas.microsoft.com/office/drawing/2014/main" id="{1F988E2D-9061-4ED2-8C3D-98310FF0DFB7}"/>
              </a:ext>
            </a:extLst>
          </p:cNvPr>
          <p:cNvSpPr>
            <a:spLocks noChangeArrowheads="1"/>
          </p:cNvSpPr>
          <p:nvPr/>
        </p:nvSpPr>
        <p:spPr bwMode="auto">
          <a:xfrm>
            <a:off x="1216025" y="152400"/>
            <a:ext cx="4478338" cy="520700"/>
          </a:xfrm>
          <a:prstGeom prst="rect">
            <a:avLst/>
          </a:prstGeom>
          <a:noFill/>
          <a:ln w="9525">
            <a:noFill/>
            <a:miter lim="800000"/>
            <a:headEnd/>
            <a:tailEnd/>
          </a:ln>
        </p:spPr>
        <p:txBody>
          <a:bodyPr>
            <a:spAutoFit/>
          </a:bodyPr>
          <a:lstStyle/>
          <a:p>
            <a:pPr defTabSz="912047" eaLnBrk="1" fontAlgn="auto" hangingPunct="1">
              <a:spcBef>
                <a:spcPts val="0"/>
              </a:spcBef>
              <a:spcAft>
                <a:spcPts val="0"/>
              </a:spcAft>
              <a:defRPr/>
            </a:pPr>
            <a:endParaRPr lang="es-ES" sz="2778" b="1" dirty="0">
              <a:ln w="10541" cmpd="sng">
                <a:solidFill>
                  <a:srgbClr val="4F81BD">
                    <a:shade val="88000"/>
                    <a:satMod val="110000"/>
                  </a:srgbClr>
                </a:solidFill>
                <a:prstDash val="solid"/>
              </a:ln>
              <a:solidFill>
                <a:srgbClr val="244061"/>
              </a:solidFill>
              <a:latin typeface="Calibri"/>
              <a:ea typeface="MS PGothic" pitchFamily="34" charset="-128"/>
              <a:sym typeface="Helvetica Neue Bold Condensed" charset="0"/>
            </a:endParaRPr>
          </a:p>
        </p:txBody>
      </p:sp>
      <p:sp>
        <p:nvSpPr>
          <p:cNvPr id="9" name="CuadroTexto 8">
            <a:extLst>
              <a:ext uri="{FF2B5EF4-FFF2-40B4-BE49-F238E27FC236}">
                <a16:creationId xmlns:a16="http://schemas.microsoft.com/office/drawing/2014/main" id="{6ACDA118-6398-4870-81FC-F5AF4A81623F}"/>
              </a:ext>
            </a:extLst>
          </p:cNvPr>
          <p:cNvSpPr txBox="1"/>
          <p:nvPr/>
        </p:nvSpPr>
        <p:spPr>
          <a:xfrm>
            <a:off x="822324" y="105582"/>
            <a:ext cx="4594067" cy="584775"/>
          </a:xfrm>
          <a:prstGeom prst="rect">
            <a:avLst/>
          </a:prstGeom>
          <a:noFill/>
          <a:effectLst>
            <a:glow rad="101600">
              <a:schemeClr val="accent6">
                <a:lumMod val="50000"/>
                <a:alpha val="60000"/>
              </a:schemeClr>
            </a:glow>
          </a:effectLst>
        </p:spPr>
        <p:txBody>
          <a:bodyPr>
            <a:spAutoFit/>
          </a:bodyPr>
          <a:lstStyle>
            <a:defPPr>
              <a:defRPr lang="es-CO"/>
            </a:defPPr>
            <a:lvl1pPr marL="0" marR="0" lvl="0" indent="0" defTabSz="914400" eaLnBrk="1" fontAlgn="auto" latinLnBrk="0" hangingPunct="1">
              <a:lnSpc>
                <a:spcPct val="100000"/>
              </a:lnSpc>
              <a:spcBef>
                <a:spcPts val="0"/>
              </a:spcBef>
              <a:spcAft>
                <a:spcPts val="0"/>
              </a:spcAft>
              <a:buClrTx/>
              <a:buSzTx/>
              <a:buFontTx/>
              <a:buNone/>
              <a:tabLst/>
              <a:defRPr kumimoji="0" sz="4800" b="0" i="0" u="none" strike="noStrike" cap="none" spc="0" normalizeH="0" baseline="0">
                <a:ln>
                  <a:noFill/>
                </a:ln>
                <a:solidFill>
                  <a:schemeClr val="accent6">
                    <a:lumMod val="50000"/>
                  </a:schemeClr>
                </a:solidFill>
                <a:effectLst/>
                <a:uLnTx/>
                <a:uFillTx/>
                <a:latin typeface="Arial" panose="020B0604020202020204" pitchFamily="34" charset="0"/>
                <a:cs typeface="Arial" panose="020B0604020202020204" pitchFamily="34" charset="0"/>
              </a:defRPr>
            </a:lvl1pPr>
          </a:lstStyle>
          <a:p>
            <a:pPr>
              <a:defRPr/>
            </a:pPr>
            <a:r>
              <a:rPr lang="es-ES" sz="1600" b="1" dirty="0">
                <a:solidFill>
                  <a:srgbClr val="70AD47">
                    <a:lumMod val="50000"/>
                  </a:srgbClr>
                </a:solidFill>
              </a:rPr>
              <a:t>OCAD PAZ</a:t>
            </a:r>
          </a:p>
          <a:p>
            <a:pPr>
              <a:defRPr/>
            </a:pPr>
            <a:r>
              <a:rPr lang="es-ES" sz="1600" b="1" dirty="0">
                <a:solidFill>
                  <a:srgbClr val="70AD47">
                    <a:lumMod val="50000"/>
                  </a:srgbClr>
                </a:solidFill>
              </a:rPr>
              <a:t>Seguimiento Estado de Contratos  </a:t>
            </a:r>
            <a:endParaRPr lang="es-CO" sz="1600" b="1" dirty="0">
              <a:solidFill>
                <a:srgbClr val="70AD47">
                  <a:lumMod val="50000"/>
                </a:srgbClr>
              </a:solidFill>
            </a:endParaRPr>
          </a:p>
        </p:txBody>
      </p:sp>
      <p:sp>
        <p:nvSpPr>
          <p:cNvPr id="92164" name="Título 1">
            <a:extLst>
              <a:ext uri="{FF2B5EF4-FFF2-40B4-BE49-F238E27FC236}">
                <a16:creationId xmlns:a16="http://schemas.microsoft.com/office/drawing/2014/main" id="{C80D5B89-73C9-41CD-B5D7-C90B1806E145}"/>
              </a:ext>
            </a:extLst>
          </p:cNvPr>
          <p:cNvSpPr txBox="1">
            <a:spLocks noChangeArrowheads="1"/>
          </p:cNvSpPr>
          <p:nvPr/>
        </p:nvSpPr>
        <p:spPr bwMode="auto">
          <a:xfrm>
            <a:off x="5946775" y="146050"/>
            <a:ext cx="5422900" cy="684213"/>
          </a:xfrm>
          <a:prstGeom prst="rect">
            <a:avLst/>
          </a:prstGeom>
          <a:solidFill>
            <a:schemeClr val="accent6">
              <a:lumMod val="50000"/>
            </a:schemeClr>
          </a:solidFill>
          <a:ln>
            <a:noFill/>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spcBef>
                <a:spcPct val="0"/>
              </a:spcBef>
              <a:buFontTx/>
              <a:buNone/>
              <a:defRPr/>
            </a:pPr>
            <a:r>
              <a:rPr lang="es-CO" altLang="es-CO" sz="3600" b="1" dirty="0">
                <a:solidFill>
                  <a:prstClr val="white"/>
                </a:solidFill>
                <a:latin typeface="Arial" panose="020B0604020202020204" pitchFamily="34" charset="0"/>
                <a:cs typeface="Arial" panose="020B0604020202020204" pitchFamily="34" charset="0"/>
              </a:rPr>
              <a:t>ACUERDO 2 – 10 </a:t>
            </a:r>
            <a:endParaRPr lang="es-CO" altLang="es-CO" sz="3600" dirty="0">
              <a:solidFill>
                <a:prstClr val="white"/>
              </a:solidFill>
              <a:latin typeface="Arial" panose="020B0604020202020204" pitchFamily="34" charset="0"/>
              <a:cs typeface="Arial" panose="020B0604020202020204" pitchFamily="34" charset="0"/>
            </a:endParaRPr>
          </a:p>
        </p:txBody>
      </p:sp>
      <p:sp>
        <p:nvSpPr>
          <p:cNvPr id="16" name="Triángulo isósceles 15">
            <a:extLst>
              <a:ext uri="{FF2B5EF4-FFF2-40B4-BE49-F238E27FC236}">
                <a16:creationId xmlns:a16="http://schemas.microsoft.com/office/drawing/2014/main" id="{DA5723CC-ACBF-429A-8475-38ED7CD8BF35}"/>
              </a:ext>
            </a:extLst>
          </p:cNvPr>
          <p:cNvSpPr/>
          <p:nvPr/>
        </p:nvSpPr>
        <p:spPr bwMode="auto">
          <a:xfrm rot="16200000">
            <a:off x="3743325" y="5059363"/>
            <a:ext cx="957263" cy="477837"/>
          </a:xfrm>
          <a:prstGeom prst="triangle">
            <a:avLst>
              <a:gd name="adj" fmla="val 54194"/>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sz="1400">
              <a:solidFill>
                <a:prstClr val="white"/>
              </a:solidFill>
            </a:endParaRPr>
          </a:p>
        </p:txBody>
      </p:sp>
      <p:sp>
        <p:nvSpPr>
          <p:cNvPr id="173064" name="Rectángulo 1">
            <a:extLst>
              <a:ext uri="{FF2B5EF4-FFF2-40B4-BE49-F238E27FC236}">
                <a16:creationId xmlns:a16="http://schemas.microsoft.com/office/drawing/2014/main" id="{E1DD4289-36A3-4FB8-B39D-493D5705DC57}"/>
              </a:ext>
            </a:extLst>
          </p:cNvPr>
          <p:cNvSpPr>
            <a:spLocks noChangeArrowheads="1"/>
          </p:cNvSpPr>
          <p:nvPr/>
        </p:nvSpPr>
        <p:spPr bwMode="auto">
          <a:xfrm>
            <a:off x="1039813" y="2373313"/>
            <a:ext cx="24161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3200">
                <a:solidFill>
                  <a:srgbClr val="548235"/>
                </a:solidFill>
              </a:rPr>
              <a:t>46 Proyectos </a:t>
            </a:r>
          </a:p>
        </p:txBody>
      </p:sp>
      <p:sp>
        <p:nvSpPr>
          <p:cNvPr id="12" name="Triángulo isósceles 11">
            <a:extLst>
              <a:ext uri="{FF2B5EF4-FFF2-40B4-BE49-F238E27FC236}">
                <a16:creationId xmlns:a16="http://schemas.microsoft.com/office/drawing/2014/main" id="{F761FBCC-118E-4943-85FA-D5164CA81603}"/>
              </a:ext>
            </a:extLst>
          </p:cNvPr>
          <p:cNvSpPr/>
          <p:nvPr/>
        </p:nvSpPr>
        <p:spPr bwMode="auto">
          <a:xfrm rot="16200000">
            <a:off x="2301082" y="2578894"/>
            <a:ext cx="3860800" cy="477837"/>
          </a:xfrm>
          <a:prstGeom prst="triangle">
            <a:avLst>
              <a:gd name="adj" fmla="val 52427"/>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solidFill>
                <a:prstClr val="white"/>
              </a:solidFill>
            </a:endParaRPr>
          </a:p>
        </p:txBody>
      </p:sp>
      <p:sp>
        <p:nvSpPr>
          <p:cNvPr id="173066" name="Rectángulo 12">
            <a:extLst>
              <a:ext uri="{FF2B5EF4-FFF2-40B4-BE49-F238E27FC236}">
                <a16:creationId xmlns:a16="http://schemas.microsoft.com/office/drawing/2014/main" id="{21AC7DBD-FED3-44D0-BD13-3261458FF89B}"/>
              </a:ext>
            </a:extLst>
          </p:cNvPr>
          <p:cNvSpPr>
            <a:spLocks noChangeArrowheads="1"/>
          </p:cNvSpPr>
          <p:nvPr/>
        </p:nvSpPr>
        <p:spPr bwMode="auto">
          <a:xfrm>
            <a:off x="1119188" y="4843463"/>
            <a:ext cx="241617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3200">
                <a:solidFill>
                  <a:srgbClr val="548235"/>
                </a:solidFill>
              </a:rPr>
              <a:t>59 Contratos</a:t>
            </a:r>
          </a:p>
          <a:p>
            <a:pPr algn="ctr">
              <a:lnSpc>
                <a:spcPct val="100000"/>
              </a:lnSpc>
              <a:spcBef>
                <a:spcPct val="0"/>
              </a:spcBef>
              <a:buFontTx/>
              <a:buNone/>
            </a:pPr>
            <a:r>
              <a:rPr lang="es-CO" altLang="es-CO" sz="1600">
                <a:solidFill>
                  <a:srgbClr val="548235"/>
                </a:solidFill>
              </a:rPr>
              <a:t>6 de Obra </a:t>
            </a:r>
          </a:p>
          <a:p>
            <a:pPr algn="ctr">
              <a:lnSpc>
                <a:spcPct val="100000"/>
              </a:lnSpc>
              <a:spcBef>
                <a:spcPct val="0"/>
              </a:spcBef>
              <a:buFontTx/>
              <a:buNone/>
            </a:pPr>
            <a:r>
              <a:rPr lang="es-CO" altLang="es-CO" sz="1600">
                <a:solidFill>
                  <a:srgbClr val="548235"/>
                </a:solidFill>
              </a:rPr>
              <a:t>53 de Interventoría </a:t>
            </a:r>
          </a:p>
        </p:txBody>
      </p:sp>
      <p:graphicFrame>
        <p:nvGraphicFramePr>
          <p:cNvPr id="3" name="Tabla 2">
            <a:extLst>
              <a:ext uri="{FF2B5EF4-FFF2-40B4-BE49-F238E27FC236}">
                <a16:creationId xmlns:a16="http://schemas.microsoft.com/office/drawing/2014/main" id="{06ED518E-64D9-481E-9DDE-6F7EDF79F8E8}"/>
              </a:ext>
            </a:extLst>
          </p:cNvPr>
          <p:cNvGraphicFramePr>
            <a:graphicFrameLocks noGrp="1"/>
          </p:cNvGraphicFramePr>
          <p:nvPr/>
        </p:nvGraphicFramePr>
        <p:xfrm>
          <a:off x="4610100" y="887413"/>
          <a:ext cx="6759575" cy="3860800"/>
        </p:xfrm>
        <a:graphic>
          <a:graphicData uri="http://schemas.openxmlformats.org/drawingml/2006/table">
            <a:tbl>
              <a:tblPr/>
              <a:tblGrid>
                <a:gridCol w="6759575">
                  <a:extLst>
                    <a:ext uri="{9D8B030D-6E8A-4147-A177-3AD203B41FA5}">
                      <a16:colId xmlns:a16="http://schemas.microsoft.com/office/drawing/2014/main" val="20000"/>
                    </a:ext>
                  </a:extLst>
                </a:gridCol>
              </a:tblGrid>
              <a:tr h="761611">
                <a:tc>
                  <a:txBody>
                    <a:bodyPr/>
                    <a:lstStyle/>
                    <a:p>
                      <a:pPr algn="ctr" rtl="0" fontAlgn="ctr"/>
                      <a:r>
                        <a:rPr lang="es-ES" sz="1700" b="1" i="0" u="none" strike="noStrike">
                          <a:solidFill>
                            <a:srgbClr val="FFFFFF"/>
                          </a:solidFill>
                          <a:effectLst/>
                          <a:latin typeface="Calibri" panose="020F0502020204030204" pitchFamily="34" charset="0"/>
                        </a:rPr>
                        <a:t>En total son 46 Proyectos. El INVIAS fue designado para la contratación de 46 Interventorías y 2 obra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281071">
                <a:tc>
                  <a:txBody>
                    <a:bodyPr/>
                    <a:lstStyle/>
                    <a:p>
                      <a:pPr algn="l" rtl="0" fontAlgn="ctr"/>
                      <a:r>
                        <a:rPr lang="es-CO" sz="1600" b="1" i="0" u="none" strike="noStrike" dirty="0">
                          <a:solidFill>
                            <a:schemeClr val="bg1"/>
                          </a:solidFill>
                          <a:effectLst/>
                          <a:latin typeface="Arial" panose="020B0604020202020204" pitchFamily="34" charset="0"/>
                          <a:cs typeface="Arial" panose="020B0604020202020204" pitchFamily="34" charset="0"/>
                        </a:rPr>
                        <a:t>CASOS ESPECIALES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1"/>
                  </a:ext>
                </a:extLst>
              </a:tr>
              <a:tr h="1284982">
                <a:tc>
                  <a:txBody>
                    <a:bodyPr/>
                    <a:lstStyle/>
                    <a:p>
                      <a:pPr algn="just" rtl="0" fontAlgn="ctr">
                        <a:buClr>
                          <a:srgbClr val="375623"/>
                        </a:buClr>
                        <a:buSzPts val="900"/>
                        <a:buFont typeface="Arial" panose="020B0604020202020204" pitchFamily="34" charset="0"/>
                        <a:buChar char="•"/>
                      </a:pPr>
                      <a:r>
                        <a:rPr lang="es-ES" sz="1000" b="0" i="0" u="none" strike="noStrike" dirty="0">
                          <a:solidFill>
                            <a:schemeClr val="accent6">
                              <a:lumMod val="50000"/>
                            </a:schemeClr>
                          </a:solidFill>
                          <a:effectLst/>
                          <a:latin typeface="Arial" panose="020B0604020202020204" pitchFamily="34" charset="0"/>
                        </a:rPr>
                        <a:t>El municipio solicitó cambio entidad designada para contratar la Interventoría. ELABORACIÓN DE ESTUDIOS Y DISEÑOS PARA EL MANTENIMIENTO Y MEJORAMIENTO DE LAS VÍAS DE LA RED TERCIARIA EN LOS TRAMOS DE SANTA RITA - DIAMANTE, PARAÍSO – GAVIOTAS – MANCITAS Y SANTADER – YAVIA – PAPAMENE EN EL MUNICIPIO  DE  URIBE, el Municipio Notifico al Invias el día 23-08-19 la no aprobación del ajuste, por lo anterior el Invias solicita a la secretaria Técnica del </a:t>
                      </a:r>
                      <a:r>
                        <a:rPr lang="es-ES" sz="1000" b="0" i="0" u="none" strike="noStrike" dirty="0" err="1">
                          <a:solidFill>
                            <a:schemeClr val="accent6">
                              <a:lumMod val="50000"/>
                            </a:schemeClr>
                          </a:solidFill>
                          <a:effectLst/>
                          <a:latin typeface="Arial" panose="020B0604020202020204" pitchFamily="34" charset="0"/>
                        </a:rPr>
                        <a:t>Ocad</a:t>
                      </a:r>
                      <a:r>
                        <a:rPr lang="es-ES" sz="1000" b="0" i="0" u="none" strike="noStrike" dirty="0">
                          <a:solidFill>
                            <a:schemeClr val="accent6">
                              <a:lumMod val="50000"/>
                            </a:schemeClr>
                          </a:solidFill>
                          <a:effectLst/>
                          <a:latin typeface="Arial" panose="020B0604020202020204" pitchFamily="34" charset="0"/>
                        </a:rPr>
                        <a:t> por correo electrónico el día 28-08-19, situar los recursos de FONPET-SGR para adelantar el proceso de contratación.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581122">
                <a:tc>
                  <a:txBody>
                    <a:bodyPr/>
                    <a:lstStyle/>
                    <a:p>
                      <a:pPr algn="l" rtl="0" fontAlgn="ctr">
                        <a:buClr>
                          <a:srgbClr val="375623"/>
                        </a:buClr>
                        <a:buSzPts val="900"/>
                        <a:buFont typeface="Arial" panose="020B0604020202020204" pitchFamily="34" charset="0"/>
                        <a:buChar char="•"/>
                      </a:pPr>
                      <a:r>
                        <a:rPr lang="es-ES" sz="1000" b="0" i="0" u="none" strike="noStrike" dirty="0">
                          <a:solidFill>
                            <a:schemeClr val="accent6">
                              <a:lumMod val="50000"/>
                            </a:schemeClr>
                          </a:solidFill>
                          <a:effectLst/>
                          <a:latin typeface="Arial" panose="020B0604020202020204" pitchFamily="34" charset="0"/>
                        </a:rPr>
                        <a:t>Recursos liberados por decisión Acuerdo 14 (06/06/2019) MEJORAMIENTO EN PAVIMENTO FLEXIBLE DE LA VÍA QUE CONDUCE DEL MUNICIPIO DE URIBIA AL CORREGIMIENTO DE EL CARDÓN DEPARTAMENTO DE LA GUAJIRA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770678">
                <a:tc>
                  <a:txBody>
                    <a:bodyPr/>
                    <a:lstStyle/>
                    <a:p>
                      <a:pPr algn="l" rtl="0" fontAlgn="ctr">
                        <a:buClr>
                          <a:srgbClr val="375623"/>
                        </a:buClr>
                        <a:buSzPts val="900"/>
                        <a:buFont typeface="Arial" panose="020B0604020202020204" pitchFamily="34" charset="0"/>
                        <a:buNone/>
                      </a:pPr>
                      <a:r>
                        <a:rPr lang="es-CO" sz="900" b="0" i="0" u="none" strike="noStrike" dirty="0">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181336">
                <a:tc>
                  <a:txBody>
                    <a:bodyPr/>
                    <a:lstStyle/>
                    <a:p>
                      <a:pPr algn="l" rtl="0" fontAlgn="b"/>
                      <a:r>
                        <a:rPr lang="es-ES" sz="900" b="0" i="0" u="none" strike="noStrike" dirty="0">
                          <a:solidFill>
                            <a:srgbClr val="375623"/>
                          </a:solidFill>
                          <a:effectLst/>
                          <a:latin typeface="Arial" panose="020B0604020202020204" pitchFamily="34" charset="0"/>
                        </a:rPr>
                        <a:t>desde el 23/12/2019 hasta el 22/01/2020.</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bl>
          </a:graphicData>
        </a:graphic>
      </p:graphicFrame>
      <p:pic>
        <p:nvPicPr>
          <p:cNvPr id="173083" name="Imagen 6">
            <a:extLst>
              <a:ext uri="{FF2B5EF4-FFF2-40B4-BE49-F238E27FC236}">
                <a16:creationId xmlns:a16="http://schemas.microsoft.com/office/drawing/2014/main" id="{E1C55D82-BDDF-45D5-AFDD-70123B1D50B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610100" y="3783013"/>
            <a:ext cx="6759575" cy="7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 name="Tabla 7">
            <a:extLst>
              <a:ext uri="{FF2B5EF4-FFF2-40B4-BE49-F238E27FC236}">
                <a16:creationId xmlns:a16="http://schemas.microsoft.com/office/drawing/2014/main" id="{B5D902EE-B993-4B06-8940-A51ADF96FACB}"/>
              </a:ext>
            </a:extLst>
          </p:cNvPr>
          <p:cNvGraphicFramePr>
            <a:graphicFrameLocks noGrp="1"/>
          </p:cNvGraphicFramePr>
          <p:nvPr/>
        </p:nvGraphicFramePr>
        <p:xfrm>
          <a:off x="4591050" y="4814888"/>
          <a:ext cx="2755900" cy="962025"/>
        </p:xfrm>
        <a:graphic>
          <a:graphicData uri="http://schemas.openxmlformats.org/drawingml/2006/table">
            <a:tbl>
              <a:tblPr/>
              <a:tblGrid>
                <a:gridCol w="2755900">
                  <a:extLst>
                    <a:ext uri="{9D8B030D-6E8A-4147-A177-3AD203B41FA5}">
                      <a16:colId xmlns:a16="http://schemas.microsoft.com/office/drawing/2014/main" val="20000"/>
                    </a:ext>
                  </a:extLst>
                </a:gridCol>
              </a:tblGrid>
              <a:tr h="190500">
                <a:tc>
                  <a:txBody>
                    <a:bodyPr/>
                    <a:lstStyle/>
                    <a:p>
                      <a:pPr algn="l" fontAlgn="b"/>
                      <a:r>
                        <a:rPr lang="es-CO" sz="1100" b="0" i="0" u="none" strike="noStrike">
                          <a:solidFill>
                            <a:schemeClr val="accent6">
                              <a:lumMod val="50000"/>
                            </a:schemeClr>
                          </a:solidFill>
                          <a:effectLst/>
                          <a:latin typeface="Calibri" panose="020F0502020204030204" pitchFamily="34" charset="0"/>
                        </a:rPr>
                        <a:t>40 CONTRATOS EN EJECUCION</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0"/>
                  </a:ext>
                </a:extLst>
              </a:tr>
              <a:tr h="190500">
                <a:tc>
                  <a:txBody>
                    <a:bodyPr/>
                    <a:lstStyle/>
                    <a:p>
                      <a:pPr algn="l" fontAlgn="b"/>
                      <a:r>
                        <a:rPr lang="es-CO" sz="1100" b="0" i="0" u="none" strike="noStrike">
                          <a:solidFill>
                            <a:schemeClr val="accent6">
                              <a:lumMod val="50000"/>
                            </a:schemeClr>
                          </a:solidFill>
                          <a:effectLst/>
                          <a:latin typeface="Calibri" panose="020F0502020204030204" pitchFamily="34" charset="0"/>
                        </a:rPr>
                        <a:t>4 CONTRATOS SUSPENDIDOS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r h="190500">
                <a:tc>
                  <a:txBody>
                    <a:bodyPr/>
                    <a:lstStyle/>
                    <a:p>
                      <a:pPr algn="l" fontAlgn="b"/>
                      <a:r>
                        <a:rPr lang="es-CO" sz="1100" b="0" i="0" u="none" strike="noStrike">
                          <a:solidFill>
                            <a:schemeClr val="accent6">
                              <a:lumMod val="50000"/>
                            </a:schemeClr>
                          </a:solidFill>
                          <a:effectLst/>
                          <a:latin typeface="Calibri" panose="020F0502020204030204" pitchFamily="34" charset="0"/>
                        </a:rPr>
                        <a:t>13 CONTRATOS TERMINADOS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2"/>
                  </a:ext>
                </a:extLst>
              </a:tr>
              <a:tr h="190500">
                <a:tc>
                  <a:txBody>
                    <a:bodyPr/>
                    <a:lstStyle/>
                    <a:p>
                      <a:pPr algn="l" fontAlgn="b"/>
                      <a:r>
                        <a:rPr lang="es-ES" sz="1100" b="0" i="0" u="none" strike="noStrike">
                          <a:solidFill>
                            <a:schemeClr val="accent6">
                              <a:lumMod val="50000"/>
                            </a:schemeClr>
                          </a:solidFill>
                          <a:effectLst/>
                          <a:latin typeface="Calibri" panose="020F0502020204030204" pitchFamily="34" charset="0"/>
                        </a:rPr>
                        <a:t>1 CONTRATO SIN ORDEN DE INICIO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200025">
                <a:tc>
                  <a:txBody>
                    <a:bodyPr/>
                    <a:lstStyle/>
                    <a:p>
                      <a:pPr algn="l" fontAlgn="b"/>
                      <a:r>
                        <a:rPr lang="es-ES" sz="1100" b="0" i="0" u="none" strike="noStrike" dirty="0">
                          <a:solidFill>
                            <a:schemeClr val="accent6">
                              <a:lumMod val="50000"/>
                            </a:schemeClr>
                          </a:solidFill>
                          <a:effectLst/>
                          <a:latin typeface="Calibri" panose="020F0502020204030204" pitchFamily="34" charset="0"/>
                        </a:rPr>
                        <a:t>1 CONTRATO EN PROCESO PRECONTRACTUAL</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4"/>
                  </a:ext>
                </a:extLst>
              </a:tr>
            </a:tbl>
          </a:graphicData>
        </a:graphic>
      </p:graphicFrame>
      <p:sp>
        <p:nvSpPr>
          <p:cNvPr id="173098" name="Rectángulo 17">
            <a:extLst>
              <a:ext uri="{FF2B5EF4-FFF2-40B4-BE49-F238E27FC236}">
                <a16:creationId xmlns:a16="http://schemas.microsoft.com/office/drawing/2014/main" id="{7B979534-4D3E-406D-9E58-3DBD1C0BCBAF}"/>
              </a:ext>
            </a:extLst>
          </p:cNvPr>
          <p:cNvSpPr>
            <a:spLocks noChangeArrowheads="1"/>
          </p:cNvSpPr>
          <p:nvPr/>
        </p:nvSpPr>
        <p:spPr bwMode="auto">
          <a:xfrm>
            <a:off x="822325" y="598488"/>
            <a:ext cx="44783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5">
            <a:extLst>
              <a:ext uri="{FF2B5EF4-FFF2-40B4-BE49-F238E27FC236}">
                <a16:creationId xmlns:a16="http://schemas.microsoft.com/office/drawing/2014/main" id="{30B61922-FF09-47D7-BC5C-1B669FD9D04F}"/>
              </a:ext>
            </a:extLst>
          </p:cNvPr>
          <p:cNvSpPr>
            <a:spLocks noChangeArrowheads="1"/>
          </p:cNvSpPr>
          <p:nvPr/>
        </p:nvSpPr>
        <p:spPr bwMode="auto">
          <a:xfrm>
            <a:off x="1216025" y="152400"/>
            <a:ext cx="4478338" cy="520700"/>
          </a:xfrm>
          <a:prstGeom prst="rect">
            <a:avLst/>
          </a:prstGeom>
          <a:noFill/>
          <a:ln w="9525">
            <a:noFill/>
            <a:miter lim="800000"/>
            <a:headEnd/>
            <a:tailEnd/>
          </a:ln>
        </p:spPr>
        <p:txBody>
          <a:bodyPr>
            <a:spAutoFit/>
          </a:bodyPr>
          <a:lstStyle/>
          <a:p>
            <a:pPr defTabSz="912047" eaLnBrk="1" fontAlgn="auto" hangingPunct="1">
              <a:spcBef>
                <a:spcPts val="0"/>
              </a:spcBef>
              <a:spcAft>
                <a:spcPts val="0"/>
              </a:spcAft>
              <a:defRPr/>
            </a:pPr>
            <a:endParaRPr lang="es-ES" sz="2778" b="1" dirty="0">
              <a:ln w="10541" cmpd="sng">
                <a:solidFill>
                  <a:srgbClr val="4F81BD">
                    <a:shade val="88000"/>
                    <a:satMod val="110000"/>
                  </a:srgbClr>
                </a:solidFill>
                <a:prstDash val="solid"/>
              </a:ln>
              <a:solidFill>
                <a:srgbClr val="244061"/>
              </a:solidFill>
              <a:latin typeface="Calibri"/>
              <a:ea typeface="MS PGothic" pitchFamily="34" charset="-128"/>
              <a:sym typeface="Helvetica Neue Bold Condensed" charset="0"/>
            </a:endParaRPr>
          </a:p>
        </p:txBody>
      </p:sp>
      <p:sp>
        <p:nvSpPr>
          <p:cNvPr id="9" name="CuadroTexto 8">
            <a:extLst>
              <a:ext uri="{FF2B5EF4-FFF2-40B4-BE49-F238E27FC236}">
                <a16:creationId xmlns:a16="http://schemas.microsoft.com/office/drawing/2014/main" id="{6A8046A0-8EB5-4350-A4D2-368490533E3D}"/>
              </a:ext>
            </a:extLst>
          </p:cNvPr>
          <p:cNvSpPr txBox="1"/>
          <p:nvPr/>
        </p:nvSpPr>
        <p:spPr>
          <a:xfrm>
            <a:off x="876300" y="200962"/>
            <a:ext cx="5759278" cy="584775"/>
          </a:xfrm>
          <a:prstGeom prst="rect">
            <a:avLst/>
          </a:prstGeom>
          <a:noFill/>
        </p:spPr>
        <p:txBody>
          <a:bodyPr>
            <a:spAutoFit/>
          </a:bodyPr>
          <a:lstStyle/>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OCAD</a:t>
            </a:r>
            <a:r>
              <a:rPr lang="es-ES" sz="1600" b="1" dirty="0">
                <a:ln w="10160">
                  <a:solidFill>
                    <a:srgbClr val="4472C4"/>
                  </a:solidFill>
                  <a:prstDash val="solid"/>
                </a:ln>
                <a:solidFill>
                  <a:srgbClr val="70AD47">
                    <a:lumMod val="50000"/>
                  </a:srgbClr>
                </a:solidFill>
                <a:effectLst>
                  <a:outerShdw blurRad="38100" dist="22860" dir="5400000" algn="tl" rotWithShape="0">
                    <a:srgbClr val="000000">
                      <a:alpha val="30000"/>
                    </a:srgbClr>
                  </a:outerShdw>
                </a:effectLst>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PAZ</a:t>
            </a: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Seguimiento Metas Físicas</a:t>
            </a:r>
          </a:p>
        </p:txBody>
      </p:sp>
      <p:sp>
        <p:nvSpPr>
          <p:cNvPr id="93188" name="Título 1">
            <a:extLst>
              <a:ext uri="{FF2B5EF4-FFF2-40B4-BE49-F238E27FC236}">
                <a16:creationId xmlns:a16="http://schemas.microsoft.com/office/drawing/2014/main" id="{DFE8B56F-C870-4958-85D2-CCF4A20619AD}"/>
              </a:ext>
            </a:extLst>
          </p:cNvPr>
          <p:cNvSpPr txBox="1">
            <a:spLocks noChangeArrowheads="1"/>
          </p:cNvSpPr>
          <p:nvPr/>
        </p:nvSpPr>
        <p:spPr bwMode="auto">
          <a:xfrm>
            <a:off x="6280150" y="317500"/>
            <a:ext cx="5035550" cy="684213"/>
          </a:xfrm>
          <a:prstGeom prst="rect">
            <a:avLst/>
          </a:prstGeom>
          <a:solidFill>
            <a:schemeClr val="accent6">
              <a:lumMod val="50000"/>
            </a:schemeClr>
          </a:solidFill>
          <a:ln>
            <a:noFill/>
          </a:ln>
        </p:spPr>
        <p:txBody>
          <a:bodyPr anchor="ctr"/>
          <a:lstStyle>
            <a:defPPr>
              <a:defRPr lang="es-CO"/>
            </a:defPPr>
            <a:lvl1pPr marL="0" marR="0" lvl="0" indent="0" algn="ctr" defTabSz="914400" eaLnBrk="1" latinLnBrk="0" hangingPunct="1">
              <a:lnSpc>
                <a:spcPct val="90000"/>
              </a:lnSpc>
              <a:buClrTx/>
              <a:buSzTx/>
              <a:buFontTx/>
              <a:buNone/>
              <a:tabLst/>
              <a:defRPr kumimoji="0" sz="3600" b="1" i="0" u="none" strike="noStrike" cap="none" spc="0" normalizeH="0" baseline="0">
                <a:ln>
                  <a:noFill/>
                </a:ln>
                <a:solidFill>
                  <a:schemeClr val="bg1"/>
                </a:solidFill>
                <a:effectLst/>
                <a:uLnTx/>
                <a:uFillTx/>
                <a:latin typeface="Arial" panose="020B0604020202020204" pitchFamily="34" charset="0"/>
                <a:cs typeface="Arial" panose="020B0604020202020204" pitchFamily="34" charset="0"/>
              </a:defRPr>
            </a:lvl1pPr>
            <a:lvl2pPr marL="742950" indent="-28575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eaLnBrk="0" fontAlgn="base" hangingPunct="0">
              <a:lnSpc>
                <a:spcPct val="90000"/>
              </a:lnSpc>
              <a:spcBef>
                <a:spcPts val="500"/>
              </a:spcBef>
              <a:spcAft>
                <a:spcPct val="0"/>
              </a:spcAft>
              <a:buFont typeface="Arial" panose="020B0604020202020204" pitchFamily="34" charset="0"/>
              <a:buChar char="•"/>
            </a:lvl6pPr>
            <a:lvl7pPr marL="2971800" indent="-228600" eaLnBrk="0" fontAlgn="base" hangingPunct="0">
              <a:lnSpc>
                <a:spcPct val="90000"/>
              </a:lnSpc>
              <a:spcBef>
                <a:spcPts val="500"/>
              </a:spcBef>
              <a:spcAft>
                <a:spcPct val="0"/>
              </a:spcAft>
              <a:buFont typeface="Arial" panose="020B0604020202020204" pitchFamily="34" charset="0"/>
              <a:buChar char="•"/>
            </a:lvl7pPr>
            <a:lvl8pPr marL="3429000" indent="-228600" eaLnBrk="0" fontAlgn="base" hangingPunct="0">
              <a:lnSpc>
                <a:spcPct val="90000"/>
              </a:lnSpc>
              <a:spcBef>
                <a:spcPts val="500"/>
              </a:spcBef>
              <a:spcAft>
                <a:spcPct val="0"/>
              </a:spcAft>
              <a:buFont typeface="Arial" panose="020B0604020202020204" pitchFamily="34" charset="0"/>
              <a:buChar char="•"/>
            </a:lvl8pPr>
            <a:lvl9pPr marL="3886200" indent="-228600" eaLnBrk="0" fontAlgn="base" hangingPunct="0">
              <a:lnSpc>
                <a:spcPct val="90000"/>
              </a:lnSpc>
              <a:spcBef>
                <a:spcPts val="500"/>
              </a:spcBef>
              <a:spcAft>
                <a:spcPct val="0"/>
              </a:spcAft>
              <a:buFont typeface="Arial" panose="020B0604020202020204" pitchFamily="34" charset="0"/>
              <a:buChar char="•"/>
            </a:lvl9pPr>
          </a:lstStyle>
          <a:p>
            <a:pPr>
              <a:defRPr/>
            </a:pPr>
            <a:r>
              <a:rPr lang="es-CO" altLang="es-CO">
                <a:solidFill>
                  <a:prstClr val="white"/>
                </a:solidFill>
              </a:rPr>
              <a:t>ACUERDO 2 – 10 </a:t>
            </a:r>
          </a:p>
        </p:txBody>
      </p:sp>
      <p:graphicFrame>
        <p:nvGraphicFramePr>
          <p:cNvPr id="11" name="Gráfico 10">
            <a:extLst>
              <a:ext uri="{FF2B5EF4-FFF2-40B4-BE49-F238E27FC236}">
                <a16:creationId xmlns:a16="http://schemas.microsoft.com/office/drawing/2014/main" id="{9FDCB9C8-C2C5-4FAE-8425-4CE6400574C9}"/>
              </a:ext>
            </a:extLst>
          </p:cNvPr>
          <p:cNvGraphicFramePr>
            <a:graphicFrameLocks/>
          </p:cNvGraphicFramePr>
          <p:nvPr/>
        </p:nvGraphicFramePr>
        <p:xfrm>
          <a:off x="1083380" y="2123576"/>
          <a:ext cx="10982720" cy="3839902"/>
        </p:xfrm>
        <a:graphic>
          <a:graphicData uri="http://schemas.openxmlformats.org/drawingml/2006/chart">
            <c:chart xmlns:c="http://schemas.openxmlformats.org/drawingml/2006/chart" xmlns:r="http://schemas.openxmlformats.org/officeDocument/2006/relationships" r:id="rId2"/>
          </a:graphicData>
        </a:graphic>
      </p:graphicFrame>
      <p:pic>
        <p:nvPicPr>
          <p:cNvPr id="174086" name="Imagen 2">
            <a:extLst>
              <a:ext uri="{FF2B5EF4-FFF2-40B4-BE49-F238E27FC236}">
                <a16:creationId xmlns:a16="http://schemas.microsoft.com/office/drawing/2014/main" id="{1E8332B6-FC03-468B-B142-1D0CEE2FAF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8925" y="1679575"/>
            <a:ext cx="11214100"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7" name="Rectángulo 6">
            <a:extLst>
              <a:ext uri="{FF2B5EF4-FFF2-40B4-BE49-F238E27FC236}">
                <a16:creationId xmlns:a16="http://schemas.microsoft.com/office/drawing/2014/main" id="{CC86A35A-2377-48D9-A91D-7DDBF268D1F4}"/>
              </a:ext>
            </a:extLst>
          </p:cNvPr>
          <p:cNvSpPr>
            <a:spLocks noChangeArrowheads="1"/>
          </p:cNvSpPr>
          <p:nvPr/>
        </p:nvSpPr>
        <p:spPr bwMode="auto">
          <a:xfrm>
            <a:off x="876300" y="681038"/>
            <a:ext cx="4478338"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5">
            <a:extLst>
              <a:ext uri="{FF2B5EF4-FFF2-40B4-BE49-F238E27FC236}">
                <a16:creationId xmlns:a16="http://schemas.microsoft.com/office/drawing/2014/main" id="{2024643E-E921-4540-8F82-16248A603AC2}"/>
              </a:ext>
            </a:extLst>
          </p:cNvPr>
          <p:cNvSpPr>
            <a:spLocks noChangeArrowheads="1"/>
          </p:cNvSpPr>
          <p:nvPr/>
        </p:nvSpPr>
        <p:spPr bwMode="auto">
          <a:xfrm>
            <a:off x="1216025" y="152400"/>
            <a:ext cx="4478338" cy="520700"/>
          </a:xfrm>
          <a:prstGeom prst="rect">
            <a:avLst/>
          </a:prstGeom>
          <a:noFill/>
          <a:ln w="9525">
            <a:noFill/>
            <a:miter lim="800000"/>
            <a:headEnd/>
            <a:tailEnd/>
          </a:ln>
        </p:spPr>
        <p:txBody>
          <a:bodyPr>
            <a:spAutoFit/>
          </a:bodyPr>
          <a:lstStyle/>
          <a:p>
            <a:pPr defTabSz="912047" eaLnBrk="1" fontAlgn="auto" hangingPunct="1">
              <a:spcBef>
                <a:spcPts val="0"/>
              </a:spcBef>
              <a:spcAft>
                <a:spcPts val="0"/>
              </a:spcAft>
              <a:defRPr/>
            </a:pPr>
            <a:endParaRPr lang="es-ES" sz="2778" b="1" dirty="0">
              <a:ln w="10541" cmpd="sng">
                <a:solidFill>
                  <a:srgbClr val="4F81BD">
                    <a:shade val="88000"/>
                    <a:satMod val="110000"/>
                  </a:srgbClr>
                </a:solidFill>
                <a:prstDash val="solid"/>
              </a:ln>
              <a:solidFill>
                <a:srgbClr val="244061"/>
              </a:solidFill>
              <a:latin typeface="Calibri"/>
              <a:ea typeface="MS PGothic" pitchFamily="34" charset="-128"/>
              <a:sym typeface="Helvetica Neue Bold Condensed" charset="0"/>
            </a:endParaRPr>
          </a:p>
        </p:txBody>
      </p:sp>
      <p:sp>
        <p:nvSpPr>
          <p:cNvPr id="6" name="CuadroTexto 5">
            <a:extLst>
              <a:ext uri="{FF2B5EF4-FFF2-40B4-BE49-F238E27FC236}">
                <a16:creationId xmlns:a16="http://schemas.microsoft.com/office/drawing/2014/main" id="{56124745-B942-4600-A153-1CCF4842E84F}"/>
              </a:ext>
            </a:extLst>
          </p:cNvPr>
          <p:cNvSpPr txBox="1"/>
          <p:nvPr/>
        </p:nvSpPr>
        <p:spPr>
          <a:xfrm>
            <a:off x="876299" y="221580"/>
            <a:ext cx="5899309" cy="584775"/>
          </a:xfrm>
          <a:prstGeom prst="rect">
            <a:avLst/>
          </a:prstGeom>
          <a:noFill/>
          <a:effectLst>
            <a:glow rad="101600">
              <a:schemeClr val="accent6">
                <a:lumMod val="50000"/>
                <a:alpha val="60000"/>
              </a:schemeClr>
            </a:glow>
          </a:effectLst>
        </p:spPr>
        <p:txBody>
          <a:bodyPr>
            <a:spAutoFit/>
          </a:bodyPr>
          <a:lstStyle>
            <a:defPPr>
              <a:defRPr lang="es-CO"/>
            </a:defPPr>
            <a:lvl1pPr marL="0" marR="0" lvl="0" indent="0" defTabSz="914400" eaLnBrk="1" fontAlgn="auto" latinLnBrk="0" hangingPunct="1">
              <a:lnSpc>
                <a:spcPct val="100000"/>
              </a:lnSpc>
              <a:spcBef>
                <a:spcPts val="0"/>
              </a:spcBef>
              <a:spcAft>
                <a:spcPts val="0"/>
              </a:spcAft>
              <a:buClrTx/>
              <a:buSzTx/>
              <a:buFontTx/>
              <a:buNone/>
              <a:tabLst/>
              <a:defRPr kumimoji="0" sz="1800" b="0" i="0" u="none" strike="noStrike" cap="none" spc="0" normalizeH="0" baseline="0">
                <a:ln>
                  <a:noFill/>
                </a:ln>
                <a:solidFill>
                  <a:schemeClr val="accent6">
                    <a:lumMod val="50000"/>
                  </a:schemeClr>
                </a:solidFill>
                <a:effectLst/>
                <a:uLnTx/>
                <a:uFillTx/>
                <a:latin typeface="Arial" panose="020B0604020202020204" pitchFamily="34" charset="0"/>
                <a:cs typeface="Arial" panose="020B0604020202020204" pitchFamily="34" charset="0"/>
              </a:defRPr>
            </a:lvl1pPr>
          </a:lstStyle>
          <a:p>
            <a:pPr>
              <a:defRPr/>
            </a:pPr>
            <a:r>
              <a:rPr lang="es-ES" sz="1600" b="1" dirty="0">
                <a:solidFill>
                  <a:srgbClr val="70AD47">
                    <a:lumMod val="50000"/>
                  </a:srgbClr>
                </a:solidFill>
              </a:rPr>
              <a:t>OCAD PAZ </a:t>
            </a:r>
          </a:p>
          <a:p>
            <a:pPr>
              <a:defRPr/>
            </a:pPr>
            <a:r>
              <a:rPr lang="es-ES" sz="1600" b="1" dirty="0">
                <a:solidFill>
                  <a:srgbClr val="70AD47">
                    <a:lumMod val="50000"/>
                  </a:srgbClr>
                </a:solidFill>
              </a:rPr>
              <a:t>Seguimiento Financiero </a:t>
            </a:r>
            <a:endParaRPr lang="es-CO" sz="1600" b="1" dirty="0">
              <a:solidFill>
                <a:srgbClr val="70AD47">
                  <a:lumMod val="50000"/>
                </a:srgbClr>
              </a:solidFill>
            </a:endParaRPr>
          </a:p>
        </p:txBody>
      </p:sp>
      <p:sp>
        <p:nvSpPr>
          <p:cNvPr id="94212" name="Título 1">
            <a:extLst>
              <a:ext uri="{FF2B5EF4-FFF2-40B4-BE49-F238E27FC236}">
                <a16:creationId xmlns:a16="http://schemas.microsoft.com/office/drawing/2014/main" id="{6B5544F5-47CD-4B68-AFF8-74E0B25951DB}"/>
              </a:ext>
            </a:extLst>
          </p:cNvPr>
          <p:cNvSpPr txBox="1">
            <a:spLocks noChangeArrowheads="1"/>
          </p:cNvSpPr>
          <p:nvPr/>
        </p:nvSpPr>
        <p:spPr bwMode="auto">
          <a:xfrm>
            <a:off x="6775450" y="222250"/>
            <a:ext cx="4559300" cy="684213"/>
          </a:xfrm>
          <a:prstGeom prst="rect">
            <a:avLst/>
          </a:prstGeom>
          <a:solidFill>
            <a:schemeClr val="accent6">
              <a:lumMod val="50000"/>
            </a:schemeClr>
          </a:solidFill>
          <a:ln>
            <a:noFill/>
          </a:ln>
        </p:spPr>
        <p:txBody>
          <a:bodyPr anchor="ctr"/>
          <a:lstStyle>
            <a:defPPr>
              <a:defRPr lang="es-CO"/>
            </a:defPPr>
            <a:lvl1pPr marL="0" marR="0" lvl="0" indent="0" algn="ctr" defTabSz="914400" eaLnBrk="1" latinLnBrk="0" hangingPunct="1">
              <a:lnSpc>
                <a:spcPct val="90000"/>
              </a:lnSpc>
              <a:buClrTx/>
              <a:buSzTx/>
              <a:buFontTx/>
              <a:buNone/>
              <a:tabLst/>
              <a:defRPr kumimoji="0" sz="3600" b="1" i="0" u="none" strike="noStrike" cap="none" spc="0" normalizeH="0" baseline="0">
                <a:ln>
                  <a:noFill/>
                </a:ln>
                <a:solidFill>
                  <a:schemeClr val="bg1"/>
                </a:solidFill>
                <a:effectLst/>
                <a:uLnTx/>
                <a:uFillTx/>
                <a:latin typeface="Arial" panose="020B0604020202020204" pitchFamily="34" charset="0"/>
                <a:cs typeface="Arial" panose="020B0604020202020204" pitchFamily="34" charset="0"/>
              </a:defRPr>
            </a:lvl1pPr>
            <a:lvl2pPr marL="742950" indent="-28575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eaLnBrk="0" fontAlgn="base" hangingPunct="0">
              <a:lnSpc>
                <a:spcPct val="90000"/>
              </a:lnSpc>
              <a:spcBef>
                <a:spcPts val="500"/>
              </a:spcBef>
              <a:spcAft>
                <a:spcPct val="0"/>
              </a:spcAft>
              <a:buFont typeface="Arial" panose="020B0604020202020204" pitchFamily="34" charset="0"/>
              <a:buChar char="•"/>
            </a:lvl6pPr>
            <a:lvl7pPr marL="2971800" indent="-228600" eaLnBrk="0" fontAlgn="base" hangingPunct="0">
              <a:lnSpc>
                <a:spcPct val="90000"/>
              </a:lnSpc>
              <a:spcBef>
                <a:spcPts val="500"/>
              </a:spcBef>
              <a:spcAft>
                <a:spcPct val="0"/>
              </a:spcAft>
              <a:buFont typeface="Arial" panose="020B0604020202020204" pitchFamily="34" charset="0"/>
              <a:buChar char="•"/>
            </a:lvl7pPr>
            <a:lvl8pPr marL="3429000" indent="-228600" eaLnBrk="0" fontAlgn="base" hangingPunct="0">
              <a:lnSpc>
                <a:spcPct val="90000"/>
              </a:lnSpc>
              <a:spcBef>
                <a:spcPts val="500"/>
              </a:spcBef>
              <a:spcAft>
                <a:spcPct val="0"/>
              </a:spcAft>
              <a:buFont typeface="Arial" panose="020B0604020202020204" pitchFamily="34" charset="0"/>
              <a:buChar char="•"/>
            </a:lvl8pPr>
            <a:lvl9pPr marL="3886200" indent="-228600" eaLnBrk="0" fontAlgn="base" hangingPunct="0">
              <a:lnSpc>
                <a:spcPct val="90000"/>
              </a:lnSpc>
              <a:spcBef>
                <a:spcPts val="500"/>
              </a:spcBef>
              <a:spcAft>
                <a:spcPct val="0"/>
              </a:spcAft>
              <a:buFont typeface="Arial" panose="020B0604020202020204" pitchFamily="34" charset="0"/>
              <a:buChar char="•"/>
            </a:lvl9pPr>
          </a:lstStyle>
          <a:p>
            <a:pPr>
              <a:defRPr/>
            </a:pPr>
            <a:r>
              <a:rPr lang="es-CO" altLang="es-CO">
                <a:solidFill>
                  <a:prstClr val="white"/>
                </a:solidFill>
              </a:rPr>
              <a:t>ACUERDO 2 – 10 </a:t>
            </a:r>
          </a:p>
        </p:txBody>
      </p:sp>
      <p:graphicFrame>
        <p:nvGraphicFramePr>
          <p:cNvPr id="12" name="Gráfico 11">
            <a:extLst>
              <a:ext uri="{FF2B5EF4-FFF2-40B4-BE49-F238E27FC236}">
                <a16:creationId xmlns:a16="http://schemas.microsoft.com/office/drawing/2014/main" id="{ED85013A-E550-4F4A-8CEB-E53151EB5EBC}"/>
              </a:ext>
            </a:extLst>
          </p:cNvPr>
          <p:cNvGraphicFramePr>
            <a:graphicFrameLocks/>
          </p:cNvGraphicFramePr>
          <p:nvPr/>
        </p:nvGraphicFramePr>
        <p:xfrm>
          <a:off x="876299" y="1170284"/>
          <a:ext cx="6877051" cy="426970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5112" name="Gráfico 12">
            <a:extLst>
              <a:ext uri="{FF2B5EF4-FFF2-40B4-BE49-F238E27FC236}">
                <a16:creationId xmlns:a16="http://schemas.microsoft.com/office/drawing/2014/main" id="{B6761A68-33BA-4B6D-BFF1-F3F6C4A34A7A}"/>
              </a:ext>
            </a:extLst>
          </p:cNvPr>
          <p:cNvGraphicFramePr>
            <a:graphicFrameLocks/>
          </p:cNvGraphicFramePr>
          <p:nvPr/>
        </p:nvGraphicFramePr>
        <p:xfrm>
          <a:off x="7753350" y="1846263"/>
          <a:ext cx="3581400" cy="3163887"/>
        </p:xfrm>
        <a:graphic>
          <a:graphicData uri="http://schemas.openxmlformats.org/presentationml/2006/ole">
            <mc:AlternateContent xmlns:mc="http://schemas.openxmlformats.org/markup-compatibility/2006">
              <mc:Choice xmlns:v="urn:schemas-microsoft-com:vml" Requires="v">
                <p:oleObj spid="_x0000_s175114" name="Chart" r:id="rId4" imgW="3901778" imgH="3170195" progId="Excel.Chart.8">
                  <p:embed/>
                </p:oleObj>
              </mc:Choice>
              <mc:Fallback>
                <p:oleObj name="Chart" r:id="rId4" imgW="3901778" imgH="3170195" progId="Excel.Chart.8">
                  <p:embed/>
                  <p:pic>
                    <p:nvPicPr>
                      <p:cNvPr id="0" name="Gráfico 1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53350" y="1846263"/>
                        <a:ext cx="3581400" cy="3163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5113" name="Rectángulo 7">
            <a:extLst>
              <a:ext uri="{FF2B5EF4-FFF2-40B4-BE49-F238E27FC236}">
                <a16:creationId xmlns:a16="http://schemas.microsoft.com/office/drawing/2014/main" id="{7B7A1D6E-5D25-4F36-BB8C-21A94A41BFA8}"/>
              </a:ext>
            </a:extLst>
          </p:cNvPr>
          <p:cNvSpPr>
            <a:spLocks noChangeArrowheads="1"/>
          </p:cNvSpPr>
          <p:nvPr/>
        </p:nvSpPr>
        <p:spPr bwMode="auto">
          <a:xfrm>
            <a:off x="876300" y="814388"/>
            <a:ext cx="4478338"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ángulo 3">
            <a:extLst>
              <a:ext uri="{FF2B5EF4-FFF2-40B4-BE49-F238E27FC236}">
                <a16:creationId xmlns:a16="http://schemas.microsoft.com/office/drawing/2014/main" id="{DA10DB2A-9606-4290-8216-EACA23E75901}"/>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9939" name="Rectángulo 7">
            <a:extLst>
              <a:ext uri="{FF2B5EF4-FFF2-40B4-BE49-F238E27FC236}">
                <a16:creationId xmlns:a16="http://schemas.microsoft.com/office/drawing/2014/main" id="{78E27F11-FC1C-4525-B475-D4FFD57C8933}"/>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8910DB0-652F-47EB-BFB5-C2686F7A2500}"/>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9941" name="Imagen 14">
            <a:extLst>
              <a:ext uri="{FF2B5EF4-FFF2-40B4-BE49-F238E27FC236}">
                <a16:creationId xmlns:a16="http://schemas.microsoft.com/office/drawing/2014/main" id="{D9E3D5FE-3516-4BB0-855C-88896B648491}"/>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44013" y="5851525"/>
            <a:ext cx="19780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2" name="CuadroTexto 2">
            <a:extLst>
              <a:ext uri="{FF2B5EF4-FFF2-40B4-BE49-F238E27FC236}">
                <a16:creationId xmlns:a16="http://schemas.microsoft.com/office/drawing/2014/main" id="{51FE5FCC-B4F7-47A1-957E-1A83A95FF26F}"/>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9943" name="CuadroTexto 11">
            <a:extLst>
              <a:ext uri="{FF2B5EF4-FFF2-40B4-BE49-F238E27FC236}">
                <a16:creationId xmlns:a16="http://schemas.microsoft.com/office/drawing/2014/main" id="{A7A502C3-6FC4-43C7-90B5-DABB0865127F}"/>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9944" name="Imagen 16">
            <a:extLst>
              <a:ext uri="{FF2B5EF4-FFF2-40B4-BE49-F238E27FC236}">
                <a16:creationId xmlns:a16="http://schemas.microsoft.com/office/drawing/2014/main" id="{27E8C243-3916-482C-BA8F-8177EAC0924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5" name="Imagen 2">
            <a:extLst>
              <a:ext uri="{FF2B5EF4-FFF2-40B4-BE49-F238E27FC236}">
                <a16:creationId xmlns:a16="http://schemas.microsoft.com/office/drawing/2014/main" id="{951C1F86-4A1E-49B6-ADB8-EFCA0C1269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4CC02C54-750D-42ED-923E-93FA01C2BFC8}"/>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B4ABD063-8ACF-4854-BE9F-2EFD63BDB906}"/>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1A44B28F-CFDA-40F0-A1E8-156702125DB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EFCF50A7-8E70-4CE0-B6E9-D487AD35650F}"/>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9950" name="CuadroTexto 4">
            <a:extLst>
              <a:ext uri="{FF2B5EF4-FFF2-40B4-BE49-F238E27FC236}">
                <a16:creationId xmlns:a16="http://schemas.microsoft.com/office/drawing/2014/main" id="{0F50C7CC-FC46-440B-8210-14706BED3774}"/>
              </a:ext>
            </a:extLst>
          </p:cNvPr>
          <p:cNvSpPr txBox="1">
            <a:spLocks noChangeArrowheads="1"/>
          </p:cNvSpPr>
          <p:nvPr/>
        </p:nvSpPr>
        <p:spPr bwMode="auto">
          <a:xfrm>
            <a:off x="1958975" y="5408613"/>
            <a:ext cx="85058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Construcción obras de Drenaje, Revestimiento, Pavimento y Muros de cierre, Galería N°2.</a:t>
            </a:r>
          </a:p>
          <a:p>
            <a:pPr>
              <a:lnSpc>
                <a:spcPct val="100000"/>
              </a:lnSpc>
              <a:spcBef>
                <a:spcPct val="0"/>
              </a:spcBef>
              <a:buFontTx/>
              <a:buNone/>
            </a:pPr>
            <a:endParaRPr lang="es-CO" altLang="es-CO" sz="1800">
              <a:solidFill>
                <a:srgbClr val="000000"/>
              </a:solidFill>
            </a:endParaRPr>
          </a:p>
        </p:txBody>
      </p:sp>
      <p:pic>
        <p:nvPicPr>
          <p:cNvPr id="39951" name="Imagen 1">
            <a:extLst>
              <a:ext uri="{FF2B5EF4-FFF2-40B4-BE49-F238E27FC236}">
                <a16:creationId xmlns:a16="http://schemas.microsoft.com/office/drawing/2014/main" id="{B679A993-0D0A-4DA2-A388-A944B72222D2}"/>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10375" y="1943100"/>
            <a:ext cx="4075113"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2" name="Imagen 2">
            <a:extLst>
              <a:ext uri="{FF2B5EF4-FFF2-40B4-BE49-F238E27FC236}">
                <a16:creationId xmlns:a16="http://schemas.microsoft.com/office/drawing/2014/main" id="{C1482BC0-835F-4426-B0EA-1609BE9609D3}"/>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200150" y="1895475"/>
            <a:ext cx="4065588" cy="333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ángulo 7">
            <a:extLst>
              <a:ext uri="{FF2B5EF4-FFF2-40B4-BE49-F238E27FC236}">
                <a16:creationId xmlns:a16="http://schemas.microsoft.com/office/drawing/2014/main" id="{2DBE5765-CBCD-44CF-B780-B98FF5B86B30}"/>
              </a:ext>
            </a:extLst>
          </p:cNvPr>
          <p:cNvSpPr/>
          <p:nvPr/>
        </p:nvSpPr>
        <p:spPr>
          <a:xfrm>
            <a:off x="4727575" y="347663"/>
            <a:ext cx="6597650" cy="585787"/>
          </a:xfrm>
          <a:prstGeom prst="rect">
            <a:avLst/>
          </a:prstGeom>
          <a:solidFill>
            <a:schemeClr val="accent6">
              <a:lumMod val="50000"/>
            </a:schemeClr>
          </a:solidFill>
          <a:ln>
            <a:noFill/>
          </a:ln>
        </p:spPr>
        <p:txBody>
          <a:bodyPr anchor="ctr"/>
          <a:lstStyle/>
          <a:p>
            <a:pPr algn="ctr" eaLnBrk="1" hangingPunct="1">
              <a:lnSpc>
                <a:spcPct val="90000"/>
              </a:lnSpc>
              <a:defRPr/>
            </a:pPr>
            <a:r>
              <a:rPr lang="es-CO" sz="3200" b="1" dirty="0">
                <a:solidFill>
                  <a:prstClr val="white"/>
                </a:solidFill>
                <a:latin typeface="Arial" panose="020B0604020202020204" pitchFamily="34" charset="0"/>
                <a:cs typeface="Arial" panose="020B0604020202020204" pitchFamily="34" charset="0"/>
              </a:rPr>
              <a:t>METAS</a:t>
            </a:r>
            <a:r>
              <a:rPr lang="es-CO" sz="3600" b="1" dirty="0">
                <a:solidFill>
                  <a:prstClr val="white"/>
                </a:solidFill>
                <a:latin typeface="Arial" panose="020B0604020202020204" pitchFamily="34" charset="0"/>
                <a:cs typeface="Arial" panose="020B0604020202020204" pitchFamily="34" charset="0"/>
              </a:rPr>
              <a:t> FISICAS ACUERDO 11</a:t>
            </a:r>
          </a:p>
        </p:txBody>
      </p:sp>
      <p:sp>
        <p:nvSpPr>
          <p:cNvPr id="2" name="CuadroTexto 1">
            <a:extLst>
              <a:ext uri="{FF2B5EF4-FFF2-40B4-BE49-F238E27FC236}">
                <a16:creationId xmlns:a16="http://schemas.microsoft.com/office/drawing/2014/main" id="{3CA9645C-5CB8-4D60-B599-5DF34B7E2FB4}"/>
              </a:ext>
            </a:extLst>
          </p:cNvPr>
          <p:cNvSpPr txBox="1"/>
          <p:nvPr/>
        </p:nvSpPr>
        <p:spPr>
          <a:xfrm>
            <a:off x="895350" y="2901950"/>
            <a:ext cx="2028825" cy="738188"/>
          </a:xfrm>
          <a:prstGeom prst="rect">
            <a:avLst/>
          </a:prstGeom>
          <a:solidFill>
            <a:schemeClr val="accent6">
              <a:lumMod val="60000"/>
              <a:lumOff val="40000"/>
            </a:schemeClr>
          </a:solidFill>
        </p:spPr>
        <p:txBody>
          <a:bodyPr>
            <a:spAutoFit/>
          </a:bodyPr>
          <a:lstStyle>
            <a:defPPr>
              <a:defRPr lang="es-CO"/>
            </a:defPPr>
            <a:lvl1pPr>
              <a:defRPr sz="2400" b="1">
                <a:solidFill>
                  <a:schemeClr val="bg1"/>
                </a:solidFill>
                <a:latin typeface="Franklin Gothic Demi Cond" panose="020B0706030402020204" pitchFamily="34" charset="0"/>
                <a:ea typeface="MS PGothic" panose="020B0600070205080204" pitchFamily="34" charset="-128"/>
              </a:defRPr>
            </a:lvl1pPr>
          </a:lstStyle>
          <a:p>
            <a:pPr algn="ctr" eaLnBrk="1" fontAlgn="auto" hangingPunct="1">
              <a:spcBef>
                <a:spcPts val="0"/>
              </a:spcBef>
              <a:spcAft>
                <a:spcPts val="0"/>
              </a:spcAft>
              <a:defRPr/>
            </a:pPr>
            <a:r>
              <a:rPr lang="es-CO" sz="1400" dirty="0">
                <a:solidFill>
                  <a:prstClr val="white"/>
                </a:solidFill>
                <a:latin typeface="Arial" panose="020B0604020202020204" pitchFamily="34" charset="0"/>
                <a:cs typeface="Arial" panose="020B0604020202020204" pitchFamily="34" charset="0"/>
              </a:rPr>
              <a:t>CARACTERIZACION VIAL</a:t>
            </a:r>
          </a:p>
          <a:p>
            <a:pPr algn="ctr" eaLnBrk="1" fontAlgn="auto" hangingPunct="1">
              <a:spcBef>
                <a:spcPts val="0"/>
              </a:spcBef>
              <a:spcAft>
                <a:spcPts val="0"/>
              </a:spcAft>
              <a:defRPr/>
            </a:pPr>
            <a:r>
              <a:rPr lang="es-CO" sz="1400" dirty="0">
                <a:solidFill>
                  <a:srgbClr val="70AD47">
                    <a:lumMod val="50000"/>
                  </a:srgbClr>
                </a:solidFill>
                <a:latin typeface="Arial" panose="020B0604020202020204" pitchFamily="34" charset="0"/>
                <a:cs typeface="Arial" panose="020B0604020202020204" pitchFamily="34" charset="0"/>
              </a:rPr>
              <a:t>1160 KM</a:t>
            </a:r>
          </a:p>
        </p:txBody>
      </p:sp>
      <p:sp>
        <p:nvSpPr>
          <p:cNvPr id="6" name="CuadroTexto 5">
            <a:extLst>
              <a:ext uri="{FF2B5EF4-FFF2-40B4-BE49-F238E27FC236}">
                <a16:creationId xmlns:a16="http://schemas.microsoft.com/office/drawing/2014/main" id="{2FA164AF-7F3E-4726-946C-574E4FA61092}"/>
              </a:ext>
            </a:extLst>
          </p:cNvPr>
          <p:cNvSpPr txBox="1"/>
          <p:nvPr/>
        </p:nvSpPr>
        <p:spPr>
          <a:xfrm>
            <a:off x="3403600" y="2400300"/>
            <a:ext cx="2711450" cy="738188"/>
          </a:xfrm>
          <a:prstGeom prst="rect">
            <a:avLst/>
          </a:prstGeom>
          <a:solidFill>
            <a:schemeClr val="accent6">
              <a:lumMod val="60000"/>
              <a:lumOff val="40000"/>
            </a:schemeClr>
          </a:solidFill>
        </p:spPr>
        <p:txBody>
          <a:bodyPr>
            <a:spAutoFit/>
          </a:bodyPr>
          <a:lstStyle>
            <a:defPPr>
              <a:defRPr lang="es-CO"/>
            </a:defPPr>
            <a:lvl1pPr marL="0" marR="0" lvl="0" indent="0" algn="ctr" defTabSz="914400" eaLnBrk="1" fontAlgn="auto" latinLnBrk="0" hangingPunct="1">
              <a:lnSpc>
                <a:spcPct val="100000"/>
              </a:lnSpc>
              <a:spcBef>
                <a:spcPts val="0"/>
              </a:spcBef>
              <a:spcAft>
                <a:spcPts val="0"/>
              </a:spcAft>
              <a:buClrTx/>
              <a:buSzTx/>
              <a:buFontTx/>
              <a:buNone/>
              <a:tabLst/>
              <a:defRPr kumimoji="0" sz="2000" b="1" i="0" u="none" strike="noStrike" cap="none" spc="0" normalizeH="0" baseline="0">
                <a:ln>
                  <a:noFill/>
                </a:ln>
                <a:solidFill>
                  <a:prstClr val="white"/>
                </a:solidFill>
                <a:effectLst/>
                <a:uLnTx/>
                <a:uFillTx/>
                <a:latin typeface="Franklin Gothic Demi Cond" panose="020B0706030402020204" pitchFamily="34" charset="0"/>
                <a:ea typeface="MS PGothic" panose="020B0600070205080204" pitchFamily="34" charset="-128"/>
              </a:defRPr>
            </a:lvl1pPr>
          </a:lstStyle>
          <a:p>
            <a:pPr>
              <a:defRPr/>
            </a:pPr>
            <a:r>
              <a:rPr lang="es-CO" sz="1400" dirty="0">
                <a:latin typeface="Arial" panose="020B0604020202020204" pitchFamily="34" charset="0"/>
                <a:cs typeface="Arial" panose="020B0604020202020204" pitchFamily="34" charset="0"/>
              </a:rPr>
              <a:t>CONSTRUCCION DE PLACA HUELLA</a:t>
            </a:r>
          </a:p>
          <a:p>
            <a:pPr>
              <a:defRPr/>
            </a:pPr>
            <a:r>
              <a:rPr lang="es-CO" sz="1400" dirty="0">
                <a:solidFill>
                  <a:srgbClr val="70AD47">
                    <a:lumMod val="50000"/>
                  </a:srgbClr>
                </a:solidFill>
                <a:latin typeface="Arial" panose="020B0604020202020204" pitchFamily="34" charset="0"/>
                <a:cs typeface="Arial" panose="020B0604020202020204" pitchFamily="34" charset="0"/>
              </a:rPr>
              <a:t>150 KM</a:t>
            </a:r>
          </a:p>
        </p:txBody>
      </p:sp>
      <p:sp>
        <p:nvSpPr>
          <p:cNvPr id="7" name="CuadroTexto 6">
            <a:extLst>
              <a:ext uri="{FF2B5EF4-FFF2-40B4-BE49-F238E27FC236}">
                <a16:creationId xmlns:a16="http://schemas.microsoft.com/office/drawing/2014/main" id="{AD021EB0-71CC-4971-B75E-D5D74D97FF76}"/>
              </a:ext>
            </a:extLst>
          </p:cNvPr>
          <p:cNvSpPr txBox="1"/>
          <p:nvPr/>
        </p:nvSpPr>
        <p:spPr>
          <a:xfrm>
            <a:off x="6411913" y="2173288"/>
            <a:ext cx="1770062" cy="523875"/>
          </a:xfrm>
          <a:prstGeom prst="rect">
            <a:avLst/>
          </a:prstGeom>
          <a:solidFill>
            <a:schemeClr val="accent6">
              <a:lumMod val="60000"/>
              <a:lumOff val="40000"/>
            </a:schemeClr>
          </a:solidFill>
        </p:spPr>
        <p:txBody>
          <a:bodyPr>
            <a:spAutoFit/>
          </a:bodyPr>
          <a:lstStyle>
            <a:defPPr>
              <a:defRPr lang="es-CO"/>
            </a:defPPr>
            <a:lvl1pPr marL="0" marR="0" lvl="0" indent="0" algn="ctr" defTabSz="914400" eaLnBrk="1" fontAlgn="auto" latinLnBrk="0" hangingPunct="1">
              <a:lnSpc>
                <a:spcPct val="100000"/>
              </a:lnSpc>
              <a:spcBef>
                <a:spcPts val="0"/>
              </a:spcBef>
              <a:spcAft>
                <a:spcPts val="0"/>
              </a:spcAft>
              <a:buClrTx/>
              <a:buSzTx/>
              <a:buFontTx/>
              <a:buNone/>
              <a:tabLst/>
              <a:defRPr kumimoji="0" sz="2000" b="1" i="0" u="none" strike="noStrike" cap="none" spc="0" normalizeH="0" baseline="0">
                <a:ln>
                  <a:noFill/>
                </a:ln>
                <a:solidFill>
                  <a:prstClr val="white"/>
                </a:solidFill>
                <a:effectLst/>
                <a:uLnTx/>
                <a:uFillTx/>
                <a:latin typeface="Franklin Gothic Demi Cond" panose="020B0706030402020204" pitchFamily="34" charset="0"/>
                <a:ea typeface="MS PGothic" panose="020B0600070205080204" pitchFamily="34" charset="-128"/>
              </a:defRPr>
            </a:lvl1pPr>
          </a:lstStyle>
          <a:p>
            <a:pPr>
              <a:defRPr/>
            </a:pPr>
            <a:r>
              <a:rPr lang="es-CO" sz="1400" dirty="0">
                <a:latin typeface="Arial" panose="020B0604020202020204" pitchFamily="34" charset="0"/>
                <a:cs typeface="Arial" panose="020B0604020202020204" pitchFamily="34" charset="0"/>
              </a:rPr>
              <a:t>ALCANTARILLAS</a:t>
            </a:r>
          </a:p>
          <a:p>
            <a:pPr>
              <a:defRPr/>
            </a:pPr>
            <a:r>
              <a:rPr lang="es-CO" sz="1400" dirty="0">
                <a:solidFill>
                  <a:srgbClr val="70AD47">
                    <a:lumMod val="50000"/>
                  </a:srgbClr>
                </a:solidFill>
                <a:latin typeface="Arial" panose="020B0604020202020204" pitchFamily="34" charset="0"/>
                <a:cs typeface="Arial" panose="020B0604020202020204" pitchFamily="34" charset="0"/>
              </a:rPr>
              <a:t>748 UNIDADES</a:t>
            </a:r>
          </a:p>
        </p:txBody>
      </p:sp>
      <p:sp>
        <p:nvSpPr>
          <p:cNvPr id="9" name="CuadroTexto 8">
            <a:extLst>
              <a:ext uri="{FF2B5EF4-FFF2-40B4-BE49-F238E27FC236}">
                <a16:creationId xmlns:a16="http://schemas.microsoft.com/office/drawing/2014/main" id="{9B94C039-9C73-4DAE-AC8B-114A68025C27}"/>
              </a:ext>
            </a:extLst>
          </p:cNvPr>
          <p:cNvSpPr txBox="1"/>
          <p:nvPr/>
        </p:nvSpPr>
        <p:spPr>
          <a:xfrm>
            <a:off x="8362950" y="2155825"/>
            <a:ext cx="1495425" cy="738188"/>
          </a:xfrm>
          <a:prstGeom prst="rect">
            <a:avLst/>
          </a:prstGeom>
          <a:solidFill>
            <a:schemeClr val="accent6">
              <a:lumMod val="60000"/>
              <a:lumOff val="40000"/>
            </a:schemeClr>
          </a:solidFill>
        </p:spPr>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sz="1400" dirty="0">
                <a:solidFill>
                  <a:prstClr val="white"/>
                </a:solidFill>
                <a:latin typeface="Arial" panose="020B0604020202020204" pitchFamily="34" charset="0"/>
                <a:cs typeface="Arial" panose="020B0604020202020204" pitchFamily="34" charset="0"/>
              </a:rPr>
              <a:t>BOX COULVERT</a:t>
            </a:r>
          </a:p>
          <a:p>
            <a:pPr eaLnBrk="1" fontAlgn="auto" hangingPunct="1">
              <a:spcBef>
                <a:spcPts val="0"/>
              </a:spcBef>
              <a:spcAft>
                <a:spcPts val="0"/>
              </a:spcAft>
              <a:defRPr/>
            </a:pPr>
            <a:r>
              <a:rPr lang="es-CO" sz="1400" dirty="0">
                <a:solidFill>
                  <a:srgbClr val="70AD47">
                    <a:lumMod val="50000"/>
                  </a:srgbClr>
                </a:solidFill>
                <a:latin typeface="Arial" panose="020B0604020202020204" pitchFamily="34" charset="0"/>
                <a:cs typeface="Arial" panose="020B0604020202020204" pitchFamily="34" charset="0"/>
              </a:rPr>
              <a:t>69 UNIDADES</a:t>
            </a:r>
          </a:p>
        </p:txBody>
      </p:sp>
      <p:sp>
        <p:nvSpPr>
          <p:cNvPr id="10" name="CuadroTexto 9">
            <a:extLst>
              <a:ext uri="{FF2B5EF4-FFF2-40B4-BE49-F238E27FC236}">
                <a16:creationId xmlns:a16="http://schemas.microsoft.com/office/drawing/2014/main" id="{FCFFD88A-FCA1-4578-A5D4-6A0287EF62B8}"/>
              </a:ext>
            </a:extLst>
          </p:cNvPr>
          <p:cNvSpPr txBox="1"/>
          <p:nvPr/>
        </p:nvSpPr>
        <p:spPr>
          <a:xfrm>
            <a:off x="10153650" y="2163763"/>
            <a:ext cx="1171575" cy="523875"/>
          </a:xfrm>
          <a:prstGeom prst="rect">
            <a:avLst/>
          </a:prstGeom>
          <a:solidFill>
            <a:schemeClr val="accent6">
              <a:lumMod val="60000"/>
              <a:lumOff val="40000"/>
            </a:schemeClr>
          </a:solidFill>
        </p:spPr>
        <p:txBody>
          <a:bodyPr>
            <a:spAutoFit/>
          </a:bodyPr>
          <a:lstStyle>
            <a:defPPr>
              <a:defRPr lang="es-CO"/>
            </a:defPPr>
            <a:lvl1pPr marL="0" marR="0" lvl="0" indent="0" algn="ctr" defTabSz="914400" eaLnBrk="1" fontAlgn="auto" latinLnBrk="0" hangingPunct="1">
              <a:lnSpc>
                <a:spcPct val="100000"/>
              </a:lnSpc>
              <a:spcBef>
                <a:spcPts val="0"/>
              </a:spcBef>
              <a:spcAft>
                <a:spcPts val="0"/>
              </a:spcAft>
              <a:buClrTx/>
              <a:buSzTx/>
              <a:buFontTx/>
              <a:buNone/>
              <a:tabLst/>
              <a:defRPr sz="2000" b="1">
                <a:solidFill>
                  <a:prstClr val="white"/>
                </a:solidFill>
                <a:latin typeface="Franklin Gothic Demi Cond" panose="020B0706030402020204" pitchFamily="34" charset="0"/>
                <a:ea typeface="MS PGothic" panose="020B0600070205080204" pitchFamily="34" charset="-128"/>
              </a:defRPr>
            </a:lvl1pPr>
          </a:lstStyle>
          <a:p>
            <a:pPr>
              <a:defRPr/>
            </a:pPr>
            <a:r>
              <a:rPr lang="es-CO" sz="1400" dirty="0">
                <a:latin typeface="Arial" panose="020B0604020202020204" pitchFamily="34" charset="0"/>
                <a:cs typeface="Arial" panose="020B0604020202020204" pitchFamily="34" charset="0"/>
              </a:rPr>
              <a:t>CUNETAS</a:t>
            </a:r>
          </a:p>
          <a:p>
            <a:pPr>
              <a:defRPr/>
            </a:pPr>
            <a:r>
              <a:rPr lang="es-CO" sz="1400" dirty="0">
                <a:solidFill>
                  <a:srgbClr val="70AD47">
                    <a:lumMod val="50000"/>
                  </a:srgbClr>
                </a:solidFill>
                <a:latin typeface="Arial" panose="020B0604020202020204" pitchFamily="34" charset="0"/>
                <a:cs typeface="Arial" panose="020B0604020202020204" pitchFamily="34" charset="0"/>
              </a:rPr>
              <a:t>80.313 ML</a:t>
            </a:r>
          </a:p>
        </p:txBody>
      </p:sp>
      <p:sp>
        <p:nvSpPr>
          <p:cNvPr id="11" name="CuadroTexto 10">
            <a:extLst>
              <a:ext uri="{FF2B5EF4-FFF2-40B4-BE49-F238E27FC236}">
                <a16:creationId xmlns:a16="http://schemas.microsoft.com/office/drawing/2014/main" id="{E61B4EC0-1B20-4478-A848-0E7CE7110E44}"/>
              </a:ext>
            </a:extLst>
          </p:cNvPr>
          <p:cNvSpPr txBox="1"/>
          <p:nvPr/>
        </p:nvSpPr>
        <p:spPr>
          <a:xfrm>
            <a:off x="6432550" y="3846513"/>
            <a:ext cx="1770063" cy="523875"/>
          </a:xfrm>
          <a:prstGeom prst="rect">
            <a:avLst/>
          </a:prstGeom>
          <a:solidFill>
            <a:schemeClr val="accent6">
              <a:lumMod val="60000"/>
              <a:lumOff val="40000"/>
            </a:schemeClr>
          </a:solidFill>
        </p:spPr>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sz="1400" dirty="0">
                <a:solidFill>
                  <a:prstClr val="white"/>
                </a:solidFill>
                <a:latin typeface="Arial" panose="020B0604020202020204" pitchFamily="34" charset="0"/>
                <a:cs typeface="Arial" panose="020B0604020202020204" pitchFamily="34" charset="0"/>
              </a:rPr>
              <a:t>FILTROS</a:t>
            </a:r>
          </a:p>
          <a:p>
            <a:pPr eaLnBrk="1" fontAlgn="auto" hangingPunct="1">
              <a:spcBef>
                <a:spcPts val="0"/>
              </a:spcBef>
              <a:spcAft>
                <a:spcPts val="0"/>
              </a:spcAft>
              <a:defRPr/>
            </a:pPr>
            <a:r>
              <a:rPr lang="es-CO" sz="1400" dirty="0">
                <a:solidFill>
                  <a:srgbClr val="70AD47">
                    <a:lumMod val="50000"/>
                  </a:srgbClr>
                </a:solidFill>
                <a:latin typeface="Arial" panose="020B0604020202020204" pitchFamily="34" charset="0"/>
                <a:cs typeface="Arial" panose="020B0604020202020204" pitchFamily="34" charset="0"/>
              </a:rPr>
              <a:t>7.700 ML</a:t>
            </a:r>
          </a:p>
        </p:txBody>
      </p:sp>
      <p:sp>
        <p:nvSpPr>
          <p:cNvPr id="12" name="CuadroTexto 11">
            <a:extLst>
              <a:ext uri="{FF2B5EF4-FFF2-40B4-BE49-F238E27FC236}">
                <a16:creationId xmlns:a16="http://schemas.microsoft.com/office/drawing/2014/main" id="{8BC3FE25-57AD-497F-8974-42228649916B}"/>
              </a:ext>
            </a:extLst>
          </p:cNvPr>
          <p:cNvSpPr txBox="1"/>
          <p:nvPr/>
        </p:nvSpPr>
        <p:spPr>
          <a:xfrm>
            <a:off x="8623300" y="3856038"/>
            <a:ext cx="2701925" cy="523875"/>
          </a:xfrm>
          <a:prstGeom prst="rect">
            <a:avLst/>
          </a:prstGeom>
          <a:solidFill>
            <a:schemeClr val="accent6">
              <a:lumMod val="60000"/>
              <a:lumOff val="40000"/>
            </a:schemeClr>
          </a:solidFill>
        </p:spPr>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sz="1400" dirty="0">
                <a:solidFill>
                  <a:prstClr val="white"/>
                </a:solidFill>
                <a:latin typeface="Arial" panose="020B0604020202020204" pitchFamily="34" charset="0"/>
                <a:cs typeface="Arial" panose="020B0604020202020204" pitchFamily="34" charset="0"/>
              </a:rPr>
              <a:t>MUROS DE CONTENCION</a:t>
            </a:r>
          </a:p>
          <a:p>
            <a:pPr eaLnBrk="1" fontAlgn="auto" hangingPunct="1">
              <a:spcBef>
                <a:spcPts val="0"/>
              </a:spcBef>
              <a:spcAft>
                <a:spcPts val="0"/>
              </a:spcAft>
              <a:defRPr/>
            </a:pPr>
            <a:r>
              <a:rPr lang="es-CO" sz="1400" dirty="0">
                <a:solidFill>
                  <a:srgbClr val="70AD47">
                    <a:lumMod val="50000"/>
                  </a:srgbClr>
                </a:solidFill>
                <a:latin typeface="Arial" panose="020B0604020202020204" pitchFamily="34" charset="0"/>
                <a:cs typeface="Arial" panose="020B0604020202020204" pitchFamily="34" charset="0"/>
              </a:rPr>
              <a:t>29 UNIDADES</a:t>
            </a:r>
          </a:p>
        </p:txBody>
      </p:sp>
      <p:sp>
        <p:nvSpPr>
          <p:cNvPr id="14" name="CuadroTexto 13">
            <a:extLst>
              <a:ext uri="{FF2B5EF4-FFF2-40B4-BE49-F238E27FC236}">
                <a16:creationId xmlns:a16="http://schemas.microsoft.com/office/drawing/2014/main" id="{F22E3FE0-6449-4FD1-BBFC-506F6DC7025A}"/>
              </a:ext>
            </a:extLst>
          </p:cNvPr>
          <p:cNvSpPr txBox="1"/>
          <p:nvPr/>
        </p:nvSpPr>
        <p:spPr>
          <a:xfrm>
            <a:off x="3384550" y="3827463"/>
            <a:ext cx="2711450" cy="739775"/>
          </a:xfrm>
          <a:prstGeom prst="rect">
            <a:avLst/>
          </a:prstGeom>
          <a:solidFill>
            <a:schemeClr val="accent6">
              <a:lumMod val="60000"/>
              <a:lumOff val="40000"/>
            </a:schemeClr>
          </a:solidFill>
        </p:spPr>
        <p:txBody>
          <a:bodyPr>
            <a:spAutoFit/>
          </a:bodyPr>
          <a:lstStyle>
            <a:defPPr>
              <a:defRPr lang="es-CO"/>
            </a:defPPr>
            <a:lvl1pPr marL="0" marR="0" lvl="0" indent="0" algn="ctr" defTabSz="914400" eaLnBrk="1" fontAlgn="auto" latinLnBrk="0" hangingPunct="1">
              <a:lnSpc>
                <a:spcPct val="100000"/>
              </a:lnSpc>
              <a:spcBef>
                <a:spcPts val="0"/>
              </a:spcBef>
              <a:spcAft>
                <a:spcPts val="0"/>
              </a:spcAft>
              <a:buClrTx/>
              <a:buSzTx/>
              <a:buFontTx/>
              <a:buNone/>
              <a:tabLst/>
              <a:defRPr sz="2000" b="1">
                <a:solidFill>
                  <a:prstClr val="white"/>
                </a:solidFill>
                <a:latin typeface="Franklin Gothic Demi Cond" panose="020B0706030402020204" pitchFamily="34" charset="0"/>
                <a:ea typeface="MS PGothic" panose="020B0600070205080204" pitchFamily="34" charset="-128"/>
              </a:defRPr>
            </a:lvl1pPr>
          </a:lstStyle>
          <a:p>
            <a:pPr>
              <a:defRPr/>
            </a:pPr>
            <a:r>
              <a:rPr lang="es-CO" sz="1400" dirty="0">
                <a:latin typeface="Arial" panose="020B0604020202020204" pitchFamily="34" charset="0"/>
                <a:cs typeface="Arial" panose="020B0604020202020204" pitchFamily="34" charset="0"/>
              </a:rPr>
              <a:t>PAVIMENTOS FLEXIBLES Y RIGIDOS</a:t>
            </a:r>
          </a:p>
          <a:p>
            <a:pPr>
              <a:defRPr/>
            </a:pPr>
            <a:r>
              <a:rPr lang="es-CO" sz="1400" dirty="0">
                <a:solidFill>
                  <a:srgbClr val="70AD47">
                    <a:lumMod val="50000"/>
                  </a:srgbClr>
                </a:solidFill>
                <a:latin typeface="Arial" panose="020B0604020202020204" pitchFamily="34" charset="0"/>
                <a:cs typeface="Arial" panose="020B0604020202020204" pitchFamily="34" charset="0"/>
              </a:rPr>
              <a:t>45 KM</a:t>
            </a:r>
          </a:p>
        </p:txBody>
      </p:sp>
      <p:sp>
        <p:nvSpPr>
          <p:cNvPr id="15" name="CuadroTexto 14">
            <a:extLst>
              <a:ext uri="{FF2B5EF4-FFF2-40B4-BE49-F238E27FC236}">
                <a16:creationId xmlns:a16="http://schemas.microsoft.com/office/drawing/2014/main" id="{EC8E1244-38ED-4D96-A41B-2499ED4D9D5E}"/>
              </a:ext>
            </a:extLst>
          </p:cNvPr>
          <p:cNvSpPr txBox="1"/>
          <p:nvPr/>
        </p:nvSpPr>
        <p:spPr>
          <a:xfrm>
            <a:off x="7842250" y="4846638"/>
            <a:ext cx="2711450" cy="523875"/>
          </a:xfrm>
          <a:prstGeom prst="rect">
            <a:avLst/>
          </a:prstGeom>
          <a:solidFill>
            <a:schemeClr val="accent6">
              <a:lumMod val="60000"/>
              <a:lumOff val="40000"/>
            </a:schemeClr>
          </a:solidFill>
        </p:spPr>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sz="1400" dirty="0">
                <a:solidFill>
                  <a:prstClr val="white"/>
                </a:solidFill>
                <a:latin typeface="Arial" panose="020B0604020202020204" pitchFamily="34" charset="0"/>
                <a:cs typeface="Arial" panose="020B0604020202020204" pitchFamily="34" charset="0"/>
              </a:rPr>
              <a:t>PUENTES VEHICULARES</a:t>
            </a:r>
          </a:p>
          <a:p>
            <a:pPr eaLnBrk="1" fontAlgn="auto" hangingPunct="1">
              <a:spcBef>
                <a:spcPts val="0"/>
              </a:spcBef>
              <a:spcAft>
                <a:spcPts val="0"/>
              </a:spcAft>
              <a:defRPr/>
            </a:pPr>
            <a:r>
              <a:rPr lang="es-CO" sz="1400" dirty="0">
                <a:solidFill>
                  <a:srgbClr val="70AD47">
                    <a:lumMod val="50000"/>
                  </a:srgbClr>
                </a:solidFill>
                <a:latin typeface="Arial" panose="020B0604020202020204" pitchFamily="34" charset="0"/>
                <a:cs typeface="Arial" panose="020B0604020202020204" pitchFamily="34" charset="0"/>
              </a:rPr>
              <a:t>2 UNIDADES</a:t>
            </a:r>
          </a:p>
        </p:txBody>
      </p:sp>
      <p:sp>
        <p:nvSpPr>
          <p:cNvPr id="16" name="CuadroTexto 15">
            <a:extLst>
              <a:ext uri="{FF2B5EF4-FFF2-40B4-BE49-F238E27FC236}">
                <a16:creationId xmlns:a16="http://schemas.microsoft.com/office/drawing/2014/main" id="{E068AA00-41D9-41C6-9323-F94B2946C846}"/>
              </a:ext>
            </a:extLst>
          </p:cNvPr>
          <p:cNvSpPr txBox="1"/>
          <p:nvPr/>
        </p:nvSpPr>
        <p:spPr>
          <a:xfrm>
            <a:off x="3132138" y="1203325"/>
            <a:ext cx="2982912" cy="523875"/>
          </a:xfrm>
          <a:prstGeom prst="rect">
            <a:avLst/>
          </a:prstGeom>
          <a:solidFill>
            <a:schemeClr val="accent6">
              <a:lumMod val="60000"/>
              <a:lumOff val="40000"/>
            </a:schemeClr>
          </a:solidFill>
        </p:spPr>
        <p:txBody>
          <a:bodyPr>
            <a:spAutoFit/>
          </a:bodyPr>
          <a:lstStyle>
            <a:defPPr>
              <a:defRPr lang="es-CO"/>
            </a:defPPr>
            <a:lvl1pPr marL="0" marR="0" lvl="0" indent="0" algn="ctr" defTabSz="914400" eaLnBrk="1" fontAlgn="auto" latinLnBrk="0" hangingPunct="1">
              <a:lnSpc>
                <a:spcPct val="100000"/>
              </a:lnSpc>
              <a:spcBef>
                <a:spcPts val="0"/>
              </a:spcBef>
              <a:spcAft>
                <a:spcPts val="0"/>
              </a:spcAft>
              <a:buClrTx/>
              <a:buSzTx/>
              <a:buFontTx/>
              <a:buNone/>
              <a:tabLst/>
              <a:defRPr kumimoji="0" sz="2000" b="1" i="0" u="none" strike="noStrike" cap="none" spc="0" normalizeH="0" baseline="0">
                <a:ln>
                  <a:noFill/>
                </a:ln>
                <a:solidFill>
                  <a:prstClr val="white"/>
                </a:solidFill>
                <a:effectLst/>
                <a:uLnTx/>
                <a:uFillTx/>
                <a:latin typeface="Franklin Gothic Demi Cond" panose="020B0706030402020204" pitchFamily="34" charset="0"/>
                <a:ea typeface="MS PGothic" panose="020B0600070205080204" pitchFamily="34" charset="-128"/>
              </a:defRPr>
            </a:lvl1pPr>
          </a:lstStyle>
          <a:p>
            <a:pPr>
              <a:defRPr/>
            </a:pPr>
            <a:r>
              <a:rPr lang="es-CO" sz="1400" dirty="0">
                <a:latin typeface="Arial" panose="020B0604020202020204" pitchFamily="34" charset="0"/>
                <a:cs typeface="Arial" panose="020B0604020202020204" pitchFamily="34" charset="0"/>
              </a:rPr>
              <a:t>TOTAL PAVIMENTOS</a:t>
            </a:r>
          </a:p>
          <a:p>
            <a:pPr>
              <a:defRPr/>
            </a:pPr>
            <a:r>
              <a:rPr lang="es-CO" sz="1400" dirty="0">
                <a:solidFill>
                  <a:srgbClr val="70AD47">
                    <a:lumMod val="50000"/>
                  </a:srgbClr>
                </a:solidFill>
                <a:latin typeface="Arial" panose="020B0604020202020204" pitchFamily="34" charset="0"/>
                <a:cs typeface="Arial" panose="020B0604020202020204" pitchFamily="34" charset="0"/>
              </a:rPr>
              <a:t>195 KM</a:t>
            </a:r>
          </a:p>
        </p:txBody>
      </p:sp>
      <p:sp>
        <p:nvSpPr>
          <p:cNvPr id="17" name="CuadroTexto 16">
            <a:extLst>
              <a:ext uri="{FF2B5EF4-FFF2-40B4-BE49-F238E27FC236}">
                <a16:creationId xmlns:a16="http://schemas.microsoft.com/office/drawing/2014/main" id="{FB112FFB-3308-4D88-A3C5-21CED9D48F11}"/>
              </a:ext>
            </a:extLst>
          </p:cNvPr>
          <p:cNvSpPr txBox="1"/>
          <p:nvPr/>
        </p:nvSpPr>
        <p:spPr>
          <a:xfrm>
            <a:off x="8059738" y="1203325"/>
            <a:ext cx="2711450" cy="307975"/>
          </a:xfrm>
          <a:prstGeom prst="rect">
            <a:avLst/>
          </a:prstGeom>
          <a:solidFill>
            <a:schemeClr val="accent6">
              <a:lumMod val="60000"/>
              <a:lumOff val="40000"/>
            </a:schemeClr>
          </a:solidFill>
        </p:spPr>
        <p:txBody>
          <a:bodyPr>
            <a:spAutoFit/>
          </a:bodyPr>
          <a:lstStyle>
            <a:defPPr>
              <a:defRPr lang="es-CO"/>
            </a:defPPr>
            <a:lvl1pPr marL="0" marR="0" lvl="0" indent="0" algn="ctr" defTabSz="914400" eaLnBrk="1" fontAlgn="auto" latinLnBrk="0" hangingPunct="1">
              <a:lnSpc>
                <a:spcPct val="100000"/>
              </a:lnSpc>
              <a:spcBef>
                <a:spcPts val="0"/>
              </a:spcBef>
              <a:spcAft>
                <a:spcPts val="0"/>
              </a:spcAft>
              <a:buClrTx/>
              <a:buSzTx/>
              <a:buFontTx/>
              <a:buNone/>
              <a:tabLst/>
              <a:defRPr kumimoji="0" sz="2000" b="1" i="0" u="none" strike="noStrike" cap="none" spc="0" normalizeH="0" baseline="0">
                <a:ln>
                  <a:noFill/>
                </a:ln>
                <a:solidFill>
                  <a:prstClr val="white"/>
                </a:solidFill>
                <a:effectLst/>
                <a:uLnTx/>
                <a:uFillTx/>
                <a:latin typeface="Franklin Gothic Demi Cond" panose="020B0706030402020204" pitchFamily="34" charset="0"/>
                <a:ea typeface="MS PGothic" panose="020B0600070205080204" pitchFamily="34" charset="-128"/>
              </a:defRPr>
            </a:lvl1pPr>
          </a:lstStyle>
          <a:p>
            <a:pPr>
              <a:defRPr/>
            </a:pPr>
            <a:r>
              <a:rPr lang="es-CO" sz="1400" dirty="0">
                <a:latin typeface="Arial" panose="020B0604020202020204" pitchFamily="34" charset="0"/>
                <a:cs typeface="Arial" panose="020B0604020202020204" pitchFamily="34" charset="0"/>
              </a:rPr>
              <a:t>OBRAS DE ARTE</a:t>
            </a:r>
          </a:p>
        </p:txBody>
      </p:sp>
      <p:sp>
        <p:nvSpPr>
          <p:cNvPr id="19" name="257 CuadroTexto">
            <a:extLst>
              <a:ext uri="{FF2B5EF4-FFF2-40B4-BE49-F238E27FC236}">
                <a16:creationId xmlns:a16="http://schemas.microsoft.com/office/drawing/2014/main" id="{34460F07-2BE0-472F-A198-1D09BBC32BD2}"/>
              </a:ext>
            </a:extLst>
          </p:cNvPr>
          <p:cNvSpPr txBox="1"/>
          <p:nvPr/>
        </p:nvSpPr>
        <p:spPr>
          <a:xfrm>
            <a:off x="2038350" y="5040313"/>
            <a:ext cx="2819400" cy="522287"/>
          </a:xfrm>
          <a:prstGeom prst="rect">
            <a:avLst/>
          </a:prstGeom>
          <a:solidFill>
            <a:schemeClr val="accent6">
              <a:lumMod val="60000"/>
              <a:lumOff val="40000"/>
            </a:schemeClr>
          </a:solidFill>
        </p:spPr>
        <p:txBody>
          <a:bodyPr>
            <a:spAutoFit/>
          </a:bodyPr>
          <a:lstStyle>
            <a:defPPr>
              <a:defRPr lang="es-CO"/>
            </a:defPPr>
            <a:lvl1pPr marL="0" marR="0" lvl="0" indent="0" algn="ctr" defTabSz="914400" eaLnBrk="1" fontAlgn="auto" latinLnBrk="0" hangingPunct="1">
              <a:lnSpc>
                <a:spcPct val="100000"/>
              </a:lnSpc>
              <a:spcBef>
                <a:spcPts val="0"/>
              </a:spcBef>
              <a:spcAft>
                <a:spcPts val="0"/>
              </a:spcAft>
              <a:buClrTx/>
              <a:buSzTx/>
              <a:buFontTx/>
              <a:buNone/>
              <a:tabLst/>
              <a:defRPr sz="2000" b="1">
                <a:solidFill>
                  <a:prstClr val="white"/>
                </a:solidFill>
                <a:latin typeface="Franklin Gothic Demi Cond" panose="020B0706030402020204" pitchFamily="34" charset="0"/>
                <a:ea typeface="MS PGothic" panose="020B0600070205080204" pitchFamily="34" charset="-128"/>
              </a:defRPr>
            </a:lvl1pPr>
          </a:lstStyle>
          <a:p>
            <a:pPr>
              <a:defRPr/>
            </a:pPr>
            <a:r>
              <a:rPr lang="es-CO" sz="1400" dirty="0">
                <a:latin typeface="Arial" panose="020B0604020202020204" pitchFamily="34" charset="0"/>
                <a:cs typeface="Arial" panose="020B0604020202020204" pitchFamily="34" charset="0"/>
              </a:rPr>
              <a:t>INVERSION INTERVENTORIA: </a:t>
            </a:r>
            <a:r>
              <a:rPr lang="es-CO" sz="1400" dirty="0">
                <a:solidFill>
                  <a:srgbClr val="70AD47">
                    <a:lumMod val="50000"/>
                  </a:srgbClr>
                </a:solidFill>
                <a:latin typeface="Arial" panose="020B0604020202020204" pitchFamily="34" charset="0"/>
                <a:cs typeface="Arial" panose="020B0604020202020204" pitchFamily="34" charset="0"/>
              </a:rPr>
              <a:t>$ 26.697 MILLONES</a:t>
            </a:r>
          </a:p>
        </p:txBody>
      </p:sp>
      <p:sp>
        <p:nvSpPr>
          <p:cNvPr id="176143" name="Rectángulo 7">
            <a:extLst>
              <a:ext uri="{FF2B5EF4-FFF2-40B4-BE49-F238E27FC236}">
                <a16:creationId xmlns:a16="http://schemas.microsoft.com/office/drawing/2014/main" id="{C9C29629-1F90-449D-875C-249BBFA59E15}"/>
              </a:ext>
            </a:extLst>
          </p:cNvPr>
          <p:cNvSpPr>
            <a:spLocks noChangeArrowheads="1"/>
          </p:cNvSpPr>
          <p:nvPr/>
        </p:nvSpPr>
        <p:spPr bwMode="auto">
          <a:xfrm>
            <a:off x="884238" y="866775"/>
            <a:ext cx="46847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
        <p:nvSpPr>
          <p:cNvPr id="176144" name="Título 1">
            <a:extLst>
              <a:ext uri="{FF2B5EF4-FFF2-40B4-BE49-F238E27FC236}">
                <a16:creationId xmlns:a16="http://schemas.microsoft.com/office/drawing/2014/main" id="{287C20DD-53C0-4119-8D38-CEE4CF62B99D}"/>
              </a:ext>
            </a:extLst>
          </p:cNvPr>
          <p:cNvSpPr txBox="1">
            <a:spLocks noChangeArrowheads="1"/>
          </p:cNvSpPr>
          <p:nvPr/>
        </p:nvSpPr>
        <p:spPr bwMode="auto">
          <a:xfrm>
            <a:off x="866775" y="365125"/>
            <a:ext cx="523875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spcBef>
                <a:spcPct val="0"/>
              </a:spcBef>
              <a:buFontTx/>
              <a:buNone/>
            </a:pPr>
            <a:r>
              <a:rPr lang="es-CO" altLang="es-CO" sz="1600" b="1">
                <a:solidFill>
                  <a:srgbClr val="385723"/>
                </a:solidFill>
                <a:latin typeface="Arial" panose="020B0604020202020204" pitchFamily="34" charset="0"/>
                <a:cs typeface="Arial" panose="020B0604020202020204" pitchFamily="34" charset="0"/>
              </a:rPr>
              <a:t>OCAD PAZ</a:t>
            </a:r>
            <a:endParaRPr lang="es-CO" altLang="es-CO">
              <a:solidFill>
                <a:srgbClr val="385723"/>
              </a:solidFill>
              <a:latin typeface="Arial" panose="020B0604020202020204" pitchFamily="34" charset="0"/>
              <a:cs typeface="Arial" panose="020B0604020202020204" pitchFamily="34" charset="0"/>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bg>
      <p:bgPr>
        <a:solidFill>
          <a:srgbClr val="385723"/>
        </a:solidFill>
        <a:effectLst/>
      </p:bgPr>
    </p:bg>
    <p:spTree>
      <p:nvGrpSpPr>
        <p:cNvPr id="1" name=""/>
        <p:cNvGrpSpPr/>
        <p:nvPr/>
      </p:nvGrpSpPr>
      <p:grpSpPr>
        <a:xfrm>
          <a:off x="0" y="0"/>
          <a:ext cx="0" cy="0"/>
          <a:chOff x="0" y="0"/>
          <a:chExt cx="0" cy="0"/>
        </a:xfrm>
      </p:grpSpPr>
      <p:sp>
        <p:nvSpPr>
          <p:cNvPr id="97282" name="Título 1">
            <a:extLst>
              <a:ext uri="{FF2B5EF4-FFF2-40B4-BE49-F238E27FC236}">
                <a16:creationId xmlns:a16="http://schemas.microsoft.com/office/drawing/2014/main" id="{7A21D5A5-B8A4-4D6A-8CF1-B8C8FAF6C4DB}"/>
              </a:ext>
            </a:extLst>
          </p:cNvPr>
          <p:cNvSpPr>
            <a:spLocks noGrp="1"/>
          </p:cNvSpPr>
          <p:nvPr>
            <p:ph type="title" idx="4294967295"/>
          </p:nvPr>
        </p:nvSpPr>
        <p:spPr>
          <a:xfrm>
            <a:off x="844550" y="219075"/>
            <a:ext cx="5260975" cy="612775"/>
          </a:xfrm>
        </p:spPr>
        <p:txBody>
          <a:bodyPr/>
          <a:lstStyle/>
          <a:p>
            <a:pPr>
              <a:defRPr/>
            </a:pPr>
            <a:r>
              <a:rPr lang="es-CO" altLang="es-CO" sz="1600" b="1" dirty="0">
                <a:solidFill>
                  <a:schemeClr val="accent6">
                    <a:lumMod val="50000"/>
                  </a:schemeClr>
                </a:solidFill>
                <a:latin typeface="Arial" panose="020B0604020202020204" pitchFamily="34" charset="0"/>
                <a:cs typeface="Arial" panose="020B0604020202020204" pitchFamily="34" charset="0"/>
              </a:rPr>
              <a:t>OCAD PAZ</a:t>
            </a:r>
            <a:endParaRPr lang="es-CO" altLang="es-CO" sz="2800" dirty="0">
              <a:solidFill>
                <a:schemeClr val="accent6">
                  <a:lumMod val="50000"/>
                </a:schemeClr>
              </a:solidFill>
              <a:latin typeface="Arial" panose="020B0604020202020204" pitchFamily="34" charset="0"/>
              <a:cs typeface="Arial" panose="020B0604020202020204" pitchFamily="34" charset="0"/>
            </a:endParaRPr>
          </a:p>
        </p:txBody>
      </p:sp>
      <p:sp>
        <p:nvSpPr>
          <p:cNvPr id="7" name="Rectángulo 5">
            <a:extLst>
              <a:ext uri="{FF2B5EF4-FFF2-40B4-BE49-F238E27FC236}">
                <a16:creationId xmlns:a16="http://schemas.microsoft.com/office/drawing/2014/main" id="{3B28FD6A-A83F-42D1-B505-18D0B5550506}"/>
              </a:ext>
            </a:extLst>
          </p:cNvPr>
          <p:cNvSpPr>
            <a:spLocks noChangeArrowheads="1"/>
          </p:cNvSpPr>
          <p:nvPr/>
        </p:nvSpPr>
        <p:spPr bwMode="auto">
          <a:xfrm>
            <a:off x="6105525" y="309563"/>
            <a:ext cx="5240338" cy="611187"/>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3600" b="1" dirty="0">
                <a:solidFill>
                  <a:prstClr val="white"/>
                </a:solidFill>
                <a:latin typeface="Arial" panose="020B0604020202020204" pitchFamily="34" charset="0"/>
                <a:cs typeface="Arial" panose="020B0604020202020204" pitchFamily="34" charset="0"/>
                <a:sym typeface="Helvetica Neue Bold Condensed"/>
              </a:rPr>
              <a:t>ACUERDO 11</a:t>
            </a:r>
          </a:p>
        </p:txBody>
      </p:sp>
      <p:sp>
        <p:nvSpPr>
          <p:cNvPr id="12" name="Rectángulo 11">
            <a:extLst>
              <a:ext uri="{FF2B5EF4-FFF2-40B4-BE49-F238E27FC236}">
                <a16:creationId xmlns:a16="http://schemas.microsoft.com/office/drawing/2014/main" id="{5C682C44-6C86-4867-882E-282A23FD210C}"/>
              </a:ext>
            </a:extLst>
          </p:cNvPr>
          <p:cNvSpPr/>
          <p:nvPr/>
        </p:nvSpPr>
        <p:spPr>
          <a:xfrm>
            <a:off x="661988" y="3367088"/>
            <a:ext cx="10542587" cy="242887"/>
          </a:xfrm>
          <a:prstGeom prst="rect">
            <a:avLst/>
          </a:prstGeom>
          <a:solidFill>
            <a:srgbClr val="FFFFFF">
              <a:lumMod val="65000"/>
            </a:srgbClr>
          </a:solidFill>
          <a:ln w="25400" cap="flat" cmpd="sng" algn="ctr">
            <a:noFill/>
            <a:prstDash val="solid"/>
          </a:ln>
          <a:effectLst/>
        </p:spPr>
        <p:txBody>
          <a:bodyPr anchor="ctr"/>
          <a:lstStyle/>
          <a:p>
            <a:pPr algn="ctr" eaLnBrk="1" fontAlgn="auto" hangingPunct="1">
              <a:spcBef>
                <a:spcPts val="0"/>
              </a:spcBef>
              <a:spcAft>
                <a:spcPts val="0"/>
              </a:spcAft>
              <a:defRPr/>
            </a:pPr>
            <a:endParaRPr lang="es-CO" sz="900" kern="0">
              <a:solidFill>
                <a:prstClr val="white"/>
              </a:solidFill>
              <a:latin typeface="Work Sans" panose="020B0604020202020204" charset="0"/>
            </a:endParaRPr>
          </a:p>
        </p:txBody>
      </p:sp>
      <p:sp>
        <p:nvSpPr>
          <p:cNvPr id="177157" name="Rectángulo 33">
            <a:extLst>
              <a:ext uri="{FF2B5EF4-FFF2-40B4-BE49-F238E27FC236}">
                <a16:creationId xmlns:a16="http://schemas.microsoft.com/office/drawing/2014/main" id="{A9A0D2C1-FD4B-4F8C-BD79-DFE3415485D8}"/>
              </a:ext>
            </a:extLst>
          </p:cNvPr>
          <p:cNvSpPr>
            <a:spLocks noChangeArrowheads="1"/>
          </p:cNvSpPr>
          <p:nvPr/>
        </p:nvSpPr>
        <p:spPr bwMode="auto">
          <a:xfrm>
            <a:off x="612775" y="4237038"/>
            <a:ext cx="930275"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ACUERDO 11</a:t>
            </a: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 </a:t>
            </a: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Sesión </a:t>
            </a: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OCAD Paz</a:t>
            </a:r>
          </a:p>
        </p:txBody>
      </p:sp>
      <p:cxnSp>
        <p:nvCxnSpPr>
          <p:cNvPr id="177158" name="Conector recto 38">
            <a:extLst>
              <a:ext uri="{FF2B5EF4-FFF2-40B4-BE49-F238E27FC236}">
                <a16:creationId xmlns:a16="http://schemas.microsoft.com/office/drawing/2014/main" id="{DD4377A0-1D0C-4E2D-87DC-199B91793A72}"/>
              </a:ext>
            </a:extLst>
          </p:cNvPr>
          <p:cNvCxnSpPr>
            <a:cxnSpLocks/>
          </p:cNvCxnSpPr>
          <p:nvPr/>
        </p:nvCxnSpPr>
        <p:spPr bwMode="auto">
          <a:xfrm>
            <a:off x="1173163" y="2855913"/>
            <a:ext cx="0" cy="134620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177159" name="Rectángulo 58">
            <a:extLst>
              <a:ext uri="{FF2B5EF4-FFF2-40B4-BE49-F238E27FC236}">
                <a16:creationId xmlns:a16="http://schemas.microsoft.com/office/drawing/2014/main" id="{C5B28EAE-4064-4A41-AE62-73AB9C4FB1D2}"/>
              </a:ext>
            </a:extLst>
          </p:cNvPr>
          <p:cNvSpPr>
            <a:spLocks noChangeArrowheads="1"/>
          </p:cNvSpPr>
          <p:nvPr/>
        </p:nvSpPr>
        <p:spPr bwMode="auto">
          <a:xfrm>
            <a:off x="1871663" y="4225925"/>
            <a:ext cx="1495425"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NOTIFICACIÓN APROBACIÓN DE PROYECTOS</a:t>
            </a: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Secretaría Técnica</a:t>
            </a: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 OCAD Paz</a:t>
            </a:r>
          </a:p>
        </p:txBody>
      </p:sp>
      <p:cxnSp>
        <p:nvCxnSpPr>
          <p:cNvPr id="177160" name="Conector recto 59">
            <a:extLst>
              <a:ext uri="{FF2B5EF4-FFF2-40B4-BE49-F238E27FC236}">
                <a16:creationId xmlns:a16="http://schemas.microsoft.com/office/drawing/2014/main" id="{8C9C754A-76C2-41C0-9924-A70D693C231F}"/>
              </a:ext>
            </a:extLst>
          </p:cNvPr>
          <p:cNvCxnSpPr>
            <a:cxnSpLocks/>
          </p:cNvCxnSpPr>
          <p:nvPr/>
        </p:nvCxnSpPr>
        <p:spPr bwMode="auto">
          <a:xfrm>
            <a:off x="2619375" y="2808288"/>
            <a:ext cx="0" cy="134620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177161" name="Rectángulo 67">
            <a:extLst>
              <a:ext uri="{FF2B5EF4-FFF2-40B4-BE49-F238E27FC236}">
                <a16:creationId xmlns:a16="http://schemas.microsoft.com/office/drawing/2014/main" id="{1CFFB37C-7E0F-4CC8-A0B0-58C639A8CD8B}"/>
              </a:ext>
            </a:extLst>
          </p:cNvPr>
          <p:cNvSpPr>
            <a:spLocks noChangeArrowheads="1"/>
          </p:cNvSpPr>
          <p:nvPr/>
        </p:nvSpPr>
        <p:spPr bwMode="auto">
          <a:xfrm>
            <a:off x="3736975" y="4243388"/>
            <a:ext cx="1381125"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COMUNICACIÓN DE ACEPTACIÓN ADELANTAR INTERVENTORIA 91 PROYECTOS</a:t>
            </a: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INVIAS</a:t>
            </a:r>
          </a:p>
        </p:txBody>
      </p:sp>
      <p:cxnSp>
        <p:nvCxnSpPr>
          <p:cNvPr id="177162" name="Conector recto 68">
            <a:extLst>
              <a:ext uri="{FF2B5EF4-FFF2-40B4-BE49-F238E27FC236}">
                <a16:creationId xmlns:a16="http://schemas.microsoft.com/office/drawing/2014/main" id="{4BD0B829-3BFE-4EB2-8961-3271EF35849E}"/>
              </a:ext>
            </a:extLst>
          </p:cNvPr>
          <p:cNvCxnSpPr>
            <a:cxnSpLocks/>
          </p:cNvCxnSpPr>
          <p:nvPr/>
        </p:nvCxnSpPr>
        <p:spPr bwMode="auto">
          <a:xfrm>
            <a:off x="4421188" y="2833688"/>
            <a:ext cx="0" cy="1347787"/>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77163" name="Imagen 69">
            <a:extLst>
              <a:ext uri="{FF2B5EF4-FFF2-40B4-BE49-F238E27FC236}">
                <a16:creationId xmlns:a16="http://schemas.microsoft.com/office/drawing/2014/main" id="{0E2A924C-9B5C-43BF-9850-491BCE8328F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122738" y="3228975"/>
            <a:ext cx="614362"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64" name="Rectángulo 72">
            <a:extLst>
              <a:ext uri="{FF2B5EF4-FFF2-40B4-BE49-F238E27FC236}">
                <a16:creationId xmlns:a16="http://schemas.microsoft.com/office/drawing/2014/main" id="{7F58E2B6-361E-4737-8157-7207A2E29C5D}"/>
              </a:ext>
            </a:extLst>
          </p:cNvPr>
          <p:cNvSpPr>
            <a:spLocks noChangeArrowheads="1"/>
          </p:cNvSpPr>
          <p:nvPr/>
        </p:nvSpPr>
        <p:spPr bwMode="auto">
          <a:xfrm>
            <a:off x="5227638" y="4243388"/>
            <a:ext cx="1382712"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RESOLUCIÓN DE INCORPORACIÓN DE RECURSOS </a:t>
            </a: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INVIAS</a:t>
            </a:r>
          </a:p>
        </p:txBody>
      </p:sp>
      <p:cxnSp>
        <p:nvCxnSpPr>
          <p:cNvPr id="177165" name="Conector recto 73">
            <a:extLst>
              <a:ext uri="{FF2B5EF4-FFF2-40B4-BE49-F238E27FC236}">
                <a16:creationId xmlns:a16="http://schemas.microsoft.com/office/drawing/2014/main" id="{542C71D3-1041-4290-BB62-E844A9F44DC9}"/>
              </a:ext>
            </a:extLst>
          </p:cNvPr>
          <p:cNvCxnSpPr>
            <a:cxnSpLocks/>
          </p:cNvCxnSpPr>
          <p:nvPr/>
        </p:nvCxnSpPr>
        <p:spPr bwMode="auto">
          <a:xfrm>
            <a:off x="5911850" y="2843213"/>
            <a:ext cx="0" cy="1347787"/>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77166" name="Imagen 74">
            <a:extLst>
              <a:ext uri="{FF2B5EF4-FFF2-40B4-BE49-F238E27FC236}">
                <a16:creationId xmlns:a16="http://schemas.microsoft.com/office/drawing/2014/main" id="{74DCC7FE-0C99-462D-98E8-9DBA87F721C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3400" y="3228975"/>
            <a:ext cx="614363"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67" name="Rectángulo 76">
            <a:extLst>
              <a:ext uri="{FF2B5EF4-FFF2-40B4-BE49-F238E27FC236}">
                <a16:creationId xmlns:a16="http://schemas.microsoft.com/office/drawing/2014/main" id="{293141DA-34D1-4A90-A554-93D024A80241}"/>
              </a:ext>
            </a:extLst>
          </p:cNvPr>
          <p:cNvSpPr>
            <a:spLocks noChangeArrowheads="1"/>
          </p:cNvSpPr>
          <p:nvPr/>
        </p:nvSpPr>
        <p:spPr bwMode="auto">
          <a:xfrm>
            <a:off x="6654800" y="4227513"/>
            <a:ext cx="1382713"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ELABORACIÓN DE PROGRAMACIÓN MENSUALES DE GIROS DE LOS 91 PROYECTOS </a:t>
            </a: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INVIAS</a:t>
            </a:r>
          </a:p>
        </p:txBody>
      </p:sp>
      <p:cxnSp>
        <p:nvCxnSpPr>
          <p:cNvPr id="177168" name="Conector recto 77">
            <a:extLst>
              <a:ext uri="{FF2B5EF4-FFF2-40B4-BE49-F238E27FC236}">
                <a16:creationId xmlns:a16="http://schemas.microsoft.com/office/drawing/2014/main" id="{509B83EE-E417-4B99-B32E-A4BDEF24D810}"/>
              </a:ext>
            </a:extLst>
          </p:cNvPr>
          <p:cNvCxnSpPr>
            <a:cxnSpLocks/>
          </p:cNvCxnSpPr>
          <p:nvPr/>
        </p:nvCxnSpPr>
        <p:spPr bwMode="auto">
          <a:xfrm>
            <a:off x="7339013" y="2819400"/>
            <a:ext cx="0" cy="1347788"/>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77169" name="Imagen 78">
            <a:extLst>
              <a:ext uri="{FF2B5EF4-FFF2-40B4-BE49-F238E27FC236}">
                <a16:creationId xmlns:a16="http://schemas.microsoft.com/office/drawing/2014/main" id="{933666DD-56B4-49E4-95D6-CC9D524B76B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29450" y="3225800"/>
            <a:ext cx="615950"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70" name="Rectángulo 80">
            <a:extLst>
              <a:ext uri="{FF2B5EF4-FFF2-40B4-BE49-F238E27FC236}">
                <a16:creationId xmlns:a16="http://schemas.microsoft.com/office/drawing/2014/main" id="{AD252B33-A1CB-4681-9686-92CF3E54537B}"/>
              </a:ext>
            </a:extLst>
          </p:cNvPr>
          <p:cNvSpPr>
            <a:spLocks noChangeArrowheads="1"/>
          </p:cNvSpPr>
          <p:nvPr/>
        </p:nvSpPr>
        <p:spPr bwMode="auto">
          <a:xfrm>
            <a:off x="8094663" y="4233863"/>
            <a:ext cx="1874837"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SOLICITUD DE CERTIFICADOS DE CUMPLIMIENTO DE REQUISITOS PREVIOS AL INICIO DE LA EJECUCIÓN </a:t>
            </a: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INVIAS</a:t>
            </a:r>
          </a:p>
        </p:txBody>
      </p:sp>
      <p:cxnSp>
        <p:nvCxnSpPr>
          <p:cNvPr id="177171" name="Conector recto 81">
            <a:extLst>
              <a:ext uri="{FF2B5EF4-FFF2-40B4-BE49-F238E27FC236}">
                <a16:creationId xmlns:a16="http://schemas.microsoft.com/office/drawing/2014/main" id="{794494CA-7523-41FF-A36A-84E663A70967}"/>
              </a:ext>
            </a:extLst>
          </p:cNvPr>
          <p:cNvCxnSpPr>
            <a:cxnSpLocks/>
          </p:cNvCxnSpPr>
          <p:nvPr/>
        </p:nvCxnSpPr>
        <p:spPr bwMode="auto">
          <a:xfrm>
            <a:off x="9028113" y="2833688"/>
            <a:ext cx="1587" cy="1347787"/>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77172" name="Imagen 82">
            <a:extLst>
              <a:ext uri="{FF2B5EF4-FFF2-40B4-BE49-F238E27FC236}">
                <a16:creationId xmlns:a16="http://schemas.microsoft.com/office/drawing/2014/main" id="{851F85B5-B4B9-40ED-B3CB-59D1ACE77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729663" y="3228975"/>
            <a:ext cx="615950"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73" name="Rectángulo 88">
            <a:extLst>
              <a:ext uri="{FF2B5EF4-FFF2-40B4-BE49-F238E27FC236}">
                <a16:creationId xmlns:a16="http://schemas.microsoft.com/office/drawing/2014/main" id="{7980C576-A47A-4083-A2AC-9B63119AFCE4}"/>
              </a:ext>
            </a:extLst>
          </p:cNvPr>
          <p:cNvSpPr>
            <a:spLocks noChangeArrowheads="1"/>
          </p:cNvSpPr>
          <p:nvPr/>
        </p:nvSpPr>
        <p:spPr bwMode="auto">
          <a:xfrm>
            <a:off x="10234613" y="4222750"/>
            <a:ext cx="1090612" cy="135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EXPEDICION DE CERTIFICADOS DE CUMPLIMIENTO DE REQUISITOS MINIMOS</a:t>
            </a: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(ENTRE EL 12  DE MARZO Y EL 28 DE JUNIO DE 2019)</a:t>
            </a:r>
          </a:p>
          <a:p>
            <a:pPr algn="ctr" eaLnBrk="1" hangingPunct="1">
              <a:lnSpc>
                <a:spcPct val="100000"/>
              </a:lnSpc>
              <a:spcBef>
                <a:spcPct val="0"/>
              </a:spcBef>
              <a:buFontTx/>
              <a:buNone/>
            </a:pPr>
            <a:endParaRPr lang="es-CO" altLang="es-CO" sz="800" b="1">
              <a:solidFill>
                <a:srgbClr val="548235"/>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Secretaría Técnica</a:t>
            </a:r>
          </a:p>
          <a:p>
            <a:pPr algn="ctr" eaLnBrk="1" hangingPunct="1">
              <a:lnSpc>
                <a:spcPct val="100000"/>
              </a:lnSpc>
              <a:spcBef>
                <a:spcPct val="0"/>
              </a:spcBef>
              <a:buFontTx/>
              <a:buNone/>
            </a:pPr>
            <a:r>
              <a:rPr lang="es-CO" altLang="es-CO" sz="800" b="1">
                <a:solidFill>
                  <a:srgbClr val="548235"/>
                </a:solidFill>
                <a:latin typeface="Arial" panose="020B0604020202020204" pitchFamily="34" charset="0"/>
                <a:cs typeface="Arial" panose="020B0604020202020204" pitchFamily="34" charset="0"/>
              </a:rPr>
              <a:t> OCAD Paz</a:t>
            </a:r>
          </a:p>
        </p:txBody>
      </p:sp>
      <p:cxnSp>
        <p:nvCxnSpPr>
          <p:cNvPr id="177174" name="Conector recto 89">
            <a:extLst>
              <a:ext uri="{FF2B5EF4-FFF2-40B4-BE49-F238E27FC236}">
                <a16:creationId xmlns:a16="http://schemas.microsoft.com/office/drawing/2014/main" id="{93788E53-A877-4476-A633-E52CCA4D2E4E}"/>
              </a:ext>
            </a:extLst>
          </p:cNvPr>
          <p:cNvCxnSpPr>
            <a:cxnSpLocks/>
          </p:cNvCxnSpPr>
          <p:nvPr/>
        </p:nvCxnSpPr>
        <p:spPr bwMode="auto">
          <a:xfrm>
            <a:off x="10764838" y="2609850"/>
            <a:ext cx="1587" cy="1347788"/>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97304" name="Imagen 2">
            <a:extLst>
              <a:ext uri="{FF2B5EF4-FFF2-40B4-BE49-F238E27FC236}">
                <a16:creationId xmlns:a16="http://schemas.microsoft.com/office/drawing/2014/main" id="{975CB789-D3BA-4D9B-AF11-2F65A45505F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42938" y="3157538"/>
            <a:ext cx="842962" cy="573087"/>
          </a:xfrm>
          <a:prstGeom prst="rect">
            <a:avLst/>
          </a:prstGeom>
          <a:noFill/>
          <a:ln>
            <a:noFill/>
          </a:ln>
          <a:effectLst>
            <a:outerShdw blurRad="50800" dist="50800" dir="5400000" algn="ctr" rotWithShape="0">
              <a:schemeClr val="accent6">
                <a:lumMod val="50000"/>
              </a:schemeClr>
            </a:outerShdw>
          </a:effectLst>
        </p:spPr>
      </p:pic>
      <p:pic>
        <p:nvPicPr>
          <p:cNvPr id="177176" name="Imagen 51">
            <a:extLst>
              <a:ext uri="{FF2B5EF4-FFF2-40B4-BE49-F238E27FC236}">
                <a16:creationId xmlns:a16="http://schemas.microsoft.com/office/drawing/2014/main" id="{51B9E4C4-F5E5-46E2-8CA1-5B16CA1D1343}"/>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173288" y="3167063"/>
            <a:ext cx="9001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CuadroTexto 3">
            <a:extLst>
              <a:ext uri="{FF2B5EF4-FFF2-40B4-BE49-F238E27FC236}">
                <a16:creationId xmlns:a16="http://schemas.microsoft.com/office/drawing/2014/main" id="{086D3482-70B1-4A13-9874-E505F5E5B48F}"/>
              </a:ext>
            </a:extLst>
          </p:cNvPr>
          <p:cNvSpPr txBox="1"/>
          <p:nvPr/>
        </p:nvSpPr>
        <p:spPr>
          <a:xfrm>
            <a:off x="852488" y="2274888"/>
            <a:ext cx="719137" cy="584200"/>
          </a:xfrm>
          <a:prstGeom prst="rect">
            <a:avLst/>
          </a:prstGeom>
          <a:solidFill>
            <a:schemeClr val="accent6">
              <a:lumMod val="75000"/>
            </a:schemeClr>
          </a:solidFill>
        </p:spPr>
        <p:txBody>
          <a:bodyPr>
            <a:spAutoFit/>
          </a:bodyPr>
          <a:lstStyle/>
          <a:p>
            <a:pPr algn="ctr" eaLnBrk="1" fontAlgn="auto" hangingPunct="1">
              <a:spcBef>
                <a:spcPts val="0"/>
              </a:spcBef>
              <a:spcAft>
                <a:spcPts val="0"/>
              </a:spcAft>
              <a:defRPr/>
            </a:pPr>
            <a:r>
              <a:rPr lang="es-CO" sz="1600" b="1" dirty="0">
                <a:solidFill>
                  <a:prstClr val="white"/>
                </a:solidFill>
                <a:latin typeface="Franklin Gothic Demi Cond" panose="020B0706030402020204" pitchFamily="34" charset="0"/>
              </a:rPr>
              <a:t>28 DIC 2018</a:t>
            </a:r>
          </a:p>
        </p:txBody>
      </p:sp>
      <p:sp>
        <p:nvSpPr>
          <p:cNvPr id="53" name="CuadroTexto 52">
            <a:extLst>
              <a:ext uri="{FF2B5EF4-FFF2-40B4-BE49-F238E27FC236}">
                <a16:creationId xmlns:a16="http://schemas.microsoft.com/office/drawing/2014/main" id="{6BA0B0D9-9C1A-4168-A409-4EEEAC2AA3B6}"/>
              </a:ext>
            </a:extLst>
          </p:cNvPr>
          <p:cNvSpPr txBox="1"/>
          <p:nvPr/>
        </p:nvSpPr>
        <p:spPr>
          <a:xfrm>
            <a:off x="2016125" y="2273300"/>
            <a:ext cx="1258888" cy="339725"/>
          </a:xfrm>
          <a:prstGeom prst="rect">
            <a:avLst/>
          </a:prstGeom>
          <a:solidFill>
            <a:schemeClr val="accent6">
              <a:lumMod val="75000"/>
            </a:schemeClr>
          </a:solidFill>
        </p:spPr>
        <p:txBody>
          <a:bodyPr>
            <a:spAutoFit/>
          </a:bodyPr>
          <a:lstStyle/>
          <a:p>
            <a:pPr algn="ctr" eaLnBrk="1" fontAlgn="auto" hangingPunct="1">
              <a:spcBef>
                <a:spcPts val="0"/>
              </a:spcBef>
              <a:spcAft>
                <a:spcPts val="0"/>
              </a:spcAft>
              <a:defRPr/>
            </a:pPr>
            <a:r>
              <a:rPr lang="es-CO" sz="1600" b="1" dirty="0">
                <a:solidFill>
                  <a:prstClr val="white"/>
                </a:solidFill>
                <a:latin typeface="Franklin Gothic Demi Cond" panose="020B0706030402020204" pitchFamily="34" charset="0"/>
              </a:rPr>
              <a:t>18 ENE 2019</a:t>
            </a:r>
          </a:p>
        </p:txBody>
      </p:sp>
      <p:sp>
        <p:nvSpPr>
          <p:cNvPr id="54" name="CuadroTexto 53">
            <a:extLst>
              <a:ext uri="{FF2B5EF4-FFF2-40B4-BE49-F238E27FC236}">
                <a16:creationId xmlns:a16="http://schemas.microsoft.com/office/drawing/2014/main" id="{B0974EC5-F920-4CB7-A659-A09FB5E3B244}"/>
              </a:ext>
            </a:extLst>
          </p:cNvPr>
          <p:cNvSpPr txBox="1"/>
          <p:nvPr/>
        </p:nvSpPr>
        <p:spPr>
          <a:xfrm>
            <a:off x="3832225" y="2273300"/>
            <a:ext cx="1260475" cy="339725"/>
          </a:xfrm>
          <a:prstGeom prst="rect">
            <a:avLst/>
          </a:prstGeom>
          <a:solidFill>
            <a:schemeClr val="accent6">
              <a:lumMod val="75000"/>
            </a:schemeClr>
          </a:solidFill>
        </p:spPr>
        <p:txBody>
          <a:bodyPr>
            <a:spAutoFit/>
          </a:bodyPr>
          <a:lstStyle/>
          <a:p>
            <a:pPr algn="ctr" eaLnBrk="1" fontAlgn="auto" hangingPunct="1">
              <a:spcBef>
                <a:spcPts val="0"/>
              </a:spcBef>
              <a:spcAft>
                <a:spcPts val="0"/>
              </a:spcAft>
              <a:defRPr/>
            </a:pPr>
            <a:r>
              <a:rPr lang="es-CO" sz="1600" b="1" dirty="0">
                <a:solidFill>
                  <a:prstClr val="white"/>
                </a:solidFill>
                <a:latin typeface="Franklin Gothic Demi Cond" panose="020B0706030402020204" pitchFamily="34" charset="0"/>
              </a:rPr>
              <a:t>23 ENE 2019</a:t>
            </a:r>
          </a:p>
        </p:txBody>
      </p:sp>
      <p:sp>
        <p:nvSpPr>
          <p:cNvPr id="55" name="CuadroTexto 54">
            <a:extLst>
              <a:ext uri="{FF2B5EF4-FFF2-40B4-BE49-F238E27FC236}">
                <a16:creationId xmlns:a16="http://schemas.microsoft.com/office/drawing/2014/main" id="{753C6FF8-6051-4257-AC56-A522466A95EF}"/>
              </a:ext>
            </a:extLst>
          </p:cNvPr>
          <p:cNvSpPr txBox="1"/>
          <p:nvPr/>
        </p:nvSpPr>
        <p:spPr>
          <a:xfrm>
            <a:off x="5311775" y="2278063"/>
            <a:ext cx="1260475" cy="338137"/>
          </a:xfrm>
          <a:prstGeom prst="rect">
            <a:avLst/>
          </a:prstGeom>
          <a:solidFill>
            <a:schemeClr val="accent6">
              <a:lumMod val="75000"/>
            </a:schemeClr>
          </a:solidFill>
        </p:spPr>
        <p:txBody>
          <a:bodyPr>
            <a:spAutoFit/>
          </a:bodyPr>
          <a:lstStyle/>
          <a:p>
            <a:pPr algn="ctr" eaLnBrk="1" fontAlgn="auto" hangingPunct="1">
              <a:spcBef>
                <a:spcPts val="0"/>
              </a:spcBef>
              <a:spcAft>
                <a:spcPts val="0"/>
              </a:spcAft>
              <a:defRPr/>
            </a:pPr>
            <a:r>
              <a:rPr lang="es-CO" sz="1600" b="1" dirty="0">
                <a:solidFill>
                  <a:prstClr val="white"/>
                </a:solidFill>
                <a:latin typeface="Franklin Gothic Demi Cond" panose="020B0706030402020204" pitchFamily="34" charset="0"/>
              </a:rPr>
              <a:t>28 ENE 2019</a:t>
            </a:r>
          </a:p>
        </p:txBody>
      </p:sp>
      <p:sp>
        <p:nvSpPr>
          <p:cNvPr id="56" name="CuadroTexto 55">
            <a:extLst>
              <a:ext uri="{FF2B5EF4-FFF2-40B4-BE49-F238E27FC236}">
                <a16:creationId xmlns:a16="http://schemas.microsoft.com/office/drawing/2014/main" id="{8E56FF83-AF13-4EE2-9A56-CD3691BC0C53}"/>
              </a:ext>
            </a:extLst>
          </p:cNvPr>
          <p:cNvSpPr txBox="1"/>
          <p:nvPr/>
        </p:nvSpPr>
        <p:spPr>
          <a:xfrm>
            <a:off x="6756400" y="2270125"/>
            <a:ext cx="1258888" cy="338138"/>
          </a:xfrm>
          <a:prstGeom prst="rect">
            <a:avLst/>
          </a:prstGeom>
          <a:solidFill>
            <a:schemeClr val="accent6">
              <a:lumMod val="75000"/>
            </a:schemeClr>
          </a:solidFill>
        </p:spPr>
        <p:txBody>
          <a:bodyPr>
            <a:spAutoFit/>
          </a:bodyPr>
          <a:lstStyle/>
          <a:p>
            <a:pPr algn="ctr" eaLnBrk="1" fontAlgn="auto" hangingPunct="1">
              <a:spcBef>
                <a:spcPts val="0"/>
              </a:spcBef>
              <a:spcAft>
                <a:spcPts val="0"/>
              </a:spcAft>
              <a:defRPr/>
            </a:pPr>
            <a:r>
              <a:rPr lang="es-CO" sz="1600" b="1" dirty="0">
                <a:solidFill>
                  <a:prstClr val="white"/>
                </a:solidFill>
                <a:latin typeface="Franklin Gothic Demi Cond" panose="020B0706030402020204" pitchFamily="34" charset="0"/>
              </a:rPr>
              <a:t>30 ENE 2019</a:t>
            </a:r>
          </a:p>
        </p:txBody>
      </p:sp>
      <p:pic>
        <p:nvPicPr>
          <p:cNvPr id="97311" name="Imagen 56">
            <a:extLst>
              <a:ext uri="{FF2B5EF4-FFF2-40B4-BE49-F238E27FC236}">
                <a16:creationId xmlns:a16="http://schemas.microsoft.com/office/drawing/2014/main" id="{6DCF9295-A930-461D-83AD-63A75AA53BC8}"/>
              </a:ext>
            </a:extLst>
          </p:cNvPr>
          <p:cNvPicPr>
            <a:picLocks noChangeAspect="1" noChangeArrowheads="1"/>
          </p:cNvPicPr>
          <p:nvPr/>
        </p:nvPicPr>
        <p:blipFill>
          <a:blip r:embed="rId5"/>
          <a:srcRect/>
          <a:stretch>
            <a:fillRect/>
          </a:stretch>
        </p:blipFill>
        <p:spPr bwMode="auto">
          <a:xfrm>
            <a:off x="10240963" y="3157538"/>
            <a:ext cx="1079500" cy="612775"/>
          </a:xfrm>
          <a:prstGeom prst="rect">
            <a:avLst/>
          </a:prstGeom>
          <a:noFill/>
          <a:ln>
            <a:noFill/>
          </a:ln>
          <a:effectLst>
            <a:outerShdw blurRad="50800" dist="50800" dir="5400000" algn="ctr" rotWithShape="0">
              <a:schemeClr val="accent6">
                <a:lumMod val="50000"/>
              </a:schemeClr>
            </a:outerShdw>
          </a:effectLst>
        </p:spPr>
      </p:pic>
      <p:sp>
        <p:nvSpPr>
          <p:cNvPr id="71" name="CuadroTexto 70">
            <a:extLst>
              <a:ext uri="{FF2B5EF4-FFF2-40B4-BE49-F238E27FC236}">
                <a16:creationId xmlns:a16="http://schemas.microsoft.com/office/drawing/2014/main" id="{36C86739-8EC3-4C75-887C-02ED449018B4}"/>
              </a:ext>
            </a:extLst>
          </p:cNvPr>
          <p:cNvSpPr txBox="1"/>
          <p:nvPr/>
        </p:nvSpPr>
        <p:spPr>
          <a:xfrm>
            <a:off x="8426450" y="2273300"/>
            <a:ext cx="1260475" cy="339725"/>
          </a:xfrm>
          <a:prstGeom prst="rect">
            <a:avLst/>
          </a:prstGeom>
          <a:solidFill>
            <a:schemeClr val="accent6">
              <a:lumMod val="75000"/>
            </a:schemeClr>
          </a:solidFill>
        </p:spPr>
        <p:txBody>
          <a:bodyPr>
            <a:spAutoFit/>
          </a:bodyPr>
          <a:lstStyle/>
          <a:p>
            <a:pPr algn="ctr" eaLnBrk="1" fontAlgn="auto" hangingPunct="1">
              <a:spcBef>
                <a:spcPts val="0"/>
              </a:spcBef>
              <a:spcAft>
                <a:spcPts val="0"/>
              </a:spcAft>
              <a:defRPr/>
            </a:pPr>
            <a:r>
              <a:rPr lang="es-CO" sz="1600" b="1" dirty="0">
                <a:solidFill>
                  <a:prstClr val="white"/>
                </a:solidFill>
                <a:latin typeface="Franklin Gothic Demi Cond" panose="020B0706030402020204" pitchFamily="34" charset="0"/>
              </a:rPr>
              <a:t>31 ENE 2019</a:t>
            </a:r>
          </a:p>
        </p:txBody>
      </p:sp>
      <p:sp>
        <p:nvSpPr>
          <p:cNvPr id="84" name="CuadroTexto 83">
            <a:extLst>
              <a:ext uri="{FF2B5EF4-FFF2-40B4-BE49-F238E27FC236}">
                <a16:creationId xmlns:a16="http://schemas.microsoft.com/office/drawing/2014/main" id="{74B2062B-239E-4414-8B70-A378F4840614}"/>
              </a:ext>
            </a:extLst>
          </p:cNvPr>
          <p:cNvSpPr txBox="1"/>
          <p:nvPr/>
        </p:nvSpPr>
        <p:spPr>
          <a:xfrm>
            <a:off x="9985375" y="2257425"/>
            <a:ext cx="1354138" cy="338138"/>
          </a:xfrm>
          <a:prstGeom prst="rect">
            <a:avLst/>
          </a:prstGeom>
          <a:solidFill>
            <a:schemeClr val="accent6">
              <a:lumMod val="75000"/>
            </a:schemeClr>
          </a:solidFill>
        </p:spPr>
        <p:txBody>
          <a:bodyPr>
            <a:spAutoFit/>
          </a:bodyPr>
          <a:lstStyle/>
          <a:p>
            <a:pPr algn="ctr" eaLnBrk="1" fontAlgn="auto" hangingPunct="1">
              <a:spcBef>
                <a:spcPts val="0"/>
              </a:spcBef>
              <a:spcAft>
                <a:spcPts val="0"/>
              </a:spcAft>
              <a:defRPr/>
            </a:pPr>
            <a:r>
              <a:rPr lang="es-CO" sz="1600" b="1" dirty="0">
                <a:solidFill>
                  <a:prstClr val="white"/>
                </a:solidFill>
                <a:latin typeface="Franklin Gothic Demi Cond" panose="020B0706030402020204" pitchFamily="34" charset="0"/>
              </a:rPr>
              <a:t>28 JUNIO 2019</a:t>
            </a:r>
          </a:p>
        </p:txBody>
      </p:sp>
      <p:sp>
        <p:nvSpPr>
          <p:cNvPr id="177185" name="Rectángulo 4">
            <a:extLst>
              <a:ext uri="{FF2B5EF4-FFF2-40B4-BE49-F238E27FC236}">
                <a16:creationId xmlns:a16="http://schemas.microsoft.com/office/drawing/2014/main" id="{A5B8E3FA-5307-42F6-8BAC-449DE384FC38}"/>
              </a:ext>
            </a:extLst>
          </p:cNvPr>
          <p:cNvSpPr>
            <a:spLocks noChangeArrowheads="1"/>
          </p:cNvSpPr>
          <p:nvPr/>
        </p:nvSpPr>
        <p:spPr bwMode="auto">
          <a:xfrm>
            <a:off x="852488" y="1322388"/>
            <a:ext cx="104679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pPr>
            <a:r>
              <a:rPr lang="es-CO" altLang="es-CO" sz="1800" b="1">
                <a:solidFill>
                  <a:srgbClr val="385723"/>
                </a:solidFill>
              </a:rPr>
              <a:t>En total son 91 Proyectos. El INVIAS fue designado para la contratación de 91 Interventorías y una obra.  </a:t>
            </a:r>
          </a:p>
        </p:txBody>
      </p:sp>
      <p:sp>
        <p:nvSpPr>
          <p:cNvPr id="177186" name="Rectángulo 39">
            <a:extLst>
              <a:ext uri="{FF2B5EF4-FFF2-40B4-BE49-F238E27FC236}">
                <a16:creationId xmlns:a16="http://schemas.microsoft.com/office/drawing/2014/main" id="{10369081-908C-4B4A-983C-01E1F1BA415F}"/>
              </a:ext>
            </a:extLst>
          </p:cNvPr>
          <p:cNvSpPr>
            <a:spLocks noChangeArrowheads="1"/>
          </p:cNvSpPr>
          <p:nvPr/>
        </p:nvSpPr>
        <p:spPr bwMode="auto">
          <a:xfrm>
            <a:off x="846138" y="623888"/>
            <a:ext cx="45085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ítulo 1">
            <a:extLst>
              <a:ext uri="{FF2B5EF4-FFF2-40B4-BE49-F238E27FC236}">
                <a16:creationId xmlns:a16="http://schemas.microsoft.com/office/drawing/2014/main" id="{1CB027DF-2F31-4386-B52B-AA3D1E8E4A54}"/>
              </a:ext>
            </a:extLst>
          </p:cNvPr>
          <p:cNvSpPr>
            <a:spLocks noGrp="1"/>
          </p:cNvSpPr>
          <p:nvPr>
            <p:ph type="title" idx="4294967295"/>
          </p:nvPr>
        </p:nvSpPr>
        <p:spPr>
          <a:xfrm>
            <a:off x="866775" y="134938"/>
            <a:ext cx="5205413" cy="612775"/>
          </a:xfrm>
        </p:spPr>
        <p:txBody>
          <a:bodyPr/>
          <a:lstStyle/>
          <a:p>
            <a:pPr>
              <a:defRPr/>
            </a:pPr>
            <a:r>
              <a:rPr lang="es-CO" altLang="es-CO" sz="1600" b="1" dirty="0">
                <a:solidFill>
                  <a:schemeClr val="accent6">
                    <a:lumMod val="50000"/>
                  </a:schemeClr>
                </a:solidFill>
                <a:latin typeface="Arial" panose="020B0604020202020204" pitchFamily="34" charset="0"/>
                <a:cs typeface="Arial" panose="020B0604020202020204" pitchFamily="34" charset="0"/>
              </a:rPr>
              <a:t>OCAD PAZ</a:t>
            </a:r>
            <a:r>
              <a:rPr lang="es-CO" altLang="es-CO" sz="1600" dirty="0">
                <a:solidFill>
                  <a:schemeClr val="accent6">
                    <a:lumMod val="50000"/>
                  </a:schemeClr>
                </a:solidFill>
                <a:latin typeface="Arial" panose="020B0604020202020204" pitchFamily="34" charset="0"/>
                <a:cs typeface="Arial" panose="020B0604020202020204" pitchFamily="34" charset="0"/>
              </a:rPr>
              <a:t> </a:t>
            </a:r>
          </a:p>
        </p:txBody>
      </p:sp>
      <p:sp>
        <p:nvSpPr>
          <p:cNvPr id="7" name="Rectángulo 5">
            <a:extLst>
              <a:ext uri="{FF2B5EF4-FFF2-40B4-BE49-F238E27FC236}">
                <a16:creationId xmlns:a16="http://schemas.microsoft.com/office/drawing/2014/main" id="{3A97F8CA-DEBC-4058-B996-F8623403D4B7}"/>
              </a:ext>
            </a:extLst>
          </p:cNvPr>
          <p:cNvSpPr>
            <a:spLocks noChangeArrowheads="1"/>
          </p:cNvSpPr>
          <p:nvPr/>
        </p:nvSpPr>
        <p:spPr bwMode="auto">
          <a:xfrm>
            <a:off x="5902325" y="171450"/>
            <a:ext cx="5422900" cy="611188"/>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3600" b="1" dirty="0">
                <a:solidFill>
                  <a:prstClr val="white"/>
                </a:solidFill>
                <a:latin typeface="Arial" panose="020B0604020202020204" pitchFamily="34" charset="0"/>
                <a:cs typeface="Arial" panose="020B0604020202020204" pitchFamily="34" charset="0"/>
                <a:sym typeface="Helvetica Neue Bold Condensed"/>
              </a:rPr>
              <a:t>ACUERDO 11</a:t>
            </a:r>
          </a:p>
        </p:txBody>
      </p:sp>
      <p:grpSp>
        <p:nvGrpSpPr>
          <p:cNvPr id="178180" name="Grupo 4">
            <a:extLst>
              <a:ext uri="{FF2B5EF4-FFF2-40B4-BE49-F238E27FC236}">
                <a16:creationId xmlns:a16="http://schemas.microsoft.com/office/drawing/2014/main" id="{9B1E0242-9729-4B38-AFFB-B65ABBEBEEA5}"/>
              </a:ext>
            </a:extLst>
          </p:cNvPr>
          <p:cNvGrpSpPr>
            <a:grpSpLocks/>
          </p:cNvGrpSpPr>
          <p:nvPr/>
        </p:nvGrpSpPr>
        <p:grpSpPr bwMode="auto">
          <a:xfrm>
            <a:off x="1276350" y="1101725"/>
            <a:ext cx="3457575" cy="4351338"/>
            <a:chOff x="4349514" y="687179"/>
            <a:chExt cx="4951588" cy="5652631"/>
          </a:xfrm>
        </p:grpSpPr>
        <p:grpSp>
          <p:nvGrpSpPr>
            <p:cNvPr id="178286" name="527 Grupo">
              <a:extLst>
                <a:ext uri="{FF2B5EF4-FFF2-40B4-BE49-F238E27FC236}">
                  <a16:creationId xmlns:a16="http://schemas.microsoft.com/office/drawing/2014/main" id="{DB31AEFD-F1CE-44F1-A9EE-AA57C8D5C14B}"/>
                </a:ext>
              </a:extLst>
            </p:cNvPr>
            <p:cNvGrpSpPr>
              <a:grpSpLocks/>
            </p:cNvGrpSpPr>
            <p:nvPr/>
          </p:nvGrpSpPr>
          <p:grpSpPr bwMode="auto">
            <a:xfrm>
              <a:off x="4392775" y="687179"/>
              <a:ext cx="4908327" cy="5652631"/>
              <a:chOff x="5331232" y="409216"/>
              <a:chExt cx="5571886" cy="6912330"/>
            </a:xfrm>
          </p:grpSpPr>
          <p:grpSp>
            <p:nvGrpSpPr>
              <p:cNvPr id="41" name="539 Grupo">
                <a:extLst>
                  <a:ext uri="{FF2B5EF4-FFF2-40B4-BE49-F238E27FC236}">
                    <a16:creationId xmlns:a16="http://schemas.microsoft.com/office/drawing/2014/main" id="{E6BF7CAF-4330-4E37-9E48-BFD74A01D801}"/>
                  </a:ext>
                </a:extLst>
              </p:cNvPr>
              <p:cNvGrpSpPr/>
              <p:nvPr/>
            </p:nvGrpSpPr>
            <p:grpSpPr>
              <a:xfrm>
                <a:off x="5331232" y="409216"/>
                <a:ext cx="5571886" cy="6912330"/>
                <a:chOff x="672756" y="548680"/>
                <a:chExt cx="4128414" cy="5320337"/>
              </a:xfrm>
              <a:solidFill>
                <a:srgbClr val="FFFFFF">
                  <a:lumMod val="75000"/>
                </a:srgbClr>
              </a:solidFill>
            </p:grpSpPr>
            <p:sp>
              <p:nvSpPr>
                <p:cNvPr id="44" name="Freeform 5">
                  <a:extLst>
                    <a:ext uri="{FF2B5EF4-FFF2-40B4-BE49-F238E27FC236}">
                      <a16:creationId xmlns:a16="http://schemas.microsoft.com/office/drawing/2014/main" id="{76130FDA-2C06-4992-8F6F-F02DA8FB0249}"/>
                    </a:ext>
                  </a:extLst>
                </p:cNvPr>
                <p:cNvSpPr>
                  <a:spLocks/>
                </p:cNvSpPr>
                <p:nvPr/>
              </p:nvSpPr>
              <p:spPr bwMode="auto">
                <a:xfrm>
                  <a:off x="1321752" y="761197"/>
                  <a:ext cx="295360" cy="418856"/>
                </a:xfrm>
                <a:custGeom>
                  <a:avLst/>
                  <a:gdLst>
                    <a:gd name="T0" fmla="*/ 528 w 892"/>
                    <a:gd name="T1" fmla="*/ 6 h 1354"/>
                    <a:gd name="T2" fmla="*/ 515 w 892"/>
                    <a:gd name="T3" fmla="*/ 53 h 1354"/>
                    <a:gd name="T4" fmla="*/ 492 w 892"/>
                    <a:gd name="T5" fmla="*/ 79 h 1354"/>
                    <a:gd name="T6" fmla="*/ 459 w 892"/>
                    <a:gd name="T7" fmla="*/ 108 h 1354"/>
                    <a:gd name="T8" fmla="*/ 465 w 892"/>
                    <a:gd name="T9" fmla="*/ 222 h 1354"/>
                    <a:gd name="T10" fmla="*/ 418 w 892"/>
                    <a:gd name="T11" fmla="*/ 328 h 1354"/>
                    <a:gd name="T12" fmla="*/ 359 w 892"/>
                    <a:gd name="T13" fmla="*/ 345 h 1354"/>
                    <a:gd name="T14" fmla="*/ 291 w 892"/>
                    <a:gd name="T15" fmla="*/ 323 h 1354"/>
                    <a:gd name="T16" fmla="*/ 229 w 892"/>
                    <a:gd name="T17" fmla="*/ 317 h 1354"/>
                    <a:gd name="T18" fmla="*/ 207 w 892"/>
                    <a:gd name="T19" fmla="*/ 344 h 1354"/>
                    <a:gd name="T20" fmla="*/ 154 w 892"/>
                    <a:gd name="T21" fmla="*/ 382 h 1354"/>
                    <a:gd name="T22" fmla="*/ 103 w 892"/>
                    <a:gd name="T23" fmla="*/ 450 h 1354"/>
                    <a:gd name="T24" fmla="*/ 88 w 892"/>
                    <a:gd name="T25" fmla="*/ 511 h 1354"/>
                    <a:gd name="T26" fmla="*/ 58 w 892"/>
                    <a:gd name="T27" fmla="*/ 543 h 1354"/>
                    <a:gd name="T28" fmla="*/ 47 w 892"/>
                    <a:gd name="T29" fmla="*/ 599 h 1354"/>
                    <a:gd name="T30" fmla="*/ 25 w 892"/>
                    <a:gd name="T31" fmla="*/ 659 h 1354"/>
                    <a:gd name="T32" fmla="*/ 30 w 892"/>
                    <a:gd name="T33" fmla="*/ 733 h 1354"/>
                    <a:gd name="T34" fmla="*/ 33 w 892"/>
                    <a:gd name="T35" fmla="*/ 816 h 1354"/>
                    <a:gd name="T36" fmla="*/ 19 w 892"/>
                    <a:gd name="T37" fmla="*/ 909 h 1354"/>
                    <a:gd name="T38" fmla="*/ 1 w 892"/>
                    <a:gd name="T39" fmla="*/ 950 h 1354"/>
                    <a:gd name="T40" fmla="*/ 5 w 892"/>
                    <a:gd name="T41" fmla="*/ 999 h 1354"/>
                    <a:gd name="T42" fmla="*/ 50 w 892"/>
                    <a:gd name="T43" fmla="*/ 1019 h 1354"/>
                    <a:gd name="T44" fmla="*/ 106 w 892"/>
                    <a:gd name="T45" fmla="*/ 1130 h 1354"/>
                    <a:gd name="T46" fmla="*/ 97 w 892"/>
                    <a:gd name="T47" fmla="*/ 1210 h 1354"/>
                    <a:gd name="T48" fmla="*/ 103 w 892"/>
                    <a:gd name="T49" fmla="*/ 1261 h 1354"/>
                    <a:gd name="T50" fmla="*/ 127 w 892"/>
                    <a:gd name="T51" fmla="*/ 1287 h 1354"/>
                    <a:gd name="T52" fmla="*/ 142 w 892"/>
                    <a:gd name="T53" fmla="*/ 1328 h 1354"/>
                    <a:gd name="T54" fmla="*/ 161 w 892"/>
                    <a:gd name="T55" fmla="*/ 1351 h 1354"/>
                    <a:gd name="T56" fmla="*/ 223 w 892"/>
                    <a:gd name="T57" fmla="*/ 1346 h 1354"/>
                    <a:gd name="T58" fmla="*/ 249 w 892"/>
                    <a:gd name="T59" fmla="*/ 1316 h 1354"/>
                    <a:gd name="T60" fmla="*/ 322 w 892"/>
                    <a:gd name="T61" fmla="*/ 1274 h 1354"/>
                    <a:gd name="T62" fmla="*/ 394 w 892"/>
                    <a:gd name="T63" fmla="*/ 1267 h 1354"/>
                    <a:gd name="T64" fmla="*/ 440 w 892"/>
                    <a:gd name="T65" fmla="*/ 1241 h 1354"/>
                    <a:gd name="T66" fmla="*/ 470 w 892"/>
                    <a:gd name="T67" fmla="*/ 1188 h 1354"/>
                    <a:gd name="T68" fmla="*/ 498 w 892"/>
                    <a:gd name="T69" fmla="*/ 1149 h 1354"/>
                    <a:gd name="T70" fmla="*/ 580 w 892"/>
                    <a:gd name="T71" fmla="*/ 1087 h 1354"/>
                    <a:gd name="T72" fmla="*/ 627 w 892"/>
                    <a:gd name="T73" fmla="*/ 1064 h 1354"/>
                    <a:gd name="T74" fmla="*/ 697 w 892"/>
                    <a:gd name="T75" fmla="*/ 1050 h 1354"/>
                    <a:gd name="T76" fmla="*/ 738 w 892"/>
                    <a:gd name="T77" fmla="*/ 1017 h 1354"/>
                    <a:gd name="T78" fmla="*/ 797 w 892"/>
                    <a:gd name="T79" fmla="*/ 894 h 1354"/>
                    <a:gd name="T80" fmla="*/ 796 w 892"/>
                    <a:gd name="T81" fmla="*/ 769 h 1354"/>
                    <a:gd name="T82" fmla="*/ 772 w 892"/>
                    <a:gd name="T83" fmla="*/ 687 h 1354"/>
                    <a:gd name="T84" fmla="*/ 790 w 892"/>
                    <a:gd name="T85" fmla="*/ 622 h 1354"/>
                    <a:gd name="T86" fmla="*/ 878 w 892"/>
                    <a:gd name="T87" fmla="*/ 568 h 1354"/>
                    <a:gd name="T88" fmla="*/ 881 w 892"/>
                    <a:gd name="T89" fmla="*/ 462 h 1354"/>
                    <a:gd name="T90" fmla="*/ 853 w 892"/>
                    <a:gd name="T91" fmla="*/ 476 h 1354"/>
                    <a:gd name="T92" fmla="*/ 805 w 892"/>
                    <a:gd name="T93" fmla="*/ 496 h 1354"/>
                    <a:gd name="T94" fmla="*/ 743 w 892"/>
                    <a:gd name="T95" fmla="*/ 505 h 1354"/>
                    <a:gd name="T96" fmla="*/ 777 w 892"/>
                    <a:gd name="T97" fmla="*/ 477 h 1354"/>
                    <a:gd name="T98" fmla="*/ 780 w 892"/>
                    <a:gd name="T99" fmla="*/ 451 h 1354"/>
                    <a:gd name="T100" fmla="*/ 753 w 892"/>
                    <a:gd name="T101" fmla="*/ 374 h 1354"/>
                    <a:gd name="T102" fmla="*/ 723 w 892"/>
                    <a:gd name="T103" fmla="*/ 350 h 1354"/>
                    <a:gd name="T104" fmla="*/ 719 w 892"/>
                    <a:gd name="T105" fmla="*/ 304 h 1354"/>
                    <a:gd name="T106" fmla="*/ 696 w 892"/>
                    <a:gd name="T107" fmla="*/ 278 h 1354"/>
                    <a:gd name="T108" fmla="*/ 750 w 892"/>
                    <a:gd name="T109" fmla="*/ 238 h 1354"/>
                    <a:gd name="T110" fmla="*/ 768 w 892"/>
                    <a:gd name="T111" fmla="*/ 200 h 1354"/>
                    <a:gd name="T112" fmla="*/ 753 w 892"/>
                    <a:gd name="T113" fmla="*/ 145 h 1354"/>
                    <a:gd name="T114" fmla="*/ 679 w 892"/>
                    <a:gd name="T115" fmla="*/ 148 h 1354"/>
                    <a:gd name="T116" fmla="*/ 639 w 892"/>
                    <a:gd name="T117" fmla="*/ 132 h 1354"/>
                    <a:gd name="T118" fmla="*/ 600 w 892"/>
                    <a:gd name="T119" fmla="*/ 62 h 1354"/>
                    <a:gd name="T120" fmla="*/ 578 w 892"/>
                    <a:gd name="T121" fmla="*/ 27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2" h="1354">
                      <a:moveTo>
                        <a:pt x="563" y="4"/>
                      </a:moveTo>
                      <a:lnTo>
                        <a:pt x="557" y="1"/>
                      </a:lnTo>
                      <a:lnTo>
                        <a:pt x="543" y="0"/>
                      </a:lnTo>
                      <a:lnTo>
                        <a:pt x="540" y="0"/>
                      </a:lnTo>
                      <a:lnTo>
                        <a:pt x="535" y="1"/>
                      </a:lnTo>
                      <a:lnTo>
                        <a:pt x="532" y="4"/>
                      </a:lnTo>
                      <a:lnTo>
                        <a:pt x="528" y="6"/>
                      </a:lnTo>
                      <a:lnTo>
                        <a:pt x="525" y="9"/>
                      </a:lnTo>
                      <a:lnTo>
                        <a:pt x="521" y="13"/>
                      </a:lnTo>
                      <a:lnTo>
                        <a:pt x="518" y="19"/>
                      </a:lnTo>
                      <a:lnTo>
                        <a:pt x="516" y="25"/>
                      </a:lnTo>
                      <a:lnTo>
                        <a:pt x="516" y="31"/>
                      </a:lnTo>
                      <a:lnTo>
                        <a:pt x="516" y="45"/>
                      </a:lnTo>
                      <a:lnTo>
                        <a:pt x="515" y="53"/>
                      </a:lnTo>
                      <a:lnTo>
                        <a:pt x="512" y="62"/>
                      </a:lnTo>
                      <a:lnTo>
                        <a:pt x="509" y="66"/>
                      </a:lnTo>
                      <a:lnTo>
                        <a:pt x="507" y="71"/>
                      </a:lnTo>
                      <a:lnTo>
                        <a:pt x="504" y="75"/>
                      </a:lnTo>
                      <a:lnTo>
                        <a:pt x="501" y="78"/>
                      </a:lnTo>
                      <a:lnTo>
                        <a:pt x="499" y="78"/>
                      </a:lnTo>
                      <a:lnTo>
                        <a:pt x="492" y="79"/>
                      </a:lnTo>
                      <a:lnTo>
                        <a:pt x="484" y="80"/>
                      </a:lnTo>
                      <a:lnTo>
                        <a:pt x="475" y="85"/>
                      </a:lnTo>
                      <a:lnTo>
                        <a:pt x="471" y="88"/>
                      </a:lnTo>
                      <a:lnTo>
                        <a:pt x="466" y="91"/>
                      </a:lnTo>
                      <a:lnTo>
                        <a:pt x="463" y="95"/>
                      </a:lnTo>
                      <a:lnTo>
                        <a:pt x="461" y="101"/>
                      </a:lnTo>
                      <a:lnTo>
                        <a:pt x="459" y="108"/>
                      </a:lnTo>
                      <a:lnTo>
                        <a:pt x="458" y="116"/>
                      </a:lnTo>
                      <a:lnTo>
                        <a:pt x="459" y="125"/>
                      </a:lnTo>
                      <a:lnTo>
                        <a:pt x="461" y="135"/>
                      </a:lnTo>
                      <a:lnTo>
                        <a:pt x="466" y="192"/>
                      </a:lnTo>
                      <a:lnTo>
                        <a:pt x="467" y="197"/>
                      </a:lnTo>
                      <a:lnTo>
                        <a:pt x="466" y="211"/>
                      </a:lnTo>
                      <a:lnTo>
                        <a:pt x="465" y="222"/>
                      </a:lnTo>
                      <a:lnTo>
                        <a:pt x="462" y="234"/>
                      </a:lnTo>
                      <a:lnTo>
                        <a:pt x="458" y="248"/>
                      </a:lnTo>
                      <a:lnTo>
                        <a:pt x="452" y="263"/>
                      </a:lnTo>
                      <a:lnTo>
                        <a:pt x="435" y="297"/>
                      </a:lnTo>
                      <a:lnTo>
                        <a:pt x="433" y="304"/>
                      </a:lnTo>
                      <a:lnTo>
                        <a:pt x="425" y="319"/>
                      </a:lnTo>
                      <a:lnTo>
                        <a:pt x="418" y="328"/>
                      </a:lnTo>
                      <a:lnTo>
                        <a:pt x="409" y="335"/>
                      </a:lnTo>
                      <a:lnTo>
                        <a:pt x="404" y="338"/>
                      </a:lnTo>
                      <a:lnTo>
                        <a:pt x="397" y="342"/>
                      </a:lnTo>
                      <a:lnTo>
                        <a:pt x="390" y="345"/>
                      </a:lnTo>
                      <a:lnTo>
                        <a:pt x="382" y="346"/>
                      </a:lnTo>
                      <a:lnTo>
                        <a:pt x="376" y="346"/>
                      </a:lnTo>
                      <a:lnTo>
                        <a:pt x="359" y="345"/>
                      </a:lnTo>
                      <a:lnTo>
                        <a:pt x="347" y="344"/>
                      </a:lnTo>
                      <a:lnTo>
                        <a:pt x="336" y="343"/>
                      </a:lnTo>
                      <a:lnTo>
                        <a:pt x="324" y="339"/>
                      </a:lnTo>
                      <a:lnTo>
                        <a:pt x="312" y="336"/>
                      </a:lnTo>
                      <a:lnTo>
                        <a:pt x="309" y="333"/>
                      </a:lnTo>
                      <a:lnTo>
                        <a:pt x="298" y="327"/>
                      </a:lnTo>
                      <a:lnTo>
                        <a:pt x="291" y="323"/>
                      </a:lnTo>
                      <a:lnTo>
                        <a:pt x="283" y="319"/>
                      </a:lnTo>
                      <a:lnTo>
                        <a:pt x="272" y="316"/>
                      </a:lnTo>
                      <a:lnTo>
                        <a:pt x="260" y="314"/>
                      </a:lnTo>
                      <a:lnTo>
                        <a:pt x="256" y="312"/>
                      </a:lnTo>
                      <a:lnTo>
                        <a:pt x="243" y="312"/>
                      </a:lnTo>
                      <a:lnTo>
                        <a:pt x="236" y="314"/>
                      </a:lnTo>
                      <a:lnTo>
                        <a:pt x="229" y="317"/>
                      </a:lnTo>
                      <a:lnTo>
                        <a:pt x="225" y="319"/>
                      </a:lnTo>
                      <a:lnTo>
                        <a:pt x="222" y="322"/>
                      </a:lnTo>
                      <a:lnTo>
                        <a:pt x="219" y="325"/>
                      </a:lnTo>
                      <a:lnTo>
                        <a:pt x="216" y="330"/>
                      </a:lnTo>
                      <a:lnTo>
                        <a:pt x="216" y="332"/>
                      </a:lnTo>
                      <a:lnTo>
                        <a:pt x="211" y="339"/>
                      </a:lnTo>
                      <a:lnTo>
                        <a:pt x="207" y="344"/>
                      </a:lnTo>
                      <a:lnTo>
                        <a:pt x="201" y="349"/>
                      </a:lnTo>
                      <a:lnTo>
                        <a:pt x="193" y="355"/>
                      </a:lnTo>
                      <a:lnTo>
                        <a:pt x="182" y="361"/>
                      </a:lnTo>
                      <a:lnTo>
                        <a:pt x="179" y="362"/>
                      </a:lnTo>
                      <a:lnTo>
                        <a:pt x="169" y="368"/>
                      </a:lnTo>
                      <a:lnTo>
                        <a:pt x="162" y="373"/>
                      </a:lnTo>
                      <a:lnTo>
                        <a:pt x="154" y="382"/>
                      </a:lnTo>
                      <a:lnTo>
                        <a:pt x="146" y="392"/>
                      </a:lnTo>
                      <a:lnTo>
                        <a:pt x="136" y="406"/>
                      </a:lnTo>
                      <a:lnTo>
                        <a:pt x="121" y="430"/>
                      </a:lnTo>
                      <a:lnTo>
                        <a:pt x="117" y="431"/>
                      </a:lnTo>
                      <a:lnTo>
                        <a:pt x="110" y="438"/>
                      </a:lnTo>
                      <a:lnTo>
                        <a:pt x="107" y="442"/>
                      </a:lnTo>
                      <a:lnTo>
                        <a:pt x="103" y="450"/>
                      </a:lnTo>
                      <a:lnTo>
                        <a:pt x="101" y="458"/>
                      </a:lnTo>
                      <a:lnTo>
                        <a:pt x="100" y="470"/>
                      </a:lnTo>
                      <a:lnTo>
                        <a:pt x="100" y="477"/>
                      </a:lnTo>
                      <a:lnTo>
                        <a:pt x="97" y="492"/>
                      </a:lnTo>
                      <a:lnTo>
                        <a:pt x="95" y="500"/>
                      </a:lnTo>
                      <a:lnTo>
                        <a:pt x="90" y="508"/>
                      </a:lnTo>
                      <a:lnTo>
                        <a:pt x="88" y="511"/>
                      </a:lnTo>
                      <a:lnTo>
                        <a:pt x="85" y="514"/>
                      </a:lnTo>
                      <a:lnTo>
                        <a:pt x="82" y="517"/>
                      </a:lnTo>
                      <a:lnTo>
                        <a:pt x="79" y="518"/>
                      </a:lnTo>
                      <a:lnTo>
                        <a:pt x="76" y="520"/>
                      </a:lnTo>
                      <a:lnTo>
                        <a:pt x="71" y="525"/>
                      </a:lnTo>
                      <a:lnTo>
                        <a:pt x="63" y="533"/>
                      </a:lnTo>
                      <a:lnTo>
                        <a:pt x="58" y="543"/>
                      </a:lnTo>
                      <a:lnTo>
                        <a:pt x="56" y="546"/>
                      </a:lnTo>
                      <a:lnTo>
                        <a:pt x="50" y="557"/>
                      </a:lnTo>
                      <a:lnTo>
                        <a:pt x="48" y="565"/>
                      </a:lnTo>
                      <a:lnTo>
                        <a:pt x="47" y="574"/>
                      </a:lnTo>
                      <a:lnTo>
                        <a:pt x="46" y="585"/>
                      </a:lnTo>
                      <a:lnTo>
                        <a:pt x="47" y="597"/>
                      </a:lnTo>
                      <a:lnTo>
                        <a:pt x="47" y="599"/>
                      </a:lnTo>
                      <a:lnTo>
                        <a:pt x="47" y="606"/>
                      </a:lnTo>
                      <a:lnTo>
                        <a:pt x="46" y="612"/>
                      </a:lnTo>
                      <a:lnTo>
                        <a:pt x="44" y="618"/>
                      </a:lnTo>
                      <a:lnTo>
                        <a:pt x="40" y="627"/>
                      </a:lnTo>
                      <a:lnTo>
                        <a:pt x="34" y="636"/>
                      </a:lnTo>
                      <a:lnTo>
                        <a:pt x="29" y="647"/>
                      </a:lnTo>
                      <a:lnTo>
                        <a:pt x="25" y="659"/>
                      </a:lnTo>
                      <a:lnTo>
                        <a:pt x="22" y="670"/>
                      </a:lnTo>
                      <a:lnTo>
                        <a:pt x="21" y="681"/>
                      </a:lnTo>
                      <a:lnTo>
                        <a:pt x="21" y="692"/>
                      </a:lnTo>
                      <a:lnTo>
                        <a:pt x="22" y="701"/>
                      </a:lnTo>
                      <a:lnTo>
                        <a:pt x="23" y="710"/>
                      </a:lnTo>
                      <a:lnTo>
                        <a:pt x="27" y="717"/>
                      </a:lnTo>
                      <a:lnTo>
                        <a:pt x="30" y="733"/>
                      </a:lnTo>
                      <a:lnTo>
                        <a:pt x="32" y="747"/>
                      </a:lnTo>
                      <a:lnTo>
                        <a:pt x="32" y="757"/>
                      </a:lnTo>
                      <a:lnTo>
                        <a:pt x="32" y="761"/>
                      </a:lnTo>
                      <a:lnTo>
                        <a:pt x="33" y="768"/>
                      </a:lnTo>
                      <a:lnTo>
                        <a:pt x="35" y="788"/>
                      </a:lnTo>
                      <a:lnTo>
                        <a:pt x="34" y="801"/>
                      </a:lnTo>
                      <a:lnTo>
                        <a:pt x="33" y="816"/>
                      </a:lnTo>
                      <a:lnTo>
                        <a:pt x="29" y="833"/>
                      </a:lnTo>
                      <a:lnTo>
                        <a:pt x="23" y="850"/>
                      </a:lnTo>
                      <a:lnTo>
                        <a:pt x="20" y="887"/>
                      </a:lnTo>
                      <a:lnTo>
                        <a:pt x="21" y="890"/>
                      </a:lnTo>
                      <a:lnTo>
                        <a:pt x="22" y="898"/>
                      </a:lnTo>
                      <a:lnTo>
                        <a:pt x="21" y="903"/>
                      </a:lnTo>
                      <a:lnTo>
                        <a:pt x="19" y="909"/>
                      </a:lnTo>
                      <a:lnTo>
                        <a:pt x="15" y="915"/>
                      </a:lnTo>
                      <a:lnTo>
                        <a:pt x="8" y="923"/>
                      </a:lnTo>
                      <a:lnTo>
                        <a:pt x="6" y="926"/>
                      </a:lnTo>
                      <a:lnTo>
                        <a:pt x="1" y="935"/>
                      </a:lnTo>
                      <a:lnTo>
                        <a:pt x="0" y="940"/>
                      </a:lnTo>
                      <a:lnTo>
                        <a:pt x="0" y="946"/>
                      </a:lnTo>
                      <a:lnTo>
                        <a:pt x="1" y="950"/>
                      </a:lnTo>
                      <a:lnTo>
                        <a:pt x="2" y="954"/>
                      </a:lnTo>
                      <a:lnTo>
                        <a:pt x="4" y="957"/>
                      </a:lnTo>
                      <a:lnTo>
                        <a:pt x="7" y="960"/>
                      </a:lnTo>
                      <a:lnTo>
                        <a:pt x="4" y="985"/>
                      </a:lnTo>
                      <a:lnTo>
                        <a:pt x="3" y="989"/>
                      </a:lnTo>
                      <a:lnTo>
                        <a:pt x="3" y="995"/>
                      </a:lnTo>
                      <a:lnTo>
                        <a:pt x="5" y="999"/>
                      </a:lnTo>
                      <a:lnTo>
                        <a:pt x="8" y="1003"/>
                      </a:lnTo>
                      <a:lnTo>
                        <a:pt x="15" y="1006"/>
                      </a:lnTo>
                      <a:lnTo>
                        <a:pt x="25" y="1007"/>
                      </a:lnTo>
                      <a:lnTo>
                        <a:pt x="28" y="1007"/>
                      </a:lnTo>
                      <a:lnTo>
                        <a:pt x="37" y="1010"/>
                      </a:lnTo>
                      <a:lnTo>
                        <a:pt x="44" y="1013"/>
                      </a:lnTo>
                      <a:lnTo>
                        <a:pt x="50" y="1019"/>
                      </a:lnTo>
                      <a:lnTo>
                        <a:pt x="56" y="1026"/>
                      </a:lnTo>
                      <a:lnTo>
                        <a:pt x="62" y="1038"/>
                      </a:lnTo>
                      <a:lnTo>
                        <a:pt x="67" y="1047"/>
                      </a:lnTo>
                      <a:lnTo>
                        <a:pt x="76" y="1068"/>
                      </a:lnTo>
                      <a:lnTo>
                        <a:pt x="90" y="1097"/>
                      </a:lnTo>
                      <a:lnTo>
                        <a:pt x="103" y="1125"/>
                      </a:lnTo>
                      <a:lnTo>
                        <a:pt x="106" y="1130"/>
                      </a:lnTo>
                      <a:lnTo>
                        <a:pt x="109" y="1146"/>
                      </a:lnTo>
                      <a:lnTo>
                        <a:pt x="110" y="1157"/>
                      </a:lnTo>
                      <a:lnTo>
                        <a:pt x="110" y="1169"/>
                      </a:lnTo>
                      <a:lnTo>
                        <a:pt x="108" y="1181"/>
                      </a:lnTo>
                      <a:lnTo>
                        <a:pt x="104" y="1194"/>
                      </a:lnTo>
                      <a:lnTo>
                        <a:pt x="101" y="1198"/>
                      </a:lnTo>
                      <a:lnTo>
                        <a:pt x="97" y="1210"/>
                      </a:lnTo>
                      <a:lnTo>
                        <a:pt x="95" y="1220"/>
                      </a:lnTo>
                      <a:lnTo>
                        <a:pt x="95" y="1230"/>
                      </a:lnTo>
                      <a:lnTo>
                        <a:pt x="96" y="1236"/>
                      </a:lnTo>
                      <a:lnTo>
                        <a:pt x="98" y="1243"/>
                      </a:lnTo>
                      <a:lnTo>
                        <a:pt x="100" y="1250"/>
                      </a:lnTo>
                      <a:lnTo>
                        <a:pt x="103" y="1257"/>
                      </a:lnTo>
                      <a:lnTo>
                        <a:pt x="103" y="1261"/>
                      </a:lnTo>
                      <a:lnTo>
                        <a:pt x="104" y="1267"/>
                      </a:lnTo>
                      <a:lnTo>
                        <a:pt x="106" y="1270"/>
                      </a:lnTo>
                      <a:lnTo>
                        <a:pt x="108" y="1274"/>
                      </a:lnTo>
                      <a:lnTo>
                        <a:pt x="112" y="1277"/>
                      </a:lnTo>
                      <a:lnTo>
                        <a:pt x="116" y="1279"/>
                      </a:lnTo>
                      <a:lnTo>
                        <a:pt x="120" y="1281"/>
                      </a:lnTo>
                      <a:lnTo>
                        <a:pt x="127" y="1287"/>
                      </a:lnTo>
                      <a:lnTo>
                        <a:pt x="131" y="1291"/>
                      </a:lnTo>
                      <a:lnTo>
                        <a:pt x="135" y="1297"/>
                      </a:lnTo>
                      <a:lnTo>
                        <a:pt x="137" y="1305"/>
                      </a:lnTo>
                      <a:lnTo>
                        <a:pt x="137" y="1314"/>
                      </a:lnTo>
                      <a:lnTo>
                        <a:pt x="138" y="1317"/>
                      </a:lnTo>
                      <a:lnTo>
                        <a:pt x="140" y="1323"/>
                      </a:lnTo>
                      <a:lnTo>
                        <a:pt x="142" y="1328"/>
                      </a:lnTo>
                      <a:lnTo>
                        <a:pt x="146" y="1332"/>
                      </a:lnTo>
                      <a:lnTo>
                        <a:pt x="149" y="1335"/>
                      </a:lnTo>
                      <a:lnTo>
                        <a:pt x="153" y="1337"/>
                      </a:lnTo>
                      <a:lnTo>
                        <a:pt x="153" y="1341"/>
                      </a:lnTo>
                      <a:lnTo>
                        <a:pt x="155" y="1346"/>
                      </a:lnTo>
                      <a:lnTo>
                        <a:pt x="157" y="1349"/>
                      </a:lnTo>
                      <a:lnTo>
                        <a:pt x="161" y="1351"/>
                      </a:lnTo>
                      <a:lnTo>
                        <a:pt x="166" y="1353"/>
                      </a:lnTo>
                      <a:lnTo>
                        <a:pt x="173" y="1354"/>
                      </a:lnTo>
                      <a:lnTo>
                        <a:pt x="175" y="1353"/>
                      </a:lnTo>
                      <a:lnTo>
                        <a:pt x="182" y="1350"/>
                      </a:lnTo>
                      <a:lnTo>
                        <a:pt x="193" y="1348"/>
                      </a:lnTo>
                      <a:lnTo>
                        <a:pt x="209" y="1346"/>
                      </a:lnTo>
                      <a:lnTo>
                        <a:pt x="223" y="1346"/>
                      </a:lnTo>
                      <a:lnTo>
                        <a:pt x="231" y="1345"/>
                      </a:lnTo>
                      <a:lnTo>
                        <a:pt x="234" y="1343"/>
                      </a:lnTo>
                      <a:lnTo>
                        <a:pt x="236" y="1340"/>
                      </a:lnTo>
                      <a:lnTo>
                        <a:pt x="239" y="1334"/>
                      </a:lnTo>
                      <a:lnTo>
                        <a:pt x="243" y="1328"/>
                      </a:lnTo>
                      <a:lnTo>
                        <a:pt x="244" y="1324"/>
                      </a:lnTo>
                      <a:lnTo>
                        <a:pt x="249" y="1316"/>
                      </a:lnTo>
                      <a:lnTo>
                        <a:pt x="252" y="1310"/>
                      </a:lnTo>
                      <a:lnTo>
                        <a:pt x="257" y="1306"/>
                      </a:lnTo>
                      <a:lnTo>
                        <a:pt x="262" y="1302"/>
                      </a:lnTo>
                      <a:lnTo>
                        <a:pt x="269" y="1297"/>
                      </a:lnTo>
                      <a:lnTo>
                        <a:pt x="309" y="1279"/>
                      </a:lnTo>
                      <a:lnTo>
                        <a:pt x="312" y="1278"/>
                      </a:lnTo>
                      <a:lnTo>
                        <a:pt x="322" y="1274"/>
                      </a:lnTo>
                      <a:lnTo>
                        <a:pt x="328" y="1272"/>
                      </a:lnTo>
                      <a:lnTo>
                        <a:pt x="338" y="1269"/>
                      </a:lnTo>
                      <a:lnTo>
                        <a:pt x="349" y="1268"/>
                      </a:lnTo>
                      <a:lnTo>
                        <a:pt x="360" y="1267"/>
                      </a:lnTo>
                      <a:lnTo>
                        <a:pt x="367" y="1268"/>
                      </a:lnTo>
                      <a:lnTo>
                        <a:pt x="383" y="1268"/>
                      </a:lnTo>
                      <a:lnTo>
                        <a:pt x="394" y="1267"/>
                      </a:lnTo>
                      <a:lnTo>
                        <a:pt x="404" y="1265"/>
                      </a:lnTo>
                      <a:lnTo>
                        <a:pt x="409" y="1263"/>
                      </a:lnTo>
                      <a:lnTo>
                        <a:pt x="414" y="1261"/>
                      </a:lnTo>
                      <a:lnTo>
                        <a:pt x="420" y="1259"/>
                      </a:lnTo>
                      <a:lnTo>
                        <a:pt x="424" y="1255"/>
                      </a:lnTo>
                      <a:lnTo>
                        <a:pt x="433" y="1248"/>
                      </a:lnTo>
                      <a:lnTo>
                        <a:pt x="440" y="1241"/>
                      </a:lnTo>
                      <a:lnTo>
                        <a:pt x="447" y="1235"/>
                      </a:lnTo>
                      <a:lnTo>
                        <a:pt x="452" y="1227"/>
                      </a:lnTo>
                      <a:lnTo>
                        <a:pt x="458" y="1221"/>
                      </a:lnTo>
                      <a:lnTo>
                        <a:pt x="462" y="1212"/>
                      </a:lnTo>
                      <a:lnTo>
                        <a:pt x="466" y="1203"/>
                      </a:lnTo>
                      <a:lnTo>
                        <a:pt x="470" y="1194"/>
                      </a:lnTo>
                      <a:lnTo>
                        <a:pt x="470" y="1188"/>
                      </a:lnTo>
                      <a:lnTo>
                        <a:pt x="473" y="1174"/>
                      </a:lnTo>
                      <a:lnTo>
                        <a:pt x="476" y="1166"/>
                      </a:lnTo>
                      <a:lnTo>
                        <a:pt x="481" y="1159"/>
                      </a:lnTo>
                      <a:lnTo>
                        <a:pt x="485" y="1156"/>
                      </a:lnTo>
                      <a:lnTo>
                        <a:pt x="488" y="1153"/>
                      </a:lnTo>
                      <a:lnTo>
                        <a:pt x="492" y="1151"/>
                      </a:lnTo>
                      <a:lnTo>
                        <a:pt x="498" y="1149"/>
                      </a:lnTo>
                      <a:lnTo>
                        <a:pt x="502" y="1148"/>
                      </a:lnTo>
                      <a:lnTo>
                        <a:pt x="514" y="1144"/>
                      </a:lnTo>
                      <a:lnTo>
                        <a:pt x="521" y="1141"/>
                      </a:lnTo>
                      <a:lnTo>
                        <a:pt x="529" y="1137"/>
                      </a:lnTo>
                      <a:lnTo>
                        <a:pt x="538" y="1130"/>
                      </a:lnTo>
                      <a:lnTo>
                        <a:pt x="546" y="1122"/>
                      </a:lnTo>
                      <a:lnTo>
                        <a:pt x="580" y="1087"/>
                      </a:lnTo>
                      <a:lnTo>
                        <a:pt x="582" y="1085"/>
                      </a:lnTo>
                      <a:lnTo>
                        <a:pt x="588" y="1078"/>
                      </a:lnTo>
                      <a:lnTo>
                        <a:pt x="594" y="1075"/>
                      </a:lnTo>
                      <a:lnTo>
                        <a:pt x="601" y="1072"/>
                      </a:lnTo>
                      <a:lnTo>
                        <a:pt x="610" y="1068"/>
                      </a:lnTo>
                      <a:lnTo>
                        <a:pt x="622" y="1065"/>
                      </a:lnTo>
                      <a:lnTo>
                        <a:pt x="627" y="1064"/>
                      </a:lnTo>
                      <a:lnTo>
                        <a:pt x="642" y="1063"/>
                      </a:lnTo>
                      <a:lnTo>
                        <a:pt x="651" y="1061"/>
                      </a:lnTo>
                      <a:lnTo>
                        <a:pt x="661" y="1059"/>
                      </a:lnTo>
                      <a:lnTo>
                        <a:pt x="669" y="1056"/>
                      </a:lnTo>
                      <a:lnTo>
                        <a:pt x="678" y="1050"/>
                      </a:lnTo>
                      <a:lnTo>
                        <a:pt x="683" y="1051"/>
                      </a:lnTo>
                      <a:lnTo>
                        <a:pt x="697" y="1050"/>
                      </a:lnTo>
                      <a:lnTo>
                        <a:pt x="706" y="1047"/>
                      </a:lnTo>
                      <a:lnTo>
                        <a:pt x="716" y="1041"/>
                      </a:lnTo>
                      <a:lnTo>
                        <a:pt x="720" y="1037"/>
                      </a:lnTo>
                      <a:lnTo>
                        <a:pt x="726" y="1033"/>
                      </a:lnTo>
                      <a:lnTo>
                        <a:pt x="730" y="1026"/>
                      </a:lnTo>
                      <a:lnTo>
                        <a:pt x="734" y="1020"/>
                      </a:lnTo>
                      <a:lnTo>
                        <a:pt x="738" y="1017"/>
                      </a:lnTo>
                      <a:lnTo>
                        <a:pt x="742" y="1011"/>
                      </a:lnTo>
                      <a:lnTo>
                        <a:pt x="749" y="995"/>
                      </a:lnTo>
                      <a:lnTo>
                        <a:pt x="761" y="972"/>
                      </a:lnTo>
                      <a:lnTo>
                        <a:pt x="778" y="943"/>
                      </a:lnTo>
                      <a:lnTo>
                        <a:pt x="783" y="933"/>
                      </a:lnTo>
                      <a:lnTo>
                        <a:pt x="791" y="910"/>
                      </a:lnTo>
                      <a:lnTo>
                        <a:pt x="797" y="894"/>
                      </a:lnTo>
                      <a:lnTo>
                        <a:pt x="801" y="873"/>
                      </a:lnTo>
                      <a:lnTo>
                        <a:pt x="803" y="851"/>
                      </a:lnTo>
                      <a:lnTo>
                        <a:pt x="804" y="828"/>
                      </a:lnTo>
                      <a:lnTo>
                        <a:pt x="804" y="822"/>
                      </a:lnTo>
                      <a:lnTo>
                        <a:pt x="802" y="803"/>
                      </a:lnTo>
                      <a:lnTo>
                        <a:pt x="800" y="789"/>
                      </a:lnTo>
                      <a:lnTo>
                        <a:pt x="796" y="769"/>
                      </a:lnTo>
                      <a:lnTo>
                        <a:pt x="790" y="747"/>
                      </a:lnTo>
                      <a:lnTo>
                        <a:pt x="783" y="720"/>
                      </a:lnTo>
                      <a:lnTo>
                        <a:pt x="782" y="717"/>
                      </a:lnTo>
                      <a:lnTo>
                        <a:pt x="777" y="710"/>
                      </a:lnTo>
                      <a:lnTo>
                        <a:pt x="775" y="705"/>
                      </a:lnTo>
                      <a:lnTo>
                        <a:pt x="774" y="697"/>
                      </a:lnTo>
                      <a:lnTo>
                        <a:pt x="772" y="687"/>
                      </a:lnTo>
                      <a:lnTo>
                        <a:pt x="772" y="675"/>
                      </a:lnTo>
                      <a:lnTo>
                        <a:pt x="772" y="668"/>
                      </a:lnTo>
                      <a:lnTo>
                        <a:pt x="776" y="649"/>
                      </a:lnTo>
                      <a:lnTo>
                        <a:pt x="780" y="639"/>
                      </a:lnTo>
                      <a:lnTo>
                        <a:pt x="784" y="630"/>
                      </a:lnTo>
                      <a:lnTo>
                        <a:pt x="787" y="626"/>
                      </a:lnTo>
                      <a:lnTo>
                        <a:pt x="790" y="622"/>
                      </a:lnTo>
                      <a:lnTo>
                        <a:pt x="794" y="620"/>
                      </a:lnTo>
                      <a:lnTo>
                        <a:pt x="797" y="619"/>
                      </a:lnTo>
                      <a:lnTo>
                        <a:pt x="856" y="586"/>
                      </a:lnTo>
                      <a:lnTo>
                        <a:pt x="861" y="585"/>
                      </a:lnTo>
                      <a:lnTo>
                        <a:pt x="868" y="579"/>
                      </a:lnTo>
                      <a:lnTo>
                        <a:pt x="873" y="575"/>
                      </a:lnTo>
                      <a:lnTo>
                        <a:pt x="878" y="568"/>
                      </a:lnTo>
                      <a:lnTo>
                        <a:pt x="881" y="561"/>
                      </a:lnTo>
                      <a:lnTo>
                        <a:pt x="884" y="550"/>
                      </a:lnTo>
                      <a:lnTo>
                        <a:pt x="892" y="483"/>
                      </a:lnTo>
                      <a:lnTo>
                        <a:pt x="891" y="477"/>
                      </a:lnTo>
                      <a:lnTo>
                        <a:pt x="885" y="466"/>
                      </a:lnTo>
                      <a:lnTo>
                        <a:pt x="883" y="463"/>
                      </a:lnTo>
                      <a:lnTo>
                        <a:pt x="881" y="462"/>
                      </a:lnTo>
                      <a:lnTo>
                        <a:pt x="878" y="460"/>
                      </a:lnTo>
                      <a:lnTo>
                        <a:pt x="875" y="460"/>
                      </a:lnTo>
                      <a:lnTo>
                        <a:pt x="870" y="462"/>
                      </a:lnTo>
                      <a:lnTo>
                        <a:pt x="866" y="464"/>
                      </a:lnTo>
                      <a:lnTo>
                        <a:pt x="861" y="467"/>
                      </a:lnTo>
                      <a:lnTo>
                        <a:pt x="855" y="472"/>
                      </a:lnTo>
                      <a:lnTo>
                        <a:pt x="853" y="476"/>
                      </a:lnTo>
                      <a:lnTo>
                        <a:pt x="846" y="483"/>
                      </a:lnTo>
                      <a:lnTo>
                        <a:pt x="842" y="486"/>
                      </a:lnTo>
                      <a:lnTo>
                        <a:pt x="836" y="491"/>
                      </a:lnTo>
                      <a:lnTo>
                        <a:pt x="828" y="493"/>
                      </a:lnTo>
                      <a:lnTo>
                        <a:pt x="819" y="495"/>
                      </a:lnTo>
                      <a:lnTo>
                        <a:pt x="816" y="495"/>
                      </a:lnTo>
                      <a:lnTo>
                        <a:pt x="805" y="496"/>
                      </a:lnTo>
                      <a:lnTo>
                        <a:pt x="789" y="499"/>
                      </a:lnTo>
                      <a:lnTo>
                        <a:pt x="767" y="507"/>
                      </a:lnTo>
                      <a:lnTo>
                        <a:pt x="760" y="508"/>
                      </a:lnTo>
                      <a:lnTo>
                        <a:pt x="749" y="508"/>
                      </a:lnTo>
                      <a:lnTo>
                        <a:pt x="747" y="507"/>
                      </a:lnTo>
                      <a:lnTo>
                        <a:pt x="745" y="506"/>
                      </a:lnTo>
                      <a:lnTo>
                        <a:pt x="743" y="505"/>
                      </a:lnTo>
                      <a:lnTo>
                        <a:pt x="743" y="503"/>
                      </a:lnTo>
                      <a:lnTo>
                        <a:pt x="743" y="500"/>
                      </a:lnTo>
                      <a:lnTo>
                        <a:pt x="744" y="497"/>
                      </a:lnTo>
                      <a:lnTo>
                        <a:pt x="746" y="494"/>
                      </a:lnTo>
                      <a:lnTo>
                        <a:pt x="750" y="489"/>
                      </a:lnTo>
                      <a:lnTo>
                        <a:pt x="773" y="479"/>
                      </a:lnTo>
                      <a:lnTo>
                        <a:pt x="777" y="477"/>
                      </a:lnTo>
                      <a:lnTo>
                        <a:pt x="783" y="472"/>
                      </a:lnTo>
                      <a:lnTo>
                        <a:pt x="785" y="468"/>
                      </a:lnTo>
                      <a:lnTo>
                        <a:pt x="786" y="464"/>
                      </a:lnTo>
                      <a:lnTo>
                        <a:pt x="786" y="460"/>
                      </a:lnTo>
                      <a:lnTo>
                        <a:pt x="785" y="458"/>
                      </a:lnTo>
                      <a:lnTo>
                        <a:pt x="783" y="455"/>
                      </a:lnTo>
                      <a:lnTo>
                        <a:pt x="780" y="451"/>
                      </a:lnTo>
                      <a:lnTo>
                        <a:pt x="778" y="449"/>
                      </a:lnTo>
                      <a:lnTo>
                        <a:pt x="773" y="441"/>
                      </a:lnTo>
                      <a:lnTo>
                        <a:pt x="765" y="422"/>
                      </a:lnTo>
                      <a:lnTo>
                        <a:pt x="753" y="389"/>
                      </a:lnTo>
                      <a:lnTo>
                        <a:pt x="754" y="386"/>
                      </a:lnTo>
                      <a:lnTo>
                        <a:pt x="754" y="378"/>
                      </a:lnTo>
                      <a:lnTo>
                        <a:pt x="753" y="374"/>
                      </a:lnTo>
                      <a:lnTo>
                        <a:pt x="749" y="369"/>
                      </a:lnTo>
                      <a:lnTo>
                        <a:pt x="745" y="364"/>
                      </a:lnTo>
                      <a:lnTo>
                        <a:pt x="737" y="360"/>
                      </a:lnTo>
                      <a:lnTo>
                        <a:pt x="734" y="360"/>
                      </a:lnTo>
                      <a:lnTo>
                        <a:pt x="729" y="358"/>
                      </a:lnTo>
                      <a:lnTo>
                        <a:pt x="726" y="356"/>
                      </a:lnTo>
                      <a:lnTo>
                        <a:pt x="723" y="350"/>
                      </a:lnTo>
                      <a:lnTo>
                        <a:pt x="722" y="344"/>
                      </a:lnTo>
                      <a:lnTo>
                        <a:pt x="723" y="334"/>
                      </a:lnTo>
                      <a:lnTo>
                        <a:pt x="724" y="330"/>
                      </a:lnTo>
                      <a:lnTo>
                        <a:pt x="726" y="319"/>
                      </a:lnTo>
                      <a:lnTo>
                        <a:pt x="724" y="314"/>
                      </a:lnTo>
                      <a:lnTo>
                        <a:pt x="721" y="307"/>
                      </a:lnTo>
                      <a:lnTo>
                        <a:pt x="719" y="304"/>
                      </a:lnTo>
                      <a:lnTo>
                        <a:pt x="717" y="302"/>
                      </a:lnTo>
                      <a:lnTo>
                        <a:pt x="714" y="300"/>
                      </a:lnTo>
                      <a:lnTo>
                        <a:pt x="709" y="297"/>
                      </a:lnTo>
                      <a:lnTo>
                        <a:pt x="706" y="295"/>
                      </a:lnTo>
                      <a:lnTo>
                        <a:pt x="700" y="289"/>
                      </a:lnTo>
                      <a:lnTo>
                        <a:pt x="697" y="284"/>
                      </a:lnTo>
                      <a:lnTo>
                        <a:pt x="696" y="278"/>
                      </a:lnTo>
                      <a:lnTo>
                        <a:pt x="697" y="275"/>
                      </a:lnTo>
                      <a:lnTo>
                        <a:pt x="699" y="271"/>
                      </a:lnTo>
                      <a:lnTo>
                        <a:pt x="700" y="267"/>
                      </a:lnTo>
                      <a:lnTo>
                        <a:pt x="703" y="263"/>
                      </a:lnTo>
                      <a:lnTo>
                        <a:pt x="735" y="243"/>
                      </a:lnTo>
                      <a:lnTo>
                        <a:pt x="741" y="242"/>
                      </a:lnTo>
                      <a:lnTo>
                        <a:pt x="750" y="238"/>
                      </a:lnTo>
                      <a:lnTo>
                        <a:pt x="756" y="234"/>
                      </a:lnTo>
                      <a:lnTo>
                        <a:pt x="761" y="228"/>
                      </a:lnTo>
                      <a:lnTo>
                        <a:pt x="763" y="225"/>
                      </a:lnTo>
                      <a:lnTo>
                        <a:pt x="764" y="221"/>
                      </a:lnTo>
                      <a:lnTo>
                        <a:pt x="765" y="216"/>
                      </a:lnTo>
                      <a:lnTo>
                        <a:pt x="767" y="211"/>
                      </a:lnTo>
                      <a:lnTo>
                        <a:pt x="768" y="200"/>
                      </a:lnTo>
                      <a:lnTo>
                        <a:pt x="768" y="177"/>
                      </a:lnTo>
                      <a:lnTo>
                        <a:pt x="767" y="166"/>
                      </a:lnTo>
                      <a:lnTo>
                        <a:pt x="763" y="155"/>
                      </a:lnTo>
                      <a:lnTo>
                        <a:pt x="762" y="150"/>
                      </a:lnTo>
                      <a:lnTo>
                        <a:pt x="759" y="147"/>
                      </a:lnTo>
                      <a:lnTo>
                        <a:pt x="756" y="146"/>
                      </a:lnTo>
                      <a:lnTo>
                        <a:pt x="753" y="145"/>
                      </a:lnTo>
                      <a:lnTo>
                        <a:pt x="744" y="144"/>
                      </a:lnTo>
                      <a:lnTo>
                        <a:pt x="724" y="142"/>
                      </a:lnTo>
                      <a:lnTo>
                        <a:pt x="713" y="142"/>
                      </a:lnTo>
                      <a:lnTo>
                        <a:pt x="701" y="142"/>
                      </a:lnTo>
                      <a:lnTo>
                        <a:pt x="691" y="144"/>
                      </a:lnTo>
                      <a:lnTo>
                        <a:pt x="682" y="147"/>
                      </a:lnTo>
                      <a:lnTo>
                        <a:pt x="679" y="148"/>
                      </a:lnTo>
                      <a:lnTo>
                        <a:pt x="675" y="149"/>
                      </a:lnTo>
                      <a:lnTo>
                        <a:pt x="672" y="150"/>
                      </a:lnTo>
                      <a:lnTo>
                        <a:pt x="667" y="149"/>
                      </a:lnTo>
                      <a:lnTo>
                        <a:pt x="660" y="147"/>
                      </a:lnTo>
                      <a:lnTo>
                        <a:pt x="652" y="143"/>
                      </a:lnTo>
                      <a:lnTo>
                        <a:pt x="646" y="138"/>
                      </a:lnTo>
                      <a:lnTo>
                        <a:pt x="639" y="132"/>
                      </a:lnTo>
                      <a:lnTo>
                        <a:pt x="634" y="127"/>
                      </a:lnTo>
                      <a:lnTo>
                        <a:pt x="629" y="121"/>
                      </a:lnTo>
                      <a:lnTo>
                        <a:pt x="622" y="107"/>
                      </a:lnTo>
                      <a:lnTo>
                        <a:pt x="612" y="90"/>
                      </a:lnTo>
                      <a:lnTo>
                        <a:pt x="605" y="74"/>
                      </a:lnTo>
                      <a:lnTo>
                        <a:pt x="601" y="67"/>
                      </a:lnTo>
                      <a:lnTo>
                        <a:pt x="600" y="62"/>
                      </a:lnTo>
                      <a:lnTo>
                        <a:pt x="598" y="49"/>
                      </a:lnTo>
                      <a:lnTo>
                        <a:pt x="595" y="42"/>
                      </a:lnTo>
                      <a:lnTo>
                        <a:pt x="591" y="35"/>
                      </a:lnTo>
                      <a:lnTo>
                        <a:pt x="588" y="33"/>
                      </a:lnTo>
                      <a:lnTo>
                        <a:pt x="585" y="31"/>
                      </a:lnTo>
                      <a:lnTo>
                        <a:pt x="582" y="28"/>
                      </a:lnTo>
                      <a:lnTo>
                        <a:pt x="578" y="27"/>
                      </a:lnTo>
                      <a:lnTo>
                        <a:pt x="563" y="4"/>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45" name="Freeform 7">
                  <a:extLst>
                    <a:ext uri="{FF2B5EF4-FFF2-40B4-BE49-F238E27FC236}">
                      <a16:creationId xmlns:a16="http://schemas.microsoft.com/office/drawing/2014/main" id="{8070D217-C91C-42A7-A3EB-7EB279EB66F9}"/>
                    </a:ext>
                  </a:extLst>
                </p:cNvPr>
                <p:cNvSpPr>
                  <a:spLocks/>
                </p:cNvSpPr>
                <p:nvPr/>
              </p:nvSpPr>
              <p:spPr bwMode="auto">
                <a:xfrm>
                  <a:off x="1395924" y="711774"/>
                  <a:ext cx="83443" cy="80312"/>
                </a:xfrm>
                <a:custGeom>
                  <a:avLst/>
                  <a:gdLst>
                    <a:gd name="T0" fmla="*/ 199 w 252"/>
                    <a:gd name="T1" fmla="*/ 116 h 262"/>
                    <a:gd name="T2" fmla="*/ 189 w 252"/>
                    <a:gd name="T3" fmla="*/ 99 h 262"/>
                    <a:gd name="T4" fmla="*/ 193 w 252"/>
                    <a:gd name="T5" fmla="*/ 77 h 262"/>
                    <a:gd name="T6" fmla="*/ 208 w 252"/>
                    <a:gd name="T7" fmla="*/ 64 h 262"/>
                    <a:gd name="T8" fmla="*/ 227 w 252"/>
                    <a:gd name="T9" fmla="*/ 50 h 262"/>
                    <a:gd name="T10" fmla="*/ 242 w 252"/>
                    <a:gd name="T11" fmla="*/ 31 h 262"/>
                    <a:gd name="T12" fmla="*/ 249 w 252"/>
                    <a:gd name="T13" fmla="*/ 12 h 262"/>
                    <a:gd name="T14" fmla="*/ 244 w 252"/>
                    <a:gd name="T15" fmla="*/ 5 h 262"/>
                    <a:gd name="T16" fmla="*/ 231 w 252"/>
                    <a:gd name="T17" fmla="*/ 0 h 262"/>
                    <a:gd name="T18" fmla="*/ 214 w 252"/>
                    <a:gd name="T19" fmla="*/ 1 h 262"/>
                    <a:gd name="T20" fmla="*/ 189 w 252"/>
                    <a:gd name="T21" fmla="*/ 9 h 262"/>
                    <a:gd name="T22" fmla="*/ 173 w 252"/>
                    <a:gd name="T23" fmla="*/ 12 h 262"/>
                    <a:gd name="T24" fmla="*/ 149 w 252"/>
                    <a:gd name="T25" fmla="*/ 7 h 262"/>
                    <a:gd name="T26" fmla="*/ 134 w 252"/>
                    <a:gd name="T27" fmla="*/ 10 h 262"/>
                    <a:gd name="T28" fmla="*/ 122 w 252"/>
                    <a:gd name="T29" fmla="*/ 23 h 262"/>
                    <a:gd name="T30" fmla="*/ 109 w 252"/>
                    <a:gd name="T31" fmla="*/ 30 h 262"/>
                    <a:gd name="T32" fmla="*/ 91 w 252"/>
                    <a:gd name="T33" fmla="*/ 31 h 262"/>
                    <a:gd name="T34" fmla="*/ 81 w 252"/>
                    <a:gd name="T35" fmla="*/ 39 h 262"/>
                    <a:gd name="T36" fmla="*/ 79 w 252"/>
                    <a:gd name="T37" fmla="*/ 50 h 262"/>
                    <a:gd name="T38" fmla="*/ 73 w 252"/>
                    <a:gd name="T39" fmla="*/ 63 h 262"/>
                    <a:gd name="T40" fmla="*/ 59 w 252"/>
                    <a:gd name="T41" fmla="*/ 68 h 262"/>
                    <a:gd name="T42" fmla="*/ 33 w 252"/>
                    <a:gd name="T43" fmla="*/ 65 h 262"/>
                    <a:gd name="T44" fmla="*/ 21 w 252"/>
                    <a:gd name="T45" fmla="*/ 69 h 262"/>
                    <a:gd name="T46" fmla="*/ 14 w 252"/>
                    <a:gd name="T47" fmla="*/ 80 h 262"/>
                    <a:gd name="T48" fmla="*/ 15 w 252"/>
                    <a:gd name="T49" fmla="*/ 104 h 262"/>
                    <a:gd name="T50" fmla="*/ 13 w 252"/>
                    <a:gd name="T51" fmla="*/ 129 h 262"/>
                    <a:gd name="T52" fmla="*/ 0 w 252"/>
                    <a:gd name="T53" fmla="*/ 156 h 262"/>
                    <a:gd name="T54" fmla="*/ 0 w 252"/>
                    <a:gd name="T55" fmla="*/ 170 h 262"/>
                    <a:gd name="T56" fmla="*/ 7 w 252"/>
                    <a:gd name="T57" fmla="*/ 185 h 262"/>
                    <a:gd name="T58" fmla="*/ 21 w 252"/>
                    <a:gd name="T59" fmla="*/ 199 h 262"/>
                    <a:gd name="T60" fmla="*/ 68 w 252"/>
                    <a:gd name="T61" fmla="*/ 235 h 262"/>
                    <a:gd name="T62" fmla="*/ 82 w 252"/>
                    <a:gd name="T63" fmla="*/ 252 h 262"/>
                    <a:gd name="T64" fmla="*/ 107 w 252"/>
                    <a:gd name="T65" fmla="*/ 262 h 262"/>
                    <a:gd name="T66" fmla="*/ 166 w 252"/>
                    <a:gd name="T67" fmla="*/ 261 h 262"/>
                    <a:gd name="T68" fmla="*/ 208 w 252"/>
                    <a:gd name="T69" fmla="*/ 253 h 262"/>
                    <a:gd name="T70" fmla="*/ 225 w 252"/>
                    <a:gd name="T71" fmla="*/ 236 h 262"/>
                    <a:gd name="T72" fmla="*/ 235 w 252"/>
                    <a:gd name="T73" fmla="*/ 217 h 262"/>
                    <a:gd name="T74" fmla="*/ 241 w 252"/>
                    <a:gd name="T75" fmla="*/ 198 h 262"/>
                    <a:gd name="T76" fmla="*/ 252 w 252"/>
                    <a:gd name="T77" fmla="*/ 168 h 262"/>
                    <a:gd name="T78" fmla="*/ 249 w 252"/>
                    <a:gd name="T79" fmla="*/ 154 h 262"/>
                    <a:gd name="T80" fmla="*/ 238 w 252"/>
                    <a:gd name="T81" fmla="*/ 149 h 262"/>
                    <a:gd name="T82" fmla="*/ 198 w 252"/>
                    <a:gd name="T83"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 h="262">
                      <a:moveTo>
                        <a:pt x="199" y="119"/>
                      </a:moveTo>
                      <a:lnTo>
                        <a:pt x="200" y="118"/>
                      </a:lnTo>
                      <a:lnTo>
                        <a:pt x="199" y="116"/>
                      </a:lnTo>
                      <a:lnTo>
                        <a:pt x="197" y="112"/>
                      </a:lnTo>
                      <a:lnTo>
                        <a:pt x="189" y="102"/>
                      </a:lnTo>
                      <a:lnTo>
                        <a:pt x="189" y="99"/>
                      </a:lnTo>
                      <a:lnTo>
                        <a:pt x="189" y="88"/>
                      </a:lnTo>
                      <a:lnTo>
                        <a:pt x="190" y="82"/>
                      </a:lnTo>
                      <a:lnTo>
                        <a:pt x="193" y="77"/>
                      </a:lnTo>
                      <a:lnTo>
                        <a:pt x="197" y="71"/>
                      </a:lnTo>
                      <a:lnTo>
                        <a:pt x="204" y="66"/>
                      </a:lnTo>
                      <a:lnTo>
                        <a:pt x="208" y="64"/>
                      </a:lnTo>
                      <a:lnTo>
                        <a:pt x="216" y="59"/>
                      </a:lnTo>
                      <a:lnTo>
                        <a:pt x="222" y="55"/>
                      </a:lnTo>
                      <a:lnTo>
                        <a:pt x="227" y="50"/>
                      </a:lnTo>
                      <a:lnTo>
                        <a:pt x="233" y="44"/>
                      </a:lnTo>
                      <a:lnTo>
                        <a:pt x="238" y="36"/>
                      </a:lnTo>
                      <a:lnTo>
                        <a:pt x="242" y="31"/>
                      </a:lnTo>
                      <a:lnTo>
                        <a:pt x="248" y="19"/>
                      </a:lnTo>
                      <a:lnTo>
                        <a:pt x="249" y="15"/>
                      </a:lnTo>
                      <a:lnTo>
                        <a:pt x="249" y="12"/>
                      </a:lnTo>
                      <a:lnTo>
                        <a:pt x="248" y="9"/>
                      </a:lnTo>
                      <a:lnTo>
                        <a:pt x="247" y="7"/>
                      </a:lnTo>
                      <a:lnTo>
                        <a:pt x="244" y="5"/>
                      </a:lnTo>
                      <a:lnTo>
                        <a:pt x="241" y="3"/>
                      </a:lnTo>
                      <a:lnTo>
                        <a:pt x="237" y="1"/>
                      </a:lnTo>
                      <a:lnTo>
                        <a:pt x="231" y="0"/>
                      </a:lnTo>
                      <a:lnTo>
                        <a:pt x="229" y="0"/>
                      </a:lnTo>
                      <a:lnTo>
                        <a:pt x="221" y="0"/>
                      </a:lnTo>
                      <a:lnTo>
                        <a:pt x="214" y="1"/>
                      </a:lnTo>
                      <a:lnTo>
                        <a:pt x="208" y="3"/>
                      </a:lnTo>
                      <a:lnTo>
                        <a:pt x="199" y="5"/>
                      </a:lnTo>
                      <a:lnTo>
                        <a:pt x="189" y="9"/>
                      </a:lnTo>
                      <a:lnTo>
                        <a:pt x="188" y="10"/>
                      </a:lnTo>
                      <a:lnTo>
                        <a:pt x="183" y="11"/>
                      </a:lnTo>
                      <a:lnTo>
                        <a:pt x="173" y="12"/>
                      </a:lnTo>
                      <a:lnTo>
                        <a:pt x="158" y="13"/>
                      </a:lnTo>
                      <a:lnTo>
                        <a:pt x="156" y="11"/>
                      </a:lnTo>
                      <a:lnTo>
                        <a:pt x="149" y="7"/>
                      </a:lnTo>
                      <a:lnTo>
                        <a:pt x="144" y="7"/>
                      </a:lnTo>
                      <a:lnTo>
                        <a:pt x="140" y="7"/>
                      </a:lnTo>
                      <a:lnTo>
                        <a:pt x="134" y="10"/>
                      </a:lnTo>
                      <a:lnTo>
                        <a:pt x="129" y="17"/>
                      </a:lnTo>
                      <a:lnTo>
                        <a:pt x="127" y="19"/>
                      </a:lnTo>
                      <a:lnTo>
                        <a:pt x="122" y="23"/>
                      </a:lnTo>
                      <a:lnTo>
                        <a:pt x="119" y="26"/>
                      </a:lnTo>
                      <a:lnTo>
                        <a:pt x="115" y="28"/>
                      </a:lnTo>
                      <a:lnTo>
                        <a:pt x="109" y="30"/>
                      </a:lnTo>
                      <a:lnTo>
                        <a:pt x="104" y="30"/>
                      </a:lnTo>
                      <a:lnTo>
                        <a:pt x="100" y="30"/>
                      </a:lnTo>
                      <a:lnTo>
                        <a:pt x="91" y="31"/>
                      </a:lnTo>
                      <a:lnTo>
                        <a:pt x="87" y="34"/>
                      </a:lnTo>
                      <a:lnTo>
                        <a:pt x="82" y="37"/>
                      </a:lnTo>
                      <a:lnTo>
                        <a:pt x="81" y="39"/>
                      </a:lnTo>
                      <a:lnTo>
                        <a:pt x="80" y="42"/>
                      </a:lnTo>
                      <a:lnTo>
                        <a:pt x="79" y="46"/>
                      </a:lnTo>
                      <a:lnTo>
                        <a:pt x="79" y="50"/>
                      </a:lnTo>
                      <a:lnTo>
                        <a:pt x="78" y="53"/>
                      </a:lnTo>
                      <a:lnTo>
                        <a:pt x="75" y="60"/>
                      </a:lnTo>
                      <a:lnTo>
                        <a:pt x="73" y="63"/>
                      </a:lnTo>
                      <a:lnTo>
                        <a:pt x="69" y="65"/>
                      </a:lnTo>
                      <a:lnTo>
                        <a:pt x="64" y="67"/>
                      </a:lnTo>
                      <a:lnTo>
                        <a:pt x="59" y="68"/>
                      </a:lnTo>
                      <a:lnTo>
                        <a:pt x="52" y="66"/>
                      </a:lnTo>
                      <a:lnTo>
                        <a:pt x="36" y="65"/>
                      </a:lnTo>
                      <a:lnTo>
                        <a:pt x="33" y="65"/>
                      </a:lnTo>
                      <a:lnTo>
                        <a:pt x="28" y="65"/>
                      </a:lnTo>
                      <a:lnTo>
                        <a:pt x="24" y="67"/>
                      </a:lnTo>
                      <a:lnTo>
                        <a:pt x="21" y="69"/>
                      </a:lnTo>
                      <a:lnTo>
                        <a:pt x="18" y="72"/>
                      </a:lnTo>
                      <a:lnTo>
                        <a:pt x="15" y="76"/>
                      </a:lnTo>
                      <a:lnTo>
                        <a:pt x="14" y="80"/>
                      </a:lnTo>
                      <a:lnTo>
                        <a:pt x="13" y="86"/>
                      </a:lnTo>
                      <a:lnTo>
                        <a:pt x="14" y="91"/>
                      </a:lnTo>
                      <a:lnTo>
                        <a:pt x="15" y="104"/>
                      </a:lnTo>
                      <a:lnTo>
                        <a:pt x="15" y="112"/>
                      </a:lnTo>
                      <a:lnTo>
                        <a:pt x="15" y="120"/>
                      </a:lnTo>
                      <a:lnTo>
                        <a:pt x="13" y="129"/>
                      </a:lnTo>
                      <a:lnTo>
                        <a:pt x="9" y="136"/>
                      </a:lnTo>
                      <a:lnTo>
                        <a:pt x="6" y="142"/>
                      </a:lnTo>
                      <a:lnTo>
                        <a:pt x="0" y="156"/>
                      </a:lnTo>
                      <a:lnTo>
                        <a:pt x="0" y="160"/>
                      </a:lnTo>
                      <a:lnTo>
                        <a:pt x="0" y="166"/>
                      </a:lnTo>
                      <a:lnTo>
                        <a:pt x="0" y="170"/>
                      </a:lnTo>
                      <a:lnTo>
                        <a:pt x="1" y="175"/>
                      </a:lnTo>
                      <a:lnTo>
                        <a:pt x="4" y="180"/>
                      </a:lnTo>
                      <a:lnTo>
                        <a:pt x="7" y="185"/>
                      </a:lnTo>
                      <a:lnTo>
                        <a:pt x="11" y="190"/>
                      </a:lnTo>
                      <a:lnTo>
                        <a:pt x="17" y="196"/>
                      </a:lnTo>
                      <a:lnTo>
                        <a:pt x="21" y="199"/>
                      </a:lnTo>
                      <a:lnTo>
                        <a:pt x="32" y="207"/>
                      </a:lnTo>
                      <a:lnTo>
                        <a:pt x="49" y="220"/>
                      </a:lnTo>
                      <a:lnTo>
                        <a:pt x="68" y="235"/>
                      </a:lnTo>
                      <a:lnTo>
                        <a:pt x="71" y="239"/>
                      </a:lnTo>
                      <a:lnTo>
                        <a:pt x="78" y="248"/>
                      </a:lnTo>
                      <a:lnTo>
                        <a:pt x="82" y="252"/>
                      </a:lnTo>
                      <a:lnTo>
                        <a:pt x="90" y="256"/>
                      </a:lnTo>
                      <a:lnTo>
                        <a:pt x="98" y="260"/>
                      </a:lnTo>
                      <a:lnTo>
                        <a:pt x="107" y="262"/>
                      </a:lnTo>
                      <a:lnTo>
                        <a:pt x="116" y="262"/>
                      </a:lnTo>
                      <a:lnTo>
                        <a:pt x="139" y="262"/>
                      </a:lnTo>
                      <a:lnTo>
                        <a:pt x="166" y="261"/>
                      </a:lnTo>
                      <a:lnTo>
                        <a:pt x="192" y="260"/>
                      </a:lnTo>
                      <a:lnTo>
                        <a:pt x="196" y="258"/>
                      </a:lnTo>
                      <a:lnTo>
                        <a:pt x="208" y="253"/>
                      </a:lnTo>
                      <a:lnTo>
                        <a:pt x="215" y="249"/>
                      </a:lnTo>
                      <a:lnTo>
                        <a:pt x="222" y="241"/>
                      </a:lnTo>
                      <a:lnTo>
                        <a:pt x="225" y="236"/>
                      </a:lnTo>
                      <a:lnTo>
                        <a:pt x="229" y="230"/>
                      </a:lnTo>
                      <a:lnTo>
                        <a:pt x="233" y="224"/>
                      </a:lnTo>
                      <a:lnTo>
                        <a:pt x="235" y="217"/>
                      </a:lnTo>
                      <a:lnTo>
                        <a:pt x="236" y="215"/>
                      </a:lnTo>
                      <a:lnTo>
                        <a:pt x="237" y="209"/>
                      </a:lnTo>
                      <a:lnTo>
                        <a:pt x="241" y="198"/>
                      </a:lnTo>
                      <a:lnTo>
                        <a:pt x="248" y="184"/>
                      </a:lnTo>
                      <a:lnTo>
                        <a:pt x="250" y="179"/>
                      </a:lnTo>
                      <a:lnTo>
                        <a:pt x="252" y="168"/>
                      </a:lnTo>
                      <a:lnTo>
                        <a:pt x="252" y="162"/>
                      </a:lnTo>
                      <a:lnTo>
                        <a:pt x="251" y="156"/>
                      </a:lnTo>
                      <a:lnTo>
                        <a:pt x="249" y="154"/>
                      </a:lnTo>
                      <a:lnTo>
                        <a:pt x="247" y="152"/>
                      </a:lnTo>
                      <a:lnTo>
                        <a:pt x="243" y="150"/>
                      </a:lnTo>
                      <a:lnTo>
                        <a:pt x="238" y="149"/>
                      </a:lnTo>
                      <a:lnTo>
                        <a:pt x="207" y="146"/>
                      </a:lnTo>
                      <a:lnTo>
                        <a:pt x="204" y="146"/>
                      </a:lnTo>
                      <a:lnTo>
                        <a:pt x="198" y="140"/>
                      </a:lnTo>
                      <a:lnTo>
                        <a:pt x="198" y="129"/>
                      </a:lnTo>
                      <a:lnTo>
                        <a:pt x="199" y="119"/>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46" name="Freeform 8">
                  <a:extLst>
                    <a:ext uri="{FF2B5EF4-FFF2-40B4-BE49-F238E27FC236}">
                      <a16:creationId xmlns:a16="http://schemas.microsoft.com/office/drawing/2014/main" id="{0E3AE046-4878-48C5-BE8F-B70D91DDBBE8}"/>
                    </a:ext>
                  </a:extLst>
                </p:cNvPr>
                <p:cNvSpPr>
                  <a:spLocks/>
                </p:cNvSpPr>
                <p:nvPr/>
              </p:nvSpPr>
              <p:spPr bwMode="auto">
                <a:xfrm>
                  <a:off x="1395924" y="711774"/>
                  <a:ext cx="83443" cy="80312"/>
                </a:xfrm>
                <a:custGeom>
                  <a:avLst/>
                  <a:gdLst>
                    <a:gd name="T0" fmla="*/ 199 w 252"/>
                    <a:gd name="T1" fmla="*/ 116 h 262"/>
                    <a:gd name="T2" fmla="*/ 189 w 252"/>
                    <a:gd name="T3" fmla="*/ 99 h 262"/>
                    <a:gd name="T4" fmla="*/ 193 w 252"/>
                    <a:gd name="T5" fmla="*/ 77 h 262"/>
                    <a:gd name="T6" fmla="*/ 208 w 252"/>
                    <a:gd name="T7" fmla="*/ 64 h 262"/>
                    <a:gd name="T8" fmla="*/ 227 w 252"/>
                    <a:gd name="T9" fmla="*/ 50 h 262"/>
                    <a:gd name="T10" fmla="*/ 242 w 252"/>
                    <a:gd name="T11" fmla="*/ 31 h 262"/>
                    <a:gd name="T12" fmla="*/ 249 w 252"/>
                    <a:gd name="T13" fmla="*/ 12 h 262"/>
                    <a:gd name="T14" fmla="*/ 244 w 252"/>
                    <a:gd name="T15" fmla="*/ 5 h 262"/>
                    <a:gd name="T16" fmla="*/ 231 w 252"/>
                    <a:gd name="T17" fmla="*/ 0 h 262"/>
                    <a:gd name="T18" fmla="*/ 214 w 252"/>
                    <a:gd name="T19" fmla="*/ 1 h 262"/>
                    <a:gd name="T20" fmla="*/ 189 w 252"/>
                    <a:gd name="T21" fmla="*/ 9 h 262"/>
                    <a:gd name="T22" fmla="*/ 173 w 252"/>
                    <a:gd name="T23" fmla="*/ 12 h 262"/>
                    <a:gd name="T24" fmla="*/ 149 w 252"/>
                    <a:gd name="T25" fmla="*/ 7 h 262"/>
                    <a:gd name="T26" fmla="*/ 134 w 252"/>
                    <a:gd name="T27" fmla="*/ 10 h 262"/>
                    <a:gd name="T28" fmla="*/ 122 w 252"/>
                    <a:gd name="T29" fmla="*/ 23 h 262"/>
                    <a:gd name="T30" fmla="*/ 109 w 252"/>
                    <a:gd name="T31" fmla="*/ 30 h 262"/>
                    <a:gd name="T32" fmla="*/ 91 w 252"/>
                    <a:gd name="T33" fmla="*/ 31 h 262"/>
                    <a:gd name="T34" fmla="*/ 81 w 252"/>
                    <a:gd name="T35" fmla="*/ 39 h 262"/>
                    <a:gd name="T36" fmla="*/ 79 w 252"/>
                    <a:gd name="T37" fmla="*/ 50 h 262"/>
                    <a:gd name="T38" fmla="*/ 73 w 252"/>
                    <a:gd name="T39" fmla="*/ 63 h 262"/>
                    <a:gd name="T40" fmla="*/ 59 w 252"/>
                    <a:gd name="T41" fmla="*/ 68 h 262"/>
                    <a:gd name="T42" fmla="*/ 33 w 252"/>
                    <a:gd name="T43" fmla="*/ 65 h 262"/>
                    <a:gd name="T44" fmla="*/ 21 w 252"/>
                    <a:gd name="T45" fmla="*/ 69 h 262"/>
                    <a:gd name="T46" fmla="*/ 14 w 252"/>
                    <a:gd name="T47" fmla="*/ 80 h 262"/>
                    <a:gd name="T48" fmla="*/ 15 w 252"/>
                    <a:gd name="T49" fmla="*/ 104 h 262"/>
                    <a:gd name="T50" fmla="*/ 13 w 252"/>
                    <a:gd name="T51" fmla="*/ 129 h 262"/>
                    <a:gd name="T52" fmla="*/ 0 w 252"/>
                    <a:gd name="T53" fmla="*/ 156 h 262"/>
                    <a:gd name="T54" fmla="*/ 0 w 252"/>
                    <a:gd name="T55" fmla="*/ 170 h 262"/>
                    <a:gd name="T56" fmla="*/ 7 w 252"/>
                    <a:gd name="T57" fmla="*/ 185 h 262"/>
                    <a:gd name="T58" fmla="*/ 21 w 252"/>
                    <a:gd name="T59" fmla="*/ 199 h 262"/>
                    <a:gd name="T60" fmla="*/ 68 w 252"/>
                    <a:gd name="T61" fmla="*/ 235 h 262"/>
                    <a:gd name="T62" fmla="*/ 82 w 252"/>
                    <a:gd name="T63" fmla="*/ 252 h 262"/>
                    <a:gd name="T64" fmla="*/ 107 w 252"/>
                    <a:gd name="T65" fmla="*/ 262 h 262"/>
                    <a:gd name="T66" fmla="*/ 166 w 252"/>
                    <a:gd name="T67" fmla="*/ 261 h 262"/>
                    <a:gd name="T68" fmla="*/ 208 w 252"/>
                    <a:gd name="T69" fmla="*/ 253 h 262"/>
                    <a:gd name="T70" fmla="*/ 225 w 252"/>
                    <a:gd name="T71" fmla="*/ 236 h 262"/>
                    <a:gd name="T72" fmla="*/ 235 w 252"/>
                    <a:gd name="T73" fmla="*/ 217 h 262"/>
                    <a:gd name="T74" fmla="*/ 241 w 252"/>
                    <a:gd name="T75" fmla="*/ 198 h 262"/>
                    <a:gd name="T76" fmla="*/ 252 w 252"/>
                    <a:gd name="T77" fmla="*/ 168 h 262"/>
                    <a:gd name="T78" fmla="*/ 249 w 252"/>
                    <a:gd name="T79" fmla="*/ 154 h 262"/>
                    <a:gd name="T80" fmla="*/ 238 w 252"/>
                    <a:gd name="T81" fmla="*/ 149 h 262"/>
                    <a:gd name="T82" fmla="*/ 198 w 252"/>
                    <a:gd name="T83"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 h="262">
                      <a:moveTo>
                        <a:pt x="199" y="119"/>
                      </a:moveTo>
                      <a:lnTo>
                        <a:pt x="200" y="118"/>
                      </a:lnTo>
                      <a:lnTo>
                        <a:pt x="199" y="116"/>
                      </a:lnTo>
                      <a:lnTo>
                        <a:pt x="197" y="112"/>
                      </a:lnTo>
                      <a:lnTo>
                        <a:pt x="189" y="102"/>
                      </a:lnTo>
                      <a:lnTo>
                        <a:pt x="189" y="99"/>
                      </a:lnTo>
                      <a:lnTo>
                        <a:pt x="189" y="88"/>
                      </a:lnTo>
                      <a:lnTo>
                        <a:pt x="190" y="82"/>
                      </a:lnTo>
                      <a:lnTo>
                        <a:pt x="193" y="77"/>
                      </a:lnTo>
                      <a:lnTo>
                        <a:pt x="197" y="71"/>
                      </a:lnTo>
                      <a:lnTo>
                        <a:pt x="204" y="66"/>
                      </a:lnTo>
                      <a:lnTo>
                        <a:pt x="208" y="64"/>
                      </a:lnTo>
                      <a:lnTo>
                        <a:pt x="216" y="59"/>
                      </a:lnTo>
                      <a:lnTo>
                        <a:pt x="222" y="55"/>
                      </a:lnTo>
                      <a:lnTo>
                        <a:pt x="227" y="50"/>
                      </a:lnTo>
                      <a:lnTo>
                        <a:pt x="233" y="44"/>
                      </a:lnTo>
                      <a:lnTo>
                        <a:pt x="238" y="36"/>
                      </a:lnTo>
                      <a:lnTo>
                        <a:pt x="242" y="31"/>
                      </a:lnTo>
                      <a:lnTo>
                        <a:pt x="248" y="19"/>
                      </a:lnTo>
                      <a:lnTo>
                        <a:pt x="249" y="15"/>
                      </a:lnTo>
                      <a:lnTo>
                        <a:pt x="249" y="12"/>
                      </a:lnTo>
                      <a:lnTo>
                        <a:pt x="248" y="9"/>
                      </a:lnTo>
                      <a:lnTo>
                        <a:pt x="247" y="7"/>
                      </a:lnTo>
                      <a:lnTo>
                        <a:pt x="244" y="5"/>
                      </a:lnTo>
                      <a:lnTo>
                        <a:pt x="241" y="3"/>
                      </a:lnTo>
                      <a:lnTo>
                        <a:pt x="237" y="1"/>
                      </a:lnTo>
                      <a:lnTo>
                        <a:pt x="231" y="0"/>
                      </a:lnTo>
                      <a:lnTo>
                        <a:pt x="229" y="0"/>
                      </a:lnTo>
                      <a:lnTo>
                        <a:pt x="221" y="0"/>
                      </a:lnTo>
                      <a:lnTo>
                        <a:pt x="214" y="1"/>
                      </a:lnTo>
                      <a:lnTo>
                        <a:pt x="208" y="3"/>
                      </a:lnTo>
                      <a:lnTo>
                        <a:pt x="199" y="5"/>
                      </a:lnTo>
                      <a:lnTo>
                        <a:pt x="189" y="9"/>
                      </a:lnTo>
                      <a:lnTo>
                        <a:pt x="188" y="10"/>
                      </a:lnTo>
                      <a:lnTo>
                        <a:pt x="183" y="11"/>
                      </a:lnTo>
                      <a:lnTo>
                        <a:pt x="173" y="12"/>
                      </a:lnTo>
                      <a:lnTo>
                        <a:pt x="158" y="13"/>
                      </a:lnTo>
                      <a:lnTo>
                        <a:pt x="156" y="11"/>
                      </a:lnTo>
                      <a:lnTo>
                        <a:pt x="149" y="7"/>
                      </a:lnTo>
                      <a:lnTo>
                        <a:pt x="144" y="7"/>
                      </a:lnTo>
                      <a:lnTo>
                        <a:pt x="140" y="7"/>
                      </a:lnTo>
                      <a:lnTo>
                        <a:pt x="134" y="10"/>
                      </a:lnTo>
                      <a:lnTo>
                        <a:pt x="129" y="17"/>
                      </a:lnTo>
                      <a:lnTo>
                        <a:pt x="127" y="19"/>
                      </a:lnTo>
                      <a:lnTo>
                        <a:pt x="122" y="23"/>
                      </a:lnTo>
                      <a:lnTo>
                        <a:pt x="119" y="26"/>
                      </a:lnTo>
                      <a:lnTo>
                        <a:pt x="115" y="28"/>
                      </a:lnTo>
                      <a:lnTo>
                        <a:pt x="109" y="30"/>
                      </a:lnTo>
                      <a:lnTo>
                        <a:pt x="104" y="30"/>
                      </a:lnTo>
                      <a:lnTo>
                        <a:pt x="100" y="30"/>
                      </a:lnTo>
                      <a:lnTo>
                        <a:pt x="91" y="31"/>
                      </a:lnTo>
                      <a:lnTo>
                        <a:pt x="87" y="34"/>
                      </a:lnTo>
                      <a:lnTo>
                        <a:pt x="82" y="37"/>
                      </a:lnTo>
                      <a:lnTo>
                        <a:pt x="81" y="39"/>
                      </a:lnTo>
                      <a:lnTo>
                        <a:pt x="80" y="42"/>
                      </a:lnTo>
                      <a:lnTo>
                        <a:pt x="79" y="46"/>
                      </a:lnTo>
                      <a:lnTo>
                        <a:pt x="79" y="50"/>
                      </a:lnTo>
                      <a:lnTo>
                        <a:pt x="78" y="53"/>
                      </a:lnTo>
                      <a:lnTo>
                        <a:pt x="75" y="60"/>
                      </a:lnTo>
                      <a:lnTo>
                        <a:pt x="73" y="63"/>
                      </a:lnTo>
                      <a:lnTo>
                        <a:pt x="69" y="65"/>
                      </a:lnTo>
                      <a:lnTo>
                        <a:pt x="64" y="67"/>
                      </a:lnTo>
                      <a:lnTo>
                        <a:pt x="59" y="68"/>
                      </a:lnTo>
                      <a:lnTo>
                        <a:pt x="52" y="66"/>
                      </a:lnTo>
                      <a:lnTo>
                        <a:pt x="36" y="65"/>
                      </a:lnTo>
                      <a:lnTo>
                        <a:pt x="33" y="65"/>
                      </a:lnTo>
                      <a:lnTo>
                        <a:pt x="28" y="65"/>
                      </a:lnTo>
                      <a:lnTo>
                        <a:pt x="24" y="67"/>
                      </a:lnTo>
                      <a:lnTo>
                        <a:pt x="21" y="69"/>
                      </a:lnTo>
                      <a:lnTo>
                        <a:pt x="18" y="72"/>
                      </a:lnTo>
                      <a:lnTo>
                        <a:pt x="15" y="76"/>
                      </a:lnTo>
                      <a:lnTo>
                        <a:pt x="14" y="80"/>
                      </a:lnTo>
                      <a:lnTo>
                        <a:pt x="13" y="86"/>
                      </a:lnTo>
                      <a:lnTo>
                        <a:pt x="14" y="91"/>
                      </a:lnTo>
                      <a:lnTo>
                        <a:pt x="15" y="104"/>
                      </a:lnTo>
                      <a:lnTo>
                        <a:pt x="15" y="112"/>
                      </a:lnTo>
                      <a:lnTo>
                        <a:pt x="15" y="120"/>
                      </a:lnTo>
                      <a:lnTo>
                        <a:pt x="13" y="129"/>
                      </a:lnTo>
                      <a:lnTo>
                        <a:pt x="9" y="136"/>
                      </a:lnTo>
                      <a:lnTo>
                        <a:pt x="6" y="142"/>
                      </a:lnTo>
                      <a:lnTo>
                        <a:pt x="0" y="156"/>
                      </a:lnTo>
                      <a:lnTo>
                        <a:pt x="0" y="160"/>
                      </a:lnTo>
                      <a:lnTo>
                        <a:pt x="0" y="166"/>
                      </a:lnTo>
                      <a:lnTo>
                        <a:pt x="0" y="170"/>
                      </a:lnTo>
                      <a:lnTo>
                        <a:pt x="1" y="175"/>
                      </a:lnTo>
                      <a:lnTo>
                        <a:pt x="4" y="180"/>
                      </a:lnTo>
                      <a:lnTo>
                        <a:pt x="7" y="185"/>
                      </a:lnTo>
                      <a:lnTo>
                        <a:pt x="11" y="190"/>
                      </a:lnTo>
                      <a:lnTo>
                        <a:pt x="17" y="196"/>
                      </a:lnTo>
                      <a:lnTo>
                        <a:pt x="21" y="199"/>
                      </a:lnTo>
                      <a:lnTo>
                        <a:pt x="32" y="207"/>
                      </a:lnTo>
                      <a:lnTo>
                        <a:pt x="49" y="220"/>
                      </a:lnTo>
                      <a:lnTo>
                        <a:pt x="68" y="235"/>
                      </a:lnTo>
                      <a:lnTo>
                        <a:pt x="71" y="239"/>
                      </a:lnTo>
                      <a:lnTo>
                        <a:pt x="78" y="248"/>
                      </a:lnTo>
                      <a:lnTo>
                        <a:pt x="82" y="252"/>
                      </a:lnTo>
                      <a:lnTo>
                        <a:pt x="90" y="256"/>
                      </a:lnTo>
                      <a:lnTo>
                        <a:pt x="98" y="260"/>
                      </a:lnTo>
                      <a:lnTo>
                        <a:pt x="107" y="262"/>
                      </a:lnTo>
                      <a:lnTo>
                        <a:pt x="116" y="262"/>
                      </a:lnTo>
                      <a:lnTo>
                        <a:pt x="139" y="262"/>
                      </a:lnTo>
                      <a:lnTo>
                        <a:pt x="166" y="261"/>
                      </a:lnTo>
                      <a:lnTo>
                        <a:pt x="192" y="260"/>
                      </a:lnTo>
                      <a:lnTo>
                        <a:pt x="196" y="258"/>
                      </a:lnTo>
                      <a:lnTo>
                        <a:pt x="208" y="253"/>
                      </a:lnTo>
                      <a:lnTo>
                        <a:pt x="215" y="249"/>
                      </a:lnTo>
                      <a:lnTo>
                        <a:pt x="222" y="241"/>
                      </a:lnTo>
                      <a:lnTo>
                        <a:pt x="225" y="236"/>
                      </a:lnTo>
                      <a:lnTo>
                        <a:pt x="229" y="230"/>
                      </a:lnTo>
                      <a:lnTo>
                        <a:pt x="233" y="224"/>
                      </a:lnTo>
                      <a:lnTo>
                        <a:pt x="235" y="217"/>
                      </a:lnTo>
                      <a:lnTo>
                        <a:pt x="236" y="215"/>
                      </a:lnTo>
                      <a:lnTo>
                        <a:pt x="237" y="209"/>
                      </a:lnTo>
                      <a:lnTo>
                        <a:pt x="241" y="198"/>
                      </a:lnTo>
                      <a:lnTo>
                        <a:pt x="248" y="184"/>
                      </a:lnTo>
                      <a:lnTo>
                        <a:pt x="250" y="179"/>
                      </a:lnTo>
                      <a:lnTo>
                        <a:pt x="252" y="168"/>
                      </a:lnTo>
                      <a:lnTo>
                        <a:pt x="252" y="162"/>
                      </a:lnTo>
                      <a:lnTo>
                        <a:pt x="251" y="156"/>
                      </a:lnTo>
                      <a:lnTo>
                        <a:pt x="249" y="154"/>
                      </a:lnTo>
                      <a:lnTo>
                        <a:pt x="247" y="152"/>
                      </a:lnTo>
                      <a:lnTo>
                        <a:pt x="243" y="150"/>
                      </a:lnTo>
                      <a:lnTo>
                        <a:pt x="238" y="149"/>
                      </a:lnTo>
                      <a:lnTo>
                        <a:pt x="207" y="146"/>
                      </a:lnTo>
                      <a:lnTo>
                        <a:pt x="204" y="146"/>
                      </a:lnTo>
                      <a:lnTo>
                        <a:pt x="198" y="140"/>
                      </a:lnTo>
                      <a:lnTo>
                        <a:pt x="198" y="129"/>
                      </a:lnTo>
                      <a:lnTo>
                        <a:pt x="199" y="119"/>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47" name="Freeform 9">
                  <a:extLst>
                    <a:ext uri="{FF2B5EF4-FFF2-40B4-BE49-F238E27FC236}">
                      <a16:creationId xmlns:a16="http://schemas.microsoft.com/office/drawing/2014/main" id="{59C1EE88-6E3B-4808-A4A1-5A5D828B8A89}"/>
                    </a:ext>
                  </a:extLst>
                </p:cNvPr>
                <p:cNvSpPr>
                  <a:spLocks/>
                </p:cNvSpPr>
                <p:nvPr/>
              </p:nvSpPr>
              <p:spPr bwMode="auto">
                <a:xfrm>
                  <a:off x="1113809" y="1078737"/>
                  <a:ext cx="17218" cy="37067"/>
                </a:xfrm>
                <a:custGeom>
                  <a:avLst/>
                  <a:gdLst>
                    <a:gd name="T0" fmla="*/ 21 w 52"/>
                    <a:gd name="T1" fmla="*/ 18 h 120"/>
                    <a:gd name="T2" fmla="*/ 21 w 52"/>
                    <a:gd name="T3" fmla="*/ 19 h 120"/>
                    <a:gd name="T4" fmla="*/ 20 w 52"/>
                    <a:gd name="T5" fmla="*/ 24 h 120"/>
                    <a:gd name="T6" fmla="*/ 16 w 52"/>
                    <a:gd name="T7" fmla="*/ 33 h 120"/>
                    <a:gd name="T8" fmla="*/ 9 w 52"/>
                    <a:gd name="T9" fmla="*/ 47 h 120"/>
                    <a:gd name="T10" fmla="*/ 4 w 52"/>
                    <a:gd name="T11" fmla="*/ 54 h 120"/>
                    <a:gd name="T12" fmla="*/ 2 w 52"/>
                    <a:gd name="T13" fmla="*/ 61 h 120"/>
                    <a:gd name="T14" fmla="*/ 1 w 52"/>
                    <a:gd name="T15" fmla="*/ 67 h 120"/>
                    <a:gd name="T16" fmla="*/ 0 w 52"/>
                    <a:gd name="T17" fmla="*/ 73 h 120"/>
                    <a:gd name="T18" fmla="*/ 1 w 52"/>
                    <a:gd name="T19" fmla="*/ 79 h 120"/>
                    <a:gd name="T20" fmla="*/ 2 w 52"/>
                    <a:gd name="T21" fmla="*/ 81 h 120"/>
                    <a:gd name="T22" fmla="*/ 2 w 52"/>
                    <a:gd name="T23" fmla="*/ 84 h 120"/>
                    <a:gd name="T24" fmla="*/ 4 w 52"/>
                    <a:gd name="T25" fmla="*/ 88 h 120"/>
                    <a:gd name="T26" fmla="*/ 8 w 52"/>
                    <a:gd name="T27" fmla="*/ 94 h 120"/>
                    <a:gd name="T28" fmla="*/ 15 w 52"/>
                    <a:gd name="T29" fmla="*/ 101 h 120"/>
                    <a:gd name="T30" fmla="*/ 15 w 52"/>
                    <a:gd name="T31" fmla="*/ 102 h 120"/>
                    <a:gd name="T32" fmla="*/ 14 w 52"/>
                    <a:gd name="T33" fmla="*/ 105 h 120"/>
                    <a:gd name="T34" fmla="*/ 15 w 52"/>
                    <a:gd name="T35" fmla="*/ 107 h 120"/>
                    <a:gd name="T36" fmla="*/ 16 w 52"/>
                    <a:gd name="T37" fmla="*/ 111 h 120"/>
                    <a:gd name="T38" fmla="*/ 18 w 52"/>
                    <a:gd name="T39" fmla="*/ 115 h 120"/>
                    <a:gd name="T40" fmla="*/ 22 w 52"/>
                    <a:gd name="T41" fmla="*/ 119 h 120"/>
                    <a:gd name="T42" fmla="*/ 23 w 52"/>
                    <a:gd name="T43" fmla="*/ 120 h 120"/>
                    <a:gd name="T44" fmla="*/ 26 w 52"/>
                    <a:gd name="T45" fmla="*/ 119 h 120"/>
                    <a:gd name="T46" fmla="*/ 28 w 52"/>
                    <a:gd name="T47" fmla="*/ 117 h 120"/>
                    <a:gd name="T48" fmla="*/ 29 w 52"/>
                    <a:gd name="T49" fmla="*/ 113 h 120"/>
                    <a:gd name="T50" fmla="*/ 30 w 52"/>
                    <a:gd name="T51" fmla="*/ 107 h 120"/>
                    <a:gd name="T52" fmla="*/ 31 w 52"/>
                    <a:gd name="T53" fmla="*/ 99 h 120"/>
                    <a:gd name="T54" fmla="*/ 31 w 52"/>
                    <a:gd name="T55" fmla="*/ 98 h 120"/>
                    <a:gd name="T56" fmla="*/ 31 w 52"/>
                    <a:gd name="T57" fmla="*/ 94 h 120"/>
                    <a:gd name="T58" fmla="*/ 34 w 52"/>
                    <a:gd name="T59" fmla="*/ 91 h 120"/>
                    <a:gd name="T60" fmla="*/ 38 w 52"/>
                    <a:gd name="T61" fmla="*/ 87 h 120"/>
                    <a:gd name="T62" fmla="*/ 39 w 52"/>
                    <a:gd name="T63" fmla="*/ 85 h 120"/>
                    <a:gd name="T64" fmla="*/ 39 w 52"/>
                    <a:gd name="T65" fmla="*/ 79 h 120"/>
                    <a:gd name="T66" fmla="*/ 39 w 52"/>
                    <a:gd name="T67" fmla="*/ 77 h 120"/>
                    <a:gd name="T68" fmla="*/ 39 w 52"/>
                    <a:gd name="T69" fmla="*/ 74 h 120"/>
                    <a:gd name="T70" fmla="*/ 37 w 52"/>
                    <a:gd name="T71" fmla="*/ 71 h 120"/>
                    <a:gd name="T72" fmla="*/ 35 w 52"/>
                    <a:gd name="T73" fmla="*/ 68 h 120"/>
                    <a:gd name="T74" fmla="*/ 34 w 52"/>
                    <a:gd name="T75" fmla="*/ 65 h 120"/>
                    <a:gd name="T76" fmla="*/ 31 w 52"/>
                    <a:gd name="T77" fmla="*/ 60 h 120"/>
                    <a:gd name="T78" fmla="*/ 30 w 52"/>
                    <a:gd name="T79" fmla="*/ 55 h 120"/>
                    <a:gd name="T80" fmla="*/ 31 w 52"/>
                    <a:gd name="T81" fmla="*/ 51 h 120"/>
                    <a:gd name="T82" fmla="*/ 34 w 52"/>
                    <a:gd name="T83" fmla="*/ 47 h 120"/>
                    <a:gd name="T84" fmla="*/ 38 w 52"/>
                    <a:gd name="T85" fmla="*/ 41 h 120"/>
                    <a:gd name="T86" fmla="*/ 40 w 52"/>
                    <a:gd name="T87" fmla="*/ 40 h 120"/>
                    <a:gd name="T88" fmla="*/ 47 w 52"/>
                    <a:gd name="T89" fmla="*/ 37 h 120"/>
                    <a:gd name="T90" fmla="*/ 49 w 52"/>
                    <a:gd name="T91" fmla="*/ 34 h 120"/>
                    <a:gd name="T92" fmla="*/ 51 w 52"/>
                    <a:gd name="T93" fmla="*/ 31 h 120"/>
                    <a:gd name="T94" fmla="*/ 52 w 52"/>
                    <a:gd name="T95" fmla="*/ 26 h 120"/>
                    <a:gd name="T96" fmla="*/ 51 w 52"/>
                    <a:gd name="T97" fmla="*/ 21 h 120"/>
                    <a:gd name="T98" fmla="*/ 51 w 52"/>
                    <a:gd name="T99" fmla="*/ 18 h 120"/>
                    <a:gd name="T100" fmla="*/ 48 w 52"/>
                    <a:gd name="T101" fmla="*/ 11 h 120"/>
                    <a:gd name="T102" fmla="*/ 47 w 52"/>
                    <a:gd name="T103" fmla="*/ 8 h 120"/>
                    <a:gd name="T104" fmla="*/ 43 w 52"/>
                    <a:gd name="T105" fmla="*/ 5 h 120"/>
                    <a:gd name="T106" fmla="*/ 40 w 52"/>
                    <a:gd name="T107" fmla="*/ 3 h 120"/>
                    <a:gd name="T108" fmla="*/ 37 w 52"/>
                    <a:gd name="T109" fmla="*/ 1 h 120"/>
                    <a:gd name="T110" fmla="*/ 35 w 52"/>
                    <a:gd name="T111" fmla="*/ 0 h 120"/>
                    <a:gd name="T112" fmla="*/ 29 w 52"/>
                    <a:gd name="T113" fmla="*/ 0 h 120"/>
                    <a:gd name="T114" fmla="*/ 26 w 52"/>
                    <a:gd name="T115" fmla="*/ 3 h 120"/>
                    <a:gd name="T116" fmla="*/ 24 w 52"/>
                    <a:gd name="T117" fmla="*/ 6 h 120"/>
                    <a:gd name="T118" fmla="*/ 22 w 52"/>
                    <a:gd name="T119" fmla="*/ 10 h 120"/>
                    <a:gd name="T120" fmla="*/ 21 w 52"/>
                    <a:gd name="T121"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 h="120">
                      <a:moveTo>
                        <a:pt x="21" y="18"/>
                      </a:moveTo>
                      <a:lnTo>
                        <a:pt x="21" y="19"/>
                      </a:lnTo>
                      <a:lnTo>
                        <a:pt x="20" y="24"/>
                      </a:lnTo>
                      <a:lnTo>
                        <a:pt x="16" y="33"/>
                      </a:lnTo>
                      <a:lnTo>
                        <a:pt x="9" y="47"/>
                      </a:lnTo>
                      <a:lnTo>
                        <a:pt x="4" y="54"/>
                      </a:lnTo>
                      <a:lnTo>
                        <a:pt x="2" y="61"/>
                      </a:lnTo>
                      <a:lnTo>
                        <a:pt x="1" y="67"/>
                      </a:lnTo>
                      <a:lnTo>
                        <a:pt x="0" y="73"/>
                      </a:lnTo>
                      <a:lnTo>
                        <a:pt x="1" y="79"/>
                      </a:lnTo>
                      <a:lnTo>
                        <a:pt x="2" y="81"/>
                      </a:lnTo>
                      <a:lnTo>
                        <a:pt x="2" y="84"/>
                      </a:lnTo>
                      <a:lnTo>
                        <a:pt x="4" y="88"/>
                      </a:lnTo>
                      <a:lnTo>
                        <a:pt x="8" y="94"/>
                      </a:lnTo>
                      <a:lnTo>
                        <a:pt x="15" y="101"/>
                      </a:lnTo>
                      <a:lnTo>
                        <a:pt x="15" y="102"/>
                      </a:lnTo>
                      <a:lnTo>
                        <a:pt x="14" y="105"/>
                      </a:lnTo>
                      <a:lnTo>
                        <a:pt x="15" y="107"/>
                      </a:lnTo>
                      <a:lnTo>
                        <a:pt x="16" y="111"/>
                      </a:lnTo>
                      <a:lnTo>
                        <a:pt x="18" y="115"/>
                      </a:lnTo>
                      <a:lnTo>
                        <a:pt x="22" y="119"/>
                      </a:lnTo>
                      <a:lnTo>
                        <a:pt x="23" y="120"/>
                      </a:lnTo>
                      <a:lnTo>
                        <a:pt x="26" y="119"/>
                      </a:lnTo>
                      <a:lnTo>
                        <a:pt x="28" y="117"/>
                      </a:lnTo>
                      <a:lnTo>
                        <a:pt x="29" y="113"/>
                      </a:lnTo>
                      <a:lnTo>
                        <a:pt x="30" y="107"/>
                      </a:lnTo>
                      <a:lnTo>
                        <a:pt x="31" y="99"/>
                      </a:lnTo>
                      <a:lnTo>
                        <a:pt x="31" y="98"/>
                      </a:lnTo>
                      <a:lnTo>
                        <a:pt x="31" y="94"/>
                      </a:lnTo>
                      <a:lnTo>
                        <a:pt x="34" y="91"/>
                      </a:lnTo>
                      <a:lnTo>
                        <a:pt x="38" y="87"/>
                      </a:lnTo>
                      <a:lnTo>
                        <a:pt x="39" y="85"/>
                      </a:lnTo>
                      <a:lnTo>
                        <a:pt x="39" y="79"/>
                      </a:lnTo>
                      <a:lnTo>
                        <a:pt x="39" y="77"/>
                      </a:lnTo>
                      <a:lnTo>
                        <a:pt x="39" y="74"/>
                      </a:lnTo>
                      <a:lnTo>
                        <a:pt x="37" y="71"/>
                      </a:lnTo>
                      <a:lnTo>
                        <a:pt x="35" y="68"/>
                      </a:lnTo>
                      <a:lnTo>
                        <a:pt x="34" y="65"/>
                      </a:lnTo>
                      <a:lnTo>
                        <a:pt x="31" y="60"/>
                      </a:lnTo>
                      <a:lnTo>
                        <a:pt x="30" y="55"/>
                      </a:lnTo>
                      <a:lnTo>
                        <a:pt x="31" y="51"/>
                      </a:lnTo>
                      <a:lnTo>
                        <a:pt x="34" y="47"/>
                      </a:lnTo>
                      <a:lnTo>
                        <a:pt x="38" y="41"/>
                      </a:lnTo>
                      <a:lnTo>
                        <a:pt x="40" y="40"/>
                      </a:lnTo>
                      <a:lnTo>
                        <a:pt x="47" y="37"/>
                      </a:lnTo>
                      <a:lnTo>
                        <a:pt x="49" y="34"/>
                      </a:lnTo>
                      <a:lnTo>
                        <a:pt x="51" y="31"/>
                      </a:lnTo>
                      <a:lnTo>
                        <a:pt x="52" y="26"/>
                      </a:lnTo>
                      <a:lnTo>
                        <a:pt x="51" y="21"/>
                      </a:lnTo>
                      <a:lnTo>
                        <a:pt x="51" y="18"/>
                      </a:lnTo>
                      <a:lnTo>
                        <a:pt x="48" y="11"/>
                      </a:lnTo>
                      <a:lnTo>
                        <a:pt x="47" y="8"/>
                      </a:lnTo>
                      <a:lnTo>
                        <a:pt x="43" y="5"/>
                      </a:lnTo>
                      <a:lnTo>
                        <a:pt x="40" y="3"/>
                      </a:lnTo>
                      <a:lnTo>
                        <a:pt x="37" y="1"/>
                      </a:lnTo>
                      <a:lnTo>
                        <a:pt x="35" y="0"/>
                      </a:lnTo>
                      <a:lnTo>
                        <a:pt x="29" y="0"/>
                      </a:lnTo>
                      <a:lnTo>
                        <a:pt x="26" y="3"/>
                      </a:lnTo>
                      <a:lnTo>
                        <a:pt x="24" y="6"/>
                      </a:lnTo>
                      <a:lnTo>
                        <a:pt x="22" y="10"/>
                      </a:lnTo>
                      <a:lnTo>
                        <a:pt x="21" y="18"/>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48" name="Freeform 10">
                  <a:extLst>
                    <a:ext uri="{FF2B5EF4-FFF2-40B4-BE49-F238E27FC236}">
                      <a16:creationId xmlns:a16="http://schemas.microsoft.com/office/drawing/2014/main" id="{DDA9BA94-16AD-42E7-A85F-A30D31EB5606}"/>
                    </a:ext>
                  </a:extLst>
                </p:cNvPr>
                <p:cNvSpPr>
                  <a:spLocks/>
                </p:cNvSpPr>
                <p:nvPr/>
              </p:nvSpPr>
              <p:spPr bwMode="auto">
                <a:xfrm>
                  <a:off x="1113809" y="1078737"/>
                  <a:ext cx="17218" cy="37067"/>
                </a:xfrm>
                <a:custGeom>
                  <a:avLst/>
                  <a:gdLst>
                    <a:gd name="T0" fmla="*/ 21 w 52"/>
                    <a:gd name="T1" fmla="*/ 18 h 120"/>
                    <a:gd name="T2" fmla="*/ 21 w 52"/>
                    <a:gd name="T3" fmla="*/ 19 h 120"/>
                    <a:gd name="T4" fmla="*/ 20 w 52"/>
                    <a:gd name="T5" fmla="*/ 24 h 120"/>
                    <a:gd name="T6" fmla="*/ 16 w 52"/>
                    <a:gd name="T7" fmla="*/ 33 h 120"/>
                    <a:gd name="T8" fmla="*/ 9 w 52"/>
                    <a:gd name="T9" fmla="*/ 47 h 120"/>
                    <a:gd name="T10" fmla="*/ 4 w 52"/>
                    <a:gd name="T11" fmla="*/ 54 h 120"/>
                    <a:gd name="T12" fmla="*/ 2 w 52"/>
                    <a:gd name="T13" fmla="*/ 61 h 120"/>
                    <a:gd name="T14" fmla="*/ 1 w 52"/>
                    <a:gd name="T15" fmla="*/ 67 h 120"/>
                    <a:gd name="T16" fmla="*/ 0 w 52"/>
                    <a:gd name="T17" fmla="*/ 73 h 120"/>
                    <a:gd name="T18" fmla="*/ 1 w 52"/>
                    <a:gd name="T19" fmla="*/ 79 h 120"/>
                    <a:gd name="T20" fmla="*/ 2 w 52"/>
                    <a:gd name="T21" fmla="*/ 81 h 120"/>
                    <a:gd name="T22" fmla="*/ 2 w 52"/>
                    <a:gd name="T23" fmla="*/ 84 h 120"/>
                    <a:gd name="T24" fmla="*/ 4 w 52"/>
                    <a:gd name="T25" fmla="*/ 88 h 120"/>
                    <a:gd name="T26" fmla="*/ 8 w 52"/>
                    <a:gd name="T27" fmla="*/ 94 h 120"/>
                    <a:gd name="T28" fmla="*/ 15 w 52"/>
                    <a:gd name="T29" fmla="*/ 101 h 120"/>
                    <a:gd name="T30" fmla="*/ 15 w 52"/>
                    <a:gd name="T31" fmla="*/ 102 h 120"/>
                    <a:gd name="T32" fmla="*/ 14 w 52"/>
                    <a:gd name="T33" fmla="*/ 105 h 120"/>
                    <a:gd name="T34" fmla="*/ 15 w 52"/>
                    <a:gd name="T35" fmla="*/ 107 h 120"/>
                    <a:gd name="T36" fmla="*/ 16 w 52"/>
                    <a:gd name="T37" fmla="*/ 111 h 120"/>
                    <a:gd name="T38" fmla="*/ 18 w 52"/>
                    <a:gd name="T39" fmla="*/ 115 h 120"/>
                    <a:gd name="T40" fmla="*/ 22 w 52"/>
                    <a:gd name="T41" fmla="*/ 119 h 120"/>
                    <a:gd name="T42" fmla="*/ 23 w 52"/>
                    <a:gd name="T43" fmla="*/ 120 h 120"/>
                    <a:gd name="T44" fmla="*/ 26 w 52"/>
                    <a:gd name="T45" fmla="*/ 119 h 120"/>
                    <a:gd name="T46" fmla="*/ 28 w 52"/>
                    <a:gd name="T47" fmla="*/ 117 h 120"/>
                    <a:gd name="T48" fmla="*/ 29 w 52"/>
                    <a:gd name="T49" fmla="*/ 113 h 120"/>
                    <a:gd name="T50" fmla="*/ 30 w 52"/>
                    <a:gd name="T51" fmla="*/ 107 h 120"/>
                    <a:gd name="T52" fmla="*/ 31 w 52"/>
                    <a:gd name="T53" fmla="*/ 99 h 120"/>
                    <a:gd name="T54" fmla="*/ 31 w 52"/>
                    <a:gd name="T55" fmla="*/ 98 h 120"/>
                    <a:gd name="T56" fmla="*/ 31 w 52"/>
                    <a:gd name="T57" fmla="*/ 94 h 120"/>
                    <a:gd name="T58" fmla="*/ 34 w 52"/>
                    <a:gd name="T59" fmla="*/ 91 h 120"/>
                    <a:gd name="T60" fmla="*/ 38 w 52"/>
                    <a:gd name="T61" fmla="*/ 87 h 120"/>
                    <a:gd name="T62" fmla="*/ 39 w 52"/>
                    <a:gd name="T63" fmla="*/ 85 h 120"/>
                    <a:gd name="T64" fmla="*/ 39 w 52"/>
                    <a:gd name="T65" fmla="*/ 79 h 120"/>
                    <a:gd name="T66" fmla="*/ 39 w 52"/>
                    <a:gd name="T67" fmla="*/ 77 h 120"/>
                    <a:gd name="T68" fmla="*/ 39 w 52"/>
                    <a:gd name="T69" fmla="*/ 74 h 120"/>
                    <a:gd name="T70" fmla="*/ 37 w 52"/>
                    <a:gd name="T71" fmla="*/ 71 h 120"/>
                    <a:gd name="T72" fmla="*/ 35 w 52"/>
                    <a:gd name="T73" fmla="*/ 68 h 120"/>
                    <a:gd name="T74" fmla="*/ 34 w 52"/>
                    <a:gd name="T75" fmla="*/ 65 h 120"/>
                    <a:gd name="T76" fmla="*/ 31 w 52"/>
                    <a:gd name="T77" fmla="*/ 60 h 120"/>
                    <a:gd name="T78" fmla="*/ 30 w 52"/>
                    <a:gd name="T79" fmla="*/ 55 h 120"/>
                    <a:gd name="T80" fmla="*/ 31 w 52"/>
                    <a:gd name="T81" fmla="*/ 51 h 120"/>
                    <a:gd name="T82" fmla="*/ 34 w 52"/>
                    <a:gd name="T83" fmla="*/ 47 h 120"/>
                    <a:gd name="T84" fmla="*/ 38 w 52"/>
                    <a:gd name="T85" fmla="*/ 41 h 120"/>
                    <a:gd name="T86" fmla="*/ 40 w 52"/>
                    <a:gd name="T87" fmla="*/ 40 h 120"/>
                    <a:gd name="T88" fmla="*/ 47 w 52"/>
                    <a:gd name="T89" fmla="*/ 37 h 120"/>
                    <a:gd name="T90" fmla="*/ 49 w 52"/>
                    <a:gd name="T91" fmla="*/ 34 h 120"/>
                    <a:gd name="T92" fmla="*/ 51 w 52"/>
                    <a:gd name="T93" fmla="*/ 31 h 120"/>
                    <a:gd name="T94" fmla="*/ 52 w 52"/>
                    <a:gd name="T95" fmla="*/ 26 h 120"/>
                    <a:gd name="T96" fmla="*/ 51 w 52"/>
                    <a:gd name="T97" fmla="*/ 21 h 120"/>
                    <a:gd name="T98" fmla="*/ 51 w 52"/>
                    <a:gd name="T99" fmla="*/ 18 h 120"/>
                    <a:gd name="T100" fmla="*/ 48 w 52"/>
                    <a:gd name="T101" fmla="*/ 11 h 120"/>
                    <a:gd name="T102" fmla="*/ 47 w 52"/>
                    <a:gd name="T103" fmla="*/ 8 h 120"/>
                    <a:gd name="T104" fmla="*/ 43 w 52"/>
                    <a:gd name="T105" fmla="*/ 5 h 120"/>
                    <a:gd name="T106" fmla="*/ 40 w 52"/>
                    <a:gd name="T107" fmla="*/ 3 h 120"/>
                    <a:gd name="T108" fmla="*/ 37 w 52"/>
                    <a:gd name="T109" fmla="*/ 1 h 120"/>
                    <a:gd name="T110" fmla="*/ 35 w 52"/>
                    <a:gd name="T111" fmla="*/ 0 h 120"/>
                    <a:gd name="T112" fmla="*/ 29 w 52"/>
                    <a:gd name="T113" fmla="*/ 0 h 120"/>
                    <a:gd name="T114" fmla="*/ 26 w 52"/>
                    <a:gd name="T115" fmla="*/ 3 h 120"/>
                    <a:gd name="T116" fmla="*/ 24 w 52"/>
                    <a:gd name="T117" fmla="*/ 6 h 120"/>
                    <a:gd name="T118" fmla="*/ 22 w 52"/>
                    <a:gd name="T119" fmla="*/ 10 h 120"/>
                    <a:gd name="T120" fmla="*/ 21 w 52"/>
                    <a:gd name="T121"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 h="120">
                      <a:moveTo>
                        <a:pt x="21" y="18"/>
                      </a:moveTo>
                      <a:lnTo>
                        <a:pt x="21" y="19"/>
                      </a:lnTo>
                      <a:lnTo>
                        <a:pt x="20" y="24"/>
                      </a:lnTo>
                      <a:lnTo>
                        <a:pt x="16" y="33"/>
                      </a:lnTo>
                      <a:lnTo>
                        <a:pt x="9" y="47"/>
                      </a:lnTo>
                      <a:lnTo>
                        <a:pt x="4" y="54"/>
                      </a:lnTo>
                      <a:lnTo>
                        <a:pt x="2" y="61"/>
                      </a:lnTo>
                      <a:lnTo>
                        <a:pt x="1" y="67"/>
                      </a:lnTo>
                      <a:lnTo>
                        <a:pt x="0" y="73"/>
                      </a:lnTo>
                      <a:lnTo>
                        <a:pt x="1" y="79"/>
                      </a:lnTo>
                      <a:lnTo>
                        <a:pt x="2" y="81"/>
                      </a:lnTo>
                      <a:lnTo>
                        <a:pt x="2" y="84"/>
                      </a:lnTo>
                      <a:lnTo>
                        <a:pt x="4" y="88"/>
                      </a:lnTo>
                      <a:lnTo>
                        <a:pt x="8" y="94"/>
                      </a:lnTo>
                      <a:lnTo>
                        <a:pt x="15" y="101"/>
                      </a:lnTo>
                      <a:lnTo>
                        <a:pt x="15" y="102"/>
                      </a:lnTo>
                      <a:lnTo>
                        <a:pt x="14" y="105"/>
                      </a:lnTo>
                      <a:lnTo>
                        <a:pt x="15" y="107"/>
                      </a:lnTo>
                      <a:lnTo>
                        <a:pt x="16" y="111"/>
                      </a:lnTo>
                      <a:lnTo>
                        <a:pt x="18" y="115"/>
                      </a:lnTo>
                      <a:lnTo>
                        <a:pt x="22" y="119"/>
                      </a:lnTo>
                      <a:lnTo>
                        <a:pt x="23" y="120"/>
                      </a:lnTo>
                      <a:lnTo>
                        <a:pt x="26" y="119"/>
                      </a:lnTo>
                      <a:lnTo>
                        <a:pt x="28" y="117"/>
                      </a:lnTo>
                      <a:lnTo>
                        <a:pt x="29" y="113"/>
                      </a:lnTo>
                      <a:lnTo>
                        <a:pt x="30" y="107"/>
                      </a:lnTo>
                      <a:lnTo>
                        <a:pt x="31" y="99"/>
                      </a:lnTo>
                      <a:lnTo>
                        <a:pt x="31" y="98"/>
                      </a:lnTo>
                      <a:lnTo>
                        <a:pt x="31" y="94"/>
                      </a:lnTo>
                      <a:lnTo>
                        <a:pt x="34" y="91"/>
                      </a:lnTo>
                      <a:lnTo>
                        <a:pt x="38" y="87"/>
                      </a:lnTo>
                      <a:lnTo>
                        <a:pt x="39" y="85"/>
                      </a:lnTo>
                      <a:lnTo>
                        <a:pt x="39" y="79"/>
                      </a:lnTo>
                      <a:lnTo>
                        <a:pt x="39" y="77"/>
                      </a:lnTo>
                      <a:lnTo>
                        <a:pt x="39" y="74"/>
                      </a:lnTo>
                      <a:lnTo>
                        <a:pt x="37" y="71"/>
                      </a:lnTo>
                      <a:lnTo>
                        <a:pt x="35" y="68"/>
                      </a:lnTo>
                      <a:lnTo>
                        <a:pt x="34" y="65"/>
                      </a:lnTo>
                      <a:lnTo>
                        <a:pt x="31" y="60"/>
                      </a:lnTo>
                      <a:lnTo>
                        <a:pt x="30" y="55"/>
                      </a:lnTo>
                      <a:lnTo>
                        <a:pt x="31" y="51"/>
                      </a:lnTo>
                      <a:lnTo>
                        <a:pt x="34" y="47"/>
                      </a:lnTo>
                      <a:lnTo>
                        <a:pt x="38" y="41"/>
                      </a:lnTo>
                      <a:lnTo>
                        <a:pt x="40" y="40"/>
                      </a:lnTo>
                      <a:lnTo>
                        <a:pt x="47" y="37"/>
                      </a:lnTo>
                      <a:lnTo>
                        <a:pt x="49" y="34"/>
                      </a:lnTo>
                      <a:lnTo>
                        <a:pt x="51" y="31"/>
                      </a:lnTo>
                      <a:lnTo>
                        <a:pt x="52" y="26"/>
                      </a:lnTo>
                      <a:lnTo>
                        <a:pt x="51" y="21"/>
                      </a:lnTo>
                      <a:lnTo>
                        <a:pt x="51" y="18"/>
                      </a:lnTo>
                      <a:lnTo>
                        <a:pt x="48" y="11"/>
                      </a:lnTo>
                      <a:lnTo>
                        <a:pt x="47" y="8"/>
                      </a:lnTo>
                      <a:lnTo>
                        <a:pt x="43" y="5"/>
                      </a:lnTo>
                      <a:lnTo>
                        <a:pt x="40" y="3"/>
                      </a:lnTo>
                      <a:lnTo>
                        <a:pt x="37" y="1"/>
                      </a:lnTo>
                      <a:lnTo>
                        <a:pt x="35" y="0"/>
                      </a:lnTo>
                      <a:lnTo>
                        <a:pt x="29" y="0"/>
                      </a:lnTo>
                      <a:lnTo>
                        <a:pt x="26" y="3"/>
                      </a:lnTo>
                      <a:lnTo>
                        <a:pt x="24" y="6"/>
                      </a:lnTo>
                      <a:lnTo>
                        <a:pt x="22" y="10"/>
                      </a:lnTo>
                      <a:lnTo>
                        <a:pt x="21" y="18"/>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49" name="Freeform 11">
                  <a:extLst>
                    <a:ext uri="{FF2B5EF4-FFF2-40B4-BE49-F238E27FC236}">
                      <a16:creationId xmlns:a16="http://schemas.microsoft.com/office/drawing/2014/main" id="{5F9619A3-60F4-4562-8377-BC112C49F82B}"/>
                    </a:ext>
                  </a:extLst>
                </p:cNvPr>
                <p:cNvSpPr>
                  <a:spLocks/>
                </p:cNvSpPr>
                <p:nvPr/>
              </p:nvSpPr>
              <p:spPr bwMode="auto">
                <a:xfrm>
                  <a:off x="1197251" y="1019430"/>
                  <a:ext cx="14569" cy="17298"/>
                </a:xfrm>
                <a:custGeom>
                  <a:avLst/>
                  <a:gdLst>
                    <a:gd name="T0" fmla="*/ 25 w 43"/>
                    <a:gd name="T1" fmla="*/ 42 h 56"/>
                    <a:gd name="T2" fmla="*/ 24 w 43"/>
                    <a:gd name="T3" fmla="*/ 41 h 56"/>
                    <a:gd name="T4" fmla="*/ 21 w 43"/>
                    <a:gd name="T5" fmla="*/ 37 h 56"/>
                    <a:gd name="T6" fmla="*/ 16 w 43"/>
                    <a:gd name="T7" fmla="*/ 30 h 56"/>
                    <a:gd name="T8" fmla="*/ 5 w 43"/>
                    <a:gd name="T9" fmla="*/ 21 h 56"/>
                    <a:gd name="T10" fmla="*/ 3 w 43"/>
                    <a:gd name="T11" fmla="*/ 19 h 56"/>
                    <a:gd name="T12" fmla="*/ 0 w 43"/>
                    <a:gd name="T13" fmla="*/ 14 h 56"/>
                    <a:gd name="T14" fmla="*/ 0 w 43"/>
                    <a:gd name="T15" fmla="*/ 11 h 56"/>
                    <a:gd name="T16" fmla="*/ 0 w 43"/>
                    <a:gd name="T17" fmla="*/ 8 h 56"/>
                    <a:gd name="T18" fmla="*/ 2 w 43"/>
                    <a:gd name="T19" fmla="*/ 5 h 56"/>
                    <a:gd name="T20" fmla="*/ 7 w 43"/>
                    <a:gd name="T21" fmla="*/ 1 h 56"/>
                    <a:gd name="T22" fmla="*/ 10 w 43"/>
                    <a:gd name="T23" fmla="*/ 0 h 56"/>
                    <a:gd name="T24" fmla="*/ 16 w 43"/>
                    <a:gd name="T25" fmla="*/ 0 h 56"/>
                    <a:gd name="T26" fmla="*/ 20 w 43"/>
                    <a:gd name="T27" fmla="*/ 1 h 56"/>
                    <a:gd name="T28" fmla="*/ 24 w 43"/>
                    <a:gd name="T29" fmla="*/ 3 h 56"/>
                    <a:gd name="T30" fmla="*/ 28 w 43"/>
                    <a:gd name="T31" fmla="*/ 9 h 56"/>
                    <a:gd name="T32" fmla="*/ 31 w 43"/>
                    <a:gd name="T33" fmla="*/ 16 h 56"/>
                    <a:gd name="T34" fmla="*/ 32 w 43"/>
                    <a:gd name="T35" fmla="*/ 19 h 56"/>
                    <a:gd name="T36" fmla="*/ 34 w 43"/>
                    <a:gd name="T37" fmla="*/ 25 h 56"/>
                    <a:gd name="T38" fmla="*/ 39 w 43"/>
                    <a:gd name="T39" fmla="*/ 36 h 56"/>
                    <a:gd name="T40" fmla="*/ 43 w 43"/>
                    <a:gd name="T41" fmla="*/ 50 h 56"/>
                    <a:gd name="T42" fmla="*/ 43 w 43"/>
                    <a:gd name="T43" fmla="*/ 52 h 56"/>
                    <a:gd name="T44" fmla="*/ 42 w 43"/>
                    <a:gd name="T45" fmla="*/ 54 h 56"/>
                    <a:gd name="T46" fmla="*/ 40 w 43"/>
                    <a:gd name="T47" fmla="*/ 55 h 56"/>
                    <a:gd name="T48" fmla="*/ 38 w 43"/>
                    <a:gd name="T49" fmla="*/ 56 h 56"/>
                    <a:gd name="T50" fmla="*/ 36 w 43"/>
                    <a:gd name="T51" fmla="*/ 56 h 56"/>
                    <a:gd name="T52" fmla="*/ 32 w 43"/>
                    <a:gd name="T53" fmla="*/ 54 h 56"/>
                    <a:gd name="T54" fmla="*/ 28 w 43"/>
                    <a:gd name="T55" fmla="*/ 50 h 56"/>
                    <a:gd name="T56" fmla="*/ 25 w 43"/>
                    <a:gd name="T5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56">
                      <a:moveTo>
                        <a:pt x="25" y="42"/>
                      </a:moveTo>
                      <a:lnTo>
                        <a:pt x="24" y="41"/>
                      </a:lnTo>
                      <a:lnTo>
                        <a:pt x="21" y="37"/>
                      </a:lnTo>
                      <a:lnTo>
                        <a:pt x="16" y="30"/>
                      </a:lnTo>
                      <a:lnTo>
                        <a:pt x="5" y="21"/>
                      </a:lnTo>
                      <a:lnTo>
                        <a:pt x="3" y="19"/>
                      </a:lnTo>
                      <a:lnTo>
                        <a:pt x="0" y="14"/>
                      </a:lnTo>
                      <a:lnTo>
                        <a:pt x="0" y="11"/>
                      </a:lnTo>
                      <a:lnTo>
                        <a:pt x="0" y="8"/>
                      </a:lnTo>
                      <a:lnTo>
                        <a:pt x="2" y="5"/>
                      </a:lnTo>
                      <a:lnTo>
                        <a:pt x="7" y="1"/>
                      </a:lnTo>
                      <a:lnTo>
                        <a:pt x="10" y="0"/>
                      </a:lnTo>
                      <a:lnTo>
                        <a:pt x="16" y="0"/>
                      </a:lnTo>
                      <a:lnTo>
                        <a:pt x="20" y="1"/>
                      </a:lnTo>
                      <a:lnTo>
                        <a:pt x="24" y="3"/>
                      </a:lnTo>
                      <a:lnTo>
                        <a:pt x="28" y="9"/>
                      </a:lnTo>
                      <a:lnTo>
                        <a:pt x="31" y="16"/>
                      </a:lnTo>
                      <a:lnTo>
                        <a:pt x="32" y="19"/>
                      </a:lnTo>
                      <a:lnTo>
                        <a:pt x="34" y="25"/>
                      </a:lnTo>
                      <a:lnTo>
                        <a:pt x="39" y="36"/>
                      </a:lnTo>
                      <a:lnTo>
                        <a:pt x="43" y="50"/>
                      </a:lnTo>
                      <a:lnTo>
                        <a:pt x="43" y="52"/>
                      </a:lnTo>
                      <a:lnTo>
                        <a:pt x="42" y="54"/>
                      </a:lnTo>
                      <a:lnTo>
                        <a:pt x="40" y="55"/>
                      </a:lnTo>
                      <a:lnTo>
                        <a:pt x="38" y="56"/>
                      </a:lnTo>
                      <a:lnTo>
                        <a:pt x="36" y="56"/>
                      </a:lnTo>
                      <a:lnTo>
                        <a:pt x="32" y="54"/>
                      </a:lnTo>
                      <a:lnTo>
                        <a:pt x="28" y="50"/>
                      </a:lnTo>
                      <a:lnTo>
                        <a:pt x="25" y="42"/>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50" name="Freeform 12">
                  <a:extLst>
                    <a:ext uri="{FF2B5EF4-FFF2-40B4-BE49-F238E27FC236}">
                      <a16:creationId xmlns:a16="http://schemas.microsoft.com/office/drawing/2014/main" id="{B5C04FAE-BC80-4C62-8D42-F2D6B119C14F}"/>
                    </a:ext>
                  </a:extLst>
                </p:cNvPr>
                <p:cNvSpPr>
                  <a:spLocks/>
                </p:cNvSpPr>
                <p:nvPr/>
              </p:nvSpPr>
              <p:spPr bwMode="auto">
                <a:xfrm>
                  <a:off x="1197251" y="1019430"/>
                  <a:ext cx="14569" cy="17298"/>
                </a:xfrm>
                <a:custGeom>
                  <a:avLst/>
                  <a:gdLst>
                    <a:gd name="T0" fmla="*/ 25 w 43"/>
                    <a:gd name="T1" fmla="*/ 42 h 56"/>
                    <a:gd name="T2" fmla="*/ 24 w 43"/>
                    <a:gd name="T3" fmla="*/ 41 h 56"/>
                    <a:gd name="T4" fmla="*/ 21 w 43"/>
                    <a:gd name="T5" fmla="*/ 37 h 56"/>
                    <a:gd name="T6" fmla="*/ 16 w 43"/>
                    <a:gd name="T7" fmla="*/ 30 h 56"/>
                    <a:gd name="T8" fmla="*/ 5 w 43"/>
                    <a:gd name="T9" fmla="*/ 21 h 56"/>
                    <a:gd name="T10" fmla="*/ 3 w 43"/>
                    <a:gd name="T11" fmla="*/ 19 h 56"/>
                    <a:gd name="T12" fmla="*/ 0 w 43"/>
                    <a:gd name="T13" fmla="*/ 14 h 56"/>
                    <a:gd name="T14" fmla="*/ 0 w 43"/>
                    <a:gd name="T15" fmla="*/ 11 h 56"/>
                    <a:gd name="T16" fmla="*/ 0 w 43"/>
                    <a:gd name="T17" fmla="*/ 8 h 56"/>
                    <a:gd name="T18" fmla="*/ 2 w 43"/>
                    <a:gd name="T19" fmla="*/ 5 h 56"/>
                    <a:gd name="T20" fmla="*/ 7 w 43"/>
                    <a:gd name="T21" fmla="*/ 1 h 56"/>
                    <a:gd name="T22" fmla="*/ 10 w 43"/>
                    <a:gd name="T23" fmla="*/ 0 h 56"/>
                    <a:gd name="T24" fmla="*/ 16 w 43"/>
                    <a:gd name="T25" fmla="*/ 0 h 56"/>
                    <a:gd name="T26" fmla="*/ 20 w 43"/>
                    <a:gd name="T27" fmla="*/ 1 h 56"/>
                    <a:gd name="T28" fmla="*/ 24 w 43"/>
                    <a:gd name="T29" fmla="*/ 3 h 56"/>
                    <a:gd name="T30" fmla="*/ 28 w 43"/>
                    <a:gd name="T31" fmla="*/ 9 h 56"/>
                    <a:gd name="T32" fmla="*/ 31 w 43"/>
                    <a:gd name="T33" fmla="*/ 16 h 56"/>
                    <a:gd name="T34" fmla="*/ 32 w 43"/>
                    <a:gd name="T35" fmla="*/ 19 h 56"/>
                    <a:gd name="T36" fmla="*/ 34 w 43"/>
                    <a:gd name="T37" fmla="*/ 25 h 56"/>
                    <a:gd name="T38" fmla="*/ 39 w 43"/>
                    <a:gd name="T39" fmla="*/ 36 h 56"/>
                    <a:gd name="T40" fmla="*/ 43 w 43"/>
                    <a:gd name="T41" fmla="*/ 50 h 56"/>
                    <a:gd name="T42" fmla="*/ 43 w 43"/>
                    <a:gd name="T43" fmla="*/ 52 h 56"/>
                    <a:gd name="T44" fmla="*/ 42 w 43"/>
                    <a:gd name="T45" fmla="*/ 54 h 56"/>
                    <a:gd name="T46" fmla="*/ 40 w 43"/>
                    <a:gd name="T47" fmla="*/ 55 h 56"/>
                    <a:gd name="T48" fmla="*/ 38 w 43"/>
                    <a:gd name="T49" fmla="*/ 56 h 56"/>
                    <a:gd name="T50" fmla="*/ 36 w 43"/>
                    <a:gd name="T51" fmla="*/ 56 h 56"/>
                    <a:gd name="T52" fmla="*/ 32 w 43"/>
                    <a:gd name="T53" fmla="*/ 54 h 56"/>
                    <a:gd name="T54" fmla="*/ 28 w 43"/>
                    <a:gd name="T55" fmla="*/ 50 h 56"/>
                    <a:gd name="T56" fmla="*/ 25 w 43"/>
                    <a:gd name="T5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56">
                      <a:moveTo>
                        <a:pt x="25" y="42"/>
                      </a:moveTo>
                      <a:lnTo>
                        <a:pt x="24" y="41"/>
                      </a:lnTo>
                      <a:lnTo>
                        <a:pt x="21" y="37"/>
                      </a:lnTo>
                      <a:lnTo>
                        <a:pt x="16" y="30"/>
                      </a:lnTo>
                      <a:lnTo>
                        <a:pt x="5" y="21"/>
                      </a:lnTo>
                      <a:lnTo>
                        <a:pt x="3" y="19"/>
                      </a:lnTo>
                      <a:lnTo>
                        <a:pt x="0" y="14"/>
                      </a:lnTo>
                      <a:lnTo>
                        <a:pt x="0" y="11"/>
                      </a:lnTo>
                      <a:lnTo>
                        <a:pt x="0" y="8"/>
                      </a:lnTo>
                      <a:lnTo>
                        <a:pt x="2" y="5"/>
                      </a:lnTo>
                      <a:lnTo>
                        <a:pt x="7" y="1"/>
                      </a:lnTo>
                      <a:lnTo>
                        <a:pt x="10" y="0"/>
                      </a:lnTo>
                      <a:lnTo>
                        <a:pt x="16" y="0"/>
                      </a:lnTo>
                      <a:lnTo>
                        <a:pt x="20" y="1"/>
                      </a:lnTo>
                      <a:lnTo>
                        <a:pt x="24" y="3"/>
                      </a:lnTo>
                      <a:lnTo>
                        <a:pt x="28" y="9"/>
                      </a:lnTo>
                      <a:lnTo>
                        <a:pt x="31" y="16"/>
                      </a:lnTo>
                      <a:lnTo>
                        <a:pt x="32" y="19"/>
                      </a:lnTo>
                      <a:lnTo>
                        <a:pt x="34" y="25"/>
                      </a:lnTo>
                      <a:lnTo>
                        <a:pt x="39" y="36"/>
                      </a:lnTo>
                      <a:lnTo>
                        <a:pt x="43" y="50"/>
                      </a:lnTo>
                      <a:lnTo>
                        <a:pt x="43" y="52"/>
                      </a:lnTo>
                      <a:lnTo>
                        <a:pt x="42" y="54"/>
                      </a:lnTo>
                      <a:lnTo>
                        <a:pt x="40" y="55"/>
                      </a:lnTo>
                      <a:lnTo>
                        <a:pt x="38" y="56"/>
                      </a:lnTo>
                      <a:lnTo>
                        <a:pt x="36" y="56"/>
                      </a:lnTo>
                      <a:lnTo>
                        <a:pt x="32" y="54"/>
                      </a:lnTo>
                      <a:lnTo>
                        <a:pt x="28" y="50"/>
                      </a:lnTo>
                      <a:lnTo>
                        <a:pt x="25" y="42"/>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51" name="Freeform 13">
                  <a:extLst>
                    <a:ext uri="{FF2B5EF4-FFF2-40B4-BE49-F238E27FC236}">
                      <a16:creationId xmlns:a16="http://schemas.microsoft.com/office/drawing/2014/main" id="{DCB5E096-D5E4-4620-8EFB-014FBB6213F2}"/>
                    </a:ext>
                  </a:extLst>
                </p:cNvPr>
                <p:cNvSpPr>
                  <a:spLocks/>
                </p:cNvSpPr>
                <p:nvPr/>
              </p:nvSpPr>
              <p:spPr bwMode="auto">
                <a:xfrm>
                  <a:off x="1194602" y="991012"/>
                  <a:ext cx="13245" cy="24711"/>
                </a:xfrm>
                <a:custGeom>
                  <a:avLst/>
                  <a:gdLst>
                    <a:gd name="T0" fmla="*/ 3 w 40"/>
                    <a:gd name="T1" fmla="*/ 21 h 77"/>
                    <a:gd name="T2" fmla="*/ 7 w 40"/>
                    <a:gd name="T3" fmla="*/ 23 h 77"/>
                    <a:gd name="T4" fmla="*/ 11 w 40"/>
                    <a:gd name="T5" fmla="*/ 30 h 77"/>
                    <a:gd name="T6" fmla="*/ 13 w 40"/>
                    <a:gd name="T7" fmla="*/ 35 h 77"/>
                    <a:gd name="T8" fmla="*/ 14 w 40"/>
                    <a:gd name="T9" fmla="*/ 40 h 77"/>
                    <a:gd name="T10" fmla="*/ 13 w 40"/>
                    <a:gd name="T11" fmla="*/ 47 h 77"/>
                    <a:gd name="T12" fmla="*/ 9 w 40"/>
                    <a:gd name="T13" fmla="*/ 54 h 77"/>
                    <a:gd name="T14" fmla="*/ 7 w 40"/>
                    <a:gd name="T15" fmla="*/ 57 h 77"/>
                    <a:gd name="T16" fmla="*/ 3 w 40"/>
                    <a:gd name="T17" fmla="*/ 62 h 77"/>
                    <a:gd name="T18" fmla="*/ 1 w 40"/>
                    <a:gd name="T19" fmla="*/ 65 h 77"/>
                    <a:gd name="T20" fmla="*/ 1 w 40"/>
                    <a:gd name="T21" fmla="*/ 69 h 77"/>
                    <a:gd name="T22" fmla="*/ 2 w 40"/>
                    <a:gd name="T23" fmla="*/ 72 h 77"/>
                    <a:gd name="T24" fmla="*/ 4 w 40"/>
                    <a:gd name="T25" fmla="*/ 75 h 77"/>
                    <a:gd name="T26" fmla="*/ 7 w 40"/>
                    <a:gd name="T27" fmla="*/ 76 h 77"/>
                    <a:gd name="T28" fmla="*/ 10 w 40"/>
                    <a:gd name="T29" fmla="*/ 77 h 77"/>
                    <a:gd name="T30" fmla="*/ 13 w 40"/>
                    <a:gd name="T31" fmla="*/ 76 h 77"/>
                    <a:gd name="T32" fmla="*/ 17 w 40"/>
                    <a:gd name="T33" fmla="*/ 74 h 77"/>
                    <a:gd name="T34" fmla="*/ 22 w 40"/>
                    <a:gd name="T35" fmla="*/ 71 h 77"/>
                    <a:gd name="T36" fmla="*/ 27 w 40"/>
                    <a:gd name="T37" fmla="*/ 65 h 77"/>
                    <a:gd name="T38" fmla="*/ 29 w 40"/>
                    <a:gd name="T39" fmla="*/ 64 h 77"/>
                    <a:gd name="T40" fmla="*/ 34 w 40"/>
                    <a:gd name="T41" fmla="*/ 59 h 77"/>
                    <a:gd name="T42" fmla="*/ 35 w 40"/>
                    <a:gd name="T43" fmla="*/ 56 h 77"/>
                    <a:gd name="T44" fmla="*/ 37 w 40"/>
                    <a:gd name="T45" fmla="*/ 51 h 77"/>
                    <a:gd name="T46" fmla="*/ 38 w 40"/>
                    <a:gd name="T47" fmla="*/ 47 h 77"/>
                    <a:gd name="T48" fmla="*/ 39 w 40"/>
                    <a:gd name="T49" fmla="*/ 42 h 77"/>
                    <a:gd name="T50" fmla="*/ 40 w 40"/>
                    <a:gd name="T51" fmla="*/ 37 h 77"/>
                    <a:gd name="T52" fmla="*/ 40 w 40"/>
                    <a:gd name="T53" fmla="*/ 25 h 77"/>
                    <a:gd name="T54" fmla="*/ 40 w 40"/>
                    <a:gd name="T55" fmla="*/ 19 h 77"/>
                    <a:gd name="T56" fmla="*/ 39 w 40"/>
                    <a:gd name="T57" fmla="*/ 12 h 77"/>
                    <a:gd name="T58" fmla="*/ 37 w 40"/>
                    <a:gd name="T59" fmla="*/ 10 h 77"/>
                    <a:gd name="T60" fmla="*/ 36 w 40"/>
                    <a:gd name="T61" fmla="*/ 8 h 77"/>
                    <a:gd name="T62" fmla="*/ 34 w 40"/>
                    <a:gd name="T63" fmla="*/ 6 h 77"/>
                    <a:gd name="T64" fmla="*/ 30 w 40"/>
                    <a:gd name="T65" fmla="*/ 5 h 77"/>
                    <a:gd name="T66" fmla="*/ 28 w 40"/>
                    <a:gd name="T67" fmla="*/ 4 h 77"/>
                    <a:gd name="T68" fmla="*/ 22 w 40"/>
                    <a:gd name="T69" fmla="*/ 2 h 77"/>
                    <a:gd name="T70" fmla="*/ 14 w 40"/>
                    <a:gd name="T71" fmla="*/ 0 h 77"/>
                    <a:gd name="T72" fmla="*/ 7 w 40"/>
                    <a:gd name="T73" fmla="*/ 2 h 77"/>
                    <a:gd name="T74" fmla="*/ 5 w 40"/>
                    <a:gd name="T75" fmla="*/ 2 h 77"/>
                    <a:gd name="T76" fmla="*/ 2 w 40"/>
                    <a:gd name="T77" fmla="*/ 5 h 77"/>
                    <a:gd name="T78" fmla="*/ 1 w 40"/>
                    <a:gd name="T79" fmla="*/ 7 h 77"/>
                    <a:gd name="T80" fmla="*/ 0 w 40"/>
                    <a:gd name="T81" fmla="*/ 10 h 77"/>
                    <a:gd name="T82" fmla="*/ 1 w 40"/>
                    <a:gd name="T83" fmla="*/ 16 h 77"/>
                    <a:gd name="T84" fmla="*/ 3 w 40"/>
                    <a:gd name="T8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77">
                      <a:moveTo>
                        <a:pt x="3" y="21"/>
                      </a:moveTo>
                      <a:lnTo>
                        <a:pt x="7" y="23"/>
                      </a:lnTo>
                      <a:lnTo>
                        <a:pt x="11" y="30"/>
                      </a:lnTo>
                      <a:lnTo>
                        <a:pt x="13" y="35"/>
                      </a:lnTo>
                      <a:lnTo>
                        <a:pt x="14" y="40"/>
                      </a:lnTo>
                      <a:lnTo>
                        <a:pt x="13" y="47"/>
                      </a:lnTo>
                      <a:lnTo>
                        <a:pt x="9" y="54"/>
                      </a:lnTo>
                      <a:lnTo>
                        <a:pt x="7" y="57"/>
                      </a:lnTo>
                      <a:lnTo>
                        <a:pt x="3" y="62"/>
                      </a:lnTo>
                      <a:lnTo>
                        <a:pt x="1" y="65"/>
                      </a:lnTo>
                      <a:lnTo>
                        <a:pt x="1" y="69"/>
                      </a:lnTo>
                      <a:lnTo>
                        <a:pt x="2" y="72"/>
                      </a:lnTo>
                      <a:lnTo>
                        <a:pt x="4" y="75"/>
                      </a:lnTo>
                      <a:lnTo>
                        <a:pt x="7" y="76"/>
                      </a:lnTo>
                      <a:lnTo>
                        <a:pt x="10" y="77"/>
                      </a:lnTo>
                      <a:lnTo>
                        <a:pt x="13" y="76"/>
                      </a:lnTo>
                      <a:lnTo>
                        <a:pt x="17" y="74"/>
                      </a:lnTo>
                      <a:lnTo>
                        <a:pt x="22" y="71"/>
                      </a:lnTo>
                      <a:lnTo>
                        <a:pt x="27" y="65"/>
                      </a:lnTo>
                      <a:lnTo>
                        <a:pt x="29" y="64"/>
                      </a:lnTo>
                      <a:lnTo>
                        <a:pt x="34" y="59"/>
                      </a:lnTo>
                      <a:lnTo>
                        <a:pt x="35" y="56"/>
                      </a:lnTo>
                      <a:lnTo>
                        <a:pt x="37" y="51"/>
                      </a:lnTo>
                      <a:lnTo>
                        <a:pt x="38" y="47"/>
                      </a:lnTo>
                      <a:lnTo>
                        <a:pt x="39" y="42"/>
                      </a:lnTo>
                      <a:lnTo>
                        <a:pt x="40" y="37"/>
                      </a:lnTo>
                      <a:lnTo>
                        <a:pt x="40" y="25"/>
                      </a:lnTo>
                      <a:lnTo>
                        <a:pt x="40" y="19"/>
                      </a:lnTo>
                      <a:lnTo>
                        <a:pt x="39" y="12"/>
                      </a:lnTo>
                      <a:lnTo>
                        <a:pt x="37" y="10"/>
                      </a:lnTo>
                      <a:lnTo>
                        <a:pt x="36" y="8"/>
                      </a:lnTo>
                      <a:lnTo>
                        <a:pt x="34" y="6"/>
                      </a:lnTo>
                      <a:lnTo>
                        <a:pt x="30" y="5"/>
                      </a:lnTo>
                      <a:lnTo>
                        <a:pt x="28" y="4"/>
                      </a:lnTo>
                      <a:lnTo>
                        <a:pt x="22" y="2"/>
                      </a:lnTo>
                      <a:lnTo>
                        <a:pt x="14" y="0"/>
                      </a:lnTo>
                      <a:lnTo>
                        <a:pt x="7" y="2"/>
                      </a:lnTo>
                      <a:lnTo>
                        <a:pt x="5" y="2"/>
                      </a:lnTo>
                      <a:lnTo>
                        <a:pt x="2" y="5"/>
                      </a:lnTo>
                      <a:lnTo>
                        <a:pt x="1" y="7"/>
                      </a:lnTo>
                      <a:lnTo>
                        <a:pt x="0" y="10"/>
                      </a:lnTo>
                      <a:lnTo>
                        <a:pt x="1" y="16"/>
                      </a:lnTo>
                      <a:lnTo>
                        <a:pt x="3" y="21"/>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58" name="Freeform 14">
                  <a:extLst>
                    <a:ext uri="{FF2B5EF4-FFF2-40B4-BE49-F238E27FC236}">
                      <a16:creationId xmlns:a16="http://schemas.microsoft.com/office/drawing/2014/main" id="{E802A39B-7575-4916-81F3-CBAA4E70DB41}"/>
                    </a:ext>
                  </a:extLst>
                </p:cNvPr>
                <p:cNvSpPr>
                  <a:spLocks/>
                </p:cNvSpPr>
                <p:nvPr/>
              </p:nvSpPr>
              <p:spPr bwMode="auto">
                <a:xfrm>
                  <a:off x="1194602" y="991012"/>
                  <a:ext cx="13245" cy="24711"/>
                </a:xfrm>
                <a:custGeom>
                  <a:avLst/>
                  <a:gdLst>
                    <a:gd name="T0" fmla="*/ 3 w 40"/>
                    <a:gd name="T1" fmla="*/ 21 h 77"/>
                    <a:gd name="T2" fmla="*/ 7 w 40"/>
                    <a:gd name="T3" fmla="*/ 23 h 77"/>
                    <a:gd name="T4" fmla="*/ 11 w 40"/>
                    <a:gd name="T5" fmla="*/ 30 h 77"/>
                    <a:gd name="T6" fmla="*/ 13 w 40"/>
                    <a:gd name="T7" fmla="*/ 35 h 77"/>
                    <a:gd name="T8" fmla="*/ 14 w 40"/>
                    <a:gd name="T9" fmla="*/ 40 h 77"/>
                    <a:gd name="T10" fmla="*/ 13 w 40"/>
                    <a:gd name="T11" fmla="*/ 47 h 77"/>
                    <a:gd name="T12" fmla="*/ 9 w 40"/>
                    <a:gd name="T13" fmla="*/ 54 h 77"/>
                    <a:gd name="T14" fmla="*/ 7 w 40"/>
                    <a:gd name="T15" fmla="*/ 57 h 77"/>
                    <a:gd name="T16" fmla="*/ 3 w 40"/>
                    <a:gd name="T17" fmla="*/ 62 h 77"/>
                    <a:gd name="T18" fmla="*/ 1 w 40"/>
                    <a:gd name="T19" fmla="*/ 65 h 77"/>
                    <a:gd name="T20" fmla="*/ 1 w 40"/>
                    <a:gd name="T21" fmla="*/ 69 h 77"/>
                    <a:gd name="T22" fmla="*/ 2 w 40"/>
                    <a:gd name="T23" fmla="*/ 72 h 77"/>
                    <a:gd name="T24" fmla="*/ 4 w 40"/>
                    <a:gd name="T25" fmla="*/ 75 h 77"/>
                    <a:gd name="T26" fmla="*/ 7 w 40"/>
                    <a:gd name="T27" fmla="*/ 76 h 77"/>
                    <a:gd name="T28" fmla="*/ 10 w 40"/>
                    <a:gd name="T29" fmla="*/ 77 h 77"/>
                    <a:gd name="T30" fmla="*/ 13 w 40"/>
                    <a:gd name="T31" fmla="*/ 76 h 77"/>
                    <a:gd name="T32" fmla="*/ 17 w 40"/>
                    <a:gd name="T33" fmla="*/ 74 h 77"/>
                    <a:gd name="T34" fmla="*/ 22 w 40"/>
                    <a:gd name="T35" fmla="*/ 71 h 77"/>
                    <a:gd name="T36" fmla="*/ 27 w 40"/>
                    <a:gd name="T37" fmla="*/ 65 h 77"/>
                    <a:gd name="T38" fmla="*/ 29 w 40"/>
                    <a:gd name="T39" fmla="*/ 64 h 77"/>
                    <a:gd name="T40" fmla="*/ 34 w 40"/>
                    <a:gd name="T41" fmla="*/ 59 h 77"/>
                    <a:gd name="T42" fmla="*/ 35 w 40"/>
                    <a:gd name="T43" fmla="*/ 56 h 77"/>
                    <a:gd name="T44" fmla="*/ 37 w 40"/>
                    <a:gd name="T45" fmla="*/ 51 h 77"/>
                    <a:gd name="T46" fmla="*/ 38 w 40"/>
                    <a:gd name="T47" fmla="*/ 47 h 77"/>
                    <a:gd name="T48" fmla="*/ 39 w 40"/>
                    <a:gd name="T49" fmla="*/ 42 h 77"/>
                    <a:gd name="T50" fmla="*/ 40 w 40"/>
                    <a:gd name="T51" fmla="*/ 37 h 77"/>
                    <a:gd name="T52" fmla="*/ 40 w 40"/>
                    <a:gd name="T53" fmla="*/ 25 h 77"/>
                    <a:gd name="T54" fmla="*/ 40 w 40"/>
                    <a:gd name="T55" fmla="*/ 19 h 77"/>
                    <a:gd name="T56" fmla="*/ 39 w 40"/>
                    <a:gd name="T57" fmla="*/ 12 h 77"/>
                    <a:gd name="T58" fmla="*/ 37 w 40"/>
                    <a:gd name="T59" fmla="*/ 10 h 77"/>
                    <a:gd name="T60" fmla="*/ 36 w 40"/>
                    <a:gd name="T61" fmla="*/ 8 h 77"/>
                    <a:gd name="T62" fmla="*/ 34 w 40"/>
                    <a:gd name="T63" fmla="*/ 6 h 77"/>
                    <a:gd name="T64" fmla="*/ 30 w 40"/>
                    <a:gd name="T65" fmla="*/ 5 h 77"/>
                    <a:gd name="T66" fmla="*/ 28 w 40"/>
                    <a:gd name="T67" fmla="*/ 4 h 77"/>
                    <a:gd name="T68" fmla="*/ 22 w 40"/>
                    <a:gd name="T69" fmla="*/ 2 h 77"/>
                    <a:gd name="T70" fmla="*/ 14 w 40"/>
                    <a:gd name="T71" fmla="*/ 0 h 77"/>
                    <a:gd name="T72" fmla="*/ 7 w 40"/>
                    <a:gd name="T73" fmla="*/ 2 h 77"/>
                    <a:gd name="T74" fmla="*/ 5 w 40"/>
                    <a:gd name="T75" fmla="*/ 2 h 77"/>
                    <a:gd name="T76" fmla="*/ 2 w 40"/>
                    <a:gd name="T77" fmla="*/ 5 h 77"/>
                    <a:gd name="T78" fmla="*/ 1 w 40"/>
                    <a:gd name="T79" fmla="*/ 7 h 77"/>
                    <a:gd name="T80" fmla="*/ 0 w 40"/>
                    <a:gd name="T81" fmla="*/ 10 h 77"/>
                    <a:gd name="T82" fmla="*/ 1 w 40"/>
                    <a:gd name="T83" fmla="*/ 16 h 77"/>
                    <a:gd name="T84" fmla="*/ 3 w 40"/>
                    <a:gd name="T8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77">
                      <a:moveTo>
                        <a:pt x="3" y="21"/>
                      </a:moveTo>
                      <a:lnTo>
                        <a:pt x="7" y="23"/>
                      </a:lnTo>
                      <a:lnTo>
                        <a:pt x="11" y="30"/>
                      </a:lnTo>
                      <a:lnTo>
                        <a:pt x="13" y="35"/>
                      </a:lnTo>
                      <a:lnTo>
                        <a:pt x="14" y="40"/>
                      </a:lnTo>
                      <a:lnTo>
                        <a:pt x="13" y="47"/>
                      </a:lnTo>
                      <a:lnTo>
                        <a:pt x="9" y="54"/>
                      </a:lnTo>
                      <a:lnTo>
                        <a:pt x="7" y="57"/>
                      </a:lnTo>
                      <a:lnTo>
                        <a:pt x="3" y="62"/>
                      </a:lnTo>
                      <a:lnTo>
                        <a:pt x="1" y="65"/>
                      </a:lnTo>
                      <a:lnTo>
                        <a:pt x="1" y="69"/>
                      </a:lnTo>
                      <a:lnTo>
                        <a:pt x="2" y="72"/>
                      </a:lnTo>
                      <a:lnTo>
                        <a:pt x="4" y="75"/>
                      </a:lnTo>
                      <a:lnTo>
                        <a:pt x="7" y="76"/>
                      </a:lnTo>
                      <a:lnTo>
                        <a:pt x="10" y="77"/>
                      </a:lnTo>
                      <a:lnTo>
                        <a:pt x="13" y="76"/>
                      </a:lnTo>
                      <a:lnTo>
                        <a:pt x="17" y="74"/>
                      </a:lnTo>
                      <a:lnTo>
                        <a:pt x="22" y="71"/>
                      </a:lnTo>
                      <a:lnTo>
                        <a:pt x="27" y="65"/>
                      </a:lnTo>
                      <a:lnTo>
                        <a:pt x="29" y="64"/>
                      </a:lnTo>
                      <a:lnTo>
                        <a:pt x="34" y="59"/>
                      </a:lnTo>
                      <a:lnTo>
                        <a:pt x="35" y="56"/>
                      </a:lnTo>
                      <a:lnTo>
                        <a:pt x="37" y="51"/>
                      </a:lnTo>
                      <a:lnTo>
                        <a:pt x="38" y="47"/>
                      </a:lnTo>
                      <a:lnTo>
                        <a:pt x="39" y="42"/>
                      </a:lnTo>
                      <a:lnTo>
                        <a:pt x="40" y="37"/>
                      </a:lnTo>
                      <a:lnTo>
                        <a:pt x="40" y="25"/>
                      </a:lnTo>
                      <a:lnTo>
                        <a:pt x="40" y="19"/>
                      </a:lnTo>
                      <a:lnTo>
                        <a:pt x="39" y="12"/>
                      </a:lnTo>
                      <a:lnTo>
                        <a:pt x="37" y="10"/>
                      </a:lnTo>
                      <a:lnTo>
                        <a:pt x="36" y="8"/>
                      </a:lnTo>
                      <a:lnTo>
                        <a:pt x="34" y="6"/>
                      </a:lnTo>
                      <a:lnTo>
                        <a:pt x="30" y="5"/>
                      </a:lnTo>
                      <a:lnTo>
                        <a:pt x="28" y="4"/>
                      </a:lnTo>
                      <a:lnTo>
                        <a:pt x="22" y="2"/>
                      </a:lnTo>
                      <a:lnTo>
                        <a:pt x="14" y="0"/>
                      </a:lnTo>
                      <a:lnTo>
                        <a:pt x="7" y="2"/>
                      </a:lnTo>
                      <a:lnTo>
                        <a:pt x="5" y="2"/>
                      </a:lnTo>
                      <a:lnTo>
                        <a:pt x="2" y="5"/>
                      </a:lnTo>
                      <a:lnTo>
                        <a:pt x="1" y="7"/>
                      </a:lnTo>
                      <a:lnTo>
                        <a:pt x="0" y="10"/>
                      </a:lnTo>
                      <a:lnTo>
                        <a:pt x="1" y="16"/>
                      </a:lnTo>
                      <a:lnTo>
                        <a:pt x="3" y="21"/>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67" name="Freeform 15">
                  <a:extLst>
                    <a:ext uri="{FF2B5EF4-FFF2-40B4-BE49-F238E27FC236}">
                      <a16:creationId xmlns:a16="http://schemas.microsoft.com/office/drawing/2014/main" id="{D9FD2359-6D0F-4D45-B4F8-04E708AEE357}"/>
                    </a:ext>
                  </a:extLst>
                </p:cNvPr>
                <p:cNvSpPr>
                  <a:spLocks/>
                </p:cNvSpPr>
                <p:nvPr/>
              </p:nvSpPr>
              <p:spPr bwMode="auto">
                <a:xfrm>
                  <a:off x="1153544" y="850158"/>
                  <a:ext cx="13245" cy="12356"/>
                </a:xfrm>
                <a:custGeom>
                  <a:avLst/>
                  <a:gdLst>
                    <a:gd name="T0" fmla="*/ 19 w 39"/>
                    <a:gd name="T1" fmla="*/ 8 h 42"/>
                    <a:gd name="T2" fmla="*/ 19 w 39"/>
                    <a:gd name="T3" fmla="*/ 9 h 42"/>
                    <a:gd name="T4" fmla="*/ 17 w 39"/>
                    <a:gd name="T5" fmla="*/ 11 h 42"/>
                    <a:gd name="T6" fmla="*/ 14 w 39"/>
                    <a:gd name="T7" fmla="*/ 14 h 42"/>
                    <a:gd name="T8" fmla="*/ 5 w 39"/>
                    <a:gd name="T9" fmla="*/ 18 h 42"/>
                    <a:gd name="T10" fmla="*/ 4 w 39"/>
                    <a:gd name="T11" fmla="*/ 18 h 42"/>
                    <a:gd name="T12" fmla="*/ 1 w 39"/>
                    <a:gd name="T13" fmla="*/ 21 h 42"/>
                    <a:gd name="T14" fmla="*/ 0 w 39"/>
                    <a:gd name="T15" fmla="*/ 23 h 42"/>
                    <a:gd name="T16" fmla="*/ 0 w 39"/>
                    <a:gd name="T17" fmla="*/ 25 h 42"/>
                    <a:gd name="T18" fmla="*/ 0 w 39"/>
                    <a:gd name="T19" fmla="*/ 30 h 42"/>
                    <a:gd name="T20" fmla="*/ 2 w 39"/>
                    <a:gd name="T21" fmla="*/ 34 h 42"/>
                    <a:gd name="T22" fmla="*/ 3 w 39"/>
                    <a:gd name="T23" fmla="*/ 36 h 42"/>
                    <a:gd name="T24" fmla="*/ 7 w 39"/>
                    <a:gd name="T25" fmla="*/ 38 h 42"/>
                    <a:gd name="T26" fmla="*/ 9 w 39"/>
                    <a:gd name="T27" fmla="*/ 40 h 42"/>
                    <a:gd name="T28" fmla="*/ 12 w 39"/>
                    <a:gd name="T29" fmla="*/ 41 h 42"/>
                    <a:gd name="T30" fmla="*/ 15 w 39"/>
                    <a:gd name="T31" fmla="*/ 42 h 42"/>
                    <a:gd name="T32" fmla="*/ 21 w 39"/>
                    <a:gd name="T33" fmla="*/ 42 h 42"/>
                    <a:gd name="T34" fmla="*/ 23 w 39"/>
                    <a:gd name="T35" fmla="*/ 42 h 42"/>
                    <a:gd name="T36" fmla="*/ 28 w 39"/>
                    <a:gd name="T37" fmla="*/ 40 h 42"/>
                    <a:gd name="T38" fmla="*/ 31 w 39"/>
                    <a:gd name="T39" fmla="*/ 37 h 42"/>
                    <a:gd name="T40" fmla="*/ 35 w 39"/>
                    <a:gd name="T41" fmla="*/ 34 h 42"/>
                    <a:gd name="T42" fmla="*/ 37 w 39"/>
                    <a:gd name="T43" fmla="*/ 30 h 42"/>
                    <a:gd name="T44" fmla="*/ 38 w 39"/>
                    <a:gd name="T45" fmla="*/ 24 h 42"/>
                    <a:gd name="T46" fmla="*/ 39 w 39"/>
                    <a:gd name="T47" fmla="*/ 21 h 42"/>
                    <a:gd name="T48" fmla="*/ 39 w 39"/>
                    <a:gd name="T49" fmla="*/ 14 h 42"/>
                    <a:gd name="T50" fmla="*/ 38 w 39"/>
                    <a:gd name="T51" fmla="*/ 9 h 42"/>
                    <a:gd name="T52" fmla="*/ 37 w 39"/>
                    <a:gd name="T53" fmla="*/ 6 h 42"/>
                    <a:gd name="T54" fmla="*/ 34 w 39"/>
                    <a:gd name="T55" fmla="*/ 3 h 42"/>
                    <a:gd name="T56" fmla="*/ 30 w 39"/>
                    <a:gd name="T57" fmla="*/ 1 h 42"/>
                    <a:gd name="T58" fmla="*/ 28 w 39"/>
                    <a:gd name="T59" fmla="*/ 0 h 42"/>
                    <a:gd name="T60" fmla="*/ 24 w 39"/>
                    <a:gd name="T61" fmla="*/ 0 h 42"/>
                    <a:gd name="T62" fmla="*/ 22 w 39"/>
                    <a:gd name="T63" fmla="*/ 1 h 42"/>
                    <a:gd name="T64" fmla="*/ 21 w 39"/>
                    <a:gd name="T65" fmla="*/ 2 h 42"/>
                    <a:gd name="T66" fmla="*/ 19 w 39"/>
                    <a:gd name="T67" fmla="*/ 5 h 42"/>
                    <a:gd name="T68" fmla="*/ 19 w 39"/>
                    <a:gd name="T69"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42">
                      <a:moveTo>
                        <a:pt x="19" y="8"/>
                      </a:moveTo>
                      <a:lnTo>
                        <a:pt x="19" y="9"/>
                      </a:lnTo>
                      <a:lnTo>
                        <a:pt x="17" y="11"/>
                      </a:lnTo>
                      <a:lnTo>
                        <a:pt x="14" y="14"/>
                      </a:lnTo>
                      <a:lnTo>
                        <a:pt x="5" y="18"/>
                      </a:lnTo>
                      <a:lnTo>
                        <a:pt x="4" y="18"/>
                      </a:lnTo>
                      <a:lnTo>
                        <a:pt x="1" y="21"/>
                      </a:lnTo>
                      <a:lnTo>
                        <a:pt x="0" y="23"/>
                      </a:lnTo>
                      <a:lnTo>
                        <a:pt x="0" y="25"/>
                      </a:lnTo>
                      <a:lnTo>
                        <a:pt x="0" y="30"/>
                      </a:lnTo>
                      <a:lnTo>
                        <a:pt x="2" y="34"/>
                      </a:lnTo>
                      <a:lnTo>
                        <a:pt x="3" y="36"/>
                      </a:lnTo>
                      <a:lnTo>
                        <a:pt x="7" y="38"/>
                      </a:lnTo>
                      <a:lnTo>
                        <a:pt x="9" y="40"/>
                      </a:lnTo>
                      <a:lnTo>
                        <a:pt x="12" y="41"/>
                      </a:lnTo>
                      <a:lnTo>
                        <a:pt x="15" y="42"/>
                      </a:lnTo>
                      <a:lnTo>
                        <a:pt x="21" y="42"/>
                      </a:lnTo>
                      <a:lnTo>
                        <a:pt x="23" y="42"/>
                      </a:lnTo>
                      <a:lnTo>
                        <a:pt x="28" y="40"/>
                      </a:lnTo>
                      <a:lnTo>
                        <a:pt x="31" y="37"/>
                      </a:lnTo>
                      <a:lnTo>
                        <a:pt x="35" y="34"/>
                      </a:lnTo>
                      <a:lnTo>
                        <a:pt x="37" y="30"/>
                      </a:lnTo>
                      <a:lnTo>
                        <a:pt x="38" y="24"/>
                      </a:lnTo>
                      <a:lnTo>
                        <a:pt x="39" y="21"/>
                      </a:lnTo>
                      <a:lnTo>
                        <a:pt x="39" y="14"/>
                      </a:lnTo>
                      <a:lnTo>
                        <a:pt x="38" y="9"/>
                      </a:lnTo>
                      <a:lnTo>
                        <a:pt x="37" y="6"/>
                      </a:lnTo>
                      <a:lnTo>
                        <a:pt x="34" y="3"/>
                      </a:lnTo>
                      <a:lnTo>
                        <a:pt x="30" y="1"/>
                      </a:lnTo>
                      <a:lnTo>
                        <a:pt x="28" y="0"/>
                      </a:lnTo>
                      <a:lnTo>
                        <a:pt x="24" y="0"/>
                      </a:lnTo>
                      <a:lnTo>
                        <a:pt x="22" y="1"/>
                      </a:lnTo>
                      <a:lnTo>
                        <a:pt x="21" y="2"/>
                      </a:lnTo>
                      <a:lnTo>
                        <a:pt x="19" y="5"/>
                      </a:lnTo>
                      <a:lnTo>
                        <a:pt x="19" y="8"/>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72" name="Freeform 16">
                  <a:extLst>
                    <a:ext uri="{FF2B5EF4-FFF2-40B4-BE49-F238E27FC236}">
                      <a16:creationId xmlns:a16="http://schemas.microsoft.com/office/drawing/2014/main" id="{E4F3E90C-C7B6-4FD5-BBA6-37A6560E31D6}"/>
                    </a:ext>
                  </a:extLst>
                </p:cNvPr>
                <p:cNvSpPr>
                  <a:spLocks/>
                </p:cNvSpPr>
                <p:nvPr/>
              </p:nvSpPr>
              <p:spPr bwMode="auto">
                <a:xfrm>
                  <a:off x="1153544" y="850158"/>
                  <a:ext cx="13245" cy="12356"/>
                </a:xfrm>
                <a:custGeom>
                  <a:avLst/>
                  <a:gdLst>
                    <a:gd name="T0" fmla="*/ 19 w 39"/>
                    <a:gd name="T1" fmla="*/ 8 h 42"/>
                    <a:gd name="T2" fmla="*/ 19 w 39"/>
                    <a:gd name="T3" fmla="*/ 9 h 42"/>
                    <a:gd name="T4" fmla="*/ 17 w 39"/>
                    <a:gd name="T5" fmla="*/ 11 h 42"/>
                    <a:gd name="T6" fmla="*/ 14 w 39"/>
                    <a:gd name="T7" fmla="*/ 14 h 42"/>
                    <a:gd name="T8" fmla="*/ 5 w 39"/>
                    <a:gd name="T9" fmla="*/ 18 h 42"/>
                    <a:gd name="T10" fmla="*/ 4 w 39"/>
                    <a:gd name="T11" fmla="*/ 18 h 42"/>
                    <a:gd name="T12" fmla="*/ 1 w 39"/>
                    <a:gd name="T13" fmla="*/ 21 h 42"/>
                    <a:gd name="T14" fmla="*/ 0 w 39"/>
                    <a:gd name="T15" fmla="*/ 23 h 42"/>
                    <a:gd name="T16" fmla="*/ 0 w 39"/>
                    <a:gd name="T17" fmla="*/ 25 h 42"/>
                    <a:gd name="T18" fmla="*/ 0 w 39"/>
                    <a:gd name="T19" fmla="*/ 30 h 42"/>
                    <a:gd name="T20" fmla="*/ 2 w 39"/>
                    <a:gd name="T21" fmla="*/ 34 h 42"/>
                    <a:gd name="T22" fmla="*/ 3 w 39"/>
                    <a:gd name="T23" fmla="*/ 36 h 42"/>
                    <a:gd name="T24" fmla="*/ 7 w 39"/>
                    <a:gd name="T25" fmla="*/ 38 h 42"/>
                    <a:gd name="T26" fmla="*/ 9 w 39"/>
                    <a:gd name="T27" fmla="*/ 40 h 42"/>
                    <a:gd name="T28" fmla="*/ 12 w 39"/>
                    <a:gd name="T29" fmla="*/ 41 h 42"/>
                    <a:gd name="T30" fmla="*/ 15 w 39"/>
                    <a:gd name="T31" fmla="*/ 42 h 42"/>
                    <a:gd name="T32" fmla="*/ 21 w 39"/>
                    <a:gd name="T33" fmla="*/ 42 h 42"/>
                    <a:gd name="T34" fmla="*/ 23 w 39"/>
                    <a:gd name="T35" fmla="*/ 42 h 42"/>
                    <a:gd name="T36" fmla="*/ 28 w 39"/>
                    <a:gd name="T37" fmla="*/ 40 h 42"/>
                    <a:gd name="T38" fmla="*/ 31 w 39"/>
                    <a:gd name="T39" fmla="*/ 37 h 42"/>
                    <a:gd name="T40" fmla="*/ 35 w 39"/>
                    <a:gd name="T41" fmla="*/ 34 h 42"/>
                    <a:gd name="T42" fmla="*/ 37 w 39"/>
                    <a:gd name="T43" fmla="*/ 30 h 42"/>
                    <a:gd name="T44" fmla="*/ 38 w 39"/>
                    <a:gd name="T45" fmla="*/ 24 h 42"/>
                    <a:gd name="T46" fmla="*/ 39 w 39"/>
                    <a:gd name="T47" fmla="*/ 21 h 42"/>
                    <a:gd name="T48" fmla="*/ 39 w 39"/>
                    <a:gd name="T49" fmla="*/ 14 h 42"/>
                    <a:gd name="T50" fmla="*/ 38 w 39"/>
                    <a:gd name="T51" fmla="*/ 9 h 42"/>
                    <a:gd name="T52" fmla="*/ 37 w 39"/>
                    <a:gd name="T53" fmla="*/ 6 h 42"/>
                    <a:gd name="T54" fmla="*/ 34 w 39"/>
                    <a:gd name="T55" fmla="*/ 3 h 42"/>
                    <a:gd name="T56" fmla="*/ 30 w 39"/>
                    <a:gd name="T57" fmla="*/ 1 h 42"/>
                    <a:gd name="T58" fmla="*/ 28 w 39"/>
                    <a:gd name="T59" fmla="*/ 0 h 42"/>
                    <a:gd name="T60" fmla="*/ 24 w 39"/>
                    <a:gd name="T61" fmla="*/ 0 h 42"/>
                    <a:gd name="T62" fmla="*/ 22 w 39"/>
                    <a:gd name="T63" fmla="*/ 1 h 42"/>
                    <a:gd name="T64" fmla="*/ 21 w 39"/>
                    <a:gd name="T65" fmla="*/ 2 h 42"/>
                    <a:gd name="T66" fmla="*/ 19 w 39"/>
                    <a:gd name="T67" fmla="*/ 5 h 42"/>
                    <a:gd name="T68" fmla="*/ 19 w 39"/>
                    <a:gd name="T69"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42">
                      <a:moveTo>
                        <a:pt x="19" y="8"/>
                      </a:moveTo>
                      <a:lnTo>
                        <a:pt x="19" y="9"/>
                      </a:lnTo>
                      <a:lnTo>
                        <a:pt x="17" y="11"/>
                      </a:lnTo>
                      <a:lnTo>
                        <a:pt x="14" y="14"/>
                      </a:lnTo>
                      <a:lnTo>
                        <a:pt x="5" y="18"/>
                      </a:lnTo>
                      <a:lnTo>
                        <a:pt x="4" y="18"/>
                      </a:lnTo>
                      <a:lnTo>
                        <a:pt x="1" y="21"/>
                      </a:lnTo>
                      <a:lnTo>
                        <a:pt x="0" y="23"/>
                      </a:lnTo>
                      <a:lnTo>
                        <a:pt x="0" y="25"/>
                      </a:lnTo>
                      <a:lnTo>
                        <a:pt x="0" y="30"/>
                      </a:lnTo>
                      <a:lnTo>
                        <a:pt x="2" y="34"/>
                      </a:lnTo>
                      <a:lnTo>
                        <a:pt x="3" y="36"/>
                      </a:lnTo>
                      <a:lnTo>
                        <a:pt x="7" y="38"/>
                      </a:lnTo>
                      <a:lnTo>
                        <a:pt x="9" y="40"/>
                      </a:lnTo>
                      <a:lnTo>
                        <a:pt x="12" y="41"/>
                      </a:lnTo>
                      <a:lnTo>
                        <a:pt x="15" y="42"/>
                      </a:lnTo>
                      <a:lnTo>
                        <a:pt x="21" y="42"/>
                      </a:lnTo>
                      <a:lnTo>
                        <a:pt x="23" y="42"/>
                      </a:lnTo>
                      <a:lnTo>
                        <a:pt x="28" y="40"/>
                      </a:lnTo>
                      <a:lnTo>
                        <a:pt x="31" y="37"/>
                      </a:lnTo>
                      <a:lnTo>
                        <a:pt x="35" y="34"/>
                      </a:lnTo>
                      <a:lnTo>
                        <a:pt x="37" y="30"/>
                      </a:lnTo>
                      <a:lnTo>
                        <a:pt x="38" y="24"/>
                      </a:lnTo>
                      <a:lnTo>
                        <a:pt x="39" y="21"/>
                      </a:lnTo>
                      <a:lnTo>
                        <a:pt x="39" y="14"/>
                      </a:lnTo>
                      <a:lnTo>
                        <a:pt x="38" y="9"/>
                      </a:lnTo>
                      <a:lnTo>
                        <a:pt x="37" y="6"/>
                      </a:lnTo>
                      <a:lnTo>
                        <a:pt x="34" y="3"/>
                      </a:lnTo>
                      <a:lnTo>
                        <a:pt x="30" y="1"/>
                      </a:lnTo>
                      <a:lnTo>
                        <a:pt x="28" y="0"/>
                      </a:lnTo>
                      <a:lnTo>
                        <a:pt x="24" y="0"/>
                      </a:lnTo>
                      <a:lnTo>
                        <a:pt x="22" y="1"/>
                      </a:lnTo>
                      <a:lnTo>
                        <a:pt x="21" y="2"/>
                      </a:lnTo>
                      <a:lnTo>
                        <a:pt x="19" y="5"/>
                      </a:lnTo>
                      <a:lnTo>
                        <a:pt x="19" y="8"/>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76" name="Freeform 17">
                  <a:extLst>
                    <a:ext uri="{FF2B5EF4-FFF2-40B4-BE49-F238E27FC236}">
                      <a16:creationId xmlns:a16="http://schemas.microsoft.com/office/drawing/2014/main" id="{72FDB663-5342-40FD-BEF4-AC33A1B908CC}"/>
                    </a:ext>
                  </a:extLst>
                </p:cNvPr>
                <p:cNvSpPr>
                  <a:spLocks/>
                </p:cNvSpPr>
                <p:nvPr/>
              </p:nvSpPr>
              <p:spPr bwMode="auto">
                <a:xfrm>
                  <a:off x="859508" y="722894"/>
                  <a:ext cx="365557" cy="779641"/>
                </a:xfrm>
                <a:custGeom>
                  <a:avLst/>
                  <a:gdLst>
                    <a:gd name="T0" fmla="*/ 644 w 1102"/>
                    <a:gd name="T1" fmla="*/ 742 h 2524"/>
                    <a:gd name="T2" fmla="*/ 715 w 1102"/>
                    <a:gd name="T3" fmla="*/ 780 h 2524"/>
                    <a:gd name="T4" fmla="*/ 722 w 1102"/>
                    <a:gd name="T5" fmla="*/ 1078 h 2524"/>
                    <a:gd name="T6" fmla="*/ 714 w 1102"/>
                    <a:gd name="T7" fmla="*/ 1160 h 2524"/>
                    <a:gd name="T8" fmla="*/ 634 w 1102"/>
                    <a:gd name="T9" fmla="*/ 1196 h 2524"/>
                    <a:gd name="T10" fmla="*/ 623 w 1102"/>
                    <a:gd name="T11" fmla="*/ 1478 h 2524"/>
                    <a:gd name="T12" fmla="*/ 589 w 1102"/>
                    <a:gd name="T13" fmla="*/ 1540 h 2524"/>
                    <a:gd name="T14" fmla="*/ 521 w 1102"/>
                    <a:gd name="T15" fmla="*/ 1600 h 2524"/>
                    <a:gd name="T16" fmla="*/ 495 w 1102"/>
                    <a:gd name="T17" fmla="*/ 1742 h 2524"/>
                    <a:gd name="T18" fmla="*/ 468 w 1102"/>
                    <a:gd name="T19" fmla="*/ 1945 h 2524"/>
                    <a:gd name="T20" fmla="*/ 439 w 1102"/>
                    <a:gd name="T21" fmla="*/ 2051 h 2524"/>
                    <a:gd name="T22" fmla="*/ 411 w 1102"/>
                    <a:gd name="T23" fmla="*/ 2135 h 2524"/>
                    <a:gd name="T24" fmla="*/ 339 w 1102"/>
                    <a:gd name="T25" fmla="*/ 2265 h 2524"/>
                    <a:gd name="T26" fmla="*/ 306 w 1102"/>
                    <a:gd name="T27" fmla="*/ 2342 h 2524"/>
                    <a:gd name="T28" fmla="*/ 265 w 1102"/>
                    <a:gd name="T29" fmla="*/ 2425 h 2524"/>
                    <a:gd name="T30" fmla="*/ 168 w 1102"/>
                    <a:gd name="T31" fmla="*/ 2496 h 2524"/>
                    <a:gd name="T32" fmla="*/ 68 w 1102"/>
                    <a:gd name="T33" fmla="*/ 2505 h 2524"/>
                    <a:gd name="T34" fmla="*/ 22 w 1102"/>
                    <a:gd name="T35" fmla="*/ 2407 h 2524"/>
                    <a:gd name="T36" fmla="*/ 0 w 1102"/>
                    <a:gd name="T37" fmla="*/ 2249 h 2524"/>
                    <a:gd name="T38" fmla="*/ 87 w 1102"/>
                    <a:gd name="T39" fmla="*/ 2117 h 2524"/>
                    <a:gd name="T40" fmla="*/ 132 w 1102"/>
                    <a:gd name="T41" fmla="*/ 2013 h 2524"/>
                    <a:gd name="T42" fmla="*/ 132 w 1102"/>
                    <a:gd name="T43" fmla="*/ 1905 h 2524"/>
                    <a:gd name="T44" fmla="*/ 146 w 1102"/>
                    <a:gd name="T45" fmla="*/ 1729 h 2524"/>
                    <a:gd name="T46" fmla="*/ 157 w 1102"/>
                    <a:gd name="T47" fmla="*/ 1651 h 2524"/>
                    <a:gd name="T48" fmla="*/ 151 w 1102"/>
                    <a:gd name="T49" fmla="*/ 1617 h 2524"/>
                    <a:gd name="T50" fmla="*/ 137 w 1102"/>
                    <a:gd name="T51" fmla="*/ 1569 h 2524"/>
                    <a:gd name="T52" fmla="*/ 147 w 1102"/>
                    <a:gd name="T53" fmla="*/ 1551 h 2524"/>
                    <a:gd name="T54" fmla="*/ 91 w 1102"/>
                    <a:gd name="T55" fmla="*/ 1525 h 2524"/>
                    <a:gd name="T56" fmla="*/ 13 w 1102"/>
                    <a:gd name="T57" fmla="*/ 1479 h 2524"/>
                    <a:gd name="T58" fmla="*/ 17 w 1102"/>
                    <a:gd name="T59" fmla="*/ 1389 h 2524"/>
                    <a:gd name="T60" fmla="*/ 82 w 1102"/>
                    <a:gd name="T61" fmla="*/ 1186 h 2524"/>
                    <a:gd name="T62" fmla="*/ 115 w 1102"/>
                    <a:gd name="T63" fmla="*/ 1085 h 2524"/>
                    <a:gd name="T64" fmla="*/ 101 w 1102"/>
                    <a:gd name="T65" fmla="*/ 1012 h 2524"/>
                    <a:gd name="T66" fmla="*/ 77 w 1102"/>
                    <a:gd name="T67" fmla="*/ 891 h 2524"/>
                    <a:gd name="T68" fmla="*/ 158 w 1102"/>
                    <a:gd name="T69" fmla="*/ 757 h 2524"/>
                    <a:gd name="T70" fmla="*/ 281 w 1102"/>
                    <a:gd name="T71" fmla="*/ 599 h 2524"/>
                    <a:gd name="T72" fmla="*/ 295 w 1102"/>
                    <a:gd name="T73" fmla="*/ 498 h 2524"/>
                    <a:gd name="T74" fmla="*/ 298 w 1102"/>
                    <a:gd name="T75" fmla="*/ 385 h 2524"/>
                    <a:gd name="T76" fmla="*/ 350 w 1102"/>
                    <a:gd name="T77" fmla="*/ 295 h 2524"/>
                    <a:gd name="T78" fmla="*/ 468 w 1102"/>
                    <a:gd name="T79" fmla="*/ 192 h 2524"/>
                    <a:gd name="T80" fmla="*/ 553 w 1102"/>
                    <a:gd name="T81" fmla="*/ 64 h 2524"/>
                    <a:gd name="T82" fmla="*/ 691 w 1102"/>
                    <a:gd name="T83" fmla="*/ 1 h 2524"/>
                    <a:gd name="T84" fmla="*/ 780 w 1102"/>
                    <a:gd name="T85" fmla="*/ 59 h 2524"/>
                    <a:gd name="T86" fmla="*/ 804 w 1102"/>
                    <a:gd name="T87" fmla="*/ 92 h 2524"/>
                    <a:gd name="T88" fmla="*/ 826 w 1102"/>
                    <a:gd name="T89" fmla="*/ 162 h 2524"/>
                    <a:gd name="T90" fmla="*/ 956 w 1102"/>
                    <a:gd name="T91" fmla="*/ 193 h 2524"/>
                    <a:gd name="T92" fmla="*/ 1008 w 1102"/>
                    <a:gd name="T93" fmla="*/ 237 h 2524"/>
                    <a:gd name="T94" fmla="*/ 1102 w 1102"/>
                    <a:gd name="T95" fmla="*/ 295 h 2524"/>
                    <a:gd name="T96" fmla="*/ 949 w 1102"/>
                    <a:gd name="T97" fmla="*/ 323 h 2524"/>
                    <a:gd name="T98" fmla="*/ 814 w 1102"/>
                    <a:gd name="T99" fmla="*/ 393 h 2524"/>
                    <a:gd name="T100" fmla="*/ 740 w 1102"/>
                    <a:gd name="T101" fmla="*/ 455 h 2524"/>
                    <a:gd name="T102" fmla="*/ 801 w 1102"/>
                    <a:gd name="T103" fmla="*/ 520 h 2524"/>
                    <a:gd name="T104" fmla="*/ 764 w 1102"/>
                    <a:gd name="T105" fmla="*/ 583 h 2524"/>
                    <a:gd name="T106" fmla="*/ 696 w 1102"/>
                    <a:gd name="T107" fmla="*/ 550 h 2524"/>
                    <a:gd name="T108" fmla="*/ 648 w 1102"/>
                    <a:gd name="T109" fmla="*/ 501 h 2524"/>
                    <a:gd name="T110" fmla="*/ 642 w 1102"/>
                    <a:gd name="T111" fmla="*/ 561 h 2524"/>
                    <a:gd name="T112" fmla="*/ 689 w 1102"/>
                    <a:gd name="T113" fmla="*/ 605 h 2524"/>
                    <a:gd name="T114" fmla="*/ 757 w 1102"/>
                    <a:gd name="T115" fmla="*/ 622 h 2524"/>
                    <a:gd name="T116" fmla="*/ 796 w 1102"/>
                    <a:gd name="T117" fmla="*/ 650 h 2524"/>
                    <a:gd name="T118" fmla="*/ 748 w 1102"/>
                    <a:gd name="T119" fmla="*/ 686 h 2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2" h="2524">
                      <a:moveTo>
                        <a:pt x="679" y="696"/>
                      </a:moveTo>
                      <a:lnTo>
                        <a:pt x="671" y="698"/>
                      </a:lnTo>
                      <a:lnTo>
                        <a:pt x="666" y="700"/>
                      </a:lnTo>
                      <a:lnTo>
                        <a:pt x="661" y="703"/>
                      </a:lnTo>
                      <a:lnTo>
                        <a:pt x="657" y="705"/>
                      </a:lnTo>
                      <a:lnTo>
                        <a:pt x="652" y="711"/>
                      </a:lnTo>
                      <a:lnTo>
                        <a:pt x="647" y="717"/>
                      </a:lnTo>
                      <a:lnTo>
                        <a:pt x="645" y="727"/>
                      </a:lnTo>
                      <a:lnTo>
                        <a:pt x="645" y="731"/>
                      </a:lnTo>
                      <a:lnTo>
                        <a:pt x="644" y="736"/>
                      </a:lnTo>
                      <a:lnTo>
                        <a:pt x="644" y="739"/>
                      </a:lnTo>
                      <a:lnTo>
                        <a:pt x="644" y="742"/>
                      </a:lnTo>
                      <a:lnTo>
                        <a:pt x="645" y="744"/>
                      </a:lnTo>
                      <a:lnTo>
                        <a:pt x="648" y="750"/>
                      </a:lnTo>
                      <a:lnTo>
                        <a:pt x="653" y="753"/>
                      </a:lnTo>
                      <a:lnTo>
                        <a:pt x="663" y="756"/>
                      </a:lnTo>
                      <a:lnTo>
                        <a:pt x="668" y="757"/>
                      </a:lnTo>
                      <a:lnTo>
                        <a:pt x="694" y="754"/>
                      </a:lnTo>
                      <a:lnTo>
                        <a:pt x="698" y="756"/>
                      </a:lnTo>
                      <a:lnTo>
                        <a:pt x="702" y="758"/>
                      </a:lnTo>
                      <a:lnTo>
                        <a:pt x="706" y="761"/>
                      </a:lnTo>
                      <a:lnTo>
                        <a:pt x="709" y="766"/>
                      </a:lnTo>
                      <a:lnTo>
                        <a:pt x="713" y="772"/>
                      </a:lnTo>
                      <a:lnTo>
                        <a:pt x="715" y="780"/>
                      </a:lnTo>
                      <a:lnTo>
                        <a:pt x="717" y="793"/>
                      </a:lnTo>
                      <a:lnTo>
                        <a:pt x="717" y="798"/>
                      </a:lnTo>
                      <a:lnTo>
                        <a:pt x="717" y="901"/>
                      </a:lnTo>
                      <a:lnTo>
                        <a:pt x="712" y="953"/>
                      </a:lnTo>
                      <a:lnTo>
                        <a:pt x="709" y="992"/>
                      </a:lnTo>
                      <a:lnTo>
                        <a:pt x="709" y="1022"/>
                      </a:lnTo>
                      <a:lnTo>
                        <a:pt x="710" y="1042"/>
                      </a:lnTo>
                      <a:lnTo>
                        <a:pt x="711" y="1055"/>
                      </a:lnTo>
                      <a:lnTo>
                        <a:pt x="713" y="1063"/>
                      </a:lnTo>
                      <a:lnTo>
                        <a:pt x="715" y="1066"/>
                      </a:lnTo>
                      <a:lnTo>
                        <a:pt x="715" y="1067"/>
                      </a:lnTo>
                      <a:lnTo>
                        <a:pt x="722" y="1078"/>
                      </a:lnTo>
                      <a:lnTo>
                        <a:pt x="726" y="1089"/>
                      </a:lnTo>
                      <a:lnTo>
                        <a:pt x="729" y="1097"/>
                      </a:lnTo>
                      <a:lnTo>
                        <a:pt x="730" y="1106"/>
                      </a:lnTo>
                      <a:lnTo>
                        <a:pt x="731" y="1118"/>
                      </a:lnTo>
                      <a:lnTo>
                        <a:pt x="731" y="1122"/>
                      </a:lnTo>
                      <a:lnTo>
                        <a:pt x="731" y="1130"/>
                      </a:lnTo>
                      <a:lnTo>
                        <a:pt x="731" y="1136"/>
                      </a:lnTo>
                      <a:lnTo>
                        <a:pt x="730" y="1141"/>
                      </a:lnTo>
                      <a:lnTo>
                        <a:pt x="729" y="1146"/>
                      </a:lnTo>
                      <a:lnTo>
                        <a:pt x="726" y="1152"/>
                      </a:lnTo>
                      <a:lnTo>
                        <a:pt x="722" y="1157"/>
                      </a:lnTo>
                      <a:lnTo>
                        <a:pt x="714" y="1160"/>
                      </a:lnTo>
                      <a:lnTo>
                        <a:pt x="710" y="1160"/>
                      </a:lnTo>
                      <a:lnTo>
                        <a:pt x="677" y="1165"/>
                      </a:lnTo>
                      <a:lnTo>
                        <a:pt x="668" y="1169"/>
                      </a:lnTo>
                      <a:lnTo>
                        <a:pt x="659" y="1171"/>
                      </a:lnTo>
                      <a:lnTo>
                        <a:pt x="653" y="1174"/>
                      </a:lnTo>
                      <a:lnTo>
                        <a:pt x="648" y="1177"/>
                      </a:lnTo>
                      <a:lnTo>
                        <a:pt x="643" y="1183"/>
                      </a:lnTo>
                      <a:lnTo>
                        <a:pt x="642" y="1184"/>
                      </a:lnTo>
                      <a:lnTo>
                        <a:pt x="639" y="1187"/>
                      </a:lnTo>
                      <a:lnTo>
                        <a:pt x="636" y="1190"/>
                      </a:lnTo>
                      <a:lnTo>
                        <a:pt x="634" y="1192"/>
                      </a:lnTo>
                      <a:lnTo>
                        <a:pt x="634" y="1196"/>
                      </a:lnTo>
                      <a:lnTo>
                        <a:pt x="633" y="1201"/>
                      </a:lnTo>
                      <a:lnTo>
                        <a:pt x="634" y="1206"/>
                      </a:lnTo>
                      <a:lnTo>
                        <a:pt x="639" y="1215"/>
                      </a:lnTo>
                      <a:lnTo>
                        <a:pt x="641" y="1218"/>
                      </a:lnTo>
                      <a:lnTo>
                        <a:pt x="647" y="1376"/>
                      </a:lnTo>
                      <a:lnTo>
                        <a:pt x="653" y="1398"/>
                      </a:lnTo>
                      <a:lnTo>
                        <a:pt x="655" y="1415"/>
                      </a:lnTo>
                      <a:lnTo>
                        <a:pt x="655" y="1429"/>
                      </a:lnTo>
                      <a:lnTo>
                        <a:pt x="654" y="1439"/>
                      </a:lnTo>
                      <a:lnTo>
                        <a:pt x="649" y="1451"/>
                      </a:lnTo>
                      <a:lnTo>
                        <a:pt x="647" y="1454"/>
                      </a:lnTo>
                      <a:lnTo>
                        <a:pt x="623" y="1478"/>
                      </a:lnTo>
                      <a:lnTo>
                        <a:pt x="617" y="1483"/>
                      </a:lnTo>
                      <a:lnTo>
                        <a:pt x="613" y="1488"/>
                      </a:lnTo>
                      <a:lnTo>
                        <a:pt x="609" y="1494"/>
                      </a:lnTo>
                      <a:lnTo>
                        <a:pt x="607" y="1498"/>
                      </a:lnTo>
                      <a:lnTo>
                        <a:pt x="606" y="1507"/>
                      </a:lnTo>
                      <a:lnTo>
                        <a:pt x="606" y="1511"/>
                      </a:lnTo>
                      <a:lnTo>
                        <a:pt x="605" y="1517"/>
                      </a:lnTo>
                      <a:lnTo>
                        <a:pt x="603" y="1523"/>
                      </a:lnTo>
                      <a:lnTo>
                        <a:pt x="600" y="1528"/>
                      </a:lnTo>
                      <a:lnTo>
                        <a:pt x="598" y="1533"/>
                      </a:lnTo>
                      <a:lnTo>
                        <a:pt x="593" y="1537"/>
                      </a:lnTo>
                      <a:lnTo>
                        <a:pt x="589" y="1540"/>
                      </a:lnTo>
                      <a:lnTo>
                        <a:pt x="583" y="1543"/>
                      </a:lnTo>
                      <a:lnTo>
                        <a:pt x="577" y="1547"/>
                      </a:lnTo>
                      <a:lnTo>
                        <a:pt x="563" y="1553"/>
                      </a:lnTo>
                      <a:lnTo>
                        <a:pt x="551" y="1560"/>
                      </a:lnTo>
                      <a:lnTo>
                        <a:pt x="542" y="1564"/>
                      </a:lnTo>
                      <a:lnTo>
                        <a:pt x="538" y="1566"/>
                      </a:lnTo>
                      <a:lnTo>
                        <a:pt x="536" y="1567"/>
                      </a:lnTo>
                      <a:lnTo>
                        <a:pt x="531" y="1571"/>
                      </a:lnTo>
                      <a:lnTo>
                        <a:pt x="528" y="1576"/>
                      </a:lnTo>
                      <a:lnTo>
                        <a:pt x="525" y="1582"/>
                      </a:lnTo>
                      <a:lnTo>
                        <a:pt x="523" y="1590"/>
                      </a:lnTo>
                      <a:lnTo>
                        <a:pt x="521" y="1600"/>
                      </a:lnTo>
                      <a:lnTo>
                        <a:pt x="519" y="1610"/>
                      </a:lnTo>
                      <a:lnTo>
                        <a:pt x="515" y="1619"/>
                      </a:lnTo>
                      <a:lnTo>
                        <a:pt x="512" y="1627"/>
                      </a:lnTo>
                      <a:lnTo>
                        <a:pt x="508" y="1632"/>
                      </a:lnTo>
                      <a:lnTo>
                        <a:pt x="500" y="1640"/>
                      </a:lnTo>
                      <a:lnTo>
                        <a:pt x="497" y="1642"/>
                      </a:lnTo>
                      <a:lnTo>
                        <a:pt x="497" y="1644"/>
                      </a:lnTo>
                      <a:lnTo>
                        <a:pt x="497" y="1652"/>
                      </a:lnTo>
                      <a:lnTo>
                        <a:pt x="498" y="1671"/>
                      </a:lnTo>
                      <a:lnTo>
                        <a:pt x="497" y="1703"/>
                      </a:lnTo>
                      <a:lnTo>
                        <a:pt x="496" y="1723"/>
                      </a:lnTo>
                      <a:lnTo>
                        <a:pt x="495" y="1742"/>
                      </a:lnTo>
                      <a:lnTo>
                        <a:pt x="492" y="1760"/>
                      </a:lnTo>
                      <a:lnTo>
                        <a:pt x="488" y="1777"/>
                      </a:lnTo>
                      <a:lnTo>
                        <a:pt x="483" y="1800"/>
                      </a:lnTo>
                      <a:lnTo>
                        <a:pt x="481" y="1809"/>
                      </a:lnTo>
                      <a:lnTo>
                        <a:pt x="478" y="1944"/>
                      </a:lnTo>
                      <a:lnTo>
                        <a:pt x="480" y="1941"/>
                      </a:lnTo>
                      <a:lnTo>
                        <a:pt x="483" y="1938"/>
                      </a:lnTo>
                      <a:lnTo>
                        <a:pt x="484" y="1937"/>
                      </a:lnTo>
                      <a:lnTo>
                        <a:pt x="482" y="1937"/>
                      </a:lnTo>
                      <a:lnTo>
                        <a:pt x="479" y="1939"/>
                      </a:lnTo>
                      <a:lnTo>
                        <a:pt x="472" y="1943"/>
                      </a:lnTo>
                      <a:lnTo>
                        <a:pt x="468" y="1945"/>
                      </a:lnTo>
                      <a:lnTo>
                        <a:pt x="465" y="1949"/>
                      </a:lnTo>
                      <a:lnTo>
                        <a:pt x="461" y="1953"/>
                      </a:lnTo>
                      <a:lnTo>
                        <a:pt x="458" y="1957"/>
                      </a:lnTo>
                      <a:lnTo>
                        <a:pt x="455" y="1966"/>
                      </a:lnTo>
                      <a:lnTo>
                        <a:pt x="452" y="1974"/>
                      </a:lnTo>
                      <a:lnTo>
                        <a:pt x="450" y="1989"/>
                      </a:lnTo>
                      <a:lnTo>
                        <a:pt x="450" y="1996"/>
                      </a:lnTo>
                      <a:lnTo>
                        <a:pt x="450" y="2008"/>
                      </a:lnTo>
                      <a:lnTo>
                        <a:pt x="450" y="2020"/>
                      </a:lnTo>
                      <a:lnTo>
                        <a:pt x="447" y="2029"/>
                      </a:lnTo>
                      <a:lnTo>
                        <a:pt x="444" y="2038"/>
                      </a:lnTo>
                      <a:lnTo>
                        <a:pt x="439" y="2051"/>
                      </a:lnTo>
                      <a:lnTo>
                        <a:pt x="435" y="2055"/>
                      </a:lnTo>
                      <a:lnTo>
                        <a:pt x="431" y="2057"/>
                      </a:lnTo>
                      <a:lnTo>
                        <a:pt x="427" y="2061"/>
                      </a:lnTo>
                      <a:lnTo>
                        <a:pt x="424" y="2064"/>
                      </a:lnTo>
                      <a:lnTo>
                        <a:pt x="421" y="2068"/>
                      </a:lnTo>
                      <a:lnTo>
                        <a:pt x="417" y="2076"/>
                      </a:lnTo>
                      <a:lnTo>
                        <a:pt x="416" y="2084"/>
                      </a:lnTo>
                      <a:lnTo>
                        <a:pt x="415" y="2101"/>
                      </a:lnTo>
                      <a:lnTo>
                        <a:pt x="415" y="2107"/>
                      </a:lnTo>
                      <a:lnTo>
                        <a:pt x="414" y="2118"/>
                      </a:lnTo>
                      <a:lnTo>
                        <a:pt x="413" y="2128"/>
                      </a:lnTo>
                      <a:lnTo>
                        <a:pt x="411" y="2135"/>
                      </a:lnTo>
                      <a:lnTo>
                        <a:pt x="407" y="2143"/>
                      </a:lnTo>
                      <a:lnTo>
                        <a:pt x="404" y="2154"/>
                      </a:lnTo>
                      <a:lnTo>
                        <a:pt x="402" y="2157"/>
                      </a:lnTo>
                      <a:lnTo>
                        <a:pt x="399" y="2160"/>
                      </a:lnTo>
                      <a:lnTo>
                        <a:pt x="391" y="2170"/>
                      </a:lnTo>
                      <a:lnTo>
                        <a:pt x="379" y="2186"/>
                      </a:lnTo>
                      <a:lnTo>
                        <a:pt x="363" y="2209"/>
                      </a:lnTo>
                      <a:lnTo>
                        <a:pt x="356" y="2221"/>
                      </a:lnTo>
                      <a:lnTo>
                        <a:pt x="349" y="2232"/>
                      </a:lnTo>
                      <a:lnTo>
                        <a:pt x="345" y="2243"/>
                      </a:lnTo>
                      <a:lnTo>
                        <a:pt x="343" y="2252"/>
                      </a:lnTo>
                      <a:lnTo>
                        <a:pt x="339" y="2265"/>
                      </a:lnTo>
                      <a:lnTo>
                        <a:pt x="339" y="2270"/>
                      </a:lnTo>
                      <a:lnTo>
                        <a:pt x="337" y="2282"/>
                      </a:lnTo>
                      <a:lnTo>
                        <a:pt x="334" y="2292"/>
                      </a:lnTo>
                      <a:lnTo>
                        <a:pt x="332" y="2299"/>
                      </a:lnTo>
                      <a:lnTo>
                        <a:pt x="329" y="2305"/>
                      </a:lnTo>
                      <a:lnTo>
                        <a:pt x="324" y="2310"/>
                      </a:lnTo>
                      <a:lnTo>
                        <a:pt x="322" y="2311"/>
                      </a:lnTo>
                      <a:lnTo>
                        <a:pt x="318" y="2315"/>
                      </a:lnTo>
                      <a:lnTo>
                        <a:pt x="313" y="2319"/>
                      </a:lnTo>
                      <a:lnTo>
                        <a:pt x="310" y="2324"/>
                      </a:lnTo>
                      <a:lnTo>
                        <a:pt x="308" y="2331"/>
                      </a:lnTo>
                      <a:lnTo>
                        <a:pt x="306" y="2342"/>
                      </a:lnTo>
                      <a:lnTo>
                        <a:pt x="306" y="2347"/>
                      </a:lnTo>
                      <a:lnTo>
                        <a:pt x="305" y="2347"/>
                      </a:lnTo>
                      <a:lnTo>
                        <a:pt x="302" y="2351"/>
                      </a:lnTo>
                      <a:lnTo>
                        <a:pt x="300" y="2354"/>
                      </a:lnTo>
                      <a:lnTo>
                        <a:pt x="298" y="2359"/>
                      </a:lnTo>
                      <a:lnTo>
                        <a:pt x="297" y="2366"/>
                      </a:lnTo>
                      <a:lnTo>
                        <a:pt x="296" y="2375"/>
                      </a:lnTo>
                      <a:lnTo>
                        <a:pt x="293" y="2385"/>
                      </a:lnTo>
                      <a:lnTo>
                        <a:pt x="289" y="2394"/>
                      </a:lnTo>
                      <a:lnTo>
                        <a:pt x="283" y="2403"/>
                      </a:lnTo>
                      <a:lnTo>
                        <a:pt x="277" y="2412"/>
                      </a:lnTo>
                      <a:lnTo>
                        <a:pt x="265" y="2425"/>
                      </a:lnTo>
                      <a:lnTo>
                        <a:pt x="259" y="2430"/>
                      </a:lnTo>
                      <a:lnTo>
                        <a:pt x="246" y="2444"/>
                      </a:lnTo>
                      <a:lnTo>
                        <a:pt x="236" y="2458"/>
                      </a:lnTo>
                      <a:lnTo>
                        <a:pt x="229" y="2465"/>
                      </a:lnTo>
                      <a:lnTo>
                        <a:pt x="223" y="2469"/>
                      </a:lnTo>
                      <a:lnTo>
                        <a:pt x="214" y="2473"/>
                      </a:lnTo>
                      <a:lnTo>
                        <a:pt x="203" y="2475"/>
                      </a:lnTo>
                      <a:lnTo>
                        <a:pt x="191" y="2478"/>
                      </a:lnTo>
                      <a:lnTo>
                        <a:pt x="184" y="2480"/>
                      </a:lnTo>
                      <a:lnTo>
                        <a:pt x="177" y="2484"/>
                      </a:lnTo>
                      <a:lnTo>
                        <a:pt x="172" y="2488"/>
                      </a:lnTo>
                      <a:lnTo>
                        <a:pt x="168" y="2496"/>
                      </a:lnTo>
                      <a:lnTo>
                        <a:pt x="167" y="2499"/>
                      </a:lnTo>
                      <a:lnTo>
                        <a:pt x="162" y="2506"/>
                      </a:lnTo>
                      <a:lnTo>
                        <a:pt x="158" y="2511"/>
                      </a:lnTo>
                      <a:lnTo>
                        <a:pt x="151" y="2515"/>
                      </a:lnTo>
                      <a:lnTo>
                        <a:pt x="145" y="2519"/>
                      </a:lnTo>
                      <a:lnTo>
                        <a:pt x="134" y="2523"/>
                      </a:lnTo>
                      <a:lnTo>
                        <a:pt x="130" y="2524"/>
                      </a:lnTo>
                      <a:lnTo>
                        <a:pt x="115" y="2523"/>
                      </a:lnTo>
                      <a:lnTo>
                        <a:pt x="102" y="2521"/>
                      </a:lnTo>
                      <a:lnTo>
                        <a:pt x="91" y="2518"/>
                      </a:lnTo>
                      <a:lnTo>
                        <a:pt x="81" y="2513"/>
                      </a:lnTo>
                      <a:lnTo>
                        <a:pt x="68" y="2505"/>
                      </a:lnTo>
                      <a:lnTo>
                        <a:pt x="63" y="2501"/>
                      </a:lnTo>
                      <a:lnTo>
                        <a:pt x="53" y="2492"/>
                      </a:lnTo>
                      <a:lnTo>
                        <a:pt x="47" y="2483"/>
                      </a:lnTo>
                      <a:lnTo>
                        <a:pt x="42" y="2474"/>
                      </a:lnTo>
                      <a:lnTo>
                        <a:pt x="39" y="2468"/>
                      </a:lnTo>
                      <a:lnTo>
                        <a:pt x="38" y="2457"/>
                      </a:lnTo>
                      <a:lnTo>
                        <a:pt x="38" y="2454"/>
                      </a:lnTo>
                      <a:lnTo>
                        <a:pt x="34" y="2421"/>
                      </a:lnTo>
                      <a:lnTo>
                        <a:pt x="30" y="2419"/>
                      </a:lnTo>
                      <a:lnTo>
                        <a:pt x="27" y="2416"/>
                      </a:lnTo>
                      <a:lnTo>
                        <a:pt x="24" y="2412"/>
                      </a:lnTo>
                      <a:lnTo>
                        <a:pt x="22" y="2407"/>
                      </a:lnTo>
                      <a:lnTo>
                        <a:pt x="20" y="2401"/>
                      </a:lnTo>
                      <a:lnTo>
                        <a:pt x="17" y="2392"/>
                      </a:lnTo>
                      <a:lnTo>
                        <a:pt x="16" y="2383"/>
                      </a:lnTo>
                      <a:lnTo>
                        <a:pt x="16" y="2370"/>
                      </a:lnTo>
                      <a:lnTo>
                        <a:pt x="16" y="2344"/>
                      </a:lnTo>
                      <a:lnTo>
                        <a:pt x="14" y="2322"/>
                      </a:lnTo>
                      <a:lnTo>
                        <a:pt x="12" y="2307"/>
                      </a:lnTo>
                      <a:lnTo>
                        <a:pt x="11" y="2302"/>
                      </a:lnTo>
                      <a:lnTo>
                        <a:pt x="7" y="2281"/>
                      </a:lnTo>
                      <a:lnTo>
                        <a:pt x="3" y="2272"/>
                      </a:lnTo>
                      <a:lnTo>
                        <a:pt x="2" y="2265"/>
                      </a:lnTo>
                      <a:lnTo>
                        <a:pt x="0" y="2249"/>
                      </a:lnTo>
                      <a:lnTo>
                        <a:pt x="0" y="2242"/>
                      </a:lnTo>
                      <a:lnTo>
                        <a:pt x="0" y="2237"/>
                      </a:lnTo>
                      <a:lnTo>
                        <a:pt x="2" y="2230"/>
                      </a:lnTo>
                      <a:lnTo>
                        <a:pt x="5" y="2224"/>
                      </a:lnTo>
                      <a:lnTo>
                        <a:pt x="10" y="2212"/>
                      </a:lnTo>
                      <a:lnTo>
                        <a:pt x="17" y="2201"/>
                      </a:lnTo>
                      <a:lnTo>
                        <a:pt x="32" y="2185"/>
                      </a:lnTo>
                      <a:lnTo>
                        <a:pt x="37" y="2178"/>
                      </a:lnTo>
                      <a:lnTo>
                        <a:pt x="56" y="2155"/>
                      </a:lnTo>
                      <a:lnTo>
                        <a:pt x="73" y="2135"/>
                      </a:lnTo>
                      <a:lnTo>
                        <a:pt x="83" y="2122"/>
                      </a:lnTo>
                      <a:lnTo>
                        <a:pt x="87" y="2117"/>
                      </a:lnTo>
                      <a:lnTo>
                        <a:pt x="97" y="2103"/>
                      </a:lnTo>
                      <a:lnTo>
                        <a:pt x="106" y="2091"/>
                      </a:lnTo>
                      <a:lnTo>
                        <a:pt x="111" y="2080"/>
                      </a:lnTo>
                      <a:lnTo>
                        <a:pt x="115" y="2072"/>
                      </a:lnTo>
                      <a:lnTo>
                        <a:pt x="118" y="2059"/>
                      </a:lnTo>
                      <a:lnTo>
                        <a:pt x="119" y="2054"/>
                      </a:lnTo>
                      <a:lnTo>
                        <a:pt x="118" y="2052"/>
                      </a:lnTo>
                      <a:lnTo>
                        <a:pt x="119" y="2045"/>
                      </a:lnTo>
                      <a:lnTo>
                        <a:pt x="121" y="2039"/>
                      </a:lnTo>
                      <a:lnTo>
                        <a:pt x="123" y="2033"/>
                      </a:lnTo>
                      <a:lnTo>
                        <a:pt x="127" y="2024"/>
                      </a:lnTo>
                      <a:lnTo>
                        <a:pt x="132" y="2013"/>
                      </a:lnTo>
                      <a:lnTo>
                        <a:pt x="137" y="2003"/>
                      </a:lnTo>
                      <a:lnTo>
                        <a:pt x="141" y="1994"/>
                      </a:lnTo>
                      <a:lnTo>
                        <a:pt x="143" y="1984"/>
                      </a:lnTo>
                      <a:lnTo>
                        <a:pt x="143" y="1975"/>
                      </a:lnTo>
                      <a:lnTo>
                        <a:pt x="143" y="1958"/>
                      </a:lnTo>
                      <a:lnTo>
                        <a:pt x="142" y="1941"/>
                      </a:lnTo>
                      <a:lnTo>
                        <a:pt x="141" y="1932"/>
                      </a:lnTo>
                      <a:lnTo>
                        <a:pt x="140" y="1925"/>
                      </a:lnTo>
                      <a:lnTo>
                        <a:pt x="138" y="1918"/>
                      </a:lnTo>
                      <a:lnTo>
                        <a:pt x="137" y="1913"/>
                      </a:lnTo>
                      <a:lnTo>
                        <a:pt x="134" y="1907"/>
                      </a:lnTo>
                      <a:lnTo>
                        <a:pt x="132" y="1905"/>
                      </a:lnTo>
                      <a:lnTo>
                        <a:pt x="130" y="1900"/>
                      </a:lnTo>
                      <a:lnTo>
                        <a:pt x="128" y="1894"/>
                      </a:lnTo>
                      <a:lnTo>
                        <a:pt x="127" y="1889"/>
                      </a:lnTo>
                      <a:lnTo>
                        <a:pt x="127" y="1883"/>
                      </a:lnTo>
                      <a:lnTo>
                        <a:pt x="127" y="1871"/>
                      </a:lnTo>
                      <a:lnTo>
                        <a:pt x="129" y="1859"/>
                      </a:lnTo>
                      <a:lnTo>
                        <a:pt x="134" y="1839"/>
                      </a:lnTo>
                      <a:lnTo>
                        <a:pt x="137" y="1832"/>
                      </a:lnTo>
                      <a:lnTo>
                        <a:pt x="141" y="1800"/>
                      </a:lnTo>
                      <a:lnTo>
                        <a:pt x="143" y="1779"/>
                      </a:lnTo>
                      <a:lnTo>
                        <a:pt x="145" y="1757"/>
                      </a:lnTo>
                      <a:lnTo>
                        <a:pt x="146" y="1729"/>
                      </a:lnTo>
                      <a:lnTo>
                        <a:pt x="147" y="1714"/>
                      </a:lnTo>
                      <a:lnTo>
                        <a:pt x="148" y="1702"/>
                      </a:lnTo>
                      <a:lnTo>
                        <a:pt x="150" y="1694"/>
                      </a:lnTo>
                      <a:lnTo>
                        <a:pt x="151" y="1688"/>
                      </a:lnTo>
                      <a:lnTo>
                        <a:pt x="155" y="1682"/>
                      </a:lnTo>
                      <a:lnTo>
                        <a:pt x="156" y="1681"/>
                      </a:lnTo>
                      <a:lnTo>
                        <a:pt x="160" y="1674"/>
                      </a:lnTo>
                      <a:lnTo>
                        <a:pt x="162" y="1669"/>
                      </a:lnTo>
                      <a:lnTo>
                        <a:pt x="162" y="1664"/>
                      </a:lnTo>
                      <a:lnTo>
                        <a:pt x="161" y="1660"/>
                      </a:lnTo>
                      <a:lnTo>
                        <a:pt x="159" y="1654"/>
                      </a:lnTo>
                      <a:lnTo>
                        <a:pt x="157" y="1651"/>
                      </a:lnTo>
                      <a:lnTo>
                        <a:pt x="153" y="1648"/>
                      </a:lnTo>
                      <a:lnTo>
                        <a:pt x="149" y="1646"/>
                      </a:lnTo>
                      <a:lnTo>
                        <a:pt x="149" y="1643"/>
                      </a:lnTo>
                      <a:lnTo>
                        <a:pt x="149" y="1640"/>
                      </a:lnTo>
                      <a:lnTo>
                        <a:pt x="151" y="1635"/>
                      </a:lnTo>
                      <a:lnTo>
                        <a:pt x="154" y="1634"/>
                      </a:lnTo>
                      <a:lnTo>
                        <a:pt x="156" y="1631"/>
                      </a:lnTo>
                      <a:lnTo>
                        <a:pt x="156" y="1628"/>
                      </a:lnTo>
                      <a:lnTo>
                        <a:pt x="157" y="1625"/>
                      </a:lnTo>
                      <a:lnTo>
                        <a:pt x="157" y="1623"/>
                      </a:lnTo>
                      <a:lnTo>
                        <a:pt x="155" y="1619"/>
                      </a:lnTo>
                      <a:lnTo>
                        <a:pt x="151" y="1617"/>
                      </a:lnTo>
                      <a:lnTo>
                        <a:pt x="145" y="1613"/>
                      </a:lnTo>
                      <a:lnTo>
                        <a:pt x="142" y="1611"/>
                      </a:lnTo>
                      <a:lnTo>
                        <a:pt x="135" y="1607"/>
                      </a:lnTo>
                      <a:lnTo>
                        <a:pt x="131" y="1603"/>
                      </a:lnTo>
                      <a:lnTo>
                        <a:pt x="128" y="1598"/>
                      </a:lnTo>
                      <a:lnTo>
                        <a:pt x="127" y="1594"/>
                      </a:lnTo>
                      <a:lnTo>
                        <a:pt x="127" y="1587"/>
                      </a:lnTo>
                      <a:lnTo>
                        <a:pt x="127" y="1583"/>
                      </a:lnTo>
                      <a:lnTo>
                        <a:pt x="129" y="1578"/>
                      </a:lnTo>
                      <a:lnTo>
                        <a:pt x="131" y="1574"/>
                      </a:lnTo>
                      <a:lnTo>
                        <a:pt x="134" y="1570"/>
                      </a:lnTo>
                      <a:lnTo>
                        <a:pt x="137" y="1569"/>
                      </a:lnTo>
                      <a:lnTo>
                        <a:pt x="143" y="1568"/>
                      </a:lnTo>
                      <a:lnTo>
                        <a:pt x="145" y="1569"/>
                      </a:lnTo>
                      <a:lnTo>
                        <a:pt x="161" y="1565"/>
                      </a:lnTo>
                      <a:lnTo>
                        <a:pt x="173" y="1562"/>
                      </a:lnTo>
                      <a:lnTo>
                        <a:pt x="182" y="1559"/>
                      </a:lnTo>
                      <a:lnTo>
                        <a:pt x="187" y="1555"/>
                      </a:lnTo>
                      <a:lnTo>
                        <a:pt x="191" y="1550"/>
                      </a:lnTo>
                      <a:lnTo>
                        <a:pt x="192" y="1548"/>
                      </a:lnTo>
                      <a:lnTo>
                        <a:pt x="185" y="1549"/>
                      </a:lnTo>
                      <a:lnTo>
                        <a:pt x="167" y="1551"/>
                      </a:lnTo>
                      <a:lnTo>
                        <a:pt x="157" y="1551"/>
                      </a:lnTo>
                      <a:lnTo>
                        <a:pt x="147" y="1551"/>
                      </a:lnTo>
                      <a:lnTo>
                        <a:pt x="144" y="1550"/>
                      </a:lnTo>
                      <a:lnTo>
                        <a:pt x="141" y="1548"/>
                      </a:lnTo>
                      <a:lnTo>
                        <a:pt x="137" y="1546"/>
                      </a:lnTo>
                      <a:lnTo>
                        <a:pt x="136" y="1543"/>
                      </a:lnTo>
                      <a:lnTo>
                        <a:pt x="133" y="1538"/>
                      </a:lnTo>
                      <a:lnTo>
                        <a:pt x="130" y="1535"/>
                      </a:lnTo>
                      <a:lnTo>
                        <a:pt x="124" y="1533"/>
                      </a:lnTo>
                      <a:lnTo>
                        <a:pt x="120" y="1530"/>
                      </a:lnTo>
                      <a:lnTo>
                        <a:pt x="111" y="1530"/>
                      </a:lnTo>
                      <a:lnTo>
                        <a:pt x="108" y="1530"/>
                      </a:lnTo>
                      <a:lnTo>
                        <a:pt x="98" y="1528"/>
                      </a:lnTo>
                      <a:lnTo>
                        <a:pt x="91" y="1525"/>
                      </a:lnTo>
                      <a:lnTo>
                        <a:pt x="83" y="1521"/>
                      </a:lnTo>
                      <a:lnTo>
                        <a:pt x="78" y="1516"/>
                      </a:lnTo>
                      <a:lnTo>
                        <a:pt x="70" y="1508"/>
                      </a:lnTo>
                      <a:lnTo>
                        <a:pt x="68" y="1505"/>
                      </a:lnTo>
                      <a:lnTo>
                        <a:pt x="52" y="1495"/>
                      </a:lnTo>
                      <a:lnTo>
                        <a:pt x="40" y="1489"/>
                      </a:lnTo>
                      <a:lnTo>
                        <a:pt x="35" y="1487"/>
                      </a:lnTo>
                      <a:lnTo>
                        <a:pt x="33" y="1487"/>
                      </a:lnTo>
                      <a:lnTo>
                        <a:pt x="26" y="1485"/>
                      </a:lnTo>
                      <a:lnTo>
                        <a:pt x="21" y="1484"/>
                      </a:lnTo>
                      <a:lnTo>
                        <a:pt x="16" y="1482"/>
                      </a:lnTo>
                      <a:lnTo>
                        <a:pt x="13" y="1479"/>
                      </a:lnTo>
                      <a:lnTo>
                        <a:pt x="7" y="1472"/>
                      </a:lnTo>
                      <a:lnTo>
                        <a:pt x="3" y="1467"/>
                      </a:lnTo>
                      <a:lnTo>
                        <a:pt x="1" y="1455"/>
                      </a:lnTo>
                      <a:lnTo>
                        <a:pt x="1" y="1451"/>
                      </a:lnTo>
                      <a:lnTo>
                        <a:pt x="1" y="1440"/>
                      </a:lnTo>
                      <a:lnTo>
                        <a:pt x="2" y="1432"/>
                      </a:lnTo>
                      <a:lnTo>
                        <a:pt x="5" y="1426"/>
                      </a:lnTo>
                      <a:lnTo>
                        <a:pt x="8" y="1420"/>
                      </a:lnTo>
                      <a:lnTo>
                        <a:pt x="12" y="1414"/>
                      </a:lnTo>
                      <a:lnTo>
                        <a:pt x="15" y="1412"/>
                      </a:lnTo>
                      <a:lnTo>
                        <a:pt x="15" y="1400"/>
                      </a:lnTo>
                      <a:lnTo>
                        <a:pt x="17" y="1389"/>
                      </a:lnTo>
                      <a:lnTo>
                        <a:pt x="21" y="1379"/>
                      </a:lnTo>
                      <a:lnTo>
                        <a:pt x="25" y="1372"/>
                      </a:lnTo>
                      <a:lnTo>
                        <a:pt x="33" y="1360"/>
                      </a:lnTo>
                      <a:lnTo>
                        <a:pt x="37" y="1355"/>
                      </a:lnTo>
                      <a:lnTo>
                        <a:pt x="59" y="1298"/>
                      </a:lnTo>
                      <a:lnTo>
                        <a:pt x="69" y="1263"/>
                      </a:lnTo>
                      <a:lnTo>
                        <a:pt x="75" y="1245"/>
                      </a:lnTo>
                      <a:lnTo>
                        <a:pt x="76" y="1241"/>
                      </a:lnTo>
                      <a:lnTo>
                        <a:pt x="76" y="1222"/>
                      </a:lnTo>
                      <a:lnTo>
                        <a:pt x="78" y="1206"/>
                      </a:lnTo>
                      <a:lnTo>
                        <a:pt x="80" y="1195"/>
                      </a:lnTo>
                      <a:lnTo>
                        <a:pt x="82" y="1186"/>
                      </a:lnTo>
                      <a:lnTo>
                        <a:pt x="88" y="1176"/>
                      </a:lnTo>
                      <a:lnTo>
                        <a:pt x="90" y="1174"/>
                      </a:lnTo>
                      <a:lnTo>
                        <a:pt x="97" y="1164"/>
                      </a:lnTo>
                      <a:lnTo>
                        <a:pt x="102" y="1155"/>
                      </a:lnTo>
                      <a:lnTo>
                        <a:pt x="106" y="1146"/>
                      </a:lnTo>
                      <a:lnTo>
                        <a:pt x="108" y="1137"/>
                      </a:lnTo>
                      <a:lnTo>
                        <a:pt x="111" y="1123"/>
                      </a:lnTo>
                      <a:lnTo>
                        <a:pt x="111" y="1118"/>
                      </a:lnTo>
                      <a:lnTo>
                        <a:pt x="110" y="1105"/>
                      </a:lnTo>
                      <a:lnTo>
                        <a:pt x="111" y="1095"/>
                      </a:lnTo>
                      <a:lnTo>
                        <a:pt x="113" y="1089"/>
                      </a:lnTo>
                      <a:lnTo>
                        <a:pt x="115" y="1085"/>
                      </a:lnTo>
                      <a:lnTo>
                        <a:pt x="118" y="1082"/>
                      </a:lnTo>
                      <a:lnTo>
                        <a:pt x="120" y="1082"/>
                      </a:lnTo>
                      <a:lnTo>
                        <a:pt x="124" y="1073"/>
                      </a:lnTo>
                      <a:lnTo>
                        <a:pt x="127" y="1065"/>
                      </a:lnTo>
                      <a:lnTo>
                        <a:pt x="127" y="1058"/>
                      </a:lnTo>
                      <a:lnTo>
                        <a:pt x="125" y="1053"/>
                      </a:lnTo>
                      <a:lnTo>
                        <a:pt x="122" y="1048"/>
                      </a:lnTo>
                      <a:lnTo>
                        <a:pt x="120" y="1046"/>
                      </a:lnTo>
                      <a:lnTo>
                        <a:pt x="110" y="1036"/>
                      </a:lnTo>
                      <a:lnTo>
                        <a:pt x="105" y="1027"/>
                      </a:lnTo>
                      <a:lnTo>
                        <a:pt x="102" y="1020"/>
                      </a:lnTo>
                      <a:lnTo>
                        <a:pt x="101" y="1012"/>
                      </a:lnTo>
                      <a:lnTo>
                        <a:pt x="102" y="1002"/>
                      </a:lnTo>
                      <a:lnTo>
                        <a:pt x="103" y="999"/>
                      </a:lnTo>
                      <a:lnTo>
                        <a:pt x="102" y="990"/>
                      </a:lnTo>
                      <a:lnTo>
                        <a:pt x="98" y="983"/>
                      </a:lnTo>
                      <a:lnTo>
                        <a:pt x="96" y="976"/>
                      </a:lnTo>
                      <a:lnTo>
                        <a:pt x="93" y="971"/>
                      </a:lnTo>
                      <a:lnTo>
                        <a:pt x="89" y="963"/>
                      </a:lnTo>
                      <a:lnTo>
                        <a:pt x="87" y="961"/>
                      </a:lnTo>
                      <a:lnTo>
                        <a:pt x="82" y="941"/>
                      </a:lnTo>
                      <a:lnTo>
                        <a:pt x="79" y="922"/>
                      </a:lnTo>
                      <a:lnTo>
                        <a:pt x="78" y="906"/>
                      </a:lnTo>
                      <a:lnTo>
                        <a:pt x="77" y="891"/>
                      </a:lnTo>
                      <a:lnTo>
                        <a:pt x="78" y="878"/>
                      </a:lnTo>
                      <a:lnTo>
                        <a:pt x="80" y="866"/>
                      </a:lnTo>
                      <a:lnTo>
                        <a:pt x="82" y="857"/>
                      </a:lnTo>
                      <a:lnTo>
                        <a:pt x="86" y="847"/>
                      </a:lnTo>
                      <a:lnTo>
                        <a:pt x="89" y="840"/>
                      </a:lnTo>
                      <a:lnTo>
                        <a:pt x="92" y="834"/>
                      </a:lnTo>
                      <a:lnTo>
                        <a:pt x="95" y="828"/>
                      </a:lnTo>
                      <a:lnTo>
                        <a:pt x="98" y="825"/>
                      </a:lnTo>
                      <a:lnTo>
                        <a:pt x="104" y="820"/>
                      </a:lnTo>
                      <a:lnTo>
                        <a:pt x="106" y="819"/>
                      </a:lnTo>
                      <a:lnTo>
                        <a:pt x="131" y="788"/>
                      </a:lnTo>
                      <a:lnTo>
                        <a:pt x="158" y="757"/>
                      </a:lnTo>
                      <a:lnTo>
                        <a:pt x="184" y="726"/>
                      </a:lnTo>
                      <a:lnTo>
                        <a:pt x="209" y="697"/>
                      </a:lnTo>
                      <a:lnTo>
                        <a:pt x="230" y="671"/>
                      </a:lnTo>
                      <a:lnTo>
                        <a:pt x="248" y="650"/>
                      </a:lnTo>
                      <a:lnTo>
                        <a:pt x="258" y="637"/>
                      </a:lnTo>
                      <a:lnTo>
                        <a:pt x="263" y="633"/>
                      </a:lnTo>
                      <a:lnTo>
                        <a:pt x="267" y="630"/>
                      </a:lnTo>
                      <a:lnTo>
                        <a:pt x="270" y="626"/>
                      </a:lnTo>
                      <a:lnTo>
                        <a:pt x="273" y="623"/>
                      </a:lnTo>
                      <a:lnTo>
                        <a:pt x="276" y="619"/>
                      </a:lnTo>
                      <a:lnTo>
                        <a:pt x="279" y="609"/>
                      </a:lnTo>
                      <a:lnTo>
                        <a:pt x="281" y="599"/>
                      </a:lnTo>
                      <a:lnTo>
                        <a:pt x="282" y="582"/>
                      </a:lnTo>
                      <a:lnTo>
                        <a:pt x="281" y="575"/>
                      </a:lnTo>
                      <a:lnTo>
                        <a:pt x="281" y="562"/>
                      </a:lnTo>
                      <a:lnTo>
                        <a:pt x="282" y="552"/>
                      </a:lnTo>
                      <a:lnTo>
                        <a:pt x="284" y="544"/>
                      </a:lnTo>
                      <a:lnTo>
                        <a:pt x="285" y="539"/>
                      </a:lnTo>
                      <a:lnTo>
                        <a:pt x="289" y="534"/>
                      </a:lnTo>
                      <a:lnTo>
                        <a:pt x="291" y="534"/>
                      </a:lnTo>
                      <a:lnTo>
                        <a:pt x="293" y="522"/>
                      </a:lnTo>
                      <a:lnTo>
                        <a:pt x="295" y="512"/>
                      </a:lnTo>
                      <a:lnTo>
                        <a:pt x="295" y="504"/>
                      </a:lnTo>
                      <a:lnTo>
                        <a:pt x="295" y="498"/>
                      </a:lnTo>
                      <a:lnTo>
                        <a:pt x="293" y="490"/>
                      </a:lnTo>
                      <a:lnTo>
                        <a:pt x="292" y="488"/>
                      </a:lnTo>
                      <a:lnTo>
                        <a:pt x="289" y="482"/>
                      </a:lnTo>
                      <a:lnTo>
                        <a:pt x="286" y="475"/>
                      </a:lnTo>
                      <a:lnTo>
                        <a:pt x="285" y="470"/>
                      </a:lnTo>
                      <a:lnTo>
                        <a:pt x="285" y="464"/>
                      </a:lnTo>
                      <a:lnTo>
                        <a:pt x="286" y="456"/>
                      </a:lnTo>
                      <a:lnTo>
                        <a:pt x="289" y="448"/>
                      </a:lnTo>
                      <a:lnTo>
                        <a:pt x="295" y="439"/>
                      </a:lnTo>
                      <a:lnTo>
                        <a:pt x="298" y="435"/>
                      </a:lnTo>
                      <a:lnTo>
                        <a:pt x="299" y="407"/>
                      </a:lnTo>
                      <a:lnTo>
                        <a:pt x="298" y="385"/>
                      </a:lnTo>
                      <a:lnTo>
                        <a:pt x="297" y="371"/>
                      </a:lnTo>
                      <a:lnTo>
                        <a:pt x="296" y="366"/>
                      </a:lnTo>
                      <a:lnTo>
                        <a:pt x="296" y="358"/>
                      </a:lnTo>
                      <a:lnTo>
                        <a:pt x="297" y="351"/>
                      </a:lnTo>
                      <a:lnTo>
                        <a:pt x="299" y="345"/>
                      </a:lnTo>
                      <a:lnTo>
                        <a:pt x="302" y="339"/>
                      </a:lnTo>
                      <a:lnTo>
                        <a:pt x="307" y="329"/>
                      </a:lnTo>
                      <a:lnTo>
                        <a:pt x="313" y="322"/>
                      </a:lnTo>
                      <a:lnTo>
                        <a:pt x="325" y="313"/>
                      </a:lnTo>
                      <a:lnTo>
                        <a:pt x="332" y="310"/>
                      </a:lnTo>
                      <a:lnTo>
                        <a:pt x="342" y="302"/>
                      </a:lnTo>
                      <a:lnTo>
                        <a:pt x="350" y="295"/>
                      </a:lnTo>
                      <a:lnTo>
                        <a:pt x="358" y="286"/>
                      </a:lnTo>
                      <a:lnTo>
                        <a:pt x="363" y="280"/>
                      </a:lnTo>
                      <a:lnTo>
                        <a:pt x="371" y="268"/>
                      </a:lnTo>
                      <a:lnTo>
                        <a:pt x="373" y="264"/>
                      </a:lnTo>
                      <a:lnTo>
                        <a:pt x="378" y="256"/>
                      </a:lnTo>
                      <a:lnTo>
                        <a:pt x="387" y="247"/>
                      </a:lnTo>
                      <a:lnTo>
                        <a:pt x="394" y="241"/>
                      </a:lnTo>
                      <a:lnTo>
                        <a:pt x="403" y="236"/>
                      </a:lnTo>
                      <a:lnTo>
                        <a:pt x="417" y="227"/>
                      </a:lnTo>
                      <a:lnTo>
                        <a:pt x="423" y="224"/>
                      </a:lnTo>
                      <a:lnTo>
                        <a:pt x="448" y="206"/>
                      </a:lnTo>
                      <a:lnTo>
                        <a:pt x="468" y="192"/>
                      </a:lnTo>
                      <a:lnTo>
                        <a:pt x="480" y="183"/>
                      </a:lnTo>
                      <a:lnTo>
                        <a:pt x="483" y="179"/>
                      </a:lnTo>
                      <a:lnTo>
                        <a:pt x="501" y="158"/>
                      </a:lnTo>
                      <a:lnTo>
                        <a:pt x="515" y="138"/>
                      </a:lnTo>
                      <a:lnTo>
                        <a:pt x="525" y="123"/>
                      </a:lnTo>
                      <a:lnTo>
                        <a:pt x="532" y="110"/>
                      </a:lnTo>
                      <a:lnTo>
                        <a:pt x="537" y="93"/>
                      </a:lnTo>
                      <a:lnTo>
                        <a:pt x="538" y="88"/>
                      </a:lnTo>
                      <a:lnTo>
                        <a:pt x="540" y="81"/>
                      </a:lnTo>
                      <a:lnTo>
                        <a:pt x="543" y="75"/>
                      </a:lnTo>
                      <a:lnTo>
                        <a:pt x="548" y="69"/>
                      </a:lnTo>
                      <a:lnTo>
                        <a:pt x="553" y="64"/>
                      </a:lnTo>
                      <a:lnTo>
                        <a:pt x="565" y="54"/>
                      </a:lnTo>
                      <a:lnTo>
                        <a:pt x="579" y="45"/>
                      </a:lnTo>
                      <a:lnTo>
                        <a:pt x="604" y="34"/>
                      </a:lnTo>
                      <a:lnTo>
                        <a:pt x="615" y="29"/>
                      </a:lnTo>
                      <a:lnTo>
                        <a:pt x="631" y="21"/>
                      </a:lnTo>
                      <a:lnTo>
                        <a:pt x="644" y="13"/>
                      </a:lnTo>
                      <a:lnTo>
                        <a:pt x="652" y="7"/>
                      </a:lnTo>
                      <a:lnTo>
                        <a:pt x="655" y="4"/>
                      </a:lnTo>
                      <a:lnTo>
                        <a:pt x="666" y="2"/>
                      </a:lnTo>
                      <a:lnTo>
                        <a:pt x="675" y="1"/>
                      </a:lnTo>
                      <a:lnTo>
                        <a:pt x="684" y="0"/>
                      </a:lnTo>
                      <a:lnTo>
                        <a:pt x="691" y="1"/>
                      </a:lnTo>
                      <a:lnTo>
                        <a:pt x="699" y="2"/>
                      </a:lnTo>
                      <a:lnTo>
                        <a:pt x="704" y="4"/>
                      </a:lnTo>
                      <a:lnTo>
                        <a:pt x="711" y="7"/>
                      </a:lnTo>
                      <a:lnTo>
                        <a:pt x="715" y="10"/>
                      </a:lnTo>
                      <a:lnTo>
                        <a:pt x="723" y="15"/>
                      </a:lnTo>
                      <a:lnTo>
                        <a:pt x="727" y="22"/>
                      </a:lnTo>
                      <a:lnTo>
                        <a:pt x="730" y="25"/>
                      </a:lnTo>
                      <a:lnTo>
                        <a:pt x="730" y="27"/>
                      </a:lnTo>
                      <a:lnTo>
                        <a:pt x="750" y="41"/>
                      </a:lnTo>
                      <a:lnTo>
                        <a:pt x="766" y="52"/>
                      </a:lnTo>
                      <a:lnTo>
                        <a:pt x="776" y="58"/>
                      </a:lnTo>
                      <a:lnTo>
                        <a:pt x="780" y="59"/>
                      </a:lnTo>
                      <a:lnTo>
                        <a:pt x="789" y="65"/>
                      </a:lnTo>
                      <a:lnTo>
                        <a:pt x="796" y="69"/>
                      </a:lnTo>
                      <a:lnTo>
                        <a:pt x="804" y="75"/>
                      </a:lnTo>
                      <a:lnTo>
                        <a:pt x="809" y="80"/>
                      </a:lnTo>
                      <a:lnTo>
                        <a:pt x="811" y="82"/>
                      </a:lnTo>
                      <a:lnTo>
                        <a:pt x="812" y="84"/>
                      </a:lnTo>
                      <a:lnTo>
                        <a:pt x="814" y="86"/>
                      </a:lnTo>
                      <a:lnTo>
                        <a:pt x="814" y="88"/>
                      </a:lnTo>
                      <a:lnTo>
                        <a:pt x="812" y="90"/>
                      </a:lnTo>
                      <a:lnTo>
                        <a:pt x="810" y="91"/>
                      </a:lnTo>
                      <a:lnTo>
                        <a:pt x="808" y="91"/>
                      </a:lnTo>
                      <a:lnTo>
                        <a:pt x="804" y="92"/>
                      </a:lnTo>
                      <a:lnTo>
                        <a:pt x="799" y="92"/>
                      </a:lnTo>
                      <a:lnTo>
                        <a:pt x="796" y="93"/>
                      </a:lnTo>
                      <a:lnTo>
                        <a:pt x="793" y="95"/>
                      </a:lnTo>
                      <a:lnTo>
                        <a:pt x="792" y="96"/>
                      </a:lnTo>
                      <a:lnTo>
                        <a:pt x="790" y="101"/>
                      </a:lnTo>
                      <a:lnTo>
                        <a:pt x="790" y="106"/>
                      </a:lnTo>
                      <a:lnTo>
                        <a:pt x="792" y="116"/>
                      </a:lnTo>
                      <a:lnTo>
                        <a:pt x="793" y="119"/>
                      </a:lnTo>
                      <a:lnTo>
                        <a:pt x="798" y="126"/>
                      </a:lnTo>
                      <a:lnTo>
                        <a:pt x="810" y="140"/>
                      </a:lnTo>
                      <a:lnTo>
                        <a:pt x="821" y="156"/>
                      </a:lnTo>
                      <a:lnTo>
                        <a:pt x="826" y="162"/>
                      </a:lnTo>
                      <a:lnTo>
                        <a:pt x="833" y="165"/>
                      </a:lnTo>
                      <a:lnTo>
                        <a:pt x="841" y="169"/>
                      </a:lnTo>
                      <a:lnTo>
                        <a:pt x="848" y="172"/>
                      </a:lnTo>
                      <a:lnTo>
                        <a:pt x="856" y="174"/>
                      </a:lnTo>
                      <a:lnTo>
                        <a:pt x="873" y="178"/>
                      </a:lnTo>
                      <a:lnTo>
                        <a:pt x="890" y="182"/>
                      </a:lnTo>
                      <a:lnTo>
                        <a:pt x="918" y="185"/>
                      </a:lnTo>
                      <a:lnTo>
                        <a:pt x="930" y="186"/>
                      </a:lnTo>
                      <a:lnTo>
                        <a:pt x="940" y="187"/>
                      </a:lnTo>
                      <a:lnTo>
                        <a:pt x="946" y="188"/>
                      </a:lnTo>
                      <a:lnTo>
                        <a:pt x="952" y="191"/>
                      </a:lnTo>
                      <a:lnTo>
                        <a:pt x="956" y="193"/>
                      </a:lnTo>
                      <a:lnTo>
                        <a:pt x="960" y="199"/>
                      </a:lnTo>
                      <a:lnTo>
                        <a:pt x="960" y="201"/>
                      </a:lnTo>
                      <a:lnTo>
                        <a:pt x="974" y="214"/>
                      </a:lnTo>
                      <a:lnTo>
                        <a:pt x="990" y="226"/>
                      </a:lnTo>
                      <a:lnTo>
                        <a:pt x="1004" y="236"/>
                      </a:lnTo>
                      <a:lnTo>
                        <a:pt x="1009" y="240"/>
                      </a:lnTo>
                      <a:lnTo>
                        <a:pt x="1006" y="238"/>
                      </a:lnTo>
                      <a:lnTo>
                        <a:pt x="1000" y="236"/>
                      </a:lnTo>
                      <a:lnTo>
                        <a:pt x="999" y="233"/>
                      </a:lnTo>
                      <a:lnTo>
                        <a:pt x="999" y="233"/>
                      </a:lnTo>
                      <a:lnTo>
                        <a:pt x="1001" y="234"/>
                      </a:lnTo>
                      <a:lnTo>
                        <a:pt x="1008" y="237"/>
                      </a:lnTo>
                      <a:lnTo>
                        <a:pt x="1023" y="243"/>
                      </a:lnTo>
                      <a:lnTo>
                        <a:pt x="1038" y="247"/>
                      </a:lnTo>
                      <a:lnTo>
                        <a:pt x="1049" y="251"/>
                      </a:lnTo>
                      <a:lnTo>
                        <a:pt x="1053" y="252"/>
                      </a:lnTo>
                      <a:lnTo>
                        <a:pt x="1064" y="261"/>
                      </a:lnTo>
                      <a:lnTo>
                        <a:pt x="1078" y="272"/>
                      </a:lnTo>
                      <a:lnTo>
                        <a:pt x="1090" y="281"/>
                      </a:lnTo>
                      <a:lnTo>
                        <a:pt x="1095" y="284"/>
                      </a:lnTo>
                      <a:lnTo>
                        <a:pt x="1099" y="286"/>
                      </a:lnTo>
                      <a:lnTo>
                        <a:pt x="1101" y="288"/>
                      </a:lnTo>
                      <a:lnTo>
                        <a:pt x="1102" y="292"/>
                      </a:lnTo>
                      <a:lnTo>
                        <a:pt x="1102" y="295"/>
                      </a:lnTo>
                      <a:lnTo>
                        <a:pt x="1100" y="302"/>
                      </a:lnTo>
                      <a:lnTo>
                        <a:pt x="1094" y="310"/>
                      </a:lnTo>
                      <a:lnTo>
                        <a:pt x="1084" y="322"/>
                      </a:lnTo>
                      <a:lnTo>
                        <a:pt x="1077" y="327"/>
                      </a:lnTo>
                      <a:lnTo>
                        <a:pt x="1070" y="332"/>
                      </a:lnTo>
                      <a:lnTo>
                        <a:pt x="1062" y="334"/>
                      </a:lnTo>
                      <a:lnTo>
                        <a:pt x="1055" y="334"/>
                      </a:lnTo>
                      <a:lnTo>
                        <a:pt x="1049" y="333"/>
                      </a:lnTo>
                      <a:lnTo>
                        <a:pt x="1033" y="328"/>
                      </a:lnTo>
                      <a:lnTo>
                        <a:pt x="1008" y="323"/>
                      </a:lnTo>
                      <a:lnTo>
                        <a:pt x="977" y="322"/>
                      </a:lnTo>
                      <a:lnTo>
                        <a:pt x="949" y="323"/>
                      </a:lnTo>
                      <a:lnTo>
                        <a:pt x="928" y="324"/>
                      </a:lnTo>
                      <a:lnTo>
                        <a:pt x="920" y="324"/>
                      </a:lnTo>
                      <a:lnTo>
                        <a:pt x="912" y="325"/>
                      </a:lnTo>
                      <a:lnTo>
                        <a:pt x="904" y="326"/>
                      </a:lnTo>
                      <a:lnTo>
                        <a:pt x="897" y="328"/>
                      </a:lnTo>
                      <a:lnTo>
                        <a:pt x="890" y="331"/>
                      </a:lnTo>
                      <a:lnTo>
                        <a:pt x="879" y="335"/>
                      </a:lnTo>
                      <a:lnTo>
                        <a:pt x="871" y="340"/>
                      </a:lnTo>
                      <a:lnTo>
                        <a:pt x="859" y="351"/>
                      </a:lnTo>
                      <a:lnTo>
                        <a:pt x="856" y="355"/>
                      </a:lnTo>
                      <a:lnTo>
                        <a:pt x="831" y="379"/>
                      </a:lnTo>
                      <a:lnTo>
                        <a:pt x="814" y="393"/>
                      </a:lnTo>
                      <a:lnTo>
                        <a:pt x="803" y="401"/>
                      </a:lnTo>
                      <a:lnTo>
                        <a:pt x="799" y="403"/>
                      </a:lnTo>
                      <a:lnTo>
                        <a:pt x="781" y="415"/>
                      </a:lnTo>
                      <a:lnTo>
                        <a:pt x="768" y="422"/>
                      </a:lnTo>
                      <a:lnTo>
                        <a:pt x="762" y="425"/>
                      </a:lnTo>
                      <a:lnTo>
                        <a:pt x="760" y="426"/>
                      </a:lnTo>
                      <a:lnTo>
                        <a:pt x="753" y="430"/>
                      </a:lnTo>
                      <a:lnTo>
                        <a:pt x="748" y="435"/>
                      </a:lnTo>
                      <a:lnTo>
                        <a:pt x="744" y="441"/>
                      </a:lnTo>
                      <a:lnTo>
                        <a:pt x="741" y="446"/>
                      </a:lnTo>
                      <a:lnTo>
                        <a:pt x="740" y="450"/>
                      </a:lnTo>
                      <a:lnTo>
                        <a:pt x="740" y="455"/>
                      </a:lnTo>
                      <a:lnTo>
                        <a:pt x="741" y="459"/>
                      </a:lnTo>
                      <a:lnTo>
                        <a:pt x="742" y="463"/>
                      </a:lnTo>
                      <a:lnTo>
                        <a:pt x="745" y="471"/>
                      </a:lnTo>
                      <a:lnTo>
                        <a:pt x="750" y="476"/>
                      </a:lnTo>
                      <a:lnTo>
                        <a:pt x="754" y="481"/>
                      </a:lnTo>
                      <a:lnTo>
                        <a:pt x="755" y="482"/>
                      </a:lnTo>
                      <a:lnTo>
                        <a:pt x="784" y="497"/>
                      </a:lnTo>
                      <a:lnTo>
                        <a:pt x="790" y="501"/>
                      </a:lnTo>
                      <a:lnTo>
                        <a:pt x="794" y="506"/>
                      </a:lnTo>
                      <a:lnTo>
                        <a:pt x="797" y="511"/>
                      </a:lnTo>
                      <a:lnTo>
                        <a:pt x="798" y="515"/>
                      </a:lnTo>
                      <a:lnTo>
                        <a:pt x="801" y="520"/>
                      </a:lnTo>
                      <a:lnTo>
                        <a:pt x="801" y="524"/>
                      </a:lnTo>
                      <a:lnTo>
                        <a:pt x="799" y="527"/>
                      </a:lnTo>
                      <a:lnTo>
                        <a:pt x="799" y="531"/>
                      </a:lnTo>
                      <a:lnTo>
                        <a:pt x="793" y="543"/>
                      </a:lnTo>
                      <a:lnTo>
                        <a:pt x="789" y="549"/>
                      </a:lnTo>
                      <a:lnTo>
                        <a:pt x="781" y="552"/>
                      </a:lnTo>
                      <a:lnTo>
                        <a:pt x="776" y="556"/>
                      </a:lnTo>
                      <a:lnTo>
                        <a:pt x="772" y="561"/>
                      </a:lnTo>
                      <a:lnTo>
                        <a:pt x="770" y="566"/>
                      </a:lnTo>
                      <a:lnTo>
                        <a:pt x="768" y="572"/>
                      </a:lnTo>
                      <a:lnTo>
                        <a:pt x="768" y="576"/>
                      </a:lnTo>
                      <a:lnTo>
                        <a:pt x="764" y="583"/>
                      </a:lnTo>
                      <a:lnTo>
                        <a:pt x="760" y="590"/>
                      </a:lnTo>
                      <a:lnTo>
                        <a:pt x="754" y="593"/>
                      </a:lnTo>
                      <a:lnTo>
                        <a:pt x="749" y="595"/>
                      </a:lnTo>
                      <a:lnTo>
                        <a:pt x="739" y="597"/>
                      </a:lnTo>
                      <a:lnTo>
                        <a:pt x="736" y="597"/>
                      </a:lnTo>
                      <a:lnTo>
                        <a:pt x="731" y="596"/>
                      </a:lnTo>
                      <a:lnTo>
                        <a:pt x="721" y="591"/>
                      </a:lnTo>
                      <a:lnTo>
                        <a:pt x="714" y="585"/>
                      </a:lnTo>
                      <a:lnTo>
                        <a:pt x="708" y="578"/>
                      </a:lnTo>
                      <a:lnTo>
                        <a:pt x="700" y="567"/>
                      </a:lnTo>
                      <a:lnTo>
                        <a:pt x="694" y="552"/>
                      </a:lnTo>
                      <a:lnTo>
                        <a:pt x="696" y="550"/>
                      </a:lnTo>
                      <a:lnTo>
                        <a:pt x="699" y="544"/>
                      </a:lnTo>
                      <a:lnTo>
                        <a:pt x="699" y="542"/>
                      </a:lnTo>
                      <a:lnTo>
                        <a:pt x="699" y="540"/>
                      </a:lnTo>
                      <a:lnTo>
                        <a:pt x="698" y="538"/>
                      </a:lnTo>
                      <a:lnTo>
                        <a:pt x="696" y="535"/>
                      </a:lnTo>
                      <a:lnTo>
                        <a:pt x="688" y="530"/>
                      </a:lnTo>
                      <a:lnTo>
                        <a:pt x="677" y="525"/>
                      </a:lnTo>
                      <a:lnTo>
                        <a:pt x="672" y="517"/>
                      </a:lnTo>
                      <a:lnTo>
                        <a:pt x="659" y="506"/>
                      </a:lnTo>
                      <a:lnTo>
                        <a:pt x="656" y="503"/>
                      </a:lnTo>
                      <a:lnTo>
                        <a:pt x="652" y="501"/>
                      </a:lnTo>
                      <a:lnTo>
                        <a:pt x="648" y="501"/>
                      </a:lnTo>
                      <a:lnTo>
                        <a:pt x="645" y="501"/>
                      </a:lnTo>
                      <a:lnTo>
                        <a:pt x="642" y="503"/>
                      </a:lnTo>
                      <a:lnTo>
                        <a:pt x="640" y="506"/>
                      </a:lnTo>
                      <a:lnTo>
                        <a:pt x="636" y="511"/>
                      </a:lnTo>
                      <a:lnTo>
                        <a:pt x="635" y="517"/>
                      </a:lnTo>
                      <a:lnTo>
                        <a:pt x="633" y="523"/>
                      </a:lnTo>
                      <a:lnTo>
                        <a:pt x="632" y="537"/>
                      </a:lnTo>
                      <a:lnTo>
                        <a:pt x="633" y="541"/>
                      </a:lnTo>
                      <a:lnTo>
                        <a:pt x="634" y="547"/>
                      </a:lnTo>
                      <a:lnTo>
                        <a:pt x="635" y="551"/>
                      </a:lnTo>
                      <a:lnTo>
                        <a:pt x="639" y="556"/>
                      </a:lnTo>
                      <a:lnTo>
                        <a:pt x="642" y="561"/>
                      </a:lnTo>
                      <a:lnTo>
                        <a:pt x="646" y="566"/>
                      </a:lnTo>
                      <a:lnTo>
                        <a:pt x="652" y="571"/>
                      </a:lnTo>
                      <a:lnTo>
                        <a:pt x="659" y="576"/>
                      </a:lnTo>
                      <a:lnTo>
                        <a:pt x="660" y="577"/>
                      </a:lnTo>
                      <a:lnTo>
                        <a:pt x="664" y="580"/>
                      </a:lnTo>
                      <a:lnTo>
                        <a:pt x="668" y="583"/>
                      </a:lnTo>
                      <a:lnTo>
                        <a:pt x="671" y="588"/>
                      </a:lnTo>
                      <a:lnTo>
                        <a:pt x="675" y="594"/>
                      </a:lnTo>
                      <a:lnTo>
                        <a:pt x="680" y="602"/>
                      </a:lnTo>
                      <a:lnTo>
                        <a:pt x="681" y="603"/>
                      </a:lnTo>
                      <a:lnTo>
                        <a:pt x="686" y="605"/>
                      </a:lnTo>
                      <a:lnTo>
                        <a:pt x="689" y="605"/>
                      </a:lnTo>
                      <a:lnTo>
                        <a:pt x="693" y="606"/>
                      </a:lnTo>
                      <a:lnTo>
                        <a:pt x="697" y="605"/>
                      </a:lnTo>
                      <a:lnTo>
                        <a:pt x="701" y="604"/>
                      </a:lnTo>
                      <a:lnTo>
                        <a:pt x="704" y="603"/>
                      </a:lnTo>
                      <a:lnTo>
                        <a:pt x="709" y="604"/>
                      </a:lnTo>
                      <a:lnTo>
                        <a:pt x="712" y="606"/>
                      </a:lnTo>
                      <a:lnTo>
                        <a:pt x="716" y="610"/>
                      </a:lnTo>
                      <a:lnTo>
                        <a:pt x="723" y="614"/>
                      </a:lnTo>
                      <a:lnTo>
                        <a:pt x="729" y="617"/>
                      </a:lnTo>
                      <a:lnTo>
                        <a:pt x="739" y="620"/>
                      </a:lnTo>
                      <a:lnTo>
                        <a:pt x="751" y="622"/>
                      </a:lnTo>
                      <a:lnTo>
                        <a:pt x="757" y="622"/>
                      </a:lnTo>
                      <a:lnTo>
                        <a:pt x="772" y="623"/>
                      </a:lnTo>
                      <a:lnTo>
                        <a:pt x="780" y="625"/>
                      </a:lnTo>
                      <a:lnTo>
                        <a:pt x="789" y="628"/>
                      </a:lnTo>
                      <a:lnTo>
                        <a:pt x="792" y="630"/>
                      </a:lnTo>
                      <a:lnTo>
                        <a:pt x="794" y="632"/>
                      </a:lnTo>
                      <a:lnTo>
                        <a:pt x="796" y="634"/>
                      </a:lnTo>
                      <a:lnTo>
                        <a:pt x="798" y="637"/>
                      </a:lnTo>
                      <a:lnTo>
                        <a:pt x="798" y="638"/>
                      </a:lnTo>
                      <a:lnTo>
                        <a:pt x="799" y="641"/>
                      </a:lnTo>
                      <a:lnTo>
                        <a:pt x="801" y="643"/>
                      </a:lnTo>
                      <a:lnTo>
                        <a:pt x="799" y="647"/>
                      </a:lnTo>
                      <a:lnTo>
                        <a:pt x="796" y="650"/>
                      </a:lnTo>
                      <a:lnTo>
                        <a:pt x="790" y="655"/>
                      </a:lnTo>
                      <a:lnTo>
                        <a:pt x="780" y="658"/>
                      </a:lnTo>
                      <a:lnTo>
                        <a:pt x="764" y="661"/>
                      </a:lnTo>
                      <a:lnTo>
                        <a:pt x="750" y="664"/>
                      </a:lnTo>
                      <a:lnTo>
                        <a:pt x="741" y="668"/>
                      </a:lnTo>
                      <a:lnTo>
                        <a:pt x="739" y="670"/>
                      </a:lnTo>
                      <a:lnTo>
                        <a:pt x="737" y="671"/>
                      </a:lnTo>
                      <a:lnTo>
                        <a:pt x="737" y="673"/>
                      </a:lnTo>
                      <a:lnTo>
                        <a:pt x="737" y="675"/>
                      </a:lnTo>
                      <a:lnTo>
                        <a:pt x="742" y="680"/>
                      </a:lnTo>
                      <a:lnTo>
                        <a:pt x="745" y="683"/>
                      </a:lnTo>
                      <a:lnTo>
                        <a:pt x="748" y="686"/>
                      </a:lnTo>
                      <a:lnTo>
                        <a:pt x="750" y="692"/>
                      </a:lnTo>
                      <a:lnTo>
                        <a:pt x="749" y="695"/>
                      </a:lnTo>
                      <a:lnTo>
                        <a:pt x="748" y="696"/>
                      </a:lnTo>
                      <a:lnTo>
                        <a:pt x="745" y="697"/>
                      </a:lnTo>
                      <a:lnTo>
                        <a:pt x="742" y="699"/>
                      </a:lnTo>
                      <a:lnTo>
                        <a:pt x="733" y="700"/>
                      </a:lnTo>
                      <a:lnTo>
                        <a:pt x="717" y="699"/>
                      </a:lnTo>
                      <a:lnTo>
                        <a:pt x="711" y="699"/>
                      </a:lnTo>
                      <a:lnTo>
                        <a:pt x="698" y="698"/>
                      </a:lnTo>
                      <a:lnTo>
                        <a:pt x="685" y="697"/>
                      </a:lnTo>
                      <a:lnTo>
                        <a:pt x="679" y="696"/>
                      </a:lnTo>
                      <a:close/>
                    </a:path>
                  </a:pathLst>
                </a:custGeom>
                <a:solidFill>
                  <a:schemeClr val="bg1">
                    <a:lumMod val="75000"/>
                  </a:schemeClr>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80" name="Freeform 21">
                  <a:extLst>
                    <a:ext uri="{FF2B5EF4-FFF2-40B4-BE49-F238E27FC236}">
                      <a16:creationId xmlns:a16="http://schemas.microsoft.com/office/drawing/2014/main" id="{B975C335-663A-4BF6-BBE4-F4C5CAF8CE67}"/>
                    </a:ext>
                  </a:extLst>
                </p:cNvPr>
                <p:cNvSpPr>
                  <a:spLocks/>
                </p:cNvSpPr>
                <p:nvPr/>
              </p:nvSpPr>
              <p:spPr bwMode="auto">
                <a:xfrm>
                  <a:off x="1153544" y="850158"/>
                  <a:ext cx="13245" cy="12356"/>
                </a:xfrm>
                <a:custGeom>
                  <a:avLst/>
                  <a:gdLst>
                    <a:gd name="T0" fmla="*/ 19 w 39"/>
                    <a:gd name="T1" fmla="*/ 8 h 42"/>
                    <a:gd name="T2" fmla="*/ 19 w 39"/>
                    <a:gd name="T3" fmla="*/ 9 h 42"/>
                    <a:gd name="T4" fmla="*/ 17 w 39"/>
                    <a:gd name="T5" fmla="*/ 11 h 42"/>
                    <a:gd name="T6" fmla="*/ 14 w 39"/>
                    <a:gd name="T7" fmla="*/ 14 h 42"/>
                    <a:gd name="T8" fmla="*/ 5 w 39"/>
                    <a:gd name="T9" fmla="*/ 18 h 42"/>
                    <a:gd name="T10" fmla="*/ 4 w 39"/>
                    <a:gd name="T11" fmla="*/ 18 h 42"/>
                    <a:gd name="T12" fmla="*/ 1 w 39"/>
                    <a:gd name="T13" fmla="*/ 21 h 42"/>
                    <a:gd name="T14" fmla="*/ 0 w 39"/>
                    <a:gd name="T15" fmla="*/ 23 h 42"/>
                    <a:gd name="T16" fmla="*/ 0 w 39"/>
                    <a:gd name="T17" fmla="*/ 25 h 42"/>
                    <a:gd name="T18" fmla="*/ 0 w 39"/>
                    <a:gd name="T19" fmla="*/ 30 h 42"/>
                    <a:gd name="T20" fmla="*/ 2 w 39"/>
                    <a:gd name="T21" fmla="*/ 34 h 42"/>
                    <a:gd name="T22" fmla="*/ 3 w 39"/>
                    <a:gd name="T23" fmla="*/ 36 h 42"/>
                    <a:gd name="T24" fmla="*/ 7 w 39"/>
                    <a:gd name="T25" fmla="*/ 38 h 42"/>
                    <a:gd name="T26" fmla="*/ 9 w 39"/>
                    <a:gd name="T27" fmla="*/ 40 h 42"/>
                    <a:gd name="T28" fmla="*/ 12 w 39"/>
                    <a:gd name="T29" fmla="*/ 41 h 42"/>
                    <a:gd name="T30" fmla="*/ 15 w 39"/>
                    <a:gd name="T31" fmla="*/ 42 h 42"/>
                    <a:gd name="T32" fmla="*/ 21 w 39"/>
                    <a:gd name="T33" fmla="*/ 42 h 42"/>
                    <a:gd name="T34" fmla="*/ 23 w 39"/>
                    <a:gd name="T35" fmla="*/ 42 h 42"/>
                    <a:gd name="T36" fmla="*/ 28 w 39"/>
                    <a:gd name="T37" fmla="*/ 40 h 42"/>
                    <a:gd name="T38" fmla="*/ 31 w 39"/>
                    <a:gd name="T39" fmla="*/ 37 h 42"/>
                    <a:gd name="T40" fmla="*/ 35 w 39"/>
                    <a:gd name="T41" fmla="*/ 34 h 42"/>
                    <a:gd name="T42" fmla="*/ 37 w 39"/>
                    <a:gd name="T43" fmla="*/ 30 h 42"/>
                    <a:gd name="T44" fmla="*/ 38 w 39"/>
                    <a:gd name="T45" fmla="*/ 24 h 42"/>
                    <a:gd name="T46" fmla="*/ 39 w 39"/>
                    <a:gd name="T47" fmla="*/ 21 h 42"/>
                    <a:gd name="T48" fmla="*/ 39 w 39"/>
                    <a:gd name="T49" fmla="*/ 14 h 42"/>
                    <a:gd name="T50" fmla="*/ 38 w 39"/>
                    <a:gd name="T51" fmla="*/ 9 h 42"/>
                    <a:gd name="T52" fmla="*/ 37 w 39"/>
                    <a:gd name="T53" fmla="*/ 6 h 42"/>
                    <a:gd name="T54" fmla="*/ 34 w 39"/>
                    <a:gd name="T55" fmla="*/ 3 h 42"/>
                    <a:gd name="T56" fmla="*/ 30 w 39"/>
                    <a:gd name="T57" fmla="*/ 1 h 42"/>
                    <a:gd name="T58" fmla="*/ 28 w 39"/>
                    <a:gd name="T59" fmla="*/ 0 h 42"/>
                    <a:gd name="T60" fmla="*/ 24 w 39"/>
                    <a:gd name="T61" fmla="*/ 0 h 42"/>
                    <a:gd name="T62" fmla="*/ 22 w 39"/>
                    <a:gd name="T63" fmla="*/ 1 h 42"/>
                    <a:gd name="T64" fmla="*/ 21 w 39"/>
                    <a:gd name="T65" fmla="*/ 2 h 42"/>
                    <a:gd name="T66" fmla="*/ 19 w 39"/>
                    <a:gd name="T67" fmla="*/ 5 h 42"/>
                    <a:gd name="T68" fmla="*/ 19 w 39"/>
                    <a:gd name="T69"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42">
                      <a:moveTo>
                        <a:pt x="19" y="8"/>
                      </a:moveTo>
                      <a:lnTo>
                        <a:pt x="19" y="9"/>
                      </a:lnTo>
                      <a:lnTo>
                        <a:pt x="17" y="11"/>
                      </a:lnTo>
                      <a:lnTo>
                        <a:pt x="14" y="14"/>
                      </a:lnTo>
                      <a:lnTo>
                        <a:pt x="5" y="18"/>
                      </a:lnTo>
                      <a:lnTo>
                        <a:pt x="4" y="18"/>
                      </a:lnTo>
                      <a:lnTo>
                        <a:pt x="1" y="21"/>
                      </a:lnTo>
                      <a:lnTo>
                        <a:pt x="0" y="23"/>
                      </a:lnTo>
                      <a:lnTo>
                        <a:pt x="0" y="25"/>
                      </a:lnTo>
                      <a:lnTo>
                        <a:pt x="0" y="30"/>
                      </a:lnTo>
                      <a:lnTo>
                        <a:pt x="2" y="34"/>
                      </a:lnTo>
                      <a:lnTo>
                        <a:pt x="3" y="36"/>
                      </a:lnTo>
                      <a:lnTo>
                        <a:pt x="7" y="38"/>
                      </a:lnTo>
                      <a:lnTo>
                        <a:pt x="9" y="40"/>
                      </a:lnTo>
                      <a:lnTo>
                        <a:pt x="12" y="41"/>
                      </a:lnTo>
                      <a:lnTo>
                        <a:pt x="15" y="42"/>
                      </a:lnTo>
                      <a:lnTo>
                        <a:pt x="21" y="42"/>
                      </a:lnTo>
                      <a:lnTo>
                        <a:pt x="23" y="42"/>
                      </a:lnTo>
                      <a:lnTo>
                        <a:pt x="28" y="40"/>
                      </a:lnTo>
                      <a:lnTo>
                        <a:pt x="31" y="37"/>
                      </a:lnTo>
                      <a:lnTo>
                        <a:pt x="35" y="34"/>
                      </a:lnTo>
                      <a:lnTo>
                        <a:pt x="37" y="30"/>
                      </a:lnTo>
                      <a:lnTo>
                        <a:pt x="38" y="24"/>
                      </a:lnTo>
                      <a:lnTo>
                        <a:pt x="39" y="21"/>
                      </a:lnTo>
                      <a:lnTo>
                        <a:pt x="39" y="14"/>
                      </a:lnTo>
                      <a:lnTo>
                        <a:pt x="38" y="9"/>
                      </a:lnTo>
                      <a:lnTo>
                        <a:pt x="37" y="6"/>
                      </a:lnTo>
                      <a:lnTo>
                        <a:pt x="34" y="3"/>
                      </a:lnTo>
                      <a:lnTo>
                        <a:pt x="30" y="1"/>
                      </a:lnTo>
                      <a:lnTo>
                        <a:pt x="28" y="0"/>
                      </a:lnTo>
                      <a:lnTo>
                        <a:pt x="24" y="0"/>
                      </a:lnTo>
                      <a:lnTo>
                        <a:pt x="22" y="1"/>
                      </a:lnTo>
                      <a:lnTo>
                        <a:pt x="21" y="2"/>
                      </a:lnTo>
                      <a:lnTo>
                        <a:pt x="19" y="5"/>
                      </a:lnTo>
                      <a:lnTo>
                        <a:pt x="19" y="8"/>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85" name="Freeform 22">
                  <a:extLst>
                    <a:ext uri="{FF2B5EF4-FFF2-40B4-BE49-F238E27FC236}">
                      <a16:creationId xmlns:a16="http://schemas.microsoft.com/office/drawing/2014/main" id="{12A7E080-0755-4747-8731-3CFF1F8773E9}"/>
                    </a:ext>
                  </a:extLst>
                </p:cNvPr>
                <p:cNvSpPr>
                  <a:spLocks/>
                </p:cNvSpPr>
                <p:nvPr/>
              </p:nvSpPr>
              <p:spPr bwMode="auto">
                <a:xfrm>
                  <a:off x="1153544" y="850158"/>
                  <a:ext cx="13245" cy="12356"/>
                </a:xfrm>
                <a:custGeom>
                  <a:avLst/>
                  <a:gdLst>
                    <a:gd name="T0" fmla="*/ 19 w 39"/>
                    <a:gd name="T1" fmla="*/ 8 h 42"/>
                    <a:gd name="T2" fmla="*/ 19 w 39"/>
                    <a:gd name="T3" fmla="*/ 9 h 42"/>
                    <a:gd name="T4" fmla="*/ 17 w 39"/>
                    <a:gd name="T5" fmla="*/ 11 h 42"/>
                    <a:gd name="T6" fmla="*/ 14 w 39"/>
                    <a:gd name="T7" fmla="*/ 14 h 42"/>
                    <a:gd name="T8" fmla="*/ 5 w 39"/>
                    <a:gd name="T9" fmla="*/ 18 h 42"/>
                    <a:gd name="T10" fmla="*/ 4 w 39"/>
                    <a:gd name="T11" fmla="*/ 18 h 42"/>
                    <a:gd name="T12" fmla="*/ 1 w 39"/>
                    <a:gd name="T13" fmla="*/ 21 h 42"/>
                    <a:gd name="T14" fmla="*/ 0 w 39"/>
                    <a:gd name="T15" fmla="*/ 23 h 42"/>
                    <a:gd name="T16" fmla="*/ 0 w 39"/>
                    <a:gd name="T17" fmla="*/ 25 h 42"/>
                    <a:gd name="T18" fmla="*/ 0 w 39"/>
                    <a:gd name="T19" fmla="*/ 30 h 42"/>
                    <a:gd name="T20" fmla="*/ 2 w 39"/>
                    <a:gd name="T21" fmla="*/ 34 h 42"/>
                    <a:gd name="T22" fmla="*/ 3 w 39"/>
                    <a:gd name="T23" fmla="*/ 36 h 42"/>
                    <a:gd name="T24" fmla="*/ 7 w 39"/>
                    <a:gd name="T25" fmla="*/ 38 h 42"/>
                    <a:gd name="T26" fmla="*/ 9 w 39"/>
                    <a:gd name="T27" fmla="*/ 40 h 42"/>
                    <a:gd name="T28" fmla="*/ 12 w 39"/>
                    <a:gd name="T29" fmla="*/ 41 h 42"/>
                    <a:gd name="T30" fmla="*/ 15 w 39"/>
                    <a:gd name="T31" fmla="*/ 42 h 42"/>
                    <a:gd name="T32" fmla="*/ 21 w 39"/>
                    <a:gd name="T33" fmla="*/ 42 h 42"/>
                    <a:gd name="T34" fmla="*/ 23 w 39"/>
                    <a:gd name="T35" fmla="*/ 42 h 42"/>
                    <a:gd name="T36" fmla="*/ 28 w 39"/>
                    <a:gd name="T37" fmla="*/ 40 h 42"/>
                    <a:gd name="T38" fmla="*/ 31 w 39"/>
                    <a:gd name="T39" fmla="*/ 37 h 42"/>
                    <a:gd name="T40" fmla="*/ 35 w 39"/>
                    <a:gd name="T41" fmla="*/ 34 h 42"/>
                    <a:gd name="T42" fmla="*/ 37 w 39"/>
                    <a:gd name="T43" fmla="*/ 30 h 42"/>
                    <a:gd name="T44" fmla="*/ 38 w 39"/>
                    <a:gd name="T45" fmla="*/ 24 h 42"/>
                    <a:gd name="T46" fmla="*/ 39 w 39"/>
                    <a:gd name="T47" fmla="*/ 21 h 42"/>
                    <a:gd name="T48" fmla="*/ 39 w 39"/>
                    <a:gd name="T49" fmla="*/ 14 h 42"/>
                    <a:gd name="T50" fmla="*/ 38 w 39"/>
                    <a:gd name="T51" fmla="*/ 9 h 42"/>
                    <a:gd name="T52" fmla="*/ 37 w 39"/>
                    <a:gd name="T53" fmla="*/ 6 h 42"/>
                    <a:gd name="T54" fmla="*/ 34 w 39"/>
                    <a:gd name="T55" fmla="*/ 3 h 42"/>
                    <a:gd name="T56" fmla="*/ 30 w 39"/>
                    <a:gd name="T57" fmla="*/ 1 h 42"/>
                    <a:gd name="T58" fmla="*/ 28 w 39"/>
                    <a:gd name="T59" fmla="*/ 0 h 42"/>
                    <a:gd name="T60" fmla="*/ 24 w 39"/>
                    <a:gd name="T61" fmla="*/ 0 h 42"/>
                    <a:gd name="T62" fmla="*/ 22 w 39"/>
                    <a:gd name="T63" fmla="*/ 1 h 42"/>
                    <a:gd name="T64" fmla="*/ 21 w 39"/>
                    <a:gd name="T65" fmla="*/ 2 h 42"/>
                    <a:gd name="T66" fmla="*/ 19 w 39"/>
                    <a:gd name="T67" fmla="*/ 5 h 42"/>
                    <a:gd name="T68" fmla="*/ 19 w 39"/>
                    <a:gd name="T69"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42">
                      <a:moveTo>
                        <a:pt x="19" y="8"/>
                      </a:moveTo>
                      <a:lnTo>
                        <a:pt x="19" y="9"/>
                      </a:lnTo>
                      <a:lnTo>
                        <a:pt x="17" y="11"/>
                      </a:lnTo>
                      <a:lnTo>
                        <a:pt x="14" y="14"/>
                      </a:lnTo>
                      <a:lnTo>
                        <a:pt x="5" y="18"/>
                      </a:lnTo>
                      <a:lnTo>
                        <a:pt x="4" y="18"/>
                      </a:lnTo>
                      <a:lnTo>
                        <a:pt x="1" y="21"/>
                      </a:lnTo>
                      <a:lnTo>
                        <a:pt x="0" y="23"/>
                      </a:lnTo>
                      <a:lnTo>
                        <a:pt x="0" y="25"/>
                      </a:lnTo>
                      <a:lnTo>
                        <a:pt x="0" y="30"/>
                      </a:lnTo>
                      <a:lnTo>
                        <a:pt x="2" y="34"/>
                      </a:lnTo>
                      <a:lnTo>
                        <a:pt x="3" y="36"/>
                      </a:lnTo>
                      <a:lnTo>
                        <a:pt x="7" y="38"/>
                      </a:lnTo>
                      <a:lnTo>
                        <a:pt x="9" y="40"/>
                      </a:lnTo>
                      <a:lnTo>
                        <a:pt x="12" y="41"/>
                      </a:lnTo>
                      <a:lnTo>
                        <a:pt x="15" y="42"/>
                      </a:lnTo>
                      <a:lnTo>
                        <a:pt x="21" y="42"/>
                      </a:lnTo>
                      <a:lnTo>
                        <a:pt x="23" y="42"/>
                      </a:lnTo>
                      <a:lnTo>
                        <a:pt x="28" y="40"/>
                      </a:lnTo>
                      <a:lnTo>
                        <a:pt x="31" y="37"/>
                      </a:lnTo>
                      <a:lnTo>
                        <a:pt x="35" y="34"/>
                      </a:lnTo>
                      <a:lnTo>
                        <a:pt x="37" y="30"/>
                      </a:lnTo>
                      <a:lnTo>
                        <a:pt x="38" y="24"/>
                      </a:lnTo>
                      <a:lnTo>
                        <a:pt x="39" y="21"/>
                      </a:lnTo>
                      <a:lnTo>
                        <a:pt x="39" y="14"/>
                      </a:lnTo>
                      <a:lnTo>
                        <a:pt x="38" y="9"/>
                      </a:lnTo>
                      <a:lnTo>
                        <a:pt x="37" y="6"/>
                      </a:lnTo>
                      <a:lnTo>
                        <a:pt x="34" y="3"/>
                      </a:lnTo>
                      <a:lnTo>
                        <a:pt x="30" y="1"/>
                      </a:lnTo>
                      <a:lnTo>
                        <a:pt x="28" y="0"/>
                      </a:lnTo>
                      <a:lnTo>
                        <a:pt x="24" y="0"/>
                      </a:lnTo>
                      <a:lnTo>
                        <a:pt x="22" y="1"/>
                      </a:lnTo>
                      <a:lnTo>
                        <a:pt x="21" y="2"/>
                      </a:lnTo>
                      <a:lnTo>
                        <a:pt x="19" y="5"/>
                      </a:lnTo>
                      <a:lnTo>
                        <a:pt x="19" y="8"/>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86" name="Freeform 23">
                  <a:extLst>
                    <a:ext uri="{FF2B5EF4-FFF2-40B4-BE49-F238E27FC236}">
                      <a16:creationId xmlns:a16="http://schemas.microsoft.com/office/drawing/2014/main" id="{8E716227-E702-48AB-8CE4-D8AA2227F3F7}"/>
                    </a:ext>
                  </a:extLst>
                </p:cNvPr>
                <p:cNvSpPr>
                  <a:spLocks/>
                </p:cNvSpPr>
                <p:nvPr/>
              </p:nvSpPr>
              <p:spPr bwMode="auto">
                <a:xfrm>
                  <a:off x="1194602" y="991012"/>
                  <a:ext cx="13245" cy="24711"/>
                </a:xfrm>
                <a:custGeom>
                  <a:avLst/>
                  <a:gdLst>
                    <a:gd name="T0" fmla="*/ 3 w 40"/>
                    <a:gd name="T1" fmla="*/ 21 h 77"/>
                    <a:gd name="T2" fmla="*/ 7 w 40"/>
                    <a:gd name="T3" fmla="*/ 23 h 77"/>
                    <a:gd name="T4" fmla="*/ 11 w 40"/>
                    <a:gd name="T5" fmla="*/ 30 h 77"/>
                    <a:gd name="T6" fmla="*/ 13 w 40"/>
                    <a:gd name="T7" fmla="*/ 35 h 77"/>
                    <a:gd name="T8" fmla="*/ 14 w 40"/>
                    <a:gd name="T9" fmla="*/ 40 h 77"/>
                    <a:gd name="T10" fmla="*/ 13 w 40"/>
                    <a:gd name="T11" fmla="*/ 47 h 77"/>
                    <a:gd name="T12" fmla="*/ 9 w 40"/>
                    <a:gd name="T13" fmla="*/ 54 h 77"/>
                    <a:gd name="T14" fmla="*/ 7 w 40"/>
                    <a:gd name="T15" fmla="*/ 57 h 77"/>
                    <a:gd name="T16" fmla="*/ 3 w 40"/>
                    <a:gd name="T17" fmla="*/ 62 h 77"/>
                    <a:gd name="T18" fmla="*/ 1 w 40"/>
                    <a:gd name="T19" fmla="*/ 65 h 77"/>
                    <a:gd name="T20" fmla="*/ 1 w 40"/>
                    <a:gd name="T21" fmla="*/ 69 h 77"/>
                    <a:gd name="T22" fmla="*/ 2 w 40"/>
                    <a:gd name="T23" fmla="*/ 72 h 77"/>
                    <a:gd name="T24" fmla="*/ 4 w 40"/>
                    <a:gd name="T25" fmla="*/ 75 h 77"/>
                    <a:gd name="T26" fmla="*/ 7 w 40"/>
                    <a:gd name="T27" fmla="*/ 76 h 77"/>
                    <a:gd name="T28" fmla="*/ 10 w 40"/>
                    <a:gd name="T29" fmla="*/ 77 h 77"/>
                    <a:gd name="T30" fmla="*/ 13 w 40"/>
                    <a:gd name="T31" fmla="*/ 76 h 77"/>
                    <a:gd name="T32" fmla="*/ 17 w 40"/>
                    <a:gd name="T33" fmla="*/ 74 h 77"/>
                    <a:gd name="T34" fmla="*/ 22 w 40"/>
                    <a:gd name="T35" fmla="*/ 71 h 77"/>
                    <a:gd name="T36" fmla="*/ 27 w 40"/>
                    <a:gd name="T37" fmla="*/ 65 h 77"/>
                    <a:gd name="T38" fmla="*/ 29 w 40"/>
                    <a:gd name="T39" fmla="*/ 64 h 77"/>
                    <a:gd name="T40" fmla="*/ 34 w 40"/>
                    <a:gd name="T41" fmla="*/ 59 h 77"/>
                    <a:gd name="T42" fmla="*/ 35 w 40"/>
                    <a:gd name="T43" fmla="*/ 56 h 77"/>
                    <a:gd name="T44" fmla="*/ 37 w 40"/>
                    <a:gd name="T45" fmla="*/ 51 h 77"/>
                    <a:gd name="T46" fmla="*/ 38 w 40"/>
                    <a:gd name="T47" fmla="*/ 47 h 77"/>
                    <a:gd name="T48" fmla="*/ 39 w 40"/>
                    <a:gd name="T49" fmla="*/ 42 h 77"/>
                    <a:gd name="T50" fmla="*/ 40 w 40"/>
                    <a:gd name="T51" fmla="*/ 37 h 77"/>
                    <a:gd name="T52" fmla="*/ 40 w 40"/>
                    <a:gd name="T53" fmla="*/ 25 h 77"/>
                    <a:gd name="T54" fmla="*/ 40 w 40"/>
                    <a:gd name="T55" fmla="*/ 19 h 77"/>
                    <a:gd name="T56" fmla="*/ 39 w 40"/>
                    <a:gd name="T57" fmla="*/ 12 h 77"/>
                    <a:gd name="T58" fmla="*/ 37 w 40"/>
                    <a:gd name="T59" fmla="*/ 10 h 77"/>
                    <a:gd name="T60" fmla="*/ 36 w 40"/>
                    <a:gd name="T61" fmla="*/ 8 h 77"/>
                    <a:gd name="T62" fmla="*/ 34 w 40"/>
                    <a:gd name="T63" fmla="*/ 6 h 77"/>
                    <a:gd name="T64" fmla="*/ 30 w 40"/>
                    <a:gd name="T65" fmla="*/ 5 h 77"/>
                    <a:gd name="T66" fmla="*/ 28 w 40"/>
                    <a:gd name="T67" fmla="*/ 4 h 77"/>
                    <a:gd name="T68" fmla="*/ 22 w 40"/>
                    <a:gd name="T69" fmla="*/ 2 h 77"/>
                    <a:gd name="T70" fmla="*/ 14 w 40"/>
                    <a:gd name="T71" fmla="*/ 0 h 77"/>
                    <a:gd name="T72" fmla="*/ 7 w 40"/>
                    <a:gd name="T73" fmla="*/ 2 h 77"/>
                    <a:gd name="T74" fmla="*/ 5 w 40"/>
                    <a:gd name="T75" fmla="*/ 2 h 77"/>
                    <a:gd name="T76" fmla="*/ 2 w 40"/>
                    <a:gd name="T77" fmla="*/ 5 h 77"/>
                    <a:gd name="T78" fmla="*/ 1 w 40"/>
                    <a:gd name="T79" fmla="*/ 7 h 77"/>
                    <a:gd name="T80" fmla="*/ 0 w 40"/>
                    <a:gd name="T81" fmla="*/ 10 h 77"/>
                    <a:gd name="T82" fmla="*/ 1 w 40"/>
                    <a:gd name="T83" fmla="*/ 16 h 77"/>
                    <a:gd name="T84" fmla="*/ 3 w 40"/>
                    <a:gd name="T8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77">
                      <a:moveTo>
                        <a:pt x="3" y="21"/>
                      </a:moveTo>
                      <a:lnTo>
                        <a:pt x="7" y="23"/>
                      </a:lnTo>
                      <a:lnTo>
                        <a:pt x="11" y="30"/>
                      </a:lnTo>
                      <a:lnTo>
                        <a:pt x="13" y="35"/>
                      </a:lnTo>
                      <a:lnTo>
                        <a:pt x="14" y="40"/>
                      </a:lnTo>
                      <a:lnTo>
                        <a:pt x="13" y="47"/>
                      </a:lnTo>
                      <a:lnTo>
                        <a:pt x="9" y="54"/>
                      </a:lnTo>
                      <a:lnTo>
                        <a:pt x="7" y="57"/>
                      </a:lnTo>
                      <a:lnTo>
                        <a:pt x="3" y="62"/>
                      </a:lnTo>
                      <a:lnTo>
                        <a:pt x="1" y="65"/>
                      </a:lnTo>
                      <a:lnTo>
                        <a:pt x="1" y="69"/>
                      </a:lnTo>
                      <a:lnTo>
                        <a:pt x="2" y="72"/>
                      </a:lnTo>
                      <a:lnTo>
                        <a:pt x="4" y="75"/>
                      </a:lnTo>
                      <a:lnTo>
                        <a:pt x="7" y="76"/>
                      </a:lnTo>
                      <a:lnTo>
                        <a:pt x="10" y="77"/>
                      </a:lnTo>
                      <a:lnTo>
                        <a:pt x="13" y="76"/>
                      </a:lnTo>
                      <a:lnTo>
                        <a:pt x="17" y="74"/>
                      </a:lnTo>
                      <a:lnTo>
                        <a:pt x="22" y="71"/>
                      </a:lnTo>
                      <a:lnTo>
                        <a:pt x="27" y="65"/>
                      </a:lnTo>
                      <a:lnTo>
                        <a:pt x="29" y="64"/>
                      </a:lnTo>
                      <a:lnTo>
                        <a:pt x="34" y="59"/>
                      </a:lnTo>
                      <a:lnTo>
                        <a:pt x="35" y="56"/>
                      </a:lnTo>
                      <a:lnTo>
                        <a:pt x="37" y="51"/>
                      </a:lnTo>
                      <a:lnTo>
                        <a:pt x="38" y="47"/>
                      </a:lnTo>
                      <a:lnTo>
                        <a:pt x="39" y="42"/>
                      </a:lnTo>
                      <a:lnTo>
                        <a:pt x="40" y="37"/>
                      </a:lnTo>
                      <a:lnTo>
                        <a:pt x="40" y="25"/>
                      </a:lnTo>
                      <a:lnTo>
                        <a:pt x="40" y="19"/>
                      </a:lnTo>
                      <a:lnTo>
                        <a:pt x="39" y="12"/>
                      </a:lnTo>
                      <a:lnTo>
                        <a:pt x="37" y="10"/>
                      </a:lnTo>
                      <a:lnTo>
                        <a:pt x="36" y="8"/>
                      </a:lnTo>
                      <a:lnTo>
                        <a:pt x="34" y="6"/>
                      </a:lnTo>
                      <a:lnTo>
                        <a:pt x="30" y="5"/>
                      </a:lnTo>
                      <a:lnTo>
                        <a:pt x="28" y="4"/>
                      </a:lnTo>
                      <a:lnTo>
                        <a:pt x="22" y="2"/>
                      </a:lnTo>
                      <a:lnTo>
                        <a:pt x="14" y="0"/>
                      </a:lnTo>
                      <a:lnTo>
                        <a:pt x="7" y="2"/>
                      </a:lnTo>
                      <a:lnTo>
                        <a:pt x="5" y="2"/>
                      </a:lnTo>
                      <a:lnTo>
                        <a:pt x="2" y="5"/>
                      </a:lnTo>
                      <a:lnTo>
                        <a:pt x="1" y="7"/>
                      </a:lnTo>
                      <a:lnTo>
                        <a:pt x="0" y="10"/>
                      </a:lnTo>
                      <a:lnTo>
                        <a:pt x="1" y="16"/>
                      </a:lnTo>
                      <a:lnTo>
                        <a:pt x="3" y="21"/>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87" name="Freeform 24">
                  <a:extLst>
                    <a:ext uri="{FF2B5EF4-FFF2-40B4-BE49-F238E27FC236}">
                      <a16:creationId xmlns:a16="http://schemas.microsoft.com/office/drawing/2014/main" id="{1CEA3E8B-C4F3-4371-90A6-9CBBEED22770}"/>
                    </a:ext>
                  </a:extLst>
                </p:cNvPr>
                <p:cNvSpPr>
                  <a:spLocks/>
                </p:cNvSpPr>
                <p:nvPr/>
              </p:nvSpPr>
              <p:spPr bwMode="auto">
                <a:xfrm>
                  <a:off x="1194602" y="991012"/>
                  <a:ext cx="13245" cy="24711"/>
                </a:xfrm>
                <a:custGeom>
                  <a:avLst/>
                  <a:gdLst>
                    <a:gd name="T0" fmla="*/ 3 w 40"/>
                    <a:gd name="T1" fmla="*/ 21 h 77"/>
                    <a:gd name="T2" fmla="*/ 7 w 40"/>
                    <a:gd name="T3" fmla="*/ 23 h 77"/>
                    <a:gd name="T4" fmla="*/ 11 w 40"/>
                    <a:gd name="T5" fmla="*/ 30 h 77"/>
                    <a:gd name="T6" fmla="*/ 13 w 40"/>
                    <a:gd name="T7" fmla="*/ 35 h 77"/>
                    <a:gd name="T8" fmla="*/ 14 w 40"/>
                    <a:gd name="T9" fmla="*/ 40 h 77"/>
                    <a:gd name="T10" fmla="*/ 13 w 40"/>
                    <a:gd name="T11" fmla="*/ 47 h 77"/>
                    <a:gd name="T12" fmla="*/ 9 w 40"/>
                    <a:gd name="T13" fmla="*/ 54 h 77"/>
                    <a:gd name="T14" fmla="*/ 7 w 40"/>
                    <a:gd name="T15" fmla="*/ 57 h 77"/>
                    <a:gd name="T16" fmla="*/ 3 w 40"/>
                    <a:gd name="T17" fmla="*/ 62 h 77"/>
                    <a:gd name="T18" fmla="*/ 1 w 40"/>
                    <a:gd name="T19" fmla="*/ 65 h 77"/>
                    <a:gd name="T20" fmla="*/ 1 w 40"/>
                    <a:gd name="T21" fmla="*/ 69 h 77"/>
                    <a:gd name="T22" fmla="*/ 2 w 40"/>
                    <a:gd name="T23" fmla="*/ 72 h 77"/>
                    <a:gd name="T24" fmla="*/ 4 w 40"/>
                    <a:gd name="T25" fmla="*/ 75 h 77"/>
                    <a:gd name="T26" fmla="*/ 7 w 40"/>
                    <a:gd name="T27" fmla="*/ 76 h 77"/>
                    <a:gd name="T28" fmla="*/ 10 w 40"/>
                    <a:gd name="T29" fmla="*/ 77 h 77"/>
                    <a:gd name="T30" fmla="*/ 13 w 40"/>
                    <a:gd name="T31" fmla="*/ 76 h 77"/>
                    <a:gd name="T32" fmla="*/ 17 w 40"/>
                    <a:gd name="T33" fmla="*/ 74 h 77"/>
                    <a:gd name="T34" fmla="*/ 22 w 40"/>
                    <a:gd name="T35" fmla="*/ 71 h 77"/>
                    <a:gd name="T36" fmla="*/ 27 w 40"/>
                    <a:gd name="T37" fmla="*/ 65 h 77"/>
                    <a:gd name="T38" fmla="*/ 29 w 40"/>
                    <a:gd name="T39" fmla="*/ 64 h 77"/>
                    <a:gd name="T40" fmla="*/ 34 w 40"/>
                    <a:gd name="T41" fmla="*/ 59 h 77"/>
                    <a:gd name="T42" fmla="*/ 35 w 40"/>
                    <a:gd name="T43" fmla="*/ 56 h 77"/>
                    <a:gd name="T44" fmla="*/ 37 w 40"/>
                    <a:gd name="T45" fmla="*/ 51 h 77"/>
                    <a:gd name="T46" fmla="*/ 38 w 40"/>
                    <a:gd name="T47" fmla="*/ 47 h 77"/>
                    <a:gd name="T48" fmla="*/ 39 w 40"/>
                    <a:gd name="T49" fmla="*/ 42 h 77"/>
                    <a:gd name="T50" fmla="*/ 40 w 40"/>
                    <a:gd name="T51" fmla="*/ 37 h 77"/>
                    <a:gd name="T52" fmla="*/ 40 w 40"/>
                    <a:gd name="T53" fmla="*/ 25 h 77"/>
                    <a:gd name="T54" fmla="*/ 40 w 40"/>
                    <a:gd name="T55" fmla="*/ 19 h 77"/>
                    <a:gd name="T56" fmla="*/ 39 w 40"/>
                    <a:gd name="T57" fmla="*/ 12 h 77"/>
                    <a:gd name="T58" fmla="*/ 37 w 40"/>
                    <a:gd name="T59" fmla="*/ 10 h 77"/>
                    <a:gd name="T60" fmla="*/ 36 w 40"/>
                    <a:gd name="T61" fmla="*/ 8 h 77"/>
                    <a:gd name="T62" fmla="*/ 34 w 40"/>
                    <a:gd name="T63" fmla="*/ 6 h 77"/>
                    <a:gd name="T64" fmla="*/ 30 w 40"/>
                    <a:gd name="T65" fmla="*/ 5 h 77"/>
                    <a:gd name="T66" fmla="*/ 28 w 40"/>
                    <a:gd name="T67" fmla="*/ 4 h 77"/>
                    <a:gd name="T68" fmla="*/ 22 w 40"/>
                    <a:gd name="T69" fmla="*/ 2 h 77"/>
                    <a:gd name="T70" fmla="*/ 14 w 40"/>
                    <a:gd name="T71" fmla="*/ 0 h 77"/>
                    <a:gd name="T72" fmla="*/ 7 w 40"/>
                    <a:gd name="T73" fmla="*/ 2 h 77"/>
                    <a:gd name="T74" fmla="*/ 5 w 40"/>
                    <a:gd name="T75" fmla="*/ 2 h 77"/>
                    <a:gd name="T76" fmla="*/ 2 w 40"/>
                    <a:gd name="T77" fmla="*/ 5 h 77"/>
                    <a:gd name="T78" fmla="*/ 1 w 40"/>
                    <a:gd name="T79" fmla="*/ 7 h 77"/>
                    <a:gd name="T80" fmla="*/ 0 w 40"/>
                    <a:gd name="T81" fmla="*/ 10 h 77"/>
                    <a:gd name="T82" fmla="*/ 1 w 40"/>
                    <a:gd name="T83" fmla="*/ 16 h 77"/>
                    <a:gd name="T84" fmla="*/ 3 w 40"/>
                    <a:gd name="T8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77">
                      <a:moveTo>
                        <a:pt x="3" y="21"/>
                      </a:moveTo>
                      <a:lnTo>
                        <a:pt x="7" y="23"/>
                      </a:lnTo>
                      <a:lnTo>
                        <a:pt x="11" y="30"/>
                      </a:lnTo>
                      <a:lnTo>
                        <a:pt x="13" y="35"/>
                      </a:lnTo>
                      <a:lnTo>
                        <a:pt x="14" y="40"/>
                      </a:lnTo>
                      <a:lnTo>
                        <a:pt x="13" y="47"/>
                      </a:lnTo>
                      <a:lnTo>
                        <a:pt x="9" y="54"/>
                      </a:lnTo>
                      <a:lnTo>
                        <a:pt x="7" y="57"/>
                      </a:lnTo>
                      <a:lnTo>
                        <a:pt x="3" y="62"/>
                      </a:lnTo>
                      <a:lnTo>
                        <a:pt x="1" y="65"/>
                      </a:lnTo>
                      <a:lnTo>
                        <a:pt x="1" y="69"/>
                      </a:lnTo>
                      <a:lnTo>
                        <a:pt x="2" y="72"/>
                      </a:lnTo>
                      <a:lnTo>
                        <a:pt x="4" y="75"/>
                      </a:lnTo>
                      <a:lnTo>
                        <a:pt x="7" y="76"/>
                      </a:lnTo>
                      <a:lnTo>
                        <a:pt x="10" y="77"/>
                      </a:lnTo>
                      <a:lnTo>
                        <a:pt x="13" y="76"/>
                      </a:lnTo>
                      <a:lnTo>
                        <a:pt x="17" y="74"/>
                      </a:lnTo>
                      <a:lnTo>
                        <a:pt x="22" y="71"/>
                      </a:lnTo>
                      <a:lnTo>
                        <a:pt x="27" y="65"/>
                      </a:lnTo>
                      <a:lnTo>
                        <a:pt x="29" y="64"/>
                      </a:lnTo>
                      <a:lnTo>
                        <a:pt x="34" y="59"/>
                      </a:lnTo>
                      <a:lnTo>
                        <a:pt x="35" y="56"/>
                      </a:lnTo>
                      <a:lnTo>
                        <a:pt x="37" y="51"/>
                      </a:lnTo>
                      <a:lnTo>
                        <a:pt x="38" y="47"/>
                      </a:lnTo>
                      <a:lnTo>
                        <a:pt x="39" y="42"/>
                      </a:lnTo>
                      <a:lnTo>
                        <a:pt x="40" y="37"/>
                      </a:lnTo>
                      <a:lnTo>
                        <a:pt x="40" y="25"/>
                      </a:lnTo>
                      <a:lnTo>
                        <a:pt x="40" y="19"/>
                      </a:lnTo>
                      <a:lnTo>
                        <a:pt x="39" y="12"/>
                      </a:lnTo>
                      <a:lnTo>
                        <a:pt x="37" y="10"/>
                      </a:lnTo>
                      <a:lnTo>
                        <a:pt x="36" y="8"/>
                      </a:lnTo>
                      <a:lnTo>
                        <a:pt x="34" y="6"/>
                      </a:lnTo>
                      <a:lnTo>
                        <a:pt x="30" y="5"/>
                      </a:lnTo>
                      <a:lnTo>
                        <a:pt x="28" y="4"/>
                      </a:lnTo>
                      <a:lnTo>
                        <a:pt x="22" y="2"/>
                      </a:lnTo>
                      <a:lnTo>
                        <a:pt x="14" y="0"/>
                      </a:lnTo>
                      <a:lnTo>
                        <a:pt x="7" y="2"/>
                      </a:lnTo>
                      <a:lnTo>
                        <a:pt x="5" y="2"/>
                      </a:lnTo>
                      <a:lnTo>
                        <a:pt x="2" y="5"/>
                      </a:lnTo>
                      <a:lnTo>
                        <a:pt x="1" y="7"/>
                      </a:lnTo>
                      <a:lnTo>
                        <a:pt x="0" y="10"/>
                      </a:lnTo>
                      <a:lnTo>
                        <a:pt x="1" y="16"/>
                      </a:lnTo>
                      <a:lnTo>
                        <a:pt x="3" y="21"/>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88" name="Freeform 25">
                  <a:extLst>
                    <a:ext uri="{FF2B5EF4-FFF2-40B4-BE49-F238E27FC236}">
                      <a16:creationId xmlns:a16="http://schemas.microsoft.com/office/drawing/2014/main" id="{99213168-F78C-451B-A175-5A142A93F778}"/>
                    </a:ext>
                  </a:extLst>
                </p:cNvPr>
                <p:cNvSpPr>
                  <a:spLocks/>
                </p:cNvSpPr>
                <p:nvPr/>
              </p:nvSpPr>
              <p:spPr bwMode="auto">
                <a:xfrm>
                  <a:off x="1197251" y="1019430"/>
                  <a:ext cx="14569" cy="17298"/>
                </a:xfrm>
                <a:custGeom>
                  <a:avLst/>
                  <a:gdLst>
                    <a:gd name="T0" fmla="*/ 25 w 43"/>
                    <a:gd name="T1" fmla="*/ 42 h 56"/>
                    <a:gd name="T2" fmla="*/ 24 w 43"/>
                    <a:gd name="T3" fmla="*/ 41 h 56"/>
                    <a:gd name="T4" fmla="*/ 21 w 43"/>
                    <a:gd name="T5" fmla="*/ 37 h 56"/>
                    <a:gd name="T6" fmla="*/ 16 w 43"/>
                    <a:gd name="T7" fmla="*/ 30 h 56"/>
                    <a:gd name="T8" fmla="*/ 5 w 43"/>
                    <a:gd name="T9" fmla="*/ 21 h 56"/>
                    <a:gd name="T10" fmla="*/ 3 w 43"/>
                    <a:gd name="T11" fmla="*/ 19 h 56"/>
                    <a:gd name="T12" fmla="*/ 0 w 43"/>
                    <a:gd name="T13" fmla="*/ 14 h 56"/>
                    <a:gd name="T14" fmla="*/ 0 w 43"/>
                    <a:gd name="T15" fmla="*/ 11 h 56"/>
                    <a:gd name="T16" fmla="*/ 0 w 43"/>
                    <a:gd name="T17" fmla="*/ 8 h 56"/>
                    <a:gd name="T18" fmla="*/ 2 w 43"/>
                    <a:gd name="T19" fmla="*/ 5 h 56"/>
                    <a:gd name="T20" fmla="*/ 7 w 43"/>
                    <a:gd name="T21" fmla="*/ 1 h 56"/>
                    <a:gd name="T22" fmla="*/ 10 w 43"/>
                    <a:gd name="T23" fmla="*/ 0 h 56"/>
                    <a:gd name="T24" fmla="*/ 16 w 43"/>
                    <a:gd name="T25" fmla="*/ 0 h 56"/>
                    <a:gd name="T26" fmla="*/ 20 w 43"/>
                    <a:gd name="T27" fmla="*/ 1 h 56"/>
                    <a:gd name="T28" fmla="*/ 24 w 43"/>
                    <a:gd name="T29" fmla="*/ 3 h 56"/>
                    <a:gd name="T30" fmla="*/ 28 w 43"/>
                    <a:gd name="T31" fmla="*/ 9 h 56"/>
                    <a:gd name="T32" fmla="*/ 31 w 43"/>
                    <a:gd name="T33" fmla="*/ 16 h 56"/>
                    <a:gd name="T34" fmla="*/ 32 w 43"/>
                    <a:gd name="T35" fmla="*/ 19 h 56"/>
                    <a:gd name="T36" fmla="*/ 34 w 43"/>
                    <a:gd name="T37" fmla="*/ 25 h 56"/>
                    <a:gd name="T38" fmla="*/ 39 w 43"/>
                    <a:gd name="T39" fmla="*/ 36 h 56"/>
                    <a:gd name="T40" fmla="*/ 43 w 43"/>
                    <a:gd name="T41" fmla="*/ 50 h 56"/>
                    <a:gd name="T42" fmla="*/ 43 w 43"/>
                    <a:gd name="T43" fmla="*/ 52 h 56"/>
                    <a:gd name="T44" fmla="*/ 42 w 43"/>
                    <a:gd name="T45" fmla="*/ 54 h 56"/>
                    <a:gd name="T46" fmla="*/ 40 w 43"/>
                    <a:gd name="T47" fmla="*/ 55 h 56"/>
                    <a:gd name="T48" fmla="*/ 38 w 43"/>
                    <a:gd name="T49" fmla="*/ 56 h 56"/>
                    <a:gd name="T50" fmla="*/ 36 w 43"/>
                    <a:gd name="T51" fmla="*/ 56 h 56"/>
                    <a:gd name="T52" fmla="*/ 32 w 43"/>
                    <a:gd name="T53" fmla="*/ 54 h 56"/>
                    <a:gd name="T54" fmla="*/ 28 w 43"/>
                    <a:gd name="T55" fmla="*/ 50 h 56"/>
                    <a:gd name="T56" fmla="*/ 25 w 43"/>
                    <a:gd name="T5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56">
                      <a:moveTo>
                        <a:pt x="25" y="42"/>
                      </a:moveTo>
                      <a:lnTo>
                        <a:pt x="24" y="41"/>
                      </a:lnTo>
                      <a:lnTo>
                        <a:pt x="21" y="37"/>
                      </a:lnTo>
                      <a:lnTo>
                        <a:pt x="16" y="30"/>
                      </a:lnTo>
                      <a:lnTo>
                        <a:pt x="5" y="21"/>
                      </a:lnTo>
                      <a:lnTo>
                        <a:pt x="3" y="19"/>
                      </a:lnTo>
                      <a:lnTo>
                        <a:pt x="0" y="14"/>
                      </a:lnTo>
                      <a:lnTo>
                        <a:pt x="0" y="11"/>
                      </a:lnTo>
                      <a:lnTo>
                        <a:pt x="0" y="8"/>
                      </a:lnTo>
                      <a:lnTo>
                        <a:pt x="2" y="5"/>
                      </a:lnTo>
                      <a:lnTo>
                        <a:pt x="7" y="1"/>
                      </a:lnTo>
                      <a:lnTo>
                        <a:pt x="10" y="0"/>
                      </a:lnTo>
                      <a:lnTo>
                        <a:pt x="16" y="0"/>
                      </a:lnTo>
                      <a:lnTo>
                        <a:pt x="20" y="1"/>
                      </a:lnTo>
                      <a:lnTo>
                        <a:pt x="24" y="3"/>
                      </a:lnTo>
                      <a:lnTo>
                        <a:pt x="28" y="9"/>
                      </a:lnTo>
                      <a:lnTo>
                        <a:pt x="31" y="16"/>
                      </a:lnTo>
                      <a:lnTo>
                        <a:pt x="32" y="19"/>
                      </a:lnTo>
                      <a:lnTo>
                        <a:pt x="34" y="25"/>
                      </a:lnTo>
                      <a:lnTo>
                        <a:pt x="39" y="36"/>
                      </a:lnTo>
                      <a:lnTo>
                        <a:pt x="43" y="50"/>
                      </a:lnTo>
                      <a:lnTo>
                        <a:pt x="43" y="52"/>
                      </a:lnTo>
                      <a:lnTo>
                        <a:pt x="42" y="54"/>
                      </a:lnTo>
                      <a:lnTo>
                        <a:pt x="40" y="55"/>
                      </a:lnTo>
                      <a:lnTo>
                        <a:pt x="38" y="56"/>
                      </a:lnTo>
                      <a:lnTo>
                        <a:pt x="36" y="56"/>
                      </a:lnTo>
                      <a:lnTo>
                        <a:pt x="32" y="54"/>
                      </a:lnTo>
                      <a:lnTo>
                        <a:pt x="28" y="50"/>
                      </a:lnTo>
                      <a:lnTo>
                        <a:pt x="25" y="42"/>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91" name="Freeform 26">
                  <a:extLst>
                    <a:ext uri="{FF2B5EF4-FFF2-40B4-BE49-F238E27FC236}">
                      <a16:creationId xmlns:a16="http://schemas.microsoft.com/office/drawing/2014/main" id="{13EA229B-B66F-404A-AD6E-0BD9BAF8DBE4}"/>
                    </a:ext>
                  </a:extLst>
                </p:cNvPr>
                <p:cNvSpPr>
                  <a:spLocks/>
                </p:cNvSpPr>
                <p:nvPr/>
              </p:nvSpPr>
              <p:spPr bwMode="auto">
                <a:xfrm>
                  <a:off x="1197251" y="1019430"/>
                  <a:ext cx="14569" cy="17298"/>
                </a:xfrm>
                <a:custGeom>
                  <a:avLst/>
                  <a:gdLst>
                    <a:gd name="T0" fmla="*/ 25 w 43"/>
                    <a:gd name="T1" fmla="*/ 42 h 56"/>
                    <a:gd name="T2" fmla="*/ 24 w 43"/>
                    <a:gd name="T3" fmla="*/ 41 h 56"/>
                    <a:gd name="T4" fmla="*/ 21 w 43"/>
                    <a:gd name="T5" fmla="*/ 37 h 56"/>
                    <a:gd name="T6" fmla="*/ 16 w 43"/>
                    <a:gd name="T7" fmla="*/ 30 h 56"/>
                    <a:gd name="T8" fmla="*/ 5 w 43"/>
                    <a:gd name="T9" fmla="*/ 21 h 56"/>
                    <a:gd name="T10" fmla="*/ 3 w 43"/>
                    <a:gd name="T11" fmla="*/ 19 h 56"/>
                    <a:gd name="T12" fmla="*/ 0 w 43"/>
                    <a:gd name="T13" fmla="*/ 14 h 56"/>
                    <a:gd name="T14" fmla="*/ 0 w 43"/>
                    <a:gd name="T15" fmla="*/ 11 h 56"/>
                    <a:gd name="T16" fmla="*/ 0 w 43"/>
                    <a:gd name="T17" fmla="*/ 8 h 56"/>
                    <a:gd name="T18" fmla="*/ 2 w 43"/>
                    <a:gd name="T19" fmla="*/ 5 h 56"/>
                    <a:gd name="T20" fmla="*/ 7 w 43"/>
                    <a:gd name="T21" fmla="*/ 1 h 56"/>
                    <a:gd name="T22" fmla="*/ 10 w 43"/>
                    <a:gd name="T23" fmla="*/ 0 h 56"/>
                    <a:gd name="T24" fmla="*/ 16 w 43"/>
                    <a:gd name="T25" fmla="*/ 0 h 56"/>
                    <a:gd name="T26" fmla="*/ 20 w 43"/>
                    <a:gd name="T27" fmla="*/ 1 h 56"/>
                    <a:gd name="T28" fmla="*/ 24 w 43"/>
                    <a:gd name="T29" fmla="*/ 3 h 56"/>
                    <a:gd name="T30" fmla="*/ 28 w 43"/>
                    <a:gd name="T31" fmla="*/ 9 h 56"/>
                    <a:gd name="T32" fmla="*/ 31 w 43"/>
                    <a:gd name="T33" fmla="*/ 16 h 56"/>
                    <a:gd name="T34" fmla="*/ 32 w 43"/>
                    <a:gd name="T35" fmla="*/ 19 h 56"/>
                    <a:gd name="T36" fmla="*/ 34 w 43"/>
                    <a:gd name="T37" fmla="*/ 25 h 56"/>
                    <a:gd name="T38" fmla="*/ 39 w 43"/>
                    <a:gd name="T39" fmla="*/ 36 h 56"/>
                    <a:gd name="T40" fmla="*/ 43 w 43"/>
                    <a:gd name="T41" fmla="*/ 50 h 56"/>
                    <a:gd name="T42" fmla="*/ 43 w 43"/>
                    <a:gd name="T43" fmla="*/ 52 h 56"/>
                    <a:gd name="T44" fmla="*/ 42 w 43"/>
                    <a:gd name="T45" fmla="*/ 54 h 56"/>
                    <a:gd name="T46" fmla="*/ 40 w 43"/>
                    <a:gd name="T47" fmla="*/ 55 h 56"/>
                    <a:gd name="T48" fmla="*/ 38 w 43"/>
                    <a:gd name="T49" fmla="*/ 56 h 56"/>
                    <a:gd name="T50" fmla="*/ 36 w 43"/>
                    <a:gd name="T51" fmla="*/ 56 h 56"/>
                    <a:gd name="T52" fmla="*/ 32 w 43"/>
                    <a:gd name="T53" fmla="*/ 54 h 56"/>
                    <a:gd name="T54" fmla="*/ 28 w 43"/>
                    <a:gd name="T55" fmla="*/ 50 h 56"/>
                    <a:gd name="T56" fmla="*/ 25 w 43"/>
                    <a:gd name="T5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56">
                      <a:moveTo>
                        <a:pt x="25" y="42"/>
                      </a:moveTo>
                      <a:lnTo>
                        <a:pt x="24" y="41"/>
                      </a:lnTo>
                      <a:lnTo>
                        <a:pt x="21" y="37"/>
                      </a:lnTo>
                      <a:lnTo>
                        <a:pt x="16" y="30"/>
                      </a:lnTo>
                      <a:lnTo>
                        <a:pt x="5" y="21"/>
                      </a:lnTo>
                      <a:lnTo>
                        <a:pt x="3" y="19"/>
                      </a:lnTo>
                      <a:lnTo>
                        <a:pt x="0" y="14"/>
                      </a:lnTo>
                      <a:lnTo>
                        <a:pt x="0" y="11"/>
                      </a:lnTo>
                      <a:lnTo>
                        <a:pt x="0" y="8"/>
                      </a:lnTo>
                      <a:lnTo>
                        <a:pt x="2" y="5"/>
                      </a:lnTo>
                      <a:lnTo>
                        <a:pt x="7" y="1"/>
                      </a:lnTo>
                      <a:lnTo>
                        <a:pt x="10" y="0"/>
                      </a:lnTo>
                      <a:lnTo>
                        <a:pt x="16" y="0"/>
                      </a:lnTo>
                      <a:lnTo>
                        <a:pt x="20" y="1"/>
                      </a:lnTo>
                      <a:lnTo>
                        <a:pt x="24" y="3"/>
                      </a:lnTo>
                      <a:lnTo>
                        <a:pt x="28" y="9"/>
                      </a:lnTo>
                      <a:lnTo>
                        <a:pt x="31" y="16"/>
                      </a:lnTo>
                      <a:lnTo>
                        <a:pt x="32" y="19"/>
                      </a:lnTo>
                      <a:lnTo>
                        <a:pt x="34" y="25"/>
                      </a:lnTo>
                      <a:lnTo>
                        <a:pt x="39" y="36"/>
                      </a:lnTo>
                      <a:lnTo>
                        <a:pt x="43" y="50"/>
                      </a:lnTo>
                      <a:lnTo>
                        <a:pt x="43" y="52"/>
                      </a:lnTo>
                      <a:lnTo>
                        <a:pt x="42" y="54"/>
                      </a:lnTo>
                      <a:lnTo>
                        <a:pt x="40" y="55"/>
                      </a:lnTo>
                      <a:lnTo>
                        <a:pt x="38" y="56"/>
                      </a:lnTo>
                      <a:lnTo>
                        <a:pt x="36" y="56"/>
                      </a:lnTo>
                      <a:lnTo>
                        <a:pt x="32" y="54"/>
                      </a:lnTo>
                      <a:lnTo>
                        <a:pt x="28" y="50"/>
                      </a:lnTo>
                      <a:lnTo>
                        <a:pt x="25" y="42"/>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92" name="Freeform 27">
                  <a:extLst>
                    <a:ext uri="{FF2B5EF4-FFF2-40B4-BE49-F238E27FC236}">
                      <a16:creationId xmlns:a16="http://schemas.microsoft.com/office/drawing/2014/main" id="{3315264D-50CB-4DA1-9D93-CB387AFD11E0}"/>
                    </a:ext>
                  </a:extLst>
                </p:cNvPr>
                <p:cNvSpPr>
                  <a:spLocks/>
                </p:cNvSpPr>
                <p:nvPr/>
              </p:nvSpPr>
              <p:spPr bwMode="auto">
                <a:xfrm>
                  <a:off x="1113809" y="1078737"/>
                  <a:ext cx="17218" cy="37067"/>
                </a:xfrm>
                <a:custGeom>
                  <a:avLst/>
                  <a:gdLst>
                    <a:gd name="T0" fmla="*/ 21 w 52"/>
                    <a:gd name="T1" fmla="*/ 18 h 120"/>
                    <a:gd name="T2" fmla="*/ 21 w 52"/>
                    <a:gd name="T3" fmla="*/ 19 h 120"/>
                    <a:gd name="T4" fmla="*/ 20 w 52"/>
                    <a:gd name="T5" fmla="*/ 24 h 120"/>
                    <a:gd name="T6" fmla="*/ 16 w 52"/>
                    <a:gd name="T7" fmla="*/ 33 h 120"/>
                    <a:gd name="T8" fmla="*/ 9 w 52"/>
                    <a:gd name="T9" fmla="*/ 47 h 120"/>
                    <a:gd name="T10" fmla="*/ 4 w 52"/>
                    <a:gd name="T11" fmla="*/ 54 h 120"/>
                    <a:gd name="T12" fmla="*/ 2 w 52"/>
                    <a:gd name="T13" fmla="*/ 61 h 120"/>
                    <a:gd name="T14" fmla="*/ 1 w 52"/>
                    <a:gd name="T15" fmla="*/ 67 h 120"/>
                    <a:gd name="T16" fmla="*/ 0 w 52"/>
                    <a:gd name="T17" fmla="*/ 73 h 120"/>
                    <a:gd name="T18" fmla="*/ 1 w 52"/>
                    <a:gd name="T19" fmla="*/ 79 h 120"/>
                    <a:gd name="T20" fmla="*/ 2 w 52"/>
                    <a:gd name="T21" fmla="*/ 81 h 120"/>
                    <a:gd name="T22" fmla="*/ 2 w 52"/>
                    <a:gd name="T23" fmla="*/ 84 h 120"/>
                    <a:gd name="T24" fmla="*/ 4 w 52"/>
                    <a:gd name="T25" fmla="*/ 88 h 120"/>
                    <a:gd name="T26" fmla="*/ 8 w 52"/>
                    <a:gd name="T27" fmla="*/ 94 h 120"/>
                    <a:gd name="T28" fmla="*/ 15 w 52"/>
                    <a:gd name="T29" fmla="*/ 101 h 120"/>
                    <a:gd name="T30" fmla="*/ 15 w 52"/>
                    <a:gd name="T31" fmla="*/ 102 h 120"/>
                    <a:gd name="T32" fmla="*/ 14 w 52"/>
                    <a:gd name="T33" fmla="*/ 105 h 120"/>
                    <a:gd name="T34" fmla="*/ 15 w 52"/>
                    <a:gd name="T35" fmla="*/ 107 h 120"/>
                    <a:gd name="T36" fmla="*/ 16 w 52"/>
                    <a:gd name="T37" fmla="*/ 111 h 120"/>
                    <a:gd name="T38" fmla="*/ 18 w 52"/>
                    <a:gd name="T39" fmla="*/ 115 h 120"/>
                    <a:gd name="T40" fmla="*/ 22 w 52"/>
                    <a:gd name="T41" fmla="*/ 119 h 120"/>
                    <a:gd name="T42" fmla="*/ 23 w 52"/>
                    <a:gd name="T43" fmla="*/ 120 h 120"/>
                    <a:gd name="T44" fmla="*/ 26 w 52"/>
                    <a:gd name="T45" fmla="*/ 119 h 120"/>
                    <a:gd name="T46" fmla="*/ 28 w 52"/>
                    <a:gd name="T47" fmla="*/ 117 h 120"/>
                    <a:gd name="T48" fmla="*/ 29 w 52"/>
                    <a:gd name="T49" fmla="*/ 113 h 120"/>
                    <a:gd name="T50" fmla="*/ 30 w 52"/>
                    <a:gd name="T51" fmla="*/ 107 h 120"/>
                    <a:gd name="T52" fmla="*/ 31 w 52"/>
                    <a:gd name="T53" fmla="*/ 99 h 120"/>
                    <a:gd name="T54" fmla="*/ 31 w 52"/>
                    <a:gd name="T55" fmla="*/ 98 h 120"/>
                    <a:gd name="T56" fmla="*/ 31 w 52"/>
                    <a:gd name="T57" fmla="*/ 94 h 120"/>
                    <a:gd name="T58" fmla="*/ 34 w 52"/>
                    <a:gd name="T59" fmla="*/ 91 h 120"/>
                    <a:gd name="T60" fmla="*/ 38 w 52"/>
                    <a:gd name="T61" fmla="*/ 87 h 120"/>
                    <a:gd name="T62" fmla="*/ 39 w 52"/>
                    <a:gd name="T63" fmla="*/ 85 h 120"/>
                    <a:gd name="T64" fmla="*/ 39 w 52"/>
                    <a:gd name="T65" fmla="*/ 79 h 120"/>
                    <a:gd name="T66" fmla="*/ 39 w 52"/>
                    <a:gd name="T67" fmla="*/ 77 h 120"/>
                    <a:gd name="T68" fmla="*/ 39 w 52"/>
                    <a:gd name="T69" fmla="*/ 74 h 120"/>
                    <a:gd name="T70" fmla="*/ 37 w 52"/>
                    <a:gd name="T71" fmla="*/ 71 h 120"/>
                    <a:gd name="T72" fmla="*/ 35 w 52"/>
                    <a:gd name="T73" fmla="*/ 68 h 120"/>
                    <a:gd name="T74" fmla="*/ 34 w 52"/>
                    <a:gd name="T75" fmla="*/ 65 h 120"/>
                    <a:gd name="T76" fmla="*/ 31 w 52"/>
                    <a:gd name="T77" fmla="*/ 60 h 120"/>
                    <a:gd name="T78" fmla="*/ 30 w 52"/>
                    <a:gd name="T79" fmla="*/ 55 h 120"/>
                    <a:gd name="T80" fmla="*/ 31 w 52"/>
                    <a:gd name="T81" fmla="*/ 51 h 120"/>
                    <a:gd name="T82" fmla="*/ 34 w 52"/>
                    <a:gd name="T83" fmla="*/ 47 h 120"/>
                    <a:gd name="T84" fmla="*/ 38 w 52"/>
                    <a:gd name="T85" fmla="*/ 41 h 120"/>
                    <a:gd name="T86" fmla="*/ 40 w 52"/>
                    <a:gd name="T87" fmla="*/ 40 h 120"/>
                    <a:gd name="T88" fmla="*/ 47 w 52"/>
                    <a:gd name="T89" fmla="*/ 37 h 120"/>
                    <a:gd name="T90" fmla="*/ 49 w 52"/>
                    <a:gd name="T91" fmla="*/ 34 h 120"/>
                    <a:gd name="T92" fmla="*/ 51 w 52"/>
                    <a:gd name="T93" fmla="*/ 31 h 120"/>
                    <a:gd name="T94" fmla="*/ 52 w 52"/>
                    <a:gd name="T95" fmla="*/ 26 h 120"/>
                    <a:gd name="T96" fmla="*/ 51 w 52"/>
                    <a:gd name="T97" fmla="*/ 21 h 120"/>
                    <a:gd name="T98" fmla="*/ 51 w 52"/>
                    <a:gd name="T99" fmla="*/ 18 h 120"/>
                    <a:gd name="T100" fmla="*/ 48 w 52"/>
                    <a:gd name="T101" fmla="*/ 11 h 120"/>
                    <a:gd name="T102" fmla="*/ 47 w 52"/>
                    <a:gd name="T103" fmla="*/ 8 h 120"/>
                    <a:gd name="T104" fmla="*/ 43 w 52"/>
                    <a:gd name="T105" fmla="*/ 5 h 120"/>
                    <a:gd name="T106" fmla="*/ 40 w 52"/>
                    <a:gd name="T107" fmla="*/ 3 h 120"/>
                    <a:gd name="T108" fmla="*/ 37 w 52"/>
                    <a:gd name="T109" fmla="*/ 1 h 120"/>
                    <a:gd name="T110" fmla="*/ 35 w 52"/>
                    <a:gd name="T111" fmla="*/ 0 h 120"/>
                    <a:gd name="T112" fmla="*/ 29 w 52"/>
                    <a:gd name="T113" fmla="*/ 0 h 120"/>
                    <a:gd name="T114" fmla="*/ 26 w 52"/>
                    <a:gd name="T115" fmla="*/ 3 h 120"/>
                    <a:gd name="T116" fmla="*/ 24 w 52"/>
                    <a:gd name="T117" fmla="*/ 6 h 120"/>
                    <a:gd name="T118" fmla="*/ 22 w 52"/>
                    <a:gd name="T119" fmla="*/ 10 h 120"/>
                    <a:gd name="T120" fmla="*/ 21 w 52"/>
                    <a:gd name="T121"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 h="120">
                      <a:moveTo>
                        <a:pt x="21" y="18"/>
                      </a:moveTo>
                      <a:lnTo>
                        <a:pt x="21" y="19"/>
                      </a:lnTo>
                      <a:lnTo>
                        <a:pt x="20" y="24"/>
                      </a:lnTo>
                      <a:lnTo>
                        <a:pt x="16" y="33"/>
                      </a:lnTo>
                      <a:lnTo>
                        <a:pt x="9" y="47"/>
                      </a:lnTo>
                      <a:lnTo>
                        <a:pt x="4" y="54"/>
                      </a:lnTo>
                      <a:lnTo>
                        <a:pt x="2" y="61"/>
                      </a:lnTo>
                      <a:lnTo>
                        <a:pt x="1" y="67"/>
                      </a:lnTo>
                      <a:lnTo>
                        <a:pt x="0" y="73"/>
                      </a:lnTo>
                      <a:lnTo>
                        <a:pt x="1" y="79"/>
                      </a:lnTo>
                      <a:lnTo>
                        <a:pt x="2" y="81"/>
                      </a:lnTo>
                      <a:lnTo>
                        <a:pt x="2" y="84"/>
                      </a:lnTo>
                      <a:lnTo>
                        <a:pt x="4" y="88"/>
                      </a:lnTo>
                      <a:lnTo>
                        <a:pt x="8" y="94"/>
                      </a:lnTo>
                      <a:lnTo>
                        <a:pt x="15" y="101"/>
                      </a:lnTo>
                      <a:lnTo>
                        <a:pt x="15" y="102"/>
                      </a:lnTo>
                      <a:lnTo>
                        <a:pt x="14" y="105"/>
                      </a:lnTo>
                      <a:lnTo>
                        <a:pt x="15" y="107"/>
                      </a:lnTo>
                      <a:lnTo>
                        <a:pt x="16" y="111"/>
                      </a:lnTo>
                      <a:lnTo>
                        <a:pt x="18" y="115"/>
                      </a:lnTo>
                      <a:lnTo>
                        <a:pt x="22" y="119"/>
                      </a:lnTo>
                      <a:lnTo>
                        <a:pt x="23" y="120"/>
                      </a:lnTo>
                      <a:lnTo>
                        <a:pt x="26" y="119"/>
                      </a:lnTo>
                      <a:lnTo>
                        <a:pt x="28" y="117"/>
                      </a:lnTo>
                      <a:lnTo>
                        <a:pt x="29" y="113"/>
                      </a:lnTo>
                      <a:lnTo>
                        <a:pt x="30" y="107"/>
                      </a:lnTo>
                      <a:lnTo>
                        <a:pt x="31" y="99"/>
                      </a:lnTo>
                      <a:lnTo>
                        <a:pt x="31" y="98"/>
                      </a:lnTo>
                      <a:lnTo>
                        <a:pt x="31" y="94"/>
                      </a:lnTo>
                      <a:lnTo>
                        <a:pt x="34" y="91"/>
                      </a:lnTo>
                      <a:lnTo>
                        <a:pt x="38" y="87"/>
                      </a:lnTo>
                      <a:lnTo>
                        <a:pt x="39" y="85"/>
                      </a:lnTo>
                      <a:lnTo>
                        <a:pt x="39" y="79"/>
                      </a:lnTo>
                      <a:lnTo>
                        <a:pt x="39" y="77"/>
                      </a:lnTo>
                      <a:lnTo>
                        <a:pt x="39" y="74"/>
                      </a:lnTo>
                      <a:lnTo>
                        <a:pt x="37" y="71"/>
                      </a:lnTo>
                      <a:lnTo>
                        <a:pt x="35" y="68"/>
                      </a:lnTo>
                      <a:lnTo>
                        <a:pt x="34" y="65"/>
                      </a:lnTo>
                      <a:lnTo>
                        <a:pt x="31" y="60"/>
                      </a:lnTo>
                      <a:lnTo>
                        <a:pt x="30" y="55"/>
                      </a:lnTo>
                      <a:lnTo>
                        <a:pt x="31" y="51"/>
                      </a:lnTo>
                      <a:lnTo>
                        <a:pt x="34" y="47"/>
                      </a:lnTo>
                      <a:lnTo>
                        <a:pt x="38" y="41"/>
                      </a:lnTo>
                      <a:lnTo>
                        <a:pt x="40" y="40"/>
                      </a:lnTo>
                      <a:lnTo>
                        <a:pt x="47" y="37"/>
                      </a:lnTo>
                      <a:lnTo>
                        <a:pt x="49" y="34"/>
                      </a:lnTo>
                      <a:lnTo>
                        <a:pt x="51" y="31"/>
                      </a:lnTo>
                      <a:lnTo>
                        <a:pt x="52" y="26"/>
                      </a:lnTo>
                      <a:lnTo>
                        <a:pt x="51" y="21"/>
                      </a:lnTo>
                      <a:lnTo>
                        <a:pt x="51" y="18"/>
                      </a:lnTo>
                      <a:lnTo>
                        <a:pt x="48" y="11"/>
                      </a:lnTo>
                      <a:lnTo>
                        <a:pt x="47" y="8"/>
                      </a:lnTo>
                      <a:lnTo>
                        <a:pt x="43" y="5"/>
                      </a:lnTo>
                      <a:lnTo>
                        <a:pt x="40" y="3"/>
                      </a:lnTo>
                      <a:lnTo>
                        <a:pt x="37" y="1"/>
                      </a:lnTo>
                      <a:lnTo>
                        <a:pt x="35" y="0"/>
                      </a:lnTo>
                      <a:lnTo>
                        <a:pt x="29" y="0"/>
                      </a:lnTo>
                      <a:lnTo>
                        <a:pt x="26" y="3"/>
                      </a:lnTo>
                      <a:lnTo>
                        <a:pt x="24" y="6"/>
                      </a:lnTo>
                      <a:lnTo>
                        <a:pt x="22" y="10"/>
                      </a:lnTo>
                      <a:lnTo>
                        <a:pt x="21" y="18"/>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93" name="Freeform 28">
                  <a:extLst>
                    <a:ext uri="{FF2B5EF4-FFF2-40B4-BE49-F238E27FC236}">
                      <a16:creationId xmlns:a16="http://schemas.microsoft.com/office/drawing/2014/main" id="{D5F0C75F-1C98-4C8B-8B8A-E142AAFB3E1C}"/>
                    </a:ext>
                  </a:extLst>
                </p:cNvPr>
                <p:cNvSpPr>
                  <a:spLocks/>
                </p:cNvSpPr>
                <p:nvPr/>
              </p:nvSpPr>
              <p:spPr bwMode="auto">
                <a:xfrm>
                  <a:off x="1113809" y="1078737"/>
                  <a:ext cx="17218" cy="37067"/>
                </a:xfrm>
                <a:custGeom>
                  <a:avLst/>
                  <a:gdLst>
                    <a:gd name="T0" fmla="*/ 21 w 52"/>
                    <a:gd name="T1" fmla="*/ 18 h 120"/>
                    <a:gd name="T2" fmla="*/ 21 w 52"/>
                    <a:gd name="T3" fmla="*/ 19 h 120"/>
                    <a:gd name="T4" fmla="*/ 20 w 52"/>
                    <a:gd name="T5" fmla="*/ 24 h 120"/>
                    <a:gd name="T6" fmla="*/ 16 w 52"/>
                    <a:gd name="T7" fmla="*/ 33 h 120"/>
                    <a:gd name="T8" fmla="*/ 9 w 52"/>
                    <a:gd name="T9" fmla="*/ 47 h 120"/>
                    <a:gd name="T10" fmla="*/ 4 w 52"/>
                    <a:gd name="T11" fmla="*/ 54 h 120"/>
                    <a:gd name="T12" fmla="*/ 2 w 52"/>
                    <a:gd name="T13" fmla="*/ 61 h 120"/>
                    <a:gd name="T14" fmla="*/ 1 w 52"/>
                    <a:gd name="T15" fmla="*/ 67 h 120"/>
                    <a:gd name="T16" fmla="*/ 0 w 52"/>
                    <a:gd name="T17" fmla="*/ 73 h 120"/>
                    <a:gd name="T18" fmla="*/ 1 w 52"/>
                    <a:gd name="T19" fmla="*/ 79 h 120"/>
                    <a:gd name="T20" fmla="*/ 2 w 52"/>
                    <a:gd name="T21" fmla="*/ 81 h 120"/>
                    <a:gd name="T22" fmla="*/ 2 w 52"/>
                    <a:gd name="T23" fmla="*/ 84 h 120"/>
                    <a:gd name="T24" fmla="*/ 4 w 52"/>
                    <a:gd name="T25" fmla="*/ 88 h 120"/>
                    <a:gd name="T26" fmla="*/ 8 w 52"/>
                    <a:gd name="T27" fmla="*/ 94 h 120"/>
                    <a:gd name="T28" fmla="*/ 15 w 52"/>
                    <a:gd name="T29" fmla="*/ 101 h 120"/>
                    <a:gd name="T30" fmla="*/ 15 w 52"/>
                    <a:gd name="T31" fmla="*/ 102 h 120"/>
                    <a:gd name="T32" fmla="*/ 14 w 52"/>
                    <a:gd name="T33" fmla="*/ 105 h 120"/>
                    <a:gd name="T34" fmla="*/ 15 w 52"/>
                    <a:gd name="T35" fmla="*/ 107 h 120"/>
                    <a:gd name="T36" fmla="*/ 16 w 52"/>
                    <a:gd name="T37" fmla="*/ 111 h 120"/>
                    <a:gd name="T38" fmla="*/ 18 w 52"/>
                    <a:gd name="T39" fmla="*/ 115 h 120"/>
                    <a:gd name="T40" fmla="*/ 22 w 52"/>
                    <a:gd name="T41" fmla="*/ 119 h 120"/>
                    <a:gd name="T42" fmla="*/ 23 w 52"/>
                    <a:gd name="T43" fmla="*/ 120 h 120"/>
                    <a:gd name="T44" fmla="*/ 26 w 52"/>
                    <a:gd name="T45" fmla="*/ 119 h 120"/>
                    <a:gd name="T46" fmla="*/ 28 w 52"/>
                    <a:gd name="T47" fmla="*/ 117 h 120"/>
                    <a:gd name="T48" fmla="*/ 29 w 52"/>
                    <a:gd name="T49" fmla="*/ 113 h 120"/>
                    <a:gd name="T50" fmla="*/ 30 w 52"/>
                    <a:gd name="T51" fmla="*/ 107 h 120"/>
                    <a:gd name="T52" fmla="*/ 31 w 52"/>
                    <a:gd name="T53" fmla="*/ 99 h 120"/>
                    <a:gd name="T54" fmla="*/ 31 w 52"/>
                    <a:gd name="T55" fmla="*/ 98 h 120"/>
                    <a:gd name="T56" fmla="*/ 31 w 52"/>
                    <a:gd name="T57" fmla="*/ 94 h 120"/>
                    <a:gd name="T58" fmla="*/ 34 w 52"/>
                    <a:gd name="T59" fmla="*/ 91 h 120"/>
                    <a:gd name="T60" fmla="*/ 38 w 52"/>
                    <a:gd name="T61" fmla="*/ 87 h 120"/>
                    <a:gd name="T62" fmla="*/ 39 w 52"/>
                    <a:gd name="T63" fmla="*/ 85 h 120"/>
                    <a:gd name="T64" fmla="*/ 39 w 52"/>
                    <a:gd name="T65" fmla="*/ 79 h 120"/>
                    <a:gd name="T66" fmla="*/ 39 w 52"/>
                    <a:gd name="T67" fmla="*/ 77 h 120"/>
                    <a:gd name="T68" fmla="*/ 39 w 52"/>
                    <a:gd name="T69" fmla="*/ 74 h 120"/>
                    <a:gd name="T70" fmla="*/ 37 w 52"/>
                    <a:gd name="T71" fmla="*/ 71 h 120"/>
                    <a:gd name="T72" fmla="*/ 35 w 52"/>
                    <a:gd name="T73" fmla="*/ 68 h 120"/>
                    <a:gd name="T74" fmla="*/ 34 w 52"/>
                    <a:gd name="T75" fmla="*/ 65 h 120"/>
                    <a:gd name="T76" fmla="*/ 31 w 52"/>
                    <a:gd name="T77" fmla="*/ 60 h 120"/>
                    <a:gd name="T78" fmla="*/ 30 w 52"/>
                    <a:gd name="T79" fmla="*/ 55 h 120"/>
                    <a:gd name="T80" fmla="*/ 31 w 52"/>
                    <a:gd name="T81" fmla="*/ 51 h 120"/>
                    <a:gd name="T82" fmla="*/ 34 w 52"/>
                    <a:gd name="T83" fmla="*/ 47 h 120"/>
                    <a:gd name="T84" fmla="*/ 38 w 52"/>
                    <a:gd name="T85" fmla="*/ 41 h 120"/>
                    <a:gd name="T86" fmla="*/ 40 w 52"/>
                    <a:gd name="T87" fmla="*/ 40 h 120"/>
                    <a:gd name="T88" fmla="*/ 47 w 52"/>
                    <a:gd name="T89" fmla="*/ 37 h 120"/>
                    <a:gd name="T90" fmla="*/ 49 w 52"/>
                    <a:gd name="T91" fmla="*/ 34 h 120"/>
                    <a:gd name="T92" fmla="*/ 51 w 52"/>
                    <a:gd name="T93" fmla="*/ 31 h 120"/>
                    <a:gd name="T94" fmla="*/ 52 w 52"/>
                    <a:gd name="T95" fmla="*/ 26 h 120"/>
                    <a:gd name="T96" fmla="*/ 51 w 52"/>
                    <a:gd name="T97" fmla="*/ 21 h 120"/>
                    <a:gd name="T98" fmla="*/ 51 w 52"/>
                    <a:gd name="T99" fmla="*/ 18 h 120"/>
                    <a:gd name="T100" fmla="*/ 48 w 52"/>
                    <a:gd name="T101" fmla="*/ 11 h 120"/>
                    <a:gd name="T102" fmla="*/ 47 w 52"/>
                    <a:gd name="T103" fmla="*/ 8 h 120"/>
                    <a:gd name="T104" fmla="*/ 43 w 52"/>
                    <a:gd name="T105" fmla="*/ 5 h 120"/>
                    <a:gd name="T106" fmla="*/ 40 w 52"/>
                    <a:gd name="T107" fmla="*/ 3 h 120"/>
                    <a:gd name="T108" fmla="*/ 37 w 52"/>
                    <a:gd name="T109" fmla="*/ 1 h 120"/>
                    <a:gd name="T110" fmla="*/ 35 w 52"/>
                    <a:gd name="T111" fmla="*/ 0 h 120"/>
                    <a:gd name="T112" fmla="*/ 29 w 52"/>
                    <a:gd name="T113" fmla="*/ 0 h 120"/>
                    <a:gd name="T114" fmla="*/ 26 w 52"/>
                    <a:gd name="T115" fmla="*/ 3 h 120"/>
                    <a:gd name="T116" fmla="*/ 24 w 52"/>
                    <a:gd name="T117" fmla="*/ 6 h 120"/>
                    <a:gd name="T118" fmla="*/ 22 w 52"/>
                    <a:gd name="T119" fmla="*/ 10 h 120"/>
                    <a:gd name="T120" fmla="*/ 21 w 52"/>
                    <a:gd name="T121"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 h="120">
                      <a:moveTo>
                        <a:pt x="21" y="18"/>
                      </a:moveTo>
                      <a:lnTo>
                        <a:pt x="21" y="19"/>
                      </a:lnTo>
                      <a:lnTo>
                        <a:pt x="20" y="24"/>
                      </a:lnTo>
                      <a:lnTo>
                        <a:pt x="16" y="33"/>
                      </a:lnTo>
                      <a:lnTo>
                        <a:pt x="9" y="47"/>
                      </a:lnTo>
                      <a:lnTo>
                        <a:pt x="4" y="54"/>
                      </a:lnTo>
                      <a:lnTo>
                        <a:pt x="2" y="61"/>
                      </a:lnTo>
                      <a:lnTo>
                        <a:pt x="1" y="67"/>
                      </a:lnTo>
                      <a:lnTo>
                        <a:pt x="0" y="73"/>
                      </a:lnTo>
                      <a:lnTo>
                        <a:pt x="1" y="79"/>
                      </a:lnTo>
                      <a:lnTo>
                        <a:pt x="2" y="81"/>
                      </a:lnTo>
                      <a:lnTo>
                        <a:pt x="2" y="84"/>
                      </a:lnTo>
                      <a:lnTo>
                        <a:pt x="4" y="88"/>
                      </a:lnTo>
                      <a:lnTo>
                        <a:pt x="8" y="94"/>
                      </a:lnTo>
                      <a:lnTo>
                        <a:pt x="15" y="101"/>
                      </a:lnTo>
                      <a:lnTo>
                        <a:pt x="15" y="102"/>
                      </a:lnTo>
                      <a:lnTo>
                        <a:pt x="14" y="105"/>
                      </a:lnTo>
                      <a:lnTo>
                        <a:pt x="15" y="107"/>
                      </a:lnTo>
                      <a:lnTo>
                        <a:pt x="16" y="111"/>
                      </a:lnTo>
                      <a:lnTo>
                        <a:pt x="18" y="115"/>
                      </a:lnTo>
                      <a:lnTo>
                        <a:pt x="22" y="119"/>
                      </a:lnTo>
                      <a:lnTo>
                        <a:pt x="23" y="120"/>
                      </a:lnTo>
                      <a:lnTo>
                        <a:pt x="26" y="119"/>
                      </a:lnTo>
                      <a:lnTo>
                        <a:pt x="28" y="117"/>
                      </a:lnTo>
                      <a:lnTo>
                        <a:pt x="29" y="113"/>
                      </a:lnTo>
                      <a:lnTo>
                        <a:pt x="30" y="107"/>
                      </a:lnTo>
                      <a:lnTo>
                        <a:pt x="31" y="99"/>
                      </a:lnTo>
                      <a:lnTo>
                        <a:pt x="31" y="98"/>
                      </a:lnTo>
                      <a:lnTo>
                        <a:pt x="31" y="94"/>
                      </a:lnTo>
                      <a:lnTo>
                        <a:pt x="34" y="91"/>
                      </a:lnTo>
                      <a:lnTo>
                        <a:pt x="38" y="87"/>
                      </a:lnTo>
                      <a:lnTo>
                        <a:pt x="39" y="85"/>
                      </a:lnTo>
                      <a:lnTo>
                        <a:pt x="39" y="79"/>
                      </a:lnTo>
                      <a:lnTo>
                        <a:pt x="39" y="77"/>
                      </a:lnTo>
                      <a:lnTo>
                        <a:pt x="39" y="74"/>
                      </a:lnTo>
                      <a:lnTo>
                        <a:pt x="37" y="71"/>
                      </a:lnTo>
                      <a:lnTo>
                        <a:pt x="35" y="68"/>
                      </a:lnTo>
                      <a:lnTo>
                        <a:pt x="34" y="65"/>
                      </a:lnTo>
                      <a:lnTo>
                        <a:pt x="31" y="60"/>
                      </a:lnTo>
                      <a:lnTo>
                        <a:pt x="30" y="55"/>
                      </a:lnTo>
                      <a:lnTo>
                        <a:pt x="31" y="51"/>
                      </a:lnTo>
                      <a:lnTo>
                        <a:pt x="34" y="47"/>
                      </a:lnTo>
                      <a:lnTo>
                        <a:pt x="38" y="41"/>
                      </a:lnTo>
                      <a:lnTo>
                        <a:pt x="40" y="40"/>
                      </a:lnTo>
                      <a:lnTo>
                        <a:pt x="47" y="37"/>
                      </a:lnTo>
                      <a:lnTo>
                        <a:pt x="49" y="34"/>
                      </a:lnTo>
                      <a:lnTo>
                        <a:pt x="51" y="31"/>
                      </a:lnTo>
                      <a:lnTo>
                        <a:pt x="52" y="26"/>
                      </a:lnTo>
                      <a:lnTo>
                        <a:pt x="51" y="21"/>
                      </a:lnTo>
                      <a:lnTo>
                        <a:pt x="51" y="18"/>
                      </a:lnTo>
                      <a:lnTo>
                        <a:pt x="48" y="11"/>
                      </a:lnTo>
                      <a:lnTo>
                        <a:pt x="47" y="8"/>
                      </a:lnTo>
                      <a:lnTo>
                        <a:pt x="43" y="5"/>
                      </a:lnTo>
                      <a:lnTo>
                        <a:pt x="40" y="3"/>
                      </a:lnTo>
                      <a:lnTo>
                        <a:pt x="37" y="1"/>
                      </a:lnTo>
                      <a:lnTo>
                        <a:pt x="35" y="0"/>
                      </a:lnTo>
                      <a:lnTo>
                        <a:pt x="29" y="0"/>
                      </a:lnTo>
                      <a:lnTo>
                        <a:pt x="26" y="3"/>
                      </a:lnTo>
                      <a:lnTo>
                        <a:pt x="24" y="6"/>
                      </a:lnTo>
                      <a:lnTo>
                        <a:pt x="22" y="10"/>
                      </a:lnTo>
                      <a:lnTo>
                        <a:pt x="21" y="18"/>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94" name="Freeform 29">
                  <a:extLst>
                    <a:ext uri="{FF2B5EF4-FFF2-40B4-BE49-F238E27FC236}">
                      <a16:creationId xmlns:a16="http://schemas.microsoft.com/office/drawing/2014/main" id="{7B495C66-C40E-498B-A1A2-CBEA3A18F5D5}"/>
                    </a:ext>
                  </a:extLst>
                </p:cNvPr>
                <p:cNvSpPr>
                  <a:spLocks/>
                </p:cNvSpPr>
                <p:nvPr/>
              </p:nvSpPr>
              <p:spPr bwMode="auto">
                <a:xfrm>
                  <a:off x="1395924" y="711774"/>
                  <a:ext cx="83443" cy="80312"/>
                </a:xfrm>
                <a:custGeom>
                  <a:avLst/>
                  <a:gdLst>
                    <a:gd name="T0" fmla="*/ 199 w 252"/>
                    <a:gd name="T1" fmla="*/ 116 h 262"/>
                    <a:gd name="T2" fmla="*/ 189 w 252"/>
                    <a:gd name="T3" fmla="*/ 99 h 262"/>
                    <a:gd name="T4" fmla="*/ 193 w 252"/>
                    <a:gd name="T5" fmla="*/ 77 h 262"/>
                    <a:gd name="T6" fmla="*/ 208 w 252"/>
                    <a:gd name="T7" fmla="*/ 64 h 262"/>
                    <a:gd name="T8" fmla="*/ 227 w 252"/>
                    <a:gd name="T9" fmla="*/ 50 h 262"/>
                    <a:gd name="T10" fmla="*/ 242 w 252"/>
                    <a:gd name="T11" fmla="*/ 31 h 262"/>
                    <a:gd name="T12" fmla="*/ 249 w 252"/>
                    <a:gd name="T13" fmla="*/ 12 h 262"/>
                    <a:gd name="T14" fmla="*/ 244 w 252"/>
                    <a:gd name="T15" fmla="*/ 5 h 262"/>
                    <a:gd name="T16" fmla="*/ 231 w 252"/>
                    <a:gd name="T17" fmla="*/ 0 h 262"/>
                    <a:gd name="T18" fmla="*/ 214 w 252"/>
                    <a:gd name="T19" fmla="*/ 1 h 262"/>
                    <a:gd name="T20" fmla="*/ 189 w 252"/>
                    <a:gd name="T21" fmla="*/ 9 h 262"/>
                    <a:gd name="T22" fmla="*/ 173 w 252"/>
                    <a:gd name="T23" fmla="*/ 12 h 262"/>
                    <a:gd name="T24" fmla="*/ 149 w 252"/>
                    <a:gd name="T25" fmla="*/ 7 h 262"/>
                    <a:gd name="T26" fmla="*/ 134 w 252"/>
                    <a:gd name="T27" fmla="*/ 10 h 262"/>
                    <a:gd name="T28" fmla="*/ 122 w 252"/>
                    <a:gd name="T29" fmla="*/ 23 h 262"/>
                    <a:gd name="T30" fmla="*/ 109 w 252"/>
                    <a:gd name="T31" fmla="*/ 30 h 262"/>
                    <a:gd name="T32" fmla="*/ 91 w 252"/>
                    <a:gd name="T33" fmla="*/ 31 h 262"/>
                    <a:gd name="T34" fmla="*/ 81 w 252"/>
                    <a:gd name="T35" fmla="*/ 39 h 262"/>
                    <a:gd name="T36" fmla="*/ 79 w 252"/>
                    <a:gd name="T37" fmla="*/ 50 h 262"/>
                    <a:gd name="T38" fmla="*/ 73 w 252"/>
                    <a:gd name="T39" fmla="*/ 63 h 262"/>
                    <a:gd name="T40" fmla="*/ 59 w 252"/>
                    <a:gd name="T41" fmla="*/ 68 h 262"/>
                    <a:gd name="T42" fmla="*/ 33 w 252"/>
                    <a:gd name="T43" fmla="*/ 65 h 262"/>
                    <a:gd name="T44" fmla="*/ 21 w 252"/>
                    <a:gd name="T45" fmla="*/ 69 h 262"/>
                    <a:gd name="T46" fmla="*/ 14 w 252"/>
                    <a:gd name="T47" fmla="*/ 80 h 262"/>
                    <a:gd name="T48" fmla="*/ 15 w 252"/>
                    <a:gd name="T49" fmla="*/ 104 h 262"/>
                    <a:gd name="T50" fmla="*/ 13 w 252"/>
                    <a:gd name="T51" fmla="*/ 129 h 262"/>
                    <a:gd name="T52" fmla="*/ 0 w 252"/>
                    <a:gd name="T53" fmla="*/ 156 h 262"/>
                    <a:gd name="T54" fmla="*/ 0 w 252"/>
                    <a:gd name="T55" fmla="*/ 170 h 262"/>
                    <a:gd name="T56" fmla="*/ 7 w 252"/>
                    <a:gd name="T57" fmla="*/ 185 h 262"/>
                    <a:gd name="T58" fmla="*/ 21 w 252"/>
                    <a:gd name="T59" fmla="*/ 199 h 262"/>
                    <a:gd name="T60" fmla="*/ 68 w 252"/>
                    <a:gd name="T61" fmla="*/ 235 h 262"/>
                    <a:gd name="T62" fmla="*/ 82 w 252"/>
                    <a:gd name="T63" fmla="*/ 252 h 262"/>
                    <a:gd name="T64" fmla="*/ 107 w 252"/>
                    <a:gd name="T65" fmla="*/ 262 h 262"/>
                    <a:gd name="T66" fmla="*/ 166 w 252"/>
                    <a:gd name="T67" fmla="*/ 261 h 262"/>
                    <a:gd name="T68" fmla="*/ 208 w 252"/>
                    <a:gd name="T69" fmla="*/ 253 h 262"/>
                    <a:gd name="T70" fmla="*/ 225 w 252"/>
                    <a:gd name="T71" fmla="*/ 236 h 262"/>
                    <a:gd name="T72" fmla="*/ 235 w 252"/>
                    <a:gd name="T73" fmla="*/ 217 h 262"/>
                    <a:gd name="T74" fmla="*/ 241 w 252"/>
                    <a:gd name="T75" fmla="*/ 198 h 262"/>
                    <a:gd name="T76" fmla="*/ 252 w 252"/>
                    <a:gd name="T77" fmla="*/ 168 h 262"/>
                    <a:gd name="T78" fmla="*/ 249 w 252"/>
                    <a:gd name="T79" fmla="*/ 154 h 262"/>
                    <a:gd name="T80" fmla="*/ 238 w 252"/>
                    <a:gd name="T81" fmla="*/ 149 h 262"/>
                    <a:gd name="T82" fmla="*/ 198 w 252"/>
                    <a:gd name="T83"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 h="262">
                      <a:moveTo>
                        <a:pt x="199" y="119"/>
                      </a:moveTo>
                      <a:lnTo>
                        <a:pt x="200" y="118"/>
                      </a:lnTo>
                      <a:lnTo>
                        <a:pt x="199" y="116"/>
                      </a:lnTo>
                      <a:lnTo>
                        <a:pt x="197" y="112"/>
                      </a:lnTo>
                      <a:lnTo>
                        <a:pt x="189" y="102"/>
                      </a:lnTo>
                      <a:lnTo>
                        <a:pt x="189" y="99"/>
                      </a:lnTo>
                      <a:lnTo>
                        <a:pt x="189" y="88"/>
                      </a:lnTo>
                      <a:lnTo>
                        <a:pt x="190" y="82"/>
                      </a:lnTo>
                      <a:lnTo>
                        <a:pt x="193" y="77"/>
                      </a:lnTo>
                      <a:lnTo>
                        <a:pt x="197" y="71"/>
                      </a:lnTo>
                      <a:lnTo>
                        <a:pt x="204" y="66"/>
                      </a:lnTo>
                      <a:lnTo>
                        <a:pt x="208" y="64"/>
                      </a:lnTo>
                      <a:lnTo>
                        <a:pt x="216" y="59"/>
                      </a:lnTo>
                      <a:lnTo>
                        <a:pt x="222" y="55"/>
                      </a:lnTo>
                      <a:lnTo>
                        <a:pt x="227" y="50"/>
                      </a:lnTo>
                      <a:lnTo>
                        <a:pt x="233" y="44"/>
                      </a:lnTo>
                      <a:lnTo>
                        <a:pt x="238" y="36"/>
                      </a:lnTo>
                      <a:lnTo>
                        <a:pt x="242" y="31"/>
                      </a:lnTo>
                      <a:lnTo>
                        <a:pt x="248" y="19"/>
                      </a:lnTo>
                      <a:lnTo>
                        <a:pt x="249" y="15"/>
                      </a:lnTo>
                      <a:lnTo>
                        <a:pt x="249" y="12"/>
                      </a:lnTo>
                      <a:lnTo>
                        <a:pt x="248" y="9"/>
                      </a:lnTo>
                      <a:lnTo>
                        <a:pt x="247" y="7"/>
                      </a:lnTo>
                      <a:lnTo>
                        <a:pt x="244" y="5"/>
                      </a:lnTo>
                      <a:lnTo>
                        <a:pt x="241" y="3"/>
                      </a:lnTo>
                      <a:lnTo>
                        <a:pt x="237" y="1"/>
                      </a:lnTo>
                      <a:lnTo>
                        <a:pt x="231" y="0"/>
                      </a:lnTo>
                      <a:lnTo>
                        <a:pt x="229" y="0"/>
                      </a:lnTo>
                      <a:lnTo>
                        <a:pt x="221" y="0"/>
                      </a:lnTo>
                      <a:lnTo>
                        <a:pt x="214" y="1"/>
                      </a:lnTo>
                      <a:lnTo>
                        <a:pt x="208" y="3"/>
                      </a:lnTo>
                      <a:lnTo>
                        <a:pt x="199" y="5"/>
                      </a:lnTo>
                      <a:lnTo>
                        <a:pt x="189" y="9"/>
                      </a:lnTo>
                      <a:lnTo>
                        <a:pt x="188" y="10"/>
                      </a:lnTo>
                      <a:lnTo>
                        <a:pt x="183" y="11"/>
                      </a:lnTo>
                      <a:lnTo>
                        <a:pt x="173" y="12"/>
                      </a:lnTo>
                      <a:lnTo>
                        <a:pt x="158" y="13"/>
                      </a:lnTo>
                      <a:lnTo>
                        <a:pt x="156" y="11"/>
                      </a:lnTo>
                      <a:lnTo>
                        <a:pt x="149" y="7"/>
                      </a:lnTo>
                      <a:lnTo>
                        <a:pt x="144" y="7"/>
                      </a:lnTo>
                      <a:lnTo>
                        <a:pt x="140" y="7"/>
                      </a:lnTo>
                      <a:lnTo>
                        <a:pt x="134" y="10"/>
                      </a:lnTo>
                      <a:lnTo>
                        <a:pt x="129" y="17"/>
                      </a:lnTo>
                      <a:lnTo>
                        <a:pt x="127" y="19"/>
                      </a:lnTo>
                      <a:lnTo>
                        <a:pt x="122" y="23"/>
                      </a:lnTo>
                      <a:lnTo>
                        <a:pt x="119" y="26"/>
                      </a:lnTo>
                      <a:lnTo>
                        <a:pt x="115" y="28"/>
                      </a:lnTo>
                      <a:lnTo>
                        <a:pt x="109" y="30"/>
                      </a:lnTo>
                      <a:lnTo>
                        <a:pt x="104" y="30"/>
                      </a:lnTo>
                      <a:lnTo>
                        <a:pt x="100" y="30"/>
                      </a:lnTo>
                      <a:lnTo>
                        <a:pt x="91" y="31"/>
                      </a:lnTo>
                      <a:lnTo>
                        <a:pt x="87" y="34"/>
                      </a:lnTo>
                      <a:lnTo>
                        <a:pt x="82" y="37"/>
                      </a:lnTo>
                      <a:lnTo>
                        <a:pt x="81" y="39"/>
                      </a:lnTo>
                      <a:lnTo>
                        <a:pt x="80" y="42"/>
                      </a:lnTo>
                      <a:lnTo>
                        <a:pt x="79" y="46"/>
                      </a:lnTo>
                      <a:lnTo>
                        <a:pt x="79" y="50"/>
                      </a:lnTo>
                      <a:lnTo>
                        <a:pt x="78" y="53"/>
                      </a:lnTo>
                      <a:lnTo>
                        <a:pt x="75" y="60"/>
                      </a:lnTo>
                      <a:lnTo>
                        <a:pt x="73" y="63"/>
                      </a:lnTo>
                      <a:lnTo>
                        <a:pt x="69" y="65"/>
                      </a:lnTo>
                      <a:lnTo>
                        <a:pt x="64" y="67"/>
                      </a:lnTo>
                      <a:lnTo>
                        <a:pt x="59" y="68"/>
                      </a:lnTo>
                      <a:lnTo>
                        <a:pt x="52" y="66"/>
                      </a:lnTo>
                      <a:lnTo>
                        <a:pt x="36" y="65"/>
                      </a:lnTo>
                      <a:lnTo>
                        <a:pt x="33" y="65"/>
                      </a:lnTo>
                      <a:lnTo>
                        <a:pt x="28" y="65"/>
                      </a:lnTo>
                      <a:lnTo>
                        <a:pt x="24" y="67"/>
                      </a:lnTo>
                      <a:lnTo>
                        <a:pt x="21" y="69"/>
                      </a:lnTo>
                      <a:lnTo>
                        <a:pt x="18" y="72"/>
                      </a:lnTo>
                      <a:lnTo>
                        <a:pt x="15" y="76"/>
                      </a:lnTo>
                      <a:lnTo>
                        <a:pt x="14" y="80"/>
                      </a:lnTo>
                      <a:lnTo>
                        <a:pt x="13" y="86"/>
                      </a:lnTo>
                      <a:lnTo>
                        <a:pt x="14" y="91"/>
                      </a:lnTo>
                      <a:lnTo>
                        <a:pt x="15" y="104"/>
                      </a:lnTo>
                      <a:lnTo>
                        <a:pt x="15" y="112"/>
                      </a:lnTo>
                      <a:lnTo>
                        <a:pt x="15" y="120"/>
                      </a:lnTo>
                      <a:lnTo>
                        <a:pt x="13" y="129"/>
                      </a:lnTo>
                      <a:lnTo>
                        <a:pt x="9" y="136"/>
                      </a:lnTo>
                      <a:lnTo>
                        <a:pt x="6" y="142"/>
                      </a:lnTo>
                      <a:lnTo>
                        <a:pt x="0" y="156"/>
                      </a:lnTo>
                      <a:lnTo>
                        <a:pt x="0" y="160"/>
                      </a:lnTo>
                      <a:lnTo>
                        <a:pt x="0" y="166"/>
                      </a:lnTo>
                      <a:lnTo>
                        <a:pt x="0" y="170"/>
                      </a:lnTo>
                      <a:lnTo>
                        <a:pt x="1" y="175"/>
                      </a:lnTo>
                      <a:lnTo>
                        <a:pt x="4" y="180"/>
                      </a:lnTo>
                      <a:lnTo>
                        <a:pt x="7" y="185"/>
                      </a:lnTo>
                      <a:lnTo>
                        <a:pt x="11" y="190"/>
                      </a:lnTo>
                      <a:lnTo>
                        <a:pt x="17" y="196"/>
                      </a:lnTo>
                      <a:lnTo>
                        <a:pt x="21" y="199"/>
                      </a:lnTo>
                      <a:lnTo>
                        <a:pt x="32" y="207"/>
                      </a:lnTo>
                      <a:lnTo>
                        <a:pt x="49" y="220"/>
                      </a:lnTo>
                      <a:lnTo>
                        <a:pt x="68" y="235"/>
                      </a:lnTo>
                      <a:lnTo>
                        <a:pt x="71" y="239"/>
                      </a:lnTo>
                      <a:lnTo>
                        <a:pt x="78" y="248"/>
                      </a:lnTo>
                      <a:lnTo>
                        <a:pt x="82" y="252"/>
                      </a:lnTo>
                      <a:lnTo>
                        <a:pt x="90" y="256"/>
                      </a:lnTo>
                      <a:lnTo>
                        <a:pt x="98" y="260"/>
                      </a:lnTo>
                      <a:lnTo>
                        <a:pt x="107" y="262"/>
                      </a:lnTo>
                      <a:lnTo>
                        <a:pt x="116" y="262"/>
                      </a:lnTo>
                      <a:lnTo>
                        <a:pt x="139" y="262"/>
                      </a:lnTo>
                      <a:lnTo>
                        <a:pt x="166" y="261"/>
                      </a:lnTo>
                      <a:lnTo>
                        <a:pt x="192" y="260"/>
                      </a:lnTo>
                      <a:lnTo>
                        <a:pt x="196" y="258"/>
                      </a:lnTo>
                      <a:lnTo>
                        <a:pt x="208" y="253"/>
                      </a:lnTo>
                      <a:lnTo>
                        <a:pt x="215" y="249"/>
                      </a:lnTo>
                      <a:lnTo>
                        <a:pt x="222" y="241"/>
                      </a:lnTo>
                      <a:lnTo>
                        <a:pt x="225" y="236"/>
                      </a:lnTo>
                      <a:lnTo>
                        <a:pt x="229" y="230"/>
                      </a:lnTo>
                      <a:lnTo>
                        <a:pt x="233" y="224"/>
                      </a:lnTo>
                      <a:lnTo>
                        <a:pt x="235" y="217"/>
                      </a:lnTo>
                      <a:lnTo>
                        <a:pt x="236" y="215"/>
                      </a:lnTo>
                      <a:lnTo>
                        <a:pt x="237" y="209"/>
                      </a:lnTo>
                      <a:lnTo>
                        <a:pt x="241" y="198"/>
                      </a:lnTo>
                      <a:lnTo>
                        <a:pt x="248" y="184"/>
                      </a:lnTo>
                      <a:lnTo>
                        <a:pt x="250" y="179"/>
                      </a:lnTo>
                      <a:lnTo>
                        <a:pt x="252" y="168"/>
                      </a:lnTo>
                      <a:lnTo>
                        <a:pt x="252" y="162"/>
                      </a:lnTo>
                      <a:lnTo>
                        <a:pt x="251" y="156"/>
                      </a:lnTo>
                      <a:lnTo>
                        <a:pt x="249" y="154"/>
                      </a:lnTo>
                      <a:lnTo>
                        <a:pt x="247" y="152"/>
                      </a:lnTo>
                      <a:lnTo>
                        <a:pt x="243" y="150"/>
                      </a:lnTo>
                      <a:lnTo>
                        <a:pt x="238" y="149"/>
                      </a:lnTo>
                      <a:lnTo>
                        <a:pt x="207" y="146"/>
                      </a:lnTo>
                      <a:lnTo>
                        <a:pt x="204" y="146"/>
                      </a:lnTo>
                      <a:lnTo>
                        <a:pt x="198" y="140"/>
                      </a:lnTo>
                      <a:lnTo>
                        <a:pt x="198" y="129"/>
                      </a:lnTo>
                      <a:lnTo>
                        <a:pt x="199" y="119"/>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95" name="Freeform 30">
                  <a:extLst>
                    <a:ext uri="{FF2B5EF4-FFF2-40B4-BE49-F238E27FC236}">
                      <a16:creationId xmlns:a16="http://schemas.microsoft.com/office/drawing/2014/main" id="{07091BAD-3CE0-415C-A7EF-C9855DBC4C7F}"/>
                    </a:ext>
                  </a:extLst>
                </p:cNvPr>
                <p:cNvSpPr>
                  <a:spLocks/>
                </p:cNvSpPr>
                <p:nvPr/>
              </p:nvSpPr>
              <p:spPr bwMode="auto">
                <a:xfrm>
                  <a:off x="1395924" y="711774"/>
                  <a:ext cx="83443" cy="80312"/>
                </a:xfrm>
                <a:custGeom>
                  <a:avLst/>
                  <a:gdLst>
                    <a:gd name="T0" fmla="*/ 199 w 252"/>
                    <a:gd name="T1" fmla="*/ 116 h 262"/>
                    <a:gd name="T2" fmla="*/ 189 w 252"/>
                    <a:gd name="T3" fmla="*/ 99 h 262"/>
                    <a:gd name="T4" fmla="*/ 193 w 252"/>
                    <a:gd name="T5" fmla="*/ 77 h 262"/>
                    <a:gd name="T6" fmla="*/ 208 w 252"/>
                    <a:gd name="T7" fmla="*/ 64 h 262"/>
                    <a:gd name="T8" fmla="*/ 227 w 252"/>
                    <a:gd name="T9" fmla="*/ 50 h 262"/>
                    <a:gd name="T10" fmla="*/ 242 w 252"/>
                    <a:gd name="T11" fmla="*/ 31 h 262"/>
                    <a:gd name="T12" fmla="*/ 249 w 252"/>
                    <a:gd name="T13" fmla="*/ 12 h 262"/>
                    <a:gd name="T14" fmla="*/ 244 w 252"/>
                    <a:gd name="T15" fmla="*/ 5 h 262"/>
                    <a:gd name="T16" fmla="*/ 231 w 252"/>
                    <a:gd name="T17" fmla="*/ 0 h 262"/>
                    <a:gd name="T18" fmla="*/ 214 w 252"/>
                    <a:gd name="T19" fmla="*/ 1 h 262"/>
                    <a:gd name="T20" fmla="*/ 189 w 252"/>
                    <a:gd name="T21" fmla="*/ 9 h 262"/>
                    <a:gd name="T22" fmla="*/ 173 w 252"/>
                    <a:gd name="T23" fmla="*/ 12 h 262"/>
                    <a:gd name="T24" fmla="*/ 149 w 252"/>
                    <a:gd name="T25" fmla="*/ 7 h 262"/>
                    <a:gd name="T26" fmla="*/ 134 w 252"/>
                    <a:gd name="T27" fmla="*/ 10 h 262"/>
                    <a:gd name="T28" fmla="*/ 122 w 252"/>
                    <a:gd name="T29" fmla="*/ 23 h 262"/>
                    <a:gd name="T30" fmla="*/ 109 w 252"/>
                    <a:gd name="T31" fmla="*/ 30 h 262"/>
                    <a:gd name="T32" fmla="*/ 91 w 252"/>
                    <a:gd name="T33" fmla="*/ 31 h 262"/>
                    <a:gd name="T34" fmla="*/ 81 w 252"/>
                    <a:gd name="T35" fmla="*/ 39 h 262"/>
                    <a:gd name="T36" fmla="*/ 79 w 252"/>
                    <a:gd name="T37" fmla="*/ 50 h 262"/>
                    <a:gd name="T38" fmla="*/ 73 w 252"/>
                    <a:gd name="T39" fmla="*/ 63 h 262"/>
                    <a:gd name="T40" fmla="*/ 59 w 252"/>
                    <a:gd name="T41" fmla="*/ 68 h 262"/>
                    <a:gd name="T42" fmla="*/ 33 w 252"/>
                    <a:gd name="T43" fmla="*/ 65 h 262"/>
                    <a:gd name="T44" fmla="*/ 21 w 252"/>
                    <a:gd name="T45" fmla="*/ 69 h 262"/>
                    <a:gd name="T46" fmla="*/ 14 w 252"/>
                    <a:gd name="T47" fmla="*/ 80 h 262"/>
                    <a:gd name="T48" fmla="*/ 15 w 252"/>
                    <a:gd name="T49" fmla="*/ 104 h 262"/>
                    <a:gd name="T50" fmla="*/ 13 w 252"/>
                    <a:gd name="T51" fmla="*/ 129 h 262"/>
                    <a:gd name="T52" fmla="*/ 0 w 252"/>
                    <a:gd name="T53" fmla="*/ 156 h 262"/>
                    <a:gd name="T54" fmla="*/ 0 w 252"/>
                    <a:gd name="T55" fmla="*/ 170 h 262"/>
                    <a:gd name="T56" fmla="*/ 7 w 252"/>
                    <a:gd name="T57" fmla="*/ 185 h 262"/>
                    <a:gd name="T58" fmla="*/ 21 w 252"/>
                    <a:gd name="T59" fmla="*/ 199 h 262"/>
                    <a:gd name="T60" fmla="*/ 68 w 252"/>
                    <a:gd name="T61" fmla="*/ 235 h 262"/>
                    <a:gd name="T62" fmla="*/ 82 w 252"/>
                    <a:gd name="T63" fmla="*/ 252 h 262"/>
                    <a:gd name="T64" fmla="*/ 107 w 252"/>
                    <a:gd name="T65" fmla="*/ 262 h 262"/>
                    <a:gd name="T66" fmla="*/ 166 w 252"/>
                    <a:gd name="T67" fmla="*/ 261 h 262"/>
                    <a:gd name="T68" fmla="*/ 208 w 252"/>
                    <a:gd name="T69" fmla="*/ 253 h 262"/>
                    <a:gd name="T70" fmla="*/ 225 w 252"/>
                    <a:gd name="T71" fmla="*/ 236 h 262"/>
                    <a:gd name="T72" fmla="*/ 235 w 252"/>
                    <a:gd name="T73" fmla="*/ 217 h 262"/>
                    <a:gd name="T74" fmla="*/ 241 w 252"/>
                    <a:gd name="T75" fmla="*/ 198 h 262"/>
                    <a:gd name="T76" fmla="*/ 252 w 252"/>
                    <a:gd name="T77" fmla="*/ 168 h 262"/>
                    <a:gd name="T78" fmla="*/ 249 w 252"/>
                    <a:gd name="T79" fmla="*/ 154 h 262"/>
                    <a:gd name="T80" fmla="*/ 238 w 252"/>
                    <a:gd name="T81" fmla="*/ 149 h 262"/>
                    <a:gd name="T82" fmla="*/ 198 w 252"/>
                    <a:gd name="T83"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 h="262">
                      <a:moveTo>
                        <a:pt x="199" y="119"/>
                      </a:moveTo>
                      <a:lnTo>
                        <a:pt x="200" y="118"/>
                      </a:lnTo>
                      <a:lnTo>
                        <a:pt x="199" y="116"/>
                      </a:lnTo>
                      <a:lnTo>
                        <a:pt x="197" y="112"/>
                      </a:lnTo>
                      <a:lnTo>
                        <a:pt x="189" y="102"/>
                      </a:lnTo>
                      <a:lnTo>
                        <a:pt x="189" y="99"/>
                      </a:lnTo>
                      <a:lnTo>
                        <a:pt x="189" y="88"/>
                      </a:lnTo>
                      <a:lnTo>
                        <a:pt x="190" y="82"/>
                      </a:lnTo>
                      <a:lnTo>
                        <a:pt x="193" y="77"/>
                      </a:lnTo>
                      <a:lnTo>
                        <a:pt x="197" y="71"/>
                      </a:lnTo>
                      <a:lnTo>
                        <a:pt x="204" y="66"/>
                      </a:lnTo>
                      <a:lnTo>
                        <a:pt x="208" y="64"/>
                      </a:lnTo>
                      <a:lnTo>
                        <a:pt x="216" y="59"/>
                      </a:lnTo>
                      <a:lnTo>
                        <a:pt x="222" y="55"/>
                      </a:lnTo>
                      <a:lnTo>
                        <a:pt x="227" y="50"/>
                      </a:lnTo>
                      <a:lnTo>
                        <a:pt x="233" y="44"/>
                      </a:lnTo>
                      <a:lnTo>
                        <a:pt x="238" y="36"/>
                      </a:lnTo>
                      <a:lnTo>
                        <a:pt x="242" y="31"/>
                      </a:lnTo>
                      <a:lnTo>
                        <a:pt x="248" y="19"/>
                      </a:lnTo>
                      <a:lnTo>
                        <a:pt x="249" y="15"/>
                      </a:lnTo>
                      <a:lnTo>
                        <a:pt x="249" y="12"/>
                      </a:lnTo>
                      <a:lnTo>
                        <a:pt x="248" y="9"/>
                      </a:lnTo>
                      <a:lnTo>
                        <a:pt x="247" y="7"/>
                      </a:lnTo>
                      <a:lnTo>
                        <a:pt x="244" y="5"/>
                      </a:lnTo>
                      <a:lnTo>
                        <a:pt x="241" y="3"/>
                      </a:lnTo>
                      <a:lnTo>
                        <a:pt x="237" y="1"/>
                      </a:lnTo>
                      <a:lnTo>
                        <a:pt x="231" y="0"/>
                      </a:lnTo>
                      <a:lnTo>
                        <a:pt x="229" y="0"/>
                      </a:lnTo>
                      <a:lnTo>
                        <a:pt x="221" y="0"/>
                      </a:lnTo>
                      <a:lnTo>
                        <a:pt x="214" y="1"/>
                      </a:lnTo>
                      <a:lnTo>
                        <a:pt x="208" y="3"/>
                      </a:lnTo>
                      <a:lnTo>
                        <a:pt x="199" y="5"/>
                      </a:lnTo>
                      <a:lnTo>
                        <a:pt x="189" y="9"/>
                      </a:lnTo>
                      <a:lnTo>
                        <a:pt x="188" y="10"/>
                      </a:lnTo>
                      <a:lnTo>
                        <a:pt x="183" y="11"/>
                      </a:lnTo>
                      <a:lnTo>
                        <a:pt x="173" y="12"/>
                      </a:lnTo>
                      <a:lnTo>
                        <a:pt x="158" y="13"/>
                      </a:lnTo>
                      <a:lnTo>
                        <a:pt x="156" y="11"/>
                      </a:lnTo>
                      <a:lnTo>
                        <a:pt x="149" y="7"/>
                      </a:lnTo>
                      <a:lnTo>
                        <a:pt x="144" y="7"/>
                      </a:lnTo>
                      <a:lnTo>
                        <a:pt x="140" y="7"/>
                      </a:lnTo>
                      <a:lnTo>
                        <a:pt x="134" y="10"/>
                      </a:lnTo>
                      <a:lnTo>
                        <a:pt x="129" y="17"/>
                      </a:lnTo>
                      <a:lnTo>
                        <a:pt x="127" y="19"/>
                      </a:lnTo>
                      <a:lnTo>
                        <a:pt x="122" y="23"/>
                      </a:lnTo>
                      <a:lnTo>
                        <a:pt x="119" y="26"/>
                      </a:lnTo>
                      <a:lnTo>
                        <a:pt x="115" y="28"/>
                      </a:lnTo>
                      <a:lnTo>
                        <a:pt x="109" y="30"/>
                      </a:lnTo>
                      <a:lnTo>
                        <a:pt x="104" y="30"/>
                      </a:lnTo>
                      <a:lnTo>
                        <a:pt x="100" y="30"/>
                      </a:lnTo>
                      <a:lnTo>
                        <a:pt x="91" y="31"/>
                      </a:lnTo>
                      <a:lnTo>
                        <a:pt x="87" y="34"/>
                      </a:lnTo>
                      <a:lnTo>
                        <a:pt x="82" y="37"/>
                      </a:lnTo>
                      <a:lnTo>
                        <a:pt x="81" y="39"/>
                      </a:lnTo>
                      <a:lnTo>
                        <a:pt x="80" y="42"/>
                      </a:lnTo>
                      <a:lnTo>
                        <a:pt x="79" y="46"/>
                      </a:lnTo>
                      <a:lnTo>
                        <a:pt x="79" y="50"/>
                      </a:lnTo>
                      <a:lnTo>
                        <a:pt x="78" y="53"/>
                      </a:lnTo>
                      <a:lnTo>
                        <a:pt x="75" y="60"/>
                      </a:lnTo>
                      <a:lnTo>
                        <a:pt x="73" y="63"/>
                      </a:lnTo>
                      <a:lnTo>
                        <a:pt x="69" y="65"/>
                      </a:lnTo>
                      <a:lnTo>
                        <a:pt x="64" y="67"/>
                      </a:lnTo>
                      <a:lnTo>
                        <a:pt x="59" y="68"/>
                      </a:lnTo>
                      <a:lnTo>
                        <a:pt x="52" y="66"/>
                      </a:lnTo>
                      <a:lnTo>
                        <a:pt x="36" y="65"/>
                      </a:lnTo>
                      <a:lnTo>
                        <a:pt x="33" y="65"/>
                      </a:lnTo>
                      <a:lnTo>
                        <a:pt x="28" y="65"/>
                      </a:lnTo>
                      <a:lnTo>
                        <a:pt x="24" y="67"/>
                      </a:lnTo>
                      <a:lnTo>
                        <a:pt x="21" y="69"/>
                      </a:lnTo>
                      <a:lnTo>
                        <a:pt x="18" y="72"/>
                      </a:lnTo>
                      <a:lnTo>
                        <a:pt x="15" y="76"/>
                      </a:lnTo>
                      <a:lnTo>
                        <a:pt x="14" y="80"/>
                      </a:lnTo>
                      <a:lnTo>
                        <a:pt x="13" y="86"/>
                      </a:lnTo>
                      <a:lnTo>
                        <a:pt x="14" y="91"/>
                      </a:lnTo>
                      <a:lnTo>
                        <a:pt x="15" y="104"/>
                      </a:lnTo>
                      <a:lnTo>
                        <a:pt x="15" y="112"/>
                      </a:lnTo>
                      <a:lnTo>
                        <a:pt x="15" y="120"/>
                      </a:lnTo>
                      <a:lnTo>
                        <a:pt x="13" y="129"/>
                      </a:lnTo>
                      <a:lnTo>
                        <a:pt x="9" y="136"/>
                      </a:lnTo>
                      <a:lnTo>
                        <a:pt x="6" y="142"/>
                      </a:lnTo>
                      <a:lnTo>
                        <a:pt x="0" y="156"/>
                      </a:lnTo>
                      <a:lnTo>
                        <a:pt x="0" y="160"/>
                      </a:lnTo>
                      <a:lnTo>
                        <a:pt x="0" y="166"/>
                      </a:lnTo>
                      <a:lnTo>
                        <a:pt x="0" y="170"/>
                      </a:lnTo>
                      <a:lnTo>
                        <a:pt x="1" y="175"/>
                      </a:lnTo>
                      <a:lnTo>
                        <a:pt x="4" y="180"/>
                      </a:lnTo>
                      <a:lnTo>
                        <a:pt x="7" y="185"/>
                      </a:lnTo>
                      <a:lnTo>
                        <a:pt x="11" y="190"/>
                      </a:lnTo>
                      <a:lnTo>
                        <a:pt x="17" y="196"/>
                      </a:lnTo>
                      <a:lnTo>
                        <a:pt x="21" y="199"/>
                      </a:lnTo>
                      <a:lnTo>
                        <a:pt x="32" y="207"/>
                      </a:lnTo>
                      <a:lnTo>
                        <a:pt x="49" y="220"/>
                      </a:lnTo>
                      <a:lnTo>
                        <a:pt x="68" y="235"/>
                      </a:lnTo>
                      <a:lnTo>
                        <a:pt x="71" y="239"/>
                      </a:lnTo>
                      <a:lnTo>
                        <a:pt x="78" y="248"/>
                      </a:lnTo>
                      <a:lnTo>
                        <a:pt x="82" y="252"/>
                      </a:lnTo>
                      <a:lnTo>
                        <a:pt x="90" y="256"/>
                      </a:lnTo>
                      <a:lnTo>
                        <a:pt x="98" y="260"/>
                      </a:lnTo>
                      <a:lnTo>
                        <a:pt x="107" y="262"/>
                      </a:lnTo>
                      <a:lnTo>
                        <a:pt x="116" y="262"/>
                      </a:lnTo>
                      <a:lnTo>
                        <a:pt x="139" y="262"/>
                      </a:lnTo>
                      <a:lnTo>
                        <a:pt x="166" y="261"/>
                      </a:lnTo>
                      <a:lnTo>
                        <a:pt x="192" y="260"/>
                      </a:lnTo>
                      <a:lnTo>
                        <a:pt x="196" y="258"/>
                      </a:lnTo>
                      <a:lnTo>
                        <a:pt x="208" y="253"/>
                      </a:lnTo>
                      <a:lnTo>
                        <a:pt x="215" y="249"/>
                      </a:lnTo>
                      <a:lnTo>
                        <a:pt x="222" y="241"/>
                      </a:lnTo>
                      <a:lnTo>
                        <a:pt x="225" y="236"/>
                      </a:lnTo>
                      <a:lnTo>
                        <a:pt x="229" y="230"/>
                      </a:lnTo>
                      <a:lnTo>
                        <a:pt x="233" y="224"/>
                      </a:lnTo>
                      <a:lnTo>
                        <a:pt x="235" y="217"/>
                      </a:lnTo>
                      <a:lnTo>
                        <a:pt x="236" y="215"/>
                      </a:lnTo>
                      <a:lnTo>
                        <a:pt x="237" y="209"/>
                      </a:lnTo>
                      <a:lnTo>
                        <a:pt x="241" y="198"/>
                      </a:lnTo>
                      <a:lnTo>
                        <a:pt x="248" y="184"/>
                      </a:lnTo>
                      <a:lnTo>
                        <a:pt x="250" y="179"/>
                      </a:lnTo>
                      <a:lnTo>
                        <a:pt x="252" y="168"/>
                      </a:lnTo>
                      <a:lnTo>
                        <a:pt x="252" y="162"/>
                      </a:lnTo>
                      <a:lnTo>
                        <a:pt x="251" y="156"/>
                      </a:lnTo>
                      <a:lnTo>
                        <a:pt x="249" y="154"/>
                      </a:lnTo>
                      <a:lnTo>
                        <a:pt x="247" y="152"/>
                      </a:lnTo>
                      <a:lnTo>
                        <a:pt x="243" y="150"/>
                      </a:lnTo>
                      <a:lnTo>
                        <a:pt x="238" y="149"/>
                      </a:lnTo>
                      <a:lnTo>
                        <a:pt x="207" y="146"/>
                      </a:lnTo>
                      <a:lnTo>
                        <a:pt x="204" y="146"/>
                      </a:lnTo>
                      <a:lnTo>
                        <a:pt x="198" y="140"/>
                      </a:lnTo>
                      <a:lnTo>
                        <a:pt x="198" y="129"/>
                      </a:lnTo>
                      <a:lnTo>
                        <a:pt x="199" y="119"/>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96" name="Freeform 37">
                  <a:extLst>
                    <a:ext uri="{FF2B5EF4-FFF2-40B4-BE49-F238E27FC236}">
                      <a16:creationId xmlns:a16="http://schemas.microsoft.com/office/drawing/2014/main" id="{F0D57444-20CC-4721-8F3E-D7FB0773D190}"/>
                    </a:ext>
                  </a:extLst>
                </p:cNvPr>
                <p:cNvSpPr>
                  <a:spLocks/>
                </p:cNvSpPr>
                <p:nvPr/>
              </p:nvSpPr>
              <p:spPr bwMode="auto">
                <a:xfrm>
                  <a:off x="3042256" y="3869875"/>
                  <a:ext cx="990714" cy="1047758"/>
                </a:xfrm>
                <a:custGeom>
                  <a:avLst/>
                  <a:gdLst>
                    <a:gd name="T0" fmla="*/ 1922 w 2994"/>
                    <a:gd name="T1" fmla="*/ 144 h 3394"/>
                    <a:gd name="T2" fmla="*/ 2091 w 2994"/>
                    <a:gd name="T3" fmla="*/ 325 h 3394"/>
                    <a:gd name="T4" fmla="*/ 2277 w 2994"/>
                    <a:gd name="T5" fmla="*/ 1028 h 3394"/>
                    <a:gd name="T6" fmla="*/ 2472 w 2994"/>
                    <a:gd name="T7" fmla="*/ 1011 h 3394"/>
                    <a:gd name="T8" fmla="*/ 2675 w 2994"/>
                    <a:gd name="T9" fmla="*/ 1026 h 3394"/>
                    <a:gd name="T10" fmla="*/ 2886 w 2994"/>
                    <a:gd name="T11" fmla="*/ 1100 h 3394"/>
                    <a:gd name="T12" fmla="*/ 2968 w 2994"/>
                    <a:gd name="T13" fmla="*/ 1233 h 3394"/>
                    <a:gd name="T14" fmla="*/ 2937 w 2994"/>
                    <a:gd name="T15" fmla="*/ 1386 h 3394"/>
                    <a:gd name="T16" fmla="*/ 2903 w 2994"/>
                    <a:gd name="T17" fmla="*/ 1465 h 3394"/>
                    <a:gd name="T18" fmla="*/ 2762 w 2994"/>
                    <a:gd name="T19" fmla="*/ 1489 h 3394"/>
                    <a:gd name="T20" fmla="*/ 2589 w 2994"/>
                    <a:gd name="T21" fmla="*/ 1404 h 3394"/>
                    <a:gd name="T22" fmla="*/ 2432 w 2994"/>
                    <a:gd name="T23" fmla="*/ 1444 h 3394"/>
                    <a:gd name="T24" fmla="*/ 2243 w 2994"/>
                    <a:gd name="T25" fmla="*/ 1532 h 3394"/>
                    <a:gd name="T26" fmla="*/ 2077 w 2994"/>
                    <a:gd name="T27" fmla="*/ 1561 h 3394"/>
                    <a:gd name="T28" fmla="*/ 2075 w 2994"/>
                    <a:gd name="T29" fmla="*/ 2335 h 3394"/>
                    <a:gd name="T30" fmla="*/ 2293 w 2994"/>
                    <a:gd name="T31" fmla="*/ 2521 h 3394"/>
                    <a:gd name="T32" fmla="*/ 2494 w 2994"/>
                    <a:gd name="T33" fmla="*/ 2743 h 3394"/>
                    <a:gd name="T34" fmla="*/ 2495 w 2994"/>
                    <a:gd name="T35" fmla="*/ 2919 h 3394"/>
                    <a:gd name="T36" fmla="*/ 2606 w 2994"/>
                    <a:gd name="T37" fmla="*/ 3084 h 3394"/>
                    <a:gd name="T38" fmla="*/ 2673 w 2994"/>
                    <a:gd name="T39" fmla="*/ 3221 h 3394"/>
                    <a:gd name="T40" fmla="*/ 2627 w 2994"/>
                    <a:gd name="T41" fmla="*/ 3313 h 3394"/>
                    <a:gd name="T42" fmla="*/ 2518 w 2994"/>
                    <a:gd name="T43" fmla="*/ 3318 h 3394"/>
                    <a:gd name="T44" fmla="*/ 2407 w 2994"/>
                    <a:gd name="T45" fmla="*/ 3339 h 3394"/>
                    <a:gd name="T46" fmla="*/ 2338 w 2994"/>
                    <a:gd name="T47" fmla="*/ 3194 h 3394"/>
                    <a:gd name="T48" fmla="*/ 2275 w 2994"/>
                    <a:gd name="T49" fmla="*/ 3192 h 3394"/>
                    <a:gd name="T50" fmla="*/ 2117 w 2994"/>
                    <a:gd name="T51" fmla="*/ 3227 h 3394"/>
                    <a:gd name="T52" fmla="*/ 2158 w 2994"/>
                    <a:gd name="T53" fmla="*/ 3106 h 3394"/>
                    <a:gd name="T54" fmla="*/ 2057 w 2994"/>
                    <a:gd name="T55" fmla="*/ 3113 h 3394"/>
                    <a:gd name="T56" fmla="*/ 1942 w 2994"/>
                    <a:gd name="T57" fmla="*/ 3161 h 3394"/>
                    <a:gd name="T58" fmla="*/ 1925 w 2994"/>
                    <a:gd name="T59" fmla="*/ 3273 h 3394"/>
                    <a:gd name="T60" fmla="*/ 1873 w 2994"/>
                    <a:gd name="T61" fmla="*/ 3142 h 3394"/>
                    <a:gd name="T62" fmla="*/ 1795 w 2994"/>
                    <a:gd name="T63" fmla="*/ 3095 h 3394"/>
                    <a:gd name="T64" fmla="*/ 1785 w 2994"/>
                    <a:gd name="T65" fmla="*/ 2926 h 3394"/>
                    <a:gd name="T66" fmla="*/ 1813 w 2994"/>
                    <a:gd name="T67" fmla="*/ 2712 h 3394"/>
                    <a:gd name="T68" fmla="*/ 1795 w 2994"/>
                    <a:gd name="T69" fmla="*/ 2649 h 3394"/>
                    <a:gd name="T70" fmla="*/ 1810 w 2994"/>
                    <a:gd name="T71" fmla="*/ 2560 h 3394"/>
                    <a:gd name="T72" fmla="*/ 1739 w 2994"/>
                    <a:gd name="T73" fmla="*/ 2614 h 3394"/>
                    <a:gd name="T74" fmla="*/ 1631 w 2994"/>
                    <a:gd name="T75" fmla="*/ 2624 h 3394"/>
                    <a:gd name="T76" fmla="*/ 1517 w 2994"/>
                    <a:gd name="T77" fmla="*/ 2517 h 3394"/>
                    <a:gd name="T78" fmla="*/ 1366 w 2994"/>
                    <a:gd name="T79" fmla="*/ 2472 h 3394"/>
                    <a:gd name="T80" fmla="*/ 1238 w 2994"/>
                    <a:gd name="T81" fmla="*/ 2496 h 3394"/>
                    <a:gd name="T82" fmla="*/ 1158 w 2994"/>
                    <a:gd name="T83" fmla="*/ 2247 h 3394"/>
                    <a:gd name="T84" fmla="*/ 1046 w 2994"/>
                    <a:gd name="T85" fmla="*/ 2167 h 3394"/>
                    <a:gd name="T86" fmla="*/ 956 w 2994"/>
                    <a:gd name="T87" fmla="*/ 2110 h 3394"/>
                    <a:gd name="T88" fmla="*/ 857 w 2994"/>
                    <a:gd name="T89" fmla="*/ 2059 h 3394"/>
                    <a:gd name="T90" fmla="*/ 715 w 2994"/>
                    <a:gd name="T91" fmla="*/ 1992 h 3394"/>
                    <a:gd name="T92" fmla="*/ 585 w 2994"/>
                    <a:gd name="T93" fmla="*/ 1954 h 3394"/>
                    <a:gd name="T94" fmla="*/ 466 w 2994"/>
                    <a:gd name="T95" fmla="*/ 1919 h 3394"/>
                    <a:gd name="T96" fmla="*/ 331 w 2994"/>
                    <a:gd name="T97" fmla="*/ 1809 h 3394"/>
                    <a:gd name="T98" fmla="*/ 212 w 2994"/>
                    <a:gd name="T99" fmla="*/ 1773 h 3394"/>
                    <a:gd name="T100" fmla="*/ 124 w 2994"/>
                    <a:gd name="T101" fmla="*/ 1623 h 3394"/>
                    <a:gd name="T102" fmla="*/ 43 w 2994"/>
                    <a:gd name="T103" fmla="*/ 1463 h 3394"/>
                    <a:gd name="T104" fmla="*/ 383 w 2994"/>
                    <a:gd name="T105" fmla="*/ 1130 h 3394"/>
                    <a:gd name="T106" fmla="*/ 492 w 2994"/>
                    <a:gd name="T107" fmla="*/ 991 h 3394"/>
                    <a:gd name="T108" fmla="*/ 547 w 2994"/>
                    <a:gd name="T109" fmla="*/ 998 h 3394"/>
                    <a:gd name="T110" fmla="*/ 499 w 2994"/>
                    <a:gd name="T111" fmla="*/ 829 h 3394"/>
                    <a:gd name="T112" fmla="*/ 613 w 2994"/>
                    <a:gd name="T113" fmla="*/ 570 h 3394"/>
                    <a:gd name="T114" fmla="*/ 677 w 2994"/>
                    <a:gd name="T115" fmla="*/ 363 h 3394"/>
                    <a:gd name="T116" fmla="*/ 848 w 2994"/>
                    <a:gd name="T117" fmla="*/ 384 h 3394"/>
                    <a:gd name="T118" fmla="*/ 998 w 2994"/>
                    <a:gd name="T119" fmla="*/ 279 h 3394"/>
                    <a:gd name="T120" fmla="*/ 1247 w 2994"/>
                    <a:gd name="T121" fmla="*/ 165 h 3394"/>
                    <a:gd name="T122" fmla="*/ 1561 w 2994"/>
                    <a:gd name="T123" fmla="*/ 130 h 3394"/>
                    <a:gd name="T124" fmla="*/ 1780 w 2994"/>
                    <a:gd name="T125" fmla="*/ 64 h 3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4" h="3394">
                      <a:moveTo>
                        <a:pt x="1975" y="0"/>
                      </a:moveTo>
                      <a:lnTo>
                        <a:pt x="1972" y="12"/>
                      </a:lnTo>
                      <a:lnTo>
                        <a:pt x="1969" y="22"/>
                      </a:lnTo>
                      <a:lnTo>
                        <a:pt x="1967" y="28"/>
                      </a:lnTo>
                      <a:lnTo>
                        <a:pt x="1966" y="33"/>
                      </a:lnTo>
                      <a:lnTo>
                        <a:pt x="1965" y="39"/>
                      </a:lnTo>
                      <a:lnTo>
                        <a:pt x="1966" y="44"/>
                      </a:lnTo>
                      <a:lnTo>
                        <a:pt x="1967" y="56"/>
                      </a:lnTo>
                      <a:lnTo>
                        <a:pt x="1968" y="67"/>
                      </a:lnTo>
                      <a:lnTo>
                        <a:pt x="1967" y="71"/>
                      </a:lnTo>
                      <a:lnTo>
                        <a:pt x="1965" y="75"/>
                      </a:lnTo>
                      <a:lnTo>
                        <a:pt x="1961" y="78"/>
                      </a:lnTo>
                      <a:lnTo>
                        <a:pt x="1956" y="83"/>
                      </a:lnTo>
                      <a:lnTo>
                        <a:pt x="1953" y="86"/>
                      </a:lnTo>
                      <a:lnTo>
                        <a:pt x="1951" y="90"/>
                      </a:lnTo>
                      <a:lnTo>
                        <a:pt x="1949" y="96"/>
                      </a:lnTo>
                      <a:lnTo>
                        <a:pt x="1949" y="101"/>
                      </a:lnTo>
                      <a:lnTo>
                        <a:pt x="1951" y="113"/>
                      </a:lnTo>
                      <a:lnTo>
                        <a:pt x="1952" y="122"/>
                      </a:lnTo>
                      <a:lnTo>
                        <a:pt x="1952" y="127"/>
                      </a:lnTo>
                      <a:lnTo>
                        <a:pt x="1952" y="131"/>
                      </a:lnTo>
                      <a:lnTo>
                        <a:pt x="1949" y="135"/>
                      </a:lnTo>
                      <a:lnTo>
                        <a:pt x="1947" y="137"/>
                      </a:lnTo>
                      <a:lnTo>
                        <a:pt x="1940" y="139"/>
                      </a:lnTo>
                      <a:lnTo>
                        <a:pt x="1930" y="140"/>
                      </a:lnTo>
                      <a:lnTo>
                        <a:pt x="1928" y="141"/>
                      </a:lnTo>
                      <a:lnTo>
                        <a:pt x="1925" y="142"/>
                      </a:lnTo>
                      <a:lnTo>
                        <a:pt x="1922" y="144"/>
                      </a:lnTo>
                      <a:lnTo>
                        <a:pt x="1920" y="147"/>
                      </a:lnTo>
                      <a:lnTo>
                        <a:pt x="1916" y="153"/>
                      </a:lnTo>
                      <a:lnTo>
                        <a:pt x="1913" y="161"/>
                      </a:lnTo>
                      <a:lnTo>
                        <a:pt x="1907" y="177"/>
                      </a:lnTo>
                      <a:lnTo>
                        <a:pt x="1905" y="190"/>
                      </a:lnTo>
                      <a:lnTo>
                        <a:pt x="1904" y="193"/>
                      </a:lnTo>
                      <a:lnTo>
                        <a:pt x="1905" y="196"/>
                      </a:lnTo>
                      <a:lnTo>
                        <a:pt x="1905" y="198"/>
                      </a:lnTo>
                      <a:lnTo>
                        <a:pt x="1907" y="201"/>
                      </a:lnTo>
                      <a:lnTo>
                        <a:pt x="1911" y="205"/>
                      </a:lnTo>
                      <a:lnTo>
                        <a:pt x="1916" y="208"/>
                      </a:lnTo>
                      <a:lnTo>
                        <a:pt x="1928" y="213"/>
                      </a:lnTo>
                      <a:lnTo>
                        <a:pt x="1939" y="220"/>
                      </a:lnTo>
                      <a:lnTo>
                        <a:pt x="1993" y="269"/>
                      </a:lnTo>
                      <a:lnTo>
                        <a:pt x="2001" y="275"/>
                      </a:lnTo>
                      <a:lnTo>
                        <a:pt x="2009" y="279"/>
                      </a:lnTo>
                      <a:lnTo>
                        <a:pt x="2017" y="284"/>
                      </a:lnTo>
                      <a:lnTo>
                        <a:pt x="2026" y="289"/>
                      </a:lnTo>
                      <a:lnTo>
                        <a:pt x="2035" y="298"/>
                      </a:lnTo>
                      <a:lnTo>
                        <a:pt x="2040" y="306"/>
                      </a:lnTo>
                      <a:lnTo>
                        <a:pt x="2043" y="310"/>
                      </a:lnTo>
                      <a:lnTo>
                        <a:pt x="2048" y="313"/>
                      </a:lnTo>
                      <a:lnTo>
                        <a:pt x="2052" y="315"/>
                      </a:lnTo>
                      <a:lnTo>
                        <a:pt x="2060" y="317"/>
                      </a:lnTo>
                      <a:lnTo>
                        <a:pt x="2070" y="319"/>
                      </a:lnTo>
                      <a:lnTo>
                        <a:pt x="2081" y="321"/>
                      </a:lnTo>
                      <a:lnTo>
                        <a:pt x="2086" y="323"/>
                      </a:lnTo>
                      <a:lnTo>
                        <a:pt x="2091" y="325"/>
                      </a:lnTo>
                      <a:lnTo>
                        <a:pt x="2095" y="328"/>
                      </a:lnTo>
                      <a:lnTo>
                        <a:pt x="2098" y="332"/>
                      </a:lnTo>
                      <a:lnTo>
                        <a:pt x="2101" y="336"/>
                      </a:lnTo>
                      <a:lnTo>
                        <a:pt x="2104" y="338"/>
                      </a:lnTo>
                      <a:lnTo>
                        <a:pt x="2107" y="340"/>
                      </a:lnTo>
                      <a:lnTo>
                        <a:pt x="2110" y="341"/>
                      </a:lnTo>
                      <a:lnTo>
                        <a:pt x="2117" y="342"/>
                      </a:lnTo>
                      <a:lnTo>
                        <a:pt x="2124" y="342"/>
                      </a:lnTo>
                      <a:lnTo>
                        <a:pt x="2140" y="340"/>
                      </a:lnTo>
                      <a:lnTo>
                        <a:pt x="2155" y="338"/>
                      </a:lnTo>
                      <a:lnTo>
                        <a:pt x="2164" y="339"/>
                      </a:lnTo>
                      <a:lnTo>
                        <a:pt x="2172" y="341"/>
                      </a:lnTo>
                      <a:lnTo>
                        <a:pt x="2179" y="344"/>
                      </a:lnTo>
                      <a:lnTo>
                        <a:pt x="2187" y="348"/>
                      </a:lnTo>
                      <a:lnTo>
                        <a:pt x="2194" y="354"/>
                      </a:lnTo>
                      <a:lnTo>
                        <a:pt x="2201" y="358"/>
                      </a:lnTo>
                      <a:lnTo>
                        <a:pt x="2208" y="363"/>
                      </a:lnTo>
                      <a:lnTo>
                        <a:pt x="2216" y="366"/>
                      </a:lnTo>
                      <a:lnTo>
                        <a:pt x="2253" y="372"/>
                      </a:lnTo>
                      <a:lnTo>
                        <a:pt x="2253" y="372"/>
                      </a:lnTo>
                      <a:lnTo>
                        <a:pt x="2246" y="1023"/>
                      </a:lnTo>
                      <a:lnTo>
                        <a:pt x="2249" y="1022"/>
                      </a:lnTo>
                      <a:lnTo>
                        <a:pt x="2250" y="1022"/>
                      </a:lnTo>
                      <a:lnTo>
                        <a:pt x="2253" y="1022"/>
                      </a:lnTo>
                      <a:lnTo>
                        <a:pt x="2255" y="1023"/>
                      </a:lnTo>
                      <a:lnTo>
                        <a:pt x="2263" y="1026"/>
                      </a:lnTo>
                      <a:lnTo>
                        <a:pt x="2271" y="1028"/>
                      </a:lnTo>
                      <a:lnTo>
                        <a:pt x="2277" y="1028"/>
                      </a:lnTo>
                      <a:lnTo>
                        <a:pt x="2282" y="1027"/>
                      </a:lnTo>
                      <a:lnTo>
                        <a:pt x="2287" y="1026"/>
                      </a:lnTo>
                      <a:lnTo>
                        <a:pt x="2293" y="1023"/>
                      </a:lnTo>
                      <a:lnTo>
                        <a:pt x="2299" y="1020"/>
                      </a:lnTo>
                      <a:lnTo>
                        <a:pt x="2306" y="1015"/>
                      </a:lnTo>
                      <a:lnTo>
                        <a:pt x="2312" y="1008"/>
                      </a:lnTo>
                      <a:lnTo>
                        <a:pt x="2320" y="1000"/>
                      </a:lnTo>
                      <a:lnTo>
                        <a:pt x="2327" y="990"/>
                      </a:lnTo>
                      <a:lnTo>
                        <a:pt x="2335" y="984"/>
                      </a:lnTo>
                      <a:lnTo>
                        <a:pt x="2339" y="981"/>
                      </a:lnTo>
                      <a:lnTo>
                        <a:pt x="2343" y="980"/>
                      </a:lnTo>
                      <a:lnTo>
                        <a:pt x="2346" y="979"/>
                      </a:lnTo>
                      <a:lnTo>
                        <a:pt x="2349" y="979"/>
                      </a:lnTo>
                      <a:lnTo>
                        <a:pt x="2356" y="981"/>
                      </a:lnTo>
                      <a:lnTo>
                        <a:pt x="2361" y="985"/>
                      </a:lnTo>
                      <a:lnTo>
                        <a:pt x="2366" y="989"/>
                      </a:lnTo>
                      <a:lnTo>
                        <a:pt x="2372" y="994"/>
                      </a:lnTo>
                      <a:lnTo>
                        <a:pt x="2381" y="1007"/>
                      </a:lnTo>
                      <a:lnTo>
                        <a:pt x="2390" y="1020"/>
                      </a:lnTo>
                      <a:lnTo>
                        <a:pt x="2393" y="1026"/>
                      </a:lnTo>
                      <a:lnTo>
                        <a:pt x="2398" y="1029"/>
                      </a:lnTo>
                      <a:lnTo>
                        <a:pt x="2401" y="1031"/>
                      </a:lnTo>
                      <a:lnTo>
                        <a:pt x="2405" y="1032"/>
                      </a:lnTo>
                      <a:lnTo>
                        <a:pt x="2419" y="1029"/>
                      </a:lnTo>
                      <a:lnTo>
                        <a:pt x="2433" y="1026"/>
                      </a:lnTo>
                      <a:lnTo>
                        <a:pt x="2447" y="1022"/>
                      </a:lnTo>
                      <a:lnTo>
                        <a:pt x="2461" y="1019"/>
                      </a:lnTo>
                      <a:lnTo>
                        <a:pt x="2472" y="1011"/>
                      </a:lnTo>
                      <a:lnTo>
                        <a:pt x="2483" y="1004"/>
                      </a:lnTo>
                      <a:lnTo>
                        <a:pt x="2493" y="1005"/>
                      </a:lnTo>
                      <a:lnTo>
                        <a:pt x="2501" y="1007"/>
                      </a:lnTo>
                      <a:lnTo>
                        <a:pt x="2509" y="1012"/>
                      </a:lnTo>
                      <a:lnTo>
                        <a:pt x="2516" y="1015"/>
                      </a:lnTo>
                      <a:lnTo>
                        <a:pt x="2521" y="1017"/>
                      </a:lnTo>
                      <a:lnTo>
                        <a:pt x="2527" y="1019"/>
                      </a:lnTo>
                      <a:lnTo>
                        <a:pt x="2535" y="1021"/>
                      </a:lnTo>
                      <a:lnTo>
                        <a:pt x="2545" y="1023"/>
                      </a:lnTo>
                      <a:lnTo>
                        <a:pt x="2565" y="1026"/>
                      </a:lnTo>
                      <a:lnTo>
                        <a:pt x="2587" y="1027"/>
                      </a:lnTo>
                      <a:lnTo>
                        <a:pt x="2608" y="1026"/>
                      </a:lnTo>
                      <a:lnTo>
                        <a:pt x="2628" y="1023"/>
                      </a:lnTo>
                      <a:lnTo>
                        <a:pt x="2635" y="1021"/>
                      </a:lnTo>
                      <a:lnTo>
                        <a:pt x="2643" y="1019"/>
                      </a:lnTo>
                      <a:lnTo>
                        <a:pt x="2647" y="1016"/>
                      </a:lnTo>
                      <a:lnTo>
                        <a:pt x="2650" y="1013"/>
                      </a:lnTo>
                      <a:lnTo>
                        <a:pt x="2651" y="1011"/>
                      </a:lnTo>
                      <a:lnTo>
                        <a:pt x="2654" y="1009"/>
                      </a:lnTo>
                      <a:lnTo>
                        <a:pt x="2656" y="1009"/>
                      </a:lnTo>
                      <a:lnTo>
                        <a:pt x="2658" y="1008"/>
                      </a:lnTo>
                      <a:lnTo>
                        <a:pt x="2660" y="1009"/>
                      </a:lnTo>
                      <a:lnTo>
                        <a:pt x="2662" y="1009"/>
                      </a:lnTo>
                      <a:lnTo>
                        <a:pt x="2664" y="1011"/>
                      </a:lnTo>
                      <a:lnTo>
                        <a:pt x="2666" y="1013"/>
                      </a:lnTo>
                      <a:lnTo>
                        <a:pt x="2668" y="1018"/>
                      </a:lnTo>
                      <a:lnTo>
                        <a:pt x="2671" y="1022"/>
                      </a:lnTo>
                      <a:lnTo>
                        <a:pt x="2675" y="1026"/>
                      </a:lnTo>
                      <a:lnTo>
                        <a:pt x="2680" y="1028"/>
                      </a:lnTo>
                      <a:lnTo>
                        <a:pt x="2684" y="1029"/>
                      </a:lnTo>
                      <a:lnTo>
                        <a:pt x="2689" y="1030"/>
                      </a:lnTo>
                      <a:lnTo>
                        <a:pt x="2695" y="1030"/>
                      </a:lnTo>
                      <a:lnTo>
                        <a:pt x="2700" y="1030"/>
                      </a:lnTo>
                      <a:lnTo>
                        <a:pt x="2723" y="1025"/>
                      </a:lnTo>
                      <a:lnTo>
                        <a:pt x="2741" y="1019"/>
                      </a:lnTo>
                      <a:lnTo>
                        <a:pt x="2756" y="1016"/>
                      </a:lnTo>
                      <a:lnTo>
                        <a:pt x="2766" y="1015"/>
                      </a:lnTo>
                      <a:lnTo>
                        <a:pt x="2770" y="1015"/>
                      </a:lnTo>
                      <a:lnTo>
                        <a:pt x="2774" y="1016"/>
                      </a:lnTo>
                      <a:lnTo>
                        <a:pt x="2776" y="1017"/>
                      </a:lnTo>
                      <a:lnTo>
                        <a:pt x="2778" y="1019"/>
                      </a:lnTo>
                      <a:lnTo>
                        <a:pt x="2785" y="1029"/>
                      </a:lnTo>
                      <a:lnTo>
                        <a:pt x="2797" y="1044"/>
                      </a:lnTo>
                      <a:lnTo>
                        <a:pt x="2803" y="1047"/>
                      </a:lnTo>
                      <a:lnTo>
                        <a:pt x="2810" y="1050"/>
                      </a:lnTo>
                      <a:lnTo>
                        <a:pt x="2819" y="1053"/>
                      </a:lnTo>
                      <a:lnTo>
                        <a:pt x="2829" y="1055"/>
                      </a:lnTo>
                      <a:lnTo>
                        <a:pt x="2838" y="1057"/>
                      </a:lnTo>
                      <a:lnTo>
                        <a:pt x="2848" y="1060"/>
                      </a:lnTo>
                      <a:lnTo>
                        <a:pt x="2857" y="1063"/>
                      </a:lnTo>
                      <a:lnTo>
                        <a:pt x="2864" y="1068"/>
                      </a:lnTo>
                      <a:lnTo>
                        <a:pt x="2872" y="1073"/>
                      </a:lnTo>
                      <a:lnTo>
                        <a:pt x="2877" y="1080"/>
                      </a:lnTo>
                      <a:lnTo>
                        <a:pt x="2882" y="1085"/>
                      </a:lnTo>
                      <a:lnTo>
                        <a:pt x="2884" y="1090"/>
                      </a:lnTo>
                      <a:lnTo>
                        <a:pt x="2886" y="1100"/>
                      </a:lnTo>
                      <a:lnTo>
                        <a:pt x="2887" y="1109"/>
                      </a:lnTo>
                      <a:lnTo>
                        <a:pt x="2887" y="1117"/>
                      </a:lnTo>
                      <a:lnTo>
                        <a:pt x="2889" y="1125"/>
                      </a:lnTo>
                      <a:lnTo>
                        <a:pt x="2891" y="1128"/>
                      </a:lnTo>
                      <a:lnTo>
                        <a:pt x="2895" y="1131"/>
                      </a:lnTo>
                      <a:lnTo>
                        <a:pt x="2900" y="1136"/>
                      </a:lnTo>
                      <a:lnTo>
                        <a:pt x="2907" y="1139"/>
                      </a:lnTo>
                      <a:lnTo>
                        <a:pt x="2913" y="1142"/>
                      </a:lnTo>
                      <a:lnTo>
                        <a:pt x="2918" y="1146"/>
                      </a:lnTo>
                      <a:lnTo>
                        <a:pt x="2922" y="1149"/>
                      </a:lnTo>
                      <a:lnTo>
                        <a:pt x="2923" y="1151"/>
                      </a:lnTo>
                      <a:lnTo>
                        <a:pt x="2924" y="1154"/>
                      </a:lnTo>
                      <a:lnTo>
                        <a:pt x="2924" y="1157"/>
                      </a:lnTo>
                      <a:lnTo>
                        <a:pt x="2923" y="1161"/>
                      </a:lnTo>
                      <a:lnTo>
                        <a:pt x="2922" y="1164"/>
                      </a:lnTo>
                      <a:lnTo>
                        <a:pt x="2918" y="1170"/>
                      </a:lnTo>
                      <a:lnTo>
                        <a:pt x="2916" y="1179"/>
                      </a:lnTo>
                      <a:lnTo>
                        <a:pt x="2915" y="1183"/>
                      </a:lnTo>
                      <a:lnTo>
                        <a:pt x="2915" y="1188"/>
                      </a:lnTo>
                      <a:lnTo>
                        <a:pt x="2915" y="1193"/>
                      </a:lnTo>
                      <a:lnTo>
                        <a:pt x="2916" y="1198"/>
                      </a:lnTo>
                      <a:lnTo>
                        <a:pt x="2920" y="1204"/>
                      </a:lnTo>
                      <a:lnTo>
                        <a:pt x="2926" y="1209"/>
                      </a:lnTo>
                      <a:lnTo>
                        <a:pt x="2933" y="1214"/>
                      </a:lnTo>
                      <a:lnTo>
                        <a:pt x="2943" y="1218"/>
                      </a:lnTo>
                      <a:lnTo>
                        <a:pt x="2952" y="1223"/>
                      </a:lnTo>
                      <a:lnTo>
                        <a:pt x="2960" y="1228"/>
                      </a:lnTo>
                      <a:lnTo>
                        <a:pt x="2968" y="1233"/>
                      </a:lnTo>
                      <a:lnTo>
                        <a:pt x="2973" y="1238"/>
                      </a:lnTo>
                      <a:lnTo>
                        <a:pt x="2973" y="1241"/>
                      </a:lnTo>
                      <a:lnTo>
                        <a:pt x="2973" y="1242"/>
                      </a:lnTo>
                      <a:lnTo>
                        <a:pt x="2972" y="1245"/>
                      </a:lnTo>
                      <a:lnTo>
                        <a:pt x="2970" y="1247"/>
                      </a:lnTo>
                      <a:lnTo>
                        <a:pt x="2965" y="1252"/>
                      </a:lnTo>
                      <a:lnTo>
                        <a:pt x="2958" y="1260"/>
                      </a:lnTo>
                      <a:lnTo>
                        <a:pt x="2955" y="1264"/>
                      </a:lnTo>
                      <a:lnTo>
                        <a:pt x="2953" y="1270"/>
                      </a:lnTo>
                      <a:lnTo>
                        <a:pt x="2951" y="1274"/>
                      </a:lnTo>
                      <a:lnTo>
                        <a:pt x="2949" y="1279"/>
                      </a:lnTo>
                      <a:lnTo>
                        <a:pt x="2949" y="1286"/>
                      </a:lnTo>
                      <a:lnTo>
                        <a:pt x="2949" y="1291"/>
                      </a:lnTo>
                      <a:lnTo>
                        <a:pt x="2951" y="1299"/>
                      </a:lnTo>
                      <a:lnTo>
                        <a:pt x="2953" y="1305"/>
                      </a:lnTo>
                      <a:lnTo>
                        <a:pt x="2956" y="1313"/>
                      </a:lnTo>
                      <a:lnTo>
                        <a:pt x="2958" y="1318"/>
                      </a:lnTo>
                      <a:lnTo>
                        <a:pt x="2958" y="1324"/>
                      </a:lnTo>
                      <a:lnTo>
                        <a:pt x="2958" y="1328"/>
                      </a:lnTo>
                      <a:lnTo>
                        <a:pt x="2955" y="1336"/>
                      </a:lnTo>
                      <a:lnTo>
                        <a:pt x="2951" y="1342"/>
                      </a:lnTo>
                      <a:lnTo>
                        <a:pt x="2945" y="1350"/>
                      </a:lnTo>
                      <a:lnTo>
                        <a:pt x="2940" y="1357"/>
                      </a:lnTo>
                      <a:lnTo>
                        <a:pt x="2938" y="1363"/>
                      </a:lnTo>
                      <a:lnTo>
                        <a:pt x="2937" y="1369"/>
                      </a:lnTo>
                      <a:lnTo>
                        <a:pt x="2936" y="1376"/>
                      </a:lnTo>
                      <a:lnTo>
                        <a:pt x="2936" y="1383"/>
                      </a:lnTo>
                      <a:lnTo>
                        <a:pt x="2937" y="1386"/>
                      </a:lnTo>
                      <a:lnTo>
                        <a:pt x="2938" y="1390"/>
                      </a:lnTo>
                      <a:lnTo>
                        <a:pt x="2940" y="1393"/>
                      </a:lnTo>
                      <a:lnTo>
                        <a:pt x="2942" y="1395"/>
                      </a:lnTo>
                      <a:lnTo>
                        <a:pt x="2949" y="1400"/>
                      </a:lnTo>
                      <a:lnTo>
                        <a:pt x="2955" y="1405"/>
                      </a:lnTo>
                      <a:lnTo>
                        <a:pt x="2964" y="1409"/>
                      </a:lnTo>
                      <a:lnTo>
                        <a:pt x="2971" y="1414"/>
                      </a:lnTo>
                      <a:lnTo>
                        <a:pt x="2978" y="1420"/>
                      </a:lnTo>
                      <a:lnTo>
                        <a:pt x="2983" y="1426"/>
                      </a:lnTo>
                      <a:lnTo>
                        <a:pt x="2988" y="1437"/>
                      </a:lnTo>
                      <a:lnTo>
                        <a:pt x="2992" y="1445"/>
                      </a:lnTo>
                      <a:lnTo>
                        <a:pt x="2993" y="1452"/>
                      </a:lnTo>
                      <a:lnTo>
                        <a:pt x="2994" y="1458"/>
                      </a:lnTo>
                      <a:lnTo>
                        <a:pt x="2993" y="1461"/>
                      </a:lnTo>
                      <a:lnTo>
                        <a:pt x="2991" y="1464"/>
                      </a:lnTo>
                      <a:lnTo>
                        <a:pt x="2987" y="1466"/>
                      </a:lnTo>
                      <a:lnTo>
                        <a:pt x="2983" y="1467"/>
                      </a:lnTo>
                      <a:lnTo>
                        <a:pt x="2972" y="1466"/>
                      </a:lnTo>
                      <a:lnTo>
                        <a:pt x="2959" y="1464"/>
                      </a:lnTo>
                      <a:lnTo>
                        <a:pt x="2944" y="1460"/>
                      </a:lnTo>
                      <a:lnTo>
                        <a:pt x="2930" y="1457"/>
                      </a:lnTo>
                      <a:lnTo>
                        <a:pt x="2924" y="1455"/>
                      </a:lnTo>
                      <a:lnTo>
                        <a:pt x="2918" y="1454"/>
                      </a:lnTo>
                      <a:lnTo>
                        <a:pt x="2914" y="1455"/>
                      </a:lnTo>
                      <a:lnTo>
                        <a:pt x="2911" y="1457"/>
                      </a:lnTo>
                      <a:lnTo>
                        <a:pt x="2907" y="1459"/>
                      </a:lnTo>
                      <a:lnTo>
                        <a:pt x="2905" y="1462"/>
                      </a:lnTo>
                      <a:lnTo>
                        <a:pt x="2903" y="1465"/>
                      </a:lnTo>
                      <a:lnTo>
                        <a:pt x="2903" y="1468"/>
                      </a:lnTo>
                      <a:lnTo>
                        <a:pt x="2903" y="1477"/>
                      </a:lnTo>
                      <a:lnTo>
                        <a:pt x="2904" y="1487"/>
                      </a:lnTo>
                      <a:lnTo>
                        <a:pt x="2907" y="1497"/>
                      </a:lnTo>
                      <a:lnTo>
                        <a:pt x="2912" y="1507"/>
                      </a:lnTo>
                      <a:lnTo>
                        <a:pt x="2865" y="1513"/>
                      </a:lnTo>
                      <a:lnTo>
                        <a:pt x="2852" y="1511"/>
                      </a:lnTo>
                      <a:lnTo>
                        <a:pt x="2837" y="1509"/>
                      </a:lnTo>
                      <a:lnTo>
                        <a:pt x="2830" y="1508"/>
                      </a:lnTo>
                      <a:lnTo>
                        <a:pt x="2824" y="1505"/>
                      </a:lnTo>
                      <a:lnTo>
                        <a:pt x="2821" y="1503"/>
                      </a:lnTo>
                      <a:lnTo>
                        <a:pt x="2820" y="1501"/>
                      </a:lnTo>
                      <a:lnTo>
                        <a:pt x="2819" y="1498"/>
                      </a:lnTo>
                      <a:lnTo>
                        <a:pt x="2818" y="1494"/>
                      </a:lnTo>
                      <a:lnTo>
                        <a:pt x="2819" y="1487"/>
                      </a:lnTo>
                      <a:lnTo>
                        <a:pt x="2821" y="1475"/>
                      </a:lnTo>
                      <a:lnTo>
                        <a:pt x="2821" y="1470"/>
                      </a:lnTo>
                      <a:lnTo>
                        <a:pt x="2820" y="1464"/>
                      </a:lnTo>
                      <a:lnTo>
                        <a:pt x="2819" y="1463"/>
                      </a:lnTo>
                      <a:lnTo>
                        <a:pt x="2818" y="1462"/>
                      </a:lnTo>
                      <a:lnTo>
                        <a:pt x="2816" y="1461"/>
                      </a:lnTo>
                      <a:lnTo>
                        <a:pt x="2813" y="1462"/>
                      </a:lnTo>
                      <a:lnTo>
                        <a:pt x="2805" y="1465"/>
                      </a:lnTo>
                      <a:lnTo>
                        <a:pt x="2796" y="1470"/>
                      </a:lnTo>
                      <a:lnTo>
                        <a:pt x="2786" y="1475"/>
                      </a:lnTo>
                      <a:lnTo>
                        <a:pt x="2778" y="1479"/>
                      </a:lnTo>
                      <a:lnTo>
                        <a:pt x="2769" y="1484"/>
                      </a:lnTo>
                      <a:lnTo>
                        <a:pt x="2762" y="1489"/>
                      </a:lnTo>
                      <a:lnTo>
                        <a:pt x="2758" y="1490"/>
                      </a:lnTo>
                      <a:lnTo>
                        <a:pt x="2754" y="1491"/>
                      </a:lnTo>
                      <a:lnTo>
                        <a:pt x="2750" y="1490"/>
                      </a:lnTo>
                      <a:lnTo>
                        <a:pt x="2745" y="1488"/>
                      </a:lnTo>
                      <a:lnTo>
                        <a:pt x="2732" y="1477"/>
                      </a:lnTo>
                      <a:lnTo>
                        <a:pt x="2718" y="1467"/>
                      </a:lnTo>
                      <a:lnTo>
                        <a:pt x="2708" y="1453"/>
                      </a:lnTo>
                      <a:lnTo>
                        <a:pt x="2699" y="1439"/>
                      </a:lnTo>
                      <a:lnTo>
                        <a:pt x="2690" y="1425"/>
                      </a:lnTo>
                      <a:lnTo>
                        <a:pt x="2683" y="1412"/>
                      </a:lnTo>
                      <a:lnTo>
                        <a:pt x="2678" y="1407"/>
                      </a:lnTo>
                      <a:lnTo>
                        <a:pt x="2673" y="1404"/>
                      </a:lnTo>
                      <a:lnTo>
                        <a:pt x="2667" y="1400"/>
                      </a:lnTo>
                      <a:lnTo>
                        <a:pt x="2661" y="1398"/>
                      </a:lnTo>
                      <a:lnTo>
                        <a:pt x="2655" y="1395"/>
                      </a:lnTo>
                      <a:lnTo>
                        <a:pt x="2650" y="1392"/>
                      </a:lnTo>
                      <a:lnTo>
                        <a:pt x="2648" y="1390"/>
                      </a:lnTo>
                      <a:lnTo>
                        <a:pt x="2647" y="1386"/>
                      </a:lnTo>
                      <a:lnTo>
                        <a:pt x="2646" y="1383"/>
                      </a:lnTo>
                      <a:lnTo>
                        <a:pt x="2646" y="1380"/>
                      </a:lnTo>
                      <a:lnTo>
                        <a:pt x="2636" y="1378"/>
                      </a:lnTo>
                      <a:lnTo>
                        <a:pt x="2628" y="1379"/>
                      </a:lnTo>
                      <a:lnTo>
                        <a:pt x="2620" y="1380"/>
                      </a:lnTo>
                      <a:lnTo>
                        <a:pt x="2613" y="1383"/>
                      </a:lnTo>
                      <a:lnTo>
                        <a:pt x="2606" y="1387"/>
                      </a:lnTo>
                      <a:lnTo>
                        <a:pt x="2601" y="1393"/>
                      </a:lnTo>
                      <a:lnTo>
                        <a:pt x="2594" y="1398"/>
                      </a:lnTo>
                      <a:lnTo>
                        <a:pt x="2589" y="1404"/>
                      </a:lnTo>
                      <a:lnTo>
                        <a:pt x="2579" y="1414"/>
                      </a:lnTo>
                      <a:lnTo>
                        <a:pt x="2568" y="1424"/>
                      </a:lnTo>
                      <a:lnTo>
                        <a:pt x="2563" y="1428"/>
                      </a:lnTo>
                      <a:lnTo>
                        <a:pt x="2558" y="1431"/>
                      </a:lnTo>
                      <a:lnTo>
                        <a:pt x="2551" y="1431"/>
                      </a:lnTo>
                      <a:lnTo>
                        <a:pt x="2545" y="1431"/>
                      </a:lnTo>
                      <a:lnTo>
                        <a:pt x="2538" y="1436"/>
                      </a:lnTo>
                      <a:lnTo>
                        <a:pt x="2527" y="1444"/>
                      </a:lnTo>
                      <a:lnTo>
                        <a:pt x="2522" y="1447"/>
                      </a:lnTo>
                      <a:lnTo>
                        <a:pt x="2516" y="1451"/>
                      </a:lnTo>
                      <a:lnTo>
                        <a:pt x="2511" y="1457"/>
                      </a:lnTo>
                      <a:lnTo>
                        <a:pt x="2509" y="1461"/>
                      </a:lnTo>
                      <a:lnTo>
                        <a:pt x="2507" y="1468"/>
                      </a:lnTo>
                      <a:lnTo>
                        <a:pt x="2505" y="1479"/>
                      </a:lnTo>
                      <a:lnTo>
                        <a:pt x="2504" y="1485"/>
                      </a:lnTo>
                      <a:lnTo>
                        <a:pt x="2501" y="1489"/>
                      </a:lnTo>
                      <a:lnTo>
                        <a:pt x="2498" y="1492"/>
                      </a:lnTo>
                      <a:lnTo>
                        <a:pt x="2494" y="1494"/>
                      </a:lnTo>
                      <a:lnTo>
                        <a:pt x="2489" y="1492"/>
                      </a:lnTo>
                      <a:lnTo>
                        <a:pt x="2483" y="1488"/>
                      </a:lnTo>
                      <a:lnTo>
                        <a:pt x="2475" y="1481"/>
                      </a:lnTo>
                      <a:lnTo>
                        <a:pt x="2467" y="1473"/>
                      </a:lnTo>
                      <a:lnTo>
                        <a:pt x="2458" y="1464"/>
                      </a:lnTo>
                      <a:lnTo>
                        <a:pt x="2452" y="1455"/>
                      </a:lnTo>
                      <a:lnTo>
                        <a:pt x="2446" y="1449"/>
                      </a:lnTo>
                      <a:lnTo>
                        <a:pt x="2444" y="1444"/>
                      </a:lnTo>
                      <a:lnTo>
                        <a:pt x="2439" y="1443"/>
                      </a:lnTo>
                      <a:lnTo>
                        <a:pt x="2432" y="1444"/>
                      </a:lnTo>
                      <a:lnTo>
                        <a:pt x="2427" y="1446"/>
                      </a:lnTo>
                      <a:lnTo>
                        <a:pt x="2421" y="1448"/>
                      </a:lnTo>
                      <a:lnTo>
                        <a:pt x="2410" y="1455"/>
                      </a:lnTo>
                      <a:lnTo>
                        <a:pt x="2398" y="1465"/>
                      </a:lnTo>
                      <a:lnTo>
                        <a:pt x="2387" y="1476"/>
                      </a:lnTo>
                      <a:lnTo>
                        <a:pt x="2376" y="1487"/>
                      </a:lnTo>
                      <a:lnTo>
                        <a:pt x="2366" y="1495"/>
                      </a:lnTo>
                      <a:lnTo>
                        <a:pt x="2357" y="1501"/>
                      </a:lnTo>
                      <a:lnTo>
                        <a:pt x="2343" y="1499"/>
                      </a:lnTo>
                      <a:lnTo>
                        <a:pt x="2333" y="1499"/>
                      </a:lnTo>
                      <a:lnTo>
                        <a:pt x="2325" y="1509"/>
                      </a:lnTo>
                      <a:lnTo>
                        <a:pt x="2318" y="1521"/>
                      </a:lnTo>
                      <a:lnTo>
                        <a:pt x="2309" y="1532"/>
                      </a:lnTo>
                      <a:lnTo>
                        <a:pt x="2299" y="1541"/>
                      </a:lnTo>
                      <a:lnTo>
                        <a:pt x="2297" y="1543"/>
                      </a:lnTo>
                      <a:lnTo>
                        <a:pt x="2295" y="1543"/>
                      </a:lnTo>
                      <a:lnTo>
                        <a:pt x="2292" y="1543"/>
                      </a:lnTo>
                      <a:lnTo>
                        <a:pt x="2290" y="1543"/>
                      </a:lnTo>
                      <a:lnTo>
                        <a:pt x="2285" y="1540"/>
                      </a:lnTo>
                      <a:lnTo>
                        <a:pt x="2280" y="1536"/>
                      </a:lnTo>
                      <a:lnTo>
                        <a:pt x="2275" y="1532"/>
                      </a:lnTo>
                      <a:lnTo>
                        <a:pt x="2269" y="1529"/>
                      </a:lnTo>
                      <a:lnTo>
                        <a:pt x="2266" y="1528"/>
                      </a:lnTo>
                      <a:lnTo>
                        <a:pt x="2263" y="1528"/>
                      </a:lnTo>
                      <a:lnTo>
                        <a:pt x="2258" y="1529"/>
                      </a:lnTo>
                      <a:lnTo>
                        <a:pt x="2254" y="1530"/>
                      </a:lnTo>
                      <a:lnTo>
                        <a:pt x="2249" y="1531"/>
                      </a:lnTo>
                      <a:lnTo>
                        <a:pt x="2243" y="1532"/>
                      </a:lnTo>
                      <a:lnTo>
                        <a:pt x="2238" y="1533"/>
                      </a:lnTo>
                      <a:lnTo>
                        <a:pt x="2231" y="1533"/>
                      </a:lnTo>
                      <a:lnTo>
                        <a:pt x="2221" y="1531"/>
                      </a:lnTo>
                      <a:lnTo>
                        <a:pt x="2209" y="1530"/>
                      </a:lnTo>
                      <a:lnTo>
                        <a:pt x="2199" y="1528"/>
                      </a:lnTo>
                      <a:lnTo>
                        <a:pt x="2189" y="1528"/>
                      </a:lnTo>
                      <a:lnTo>
                        <a:pt x="2185" y="1529"/>
                      </a:lnTo>
                      <a:lnTo>
                        <a:pt x="2182" y="1530"/>
                      </a:lnTo>
                      <a:lnTo>
                        <a:pt x="2178" y="1532"/>
                      </a:lnTo>
                      <a:lnTo>
                        <a:pt x="2175" y="1535"/>
                      </a:lnTo>
                      <a:lnTo>
                        <a:pt x="2168" y="1547"/>
                      </a:lnTo>
                      <a:lnTo>
                        <a:pt x="2159" y="1557"/>
                      </a:lnTo>
                      <a:lnTo>
                        <a:pt x="2155" y="1560"/>
                      </a:lnTo>
                      <a:lnTo>
                        <a:pt x="2148" y="1561"/>
                      </a:lnTo>
                      <a:lnTo>
                        <a:pt x="2146" y="1561"/>
                      </a:lnTo>
                      <a:lnTo>
                        <a:pt x="2143" y="1560"/>
                      </a:lnTo>
                      <a:lnTo>
                        <a:pt x="2140" y="1558"/>
                      </a:lnTo>
                      <a:lnTo>
                        <a:pt x="2136" y="1556"/>
                      </a:lnTo>
                      <a:lnTo>
                        <a:pt x="2129" y="1549"/>
                      </a:lnTo>
                      <a:lnTo>
                        <a:pt x="2119" y="1543"/>
                      </a:lnTo>
                      <a:lnTo>
                        <a:pt x="2114" y="1541"/>
                      </a:lnTo>
                      <a:lnTo>
                        <a:pt x="2109" y="1540"/>
                      </a:lnTo>
                      <a:lnTo>
                        <a:pt x="2104" y="1540"/>
                      </a:lnTo>
                      <a:lnTo>
                        <a:pt x="2098" y="1540"/>
                      </a:lnTo>
                      <a:lnTo>
                        <a:pt x="2093" y="1544"/>
                      </a:lnTo>
                      <a:lnTo>
                        <a:pt x="2087" y="1549"/>
                      </a:lnTo>
                      <a:lnTo>
                        <a:pt x="2082" y="1556"/>
                      </a:lnTo>
                      <a:lnTo>
                        <a:pt x="2077" y="1561"/>
                      </a:lnTo>
                      <a:lnTo>
                        <a:pt x="2075" y="1563"/>
                      </a:lnTo>
                      <a:lnTo>
                        <a:pt x="2073" y="1566"/>
                      </a:lnTo>
                      <a:lnTo>
                        <a:pt x="2070" y="1566"/>
                      </a:lnTo>
                      <a:lnTo>
                        <a:pt x="2068" y="1566"/>
                      </a:lnTo>
                      <a:lnTo>
                        <a:pt x="2067" y="1563"/>
                      </a:lnTo>
                      <a:lnTo>
                        <a:pt x="2065" y="1560"/>
                      </a:lnTo>
                      <a:lnTo>
                        <a:pt x="2063" y="1556"/>
                      </a:lnTo>
                      <a:lnTo>
                        <a:pt x="2062" y="1549"/>
                      </a:lnTo>
                      <a:lnTo>
                        <a:pt x="2056" y="1551"/>
                      </a:lnTo>
                      <a:lnTo>
                        <a:pt x="2052" y="1551"/>
                      </a:lnTo>
                      <a:lnTo>
                        <a:pt x="2048" y="1553"/>
                      </a:lnTo>
                      <a:lnTo>
                        <a:pt x="2043" y="1556"/>
                      </a:lnTo>
                      <a:lnTo>
                        <a:pt x="2046" y="2247"/>
                      </a:lnTo>
                      <a:lnTo>
                        <a:pt x="2028" y="2272"/>
                      </a:lnTo>
                      <a:lnTo>
                        <a:pt x="2025" y="2277"/>
                      </a:lnTo>
                      <a:lnTo>
                        <a:pt x="2022" y="2283"/>
                      </a:lnTo>
                      <a:lnTo>
                        <a:pt x="2021" y="2288"/>
                      </a:lnTo>
                      <a:lnTo>
                        <a:pt x="2021" y="2292"/>
                      </a:lnTo>
                      <a:lnTo>
                        <a:pt x="2022" y="2297"/>
                      </a:lnTo>
                      <a:lnTo>
                        <a:pt x="2024" y="2301"/>
                      </a:lnTo>
                      <a:lnTo>
                        <a:pt x="2026" y="2305"/>
                      </a:lnTo>
                      <a:lnTo>
                        <a:pt x="2029" y="2310"/>
                      </a:lnTo>
                      <a:lnTo>
                        <a:pt x="2037" y="2316"/>
                      </a:lnTo>
                      <a:lnTo>
                        <a:pt x="2046" y="2322"/>
                      </a:lnTo>
                      <a:lnTo>
                        <a:pt x="2055" y="2327"/>
                      </a:lnTo>
                      <a:lnTo>
                        <a:pt x="2065" y="2330"/>
                      </a:lnTo>
                      <a:lnTo>
                        <a:pt x="2070" y="2332"/>
                      </a:lnTo>
                      <a:lnTo>
                        <a:pt x="2075" y="2335"/>
                      </a:lnTo>
                      <a:lnTo>
                        <a:pt x="2078" y="2337"/>
                      </a:lnTo>
                      <a:lnTo>
                        <a:pt x="2082" y="2340"/>
                      </a:lnTo>
                      <a:lnTo>
                        <a:pt x="2088" y="2345"/>
                      </a:lnTo>
                      <a:lnTo>
                        <a:pt x="2092" y="2353"/>
                      </a:lnTo>
                      <a:lnTo>
                        <a:pt x="2096" y="2361"/>
                      </a:lnTo>
                      <a:lnTo>
                        <a:pt x="2101" y="2368"/>
                      </a:lnTo>
                      <a:lnTo>
                        <a:pt x="2105" y="2376"/>
                      </a:lnTo>
                      <a:lnTo>
                        <a:pt x="2110" y="2382"/>
                      </a:lnTo>
                      <a:lnTo>
                        <a:pt x="2131" y="2407"/>
                      </a:lnTo>
                      <a:lnTo>
                        <a:pt x="2155" y="2439"/>
                      </a:lnTo>
                      <a:lnTo>
                        <a:pt x="2169" y="2454"/>
                      </a:lnTo>
                      <a:lnTo>
                        <a:pt x="2182" y="2467"/>
                      </a:lnTo>
                      <a:lnTo>
                        <a:pt x="2188" y="2472"/>
                      </a:lnTo>
                      <a:lnTo>
                        <a:pt x="2194" y="2476"/>
                      </a:lnTo>
                      <a:lnTo>
                        <a:pt x="2200" y="2478"/>
                      </a:lnTo>
                      <a:lnTo>
                        <a:pt x="2205" y="2478"/>
                      </a:lnTo>
                      <a:lnTo>
                        <a:pt x="2224" y="2476"/>
                      </a:lnTo>
                      <a:lnTo>
                        <a:pt x="2237" y="2475"/>
                      </a:lnTo>
                      <a:lnTo>
                        <a:pt x="2245" y="2474"/>
                      </a:lnTo>
                      <a:lnTo>
                        <a:pt x="2251" y="2476"/>
                      </a:lnTo>
                      <a:lnTo>
                        <a:pt x="2254" y="2477"/>
                      </a:lnTo>
                      <a:lnTo>
                        <a:pt x="2256" y="2480"/>
                      </a:lnTo>
                      <a:lnTo>
                        <a:pt x="2258" y="2484"/>
                      </a:lnTo>
                      <a:lnTo>
                        <a:pt x="2260" y="2488"/>
                      </a:lnTo>
                      <a:lnTo>
                        <a:pt x="2266" y="2500"/>
                      </a:lnTo>
                      <a:lnTo>
                        <a:pt x="2275" y="2517"/>
                      </a:lnTo>
                      <a:lnTo>
                        <a:pt x="2284" y="2518"/>
                      </a:lnTo>
                      <a:lnTo>
                        <a:pt x="2293" y="2521"/>
                      </a:lnTo>
                      <a:lnTo>
                        <a:pt x="2300" y="2525"/>
                      </a:lnTo>
                      <a:lnTo>
                        <a:pt x="2308" y="2530"/>
                      </a:lnTo>
                      <a:lnTo>
                        <a:pt x="2323" y="2541"/>
                      </a:lnTo>
                      <a:lnTo>
                        <a:pt x="2339" y="2553"/>
                      </a:lnTo>
                      <a:lnTo>
                        <a:pt x="2352" y="2561"/>
                      </a:lnTo>
                      <a:lnTo>
                        <a:pt x="2363" y="2569"/>
                      </a:lnTo>
                      <a:lnTo>
                        <a:pt x="2372" y="2575"/>
                      </a:lnTo>
                      <a:lnTo>
                        <a:pt x="2378" y="2583"/>
                      </a:lnTo>
                      <a:lnTo>
                        <a:pt x="2391" y="2599"/>
                      </a:lnTo>
                      <a:lnTo>
                        <a:pt x="2410" y="2621"/>
                      </a:lnTo>
                      <a:lnTo>
                        <a:pt x="2416" y="2628"/>
                      </a:lnTo>
                      <a:lnTo>
                        <a:pt x="2424" y="2634"/>
                      </a:lnTo>
                      <a:lnTo>
                        <a:pt x="2431" y="2638"/>
                      </a:lnTo>
                      <a:lnTo>
                        <a:pt x="2438" y="2641"/>
                      </a:lnTo>
                      <a:lnTo>
                        <a:pt x="2453" y="2647"/>
                      </a:lnTo>
                      <a:lnTo>
                        <a:pt x="2469" y="2655"/>
                      </a:lnTo>
                      <a:lnTo>
                        <a:pt x="2482" y="2664"/>
                      </a:lnTo>
                      <a:lnTo>
                        <a:pt x="2492" y="2672"/>
                      </a:lnTo>
                      <a:lnTo>
                        <a:pt x="2495" y="2675"/>
                      </a:lnTo>
                      <a:lnTo>
                        <a:pt x="2497" y="2678"/>
                      </a:lnTo>
                      <a:lnTo>
                        <a:pt x="2499" y="2681"/>
                      </a:lnTo>
                      <a:lnTo>
                        <a:pt x="2500" y="2685"/>
                      </a:lnTo>
                      <a:lnTo>
                        <a:pt x="2501" y="2692"/>
                      </a:lnTo>
                      <a:lnTo>
                        <a:pt x="2501" y="2702"/>
                      </a:lnTo>
                      <a:lnTo>
                        <a:pt x="2499" y="2714"/>
                      </a:lnTo>
                      <a:lnTo>
                        <a:pt x="2498" y="2730"/>
                      </a:lnTo>
                      <a:lnTo>
                        <a:pt x="2495" y="2737"/>
                      </a:lnTo>
                      <a:lnTo>
                        <a:pt x="2494" y="2743"/>
                      </a:lnTo>
                      <a:lnTo>
                        <a:pt x="2494" y="2748"/>
                      </a:lnTo>
                      <a:lnTo>
                        <a:pt x="2496" y="2754"/>
                      </a:lnTo>
                      <a:lnTo>
                        <a:pt x="2498" y="2758"/>
                      </a:lnTo>
                      <a:lnTo>
                        <a:pt x="2501" y="2762"/>
                      </a:lnTo>
                      <a:lnTo>
                        <a:pt x="2506" y="2766"/>
                      </a:lnTo>
                      <a:lnTo>
                        <a:pt x="2510" y="2770"/>
                      </a:lnTo>
                      <a:lnTo>
                        <a:pt x="2520" y="2776"/>
                      </a:lnTo>
                      <a:lnTo>
                        <a:pt x="2528" y="2783"/>
                      </a:lnTo>
                      <a:lnTo>
                        <a:pt x="2533" y="2786"/>
                      </a:lnTo>
                      <a:lnTo>
                        <a:pt x="2535" y="2789"/>
                      </a:lnTo>
                      <a:lnTo>
                        <a:pt x="2537" y="2794"/>
                      </a:lnTo>
                      <a:lnTo>
                        <a:pt x="2537" y="2798"/>
                      </a:lnTo>
                      <a:lnTo>
                        <a:pt x="2537" y="2802"/>
                      </a:lnTo>
                      <a:lnTo>
                        <a:pt x="2536" y="2807"/>
                      </a:lnTo>
                      <a:lnTo>
                        <a:pt x="2534" y="2812"/>
                      </a:lnTo>
                      <a:lnTo>
                        <a:pt x="2532" y="2816"/>
                      </a:lnTo>
                      <a:lnTo>
                        <a:pt x="2526" y="2825"/>
                      </a:lnTo>
                      <a:lnTo>
                        <a:pt x="2519" y="2834"/>
                      </a:lnTo>
                      <a:lnTo>
                        <a:pt x="2504" y="2850"/>
                      </a:lnTo>
                      <a:lnTo>
                        <a:pt x="2489" y="2864"/>
                      </a:lnTo>
                      <a:lnTo>
                        <a:pt x="2484" y="2870"/>
                      </a:lnTo>
                      <a:lnTo>
                        <a:pt x="2481" y="2877"/>
                      </a:lnTo>
                      <a:lnTo>
                        <a:pt x="2480" y="2883"/>
                      </a:lnTo>
                      <a:lnTo>
                        <a:pt x="2481" y="2891"/>
                      </a:lnTo>
                      <a:lnTo>
                        <a:pt x="2482" y="2897"/>
                      </a:lnTo>
                      <a:lnTo>
                        <a:pt x="2485" y="2905"/>
                      </a:lnTo>
                      <a:lnTo>
                        <a:pt x="2489" y="2912"/>
                      </a:lnTo>
                      <a:lnTo>
                        <a:pt x="2495" y="2919"/>
                      </a:lnTo>
                      <a:lnTo>
                        <a:pt x="2519" y="2946"/>
                      </a:lnTo>
                      <a:lnTo>
                        <a:pt x="2539" y="2967"/>
                      </a:lnTo>
                      <a:lnTo>
                        <a:pt x="2540" y="2970"/>
                      </a:lnTo>
                      <a:lnTo>
                        <a:pt x="2540" y="2971"/>
                      </a:lnTo>
                      <a:lnTo>
                        <a:pt x="2540" y="2973"/>
                      </a:lnTo>
                      <a:lnTo>
                        <a:pt x="2540" y="2975"/>
                      </a:lnTo>
                      <a:lnTo>
                        <a:pt x="2538" y="2978"/>
                      </a:lnTo>
                      <a:lnTo>
                        <a:pt x="2535" y="2982"/>
                      </a:lnTo>
                      <a:lnTo>
                        <a:pt x="2527" y="2988"/>
                      </a:lnTo>
                      <a:lnTo>
                        <a:pt x="2523" y="2991"/>
                      </a:lnTo>
                      <a:lnTo>
                        <a:pt x="2528" y="3000"/>
                      </a:lnTo>
                      <a:lnTo>
                        <a:pt x="2534" y="3005"/>
                      </a:lnTo>
                      <a:lnTo>
                        <a:pt x="2542" y="3012"/>
                      </a:lnTo>
                      <a:lnTo>
                        <a:pt x="2552" y="3019"/>
                      </a:lnTo>
                      <a:lnTo>
                        <a:pt x="2561" y="3026"/>
                      </a:lnTo>
                      <a:lnTo>
                        <a:pt x="2569" y="3033"/>
                      </a:lnTo>
                      <a:lnTo>
                        <a:pt x="2570" y="3036"/>
                      </a:lnTo>
                      <a:lnTo>
                        <a:pt x="2572" y="3039"/>
                      </a:lnTo>
                      <a:lnTo>
                        <a:pt x="2570" y="3043"/>
                      </a:lnTo>
                      <a:lnTo>
                        <a:pt x="2570" y="3047"/>
                      </a:lnTo>
                      <a:lnTo>
                        <a:pt x="2568" y="3057"/>
                      </a:lnTo>
                      <a:lnTo>
                        <a:pt x="2568" y="3065"/>
                      </a:lnTo>
                      <a:lnTo>
                        <a:pt x="2574" y="3067"/>
                      </a:lnTo>
                      <a:lnTo>
                        <a:pt x="2580" y="3069"/>
                      </a:lnTo>
                      <a:lnTo>
                        <a:pt x="2588" y="3072"/>
                      </a:lnTo>
                      <a:lnTo>
                        <a:pt x="2594" y="3075"/>
                      </a:lnTo>
                      <a:lnTo>
                        <a:pt x="2601" y="3080"/>
                      </a:lnTo>
                      <a:lnTo>
                        <a:pt x="2606" y="3084"/>
                      </a:lnTo>
                      <a:lnTo>
                        <a:pt x="2610" y="3088"/>
                      </a:lnTo>
                      <a:lnTo>
                        <a:pt x="2613" y="3092"/>
                      </a:lnTo>
                      <a:lnTo>
                        <a:pt x="2618" y="3093"/>
                      </a:lnTo>
                      <a:lnTo>
                        <a:pt x="2622" y="3094"/>
                      </a:lnTo>
                      <a:lnTo>
                        <a:pt x="2626" y="3105"/>
                      </a:lnTo>
                      <a:lnTo>
                        <a:pt x="2628" y="3114"/>
                      </a:lnTo>
                      <a:lnTo>
                        <a:pt x="2631" y="3122"/>
                      </a:lnTo>
                      <a:lnTo>
                        <a:pt x="2635" y="3128"/>
                      </a:lnTo>
                      <a:lnTo>
                        <a:pt x="2640" y="3135"/>
                      </a:lnTo>
                      <a:lnTo>
                        <a:pt x="2645" y="3141"/>
                      </a:lnTo>
                      <a:lnTo>
                        <a:pt x="2653" y="3148"/>
                      </a:lnTo>
                      <a:lnTo>
                        <a:pt x="2661" y="3154"/>
                      </a:lnTo>
                      <a:lnTo>
                        <a:pt x="2666" y="3156"/>
                      </a:lnTo>
                      <a:lnTo>
                        <a:pt x="2668" y="3160"/>
                      </a:lnTo>
                      <a:lnTo>
                        <a:pt x="2669" y="3163"/>
                      </a:lnTo>
                      <a:lnTo>
                        <a:pt x="2669" y="3166"/>
                      </a:lnTo>
                      <a:lnTo>
                        <a:pt x="2669" y="3174"/>
                      </a:lnTo>
                      <a:lnTo>
                        <a:pt x="2667" y="3180"/>
                      </a:lnTo>
                      <a:lnTo>
                        <a:pt x="2664" y="3187"/>
                      </a:lnTo>
                      <a:lnTo>
                        <a:pt x="2664" y="3192"/>
                      </a:lnTo>
                      <a:lnTo>
                        <a:pt x="2666" y="3195"/>
                      </a:lnTo>
                      <a:lnTo>
                        <a:pt x="2667" y="3198"/>
                      </a:lnTo>
                      <a:lnTo>
                        <a:pt x="2670" y="3200"/>
                      </a:lnTo>
                      <a:lnTo>
                        <a:pt x="2674" y="3201"/>
                      </a:lnTo>
                      <a:lnTo>
                        <a:pt x="2674" y="3203"/>
                      </a:lnTo>
                      <a:lnTo>
                        <a:pt x="2675" y="3203"/>
                      </a:lnTo>
                      <a:lnTo>
                        <a:pt x="2674" y="3210"/>
                      </a:lnTo>
                      <a:lnTo>
                        <a:pt x="2673" y="3221"/>
                      </a:lnTo>
                      <a:lnTo>
                        <a:pt x="2673" y="3227"/>
                      </a:lnTo>
                      <a:lnTo>
                        <a:pt x="2674" y="3231"/>
                      </a:lnTo>
                      <a:lnTo>
                        <a:pt x="2675" y="3234"/>
                      </a:lnTo>
                      <a:lnTo>
                        <a:pt x="2677" y="3236"/>
                      </a:lnTo>
                      <a:lnTo>
                        <a:pt x="2677" y="3236"/>
                      </a:lnTo>
                      <a:lnTo>
                        <a:pt x="2672" y="3236"/>
                      </a:lnTo>
                      <a:lnTo>
                        <a:pt x="2661" y="3233"/>
                      </a:lnTo>
                      <a:lnTo>
                        <a:pt x="2656" y="3231"/>
                      </a:lnTo>
                      <a:lnTo>
                        <a:pt x="2650" y="3231"/>
                      </a:lnTo>
                      <a:lnTo>
                        <a:pt x="2648" y="3231"/>
                      </a:lnTo>
                      <a:lnTo>
                        <a:pt x="2645" y="3232"/>
                      </a:lnTo>
                      <a:lnTo>
                        <a:pt x="2644" y="3233"/>
                      </a:lnTo>
                      <a:lnTo>
                        <a:pt x="2642" y="3234"/>
                      </a:lnTo>
                      <a:lnTo>
                        <a:pt x="2640" y="3240"/>
                      </a:lnTo>
                      <a:lnTo>
                        <a:pt x="2640" y="3246"/>
                      </a:lnTo>
                      <a:lnTo>
                        <a:pt x="2640" y="3254"/>
                      </a:lnTo>
                      <a:lnTo>
                        <a:pt x="2640" y="3261"/>
                      </a:lnTo>
                      <a:lnTo>
                        <a:pt x="2641" y="3270"/>
                      </a:lnTo>
                      <a:lnTo>
                        <a:pt x="2641" y="3277"/>
                      </a:lnTo>
                      <a:lnTo>
                        <a:pt x="2641" y="3283"/>
                      </a:lnTo>
                      <a:lnTo>
                        <a:pt x="2640" y="3287"/>
                      </a:lnTo>
                      <a:lnTo>
                        <a:pt x="2631" y="3297"/>
                      </a:lnTo>
                      <a:lnTo>
                        <a:pt x="2623" y="3302"/>
                      </a:lnTo>
                      <a:lnTo>
                        <a:pt x="2622" y="3303"/>
                      </a:lnTo>
                      <a:lnTo>
                        <a:pt x="2622" y="3306"/>
                      </a:lnTo>
                      <a:lnTo>
                        <a:pt x="2622" y="3307"/>
                      </a:lnTo>
                      <a:lnTo>
                        <a:pt x="2623" y="3309"/>
                      </a:lnTo>
                      <a:lnTo>
                        <a:pt x="2627" y="3313"/>
                      </a:lnTo>
                      <a:lnTo>
                        <a:pt x="2634" y="3320"/>
                      </a:lnTo>
                      <a:lnTo>
                        <a:pt x="2639" y="3324"/>
                      </a:lnTo>
                      <a:lnTo>
                        <a:pt x="2642" y="3328"/>
                      </a:lnTo>
                      <a:lnTo>
                        <a:pt x="2643" y="3334"/>
                      </a:lnTo>
                      <a:lnTo>
                        <a:pt x="2643" y="3340"/>
                      </a:lnTo>
                      <a:lnTo>
                        <a:pt x="2641" y="3347"/>
                      </a:lnTo>
                      <a:lnTo>
                        <a:pt x="2639" y="3352"/>
                      </a:lnTo>
                      <a:lnTo>
                        <a:pt x="2635" y="3358"/>
                      </a:lnTo>
                      <a:lnTo>
                        <a:pt x="2631" y="3364"/>
                      </a:lnTo>
                      <a:lnTo>
                        <a:pt x="2627" y="3368"/>
                      </a:lnTo>
                      <a:lnTo>
                        <a:pt x="2620" y="3372"/>
                      </a:lnTo>
                      <a:lnTo>
                        <a:pt x="2614" y="3376"/>
                      </a:lnTo>
                      <a:lnTo>
                        <a:pt x="2607" y="3377"/>
                      </a:lnTo>
                      <a:lnTo>
                        <a:pt x="2601" y="3377"/>
                      </a:lnTo>
                      <a:lnTo>
                        <a:pt x="2593" y="3375"/>
                      </a:lnTo>
                      <a:lnTo>
                        <a:pt x="2586" y="3370"/>
                      </a:lnTo>
                      <a:lnTo>
                        <a:pt x="2578" y="3365"/>
                      </a:lnTo>
                      <a:lnTo>
                        <a:pt x="2573" y="3361"/>
                      </a:lnTo>
                      <a:lnTo>
                        <a:pt x="2565" y="3357"/>
                      </a:lnTo>
                      <a:lnTo>
                        <a:pt x="2558" y="3355"/>
                      </a:lnTo>
                      <a:lnTo>
                        <a:pt x="2549" y="3353"/>
                      </a:lnTo>
                      <a:lnTo>
                        <a:pt x="2540" y="3351"/>
                      </a:lnTo>
                      <a:lnTo>
                        <a:pt x="2534" y="3350"/>
                      </a:lnTo>
                      <a:lnTo>
                        <a:pt x="2528" y="3348"/>
                      </a:lnTo>
                      <a:lnTo>
                        <a:pt x="2525" y="3344"/>
                      </a:lnTo>
                      <a:lnTo>
                        <a:pt x="2522" y="3335"/>
                      </a:lnTo>
                      <a:lnTo>
                        <a:pt x="2520" y="3324"/>
                      </a:lnTo>
                      <a:lnTo>
                        <a:pt x="2518" y="3318"/>
                      </a:lnTo>
                      <a:lnTo>
                        <a:pt x="2516" y="3314"/>
                      </a:lnTo>
                      <a:lnTo>
                        <a:pt x="2514" y="3310"/>
                      </a:lnTo>
                      <a:lnTo>
                        <a:pt x="2511" y="3307"/>
                      </a:lnTo>
                      <a:lnTo>
                        <a:pt x="2507" y="3306"/>
                      </a:lnTo>
                      <a:lnTo>
                        <a:pt x="2502" y="3306"/>
                      </a:lnTo>
                      <a:lnTo>
                        <a:pt x="2498" y="3308"/>
                      </a:lnTo>
                      <a:lnTo>
                        <a:pt x="2493" y="3311"/>
                      </a:lnTo>
                      <a:lnTo>
                        <a:pt x="2483" y="3318"/>
                      </a:lnTo>
                      <a:lnTo>
                        <a:pt x="2477" y="3325"/>
                      </a:lnTo>
                      <a:lnTo>
                        <a:pt x="2472" y="3333"/>
                      </a:lnTo>
                      <a:lnTo>
                        <a:pt x="2469" y="3341"/>
                      </a:lnTo>
                      <a:lnTo>
                        <a:pt x="2466" y="3351"/>
                      </a:lnTo>
                      <a:lnTo>
                        <a:pt x="2462" y="3361"/>
                      </a:lnTo>
                      <a:lnTo>
                        <a:pt x="2459" y="3370"/>
                      </a:lnTo>
                      <a:lnTo>
                        <a:pt x="2456" y="3380"/>
                      </a:lnTo>
                      <a:lnTo>
                        <a:pt x="2453" y="3387"/>
                      </a:lnTo>
                      <a:lnTo>
                        <a:pt x="2448" y="3391"/>
                      </a:lnTo>
                      <a:lnTo>
                        <a:pt x="2445" y="3393"/>
                      </a:lnTo>
                      <a:lnTo>
                        <a:pt x="2442" y="3394"/>
                      </a:lnTo>
                      <a:lnTo>
                        <a:pt x="2439" y="3394"/>
                      </a:lnTo>
                      <a:lnTo>
                        <a:pt x="2437" y="3393"/>
                      </a:lnTo>
                      <a:lnTo>
                        <a:pt x="2430" y="3390"/>
                      </a:lnTo>
                      <a:lnTo>
                        <a:pt x="2425" y="3385"/>
                      </a:lnTo>
                      <a:lnTo>
                        <a:pt x="2420" y="3378"/>
                      </a:lnTo>
                      <a:lnTo>
                        <a:pt x="2416" y="3369"/>
                      </a:lnTo>
                      <a:lnTo>
                        <a:pt x="2413" y="3361"/>
                      </a:lnTo>
                      <a:lnTo>
                        <a:pt x="2410" y="3350"/>
                      </a:lnTo>
                      <a:lnTo>
                        <a:pt x="2407" y="3339"/>
                      </a:lnTo>
                      <a:lnTo>
                        <a:pt x="2406" y="3328"/>
                      </a:lnTo>
                      <a:lnTo>
                        <a:pt x="2406" y="3317"/>
                      </a:lnTo>
                      <a:lnTo>
                        <a:pt x="2406" y="3307"/>
                      </a:lnTo>
                      <a:lnTo>
                        <a:pt x="2408" y="3298"/>
                      </a:lnTo>
                      <a:lnTo>
                        <a:pt x="2412" y="3289"/>
                      </a:lnTo>
                      <a:lnTo>
                        <a:pt x="2414" y="3286"/>
                      </a:lnTo>
                      <a:lnTo>
                        <a:pt x="2417" y="3283"/>
                      </a:lnTo>
                      <a:lnTo>
                        <a:pt x="2419" y="3281"/>
                      </a:lnTo>
                      <a:lnTo>
                        <a:pt x="2423" y="3279"/>
                      </a:lnTo>
                      <a:lnTo>
                        <a:pt x="2431" y="3276"/>
                      </a:lnTo>
                      <a:lnTo>
                        <a:pt x="2435" y="3274"/>
                      </a:lnTo>
                      <a:lnTo>
                        <a:pt x="2437" y="3272"/>
                      </a:lnTo>
                      <a:lnTo>
                        <a:pt x="2438" y="3271"/>
                      </a:lnTo>
                      <a:lnTo>
                        <a:pt x="2438" y="3270"/>
                      </a:lnTo>
                      <a:lnTo>
                        <a:pt x="2437" y="3268"/>
                      </a:lnTo>
                      <a:lnTo>
                        <a:pt x="2432" y="3260"/>
                      </a:lnTo>
                      <a:lnTo>
                        <a:pt x="2427" y="3252"/>
                      </a:lnTo>
                      <a:lnTo>
                        <a:pt x="2424" y="3242"/>
                      </a:lnTo>
                      <a:lnTo>
                        <a:pt x="2423" y="3233"/>
                      </a:lnTo>
                      <a:lnTo>
                        <a:pt x="2421" y="3229"/>
                      </a:lnTo>
                      <a:lnTo>
                        <a:pt x="2419" y="3225"/>
                      </a:lnTo>
                      <a:lnTo>
                        <a:pt x="2416" y="3220"/>
                      </a:lnTo>
                      <a:lnTo>
                        <a:pt x="2411" y="3217"/>
                      </a:lnTo>
                      <a:lnTo>
                        <a:pt x="2393" y="3209"/>
                      </a:lnTo>
                      <a:lnTo>
                        <a:pt x="2369" y="3200"/>
                      </a:lnTo>
                      <a:lnTo>
                        <a:pt x="2354" y="3196"/>
                      </a:lnTo>
                      <a:lnTo>
                        <a:pt x="2344" y="3194"/>
                      </a:lnTo>
                      <a:lnTo>
                        <a:pt x="2338" y="3194"/>
                      </a:lnTo>
                      <a:lnTo>
                        <a:pt x="2334" y="3194"/>
                      </a:lnTo>
                      <a:lnTo>
                        <a:pt x="2331" y="3195"/>
                      </a:lnTo>
                      <a:lnTo>
                        <a:pt x="2329" y="3198"/>
                      </a:lnTo>
                      <a:lnTo>
                        <a:pt x="2327" y="3202"/>
                      </a:lnTo>
                      <a:lnTo>
                        <a:pt x="2326" y="3206"/>
                      </a:lnTo>
                      <a:lnTo>
                        <a:pt x="2326" y="3210"/>
                      </a:lnTo>
                      <a:lnTo>
                        <a:pt x="2327" y="3215"/>
                      </a:lnTo>
                      <a:lnTo>
                        <a:pt x="2332" y="3222"/>
                      </a:lnTo>
                      <a:lnTo>
                        <a:pt x="2337" y="3230"/>
                      </a:lnTo>
                      <a:lnTo>
                        <a:pt x="2343" y="3237"/>
                      </a:lnTo>
                      <a:lnTo>
                        <a:pt x="2348" y="3244"/>
                      </a:lnTo>
                      <a:lnTo>
                        <a:pt x="2352" y="3249"/>
                      </a:lnTo>
                      <a:lnTo>
                        <a:pt x="2353" y="3254"/>
                      </a:lnTo>
                      <a:lnTo>
                        <a:pt x="2346" y="3255"/>
                      </a:lnTo>
                      <a:lnTo>
                        <a:pt x="2338" y="3255"/>
                      </a:lnTo>
                      <a:lnTo>
                        <a:pt x="2330" y="3254"/>
                      </a:lnTo>
                      <a:lnTo>
                        <a:pt x="2322" y="3252"/>
                      </a:lnTo>
                      <a:lnTo>
                        <a:pt x="2314" y="3249"/>
                      </a:lnTo>
                      <a:lnTo>
                        <a:pt x="2307" y="3245"/>
                      </a:lnTo>
                      <a:lnTo>
                        <a:pt x="2302" y="3241"/>
                      </a:lnTo>
                      <a:lnTo>
                        <a:pt x="2297" y="3234"/>
                      </a:lnTo>
                      <a:lnTo>
                        <a:pt x="2290" y="3215"/>
                      </a:lnTo>
                      <a:lnTo>
                        <a:pt x="2286" y="3200"/>
                      </a:lnTo>
                      <a:lnTo>
                        <a:pt x="2285" y="3196"/>
                      </a:lnTo>
                      <a:lnTo>
                        <a:pt x="2283" y="3194"/>
                      </a:lnTo>
                      <a:lnTo>
                        <a:pt x="2281" y="3193"/>
                      </a:lnTo>
                      <a:lnTo>
                        <a:pt x="2278" y="3192"/>
                      </a:lnTo>
                      <a:lnTo>
                        <a:pt x="2275" y="3192"/>
                      </a:lnTo>
                      <a:lnTo>
                        <a:pt x="2269" y="3192"/>
                      </a:lnTo>
                      <a:lnTo>
                        <a:pt x="2263" y="3193"/>
                      </a:lnTo>
                      <a:lnTo>
                        <a:pt x="2256" y="3195"/>
                      </a:lnTo>
                      <a:lnTo>
                        <a:pt x="2248" y="3199"/>
                      </a:lnTo>
                      <a:lnTo>
                        <a:pt x="2241" y="3203"/>
                      </a:lnTo>
                      <a:lnTo>
                        <a:pt x="2236" y="3208"/>
                      </a:lnTo>
                      <a:lnTo>
                        <a:pt x="2232" y="3214"/>
                      </a:lnTo>
                      <a:lnTo>
                        <a:pt x="2226" y="3227"/>
                      </a:lnTo>
                      <a:lnTo>
                        <a:pt x="2219" y="3241"/>
                      </a:lnTo>
                      <a:lnTo>
                        <a:pt x="2206" y="3240"/>
                      </a:lnTo>
                      <a:lnTo>
                        <a:pt x="2195" y="3239"/>
                      </a:lnTo>
                      <a:lnTo>
                        <a:pt x="2188" y="3237"/>
                      </a:lnTo>
                      <a:lnTo>
                        <a:pt x="2182" y="3239"/>
                      </a:lnTo>
                      <a:lnTo>
                        <a:pt x="2176" y="3240"/>
                      </a:lnTo>
                      <a:lnTo>
                        <a:pt x="2170" y="3243"/>
                      </a:lnTo>
                      <a:lnTo>
                        <a:pt x="2165" y="3245"/>
                      </a:lnTo>
                      <a:lnTo>
                        <a:pt x="2160" y="3247"/>
                      </a:lnTo>
                      <a:lnTo>
                        <a:pt x="2155" y="3249"/>
                      </a:lnTo>
                      <a:lnTo>
                        <a:pt x="2149" y="3250"/>
                      </a:lnTo>
                      <a:lnTo>
                        <a:pt x="2144" y="3250"/>
                      </a:lnTo>
                      <a:lnTo>
                        <a:pt x="2138" y="3249"/>
                      </a:lnTo>
                      <a:lnTo>
                        <a:pt x="2133" y="3248"/>
                      </a:lnTo>
                      <a:lnTo>
                        <a:pt x="2128" y="3246"/>
                      </a:lnTo>
                      <a:lnTo>
                        <a:pt x="2123" y="3243"/>
                      </a:lnTo>
                      <a:lnTo>
                        <a:pt x="2121" y="3239"/>
                      </a:lnTo>
                      <a:lnTo>
                        <a:pt x="2119" y="3235"/>
                      </a:lnTo>
                      <a:lnTo>
                        <a:pt x="2118" y="3231"/>
                      </a:lnTo>
                      <a:lnTo>
                        <a:pt x="2117" y="3227"/>
                      </a:lnTo>
                      <a:lnTo>
                        <a:pt x="2118" y="3222"/>
                      </a:lnTo>
                      <a:lnTo>
                        <a:pt x="2118" y="3217"/>
                      </a:lnTo>
                      <a:lnTo>
                        <a:pt x="2120" y="3213"/>
                      </a:lnTo>
                      <a:lnTo>
                        <a:pt x="2124" y="3204"/>
                      </a:lnTo>
                      <a:lnTo>
                        <a:pt x="2131" y="3195"/>
                      </a:lnTo>
                      <a:lnTo>
                        <a:pt x="2137" y="3189"/>
                      </a:lnTo>
                      <a:lnTo>
                        <a:pt x="2144" y="3185"/>
                      </a:lnTo>
                      <a:lnTo>
                        <a:pt x="2147" y="3182"/>
                      </a:lnTo>
                      <a:lnTo>
                        <a:pt x="2148" y="3181"/>
                      </a:lnTo>
                      <a:lnTo>
                        <a:pt x="2149" y="3179"/>
                      </a:lnTo>
                      <a:lnTo>
                        <a:pt x="2150" y="3177"/>
                      </a:lnTo>
                      <a:lnTo>
                        <a:pt x="2150" y="3173"/>
                      </a:lnTo>
                      <a:lnTo>
                        <a:pt x="2149" y="3167"/>
                      </a:lnTo>
                      <a:lnTo>
                        <a:pt x="2145" y="3156"/>
                      </a:lnTo>
                      <a:lnTo>
                        <a:pt x="2144" y="3147"/>
                      </a:lnTo>
                      <a:lnTo>
                        <a:pt x="2145" y="3144"/>
                      </a:lnTo>
                      <a:lnTo>
                        <a:pt x="2147" y="3140"/>
                      </a:lnTo>
                      <a:lnTo>
                        <a:pt x="2149" y="3137"/>
                      </a:lnTo>
                      <a:lnTo>
                        <a:pt x="2152" y="3135"/>
                      </a:lnTo>
                      <a:lnTo>
                        <a:pt x="2160" y="3129"/>
                      </a:lnTo>
                      <a:lnTo>
                        <a:pt x="2167" y="3125"/>
                      </a:lnTo>
                      <a:lnTo>
                        <a:pt x="2173" y="3122"/>
                      </a:lnTo>
                      <a:lnTo>
                        <a:pt x="2175" y="3118"/>
                      </a:lnTo>
                      <a:lnTo>
                        <a:pt x="2175" y="3115"/>
                      </a:lnTo>
                      <a:lnTo>
                        <a:pt x="2173" y="3113"/>
                      </a:lnTo>
                      <a:lnTo>
                        <a:pt x="2170" y="3111"/>
                      </a:lnTo>
                      <a:lnTo>
                        <a:pt x="2165" y="3109"/>
                      </a:lnTo>
                      <a:lnTo>
                        <a:pt x="2158" y="3106"/>
                      </a:lnTo>
                      <a:lnTo>
                        <a:pt x="2151" y="3105"/>
                      </a:lnTo>
                      <a:lnTo>
                        <a:pt x="2146" y="3106"/>
                      </a:lnTo>
                      <a:lnTo>
                        <a:pt x="2141" y="3107"/>
                      </a:lnTo>
                      <a:lnTo>
                        <a:pt x="2136" y="3109"/>
                      </a:lnTo>
                      <a:lnTo>
                        <a:pt x="2133" y="3111"/>
                      </a:lnTo>
                      <a:lnTo>
                        <a:pt x="2129" y="3114"/>
                      </a:lnTo>
                      <a:lnTo>
                        <a:pt x="2125" y="3118"/>
                      </a:lnTo>
                      <a:lnTo>
                        <a:pt x="2119" y="3125"/>
                      </a:lnTo>
                      <a:lnTo>
                        <a:pt x="2111" y="3131"/>
                      </a:lnTo>
                      <a:lnTo>
                        <a:pt x="2107" y="3132"/>
                      </a:lnTo>
                      <a:lnTo>
                        <a:pt x="2103" y="3133"/>
                      </a:lnTo>
                      <a:lnTo>
                        <a:pt x="2097" y="3132"/>
                      </a:lnTo>
                      <a:lnTo>
                        <a:pt x="2091" y="3131"/>
                      </a:lnTo>
                      <a:lnTo>
                        <a:pt x="2088" y="3117"/>
                      </a:lnTo>
                      <a:lnTo>
                        <a:pt x="2084" y="3099"/>
                      </a:lnTo>
                      <a:lnTo>
                        <a:pt x="2083" y="3095"/>
                      </a:lnTo>
                      <a:lnTo>
                        <a:pt x="2081" y="3092"/>
                      </a:lnTo>
                      <a:lnTo>
                        <a:pt x="2080" y="3088"/>
                      </a:lnTo>
                      <a:lnTo>
                        <a:pt x="2078" y="3086"/>
                      </a:lnTo>
                      <a:lnTo>
                        <a:pt x="2076" y="3085"/>
                      </a:lnTo>
                      <a:lnTo>
                        <a:pt x="2073" y="3085"/>
                      </a:lnTo>
                      <a:lnTo>
                        <a:pt x="2069" y="3085"/>
                      </a:lnTo>
                      <a:lnTo>
                        <a:pt x="2065" y="3087"/>
                      </a:lnTo>
                      <a:lnTo>
                        <a:pt x="2063" y="3090"/>
                      </a:lnTo>
                      <a:lnTo>
                        <a:pt x="2061" y="3093"/>
                      </a:lnTo>
                      <a:lnTo>
                        <a:pt x="2060" y="3097"/>
                      </a:lnTo>
                      <a:lnTo>
                        <a:pt x="2059" y="3102"/>
                      </a:lnTo>
                      <a:lnTo>
                        <a:pt x="2057" y="3113"/>
                      </a:lnTo>
                      <a:lnTo>
                        <a:pt x="2056" y="3124"/>
                      </a:lnTo>
                      <a:lnTo>
                        <a:pt x="2055" y="3129"/>
                      </a:lnTo>
                      <a:lnTo>
                        <a:pt x="2054" y="3134"/>
                      </a:lnTo>
                      <a:lnTo>
                        <a:pt x="2053" y="3137"/>
                      </a:lnTo>
                      <a:lnTo>
                        <a:pt x="2051" y="3140"/>
                      </a:lnTo>
                      <a:lnTo>
                        <a:pt x="2049" y="3141"/>
                      </a:lnTo>
                      <a:lnTo>
                        <a:pt x="2046" y="3141"/>
                      </a:lnTo>
                      <a:lnTo>
                        <a:pt x="2042" y="3139"/>
                      </a:lnTo>
                      <a:lnTo>
                        <a:pt x="2038" y="3136"/>
                      </a:lnTo>
                      <a:lnTo>
                        <a:pt x="2034" y="3131"/>
                      </a:lnTo>
                      <a:lnTo>
                        <a:pt x="2030" y="3125"/>
                      </a:lnTo>
                      <a:lnTo>
                        <a:pt x="2027" y="3121"/>
                      </a:lnTo>
                      <a:lnTo>
                        <a:pt x="2025" y="3115"/>
                      </a:lnTo>
                      <a:lnTo>
                        <a:pt x="2023" y="3111"/>
                      </a:lnTo>
                      <a:lnTo>
                        <a:pt x="2019" y="3107"/>
                      </a:lnTo>
                      <a:lnTo>
                        <a:pt x="2013" y="3104"/>
                      </a:lnTo>
                      <a:lnTo>
                        <a:pt x="2006" y="3101"/>
                      </a:lnTo>
                      <a:lnTo>
                        <a:pt x="1999" y="3101"/>
                      </a:lnTo>
                      <a:lnTo>
                        <a:pt x="1990" y="3104"/>
                      </a:lnTo>
                      <a:lnTo>
                        <a:pt x="1982" y="3108"/>
                      </a:lnTo>
                      <a:lnTo>
                        <a:pt x="1972" y="3113"/>
                      </a:lnTo>
                      <a:lnTo>
                        <a:pt x="1963" y="3120"/>
                      </a:lnTo>
                      <a:lnTo>
                        <a:pt x="1956" y="3125"/>
                      </a:lnTo>
                      <a:lnTo>
                        <a:pt x="1951" y="3132"/>
                      </a:lnTo>
                      <a:lnTo>
                        <a:pt x="1947" y="3137"/>
                      </a:lnTo>
                      <a:lnTo>
                        <a:pt x="1943" y="3147"/>
                      </a:lnTo>
                      <a:lnTo>
                        <a:pt x="1942" y="3154"/>
                      </a:lnTo>
                      <a:lnTo>
                        <a:pt x="1942" y="3161"/>
                      </a:lnTo>
                      <a:lnTo>
                        <a:pt x="1943" y="3165"/>
                      </a:lnTo>
                      <a:lnTo>
                        <a:pt x="1946" y="3169"/>
                      </a:lnTo>
                      <a:lnTo>
                        <a:pt x="1951" y="3172"/>
                      </a:lnTo>
                      <a:lnTo>
                        <a:pt x="1955" y="3173"/>
                      </a:lnTo>
                      <a:lnTo>
                        <a:pt x="1960" y="3174"/>
                      </a:lnTo>
                      <a:lnTo>
                        <a:pt x="1972" y="3175"/>
                      </a:lnTo>
                      <a:lnTo>
                        <a:pt x="1984" y="3175"/>
                      </a:lnTo>
                      <a:lnTo>
                        <a:pt x="1989" y="3175"/>
                      </a:lnTo>
                      <a:lnTo>
                        <a:pt x="1995" y="3176"/>
                      </a:lnTo>
                      <a:lnTo>
                        <a:pt x="1999" y="3178"/>
                      </a:lnTo>
                      <a:lnTo>
                        <a:pt x="2001" y="3180"/>
                      </a:lnTo>
                      <a:lnTo>
                        <a:pt x="2003" y="3183"/>
                      </a:lnTo>
                      <a:lnTo>
                        <a:pt x="2003" y="3188"/>
                      </a:lnTo>
                      <a:lnTo>
                        <a:pt x="2003" y="3193"/>
                      </a:lnTo>
                      <a:lnTo>
                        <a:pt x="2001" y="3200"/>
                      </a:lnTo>
                      <a:lnTo>
                        <a:pt x="1996" y="3213"/>
                      </a:lnTo>
                      <a:lnTo>
                        <a:pt x="1989" y="3228"/>
                      </a:lnTo>
                      <a:lnTo>
                        <a:pt x="1972" y="3255"/>
                      </a:lnTo>
                      <a:lnTo>
                        <a:pt x="1960" y="3273"/>
                      </a:lnTo>
                      <a:lnTo>
                        <a:pt x="1958" y="3276"/>
                      </a:lnTo>
                      <a:lnTo>
                        <a:pt x="1955" y="3280"/>
                      </a:lnTo>
                      <a:lnTo>
                        <a:pt x="1952" y="3281"/>
                      </a:lnTo>
                      <a:lnTo>
                        <a:pt x="1948" y="3282"/>
                      </a:lnTo>
                      <a:lnTo>
                        <a:pt x="1944" y="3282"/>
                      </a:lnTo>
                      <a:lnTo>
                        <a:pt x="1941" y="3281"/>
                      </a:lnTo>
                      <a:lnTo>
                        <a:pt x="1936" y="3280"/>
                      </a:lnTo>
                      <a:lnTo>
                        <a:pt x="1932" y="3279"/>
                      </a:lnTo>
                      <a:lnTo>
                        <a:pt x="1925" y="3273"/>
                      </a:lnTo>
                      <a:lnTo>
                        <a:pt x="1918" y="3268"/>
                      </a:lnTo>
                      <a:lnTo>
                        <a:pt x="1914" y="3261"/>
                      </a:lnTo>
                      <a:lnTo>
                        <a:pt x="1911" y="3255"/>
                      </a:lnTo>
                      <a:lnTo>
                        <a:pt x="1908" y="3243"/>
                      </a:lnTo>
                      <a:lnTo>
                        <a:pt x="1906" y="3236"/>
                      </a:lnTo>
                      <a:lnTo>
                        <a:pt x="1905" y="3233"/>
                      </a:lnTo>
                      <a:lnTo>
                        <a:pt x="1903" y="3231"/>
                      </a:lnTo>
                      <a:lnTo>
                        <a:pt x="1895" y="3230"/>
                      </a:lnTo>
                      <a:lnTo>
                        <a:pt x="1878" y="3225"/>
                      </a:lnTo>
                      <a:lnTo>
                        <a:pt x="1873" y="3221"/>
                      </a:lnTo>
                      <a:lnTo>
                        <a:pt x="1868" y="3218"/>
                      </a:lnTo>
                      <a:lnTo>
                        <a:pt x="1864" y="3214"/>
                      </a:lnTo>
                      <a:lnTo>
                        <a:pt x="1862" y="3210"/>
                      </a:lnTo>
                      <a:lnTo>
                        <a:pt x="1861" y="3206"/>
                      </a:lnTo>
                      <a:lnTo>
                        <a:pt x="1860" y="3202"/>
                      </a:lnTo>
                      <a:lnTo>
                        <a:pt x="1860" y="3198"/>
                      </a:lnTo>
                      <a:lnTo>
                        <a:pt x="1860" y="3193"/>
                      </a:lnTo>
                      <a:lnTo>
                        <a:pt x="1863" y="3185"/>
                      </a:lnTo>
                      <a:lnTo>
                        <a:pt x="1867" y="3176"/>
                      </a:lnTo>
                      <a:lnTo>
                        <a:pt x="1874" y="3167"/>
                      </a:lnTo>
                      <a:lnTo>
                        <a:pt x="1880" y="3160"/>
                      </a:lnTo>
                      <a:lnTo>
                        <a:pt x="1882" y="3155"/>
                      </a:lnTo>
                      <a:lnTo>
                        <a:pt x="1884" y="3152"/>
                      </a:lnTo>
                      <a:lnTo>
                        <a:pt x="1884" y="3150"/>
                      </a:lnTo>
                      <a:lnTo>
                        <a:pt x="1881" y="3147"/>
                      </a:lnTo>
                      <a:lnTo>
                        <a:pt x="1879" y="3146"/>
                      </a:lnTo>
                      <a:lnTo>
                        <a:pt x="1877" y="3144"/>
                      </a:lnTo>
                      <a:lnTo>
                        <a:pt x="1873" y="3142"/>
                      </a:lnTo>
                      <a:lnTo>
                        <a:pt x="1869" y="3142"/>
                      </a:lnTo>
                      <a:lnTo>
                        <a:pt x="1865" y="3142"/>
                      </a:lnTo>
                      <a:lnTo>
                        <a:pt x="1861" y="3144"/>
                      </a:lnTo>
                      <a:lnTo>
                        <a:pt x="1857" y="3146"/>
                      </a:lnTo>
                      <a:lnTo>
                        <a:pt x="1852" y="3148"/>
                      </a:lnTo>
                      <a:lnTo>
                        <a:pt x="1849" y="3151"/>
                      </a:lnTo>
                      <a:lnTo>
                        <a:pt x="1847" y="3155"/>
                      </a:lnTo>
                      <a:lnTo>
                        <a:pt x="1845" y="3160"/>
                      </a:lnTo>
                      <a:lnTo>
                        <a:pt x="1842" y="3165"/>
                      </a:lnTo>
                      <a:lnTo>
                        <a:pt x="1841" y="3166"/>
                      </a:lnTo>
                      <a:lnTo>
                        <a:pt x="1833" y="3166"/>
                      </a:lnTo>
                      <a:lnTo>
                        <a:pt x="1824" y="3166"/>
                      </a:lnTo>
                      <a:lnTo>
                        <a:pt x="1817" y="3165"/>
                      </a:lnTo>
                      <a:lnTo>
                        <a:pt x="1809" y="3163"/>
                      </a:lnTo>
                      <a:lnTo>
                        <a:pt x="1803" y="3161"/>
                      </a:lnTo>
                      <a:lnTo>
                        <a:pt x="1796" y="3156"/>
                      </a:lnTo>
                      <a:lnTo>
                        <a:pt x="1791" y="3150"/>
                      </a:lnTo>
                      <a:lnTo>
                        <a:pt x="1785" y="3142"/>
                      </a:lnTo>
                      <a:lnTo>
                        <a:pt x="1782" y="3138"/>
                      </a:lnTo>
                      <a:lnTo>
                        <a:pt x="1781" y="3132"/>
                      </a:lnTo>
                      <a:lnTo>
                        <a:pt x="1780" y="3124"/>
                      </a:lnTo>
                      <a:lnTo>
                        <a:pt x="1781" y="3117"/>
                      </a:lnTo>
                      <a:lnTo>
                        <a:pt x="1783" y="3109"/>
                      </a:lnTo>
                      <a:lnTo>
                        <a:pt x="1786" y="3102"/>
                      </a:lnTo>
                      <a:lnTo>
                        <a:pt x="1787" y="3100"/>
                      </a:lnTo>
                      <a:lnTo>
                        <a:pt x="1791" y="3098"/>
                      </a:lnTo>
                      <a:lnTo>
                        <a:pt x="1793" y="3096"/>
                      </a:lnTo>
                      <a:lnTo>
                        <a:pt x="1795" y="3095"/>
                      </a:lnTo>
                      <a:lnTo>
                        <a:pt x="1809" y="3094"/>
                      </a:lnTo>
                      <a:lnTo>
                        <a:pt x="1820" y="3092"/>
                      </a:lnTo>
                      <a:lnTo>
                        <a:pt x="1825" y="3090"/>
                      </a:lnTo>
                      <a:lnTo>
                        <a:pt x="1828" y="3086"/>
                      </a:lnTo>
                      <a:lnTo>
                        <a:pt x="1833" y="3081"/>
                      </a:lnTo>
                      <a:lnTo>
                        <a:pt x="1836" y="3074"/>
                      </a:lnTo>
                      <a:lnTo>
                        <a:pt x="1841" y="3065"/>
                      </a:lnTo>
                      <a:lnTo>
                        <a:pt x="1846" y="3059"/>
                      </a:lnTo>
                      <a:lnTo>
                        <a:pt x="1851" y="3055"/>
                      </a:lnTo>
                      <a:lnTo>
                        <a:pt x="1858" y="3048"/>
                      </a:lnTo>
                      <a:lnTo>
                        <a:pt x="1860" y="3045"/>
                      </a:lnTo>
                      <a:lnTo>
                        <a:pt x="1861" y="3043"/>
                      </a:lnTo>
                      <a:lnTo>
                        <a:pt x="1861" y="3041"/>
                      </a:lnTo>
                      <a:lnTo>
                        <a:pt x="1861" y="3039"/>
                      </a:lnTo>
                      <a:lnTo>
                        <a:pt x="1860" y="3033"/>
                      </a:lnTo>
                      <a:lnTo>
                        <a:pt x="1858" y="3029"/>
                      </a:lnTo>
                      <a:lnTo>
                        <a:pt x="1849" y="3021"/>
                      </a:lnTo>
                      <a:lnTo>
                        <a:pt x="1840" y="3015"/>
                      </a:lnTo>
                      <a:lnTo>
                        <a:pt x="1832" y="3007"/>
                      </a:lnTo>
                      <a:lnTo>
                        <a:pt x="1824" y="3000"/>
                      </a:lnTo>
                      <a:lnTo>
                        <a:pt x="1815" y="2991"/>
                      </a:lnTo>
                      <a:lnTo>
                        <a:pt x="1808" y="2983"/>
                      </a:lnTo>
                      <a:lnTo>
                        <a:pt x="1800" y="2973"/>
                      </a:lnTo>
                      <a:lnTo>
                        <a:pt x="1795" y="2963"/>
                      </a:lnTo>
                      <a:lnTo>
                        <a:pt x="1790" y="2952"/>
                      </a:lnTo>
                      <a:lnTo>
                        <a:pt x="1786" y="2943"/>
                      </a:lnTo>
                      <a:lnTo>
                        <a:pt x="1785" y="2934"/>
                      </a:lnTo>
                      <a:lnTo>
                        <a:pt x="1785" y="2926"/>
                      </a:lnTo>
                      <a:lnTo>
                        <a:pt x="1787" y="2920"/>
                      </a:lnTo>
                      <a:lnTo>
                        <a:pt x="1790" y="2915"/>
                      </a:lnTo>
                      <a:lnTo>
                        <a:pt x="1793" y="2909"/>
                      </a:lnTo>
                      <a:lnTo>
                        <a:pt x="1797" y="2904"/>
                      </a:lnTo>
                      <a:lnTo>
                        <a:pt x="1801" y="2899"/>
                      </a:lnTo>
                      <a:lnTo>
                        <a:pt x="1807" y="2896"/>
                      </a:lnTo>
                      <a:lnTo>
                        <a:pt x="1817" y="2890"/>
                      </a:lnTo>
                      <a:lnTo>
                        <a:pt x="1825" y="2885"/>
                      </a:lnTo>
                      <a:lnTo>
                        <a:pt x="1830" y="2883"/>
                      </a:lnTo>
                      <a:lnTo>
                        <a:pt x="1832" y="2881"/>
                      </a:lnTo>
                      <a:lnTo>
                        <a:pt x="1834" y="2880"/>
                      </a:lnTo>
                      <a:lnTo>
                        <a:pt x="1834" y="2878"/>
                      </a:lnTo>
                      <a:lnTo>
                        <a:pt x="1832" y="2871"/>
                      </a:lnTo>
                      <a:lnTo>
                        <a:pt x="1830" y="2866"/>
                      </a:lnTo>
                      <a:lnTo>
                        <a:pt x="1826" y="2862"/>
                      </a:lnTo>
                      <a:lnTo>
                        <a:pt x="1824" y="2857"/>
                      </a:lnTo>
                      <a:lnTo>
                        <a:pt x="1821" y="2853"/>
                      </a:lnTo>
                      <a:lnTo>
                        <a:pt x="1820" y="2848"/>
                      </a:lnTo>
                      <a:lnTo>
                        <a:pt x="1820" y="2841"/>
                      </a:lnTo>
                      <a:lnTo>
                        <a:pt x="1821" y="2832"/>
                      </a:lnTo>
                      <a:lnTo>
                        <a:pt x="1823" y="2812"/>
                      </a:lnTo>
                      <a:lnTo>
                        <a:pt x="1823" y="2790"/>
                      </a:lnTo>
                      <a:lnTo>
                        <a:pt x="1823" y="2769"/>
                      </a:lnTo>
                      <a:lnTo>
                        <a:pt x="1822" y="2748"/>
                      </a:lnTo>
                      <a:lnTo>
                        <a:pt x="1822" y="2740"/>
                      </a:lnTo>
                      <a:lnTo>
                        <a:pt x="1820" y="2730"/>
                      </a:lnTo>
                      <a:lnTo>
                        <a:pt x="1818" y="2720"/>
                      </a:lnTo>
                      <a:lnTo>
                        <a:pt x="1813" y="2712"/>
                      </a:lnTo>
                      <a:lnTo>
                        <a:pt x="1810" y="2707"/>
                      </a:lnTo>
                      <a:lnTo>
                        <a:pt x="1807" y="2705"/>
                      </a:lnTo>
                      <a:lnTo>
                        <a:pt x="1804" y="2703"/>
                      </a:lnTo>
                      <a:lnTo>
                        <a:pt x="1800" y="2702"/>
                      </a:lnTo>
                      <a:lnTo>
                        <a:pt x="1796" y="2702"/>
                      </a:lnTo>
                      <a:lnTo>
                        <a:pt x="1791" y="2703"/>
                      </a:lnTo>
                      <a:lnTo>
                        <a:pt x="1786" y="2705"/>
                      </a:lnTo>
                      <a:lnTo>
                        <a:pt x="1780" y="2709"/>
                      </a:lnTo>
                      <a:lnTo>
                        <a:pt x="1773" y="2719"/>
                      </a:lnTo>
                      <a:lnTo>
                        <a:pt x="1768" y="2729"/>
                      </a:lnTo>
                      <a:lnTo>
                        <a:pt x="1767" y="2731"/>
                      </a:lnTo>
                      <a:lnTo>
                        <a:pt x="1766" y="2732"/>
                      </a:lnTo>
                      <a:lnTo>
                        <a:pt x="1764" y="2733"/>
                      </a:lnTo>
                      <a:lnTo>
                        <a:pt x="1761" y="2733"/>
                      </a:lnTo>
                      <a:lnTo>
                        <a:pt x="1760" y="2732"/>
                      </a:lnTo>
                      <a:lnTo>
                        <a:pt x="1758" y="2730"/>
                      </a:lnTo>
                      <a:lnTo>
                        <a:pt x="1755" y="2727"/>
                      </a:lnTo>
                      <a:lnTo>
                        <a:pt x="1753" y="2722"/>
                      </a:lnTo>
                      <a:lnTo>
                        <a:pt x="1751" y="2718"/>
                      </a:lnTo>
                      <a:lnTo>
                        <a:pt x="1750" y="2714"/>
                      </a:lnTo>
                      <a:lnTo>
                        <a:pt x="1750" y="2709"/>
                      </a:lnTo>
                      <a:lnTo>
                        <a:pt x="1750" y="2706"/>
                      </a:lnTo>
                      <a:lnTo>
                        <a:pt x="1752" y="2697"/>
                      </a:lnTo>
                      <a:lnTo>
                        <a:pt x="1756" y="2690"/>
                      </a:lnTo>
                      <a:lnTo>
                        <a:pt x="1767" y="2675"/>
                      </a:lnTo>
                      <a:lnTo>
                        <a:pt x="1778" y="2663"/>
                      </a:lnTo>
                      <a:lnTo>
                        <a:pt x="1786" y="2655"/>
                      </a:lnTo>
                      <a:lnTo>
                        <a:pt x="1795" y="2649"/>
                      </a:lnTo>
                      <a:lnTo>
                        <a:pt x="1805" y="2641"/>
                      </a:lnTo>
                      <a:lnTo>
                        <a:pt x="1814" y="2636"/>
                      </a:lnTo>
                      <a:lnTo>
                        <a:pt x="1836" y="2624"/>
                      </a:lnTo>
                      <a:lnTo>
                        <a:pt x="1855" y="2615"/>
                      </a:lnTo>
                      <a:lnTo>
                        <a:pt x="1866" y="2611"/>
                      </a:lnTo>
                      <a:lnTo>
                        <a:pt x="1878" y="2605"/>
                      </a:lnTo>
                      <a:lnTo>
                        <a:pt x="1880" y="2602"/>
                      </a:lnTo>
                      <a:lnTo>
                        <a:pt x="1881" y="2600"/>
                      </a:lnTo>
                      <a:lnTo>
                        <a:pt x="1882" y="2598"/>
                      </a:lnTo>
                      <a:lnTo>
                        <a:pt x="1884" y="2595"/>
                      </a:lnTo>
                      <a:lnTo>
                        <a:pt x="1882" y="2593"/>
                      </a:lnTo>
                      <a:lnTo>
                        <a:pt x="1881" y="2589"/>
                      </a:lnTo>
                      <a:lnTo>
                        <a:pt x="1879" y="2586"/>
                      </a:lnTo>
                      <a:lnTo>
                        <a:pt x="1876" y="2583"/>
                      </a:lnTo>
                      <a:lnTo>
                        <a:pt x="1874" y="2581"/>
                      </a:lnTo>
                      <a:lnTo>
                        <a:pt x="1869" y="2580"/>
                      </a:lnTo>
                      <a:lnTo>
                        <a:pt x="1866" y="2579"/>
                      </a:lnTo>
                      <a:lnTo>
                        <a:pt x="1863" y="2578"/>
                      </a:lnTo>
                      <a:lnTo>
                        <a:pt x="1854" y="2578"/>
                      </a:lnTo>
                      <a:lnTo>
                        <a:pt x="1846" y="2578"/>
                      </a:lnTo>
                      <a:lnTo>
                        <a:pt x="1838" y="2579"/>
                      </a:lnTo>
                      <a:lnTo>
                        <a:pt x="1831" y="2578"/>
                      </a:lnTo>
                      <a:lnTo>
                        <a:pt x="1828" y="2578"/>
                      </a:lnTo>
                      <a:lnTo>
                        <a:pt x="1825" y="2577"/>
                      </a:lnTo>
                      <a:lnTo>
                        <a:pt x="1823" y="2574"/>
                      </a:lnTo>
                      <a:lnTo>
                        <a:pt x="1821" y="2572"/>
                      </a:lnTo>
                      <a:lnTo>
                        <a:pt x="1817" y="2566"/>
                      </a:lnTo>
                      <a:lnTo>
                        <a:pt x="1810" y="2560"/>
                      </a:lnTo>
                      <a:lnTo>
                        <a:pt x="1803" y="2557"/>
                      </a:lnTo>
                      <a:lnTo>
                        <a:pt x="1795" y="2555"/>
                      </a:lnTo>
                      <a:lnTo>
                        <a:pt x="1792" y="2555"/>
                      </a:lnTo>
                      <a:lnTo>
                        <a:pt x="1788" y="2556"/>
                      </a:lnTo>
                      <a:lnTo>
                        <a:pt x="1784" y="2557"/>
                      </a:lnTo>
                      <a:lnTo>
                        <a:pt x="1781" y="2558"/>
                      </a:lnTo>
                      <a:lnTo>
                        <a:pt x="1778" y="2560"/>
                      </a:lnTo>
                      <a:lnTo>
                        <a:pt x="1774" y="2562"/>
                      </a:lnTo>
                      <a:lnTo>
                        <a:pt x="1771" y="2567"/>
                      </a:lnTo>
                      <a:lnTo>
                        <a:pt x="1769" y="2570"/>
                      </a:lnTo>
                      <a:lnTo>
                        <a:pt x="1767" y="2573"/>
                      </a:lnTo>
                      <a:lnTo>
                        <a:pt x="1764" y="2577"/>
                      </a:lnTo>
                      <a:lnTo>
                        <a:pt x="1759" y="2578"/>
                      </a:lnTo>
                      <a:lnTo>
                        <a:pt x="1755" y="2579"/>
                      </a:lnTo>
                      <a:lnTo>
                        <a:pt x="1746" y="2581"/>
                      </a:lnTo>
                      <a:lnTo>
                        <a:pt x="1737" y="2581"/>
                      </a:lnTo>
                      <a:lnTo>
                        <a:pt x="1732" y="2582"/>
                      </a:lnTo>
                      <a:lnTo>
                        <a:pt x="1728" y="2583"/>
                      </a:lnTo>
                      <a:lnTo>
                        <a:pt x="1725" y="2584"/>
                      </a:lnTo>
                      <a:lnTo>
                        <a:pt x="1723" y="2585"/>
                      </a:lnTo>
                      <a:lnTo>
                        <a:pt x="1720" y="2588"/>
                      </a:lnTo>
                      <a:lnTo>
                        <a:pt x="1720" y="2592"/>
                      </a:lnTo>
                      <a:lnTo>
                        <a:pt x="1720" y="2595"/>
                      </a:lnTo>
                      <a:lnTo>
                        <a:pt x="1723" y="2600"/>
                      </a:lnTo>
                      <a:lnTo>
                        <a:pt x="1727" y="2607"/>
                      </a:lnTo>
                      <a:lnTo>
                        <a:pt x="1730" y="2610"/>
                      </a:lnTo>
                      <a:lnTo>
                        <a:pt x="1734" y="2613"/>
                      </a:lnTo>
                      <a:lnTo>
                        <a:pt x="1739" y="2614"/>
                      </a:lnTo>
                      <a:lnTo>
                        <a:pt x="1743" y="2615"/>
                      </a:lnTo>
                      <a:lnTo>
                        <a:pt x="1747" y="2616"/>
                      </a:lnTo>
                      <a:lnTo>
                        <a:pt x="1753" y="2619"/>
                      </a:lnTo>
                      <a:lnTo>
                        <a:pt x="1757" y="2622"/>
                      </a:lnTo>
                      <a:lnTo>
                        <a:pt x="1759" y="2625"/>
                      </a:lnTo>
                      <a:lnTo>
                        <a:pt x="1760" y="2627"/>
                      </a:lnTo>
                      <a:lnTo>
                        <a:pt x="1761" y="2631"/>
                      </a:lnTo>
                      <a:lnTo>
                        <a:pt x="1761" y="2633"/>
                      </a:lnTo>
                      <a:lnTo>
                        <a:pt x="1759" y="2637"/>
                      </a:lnTo>
                      <a:lnTo>
                        <a:pt x="1756" y="2640"/>
                      </a:lnTo>
                      <a:lnTo>
                        <a:pt x="1751" y="2642"/>
                      </a:lnTo>
                      <a:lnTo>
                        <a:pt x="1745" y="2645"/>
                      </a:lnTo>
                      <a:lnTo>
                        <a:pt x="1740" y="2646"/>
                      </a:lnTo>
                      <a:lnTo>
                        <a:pt x="1734" y="2647"/>
                      </a:lnTo>
                      <a:lnTo>
                        <a:pt x="1727" y="2647"/>
                      </a:lnTo>
                      <a:lnTo>
                        <a:pt x="1720" y="2645"/>
                      </a:lnTo>
                      <a:lnTo>
                        <a:pt x="1714" y="2642"/>
                      </a:lnTo>
                      <a:lnTo>
                        <a:pt x="1710" y="2640"/>
                      </a:lnTo>
                      <a:lnTo>
                        <a:pt x="1701" y="2633"/>
                      </a:lnTo>
                      <a:lnTo>
                        <a:pt x="1693" y="2625"/>
                      </a:lnTo>
                      <a:lnTo>
                        <a:pt x="1686" y="2618"/>
                      </a:lnTo>
                      <a:lnTo>
                        <a:pt x="1677" y="2612"/>
                      </a:lnTo>
                      <a:lnTo>
                        <a:pt x="1673" y="2610"/>
                      </a:lnTo>
                      <a:lnTo>
                        <a:pt x="1666" y="2609"/>
                      </a:lnTo>
                      <a:lnTo>
                        <a:pt x="1661" y="2610"/>
                      </a:lnTo>
                      <a:lnTo>
                        <a:pt x="1653" y="2611"/>
                      </a:lnTo>
                      <a:lnTo>
                        <a:pt x="1643" y="2618"/>
                      </a:lnTo>
                      <a:lnTo>
                        <a:pt x="1631" y="2624"/>
                      </a:lnTo>
                      <a:lnTo>
                        <a:pt x="1629" y="2625"/>
                      </a:lnTo>
                      <a:lnTo>
                        <a:pt x="1625" y="2626"/>
                      </a:lnTo>
                      <a:lnTo>
                        <a:pt x="1623" y="2626"/>
                      </a:lnTo>
                      <a:lnTo>
                        <a:pt x="1620" y="2625"/>
                      </a:lnTo>
                      <a:lnTo>
                        <a:pt x="1618" y="2623"/>
                      </a:lnTo>
                      <a:lnTo>
                        <a:pt x="1616" y="2621"/>
                      </a:lnTo>
                      <a:lnTo>
                        <a:pt x="1614" y="2618"/>
                      </a:lnTo>
                      <a:lnTo>
                        <a:pt x="1612" y="2612"/>
                      </a:lnTo>
                      <a:lnTo>
                        <a:pt x="1611" y="2608"/>
                      </a:lnTo>
                      <a:lnTo>
                        <a:pt x="1612" y="2602"/>
                      </a:lnTo>
                      <a:lnTo>
                        <a:pt x="1614" y="2596"/>
                      </a:lnTo>
                      <a:lnTo>
                        <a:pt x="1616" y="2591"/>
                      </a:lnTo>
                      <a:lnTo>
                        <a:pt x="1618" y="2584"/>
                      </a:lnTo>
                      <a:lnTo>
                        <a:pt x="1619" y="2579"/>
                      </a:lnTo>
                      <a:lnTo>
                        <a:pt x="1619" y="2574"/>
                      </a:lnTo>
                      <a:lnTo>
                        <a:pt x="1617" y="2569"/>
                      </a:lnTo>
                      <a:lnTo>
                        <a:pt x="1604" y="2548"/>
                      </a:lnTo>
                      <a:lnTo>
                        <a:pt x="1584" y="2521"/>
                      </a:lnTo>
                      <a:lnTo>
                        <a:pt x="1575" y="2510"/>
                      </a:lnTo>
                      <a:lnTo>
                        <a:pt x="1564" y="2499"/>
                      </a:lnTo>
                      <a:lnTo>
                        <a:pt x="1560" y="2496"/>
                      </a:lnTo>
                      <a:lnTo>
                        <a:pt x="1554" y="2493"/>
                      </a:lnTo>
                      <a:lnTo>
                        <a:pt x="1550" y="2492"/>
                      </a:lnTo>
                      <a:lnTo>
                        <a:pt x="1547" y="2492"/>
                      </a:lnTo>
                      <a:lnTo>
                        <a:pt x="1539" y="2497"/>
                      </a:lnTo>
                      <a:lnTo>
                        <a:pt x="1533" y="2503"/>
                      </a:lnTo>
                      <a:lnTo>
                        <a:pt x="1525" y="2510"/>
                      </a:lnTo>
                      <a:lnTo>
                        <a:pt x="1517" y="2517"/>
                      </a:lnTo>
                      <a:lnTo>
                        <a:pt x="1511" y="2524"/>
                      </a:lnTo>
                      <a:lnTo>
                        <a:pt x="1503" y="2529"/>
                      </a:lnTo>
                      <a:lnTo>
                        <a:pt x="1500" y="2530"/>
                      </a:lnTo>
                      <a:lnTo>
                        <a:pt x="1497" y="2530"/>
                      </a:lnTo>
                      <a:lnTo>
                        <a:pt x="1494" y="2530"/>
                      </a:lnTo>
                      <a:lnTo>
                        <a:pt x="1490" y="2528"/>
                      </a:lnTo>
                      <a:lnTo>
                        <a:pt x="1486" y="2524"/>
                      </a:lnTo>
                      <a:lnTo>
                        <a:pt x="1482" y="2518"/>
                      </a:lnTo>
                      <a:lnTo>
                        <a:pt x="1479" y="2512"/>
                      </a:lnTo>
                      <a:lnTo>
                        <a:pt x="1475" y="2505"/>
                      </a:lnTo>
                      <a:lnTo>
                        <a:pt x="1470" y="2492"/>
                      </a:lnTo>
                      <a:lnTo>
                        <a:pt x="1464" y="2479"/>
                      </a:lnTo>
                      <a:lnTo>
                        <a:pt x="1461" y="2474"/>
                      </a:lnTo>
                      <a:lnTo>
                        <a:pt x="1458" y="2470"/>
                      </a:lnTo>
                      <a:lnTo>
                        <a:pt x="1454" y="2466"/>
                      </a:lnTo>
                      <a:lnTo>
                        <a:pt x="1449" y="2464"/>
                      </a:lnTo>
                      <a:lnTo>
                        <a:pt x="1443" y="2463"/>
                      </a:lnTo>
                      <a:lnTo>
                        <a:pt x="1436" y="2464"/>
                      </a:lnTo>
                      <a:lnTo>
                        <a:pt x="1428" y="2467"/>
                      </a:lnTo>
                      <a:lnTo>
                        <a:pt x="1419" y="2473"/>
                      </a:lnTo>
                      <a:lnTo>
                        <a:pt x="1406" y="2480"/>
                      </a:lnTo>
                      <a:lnTo>
                        <a:pt x="1396" y="2485"/>
                      </a:lnTo>
                      <a:lnTo>
                        <a:pt x="1388" y="2487"/>
                      </a:lnTo>
                      <a:lnTo>
                        <a:pt x="1381" y="2487"/>
                      </a:lnTo>
                      <a:lnTo>
                        <a:pt x="1376" y="2486"/>
                      </a:lnTo>
                      <a:lnTo>
                        <a:pt x="1372" y="2483"/>
                      </a:lnTo>
                      <a:lnTo>
                        <a:pt x="1368" y="2477"/>
                      </a:lnTo>
                      <a:lnTo>
                        <a:pt x="1366" y="2472"/>
                      </a:lnTo>
                      <a:lnTo>
                        <a:pt x="1362" y="2459"/>
                      </a:lnTo>
                      <a:lnTo>
                        <a:pt x="1358" y="2444"/>
                      </a:lnTo>
                      <a:lnTo>
                        <a:pt x="1355" y="2437"/>
                      </a:lnTo>
                      <a:lnTo>
                        <a:pt x="1351" y="2431"/>
                      </a:lnTo>
                      <a:lnTo>
                        <a:pt x="1347" y="2424"/>
                      </a:lnTo>
                      <a:lnTo>
                        <a:pt x="1341" y="2420"/>
                      </a:lnTo>
                      <a:lnTo>
                        <a:pt x="1328" y="2423"/>
                      </a:lnTo>
                      <a:lnTo>
                        <a:pt x="1309" y="2429"/>
                      </a:lnTo>
                      <a:lnTo>
                        <a:pt x="1300" y="2432"/>
                      </a:lnTo>
                      <a:lnTo>
                        <a:pt x="1294" y="2435"/>
                      </a:lnTo>
                      <a:lnTo>
                        <a:pt x="1292" y="2437"/>
                      </a:lnTo>
                      <a:lnTo>
                        <a:pt x="1291" y="2438"/>
                      </a:lnTo>
                      <a:lnTo>
                        <a:pt x="1291" y="2439"/>
                      </a:lnTo>
                      <a:lnTo>
                        <a:pt x="1292" y="2442"/>
                      </a:lnTo>
                      <a:lnTo>
                        <a:pt x="1302" y="2451"/>
                      </a:lnTo>
                      <a:lnTo>
                        <a:pt x="1308" y="2458"/>
                      </a:lnTo>
                      <a:lnTo>
                        <a:pt x="1308" y="2460"/>
                      </a:lnTo>
                      <a:lnTo>
                        <a:pt x="1308" y="2461"/>
                      </a:lnTo>
                      <a:lnTo>
                        <a:pt x="1307" y="2463"/>
                      </a:lnTo>
                      <a:lnTo>
                        <a:pt x="1305" y="2464"/>
                      </a:lnTo>
                      <a:lnTo>
                        <a:pt x="1292" y="2469"/>
                      </a:lnTo>
                      <a:lnTo>
                        <a:pt x="1275" y="2475"/>
                      </a:lnTo>
                      <a:lnTo>
                        <a:pt x="1268" y="2481"/>
                      </a:lnTo>
                      <a:lnTo>
                        <a:pt x="1257" y="2489"/>
                      </a:lnTo>
                      <a:lnTo>
                        <a:pt x="1252" y="2492"/>
                      </a:lnTo>
                      <a:lnTo>
                        <a:pt x="1246" y="2496"/>
                      </a:lnTo>
                      <a:lnTo>
                        <a:pt x="1241" y="2497"/>
                      </a:lnTo>
                      <a:lnTo>
                        <a:pt x="1238" y="2496"/>
                      </a:lnTo>
                      <a:lnTo>
                        <a:pt x="1229" y="2489"/>
                      </a:lnTo>
                      <a:lnTo>
                        <a:pt x="1221" y="2481"/>
                      </a:lnTo>
                      <a:lnTo>
                        <a:pt x="1215" y="2474"/>
                      </a:lnTo>
                      <a:lnTo>
                        <a:pt x="1210" y="2464"/>
                      </a:lnTo>
                      <a:lnTo>
                        <a:pt x="1205" y="2454"/>
                      </a:lnTo>
                      <a:lnTo>
                        <a:pt x="1202" y="2444"/>
                      </a:lnTo>
                      <a:lnTo>
                        <a:pt x="1199" y="2433"/>
                      </a:lnTo>
                      <a:lnTo>
                        <a:pt x="1197" y="2422"/>
                      </a:lnTo>
                      <a:lnTo>
                        <a:pt x="1191" y="2399"/>
                      </a:lnTo>
                      <a:lnTo>
                        <a:pt x="1187" y="2378"/>
                      </a:lnTo>
                      <a:lnTo>
                        <a:pt x="1184" y="2367"/>
                      </a:lnTo>
                      <a:lnTo>
                        <a:pt x="1180" y="2357"/>
                      </a:lnTo>
                      <a:lnTo>
                        <a:pt x="1177" y="2349"/>
                      </a:lnTo>
                      <a:lnTo>
                        <a:pt x="1172" y="2340"/>
                      </a:lnTo>
                      <a:lnTo>
                        <a:pt x="1165" y="2335"/>
                      </a:lnTo>
                      <a:lnTo>
                        <a:pt x="1154" y="2327"/>
                      </a:lnTo>
                      <a:lnTo>
                        <a:pt x="1144" y="2317"/>
                      </a:lnTo>
                      <a:lnTo>
                        <a:pt x="1134" y="2307"/>
                      </a:lnTo>
                      <a:lnTo>
                        <a:pt x="1129" y="2301"/>
                      </a:lnTo>
                      <a:lnTo>
                        <a:pt x="1124" y="2295"/>
                      </a:lnTo>
                      <a:lnTo>
                        <a:pt x="1121" y="2289"/>
                      </a:lnTo>
                      <a:lnTo>
                        <a:pt x="1119" y="2284"/>
                      </a:lnTo>
                      <a:lnTo>
                        <a:pt x="1118" y="2278"/>
                      </a:lnTo>
                      <a:lnTo>
                        <a:pt x="1118" y="2274"/>
                      </a:lnTo>
                      <a:lnTo>
                        <a:pt x="1120" y="2269"/>
                      </a:lnTo>
                      <a:lnTo>
                        <a:pt x="1123" y="2264"/>
                      </a:lnTo>
                      <a:lnTo>
                        <a:pt x="1140" y="2255"/>
                      </a:lnTo>
                      <a:lnTo>
                        <a:pt x="1158" y="2247"/>
                      </a:lnTo>
                      <a:lnTo>
                        <a:pt x="1161" y="2245"/>
                      </a:lnTo>
                      <a:lnTo>
                        <a:pt x="1162" y="2243"/>
                      </a:lnTo>
                      <a:lnTo>
                        <a:pt x="1163" y="2240"/>
                      </a:lnTo>
                      <a:lnTo>
                        <a:pt x="1162" y="2237"/>
                      </a:lnTo>
                      <a:lnTo>
                        <a:pt x="1159" y="2233"/>
                      </a:lnTo>
                      <a:lnTo>
                        <a:pt x="1154" y="2229"/>
                      </a:lnTo>
                      <a:lnTo>
                        <a:pt x="1148" y="2224"/>
                      </a:lnTo>
                      <a:lnTo>
                        <a:pt x="1139" y="2219"/>
                      </a:lnTo>
                      <a:lnTo>
                        <a:pt x="1134" y="2215"/>
                      </a:lnTo>
                      <a:lnTo>
                        <a:pt x="1131" y="2209"/>
                      </a:lnTo>
                      <a:lnTo>
                        <a:pt x="1129" y="2204"/>
                      </a:lnTo>
                      <a:lnTo>
                        <a:pt x="1129" y="2199"/>
                      </a:lnTo>
                      <a:lnTo>
                        <a:pt x="1129" y="2193"/>
                      </a:lnTo>
                      <a:lnTo>
                        <a:pt x="1127" y="2188"/>
                      </a:lnTo>
                      <a:lnTo>
                        <a:pt x="1126" y="2183"/>
                      </a:lnTo>
                      <a:lnTo>
                        <a:pt x="1123" y="2180"/>
                      </a:lnTo>
                      <a:lnTo>
                        <a:pt x="1110" y="2170"/>
                      </a:lnTo>
                      <a:lnTo>
                        <a:pt x="1099" y="2162"/>
                      </a:lnTo>
                      <a:lnTo>
                        <a:pt x="1089" y="2152"/>
                      </a:lnTo>
                      <a:lnTo>
                        <a:pt x="1079" y="2140"/>
                      </a:lnTo>
                      <a:lnTo>
                        <a:pt x="1075" y="2136"/>
                      </a:lnTo>
                      <a:lnTo>
                        <a:pt x="1071" y="2135"/>
                      </a:lnTo>
                      <a:lnTo>
                        <a:pt x="1067" y="2136"/>
                      </a:lnTo>
                      <a:lnTo>
                        <a:pt x="1065" y="2138"/>
                      </a:lnTo>
                      <a:lnTo>
                        <a:pt x="1058" y="2147"/>
                      </a:lnTo>
                      <a:lnTo>
                        <a:pt x="1053" y="2157"/>
                      </a:lnTo>
                      <a:lnTo>
                        <a:pt x="1050" y="2163"/>
                      </a:lnTo>
                      <a:lnTo>
                        <a:pt x="1046" y="2167"/>
                      </a:lnTo>
                      <a:lnTo>
                        <a:pt x="1043" y="2172"/>
                      </a:lnTo>
                      <a:lnTo>
                        <a:pt x="1039" y="2174"/>
                      </a:lnTo>
                      <a:lnTo>
                        <a:pt x="1036" y="2176"/>
                      </a:lnTo>
                      <a:lnTo>
                        <a:pt x="1031" y="2175"/>
                      </a:lnTo>
                      <a:lnTo>
                        <a:pt x="1027" y="2172"/>
                      </a:lnTo>
                      <a:lnTo>
                        <a:pt x="1022" y="2165"/>
                      </a:lnTo>
                      <a:lnTo>
                        <a:pt x="1019" y="2161"/>
                      </a:lnTo>
                      <a:lnTo>
                        <a:pt x="1019" y="2156"/>
                      </a:lnTo>
                      <a:lnTo>
                        <a:pt x="1021" y="2151"/>
                      </a:lnTo>
                      <a:lnTo>
                        <a:pt x="1023" y="2147"/>
                      </a:lnTo>
                      <a:lnTo>
                        <a:pt x="1024" y="2142"/>
                      </a:lnTo>
                      <a:lnTo>
                        <a:pt x="1023" y="2138"/>
                      </a:lnTo>
                      <a:lnTo>
                        <a:pt x="1022" y="2137"/>
                      </a:lnTo>
                      <a:lnTo>
                        <a:pt x="1021" y="2135"/>
                      </a:lnTo>
                      <a:lnTo>
                        <a:pt x="1018" y="2134"/>
                      </a:lnTo>
                      <a:lnTo>
                        <a:pt x="1016" y="2134"/>
                      </a:lnTo>
                      <a:lnTo>
                        <a:pt x="1002" y="2133"/>
                      </a:lnTo>
                      <a:lnTo>
                        <a:pt x="985" y="2133"/>
                      </a:lnTo>
                      <a:lnTo>
                        <a:pt x="977" y="2132"/>
                      </a:lnTo>
                      <a:lnTo>
                        <a:pt x="971" y="2129"/>
                      </a:lnTo>
                      <a:lnTo>
                        <a:pt x="968" y="2128"/>
                      </a:lnTo>
                      <a:lnTo>
                        <a:pt x="965" y="2126"/>
                      </a:lnTo>
                      <a:lnTo>
                        <a:pt x="963" y="2124"/>
                      </a:lnTo>
                      <a:lnTo>
                        <a:pt x="962" y="2122"/>
                      </a:lnTo>
                      <a:lnTo>
                        <a:pt x="961" y="2116"/>
                      </a:lnTo>
                      <a:lnTo>
                        <a:pt x="959" y="2112"/>
                      </a:lnTo>
                      <a:lnTo>
                        <a:pt x="958" y="2110"/>
                      </a:lnTo>
                      <a:lnTo>
                        <a:pt x="956" y="2110"/>
                      </a:lnTo>
                      <a:lnTo>
                        <a:pt x="951" y="2112"/>
                      </a:lnTo>
                      <a:lnTo>
                        <a:pt x="946" y="2116"/>
                      </a:lnTo>
                      <a:lnTo>
                        <a:pt x="941" y="2122"/>
                      </a:lnTo>
                      <a:lnTo>
                        <a:pt x="935" y="2126"/>
                      </a:lnTo>
                      <a:lnTo>
                        <a:pt x="932" y="2127"/>
                      </a:lnTo>
                      <a:lnTo>
                        <a:pt x="929" y="2127"/>
                      </a:lnTo>
                      <a:lnTo>
                        <a:pt x="925" y="2125"/>
                      </a:lnTo>
                      <a:lnTo>
                        <a:pt x="922" y="2123"/>
                      </a:lnTo>
                      <a:lnTo>
                        <a:pt x="919" y="2121"/>
                      </a:lnTo>
                      <a:lnTo>
                        <a:pt x="918" y="2118"/>
                      </a:lnTo>
                      <a:lnTo>
                        <a:pt x="916" y="2115"/>
                      </a:lnTo>
                      <a:lnTo>
                        <a:pt x="916" y="2112"/>
                      </a:lnTo>
                      <a:lnTo>
                        <a:pt x="915" y="2105"/>
                      </a:lnTo>
                      <a:lnTo>
                        <a:pt x="916" y="2097"/>
                      </a:lnTo>
                      <a:lnTo>
                        <a:pt x="916" y="2089"/>
                      </a:lnTo>
                      <a:lnTo>
                        <a:pt x="917" y="2082"/>
                      </a:lnTo>
                      <a:lnTo>
                        <a:pt x="916" y="2075"/>
                      </a:lnTo>
                      <a:lnTo>
                        <a:pt x="914" y="2069"/>
                      </a:lnTo>
                      <a:lnTo>
                        <a:pt x="907" y="2061"/>
                      </a:lnTo>
                      <a:lnTo>
                        <a:pt x="895" y="2051"/>
                      </a:lnTo>
                      <a:lnTo>
                        <a:pt x="883" y="2040"/>
                      </a:lnTo>
                      <a:lnTo>
                        <a:pt x="877" y="2035"/>
                      </a:lnTo>
                      <a:lnTo>
                        <a:pt x="875" y="2037"/>
                      </a:lnTo>
                      <a:lnTo>
                        <a:pt x="871" y="2039"/>
                      </a:lnTo>
                      <a:lnTo>
                        <a:pt x="869" y="2042"/>
                      </a:lnTo>
                      <a:lnTo>
                        <a:pt x="866" y="2045"/>
                      </a:lnTo>
                      <a:lnTo>
                        <a:pt x="861" y="2054"/>
                      </a:lnTo>
                      <a:lnTo>
                        <a:pt x="857" y="2059"/>
                      </a:lnTo>
                      <a:lnTo>
                        <a:pt x="853" y="2065"/>
                      </a:lnTo>
                      <a:lnTo>
                        <a:pt x="848" y="2069"/>
                      </a:lnTo>
                      <a:lnTo>
                        <a:pt x="842" y="2071"/>
                      </a:lnTo>
                      <a:lnTo>
                        <a:pt x="836" y="2073"/>
                      </a:lnTo>
                      <a:lnTo>
                        <a:pt x="822" y="2073"/>
                      </a:lnTo>
                      <a:lnTo>
                        <a:pt x="808" y="2071"/>
                      </a:lnTo>
                      <a:lnTo>
                        <a:pt x="797" y="2066"/>
                      </a:lnTo>
                      <a:lnTo>
                        <a:pt x="787" y="2059"/>
                      </a:lnTo>
                      <a:lnTo>
                        <a:pt x="780" y="2057"/>
                      </a:lnTo>
                      <a:lnTo>
                        <a:pt x="772" y="2056"/>
                      </a:lnTo>
                      <a:lnTo>
                        <a:pt x="769" y="2056"/>
                      </a:lnTo>
                      <a:lnTo>
                        <a:pt x="766" y="2055"/>
                      </a:lnTo>
                      <a:lnTo>
                        <a:pt x="762" y="2053"/>
                      </a:lnTo>
                      <a:lnTo>
                        <a:pt x="760" y="2051"/>
                      </a:lnTo>
                      <a:lnTo>
                        <a:pt x="759" y="2047"/>
                      </a:lnTo>
                      <a:lnTo>
                        <a:pt x="758" y="2044"/>
                      </a:lnTo>
                      <a:lnTo>
                        <a:pt x="758" y="2042"/>
                      </a:lnTo>
                      <a:lnTo>
                        <a:pt x="758" y="2039"/>
                      </a:lnTo>
                      <a:lnTo>
                        <a:pt x="759" y="2032"/>
                      </a:lnTo>
                      <a:lnTo>
                        <a:pt x="760" y="2027"/>
                      </a:lnTo>
                      <a:lnTo>
                        <a:pt x="759" y="2024"/>
                      </a:lnTo>
                      <a:lnTo>
                        <a:pt x="756" y="2021"/>
                      </a:lnTo>
                      <a:lnTo>
                        <a:pt x="751" y="2020"/>
                      </a:lnTo>
                      <a:lnTo>
                        <a:pt x="745" y="2020"/>
                      </a:lnTo>
                      <a:lnTo>
                        <a:pt x="734" y="2020"/>
                      </a:lnTo>
                      <a:lnTo>
                        <a:pt x="727" y="2021"/>
                      </a:lnTo>
                      <a:lnTo>
                        <a:pt x="727" y="2021"/>
                      </a:lnTo>
                      <a:lnTo>
                        <a:pt x="715" y="1992"/>
                      </a:lnTo>
                      <a:lnTo>
                        <a:pt x="712" y="1987"/>
                      </a:lnTo>
                      <a:lnTo>
                        <a:pt x="706" y="1981"/>
                      </a:lnTo>
                      <a:lnTo>
                        <a:pt x="700" y="1975"/>
                      </a:lnTo>
                      <a:lnTo>
                        <a:pt x="693" y="1968"/>
                      </a:lnTo>
                      <a:lnTo>
                        <a:pt x="678" y="1957"/>
                      </a:lnTo>
                      <a:lnTo>
                        <a:pt x="666" y="1948"/>
                      </a:lnTo>
                      <a:lnTo>
                        <a:pt x="661" y="1946"/>
                      </a:lnTo>
                      <a:lnTo>
                        <a:pt x="657" y="1945"/>
                      </a:lnTo>
                      <a:lnTo>
                        <a:pt x="652" y="1946"/>
                      </a:lnTo>
                      <a:lnTo>
                        <a:pt x="649" y="1948"/>
                      </a:lnTo>
                      <a:lnTo>
                        <a:pt x="643" y="1957"/>
                      </a:lnTo>
                      <a:lnTo>
                        <a:pt x="637" y="1966"/>
                      </a:lnTo>
                      <a:lnTo>
                        <a:pt x="634" y="1972"/>
                      </a:lnTo>
                      <a:lnTo>
                        <a:pt x="631" y="1977"/>
                      </a:lnTo>
                      <a:lnTo>
                        <a:pt x="627" y="1981"/>
                      </a:lnTo>
                      <a:lnTo>
                        <a:pt x="623" y="1985"/>
                      </a:lnTo>
                      <a:lnTo>
                        <a:pt x="619" y="1988"/>
                      </a:lnTo>
                      <a:lnTo>
                        <a:pt x="613" y="1989"/>
                      </a:lnTo>
                      <a:lnTo>
                        <a:pt x="607" y="1988"/>
                      </a:lnTo>
                      <a:lnTo>
                        <a:pt x="600" y="1986"/>
                      </a:lnTo>
                      <a:lnTo>
                        <a:pt x="597" y="1984"/>
                      </a:lnTo>
                      <a:lnTo>
                        <a:pt x="595" y="1981"/>
                      </a:lnTo>
                      <a:lnTo>
                        <a:pt x="594" y="1978"/>
                      </a:lnTo>
                      <a:lnTo>
                        <a:pt x="592" y="1975"/>
                      </a:lnTo>
                      <a:lnTo>
                        <a:pt x="590" y="1968"/>
                      </a:lnTo>
                      <a:lnTo>
                        <a:pt x="589" y="1962"/>
                      </a:lnTo>
                      <a:lnTo>
                        <a:pt x="587" y="1957"/>
                      </a:lnTo>
                      <a:lnTo>
                        <a:pt x="585" y="1954"/>
                      </a:lnTo>
                      <a:lnTo>
                        <a:pt x="583" y="1954"/>
                      </a:lnTo>
                      <a:lnTo>
                        <a:pt x="581" y="1956"/>
                      </a:lnTo>
                      <a:lnTo>
                        <a:pt x="579" y="1958"/>
                      </a:lnTo>
                      <a:lnTo>
                        <a:pt x="576" y="1961"/>
                      </a:lnTo>
                      <a:lnTo>
                        <a:pt x="570" y="1966"/>
                      </a:lnTo>
                      <a:lnTo>
                        <a:pt x="566" y="1970"/>
                      </a:lnTo>
                      <a:lnTo>
                        <a:pt x="562" y="1972"/>
                      </a:lnTo>
                      <a:lnTo>
                        <a:pt x="557" y="1973"/>
                      </a:lnTo>
                      <a:lnTo>
                        <a:pt x="554" y="1973"/>
                      </a:lnTo>
                      <a:lnTo>
                        <a:pt x="550" y="1972"/>
                      </a:lnTo>
                      <a:lnTo>
                        <a:pt x="546" y="1970"/>
                      </a:lnTo>
                      <a:lnTo>
                        <a:pt x="542" y="1967"/>
                      </a:lnTo>
                      <a:lnTo>
                        <a:pt x="535" y="1961"/>
                      </a:lnTo>
                      <a:lnTo>
                        <a:pt x="526" y="1957"/>
                      </a:lnTo>
                      <a:lnTo>
                        <a:pt x="520" y="1954"/>
                      </a:lnTo>
                      <a:lnTo>
                        <a:pt x="516" y="1952"/>
                      </a:lnTo>
                      <a:lnTo>
                        <a:pt x="511" y="1952"/>
                      </a:lnTo>
                      <a:lnTo>
                        <a:pt x="504" y="1952"/>
                      </a:lnTo>
                      <a:lnTo>
                        <a:pt x="498" y="1953"/>
                      </a:lnTo>
                      <a:lnTo>
                        <a:pt x="491" y="1954"/>
                      </a:lnTo>
                      <a:lnTo>
                        <a:pt x="486" y="1954"/>
                      </a:lnTo>
                      <a:lnTo>
                        <a:pt x="482" y="1953"/>
                      </a:lnTo>
                      <a:lnTo>
                        <a:pt x="477" y="1951"/>
                      </a:lnTo>
                      <a:lnTo>
                        <a:pt x="474" y="1948"/>
                      </a:lnTo>
                      <a:lnTo>
                        <a:pt x="472" y="1941"/>
                      </a:lnTo>
                      <a:lnTo>
                        <a:pt x="470" y="1934"/>
                      </a:lnTo>
                      <a:lnTo>
                        <a:pt x="469" y="1924"/>
                      </a:lnTo>
                      <a:lnTo>
                        <a:pt x="466" y="1919"/>
                      </a:lnTo>
                      <a:lnTo>
                        <a:pt x="465" y="1917"/>
                      </a:lnTo>
                      <a:lnTo>
                        <a:pt x="464" y="1916"/>
                      </a:lnTo>
                      <a:lnTo>
                        <a:pt x="463" y="1916"/>
                      </a:lnTo>
                      <a:lnTo>
                        <a:pt x="461" y="1916"/>
                      </a:lnTo>
                      <a:lnTo>
                        <a:pt x="452" y="1921"/>
                      </a:lnTo>
                      <a:lnTo>
                        <a:pt x="436" y="1927"/>
                      </a:lnTo>
                      <a:lnTo>
                        <a:pt x="428" y="1922"/>
                      </a:lnTo>
                      <a:lnTo>
                        <a:pt x="418" y="1917"/>
                      </a:lnTo>
                      <a:lnTo>
                        <a:pt x="408" y="1912"/>
                      </a:lnTo>
                      <a:lnTo>
                        <a:pt x="396" y="1909"/>
                      </a:lnTo>
                      <a:lnTo>
                        <a:pt x="384" y="1905"/>
                      </a:lnTo>
                      <a:lnTo>
                        <a:pt x="374" y="1902"/>
                      </a:lnTo>
                      <a:lnTo>
                        <a:pt x="363" y="1897"/>
                      </a:lnTo>
                      <a:lnTo>
                        <a:pt x="354" y="1893"/>
                      </a:lnTo>
                      <a:lnTo>
                        <a:pt x="348" y="1887"/>
                      </a:lnTo>
                      <a:lnTo>
                        <a:pt x="342" y="1883"/>
                      </a:lnTo>
                      <a:lnTo>
                        <a:pt x="338" y="1879"/>
                      </a:lnTo>
                      <a:lnTo>
                        <a:pt x="335" y="1875"/>
                      </a:lnTo>
                      <a:lnTo>
                        <a:pt x="333" y="1869"/>
                      </a:lnTo>
                      <a:lnTo>
                        <a:pt x="331" y="1865"/>
                      </a:lnTo>
                      <a:lnTo>
                        <a:pt x="331" y="1860"/>
                      </a:lnTo>
                      <a:lnTo>
                        <a:pt x="331" y="1855"/>
                      </a:lnTo>
                      <a:lnTo>
                        <a:pt x="333" y="1846"/>
                      </a:lnTo>
                      <a:lnTo>
                        <a:pt x="335" y="1837"/>
                      </a:lnTo>
                      <a:lnTo>
                        <a:pt x="336" y="1827"/>
                      </a:lnTo>
                      <a:lnTo>
                        <a:pt x="334" y="1816"/>
                      </a:lnTo>
                      <a:lnTo>
                        <a:pt x="333" y="1812"/>
                      </a:lnTo>
                      <a:lnTo>
                        <a:pt x="331" y="1809"/>
                      </a:lnTo>
                      <a:lnTo>
                        <a:pt x="329" y="1808"/>
                      </a:lnTo>
                      <a:lnTo>
                        <a:pt x="328" y="1808"/>
                      </a:lnTo>
                      <a:lnTo>
                        <a:pt x="324" y="1810"/>
                      </a:lnTo>
                      <a:lnTo>
                        <a:pt x="321" y="1815"/>
                      </a:lnTo>
                      <a:lnTo>
                        <a:pt x="316" y="1822"/>
                      </a:lnTo>
                      <a:lnTo>
                        <a:pt x="313" y="1828"/>
                      </a:lnTo>
                      <a:lnTo>
                        <a:pt x="311" y="1830"/>
                      </a:lnTo>
                      <a:lnTo>
                        <a:pt x="309" y="1832"/>
                      </a:lnTo>
                      <a:lnTo>
                        <a:pt x="307" y="1833"/>
                      </a:lnTo>
                      <a:lnTo>
                        <a:pt x="306" y="1833"/>
                      </a:lnTo>
                      <a:lnTo>
                        <a:pt x="299" y="1827"/>
                      </a:lnTo>
                      <a:lnTo>
                        <a:pt x="286" y="1813"/>
                      </a:lnTo>
                      <a:lnTo>
                        <a:pt x="274" y="1798"/>
                      </a:lnTo>
                      <a:lnTo>
                        <a:pt x="268" y="1788"/>
                      </a:lnTo>
                      <a:lnTo>
                        <a:pt x="259" y="1763"/>
                      </a:lnTo>
                      <a:lnTo>
                        <a:pt x="256" y="1752"/>
                      </a:lnTo>
                      <a:lnTo>
                        <a:pt x="255" y="1751"/>
                      </a:lnTo>
                      <a:lnTo>
                        <a:pt x="253" y="1752"/>
                      </a:lnTo>
                      <a:lnTo>
                        <a:pt x="250" y="1754"/>
                      </a:lnTo>
                      <a:lnTo>
                        <a:pt x="248" y="1757"/>
                      </a:lnTo>
                      <a:lnTo>
                        <a:pt x="240" y="1764"/>
                      </a:lnTo>
                      <a:lnTo>
                        <a:pt x="227" y="1776"/>
                      </a:lnTo>
                      <a:lnTo>
                        <a:pt x="225" y="1778"/>
                      </a:lnTo>
                      <a:lnTo>
                        <a:pt x="222" y="1779"/>
                      </a:lnTo>
                      <a:lnTo>
                        <a:pt x="220" y="1779"/>
                      </a:lnTo>
                      <a:lnTo>
                        <a:pt x="218" y="1779"/>
                      </a:lnTo>
                      <a:lnTo>
                        <a:pt x="215" y="1777"/>
                      </a:lnTo>
                      <a:lnTo>
                        <a:pt x="212" y="1773"/>
                      </a:lnTo>
                      <a:lnTo>
                        <a:pt x="208" y="1767"/>
                      </a:lnTo>
                      <a:lnTo>
                        <a:pt x="205" y="1759"/>
                      </a:lnTo>
                      <a:lnTo>
                        <a:pt x="203" y="1749"/>
                      </a:lnTo>
                      <a:lnTo>
                        <a:pt x="201" y="1740"/>
                      </a:lnTo>
                      <a:lnTo>
                        <a:pt x="193" y="1698"/>
                      </a:lnTo>
                      <a:lnTo>
                        <a:pt x="186" y="1669"/>
                      </a:lnTo>
                      <a:lnTo>
                        <a:pt x="181" y="1663"/>
                      </a:lnTo>
                      <a:lnTo>
                        <a:pt x="178" y="1657"/>
                      </a:lnTo>
                      <a:lnTo>
                        <a:pt x="176" y="1654"/>
                      </a:lnTo>
                      <a:lnTo>
                        <a:pt x="173" y="1652"/>
                      </a:lnTo>
                      <a:lnTo>
                        <a:pt x="169" y="1651"/>
                      </a:lnTo>
                      <a:lnTo>
                        <a:pt x="167" y="1650"/>
                      </a:lnTo>
                      <a:lnTo>
                        <a:pt x="164" y="1651"/>
                      </a:lnTo>
                      <a:lnTo>
                        <a:pt x="162" y="1652"/>
                      </a:lnTo>
                      <a:lnTo>
                        <a:pt x="156" y="1655"/>
                      </a:lnTo>
                      <a:lnTo>
                        <a:pt x="151" y="1660"/>
                      </a:lnTo>
                      <a:lnTo>
                        <a:pt x="145" y="1664"/>
                      </a:lnTo>
                      <a:lnTo>
                        <a:pt x="138" y="1665"/>
                      </a:lnTo>
                      <a:lnTo>
                        <a:pt x="134" y="1664"/>
                      </a:lnTo>
                      <a:lnTo>
                        <a:pt x="131" y="1663"/>
                      </a:lnTo>
                      <a:lnTo>
                        <a:pt x="129" y="1661"/>
                      </a:lnTo>
                      <a:lnTo>
                        <a:pt x="127" y="1659"/>
                      </a:lnTo>
                      <a:lnTo>
                        <a:pt x="126" y="1652"/>
                      </a:lnTo>
                      <a:lnTo>
                        <a:pt x="127" y="1643"/>
                      </a:lnTo>
                      <a:lnTo>
                        <a:pt x="127" y="1636"/>
                      </a:lnTo>
                      <a:lnTo>
                        <a:pt x="127" y="1628"/>
                      </a:lnTo>
                      <a:lnTo>
                        <a:pt x="126" y="1626"/>
                      </a:lnTo>
                      <a:lnTo>
                        <a:pt x="124" y="1623"/>
                      </a:lnTo>
                      <a:lnTo>
                        <a:pt x="122" y="1622"/>
                      </a:lnTo>
                      <a:lnTo>
                        <a:pt x="119" y="1621"/>
                      </a:lnTo>
                      <a:lnTo>
                        <a:pt x="114" y="1602"/>
                      </a:lnTo>
                      <a:lnTo>
                        <a:pt x="109" y="1586"/>
                      </a:lnTo>
                      <a:lnTo>
                        <a:pt x="102" y="1570"/>
                      </a:lnTo>
                      <a:lnTo>
                        <a:pt x="97" y="1553"/>
                      </a:lnTo>
                      <a:lnTo>
                        <a:pt x="93" y="1557"/>
                      </a:lnTo>
                      <a:lnTo>
                        <a:pt x="87" y="1565"/>
                      </a:lnTo>
                      <a:lnTo>
                        <a:pt x="84" y="1567"/>
                      </a:lnTo>
                      <a:lnTo>
                        <a:pt x="81" y="1569"/>
                      </a:lnTo>
                      <a:lnTo>
                        <a:pt x="79" y="1568"/>
                      </a:lnTo>
                      <a:lnTo>
                        <a:pt x="77" y="1567"/>
                      </a:lnTo>
                      <a:lnTo>
                        <a:pt x="75" y="1566"/>
                      </a:lnTo>
                      <a:lnTo>
                        <a:pt x="73" y="1562"/>
                      </a:lnTo>
                      <a:lnTo>
                        <a:pt x="69" y="1556"/>
                      </a:lnTo>
                      <a:lnTo>
                        <a:pt x="65" y="1548"/>
                      </a:lnTo>
                      <a:lnTo>
                        <a:pt x="60" y="1541"/>
                      </a:lnTo>
                      <a:lnTo>
                        <a:pt x="54" y="1535"/>
                      </a:lnTo>
                      <a:lnTo>
                        <a:pt x="45" y="1528"/>
                      </a:lnTo>
                      <a:lnTo>
                        <a:pt x="40" y="1520"/>
                      </a:lnTo>
                      <a:lnTo>
                        <a:pt x="38" y="1514"/>
                      </a:lnTo>
                      <a:lnTo>
                        <a:pt x="37" y="1506"/>
                      </a:lnTo>
                      <a:lnTo>
                        <a:pt x="40" y="1491"/>
                      </a:lnTo>
                      <a:lnTo>
                        <a:pt x="46" y="1474"/>
                      </a:lnTo>
                      <a:lnTo>
                        <a:pt x="46" y="1471"/>
                      </a:lnTo>
                      <a:lnTo>
                        <a:pt x="46" y="1467"/>
                      </a:lnTo>
                      <a:lnTo>
                        <a:pt x="45" y="1465"/>
                      </a:lnTo>
                      <a:lnTo>
                        <a:pt x="43" y="1463"/>
                      </a:lnTo>
                      <a:lnTo>
                        <a:pt x="38" y="1461"/>
                      </a:lnTo>
                      <a:lnTo>
                        <a:pt x="30" y="1460"/>
                      </a:lnTo>
                      <a:lnTo>
                        <a:pt x="23" y="1460"/>
                      </a:lnTo>
                      <a:lnTo>
                        <a:pt x="14" y="1460"/>
                      </a:lnTo>
                      <a:lnTo>
                        <a:pt x="6" y="1460"/>
                      </a:lnTo>
                      <a:lnTo>
                        <a:pt x="0" y="1458"/>
                      </a:lnTo>
                      <a:lnTo>
                        <a:pt x="0" y="1458"/>
                      </a:lnTo>
                      <a:lnTo>
                        <a:pt x="272" y="1193"/>
                      </a:lnTo>
                      <a:lnTo>
                        <a:pt x="275" y="1173"/>
                      </a:lnTo>
                      <a:lnTo>
                        <a:pt x="276" y="1155"/>
                      </a:lnTo>
                      <a:lnTo>
                        <a:pt x="279" y="1147"/>
                      </a:lnTo>
                      <a:lnTo>
                        <a:pt x="282" y="1138"/>
                      </a:lnTo>
                      <a:lnTo>
                        <a:pt x="288" y="1129"/>
                      </a:lnTo>
                      <a:lnTo>
                        <a:pt x="299" y="1120"/>
                      </a:lnTo>
                      <a:lnTo>
                        <a:pt x="303" y="1116"/>
                      </a:lnTo>
                      <a:lnTo>
                        <a:pt x="308" y="1114"/>
                      </a:lnTo>
                      <a:lnTo>
                        <a:pt x="312" y="1113"/>
                      </a:lnTo>
                      <a:lnTo>
                        <a:pt x="316" y="1113"/>
                      </a:lnTo>
                      <a:lnTo>
                        <a:pt x="325" y="1114"/>
                      </a:lnTo>
                      <a:lnTo>
                        <a:pt x="335" y="1117"/>
                      </a:lnTo>
                      <a:lnTo>
                        <a:pt x="343" y="1122"/>
                      </a:lnTo>
                      <a:lnTo>
                        <a:pt x="352" y="1126"/>
                      </a:lnTo>
                      <a:lnTo>
                        <a:pt x="361" y="1130"/>
                      </a:lnTo>
                      <a:lnTo>
                        <a:pt x="369" y="1133"/>
                      </a:lnTo>
                      <a:lnTo>
                        <a:pt x="374" y="1134"/>
                      </a:lnTo>
                      <a:lnTo>
                        <a:pt x="377" y="1133"/>
                      </a:lnTo>
                      <a:lnTo>
                        <a:pt x="381" y="1133"/>
                      </a:lnTo>
                      <a:lnTo>
                        <a:pt x="383" y="1130"/>
                      </a:lnTo>
                      <a:lnTo>
                        <a:pt x="389" y="1126"/>
                      </a:lnTo>
                      <a:lnTo>
                        <a:pt x="394" y="1121"/>
                      </a:lnTo>
                      <a:lnTo>
                        <a:pt x="401" y="1107"/>
                      </a:lnTo>
                      <a:lnTo>
                        <a:pt x="407" y="1092"/>
                      </a:lnTo>
                      <a:lnTo>
                        <a:pt x="409" y="1088"/>
                      </a:lnTo>
                      <a:lnTo>
                        <a:pt x="412" y="1085"/>
                      </a:lnTo>
                      <a:lnTo>
                        <a:pt x="416" y="1082"/>
                      </a:lnTo>
                      <a:lnTo>
                        <a:pt x="419" y="1080"/>
                      </a:lnTo>
                      <a:lnTo>
                        <a:pt x="426" y="1076"/>
                      </a:lnTo>
                      <a:lnTo>
                        <a:pt x="434" y="1073"/>
                      </a:lnTo>
                      <a:lnTo>
                        <a:pt x="442" y="1071"/>
                      </a:lnTo>
                      <a:lnTo>
                        <a:pt x="449" y="1068"/>
                      </a:lnTo>
                      <a:lnTo>
                        <a:pt x="452" y="1066"/>
                      </a:lnTo>
                      <a:lnTo>
                        <a:pt x="455" y="1063"/>
                      </a:lnTo>
                      <a:lnTo>
                        <a:pt x="458" y="1061"/>
                      </a:lnTo>
                      <a:lnTo>
                        <a:pt x="459" y="1058"/>
                      </a:lnTo>
                      <a:lnTo>
                        <a:pt x="462" y="1050"/>
                      </a:lnTo>
                      <a:lnTo>
                        <a:pt x="463" y="1040"/>
                      </a:lnTo>
                      <a:lnTo>
                        <a:pt x="464" y="1027"/>
                      </a:lnTo>
                      <a:lnTo>
                        <a:pt x="465" y="1015"/>
                      </a:lnTo>
                      <a:lnTo>
                        <a:pt x="466" y="1003"/>
                      </a:lnTo>
                      <a:lnTo>
                        <a:pt x="469" y="993"/>
                      </a:lnTo>
                      <a:lnTo>
                        <a:pt x="470" y="990"/>
                      </a:lnTo>
                      <a:lnTo>
                        <a:pt x="472" y="988"/>
                      </a:lnTo>
                      <a:lnTo>
                        <a:pt x="475" y="987"/>
                      </a:lnTo>
                      <a:lnTo>
                        <a:pt x="477" y="987"/>
                      </a:lnTo>
                      <a:lnTo>
                        <a:pt x="484" y="989"/>
                      </a:lnTo>
                      <a:lnTo>
                        <a:pt x="492" y="991"/>
                      </a:lnTo>
                      <a:lnTo>
                        <a:pt x="497" y="992"/>
                      </a:lnTo>
                      <a:lnTo>
                        <a:pt x="500" y="991"/>
                      </a:lnTo>
                      <a:lnTo>
                        <a:pt x="501" y="990"/>
                      </a:lnTo>
                      <a:lnTo>
                        <a:pt x="501" y="989"/>
                      </a:lnTo>
                      <a:lnTo>
                        <a:pt x="502" y="987"/>
                      </a:lnTo>
                      <a:lnTo>
                        <a:pt x="501" y="986"/>
                      </a:lnTo>
                      <a:lnTo>
                        <a:pt x="500" y="977"/>
                      </a:lnTo>
                      <a:lnTo>
                        <a:pt x="499" y="968"/>
                      </a:lnTo>
                      <a:lnTo>
                        <a:pt x="498" y="961"/>
                      </a:lnTo>
                      <a:lnTo>
                        <a:pt x="498" y="952"/>
                      </a:lnTo>
                      <a:lnTo>
                        <a:pt x="499" y="949"/>
                      </a:lnTo>
                      <a:lnTo>
                        <a:pt x="500" y="947"/>
                      </a:lnTo>
                      <a:lnTo>
                        <a:pt x="502" y="945"/>
                      </a:lnTo>
                      <a:lnTo>
                        <a:pt x="505" y="945"/>
                      </a:lnTo>
                      <a:lnTo>
                        <a:pt x="508" y="945"/>
                      </a:lnTo>
                      <a:lnTo>
                        <a:pt x="511" y="945"/>
                      </a:lnTo>
                      <a:lnTo>
                        <a:pt x="513" y="947"/>
                      </a:lnTo>
                      <a:lnTo>
                        <a:pt x="515" y="949"/>
                      </a:lnTo>
                      <a:lnTo>
                        <a:pt x="518" y="955"/>
                      </a:lnTo>
                      <a:lnTo>
                        <a:pt x="519" y="962"/>
                      </a:lnTo>
                      <a:lnTo>
                        <a:pt x="520" y="967"/>
                      </a:lnTo>
                      <a:lnTo>
                        <a:pt x="522" y="973"/>
                      </a:lnTo>
                      <a:lnTo>
                        <a:pt x="523" y="977"/>
                      </a:lnTo>
                      <a:lnTo>
                        <a:pt x="525" y="982"/>
                      </a:lnTo>
                      <a:lnTo>
                        <a:pt x="530" y="988"/>
                      </a:lnTo>
                      <a:lnTo>
                        <a:pt x="537" y="993"/>
                      </a:lnTo>
                      <a:lnTo>
                        <a:pt x="543" y="996"/>
                      </a:lnTo>
                      <a:lnTo>
                        <a:pt x="547" y="998"/>
                      </a:lnTo>
                      <a:lnTo>
                        <a:pt x="550" y="996"/>
                      </a:lnTo>
                      <a:lnTo>
                        <a:pt x="552" y="994"/>
                      </a:lnTo>
                      <a:lnTo>
                        <a:pt x="553" y="991"/>
                      </a:lnTo>
                      <a:lnTo>
                        <a:pt x="553" y="987"/>
                      </a:lnTo>
                      <a:lnTo>
                        <a:pt x="553" y="981"/>
                      </a:lnTo>
                      <a:lnTo>
                        <a:pt x="552" y="975"/>
                      </a:lnTo>
                      <a:lnTo>
                        <a:pt x="544" y="950"/>
                      </a:lnTo>
                      <a:lnTo>
                        <a:pt x="540" y="936"/>
                      </a:lnTo>
                      <a:lnTo>
                        <a:pt x="539" y="932"/>
                      </a:lnTo>
                      <a:lnTo>
                        <a:pt x="538" y="926"/>
                      </a:lnTo>
                      <a:lnTo>
                        <a:pt x="536" y="923"/>
                      </a:lnTo>
                      <a:lnTo>
                        <a:pt x="533" y="919"/>
                      </a:lnTo>
                      <a:lnTo>
                        <a:pt x="527" y="912"/>
                      </a:lnTo>
                      <a:lnTo>
                        <a:pt x="519" y="906"/>
                      </a:lnTo>
                      <a:lnTo>
                        <a:pt x="513" y="899"/>
                      </a:lnTo>
                      <a:lnTo>
                        <a:pt x="509" y="891"/>
                      </a:lnTo>
                      <a:lnTo>
                        <a:pt x="506" y="885"/>
                      </a:lnTo>
                      <a:lnTo>
                        <a:pt x="505" y="880"/>
                      </a:lnTo>
                      <a:lnTo>
                        <a:pt x="505" y="873"/>
                      </a:lnTo>
                      <a:lnTo>
                        <a:pt x="506" y="866"/>
                      </a:lnTo>
                      <a:lnTo>
                        <a:pt x="506" y="860"/>
                      </a:lnTo>
                      <a:lnTo>
                        <a:pt x="504" y="856"/>
                      </a:lnTo>
                      <a:lnTo>
                        <a:pt x="502" y="851"/>
                      </a:lnTo>
                      <a:lnTo>
                        <a:pt x="500" y="845"/>
                      </a:lnTo>
                      <a:lnTo>
                        <a:pt x="498" y="840"/>
                      </a:lnTo>
                      <a:lnTo>
                        <a:pt x="498" y="834"/>
                      </a:lnTo>
                      <a:lnTo>
                        <a:pt x="498" y="831"/>
                      </a:lnTo>
                      <a:lnTo>
                        <a:pt x="499" y="829"/>
                      </a:lnTo>
                      <a:lnTo>
                        <a:pt x="501" y="827"/>
                      </a:lnTo>
                      <a:lnTo>
                        <a:pt x="503" y="825"/>
                      </a:lnTo>
                      <a:lnTo>
                        <a:pt x="511" y="818"/>
                      </a:lnTo>
                      <a:lnTo>
                        <a:pt x="516" y="812"/>
                      </a:lnTo>
                      <a:lnTo>
                        <a:pt x="519" y="805"/>
                      </a:lnTo>
                      <a:lnTo>
                        <a:pt x="522" y="799"/>
                      </a:lnTo>
                      <a:lnTo>
                        <a:pt x="525" y="786"/>
                      </a:lnTo>
                      <a:lnTo>
                        <a:pt x="530" y="770"/>
                      </a:lnTo>
                      <a:lnTo>
                        <a:pt x="545" y="743"/>
                      </a:lnTo>
                      <a:lnTo>
                        <a:pt x="562" y="717"/>
                      </a:lnTo>
                      <a:lnTo>
                        <a:pt x="567" y="704"/>
                      </a:lnTo>
                      <a:lnTo>
                        <a:pt x="571" y="691"/>
                      </a:lnTo>
                      <a:lnTo>
                        <a:pt x="572" y="683"/>
                      </a:lnTo>
                      <a:lnTo>
                        <a:pt x="573" y="676"/>
                      </a:lnTo>
                      <a:lnTo>
                        <a:pt x="572" y="668"/>
                      </a:lnTo>
                      <a:lnTo>
                        <a:pt x="571" y="660"/>
                      </a:lnTo>
                      <a:lnTo>
                        <a:pt x="569" y="650"/>
                      </a:lnTo>
                      <a:lnTo>
                        <a:pt x="569" y="642"/>
                      </a:lnTo>
                      <a:lnTo>
                        <a:pt x="571" y="638"/>
                      </a:lnTo>
                      <a:lnTo>
                        <a:pt x="573" y="636"/>
                      </a:lnTo>
                      <a:lnTo>
                        <a:pt x="582" y="631"/>
                      </a:lnTo>
                      <a:lnTo>
                        <a:pt x="594" y="623"/>
                      </a:lnTo>
                      <a:lnTo>
                        <a:pt x="598" y="616"/>
                      </a:lnTo>
                      <a:lnTo>
                        <a:pt x="603" y="609"/>
                      </a:lnTo>
                      <a:lnTo>
                        <a:pt x="606" y="599"/>
                      </a:lnTo>
                      <a:lnTo>
                        <a:pt x="608" y="589"/>
                      </a:lnTo>
                      <a:lnTo>
                        <a:pt x="611" y="580"/>
                      </a:lnTo>
                      <a:lnTo>
                        <a:pt x="613" y="570"/>
                      </a:lnTo>
                      <a:lnTo>
                        <a:pt x="617" y="561"/>
                      </a:lnTo>
                      <a:lnTo>
                        <a:pt x="621" y="554"/>
                      </a:lnTo>
                      <a:lnTo>
                        <a:pt x="621" y="532"/>
                      </a:lnTo>
                      <a:lnTo>
                        <a:pt x="622" y="519"/>
                      </a:lnTo>
                      <a:lnTo>
                        <a:pt x="623" y="515"/>
                      </a:lnTo>
                      <a:lnTo>
                        <a:pt x="624" y="513"/>
                      </a:lnTo>
                      <a:lnTo>
                        <a:pt x="626" y="512"/>
                      </a:lnTo>
                      <a:lnTo>
                        <a:pt x="628" y="512"/>
                      </a:lnTo>
                      <a:lnTo>
                        <a:pt x="633" y="512"/>
                      </a:lnTo>
                      <a:lnTo>
                        <a:pt x="638" y="512"/>
                      </a:lnTo>
                      <a:lnTo>
                        <a:pt x="640" y="510"/>
                      </a:lnTo>
                      <a:lnTo>
                        <a:pt x="644" y="508"/>
                      </a:lnTo>
                      <a:lnTo>
                        <a:pt x="647" y="505"/>
                      </a:lnTo>
                      <a:lnTo>
                        <a:pt x="651" y="500"/>
                      </a:lnTo>
                      <a:lnTo>
                        <a:pt x="654" y="487"/>
                      </a:lnTo>
                      <a:lnTo>
                        <a:pt x="657" y="465"/>
                      </a:lnTo>
                      <a:lnTo>
                        <a:pt x="659" y="442"/>
                      </a:lnTo>
                      <a:lnTo>
                        <a:pt x="660" y="429"/>
                      </a:lnTo>
                      <a:lnTo>
                        <a:pt x="659" y="423"/>
                      </a:lnTo>
                      <a:lnTo>
                        <a:pt x="659" y="414"/>
                      </a:lnTo>
                      <a:lnTo>
                        <a:pt x="660" y="404"/>
                      </a:lnTo>
                      <a:lnTo>
                        <a:pt x="661" y="394"/>
                      </a:lnTo>
                      <a:lnTo>
                        <a:pt x="663" y="383"/>
                      </a:lnTo>
                      <a:lnTo>
                        <a:pt x="666" y="374"/>
                      </a:lnTo>
                      <a:lnTo>
                        <a:pt x="670" y="368"/>
                      </a:lnTo>
                      <a:lnTo>
                        <a:pt x="674" y="363"/>
                      </a:lnTo>
                      <a:lnTo>
                        <a:pt x="676" y="363"/>
                      </a:lnTo>
                      <a:lnTo>
                        <a:pt x="677" y="363"/>
                      </a:lnTo>
                      <a:lnTo>
                        <a:pt x="679" y="364"/>
                      </a:lnTo>
                      <a:lnTo>
                        <a:pt x="681" y="366"/>
                      </a:lnTo>
                      <a:lnTo>
                        <a:pt x="687" y="369"/>
                      </a:lnTo>
                      <a:lnTo>
                        <a:pt x="693" y="374"/>
                      </a:lnTo>
                      <a:lnTo>
                        <a:pt x="701" y="379"/>
                      </a:lnTo>
                      <a:lnTo>
                        <a:pt x="708" y="382"/>
                      </a:lnTo>
                      <a:lnTo>
                        <a:pt x="713" y="382"/>
                      </a:lnTo>
                      <a:lnTo>
                        <a:pt x="717" y="382"/>
                      </a:lnTo>
                      <a:lnTo>
                        <a:pt x="721" y="381"/>
                      </a:lnTo>
                      <a:lnTo>
                        <a:pt x="727" y="379"/>
                      </a:lnTo>
                      <a:lnTo>
                        <a:pt x="731" y="378"/>
                      </a:lnTo>
                      <a:lnTo>
                        <a:pt x="735" y="378"/>
                      </a:lnTo>
                      <a:lnTo>
                        <a:pt x="740" y="379"/>
                      </a:lnTo>
                      <a:lnTo>
                        <a:pt x="744" y="382"/>
                      </a:lnTo>
                      <a:lnTo>
                        <a:pt x="752" y="390"/>
                      </a:lnTo>
                      <a:lnTo>
                        <a:pt x="760" y="399"/>
                      </a:lnTo>
                      <a:lnTo>
                        <a:pt x="769" y="410"/>
                      </a:lnTo>
                      <a:lnTo>
                        <a:pt x="778" y="418"/>
                      </a:lnTo>
                      <a:lnTo>
                        <a:pt x="783" y="421"/>
                      </a:lnTo>
                      <a:lnTo>
                        <a:pt x="787" y="422"/>
                      </a:lnTo>
                      <a:lnTo>
                        <a:pt x="793" y="422"/>
                      </a:lnTo>
                      <a:lnTo>
                        <a:pt x="799" y="421"/>
                      </a:lnTo>
                      <a:lnTo>
                        <a:pt x="805" y="418"/>
                      </a:lnTo>
                      <a:lnTo>
                        <a:pt x="813" y="413"/>
                      </a:lnTo>
                      <a:lnTo>
                        <a:pt x="822" y="407"/>
                      </a:lnTo>
                      <a:lnTo>
                        <a:pt x="832" y="399"/>
                      </a:lnTo>
                      <a:lnTo>
                        <a:pt x="840" y="392"/>
                      </a:lnTo>
                      <a:lnTo>
                        <a:pt x="848" y="384"/>
                      </a:lnTo>
                      <a:lnTo>
                        <a:pt x="855" y="378"/>
                      </a:lnTo>
                      <a:lnTo>
                        <a:pt x="860" y="372"/>
                      </a:lnTo>
                      <a:lnTo>
                        <a:pt x="866" y="358"/>
                      </a:lnTo>
                      <a:lnTo>
                        <a:pt x="874" y="345"/>
                      </a:lnTo>
                      <a:lnTo>
                        <a:pt x="879" y="339"/>
                      </a:lnTo>
                      <a:lnTo>
                        <a:pt x="884" y="334"/>
                      </a:lnTo>
                      <a:lnTo>
                        <a:pt x="888" y="332"/>
                      </a:lnTo>
                      <a:lnTo>
                        <a:pt x="891" y="331"/>
                      </a:lnTo>
                      <a:lnTo>
                        <a:pt x="895" y="330"/>
                      </a:lnTo>
                      <a:lnTo>
                        <a:pt x="900" y="330"/>
                      </a:lnTo>
                      <a:lnTo>
                        <a:pt x="906" y="330"/>
                      </a:lnTo>
                      <a:lnTo>
                        <a:pt x="911" y="329"/>
                      </a:lnTo>
                      <a:lnTo>
                        <a:pt x="916" y="328"/>
                      </a:lnTo>
                      <a:lnTo>
                        <a:pt x="920" y="326"/>
                      </a:lnTo>
                      <a:lnTo>
                        <a:pt x="924" y="324"/>
                      </a:lnTo>
                      <a:lnTo>
                        <a:pt x="928" y="319"/>
                      </a:lnTo>
                      <a:lnTo>
                        <a:pt x="932" y="315"/>
                      </a:lnTo>
                      <a:lnTo>
                        <a:pt x="935" y="311"/>
                      </a:lnTo>
                      <a:lnTo>
                        <a:pt x="938" y="306"/>
                      </a:lnTo>
                      <a:lnTo>
                        <a:pt x="941" y="304"/>
                      </a:lnTo>
                      <a:lnTo>
                        <a:pt x="945" y="302"/>
                      </a:lnTo>
                      <a:lnTo>
                        <a:pt x="948" y="300"/>
                      </a:lnTo>
                      <a:lnTo>
                        <a:pt x="956" y="298"/>
                      </a:lnTo>
                      <a:lnTo>
                        <a:pt x="964" y="296"/>
                      </a:lnTo>
                      <a:lnTo>
                        <a:pt x="972" y="293"/>
                      </a:lnTo>
                      <a:lnTo>
                        <a:pt x="981" y="290"/>
                      </a:lnTo>
                      <a:lnTo>
                        <a:pt x="989" y="286"/>
                      </a:lnTo>
                      <a:lnTo>
                        <a:pt x="998" y="279"/>
                      </a:lnTo>
                      <a:lnTo>
                        <a:pt x="1001" y="276"/>
                      </a:lnTo>
                      <a:lnTo>
                        <a:pt x="1004" y="274"/>
                      </a:lnTo>
                      <a:lnTo>
                        <a:pt x="1009" y="273"/>
                      </a:lnTo>
                      <a:lnTo>
                        <a:pt x="1013" y="272"/>
                      </a:lnTo>
                      <a:lnTo>
                        <a:pt x="1023" y="270"/>
                      </a:lnTo>
                      <a:lnTo>
                        <a:pt x="1032" y="269"/>
                      </a:lnTo>
                      <a:lnTo>
                        <a:pt x="1043" y="269"/>
                      </a:lnTo>
                      <a:lnTo>
                        <a:pt x="1054" y="266"/>
                      </a:lnTo>
                      <a:lnTo>
                        <a:pt x="1064" y="264"/>
                      </a:lnTo>
                      <a:lnTo>
                        <a:pt x="1072" y="261"/>
                      </a:lnTo>
                      <a:lnTo>
                        <a:pt x="1134" y="212"/>
                      </a:lnTo>
                      <a:lnTo>
                        <a:pt x="1142" y="206"/>
                      </a:lnTo>
                      <a:lnTo>
                        <a:pt x="1148" y="197"/>
                      </a:lnTo>
                      <a:lnTo>
                        <a:pt x="1153" y="190"/>
                      </a:lnTo>
                      <a:lnTo>
                        <a:pt x="1159" y="181"/>
                      </a:lnTo>
                      <a:lnTo>
                        <a:pt x="1163" y="172"/>
                      </a:lnTo>
                      <a:lnTo>
                        <a:pt x="1169" y="165"/>
                      </a:lnTo>
                      <a:lnTo>
                        <a:pt x="1174" y="157"/>
                      </a:lnTo>
                      <a:lnTo>
                        <a:pt x="1180" y="150"/>
                      </a:lnTo>
                      <a:lnTo>
                        <a:pt x="1187" y="151"/>
                      </a:lnTo>
                      <a:lnTo>
                        <a:pt x="1193" y="152"/>
                      </a:lnTo>
                      <a:lnTo>
                        <a:pt x="1199" y="154"/>
                      </a:lnTo>
                      <a:lnTo>
                        <a:pt x="1205" y="156"/>
                      </a:lnTo>
                      <a:lnTo>
                        <a:pt x="1212" y="158"/>
                      </a:lnTo>
                      <a:lnTo>
                        <a:pt x="1218" y="162"/>
                      </a:lnTo>
                      <a:lnTo>
                        <a:pt x="1226" y="163"/>
                      </a:lnTo>
                      <a:lnTo>
                        <a:pt x="1233" y="164"/>
                      </a:lnTo>
                      <a:lnTo>
                        <a:pt x="1247" y="165"/>
                      </a:lnTo>
                      <a:lnTo>
                        <a:pt x="1264" y="169"/>
                      </a:lnTo>
                      <a:lnTo>
                        <a:pt x="1271" y="171"/>
                      </a:lnTo>
                      <a:lnTo>
                        <a:pt x="1279" y="172"/>
                      </a:lnTo>
                      <a:lnTo>
                        <a:pt x="1285" y="174"/>
                      </a:lnTo>
                      <a:lnTo>
                        <a:pt x="1291" y="172"/>
                      </a:lnTo>
                      <a:lnTo>
                        <a:pt x="1313" y="169"/>
                      </a:lnTo>
                      <a:lnTo>
                        <a:pt x="1332" y="168"/>
                      </a:lnTo>
                      <a:lnTo>
                        <a:pt x="1340" y="169"/>
                      </a:lnTo>
                      <a:lnTo>
                        <a:pt x="1349" y="170"/>
                      </a:lnTo>
                      <a:lnTo>
                        <a:pt x="1360" y="171"/>
                      </a:lnTo>
                      <a:lnTo>
                        <a:pt x="1373" y="175"/>
                      </a:lnTo>
                      <a:lnTo>
                        <a:pt x="1379" y="176"/>
                      </a:lnTo>
                      <a:lnTo>
                        <a:pt x="1387" y="177"/>
                      </a:lnTo>
                      <a:lnTo>
                        <a:pt x="1394" y="177"/>
                      </a:lnTo>
                      <a:lnTo>
                        <a:pt x="1402" y="176"/>
                      </a:lnTo>
                      <a:lnTo>
                        <a:pt x="1417" y="172"/>
                      </a:lnTo>
                      <a:lnTo>
                        <a:pt x="1433" y="168"/>
                      </a:lnTo>
                      <a:lnTo>
                        <a:pt x="1464" y="157"/>
                      </a:lnTo>
                      <a:lnTo>
                        <a:pt x="1494" y="149"/>
                      </a:lnTo>
                      <a:lnTo>
                        <a:pt x="1508" y="140"/>
                      </a:lnTo>
                      <a:lnTo>
                        <a:pt x="1523" y="129"/>
                      </a:lnTo>
                      <a:lnTo>
                        <a:pt x="1529" y="125"/>
                      </a:lnTo>
                      <a:lnTo>
                        <a:pt x="1538" y="123"/>
                      </a:lnTo>
                      <a:lnTo>
                        <a:pt x="1541" y="123"/>
                      </a:lnTo>
                      <a:lnTo>
                        <a:pt x="1545" y="123"/>
                      </a:lnTo>
                      <a:lnTo>
                        <a:pt x="1550" y="125"/>
                      </a:lnTo>
                      <a:lnTo>
                        <a:pt x="1553" y="127"/>
                      </a:lnTo>
                      <a:lnTo>
                        <a:pt x="1561" y="130"/>
                      </a:lnTo>
                      <a:lnTo>
                        <a:pt x="1567" y="132"/>
                      </a:lnTo>
                      <a:lnTo>
                        <a:pt x="1574" y="132"/>
                      </a:lnTo>
                      <a:lnTo>
                        <a:pt x="1580" y="130"/>
                      </a:lnTo>
                      <a:lnTo>
                        <a:pt x="1587" y="128"/>
                      </a:lnTo>
                      <a:lnTo>
                        <a:pt x="1592" y="124"/>
                      </a:lnTo>
                      <a:lnTo>
                        <a:pt x="1598" y="120"/>
                      </a:lnTo>
                      <a:lnTo>
                        <a:pt x="1604" y="114"/>
                      </a:lnTo>
                      <a:lnTo>
                        <a:pt x="1616" y="103"/>
                      </a:lnTo>
                      <a:lnTo>
                        <a:pt x="1626" y="94"/>
                      </a:lnTo>
                      <a:lnTo>
                        <a:pt x="1633" y="89"/>
                      </a:lnTo>
                      <a:lnTo>
                        <a:pt x="1638" y="86"/>
                      </a:lnTo>
                      <a:lnTo>
                        <a:pt x="1645" y="84"/>
                      </a:lnTo>
                      <a:lnTo>
                        <a:pt x="1651" y="83"/>
                      </a:lnTo>
                      <a:lnTo>
                        <a:pt x="1663" y="84"/>
                      </a:lnTo>
                      <a:lnTo>
                        <a:pt x="1674" y="86"/>
                      </a:lnTo>
                      <a:lnTo>
                        <a:pt x="1684" y="88"/>
                      </a:lnTo>
                      <a:lnTo>
                        <a:pt x="1693" y="90"/>
                      </a:lnTo>
                      <a:lnTo>
                        <a:pt x="1703" y="91"/>
                      </a:lnTo>
                      <a:lnTo>
                        <a:pt x="1713" y="90"/>
                      </a:lnTo>
                      <a:lnTo>
                        <a:pt x="1718" y="89"/>
                      </a:lnTo>
                      <a:lnTo>
                        <a:pt x="1725" y="87"/>
                      </a:lnTo>
                      <a:lnTo>
                        <a:pt x="1730" y="84"/>
                      </a:lnTo>
                      <a:lnTo>
                        <a:pt x="1737" y="80"/>
                      </a:lnTo>
                      <a:lnTo>
                        <a:pt x="1743" y="75"/>
                      </a:lnTo>
                      <a:lnTo>
                        <a:pt x="1751" y="72"/>
                      </a:lnTo>
                      <a:lnTo>
                        <a:pt x="1757" y="70"/>
                      </a:lnTo>
                      <a:lnTo>
                        <a:pt x="1765" y="68"/>
                      </a:lnTo>
                      <a:lnTo>
                        <a:pt x="1780" y="64"/>
                      </a:lnTo>
                      <a:lnTo>
                        <a:pt x="1795" y="63"/>
                      </a:lnTo>
                      <a:lnTo>
                        <a:pt x="1803" y="62"/>
                      </a:lnTo>
                      <a:lnTo>
                        <a:pt x="1809" y="61"/>
                      </a:lnTo>
                      <a:lnTo>
                        <a:pt x="1814" y="59"/>
                      </a:lnTo>
                      <a:lnTo>
                        <a:pt x="1820" y="57"/>
                      </a:lnTo>
                      <a:lnTo>
                        <a:pt x="1830" y="53"/>
                      </a:lnTo>
                      <a:lnTo>
                        <a:pt x="1841" y="50"/>
                      </a:lnTo>
                      <a:lnTo>
                        <a:pt x="1860" y="51"/>
                      </a:lnTo>
                      <a:lnTo>
                        <a:pt x="1879" y="54"/>
                      </a:lnTo>
                      <a:lnTo>
                        <a:pt x="1889" y="55"/>
                      </a:lnTo>
                      <a:lnTo>
                        <a:pt x="1899" y="54"/>
                      </a:lnTo>
                      <a:lnTo>
                        <a:pt x="1903" y="53"/>
                      </a:lnTo>
                      <a:lnTo>
                        <a:pt x="1906" y="50"/>
                      </a:lnTo>
                      <a:lnTo>
                        <a:pt x="1911" y="47"/>
                      </a:lnTo>
                      <a:lnTo>
                        <a:pt x="1914" y="44"/>
                      </a:lnTo>
                      <a:lnTo>
                        <a:pt x="1928" y="28"/>
                      </a:lnTo>
                      <a:lnTo>
                        <a:pt x="1940" y="15"/>
                      </a:lnTo>
                      <a:lnTo>
                        <a:pt x="1946" y="10"/>
                      </a:lnTo>
                      <a:lnTo>
                        <a:pt x="1955" y="6"/>
                      </a:lnTo>
                      <a:lnTo>
                        <a:pt x="1965" y="3"/>
                      </a:lnTo>
                      <a:lnTo>
                        <a:pt x="1975" y="0"/>
                      </a:lnTo>
                      <a:lnTo>
                        <a:pt x="1975" y="0"/>
                      </a:lnTo>
                      <a:close/>
                    </a:path>
                  </a:pathLst>
                </a:custGeom>
                <a:solidFill>
                  <a:schemeClr val="accent6">
                    <a:lumMod val="50000"/>
                  </a:schemeClr>
                </a:solid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97" name="Freeform 39">
                  <a:extLst>
                    <a:ext uri="{FF2B5EF4-FFF2-40B4-BE49-F238E27FC236}">
                      <a16:creationId xmlns:a16="http://schemas.microsoft.com/office/drawing/2014/main" id="{03875188-E833-4A4B-BC71-F25AAC05328B}"/>
                    </a:ext>
                  </a:extLst>
                </p:cNvPr>
                <p:cNvSpPr>
                  <a:spLocks/>
                </p:cNvSpPr>
                <p:nvPr/>
              </p:nvSpPr>
              <p:spPr bwMode="auto">
                <a:xfrm>
                  <a:off x="2492596" y="3600522"/>
                  <a:ext cx="1241040" cy="719098"/>
                </a:xfrm>
                <a:custGeom>
                  <a:avLst/>
                  <a:gdLst>
                    <a:gd name="T0" fmla="*/ 2775 w 3748"/>
                    <a:gd name="T1" fmla="*/ 111 h 2331"/>
                    <a:gd name="T2" fmla="*/ 2825 w 3748"/>
                    <a:gd name="T3" fmla="*/ 110 h 2331"/>
                    <a:gd name="T4" fmla="*/ 2860 w 3748"/>
                    <a:gd name="T5" fmla="*/ 150 h 2331"/>
                    <a:gd name="T6" fmla="*/ 2950 w 3748"/>
                    <a:gd name="T7" fmla="*/ 164 h 2331"/>
                    <a:gd name="T8" fmla="*/ 3086 w 3748"/>
                    <a:gd name="T9" fmla="*/ 100 h 2331"/>
                    <a:gd name="T10" fmla="*/ 3132 w 3748"/>
                    <a:gd name="T11" fmla="*/ 106 h 2331"/>
                    <a:gd name="T12" fmla="*/ 2826 w 3748"/>
                    <a:gd name="T13" fmla="*/ 370 h 2331"/>
                    <a:gd name="T14" fmla="*/ 2984 w 3748"/>
                    <a:gd name="T15" fmla="*/ 417 h 2331"/>
                    <a:gd name="T16" fmla="*/ 3105 w 3748"/>
                    <a:gd name="T17" fmla="*/ 629 h 2331"/>
                    <a:gd name="T18" fmla="*/ 3239 w 3748"/>
                    <a:gd name="T19" fmla="*/ 700 h 2331"/>
                    <a:gd name="T20" fmla="*/ 3451 w 3748"/>
                    <a:gd name="T21" fmla="*/ 706 h 2331"/>
                    <a:gd name="T22" fmla="*/ 3585 w 3748"/>
                    <a:gd name="T23" fmla="*/ 700 h 2331"/>
                    <a:gd name="T24" fmla="*/ 3721 w 3748"/>
                    <a:gd name="T25" fmla="*/ 676 h 2331"/>
                    <a:gd name="T26" fmla="*/ 3638 w 3748"/>
                    <a:gd name="T27" fmla="*/ 845 h 2331"/>
                    <a:gd name="T28" fmla="*/ 3389 w 3748"/>
                    <a:gd name="T29" fmla="*/ 957 h 2331"/>
                    <a:gd name="T30" fmla="*/ 3182 w 3748"/>
                    <a:gd name="T31" fmla="*/ 1002 h 2331"/>
                    <a:gd name="T32" fmla="*/ 2846 w 3748"/>
                    <a:gd name="T33" fmla="*/ 1024 h 2331"/>
                    <a:gd name="T34" fmla="*/ 2597 w 3748"/>
                    <a:gd name="T35" fmla="*/ 1179 h 2331"/>
                    <a:gd name="T36" fmla="*/ 2437 w 3748"/>
                    <a:gd name="T37" fmla="*/ 1291 h 2331"/>
                    <a:gd name="T38" fmla="*/ 2318 w 3748"/>
                    <a:gd name="T39" fmla="*/ 1315 h 2331"/>
                    <a:gd name="T40" fmla="*/ 2230 w 3748"/>
                    <a:gd name="T41" fmla="*/ 1533 h 2331"/>
                    <a:gd name="T42" fmla="*/ 2172 w 3748"/>
                    <a:gd name="T43" fmla="*/ 1772 h 2331"/>
                    <a:gd name="T44" fmla="*/ 2164 w 3748"/>
                    <a:gd name="T45" fmla="*/ 1818 h 2331"/>
                    <a:gd name="T46" fmla="*/ 2111 w 3748"/>
                    <a:gd name="T47" fmla="*/ 1939 h 2331"/>
                    <a:gd name="T48" fmla="*/ 1941 w 3748"/>
                    <a:gd name="T49" fmla="*/ 2011 h 2331"/>
                    <a:gd name="T50" fmla="*/ 1578 w 3748"/>
                    <a:gd name="T51" fmla="*/ 2272 h 2331"/>
                    <a:gd name="T52" fmla="*/ 1458 w 3748"/>
                    <a:gd name="T53" fmla="*/ 2203 h 2331"/>
                    <a:gd name="T54" fmla="*/ 1390 w 3748"/>
                    <a:gd name="T55" fmla="*/ 2158 h 2331"/>
                    <a:gd name="T56" fmla="*/ 1355 w 3748"/>
                    <a:gd name="T57" fmla="*/ 2136 h 2331"/>
                    <a:gd name="T58" fmla="*/ 1300 w 3748"/>
                    <a:gd name="T59" fmla="*/ 2036 h 2331"/>
                    <a:gd name="T60" fmla="*/ 1186 w 3748"/>
                    <a:gd name="T61" fmla="*/ 1898 h 2331"/>
                    <a:gd name="T62" fmla="*/ 968 w 3748"/>
                    <a:gd name="T63" fmla="*/ 1794 h 2331"/>
                    <a:gd name="T64" fmla="*/ 904 w 3748"/>
                    <a:gd name="T65" fmla="*/ 1795 h 2331"/>
                    <a:gd name="T66" fmla="*/ 799 w 3748"/>
                    <a:gd name="T67" fmla="*/ 1886 h 2331"/>
                    <a:gd name="T68" fmla="*/ 679 w 3748"/>
                    <a:gd name="T69" fmla="*/ 2026 h 2331"/>
                    <a:gd name="T70" fmla="*/ 532 w 3748"/>
                    <a:gd name="T71" fmla="*/ 2061 h 2331"/>
                    <a:gd name="T72" fmla="*/ 422 w 3748"/>
                    <a:gd name="T73" fmla="*/ 1969 h 2331"/>
                    <a:gd name="T74" fmla="*/ 234 w 3748"/>
                    <a:gd name="T75" fmla="*/ 1710 h 2331"/>
                    <a:gd name="T76" fmla="*/ 95 w 3748"/>
                    <a:gd name="T77" fmla="*/ 1507 h 2331"/>
                    <a:gd name="T78" fmla="*/ 26 w 3748"/>
                    <a:gd name="T79" fmla="*/ 613 h 2331"/>
                    <a:gd name="T80" fmla="*/ 128 w 3748"/>
                    <a:gd name="T81" fmla="*/ 567 h 2331"/>
                    <a:gd name="T82" fmla="*/ 249 w 3748"/>
                    <a:gd name="T83" fmla="*/ 588 h 2331"/>
                    <a:gd name="T84" fmla="*/ 405 w 3748"/>
                    <a:gd name="T85" fmla="*/ 590 h 2331"/>
                    <a:gd name="T86" fmla="*/ 500 w 3748"/>
                    <a:gd name="T87" fmla="*/ 546 h 2331"/>
                    <a:gd name="T88" fmla="*/ 578 w 3748"/>
                    <a:gd name="T89" fmla="*/ 536 h 2331"/>
                    <a:gd name="T90" fmla="*/ 704 w 3748"/>
                    <a:gd name="T91" fmla="*/ 471 h 2331"/>
                    <a:gd name="T92" fmla="*/ 754 w 3748"/>
                    <a:gd name="T93" fmla="*/ 396 h 2331"/>
                    <a:gd name="T94" fmla="*/ 917 w 3748"/>
                    <a:gd name="T95" fmla="*/ 362 h 2331"/>
                    <a:gd name="T96" fmla="*/ 1042 w 3748"/>
                    <a:gd name="T97" fmla="*/ 329 h 2331"/>
                    <a:gd name="T98" fmla="*/ 1117 w 3748"/>
                    <a:gd name="T99" fmla="*/ 282 h 2331"/>
                    <a:gd name="T100" fmla="*/ 1222 w 3748"/>
                    <a:gd name="T101" fmla="*/ 194 h 2331"/>
                    <a:gd name="T102" fmla="*/ 1389 w 3748"/>
                    <a:gd name="T103" fmla="*/ 147 h 2331"/>
                    <a:gd name="T104" fmla="*/ 1484 w 3748"/>
                    <a:gd name="T105" fmla="*/ 163 h 2331"/>
                    <a:gd name="T106" fmla="*/ 1551 w 3748"/>
                    <a:gd name="T107" fmla="*/ 46 h 2331"/>
                    <a:gd name="T108" fmla="*/ 1710 w 3748"/>
                    <a:gd name="T109" fmla="*/ 121 h 2331"/>
                    <a:gd name="T110" fmla="*/ 1879 w 3748"/>
                    <a:gd name="T111" fmla="*/ 51 h 2331"/>
                    <a:gd name="T112" fmla="*/ 1952 w 3748"/>
                    <a:gd name="T113" fmla="*/ 32 h 2331"/>
                    <a:gd name="T114" fmla="*/ 2043 w 3748"/>
                    <a:gd name="T115" fmla="*/ 104 h 2331"/>
                    <a:gd name="T116" fmla="*/ 2152 w 3748"/>
                    <a:gd name="T117" fmla="*/ 65 h 2331"/>
                    <a:gd name="T118" fmla="*/ 2289 w 3748"/>
                    <a:gd name="T119" fmla="*/ 57 h 2331"/>
                    <a:gd name="T120" fmla="*/ 2378 w 3748"/>
                    <a:gd name="T121" fmla="*/ 29 h 2331"/>
                    <a:gd name="T122" fmla="*/ 2480 w 3748"/>
                    <a:gd name="T123" fmla="*/ 63 h 2331"/>
                    <a:gd name="T124" fmla="*/ 2596 w 3748"/>
                    <a:gd name="T125" fmla="*/ 44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8" h="2331">
                      <a:moveTo>
                        <a:pt x="2642" y="48"/>
                      </a:moveTo>
                      <a:lnTo>
                        <a:pt x="2649" y="55"/>
                      </a:lnTo>
                      <a:lnTo>
                        <a:pt x="2658" y="65"/>
                      </a:lnTo>
                      <a:lnTo>
                        <a:pt x="2662" y="70"/>
                      </a:lnTo>
                      <a:lnTo>
                        <a:pt x="2667" y="75"/>
                      </a:lnTo>
                      <a:lnTo>
                        <a:pt x="2670" y="78"/>
                      </a:lnTo>
                      <a:lnTo>
                        <a:pt x="2674" y="80"/>
                      </a:lnTo>
                      <a:lnTo>
                        <a:pt x="2682" y="78"/>
                      </a:lnTo>
                      <a:lnTo>
                        <a:pt x="2691" y="75"/>
                      </a:lnTo>
                      <a:lnTo>
                        <a:pt x="2697" y="73"/>
                      </a:lnTo>
                      <a:lnTo>
                        <a:pt x="2701" y="72"/>
                      </a:lnTo>
                      <a:lnTo>
                        <a:pt x="2703" y="73"/>
                      </a:lnTo>
                      <a:lnTo>
                        <a:pt x="2705" y="75"/>
                      </a:lnTo>
                      <a:lnTo>
                        <a:pt x="2708" y="76"/>
                      </a:lnTo>
                      <a:lnTo>
                        <a:pt x="2710" y="78"/>
                      </a:lnTo>
                      <a:lnTo>
                        <a:pt x="2714" y="83"/>
                      </a:lnTo>
                      <a:lnTo>
                        <a:pt x="2718" y="87"/>
                      </a:lnTo>
                      <a:lnTo>
                        <a:pt x="2724" y="90"/>
                      </a:lnTo>
                      <a:lnTo>
                        <a:pt x="2729" y="92"/>
                      </a:lnTo>
                      <a:lnTo>
                        <a:pt x="2739" y="93"/>
                      </a:lnTo>
                      <a:lnTo>
                        <a:pt x="2750" y="92"/>
                      </a:lnTo>
                      <a:lnTo>
                        <a:pt x="2758" y="91"/>
                      </a:lnTo>
                      <a:lnTo>
                        <a:pt x="2767" y="89"/>
                      </a:lnTo>
                      <a:lnTo>
                        <a:pt x="2770" y="89"/>
                      </a:lnTo>
                      <a:lnTo>
                        <a:pt x="2772" y="90"/>
                      </a:lnTo>
                      <a:lnTo>
                        <a:pt x="2775" y="91"/>
                      </a:lnTo>
                      <a:lnTo>
                        <a:pt x="2776" y="93"/>
                      </a:lnTo>
                      <a:lnTo>
                        <a:pt x="2776" y="102"/>
                      </a:lnTo>
                      <a:lnTo>
                        <a:pt x="2775" y="111"/>
                      </a:lnTo>
                      <a:lnTo>
                        <a:pt x="2772" y="121"/>
                      </a:lnTo>
                      <a:lnTo>
                        <a:pt x="2772" y="130"/>
                      </a:lnTo>
                      <a:lnTo>
                        <a:pt x="2774" y="135"/>
                      </a:lnTo>
                      <a:lnTo>
                        <a:pt x="2777" y="138"/>
                      </a:lnTo>
                      <a:lnTo>
                        <a:pt x="2779" y="139"/>
                      </a:lnTo>
                      <a:lnTo>
                        <a:pt x="2782" y="139"/>
                      </a:lnTo>
                      <a:lnTo>
                        <a:pt x="2785" y="137"/>
                      </a:lnTo>
                      <a:lnTo>
                        <a:pt x="2789" y="134"/>
                      </a:lnTo>
                      <a:lnTo>
                        <a:pt x="2790" y="130"/>
                      </a:lnTo>
                      <a:lnTo>
                        <a:pt x="2791" y="124"/>
                      </a:lnTo>
                      <a:lnTo>
                        <a:pt x="2789" y="113"/>
                      </a:lnTo>
                      <a:lnTo>
                        <a:pt x="2785" y="99"/>
                      </a:lnTo>
                      <a:lnTo>
                        <a:pt x="2784" y="93"/>
                      </a:lnTo>
                      <a:lnTo>
                        <a:pt x="2783" y="87"/>
                      </a:lnTo>
                      <a:lnTo>
                        <a:pt x="2783" y="82"/>
                      </a:lnTo>
                      <a:lnTo>
                        <a:pt x="2783" y="78"/>
                      </a:lnTo>
                      <a:lnTo>
                        <a:pt x="2785" y="72"/>
                      </a:lnTo>
                      <a:lnTo>
                        <a:pt x="2788" y="70"/>
                      </a:lnTo>
                      <a:lnTo>
                        <a:pt x="2791" y="68"/>
                      </a:lnTo>
                      <a:lnTo>
                        <a:pt x="2793" y="67"/>
                      </a:lnTo>
                      <a:lnTo>
                        <a:pt x="2796" y="68"/>
                      </a:lnTo>
                      <a:lnTo>
                        <a:pt x="2799" y="69"/>
                      </a:lnTo>
                      <a:lnTo>
                        <a:pt x="2802" y="71"/>
                      </a:lnTo>
                      <a:lnTo>
                        <a:pt x="2805" y="73"/>
                      </a:lnTo>
                      <a:lnTo>
                        <a:pt x="2810" y="80"/>
                      </a:lnTo>
                      <a:lnTo>
                        <a:pt x="2816" y="87"/>
                      </a:lnTo>
                      <a:lnTo>
                        <a:pt x="2819" y="95"/>
                      </a:lnTo>
                      <a:lnTo>
                        <a:pt x="2821" y="100"/>
                      </a:lnTo>
                      <a:lnTo>
                        <a:pt x="2825" y="110"/>
                      </a:lnTo>
                      <a:lnTo>
                        <a:pt x="2833" y="126"/>
                      </a:lnTo>
                      <a:lnTo>
                        <a:pt x="2837" y="132"/>
                      </a:lnTo>
                      <a:lnTo>
                        <a:pt x="2840" y="135"/>
                      </a:lnTo>
                      <a:lnTo>
                        <a:pt x="2843" y="135"/>
                      </a:lnTo>
                      <a:lnTo>
                        <a:pt x="2844" y="133"/>
                      </a:lnTo>
                      <a:lnTo>
                        <a:pt x="2846" y="131"/>
                      </a:lnTo>
                      <a:lnTo>
                        <a:pt x="2846" y="125"/>
                      </a:lnTo>
                      <a:lnTo>
                        <a:pt x="2846" y="118"/>
                      </a:lnTo>
                      <a:lnTo>
                        <a:pt x="2845" y="109"/>
                      </a:lnTo>
                      <a:lnTo>
                        <a:pt x="2844" y="100"/>
                      </a:lnTo>
                      <a:lnTo>
                        <a:pt x="2845" y="93"/>
                      </a:lnTo>
                      <a:lnTo>
                        <a:pt x="2846" y="90"/>
                      </a:lnTo>
                      <a:lnTo>
                        <a:pt x="2848" y="87"/>
                      </a:lnTo>
                      <a:lnTo>
                        <a:pt x="2850" y="85"/>
                      </a:lnTo>
                      <a:lnTo>
                        <a:pt x="2852" y="84"/>
                      </a:lnTo>
                      <a:lnTo>
                        <a:pt x="2857" y="83"/>
                      </a:lnTo>
                      <a:lnTo>
                        <a:pt x="2861" y="85"/>
                      </a:lnTo>
                      <a:lnTo>
                        <a:pt x="2864" y="87"/>
                      </a:lnTo>
                      <a:lnTo>
                        <a:pt x="2867" y="93"/>
                      </a:lnTo>
                      <a:lnTo>
                        <a:pt x="2869" y="98"/>
                      </a:lnTo>
                      <a:lnTo>
                        <a:pt x="2867" y="105"/>
                      </a:lnTo>
                      <a:lnTo>
                        <a:pt x="2863" y="114"/>
                      </a:lnTo>
                      <a:lnTo>
                        <a:pt x="2857" y="127"/>
                      </a:lnTo>
                      <a:lnTo>
                        <a:pt x="2855" y="134"/>
                      </a:lnTo>
                      <a:lnTo>
                        <a:pt x="2855" y="139"/>
                      </a:lnTo>
                      <a:lnTo>
                        <a:pt x="2855" y="143"/>
                      </a:lnTo>
                      <a:lnTo>
                        <a:pt x="2856" y="145"/>
                      </a:lnTo>
                      <a:lnTo>
                        <a:pt x="2858" y="148"/>
                      </a:lnTo>
                      <a:lnTo>
                        <a:pt x="2860" y="150"/>
                      </a:lnTo>
                      <a:lnTo>
                        <a:pt x="2863" y="150"/>
                      </a:lnTo>
                      <a:lnTo>
                        <a:pt x="2865" y="149"/>
                      </a:lnTo>
                      <a:lnTo>
                        <a:pt x="2870" y="147"/>
                      </a:lnTo>
                      <a:lnTo>
                        <a:pt x="2874" y="144"/>
                      </a:lnTo>
                      <a:lnTo>
                        <a:pt x="2884" y="134"/>
                      </a:lnTo>
                      <a:lnTo>
                        <a:pt x="2894" y="124"/>
                      </a:lnTo>
                      <a:lnTo>
                        <a:pt x="2900" y="120"/>
                      </a:lnTo>
                      <a:lnTo>
                        <a:pt x="2905" y="117"/>
                      </a:lnTo>
                      <a:lnTo>
                        <a:pt x="2910" y="113"/>
                      </a:lnTo>
                      <a:lnTo>
                        <a:pt x="2915" y="111"/>
                      </a:lnTo>
                      <a:lnTo>
                        <a:pt x="2919" y="111"/>
                      </a:lnTo>
                      <a:lnTo>
                        <a:pt x="2924" y="112"/>
                      </a:lnTo>
                      <a:lnTo>
                        <a:pt x="2928" y="116"/>
                      </a:lnTo>
                      <a:lnTo>
                        <a:pt x="2930" y="122"/>
                      </a:lnTo>
                      <a:lnTo>
                        <a:pt x="2931" y="126"/>
                      </a:lnTo>
                      <a:lnTo>
                        <a:pt x="2929" y="134"/>
                      </a:lnTo>
                      <a:lnTo>
                        <a:pt x="2926" y="143"/>
                      </a:lnTo>
                      <a:lnTo>
                        <a:pt x="2924" y="152"/>
                      </a:lnTo>
                      <a:lnTo>
                        <a:pt x="2923" y="157"/>
                      </a:lnTo>
                      <a:lnTo>
                        <a:pt x="2921" y="161"/>
                      </a:lnTo>
                      <a:lnTo>
                        <a:pt x="2921" y="164"/>
                      </a:lnTo>
                      <a:lnTo>
                        <a:pt x="2923" y="167"/>
                      </a:lnTo>
                      <a:lnTo>
                        <a:pt x="2925" y="170"/>
                      </a:lnTo>
                      <a:lnTo>
                        <a:pt x="2928" y="171"/>
                      </a:lnTo>
                      <a:lnTo>
                        <a:pt x="2932" y="172"/>
                      </a:lnTo>
                      <a:lnTo>
                        <a:pt x="2938" y="172"/>
                      </a:lnTo>
                      <a:lnTo>
                        <a:pt x="2941" y="170"/>
                      </a:lnTo>
                      <a:lnTo>
                        <a:pt x="2945" y="167"/>
                      </a:lnTo>
                      <a:lnTo>
                        <a:pt x="2950" y="164"/>
                      </a:lnTo>
                      <a:lnTo>
                        <a:pt x="2955" y="159"/>
                      </a:lnTo>
                      <a:lnTo>
                        <a:pt x="2966" y="149"/>
                      </a:lnTo>
                      <a:lnTo>
                        <a:pt x="2978" y="139"/>
                      </a:lnTo>
                      <a:lnTo>
                        <a:pt x="2983" y="135"/>
                      </a:lnTo>
                      <a:lnTo>
                        <a:pt x="2988" y="132"/>
                      </a:lnTo>
                      <a:lnTo>
                        <a:pt x="2993" y="130"/>
                      </a:lnTo>
                      <a:lnTo>
                        <a:pt x="2997" y="130"/>
                      </a:lnTo>
                      <a:lnTo>
                        <a:pt x="3001" y="131"/>
                      </a:lnTo>
                      <a:lnTo>
                        <a:pt x="3005" y="134"/>
                      </a:lnTo>
                      <a:lnTo>
                        <a:pt x="3008" y="140"/>
                      </a:lnTo>
                      <a:lnTo>
                        <a:pt x="3010" y="148"/>
                      </a:lnTo>
                      <a:lnTo>
                        <a:pt x="3013" y="166"/>
                      </a:lnTo>
                      <a:lnTo>
                        <a:pt x="3018" y="178"/>
                      </a:lnTo>
                      <a:lnTo>
                        <a:pt x="3020" y="181"/>
                      </a:lnTo>
                      <a:lnTo>
                        <a:pt x="3022" y="183"/>
                      </a:lnTo>
                      <a:lnTo>
                        <a:pt x="3024" y="183"/>
                      </a:lnTo>
                      <a:lnTo>
                        <a:pt x="3027" y="181"/>
                      </a:lnTo>
                      <a:lnTo>
                        <a:pt x="3040" y="170"/>
                      </a:lnTo>
                      <a:lnTo>
                        <a:pt x="3061" y="148"/>
                      </a:lnTo>
                      <a:lnTo>
                        <a:pt x="3075" y="143"/>
                      </a:lnTo>
                      <a:lnTo>
                        <a:pt x="3086" y="139"/>
                      </a:lnTo>
                      <a:lnTo>
                        <a:pt x="3090" y="136"/>
                      </a:lnTo>
                      <a:lnTo>
                        <a:pt x="3092" y="133"/>
                      </a:lnTo>
                      <a:lnTo>
                        <a:pt x="3093" y="126"/>
                      </a:lnTo>
                      <a:lnTo>
                        <a:pt x="3092" y="119"/>
                      </a:lnTo>
                      <a:lnTo>
                        <a:pt x="3091" y="112"/>
                      </a:lnTo>
                      <a:lnTo>
                        <a:pt x="3090" y="108"/>
                      </a:lnTo>
                      <a:lnTo>
                        <a:pt x="3088" y="104"/>
                      </a:lnTo>
                      <a:lnTo>
                        <a:pt x="3086" y="100"/>
                      </a:lnTo>
                      <a:lnTo>
                        <a:pt x="3080" y="94"/>
                      </a:lnTo>
                      <a:lnTo>
                        <a:pt x="3073" y="86"/>
                      </a:lnTo>
                      <a:lnTo>
                        <a:pt x="3069" y="81"/>
                      </a:lnTo>
                      <a:lnTo>
                        <a:pt x="3068" y="77"/>
                      </a:lnTo>
                      <a:lnTo>
                        <a:pt x="3069" y="72"/>
                      </a:lnTo>
                      <a:lnTo>
                        <a:pt x="3072" y="69"/>
                      </a:lnTo>
                      <a:lnTo>
                        <a:pt x="3074" y="67"/>
                      </a:lnTo>
                      <a:lnTo>
                        <a:pt x="3078" y="67"/>
                      </a:lnTo>
                      <a:lnTo>
                        <a:pt x="3082" y="68"/>
                      </a:lnTo>
                      <a:lnTo>
                        <a:pt x="3087" y="72"/>
                      </a:lnTo>
                      <a:lnTo>
                        <a:pt x="3089" y="76"/>
                      </a:lnTo>
                      <a:lnTo>
                        <a:pt x="3090" y="79"/>
                      </a:lnTo>
                      <a:lnTo>
                        <a:pt x="3091" y="83"/>
                      </a:lnTo>
                      <a:lnTo>
                        <a:pt x="3092" y="87"/>
                      </a:lnTo>
                      <a:lnTo>
                        <a:pt x="3093" y="96"/>
                      </a:lnTo>
                      <a:lnTo>
                        <a:pt x="3094" y="106"/>
                      </a:lnTo>
                      <a:lnTo>
                        <a:pt x="3095" y="114"/>
                      </a:lnTo>
                      <a:lnTo>
                        <a:pt x="3100" y="122"/>
                      </a:lnTo>
                      <a:lnTo>
                        <a:pt x="3102" y="124"/>
                      </a:lnTo>
                      <a:lnTo>
                        <a:pt x="3105" y="127"/>
                      </a:lnTo>
                      <a:lnTo>
                        <a:pt x="3111" y="129"/>
                      </a:lnTo>
                      <a:lnTo>
                        <a:pt x="3116" y="130"/>
                      </a:lnTo>
                      <a:lnTo>
                        <a:pt x="3120" y="131"/>
                      </a:lnTo>
                      <a:lnTo>
                        <a:pt x="3123" y="130"/>
                      </a:lnTo>
                      <a:lnTo>
                        <a:pt x="3126" y="129"/>
                      </a:lnTo>
                      <a:lnTo>
                        <a:pt x="3128" y="126"/>
                      </a:lnTo>
                      <a:lnTo>
                        <a:pt x="3131" y="121"/>
                      </a:lnTo>
                      <a:lnTo>
                        <a:pt x="3132" y="113"/>
                      </a:lnTo>
                      <a:lnTo>
                        <a:pt x="3132" y="106"/>
                      </a:lnTo>
                      <a:lnTo>
                        <a:pt x="3133" y="99"/>
                      </a:lnTo>
                      <a:lnTo>
                        <a:pt x="3134" y="96"/>
                      </a:lnTo>
                      <a:lnTo>
                        <a:pt x="3135" y="93"/>
                      </a:lnTo>
                      <a:lnTo>
                        <a:pt x="3138" y="90"/>
                      </a:lnTo>
                      <a:lnTo>
                        <a:pt x="3140" y="89"/>
                      </a:lnTo>
                      <a:lnTo>
                        <a:pt x="3143" y="86"/>
                      </a:lnTo>
                      <a:lnTo>
                        <a:pt x="3146" y="85"/>
                      </a:lnTo>
                      <a:lnTo>
                        <a:pt x="3149" y="85"/>
                      </a:lnTo>
                      <a:lnTo>
                        <a:pt x="3153" y="85"/>
                      </a:lnTo>
                      <a:lnTo>
                        <a:pt x="3159" y="87"/>
                      </a:lnTo>
                      <a:lnTo>
                        <a:pt x="3166" y="91"/>
                      </a:lnTo>
                      <a:lnTo>
                        <a:pt x="3176" y="102"/>
                      </a:lnTo>
                      <a:lnTo>
                        <a:pt x="3185" y="111"/>
                      </a:lnTo>
                      <a:lnTo>
                        <a:pt x="3196" y="121"/>
                      </a:lnTo>
                      <a:lnTo>
                        <a:pt x="3209" y="130"/>
                      </a:lnTo>
                      <a:lnTo>
                        <a:pt x="3222" y="138"/>
                      </a:lnTo>
                      <a:lnTo>
                        <a:pt x="3234" y="147"/>
                      </a:lnTo>
                      <a:lnTo>
                        <a:pt x="3234" y="147"/>
                      </a:lnTo>
                      <a:lnTo>
                        <a:pt x="2784" y="325"/>
                      </a:lnTo>
                      <a:lnTo>
                        <a:pt x="2785" y="332"/>
                      </a:lnTo>
                      <a:lnTo>
                        <a:pt x="2788" y="338"/>
                      </a:lnTo>
                      <a:lnTo>
                        <a:pt x="2791" y="345"/>
                      </a:lnTo>
                      <a:lnTo>
                        <a:pt x="2794" y="350"/>
                      </a:lnTo>
                      <a:lnTo>
                        <a:pt x="2798" y="354"/>
                      </a:lnTo>
                      <a:lnTo>
                        <a:pt x="2803" y="359"/>
                      </a:lnTo>
                      <a:lnTo>
                        <a:pt x="2808" y="363"/>
                      </a:lnTo>
                      <a:lnTo>
                        <a:pt x="2813" y="366"/>
                      </a:lnTo>
                      <a:lnTo>
                        <a:pt x="2820" y="368"/>
                      </a:lnTo>
                      <a:lnTo>
                        <a:pt x="2826" y="370"/>
                      </a:lnTo>
                      <a:lnTo>
                        <a:pt x="2833" y="372"/>
                      </a:lnTo>
                      <a:lnTo>
                        <a:pt x="2839" y="373"/>
                      </a:lnTo>
                      <a:lnTo>
                        <a:pt x="2846" y="373"/>
                      </a:lnTo>
                      <a:lnTo>
                        <a:pt x="2852" y="372"/>
                      </a:lnTo>
                      <a:lnTo>
                        <a:pt x="2859" y="370"/>
                      </a:lnTo>
                      <a:lnTo>
                        <a:pt x="2864" y="368"/>
                      </a:lnTo>
                      <a:lnTo>
                        <a:pt x="2867" y="368"/>
                      </a:lnTo>
                      <a:lnTo>
                        <a:pt x="2871" y="368"/>
                      </a:lnTo>
                      <a:lnTo>
                        <a:pt x="2874" y="370"/>
                      </a:lnTo>
                      <a:lnTo>
                        <a:pt x="2877" y="374"/>
                      </a:lnTo>
                      <a:lnTo>
                        <a:pt x="2884" y="381"/>
                      </a:lnTo>
                      <a:lnTo>
                        <a:pt x="2890" y="391"/>
                      </a:lnTo>
                      <a:lnTo>
                        <a:pt x="2897" y="401"/>
                      </a:lnTo>
                      <a:lnTo>
                        <a:pt x="2904" y="408"/>
                      </a:lnTo>
                      <a:lnTo>
                        <a:pt x="2910" y="410"/>
                      </a:lnTo>
                      <a:lnTo>
                        <a:pt x="2914" y="411"/>
                      </a:lnTo>
                      <a:lnTo>
                        <a:pt x="2918" y="413"/>
                      </a:lnTo>
                      <a:lnTo>
                        <a:pt x="2924" y="411"/>
                      </a:lnTo>
                      <a:lnTo>
                        <a:pt x="2938" y="405"/>
                      </a:lnTo>
                      <a:lnTo>
                        <a:pt x="2952" y="397"/>
                      </a:lnTo>
                      <a:lnTo>
                        <a:pt x="2959" y="395"/>
                      </a:lnTo>
                      <a:lnTo>
                        <a:pt x="2967" y="395"/>
                      </a:lnTo>
                      <a:lnTo>
                        <a:pt x="2970" y="396"/>
                      </a:lnTo>
                      <a:lnTo>
                        <a:pt x="2973" y="397"/>
                      </a:lnTo>
                      <a:lnTo>
                        <a:pt x="2977" y="400"/>
                      </a:lnTo>
                      <a:lnTo>
                        <a:pt x="2980" y="403"/>
                      </a:lnTo>
                      <a:lnTo>
                        <a:pt x="2982" y="407"/>
                      </a:lnTo>
                      <a:lnTo>
                        <a:pt x="2983" y="413"/>
                      </a:lnTo>
                      <a:lnTo>
                        <a:pt x="2984" y="417"/>
                      </a:lnTo>
                      <a:lnTo>
                        <a:pt x="2985" y="422"/>
                      </a:lnTo>
                      <a:lnTo>
                        <a:pt x="2985" y="428"/>
                      </a:lnTo>
                      <a:lnTo>
                        <a:pt x="2986" y="432"/>
                      </a:lnTo>
                      <a:lnTo>
                        <a:pt x="2988" y="437"/>
                      </a:lnTo>
                      <a:lnTo>
                        <a:pt x="2993" y="443"/>
                      </a:lnTo>
                      <a:lnTo>
                        <a:pt x="2999" y="449"/>
                      </a:lnTo>
                      <a:lnTo>
                        <a:pt x="3006" y="455"/>
                      </a:lnTo>
                      <a:lnTo>
                        <a:pt x="3013" y="459"/>
                      </a:lnTo>
                      <a:lnTo>
                        <a:pt x="3021" y="464"/>
                      </a:lnTo>
                      <a:lnTo>
                        <a:pt x="3027" y="469"/>
                      </a:lnTo>
                      <a:lnTo>
                        <a:pt x="3034" y="475"/>
                      </a:lnTo>
                      <a:lnTo>
                        <a:pt x="3036" y="478"/>
                      </a:lnTo>
                      <a:lnTo>
                        <a:pt x="3038" y="483"/>
                      </a:lnTo>
                      <a:lnTo>
                        <a:pt x="3040" y="487"/>
                      </a:lnTo>
                      <a:lnTo>
                        <a:pt x="3042" y="492"/>
                      </a:lnTo>
                      <a:lnTo>
                        <a:pt x="3045" y="501"/>
                      </a:lnTo>
                      <a:lnTo>
                        <a:pt x="3049" y="512"/>
                      </a:lnTo>
                      <a:lnTo>
                        <a:pt x="3053" y="522"/>
                      </a:lnTo>
                      <a:lnTo>
                        <a:pt x="3059" y="531"/>
                      </a:lnTo>
                      <a:lnTo>
                        <a:pt x="3065" y="542"/>
                      </a:lnTo>
                      <a:lnTo>
                        <a:pt x="3071" y="551"/>
                      </a:lnTo>
                      <a:lnTo>
                        <a:pt x="3077" y="559"/>
                      </a:lnTo>
                      <a:lnTo>
                        <a:pt x="3083" y="567"/>
                      </a:lnTo>
                      <a:lnTo>
                        <a:pt x="3089" y="582"/>
                      </a:lnTo>
                      <a:lnTo>
                        <a:pt x="3093" y="600"/>
                      </a:lnTo>
                      <a:lnTo>
                        <a:pt x="3095" y="609"/>
                      </a:lnTo>
                      <a:lnTo>
                        <a:pt x="3099" y="618"/>
                      </a:lnTo>
                      <a:lnTo>
                        <a:pt x="3102" y="624"/>
                      </a:lnTo>
                      <a:lnTo>
                        <a:pt x="3105" y="629"/>
                      </a:lnTo>
                      <a:lnTo>
                        <a:pt x="3112" y="633"/>
                      </a:lnTo>
                      <a:lnTo>
                        <a:pt x="3119" y="636"/>
                      </a:lnTo>
                      <a:lnTo>
                        <a:pt x="3128" y="638"/>
                      </a:lnTo>
                      <a:lnTo>
                        <a:pt x="3135" y="640"/>
                      </a:lnTo>
                      <a:lnTo>
                        <a:pt x="3144" y="642"/>
                      </a:lnTo>
                      <a:lnTo>
                        <a:pt x="3153" y="643"/>
                      </a:lnTo>
                      <a:lnTo>
                        <a:pt x="3161" y="645"/>
                      </a:lnTo>
                      <a:lnTo>
                        <a:pt x="3169" y="648"/>
                      </a:lnTo>
                      <a:lnTo>
                        <a:pt x="3177" y="654"/>
                      </a:lnTo>
                      <a:lnTo>
                        <a:pt x="3185" y="664"/>
                      </a:lnTo>
                      <a:lnTo>
                        <a:pt x="3189" y="669"/>
                      </a:lnTo>
                      <a:lnTo>
                        <a:pt x="3194" y="672"/>
                      </a:lnTo>
                      <a:lnTo>
                        <a:pt x="3196" y="672"/>
                      </a:lnTo>
                      <a:lnTo>
                        <a:pt x="3198" y="672"/>
                      </a:lnTo>
                      <a:lnTo>
                        <a:pt x="3200" y="671"/>
                      </a:lnTo>
                      <a:lnTo>
                        <a:pt x="3203" y="670"/>
                      </a:lnTo>
                      <a:lnTo>
                        <a:pt x="3208" y="665"/>
                      </a:lnTo>
                      <a:lnTo>
                        <a:pt x="3212" y="663"/>
                      </a:lnTo>
                      <a:lnTo>
                        <a:pt x="3216" y="662"/>
                      </a:lnTo>
                      <a:lnTo>
                        <a:pt x="3220" y="662"/>
                      </a:lnTo>
                      <a:lnTo>
                        <a:pt x="3222" y="664"/>
                      </a:lnTo>
                      <a:lnTo>
                        <a:pt x="3224" y="666"/>
                      </a:lnTo>
                      <a:lnTo>
                        <a:pt x="3225" y="671"/>
                      </a:lnTo>
                      <a:lnTo>
                        <a:pt x="3225" y="677"/>
                      </a:lnTo>
                      <a:lnTo>
                        <a:pt x="3226" y="681"/>
                      </a:lnTo>
                      <a:lnTo>
                        <a:pt x="3227" y="685"/>
                      </a:lnTo>
                      <a:lnTo>
                        <a:pt x="3229" y="689"/>
                      </a:lnTo>
                      <a:lnTo>
                        <a:pt x="3233" y="693"/>
                      </a:lnTo>
                      <a:lnTo>
                        <a:pt x="3239" y="700"/>
                      </a:lnTo>
                      <a:lnTo>
                        <a:pt x="3248" y="705"/>
                      </a:lnTo>
                      <a:lnTo>
                        <a:pt x="3252" y="706"/>
                      </a:lnTo>
                      <a:lnTo>
                        <a:pt x="3256" y="708"/>
                      </a:lnTo>
                      <a:lnTo>
                        <a:pt x="3261" y="708"/>
                      </a:lnTo>
                      <a:lnTo>
                        <a:pt x="3265" y="708"/>
                      </a:lnTo>
                      <a:lnTo>
                        <a:pt x="3268" y="707"/>
                      </a:lnTo>
                      <a:lnTo>
                        <a:pt x="3271" y="706"/>
                      </a:lnTo>
                      <a:lnTo>
                        <a:pt x="3274" y="704"/>
                      </a:lnTo>
                      <a:lnTo>
                        <a:pt x="3276" y="700"/>
                      </a:lnTo>
                      <a:lnTo>
                        <a:pt x="3279" y="693"/>
                      </a:lnTo>
                      <a:lnTo>
                        <a:pt x="3282" y="689"/>
                      </a:lnTo>
                      <a:lnTo>
                        <a:pt x="3287" y="685"/>
                      </a:lnTo>
                      <a:lnTo>
                        <a:pt x="3292" y="683"/>
                      </a:lnTo>
                      <a:lnTo>
                        <a:pt x="3298" y="681"/>
                      </a:lnTo>
                      <a:lnTo>
                        <a:pt x="3305" y="681"/>
                      </a:lnTo>
                      <a:lnTo>
                        <a:pt x="3311" y="683"/>
                      </a:lnTo>
                      <a:lnTo>
                        <a:pt x="3320" y="686"/>
                      </a:lnTo>
                      <a:lnTo>
                        <a:pt x="3389" y="712"/>
                      </a:lnTo>
                      <a:lnTo>
                        <a:pt x="3410" y="723"/>
                      </a:lnTo>
                      <a:lnTo>
                        <a:pt x="3426" y="733"/>
                      </a:lnTo>
                      <a:lnTo>
                        <a:pt x="3429" y="734"/>
                      </a:lnTo>
                      <a:lnTo>
                        <a:pt x="3432" y="734"/>
                      </a:lnTo>
                      <a:lnTo>
                        <a:pt x="3435" y="732"/>
                      </a:lnTo>
                      <a:lnTo>
                        <a:pt x="3437" y="730"/>
                      </a:lnTo>
                      <a:lnTo>
                        <a:pt x="3439" y="726"/>
                      </a:lnTo>
                      <a:lnTo>
                        <a:pt x="3440" y="720"/>
                      </a:lnTo>
                      <a:lnTo>
                        <a:pt x="3440" y="713"/>
                      </a:lnTo>
                      <a:lnTo>
                        <a:pt x="3441" y="703"/>
                      </a:lnTo>
                      <a:lnTo>
                        <a:pt x="3451" y="706"/>
                      </a:lnTo>
                      <a:lnTo>
                        <a:pt x="3464" y="707"/>
                      </a:lnTo>
                      <a:lnTo>
                        <a:pt x="3468" y="705"/>
                      </a:lnTo>
                      <a:lnTo>
                        <a:pt x="3472" y="701"/>
                      </a:lnTo>
                      <a:lnTo>
                        <a:pt x="3477" y="696"/>
                      </a:lnTo>
                      <a:lnTo>
                        <a:pt x="3481" y="689"/>
                      </a:lnTo>
                      <a:lnTo>
                        <a:pt x="3485" y="684"/>
                      </a:lnTo>
                      <a:lnTo>
                        <a:pt x="3490" y="679"/>
                      </a:lnTo>
                      <a:lnTo>
                        <a:pt x="3492" y="678"/>
                      </a:lnTo>
                      <a:lnTo>
                        <a:pt x="3495" y="677"/>
                      </a:lnTo>
                      <a:lnTo>
                        <a:pt x="3497" y="677"/>
                      </a:lnTo>
                      <a:lnTo>
                        <a:pt x="3500" y="678"/>
                      </a:lnTo>
                      <a:lnTo>
                        <a:pt x="3506" y="680"/>
                      </a:lnTo>
                      <a:lnTo>
                        <a:pt x="3510" y="685"/>
                      </a:lnTo>
                      <a:lnTo>
                        <a:pt x="3514" y="690"/>
                      </a:lnTo>
                      <a:lnTo>
                        <a:pt x="3520" y="694"/>
                      </a:lnTo>
                      <a:lnTo>
                        <a:pt x="3524" y="700"/>
                      </a:lnTo>
                      <a:lnTo>
                        <a:pt x="3531" y="703"/>
                      </a:lnTo>
                      <a:lnTo>
                        <a:pt x="3538" y="706"/>
                      </a:lnTo>
                      <a:lnTo>
                        <a:pt x="3547" y="708"/>
                      </a:lnTo>
                      <a:lnTo>
                        <a:pt x="3552" y="707"/>
                      </a:lnTo>
                      <a:lnTo>
                        <a:pt x="3557" y="706"/>
                      </a:lnTo>
                      <a:lnTo>
                        <a:pt x="3559" y="705"/>
                      </a:lnTo>
                      <a:lnTo>
                        <a:pt x="3562" y="703"/>
                      </a:lnTo>
                      <a:lnTo>
                        <a:pt x="3566" y="699"/>
                      </a:lnTo>
                      <a:lnTo>
                        <a:pt x="3573" y="696"/>
                      </a:lnTo>
                      <a:lnTo>
                        <a:pt x="3577" y="696"/>
                      </a:lnTo>
                      <a:lnTo>
                        <a:pt x="3580" y="698"/>
                      </a:lnTo>
                      <a:lnTo>
                        <a:pt x="3583" y="699"/>
                      </a:lnTo>
                      <a:lnTo>
                        <a:pt x="3585" y="700"/>
                      </a:lnTo>
                      <a:lnTo>
                        <a:pt x="3587" y="700"/>
                      </a:lnTo>
                      <a:lnTo>
                        <a:pt x="3589" y="698"/>
                      </a:lnTo>
                      <a:lnTo>
                        <a:pt x="3599" y="689"/>
                      </a:lnTo>
                      <a:lnTo>
                        <a:pt x="3606" y="681"/>
                      </a:lnTo>
                      <a:lnTo>
                        <a:pt x="3610" y="679"/>
                      </a:lnTo>
                      <a:lnTo>
                        <a:pt x="3615" y="677"/>
                      </a:lnTo>
                      <a:lnTo>
                        <a:pt x="3621" y="677"/>
                      </a:lnTo>
                      <a:lnTo>
                        <a:pt x="3630" y="678"/>
                      </a:lnTo>
                      <a:lnTo>
                        <a:pt x="3643" y="683"/>
                      </a:lnTo>
                      <a:lnTo>
                        <a:pt x="3654" y="684"/>
                      </a:lnTo>
                      <a:lnTo>
                        <a:pt x="3659" y="684"/>
                      </a:lnTo>
                      <a:lnTo>
                        <a:pt x="3664" y="681"/>
                      </a:lnTo>
                      <a:lnTo>
                        <a:pt x="3667" y="676"/>
                      </a:lnTo>
                      <a:lnTo>
                        <a:pt x="3671" y="670"/>
                      </a:lnTo>
                      <a:lnTo>
                        <a:pt x="3673" y="664"/>
                      </a:lnTo>
                      <a:lnTo>
                        <a:pt x="3676" y="659"/>
                      </a:lnTo>
                      <a:lnTo>
                        <a:pt x="3681" y="656"/>
                      </a:lnTo>
                      <a:lnTo>
                        <a:pt x="3684" y="653"/>
                      </a:lnTo>
                      <a:lnTo>
                        <a:pt x="3688" y="651"/>
                      </a:lnTo>
                      <a:lnTo>
                        <a:pt x="3692" y="651"/>
                      </a:lnTo>
                      <a:lnTo>
                        <a:pt x="3696" y="651"/>
                      </a:lnTo>
                      <a:lnTo>
                        <a:pt x="3700" y="652"/>
                      </a:lnTo>
                      <a:lnTo>
                        <a:pt x="3703" y="653"/>
                      </a:lnTo>
                      <a:lnTo>
                        <a:pt x="3708" y="656"/>
                      </a:lnTo>
                      <a:lnTo>
                        <a:pt x="3711" y="659"/>
                      </a:lnTo>
                      <a:lnTo>
                        <a:pt x="3714" y="663"/>
                      </a:lnTo>
                      <a:lnTo>
                        <a:pt x="3716" y="666"/>
                      </a:lnTo>
                      <a:lnTo>
                        <a:pt x="3719" y="672"/>
                      </a:lnTo>
                      <a:lnTo>
                        <a:pt x="3721" y="676"/>
                      </a:lnTo>
                      <a:lnTo>
                        <a:pt x="3722" y="681"/>
                      </a:lnTo>
                      <a:lnTo>
                        <a:pt x="3722" y="688"/>
                      </a:lnTo>
                      <a:lnTo>
                        <a:pt x="3723" y="694"/>
                      </a:lnTo>
                      <a:lnTo>
                        <a:pt x="3723" y="701"/>
                      </a:lnTo>
                      <a:lnTo>
                        <a:pt x="3725" y="706"/>
                      </a:lnTo>
                      <a:lnTo>
                        <a:pt x="3732" y="713"/>
                      </a:lnTo>
                      <a:lnTo>
                        <a:pt x="3740" y="721"/>
                      </a:lnTo>
                      <a:lnTo>
                        <a:pt x="3745" y="726"/>
                      </a:lnTo>
                      <a:lnTo>
                        <a:pt x="3747" y="730"/>
                      </a:lnTo>
                      <a:lnTo>
                        <a:pt x="3747" y="732"/>
                      </a:lnTo>
                      <a:lnTo>
                        <a:pt x="3748" y="734"/>
                      </a:lnTo>
                      <a:lnTo>
                        <a:pt x="3747" y="737"/>
                      </a:lnTo>
                      <a:lnTo>
                        <a:pt x="3746" y="739"/>
                      </a:lnTo>
                      <a:lnTo>
                        <a:pt x="3732" y="753"/>
                      </a:lnTo>
                      <a:lnTo>
                        <a:pt x="3719" y="767"/>
                      </a:lnTo>
                      <a:lnTo>
                        <a:pt x="3710" y="780"/>
                      </a:lnTo>
                      <a:lnTo>
                        <a:pt x="3702" y="791"/>
                      </a:lnTo>
                      <a:lnTo>
                        <a:pt x="3698" y="796"/>
                      </a:lnTo>
                      <a:lnTo>
                        <a:pt x="3693" y="800"/>
                      </a:lnTo>
                      <a:lnTo>
                        <a:pt x="3687" y="805"/>
                      </a:lnTo>
                      <a:lnTo>
                        <a:pt x="3680" y="808"/>
                      </a:lnTo>
                      <a:lnTo>
                        <a:pt x="3667" y="813"/>
                      </a:lnTo>
                      <a:lnTo>
                        <a:pt x="3651" y="821"/>
                      </a:lnTo>
                      <a:lnTo>
                        <a:pt x="3644" y="825"/>
                      </a:lnTo>
                      <a:lnTo>
                        <a:pt x="3639" y="831"/>
                      </a:lnTo>
                      <a:lnTo>
                        <a:pt x="3638" y="834"/>
                      </a:lnTo>
                      <a:lnTo>
                        <a:pt x="3637" y="837"/>
                      </a:lnTo>
                      <a:lnTo>
                        <a:pt x="3637" y="840"/>
                      </a:lnTo>
                      <a:lnTo>
                        <a:pt x="3638" y="845"/>
                      </a:lnTo>
                      <a:lnTo>
                        <a:pt x="3634" y="873"/>
                      </a:lnTo>
                      <a:lnTo>
                        <a:pt x="3634" y="873"/>
                      </a:lnTo>
                      <a:lnTo>
                        <a:pt x="3624" y="876"/>
                      </a:lnTo>
                      <a:lnTo>
                        <a:pt x="3614" y="879"/>
                      </a:lnTo>
                      <a:lnTo>
                        <a:pt x="3605" y="883"/>
                      </a:lnTo>
                      <a:lnTo>
                        <a:pt x="3599" y="888"/>
                      </a:lnTo>
                      <a:lnTo>
                        <a:pt x="3587" y="901"/>
                      </a:lnTo>
                      <a:lnTo>
                        <a:pt x="3573" y="917"/>
                      </a:lnTo>
                      <a:lnTo>
                        <a:pt x="3570" y="920"/>
                      </a:lnTo>
                      <a:lnTo>
                        <a:pt x="3565" y="923"/>
                      </a:lnTo>
                      <a:lnTo>
                        <a:pt x="3562" y="926"/>
                      </a:lnTo>
                      <a:lnTo>
                        <a:pt x="3558" y="927"/>
                      </a:lnTo>
                      <a:lnTo>
                        <a:pt x="3548" y="928"/>
                      </a:lnTo>
                      <a:lnTo>
                        <a:pt x="3538" y="927"/>
                      </a:lnTo>
                      <a:lnTo>
                        <a:pt x="3519" y="924"/>
                      </a:lnTo>
                      <a:lnTo>
                        <a:pt x="3500" y="923"/>
                      </a:lnTo>
                      <a:lnTo>
                        <a:pt x="3489" y="926"/>
                      </a:lnTo>
                      <a:lnTo>
                        <a:pt x="3479" y="930"/>
                      </a:lnTo>
                      <a:lnTo>
                        <a:pt x="3473" y="932"/>
                      </a:lnTo>
                      <a:lnTo>
                        <a:pt x="3468" y="934"/>
                      </a:lnTo>
                      <a:lnTo>
                        <a:pt x="3462" y="935"/>
                      </a:lnTo>
                      <a:lnTo>
                        <a:pt x="3454" y="936"/>
                      </a:lnTo>
                      <a:lnTo>
                        <a:pt x="3439" y="937"/>
                      </a:lnTo>
                      <a:lnTo>
                        <a:pt x="3424" y="941"/>
                      </a:lnTo>
                      <a:lnTo>
                        <a:pt x="3416" y="943"/>
                      </a:lnTo>
                      <a:lnTo>
                        <a:pt x="3410" y="945"/>
                      </a:lnTo>
                      <a:lnTo>
                        <a:pt x="3402" y="948"/>
                      </a:lnTo>
                      <a:lnTo>
                        <a:pt x="3396" y="953"/>
                      </a:lnTo>
                      <a:lnTo>
                        <a:pt x="3389" y="957"/>
                      </a:lnTo>
                      <a:lnTo>
                        <a:pt x="3384" y="960"/>
                      </a:lnTo>
                      <a:lnTo>
                        <a:pt x="3377" y="962"/>
                      </a:lnTo>
                      <a:lnTo>
                        <a:pt x="3372" y="963"/>
                      </a:lnTo>
                      <a:lnTo>
                        <a:pt x="3362" y="964"/>
                      </a:lnTo>
                      <a:lnTo>
                        <a:pt x="3352" y="963"/>
                      </a:lnTo>
                      <a:lnTo>
                        <a:pt x="3343" y="961"/>
                      </a:lnTo>
                      <a:lnTo>
                        <a:pt x="3333" y="959"/>
                      </a:lnTo>
                      <a:lnTo>
                        <a:pt x="3322" y="957"/>
                      </a:lnTo>
                      <a:lnTo>
                        <a:pt x="3310" y="956"/>
                      </a:lnTo>
                      <a:lnTo>
                        <a:pt x="3304" y="957"/>
                      </a:lnTo>
                      <a:lnTo>
                        <a:pt x="3297" y="959"/>
                      </a:lnTo>
                      <a:lnTo>
                        <a:pt x="3292" y="962"/>
                      </a:lnTo>
                      <a:lnTo>
                        <a:pt x="3285" y="967"/>
                      </a:lnTo>
                      <a:lnTo>
                        <a:pt x="3275" y="976"/>
                      </a:lnTo>
                      <a:lnTo>
                        <a:pt x="3263" y="987"/>
                      </a:lnTo>
                      <a:lnTo>
                        <a:pt x="3257" y="993"/>
                      </a:lnTo>
                      <a:lnTo>
                        <a:pt x="3251" y="997"/>
                      </a:lnTo>
                      <a:lnTo>
                        <a:pt x="3246" y="1001"/>
                      </a:lnTo>
                      <a:lnTo>
                        <a:pt x="3239" y="1003"/>
                      </a:lnTo>
                      <a:lnTo>
                        <a:pt x="3233" y="1005"/>
                      </a:lnTo>
                      <a:lnTo>
                        <a:pt x="3226" y="1005"/>
                      </a:lnTo>
                      <a:lnTo>
                        <a:pt x="3220" y="1003"/>
                      </a:lnTo>
                      <a:lnTo>
                        <a:pt x="3212" y="1000"/>
                      </a:lnTo>
                      <a:lnTo>
                        <a:pt x="3209" y="998"/>
                      </a:lnTo>
                      <a:lnTo>
                        <a:pt x="3204" y="996"/>
                      </a:lnTo>
                      <a:lnTo>
                        <a:pt x="3200" y="996"/>
                      </a:lnTo>
                      <a:lnTo>
                        <a:pt x="3197" y="996"/>
                      </a:lnTo>
                      <a:lnTo>
                        <a:pt x="3188" y="998"/>
                      </a:lnTo>
                      <a:lnTo>
                        <a:pt x="3182" y="1002"/>
                      </a:lnTo>
                      <a:lnTo>
                        <a:pt x="3167" y="1013"/>
                      </a:lnTo>
                      <a:lnTo>
                        <a:pt x="3153" y="1022"/>
                      </a:lnTo>
                      <a:lnTo>
                        <a:pt x="3123" y="1030"/>
                      </a:lnTo>
                      <a:lnTo>
                        <a:pt x="3092" y="1041"/>
                      </a:lnTo>
                      <a:lnTo>
                        <a:pt x="3076" y="1045"/>
                      </a:lnTo>
                      <a:lnTo>
                        <a:pt x="3061" y="1049"/>
                      </a:lnTo>
                      <a:lnTo>
                        <a:pt x="3053" y="1050"/>
                      </a:lnTo>
                      <a:lnTo>
                        <a:pt x="3046" y="1050"/>
                      </a:lnTo>
                      <a:lnTo>
                        <a:pt x="3038" y="1049"/>
                      </a:lnTo>
                      <a:lnTo>
                        <a:pt x="3032" y="1048"/>
                      </a:lnTo>
                      <a:lnTo>
                        <a:pt x="3019" y="1044"/>
                      </a:lnTo>
                      <a:lnTo>
                        <a:pt x="3008" y="1043"/>
                      </a:lnTo>
                      <a:lnTo>
                        <a:pt x="2999" y="1042"/>
                      </a:lnTo>
                      <a:lnTo>
                        <a:pt x="2991" y="1041"/>
                      </a:lnTo>
                      <a:lnTo>
                        <a:pt x="2972" y="1042"/>
                      </a:lnTo>
                      <a:lnTo>
                        <a:pt x="2950" y="1045"/>
                      </a:lnTo>
                      <a:lnTo>
                        <a:pt x="2944" y="1047"/>
                      </a:lnTo>
                      <a:lnTo>
                        <a:pt x="2938" y="1045"/>
                      </a:lnTo>
                      <a:lnTo>
                        <a:pt x="2930" y="1044"/>
                      </a:lnTo>
                      <a:lnTo>
                        <a:pt x="2923" y="1042"/>
                      </a:lnTo>
                      <a:lnTo>
                        <a:pt x="2906" y="1038"/>
                      </a:lnTo>
                      <a:lnTo>
                        <a:pt x="2892" y="1037"/>
                      </a:lnTo>
                      <a:lnTo>
                        <a:pt x="2885" y="1036"/>
                      </a:lnTo>
                      <a:lnTo>
                        <a:pt x="2877" y="1035"/>
                      </a:lnTo>
                      <a:lnTo>
                        <a:pt x="2871" y="1031"/>
                      </a:lnTo>
                      <a:lnTo>
                        <a:pt x="2864" y="1029"/>
                      </a:lnTo>
                      <a:lnTo>
                        <a:pt x="2858" y="1027"/>
                      </a:lnTo>
                      <a:lnTo>
                        <a:pt x="2852" y="1025"/>
                      </a:lnTo>
                      <a:lnTo>
                        <a:pt x="2846" y="1024"/>
                      </a:lnTo>
                      <a:lnTo>
                        <a:pt x="2839" y="1023"/>
                      </a:lnTo>
                      <a:lnTo>
                        <a:pt x="2833" y="1030"/>
                      </a:lnTo>
                      <a:lnTo>
                        <a:pt x="2828" y="1038"/>
                      </a:lnTo>
                      <a:lnTo>
                        <a:pt x="2822" y="1045"/>
                      </a:lnTo>
                      <a:lnTo>
                        <a:pt x="2818" y="1054"/>
                      </a:lnTo>
                      <a:lnTo>
                        <a:pt x="2812" y="1063"/>
                      </a:lnTo>
                      <a:lnTo>
                        <a:pt x="2807" y="1070"/>
                      </a:lnTo>
                      <a:lnTo>
                        <a:pt x="2801" y="1079"/>
                      </a:lnTo>
                      <a:lnTo>
                        <a:pt x="2793" y="1085"/>
                      </a:lnTo>
                      <a:lnTo>
                        <a:pt x="2731" y="1134"/>
                      </a:lnTo>
                      <a:lnTo>
                        <a:pt x="2723" y="1137"/>
                      </a:lnTo>
                      <a:lnTo>
                        <a:pt x="2713" y="1139"/>
                      </a:lnTo>
                      <a:lnTo>
                        <a:pt x="2702" y="1142"/>
                      </a:lnTo>
                      <a:lnTo>
                        <a:pt x="2691" y="1142"/>
                      </a:lnTo>
                      <a:lnTo>
                        <a:pt x="2682" y="1143"/>
                      </a:lnTo>
                      <a:lnTo>
                        <a:pt x="2672" y="1145"/>
                      </a:lnTo>
                      <a:lnTo>
                        <a:pt x="2668" y="1146"/>
                      </a:lnTo>
                      <a:lnTo>
                        <a:pt x="2663" y="1147"/>
                      </a:lnTo>
                      <a:lnTo>
                        <a:pt x="2660" y="1149"/>
                      </a:lnTo>
                      <a:lnTo>
                        <a:pt x="2657" y="1152"/>
                      </a:lnTo>
                      <a:lnTo>
                        <a:pt x="2648" y="1159"/>
                      </a:lnTo>
                      <a:lnTo>
                        <a:pt x="2640" y="1163"/>
                      </a:lnTo>
                      <a:lnTo>
                        <a:pt x="2631" y="1166"/>
                      </a:lnTo>
                      <a:lnTo>
                        <a:pt x="2623" y="1169"/>
                      </a:lnTo>
                      <a:lnTo>
                        <a:pt x="2615" y="1171"/>
                      </a:lnTo>
                      <a:lnTo>
                        <a:pt x="2607" y="1173"/>
                      </a:lnTo>
                      <a:lnTo>
                        <a:pt x="2604" y="1175"/>
                      </a:lnTo>
                      <a:lnTo>
                        <a:pt x="2600" y="1177"/>
                      </a:lnTo>
                      <a:lnTo>
                        <a:pt x="2597" y="1179"/>
                      </a:lnTo>
                      <a:lnTo>
                        <a:pt x="2594" y="1184"/>
                      </a:lnTo>
                      <a:lnTo>
                        <a:pt x="2591" y="1188"/>
                      </a:lnTo>
                      <a:lnTo>
                        <a:pt x="2587" y="1192"/>
                      </a:lnTo>
                      <a:lnTo>
                        <a:pt x="2583" y="1197"/>
                      </a:lnTo>
                      <a:lnTo>
                        <a:pt x="2579" y="1199"/>
                      </a:lnTo>
                      <a:lnTo>
                        <a:pt x="2575" y="1201"/>
                      </a:lnTo>
                      <a:lnTo>
                        <a:pt x="2570" y="1202"/>
                      </a:lnTo>
                      <a:lnTo>
                        <a:pt x="2565" y="1203"/>
                      </a:lnTo>
                      <a:lnTo>
                        <a:pt x="2559" y="1203"/>
                      </a:lnTo>
                      <a:lnTo>
                        <a:pt x="2554" y="1203"/>
                      </a:lnTo>
                      <a:lnTo>
                        <a:pt x="2550" y="1204"/>
                      </a:lnTo>
                      <a:lnTo>
                        <a:pt x="2547" y="1205"/>
                      </a:lnTo>
                      <a:lnTo>
                        <a:pt x="2543" y="1207"/>
                      </a:lnTo>
                      <a:lnTo>
                        <a:pt x="2538" y="1212"/>
                      </a:lnTo>
                      <a:lnTo>
                        <a:pt x="2533" y="1218"/>
                      </a:lnTo>
                      <a:lnTo>
                        <a:pt x="2525" y="1231"/>
                      </a:lnTo>
                      <a:lnTo>
                        <a:pt x="2519" y="1245"/>
                      </a:lnTo>
                      <a:lnTo>
                        <a:pt x="2514" y="1251"/>
                      </a:lnTo>
                      <a:lnTo>
                        <a:pt x="2507" y="1257"/>
                      </a:lnTo>
                      <a:lnTo>
                        <a:pt x="2499" y="1265"/>
                      </a:lnTo>
                      <a:lnTo>
                        <a:pt x="2491" y="1272"/>
                      </a:lnTo>
                      <a:lnTo>
                        <a:pt x="2481" y="1280"/>
                      </a:lnTo>
                      <a:lnTo>
                        <a:pt x="2472" y="1286"/>
                      </a:lnTo>
                      <a:lnTo>
                        <a:pt x="2464" y="1291"/>
                      </a:lnTo>
                      <a:lnTo>
                        <a:pt x="2458" y="1294"/>
                      </a:lnTo>
                      <a:lnTo>
                        <a:pt x="2452" y="1295"/>
                      </a:lnTo>
                      <a:lnTo>
                        <a:pt x="2446" y="1295"/>
                      </a:lnTo>
                      <a:lnTo>
                        <a:pt x="2442" y="1294"/>
                      </a:lnTo>
                      <a:lnTo>
                        <a:pt x="2437" y="1291"/>
                      </a:lnTo>
                      <a:lnTo>
                        <a:pt x="2428" y="1283"/>
                      </a:lnTo>
                      <a:lnTo>
                        <a:pt x="2419" y="1272"/>
                      </a:lnTo>
                      <a:lnTo>
                        <a:pt x="2411" y="1263"/>
                      </a:lnTo>
                      <a:lnTo>
                        <a:pt x="2403" y="1255"/>
                      </a:lnTo>
                      <a:lnTo>
                        <a:pt x="2399" y="1252"/>
                      </a:lnTo>
                      <a:lnTo>
                        <a:pt x="2394" y="1251"/>
                      </a:lnTo>
                      <a:lnTo>
                        <a:pt x="2390" y="1251"/>
                      </a:lnTo>
                      <a:lnTo>
                        <a:pt x="2386" y="1252"/>
                      </a:lnTo>
                      <a:lnTo>
                        <a:pt x="2380" y="1254"/>
                      </a:lnTo>
                      <a:lnTo>
                        <a:pt x="2376" y="1255"/>
                      </a:lnTo>
                      <a:lnTo>
                        <a:pt x="2372" y="1255"/>
                      </a:lnTo>
                      <a:lnTo>
                        <a:pt x="2367" y="1255"/>
                      </a:lnTo>
                      <a:lnTo>
                        <a:pt x="2360" y="1252"/>
                      </a:lnTo>
                      <a:lnTo>
                        <a:pt x="2352" y="1247"/>
                      </a:lnTo>
                      <a:lnTo>
                        <a:pt x="2346" y="1242"/>
                      </a:lnTo>
                      <a:lnTo>
                        <a:pt x="2340" y="1239"/>
                      </a:lnTo>
                      <a:lnTo>
                        <a:pt x="2338" y="1237"/>
                      </a:lnTo>
                      <a:lnTo>
                        <a:pt x="2336" y="1236"/>
                      </a:lnTo>
                      <a:lnTo>
                        <a:pt x="2335" y="1236"/>
                      </a:lnTo>
                      <a:lnTo>
                        <a:pt x="2333" y="1236"/>
                      </a:lnTo>
                      <a:lnTo>
                        <a:pt x="2329" y="1241"/>
                      </a:lnTo>
                      <a:lnTo>
                        <a:pt x="2325" y="1247"/>
                      </a:lnTo>
                      <a:lnTo>
                        <a:pt x="2322" y="1256"/>
                      </a:lnTo>
                      <a:lnTo>
                        <a:pt x="2320" y="1267"/>
                      </a:lnTo>
                      <a:lnTo>
                        <a:pt x="2319" y="1277"/>
                      </a:lnTo>
                      <a:lnTo>
                        <a:pt x="2318" y="1287"/>
                      </a:lnTo>
                      <a:lnTo>
                        <a:pt x="2318" y="1296"/>
                      </a:lnTo>
                      <a:lnTo>
                        <a:pt x="2319" y="1302"/>
                      </a:lnTo>
                      <a:lnTo>
                        <a:pt x="2318" y="1315"/>
                      </a:lnTo>
                      <a:lnTo>
                        <a:pt x="2316" y="1338"/>
                      </a:lnTo>
                      <a:lnTo>
                        <a:pt x="2313" y="1360"/>
                      </a:lnTo>
                      <a:lnTo>
                        <a:pt x="2310" y="1373"/>
                      </a:lnTo>
                      <a:lnTo>
                        <a:pt x="2306" y="1378"/>
                      </a:lnTo>
                      <a:lnTo>
                        <a:pt x="2303" y="1381"/>
                      </a:lnTo>
                      <a:lnTo>
                        <a:pt x="2299" y="1383"/>
                      </a:lnTo>
                      <a:lnTo>
                        <a:pt x="2297" y="1385"/>
                      </a:lnTo>
                      <a:lnTo>
                        <a:pt x="2292" y="1385"/>
                      </a:lnTo>
                      <a:lnTo>
                        <a:pt x="2287" y="1385"/>
                      </a:lnTo>
                      <a:lnTo>
                        <a:pt x="2285" y="1385"/>
                      </a:lnTo>
                      <a:lnTo>
                        <a:pt x="2283" y="1386"/>
                      </a:lnTo>
                      <a:lnTo>
                        <a:pt x="2282" y="1388"/>
                      </a:lnTo>
                      <a:lnTo>
                        <a:pt x="2281" y="1392"/>
                      </a:lnTo>
                      <a:lnTo>
                        <a:pt x="2280" y="1405"/>
                      </a:lnTo>
                      <a:lnTo>
                        <a:pt x="2280" y="1427"/>
                      </a:lnTo>
                      <a:lnTo>
                        <a:pt x="2276" y="1434"/>
                      </a:lnTo>
                      <a:lnTo>
                        <a:pt x="2272" y="1443"/>
                      </a:lnTo>
                      <a:lnTo>
                        <a:pt x="2270" y="1453"/>
                      </a:lnTo>
                      <a:lnTo>
                        <a:pt x="2267" y="1462"/>
                      </a:lnTo>
                      <a:lnTo>
                        <a:pt x="2265" y="1472"/>
                      </a:lnTo>
                      <a:lnTo>
                        <a:pt x="2262" y="1482"/>
                      </a:lnTo>
                      <a:lnTo>
                        <a:pt x="2257" y="1489"/>
                      </a:lnTo>
                      <a:lnTo>
                        <a:pt x="2253" y="1496"/>
                      </a:lnTo>
                      <a:lnTo>
                        <a:pt x="2241" y="1504"/>
                      </a:lnTo>
                      <a:lnTo>
                        <a:pt x="2232" y="1509"/>
                      </a:lnTo>
                      <a:lnTo>
                        <a:pt x="2230" y="1511"/>
                      </a:lnTo>
                      <a:lnTo>
                        <a:pt x="2228" y="1515"/>
                      </a:lnTo>
                      <a:lnTo>
                        <a:pt x="2228" y="1523"/>
                      </a:lnTo>
                      <a:lnTo>
                        <a:pt x="2230" y="1533"/>
                      </a:lnTo>
                      <a:lnTo>
                        <a:pt x="2231" y="1541"/>
                      </a:lnTo>
                      <a:lnTo>
                        <a:pt x="2232" y="1549"/>
                      </a:lnTo>
                      <a:lnTo>
                        <a:pt x="2231" y="1556"/>
                      </a:lnTo>
                      <a:lnTo>
                        <a:pt x="2230" y="1564"/>
                      </a:lnTo>
                      <a:lnTo>
                        <a:pt x="2226" y="1577"/>
                      </a:lnTo>
                      <a:lnTo>
                        <a:pt x="2221" y="1590"/>
                      </a:lnTo>
                      <a:lnTo>
                        <a:pt x="2204" y="1616"/>
                      </a:lnTo>
                      <a:lnTo>
                        <a:pt x="2189" y="1643"/>
                      </a:lnTo>
                      <a:lnTo>
                        <a:pt x="2184" y="1659"/>
                      </a:lnTo>
                      <a:lnTo>
                        <a:pt x="2181" y="1672"/>
                      </a:lnTo>
                      <a:lnTo>
                        <a:pt x="2178" y="1678"/>
                      </a:lnTo>
                      <a:lnTo>
                        <a:pt x="2175" y="1685"/>
                      </a:lnTo>
                      <a:lnTo>
                        <a:pt x="2170" y="1691"/>
                      </a:lnTo>
                      <a:lnTo>
                        <a:pt x="2162" y="1698"/>
                      </a:lnTo>
                      <a:lnTo>
                        <a:pt x="2160" y="1700"/>
                      </a:lnTo>
                      <a:lnTo>
                        <a:pt x="2158" y="1702"/>
                      </a:lnTo>
                      <a:lnTo>
                        <a:pt x="2157" y="1704"/>
                      </a:lnTo>
                      <a:lnTo>
                        <a:pt x="2157" y="1707"/>
                      </a:lnTo>
                      <a:lnTo>
                        <a:pt x="2157" y="1713"/>
                      </a:lnTo>
                      <a:lnTo>
                        <a:pt x="2159" y="1718"/>
                      </a:lnTo>
                      <a:lnTo>
                        <a:pt x="2161" y="1724"/>
                      </a:lnTo>
                      <a:lnTo>
                        <a:pt x="2163" y="1729"/>
                      </a:lnTo>
                      <a:lnTo>
                        <a:pt x="2165" y="1733"/>
                      </a:lnTo>
                      <a:lnTo>
                        <a:pt x="2165" y="1739"/>
                      </a:lnTo>
                      <a:lnTo>
                        <a:pt x="2164" y="1746"/>
                      </a:lnTo>
                      <a:lnTo>
                        <a:pt x="2164" y="1753"/>
                      </a:lnTo>
                      <a:lnTo>
                        <a:pt x="2165" y="1758"/>
                      </a:lnTo>
                      <a:lnTo>
                        <a:pt x="2168" y="1764"/>
                      </a:lnTo>
                      <a:lnTo>
                        <a:pt x="2172" y="1772"/>
                      </a:lnTo>
                      <a:lnTo>
                        <a:pt x="2178" y="1779"/>
                      </a:lnTo>
                      <a:lnTo>
                        <a:pt x="2186" y="1785"/>
                      </a:lnTo>
                      <a:lnTo>
                        <a:pt x="2192" y="1792"/>
                      </a:lnTo>
                      <a:lnTo>
                        <a:pt x="2195" y="1796"/>
                      </a:lnTo>
                      <a:lnTo>
                        <a:pt x="2197" y="1799"/>
                      </a:lnTo>
                      <a:lnTo>
                        <a:pt x="2198" y="1805"/>
                      </a:lnTo>
                      <a:lnTo>
                        <a:pt x="2199" y="1809"/>
                      </a:lnTo>
                      <a:lnTo>
                        <a:pt x="2203" y="1823"/>
                      </a:lnTo>
                      <a:lnTo>
                        <a:pt x="2211" y="1848"/>
                      </a:lnTo>
                      <a:lnTo>
                        <a:pt x="2212" y="1854"/>
                      </a:lnTo>
                      <a:lnTo>
                        <a:pt x="2212" y="1860"/>
                      </a:lnTo>
                      <a:lnTo>
                        <a:pt x="2212" y="1864"/>
                      </a:lnTo>
                      <a:lnTo>
                        <a:pt x="2211" y="1867"/>
                      </a:lnTo>
                      <a:lnTo>
                        <a:pt x="2209" y="1869"/>
                      </a:lnTo>
                      <a:lnTo>
                        <a:pt x="2206" y="1871"/>
                      </a:lnTo>
                      <a:lnTo>
                        <a:pt x="2202" y="1869"/>
                      </a:lnTo>
                      <a:lnTo>
                        <a:pt x="2196" y="1866"/>
                      </a:lnTo>
                      <a:lnTo>
                        <a:pt x="2189" y="1861"/>
                      </a:lnTo>
                      <a:lnTo>
                        <a:pt x="2184" y="1855"/>
                      </a:lnTo>
                      <a:lnTo>
                        <a:pt x="2182" y="1850"/>
                      </a:lnTo>
                      <a:lnTo>
                        <a:pt x="2181" y="1846"/>
                      </a:lnTo>
                      <a:lnTo>
                        <a:pt x="2179" y="1840"/>
                      </a:lnTo>
                      <a:lnTo>
                        <a:pt x="2178" y="1835"/>
                      </a:lnTo>
                      <a:lnTo>
                        <a:pt x="2177" y="1828"/>
                      </a:lnTo>
                      <a:lnTo>
                        <a:pt x="2174" y="1822"/>
                      </a:lnTo>
                      <a:lnTo>
                        <a:pt x="2172" y="1820"/>
                      </a:lnTo>
                      <a:lnTo>
                        <a:pt x="2170" y="1818"/>
                      </a:lnTo>
                      <a:lnTo>
                        <a:pt x="2167" y="1818"/>
                      </a:lnTo>
                      <a:lnTo>
                        <a:pt x="2164" y="1818"/>
                      </a:lnTo>
                      <a:lnTo>
                        <a:pt x="2161" y="1818"/>
                      </a:lnTo>
                      <a:lnTo>
                        <a:pt x="2159" y="1820"/>
                      </a:lnTo>
                      <a:lnTo>
                        <a:pt x="2158" y="1822"/>
                      </a:lnTo>
                      <a:lnTo>
                        <a:pt x="2157" y="1825"/>
                      </a:lnTo>
                      <a:lnTo>
                        <a:pt x="2157" y="1834"/>
                      </a:lnTo>
                      <a:lnTo>
                        <a:pt x="2158" y="1841"/>
                      </a:lnTo>
                      <a:lnTo>
                        <a:pt x="2159" y="1850"/>
                      </a:lnTo>
                      <a:lnTo>
                        <a:pt x="2160" y="1859"/>
                      </a:lnTo>
                      <a:lnTo>
                        <a:pt x="2161" y="1860"/>
                      </a:lnTo>
                      <a:lnTo>
                        <a:pt x="2160" y="1862"/>
                      </a:lnTo>
                      <a:lnTo>
                        <a:pt x="2160" y="1863"/>
                      </a:lnTo>
                      <a:lnTo>
                        <a:pt x="2159" y="1864"/>
                      </a:lnTo>
                      <a:lnTo>
                        <a:pt x="2156" y="1865"/>
                      </a:lnTo>
                      <a:lnTo>
                        <a:pt x="2151" y="1864"/>
                      </a:lnTo>
                      <a:lnTo>
                        <a:pt x="2143" y="1862"/>
                      </a:lnTo>
                      <a:lnTo>
                        <a:pt x="2136" y="1860"/>
                      </a:lnTo>
                      <a:lnTo>
                        <a:pt x="2134" y="1860"/>
                      </a:lnTo>
                      <a:lnTo>
                        <a:pt x="2131" y="1861"/>
                      </a:lnTo>
                      <a:lnTo>
                        <a:pt x="2129" y="1863"/>
                      </a:lnTo>
                      <a:lnTo>
                        <a:pt x="2128" y="1866"/>
                      </a:lnTo>
                      <a:lnTo>
                        <a:pt x="2125" y="1876"/>
                      </a:lnTo>
                      <a:lnTo>
                        <a:pt x="2124" y="1888"/>
                      </a:lnTo>
                      <a:lnTo>
                        <a:pt x="2123" y="1900"/>
                      </a:lnTo>
                      <a:lnTo>
                        <a:pt x="2122" y="1913"/>
                      </a:lnTo>
                      <a:lnTo>
                        <a:pt x="2121" y="1923"/>
                      </a:lnTo>
                      <a:lnTo>
                        <a:pt x="2118" y="1931"/>
                      </a:lnTo>
                      <a:lnTo>
                        <a:pt x="2117" y="1934"/>
                      </a:lnTo>
                      <a:lnTo>
                        <a:pt x="2114" y="1936"/>
                      </a:lnTo>
                      <a:lnTo>
                        <a:pt x="2111" y="1939"/>
                      </a:lnTo>
                      <a:lnTo>
                        <a:pt x="2108" y="1941"/>
                      </a:lnTo>
                      <a:lnTo>
                        <a:pt x="2101" y="1944"/>
                      </a:lnTo>
                      <a:lnTo>
                        <a:pt x="2093" y="1946"/>
                      </a:lnTo>
                      <a:lnTo>
                        <a:pt x="2085" y="1949"/>
                      </a:lnTo>
                      <a:lnTo>
                        <a:pt x="2078" y="1953"/>
                      </a:lnTo>
                      <a:lnTo>
                        <a:pt x="2075" y="1955"/>
                      </a:lnTo>
                      <a:lnTo>
                        <a:pt x="2071" y="1958"/>
                      </a:lnTo>
                      <a:lnTo>
                        <a:pt x="2068" y="1961"/>
                      </a:lnTo>
                      <a:lnTo>
                        <a:pt x="2066" y="1965"/>
                      </a:lnTo>
                      <a:lnTo>
                        <a:pt x="2060" y="1980"/>
                      </a:lnTo>
                      <a:lnTo>
                        <a:pt x="2053" y="1994"/>
                      </a:lnTo>
                      <a:lnTo>
                        <a:pt x="2048" y="1999"/>
                      </a:lnTo>
                      <a:lnTo>
                        <a:pt x="2042" y="2003"/>
                      </a:lnTo>
                      <a:lnTo>
                        <a:pt x="2040" y="2006"/>
                      </a:lnTo>
                      <a:lnTo>
                        <a:pt x="2036" y="2006"/>
                      </a:lnTo>
                      <a:lnTo>
                        <a:pt x="2033" y="2007"/>
                      </a:lnTo>
                      <a:lnTo>
                        <a:pt x="2028" y="2006"/>
                      </a:lnTo>
                      <a:lnTo>
                        <a:pt x="2020" y="2003"/>
                      </a:lnTo>
                      <a:lnTo>
                        <a:pt x="2011" y="1999"/>
                      </a:lnTo>
                      <a:lnTo>
                        <a:pt x="2002" y="1995"/>
                      </a:lnTo>
                      <a:lnTo>
                        <a:pt x="1994" y="1990"/>
                      </a:lnTo>
                      <a:lnTo>
                        <a:pt x="1984" y="1987"/>
                      </a:lnTo>
                      <a:lnTo>
                        <a:pt x="1975" y="1986"/>
                      </a:lnTo>
                      <a:lnTo>
                        <a:pt x="1971" y="1986"/>
                      </a:lnTo>
                      <a:lnTo>
                        <a:pt x="1967" y="1987"/>
                      </a:lnTo>
                      <a:lnTo>
                        <a:pt x="1962" y="1989"/>
                      </a:lnTo>
                      <a:lnTo>
                        <a:pt x="1958" y="1993"/>
                      </a:lnTo>
                      <a:lnTo>
                        <a:pt x="1947" y="2002"/>
                      </a:lnTo>
                      <a:lnTo>
                        <a:pt x="1941" y="2011"/>
                      </a:lnTo>
                      <a:lnTo>
                        <a:pt x="1938" y="2020"/>
                      </a:lnTo>
                      <a:lnTo>
                        <a:pt x="1935" y="2028"/>
                      </a:lnTo>
                      <a:lnTo>
                        <a:pt x="1934" y="2046"/>
                      </a:lnTo>
                      <a:lnTo>
                        <a:pt x="1931" y="2066"/>
                      </a:lnTo>
                      <a:lnTo>
                        <a:pt x="1659" y="2331"/>
                      </a:lnTo>
                      <a:lnTo>
                        <a:pt x="1659" y="2331"/>
                      </a:lnTo>
                      <a:lnTo>
                        <a:pt x="1656" y="2328"/>
                      </a:lnTo>
                      <a:lnTo>
                        <a:pt x="1653" y="2326"/>
                      </a:lnTo>
                      <a:lnTo>
                        <a:pt x="1650" y="2325"/>
                      </a:lnTo>
                      <a:lnTo>
                        <a:pt x="1646" y="2324"/>
                      </a:lnTo>
                      <a:lnTo>
                        <a:pt x="1638" y="2323"/>
                      </a:lnTo>
                      <a:lnTo>
                        <a:pt x="1631" y="2322"/>
                      </a:lnTo>
                      <a:lnTo>
                        <a:pt x="1623" y="2322"/>
                      </a:lnTo>
                      <a:lnTo>
                        <a:pt x="1617" y="2321"/>
                      </a:lnTo>
                      <a:lnTo>
                        <a:pt x="1615" y="2319"/>
                      </a:lnTo>
                      <a:lnTo>
                        <a:pt x="1612" y="2318"/>
                      </a:lnTo>
                      <a:lnTo>
                        <a:pt x="1611" y="2316"/>
                      </a:lnTo>
                      <a:lnTo>
                        <a:pt x="1611" y="2312"/>
                      </a:lnTo>
                      <a:lnTo>
                        <a:pt x="1613" y="2299"/>
                      </a:lnTo>
                      <a:lnTo>
                        <a:pt x="1617" y="2290"/>
                      </a:lnTo>
                      <a:lnTo>
                        <a:pt x="1617" y="2286"/>
                      </a:lnTo>
                      <a:lnTo>
                        <a:pt x="1617" y="2284"/>
                      </a:lnTo>
                      <a:lnTo>
                        <a:pt x="1616" y="2282"/>
                      </a:lnTo>
                      <a:lnTo>
                        <a:pt x="1613" y="2281"/>
                      </a:lnTo>
                      <a:lnTo>
                        <a:pt x="1609" y="2277"/>
                      </a:lnTo>
                      <a:lnTo>
                        <a:pt x="1601" y="2274"/>
                      </a:lnTo>
                      <a:lnTo>
                        <a:pt x="1589" y="2272"/>
                      </a:lnTo>
                      <a:lnTo>
                        <a:pt x="1581" y="2272"/>
                      </a:lnTo>
                      <a:lnTo>
                        <a:pt x="1578" y="2272"/>
                      </a:lnTo>
                      <a:lnTo>
                        <a:pt x="1576" y="2270"/>
                      </a:lnTo>
                      <a:lnTo>
                        <a:pt x="1574" y="2266"/>
                      </a:lnTo>
                      <a:lnTo>
                        <a:pt x="1572" y="2260"/>
                      </a:lnTo>
                      <a:lnTo>
                        <a:pt x="1571" y="2256"/>
                      </a:lnTo>
                      <a:lnTo>
                        <a:pt x="1570" y="2254"/>
                      </a:lnTo>
                      <a:lnTo>
                        <a:pt x="1568" y="2252"/>
                      </a:lnTo>
                      <a:lnTo>
                        <a:pt x="1565" y="2251"/>
                      </a:lnTo>
                      <a:lnTo>
                        <a:pt x="1557" y="2250"/>
                      </a:lnTo>
                      <a:lnTo>
                        <a:pt x="1549" y="2250"/>
                      </a:lnTo>
                      <a:lnTo>
                        <a:pt x="1530" y="2255"/>
                      </a:lnTo>
                      <a:lnTo>
                        <a:pt x="1518" y="2259"/>
                      </a:lnTo>
                      <a:lnTo>
                        <a:pt x="1503" y="2269"/>
                      </a:lnTo>
                      <a:lnTo>
                        <a:pt x="1487" y="2278"/>
                      </a:lnTo>
                      <a:lnTo>
                        <a:pt x="1484" y="2280"/>
                      </a:lnTo>
                      <a:lnTo>
                        <a:pt x="1480" y="2281"/>
                      </a:lnTo>
                      <a:lnTo>
                        <a:pt x="1476" y="2281"/>
                      </a:lnTo>
                      <a:lnTo>
                        <a:pt x="1473" y="2281"/>
                      </a:lnTo>
                      <a:lnTo>
                        <a:pt x="1470" y="2279"/>
                      </a:lnTo>
                      <a:lnTo>
                        <a:pt x="1467" y="2277"/>
                      </a:lnTo>
                      <a:lnTo>
                        <a:pt x="1463" y="2273"/>
                      </a:lnTo>
                      <a:lnTo>
                        <a:pt x="1461" y="2268"/>
                      </a:lnTo>
                      <a:lnTo>
                        <a:pt x="1460" y="2263"/>
                      </a:lnTo>
                      <a:lnTo>
                        <a:pt x="1459" y="2257"/>
                      </a:lnTo>
                      <a:lnTo>
                        <a:pt x="1459" y="2251"/>
                      </a:lnTo>
                      <a:lnTo>
                        <a:pt x="1460" y="2245"/>
                      </a:lnTo>
                      <a:lnTo>
                        <a:pt x="1463" y="2235"/>
                      </a:lnTo>
                      <a:lnTo>
                        <a:pt x="1467" y="2224"/>
                      </a:lnTo>
                      <a:lnTo>
                        <a:pt x="1462" y="2214"/>
                      </a:lnTo>
                      <a:lnTo>
                        <a:pt x="1458" y="2203"/>
                      </a:lnTo>
                      <a:lnTo>
                        <a:pt x="1456" y="2197"/>
                      </a:lnTo>
                      <a:lnTo>
                        <a:pt x="1454" y="2192"/>
                      </a:lnTo>
                      <a:lnTo>
                        <a:pt x="1450" y="2188"/>
                      </a:lnTo>
                      <a:lnTo>
                        <a:pt x="1446" y="2186"/>
                      </a:lnTo>
                      <a:lnTo>
                        <a:pt x="1444" y="2186"/>
                      </a:lnTo>
                      <a:lnTo>
                        <a:pt x="1442" y="2186"/>
                      </a:lnTo>
                      <a:lnTo>
                        <a:pt x="1440" y="2187"/>
                      </a:lnTo>
                      <a:lnTo>
                        <a:pt x="1439" y="2189"/>
                      </a:lnTo>
                      <a:lnTo>
                        <a:pt x="1436" y="2193"/>
                      </a:lnTo>
                      <a:lnTo>
                        <a:pt x="1434" y="2200"/>
                      </a:lnTo>
                      <a:lnTo>
                        <a:pt x="1433" y="2205"/>
                      </a:lnTo>
                      <a:lnTo>
                        <a:pt x="1432" y="2212"/>
                      </a:lnTo>
                      <a:lnTo>
                        <a:pt x="1431" y="2217"/>
                      </a:lnTo>
                      <a:lnTo>
                        <a:pt x="1428" y="2220"/>
                      </a:lnTo>
                      <a:lnTo>
                        <a:pt x="1426" y="2220"/>
                      </a:lnTo>
                      <a:lnTo>
                        <a:pt x="1422" y="2219"/>
                      </a:lnTo>
                      <a:lnTo>
                        <a:pt x="1418" y="2218"/>
                      </a:lnTo>
                      <a:lnTo>
                        <a:pt x="1414" y="2215"/>
                      </a:lnTo>
                      <a:lnTo>
                        <a:pt x="1404" y="2208"/>
                      </a:lnTo>
                      <a:lnTo>
                        <a:pt x="1393" y="2198"/>
                      </a:lnTo>
                      <a:lnTo>
                        <a:pt x="1389" y="2192"/>
                      </a:lnTo>
                      <a:lnTo>
                        <a:pt x="1385" y="2187"/>
                      </a:lnTo>
                      <a:lnTo>
                        <a:pt x="1381" y="2183"/>
                      </a:lnTo>
                      <a:lnTo>
                        <a:pt x="1378" y="2177"/>
                      </a:lnTo>
                      <a:lnTo>
                        <a:pt x="1377" y="2173"/>
                      </a:lnTo>
                      <a:lnTo>
                        <a:pt x="1377" y="2169"/>
                      </a:lnTo>
                      <a:lnTo>
                        <a:pt x="1379" y="2165"/>
                      </a:lnTo>
                      <a:lnTo>
                        <a:pt x="1382" y="2162"/>
                      </a:lnTo>
                      <a:lnTo>
                        <a:pt x="1390" y="2158"/>
                      </a:lnTo>
                      <a:lnTo>
                        <a:pt x="1393" y="2155"/>
                      </a:lnTo>
                      <a:lnTo>
                        <a:pt x="1394" y="2152"/>
                      </a:lnTo>
                      <a:lnTo>
                        <a:pt x="1393" y="2149"/>
                      </a:lnTo>
                      <a:lnTo>
                        <a:pt x="1391" y="2146"/>
                      </a:lnTo>
                      <a:lnTo>
                        <a:pt x="1389" y="2143"/>
                      </a:lnTo>
                      <a:lnTo>
                        <a:pt x="1389" y="2137"/>
                      </a:lnTo>
                      <a:lnTo>
                        <a:pt x="1391" y="2130"/>
                      </a:lnTo>
                      <a:lnTo>
                        <a:pt x="1394" y="2124"/>
                      </a:lnTo>
                      <a:lnTo>
                        <a:pt x="1400" y="2119"/>
                      </a:lnTo>
                      <a:lnTo>
                        <a:pt x="1402" y="2116"/>
                      </a:lnTo>
                      <a:lnTo>
                        <a:pt x="1404" y="2114"/>
                      </a:lnTo>
                      <a:lnTo>
                        <a:pt x="1404" y="2110"/>
                      </a:lnTo>
                      <a:lnTo>
                        <a:pt x="1404" y="2106"/>
                      </a:lnTo>
                      <a:lnTo>
                        <a:pt x="1403" y="2104"/>
                      </a:lnTo>
                      <a:lnTo>
                        <a:pt x="1401" y="2101"/>
                      </a:lnTo>
                      <a:lnTo>
                        <a:pt x="1396" y="2100"/>
                      </a:lnTo>
                      <a:lnTo>
                        <a:pt x="1393" y="2098"/>
                      </a:lnTo>
                      <a:lnTo>
                        <a:pt x="1385" y="2097"/>
                      </a:lnTo>
                      <a:lnTo>
                        <a:pt x="1377" y="2098"/>
                      </a:lnTo>
                      <a:lnTo>
                        <a:pt x="1374" y="2101"/>
                      </a:lnTo>
                      <a:lnTo>
                        <a:pt x="1370" y="2106"/>
                      </a:lnTo>
                      <a:lnTo>
                        <a:pt x="1368" y="2112"/>
                      </a:lnTo>
                      <a:lnTo>
                        <a:pt x="1366" y="2120"/>
                      </a:lnTo>
                      <a:lnTo>
                        <a:pt x="1364" y="2127"/>
                      </a:lnTo>
                      <a:lnTo>
                        <a:pt x="1362" y="2133"/>
                      </a:lnTo>
                      <a:lnTo>
                        <a:pt x="1361" y="2134"/>
                      </a:lnTo>
                      <a:lnTo>
                        <a:pt x="1359" y="2136"/>
                      </a:lnTo>
                      <a:lnTo>
                        <a:pt x="1358" y="2137"/>
                      </a:lnTo>
                      <a:lnTo>
                        <a:pt x="1355" y="2136"/>
                      </a:lnTo>
                      <a:lnTo>
                        <a:pt x="1353" y="2135"/>
                      </a:lnTo>
                      <a:lnTo>
                        <a:pt x="1350" y="2134"/>
                      </a:lnTo>
                      <a:lnTo>
                        <a:pt x="1349" y="2132"/>
                      </a:lnTo>
                      <a:lnTo>
                        <a:pt x="1347" y="2130"/>
                      </a:lnTo>
                      <a:lnTo>
                        <a:pt x="1346" y="2124"/>
                      </a:lnTo>
                      <a:lnTo>
                        <a:pt x="1346" y="2118"/>
                      </a:lnTo>
                      <a:lnTo>
                        <a:pt x="1348" y="2106"/>
                      </a:lnTo>
                      <a:lnTo>
                        <a:pt x="1351" y="2096"/>
                      </a:lnTo>
                      <a:lnTo>
                        <a:pt x="1352" y="2092"/>
                      </a:lnTo>
                      <a:lnTo>
                        <a:pt x="1352" y="2088"/>
                      </a:lnTo>
                      <a:lnTo>
                        <a:pt x="1350" y="2084"/>
                      </a:lnTo>
                      <a:lnTo>
                        <a:pt x="1348" y="2080"/>
                      </a:lnTo>
                      <a:lnTo>
                        <a:pt x="1346" y="2076"/>
                      </a:lnTo>
                      <a:lnTo>
                        <a:pt x="1345" y="2071"/>
                      </a:lnTo>
                      <a:lnTo>
                        <a:pt x="1345" y="2067"/>
                      </a:lnTo>
                      <a:lnTo>
                        <a:pt x="1347" y="2062"/>
                      </a:lnTo>
                      <a:lnTo>
                        <a:pt x="1349" y="2056"/>
                      </a:lnTo>
                      <a:lnTo>
                        <a:pt x="1350" y="2053"/>
                      </a:lnTo>
                      <a:lnTo>
                        <a:pt x="1349" y="2051"/>
                      </a:lnTo>
                      <a:lnTo>
                        <a:pt x="1348" y="2049"/>
                      </a:lnTo>
                      <a:lnTo>
                        <a:pt x="1342" y="2049"/>
                      </a:lnTo>
                      <a:lnTo>
                        <a:pt x="1334" y="2052"/>
                      </a:lnTo>
                      <a:lnTo>
                        <a:pt x="1316" y="2061"/>
                      </a:lnTo>
                      <a:lnTo>
                        <a:pt x="1308" y="2064"/>
                      </a:lnTo>
                      <a:lnTo>
                        <a:pt x="1305" y="2061"/>
                      </a:lnTo>
                      <a:lnTo>
                        <a:pt x="1302" y="2056"/>
                      </a:lnTo>
                      <a:lnTo>
                        <a:pt x="1301" y="2051"/>
                      </a:lnTo>
                      <a:lnTo>
                        <a:pt x="1300" y="2046"/>
                      </a:lnTo>
                      <a:lnTo>
                        <a:pt x="1300" y="2036"/>
                      </a:lnTo>
                      <a:lnTo>
                        <a:pt x="1301" y="2026"/>
                      </a:lnTo>
                      <a:lnTo>
                        <a:pt x="1301" y="2021"/>
                      </a:lnTo>
                      <a:lnTo>
                        <a:pt x="1300" y="2016"/>
                      </a:lnTo>
                      <a:lnTo>
                        <a:pt x="1299" y="2012"/>
                      </a:lnTo>
                      <a:lnTo>
                        <a:pt x="1297" y="2009"/>
                      </a:lnTo>
                      <a:lnTo>
                        <a:pt x="1293" y="2003"/>
                      </a:lnTo>
                      <a:lnTo>
                        <a:pt x="1286" y="1999"/>
                      </a:lnTo>
                      <a:lnTo>
                        <a:pt x="1281" y="1995"/>
                      </a:lnTo>
                      <a:lnTo>
                        <a:pt x="1277" y="1990"/>
                      </a:lnTo>
                      <a:lnTo>
                        <a:pt x="1275" y="1987"/>
                      </a:lnTo>
                      <a:lnTo>
                        <a:pt x="1274" y="1985"/>
                      </a:lnTo>
                      <a:lnTo>
                        <a:pt x="1274" y="1981"/>
                      </a:lnTo>
                      <a:lnTo>
                        <a:pt x="1275" y="1977"/>
                      </a:lnTo>
                      <a:lnTo>
                        <a:pt x="1277" y="1974"/>
                      </a:lnTo>
                      <a:lnTo>
                        <a:pt x="1277" y="1970"/>
                      </a:lnTo>
                      <a:lnTo>
                        <a:pt x="1275" y="1967"/>
                      </a:lnTo>
                      <a:lnTo>
                        <a:pt x="1273" y="1962"/>
                      </a:lnTo>
                      <a:lnTo>
                        <a:pt x="1268" y="1954"/>
                      </a:lnTo>
                      <a:lnTo>
                        <a:pt x="1261" y="1945"/>
                      </a:lnTo>
                      <a:lnTo>
                        <a:pt x="1246" y="1928"/>
                      </a:lnTo>
                      <a:lnTo>
                        <a:pt x="1233" y="1914"/>
                      </a:lnTo>
                      <a:lnTo>
                        <a:pt x="1226" y="1907"/>
                      </a:lnTo>
                      <a:lnTo>
                        <a:pt x="1219" y="1902"/>
                      </a:lnTo>
                      <a:lnTo>
                        <a:pt x="1213" y="1900"/>
                      </a:lnTo>
                      <a:lnTo>
                        <a:pt x="1207" y="1898"/>
                      </a:lnTo>
                      <a:lnTo>
                        <a:pt x="1201" y="1896"/>
                      </a:lnTo>
                      <a:lnTo>
                        <a:pt x="1195" y="1896"/>
                      </a:lnTo>
                      <a:lnTo>
                        <a:pt x="1190" y="1896"/>
                      </a:lnTo>
                      <a:lnTo>
                        <a:pt x="1186" y="1898"/>
                      </a:lnTo>
                      <a:lnTo>
                        <a:pt x="1175" y="1900"/>
                      </a:lnTo>
                      <a:lnTo>
                        <a:pt x="1165" y="1901"/>
                      </a:lnTo>
                      <a:lnTo>
                        <a:pt x="1160" y="1900"/>
                      </a:lnTo>
                      <a:lnTo>
                        <a:pt x="1154" y="1899"/>
                      </a:lnTo>
                      <a:lnTo>
                        <a:pt x="1149" y="1895"/>
                      </a:lnTo>
                      <a:lnTo>
                        <a:pt x="1144" y="1891"/>
                      </a:lnTo>
                      <a:lnTo>
                        <a:pt x="1124" y="1874"/>
                      </a:lnTo>
                      <a:lnTo>
                        <a:pt x="1108" y="1861"/>
                      </a:lnTo>
                      <a:lnTo>
                        <a:pt x="1100" y="1855"/>
                      </a:lnTo>
                      <a:lnTo>
                        <a:pt x="1091" y="1850"/>
                      </a:lnTo>
                      <a:lnTo>
                        <a:pt x="1079" y="1845"/>
                      </a:lnTo>
                      <a:lnTo>
                        <a:pt x="1065" y="1839"/>
                      </a:lnTo>
                      <a:lnTo>
                        <a:pt x="1059" y="1836"/>
                      </a:lnTo>
                      <a:lnTo>
                        <a:pt x="1054" y="1831"/>
                      </a:lnTo>
                      <a:lnTo>
                        <a:pt x="1050" y="1823"/>
                      </a:lnTo>
                      <a:lnTo>
                        <a:pt x="1044" y="1817"/>
                      </a:lnTo>
                      <a:lnTo>
                        <a:pt x="1040" y="1809"/>
                      </a:lnTo>
                      <a:lnTo>
                        <a:pt x="1037" y="1804"/>
                      </a:lnTo>
                      <a:lnTo>
                        <a:pt x="1033" y="1799"/>
                      </a:lnTo>
                      <a:lnTo>
                        <a:pt x="1030" y="1797"/>
                      </a:lnTo>
                      <a:lnTo>
                        <a:pt x="1019" y="1807"/>
                      </a:lnTo>
                      <a:lnTo>
                        <a:pt x="1005" y="1815"/>
                      </a:lnTo>
                      <a:lnTo>
                        <a:pt x="1001" y="1815"/>
                      </a:lnTo>
                      <a:lnTo>
                        <a:pt x="997" y="1813"/>
                      </a:lnTo>
                      <a:lnTo>
                        <a:pt x="992" y="1811"/>
                      </a:lnTo>
                      <a:lnTo>
                        <a:pt x="987" y="1809"/>
                      </a:lnTo>
                      <a:lnTo>
                        <a:pt x="978" y="1803"/>
                      </a:lnTo>
                      <a:lnTo>
                        <a:pt x="972" y="1797"/>
                      </a:lnTo>
                      <a:lnTo>
                        <a:pt x="968" y="1794"/>
                      </a:lnTo>
                      <a:lnTo>
                        <a:pt x="964" y="1792"/>
                      </a:lnTo>
                      <a:lnTo>
                        <a:pt x="961" y="1791"/>
                      </a:lnTo>
                      <a:lnTo>
                        <a:pt x="958" y="1791"/>
                      </a:lnTo>
                      <a:lnTo>
                        <a:pt x="956" y="1791"/>
                      </a:lnTo>
                      <a:lnTo>
                        <a:pt x="954" y="1792"/>
                      </a:lnTo>
                      <a:lnTo>
                        <a:pt x="951" y="1793"/>
                      </a:lnTo>
                      <a:lnTo>
                        <a:pt x="949" y="1794"/>
                      </a:lnTo>
                      <a:lnTo>
                        <a:pt x="945" y="1799"/>
                      </a:lnTo>
                      <a:lnTo>
                        <a:pt x="942" y="1805"/>
                      </a:lnTo>
                      <a:lnTo>
                        <a:pt x="940" y="1811"/>
                      </a:lnTo>
                      <a:lnTo>
                        <a:pt x="937" y="1818"/>
                      </a:lnTo>
                      <a:lnTo>
                        <a:pt x="934" y="1824"/>
                      </a:lnTo>
                      <a:lnTo>
                        <a:pt x="932" y="1831"/>
                      </a:lnTo>
                      <a:lnTo>
                        <a:pt x="930" y="1836"/>
                      </a:lnTo>
                      <a:lnTo>
                        <a:pt x="927" y="1839"/>
                      </a:lnTo>
                      <a:lnTo>
                        <a:pt x="925" y="1840"/>
                      </a:lnTo>
                      <a:lnTo>
                        <a:pt x="923" y="1841"/>
                      </a:lnTo>
                      <a:lnTo>
                        <a:pt x="921" y="1841"/>
                      </a:lnTo>
                      <a:lnTo>
                        <a:pt x="919" y="1840"/>
                      </a:lnTo>
                      <a:lnTo>
                        <a:pt x="915" y="1837"/>
                      </a:lnTo>
                      <a:lnTo>
                        <a:pt x="908" y="1831"/>
                      </a:lnTo>
                      <a:lnTo>
                        <a:pt x="907" y="1827"/>
                      </a:lnTo>
                      <a:lnTo>
                        <a:pt x="905" y="1824"/>
                      </a:lnTo>
                      <a:lnTo>
                        <a:pt x="905" y="1821"/>
                      </a:lnTo>
                      <a:lnTo>
                        <a:pt x="905" y="1818"/>
                      </a:lnTo>
                      <a:lnTo>
                        <a:pt x="905" y="1811"/>
                      </a:lnTo>
                      <a:lnTo>
                        <a:pt x="905" y="1805"/>
                      </a:lnTo>
                      <a:lnTo>
                        <a:pt x="905" y="1799"/>
                      </a:lnTo>
                      <a:lnTo>
                        <a:pt x="904" y="1795"/>
                      </a:lnTo>
                      <a:lnTo>
                        <a:pt x="902" y="1793"/>
                      </a:lnTo>
                      <a:lnTo>
                        <a:pt x="900" y="1793"/>
                      </a:lnTo>
                      <a:lnTo>
                        <a:pt x="896" y="1792"/>
                      </a:lnTo>
                      <a:lnTo>
                        <a:pt x="892" y="1793"/>
                      </a:lnTo>
                      <a:lnTo>
                        <a:pt x="882" y="1795"/>
                      </a:lnTo>
                      <a:lnTo>
                        <a:pt x="874" y="1798"/>
                      </a:lnTo>
                      <a:lnTo>
                        <a:pt x="866" y="1803"/>
                      </a:lnTo>
                      <a:lnTo>
                        <a:pt x="859" y="1808"/>
                      </a:lnTo>
                      <a:lnTo>
                        <a:pt x="852" y="1812"/>
                      </a:lnTo>
                      <a:lnTo>
                        <a:pt x="844" y="1818"/>
                      </a:lnTo>
                      <a:lnTo>
                        <a:pt x="837" y="1821"/>
                      </a:lnTo>
                      <a:lnTo>
                        <a:pt x="827" y="1823"/>
                      </a:lnTo>
                      <a:lnTo>
                        <a:pt x="813" y="1826"/>
                      </a:lnTo>
                      <a:lnTo>
                        <a:pt x="807" y="1830"/>
                      </a:lnTo>
                      <a:lnTo>
                        <a:pt x="805" y="1832"/>
                      </a:lnTo>
                      <a:lnTo>
                        <a:pt x="805" y="1833"/>
                      </a:lnTo>
                      <a:lnTo>
                        <a:pt x="805" y="1835"/>
                      </a:lnTo>
                      <a:lnTo>
                        <a:pt x="806" y="1838"/>
                      </a:lnTo>
                      <a:lnTo>
                        <a:pt x="809" y="1844"/>
                      </a:lnTo>
                      <a:lnTo>
                        <a:pt x="812" y="1850"/>
                      </a:lnTo>
                      <a:lnTo>
                        <a:pt x="813" y="1853"/>
                      </a:lnTo>
                      <a:lnTo>
                        <a:pt x="814" y="1858"/>
                      </a:lnTo>
                      <a:lnTo>
                        <a:pt x="814" y="1862"/>
                      </a:lnTo>
                      <a:lnTo>
                        <a:pt x="813" y="1867"/>
                      </a:lnTo>
                      <a:lnTo>
                        <a:pt x="808" y="1868"/>
                      </a:lnTo>
                      <a:lnTo>
                        <a:pt x="803" y="1868"/>
                      </a:lnTo>
                      <a:lnTo>
                        <a:pt x="800" y="1871"/>
                      </a:lnTo>
                      <a:lnTo>
                        <a:pt x="795" y="1874"/>
                      </a:lnTo>
                      <a:lnTo>
                        <a:pt x="799" y="1886"/>
                      </a:lnTo>
                      <a:lnTo>
                        <a:pt x="805" y="1894"/>
                      </a:lnTo>
                      <a:lnTo>
                        <a:pt x="810" y="1902"/>
                      </a:lnTo>
                      <a:lnTo>
                        <a:pt x="814" y="1909"/>
                      </a:lnTo>
                      <a:lnTo>
                        <a:pt x="816" y="1913"/>
                      </a:lnTo>
                      <a:lnTo>
                        <a:pt x="817" y="1916"/>
                      </a:lnTo>
                      <a:lnTo>
                        <a:pt x="817" y="1919"/>
                      </a:lnTo>
                      <a:lnTo>
                        <a:pt x="817" y="1923"/>
                      </a:lnTo>
                      <a:lnTo>
                        <a:pt x="816" y="1928"/>
                      </a:lnTo>
                      <a:lnTo>
                        <a:pt x="815" y="1932"/>
                      </a:lnTo>
                      <a:lnTo>
                        <a:pt x="812" y="1936"/>
                      </a:lnTo>
                      <a:lnTo>
                        <a:pt x="808" y="1942"/>
                      </a:lnTo>
                      <a:lnTo>
                        <a:pt x="800" y="1949"/>
                      </a:lnTo>
                      <a:lnTo>
                        <a:pt x="794" y="1954"/>
                      </a:lnTo>
                      <a:lnTo>
                        <a:pt x="785" y="1959"/>
                      </a:lnTo>
                      <a:lnTo>
                        <a:pt x="778" y="1962"/>
                      </a:lnTo>
                      <a:lnTo>
                        <a:pt x="769" y="1966"/>
                      </a:lnTo>
                      <a:lnTo>
                        <a:pt x="761" y="1970"/>
                      </a:lnTo>
                      <a:lnTo>
                        <a:pt x="753" y="1974"/>
                      </a:lnTo>
                      <a:lnTo>
                        <a:pt x="745" y="1979"/>
                      </a:lnTo>
                      <a:lnTo>
                        <a:pt x="736" y="1987"/>
                      </a:lnTo>
                      <a:lnTo>
                        <a:pt x="729" y="1998"/>
                      </a:lnTo>
                      <a:lnTo>
                        <a:pt x="725" y="2003"/>
                      </a:lnTo>
                      <a:lnTo>
                        <a:pt x="720" y="2008"/>
                      </a:lnTo>
                      <a:lnTo>
                        <a:pt x="716" y="2012"/>
                      </a:lnTo>
                      <a:lnTo>
                        <a:pt x="712" y="2015"/>
                      </a:lnTo>
                      <a:lnTo>
                        <a:pt x="694" y="2021"/>
                      </a:lnTo>
                      <a:lnTo>
                        <a:pt x="682" y="2023"/>
                      </a:lnTo>
                      <a:lnTo>
                        <a:pt x="681" y="2024"/>
                      </a:lnTo>
                      <a:lnTo>
                        <a:pt x="679" y="2026"/>
                      </a:lnTo>
                      <a:lnTo>
                        <a:pt x="678" y="2027"/>
                      </a:lnTo>
                      <a:lnTo>
                        <a:pt x="678" y="2030"/>
                      </a:lnTo>
                      <a:lnTo>
                        <a:pt x="678" y="2039"/>
                      </a:lnTo>
                      <a:lnTo>
                        <a:pt x="679" y="2051"/>
                      </a:lnTo>
                      <a:lnTo>
                        <a:pt x="679" y="2054"/>
                      </a:lnTo>
                      <a:lnTo>
                        <a:pt x="677" y="2057"/>
                      </a:lnTo>
                      <a:lnTo>
                        <a:pt x="675" y="2060"/>
                      </a:lnTo>
                      <a:lnTo>
                        <a:pt x="672" y="2062"/>
                      </a:lnTo>
                      <a:lnTo>
                        <a:pt x="662" y="2067"/>
                      </a:lnTo>
                      <a:lnTo>
                        <a:pt x="650" y="2071"/>
                      </a:lnTo>
                      <a:lnTo>
                        <a:pt x="626" y="2079"/>
                      </a:lnTo>
                      <a:lnTo>
                        <a:pt x="608" y="2085"/>
                      </a:lnTo>
                      <a:lnTo>
                        <a:pt x="606" y="2087"/>
                      </a:lnTo>
                      <a:lnTo>
                        <a:pt x="603" y="2088"/>
                      </a:lnTo>
                      <a:lnTo>
                        <a:pt x="600" y="2087"/>
                      </a:lnTo>
                      <a:lnTo>
                        <a:pt x="598" y="2087"/>
                      </a:lnTo>
                      <a:lnTo>
                        <a:pt x="593" y="2083"/>
                      </a:lnTo>
                      <a:lnTo>
                        <a:pt x="588" y="2079"/>
                      </a:lnTo>
                      <a:lnTo>
                        <a:pt x="584" y="2074"/>
                      </a:lnTo>
                      <a:lnTo>
                        <a:pt x="580" y="2069"/>
                      </a:lnTo>
                      <a:lnTo>
                        <a:pt x="576" y="2065"/>
                      </a:lnTo>
                      <a:lnTo>
                        <a:pt x="571" y="2062"/>
                      </a:lnTo>
                      <a:lnTo>
                        <a:pt x="565" y="2061"/>
                      </a:lnTo>
                      <a:lnTo>
                        <a:pt x="558" y="2061"/>
                      </a:lnTo>
                      <a:lnTo>
                        <a:pt x="552" y="2062"/>
                      </a:lnTo>
                      <a:lnTo>
                        <a:pt x="546" y="2063"/>
                      </a:lnTo>
                      <a:lnTo>
                        <a:pt x="540" y="2064"/>
                      </a:lnTo>
                      <a:lnTo>
                        <a:pt x="534" y="2063"/>
                      </a:lnTo>
                      <a:lnTo>
                        <a:pt x="532" y="2061"/>
                      </a:lnTo>
                      <a:lnTo>
                        <a:pt x="530" y="2058"/>
                      </a:lnTo>
                      <a:lnTo>
                        <a:pt x="527" y="2056"/>
                      </a:lnTo>
                      <a:lnTo>
                        <a:pt x="525" y="2052"/>
                      </a:lnTo>
                      <a:lnTo>
                        <a:pt x="519" y="2043"/>
                      </a:lnTo>
                      <a:lnTo>
                        <a:pt x="515" y="2037"/>
                      </a:lnTo>
                      <a:lnTo>
                        <a:pt x="512" y="2033"/>
                      </a:lnTo>
                      <a:lnTo>
                        <a:pt x="507" y="2029"/>
                      </a:lnTo>
                      <a:lnTo>
                        <a:pt x="499" y="2024"/>
                      </a:lnTo>
                      <a:lnTo>
                        <a:pt x="484" y="2015"/>
                      </a:lnTo>
                      <a:lnTo>
                        <a:pt x="480" y="2013"/>
                      </a:lnTo>
                      <a:lnTo>
                        <a:pt x="479" y="2012"/>
                      </a:lnTo>
                      <a:lnTo>
                        <a:pt x="478" y="2010"/>
                      </a:lnTo>
                      <a:lnTo>
                        <a:pt x="478" y="2008"/>
                      </a:lnTo>
                      <a:lnTo>
                        <a:pt x="479" y="2003"/>
                      </a:lnTo>
                      <a:lnTo>
                        <a:pt x="482" y="1999"/>
                      </a:lnTo>
                      <a:lnTo>
                        <a:pt x="483" y="1997"/>
                      </a:lnTo>
                      <a:lnTo>
                        <a:pt x="483" y="1994"/>
                      </a:lnTo>
                      <a:lnTo>
                        <a:pt x="483" y="1992"/>
                      </a:lnTo>
                      <a:lnTo>
                        <a:pt x="482" y="1989"/>
                      </a:lnTo>
                      <a:lnTo>
                        <a:pt x="480" y="1986"/>
                      </a:lnTo>
                      <a:lnTo>
                        <a:pt x="477" y="1983"/>
                      </a:lnTo>
                      <a:lnTo>
                        <a:pt x="473" y="1981"/>
                      </a:lnTo>
                      <a:lnTo>
                        <a:pt x="468" y="1977"/>
                      </a:lnTo>
                      <a:lnTo>
                        <a:pt x="458" y="1974"/>
                      </a:lnTo>
                      <a:lnTo>
                        <a:pt x="448" y="1973"/>
                      </a:lnTo>
                      <a:lnTo>
                        <a:pt x="438" y="1973"/>
                      </a:lnTo>
                      <a:lnTo>
                        <a:pt x="430" y="1972"/>
                      </a:lnTo>
                      <a:lnTo>
                        <a:pt x="426" y="1971"/>
                      </a:lnTo>
                      <a:lnTo>
                        <a:pt x="422" y="1969"/>
                      </a:lnTo>
                      <a:lnTo>
                        <a:pt x="420" y="1967"/>
                      </a:lnTo>
                      <a:lnTo>
                        <a:pt x="418" y="1962"/>
                      </a:lnTo>
                      <a:lnTo>
                        <a:pt x="416" y="1958"/>
                      </a:lnTo>
                      <a:lnTo>
                        <a:pt x="416" y="1953"/>
                      </a:lnTo>
                      <a:lnTo>
                        <a:pt x="416" y="1945"/>
                      </a:lnTo>
                      <a:lnTo>
                        <a:pt x="417" y="1935"/>
                      </a:lnTo>
                      <a:lnTo>
                        <a:pt x="407" y="1933"/>
                      </a:lnTo>
                      <a:lnTo>
                        <a:pt x="395" y="1929"/>
                      </a:lnTo>
                      <a:lnTo>
                        <a:pt x="382" y="1921"/>
                      </a:lnTo>
                      <a:lnTo>
                        <a:pt x="369" y="1913"/>
                      </a:lnTo>
                      <a:lnTo>
                        <a:pt x="356" y="1904"/>
                      </a:lnTo>
                      <a:lnTo>
                        <a:pt x="344" y="1894"/>
                      </a:lnTo>
                      <a:lnTo>
                        <a:pt x="336" y="1885"/>
                      </a:lnTo>
                      <a:lnTo>
                        <a:pt x="328" y="1877"/>
                      </a:lnTo>
                      <a:lnTo>
                        <a:pt x="313" y="1858"/>
                      </a:lnTo>
                      <a:lnTo>
                        <a:pt x="296" y="1838"/>
                      </a:lnTo>
                      <a:lnTo>
                        <a:pt x="276" y="1820"/>
                      </a:lnTo>
                      <a:lnTo>
                        <a:pt x="259" y="1803"/>
                      </a:lnTo>
                      <a:lnTo>
                        <a:pt x="253" y="1796"/>
                      </a:lnTo>
                      <a:lnTo>
                        <a:pt x="248" y="1790"/>
                      </a:lnTo>
                      <a:lnTo>
                        <a:pt x="246" y="1784"/>
                      </a:lnTo>
                      <a:lnTo>
                        <a:pt x="246" y="1778"/>
                      </a:lnTo>
                      <a:lnTo>
                        <a:pt x="246" y="1766"/>
                      </a:lnTo>
                      <a:lnTo>
                        <a:pt x="247" y="1751"/>
                      </a:lnTo>
                      <a:lnTo>
                        <a:pt x="246" y="1742"/>
                      </a:lnTo>
                      <a:lnTo>
                        <a:pt x="244" y="1733"/>
                      </a:lnTo>
                      <a:lnTo>
                        <a:pt x="242" y="1726"/>
                      </a:lnTo>
                      <a:lnTo>
                        <a:pt x="237" y="1718"/>
                      </a:lnTo>
                      <a:lnTo>
                        <a:pt x="234" y="1710"/>
                      </a:lnTo>
                      <a:lnTo>
                        <a:pt x="231" y="1702"/>
                      </a:lnTo>
                      <a:lnTo>
                        <a:pt x="228" y="1693"/>
                      </a:lnTo>
                      <a:lnTo>
                        <a:pt x="226" y="1684"/>
                      </a:lnTo>
                      <a:lnTo>
                        <a:pt x="223" y="1677"/>
                      </a:lnTo>
                      <a:lnTo>
                        <a:pt x="221" y="1672"/>
                      </a:lnTo>
                      <a:lnTo>
                        <a:pt x="219" y="1666"/>
                      </a:lnTo>
                      <a:lnTo>
                        <a:pt x="216" y="1662"/>
                      </a:lnTo>
                      <a:lnTo>
                        <a:pt x="208" y="1653"/>
                      </a:lnTo>
                      <a:lnTo>
                        <a:pt x="200" y="1646"/>
                      </a:lnTo>
                      <a:lnTo>
                        <a:pt x="192" y="1637"/>
                      </a:lnTo>
                      <a:lnTo>
                        <a:pt x="185" y="1626"/>
                      </a:lnTo>
                      <a:lnTo>
                        <a:pt x="182" y="1621"/>
                      </a:lnTo>
                      <a:lnTo>
                        <a:pt x="180" y="1615"/>
                      </a:lnTo>
                      <a:lnTo>
                        <a:pt x="178" y="1607"/>
                      </a:lnTo>
                      <a:lnTo>
                        <a:pt x="177" y="1598"/>
                      </a:lnTo>
                      <a:lnTo>
                        <a:pt x="168" y="1592"/>
                      </a:lnTo>
                      <a:lnTo>
                        <a:pt x="160" y="1585"/>
                      </a:lnTo>
                      <a:lnTo>
                        <a:pt x="150" y="1580"/>
                      </a:lnTo>
                      <a:lnTo>
                        <a:pt x="139" y="1575"/>
                      </a:lnTo>
                      <a:lnTo>
                        <a:pt x="131" y="1571"/>
                      </a:lnTo>
                      <a:lnTo>
                        <a:pt x="122" y="1566"/>
                      </a:lnTo>
                      <a:lnTo>
                        <a:pt x="115" y="1560"/>
                      </a:lnTo>
                      <a:lnTo>
                        <a:pt x="109" y="1552"/>
                      </a:lnTo>
                      <a:lnTo>
                        <a:pt x="106" y="1544"/>
                      </a:lnTo>
                      <a:lnTo>
                        <a:pt x="104" y="1537"/>
                      </a:lnTo>
                      <a:lnTo>
                        <a:pt x="102" y="1529"/>
                      </a:lnTo>
                      <a:lnTo>
                        <a:pt x="100" y="1521"/>
                      </a:lnTo>
                      <a:lnTo>
                        <a:pt x="98" y="1513"/>
                      </a:lnTo>
                      <a:lnTo>
                        <a:pt x="95" y="1507"/>
                      </a:lnTo>
                      <a:lnTo>
                        <a:pt x="94" y="1503"/>
                      </a:lnTo>
                      <a:lnTo>
                        <a:pt x="91" y="1500"/>
                      </a:lnTo>
                      <a:lnTo>
                        <a:pt x="88" y="1497"/>
                      </a:lnTo>
                      <a:lnTo>
                        <a:pt x="85" y="1495"/>
                      </a:lnTo>
                      <a:lnTo>
                        <a:pt x="73" y="1487"/>
                      </a:lnTo>
                      <a:lnTo>
                        <a:pt x="60" y="1476"/>
                      </a:lnTo>
                      <a:lnTo>
                        <a:pt x="45" y="1463"/>
                      </a:lnTo>
                      <a:lnTo>
                        <a:pt x="30" y="1448"/>
                      </a:lnTo>
                      <a:lnTo>
                        <a:pt x="24" y="1440"/>
                      </a:lnTo>
                      <a:lnTo>
                        <a:pt x="17" y="1432"/>
                      </a:lnTo>
                      <a:lnTo>
                        <a:pt x="12" y="1425"/>
                      </a:lnTo>
                      <a:lnTo>
                        <a:pt x="7" y="1416"/>
                      </a:lnTo>
                      <a:lnTo>
                        <a:pt x="3" y="1408"/>
                      </a:lnTo>
                      <a:lnTo>
                        <a:pt x="1" y="1401"/>
                      </a:lnTo>
                      <a:lnTo>
                        <a:pt x="0" y="1394"/>
                      </a:lnTo>
                      <a:lnTo>
                        <a:pt x="1" y="1388"/>
                      </a:lnTo>
                      <a:lnTo>
                        <a:pt x="1" y="1344"/>
                      </a:lnTo>
                      <a:lnTo>
                        <a:pt x="1" y="1344"/>
                      </a:lnTo>
                      <a:lnTo>
                        <a:pt x="3" y="661"/>
                      </a:lnTo>
                      <a:lnTo>
                        <a:pt x="12" y="659"/>
                      </a:lnTo>
                      <a:lnTo>
                        <a:pt x="18" y="656"/>
                      </a:lnTo>
                      <a:lnTo>
                        <a:pt x="21" y="653"/>
                      </a:lnTo>
                      <a:lnTo>
                        <a:pt x="23" y="650"/>
                      </a:lnTo>
                      <a:lnTo>
                        <a:pt x="23" y="647"/>
                      </a:lnTo>
                      <a:lnTo>
                        <a:pt x="21" y="642"/>
                      </a:lnTo>
                      <a:lnTo>
                        <a:pt x="18" y="632"/>
                      </a:lnTo>
                      <a:lnTo>
                        <a:pt x="18" y="626"/>
                      </a:lnTo>
                      <a:lnTo>
                        <a:pt x="21" y="621"/>
                      </a:lnTo>
                      <a:lnTo>
                        <a:pt x="26" y="613"/>
                      </a:lnTo>
                      <a:lnTo>
                        <a:pt x="29" y="599"/>
                      </a:lnTo>
                      <a:lnTo>
                        <a:pt x="32" y="579"/>
                      </a:lnTo>
                      <a:lnTo>
                        <a:pt x="33" y="575"/>
                      </a:lnTo>
                      <a:lnTo>
                        <a:pt x="35" y="570"/>
                      </a:lnTo>
                      <a:lnTo>
                        <a:pt x="38" y="566"/>
                      </a:lnTo>
                      <a:lnTo>
                        <a:pt x="40" y="563"/>
                      </a:lnTo>
                      <a:lnTo>
                        <a:pt x="44" y="561"/>
                      </a:lnTo>
                      <a:lnTo>
                        <a:pt x="47" y="558"/>
                      </a:lnTo>
                      <a:lnTo>
                        <a:pt x="53" y="558"/>
                      </a:lnTo>
                      <a:lnTo>
                        <a:pt x="58" y="559"/>
                      </a:lnTo>
                      <a:lnTo>
                        <a:pt x="60" y="561"/>
                      </a:lnTo>
                      <a:lnTo>
                        <a:pt x="62" y="563"/>
                      </a:lnTo>
                      <a:lnTo>
                        <a:pt x="65" y="565"/>
                      </a:lnTo>
                      <a:lnTo>
                        <a:pt x="66" y="568"/>
                      </a:lnTo>
                      <a:lnTo>
                        <a:pt x="68" y="575"/>
                      </a:lnTo>
                      <a:lnTo>
                        <a:pt x="70" y="580"/>
                      </a:lnTo>
                      <a:lnTo>
                        <a:pt x="72" y="581"/>
                      </a:lnTo>
                      <a:lnTo>
                        <a:pt x="75" y="582"/>
                      </a:lnTo>
                      <a:lnTo>
                        <a:pt x="78" y="581"/>
                      </a:lnTo>
                      <a:lnTo>
                        <a:pt x="81" y="581"/>
                      </a:lnTo>
                      <a:lnTo>
                        <a:pt x="87" y="578"/>
                      </a:lnTo>
                      <a:lnTo>
                        <a:pt x="95" y="572"/>
                      </a:lnTo>
                      <a:lnTo>
                        <a:pt x="101" y="568"/>
                      </a:lnTo>
                      <a:lnTo>
                        <a:pt x="109" y="565"/>
                      </a:lnTo>
                      <a:lnTo>
                        <a:pt x="113" y="564"/>
                      </a:lnTo>
                      <a:lnTo>
                        <a:pt x="116" y="564"/>
                      </a:lnTo>
                      <a:lnTo>
                        <a:pt x="121" y="564"/>
                      </a:lnTo>
                      <a:lnTo>
                        <a:pt x="124" y="565"/>
                      </a:lnTo>
                      <a:lnTo>
                        <a:pt x="128" y="567"/>
                      </a:lnTo>
                      <a:lnTo>
                        <a:pt x="132" y="572"/>
                      </a:lnTo>
                      <a:lnTo>
                        <a:pt x="134" y="577"/>
                      </a:lnTo>
                      <a:lnTo>
                        <a:pt x="135" y="583"/>
                      </a:lnTo>
                      <a:lnTo>
                        <a:pt x="137" y="588"/>
                      </a:lnTo>
                      <a:lnTo>
                        <a:pt x="139" y="592"/>
                      </a:lnTo>
                      <a:lnTo>
                        <a:pt x="140" y="594"/>
                      </a:lnTo>
                      <a:lnTo>
                        <a:pt x="141" y="595"/>
                      </a:lnTo>
                      <a:lnTo>
                        <a:pt x="143" y="596"/>
                      </a:lnTo>
                      <a:lnTo>
                        <a:pt x="146" y="596"/>
                      </a:lnTo>
                      <a:lnTo>
                        <a:pt x="154" y="593"/>
                      </a:lnTo>
                      <a:lnTo>
                        <a:pt x="163" y="589"/>
                      </a:lnTo>
                      <a:lnTo>
                        <a:pt x="168" y="586"/>
                      </a:lnTo>
                      <a:lnTo>
                        <a:pt x="173" y="586"/>
                      </a:lnTo>
                      <a:lnTo>
                        <a:pt x="178" y="586"/>
                      </a:lnTo>
                      <a:lnTo>
                        <a:pt x="182" y="590"/>
                      </a:lnTo>
                      <a:lnTo>
                        <a:pt x="189" y="594"/>
                      </a:lnTo>
                      <a:lnTo>
                        <a:pt x="195" y="599"/>
                      </a:lnTo>
                      <a:lnTo>
                        <a:pt x="202" y="604"/>
                      </a:lnTo>
                      <a:lnTo>
                        <a:pt x="209" y="607"/>
                      </a:lnTo>
                      <a:lnTo>
                        <a:pt x="212" y="607"/>
                      </a:lnTo>
                      <a:lnTo>
                        <a:pt x="214" y="606"/>
                      </a:lnTo>
                      <a:lnTo>
                        <a:pt x="216" y="605"/>
                      </a:lnTo>
                      <a:lnTo>
                        <a:pt x="219" y="603"/>
                      </a:lnTo>
                      <a:lnTo>
                        <a:pt x="224" y="598"/>
                      </a:lnTo>
                      <a:lnTo>
                        <a:pt x="231" y="593"/>
                      </a:lnTo>
                      <a:lnTo>
                        <a:pt x="237" y="589"/>
                      </a:lnTo>
                      <a:lnTo>
                        <a:pt x="244" y="586"/>
                      </a:lnTo>
                      <a:lnTo>
                        <a:pt x="246" y="586"/>
                      </a:lnTo>
                      <a:lnTo>
                        <a:pt x="249" y="588"/>
                      </a:lnTo>
                      <a:lnTo>
                        <a:pt x="251" y="590"/>
                      </a:lnTo>
                      <a:lnTo>
                        <a:pt x="254" y="593"/>
                      </a:lnTo>
                      <a:lnTo>
                        <a:pt x="258" y="603"/>
                      </a:lnTo>
                      <a:lnTo>
                        <a:pt x="262" y="611"/>
                      </a:lnTo>
                      <a:lnTo>
                        <a:pt x="266" y="615"/>
                      </a:lnTo>
                      <a:lnTo>
                        <a:pt x="270" y="617"/>
                      </a:lnTo>
                      <a:lnTo>
                        <a:pt x="274" y="618"/>
                      </a:lnTo>
                      <a:lnTo>
                        <a:pt x="281" y="617"/>
                      </a:lnTo>
                      <a:lnTo>
                        <a:pt x="286" y="613"/>
                      </a:lnTo>
                      <a:lnTo>
                        <a:pt x="291" y="609"/>
                      </a:lnTo>
                      <a:lnTo>
                        <a:pt x="297" y="605"/>
                      </a:lnTo>
                      <a:lnTo>
                        <a:pt x="302" y="599"/>
                      </a:lnTo>
                      <a:lnTo>
                        <a:pt x="307" y="594"/>
                      </a:lnTo>
                      <a:lnTo>
                        <a:pt x="312" y="589"/>
                      </a:lnTo>
                      <a:lnTo>
                        <a:pt x="317" y="584"/>
                      </a:lnTo>
                      <a:lnTo>
                        <a:pt x="323" y="582"/>
                      </a:lnTo>
                      <a:lnTo>
                        <a:pt x="327" y="580"/>
                      </a:lnTo>
                      <a:lnTo>
                        <a:pt x="331" y="580"/>
                      </a:lnTo>
                      <a:lnTo>
                        <a:pt x="336" y="580"/>
                      </a:lnTo>
                      <a:lnTo>
                        <a:pt x="339" y="581"/>
                      </a:lnTo>
                      <a:lnTo>
                        <a:pt x="345" y="585"/>
                      </a:lnTo>
                      <a:lnTo>
                        <a:pt x="352" y="591"/>
                      </a:lnTo>
                      <a:lnTo>
                        <a:pt x="358" y="596"/>
                      </a:lnTo>
                      <a:lnTo>
                        <a:pt x="367" y="598"/>
                      </a:lnTo>
                      <a:lnTo>
                        <a:pt x="371" y="599"/>
                      </a:lnTo>
                      <a:lnTo>
                        <a:pt x="377" y="598"/>
                      </a:lnTo>
                      <a:lnTo>
                        <a:pt x="382" y="597"/>
                      </a:lnTo>
                      <a:lnTo>
                        <a:pt x="389" y="594"/>
                      </a:lnTo>
                      <a:lnTo>
                        <a:pt x="405" y="590"/>
                      </a:lnTo>
                      <a:lnTo>
                        <a:pt x="416" y="586"/>
                      </a:lnTo>
                      <a:lnTo>
                        <a:pt x="418" y="585"/>
                      </a:lnTo>
                      <a:lnTo>
                        <a:pt x="419" y="583"/>
                      </a:lnTo>
                      <a:lnTo>
                        <a:pt x="419" y="582"/>
                      </a:lnTo>
                      <a:lnTo>
                        <a:pt x="419" y="580"/>
                      </a:lnTo>
                      <a:lnTo>
                        <a:pt x="417" y="576"/>
                      </a:lnTo>
                      <a:lnTo>
                        <a:pt x="411" y="569"/>
                      </a:lnTo>
                      <a:lnTo>
                        <a:pt x="410" y="567"/>
                      </a:lnTo>
                      <a:lnTo>
                        <a:pt x="410" y="565"/>
                      </a:lnTo>
                      <a:lnTo>
                        <a:pt x="411" y="563"/>
                      </a:lnTo>
                      <a:lnTo>
                        <a:pt x="414" y="561"/>
                      </a:lnTo>
                      <a:lnTo>
                        <a:pt x="419" y="555"/>
                      </a:lnTo>
                      <a:lnTo>
                        <a:pt x="426" y="550"/>
                      </a:lnTo>
                      <a:lnTo>
                        <a:pt x="435" y="546"/>
                      </a:lnTo>
                      <a:lnTo>
                        <a:pt x="443" y="544"/>
                      </a:lnTo>
                      <a:lnTo>
                        <a:pt x="447" y="544"/>
                      </a:lnTo>
                      <a:lnTo>
                        <a:pt x="450" y="544"/>
                      </a:lnTo>
                      <a:lnTo>
                        <a:pt x="453" y="545"/>
                      </a:lnTo>
                      <a:lnTo>
                        <a:pt x="457" y="548"/>
                      </a:lnTo>
                      <a:lnTo>
                        <a:pt x="460" y="550"/>
                      </a:lnTo>
                      <a:lnTo>
                        <a:pt x="464" y="550"/>
                      </a:lnTo>
                      <a:lnTo>
                        <a:pt x="469" y="549"/>
                      </a:lnTo>
                      <a:lnTo>
                        <a:pt x="473" y="546"/>
                      </a:lnTo>
                      <a:lnTo>
                        <a:pt x="483" y="541"/>
                      </a:lnTo>
                      <a:lnTo>
                        <a:pt x="492" y="538"/>
                      </a:lnTo>
                      <a:lnTo>
                        <a:pt x="496" y="539"/>
                      </a:lnTo>
                      <a:lnTo>
                        <a:pt x="498" y="540"/>
                      </a:lnTo>
                      <a:lnTo>
                        <a:pt x="499" y="543"/>
                      </a:lnTo>
                      <a:lnTo>
                        <a:pt x="500" y="546"/>
                      </a:lnTo>
                      <a:lnTo>
                        <a:pt x="502" y="555"/>
                      </a:lnTo>
                      <a:lnTo>
                        <a:pt x="505" y="562"/>
                      </a:lnTo>
                      <a:lnTo>
                        <a:pt x="511" y="566"/>
                      </a:lnTo>
                      <a:lnTo>
                        <a:pt x="516" y="569"/>
                      </a:lnTo>
                      <a:lnTo>
                        <a:pt x="520" y="570"/>
                      </a:lnTo>
                      <a:lnTo>
                        <a:pt x="524" y="570"/>
                      </a:lnTo>
                      <a:lnTo>
                        <a:pt x="527" y="568"/>
                      </a:lnTo>
                      <a:lnTo>
                        <a:pt x="529" y="565"/>
                      </a:lnTo>
                      <a:lnTo>
                        <a:pt x="531" y="561"/>
                      </a:lnTo>
                      <a:lnTo>
                        <a:pt x="533" y="556"/>
                      </a:lnTo>
                      <a:lnTo>
                        <a:pt x="537" y="545"/>
                      </a:lnTo>
                      <a:lnTo>
                        <a:pt x="539" y="536"/>
                      </a:lnTo>
                      <a:lnTo>
                        <a:pt x="541" y="531"/>
                      </a:lnTo>
                      <a:lnTo>
                        <a:pt x="542" y="528"/>
                      </a:lnTo>
                      <a:lnTo>
                        <a:pt x="543" y="526"/>
                      </a:lnTo>
                      <a:lnTo>
                        <a:pt x="545" y="525"/>
                      </a:lnTo>
                      <a:lnTo>
                        <a:pt x="549" y="525"/>
                      </a:lnTo>
                      <a:lnTo>
                        <a:pt x="552" y="526"/>
                      </a:lnTo>
                      <a:lnTo>
                        <a:pt x="554" y="528"/>
                      </a:lnTo>
                      <a:lnTo>
                        <a:pt x="555" y="529"/>
                      </a:lnTo>
                      <a:lnTo>
                        <a:pt x="558" y="535"/>
                      </a:lnTo>
                      <a:lnTo>
                        <a:pt x="560" y="539"/>
                      </a:lnTo>
                      <a:lnTo>
                        <a:pt x="563" y="540"/>
                      </a:lnTo>
                      <a:lnTo>
                        <a:pt x="564" y="541"/>
                      </a:lnTo>
                      <a:lnTo>
                        <a:pt x="566" y="542"/>
                      </a:lnTo>
                      <a:lnTo>
                        <a:pt x="568" y="542"/>
                      </a:lnTo>
                      <a:lnTo>
                        <a:pt x="570" y="541"/>
                      </a:lnTo>
                      <a:lnTo>
                        <a:pt x="573" y="539"/>
                      </a:lnTo>
                      <a:lnTo>
                        <a:pt x="578" y="536"/>
                      </a:lnTo>
                      <a:lnTo>
                        <a:pt x="582" y="531"/>
                      </a:lnTo>
                      <a:lnTo>
                        <a:pt x="591" y="522"/>
                      </a:lnTo>
                      <a:lnTo>
                        <a:pt x="604" y="509"/>
                      </a:lnTo>
                      <a:lnTo>
                        <a:pt x="610" y="503"/>
                      </a:lnTo>
                      <a:lnTo>
                        <a:pt x="618" y="500"/>
                      </a:lnTo>
                      <a:lnTo>
                        <a:pt x="621" y="500"/>
                      </a:lnTo>
                      <a:lnTo>
                        <a:pt x="623" y="500"/>
                      </a:lnTo>
                      <a:lnTo>
                        <a:pt x="626" y="501"/>
                      </a:lnTo>
                      <a:lnTo>
                        <a:pt x="628" y="504"/>
                      </a:lnTo>
                      <a:lnTo>
                        <a:pt x="635" y="513"/>
                      </a:lnTo>
                      <a:lnTo>
                        <a:pt x="645" y="522"/>
                      </a:lnTo>
                      <a:lnTo>
                        <a:pt x="649" y="524"/>
                      </a:lnTo>
                      <a:lnTo>
                        <a:pt x="654" y="524"/>
                      </a:lnTo>
                      <a:lnTo>
                        <a:pt x="657" y="524"/>
                      </a:lnTo>
                      <a:lnTo>
                        <a:pt x="660" y="523"/>
                      </a:lnTo>
                      <a:lnTo>
                        <a:pt x="662" y="521"/>
                      </a:lnTo>
                      <a:lnTo>
                        <a:pt x="664" y="517"/>
                      </a:lnTo>
                      <a:lnTo>
                        <a:pt x="669" y="508"/>
                      </a:lnTo>
                      <a:lnTo>
                        <a:pt x="672" y="501"/>
                      </a:lnTo>
                      <a:lnTo>
                        <a:pt x="674" y="500"/>
                      </a:lnTo>
                      <a:lnTo>
                        <a:pt x="676" y="498"/>
                      </a:lnTo>
                      <a:lnTo>
                        <a:pt x="680" y="497"/>
                      </a:lnTo>
                      <a:lnTo>
                        <a:pt x="688" y="496"/>
                      </a:lnTo>
                      <a:lnTo>
                        <a:pt x="693" y="494"/>
                      </a:lnTo>
                      <a:lnTo>
                        <a:pt x="698" y="491"/>
                      </a:lnTo>
                      <a:lnTo>
                        <a:pt x="700" y="489"/>
                      </a:lnTo>
                      <a:lnTo>
                        <a:pt x="701" y="486"/>
                      </a:lnTo>
                      <a:lnTo>
                        <a:pt x="702" y="478"/>
                      </a:lnTo>
                      <a:lnTo>
                        <a:pt x="704" y="471"/>
                      </a:lnTo>
                      <a:lnTo>
                        <a:pt x="706" y="469"/>
                      </a:lnTo>
                      <a:lnTo>
                        <a:pt x="708" y="468"/>
                      </a:lnTo>
                      <a:lnTo>
                        <a:pt x="712" y="467"/>
                      </a:lnTo>
                      <a:lnTo>
                        <a:pt x="716" y="467"/>
                      </a:lnTo>
                      <a:lnTo>
                        <a:pt x="722" y="467"/>
                      </a:lnTo>
                      <a:lnTo>
                        <a:pt x="730" y="465"/>
                      </a:lnTo>
                      <a:lnTo>
                        <a:pt x="740" y="460"/>
                      </a:lnTo>
                      <a:lnTo>
                        <a:pt x="744" y="456"/>
                      </a:lnTo>
                      <a:lnTo>
                        <a:pt x="745" y="454"/>
                      </a:lnTo>
                      <a:lnTo>
                        <a:pt x="744" y="453"/>
                      </a:lnTo>
                      <a:lnTo>
                        <a:pt x="743" y="451"/>
                      </a:lnTo>
                      <a:lnTo>
                        <a:pt x="741" y="450"/>
                      </a:lnTo>
                      <a:lnTo>
                        <a:pt x="735" y="448"/>
                      </a:lnTo>
                      <a:lnTo>
                        <a:pt x="730" y="445"/>
                      </a:lnTo>
                      <a:lnTo>
                        <a:pt x="727" y="443"/>
                      </a:lnTo>
                      <a:lnTo>
                        <a:pt x="725" y="441"/>
                      </a:lnTo>
                      <a:lnTo>
                        <a:pt x="722" y="438"/>
                      </a:lnTo>
                      <a:lnTo>
                        <a:pt x="720" y="435"/>
                      </a:lnTo>
                      <a:lnTo>
                        <a:pt x="718" y="429"/>
                      </a:lnTo>
                      <a:lnTo>
                        <a:pt x="718" y="423"/>
                      </a:lnTo>
                      <a:lnTo>
                        <a:pt x="719" y="420"/>
                      </a:lnTo>
                      <a:lnTo>
                        <a:pt x="721" y="418"/>
                      </a:lnTo>
                      <a:lnTo>
                        <a:pt x="730" y="414"/>
                      </a:lnTo>
                      <a:lnTo>
                        <a:pt x="740" y="413"/>
                      </a:lnTo>
                      <a:lnTo>
                        <a:pt x="745" y="410"/>
                      </a:lnTo>
                      <a:lnTo>
                        <a:pt x="748" y="408"/>
                      </a:lnTo>
                      <a:lnTo>
                        <a:pt x="750" y="406"/>
                      </a:lnTo>
                      <a:lnTo>
                        <a:pt x="753" y="403"/>
                      </a:lnTo>
                      <a:lnTo>
                        <a:pt x="754" y="396"/>
                      </a:lnTo>
                      <a:lnTo>
                        <a:pt x="753" y="389"/>
                      </a:lnTo>
                      <a:lnTo>
                        <a:pt x="752" y="382"/>
                      </a:lnTo>
                      <a:lnTo>
                        <a:pt x="753" y="376"/>
                      </a:lnTo>
                      <a:lnTo>
                        <a:pt x="755" y="374"/>
                      </a:lnTo>
                      <a:lnTo>
                        <a:pt x="757" y="372"/>
                      </a:lnTo>
                      <a:lnTo>
                        <a:pt x="760" y="370"/>
                      </a:lnTo>
                      <a:lnTo>
                        <a:pt x="766" y="370"/>
                      </a:lnTo>
                      <a:lnTo>
                        <a:pt x="779" y="369"/>
                      </a:lnTo>
                      <a:lnTo>
                        <a:pt x="789" y="366"/>
                      </a:lnTo>
                      <a:lnTo>
                        <a:pt x="799" y="362"/>
                      </a:lnTo>
                      <a:lnTo>
                        <a:pt x="809" y="356"/>
                      </a:lnTo>
                      <a:lnTo>
                        <a:pt x="827" y="343"/>
                      </a:lnTo>
                      <a:lnTo>
                        <a:pt x="846" y="326"/>
                      </a:lnTo>
                      <a:lnTo>
                        <a:pt x="855" y="324"/>
                      </a:lnTo>
                      <a:lnTo>
                        <a:pt x="866" y="319"/>
                      </a:lnTo>
                      <a:lnTo>
                        <a:pt x="871" y="318"/>
                      </a:lnTo>
                      <a:lnTo>
                        <a:pt x="877" y="318"/>
                      </a:lnTo>
                      <a:lnTo>
                        <a:pt x="878" y="319"/>
                      </a:lnTo>
                      <a:lnTo>
                        <a:pt x="880" y="321"/>
                      </a:lnTo>
                      <a:lnTo>
                        <a:pt x="882" y="323"/>
                      </a:lnTo>
                      <a:lnTo>
                        <a:pt x="883" y="326"/>
                      </a:lnTo>
                      <a:lnTo>
                        <a:pt x="887" y="336"/>
                      </a:lnTo>
                      <a:lnTo>
                        <a:pt x="890" y="345"/>
                      </a:lnTo>
                      <a:lnTo>
                        <a:pt x="894" y="351"/>
                      </a:lnTo>
                      <a:lnTo>
                        <a:pt x="897" y="355"/>
                      </a:lnTo>
                      <a:lnTo>
                        <a:pt x="903" y="360"/>
                      </a:lnTo>
                      <a:lnTo>
                        <a:pt x="907" y="362"/>
                      </a:lnTo>
                      <a:lnTo>
                        <a:pt x="911" y="362"/>
                      </a:lnTo>
                      <a:lnTo>
                        <a:pt x="917" y="362"/>
                      </a:lnTo>
                      <a:lnTo>
                        <a:pt x="922" y="361"/>
                      </a:lnTo>
                      <a:lnTo>
                        <a:pt x="928" y="360"/>
                      </a:lnTo>
                      <a:lnTo>
                        <a:pt x="932" y="356"/>
                      </a:lnTo>
                      <a:lnTo>
                        <a:pt x="937" y="353"/>
                      </a:lnTo>
                      <a:lnTo>
                        <a:pt x="949" y="346"/>
                      </a:lnTo>
                      <a:lnTo>
                        <a:pt x="959" y="337"/>
                      </a:lnTo>
                      <a:lnTo>
                        <a:pt x="970" y="327"/>
                      </a:lnTo>
                      <a:lnTo>
                        <a:pt x="979" y="320"/>
                      </a:lnTo>
                      <a:lnTo>
                        <a:pt x="988" y="313"/>
                      </a:lnTo>
                      <a:lnTo>
                        <a:pt x="996" y="309"/>
                      </a:lnTo>
                      <a:lnTo>
                        <a:pt x="999" y="309"/>
                      </a:lnTo>
                      <a:lnTo>
                        <a:pt x="1002" y="309"/>
                      </a:lnTo>
                      <a:lnTo>
                        <a:pt x="1005" y="310"/>
                      </a:lnTo>
                      <a:lnTo>
                        <a:pt x="1008" y="313"/>
                      </a:lnTo>
                      <a:lnTo>
                        <a:pt x="1009" y="318"/>
                      </a:lnTo>
                      <a:lnTo>
                        <a:pt x="1011" y="323"/>
                      </a:lnTo>
                      <a:lnTo>
                        <a:pt x="1011" y="329"/>
                      </a:lnTo>
                      <a:lnTo>
                        <a:pt x="1012" y="338"/>
                      </a:lnTo>
                      <a:lnTo>
                        <a:pt x="1012" y="347"/>
                      </a:lnTo>
                      <a:lnTo>
                        <a:pt x="1013" y="353"/>
                      </a:lnTo>
                      <a:lnTo>
                        <a:pt x="1014" y="357"/>
                      </a:lnTo>
                      <a:lnTo>
                        <a:pt x="1016" y="360"/>
                      </a:lnTo>
                      <a:lnTo>
                        <a:pt x="1018" y="361"/>
                      </a:lnTo>
                      <a:lnTo>
                        <a:pt x="1021" y="360"/>
                      </a:lnTo>
                      <a:lnTo>
                        <a:pt x="1024" y="357"/>
                      </a:lnTo>
                      <a:lnTo>
                        <a:pt x="1026" y="355"/>
                      </a:lnTo>
                      <a:lnTo>
                        <a:pt x="1031" y="347"/>
                      </a:lnTo>
                      <a:lnTo>
                        <a:pt x="1037" y="338"/>
                      </a:lnTo>
                      <a:lnTo>
                        <a:pt x="1042" y="329"/>
                      </a:lnTo>
                      <a:lnTo>
                        <a:pt x="1044" y="323"/>
                      </a:lnTo>
                      <a:lnTo>
                        <a:pt x="1050" y="313"/>
                      </a:lnTo>
                      <a:lnTo>
                        <a:pt x="1053" y="308"/>
                      </a:lnTo>
                      <a:lnTo>
                        <a:pt x="1055" y="306"/>
                      </a:lnTo>
                      <a:lnTo>
                        <a:pt x="1057" y="306"/>
                      </a:lnTo>
                      <a:lnTo>
                        <a:pt x="1059" y="306"/>
                      </a:lnTo>
                      <a:lnTo>
                        <a:pt x="1060" y="307"/>
                      </a:lnTo>
                      <a:lnTo>
                        <a:pt x="1067" y="314"/>
                      </a:lnTo>
                      <a:lnTo>
                        <a:pt x="1072" y="326"/>
                      </a:lnTo>
                      <a:lnTo>
                        <a:pt x="1077" y="333"/>
                      </a:lnTo>
                      <a:lnTo>
                        <a:pt x="1082" y="337"/>
                      </a:lnTo>
                      <a:lnTo>
                        <a:pt x="1087" y="340"/>
                      </a:lnTo>
                      <a:lnTo>
                        <a:pt x="1093" y="341"/>
                      </a:lnTo>
                      <a:lnTo>
                        <a:pt x="1095" y="341"/>
                      </a:lnTo>
                      <a:lnTo>
                        <a:pt x="1097" y="341"/>
                      </a:lnTo>
                      <a:lnTo>
                        <a:pt x="1099" y="340"/>
                      </a:lnTo>
                      <a:lnTo>
                        <a:pt x="1100" y="338"/>
                      </a:lnTo>
                      <a:lnTo>
                        <a:pt x="1103" y="336"/>
                      </a:lnTo>
                      <a:lnTo>
                        <a:pt x="1104" y="333"/>
                      </a:lnTo>
                      <a:lnTo>
                        <a:pt x="1104" y="328"/>
                      </a:lnTo>
                      <a:lnTo>
                        <a:pt x="1104" y="324"/>
                      </a:lnTo>
                      <a:lnTo>
                        <a:pt x="1103" y="311"/>
                      </a:lnTo>
                      <a:lnTo>
                        <a:pt x="1102" y="303"/>
                      </a:lnTo>
                      <a:lnTo>
                        <a:pt x="1103" y="300"/>
                      </a:lnTo>
                      <a:lnTo>
                        <a:pt x="1105" y="297"/>
                      </a:lnTo>
                      <a:lnTo>
                        <a:pt x="1108" y="293"/>
                      </a:lnTo>
                      <a:lnTo>
                        <a:pt x="1113" y="288"/>
                      </a:lnTo>
                      <a:lnTo>
                        <a:pt x="1116" y="285"/>
                      </a:lnTo>
                      <a:lnTo>
                        <a:pt x="1117" y="282"/>
                      </a:lnTo>
                      <a:lnTo>
                        <a:pt x="1117" y="278"/>
                      </a:lnTo>
                      <a:lnTo>
                        <a:pt x="1116" y="273"/>
                      </a:lnTo>
                      <a:lnTo>
                        <a:pt x="1111" y="264"/>
                      </a:lnTo>
                      <a:lnTo>
                        <a:pt x="1110" y="256"/>
                      </a:lnTo>
                      <a:lnTo>
                        <a:pt x="1110" y="251"/>
                      </a:lnTo>
                      <a:lnTo>
                        <a:pt x="1112" y="247"/>
                      </a:lnTo>
                      <a:lnTo>
                        <a:pt x="1114" y="246"/>
                      </a:lnTo>
                      <a:lnTo>
                        <a:pt x="1118" y="246"/>
                      </a:lnTo>
                      <a:lnTo>
                        <a:pt x="1124" y="246"/>
                      </a:lnTo>
                      <a:lnTo>
                        <a:pt x="1132" y="245"/>
                      </a:lnTo>
                      <a:lnTo>
                        <a:pt x="1139" y="241"/>
                      </a:lnTo>
                      <a:lnTo>
                        <a:pt x="1144" y="235"/>
                      </a:lnTo>
                      <a:lnTo>
                        <a:pt x="1147" y="232"/>
                      </a:lnTo>
                      <a:lnTo>
                        <a:pt x="1150" y="229"/>
                      </a:lnTo>
                      <a:lnTo>
                        <a:pt x="1153" y="227"/>
                      </a:lnTo>
                      <a:lnTo>
                        <a:pt x="1158" y="228"/>
                      </a:lnTo>
                      <a:lnTo>
                        <a:pt x="1165" y="230"/>
                      </a:lnTo>
                      <a:lnTo>
                        <a:pt x="1176" y="234"/>
                      </a:lnTo>
                      <a:lnTo>
                        <a:pt x="1187" y="240"/>
                      </a:lnTo>
                      <a:lnTo>
                        <a:pt x="1195" y="243"/>
                      </a:lnTo>
                      <a:lnTo>
                        <a:pt x="1202" y="243"/>
                      </a:lnTo>
                      <a:lnTo>
                        <a:pt x="1207" y="242"/>
                      </a:lnTo>
                      <a:lnTo>
                        <a:pt x="1211" y="239"/>
                      </a:lnTo>
                      <a:lnTo>
                        <a:pt x="1214" y="234"/>
                      </a:lnTo>
                      <a:lnTo>
                        <a:pt x="1215" y="230"/>
                      </a:lnTo>
                      <a:lnTo>
                        <a:pt x="1216" y="224"/>
                      </a:lnTo>
                      <a:lnTo>
                        <a:pt x="1217" y="212"/>
                      </a:lnTo>
                      <a:lnTo>
                        <a:pt x="1220" y="200"/>
                      </a:lnTo>
                      <a:lnTo>
                        <a:pt x="1222" y="194"/>
                      </a:lnTo>
                      <a:lnTo>
                        <a:pt x="1227" y="191"/>
                      </a:lnTo>
                      <a:lnTo>
                        <a:pt x="1232" y="189"/>
                      </a:lnTo>
                      <a:lnTo>
                        <a:pt x="1239" y="188"/>
                      </a:lnTo>
                      <a:lnTo>
                        <a:pt x="1244" y="189"/>
                      </a:lnTo>
                      <a:lnTo>
                        <a:pt x="1250" y="192"/>
                      </a:lnTo>
                      <a:lnTo>
                        <a:pt x="1255" y="195"/>
                      </a:lnTo>
                      <a:lnTo>
                        <a:pt x="1261" y="200"/>
                      </a:lnTo>
                      <a:lnTo>
                        <a:pt x="1267" y="203"/>
                      </a:lnTo>
                      <a:lnTo>
                        <a:pt x="1272" y="205"/>
                      </a:lnTo>
                      <a:lnTo>
                        <a:pt x="1275" y="206"/>
                      </a:lnTo>
                      <a:lnTo>
                        <a:pt x="1279" y="205"/>
                      </a:lnTo>
                      <a:lnTo>
                        <a:pt x="1282" y="204"/>
                      </a:lnTo>
                      <a:lnTo>
                        <a:pt x="1285" y="203"/>
                      </a:lnTo>
                      <a:lnTo>
                        <a:pt x="1292" y="198"/>
                      </a:lnTo>
                      <a:lnTo>
                        <a:pt x="1298" y="191"/>
                      </a:lnTo>
                      <a:lnTo>
                        <a:pt x="1305" y="185"/>
                      </a:lnTo>
                      <a:lnTo>
                        <a:pt x="1311" y="177"/>
                      </a:lnTo>
                      <a:lnTo>
                        <a:pt x="1323" y="161"/>
                      </a:lnTo>
                      <a:lnTo>
                        <a:pt x="1332" y="146"/>
                      </a:lnTo>
                      <a:lnTo>
                        <a:pt x="1336" y="145"/>
                      </a:lnTo>
                      <a:lnTo>
                        <a:pt x="1340" y="141"/>
                      </a:lnTo>
                      <a:lnTo>
                        <a:pt x="1345" y="138"/>
                      </a:lnTo>
                      <a:lnTo>
                        <a:pt x="1350" y="135"/>
                      </a:lnTo>
                      <a:lnTo>
                        <a:pt x="1354" y="131"/>
                      </a:lnTo>
                      <a:lnTo>
                        <a:pt x="1360" y="127"/>
                      </a:lnTo>
                      <a:lnTo>
                        <a:pt x="1365" y="124"/>
                      </a:lnTo>
                      <a:lnTo>
                        <a:pt x="1372" y="123"/>
                      </a:lnTo>
                      <a:lnTo>
                        <a:pt x="1377" y="132"/>
                      </a:lnTo>
                      <a:lnTo>
                        <a:pt x="1389" y="147"/>
                      </a:lnTo>
                      <a:lnTo>
                        <a:pt x="1392" y="150"/>
                      </a:lnTo>
                      <a:lnTo>
                        <a:pt x="1395" y="152"/>
                      </a:lnTo>
                      <a:lnTo>
                        <a:pt x="1399" y="153"/>
                      </a:lnTo>
                      <a:lnTo>
                        <a:pt x="1402" y="154"/>
                      </a:lnTo>
                      <a:lnTo>
                        <a:pt x="1404" y="152"/>
                      </a:lnTo>
                      <a:lnTo>
                        <a:pt x="1406" y="149"/>
                      </a:lnTo>
                      <a:lnTo>
                        <a:pt x="1408" y="145"/>
                      </a:lnTo>
                      <a:lnTo>
                        <a:pt x="1409" y="137"/>
                      </a:lnTo>
                      <a:lnTo>
                        <a:pt x="1412" y="127"/>
                      </a:lnTo>
                      <a:lnTo>
                        <a:pt x="1415" y="119"/>
                      </a:lnTo>
                      <a:lnTo>
                        <a:pt x="1417" y="116"/>
                      </a:lnTo>
                      <a:lnTo>
                        <a:pt x="1419" y="112"/>
                      </a:lnTo>
                      <a:lnTo>
                        <a:pt x="1421" y="110"/>
                      </a:lnTo>
                      <a:lnTo>
                        <a:pt x="1423" y="109"/>
                      </a:lnTo>
                      <a:lnTo>
                        <a:pt x="1427" y="108"/>
                      </a:lnTo>
                      <a:lnTo>
                        <a:pt x="1429" y="107"/>
                      </a:lnTo>
                      <a:lnTo>
                        <a:pt x="1432" y="108"/>
                      </a:lnTo>
                      <a:lnTo>
                        <a:pt x="1435" y="109"/>
                      </a:lnTo>
                      <a:lnTo>
                        <a:pt x="1439" y="111"/>
                      </a:lnTo>
                      <a:lnTo>
                        <a:pt x="1442" y="114"/>
                      </a:lnTo>
                      <a:lnTo>
                        <a:pt x="1445" y="119"/>
                      </a:lnTo>
                      <a:lnTo>
                        <a:pt x="1449" y="124"/>
                      </a:lnTo>
                      <a:lnTo>
                        <a:pt x="1453" y="131"/>
                      </a:lnTo>
                      <a:lnTo>
                        <a:pt x="1458" y="140"/>
                      </a:lnTo>
                      <a:lnTo>
                        <a:pt x="1464" y="149"/>
                      </a:lnTo>
                      <a:lnTo>
                        <a:pt x="1472" y="157"/>
                      </a:lnTo>
                      <a:lnTo>
                        <a:pt x="1476" y="160"/>
                      </a:lnTo>
                      <a:lnTo>
                        <a:pt x="1481" y="162"/>
                      </a:lnTo>
                      <a:lnTo>
                        <a:pt x="1484" y="163"/>
                      </a:lnTo>
                      <a:lnTo>
                        <a:pt x="1488" y="164"/>
                      </a:lnTo>
                      <a:lnTo>
                        <a:pt x="1493" y="163"/>
                      </a:lnTo>
                      <a:lnTo>
                        <a:pt x="1497" y="161"/>
                      </a:lnTo>
                      <a:lnTo>
                        <a:pt x="1501" y="157"/>
                      </a:lnTo>
                      <a:lnTo>
                        <a:pt x="1505" y="151"/>
                      </a:lnTo>
                      <a:lnTo>
                        <a:pt x="1507" y="148"/>
                      </a:lnTo>
                      <a:lnTo>
                        <a:pt x="1507" y="145"/>
                      </a:lnTo>
                      <a:lnTo>
                        <a:pt x="1507" y="140"/>
                      </a:lnTo>
                      <a:lnTo>
                        <a:pt x="1505" y="137"/>
                      </a:lnTo>
                      <a:lnTo>
                        <a:pt x="1502" y="129"/>
                      </a:lnTo>
                      <a:lnTo>
                        <a:pt x="1497" y="120"/>
                      </a:lnTo>
                      <a:lnTo>
                        <a:pt x="1493" y="110"/>
                      </a:lnTo>
                      <a:lnTo>
                        <a:pt x="1487" y="102"/>
                      </a:lnTo>
                      <a:lnTo>
                        <a:pt x="1484" y="93"/>
                      </a:lnTo>
                      <a:lnTo>
                        <a:pt x="1482" y="84"/>
                      </a:lnTo>
                      <a:lnTo>
                        <a:pt x="1482" y="76"/>
                      </a:lnTo>
                      <a:lnTo>
                        <a:pt x="1484" y="68"/>
                      </a:lnTo>
                      <a:lnTo>
                        <a:pt x="1486" y="64"/>
                      </a:lnTo>
                      <a:lnTo>
                        <a:pt x="1488" y="60"/>
                      </a:lnTo>
                      <a:lnTo>
                        <a:pt x="1493" y="58"/>
                      </a:lnTo>
                      <a:lnTo>
                        <a:pt x="1497" y="57"/>
                      </a:lnTo>
                      <a:lnTo>
                        <a:pt x="1501" y="57"/>
                      </a:lnTo>
                      <a:lnTo>
                        <a:pt x="1507" y="57"/>
                      </a:lnTo>
                      <a:lnTo>
                        <a:pt x="1517" y="58"/>
                      </a:lnTo>
                      <a:lnTo>
                        <a:pt x="1529" y="58"/>
                      </a:lnTo>
                      <a:lnTo>
                        <a:pt x="1535" y="57"/>
                      </a:lnTo>
                      <a:lnTo>
                        <a:pt x="1540" y="55"/>
                      </a:lnTo>
                      <a:lnTo>
                        <a:pt x="1545" y="52"/>
                      </a:lnTo>
                      <a:lnTo>
                        <a:pt x="1551" y="46"/>
                      </a:lnTo>
                      <a:lnTo>
                        <a:pt x="1554" y="43"/>
                      </a:lnTo>
                      <a:lnTo>
                        <a:pt x="1557" y="41"/>
                      </a:lnTo>
                      <a:lnTo>
                        <a:pt x="1561" y="41"/>
                      </a:lnTo>
                      <a:lnTo>
                        <a:pt x="1563" y="41"/>
                      </a:lnTo>
                      <a:lnTo>
                        <a:pt x="1566" y="43"/>
                      </a:lnTo>
                      <a:lnTo>
                        <a:pt x="1568" y="46"/>
                      </a:lnTo>
                      <a:lnTo>
                        <a:pt x="1570" y="50"/>
                      </a:lnTo>
                      <a:lnTo>
                        <a:pt x="1572" y="54"/>
                      </a:lnTo>
                      <a:lnTo>
                        <a:pt x="1580" y="71"/>
                      </a:lnTo>
                      <a:lnTo>
                        <a:pt x="1584" y="84"/>
                      </a:lnTo>
                      <a:lnTo>
                        <a:pt x="1590" y="94"/>
                      </a:lnTo>
                      <a:lnTo>
                        <a:pt x="1595" y="99"/>
                      </a:lnTo>
                      <a:lnTo>
                        <a:pt x="1601" y="104"/>
                      </a:lnTo>
                      <a:lnTo>
                        <a:pt x="1606" y="107"/>
                      </a:lnTo>
                      <a:lnTo>
                        <a:pt x="1611" y="107"/>
                      </a:lnTo>
                      <a:lnTo>
                        <a:pt x="1618" y="107"/>
                      </a:lnTo>
                      <a:lnTo>
                        <a:pt x="1624" y="105"/>
                      </a:lnTo>
                      <a:lnTo>
                        <a:pt x="1631" y="103"/>
                      </a:lnTo>
                      <a:lnTo>
                        <a:pt x="1644" y="98"/>
                      </a:lnTo>
                      <a:lnTo>
                        <a:pt x="1657" y="93"/>
                      </a:lnTo>
                      <a:lnTo>
                        <a:pt x="1663" y="92"/>
                      </a:lnTo>
                      <a:lnTo>
                        <a:pt x="1670" y="92"/>
                      </a:lnTo>
                      <a:lnTo>
                        <a:pt x="1676" y="94"/>
                      </a:lnTo>
                      <a:lnTo>
                        <a:pt x="1683" y="96"/>
                      </a:lnTo>
                      <a:lnTo>
                        <a:pt x="1691" y="105"/>
                      </a:lnTo>
                      <a:lnTo>
                        <a:pt x="1698" y="114"/>
                      </a:lnTo>
                      <a:lnTo>
                        <a:pt x="1702" y="118"/>
                      </a:lnTo>
                      <a:lnTo>
                        <a:pt x="1706" y="121"/>
                      </a:lnTo>
                      <a:lnTo>
                        <a:pt x="1710" y="121"/>
                      </a:lnTo>
                      <a:lnTo>
                        <a:pt x="1713" y="122"/>
                      </a:lnTo>
                      <a:lnTo>
                        <a:pt x="1716" y="121"/>
                      </a:lnTo>
                      <a:lnTo>
                        <a:pt x="1719" y="120"/>
                      </a:lnTo>
                      <a:lnTo>
                        <a:pt x="1733" y="113"/>
                      </a:lnTo>
                      <a:lnTo>
                        <a:pt x="1742" y="107"/>
                      </a:lnTo>
                      <a:lnTo>
                        <a:pt x="1746" y="105"/>
                      </a:lnTo>
                      <a:lnTo>
                        <a:pt x="1752" y="103"/>
                      </a:lnTo>
                      <a:lnTo>
                        <a:pt x="1758" y="102"/>
                      </a:lnTo>
                      <a:lnTo>
                        <a:pt x="1769" y="102"/>
                      </a:lnTo>
                      <a:lnTo>
                        <a:pt x="1784" y="97"/>
                      </a:lnTo>
                      <a:lnTo>
                        <a:pt x="1799" y="91"/>
                      </a:lnTo>
                      <a:lnTo>
                        <a:pt x="1808" y="87"/>
                      </a:lnTo>
                      <a:lnTo>
                        <a:pt x="1815" y="85"/>
                      </a:lnTo>
                      <a:lnTo>
                        <a:pt x="1823" y="84"/>
                      </a:lnTo>
                      <a:lnTo>
                        <a:pt x="1832" y="84"/>
                      </a:lnTo>
                      <a:lnTo>
                        <a:pt x="1841" y="86"/>
                      </a:lnTo>
                      <a:lnTo>
                        <a:pt x="1857" y="89"/>
                      </a:lnTo>
                      <a:lnTo>
                        <a:pt x="1864" y="89"/>
                      </a:lnTo>
                      <a:lnTo>
                        <a:pt x="1871" y="89"/>
                      </a:lnTo>
                      <a:lnTo>
                        <a:pt x="1876" y="87"/>
                      </a:lnTo>
                      <a:lnTo>
                        <a:pt x="1879" y="85"/>
                      </a:lnTo>
                      <a:lnTo>
                        <a:pt x="1880" y="81"/>
                      </a:lnTo>
                      <a:lnTo>
                        <a:pt x="1880" y="77"/>
                      </a:lnTo>
                      <a:lnTo>
                        <a:pt x="1879" y="71"/>
                      </a:lnTo>
                      <a:lnTo>
                        <a:pt x="1878" y="66"/>
                      </a:lnTo>
                      <a:lnTo>
                        <a:pt x="1877" y="60"/>
                      </a:lnTo>
                      <a:lnTo>
                        <a:pt x="1877" y="55"/>
                      </a:lnTo>
                      <a:lnTo>
                        <a:pt x="1878" y="53"/>
                      </a:lnTo>
                      <a:lnTo>
                        <a:pt x="1879" y="51"/>
                      </a:lnTo>
                      <a:lnTo>
                        <a:pt x="1881" y="50"/>
                      </a:lnTo>
                      <a:lnTo>
                        <a:pt x="1884" y="49"/>
                      </a:lnTo>
                      <a:lnTo>
                        <a:pt x="1892" y="46"/>
                      </a:lnTo>
                      <a:lnTo>
                        <a:pt x="1899" y="45"/>
                      </a:lnTo>
                      <a:lnTo>
                        <a:pt x="1904" y="45"/>
                      </a:lnTo>
                      <a:lnTo>
                        <a:pt x="1908" y="48"/>
                      </a:lnTo>
                      <a:lnTo>
                        <a:pt x="1912" y="51"/>
                      </a:lnTo>
                      <a:lnTo>
                        <a:pt x="1914" y="54"/>
                      </a:lnTo>
                      <a:lnTo>
                        <a:pt x="1915" y="58"/>
                      </a:lnTo>
                      <a:lnTo>
                        <a:pt x="1915" y="63"/>
                      </a:lnTo>
                      <a:lnTo>
                        <a:pt x="1915" y="73"/>
                      </a:lnTo>
                      <a:lnTo>
                        <a:pt x="1915" y="84"/>
                      </a:lnTo>
                      <a:lnTo>
                        <a:pt x="1916" y="89"/>
                      </a:lnTo>
                      <a:lnTo>
                        <a:pt x="1917" y="93"/>
                      </a:lnTo>
                      <a:lnTo>
                        <a:pt x="1918" y="97"/>
                      </a:lnTo>
                      <a:lnTo>
                        <a:pt x="1920" y="100"/>
                      </a:lnTo>
                      <a:lnTo>
                        <a:pt x="1925" y="103"/>
                      </a:lnTo>
                      <a:lnTo>
                        <a:pt x="1928" y="103"/>
                      </a:lnTo>
                      <a:lnTo>
                        <a:pt x="1930" y="102"/>
                      </a:lnTo>
                      <a:lnTo>
                        <a:pt x="1932" y="97"/>
                      </a:lnTo>
                      <a:lnTo>
                        <a:pt x="1935" y="87"/>
                      </a:lnTo>
                      <a:lnTo>
                        <a:pt x="1936" y="73"/>
                      </a:lnTo>
                      <a:lnTo>
                        <a:pt x="1936" y="46"/>
                      </a:lnTo>
                      <a:lnTo>
                        <a:pt x="1936" y="32"/>
                      </a:lnTo>
                      <a:lnTo>
                        <a:pt x="1939" y="29"/>
                      </a:lnTo>
                      <a:lnTo>
                        <a:pt x="1941" y="27"/>
                      </a:lnTo>
                      <a:lnTo>
                        <a:pt x="1943" y="27"/>
                      </a:lnTo>
                      <a:lnTo>
                        <a:pt x="1946" y="28"/>
                      </a:lnTo>
                      <a:lnTo>
                        <a:pt x="1952" y="32"/>
                      </a:lnTo>
                      <a:lnTo>
                        <a:pt x="1958" y="39"/>
                      </a:lnTo>
                      <a:lnTo>
                        <a:pt x="1970" y="56"/>
                      </a:lnTo>
                      <a:lnTo>
                        <a:pt x="1976" y="66"/>
                      </a:lnTo>
                      <a:lnTo>
                        <a:pt x="1981" y="73"/>
                      </a:lnTo>
                      <a:lnTo>
                        <a:pt x="1984" y="79"/>
                      </a:lnTo>
                      <a:lnTo>
                        <a:pt x="1987" y="83"/>
                      </a:lnTo>
                      <a:lnTo>
                        <a:pt x="1989" y="85"/>
                      </a:lnTo>
                      <a:lnTo>
                        <a:pt x="1993" y="87"/>
                      </a:lnTo>
                      <a:lnTo>
                        <a:pt x="1995" y="87"/>
                      </a:lnTo>
                      <a:lnTo>
                        <a:pt x="1998" y="87"/>
                      </a:lnTo>
                      <a:lnTo>
                        <a:pt x="2000" y="86"/>
                      </a:lnTo>
                      <a:lnTo>
                        <a:pt x="2010" y="77"/>
                      </a:lnTo>
                      <a:lnTo>
                        <a:pt x="2023" y="64"/>
                      </a:lnTo>
                      <a:lnTo>
                        <a:pt x="2031" y="57"/>
                      </a:lnTo>
                      <a:lnTo>
                        <a:pt x="2037" y="54"/>
                      </a:lnTo>
                      <a:lnTo>
                        <a:pt x="2040" y="54"/>
                      </a:lnTo>
                      <a:lnTo>
                        <a:pt x="2041" y="54"/>
                      </a:lnTo>
                      <a:lnTo>
                        <a:pt x="2043" y="54"/>
                      </a:lnTo>
                      <a:lnTo>
                        <a:pt x="2043" y="55"/>
                      </a:lnTo>
                      <a:lnTo>
                        <a:pt x="2044" y="58"/>
                      </a:lnTo>
                      <a:lnTo>
                        <a:pt x="2044" y="64"/>
                      </a:lnTo>
                      <a:lnTo>
                        <a:pt x="2044" y="69"/>
                      </a:lnTo>
                      <a:lnTo>
                        <a:pt x="2043" y="76"/>
                      </a:lnTo>
                      <a:lnTo>
                        <a:pt x="2042" y="82"/>
                      </a:lnTo>
                      <a:lnTo>
                        <a:pt x="2041" y="89"/>
                      </a:lnTo>
                      <a:lnTo>
                        <a:pt x="2041" y="95"/>
                      </a:lnTo>
                      <a:lnTo>
                        <a:pt x="2041" y="100"/>
                      </a:lnTo>
                      <a:lnTo>
                        <a:pt x="2042" y="103"/>
                      </a:lnTo>
                      <a:lnTo>
                        <a:pt x="2043" y="104"/>
                      </a:lnTo>
                      <a:lnTo>
                        <a:pt x="2046" y="106"/>
                      </a:lnTo>
                      <a:lnTo>
                        <a:pt x="2048" y="107"/>
                      </a:lnTo>
                      <a:lnTo>
                        <a:pt x="2053" y="107"/>
                      </a:lnTo>
                      <a:lnTo>
                        <a:pt x="2062" y="105"/>
                      </a:lnTo>
                      <a:lnTo>
                        <a:pt x="2066" y="103"/>
                      </a:lnTo>
                      <a:lnTo>
                        <a:pt x="2069" y="99"/>
                      </a:lnTo>
                      <a:lnTo>
                        <a:pt x="2073" y="96"/>
                      </a:lnTo>
                      <a:lnTo>
                        <a:pt x="2075" y="92"/>
                      </a:lnTo>
                      <a:lnTo>
                        <a:pt x="2078" y="89"/>
                      </a:lnTo>
                      <a:lnTo>
                        <a:pt x="2081" y="85"/>
                      </a:lnTo>
                      <a:lnTo>
                        <a:pt x="2085" y="83"/>
                      </a:lnTo>
                      <a:lnTo>
                        <a:pt x="2091" y="82"/>
                      </a:lnTo>
                      <a:lnTo>
                        <a:pt x="2100" y="82"/>
                      </a:lnTo>
                      <a:lnTo>
                        <a:pt x="2106" y="84"/>
                      </a:lnTo>
                      <a:lnTo>
                        <a:pt x="2111" y="85"/>
                      </a:lnTo>
                      <a:lnTo>
                        <a:pt x="2116" y="86"/>
                      </a:lnTo>
                      <a:lnTo>
                        <a:pt x="2118" y="87"/>
                      </a:lnTo>
                      <a:lnTo>
                        <a:pt x="2119" y="86"/>
                      </a:lnTo>
                      <a:lnTo>
                        <a:pt x="2121" y="85"/>
                      </a:lnTo>
                      <a:lnTo>
                        <a:pt x="2122" y="83"/>
                      </a:lnTo>
                      <a:lnTo>
                        <a:pt x="2124" y="77"/>
                      </a:lnTo>
                      <a:lnTo>
                        <a:pt x="2127" y="66"/>
                      </a:lnTo>
                      <a:lnTo>
                        <a:pt x="2128" y="64"/>
                      </a:lnTo>
                      <a:lnTo>
                        <a:pt x="2129" y="63"/>
                      </a:lnTo>
                      <a:lnTo>
                        <a:pt x="2130" y="62"/>
                      </a:lnTo>
                      <a:lnTo>
                        <a:pt x="2132" y="62"/>
                      </a:lnTo>
                      <a:lnTo>
                        <a:pt x="2136" y="62"/>
                      </a:lnTo>
                      <a:lnTo>
                        <a:pt x="2142" y="63"/>
                      </a:lnTo>
                      <a:lnTo>
                        <a:pt x="2152" y="65"/>
                      </a:lnTo>
                      <a:lnTo>
                        <a:pt x="2160" y="66"/>
                      </a:lnTo>
                      <a:lnTo>
                        <a:pt x="2173" y="56"/>
                      </a:lnTo>
                      <a:lnTo>
                        <a:pt x="2184" y="45"/>
                      </a:lnTo>
                      <a:lnTo>
                        <a:pt x="2188" y="46"/>
                      </a:lnTo>
                      <a:lnTo>
                        <a:pt x="2192" y="49"/>
                      </a:lnTo>
                      <a:lnTo>
                        <a:pt x="2197" y="53"/>
                      </a:lnTo>
                      <a:lnTo>
                        <a:pt x="2202" y="57"/>
                      </a:lnTo>
                      <a:lnTo>
                        <a:pt x="2206" y="63"/>
                      </a:lnTo>
                      <a:lnTo>
                        <a:pt x="2211" y="67"/>
                      </a:lnTo>
                      <a:lnTo>
                        <a:pt x="2215" y="71"/>
                      </a:lnTo>
                      <a:lnTo>
                        <a:pt x="2219" y="73"/>
                      </a:lnTo>
                      <a:lnTo>
                        <a:pt x="2224" y="75"/>
                      </a:lnTo>
                      <a:lnTo>
                        <a:pt x="2227" y="75"/>
                      </a:lnTo>
                      <a:lnTo>
                        <a:pt x="2230" y="75"/>
                      </a:lnTo>
                      <a:lnTo>
                        <a:pt x="2231" y="73"/>
                      </a:lnTo>
                      <a:lnTo>
                        <a:pt x="2235" y="68"/>
                      </a:lnTo>
                      <a:lnTo>
                        <a:pt x="2236" y="63"/>
                      </a:lnTo>
                      <a:lnTo>
                        <a:pt x="2236" y="49"/>
                      </a:lnTo>
                      <a:lnTo>
                        <a:pt x="2237" y="39"/>
                      </a:lnTo>
                      <a:lnTo>
                        <a:pt x="2241" y="36"/>
                      </a:lnTo>
                      <a:lnTo>
                        <a:pt x="2245" y="33"/>
                      </a:lnTo>
                      <a:lnTo>
                        <a:pt x="2250" y="32"/>
                      </a:lnTo>
                      <a:lnTo>
                        <a:pt x="2253" y="31"/>
                      </a:lnTo>
                      <a:lnTo>
                        <a:pt x="2256" y="31"/>
                      </a:lnTo>
                      <a:lnTo>
                        <a:pt x="2258" y="32"/>
                      </a:lnTo>
                      <a:lnTo>
                        <a:pt x="2262" y="33"/>
                      </a:lnTo>
                      <a:lnTo>
                        <a:pt x="2264" y="35"/>
                      </a:lnTo>
                      <a:lnTo>
                        <a:pt x="2275" y="45"/>
                      </a:lnTo>
                      <a:lnTo>
                        <a:pt x="2289" y="57"/>
                      </a:lnTo>
                      <a:lnTo>
                        <a:pt x="2302" y="68"/>
                      </a:lnTo>
                      <a:lnTo>
                        <a:pt x="2313" y="77"/>
                      </a:lnTo>
                      <a:lnTo>
                        <a:pt x="2317" y="78"/>
                      </a:lnTo>
                      <a:lnTo>
                        <a:pt x="2319" y="78"/>
                      </a:lnTo>
                      <a:lnTo>
                        <a:pt x="2321" y="77"/>
                      </a:lnTo>
                      <a:lnTo>
                        <a:pt x="2322" y="76"/>
                      </a:lnTo>
                      <a:lnTo>
                        <a:pt x="2324" y="72"/>
                      </a:lnTo>
                      <a:lnTo>
                        <a:pt x="2325" y="68"/>
                      </a:lnTo>
                      <a:lnTo>
                        <a:pt x="2325" y="64"/>
                      </a:lnTo>
                      <a:lnTo>
                        <a:pt x="2325" y="57"/>
                      </a:lnTo>
                      <a:lnTo>
                        <a:pt x="2326" y="50"/>
                      </a:lnTo>
                      <a:lnTo>
                        <a:pt x="2327" y="43"/>
                      </a:lnTo>
                      <a:lnTo>
                        <a:pt x="2331" y="40"/>
                      </a:lnTo>
                      <a:lnTo>
                        <a:pt x="2335" y="39"/>
                      </a:lnTo>
                      <a:lnTo>
                        <a:pt x="2339" y="39"/>
                      </a:lnTo>
                      <a:lnTo>
                        <a:pt x="2344" y="41"/>
                      </a:lnTo>
                      <a:lnTo>
                        <a:pt x="2347" y="45"/>
                      </a:lnTo>
                      <a:lnTo>
                        <a:pt x="2351" y="52"/>
                      </a:lnTo>
                      <a:lnTo>
                        <a:pt x="2356" y="59"/>
                      </a:lnTo>
                      <a:lnTo>
                        <a:pt x="2360" y="64"/>
                      </a:lnTo>
                      <a:lnTo>
                        <a:pt x="2361" y="65"/>
                      </a:lnTo>
                      <a:lnTo>
                        <a:pt x="2363" y="66"/>
                      </a:lnTo>
                      <a:lnTo>
                        <a:pt x="2364" y="66"/>
                      </a:lnTo>
                      <a:lnTo>
                        <a:pt x="2365" y="65"/>
                      </a:lnTo>
                      <a:lnTo>
                        <a:pt x="2367" y="62"/>
                      </a:lnTo>
                      <a:lnTo>
                        <a:pt x="2370" y="57"/>
                      </a:lnTo>
                      <a:lnTo>
                        <a:pt x="2372" y="52"/>
                      </a:lnTo>
                      <a:lnTo>
                        <a:pt x="2374" y="44"/>
                      </a:lnTo>
                      <a:lnTo>
                        <a:pt x="2378" y="29"/>
                      </a:lnTo>
                      <a:lnTo>
                        <a:pt x="2385" y="15"/>
                      </a:lnTo>
                      <a:lnTo>
                        <a:pt x="2388" y="9"/>
                      </a:lnTo>
                      <a:lnTo>
                        <a:pt x="2392" y="4"/>
                      </a:lnTo>
                      <a:lnTo>
                        <a:pt x="2395" y="3"/>
                      </a:lnTo>
                      <a:lnTo>
                        <a:pt x="2398" y="1"/>
                      </a:lnTo>
                      <a:lnTo>
                        <a:pt x="2401" y="1"/>
                      </a:lnTo>
                      <a:lnTo>
                        <a:pt x="2404" y="0"/>
                      </a:lnTo>
                      <a:lnTo>
                        <a:pt x="2408" y="1"/>
                      </a:lnTo>
                      <a:lnTo>
                        <a:pt x="2412" y="4"/>
                      </a:lnTo>
                      <a:lnTo>
                        <a:pt x="2414" y="8"/>
                      </a:lnTo>
                      <a:lnTo>
                        <a:pt x="2416" y="13"/>
                      </a:lnTo>
                      <a:lnTo>
                        <a:pt x="2419" y="24"/>
                      </a:lnTo>
                      <a:lnTo>
                        <a:pt x="2421" y="36"/>
                      </a:lnTo>
                      <a:lnTo>
                        <a:pt x="2422" y="42"/>
                      </a:lnTo>
                      <a:lnTo>
                        <a:pt x="2424" y="46"/>
                      </a:lnTo>
                      <a:lnTo>
                        <a:pt x="2426" y="51"/>
                      </a:lnTo>
                      <a:lnTo>
                        <a:pt x="2429" y="53"/>
                      </a:lnTo>
                      <a:lnTo>
                        <a:pt x="2432" y="55"/>
                      </a:lnTo>
                      <a:lnTo>
                        <a:pt x="2437" y="54"/>
                      </a:lnTo>
                      <a:lnTo>
                        <a:pt x="2441" y="52"/>
                      </a:lnTo>
                      <a:lnTo>
                        <a:pt x="2447" y="46"/>
                      </a:lnTo>
                      <a:lnTo>
                        <a:pt x="2452" y="43"/>
                      </a:lnTo>
                      <a:lnTo>
                        <a:pt x="2456" y="42"/>
                      </a:lnTo>
                      <a:lnTo>
                        <a:pt x="2459" y="42"/>
                      </a:lnTo>
                      <a:lnTo>
                        <a:pt x="2461" y="42"/>
                      </a:lnTo>
                      <a:lnTo>
                        <a:pt x="2467" y="46"/>
                      </a:lnTo>
                      <a:lnTo>
                        <a:pt x="2471" y="52"/>
                      </a:lnTo>
                      <a:lnTo>
                        <a:pt x="2475" y="57"/>
                      </a:lnTo>
                      <a:lnTo>
                        <a:pt x="2480" y="63"/>
                      </a:lnTo>
                      <a:lnTo>
                        <a:pt x="2482" y="65"/>
                      </a:lnTo>
                      <a:lnTo>
                        <a:pt x="2484" y="66"/>
                      </a:lnTo>
                      <a:lnTo>
                        <a:pt x="2486" y="66"/>
                      </a:lnTo>
                      <a:lnTo>
                        <a:pt x="2489" y="64"/>
                      </a:lnTo>
                      <a:lnTo>
                        <a:pt x="2494" y="60"/>
                      </a:lnTo>
                      <a:lnTo>
                        <a:pt x="2497" y="56"/>
                      </a:lnTo>
                      <a:lnTo>
                        <a:pt x="2500" y="52"/>
                      </a:lnTo>
                      <a:lnTo>
                        <a:pt x="2503" y="48"/>
                      </a:lnTo>
                      <a:lnTo>
                        <a:pt x="2507" y="43"/>
                      </a:lnTo>
                      <a:lnTo>
                        <a:pt x="2511" y="39"/>
                      </a:lnTo>
                      <a:lnTo>
                        <a:pt x="2515" y="35"/>
                      </a:lnTo>
                      <a:lnTo>
                        <a:pt x="2521" y="32"/>
                      </a:lnTo>
                      <a:lnTo>
                        <a:pt x="2523" y="32"/>
                      </a:lnTo>
                      <a:lnTo>
                        <a:pt x="2526" y="32"/>
                      </a:lnTo>
                      <a:lnTo>
                        <a:pt x="2528" y="35"/>
                      </a:lnTo>
                      <a:lnTo>
                        <a:pt x="2530" y="37"/>
                      </a:lnTo>
                      <a:lnTo>
                        <a:pt x="2535" y="42"/>
                      </a:lnTo>
                      <a:lnTo>
                        <a:pt x="2539" y="48"/>
                      </a:lnTo>
                      <a:lnTo>
                        <a:pt x="2545" y="53"/>
                      </a:lnTo>
                      <a:lnTo>
                        <a:pt x="2549" y="56"/>
                      </a:lnTo>
                      <a:lnTo>
                        <a:pt x="2552" y="57"/>
                      </a:lnTo>
                      <a:lnTo>
                        <a:pt x="2554" y="56"/>
                      </a:lnTo>
                      <a:lnTo>
                        <a:pt x="2556" y="54"/>
                      </a:lnTo>
                      <a:lnTo>
                        <a:pt x="2560" y="52"/>
                      </a:lnTo>
                      <a:lnTo>
                        <a:pt x="2565" y="45"/>
                      </a:lnTo>
                      <a:lnTo>
                        <a:pt x="2570" y="42"/>
                      </a:lnTo>
                      <a:lnTo>
                        <a:pt x="2577" y="41"/>
                      </a:lnTo>
                      <a:lnTo>
                        <a:pt x="2583" y="41"/>
                      </a:lnTo>
                      <a:lnTo>
                        <a:pt x="2596" y="44"/>
                      </a:lnTo>
                      <a:lnTo>
                        <a:pt x="2610" y="50"/>
                      </a:lnTo>
                      <a:lnTo>
                        <a:pt x="2642" y="48"/>
                      </a:lnTo>
                      <a:lnTo>
                        <a:pt x="2642" y="48"/>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98" name="Freeform 41">
                  <a:extLst>
                    <a:ext uri="{FF2B5EF4-FFF2-40B4-BE49-F238E27FC236}">
                      <a16:creationId xmlns:a16="http://schemas.microsoft.com/office/drawing/2014/main" id="{655C311C-4931-435F-9ADB-D6BF9E2BC5B0}"/>
                    </a:ext>
                  </a:extLst>
                </p:cNvPr>
                <p:cNvSpPr>
                  <a:spLocks/>
                </p:cNvSpPr>
                <p:nvPr/>
              </p:nvSpPr>
              <p:spPr bwMode="auto">
                <a:xfrm>
                  <a:off x="1590623" y="3598051"/>
                  <a:ext cx="1691365" cy="1152781"/>
                </a:xfrm>
                <a:custGeom>
                  <a:avLst/>
                  <a:gdLst>
                    <a:gd name="T0" fmla="*/ 392 w 5109"/>
                    <a:gd name="T1" fmla="*/ 1271 h 3733"/>
                    <a:gd name="T2" fmla="*/ 664 w 5109"/>
                    <a:gd name="T3" fmla="*/ 1059 h 3733"/>
                    <a:gd name="T4" fmla="*/ 881 w 5109"/>
                    <a:gd name="T5" fmla="*/ 800 h 3733"/>
                    <a:gd name="T6" fmla="*/ 1002 w 5109"/>
                    <a:gd name="T7" fmla="*/ 601 h 3733"/>
                    <a:gd name="T8" fmla="*/ 1196 w 5109"/>
                    <a:gd name="T9" fmla="*/ 338 h 3733"/>
                    <a:gd name="T10" fmla="*/ 1291 w 5109"/>
                    <a:gd name="T11" fmla="*/ 173 h 3733"/>
                    <a:gd name="T12" fmla="*/ 1571 w 5109"/>
                    <a:gd name="T13" fmla="*/ 59 h 3733"/>
                    <a:gd name="T14" fmla="*/ 1722 w 5109"/>
                    <a:gd name="T15" fmla="*/ 192 h 3733"/>
                    <a:gd name="T16" fmla="*/ 1665 w 5109"/>
                    <a:gd name="T17" fmla="*/ 392 h 3733"/>
                    <a:gd name="T18" fmla="*/ 1623 w 5109"/>
                    <a:gd name="T19" fmla="*/ 687 h 3733"/>
                    <a:gd name="T20" fmla="*/ 1756 w 5109"/>
                    <a:gd name="T21" fmla="*/ 792 h 3733"/>
                    <a:gd name="T22" fmla="*/ 1834 w 5109"/>
                    <a:gd name="T23" fmla="*/ 1136 h 3733"/>
                    <a:gd name="T24" fmla="*/ 2092 w 5109"/>
                    <a:gd name="T25" fmla="*/ 1211 h 3733"/>
                    <a:gd name="T26" fmla="*/ 2268 w 5109"/>
                    <a:gd name="T27" fmla="*/ 1294 h 3733"/>
                    <a:gd name="T28" fmla="*/ 2415 w 5109"/>
                    <a:gd name="T29" fmla="*/ 1333 h 3733"/>
                    <a:gd name="T30" fmla="*/ 2768 w 5109"/>
                    <a:gd name="T31" fmla="*/ 1471 h 3733"/>
                    <a:gd name="T32" fmla="*/ 2951 w 5109"/>
                    <a:gd name="T33" fmla="*/ 1701 h 3733"/>
                    <a:gd name="T34" fmla="*/ 3161 w 5109"/>
                    <a:gd name="T35" fmla="*/ 1981 h 3733"/>
                    <a:gd name="T36" fmla="*/ 3299 w 5109"/>
                    <a:gd name="T37" fmla="*/ 2073 h 3733"/>
                    <a:gd name="T38" fmla="*/ 3492 w 5109"/>
                    <a:gd name="T39" fmla="*/ 1974 h 3733"/>
                    <a:gd name="T40" fmla="*/ 3560 w 5109"/>
                    <a:gd name="T41" fmla="*/ 1829 h 3733"/>
                    <a:gd name="T42" fmla="*/ 3674 w 5109"/>
                    <a:gd name="T43" fmla="*/ 1801 h 3733"/>
                    <a:gd name="T44" fmla="*/ 3898 w 5109"/>
                    <a:gd name="T45" fmla="*/ 1908 h 3733"/>
                    <a:gd name="T46" fmla="*/ 4028 w 5109"/>
                    <a:gd name="T47" fmla="*/ 2069 h 3733"/>
                    <a:gd name="T48" fmla="*/ 4097 w 5109"/>
                    <a:gd name="T49" fmla="*/ 2109 h 3733"/>
                    <a:gd name="T50" fmla="*/ 4149 w 5109"/>
                    <a:gd name="T51" fmla="*/ 2228 h 3733"/>
                    <a:gd name="T52" fmla="*/ 4253 w 5109"/>
                    <a:gd name="T53" fmla="*/ 2263 h 3733"/>
                    <a:gd name="T54" fmla="*/ 4382 w 5109"/>
                    <a:gd name="T55" fmla="*/ 2339 h 3733"/>
                    <a:gd name="T56" fmla="*/ 4506 w 5109"/>
                    <a:gd name="T57" fmla="*/ 2504 h 3733"/>
                    <a:gd name="T58" fmla="*/ 4609 w 5109"/>
                    <a:gd name="T59" fmla="*/ 2657 h 3733"/>
                    <a:gd name="T60" fmla="*/ 4724 w 5109"/>
                    <a:gd name="T61" fmla="*/ 2764 h 3733"/>
                    <a:gd name="T62" fmla="*/ 4932 w 5109"/>
                    <a:gd name="T63" fmla="*/ 2853 h 3733"/>
                    <a:gd name="T64" fmla="*/ 5075 w 5109"/>
                    <a:gd name="T65" fmla="*/ 2849 h 3733"/>
                    <a:gd name="T66" fmla="*/ 4820 w 5109"/>
                    <a:gd name="T67" fmla="*/ 3021 h 3733"/>
                    <a:gd name="T68" fmla="*/ 4683 w 5109"/>
                    <a:gd name="T69" fmla="*/ 3265 h 3733"/>
                    <a:gd name="T70" fmla="*/ 4286 w 5109"/>
                    <a:gd name="T71" fmla="*/ 3366 h 3733"/>
                    <a:gd name="T72" fmla="*/ 4126 w 5109"/>
                    <a:gd name="T73" fmla="*/ 3672 h 3733"/>
                    <a:gd name="T74" fmla="*/ 3854 w 5109"/>
                    <a:gd name="T75" fmla="*/ 3724 h 3733"/>
                    <a:gd name="T76" fmla="*/ 3503 w 5109"/>
                    <a:gd name="T77" fmla="*/ 3655 h 3733"/>
                    <a:gd name="T78" fmla="*/ 3309 w 5109"/>
                    <a:gd name="T79" fmla="*/ 3648 h 3733"/>
                    <a:gd name="T80" fmla="*/ 3025 w 5109"/>
                    <a:gd name="T81" fmla="*/ 3542 h 3733"/>
                    <a:gd name="T82" fmla="*/ 2833 w 5109"/>
                    <a:gd name="T83" fmla="*/ 3521 h 3733"/>
                    <a:gd name="T84" fmla="*/ 2739 w 5109"/>
                    <a:gd name="T85" fmla="*/ 3452 h 3733"/>
                    <a:gd name="T86" fmla="*/ 2571 w 5109"/>
                    <a:gd name="T87" fmla="*/ 3435 h 3733"/>
                    <a:gd name="T88" fmla="*/ 2276 w 5109"/>
                    <a:gd name="T89" fmla="*/ 3294 h 3733"/>
                    <a:gd name="T90" fmla="*/ 2158 w 5109"/>
                    <a:gd name="T91" fmla="*/ 3231 h 3733"/>
                    <a:gd name="T92" fmla="*/ 2050 w 5109"/>
                    <a:gd name="T93" fmla="*/ 3156 h 3733"/>
                    <a:gd name="T94" fmla="*/ 1914 w 5109"/>
                    <a:gd name="T95" fmla="*/ 3084 h 3733"/>
                    <a:gd name="T96" fmla="*/ 1796 w 5109"/>
                    <a:gd name="T97" fmla="*/ 3136 h 3733"/>
                    <a:gd name="T98" fmla="*/ 1678 w 5109"/>
                    <a:gd name="T99" fmla="*/ 3007 h 3733"/>
                    <a:gd name="T100" fmla="*/ 1659 w 5109"/>
                    <a:gd name="T101" fmla="*/ 2906 h 3733"/>
                    <a:gd name="T102" fmla="*/ 1462 w 5109"/>
                    <a:gd name="T103" fmla="*/ 2764 h 3733"/>
                    <a:gd name="T104" fmla="*/ 1321 w 5109"/>
                    <a:gd name="T105" fmla="*/ 2636 h 3733"/>
                    <a:gd name="T106" fmla="*/ 1238 w 5109"/>
                    <a:gd name="T107" fmla="*/ 2492 h 3733"/>
                    <a:gd name="T108" fmla="*/ 1108 w 5109"/>
                    <a:gd name="T109" fmla="*/ 2457 h 3733"/>
                    <a:gd name="T110" fmla="*/ 1067 w 5109"/>
                    <a:gd name="T111" fmla="*/ 2292 h 3733"/>
                    <a:gd name="T112" fmla="*/ 854 w 5109"/>
                    <a:gd name="T113" fmla="*/ 2218 h 3733"/>
                    <a:gd name="T114" fmla="*/ 701 w 5109"/>
                    <a:gd name="T115" fmla="*/ 2127 h 3733"/>
                    <a:gd name="T116" fmla="*/ 528 w 5109"/>
                    <a:gd name="T117" fmla="*/ 2098 h 3733"/>
                    <a:gd name="T118" fmla="*/ 376 w 5109"/>
                    <a:gd name="T119" fmla="*/ 2006 h 3733"/>
                    <a:gd name="T120" fmla="*/ 306 w 5109"/>
                    <a:gd name="T121" fmla="*/ 1953 h 3733"/>
                    <a:gd name="T122" fmla="*/ 1 w 5109"/>
                    <a:gd name="T123" fmla="*/ 1746 h 3733"/>
                    <a:gd name="T124" fmla="*/ 158 w 5109"/>
                    <a:gd name="T125" fmla="*/ 1418 h 3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09" h="3733">
                      <a:moveTo>
                        <a:pt x="158" y="1418"/>
                      </a:moveTo>
                      <a:lnTo>
                        <a:pt x="169" y="1406"/>
                      </a:lnTo>
                      <a:lnTo>
                        <a:pt x="180" y="1395"/>
                      </a:lnTo>
                      <a:lnTo>
                        <a:pt x="182" y="1396"/>
                      </a:lnTo>
                      <a:lnTo>
                        <a:pt x="184" y="1401"/>
                      </a:lnTo>
                      <a:lnTo>
                        <a:pt x="186" y="1404"/>
                      </a:lnTo>
                      <a:lnTo>
                        <a:pt x="189" y="1408"/>
                      </a:lnTo>
                      <a:lnTo>
                        <a:pt x="192" y="1409"/>
                      </a:lnTo>
                      <a:lnTo>
                        <a:pt x="196" y="1410"/>
                      </a:lnTo>
                      <a:lnTo>
                        <a:pt x="201" y="1410"/>
                      </a:lnTo>
                      <a:lnTo>
                        <a:pt x="206" y="1409"/>
                      </a:lnTo>
                      <a:lnTo>
                        <a:pt x="212" y="1408"/>
                      </a:lnTo>
                      <a:lnTo>
                        <a:pt x="223" y="1404"/>
                      </a:lnTo>
                      <a:lnTo>
                        <a:pt x="235" y="1401"/>
                      </a:lnTo>
                      <a:lnTo>
                        <a:pt x="247" y="1398"/>
                      </a:lnTo>
                      <a:lnTo>
                        <a:pt x="257" y="1397"/>
                      </a:lnTo>
                      <a:lnTo>
                        <a:pt x="262" y="1397"/>
                      </a:lnTo>
                      <a:lnTo>
                        <a:pt x="268" y="1396"/>
                      </a:lnTo>
                      <a:lnTo>
                        <a:pt x="272" y="1395"/>
                      </a:lnTo>
                      <a:lnTo>
                        <a:pt x="276" y="1393"/>
                      </a:lnTo>
                      <a:lnTo>
                        <a:pt x="284" y="1388"/>
                      </a:lnTo>
                      <a:lnTo>
                        <a:pt x="292" y="1382"/>
                      </a:lnTo>
                      <a:lnTo>
                        <a:pt x="298" y="1374"/>
                      </a:lnTo>
                      <a:lnTo>
                        <a:pt x="305" y="1367"/>
                      </a:lnTo>
                      <a:lnTo>
                        <a:pt x="309" y="1358"/>
                      </a:lnTo>
                      <a:lnTo>
                        <a:pt x="313" y="1349"/>
                      </a:lnTo>
                      <a:lnTo>
                        <a:pt x="317" y="1342"/>
                      </a:lnTo>
                      <a:lnTo>
                        <a:pt x="322" y="1335"/>
                      </a:lnTo>
                      <a:lnTo>
                        <a:pt x="327" y="1329"/>
                      </a:lnTo>
                      <a:lnTo>
                        <a:pt x="332" y="1323"/>
                      </a:lnTo>
                      <a:lnTo>
                        <a:pt x="343" y="1315"/>
                      </a:lnTo>
                      <a:lnTo>
                        <a:pt x="356" y="1305"/>
                      </a:lnTo>
                      <a:lnTo>
                        <a:pt x="374" y="1290"/>
                      </a:lnTo>
                      <a:lnTo>
                        <a:pt x="392" y="1271"/>
                      </a:lnTo>
                      <a:lnTo>
                        <a:pt x="403" y="1262"/>
                      </a:lnTo>
                      <a:lnTo>
                        <a:pt x="413" y="1255"/>
                      </a:lnTo>
                      <a:lnTo>
                        <a:pt x="418" y="1253"/>
                      </a:lnTo>
                      <a:lnTo>
                        <a:pt x="423" y="1252"/>
                      </a:lnTo>
                      <a:lnTo>
                        <a:pt x="428" y="1252"/>
                      </a:lnTo>
                      <a:lnTo>
                        <a:pt x="433" y="1253"/>
                      </a:lnTo>
                      <a:lnTo>
                        <a:pt x="438" y="1253"/>
                      </a:lnTo>
                      <a:lnTo>
                        <a:pt x="443" y="1253"/>
                      </a:lnTo>
                      <a:lnTo>
                        <a:pt x="448" y="1252"/>
                      </a:lnTo>
                      <a:lnTo>
                        <a:pt x="454" y="1250"/>
                      </a:lnTo>
                      <a:lnTo>
                        <a:pt x="463" y="1244"/>
                      </a:lnTo>
                      <a:lnTo>
                        <a:pt x="474" y="1236"/>
                      </a:lnTo>
                      <a:lnTo>
                        <a:pt x="485" y="1228"/>
                      </a:lnTo>
                      <a:lnTo>
                        <a:pt x="496" y="1221"/>
                      </a:lnTo>
                      <a:lnTo>
                        <a:pt x="502" y="1217"/>
                      </a:lnTo>
                      <a:lnTo>
                        <a:pt x="508" y="1214"/>
                      </a:lnTo>
                      <a:lnTo>
                        <a:pt x="513" y="1211"/>
                      </a:lnTo>
                      <a:lnTo>
                        <a:pt x="519" y="1210"/>
                      </a:lnTo>
                      <a:lnTo>
                        <a:pt x="529" y="1208"/>
                      </a:lnTo>
                      <a:lnTo>
                        <a:pt x="538" y="1206"/>
                      </a:lnTo>
                      <a:lnTo>
                        <a:pt x="545" y="1202"/>
                      </a:lnTo>
                      <a:lnTo>
                        <a:pt x="552" y="1199"/>
                      </a:lnTo>
                      <a:lnTo>
                        <a:pt x="558" y="1196"/>
                      </a:lnTo>
                      <a:lnTo>
                        <a:pt x="564" y="1192"/>
                      </a:lnTo>
                      <a:lnTo>
                        <a:pt x="568" y="1186"/>
                      </a:lnTo>
                      <a:lnTo>
                        <a:pt x="572" y="1182"/>
                      </a:lnTo>
                      <a:lnTo>
                        <a:pt x="589" y="1157"/>
                      </a:lnTo>
                      <a:lnTo>
                        <a:pt x="607" y="1129"/>
                      </a:lnTo>
                      <a:lnTo>
                        <a:pt x="619" y="1115"/>
                      </a:lnTo>
                      <a:lnTo>
                        <a:pt x="632" y="1102"/>
                      </a:lnTo>
                      <a:lnTo>
                        <a:pt x="644" y="1089"/>
                      </a:lnTo>
                      <a:lnTo>
                        <a:pt x="656" y="1075"/>
                      </a:lnTo>
                      <a:lnTo>
                        <a:pt x="660" y="1067"/>
                      </a:lnTo>
                      <a:lnTo>
                        <a:pt x="664" y="1059"/>
                      </a:lnTo>
                      <a:lnTo>
                        <a:pt x="667" y="1051"/>
                      </a:lnTo>
                      <a:lnTo>
                        <a:pt x="671" y="1044"/>
                      </a:lnTo>
                      <a:lnTo>
                        <a:pt x="676" y="1026"/>
                      </a:lnTo>
                      <a:lnTo>
                        <a:pt x="683" y="1010"/>
                      </a:lnTo>
                      <a:lnTo>
                        <a:pt x="689" y="999"/>
                      </a:lnTo>
                      <a:lnTo>
                        <a:pt x="699" y="989"/>
                      </a:lnTo>
                      <a:lnTo>
                        <a:pt x="708" y="979"/>
                      </a:lnTo>
                      <a:lnTo>
                        <a:pt x="719" y="968"/>
                      </a:lnTo>
                      <a:lnTo>
                        <a:pt x="730" y="958"/>
                      </a:lnTo>
                      <a:lnTo>
                        <a:pt x="739" y="949"/>
                      </a:lnTo>
                      <a:lnTo>
                        <a:pt x="746" y="940"/>
                      </a:lnTo>
                      <a:lnTo>
                        <a:pt x="751" y="930"/>
                      </a:lnTo>
                      <a:lnTo>
                        <a:pt x="755" y="923"/>
                      </a:lnTo>
                      <a:lnTo>
                        <a:pt x="760" y="915"/>
                      </a:lnTo>
                      <a:lnTo>
                        <a:pt x="767" y="909"/>
                      </a:lnTo>
                      <a:lnTo>
                        <a:pt x="773" y="902"/>
                      </a:lnTo>
                      <a:lnTo>
                        <a:pt x="779" y="895"/>
                      </a:lnTo>
                      <a:lnTo>
                        <a:pt x="782" y="886"/>
                      </a:lnTo>
                      <a:lnTo>
                        <a:pt x="784" y="876"/>
                      </a:lnTo>
                      <a:lnTo>
                        <a:pt x="786" y="867"/>
                      </a:lnTo>
                      <a:lnTo>
                        <a:pt x="789" y="857"/>
                      </a:lnTo>
                      <a:lnTo>
                        <a:pt x="793" y="848"/>
                      </a:lnTo>
                      <a:lnTo>
                        <a:pt x="795" y="844"/>
                      </a:lnTo>
                      <a:lnTo>
                        <a:pt x="797" y="840"/>
                      </a:lnTo>
                      <a:lnTo>
                        <a:pt x="799" y="836"/>
                      </a:lnTo>
                      <a:lnTo>
                        <a:pt x="804" y="833"/>
                      </a:lnTo>
                      <a:lnTo>
                        <a:pt x="809" y="829"/>
                      </a:lnTo>
                      <a:lnTo>
                        <a:pt x="815" y="826"/>
                      </a:lnTo>
                      <a:lnTo>
                        <a:pt x="821" y="822"/>
                      </a:lnTo>
                      <a:lnTo>
                        <a:pt x="828" y="820"/>
                      </a:lnTo>
                      <a:lnTo>
                        <a:pt x="841" y="816"/>
                      </a:lnTo>
                      <a:lnTo>
                        <a:pt x="855" y="812"/>
                      </a:lnTo>
                      <a:lnTo>
                        <a:pt x="868" y="806"/>
                      </a:lnTo>
                      <a:lnTo>
                        <a:pt x="881" y="800"/>
                      </a:lnTo>
                      <a:lnTo>
                        <a:pt x="887" y="795"/>
                      </a:lnTo>
                      <a:lnTo>
                        <a:pt x="892" y="790"/>
                      </a:lnTo>
                      <a:lnTo>
                        <a:pt x="896" y="785"/>
                      </a:lnTo>
                      <a:lnTo>
                        <a:pt x="901" y="777"/>
                      </a:lnTo>
                      <a:lnTo>
                        <a:pt x="904" y="770"/>
                      </a:lnTo>
                      <a:lnTo>
                        <a:pt x="905" y="764"/>
                      </a:lnTo>
                      <a:lnTo>
                        <a:pt x="904" y="759"/>
                      </a:lnTo>
                      <a:lnTo>
                        <a:pt x="903" y="753"/>
                      </a:lnTo>
                      <a:lnTo>
                        <a:pt x="900" y="743"/>
                      </a:lnTo>
                      <a:lnTo>
                        <a:pt x="897" y="732"/>
                      </a:lnTo>
                      <a:lnTo>
                        <a:pt x="899" y="723"/>
                      </a:lnTo>
                      <a:lnTo>
                        <a:pt x="902" y="715"/>
                      </a:lnTo>
                      <a:lnTo>
                        <a:pt x="906" y="708"/>
                      </a:lnTo>
                      <a:lnTo>
                        <a:pt x="912" y="699"/>
                      </a:lnTo>
                      <a:lnTo>
                        <a:pt x="917" y="692"/>
                      </a:lnTo>
                      <a:lnTo>
                        <a:pt x="922" y="684"/>
                      </a:lnTo>
                      <a:lnTo>
                        <a:pt x="928" y="677"/>
                      </a:lnTo>
                      <a:lnTo>
                        <a:pt x="931" y="668"/>
                      </a:lnTo>
                      <a:lnTo>
                        <a:pt x="932" y="661"/>
                      </a:lnTo>
                      <a:lnTo>
                        <a:pt x="934" y="656"/>
                      </a:lnTo>
                      <a:lnTo>
                        <a:pt x="936" y="650"/>
                      </a:lnTo>
                      <a:lnTo>
                        <a:pt x="940" y="644"/>
                      </a:lnTo>
                      <a:lnTo>
                        <a:pt x="944" y="640"/>
                      </a:lnTo>
                      <a:lnTo>
                        <a:pt x="948" y="637"/>
                      </a:lnTo>
                      <a:lnTo>
                        <a:pt x="954" y="633"/>
                      </a:lnTo>
                      <a:lnTo>
                        <a:pt x="959" y="632"/>
                      </a:lnTo>
                      <a:lnTo>
                        <a:pt x="971" y="630"/>
                      </a:lnTo>
                      <a:lnTo>
                        <a:pt x="978" y="628"/>
                      </a:lnTo>
                      <a:lnTo>
                        <a:pt x="983" y="623"/>
                      </a:lnTo>
                      <a:lnTo>
                        <a:pt x="989" y="612"/>
                      </a:lnTo>
                      <a:lnTo>
                        <a:pt x="991" y="608"/>
                      </a:lnTo>
                      <a:lnTo>
                        <a:pt x="995" y="605"/>
                      </a:lnTo>
                      <a:lnTo>
                        <a:pt x="998" y="603"/>
                      </a:lnTo>
                      <a:lnTo>
                        <a:pt x="1002" y="601"/>
                      </a:lnTo>
                      <a:lnTo>
                        <a:pt x="1010" y="598"/>
                      </a:lnTo>
                      <a:lnTo>
                        <a:pt x="1017" y="594"/>
                      </a:lnTo>
                      <a:lnTo>
                        <a:pt x="1025" y="589"/>
                      </a:lnTo>
                      <a:lnTo>
                        <a:pt x="1030" y="583"/>
                      </a:lnTo>
                      <a:lnTo>
                        <a:pt x="1035" y="575"/>
                      </a:lnTo>
                      <a:lnTo>
                        <a:pt x="1039" y="567"/>
                      </a:lnTo>
                      <a:lnTo>
                        <a:pt x="1042" y="559"/>
                      </a:lnTo>
                      <a:lnTo>
                        <a:pt x="1047" y="551"/>
                      </a:lnTo>
                      <a:lnTo>
                        <a:pt x="1051" y="544"/>
                      </a:lnTo>
                      <a:lnTo>
                        <a:pt x="1056" y="537"/>
                      </a:lnTo>
                      <a:lnTo>
                        <a:pt x="1090" y="502"/>
                      </a:lnTo>
                      <a:lnTo>
                        <a:pt x="1093" y="497"/>
                      </a:lnTo>
                      <a:lnTo>
                        <a:pt x="1096" y="493"/>
                      </a:lnTo>
                      <a:lnTo>
                        <a:pt x="1098" y="489"/>
                      </a:lnTo>
                      <a:lnTo>
                        <a:pt x="1101" y="483"/>
                      </a:lnTo>
                      <a:lnTo>
                        <a:pt x="1103" y="471"/>
                      </a:lnTo>
                      <a:lnTo>
                        <a:pt x="1106" y="461"/>
                      </a:lnTo>
                      <a:lnTo>
                        <a:pt x="1108" y="450"/>
                      </a:lnTo>
                      <a:lnTo>
                        <a:pt x="1112" y="439"/>
                      </a:lnTo>
                      <a:lnTo>
                        <a:pt x="1115" y="435"/>
                      </a:lnTo>
                      <a:lnTo>
                        <a:pt x="1119" y="431"/>
                      </a:lnTo>
                      <a:lnTo>
                        <a:pt x="1122" y="427"/>
                      </a:lnTo>
                      <a:lnTo>
                        <a:pt x="1128" y="425"/>
                      </a:lnTo>
                      <a:lnTo>
                        <a:pt x="1138" y="419"/>
                      </a:lnTo>
                      <a:lnTo>
                        <a:pt x="1149" y="412"/>
                      </a:lnTo>
                      <a:lnTo>
                        <a:pt x="1161" y="404"/>
                      </a:lnTo>
                      <a:lnTo>
                        <a:pt x="1172" y="395"/>
                      </a:lnTo>
                      <a:lnTo>
                        <a:pt x="1182" y="384"/>
                      </a:lnTo>
                      <a:lnTo>
                        <a:pt x="1189" y="373"/>
                      </a:lnTo>
                      <a:lnTo>
                        <a:pt x="1192" y="367"/>
                      </a:lnTo>
                      <a:lnTo>
                        <a:pt x="1195" y="361"/>
                      </a:lnTo>
                      <a:lnTo>
                        <a:pt x="1197" y="355"/>
                      </a:lnTo>
                      <a:lnTo>
                        <a:pt x="1198" y="348"/>
                      </a:lnTo>
                      <a:lnTo>
                        <a:pt x="1196" y="338"/>
                      </a:lnTo>
                      <a:lnTo>
                        <a:pt x="1192" y="330"/>
                      </a:lnTo>
                      <a:lnTo>
                        <a:pt x="1189" y="322"/>
                      </a:lnTo>
                      <a:lnTo>
                        <a:pt x="1186" y="316"/>
                      </a:lnTo>
                      <a:lnTo>
                        <a:pt x="1184" y="309"/>
                      </a:lnTo>
                      <a:lnTo>
                        <a:pt x="1184" y="303"/>
                      </a:lnTo>
                      <a:lnTo>
                        <a:pt x="1185" y="299"/>
                      </a:lnTo>
                      <a:lnTo>
                        <a:pt x="1187" y="294"/>
                      </a:lnTo>
                      <a:lnTo>
                        <a:pt x="1189" y="289"/>
                      </a:lnTo>
                      <a:lnTo>
                        <a:pt x="1192" y="283"/>
                      </a:lnTo>
                      <a:lnTo>
                        <a:pt x="1195" y="280"/>
                      </a:lnTo>
                      <a:lnTo>
                        <a:pt x="1196" y="277"/>
                      </a:lnTo>
                      <a:lnTo>
                        <a:pt x="1196" y="274"/>
                      </a:lnTo>
                      <a:lnTo>
                        <a:pt x="1196" y="270"/>
                      </a:lnTo>
                      <a:lnTo>
                        <a:pt x="1195" y="263"/>
                      </a:lnTo>
                      <a:lnTo>
                        <a:pt x="1192" y="254"/>
                      </a:lnTo>
                      <a:lnTo>
                        <a:pt x="1190" y="247"/>
                      </a:lnTo>
                      <a:lnTo>
                        <a:pt x="1189" y="239"/>
                      </a:lnTo>
                      <a:lnTo>
                        <a:pt x="1189" y="235"/>
                      </a:lnTo>
                      <a:lnTo>
                        <a:pt x="1189" y="230"/>
                      </a:lnTo>
                      <a:lnTo>
                        <a:pt x="1190" y="227"/>
                      </a:lnTo>
                      <a:lnTo>
                        <a:pt x="1192" y="223"/>
                      </a:lnTo>
                      <a:lnTo>
                        <a:pt x="1197" y="219"/>
                      </a:lnTo>
                      <a:lnTo>
                        <a:pt x="1201" y="215"/>
                      </a:lnTo>
                      <a:lnTo>
                        <a:pt x="1206" y="213"/>
                      </a:lnTo>
                      <a:lnTo>
                        <a:pt x="1213" y="212"/>
                      </a:lnTo>
                      <a:lnTo>
                        <a:pt x="1226" y="213"/>
                      </a:lnTo>
                      <a:lnTo>
                        <a:pt x="1238" y="212"/>
                      </a:lnTo>
                      <a:lnTo>
                        <a:pt x="1244" y="211"/>
                      </a:lnTo>
                      <a:lnTo>
                        <a:pt x="1251" y="210"/>
                      </a:lnTo>
                      <a:lnTo>
                        <a:pt x="1256" y="208"/>
                      </a:lnTo>
                      <a:lnTo>
                        <a:pt x="1261" y="205"/>
                      </a:lnTo>
                      <a:lnTo>
                        <a:pt x="1270" y="198"/>
                      </a:lnTo>
                      <a:lnTo>
                        <a:pt x="1278" y="191"/>
                      </a:lnTo>
                      <a:lnTo>
                        <a:pt x="1291" y="173"/>
                      </a:lnTo>
                      <a:lnTo>
                        <a:pt x="1306" y="153"/>
                      </a:lnTo>
                      <a:lnTo>
                        <a:pt x="1315" y="141"/>
                      </a:lnTo>
                      <a:lnTo>
                        <a:pt x="1324" y="128"/>
                      </a:lnTo>
                      <a:lnTo>
                        <a:pt x="1333" y="115"/>
                      </a:lnTo>
                      <a:lnTo>
                        <a:pt x="1341" y="103"/>
                      </a:lnTo>
                      <a:lnTo>
                        <a:pt x="1353" y="90"/>
                      </a:lnTo>
                      <a:lnTo>
                        <a:pt x="1365" y="78"/>
                      </a:lnTo>
                      <a:lnTo>
                        <a:pt x="1377" y="65"/>
                      </a:lnTo>
                      <a:lnTo>
                        <a:pt x="1389" y="53"/>
                      </a:lnTo>
                      <a:lnTo>
                        <a:pt x="1411" y="26"/>
                      </a:lnTo>
                      <a:lnTo>
                        <a:pt x="1411" y="26"/>
                      </a:lnTo>
                      <a:lnTo>
                        <a:pt x="1419" y="24"/>
                      </a:lnTo>
                      <a:lnTo>
                        <a:pt x="1429" y="24"/>
                      </a:lnTo>
                      <a:lnTo>
                        <a:pt x="1439" y="25"/>
                      </a:lnTo>
                      <a:lnTo>
                        <a:pt x="1448" y="26"/>
                      </a:lnTo>
                      <a:lnTo>
                        <a:pt x="1458" y="29"/>
                      </a:lnTo>
                      <a:lnTo>
                        <a:pt x="1468" y="30"/>
                      </a:lnTo>
                      <a:lnTo>
                        <a:pt x="1477" y="30"/>
                      </a:lnTo>
                      <a:lnTo>
                        <a:pt x="1487" y="29"/>
                      </a:lnTo>
                      <a:lnTo>
                        <a:pt x="1496" y="25"/>
                      </a:lnTo>
                      <a:lnTo>
                        <a:pt x="1504" y="22"/>
                      </a:lnTo>
                      <a:lnTo>
                        <a:pt x="1513" y="18"/>
                      </a:lnTo>
                      <a:lnTo>
                        <a:pt x="1522" y="12"/>
                      </a:lnTo>
                      <a:lnTo>
                        <a:pt x="1530" y="8"/>
                      </a:lnTo>
                      <a:lnTo>
                        <a:pt x="1539" y="4"/>
                      </a:lnTo>
                      <a:lnTo>
                        <a:pt x="1548" y="2"/>
                      </a:lnTo>
                      <a:lnTo>
                        <a:pt x="1555" y="0"/>
                      </a:lnTo>
                      <a:lnTo>
                        <a:pt x="1557" y="14"/>
                      </a:lnTo>
                      <a:lnTo>
                        <a:pt x="1561" y="34"/>
                      </a:lnTo>
                      <a:lnTo>
                        <a:pt x="1563" y="43"/>
                      </a:lnTo>
                      <a:lnTo>
                        <a:pt x="1565" y="51"/>
                      </a:lnTo>
                      <a:lnTo>
                        <a:pt x="1567" y="54"/>
                      </a:lnTo>
                      <a:lnTo>
                        <a:pt x="1569" y="57"/>
                      </a:lnTo>
                      <a:lnTo>
                        <a:pt x="1571" y="59"/>
                      </a:lnTo>
                      <a:lnTo>
                        <a:pt x="1575" y="61"/>
                      </a:lnTo>
                      <a:lnTo>
                        <a:pt x="1581" y="61"/>
                      </a:lnTo>
                      <a:lnTo>
                        <a:pt x="1588" y="61"/>
                      </a:lnTo>
                      <a:lnTo>
                        <a:pt x="1594" y="59"/>
                      </a:lnTo>
                      <a:lnTo>
                        <a:pt x="1600" y="56"/>
                      </a:lnTo>
                      <a:lnTo>
                        <a:pt x="1611" y="49"/>
                      </a:lnTo>
                      <a:lnTo>
                        <a:pt x="1623" y="45"/>
                      </a:lnTo>
                      <a:lnTo>
                        <a:pt x="1638" y="43"/>
                      </a:lnTo>
                      <a:lnTo>
                        <a:pt x="1651" y="43"/>
                      </a:lnTo>
                      <a:lnTo>
                        <a:pt x="1657" y="44"/>
                      </a:lnTo>
                      <a:lnTo>
                        <a:pt x="1661" y="45"/>
                      </a:lnTo>
                      <a:lnTo>
                        <a:pt x="1664" y="46"/>
                      </a:lnTo>
                      <a:lnTo>
                        <a:pt x="1668" y="48"/>
                      </a:lnTo>
                      <a:lnTo>
                        <a:pt x="1671" y="51"/>
                      </a:lnTo>
                      <a:lnTo>
                        <a:pt x="1673" y="53"/>
                      </a:lnTo>
                      <a:lnTo>
                        <a:pt x="1675" y="57"/>
                      </a:lnTo>
                      <a:lnTo>
                        <a:pt x="1676" y="60"/>
                      </a:lnTo>
                      <a:lnTo>
                        <a:pt x="1678" y="68"/>
                      </a:lnTo>
                      <a:lnTo>
                        <a:pt x="1679" y="77"/>
                      </a:lnTo>
                      <a:lnTo>
                        <a:pt x="1679" y="95"/>
                      </a:lnTo>
                      <a:lnTo>
                        <a:pt x="1681" y="116"/>
                      </a:lnTo>
                      <a:lnTo>
                        <a:pt x="1683" y="126"/>
                      </a:lnTo>
                      <a:lnTo>
                        <a:pt x="1685" y="135"/>
                      </a:lnTo>
                      <a:lnTo>
                        <a:pt x="1690" y="144"/>
                      </a:lnTo>
                      <a:lnTo>
                        <a:pt x="1697" y="153"/>
                      </a:lnTo>
                      <a:lnTo>
                        <a:pt x="1697" y="156"/>
                      </a:lnTo>
                      <a:lnTo>
                        <a:pt x="1697" y="159"/>
                      </a:lnTo>
                      <a:lnTo>
                        <a:pt x="1698" y="162"/>
                      </a:lnTo>
                      <a:lnTo>
                        <a:pt x="1700" y="166"/>
                      </a:lnTo>
                      <a:lnTo>
                        <a:pt x="1704" y="171"/>
                      </a:lnTo>
                      <a:lnTo>
                        <a:pt x="1709" y="175"/>
                      </a:lnTo>
                      <a:lnTo>
                        <a:pt x="1714" y="181"/>
                      </a:lnTo>
                      <a:lnTo>
                        <a:pt x="1718" y="185"/>
                      </a:lnTo>
                      <a:lnTo>
                        <a:pt x="1722" y="192"/>
                      </a:lnTo>
                      <a:lnTo>
                        <a:pt x="1723" y="198"/>
                      </a:lnTo>
                      <a:lnTo>
                        <a:pt x="1722" y="201"/>
                      </a:lnTo>
                      <a:lnTo>
                        <a:pt x="1721" y="206"/>
                      </a:lnTo>
                      <a:lnTo>
                        <a:pt x="1717" y="210"/>
                      </a:lnTo>
                      <a:lnTo>
                        <a:pt x="1715" y="213"/>
                      </a:lnTo>
                      <a:lnTo>
                        <a:pt x="1713" y="218"/>
                      </a:lnTo>
                      <a:lnTo>
                        <a:pt x="1711" y="223"/>
                      </a:lnTo>
                      <a:lnTo>
                        <a:pt x="1711" y="227"/>
                      </a:lnTo>
                      <a:lnTo>
                        <a:pt x="1713" y="233"/>
                      </a:lnTo>
                      <a:lnTo>
                        <a:pt x="1719" y="240"/>
                      </a:lnTo>
                      <a:lnTo>
                        <a:pt x="1728" y="248"/>
                      </a:lnTo>
                      <a:lnTo>
                        <a:pt x="1737" y="255"/>
                      </a:lnTo>
                      <a:lnTo>
                        <a:pt x="1745" y="262"/>
                      </a:lnTo>
                      <a:lnTo>
                        <a:pt x="1750" y="266"/>
                      </a:lnTo>
                      <a:lnTo>
                        <a:pt x="1752" y="269"/>
                      </a:lnTo>
                      <a:lnTo>
                        <a:pt x="1755" y="274"/>
                      </a:lnTo>
                      <a:lnTo>
                        <a:pt x="1756" y="278"/>
                      </a:lnTo>
                      <a:lnTo>
                        <a:pt x="1756" y="282"/>
                      </a:lnTo>
                      <a:lnTo>
                        <a:pt x="1755" y="288"/>
                      </a:lnTo>
                      <a:lnTo>
                        <a:pt x="1753" y="293"/>
                      </a:lnTo>
                      <a:lnTo>
                        <a:pt x="1749" y="299"/>
                      </a:lnTo>
                      <a:lnTo>
                        <a:pt x="1737" y="310"/>
                      </a:lnTo>
                      <a:lnTo>
                        <a:pt x="1724" y="322"/>
                      </a:lnTo>
                      <a:lnTo>
                        <a:pt x="1717" y="329"/>
                      </a:lnTo>
                      <a:lnTo>
                        <a:pt x="1712" y="334"/>
                      </a:lnTo>
                      <a:lnTo>
                        <a:pt x="1706" y="342"/>
                      </a:lnTo>
                      <a:lnTo>
                        <a:pt x="1701" y="349"/>
                      </a:lnTo>
                      <a:lnTo>
                        <a:pt x="1696" y="358"/>
                      </a:lnTo>
                      <a:lnTo>
                        <a:pt x="1688" y="365"/>
                      </a:lnTo>
                      <a:lnTo>
                        <a:pt x="1681" y="373"/>
                      </a:lnTo>
                      <a:lnTo>
                        <a:pt x="1674" y="381"/>
                      </a:lnTo>
                      <a:lnTo>
                        <a:pt x="1671" y="385"/>
                      </a:lnTo>
                      <a:lnTo>
                        <a:pt x="1668" y="388"/>
                      </a:lnTo>
                      <a:lnTo>
                        <a:pt x="1665" y="392"/>
                      </a:lnTo>
                      <a:lnTo>
                        <a:pt x="1664" y="397"/>
                      </a:lnTo>
                      <a:lnTo>
                        <a:pt x="1663" y="401"/>
                      </a:lnTo>
                      <a:lnTo>
                        <a:pt x="1663" y="405"/>
                      </a:lnTo>
                      <a:lnTo>
                        <a:pt x="1664" y="411"/>
                      </a:lnTo>
                      <a:lnTo>
                        <a:pt x="1667" y="416"/>
                      </a:lnTo>
                      <a:lnTo>
                        <a:pt x="1682" y="428"/>
                      </a:lnTo>
                      <a:lnTo>
                        <a:pt x="1692" y="439"/>
                      </a:lnTo>
                      <a:lnTo>
                        <a:pt x="1686" y="449"/>
                      </a:lnTo>
                      <a:lnTo>
                        <a:pt x="1679" y="461"/>
                      </a:lnTo>
                      <a:lnTo>
                        <a:pt x="1677" y="467"/>
                      </a:lnTo>
                      <a:lnTo>
                        <a:pt x="1674" y="473"/>
                      </a:lnTo>
                      <a:lnTo>
                        <a:pt x="1673" y="480"/>
                      </a:lnTo>
                      <a:lnTo>
                        <a:pt x="1672" y="485"/>
                      </a:lnTo>
                      <a:lnTo>
                        <a:pt x="1676" y="504"/>
                      </a:lnTo>
                      <a:lnTo>
                        <a:pt x="1678" y="513"/>
                      </a:lnTo>
                      <a:lnTo>
                        <a:pt x="1677" y="517"/>
                      </a:lnTo>
                      <a:lnTo>
                        <a:pt x="1674" y="520"/>
                      </a:lnTo>
                      <a:lnTo>
                        <a:pt x="1668" y="524"/>
                      </a:lnTo>
                      <a:lnTo>
                        <a:pt x="1658" y="529"/>
                      </a:lnTo>
                      <a:lnTo>
                        <a:pt x="1651" y="535"/>
                      </a:lnTo>
                      <a:lnTo>
                        <a:pt x="1644" y="544"/>
                      </a:lnTo>
                      <a:lnTo>
                        <a:pt x="1636" y="557"/>
                      </a:lnTo>
                      <a:lnTo>
                        <a:pt x="1630" y="570"/>
                      </a:lnTo>
                      <a:lnTo>
                        <a:pt x="1623" y="584"/>
                      </a:lnTo>
                      <a:lnTo>
                        <a:pt x="1618" y="598"/>
                      </a:lnTo>
                      <a:lnTo>
                        <a:pt x="1615" y="610"/>
                      </a:lnTo>
                      <a:lnTo>
                        <a:pt x="1614" y="618"/>
                      </a:lnTo>
                      <a:lnTo>
                        <a:pt x="1614" y="633"/>
                      </a:lnTo>
                      <a:lnTo>
                        <a:pt x="1615" y="657"/>
                      </a:lnTo>
                      <a:lnTo>
                        <a:pt x="1616" y="669"/>
                      </a:lnTo>
                      <a:lnTo>
                        <a:pt x="1618" y="679"/>
                      </a:lnTo>
                      <a:lnTo>
                        <a:pt x="1619" y="683"/>
                      </a:lnTo>
                      <a:lnTo>
                        <a:pt x="1621" y="685"/>
                      </a:lnTo>
                      <a:lnTo>
                        <a:pt x="1623" y="687"/>
                      </a:lnTo>
                      <a:lnTo>
                        <a:pt x="1624" y="687"/>
                      </a:lnTo>
                      <a:lnTo>
                        <a:pt x="1631" y="685"/>
                      </a:lnTo>
                      <a:lnTo>
                        <a:pt x="1636" y="681"/>
                      </a:lnTo>
                      <a:lnTo>
                        <a:pt x="1642" y="675"/>
                      </a:lnTo>
                      <a:lnTo>
                        <a:pt x="1647" y="670"/>
                      </a:lnTo>
                      <a:lnTo>
                        <a:pt x="1649" y="668"/>
                      </a:lnTo>
                      <a:lnTo>
                        <a:pt x="1652" y="667"/>
                      </a:lnTo>
                      <a:lnTo>
                        <a:pt x="1655" y="666"/>
                      </a:lnTo>
                      <a:lnTo>
                        <a:pt x="1658" y="666"/>
                      </a:lnTo>
                      <a:lnTo>
                        <a:pt x="1660" y="667"/>
                      </a:lnTo>
                      <a:lnTo>
                        <a:pt x="1662" y="669"/>
                      </a:lnTo>
                      <a:lnTo>
                        <a:pt x="1665" y="672"/>
                      </a:lnTo>
                      <a:lnTo>
                        <a:pt x="1668" y="678"/>
                      </a:lnTo>
                      <a:lnTo>
                        <a:pt x="1675" y="700"/>
                      </a:lnTo>
                      <a:lnTo>
                        <a:pt x="1681" y="720"/>
                      </a:lnTo>
                      <a:lnTo>
                        <a:pt x="1683" y="724"/>
                      </a:lnTo>
                      <a:lnTo>
                        <a:pt x="1685" y="728"/>
                      </a:lnTo>
                      <a:lnTo>
                        <a:pt x="1687" y="733"/>
                      </a:lnTo>
                      <a:lnTo>
                        <a:pt x="1691" y="736"/>
                      </a:lnTo>
                      <a:lnTo>
                        <a:pt x="1696" y="738"/>
                      </a:lnTo>
                      <a:lnTo>
                        <a:pt x="1700" y="740"/>
                      </a:lnTo>
                      <a:lnTo>
                        <a:pt x="1706" y="742"/>
                      </a:lnTo>
                      <a:lnTo>
                        <a:pt x="1714" y="743"/>
                      </a:lnTo>
                      <a:lnTo>
                        <a:pt x="1726" y="745"/>
                      </a:lnTo>
                      <a:lnTo>
                        <a:pt x="1739" y="746"/>
                      </a:lnTo>
                      <a:lnTo>
                        <a:pt x="1745" y="747"/>
                      </a:lnTo>
                      <a:lnTo>
                        <a:pt x="1751" y="749"/>
                      </a:lnTo>
                      <a:lnTo>
                        <a:pt x="1756" y="752"/>
                      </a:lnTo>
                      <a:lnTo>
                        <a:pt x="1759" y="755"/>
                      </a:lnTo>
                      <a:lnTo>
                        <a:pt x="1762" y="762"/>
                      </a:lnTo>
                      <a:lnTo>
                        <a:pt x="1763" y="767"/>
                      </a:lnTo>
                      <a:lnTo>
                        <a:pt x="1763" y="774"/>
                      </a:lnTo>
                      <a:lnTo>
                        <a:pt x="1760" y="780"/>
                      </a:lnTo>
                      <a:lnTo>
                        <a:pt x="1756" y="792"/>
                      </a:lnTo>
                      <a:lnTo>
                        <a:pt x="1754" y="804"/>
                      </a:lnTo>
                      <a:lnTo>
                        <a:pt x="1753" y="817"/>
                      </a:lnTo>
                      <a:lnTo>
                        <a:pt x="1754" y="830"/>
                      </a:lnTo>
                      <a:lnTo>
                        <a:pt x="1754" y="836"/>
                      </a:lnTo>
                      <a:lnTo>
                        <a:pt x="1754" y="843"/>
                      </a:lnTo>
                      <a:lnTo>
                        <a:pt x="1754" y="849"/>
                      </a:lnTo>
                      <a:lnTo>
                        <a:pt x="1752" y="856"/>
                      </a:lnTo>
                      <a:lnTo>
                        <a:pt x="1749" y="867"/>
                      </a:lnTo>
                      <a:lnTo>
                        <a:pt x="1746" y="876"/>
                      </a:lnTo>
                      <a:lnTo>
                        <a:pt x="1745" y="887"/>
                      </a:lnTo>
                      <a:lnTo>
                        <a:pt x="1744" y="898"/>
                      </a:lnTo>
                      <a:lnTo>
                        <a:pt x="1744" y="909"/>
                      </a:lnTo>
                      <a:lnTo>
                        <a:pt x="1745" y="920"/>
                      </a:lnTo>
                      <a:lnTo>
                        <a:pt x="1748" y="930"/>
                      </a:lnTo>
                      <a:lnTo>
                        <a:pt x="1752" y="941"/>
                      </a:lnTo>
                      <a:lnTo>
                        <a:pt x="1758" y="957"/>
                      </a:lnTo>
                      <a:lnTo>
                        <a:pt x="1767" y="974"/>
                      </a:lnTo>
                      <a:lnTo>
                        <a:pt x="1775" y="990"/>
                      </a:lnTo>
                      <a:lnTo>
                        <a:pt x="1782" y="1006"/>
                      </a:lnTo>
                      <a:lnTo>
                        <a:pt x="1785" y="1022"/>
                      </a:lnTo>
                      <a:lnTo>
                        <a:pt x="1789" y="1046"/>
                      </a:lnTo>
                      <a:lnTo>
                        <a:pt x="1790" y="1059"/>
                      </a:lnTo>
                      <a:lnTo>
                        <a:pt x="1790" y="1071"/>
                      </a:lnTo>
                      <a:lnTo>
                        <a:pt x="1790" y="1080"/>
                      </a:lnTo>
                      <a:lnTo>
                        <a:pt x="1789" y="1086"/>
                      </a:lnTo>
                      <a:lnTo>
                        <a:pt x="1787" y="1091"/>
                      </a:lnTo>
                      <a:lnTo>
                        <a:pt x="1789" y="1097"/>
                      </a:lnTo>
                      <a:lnTo>
                        <a:pt x="1790" y="1102"/>
                      </a:lnTo>
                      <a:lnTo>
                        <a:pt x="1792" y="1106"/>
                      </a:lnTo>
                      <a:lnTo>
                        <a:pt x="1795" y="1111"/>
                      </a:lnTo>
                      <a:lnTo>
                        <a:pt x="1799" y="1115"/>
                      </a:lnTo>
                      <a:lnTo>
                        <a:pt x="1805" y="1119"/>
                      </a:lnTo>
                      <a:lnTo>
                        <a:pt x="1810" y="1123"/>
                      </a:lnTo>
                      <a:lnTo>
                        <a:pt x="1834" y="1136"/>
                      </a:lnTo>
                      <a:lnTo>
                        <a:pt x="1856" y="1144"/>
                      </a:lnTo>
                      <a:lnTo>
                        <a:pt x="1860" y="1150"/>
                      </a:lnTo>
                      <a:lnTo>
                        <a:pt x="1865" y="1153"/>
                      </a:lnTo>
                      <a:lnTo>
                        <a:pt x="1871" y="1155"/>
                      </a:lnTo>
                      <a:lnTo>
                        <a:pt x="1876" y="1156"/>
                      </a:lnTo>
                      <a:lnTo>
                        <a:pt x="1881" y="1157"/>
                      </a:lnTo>
                      <a:lnTo>
                        <a:pt x="1887" y="1157"/>
                      </a:lnTo>
                      <a:lnTo>
                        <a:pt x="1892" y="1156"/>
                      </a:lnTo>
                      <a:lnTo>
                        <a:pt x="1899" y="1155"/>
                      </a:lnTo>
                      <a:lnTo>
                        <a:pt x="1910" y="1152"/>
                      </a:lnTo>
                      <a:lnTo>
                        <a:pt x="1921" y="1150"/>
                      </a:lnTo>
                      <a:lnTo>
                        <a:pt x="1927" y="1148"/>
                      </a:lnTo>
                      <a:lnTo>
                        <a:pt x="1932" y="1148"/>
                      </a:lnTo>
                      <a:lnTo>
                        <a:pt x="1938" y="1148"/>
                      </a:lnTo>
                      <a:lnTo>
                        <a:pt x="1943" y="1151"/>
                      </a:lnTo>
                      <a:lnTo>
                        <a:pt x="1958" y="1157"/>
                      </a:lnTo>
                      <a:lnTo>
                        <a:pt x="1969" y="1165"/>
                      </a:lnTo>
                      <a:lnTo>
                        <a:pt x="1975" y="1169"/>
                      </a:lnTo>
                      <a:lnTo>
                        <a:pt x="1982" y="1171"/>
                      </a:lnTo>
                      <a:lnTo>
                        <a:pt x="1991" y="1173"/>
                      </a:lnTo>
                      <a:lnTo>
                        <a:pt x="2000" y="1174"/>
                      </a:lnTo>
                      <a:lnTo>
                        <a:pt x="2014" y="1175"/>
                      </a:lnTo>
                      <a:lnTo>
                        <a:pt x="2033" y="1177"/>
                      </a:lnTo>
                      <a:lnTo>
                        <a:pt x="2041" y="1178"/>
                      </a:lnTo>
                      <a:lnTo>
                        <a:pt x="2050" y="1180"/>
                      </a:lnTo>
                      <a:lnTo>
                        <a:pt x="2056" y="1182"/>
                      </a:lnTo>
                      <a:lnTo>
                        <a:pt x="2062" y="1185"/>
                      </a:lnTo>
                      <a:lnTo>
                        <a:pt x="2068" y="1195"/>
                      </a:lnTo>
                      <a:lnTo>
                        <a:pt x="2075" y="1205"/>
                      </a:lnTo>
                      <a:lnTo>
                        <a:pt x="2079" y="1208"/>
                      </a:lnTo>
                      <a:lnTo>
                        <a:pt x="2083" y="1211"/>
                      </a:lnTo>
                      <a:lnTo>
                        <a:pt x="2087" y="1211"/>
                      </a:lnTo>
                      <a:lnTo>
                        <a:pt x="2089" y="1211"/>
                      </a:lnTo>
                      <a:lnTo>
                        <a:pt x="2092" y="1211"/>
                      </a:lnTo>
                      <a:lnTo>
                        <a:pt x="2096" y="1210"/>
                      </a:lnTo>
                      <a:lnTo>
                        <a:pt x="2108" y="1205"/>
                      </a:lnTo>
                      <a:lnTo>
                        <a:pt x="2122" y="1200"/>
                      </a:lnTo>
                      <a:lnTo>
                        <a:pt x="2130" y="1198"/>
                      </a:lnTo>
                      <a:lnTo>
                        <a:pt x="2137" y="1197"/>
                      </a:lnTo>
                      <a:lnTo>
                        <a:pt x="2144" y="1197"/>
                      </a:lnTo>
                      <a:lnTo>
                        <a:pt x="2149" y="1198"/>
                      </a:lnTo>
                      <a:lnTo>
                        <a:pt x="2153" y="1200"/>
                      </a:lnTo>
                      <a:lnTo>
                        <a:pt x="2155" y="1202"/>
                      </a:lnTo>
                      <a:lnTo>
                        <a:pt x="2156" y="1205"/>
                      </a:lnTo>
                      <a:lnTo>
                        <a:pt x="2156" y="1208"/>
                      </a:lnTo>
                      <a:lnTo>
                        <a:pt x="2154" y="1215"/>
                      </a:lnTo>
                      <a:lnTo>
                        <a:pt x="2151" y="1223"/>
                      </a:lnTo>
                      <a:lnTo>
                        <a:pt x="2150" y="1227"/>
                      </a:lnTo>
                      <a:lnTo>
                        <a:pt x="2150" y="1231"/>
                      </a:lnTo>
                      <a:lnTo>
                        <a:pt x="2151" y="1235"/>
                      </a:lnTo>
                      <a:lnTo>
                        <a:pt x="2154" y="1238"/>
                      </a:lnTo>
                      <a:lnTo>
                        <a:pt x="2157" y="1241"/>
                      </a:lnTo>
                      <a:lnTo>
                        <a:pt x="2162" y="1244"/>
                      </a:lnTo>
                      <a:lnTo>
                        <a:pt x="2169" y="1246"/>
                      </a:lnTo>
                      <a:lnTo>
                        <a:pt x="2178" y="1248"/>
                      </a:lnTo>
                      <a:lnTo>
                        <a:pt x="2188" y="1249"/>
                      </a:lnTo>
                      <a:lnTo>
                        <a:pt x="2197" y="1252"/>
                      </a:lnTo>
                      <a:lnTo>
                        <a:pt x="2204" y="1255"/>
                      </a:lnTo>
                      <a:lnTo>
                        <a:pt x="2212" y="1260"/>
                      </a:lnTo>
                      <a:lnTo>
                        <a:pt x="2218" y="1264"/>
                      </a:lnTo>
                      <a:lnTo>
                        <a:pt x="2225" y="1268"/>
                      </a:lnTo>
                      <a:lnTo>
                        <a:pt x="2232" y="1272"/>
                      </a:lnTo>
                      <a:lnTo>
                        <a:pt x="2241" y="1274"/>
                      </a:lnTo>
                      <a:lnTo>
                        <a:pt x="2251" y="1277"/>
                      </a:lnTo>
                      <a:lnTo>
                        <a:pt x="2257" y="1280"/>
                      </a:lnTo>
                      <a:lnTo>
                        <a:pt x="2263" y="1285"/>
                      </a:lnTo>
                      <a:lnTo>
                        <a:pt x="2266" y="1290"/>
                      </a:lnTo>
                      <a:lnTo>
                        <a:pt x="2268" y="1294"/>
                      </a:lnTo>
                      <a:lnTo>
                        <a:pt x="2268" y="1300"/>
                      </a:lnTo>
                      <a:lnTo>
                        <a:pt x="2269" y="1305"/>
                      </a:lnTo>
                      <a:lnTo>
                        <a:pt x="2269" y="1309"/>
                      </a:lnTo>
                      <a:lnTo>
                        <a:pt x="2268" y="1315"/>
                      </a:lnTo>
                      <a:lnTo>
                        <a:pt x="2269" y="1318"/>
                      </a:lnTo>
                      <a:lnTo>
                        <a:pt x="2269" y="1321"/>
                      </a:lnTo>
                      <a:lnTo>
                        <a:pt x="2271" y="1323"/>
                      </a:lnTo>
                      <a:lnTo>
                        <a:pt x="2275" y="1325"/>
                      </a:lnTo>
                      <a:lnTo>
                        <a:pt x="2279" y="1323"/>
                      </a:lnTo>
                      <a:lnTo>
                        <a:pt x="2285" y="1321"/>
                      </a:lnTo>
                      <a:lnTo>
                        <a:pt x="2295" y="1318"/>
                      </a:lnTo>
                      <a:lnTo>
                        <a:pt x="2316" y="1309"/>
                      </a:lnTo>
                      <a:lnTo>
                        <a:pt x="2331" y="1303"/>
                      </a:lnTo>
                      <a:lnTo>
                        <a:pt x="2337" y="1302"/>
                      </a:lnTo>
                      <a:lnTo>
                        <a:pt x="2344" y="1301"/>
                      </a:lnTo>
                      <a:lnTo>
                        <a:pt x="2348" y="1301"/>
                      </a:lnTo>
                      <a:lnTo>
                        <a:pt x="2352" y="1302"/>
                      </a:lnTo>
                      <a:lnTo>
                        <a:pt x="2356" y="1304"/>
                      </a:lnTo>
                      <a:lnTo>
                        <a:pt x="2359" y="1307"/>
                      </a:lnTo>
                      <a:lnTo>
                        <a:pt x="2361" y="1312"/>
                      </a:lnTo>
                      <a:lnTo>
                        <a:pt x="2362" y="1317"/>
                      </a:lnTo>
                      <a:lnTo>
                        <a:pt x="2364" y="1332"/>
                      </a:lnTo>
                      <a:lnTo>
                        <a:pt x="2365" y="1352"/>
                      </a:lnTo>
                      <a:lnTo>
                        <a:pt x="2367" y="1358"/>
                      </a:lnTo>
                      <a:lnTo>
                        <a:pt x="2371" y="1363"/>
                      </a:lnTo>
                      <a:lnTo>
                        <a:pt x="2374" y="1366"/>
                      </a:lnTo>
                      <a:lnTo>
                        <a:pt x="2377" y="1367"/>
                      </a:lnTo>
                      <a:lnTo>
                        <a:pt x="2380" y="1367"/>
                      </a:lnTo>
                      <a:lnTo>
                        <a:pt x="2384" y="1364"/>
                      </a:lnTo>
                      <a:lnTo>
                        <a:pt x="2388" y="1362"/>
                      </a:lnTo>
                      <a:lnTo>
                        <a:pt x="2392" y="1359"/>
                      </a:lnTo>
                      <a:lnTo>
                        <a:pt x="2400" y="1350"/>
                      </a:lnTo>
                      <a:lnTo>
                        <a:pt x="2407" y="1341"/>
                      </a:lnTo>
                      <a:lnTo>
                        <a:pt x="2415" y="1333"/>
                      </a:lnTo>
                      <a:lnTo>
                        <a:pt x="2423" y="1328"/>
                      </a:lnTo>
                      <a:lnTo>
                        <a:pt x="2432" y="1325"/>
                      </a:lnTo>
                      <a:lnTo>
                        <a:pt x="2442" y="1321"/>
                      </a:lnTo>
                      <a:lnTo>
                        <a:pt x="2452" y="1320"/>
                      </a:lnTo>
                      <a:lnTo>
                        <a:pt x="2461" y="1320"/>
                      </a:lnTo>
                      <a:lnTo>
                        <a:pt x="2482" y="1320"/>
                      </a:lnTo>
                      <a:lnTo>
                        <a:pt x="2502" y="1319"/>
                      </a:lnTo>
                      <a:lnTo>
                        <a:pt x="2521" y="1316"/>
                      </a:lnTo>
                      <a:lnTo>
                        <a:pt x="2538" y="1314"/>
                      </a:lnTo>
                      <a:lnTo>
                        <a:pt x="2554" y="1314"/>
                      </a:lnTo>
                      <a:lnTo>
                        <a:pt x="2569" y="1315"/>
                      </a:lnTo>
                      <a:lnTo>
                        <a:pt x="2600" y="1319"/>
                      </a:lnTo>
                      <a:lnTo>
                        <a:pt x="2635" y="1326"/>
                      </a:lnTo>
                      <a:lnTo>
                        <a:pt x="2646" y="1328"/>
                      </a:lnTo>
                      <a:lnTo>
                        <a:pt x="2657" y="1332"/>
                      </a:lnTo>
                      <a:lnTo>
                        <a:pt x="2668" y="1337"/>
                      </a:lnTo>
                      <a:lnTo>
                        <a:pt x="2679" y="1343"/>
                      </a:lnTo>
                      <a:lnTo>
                        <a:pt x="2689" y="1347"/>
                      </a:lnTo>
                      <a:lnTo>
                        <a:pt x="2701" y="1350"/>
                      </a:lnTo>
                      <a:lnTo>
                        <a:pt x="2707" y="1352"/>
                      </a:lnTo>
                      <a:lnTo>
                        <a:pt x="2712" y="1353"/>
                      </a:lnTo>
                      <a:lnTo>
                        <a:pt x="2719" y="1353"/>
                      </a:lnTo>
                      <a:lnTo>
                        <a:pt x="2724" y="1352"/>
                      </a:lnTo>
                      <a:lnTo>
                        <a:pt x="2724" y="1352"/>
                      </a:lnTo>
                      <a:lnTo>
                        <a:pt x="2724" y="1396"/>
                      </a:lnTo>
                      <a:lnTo>
                        <a:pt x="2723" y="1402"/>
                      </a:lnTo>
                      <a:lnTo>
                        <a:pt x="2724" y="1409"/>
                      </a:lnTo>
                      <a:lnTo>
                        <a:pt x="2726" y="1416"/>
                      </a:lnTo>
                      <a:lnTo>
                        <a:pt x="2730" y="1424"/>
                      </a:lnTo>
                      <a:lnTo>
                        <a:pt x="2735" y="1433"/>
                      </a:lnTo>
                      <a:lnTo>
                        <a:pt x="2740" y="1440"/>
                      </a:lnTo>
                      <a:lnTo>
                        <a:pt x="2747" y="1448"/>
                      </a:lnTo>
                      <a:lnTo>
                        <a:pt x="2753" y="1456"/>
                      </a:lnTo>
                      <a:lnTo>
                        <a:pt x="2768" y="1471"/>
                      </a:lnTo>
                      <a:lnTo>
                        <a:pt x="2783" y="1484"/>
                      </a:lnTo>
                      <a:lnTo>
                        <a:pt x="2796" y="1495"/>
                      </a:lnTo>
                      <a:lnTo>
                        <a:pt x="2808" y="1503"/>
                      </a:lnTo>
                      <a:lnTo>
                        <a:pt x="2811" y="1505"/>
                      </a:lnTo>
                      <a:lnTo>
                        <a:pt x="2814" y="1508"/>
                      </a:lnTo>
                      <a:lnTo>
                        <a:pt x="2817" y="1511"/>
                      </a:lnTo>
                      <a:lnTo>
                        <a:pt x="2818" y="1515"/>
                      </a:lnTo>
                      <a:lnTo>
                        <a:pt x="2821" y="1521"/>
                      </a:lnTo>
                      <a:lnTo>
                        <a:pt x="2823" y="1529"/>
                      </a:lnTo>
                      <a:lnTo>
                        <a:pt x="2825" y="1537"/>
                      </a:lnTo>
                      <a:lnTo>
                        <a:pt x="2827" y="1545"/>
                      </a:lnTo>
                      <a:lnTo>
                        <a:pt x="2829" y="1552"/>
                      </a:lnTo>
                      <a:lnTo>
                        <a:pt x="2832" y="1560"/>
                      </a:lnTo>
                      <a:lnTo>
                        <a:pt x="2838" y="1568"/>
                      </a:lnTo>
                      <a:lnTo>
                        <a:pt x="2845" y="1574"/>
                      </a:lnTo>
                      <a:lnTo>
                        <a:pt x="2854" y="1579"/>
                      </a:lnTo>
                      <a:lnTo>
                        <a:pt x="2862" y="1583"/>
                      </a:lnTo>
                      <a:lnTo>
                        <a:pt x="2873" y="1588"/>
                      </a:lnTo>
                      <a:lnTo>
                        <a:pt x="2883" y="1593"/>
                      </a:lnTo>
                      <a:lnTo>
                        <a:pt x="2891" y="1600"/>
                      </a:lnTo>
                      <a:lnTo>
                        <a:pt x="2900" y="1606"/>
                      </a:lnTo>
                      <a:lnTo>
                        <a:pt x="2901" y="1615"/>
                      </a:lnTo>
                      <a:lnTo>
                        <a:pt x="2903" y="1623"/>
                      </a:lnTo>
                      <a:lnTo>
                        <a:pt x="2905" y="1629"/>
                      </a:lnTo>
                      <a:lnTo>
                        <a:pt x="2908" y="1634"/>
                      </a:lnTo>
                      <a:lnTo>
                        <a:pt x="2915" y="1645"/>
                      </a:lnTo>
                      <a:lnTo>
                        <a:pt x="2923" y="1654"/>
                      </a:lnTo>
                      <a:lnTo>
                        <a:pt x="2931" y="1661"/>
                      </a:lnTo>
                      <a:lnTo>
                        <a:pt x="2939" y="1670"/>
                      </a:lnTo>
                      <a:lnTo>
                        <a:pt x="2942" y="1674"/>
                      </a:lnTo>
                      <a:lnTo>
                        <a:pt x="2944" y="1680"/>
                      </a:lnTo>
                      <a:lnTo>
                        <a:pt x="2946" y="1685"/>
                      </a:lnTo>
                      <a:lnTo>
                        <a:pt x="2949" y="1692"/>
                      </a:lnTo>
                      <a:lnTo>
                        <a:pt x="2951" y="1701"/>
                      </a:lnTo>
                      <a:lnTo>
                        <a:pt x="2954" y="1710"/>
                      </a:lnTo>
                      <a:lnTo>
                        <a:pt x="2957" y="1718"/>
                      </a:lnTo>
                      <a:lnTo>
                        <a:pt x="2960" y="1726"/>
                      </a:lnTo>
                      <a:lnTo>
                        <a:pt x="2965" y="1734"/>
                      </a:lnTo>
                      <a:lnTo>
                        <a:pt x="2967" y="1741"/>
                      </a:lnTo>
                      <a:lnTo>
                        <a:pt x="2969" y="1750"/>
                      </a:lnTo>
                      <a:lnTo>
                        <a:pt x="2970" y="1759"/>
                      </a:lnTo>
                      <a:lnTo>
                        <a:pt x="2969" y="1774"/>
                      </a:lnTo>
                      <a:lnTo>
                        <a:pt x="2969" y="1786"/>
                      </a:lnTo>
                      <a:lnTo>
                        <a:pt x="2969" y="1792"/>
                      </a:lnTo>
                      <a:lnTo>
                        <a:pt x="2971" y="1798"/>
                      </a:lnTo>
                      <a:lnTo>
                        <a:pt x="2976" y="1804"/>
                      </a:lnTo>
                      <a:lnTo>
                        <a:pt x="2982" y="1811"/>
                      </a:lnTo>
                      <a:lnTo>
                        <a:pt x="2999" y="1828"/>
                      </a:lnTo>
                      <a:lnTo>
                        <a:pt x="3019" y="1846"/>
                      </a:lnTo>
                      <a:lnTo>
                        <a:pt x="3036" y="1866"/>
                      </a:lnTo>
                      <a:lnTo>
                        <a:pt x="3051" y="1885"/>
                      </a:lnTo>
                      <a:lnTo>
                        <a:pt x="3059" y="1893"/>
                      </a:lnTo>
                      <a:lnTo>
                        <a:pt x="3067" y="1902"/>
                      </a:lnTo>
                      <a:lnTo>
                        <a:pt x="3079" y="1912"/>
                      </a:lnTo>
                      <a:lnTo>
                        <a:pt x="3092" y="1921"/>
                      </a:lnTo>
                      <a:lnTo>
                        <a:pt x="3105" y="1929"/>
                      </a:lnTo>
                      <a:lnTo>
                        <a:pt x="3118" y="1937"/>
                      </a:lnTo>
                      <a:lnTo>
                        <a:pt x="3130" y="1941"/>
                      </a:lnTo>
                      <a:lnTo>
                        <a:pt x="3140" y="1943"/>
                      </a:lnTo>
                      <a:lnTo>
                        <a:pt x="3139" y="1953"/>
                      </a:lnTo>
                      <a:lnTo>
                        <a:pt x="3139" y="1961"/>
                      </a:lnTo>
                      <a:lnTo>
                        <a:pt x="3139" y="1966"/>
                      </a:lnTo>
                      <a:lnTo>
                        <a:pt x="3141" y="1970"/>
                      </a:lnTo>
                      <a:lnTo>
                        <a:pt x="3143" y="1975"/>
                      </a:lnTo>
                      <a:lnTo>
                        <a:pt x="3145" y="1977"/>
                      </a:lnTo>
                      <a:lnTo>
                        <a:pt x="3149" y="1979"/>
                      </a:lnTo>
                      <a:lnTo>
                        <a:pt x="3153" y="1980"/>
                      </a:lnTo>
                      <a:lnTo>
                        <a:pt x="3161" y="1981"/>
                      </a:lnTo>
                      <a:lnTo>
                        <a:pt x="3171" y="1981"/>
                      </a:lnTo>
                      <a:lnTo>
                        <a:pt x="3181" y="1982"/>
                      </a:lnTo>
                      <a:lnTo>
                        <a:pt x="3191" y="1985"/>
                      </a:lnTo>
                      <a:lnTo>
                        <a:pt x="3196" y="1989"/>
                      </a:lnTo>
                      <a:lnTo>
                        <a:pt x="3200" y="1991"/>
                      </a:lnTo>
                      <a:lnTo>
                        <a:pt x="3203" y="1994"/>
                      </a:lnTo>
                      <a:lnTo>
                        <a:pt x="3205" y="1997"/>
                      </a:lnTo>
                      <a:lnTo>
                        <a:pt x="3206" y="2000"/>
                      </a:lnTo>
                      <a:lnTo>
                        <a:pt x="3206" y="2002"/>
                      </a:lnTo>
                      <a:lnTo>
                        <a:pt x="3206" y="2005"/>
                      </a:lnTo>
                      <a:lnTo>
                        <a:pt x="3205" y="2007"/>
                      </a:lnTo>
                      <a:lnTo>
                        <a:pt x="3202" y="2011"/>
                      </a:lnTo>
                      <a:lnTo>
                        <a:pt x="3201" y="2016"/>
                      </a:lnTo>
                      <a:lnTo>
                        <a:pt x="3201" y="2018"/>
                      </a:lnTo>
                      <a:lnTo>
                        <a:pt x="3202" y="2020"/>
                      </a:lnTo>
                      <a:lnTo>
                        <a:pt x="3203" y="2021"/>
                      </a:lnTo>
                      <a:lnTo>
                        <a:pt x="3207" y="2023"/>
                      </a:lnTo>
                      <a:lnTo>
                        <a:pt x="3222" y="2032"/>
                      </a:lnTo>
                      <a:lnTo>
                        <a:pt x="3230" y="2037"/>
                      </a:lnTo>
                      <a:lnTo>
                        <a:pt x="3235" y="2041"/>
                      </a:lnTo>
                      <a:lnTo>
                        <a:pt x="3238" y="2045"/>
                      </a:lnTo>
                      <a:lnTo>
                        <a:pt x="3242" y="2051"/>
                      </a:lnTo>
                      <a:lnTo>
                        <a:pt x="3248" y="2060"/>
                      </a:lnTo>
                      <a:lnTo>
                        <a:pt x="3250" y="2064"/>
                      </a:lnTo>
                      <a:lnTo>
                        <a:pt x="3253" y="2066"/>
                      </a:lnTo>
                      <a:lnTo>
                        <a:pt x="3255" y="2069"/>
                      </a:lnTo>
                      <a:lnTo>
                        <a:pt x="3257" y="2071"/>
                      </a:lnTo>
                      <a:lnTo>
                        <a:pt x="3263" y="2072"/>
                      </a:lnTo>
                      <a:lnTo>
                        <a:pt x="3269" y="2071"/>
                      </a:lnTo>
                      <a:lnTo>
                        <a:pt x="3275" y="2070"/>
                      </a:lnTo>
                      <a:lnTo>
                        <a:pt x="3281" y="2069"/>
                      </a:lnTo>
                      <a:lnTo>
                        <a:pt x="3288" y="2069"/>
                      </a:lnTo>
                      <a:lnTo>
                        <a:pt x="3294" y="2070"/>
                      </a:lnTo>
                      <a:lnTo>
                        <a:pt x="3299" y="2073"/>
                      </a:lnTo>
                      <a:lnTo>
                        <a:pt x="3303" y="2077"/>
                      </a:lnTo>
                      <a:lnTo>
                        <a:pt x="3307" y="2082"/>
                      </a:lnTo>
                      <a:lnTo>
                        <a:pt x="3311" y="2087"/>
                      </a:lnTo>
                      <a:lnTo>
                        <a:pt x="3316" y="2091"/>
                      </a:lnTo>
                      <a:lnTo>
                        <a:pt x="3321" y="2095"/>
                      </a:lnTo>
                      <a:lnTo>
                        <a:pt x="3323" y="2095"/>
                      </a:lnTo>
                      <a:lnTo>
                        <a:pt x="3326" y="2096"/>
                      </a:lnTo>
                      <a:lnTo>
                        <a:pt x="3329" y="2095"/>
                      </a:lnTo>
                      <a:lnTo>
                        <a:pt x="3331" y="2093"/>
                      </a:lnTo>
                      <a:lnTo>
                        <a:pt x="3349" y="2087"/>
                      </a:lnTo>
                      <a:lnTo>
                        <a:pt x="3373" y="2079"/>
                      </a:lnTo>
                      <a:lnTo>
                        <a:pt x="3385" y="2075"/>
                      </a:lnTo>
                      <a:lnTo>
                        <a:pt x="3395" y="2070"/>
                      </a:lnTo>
                      <a:lnTo>
                        <a:pt x="3398" y="2068"/>
                      </a:lnTo>
                      <a:lnTo>
                        <a:pt x="3400" y="2065"/>
                      </a:lnTo>
                      <a:lnTo>
                        <a:pt x="3402" y="2062"/>
                      </a:lnTo>
                      <a:lnTo>
                        <a:pt x="3402" y="2059"/>
                      </a:lnTo>
                      <a:lnTo>
                        <a:pt x="3401" y="2047"/>
                      </a:lnTo>
                      <a:lnTo>
                        <a:pt x="3401" y="2038"/>
                      </a:lnTo>
                      <a:lnTo>
                        <a:pt x="3401" y="2035"/>
                      </a:lnTo>
                      <a:lnTo>
                        <a:pt x="3402" y="2034"/>
                      </a:lnTo>
                      <a:lnTo>
                        <a:pt x="3404" y="2032"/>
                      </a:lnTo>
                      <a:lnTo>
                        <a:pt x="3405" y="2031"/>
                      </a:lnTo>
                      <a:lnTo>
                        <a:pt x="3417" y="2029"/>
                      </a:lnTo>
                      <a:lnTo>
                        <a:pt x="3435" y="2023"/>
                      </a:lnTo>
                      <a:lnTo>
                        <a:pt x="3439" y="2020"/>
                      </a:lnTo>
                      <a:lnTo>
                        <a:pt x="3443" y="2016"/>
                      </a:lnTo>
                      <a:lnTo>
                        <a:pt x="3448" y="2011"/>
                      </a:lnTo>
                      <a:lnTo>
                        <a:pt x="3452" y="2006"/>
                      </a:lnTo>
                      <a:lnTo>
                        <a:pt x="3459" y="1995"/>
                      </a:lnTo>
                      <a:lnTo>
                        <a:pt x="3468" y="1987"/>
                      </a:lnTo>
                      <a:lnTo>
                        <a:pt x="3476" y="1982"/>
                      </a:lnTo>
                      <a:lnTo>
                        <a:pt x="3484" y="1978"/>
                      </a:lnTo>
                      <a:lnTo>
                        <a:pt x="3492" y="1974"/>
                      </a:lnTo>
                      <a:lnTo>
                        <a:pt x="3501" y="1970"/>
                      </a:lnTo>
                      <a:lnTo>
                        <a:pt x="3508" y="1967"/>
                      </a:lnTo>
                      <a:lnTo>
                        <a:pt x="3517" y="1962"/>
                      </a:lnTo>
                      <a:lnTo>
                        <a:pt x="3523" y="1957"/>
                      </a:lnTo>
                      <a:lnTo>
                        <a:pt x="3531" y="1950"/>
                      </a:lnTo>
                      <a:lnTo>
                        <a:pt x="3535" y="1944"/>
                      </a:lnTo>
                      <a:lnTo>
                        <a:pt x="3538" y="1940"/>
                      </a:lnTo>
                      <a:lnTo>
                        <a:pt x="3539" y="1936"/>
                      </a:lnTo>
                      <a:lnTo>
                        <a:pt x="3540" y="1931"/>
                      </a:lnTo>
                      <a:lnTo>
                        <a:pt x="3540" y="1927"/>
                      </a:lnTo>
                      <a:lnTo>
                        <a:pt x="3540" y="1924"/>
                      </a:lnTo>
                      <a:lnTo>
                        <a:pt x="3539" y="1921"/>
                      </a:lnTo>
                      <a:lnTo>
                        <a:pt x="3537" y="1917"/>
                      </a:lnTo>
                      <a:lnTo>
                        <a:pt x="3533" y="1910"/>
                      </a:lnTo>
                      <a:lnTo>
                        <a:pt x="3528" y="1902"/>
                      </a:lnTo>
                      <a:lnTo>
                        <a:pt x="3522" y="1894"/>
                      </a:lnTo>
                      <a:lnTo>
                        <a:pt x="3518" y="1882"/>
                      </a:lnTo>
                      <a:lnTo>
                        <a:pt x="3523" y="1879"/>
                      </a:lnTo>
                      <a:lnTo>
                        <a:pt x="3526" y="1876"/>
                      </a:lnTo>
                      <a:lnTo>
                        <a:pt x="3531" y="1876"/>
                      </a:lnTo>
                      <a:lnTo>
                        <a:pt x="3536" y="1875"/>
                      </a:lnTo>
                      <a:lnTo>
                        <a:pt x="3537" y="1870"/>
                      </a:lnTo>
                      <a:lnTo>
                        <a:pt x="3537" y="1866"/>
                      </a:lnTo>
                      <a:lnTo>
                        <a:pt x="3536" y="1861"/>
                      </a:lnTo>
                      <a:lnTo>
                        <a:pt x="3535" y="1858"/>
                      </a:lnTo>
                      <a:lnTo>
                        <a:pt x="3532" y="1852"/>
                      </a:lnTo>
                      <a:lnTo>
                        <a:pt x="3529" y="1846"/>
                      </a:lnTo>
                      <a:lnTo>
                        <a:pt x="3528" y="1843"/>
                      </a:lnTo>
                      <a:lnTo>
                        <a:pt x="3528" y="1841"/>
                      </a:lnTo>
                      <a:lnTo>
                        <a:pt x="3528" y="1840"/>
                      </a:lnTo>
                      <a:lnTo>
                        <a:pt x="3530" y="1838"/>
                      </a:lnTo>
                      <a:lnTo>
                        <a:pt x="3536" y="1834"/>
                      </a:lnTo>
                      <a:lnTo>
                        <a:pt x="3550" y="1831"/>
                      </a:lnTo>
                      <a:lnTo>
                        <a:pt x="3560" y="1829"/>
                      </a:lnTo>
                      <a:lnTo>
                        <a:pt x="3567" y="1826"/>
                      </a:lnTo>
                      <a:lnTo>
                        <a:pt x="3575" y="1820"/>
                      </a:lnTo>
                      <a:lnTo>
                        <a:pt x="3582" y="1816"/>
                      </a:lnTo>
                      <a:lnTo>
                        <a:pt x="3589" y="1811"/>
                      </a:lnTo>
                      <a:lnTo>
                        <a:pt x="3597" y="1806"/>
                      </a:lnTo>
                      <a:lnTo>
                        <a:pt x="3605" y="1803"/>
                      </a:lnTo>
                      <a:lnTo>
                        <a:pt x="3615" y="1801"/>
                      </a:lnTo>
                      <a:lnTo>
                        <a:pt x="3619" y="1800"/>
                      </a:lnTo>
                      <a:lnTo>
                        <a:pt x="3623" y="1801"/>
                      </a:lnTo>
                      <a:lnTo>
                        <a:pt x="3625" y="1801"/>
                      </a:lnTo>
                      <a:lnTo>
                        <a:pt x="3627" y="1803"/>
                      </a:lnTo>
                      <a:lnTo>
                        <a:pt x="3628" y="1807"/>
                      </a:lnTo>
                      <a:lnTo>
                        <a:pt x="3628" y="1813"/>
                      </a:lnTo>
                      <a:lnTo>
                        <a:pt x="3628" y="1819"/>
                      </a:lnTo>
                      <a:lnTo>
                        <a:pt x="3628" y="1826"/>
                      </a:lnTo>
                      <a:lnTo>
                        <a:pt x="3628" y="1829"/>
                      </a:lnTo>
                      <a:lnTo>
                        <a:pt x="3628" y="1832"/>
                      </a:lnTo>
                      <a:lnTo>
                        <a:pt x="3630" y="1835"/>
                      </a:lnTo>
                      <a:lnTo>
                        <a:pt x="3631" y="1839"/>
                      </a:lnTo>
                      <a:lnTo>
                        <a:pt x="3638" y="1845"/>
                      </a:lnTo>
                      <a:lnTo>
                        <a:pt x="3642" y="1848"/>
                      </a:lnTo>
                      <a:lnTo>
                        <a:pt x="3644" y="1849"/>
                      </a:lnTo>
                      <a:lnTo>
                        <a:pt x="3646" y="1849"/>
                      </a:lnTo>
                      <a:lnTo>
                        <a:pt x="3648" y="1848"/>
                      </a:lnTo>
                      <a:lnTo>
                        <a:pt x="3650" y="1847"/>
                      </a:lnTo>
                      <a:lnTo>
                        <a:pt x="3653" y="1844"/>
                      </a:lnTo>
                      <a:lnTo>
                        <a:pt x="3655" y="1839"/>
                      </a:lnTo>
                      <a:lnTo>
                        <a:pt x="3657" y="1832"/>
                      </a:lnTo>
                      <a:lnTo>
                        <a:pt x="3660" y="1826"/>
                      </a:lnTo>
                      <a:lnTo>
                        <a:pt x="3663" y="1819"/>
                      </a:lnTo>
                      <a:lnTo>
                        <a:pt x="3665" y="1813"/>
                      </a:lnTo>
                      <a:lnTo>
                        <a:pt x="3668" y="1807"/>
                      </a:lnTo>
                      <a:lnTo>
                        <a:pt x="3672" y="1802"/>
                      </a:lnTo>
                      <a:lnTo>
                        <a:pt x="3674" y="1801"/>
                      </a:lnTo>
                      <a:lnTo>
                        <a:pt x="3677" y="1800"/>
                      </a:lnTo>
                      <a:lnTo>
                        <a:pt x="3679" y="1799"/>
                      </a:lnTo>
                      <a:lnTo>
                        <a:pt x="3681" y="1799"/>
                      </a:lnTo>
                      <a:lnTo>
                        <a:pt x="3684" y="1799"/>
                      </a:lnTo>
                      <a:lnTo>
                        <a:pt x="3687" y="1800"/>
                      </a:lnTo>
                      <a:lnTo>
                        <a:pt x="3691" y="1802"/>
                      </a:lnTo>
                      <a:lnTo>
                        <a:pt x="3695" y="1805"/>
                      </a:lnTo>
                      <a:lnTo>
                        <a:pt x="3701" y="1811"/>
                      </a:lnTo>
                      <a:lnTo>
                        <a:pt x="3710" y="1817"/>
                      </a:lnTo>
                      <a:lnTo>
                        <a:pt x="3715" y="1819"/>
                      </a:lnTo>
                      <a:lnTo>
                        <a:pt x="3720" y="1821"/>
                      </a:lnTo>
                      <a:lnTo>
                        <a:pt x="3724" y="1823"/>
                      </a:lnTo>
                      <a:lnTo>
                        <a:pt x="3728" y="1823"/>
                      </a:lnTo>
                      <a:lnTo>
                        <a:pt x="3742" y="1815"/>
                      </a:lnTo>
                      <a:lnTo>
                        <a:pt x="3753" y="1805"/>
                      </a:lnTo>
                      <a:lnTo>
                        <a:pt x="3756" y="1807"/>
                      </a:lnTo>
                      <a:lnTo>
                        <a:pt x="3760" y="1812"/>
                      </a:lnTo>
                      <a:lnTo>
                        <a:pt x="3763" y="1817"/>
                      </a:lnTo>
                      <a:lnTo>
                        <a:pt x="3767" y="1825"/>
                      </a:lnTo>
                      <a:lnTo>
                        <a:pt x="3773" y="1831"/>
                      </a:lnTo>
                      <a:lnTo>
                        <a:pt x="3777" y="1839"/>
                      </a:lnTo>
                      <a:lnTo>
                        <a:pt x="3782" y="1844"/>
                      </a:lnTo>
                      <a:lnTo>
                        <a:pt x="3788" y="1847"/>
                      </a:lnTo>
                      <a:lnTo>
                        <a:pt x="3802" y="1853"/>
                      </a:lnTo>
                      <a:lnTo>
                        <a:pt x="3814" y="1858"/>
                      </a:lnTo>
                      <a:lnTo>
                        <a:pt x="3823" y="1863"/>
                      </a:lnTo>
                      <a:lnTo>
                        <a:pt x="3831" y="1869"/>
                      </a:lnTo>
                      <a:lnTo>
                        <a:pt x="3847" y="1882"/>
                      </a:lnTo>
                      <a:lnTo>
                        <a:pt x="3867" y="1899"/>
                      </a:lnTo>
                      <a:lnTo>
                        <a:pt x="3872" y="1903"/>
                      </a:lnTo>
                      <a:lnTo>
                        <a:pt x="3877" y="1907"/>
                      </a:lnTo>
                      <a:lnTo>
                        <a:pt x="3883" y="1908"/>
                      </a:lnTo>
                      <a:lnTo>
                        <a:pt x="3888" y="1909"/>
                      </a:lnTo>
                      <a:lnTo>
                        <a:pt x="3898" y="1908"/>
                      </a:lnTo>
                      <a:lnTo>
                        <a:pt x="3909" y="1906"/>
                      </a:lnTo>
                      <a:lnTo>
                        <a:pt x="3913" y="1904"/>
                      </a:lnTo>
                      <a:lnTo>
                        <a:pt x="3918" y="1904"/>
                      </a:lnTo>
                      <a:lnTo>
                        <a:pt x="3924" y="1904"/>
                      </a:lnTo>
                      <a:lnTo>
                        <a:pt x="3930" y="1906"/>
                      </a:lnTo>
                      <a:lnTo>
                        <a:pt x="3936" y="1908"/>
                      </a:lnTo>
                      <a:lnTo>
                        <a:pt x="3942" y="1910"/>
                      </a:lnTo>
                      <a:lnTo>
                        <a:pt x="3949" y="1915"/>
                      </a:lnTo>
                      <a:lnTo>
                        <a:pt x="3956" y="1922"/>
                      </a:lnTo>
                      <a:lnTo>
                        <a:pt x="3969" y="1936"/>
                      </a:lnTo>
                      <a:lnTo>
                        <a:pt x="3984" y="1953"/>
                      </a:lnTo>
                      <a:lnTo>
                        <a:pt x="3991" y="1962"/>
                      </a:lnTo>
                      <a:lnTo>
                        <a:pt x="3996" y="1970"/>
                      </a:lnTo>
                      <a:lnTo>
                        <a:pt x="3998" y="1975"/>
                      </a:lnTo>
                      <a:lnTo>
                        <a:pt x="4000" y="1978"/>
                      </a:lnTo>
                      <a:lnTo>
                        <a:pt x="4000" y="1982"/>
                      </a:lnTo>
                      <a:lnTo>
                        <a:pt x="3998" y="1985"/>
                      </a:lnTo>
                      <a:lnTo>
                        <a:pt x="3997" y="1989"/>
                      </a:lnTo>
                      <a:lnTo>
                        <a:pt x="3997" y="1993"/>
                      </a:lnTo>
                      <a:lnTo>
                        <a:pt x="3998" y="1995"/>
                      </a:lnTo>
                      <a:lnTo>
                        <a:pt x="4000" y="1998"/>
                      </a:lnTo>
                      <a:lnTo>
                        <a:pt x="4004" y="2003"/>
                      </a:lnTo>
                      <a:lnTo>
                        <a:pt x="4009" y="2007"/>
                      </a:lnTo>
                      <a:lnTo>
                        <a:pt x="4016" y="2011"/>
                      </a:lnTo>
                      <a:lnTo>
                        <a:pt x="4020" y="2017"/>
                      </a:lnTo>
                      <a:lnTo>
                        <a:pt x="4022" y="2020"/>
                      </a:lnTo>
                      <a:lnTo>
                        <a:pt x="4023" y="2024"/>
                      </a:lnTo>
                      <a:lnTo>
                        <a:pt x="4024" y="2029"/>
                      </a:lnTo>
                      <a:lnTo>
                        <a:pt x="4024" y="2034"/>
                      </a:lnTo>
                      <a:lnTo>
                        <a:pt x="4023" y="2044"/>
                      </a:lnTo>
                      <a:lnTo>
                        <a:pt x="4023" y="2054"/>
                      </a:lnTo>
                      <a:lnTo>
                        <a:pt x="4024" y="2059"/>
                      </a:lnTo>
                      <a:lnTo>
                        <a:pt x="4025" y="2064"/>
                      </a:lnTo>
                      <a:lnTo>
                        <a:pt x="4028" y="2069"/>
                      </a:lnTo>
                      <a:lnTo>
                        <a:pt x="4031" y="2072"/>
                      </a:lnTo>
                      <a:lnTo>
                        <a:pt x="4039" y="2069"/>
                      </a:lnTo>
                      <a:lnTo>
                        <a:pt x="4057" y="2060"/>
                      </a:lnTo>
                      <a:lnTo>
                        <a:pt x="4065" y="2057"/>
                      </a:lnTo>
                      <a:lnTo>
                        <a:pt x="4071" y="2057"/>
                      </a:lnTo>
                      <a:lnTo>
                        <a:pt x="4072" y="2059"/>
                      </a:lnTo>
                      <a:lnTo>
                        <a:pt x="4073" y="2061"/>
                      </a:lnTo>
                      <a:lnTo>
                        <a:pt x="4072" y="2064"/>
                      </a:lnTo>
                      <a:lnTo>
                        <a:pt x="4070" y="2070"/>
                      </a:lnTo>
                      <a:lnTo>
                        <a:pt x="4068" y="2075"/>
                      </a:lnTo>
                      <a:lnTo>
                        <a:pt x="4068" y="2079"/>
                      </a:lnTo>
                      <a:lnTo>
                        <a:pt x="4069" y="2084"/>
                      </a:lnTo>
                      <a:lnTo>
                        <a:pt x="4071" y="2088"/>
                      </a:lnTo>
                      <a:lnTo>
                        <a:pt x="4073" y="2092"/>
                      </a:lnTo>
                      <a:lnTo>
                        <a:pt x="4075" y="2096"/>
                      </a:lnTo>
                      <a:lnTo>
                        <a:pt x="4075" y="2100"/>
                      </a:lnTo>
                      <a:lnTo>
                        <a:pt x="4074" y="2104"/>
                      </a:lnTo>
                      <a:lnTo>
                        <a:pt x="4071" y="2114"/>
                      </a:lnTo>
                      <a:lnTo>
                        <a:pt x="4069" y="2126"/>
                      </a:lnTo>
                      <a:lnTo>
                        <a:pt x="4069" y="2132"/>
                      </a:lnTo>
                      <a:lnTo>
                        <a:pt x="4070" y="2138"/>
                      </a:lnTo>
                      <a:lnTo>
                        <a:pt x="4072" y="2140"/>
                      </a:lnTo>
                      <a:lnTo>
                        <a:pt x="4073" y="2142"/>
                      </a:lnTo>
                      <a:lnTo>
                        <a:pt x="4076" y="2143"/>
                      </a:lnTo>
                      <a:lnTo>
                        <a:pt x="4078" y="2144"/>
                      </a:lnTo>
                      <a:lnTo>
                        <a:pt x="4081" y="2145"/>
                      </a:lnTo>
                      <a:lnTo>
                        <a:pt x="4082" y="2144"/>
                      </a:lnTo>
                      <a:lnTo>
                        <a:pt x="4084" y="2142"/>
                      </a:lnTo>
                      <a:lnTo>
                        <a:pt x="4085" y="2141"/>
                      </a:lnTo>
                      <a:lnTo>
                        <a:pt x="4087" y="2135"/>
                      </a:lnTo>
                      <a:lnTo>
                        <a:pt x="4089" y="2128"/>
                      </a:lnTo>
                      <a:lnTo>
                        <a:pt x="4091" y="2120"/>
                      </a:lnTo>
                      <a:lnTo>
                        <a:pt x="4093" y="2114"/>
                      </a:lnTo>
                      <a:lnTo>
                        <a:pt x="4097" y="2109"/>
                      </a:lnTo>
                      <a:lnTo>
                        <a:pt x="4100" y="2106"/>
                      </a:lnTo>
                      <a:lnTo>
                        <a:pt x="4108" y="2105"/>
                      </a:lnTo>
                      <a:lnTo>
                        <a:pt x="4116" y="2106"/>
                      </a:lnTo>
                      <a:lnTo>
                        <a:pt x="4119" y="2108"/>
                      </a:lnTo>
                      <a:lnTo>
                        <a:pt x="4124" y="2109"/>
                      </a:lnTo>
                      <a:lnTo>
                        <a:pt x="4126" y="2112"/>
                      </a:lnTo>
                      <a:lnTo>
                        <a:pt x="4127" y="2114"/>
                      </a:lnTo>
                      <a:lnTo>
                        <a:pt x="4127" y="2118"/>
                      </a:lnTo>
                      <a:lnTo>
                        <a:pt x="4127" y="2122"/>
                      </a:lnTo>
                      <a:lnTo>
                        <a:pt x="4125" y="2124"/>
                      </a:lnTo>
                      <a:lnTo>
                        <a:pt x="4123" y="2127"/>
                      </a:lnTo>
                      <a:lnTo>
                        <a:pt x="4117" y="2132"/>
                      </a:lnTo>
                      <a:lnTo>
                        <a:pt x="4114" y="2138"/>
                      </a:lnTo>
                      <a:lnTo>
                        <a:pt x="4112" y="2145"/>
                      </a:lnTo>
                      <a:lnTo>
                        <a:pt x="4112" y="2151"/>
                      </a:lnTo>
                      <a:lnTo>
                        <a:pt x="4114" y="2154"/>
                      </a:lnTo>
                      <a:lnTo>
                        <a:pt x="4116" y="2157"/>
                      </a:lnTo>
                      <a:lnTo>
                        <a:pt x="4117" y="2160"/>
                      </a:lnTo>
                      <a:lnTo>
                        <a:pt x="4116" y="2163"/>
                      </a:lnTo>
                      <a:lnTo>
                        <a:pt x="4113" y="2166"/>
                      </a:lnTo>
                      <a:lnTo>
                        <a:pt x="4105" y="2170"/>
                      </a:lnTo>
                      <a:lnTo>
                        <a:pt x="4102" y="2173"/>
                      </a:lnTo>
                      <a:lnTo>
                        <a:pt x="4100" y="2177"/>
                      </a:lnTo>
                      <a:lnTo>
                        <a:pt x="4100" y="2181"/>
                      </a:lnTo>
                      <a:lnTo>
                        <a:pt x="4101" y="2185"/>
                      </a:lnTo>
                      <a:lnTo>
                        <a:pt x="4104" y="2191"/>
                      </a:lnTo>
                      <a:lnTo>
                        <a:pt x="4108" y="2195"/>
                      </a:lnTo>
                      <a:lnTo>
                        <a:pt x="4112" y="2200"/>
                      </a:lnTo>
                      <a:lnTo>
                        <a:pt x="4116" y="2206"/>
                      </a:lnTo>
                      <a:lnTo>
                        <a:pt x="4127" y="2216"/>
                      </a:lnTo>
                      <a:lnTo>
                        <a:pt x="4137" y="2223"/>
                      </a:lnTo>
                      <a:lnTo>
                        <a:pt x="4141" y="2226"/>
                      </a:lnTo>
                      <a:lnTo>
                        <a:pt x="4145" y="2227"/>
                      </a:lnTo>
                      <a:lnTo>
                        <a:pt x="4149" y="2228"/>
                      </a:lnTo>
                      <a:lnTo>
                        <a:pt x="4151" y="2228"/>
                      </a:lnTo>
                      <a:lnTo>
                        <a:pt x="4154" y="2225"/>
                      </a:lnTo>
                      <a:lnTo>
                        <a:pt x="4155" y="2220"/>
                      </a:lnTo>
                      <a:lnTo>
                        <a:pt x="4156" y="2213"/>
                      </a:lnTo>
                      <a:lnTo>
                        <a:pt x="4157" y="2208"/>
                      </a:lnTo>
                      <a:lnTo>
                        <a:pt x="4159" y="2201"/>
                      </a:lnTo>
                      <a:lnTo>
                        <a:pt x="4162" y="2197"/>
                      </a:lnTo>
                      <a:lnTo>
                        <a:pt x="4163" y="2195"/>
                      </a:lnTo>
                      <a:lnTo>
                        <a:pt x="4165" y="2194"/>
                      </a:lnTo>
                      <a:lnTo>
                        <a:pt x="4167" y="2194"/>
                      </a:lnTo>
                      <a:lnTo>
                        <a:pt x="4169" y="2194"/>
                      </a:lnTo>
                      <a:lnTo>
                        <a:pt x="4173" y="2196"/>
                      </a:lnTo>
                      <a:lnTo>
                        <a:pt x="4177" y="2200"/>
                      </a:lnTo>
                      <a:lnTo>
                        <a:pt x="4179" y="2205"/>
                      </a:lnTo>
                      <a:lnTo>
                        <a:pt x="4181" y="2211"/>
                      </a:lnTo>
                      <a:lnTo>
                        <a:pt x="4185" y="2222"/>
                      </a:lnTo>
                      <a:lnTo>
                        <a:pt x="4190" y="2232"/>
                      </a:lnTo>
                      <a:lnTo>
                        <a:pt x="4186" y="2243"/>
                      </a:lnTo>
                      <a:lnTo>
                        <a:pt x="4183" y="2253"/>
                      </a:lnTo>
                      <a:lnTo>
                        <a:pt x="4182" y="2259"/>
                      </a:lnTo>
                      <a:lnTo>
                        <a:pt x="4182" y="2265"/>
                      </a:lnTo>
                      <a:lnTo>
                        <a:pt x="4183" y="2271"/>
                      </a:lnTo>
                      <a:lnTo>
                        <a:pt x="4184" y="2276"/>
                      </a:lnTo>
                      <a:lnTo>
                        <a:pt x="4186" y="2281"/>
                      </a:lnTo>
                      <a:lnTo>
                        <a:pt x="4190" y="2285"/>
                      </a:lnTo>
                      <a:lnTo>
                        <a:pt x="4193" y="2287"/>
                      </a:lnTo>
                      <a:lnTo>
                        <a:pt x="4196" y="2289"/>
                      </a:lnTo>
                      <a:lnTo>
                        <a:pt x="4199" y="2289"/>
                      </a:lnTo>
                      <a:lnTo>
                        <a:pt x="4203" y="2289"/>
                      </a:lnTo>
                      <a:lnTo>
                        <a:pt x="4207" y="2288"/>
                      </a:lnTo>
                      <a:lnTo>
                        <a:pt x="4210" y="2286"/>
                      </a:lnTo>
                      <a:lnTo>
                        <a:pt x="4226" y="2277"/>
                      </a:lnTo>
                      <a:lnTo>
                        <a:pt x="4241" y="2267"/>
                      </a:lnTo>
                      <a:lnTo>
                        <a:pt x="4253" y="2263"/>
                      </a:lnTo>
                      <a:lnTo>
                        <a:pt x="4272" y="2258"/>
                      </a:lnTo>
                      <a:lnTo>
                        <a:pt x="4280" y="2258"/>
                      </a:lnTo>
                      <a:lnTo>
                        <a:pt x="4288" y="2259"/>
                      </a:lnTo>
                      <a:lnTo>
                        <a:pt x="4291" y="2260"/>
                      </a:lnTo>
                      <a:lnTo>
                        <a:pt x="4293" y="2262"/>
                      </a:lnTo>
                      <a:lnTo>
                        <a:pt x="4294" y="2264"/>
                      </a:lnTo>
                      <a:lnTo>
                        <a:pt x="4295" y="2268"/>
                      </a:lnTo>
                      <a:lnTo>
                        <a:pt x="4297" y="2274"/>
                      </a:lnTo>
                      <a:lnTo>
                        <a:pt x="4299" y="2278"/>
                      </a:lnTo>
                      <a:lnTo>
                        <a:pt x="4301" y="2280"/>
                      </a:lnTo>
                      <a:lnTo>
                        <a:pt x="4304" y="2280"/>
                      </a:lnTo>
                      <a:lnTo>
                        <a:pt x="4312" y="2280"/>
                      </a:lnTo>
                      <a:lnTo>
                        <a:pt x="4324" y="2282"/>
                      </a:lnTo>
                      <a:lnTo>
                        <a:pt x="4332" y="2285"/>
                      </a:lnTo>
                      <a:lnTo>
                        <a:pt x="4336" y="2289"/>
                      </a:lnTo>
                      <a:lnTo>
                        <a:pt x="4339" y="2290"/>
                      </a:lnTo>
                      <a:lnTo>
                        <a:pt x="4340" y="2292"/>
                      </a:lnTo>
                      <a:lnTo>
                        <a:pt x="4340" y="2294"/>
                      </a:lnTo>
                      <a:lnTo>
                        <a:pt x="4340" y="2298"/>
                      </a:lnTo>
                      <a:lnTo>
                        <a:pt x="4336" y="2307"/>
                      </a:lnTo>
                      <a:lnTo>
                        <a:pt x="4334" y="2320"/>
                      </a:lnTo>
                      <a:lnTo>
                        <a:pt x="4334" y="2324"/>
                      </a:lnTo>
                      <a:lnTo>
                        <a:pt x="4335" y="2326"/>
                      </a:lnTo>
                      <a:lnTo>
                        <a:pt x="4338" y="2327"/>
                      </a:lnTo>
                      <a:lnTo>
                        <a:pt x="4340" y="2329"/>
                      </a:lnTo>
                      <a:lnTo>
                        <a:pt x="4346" y="2330"/>
                      </a:lnTo>
                      <a:lnTo>
                        <a:pt x="4354" y="2330"/>
                      </a:lnTo>
                      <a:lnTo>
                        <a:pt x="4361" y="2331"/>
                      </a:lnTo>
                      <a:lnTo>
                        <a:pt x="4369" y="2332"/>
                      </a:lnTo>
                      <a:lnTo>
                        <a:pt x="4373" y="2333"/>
                      </a:lnTo>
                      <a:lnTo>
                        <a:pt x="4376" y="2334"/>
                      </a:lnTo>
                      <a:lnTo>
                        <a:pt x="4379" y="2336"/>
                      </a:lnTo>
                      <a:lnTo>
                        <a:pt x="4382" y="2339"/>
                      </a:lnTo>
                      <a:lnTo>
                        <a:pt x="4382" y="2339"/>
                      </a:lnTo>
                      <a:lnTo>
                        <a:pt x="4388" y="2341"/>
                      </a:lnTo>
                      <a:lnTo>
                        <a:pt x="4396" y="2341"/>
                      </a:lnTo>
                      <a:lnTo>
                        <a:pt x="4405" y="2341"/>
                      </a:lnTo>
                      <a:lnTo>
                        <a:pt x="4412" y="2341"/>
                      </a:lnTo>
                      <a:lnTo>
                        <a:pt x="4420" y="2342"/>
                      </a:lnTo>
                      <a:lnTo>
                        <a:pt x="4425" y="2344"/>
                      </a:lnTo>
                      <a:lnTo>
                        <a:pt x="4427" y="2346"/>
                      </a:lnTo>
                      <a:lnTo>
                        <a:pt x="4428" y="2348"/>
                      </a:lnTo>
                      <a:lnTo>
                        <a:pt x="4428" y="2352"/>
                      </a:lnTo>
                      <a:lnTo>
                        <a:pt x="4428" y="2355"/>
                      </a:lnTo>
                      <a:lnTo>
                        <a:pt x="4422" y="2372"/>
                      </a:lnTo>
                      <a:lnTo>
                        <a:pt x="4419" y="2387"/>
                      </a:lnTo>
                      <a:lnTo>
                        <a:pt x="4420" y="2395"/>
                      </a:lnTo>
                      <a:lnTo>
                        <a:pt x="4422" y="2401"/>
                      </a:lnTo>
                      <a:lnTo>
                        <a:pt x="4427" y="2409"/>
                      </a:lnTo>
                      <a:lnTo>
                        <a:pt x="4436" y="2416"/>
                      </a:lnTo>
                      <a:lnTo>
                        <a:pt x="4442" y="2422"/>
                      </a:lnTo>
                      <a:lnTo>
                        <a:pt x="4447" y="2429"/>
                      </a:lnTo>
                      <a:lnTo>
                        <a:pt x="4451" y="2437"/>
                      </a:lnTo>
                      <a:lnTo>
                        <a:pt x="4455" y="2443"/>
                      </a:lnTo>
                      <a:lnTo>
                        <a:pt x="4457" y="2447"/>
                      </a:lnTo>
                      <a:lnTo>
                        <a:pt x="4459" y="2448"/>
                      </a:lnTo>
                      <a:lnTo>
                        <a:pt x="4461" y="2449"/>
                      </a:lnTo>
                      <a:lnTo>
                        <a:pt x="4463" y="2450"/>
                      </a:lnTo>
                      <a:lnTo>
                        <a:pt x="4466" y="2448"/>
                      </a:lnTo>
                      <a:lnTo>
                        <a:pt x="4469" y="2446"/>
                      </a:lnTo>
                      <a:lnTo>
                        <a:pt x="4475" y="2438"/>
                      </a:lnTo>
                      <a:lnTo>
                        <a:pt x="4479" y="2434"/>
                      </a:lnTo>
                      <a:lnTo>
                        <a:pt x="4484" y="2451"/>
                      </a:lnTo>
                      <a:lnTo>
                        <a:pt x="4491" y="2467"/>
                      </a:lnTo>
                      <a:lnTo>
                        <a:pt x="4496" y="2483"/>
                      </a:lnTo>
                      <a:lnTo>
                        <a:pt x="4501" y="2502"/>
                      </a:lnTo>
                      <a:lnTo>
                        <a:pt x="4504" y="2503"/>
                      </a:lnTo>
                      <a:lnTo>
                        <a:pt x="4506" y="2504"/>
                      </a:lnTo>
                      <a:lnTo>
                        <a:pt x="4508" y="2507"/>
                      </a:lnTo>
                      <a:lnTo>
                        <a:pt x="4509" y="2509"/>
                      </a:lnTo>
                      <a:lnTo>
                        <a:pt x="4509" y="2517"/>
                      </a:lnTo>
                      <a:lnTo>
                        <a:pt x="4509" y="2524"/>
                      </a:lnTo>
                      <a:lnTo>
                        <a:pt x="4508" y="2533"/>
                      </a:lnTo>
                      <a:lnTo>
                        <a:pt x="4509" y="2540"/>
                      </a:lnTo>
                      <a:lnTo>
                        <a:pt x="4511" y="2542"/>
                      </a:lnTo>
                      <a:lnTo>
                        <a:pt x="4513" y="2544"/>
                      </a:lnTo>
                      <a:lnTo>
                        <a:pt x="4516" y="2545"/>
                      </a:lnTo>
                      <a:lnTo>
                        <a:pt x="4520" y="2546"/>
                      </a:lnTo>
                      <a:lnTo>
                        <a:pt x="4527" y="2545"/>
                      </a:lnTo>
                      <a:lnTo>
                        <a:pt x="4533" y="2541"/>
                      </a:lnTo>
                      <a:lnTo>
                        <a:pt x="4538" y="2536"/>
                      </a:lnTo>
                      <a:lnTo>
                        <a:pt x="4544" y="2533"/>
                      </a:lnTo>
                      <a:lnTo>
                        <a:pt x="4546" y="2532"/>
                      </a:lnTo>
                      <a:lnTo>
                        <a:pt x="4549" y="2531"/>
                      </a:lnTo>
                      <a:lnTo>
                        <a:pt x="4551" y="2532"/>
                      </a:lnTo>
                      <a:lnTo>
                        <a:pt x="4555" y="2533"/>
                      </a:lnTo>
                      <a:lnTo>
                        <a:pt x="4558" y="2535"/>
                      </a:lnTo>
                      <a:lnTo>
                        <a:pt x="4560" y="2538"/>
                      </a:lnTo>
                      <a:lnTo>
                        <a:pt x="4563" y="2544"/>
                      </a:lnTo>
                      <a:lnTo>
                        <a:pt x="4568" y="2550"/>
                      </a:lnTo>
                      <a:lnTo>
                        <a:pt x="4575" y="2579"/>
                      </a:lnTo>
                      <a:lnTo>
                        <a:pt x="4583" y="2621"/>
                      </a:lnTo>
                      <a:lnTo>
                        <a:pt x="4585" y="2630"/>
                      </a:lnTo>
                      <a:lnTo>
                        <a:pt x="4587" y="2640"/>
                      </a:lnTo>
                      <a:lnTo>
                        <a:pt x="4590" y="2648"/>
                      </a:lnTo>
                      <a:lnTo>
                        <a:pt x="4594" y="2654"/>
                      </a:lnTo>
                      <a:lnTo>
                        <a:pt x="4597" y="2658"/>
                      </a:lnTo>
                      <a:lnTo>
                        <a:pt x="4600" y="2660"/>
                      </a:lnTo>
                      <a:lnTo>
                        <a:pt x="4602" y="2660"/>
                      </a:lnTo>
                      <a:lnTo>
                        <a:pt x="4604" y="2660"/>
                      </a:lnTo>
                      <a:lnTo>
                        <a:pt x="4607" y="2659"/>
                      </a:lnTo>
                      <a:lnTo>
                        <a:pt x="4609" y="2657"/>
                      </a:lnTo>
                      <a:lnTo>
                        <a:pt x="4622" y="2645"/>
                      </a:lnTo>
                      <a:lnTo>
                        <a:pt x="4630" y="2638"/>
                      </a:lnTo>
                      <a:lnTo>
                        <a:pt x="4632" y="2635"/>
                      </a:lnTo>
                      <a:lnTo>
                        <a:pt x="4635" y="2633"/>
                      </a:lnTo>
                      <a:lnTo>
                        <a:pt x="4637" y="2632"/>
                      </a:lnTo>
                      <a:lnTo>
                        <a:pt x="4638" y="2633"/>
                      </a:lnTo>
                      <a:lnTo>
                        <a:pt x="4641" y="2644"/>
                      </a:lnTo>
                      <a:lnTo>
                        <a:pt x="4650" y="2669"/>
                      </a:lnTo>
                      <a:lnTo>
                        <a:pt x="4656" y="2679"/>
                      </a:lnTo>
                      <a:lnTo>
                        <a:pt x="4668" y="2694"/>
                      </a:lnTo>
                      <a:lnTo>
                        <a:pt x="4681" y="2708"/>
                      </a:lnTo>
                      <a:lnTo>
                        <a:pt x="4688" y="2714"/>
                      </a:lnTo>
                      <a:lnTo>
                        <a:pt x="4689" y="2714"/>
                      </a:lnTo>
                      <a:lnTo>
                        <a:pt x="4691" y="2713"/>
                      </a:lnTo>
                      <a:lnTo>
                        <a:pt x="4693" y="2711"/>
                      </a:lnTo>
                      <a:lnTo>
                        <a:pt x="4695" y="2709"/>
                      </a:lnTo>
                      <a:lnTo>
                        <a:pt x="4698" y="2703"/>
                      </a:lnTo>
                      <a:lnTo>
                        <a:pt x="4703" y="2696"/>
                      </a:lnTo>
                      <a:lnTo>
                        <a:pt x="4706" y="2691"/>
                      </a:lnTo>
                      <a:lnTo>
                        <a:pt x="4710" y="2689"/>
                      </a:lnTo>
                      <a:lnTo>
                        <a:pt x="4711" y="2689"/>
                      </a:lnTo>
                      <a:lnTo>
                        <a:pt x="4713" y="2690"/>
                      </a:lnTo>
                      <a:lnTo>
                        <a:pt x="4715" y="2693"/>
                      </a:lnTo>
                      <a:lnTo>
                        <a:pt x="4716" y="2697"/>
                      </a:lnTo>
                      <a:lnTo>
                        <a:pt x="4718" y="2708"/>
                      </a:lnTo>
                      <a:lnTo>
                        <a:pt x="4717" y="2718"/>
                      </a:lnTo>
                      <a:lnTo>
                        <a:pt x="4715" y="2727"/>
                      </a:lnTo>
                      <a:lnTo>
                        <a:pt x="4713" y="2736"/>
                      </a:lnTo>
                      <a:lnTo>
                        <a:pt x="4713" y="2741"/>
                      </a:lnTo>
                      <a:lnTo>
                        <a:pt x="4713" y="2746"/>
                      </a:lnTo>
                      <a:lnTo>
                        <a:pt x="4715" y="2750"/>
                      </a:lnTo>
                      <a:lnTo>
                        <a:pt x="4717" y="2756"/>
                      </a:lnTo>
                      <a:lnTo>
                        <a:pt x="4720" y="2760"/>
                      </a:lnTo>
                      <a:lnTo>
                        <a:pt x="4724" y="2764"/>
                      </a:lnTo>
                      <a:lnTo>
                        <a:pt x="4730" y="2768"/>
                      </a:lnTo>
                      <a:lnTo>
                        <a:pt x="4736" y="2774"/>
                      </a:lnTo>
                      <a:lnTo>
                        <a:pt x="4745" y="2778"/>
                      </a:lnTo>
                      <a:lnTo>
                        <a:pt x="4756" y="2783"/>
                      </a:lnTo>
                      <a:lnTo>
                        <a:pt x="4766" y="2786"/>
                      </a:lnTo>
                      <a:lnTo>
                        <a:pt x="4778" y="2790"/>
                      </a:lnTo>
                      <a:lnTo>
                        <a:pt x="4790" y="2793"/>
                      </a:lnTo>
                      <a:lnTo>
                        <a:pt x="4800" y="2798"/>
                      </a:lnTo>
                      <a:lnTo>
                        <a:pt x="4810" y="2803"/>
                      </a:lnTo>
                      <a:lnTo>
                        <a:pt x="4818" y="2808"/>
                      </a:lnTo>
                      <a:lnTo>
                        <a:pt x="4834" y="2802"/>
                      </a:lnTo>
                      <a:lnTo>
                        <a:pt x="4843" y="2797"/>
                      </a:lnTo>
                      <a:lnTo>
                        <a:pt x="4845" y="2797"/>
                      </a:lnTo>
                      <a:lnTo>
                        <a:pt x="4846" y="2797"/>
                      </a:lnTo>
                      <a:lnTo>
                        <a:pt x="4847" y="2798"/>
                      </a:lnTo>
                      <a:lnTo>
                        <a:pt x="4848" y="2800"/>
                      </a:lnTo>
                      <a:lnTo>
                        <a:pt x="4851" y="2805"/>
                      </a:lnTo>
                      <a:lnTo>
                        <a:pt x="4852" y="2815"/>
                      </a:lnTo>
                      <a:lnTo>
                        <a:pt x="4854" y="2822"/>
                      </a:lnTo>
                      <a:lnTo>
                        <a:pt x="4856" y="2829"/>
                      </a:lnTo>
                      <a:lnTo>
                        <a:pt x="4859" y="2832"/>
                      </a:lnTo>
                      <a:lnTo>
                        <a:pt x="4864" y="2834"/>
                      </a:lnTo>
                      <a:lnTo>
                        <a:pt x="4868" y="2835"/>
                      </a:lnTo>
                      <a:lnTo>
                        <a:pt x="4873" y="2835"/>
                      </a:lnTo>
                      <a:lnTo>
                        <a:pt x="4880" y="2834"/>
                      </a:lnTo>
                      <a:lnTo>
                        <a:pt x="4886" y="2833"/>
                      </a:lnTo>
                      <a:lnTo>
                        <a:pt x="4893" y="2833"/>
                      </a:lnTo>
                      <a:lnTo>
                        <a:pt x="4898" y="2833"/>
                      </a:lnTo>
                      <a:lnTo>
                        <a:pt x="4902" y="2835"/>
                      </a:lnTo>
                      <a:lnTo>
                        <a:pt x="4908" y="2838"/>
                      </a:lnTo>
                      <a:lnTo>
                        <a:pt x="4917" y="2842"/>
                      </a:lnTo>
                      <a:lnTo>
                        <a:pt x="4924" y="2848"/>
                      </a:lnTo>
                      <a:lnTo>
                        <a:pt x="4928" y="2851"/>
                      </a:lnTo>
                      <a:lnTo>
                        <a:pt x="4932" y="2853"/>
                      </a:lnTo>
                      <a:lnTo>
                        <a:pt x="4936" y="2854"/>
                      </a:lnTo>
                      <a:lnTo>
                        <a:pt x="4939" y="2854"/>
                      </a:lnTo>
                      <a:lnTo>
                        <a:pt x="4944" y="2853"/>
                      </a:lnTo>
                      <a:lnTo>
                        <a:pt x="4948" y="2851"/>
                      </a:lnTo>
                      <a:lnTo>
                        <a:pt x="4952" y="2847"/>
                      </a:lnTo>
                      <a:lnTo>
                        <a:pt x="4958" y="2842"/>
                      </a:lnTo>
                      <a:lnTo>
                        <a:pt x="4961" y="2839"/>
                      </a:lnTo>
                      <a:lnTo>
                        <a:pt x="4963" y="2837"/>
                      </a:lnTo>
                      <a:lnTo>
                        <a:pt x="4965" y="2835"/>
                      </a:lnTo>
                      <a:lnTo>
                        <a:pt x="4967" y="2835"/>
                      </a:lnTo>
                      <a:lnTo>
                        <a:pt x="4969" y="2838"/>
                      </a:lnTo>
                      <a:lnTo>
                        <a:pt x="4971" y="2843"/>
                      </a:lnTo>
                      <a:lnTo>
                        <a:pt x="4972" y="2849"/>
                      </a:lnTo>
                      <a:lnTo>
                        <a:pt x="4974" y="2856"/>
                      </a:lnTo>
                      <a:lnTo>
                        <a:pt x="4976" y="2859"/>
                      </a:lnTo>
                      <a:lnTo>
                        <a:pt x="4977" y="2862"/>
                      </a:lnTo>
                      <a:lnTo>
                        <a:pt x="4979" y="2865"/>
                      </a:lnTo>
                      <a:lnTo>
                        <a:pt x="4982" y="2867"/>
                      </a:lnTo>
                      <a:lnTo>
                        <a:pt x="4989" y="2869"/>
                      </a:lnTo>
                      <a:lnTo>
                        <a:pt x="4995" y="2870"/>
                      </a:lnTo>
                      <a:lnTo>
                        <a:pt x="5001" y="2869"/>
                      </a:lnTo>
                      <a:lnTo>
                        <a:pt x="5005" y="2866"/>
                      </a:lnTo>
                      <a:lnTo>
                        <a:pt x="5009" y="2862"/>
                      </a:lnTo>
                      <a:lnTo>
                        <a:pt x="5013" y="2858"/>
                      </a:lnTo>
                      <a:lnTo>
                        <a:pt x="5016" y="2853"/>
                      </a:lnTo>
                      <a:lnTo>
                        <a:pt x="5019" y="2847"/>
                      </a:lnTo>
                      <a:lnTo>
                        <a:pt x="5025" y="2838"/>
                      </a:lnTo>
                      <a:lnTo>
                        <a:pt x="5031" y="2829"/>
                      </a:lnTo>
                      <a:lnTo>
                        <a:pt x="5034" y="2827"/>
                      </a:lnTo>
                      <a:lnTo>
                        <a:pt x="5039" y="2826"/>
                      </a:lnTo>
                      <a:lnTo>
                        <a:pt x="5043" y="2827"/>
                      </a:lnTo>
                      <a:lnTo>
                        <a:pt x="5048" y="2829"/>
                      </a:lnTo>
                      <a:lnTo>
                        <a:pt x="5060" y="2838"/>
                      </a:lnTo>
                      <a:lnTo>
                        <a:pt x="5075" y="2849"/>
                      </a:lnTo>
                      <a:lnTo>
                        <a:pt x="5082" y="2856"/>
                      </a:lnTo>
                      <a:lnTo>
                        <a:pt x="5088" y="2862"/>
                      </a:lnTo>
                      <a:lnTo>
                        <a:pt x="5094" y="2868"/>
                      </a:lnTo>
                      <a:lnTo>
                        <a:pt x="5097" y="2873"/>
                      </a:lnTo>
                      <a:lnTo>
                        <a:pt x="5109" y="2902"/>
                      </a:lnTo>
                      <a:lnTo>
                        <a:pt x="5109" y="2902"/>
                      </a:lnTo>
                      <a:lnTo>
                        <a:pt x="5108" y="2903"/>
                      </a:lnTo>
                      <a:lnTo>
                        <a:pt x="5102" y="2913"/>
                      </a:lnTo>
                      <a:lnTo>
                        <a:pt x="5098" y="2923"/>
                      </a:lnTo>
                      <a:lnTo>
                        <a:pt x="5091" y="2926"/>
                      </a:lnTo>
                      <a:lnTo>
                        <a:pt x="5085" y="2932"/>
                      </a:lnTo>
                      <a:lnTo>
                        <a:pt x="5077" y="2938"/>
                      </a:lnTo>
                      <a:lnTo>
                        <a:pt x="5071" y="2945"/>
                      </a:lnTo>
                      <a:lnTo>
                        <a:pt x="5058" y="2957"/>
                      </a:lnTo>
                      <a:lnTo>
                        <a:pt x="5047" y="2970"/>
                      </a:lnTo>
                      <a:lnTo>
                        <a:pt x="5041" y="2978"/>
                      </a:lnTo>
                      <a:lnTo>
                        <a:pt x="5034" y="2983"/>
                      </a:lnTo>
                      <a:lnTo>
                        <a:pt x="5027" y="2987"/>
                      </a:lnTo>
                      <a:lnTo>
                        <a:pt x="5020" y="2989"/>
                      </a:lnTo>
                      <a:lnTo>
                        <a:pt x="5005" y="2991"/>
                      </a:lnTo>
                      <a:lnTo>
                        <a:pt x="4987" y="2992"/>
                      </a:lnTo>
                      <a:lnTo>
                        <a:pt x="4972" y="2994"/>
                      </a:lnTo>
                      <a:lnTo>
                        <a:pt x="4956" y="2999"/>
                      </a:lnTo>
                      <a:lnTo>
                        <a:pt x="4941" y="3004"/>
                      </a:lnTo>
                      <a:lnTo>
                        <a:pt x="4926" y="3008"/>
                      </a:lnTo>
                      <a:lnTo>
                        <a:pt x="4914" y="3011"/>
                      </a:lnTo>
                      <a:lnTo>
                        <a:pt x="4904" y="3014"/>
                      </a:lnTo>
                      <a:lnTo>
                        <a:pt x="4894" y="3016"/>
                      </a:lnTo>
                      <a:lnTo>
                        <a:pt x="4883" y="3016"/>
                      </a:lnTo>
                      <a:lnTo>
                        <a:pt x="4862" y="3017"/>
                      </a:lnTo>
                      <a:lnTo>
                        <a:pt x="4840" y="3016"/>
                      </a:lnTo>
                      <a:lnTo>
                        <a:pt x="4832" y="3017"/>
                      </a:lnTo>
                      <a:lnTo>
                        <a:pt x="4826" y="3018"/>
                      </a:lnTo>
                      <a:lnTo>
                        <a:pt x="4820" y="3021"/>
                      </a:lnTo>
                      <a:lnTo>
                        <a:pt x="4815" y="3024"/>
                      </a:lnTo>
                      <a:lnTo>
                        <a:pt x="4806" y="3032"/>
                      </a:lnTo>
                      <a:lnTo>
                        <a:pt x="4799" y="3043"/>
                      </a:lnTo>
                      <a:lnTo>
                        <a:pt x="4792" y="3053"/>
                      </a:lnTo>
                      <a:lnTo>
                        <a:pt x="4785" y="3062"/>
                      </a:lnTo>
                      <a:lnTo>
                        <a:pt x="4780" y="3068"/>
                      </a:lnTo>
                      <a:lnTo>
                        <a:pt x="4776" y="3071"/>
                      </a:lnTo>
                      <a:lnTo>
                        <a:pt x="4772" y="3074"/>
                      </a:lnTo>
                      <a:lnTo>
                        <a:pt x="4766" y="3077"/>
                      </a:lnTo>
                      <a:lnTo>
                        <a:pt x="4751" y="3085"/>
                      </a:lnTo>
                      <a:lnTo>
                        <a:pt x="4738" y="3092"/>
                      </a:lnTo>
                      <a:lnTo>
                        <a:pt x="4725" y="3101"/>
                      </a:lnTo>
                      <a:lnTo>
                        <a:pt x="4715" y="3110"/>
                      </a:lnTo>
                      <a:lnTo>
                        <a:pt x="4710" y="3115"/>
                      </a:lnTo>
                      <a:lnTo>
                        <a:pt x="4706" y="3121"/>
                      </a:lnTo>
                      <a:lnTo>
                        <a:pt x="4703" y="3127"/>
                      </a:lnTo>
                      <a:lnTo>
                        <a:pt x="4699" y="3134"/>
                      </a:lnTo>
                      <a:lnTo>
                        <a:pt x="4697" y="3140"/>
                      </a:lnTo>
                      <a:lnTo>
                        <a:pt x="4696" y="3148"/>
                      </a:lnTo>
                      <a:lnTo>
                        <a:pt x="4695" y="3156"/>
                      </a:lnTo>
                      <a:lnTo>
                        <a:pt x="4694" y="3165"/>
                      </a:lnTo>
                      <a:lnTo>
                        <a:pt x="4695" y="3175"/>
                      </a:lnTo>
                      <a:lnTo>
                        <a:pt x="4698" y="3185"/>
                      </a:lnTo>
                      <a:lnTo>
                        <a:pt x="4702" y="3198"/>
                      </a:lnTo>
                      <a:lnTo>
                        <a:pt x="4705" y="3210"/>
                      </a:lnTo>
                      <a:lnTo>
                        <a:pt x="4708" y="3223"/>
                      </a:lnTo>
                      <a:lnTo>
                        <a:pt x="4709" y="3234"/>
                      </a:lnTo>
                      <a:lnTo>
                        <a:pt x="4709" y="3239"/>
                      </a:lnTo>
                      <a:lnTo>
                        <a:pt x="4708" y="3244"/>
                      </a:lnTo>
                      <a:lnTo>
                        <a:pt x="4707" y="3248"/>
                      </a:lnTo>
                      <a:lnTo>
                        <a:pt x="4705" y="3251"/>
                      </a:lnTo>
                      <a:lnTo>
                        <a:pt x="4698" y="3257"/>
                      </a:lnTo>
                      <a:lnTo>
                        <a:pt x="4691" y="3261"/>
                      </a:lnTo>
                      <a:lnTo>
                        <a:pt x="4683" y="3265"/>
                      </a:lnTo>
                      <a:lnTo>
                        <a:pt x="4673" y="3270"/>
                      </a:lnTo>
                      <a:lnTo>
                        <a:pt x="4655" y="3276"/>
                      </a:lnTo>
                      <a:lnTo>
                        <a:pt x="4640" y="3281"/>
                      </a:lnTo>
                      <a:lnTo>
                        <a:pt x="4625" y="3285"/>
                      </a:lnTo>
                      <a:lnTo>
                        <a:pt x="4612" y="3286"/>
                      </a:lnTo>
                      <a:lnTo>
                        <a:pt x="4598" y="3287"/>
                      </a:lnTo>
                      <a:lnTo>
                        <a:pt x="4585" y="3288"/>
                      </a:lnTo>
                      <a:lnTo>
                        <a:pt x="4571" y="3288"/>
                      </a:lnTo>
                      <a:lnTo>
                        <a:pt x="4558" y="3288"/>
                      </a:lnTo>
                      <a:lnTo>
                        <a:pt x="4544" y="3289"/>
                      </a:lnTo>
                      <a:lnTo>
                        <a:pt x="4531" y="3290"/>
                      </a:lnTo>
                      <a:lnTo>
                        <a:pt x="4496" y="3288"/>
                      </a:lnTo>
                      <a:lnTo>
                        <a:pt x="4454" y="3285"/>
                      </a:lnTo>
                      <a:lnTo>
                        <a:pt x="4433" y="3284"/>
                      </a:lnTo>
                      <a:lnTo>
                        <a:pt x="4413" y="3285"/>
                      </a:lnTo>
                      <a:lnTo>
                        <a:pt x="4405" y="3286"/>
                      </a:lnTo>
                      <a:lnTo>
                        <a:pt x="4396" y="3288"/>
                      </a:lnTo>
                      <a:lnTo>
                        <a:pt x="4388" y="3290"/>
                      </a:lnTo>
                      <a:lnTo>
                        <a:pt x="4382" y="3293"/>
                      </a:lnTo>
                      <a:lnTo>
                        <a:pt x="4376" y="3298"/>
                      </a:lnTo>
                      <a:lnTo>
                        <a:pt x="4371" y="3302"/>
                      </a:lnTo>
                      <a:lnTo>
                        <a:pt x="4367" y="3307"/>
                      </a:lnTo>
                      <a:lnTo>
                        <a:pt x="4362" y="3312"/>
                      </a:lnTo>
                      <a:lnTo>
                        <a:pt x="4355" y="3323"/>
                      </a:lnTo>
                      <a:lnTo>
                        <a:pt x="4348" y="3332"/>
                      </a:lnTo>
                      <a:lnTo>
                        <a:pt x="4341" y="3342"/>
                      </a:lnTo>
                      <a:lnTo>
                        <a:pt x="4331" y="3350"/>
                      </a:lnTo>
                      <a:lnTo>
                        <a:pt x="4326" y="3353"/>
                      </a:lnTo>
                      <a:lnTo>
                        <a:pt x="4319" y="3356"/>
                      </a:lnTo>
                      <a:lnTo>
                        <a:pt x="4312" y="3358"/>
                      </a:lnTo>
                      <a:lnTo>
                        <a:pt x="4304" y="3360"/>
                      </a:lnTo>
                      <a:lnTo>
                        <a:pt x="4297" y="3361"/>
                      </a:lnTo>
                      <a:lnTo>
                        <a:pt x="4291" y="3364"/>
                      </a:lnTo>
                      <a:lnTo>
                        <a:pt x="4286" y="3366"/>
                      </a:lnTo>
                      <a:lnTo>
                        <a:pt x="4280" y="3369"/>
                      </a:lnTo>
                      <a:lnTo>
                        <a:pt x="4272" y="3375"/>
                      </a:lnTo>
                      <a:lnTo>
                        <a:pt x="4265" y="3384"/>
                      </a:lnTo>
                      <a:lnTo>
                        <a:pt x="4259" y="3395"/>
                      </a:lnTo>
                      <a:lnTo>
                        <a:pt x="4253" y="3406"/>
                      </a:lnTo>
                      <a:lnTo>
                        <a:pt x="4249" y="3418"/>
                      </a:lnTo>
                      <a:lnTo>
                        <a:pt x="4245" y="3429"/>
                      </a:lnTo>
                      <a:lnTo>
                        <a:pt x="4241" y="3441"/>
                      </a:lnTo>
                      <a:lnTo>
                        <a:pt x="4237" y="3454"/>
                      </a:lnTo>
                      <a:lnTo>
                        <a:pt x="4232" y="3466"/>
                      </a:lnTo>
                      <a:lnTo>
                        <a:pt x="4226" y="3478"/>
                      </a:lnTo>
                      <a:lnTo>
                        <a:pt x="4220" y="3489"/>
                      </a:lnTo>
                      <a:lnTo>
                        <a:pt x="4212" y="3499"/>
                      </a:lnTo>
                      <a:lnTo>
                        <a:pt x="4207" y="3504"/>
                      </a:lnTo>
                      <a:lnTo>
                        <a:pt x="4203" y="3508"/>
                      </a:lnTo>
                      <a:lnTo>
                        <a:pt x="4196" y="3512"/>
                      </a:lnTo>
                      <a:lnTo>
                        <a:pt x="4191" y="3515"/>
                      </a:lnTo>
                      <a:lnTo>
                        <a:pt x="4182" y="3520"/>
                      </a:lnTo>
                      <a:lnTo>
                        <a:pt x="4176" y="3527"/>
                      </a:lnTo>
                      <a:lnTo>
                        <a:pt x="4171" y="3533"/>
                      </a:lnTo>
                      <a:lnTo>
                        <a:pt x="4168" y="3541"/>
                      </a:lnTo>
                      <a:lnTo>
                        <a:pt x="4167" y="3548"/>
                      </a:lnTo>
                      <a:lnTo>
                        <a:pt x="4167" y="3556"/>
                      </a:lnTo>
                      <a:lnTo>
                        <a:pt x="4168" y="3563"/>
                      </a:lnTo>
                      <a:lnTo>
                        <a:pt x="4170" y="3572"/>
                      </a:lnTo>
                      <a:lnTo>
                        <a:pt x="4174" y="3587"/>
                      </a:lnTo>
                      <a:lnTo>
                        <a:pt x="4178" y="3602"/>
                      </a:lnTo>
                      <a:lnTo>
                        <a:pt x="4178" y="3609"/>
                      </a:lnTo>
                      <a:lnTo>
                        <a:pt x="4178" y="3615"/>
                      </a:lnTo>
                      <a:lnTo>
                        <a:pt x="4176" y="3622"/>
                      </a:lnTo>
                      <a:lnTo>
                        <a:pt x="4172" y="3626"/>
                      </a:lnTo>
                      <a:lnTo>
                        <a:pt x="4156" y="3644"/>
                      </a:lnTo>
                      <a:lnTo>
                        <a:pt x="4136" y="3664"/>
                      </a:lnTo>
                      <a:lnTo>
                        <a:pt x="4126" y="3672"/>
                      </a:lnTo>
                      <a:lnTo>
                        <a:pt x="4114" y="3679"/>
                      </a:lnTo>
                      <a:lnTo>
                        <a:pt x="4109" y="3681"/>
                      </a:lnTo>
                      <a:lnTo>
                        <a:pt x="4103" y="3683"/>
                      </a:lnTo>
                      <a:lnTo>
                        <a:pt x="4098" y="3683"/>
                      </a:lnTo>
                      <a:lnTo>
                        <a:pt x="4092" y="3683"/>
                      </a:lnTo>
                      <a:lnTo>
                        <a:pt x="4083" y="3681"/>
                      </a:lnTo>
                      <a:lnTo>
                        <a:pt x="4072" y="3677"/>
                      </a:lnTo>
                      <a:lnTo>
                        <a:pt x="4061" y="3669"/>
                      </a:lnTo>
                      <a:lnTo>
                        <a:pt x="4049" y="3661"/>
                      </a:lnTo>
                      <a:lnTo>
                        <a:pt x="4038" y="3651"/>
                      </a:lnTo>
                      <a:lnTo>
                        <a:pt x="4029" y="3642"/>
                      </a:lnTo>
                      <a:lnTo>
                        <a:pt x="4020" y="3634"/>
                      </a:lnTo>
                      <a:lnTo>
                        <a:pt x="4014" y="3626"/>
                      </a:lnTo>
                      <a:lnTo>
                        <a:pt x="4007" y="3614"/>
                      </a:lnTo>
                      <a:lnTo>
                        <a:pt x="4002" y="3601"/>
                      </a:lnTo>
                      <a:lnTo>
                        <a:pt x="3998" y="3596"/>
                      </a:lnTo>
                      <a:lnTo>
                        <a:pt x="3995" y="3591"/>
                      </a:lnTo>
                      <a:lnTo>
                        <a:pt x="3992" y="3590"/>
                      </a:lnTo>
                      <a:lnTo>
                        <a:pt x="3990" y="3589"/>
                      </a:lnTo>
                      <a:lnTo>
                        <a:pt x="3987" y="3588"/>
                      </a:lnTo>
                      <a:lnTo>
                        <a:pt x="3983" y="3588"/>
                      </a:lnTo>
                      <a:lnTo>
                        <a:pt x="3977" y="3589"/>
                      </a:lnTo>
                      <a:lnTo>
                        <a:pt x="3971" y="3591"/>
                      </a:lnTo>
                      <a:lnTo>
                        <a:pt x="3965" y="3595"/>
                      </a:lnTo>
                      <a:lnTo>
                        <a:pt x="3960" y="3598"/>
                      </a:lnTo>
                      <a:lnTo>
                        <a:pt x="3948" y="3608"/>
                      </a:lnTo>
                      <a:lnTo>
                        <a:pt x="3937" y="3621"/>
                      </a:lnTo>
                      <a:lnTo>
                        <a:pt x="3914" y="3651"/>
                      </a:lnTo>
                      <a:lnTo>
                        <a:pt x="3893" y="3682"/>
                      </a:lnTo>
                      <a:lnTo>
                        <a:pt x="3882" y="3696"/>
                      </a:lnTo>
                      <a:lnTo>
                        <a:pt x="3871" y="3709"/>
                      </a:lnTo>
                      <a:lnTo>
                        <a:pt x="3866" y="3716"/>
                      </a:lnTo>
                      <a:lnTo>
                        <a:pt x="3860" y="3720"/>
                      </a:lnTo>
                      <a:lnTo>
                        <a:pt x="3854" y="3724"/>
                      </a:lnTo>
                      <a:lnTo>
                        <a:pt x="3848" y="3729"/>
                      </a:lnTo>
                      <a:lnTo>
                        <a:pt x="3842" y="3731"/>
                      </a:lnTo>
                      <a:lnTo>
                        <a:pt x="3835" y="3732"/>
                      </a:lnTo>
                      <a:lnTo>
                        <a:pt x="3830" y="3733"/>
                      </a:lnTo>
                      <a:lnTo>
                        <a:pt x="3823" y="3732"/>
                      </a:lnTo>
                      <a:lnTo>
                        <a:pt x="3817" y="3730"/>
                      </a:lnTo>
                      <a:lnTo>
                        <a:pt x="3810" y="3726"/>
                      </a:lnTo>
                      <a:lnTo>
                        <a:pt x="3803" y="3722"/>
                      </a:lnTo>
                      <a:lnTo>
                        <a:pt x="3796" y="3716"/>
                      </a:lnTo>
                      <a:lnTo>
                        <a:pt x="3787" y="3711"/>
                      </a:lnTo>
                      <a:lnTo>
                        <a:pt x="3777" y="3706"/>
                      </a:lnTo>
                      <a:lnTo>
                        <a:pt x="3767" y="3699"/>
                      </a:lnTo>
                      <a:lnTo>
                        <a:pt x="3759" y="3691"/>
                      </a:lnTo>
                      <a:lnTo>
                        <a:pt x="3740" y="3674"/>
                      </a:lnTo>
                      <a:lnTo>
                        <a:pt x="3723" y="3654"/>
                      </a:lnTo>
                      <a:lnTo>
                        <a:pt x="3706" y="3635"/>
                      </a:lnTo>
                      <a:lnTo>
                        <a:pt x="3686" y="3618"/>
                      </a:lnTo>
                      <a:lnTo>
                        <a:pt x="3677" y="3611"/>
                      </a:lnTo>
                      <a:lnTo>
                        <a:pt x="3667" y="3604"/>
                      </a:lnTo>
                      <a:lnTo>
                        <a:pt x="3656" y="3600"/>
                      </a:lnTo>
                      <a:lnTo>
                        <a:pt x="3645" y="3597"/>
                      </a:lnTo>
                      <a:lnTo>
                        <a:pt x="3639" y="3596"/>
                      </a:lnTo>
                      <a:lnTo>
                        <a:pt x="3633" y="3596"/>
                      </a:lnTo>
                      <a:lnTo>
                        <a:pt x="3628" y="3597"/>
                      </a:lnTo>
                      <a:lnTo>
                        <a:pt x="3623" y="3597"/>
                      </a:lnTo>
                      <a:lnTo>
                        <a:pt x="3612" y="3601"/>
                      </a:lnTo>
                      <a:lnTo>
                        <a:pt x="3600" y="3605"/>
                      </a:lnTo>
                      <a:lnTo>
                        <a:pt x="3578" y="3618"/>
                      </a:lnTo>
                      <a:lnTo>
                        <a:pt x="3556" y="3634"/>
                      </a:lnTo>
                      <a:lnTo>
                        <a:pt x="3545" y="3640"/>
                      </a:lnTo>
                      <a:lnTo>
                        <a:pt x="3533" y="3647"/>
                      </a:lnTo>
                      <a:lnTo>
                        <a:pt x="3521" y="3651"/>
                      </a:lnTo>
                      <a:lnTo>
                        <a:pt x="3509" y="3654"/>
                      </a:lnTo>
                      <a:lnTo>
                        <a:pt x="3503" y="3655"/>
                      </a:lnTo>
                      <a:lnTo>
                        <a:pt x="3497" y="3656"/>
                      </a:lnTo>
                      <a:lnTo>
                        <a:pt x="3491" y="3656"/>
                      </a:lnTo>
                      <a:lnTo>
                        <a:pt x="3484" y="3655"/>
                      </a:lnTo>
                      <a:lnTo>
                        <a:pt x="3478" y="3653"/>
                      </a:lnTo>
                      <a:lnTo>
                        <a:pt x="3471" y="3651"/>
                      </a:lnTo>
                      <a:lnTo>
                        <a:pt x="3465" y="3649"/>
                      </a:lnTo>
                      <a:lnTo>
                        <a:pt x="3458" y="3644"/>
                      </a:lnTo>
                      <a:lnTo>
                        <a:pt x="3453" y="3640"/>
                      </a:lnTo>
                      <a:lnTo>
                        <a:pt x="3448" y="3636"/>
                      </a:lnTo>
                      <a:lnTo>
                        <a:pt x="3443" y="3630"/>
                      </a:lnTo>
                      <a:lnTo>
                        <a:pt x="3439" y="3624"/>
                      </a:lnTo>
                      <a:lnTo>
                        <a:pt x="3431" y="3612"/>
                      </a:lnTo>
                      <a:lnTo>
                        <a:pt x="3425" y="3599"/>
                      </a:lnTo>
                      <a:lnTo>
                        <a:pt x="3417" y="3586"/>
                      </a:lnTo>
                      <a:lnTo>
                        <a:pt x="3408" y="3575"/>
                      </a:lnTo>
                      <a:lnTo>
                        <a:pt x="3403" y="3570"/>
                      </a:lnTo>
                      <a:lnTo>
                        <a:pt x="3397" y="3567"/>
                      </a:lnTo>
                      <a:lnTo>
                        <a:pt x="3390" y="3562"/>
                      </a:lnTo>
                      <a:lnTo>
                        <a:pt x="3383" y="3560"/>
                      </a:lnTo>
                      <a:lnTo>
                        <a:pt x="3377" y="3559"/>
                      </a:lnTo>
                      <a:lnTo>
                        <a:pt x="3372" y="3558"/>
                      </a:lnTo>
                      <a:lnTo>
                        <a:pt x="3368" y="3559"/>
                      </a:lnTo>
                      <a:lnTo>
                        <a:pt x="3363" y="3560"/>
                      </a:lnTo>
                      <a:lnTo>
                        <a:pt x="3359" y="3562"/>
                      </a:lnTo>
                      <a:lnTo>
                        <a:pt x="3356" y="3564"/>
                      </a:lnTo>
                      <a:lnTo>
                        <a:pt x="3351" y="3567"/>
                      </a:lnTo>
                      <a:lnTo>
                        <a:pt x="3348" y="3570"/>
                      </a:lnTo>
                      <a:lnTo>
                        <a:pt x="3343" y="3578"/>
                      </a:lnTo>
                      <a:lnTo>
                        <a:pt x="3337" y="3587"/>
                      </a:lnTo>
                      <a:lnTo>
                        <a:pt x="3332" y="3597"/>
                      </a:lnTo>
                      <a:lnTo>
                        <a:pt x="3329" y="3607"/>
                      </a:lnTo>
                      <a:lnTo>
                        <a:pt x="3320" y="3627"/>
                      </a:lnTo>
                      <a:lnTo>
                        <a:pt x="3314" y="3642"/>
                      </a:lnTo>
                      <a:lnTo>
                        <a:pt x="3309" y="3648"/>
                      </a:lnTo>
                      <a:lnTo>
                        <a:pt x="3305" y="3651"/>
                      </a:lnTo>
                      <a:lnTo>
                        <a:pt x="3303" y="3651"/>
                      </a:lnTo>
                      <a:lnTo>
                        <a:pt x="3300" y="3651"/>
                      </a:lnTo>
                      <a:lnTo>
                        <a:pt x="3297" y="3650"/>
                      </a:lnTo>
                      <a:lnTo>
                        <a:pt x="3294" y="3648"/>
                      </a:lnTo>
                      <a:lnTo>
                        <a:pt x="3283" y="3639"/>
                      </a:lnTo>
                      <a:lnTo>
                        <a:pt x="3275" y="3632"/>
                      </a:lnTo>
                      <a:lnTo>
                        <a:pt x="3269" y="3629"/>
                      </a:lnTo>
                      <a:lnTo>
                        <a:pt x="3265" y="3628"/>
                      </a:lnTo>
                      <a:lnTo>
                        <a:pt x="3253" y="3634"/>
                      </a:lnTo>
                      <a:lnTo>
                        <a:pt x="3229" y="3645"/>
                      </a:lnTo>
                      <a:lnTo>
                        <a:pt x="3219" y="3649"/>
                      </a:lnTo>
                      <a:lnTo>
                        <a:pt x="3209" y="3651"/>
                      </a:lnTo>
                      <a:lnTo>
                        <a:pt x="3200" y="3652"/>
                      </a:lnTo>
                      <a:lnTo>
                        <a:pt x="3193" y="3652"/>
                      </a:lnTo>
                      <a:lnTo>
                        <a:pt x="3185" y="3651"/>
                      </a:lnTo>
                      <a:lnTo>
                        <a:pt x="3179" y="3649"/>
                      </a:lnTo>
                      <a:lnTo>
                        <a:pt x="3173" y="3647"/>
                      </a:lnTo>
                      <a:lnTo>
                        <a:pt x="3167" y="3643"/>
                      </a:lnTo>
                      <a:lnTo>
                        <a:pt x="3157" y="3634"/>
                      </a:lnTo>
                      <a:lnTo>
                        <a:pt x="3146" y="3622"/>
                      </a:lnTo>
                      <a:lnTo>
                        <a:pt x="3137" y="3609"/>
                      </a:lnTo>
                      <a:lnTo>
                        <a:pt x="3126" y="3594"/>
                      </a:lnTo>
                      <a:lnTo>
                        <a:pt x="3117" y="3584"/>
                      </a:lnTo>
                      <a:lnTo>
                        <a:pt x="3105" y="3573"/>
                      </a:lnTo>
                      <a:lnTo>
                        <a:pt x="3091" y="3561"/>
                      </a:lnTo>
                      <a:lnTo>
                        <a:pt x="3076" y="3551"/>
                      </a:lnTo>
                      <a:lnTo>
                        <a:pt x="3068" y="3547"/>
                      </a:lnTo>
                      <a:lnTo>
                        <a:pt x="3060" y="3544"/>
                      </a:lnTo>
                      <a:lnTo>
                        <a:pt x="3052" y="3542"/>
                      </a:lnTo>
                      <a:lnTo>
                        <a:pt x="3045" y="3540"/>
                      </a:lnTo>
                      <a:lnTo>
                        <a:pt x="3038" y="3539"/>
                      </a:lnTo>
                      <a:lnTo>
                        <a:pt x="3032" y="3540"/>
                      </a:lnTo>
                      <a:lnTo>
                        <a:pt x="3025" y="3542"/>
                      </a:lnTo>
                      <a:lnTo>
                        <a:pt x="3020" y="3545"/>
                      </a:lnTo>
                      <a:lnTo>
                        <a:pt x="3011" y="3551"/>
                      </a:lnTo>
                      <a:lnTo>
                        <a:pt x="3005" y="3556"/>
                      </a:lnTo>
                      <a:lnTo>
                        <a:pt x="2999" y="3558"/>
                      </a:lnTo>
                      <a:lnTo>
                        <a:pt x="2994" y="3559"/>
                      </a:lnTo>
                      <a:lnTo>
                        <a:pt x="2990" y="3559"/>
                      </a:lnTo>
                      <a:lnTo>
                        <a:pt x="2986" y="3557"/>
                      </a:lnTo>
                      <a:lnTo>
                        <a:pt x="2983" y="3555"/>
                      </a:lnTo>
                      <a:lnTo>
                        <a:pt x="2981" y="3551"/>
                      </a:lnTo>
                      <a:lnTo>
                        <a:pt x="2974" y="3545"/>
                      </a:lnTo>
                      <a:lnTo>
                        <a:pt x="2967" y="3539"/>
                      </a:lnTo>
                      <a:lnTo>
                        <a:pt x="2963" y="3536"/>
                      </a:lnTo>
                      <a:lnTo>
                        <a:pt x="2956" y="3535"/>
                      </a:lnTo>
                      <a:lnTo>
                        <a:pt x="2950" y="3535"/>
                      </a:lnTo>
                      <a:lnTo>
                        <a:pt x="2941" y="3536"/>
                      </a:lnTo>
                      <a:lnTo>
                        <a:pt x="2927" y="3542"/>
                      </a:lnTo>
                      <a:lnTo>
                        <a:pt x="2912" y="3548"/>
                      </a:lnTo>
                      <a:lnTo>
                        <a:pt x="2904" y="3550"/>
                      </a:lnTo>
                      <a:lnTo>
                        <a:pt x="2897" y="3554"/>
                      </a:lnTo>
                      <a:lnTo>
                        <a:pt x="2889" y="3555"/>
                      </a:lnTo>
                      <a:lnTo>
                        <a:pt x="2882" y="3555"/>
                      </a:lnTo>
                      <a:lnTo>
                        <a:pt x="2877" y="3555"/>
                      </a:lnTo>
                      <a:lnTo>
                        <a:pt x="2874" y="3554"/>
                      </a:lnTo>
                      <a:lnTo>
                        <a:pt x="2871" y="3553"/>
                      </a:lnTo>
                      <a:lnTo>
                        <a:pt x="2868" y="3550"/>
                      </a:lnTo>
                      <a:lnTo>
                        <a:pt x="2863" y="3546"/>
                      </a:lnTo>
                      <a:lnTo>
                        <a:pt x="2860" y="3541"/>
                      </a:lnTo>
                      <a:lnTo>
                        <a:pt x="2855" y="3529"/>
                      </a:lnTo>
                      <a:lnTo>
                        <a:pt x="2847" y="3518"/>
                      </a:lnTo>
                      <a:lnTo>
                        <a:pt x="2845" y="3516"/>
                      </a:lnTo>
                      <a:lnTo>
                        <a:pt x="2843" y="3516"/>
                      </a:lnTo>
                      <a:lnTo>
                        <a:pt x="2841" y="3516"/>
                      </a:lnTo>
                      <a:lnTo>
                        <a:pt x="2838" y="3517"/>
                      </a:lnTo>
                      <a:lnTo>
                        <a:pt x="2833" y="3521"/>
                      </a:lnTo>
                      <a:lnTo>
                        <a:pt x="2829" y="3528"/>
                      </a:lnTo>
                      <a:lnTo>
                        <a:pt x="2823" y="3533"/>
                      </a:lnTo>
                      <a:lnTo>
                        <a:pt x="2819" y="3539"/>
                      </a:lnTo>
                      <a:lnTo>
                        <a:pt x="2817" y="3541"/>
                      </a:lnTo>
                      <a:lnTo>
                        <a:pt x="2815" y="3542"/>
                      </a:lnTo>
                      <a:lnTo>
                        <a:pt x="2812" y="3543"/>
                      </a:lnTo>
                      <a:lnTo>
                        <a:pt x="2811" y="3543"/>
                      </a:lnTo>
                      <a:lnTo>
                        <a:pt x="2808" y="3541"/>
                      </a:lnTo>
                      <a:lnTo>
                        <a:pt x="2805" y="3539"/>
                      </a:lnTo>
                      <a:lnTo>
                        <a:pt x="2803" y="3535"/>
                      </a:lnTo>
                      <a:lnTo>
                        <a:pt x="2801" y="3531"/>
                      </a:lnTo>
                      <a:lnTo>
                        <a:pt x="2800" y="3521"/>
                      </a:lnTo>
                      <a:lnTo>
                        <a:pt x="2798" y="3512"/>
                      </a:lnTo>
                      <a:lnTo>
                        <a:pt x="2800" y="3490"/>
                      </a:lnTo>
                      <a:lnTo>
                        <a:pt x="2800" y="3473"/>
                      </a:lnTo>
                      <a:lnTo>
                        <a:pt x="2798" y="3467"/>
                      </a:lnTo>
                      <a:lnTo>
                        <a:pt x="2796" y="3464"/>
                      </a:lnTo>
                      <a:lnTo>
                        <a:pt x="2793" y="3462"/>
                      </a:lnTo>
                      <a:lnTo>
                        <a:pt x="2789" y="3461"/>
                      </a:lnTo>
                      <a:lnTo>
                        <a:pt x="2784" y="3461"/>
                      </a:lnTo>
                      <a:lnTo>
                        <a:pt x="2779" y="3461"/>
                      </a:lnTo>
                      <a:lnTo>
                        <a:pt x="2774" y="3462"/>
                      </a:lnTo>
                      <a:lnTo>
                        <a:pt x="2768" y="3464"/>
                      </a:lnTo>
                      <a:lnTo>
                        <a:pt x="2746" y="3473"/>
                      </a:lnTo>
                      <a:lnTo>
                        <a:pt x="2727" y="3478"/>
                      </a:lnTo>
                      <a:lnTo>
                        <a:pt x="2726" y="3476"/>
                      </a:lnTo>
                      <a:lnTo>
                        <a:pt x="2726" y="3474"/>
                      </a:lnTo>
                      <a:lnTo>
                        <a:pt x="2726" y="3472"/>
                      </a:lnTo>
                      <a:lnTo>
                        <a:pt x="2727" y="3469"/>
                      </a:lnTo>
                      <a:lnTo>
                        <a:pt x="2729" y="3466"/>
                      </a:lnTo>
                      <a:lnTo>
                        <a:pt x="2733" y="3462"/>
                      </a:lnTo>
                      <a:lnTo>
                        <a:pt x="2737" y="3459"/>
                      </a:lnTo>
                      <a:lnTo>
                        <a:pt x="2739" y="3454"/>
                      </a:lnTo>
                      <a:lnTo>
                        <a:pt x="2739" y="3452"/>
                      </a:lnTo>
                      <a:lnTo>
                        <a:pt x="2739" y="3450"/>
                      </a:lnTo>
                      <a:lnTo>
                        <a:pt x="2738" y="3448"/>
                      </a:lnTo>
                      <a:lnTo>
                        <a:pt x="2737" y="3445"/>
                      </a:lnTo>
                      <a:lnTo>
                        <a:pt x="2734" y="3441"/>
                      </a:lnTo>
                      <a:lnTo>
                        <a:pt x="2730" y="3439"/>
                      </a:lnTo>
                      <a:lnTo>
                        <a:pt x="2726" y="3438"/>
                      </a:lnTo>
                      <a:lnTo>
                        <a:pt x="2722" y="3438"/>
                      </a:lnTo>
                      <a:lnTo>
                        <a:pt x="2713" y="3439"/>
                      </a:lnTo>
                      <a:lnTo>
                        <a:pt x="2704" y="3441"/>
                      </a:lnTo>
                      <a:lnTo>
                        <a:pt x="2698" y="3443"/>
                      </a:lnTo>
                      <a:lnTo>
                        <a:pt x="2693" y="3443"/>
                      </a:lnTo>
                      <a:lnTo>
                        <a:pt x="2688" y="3442"/>
                      </a:lnTo>
                      <a:lnTo>
                        <a:pt x="2685" y="3440"/>
                      </a:lnTo>
                      <a:lnTo>
                        <a:pt x="2682" y="3438"/>
                      </a:lnTo>
                      <a:lnTo>
                        <a:pt x="2680" y="3435"/>
                      </a:lnTo>
                      <a:lnTo>
                        <a:pt x="2677" y="3431"/>
                      </a:lnTo>
                      <a:lnTo>
                        <a:pt x="2676" y="3426"/>
                      </a:lnTo>
                      <a:lnTo>
                        <a:pt x="2672" y="3418"/>
                      </a:lnTo>
                      <a:lnTo>
                        <a:pt x="2668" y="3410"/>
                      </a:lnTo>
                      <a:lnTo>
                        <a:pt x="2665" y="3407"/>
                      </a:lnTo>
                      <a:lnTo>
                        <a:pt x="2661" y="3404"/>
                      </a:lnTo>
                      <a:lnTo>
                        <a:pt x="2656" y="3402"/>
                      </a:lnTo>
                      <a:lnTo>
                        <a:pt x="2650" y="3401"/>
                      </a:lnTo>
                      <a:lnTo>
                        <a:pt x="2643" y="3402"/>
                      </a:lnTo>
                      <a:lnTo>
                        <a:pt x="2636" y="3405"/>
                      </a:lnTo>
                      <a:lnTo>
                        <a:pt x="2630" y="3409"/>
                      </a:lnTo>
                      <a:lnTo>
                        <a:pt x="2625" y="3413"/>
                      </a:lnTo>
                      <a:lnTo>
                        <a:pt x="2619" y="3418"/>
                      </a:lnTo>
                      <a:lnTo>
                        <a:pt x="2614" y="3423"/>
                      </a:lnTo>
                      <a:lnTo>
                        <a:pt x="2608" y="3426"/>
                      </a:lnTo>
                      <a:lnTo>
                        <a:pt x="2601" y="3429"/>
                      </a:lnTo>
                      <a:lnTo>
                        <a:pt x="2590" y="3434"/>
                      </a:lnTo>
                      <a:lnTo>
                        <a:pt x="2580" y="3435"/>
                      </a:lnTo>
                      <a:lnTo>
                        <a:pt x="2571" y="3435"/>
                      </a:lnTo>
                      <a:lnTo>
                        <a:pt x="2562" y="3434"/>
                      </a:lnTo>
                      <a:lnTo>
                        <a:pt x="2545" y="3429"/>
                      </a:lnTo>
                      <a:lnTo>
                        <a:pt x="2524" y="3425"/>
                      </a:lnTo>
                      <a:lnTo>
                        <a:pt x="2524" y="3425"/>
                      </a:lnTo>
                      <a:lnTo>
                        <a:pt x="2510" y="3413"/>
                      </a:lnTo>
                      <a:lnTo>
                        <a:pt x="2495" y="3402"/>
                      </a:lnTo>
                      <a:lnTo>
                        <a:pt x="2487" y="3397"/>
                      </a:lnTo>
                      <a:lnTo>
                        <a:pt x="2480" y="3393"/>
                      </a:lnTo>
                      <a:lnTo>
                        <a:pt x="2471" y="3389"/>
                      </a:lnTo>
                      <a:lnTo>
                        <a:pt x="2461" y="3387"/>
                      </a:lnTo>
                      <a:lnTo>
                        <a:pt x="2433" y="3381"/>
                      </a:lnTo>
                      <a:lnTo>
                        <a:pt x="2404" y="3375"/>
                      </a:lnTo>
                      <a:lnTo>
                        <a:pt x="2390" y="3372"/>
                      </a:lnTo>
                      <a:lnTo>
                        <a:pt x="2376" y="3366"/>
                      </a:lnTo>
                      <a:lnTo>
                        <a:pt x="2371" y="3362"/>
                      </a:lnTo>
                      <a:lnTo>
                        <a:pt x="2364" y="3359"/>
                      </a:lnTo>
                      <a:lnTo>
                        <a:pt x="2359" y="3354"/>
                      </a:lnTo>
                      <a:lnTo>
                        <a:pt x="2353" y="3348"/>
                      </a:lnTo>
                      <a:lnTo>
                        <a:pt x="2350" y="3343"/>
                      </a:lnTo>
                      <a:lnTo>
                        <a:pt x="2346" y="3335"/>
                      </a:lnTo>
                      <a:lnTo>
                        <a:pt x="2342" y="3327"/>
                      </a:lnTo>
                      <a:lnTo>
                        <a:pt x="2338" y="3317"/>
                      </a:lnTo>
                      <a:lnTo>
                        <a:pt x="2334" y="3308"/>
                      </a:lnTo>
                      <a:lnTo>
                        <a:pt x="2331" y="3301"/>
                      </a:lnTo>
                      <a:lnTo>
                        <a:pt x="2328" y="3296"/>
                      </a:lnTo>
                      <a:lnTo>
                        <a:pt x="2325" y="3292"/>
                      </a:lnTo>
                      <a:lnTo>
                        <a:pt x="2320" y="3291"/>
                      </a:lnTo>
                      <a:lnTo>
                        <a:pt x="2315" y="3291"/>
                      </a:lnTo>
                      <a:lnTo>
                        <a:pt x="2309" y="3291"/>
                      </a:lnTo>
                      <a:lnTo>
                        <a:pt x="2304" y="3293"/>
                      </a:lnTo>
                      <a:lnTo>
                        <a:pt x="2295" y="3297"/>
                      </a:lnTo>
                      <a:lnTo>
                        <a:pt x="2285" y="3298"/>
                      </a:lnTo>
                      <a:lnTo>
                        <a:pt x="2280" y="3297"/>
                      </a:lnTo>
                      <a:lnTo>
                        <a:pt x="2276" y="3294"/>
                      </a:lnTo>
                      <a:lnTo>
                        <a:pt x="2271" y="3290"/>
                      </a:lnTo>
                      <a:lnTo>
                        <a:pt x="2268" y="3285"/>
                      </a:lnTo>
                      <a:lnTo>
                        <a:pt x="2262" y="3274"/>
                      </a:lnTo>
                      <a:lnTo>
                        <a:pt x="2255" y="3262"/>
                      </a:lnTo>
                      <a:lnTo>
                        <a:pt x="2252" y="3257"/>
                      </a:lnTo>
                      <a:lnTo>
                        <a:pt x="2249" y="3252"/>
                      </a:lnTo>
                      <a:lnTo>
                        <a:pt x="2244" y="3249"/>
                      </a:lnTo>
                      <a:lnTo>
                        <a:pt x="2240" y="3248"/>
                      </a:lnTo>
                      <a:lnTo>
                        <a:pt x="2236" y="3248"/>
                      </a:lnTo>
                      <a:lnTo>
                        <a:pt x="2229" y="3249"/>
                      </a:lnTo>
                      <a:lnTo>
                        <a:pt x="2224" y="3253"/>
                      </a:lnTo>
                      <a:lnTo>
                        <a:pt x="2216" y="3260"/>
                      </a:lnTo>
                      <a:lnTo>
                        <a:pt x="2210" y="3271"/>
                      </a:lnTo>
                      <a:lnTo>
                        <a:pt x="2204" y="3281"/>
                      </a:lnTo>
                      <a:lnTo>
                        <a:pt x="2201" y="3286"/>
                      </a:lnTo>
                      <a:lnTo>
                        <a:pt x="2197" y="3288"/>
                      </a:lnTo>
                      <a:lnTo>
                        <a:pt x="2195" y="3288"/>
                      </a:lnTo>
                      <a:lnTo>
                        <a:pt x="2191" y="3288"/>
                      </a:lnTo>
                      <a:lnTo>
                        <a:pt x="2189" y="3287"/>
                      </a:lnTo>
                      <a:lnTo>
                        <a:pt x="2186" y="3284"/>
                      </a:lnTo>
                      <a:lnTo>
                        <a:pt x="2183" y="3281"/>
                      </a:lnTo>
                      <a:lnTo>
                        <a:pt x="2181" y="3278"/>
                      </a:lnTo>
                      <a:lnTo>
                        <a:pt x="2180" y="3275"/>
                      </a:lnTo>
                      <a:lnTo>
                        <a:pt x="2178" y="3271"/>
                      </a:lnTo>
                      <a:lnTo>
                        <a:pt x="2178" y="3263"/>
                      </a:lnTo>
                      <a:lnTo>
                        <a:pt x="2180" y="3254"/>
                      </a:lnTo>
                      <a:lnTo>
                        <a:pt x="2180" y="3247"/>
                      </a:lnTo>
                      <a:lnTo>
                        <a:pt x="2178" y="3239"/>
                      </a:lnTo>
                      <a:lnTo>
                        <a:pt x="2176" y="3236"/>
                      </a:lnTo>
                      <a:lnTo>
                        <a:pt x="2174" y="3234"/>
                      </a:lnTo>
                      <a:lnTo>
                        <a:pt x="2171" y="3232"/>
                      </a:lnTo>
                      <a:lnTo>
                        <a:pt x="2166" y="3231"/>
                      </a:lnTo>
                      <a:lnTo>
                        <a:pt x="2161" y="3231"/>
                      </a:lnTo>
                      <a:lnTo>
                        <a:pt x="2158" y="3231"/>
                      </a:lnTo>
                      <a:lnTo>
                        <a:pt x="2155" y="3233"/>
                      </a:lnTo>
                      <a:lnTo>
                        <a:pt x="2151" y="3235"/>
                      </a:lnTo>
                      <a:lnTo>
                        <a:pt x="2147" y="3242"/>
                      </a:lnTo>
                      <a:lnTo>
                        <a:pt x="2144" y="3249"/>
                      </a:lnTo>
                      <a:lnTo>
                        <a:pt x="2140" y="3257"/>
                      </a:lnTo>
                      <a:lnTo>
                        <a:pt x="2135" y="3261"/>
                      </a:lnTo>
                      <a:lnTo>
                        <a:pt x="2133" y="3263"/>
                      </a:lnTo>
                      <a:lnTo>
                        <a:pt x="2130" y="3263"/>
                      </a:lnTo>
                      <a:lnTo>
                        <a:pt x="2127" y="3263"/>
                      </a:lnTo>
                      <a:lnTo>
                        <a:pt x="2122" y="3261"/>
                      </a:lnTo>
                      <a:lnTo>
                        <a:pt x="2113" y="3254"/>
                      </a:lnTo>
                      <a:lnTo>
                        <a:pt x="2104" y="3248"/>
                      </a:lnTo>
                      <a:lnTo>
                        <a:pt x="2095" y="3240"/>
                      </a:lnTo>
                      <a:lnTo>
                        <a:pt x="2087" y="3234"/>
                      </a:lnTo>
                      <a:lnTo>
                        <a:pt x="2080" y="3229"/>
                      </a:lnTo>
                      <a:lnTo>
                        <a:pt x="2075" y="3223"/>
                      </a:lnTo>
                      <a:lnTo>
                        <a:pt x="2070" y="3219"/>
                      </a:lnTo>
                      <a:lnTo>
                        <a:pt x="2069" y="3213"/>
                      </a:lnTo>
                      <a:lnTo>
                        <a:pt x="2069" y="3208"/>
                      </a:lnTo>
                      <a:lnTo>
                        <a:pt x="2070" y="3202"/>
                      </a:lnTo>
                      <a:lnTo>
                        <a:pt x="2073" y="3194"/>
                      </a:lnTo>
                      <a:lnTo>
                        <a:pt x="2077" y="3186"/>
                      </a:lnTo>
                      <a:lnTo>
                        <a:pt x="2082" y="3177"/>
                      </a:lnTo>
                      <a:lnTo>
                        <a:pt x="2086" y="3168"/>
                      </a:lnTo>
                      <a:lnTo>
                        <a:pt x="2086" y="3165"/>
                      </a:lnTo>
                      <a:lnTo>
                        <a:pt x="2086" y="3162"/>
                      </a:lnTo>
                      <a:lnTo>
                        <a:pt x="2086" y="3158"/>
                      </a:lnTo>
                      <a:lnTo>
                        <a:pt x="2084" y="3156"/>
                      </a:lnTo>
                      <a:lnTo>
                        <a:pt x="2082" y="3154"/>
                      </a:lnTo>
                      <a:lnTo>
                        <a:pt x="2080" y="3153"/>
                      </a:lnTo>
                      <a:lnTo>
                        <a:pt x="2077" y="3152"/>
                      </a:lnTo>
                      <a:lnTo>
                        <a:pt x="2074" y="3152"/>
                      </a:lnTo>
                      <a:lnTo>
                        <a:pt x="2063" y="3153"/>
                      </a:lnTo>
                      <a:lnTo>
                        <a:pt x="2050" y="3156"/>
                      </a:lnTo>
                      <a:lnTo>
                        <a:pt x="2046" y="3156"/>
                      </a:lnTo>
                      <a:lnTo>
                        <a:pt x="2041" y="3156"/>
                      </a:lnTo>
                      <a:lnTo>
                        <a:pt x="2037" y="3155"/>
                      </a:lnTo>
                      <a:lnTo>
                        <a:pt x="2033" y="3153"/>
                      </a:lnTo>
                      <a:lnTo>
                        <a:pt x="2024" y="3146"/>
                      </a:lnTo>
                      <a:lnTo>
                        <a:pt x="2014" y="3140"/>
                      </a:lnTo>
                      <a:lnTo>
                        <a:pt x="2006" y="3132"/>
                      </a:lnTo>
                      <a:lnTo>
                        <a:pt x="1995" y="3126"/>
                      </a:lnTo>
                      <a:lnTo>
                        <a:pt x="1989" y="3124"/>
                      </a:lnTo>
                      <a:lnTo>
                        <a:pt x="1984" y="3122"/>
                      </a:lnTo>
                      <a:lnTo>
                        <a:pt x="1978" y="3121"/>
                      </a:lnTo>
                      <a:lnTo>
                        <a:pt x="1972" y="3121"/>
                      </a:lnTo>
                      <a:lnTo>
                        <a:pt x="1965" y="3123"/>
                      </a:lnTo>
                      <a:lnTo>
                        <a:pt x="1956" y="3127"/>
                      </a:lnTo>
                      <a:lnTo>
                        <a:pt x="1946" y="3132"/>
                      </a:lnTo>
                      <a:lnTo>
                        <a:pt x="1938" y="3138"/>
                      </a:lnTo>
                      <a:lnTo>
                        <a:pt x="1929" y="3143"/>
                      </a:lnTo>
                      <a:lnTo>
                        <a:pt x="1920" y="3149"/>
                      </a:lnTo>
                      <a:lnTo>
                        <a:pt x="1915" y="3152"/>
                      </a:lnTo>
                      <a:lnTo>
                        <a:pt x="1911" y="3152"/>
                      </a:lnTo>
                      <a:lnTo>
                        <a:pt x="1908" y="3151"/>
                      </a:lnTo>
                      <a:lnTo>
                        <a:pt x="1907" y="3149"/>
                      </a:lnTo>
                      <a:lnTo>
                        <a:pt x="1907" y="3145"/>
                      </a:lnTo>
                      <a:lnTo>
                        <a:pt x="1908" y="3142"/>
                      </a:lnTo>
                      <a:lnTo>
                        <a:pt x="1912" y="3134"/>
                      </a:lnTo>
                      <a:lnTo>
                        <a:pt x="1916" y="3124"/>
                      </a:lnTo>
                      <a:lnTo>
                        <a:pt x="1920" y="3113"/>
                      </a:lnTo>
                      <a:lnTo>
                        <a:pt x="1924" y="3103"/>
                      </a:lnTo>
                      <a:lnTo>
                        <a:pt x="1925" y="3099"/>
                      </a:lnTo>
                      <a:lnTo>
                        <a:pt x="1925" y="3096"/>
                      </a:lnTo>
                      <a:lnTo>
                        <a:pt x="1925" y="3092"/>
                      </a:lnTo>
                      <a:lnTo>
                        <a:pt x="1922" y="3089"/>
                      </a:lnTo>
                      <a:lnTo>
                        <a:pt x="1918" y="3086"/>
                      </a:lnTo>
                      <a:lnTo>
                        <a:pt x="1914" y="3084"/>
                      </a:lnTo>
                      <a:lnTo>
                        <a:pt x="1910" y="3084"/>
                      </a:lnTo>
                      <a:lnTo>
                        <a:pt x="1906" y="3085"/>
                      </a:lnTo>
                      <a:lnTo>
                        <a:pt x="1903" y="3087"/>
                      </a:lnTo>
                      <a:lnTo>
                        <a:pt x="1900" y="3090"/>
                      </a:lnTo>
                      <a:lnTo>
                        <a:pt x="1898" y="3095"/>
                      </a:lnTo>
                      <a:lnTo>
                        <a:pt x="1895" y="3099"/>
                      </a:lnTo>
                      <a:lnTo>
                        <a:pt x="1887" y="3122"/>
                      </a:lnTo>
                      <a:lnTo>
                        <a:pt x="1878" y="3140"/>
                      </a:lnTo>
                      <a:lnTo>
                        <a:pt x="1873" y="3146"/>
                      </a:lnTo>
                      <a:lnTo>
                        <a:pt x="1867" y="3151"/>
                      </a:lnTo>
                      <a:lnTo>
                        <a:pt x="1863" y="3153"/>
                      </a:lnTo>
                      <a:lnTo>
                        <a:pt x="1860" y="3154"/>
                      </a:lnTo>
                      <a:lnTo>
                        <a:pt x="1857" y="3152"/>
                      </a:lnTo>
                      <a:lnTo>
                        <a:pt x="1854" y="3150"/>
                      </a:lnTo>
                      <a:lnTo>
                        <a:pt x="1852" y="3145"/>
                      </a:lnTo>
                      <a:lnTo>
                        <a:pt x="1851" y="3141"/>
                      </a:lnTo>
                      <a:lnTo>
                        <a:pt x="1848" y="3130"/>
                      </a:lnTo>
                      <a:lnTo>
                        <a:pt x="1846" y="3119"/>
                      </a:lnTo>
                      <a:lnTo>
                        <a:pt x="1845" y="3115"/>
                      </a:lnTo>
                      <a:lnTo>
                        <a:pt x="1843" y="3111"/>
                      </a:lnTo>
                      <a:lnTo>
                        <a:pt x="1840" y="3108"/>
                      </a:lnTo>
                      <a:lnTo>
                        <a:pt x="1837" y="3105"/>
                      </a:lnTo>
                      <a:lnTo>
                        <a:pt x="1833" y="3103"/>
                      </a:lnTo>
                      <a:lnTo>
                        <a:pt x="1829" y="3104"/>
                      </a:lnTo>
                      <a:lnTo>
                        <a:pt x="1825" y="3105"/>
                      </a:lnTo>
                      <a:lnTo>
                        <a:pt x="1823" y="3108"/>
                      </a:lnTo>
                      <a:lnTo>
                        <a:pt x="1819" y="3114"/>
                      </a:lnTo>
                      <a:lnTo>
                        <a:pt x="1814" y="3123"/>
                      </a:lnTo>
                      <a:lnTo>
                        <a:pt x="1813" y="3126"/>
                      </a:lnTo>
                      <a:lnTo>
                        <a:pt x="1811" y="3130"/>
                      </a:lnTo>
                      <a:lnTo>
                        <a:pt x="1808" y="3132"/>
                      </a:lnTo>
                      <a:lnTo>
                        <a:pt x="1805" y="3135"/>
                      </a:lnTo>
                      <a:lnTo>
                        <a:pt x="1802" y="3136"/>
                      </a:lnTo>
                      <a:lnTo>
                        <a:pt x="1796" y="3136"/>
                      </a:lnTo>
                      <a:lnTo>
                        <a:pt x="1791" y="3134"/>
                      </a:lnTo>
                      <a:lnTo>
                        <a:pt x="1784" y="3130"/>
                      </a:lnTo>
                      <a:lnTo>
                        <a:pt x="1766" y="3122"/>
                      </a:lnTo>
                      <a:lnTo>
                        <a:pt x="1744" y="3112"/>
                      </a:lnTo>
                      <a:lnTo>
                        <a:pt x="1740" y="3109"/>
                      </a:lnTo>
                      <a:lnTo>
                        <a:pt x="1736" y="3105"/>
                      </a:lnTo>
                      <a:lnTo>
                        <a:pt x="1732" y="3102"/>
                      </a:lnTo>
                      <a:lnTo>
                        <a:pt x="1730" y="3099"/>
                      </a:lnTo>
                      <a:lnTo>
                        <a:pt x="1730" y="3095"/>
                      </a:lnTo>
                      <a:lnTo>
                        <a:pt x="1730" y="3091"/>
                      </a:lnTo>
                      <a:lnTo>
                        <a:pt x="1732" y="3087"/>
                      </a:lnTo>
                      <a:lnTo>
                        <a:pt x="1736" y="3082"/>
                      </a:lnTo>
                      <a:lnTo>
                        <a:pt x="1735" y="3073"/>
                      </a:lnTo>
                      <a:lnTo>
                        <a:pt x="1735" y="3067"/>
                      </a:lnTo>
                      <a:lnTo>
                        <a:pt x="1732" y="3061"/>
                      </a:lnTo>
                      <a:lnTo>
                        <a:pt x="1730" y="3057"/>
                      </a:lnTo>
                      <a:lnTo>
                        <a:pt x="1728" y="3055"/>
                      </a:lnTo>
                      <a:lnTo>
                        <a:pt x="1725" y="3053"/>
                      </a:lnTo>
                      <a:lnTo>
                        <a:pt x="1722" y="3051"/>
                      </a:lnTo>
                      <a:lnTo>
                        <a:pt x="1717" y="3051"/>
                      </a:lnTo>
                      <a:lnTo>
                        <a:pt x="1700" y="3057"/>
                      </a:lnTo>
                      <a:lnTo>
                        <a:pt x="1682" y="3065"/>
                      </a:lnTo>
                      <a:lnTo>
                        <a:pt x="1677" y="3065"/>
                      </a:lnTo>
                      <a:lnTo>
                        <a:pt x="1675" y="3065"/>
                      </a:lnTo>
                      <a:lnTo>
                        <a:pt x="1673" y="3064"/>
                      </a:lnTo>
                      <a:lnTo>
                        <a:pt x="1672" y="3062"/>
                      </a:lnTo>
                      <a:lnTo>
                        <a:pt x="1673" y="3056"/>
                      </a:lnTo>
                      <a:lnTo>
                        <a:pt x="1675" y="3048"/>
                      </a:lnTo>
                      <a:lnTo>
                        <a:pt x="1678" y="3040"/>
                      </a:lnTo>
                      <a:lnTo>
                        <a:pt x="1682" y="3031"/>
                      </a:lnTo>
                      <a:lnTo>
                        <a:pt x="1684" y="3024"/>
                      </a:lnTo>
                      <a:lnTo>
                        <a:pt x="1685" y="3019"/>
                      </a:lnTo>
                      <a:lnTo>
                        <a:pt x="1682" y="3014"/>
                      </a:lnTo>
                      <a:lnTo>
                        <a:pt x="1678" y="3007"/>
                      </a:lnTo>
                      <a:lnTo>
                        <a:pt x="1674" y="3001"/>
                      </a:lnTo>
                      <a:lnTo>
                        <a:pt x="1669" y="2995"/>
                      </a:lnTo>
                      <a:lnTo>
                        <a:pt x="1658" y="2983"/>
                      </a:lnTo>
                      <a:lnTo>
                        <a:pt x="1648" y="2975"/>
                      </a:lnTo>
                      <a:lnTo>
                        <a:pt x="1646" y="2972"/>
                      </a:lnTo>
                      <a:lnTo>
                        <a:pt x="1645" y="2969"/>
                      </a:lnTo>
                      <a:lnTo>
                        <a:pt x="1645" y="2967"/>
                      </a:lnTo>
                      <a:lnTo>
                        <a:pt x="1647" y="2965"/>
                      </a:lnTo>
                      <a:lnTo>
                        <a:pt x="1654" y="2963"/>
                      </a:lnTo>
                      <a:lnTo>
                        <a:pt x="1662" y="2961"/>
                      </a:lnTo>
                      <a:lnTo>
                        <a:pt x="1673" y="2960"/>
                      </a:lnTo>
                      <a:lnTo>
                        <a:pt x="1683" y="2957"/>
                      </a:lnTo>
                      <a:lnTo>
                        <a:pt x="1687" y="2956"/>
                      </a:lnTo>
                      <a:lnTo>
                        <a:pt x="1691" y="2955"/>
                      </a:lnTo>
                      <a:lnTo>
                        <a:pt x="1695" y="2953"/>
                      </a:lnTo>
                      <a:lnTo>
                        <a:pt x="1697" y="2951"/>
                      </a:lnTo>
                      <a:lnTo>
                        <a:pt x="1699" y="2946"/>
                      </a:lnTo>
                      <a:lnTo>
                        <a:pt x="1700" y="2940"/>
                      </a:lnTo>
                      <a:lnTo>
                        <a:pt x="1699" y="2937"/>
                      </a:lnTo>
                      <a:lnTo>
                        <a:pt x="1696" y="2934"/>
                      </a:lnTo>
                      <a:lnTo>
                        <a:pt x="1691" y="2932"/>
                      </a:lnTo>
                      <a:lnTo>
                        <a:pt x="1687" y="2929"/>
                      </a:lnTo>
                      <a:lnTo>
                        <a:pt x="1681" y="2928"/>
                      </a:lnTo>
                      <a:lnTo>
                        <a:pt x="1674" y="2927"/>
                      </a:lnTo>
                      <a:lnTo>
                        <a:pt x="1661" y="2925"/>
                      </a:lnTo>
                      <a:lnTo>
                        <a:pt x="1650" y="2924"/>
                      </a:lnTo>
                      <a:lnTo>
                        <a:pt x="1646" y="2922"/>
                      </a:lnTo>
                      <a:lnTo>
                        <a:pt x="1644" y="2921"/>
                      </a:lnTo>
                      <a:lnTo>
                        <a:pt x="1642" y="2918"/>
                      </a:lnTo>
                      <a:lnTo>
                        <a:pt x="1643" y="2914"/>
                      </a:lnTo>
                      <a:lnTo>
                        <a:pt x="1646" y="2910"/>
                      </a:lnTo>
                      <a:lnTo>
                        <a:pt x="1649" y="2908"/>
                      </a:lnTo>
                      <a:lnTo>
                        <a:pt x="1654" y="2907"/>
                      </a:lnTo>
                      <a:lnTo>
                        <a:pt x="1659" y="2906"/>
                      </a:lnTo>
                      <a:lnTo>
                        <a:pt x="1663" y="2906"/>
                      </a:lnTo>
                      <a:lnTo>
                        <a:pt x="1668" y="2903"/>
                      </a:lnTo>
                      <a:lnTo>
                        <a:pt x="1672" y="2901"/>
                      </a:lnTo>
                      <a:lnTo>
                        <a:pt x="1675" y="2896"/>
                      </a:lnTo>
                      <a:lnTo>
                        <a:pt x="1677" y="2891"/>
                      </a:lnTo>
                      <a:lnTo>
                        <a:pt x="1678" y="2885"/>
                      </a:lnTo>
                      <a:lnTo>
                        <a:pt x="1679" y="2878"/>
                      </a:lnTo>
                      <a:lnTo>
                        <a:pt x="1681" y="2871"/>
                      </a:lnTo>
                      <a:lnTo>
                        <a:pt x="1681" y="2865"/>
                      </a:lnTo>
                      <a:lnTo>
                        <a:pt x="1679" y="2857"/>
                      </a:lnTo>
                      <a:lnTo>
                        <a:pt x="1678" y="2851"/>
                      </a:lnTo>
                      <a:lnTo>
                        <a:pt x="1677" y="2845"/>
                      </a:lnTo>
                      <a:lnTo>
                        <a:pt x="1674" y="2839"/>
                      </a:lnTo>
                      <a:lnTo>
                        <a:pt x="1671" y="2832"/>
                      </a:lnTo>
                      <a:lnTo>
                        <a:pt x="1667" y="2826"/>
                      </a:lnTo>
                      <a:lnTo>
                        <a:pt x="1662" y="2821"/>
                      </a:lnTo>
                      <a:lnTo>
                        <a:pt x="1658" y="2817"/>
                      </a:lnTo>
                      <a:lnTo>
                        <a:pt x="1652" y="2813"/>
                      </a:lnTo>
                      <a:lnTo>
                        <a:pt x="1647" y="2810"/>
                      </a:lnTo>
                      <a:lnTo>
                        <a:pt x="1642" y="2807"/>
                      </a:lnTo>
                      <a:lnTo>
                        <a:pt x="1629" y="2803"/>
                      </a:lnTo>
                      <a:lnTo>
                        <a:pt x="1616" y="2800"/>
                      </a:lnTo>
                      <a:lnTo>
                        <a:pt x="1602" y="2799"/>
                      </a:lnTo>
                      <a:lnTo>
                        <a:pt x="1588" y="2798"/>
                      </a:lnTo>
                      <a:lnTo>
                        <a:pt x="1557" y="2798"/>
                      </a:lnTo>
                      <a:lnTo>
                        <a:pt x="1529" y="2797"/>
                      </a:lnTo>
                      <a:lnTo>
                        <a:pt x="1515" y="2794"/>
                      </a:lnTo>
                      <a:lnTo>
                        <a:pt x="1503" y="2792"/>
                      </a:lnTo>
                      <a:lnTo>
                        <a:pt x="1497" y="2790"/>
                      </a:lnTo>
                      <a:lnTo>
                        <a:pt x="1492" y="2788"/>
                      </a:lnTo>
                      <a:lnTo>
                        <a:pt x="1486" y="2785"/>
                      </a:lnTo>
                      <a:lnTo>
                        <a:pt x="1482" y="2781"/>
                      </a:lnTo>
                      <a:lnTo>
                        <a:pt x="1472" y="2772"/>
                      </a:lnTo>
                      <a:lnTo>
                        <a:pt x="1462" y="2764"/>
                      </a:lnTo>
                      <a:lnTo>
                        <a:pt x="1452" y="2760"/>
                      </a:lnTo>
                      <a:lnTo>
                        <a:pt x="1442" y="2757"/>
                      </a:lnTo>
                      <a:lnTo>
                        <a:pt x="1431" y="2756"/>
                      </a:lnTo>
                      <a:lnTo>
                        <a:pt x="1419" y="2757"/>
                      </a:lnTo>
                      <a:lnTo>
                        <a:pt x="1407" y="2759"/>
                      </a:lnTo>
                      <a:lnTo>
                        <a:pt x="1394" y="2762"/>
                      </a:lnTo>
                      <a:lnTo>
                        <a:pt x="1387" y="2762"/>
                      </a:lnTo>
                      <a:lnTo>
                        <a:pt x="1376" y="2760"/>
                      </a:lnTo>
                      <a:lnTo>
                        <a:pt x="1364" y="2757"/>
                      </a:lnTo>
                      <a:lnTo>
                        <a:pt x="1352" y="2751"/>
                      </a:lnTo>
                      <a:lnTo>
                        <a:pt x="1341" y="2745"/>
                      </a:lnTo>
                      <a:lnTo>
                        <a:pt x="1334" y="2737"/>
                      </a:lnTo>
                      <a:lnTo>
                        <a:pt x="1331" y="2733"/>
                      </a:lnTo>
                      <a:lnTo>
                        <a:pt x="1328" y="2729"/>
                      </a:lnTo>
                      <a:lnTo>
                        <a:pt x="1327" y="2725"/>
                      </a:lnTo>
                      <a:lnTo>
                        <a:pt x="1328" y="2721"/>
                      </a:lnTo>
                      <a:lnTo>
                        <a:pt x="1331" y="2716"/>
                      </a:lnTo>
                      <a:lnTo>
                        <a:pt x="1335" y="2711"/>
                      </a:lnTo>
                      <a:lnTo>
                        <a:pt x="1340" y="2707"/>
                      </a:lnTo>
                      <a:lnTo>
                        <a:pt x="1346" y="2703"/>
                      </a:lnTo>
                      <a:lnTo>
                        <a:pt x="1351" y="2698"/>
                      </a:lnTo>
                      <a:lnTo>
                        <a:pt x="1355" y="2694"/>
                      </a:lnTo>
                      <a:lnTo>
                        <a:pt x="1357" y="2692"/>
                      </a:lnTo>
                      <a:lnTo>
                        <a:pt x="1358" y="2690"/>
                      </a:lnTo>
                      <a:lnTo>
                        <a:pt x="1359" y="2686"/>
                      </a:lnTo>
                      <a:lnTo>
                        <a:pt x="1359" y="2684"/>
                      </a:lnTo>
                      <a:lnTo>
                        <a:pt x="1355" y="2679"/>
                      </a:lnTo>
                      <a:lnTo>
                        <a:pt x="1352" y="2672"/>
                      </a:lnTo>
                      <a:lnTo>
                        <a:pt x="1347" y="2667"/>
                      </a:lnTo>
                      <a:lnTo>
                        <a:pt x="1341" y="2660"/>
                      </a:lnTo>
                      <a:lnTo>
                        <a:pt x="1335" y="2654"/>
                      </a:lnTo>
                      <a:lnTo>
                        <a:pt x="1330" y="2649"/>
                      </a:lnTo>
                      <a:lnTo>
                        <a:pt x="1325" y="2642"/>
                      </a:lnTo>
                      <a:lnTo>
                        <a:pt x="1321" y="2636"/>
                      </a:lnTo>
                      <a:lnTo>
                        <a:pt x="1319" y="2629"/>
                      </a:lnTo>
                      <a:lnTo>
                        <a:pt x="1319" y="2624"/>
                      </a:lnTo>
                      <a:lnTo>
                        <a:pt x="1321" y="2619"/>
                      </a:lnTo>
                      <a:lnTo>
                        <a:pt x="1323" y="2616"/>
                      </a:lnTo>
                      <a:lnTo>
                        <a:pt x="1332" y="2610"/>
                      </a:lnTo>
                      <a:lnTo>
                        <a:pt x="1341" y="2605"/>
                      </a:lnTo>
                      <a:lnTo>
                        <a:pt x="1347" y="2602"/>
                      </a:lnTo>
                      <a:lnTo>
                        <a:pt x="1351" y="2600"/>
                      </a:lnTo>
                      <a:lnTo>
                        <a:pt x="1354" y="2598"/>
                      </a:lnTo>
                      <a:lnTo>
                        <a:pt x="1357" y="2595"/>
                      </a:lnTo>
                      <a:lnTo>
                        <a:pt x="1358" y="2590"/>
                      </a:lnTo>
                      <a:lnTo>
                        <a:pt x="1358" y="2586"/>
                      </a:lnTo>
                      <a:lnTo>
                        <a:pt x="1354" y="2582"/>
                      </a:lnTo>
                      <a:lnTo>
                        <a:pt x="1349" y="2575"/>
                      </a:lnTo>
                      <a:lnTo>
                        <a:pt x="1330" y="2549"/>
                      </a:lnTo>
                      <a:lnTo>
                        <a:pt x="1314" y="2527"/>
                      </a:lnTo>
                      <a:lnTo>
                        <a:pt x="1309" y="2522"/>
                      </a:lnTo>
                      <a:lnTo>
                        <a:pt x="1305" y="2519"/>
                      </a:lnTo>
                      <a:lnTo>
                        <a:pt x="1299" y="2517"/>
                      </a:lnTo>
                      <a:lnTo>
                        <a:pt x="1293" y="2515"/>
                      </a:lnTo>
                      <a:lnTo>
                        <a:pt x="1286" y="2515"/>
                      </a:lnTo>
                      <a:lnTo>
                        <a:pt x="1279" y="2516"/>
                      </a:lnTo>
                      <a:lnTo>
                        <a:pt x="1269" y="2518"/>
                      </a:lnTo>
                      <a:lnTo>
                        <a:pt x="1259" y="2521"/>
                      </a:lnTo>
                      <a:lnTo>
                        <a:pt x="1251" y="2524"/>
                      </a:lnTo>
                      <a:lnTo>
                        <a:pt x="1244" y="2525"/>
                      </a:lnTo>
                      <a:lnTo>
                        <a:pt x="1240" y="2525"/>
                      </a:lnTo>
                      <a:lnTo>
                        <a:pt x="1237" y="2524"/>
                      </a:lnTo>
                      <a:lnTo>
                        <a:pt x="1234" y="2521"/>
                      </a:lnTo>
                      <a:lnTo>
                        <a:pt x="1233" y="2518"/>
                      </a:lnTo>
                      <a:lnTo>
                        <a:pt x="1233" y="2515"/>
                      </a:lnTo>
                      <a:lnTo>
                        <a:pt x="1234" y="2510"/>
                      </a:lnTo>
                      <a:lnTo>
                        <a:pt x="1236" y="2501"/>
                      </a:lnTo>
                      <a:lnTo>
                        <a:pt x="1238" y="2492"/>
                      </a:lnTo>
                      <a:lnTo>
                        <a:pt x="1239" y="2488"/>
                      </a:lnTo>
                      <a:lnTo>
                        <a:pt x="1239" y="2483"/>
                      </a:lnTo>
                      <a:lnTo>
                        <a:pt x="1238" y="2481"/>
                      </a:lnTo>
                      <a:lnTo>
                        <a:pt x="1236" y="2479"/>
                      </a:lnTo>
                      <a:lnTo>
                        <a:pt x="1233" y="2479"/>
                      </a:lnTo>
                      <a:lnTo>
                        <a:pt x="1229" y="2480"/>
                      </a:lnTo>
                      <a:lnTo>
                        <a:pt x="1224" y="2483"/>
                      </a:lnTo>
                      <a:lnTo>
                        <a:pt x="1218" y="2487"/>
                      </a:lnTo>
                      <a:lnTo>
                        <a:pt x="1209" y="2494"/>
                      </a:lnTo>
                      <a:lnTo>
                        <a:pt x="1203" y="2500"/>
                      </a:lnTo>
                      <a:lnTo>
                        <a:pt x="1192" y="2509"/>
                      </a:lnTo>
                      <a:lnTo>
                        <a:pt x="1182" y="2517"/>
                      </a:lnTo>
                      <a:lnTo>
                        <a:pt x="1176" y="2519"/>
                      </a:lnTo>
                      <a:lnTo>
                        <a:pt x="1170" y="2519"/>
                      </a:lnTo>
                      <a:lnTo>
                        <a:pt x="1163" y="2519"/>
                      </a:lnTo>
                      <a:lnTo>
                        <a:pt x="1156" y="2516"/>
                      </a:lnTo>
                      <a:lnTo>
                        <a:pt x="1145" y="2515"/>
                      </a:lnTo>
                      <a:lnTo>
                        <a:pt x="1132" y="2515"/>
                      </a:lnTo>
                      <a:lnTo>
                        <a:pt x="1126" y="2514"/>
                      </a:lnTo>
                      <a:lnTo>
                        <a:pt x="1121" y="2511"/>
                      </a:lnTo>
                      <a:lnTo>
                        <a:pt x="1119" y="2509"/>
                      </a:lnTo>
                      <a:lnTo>
                        <a:pt x="1118" y="2507"/>
                      </a:lnTo>
                      <a:lnTo>
                        <a:pt x="1117" y="2505"/>
                      </a:lnTo>
                      <a:lnTo>
                        <a:pt x="1117" y="2502"/>
                      </a:lnTo>
                      <a:lnTo>
                        <a:pt x="1117" y="2496"/>
                      </a:lnTo>
                      <a:lnTo>
                        <a:pt x="1118" y="2493"/>
                      </a:lnTo>
                      <a:lnTo>
                        <a:pt x="1120" y="2490"/>
                      </a:lnTo>
                      <a:lnTo>
                        <a:pt x="1121" y="2487"/>
                      </a:lnTo>
                      <a:lnTo>
                        <a:pt x="1123" y="2483"/>
                      </a:lnTo>
                      <a:lnTo>
                        <a:pt x="1123" y="2480"/>
                      </a:lnTo>
                      <a:lnTo>
                        <a:pt x="1123" y="2476"/>
                      </a:lnTo>
                      <a:lnTo>
                        <a:pt x="1121" y="2471"/>
                      </a:lnTo>
                      <a:lnTo>
                        <a:pt x="1115" y="2464"/>
                      </a:lnTo>
                      <a:lnTo>
                        <a:pt x="1108" y="2457"/>
                      </a:lnTo>
                      <a:lnTo>
                        <a:pt x="1105" y="2454"/>
                      </a:lnTo>
                      <a:lnTo>
                        <a:pt x="1102" y="2450"/>
                      </a:lnTo>
                      <a:lnTo>
                        <a:pt x="1098" y="2446"/>
                      </a:lnTo>
                      <a:lnTo>
                        <a:pt x="1096" y="2440"/>
                      </a:lnTo>
                      <a:lnTo>
                        <a:pt x="1096" y="2429"/>
                      </a:lnTo>
                      <a:lnTo>
                        <a:pt x="1098" y="2419"/>
                      </a:lnTo>
                      <a:lnTo>
                        <a:pt x="1101" y="2413"/>
                      </a:lnTo>
                      <a:lnTo>
                        <a:pt x="1103" y="2409"/>
                      </a:lnTo>
                      <a:lnTo>
                        <a:pt x="1106" y="2405"/>
                      </a:lnTo>
                      <a:lnTo>
                        <a:pt x="1110" y="2400"/>
                      </a:lnTo>
                      <a:lnTo>
                        <a:pt x="1119" y="2395"/>
                      </a:lnTo>
                      <a:lnTo>
                        <a:pt x="1123" y="2389"/>
                      </a:lnTo>
                      <a:lnTo>
                        <a:pt x="1123" y="2384"/>
                      </a:lnTo>
                      <a:lnTo>
                        <a:pt x="1122" y="2373"/>
                      </a:lnTo>
                      <a:lnTo>
                        <a:pt x="1121" y="2366"/>
                      </a:lnTo>
                      <a:lnTo>
                        <a:pt x="1119" y="2359"/>
                      </a:lnTo>
                      <a:lnTo>
                        <a:pt x="1117" y="2355"/>
                      </a:lnTo>
                      <a:lnTo>
                        <a:pt x="1115" y="2351"/>
                      </a:lnTo>
                      <a:lnTo>
                        <a:pt x="1111" y="2347"/>
                      </a:lnTo>
                      <a:lnTo>
                        <a:pt x="1108" y="2344"/>
                      </a:lnTo>
                      <a:lnTo>
                        <a:pt x="1105" y="2342"/>
                      </a:lnTo>
                      <a:lnTo>
                        <a:pt x="1102" y="2340"/>
                      </a:lnTo>
                      <a:lnTo>
                        <a:pt x="1093" y="2336"/>
                      </a:lnTo>
                      <a:lnTo>
                        <a:pt x="1084" y="2333"/>
                      </a:lnTo>
                      <a:lnTo>
                        <a:pt x="1075" y="2329"/>
                      </a:lnTo>
                      <a:lnTo>
                        <a:pt x="1065" y="2324"/>
                      </a:lnTo>
                      <a:lnTo>
                        <a:pt x="1062" y="2320"/>
                      </a:lnTo>
                      <a:lnTo>
                        <a:pt x="1058" y="2317"/>
                      </a:lnTo>
                      <a:lnTo>
                        <a:pt x="1057" y="2315"/>
                      </a:lnTo>
                      <a:lnTo>
                        <a:pt x="1056" y="2312"/>
                      </a:lnTo>
                      <a:lnTo>
                        <a:pt x="1057" y="2307"/>
                      </a:lnTo>
                      <a:lnTo>
                        <a:pt x="1059" y="2302"/>
                      </a:lnTo>
                      <a:lnTo>
                        <a:pt x="1063" y="2298"/>
                      </a:lnTo>
                      <a:lnTo>
                        <a:pt x="1067" y="2292"/>
                      </a:lnTo>
                      <a:lnTo>
                        <a:pt x="1070" y="2287"/>
                      </a:lnTo>
                      <a:lnTo>
                        <a:pt x="1072" y="2281"/>
                      </a:lnTo>
                      <a:lnTo>
                        <a:pt x="1072" y="2278"/>
                      </a:lnTo>
                      <a:lnTo>
                        <a:pt x="1072" y="2275"/>
                      </a:lnTo>
                      <a:lnTo>
                        <a:pt x="1070" y="2272"/>
                      </a:lnTo>
                      <a:lnTo>
                        <a:pt x="1067" y="2268"/>
                      </a:lnTo>
                      <a:lnTo>
                        <a:pt x="1059" y="2263"/>
                      </a:lnTo>
                      <a:lnTo>
                        <a:pt x="1050" y="2258"/>
                      </a:lnTo>
                      <a:lnTo>
                        <a:pt x="1029" y="2251"/>
                      </a:lnTo>
                      <a:lnTo>
                        <a:pt x="1014" y="2247"/>
                      </a:lnTo>
                      <a:lnTo>
                        <a:pt x="1010" y="2245"/>
                      </a:lnTo>
                      <a:lnTo>
                        <a:pt x="1005" y="2243"/>
                      </a:lnTo>
                      <a:lnTo>
                        <a:pt x="1003" y="2240"/>
                      </a:lnTo>
                      <a:lnTo>
                        <a:pt x="1001" y="2237"/>
                      </a:lnTo>
                      <a:lnTo>
                        <a:pt x="997" y="2231"/>
                      </a:lnTo>
                      <a:lnTo>
                        <a:pt x="991" y="2226"/>
                      </a:lnTo>
                      <a:lnTo>
                        <a:pt x="988" y="2225"/>
                      </a:lnTo>
                      <a:lnTo>
                        <a:pt x="983" y="2225"/>
                      </a:lnTo>
                      <a:lnTo>
                        <a:pt x="977" y="2226"/>
                      </a:lnTo>
                      <a:lnTo>
                        <a:pt x="972" y="2228"/>
                      </a:lnTo>
                      <a:lnTo>
                        <a:pt x="961" y="2234"/>
                      </a:lnTo>
                      <a:lnTo>
                        <a:pt x="954" y="2239"/>
                      </a:lnTo>
                      <a:lnTo>
                        <a:pt x="947" y="2244"/>
                      </a:lnTo>
                      <a:lnTo>
                        <a:pt x="942" y="2247"/>
                      </a:lnTo>
                      <a:lnTo>
                        <a:pt x="935" y="2249"/>
                      </a:lnTo>
                      <a:lnTo>
                        <a:pt x="930" y="2250"/>
                      </a:lnTo>
                      <a:lnTo>
                        <a:pt x="918" y="2250"/>
                      </a:lnTo>
                      <a:lnTo>
                        <a:pt x="903" y="2248"/>
                      </a:lnTo>
                      <a:lnTo>
                        <a:pt x="894" y="2246"/>
                      </a:lnTo>
                      <a:lnTo>
                        <a:pt x="887" y="2244"/>
                      </a:lnTo>
                      <a:lnTo>
                        <a:pt x="880" y="2241"/>
                      </a:lnTo>
                      <a:lnTo>
                        <a:pt x="875" y="2238"/>
                      </a:lnTo>
                      <a:lnTo>
                        <a:pt x="865" y="2230"/>
                      </a:lnTo>
                      <a:lnTo>
                        <a:pt x="854" y="2218"/>
                      </a:lnTo>
                      <a:lnTo>
                        <a:pt x="851" y="2214"/>
                      </a:lnTo>
                      <a:lnTo>
                        <a:pt x="848" y="2212"/>
                      </a:lnTo>
                      <a:lnTo>
                        <a:pt x="846" y="2211"/>
                      </a:lnTo>
                      <a:lnTo>
                        <a:pt x="842" y="2211"/>
                      </a:lnTo>
                      <a:lnTo>
                        <a:pt x="838" y="2211"/>
                      </a:lnTo>
                      <a:lnTo>
                        <a:pt x="833" y="2213"/>
                      </a:lnTo>
                      <a:lnTo>
                        <a:pt x="828" y="2217"/>
                      </a:lnTo>
                      <a:lnTo>
                        <a:pt x="823" y="2219"/>
                      </a:lnTo>
                      <a:lnTo>
                        <a:pt x="818" y="2222"/>
                      </a:lnTo>
                      <a:lnTo>
                        <a:pt x="811" y="2222"/>
                      </a:lnTo>
                      <a:lnTo>
                        <a:pt x="805" y="2221"/>
                      </a:lnTo>
                      <a:lnTo>
                        <a:pt x="800" y="2219"/>
                      </a:lnTo>
                      <a:lnTo>
                        <a:pt x="796" y="2216"/>
                      </a:lnTo>
                      <a:lnTo>
                        <a:pt x="794" y="2212"/>
                      </a:lnTo>
                      <a:lnTo>
                        <a:pt x="791" y="2201"/>
                      </a:lnTo>
                      <a:lnTo>
                        <a:pt x="789" y="2190"/>
                      </a:lnTo>
                      <a:lnTo>
                        <a:pt x="787" y="2178"/>
                      </a:lnTo>
                      <a:lnTo>
                        <a:pt x="785" y="2167"/>
                      </a:lnTo>
                      <a:lnTo>
                        <a:pt x="782" y="2163"/>
                      </a:lnTo>
                      <a:lnTo>
                        <a:pt x="779" y="2158"/>
                      </a:lnTo>
                      <a:lnTo>
                        <a:pt x="773" y="2156"/>
                      </a:lnTo>
                      <a:lnTo>
                        <a:pt x="768" y="2154"/>
                      </a:lnTo>
                      <a:lnTo>
                        <a:pt x="754" y="2154"/>
                      </a:lnTo>
                      <a:lnTo>
                        <a:pt x="737" y="2153"/>
                      </a:lnTo>
                      <a:lnTo>
                        <a:pt x="728" y="2153"/>
                      </a:lnTo>
                      <a:lnTo>
                        <a:pt x="720" y="2151"/>
                      </a:lnTo>
                      <a:lnTo>
                        <a:pt x="717" y="2150"/>
                      </a:lnTo>
                      <a:lnTo>
                        <a:pt x="714" y="2149"/>
                      </a:lnTo>
                      <a:lnTo>
                        <a:pt x="713" y="2146"/>
                      </a:lnTo>
                      <a:lnTo>
                        <a:pt x="712" y="2144"/>
                      </a:lnTo>
                      <a:lnTo>
                        <a:pt x="710" y="2140"/>
                      </a:lnTo>
                      <a:lnTo>
                        <a:pt x="706" y="2135"/>
                      </a:lnTo>
                      <a:lnTo>
                        <a:pt x="703" y="2131"/>
                      </a:lnTo>
                      <a:lnTo>
                        <a:pt x="701" y="2127"/>
                      </a:lnTo>
                      <a:lnTo>
                        <a:pt x="697" y="2125"/>
                      </a:lnTo>
                      <a:lnTo>
                        <a:pt x="693" y="2122"/>
                      </a:lnTo>
                      <a:lnTo>
                        <a:pt x="689" y="2120"/>
                      </a:lnTo>
                      <a:lnTo>
                        <a:pt x="685" y="2118"/>
                      </a:lnTo>
                      <a:lnTo>
                        <a:pt x="680" y="2118"/>
                      </a:lnTo>
                      <a:lnTo>
                        <a:pt x="676" y="2118"/>
                      </a:lnTo>
                      <a:lnTo>
                        <a:pt x="672" y="2118"/>
                      </a:lnTo>
                      <a:lnTo>
                        <a:pt x="667" y="2119"/>
                      </a:lnTo>
                      <a:lnTo>
                        <a:pt x="663" y="2122"/>
                      </a:lnTo>
                      <a:lnTo>
                        <a:pt x="659" y="2124"/>
                      </a:lnTo>
                      <a:lnTo>
                        <a:pt x="654" y="2127"/>
                      </a:lnTo>
                      <a:lnTo>
                        <a:pt x="650" y="2131"/>
                      </a:lnTo>
                      <a:lnTo>
                        <a:pt x="646" y="2133"/>
                      </a:lnTo>
                      <a:lnTo>
                        <a:pt x="640" y="2133"/>
                      </a:lnTo>
                      <a:lnTo>
                        <a:pt x="635" y="2133"/>
                      </a:lnTo>
                      <a:lnTo>
                        <a:pt x="627" y="2132"/>
                      </a:lnTo>
                      <a:lnTo>
                        <a:pt x="614" y="2128"/>
                      </a:lnTo>
                      <a:lnTo>
                        <a:pt x="604" y="2125"/>
                      </a:lnTo>
                      <a:lnTo>
                        <a:pt x="602" y="2124"/>
                      </a:lnTo>
                      <a:lnTo>
                        <a:pt x="598" y="2125"/>
                      </a:lnTo>
                      <a:lnTo>
                        <a:pt x="595" y="2126"/>
                      </a:lnTo>
                      <a:lnTo>
                        <a:pt x="592" y="2127"/>
                      </a:lnTo>
                      <a:lnTo>
                        <a:pt x="585" y="2131"/>
                      </a:lnTo>
                      <a:lnTo>
                        <a:pt x="579" y="2137"/>
                      </a:lnTo>
                      <a:lnTo>
                        <a:pt x="572" y="2141"/>
                      </a:lnTo>
                      <a:lnTo>
                        <a:pt x="567" y="2144"/>
                      </a:lnTo>
                      <a:lnTo>
                        <a:pt x="564" y="2144"/>
                      </a:lnTo>
                      <a:lnTo>
                        <a:pt x="562" y="2144"/>
                      </a:lnTo>
                      <a:lnTo>
                        <a:pt x="559" y="2143"/>
                      </a:lnTo>
                      <a:lnTo>
                        <a:pt x="557" y="2141"/>
                      </a:lnTo>
                      <a:lnTo>
                        <a:pt x="550" y="2129"/>
                      </a:lnTo>
                      <a:lnTo>
                        <a:pt x="539" y="2113"/>
                      </a:lnTo>
                      <a:lnTo>
                        <a:pt x="533" y="2104"/>
                      </a:lnTo>
                      <a:lnTo>
                        <a:pt x="528" y="2098"/>
                      </a:lnTo>
                      <a:lnTo>
                        <a:pt x="525" y="2096"/>
                      </a:lnTo>
                      <a:lnTo>
                        <a:pt x="522" y="2093"/>
                      </a:lnTo>
                      <a:lnTo>
                        <a:pt x="518" y="2092"/>
                      </a:lnTo>
                      <a:lnTo>
                        <a:pt x="515" y="2091"/>
                      </a:lnTo>
                      <a:lnTo>
                        <a:pt x="511" y="2092"/>
                      </a:lnTo>
                      <a:lnTo>
                        <a:pt x="508" y="2093"/>
                      </a:lnTo>
                      <a:lnTo>
                        <a:pt x="503" y="2096"/>
                      </a:lnTo>
                      <a:lnTo>
                        <a:pt x="500" y="2098"/>
                      </a:lnTo>
                      <a:lnTo>
                        <a:pt x="492" y="2104"/>
                      </a:lnTo>
                      <a:lnTo>
                        <a:pt x="486" y="2111"/>
                      </a:lnTo>
                      <a:lnTo>
                        <a:pt x="483" y="2113"/>
                      </a:lnTo>
                      <a:lnTo>
                        <a:pt x="479" y="2114"/>
                      </a:lnTo>
                      <a:lnTo>
                        <a:pt x="475" y="2115"/>
                      </a:lnTo>
                      <a:lnTo>
                        <a:pt x="472" y="2115"/>
                      </a:lnTo>
                      <a:lnTo>
                        <a:pt x="469" y="2113"/>
                      </a:lnTo>
                      <a:lnTo>
                        <a:pt x="464" y="2110"/>
                      </a:lnTo>
                      <a:lnTo>
                        <a:pt x="461" y="2105"/>
                      </a:lnTo>
                      <a:lnTo>
                        <a:pt x="457" y="2098"/>
                      </a:lnTo>
                      <a:lnTo>
                        <a:pt x="452" y="2087"/>
                      </a:lnTo>
                      <a:lnTo>
                        <a:pt x="450" y="2078"/>
                      </a:lnTo>
                      <a:lnTo>
                        <a:pt x="450" y="2072"/>
                      </a:lnTo>
                      <a:lnTo>
                        <a:pt x="450" y="2069"/>
                      </a:lnTo>
                      <a:lnTo>
                        <a:pt x="449" y="2064"/>
                      </a:lnTo>
                      <a:lnTo>
                        <a:pt x="445" y="2061"/>
                      </a:lnTo>
                      <a:lnTo>
                        <a:pt x="437" y="2056"/>
                      </a:lnTo>
                      <a:lnTo>
                        <a:pt x="424" y="2049"/>
                      </a:lnTo>
                      <a:lnTo>
                        <a:pt x="420" y="2048"/>
                      </a:lnTo>
                      <a:lnTo>
                        <a:pt x="417" y="2045"/>
                      </a:lnTo>
                      <a:lnTo>
                        <a:pt x="416" y="2042"/>
                      </a:lnTo>
                      <a:lnTo>
                        <a:pt x="414" y="2037"/>
                      </a:lnTo>
                      <a:lnTo>
                        <a:pt x="411" y="2028"/>
                      </a:lnTo>
                      <a:lnTo>
                        <a:pt x="407" y="2019"/>
                      </a:lnTo>
                      <a:lnTo>
                        <a:pt x="390" y="2010"/>
                      </a:lnTo>
                      <a:lnTo>
                        <a:pt x="376" y="2006"/>
                      </a:lnTo>
                      <a:lnTo>
                        <a:pt x="375" y="2004"/>
                      </a:lnTo>
                      <a:lnTo>
                        <a:pt x="375" y="2001"/>
                      </a:lnTo>
                      <a:lnTo>
                        <a:pt x="376" y="1998"/>
                      </a:lnTo>
                      <a:lnTo>
                        <a:pt x="378" y="1995"/>
                      </a:lnTo>
                      <a:lnTo>
                        <a:pt x="382" y="1990"/>
                      </a:lnTo>
                      <a:lnTo>
                        <a:pt x="389" y="1982"/>
                      </a:lnTo>
                      <a:lnTo>
                        <a:pt x="391" y="1979"/>
                      </a:lnTo>
                      <a:lnTo>
                        <a:pt x="393" y="1976"/>
                      </a:lnTo>
                      <a:lnTo>
                        <a:pt x="394" y="1973"/>
                      </a:lnTo>
                      <a:lnTo>
                        <a:pt x="394" y="1968"/>
                      </a:lnTo>
                      <a:lnTo>
                        <a:pt x="394" y="1965"/>
                      </a:lnTo>
                      <a:lnTo>
                        <a:pt x="392" y="1962"/>
                      </a:lnTo>
                      <a:lnTo>
                        <a:pt x="388" y="1958"/>
                      </a:lnTo>
                      <a:lnTo>
                        <a:pt x="382" y="1955"/>
                      </a:lnTo>
                      <a:lnTo>
                        <a:pt x="369" y="1949"/>
                      </a:lnTo>
                      <a:lnTo>
                        <a:pt x="359" y="1941"/>
                      </a:lnTo>
                      <a:lnTo>
                        <a:pt x="348" y="1933"/>
                      </a:lnTo>
                      <a:lnTo>
                        <a:pt x="337" y="1923"/>
                      </a:lnTo>
                      <a:lnTo>
                        <a:pt x="334" y="1917"/>
                      </a:lnTo>
                      <a:lnTo>
                        <a:pt x="332" y="1910"/>
                      </a:lnTo>
                      <a:lnTo>
                        <a:pt x="329" y="1908"/>
                      </a:lnTo>
                      <a:lnTo>
                        <a:pt x="328" y="1906"/>
                      </a:lnTo>
                      <a:lnTo>
                        <a:pt x="326" y="1904"/>
                      </a:lnTo>
                      <a:lnTo>
                        <a:pt x="323" y="1906"/>
                      </a:lnTo>
                      <a:lnTo>
                        <a:pt x="320" y="1909"/>
                      </a:lnTo>
                      <a:lnTo>
                        <a:pt x="317" y="1913"/>
                      </a:lnTo>
                      <a:lnTo>
                        <a:pt x="315" y="1920"/>
                      </a:lnTo>
                      <a:lnTo>
                        <a:pt x="314" y="1926"/>
                      </a:lnTo>
                      <a:lnTo>
                        <a:pt x="312" y="1939"/>
                      </a:lnTo>
                      <a:lnTo>
                        <a:pt x="311" y="1950"/>
                      </a:lnTo>
                      <a:lnTo>
                        <a:pt x="310" y="1951"/>
                      </a:lnTo>
                      <a:lnTo>
                        <a:pt x="309" y="1952"/>
                      </a:lnTo>
                      <a:lnTo>
                        <a:pt x="308" y="1953"/>
                      </a:lnTo>
                      <a:lnTo>
                        <a:pt x="306" y="1953"/>
                      </a:lnTo>
                      <a:lnTo>
                        <a:pt x="301" y="1952"/>
                      </a:lnTo>
                      <a:lnTo>
                        <a:pt x="296" y="1951"/>
                      </a:lnTo>
                      <a:lnTo>
                        <a:pt x="286" y="1946"/>
                      </a:lnTo>
                      <a:lnTo>
                        <a:pt x="280" y="1941"/>
                      </a:lnTo>
                      <a:lnTo>
                        <a:pt x="268" y="1935"/>
                      </a:lnTo>
                      <a:lnTo>
                        <a:pt x="255" y="1930"/>
                      </a:lnTo>
                      <a:lnTo>
                        <a:pt x="242" y="1926"/>
                      </a:lnTo>
                      <a:lnTo>
                        <a:pt x="228" y="1923"/>
                      </a:lnTo>
                      <a:lnTo>
                        <a:pt x="228" y="1923"/>
                      </a:lnTo>
                      <a:lnTo>
                        <a:pt x="192" y="1892"/>
                      </a:lnTo>
                      <a:lnTo>
                        <a:pt x="177" y="1886"/>
                      </a:lnTo>
                      <a:lnTo>
                        <a:pt x="160" y="1882"/>
                      </a:lnTo>
                      <a:lnTo>
                        <a:pt x="141" y="1879"/>
                      </a:lnTo>
                      <a:lnTo>
                        <a:pt x="123" y="1875"/>
                      </a:lnTo>
                      <a:lnTo>
                        <a:pt x="106" y="1872"/>
                      </a:lnTo>
                      <a:lnTo>
                        <a:pt x="88" y="1868"/>
                      </a:lnTo>
                      <a:lnTo>
                        <a:pt x="81" y="1865"/>
                      </a:lnTo>
                      <a:lnTo>
                        <a:pt x="72" y="1862"/>
                      </a:lnTo>
                      <a:lnTo>
                        <a:pt x="66" y="1858"/>
                      </a:lnTo>
                      <a:lnTo>
                        <a:pt x="59" y="1855"/>
                      </a:lnTo>
                      <a:lnTo>
                        <a:pt x="51" y="1848"/>
                      </a:lnTo>
                      <a:lnTo>
                        <a:pt x="44" y="1843"/>
                      </a:lnTo>
                      <a:lnTo>
                        <a:pt x="39" y="1838"/>
                      </a:lnTo>
                      <a:lnTo>
                        <a:pt x="34" y="1831"/>
                      </a:lnTo>
                      <a:lnTo>
                        <a:pt x="31" y="1827"/>
                      </a:lnTo>
                      <a:lnTo>
                        <a:pt x="29" y="1821"/>
                      </a:lnTo>
                      <a:lnTo>
                        <a:pt x="27" y="1816"/>
                      </a:lnTo>
                      <a:lnTo>
                        <a:pt x="26" y="1811"/>
                      </a:lnTo>
                      <a:lnTo>
                        <a:pt x="24" y="1800"/>
                      </a:lnTo>
                      <a:lnTo>
                        <a:pt x="20" y="1788"/>
                      </a:lnTo>
                      <a:lnTo>
                        <a:pt x="16" y="1775"/>
                      </a:lnTo>
                      <a:lnTo>
                        <a:pt x="10" y="1760"/>
                      </a:lnTo>
                      <a:lnTo>
                        <a:pt x="4" y="1751"/>
                      </a:lnTo>
                      <a:lnTo>
                        <a:pt x="1" y="1746"/>
                      </a:lnTo>
                      <a:lnTo>
                        <a:pt x="0" y="1744"/>
                      </a:lnTo>
                      <a:lnTo>
                        <a:pt x="0" y="1742"/>
                      </a:lnTo>
                      <a:lnTo>
                        <a:pt x="0" y="1741"/>
                      </a:lnTo>
                      <a:lnTo>
                        <a:pt x="1" y="1740"/>
                      </a:lnTo>
                      <a:lnTo>
                        <a:pt x="11" y="1736"/>
                      </a:lnTo>
                      <a:lnTo>
                        <a:pt x="30" y="1726"/>
                      </a:lnTo>
                      <a:lnTo>
                        <a:pt x="39" y="1720"/>
                      </a:lnTo>
                      <a:lnTo>
                        <a:pt x="49" y="1711"/>
                      </a:lnTo>
                      <a:lnTo>
                        <a:pt x="57" y="1701"/>
                      </a:lnTo>
                      <a:lnTo>
                        <a:pt x="66" y="1691"/>
                      </a:lnTo>
                      <a:lnTo>
                        <a:pt x="73" y="1680"/>
                      </a:lnTo>
                      <a:lnTo>
                        <a:pt x="81" y="1669"/>
                      </a:lnTo>
                      <a:lnTo>
                        <a:pt x="87" y="1658"/>
                      </a:lnTo>
                      <a:lnTo>
                        <a:pt x="92" y="1649"/>
                      </a:lnTo>
                      <a:lnTo>
                        <a:pt x="97" y="1636"/>
                      </a:lnTo>
                      <a:lnTo>
                        <a:pt x="100" y="1623"/>
                      </a:lnTo>
                      <a:lnTo>
                        <a:pt x="104" y="1609"/>
                      </a:lnTo>
                      <a:lnTo>
                        <a:pt x="106" y="1595"/>
                      </a:lnTo>
                      <a:lnTo>
                        <a:pt x="108" y="1582"/>
                      </a:lnTo>
                      <a:lnTo>
                        <a:pt x="110" y="1569"/>
                      </a:lnTo>
                      <a:lnTo>
                        <a:pt x="113" y="1557"/>
                      </a:lnTo>
                      <a:lnTo>
                        <a:pt x="119" y="1545"/>
                      </a:lnTo>
                      <a:lnTo>
                        <a:pt x="123" y="1536"/>
                      </a:lnTo>
                      <a:lnTo>
                        <a:pt x="125" y="1529"/>
                      </a:lnTo>
                      <a:lnTo>
                        <a:pt x="127" y="1522"/>
                      </a:lnTo>
                      <a:lnTo>
                        <a:pt x="128" y="1516"/>
                      </a:lnTo>
                      <a:lnTo>
                        <a:pt x="130" y="1503"/>
                      </a:lnTo>
                      <a:lnTo>
                        <a:pt x="130" y="1484"/>
                      </a:lnTo>
                      <a:lnTo>
                        <a:pt x="131" y="1476"/>
                      </a:lnTo>
                      <a:lnTo>
                        <a:pt x="133" y="1467"/>
                      </a:lnTo>
                      <a:lnTo>
                        <a:pt x="136" y="1458"/>
                      </a:lnTo>
                      <a:lnTo>
                        <a:pt x="140" y="1451"/>
                      </a:lnTo>
                      <a:lnTo>
                        <a:pt x="150" y="1435"/>
                      </a:lnTo>
                      <a:lnTo>
                        <a:pt x="158" y="1418"/>
                      </a:lnTo>
                      <a:lnTo>
                        <a:pt x="158" y="1418"/>
                      </a:lnTo>
                      <a:close/>
                    </a:path>
                  </a:pathLst>
                </a:custGeom>
                <a:solidFill>
                  <a:srgbClr val="CC00CC"/>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99" name="Freeform 43">
                  <a:extLst>
                    <a:ext uri="{FF2B5EF4-FFF2-40B4-BE49-F238E27FC236}">
                      <a16:creationId xmlns:a16="http://schemas.microsoft.com/office/drawing/2014/main" id="{B4CA49E7-FCC8-494B-BE48-E2F4CB2BE56B}"/>
                    </a:ext>
                  </a:extLst>
                </p:cNvPr>
                <p:cNvSpPr>
                  <a:spLocks/>
                </p:cNvSpPr>
                <p:nvPr/>
              </p:nvSpPr>
              <p:spPr bwMode="auto">
                <a:xfrm>
                  <a:off x="1291290" y="4061387"/>
                  <a:ext cx="1135082" cy="643729"/>
                </a:xfrm>
                <a:custGeom>
                  <a:avLst/>
                  <a:gdLst>
                    <a:gd name="T0" fmla="*/ 514 w 3427"/>
                    <a:gd name="T1" fmla="*/ 5 h 2082"/>
                    <a:gd name="T2" fmla="*/ 625 w 3427"/>
                    <a:gd name="T3" fmla="*/ 180 h 2082"/>
                    <a:gd name="T4" fmla="*/ 635 w 3427"/>
                    <a:gd name="T5" fmla="*/ 381 h 2082"/>
                    <a:gd name="T6" fmla="*/ 743 w 3427"/>
                    <a:gd name="T7" fmla="*/ 491 h 2082"/>
                    <a:gd name="T8" fmla="*/ 882 w 3427"/>
                    <a:gd name="T9" fmla="*/ 524 h 2082"/>
                    <a:gd name="T10" fmla="*/ 1058 w 3427"/>
                    <a:gd name="T11" fmla="*/ 458 h 2082"/>
                    <a:gd name="T12" fmla="*/ 1204 w 3427"/>
                    <a:gd name="T13" fmla="*/ 448 h 2082"/>
                    <a:gd name="T14" fmla="*/ 1295 w 3427"/>
                    <a:gd name="T15" fmla="*/ 458 h 2082"/>
                    <a:gd name="T16" fmla="*/ 1352 w 3427"/>
                    <a:gd name="T17" fmla="*/ 560 h 2082"/>
                    <a:gd name="T18" fmla="*/ 1431 w 3427"/>
                    <a:gd name="T19" fmla="*/ 594 h 2082"/>
                    <a:gd name="T20" fmla="*/ 1557 w 3427"/>
                    <a:gd name="T21" fmla="*/ 623 h 2082"/>
                    <a:gd name="T22" fmla="*/ 1671 w 3427"/>
                    <a:gd name="T23" fmla="*/ 650 h 2082"/>
                    <a:gd name="T24" fmla="*/ 1768 w 3427"/>
                    <a:gd name="T25" fmla="*/ 726 h 2082"/>
                    <a:gd name="T26" fmla="*/ 1917 w 3427"/>
                    <a:gd name="T27" fmla="*/ 743 h 2082"/>
                    <a:gd name="T28" fmla="*/ 2008 w 3427"/>
                    <a:gd name="T29" fmla="*/ 838 h 2082"/>
                    <a:gd name="T30" fmla="*/ 2024 w 3427"/>
                    <a:gd name="T31" fmla="*/ 967 h 2082"/>
                    <a:gd name="T32" fmla="*/ 2112 w 3427"/>
                    <a:gd name="T33" fmla="*/ 990 h 2082"/>
                    <a:gd name="T34" fmla="*/ 2196 w 3427"/>
                    <a:gd name="T35" fmla="*/ 1011 h 2082"/>
                    <a:gd name="T36" fmla="*/ 2238 w 3427"/>
                    <a:gd name="T37" fmla="*/ 1150 h 2082"/>
                    <a:gd name="T38" fmla="*/ 2279 w 3427"/>
                    <a:gd name="T39" fmla="*/ 1256 h 2082"/>
                    <a:gd name="T40" fmla="*/ 2550 w 3427"/>
                    <a:gd name="T41" fmla="*/ 1306 h 2082"/>
                    <a:gd name="T42" fmla="*/ 2546 w 3427"/>
                    <a:gd name="T43" fmla="*/ 1410 h 2082"/>
                    <a:gd name="T44" fmla="*/ 2548 w 3427"/>
                    <a:gd name="T45" fmla="*/ 1463 h 2082"/>
                    <a:gd name="T46" fmla="*/ 2628 w 3427"/>
                    <a:gd name="T47" fmla="*/ 1549 h 2082"/>
                    <a:gd name="T48" fmla="*/ 2716 w 3427"/>
                    <a:gd name="T49" fmla="*/ 1622 h 2082"/>
                    <a:gd name="T50" fmla="*/ 2798 w 3427"/>
                    <a:gd name="T51" fmla="*/ 1595 h 2082"/>
                    <a:gd name="T52" fmla="*/ 2832 w 3427"/>
                    <a:gd name="T53" fmla="*/ 1639 h 2082"/>
                    <a:gd name="T54" fmla="*/ 2987 w 3427"/>
                    <a:gd name="T55" fmla="*/ 1652 h 2082"/>
                    <a:gd name="T56" fmla="*/ 3043 w 3427"/>
                    <a:gd name="T57" fmla="*/ 1753 h 2082"/>
                    <a:gd name="T58" fmla="*/ 3100 w 3427"/>
                    <a:gd name="T59" fmla="*/ 1784 h 2082"/>
                    <a:gd name="T60" fmla="*/ 3223 w 3427"/>
                    <a:gd name="T61" fmla="*/ 1787 h 2082"/>
                    <a:gd name="T62" fmla="*/ 3427 w 3427"/>
                    <a:gd name="T63" fmla="*/ 1921 h 2082"/>
                    <a:gd name="T64" fmla="*/ 2833 w 3427"/>
                    <a:gd name="T65" fmla="*/ 2016 h 2082"/>
                    <a:gd name="T66" fmla="*/ 2742 w 3427"/>
                    <a:gd name="T67" fmla="*/ 1982 h 2082"/>
                    <a:gd name="T68" fmla="*/ 2642 w 3427"/>
                    <a:gd name="T69" fmla="*/ 1880 h 2082"/>
                    <a:gd name="T70" fmla="*/ 2573 w 3427"/>
                    <a:gd name="T71" fmla="*/ 1839 h 2082"/>
                    <a:gd name="T72" fmla="*/ 2494 w 3427"/>
                    <a:gd name="T73" fmla="*/ 1747 h 2082"/>
                    <a:gd name="T74" fmla="*/ 2324 w 3427"/>
                    <a:gd name="T75" fmla="*/ 1734 h 2082"/>
                    <a:gd name="T76" fmla="*/ 2120 w 3427"/>
                    <a:gd name="T77" fmla="*/ 1586 h 2082"/>
                    <a:gd name="T78" fmla="*/ 1955 w 3427"/>
                    <a:gd name="T79" fmla="*/ 1625 h 2082"/>
                    <a:gd name="T80" fmla="*/ 1704 w 3427"/>
                    <a:gd name="T81" fmla="*/ 1532 h 2082"/>
                    <a:gd name="T82" fmla="*/ 1557 w 3427"/>
                    <a:gd name="T83" fmla="*/ 1475 h 2082"/>
                    <a:gd name="T84" fmla="*/ 1335 w 3427"/>
                    <a:gd name="T85" fmla="*/ 1371 h 2082"/>
                    <a:gd name="T86" fmla="*/ 1271 w 3427"/>
                    <a:gd name="T87" fmla="*/ 1271 h 2082"/>
                    <a:gd name="T88" fmla="*/ 1142 w 3427"/>
                    <a:gd name="T89" fmla="*/ 1162 h 2082"/>
                    <a:gd name="T90" fmla="*/ 1013 w 3427"/>
                    <a:gd name="T91" fmla="*/ 1127 h 2082"/>
                    <a:gd name="T92" fmla="*/ 921 w 3427"/>
                    <a:gd name="T93" fmla="*/ 1074 h 2082"/>
                    <a:gd name="T94" fmla="*/ 833 w 3427"/>
                    <a:gd name="T95" fmla="*/ 1104 h 2082"/>
                    <a:gd name="T96" fmla="*/ 660 w 3427"/>
                    <a:gd name="T97" fmla="*/ 1248 h 2082"/>
                    <a:gd name="T98" fmla="*/ 550 w 3427"/>
                    <a:gd name="T99" fmla="*/ 1243 h 2082"/>
                    <a:gd name="T100" fmla="*/ 436 w 3427"/>
                    <a:gd name="T101" fmla="*/ 1250 h 2082"/>
                    <a:gd name="T102" fmla="*/ 283 w 3427"/>
                    <a:gd name="T103" fmla="*/ 1244 h 2082"/>
                    <a:gd name="T104" fmla="*/ 128 w 3427"/>
                    <a:gd name="T105" fmla="*/ 1203 h 2082"/>
                    <a:gd name="T106" fmla="*/ 95 w 3427"/>
                    <a:gd name="T107" fmla="*/ 1107 h 2082"/>
                    <a:gd name="T108" fmla="*/ 78 w 3427"/>
                    <a:gd name="T109" fmla="*/ 898 h 2082"/>
                    <a:gd name="T110" fmla="*/ 40 w 3427"/>
                    <a:gd name="T111" fmla="*/ 681 h 2082"/>
                    <a:gd name="T112" fmla="*/ 104 w 3427"/>
                    <a:gd name="T113" fmla="*/ 556 h 2082"/>
                    <a:gd name="T114" fmla="*/ 149 w 3427"/>
                    <a:gd name="T115" fmla="*/ 438 h 2082"/>
                    <a:gd name="T116" fmla="*/ 101 w 3427"/>
                    <a:gd name="T117" fmla="*/ 303 h 2082"/>
                    <a:gd name="T118" fmla="*/ 133 w 3427"/>
                    <a:gd name="T119" fmla="*/ 216 h 2082"/>
                    <a:gd name="T120" fmla="*/ 294 w 3427"/>
                    <a:gd name="T121" fmla="*/ 200 h 2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27" h="2082">
                      <a:moveTo>
                        <a:pt x="271" y="132"/>
                      </a:moveTo>
                      <a:lnTo>
                        <a:pt x="284" y="123"/>
                      </a:lnTo>
                      <a:lnTo>
                        <a:pt x="296" y="113"/>
                      </a:lnTo>
                      <a:lnTo>
                        <a:pt x="302" y="108"/>
                      </a:lnTo>
                      <a:lnTo>
                        <a:pt x="309" y="103"/>
                      </a:lnTo>
                      <a:lnTo>
                        <a:pt x="315" y="100"/>
                      </a:lnTo>
                      <a:lnTo>
                        <a:pt x="323" y="97"/>
                      </a:lnTo>
                      <a:lnTo>
                        <a:pt x="340" y="91"/>
                      </a:lnTo>
                      <a:lnTo>
                        <a:pt x="357" y="83"/>
                      </a:lnTo>
                      <a:lnTo>
                        <a:pt x="375" y="73"/>
                      </a:lnTo>
                      <a:lnTo>
                        <a:pt x="392" y="64"/>
                      </a:lnTo>
                      <a:lnTo>
                        <a:pt x="408" y="54"/>
                      </a:lnTo>
                      <a:lnTo>
                        <a:pt x="426" y="46"/>
                      </a:lnTo>
                      <a:lnTo>
                        <a:pt x="434" y="42"/>
                      </a:lnTo>
                      <a:lnTo>
                        <a:pt x="443" y="40"/>
                      </a:lnTo>
                      <a:lnTo>
                        <a:pt x="451" y="37"/>
                      </a:lnTo>
                      <a:lnTo>
                        <a:pt x="460" y="35"/>
                      </a:lnTo>
                      <a:lnTo>
                        <a:pt x="471" y="32"/>
                      </a:lnTo>
                      <a:lnTo>
                        <a:pt x="480" y="28"/>
                      </a:lnTo>
                      <a:lnTo>
                        <a:pt x="489" y="22"/>
                      </a:lnTo>
                      <a:lnTo>
                        <a:pt x="498" y="16"/>
                      </a:lnTo>
                      <a:lnTo>
                        <a:pt x="505" y="11"/>
                      </a:lnTo>
                      <a:lnTo>
                        <a:pt x="514" y="5"/>
                      </a:lnTo>
                      <a:lnTo>
                        <a:pt x="518" y="3"/>
                      </a:lnTo>
                      <a:lnTo>
                        <a:pt x="523" y="2"/>
                      </a:lnTo>
                      <a:lnTo>
                        <a:pt x="528" y="1"/>
                      </a:lnTo>
                      <a:lnTo>
                        <a:pt x="532" y="0"/>
                      </a:lnTo>
                      <a:lnTo>
                        <a:pt x="538" y="2"/>
                      </a:lnTo>
                      <a:lnTo>
                        <a:pt x="542" y="5"/>
                      </a:lnTo>
                      <a:lnTo>
                        <a:pt x="548" y="10"/>
                      </a:lnTo>
                      <a:lnTo>
                        <a:pt x="553" y="16"/>
                      </a:lnTo>
                      <a:lnTo>
                        <a:pt x="562" y="29"/>
                      </a:lnTo>
                      <a:lnTo>
                        <a:pt x="570" y="40"/>
                      </a:lnTo>
                      <a:lnTo>
                        <a:pt x="579" y="48"/>
                      </a:lnTo>
                      <a:lnTo>
                        <a:pt x="589" y="55"/>
                      </a:lnTo>
                      <a:lnTo>
                        <a:pt x="597" y="61"/>
                      </a:lnTo>
                      <a:lnTo>
                        <a:pt x="606" y="67"/>
                      </a:lnTo>
                      <a:lnTo>
                        <a:pt x="615" y="73"/>
                      </a:lnTo>
                      <a:lnTo>
                        <a:pt x="621" y="82"/>
                      </a:lnTo>
                      <a:lnTo>
                        <a:pt x="623" y="86"/>
                      </a:lnTo>
                      <a:lnTo>
                        <a:pt x="624" y="92"/>
                      </a:lnTo>
                      <a:lnTo>
                        <a:pt x="625" y="98"/>
                      </a:lnTo>
                      <a:lnTo>
                        <a:pt x="626" y="105"/>
                      </a:lnTo>
                      <a:lnTo>
                        <a:pt x="625" y="135"/>
                      </a:lnTo>
                      <a:lnTo>
                        <a:pt x="624" y="165"/>
                      </a:lnTo>
                      <a:lnTo>
                        <a:pt x="625" y="180"/>
                      </a:lnTo>
                      <a:lnTo>
                        <a:pt x="626" y="194"/>
                      </a:lnTo>
                      <a:lnTo>
                        <a:pt x="629" y="209"/>
                      </a:lnTo>
                      <a:lnTo>
                        <a:pt x="633" y="224"/>
                      </a:lnTo>
                      <a:lnTo>
                        <a:pt x="635" y="231"/>
                      </a:lnTo>
                      <a:lnTo>
                        <a:pt x="637" y="236"/>
                      </a:lnTo>
                      <a:lnTo>
                        <a:pt x="640" y="241"/>
                      </a:lnTo>
                      <a:lnTo>
                        <a:pt x="645" y="244"/>
                      </a:lnTo>
                      <a:lnTo>
                        <a:pt x="653" y="250"/>
                      </a:lnTo>
                      <a:lnTo>
                        <a:pt x="663" y="257"/>
                      </a:lnTo>
                      <a:lnTo>
                        <a:pt x="664" y="261"/>
                      </a:lnTo>
                      <a:lnTo>
                        <a:pt x="665" y="270"/>
                      </a:lnTo>
                      <a:lnTo>
                        <a:pt x="665" y="282"/>
                      </a:lnTo>
                      <a:lnTo>
                        <a:pt x="664" y="296"/>
                      </a:lnTo>
                      <a:lnTo>
                        <a:pt x="662" y="324"/>
                      </a:lnTo>
                      <a:lnTo>
                        <a:pt x="660" y="340"/>
                      </a:lnTo>
                      <a:lnTo>
                        <a:pt x="658" y="345"/>
                      </a:lnTo>
                      <a:lnTo>
                        <a:pt x="653" y="352"/>
                      </a:lnTo>
                      <a:lnTo>
                        <a:pt x="649" y="357"/>
                      </a:lnTo>
                      <a:lnTo>
                        <a:pt x="645" y="364"/>
                      </a:lnTo>
                      <a:lnTo>
                        <a:pt x="640" y="369"/>
                      </a:lnTo>
                      <a:lnTo>
                        <a:pt x="637" y="375"/>
                      </a:lnTo>
                      <a:lnTo>
                        <a:pt x="635" y="379"/>
                      </a:lnTo>
                      <a:lnTo>
                        <a:pt x="635" y="381"/>
                      </a:lnTo>
                      <a:lnTo>
                        <a:pt x="638" y="386"/>
                      </a:lnTo>
                      <a:lnTo>
                        <a:pt x="640" y="393"/>
                      </a:lnTo>
                      <a:lnTo>
                        <a:pt x="642" y="399"/>
                      </a:lnTo>
                      <a:lnTo>
                        <a:pt x="643" y="407"/>
                      </a:lnTo>
                      <a:lnTo>
                        <a:pt x="645" y="421"/>
                      </a:lnTo>
                      <a:lnTo>
                        <a:pt x="648" y="434"/>
                      </a:lnTo>
                      <a:lnTo>
                        <a:pt x="650" y="437"/>
                      </a:lnTo>
                      <a:lnTo>
                        <a:pt x="653" y="440"/>
                      </a:lnTo>
                      <a:lnTo>
                        <a:pt x="657" y="442"/>
                      </a:lnTo>
                      <a:lnTo>
                        <a:pt x="661" y="443"/>
                      </a:lnTo>
                      <a:lnTo>
                        <a:pt x="670" y="444"/>
                      </a:lnTo>
                      <a:lnTo>
                        <a:pt x="679" y="444"/>
                      </a:lnTo>
                      <a:lnTo>
                        <a:pt x="689" y="443"/>
                      </a:lnTo>
                      <a:lnTo>
                        <a:pt x="698" y="444"/>
                      </a:lnTo>
                      <a:lnTo>
                        <a:pt x="701" y="444"/>
                      </a:lnTo>
                      <a:lnTo>
                        <a:pt x="704" y="446"/>
                      </a:lnTo>
                      <a:lnTo>
                        <a:pt x="706" y="448"/>
                      </a:lnTo>
                      <a:lnTo>
                        <a:pt x="709" y="451"/>
                      </a:lnTo>
                      <a:lnTo>
                        <a:pt x="713" y="462"/>
                      </a:lnTo>
                      <a:lnTo>
                        <a:pt x="718" y="471"/>
                      </a:lnTo>
                      <a:lnTo>
                        <a:pt x="724" y="477"/>
                      </a:lnTo>
                      <a:lnTo>
                        <a:pt x="729" y="483"/>
                      </a:lnTo>
                      <a:lnTo>
                        <a:pt x="743" y="491"/>
                      </a:lnTo>
                      <a:lnTo>
                        <a:pt x="759" y="504"/>
                      </a:lnTo>
                      <a:lnTo>
                        <a:pt x="766" y="512"/>
                      </a:lnTo>
                      <a:lnTo>
                        <a:pt x="771" y="517"/>
                      </a:lnTo>
                      <a:lnTo>
                        <a:pt x="773" y="518"/>
                      </a:lnTo>
                      <a:lnTo>
                        <a:pt x="775" y="519"/>
                      </a:lnTo>
                      <a:lnTo>
                        <a:pt x="779" y="519"/>
                      </a:lnTo>
                      <a:lnTo>
                        <a:pt x="781" y="519"/>
                      </a:lnTo>
                      <a:lnTo>
                        <a:pt x="791" y="514"/>
                      </a:lnTo>
                      <a:lnTo>
                        <a:pt x="804" y="505"/>
                      </a:lnTo>
                      <a:lnTo>
                        <a:pt x="808" y="503"/>
                      </a:lnTo>
                      <a:lnTo>
                        <a:pt x="813" y="501"/>
                      </a:lnTo>
                      <a:lnTo>
                        <a:pt x="821" y="500"/>
                      </a:lnTo>
                      <a:lnTo>
                        <a:pt x="828" y="499"/>
                      </a:lnTo>
                      <a:lnTo>
                        <a:pt x="845" y="498"/>
                      </a:lnTo>
                      <a:lnTo>
                        <a:pt x="855" y="498"/>
                      </a:lnTo>
                      <a:lnTo>
                        <a:pt x="862" y="499"/>
                      </a:lnTo>
                      <a:lnTo>
                        <a:pt x="865" y="501"/>
                      </a:lnTo>
                      <a:lnTo>
                        <a:pt x="868" y="504"/>
                      </a:lnTo>
                      <a:lnTo>
                        <a:pt x="871" y="508"/>
                      </a:lnTo>
                      <a:lnTo>
                        <a:pt x="873" y="513"/>
                      </a:lnTo>
                      <a:lnTo>
                        <a:pt x="875" y="517"/>
                      </a:lnTo>
                      <a:lnTo>
                        <a:pt x="878" y="521"/>
                      </a:lnTo>
                      <a:lnTo>
                        <a:pt x="882" y="524"/>
                      </a:lnTo>
                      <a:lnTo>
                        <a:pt x="888" y="525"/>
                      </a:lnTo>
                      <a:lnTo>
                        <a:pt x="896" y="523"/>
                      </a:lnTo>
                      <a:lnTo>
                        <a:pt x="906" y="520"/>
                      </a:lnTo>
                      <a:lnTo>
                        <a:pt x="916" y="516"/>
                      </a:lnTo>
                      <a:lnTo>
                        <a:pt x="937" y="507"/>
                      </a:lnTo>
                      <a:lnTo>
                        <a:pt x="955" y="503"/>
                      </a:lnTo>
                      <a:lnTo>
                        <a:pt x="969" y="503"/>
                      </a:lnTo>
                      <a:lnTo>
                        <a:pt x="986" y="503"/>
                      </a:lnTo>
                      <a:lnTo>
                        <a:pt x="994" y="503"/>
                      </a:lnTo>
                      <a:lnTo>
                        <a:pt x="1001" y="502"/>
                      </a:lnTo>
                      <a:lnTo>
                        <a:pt x="1008" y="500"/>
                      </a:lnTo>
                      <a:lnTo>
                        <a:pt x="1013" y="496"/>
                      </a:lnTo>
                      <a:lnTo>
                        <a:pt x="1018" y="487"/>
                      </a:lnTo>
                      <a:lnTo>
                        <a:pt x="1022" y="477"/>
                      </a:lnTo>
                      <a:lnTo>
                        <a:pt x="1024" y="473"/>
                      </a:lnTo>
                      <a:lnTo>
                        <a:pt x="1026" y="469"/>
                      </a:lnTo>
                      <a:lnTo>
                        <a:pt x="1030" y="464"/>
                      </a:lnTo>
                      <a:lnTo>
                        <a:pt x="1035" y="460"/>
                      </a:lnTo>
                      <a:lnTo>
                        <a:pt x="1039" y="458"/>
                      </a:lnTo>
                      <a:lnTo>
                        <a:pt x="1042" y="457"/>
                      </a:lnTo>
                      <a:lnTo>
                        <a:pt x="1047" y="456"/>
                      </a:lnTo>
                      <a:lnTo>
                        <a:pt x="1051" y="456"/>
                      </a:lnTo>
                      <a:lnTo>
                        <a:pt x="1058" y="458"/>
                      </a:lnTo>
                      <a:lnTo>
                        <a:pt x="1067" y="461"/>
                      </a:lnTo>
                      <a:lnTo>
                        <a:pt x="1076" y="464"/>
                      </a:lnTo>
                      <a:lnTo>
                        <a:pt x="1085" y="469"/>
                      </a:lnTo>
                      <a:lnTo>
                        <a:pt x="1094" y="471"/>
                      </a:lnTo>
                      <a:lnTo>
                        <a:pt x="1104" y="472"/>
                      </a:lnTo>
                      <a:lnTo>
                        <a:pt x="1111" y="472"/>
                      </a:lnTo>
                      <a:lnTo>
                        <a:pt x="1117" y="471"/>
                      </a:lnTo>
                      <a:lnTo>
                        <a:pt x="1121" y="470"/>
                      </a:lnTo>
                      <a:lnTo>
                        <a:pt x="1125" y="467"/>
                      </a:lnTo>
                      <a:lnTo>
                        <a:pt x="1128" y="465"/>
                      </a:lnTo>
                      <a:lnTo>
                        <a:pt x="1130" y="462"/>
                      </a:lnTo>
                      <a:lnTo>
                        <a:pt x="1131" y="459"/>
                      </a:lnTo>
                      <a:lnTo>
                        <a:pt x="1131" y="456"/>
                      </a:lnTo>
                      <a:lnTo>
                        <a:pt x="1131" y="438"/>
                      </a:lnTo>
                      <a:lnTo>
                        <a:pt x="1131" y="419"/>
                      </a:lnTo>
                      <a:lnTo>
                        <a:pt x="1131" y="419"/>
                      </a:lnTo>
                      <a:lnTo>
                        <a:pt x="1145" y="422"/>
                      </a:lnTo>
                      <a:lnTo>
                        <a:pt x="1158" y="426"/>
                      </a:lnTo>
                      <a:lnTo>
                        <a:pt x="1171" y="431"/>
                      </a:lnTo>
                      <a:lnTo>
                        <a:pt x="1183" y="437"/>
                      </a:lnTo>
                      <a:lnTo>
                        <a:pt x="1189" y="442"/>
                      </a:lnTo>
                      <a:lnTo>
                        <a:pt x="1199" y="447"/>
                      </a:lnTo>
                      <a:lnTo>
                        <a:pt x="1204" y="448"/>
                      </a:lnTo>
                      <a:lnTo>
                        <a:pt x="1209" y="449"/>
                      </a:lnTo>
                      <a:lnTo>
                        <a:pt x="1211" y="449"/>
                      </a:lnTo>
                      <a:lnTo>
                        <a:pt x="1212" y="448"/>
                      </a:lnTo>
                      <a:lnTo>
                        <a:pt x="1213" y="447"/>
                      </a:lnTo>
                      <a:lnTo>
                        <a:pt x="1214" y="446"/>
                      </a:lnTo>
                      <a:lnTo>
                        <a:pt x="1215" y="435"/>
                      </a:lnTo>
                      <a:lnTo>
                        <a:pt x="1217" y="422"/>
                      </a:lnTo>
                      <a:lnTo>
                        <a:pt x="1218" y="416"/>
                      </a:lnTo>
                      <a:lnTo>
                        <a:pt x="1220" y="409"/>
                      </a:lnTo>
                      <a:lnTo>
                        <a:pt x="1223" y="405"/>
                      </a:lnTo>
                      <a:lnTo>
                        <a:pt x="1226" y="402"/>
                      </a:lnTo>
                      <a:lnTo>
                        <a:pt x="1229" y="400"/>
                      </a:lnTo>
                      <a:lnTo>
                        <a:pt x="1231" y="402"/>
                      </a:lnTo>
                      <a:lnTo>
                        <a:pt x="1232" y="404"/>
                      </a:lnTo>
                      <a:lnTo>
                        <a:pt x="1235" y="406"/>
                      </a:lnTo>
                      <a:lnTo>
                        <a:pt x="1237" y="413"/>
                      </a:lnTo>
                      <a:lnTo>
                        <a:pt x="1240" y="419"/>
                      </a:lnTo>
                      <a:lnTo>
                        <a:pt x="1251" y="429"/>
                      </a:lnTo>
                      <a:lnTo>
                        <a:pt x="1262" y="437"/>
                      </a:lnTo>
                      <a:lnTo>
                        <a:pt x="1272" y="445"/>
                      </a:lnTo>
                      <a:lnTo>
                        <a:pt x="1285" y="451"/>
                      </a:lnTo>
                      <a:lnTo>
                        <a:pt x="1291" y="454"/>
                      </a:lnTo>
                      <a:lnTo>
                        <a:pt x="1295" y="458"/>
                      </a:lnTo>
                      <a:lnTo>
                        <a:pt x="1297" y="461"/>
                      </a:lnTo>
                      <a:lnTo>
                        <a:pt x="1297" y="464"/>
                      </a:lnTo>
                      <a:lnTo>
                        <a:pt x="1297" y="469"/>
                      </a:lnTo>
                      <a:lnTo>
                        <a:pt x="1296" y="472"/>
                      </a:lnTo>
                      <a:lnTo>
                        <a:pt x="1294" y="475"/>
                      </a:lnTo>
                      <a:lnTo>
                        <a:pt x="1292" y="478"/>
                      </a:lnTo>
                      <a:lnTo>
                        <a:pt x="1285" y="486"/>
                      </a:lnTo>
                      <a:lnTo>
                        <a:pt x="1281" y="491"/>
                      </a:lnTo>
                      <a:lnTo>
                        <a:pt x="1279" y="494"/>
                      </a:lnTo>
                      <a:lnTo>
                        <a:pt x="1278" y="497"/>
                      </a:lnTo>
                      <a:lnTo>
                        <a:pt x="1278" y="500"/>
                      </a:lnTo>
                      <a:lnTo>
                        <a:pt x="1279" y="502"/>
                      </a:lnTo>
                      <a:lnTo>
                        <a:pt x="1293" y="506"/>
                      </a:lnTo>
                      <a:lnTo>
                        <a:pt x="1310" y="515"/>
                      </a:lnTo>
                      <a:lnTo>
                        <a:pt x="1314" y="524"/>
                      </a:lnTo>
                      <a:lnTo>
                        <a:pt x="1317" y="533"/>
                      </a:lnTo>
                      <a:lnTo>
                        <a:pt x="1319" y="538"/>
                      </a:lnTo>
                      <a:lnTo>
                        <a:pt x="1320" y="541"/>
                      </a:lnTo>
                      <a:lnTo>
                        <a:pt x="1323" y="544"/>
                      </a:lnTo>
                      <a:lnTo>
                        <a:pt x="1327" y="545"/>
                      </a:lnTo>
                      <a:lnTo>
                        <a:pt x="1340" y="552"/>
                      </a:lnTo>
                      <a:lnTo>
                        <a:pt x="1348" y="557"/>
                      </a:lnTo>
                      <a:lnTo>
                        <a:pt x="1352" y="560"/>
                      </a:lnTo>
                      <a:lnTo>
                        <a:pt x="1353" y="565"/>
                      </a:lnTo>
                      <a:lnTo>
                        <a:pt x="1353" y="568"/>
                      </a:lnTo>
                      <a:lnTo>
                        <a:pt x="1353" y="574"/>
                      </a:lnTo>
                      <a:lnTo>
                        <a:pt x="1355" y="583"/>
                      </a:lnTo>
                      <a:lnTo>
                        <a:pt x="1360" y="594"/>
                      </a:lnTo>
                      <a:lnTo>
                        <a:pt x="1364" y="601"/>
                      </a:lnTo>
                      <a:lnTo>
                        <a:pt x="1367" y="606"/>
                      </a:lnTo>
                      <a:lnTo>
                        <a:pt x="1372" y="609"/>
                      </a:lnTo>
                      <a:lnTo>
                        <a:pt x="1375" y="611"/>
                      </a:lnTo>
                      <a:lnTo>
                        <a:pt x="1378" y="611"/>
                      </a:lnTo>
                      <a:lnTo>
                        <a:pt x="1382" y="610"/>
                      </a:lnTo>
                      <a:lnTo>
                        <a:pt x="1386" y="609"/>
                      </a:lnTo>
                      <a:lnTo>
                        <a:pt x="1389" y="607"/>
                      </a:lnTo>
                      <a:lnTo>
                        <a:pt x="1395" y="600"/>
                      </a:lnTo>
                      <a:lnTo>
                        <a:pt x="1403" y="594"/>
                      </a:lnTo>
                      <a:lnTo>
                        <a:pt x="1406" y="592"/>
                      </a:lnTo>
                      <a:lnTo>
                        <a:pt x="1411" y="589"/>
                      </a:lnTo>
                      <a:lnTo>
                        <a:pt x="1414" y="588"/>
                      </a:lnTo>
                      <a:lnTo>
                        <a:pt x="1418" y="587"/>
                      </a:lnTo>
                      <a:lnTo>
                        <a:pt x="1421" y="588"/>
                      </a:lnTo>
                      <a:lnTo>
                        <a:pt x="1425" y="589"/>
                      </a:lnTo>
                      <a:lnTo>
                        <a:pt x="1428" y="592"/>
                      </a:lnTo>
                      <a:lnTo>
                        <a:pt x="1431" y="594"/>
                      </a:lnTo>
                      <a:lnTo>
                        <a:pt x="1436" y="600"/>
                      </a:lnTo>
                      <a:lnTo>
                        <a:pt x="1442" y="609"/>
                      </a:lnTo>
                      <a:lnTo>
                        <a:pt x="1453" y="625"/>
                      </a:lnTo>
                      <a:lnTo>
                        <a:pt x="1460" y="637"/>
                      </a:lnTo>
                      <a:lnTo>
                        <a:pt x="1462" y="639"/>
                      </a:lnTo>
                      <a:lnTo>
                        <a:pt x="1465" y="640"/>
                      </a:lnTo>
                      <a:lnTo>
                        <a:pt x="1467" y="640"/>
                      </a:lnTo>
                      <a:lnTo>
                        <a:pt x="1470" y="640"/>
                      </a:lnTo>
                      <a:lnTo>
                        <a:pt x="1475" y="637"/>
                      </a:lnTo>
                      <a:lnTo>
                        <a:pt x="1482" y="633"/>
                      </a:lnTo>
                      <a:lnTo>
                        <a:pt x="1488" y="627"/>
                      </a:lnTo>
                      <a:lnTo>
                        <a:pt x="1495" y="623"/>
                      </a:lnTo>
                      <a:lnTo>
                        <a:pt x="1498" y="622"/>
                      </a:lnTo>
                      <a:lnTo>
                        <a:pt x="1501" y="621"/>
                      </a:lnTo>
                      <a:lnTo>
                        <a:pt x="1505" y="620"/>
                      </a:lnTo>
                      <a:lnTo>
                        <a:pt x="1507" y="621"/>
                      </a:lnTo>
                      <a:lnTo>
                        <a:pt x="1517" y="624"/>
                      </a:lnTo>
                      <a:lnTo>
                        <a:pt x="1530" y="628"/>
                      </a:lnTo>
                      <a:lnTo>
                        <a:pt x="1538" y="629"/>
                      </a:lnTo>
                      <a:lnTo>
                        <a:pt x="1543" y="629"/>
                      </a:lnTo>
                      <a:lnTo>
                        <a:pt x="1549" y="629"/>
                      </a:lnTo>
                      <a:lnTo>
                        <a:pt x="1553" y="627"/>
                      </a:lnTo>
                      <a:lnTo>
                        <a:pt x="1557" y="623"/>
                      </a:lnTo>
                      <a:lnTo>
                        <a:pt x="1562" y="620"/>
                      </a:lnTo>
                      <a:lnTo>
                        <a:pt x="1566" y="618"/>
                      </a:lnTo>
                      <a:lnTo>
                        <a:pt x="1570" y="615"/>
                      </a:lnTo>
                      <a:lnTo>
                        <a:pt x="1575" y="614"/>
                      </a:lnTo>
                      <a:lnTo>
                        <a:pt x="1579" y="614"/>
                      </a:lnTo>
                      <a:lnTo>
                        <a:pt x="1583" y="614"/>
                      </a:lnTo>
                      <a:lnTo>
                        <a:pt x="1588" y="614"/>
                      </a:lnTo>
                      <a:lnTo>
                        <a:pt x="1592" y="616"/>
                      </a:lnTo>
                      <a:lnTo>
                        <a:pt x="1596" y="618"/>
                      </a:lnTo>
                      <a:lnTo>
                        <a:pt x="1600" y="621"/>
                      </a:lnTo>
                      <a:lnTo>
                        <a:pt x="1604" y="623"/>
                      </a:lnTo>
                      <a:lnTo>
                        <a:pt x="1606" y="627"/>
                      </a:lnTo>
                      <a:lnTo>
                        <a:pt x="1609" y="631"/>
                      </a:lnTo>
                      <a:lnTo>
                        <a:pt x="1613" y="636"/>
                      </a:lnTo>
                      <a:lnTo>
                        <a:pt x="1615" y="640"/>
                      </a:lnTo>
                      <a:lnTo>
                        <a:pt x="1616" y="642"/>
                      </a:lnTo>
                      <a:lnTo>
                        <a:pt x="1617" y="645"/>
                      </a:lnTo>
                      <a:lnTo>
                        <a:pt x="1620" y="646"/>
                      </a:lnTo>
                      <a:lnTo>
                        <a:pt x="1623" y="647"/>
                      </a:lnTo>
                      <a:lnTo>
                        <a:pt x="1631" y="649"/>
                      </a:lnTo>
                      <a:lnTo>
                        <a:pt x="1640" y="649"/>
                      </a:lnTo>
                      <a:lnTo>
                        <a:pt x="1657" y="650"/>
                      </a:lnTo>
                      <a:lnTo>
                        <a:pt x="1671" y="650"/>
                      </a:lnTo>
                      <a:lnTo>
                        <a:pt x="1676" y="652"/>
                      </a:lnTo>
                      <a:lnTo>
                        <a:pt x="1682" y="654"/>
                      </a:lnTo>
                      <a:lnTo>
                        <a:pt x="1685" y="659"/>
                      </a:lnTo>
                      <a:lnTo>
                        <a:pt x="1688" y="663"/>
                      </a:lnTo>
                      <a:lnTo>
                        <a:pt x="1690" y="674"/>
                      </a:lnTo>
                      <a:lnTo>
                        <a:pt x="1692" y="686"/>
                      </a:lnTo>
                      <a:lnTo>
                        <a:pt x="1694" y="697"/>
                      </a:lnTo>
                      <a:lnTo>
                        <a:pt x="1697" y="708"/>
                      </a:lnTo>
                      <a:lnTo>
                        <a:pt x="1699" y="712"/>
                      </a:lnTo>
                      <a:lnTo>
                        <a:pt x="1703" y="715"/>
                      </a:lnTo>
                      <a:lnTo>
                        <a:pt x="1708" y="717"/>
                      </a:lnTo>
                      <a:lnTo>
                        <a:pt x="1714" y="718"/>
                      </a:lnTo>
                      <a:lnTo>
                        <a:pt x="1721" y="718"/>
                      </a:lnTo>
                      <a:lnTo>
                        <a:pt x="1726" y="715"/>
                      </a:lnTo>
                      <a:lnTo>
                        <a:pt x="1731" y="713"/>
                      </a:lnTo>
                      <a:lnTo>
                        <a:pt x="1736" y="709"/>
                      </a:lnTo>
                      <a:lnTo>
                        <a:pt x="1741" y="707"/>
                      </a:lnTo>
                      <a:lnTo>
                        <a:pt x="1745" y="707"/>
                      </a:lnTo>
                      <a:lnTo>
                        <a:pt x="1749" y="707"/>
                      </a:lnTo>
                      <a:lnTo>
                        <a:pt x="1751" y="708"/>
                      </a:lnTo>
                      <a:lnTo>
                        <a:pt x="1754" y="710"/>
                      </a:lnTo>
                      <a:lnTo>
                        <a:pt x="1757" y="714"/>
                      </a:lnTo>
                      <a:lnTo>
                        <a:pt x="1768" y="726"/>
                      </a:lnTo>
                      <a:lnTo>
                        <a:pt x="1778" y="734"/>
                      </a:lnTo>
                      <a:lnTo>
                        <a:pt x="1783" y="737"/>
                      </a:lnTo>
                      <a:lnTo>
                        <a:pt x="1790" y="740"/>
                      </a:lnTo>
                      <a:lnTo>
                        <a:pt x="1797" y="742"/>
                      </a:lnTo>
                      <a:lnTo>
                        <a:pt x="1806" y="744"/>
                      </a:lnTo>
                      <a:lnTo>
                        <a:pt x="1821" y="746"/>
                      </a:lnTo>
                      <a:lnTo>
                        <a:pt x="1833" y="746"/>
                      </a:lnTo>
                      <a:lnTo>
                        <a:pt x="1838" y="745"/>
                      </a:lnTo>
                      <a:lnTo>
                        <a:pt x="1845" y="743"/>
                      </a:lnTo>
                      <a:lnTo>
                        <a:pt x="1850" y="740"/>
                      </a:lnTo>
                      <a:lnTo>
                        <a:pt x="1857" y="735"/>
                      </a:lnTo>
                      <a:lnTo>
                        <a:pt x="1864" y="730"/>
                      </a:lnTo>
                      <a:lnTo>
                        <a:pt x="1875" y="724"/>
                      </a:lnTo>
                      <a:lnTo>
                        <a:pt x="1880" y="722"/>
                      </a:lnTo>
                      <a:lnTo>
                        <a:pt x="1886" y="721"/>
                      </a:lnTo>
                      <a:lnTo>
                        <a:pt x="1891" y="721"/>
                      </a:lnTo>
                      <a:lnTo>
                        <a:pt x="1894" y="722"/>
                      </a:lnTo>
                      <a:lnTo>
                        <a:pt x="1900" y="727"/>
                      </a:lnTo>
                      <a:lnTo>
                        <a:pt x="1904" y="733"/>
                      </a:lnTo>
                      <a:lnTo>
                        <a:pt x="1906" y="736"/>
                      </a:lnTo>
                      <a:lnTo>
                        <a:pt x="1908" y="739"/>
                      </a:lnTo>
                      <a:lnTo>
                        <a:pt x="1913" y="741"/>
                      </a:lnTo>
                      <a:lnTo>
                        <a:pt x="1917" y="743"/>
                      </a:lnTo>
                      <a:lnTo>
                        <a:pt x="1932" y="747"/>
                      </a:lnTo>
                      <a:lnTo>
                        <a:pt x="1953" y="754"/>
                      </a:lnTo>
                      <a:lnTo>
                        <a:pt x="1962" y="759"/>
                      </a:lnTo>
                      <a:lnTo>
                        <a:pt x="1970" y="764"/>
                      </a:lnTo>
                      <a:lnTo>
                        <a:pt x="1973" y="768"/>
                      </a:lnTo>
                      <a:lnTo>
                        <a:pt x="1975" y="771"/>
                      </a:lnTo>
                      <a:lnTo>
                        <a:pt x="1975" y="774"/>
                      </a:lnTo>
                      <a:lnTo>
                        <a:pt x="1975" y="777"/>
                      </a:lnTo>
                      <a:lnTo>
                        <a:pt x="1973" y="783"/>
                      </a:lnTo>
                      <a:lnTo>
                        <a:pt x="1970" y="788"/>
                      </a:lnTo>
                      <a:lnTo>
                        <a:pt x="1966" y="794"/>
                      </a:lnTo>
                      <a:lnTo>
                        <a:pt x="1962" y="798"/>
                      </a:lnTo>
                      <a:lnTo>
                        <a:pt x="1960" y="803"/>
                      </a:lnTo>
                      <a:lnTo>
                        <a:pt x="1959" y="808"/>
                      </a:lnTo>
                      <a:lnTo>
                        <a:pt x="1960" y="811"/>
                      </a:lnTo>
                      <a:lnTo>
                        <a:pt x="1961" y="813"/>
                      </a:lnTo>
                      <a:lnTo>
                        <a:pt x="1965" y="816"/>
                      </a:lnTo>
                      <a:lnTo>
                        <a:pt x="1968" y="820"/>
                      </a:lnTo>
                      <a:lnTo>
                        <a:pt x="1978" y="825"/>
                      </a:lnTo>
                      <a:lnTo>
                        <a:pt x="1987" y="829"/>
                      </a:lnTo>
                      <a:lnTo>
                        <a:pt x="1996" y="832"/>
                      </a:lnTo>
                      <a:lnTo>
                        <a:pt x="2005" y="836"/>
                      </a:lnTo>
                      <a:lnTo>
                        <a:pt x="2008" y="838"/>
                      </a:lnTo>
                      <a:lnTo>
                        <a:pt x="2011" y="840"/>
                      </a:lnTo>
                      <a:lnTo>
                        <a:pt x="2014" y="843"/>
                      </a:lnTo>
                      <a:lnTo>
                        <a:pt x="2018" y="847"/>
                      </a:lnTo>
                      <a:lnTo>
                        <a:pt x="2020" y="851"/>
                      </a:lnTo>
                      <a:lnTo>
                        <a:pt x="2022" y="855"/>
                      </a:lnTo>
                      <a:lnTo>
                        <a:pt x="2024" y="862"/>
                      </a:lnTo>
                      <a:lnTo>
                        <a:pt x="2025" y="869"/>
                      </a:lnTo>
                      <a:lnTo>
                        <a:pt x="2026" y="880"/>
                      </a:lnTo>
                      <a:lnTo>
                        <a:pt x="2026" y="885"/>
                      </a:lnTo>
                      <a:lnTo>
                        <a:pt x="2022" y="891"/>
                      </a:lnTo>
                      <a:lnTo>
                        <a:pt x="2013" y="896"/>
                      </a:lnTo>
                      <a:lnTo>
                        <a:pt x="2009" y="901"/>
                      </a:lnTo>
                      <a:lnTo>
                        <a:pt x="2006" y="905"/>
                      </a:lnTo>
                      <a:lnTo>
                        <a:pt x="2004" y="909"/>
                      </a:lnTo>
                      <a:lnTo>
                        <a:pt x="2001" y="915"/>
                      </a:lnTo>
                      <a:lnTo>
                        <a:pt x="1999" y="925"/>
                      </a:lnTo>
                      <a:lnTo>
                        <a:pt x="1999" y="936"/>
                      </a:lnTo>
                      <a:lnTo>
                        <a:pt x="2001" y="942"/>
                      </a:lnTo>
                      <a:lnTo>
                        <a:pt x="2005" y="946"/>
                      </a:lnTo>
                      <a:lnTo>
                        <a:pt x="2008" y="950"/>
                      </a:lnTo>
                      <a:lnTo>
                        <a:pt x="2011" y="953"/>
                      </a:lnTo>
                      <a:lnTo>
                        <a:pt x="2018" y="960"/>
                      </a:lnTo>
                      <a:lnTo>
                        <a:pt x="2024" y="967"/>
                      </a:lnTo>
                      <a:lnTo>
                        <a:pt x="2026" y="972"/>
                      </a:lnTo>
                      <a:lnTo>
                        <a:pt x="2026" y="976"/>
                      </a:lnTo>
                      <a:lnTo>
                        <a:pt x="2026" y="979"/>
                      </a:lnTo>
                      <a:lnTo>
                        <a:pt x="2024" y="983"/>
                      </a:lnTo>
                      <a:lnTo>
                        <a:pt x="2023" y="986"/>
                      </a:lnTo>
                      <a:lnTo>
                        <a:pt x="2021" y="989"/>
                      </a:lnTo>
                      <a:lnTo>
                        <a:pt x="2020" y="992"/>
                      </a:lnTo>
                      <a:lnTo>
                        <a:pt x="2020" y="998"/>
                      </a:lnTo>
                      <a:lnTo>
                        <a:pt x="2020" y="1001"/>
                      </a:lnTo>
                      <a:lnTo>
                        <a:pt x="2021" y="1003"/>
                      </a:lnTo>
                      <a:lnTo>
                        <a:pt x="2022" y="1005"/>
                      </a:lnTo>
                      <a:lnTo>
                        <a:pt x="2024" y="1007"/>
                      </a:lnTo>
                      <a:lnTo>
                        <a:pt x="2029" y="1010"/>
                      </a:lnTo>
                      <a:lnTo>
                        <a:pt x="2035" y="1011"/>
                      </a:lnTo>
                      <a:lnTo>
                        <a:pt x="2048" y="1011"/>
                      </a:lnTo>
                      <a:lnTo>
                        <a:pt x="2059" y="1012"/>
                      </a:lnTo>
                      <a:lnTo>
                        <a:pt x="2066" y="1015"/>
                      </a:lnTo>
                      <a:lnTo>
                        <a:pt x="2073" y="1015"/>
                      </a:lnTo>
                      <a:lnTo>
                        <a:pt x="2079" y="1015"/>
                      </a:lnTo>
                      <a:lnTo>
                        <a:pt x="2085" y="1013"/>
                      </a:lnTo>
                      <a:lnTo>
                        <a:pt x="2095" y="1005"/>
                      </a:lnTo>
                      <a:lnTo>
                        <a:pt x="2106" y="996"/>
                      </a:lnTo>
                      <a:lnTo>
                        <a:pt x="2112" y="990"/>
                      </a:lnTo>
                      <a:lnTo>
                        <a:pt x="2121" y="983"/>
                      </a:lnTo>
                      <a:lnTo>
                        <a:pt x="2127" y="979"/>
                      </a:lnTo>
                      <a:lnTo>
                        <a:pt x="2132" y="976"/>
                      </a:lnTo>
                      <a:lnTo>
                        <a:pt x="2136" y="975"/>
                      </a:lnTo>
                      <a:lnTo>
                        <a:pt x="2139" y="975"/>
                      </a:lnTo>
                      <a:lnTo>
                        <a:pt x="2141" y="977"/>
                      </a:lnTo>
                      <a:lnTo>
                        <a:pt x="2142" y="979"/>
                      </a:lnTo>
                      <a:lnTo>
                        <a:pt x="2142" y="984"/>
                      </a:lnTo>
                      <a:lnTo>
                        <a:pt x="2141" y="988"/>
                      </a:lnTo>
                      <a:lnTo>
                        <a:pt x="2139" y="997"/>
                      </a:lnTo>
                      <a:lnTo>
                        <a:pt x="2137" y="1006"/>
                      </a:lnTo>
                      <a:lnTo>
                        <a:pt x="2136" y="1011"/>
                      </a:lnTo>
                      <a:lnTo>
                        <a:pt x="2136" y="1014"/>
                      </a:lnTo>
                      <a:lnTo>
                        <a:pt x="2137" y="1017"/>
                      </a:lnTo>
                      <a:lnTo>
                        <a:pt x="2140" y="1020"/>
                      </a:lnTo>
                      <a:lnTo>
                        <a:pt x="2143" y="1021"/>
                      </a:lnTo>
                      <a:lnTo>
                        <a:pt x="2147" y="1021"/>
                      </a:lnTo>
                      <a:lnTo>
                        <a:pt x="2154" y="1020"/>
                      </a:lnTo>
                      <a:lnTo>
                        <a:pt x="2162" y="1017"/>
                      </a:lnTo>
                      <a:lnTo>
                        <a:pt x="2172" y="1014"/>
                      </a:lnTo>
                      <a:lnTo>
                        <a:pt x="2182" y="1012"/>
                      </a:lnTo>
                      <a:lnTo>
                        <a:pt x="2189" y="1011"/>
                      </a:lnTo>
                      <a:lnTo>
                        <a:pt x="2196" y="1011"/>
                      </a:lnTo>
                      <a:lnTo>
                        <a:pt x="2202" y="1013"/>
                      </a:lnTo>
                      <a:lnTo>
                        <a:pt x="2208" y="1015"/>
                      </a:lnTo>
                      <a:lnTo>
                        <a:pt x="2212" y="1018"/>
                      </a:lnTo>
                      <a:lnTo>
                        <a:pt x="2217" y="1023"/>
                      </a:lnTo>
                      <a:lnTo>
                        <a:pt x="2233" y="1045"/>
                      </a:lnTo>
                      <a:lnTo>
                        <a:pt x="2252" y="1071"/>
                      </a:lnTo>
                      <a:lnTo>
                        <a:pt x="2257" y="1078"/>
                      </a:lnTo>
                      <a:lnTo>
                        <a:pt x="2261" y="1082"/>
                      </a:lnTo>
                      <a:lnTo>
                        <a:pt x="2261" y="1086"/>
                      </a:lnTo>
                      <a:lnTo>
                        <a:pt x="2260" y="1091"/>
                      </a:lnTo>
                      <a:lnTo>
                        <a:pt x="2257" y="1094"/>
                      </a:lnTo>
                      <a:lnTo>
                        <a:pt x="2254" y="1096"/>
                      </a:lnTo>
                      <a:lnTo>
                        <a:pt x="2250" y="1098"/>
                      </a:lnTo>
                      <a:lnTo>
                        <a:pt x="2244" y="1101"/>
                      </a:lnTo>
                      <a:lnTo>
                        <a:pt x="2235" y="1106"/>
                      </a:lnTo>
                      <a:lnTo>
                        <a:pt x="2226" y="1112"/>
                      </a:lnTo>
                      <a:lnTo>
                        <a:pt x="2224" y="1115"/>
                      </a:lnTo>
                      <a:lnTo>
                        <a:pt x="2222" y="1120"/>
                      </a:lnTo>
                      <a:lnTo>
                        <a:pt x="2222" y="1125"/>
                      </a:lnTo>
                      <a:lnTo>
                        <a:pt x="2224" y="1132"/>
                      </a:lnTo>
                      <a:lnTo>
                        <a:pt x="2228" y="1138"/>
                      </a:lnTo>
                      <a:lnTo>
                        <a:pt x="2233" y="1145"/>
                      </a:lnTo>
                      <a:lnTo>
                        <a:pt x="2238" y="1150"/>
                      </a:lnTo>
                      <a:lnTo>
                        <a:pt x="2244" y="1156"/>
                      </a:lnTo>
                      <a:lnTo>
                        <a:pt x="2250" y="1163"/>
                      </a:lnTo>
                      <a:lnTo>
                        <a:pt x="2255" y="1168"/>
                      </a:lnTo>
                      <a:lnTo>
                        <a:pt x="2258" y="1175"/>
                      </a:lnTo>
                      <a:lnTo>
                        <a:pt x="2262" y="1180"/>
                      </a:lnTo>
                      <a:lnTo>
                        <a:pt x="2262" y="1182"/>
                      </a:lnTo>
                      <a:lnTo>
                        <a:pt x="2261" y="1186"/>
                      </a:lnTo>
                      <a:lnTo>
                        <a:pt x="2260" y="1188"/>
                      </a:lnTo>
                      <a:lnTo>
                        <a:pt x="2258" y="1190"/>
                      </a:lnTo>
                      <a:lnTo>
                        <a:pt x="2254" y="1194"/>
                      </a:lnTo>
                      <a:lnTo>
                        <a:pt x="2249" y="1199"/>
                      </a:lnTo>
                      <a:lnTo>
                        <a:pt x="2243" y="1203"/>
                      </a:lnTo>
                      <a:lnTo>
                        <a:pt x="2238" y="1207"/>
                      </a:lnTo>
                      <a:lnTo>
                        <a:pt x="2234" y="1212"/>
                      </a:lnTo>
                      <a:lnTo>
                        <a:pt x="2231" y="1217"/>
                      </a:lnTo>
                      <a:lnTo>
                        <a:pt x="2230" y="1221"/>
                      </a:lnTo>
                      <a:lnTo>
                        <a:pt x="2231" y="1225"/>
                      </a:lnTo>
                      <a:lnTo>
                        <a:pt x="2234" y="1229"/>
                      </a:lnTo>
                      <a:lnTo>
                        <a:pt x="2237" y="1233"/>
                      </a:lnTo>
                      <a:lnTo>
                        <a:pt x="2244" y="1241"/>
                      </a:lnTo>
                      <a:lnTo>
                        <a:pt x="2255" y="1247"/>
                      </a:lnTo>
                      <a:lnTo>
                        <a:pt x="2267" y="1253"/>
                      </a:lnTo>
                      <a:lnTo>
                        <a:pt x="2279" y="1256"/>
                      </a:lnTo>
                      <a:lnTo>
                        <a:pt x="2290" y="1258"/>
                      </a:lnTo>
                      <a:lnTo>
                        <a:pt x="2297" y="1258"/>
                      </a:lnTo>
                      <a:lnTo>
                        <a:pt x="2310" y="1255"/>
                      </a:lnTo>
                      <a:lnTo>
                        <a:pt x="2322" y="1253"/>
                      </a:lnTo>
                      <a:lnTo>
                        <a:pt x="2334" y="1252"/>
                      </a:lnTo>
                      <a:lnTo>
                        <a:pt x="2345" y="1253"/>
                      </a:lnTo>
                      <a:lnTo>
                        <a:pt x="2355" y="1256"/>
                      </a:lnTo>
                      <a:lnTo>
                        <a:pt x="2365" y="1260"/>
                      </a:lnTo>
                      <a:lnTo>
                        <a:pt x="2375" y="1268"/>
                      </a:lnTo>
                      <a:lnTo>
                        <a:pt x="2385" y="1277"/>
                      </a:lnTo>
                      <a:lnTo>
                        <a:pt x="2389" y="1281"/>
                      </a:lnTo>
                      <a:lnTo>
                        <a:pt x="2395" y="1284"/>
                      </a:lnTo>
                      <a:lnTo>
                        <a:pt x="2400" y="1286"/>
                      </a:lnTo>
                      <a:lnTo>
                        <a:pt x="2406" y="1288"/>
                      </a:lnTo>
                      <a:lnTo>
                        <a:pt x="2418" y="1290"/>
                      </a:lnTo>
                      <a:lnTo>
                        <a:pt x="2432" y="1293"/>
                      </a:lnTo>
                      <a:lnTo>
                        <a:pt x="2460" y="1294"/>
                      </a:lnTo>
                      <a:lnTo>
                        <a:pt x="2491" y="1294"/>
                      </a:lnTo>
                      <a:lnTo>
                        <a:pt x="2505" y="1295"/>
                      </a:lnTo>
                      <a:lnTo>
                        <a:pt x="2519" y="1296"/>
                      </a:lnTo>
                      <a:lnTo>
                        <a:pt x="2532" y="1299"/>
                      </a:lnTo>
                      <a:lnTo>
                        <a:pt x="2545" y="1303"/>
                      </a:lnTo>
                      <a:lnTo>
                        <a:pt x="2550" y="1306"/>
                      </a:lnTo>
                      <a:lnTo>
                        <a:pt x="2555" y="1309"/>
                      </a:lnTo>
                      <a:lnTo>
                        <a:pt x="2561" y="1313"/>
                      </a:lnTo>
                      <a:lnTo>
                        <a:pt x="2565" y="1317"/>
                      </a:lnTo>
                      <a:lnTo>
                        <a:pt x="2570" y="1322"/>
                      </a:lnTo>
                      <a:lnTo>
                        <a:pt x="2574" y="1328"/>
                      </a:lnTo>
                      <a:lnTo>
                        <a:pt x="2577" y="1335"/>
                      </a:lnTo>
                      <a:lnTo>
                        <a:pt x="2580" y="1341"/>
                      </a:lnTo>
                      <a:lnTo>
                        <a:pt x="2581" y="1347"/>
                      </a:lnTo>
                      <a:lnTo>
                        <a:pt x="2582" y="1353"/>
                      </a:lnTo>
                      <a:lnTo>
                        <a:pt x="2584" y="1361"/>
                      </a:lnTo>
                      <a:lnTo>
                        <a:pt x="2584" y="1367"/>
                      </a:lnTo>
                      <a:lnTo>
                        <a:pt x="2582" y="1374"/>
                      </a:lnTo>
                      <a:lnTo>
                        <a:pt x="2581" y="1381"/>
                      </a:lnTo>
                      <a:lnTo>
                        <a:pt x="2580" y="1387"/>
                      </a:lnTo>
                      <a:lnTo>
                        <a:pt x="2578" y="1392"/>
                      </a:lnTo>
                      <a:lnTo>
                        <a:pt x="2575" y="1397"/>
                      </a:lnTo>
                      <a:lnTo>
                        <a:pt x="2571" y="1399"/>
                      </a:lnTo>
                      <a:lnTo>
                        <a:pt x="2566" y="1402"/>
                      </a:lnTo>
                      <a:lnTo>
                        <a:pt x="2562" y="1402"/>
                      </a:lnTo>
                      <a:lnTo>
                        <a:pt x="2557" y="1403"/>
                      </a:lnTo>
                      <a:lnTo>
                        <a:pt x="2552" y="1404"/>
                      </a:lnTo>
                      <a:lnTo>
                        <a:pt x="2549" y="1406"/>
                      </a:lnTo>
                      <a:lnTo>
                        <a:pt x="2546" y="1410"/>
                      </a:lnTo>
                      <a:lnTo>
                        <a:pt x="2545" y="1414"/>
                      </a:lnTo>
                      <a:lnTo>
                        <a:pt x="2547" y="1417"/>
                      </a:lnTo>
                      <a:lnTo>
                        <a:pt x="2549" y="1418"/>
                      </a:lnTo>
                      <a:lnTo>
                        <a:pt x="2553" y="1420"/>
                      </a:lnTo>
                      <a:lnTo>
                        <a:pt x="2564" y="1421"/>
                      </a:lnTo>
                      <a:lnTo>
                        <a:pt x="2577" y="1423"/>
                      </a:lnTo>
                      <a:lnTo>
                        <a:pt x="2584" y="1424"/>
                      </a:lnTo>
                      <a:lnTo>
                        <a:pt x="2590" y="1425"/>
                      </a:lnTo>
                      <a:lnTo>
                        <a:pt x="2594" y="1428"/>
                      </a:lnTo>
                      <a:lnTo>
                        <a:pt x="2599" y="1430"/>
                      </a:lnTo>
                      <a:lnTo>
                        <a:pt x="2602" y="1433"/>
                      </a:lnTo>
                      <a:lnTo>
                        <a:pt x="2603" y="1436"/>
                      </a:lnTo>
                      <a:lnTo>
                        <a:pt x="2602" y="1442"/>
                      </a:lnTo>
                      <a:lnTo>
                        <a:pt x="2600" y="1447"/>
                      </a:lnTo>
                      <a:lnTo>
                        <a:pt x="2598" y="1449"/>
                      </a:lnTo>
                      <a:lnTo>
                        <a:pt x="2594" y="1451"/>
                      </a:lnTo>
                      <a:lnTo>
                        <a:pt x="2590" y="1452"/>
                      </a:lnTo>
                      <a:lnTo>
                        <a:pt x="2586" y="1453"/>
                      </a:lnTo>
                      <a:lnTo>
                        <a:pt x="2576" y="1456"/>
                      </a:lnTo>
                      <a:lnTo>
                        <a:pt x="2565" y="1457"/>
                      </a:lnTo>
                      <a:lnTo>
                        <a:pt x="2557" y="1459"/>
                      </a:lnTo>
                      <a:lnTo>
                        <a:pt x="2550" y="1461"/>
                      </a:lnTo>
                      <a:lnTo>
                        <a:pt x="2548" y="1463"/>
                      </a:lnTo>
                      <a:lnTo>
                        <a:pt x="2548" y="1465"/>
                      </a:lnTo>
                      <a:lnTo>
                        <a:pt x="2549" y="1468"/>
                      </a:lnTo>
                      <a:lnTo>
                        <a:pt x="2551" y="1471"/>
                      </a:lnTo>
                      <a:lnTo>
                        <a:pt x="2561" y="1479"/>
                      </a:lnTo>
                      <a:lnTo>
                        <a:pt x="2572" y="1491"/>
                      </a:lnTo>
                      <a:lnTo>
                        <a:pt x="2577" y="1497"/>
                      </a:lnTo>
                      <a:lnTo>
                        <a:pt x="2581" y="1503"/>
                      </a:lnTo>
                      <a:lnTo>
                        <a:pt x="2585" y="1510"/>
                      </a:lnTo>
                      <a:lnTo>
                        <a:pt x="2588" y="1515"/>
                      </a:lnTo>
                      <a:lnTo>
                        <a:pt x="2587" y="1520"/>
                      </a:lnTo>
                      <a:lnTo>
                        <a:pt x="2585" y="1527"/>
                      </a:lnTo>
                      <a:lnTo>
                        <a:pt x="2581" y="1536"/>
                      </a:lnTo>
                      <a:lnTo>
                        <a:pt x="2578" y="1544"/>
                      </a:lnTo>
                      <a:lnTo>
                        <a:pt x="2576" y="1552"/>
                      </a:lnTo>
                      <a:lnTo>
                        <a:pt x="2575" y="1558"/>
                      </a:lnTo>
                      <a:lnTo>
                        <a:pt x="2576" y="1560"/>
                      </a:lnTo>
                      <a:lnTo>
                        <a:pt x="2578" y="1561"/>
                      </a:lnTo>
                      <a:lnTo>
                        <a:pt x="2580" y="1561"/>
                      </a:lnTo>
                      <a:lnTo>
                        <a:pt x="2585" y="1561"/>
                      </a:lnTo>
                      <a:lnTo>
                        <a:pt x="2603" y="1553"/>
                      </a:lnTo>
                      <a:lnTo>
                        <a:pt x="2620" y="1547"/>
                      </a:lnTo>
                      <a:lnTo>
                        <a:pt x="2625" y="1547"/>
                      </a:lnTo>
                      <a:lnTo>
                        <a:pt x="2628" y="1549"/>
                      </a:lnTo>
                      <a:lnTo>
                        <a:pt x="2631" y="1551"/>
                      </a:lnTo>
                      <a:lnTo>
                        <a:pt x="2633" y="1553"/>
                      </a:lnTo>
                      <a:lnTo>
                        <a:pt x="2635" y="1557"/>
                      </a:lnTo>
                      <a:lnTo>
                        <a:pt x="2638" y="1563"/>
                      </a:lnTo>
                      <a:lnTo>
                        <a:pt x="2638" y="1569"/>
                      </a:lnTo>
                      <a:lnTo>
                        <a:pt x="2639" y="1578"/>
                      </a:lnTo>
                      <a:lnTo>
                        <a:pt x="2635" y="1583"/>
                      </a:lnTo>
                      <a:lnTo>
                        <a:pt x="2633" y="1587"/>
                      </a:lnTo>
                      <a:lnTo>
                        <a:pt x="2633" y="1591"/>
                      </a:lnTo>
                      <a:lnTo>
                        <a:pt x="2633" y="1595"/>
                      </a:lnTo>
                      <a:lnTo>
                        <a:pt x="2635" y="1598"/>
                      </a:lnTo>
                      <a:lnTo>
                        <a:pt x="2639" y="1601"/>
                      </a:lnTo>
                      <a:lnTo>
                        <a:pt x="2643" y="1605"/>
                      </a:lnTo>
                      <a:lnTo>
                        <a:pt x="2647" y="1608"/>
                      </a:lnTo>
                      <a:lnTo>
                        <a:pt x="2669" y="1618"/>
                      </a:lnTo>
                      <a:lnTo>
                        <a:pt x="2687" y="1626"/>
                      </a:lnTo>
                      <a:lnTo>
                        <a:pt x="2694" y="1630"/>
                      </a:lnTo>
                      <a:lnTo>
                        <a:pt x="2699" y="1632"/>
                      </a:lnTo>
                      <a:lnTo>
                        <a:pt x="2705" y="1632"/>
                      </a:lnTo>
                      <a:lnTo>
                        <a:pt x="2708" y="1631"/>
                      </a:lnTo>
                      <a:lnTo>
                        <a:pt x="2711" y="1628"/>
                      </a:lnTo>
                      <a:lnTo>
                        <a:pt x="2714" y="1626"/>
                      </a:lnTo>
                      <a:lnTo>
                        <a:pt x="2716" y="1622"/>
                      </a:lnTo>
                      <a:lnTo>
                        <a:pt x="2717" y="1619"/>
                      </a:lnTo>
                      <a:lnTo>
                        <a:pt x="2722" y="1610"/>
                      </a:lnTo>
                      <a:lnTo>
                        <a:pt x="2726" y="1604"/>
                      </a:lnTo>
                      <a:lnTo>
                        <a:pt x="2728" y="1601"/>
                      </a:lnTo>
                      <a:lnTo>
                        <a:pt x="2732" y="1600"/>
                      </a:lnTo>
                      <a:lnTo>
                        <a:pt x="2736" y="1599"/>
                      </a:lnTo>
                      <a:lnTo>
                        <a:pt x="2740" y="1601"/>
                      </a:lnTo>
                      <a:lnTo>
                        <a:pt x="2743" y="1604"/>
                      </a:lnTo>
                      <a:lnTo>
                        <a:pt x="2746" y="1607"/>
                      </a:lnTo>
                      <a:lnTo>
                        <a:pt x="2748" y="1611"/>
                      </a:lnTo>
                      <a:lnTo>
                        <a:pt x="2749" y="1615"/>
                      </a:lnTo>
                      <a:lnTo>
                        <a:pt x="2751" y="1626"/>
                      </a:lnTo>
                      <a:lnTo>
                        <a:pt x="2754" y="1637"/>
                      </a:lnTo>
                      <a:lnTo>
                        <a:pt x="2755" y="1641"/>
                      </a:lnTo>
                      <a:lnTo>
                        <a:pt x="2757" y="1646"/>
                      </a:lnTo>
                      <a:lnTo>
                        <a:pt x="2760" y="1648"/>
                      </a:lnTo>
                      <a:lnTo>
                        <a:pt x="2763" y="1650"/>
                      </a:lnTo>
                      <a:lnTo>
                        <a:pt x="2766" y="1649"/>
                      </a:lnTo>
                      <a:lnTo>
                        <a:pt x="2770" y="1647"/>
                      </a:lnTo>
                      <a:lnTo>
                        <a:pt x="2776" y="1642"/>
                      </a:lnTo>
                      <a:lnTo>
                        <a:pt x="2781" y="1636"/>
                      </a:lnTo>
                      <a:lnTo>
                        <a:pt x="2790" y="1618"/>
                      </a:lnTo>
                      <a:lnTo>
                        <a:pt x="2798" y="1595"/>
                      </a:lnTo>
                      <a:lnTo>
                        <a:pt x="2801" y="1591"/>
                      </a:lnTo>
                      <a:lnTo>
                        <a:pt x="2803" y="1586"/>
                      </a:lnTo>
                      <a:lnTo>
                        <a:pt x="2806" y="1583"/>
                      </a:lnTo>
                      <a:lnTo>
                        <a:pt x="2809" y="1581"/>
                      </a:lnTo>
                      <a:lnTo>
                        <a:pt x="2813" y="1580"/>
                      </a:lnTo>
                      <a:lnTo>
                        <a:pt x="2817" y="1580"/>
                      </a:lnTo>
                      <a:lnTo>
                        <a:pt x="2821" y="1582"/>
                      </a:lnTo>
                      <a:lnTo>
                        <a:pt x="2825" y="1585"/>
                      </a:lnTo>
                      <a:lnTo>
                        <a:pt x="2828" y="1588"/>
                      </a:lnTo>
                      <a:lnTo>
                        <a:pt x="2828" y="1592"/>
                      </a:lnTo>
                      <a:lnTo>
                        <a:pt x="2828" y="1595"/>
                      </a:lnTo>
                      <a:lnTo>
                        <a:pt x="2827" y="1599"/>
                      </a:lnTo>
                      <a:lnTo>
                        <a:pt x="2823" y="1609"/>
                      </a:lnTo>
                      <a:lnTo>
                        <a:pt x="2819" y="1620"/>
                      </a:lnTo>
                      <a:lnTo>
                        <a:pt x="2815" y="1630"/>
                      </a:lnTo>
                      <a:lnTo>
                        <a:pt x="2811" y="1638"/>
                      </a:lnTo>
                      <a:lnTo>
                        <a:pt x="2810" y="1641"/>
                      </a:lnTo>
                      <a:lnTo>
                        <a:pt x="2810" y="1645"/>
                      </a:lnTo>
                      <a:lnTo>
                        <a:pt x="2811" y="1647"/>
                      </a:lnTo>
                      <a:lnTo>
                        <a:pt x="2814" y="1648"/>
                      </a:lnTo>
                      <a:lnTo>
                        <a:pt x="2818" y="1648"/>
                      </a:lnTo>
                      <a:lnTo>
                        <a:pt x="2823" y="1645"/>
                      </a:lnTo>
                      <a:lnTo>
                        <a:pt x="2832" y="1639"/>
                      </a:lnTo>
                      <a:lnTo>
                        <a:pt x="2841" y="1634"/>
                      </a:lnTo>
                      <a:lnTo>
                        <a:pt x="2849" y="1628"/>
                      </a:lnTo>
                      <a:lnTo>
                        <a:pt x="2859" y="1623"/>
                      </a:lnTo>
                      <a:lnTo>
                        <a:pt x="2868" y="1619"/>
                      </a:lnTo>
                      <a:lnTo>
                        <a:pt x="2875" y="1617"/>
                      </a:lnTo>
                      <a:lnTo>
                        <a:pt x="2881" y="1617"/>
                      </a:lnTo>
                      <a:lnTo>
                        <a:pt x="2887" y="1618"/>
                      </a:lnTo>
                      <a:lnTo>
                        <a:pt x="2892" y="1620"/>
                      </a:lnTo>
                      <a:lnTo>
                        <a:pt x="2898" y="1622"/>
                      </a:lnTo>
                      <a:lnTo>
                        <a:pt x="2909" y="1628"/>
                      </a:lnTo>
                      <a:lnTo>
                        <a:pt x="2917" y="1636"/>
                      </a:lnTo>
                      <a:lnTo>
                        <a:pt x="2927" y="1642"/>
                      </a:lnTo>
                      <a:lnTo>
                        <a:pt x="2936" y="1649"/>
                      </a:lnTo>
                      <a:lnTo>
                        <a:pt x="2940" y="1651"/>
                      </a:lnTo>
                      <a:lnTo>
                        <a:pt x="2944" y="1652"/>
                      </a:lnTo>
                      <a:lnTo>
                        <a:pt x="2949" y="1652"/>
                      </a:lnTo>
                      <a:lnTo>
                        <a:pt x="2953" y="1652"/>
                      </a:lnTo>
                      <a:lnTo>
                        <a:pt x="2966" y="1649"/>
                      </a:lnTo>
                      <a:lnTo>
                        <a:pt x="2977" y="1648"/>
                      </a:lnTo>
                      <a:lnTo>
                        <a:pt x="2980" y="1648"/>
                      </a:lnTo>
                      <a:lnTo>
                        <a:pt x="2983" y="1649"/>
                      </a:lnTo>
                      <a:lnTo>
                        <a:pt x="2985" y="1650"/>
                      </a:lnTo>
                      <a:lnTo>
                        <a:pt x="2987" y="1652"/>
                      </a:lnTo>
                      <a:lnTo>
                        <a:pt x="2989" y="1654"/>
                      </a:lnTo>
                      <a:lnTo>
                        <a:pt x="2989" y="1658"/>
                      </a:lnTo>
                      <a:lnTo>
                        <a:pt x="2989" y="1661"/>
                      </a:lnTo>
                      <a:lnTo>
                        <a:pt x="2989" y="1664"/>
                      </a:lnTo>
                      <a:lnTo>
                        <a:pt x="2985" y="1673"/>
                      </a:lnTo>
                      <a:lnTo>
                        <a:pt x="2980" y="1682"/>
                      </a:lnTo>
                      <a:lnTo>
                        <a:pt x="2976" y="1690"/>
                      </a:lnTo>
                      <a:lnTo>
                        <a:pt x="2973" y="1698"/>
                      </a:lnTo>
                      <a:lnTo>
                        <a:pt x="2972" y="1704"/>
                      </a:lnTo>
                      <a:lnTo>
                        <a:pt x="2972" y="1709"/>
                      </a:lnTo>
                      <a:lnTo>
                        <a:pt x="2973" y="1715"/>
                      </a:lnTo>
                      <a:lnTo>
                        <a:pt x="2978" y="1719"/>
                      </a:lnTo>
                      <a:lnTo>
                        <a:pt x="2983" y="1725"/>
                      </a:lnTo>
                      <a:lnTo>
                        <a:pt x="2990" y="1730"/>
                      </a:lnTo>
                      <a:lnTo>
                        <a:pt x="2998" y="1736"/>
                      </a:lnTo>
                      <a:lnTo>
                        <a:pt x="3007" y="1744"/>
                      </a:lnTo>
                      <a:lnTo>
                        <a:pt x="3016" y="1750"/>
                      </a:lnTo>
                      <a:lnTo>
                        <a:pt x="3025" y="1757"/>
                      </a:lnTo>
                      <a:lnTo>
                        <a:pt x="3030" y="1759"/>
                      </a:lnTo>
                      <a:lnTo>
                        <a:pt x="3033" y="1759"/>
                      </a:lnTo>
                      <a:lnTo>
                        <a:pt x="3036" y="1759"/>
                      </a:lnTo>
                      <a:lnTo>
                        <a:pt x="3038" y="1757"/>
                      </a:lnTo>
                      <a:lnTo>
                        <a:pt x="3043" y="1753"/>
                      </a:lnTo>
                      <a:lnTo>
                        <a:pt x="3047" y="1745"/>
                      </a:lnTo>
                      <a:lnTo>
                        <a:pt x="3050" y="1738"/>
                      </a:lnTo>
                      <a:lnTo>
                        <a:pt x="3054" y="1731"/>
                      </a:lnTo>
                      <a:lnTo>
                        <a:pt x="3058" y="1729"/>
                      </a:lnTo>
                      <a:lnTo>
                        <a:pt x="3061" y="1727"/>
                      </a:lnTo>
                      <a:lnTo>
                        <a:pt x="3064" y="1727"/>
                      </a:lnTo>
                      <a:lnTo>
                        <a:pt x="3069" y="1727"/>
                      </a:lnTo>
                      <a:lnTo>
                        <a:pt x="3074" y="1728"/>
                      </a:lnTo>
                      <a:lnTo>
                        <a:pt x="3077" y="1730"/>
                      </a:lnTo>
                      <a:lnTo>
                        <a:pt x="3079" y="1732"/>
                      </a:lnTo>
                      <a:lnTo>
                        <a:pt x="3081" y="1735"/>
                      </a:lnTo>
                      <a:lnTo>
                        <a:pt x="3083" y="1743"/>
                      </a:lnTo>
                      <a:lnTo>
                        <a:pt x="3083" y="1750"/>
                      </a:lnTo>
                      <a:lnTo>
                        <a:pt x="3081" y="1759"/>
                      </a:lnTo>
                      <a:lnTo>
                        <a:pt x="3081" y="1767"/>
                      </a:lnTo>
                      <a:lnTo>
                        <a:pt x="3083" y="1771"/>
                      </a:lnTo>
                      <a:lnTo>
                        <a:pt x="3084" y="1774"/>
                      </a:lnTo>
                      <a:lnTo>
                        <a:pt x="3086" y="1777"/>
                      </a:lnTo>
                      <a:lnTo>
                        <a:pt x="3089" y="1780"/>
                      </a:lnTo>
                      <a:lnTo>
                        <a:pt x="3092" y="1783"/>
                      </a:lnTo>
                      <a:lnTo>
                        <a:pt x="3094" y="1784"/>
                      </a:lnTo>
                      <a:lnTo>
                        <a:pt x="3098" y="1784"/>
                      </a:lnTo>
                      <a:lnTo>
                        <a:pt x="3100" y="1784"/>
                      </a:lnTo>
                      <a:lnTo>
                        <a:pt x="3104" y="1782"/>
                      </a:lnTo>
                      <a:lnTo>
                        <a:pt x="3107" y="1777"/>
                      </a:lnTo>
                      <a:lnTo>
                        <a:pt x="3113" y="1767"/>
                      </a:lnTo>
                      <a:lnTo>
                        <a:pt x="3119" y="1756"/>
                      </a:lnTo>
                      <a:lnTo>
                        <a:pt x="3127" y="1749"/>
                      </a:lnTo>
                      <a:lnTo>
                        <a:pt x="3132" y="1745"/>
                      </a:lnTo>
                      <a:lnTo>
                        <a:pt x="3139" y="1744"/>
                      </a:lnTo>
                      <a:lnTo>
                        <a:pt x="3143" y="1744"/>
                      </a:lnTo>
                      <a:lnTo>
                        <a:pt x="3147" y="1745"/>
                      </a:lnTo>
                      <a:lnTo>
                        <a:pt x="3152" y="1748"/>
                      </a:lnTo>
                      <a:lnTo>
                        <a:pt x="3155" y="1753"/>
                      </a:lnTo>
                      <a:lnTo>
                        <a:pt x="3158" y="1758"/>
                      </a:lnTo>
                      <a:lnTo>
                        <a:pt x="3165" y="1770"/>
                      </a:lnTo>
                      <a:lnTo>
                        <a:pt x="3171" y="1781"/>
                      </a:lnTo>
                      <a:lnTo>
                        <a:pt x="3174" y="1786"/>
                      </a:lnTo>
                      <a:lnTo>
                        <a:pt x="3179" y="1790"/>
                      </a:lnTo>
                      <a:lnTo>
                        <a:pt x="3183" y="1793"/>
                      </a:lnTo>
                      <a:lnTo>
                        <a:pt x="3188" y="1794"/>
                      </a:lnTo>
                      <a:lnTo>
                        <a:pt x="3198" y="1793"/>
                      </a:lnTo>
                      <a:lnTo>
                        <a:pt x="3207" y="1789"/>
                      </a:lnTo>
                      <a:lnTo>
                        <a:pt x="3212" y="1787"/>
                      </a:lnTo>
                      <a:lnTo>
                        <a:pt x="3218" y="1787"/>
                      </a:lnTo>
                      <a:lnTo>
                        <a:pt x="3223" y="1787"/>
                      </a:lnTo>
                      <a:lnTo>
                        <a:pt x="3228" y="1788"/>
                      </a:lnTo>
                      <a:lnTo>
                        <a:pt x="3231" y="1792"/>
                      </a:lnTo>
                      <a:lnTo>
                        <a:pt x="3234" y="1797"/>
                      </a:lnTo>
                      <a:lnTo>
                        <a:pt x="3237" y="1804"/>
                      </a:lnTo>
                      <a:lnTo>
                        <a:pt x="3241" y="1813"/>
                      </a:lnTo>
                      <a:lnTo>
                        <a:pt x="3245" y="1823"/>
                      </a:lnTo>
                      <a:lnTo>
                        <a:pt x="3249" y="1831"/>
                      </a:lnTo>
                      <a:lnTo>
                        <a:pt x="3253" y="1839"/>
                      </a:lnTo>
                      <a:lnTo>
                        <a:pt x="3256" y="1844"/>
                      </a:lnTo>
                      <a:lnTo>
                        <a:pt x="3262" y="1850"/>
                      </a:lnTo>
                      <a:lnTo>
                        <a:pt x="3267" y="1855"/>
                      </a:lnTo>
                      <a:lnTo>
                        <a:pt x="3274" y="1858"/>
                      </a:lnTo>
                      <a:lnTo>
                        <a:pt x="3279" y="1862"/>
                      </a:lnTo>
                      <a:lnTo>
                        <a:pt x="3293" y="1868"/>
                      </a:lnTo>
                      <a:lnTo>
                        <a:pt x="3307" y="1871"/>
                      </a:lnTo>
                      <a:lnTo>
                        <a:pt x="3336" y="1877"/>
                      </a:lnTo>
                      <a:lnTo>
                        <a:pt x="3364" y="1883"/>
                      </a:lnTo>
                      <a:lnTo>
                        <a:pt x="3374" y="1885"/>
                      </a:lnTo>
                      <a:lnTo>
                        <a:pt x="3383" y="1889"/>
                      </a:lnTo>
                      <a:lnTo>
                        <a:pt x="3390" y="1893"/>
                      </a:lnTo>
                      <a:lnTo>
                        <a:pt x="3398" y="1898"/>
                      </a:lnTo>
                      <a:lnTo>
                        <a:pt x="3413" y="1909"/>
                      </a:lnTo>
                      <a:lnTo>
                        <a:pt x="3427" y="1921"/>
                      </a:lnTo>
                      <a:lnTo>
                        <a:pt x="3427" y="1921"/>
                      </a:lnTo>
                      <a:lnTo>
                        <a:pt x="2870" y="2074"/>
                      </a:lnTo>
                      <a:lnTo>
                        <a:pt x="2870" y="2074"/>
                      </a:lnTo>
                      <a:lnTo>
                        <a:pt x="2869" y="2070"/>
                      </a:lnTo>
                      <a:lnTo>
                        <a:pt x="2868" y="2070"/>
                      </a:lnTo>
                      <a:lnTo>
                        <a:pt x="2865" y="2071"/>
                      </a:lnTo>
                      <a:lnTo>
                        <a:pt x="2864" y="2073"/>
                      </a:lnTo>
                      <a:lnTo>
                        <a:pt x="2862" y="2077"/>
                      </a:lnTo>
                      <a:lnTo>
                        <a:pt x="2860" y="2080"/>
                      </a:lnTo>
                      <a:lnTo>
                        <a:pt x="2858" y="2081"/>
                      </a:lnTo>
                      <a:lnTo>
                        <a:pt x="2855" y="2082"/>
                      </a:lnTo>
                      <a:lnTo>
                        <a:pt x="2851" y="2081"/>
                      </a:lnTo>
                      <a:lnTo>
                        <a:pt x="2849" y="2080"/>
                      </a:lnTo>
                      <a:lnTo>
                        <a:pt x="2847" y="2078"/>
                      </a:lnTo>
                      <a:lnTo>
                        <a:pt x="2846" y="2074"/>
                      </a:lnTo>
                      <a:lnTo>
                        <a:pt x="2843" y="2068"/>
                      </a:lnTo>
                      <a:lnTo>
                        <a:pt x="2842" y="2060"/>
                      </a:lnTo>
                      <a:lnTo>
                        <a:pt x="2840" y="2043"/>
                      </a:lnTo>
                      <a:lnTo>
                        <a:pt x="2838" y="2030"/>
                      </a:lnTo>
                      <a:lnTo>
                        <a:pt x="2838" y="2025"/>
                      </a:lnTo>
                      <a:lnTo>
                        <a:pt x="2836" y="2022"/>
                      </a:lnTo>
                      <a:lnTo>
                        <a:pt x="2835" y="2018"/>
                      </a:lnTo>
                      <a:lnTo>
                        <a:pt x="2833" y="2016"/>
                      </a:lnTo>
                      <a:lnTo>
                        <a:pt x="2828" y="2013"/>
                      </a:lnTo>
                      <a:lnTo>
                        <a:pt x="2821" y="2012"/>
                      </a:lnTo>
                      <a:lnTo>
                        <a:pt x="2815" y="2011"/>
                      </a:lnTo>
                      <a:lnTo>
                        <a:pt x="2808" y="2010"/>
                      </a:lnTo>
                      <a:lnTo>
                        <a:pt x="2805" y="2009"/>
                      </a:lnTo>
                      <a:lnTo>
                        <a:pt x="2802" y="2006"/>
                      </a:lnTo>
                      <a:lnTo>
                        <a:pt x="2798" y="2004"/>
                      </a:lnTo>
                      <a:lnTo>
                        <a:pt x="2796" y="2002"/>
                      </a:lnTo>
                      <a:lnTo>
                        <a:pt x="2792" y="1998"/>
                      </a:lnTo>
                      <a:lnTo>
                        <a:pt x="2787" y="1995"/>
                      </a:lnTo>
                      <a:lnTo>
                        <a:pt x="2783" y="1993"/>
                      </a:lnTo>
                      <a:lnTo>
                        <a:pt x="2781" y="1993"/>
                      </a:lnTo>
                      <a:lnTo>
                        <a:pt x="2778" y="1995"/>
                      </a:lnTo>
                      <a:lnTo>
                        <a:pt x="2776" y="1998"/>
                      </a:lnTo>
                      <a:lnTo>
                        <a:pt x="2773" y="2001"/>
                      </a:lnTo>
                      <a:lnTo>
                        <a:pt x="2769" y="2002"/>
                      </a:lnTo>
                      <a:lnTo>
                        <a:pt x="2767" y="2002"/>
                      </a:lnTo>
                      <a:lnTo>
                        <a:pt x="2764" y="2000"/>
                      </a:lnTo>
                      <a:lnTo>
                        <a:pt x="2760" y="1995"/>
                      </a:lnTo>
                      <a:lnTo>
                        <a:pt x="2754" y="1987"/>
                      </a:lnTo>
                      <a:lnTo>
                        <a:pt x="2750" y="1983"/>
                      </a:lnTo>
                      <a:lnTo>
                        <a:pt x="2747" y="1982"/>
                      </a:lnTo>
                      <a:lnTo>
                        <a:pt x="2742" y="1982"/>
                      </a:lnTo>
                      <a:lnTo>
                        <a:pt x="2738" y="1982"/>
                      </a:lnTo>
                      <a:lnTo>
                        <a:pt x="2734" y="1981"/>
                      </a:lnTo>
                      <a:lnTo>
                        <a:pt x="2729" y="1978"/>
                      </a:lnTo>
                      <a:lnTo>
                        <a:pt x="2724" y="1972"/>
                      </a:lnTo>
                      <a:lnTo>
                        <a:pt x="2720" y="1961"/>
                      </a:lnTo>
                      <a:lnTo>
                        <a:pt x="2716" y="1954"/>
                      </a:lnTo>
                      <a:lnTo>
                        <a:pt x="2713" y="1949"/>
                      </a:lnTo>
                      <a:lnTo>
                        <a:pt x="2710" y="1945"/>
                      </a:lnTo>
                      <a:lnTo>
                        <a:pt x="2706" y="1943"/>
                      </a:lnTo>
                      <a:lnTo>
                        <a:pt x="2701" y="1941"/>
                      </a:lnTo>
                      <a:lnTo>
                        <a:pt x="2697" y="1937"/>
                      </a:lnTo>
                      <a:lnTo>
                        <a:pt x="2693" y="1934"/>
                      </a:lnTo>
                      <a:lnTo>
                        <a:pt x="2687" y="1930"/>
                      </a:lnTo>
                      <a:lnTo>
                        <a:pt x="2683" y="1923"/>
                      </a:lnTo>
                      <a:lnTo>
                        <a:pt x="2679" y="1918"/>
                      </a:lnTo>
                      <a:lnTo>
                        <a:pt x="2673" y="1912"/>
                      </a:lnTo>
                      <a:lnTo>
                        <a:pt x="2667" y="1908"/>
                      </a:lnTo>
                      <a:lnTo>
                        <a:pt x="2656" y="1904"/>
                      </a:lnTo>
                      <a:lnTo>
                        <a:pt x="2648" y="1898"/>
                      </a:lnTo>
                      <a:lnTo>
                        <a:pt x="2645" y="1895"/>
                      </a:lnTo>
                      <a:lnTo>
                        <a:pt x="2643" y="1892"/>
                      </a:lnTo>
                      <a:lnTo>
                        <a:pt x="2642" y="1887"/>
                      </a:lnTo>
                      <a:lnTo>
                        <a:pt x="2642" y="1880"/>
                      </a:lnTo>
                      <a:lnTo>
                        <a:pt x="2641" y="1874"/>
                      </a:lnTo>
                      <a:lnTo>
                        <a:pt x="2641" y="1869"/>
                      </a:lnTo>
                      <a:lnTo>
                        <a:pt x="2639" y="1867"/>
                      </a:lnTo>
                      <a:lnTo>
                        <a:pt x="2638" y="1865"/>
                      </a:lnTo>
                      <a:lnTo>
                        <a:pt x="2635" y="1864"/>
                      </a:lnTo>
                      <a:lnTo>
                        <a:pt x="2633" y="1864"/>
                      </a:lnTo>
                      <a:lnTo>
                        <a:pt x="2630" y="1865"/>
                      </a:lnTo>
                      <a:lnTo>
                        <a:pt x="2628" y="1867"/>
                      </a:lnTo>
                      <a:lnTo>
                        <a:pt x="2614" y="1877"/>
                      </a:lnTo>
                      <a:lnTo>
                        <a:pt x="2601" y="1884"/>
                      </a:lnTo>
                      <a:lnTo>
                        <a:pt x="2594" y="1887"/>
                      </a:lnTo>
                      <a:lnTo>
                        <a:pt x="2589" y="1887"/>
                      </a:lnTo>
                      <a:lnTo>
                        <a:pt x="2585" y="1885"/>
                      </a:lnTo>
                      <a:lnTo>
                        <a:pt x="2580" y="1883"/>
                      </a:lnTo>
                      <a:lnTo>
                        <a:pt x="2578" y="1880"/>
                      </a:lnTo>
                      <a:lnTo>
                        <a:pt x="2577" y="1876"/>
                      </a:lnTo>
                      <a:lnTo>
                        <a:pt x="2576" y="1871"/>
                      </a:lnTo>
                      <a:lnTo>
                        <a:pt x="2575" y="1867"/>
                      </a:lnTo>
                      <a:lnTo>
                        <a:pt x="2575" y="1856"/>
                      </a:lnTo>
                      <a:lnTo>
                        <a:pt x="2574" y="1848"/>
                      </a:lnTo>
                      <a:lnTo>
                        <a:pt x="2574" y="1844"/>
                      </a:lnTo>
                      <a:lnTo>
                        <a:pt x="2574" y="1841"/>
                      </a:lnTo>
                      <a:lnTo>
                        <a:pt x="2573" y="1839"/>
                      </a:lnTo>
                      <a:lnTo>
                        <a:pt x="2571" y="1838"/>
                      </a:lnTo>
                      <a:lnTo>
                        <a:pt x="2568" y="1838"/>
                      </a:lnTo>
                      <a:lnTo>
                        <a:pt x="2566" y="1839"/>
                      </a:lnTo>
                      <a:lnTo>
                        <a:pt x="2564" y="1840"/>
                      </a:lnTo>
                      <a:lnTo>
                        <a:pt x="2563" y="1842"/>
                      </a:lnTo>
                      <a:lnTo>
                        <a:pt x="2560" y="1847"/>
                      </a:lnTo>
                      <a:lnTo>
                        <a:pt x="2557" y="1851"/>
                      </a:lnTo>
                      <a:lnTo>
                        <a:pt x="2553" y="1856"/>
                      </a:lnTo>
                      <a:lnTo>
                        <a:pt x="2549" y="1861"/>
                      </a:lnTo>
                      <a:lnTo>
                        <a:pt x="2547" y="1863"/>
                      </a:lnTo>
                      <a:lnTo>
                        <a:pt x="2544" y="1864"/>
                      </a:lnTo>
                      <a:lnTo>
                        <a:pt x="2541" y="1865"/>
                      </a:lnTo>
                      <a:lnTo>
                        <a:pt x="2538" y="1865"/>
                      </a:lnTo>
                      <a:lnTo>
                        <a:pt x="2534" y="1865"/>
                      </a:lnTo>
                      <a:lnTo>
                        <a:pt x="2531" y="1864"/>
                      </a:lnTo>
                      <a:lnTo>
                        <a:pt x="2528" y="1862"/>
                      </a:lnTo>
                      <a:lnTo>
                        <a:pt x="2526" y="1860"/>
                      </a:lnTo>
                      <a:lnTo>
                        <a:pt x="2523" y="1854"/>
                      </a:lnTo>
                      <a:lnTo>
                        <a:pt x="2522" y="1848"/>
                      </a:lnTo>
                      <a:lnTo>
                        <a:pt x="2521" y="1833"/>
                      </a:lnTo>
                      <a:lnTo>
                        <a:pt x="2519" y="1821"/>
                      </a:lnTo>
                      <a:lnTo>
                        <a:pt x="2508" y="1787"/>
                      </a:lnTo>
                      <a:lnTo>
                        <a:pt x="2494" y="1747"/>
                      </a:lnTo>
                      <a:lnTo>
                        <a:pt x="2490" y="1739"/>
                      </a:lnTo>
                      <a:lnTo>
                        <a:pt x="2485" y="1730"/>
                      </a:lnTo>
                      <a:lnTo>
                        <a:pt x="2479" y="1722"/>
                      </a:lnTo>
                      <a:lnTo>
                        <a:pt x="2473" y="1716"/>
                      </a:lnTo>
                      <a:lnTo>
                        <a:pt x="2466" y="1711"/>
                      </a:lnTo>
                      <a:lnTo>
                        <a:pt x="2458" y="1707"/>
                      </a:lnTo>
                      <a:lnTo>
                        <a:pt x="2450" y="1706"/>
                      </a:lnTo>
                      <a:lnTo>
                        <a:pt x="2441" y="1706"/>
                      </a:lnTo>
                      <a:lnTo>
                        <a:pt x="2432" y="1708"/>
                      </a:lnTo>
                      <a:lnTo>
                        <a:pt x="2425" y="1711"/>
                      </a:lnTo>
                      <a:lnTo>
                        <a:pt x="2418" y="1715"/>
                      </a:lnTo>
                      <a:lnTo>
                        <a:pt x="2412" y="1718"/>
                      </a:lnTo>
                      <a:lnTo>
                        <a:pt x="2401" y="1728"/>
                      </a:lnTo>
                      <a:lnTo>
                        <a:pt x="2390" y="1736"/>
                      </a:lnTo>
                      <a:lnTo>
                        <a:pt x="2385" y="1741"/>
                      </a:lnTo>
                      <a:lnTo>
                        <a:pt x="2378" y="1744"/>
                      </a:lnTo>
                      <a:lnTo>
                        <a:pt x="2373" y="1747"/>
                      </a:lnTo>
                      <a:lnTo>
                        <a:pt x="2366" y="1748"/>
                      </a:lnTo>
                      <a:lnTo>
                        <a:pt x="2360" y="1749"/>
                      </a:lnTo>
                      <a:lnTo>
                        <a:pt x="2352" y="1748"/>
                      </a:lnTo>
                      <a:lnTo>
                        <a:pt x="2345" y="1746"/>
                      </a:lnTo>
                      <a:lnTo>
                        <a:pt x="2336" y="1742"/>
                      </a:lnTo>
                      <a:lnTo>
                        <a:pt x="2324" y="1734"/>
                      </a:lnTo>
                      <a:lnTo>
                        <a:pt x="2314" y="1727"/>
                      </a:lnTo>
                      <a:lnTo>
                        <a:pt x="2304" y="1719"/>
                      </a:lnTo>
                      <a:lnTo>
                        <a:pt x="2295" y="1711"/>
                      </a:lnTo>
                      <a:lnTo>
                        <a:pt x="2287" y="1701"/>
                      </a:lnTo>
                      <a:lnTo>
                        <a:pt x="2279" y="1691"/>
                      </a:lnTo>
                      <a:lnTo>
                        <a:pt x="2272" y="1680"/>
                      </a:lnTo>
                      <a:lnTo>
                        <a:pt x="2266" y="1668"/>
                      </a:lnTo>
                      <a:lnTo>
                        <a:pt x="2263" y="1665"/>
                      </a:lnTo>
                      <a:lnTo>
                        <a:pt x="2256" y="1661"/>
                      </a:lnTo>
                      <a:lnTo>
                        <a:pt x="2248" y="1658"/>
                      </a:lnTo>
                      <a:lnTo>
                        <a:pt x="2238" y="1654"/>
                      </a:lnTo>
                      <a:lnTo>
                        <a:pt x="2228" y="1650"/>
                      </a:lnTo>
                      <a:lnTo>
                        <a:pt x="2218" y="1646"/>
                      </a:lnTo>
                      <a:lnTo>
                        <a:pt x="2210" y="1641"/>
                      </a:lnTo>
                      <a:lnTo>
                        <a:pt x="2203" y="1636"/>
                      </a:lnTo>
                      <a:lnTo>
                        <a:pt x="2193" y="1626"/>
                      </a:lnTo>
                      <a:lnTo>
                        <a:pt x="2184" y="1617"/>
                      </a:lnTo>
                      <a:lnTo>
                        <a:pt x="2175" y="1609"/>
                      </a:lnTo>
                      <a:lnTo>
                        <a:pt x="2167" y="1603"/>
                      </a:lnTo>
                      <a:lnTo>
                        <a:pt x="2157" y="1597"/>
                      </a:lnTo>
                      <a:lnTo>
                        <a:pt x="2146" y="1593"/>
                      </a:lnTo>
                      <a:lnTo>
                        <a:pt x="2134" y="1590"/>
                      </a:lnTo>
                      <a:lnTo>
                        <a:pt x="2120" y="1586"/>
                      </a:lnTo>
                      <a:lnTo>
                        <a:pt x="2110" y="1583"/>
                      </a:lnTo>
                      <a:lnTo>
                        <a:pt x="2102" y="1581"/>
                      </a:lnTo>
                      <a:lnTo>
                        <a:pt x="2094" y="1577"/>
                      </a:lnTo>
                      <a:lnTo>
                        <a:pt x="2087" y="1573"/>
                      </a:lnTo>
                      <a:lnTo>
                        <a:pt x="2073" y="1566"/>
                      </a:lnTo>
                      <a:lnTo>
                        <a:pt x="2060" y="1559"/>
                      </a:lnTo>
                      <a:lnTo>
                        <a:pt x="2053" y="1557"/>
                      </a:lnTo>
                      <a:lnTo>
                        <a:pt x="2048" y="1557"/>
                      </a:lnTo>
                      <a:lnTo>
                        <a:pt x="2041" y="1557"/>
                      </a:lnTo>
                      <a:lnTo>
                        <a:pt x="2035" y="1559"/>
                      </a:lnTo>
                      <a:lnTo>
                        <a:pt x="2028" y="1564"/>
                      </a:lnTo>
                      <a:lnTo>
                        <a:pt x="2022" y="1569"/>
                      </a:lnTo>
                      <a:lnTo>
                        <a:pt x="2014" y="1578"/>
                      </a:lnTo>
                      <a:lnTo>
                        <a:pt x="2007" y="1588"/>
                      </a:lnTo>
                      <a:lnTo>
                        <a:pt x="1998" y="1601"/>
                      </a:lnTo>
                      <a:lnTo>
                        <a:pt x="1989" y="1611"/>
                      </a:lnTo>
                      <a:lnTo>
                        <a:pt x="1985" y="1614"/>
                      </a:lnTo>
                      <a:lnTo>
                        <a:pt x="1980" y="1618"/>
                      </a:lnTo>
                      <a:lnTo>
                        <a:pt x="1975" y="1621"/>
                      </a:lnTo>
                      <a:lnTo>
                        <a:pt x="1971" y="1622"/>
                      </a:lnTo>
                      <a:lnTo>
                        <a:pt x="1971" y="1622"/>
                      </a:lnTo>
                      <a:lnTo>
                        <a:pt x="1964" y="1624"/>
                      </a:lnTo>
                      <a:lnTo>
                        <a:pt x="1955" y="1625"/>
                      </a:lnTo>
                      <a:lnTo>
                        <a:pt x="1946" y="1624"/>
                      </a:lnTo>
                      <a:lnTo>
                        <a:pt x="1937" y="1622"/>
                      </a:lnTo>
                      <a:lnTo>
                        <a:pt x="1916" y="1614"/>
                      </a:lnTo>
                      <a:lnTo>
                        <a:pt x="1892" y="1605"/>
                      </a:lnTo>
                      <a:lnTo>
                        <a:pt x="1887" y="1604"/>
                      </a:lnTo>
                      <a:lnTo>
                        <a:pt x="1881" y="1603"/>
                      </a:lnTo>
                      <a:lnTo>
                        <a:pt x="1875" y="1601"/>
                      </a:lnTo>
                      <a:lnTo>
                        <a:pt x="1870" y="1601"/>
                      </a:lnTo>
                      <a:lnTo>
                        <a:pt x="1859" y="1603"/>
                      </a:lnTo>
                      <a:lnTo>
                        <a:pt x="1848" y="1604"/>
                      </a:lnTo>
                      <a:lnTo>
                        <a:pt x="1837" y="1605"/>
                      </a:lnTo>
                      <a:lnTo>
                        <a:pt x="1827" y="1605"/>
                      </a:lnTo>
                      <a:lnTo>
                        <a:pt x="1823" y="1605"/>
                      </a:lnTo>
                      <a:lnTo>
                        <a:pt x="1819" y="1604"/>
                      </a:lnTo>
                      <a:lnTo>
                        <a:pt x="1815" y="1603"/>
                      </a:lnTo>
                      <a:lnTo>
                        <a:pt x="1810" y="1600"/>
                      </a:lnTo>
                      <a:lnTo>
                        <a:pt x="1784" y="1583"/>
                      </a:lnTo>
                      <a:lnTo>
                        <a:pt x="1758" y="1569"/>
                      </a:lnTo>
                      <a:lnTo>
                        <a:pt x="1745" y="1561"/>
                      </a:lnTo>
                      <a:lnTo>
                        <a:pt x="1732" y="1554"/>
                      </a:lnTo>
                      <a:lnTo>
                        <a:pt x="1721" y="1545"/>
                      </a:lnTo>
                      <a:lnTo>
                        <a:pt x="1709" y="1536"/>
                      </a:lnTo>
                      <a:lnTo>
                        <a:pt x="1704" y="1532"/>
                      </a:lnTo>
                      <a:lnTo>
                        <a:pt x="1701" y="1530"/>
                      </a:lnTo>
                      <a:lnTo>
                        <a:pt x="1697" y="1528"/>
                      </a:lnTo>
                      <a:lnTo>
                        <a:pt x="1694" y="1527"/>
                      </a:lnTo>
                      <a:lnTo>
                        <a:pt x="1686" y="1527"/>
                      </a:lnTo>
                      <a:lnTo>
                        <a:pt x="1680" y="1528"/>
                      </a:lnTo>
                      <a:lnTo>
                        <a:pt x="1673" y="1530"/>
                      </a:lnTo>
                      <a:lnTo>
                        <a:pt x="1667" y="1531"/>
                      </a:lnTo>
                      <a:lnTo>
                        <a:pt x="1663" y="1531"/>
                      </a:lnTo>
                      <a:lnTo>
                        <a:pt x="1660" y="1531"/>
                      </a:lnTo>
                      <a:lnTo>
                        <a:pt x="1658" y="1530"/>
                      </a:lnTo>
                      <a:lnTo>
                        <a:pt x="1655" y="1529"/>
                      </a:lnTo>
                      <a:lnTo>
                        <a:pt x="1647" y="1523"/>
                      </a:lnTo>
                      <a:lnTo>
                        <a:pt x="1642" y="1516"/>
                      </a:lnTo>
                      <a:lnTo>
                        <a:pt x="1638" y="1511"/>
                      </a:lnTo>
                      <a:lnTo>
                        <a:pt x="1635" y="1505"/>
                      </a:lnTo>
                      <a:lnTo>
                        <a:pt x="1631" y="1499"/>
                      </a:lnTo>
                      <a:lnTo>
                        <a:pt x="1626" y="1493"/>
                      </a:lnTo>
                      <a:lnTo>
                        <a:pt x="1617" y="1489"/>
                      </a:lnTo>
                      <a:lnTo>
                        <a:pt x="1606" y="1485"/>
                      </a:lnTo>
                      <a:lnTo>
                        <a:pt x="1593" y="1480"/>
                      </a:lnTo>
                      <a:lnTo>
                        <a:pt x="1581" y="1478"/>
                      </a:lnTo>
                      <a:lnTo>
                        <a:pt x="1568" y="1476"/>
                      </a:lnTo>
                      <a:lnTo>
                        <a:pt x="1557" y="1475"/>
                      </a:lnTo>
                      <a:lnTo>
                        <a:pt x="1534" y="1474"/>
                      </a:lnTo>
                      <a:lnTo>
                        <a:pt x="1511" y="1474"/>
                      </a:lnTo>
                      <a:lnTo>
                        <a:pt x="1489" y="1474"/>
                      </a:lnTo>
                      <a:lnTo>
                        <a:pt x="1468" y="1472"/>
                      </a:lnTo>
                      <a:lnTo>
                        <a:pt x="1457" y="1470"/>
                      </a:lnTo>
                      <a:lnTo>
                        <a:pt x="1446" y="1468"/>
                      </a:lnTo>
                      <a:lnTo>
                        <a:pt x="1435" y="1463"/>
                      </a:lnTo>
                      <a:lnTo>
                        <a:pt x="1425" y="1459"/>
                      </a:lnTo>
                      <a:lnTo>
                        <a:pt x="1418" y="1455"/>
                      </a:lnTo>
                      <a:lnTo>
                        <a:pt x="1412" y="1449"/>
                      </a:lnTo>
                      <a:lnTo>
                        <a:pt x="1405" y="1443"/>
                      </a:lnTo>
                      <a:lnTo>
                        <a:pt x="1398" y="1434"/>
                      </a:lnTo>
                      <a:lnTo>
                        <a:pt x="1393" y="1397"/>
                      </a:lnTo>
                      <a:lnTo>
                        <a:pt x="1392" y="1392"/>
                      </a:lnTo>
                      <a:lnTo>
                        <a:pt x="1390" y="1388"/>
                      </a:lnTo>
                      <a:lnTo>
                        <a:pt x="1388" y="1384"/>
                      </a:lnTo>
                      <a:lnTo>
                        <a:pt x="1385" y="1381"/>
                      </a:lnTo>
                      <a:lnTo>
                        <a:pt x="1382" y="1378"/>
                      </a:lnTo>
                      <a:lnTo>
                        <a:pt x="1378" y="1377"/>
                      </a:lnTo>
                      <a:lnTo>
                        <a:pt x="1375" y="1375"/>
                      </a:lnTo>
                      <a:lnTo>
                        <a:pt x="1371" y="1375"/>
                      </a:lnTo>
                      <a:lnTo>
                        <a:pt x="1353" y="1372"/>
                      </a:lnTo>
                      <a:lnTo>
                        <a:pt x="1335" y="1371"/>
                      </a:lnTo>
                      <a:lnTo>
                        <a:pt x="1326" y="1370"/>
                      </a:lnTo>
                      <a:lnTo>
                        <a:pt x="1321" y="1368"/>
                      </a:lnTo>
                      <a:lnTo>
                        <a:pt x="1317" y="1366"/>
                      </a:lnTo>
                      <a:lnTo>
                        <a:pt x="1313" y="1364"/>
                      </a:lnTo>
                      <a:lnTo>
                        <a:pt x="1311" y="1361"/>
                      </a:lnTo>
                      <a:lnTo>
                        <a:pt x="1310" y="1357"/>
                      </a:lnTo>
                      <a:lnTo>
                        <a:pt x="1309" y="1354"/>
                      </a:lnTo>
                      <a:lnTo>
                        <a:pt x="1309" y="1351"/>
                      </a:lnTo>
                      <a:lnTo>
                        <a:pt x="1310" y="1344"/>
                      </a:lnTo>
                      <a:lnTo>
                        <a:pt x="1311" y="1337"/>
                      </a:lnTo>
                      <a:lnTo>
                        <a:pt x="1310" y="1334"/>
                      </a:lnTo>
                      <a:lnTo>
                        <a:pt x="1309" y="1329"/>
                      </a:lnTo>
                      <a:lnTo>
                        <a:pt x="1307" y="1326"/>
                      </a:lnTo>
                      <a:lnTo>
                        <a:pt x="1304" y="1323"/>
                      </a:lnTo>
                      <a:lnTo>
                        <a:pt x="1287" y="1310"/>
                      </a:lnTo>
                      <a:lnTo>
                        <a:pt x="1272" y="1298"/>
                      </a:lnTo>
                      <a:lnTo>
                        <a:pt x="1271" y="1296"/>
                      </a:lnTo>
                      <a:lnTo>
                        <a:pt x="1270" y="1294"/>
                      </a:lnTo>
                      <a:lnTo>
                        <a:pt x="1269" y="1291"/>
                      </a:lnTo>
                      <a:lnTo>
                        <a:pt x="1269" y="1288"/>
                      </a:lnTo>
                      <a:lnTo>
                        <a:pt x="1270" y="1283"/>
                      </a:lnTo>
                      <a:lnTo>
                        <a:pt x="1271" y="1276"/>
                      </a:lnTo>
                      <a:lnTo>
                        <a:pt x="1271" y="1271"/>
                      </a:lnTo>
                      <a:lnTo>
                        <a:pt x="1270" y="1264"/>
                      </a:lnTo>
                      <a:lnTo>
                        <a:pt x="1268" y="1262"/>
                      </a:lnTo>
                      <a:lnTo>
                        <a:pt x="1266" y="1260"/>
                      </a:lnTo>
                      <a:lnTo>
                        <a:pt x="1263" y="1258"/>
                      </a:lnTo>
                      <a:lnTo>
                        <a:pt x="1258" y="1256"/>
                      </a:lnTo>
                      <a:lnTo>
                        <a:pt x="1236" y="1249"/>
                      </a:lnTo>
                      <a:lnTo>
                        <a:pt x="1224" y="1247"/>
                      </a:lnTo>
                      <a:lnTo>
                        <a:pt x="1223" y="1246"/>
                      </a:lnTo>
                      <a:lnTo>
                        <a:pt x="1222" y="1245"/>
                      </a:lnTo>
                      <a:lnTo>
                        <a:pt x="1220" y="1243"/>
                      </a:lnTo>
                      <a:lnTo>
                        <a:pt x="1219" y="1241"/>
                      </a:lnTo>
                      <a:lnTo>
                        <a:pt x="1218" y="1233"/>
                      </a:lnTo>
                      <a:lnTo>
                        <a:pt x="1217" y="1221"/>
                      </a:lnTo>
                      <a:lnTo>
                        <a:pt x="1214" y="1217"/>
                      </a:lnTo>
                      <a:lnTo>
                        <a:pt x="1208" y="1209"/>
                      </a:lnTo>
                      <a:lnTo>
                        <a:pt x="1198" y="1200"/>
                      </a:lnTo>
                      <a:lnTo>
                        <a:pt x="1186" y="1190"/>
                      </a:lnTo>
                      <a:lnTo>
                        <a:pt x="1175" y="1180"/>
                      </a:lnTo>
                      <a:lnTo>
                        <a:pt x="1163" y="1172"/>
                      </a:lnTo>
                      <a:lnTo>
                        <a:pt x="1155" y="1165"/>
                      </a:lnTo>
                      <a:lnTo>
                        <a:pt x="1148" y="1162"/>
                      </a:lnTo>
                      <a:lnTo>
                        <a:pt x="1145" y="1162"/>
                      </a:lnTo>
                      <a:lnTo>
                        <a:pt x="1142" y="1162"/>
                      </a:lnTo>
                      <a:lnTo>
                        <a:pt x="1137" y="1163"/>
                      </a:lnTo>
                      <a:lnTo>
                        <a:pt x="1133" y="1165"/>
                      </a:lnTo>
                      <a:lnTo>
                        <a:pt x="1125" y="1171"/>
                      </a:lnTo>
                      <a:lnTo>
                        <a:pt x="1118" y="1175"/>
                      </a:lnTo>
                      <a:lnTo>
                        <a:pt x="1110" y="1179"/>
                      </a:lnTo>
                      <a:lnTo>
                        <a:pt x="1104" y="1181"/>
                      </a:lnTo>
                      <a:lnTo>
                        <a:pt x="1101" y="1181"/>
                      </a:lnTo>
                      <a:lnTo>
                        <a:pt x="1098" y="1179"/>
                      </a:lnTo>
                      <a:lnTo>
                        <a:pt x="1096" y="1176"/>
                      </a:lnTo>
                      <a:lnTo>
                        <a:pt x="1095" y="1172"/>
                      </a:lnTo>
                      <a:lnTo>
                        <a:pt x="1092" y="1153"/>
                      </a:lnTo>
                      <a:lnTo>
                        <a:pt x="1089" y="1141"/>
                      </a:lnTo>
                      <a:lnTo>
                        <a:pt x="1083" y="1132"/>
                      </a:lnTo>
                      <a:lnTo>
                        <a:pt x="1071" y="1115"/>
                      </a:lnTo>
                      <a:lnTo>
                        <a:pt x="1066" y="1111"/>
                      </a:lnTo>
                      <a:lnTo>
                        <a:pt x="1057" y="1105"/>
                      </a:lnTo>
                      <a:lnTo>
                        <a:pt x="1050" y="1100"/>
                      </a:lnTo>
                      <a:lnTo>
                        <a:pt x="1047" y="1099"/>
                      </a:lnTo>
                      <a:lnTo>
                        <a:pt x="1037" y="1107"/>
                      </a:lnTo>
                      <a:lnTo>
                        <a:pt x="1024" y="1121"/>
                      </a:lnTo>
                      <a:lnTo>
                        <a:pt x="1020" y="1123"/>
                      </a:lnTo>
                      <a:lnTo>
                        <a:pt x="1016" y="1125"/>
                      </a:lnTo>
                      <a:lnTo>
                        <a:pt x="1013" y="1127"/>
                      </a:lnTo>
                      <a:lnTo>
                        <a:pt x="1010" y="1127"/>
                      </a:lnTo>
                      <a:lnTo>
                        <a:pt x="1007" y="1126"/>
                      </a:lnTo>
                      <a:lnTo>
                        <a:pt x="1003" y="1124"/>
                      </a:lnTo>
                      <a:lnTo>
                        <a:pt x="1000" y="1120"/>
                      </a:lnTo>
                      <a:lnTo>
                        <a:pt x="998" y="1113"/>
                      </a:lnTo>
                      <a:lnTo>
                        <a:pt x="993" y="1114"/>
                      </a:lnTo>
                      <a:lnTo>
                        <a:pt x="986" y="1117"/>
                      </a:lnTo>
                      <a:lnTo>
                        <a:pt x="982" y="1117"/>
                      </a:lnTo>
                      <a:lnTo>
                        <a:pt x="980" y="1117"/>
                      </a:lnTo>
                      <a:lnTo>
                        <a:pt x="976" y="1117"/>
                      </a:lnTo>
                      <a:lnTo>
                        <a:pt x="975" y="1114"/>
                      </a:lnTo>
                      <a:lnTo>
                        <a:pt x="971" y="1099"/>
                      </a:lnTo>
                      <a:lnTo>
                        <a:pt x="968" y="1087"/>
                      </a:lnTo>
                      <a:lnTo>
                        <a:pt x="955" y="1081"/>
                      </a:lnTo>
                      <a:lnTo>
                        <a:pt x="949" y="1080"/>
                      </a:lnTo>
                      <a:lnTo>
                        <a:pt x="947" y="1079"/>
                      </a:lnTo>
                      <a:lnTo>
                        <a:pt x="945" y="1075"/>
                      </a:lnTo>
                      <a:lnTo>
                        <a:pt x="943" y="1070"/>
                      </a:lnTo>
                      <a:lnTo>
                        <a:pt x="941" y="1061"/>
                      </a:lnTo>
                      <a:lnTo>
                        <a:pt x="935" y="1063"/>
                      </a:lnTo>
                      <a:lnTo>
                        <a:pt x="931" y="1066"/>
                      </a:lnTo>
                      <a:lnTo>
                        <a:pt x="926" y="1070"/>
                      </a:lnTo>
                      <a:lnTo>
                        <a:pt x="921" y="1074"/>
                      </a:lnTo>
                      <a:lnTo>
                        <a:pt x="918" y="1075"/>
                      </a:lnTo>
                      <a:lnTo>
                        <a:pt x="916" y="1077"/>
                      </a:lnTo>
                      <a:lnTo>
                        <a:pt x="914" y="1077"/>
                      </a:lnTo>
                      <a:lnTo>
                        <a:pt x="912" y="1077"/>
                      </a:lnTo>
                      <a:lnTo>
                        <a:pt x="909" y="1075"/>
                      </a:lnTo>
                      <a:lnTo>
                        <a:pt x="908" y="1073"/>
                      </a:lnTo>
                      <a:lnTo>
                        <a:pt x="906" y="1069"/>
                      </a:lnTo>
                      <a:lnTo>
                        <a:pt x="905" y="1065"/>
                      </a:lnTo>
                      <a:lnTo>
                        <a:pt x="896" y="1066"/>
                      </a:lnTo>
                      <a:lnTo>
                        <a:pt x="891" y="1068"/>
                      </a:lnTo>
                      <a:lnTo>
                        <a:pt x="886" y="1071"/>
                      </a:lnTo>
                      <a:lnTo>
                        <a:pt x="881" y="1077"/>
                      </a:lnTo>
                      <a:lnTo>
                        <a:pt x="876" y="1088"/>
                      </a:lnTo>
                      <a:lnTo>
                        <a:pt x="872" y="1100"/>
                      </a:lnTo>
                      <a:lnTo>
                        <a:pt x="869" y="1106"/>
                      </a:lnTo>
                      <a:lnTo>
                        <a:pt x="867" y="1110"/>
                      </a:lnTo>
                      <a:lnTo>
                        <a:pt x="865" y="1114"/>
                      </a:lnTo>
                      <a:lnTo>
                        <a:pt x="862" y="1117"/>
                      </a:lnTo>
                      <a:lnTo>
                        <a:pt x="858" y="1117"/>
                      </a:lnTo>
                      <a:lnTo>
                        <a:pt x="852" y="1115"/>
                      </a:lnTo>
                      <a:lnTo>
                        <a:pt x="845" y="1112"/>
                      </a:lnTo>
                      <a:lnTo>
                        <a:pt x="837" y="1107"/>
                      </a:lnTo>
                      <a:lnTo>
                        <a:pt x="833" y="1104"/>
                      </a:lnTo>
                      <a:lnTo>
                        <a:pt x="827" y="1104"/>
                      </a:lnTo>
                      <a:lnTo>
                        <a:pt x="822" y="1104"/>
                      </a:lnTo>
                      <a:lnTo>
                        <a:pt x="817" y="1105"/>
                      </a:lnTo>
                      <a:lnTo>
                        <a:pt x="806" y="1109"/>
                      </a:lnTo>
                      <a:lnTo>
                        <a:pt x="796" y="1112"/>
                      </a:lnTo>
                      <a:lnTo>
                        <a:pt x="798" y="1257"/>
                      </a:lnTo>
                      <a:lnTo>
                        <a:pt x="794" y="1257"/>
                      </a:lnTo>
                      <a:lnTo>
                        <a:pt x="790" y="1257"/>
                      </a:lnTo>
                      <a:lnTo>
                        <a:pt x="785" y="1256"/>
                      </a:lnTo>
                      <a:lnTo>
                        <a:pt x="780" y="1255"/>
                      </a:lnTo>
                      <a:lnTo>
                        <a:pt x="770" y="1252"/>
                      </a:lnTo>
                      <a:lnTo>
                        <a:pt x="763" y="1250"/>
                      </a:lnTo>
                      <a:lnTo>
                        <a:pt x="747" y="1256"/>
                      </a:lnTo>
                      <a:lnTo>
                        <a:pt x="732" y="1261"/>
                      </a:lnTo>
                      <a:lnTo>
                        <a:pt x="725" y="1264"/>
                      </a:lnTo>
                      <a:lnTo>
                        <a:pt x="717" y="1266"/>
                      </a:lnTo>
                      <a:lnTo>
                        <a:pt x="710" y="1266"/>
                      </a:lnTo>
                      <a:lnTo>
                        <a:pt x="701" y="1263"/>
                      </a:lnTo>
                      <a:lnTo>
                        <a:pt x="692" y="1260"/>
                      </a:lnTo>
                      <a:lnTo>
                        <a:pt x="684" y="1255"/>
                      </a:lnTo>
                      <a:lnTo>
                        <a:pt x="675" y="1249"/>
                      </a:lnTo>
                      <a:lnTo>
                        <a:pt x="667" y="1247"/>
                      </a:lnTo>
                      <a:lnTo>
                        <a:pt x="660" y="1248"/>
                      </a:lnTo>
                      <a:lnTo>
                        <a:pt x="653" y="1250"/>
                      </a:lnTo>
                      <a:lnTo>
                        <a:pt x="649" y="1254"/>
                      </a:lnTo>
                      <a:lnTo>
                        <a:pt x="644" y="1257"/>
                      </a:lnTo>
                      <a:lnTo>
                        <a:pt x="639" y="1261"/>
                      </a:lnTo>
                      <a:lnTo>
                        <a:pt x="635" y="1266"/>
                      </a:lnTo>
                      <a:lnTo>
                        <a:pt x="630" y="1270"/>
                      </a:lnTo>
                      <a:lnTo>
                        <a:pt x="623" y="1273"/>
                      </a:lnTo>
                      <a:lnTo>
                        <a:pt x="619" y="1274"/>
                      </a:lnTo>
                      <a:lnTo>
                        <a:pt x="615" y="1274"/>
                      </a:lnTo>
                      <a:lnTo>
                        <a:pt x="610" y="1273"/>
                      </a:lnTo>
                      <a:lnTo>
                        <a:pt x="607" y="1272"/>
                      </a:lnTo>
                      <a:lnTo>
                        <a:pt x="600" y="1266"/>
                      </a:lnTo>
                      <a:lnTo>
                        <a:pt x="595" y="1259"/>
                      </a:lnTo>
                      <a:lnTo>
                        <a:pt x="591" y="1252"/>
                      </a:lnTo>
                      <a:lnTo>
                        <a:pt x="585" y="1245"/>
                      </a:lnTo>
                      <a:lnTo>
                        <a:pt x="583" y="1243"/>
                      </a:lnTo>
                      <a:lnTo>
                        <a:pt x="580" y="1242"/>
                      </a:lnTo>
                      <a:lnTo>
                        <a:pt x="577" y="1242"/>
                      </a:lnTo>
                      <a:lnTo>
                        <a:pt x="573" y="1243"/>
                      </a:lnTo>
                      <a:lnTo>
                        <a:pt x="564" y="1246"/>
                      </a:lnTo>
                      <a:lnTo>
                        <a:pt x="557" y="1246"/>
                      </a:lnTo>
                      <a:lnTo>
                        <a:pt x="553" y="1245"/>
                      </a:lnTo>
                      <a:lnTo>
                        <a:pt x="550" y="1243"/>
                      </a:lnTo>
                      <a:lnTo>
                        <a:pt x="546" y="1240"/>
                      </a:lnTo>
                      <a:lnTo>
                        <a:pt x="542" y="1236"/>
                      </a:lnTo>
                      <a:lnTo>
                        <a:pt x="536" y="1233"/>
                      </a:lnTo>
                      <a:lnTo>
                        <a:pt x="526" y="1231"/>
                      </a:lnTo>
                      <a:lnTo>
                        <a:pt x="514" y="1229"/>
                      </a:lnTo>
                      <a:lnTo>
                        <a:pt x="504" y="1229"/>
                      </a:lnTo>
                      <a:lnTo>
                        <a:pt x="495" y="1229"/>
                      </a:lnTo>
                      <a:lnTo>
                        <a:pt x="483" y="1229"/>
                      </a:lnTo>
                      <a:lnTo>
                        <a:pt x="475" y="1223"/>
                      </a:lnTo>
                      <a:lnTo>
                        <a:pt x="463" y="1217"/>
                      </a:lnTo>
                      <a:lnTo>
                        <a:pt x="460" y="1216"/>
                      </a:lnTo>
                      <a:lnTo>
                        <a:pt x="457" y="1215"/>
                      </a:lnTo>
                      <a:lnTo>
                        <a:pt x="454" y="1215"/>
                      </a:lnTo>
                      <a:lnTo>
                        <a:pt x="450" y="1216"/>
                      </a:lnTo>
                      <a:lnTo>
                        <a:pt x="448" y="1218"/>
                      </a:lnTo>
                      <a:lnTo>
                        <a:pt x="447" y="1221"/>
                      </a:lnTo>
                      <a:lnTo>
                        <a:pt x="445" y="1226"/>
                      </a:lnTo>
                      <a:lnTo>
                        <a:pt x="445" y="1231"/>
                      </a:lnTo>
                      <a:lnTo>
                        <a:pt x="444" y="1237"/>
                      </a:lnTo>
                      <a:lnTo>
                        <a:pt x="443" y="1243"/>
                      </a:lnTo>
                      <a:lnTo>
                        <a:pt x="441" y="1246"/>
                      </a:lnTo>
                      <a:lnTo>
                        <a:pt x="438" y="1249"/>
                      </a:lnTo>
                      <a:lnTo>
                        <a:pt x="436" y="1250"/>
                      </a:lnTo>
                      <a:lnTo>
                        <a:pt x="433" y="1252"/>
                      </a:lnTo>
                      <a:lnTo>
                        <a:pt x="430" y="1250"/>
                      </a:lnTo>
                      <a:lnTo>
                        <a:pt x="426" y="1250"/>
                      </a:lnTo>
                      <a:lnTo>
                        <a:pt x="408" y="1243"/>
                      </a:lnTo>
                      <a:lnTo>
                        <a:pt x="390" y="1239"/>
                      </a:lnTo>
                      <a:lnTo>
                        <a:pt x="381" y="1239"/>
                      </a:lnTo>
                      <a:lnTo>
                        <a:pt x="375" y="1240"/>
                      </a:lnTo>
                      <a:lnTo>
                        <a:pt x="370" y="1242"/>
                      </a:lnTo>
                      <a:lnTo>
                        <a:pt x="368" y="1245"/>
                      </a:lnTo>
                      <a:lnTo>
                        <a:pt x="366" y="1248"/>
                      </a:lnTo>
                      <a:lnTo>
                        <a:pt x="364" y="1253"/>
                      </a:lnTo>
                      <a:lnTo>
                        <a:pt x="361" y="1256"/>
                      </a:lnTo>
                      <a:lnTo>
                        <a:pt x="355" y="1259"/>
                      </a:lnTo>
                      <a:lnTo>
                        <a:pt x="350" y="1260"/>
                      </a:lnTo>
                      <a:lnTo>
                        <a:pt x="345" y="1259"/>
                      </a:lnTo>
                      <a:lnTo>
                        <a:pt x="337" y="1257"/>
                      </a:lnTo>
                      <a:lnTo>
                        <a:pt x="330" y="1255"/>
                      </a:lnTo>
                      <a:lnTo>
                        <a:pt x="323" y="1252"/>
                      </a:lnTo>
                      <a:lnTo>
                        <a:pt x="315" y="1248"/>
                      </a:lnTo>
                      <a:lnTo>
                        <a:pt x="308" y="1246"/>
                      </a:lnTo>
                      <a:lnTo>
                        <a:pt x="301" y="1245"/>
                      </a:lnTo>
                      <a:lnTo>
                        <a:pt x="291" y="1245"/>
                      </a:lnTo>
                      <a:lnTo>
                        <a:pt x="283" y="1244"/>
                      </a:lnTo>
                      <a:lnTo>
                        <a:pt x="278" y="1242"/>
                      </a:lnTo>
                      <a:lnTo>
                        <a:pt x="273" y="1239"/>
                      </a:lnTo>
                      <a:lnTo>
                        <a:pt x="266" y="1229"/>
                      </a:lnTo>
                      <a:lnTo>
                        <a:pt x="254" y="1218"/>
                      </a:lnTo>
                      <a:lnTo>
                        <a:pt x="247" y="1214"/>
                      </a:lnTo>
                      <a:lnTo>
                        <a:pt x="239" y="1210"/>
                      </a:lnTo>
                      <a:lnTo>
                        <a:pt x="229" y="1208"/>
                      </a:lnTo>
                      <a:lnTo>
                        <a:pt x="218" y="1207"/>
                      </a:lnTo>
                      <a:lnTo>
                        <a:pt x="197" y="1207"/>
                      </a:lnTo>
                      <a:lnTo>
                        <a:pt x="179" y="1208"/>
                      </a:lnTo>
                      <a:lnTo>
                        <a:pt x="173" y="1212"/>
                      </a:lnTo>
                      <a:lnTo>
                        <a:pt x="164" y="1218"/>
                      </a:lnTo>
                      <a:lnTo>
                        <a:pt x="160" y="1220"/>
                      </a:lnTo>
                      <a:lnTo>
                        <a:pt x="155" y="1221"/>
                      </a:lnTo>
                      <a:lnTo>
                        <a:pt x="153" y="1221"/>
                      </a:lnTo>
                      <a:lnTo>
                        <a:pt x="151" y="1220"/>
                      </a:lnTo>
                      <a:lnTo>
                        <a:pt x="149" y="1219"/>
                      </a:lnTo>
                      <a:lnTo>
                        <a:pt x="148" y="1216"/>
                      </a:lnTo>
                      <a:lnTo>
                        <a:pt x="144" y="1212"/>
                      </a:lnTo>
                      <a:lnTo>
                        <a:pt x="139" y="1206"/>
                      </a:lnTo>
                      <a:lnTo>
                        <a:pt x="136" y="1205"/>
                      </a:lnTo>
                      <a:lnTo>
                        <a:pt x="133" y="1204"/>
                      </a:lnTo>
                      <a:lnTo>
                        <a:pt x="128" y="1203"/>
                      </a:lnTo>
                      <a:lnTo>
                        <a:pt x="125" y="1204"/>
                      </a:lnTo>
                      <a:lnTo>
                        <a:pt x="121" y="1206"/>
                      </a:lnTo>
                      <a:lnTo>
                        <a:pt x="116" y="1209"/>
                      </a:lnTo>
                      <a:lnTo>
                        <a:pt x="112" y="1210"/>
                      </a:lnTo>
                      <a:lnTo>
                        <a:pt x="109" y="1210"/>
                      </a:lnTo>
                      <a:lnTo>
                        <a:pt x="107" y="1209"/>
                      </a:lnTo>
                      <a:lnTo>
                        <a:pt x="105" y="1206"/>
                      </a:lnTo>
                      <a:lnTo>
                        <a:pt x="103" y="1205"/>
                      </a:lnTo>
                      <a:lnTo>
                        <a:pt x="101" y="1204"/>
                      </a:lnTo>
                      <a:lnTo>
                        <a:pt x="103" y="1191"/>
                      </a:lnTo>
                      <a:lnTo>
                        <a:pt x="104" y="1178"/>
                      </a:lnTo>
                      <a:lnTo>
                        <a:pt x="104" y="1171"/>
                      </a:lnTo>
                      <a:lnTo>
                        <a:pt x="101" y="1166"/>
                      </a:lnTo>
                      <a:lnTo>
                        <a:pt x="98" y="1162"/>
                      </a:lnTo>
                      <a:lnTo>
                        <a:pt x="95" y="1156"/>
                      </a:lnTo>
                      <a:lnTo>
                        <a:pt x="94" y="1156"/>
                      </a:lnTo>
                      <a:lnTo>
                        <a:pt x="92" y="1156"/>
                      </a:lnTo>
                      <a:lnTo>
                        <a:pt x="87" y="1150"/>
                      </a:lnTo>
                      <a:lnTo>
                        <a:pt x="80" y="1138"/>
                      </a:lnTo>
                      <a:lnTo>
                        <a:pt x="80" y="1138"/>
                      </a:lnTo>
                      <a:lnTo>
                        <a:pt x="84" y="1128"/>
                      </a:lnTo>
                      <a:lnTo>
                        <a:pt x="90" y="1118"/>
                      </a:lnTo>
                      <a:lnTo>
                        <a:pt x="95" y="1107"/>
                      </a:lnTo>
                      <a:lnTo>
                        <a:pt x="98" y="1097"/>
                      </a:lnTo>
                      <a:lnTo>
                        <a:pt x="100" y="1091"/>
                      </a:lnTo>
                      <a:lnTo>
                        <a:pt x="103" y="1085"/>
                      </a:lnTo>
                      <a:lnTo>
                        <a:pt x="104" y="1080"/>
                      </a:lnTo>
                      <a:lnTo>
                        <a:pt x="103" y="1073"/>
                      </a:lnTo>
                      <a:lnTo>
                        <a:pt x="98" y="1060"/>
                      </a:lnTo>
                      <a:lnTo>
                        <a:pt x="92" y="1048"/>
                      </a:lnTo>
                      <a:lnTo>
                        <a:pt x="85" y="1036"/>
                      </a:lnTo>
                      <a:lnTo>
                        <a:pt x="79" y="1024"/>
                      </a:lnTo>
                      <a:lnTo>
                        <a:pt x="72" y="1013"/>
                      </a:lnTo>
                      <a:lnTo>
                        <a:pt x="66" y="998"/>
                      </a:lnTo>
                      <a:lnTo>
                        <a:pt x="60" y="982"/>
                      </a:lnTo>
                      <a:lnTo>
                        <a:pt x="58" y="969"/>
                      </a:lnTo>
                      <a:lnTo>
                        <a:pt x="58" y="960"/>
                      </a:lnTo>
                      <a:lnTo>
                        <a:pt x="59" y="951"/>
                      </a:lnTo>
                      <a:lnTo>
                        <a:pt x="63" y="943"/>
                      </a:lnTo>
                      <a:lnTo>
                        <a:pt x="67" y="935"/>
                      </a:lnTo>
                      <a:lnTo>
                        <a:pt x="71" y="929"/>
                      </a:lnTo>
                      <a:lnTo>
                        <a:pt x="74" y="921"/>
                      </a:lnTo>
                      <a:lnTo>
                        <a:pt x="78" y="913"/>
                      </a:lnTo>
                      <a:lnTo>
                        <a:pt x="79" y="905"/>
                      </a:lnTo>
                      <a:lnTo>
                        <a:pt x="78" y="902"/>
                      </a:lnTo>
                      <a:lnTo>
                        <a:pt x="78" y="898"/>
                      </a:lnTo>
                      <a:lnTo>
                        <a:pt x="76" y="895"/>
                      </a:lnTo>
                      <a:lnTo>
                        <a:pt x="74" y="893"/>
                      </a:lnTo>
                      <a:lnTo>
                        <a:pt x="69" y="889"/>
                      </a:lnTo>
                      <a:lnTo>
                        <a:pt x="63" y="885"/>
                      </a:lnTo>
                      <a:lnTo>
                        <a:pt x="47" y="881"/>
                      </a:lnTo>
                      <a:lnTo>
                        <a:pt x="30" y="878"/>
                      </a:lnTo>
                      <a:lnTo>
                        <a:pt x="22" y="875"/>
                      </a:lnTo>
                      <a:lnTo>
                        <a:pt x="15" y="871"/>
                      </a:lnTo>
                      <a:lnTo>
                        <a:pt x="9" y="867"/>
                      </a:lnTo>
                      <a:lnTo>
                        <a:pt x="3" y="861"/>
                      </a:lnTo>
                      <a:lnTo>
                        <a:pt x="2" y="857"/>
                      </a:lnTo>
                      <a:lnTo>
                        <a:pt x="1" y="853"/>
                      </a:lnTo>
                      <a:lnTo>
                        <a:pt x="0" y="848"/>
                      </a:lnTo>
                      <a:lnTo>
                        <a:pt x="0" y="842"/>
                      </a:lnTo>
                      <a:lnTo>
                        <a:pt x="0" y="837"/>
                      </a:lnTo>
                      <a:lnTo>
                        <a:pt x="1" y="829"/>
                      </a:lnTo>
                      <a:lnTo>
                        <a:pt x="3" y="823"/>
                      </a:lnTo>
                      <a:lnTo>
                        <a:pt x="5" y="814"/>
                      </a:lnTo>
                      <a:lnTo>
                        <a:pt x="15" y="784"/>
                      </a:lnTo>
                      <a:lnTo>
                        <a:pt x="22" y="754"/>
                      </a:lnTo>
                      <a:lnTo>
                        <a:pt x="28" y="723"/>
                      </a:lnTo>
                      <a:lnTo>
                        <a:pt x="36" y="693"/>
                      </a:lnTo>
                      <a:lnTo>
                        <a:pt x="40" y="681"/>
                      </a:lnTo>
                      <a:lnTo>
                        <a:pt x="44" y="673"/>
                      </a:lnTo>
                      <a:lnTo>
                        <a:pt x="49" y="667"/>
                      </a:lnTo>
                      <a:lnTo>
                        <a:pt x="54" y="664"/>
                      </a:lnTo>
                      <a:lnTo>
                        <a:pt x="68" y="660"/>
                      </a:lnTo>
                      <a:lnTo>
                        <a:pt x="84" y="652"/>
                      </a:lnTo>
                      <a:lnTo>
                        <a:pt x="86" y="650"/>
                      </a:lnTo>
                      <a:lnTo>
                        <a:pt x="89" y="648"/>
                      </a:lnTo>
                      <a:lnTo>
                        <a:pt x="89" y="646"/>
                      </a:lnTo>
                      <a:lnTo>
                        <a:pt x="89" y="642"/>
                      </a:lnTo>
                      <a:lnTo>
                        <a:pt x="86" y="637"/>
                      </a:lnTo>
                      <a:lnTo>
                        <a:pt x="83" y="631"/>
                      </a:lnTo>
                      <a:lnTo>
                        <a:pt x="73" y="619"/>
                      </a:lnTo>
                      <a:lnTo>
                        <a:pt x="67" y="609"/>
                      </a:lnTo>
                      <a:lnTo>
                        <a:pt x="65" y="601"/>
                      </a:lnTo>
                      <a:lnTo>
                        <a:pt x="64" y="595"/>
                      </a:lnTo>
                      <a:lnTo>
                        <a:pt x="64" y="589"/>
                      </a:lnTo>
                      <a:lnTo>
                        <a:pt x="66" y="584"/>
                      </a:lnTo>
                      <a:lnTo>
                        <a:pt x="69" y="580"/>
                      </a:lnTo>
                      <a:lnTo>
                        <a:pt x="73" y="575"/>
                      </a:lnTo>
                      <a:lnTo>
                        <a:pt x="78" y="572"/>
                      </a:lnTo>
                      <a:lnTo>
                        <a:pt x="83" y="569"/>
                      </a:lnTo>
                      <a:lnTo>
                        <a:pt x="94" y="562"/>
                      </a:lnTo>
                      <a:lnTo>
                        <a:pt x="104" y="556"/>
                      </a:lnTo>
                      <a:lnTo>
                        <a:pt x="107" y="552"/>
                      </a:lnTo>
                      <a:lnTo>
                        <a:pt x="110" y="547"/>
                      </a:lnTo>
                      <a:lnTo>
                        <a:pt x="112" y="542"/>
                      </a:lnTo>
                      <a:lnTo>
                        <a:pt x="112" y="537"/>
                      </a:lnTo>
                      <a:lnTo>
                        <a:pt x="111" y="526"/>
                      </a:lnTo>
                      <a:lnTo>
                        <a:pt x="113" y="519"/>
                      </a:lnTo>
                      <a:lnTo>
                        <a:pt x="117" y="515"/>
                      </a:lnTo>
                      <a:lnTo>
                        <a:pt x="121" y="512"/>
                      </a:lnTo>
                      <a:lnTo>
                        <a:pt x="126" y="510"/>
                      </a:lnTo>
                      <a:lnTo>
                        <a:pt x="132" y="507"/>
                      </a:lnTo>
                      <a:lnTo>
                        <a:pt x="139" y="504"/>
                      </a:lnTo>
                      <a:lnTo>
                        <a:pt x="147" y="499"/>
                      </a:lnTo>
                      <a:lnTo>
                        <a:pt x="150" y="496"/>
                      </a:lnTo>
                      <a:lnTo>
                        <a:pt x="152" y="491"/>
                      </a:lnTo>
                      <a:lnTo>
                        <a:pt x="155" y="486"/>
                      </a:lnTo>
                      <a:lnTo>
                        <a:pt x="157" y="480"/>
                      </a:lnTo>
                      <a:lnTo>
                        <a:pt x="159" y="469"/>
                      </a:lnTo>
                      <a:lnTo>
                        <a:pt x="160" y="457"/>
                      </a:lnTo>
                      <a:lnTo>
                        <a:pt x="159" y="451"/>
                      </a:lnTo>
                      <a:lnTo>
                        <a:pt x="158" y="447"/>
                      </a:lnTo>
                      <a:lnTo>
                        <a:pt x="155" y="443"/>
                      </a:lnTo>
                      <a:lnTo>
                        <a:pt x="152" y="440"/>
                      </a:lnTo>
                      <a:lnTo>
                        <a:pt x="149" y="438"/>
                      </a:lnTo>
                      <a:lnTo>
                        <a:pt x="145" y="438"/>
                      </a:lnTo>
                      <a:lnTo>
                        <a:pt x="140" y="439"/>
                      </a:lnTo>
                      <a:lnTo>
                        <a:pt x="135" y="442"/>
                      </a:lnTo>
                      <a:lnTo>
                        <a:pt x="132" y="444"/>
                      </a:lnTo>
                      <a:lnTo>
                        <a:pt x="130" y="444"/>
                      </a:lnTo>
                      <a:lnTo>
                        <a:pt x="126" y="444"/>
                      </a:lnTo>
                      <a:lnTo>
                        <a:pt x="124" y="443"/>
                      </a:lnTo>
                      <a:lnTo>
                        <a:pt x="121" y="439"/>
                      </a:lnTo>
                      <a:lnTo>
                        <a:pt x="118" y="434"/>
                      </a:lnTo>
                      <a:lnTo>
                        <a:pt x="111" y="421"/>
                      </a:lnTo>
                      <a:lnTo>
                        <a:pt x="108" y="411"/>
                      </a:lnTo>
                      <a:lnTo>
                        <a:pt x="101" y="398"/>
                      </a:lnTo>
                      <a:lnTo>
                        <a:pt x="96" y="386"/>
                      </a:lnTo>
                      <a:lnTo>
                        <a:pt x="95" y="380"/>
                      </a:lnTo>
                      <a:lnTo>
                        <a:pt x="95" y="373"/>
                      </a:lnTo>
                      <a:lnTo>
                        <a:pt x="95" y="366"/>
                      </a:lnTo>
                      <a:lnTo>
                        <a:pt x="97" y="358"/>
                      </a:lnTo>
                      <a:lnTo>
                        <a:pt x="97" y="344"/>
                      </a:lnTo>
                      <a:lnTo>
                        <a:pt x="96" y="330"/>
                      </a:lnTo>
                      <a:lnTo>
                        <a:pt x="97" y="323"/>
                      </a:lnTo>
                      <a:lnTo>
                        <a:pt x="98" y="316"/>
                      </a:lnTo>
                      <a:lnTo>
                        <a:pt x="99" y="310"/>
                      </a:lnTo>
                      <a:lnTo>
                        <a:pt x="101" y="303"/>
                      </a:lnTo>
                      <a:lnTo>
                        <a:pt x="104" y="298"/>
                      </a:lnTo>
                      <a:lnTo>
                        <a:pt x="104" y="295"/>
                      </a:lnTo>
                      <a:lnTo>
                        <a:pt x="104" y="291"/>
                      </a:lnTo>
                      <a:lnTo>
                        <a:pt x="103" y="289"/>
                      </a:lnTo>
                      <a:lnTo>
                        <a:pt x="96" y="285"/>
                      </a:lnTo>
                      <a:lnTo>
                        <a:pt x="87" y="281"/>
                      </a:lnTo>
                      <a:lnTo>
                        <a:pt x="81" y="278"/>
                      </a:lnTo>
                      <a:lnTo>
                        <a:pt x="77" y="275"/>
                      </a:lnTo>
                      <a:lnTo>
                        <a:pt x="73" y="272"/>
                      </a:lnTo>
                      <a:lnTo>
                        <a:pt x="71" y="270"/>
                      </a:lnTo>
                      <a:lnTo>
                        <a:pt x="70" y="267"/>
                      </a:lnTo>
                      <a:lnTo>
                        <a:pt x="71" y="264"/>
                      </a:lnTo>
                      <a:lnTo>
                        <a:pt x="72" y="261"/>
                      </a:lnTo>
                      <a:lnTo>
                        <a:pt x="74" y="259"/>
                      </a:lnTo>
                      <a:lnTo>
                        <a:pt x="82" y="254"/>
                      </a:lnTo>
                      <a:lnTo>
                        <a:pt x="91" y="249"/>
                      </a:lnTo>
                      <a:lnTo>
                        <a:pt x="100" y="246"/>
                      </a:lnTo>
                      <a:lnTo>
                        <a:pt x="110" y="242"/>
                      </a:lnTo>
                      <a:lnTo>
                        <a:pt x="113" y="240"/>
                      </a:lnTo>
                      <a:lnTo>
                        <a:pt x="118" y="236"/>
                      </a:lnTo>
                      <a:lnTo>
                        <a:pt x="122" y="232"/>
                      </a:lnTo>
                      <a:lnTo>
                        <a:pt x="125" y="227"/>
                      </a:lnTo>
                      <a:lnTo>
                        <a:pt x="133" y="216"/>
                      </a:lnTo>
                      <a:lnTo>
                        <a:pt x="139" y="208"/>
                      </a:lnTo>
                      <a:lnTo>
                        <a:pt x="146" y="200"/>
                      </a:lnTo>
                      <a:lnTo>
                        <a:pt x="153" y="194"/>
                      </a:lnTo>
                      <a:lnTo>
                        <a:pt x="162" y="189"/>
                      </a:lnTo>
                      <a:lnTo>
                        <a:pt x="171" y="184"/>
                      </a:lnTo>
                      <a:lnTo>
                        <a:pt x="189" y="177"/>
                      </a:lnTo>
                      <a:lnTo>
                        <a:pt x="206" y="167"/>
                      </a:lnTo>
                      <a:lnTo>
                        <a:pt x="211" y="163"/>
                      </a:lnTo>
                      <a:lnTo>
                        <a:pt x="215" y="157"/>
                      </a:lnTo>
                      <a:lnTo>
                        <a:pt x="217" y="155"/>
                      </a:lnTo>
                      <a:lnTo>
                        <a:pt x="219" y="153"/>
                      </a:lnTo>
                      <a:lnTo>
                        <a:pt x="221" y="153"/>
                      </a:lnTo>
                      <a:lnTo>
                        <a:pt x="224" y="155"/>
                      </a:lnTo>
                      <a:lnTo>
                        <a:pt x="239" y="170"/>
                      </a:lnTo>
                      <a:lnTo>
                        <a:pt x="262" y="193"/>
                      </a:lnTo>
                      <a:lnTo>
                        <a:pt x="269" y="199"/>
                      </a:lnTo>
                      <a:lnTo>
                        <a:pt x="274" y="203"/>
                      </a:lnTo>
                      <a:lnTo>
                        <a:pt x="280" y="206"/>
                      </a:lnTo>
                      <a:lnTo>
                        <a:pt x="285" y="208"/>
                      </a:lnTo>
                      <a:lnTo>
                        <a:pt x="288" y="208"/>
                      </a:lnTo>
                      <a:lnTo>
                        <a:pt x="292" y="207"/>
                      </a:lnTo>
                      <a:lnTo>
                        <a:pt x="293" y="205"/>
                      </a:lnTo>
                      <a:lnTo>
                        <a:pt x="294" y="200"/>
                      </a:lnTo>
                      <a:lnTo>
                        <a:pt x="293" y="189"/>
                      </a:lnTo>
                      <a:lnTo>
                        <a:pt x="293" y="175"/>
                      </a:lnTo>
                      <a:lnTo>
                        <a:pt x="292" y="161"/>
                      </a:lnTo>
                      <a:lnTo>
                        <a:pt x="289" y="151"/>
                      </a:lnTo>
                      <a:lnTo>
                        <a:pt x="285" y="146"/>
                      </a:lnTo>
                      <a:lnTo>
                        <a:pt x="279" y="141"/>
                      </a:lnTo>
                      <a:lnTo>
                        <a:pt x="276" y="139"/>
                      </a:lnTo>
                      <a:lnTo>
                        <a:pt x="274" y="137"/>
                      </a:lnTo>
                      <a:lnTo>
                        <a:pt x="272" y="135"/>
                      </a:lnTo>
                      <a:lnTo>
                        <a:pt x="271" y="132"/>
                      </a:lnTo>
                      <a:lnTo>
                        <a:pt x="271" y="132"/>
                      </a:lnTo>
                      <a:close/>
                    </a:path>
                  </a:pathLst>
                </a:custGeom>
                <a:solidFill>
                  <a:srgbClr val="CC00CC"/>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0" name="Freeform 45">
                  <a:extLst>
                    <a:ext uri="{FF2B5EF4-FFF2-40B4-BE49-F238E27FC236}">
                      <a16:creationId xmlns:a16="http://schemas.microsoft.com/office/drawing/2014/main" id="{A4F22C62-E512-4E95-A6E4-ED13B4DD6DE7}"/>
                    </a:ext>
                  </a:extLst>
                </p:cNvPr>
                <p:cNvSpPr>
                  <a:spLocks/>
                </p:cNvSpPr>
                <p:nvPr/>
              </p:nvSpPr>
              <p:spPr bwMode="auto">
                <a:xfrm>
                  <a:off x="2242268" y="4493835"/>
                  <a:ext cx="1695338" cy="1375182"/>
                </a:xfrm>
                <a:custGeom>
                  <a:avLst/>
                  <a:gdLst>
                    <a:gd name="T0" fmla="*/ 3331 w 5122"/>
                    <a:gd name="T1" fmla="*/ 69 h 4451"/>
                    <a:gd name="T2" fmla="*/ 3451 w 5122"/>
                    <a:gd name="T3" fmla="*/ 156 h 4451"/>
                    <a:gd name="T4" fmla="*/ 3544 w 5122"/>
                    <a:gd name="T5" fmla="*/ 281 h 4451"/>
                    <a:gd name="T6" fmla="*/ 3743 w 5122"/>
                    <a:gd name="T7" fmla="*/ 403 h 4451"/>
                    <a:gd name="T8" fmla="*/ 3965 w 5122"/>
                    <a:gd name="T9" fmla="*/ 472 h 4451"/>
                    <a:gd name="T10" fmla="*/ 4166 w 5122"/>
                    <a:gd name="T11" fmla="*/ 622 h 4451"/>
                    <a:gd name="T12" fmla="*/ 4232 w 5122"/>
                    <a:gd name="T13" fmla="*/ 546 h 4451"/>
                    <a:gd name="T14" fmla="*/ 4175 w 5122"/>
                    <a:gd name="T15" fmla="*/ 712 h 4451"/>
                    <a:gd name="T16" fmla="*/ 4208 w 5122"/>
                    <a:gd name="T17" fmla="*/ 889 h 4451"/>
                    <a:gd name="T18" fmla="*/ 4197 w 5122"/>
                    <a:gd name="T19" fmla="*/ 1118 h 4451"/>
                    <a:gd name="T20" fmla="*/ 4318 w 5122"/>
                    <a:gd name="T21" fmla="*/ 1211 h 4451"/>
                    <a:gd name="T22" fmla="*/ 4371 w 5122"/>
                    <a:gd name="T23" fmla="*/ 1105 h 4451"/>
                    <a:gd name="T24" fmla="*/ 4518 w 5122"/>
                    <a:gd name="T25" fmla="*/ 1113 h 4451"/>
                    <a:gd name="T26" fmla="*/ 4533 w 5122"/>
                    <a:gd name="T27" fmla="*/ 1211 h 4451"/>
                    <a:gd name="T28" fmla="*/ 4753 w 5122"/>
                    <a:gd name="T29" fmla="*/ 1235 h 4451"/>
                    <a:gd name="T30" fmla="*/ 4821 w 5122"/>
                    <a:gd name="T31" fmla="*/ 1287 h 4451"/>
                    <a:gd name="T32" fmla="*/ 4980 w 5122"/>
                    <a:gd name="T33" fmla="*/ 1337 h 4451"/>
                    <a:gd name="T34" fmla="*/ 5076 w 5122"/>
                    <a:gd name="T35" fmla="*/ 1213 h 4451"/>
                    <a:gd name="T36" fmla="*/ 5068 w 5122"/>
                    <a:gd name="T37" fmla="*/ 1601 h 4451"/>
                    <a:gd name="T38" fmla="*/ 4272 w 5122"/>
                    <a:gd name="T39" fmla="*/ 4115 h 4451"/>
                    <a:gd name="T40" fmla="*/ 3837 w 5122"/>
                    <a:gd name="T41" fmla="*/ 4044 h 4451"/>
                    <a:gd name="T42" fmla="*/ 4350 w 5122"/>
                    <a:gd name="T43" fmla="*/ 2875 h 4451"/>
                    <a:gd name="T44" fmla="*/ 4224 w 5122"/>
                    <a:gd name="T45" fmla="*/ 2727 h 4451"/>
                    <a:gd name="T46" fmla="*/ 4115 w 5122"/>
                    <a:gd name="T47" fmla="*/ 2671 h 4451"/>
                    <a:gd name="T48" fmla="*/ 3929 w 5122"/>
                    <a:gd name="T49" fmla="*/ 2593 h 4451"/>
                    <a:gd name="T50" fmla="*/ 3815 w 5122"/>
                    <a:gd name="T51" fmla="*/ 2572 h 4451"/>
                    <a:gd name="T52" fmla="*/ 3626 w 5122"/>
                    <a:gd name="T53" fmla="*/ 2402 h 4451"/>
                    <a:gd name="T54" fmla="*/ 3486 w 5122"/>
                    <a:gd name="T55" fmla="*/ 2464 h 4451"/>
                    <a:gd name="T56" fmla="*/ 3320 w 5122"/>
                    <a:gd name="T57" fmla="*/ 2507 h 4451"/>
                    <a:gd name="T58" fmla="*/ 3189 w 5122"/>
                    <a:gd name="T59" fmla="*/ 2533 h 4451"/>
                    <a:gd name="T60" fmla="*/ 3016 w 5122"/>
                    <a:gd name="T61" fmla="*/ 2457 h 4451"/>
                    <a:gd name="T62" fmla="*/ 2897 w 5122"/>
                    <a:gd name="T63" fmla="*/ 2409 h 4451"/>
                    <a:gd name="T64" fmla="*/ 2717 w 5122"/>
                    <a:gd name="T65" fmla="*/ 2305 h 4451"/>
                    <a:gd name="T66" fmla="*/ 2517 w 5122"/>
                    <a:gd name="T67" fmla="*/ 2489 h 4451"/>
                    <a:gd name="T68" fmla="*/ 2382 w 5122"/>
                    <a:gd name="T69" fmla="*/ 2523 h 4451"/>
                    <a:gd name="T70" fmla="*/ 2151 w 5122"/>
                    <a:gd name="T71" fmla="*/ 2651 h 4451"/>
                    <a:gd name="T72" fmla="*/ 1961 w 5122"/>
                    <a:gd name="T73" fmla="*/ 2604 h 4451"/>
                    <a:gd name="T74" fmla="*/ 1719 w 5122"/>
                    <a:gd name="T75" fmla="*/ 2564 h 4451"/>
                    <a:gd name="T76" fmla="*/ 1497 w 5122"/>
                    <a:gd name="T77" fmla="*/ 2627 h 4451"/>
                    <a:gd name="T78" fmla="*/ 1384 w 5122"/>
                    <a:gd name="T79" fmla="*/ 2518 h 4451"/>
                    <a:gd name="T80" fmla="*/ 1256 w 5122"/>
                    <a:gd name="T81" fmla="*/ 2393 h 4451"/>
                    <a:gd name="T82" fmla="*/ 1313 w 5122"/>
                    <a:gd name="T83" fmla="*/ 2238 h 4451"/>
                    <a:gd name="T84" fmla="*/ 1270 w 5122"/>
                    <a:gd name="T85" fmla="*/ 1972 h 4451"/>
                    <a:gd name="T86" fmla="*/ 1162 w 5122"/>
                    <a:gd name="T87" fmla="*/ 1932 h 4451"/>
                    <a:gd name="T88" fmla="*/ 974 w 5122"/>
                    <a:gd name="T89" fmla="*/ 1909 h 4451"/>
                    <a:gd name="T90" fmla="*/ 934 w 5122"/>
                    <a:gd name="T91" fmla="*/ 1723 h 4451"/>
                    <a:gd name="T92" fmla="*/ 843 w 5122"/>
                    <a:gd name="T93" fmla="*/ 1521 h 4451"/>
                    <a:gd name="T94" fmla="*/ 683 w 5122"/>
                    <a:gd name="T95" fmla="*/ 1382 h 4451"/>
                    <a:gd name="T96" fmla="*/ 486 w 5122"/>
                    <a:gd name="T97" fmla="*/ 1265 h 4451"/>
                    <a:gd name="T98" fmla="*/ 367 w 5122"/>
                    <a:gd name="T99" fmla="*/ 1141 h 4451"/>
                    <a:gd name="T100" fmla="*/ 123 w 5122"/>
                    <a:gd name="T101" fmla="*/ 1040 h 4451"/>
                    <a:gd name="T102" fmla="*/ 108 w 5122"/>
                    <a:gd name="T103" fmla="*/ 924 h 4451"/>
                    <a:gd name="T104" fmla="*/ 42 w 5122"/>
                    <a:gd name="T105" fmla="*/ 833 h 4451"/>
                    <a:gd name="T106" fmla="*/ 669 w 5122"/>
                    <a:gd name="T107" fmla="*/ 504 h 4451"/>
                    <a:gd name="T108" fmla="*/ 822 w 5122"/>
                    <a:gd name="T109" fmla="*/ 560 h 4451"/>
                    <a:gd name="T110" fmla="*/ 989 w 5122"/>
                    <a:gd name="T111" fmla="*/ 634 h 4451"/>
                    <a:gd name="T112" fmla="*/ 1308 w 5122"/>
                    <a:gd name="T113" fmla="*/ 731 h 4451"/>
                    <a:gd name="T114" fmla="*/ 1530 w 5122"/>
                    <a:gd name="T115" fmla="*/ 755 h 4451"/>
                    <a:gd name="T116" fmla="*/ 1926 w 5122"/>
                    <a:gd name="T117" fmla="*/ 781 h 4451"/>
                    <a:gd name="T118" fmla="*/ 2200 w 5122"/>
                    <a:gd name="T119" fmla="*/ 655 h 4451"/>
                    <a:gd name="T120" fmla="*/ 2429 w 5122"/>
                    <a:gd name="T121" fmla="*/ 387 h 4451"/>
                    <a:gd name="T122" fmla="*/ 2771 w 5122"/>
                    <a:gd name="T123" fmla="*/ 191 h 4451"/>
                    <a:gd name="T124" fmla="*/ 3142 w 5122"/>
                    <a:gd name="T125" fmla="*/ 1 h 4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22" h="4451">
                      <a:moveTo>
                        <a:pt x="3142" y="1"/>
                      </a:moveTo>
                      <a:lnTo>
                        <a:pt x="3149" y="0"/>
                      </a:lnTo>
                      <a:lnTo>
                        <a:pt x="3160" y="0"/>
                      </a:lnTo>
                      <a:lnTo>
                        <a:pt x="3166" y="0"/>
                      </a:lnTo>
                      <a:lnTo>
                        <a:pt x="3171" y="1"/>
                      </a:lnTo>
                      <a:lnTo>
                        <a:pt x="3174" y="4"/>
                      </a:lnTo>
                      <a:lnTo>
                        <a:pt x="3175" y="7"/>
                      </a:lnTo>
                      <a:lnTo>
                        <a:pt x="3174" y="12"/>
                      </a:lnTo>
                      <a:lnTo>
                        <a:pt x="3173" y="19"/>
                      </a:lnTo>
                      <a:lnTo>
                        <a:pt x="3173" y="22"/>
                      </a:lnTo>
                      <a:lnTo>
                        <a:pt x="3173" y="24"/>
                      </a:lnTo>
                      <a:lnTo>
                        <a:pt x="3174" y="27"/>
                      </a:lnTo>
                      <a:lnTo>
                        <a:pt x="3175" y="31"/>
                      </a:lnTo>
                      <a:lnTo>
                        <a:pt x="3177" y="33"/>
                      </a:lnTo>
                      <a:lnTo>
                        <a:pt x="3181" y="35"/>
                      </a:lnTo>
                      <a:lnTo>
                        <a:pt x="3184" y="36"/>
                      </a:lnTo>
                      <a:lnTo>
                        <a:pt x="3187" y="36"/>
                      </a:lnTo>
                      <a:lnTo>
                        <a:pt x="3195" y="37"/>
                      </a:lnTo>
                      <a:lnTo>
                        <a:pt x="3202" y="39"/>
                      </a:lnTo>
                      <a:lnTo>
                        <a:pt x="3212" y="46"/>
                      </a:lnTo>
                      <a:lnTo>
                        <a:pt x="3223" y="51"/>
                      </a:lnTo>
                      <a:lnTo>
                        <a:pt x="3237" y="53"/>
                      </a:lnTo>
                      <a:lnTo>
                        <a:pt x="3251" y="53"/>
                      </a:lnTo>
                      <a:lnTo>
                        <a:pt x="3257" y="51"/>
                      </a:lnTo>
                      <a:lnTo>
                        <a:pt x="3263" y="49"/>
                      </a:lnTo>
                      <a:lnTo>
                        <a:pt x="3268" y="45"/>
                      </a:lnTo>
                      <a:lnTo>
                        <a:pt x="3272" y="39"/>
                      </a:lnTo>
                      <a:lnTo>
                        <a:pt x="3276" y="34"/>
                      </a:lnTo>
                      <a:lnTo>
                        <a:pt x="3281" y="25"/>
                      </a:lnTo>
                      <a:lnTo>
                        <a:pt x="3284" y="22"/>
                      </a:lnTo>
                      <a:lnTo>
                        <a:pt x="3286" y="19"/>
                      </a:lnTo>
                      <a:lnTo>
                        <a:pt x="3290" y="17"/>
                      </a:lnTo>
                      <a:lnTo>
                        <a:pt x="3292" y="15"/>
                      </a:lnTo>
                      <a:lnTo>
                        <a:pt x="3298" y="20"/>
                      </a:lnTo>
                      <a:lnTo>
                        <a:pt x="3310" y="31"/>
                      </a:lnTo>
                      <a:lnTo>
                        <a:pt x="3322" y="41"/>
                      </a:lnTo>
                      <a:lnTo>
                        <a:pt x="3329" y="49"/>
                      </a:lnTo>
                      <a:lnTo>
                        <a:pt x="3331" y="55"/>
                      </a:lnTo>
                      <a:lnTo>
                        <a:pt x="3332" y="62"/>
                      </a:lnTo>
                      <a:lnTo>
                        <a:pt x="3331" y="69"/>
                      </a:lnTo>
                      <a:lnTo>
                        <a:pt x="3331" y="77"/>
                      </a:lnTo>
                      <a:lnTo>
                        <a:pt x="3330" y="85"/>
                      </a:lnTo>
                      <a:lnTo>
                        <a:pt x="3331" y="92"/>
                      </a:lnTo>
                      <a:lnTo>
                        <a:pt x="3331" y="95"/>
                      </a:lnTo>
                      <a:lnTo>
                        <a:pt x="3333" y="98"/>
                      </a:lnTo>
                      <a:lnTo>
                        <a:pt x="3334" y="101"/>
                      </a:lnTo>
                      <a:lnTo>
                        <a:pt x="3337" y="103"/>
                      </a:lnTo>
                      <a:lnTo>
                        <a:pt x="3340" y="105"/>
                      </a:lnTo>
                      <a:lnTo>
                        <a:pt x="3344" y="107"/>
                      </a:lnTo>
                      <a:lnTo>
                        <a:pt x="3347" y="107"/>
                      </a:lnTo>
                      <a:lnTo>
                        <a:pt x="3350" y="106"/>
                      </a:lnTo>
                      <a:lnTo>
                        <a:pt x="3356" y="102"/>
                      </a:lnTo>
                      <a:lnTo>
                        <a:pt x="3361" y="96"/>
                      </a:lnTo>
                      <a:lnTo>
                        <a:pt x="3366" y="92"/>
                      </a:lnTo>
                      <a:lnTo>
                        <a:pt x="3371" y="90"/>
                      </a:lnTo>
                      <a:lnTo>
                        <a:pt x="3373" y="90"/>
                      </a:lnTo>
                      <a:lnTo>
                        <a:pt x="3374" y="92"/>
                      </a:lnTo>
                      <a:lnTo>
                        <a:pt x="3376" y="96"/>
                      </a:lnTo>
                      <a:lnTo>
                        <a:pt x="3377" y="102"/>
                      </a:lnTo>
                      <a:lnTo>
                        <a:pt x="3378" y="104"/>
                      </a:lnTo>
                      <a:lnTo>
                        <a:pt x="3380" y="106"/>
                      </a:lnTo>
                      <a:lnTo>
                        <a:pt x="3383" y="108"/>
                      </a:lnTo>
                      <a:lnTo>
                        <a:pt x="3386" y="109"/>
                      </a:lnTo>
                      <a:lnTo>
                        <a:pt x="3392" y="112"/>
                      </a:lnTo>
                      <a:lnTo>
                        <a:pt x="3400" y="113"/>
                      </a:lnTo>
                      <a:lnTo>
                        <a:pt x="3417" y="113"/>
                      </a:lnTo>
                      <a:lnTo>
                        <a:pt x="3431" y="114"/>
                      </a:lnTo>
                      <a:lnTo>
                        <a:pt x="3433" y="114"/>
                      </a:lnTo>
                      <a:lnTo>
                        <a:pt x="3436" y="115"/>
                      </a:lnTo>
                      <a:lnTo>
                        <a:pt x="3437" y="117"/>
                      </a:lnTo>
                      <a:lnTo>
                        <a:pt x="3438" y="118"/>
                      </a:lnTo>
                      <a:lnTo>
                        <a:pt x="3439" y="122"/>
                      </a:lnTo>
                      <a:lnTo>
                        <a:pt x="3438" y="127"/>
                      </a:lnTo>
                      <a:lnTo>
                        <a:pt x="3436" y="131"/>
                      </a:lnTo>
                      <a:lnTo>
                        <a:pt x="3434" y="136"/>
                      </a:lnTo>
                      <a:lnTo>
                        <a:pt x="3434" y="141"/>
                      </a:lnTo>
                      <a:lnTo>
                        <a:pt x="3437" y="145"/>
                      </a:lnTo>
                      <a:lnTo>
                        <a:pt x="3442" y="152"/>
                      </a:lnTo>
                      <a:lnTo>
                        <a:pt x="3446" y="155"/>
                      </a:lnTo>
                      <a:lnTo>
                        <a:pt x="3451" y="156"/>
                      </a:lnTo>
                      <a:lnTo>
                        <a:pt x="3454" y="154"/>
                      </a:lnTo>
                      <a:lnTo>
                        <a:pt x="3458" y="152"/>
                      </a:lnTo>
                      <a:lnTo>
                        <a:pt x="3461" y="147"/>
                      </a:lnTo>
                      <a:lnTo>
                        <a:pt x="3465" y="143"/>
                      </a:lnTo>
                      <a:lnTo>
                        <a:pt x="3468" y="137"/>
                      </a:lnTo>
                      <a:lnTo>
                        <a:pt x="3473" y="127"/>
                      </a:lnTo>
                      <a:lnTo>
                        <a:pt x="3480" y="118"/>
                      </a:lnTo>
                      <a:lnTo>
                        <a:pt x="3482" y="116"/>
                      </a:lnTo>
                      <a:lnTo>
                        <a:pt x="3486" y="115"/>
                      </a:lnTo>
                      <a:lnTo>
                        <a:pt x="3490" y="116"/>
                      </a:lnTo>
                      <a:lnTo>
                        <a:pt x="3494" y="120"/>
                      </a:lnTo>
                      <a:lnTo>
                        <a:pt x="3504" y="132"/>
                      </a:lnTo>
                      <a:lnTo>
                        <a:pt x="3514" y="142"/>
                      </a:lnTo>
                      <a:lnTo>
                        <a:pt x="3525" y="150"/>
                      </a:lnTo>
                      <a:lnTo>
                        <a:pt x="3538" y="160"/>
                      </a:lnTo>
                      <a:lnTo>
                        <a:pt x="3541" y="163"/>
                      </a:lnTo>
                      <a:lnTo>
                        <a:pt x="3542" y="168"/>
                      </a:lnTo>
                      <a:lnTo>
                        <a:pt x="3544" y="173"/>
                      </a:lnTo>
                      <a:lnTo>
                        <a:pt x="3544" y="179"/>
                      </a:lnTo>
                      <a:lnTo>
                        <a:pt x="3544" y="184"/>
                      </a:lnTo>
                      <a:lnTo>
                        <a:pt x="3546" y="189"/>
                      </a:lnTo>
                      <a:lnTo>
                        <a:pt x="3549" y="195"/>
                      </a:lnTo>
                      <a:lnTo>
                        <a:pt x="3554" y="199"/>
                      </a:lnTo>
                      <a:lnTo>
                        <a:pt x="3563" y="204"/>
                      </a:lnTo>
                      <a:lnTo>
                        <a:pt x="3569" y="209"/>
                      </a:lnTo>
                      <a:lnTo>
                        <a:pt x="3574" y="213"/>
                      </a:lnTo>
                      <a:lnTo>
                        <a:pt x="3577" y="217"/>
                      </a:lnTo>
                      <a:lnTo>
                        <a:pt x="3578" y="220"/>
                      </a:lnTo>
                      <a:lnTo>
                        <a:pt x="3577" y="223"/>
                      </a:lnTo>
                      <a:lnTo>
                        <a:pt x="3576" y="225"/>
                      </a:lnTo>
                      <a:lnTo>
                        <a:pt x="3573" y="227"/>
                      </a:lnTo>
                      <a:lnTo>
                        <a:pt x="3555" y="235"/>
                      </a:lnTo>
                      <a:lnTo>
                        <a:pt x="3538" y="244"/>
                      </a:lnTo>
                      <a:lnTo>
                        <a:pt x="3535" y="249"/>
                      </a:lnTo>
                      <a:lnTo>
                        <a:pt x="3533" y="254"/>
                      </a:lnTo>
                      <a:lnTo>
                        <a:pt x="3533" y="258"/>
                      </a:lnTo>
                      <a:lnTo>
                        <a:pt x="3534" y="264"/>
                      </a:lnTo>
                      <a:lnTo>
                        <a:pt x="3536" y="269"/>
                      </a:lnTo>
                      <a:lnTo>
                        <a:pt x="3539" y="275"/>
                      </a:lnTo>
                      <a:lnTo>
                        <a:pt x="3544" y="281"/>
                      </a:lnTo>
                      <a:lnTo>
                        <a:pt x="3549" y="287"/>
                      </a:lnTo>
                      <a:lnTo>
                        <a:pt x="3559" y="297"/>
                      </a:lnTo>
                      <a:lnTo>
                        <a:pt x="3569" y="307"/>
                      </a:lnTo>
                      <a:lnTo>
                        <a:pt x="3580" y="315"/>
                      </a:lnTo>
                      <a:lnTo>
                        <a:pt x="3587" y="320"/>
                      </a:lnTo>
                      <a:lnTo>
                        <a:pt x="3592" y="329"/>
                      </a:lnTo>
                      <a:lnTo>
                        <a:pt x="3595" y="337"/>
                      </a:lnTo>
                      <a:lnTo>
                        <a:pt x="3599" y="347"/>
                      </a:lnTo>
                      <a:lnTo>
                        <a:pt x="3602" y="358"/>
                      </a:lnTo>
                      <a:lnTo>
                        <a:pt x="3606" y="379"/>
                      </a:lnTo>
                      <a:lnTo>
                        <a:pt x="3612" y="402"/>
                      </a:lnTo>
                      <a:lnTo>
                        <a:pt x="3614" y="413"/>
                      </a:lnTo>
                      <a:lnTo>
                        <a:pt x="3617" y="424"/>
                      </a:lnTo>
                      <a:lnTo>
                        <a:pt x="3620" y="434"/>
                      </a:lnTo>
                      <a:lnTo>
                        <a:pt x="3625" y="444"/>
                      </a:lnTo>
                      <a:lnTo>
                        <a:pt x="3630" y="454"/>
                      </a:lnTo>
                      <a:lnTo>
                        <a:pt x="3636" y="461"/>
                      </a:lnTo>
                      <a:lnTo>
                        <a:pt x="3644" y="469"/>
                      </a:lnTo>
                      <a:lnTo>
                        <a:pt x="3653" y="476"/>
                      </a:lnTo>
                      <a:lnTo>
                        <a:pt x="3656" y="477"/>
                      </a:lnTo>
                      <a:lnTo>
                        <a:pt x="3661" y="476"/>
                      </a:lnTo>
                      <a:lnTo>
                        <a:pt x="3667" y="472"/>
                      </a:lnTo>
                      <a:lnTo>
                        <a:pt x="3672" y="469"/>
                      </a:lnTo>
                      <a:lnTo>
                        <a:pt x="3683" y="461"/>
                      </a:lnTo>
                      <a:lnTo>
                        <a:pt x="3690" y="455"/>
                      </a:lnTo>
                      <a:lnTo>
                        <a:pt x="3707" y="449"/>
                      </a:lnTo>
                      <a:lnTo>
                        <a:pt x="3720" y="444"/>
                      </a:lnTo>
                      <a:lnTo>
                        <a:pt x="3722" y="443"/>
                      </a:lnTo>
                      <a:lnTo>
                        <a:pt x="3723" y="441"/>
                      </a:lnTo>
                      <a:lnTo>
                        <a:pt x="3723" y="440"/>
                      </a:lnTo>
                      <a:lnTo>
                        <a:pt x="3723" y="438"/>
                      </a:lnTo>
                      <a:lnTo>
                        <a:pt x="3717" y="431"/>
                      </a:lnTo>
                      <a:lnTo>
                        <a:pt x="3707" y="422"/>
                      </a:lnTo>
                      <a:lnTo>
                        <a:pt x="3706" y="419"/>
                      </a:lnTo>
                      <a:lnTo>
                        <a:pt x="3706" y="418"/>
                      </a:lnTo>
                      <a:lnTo>
                        <a:pt x="3707" y="417"/>
                      </a:lnTo>
                      <a:lnTo>
                        <a:pt x="3709" y="415"/>
                      </a:lnTo>
                      <a:lnTo>
                        <a:pt x="3715" y="412"/>
                      </a:lnTo>
                      <a:lnTo>
                        <a:pt x="3724" y="409"/>
                      </a:lnTo>
                      <a:lnTo>
                        <a:pt x="3743" y="403"/>
                      </a:lnTo>
                      <a:lnTo>
                        <a:pt x="3756" y="400"/>
                      </a:lnTo>
                      <a:lnTo>
                        <a:pt x="3762" y="404"/>
                      </a:lnTo>
                      <a:lnTo>
                        <a:pt x="3766" y="411"/>
                      </a:lnTo>
                      <a:lnTo>
                        <a:pt x="3770" y="417"/>
                      </a:lnTo>
                      <a:lnTo>
                        <a:pt x="3773" y="424"/>
                      </a:lnTo>
                      <a:lnTo>
                        <a:pt x="3777" y="439"/>
                      </a:lnTo>
                      <a:lnTo>
                        <a:pt x="3781" y="452"/>
                      </a:lnTo>
                      <a:lnTo>
                        <a:pt x="3783" y="457"/>
                      </a:lnTo>
                      <a:lnTo>
                        <a:pt x="3787" y="463"/>
                      </a:lnTo>
                      <a:lnTo>
                        <a:pt x="3791" y="466"/>
                      </a:lnTo>
                      <a:lnTo>
                        <a:pt x="3796" y="467"/>
                      </a:lnTo>
                      <a:lnTo>
                        <a:pt x="3803" y="467"/>
                      </a:lnTo>
                      <a:lnTo>
                        <a:pt x="3811" y="465"/>
                      </a:lnTo>
                      <a:lnTo>
                        <a:pt x="3821" y="460"/>
                      </a:lnTo>
                      <a:lnTo>
                        <a:pt x="3834" y="453"/>
                      </a:lnTo>
                      <a:lnTo>
                        <a:pt x="3843" y="447"/>
                      </a:lnTo>
                      <a:lnTo>
                        <a:pt x="3851" y="444"/>
                      </a:lnTo>
                      <a:lnTo>
                        <a:pt x="3858" y="443"/>
                      </a:lnTo>
                      <a:lnTo>
                        <a:pt x="3864" y="444"/>
                      </a:lnTo>
                      <a:lnTo>
                        <a:pt x="3869" y="446"/>
                      </a:lnTo>
                      <a:lnTo>
                        <a:pt x="3873" y="450"/>
                      </a:lnTo>
                      <a:lnTo>
                        <a:pt x="3876" y="454"/>
                      </a:lnTo>
                      <a:lnTo>
                        <a:pt x="3879" y="459"/>
                      </a:lnTo>
                      <a:lnTo>
                        <a:pt x="3885" y="472"/>
                      </a:lnTo>
                      <a:lnTo>
                        <a:pt x="3890" y="485"/>
                      </a:lnTo>
                      <a:lnTo>
                        <a:pt x="3894" y="492"/>
                      </a:lnTo>
                      <a:lnTo>
                        <a:pt x="3897" y="498"/>
                      </a:lnTo>
                      <a:lnTo>
                        <a:pt x="3901" y="504"/>
                      </a:lnTo>
                      <a:lnTo>
                        <a:pt x="3905" y="508"/>
                      </a:lnTo>
                      <a:lnTo>
                        <a:pt x="3909" y="510"/>
                      </a:lnTo>
                      <a:lnTo>
                        <a:pt x="3912" y="510"/>
                      </a:lnTo>
                      <a:lnTo>
                        <a:pt x="3915" y="510"/>
                      </a:lnTo>
                      <a:lnTo>
                        <a:pt x="3918" y="509"/>
                      </a:lnTo>
                      <a:lnTo>
                        <a:pt x="3926" y="504"/>
                      </a:lnTo>
                      <a:lnTo>
                        <a:pt x="3932" y="497"/>
                      </a:lnTo>
                      <a:lnTo>
                        <a:pt x="3940" y="490"/>
                      </a:lnTo>
                      <a:lnTo>
                        <a:pt x="3948" y="483"/>
                      </a:lnTo>
                      <a:lnTo>
                        <a:pt x="3954" y="477"/>
                      </a:lnTo>
                      <a:lnTo>
                        <a:pt x="3962" y="472"/>
                      </a:lnTo>
                      <a:lnTo>
                        <a:pt x="3965" y="472"/>
                      </a:lnTo>
                      <a:lnTo>
                        <a:pt x="3969" y="473"/>
                      </a:lnTo>
                      <a:lnTo>
                        <a:pt x="3975" y="476"/>
                      </a:lnTo>
                      <a:lnTo>
                        <a:pt x="3979" y="479"/>
                      </a:lnTo>
                      <a:lnTo>
                        <a:pt x="3990" y="490"/>
                      </a:lnTo>
                      <a:lnTo>
                        <a:pt x="3999" y="501"/>
                      </a:lnTo>
                      <a:lnTo>
                        <a:pt x="4019" y="528"/>
                      </a:lnTo>
                      <a:lnTo>
                        <a:pt x="4032" y="549"/>
                      </a:lnTo>
                      <a:lnTo>
                        <a:pt x="4034" y="554"/>
                      </a:lnTo>
                      <a:lnTo>
                        <a:pt x="4034" y="559"/>
                      </a:lnTo>
                      <a:lnTo>
                        <a:pt x="4033" y="564"/>
                      </a:lnTo>
                      <a:lnTo>
                        <a:pt x="4031" y="571"/>
                      </a:lnTo>
                      <a:lnTo>
                        <a:pt x="4029" y="576"/>
                      </a:lnTo>
                      <a:lnTo>
                        <a:pt x="4027" y="582"/>
                      </a:lnTo>
                      <a:lnTo>
                        <a:pt x="4026" y="588"/>
                      </a:lnTo>
                      <a:lnTo>
                        <a:pt x="4027" y="592"/>
                      </a:lnTo>
                      <a:lnTo>
                        <a:pt x="4029" y="598"/>
                      </a:lnTo>
                      <a:lnTo>
                        <a:pt x="4031" y="601"/>
                      </a:lnTo>
                      <a:lnTo>
                        <a:pt x="4033" y="603"/>
                      </a:lnTo>
                      <a:lnTo>
                        <a:pt x="4035" y="605"/>
                      </a:lnTo>
                      <a:lnTo>
                        <a:pt x="4038" y="606"/>
                      </a:lnTo>
                      <a:lnTo>
                        <a:pt x="4040" y="606"/>
                      </a:lnTo>
                      <a:lnTo>
                        <a:pt x="4044" y="605"/>
                      </a:lnTo>
                      <a:lnTo>
                        <a:pt x="4046" y="604"/>
                      </a:lnTo>
                      <a:lnTo>
                        <a:pt x="4058" y="598"/>
                      </a:lnTo>
                      <a:lnTo>
                        <a:pt x="4068" y="591"/>
                      </a:lnTo>
                      <a:lnTo>
                        <a:pt x="4076" y="590"/>
                      </a:lnTo>
                      <a:lnTo>
                        <a:pt x="4081" y="589"/>
                      </a:lnTo>
                      <a:lnTo>
                        <a:pt x="4088" y="590"/>
                      </a:lnTo>
                      <a:lnTo>
                        <a:pt x="4092" y="592"/>
                      </a:lnTo>
                      <a:lnTo>
                        <a:pt x="4101" y="598"/>
                      </a:lnTo>
                      <a:lnTo>
                        <a:pt x="4108" y="605"/>
                      </a:lnTo>
                      <a:lnTo>
                        <a:pt x="4116" y="613"/>
                      </a:lnTo>
                      <a:lnTo>
                        <a:pt x="4125" y="620"/>
                      </a:lnTo>
                      <a:lnTo>
                        <a:pt x="4129" y="622"/>
                      </a:lnTo>
                      <a:lnTo>
                        <a:pt x="4135" y="625"/>
                      </a:lnTo>
                      <a:lnTo>
                        <a:pt x="4142" y="627"/>
                      </a:lnTo>
                      <a:lnTo>
                        <a:pt x="4149" y="627"/>
                      </a:lnTo>
                      <a:lnTo>
                        <a:pt x="4155" y="626"/>
                      </a:lnTo>
                      <a:lnTo>
                        <a:pt x="4160" y="625"/>
                      </a:lnTo>
                      <a:lnTo>
                        <a:pt x="4166" y="622"/>
                      </a:lnTo>
                      <a:lnTo>
                        <a:pt x="4171" y="620"/>
                      </a:lnTo>
                      <a:lnTo>
                        <a:pt x="4174" y="617"/>
                      </a:lnTo>
                      <a:lnTo>
                        <a:pt x="4176" y="613"/>
                      </a:lnTo>
                      <a:lnTo>
                        <a:pt x="4176" y="611"/>
                      </a:lnTo>
                      <a:lnTo>
                        <a:pt x="4175" y="607"/>
                      </a:lnTo>
                      <a:lnTo>
                        <a:pt x="4174" y="605"/>
                      </a:lnTo>
                      <a:lnTo>
                        <a:pt x="4172" y="602"/>
                      </a:lnTo>
                      <a:lnTo>
                        <a:pt x="4168" y="599"/>
                      </a:lnTo>
                      <a:lnTo>
                        <a:pt x="4162" y="596"/>
                      </a:lnTo>
                      <a:lnTo>
                        <a:pt x="4158" y="595"/>
                      </a:lnTo>
                      <a:lnTo>
                        <a:pt x="4154" y="594"/>
                      </a:lnTo>
                      <a:lnTo>
                        <a:pt x="4149" y="593"/>
                      </a:lnTo>
                      <a:lnTo>
                        <a:pt x="4145" y="590"/>
                      </a:lnTo>
                      <a:lnTo>
                        <a:pt x="4142" y="587"/>
                      </a:lnTo>
                      <a:lnTo>
                        <a:pt x="4138" y="580"/>
                      </a:lnTo>
                      <a:lnTo>
                        <a:pt x="4135" y="575"/>
                      </a:lnTo>
                      <a:lnTo>
                        <a:pt x="4135" y="572"/>
                      </a:lnTo>
                      <a:lnTo>
                        <a:pt x="4135" y="568"/>
                      </a:lnTo>
                      <a:lnTo>
                        <a:pt x="4138" y="565"/>
                      </a:lnTo>
                      <a:lnTo>
                        <a:pt x="4140" y="564"/>
                      </a:lnTo>
                      <a:lnTo>
                        <a:pt x="4143" y="563"/>
                      </a:lnTo>
                      <a:lnTo>
                        <a:pt x="4147" y="562"/>
                      </a:lnTo>
                      <a:lnTo>
                        <a:pt x="4152" y="561"/>
                      </a:lnTo>
                      <a:lnTo>
                        <a:pt x="4161" y="561"/>
                      </a:lnTo>
                      <a:lnTo>
                        <a:pt x="4170" y="559"/>
                      </a:lnTo>
                      <a:lnTo>
                        <a:pt x="4174" y="558"/>
                      </a:lnTo>
                      <a:lnTo>
                        <a:pt x="4179" y="557"/>
                      </a:lnTo>
                      <a:lnTo>
                        <a:pt x="4182" y="553"/>
                      </a:lnTo>
                      <a:lnTo>
                        <a:pt x="4184" y="550"/>
                      </a:lnTo>
                      <a:lnTo>
                        <a:pt x="4186" y="547"/>
                      </a:lnTo>
                      <a:lnTo>
                        <a:pt x="4189" y="542"/>
                      </a:lnTo>
                      <a:lnTo>
                        <a:pt x="4193" y="540"/>
                      </a:lnTo>
                      <a:lnTo>
                        <a:pt x="4196" y="538"/>
                      </a:lnTo>
                      <a:lnTo>
                        <a:pt x="4199" y="537"/>
                      </a:lnTo>
                      <a:lnTo>
                        <a:pt x="4203" y="536"/>
                      </a:lnTo>
                      <a:lnTo>
                        <a:pt x="4207" y="535"/>
                      </a:lnTo>
                      <a:lnTo>
                        <a:pt x="4210" y="535"/>
                      </a:lnTo>
                      <a:lnTo>
                        <a:pt x="4218" y="537"/>
                      </a:lnTo>
                      <a:lnTo>
                        <a:pt x="4225" y="540"/>
                      </a:lnTo>
                      <a:lnTo>
                        <a:pt x="4232" y="546"/>
                      </a:lnTo>
                      <a:lnTo>
                        <a:pt x="4236" y="552"/>
                      </a:lnTo>
                      <a:lnTo>
                        <a:pt x="4238" y="554"/>
                      </a:lnTo>
                      <a:lnTo>
                        <a:pt x="4240" y="557"/>
                      </a:lnTo>
                      <a:lnTo>
                        <a:pt x="4243" y="558"/>
                      </a:lnTo>
                      <a:lnTo>
                        <a:pt x="4246" y="558"/>
                      </a:lnTo>
                      <a:lnTo>
                        <a:pt x="4253" y="559"/>
                      </a:lnTo>
                      <a:lnTo>
                        <a:pt x="4261" y="558"/>
                      </a:lnTo>
                      <a:lnTo>
                        <a:pt x="4269" y="558"/>
                      </a:lnTo>
                      <a:lnTo>
                        <a:pt x="4278" y="558"/>
                      </a:lnTo>
                      <a:lnTo>
                        <a:pt x="4281" y="559"/>
                      </a:lnTo>
                      <a:lnTo>
                        <a:pt x="4284" y="560"/>
                      </a:lnTo>
                      <a:lnTo>
                        <a:pt x="4289" y="561"/>
                      </a:lnTo>
                      <a:lnTo>
                        <a:pt x="4291" y="563"/>
                      </a:lnTo>
                      <a:lnTo>
                        <a:pt x="4294" y="566"/>
                      </a:lnTo>
                      <a:lnTo>
                        <a:pt x="4296" y="569"/>
                      </a:lnTo>
                      <a:lnTo>
                        <a:pt x="4297" y="573"/>
                      </a:lnTo>
                      <a:lnTo>
                        <a:pt x="4299" y="575"/>
                      </a:lnTo>
                      <a:lnTo>
                        <a:pt x="4297" y="578"/>
                      </a:lnTo>
                      <a:lnTo>
                        <a:pt x="4296" y="580"/>
                      </a:lnTo>
                      <a:lnTo>
                        <a:pt x="4295" y="582"/>
                      </a:lnTo>
                      <a:lnTo>
                        <a:pt x="4293" y="585"/>
                      </a:lnTo>
                      <a:lnTo>
                        <a:pt x="4281" y="591"/>
                      </a:lnTo>
                      <a:lnTo>
                        <a:pt x="4270" y="595"/>
                      </a:lnTo>
                      <a:lnTo>
                        <a:pt x="4251" y="604"/>
                      </a:lnTo>
                      <a:lnTo>
                        <a:pt x="4229" y="616"/>
                      </a:lnTo>
                      <a:lnTo>
                        <a:pt x="4220" y="621"/>
                      </a:lnTo>
                      <a:lnTo>
                        <a:pt x="4210" y="629"/>
                      </a:lnTo>
                      <a:lnTo>
                        <a:pt x="4201" y="635"/>
                      </a:lnTo>
                      <a:lnTo>
                        <a:pt x="4193" y="643"/>
                      </a:lnTo>
                      <a:lnTo>
                        <a:pt x="4182" y="655"/>
                      </a:lnTo>
                      <a:lnTo>
                        <a:pt x="4171" y="670"/>
                      </a:lnTo>
                      <a:lnTo>
                        <a:pt x="4167" y="677"/>
                      </a:lnTo>
                      <a:lnTo>
                        <a:pt x="4165" y="686"/>
                      </a:lnTo>
                      <a:lnTo>
                        <a:pt x="4165" y="689"/>
                      </a:lnTo>
                      <a:lnTo>
                        <a:pt x="4165" y="694"/>
                      </a:lnTo>
                      <a:lnTo>
                        <a:pt x="4166" y="698"/>
                      </a:lnTo>
                      <a:lnTo>
                        <a:pt x="4168" y="702"/>
                      </a:lnTo>
                      <a:lnTo>
                        <a:pt x="4170" y="707"/>
                      </a:lnTo>
                      <a:lnTo>
                        <a:pt x="4173" y="710"/>
                      </a:lnTo>
                      <a:lnTo>
                        <a:pt x="4175" y="712"/>
                      </a:lnTo>
                      <a:lnTo>
                        <a:pt x="4176" y="713"/>
                      </a:lnTo>
                      <a:lnTo>
                        <a:pt x="4179" y="713"/>
                      </a:lnTo>
                      <a:lnTo>
                        <a:pt x="4181" y="712"/>
                      </a:lnTo>
                      <a:lnTo>
                        <a:pt x="4182" y="711"/>
                      </a:lnTo>
                      <a:lnTo>
                        <a:pt x="4183" y="709"/>
                      </a:lnTo>
                      <a:lnTo>
                        <a:pt x="4188" y="699"/>
                      </a:lnTo>
                      <a:lnTo>
                        <a:pt x="4195" y="689"/>
                      </a:lnTo>
                      <a:lnTo>
                        <a:pt x="4201" y="685"/>
                      </a:lnTo>
                      <a:lnTo>
                        <a:pt x="4206" y="683"/>
                      </a:lnTo>
                      <a:lnTo>
                        <a:pt x="4211" y="682"/>
                      </a:lnTo>
                      <a:lnTo>
                        <a:pt x="4215" y="682"/>
                      </a:lnTo>
                      <a:lnTo>
                        <a:pt x="4219" y="683"/>
                      </a:lnTo>
                      <a:lnTo>
                        <a:pt x="4222" y="685"/>
                      </a:lnTo>
                      <a:lnTo>
                        <a:pt x="4225" y="687"/>
                      </a:lnTo>
                      <a:lnTo>
                        <a:pt x="4228" y="692"/>
                      </a:lnTo>
                      <a:lnTo>
                        <a:pt x="4233" y="700"/>
                      </a:lnTo>
                      <a:lnTo>
                        <a:pt x="4235" y="710"/>
                      </a:lnTo>
                      <a:lnTo>
                        <a:pt x="4237" y="720"/>
                      </a:lnTo>
                      <a:lnTo>
                        <a:pt x="4237" y="728"/>
                      </a:lnTo>
                      <a:lnTo>
                        <a:pt x="4238" y="749"/>
                      </a:lnTo>
                      <a:lnTo>
                        <a:pt x="4238" y="770"/>
                      </a:lnTo>
                      <a:lnTo>
                        <a:pt x="4238" y="792"/>
                      </a:lnTo>
                      <a:lnTo>
                        <a:pt x="4236" y="812"/>
                      </a:lnTo>
                      <a:lnTo>
                        <a:pt x="4235" y="821"/>
                      </a:lnTo>
                      <a:lnTo>
                        <a:pt x="4235" y="828"/>
                      </a:lnTo>
                      <a:lnTo>
                        <a:pt x="4236" y="833"/>
                      </a:lnTo>
                      <a:lnTo>
                        <a:pt x="4239" y="837"/>
                      </a:lnTo>
                      <a:lnTo>
                        <a:pt x="4241" y="842"/>
                      </a:lnTo>
                      <a:lnTo>
                        <a:pt x="4245" y="846"/>
                      </a:lnTo>
                      <a:lnTo>
                        <a:pt x="4247" y="851"/>
                      </a:lnTo>
                      <a:lnTo>
                        <a:pt x="4249" y="858"/>
                      </a:lnTo>
                      <a:lnTo>
                        <a:pt x="4249" y="860"/>
                      </a:lnTo>
                      <a:lnTo>
                        <a:pt x="4247" y="861"/>
                      </a:lnTo>
                      <a:lnTo>
                        <a:pt x="4245" y="863"/>
                      </a:lnTo>
                      <a:lnTo>
                        <a:pt x="4240" y="865"/>
                      </a:lnTo>
                      <a:lnTo>
                        <a:pt x="4232" y="870"/>
                      </a:lnTo>
                      <a:lnTo>
                        <a:pt x="4222" y="876"/>
                      </a:lnTo>
                      <a:lnTo>
                        <a:pt x="4216" y="879"/>
                      </a:lnTo>
                      <a:lnTo>
                        <a:pt x="4212" y="884"/>
                      </a:lnTo>
                      <a:lnTo>
                        <a:pt x="4208" y="889"/>
                      </a:lnTo>
                      <a:lnTo>
                        <a:pt x="4205" y="895"/>
                      </a:lnTo>
                      <a:lnTo>
                        <a:pt x="4202" y="900"/>
                      </a:lnTo>
                      <a:lnTo>
                        <a:pt x="4200" y="906"/>
                      </a:lnTo>
                      <a:lnTo>
                        <a:pt x="4200" y="914"/>
                      </a:lnTo>
                      <a:lnTo>
                        <a:pt x="4201" y="923"/>
                      </a:lnTo>
                      <a:lnTo>
                        <a:pt x="4205" y="932"/>
                      </a:lnTo>
                      <a:lnTo>
                        <a:pt x="4210" y="943"/>
                      </a:lnTo>
                      <a:lnTo>
                        <a:pt x="4215" y="953"/>
                      </a:lnTo>
                      <a:lnTo>
                        <a:pt x="4223" y="963"/>
                      </a:lnTo>
                      <a:lnTo>
                        <a:pt x="4230" y="971"/>
                      </a:lnTo>
                      <a:lnTo>
                        <a:pt x="4239" y="980"/>
                      </a:lnTo>
                      <a:lnTo>
                        <a:pt x="4247" y="987"/>
                      </a:lnTo>
                      <a:lnTo>
                        <a:pt x="4255" y="995"/>
                      </a:lnTo>
                      <a:lnTo>
                        <a:pt x="4264" y="1001"/>
                      </a:lnTo>
                      <a:lnTo>
                        <a:pt x="4273" y="1009"/>
                      </a:lnTo>
                      <a:lnTo>
                        <a:pt x="4275" y="1013"/>
                      </a:lnTo>
                      <a:lnTo>
                        <a:pt x="4276" y="1019"/>
                      </a:lnTo>
                      <a:lnTo>
                        <a:pt x="4276" y="1021"/>
                      </a:lnTo>
                      <a:lnTo>
                        <a:pt x="4276" y="1023"/>
                      </a:lnTo>
                      <a:lnTo>
                        <a:pt x="4275" y="1025"/>
                      </a:lnTo>
                      <a:lnTo>
                        <a:pt x="4273" y="1028"/>
                      </a:lnTo>
                      <a:lnTo>
                        <a:pt x="4266" y="1035"/>
                      </a:lnTo>
                      <a:lnTo>
                        <a:pt x="4261" y="1039"/>
                      </a:lnTo>
                      <a:lnTo>
                        <a:pt x="4256" y="1045"/>
                      </a:lnTo>
                      <a:lnTo>
                        <a:pt x="4251" y="1054"/>
                      </a:lnTo>
                      <a:lnTo>
                        <a:pt x="4248" y="1061"/>
                      </a:lnTo>
                      <a:lnTo>
                        <a:pt x="4243" y="1066"/>
                      </a:lnTo>
                      <a:lnTo>
                        <a:pt x="4240" y="1070"/>
                      </a:lnTo>
                      <a:lnTo>
                        <a:pt x="4235" y="1072"/>
                      </a:lnTo>
                      <a:lnTo>
                        <a:pt x="4224" y="1074"/>
                      </a:lnTo>
                      <a:lnTo>
                        <a:pt x="4210" y="1075"/>
                      </a:lnTo>
                      <a:lnTo>
                        <a:pt x="4208" y="1076"/>
                      </a:lnTo>
                      <a:lnTo>
                        <a:pt x="4206" y="1078"/>
                      </a:lnTo>
                      <a:lnTo>
                        <a:pt x="4202" y="1080"/>
                      </a:lnTo>
                      <a:lnTo>
                        <a:pt x="4201" y="1082"/>
                      </a:lnTo>
                      <a:lnTo>
                        <a:pt x="4198" y="1089"/>
                      </a:lnTo>
                      <a:lnTo>
                        <a:pt x="4196" y="1097"/>
                      </a:lnTo>
                      <a:lnTo>
                        <a:pt x="4195" y="1104"/>
                      </a:lnTo>
                      <a:lnTo>
                        <a:pt x="4196" y="1112"/>
                      </a:lnTo>
                      <a:lnTo>
                        <a:pt x="4197" y="1118"/>
                      </a:lnTo>
                      <a:lnTo>
                        <a:pt x="4200" y="1122"/>
                      </a:lnTo>
                      <a:lnTo>
                        <a:pt x="4206" y="1130"/>
                      </a:lnTo>
                      <a:lnTo>
                        <a:pt x="4211" y="1136"/>
                      </a:lnTo>
                      <a:lnTo>
                        <a:pt x="4218" y="1141"/>
                      </a:lnTo>
                      <a:lnTo>
                        <a:pt x="4224" y="1143"/>
                      </a:lnTo>
                      <a:lnTo>
                        <a:pt x="4232" y="1145"/>
                      </a:lnTo>
                      <a:lnTo>
                        <a:pt x="4239" y="1146"/>
                      </a:lnTo>
                      <a:lnTo>
                        <a:pt x="4248" y="1146"/>
                      </a:lnTo>
                      <a:lnTo>
                        <a:pt x="4256" y="1146"/>
                      </a:lnTo>
                      <a:lnTo>
                        <a:pt x="4257" y="1145"/>
                      </a:lnTo>
                      <a:lnTo>
                        <a:pt x="4260" y="1140"/>
                      </a:lnTo>
                      <a:lnTo>
                        <a:pt x="4262" y="1135"/>
                      </a:lnTo>
                      <a:lnTo>
                        <a:pt x="4264" y="1131"/>
                      </a:lnTo>
                      <a:lnTo>
                        <a:pt x="4267" y="1128"/>
                      </a:lnTo>
                      <a:lnTo>
                        <a:pt x="4272" y="1126"/>
                      </a:lnTo>
                      <a:lnTo>
                        <a:pt x="4276" y="1124"/>
                      </a:lnTo>
                      <a:lnTo>
                        <a:pt x="4280" y="1122"/>
                      </a:lnTo>
                      <a:lnTo>
                        <a:pt x="4284" y="1122"/>
                      </a:lnTo>
                      <a:lnTo>
                        <a:pt x="4288" y="1122"/>
                      </a:lnTo>
                      <a:lnTo>
                        <a:pt x="4292" y="1124"/>
                      </a:lnTo>
                      <a:lnTo>
                        <a:pt x="4294" y="1126"/>
                      </a:lnTo>
                      <a:lnTo>
                        <a:pt x="4296" y="1127"/>
                      </a:lnTo>
                      <a:lnTo>
                        <a:pt x="4299" y="1130"/>
                      </a:lnTo>
                      <a:lnTo>
                        <a:pt x="4299" y="1132"/>
                      </a:lnTo>
                      <a:lnTo>
                        <a:pt x="4297" y="1135"/>
                      </a:lnTo>
                      <a:lnTo>
                        <a:pt x="4295" y="1140"/>
                      </a:lnTo>
                      <a:lnTo>
                        <a:pt x="4289" y="1147"/>
                      </a:lnTo>
                      <a:lnTo>
                        <a:pt x="4282" y="1156"/>
                      </a:lnTo>
                      <a:lnTo>
                        <a:pt x="4278" y="1165"/>
                      </a:lnTo>
                      <a:lnTo>
                        <a:pt x="4275" y="1173"/>
                      </a:lnTo>
                      <a:lnTo>
                        <a:pt x="4275" y="1178"/>
                      </a:lnTo>
                      <a:lnTo>
                        <a:pt x="4275" y="1182"/>
                      </a:lnTo>
                      <a:lnTo>
                        <a:pt x="4276" y="1186"/>
                      </a:lnTo>
                      <a:lnTo>
                        <a:pt x="4277" y="1190"/>
                      </a:lnTo>
                      <a:lnTo>
                        <a:pt x="4279" y="1194"/>
                      </a:lnTo>
                      <a:lnTo>
                        <a:pt x="4283" y="1198"/>
                      </a:lnTo>
                      <a:lnTo>
                        <a:pt x="4288" y="1201"/>
                      </a:lnTo>
                      <a:lnTo>
                        <a:pt x="4293" y="1205"/>
                      </a:lnTo>
                      <a:lnTo>
                        <a:pt x="4310" y="1210"/>
                      </a:lnTo>
                      <a:lnTo>
                        <a:pt x="4318" y="1211"/>
                      </a:lnTo>
                      <a:lnTo>
                        <a:pt x="4320" y="1213"/>
                      </a:lnTo>
                      <a:lnTo>
                        <a:pt x="4321" y="1216"/>
                      </a:lnTo>
                      <a:lnTo>
                        <a:pt x="4323" y="1223"/>
                      </a:lnTo>
                      <a:lnTo>
                        <a:pt x="4326" y="1235"/>
                      </a:lnTo>
                      <a:lnTo>
                        <a:pt x="4329" y="1241"/>
                      </a:lnTo>
                      <a:lnTo>
                        <a:pt x="4333" y="1248"/>
                      </a:lnTo>
                      <a:lnTo>
                        <a:pt x="4340" y="1253"/>
                      </a:lnTo>
                      <a:lnTo>
                        <a:pt x="4347" y="1259"/>
                      </a:lnTo>
                      <a:lnTo>
                        <a:pt x="4351" y="1260"/>
                      </a:lnTo>
                      <a:lnTo>
                        <a:pt x="4356" y="1261"/>
                      </a:lnTo>
                      <a:lnTo>
                        <a:pt x="4359" y="1262"/>
                      </a:lnTo>
                      <a:lnTo>
                        <a:pt x="4363" y="1262"/>
                      </a:lnTo>
                      <a:lnTo>
                        <a:pt x="4367" y="1261"/>
                      </a:lnTo>
                      <a:lnTo>
                        <a:pt x="4370" y="1260"/>
                      </a:lnTo>
                      <a:lnTo>
                        <a:pt x="4373" y="1256"/>
                      </a:lnTo>
                      <a:lnTo>
                        <a:pt x="4375" y="1253"/>
                      </a:lnTo>
                      <a:lnTo>
                        <a:pt x="4387" y="1235"/>
                      </a:lnTo>
                      <a:lnTo>
                        <a:pt x="4404" y="1208"/>
                      </a:lnTo>
                      <a:lnTo>
                        <a:pt x="4411" y="1193"/>
                      </a:lnTo>
                      <a:lnTo>
                        <a:pt x="4416" y="1180"/>
                      </a:lnTo>
                      <a:lnTo>
                        <a:pt x="4418" y="1173"/>
                      </a:lnTo>
                      <a:lnTo>
                        <a:pt x="4418" y="1168"/>
                      </a:lnTo>
                      <a:lnTo>
                        <a:pt x="4418" y="1163"/>
                      </a:lnTo>
                      <a:lnTo>
                        <a:pt x="4416" y="1160"/>
                      </a:lnTo>
                      <a:lnTo>
                        <a:pt x="4414" y="1158"/>
                      </a:lnTo>
                      <a:lnTo>
                        <a:pt x="4410" y="1156"/>
                      </a:lnTo>
                      <a:lnTo>
                        <a:pt x="4404" y="1155"/>
                      </a:lnTo>
                      <a:lnTo>
                        <a:pt x="4399" y="1155"/>
                      </a:lnTo>
                      <a:lnTo>
                        <a:pt x="4387" y="1155"/>
                      </a:lnTo>
                      <a:lnTo>
                        <a:pt x="4375" y="1154"/>
                      </a:lnTo>
                      <a:lnTo>
                        <a:pt x="4370" y="1153"/>
                      </a:lnTo>
                      <a:lnTo>
                        <a:pt x="4366" y="1152"/>
                      </a:lnTo>
                      <a:lnTo>
                        <a:pt x="4361" y="1149"/>
                      </a:lnTo>
                      <a:lnTo>
                        <a:pt x="4358" y="1145"/>
                      </a:lnTo>
                      <a:lnTo>
                        <a:pt x="4357" y="1141"/>
                      </a:lnTo>
                      <a:lnTo>
                        <a:pt x="4357" y="1134"/>
                      </a:lnTo>
                      <a:lnTo>
                        <a:pt x="4358" y="1127"/>
                      </a:lnTo>
                      <a:lnTo>
                        <a:pt x="4362" y="1117"/>
                      </a:lnTo>
                      <a:lnTo>
                        <a:pt x="4366" y="1112"/>
                      </a:lnTo>
                      <a:lnTo>
                        <a:pt x="4371" y="1105"/>
                      </a:lnTo>
                      <a:lnTo>
                        <a:pt x="4378" y="1100"/>
                      </a:lnTo>
                      <a:lnTo>
                        <a:pt x="4387" y="1093"/>
                      </a:lnTo>
                      <a:lnTo>
                        <a:pt x="4397" y="1088"/>
                      </a:lnTo>
                      <a:lnTo>
                        <a:pt x="4405" y="1084"/>
                      </a:lnTo>
                      <a:lnTo>
                        <a:pt x="4414" y="1081"/>
                      </a:lnTo>
                      <a:lnTo>
                        <a:pt x="4421" y="1081"/>
                      </a:lnTo>
                      <a:lnTo>
                        <a:pt x="4428" y="1084"/>
                      </a:lnTo>
                      <a:lnTo>
                        <a:pt x="4434" y="1087"/>
                      </a:lnTo>
                      <a:lnTo>
                        <a:pt x="4438" y="1091"/>
                      </a:lnTo>
                      <a:lnTo>
                        <a:pt x="4440" y="1095"/>
                      </a:lnTo>
                      <a:lnTo>
                        <a:pt x="4442" y="1101"/>
                      </a:lnTo>
                      <a:lnTo>
                        <a:pt x="4445" y="1105"/>
                      </a:lnTo>
                      <a:lnTo>
                        <a:pt x="4449" y="1111"/>
                      </a:lnTo>
                      <a:lnTo>
                        <a:pt x="4453" y="1116"/>
                      </a:lnTo>
                      <a:lnTo>
                        <a:pt x="4457" y="1119"/>
                      </a:lnTo>
                      <a:lnTo>
                        <a:pt x="4461" y="1121"/>
                      </a:lnTo>
                      <a:lnTo>
                        <a:pt x="4464" y="1121"/>
                      </a:lnTo>
                      <a:lnTo>
                        <a:pt x="4466" y="1120"/>
                      </a:lnTo>
                      <a:lnTo>
                        <a:pt x="4468" y="1117"/>
                      </a:lnTo>
                      <a:lnTo>
                        <a:pt x="4469" y="1114"/>
                      </a:lnTo>
                      <a:lnTo>
                        <a:pt x="4470" y="1109"/>
                      </a:lnTo>
                      <a:lnTo>
                        <a:pt x="4471" y="1104"/>
                      </a:lnTo>
                      <a:lnTo>
                        <a:pt x="4472" y="1093"/>
                      </a:lnTo>
                      <a:lnTo>
                        <a:pt x="4474" y="1082"/>
                      </a:lnTo>
                      <a:lnTo>
                        <a:pt x="4475" y="1077"/>
                      </a:lnTo>
                      <a:lnTo>
                        <a:pt x="4476" y="1073"/>
                      </a:lnTo>
                      <a:lnTo>
                        <a:pt x="4478" y="1070"/>
                      </a:lnTo>
                      <a:lnTo>
                        <a:pt x="4480" y="1067"/>
                      </a:lnTo>
                      <a:lnTo>
                        <a:pt x="4484" y="1065"/>
                      </a:lnTo>
                      <a:lnTo>
                        <a:pt x="4488" y="1065"/>
                      </a:lnTo>
                      <a:lnTo>
                        <a:pt x="4491" y="1065"/>
                      </a:lnTo>
                      <a:lnTo>
                        <a:pt x="4493" y="1066"/>
                      </a:lnTo>
                      <a:lnTo>
                        <a:pt x="4495" y="1068"/>
                      </a:lnTo>
                      <a:lnTo>
                        <a:pt x="4496" y="1072"/>
                      </a:lnTo>
                      <a:lnTo>
                        <a:pt x="4498" y="1075"/>
                      </a:lnTo>
                      <a:lnTo>
                        <a:pt x="4499" y="1079"/>
                      </a:lnTo>
                      <a:lnTo>
                        <a:pt x="4503" y="1097"/>
                      </a:lnTo>
                      <a:lnTo>
                        <a:pt x="4506" y="1111"/>
                      </a:lnTo>
                      <a:lnTo>
                        <a:pt x="4512" y="1112"/>
                      </a:lnTo>
                      <a:lnTo>
                        <a:pt x="4518" y="1113"/>
                      </a:lnTo>
                      <a:lnTo>
                        <a:pt x="4522" y="1112"/>
                      </a:lnTo>
                      <a:lnTo>
                        <a:pt x="4526" y="1111"/>
                      </a:lnTo>
                      <a:lnTo>
                        <a:pt x="4534" y="1105"/>
                      </a:lnTo>
                      <a:lnTo>
                        <a:pt x="4540" y="1098"/>
                      </a:lnTo>
                      <a:lnTo>
                        <a:pt x="4544" y="1094"/>
                      </a:lnTo>
                      <a:lnTo>
                        <a:pt x="4548" y="1091"/>
                      </a:lnTo>
                      <a:lnTo>
                        <a:pt x="4551" y="1089"/>
                      </a:lnTo>
                      <a:lnTo>
                        <a:pt x="4556" y="1087"/>
                      </a:lnTo>
                      <a:lnTo>
                        <a:pt x="4561" y="1086"/>
                      </a:lnTo>
                      <a:lnTo>
                        <a:pt x="4566" y="1085"/>
                      </a:lnTo>
                      <a:lnTo>
                        <a:pt x="4573" y="1086"/>
                      </a:lnTo>
                      <a:lnTo>
                        <a:pt x="4580" y="1089"/>
                      </a:lnTo>
                      <a:lnTo>
                        <a:pt x="4585" y="1091"/>
                      </a:lnTo>
                      <a:lnTo>
                        <a:pt x="4588" y="1093"/>
                      </a:lnTo>
                      <a:lnTo>
                        <a:pt x="4590" y="1095"/>
                      </a:lnTo>
                      <a:lnTo>
                        <a:pt x="4590" y="1098"/>
                      </a:lnTo>
                      <a:lnTo>
                        <a:pt x="4588" y="1102"/>
                      </a:lnTo>
                      <a:lnTo>
                        <a:pt x="4582" y="1105"/>
                      </a:lnTo>
                      <a:lnTo>
                        <a:pt x="4575" y="1109"/>
                      </a:lnTo>
                      <a:lnTo>
                        <a:pt x="4567" y="1115"/>
                      </a:lnTo>
                      <a:lnTo>
                        <a:pt x="4564" y="1117"/>
                      </a:lnTo>
                      <a:lnTo>
                        <a:pt x="4562" y="1120"/>
                      </a:lnTo>
                      <a:lnTo>
                        <a:pt x="4560" y="1124"/>
                      </a:lnTo>
                      <a:lnTo>
                        <a:pt x="4559" y="1127"/>
                      </a:lnTo>
                      <a:lnTo>
                        <a:pt x="4560" y="1136"/>
                      </a:lnTo>
                      <a:lnTo>
                        <a:pt x="4564" y="1147"/>
                      </a:lnTo>
                      <a:lnTo>
                        <a:pt x="4565" y="1153"/>
                      </a:lnTo>
                      <a:lnTo>
                        <a:pt x="4565" y="1157"/>
                      </a:lnTo>
                      <a:lnTo>
                        <a:pt x="4564" y="1159"/>
                      </a:lnTo>
                      <a:lnTo>
                        <a:pt x="4563" y="1161"/>
                      </a:lnTo>
                      <a:lnTo>
                        <a:pt x="4562" y="1162"/>
                      </a:lnTo>
                      <a:lnTo>
                        <a:pt x="4559" y="1165"/>
                      </a:lnTo>
                      <a:lnTo>
                        <a:pt x="4552" y="1169"/>
                      </a:lnTo>
                      <a:lnTo>
                        <a:pt x="4546" y="1175"/>
                      </a:lnTo>
                      <a:lnTo>
                        <a:pt x="4539" y="1184"/>
                      </a:lnTo>
                      <a:lnTo>
                        <a:pt x="4535" y="1193"/>
                      </a:lnTo>
                      <a:lnTo>
                        <a:pt x="4533" y="1197"/>
                      </a:lnTo>
                      <a:lnTo>
                        <a:pt x="4533" y="1202"/>
                      </a:lnTo>
                      <a:lnTo>
                        <a:pt x="4532" y="1207"/>
                      </a:lnTo>
                      <a:lnTo>
                        <a:pt x="4533" y="1211"/>
                      </a:lnTo>
                      <a:lnTo>
                        <a:pt x="4534" y="1215"/>
                      </a:lnTo>
                      <a:lnTo>
                        <a:pt x="4536" y="1219"/>
                      </a:lnTo>
                      <a:lnTo>
                        <a:pt x="4538" y="1223"/>
                      </a:lnTo>
                      <a:lnTo>
                        <a:pt x="4543" y="1226"/>
                      </a:lnTo>
                      <a:lnTo>
                        <a:pt x="4548" y="1228"/>
                      </a:lnTo>
                      <a:lnTo>
                        <a:pt x="4553" y="1229"/>
                      </a:lnTo>
                      <a:lnTo>
                        <a:pt x="4559" y="1230"/>
                      </a:lnTo>
                      <a:lnTo>
                        <a:pt x="4564" y="1230"/>
                      </a:lnTo>
                      <a:lnTo>
                        <a:pt x="4570" y="1229"/>
                      </a:lnTo>
                      <a:lnTo>
                        <a:pt x="4575" y="1227"/>
                      </a:lnTo>
                      <a:lnTo>
                        <a:pt x="4580" y="1225"/>
                      </a:lnTo>
                      <a:lnTo>
                        <a:pt x="4585" y="1223"/>
                      </a:lnTo>
                      <a:lnTo>
                        <a:pt x="4591" y="1220"/>
                      </a:lnTo>
                      <a:lnTo>
                        <a:pt x="4597" y="1219"/>
                      </a:lnTo>
                      <a:lnTo>
                        <a:pt x="4603" y="1217"/>
                      </a:lnTo>
                      <a:lnTo>
                        <a:pt x="4610" y="1219"/>
                      </a:lnTo>
                      <a:lnTo>
                        <a:pt x="4621" y="1220"/>
                      </a:lnTo>
                      <a:lnTo>
                        <a:pt x="4634" y="1221"/>
                      </a:lnTo>
                      <a:lnTo>
                        <a:pt x="4641" y="1207"/>
                      </a:lnTo>
                      <a:lnTo>
                        <a:pt x="4647" y="1194"/>
                      </a:lnTo>
                      <a:lnTo>
                        <a:pt x="4651" y="1188"/>
                      </a:lnTo>
                      <a:lnTo>
                        <a:pt x="4656" y="1183"/>
                      </a:lnTo>
                      <a:lnTo>
                        <a:pt x="4663" y="1179"/>
                      </a:lnTo>
                      <a:lnTo>
                        <a:pt x="4671" y="1175"/>
                      </a:lnTo>
                      <a:lnTo>
                        <a:pt x="4678" y="1173"/>
                      </a:lnTo>
                      <a:lnTo>
                        <a:pt x="4684" y="1172"/>
                      </a:lnTo>
                      <a:lnTo>
                        <a:pt x="4690" y="1172"/>
                      </a:lnTo>
                      <a:lnTo>
                        <a:pt x="4693" y="1172"/>
                      </a:lnTo>
                      <a:lnTo>
                        <a:pt x="4696" y="1173"/>
                      </a:lnTo>
                      <a:lnTo>
                        <a:pt x="4698" y="1174"/>
                      </a:lnTo>
                      <a:lnTo>
                        <a:pt x="4700" y="1176"/>
                      </a:lnTo>
                      <a:lnTo>
                        <a:pt x="4701" y="1180"/>
                      </a:lnTo>
                      <a:lnTo>
                        <a:pt x="4705" y="1195"/>
                      </a:lnTo>
                      <a:lnTo>
                        <a:pt x="4712" y="1214"/>
                      </a:lnTo>
                      <a:lnTo>
                        <a:pt x="4717" y="1221"/>
                      </a:lnTo>
                      <a:lnTo>
                        <a:pt x="4722" y="1225"/>
                      </a:lnTo>
                      <a:lnTo>
                        <a:pt x="4729" y="1229"/>
                      </a:lnTo>
                      <a:lnTo>
                        <a:pt x="4737" y="1232"/>
                      </a:lnTo>
                      <a:lnTo>
                        <a:pt x="4745" y="1234"/>
                      </a:lnTo>
                      <a:lnTo>
                        <a:pt x="4753" y="1235"/>
                      </a:lnTo>
                      <a:lnTo>
                        <a:pt x="4761" y="1235"/>
                      </a:lnTo>
                      <a:lnTo>
                        <a:pt x="4768" y="1234"/>
                      </a:lnTo>
                      <a:lnTo>
                        <a:pt x="4767" y="1229"/>
                      </a:lnTo>
                      <a:lnTo>
                        <a:pt x="4763" y="1224"/>
                      </a:lnTo>
                      <a:lnTo>
                        <a:pt x="4758" y="1217"/>
                      </a:lnTo>
                      <a:lnTo>
                        <a:pt x="4752" y="1210"/>
                      </a:lnTo>
                      <a:lnTo>
                        <a:pt x="4747" y="1202"/>
                      </a:lnTo>
                      <a:lnTo>
                        <a:pt x="4742" y="1195"/>
                      </a:lnTo>
                      <a:lnTo>
                        <a:pt x="4741" y="1190"/>
                      </a:lnTo>
                      <a:lnTo>
                        <a:pt x="4741" y="1186"/>
                      </a:lnTo>
                      <a:lnTo>
                        <a:pt x="4742" y="1182"/>
                      </a:lnTo>
                      <a:lnTo>
                        <a:pt x="4744" y="1178"/>
                      </a:lnTo>
                      <a:lnTo>
                        <a:pt x="4746" y="1175"/>
                      </a:lnTo>
                      <a:lnTo>
                        <a:pt x="4749" y="1174"/>
                      </a:lnTo>
                      <a:lnTo>
                        <a:pt x="4753" y="1174"/>
                      </a:lnTo>
                      <a:lnTo>
                        <a:pt x="4759" y="1174"/>
                      </a:lnTo>
                      <a:lnTo>
                        <a:pt x="4769" y="1176"/>
                      </a:lnTo>
                      <a:lnTo>
                        <a:pt x="4784" y="1180"/>
                      </a:lnTo>
                      <a:lnTo>
                        <a:pt x="4808" y="1189"/>
                      </a:lnTo>
                      <a:lnTo>
                        <a:pt x="4826" y="1197"/>
                      </a:lnTo>
                      <a:lnTo>
                        <a:pt x="4831" y="1200"/>
                      </a:lnTo>
                      <a:lnTo>
                        <a:pt x="4834" y="1205"/>
                      </a:lnTo>
                      <a:lnTo>
                        <a:pt x="4836" y="1209"/>
                      </a:lnTo>
                      <a:lnTo>
                        <a:pt x="4838" y="1213"/>
                      </a:lnTo>
                      <a:lnTo>
                        <a:pt x="4839" y="1222"/>
                      </a:lnTo>
                      <a:lnTo>
                        <a:pt x="4842" y="1232"/>
                      </a:lnTo>
                      <a:lnTo>
                        <a:pt x="4847" y="1240"/>
                      </a:lnTo>
                      <a:lnTo>
                        <a:pt x="4852" y="1248"/>
                      </a:lnTo>
                      <a:lnTo>
                        <a:pt x="4853" y="1250"/>
                      </a:lnTo>
                      <a:lnTo>
                        <a:pt x="4853" y="1251"/>
                      </a:lnTo>
                      <a:lnTo>
                        <a:pt x="4852" y="1252"/>
                      </a:lnTo>
                      <a:lnTo>
                        <a:pt x="4850" y="1254"/>
                      </a:lnTo>
                      <a:lnTo>
                        <a:pt x="4846" y="1256"/>
                      </a:lnTo>
                      <a:lnTo>
                        <a:pt x="4838" y="1259"/>
                      </a:lnTo>
                      <a:lnTo>
                        <a:pt x="4834" y="1261"/>
                      </a:lnTo>
                      <a:lnTo>
                        <a:pt x="4832" y="1263"/>
                      </a:lnTo>
                      <a:lnTo>
                        <a:pt x="4829" y="1266"/>
                      </a:lnTo>
                      <a:lnTo>
                        <a:pt x="4827" y="1269"/>
                      </a:lnTo>
                      <a:lnTo>
                        <a:pt x="4823" y="1278"/>
                      </a:lnTo>
                      <a:lnTo>
                        <a:pt x="4821" y="1287"/>
                      </a:lnTo>
                      <a:lnTo>
                        <a:pt x="4821" y="1297"/>
                      </a:lnTo>
                      <a:lnTo>
                        <a:pt x="4821" y="1308"/>
                      </a:lnTo>
                      <a:lnTo>
                        <a:pt x="4822" y="1319"/>
                      </a:lnTo>
                      <a:lnTo>
                        <a:pt x="4825" y="1330"/>
                      </a:lnTo>
                      <a:lnTo>
                        <a:pt x="4828" y="1341"/>
                      </a:lnTo>
                      <a:lnTo>
                        <a:pt x="4831" y="1349"/>
                      </a:lnTo>
                      <a:lnTo>
                        <a:pt x="4835" y="1358"/>
                      </a:lnTo>
                      <a:lnTo>
                        <a:pt x="4840" y="1365"/>
                      </a:lnTo>
                      <a:lnTo>
                        <a:pt x="4845" y="1370"/>
                      </a:lnTo>
                      <a:lnTo>
                        <a:pt x="4852" y="1373"/>
                      </a:lnTo>
                      <a:lnTo>
                        <a:pt x="4854" y="1374"/>
                      </a:lnTo>
                      <a:lnTo>
                        <a:pt x="4857" y="1374"/>
                      </a:lnTo>
                      <a:lnTo>
                        <a:pt x="4860" y="1373"/>
                      </a:lnTo>
                      <a:lnTo>
                        <a:pt x="4863" y="1371"/>
                      </a:lnTo>
                      <a:lnTo>
                        <a:pt x="4868" y="1367"/>
                      </a:lnTo>
                      <a:lnTo>
                        <a:pt x="4871" y="1360"/>
                      </a:lnTo>
                      <a:lnTo>
                        <a:pt x="4874" y="1350"/>
                      </a:lnTo>
                      <a:lnTo>
                        <a:pt x="4877" y="1341"/>
                      </a:lnTo>
                      <a:lnTo>
                        <a:pt x="4881" y="1331"/>
                      </a:lnTo>
                      <a:lnTo>
                        <a:pt x="4884" y="1321"/>
                      </a:lnTo>
                      <a:lnTo>
                        <a:pt x="4887" y="1313"/>
                      </a:lnTo>
                      <a:lnTo>
                        <a:pt x="4892" y="1305"/>
                      </a:lnTo>
                      <a:lnTo>
                        <a:pt x="4898" y="1298"/>
                      </a:lnTo>
                      <a:lnTo>
                        <a:pt x="4908" y="1291"/>
                      </a:lnTo>
                      <a:lnTo>
                        <a:pt x="4913" y="1288"/>
                      </a:lnTo>
                      <a:lnTo>
                        <a:pt x="4917" y="1286"/>
                      </a:lnTo>
                      <a:lnTo>
                        <a:pt x="4922" y="1286"/>
                      </a:lnTo>
                      <a:lnTo>
                        <a:pt x="4926" y="1287"/>
                      </a:lnTo>
                      <a:lnTo>
                        <a:pt x="4929" y="1290"/>
                      </a:lnTo>
                      <a:lnTo>
                        <a:pt x="4931" y="1294"/>
                      </a:lnTo>
                      <a:lnTo>
                        <a:pt x="4933" y="1298"/>
                      </a:lnTo>
                      <a:lnTo>
                        <a:pt x="4935" y="1304"/>
                      </a:lnTo>
                      <a:lnTo>
                        <a:pt x="4937" y="1315"/>
                      </a:lnTo>
                      <a:lnTo>
                        <a:pt x="4940" y="1324"/>
                      </a:lnTo>
                      <a:lnTo>
                        <a:pt x="4943" y="1328"/>
                      </a:lnTo>
                      <a:lnTo>
                        <a:pt x="4949" y="1330"/>
                      </a:lnTo>
                      <a:lnTo>
                        <a:pt x="4955" y="1331"/>
                      </a:lnTo>
                      <a:lnTo>
                        <a:pt x="4964" y="1333"/>
                      </a:lnTo>
                      <a:lnTo>
                        <a:pt x="4973" y="1335"/>
                      </a:lnTo>
                      <a:lnTo>
                        <a:pt x="4980" y="1337"/>
                      </a:lnTo>
                      <a:lnTo>
                        <a:pt x="4988" y="1341"/>
                      </a:lnTo>
                      <a:lnTo>
                        <a:pt x="4993" y="1345"/>
                      </a:lnTo>
                      <a:lnTo>
                        <a:pt x="5001" y="1350"/>
                      </a:lnTo>
                      <a:lnTo>
                        <a:pt x="5008" y="1355"/>
                      </a:lnTo>
                      <a:lnTo>
                        <a:pt x="5016" y="1357"/>
                      </a:lnTo>
                      <a:lnTo>
                        <a:pt x="5022" y="1357"/>
                      </a:lnTo>
                      <a:lnTo>
                        <a:pt x="5029" y="1356"/>
                      </a:lnTo>
                      <a:lnTo>
                        <a:pt x="5035" y="1352"/>
                      </a:lnTo>
                      <a:lnTo>
                        <a:pt x="5042" y="1348"/>
                      </a:lnTo>
                      <a:lnTo>
                        <a:pt x="5046" y="1344"/>
                      </a:lnTo>
                      <a:lnTo>
                        <a:pt x="5050" y="1338"/>
                      </a:lnTo>
                      <a:lnTo>
                        <a:pt x="5054" y="1332"/>
                      </a:lnTo>
                      <a:lnTo>
                        <a:pt x="5056" y="1327"/>
                      </a:lnTo>
                      <a:lnTo>
                        <a:pt x="5058" y="1320"/>
                      </a:lnTo>
                      <a:lnTo>
                        <a:pt x="5058" y="1314"/>
                      </a:lnTo>
                      <a:lnTo>
                        <a:pt x="5057" y="1308"/>
                      </a:lnTo>
                      <a:lnTo>
                        <a:pt x="5054" y="1304"/>
                      </a:lnTo>
                      <a:lnTo>
                        <a:pt x="5049" y="1300"/>
                      </a:lnTo>
                      <a:lnTo>
                        <a:pt x="5042" y="1293"/>
                      </a:lnTo>
                      <a:lnTo>
                        <a:pt x="5038" y="1289"/>
                      </a:lnTo>
                      <a:lnTo>
                        <a:pt x="5037" y="1287"/>
                      </a:lnTo>
                      <a:lnTo>
                        <a:pt x="5037" y="1286"/>
                      </a:lnTo>
                      <a:lnTo>
                        <a:pt x="5037" y="1283"/>
                      </a:lnTo>
                      <a:lnTo>
                        <a:pt x="5038" y="1282"/>
                      </a:lnTo>
                      <a:lnTo>
                        <a:pt x="5046" y="1277"/>
                      </a:lnTo>
                      <a:lnTo>
                        <a:pt x="5055" y="1267"/>
                      </a:lnTo>
                      <a:lnTo>
                        <a:pt x="5056" y="1263"/>
                      </a:lnTo>
                      <a:lnTo>
                        <a:pt x="5056" y="1257"/>
                      </a:lnTo>
                      <a:lnTo>
                        <a:pt x="5056" y="1250"/>
                      </a:lnTo>
                      <a:lnTo>
                        <a:pt x="5055" y="1241"/>
                      </a:lnTo>
                      <a:lnTo>
                        <a:pt x="5055" y="1234"/>
                      </a:lnTo>
                      <a:lnTo>
                        <a:pt x="5055" y="1226"/>
                      </a:lnTo>
                      <a:lnTo>
                        <a:pt x="5055" y="1220"/>
                      </a:lnTo>
                      <a:lnTo>
                        <a:pt x="5057" y="1214"/>
                      </a:lnTo>
                      <a:lnTo>
                        <a:pt x="5059" y="1213"/>
                      </a:lnTo>
                      <a:lnTo>
                        <a:pt x="5060" y="1212"/>
                      </a:lnTo>
                      <a:lnTo>
                        <a:pt x="5063" y="1211"/>
                      </a:lnTo>
                      <a:lnTo>
                        <a:pt x="5065" y="1211"/>
                      </a:lnTo>
                      <a:lnTo>
                        <a:pt x="5071" y="1211"/>
                      </a:lnTo>
                      <a:lnTo>
                        <a:pt x="5076" y="1213"/>
                      </a:lnTo>
                      <a:lnTo>
                        <a:pt x="5087" y="1216"/>
                      </a:lnTo>
                      <a:lnTo>
                        <a:pt x="5092" y="1216"/>
                      </a:lnTo>
                      <a:lnTo>
                        <a:pt x="5092" y="1216"/>
                      </a:lnTo>
                      <a:lnTo>
                        <a:pt x="5092" y="1219"/>
                      </a:lnTo>
                      <a:lnTo>
                        <a:pt x="5093" y="1221"/>
                      </a:lnTo>
                      <a:lnTo>
                        <a:pt x="5095" y="1223"/>
                      </a:lnTo>
                      <a:lnTo>
                        <a:pt x="5096" y="1224"/>
                      </a:lnTo>
                      <a:lnTo>
                        <a:pt x="5098" y="1227"/>
                      </a:lnTo>
                      <a:lnTo>
                        <a:pt x="5101" y="1229"/>
                      </a:lnTo>
                      <a:lnTo>
                        <a:pt x="5103" y="1237"/>
                      </a:lnTo>
                      <a:lnTo>
                        <a:pt x="5106" y="1242"/>
                      </a:lnTo>
                      <a:lnTo>
                        <a:pt x="5110" y="1248"/>
                      </a:lnTo>
                      <a:lnTo>
                        <a:pt x="5113" y="1254"/>
                      </a:lnTo>
                      <a:lnTo>
                        <a:pt x="5116" y="1260"/>
                      </a:lnTo>
                      <a:lnTo>
                        <a:pt x="5118" y="1266"/>
                      </a:lnTo>
                      <a:lnTo>
                        <a:pt x="5120" y="1275"/>
                      </a:lnTo>
                      <a:lnTo>
                        <a:pt x="5122" y="1284"/>
                      </a:lnTo>
                      <a:lnTo>
                        <a:pt x="5120" y="1293"/>
                      </a:lnTo>
                      <a:lnTo>
                        <a:pt x="5117" y="1303"/>
                      </a:lnTo>
                      <a:lnTo>
                        <a:pt x="5113" y="1311"/>
                      </a:lnTo>
                      <a:lnTo>
                        <a:pt x="5109" y="1320"/>
                      </a:lnTo>
                      <a:lnTo>
                        <a:pt x="5104" y="1329"/>
                      </a:lnTo>
                      <a:lnTo>
                        <a:pt x="5100" y="1337"/>
                      </a:lnTo>
                      <a:lnTo>
                        <a:pt x="5098" y="1347"/>
                      </a:lnTo>
                      <a:lnTo>
                        <a:pt x="5097" y="1357"/>
                      </a:lnTo>
                      <a:lnTo>
                        <a:pt x="5097" y="1367"/>
                      </a:lnTo>
                      <a:lnTo>
                        <a:pt x="5098" y="1375"/>
                      </a:lnTo>
                      <a:lnTo>
                        <a:pt x="5100" y="1384"/>
                      </a:lnTo>
                      <a:lnTo>
                        <a:pt x="5102" y="1392"/>
                      </a:lnTo>
                      <a:lnTo>
                        <a:pt x="5106" y="1410"/>
                      </a:lnTo>
                      <a:lnTo>
                        <a:pt x="5112" y="1428"/>
                      </a:lnTo>
                      <a:lnTo>
                        <a:pt x="5116" y="1445"/>
                      </a:lnTo>
                      <a:lnTo>
                        <a:pt x="5119" y="1465"/>
                      </a:lnTo>
                      <a:lnTo>
                        <a:pt x="5119" y="1473"/>
                      </a:lnTo>
                      <a:lnTo>
                        <a:pt x="5118" y="1483"/>
                      </a:lnTo>
                      <a:lnTo>
                        <a:pt x="5117" y="1494"/>
                      </a:lnTo>
                      <a:lnTo>
                        <a:pt x="5114" y="1504"/>
                      </a:lnTo>
                      <a:lnTo>
                        <a:pt x="5078" y="1552"/>
                      </a:lnTo>
                      <a:lnTo>
                        <a:pt x="5069" y="1599"/>
                      </a:lnTo>
                      <a:lnTo>
                        <a:pt x="5068" y="1601"/>
                      </a:lnTo>
                      <a:lnTo>
                        <a:pt x="5068" y="1603"/>
                      </a:lnTo>
                      <a:lnTo>
                        <a:pt x="5064" y="1644"/>
                      </a:lnTo>
                      <a:lnTo>
                        <a:pt x="4579" y="4400"/>
                      </a:lnTo>
                      <a:lnTo>
                        <a:pt x="4557" y="4451"/>
                      </a:lnTo>
                      <a:lnTo>
                        <a:pt x="4557" y="4451"/>
                      </a:lnTo>
                      <a:lnTo>
                        <a:pt x="4555" y="4445"/>
                      </a:lnTo>
                      <a:lnTo>
                        <a:pt x="4551" y="4438"/>
                      </a:lnTo>
                      <a:lnTo>
                        <a:pt x="4547" y="4428"/>
                      </a:lnTo>
                      <a:lnTo>
                        <a:pt x="4542" y="4420"/>
                      </a:lnTo>
                      <a:lnTo>
                        <a:pt x="4535" y="4411"/>
                      </a:lnTo>
                      <a:lnTo>
                        <a:pt x="4530" y="4402"/>
                      </a:lnTo>
                      <a:lnTo>
                        <a:pt x="4515" y="4385"/>
                      </a:lnTo>
                      <a:lnTo>
                        <a:pt x="4499" y="4369"/>
                      </a:lnTo>
                      <a:lnTo>
                        <a:pt x="4484" y="4354"/>
                      </a:lnTo>
                      <a:lnTo>
                        <a:pt x="4469" y="4338"/>
                      </a:lnTo>
                      <a:lnTo>
                        <a:pt x="4454" y="4322"/>
                      </a:lnTo>
                      <a:lnTo>
                        <a:pt x="4441" y="4305"/>
                      </a:lnTo>
                      <a:lnTo>
                        <a:pt x="4436" y="4300"/>
                      </a:lnTo>
                      <a:lnTo>
                        <a:pt x="4429" y="4293"/>
                      </a:lnTo>
                      <a:lnTo>
                        <a:pt x="4423" y="4287"/>
                      </a:lnTo>
                      <a:lnTo>
                        <a:pt x="4415" y="4281"/>
                      </a:lnTo>
                      <a:lnTo>
                        <a:pt x="4399" y="4270"/>
                      </a:lnTo>
                      <a:lnTo>
                        <a:pt x="4384" y="4258"/>
                      </a:lnTo>
                      <a:lnTo>
                        <a:pt x="4375" y="4251"/>
                      </a:lnTo>
                      <a:lnTo>
                        <a:pt x="4369" y="4245"/>
                      </a:lnTo>
                      <a:lnTo>
                        <a:pt x="4361" y="4238"/>
                      </a:lnTo>
                      <a:lnTo>
                        <a:pt x="4355" y="4231"/>
                      </a:lnTo>
                      <a:lnTo>
                        <a:pt x="4350" y="4223"/>
                      </a:lnTo>
                      <a:lnTo>
                        <a:pt x="4345" y="4214"/>
                      </a:lnTo>
                      <a:lnTo>
                        <a:pt x="4342" y="4206"/>
                      </a:lnTo>
                      <a:lnTo>
                        <a:pt x="4340" y="4196"/>
                      </a:lnTo>
                      <a:lnTo>
                        <a:pt x="4337" y="4183"/>
                      </a:lnTo>
                      <a:lnTo>
                        <a:pt x="4333" y="4172"/>
                      </a:lnTo>
                      <a:lnTo>
                        <a:pt x="4329" y="4163"/>
                      </a:lnTo>
                      <a:lnTo>
                        <a:pt x="4322" y="4154"/>
                      </a:lnTo>
                      <a:lnTo>
                        <a:pt x="4316" y="4146"/>
                      </a:lnTo>
                      <a:lnTo>
                        <a:pt x="4307" y="4139"/>
                      </a:lnTo>
                      <a:lnTo>
                        <a:pt x="4300" y="4132"/>
                      </a:lnTo>
                      <a:lnTo>
                        <a:pt x="4290" y="4127"/>
                      </a:lnTo>
                      <a:lnTo>
                        <a:pt x="4272" y="4115"/>
                      </a:lnTo>
                      <a:lnTo>
                        <a:pt x="4252" y="4104"/>
                      </a:lnTo>
                      <a:lnTo>
                        <a:pt x="4242" y="4098"/>
                      </a:lnTo>
                      <a:lnTo>
                        <a:pt x="4233" y="4090"/>
                      </a:lnTo>
                      <a:lnTo>
                        <a:pt x="4224" y="4083"/>
                      </a:lnTo>
                      <a:lnTo>
                        <a:pt x="4215" y="4074"/>
                      </a:lnTo>
                      <a:lnTo>
                        <a:pt x="4203" y="4061"/>
                      </a:lnTo>
                      <a:lnTo>
                        <a:pt x="4193" y="4050"/>
                      </a:lnTo>
                      <a:lnTo>
                        <a:pt x="4182" y="4043"/>
                      </a:lnTo>
                      <a:lnTo>
                        <a:pt x="4172" y="4037"/>
                      </a:lnTo>
                      <a:lnTo>
                        <a:pt x="4161" y="4034"/>
                      </a:lnTo>
                      <a:lnTo>
                        <a:pt x="4152" y="4033"/>
                      </a:lnTo>
                      <a:lnTo>
                        <a:pt x="4143" y="4033"/>
                      </a:lnTo>
                      <a:lnTo>
                        <a:pt x="4133" y="4035"/>
                      </a:lnTo>
                      <a:lnTo>
                        <a:pt x="4124" y="4038"/>
                      </a:lnTo>
                      <a:lnTo>
                        <a:pt x="4114" y="4044"/>
                      </a:lnTo>
                      <a:lnTo>
                        <a:pt x="4104" y="4049"/>
                      </a:lnTo>
                      <a:lnTo>
                        <a:pt x="4093" y="4055"/>
                      </a:lnTo>
                      <a:lnTo>
                        <a:pt x="4072" y="4070"/>
                      </a:lnTo>
                      <a:lnTo>
                        <a:pt x="4047" y="4084"/>
                      </a:lnTo>
                      <a:lnTo>
                        <a:pt x="4036" y="4090"/>
                      </a:lnTo>
                      <a:lnTo>
                        <a:pt x="4025" y="4094"/>
                      </a:lnTo>
                      <a:lnTo>
                        <a:pt x="4016" y="4097"/>
                      </a:lnTo>
                      <a:lnTo>
                        <a:pt x="4007" y="4097"/>
                      </a:lnTo>
                      <a:lnTo>
                        <a:pt x="3998" y="4097"/>
                      </a:lnTo>
                      <a:lnTo>
                        <a:pt x="3990" y="4096"/>
                      </a:lnTo>
                      <a:lnTo>
                        <a:pt x="3982" y="4094"/>
                      </a:lnTo>
                      <a:lnTo>
                        <a:pt x="3975" y="4090"/>
                      </a:lnTo>
                      <a:lnTo>
                        <a:pt x="3959" y="4084"/>
                      </a:lnTo>
                      <a:lnTo>
                        <a:pt x="3943" y="4076"/>
                      </a:lnTo>
                      <a:lnTo>
                        <a:pt x="3936" y="4073"/>
                      </a:lnTo>
                      <a:lnTo>
                        <a:pt x="3927" y="4070"/>
                      </a:lnTo>
                      <a:lnTo>
                        <a:pt x="3918" y="4067"/>
                      </a:lnTo>
                      <a:lnTo>
                        <a:pt x="3909" y="4064"/>
                      </a:lnTo>
                      <a:lnTo>
                        <a:pt x="3899" y="4064"/>
                      </a:lnTo>
                      <a:lnTo>
                        <a:pt x="3889" y="4064"/>
                      </a:lnTo>
                      <a:lnTo>
                        <a:pt x="3877" y="4067"/>
                      </a:lnTo>
                      <a:lnTo>
                        <a:pt x="3865" y="4069"/>
                      </a:lnTo>
                      <a:lnTo>
                        <a:pt x="3845" y="4048"/>
                      </a:lnTo>
                      <a:lnTo>
                        <a:pt x="3842" y="4046"/>
                      </a:lnTo>
                      <a:lnTo>
                        <a:pt x="3837" y="4044"/>
                      </a:lnTo>
                      <a:lnTo>
                        <a:pt x="3834" y="4040"/>
                      </a:lnTo>
                      <a:lnTo>
                        <a:pt x="3830" y="4035"/>
                      </a:lnTo>
                      <a:lnTo>
                        <a:pt x="3823" y="4027"/>
                      </a:lnTo>
                      <a:lnTo>
                        <a:pt x="3817" y="4019"/>
                      </a:lnTo>
                      <a:lnTo>
                        <a:pt x="3811" y="4015"/>
                      </a:lnTo>
                      <a:lnTo>
                        <a:pt x="3806" y="4011"/>
                      </a:lnTo>
                      <a:lnTo>
                        <a:pt x="3801" y="4010"/>
                      </a:lnTo>
                      <a:lnTo>
                        <a:pt x="3794" y="4009"/>
                      </a:lnTo>
                      <a:lnTo>
                        <a:pt x="3781" y="4009"/>
                      </a:lnTo>
                      <a:lnTo>
                        <a:pt x="3768" y="4009"/>
                      </a:lnTo>
                      <a:lnTo>
                        <a:pt x="4451" y="2936"/>
                      </a:lnTo>
                      <a:lnTo>
                        <a:pt x="4448" y="2930"/>
                      </a:lnTo>
                      <a:lnTo>
                        <a:pt x="4445" y="2924"/>
                      </a:lnTo>
                      <a:lnTo>
                        <a:pt x="4443" y="2916"/>
                      </a:lnTo>
                      <a:lnTo>
                        <a:pt x="4442" y="2909"/>
                      </a:lnTo>
                      <a:lnTo>
                        <a:pt x="4439" y="2891"/>
                      </a:lnTo>
                      <a:lnTo>
                        <a:pt x="4436" y="2874"/>
                      </a:lnTo>
                      <a:lnTo>
                        <a:pt x="4434" y="2858"/>
                      </a:lnTo>
                      <a:lnTo>
                        <a:pt x="4430" y="2843"/>
                      </a:lnTo>
                      <a:lnTo>
                        <a:pt x="4428" y="2837"/>
                      </a:lnTo>
                      <a:lnTo>
                        <a:pt x="4426" y="2833"/>
                      </a:lnTo>
                      <a:lnTo>
                        <a:pt x="4424" y="2830"/>
                      </a:lnTo>
                      <a:lnTo>
                        <a:pt x="4421" y="2829"/>
                      </a:lnTo>
                      <a:lnTo>
                        <a:pt x="4416" y="2829"/>
                      </a:lnTo>
                      <a:lnTo>
                        <a:pt x="4412" y="2830"/>
                      </a:lnTo>
                      <a:lnTo>
                        <a:pt x="4409" y="2833"/>
                      </a:lnTo>
                      <a:lnTo>
                        <a:pt x="4405" y="2837"/>
                      </a:lnTo>
                      <a:lnTo>
                        <a:pt x="4401" y="2848"/>
                      </a:lnTo>
                      <a:lnTo>
                        <a:pt x="4398" y="2861"/>
                      </a:lnTo>
                      <a:lnTo>
                        <a:pt x="4396" y="2868"/>
                      </a:lnTo>
                      <a:lnTo>
                        <a:pt x="4393" y="2873"/>
                      </a:lnTo>
                      <a:lnTo>
                        <a:pt x="4390" y="2879"/>
                      </a:lnTo>
                      <a:lnTo>
                        <a:pt x="4387" y="2883"/>
                      </a:lnTo>
                      <a:lnTo>
                        <a:pt x="4383" y="2886"/>
                      </a:lnTo>
                      <a:lnTo>
                        <a:pt x="4378" y="2888"/>
                      </a:lnTo>
                      <a:lnTo>
                        <a:pt x="4372" y="2888"/>
                      </a:lnTo>
                      <a:lnTo>
                        <a:pt x="4366" y="2887"/>
                      </a:lnTo>
                      <a:lnTo>
                        <a:pt x="4359" y="2884"/>
                      </a:lnTo>
                      <a:lnTo>
                        <a:pt x="4354" y="2880"/>
                      </a:lnTo>
                      <a:lnTo>
                        <a:pt x="4350" y="2875"/>
                      </a:lnTo>
                      <a:lnTo>
                        <a:pt x="4347" y="2870"/>
                      </a:lnTo>
                      <a:lnTo>
                        <a:pt x="4343" y="2859"/>
                      </a:lnTo>
                      <a:lnTo>
                        <a:pt x="4342" y="2847"/>
                      </a:lnTo>
                      <a:lnTo>
                        <a:pt x="4341" y="2835"/>
                      </a:lnTo>
                      <a:lnTo>
                        <a:pt x="4340" y="2825"/>
                      </a:lnTo>
                      <a:lnTo>
                        <a:pt x="4337" y="2820"/>
                      </a:lnTo>
                      <a:lnTo>
                        <a:pt x="4335" y="2816"/>
                      </a:lnTo>
                      <a:lnTo>
                        <a:pt x="4332" y="2813"/>
                      </a:lnTo>
                      <a:lnTo>
                        <a:pt x="4328" y="2810"/>
                      </a:lnTo>
                      <a:lnTo>
                        <a:pt x="4326" y="2809"/>
                      </a:lnTo>
                      <a:lnTo>
                        <a:pt x="4322" y="2809"/>
                      </a:lnTo>
                      <a:lnTo>
                        <a:pt x="4321" y="2810"/>
                      </a:lnTo>
                      <a:lnTo>
                        <a:pt x="4319" y="2812"/>
                      </a:lnTo>
                      <a:lnTo>
                        <a:pt x="4317" y="2817"/>
                      </a:lnTo>
                      <a:lnTo>
                        <a:pt x="4315" y="2822"/>
                      </a:lnTo>
                      <a:lnTo>
                        <a:pt x="4313" y="2828"/>
                      </a:lnTo>
                      <a:lnTo>
                        <a:pt x="4310" y="2833"/>
                      </a:lnTo>
                      <a:lnTo>
                        <a:pt x="4308" y="2835"/>
                      </a:lnTo>
                      <a:lnTo>
                        <a:pt x="4307" y="2837"/>
                      </a:lnTo>
                      <a:lnTo>
                        <a:pt x="4305" y="2837"/>
                      </a:lnTo>
                      <a:lnTo>
                        <a:pt x="4303" y="2837"/>
                      </a:lnTo>
                      <a:lnTo>
                        <a:pt x="4297" y="2836"/>
                      </a:lnTo>
                      <a:lnTo>
                        <a:pt x="4293" y="2832"/>
                      </a:lnTo>
                      <a:lnTo>
                        <a:pt x="4290" y="2827"/>
                      </a:lnTo>
                      <a:lnTo>
                        <a:pt x="4287" y="2821"/>
                      </a:lnTo>
                      <a:lnTo>
                        <a:pt x="4282" y="2808"/>
                      </a:lnTo>
                      <a:lnTo>
                        <a:pt x="4281" y="2796"/>
                      </a:lnTo>
                      <a:lnTo>
                        <a:pt x="4279" y="2776"/>
                      </a:lnTo>
                      <a:lnTo>
                        <a:pt x="4276" y="2759"/>
                      </a:lnTo>
                      <a:lnTo>
                        <a:pt x="4273" y="2750"/>
                      </a:lnTo>
                      <a:lnTo>
                        <a:pt x="4268" y="2742"/>
                      </a:lnTo>
                      <a:lnTo>
                        <a:pt x="4263" y="2735"/>
                      </a:lnTo>
                      <a:lnTo>
                        <a:pt x="4255" y="2726"/>
                      </a:lnTo>
                      <a:lnTo>
                        <a:pt x="4250" y="2723"/>
                      </a:lnTo>
                      <a:lnTo>
                        <a:pt x="4246" y="2721"/>
                      </a:lnTo>
                      <a:lnTo>
                        <a:pt x="4241" y="2720"/>
                      </a:lnTo>
                      <a:lnTo>
                        <a:pt x="4237" y="2720"/>
                      </a:lnTo>
                      <a:lnTo>
                        <a:pt x="4233" y="2722"/>
                      </a:lnTo>
                      <a:lnTo>
                        <a:pt x="4228" y="2724"/>
                      </a:lnTo>
                      <a:lnTo>
                        <a:pt x="4224" y="2727"/>
                      </a:lnTo>
                      <a:lnTo>
                        <a:pt x="4220" y="2732"/>
                      </a:lnTo>
                      <a:lnTo>
                        <a:pt x="4211" y="2739"/>
                      </a:lnTo>
                      <a:lnTo>
                        <a:pt x="4203" y="2748"/>
                      </a:lnTo>
                      <a:lnTo>
                        <a:pt x="4199" y="2751"/>
                      </a:lnTo>
                      <a:lnTo>
                        <a:pt x="4195" y="2754"/>
                      </a:lnTo>
                      <a:lnTo>
                        <a:pt x="4191" y="2758"/>
                      </a:lnTo>
                      <a:lnTo>
                        <a:pt x="4186" y="2759"/>
                      </a:lnTo>
                      <a:lnTo>
                        <a:pt x="4179" y="2759"/>
                      </a:lnTo>
                      <a:lnTo>
                        <a:pt x="4172" y="2758"/>
                      </a:lnTo>
                      <a:lnTo>
                        <a:pt x="4166" y="2754"/>
                      </a:lnTo>
                      <a:lnTo>
                        <a:pt x="4160" y="2750"/>
                      </a:lnTo>
                      <a:lnTo>
                        <a:pt x="4156" y="2745"/>
                      </a:lnTo>
                      <a:lnTo>
                        <a:pt x="4153" y="2739"/>
                      </a:lnTo>
                      <a:lnTo>
                        <a:pt x="4152" y="2732"/>
                      </a:lnTo>
                      <a:lnTo>
                        <a:pt x="4152" y="2724"/>
                      </a:lnTo>
                      <a:lnTo>
                        <a:pt x="4153" y="2721"/>
                      </a:lnTo>
                      <a:lnTo>
                        <a:pt x="4154" y="2719"/>
                      </a:lnTo>
                      <a:lnTo>
                        <a:pt x="4157" y="2715"/>
                      </a:lnTo>
                      <a:lnTo>
                        <a:pt x="4160" y="2713"/>
                      </a:lnTo>
                      <a:lnTo>
                        <a:pt x="4169" y="2710"/>
                      </a:lnTo>
                      <a:lnTo>
                        <a:pt x="4178" y="2706"/>
                      </a:lnTo>
                      <a:lnTo>
                        <a:pt x="4186" y="2702"/>
                      </a:lnTo>
                      <a:lnTo>
                        <a:pt x="4195" y="2699"/>
                      </a:lnTo>
                      <a:lnTo>
                        <a:pt x="4198" y="2697"/>
                      </a:lnTo>
                      <a:lnTo>
                        <a:pt x="4200" y="2695"/>
                      </a:lnTo>
                      <a:lnTo>
                        <a:pt x="4202" y="2692"/>
                      </a:lnTo>
                      <a:lnTo>
                        <a:pt x="4202" y="2688"/>
                      </a:lnTo>
                      <a:lnTo>
                        <a:pt x="4202" y="2686"/>
                      </a:lnTo>
                      <a:lnTo>
                        <a:pt x="4200" y="2684"/>
                      </a:lnTo>
                      <a:lnTo>
                        <a:pt x="4197" y="2681"/>
                      </a:lnTo>
                      <a:lnTo>
                        <a:pt x="4194" y="2679"/>
                      </a:lnTo>
                      <a:lnTo>
                        <a:pt x="4184" y="2674"/>
                      </a:lnTo>
                      <a:lnTo>
                        <a:pt x="4173" y="2670"/>
                      </a:lnTo>
                      <a:lnTo>
                        <a:pt x="4149" y="2664"/>
                      </a:lnTo>
                      <a:lnTo>
                        <a:pt x="4134" y="2660"/>
                      </a:lnTo>
                      <a:lnTo>
                        <a:pt x="4130" y="2661"/>
                      </a:lnTo>
                      <a:lnTo>
                        <a:pt x="4126" y="2663"/>
                      </a:lnTo>
                      <a:lnTo>
                        <a:pt x="4122" y="2664"/>
                      </a:lnTo>
                      <a:lnTo>
                        <a:pt x="4120" y="2666"/>
                      </a:lnTo>
                      <a:lnTo>
                        <a:pt x="4115" y="2671"/>
                      </a:lnTo>
                      <a:lnTo>
                        <a:pt x="4111" y="2677"/>
                      </a:lnTo>
                      <a:lnTo>
                        <a:pt x="4107" y="2683"/>
                      </a:lnTo>
                      <a:lnTo>
                        <a:pt x="4103" y="2688"/>
                      </a:lnTo>
                      <a:lnTo>
                        <a:pt x="4101" y="2692"/>
                      </a:lnTo>
                      <a:lnTo>
                        <a:pt x="4098" y="2694"/>
                      </a:lnTo>
                      <a:lnTo>
                        <a:pt x="4094" y="2695"/>
                      </a:lnTo>
                      <a:lnTo>
                        <a:pt x="4091" y="2697"/>
                      </a:lnTo>
                      <a:lnTo>
                        <a:pt x="4086" y="2698"/>
                      </a:lnTo>
                      <a:lnTo>
                        <a:pt x="4080" y="2698"/>
                      </a:lnTo>
                      <a:lnTo>
                        <a:pt x="4076" y="2698"/>
                      </a:lnTo>
                      <a:lnTo>
                        <a:pt x="4072" y="2697"/>
                      </a:lnTo>
                      <a:lnTo>
                        <a:pt x="4064" y="2694"/>
                      </a:lnTo>
                      <a:lnTo>
                        <a:pt x="4058" y="2688"/>
                      </a:lnTo>
                      <a:lnTo>
                        <a:pt x="4051" y="2682"/>
                      </a:lnTo>
                      <a:lnTo>
                        <a:pt x="4047" y="2674"/>
                      </a:lnTo>
                      <a:lnTo>
                        <a:pt x="4043" y="2666"/>
                      </a:lnTo>
                      <a:lnTo>
                        <a:pt x="4038" y="2658"/>
                      </a:lnTo>
                      <a:lnTo>
                        <a:pt x="4032" y="2642"/>
                      </a:lnTo>
                      <a:lnTo>
                        <a:pt x="4025" y="2630"/>
                      </a:lnTo>
                      <a:lnTo>
                        <a:pt x="4021" y="2627"/>
                      </a:lnTo>
                      <a:lnTo>
                        <a:pt x="4018" y="2626"/>
                      </a:lnTo>
                      <a:lnTo>
                        <a:pt x="4016" y="2626"/>
                      </a:lnTo>
                      <a:lnTo>
                        <a:pt x="4013" y="2628"/>
                      </a:lnTo>
                      <a:lnTo>
                        <a:pt x="4011" y="2629"/>
                      </a:lnTo>
                      <a:lnTo>
                        <a:pt x="4009" y="2632"/>
                      </a:lnTo>
                      <a:lnTo>
                        <a:pt x="4004" y="2637"/>
                      </a:lnTo>
                      <a:lnTo>
                        <a:pt x="4000" y="2640"/>
                      </a:lnTo>
                      <a:lnTo>
                        <a:pt x="3996" y="2642"/>
                      </a:lnTo>
                      <a:lnTo>
                        <a:pt x="3992" y="2644"/>
                      </a:lnTo>
                      <a:lnTo>
                        <a:pt x="3989" y="2644"/>
                      </a:lnTo>
                      <a:lnTo>
                        <a:pt x="3984" y="2643"/>
                      </a:lnTo>
                      <a:lnTo>
                        <a:pt x="3981" y="2642"/>
                      </a:lnTo>
                      <a:lnTo>
                        <a:pt x="3978" y="2640"/>
                      </a:lnTo>
                      <a:lnTo>
                        <a:pt x="3963" y="2628"/>
                      </a:lnTo>
                      <a:lnTo>
                        <a:pt x="3949" y="2613"/>
                      </a:lnTo>
                      <a:lnTo>
                        <a:pt x="3942" y="2606"/>
                      </a:lnTo>
                      <a:lnTo>
                        <a:pt x="3939" y="2601"/>
                      </a:lnTo>
                      <a:lnTo>
                        <a:pt x="3936" y="2598"/>
                      </a:lnTo>
                      <a:lnTo>
                        <a:pt x="3933" y="2596"/>
                      </a:lnTo>
                      <a:lnTo>
                        <a:pt x="3929" y="2593"/>
                      </a:lnTo>
                      <a:lnTo>
                        <a:pt x="3925" y="2592"/>
                      </a:lnTo>
                      <a:lnTo>
                        <a:pt x="3918" y="2590"/>
                      </a:lnTo>
                      <a:lnTo>
                        <a:pt x="3911" y="2590"/>
                      </a:lnTo>
                      <a:lnTo>
                        <a:pt x="3906" y="2590"/>
                      </a:lnTo>
                      <a:lnTo>
                        <a:pt x="3904" y="2592"/>
                      </a:lnTo>
                      <a:lnTo>
                        <a:pt x="3902" y="2594"/>
                      </a:lnTo>
                      <a:lnTo>
                        <a:pt x="3903" y="2598"/>
                      </a:lnTo>
                      <a:lnTo>
                        <a:pt x="3911" y="2607"/>
                      </a:lnTo>
                      <a:lnTo>
                        <a:pt x="3923" y="2620"/>
                      </a:lnTo>
                      <a:lnTo>
                        <a:pt x="3927" y="2628"/>
                      </a:lnTo>
                      <a:lnTo>
                        <a:pt x="3929" y="2636"/>
                      </a:lnTo>
                      <a:lnTo>
                        <a:pt x="3929" y="2639"/>
                      </a:lnTo>
                      <a:lnTo>
                        <a:pt x="3928" y="2642"/>
                      </a:lnTo>
                      <a:lnTo>
                        <a:pt x="3926" y="2645"/>
                      </a:lnTo>
                      <a:lnTo>
                        <a:pt x="3923" y="2648"/>
                      </a:lnTo>
                      <a:lnTo>
                        <a:pt x="3912" y="2655"/>
                      </a:lnTo>
                      <a:lnTo>
                        <a:pt x="3903" y="2659"/>
                      </a:lnTo>
                      <a:lnTo>
                        <a:pt x="3895" y="2660"/>
                      </a:lnTo>
                      <a:lnTo>
                        <a:pt x="3888" y="2660"/>
                      </a:lnTo>
                      <a:lnTo>
                        <a:pt x="3882" y="2658"/>
                      </a:lnTo>
                      <a:lnTo>
                        <a:pt x="3876" y="2655"/>
                      </a:lnTo>
                      <a:lnTo>
                        <a:pt x="3872" y="2651"/>
                      </a:lnTo>
                      <a:lnTo>
                        <a:pt x="3868" y="2644"/>
                      </a:lnTo>
                      <a:lnTo>
                        <a:pt x="3864" y="2638"/>
                      </a:lnTo>
                      <a:lnTo>
                        <a:pt x="3862" y="2630"/>
                      </a:lnTo>
                      <a:lnTo>
                        <a:pt x="3860" y="2623"/>
                      </a:lnTo>
                      <a:lnTo>
                        <a:pt x="3858" y="2614"/>
                      </a:lnTo>
                      <a:lnTo>
                        <a:pt x="3857" y="2598"/>
                      </a:lnTo>
                      <a:lnTo>
                        <a:pt x="3857" y="2584"/>
                      </a:lnTo>
                      <a:lnTo>
                        <a:pt x="3857" y="2578"/>
                      </a:lnTo>
                      <a:lnTo>
                        <a:pt x="3855" y="2575"/>
                      </a:lnTo>
                      <a:lnTo>
                        <a:pt x="3852" y="2573"/>
                      </a:lnTo>
                      <a:lnTo>
                        <a:pt x="3848" y="2573"/>
                      </a:lnTo>
                      <a:lnTo>
                        <a:pt x="3839" y="2574"/>
                      </a:lnTo>
                      <a:lnTo>
                        <a:pt x="3831" y="2576"/>
                      </a:lnTo>
                      <a:lnTo>
                        <a:pt x="3825" y="2577"/>
                      </a:lnTo>
                      <a:lnTo>
                        <a:pt x="3822" y="2577"/>
                      </a:lnTo>
                      <a:lnTo>
                        <a:pt x="3819" y="2576"/>
                      </a:lnTo>
                      <a:lnTo>
                        <a:pt x="3816" y="2575"/>
                      </a:lnTo>
                      <a:lnTo>
                        <a:pt x="3815" y="2572"/>
                      </a:lnTo>
                      <a:lnTo>
                        <a:pt x="3815" y="2566"/>
                      </a:lnTo>
                      <a:lnTo>
                        <a:pt x="3816" y="2560"/>
                      </a:lnTo>
                      <a:lnTo>
                        <a:pt x="3819" y="2550"/>
                      </a:lnTo>
                      <a:lnTo>
                        <a:pt x="3822" y="2542"/>
                      </a:lnTo>
                      <a:lnTo>
                        <a:pt x="3823" y="2533"/>
                      </a:lnTo>
                      <a:lnTo>
                        <a:pt x="3821" y="2528"/>
                      </a:lnTo>
                      <a:lnTo>
                        <a:pt x="3819" y="2522"/>
                      </a:lnTo>
                      <a:lnTo>
                        <a:pt x="3814" y="2518"/>
                      </a:lnTo>
                      <a:lnTo>
                        <a:pt x="3808" y="2515"/>
                      </a:lnTo>
                      <a:lnTo>
                        <a:pt x="3802" y="2512"/>
                      </a:lnTo>
                      <a:lnTo>
                        <a:pt x="3794" y="2510"/>
                      </a:lnTo>
                      <a:lnTo>
                        <a:pt x="3778" y="2508"/>
                      </a:lnTo>
                      <a:lnTo>
                        <a:pt x="3762" y="2506"/>
                      </a:lnTo>
                      <a:lnTo>
                        <a:pt x="3754" y="2505"/>
                      </a:lnTo>
                      <a:lnTo>
                        <a:pt x="3748" y="2504"/>
                      </a:lnTo>
                      <a:lnTo>
                        <a:pt x="3741" y="2501"/>
                      </a:lnTo>
                      <a:lnTo>
                        <a:pt x="3737" y="2497"/>
                      </a:lnTo>
                      <a:lnTo>
                        <a:pt x="3731" y="2492"/>
                      </a:lnTo>
                      <a:lnTo>
                        <a:pt x="3727" y="2485"/>
                      </a:lnTo>
                      <a:lnTo>
                        <a:pt x="3725" y="2478"/>
                      </a:lnTo>
                      <a:lnTo>
                        <a:pt x="3722" y="2471"/>
                      </a:lnTo>
                      <a:lnTo>
                        <a:pt x="3719" y="2465"/>
                      </a:lnTo>
                      <a:lnTo>
                        <a:pt x="3714" y="2459"/>
                      </a:lnTo>
                      <a:lnTo>
                        <a:pt x="3711" y="2457"/>
                      </a:lnTo>
                      <a:lnTo>
                        <a:pt x="3708" y="2456"/>
                      </a:lnTo>
                      <a:lnTo>
                        <a:pt x="3703" y="2455"/>
                      </a:lnTo>
                      <a:lnTo>
                        <a:pt x="3698" y="2455"/>
                      </a:lnTo>
                      <a:lnTo>
                        <a:pt x="3684" y="2455"/>
                      </a:lnTo>
                      <a:lnTo>
                        <a:pt x="3672" y="2455"/>
                      </a:lnTo>
                      <a:lnTo>
                        <a:pt x="3661" y="2454"/>
                      </a:lnTo>
                      <a:lnTo>
                        <a:pt x="3654" y="2452"/>
                      </a:lnTo>
                      <a:lnTo>
                        <a:pt x="3650" y="2450"/>
                      </a:lnTo>
                      <a:lnTo>
                        <a:pt x="3647" y="2448"/>
                      </a:lnTo>
                      <a:lnTo>
                        <a:pt x="3644" y="2443"/>
                      </a:lnTo>
                      <a:lnTo>
                        <a:pt x="3642" y="2440"/>
                      </a:lnTo>
                      <a:lnTo>
                        <a:pt x="3638" y="2428"/>
                      </a:lnTo>
                      <a:lnTo>
                        <a:pt x="3633" y="2413"/>
                      </a:lnTo>
                      <a:lnTo>
                        <a:pt x="3631" y="2409"/>
                      </a:lnTo>
                      <a:lnTo>
                        <a:pt x="3629" y="2405"/>
                      </a:lnTo>
                      <a:lnTo>
                        <a:pt x="3626" y="2402"/>
                      </a:lnTo>
                      <a:lnTo>
                        <a:pt x="3621" y="2399"/>
                      </a:lnTo>
                      <a:lnTo>
                        <a:pt x="3613" y="2395"/>
                      </a:lnTo>
                      <a:lnTo>
                        <a:pt x="3602" y="2393"/>
                      </a:lnTo>
                      <a:lnTo>
                        <a:pt x="3591" y="2393"/>
                      </a:lnTo>
                      <a:lnTo>
                        <a:pt x="3580" y="2394"/>
                      </a:lnTo>
                      <a:lnTo>
                        <a:pt x="3576" y="2395"/>
                      </a:lnTo>
                      <a:lnTo>
                        <a:pt x="3572" y="2397"/>
                      </a:lnTo>
                      <a:lnTo>
                        <a:pt x="3568" y="2400"/>
                      </a:lnTo>
                      <a:lnTo>
                        <a:pt x="3565" y="2403"/>
                      </a:lnTo>
                      <a:lnTo>
                        <a:pt x="3559" y="2414"/>
                      </a:lnTo>
                      <a:lnTo>
                        <a:pt x="3550" y="2424"/>
                      </a:lnTo>
                      <a:lnTo>
                        <a:pt x="3548" y="2426"/>
                      </a:lnTo>
                      <a:lnTo>
                        <a:pt x="3546" y="2427"/>
                      </a:lnTo>
                      <a:lnTo>
                        <a:pt x="3542" y="2427"/>
                      </a:lnTo>
                      <a:lnTo>
                        <a:pt x="3540" y="2426"/>
                      </a:lnTo>
                      <a:lnTo>
                        <a:pt x="3537" y="2425"/>
                      </a:lnTo>
                      <a:lnTo>
                        <a:pt x="3533" y="2423"/>
                      </a:lnTo>
                      <a:lnTo>
                        <a:pt x="3530" y="2418"/>
                      </a:lnTo>
                      <a:lnTo>
                        <a:pt x="3525" y="2414"/>
                      </a:lnTo>
                      <a:lnTo>
                        <a:pt x="3518" y="2400"/>
                      </a:lnTo>
                      <a:lnTo>
                        <a:pt x="3512" y="2389"/>
                      </a:lnTo>
                      <a:lnTo>
                        <a:pt x="3508" y="2385"/>
                      </a:lnTo>
                      <a:lnTo>
                        <a:pt x="3504" y="2383"/>
                      </a:lnTo>
                      <a:lnTo>
                        <a:pt x="3496" y="2382"/>
                      </a:lnTo>
                      <a:lnTo>
                        <a:pt x="3487" y="2382"/>
                      </a:lnTo>
                      <a:lnTo>
                        <a:pt x="3480" y="2383"/>
                      </a:lnTo>
                      <a:lnTo>
                        <a:pt x="3473" y="2384"/>
                      </a:lnTo>
                      <a:lnTo>
                        <a:pt x="3469" y="2385"/>
                      </a:lnTo>
                      <a:lnTo>
                        <a:pt x="3465" y="2387"/>
                      </a:lnTo>
                      <a:lnTo>
                        <a:pt x="3461" y="2390"/>
                      </a:lnTo>
                      <a:lnTo>
                        <a:pt x="3459" y="2393"/>
                      </a:lnTo>
                      <a:lnTo>
                        <a:pt x="3457" y="2396"/>
                      </a:lnTo>
                      <a:lnTo>
                        <a:pt x="3457" y="2399"/>
                      </a:lnTo>
                      <a:lnTo>
                        <a:pt x="3457" y="2407"/>
                      </a:lnTo>
                      <a:lnTo>
                        <a:pt x="3459" y="2414"/>
                      </a:lnTo>
                      <a:lnTo>
                        <a:pt x="3464" y="2423"/>
                      </a:lnTo>
                      <a:lnTo>
                        <a:pt x="3468" y="2430"/>
                      </a:lnTo>
                      <a:lnTo>
                        <a:pt x="3478" y="2447"/>
                      </a:lnTo>
                      <a:lnTo>
                        <a:pt x="3485" y="2461"/>
                      </a:lnTo>
                      <a:lnTo>
                        <a:pt x="3486" y="2464"/>
                      </a:lnTo>
                      <a:lnTo>
                        <a:pt x="3486" y="2466"/>
                      </a:lnTo>
                      <a:lnTo>
                        <a:pt x="3485" y="2468"/>
                      </a:lnTo>
                      <a:lnTo>
                        <a:pt x="3484" y="2470"/>
                      </a:lnTo>
                      <a:lnTo>
                        <a:pt x="3482" y="2471"/>
                      </a:lnTo>
                      <a:lnTo>
                        <a:pt x="3480" y="2472"/>
                      </a:lnTo>
                      <a:lnTo>
                        <a:pt x="3477" y="2472"/>
                      </a:lnTo>
                      <a:lnTo>
                        <a:pt x="3471" y="2472"/>
                      </a:lnTo>
                      <a:lnTo>
                        <a:pt x="3468" y="2472"/>
                      </a:lnTo>
                      <a:lnTo>
                        <a:pt x="3465" y="2471"/>
                      </a:lnTo>
                      <a:lnTo>
                        <a:pt x="3461" y="2469"/>
                      </a:lnTo>
                      <a:lnTo>
                        <a:pt x="3459" y="2467"/>
                      </a:lnTo>
                      <a:lnTo>
                        <a:pt x="3455" y="2461"/>
                      </a:lnTo>
                      <a:lnTo>
                        <a:pt x="3451" y="2454"/>
                      </a:lnTo>
                      <a:lnTo>
                        <a:pt x="3446" y="2448"/>
                      </a:lnTo>
                      <a:lnTo>
                        <a:pt x="3440" y="2442"/>
                      </a:lnTo>
                      <a:lnTo>
                        <a:pt x="3436" y="2440"/>
                      </a:lnTo>
                      <a:lnTo>
                        <a:pt x="3431" y="2439"/>
                      </a:lnTo>
                      <a:lnTo>
                        <a:pt x="3426" y="2439"/>
                      </a:lnTo>
                      <a:lnTo>
                        <a:pt x="3419" y="2439"/>
                      </a:lnTo>
                      <a:lnTo>
                        <a:pt x="3398" y="2441"/>
                      </a:lnTo>
                      <a:lnTo>
                        <a:pt x="3371" y="2443"/>
                      </a:lnTo>
                      <a:lnTo>
                        <a:pt x="3364" y="2444"/>
                      </a:lnTo>
                      <a:lnTo>
                        <a:pt x="3358" y="2447"/>
                      </a:lnTo>
                      <a:lnTo>
                        <a:pt x="3351" y="2449"/>
                      </a:lnTo>
                      <a:lnTo>
                        <a:pt x="3347" y="2452"/>
                      </a:lnTo>
                      <a:lnTo>
                        <a:pt x="3343" y="2455"/>
                      </a:lnTo>
                      <a:lnTo>
                        <a:pt x="3339" y="2458"/>
                      </a:lnTo>
                      <a:lnTo>
                        <a:pt x="3337" y="2464"/>
                      </a:lnTo>
                      <a:lnTo>
                        <a:pt x="3336" y="2469"/>
                      </a:lnTo>
                      <a:lnTo>
                        <a:pt x="3339" y="2484"/>
                      </a:lnTo>
                      <a:lnTo>
                        <a:pt x="3344" y="2501"/>
                      </a:lnTo>
                      <a:lnTo>
                        <a:pt x="3344" y="2504"/>
                      </a:lnTo>
                      <a:lnTo>
                        <a:pt x="3344" y="2506"/>
                      </a:lnTo>
                      <a:lnTo>
                        <a:pt x="3343" y="2508"/>
                      </a:lnTo>
                      <a:lnTo>
                        <a:pt x="3342" y="2510"/>
                      </a:lnTo>
                      <a:lnTo>
                        <a:pt x="3338" y="2511"/>
                      </a:lnTo>
                      <a:lnTo>
                        <a:pt x="3335" y="2511"/>
                      </a:lnTo>
                      <a:lnTo>
                        <a:pt x="3330" y="2510"/>
                      </a:lnTo>
                      <a:lnTo>
                        <a:pt x="3324" y="2508"/>
                      </a:lnTo>
                      <a:lnTo>
                        <a:pt x="3320" y="2507"/>
                      </a:lnTo>
                      <a:lnTo>
                        <a:pt x="3318" y="2507"/>
                      </a:lnTo>
                      <a:lnTo>
                        <a:pt x="3315" y="2507"/>
                      </a:lnTo>
                      <a:lnTo>
                        <a:pt x="3313" y="2508"/>
                      </a:lnTo>
                      <a:lnTo>
                        <a:pt x="3310" y="2511"/>
                      </a:lnTo>
                      <a:lnTo>
                        <a:pt x="3308" y="2516"/>
                      </a:lnTo>
                      <a:lnTo>
                        <a:pt x="3307" y="2526"/>
                      </a:lnTo>
                      <a:lnTo>
                        <a:pt x="3306" y="2536"/>
                      </a:lnTo>
                      <a:lnTo>
                        <a:pt x="3304" y="2542"/>
                      </a:lnTo>
                      <a:lnTo>
                        <a:pt x="3302" y="2546"/>
                      </a:lnTo>
                      <a:lnTo>
                        <a:pt x="3299" y="2549"/>
                      </a:lnTo>
                      <a:lnTo>
                        <a:pt x="3296" y="2551"/>
                      </a:lnTo>
                      <a:lnTo>
                        <a:pt x="3293" y="2552"/>
                      </a:lnTo>
                      <a:lnTo>
                        <a:pt x="3290" y="2553"/>
                      </a:lnTo>
                      <a:lnTo>
                        <a:pt x="3286" y="2552"/>
                      </a:lnTo>
                      <a:lnTo>
                        <a:pt x="3282" y="2551"/>
                      </a:lnTo>
                      <a:lnTo>
                        <a:pt x="3275" y="2547"/>
                      </a:lnTo>
                      <a:lnTo>
                        <a:pt x="3268" y="2542"/>
                      </a:lnTo>
                      <a:lnTo>
                        <a:pt x="3262" y="2535"/>
                      </a:lnTo>
                      <a:lnTo>
                        <a:pt x="3256" y="2528"/>
                      </a:lnTo>
                      <a:lnTo>
                        <a:pt x="3252" y="2520"/>
                      </a:lnTo>
                      <a:lnTo>
                        <a:pt x="3247" y="2513"/>
                      </a:lnTo>
                      <a:lnTo>
                        <a:pt x="3242" y="2510"/>
                      </a:lnTo>
                      <a:lnTo>
                        <a:pt x="3239" y="2510"/>
                      </a:lnTo>
                      <a:lnTo>
                        <a:pt x="3235" y="2510"/>
                      </a:lnTo>
                      <a:lnTo>
                        <a:pt x="3231" y="2513"/>
                      </a:lnTo>
                      <a:lnTo>
                        <a:pt x="3228" y="2518"/>
                      </a:lnTo>
                      <a:lnTo>
                        <a:pt x="3225" y="2522"/>
                      </a:lnTo>
                      <a:lnTo>
                        <a:pt x="3220" y="2534"/>
                      </a:lnTo>
                      <a:lnTo>
                        <a:pt x="3213" y="2546"/>
                      </a:lnTo>
                      <a:lnTo>
                        <a:pt x="3209" y="2551"/>
                      </a:lnTo>
                      <a:lnTo>
                        <a:pt x="3205" y="2557"/>
                      </a:lnTo>
                      <a:lnTo>
                        <a:pt x="3201" y="2560"/>
                      </a:lnTo>
                      <a:lnTo>
                        <a:pt x="3196" y="2563"/>
                      </a:lnTo>
                      <a:lnTo>
                        <a:pt x="3193" y="2563"/>
                      </a:lnTo>
                      <a:lnTo>
                        <a:pt x="3189" y="2563"/>
                      </a:lnTo>
                      <a:lnTo>
                        <a:pt x="3187" y="2562"/>
                      </a:lnTo>
                      <a:lnTo>
                        <a:pt x="3186" y="2560"/>
                      </a:lnTo>
                      <a:lnTo>
                        <a:pt x="3185" y="2555"/>
                      </a:lnTo>
                      <a:lnTo>
                        <a:pt x="3186" y="2548"/>
                      </a:lnTo>
                      <a:lnTo>
                        <a:pt x="3189" y="2533"/>
                      </a:lnTo>
                      <a:lnTo>
                        <a:pt x="3191" y="2522"/>
                      </a:lnTo>
                      <a:lnTo>
                        <a:pt x="3191" y="2519"/>
                      </a:lnTo>
                      <a:lnTo>
                        <a:pt x="3190" y="2516"/>
                      </a:lnTo>
                      <a:lnTo>
                        <a:pt x="3188" y="2513"/>
                      </a:lnTo>
                      <a:lnTo>
                        <a:pt x="3187" y="2512"/>
                      </a:lnTo>
                      <a:lnTo>
                        <a:pt x="3182" y="2513"/>
                      </a:lnTo>
                      <a:lnTo>
                        <a:pt x="3176" y="2517"/>
                      </a:lnTo>
                      <a:lnTo>
                        <a:pt x="3166" y="2525"/>
                      </a:lnTo>
                      <a:lnTo>
                        <a:pt x="3159" y="2533"/>
                      </a:lnTo>
                      <a:lnTo>
                        <a:pt x="3151" y="2543"/>
                      </a:lnTo>
                      <a:lnTo>
                        <a:pt x="3146" y="2547"/>
                      </a:lnTo>
                      <a:lnTo>
                        <a:pt x="3141" y="2549"/>
                      </a:lnTo>
                      <a:lnTo>
                        <a:pt x="3136" y="2550"/>
                      </a:lnTo>
                      <a:lnTo>
                        <a:pt x="3131" y="2550"/>
                      </a:lnTo>
                      <a:lnTo>
                        <a:pt x="3126" y="2551"/>
                      </a:lnTo>
                      <a:lnTo>
                        <a:pt x="3118" y="2553"/>
                      </a:lnTo>
                      <a:lnTo>
                        <a:pt x="3107" y="2559"/>
                      </a:lnTo>
                      <a:lnTo>
                        <a:pt x="3096" y="2566"/>
                      </a:lnTo>
                      <a:lnTo>
                        <a:pt x="3086" y="2571"/>
                      </a:lnTo>
                      <a:lnTo>
                        <a:pt x="3081" y="2572"/>
                      </a:lnTo>
                      <a:lnTo>
                        <a:pt x="3078" y="2573"/>
                      </a:lnTo>
                      <a:lnTo>
                        <a:pt x="3075" y="2573"/>
                      </a:lnTo>
                      <a:lnTo>
                        <a:pt x="3072" y="2572"/>
                      </a:lnTo>
                      <a:lnTo>
                        <a:pt x="3069" y="2570"/>
                      </a:lnTo>
                      <a:lnTo>
                        <a:pt x="3067" y="2567"/>
                      </a:lnTo>
                      <a:lnTo>
                        <a:pt x="3067" y="2564"/>
                      </a:lnTo>
                      <a:lnTo>
                        <a:pt x="3066" y="2560"/>
                      </a:lnTo>
                      <a:lnTo>
                        <a:pt x="3067" y="2555"/>
                      </a:lnTo>
                      <a:lnTo>
                        <a:pt x="3068" y="2548"/>
                      </a:lnTo>
                      <a:lnTo>
                        <a:pt x="3070" y="2540"/>
                      </a:lnTo>
                      <a:lnTo>
                        <a:pt x="3074" y="2533"/>
                      </a:lnTo>
                      <a:lnTo>
                        <a:pt x="3075" y="2529"/>
                      </a:lnTo>
                      <a:lnTo>
                        <a:pt x="3075" y="2524"/>
                      </a:lnTo>
                      <a:lnTo>
                        <a:pt x="3074" y="2520"/>
                      </a:lnTo>
                      <a:lnTo>
                        <a:pt x="3073" y="2516"/>
                      </a:lnTo>
                      <a:lnTo>
                        <a:pt x="3066" y="2506"/>
                      </a:lnTo>
                      <a:lnTo>
                        <a:pt x="3058" y="2497"/>
                      </a:lnTo>
                      <a:lnTo>
                        <a:pt x="3039" y="2480"/>
                      </a:lnTo>
                      <a:lnTo>
                        <a:pt x="3024" y="2465"/>
                      </a:lnTo>
                      <a:lnTo>
                        <a:pt x="3016" y="2457"/>
                      </a:lnTo>
                      <a:lnTo>
                        <a:pt x="3010" y="2452"/>
                      </a:lnTo>
                      <a:lnTo>
                        <a:pt x="3005" y="2447"/>
                      </a:lnTo>
                      <a:lnTo>
                        <a:pt x="2999" y="2443"/>
                      </a:lnTo>
                      <a:lnTo>
                        <a:pt x="2994" y="2441"/>
                      </a:lnTo>
                      <a:lnTo>
                        <a:pt x="2989" y="2440"/>
                      </a:lnTo>
                      <a:lnTo>
                        <a:pt x="2985" y="2440"/>
                      </a:lnTo>
                      <a:lnTo>
                        <a:pt x="2982" y="2441"/>
                      </a:lnTo>
                      <a:lnTo>
                        <a:pt x="2980" y="2443"/>
                      </a:lnTo>
                      <a:lnTo>
                        <a:pt x="2978" y="2448"/>
                      </a:lnTo>
                      <a:lnTo>
                        <a:pt x="2975" y="2452"/>
                      </a:lnTo>
                      <a:lnTo>
                        <a:pt x="2975" y="2457"/>
                      </a:lnTo>
                      <a:lnTo>
                        <a:pt x="2975" y="2464"/>
                      </a:lnTo>
                      <a:lnTo>
                        <a:pt x="2975" y="2471"/>
                      </a:lnTo>
                      <a:lnTo>
                        <a:pt x="2978" y="2480"/>
                      </a:lnTo>
                      <a:lnTo>
                        <a:pt x="2980" y="2490"/>
                      </a:lnTo>
                      <a:lnTo>
                        <a:pt x="2983" y="2503"/>
                      </a:lnTo>
                      <a:lnTo>
                        <a:pt x="2984" y="2512"/>
                      </a:lnTo>
                      <a:lnTo>
                        <a:pt x="2984" y="2519"/>
                      </a:lnTo>
                      <a:lnTo>
                        <a:pt x="2983" y="2523"/>
                      </a:lnTo>
                      <a:lnTo>
                        <a:pt x="2982" y="2524"/>
                      </a:lnTo>
                      <a:lnTo>
                        <a:pt x="2980" y="2525"/>
                      </a:lnTo>
                      <a:lnTo>
                        <a:pt x="2979" y="2525"/>
                      </a:lnTo>
                      <a:lnTo>
                        <a:pt x="2977" y="2524"/>
                      </a:lnTo>
                      <a:lnTo>
                        <a:pt x="2972" y="2522"/>
                      </a:lnTo>
                      <a:lnTo>
                        <a:pt x="2968" y="2518"/>
                      </a:lnTo>
                      <a:lnTo>
                        <a:pt x="2958" y="2506"/>
                      </a:lnTo>
                      <a:lnTo>
                        <a:pt x="2948" y="2491"/>
                      </a:lnTo>
                      <a:lnTo>
                        <a:pt x="2944" y="2483"/>
                      </a:lnTo>
                      <a:lnTo>
                        <a:pt x="2941" y="2476"/>
                      </a:lnTo>
                      <a:lnTo>
                        <a:pt x="2939" y="2468"/>
                      </a:lnTo>
                      <a:lnTo>
                        <a:pt x="2937" y="2462"/>
                      </a:lnTo>
                      <a:lnTo>
                        <a:pt x="2937" y="2437"/>
                      </a:lnTo>
                      <a:lnTo>
                        <a:pt x="2937" y="2422"/>
                      </a:lnTo>
                      <a:lnTo>
                        <a:pt x="2935" y="2418"/>
                      </a:lnTo>
                      <a:lnTo>
                        <a:pt x="2933" y="2416"/>
                      </a:lnTo>
                      <a:lnTo>
                        <a:pt x="2931" y="2414"/>
                      </a:lnTo>
                      <a:lnTo>
                        <a:pt x="2928" y="2412"/>
                      </a:lnTo>
                      <a:lnTo>
                        <a:pt x="2918" y="2410"/>
                      </a:lnTo>
                      <a:lnTo>
                        <a:pt x="2904" y="2410"/>
                      </a:lnTo>
                      <a:lnTo>
                        <a:pt x="2897" y="2409"/>
                      </a:lnTo>
                      <a:lnTo>
                        <a:pt x="2890" y="2408"/>
                      </a:lnTo>
                      <a:lnTo>
                        <a:pt x="2884" y="2407"/>
                      </a:lnTo>
                      <a:lnTo>
                        <a:pt x="2877" y="2404"/>
                      </a:lnTo>
                      <a:lnTo>
                        <a:pt x="2866" y="2399"/>
                      </a:lnTo>
                      <a:lnTo>
                        <a:pt x="2856" y="2394"/>
                      </a:lnTo>
                      <a:lnTo>
                        <a:pt x="2846" y="2387"/>
                      </a:lnTo>
                      <a:lnTo>
                        <a:pt x="2835" y="2381"/>
                      </a:lnTo>
                      <a:lnTo>
                        <a:pt x="2824" y="2375"/>
                      </a:lnTo>
                      <a:lnTo>
                        <a:pt x="2812" y="2371"/>
                      </a:lnTo>
                      <a:lnTo>
                        <a:pt x="2807" y="2370"/>
                      </a:lnTo>
                      <a:lnTo>
                        <a:pt x="2803" y="2370"/>
                      </a:lnTo>
                      <a:lnTo>
                        <a:pt x="2798" y="2371"/>
                      </a:lnTo>
                      <a:lnTo>
                        <a:pt x="2794" y="2373"/>
                      </a:lnTo>
                      <a:lnTo>
                        <a:pt x="2785" y="2376"/>
                      </a:lnTo>
                      <a:lnTo>
                        <a:pt x="2777" y="2382"/>
                      </a:lnTo>
                      <a:lnTo>
                        <a:pt x="2769" y="2387"/>
                      </a:lnTo>
                      <a:lnTo>
                        <a:pt x="2760" y="2391"/>
                      </a:lnTo>
                      <a:lnTo>
                        <a:pt x="2756" y="2394"/>
                      </a:lnTo>
                      <a:lnTo>
                        <a:pt x="2752" y="2395"/>
                      </a:lnTo>
                      <a:lnTo>
                        <a:pt x="2748" y="2395"/>
                      </a:lnTo>
                      <a:lnTo>
                        <a:pt x="2743" y="2394"/>
                      </a:lnTo>
                      <a:lnTo>
                        <a:pt x="2738" y="2391"/>
                      </a:lnTo>
                      <a:lnTo>
                        <a:pt x="2733" y="2389"/>
                      </a:lnTo>
                      <a:lnTo>
                        <a:pt x="2730" y="2385"/>
                      </a:lnTo>
                      <a:lnTo>
                        <a:pt x="2729" y="2380"/>
                      </a:lnTo>
                      <a:lnTo>
                        <a:pt x="2729" y="2374"/>
                      </a:lnTo>
                      <a:lnTo>
                        <a:pt x="2729" y="2368"/>
                      </a:lnTo>
                      <a:lnTo>
                        <a:pt x="2730" y="2361"/>
                      </a:lnTo>
                      <a:lnTo>
                        <a:pt x="2731" y="2354"/>
                      </a:lnTo>
                      <a:lnTo>
                        <a:pt x="2735" y="2341"/>
                      </a:lnTo>
                      <a:lnTo>
                        <a:pt x="2738" y="2328"/>
                      </a:lnTo>
                      <a:lnTo>
                        <a:pt x="2738" y="2322"/>
                      </a:lnTo>
                      <a:lnTo>
                        <a:pt x="2738" y="2317"/>
                      </a:lnTo>
                      <a:lnTo>
                        <a:pt x="2737" y="2313"/>
                      </a:lnTo>
                      <a:lnTo>
                        <a:pt x="2735" y="2309"/>
                      </a:lnTo>
                      <a:lnTo>
                        <a:pt x="2732" y="2307"/>
                      </a:lnTo>
                      <a:lnTo>
                        <a:pt x="2729" y="2306"/>
                      </a:lnTo>
                      <a:lnTo>
                        <a:pt x="2726" y="2305"/>
                      </a:lnTo>
                      <a:lnTo>
                        <a:pt x="2724" y="2305"/>
                      </a:lnTo>
                      <a:lnTo>
                        <a:pt x="2717" y="2305"/>
                      </a:lnTo>
                      <a:lnTo>
                        <a:pt x="2712" y="2308"/>
                      </a:lnTo>
                      <a:lnTo>
                        <a:pt x="2706" y="2313"/>
                      </a:lnTo>
                      <a:lnTo>
                        <a:pt x="2700" y="2318"/>
                      </a:lnTo>
                      <a:lnTo>
                        <a:pt x="2695" y="2324"/>
                      </a:lnTo>
                      <a:lnTo>
                        <a:pt x="2689" y="2331"/>
                      </a:lnTo>
                      <a:lnTo>
                        <a:pt x="2678" y="2345"/>
                      </a:lnTo>
                      <a:lnTo>
                        <a:pt x="2669" y="2357"/>
                      </a:lnTo>
                      <a:lnTo>
                        <a:pt x="2664" y="2361"/>
                      </a:lnTo>
                      <a:lnTo>
                        <a:pt x="2660" y="2364"/>
                      </a:lnTo>
                      <a:lnTo>
                        <a:pt x="2657" y="2367"/>
                      </a:lnTo>
                      <a:lnTo>
                        <a:pt x="2652" y="2367"/>
                      </a:lnTo>
                      <a:lnTo>
                        <a:pt x="2648" y="2362"/>
                      </a:lnTo>
                      <a:lnTo>
                        <a:pt x="2642" y="2358"/>
                      </a:lnTo>
                      <a:lnTo>
                        <a:pt x="2640" y="2356"/>
                      </a:lnTo>
                      <a:lnTo>
                        <a:pt x="2636" y="2355"/>
                      </a:lnTo>
                      <a:lnTo>
                        <a:pt x="2633" y="2355"/>
                      </a:lnTo>
                      <a:lnTo>
                        <a:pt x="2630" y="2356"/>
                      </a:lnTo>
                      <a:lnTo>
                        <a:pt x="2625" y="2359"/>
                      </a:lnTo>
                      <a:lnTo>
                        <a:pt x="2621" y="2363"/>
                      </a:lnTo>
                      <a:lnTo>
                        <a:pt x="2618" y="2368"/>
                      </a:lnTo>
                      <a:lnTo>
                        <a:pt x="2615" y="2373"/>
                      </a:lnTo>
                      <a:lnTo>
                        <a:pt x="2609" y="2385"/>
                      </a:lnTo>
                      <a:lnTo>
                        <a:pt x="2604" y="2396"/>
                      </a:lnTo>
                      <a:lnTo>
                        <a:pt x="2598" y="2408"/>
                      </a:lnTo>
                      <a:lnTo>
                        <a:pt x="2594" y="2422"/>
                      </a:lnTo>
                      <a:lnTo>
                        <a:pt x="2591" y="2438"/>
                      </a:lnTo>
                      <a:lnTo>
                        <a:pt x="2587" y="2453"/>
                      </a:lnTo>
                      <a:lnTo>
                        <a:pt x="2583" y="2461"/>
                      </a:lnTo>
                      <a:lnTo>
                        <a:pt x="2580" y="2467"/>
                      </a:lnTo>
                      <a:lnTo>
                        <a:pt x="2577" y="2472"/>
                      </a:lnTo>
                      <a:lnTo>
                        <a:pt x="2573" y="2478"/>
                      </a:lnTo>
                      <a:lnTo>
                        <a:pt x="2568" y="2482"/>
                      </a:lnTo>
                      <a:lnTo>
                        <a:pt x="2562" y="2484"/>
                      </a:lnTo>
                      <a:lnTo>
                        <a:pt x="2555" y="2486"/>
                      </a:lnTo>
                      <a:lnTo>
                        <a:pt x="2548" y="2486"/>
                      </a:lnTo>
                      <a:lnTo>
                        <a:pt x="2537" y="2485"/>
                      </a:lnTo>
                      <a:lnTo>
                        <a:pt x="2529" y="2484"/>
                      </a:lnTo>
                      <a:lnTo>
                        <a:pt x="2524" y="2485"/>
                      </a:lnTo>
                      <a:lnTo>
                        <a:pt x="2520" y="2486"/>
                      </a:lnTo>
                      <a:lnTo>
                        <a:pt x="2517" y="2489"/>
                      </a:lnTo>
                      <a:lnTo>
                        <a:pt x="2516" y="2491"/>
                      </a:lnTo>
                      <a:lnTo>
                        <a:pt x="2517" y="2494"/>
                      </a:lnTo>
                      <a:lnTo>
                        <a:pt x="2519" y="2498"/>
                      </a:lnTo>
                      <a:lnTo>
                        <a:pt x="2523" y="2507"/>
                      </a:lnTo>
                      <a:lnTo>
                        <a:pt x="2528" y="2518"/>
                      </a:lnTo>
                      <a:lnTo>
                        <a:pt x="2530" y="2523"/>
                      </a:lnTo>
                      <a:lnTo>
                        <a:pt x="2533" y="2529"/>
                      </a:lnTo>
                      <a:lnTo>
                        <a:pt x="2534" y="2535"/>
                      </a:lnTo>
                      <a:lnTo>
                        <a:pt x="2534" y="2542"/>
                      </a:lnTo>
                      <a:lnTo>
                        <a:pt x="2533" y="2546"/>
                      </a:lnTo>
                      <a:lnTo>
                        <a:pt x="2532" y="2548"/>
                      </a:lnTo>
                      <a:lnTo>
                        <a:pt x="2529" y="2550"/>
                      </a:lnTo>
                      <a:lnTo>
                        <a:pt x="2526" y="2550"/>
                      </a:lnTo>
                      <a:lnTo>
                        <a:pt x="2521" y="2548"/>
                      </a:lnTo>
                      <a:lnTo>
                        <a:pt x="2513" y="2544"/>
                      </a:lnTo>
                      <a:lnTo>
                        <a:pt x="2500" y="2533"/>
                      </a:lnTo>
                      <a:lnTo>
                        <a:pt x="2493" y="2526"/>
                      </a:lnTo>
                      <a:lnTo>
                        <a:pt x="2487" y="2524"/>
                      </a:lnTo>
                      <a:lnTo>
                        <a:pt x="2483" y="2523"/>
                      </a:lnTo>
                      <a:lnTo>
                        <a:pt x="2479" y="2524"/>
                      </a:lnTo>
                      <a:lnTo>
                        <a:pt x="2474" y="2525"/>
                      </a:lnTo>
                      <a:lnTo>
                        <a:pt x="2466" y="2529"/>
                      </a:lnTo>
                      <a:lnTo>
                        <a:pt x="2458" y="2533"/>
                      </a:lnTo>
                      <a:lnTo>
                        <a:pt x="2455" y="2534"/>
                      </a:lnTo>
                      <a:lnTo>
                        <a:pt x="2451" y="2535"/>
                      </a:lnTo>
                      <a:lnTo>
                        <a:pt x="2446" y="2535"/>
                      </a:lnTo>
                      <a:lnTo>
                        <a:pt x="2442" y="2533"/>
                      </a:lnTo>
                      <a:lnTo>
                        <a:pt x="2438" y="2531"/>
                      </a:lnTo>
                      <a:lnTo>
                        <a:pt x="2433" y="2526"/>
                      </a:lnTo>
                      <a:lnTo>
                        <a:pt x="2428" y="2520"/>
                      </a:lnTo>
                      <a:lnTo>
                        <a:pt x="2422" y="2511"/>
                      </a:lnTo>
                      <a:lnTo>
                        <a:pt x="2420" y="2508"/>
                      </a:lnTo>
                      <a:lnTo>
                        <a:pt x="2419" y="2507"/>
                      </a:lnTo>
                      <a:lnTo>
                        <a:pt x="2417" y="2506"/>
                      </a:lnTo>
                      <a:lnTo>
                        <a:pt x="2414" y="2506"/>
                      </a:lnTo>
                      <a:lnTo>
                        <a:pt x="2409" y="2506"/>
                      </a:lnTo>
                      <a:lnTo>
                        <a:pt x="2403" y="2508"/>
                      </a:lnTo>
                      <a:lnTo>
                        <a:pt x="2396" y="2512"/>
                      </a:lnTo>
                      <a:lnTo>
                        <a:pt x="2389" y="2518"/>
                      </a:lnTo>
                      <a:lnTo>
                        <a:pt x="2382" y="2523"/>
                      </a:lnTo>
                      <a:lnTo>
                        <a:pt x="2375" y="2531"/>
                      </a:lnTo>
                      <a:lnTo>
                        <a:pt x="2361" y="2546"/>
                      </a:lnTo>
                      <a:lnTo>
                        <a:pt x="2348" y="2561"/>
                      </a:lnTo>
                      <a:lnTo>
                        <a:pt x="2338" y="2574"/>
                      </a:lnTo>
                      <a:lnTo>
                        <a:pt x="2333" y="2583"/>
                      </a:lnTo>
                      <a:lnTo>
                        <a:pt x="2327" y="2596"/>
                      </a:lnTo>
                      <a:lnTo>
                        <a:pt x="2321" y="2615"/>
                      </a:lnTo>
                      <a:lnTo>
                        <a:pt x="2318" y="2624"/>
                      </a:lnTo>
                      <a:lnTo>
                        <a:pt x="2314" y="2632"/>
                      </a:lnTo>
                      <a:lnTo>
                        <a:pt x="2311" y="2638"/>
                      </a:lnTo>
                      <a:lnTo>
                        <a:pt x="2309" y="2641"/>
                      </a:lnTo>
                      <a:lnTo>
                        <a:pt x="2306" y="2642"/>
                      </a:lnTo>
                      <a:lnTo>
                        <a:pt x="2304" y="2642"/>
                      </a:lnTo>
                      <a:lnTo>
                        <a:pt x="2300" y="2642"/>
                      </a:lnTo>
                      <a:lnTo>
                        <a:pt x="2297" y="2640"/>
                      </a:lnTo>
                      <a:lnTo>
                        <a:pt x="2290" y="2636"/>
                      </a:lnTo>
                      <a:lnTo>
                        <a:pt x="2283" y="2629"/>
                      </a:lnTo>
                      <a:lnTo>
                        <a:pt x="2276" y="2623"/>
                      </a:lnTo>
                      <a:lnTo>
                        <a:pt x="2268" y="2617"/>
                      </a:lnTo>
                      <a:lnTo>
                        <a:pt x="2265" y="2615"/>
                      </a:lnTo>
                      <a:lnTo>
                        <a:pt x="2260" y="2614"/>
                      </a:lnTo>
                      <a:lnTo>
                        <a:pt x="2257" y="2614"/>
                      </a:lnTo>
                      <a:lnTo>
                        <a:pt x="2253" y="2614"/>
                      </a:lnTo>
                      <a:lnTo>
                        <a:pt x="2249" y="2615"/>
                      </a:lnTo>
                      <a:lnTo>
                        <a:pt x="2244" y="2616"/>
                      </a:lnTo>
                      <a:lnTo>
                        <a:pt x="2241" y="2615"/>
                      </a:lnTo>
                      <a:lnTo>
                        <a:pt x="2237" y="2615"/>
                      </a:lnTo>
                      <a:lnTo>
                        <a:pt x="2229" y="2613"/>
                      </a:lnTo>
                      <a:lnTo>
                        <a:pt x="2223" y="2611"/>
                      </a:lnTo>
                      <a:lnTo>
                        <a:pt x="2215" y="2609"/>
                      </a:lnTo>
                      <a:lnTo>
                        <a:pt x="2207" y="2609"/>
                      </a:lnTo>
                      <a:lnTo>
                        <a:pt x="2203" y="2609"/>
                      </a:lnTo>
                      <a:lnTo>
                        <a:pt x="2199" y="2611"/>
                      </a:lnTo>
                      <a:lnTo>
                        <a:pt x="2193" y="2613"/>
                      </a:lnTo>
                      <a:lnTo>
                        <a:pt x="2188" y="2616"/>
                      </a:lnTo>
                      <a:lnTo>
                        <a:pt x="2178" y="2626"/>
                      </a:lnTo>
                      <a:lnTo>
                        <a:pt x="2168" y="2639"/>
                      </a:lnTo>
                      <a:lnTo>
                        <a:pt x="2161" y="2645"/>
                      </a:lnTo>
                      <a:lnTo>
                        <a:pt x="2155" y="2650"/>
                      </a:lnTo>
                      <a:lnTo>
                        <a:pt x="2151" y="2651"/>
                      </a:lnTo>
                      <a:lnTo>
                        <a:pt x="2148" y="2652"/>
                      </a:lnTo>
                      <a:lnTo>
                        <a:pt x="2145" y="2653"/>
                      </a:lnTo>
                      <a:lnTo>
                        <a:pt x="2141" y="2652"/>
                      </a:lnTo>
                      <a:lnTo>
                        <a:pt x="2134" y="2652"/>
                      </a:lnTo>
                      <a:lnTo>
                        <a:pt x="2128" y="2652"/>
                      </a:lnTo>
                      <a:lnTo>
                        <a:pt x="2122" y="2652"/>
                      </a:lnTo>
                      <a:lnTo>
                        <a:pt x="2117" y="2654"/>
                      </a:lnTo>
                      <a:lnTo>
                        <a:pt x="2111" y="2656"/>
                      </a:lnTo>
                      <a:lnTo>
                        <a:pt x="2106" y="2659"/>
                      </a:lnTo>
                      <a:lnTo>
                        <a:pt x="2102" y="2663"/>
                      </a:lnTo>
                      <a:lnTo>
                        <a:pt x="2096" y="2668"/>
                      </a:lnTo>
                      <a:lnTo>
                        <a:pt x="2092" y="2671"/>
                      </a:lnTo>
                      <a:lnTo>
                        <a:pt x="2088" y="2673"/>
                      </a:lnTo>
                      <a:lnTo>
                        <a:pt x="2084" y="2674"/>
                      </a:lnTo>
                      <a:lnTo>
                        <a:pt x="2082" y="2673"/>
                      </a:lnTo>
                      <a:lnTo>
                        <a:pt x="2079" y="2672"/>
                      </a:lnTo>
                      <a:lnTo>
                        <a:pt x="2077" y="2670"/>
                      </a:lnTo>
                      <a:lnTo>
                        <a:pt x="2075" y="2667"/>
                      </a:lnTo>
                      <a:lnTo>
                        <a:pt x="2072" y="2664"/>
                      </a:lnTo>
                      <a:lnTo>
                        <a:pt x="2067" y="2648"/>
                      </a:lnTo>
                      <a:lnTo>
                        <a:pt x="2065" y="2636"/>
                      </a:lnTo>
                      <a:lnTo>
                        <a:pt x="2064" y="2630"/>
                      </a:lnTo>
                      <a:lnTo>
                        <a:pt x="2061" y="2623"/>
                      </a:lnTo>
                      <a:lnTo>
                        <a:pt x="2055" y="2615"/>
                      </a:lnTo>
                      <a:lnTo>
                        <a:pt x="2050" y="2606"/>
                      </a:lnTo>
                      <a:lnTo>
                        <a:pt x="2044" y="2598"/>
                      </a:lnTo>
                      <a:lnTo>
                        <a:pt x="2038" y="2592"/>
                      </a:lnTo>
                      <a:lnTo>
                        <a:pt x="2036" y="2590"/>
                      </a:lnTo>
                      <a:lnTo>
                        <a:pt x="2033" y="2589"/>
                      </a:lnTo>
                      <a:lnTo>
                        <a:pt x="2030" y="2589"/>
                      </a:lnTo>
                      <a:lnTo>
                        <a:pt x="2028" y="2589"/>
                      </a:lnTo>
                      <a:lnTo>
                        <a:pt x="2017" y="2598"/>
                      </a:lnTo>
                      <a:lnTo>
                        <a:pt x="2009" y="2604"/>
                      </a:lnTo>
                      <a:lnTo>
                        <a:pt x="2003" y="2606"/>
                      </a:lnTo>
                      <a:lnTo>
                        <a:pt x="1998" y="2609"/>
                      </a:lnTo>
                      <a:lnTo>
                        <a:pt x="1991" y="2610"/>
                      </a:lnTo>
                      <a:lnTo>
                        <a:pt x="1983" y="2609"/>
                      </a:lnTo>
                      <a:lnTo>
                        <a:pt x="1975" y="2607"/>
                      </a:lnTo>
                      <a:lnTo>
                        <a:pt x="1968" y="2606"/>
                      </a:lnTo>
                      <a:lnTo>
                        <a:pt x="1961" y="2604"/>
                      </a:lnTo>
                      <a:lnTo>
                        <a:pt x="1954" y="2601"/>
                      </a:lnTo>
                      <a:lnTo>
                        <a:pt x="1940" y="2596"/>
                      </a:lnTo>
                      <a:lnTo>
                        <a:pt x="1926" y="2589"/>
                      </a:lnTo>
                      <a:lnTo>
                        <a:pt x="1909" y="2584"/>
                      </a:lnTo>
                      <a:lnTo>
                        <a:pt x="1893" y="2579"/>
                      </a:lnTo>
                      <a:lnTo>
                        <a:pt x="1876" y="2576"/>
                      </a:lnTo>
                      <a:lnTo>
                        <a:pt x="1860" y="2570"/>
                      </a:lnTo>
                      <a:lnTo>
                        <a:pt x="1846" y="2557"/>
                      </a:lnTo>
                      <a:lnTo>
                        <a:pt x="1825" y="2536"/>
                      </a:lnTo>
                      <a:lnTo>
                        <a:pt x="1821" y="2532"/>
                      </a:lnTo>
                      <a:lnTo>
                        <a:pt x="1815" y="2530"/>
                      </a:lnTo>
                      <a:lnTo>
                        <a:pt x="1811" y="2528"/>
                      </a:lnTo>
                      <a:lnTo>
                        <a:pt x="1807" y="2528"/>
                      </a:lnTo>
                      <a:lnTo>
                        <a:pt x="1802" y="2530"/>
                      </a:lnTo>
                      <a:lnTo>
                        <a:pt x="1799" y="2533"/>
                      </a:lnTo>
                      <a:lnTo>
                        <a:pt x="1797" y="2539"/>
                      </a:lnTo>
                      <a:lnTo>
                        <a:pt x="1795" y="2548"/>
                      </a:lnTo>
                      <a:lnTo>
                        <a:pt x="1793" y="2556"/>
                      </a:lnTo>
                      <a:lnTo>
                        <a:pt x="1789" y="2569"/>
                      </a:lnTo>
                      <a:lnTo>
                        <a:pt x="1784" y="2584"/>
                      </a:lnTo>
                      <a:lnTo>
                        <a:pt x="1777" y="2599"/>
                      </a:lnTo>
                      <a:lnTo>
                        <a:pt x="1773" y="2605"/>
                      </a:lnTo>
                      <a:lnTo>
                        <a:pt x="1769" y="2611"/>
                      </a:lnTo>
                      <a:lnTo>
                        <a:pt x="1766" y="2616"/>
                      </a:lnTo>
                      <a:lnTo>
                        <a:pt x="1761" y="2618"/>
                      </a:lnTo>
                      <a:lnTo>
                        <a:pt x="1757" y="2619"/>
                      </a:lnTo>
                      <a:lnTo>
                        <a:pt x="1753" y="2619"/>
                      </a:lnTo>
                      <a:lnTo>
                        <a:pt x="1748" y="2615"/>
                      </a:lnTo>
                      <a:lnTo>
                        <a:pt x="1745" y="2610"/>
                      </a:lnTo>
                      <a:lnTo>
                        <a:pt x="1743" y="2597"/>
                      </a:lnTo>
                      <a:lnTo>
                        <a:pt x="1742" y="2579"/>
                      </a:lnTo>
                      <a:lnTo>
                        <a:pt x="1741" y="2571"/>
                      </a:lnTo>
                      <a:lnTo>
                        <a:pt x="1740" y="2564"/>
                      </a:lnTo>
                      <a:lnTo>
                        <a:pt x="1738" y="2561"/>
                      </a:lnTo>
                      <a:lnTo>
                        <a:pt x="1735" y="2559"/>
                      </a:lnTo>
                      <a:lnTo>
                        <a:pt x="1733" y="2558"/>
                      </a:lnTo>
                      <a:lnTo>
                        <a:pt x="1730" y="2558"/>
                      </a:lnTo>
                      <a:lnTo>
                        <a:pt x="1727" y="2559"/>
                      </a:lnTo>
                      <a:lnTo>
                        <a:pt x="1724" y="2561"/>
                      </a:lnTo>
                      <a:lnTo>
                        <a:pt x="1719" y="2564"/>
                      </a:lnTo>
                      <a:lnTo>
                        <a:pt x="1716" y="2569"/>
                      </a:lnTo>
                      <a:lnTo>
                        <a:pt x="1707" y="2579"/>
                      </a:lnTo>
                      <a:lnTo>
                        <a:pt x="1700" y="2589"/>
                      </a:lnTo>
                      <a:lnTo>
                        <a:pt x="1696" y="2593"/>
                      </a:lnTo>
                      <a:lnTo>
                        <a:pt x="1692" y="2597"/>
                      </a:lnTo>
                      <a:lnTo>
                        <a:pt x="1688" y="2599"/>
                      </a:lnTo>
                      <a:lnTo>
                        <a:pt x="1685" y="2600"/>
                      </a:lnTo>
                      <a:lnTo>
                        <a:pt x="1683" y="2599"/>
                      </a:lnTo>
                      <a:lnTo>
                        <a:pt x="1679" y="2597"/>
                      </a:lnTo>
                      <a:lnTo>
                        <a:pt x="1677" y="2591"/>
                      </a:lnTo>
                      <a:lnTo>
                        <a:pt x="1676" y="2584"/>
                      </a:lnTo>
                      <a:lnTo>
                        <a:pt x="1674" y="2573"/>
                      </a:lnTo>
                      <a:lnTo>
                        <a:pt x="1671" y="2565"/>
                      </a:lnTo>
                      <a:lnTo>
                        <a:pt x="1669" y="2562"/>
                      </a:lnTo>
                      <a:lnTo>
                        <a:pt x="1666" y="2560"/>
                      </a:lnTo>
                      <a:lnTo>
                        <a:pt x="1664" y="2559"/>
                      </a:lnTo>
                      <a:lnTo>
                        <a:pt x="1661" y="2558"/>
                      </a:lnTo>
                      <a:lnTo>
                        <a:pt x="1657" y="2557"/>
                      </a:lnTo>
                      <a:lnTo>
                        <a:pt x="1650" y="2559"/>
                      </a:lnTo>
                      <a:lnTo>
                        <a:pt x="1645" y="2561"/>
                      </a:lnTo>
                      <a:lnTo>
                        <a:pt x="1638" y="2565"/>
                      </a:lnTo>
                      <a:lnTo>
                        <a:pt x="1611" y="2588"/>
                      </a:lnTo>
                      <a:lnTo>
                        <a:pt x="1588" y="2606"/>
                      </a:lnTo>
                      <a:lnTo>
                        <a:pt x="1580" y="2610"/>
                      </a:lnTo>
                      <a:lnTo>
                        <a:pt x="1573" y="2612"/>
                      </a:lnTo>
                      <a:lnTo>
                        <a:pt x="1566" y="2612"/>
                      </a:lnTo>
                      <a:lnTo>
                        <a:pt x="1558" y="2612"/>
                      </a:lnTo>
                      <a:lnTo>
                        <a:pt x="1551" y="2612"/>
                      </a:lnTo>
                      <a:lnTo>
                        <a:pt x="1544" y="2612"/>
                      </a:lnTo>
                      <a:lnTo>
                        <a:pt x="1537" y="2615"/>
                      </a:lnTo>
                      <a:lnTo>
                        <a:pt x="1530" y="2619"/>
                      </a:lnTo>
                      <a:lnTo>
                        <a:pt x="1525" y="2624"/>
                      </a:lnTo>
                      <a:lnTo>
                        <a:pt x="1521" y="2627"/>
                      </a:lnTo>
                      <a:lnTo>
                        <a:pt x="1515" y="2630"/>
                      </a:lnTo>
                      <a:lnTo>
                        <a:pt x="1512" y="2631"/>
                      </a:lnTo>
                      <a:lnTo>
                        <a:pt x="1508" y="2632"/>
                      </a:lnTo>
                      <a:lnTo>
                        <a:pt x="1504" y="2632"/>
                      </a:lnTo>
                      <a:lnTo>
                        <a:pt x="1501" y="2631"/>
                      </a:lnTo>
                      <a:lnTo>
                        <a:pt x="1499" y="2629"/>
                      </a:lnTo>
                      <a:lnTo>
                        <a:pt x="1497" y="2627"/>
                      </a:lnTo>
                      <a:lnTo>
                        <a:pt x="1495" y="2625"/>
                      </a:lnTo>
                      <a:lnTo>
                        <a:pt x="1492" y="2620"/>
                      </a:lnTo>
                      <a:lnTo>
                        <a:pt x="1491" y="2616"/>
                      </a:lnTo>
                      <a:lnTo>
                        <a:pt x="1489" y="2606"/>
                      </a:lnTo>
                      <a:lnTo>
                        <a:pt x="1489" y="2594"/>
                      </a:lnTo>
                      <a:lnTo>
                        <a:pt x="1489" y="2587"/>
                      </a:lnTo>
                      <a:lnTo>
                        <a:pt x="1488" y="2582"/>
                      </a:lnTo>
                      <a:lnTo>
                        <a:pt x="1486" y="2577"/>
                      </a:lnTo>
                      <a:lnTo>
                        <a:pt x="1485" y="2573"/>
                      </a:lnTo>
                      <a:lnTo>
                        <a:pt x="1481" y="2566"/>
                      </a:lnTo>
                      <a:lnTo>
                        <a:pt x="1475" y="2559"/>
                      </a:lnTo>
                      <a:lnTo>
                        <a:pt x="1468" y="2551"/>
                      </a:lnTo>
                      <a:lnTo>
                        <a:pt x="1460" y="2544"/>
                      </a:lnTo>
                      <a:lnTo>
                        <a:pt x="1457" y="2533"/>
                      </a:lnTo>
                      <a:lnTo>
                        <a:pt x="1454" y="2523"/>
                      </a:lnTo>
                      <a:lnTo>
                        <a:pt x="1452" y="2521"/>
                      </a:lnTo>
                      <a:lnTo>
                        <a:pt x="1450" y="2520"/>
                      </a:lnTo>
                      <a:lnTo>
                        <a:pt x="1449" y="2519"/>
                      </a:lnTo>
                      <a:lnTo>
                        <a:pt x="1447" y="2519"/>
                      </a:lnTo>
                      <a:lnTo>
                        <a:pt x="1445" y="2520"/>
                      </a:lnTo>
                      <a:lnTo>
                        <a:pt x="1443" y="2521"/>
                      </a:lnTo>
                      <a:lnTo>
                        <a:pt x="1441" y="2524"/>
                      </a:lnTo>
                      <a:lnTo>
                        <a:pt x="1437" y="2528"/>
                      </a:lnTo>
                      <a:lnTo>
                        <a:pt x="1435" y="2531"/>
                      </a:lnTo>
                      <a:lnTo>
                        <a:pt x="1433" y="2533"/>
                      </a:lnTo>
                      <a:lnTo>
                        <a:pt x="1430" y="2534"/>
                      </a:lnTo>
                      <a:lnTo>
                        <a:pt x="1428" y="2534"/>
                      </a:lnTo>
                      <a:lnTo>
                        <a:pt x="1423" y="2533"/>
                      </a:lnTo>
                      <a:lnTo>
                        <a:pt x="1419" y="2529"/>
                      </a:lnTo>
                      <a:lnTo>
                        <a:pt x="1411" y="2516"/>
                      </a:lnTo>
                      <a:lnTo>
                        <a:pt x="1407" y="2506"/>
                      </a:lnTo>
                      <a:lnTo>
                        <a:pt x="1404" y="2497"/>
                      </a:lnTo>
                      <a:lnTo>
                        <a:pt x="1401" y="2492"/>
                      </a:lnTo>
                      <a:lnTo>
                        <a:pt x="1400" y="2491"/>
                      </a:lnTo>
                      <a:lnTo>
                        <a:pt x="1398" y="2491"/>
                      </a:lnTo>
                      <a:lnTo>
                        <a:pt x="1397" y="2491"/>
                      </a:lnTo>
                      <a:lnTo>
                        <a:pt x="1395" y="2491"/>
                      </a:lnTo>
                      <a:lnTo>
                        <a:pt x="1391" y="2499"/>
                      </a:lnTo>
                      <a:lnTo>
                        <a:pt x="1387" y="2511"/>
                      </a:lnTo>
                      <a:lnTo>
                        <a:pt x="1384" y="2518"/>
                      </a:lnTo>
                      <a:lnTo>
                        <a:pt x="1381" y="2523"/>
                      </a:lnTo>
                      <a:lnTo>
                        <a:pt x="1379" y="2528"/>
                      </a:lnTo>
                      <a:lnTo>
                        <a:pt x="1377" y="2531"/>
                      </a:lnTo>
                      <a:lnTo>
                        <a:pt x="1375" y="2532"/>
                      </a:lnTo>
                      <a:lnTo>
                        <a:pt x="1374" y="2532"/>
                      </a:lnTo>
                      <a:lnTo>
                        <a:pt x="1373" y="2531"/>
                      </a:lnTo>
                      <a:lnTo>
                        <a:pt x="1370" y="2530"/>
                      </a:lnTo>
                      <a:lnTo>
                        <a:pt x="1367" y="2524"/>
                      </a:lnTo>
                      <a:lnTo>
                        <a:pt x="1364" y="2516"/>
                      </a:lnTo>
                      <a:lnTo>
                        <a:pt x="1360" y="2499"/>
                      </a:lnTo>
                      <a:lnTo>
                        <a:pt x="1354" y="2488"/>
                      </a:lnTo>
                      <a:lnTo>
                        <a:pt x="1353" y="2485"/>
                      </a:lnTo>
                      <a:lnTo>
                        <a:pt x="1351" y="2484"/>
                      </a:lnTo>
                      <a:lnTo>
                        <a:pt x="1349" y="2483"/>
                      </a:lnTo>
                      <a:lnTo>
                        <a:pt x="1346" y="2484"/>
                      </a:lnTo>
                      <a:lnTo>
                        <a:pt x="1338" y="2486"/>
                      </a:lnTo>
                      <a:lnTo>
                        <a:pt x="1328" y="2493"/>
                      </a:lnTo>
                      <a:lnTo>
                        <a:pt x="1323" y="2497"/>
                      </a:lnTo>
                      <a:lnTo>
                        <a:pt x="1317" y="2499"/>
                      </a:lnTo>
                      <a:lnTo>
                        <a:pt x="1314" y="2499"/>
                      </a:lnTo>
                      <a:lnTo>
                        <a:pt x="1311" y="2498"/>
                      </a:lnTo>
                      <a:lnTo>
                        <a:pt x="1309" y="2495"/>
                      </a:lnTo>
                      <a:lnTo>
                        <a:pt x="1308" y="2492"/>
                      </a:lnTo>
                      <a:lnTo>
                        <a:pt x="1307" y="2488"/>
                      </a:lnTo>
                      <a:lnTo>
                        <a:pt x="1306" y="2482"/>
                      </a:lnTo>
                      <a:lnTo>
                        <a:pt x="1305" y="2470"/>
                      </a:lnTo>
                      <a:lnTo>
                        <a:pt x="1302" y="2458"/>
                      </a:lnTo>
                      <a:lnTo>
                        <a:pt x="1301" y="2453"/>
                      </a:lnTo>
                      <a:lnTo>
                        <a:pt x="1299" y="2448"/>
                      </a:lnTo>
                      <a:lnTo>
                        <a:pt x="1296" y="2444"/>
                      </a:lnTo>
                      <a:lnTo>
                        <a:pt x="1292" y="2441"/>
                      </a:lnTo>
                      <a:lnTo>
                        <a:pt x="1286" y="2438"/>
                      </a:lnTo>
                      <a:lnTo>
                        <a:pt x="1281" y="2434"/>
                      </a:lnTo>
                      <a:lnTo>
                        <a:pt x="1275" y="2430"/>
                      </a:lnTo>
                      <a:lnTo>
                        <a:pt x="1271" y="2426"/>
                      </a:lnTo>
                      <a:lnTo>
                        <a:pt x="1268" y="2421"/>
                      </a:lnTo>
                      <a:lnTo>
                        <a:pt x="1265" y="2416"/>
                      </a:lnTo>
                      <a:lnTo>
                        <a:pt x="1262" y="2410"/>
                      </a:lnTo>
                      <a:lnTo>
                        <a:pt x="1259" y="2403"/>
                      </a:lnTo>
                      <a:lnTo>
                        <a:pt x="1256" y="2393"/>
                      </a:lnTo>
                      <a:lnTo>
                        <a:pt x="1253" y="2377"/>
                      </a:lnTo>
                      <a:lnTo>
                        <a:pt x="1252" y="2370"/>
                      </a:lnTo>
                      <a:lnTo>
                        <a:pt x="1252" y="2363"/>
                      </a:lnTo>
                      <a:lnTo>
                        <a:pt x="1253" y="2358"/>
                      </a:lnTo>
                      <a:lnTo>
                        <a:pt x="1256" y="2353"/>
                      </a:lnTo>
                      <a:lnTo>
                        <a:pt x="1259" y="2350"/>
                      </a:lnTo>
                      <a:lnTo>
                        <a:pt x="1262" y="2348"/>
                      </a:lnTo>
                      <a:lnTo>
                        <a:pt x="1267" y="2347"/>
                      </a:lnTo>
                      <a:lnTo>
                        <a:pt x="1270" y="2346"/>
                      </a:lnTo>
                      <a:lnTo>
                        <a:pt x="1278" y="2345"/>
                      </a:lnTo>
                      <a:lnTo>
                        <a:pt x="1285" y="2344"/>
                      </a:lnTo>
                      <a:lnTo>
                        <a:pt x="1288" y="2344"/>
                      </a:lnTo>
                      <a:lnTo>
                        <a:pt x="1292" y="2343"/>
                      </a:lnTo>
                      <a:lnTo>
                        <a:pt x="1295" y="2342"/>
                      </a:lnTo>
                      <a:lnTo>
                        <a:pt x="1298" y="2340"/>
                      </a:lnTo>
                      <a:lnTo>
                        <a:pt x="1300" y="2336"/>
                      </a:lnTo>
                      <a:lnTo>
                        <a:pt x="1302" y="2332"/>
                      </a:lnTo>
                      <a:lnTo>
                        <a:pt x="1303" y="2328"/>
                      </a:lnTo>
                      <a:lnTo>
                        <a:pt x="1305" y="2321"/>
                      </a:lnTo>
                      <a:lnTo>
                        <a:pt x="1308" y="2308"/>
                      </a:lnTo>
                      <a:lnTo>
                        <a:pt x="1311" y="2300"/>
                      </a:lnTo>
                      <a:lnTo>
                        <a:pt x="1314" y="2295"/>
                      </a:lnTo>
                      <a:lnTo>
                        <a:pt x="1320" y="2291"/>
                      </a:lnTo>
                      <a:lnTo>
                        <a:pt x="1325" y="2289"/>
                      </a:lnTo>
                      <a:lnTo>
                        <a:pt x="1332" y="2286"/>
                      </a:lnTo>
                      <a:lnTo>
                        <a:pt x="1338" y="2281"/>
                      </a:lnTo>
                      <a:lnTo>
                        <a:pt x="1347" y="2275"/>
                      </a:lnTo>
                      <a:lnTo>
                        <a:pt x="1352" y="2268"/>
                      </a:lnTo>
                      <a:lnTo>
                        <a:pt x="1355" y="2263"/>
                      </a:lnTo>
                      <a:lnTo>
                        <a:pt x="1356" y="2259"/>
                      </a:lnTo>
                      <a:lnTo>
                        <a:pt x="1356" y="2254"/>
                      </a:lnTo>
                      <a:lnTo>
                        <a:pt x="1355" y="2252"/>
                      </a:lnTo>
                      <a:lnTo>
                        <a:pt x="1352" y="2250"/>
                      </a:lnTo>
                      <a:lnTo>
                        <a:pt x="1348" y="2248"/>
                      </a:lnTo>
                      <a:lnTo>
                        <a:pt x="1343" y="2247"/>
                      </a:lnTo>
                      <a:lnTo>
                        <a:pt x="1334" y="2245"/>
                      </a:lnTo>
                      <a:lnTo>
                        <a:pt x="1323" y="2242"/>
                      </a:lnTo>
                      <a:lnTo>
                        <a:pt x="1319" y="2241"/>
                      </a:lnTo>
                      <a:lnTo>
                        <a:pt x="1315" y="2240"/>
                      </a:lnTo>
                      <a:lnTo>
                        <a:pt x="1313" y="2238"/>
                      </a:lnTo>
                      <a:lnTo>
                        <a:pt x="1312" y="2235"/>
                      </a:lnTo>
                      <a:lnTo>
                        <a:pt x="1311" y="2229"/>
                      </a:lnTo>
                      <a:lnTo>
                        <a:pt x="1312" y="2224"/>
                      </a:lnTo>
                      <a:lnTo>
                        <a:pt x="1315" y="2221"/>
                      </a:lnTo>
                      <a:lnTo>
                        <a:pt x="1317" y="2218"/>
                      </a:lnTo>
                      <a:lnTo>
                        <a:pt x="1321" y="2215"/>
                      </a:lnTo>
                      <a:lnTo>
                        <a:pt x="1323" y="2211"/>
                      </a:lnTo>
                      <a:lnTo>
                        <a:pt x="1323" y="2206"/>
                      </a:lnTo>
                      <a:lnTo>
                        <a:pt x="1321" y="2197"/>
                      </a:lnTo>
                      <a:lnTo>
                        <a:pt x="1314" y="2186"/>
                      </a:lnTo>
                      <a:lnTo>
                        <a:pt x="1308" y="2178"/>
                      </a:lnTo>
                      <a:lnTo>
                        <a:pt x="1305" y="2173"/>
                      </a:lnTo>
                      <a:lnTo>
                        <a:pt x="1302" y="2168"/>
                      </a:lnTo>
                      <a:lnTo>
                        <a:pt x="1301" y="2161"/>
                      </a:lnTo>
                      <a:lnTo>
                        <a:pt x="1300" y="2154"/>
                      </a:lnTo>
                      <a:lnTo>
                        <a:pt x="1300" y="2147"/>
                      </a:lnTo>
                      <a:lnTo>
                        <a:pt x="1301" y="2142"/>
                      </a:lnTo>
                      <a:lnTo>
                        <a:pt x="1303" y="2135"/>
                      </a:lnTo>
                      <a:lnTo>
                        <a:pt x="1306" y="2130"/>
                      </a:lnTo>
                      <a:lnTo>
                        <a:pt x="1310" y="2119"/>
                      </a:lnTo>
                      <a:lnTo>
                        <a:pt x="1315" y="2108"/>
                      </a:lnTo>
                      <a:lnTo>
                        <a:pt x="1317" y="2100"/>
                      </a:lnTo>
                      <a:lnTo>
                        <a:pt x="1320" y="2089"/>
                      </a:lnTo>
                      <a:lnTo>
                        <a:pt x="1322" y="2077"/>
                      </a:lnTo>
                      <a:lnTo>
                        <a:pt x="1323" y="2064"/>
                      </a:lnTo>
                      <a:lnTo>
                        <a:pt x="1323" y="2052"/>
                      </a:lnTo>
                      <a:lnTo>
                        <a:pt x="1321" y="2043"/>
                      </a:lnTo>
                      <a:lnTo>
                        <a:pt x="1319" y="2038"/>
                      </a:lnTo>
                      <a:lnTo>
                        <a:pt x="1316" y="2035"/>
                      </a:lnTo>
                      <a:lnTo>
                        <a:pt x="1313" y="2032"/>
                      </a:lnTo>
                      <a:lnTo>
                        <a:pt x="1309" y="2031"/>
                      </a:lnTo>
                      <a:lnTo>
                        <a:pt x="1298" y="2029"/>
                      </a:lnTo>
                      <a:lnTo>
                        <a:pt x="1290" y="2025"/>
                      </a:lnTo>
                      <a:lnTo>
                        <a:pt x="1283" y="2021"/>
                      </a:lnTo>
                      <a:lnTo>
                        <a:pt x="1279" y="2016"/>
                      </a:lnTo>
                      <a:lnTo>
                        <a:pt x="1274" y="2009"/>
                      </a:lnTo>
                      <a:lnTo>
                        <a:pt x="1272" y="2000"/>
                      </a:lnTo>
                      <a:lnTo>
                        <a:pt x="1271" y="1992"/>
                      </a:lnTo>
                      <a:lnTo>
                        <a:pt x="1271" y="1981"/>
                      </a:lnTo>
                      <a:lnTo>
                        <a:pt x="1270" y="1972"/>
                      </a:lnTo>
                      <a:lnTo>
                        <a:pt x="1269" y="1965"/>
                      </a:lnTo>
                      <a:lnTo>
                        <a:pt x="1268" y="1961"/>
                      </a:lnTo>
                      <a:lnTo>
                        <a:pt x="1266" y="1956"/>
                      </a:lnTo>
                      <a:lnTo>
                        <a:pt x="1262" y="1954"/>
                      </a:lnTo>
                      <a:lnTo>
                        <a:pt x="1259" y="1952"/>
                      </a:lnTo>
                      <a:lnTo>
                        <a:pt x="1256" y="1952"/>
                      </a:lnTo>
                      <a:lnTo>
                        <a:pt x="1253" y="1951"/>
                      </a:lnTo>
                      <a:lnTo>
                        <a:pt x="1245" y="1952"/>
                      </a:lnTo>
                      <a:lnTo>
                        <a:pt x="1236" y="1951"/>
                      </a:lnTo>
                      <a:lnTo>
                        <a:pt x="1233" y="1950"/>
                      </a:lnTo>
                      <a:lnTo>
                        <a:pt x="1230" y="1948"/>
                      </a:lnTo>
                      <a:lnTo>
                        <a:pt x="1226" y="1944"/>
                      </a:lnTo>
                      <a:lnTo>
                        <a:pt x="1224" y="1940"/>
                      </a:lnTo>
                      <a:lnTo>
                        <a:pt x="1218" y="1928"/>
                      </a:lnTo>
                      <a:lnTo>
                        <a:pt x="1213" y="1917"/>
                      </a:lnTo>
                      <a:lnTo>
                        <a:pt x="1209" y="1912"/>
                      </a:lnTo>
                      <a:lnTo>
                        <a:pt x="1206" y="1909"/>
                      </a:lnTo>
                      <a:lnTo>
                        <a:pt x="1201" y="1905"/>
                      </a:lnTo>
                      <a:lnTo>
                        <a:pt x="1194" y="1904"/>
                      </a:lnTo>
                      <a:lnTo>
                        <a:pt x="1191" y="1905"/>
                      </a:lnTo>
                      <a:lnTo>
                        <a:pt x="1189" y="1907"/>
                      </a:lnTo>
                      <a:lnTo>
                        <a:pt x="1187" y="1909"/>
                      </a:lnTo>
                      <a:lnTo>
                        <a:pt x="1186" y="1911"/>
                      </a:lnTo>
                      <a:lnTo>
                        <a:pt x="1185" y="1918"/>
                      </a:lnTo>
                      <a:lnTo>
                        <a:pt x="1186" y="1926"/>
                      </a:lnTo>
                      <a:lnTo>
                        <a:pt x="1187" y="1936"/>
                      </a:lnTo>
                      <a:lnTo>
                        <a:pt x="1187" y="1944"/>
                      </a:lnTo>
                      <a:lnTo>
                        <a:pt x="1187" y="1948"/>
                      </a:lnTo>
                      <a:lnTo>
                        <a:pt x="1186" y="1952"/>
                      </a:lnTo>
                      <a:lnTo>
                        <a:pt x="1185" y="1955"/>
                      </a:lnTo>
                      <a:lnTo>
                        <a:pt x="1184" y="1957"/>
                      </a:lnTo>
                      <a:lnTo>
                        <a:pt x="1180" y="1959"/>
                      </a:lnTo>
                      <a:lnTo>
                        <a:pt x="1178" y="1962"/>
                      </a:lnTo>
                      <a:lnTo>
                        <a:pt x="1176" y="1962"/>
                      </a:lnTo>
                      <a:lnTo>
                        <a:pt x="1174" y="1961"/>
                      </a:lnTo>
                      <a:lnTo>
                        <a:pt x="1171" y="1956"/>
                      </a:lnTo>
                      <a:lnTo>
                        <a:pt x="1168" y="1950"/>
                      </a:lnTo>
                      <a:lnTo>
                        <a:pt x="1166" y="1942"/>
                      </a:lnTo>
                      <a:lnTo>
                        <a:pt x="1164" y="1936"/>
                      </a:lnTo>
                      <a:lnTo>
                        <a:pt x="1162" y="1932"/>
                      </a:lnTo>
                      <a:lnTo>
                        <a:pt x="1161" y="1930"/>
                      </a:lnTo>
                      <a:lnTo>
                        <a:pt x="1159" y="1928"/>
                      </a:lnTo>
                      <a:lnTo>
                        <a:pt x="1155" y="1927"/>
                      </a:lnTo>
                      <a:lnTo>
                        <a:pt x="1147" y="1926"/>
                      </a:lnTo>
                      <a:lnTo>
                        <a:pt x="1138" y="1926"/>
                      </a:lnTo>
                      <a:lnTo>
                        <a:pt x="1132" y="1926"/>
                      </a:lnTo>
                      <a:lnTo>
                        <a:pt x="1127" y="1927"/>
                      </a:lnTo>
                      <a:lnTo>
                        <a:pt x="1123" y="1929"/>
                      </a:lnTo>
                      <a:lnTo>
                        <a:pt x="1121" y="1931"/>
                      </a:lnTo>
                      <a:lnTo>
                        <a:pt x="1119" y="1934"/>
                      </a:lnTo>
                      <a:lnTo>
                        <a:pt x="1118" y="1938"/>
                      </a:lnTo>
                      <a:lnTo>
                        <a:pt x="1118" y="1955"/>
                      </a:lnTo>
                      <a:lnTo>
                        <a:pt x="1117" y="1977"/>
                      </a:lnTo>
                      <a:lnTo>
                        <a:pt x="1114" y="1981"/>
                      </a:lnTo>
                      <a:lnTo>
                        <a:pt x="1112" y="1983"/>
                      </a:lnTo>
                      <a:lnTo>
                        <a:pt x="1109" y="1984"/>
                      </a:lnTo>
                      <a:lnTo>
                        <a:pt x="1106" y="1982"/>
                      </a:lnTo>
                      <a:lnTo>
                        <a:pt x="1099" y="1977"/>
                      </a:lnTo>
                      <a:lnTo>
                        <a:pt x="1094" y="1972"/>
                      </a:lnTo>
                      <a:lnTo>
                        <a:pt x="1072" y="1955"/>
                      </a:lnTo>
                      <a:lnTo>
                        <a:pt x="1053" y="1939"/>
                      </a:lnTo>
                      <a:lnTo>
                        <a:pt x="1047" y="1937"/>
                      </a:lnTo>
                      <a:lnTo>
                        <a:pt x="1042" y="1935"/>
                      </a:lnTo>
                      <a:lnTo>
                        <a:pt x="1037" y="1932"/>
                      </a:lnTo>
                      <a:lnTo>
                        <a:pt x="1031" y="1932"/>
                      </a:lnTo>
                      <a:lnTo>
                        <a:pt x="1025" y="1932"/>
                      </a:lnTo>
                      <a:lnTo>
                        <a:pt x="1018" y="1934"/>
                      </a:lnTo>
                      <a:lnTo>
                        <a:pt x="1012" y="1936"/>
                      </a:lnTo>
                      <a:lnTo>
                        <a:pt x="1004" y="1939"/>
                      </a:lnTo>
                      <a:lnTo>
                        <a:pt x="1001" y="1941"/>
                      </a:lnTo>
                      <a:lnTo>
                        <a:pt x="999" y="1941"/>
                      </a:lnTo>
                      <a:lnTo>
                        <a:pt x="996" y="1941"/>
                      </a:lnTo>
                      <a:lnTo>
                        <a:pt x="993" y="1941"/>
                      </a:lnTo>
                      <a:lnTo>
                        <a:pt x="988" y="1939"/>
                      </a:lnTo>
                      <a:lnTo>
                        <a:pt x="985" y="1935"/>
                      </a:lnTo>
                      <a:lnTo>
                        <a:pt x="980" y="1930"/>
                      </a:lnTo>
                      <a:lnTo>
                        <a:pt x="978" y="1924"/>
                      </a:lnTo>
                      <a:lnTo>
                        <a:pt x="976" y="1918"/>
                      </a:lnTo>
                      <a:lnTo>
                        <a:pt x="975" y="1913"/>
                      </a:lnTo>
                      <a:lnTo>
                        <a:pt x="974" y="1909"/>
                      </a:lnTo>
                      <a:lnTo>
                        <a:pt x="972" y="1904"/>
                      </a:lnTo>
                      <a:lnTo>
                        <a:pt x="969" y="1902"/>
                      </a:lnTo>
                      <a:lnTo>
                        <a:pt x="964" y="1899"/>
                      </a:lnTo>
                      <a:lnTo>
                        <a:pt x="953" y="1895"/>
                      </a:lnTo>
                      <a:lnTo>
                        <a:pt x="942" y="1891"/>
                      </a:lnTo>
                      <a:lnTo>
                        <a:pt x="929" y="1888"/>
                      </a:lnTo>
                      <a:lnTo>
                        <a:pt x="917" y="1885"/>
                      </a:lnTo>
                      <a:lnTo>
                        <a:pt x="910" y="1883"/>
                      </a:lnTo>
                      <a:lnTo>
                        <a:pt x="905" y="1880"/>
                      </a:lnTo>
                      <a:lnTo>
                        <a:pt x="901" y="1877"/>
                      </a:lnTo>
                      <a:lnTo>
                        <a:pt x="896" y="1873"/>
                      </a:lnTo>
                      <a:lnTo>
                        <a:pt x="889" y="1865"/>
                      </a:lnTo>
                      <a:lnTo>
                        <a:pt x="883" y="1858"/>
                      </a:lnTo>
                      <a:lnTo>
                        <a:pt x="880" y="1851"/>
                      </a:lnTo>
                      <a:lnTo>
                        <a:pt x="878" y="1844"/>
                      </a:lnTo>
                      <a:lnTo>
                        <a:pt x="878" y="1837"/>
                      </a:lnTo>
                      <a:lnTo>
                        <a:pt x="880" y="1830"/>
                      </a:lnTo>
                      <a:lnTo>
                        <a:pt x="884" y="1822"/>
                      </a:lnTo>
                      <a:lnTo>
                        <a:pt x="891" y="1814"/>
                      </a:lnTo>
                      <a:lnTo>
                        <a:pt x="894" y="1808"/>
                      </a:lnTo>
                      <a:lnTo>
                        <a:pt x="897" y="1804"/>
                      </a:lnTo>
                      <a:lnTo>
                        <a:pt x="899" y="1799"/>
                      </a:lnTo>
                      <a:lnTo>
                        <a:pt x="901" y="1793"/>
                      </a:lnTo>
                      <a:lnTo>
                        <a:pt x="904" y="1783"/>
                      </a:lnTo>
                      <a:lnTo>
                        <a:pt x="908" y="1774"/>
                      </a:lnTo>
                      <a:lnTo>
                        <a:pt x="914" y="1767"/>
                      </a:lnTo>
                      <a:lnTo>
                        <a:pt x="920" y="1762"/>
                      </a:lnTo>
                      <a:lnTo>
                        <a:pt x="925" y="1756"/>
                      </a:lnTo>
                      <a:lnTo>
                        <a:pt x="932" y="1751"/>
                      </a:lnTo>
                      <a:lnTo>
                        <a:pt x="938" y="1747"/>
                      </a:lnTo>
                      <a:lnTo>
                        <a:pt x="944" y="1740"/>
                      </a:lnTo>
                      <a:lnTo>
                        <a:pt x="948" y="1734"/>
                      </a:lnTo>
                      <a:lnTo>
                        <a:pt x="951" y="1726"/>
                      </a:lnTo>
                      <a:lnTo>
                        <a:pt x="952" y="1724"/>
                      </a:lnTo>
                      <a:lnTo>
                        <a:pt x="952" y="1722"/>
                      </a:lnTo>
                      <a:lnTo>
                        <a:pt x="951" y="1720"/>
                      </a:lnTo>
                      <a:lnTo>
                        <a:pt x="950" y="1720"/>
                      </a:lnTo>
                      <a:lnTo>
                        <a:pt x="947" y="1719"/>
                      </a:lnTo>
                      <a:lnTo>
                        <a:pt x="944" y="1720"/>
                      </a:lnTo>
                      <a:lnTo>
                        <a:pt x="934" y="1723"/>
                      </a:lnTo>
                      <a:lnTo>
                        <a:pt x="928" y="1725"/>
                      </a:lnTo>
                      <a:lnTo>
                        <a:pt x="926" y="1723"/>
                      </a:lnTo>
                      <a:lnTo>
                        <a:pt x="926" y="1720"/>
                      </a:lnTo>
                      <a:lnTo>
                        <a:pt x="926" y="1714"/>
                      </a:lnTo>
                      <a:lnTo>
                        <a:pt x="928" y="1709"/>
                      </a:lnTo>
                      <a:lnTo>
                        <a:pt x="930" y="1697"/>
                      </a:lnTo>
                      <a:lnTo>
                        <a:pt x="931" y="1689"/>
                      </a:lnTo>
                      <a:lnTo>
                        <a:pt x="930" y="1680"/>
                      </a:lnTo>
                      <a:lnTo>
                        <a:pt x="928" y="1668"/>
                      </a:lnTo>
                      <a:lnTo>
                        <a:pt x="925" y="1656"/>
                      </a:lnTo>
                      <a:lnTo>
                        <a:pt x="922" y="1646"/>
                      </a:lnTo>
                      <a:lnTo>
                        <a:pt x="919" y="1640"/>
                      </a:lnTo>
                      <a:lnTo>
                        <a:pt x="915" y="1634"/>
                      </a:lnTo>
                      <a:lnTo>
                        <a:pt x="909" y="1630"/>
                      </a:lnTo>
                      <a:lnTo>
                        <a:pt x="904" y="1627"/>
                      </a:lnTo>
                      <a:lnTo>
                        <a:pt x="898" y="1624"/>
                      </a:lnTo>
                      <a:lnTo>
                        <a:pt x="894" y="1619"/>
                      </a:lnTo>
                      <a:lnTo>
                        <a:pt x="891" y="1615"/>
                      </a:lnTo>
                      <a:lnTo>
                        <a:pt x="889" y="1610"/>
                      </a:lnTo>
                      <a:lnTo>
                        <a:pt x="888" y="1600"/>
                      </a:lnTo>
                      <a:lnTo>
                        <a:pt x="884" y="1592"/>
                      </a:lnTo>
                      <a:lnTo>
                        <a:pt x="880" y="1587"/>
                      </a:lnTo>
                      <a:lnTo>
                        <a:pt x="875" y="1584"/>
                      </a:lnTo>
                      <a:lnTo>
                        <a:pt x="868" y="1581"/>
                      </a:lnTo>
                      <a:lnTo>
                        <a:pt x="862" y="1580"/>
                      </a:lnTo>
                      <a:lnTo>
                        <a:pt x="854" y="1580"/>
                      </a:lnTo>
                      <a:lnTo>
                        <a:pt x="845" y="1581"/>
                      </a:lnTo>
                      <a:lnTo>
                        <a:pt x="842" y="1581"/>
                      </a:lnTo>
                      <a:lnTo>
                        <a:pt x="840" y="1580"/>
                      </a:lnTo>
                      <a:lnTo>
                        <a:pt x="839" y="1579"/>
                      </a:lnTo>
                      <a:lnTo>
                        <a:pt x="839" y="1577"/>
                      </a:lnTo>
                      <a:lnTo>
                        <a:pt x="841" y="1572"/>
                      </a:lnTo>
                      <a:lnTo>
                        <a:pt x="845" y="1564"/>
                      </a:lnTo>
                      <a:lnTo>
                        <a:pt x="851" y="1558"/>
                      </a:lnTo>
                      <a:lnTo>
                        <a:pt x="855" y="1551"/>
                      </a:lnTo>
                      <a:lnTo>
                        <a:pt x="858" y="1545"/>
                      </a:lnTo>
                      <a:lnTo>
                        <a:pt x="858" y="1541"/>
                      </a:lnTo>
                      <a:lnTo>
                        <a:pt x="852" y="1533"/>
                      </a:lnTo>
                      <a:lnTo>
                        <a:pt x="845" y="1525"/>
                      </a:lnTo>
                      <a:lnTo>
                        <a:pt x="843" y="1521"/>
                      </a:lnTo>
                      <a:lnTo>
                        <a:pt x="840" y="1517"/>
                      </a:lnTo>
                      <a:lnTo>
                        <a:pt x="838" y="1512"/>
                      </a:lnTo>
                      <a:lnTo>
                        <a:pt x="837" y="1507"/>
                      </a:lnTo>
                      <a:lnTo>
                        <a:pt x="838" y="1493"/>
                      </a:lnTo>
                      <a:lnTo>
                        <a:pt x="838" y="1480"/>
                      </a:lnTo>
                      <a:lnTo>
                        <a:pt x="837" y="1475"/>
                      </a:lnTo>
                      <a:lnTo>
                        <a:pt x="834" y="1470"/>
                      </a:lnTo>
                      <a:lnTo>
                        <a:pt x="831" y="1469"/>
                      </a:lnTo>
                      <a:lnTo>
                        <a:pt x="828" y="1468"/>
                      </a:lnTo>
                      <a:lnTo>
                        <a:pt x="824" y="1467"/>
                      </a:lnTo>
                      <a:lnTo>
                        <a:pt x="820" y="1467"/>
                      </a:lnTo>
                      <a:lnTo>
                        <a:pt x="814" y="1467"/>
                      </a:lnTo>
                      <a:lnTo>
                        <a:pt x="810" y="1466"/>
                      </a:lnTo>
                      <a:lnTo>
                        <a:pt x="807" y="1464"/>
                      </a:lnTo>
                      <a:lnTo>
                        <a:pt x="803" y="1460"/>
                      </a:lnTo>
                      <a:lnTo>
                        <a:pt x="801" y="1457"/>
                      </a:lnTo>
                      <a:lnTo>
                        <a:pt x="799" y="1453"/>
                      </a:lnTo>
                      <a:lnTo>
                        <a:pt x="798" y="1449"/>
                      </a:lnTo>
                      <a:lnTo>
                        <a:pt x="797" y="1444"/>
                      </a:lnTo>
                      <a:lnTo>
                        <a:pt x="795" y="1435"/>
                      </a:lnTo>
                      <a:lnTo>
                        <a:pt x="794" y="1425"/>
                      </a:lnTo>
                      <a:lnTo>
                        <a:pt x="791" y="1416"/>
                      </a:lnTo>
                      <a:lnTo>
                        <a:pt x="789" y="1409"/>
                      </a:lnTo>
                      <a:lnTo>
                        <a:pt x="786" y="1405"/>
                      </a:lnTo>
                      <a:lnTo>
                        <a:pt x="782" y="1403"/>
                      </a:lnTo>
                      <a:lnTo>
                        <a:pt x="777" y="1403"/>
                      </a:lnTo>
                      <a:lnTo>
                        <a:pt x="772" y="1403"/>
                      </a:lnTo>
                      <a:lnTo>
                        <a:pt x="767" y="1403"/>
                      </a:lnTo>
                      <a:lnTo>
                        <a:pt x="762" y="1403"/>
                      </a:lnTo>
                      <a:lnTo>
                        <a:pt x="757" y="1401"/>
                      </a:lnTo>
                      <a:lnTo>
                        <a:pt x="753" y="1398"/>
                      </a:lnTo>
                      <a:lnTo>
                        <a:pt x="746" y="1390"/>
                      </a:lnTo>
                      <a:lnTo>
                        <a:pt x="739" y="1386"/>
                      </a:lnTo>
                      <a:lnTo>
                        <a:pt x="732" y="1383"/>
                      </a:lnTo>
                      <a:lnTo>
                        <a:pt x="726" y="1382"/>
                      </a:lnTo>
                      <a:lnTo>
                        <a:pt x="712" y="1381"/>
                      </a:lnTo>
                      <a:lnTo>
                        <a:pt x="700" y="1383"/>
                      </a:lnTo>
                      <a:lnTo>
                        <a:pt x="694" y="1383"/>
                      </a:lnTo>
                      <a:lnTo>
                        <a:pt x="688" y="1383"/>
                      </a:lnTo>
                      <a:lnTo>
                        <a:pt x="683" y="1382"/>
                      </a:lnTo>
                      <a:lnTo>
                        <a:pt x="678" y="1379"/>
                      </a:lnTo>
                      <a:lnTo>
                        <a:pt x="675" y="1376"/>
                      </a:lnTo>
                      <a:lnTo>
                        <a:pt x="671" y="1370"/>
                      </a:lnTo>
                      <a:lnTo>
                        <a:pt x="667" y="1362"/>
                      </a:lnTo>
                      <a:lnTo>
                        <a:pt x="665" y="1351"/>
                      </a:lnTo>
                      <a:lnTo>
                        <a:pt x="664" y="1345"/>
                      </a:lnTo>
                      <a:lnTo>
                        <a:pt x="662" y="1341"/>
                      </a:lnTo>
                      <a:lnTo>
                        <a:pt x="661" y="1338"/>
                      </a:lnTo>
                      <a:lnTo>
                        <a:pt x="659" y="1338"/>
                      </a:lnTo>
                      <a:lnTo>
                        <a:pt x="656" y="1338"/>
                      </a:lnTo>
                      <a:lnTo>
                        <a:pt x="654" y="1341"/>
                      </a:lnTo>
                      <a:lnTo>
                        <a:pt x="653" y="1344"/>
                      </a:lnTo>
                      <a:lnTo>
                        <a:pt x="651" y="1348"/>
                      </a:lnTo>
                      <a:lnTo>
                        <a:pt x="645" y="1367"/>
                      </a:lnTo>
                      <a:lnTo>
                        <a:pt x="640" y="1382"/>
                      </a:lnTo>
                      <a:lnTo>
                        <a:pt x="639" y="1387"/>
                      </a:lnTo>
                      <a:lnTo>
                        <a:pt x="638" y="1390"/>
                      </a:lnTo>
                      <a:lnTo>
                        <a:pt x="636" y="1394"/>
                      </a:lnTo>
                      <a:lnTo>
                        <a:pt x="634" y="1396"/>
                      </a:lnTo>
                      <a:lnTo>
                        <a:pt x="631" y="1397"/>
                      </a:lnTo>
                      <a:lnTo>
                        <a:pt x="627" y="1397"/>
                      </a:lnTo>
                      <a:lnTo>
                        <a:pt x="624" y="1397"/>
                      </a:lnTo>
                      <a:lnTo>
                        <a:pt x="621" y="1397"/>
                      </a:lnTo>
                      <a:lnTo>
                        <a:pt x="606" y="1390"/>
                      </a:lnTo>
                      <a:lnTo>
                        <a:pt x="593" y="1382"/>
                      </a:lnTo>
                      <a:lnTo>
                        <a:pt x="573" y="1373"/>
                      </a:lnTo>
                      <a:lnTo>
                        <a:pt x="558" y="1368"/>
                      </a:lnTo>
                      <a:lnTo>
                        <a:pt x="552" y="1364"/>
                      </a:lnTo>
                      <a:lnTo>
                        <a:pt x="544" y="1359"/>
                      </a:lnTo>
                      <a:lnTo>
                        <a:pt x="535" y="1351"/>
                      </a:lnTo>
                      <a:lnTo>
                        <a:pt x="526" y="1342"/>
                      </a:lnTo>
                      <a:lnTo>
                        <a:pt x="519" y="1331"/>
                      </a:lnTo>
                      <a:lnTo>
                        <a:pt x="514" y="1318"/>
                      </a:lnTo>
                      <a:lnTo>
                        <a:pt x="508" y="1303"/>
                      </a:lnTo>
                      <a:lnTo>
                        <a:pt x="503" y="1289"/>
                      </a:lnTo>
                      <a:lnTo>
                        <a:pt x="500" y="1282"/>
                      </a:lnTo>
                      <a:lnTo>
                        <a:pt x="497" y="1277"/>
                      </a:lnTo>
                      <a:lnTo>
                        <a:pt x="493" y="1271"/>
                      </a:lnTo>
                      <a:lnTo>
                        <a:pt x="490" y="1267"/>
                      </a:lnTo>
                      <a:lnTo>
                        <a:pt x="486" y="1265"/>
                      </a:lnTo>
                      <a:lnTo>
                        <a:pt x="480" y="1264"/>
                      </a:lnTo>
                      <a:lnTo>
                        <a:pt x="475" y="1264"/>
                      </a:lnTo>
                      <a:lnTo>
                        <a:pt x="470" y="1266"/>
                      </a:lnTo>
                      <a:lnTo>
                        <a:pt x="459" y="1270"/>
                      </a:lnTo>
                      <a:lnTo>
                        <a:pt x="451" y="1273"/>
                      </a:lnTo>
                      <a:lnTo>
                        <a:pt x="448" y="1273"/>
                      </a:lnTo>
                      <a:lnTo>
                        <a:pt x="446" y="1271"/>
                      </a:lnTo>
                      <a:lnTo>
                        <a:pt x="444" y="1270"/>
                      </a:lnTo>
                      <a:lnTo>
                        <a:pt x="442" y="1269"/>
                      </a:lnTo>
                      <a:lnTo>
                        <a:pt x="439" y="1265"/>
                      </a:lnTo>
                      <a:lnTo>
                        <a:pt x="438" y="1261"/>
                      </a:lnTo>
                      <a:lnTo>
                        <a:pt x="438" y="1254"/>
                      </a:lnTo>
                      <a:lnTo>
                        <a:pt x="439" y="1249"/>
                      </a:lnTo>
                      <a:lnTo>
                        <a:pt x="442" y="1236"/>
                      </a:lnTo>
                      <a:lnTo>
                        <a:pt x="443" y="1226"/>
                      </a:lnTo>
                      <a:lnTo>
                        <a:pt x="442" y="1223"/>
                      </a:lnTo>
                      <a:lnTo>
                        <a:pt x="440" y="1222"/>
                      </a:lnTo>
                      <a:lnTo>
                        <a:pt x="437" y="1223"/>
                      </a:lnTo>
                      <a:lnTo>
                        <a:pt x="432" y="1226"/>
                      </a:lnTo>
                      <a:lnTo>
                        <a:pt x="424" y="1233"/>
                      </a:lnTo>
                      <a:lnTo>
                        <a:pt x="417" y="1238"/>
                      </a:lnTo>
                      <a:lnTo>
                        <a:pt x="409" y="1241"/>
                      </a:lnTo>
                      <a:lnTo>
                        <a:pt x="404" y="1243"/>
                      </a:lnTo>
                      <a:lnTo>
                        <a:pt x="400" y="1242"/>
                      </a:lnTo>
                      <a:lnTo>
                        <a:pt x="398" y="1241"/>
                      </a:lnTo>
                      <a:lnTo>
                        <a:pt x="395" y="1239"/>
                      </a:lnTo>
                      <a:lnTo>
                        <a:pt x="393" y="1236"/>
                      </a:lnTo>
                      <a:lnTo>
                        <a:pt x="389" y="1226"/>
                      </a:lnTo>
                      <a:lnTo>
                        <a:pt x="385" y="1211"/>
                      </a:lnTo>
                      <a:lnTo>
                        <a:pt x="385" y="1202"/>
                      </a:lnTo>
                      <a:lnTo>
                        <a:pt x="384" y="1188"/>
                      </a:lnTo>
                      <a:lnTo>
                        <a:pt x="383" y="1172"/>
                      </a:lnTo>
                      <a:lnTo>
                        <a:pt x="382" y="1157"/>
                      </a:lnTo>
                      <a:lnTo>
                        <a:pt x="380" y="1151"/>
                      </a:lnTo>
                      <a:lnTo>
                        <a:pt x="378" y="1145"/>
                      </a:lnTo>
                      <a:lnTo>
                        <a:pt x="376" y="1141"/>
                      </a:lnTo>
                      <a:lnTo>
                        <a:pt x="372" y="1139"/>
                      </a:lnTo>
                      <a:lnTo>
                        <a:pt x="371" y="1139"/>
                      </a:lnTo>
                      <a:lnTo>
                        <a:pt x="369" y="1140"/>
                      </a:lnTo>
                      <a:lnTo>
                        <a:pt x="367" y="1141"/>
                      </a:lnTo>
                      <a:lnTo>
                        <a:pt x="364" y="1142"/>
                      </a:lnTo>
                      <a:lnTo>
                        <a:pt x="359" y="1148"/>
                      </a:lnTo>
                      <a:lnTo>
                        <a:pt x="353" y="1158"/>
                      </a:lnTo>
                      <a:lnTo>
                        <a:pt x="349" y="1165"/>
                      </a:lnTo>
                      <a:lnTo>
                        <a:pt x="344" y="1172"/>
                      </a:lnTo>
                      <a:lnTo>
                        <a:pt x="340" y="1178"/>
                      </a:lnTo>
                      <a:lnTo>
                        <a:pt x="335" y="1183"/>
                      </a:lnTo>
                      <a:lnTo>
                        <a:pt x="329" y="1186"/>
                      </a:lnTo>
                      <a:lnTo>
                        <a:pt x="323" y="1188"/>
                      </a:lnTo>
                      <a:lnTo>
                        <a:pt x="314" y="1188"/>
                      </a:lnTo>
                      <a:lnTo>
                        <a:pt x="304" y="1186"/>
                      </a:lnTo>
                      <a:lnTo>
                        <a:pt x="296" y="1182"/>
                      </a:lnTo>
                      <a:lnTo>
                        <a:pt x="286" y="1178"/>
                      </a:lnTo>
                      <a:lnTo>
                        <a:pt x="276" y="1173"/>
                      </a:lnTo>
                      <a:lnTo>
                        <a:pt x="267" y="1167"/>
                      </a:lnTo>
                      <a:lnTo>
                        <a:pt x="248" y="1156"/>
                      </a:lnTo>
                      <a:lnTo>
                        <a:pt x="231" y="1144"/>
                      </a:lnTo>
                      <a:lnTo>
                        <a:pt x="226" y="1142"/>
                      </a:lnTo>
                      <a:lnTo>
                        <a:pt x="220" y="1140"/>
                      </a:lnTo>
                      <a:lnTo>
                        <a:pt x="215" y="1139"/>
                      </a:lnTo>
                      <a:lnTo>
                        <a:pt x="209" y="1138"/>
                      </a:lnTo>
                      <a:lnTo>
                        <a:pt x="197" y="1138"/>
                      </a:lnTo>
                      <a:lnTo>
                        <a:pt x="187" y="1138"/>
                      </a:lnTo>
                      <a:lnTo>
                        <a:pt x="176" y="1138"/>
                      </a:lnTo>
                      <a:lnTo>
                        <a:pt x="166" y="1136"/>
                      </a:lnTo>
                      <a:lnTo>
                        <a:pt x="162" y="1135"/>
                      </a:lnTo>
                      <a:lnTo>
                        <a:pt x="157" y="1133"/>
                      </a:lnTo>
                      <a:lnTo>
                        <a:pt x="153" y="1130"/>
                      </a:lnTo>
                      <a:lnTo>
                        <a:pt x="150" y="1127"/>
                      </a:lnTo>
                      <a:lnTo>
                        <a:pt x="142" y="1117"/>
                      </a:lnTo>
                      <a:lnTo>
                        <a:pt x="137" y="1109"/>
                      </a:lnTo>
                      <a:lnTo>
                        <a:pt x="132" y="1102"/>
                      </a:lnTo>
                      <a:lnTo>
                        <a:pt x="128" y="1094"/>
                      </a:lnTo>
                      <a:lnTo>
                        <a:pt x="126" y="1087"/>
                      </a:lnTo>
                      <a:lnTo>
                        <a:pt x="125" y="1078"/>
                      </a:lnTo>
                      <a:lnTo>
                        <a:pt x="125" y="1066"/>
                      </a:lnTo>
                      <a:lnTo>
                        <a:pt x="126" y="1053"/>
                      </a:lnTo>
                      <a:lnTo>
                        <a:pt x="126" y="1048"/>
                      </a:lnTo>
                      <a:lnTo>
                        <a:pt x="125" y="1044"/>
                      </a:lnTo>
                      <a:lnTo>
                        <a:pt x="123" y="1040"/>
                      </a:lnTo>
                      <a:lnTo>
                        <a:pt x="121" y="1038"/>
                      </a:lnTo>
                      <a:lnTo>
                        <a:pt x="113" y="1036"/>
                      </a:lnTo>
                      <a:lnTo>
                        <a:pt x="105" y="1035"/>
                      </a:lnTo>
                      <a:lnTo>
                        <a:pt x="95" y="1034"/>
                      </a:lnTo>
                      <a:lnTo>
                        <a:pt x="86" y="1032"/>
                      </a:lnTo>
                      <a:lnTo>
                        <a:pt x="83" y="1030"/>
                      </a:lnTo>
                      <a:lnTo>
                        <a:pt x="79" y="1027"/>
                      </a:lnTo>
                      <a:lnTo>
                        <a:pt x="76" y="1023"/>
                      </a:lnTo>
                      <a:lnTo>
                        <a:pt x="74" y="1019"/>
                      </a:lnTo>
                      <a:lnTo>
                        <a:pt x="73" y="1014"/>
                      </a:lnTo>
                      <a:lnTo>
                        <a:pt x="74" y="1011"/>
                      </a:lnTo>
                      <a:lnTo>
                        <a:pt x="75" y="1009"/>
                      </a:lnTo>
                      <a:lnTo>
                        <a:pt x="79" y="1008"/>
                      </a:lnTo>
                      <a:lnTo>
                        <a:pt x="87" y="1008"/>
                      </a:lnTo>
                      <a:lnTo>
                        <a:pt x="97" y="1009"/>
                      </a:lnTo>
                      <a:lnTo>
                        <a:pt x="108" y="1011"/>
                      </a:lnTo>
                      <a:lnTo>
                        <a:pt x="116" y="1012"/>
                      </a:lnTo>
                      <a:lnTo>
                        <a:pt x="121" y="1012"/>
                      </a:lnTo>
                      <a:lnTo>
                        <a:pt x="124" y="1012"/>
                      </a:lnTo>
                      <a:lnTo>
                        <a:pt x="126" y="1011"/>
                      </a:lnTo>
                      <a:lnTo>
                        <a:pt x="126" y="1009"/>
                      </a:lnTo>
                      <a:lnTo>
                        <a:pt x="127" y="998"/>
                      </a:lnTo>
                      <a:lnTo>
                        <a:pt x="128" y="990"/>
                      </a:lnTo>
                      <a:lnTo>
                        <a:pt x="129" y="980"/>
                      </a:lnTo>
                      <a:lnTo>
                        <a:pt x="132" y="970"/>
                      </a:lnTo>
                      <a:lnTo>
                        <a:pt x="136" y="957"/>
                      </a:lnTo>
                      <a:lnTo>
                        <a:pt x="137" y="949"/>
                      </a:lnTo>
                      <a:lnTo>
                        <a:pt x="136" y="946"/>
                      </a:lnTo>
                      <a:lnTo>
                        <a:pt x="135" y="945"/>
                      </a:lnTo>
                      <a:lnTo>
                        <a:pt x="134" y="945"/>
                      </a:lnTo>
                      <a:lnTo>
                        <a:pt x="132" y="944"/>
                      </a:lnTo>
                      <a:lnTo>
                        <a:pt x="126" y="946"/>
                      </a:lnTo>
                      <a:lnTo>
                        <a:pt x="117" y="951"/>
                      </a:lnTo>
                      <a:lnTo>
                        <a:pt x="114" y="952"/>
                      </a:lnTo>
                      <a:lnTo>
                        <a:pt x="111" y="952"/>
                      </a:lnTo>
                      <a:lnTo>
                        <a:pt x="109" y="951"/>
                      </a:lnTo>
                      <a:lnTo>
                        <a:pt x="108" y="950"/>
                      </a:lnTo>
                      <a:lnTo>
                        <a:pt x="107" y="942"/>
                      </a:lnTo>
                      <a:lnTo>
                        <a:pt x="107" y="933"/>
                      </a:lnTo>
                      <a:lnTo>
                        <a:pt x="108" y="924"/>
                      </a:lnTo>
                      <a:lnTo>
                        <a:pt x="108" y="915"/>
                      </a:lnTo>
                      <a:lnTo>
                        <a:pt x="109" y="909"/>
                      </a:lnTo>
                      <a:lnTo>
                        <a:pt x="107" y="904"/>
                      </a:lnTo>
                      <a:lnTo>
                        <a:pt x="105" y="903"/>
                      </a:lnTo>
                      <a:lnTo>
                        <a:pt x="101" y="904"/>
                      </a:lnTo>
                      <a:lnTo>
                        <a:pt x="99" y="906"/>
                      </a:lnTo>
                      <a:lnTo>
                        <a:pt x="97" y="910"/>
                      </a:lnTo>
                      <a:lnTo>
                        <a:pt x="95" y="913"/>
                      </a:lnTo>
                      <a:lnTo>
                        <a:pt x="92" y="916"/>
                      </a:lnTo>
                      <a:lnTo>
                        <a:pt x="89" y="918"/>
                      </a:lnTo>
                      <a:lnTo>
                        <a:pt x="86" y="919"/>
                      </a:lnTo>
                      <a:lnTo>
                        <a:pt x="83" y="919"/>
                      </a:lnTo>
                      <a:lnTo>
                        <a:pt x="81" y="917"/>
                      </a:lnTo>
                      <a:lnTo>
                        <a:pt x="80" y="914"/>
                      </a:lnTo>
                      <a:lnTo>
                        <a:pt x="80" y="911"/>
                      </a:lnTo>
                      <a:lnTo>
                        <a:pt x="80" y="904"/>
                      </a:lnTo>
                      <a:lnTo>
                        <a:pt x="81" y="898"/>
                      </a:lnTo>
                      <a:lnTo>
                        <a:pt x="82" y="893"/>
                      </a:lnTo>
                      <a:lnTo>
                        <a:pt x="82" y="890"/>
                      </a:lnTo>
                      <a:lnTo>
                        <a:pt x="81" y="887"/>
                      </a:lnTo>
                      <a:lnTo>
                        <a:pt x="80" y="886"/>
                      </a:lnTo>
                      <a:lnTo>
                        <a:pt x="74" y="885"/>
                      </a:lnTo>
                      <a:lnTo>
                        <a:pt x="68" y="886"/>
                      </a:lnTo>
                      <a:lnTo>
                        <a:pt x="61" y="889"/>
                      </a:lnTo>
                      <a:lnTo>
                        <a:pt x="54" y="891"/>
                      </a:lnTo>
                      <a:lnTo>
                        <a:pt x="47" y="892"/>
                      </a:lnTo>
                      <a:lnTo>
                        <a:pt x="43" y="892"/>
                      </a:lnTo>
                      <a:lnTo>
                        <a:pt x="36" y="888"/>
                      </a:lnTo>
                      <a:lnTo>
                        <a:pt x="28" y="881"/>
                      </a:lnTo>
                      <a:lnTo>
                        <a:pt x="21" y="872"/>
                      </a:lnTo>
                      <a:lnTo>
                        <a:pt x="17" y="864"/>
                      </a:lnTo>
                      <a:lnTo>
                        <a:pt x="17" y="862"/>
                      </a:lnTo>
                      <a:lnTo>
                        <a:pt x="17" y="859"/>
                      </a:lnTo>
                      <a:lnTo>
                        <a:pt x="17" y="856"/>
                      </a:lnTo>
                      <a:lnTo>
                        <a:pt x="18" y="854"/>
                      </a:lnTo>
                      <a:lnTo>
                        <a:pt x="22" y="849"/>
                      </a:lnTo>
                      <a:lnTo>
                        <a:pt x="27" y="845"/>
                      </a:lnTo>
                      <a:lnTo>
                        <a:pt x="32" y="841"/>
                      </a:lnTo>
                      <a:lnTo>
                        <a:pt x="38" y="837"/>
                      </a:lnTo>
                      <a:lnTo>
                        <a:pt x="42" y="833"/>
                      </a:lnTo>
                      <a:lnTo>
                        <a:pt x="45" y="828"/>
                      </a:lnTo>
                      <a:lnTo>
                        <a:pt x="47" y="822"/>
                      </a:lnTo>
                      <a:lnTo>
                        <a:pt x="48" y="818"/>
                      </a:lnTo>
                      <a:lnTo>
                        <a:pt x="48" y="814"/>
                      </a:lnTo>
                      <a:lnTo>
                        <a:pt x="48" y="810"/>
                      </a:lnTo>
                      <a:lnTo>
                        <a:pt x="44" y="805"/>
                      </a:lnTo>
                      <a:lnTo>
                        <a:pt x="39" y="800"/>
                      </a:lnTo>
                      <a:lnTo>
                        <a:pt x="33" y="796"/>
                      </a:lnTo>
                      <a:lnTo>
                        <a:pt x="27" y="792"/>
                      </a:lnTo>
                      <a:lnTo>
                        <a:pt x="25" y="789"/>
                      </a:lnTo>
                      <a:lnTo>
                        <a:pt x="22" y="787"/>
                      </a:lnTo>
                      <a:lnTo>
                        <a:pt x="21" y="782"/>
                      </a:lnTo>
                      <a:lnTo>
                        <a:pt x="20" y="779"/>
                      </a:lnTo>
                      <a:lnTo>
                        <a:pt x="20" y="769"/>
                      </a:lnTo>
                      <a:lnTo>
                        <a:pt x="20" y="762"/>
                      </a:lnTo>
                      <a:lnTo>
                        <a:pt x="22" y="756"/>
                      </a:lnTo>
                      <a:lnTo>
                        <a:pt x="24" y="751"/>
                      </a:lnTo>
                      <a:lnTo>
                        <a:pt x="24" y="747"/>
                      </a:lnTo>
                      <a:lnTo>
                        <a:pt x="24" y="742"/>
                      </a:lnTo>
                      <a:lnTo>
                        <a:pt x="22" y="736"/>
                      </a:lnTo>
                      <a:lnTo>
                        <a:pt x="18" y="727"/>
                      </a:lnTo>
                      <a:lnTo>
                        <a:pt x="12" y="714"/>
                      </a:lnTo>
                      <a:lnTo>
                        <a:pt x="6" y="703"/>
                      </a:lnTo>
                      <a:lnTo>
                        <a:pt x="2" y="692"/>
                      </a:lnTo>
                      <a:lnTo>
                        <a:pt x="0" y="677"/>
                      </a:lnTo>
                      <a:lnTo>
                        <a:pt x="0" y="677"/>
                      </a:lnTo>
                      <a:lnTo>
                        <a:pt x="557" y="524"/>
                      </a:lnTo>
                      <a:lnTo>
                        <a:pt x="557" y="524"/>
                      </a:lnTo>
                      <a:lnTo>
                        <a:pt x="578" y="528"/>
                      </a:lnTo>
                      <a:lnTo>
                        <a:pt x="595" y="533"/>
                      </a:lnTo>
                      <a:lnTo>
                        <a:pt x="604" y="534"/>
                      </a:lnTo>
                      <a:lnTo>
                        <a:pt x="613" y="534"/>
                      </a:lnTo>
                      <a:lnTo>
                        <a:pt x="623" y="533"/>
                      </a:lnTo>
                      <a:lnTo>
                        <a:pt x="634" y="528"/>
                      </a:lnTo>
                      <a:lnTo>
                        <a:pt x="641" y="525"/>
                      </a:lnTo>
                      <a:lnTo>
                        <a:pt x="647" y="522"/>
                      </a:lnTo>
                      <a:lnTo>
                        <a:pt x="652" y="517"/>
                      </a:lnTo>
                      <a:lnTo>
                        <a:pt x="658" y="512"/>
                      </a:lnTo>
                      <a:lnTo>
                        <a:pt x="663" y="508"/>
                      </a:lnTo>
                      <a:lnTo>
                        <a:pt x="669" y="504"/>
                      </a:lnTo>
                      <a:lnTo>
                        <a:pt x="676" y="501"/>
                      </a:lnTo>
                      <a:lnTo>
                        <a:pt x="683" y="500"/>
                      </a:lnTo>
                      <a:lnTo>
                        <a:pt x="689" y="501"/>
                      </a:lnTo>
                      <a:lnTo>
                        <a:pt x="694" y="503"/>
                      </a:lnTo>
                      <a:lnTo>
                        <a:pt x="698" y="506"/>
                      </a:lnTo>
                      <a:lnTo>
                        <a:pt x="701" y="509"/>
                      </a:lnTo>
                      <a:lnTo>
                        <a:pt x="705" y="517"/>
                      </a:lnTo>
                      <a:lnTo>
                        <a:pt x="709" y="525"/>
                      </a:lnTo>
                      <a:lnTo>
                        <a:pt x="710" y="530"/>
                      </a:lnTo>
                      <a:lnTo>
                        <a:pt x="713" y="534"/>
                      </a:lnTo>
                      <a:lnTo>
                        <a:pt x="715" y="537"/>
                      </a:lnTo>
                      <a:lnTo>
                        <a:pt x="718" y="539"/>
                      </a:lnTo>
                      <a:lnTo>
                        <a:pt x="721" y="541"/>
                      </a:lnTo>
                      <a:lnTo>
                        <a:pt x="726" y="542"/>
                      </a:lnTo>
                      <a:lnTo>
                        <a:pt x="731" y="542"/>
                      </a:lnTo>
                      <a:lnTo>
                        <a:pt x="737" y="540"/>
                      </a:lnTo>
                      <a:lnTo>
                        <a:pt x="746" y="538"/>
                      </a:lnTo>
                      <a:lnTo>
                        <a:pt x="755" y="537"/>
                      </a:lnTo>
                      <a:lnTo>
                        <a:pt x="759" y="537"/>
                      </a:lnTo>
                      <a:lnTo>
                        <a:pt x="763" y="538"/>
                      </a:lnTo>
                      <a:lnTo>
                        <a:pt x="767" y="540"/>
                      </a:lnTo>
                      <a:lnTo>
                        <a:pt x="770" y="544"/>
                      </a:lnTo>
                      <a:lnTo>
                        <a:pt x="771" y="547"/>
                      </a:lnTo>
                      <a:lnTo>
                        <a:pt x="772" y="549"/>
                      </a:lnTo>
                      <a:lnTo>
                        <a:pt x="772" y="551"/>
                      </a:lnTo>
                      <a:lnTo>
                        <a:pt x="772" y="553"/>
                      </a:lnTo>
                      <a:lnTo>
                        <a:pt x="770" y="558"/>
                      </a:lnTo>
                      <a:lnTo>
                        <a:pt x="766" y="561"/>
                      </a:lnTo>
                      <a:lnTo>
                        <a:pt x="762" y="565"/>
                      </a:lnTo>
                      <a:lnTo>
                        <a:pt x="760" y="568"/>
                      </a:lnTo>
                      <a:lnTo>
                        <a:pt x="759" y="571"/>
                      </a:lnTo>
                      <a:lnTo>
                        <a:pt x="759" y="573"/>
                      </a:lnTo>
                      <a:lnTo>
                        <a:pt x="759" y="575"/>
                      </a:lnTo>
                      <a:lnTo>
                        <a:pt x="760" y="577"/>
                      </a:lnTo>
                      <a:lnTo>
                        <a:pt x="779" y="572"/>
                      </a:lnTo>
                      <a:lnTo>
                        <a:pt x="801" y="563"/>
                      </a:lnTo>
                      <a:lnTo>
                        <a:pt x="807" y="561"/>
                      </a:lnTo>
                      <a:lnTo>
                        <a:pt x="812" y="560"/>
                      </a:lnTo>
                      <a:lnTo>
                        <a:pt x="817" y="560"/>
                      </a:lnTo>
                      <a:lnTo>
                        <a:pt x="822" y="560"/>
                      </a:lnTo>
                      <a:lnTo>
                        <a:pt x="826" y="561"/>
                      </a:lnTo>
                      <a:lnTo>
                        <a:pt x="829" y="563"/>
                      </a:lnTo>
                      <a:lnTo>
                        <a:pt x="831" y="566"/>
                      </a:lnTo>
                      <a:lnTo>
                        <a:pt x="833" y="572"/>
                      </a:lnTo>
                      <a:lnTo>
                        <a:pt x="833" y="589"/>
                      </a:lnTo>
                      <a:lnTo>
                        <a:pt x="831" y="611"/>
                      </a:lnTo>
                      <a:lnTo>
                        <a:pt x="833" y="620"/>
                      </a:lnTo>
                      <a:lnTo>
                        <a:pt x="834" y="630"/>
                      </a:lnTo>
                      <a:lnTo>
                        <a:pt x="836" y="634"/>
                      </a:lnTo>
                      <a:lnTo>
                        <a:pt x="838" y="638"/>
                      </a:lnTo>
                      <a:lnTo>
                        <a:pt x="841" y="640"/>
                      </a:lnTo>
                      <a:lnTo>
                        <a:pt x="844" y="642"/>
                      </a:lnTo>
                      <a:lnTo>
                        <a:pt x="845" y="642"/>
                      </a:lnTo>
                      <a:lnTo>
                        <a:pt x="848" y="641"/>
                      </a:lnTo>
                      <a:lnTo>
                        <a:pt x="850" y="640"/>
                      </a:lnTo>
                      <a:lnTo>
                        <a:pt x="852" y="638"/>
                      </a:lnTo>
                      <a:lnTo>
                        <a:pt x="856" y="632"/>
                      </a:lnTo>
                      <a:lnTo>
                        <a:pt x="862" y="627"/>
                      </a:lnTo>
                      <a:lnTo>
                        <a:pt x="866" y="620"/>
                      </a:lnTo>
                      <a:lnTo>
                        <a:pt x="871" y="616"/>
                      </a:lnTo>
                      <a:lnTo>
                        <a:pt x="874" y="615"/>
                      </a:lnTo>
                      <a:lnTo>
                        <a:pt x="876" y="615"/>
                      </a:lnTo>
                      <a:lnTo>
                        <a:pt x="878" y="615"/>
                      </a:lnTo>
                      <a:lnTo>
                        <a:pt x="880" y="617"/>
                      </a:lnTo>
                      <a:lnTo>
                        <a:pt x="888" y="628"/>
                      </a:lnTo>
                      <a:lnTo>
                        <a:pt x="893" y="640"/>
                      </a:lnTo>
                      <a:lnTo>
                        <a:pt x="896" y="645"/>
                      </a:lnTo>
                      <a:lnTo>
                        <a:pt x="901" y="649"/>
                      </a:lnTo>
                      <a:lnTo>
                        <a:pt x="904" y="652"/>
                      </a:lnTo>
                      <a:lnTo>
                        <a:pt x="907" y="653"/>
                      </a:lnTo>
                      <a:lnTo>
                        <a:pt x="910" y="654"/>
                      </a:lnTo>
                      <a:lnTo>
                        <a:pt x="915" y="654"/>
                      </a:lnTo>
                      <a:lnTo>
                        <a:pt x="922" y="654"/>
                      </a:lnTo>
                      <a:lnTo>
                        <a:pt x="930" y="653"/>
                      </a:lnTo>
                      <a:lnTo>
                        <a:pt x="937" y="649"/>
                      </a:lnTo>
                      <a:lnTo>
                        <a:pt x="945" y="647"/>
                      </a:lnTo>
                      <a:lnTo>
                        <a:pt x="960" y="641"/>
                      </a:lnTo>
                      <a:lnTo>
                        <a:pt x="974" y="635"/>
                      </a:lnTo>
                      <a:lnTo>
                        <a:pt x="983" y="634"/>
                      </a:lnTo>
                      <a:lnTo>
                        <a:pt x="989" y="634"/>
                      </a:lnTo>
                      <a:lnTo>
                        <a:pt x="996" y="635"/>
                      </a:lnTo>
                      <a:lnTo>
                        <a:pt x="1000" y="638"/>
                      </a:lnTo>
                      <a:lnTo>
                        <a:pt x="1007" y="644"/>
                      </a:lnTo>
                      <a:lnTo>
                        <a:pt x="1014" y="650"/>
                      </a:lnTo>
                      <a:lnTo>
                        <a:pt x="1016" y="654"/>
                      </a:lnTo>
                      <a:lnTo>
                        <a:pt x="1019" y="656"/>
                      </a:lnTo>
                      <a:lnTo>
                        <a:pt x="1023" y="658"/>
                      </a:lnTo>
                      <a:lnTo>
                        <a:pt x="1027" y="658"/>
                      </a:lnTo>
                      <a:lnTo>
                        <a:pt x="1032" y="657"/>
                      </a:lnTo>
                      <a:lnTo>
                        <a:pt x="1038" y="655"/>
                      </a:lnTo>
                      <a:lnTo>
                        <a:pt x="1044" y="650"/>
                      </a:lnTo>
                      <a:lnTo>
                        <a:pt x="1053" y="644"/>
                      </a:lnTo>
                      <a:lnTo>
                        <a:pt x="1058" y="641"/>
                      </a:lnTo>
                      <a:lnTo>
                        <a:pt x="1065" y="639"/>
                      </a:lnTo>
                      <a:lnTo>
                        <a:pt x="1071" y="638"/>
                      </a:lnTo>
                      <a:lnTo>
                        <a:pt x="1078" y="639"/>
                      </a:lnTo>
                      <a:lnTo>
                        <a:pt x="1085" y="641"/>
                      </a:lnTo>
                      <a:lnTo>
                        <a:pt x="1093" y="643"/>
                      </a:lnTo>
                      <a:lnTo>
                        <a:pt x="1101" y="646"/>
                      </a:lnTo>
                      <a:lnTo>
                        <a:pt x="1109" y="650"/>
                      </a:lnTo>
                      <a:lnTo>
                        <a:pt x="1124" y="660"/>
                      </a:lnTo>
                      <a:lnTo>
                        <a:pt x="1138" y="672"/>
                      </a:lnTo>
                      <a:lnTo>
                        <a:pt x="1150" y="683"/>
                      </a:lnTo>
                      <a:lnTo>
                        <a:pt x="1159" y="693"/>
                      </a:lnTo>
                      <a:lnTo>
                        <a:pt x="1170" y="708"/>
                      </a:lnTo>
                      <a:lnTo>
                        <a:pt x="1179" y="721"/>
                      </a:lnTo>
                      <a:lnTo>
                        <a:pt x="1190" y="733"/>
                      </a:lnTo>
                      <a:lnTo>
                        <a:pt x="1200" y="742"/>
                      </a:lnTo>
                      <a:lnTo>
                        <a:pt x="1206" y="746"/>
                      </a:lnTo>
                      <a:lnTo>
                        <a:pt x="1212" y="748"/>
                      </a:lnTo>
                      <a:lnTo>
                        <a:pt x="1218" y="750"/>
                      </a:lnTo>
                      <a:lnTo>
                        <a:pt x="1226" y="751"/>
                      </a:lnTo>
                      <a:lnTo>
                        <a:pt x="1233" y="751"/>
                      </a:lnTo>
                      <a:lnTo>
                        <a:pt x="1242" y="750"/>
                      </a:lnTo>
                      <a:lnTo>
                        <a:pt x="1252" y="748"/>
                      </a:lnTo>
                      <a:lnTo>
                        <a:pt x="1262" y="744"/>
                      </a:lnTo>
                      <a:lnTo>
                        <a:pt x="1286" y="733"/>
                      </a:lnTo>
                      <a:lnTo>
                        <a:pt x="1298" y="727"/>
                      </a:lnTo>
                      <a:lnTo>
                        <a:pt x="1302" y="728"/>
                      </a:lnTo>
                      <a:lnTo>
                        <a:pt x="1308" y="731"/>
                      </a:lnTo>
                      <a:lnTo>
                        <a:pt x="1316" y="738"/>
                      </a:lnTo>
                      <a:lnTo>
                        <a:pt x="1327" y="747"/>
                      </a:lnTo>
                      <a:lnTo>
                        <a:pt x="1330" y="749"/>
                      </a:lnTo>
                      <a:lnTo>
                        <a:pt x="1333" y="750"/>
                      </a:lnTo>
                      <a:lnTo>
                        <a:pt x="1336" y="750"/>
                      </a:lnTo>
                      <a:lnTo>
                        <a:pt x="1338" y="750"/>
                      </a:lnTo>
                      <a:lnTo>
                        <a:pt x="1342" y="747"/>
                      </a:lnTo>
                      <a:lnTo>
                        <a:pt x="1347" y="741"/>
                      </a:lnTo>
                      <a:lnTo>
                        <a:pt x="1353" y="726"/>
                      </a:lnTo>
                      <a:lnTo>
                        <a:pt x="1362" y="706"/>
                      </a:lnTo>
                      <a:lnTo>
                        <a:pt x="1365" y="696"/>
                      </a:lnTo>
                      <a:lnTo>
                        <a:pt x="1370" y="686"/>
                      </a:lnTo>
                      <a:lnTo>
                        <a:pt x="1376" y="677"/>
                      </a:lnTo>
                      <a:lnTo>
                        <a:pt x="1381" y="669"/>
                      </a:lnTo>
                      <a:lnTo>
                        <a:pt x="1384" y="666"/>
                      </a:lnTo>
                      <a:lnTo>
                        <a:pt x="1389" y="663"/>
                      </a:lnTo>
                      <a:lnTo>
                        <a:pt x="1392" y="661"/>
                      </a:lnTo>
                      <a:lnTo>
                        <a:pt x="1396" y="659"/>
                      </a:lnTo>
                      <a:lnTo>
                        <a:pt x="1401" y="658"/>
                      </a:lnTo>
                      <a:lnTo>
                        <a:pt x="1405" y="657"/>
                      </a:lnTo>
                      <a:lnTo>
                        <a:pt x="1410" y="658"/>
                      </a:lnTo>
                      <a:lnTo>
                        <a:pt x="1416" y="659"/>
                      </a:lnTo>
                      <a:lnTo>
                        <a:pt x="1423" y="661"/>
                      </a:lnTo>
                      <a:lnTo>
                        <a:pt x="1430" y="666"/>
                      </a:lnTo>
                      <a:lnTo>
                        <a:pt x="1436" y="669"/>
                      </a:lnTo>
                      <a:lnTo>
                        <a:pt x="1441" y="674"/>
                      </a:lnTo>
                      <a:lnTo>
                        <a:pt x="1450" y="685"/>
                      </a:lnTo>
                      <a:lnTo>
                        <a:pt x="1458" y="698"/>
                      </a:lnTo>
                      <a:lnTo>
                        <a:pt x="1464" y="711"/>
                      </a:lnTo>
                      <a:lnTo>
                        <a:pt x="1472" y="723"/>
                      </a:lnTo>
                      <a:lnTo>
                        <a:pt x="1476" y="729"/>
                      </a:lnTo>
                      <a:lnTo>
                        <a:pt x="1481" y="735"/>
                      </a:lnTo>
                      <a:lnTo>
                        <a:pt x="1486" y="739"/>
                      </a:lnTo>
                      <a:lnTo>
                        <a:pt x="1491" y="743"/>
                      </a:lnTo>
                      <a:lnTo>
                        <a:pt x="1498" y="748"/>
                      </a:lnTo>
                      <a:lnTo>
                        <a:pt x="1504" y="750"/>
                      </a:lnTo>
                      <a:lnTo>
                        <a:pt x="1511" y="752"/>
                      </a:lnTo>
                      <a:lnTo>
                        <a:pt x="1517" y="754"/>
                      </a:lnTo>
                      <a:lnTo>
                        <a:pt x="1524" y="755"/>
                      </a:lnTo>
                      <a:lnTo>
                        <a:pt x="1530" y="755"/>
                      </a:lnTo>
                      <a:lnTo>
                        <a:pt x="1536" y="754"/>
                      </a:lnTo>
                      <a:lnTo>
                        <a:pt x="1542" y="753"/>
                      </a:lnTo>
                      <a:lnTo>
                        <a:pt x="1554" y="750"/>
                      </a:lnTo>
                      <a:lnTo>
                        <a:pt x="1566" y="746"/>
                      </a:lnTo>
                      <a:lnTo>
                        <a:pt x="1578" y="739"/>
                      </a:lnTo>
                      <a:lnTo>
                        <a:pt x="1589" y="733"/>
                      </a:lnTo>
                      <a:lnTo>
                        <a:pt x="1611" y="717"/>
                      </a:lnTo>
                      <a:lnTo>
                        <a:pt x="1633" y="704"/>
                      </a:lnTo>
                      <a:lnTo>
                        <a:pt x="1645" y="700"/>
                      </a:lnTo>
                      <a:lnTo>
                        <a:pt x="1656" y="696"/>
                      </a:lnTo>
                      <a:lnTo>
                        <a:pt x="1661" y="696"/>
                      </a:lnTo>
                      <a:lnTo>
                        <a:pt x="1666" y="695"/>
                      </a:lnTo>
                      <a:lnTo>
                        <a:pt x="1672" y="695"/>
                      </a:lnTo>
                      <a:lnTo>
                        <a:pt x="1678" y="696"/>
                      </a:lnTo>
                      <a:lnTo>
                        <a:pt x="1689" y="699"/>
                      </a:lnTo>
                      <a:lnTo>
                        <a:pt x="1700" y="703"/>
                      </a:lnTo>
                      <a:lnTo>
                        <a:pt x="1710" y="710"/>
                      </a:lnTo>
                      <a:lnTo>
                        <a:pt x="1719" y="717"/>
                      </a:lnTo>
                      <a:lnTo>
                        <a:pt x="1739" y="734"/>
                      </a:lnTo>
                      <a:lnTo>
                        <a:pt x="1756" y="753"/>
                      </a:lnTo>
                      <a:lnTo>
                        <a:pt x="1773" y="773"/>
                      </a:lnTo>
                      <a:lnTo>
                        <a:pt x="1792" y="790"/>
                      </a:lnTo>
                      <a:lnTo>
                        <a:pt x="1800" y="798"/>
                      </a:lnTo>
                      <a:lnTo>
                        <a:pt x="1810" y="805"/>
                      </a:lnTo>
                      <a:lnTo>
                        <a:pt x="1820" y="810"/>
                      </a:lnTo>
                      <a:lnTo>
                        <a:pt x="1829" y="815"/>
                      </a:lnTo>
                      <a:lnTo>
                        <a:pt x="1836" y="821"/>
                      </a:lnTo>
                      <a:lnTo>
                        <a:pt x="1843" y="825"/>
                      </a:lnTo>
                      <a:lnTo>
                        <a:pt x="1850" y="829"/>
                      </a:lnTo>
                      <a:lnTo>
                        <a:pt x="1856" y="831"/>
                      </a:lnTo>
                      <a:lnTo>
                        <a:pt x="1863" y="832"/>
                      </a:lnTo>
                      <a:lnTo>
                        <a:pt x="1868" y="831"/>
                      </a:lnTo>
                      <a:lnTo>
                        <a:pt x="1875" y="830"/>
                      </a:lnTo>
                      <a:lnTo>
                        <a:pt x="1881" y="828"/>
                      </a:lnTo>
                      <a:lnTo>
                        <a:pt x="1887" y="823"/>
                      </a:lnTo>
                      <a:lnTo>
                        <a:pt x="1893" y="819"/>
                      </a:lnTo>
                      <a:lnTo>
                        <a:pt x="1899" y="815"/>
                      </a:lnTo>
                      <a:lnTo>
                        <a:pt x="1904" y="808"/>
                      </a:lnTo>
                      <a:lnTo>
                        <a:pt x="1915" y="795"/>
                      </a:lnTo>
                      <a:lnTo>
                        <a:pt x="1926" y="781"/>
                      </a:lnTo>
                      <a:lnTo>
                        <a:pt x="1947" y="750"/>
                      </a:lnTo>
                      <a:lnTo>
                        <a:pt x="1970" y="720"/>
                      </a:lnTo>
                      <a:lnTo>
                        <a:pt x="1981" y="707"/>
                      </a:lnTo>
                      <a:lnTo>
                        <a:pt x="1993" y="697"/>
                      </a:lnTo>
                      <a:lnTo>
                        <a:pt x="1998" y="694"/>
                      </a:lnTo>
                      <a:lnTo>
                        <a:pt x="2004" y="690"/>
                      </a:lnTo>
                      <a:lnTo>
                        <a:pt x="2010" y="688"/>
                      </a:lnTo>
                      <a:lnTo>
                        <a:pt x="2016" y="687"/>
                      </a:lnTo>
                      <a:lnTo>
                        <a:pt x="2020" y="687"/>
                      </a:lnTo>
                      <a:lnTo>
                        <a:pt x="2023" y="688"/>
                      </a:lnTo>
                      <a:lnTo>
                        <a:pt x="2025" y="689"/>
                      </a:lnTo>
                      <a:lnTo>
                        <a:pt x="2028" y="690"/>
                      </a:lnTo>
                      <a:lnTo>
                        <a:pt x="2031" y="695"/>
                      </a:lnTo>
                      <a:lnTo>
                        <a:pt x="2035" y="700"/>
                      </a:lnTo>
                      <a:lnTo>
                        <a:pt x="2040" y="713"/>
                      </a:lnTo>
                      <a:lnTo>
                        <a:pt x="2047" y="725"/>
                      </a:lnTo>
                      <a:lnTo>
                        <a:pt x="2053" y="733"/>
                      </a:lnTo>
                      <a:lnTo>
                        <a:pt x="2062" y="741"/>
                      </a:lnTo>
                      <a:lnTo>
                        <a:pt x="2071" y="750"/>
                      </a:lnTo>
                      <a:lnTo>
                        <a:pt x="2082" y="760"/>
                      </a:lnTo>
                      <a:lnTo>
                        <a:pt x="2094" y="768"/>
                      </a:lnTo>
                      <a:lnTo>
                        <a:pt x="2105" y="776"/>
                      </a:lnTo>
                      <a:lnTo>
                        <a:pt x="2116" y="780"/>
                      </a:lnTo>
                      <a:lnTo>
                        <a:pt x="2125" y="782"/>
                      </a:lnTo>
                      <a:lnTo>
                        <a:pt x="2131" y="782"/>
                      </a:lnTo>
                      <a:lnTo>
                        <a:pt x="2136" y="782"/>
                      </a:lnTo>
                      <a:lnTo>
                        <a:pt x="2142" y="780"/>
                      </a:lnTo>
                      <a:lnTo>
                        <a:pt x="2147" y="778"/>
                      </a:lnTo>
                      <a:lnTo>
                        <a:pt x="2159" y="771"/>
                      </a:lnTo>
                      <a:lnTo>
                        <a:pt x="2169" y="763"/>
                      </a:lnTo>
                      <a:lnTo>
                        <a:pt x="2189" y="743"/>
                      </a:lnTo>
                      <a:lnTo>
                        <a:pt x="2205" y="725"/>
                      </a:lnTo>
                      <a:lnTo>
                        <a:pt x="2209" y="721"/>
                      </a:lnTo>
                      <a:lnTo>
                        <a:pt x="2211" y="714"/>
                      </a:lnTo>
                      <a:lnTo>
                        <a:pt x="2211" y="708"/>
                      </a:lnTo>
                      <a:lnTo>
                        <a:pt x="2211" y="701"/>
                      </a:lnTo>
                      <a:lnTo>
                        <a:pt x="2207" y="686"/>
                      </a:lnTo>
                      <a:lnTo>
                        <a:pt x="2203" y="671"/>
                      </a:lnTo>
                      <a:lnTo>
                        <a:pt x="2201" y="662"/>
                      </a:lnTo>
                      <a:lnTo>
                        <a:pt x="2200" y="655"/>
                      </a:lnTo>
                      <a:lnTo>
                        <a:pt x="2200" y="647"/>
                      </a:lnTo>
                      <a:lnTo>
                        <a:pt x="2201" y="640"/>
                      </a:lnTo>
                      <a:lnTo>
                        <a:pt x="2204" y="632"/>
                      </a:lnTo>
                      <a:lnTo>
                        <a:pt x="2209" y="626"/>
                      </a:lnTo>
                      <a:lnTo>
                        <a:pt x="2215" y="619"/>
                      </a:lnTo>
                      <a:lnTo>
                        <a:pt x="2224" y="614"/>
                      </a:lnTo>
                      <a:lnTo>
                        <a:pt x="2229" y="611"/>
                      </a:lnTo>
                      <a:lnTo>
                        <a:pt x="2236" y="607"/>
                      </a:lnTo>
                      <a:lnTo>
                        <a:pt x="2240" y="603"/>
                      </a:lnTo>
                      <a:lnTo>
                        <a:pt x="2245" y="598"/>
                      </a:lnTo>
                      <a:lnTo>
                        <a:pt x="2253" y="588"/>
                      </a:lnTo>
                      <a:lnTo>
                        <a:pt x="2259" y="577"/>
                      </a:lnTo>
                      <a:lnTo>
                        <a:pt x="2265" y="565"/>
                      </a:lnTo>
                      <a:lnTo>
                        <a:pt x="2270" y="553"/>
                      </a:lnTo>
                      <a:lnTo>
                        <a:pt x="2274" y="540"/>
                      </a:lnTo>
                      <a:lnTo>
                        <a:pt x="2278" y="528"/>
                      </a:lnTo>
                      <a:lnTo>
                        <a:pt x="2282" y="517"/>
                      </a:lnTo>
                      <a:lnTo>
                        <a:pt x="2286" y="505"/>
                      </a:lnTo>
                      <a:lnTo>
                        <a:pt x="2292" y="494"/>
                      </a:lnTo>
                      <a:lnTo>
                        <a:pt x="2298" y="483"/>
                      </a:lnTo>
                      <a:lnTo>
                        <a:pt x="2305" y="474"/>
                      </a:lnTo>
                      <a:lnTo>
                        <a:pt x="2313" y="468"/>
                      </a:lnTo>
                      <a:lnTo>
                        <a:pt x="2319" y="465"/>
                      </a:lnTo>
                      <a:lnTo>
                        <a:pt x="2324" y="463"/>
                      </a:lnTo>
                      <a:lnTo>
                        <a:pt x="2330" y="460"/>
                      </a:lnTo>
                      <a:lnTo>
                        <a:pt x="2337" y="459"/>
                      </a:lnTo>
                      <a:lnTo>
                        <a:pt x="2345" y="457"/>
                      </a:lnTo>
                      <a:lnTo>
                        <a:pt x="2352" y="455"/>
                      </a:lnTo>
                      <a:lnTo>
                        <a:pt x="2359" y="452"/>
                      </a:lnTo>
                      <a:lnTo>
                        <a:pt x="2364" y="449"/>
                      </a:lnTo>
                      <a:lnTo>
                        <a:pt x="2374" y="441"/>
                      </a:lnTo>
                      <a:lnTo>
                        <a:pt x="2381" y="431"/>
                      </a:lnTo>
                      <a:lnTo>
                        <a:pt x="2388" y="422"/>
                      </a:lnTo>
                      <a:lnTo>
                        <a:pt x="2395" y="411"/>
                      </a:lnTo>
                      <a:lnTo>
                        <a:pt x="2400" y="406"/>
                      </a:lnTo>
                      <a:lnTo>
                        <a:pt x="2404" y="401"/>
                      </a:lnTo>
                      <a:lnTo>
                        <a:pt x="2409" y="397"/>
                      </a:lnTo>
                      <a:lnTo>
                        <a:pt x="2415" y="392"/>
                      </a:lnTo>
                      <a:lnTo>
                        <a:pt x="2421" y="389"/>
                      </a:lnTo>
                      <a:lnTo>
                        <a:pt x="2429" y="387"/>
                      </a:lnTo>
                      <a:lnTo>
                        <a:pt x="2438" y="385"/>
                      </a:lnTo>
                      <a:lnTo>
                        <a:pt x="2446" y="384"/>
                      </a:lnTo>
                      <a:lnTo>
                        <a:pt x="2466" y="383"/>
                      </a:lnTo>
                      <a:lnTo>
                        <a:pt x="2487" y="384"/>
                      </a:lnTo>
                      <a:lnTo>
                        <a:pt x="2529" y="387"/>
                      </a:lnTo>
                      <a:lnTo>
                        <a:pt x="2564" y="389"/>
                      </a:lnTo>
                      <a:lnTo>
                        <a:pt x="2577" y="388"/>
                      </a:lnTo>
                      <a:lnTo>
                        <a:pt x="2591" y="387"/>
                      </a:lnTo>
                      <a:lnTo>
                        <a:pt x="2604" y="387"/>
                      </a:lnTo>
                      <a:lnTo>
                        <a:pt x="2618" y="387"/>
                      </a:lnTo>
                      <a:lnTo>
                        <a:pt x="2631" y="386"/>
                      </a:lnTo>
                      <a:lnTo>
                        <a:pt x="2645" y="385"/>
                      </a:lnTo>
                      <a:lnTo>
                        <a:pt x="2658" y="384"/>
                      </a:lnTo>
                      <a:lnTo>
                        <a:pt x="2673" y="380"/>
                      </a:lnTo>
                      <a:lnTo>
                        <a:pt x="2688" y="375"/>
                      </a:lnTo>
                      <a:lnTo>
                        <a:pt x="2706" y="369"/>
                      </a:lnTo>
                      <a:lnTo>
                        <a:pt x="2716" y="364"/>
                      </a:lnTo>
                      <a:lnTo>
                        <a:pt x="2724" y="360"/>
                      </a:lnTo>
                      <a:lnTo>
                        <a:pt x="2731" y="356"/>
                      </a:lnTo>
                      <a:lnTo>
                        <a:pt x="2738" y="350"/>
                      </a:lnTo>
                      <a:lnTo>
                        <a:pt x="2740" y="347"/>
                      </a:lnTo>
                      <a:lnTo>
                        <a:pt x="2741" y="343"/>
                      </a:lnTo>
                      <a:lnTo>
                        <a:pt x="2742" y="338"/>
                      </a:lnTo>
                      <a:lnTo>
                        <a:pt x="2742" y="333"/>
                      </a:lnTo>
                      <a:lnTo>
                        <a:pt x="2741" y="322"/>
                      </a:lnTo>
                      <a:lnTo>
                        <a:pt x="2738" y="309"/>
                      </a:lnTo>
                      <a:lnTo>
                        <a:pt x="2735" y="297"/>
                      </a:lnTo>
                      <a:lnTo>
                        <a:pt x="2731" y="284"/>
                      </a:lnTo>
                      <a:lnTo>
                        <a:pt x="2728" y="274"/>
                      </a:lnTo>
                      <a:lnTo>
                        <a:pt x="2727" y="264"/>
                      </a:lnTo>
                      <a:lnTo>
                        <a:pt x="2728" y="255"/>
                      </a:lnTo>
                      <a:lnTo>
                        <a:pt x="2729" y="247"/>
                      </a:lnTo>
                      <a:lnTo>
                        <a:pt x="2730" y="239"/>
                      </a:lnTo>
                      <a:lnTo>
                        <a:pt x="2732" y="233"/>
                      </a:lnTo>
                      <a:lnTo>
                        <a:pt x="2736" y="226"/>
                      </a:lnTo>
                      <a:lnTo>
                        <a:pt x="2739" y="220"/>
                      </a:lnTo>
                      <a:lnTo>
                        <a:pt x="2743" y="214"/>
                      </a:lnTo>
                      <a:lnTo>
                        <a:pt x="2748" y="209"/>
                      </a:lnTo>
                      <a:lnTo>
                        <a:pt x="2758" y="200"/>
                      </a:lnTo>
                      <a:lnTo>
                        <a:pt x="2771" y="191"/>
                      </a:lnTo>
                      <a:lnTo>
                        <a:pt x="2784" y="184"/>
                      </a:lnTo>
                      <a:lnTo>
                        <a:pt x="2799" y="176"/>
                      </a:lnTo>
                      <a:lnTo>
                        <a:pt x="2805" y="173"/>
                      </a:lnTo>
                      <a:lnTo>
                        <a:pt x="2809" y="170"/>
                      </a:lnTo>
                      <a:lnTo>
                        <a:pt x="2813" y="167"/>
                      </a:lnTo>
                      <a:lnTo>
                        <a:pt x="2818" y="161"/>
                      </a:lnTo>
                      <a:lnTo>
                        <a:pt x="2825" y="152"/>
                      </a:lnTo>
                      <a:lnTo>
                        <a:pt x="2832" y="142"/>
                      </a:lnTo>
                      <a:lnTo>
                        <a:pt x="2839" y="131"/>
                      </a:lnTo>
                      <a:lnTo>
                        <a:pt x="2848" y="123"/>
                      </a:lnTo>
                      <a:lnTo>
                        <a:pt x="2853" y="120"/>
                      </a:lnTo>
                      <a:lnTo>
                        <a:pt x="2859" y="117"/>
                      </a:lnTo>
                      <a:lnTo>
                        <a:pt x="2865" y="116"/>
                      </a:lnTo>
                      <a:lnTo>
                        <a:pt x="2873" y="115"/>
                      </a:lnTo>
                      <a:lnTo>
                        <a:pt x="2895" y="116"/>
                      </a:lnTo>
                      <a:lnTo>
                        <a:pt x="2916" y="115"/>
                      </a:lnTo>
                      <a:lnTo>
                        <a:pt x="2927" y="115"/>
                      </a:lnTo>
                      <a:lnTo>
                        <a:pt x="2937" y="113"/>
                      </a:lnTo>
                      <a:lnTo>
                        <a:pt x="2947" y="110"/>
                      </a:lnTo>
                      <a:lnTo>
                        <a:pt x="2959" y="107"/>
                      </a:lnTo>
                      <a:lnTo>
                        <a:pt x="2974" y="103"/>
                      </a:lnTo>
                      <a:lnTo>
                        <a:pt x="2989" y="98"/>
                      </a:lnTo>
                      <a:lnTo>
                        <a:pt x="3005" y="93"/>
                      </a:lnTo>
                      <a:lnTo>
                        <a:pt x="3020" y="91"/>
                      </a:lnTo>
                      <a:lnTo>
                        <a:pt x="3038" y="90"/>
                      </a:lnTo>
                      <a:lnTo>
                        <a:pt x="3053" y="88"/>
                      </a:lnTo>
                      <a:lnTo>
                        <a:pt x="3060" y="86"/>
                      </a:lnTo>
                      <a:lnTo>
                        <a:pt x="3067" y="82"/>
                      </a:lnTo>
                      <a:lnTo>
                        <a:pt x="3074" y="77"/>
                      </a:lnTo>
                      <a:lnTo>
                        <a:pt x="3080" y="69"/>
                      </a:lnTo>
                      <a:lnTo>
                        <a:pt x="3091" y="56"/>
                      </a:lnTo>
                      <a:lnTo>
                        <a:pt x="3104" y="44"/>
                      </a:lnTo>
                      <a:lnTo>
                        <a:pt x="3110" y="37"/>
                      </a:lnTo>
                      <a:lnTo>
                        <a:pt x="3118" y="31"/>
                      </a:lnTo>
                      <a:lnTo>
                        <a:pt x="3124" y="25"/>
                      </a:lnTo>
                      <a:lnTo>
                        <a:pt x="3131" y="22"/>
                      </a:lnTo>
                      <a:lnTo>
                        <a:pt x="3135" y="12"/>
                      </a:lnTo>
                      <a:lnTo>
                        <a:pt x="3141" y="2"/>
                      </a:lnTo>
                      <a:lnTo>
                        <a:pt x="3142" y="1"/>
                      </a:lnTo>
                      <a:lnTo>
                        <a:pt x="3142" y="1"/>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1" name="Freeform 47">
                  <a:extLst>
                    <a:ext uri="{FF2B5EF4-FFF2-40B4-BE49-F238E27FC236}">
                      <a16:creationId xmlns:a16="http://schemas.microsoft.com/office/drawing/2014/main" id="{05B22A42-DE97-44BD-B07C-06BF0BF08549}"/>
                    </a:ext>
                  </a:extLst>
                </p:cNvPr>
                <p:cNvSpPr>
                  <a:spLocks/>
                </p:cNvSpPr>
                <p:nvPr/>
              </p:nvSpPr>
              <p:spPr bwMode="auto">
                <a:xfrm>
                  <a:off x="2058166" y="2966678"/>
                  <a:ext cx="1311238" cy="1052700"/>
                </a:xfrm>
                <a:custGeom>
                  <a:avLst/>
                  <a:gdLst>
                    <a:gd name="T0" fmla="*/ 650 w 3959"/>
                    <a:gd name="T1" fmla="*/ 1115 h 3410"/>
                    <a:gd name="T2" fmla="*/ 772 w 3959"/>
                    <a:gd name="T3" fmla="*/ 933 h 3410"/>
                    <a:gd name="T4" fmla="*/ 949 w 3959"/>
                    <a:gd name="T5" fmla="*/ 837 h 3410"/>
                    <a:gd name="T6" fmla="*/ 1123 w 3959"/>
                    <a:gd name="T7" fmla="*/ 768 h 3410"/>
                    <a:gd name="T8" fmla="*/ 1217 w 3959"/>
                    <a:gd name="T9" fmla="*/ 675 h 3410"/>
                    <a:gd name="T10" fmla="*/ 1175 w 3959"/>
                    <a:gd name="T11" fmla="*/ 495 h 3410"/>
                    <a:gd name="T12" fmla="*/ 1385 w 3959"/>
                    <a:gd name="T13" fmla="*/ 403 h 3410"/>
                    <a:gd name="T14" fmla="*/ 1392 w 3959"/>
                    <a:gd name="T15" fmla="*/ 537 h 3410"/>
                    <a:gd name="T16" fmla="*/ 1507 w 3959"/>
                    <a:gd name="T17" fmla="*/ 658 h 3410"/>
                    <a:gd name="T18" fmla="*/ 1771 w 3959"/>
                    <a:gd name="T19" fmla="*/ 666 h 3410"/>
                    <a:gd name="T20" fmla="*/ 1966 w 3959"/>
                    <a:gd name="T21" fmla="*/ 285 h 3410"/>
                    <a:gd name="T22" fmla="*/ 2168 w 3959"/>
                    <a:gd name="T23" fmla="*/ 518 h 3410"/>
                    <a:gd name="T24" fmla="*/ 2283 w 3959"/>
                    <a:gd name="T25" fmla="*/ 653 h 3410"/>
                    <a:gd name="T26" fmla="*/ 2426 w 3959"/>
                    <a:gd name="T27" fmla="*/ 624 h 3410"/>
                    <a:gd name="T28" fmla="*/ 2562 w 3959"/>
                    <a:gd name="T29" fmla="*/ 583 h 3410"/>
                    <a:gd name="T30" fmla="*/ 2756 w 3959"/>
                    <a:gd name="T31" fmla="*/ 510 h 3410"/>
                    <a:gd name="T32" fmla="*/ 3005 w 3959"/>
                    <a:gd name="T33" fmla="*/ 547 h 3410"/>
                    <a:gd name="T34" fmla="*/ 3368 w 3959"/>
                    <a:gd name="T35" fmla="*/ 311 h 3410"/>
                    <a:gd name="T36" fmla="*/ 3630 w 3959"/>
                    <a:gd name="T37" fmla="*/ 174 h 3410"/>
                    <a:gd name="T38" fmla="*/ 3906 w 3959"/>
                    <a:gd name="T39" fmla="*/ 36 h 3410"/>
                    <a:gd name="T40" fmla="*/ 3842 w 3959"/>
                    <a:gd name="T41" fmla="*/ 2088 h 3410"/>
                    <a:gd name="T42" fmla="*/ 3744 w 3959"/>
                    <a:gd name="T43" fmla="*/ 2106 h 3410"/>
                    <a:gd name="T44" fmla="*/ 3672 w 3959"/>
                    <a:gd name="T45" fmla="*/ 2115 h 3410"/>
                    <a:gd name="T46" fmla="*/ 3562 w 3959"/>
                    <a:gd name="T47" fmla="*/ 2083 h 3410"/>
                    <a:gd name="T48" fmla="*/ 3441 w 3959"/>
                    <a:gd name="T49" fmla="*/ 2114 h 3410"/>
                    <a:gd name="T50" fmla="*/ 3353 w 3959"/>
                    <a:gd name="T51" fmla="*/ 2146 h 3410"/>
                    <a:gd name="T52" fmla="*/ 3258 w 3959"/>
                    <a:gd name="T53" fmla="*/ 2079 h 3410"/>
                    <a:gd name="T54" fmla="*/ 3193 w 3959"/>
                    <a:gd name="T55" fmla="*/ 2101 h 3410"/>
                    <a:gd name="T56" fmla="*/ 3031 w 3959"/>
                    <a:gd name="T57" fmla="*/ 2171 h 3410"/>
                    <a:gd name="T58" fmla="*/ 2878 w 3959"/>
                    <a:gd name="T59" fmla="*/ 2094 h 3410"/>
                    <a:gd name="T60" fmla="*/ 2819 w 3959"/>
                    <a:gd name="T61" fmla="*/ 2196 h 3410"/>
                    <a:gd name="T62" fmla="*/ 2724 w 3959"/>
                    <a:gd name="T63" fmla="*/ 2178 h 3410"/>
                    <a:gd name="T64" fmla="*/ 2591 w 3959"/>
                    <a:gd name="T65" fmla="*/ 2256 h 3410"/>
                    <a:gd name="T66" fmla="*/ 2459 w 3959"/>
                    <a:gd name="T67" fmla="*/ 2283 h 3410"/>
                    <a:gd name="T68" fmla="*/ 2409 w 3959"/>
                    <a:gd name="T69" fmla="*/ 2392 h 3410"/>
                    <a:gd name="T70" fmla="*/ 2323 w 3959"/>
                    <a:gd name="T71" fmla="*/ 2380 h 3410"/>
                    <a:gd name="T72" fmla="*/ 2192 w 3959"/>
                    <a:gd name="T73" fmla="*/ 2372 h 3410"/>
                    <a:gd name="T74" fmla="*/ 2031 w 3959"/>
                    <a:gd name="T75" fmla="*/ 2471 h 3410"/>
                    <a:gd name="T76" fmla="*/ 2000 w 3959"/>
                    <a:gd name="T77" fmla="*/ 2547 h 3410"/>
                    <a:gd name="T78" fmla="*/ 1878 w 3959"/>
                    <a:gd name="T79" fmla="*/ 2593 h 3410"/>
                    <a:gd name="T80" fmla="*/ 1810 w 3959"/>
                    <a:gd name="T81" fmla="*/ 2591 h 3410"/>
                    <a:gd name="T82" fmla="*/ 1717 w 3959"/>
                    <a:gd name="T83" fmla="*/ 2641 h 3410"/>
                    <a:gd name="T84" fmla="*/ 1566 w 3959"/>
                    <a:gd name="T85" fmla="*/ 2644 h 3410"/>
                    <a:gd name="T86" fmla="*/ 1449 w 3959"/>
                    <a:gd name="T87" fmla="*/ 2639 h 3410"/>
                    <a:gd name="T88" fmla="*/ 1352 w 3959"/>
                    <a:gd name="T89" fmla="*/ 2614 h 3410"/>
                    <a:gd name="T90" fmla="*/ 1235 w 3959"/>
                    <a:gd name="T91" fmla="*/ 3371 h 3410"/>
                    <a:gd name="T92" fmla="*/ 951 w 3959"/>
                    <a:gd name="T93" fmla="*/ 3360 h 3410"/>
                    <a:gd name="T94" fmla="*/ 821 w 3959"/>
                    <a:gd name="T95" fmla="*/ 3315 h 3410"/>
                    <a:gd name="T96" fmla="*/ 685 w 3959"/>
                    <a:gd name="T97" fmla="*/ 3253 h 3410"/>
                    <a:gd name="T98" fmla="*/ 481 w 3959"/>
                    <a:gd name="T99" fmla="*/ 3199 h 3410"/>
                    <a:gd name="T100" fmla="*/ 341 w 3959"/>
                    <a:gd name="T101" fmla="*/ 2984 h 3410"/>
                    <a:gd name="T102" fmla="*/ 295 w 3959"/>
                    <a:gd name="T103" fmla="*/ 2785 h 3410"/>
                    <a:gd name="T104" fmla="*/ 204 w 3959"/>
                    <a:gd name="T105" fmla="*/ 2700 h 3410"/>
                    <a:gd name="T106" fmla="*/ 252 w 3959"/>
                    <a:gd name="T107" fmla="*/ 2444 h 3410"/>
                    <a:gd name="T108" fmla="*/ 302 w 3959"/>
                    <a:gd name="T109" fmla="*/ 2276 h 3410"/>
                    <a:gd name="T110" fmla="*/ 264 w 3959"/>
                    <a:gd name="T111" fmla="*/ 2100 h 3410"/>
                    <a:gd name="T112" fmla="*/ 111 w 3959"/>
                    <a:gd name="T113" fmla="*/ 2055 h 3410"/>
                    <a:gd name="T114" fmla="*/ 147 w 3959"/>
                    <a:gd name="T115" fmla="*/ 1905 h 3410"/>
                    <a:gd name="T116" fmla="*/ 273 w 3959"/>
                    <a:gd name="T117" fmla="*/ 1759 h 3410"/>
                    <a:gd name="T118" fmla="*/ 318 w 3959"/>
                    <a:gd name="T119" fmla="*/ 1547 h 3410"/>
                    <a:gd name="T120" fmla="*/ 407 w 3959"/>
                    <a:gd name="T121" fmla="*/ 1399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9" h="3410">
                      <a:moveTo>
                        <a:pt x="533" y="1218"/>
                      </a:moveTo>
                      <a:lnTo>
                        <a:pt x="540" y="1214"/>
                      </a:lnTo>
                      <a:lnTo>
                        <a:pt x="545" y="1209"/>
                      </a:lnTo>
                      <a:lnTo>
                        <a:pt x="548" y="1202"/>
                      </a:lnTo>
                      <a:lnTo>
                        <a:pt x="550" y="1197"/>
                      </a:lnTo>
                      <a:lnTo>
                        <a:pt x="553" y="1190"/>
                      </a:lnTo>
                      <a:lnTo>
                        <a:pt x="556" y="1184"/>
                      </a:lnTo>
                      <a:lnTo>
                        <a:pt x="559" y="1176"/>
                      </a:lnTo>
                      <a:lnTo>
                        <a:pt x="563" y="1170"/>
                      </a:lnTo>
                      <a:lnTo>
                        <a:pt x="570" y="1164"/>
                      </a:lnTo>
                      <a:lnTo>
                        <a:pt x="577" y="1160"/>
                      </a:lnTo>
                      <a:lnTo>
                        <a:pt x="584" y="1152"/>
                      </a:lnTo>
                      <a:lnTo>
                        <a:pt x="590" y="1145"/>
                      </a:lnTo>
                      <a:lnTo>
                        <a:pt x="592" y="1142"/>
                      </a:lnTo>
                      <a:lnTo>
                        <a:pt x="597" y="1139"/>
                      </a:lnTo>
                      <a:lnTo>
                        <a:pt x="601" y="1137"/>
                      </a:lnTo>
                      <a:lnTo>
                        <a:pt x="607" y="1136"/>
                      </a:lnTo>
                      <a:lnTo>
                        <a:pt x="621" y="1135"/>
                      </a:lnTo>
                      <a:lnTo>
                        <a:pt x="637" y="1134"/>
                      </a:lnTo>
                      <a:lnTo>
                        <a:pt x="641" y="1133"/>
                      </a:lnTo>
                      <a:lnTo>
                        <a:pt x="644" y="1132"/>
                      </a:lnTo>
                      <a:lnTo>
                        <a:pt x="648" y="1131"/>
                      </a:lnTo>
                      <a:lnTo>
                        <a:pt x="650" y="1129"/>
                      </a:lnTo>
                      <a:lnTo>
                        <a:pt x="651" y="1125"/>
                      </a:lnTo>
                      <a:lnTo>
                        <a:pt x="652" y="1122"/>
                      </a:lnTo>
                      <a:lnTo>
                        <a:pt x="651" y="1119"/>
                      </a:lnTo>
                      <a:lnTo>
                        <a:pt x="650" y="1115"/>
                      </a:lnTo>
                      <a:lnTo>
                        <a:pt x="641" y="1101"/>
                      </a:lnTo>
                      <a:lnTo>
                        <a:pt x="631" y="1085"/>
                      </a:lnTo>
                      <a:lnTo>
                        <a:pt x="630" y="1082"/>
                      </a:lnTo>
                      <a:lnTo>
                        <a:pt x="629" y="1079"/>
                      </a:lnTo>
                      <a:lnTo>
                        <a:pt x="629" y="1076"/>
                      </a:lnTo>
                      <a:lnTo>
                        <a:pt x="630" y="1073"/>
                      </a:lnTo>
                      <a:lnTo>
                        <a:pt x="631" y="1070"/>
                      </a:lnTo>
                      <a:lnTo>
                        <a:pt x="635" y="1067"/>
                      </a:lnTo>
                      <a:lnTo>
                        <a:pt x="639" y="1065"/>
                      </a:lnTo>
                      <a:lnTo>
                        <a:pt x="644" y="1063"/>
                      </a:lnTo>
                      <a:lnTo>
                        <a:pt x="652" y="1058"/>
                      </a:lnTo>
                      <a:lnTo>
                        <a:pt x="657" y="1053"/>
                      </a:lnTo>
                      <a:lnTo>
                        <a:pt x="662" y="1048"/>
                      </a:lnTo>
                      <a:lnTo>
                        <a:pt x="666" y="1041"/>
                      </a:lnTo>
                      <a:lnTo>
                        <a:pt x="672" y="1028"/>
                      </a:lnTo>
                      <a:lnTo>
                        <a:pt x="680" y="1014"/>
                      </a:lnTo>
                      <a:lnTo>
                        <a:pt x="690" y="1000"/>
                      </a:lnTo>
                      <a:lnTo>
                        <a:pt x="701" y="988"/>
                      </a:lnTo>
                      <a:lnTo>
                        <a:pt x="712" y="976"/>
                      </a:lnTo>
                      <a:lnTo>
                        <a:pt x="722" y="962"/>
                      </a:lnTo>
                      <a:lnTo>
                        <a:pt x="728" y="956"/>
                      </a:lnTo>
                      <a:lnTo>
                        <a:pt x="733" y="950"/>
                      </a:lnTo>
                      <a:lnTo>
                        <a:pt x="740" y="946"/>
                      </a:lnTo>
                      <a:lnTo>
                        <a:pt x="748" y="942"/>
                      </a:lnTo>
                      <a:lnTo>
                        <a:pt x="756" y="938"/>
                      </a:lnTo>
                      <a:lnTo>
                        <a:pt x="764" y="935"/>
                      </a:lnTo>
                      <a:lnTo>
                        <a:pt x="772" y="933"/>
                      </a:lnTo>
                      <a:lnTo>
                        <a:pt x="780" y="933"/>
                      </a:lnTo>
                      <a:lnTo>
                        <a:pt x="805" y="947"/>
                      </a:lnTo>
                      <a:lnTo>
                        <a:pt x="805" y="947"/>
                      </a:lnTo>
                      <a:lnTo>
                        <a:pt x="814" y="948"/>
                      </a:lnTo>
                      <a:lnTo>
                        <a:pt x="821" y="948"/>
                      </a:lnTo>
                      <a:lnTo>
                        <a:pt x="828" y="945"/>
                      </a:lnTo>
                      <a:lnTo>
                        <a:pt x="834" y="942"/>
                      </a:lnTo>
                      <a:lnTo>
                        <a:pt x="845" y="932"/>
                      </a:lnTo>
                      <a:lnTo>
                        <a:pt x="856" y="921"/>
                      </a:lnTo>
                      <a:lnTo>
                        <a:pt x="868" y="911"/>
                      </a:lnTo>
                      <a:lnTo>
                        <a:pt x="878" y="901"/>
                      </a:lnTo>
                      <a:lnTo>
                        <a:pt x="883" y="896"/>
                      </a:lnTo>
                      <a:lnTo>
                        <a:pt x="888" y="894"/>
                      </a:lnTo>
                      <a:lnTo>
                        <a:pt x="896" y="892"/>
                      </a:lnTo>
                      <a:lnTo>
                        <a:pt x="904" y="891"/>
                      </a:lnTo>
                      <a:lnTo>
                        <a:pt x="908" y="890"/>
                      </a:lnTo>
                      <a:lnTo>
                        <a:pt x="912" y="888"/>
                      </a:lnTo>
                      <a:lnTo>
                        <a:pt x="914" y="885"/>
                      </a:lnTo>
                      <a:lnTo>
                        <a:pt x="918" y="880"/>
                      </a:lnTo>
                      <a:lnTo>
                        <a:pt x="921" y="869"/>
                      </a:lnTo>
                      <a:lnTo>
                        <a:pt x="924" y="859"/>
                      </a:lnTo>
                      <a:lnTo>
                        <a:pt x="927" y="852"/>
                      </a:lnTo>
                      <a:lnTo>
                        <a:pt x="929" y="848"/>
                      </a:lnTo>
                      <a:lnTo>
                        <a:pt x="933" y="844"/>
                      </a:lnTo>
                      <a:lnTo>
                        <a:pt x="937" y="840"/>
                      </a:lnTo>
                      <a:lnTo>
                        <a:pt x="942" y="838"/>
                      </a:lnTo>
                      <a:lnTo>
                        <a:pt x="949" y="837"/>
                      </a:lnTo>
                      <a:lnTo>
                        <a:pt x="956" y="838"/>
                      </a:lnTo>
                      <a:lnTo>
                        <a:pt x="966" y="840"/>
                      </a:lnTo>
                      <a:lnTo>
                        <a:pt x="973" y="842"/>
                      </a:lnTo>
                      <a:lnTo>
                        <a:pt x="978" y="844"/>
                      </a:lnTo>
                      <a:lnTo>
                        <a:pt x="982" y="844"/>
                      </a:lnTo>
                      <a:lnTo>
                        <a:pt x="986" y="844"/>
                      </a:lnTo>
                      <a:lnTo>
                        <a:pt x="989" y="842"/>
                      </a:lnTo>
                      <a:lnTo>
                        <a:pt x="992" y="840"/>
                      </a:lnTo>
                      <a:lnTo>
                        <a:pt x="994" y="838"/>
                      </a:lnTo>
                      <a:lnTo>
                        <a:pt x="996" y="836"/>
                      </a:lnTo>
                      <a:lnTo>
                        <a:pt x="1003" y="823"/>
                      </a:lnTo>
                      <a:lnTo>
                        <a:pt x="1013" y="808"/>
                      </a:lnTo>
                      <a:lnTo>
                        <a:pt x="1019" y="801"/>
                      </a:lnTo>
                      <a:lnTo>
                        <a:pt x="1025" y="798"/>
                      </a:lnTo>
                      <a:lnTo>
                        <a:pt x="1031" y="797"/>
                      </a:lnTo>
                      <a:lnTo>
                        <a:pt x="1036" y="797"/>
                      </a:lnTo>
                      <a:lnTo>
                        <a:pt x="1043" y="798"/>
                      </a:lnTo>
                      <a:lnTo>
                        <a:pt x="1048" y="798"/>
                      </a:lnTo>
                      <a:lnTo>
                        <a:pt x="1055" y="799"/>
                      </a:lnTo>
                      <a:lnTo>
                        <a:pt x="1061" y="798"/>
                      </a:lnTo>
                      <a:lnTo>
                        <a:pt x="1075" y="785"/>
                      </a:lnTo>
                      <a:lnTo>
                        <a:pt x="1089" y="772"/>
                      </a:lnTo>
                      <a:lnTo>
                        <a:pt x="1095" y="770"/>
                      </a:lnTo>
                      <a:lnTo>
                        <a:pt x="1101" y="770"/>
                      </a:lnTo>
                      <a:lnTo>
                        <a:pt x="1109" y="769"/>
                      </a:lnTo>
                      <a:lnTo>
                        <a:pt x="1116" y="769"/>
                      </a:lnTo>
                      <a:lnTo>
                        <a:pt x="1123" y="768"/>
                      </a:lnTo>
                      <a:lnTo>
                        <a:pt x="1130" y="767"/>
                      </a:lnTo>
                      <a:lnTo>
                        <a:pt x="1136" y="765"/>
                      </a:lnTo>
                      <a:lnTo>
                        <a:pt x="1140" y="760"/>
                      </a:lnTo>
                      <a:lnTo>
                        <a:pt x="1145" y="752"/>
                      </a:lnTo>
                      <a:lnTo>
                        <a:pt x="1151" y="746"/>
                      </a:lnTo>
                      <a:lnTo>
                        <a:pt x="1155" y="742"/>
                      </a:lnTo>
                      <a:lnTo>
                        <a:pt x="1161" y="739"/>
                      </a:lnTo>
                      <a:lnTo>
                        <a:pt x="1166" y="737"/>
                      </a:lnTo>
                      <a:lnTo>
                        <a:pt x="1174" y="736"/>
                      </a:lnTo>
                      <a:lnTo>
                        <a:pt x="1182" y="734"/>
                      </a:lnTo>
                      <a:lnTo>
                        <a:pt x="1194" y="733"/>
                      </a:lnTo>
                      <a:lnTo>
                        <a:pt x="1202" y="732"/>
                      </a:lnTo>
                      <a:lnTo>
                        <a:pt x="1209" y="730"/>
                      </a:lnTo>
                      <a:lnTo>
                        <a:pt x="1212" y="728"/>
                      </a:lnTo>
                      <a:lnTo>
                        <a:pt x="1214" y="725"/>
                      </a:lnTo>
                      <a:lnTo>
                        <a:pt x="1215" y="722"/>
                      </a:lnTo>
                      <a:lnTo>
                        <a:pt x="1212" y="718"/>
                      </a:lnTo>
                      <a:lnTo>
                        <a:pt x="1207" y="709"/>
                      </a:lnTo>
                      <a:lnTo>
                        <a:pt x="1205" y="702"/>
                      </a:lnTo>
                      <a:lnTo>
                        <a:pt x="1206" y="698"/>
                      </a:lnTo>
                      <a:lnTo>
                        <a:pt x="1208" y="695"/>
                      </a:lnTo>
                      <a:lnTo>
                        <a:pt x="1211" y="691"/>
                      </a:lnTo>
                      <a:lnTo>
                        <a:pt x="1215" y="687"/>
                      </a:lnTo>
                      <a:lnTo>
                        <a:pt x="1216" y="685"/>
                      </a:lnTo>
                      <a:lnTo>
                        <a:pt x="1217" y="682"/>
                      </a:lnTo>
                      <a:lnTo>
                        <a:pt x="1217" y="678"/>
                      </a:lnTo>
                      <a:lnTo>
                        <a:pt x="1217" y="675"/>
                      </a:lnTo>
                      <a:lnTo>
                        <a:pt x="1216" y="671"/>
                      </a:lnTo>
                      <a:lnTo>
                        <a:pt x="1214" y="668"/>
                      </a:lnTo>
                      <a:lnTo>
                        <a:pt x="1211" y="664"/>
                      </a:lnTo>
                      <a:lnTo>
                        <a:pt x="1208" y="661"/>
                      </a:lnTo>
                      <a:lnTo>
                        <a:pt x="1202" y="657"/>
                      </a:lnTo>
                      <a:lnTo>
                        <a:pt x="1194" y="652"/>
                      </a:lnTo>
                      <a:lnTo>
                        <a:pt x="1187" y="647"/>
                      </a:lnTo>
                      <a:lnTo>
                        <a:pt x="1180" y="642"/>
                      </a:lnTo>
                      <a:lnTo>
                        <a:pt x="1178" y="638"/>
                      </a:lnTo>
                      <a:lnTo>
                        <a:pt x="1176" y="635"/>
                      </a:lnTo>
                      <a:lnTo>
                        <a:pt x="1175" y="631"/>
                      </a:lnTo>
                      <a:lnTo>
                        <a:pt x="1175" y="625"/>
                      </a:lnTo>
                      <a:lnTo>
                        <a:pt x="1175" y="614"/>
                      </a:lnTo>
                      <a:lnTo>
                        <a:pt x="1174" y="602"/>
                      </a:lnTo>
                      <a:lnTo>
                        <a:pt x="1171" y="590"/>
                      </a:lnTo>
                      <a:lnTo>
                        <a:pt x="1170" y="578"/>
                      </a:lnTo>
                      <a:lnTo>
                        <a:pt x="1169" y="571"/>
                      </a:lnTo>
                      <a:lnTo>
                        <a:pt x="1167" y="566"/>
                      </a:lnTo>
                      <a:lnTo>
                        <a:pt x="1165" y="560"/>
                      </a:lnTo>
                      <a:lnTo>
                        <a:pt x="1162" y="554"/>
                      </a:lnTo>
                      <a:lnTo>
                        <a:pt x="1155" y="542"/>
                      </a:lnTo>
                      <a:lnTo>
                        <a:pt x="1150" y="530"/>
                      </a:lnTo>
                      <a:lnTo>
                        <a:pt x="1153" y="520"/>
                      </a:lnTo>
                      <a:lnTo>
                        <a:pt x="1157" y="511"/>
                      </a:lnTo>
                      <a:lnTo>
                        <a:pt x="1163" y="503"/>
                      </a:lnTo>
                      <a:lnTo>
                        <a:pt x="1168" y="498"/>
                      </a:lnTo>
                      <a:lnTo>
                        <a:pt x="1175" y="495"/>
                      </a:lnTo>
                      <a:lnTo>
                        <a:pt x="1183" y="493"/>
                      </a:lnTo>
                      <a:lnTo>
                        <a:pt x="1192" y="490"/>
                      </a:lnTo>
                      <a:lnTo>
                        <a:pt x="1203" y="489"/>
                      </a:lnTo>
                      <a:lnTo>
                        <a:pt x="1207" y="489"/>
                      </a:lnTo>
                      <a:lnTo>
                        <a:pt x="1210" y="488"/>
                      </a:lnTo>
                      <a:lnTo>
                        <a:pt x="1212" y="486"/>
                      </a:lnTo>
                      <a:lnTo>
                        <a:pt x="1214" y="484"/>
                      </a:lnTo>
                      <a:lnTo>
                        <a:pt x="1217" y="479"/>
                      </a:lnTo>
                      <a:lnTo>
                        <a:pt x="1219" y="472"/>
                      </a:lnTo>
                      <a:lnTo>
                        <a:pt x="1220" y="466"/>
                      </a:lnTo>
                      <a:lnTo>
                        <a:pt x="1222" y="458"/>
                      </a:lnTo>
                      <a:lnTo>
                        <a:pt x="1224" y="455"/>
                      </a:lnTo>
                      <a:lnTo>
                        <a:pt x="1225" y="452"/>
                      </a:lnTo>
                      <a:lnTo>
                        <a:pt x="1229" y="449"/>
                      </a:lnTo>
                      <a:lnTo>
                        <a:pt x="1231" y="446"/>
                      </a:lnTo>
                      <a:lnTo>
                        <a:pt x="1326" y="378"/>
                      </a:lnTo>
                      <a:lnTo>
                        <a:pt x="1330" y="376"/>
                      </a:lnTo>
                      <a:lnTo>
                        <a:pt x="1335" y="374"/>
                      </a:lnTo>
                      <a:lnTo>
                        <a:pt x="1340" y="373"/>
                      </a:lnTo>
                      <a:lnTo>
                        <a:pt x="1344" y="373"/>
                      </a:lnTo>
                      <a:lnTo>
                        <a:pt x="1350" y="374"/>
                      </a:lnTo>
                      <a:lnTo>
                        <a:pt x="1354" y="375"/>
                      </a:lnTo>
                      <a:lnTo>
                        <a:pt x="1359" y="377"/>
                      </a:lnTo>
                      <a:lnTo>
                        <a:pt x="1364" y="379"/>
                      </a:lnTo>
                      <a:lnTo>
                        <a:pt x="1372" y="386"/>
                      </a:lnTo>
                      <a:lnTo>
                        <a:pt x="1380" y="393"/>
                      </a:lnTo>
                      <a:lnTo>
                        <a:pt x="1385" y="403"/>
                      </a:lnTo>
                      <a:lnTo>
                        <a:pt x="1389" y="413"/>
                      </a:lnTo>
                      <a:lnTo>
                        <a:pt x="1390" y="416"/>
                      </a:lnTo>
                      <a:lnTo>
                        <a:pt x="1389" y="418"/>
                      </a:lnTo>
                      <a:lnTo>
                        <a:pt x="1387" y="421"/>
                      </a:lnTo>
                      <a:lnTo>
                        <a:pt x="1385" y="425"/>
                      </a:lnTo>
                      <a:lnTo>
                        <a:pt x="1380" y="430"/>
                      </a:lnTo>
                      <a:lnTo>
                        <a:pt x="1373" y="435"/>
                      </a:lnTo>
                      <a:lnTo>
                        <a:pt x="1367" y="441"/>
                      </a:lnTo>
                      <a:lnTo>
                        <a:pt x="1360" y="446"/>
                      </a:lnTo>
                      <a:lnTo>
                        <a:pt x="1358" y="449"/>
                      </a:lnTo>
                      <a:lnTo>
                        <a:pt x="1356" y="454"/>
                      </a:lnTo>
                      <a:lnTo>
                        <a:pt x="1355" y="457"/>
                      </a:lnTo>
                      <a:lnTo>
                        <a:pt x="1355" y="461"/>
                      </a:lnTo>
                      <a:lnTo>
                        <a:pt x="1355" y="468"/>
                      </a:lnTo>
                      <a:lnTo>
                        <a:pt x="1357" y="473"/>
                      </a:lnTo>
                      <a:lnTo>
                        <a:pt x="1359" y="477"/>
                      </a:lnTo>
                      <a:lnTo>
                        <a:pt x="1363" y="482"/>
                      </a:lnTo>
                      <a:lnTo>
                        <a:pt x="1370" y="489"/>
                      </a:lnTo>
                      <a:lnTo>
                        <a:pt x="1379" y="496"/>
                      </a:lnTo>
                      <a:lnTo>
                        <a:pt x="1383" y="499"/>
                      </a:lnTo>
                      <a:lnTo>
                        <a:pt x="1386" y="502"/>
                      </a:lnTo>
                      <a:lnTo>
                        <a:pt x="1390" y="506"/>
                      </a:lnTo>
                      <a:lnTo>
                        <a:pt x="1392" y="511"/>
                      </a:lnTo>
                      <a:lnTo>
                        <a:pt x="1394" y="515"/>
                      </a:lnTo>
                      <a:lnTo>
                        <a:pt x="1394" y="522"/>
                      </a:lnTo>
                      <a:lnTo>
                        <a:pt x="1394" y="529"/>
                      </a:lnTo>
                      <a:lnTo>
                        <a:pt x="1392" y="537"/>
                      </a:lnTo>
                      <a:lnTo>
                        <a:pt x="1391" y="543"/>
                      </a:lnTo>
                      <a:lnTo>
                        <a:pt x="1390" y="549"/>
                      </a:lnTo>
                      <a:lnTo>
                        <a:pt x="1391" y="554"/>
                      </a:lnTo>
                      <a:lnTo>
                        <a:pt x="1393" y="558"/>
                      </a:lnTo>
                      <a:lnTo>
                        <a:pt x="1398" y="567"/>
                      </a:lnTo>
                      <a:lnTo>
                        <a:pt x="1406" y="576"/>
                      </a:lnTo>
                      <a:lnTo>
                        <a:pt x="1411" y="581"/>
                      </a:lnTo>
                      <a:lnTo>
                        <a:pt x="1414" y="588"/>
                      </a:lnTo>
                      <a:lnTo>
                        <a:pt x="1417" y="593"/>
                      </a:lnTo>
                      <a:lnTo>
                        <a:pt x="1419" y="599"/>
                      </a:lnTo>
                      <a:lnTo>
                        <a:pt x="1419" y="612"/>
                      </a:lnTo>
                      <a:lnTo>
                        <a:pt x="1418" y="628"/>
                      </a:lnTo>
                      <a:lnTo>
                        <a:pt x="1416" y="632"/>
                      </a:lnTo>
                      <a:lnTo>
                        <a:pt x="1414" y="636"/>
                      </a:lnTo>
                      <a:lnTo>
                        <a:pt x="1414" y="639"/>
                      </a:lnTo>
                      <a:lnTo>
                        <a:pt x="1416" y="644"/>
                      </a:lnTo>
                      <a:lnTo>
                        <a:pt x="1418" y="647"/>
                      </a:lnTo>
                      <a:lnTo>
                        <a:pt x="1420" y="650"/>
                      </a:lnTo>
                      <a:lnTo>
                        <a:pt x="1423" y="652"/>
                      </a:lnTo>
                      <a:lnTo>
                        <a:pt x="1426" y="655"/>
                      </a:lnTo>
                      <a:lnTo>
                        <a:pt x="1435" y="659"/>
                      </a:lnTo>
                      <a:lnTo>
                        <a:pt x="1444" y="661"/>
                      </a:lnTo>
                      <a:lnTo>
                        <a:pt x="1452" y="662"/>
                      </a:lnTo>
                      <a:lnTo>
                        <a:pt x="1460" y="662"/>
                      </a:lnTo>
                      <a:lnTo>
                        <a:pt x="1481" y="659"/>
                      </a:lnTo>
                      <a:lnTo>
                        <a:pt x="1499" y="658"/>
                      </a:lnTo>
                      <a:lnTo>
                        <a:pt x="1507" y="658"/>
                      </a:lnTo>
                      <a:lnTo>
                        <a:pt x="1516" y="656"/>
                      </a:lnTo>
                      <a:lnTo>
                        <a:pt x="1527" y="652"/>
                      </a:lnTo>
                      <a:lnTo>
                        <a:pt x="1539" y="647"/>
                      </a:lnTo>
                      <a:lnTo>
                        <a:pt x="1554" y="639"/>
                      </a:lnTo>
                      <a:lnTo>
                        <a:pt x="1569" y="631"/>
                      </a:lnTo>
                      <a:lnTo>
                        <a:pt x="1583" y="623"/>
                      </a:lnTo>
                      <a:lnTo>
                        <a:pt x="1598" y="618"/>
                      </a:lnTo>
                      <a:lnTo>
                        <a:pt x="1606" y="616"/>
                      </a:lnTo>
                      <a:lnTo>
                        <a:pt x="1613" y="616"/>
                      </a:lnTo>
                      <a:lnTo>
                        <a:pt x="1620" y="616"/>
                      </a:lnTo>
                      <a:lnTo>
                        <a:pt x="1627" y="617"/>
                      </a:lnTo>
                      <a:lnTo>
                        <a:pt x="1634" y="620"/>
                      </a:lnTo>
                      <a:lnTo>
                        <a:pt x="1641" y="624"/>
                      </a:lnTo>
                      <a:lnTo>
                        <a:pt x="1648" y="630"/>
                      </a:lnTo>
                      <a:lnTo>
                        <a:pt x="1654" y="637"/>
                      </a:lnTo>
                      <a:lnTo>
                        <a:pt x="1657" y="641"/>
                      </a:lnTo>
                      <a:lnTo>
                        <a:pt x="1662" y="643"/>
                      </a:lnTo>
                      <a:lnTo>
                        <a:pt x="1667" y="645"/>
                      </a:lnTo>
                      <a:lnTo>
                        <a:pt x="1673" y="647"/>
                      </a:lnTo>
                      <a:lnTo>
                        <a:pt x="1686" y="649"/>
                      </a:lnTo>
                      <a:lnTo>
                        <a:pt x="1701" y="650"/>
                      </a:lnTo>
                      <a:lnTo>
                        <a:pt x="1716" y="651"/>
                      </a:lnTo>
                      <a:lnTo>
                        <a:pt x="1731" y="653"/>
                      </a:lnTo>
                      <a:lnTo>
                        <a:pt x="1744" y="655"/>
                      </a:lnTo>
                      <a:lnTo>
                        <a:pt x="1756" y="658"/>
                      </a:lnTo>
                      <a:lnTo>
                        <a:pt x="1763" y="662"/>
                      </a:lnTo>
                      <a:lnTo>
                        <a:pt x="1771" y="666"/>
                      </a:lnTo>
                      <a:lnTo>
                        <a:pt x="1777" y="670"/>
                      </a:lnTo>
                      <a:lnTo>
                        <a:pt x="1784" y="675"/>
                      </a:lnTo>
                      <a:lnTo>
                        <a:pt x="1795" y="685"/>
                      </a:lnTo>
                      <a:lnTo>
                        <a:pt x="1805" y="699"/>
                      </a:lnTo>
                      <a:lnTo>
                        <a:pt x="1812" y="704"/>
                      </a:lnTo>
                      <a:lnTo>
                        <a:pt x="1817" y="707"/>
                      </a:lnTo>
                      <a:lnTo>
                        <a:pt x="1824" y="706"/>
                      </a:lnTo>
                      <a:lnTo>
                        <a:pt x="1829" y="703"/>
                      </a:lnTo>
                      <a:lnTo>
                        <a:pt x="1835" y="698"/>
                      </a:lnTo>
                      <a:lnTo>
                        <a:pt x="1840" y="689"/>
                      </a:lnTo>
                      <a:lnTo>
                        <a:pt x="1845" y="678"/>
                      </a:lnTo>
                      <a:lnTo>
                        <a:pt x="1851" y="665"/>
                      </a:lnTo>
                      <a:lnTo>
                        <a:pt x="1855" y="650"/>
                      </a:lnTo>
                      <a:lnTo>
                        <a:pt x="1861" y="634"/>
                      </a:lnTo>
                      <a:lnTo>
                        <a:pt x="1866" y="617"/>
                      </a:lnTo>
                      <a:lnTo>
                        <a:pt x="1870" y="597"/>
                      </a:lnTo>
                      <a:lnTo>
                        <a:pt x="1879" y="555"/>
                      </a:lnTo>
                      <a:lnTo>
                        <a:pt x="1888" y="511"/>
                      </a:lnTo>
                      <a:lnTo>
                        <a:pt x="1902" y="419"/>
                      </a:lnTo>
                      <a:lnTo>
                        <a:pt x="1913" y="335"/>
                      </a:lnTo>
                      <a:lnTo>
                        <a:pt x="1921" y="269"/>
                      </a:lnTo>
                      <a:lnTo>
                        <a:pt x="1926" y="234"/>
                      </a:lnTo>
                      <a:lnTo>
                        <a:pt x="1926" y="234"/>
                      </a:lnTo>
                      <a:lnTo>
                        <a:pt x="1936" y="248"/>
                      </a:lnTo>
                      <a:lnTo>
                        <a:pt x="1945" y="261"/>
                      </a:lnTo>
                      <a:lnTo>
                        <a:pt x="1956" y="273"/>
                      </a:lnTo>
                      <a:lnTo>
                        <a:pt x="1966" y="285"/>
                      </a:lnTo>
                      <a:lnTo>
                        <a:pt x="1985" y="304"/>
                      </a:lnTo>
                      <a:lnTo>
                        <a:pt x="2001" y="320"/>
                      </a:lnTo>
                      <a:lnTo>
                        <a:pt x="2008" y="327"/>
                      </a:lnTo>
                      <a:lnTo>
                        <a:pt x="2016" y="337"/>
                      </a:lnTo>
                      <a:lnTo>
                        <a:pt x="2024" y="347"/>
                      </a:lnTo>
                      <a:lnTo>
                        <a:pt x="2030" y="358"/>
                      </a:lnTo>
                      <a:lnTo>
                        <a:pt x="2045" y="383"/>
                      </a:lnTo>
                      <a:lnTo>
                        <a:pt x="2059" y="409"/>
                      </a:lnTo>
                      <a:lnTo>
                        <a:pt x="2067" y="422"/>
                      </a:lnTo>
                      <a:lnTo>
                        <a:pt x="2074" y="435"/>
                      </a:lnTo>
                      <a:lnTo>
                        <a:pt x="2083" y="447"/>
                      </a:lnTo>
                      <a:lnTo>
                        <a:pt x="2092" y="459"/>
                      </a:lnTo>
                      <a:lnTo>
                        <a:pt x="2099" y="463"/>
                      </a:lnTo>
                      <a:lnTo>
                        <a:pt x="2105" y="469"/>
                      </a:lnTo>
                      <a:lnTo>
                        <a:pt x="2111" y="475"/>
                      </a:lnTo>
                      <a:lnTo>
                        <a:pt x="2117" y="481"/>
                      </a:lnTo>
                      <a:lnTo>
                        <a:pt x="2122" y="486"/>
                      </a:lnTo>
                      <a:lnTo>
                        <a:pt x="2128" y="491"/>
                      </a:lnTo>
                      <a:lnTo>
                        <a:pt x="2136" y="495"/>
                      </a:lnTo>
                      <a:lnTo>
                        <a:pt x="2145" y="497"/>
                      </a:lnTo>
                      <a:lnTo>
                        <a:pt x="2169" y="499"/>
                      </a:lnTo>
                      <a:lnTo>
                        <a:pt x="2171" y="501"/>
                      </a:lnTo>
                      <a:lnTo>
                        <a:pt x="2169" y="504"/>
                      </a:lnTo>
                      <a:lnTo>
                        <a:pt x="2168" y="509"/>
                      </a:lnTo>
                      <a:lnTo>
                        <a:pt x="2167" y="511"/>
                      </a:lnTo>
                      <a:lnTo>
                        <a:pt x="2167" y="515"/>
                      </a:lnTo>
                      <a:lnTo>
                        <a:pt x="2168" y="518"/>
                      </a:lnTo>
                      <a:lnTo>
                        <a:pt x="2171" y="521"/>
                      </a:lnTo>
                      <a:lnTo>
                        <a:pt x="2174" y="523"/>
                      </a:lnTo>
                      <a:lnTo>
                        <a:pt x="2182" y="526"/>
                      </a:lnTo>
                      <a:lnTo>
                        <a:pt x="2189" y="529"/>
                      </a:lnTo>
                      <a:lnTo>
                        <a:pt x="2191" y="531"/>
                      </a:lnTo>
                      <a:lnTo>
                        <a:pt x="2192" y="534"/>
                      </a:lnTo>
                      <a:lnTo>
                        <a:pt x="2192" y="536"/>
                      </a:lnTo>
                      <a:lnTo>
                        <a:pt x="2192" y="538"/>
                      </a:lnTo>
                      <a:lnTo>
                        <a:pt x="2191" y="543"/>
                      </a:lnTo>
                      <a:lnTo>
                        <a:pt x="2190" y="549"/>
                      </a:lnTo>
                      <a:lnTo>
                        <a:pt x="2191" y="553"/>
                      </a:lnTo>
                      <a:lnTo>
                        <a:pt x="2193" y="556"/>
                      </a:lnTo>
                      <a:lnTo>
                        <a:pt x="2196" y="560"/>
                      </a:lnTo>
                      <a:lnTo>
                        <a:pt x="2201" y="563"/>
                      </a:lnTo>
                      <a:lnTo>
                        <a:pt x="2209" y="568"/>
                      </a:lnTo>
                      <a:lnTo>
                        <a:pt x="2215" y="576"/>
                      </a:lnTo>
                      <a:lnTo>
                        <a:pt x="2220" y="587"/>
                      </a:lnTo>
                      <a:lnTo>
                        <a:pt x="2223" y="598"/>
                      </a:lnTo>
                      <a:lnTo>
                        <a:pt x="2226" y="604"/>
                      </a:lnTo>
                      <a:lnTo>
                        <a:pt x="2229" y="609"/>
                      </a:lnTo>
                      <a:lnTo>
                        <a:pt x="2234" y="614"/>
                      </a:lnTo>
                      <a:lnTo>
                        <a:pt x="2241" y="617"/>
                      </a:lnTo>
                      <a:lnTo>
                        <a:pt x="2250" y="629"/>
                      </a:lnTo>
                      <a:lnTo>
                        <a:pt x="2264" y="644"/>
                      </a:lnTo>
                      <a:lnTo>
                        <a:pt x="2272" y="649"/>
                      </a:lnTo>
                      <a:lnTo>
                        <a:pt x="2280" y="652"/>
                      </a:lnTo>
                      <a:lnTo>
                        <a:pt x="2283" y="653"/>
                      </a:lnTo>
                      <a:lnTo>
                        <a:pt x="2286" y="652"/>
                      </a:lnTo>
                      <a:lnTo>
                        <a:pt x="2289" y="650"/>
                      </a:lnTo>
                      <a:lnTo>
                        <a:pt x="2293" y="647"/>
                      </a:lnTo>
                      <a:lnTo>
                        <a:pt x="2296" y="642"/>
                      </a:lnTo>
                      <a:lnTo>
                        <a:pt x="2300" y="636"/>
                      </a:lnTo>
                      <a:lnTo>
                        <a:pt x="2303" y="633"/>
                      </a:lnTo>
                      <a:lnTo>
                        <a:pt x="2308" y="631"/>
                      </a:lnTo>
                      <a:lnTo>
                        <a:pt x="2312" y="631"/>
                      </a:lnTo>
                      <a:lnTo>
                        <a:pt x="2316" y="631"/>
                      </a:lnTo>
                      <a:lnTo>
                        <a:pt x="2322" y="632"/>
                      </a:lnTo>
                      <a:lnTo>
                        <a:pt x="2329" y="634"/>
                      </a:lnTo>
                      <a:lnTo>
                        <a:pt x="2338" y="636"/>
                      </a:lnTo>
                      <a:lnTo>
                        <a:pt x="2345" y="636"/>
                      </a:lnTo>
                      <a:lnTo>
                        <a:pt x="2352" y="636"/>
                      </a:lnTo>
                      <a:lnTo>
                        <a:pt x="2358" y="634"/>
                      </a:lnTo>
                      <a:lnTo>
                        <a:pt x="2364" y="633"/>
                      </a:lnTo>
                      <a:lnTo>
                        <a:pt x="2370" y="632"/>
                      </a:lnTo>
                      <a:lnTo>
                        <a:pt x="2377" y="631"/>
                      </a:lnTo>
                      <a:lnTo>
                        <a:pt x="2384" y="631"/>
                      </a:lnTo>
                      <a:lnTo>
                        <a:pt x="2396" y="633"/>
                      </a:lnTo>
                      <a:lnTo>
                        <a:pt x="2408" y="635"/>
                      </a:lnTo>
                      <a:lnTo>
                        <a:pt x="2415" y="635"/>
                      </a:lnTo>
                      <a:lnTo>
                        <a:pt x="2420" y="634"/>
                      </a:lnTo>
                      <a:lnTo>
                        <a:pt x="2422" y="632"/>
                      </a:lnTo>
                      <a:lnTo>
                        <a:pt x="2423" y="631"/>
                      </a:lnTo>
                      <a:lnTo>
                        <a:pt x="2425" y="628"/>
                      </a:lnTo>
                      <a:lnTo>
                        <a:pt x="2426" y="624"/>
                      </a:lnTo>
                      <a:lnTo>
                        <a:pt x="2431" y="614"/>
                      </a:lnTo>
                      <a:lnTo>
                        <a:pt x="2435" y="603"/>
                      </a:lnTo>
                      <a:lnTo>
                        <a:pt x="2438" y="598"/>
                      </a:lnTo>
                      <a:lnTo>
                        <a:pt x="2441" y="594"/>
                      </a:lnTo>
                      <a:lnTo>
                        <a:pt x="2445" y="591"/>
                      </a:lnTo>
                      <a:lnTo>
                        <a:pt x="2448" y="588"/>
                      </a:lnTo>
                      <a:lnTo>
                        <a:pt x="2451" y="585"/>
                      </a:lnTo>
                      <a:lnTo>
                        <a:pt x="2456" y="584"/>
                      </a:lnTo>
                      <a:lnTo>
                        <a:pt x="2460" y="583"/>
                      </a:lnTo>
                      <a:lnTo>
                        <a:pt x="2464" y="584"/>
                      </a:lnTo>
                      <a:lnTo>
                        <a:pt x="2470" y="585"/>
                      </a:lnTo>
                      <a:lnTo>
                        <a:pt x="2474" y="589"/>
                      </a:lnTo>
                      <a:lnTo>
                        <a:pt x="2479" y="593"/>
                      </a:lnTo>
                      <a:lnTo>
                        <a:pt x="2485" y="598"/>
                      </a:lnTo>
                      <a:lnTo>
                        <a:pt x="2493" y="608"/>
                      </a:lnTo>
                      <a:lnTo>
                        <a:pt x="2503" y="616"/>
                      </a:lnTo>
                      <a:lnTo>
                        <a:pt x="2507" y="618"/>
                      </a:lnTo>
                      <a:lnTo>
                        <a:pt x="2513" y="618"/>
                      </a:lnTo>
                      <a:lnTo>
                        <a:pt x="2520" y="618"/>
                      </a:lnTo>
                      <a:lnTo>
                        <a:pt x="2528" y="615"/>
                      </a:lnTo>
                      <a:lnTo>
                        <a:pt x="2533" y="611"/>
                      </a:lnTo>
                      <a:lnTo>
                        <a:pt x="2539" y="606"/>
                      </a:lnTo>
                      <a:lnTo>
                        <a:pt x="2543" y="599"/>
                      </a:lnTo>
                      <a:lnTo>
                        <a:pt x="2549" y="593"/>
                      </a:lnTo>
                      <a:lnTo>
                        <a:pt x="2553" y="588"/>
                      </a:lnTo>
                      <a:lnTo>
                        <a:pt x="2559" y="584"/>
                      </a:lnTo>
                      <a:lnTo>
                        <a:pt x="2562" y="583"/>
                      </a:lnTo>
                      <a:lnTo>
                        <a:pt x="2565" y="583"/>
                      </a:lnTo>
                      <a:lnTo>
                        <a:pt x="2568" y="583"/>
                      </a:lnTo>
                      <a:lnTo>
                        <a:pt x="2571" y="585"/>
                      </a:lnTo>
                      <a:lnTo>
                        <a:pt x="2576" y="589"/>
                      </a:lnTo>
                      <a:lnTo>
                        <a:pt x="2578" y="593"/>
                      </a:lnTo>
                      <a:lnTo>
                        <a:pt x="2579" y="597"/>
                      </a:lnTo>
                      <a:lnTo>
                        <a:pt x="2580" y="602"/>
                      </a:lnTo>
                      <a:lnTo>
                        <a:pt x="2581" y="607"/>
                      </a:lnTo>
                      <a:lnTo>
                        <a:pt x="2582" y="611"/>
                      </a:lnTo>
                      <a:lnTo>
                        <a:pt x="2585" y="615"/>
                      </a:lnTo>
                      <a:lnTo>
                        <a:pt x="2589" y="618"/>
                      </a:lnTo>
                      <a:lnTo>
                        <a:pt x="2593" y="618"/>
                      </a:lnTo>
                      <a:lnTo>
                        <a:pt x="2597" y="617"/>
                      </a:lnTo>
                      <a:lnTo>
                        <a:pt x="2603" y="615"/>
                      </a:lnTo>
                      <a:lnTo>
                        <a:pt x="2609" y="611"/>
                      </a:lnTo>
                      <a:lnTo>
                        <a:pt x="2623" y="601"/>
                      </a:lnTo>
                      <a:lnTo>
                        <a:pt x="2638" y="589"/>
                      </a:lnTo>
                      <a:lnTo>
                        <a:pt x="2668" y="562"/>
                      </a:lnTo>
                      <a:lnTo>
                        <a:pt x="2687" y="543"/>
                      </a:lnTo>
                      <a:lnTo>
                        <a:pt x="2692" y="542"/>
                      </a:lnTo>
                      <a:lnTo>
                        <a:pt x="2699" y="539"/>
                      </a:lnTo>
                      <a:lnTo>
                        <a:pt x="2705" y="535"/>
                      </a:lnTo>
                      <a:lnTo>
                        <a:pt x="2713" y="530"/>
                      </a:lnTo>
                      <a:lnTo>
                        <a:pt x="2727" y="521"/>
                      </a:lnTo>
                      <a:lnTo>
                        <a:pt x="2741" y="513"/>
                      </a:lnTo>
                      <a:lnTo>
                        <a:pt x="2748" y="511"/>
                      </a:lnTo>
                      <a:lnTo>
                        <a:pt x="2756" y="510"/>
                      </a:lnTo>
                      <a:lnTo>
                        <a:pt x="2762" y="509"/>
                      </a:lnTo>
                      <a:lnTo>
                        <a:pt x="2769" y="509"/>
                      </a:lnTo>
                      <a:lnTo>
                        <a:pt x="2782" y="510"/>
                      </a:lnTo>
                      <a:lnTo>
                        <a:pt x="2797" y="510"/>
                      </a:lnTo>
                      <a:lnTo>
                        <a:pt x="2813" y="507"/>
                      </a:lnTo>
                      <a:lnTo>
                        <a:pt x="2827" y="501"/>
                      </a:lnTo>
                      <a:lnTo>
                        <a:pt x="2835" y="499"/>
                      </a:lnTo>
                      <a:lnTo>
                        <a:pt x="2843" y="498"/>
                      </a:lnTo>
                      <a:lnTo>
                        <a:pt x="2851" y="497"/>
                      </a:lnTo>
                      <a:lnTo>
                        <a:pt x="2861" y="499"/>
                      </a:lnTo>
                      <a:lnTo>
                        <a:pt x="2873" y="501"/>
                      </a:lnTo>
                      <a:lnTo>
                        <a:pt x="2883" y="504"/>
                      </a:lnTo>
                      <a:lnTo>
                        <a:pt x="2893" y="508"/>
                      </a:lnTo>
                      <a:lnTo>
                        <a:pt x="2903" y="512"/>
                      </a:lnTo>
                      <a:lnTo>
                        <a:pt x="2911" y="518"/>
                      </a:lnTo>
                      <a:lnTo>
                        <a:pt x="2919" y="525"/>
                      </a:lnTo>
                      <a:lnTo>
                        <a:pt x="2925" y="534"/>
                      </a:lnTo>
                      <a:lnTo>
                        <a:pt x="2931" y="543"/>
                      </a:lnTo>
                      <a:lnTo>
                        <a:pt x="2933" y="548"/>
                      </a:lnTo>
                      <a:lnTo>
                        <a:pt x="2936" y="551"/>
                      </a:lnTo>
                      <a:lnTo>
                        <a:pt x="2940" y="554"/>
                      </a:lnTo>
                      <a:lnTo>
                        <a:pt x="2943" y="555"/>
                      </a:lnTo>
                      <a:lnTo>
                        <a:pt x="2950" y="556"/>
                      </a:lnTo>
                      <a:lnTo>
                        <a:pt x="2959" y="555"/>
                      </a:lnTo>
                      <a:lnTo>
                        <a:pt x="2977" y="550"/>
                      </a:lnTo>
                      <a:lnTo>
                        <a:pt x="2996" y="547"/>
                      </a:lnTo>
                      <a:lnTo>
                        <a:pt x="3005" y="547"/>
                      </a:lnTo>
                      <a:lnTo>
                        <a:pt x="3014" y="545"/>
                      </a:lnTo>
                      <a:lnTo>
                        <a:pt x="3023" y="543"/>
                      </a:lnTo>
                      <a:lnTo>
                        <a:pt x="3029" y="540"/>
                      </a:lnTo>
                      <a:lnTo>
                        <a:pt x="3036" y="536"/>
                      </a:lnTo>
                      <a:lnTo>
                        <a:pt x="3042" y="531"/>
                      </a:lnTo>
                      <a:lnTo>
                        <a:pt x="3048" y="527"/>
                      </a:lnTo>
                      <a:lnTo>
                        <a:pt x="3053" y="522"/>
                      </a:lnTo>
                      <a:lnTo>
                        <a:pt x="3073" y="497"/>
                      </a:lnTo>
                      <a:lnTo>
                        <a:pt x="3094" y="470"/>
                      </a:lnTo>
                      <a:lnTo>
                        <a:pt x="3188" y="365"/>
                      </a:lnTo>
                      <a:lnTo>
                        <a:pt x="3194" y="359"/>
                      </a:lnTo>
                      <a:lnTo>
                        <a:pt x="3201" y="353"/>
                      </a:lnTo>
                      <a:lnTo>
                        <a:pt x="3207" y="350"/>
                      </a:lnTo>
                      <a:lnTo>
                        <a:pt x="3214" y="348"/>
                      </a:lnTo>
                      <a:lnTo>
                        <a:pt x="3220" y="347"/>
                      </a:lnTo>
                      <a:lnTo>
                        <a:pt x="3227" y="346"/>
                      </a:lnTo>
                      <a:lnTo>
                        <a:pt x="3233" y="347"/>
                      </a:lnTo>
                      <a:lnTo>
                        <a:pt x="3241" y="347"/>
                      </a:lnTo>
                      <a:lnTo>
                        <a:pt x="3255" y="349"/>
                      </a:lnTo>
                      <a:lnTo>
                        <a:pt x="3270" y="350"/>
                      </a:lnTo>
                      <a:lnTo>
                        <a:pt x="3279" y="350"/>
                      </a:lnTo>
                      <a:lnTo>
                        <a:pt x="3286" y="349"/>
                      </a:lnTo>
                      <a:lnTo>
                        <a:pt x="3295" y="346"/>
                      </a:lnTo>
                      <a:lnTo>
                        <a:pt x="3305" y="342"/>
                      </a:lnTo>
                      <a:lnTo>
                        <a:pt x="3332" y="331"/>
                      </a:lnTo>
                      <a:lnTo>
                        <a:pt x="3356" y="318"/>
                      </a:lnTo>
                      <a:lnTo>
                        <a:pt x="3368" y="311"/>
                      </a:lnTo>
                      <a:lnTo>
                        <a:pt x="3380" y="304"/>
                      </a:lnTo>
                      <a:lnTo>
                        <a:pt x="3392" y="296"/>
                      </a:lnTo>
                      <a:lnTo>
                        <a:pt x="3404" y="286"/>
                      </a:lnTo>
                      <a:lnTo>
                        <a:pt x="3419" y="272"/>
                      </a:lnTo>
                      <a:lnTo>
                        <a:pt x="3433" y="260"/>
                      </a:lnTo>
                      <a:lnTo>
                        <a:pt x="3441" y="255"/>
                      </a:lnTo>
                      <a:lnTo>
                        <a:pt x="3449" y="252"/>
                      </a:lnTo>
                      <a:lnTo>
                        <a:pt x="3458" y="251"/>
                      </a:lnTo>
                      <a:lnTo>
                        <a:pt x="3470" y="251"/>
                      </a:lnTo>
                      <a:lnTo>
                        <a:pt x="3480" y="251"/>
                      </a:lnTo>
                      <a:lnTo>
                        <a:pt x="3487" y="248"/>
                      </a:lnTo>
                      <a:lnTo>
                        <a:pt x="3495" y="244"/>
                      </a:lnTo>
                      <a:lnTo>
                        <a:pt x="3501" y="240"/>
                      </a:lnTo>
                      <a:lnTo>
                        <a:pt x="3514" y="229"/>
                      </a:lnTo>
                      <a:lnTo>
                        <a:pt x="3528" y="218"/>
                      </a:lnTo>
                      <a:lnTo>
                        <a:pt x="3540" y="213"/>
                      </a:lnTo>
                      <a:lnTo>
                        <a:pt x="3552" y="210"/>
                      </a:lnTo>
                      <a:lnTo>
                        <a:pt x="3565" y="206"/>
                      </a:lnTo>
                      <a:lnTo>
                        <a:pt x="3577" y="204"/>
                      </a:lnTo>
                      <a:lnTo>
                        <a:pt x="3589" y="201"/>
                      </a:lnTo>
                      <a:lnTo>
                        <a:pt x="3601" y="197"/>
                      </a:lnTo>
                      <a:lnTo>
                        <a:pt x="3606" y="194"/>
                      </a:lnTo>
                      <a:lnTo>
                        <a:pt x="3611" y="191"/>
                      </a:lnTo>
                      <a:lnTo>
                        <a:pt x="3616" y="187"/>
                      </a:lnTo>
                      <a:lnTo>
                        <a:pt x="3621" y="182"/>
                      </a:lnTo>
                      <a:lnTo>
                        <a:pt x="3625" y="177"/>
                      </a:lnTo>
                      <a:lnTo>
                        <a:pt x="3630" y="174"/>
                      </a:lnTo>
                      <a:lnTo>
                        <a:pt x="3634" y="171"/>
                      </a:lnTo>
                      <a:lnTo>
                        <a:pt x="3638" y="169"/>
                      </a:lnTo>
                      <a:lnTo>
                        <a:pt x="3648" y="166"/>
                      </a:lnTo>
                      <a:lnTo>
                        <a:pt x="3658" y="165"/>
                      </a:lnTo>
                      <a:lnTo>
                        <a:pt x="3668" y="164"/>
                      </a:lnTo>
                      <a:lnTo>
                        <a:pt x="3678" y="162"/>
                      </a:lnTo>
                      <a:lnTo>
                        <a:pt x="3683" y="160"/>
                      </a:lnTo>
                      <a:lnTo>
                        <a:pt x="3688" y="158"/>
                      </a:lnTo>
                      <a:lnTo>
                        <a:pt x="3692" y="155"/>
                      </a:lnTo>
                      <a:lnTo>
                        <a:pt x="3698" y="151"/>
                      </a:lnTo>
                      <a:lnTo>
                        <a:pt x="3705" y="143"/>
                      </a:lnTo>
                      <a:lnTo>
                        <a:pt x="3713" y="136"/>
                      </a:lnTo>
                      <a:lnTo>
                        <a:pt x="3723" y="131"/>
                      </a:lnTo>
                      <a:lnTo>
                        <a:pt x="3731" y="125"/>
                      </a:lnTo>
                      <a:lnTo>
                        <a:pt x="3751" y="119"/>
                      </a:lnTo>
                      <a:lnTo>
                        <a:pt x="3771" y="113"/>
                      </a:lnTo>
                      <a:lnTo>
                        <a:pt x="3793" y="109"/>
                      </a:lnTo>
                      <a:lnTo>
                        <a:pt x="3813" y="104"/>
                      </a:lnTo>
                      <a:lnTo>
                        <a:pt x="3824" y="99"/>
                      </a:lnTo>
                      <a:lnTo>
                        <a:pt x="3834" y="95"/>
                      </a:lnTo>
                      <a:lnTo>
                        <a:pt x="3844" y="91"/>
                      </a:lnTo>
                      <a:lnTo>
                        <a:pt x="3853" y="84"/>
                      </a:lnTo>
                      <a:lnTo>
                        <a:pt x="3868" y="71"/>
                      </a:lnTo>
                      <a:lnTo>
                        <a:pt x="3882" y="55"/>
                      </a:lnTo>
                      <a:lnTo>
                        <a:pt x="3890" y="48"/>
                      </a:lnTo>
                      <a:lnTo>
                        <a:pt x="3898" y="41"/>
                      </a:lnTo>
                      <a:lnTo>
                        <a:pt x="3906" y="36"/>
                      </a:lnTo>
                      <a:lnTo>
                        <a:pt x="3914" y="31"/>
                      </a:lnTo>
                      <a:lnTo>
                        <a:pt x="3920" y="29"/>
                      </a:lnTo>
                      <a:lnTo>
                        <a:pt x="3926" y="25"/>
                      </a:lnTo>
                      <a:lnTo>
                        <a:pt x="3931" y="21"/>
                      </a:lnTo>
                      <a:lnTo>
                        <a:pt x="3935" y="15"/>
                      </a:lnTo>
                      <a:lnTo>
                        <a:pt x="3941" y="10"/>
                      </a:lnTo>
                      <a:lnTo>
                        <a:pt x="3946" y="5"/>
                      </a:lnTo>
                      <a:lnTo>
                        <a:pt x="3952" y="2"/>
                      </a:lnTo>
                      <a:lnTo>
                        <a:pt x="3959" y="0"/>
                      </a:lnTo>
                      <a:lnTo>
                        <a:pt x="3959" y="0"/>
                      </a:lnTo>
                      <a:lnTo>
                        <a:pt x="3954" y="2099"/>
                      </a:lnTo>
                      <a:lnTo>
                        <a:pt x="3954" y="2099"/>
                      </a:lnTo>
                      <a:lnTo>
                        <a:pt x="3922" y="2101"/>
                      </a:lnTo>
                      <a:lnTo>
                        <a:pt x="3908" y="2095"/>
                      </a:lnTo>
                      <a:lnTo>
                        <a:pt x="3895" y="2092"/>
                      </a:lnTo>
                      <a:lnTo>
                        <a:pt x="3889" y="2092"/>
                      </a:lnTo>
                      <a:lnTo>
                        <a:pt x="3882" y="2093"/>
                      </a:lnTo>
                      <a:lnTo>
                        <a:pt x="3877" y="2096"/>
                      </a:lnTo>
                      <a:lnTo>
                        <a:pt x="3872" y="2103"/>
                      </a:lnTo>
                      <a:lnTo>
                        <a:pt x="3868" y="2105"/>
                      </a:lnTo>
                      <a:lnTo>
                        <a:pt x="3866" y="2107"/>
                      </a:lnTo>
                      <a:lnTo>
                        <a:pt x="3864" y="2108"/>
                      </a:lnTo>
                      <a:lnTo>
                        <a:pt x="3861" y="2107"/>
                      </a:lnTo>
                      <a:lnTo>
                        <a:pt x="3857" y="2104"/>
                      </a:lnTo>
                      <a:lnTo>
                        <a:pt x="3851" y="2099"/>
                      </a:lnTo>
                      <a:lnTo>
                        <a:pt x="3847" y="2093"/>
                      </a:lnTo>
                      <a:lnTo>
                        <a:pt x="3842" y="2088"/>
                      </a:lnTo>
                      <a:lnTo>
                        <a:pt x="3840" y="2086"/>
                      </a:lnTo>
                      <a:lnTo>
                        <a:pt x="3838" y="2083"/>
                      </a:lnTo>
                      <a:lnTo>
                        <a:pt x="3835" y="2083"/>
                      </a:lnTo>
                      <a:lnTo>
                        <a:pt x="3833" y="2083"/>
                      </a:lnTo>
                      <a:lnTo>
                        <a:pt x="3827" y="2086"/>
                      </a:lnTo>
                      <a:lnTo>
                        <a:pt x="3823" y="2090"/>
                      </a:lnTo>
                      <a:lnTo>
                        <a:pt x="3819" y="2094"/>
                      </a:lnTo>
                      <a:lnTo>
                        <a:pt x="3815" y="2099"/>
                      </a:lnTo>
                      <a:lnTo>
                        <a:pt x="3812" y="2103"/>
                      </a:lnTo>
                      <a:lnTo>
                        <a:pt x="3809" y="2107"/>
                      </a:lnTo>
                      <a:lnTo>
                        <a:pt x="3806" y="2111"/>
                      </a:lnTo>
                      <a:lnTo>
                        <a:pt x="3801" y="2115"/>
                      </a:lnTo>
                      <a:lnTo>
                        <a:pt x="3798" y="2117"/>
                      </a:lnTo>
                      <a:lnTo>
                        <a:pt x="3796" y="2117"/>
                      </a:lnTo>
                      <a:lnTo>
                        <a:pt x="3794" y="2116"/>
                      </a:lnTo>
                      <a:lnTo>
                        <a:pt x="3792" y="2114"/>
                      </a:lnTo>
                      <a:lnTo>
                        <a:pt x="3787" y="2108"/>
                      </a:lnTo>
                      <a:lnTo>
                        <a:pt x="3783" y="2103"/>
                      </a:lnTo>
                      <a:lnTo>
                        <a:pt x="3779" y="2097"/>
                      </a:lnTo>
                      <a:lnTo>
                        <a:pt x="3773" y="2093"/>
                      </a:lnTo>
                      <a:lnTo>
                        <a:pt x="3771" y="2093"/>
                      </a:lnTo>
                      <a:lnTo>
                        <a:pt x="3768" y="2093"/>
                      </a:lnTo>
                      <a:lnTo>
                        <a:pt x="3764" y="2094"/>
                      </a:lnTo>
                      <a:lnTo>
                        <a:pt x="3759" y="2097"/>
                      </a:lnTo>
                      <a:lnTo>
                        <a:pt x="3753" y="2103"/>
                      </a:lnTo>
                      <a:lnTo>
                        <a:pt x="3749" y="2105"/>
                      </a:lnTo>
                      <a:lnTo>
                        <a:pt x="3744" y="2106"/>
                      </a:lnTo>
                      <a:lnTo>
                        <a:pt x="3741" y="2104"/>
                      </a:lnTo>
                      <a:lnTo>
                        <a:pt x="3738" y="2102"/>
                      </a:lnTo>
                      <a:lnTo>
                        <a:pt x="3736" y="2097"/>
                      </a:lnTo>
                      <a:lnTo>
                        <a:pt x="3734" y="2093"/>
                      </a:lnTo>
                      <a:lnTo>
                        <a:pt x="3733" y="2087"/>
                      </a:lnTo>
                      <a:lnTo>
                        <a:pt x="3731" y="2075"/>
                      </a:lnTo>
                      <a:lnTo>
                        <a:pt x="3728" y="2064"/>
                      </a:lnTo>
                      <a:lnTo>
                        <a:pt x="3726" y="2059"/>
                      </a:lnTo>
                      <a:lnTo>
                        <a:pt x="3724" y="2055"/>
                      </a:lnTo>
                      <a:lnTo>
                        <a:pt x="3720" y="2052"/>
                      </a:lnTo>
                      <a:lnTo>
                        <a:pt x="3716" y="2051"/>
                      </a:lnTo>
                      <a:lnTo>
                        <a:pt x="3713" y="2052"/>
                      </a:lnTo>
                      <a:lnTo>
                        <a:pt x="3710" y="2052"/>
                      </a:lnTo>
                      <a:lnTo>
                        <a:pt x="3707" y="2054"/>
                      </a:lnTo>
                      <a:lnTo>
                        <a:pt x="3704" y="2055"/>
                      </a:lnTo>
                      <a:lnTo>
                        <a:pt x="3700" y="2060"/>
                      </a:lnTo>
                      <a:lnTo>
                        <a:pt x="3697" y="2066"/>
                      </a:lnTo>
                      <a:lnTo>
                        <a:pt x="3690" y="2080"/>
                      </a:lnTo>
                      <a:lnTo>
                        <a:pt x="3686" y="2095"/>
                      </a:lnTo>
                      <a:lnTo>
                        <a:pt x="3684" y="2103"/>
                      </a:lnTo>
                      <a:lnTo>
                        <a:pt x="3682" y="2108"/>
                      </a:lnTo>
                      <a:lnTo>
                        <a:pt x="3679" y="2113"/>
                      </a:lnTo>
                      <a:lnTo>
                        <a:pt x="3677" y="2116"/>
                      </a:lnTo>
                      <a:lnTo>
                        <a:pt x="3676" y="2117"/>
                      </a:lnTo>
                      <a:lnTo>
                        <a:pt x="3675" y="2117"/>
                      </a:lnTo>
                      <a:lnTo>
                        <a:pt x="3673" y="2116"/>
                      </a:lnTo>
                      <a:lnTo>
                        <a:pt x="3672" y="2115"/>
                      </a:lnTo>
                      <a:lnTo>
                        <a:pt x="3668" y="2110"/>
                      </a:lnTo>
                      <a:lnTo>
                        <a:pt x="3663" y="2103"/>
                      </a:lnTo>
                      <a:lnTo>
                        <a:pt x="3659" y="2096"/>
                      </a:lnTo>
                      <a:lnTo>
                        <a:pt x="3656" y="2092"/>
                      </a:lnTo>
                      <a:lnTo>
                        <a:pt x="3651" y="2090"/>
                      </a:lnTo>
                      <a:lnTo>
                        <a:pt x="3647" y="2090"/>
                      </a:lnTo>
                      <a:lnTo>
                        <a:pt x="3643" y="2091"/>
                      </a:lnTo>
                      <a:lnTo>
                        <a:pt x="3639" y="2094"/>
                      </a:lnTo>
                      <a:lnTo>
                        <a:pt x="3638" y="2101"/>
                      </a:lnTo>
                      <a:lnTo>
                        <a:pt x="3637" y="2108"/>
                      </a:lnTo>
                      <a:lnTo>
                        <a:pt x="3637" y="2115"/>
                      </a:lnTo>
                      <a:lnTo>
                        <a:pt x="3637" y="2119"/>
                      </a:lnTo>
                      <a:lnTo>
                        <a:pt x="3636" y="2123"/>
                      </a:lnTo>
                      <a:lnTo>
                        <a:pt x="3634" y="2127"/>
                      </a:lnTo>
                      <a:lnTo>
                        <a:pt x="3633" y="2128"/>
                      </a:lnTo>
                      <a:lnTo>
                        <a:pt x="3631" y="2129"/>
                      </a:lnTo>
                      <a:lnTo>
                        <a:pt x="3629" y="2129"/>
                      </a:lnTo>
                      <a:lnTo>
                        <a:pt x="3625" y="2128"/>
                      </a:lnTo>
                      <a:lnTo>
                        <a:pt x="3614" y="2119"/>
                      </a:lnTo>
                      <a:lnTo>
                        <a:pt x="3601" y="2108"/>
                      </a:lnTo>
                      <a:lnTo>
                        <a:pt x="3587" y="2096"/>
                      </a:lnTo>
                      <a:lnTo>
                        <a:pt x="3576" y="2086"/>
                      </a:lnTo>
                      <a:lnTo>
                        <a:pt x="3574" y="2084"/>
                      </a:lnTo>
                      <a:lnTo>
                        <a:pt x="3570" y="2083"/>
                      </a:lnTo>
                      <a:lnTo>
                        <a:pt x="3568" y="2082"/>
                      </a:lnTo>
                      <a:lnTo>
                        <a:pt x="3565" y="2082"/>
                      </a:lnTo>
                      <a:lnTo>
                        <a:pt x="3562" y="2083"/>
                      </a:lnTo>
                      <a:lnTo>
                        <a:pt x="3557" y="2084"/>
                      </a:lnTo>
                      <a:lnTo>
                        <a:pt x="3553" y="2087"/>
                      </a:lnTo>
                      <a:lnTo>
                        <a:pt x="3549" y="2090"/>
                      </a:lnTo>
                      <a:lnTo>
                        <a:pt x="3548" y="2100"/>
                      </a:lnTo>
                      <a:lnTo>
                        <a:pt x="3548" y="2114"/>
                      </a:lnTo>
                      <a:lnTo>
                        <a:pt x="3547" y="2119"/>
                      </a:lnTo>
                      <a:lnTo>
                        <a:pt x="3543" y="2124"/>
                      </a:lnTo>
                      <a:lnTo>
                        <a:pt x="3542" y="2126"/>
                      </a:lnTo>
                      <a:lnTo>
                        <a:pt x="3539" y="2126"/>
                      </a:lnTo>
                      <a:lnTo>
                        <a:pt x="3536" y="2126"/>
                      </a:lnTo>
                      <a:lnTo>
                        <a:pt x="3531" y="2124"/>
                      </a:lnTo>
                      <a:lnTo>
                        <a:pt x="3527" y="2122"/>
                      </a:lnTo>
                      <a:lnTo>
                        <a:pt x="3523" y="2118"/>
                      </a:lnTo>
                      <a:lnTo>
                        <a:pt x="3518" y="2114"/>
                      </a:lnTo>
                      <a:lnTo>
                        <a:pt x="3514" y="2108"/>
                      </a:lnTo>
                      <a:lnTo>
                        <a:pt x="3509" y="2104"/>
                      </a:lnTo>
                      <a:lnTo>
                        <a:pt x="3504" y="2100"/>
                      </a:lnTo>
                      <a:lnTo>
                        <a:pt x="3500" y="2097"/>
                      </a:lnTo>
                      <a:lnTo>
                        <a:pt x="3496" y="2096"/>
                      </a:lnTo>
                      <a:lnTo>
                        <a:pt x="3485" y="2107"/>
                      </a:lnTo>
                      <a:lnTo>
                        <a:pt x="3472" y="2117"/>
                      </a:lnTo>
                      <a:lnTo>
                        <a:pt x="3464" y="2116"/>
                      </a:lnTo>
                      <a:lnTo>
                        <a:pt x="3454" y="2114"/>
                      </a:lnTo>
                      <a:lnTo>
                        <a:pt x="3448" y="2113"/>
                      </a:lnTo>
                      <a:lnTo>
                        <a:pt x="3444" y="2113"/>
                      </a:lnTo>
                      <a:lnTo>
                        <a:pt x="3442" y="2113"/>
                      </a:lnTo>
                      <a:lnTo>
                        <a:pt x="3441" y="2114"/>
                      </a:lnTo>
                      <a:lnTo>
                        <a:pt x="3440" y="2115"/>
                      </a:lnTo>
                      <a:lnTo>
                        <a:pt x="3439" y="2117"/>
                      </a:lnTo>
                      <a:lnTo>
                        <a:pt x="3436" y="2128"/>
                      </a:lnTo>
                      <a:lnTo>
                        <a:pt x="3434" y="2134"/>
                      </a:lnTo>
                      <a:lnTo>
                        <a:pt x="3433" y="2136"/>
                      </a:lnTo>
                      <a:lnTo>
                        <a:pt x="3431" y="2137"/>
                      </a:lnTo>
                      <a:lnTo>
                        <a:pt x="3430" y="2138"/>
                      </a:lnTo>
                      <a:lnTo>
                        <a:pt x="3428" y="2137"/>
                      </a:lnTo>
                      <a:lnTo>
                        <a:pt x="3423" y="2136"/>
                      </a:lnTo>
                      <a:lnTo>
                        <a:pt x="3418" y="2135"/>
                      </a:lnTo>
                      <a:lnTo>
                        <a:pt x="3412" y="2133"/>
                      </a:lnTo>
                      <a:lnTo>
                        <a:pt x="3403" y="2133"/>
                      </a:lnTo>
                      <a:lnTo>
                        <a:pt x="3397" y="2134"/>
                      </a:lnTo>
                      <a:lnTo>
                        <a:pt x="3393" y="2136"/>
                      </a:lnTo>
                      <a:lnTo>
                        <a:pt x="3390" y="2140"/>
                      </a:lnTo>
                      <a:lnTo>
                        <a:pt x="3387" y="2143"/>
                      </a:lnTo>
                      <a:lnTo>
                        <a:pt x="3385" y="2147"/>
                      </a:lnTo>
                      <a:lnTo>
                        <a:pt x="3381" y="2150"/>
                      </a:lnTo>
                      <a:lnTo>
                        <a:pt x="3378" y="2154"/>
                      </a:lnTo>
                      <a:lnTo>
                        <a:pt x="3374" y="2156"/>
                      </a:lnTo>
                      <a:lnTo>
                        <a:pt x="3365" y="2158"/>
                      </a:lnTo>
                      <a:lnTo>
                        <a:pt x="3360" y="2158"/>
                      </a:lnTo>
                      <a:lnTo>
                        <a:pt x="3358" y="2157"/>
                      </a:lnTo>
                      <a:lnTo>
                        <a:pt x="3355" y="2155"/>
                      </a:lnTo>
                      <a:lnTo>
                        <a:pt x="3354" y="2154"/>
                      </a:lnTo>
                      <a:lnTo>
                        <a:pt x="3353" y="2151"/>
                      </a:lnTo>
                      <a:lnTo>
                        <a:pt x="3353" y="2146"/>
                      </a:lnTo>
                      <a:lnTo>
                        <a:pt x="3353" y="2140"/>
                      </a:lnTo>
                      <a:lnTo>
                        <a:pt x="3354" y="2133"/>
                      </a:lnTo>
                      <a:lnTo>
                        <a:pt x="3355" y="2127"/>
                      </a:lnTo>
                      <a:lnTo>
                        <a:pt x="3356" y="2120"/>
                      </a:lnTo>
                      <a:lnTo>
                        <a:pt x="3356" y="2115"/>
                      </a:lnTo>
                      <a:lnTo>
                        <a:pt x="3356" y="2109"/>
                      </a:lnTo>
                      <a:lnTo>
                        <a:pt x="3355" y="2106"/>
                      </a:lnTo>
                      <a:lnTo>
                        <a:pt x="3355" y="2105"/>
                      </a:lnTo>
                      <a:lnTo>
                        <a:pt x="3353" y="2105"/>
                      </a:lnTo>
                      <a:lnTo>
                        <a:pt x="3352" y="2105"/>
                      </a:lnTo>
                      <a:lnTo>
                        <a:pt x="3349" y="2105"/>
                      </a:lnTo>
                      <a:lnTo>
                        <a:pt x="3343" y="2108"/>
                      </a:lnTo>
                      <a:lnTo>
                        <a:pt x="3335" y="2115"/>
                      </a:lnTo>
                      <a:lnTo>
                        <a:pt x="3322" y="2128"/>
                      </a:lnTo>
                      <a:lnTo>
                        <a:pt x="3312" y="2137"/>
                      </a:lnTo>
                      <a:lnTo>
                        <a:pt x="3310" y="2138"/>
                      </a:lnTo>
                      <a:lnTo>
                        <a:pt x="3307" y="2138"/>
                      </a:lnTo>
                      <a:lnTo>
                        <a:pt x="3305" y="2138"/>
                      </a:lnTo>
                      <a:lnTo>
                        <a:pt x="3301" y="2136"/>
                      </a:lnTo>
                      <a:lnTo>
                        <a:pt x="3299" y="2134"/>
                      </a:lnTo>
                      <a:lnTo>
                        <a:pt x="3296" y="2130"/>
                      </a:lnTo>
                      <a:lnTo>
                        <a:pt x="3293" y="2124"/>
                      </a:lnTo>
                      <a:lnTo>
                        <a:pt x="3288" y="2117"/>
                      </a:lnTo>
                      <a:lnTo>
                        <a:pt x="3282" y="2107"/>
                      </a:lnTo>
                      <a:lnTo>
                        <a:pt x="3270" y="2090"/>
                      </a:lnTo>
                      <a:lnTo>
                        <a:pt x="3264" y="2083"/>
                      </a:lnTo>
                      <a:lnTo>
                        <a:pt x="3258" y="2079"/>
                      </a:lnTo>
                      <a:lnTo>
                        <a:pt x="3255" y="2078"/>
                      </a:lnTo>
                      <a:lnTo>
                        <a:pt x="3253" y="2078"/>
                      </a:lnTo>
                      <a:lnTo>
                        <a:pt x="3251" y="2080"/>
                      </a:lnTo>
                      <a:lnTo>
                        <a:pt x="3248" y="2083"/>
                      </a:lnTo>
                      <a:lnTo>
                        <a:pt x="3248" y="2097"/>
                      </a:lnTo>
                      <a:lnTo>
                        <a:pt x="3248" y="2124"/>
                      </a:lnTo>
                      <a:lnTo>
                        <a:pt x="3247" y="2138"/>
                      </a:lnTo>
                      <a:lnTo>
                        <a:pt x="3244" y="2148"/>
                      </a:lnTo>
                      <a:lnTo>
                        <a:pt x="3242" y="2153"/>
                      </a:lnTo>
                      <a:lnTo>
                        <a:pt x="3240" y="2154"/>
                      </a:lnTo>
                      <a:lnTo>
                        <a:pt x="3237" y="2154"/>
                      </a:lnTo>
                      <a:lnTo>
                        <a:pt x="3232" y="2151"/>
                      </a:lnTo>
                      <a:lnTo>
                        <a:pt x="3230" y="2148"/>
                      </a:lnTo>
                      <a:lnTo>
                        <a:pt x="3229" y="2144"/>
                      </a:lnTo>
                      <a:lnTo>
                        <a:pt x="3228" y="2140"/>
                      </a:lnTo>
                      <a:lnTo>
                        <a:pt x="3227" y="2135"/>
                      </a:lnTo>
                      <a:lnTo>
                        <a:pt x="3227" y="2124"/>
                      </a:lnTo>
                      <a:lnTo>
                        <a:pt x="3227" y="2114"/>
                      </a:lnTo>
                      <a:lnTo>
                        <a:pt x="3227" y="2109"/>
                      </a:lnTo>
                      <a:lnTo>
                        <a:pt x="3226" y="2105"/>
                      </a:lnTo>
                      <a:lnTo>
                        <a:pt x="3224" y="2102"/>
                      </a:lnTo>
                      <a:lnTo>
                        <a:pt x="3220" y="2099"/>
                      </a:lnTo>
                      <a:lnTo>
                        <a:pt x="3216" y="2096"/>
                      </a:lnTo>
                      <a:lnTo>
                        <a:pt x="3211" y="2096"/>
                      </a:lnTo>
                      <a:lnTo>
                        <a:pt x="3204" y="2097"/>
                      </a:lnTo>
                      <a:lnTo>
                        <a:pt x="3196" y="2100"/>
                      </a:lnTo>
                      <a:lnTo>
                        <a:pt x="3193" y="2101"/>
                      </a:lnTo>
                      <a:lnTo>
                        <a:pt x="3191" y="2102"/>
                      </a:lnTo>
                      <a:lnTo>
                        <a:pt x="3190" y="2104"/>
                      </a:lnTo>
                      <a:lnTo>
                        <a:pt x="3189" y="2106"/>
                      </a:lnTo>
                      <a:lnTo>
                        <a:pt x="3189" y="2111"/>
                      </a:lnTo>
                      <a:lnTo>
                        <a:pt x="3190" y="2117"/>
                      </a:lnTo>
                      <a:lnTo>
                        <a:pt x="3191" y="2122"/>
                      </a:lnTo>
                      <a:lnTo>
                        <a:pt x="3192" y="2128"/>
                      </a:lnTo>
                      <a:lnTo>
                        <a:pt x="3192" y="2132"/>
                      </a:lnTo>
                      <a:lnTo>
                        <a:pt x="3191" y="2136"/>
                      </a:lnTo>
                      <a:lnTo>
                        <a:pt x="3188" y="2138"/>
                      </a:lnTo>
                      <a:lnTo>
                        <a:pt x="3183" y="2140"/>
                      </a:lnTo>
                      <a:lnTo>
                        <a:pt x="3176" y="2140"/>
                      </a:lnTo>
                      <a:lnTo>
                        <a:pt x="3169" y="2140"/>
                      </a:lnTo>
                      <a:lnTo>
                        <a:pt x="3153" y="2137"/>
                      </a:lnTo>
                      <a:lnTo>
                        <a:pt x="3144" y="2135"/>
                      </a:lnTo>
                      <a:lnTo>
                        <a:pt x="3135" y="2135"/>
                      </a:lnTo>
                      <a:lnTo>
                        <a:pt x="3127" y="2136"/>
                      </a:lnTo>
                      <a:lnTo>
                        <a:pt x="3120" y="2138"/>
                      </a:lnTo>
                      <a:lnTo>
                        <a:pt x="3111" y="2142"/>
                      </a:lnTo>
                      <a:lnTo>
                        <a:pt x="3096" y="2148"/>
                      </a:lnTo>
                      <a:lnTo>
                        <a:pt x="3081" y="2153"/>
                      </a:lnTo>
                      <a:lnTo>
                        <a:pt x="3070" y="2153"/>
                      </a:lnTo>
                      <a:lnTo>
                        <a:pt x="3064" y="2154"/>
                      </a:lnTo>
                      <a:lnTo>
                        <a:pt x="3058" y="2156"/>
                      </a:lnTo>
                      <a:lnTo>
                        <a:pt x="3054" y="2158"/>
                      </a:lnTo>
                      <a:lnTo>
                        <a:pt x="3045" y="2164"/>
                      </a:lnTo>
                      <a:lnTo>
                        <a:pt x="3031" y="2171"/>
                      </a:lnTo>
                      <a:lnTo>
                        <a:pt x="3028" y="2172"/>
                      </a:lnTo>
                      <a:lnTo>
                        <a:pt x="3025" y="2173"/>
                      </a:lnTo>
                      <a:lnTo>
                        <a:pt x="3022" y="2172"/>
                      </a:lnTo>
                      <a:lnTo>
                        <a:pt x="3018" y="2172"/>
                      </a:lnTo>
                      <a:lnTo>
                        <a:pt x="3014" y="2169"/>
                      </a:lnTo>
                      <a:lnTo>
                        <a:pt x="3010" y="2165"/>
                      </a:lnTo>
                      <a:lnTo>
                        <a:pt x="3003" y="2156"/>
                      </a:lnTo>
                      <a:lnTo>
                        <a:pt x="2995" y="2147"/>
                      </a:lnTo>
                      <a:lnTo>
                        <a:pt x="2988" y="2145"/>
                      </a:lnTo>
                      <a:lnTo>
                        <a:pt x="2982" y="2143"/>
                      </a:lnTo>
                      <a:lnTo>
                        <a:pt x="2975" y="2143"/>
                      </a:lnTo>
                      <a:lnTo>
                        <a:pt x="2969" y="2144"/>
                      </a:lnTo>
                      <a:lnTo>
                        <a:pt x="2956" y="2149"/>
                      </a:lnTo>
                      <a:lnTo>
                        <a:pt x="2943" y="2154"/>
                      </a:lnTo>
                      <a:lnTo>
                        <a:pt x="2936" y="2156"/>
                      </a:lnTo>
                      <a:lnTo>
                        <a:pt x="2930" y="2158"/>
                      </a:lnTo>
                      <a:lnTo>
                        <a:pt x="2923" y="2158"/>
                      </a:lnTo>
                      <a:lnTo>
                        <a:pt x="2918" y="2158"/>
                      </a:lnTo>
                      <a:lnTo>
                        <a:pt x="2913" y="2155"/>
                      </a:lnTo>
                      <a:lnTo>
                        <a:pt x="2907" y="2150"/>
                      </a:lnTo>
                      <a:lnTo>
                        <a:pt x="2902" y="2145"/>
                      </a:lnTo>
                      <a:lnTo>
                        <a:pt x="2896" y="2135"/>
                      </a:lnTo>
                      <a:lnTo>
                        <a:pt x="2892" y="2122"/>
                      </a:lnTo>
                      <a:lnTo>
                        <a:pt x="2884" y="2105"/>
                      </a:lnTo>
                      <a:lnTo>
                        <a:pt x="2882" y="2101"/>
                      </a:lnTo>
                      <a:lnTo>
                        <a:pt x="2880" y="2097"/>
                      </a:lnTo>
                      <a:lnTo>
                        <a:pt x="2878" y="2094"/>
                      </a:lnTo>
                      <a:lnTo>
                        <a:pt x="2875" y="2092"/>
                      </a:lnTo>
                      <a:lnTo>
                        <a:pt x="2873" y="2092"/>
                      </a:lnTo>
                      <a:lnTo>
                        <a:pt x="2869" y="2092"/>
                      </a:lnTo>
                      <a:lnTo>
                        <a:pt x="2866" y="2094"/>
                      </a:lnTo>
                      <a:lnTo>
                        <a:pt x="2863" y="2097"/>
                      </a:lnTo>
                      <a:lnTo>
                        <a:pt x="2857" y="2103"/>
                      </a:lnTo>
                      <a:lnTo>
                        <a:pt x="2852" y="2106"/>
                      </a:lnTo>
                      <a:lnTo>
                        <a:pt x="2847" y="2108"/>
                      </a:lnTo>
                      <a:lnTo>
                        <a:pt x="2841" y="2109"/>
                      </a:lnTo>
                      <a:lnTo>
                        <a:pt x="2829" y="2109"/>
                      </a:lnTo>
                      <a:lnTo>
                        <a:pt x="2819" y="2108"/>
                      </a:lnTo>
                      <a:lnTo>
                        <a:pt x="2813" y="2108"/>
                      </a:lnTo>
                      <a:lnTo>
                        <a:pt x="2809" y="2108"/>
                      </a:lnTo>
                      <a:lnTo>
                        <a:pt x="2805" y="2109"/>
                      </a:lnTo>
                      <a:lnTo>
                        <a:pt x="2800" y="2111"/>
                      </a:lnTo>
                      <a:lnTo>
                        <a:pt x="2798" y="2115"/>
                      </a:lnTo>
                      <a:lnTo>
                        <a:pt x="2796" y="2119"/>
                      </a:lnTo>
                      <a:lnTo>
                        <a:pt x="2794" y="2127"/>
                      </a:lnTo>
                      <a:lnTo>
                        <a:pt x="2794" y="2135"/>
                      </a:lnTo>
                      <a:lnTo>
                        <a:pt x="2796" y="2144"/>
                      </a:lnTo>
                      <a:lnTo>
                        <a:pt x="2799" y="2153"/>
                      </a:lnTo>
                      <a:lnTo>
                        <a:pt x="2805" y="2161"/>
                      </a:lnTo>
                      <a:lnTo>
                        <a:pt x="2809" y="2171"/>
                      </a:lnTo>
                      <a:lnTo>
                        <a:pt x="2814" y="2180"/>
                      </a:lnTo>
                      <a:lnTo>
                        <a:pt x="2817" y="2188"/>
                      </a:lnTo>
                      <a:lnTo>
                        <a:pt x="2819" y="2191"/>
                      </a:lnTo>
                      <a:lnTo>
                        <a:pt x="2819" y="2196"/>
                      </a:lnTo>
                      <a:lnTo>
                        <a:pt x="2819" y="2199"/>
                      </a:lnTo>
                      <a:lnTo>
                        <a:pt x="2817" y="2202"/>
                      </a:lnTo>
                      <a:lnTo>
                        <a:pt x="2813" y="2208"/>
                      </a:lnTo>
                      <a:lnTo>
                        <a:pt x="2809" y="2212"/>
                      </a:lnTo>
                      <a:lnTo>
                        <a:pt x="2805" y="2214"/>
                      </a:lnTo>
                      <a:lnTo>
                        <a:pt x="2800" y="2215"/>
                      </a:lnTo>
                      <a:lnTo>
                        <a:pt x="2796" y="2214"/>
                      </a:lnTo>
                      <a:lnTo>
                        <a:pt x="2793" y="2213"/>
                      </a:lnTo>
                      <a:lnTo>
                        <a:pt x="2788" y="2211"/>
                      </a:lnTo>
                      <a:lnTo>
                        <a:pt x="2784" y="2208"/>
                      </a:lnTo>
                      <a:lnTo>
                        <a:pt x="2776" y="2200"/>
                      </a:lnTo>
                      <a:lnTo>
                        <a:pt x="2770" y="2191"/>
                      </a:lnTo>
                      <a:lnTo>
                        <a:pt x="2765" y="2182"/>
                      </a:lnTo>
                      <a:lnTo>
                        <a:pt x="2761" y="2175"/>
                      </a:lnTo>
                      <a:lnTo>
                        <a:pt x="2757" y="2170"/>
                      </a:lnTo>
                      <a:lnTo>
                        <a:pt x="2754" y="2165"/>
                      </a:lnTo>
                      <a:lnTo>
                        <a:pt x="2751" y="2162"/>
                      </a:lnTo>
                      <a:lnTo>
                        <a:pt x="2747" y="2160"/>
                      </a:lnTo>
                      <a:lnTo>
                        <a:pt x="2744" y="2159"/>
                      </a:lnTo>
                      <a:lnTo>
                        <a:pt x="2741" y="2158"/>
                      </a:lnTo>
                      <a:lnTo>
                        <a:pt x="2739" y="2159"/>
                      </a:lnTo>
                      <a:lnTo>
                        <a:pt x="2735" y="2160"/>
                      </a:lnTo>
                      <a:lnTo>
                        <a:pt x="2733" y="2161"/>
                      </a:lnTo>
                      <a:lnTo>
                        <a:pt x="2731" y="2163"/>
                      </a:lnTo>
                      <a:lnTo>
                        <a:pt x="2729" y="2167"/>
                      </a:lnTo>
                      <a:lnTo>
                        <a:pt x="2727" y="2170"/>
                      </a:lnTo>
                      <a:lnTo>
                        <a:pt x="2724" y="2178"/>
                      </a:lnTo>
                      <a:lnTo>
                        <a:pt x="2721" y="2188"/>
                      </a:lnTo>
                      <a:lnTo>
                        <a:pt x="2720" y="2196"/>
                      </a:lnTo>
                      <a:lnTo>
                        <a:pt x="2718" y="2200"/>
                      </a:lnTo>
                      <a:lnTo>
                        <a:pt x="2716" y="2203"/>
                      </a:lnTo>
                      <a:lnTo>
                        <a:pt x="2714" y="2205"/>
                      </a:lnTo>
                      <a:lnTo>
                        <a:pt x="2711" y="2204"/>
                      </a:lnTo>
                      <a:lnTo>
                        <a:pt x="2707" y="2203"/>
                      </a:lnTo>
                      <a:lnTo>
                        <a:pt x="2704" y="2201"/>
                      </a:lnTo>
                      <a:lnTo>
                        <a:pt x="2701" y="2198"/>
                      </a:lnTo>
                      <a:lnTo>
                        <a:pt x="2689" y="2183"/>
                      </a:lnTo>
                      <a:lnTo>
                        <a:pt x="2684" y="2174"/>
                      </a:lnTo>
                      <a:lnTo>
                        <a:pt x="2677" y="2175"/>
                      </a:lnTo>
                      <a:lnTo>
                        <a:pt x="2672" y="2178"/>
                      </a:lnTo>
                      <a:lnTo>
                        <a:pt x="2666" y="2182"/>
                      </a:lnTo>
                      <a:lnTo>
                        <a:pt x="2662" y="2186"/>
                      </a:lnTo>
                      <a:lnTo>
                        <a:pt x="2657" y="2189"/>
                      </a:lnTo>
                      <a:lnTo>
                        <a:pt x="2652" y="2192"/>
                      </a:lnTo>
                      <a:lnTo>
                        <a:pt x="2648" y="2196"/>
                      </a:lnTo>
                      <a:lnTo>
                        <a:pt x="2644" y="2197"/>
                      </a:lnTo>
                      <a:lnTo>
                        <a:pt x="2635" y="2212"/>
                      </a:lnTo>
                      <a:lnTo>
                        <a:pt x="2623" y="2228"/>
                      </a:lnTo>
                      <a:lnTo>
                        <a:pt x="2617" y="2236"/>
                      </a:lnTo>
                      <a:lnTo>
                        <a:pt x="2610" y="2242"/>
                      </a:lnTo>
                      <a:lnTo>
                        <a:pt x="2604" y="2249"/>
                      </a:lnTo>
                      <a:lnTo>
                        <a:pt x="2597" y="2254"/>
                      </a:lnTo>
                      <a:lnTo>
                        <a:pt x="2594" y="2255"/>
                      </a:lnTo>
                      <a:lnTo>
                        <a:pt x="2591" y="2256"/>
                      </a:lnTo>
                      <a:lnTo>
                        <a:pt x="2587" y="2257"/>
                      </a:lnTo>
                      <a:lnTo>
                        <a:pt x="2584" y="2256"/>
                      </a:lnTo>
                      <a:lnTo>
                        <a:pt x="2579" y="2254"/>
                      </a:lnTo>
                      <a:lnTo>
                        <a:pt x="2573" y="2251"/>
                      </a:lnTo>
                      <a:lnTo>
                        <a:pt x="2567" y="2246"/>
                      </a:lnTo>
                      <a:lnTo>
                        <a:pt x="2562" y="2243"/>
                      </a:lnTo>
                      <a:lnTo>
                        <a:pt x="2556" y="2240"/>
                      </a:lnTo>
                      <a:lnTo>
                        <a:pt x="2551" y="2239"/>
                      </a:lnTo>
                      <a:lnTo>
                        <a:pt x="2544" y="2240"/>
                      </a:lnTo>
                      <a:lnTo>
                        <a:pt x="2539" y="2242"/>
                      </a:lnTo>
                      <a:lnTo>
                        <a:pt x="2534" y="2245"/>
                      </a:lnTo>
                      <a:lnTo>
                        <a:pt x="2532" y="2251"/>
                      </a:lnTo>
                      <a:lnTo>
                        <a:pt x="2529" y="2263"/>
                      </a:lnTo>
                      <a:lnTo>
                        <a:pt x="2528" y="2275"/>
                      </a:lnTo>
                      <a:lnTo>
                        <a:pt x="2527" y="2281"/>
                      </a:lnTo>
                      <a:lnTo>
                        <a:pt x="2526" y="2285"/>
                      </a:lnTo>
                      <a:lnTo>
                        <a:pt x="2523" y="2290"/>
                      </a:lnTo>
                      <a:lnTo>
                        <a:pt x="2519" y="2293"/>
                      </a:lnTo>
                      <a:lnTo>
                        <a:pt x="2514" y="2294"/>
                      </a:lnTo>
                      <a:lnTo>
                        <a:pt x="2507" y="2294"/>
                      </a:lnTo>
                      <a:lnTo>
                        <a:pt x="2499" y="2291"/>
                      </a:lnTo>
                      <a:lnTo>
                        <a:pt x="2488" y="2285"/>
                      </a:lnTo>
                      <a:lnTo>
                        <a:pt x="2477" y="2281"/>
                      </a:lnTo>
                      <a:lnTo>
                        <a:pt x="2470" y="2279"/>
                      </a:lnTo>
                      <a:lnTo>
                        <a:pt x="2465" y="2278"/>
                      </a:lnTo>
                      <a:lnTo>
                        <a:pt x="2462" y="2280"/>
                      </a:lnTo>
                      <a:lnTo>
                        <a:pt x="2459" y="2283"/>
                      </a:lnTo>
                      <a:lnTo>
                        <a:pt x="2456" y="2286"/>
                      </a:lnTo>
                      <a:lnTo>
                        <a:pt x="2451" y="2292"/>
                      </a:lnTo>
                      <a:lnTo>
                        <a:pt x="2444" y="2296"/>
                      </a:lnTo>
                      <a:lnTo>
                        <a:pt x="2436" y="2297"/>
                      </a:lnTo>
                      <a:lnTo>
                        <a:pt x="2430" y="2297"/>
                      </a:lnTo>
                      <a:lnTo>
                        <a:pt x="2426" y="2297"/>
                      </a:lnTo>
                      <a:lnTo>
                        <a:pt x="2424" y="2298"/>
                      </a:lnTo>
                      <a:lnTo>
                        <a:pt x="2422" y="2302"/>
                      </a:lnTo>
                      <a:lnTo>
                        <a:pt x="2422" y="2307"/>
                      </a:lnTo>
                      <a:lnTo>
                        <a:pt x="2423" y="2315"/>
                      </a:lnTo>
                      <a:lnTo>
                        <a:pt x="2428" y="2324"/>
                      </a:lnTo>
                      <a:lnTo>
                        <a:pt x="2429" y="2329"/>
                      </a:lnTo>
                      <a:lnTo>
                        <a:pt x="2429" y="2333"/>
                      </a:lnTo>
                      <a:lnTo>
                        <a:pt x="2428" y="2336"/>
                      </a:lnTo>
                      <a:lnTo>
                        <a:pt x="2425" y="2339"/>
                      </a:lnTo>
                      <a:lnTo>
                        <a:pt x="2420" y="2344"/>
                      </a:lnTo>
                      <a:lnTo>
                        <a:pt x="2417" y="2348"/>
                      </a:lnTo>
                      <a:lnTo>
                        <a:pt x="2415" y="2351"/>
                      </a:lnTo>
                      <a:lnTo>
                        <a:pt x="2414" y="2354"/>
                      </a:lnTo>
                      <a:lnTo>
                        <a:pt x="2415" y="2362"/>
                      </a:lnTo>
                      <a:lnTo>
                        <a:pt x="2416" y="2375"/>
                      </a:lnTo>
                      <a:lnTo>
                        <a:pt x="2416" y="2379"/>
                      </a:lnTo>
                      <a:lnTo>
                        <a:pt x="2416" y="2384"/>
                      </a:lnTo>
                      <a:lnTo>
                        <a:pt x="2415" y="2387"/>
                      </a:lnTo>
                      <a:lnTo>
                        <a:pt x="2412" y="2389"/>
                      </a:lnTo>
                      <a:lnTo>
                        <a:pt x="2411" y="2391"/>
                      </a:lnTo>
                      <a:lnTo>
                        <a:pt x="2409" y="2392"/>
                      </a:lnTo>
                      <a:lnTo>
                        <a:pt x="2407" y="2392"/>
                      </a:lnTo>
                      <a:lnTo>
                        <a:pt x="2405" y="2392"/>
                      </a:lnTo>
                      <a:lnTo>
                        <a:pt x="2399" y="2391"/>
                      </a:lnTo>
                      <a:lnTo>
                        <a:pt x="2394" y="2388"/>
                      </a:lnTo>
                      <a:lnTo>
                        <a:pt x="2389" y="2384"/>
                      </a:lnTo>
                      <a:lnTo>
                        <a:pt x="2384" y="2377"/>
                      </a:lnTo>
                      <a:lnTo>
                        <a:pt x="2379" y="2365"/>
                      </a:lnTo>
                      <a:lnTo>
                        <a:pt x="2372" y="2358"/>
                      </a:lnTo>
                      <a:lnTo>
                        <a:pt x="2371" y="2357"/>
                      </a:lnTo>
                      <a:lnTo>
                        <a:pt x="2369" y="2357"/>
                      </a:lnTo>
                      <a:lnTo>
                        <a:pt x="2367" y="2357"/>
                      </a:lnTo>
                      <a:lnTo>
                        <a:pt x="2365" y="2359"/>
                      </a:lnTo>
                      <a:lnTo>
                        <a:pt x="2362" y="2364"/>
                      </a:lnTo>
                      <a:lnTo>
                        <a:pt x="2356" y="2374"/>
                      </a:lnTo>
                      <a:lnTo>
                        <a:pt x="2354" y="2380"/>
                      </a:lnTo>
                      <a:lnTo>
                        <a:pt x="2349" y="2389"/>
                      </a:lnTo>
                      <a:lnTo>
                        <a:pt x="2343" y="2398"/>
                      </a:lnTo>
                      <a:lnTo>
                        <a:pt x="2338" y="2406"/>
                      </a:lnTo>
                      <a:lnTo>
                        <a:pt x="2336" y="2408"/>
                      </a:lnTo>
                      <a:lnTo>
                        <a:pt x="2333" y="2411"/>
                      </a:lnTo>
                      <a:lnTo>
                        <a:pt x="2330" y="2412"/>
                      </a:lnTo>
                      <a:lnTo>
                        <a:pt x="2328" y="2411"/>
                      </a:lnTo>
                      <a:lnTo>
                        <a:pt x="2326" y="2408"/>
                      </a:lnTo>
                      <a:lnTo>
                        <a:pt x="2325" y="2404"/>
                      </a:lnTo>
                      <a:lnTo>
                        <a:pt x="2324" y="2398"/>
                      </a:lnTo>
                      <a:lnTo>
                        <a:pt x="2324" y="2389"/>
                      </a:lnTo>
                      <a:lnTo>
                        <a:pt x="2323" y="2380"/>
                      </a:lnTo>
                      <a:lnTo>
                        <a:pt x="2323" y="2374"/>
                      </a:lnTo>
                      <a:lnTo>
                        <a:pt x="2321" y="2369"/>
                      </a:lnTo>
                      <a:lnTo>
                        <a:pt x="2320" y="2364"/>
                      </a:lnTo>
                      <a:lnTo>
                        <a:pt x="2317" y="2361"/>
                      </a:lnTo>
                      <a:lnTo>
                        <a:pt x="2314" y="2360"/>
                      </a:lnTo>
                      <a:lnTo>
                        <a:pt x="2311" y="2360"/>
                      </a:lnTo>
                      <a:lnTo>
                        <a:pt x="2308" y="2360"/>
                      </a:lnTo>
                      <a:lnTo>
                        <a:pt x="2300" y="2364"/>
                      </a:lnTo>
                      <a:lnTo>
                        <a:pt x="2291" y="2371"/>
                      </a:lnTo>
                      <a:lnTo>
                        <a:pt x="2282" y="2378"/>
                      </a:lnTo>
                      <a:lnTo>
                        <a:pt x="2271" y="2388"/>
                      </a:lnTo>
                      <a:lnTo>
                        <a:pt x="2261" y="2397"/>
                      </a:lnTo>
                      <a:lnTo>
                        <a:pt x="2249" y="2404"/>
                      </a:lnTo>
                      <a:lnTo>
                        <a:pt x="2244" y="2407"/>
                      </a:lnTo>
                      <a:lnTo>
                        <a:pt x="2240" y="2411"/>
                      </a:lnTo>
                      <a:lnTo>
                        <a:pt x="2234" y="2412"/>
                      </a:lnTo>
                      <a:lnTo>
                        <a:pt x="2229" y="2413"/>
                      </a:lnTo>
                      <a:lnTo>
                        <a:pt x="2223" y="2413"/>
                      </a:lnTo>
                      <a:lnTo>
                        <a:pt x="2219" y="2413"/>
                      </a:lnTo>
                      <a:lnTo>
                        <a:pt x="2215" y="2411"/>
                      </a:lnTo>
                      <a:lnTo>
                        <a:pt x="2209" y="2406"/>
                      </a:lnTo>
                      <a:lnTo>
                        <a:pt x="2206" y="2402"/>
                      </a:lnTo>
                      <a:lnTo>
                        <a:pt x="2202" y="2396"/>
                      </a:lnTo>
                      <a:lnTo>
                        <a:pt x="2199" y="2387"/>
                      </a:lnTo>
                      <a:lnTo>
                        <a:pt x="2195" y="2377"/>
                      </a:lnTo>
                      <a:lnTo>
                        <a:pt x="2194" y="2374"/>
                      </a:lnTo>
                      <a:lnTo>
                        <a:pt x="2192" y="2372"/>
                      </a:lnTo>
                      <a:lnTo>
                        <a:pt x="2190" y="2370"/>
                      </a:lnTo>
                      <a:lnTo>
                        <a:pt x="2189" y="2369"/>
                      </a:lnTo>
                      <a:lnTo>
                        <a:pt x="2183" y="2369"/>
                      </a:lnTo>
                      <a:lnTo>
                        <a:pt x="2178" y="2370"/>
                      </a:lnTo>
                      <a:lnTo>
                        <a:pt x="2167" y="2375"/>
                      </a:lnTo>
                      <a:lnTo>
                        <a:pt x="2158" y="2377"/>
                      </a:lnTo>
                      <a:lnTo>
                        <a:pt x="2139" y="2394"/>
                      </a:lnTo>
                      <a:lnTo>
                        <a:pt x="2121" y="2407"/>
                      </a:lnTo>
                      <a:lnTo>
                        <a:pt x="2111" y="2413"/>
                      </a:lnTo>
                      <a:lnTo>
                        <a:pt x="2101" y="2417"/>
                      </a:lnTo>
                      <a:lnTo>
                        <a:pt x="2091" y="2420"/>
                      </a:lnTo>
                      <a:lnTo>
                        <a:pt x="2078" y="2421"/>
                      </a:lnTo>
                      <a:lnTo>
                        <a:pt x="2072" y="2421"/>
                      </a:lnTo>
                      <a:lnTo>
                        <a:pt x="2069" y="2423"/>
                      </a:lnTo>
                      <a:lnTo>
                        <a:pt x="2067" y="2425"/>
                      </a:lnTo>
                      <a:lnTo>
                        <a:pt x="2065" y="2427"/>
                      </a:lnTo>
                      <a:lnTo>
                        <a:pt x="2064" y="2433"/>
                      </a:lnTo>
                      <a:lnTo>
                        <a:pt x="2065" y="2440"/>
                      </a:lnTo>
                      <a:lnTo>
                        <a:pt x="2066" y="2447"/>
                      </a:lnTo>
                      <a:lnTo>
                        <a:pt x="2065" y="2454"/>
                      </a:lnTo>
                      <a:lnTo>
                        <a:pt x="2062" y="2457"/>
                      </a:lnTo>
                      <a:lnTo>
                        <a:pt x="2060" y="2459"/>
                      </a:lnTo>
                      <a:lnTo>
                        <a:pt x="2057" y="2461"/>
                      </a:lnTo>
                      <a:lnTo>
                        <a:pt x="2052" y="2464"/>
                      </a:lnTo>
                      <a:lnTo>
                        <a:pt x="2042" y="2465"/>
                      </a:lnTo>
                      <a:lnTo>
                        <a:pt x="2033" y="2469"/>
                      </a:lnTo>
                      <a:lnTo>
                        <a:pt x="2031" y="2471"/>
                      </a:lnTo>
                      <a:lnTo>
                        <a:pt x="2030" y="2474"/>
                      </a:lnTo>
                      <a:lnTo>
                        <a:pt x="2030" y="2480"/>
                      </a:lnTo>
                      <a:lnTo>
                        <a:pt x="2032" y="2486"/>
                      </a:lnTo>
                      <a:lnTo>
                        <a:pt x="2034" y="2489"/>
                      </a:lnTo>
                      <a:lnTo>
                        <a:pt x="2037" y="2492"/>
                      </a:lnTo>
                      <a:lnTo>
                        <a:pt x="2039" y="2494"/>
                      </a:lnTo>
                      <a:lnTo>
                        <a:pt x="2042" y="2496"/>
                      </a:lnTo>
                      <a:lnTo>
                        <a:pt x="2047" y="2499"/>
                      </a:lnTo>
                      <a:lnTo>
                        <a:pt x="2053" y="2501"/>
                      </a:lnTo>
                      <a:lnTo>
                        <a:pt x="2055" y="2502"/>
                      </a:lnTo>
                      <a:lnTo>
                        <a:pt x="2056" y="2504"/>
                      </a:lnTo>
                      <a:lnTo>
                        <a:pt x="2057" y="2505"/>
                      </a:lnTo>
                      <a:lnTo>
                        <a:pt x="2056" y="2507"/>
                      </a:lnTo>
                      <a:lnTo>
                        <a:pt x="2052" y="2511"/>
                      </a:lnTo>
                      <a:lnTo>
                        <a:pt x="2042" y="2516"/>
                      </a:lnTo>
                      <a:lnTo>
                        <a:pt x="2034" y="2518"/>
                      </a:lnTo>
                      <a:lnTo>
                        <a:pt x="2028" y="2518"/>
                      </a:lnTo>
                      <a:lnTo>
                        <a:pt x="2024" y="2518"/>
                      </a:lnTo>
                      <a:lnTo>
                        <a:pt x="2020" y="2519"/>
                      </a:lnTo>
                      <a:lnTo>
                        <a:pt x="2018" y="2520"/>
                      </a:lnTo>
                      <a:lnTo>
                        <a:pt x="2016" y="2522"/>
                      </a:lnTo>
                      <a:lnTo>
                        <a:pt x="2014" y="2529"/>
                      </a:lnTo>
                      <a:lnTo>
                        <a:pt x="2013" y="2537"/>
                      </a:lnTo>
                      <a:lnTo>
                        <a:pt x="2012" y="2540"/>
                      </a:lnTo>
                      <a:lnTo>
                        <a:pt x="2010" y="2542"/>
                      </a:lnTo>
                      <a:lnTo>
                        <a:pt x="2005" y="2545"/>
                      </a:lnTo>
                      <a:lnTo>
                        <a:pt x="2000" y="2547"/>
                      </a:lnTo>
                      <a:lnTo>
                        <a:pt x="1992" y="2548"/>
                      </a:lnTo>
                      <a:lnTo>
                        <a:pt x="1988" y="2549"/>
                      </a:lnTo>
                      <a:lnTo>
                        <a:pt x="1986" y="2551"/>
                      </a:lnTo>
                      <a:lnTo>
                        <a:pt x="1984" y="2552"/>
                      </a:lnTo>
                      <a:lnTo>
                        <a:pt x="1981" y="2559"/>
                      </a:lnTo>
                      <a:lnTo>
                        <a:pt x="1976" y="2568"/>
                      </a:lnTo>
                      <a:lnTo>
                        <a:pt x="1974" y="2572"/>
                      </a:lnTo>
                      <a:lnTo>
                        <a:pt x="1972" y="2574"/>
                      </a:lnTo>
                      <a:lnTo>
                        <a:pt x="1969" y="2575"/>
                      </a:lnTo>
                      <a:lnTo>
                        <a:pt x="1966" y="2575"/>
                      </a:lnTo>
                      <a:lnTo>
                        <a:pt x="1961" y="2575"/>
                      </a:lnTo>
                      <a:lnTo>
                        <a:pt x="1957" y="2573"/>
                      </a:lnTo>
                      <a:lnTo>
                        <a:pt x="1947" y="2564"/>
                      </a:lnTo>
                      <a:lnTo>
                        <a:pt x="1940" y="2555"/>
                      </a:lnTo>
                      <a:lnTo>
                        <a:pt x="1938" y="2552"/>
                      </a:lnTo>
                      <a:lnTo>
                        <a:pt x="1935" y="2551"/>
                      </a:lnTo>
                      <a:lnTo>
                        <a:pt x="1933" y="2551"/>
                      </a:lnTo>
                      <a:lnTo>
                        <a:pt x="1930" y="2551"/>
                      </a:lnTo>
                      <a:lnTo>
                        <a:pt x="1922" y="2554"/>
                      </a:lnTo>
                      <a:lnTo>
                        <a:pt x="1916" y="2560"/>
                      </a:lnTo>
                      <a:lnTo>
                        <a:pt x="1903" y="2573"/>
                      </a:lnTo>
                      <a:lnTo>
                        <a:pt x="1894" y="2582"/>
                      </a:lnTo>
                      <a:lnTo>
                        <a:pt x="1890" y="2587"/>
                      </a:lnTo>
                      <a:lnTo>
                        <a:pt x="1885" y="2590"/>
                      </a:lnTo>
                      <a:lnTo>
                        <a:pt x="1882" y="2592"/>
                      </a:lnTo>
                      <a:lnTo>
                        <a:pt x="1880" y="2593"/>
                      </a:lnTo>
                      <a:lnTo>
                        <a:pt x="1878" y="2593"/>
                      </a:lnTo>
                      <a:lnTo>
                        <a:pt x="1876" y="2592"/>
                      </a:lnTo>
                      <a:lnTo>
                        <a:pt x="1875" y="2591"/>
                      </a:lnTo>
                      <a:lnTo>
                        <a:pt x="1872" y="2590"/>
                      </a:lnTo>
                      <a:lnTo>
                        <a:pt x="1870" y="2586"/>
                      </a:lnTo>
                      <a:lnTo>
                        <a:pt x="1867" y="2580"/>
                      </a:lnTo>
                      <a:lnTo>
                        <a:pt x="1866" y="2579"/>
                      </a:lnTo>
                      <a:lnTo>
                        <a:pt x="1864" y="2577"/>
                      </a:lnTo>
                      <a:lnTo>
                        <a:pt x="1861" y="2576"/>
                      </a:lnTo>
                      <a:lnTo>
                        <a:pt x="1857" y="2576"/>
                      </a:lnTo>
                      <a:lnTo>
                        <a:pt x="1855" y="2577"/>
                      </a:lnTo>
                      <a:lnTo>
                        <a:pt x="1854" y="2579"/>
                      </a:lnTo>
                      <a:lnTo>
                        <a:pt x="1853" y="2582"/>
                      </a:lnTo>
                      <a:lnTo>
                        <a:pt x="1851" y="2587"/>
                      </a:lnTo>
                      <a:lnTo>
                        <a:pt x="1849" y="2596"/>
                      </a:lnTo>
                      <a:lnTo>
                        <a:pt x="1845" y="2607"/>
                      </a:lnTo>
                      <a:lnTo>
                        <a:pt x="1843" y="2612"/>
                      </a:lnTo>
                      <a:lnTo>
                        <a:pt x="1841" y="2616"/>
                      </a:lnTo>
                      <a:lnTo>
                        <a:pt x="1839" y="2619"/>
                      </a:lnTo>
                      <a:lnTo>
                        <a:pt x="1836" y="2621"/>
                      </a:lnTo>
                      <a:lnTo>
                        <a:pt x="1832" y="2621"/>
                      </a:lnTo>
                      <a:lnTo>
                        <a:pt x="1828" y="2620"/>
                      </a:lnTo>
                      <a:lnTo>
                        <a:pt x="1823" y="2617"/>
                      </a:lnTo>
                      <a:lnTo>
                        <a:pt x="1817" y="2613"/>
                      </a:lnTo>
                      <a:lnTo>
                        <a:pt x="1814" y="2606"/>
                      </a:lnTo>
                      <a:lnTo>
                        <a:pt x="1812" y="2597"/>
                      </a:lnTo>
                      <a:lnTo>
                        <a:pt x="1811" y="2594"/>
                      </a:lnTo>
                      <a:lnTo>
                        <a:pt x="1810" y="2591"/>
                      </a:lnTo>
                      <a:lnTo>
                        <a:pt x="1808" y="2590"/>
                      </a:lnTo>
                      <a:lnTo>
                        <a:pt x="1804" y="2589"/>
                      </a:lnTo>
                      <a:lnTo>
                        <a:pt x="1795" y="2592"/>
                      </a:lnTo>
                      <a:lnTo>
                        <a:pt x="1785" y="2597"/>
                      </a:lnTo>
                      <a:lnTo>
                        <a:pt x="1781" y="2600"/>
                      </a:lnTo>
                      <a:lnTo>
                        <a:pt x="1776" y="2601"/>
                      </a:lnTo>
                      <a:lnTo>
                        <a:pt x="1772" y="2601"/>
                      </a:lnTo>
                      <a:lnTo>
                        <a:pt x="1769" y="2599"/>
                      </a:lnTo>
                      <a:lnTo>
                        <a:pt x="1765" y="2596"/>
                      </a:lnTo>
                      <a:lnTo>
                        <a:pt x="1762" y="2595"/>
                      </a:lnTo>
                      <a:lnTo>
                        <a:pt x="1759" y="2595"/>
                      </a:lnTo>
                      <a:lnTo>
                        <a:pt x="1755" y="2595"/>
                      </a:lnTo>
                      <a:lnTo>
                        <a:pt x="1747" y="2597"/>
                      </a:lnTo>
                      <a:lnTo>
                        <a:pt x="1738" y="2601"/>
                      </a:lnTo>
                      <a:lnTo>
                        <a:pt x="1731" y="2606"/>
                      </a:lnTo>
                      <a:lnTo>
                        <a:pt x="1726" y="2612"/>
                      </a:lnTo>
                      <a:lnTo>
                        <a:pt x="1723" y="2614"/>
                      </a:lnTo>
                      <a:lnTo>
                        <a:pt x="1722" y="2616"/>
                      </a:lnTo>
                      <a:lnTo>
                        <a:pt x="1722" y="2618"/>
                      </a:lnTo>
                      <a:lnTo>
                        <a:pt x="1723" y="2620"/>
                      </a:lnTo>
                      <a:lnTo>
                        <a:pt x="1729" y="2627"/>
                      </a:lnTo>
                      <a:lnTo>
                        <a:pt x="1731" y="2631"/>
                      </a:lnTo>
                      <a:lnTo>
                        <a:pt x="1731" y="2633"/>
                      </a:lnTo>
                      <a:lnTo>
                        <a:pt x="1731" y="2634"/>
                      </a:lnTo>
                      <a:lnTo>
                        <a:pt x="1730" y="2636"/>
                      </a:lnTo>
                      <a:lnTo>
                        <a:pt x="1728" y="2637"/>
                      </a:lnTo>
                      <a:lnTo>
                        <a:pt x="1717" y="2641"/>
                      </a:lnTo>
                      <a:lnTo>
                        <a:pt x="1701" y="2645"/>
                      </a:lnTo>
                      <a:lnTo>
                        <a:pt x="1694" y="2648"/>
                      </a:lnTo>
                      <a:lnTo>
                        <a:pt x="1689" y="2649"/>
                      </a:lnTo>
                      <a:lnTo>
                        <a:pt x="1683" y="2650"/>
                      </a:lnTo>
                      <a:lnTo>
                        <a:pt x="1679" y="2649"/>
                      </a:lnTo>
                      <a:lnTo>
                        <a:pt x="1670" y="2647"/>
                      </a:lnTo>
                      <a:lnTo>
                        <a:pt x="1664" y="2642"/>
                      </a:lnTo>
                      <a:lnTo>
                        <a:pt x="1657" y="2636"/>
                      </a:lnTo>
                      <a:lnTo>
                        <a:pt x="1651" y="2632"/>
                      </a:lnTo>
                      <a:lnTo>
                        <a:pt x="1648" y="2631"/>
                      </a:lnTo>
                      <a:lnTo>
                        <a:pt x="1643" y="2631"/>
                      </a:lnTo>
                      <a:lnTo>
                        <a:pt x="1639" y="2631"/>
                      </a:lnTo>
                      <a:lnTo>
                        <a:pt x="1635" y="2633"/>
                      </a:lnTo>
                      <a:lnTo>
                        <a:pt x="1629" y="2635"/>
                      </a:lnTo>
                      <a:lnTo>
                        <a:pt x="1624" y="2640"/>
                      </a:lnTo>
                      <a:lnTo>
                        <a:pt x="1619" y="2645"/>
                      </a:lnTo>
                      <a:lnTo>
                        <a:pt x="1614" y="2650"/>
                      </a:lnTo>
                      <a:lnTo>
                        <a:pt x="1609" y="2656"/>
                      </a:lnTo>
                      <a:lnTo>
                        <a:pt x="1603" y="2660"/>
                      </a:lnTo>
                      <a:lnTo>
                        <a:pt x="1598" y="2664"/>
                      </a:lnTo>
                      <a:lnTo>
                        <a:pt x="1593" y="2668"/>
                      </a:lnTo>
                      <a:lnTo>
                        <a:pt x="1586" y="2669"/>
                      </a:lnTo>
                      <a:lnTo>
                        <a:pt x="1582" y="2668"/>
                      </a:lnTo>
                      <a:lnTo>
                        <a:pt x="1578" y="2666"/>
                      </a:lnTo>
                      <a:lnTo>
                        <a:pt x="1574" y="2662"/>
                      </a:lnTo>
                      <a:lnTo>
                        <a:pt x="1570" y="2654"/>
                      </a:lnTo>
                      <a:lnTo>
                        <a:pt x="1566" y="2644"/>
                      </a:lnTo>
                      <a:lnTo>
                        <a:pt x="1563" y="2641"/>
                      </a:lnTo>
                      <a:lnTo>
                        <a:pt x="1561" y="2639"/>
                      </a:lnTo>
                      <a:lnTo>
                        <a:pt x="1558" y="2637"/>
                      </a:lnTo>
                      <a:lnTo>
                        <a:pt x="1556" y="2637"/>
                      </a:lnTo>
                      <a:lnTo>
                        <a:pt x="1549" y="2640"/>
                      </a:lnTo>
                      <a:lnTo>
                        <a:pt x="1543" y="2644"/>
                      </a:lnTo>
                      <a:lnTo>
                        <a:pt x="1536" y="2649"/>
                      </a:lnTo>
                      <a:lnTo>
                        <a:pt x="1531" y="2654"/>
                      </a:lnTo>
                      <a:lnTo>
                        <a:pt x="1528" y="2656"/>
                      </a:lnTo>
                      <a:lnTo>
                        <a:pt x="1526" y="2657"/>
                      </a:lnTo>
                      <a:lnTo>
                        <a:pt x="1524" y="2658"/>
                      </a:lnTo>
                      <a:lnTo>
                        <a:pt x="1521" y="2658"/>
                      </a:lnTo>
                      <a:lnTo>
                        <a:pt x="1514" y="2655"/>
                      </a:lnTo>
                      <a:lnTo>
                        <a:pt x="1507" y="2650"/>
                      </a:lnTo>
                      <a:lnTo>
                        <a:pt x="1501" y="2645"/>
                      </a:lnTo>
                      <a:lnTo>
                        <a:pt x="1494" y="2641"/>
                      </a:lnTo>
                      <a:lnTo>
                        <a:pt x="1490" y="2637"/>
                      </a:lnTo>
                      <a:lnTo>
                        <a:pt x="1485" y="2637"/>
                      </a:lnTo>
                      <a:lnTo>
                        <a:pt x="1480" y="2637"/>
                      </a:lnTo>
                      <a:lnTo>
                        <a:pt x="1475" y="2640"/>
                      </a:lnTo>
                      <a:lnTo>
                        <a:pt x="1466" y="2644"/>
                      </a:lnTo>
                      <a:lnTo>
                        <a:pt x="1458" y="2647"/>
                      </a:lnTo>
                      <a:lnTo>
                        <a:pt x="1455" y="2647"/>
                      </a:lnTo>
                      <a:lnTo>
                        <a:pt x="1453" y="2646"/>
                      </a:lnTo>
                      <a:lnTo>
                        <a:pt x="1452" y="2645"/>
                      </a:lnTo>
                      <a:lnTo>
                        <a:pt x="1451" y="2643"/>
                      </a:lnTo>
                      <a:lnTo>
                        <a:pt x="1449" y="2639"/>
                      </a:lnTo>
                      <a:lnTo>
                        <a:pt x="1447" y="2634"/>
                      </a:lnTo>
                      <a:lnTo>
                        <a:pt x="1446" y="2628"/>
                      </a:lnTo>
                      <a:lnTo>
                        <a:pt x="1444" y="2623"/>
                      </a:lnTo>
                      <a:lnTo>
                        <a:pt x="1440" y="2618"/>
                      </a:lnTo>
                      <a:lnTo>
                        <a:pt x="1436" y="2616"/>
                      </a:lnTo>
                      <a:lnTo>
                        <a:pt x="1433" y="2615"/>
                      </a:lnTo>
                      <a:lnTo>
                        <a:pt x="1428" y="2615"/>
                      </a:lnTo>
                      <a:lnTo>
                        <a:pt x="1425" y="2615"/>
                      </a:lnTo>
                      <a:lnTo>
                        <a:pt x="1421" y="2616"/>
                      </a:lnTo>
                      <a:lnTo>
                        <a:pt x="1413" y="2619"/>
                      </a:lnTo>
                      <a:lnTo>
                        <a:pt x="1407" y="2623"/>
                      </a:lnTo>
                      <a:lnTo>
                        <a:pt x="1399" y="2629"/>
                      </a:lnTo>
                      <a:lnTo>
                        <a:pt x="1393" y="2632"/>
                      </a:lnTo>
                      <a:lnTo>
                        <a:pt x="1390" y="2632"/>
                      </a:lnTo>
                      <a:lnTo>
                        <a:pt x="1387" y="2633"/>
                      </a:lnTo>
                      <a:lnTo>
                        <a:pt x="1384" y="2632"/>
                      </a:lnTo>
                      <a:lnTo>
                        <a:pt x="1382" y="2631"/>
                      </a:lnTo>
                      <a:lnTo>
                        <a:pt x="1380" y="2626"/>
                      </a:lnTo>
                      <a:lnTo>
                        <a:pt x="1378" y="2619"/>
                      </a:lnTo>
                      <a:lnTo>
                        <a:pt x="1377" y="2616"/>
                      </a:lnTo>
                      <a:lnTo>
                        <a:pt x="1374" y="2614"/>
                      </a:lnTo>
                      <a:lnTo>
                        <a:pt x="1372" y="2612"/>
                      </a:lnTo>
                      <a:lnTo>
                        <a:pt x="1370" y="2610"/>
                      </a:lnTo>
                      <a:lnTo>
                        <a:pt x="1365" y="2609"/>
                      </a:lnTo>
                      <a:lnTo>
                        <a:pt x="1359" y="2609"/>
                      </a:lnTo>
                      <a:lnTo>
                        <a:pt x="1356" y="2612"/>
                      </a:lnTo>
                      <a:lnTo>
                        <a:pt x="1352" y="2614"/>
                      </a:lnTo>
                      <a:lnTo>
                        <a:pt x="1350" y="2617"/>
                      </a:lnTo>
                      <a:lnTo>
                        <a:pt x="1347" y="2621"/>
                      </a:lnTo>
                      <a:lnTo>
                        <a:pt x="1345" y="2626"/>
                      </a:lnTo>
                      <a:lnTo>
                        <a:pt x="1344" y="2630"/>
                      </a:lnTo>
                      <a:lnTo>
                        <a:pt x="1341" y="2650"/>
                      </a:lnTo>
                      <a:lnTo>
                        <a:pt x="1338" y="2664"/>
                      </a:lnTo>
                      <a:lnTo>
                        <a:pt x="1333" y="2672"/>
                      </a:lnTo>
                      <a:lnTo>
                        <a:pt x="1330" y="2677"/>
                      </a:lnTo>
                      <a:lnTo>
                        <a:pt x="1330" y="2683"/>
                      </a:lnTo>
                      <a:lnTo>
                        <a:pt x="1333" y="2693"/>
                      </a:lnTo>
                      <a:lnTo>
                        <a:pt x="1335" y="2698"/>
                      </a:lnTo>
                      <a:lnTo>
                        <a:pt x="1335" y="2701"/>
                      </a:lnTo>
                      <a:lnTo>
                        <a:pt x="1333" y="2704"/>
                      </a:lnTo>
                      <a:lnTo>
                        <a:pt x="1330" y="2707"/>
                      </a:lnTo>
                      <a:lnTo>
                        <a:pt x="1324" y="2710"/>
                      </a:lnTo>
                      <a:lnTo>
                        <a:pt x="1315" y="2712"/>
                      </a:lnTo>
                      <a:lnTo>
                        <a:pt x="1313" y="3395"/>
                      </a:lnTo>
                      <a:lnTo>
                        <a:pt x="1313" y="3395"/>
                      </a:lnTo>
                      <a:lnTo>
                        <a:pt x="1308" y="3396"/>
                      </a:lnTo>
                      <a:lnTo>
                        <a:pt x="1301" y="3396"/>
                      </a:lnTo>
                      <a:lnTo>
                        <a:pt x="1296" y="3395"/>
                      </a:lnTo>
                      <a:lnTo>
                        <a:pt x="1290" y="3393"/>
                      </a:lnTo>
                      <a:lnTo>
                        <a:pt x="1278" y="3390"/>
                      </a:lnTo>
                      <a:lnTo>
                        <a:pt x="1268" y="3386"/>
                      </a:lnTo>
                      <a:lnTo>
                        <a:pt x="1257" y="3380"/>
                      </a:lnTo>
                      <a:lnTo>
                        <a:pt x="1246" y="3375"/>
                      </a:lnTo>
                      <a:lnTo>
                        <a:pt x="1235" y="3371"/>
                      </a:lnTo>
                      <a:lnTo>
                        <a:pt x="1224" y="3369"/>
                      </a:lnTo>
                      <a:lnTo>
                        <a:pt x="1189" y="3362"/>
                      </a:lnTo>
                      <a:lnTo>
                        <a:pt x="1158" y="3358"/>
                      </a:lnTo>
                      <a:lnTo>
                        <a:pt x="1143" y="3357"/>
                      </a:lnTo>
                      <a:lnTo>
                        <a:pt x="1127" y="3357"/>
                      </a:lnTo>
                      <a:lnTo>
                        <a:pt x="1110" y="3359"/>
                      </a:lnTo>
                      <a:lnTo>
                        <a:pt x="1091" y="3362"/>
                      </a:lnTo>
                      <a:lnTo>
                        <a:pt x="1071" y="3363"/>
                      </a:lnTo>
                      <a:lnTo>
                        <a:pt x="1050" y="3363"/>
                      </a:lnTo>
                      <a:lnTo>
                        <a:pt x="1041" y="3363"/>
                      </a:lnTo>
                      <a:lnTo>
                        <a:pt x="1031" y="3364"/>
                      </a:lnTo>
                      <a:lnTo>
                        <a:pt x="1021" y="3368"/>
                      </a:lnTo>
                      <a:lnTo>
                        <a:pt x="1012" y="3371"/>
                      </a:lnTo>
                      <a:lnTo>
                        <a:pt x="1004" y="3376"/>
                      </a:lnTo>
                      <a:lnTo>
                        <a:pt x="996" y="3384"/>
                      </a:lnTo>
                      <a:lnTo>
                        <a:pt x="989" y="3393"/>
                      </a:lnTo>
                      <a:lnTo>
                        <a:pt x="981" y="3402"/>
                      </a:lnTo>
                      <a:lnTo>
                        <a:pt x="977" y="3405"/>
                      </a:lnTo>
                      <a:lnTo>
                        <a:pt x="973" y="3407"/>
                      </a:lnTo>
                      <a:lnTo>
                        <a:pt x="969" y="3410"/>
                      </a:lnTo>
                      <a:lnTo>
                        <a:pt x="966" y="3410"/>
                      </a:lnTo>
                      <a:lnTo>
                        <a:pt x="963" y="3409"/>
                      </a:lnTo>
                      <a:lnTo>
                        <a:pt x="960" y="3406"/>
                      </a:lnTo>
                      <a:lnTo>
                        <a:pt x="956" y="3401"/>
                      </a:lnTo>
                      <a:lnTo>
                        <a:pt x="954" y="3395"/>
                      </a:lnTo>
                      <a:lnTo>
                        <a:pt x="953" y="3375"/>
                      </a:lnTo>
                      <a:lnTo>
                        <a:pt x="951" y="3360"/>
                      </a:lnTo>
                      <a:lnTo>
                        <a:pt x="950" y="3355"/>
                      </a:lnTo>
                      <a:lnTo>
                        <a:pt x="948" y="3350"/>
                      </a:lnTo>
                      <a:lnTo>
                        <a:pt x="945" y="3347"/>
                      </a:lnTo>
                      <a:lnTo>
                        <a:pt x="941" y="3345"/>
                      </a:lnTo>
                      <a:lnTo>
                        <a:pt x="937" y="3344"/>
                      </a:lnTo>
                      <a:lnTo>
                        <a:pt x="933" y="3344"/>
                      </a:lnTo>
                      <a:lnTo>
                        <a:pt x="926" y="3345"/>
                      </a:lnTo>
                      <a:lnTo>
                        <a:pt x="920" y="3346"/>
                      </a:lnTo>
                      <a:lnTo>
                        <a:pt x="905" y="3352"/>
                      </a:lnTo>
                      <a:lnTo>
                        <a:pt x="884" y="3361"/>
                      </a:lnTo>
                      <a:lnTo>
                        <a:pt x="874" y="3364"/>
                      </a:lnTo>
                      <a:lnTo>
                        <a:pt x="868" y="3366"/>
                      </a:lnTo>
                      <a:lnTo>
                        <a:pt x="864" y="3368"/>
                      </a:lnTo>
                      <a:lnTo>
                        <a:pt x="860" y="3366"/>
                      </a:lnTo>
                      <a:lnTo>
                        <a:pt x="858" y="3364"/>
                      </a:lnTo>
                      <a:lnTo>
                        <a:pt x="858" y="3361"/>
                      </a:lnTo>
                      <a:lnTo>
                        <a:pt x="857" y="3358"/>
                      </a:lnTo>
                      <a:lnTo>
                        <a:pt x="858" y="3352"/>
                      </a:lnTo>
                      <a:lnTo>
                        <a:pt x="858" y="3348"/>
                      </a:lnTo>
                      <a:lnTo>
                        <a:pt x="857" y="3343"/>
                      </a:lnTo>
                      <a:lnTo>
                        <a:pt x="857" y="3337"/>
                      </a:lnTo>
                      <a:lnTo>
                        <a:pt x="855" y="3333"/>
                      </a:lnTo>
                      <a:lnTo>
                        <a:pt x="852" y="3328"/>
                      </a:lnTo>
                      <a:lnTo>
                        <a:pt x="846" y="3323"/>
                      </a:lnTo>
                      <a:lnTo>
                        <a:pt x="840" y="3320"/>
                      </a:lnTo>
                      <a:lnTo>
                        <a:pt x="830" y="3317"/>
                      </a:lnTo>
                      <a:lnTo>
                        <a:pt x="821" y="3315"/>
                      </a:lnTo>
                      <a:lnTo>
                        <a:pt x="814" y="3311"/>
                      </a:lnTo>
                      <a:lnTo>
                        <a:pt x="807" y="3307"/>
                      </a:lnTo>
                      <a:lnTo>
                        <a:pt x="801" y="3303"/>
                      </a:lnTo>
                      <a:lnTo>
                        <a:pt x="793" y="3298"/>
                      </a:lnTo>
                      <a:lnTo>
                        <a:pt x="786" y="3295"/>
                      </a:lnTo>
                      <a:lnTo>
                        <a:pt x="777" y="3292"/>
                      </a:lnTo>
                      <a:lnTo>
                        <a:pt x="767" y="3291"/>
                      </a:lnTo>
                      <a:lnTo>
                        <a:pt x="758" y="3289"/>
                      </a:lnTo>
                      <a:lnTo>
                        <a:pt x="751" y="3287"/>
                      </a:lnTo>
                      <a:lnTo>
                        <a:pt x="746" y="3284"/>
                      </a:lnTo>
                      <a:lnTo>
                        <a:pt x="743" y="3281"/>
                      </a:lnTo>
                      <a:lnTo>
                        <a:pt x="740" y="3278"/>
                      </a:lnTo>
                      <a:lnTo>
                        <a:pt x="739" y="3274"/>
                      </a:lnTo>
                      <a:lnTo>
                        <a:pt x="739" y="3270"/>
                      </a:lnTo>
                      <a:lnTo>
                        <a:pt x="740" y="3266"/>
                      </a:lnTo>
                      <a:lnTo>
                        <a:pt x="743" y="3258"/>
                      </a:lnTo>
                      <a:lnTo>
                        <a:pt x="745" y="3251"/>
                      </a:lnTo>
                      <a:lnTo>
                        <a:pt x="745" y="3248"/>
                      </a:lnTo>
                      <a:lnTo>
                        <a:pt x="744" y="3245"/>
                      </a:lnTo>
                      <a:lnTo>
                        <a:pt x="742" y="3243"/>
                      </a:lnTo>
                      <a:lnTo>
                        <a:pt x="738" y="3241"/>
                      </a:lnTo>
                      <a:lnTo>
                        <a:pt x="733" y="3240"/>
                      </a:lnTo>
                      <a:lnTo>
                        <a:pt x="726" y="3240"/>
                      </a:lnTo>
                      <a:lnTo>
                        <a:pt x="719" y="3241"/>
                      </a:lnTo>
                      <a:lnTo>
                        <a:pt x="711" y="3243"/>
                      </a:lnTo>
                      <a:lnTo>
                        <a:pt x="697" y="3248"/>
                      </a:lnTo>
                      <a:lnTo>
                        <a:pt x="685" y="3253"/>
                      </a:lnTo>
                      <a:lnTo>
                        <a:pt x="681" y="3254"/>
                      </a:lnTo>
                      <a:lnTo>
                        <a:pt x="678" y="3254"/>
                      </a:lnTo>
                      <a:lnTo>
                        <a:pt x="676" y="3254"/>
                      </a:lnTo>
                      <a:lnTo>
                        <a:pt x="672" y="3254"/>
                      </a:lnTo>
                      <a:lnTo>
                        <a:pt x="668" y="3251"/>
                      </a:lnTo>
                      <a:lnTo>
                        <a:pt x="664" y="3248"/>
                      </a:lnTo>
                      <a:lnTo>
                        <a:pt x="657" y="3238"/>
                      </a:lnTo>
                      <a:lnTo>
                        <a:pt x="651" y="3228"/>
                      </a:lnTo>
                      <a:lnTo>
                        <a:pt x="645" y="3225"/>
                      </a:lnTo>
                      <a:lnTo>
                        <a:pt x="639" y="3223"/>
                      </a:lnTo>
                      <a:lnTo>
                        <a:pt x="630" y="3221"/>
                      </a:lnTo>
                      <a:lnTo>
                        <a:pt x="622" y="3220"/>
                      </a:lnTo>
                      <a:lnTo>
                        <a:pt x="603" y="3218"/>
                      </a:lnTo>
                      <a:lnTo>
                        <a:pt x="589" y="3217"/>
                      </a:lnTo>
                      <a:lnTo>
                        <a:pt x="580" y="3216"/>
                      </a:lnTo>
                      <a:lnTo>
                        <a:pt x="571" y="3214"/>
                      </a:lnTo>
                      <a:lnTo>
                        <a:pt x="564" y="3212"/>
                      </a:lnTo>
                      <a:lnTo>
                        <a:pt x="558" y="3208"/>
                      </a:lnTo>
                      <a:lnTo>
                        <a:pt x="547" y="3200"/>
                      </a:lnTo>
                      <a:lnTo>
                        <a:pt x="532" y="3194"/>
                      </a:lnTo>
                      <a:lnTo>
                        <a:pt x="527" y="3191"/>
                      </a:lnTo>
                      <a:lnTo>
                        <a:pt x="521" y="3191"/>
                      </a:lnTo>
                      <a:lnTo>
                        <a:pt x="516" y="3191"/>
                      </a:lnTo>
                      <a:lnTo>
                        <a:pt x="510" y="3193"/>
                      </a:lnTo>
                      <a:lnTo>
                        <a:pt x="499" y="3195"/>
                      </a:lnTo>
                      <a:lnTo>
                        <a:pt x="488" y="3198"/>
                      </a:lnTo>
                      <a:lnTo>
                        <a:pt x="481" y="3199"/>
                      </a:lnTo>
                      <a:lnTo>
                        <a:pt x="476" y="3200"/>
                      </a:lnTo>
                      <a:lnTo>
                        <a:pt x="470" y="3200"/>
                      </a:lnTo>
                      <a:lnTo>
                        <a:pt x="465" y="3199"/>
                      </a:lnTo>
                      <a:lnTo>
                        <a:pt x="460" y="3198"/>
                      </a:lnTo>
                      <a:lnTo>
                        <a:pt x="454" y="3196"/>
                      </a:lnTo>
                      <a:lnTo>
                        <a:pt x="449" y="3193"/>
                      </a:lnTo>
                      <a:lnTo>
                        <a:pt x="445" y="3187"/>
                      </a:lnTo>
                      <a:lnTo>
                        <a:pt x="423" y="3179"/>
                      </a:lnTo>
                      <a:lnTo>
                        <a:pt x="399" y="3166"/>
                      </a:lnTo>
                      <a:lnTo>
                        <a:pt x="394" y="3162"/>
                      </a:lnTo>
                      <a:lnTo>
                        <a:pt x="388" y="3158"/>
                      </a:lnTo>
                      <a:lnTo>
                        <a:pt x="384" y="3154"/>
                      </a:lnTo>
                      <a:lnTo>
                        <a:pt x="381" y="3149"/>
                      </a:lnTo>
                      <a:lnTo>
                        <a:pt x="379" y="3145"/>
                      </a:lnTo>
                      <a:lnTo>
                        <a:pt x="378" y="3140"/>
                      </a:lnTo>
                      <a:lnTo>
                        <a:pt x="376" y="3134"/>
                      </a:lnTo>
                      <a:lnTo>
                        <a:pt x="378" y="3129"/>
                      </a:lnTo>
                      <a:lnTo>
                        <a:pt x="379" y="3123"/>
                      </a:lnTo>
                      <a:lnTo>
                        <a:pt x="379" y="3114"/>
                      </a:lnTo>
                      <a:lnTo>
                        <a:pt x="379" y="3102"/>
                      </a:lnTo>
                      <a:lnTo>
                        <a:pt x="378" y="3089"/>
                      </a:lnTo>
                      <a:lnTo>
                        <a:pt x="374" y="3065"/>
                      </a:lnTo>
                      <a:lnTo>
                        <a:pt x="371" y="3049"/>
                      </a:lnTo>
                      <a:lnTo>
                        <a:pt x="364" y="3033"/>
                      </a:lnTo>
                      <a:lnTo>
                        <a:pt x="356" y="3017"/>
                      </a:lnTo>
                      <a:lnTo>
                        <a:pt x="347" y="3000"/>
                      </a:lnTo>
                      <a:lnTo>
                        <a:pt x="341" y="2984"/>
                      </a:lnTo>
                      <a:lnTo>
                        <a:pt x="337" y="2973"/>
                      </a:lnTo>
                      <a:lnTo>
                        <a:pt x="334" y="2963"/>
                      </a:lnTo>
                      <a:lnTo>
                        <a:pt x="333" y="2952"/>
                      </a:lnTo>
                      <a:lnTo>
                        <a:pt x="333" y="2941"/>
                      </a:lnTo>
                      <a:lnTo>
                        <a:pt x="334" y="2930"/>
                      </a:lnTo>
                      <a:lnTo>
                        <a:pt x="335" y="2919"/>
                      </a:lnTo>
                      <a:lnTo>
                        <a:pt x="338" y="2910"/>
                      </a:lnTo>
                      <a:lnTo>
                        <a:pt x="341" y="2899"/>
                      </a:lnTo>
                      <a:lnTo>
                        <a:pt x="343" y="2892"/>
                      </a:lnTo>
                      <a:lnTo>
                        <a:pt x="343" y="2886"/>
                      </a:lnTo>
                      <a:lnTo>
                        <a:pt x="343" y="2879"/>
                      </a:lnTo>
                      <a:lnTo>
                        <a:pt x="343" y="2873"/>
                      </a:lnTo>
                      <a:lnTo>
                        <a:pt x="342" y="2860"/>
                      </a:lnTo>
                      <a:lnTo>
                        <a:pt x="343" y="2847"/>
                      </a:lnTo>
                      <a:lnTo>
                        <a:pt x="345" y="2835"/>
                      </a:lnTo>
                      <a:lnTo>
                        <a:pt x="349" y="2823"/>
                      </a:lnTo>
                      <a:lnTo>
                        <a:pt x="352" y="2817"/>
                      </a:lnTo>
                      <a:lnTo>
                        <a:pt x="352" y="2810"/>
                      </a:lnTo>
                      <a:lnTo>
                        <a:pt x="351" y="2805"/>
                      </a:lnTo>
                      <a:lnTo>
                        <a:pt x="348" y="2798"/>
                      </a:lnTo>
                      <a:lnTo>
                        <a:pt x="345" y="2795"/>
                      </a:lnTo>
                      <a:lnTo>
                        <a:pt x="340" y="2792"/>
                      </a:lnTo>
                      <a:lnTo>
                        <a:pt x="334" y="2790"/>
                      </a:lnTo>
                      <a:lnTo>
                        <a:pt x="328" y="2789"/>
                      </a:lnTo>
                      <a:lnTo>
                        <a:pt x="315" y="2788"/>
                      </a:lnTo>
                      <a:lnTo>
                        <a:pt x="303" y="2786"/>
                      </a:lnTo>
                      <a:lnTo>
                        <a:pt x="295" y="2785"/>
                      </a:lnTo>
                      <a:lnTo>
                        <a:pt x="289" y="2783"/>
                      </a:lnTo>
                      <a:lnTo>
                        <a:pt x="285" y="2781"/>
                      </a:lnTo>
                      <a:lnTo>
                        <a:pt x="280" y="2779"/>
                      </a:lnTo>
                      <a:lnTo>
                        <a:pt x="276" y="2776"/>
                      </a:lnTo>
                      <a:lnTo>
                        <a:pt x="274" y="2771"/>
                      </a:lnTo>
                      <a:lnTo>
                        <a:pt x="272" y="2767"/>
                      </a:lnTo>
                      <a:lnTo>
                        <a:pt x="270" y="2763"/>
                      </a:lnTo>
                      <a:lnTo>
                        <a:pt x="264" y="2743"/>
                      </a:lnTo>
                      <a:lnTo>
                        <a:pt x="257" y="2721"/>
                      </a:lnTo>
                      <a:lnTo>
                        <a:pt x="254" y="2715"/>
                      </a:lnTo>
                      <a:lnTo>
                        <a:pt x="251" y="2712"/>
                      </a:lnTo>
                      <a:lnTo>
                        <a:pt x="249" y="2710"/>
                      </a:lnTo>
                      <a:lnTo>
                        <a:pt x="247" y="2709"/>
                      </a:lnTo>
                      <a:lnTo>
                        <a:pt x="244" y="2709"/>
                      </a:lnTo>
                      <a:lnTo>
                        <a:pt x="241" y="2710"/>
                      </a:lnTo>
                      <a:lnTo>
                        <a:pt x="238" y="2711"/>
                      </a:lnTo>
                      <a:lnTo>
                        <a:pt x="236" y="2713"/>
                      </a:lnTo>
                      <a:lnTo>
                        <a:pt x="231" y="2718"/>
                      </a:lnTo>
                      <a:lnTo>
                        <a:pt x="225" y="2724"/>
                      </a:lnTo>
                      <a:lnTo>
                        <a:pt x="220" y="2728"/>
                      </a:lnTo>
                      <a:lnTo>
                        <a:pt x="213" y="2730"/>
                      </a:lnTo>
                      <a:lnTo>
                        <a:pt x="212" y="2730"/>
                      </a:lnTo>
                      <a:lnTo>
                        <a:pt x="210" y="2728"/>
                      </a:lnTo>
                      <a:lnTo>
                        <a:pt x="208" y="2726"/>
                      </a:lnTo>
                      <a:lnTo>
                        <a:pt x="207" y="2722"/>
                      </a:lnTo>
                      <a:lnTo>
                        <a:pt x="205" y="2712"/>
                      </a:lnTo>
                      <a:lnTo>
                        <a:pt x="204" y="2700"/>
                      </a:lnTo>
                      <a:lnTo>
                        <a:pt x="203" y="2676"/>
                      </a:lnTo>
                      <a:lnTo>
                        <a:pt x="203" y="2661"/>
                      </a:lnTo>
                      <a:lnTo>
                        <a:pt x="204" y="2653"/>
                      </a:lnTo>
                      <a:lnTo>
                        <a:pt x="207" y="2641"/>
                      </a:lnTo>
                      <a:lnTo>
                        <a:pt x="212" y="2627"/>
                      </a:lnTo>
                      <a:lnTo>
                        <a:pt x="219" y="2613"/>
                      </a:lnTo>
                      <a:lnTo>
                        <a:pt x="225" y="2600"/>
                      </a:lnTo>
                      <a:lnTo>
                        <a:pt x="233" y="2587"/>
                      </a:lnTo>
                      <a:lnTo>
                        <a:pt x="240" y="2578"/>
                      </a:lnTo>
                      <a:lnTo>
                        <a:pt x="247" y="2572"/>
                      </a:lnTo>
                      <a:lnTo>
                        <a:pt x="257" y="2567"/>
                      </a:lnTo>
                      <a:lnTo>
                        <a:pt x="263" y="2563"/>
                      </a:lnTo>
                      <a:lnTo>
                        <a:pt x="266" y="2560"/>
                      </a:lnTo>
                      <a:lnTo>
                        <a:pt x="267" y="2556"/>
                      </a:lnTo>
                      <a:lnTo>
                        <a:pt x="265" y="2547"/>
                      </a:lnTo>
                      <a:lnTo>
                        <a:pt x="261" y="2528"/>
                      </a:lnTo>
                      <a:lnTo>
                        <a:pt x="262" y="2523"/>
                      </a:lnTo>
                      <a:lnTo>
                        <a:pt x="263" y="2516"/>
                      </a:lnTo>
                      <a:lnTo>
                        <a:pt x="266" y="2510"/>
                      </a:lnTo>
                      <a:lnTo>
                        <a:pt x="268" y="2504"/>
                      </a:lnTo>
                      <a:lnTo>
                        <a:pt x="275" y="2492"/>
                      </a:lnTo>
                      <a:lnTo>
                        <a:pt x="281" y="2482"/>
                      </a:lnTo>
                      <a:lnTo>
                        <a:pt x="271" y="2471"/>
                      </a:lnTo>
                      <a:lnTo>
                        <a:pt x="256" y="2459"/>
                      </a:lnTo>
                      <a:lnTo>
                        <a:pt x="253" y="2454"/>
                      </a:lnTo>
                      <a:lnTo>
                        <a:pt x="252" y="2448"/>
                      </a:lnTo>
                      <a:lnTo>
                        <a:pt x="252" y="2444"/>
                      </a:lnTo>
                      <a:lnTo>
                        <a:pt x="253" y="2440"/>
                      </a:lnTo>
                      <a:lnTo>
                        <a:pt x="254" y="2435"/>
                      </a:lnTo>
                      <a:lnTo>
                        <a:pt x="257" y="2431"/>
                      </a:lnTo>
                      <a:lnTo>
                        <a:pt x="260" y="2428"/>
                      </a:lnTo>
                      <a:lnTo>
                        <a:pt x="263" y="2424"/>
                      </a:lnTo>
                      <a:lnTo>
                        <a:pt x="270" y="2416"/>
                      </a:lnTo>
                      <a:lnTo>
                        <a:pt x="277" y="2408"/>
                      </a:lnTo>
                      <a:lnTo>
                        <a:pt x="285" y="2401"/>
                      </a:lnTo>
                      <a:lnTo>
                        <a:pt x="290" y="2392"/>
                      </a:lnTo>
                      <a:lnTo>
                        <a:pt x="295" y="2385"/>
                      </a:lnTo>
                      <a:lnTo>
                        <a:pt x="301" y="2377"/>
                      </a:lnTo>
                      <a:lnTo>
                        <a:pt x="306" y="2372"/>
                      </a:lnTo>
                      <a:lnTo>
                        <a:pt x="313" y="2365"/>
                      </a:lnTo>
                      <a:lnTo>
                        <a:pt x="326" y="2353"/>
                      </a:lnTo>
                      <a:lnTo>
                        <a:pt x="338" y="2342"/>
                      </a:lnTo>
                      <a:lnTo>
                        <a:pt x="342" y="2336"/>
                      </a:lnTo>
                      <a:lnTo>
                        <a:pt x="344" y="2331"/>
                      </a:lnTo>
                      <a:lnTo>
                        <a:pt x="345" y="2325"/>
                      </a:lnTo>
                      <a:lnTo>
                        <a:pt x="345" y="2321"/>
                      </a:lnTo>
                      <a:lnTo>
                        <a:pt x="344" y="2317"/>
                      </a:lnTo>
                      <a:lnTo>
                        <a:pt x="341" y="2312"/>
                      </a:lnTo>
                      <a:lnTo>
                        <a:pt x="339" y="2309"/>
                      </a:lnTo>
                      <a:lnTo>
                        <a:pt x="334" y="2305"/>
                      </a:lnTo>
                      <a:lnTo>
                        <a:pt x="326" y="2298"/>
                      </a:lnTo>
                      <a:lnTo>
                        <a:pt x="317" y="2291"/>
                      </a:lnTo>
                      <a:lnTo>
                        <a:pt x="308" y="2283"/>
                      </a:lnTo>
                      <a:lnTo>
                        <a:pt x="302" y="2276"/>
                      </a:lnTo>
                      <a:lnTo>
                        <a:pt x="300" y="2270"/>
                      </a:lnTo>
                      <a:lnTo>
                        <a:pt x="300" y="2266"/>
                      </a:lnTo>
                      <a:lnTo>
                        <a:pt x="302" y="2261"/>
                      </a:lnTo>
                      <a:lnTo>
                        <a:pt x="304" y="2256"/>
                      </a:lnTo>
                      <a:lnTo>
                        <a:pt x="306" y="2253"/>
                      </a:lnTo>
                      <a:lnTo>
                        <a:pt x="310" y="2249"/>
                      </a:lnTo>
                      <a:lnTo>
                        <a:pt x="311" y="2244"/>
                      </a:lnTo>
                      <a:lnTo>
                        <a:pt x="312" y="2241"/>
                      </a:lnTo>
                      <a:lnTo>
                        <a:pt x="311" y="2235"/>
                      </a:lnTo>
                      <a:lnTo>
                        <a:pt x="307" y="2228"/>
                      </a:lnTo>
                      <a:lnTo>
                        <a:pt x="303" y="2224"/>
                      </a:lnTo>
                      <a:lnTo>
                        <a:pt x="298" y="2218"/>
                      </a:lnTo>
                      <a:lnTo>
                        <a:pt x="293" y="2214"/>
                      </a:lnTo>
                      <a:lnTo>
                        <a:pt x="289" y="2209"/>
                      </a:lnTo>
                      <a:lnTo>
                        <a:pt x="287" y="2205"/>
                      </a:lnTo>
                      <a:lnTo>
                        <a:pt x="286" y="2202"/>
                      </a:lnTo>
                      <a:lnTo>
                        <a:pt x="286" y="2199"/>
                      </a:lnTo>
                      <a:lnTo>
                        <a:pt x="286" y="2196"/>
                      </a:lnTo>
                      <a:lnTo>
                        <a:pt x="279" y="2187"/>
                      </a:lnTo>
                      <a:lnTo>
                        <a:pt x="274" y="2178"/>
                      </a:lnTo>
                      <a:lnTo>
                        <a:pt x="272" y="2169"/>
                      </a:lnTo>
                      <a:lnTo>
                        <a:pt x="270" y="2159"/>
                      </a:lnTo>
                      <a:lnTo>
                        <a:pt x="268" y="2138"/>
                      </a:lnTo>
                      <a:lnTo>
                        <a:pt x="268" y="2120"/>
                      </a:lnTo>
                      <a:lnTo>
                        <a:pt x="267" y="2111"/>
                      </a:lnTo>
                      <a:lnTo>
                        <a:pt x="265" y="2103"/>
                      </a:lnTo>
                      <a:lnTo>
                        <a:pt x="264" y="2100"/>
                      </a:lnTo>
                      <a:lnTo>
                        <a:pt x="262" y="2096"/>
                      </a:lnTo>
                      <a:lnTo>
                        <a:pt x="260" y="2094"/>
                      </a:lnTo>
                      <a:lnTo>
                        <a:pt x="257" y="2091"/>
                      </a:lnTo>
                      <a:lnTo>
                        <a:pt x="253" y="2089"/>
                      </a:lnTo>
                      <a:lnTo>
                        <a:pt x="250" y="2088"/>
                      </a:lnTo>
                      <a:lnTo>
                        <a:pt x="246" y="2087"/>
                      </a:lnTo>
                      <a:lnTo>
                        <a:pt x="240" y="2086"/>
                      </a:lnTo>
                      <a:lnTo>
                        <a:pt x="227" y="2086"/>
                      </a:lnTo>
                      <a:lnTo>
                        <a:pt x="212" y="2088"/>
                      </a:lnTo>
                      <a:lnTo>
                        <a:pt x="200" y="2092"/>
                      </a:lnTo>
                      <a:lnTo>
                        <a:pt x="189" y="2099"/>
                      </a:lnTo>
                      <a:lnTo>
                        <a:pt x="183" y="2102"/>
                      </a:lnTo>
                      <a:lnTo>
                        <a:pt x="177" y="2104"/>
                      </a:lnTo>
                      <a:lnTo>
                        <a:pt x="170" y="2104"/>
                      </a:lnTo>
                      <a:lnTo>
                        <a:pt x="164" y="2104"/>
                      </a:lnTo>
                      <a:lnTo>
                        <a:pt x="160" y="2102"/>
                      </a:lnTo>
                      <a:lnTo>
                        <a:pt x="158" y="2100"/>
                      </a:lnTo>
                      <a:lnTo>
                        <a:pt x="156" y="2097"/>
                      </a:lnTo>
                      <a:lnTo>
                        <a:pt x="154" y="2094"/>
                      </a:lnTo>
                      <a:lnTo>
                        <a:pt x="152" y="2086"/>
                      </a:lnTo>
                      <a:lnTo>
                        <a:pt x="150" y="2077"/>
                      </a:lnTo>
                      <a:lnTo>
                        <a:pt x="146" y="2057"/>
                      </a:lnTo>
                      <a:lnTo>
                        <a:pt x="144" y="2043"/>
                      </a:lnTo>
                      <a:lnTo>
                        <a:pt x="137" y="2045"/>
                      </a:lnTo>
                      <a:lnTo>
                        <a:pt x="128" y="2047"/>
                      </a:lnTo>
                      <a:lnTo>
                        <a:pt x="119" y="2051"/>
                      </a:lnTo>
                      <a:lnTo>
                        <a:pt x="111" y="2055"/>
                      </a:lnTo>
                      <a:lnTo>
                        <a:pt x="102" y="2061"/>
                      </a:lnTo>
                      <a:lnTo>
                        <a:pt x="93" y="2065"/>
                      </a:lnTo>
                      <a:lnTo>
                        <a:pt x="85" y="2068"/>
                      </a:lnTo>
                      <a:lnTo>
                        <a:pt x="76" y="2072"/>
                      </a:lnTo>
                      <a:lnTo>
                        <a:pt x="66" y="2073"/>
                      </a:lnTo>
                      <a:lnTo>
                        <a:pt x="57" y="2073"/>
                      </a:lnTo>
                      <a:lnTo>
                        <a:pt x="47" y="2072"/>
                      </a:lnTo>
                      <a:lnTo>
                        <a:pt x="37" y="2069"/>
                      </a:lnTo>
                      <a:lnTo>
                        <a:pt x="28" y="2068"/>
                      </a:lnTo>
                      <a:lnTo>
                        <a:pt x="18" y="2067"/>
                      </a:lnTo>
                      <a:lnTo>
                        <a:pt x="8" y="2067"/>
                      </a:lnTo>
                      <a:lnTo>
                        <a:pt x="0" y="2069"/>
                      </a:lnTo>
                      <a:lnTo>
                        <a:pt x="0" y="2069"/>
                      </a:lnTo>
                      <a:lnTo>
                        <a:pt x="37" y="2022"/>
                      </a:lnTo>
                      <a:lnTo>
                        <a:pt x="45" y="2014"/>
                      </a:lnTo>
                      <a:lnTo>
                        <a:pt x="52" y="2006"/>
                      </a:lnTo>
                      <a:lnTo>
                        <a:pt x="60" y="1996"/>
                      </a:lnTo>
                      <a:lnTo>
                        <a:pt x="68" y="1986"/>
                      </a:lnTo>
                      <a:lnTo>
                        <a:pt x="75" y="1976"/>
                      </a:lnTo>
                      <a:lnTo>
                        <a:pt x="83" y="1967"/>
                      </a:lnTo>
                      <a:lnTo>
                        <a:pt x="91" y="1958"/>
                      </a:lnTo>
                      <a:lnTo>
                        <a:pt x="100" y="1951"/>
                      </a:lnTo>
                      <a:lnTo>
                        <a:pt x="115" y="1939"/>
                      </a:lnTo>
                      <a:lnTo>
                        <a:pt x="130" y="1927"/>
                      </a:lnTo>
                      <a:lnTo>
                        <a:pt x="137" y="1920"/>
                      </a:lnTo>
                      <a:lnTo>
                        <a:pt x="142" y="1913"/>
                      </a:lnTo>
                      <a:lnTo>
                        <a:pt x="147" y="1905"/>
                      </a:lnTo>
                      <a:lnTo>
                        <a:pt x="151" y="1897"/>
                      </a:lnTo>
                      <a:lnTo>
                        <a:pt x="154" y="1890"/>
                      </a:lnTo>
                      <a:lnTo>
                        <a:pt x="156" y="1885"/>
                      </a:lnTo>
                      <a:lnTo>
                        <a:pt x="160" y="1879"/>
                      </a:lnTo>
                      <a:lnTo>
                        <a:pt x="165" y="1875"/>
                      </a:lnTo>
                      <a:lnTo>
                        <a:pt x="173" y="1867"/>
                      </a:lnTo>
                      <a:lnTo>
                        <a:pt x="182" y="1858"/>
                      </a:lnTo>
                      <a:lnTo>
                        <a:pt x="195" y="1848"/>
                      </a:lnTo>
                      <a:lnTo>
                        <a:pt x="209" y="1838"/>
                      </a:lnTo>
                      <a:lnTo>
                        <a:pt x="216" y="1833"/>
                      </a:lnTo>
                      <a:lnTo>
                        <a:pt x="219" y="1826"/>
                      </a:lnTo>
                      <a:lnTo>
                        <a:pt x="221" y="1822"/>
                      </a:lnTo>
                      <a:lnTo>
                        <a:pt x="221" y="1819"/>
                      </a:lnTo>
                      <a:lnTo>
                        <a:pt x="221" y="1813"/>
                      </a:lnTo>
                      <a:lnTo>
                        <a:pt x="221" y="1808"/>
                      </a:lnTo>
                      <a:lnTo>
                        <a:pt x="220" y="1803"/>
                      </a:lnTo>
                      <a:lnTo>
                        <a:pt x="220" y="1798"/>
                      </a:lnTo>
                      <a:lnTo>
                        <a:pt x="221" y="1795"/>
                      </a:lnTo>
                      <a:lnTo>
                        <a:pt x="223" y="1792"/>
                      </a:lnTo>
                      <a:lnTo>
                        <a:pt x="230" y="1787"/>
                      </a:lnTo>
                      <a:lnTo>
                        <a:pt x="237" y="1784"/>
                      </a:lnTo>
                      <a:lnTo>
                        <a:pt x="247" y="1780"/>
                      </a:lnTo>
                      <a:lnTo>
                        <a:pt x="257" y="1776"/>
                      </a:lnTo>
                      <a:lnTo>
                        <a:pt x="261" y="1772"/>
                      </a:lnTo>
                      <a:lnTo>
                        <a:pt x="265" y="1769"/>
                      </a:lnTo>
                      <a:lnTo>
                        <a:pt x="270" y="1765"/>
                      </a:lnTo>
                      <a:lnTo>
                        <a:pt x="273" y="1759"/>
                      </a:lnTo>
                      <a:lnTo>
                        <a:pt x="280" y="1746"/>
                      </a:lnTo>
                      <a:lnTo>
                        <a:pt x="291" y="1731"/>
                      </a:lnTo>
                      <a:lnTo>
                        <a:pt x="297" y="1724"/>
                      </a:lnTo>
                      <a:lnTo>
                        <a:pt x="301" y="1716"/>
                      </a:lnTo>
                      <a:lnTo>
                        <a:pt x="304" y="1710"/>
                      </a:lnTo>
                      <a:lnTo>
                        <a:pt x="305" y="1704"/>
                      </a:lnTo>
                      <a:lnTo>
                        <a:pt x="305" y="1694"/>
                      </a:lnTo>
                      <a:lnTo>
                        <a:pt x="305" y="1679"/>
                      </a:lnTo>
                      <a:lnTo>
                        <a:pt x="305" y="1673"/>
                      </a:lnTo>
                      <a:lnTo>
                        <a:pt x="306" y="1668"/>
                      </a:lnTo>
                      <a:lnTo>
                        <a:pt x="308" y="1662"/>
                      </a:lnTo>
                      <a:lnTo>
                        <a:pt x="312" y="1658"/>
                      </a:lnTo>
                      <a:lnTo>
                        <a:pt x="317" y="1654"/>
                      </a:lnTo>
                      <a:lnTo>
                        <a:pt x="320" y="1648"/>
                      </a:lnTo>
                      <a:lnTo>
                        <a:pt x="322" y="1644"/>
                      </a:lnTo>
                      <a:lnTo>
                        <a:pt x="324" y="1638"/>
                      </a:lnTo>
                      <a:lnTo>
                        <a:pt x="325" y="1632"/>
                      </a:lnTo>
                      <a:lnTo>
                        <a:pt x="324" y="1627"/>
                      </a:lnTo>
                      <a:lnTo>
                        <a:pt x="322" y="1620"/>
                      </a:lnTo>
                      <a:lnTo>
                        <a:pt x="320" y="1615"/>
                      </a:lnTo>
                      <a:lnTo>
                        <a:pt x="316" y="1602"/>
                      </a:lnTo>
                      <a:lnTo>
                        <a:pt x="312" y="1589"/>
                      </a:lnTo>
                      <a:lnTo>
                        <a:pt x="311" y="1582"/>
                      </a:lnTo>
                      <a:lnTo>
                        <a:pt x="311" y="1576"/>
                      </a:lnTo>
                      <a:lnTo>
                        <a:pt x="311" y="1569"/>
                      </a:lnTo>
                      <a:lnTo>
                        <a:pt x="312" y="1563"/>
                      </a:lnTo>
                      <a:lnTo>
                        <a:pt x="318" y="1547"/>
                      </a:lnTo>
                      <a:lnTo>
                        <a:pt x="324" y="1535"/>
                      </a:lnTo>
                      <a:lnTo>
                        <a:pt x="324" y="1529"/>
                      </a:lnTo>
                      <a:lnTo>
                        <a:pt x="322" y="1523"/>
                      </a:lnTo>
                      <a:lnTo>
                        <a:pt x="319" y="1516"/>
                      </a:lnTo>
                      <a:lnTo>
                        <a:pt x="313" y="1507"/>
                      </a:lnTo>
                      <a:lnTo>
                        <a:pt x="312" y="1503"/>
                      </a:lnTo>
                      <a:lnTo>
                        <a:pt x="311" y="1500"/>
                      </a:lnTo>
                      <a:lnTo>
                        <a:pt x="312" y="1497"/>
                      </a:lnTo>
                      <a:lnTo>
                        <a:pt x="313" y="1493"/>
                      </a:lnTo>
                      <a:lnTo>
                        <a:pt x="317" y="1484"/>
                      </a:lnTo>
                      <a:lnTo>
                        <a:pt x="322" y="1475"/>
                      </a:lnTo>
                      <a:lnTo>
                        <a:pt x="337" y="1457"/>
                      </a:lnTo>
                      <a:lnTo>
                        <a:pt x="346" y="1442"/>
                      </a:lnTo>
                      <a:lnTo>
                        <a:pt x="347" y="1440"/>
                      </a:lnTo>
                      <a:lnTo>
                        <a:pt x="349" y="1438"/>
                      </a:lnTo>
                      <a:lnTo>
                        <a:pt x="352" y="1435"/>
                      </a:lnTo>
                      <a:lnTo>
                        <a:pt x="354" y="1433"/>
                      </a:lnTo>
                      <a:lnTo>
                        <a:pt x="360" y="1431"/>
                      </a:lnTo>
                      <a:lnTo>
                        <a:pt x="367" y="1430"/>
                      </a:lnTo>
                      <a:lnTo>
                        <a:pt x="380" y="1428"/>
                      </a:lnTo>
                      <a:lnTo>
                        <a:pt x="392" y="1426"/>
                      </a:lnTo>
                      <a:lnTo>
                        <a:pt x="395" y="1424"/>
                      </a:lnTo>
                      <a:lnTo>
                        <a:pt x="397" y="1421"/>
                      </a:lnTo>
                      <a:lnTo>
                        <a:pt x="399" y="1419"/>
                      </a:lnTo>
                      <a:lnTo>
                        <a:pt x="401" y="1416"/>
                      </a:lnTo>
                      <a:lnTo>
                        <a:pt x="405" y="1407"/>
                      </a:lnTo>
                      <a:lnTo>
                        <a:pt x="407" y="1399"/>
                      </a:lnTo>
                      <a:lnTo>
                        <a:pt x="411" y="1380"/>
                      </a:lnTo>
                      <a:lnTo>
                        <a:pt x="414" y="1365"/>
                      </a:lnTo>
                      <a:lnTo>
                        <a:pt x="419" y="1353"/>
                      </a:lnTo>
                      <a:lnTo>
                        <a:pt x="425" y="1344"/>
                      </a:lnTo>
                      <a:lnTo>
                        <a:pt x="433" y="1334"/>
                      </a:lnTo>
                      <a:lnTo>
                        <a:pt x="440" y="1324"/>
                      </a:lnTo>
                      <a:lnTo>
                        <a:pt x="459" y="1308"/>
                      </a:lnTo>
                      <a:lnTo>
                        <a:pt x="479" y="1292"/>
                      </a:lnTo>
                      <a:lnTo>
                        <a:pt x="489" y="1284"/>
                      </a:lnTo>
                      <a:lnTo>
                        <a:pt x="497" y="1277"/>
                      </a:lnTo>
                      <a:lnTo>
                        <a:pt x="506" y="1269"/>
                      </a:lnTo>
                      <a:lnTo>
                        <a:pt x="514" y="1260"/>
                      </a:lnTo>
                      <a:lnTo>
                        <a:pt x="521" y="1251"/>
                      </a:lnTo>
                      <a:lnTo>
                        <a:pt x="527" y="1241"/>
                      </a:lnTo>
                      <a:lnTo>
                        <a:pt x="531" y="1230"/>
                      </a:lnTo>
                      <a:lnTo>
                        <a:pt x="533" y="1218"/>
                      </a:lnTo>
                      <a:lnTo>
                        <a:pt x="533" y="1218"/>
                      </a:lnTo>
                      <a:close/>
                    </a:path>
                  </a:pathLst>
                </a:custGeom>
                <a:solidFill>
                  <a:srgbClr val="FF0000"/>
                </a:solid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2" name="Freeform 49">
                  <a:extLst>
                    <a:ext uri="{FF2B5EF4-FFF2-40B4-BE49-F238E27FC236}">
                      <a16:creationId xmlns:a16="http://schemas.microsoft.com/office/drawing/2014/main" id="{FCA17C82-7822-4A4D-8C90-5535BA866B8E}"/>
                    </a:ext>
                  </a:extLst>
                </p:cNvPr>
                <p:cNvSpPr>
                  <a:spLocks/>
                </p:cNvSpPr>
                <p:nvPr/>
              </p:nvSpPr>
              <p:spPr bwMode="auto">
                <a:xfrm>
                  <a:off x="2691268" y="2526817"/>
                  <a:ext cx="1099321" cy="641258"/>
                </a:xfrm>
                <a:custGeom>
                  <a:avLst/>
                  <a:gdLst>
                    <a:gd name="T0" fmla="*/ 157 w 3321"/>
                    <a:gd name="T1" fmla="*/ 1846 h 2077"/>
                    <a:gd name="T2" fmla="*/ 257 w 3321"/>
                    <a:gd name="T3" fmla="*/ 1935 h 2077"/>
                    <a:gd name="T4" fmla="*/ 291 w 3321"/>
                    <a:gd name="T5" fmla="*/ 1987 h 2077"/>
                    <a:gd name="T6" fmla="*/ 383 w 3321"/>
                    <a:gd name="T7" fmla="*/ 2071 h 2077"/>
                    <a:gd name="T8" fmla="*/ 474 w 3321"/>
                    <a:gd name="T9" fmla="*/ 2055 h 2077"/>
                    <a:gd name="T10" fmla="*/ 546 w 3321"/>
                    <a:gd name="T11" fmla="*/ 2008 h 2077"/>
                    <a:gd name="T12" fmla="*/ 639 w 3321"/>
                    <a:gd name="T13" fmla="*/ 2017 h 2077"/>
                    <a:gd name="T14" fmla="*/ 687 w 3321"/>
                    <a:gd name="T15" fmla="*/ 2041 h 2077"/>
                    <a:gd name="T16" fmla="*/ 859 w 3321"/>
                    <a:gd name="T17" fmla="*/ 1933 h 2077"/>
                    <a:gd name="T18" fmla="*/ 1021 w 3321"/>
                    <a:gd name="T19" fmla="*/ 1967 h 2077"/>
                    <a:gd name="T20" fmla="*/ 1143 w 3321"/>
                    <a:gd name="T21" fmla="*/ 1946 h 2077"/>
                    <a:gd name="T22" fmla="*/ 1385 w 3321"/>
                    <a:gd name="T23" fmla="*/ 1770 h 2077"/>
                    <a:gd name="T24" fmla="*/ 1585 w 3321"/>
                    <a:gd name="T25" fmla="*/ 1668 h 2077"/>
                    <a:gd name="T26" fmla="*/ 1724 w 3321"/>
                    <a:gd name="T27" fmla="*/ 1595 h 2077"/>
                    <a:gd name="T28" fmla="*/ 1883 w 3321"/>
                    <a:gd name="T29" fmla="*/ 1533 h 2077"/>
                    <a:gd name="T30" fmla="*/ 2031 w 3321"/>
                    <a:gd name="T31" fmla="*/ 1434 h 2077"/>
                    <a:gd name="T32" fmla="*/ 2186 w 3321"/>
                    <a:gd name="T33" fmla="*/ 1217 h 2077"/>
                    <a:gd name="T34" fmla="*/ 2356 w 3321"/>
                    <a:gd name="T35" fmla="*/ 1105 h 2077"/>
                    <a:gd name="T36" fmla="*/ 2466 w 3321"/>
                    <a:gd name="T37" fmla="*/ 941 h 2077"/>
                    <a:gd name="T38" fmla="*/ 2675 w 3321"/>
                    <a:gd name="T39" fmla="*/ 810 h 2077"/>
                    <a:gd name="T40" fmla="*/ 2916 w 3321"/>
                    <a:gd name="T41" fmla="*/ 739 h 2077"/>
                    <a:gd name="T42" fmla="*/ 3082 w 3321"/>
                    <a:gd name="T43" fmla="*/ 623 h 2077"/>
                    <a:gd name="T44" fmla="*/ 3172 w 3321"/>
                    <a:gd name="T45" fmla="*/ 505 h 2077"/>
                    <a:gd name="T46" fmla="*/ 3231 w 3321"/>
                    <a:gd name="T47" fmla="*/ 414 h 2077"/>
                    <a:gd name="T48" fmla="*/ 3257 w 3321"/>
                    <a:gd name="T49" fmla="*/ 250 h 2077"/>
                    <a:gd name="T50" fmla="*/ 3179 w 3321"/>
                    <a:gd name="T51" fmla="*/ 166 h 2077"/>
                    <a:gd name="T52" fmla="*/ 3102 w 3321"/>
                    <a:gd name="T53" fmla="*/ 146 h 2077"/>
                    <a:gd name="T54" fmla="*/ 3029 w 3321"/>
                    <a:gd name="T55" fmla="*/ 51 h 2077"/>
                    <a:gd name="T56" fmla="*/ 2925 w 3321"/>
                    <a:gd name="T57" fmla="*/ 13 h 2077"/>
                    <a:gd name="T58" fmla="*/ 2643 w 3321"/>
                    <a:gd name="T59" fmla="*/ 56 h 2077"/>
                    <a:gd name="T60" fmla="*/ 2496 w 3321"/>
                    <a:gd name="T61" fmla="*/ 68 h 2077"/>
                    <a:gd name="T62" fmla="*/ 2338 w 3321"/>
                    <a:gd name="T63" fmla="*/ 48 h 2077"/>
                    <a:gd name="T64" fmla="*/ 2210 w 3321"/>
                    <a:gd name="T65" fmla="*/ 74 h 2077"/>
                    <a:gd name="T66" fmla="*/ 2065 w 3321"/>
                    <a:gd name="T67" fmla="*/ 40 h 2077"/>
                    <a:gd name="T68" fmla="*/ 1928 w 3321"/>
                    <a:gd name="T69" fmla="*/ 18 h 2077"/>
                    <a:gd name="T70" fmla="*/ 1714 w 3321"/>
                    <a:gd name="T71" fmla="*/ 60 h 2077"/>
                    <a:gd name="T72" fmla="*/ 1577 w 3321"/>
                    <a:gd name="T73" fmla="*/ 86 h 2077"/>
                    <a:gd name="T74" fmla="*/ 1471 w 3321"/>
                    <a:gd name="T75" fmla="*/ 74 h 2077"/>
                    <a:gd name="T76" fmla="*/ 1341 w 3321"/>
                    <a:gd name="T77" fmla="*/ 114 h 2077"/>
                    <a:gd name="T78" fmla="*/ 1175 w 3321"/>
                    <a:gd name="T79" fmla="*/ 140 h 2077"/>
                    <a:gd name="T80" fmla="*/ 1034 w 3321"/>
                    <a:gd name="T81" fmla="*/ 193 h 2077"/>
                    <a:gd name="T82" fmla="*/ 905 w 3321"/>
                    <a:gd name="T83" fmla="*/ 213 h 2077"/>
                    <a:gd name="T84" fmla="*/ 806 w 3321"/>
                    <a:gd name="T85" fmla="*/ 122 h 2077"/>
                    <a:gd name="T86" fmla="*/ 720 w 3321"/>
                    <a:gd name="T87" fmla="*/ 19 h 2077"/>
                    <a:gd name="T88" fmla="*/ 710 w 3321"/>
                    <a:gd name="T89" fmla="*/ 146 h 2077"/>
                    <a:gd name="T90" fmla="*/ 740 w 3321"/>
                    <a:gd name="T91" fmla="*/ 319 h 2077"/>
                    <a:gd name="T92" fmla="*/ 728 w 3321"/>
                    <a:gd name="T93" fmla="*/ 470 h 2077"/>
                    <a:gd name="T94" fmla="*/ 780 w 3321"/>
                    <a:gd name="T95" fmla="*/ 527 h 2077"/>
                    <a:gd name="T96" fmla="*/ 820 w 3321"/>
                    <a:gd name="T97" fmla="*/ 578 h 2077"/>
                    <a:gd name="T98" fmla="*/ 819 w 3321"/>
                    <a:gd name="T99" fmla="*/ 671 h 2077"/>
                    <a:gd name="T100" fmla="*/ 783 w 3321"/>
                    <a:gd name="T101" fmla="*/ 771 h 2077"/>
                    <a:gd name="T102" fmla="*/ 691 w 3321"/>
                    <a:gd name="T103" fmla="*/ 757 h 2077"/>
                    <a:gd name="T104" fmla="*/ 608 w 3321"/>
                    <a:gd name="T105" fmla="*/ 827 h 2077"/>
                    <a:gd name="T106" fmla="*/ 496 w 3321"/>
                    <a:gd name="T107" fmla="*/ 951 h 2077"/>
                    <a:gd name="T108" fmla="*/ 391 w 3321"/>
                    <a:gd name="T109" fmla="*/ 1051 h 2077"/>
                    <a:gd name="T110" fmla="*/ 310 w 3321"/>
                    <a:gd name="T111" fmla="*/ 988 h 2077"/>
                    <a:gd name="T112" fmla="*/ 228 w 3321"/>
                    <a:gd name="T113" fmla="*/ 985 h 2077"/>
                    <a:gd name="T114" fmla="*/ 168 w 3321"/>
                    <a:gd name="T115" fmla="*/ 1061 h 2077"/>
                    <a:gd name="T116" fmla="*/ 143 w 3321"/>
                    <a:gd name="T117" fmla="*/ 1237 h 2077"/>
                    <a:gd name="T118" fmla="*/ 90 w 3321"/>
                    <a:gd name="T119" fmla="*/ 1366 h 2077"/>
                    <a:gd name="T120" fmla="*/ 29 w 3321"/>
                    <a:gd name="T121" fmla="*/ 1407 h 2077"/>
                    <a:gd name="T122" fmla="*/ 10 w 3321"/>
                    <a:gd name="T123" fmla="*/ 1557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1" h="2077">
                      <a:moveTo>
                        <a:pt x="21" y="1609"/>
                      </a:moveTo>
                      <a:lnTo>
                        <a:pt x="16" y="1658"/>
                      </a:lnTo>
                      <a:lnTo>
                        <a:pt x="16" y="1658"/>
                      </a:lnTo>
                      <a:lnTo>
                        <a:pt x="26" y="1672"/>
                      </a:lnTo>
                      <a:lnTo>
                        <a:pt x="35" y="1685"/>
                      </a:lnTo>
                      <a:lnTo>
                        <a:pt x="46" y="1697"/>
                      </a:lnTo>
                      <a:lnTo>
                        <a:pt x="56" y="1709"/>
                      </a:lnTo>
                      <a:lnTo>
                        <a:pt x="75" y="1728"/>
                      </a:lnTo>
                      <a:lnTo>
                        <a:pt x="91" y="1744"/>
                      </a:lnTo>
                      <a:lnTo>
                        <a:pt x="98" y="1751"/>
                      </a:lnTo>
                      <a:lnTo>
                        <a:pt x="106" y="1761"/>
                      </a:lnTo>
                      <a:lnTo>
                        <a:pt x="114" y="1771"/>
                      </a:lnTo>
                      <a:lnTo>
                        <a:pt x="120" y="1782"/>
                      </a:lnTo>
                      <a:lnTo>
                        <a:pt x="135" y="1807"/>
                      </a:lnTo>
                      <a:lnTo>
                        <a:pt x="149" y="1833"/>
                      </a:lnTo>
                      <a:lnTo>
                        <a:pt x="157" y="1846"/>
                      </a:lnTo>
                      <a:lnTo>
                        <a:pt x="164" y="1859"/>
                      </a:lnTo>
                      <a:lnTo>
                        <a:pt x="173" y="1871"/>
                      </a:lnTo>
                      <a:lnTo>
                        <a:pt x="182" y="1883"/>
                      </a:lnTo>
                      <a:lnTo>
                        <a:pt x="189" y="1887"/>
                      </a:lnTo>
                      <a:lnTo>
                        <a:pt x="195" y="1893"/>
                      </a:lnTo>
                      <a:lnTo>
                        <a:pt x="201" y="1899"/>
                      </a:lnTo>
                      <a:lnTo>
                        <a:pt x="207" y="1905"/>
                      </a:lnTo>
                      <a:lnTo>
                        <a:pt x="212" y="1910"/>
                      </a:lnTo>
                      <a:lnTo>
                        <a:pt x="218" y="1915"/>
                      </a:lnTo>
                      <a:lnTo>
                        <a:pt x="226" y="1919"/>
                      </a:lnTo>
                      <a:lnTo>
                        <a:pt x="235" y="1921"/>
                      </a:lnTo>
                      <a:lnTo>
                        <a:pt x="259" y="1923"/>
                      </a:lnTo>
                      <a:lnTo>
                        <a:pt x="261" y="1925"/>
                      </a:lnTo>
                      <a:lnTo>
                        <a:pt x="259" y="1928"/>
                      </a:lnTo>
                      <a:lnTo>
                        <a:pt x="258" y="1933"/>
                      </a:lnTo>
                      <a:lnTo>
                        <a:pt x="257" y="1935"/>
                      </a:lnTo>
                      <a:lnTo>
                        <a:pt x="257" y="1939"/>
                      </a:lnTo>
                      <a:lnTo>
                        <a:pt x="258" y="1942"/>
                      </a:lnTo>
                      <a:lnTo>
                        <a:pt x="261" y="1945"/>
                      </a:lnTo>
                      <a:lnTo>
                        <a:pt x="264" y="1947"/>
                      </a:lnTo>
                      <a:lnTo>
                        <a:pt x="272" y="1950"/>
                      </a:lnTo>
                      <a:lnTo>
                        <a:pt x="279" y="1953"/>
                      </a:lnTo>
                      <a:lnTo>
                        <a:pt x="281" y="1955"/>
                      </a:lnTo>
                      <a:lnTo>
                        <a:pt x="282" y="1958"/>
                      </a:lnTo>
                      <a:lnTo>
                        <a:pt x="282" y="1960"/>
                      </a:lnTo>
                      <a:lnTo>
                        <a:pt x="282" y="1962"/>
                      </a:lnTo>
                      <a:lnTo>
                        <a:pt x="281" y="1967"/>
                      </a:lnTo>
                      <a:lnTo>
                        <a:pt x="280" y="1973"/>
                      </a:lnTo>
                      <a:lnTo>
                        <a:pt x="281" y="1977"/>
                      </a:lnTo>
                      <a:lnTo>
                        <a:pt x="283" y="1980"/>
                      </a:lnTo>
                      <a:lnTo>
                        <a:pt x="286" y="1984"/>
                      </a:lnTo>
                      <a:lnTo>
                        <a:pt x="291" y="1987"/>
                      </a:lnTo>
                      <a:lnTo>
                        <a:pt x="299" y="1992"/>
                      </a:lnTo>
                      <a:lnTo>
                        <a:pt x="305" y="2000"/>
                      </a:lnTo>
                      <a:lnTo>
                        <a:pt x="310" y="2011"/>
                      </a:lnTo>
                      <a:lnTo>
                        <a:pt x="313" y="2022"/>
                      </a:lnTo>
                      <a:lnTo>
                        <a:pt x="316" y="2028"/>
                      </a:lnTo>
                      <a:lnTo>
                        <a:pt x="319" y="2033"/>
                      </a:lnTo>
                      <a:lnTo>
                        <a:pt x="324" y="2038"/>
                      </a:lnTo>
                      <a:lnTo>
                        <a:pt x="331" y="2041"/>
                      </a:lnTo>
                      <a:lnTo>
                        <a:pt x="340" y="2053"/>
                      </a:lnTo>
                      <a:lnTo>
                        <a:pt x="354" y="2068"/>
                      </a:lnTo>
                      <a:lnTo>
                        <a:pt x="362" y="2073"/>
                      </a:lnTo>
                      <a:lnTo>
                        <a:pt x="370" y="2076"/>
                      </a:lnTo>
                      <a:lnTo>
                        <a:pt x="373" y="2077"/>
                      </a:lnTo>
                      <a:lnTo>
                        <a:pt x="376" y="2076"/>
                      </a:lnTo>
                      <a:lnTo>
                        <a:pt x="379" y="2074"/>
                      </a:lnTo>
                      <a:lnTo>
                        <a:pt x="383" y="2071"/>
                      </a:lnTo>
                      <a:lnTo>
                        <a:pt x="386" y="2066"/>
                      </a:lnTo>
                      <a:lnTo>
                        <a:pt x="390" y="2060"/>
                      </a:lnTo>
                      <a:lnTo>
                        <a:pt x="393" y="2057"/>
                      </a:lnTo>
                      <a:lnTo>
                        <a:pt x="398" y="2055"/>
                      </a:lnTo>
                      <a:lnTo>
                        <a:pt x="402" y="2055"/>
                      </a:lnTo>
                      <a:lnTo>
                        <a:pt x="406" y="2055"/>
                      </a:lnTo>
                      <a:lnTo>
                        <a:pt x="412" y="2056"/>
                      </a:lnTo>
                      <a:lnTo>
                        <a:pt x="419" y="2058"/>
                      </a:lnTo>
                      <a:lnTo>
                        <a:pt x="428" y="2060"/>
                      </a:lnTo>
                      <a:lnTo>
                        <a:pt x="435" y="2060"/>
                      </a:lnTo>
                      <a:lnTo>
                        <a:pt x="442" y="2060"/>
                      </a:lnTo>
                      <a:lnTo>
                        <a:pt x="448" y="2058"/>
                      </a:lnTo>
                      <a:lnTo>
                        <a:pt x="454" y="2057"/>
                      </a:lnTo>
                      <a:lnTo>
                        <a:pt x="460" y="2056"/>
                      </a:lnTo>
                      <a:lnTo>
                        <a:pt x="467" y="2055"/>
                      </a:lnTo>
                      <a:lnTo>
                        <a:pt x="474" y="2055"/>
                      </a:lnTo>
                      <a:lnTo>
                        <a:pt x="486" y="2057"/>
                      </a:lnTo>
                      <a:lnTo>
                        <a:pt x="498" y="2059"/>
                      </a:lnTo>
                      <a:lnTo>
                        <a:pt x="505" y="2059"/>
                      </a:lnTo>
                      <a:lnTo>
                        <a:pt x="510" y="2058"/>
                      </a:lnTo>
                      <a:lnTo>
                        <a:pt x="512" y="2056"/>
                      </a:lnTo>
                      <a:lnTo>
                        <a:pt x="513" y="2055"/>
                      </a:lnTo>
                      <a:lnTo>
                        <a:pt x="515" y="2052"/>
                      </a:lnTo>
                      <a:lnTo>
                        <a:pt x="516" y="2048"/>
                      </a:lnTo>
                      <a:lnTo>
                        <a:pt x="521" y="2038"/>
                      </a:lnTo>
                      <a:lnTo>
                        <a:pt x="525" y="2027"/>
                      </a:lnTo>
                      <a:lnTo>
                        <a:pt x="528" y="2022"/>
                      </a:lnTo>
                      <a:lnTo>
                        <a:pt x="531" y="2018"/>
                      </a:lnTo>
                      <a:lnTo>
                        <a:pt x="535" y="2015"/>
                      </a:lnTo>
                      <a:lnTo>
                        <a:pt x="538" y="2012"/>
                      </a:lnTo>
                      <a:lnTo>
                        <a:pt x="541" y="2009"/>
                      </a:lnTo>
                      <a:lnTo>
                        <a:pt x="546" y="2008"/>
                      </a:lnTo>
                      <a:lnTo>
                        <a:pt x="550" y="2007"/>
                      </a:lnTo>
                      <a:lnTo>
                        <a:pt x="554" y="2008"/>
                      </a:lnTo>
                      <a:lnTo>
                        <a:pt x="560" y="2009"/>
                      </a:lnTo>
                      <a:lnTo>
                        <a:pt x="564" y="2013"/>
                      </a:lnTo>
                      <a:lnTo>
                        <a:pt x="569" y="2017"/>
                      </a:lnTo>
                      <a:lnTo>
                        <a:pt x="575" y="2022"/>
                      </a:lnTo>
                      <a:lnTo>
                        <a:pt x="583" y="2032"/>
                      </a:lnTo>
                      <a:lnTo>
                        <a:pt x="593" y="2040"/>
                      </a:lnTo>
                      <a:lnTo>
                        <a:pt x="597" y="2042"/>
                      </a:lnTo>
                      <a:lnTo>
                        <a:pt x="603" y="2042"/>
                      </a:lnTo>
                      <a:lnTo>
                        <a:pt x="610" y="2042"/>
                      </a:lnTo>
                      <a:lnTo>
                        <a:pt x="618" y="2039"/>
                      </a:lnTo>
                      <a:lnTo>
                        <a:pt x="623" y="2035"/>
                      </a:lnTo>
                      <a:lnTo>
                        <a:pt x="629" y="2030"/>
                      </a:lnTo>
                      <a:lnTo>
                        <a:pt x="633" y="2023"/>
                      </a:lnTo>
                      <a:lnTo>
                        <a:pt x="639" y="2017"/>
                      </a:lnTo>
                      <a:lnTo>
                        <a:pt x="643" y="2012"/>
                      </a:lnTo>
                      <a:lnTo>
                        <a:pt x="649" y="2008"/>
                      </a:lnTo>
                      <a:lnTo>
                        <a:pt x="652" y="2007"/>
                      </a:lnTo>
                      <a:lnTo>
                        <a:pt x="655" y="2007"/>
                      </a:lnTo>
                      <a:lnTo>
                        <a:pt x="658" y="2007"/>
                      </a:lnTo>
                      <a:lnTo>
                        <a:pt x="661" y="2009"/>
                      </a:lnTo>
                      <a:lnTo>
                        <a:pt x="666" y="2013"/>
                      </a:lnTo>
                      <a:lnTo>
                        <a:pt x="668" y="2017"/>
                      </a:lnTo>
                      <a:lnTo>
                        <a:pt x="669" y="2021"/>
                      </a:lnTo>
                      <a:lnTo>
                        <a:pt x="670" y="2026"/>
                      </a:lnTo>
                      <a:lnTo>
                        <a:pt x="671" y="2031"/>
                      </a:lnTo>
                      <a:lnTo>
                        <a:pt x="672" y="2035"/>
                      </a:lnTo>
                      <a:lnTo>
                        <a:pt x="675" y="2039"/>
                      </a:lnTo>
                      <a:lnTo>
                        <a:pt x="679" y="2042"/>
                      </a:lnTo>
                      <a:lnTo>
                        <a:pt x="683" y="2042"/>
                      </a:lnTo>
                      <a:lnTo>
                        <a:pt x="687" y="2041"/>
                      </a:lnTo>
                      <a:lnTo>
                        <a:pt x="693" y="2039"/>
                      </a:lnTo>
                      <a:lnTo>
                        <a:pt x="699" y="2035"/>
                      </a:lnTo>
                      <a:lnTo>
                        <a:pt x="713" y="2025"/>
                      </a:lnTo>
                      <a:lnTo>
                        <a:pt x="728" y="2013"/>
                      </a:lnTo>
                      <a:lnTo>
                        <a:pt x="758" y="1986"/>
                      </a:lnTo>
                      <a:lnTo>
                        <a:pt x="777" y="1967"/>
                      </a:lnTo>
                      <a:lnTo>
                        <a:pt x="782" y="1966"/>
                      </a:lnTo>
                      <a:lnTo>
                        <a:pt x="789" y="1963"/>
                      </a:lnTo>
                      <a:lnTo>
                        <a:pt x="795" y="1959"/>
                      </a:lnTo>
                      <a:lnTo>
                        <a:pt x="803" y="1954"/>
                      </a:lnTo>
                      <a:lnTo>
                        <a:pt x="817" y="1945"/>
                      </a:lnTo>
                      <a:lnTo>
                        <a:pt x="831" y="1937"/>
                      </a:lnTo>
                      <a:lnTo>
                        <a:pt x="838" y="1935"/>
                      </a:lnTo>
                      <a:lnTo>
                        <a:pt x="846" y="1934"/>
                      </a:lnTo>
                      <a:lnTo>
                        <a:pt x="852" y="1933"/>
                      </a:lnTo>
                      <a:lnTo>
                        <a:pt x="859" y="1933"/>
                      </a:lnTo>
                      <a:lnTo>
                        <a:pt x="872" y="1934"/>
                      </a:lnTo>
                      <a:lnTo>
                        <a:pt x="887" y="1934"/>
                      </a:lnTo>
                      <a:lnTo>
                        <a:pt x="903" y="1931"/>
                      </a:lnTo>
                      <a:lnTo>
                        <a:pt x="917" y="1925"/>
                      </a:lnTo>
                      <a:lnTo>
                        <a:pt x="925" y="1923"/>
                      </a:lnTo>
                      <a:lnTo>
                        <a:pt x="933" y="1922"/>
                      </a:lnTo>
                      <a:lnTo>
                        <a:pt x="941" y="1921"/>
                      </a:lnTo>
                      <a:lnTo>
                        <a:pt x="951" y="1923"/>
                      </a:lnTo>
                      <a:lnTo>
                        <a:pt x="963" y="1925"/>
                      </a:lnTo>
                      <a:lnTo>
                        <a:pt x="973" y="1928"/>
                      </a:lnTo>
                      <a:lnTo>
                        <a:pt x="983" y="1932"/>
                      </a:lnTo>
                      <a:lnTo>
                        <a:pt x="993" y="1936"/>
                      </a:lnTo>
                      <a:lnTo>
                        <a:pt x="1001" y="1942"/>
                      </a:lnTo>
                      <a:lnTo>
                        <a:pt x="1009" y="1949"/>
                      </a:lnTo>
                      <a:lnTo>
                        <a:pt x="1015" y="1958"/>
                      </a:lnTo>
                      <a:lnTo>
                        <a:pt x="1021" y="1967"/>
                      </a:lnTo>
                      <a:lnTo>
                        <a:pt x="1023" y="1972"/>
                      </a:lnTo>
                      <a:lnTo>
                        <a:pt x="1026" y="1975"/>
                      </a:lnTo>
                      <a:lnTo>
                        <a:pt x="1030" y="1978"/>
                      </a:lnTo>
                      <a:lnTo>
                        <a:pt x="1033" y="1979"/>
                      </a:lnTo>
                      <a:lnTo>
                        <a:pt x="1040" y="1980"/>
                      </a:lnTo>
                      <a:lnTo>
                        <a:pt x="1049" y="1979"/>
                      </a:lnTo>
                      <a:lnTo>
                        <a:pt x="1067" y="1974"/>
                      </a:lnTo>
                      <a:lnTo>
                        <a:pt x="1086" y="1971"/>
                      </a:lnTo>
                      <a:lnTo>
                        <a:pt x="1095" y="1971"/>
                      </a:lnTo>
                      <a:lnTo>
                        <a:pt x="1104" y="1969"/>
                      </a:lnTo>
                      <a:lnTo>
                        <a:pt x="1113" y="1967"/>
                      </a:lnTo>
                      <a:lnTo>
                        <a:pt x="1119" y="1964"/>
                      </a:lnTo>
                      <a:lnTo>
                        <a:pt x="1126" y="1960"/>
                      </a:lnTo>
                      <a:lnTo>
                        <a:pt x="1132" y="1955"/>
                      </a:lnTo>
                      <a:lnTo>
                        <a:pt x="1138" y="1951"/>
                      </a:lnTo>
                      <a:lnTo>
                        <a:pt x="1143" y="1946"/>
                      </a:lnTo>
                      <a:lnTo>
                        <a:pt x="1163" y="1921"/>
                      </a:lnTo>
                      <a:lnTo>
                        <a:pt x="1184" y="1894"/>
                      </a:lnTo>
                      <a:lnTo>
                        <a:pt x="1278" y="1789"/>
                      </a:lnTo>
                      <a:lnTo>
                        <a:pt x="1284" y="1783"/>
                      </a:lnTo>
                      <a:lnTo>
                        <a:pt x="1291" y="1777"/>
                      </a:lnTo>
                      <a:lnTo>
                        <a:pt x="1297" y="1774"/>
                      </a:lnTo>
                      <a:lnTo>
                        <a:pt x="1304" y="1772"/>
                      </a:lnTo>
                      <a:lnTo>
                        <a:pt x="1310" y="1771"/>
                      </a:lnTo>
                      <a:lnTo>
                        <a:pt x="1317" y="1770"/>
                      </a:lnTo>
                      <a:lnTo>
                        <a:pt x="1323" y="1771"/>
                      </a:lnTo>
                      <a:lnTo>
                        <a:pt x="1331" y="1771"/>
                      </a:lnTo>
                      <a:lnTo>
                        <a:pt x="1345" y="1773"/>
                      </a:lnTo>
                      <a:lnTo>
                        <a:pt x="1360" y="1774"/>
                      </a:lnTo>
                      <a:lnTo>
                        <a:pt x="1369" y="1774"/>
                      </a:lnTo>
                      <a:lnTo>
                        <a:pt x="1376" y="1773"/>
                      </a:lnTo>
                      <a:lnTo>
                        <a:pt x="1385" y="1770"/>
                      </a:lnTo>
                      <a:lnTo>
                        <a:pt x="1395" y="1766"/>
                      </a:lnTo>
                      <a:lnTo>
                        <a:pt x="1422" y="1755"/>
                      </a:lnTo>
                      <a:lnTo>
                        <a:pt x="1446" y="1742"/>
                      </a:lnTo>
                      <a:lnTo>
                        <a:pt x="1458" y="1735"/>
                      </a:lnTo>
                      <a:lnTo>
                        <a:pt x="1470" y="1728"/>
                      </a:lnTo>
                      <a:lnTo>
                        <a:pt x="1482" y="1720"/>
                      </a:lnTo>
                      <a:lnTo>
                        <a:pt x="1494" y="1710"/>
                      </a:lnTo>
                      <a:lnTo>
                        <a:pt x="1509" y="1696"/>
                      </a:lnTo>
                      <a:lnTo>
                        <a:pt x="1523" y="1684"/>
                      </a:lnTo>
                      <a:lnTo>
                        <a:pt x="1531" y="1679"/>
                      </a:lnTo>
                      <a:lnTo>
                        <a:pt x="1539" y="1676"/>
                      </a:lnTo>
                      <a:lnTo>
                        <a:pt x="1548" y="1675"/>
                      </a:lnTo>
                      <a:lnTo>
                        <a:pt x="1560" y="1675"/>
                      </a:lnTo>
                      <a:lnTo>
                        <a:pt x="1570" y="1675"/>
                      </a:lnTo>
                      <a:lnTo>
                        <a:pt x="1577" y="1672"/>
                      </a:lnTo>
                      <a:lnTo>
                        <a:pt x="1585" y="1668"/>
                      </a:lnTo>
                      <a:lnTo>
                        <a:pt x="1591" y="1664"/>
                      </a:lnTo>
                      <a:lnTo>
                        <a:pt x="1604" y="1653"/>
                      </a:lnTo>
                      <a:lnTo>
                        <a:pt x="1618" y="1642"/>
                      </a:lnTo>
                      <a:lnTo>
                        <a:pt x="1630" y="1637"/>
                      </a:lnTo>
                      <a:lnTo>
                        <a:pt x="1642" y="1634"/>
                      </a:lnTo>
                      <a:lnTo>
                        <a:pt x="1655" y="1630"/>
                      </a:lnTo>
                      <a:lnTo>
                        <a:pt x="1667" y="1628"/>
                      </a:lnTo>
                      <a:lnTo>
                        <a:pt x="1679" y="1625"/>
                      </a:lnTo>
                      <a:lnTo>
                        <a:pt x="1691" y="1621"/>
                      </a:lnTo>
                      <a:lnTo>
                        <a:pt x="1696" y="1618"/>
                      </a:lnTo>
                      <a:lnTo>
                        <a:pt x="1701" y="1615"/>
                      </a:lnTo>
                      <a:lnTo>
                        <a:pt x="1706" y="1611"/>
                      </a:lnTo>
                      <a:lnTo>
                        <a:pt x="1711" y="1606"/>
                      </a:lnTo>
                      <a:lnTo>
                        <a:pt x="1715" y="1601"/>
                      </a:lnTo>
                      <a:lnTo>
                        <a:pt x="1720" y="1598"/>
                      </a:lnTo>
                      <a:lnTo>
                        <a:pt x="1724" y="1595"/>
                      </a:lnTo>
                      <a:lnTo>
                        <a:pt x="1728" y="1593"/>
                      </a:lnTo>
                      <a:lnTo>
                        <a:pt x="1738" y="1590"/>
                      </a:lnTo>
                      <a:lnTo>
                        <a:pt x="1748" y="1589"/>
                      </a:lnTo>
                      <a:lnTo>
                        <a:pt x="1758" y="1588"/>
                      </a:lnTo>
                      <a:lnTo>
                        <a:pt x="1768" y="1586"/>
                      </a:lnTo>
                      <a:lnTo>
                        <a:pt x="1773" y="1584"/>
                      </a:lnTo>
                      <a:lnTo>
                        <a:pt x="1778" y="1582"/>
                      </a:lnTo>
                      <a:lnTo>
                        <a:pt x="1782" y="1579"/>
                      </a:lnTo>
                      <a:lnTo>
                        <a:pt x="1788" y="1575"/>
                      </a:lnTo>
                      <a:lnTo>
                        <a:pt x="1795" y="1567"/>
                      </a:lnTo>
                      <a:lnTo>
                        <a:pt x="1803" y="1560"/>
                      </a:lnTo>
                      <a:lnTo>
                        <a:pt x="1813" y="1555"/>
                      </a:lnTo>
                      <a:lnTo>
                        <a:pt x="1821" y="1549"/>
                      </a:lnTo>
                      <a:lnTo>
                        <a:pt x="1841" y="1543"/>
                      </a:lnTo>
                      <a:lnTo>
                        <a:pt x="1861" y="1537"/>
                      </a:lnTo>
                      <a:lnTo>
                        <a:pt x="1883" y="1533"/>
                      </a:lnTo>
                      <a:lnTo>
                        <a:pt x="1903" y="1528"/>
                      </a:lnTo>
                      <a:lnTo>
                        <a:pt x="1914" y="1523"/>
                      </a:lnTo>
                      <a:lnTo>
                        <a:pt x="1924" y="1519"/>
                      </a:lnTo>
                      <a:lnTo>
                        <a:pt x="1934" y="1515"/>
                      </a:lnTo>
                      <a:lnTo>
                        <a:pt x="1943" y="1508"/>
                      </a:lnTo>
                      <a:lnTo>
                        <a:pt x="1958" y="1495"/>
                      </a:lnTo>
                      <a:lnTo>
                        <a:pt x="1972" y="1479"/>
                      </a:lnTo>
                      <a:lnTo>
                        <a:pt x="1980" y="1472"/>
                      </a:lnTo>
                      <a:lnTo>
                        <a:pt x="1988" y="1465"/>
                      </a:lnTo>
                      <a:lnTo>
                        <a:pt x="1996" y="1460"/>
                      </a:lnTo>
                      <a:lnTo>
                        <a:pt x="2004" y="1455"/>
                      </a:lnTo>
                      <a:lnTo>
                        <a:pt x="2010" y="1453"/>
                      </a:lnTo>
                      <a:lnTo>
                        <a:pt x="2016" y="1449"/>
                      </a:lnTo>
                      <a:lnTo>
                        <a:pt x="2021" y="1445"/>
                      </a:lnTo>
                      <a:lnTo>
                        <a:pt x="2025" y="1439"/>
                      </a:lnTo>
                      <a:lnTo>
                        <a:pt x="2031" y="1434"/>
                      </a:lnTo>
                      <a:lnTo>
                        <a:pt x="2036" y="1429"/>
                      </a:lnTo>
                      <a:lnTo>
                        <a:pt x="2042" y="1426"/>
                      </a:lnTo>
                      <a:lnTo>
                        <a:pt x="2049" y="1424"/>
                      </a:lnTo>
                      <a:lnTo>
                        <a:pt x="2049" y="1424"/>
                      </a:lnTo>
                      <a:lnTo>
                        <a:pt x="2101" y="1385"/>
                      </a:lnTo>
                      <a:lnTo>
                        <a:pt x="2110" y="1371"/>
                      </a:lnTo>
                      <a:lnTo>
                        <a:pt x="2116" y="1357"/>
                      </a:lnTo>
                      <a:lnTo>
                        <a:pt x="2123" y="1342"/>
                      </a:lnTo>
                      <a:lnTo>
                        <a:pt x="2128" y="1327"/>
                      </a:lnTo>
                      <a:lnTo>
                        <a:pt x="2139" y="1298"/>
                      </a:lnTo>
                      <a:lnTo>
                        <a:pt x="2150" y="1269"/>
                      </a:lnTo>
                      <a:lnTo>
                        <a:pt x="2156" y="1256"/>
                      </a:lnTo>
                      <a:lnTo>
                        <a:pt x="2163" y="1243"/>
                      </a:lnTo>
                      <a:lnTo>
                        <a:pt x="2171" y="1232"/>
                      </a:lnTo>
                      <a:lnTo>
                        <a:pt x="2181" y="1221"/>
                      </a:lnTo>
                      <a:lnTo>
                        <a:pt x="2186" y="1217"/>
                      </a:lnTo>
                      <a:lnTo>
                        <a:pt x="2193" y="1212"/>
                      </a:lnTo>
                      <a:lnTo>
                        <a:pt x="2199" y="1208"/>
                      </a:lnTo>
                      <a:lnTo>
                        <a:pt x="2206" y="1205"/>
                      </a:lnTo>
                      <a:lnTo>
                        <a:pt x="2213" y="1202"/>
                      </a:lnTo>
                      <a:lnTo>
                        <a:pt x="2222" y="1199"/>
                      </a:lnTo>
                      <a:lnTo>
                        <a:pt x="2231" y="1197"/>
                      </a:lnTo>
                      <a:lnTo>
                        <a:pt x="2239" y="1195"/>
                      </a:lnTo>
                      <a:lnTo>
                        <a:pt x="2248" y="1194"/>
                      </a:lnTo>
                      <a:lnTo>
                        <a:pt x="2255" y="1191"/>
                      </a:lnTo>
                      <a:lnTo>
                        <a:pt x="2263" y="1189"/>
                      </a:lnTo>
                      <a:lnTo>
                        <a:pt x="2271" y="1184"/>
                      </a:lnTo>
                      <a:lnTo>
                        <a:pt x="2284" y="1176"/>
                      </a:lnTo>
                      <a:lnTo>
                        <a:pt x="2296" y="1164"/>
                      </a:lnTo>
                      <a:lnTo>
                        <a:pt x="2320" y="1140"/>
                      </a:lnTo>
                      <a:lnTo>
                        <a:pt x="2343" y="1116"/>
                      </a:lnTo>
                      <a:lnTo>
                        <a:pt x="2356" y="1105"/>
                      </a:lnTo>
                      <a:lnTo>
                        <a:pt x="2371" y="1095"/>
                      </a:lnTo>
                      <a:lnTo>
                        <a:pt x="2386" y="1084"/>
                      </a:lnTo>
                      <a:lnTo>
                        <a:pt x="2402" y="1073"/>
                      </a:lnTo>
                      <a:lnTo>
                        <a:pt x="2417" y="1062"/>
                      </a:lnTo>
                      <a:lnTo>
                        <a:pt x="2431" y="1049"/>
                      </a:lnTo>
                      <a:lnTo>
                        <a:pt x="2437" y="1043"/>
                      </a:lnTo>
                      <a:lnTo>
                        <a:pt x="2442" y="1036"/>
                      </a:lnTo>
                      <a:lnTo>
                        <a:pt x="2447" y="1029"/>
                      </a:lnTo>
                      <a:lnTo>
                        <a:pt x="2450" y="1021"/>
                      </a:lnTo>
                      <a:lnTo>
                        <a:pt x="2451" y="1003"/>
                      </a:lnTo>
                      <a:lnTo>
                        <a:pt x="2451" y="985"/>
                      </a:lnTo>
                      <a:lnTo>
                        <a:pt x="2450" y="966"/>
                      </a:lnTo>
                      <a:lnTo>
                        <a:pt x="2450" y="948"/>
                      </a:lnTo>
                      <a:lnTo>
                        <a:pt x="2455" y="946"/>
                      </a:lnTo>
                      <a:lnTo>
                        <a:pt x="2461" y="943"/>
                      </a:lnTo>
                      <a:lnTo>
                        <a:pt x="2466" y="941"/>
                      </a:lnTo>
                      <a:lnTo>
                        <a:pt x="2471" y="939"/>
                      </a:lnTo>
                      <a:lnTo>
                        <a:pt x="2483" y="937"/>
                      </a:lnTo>
                      <a:lnTo>
                        <a:pt x="2496" y="934"/>
                      </a:lnTo>
                      <a:lnTo>
                        <a:pt x="2506" y="931"/>
                      </a:lnTo>
                      <a:lnTo>
                        <a:pt x="2517" y="926"/>
                      </a:lnTo>
                      <a:lnTo>
                        <a:pt x="2528" y="920"/>
                      </a:lnTo>
                      <a:lnTo>
                        <a:pt x="2538" y="913"/>
                      </a:lnTo>
                      <a:lnTo>
                        <a:pt x="2549" y="906"/>
                      </a:lnTo>
                      <a:lnTo>
                        <a:pt x="2558" y="898"/>
                      </a:lnTo>
                      <a:lnTo>
                        <a:pt x="2567" y="891"/>
                      </a:lnTo>
                      <a:lnTo>
                        <a:pt x="2574" y="883"/>
                      </a:lnTo>
                      <a:lnTo>
                        <a:pt x="2587" y="870"/>
                      </a:lnTo>
                      <a:lnTo>
                        <a:pt x="2602" y="858"/>
                      </a:lnTo>
                      <a:lnTo>
                        <a:pt x="2619" y="845"/>
                      </a:lnTo>
                      <a:lnTo>
                        <a:pt x="2638" y="833"/>
                      </a:lnTo>
                      <a:lnTo>
                        <a:pt x="2675" y="810"/>
                      </a:lnTo>
                      <a:lnTo>
                        <a:pt x="2707" y="788"/>
                      </a:lnTo>
                      <a:lnTo>
                        <a:pt x="2786" y="730"/>
                      </a:lnTo>
                      <a:lnTo>
                        <a:pt x="2788" y="729"/>
                      </a:lnTo>
                      <a:lnTo>
                        <a:pt x="2791" y="730"/>
                      </a:lnTo>
                      <a:lnTo>
                        <a:pt x="2794" y="731"/>
                      </a:lnTo>
                      <a:lnTo>
                        <a:pt x="2799" y="733"/>
                      </a:lnTo>
                      <a:lnTo>
                        <a:pt x="2810" y="738"/>
                      </a:lnTo>
                      <a:lnTo>
                        <a:pt x="2820" y="745"/>
                      </a:lnTo>
                      <a:lnTo>
                        <a:pt x="2832" y="752"/>
                      </a:lnTo>
                      <a:lnTo>
                        <a:pt x="2843" y="759"/>
                      </a:lnTo>
                      <a:lnTo>
                        <a:pt x="2853" y="765"/>
                      </a:lnTo>
                      <a:lnTo>
                        <a:pt x="2859" y="767"/>
                      </a:lnTo>
                      <a:lnTo>
                        <a:pt x="2875" y="762"/>
                      </a:lnTo>
                      <a:lnTo>
                        <a:pt x="2889" y="756"/>
                      </a:lnTo>
                      <a:lnTo>
                        <a:pt x="2902" y="748"/>
                      </a:lnTo>
                      <a:lnTo>
                        <a:pt x="2916" y="739"/>
                      </a:lnTo>
                      <a:lnTo>
                        <a:pt x="2923" y="737"/>
                      </a:lnTo>
                      <a:lnTo>
                        <a:pt x="2929" y="735"/>
                      </a:lnTo>
                      <a:lnTo>
                        <a:pt x="2935" y="734"/>
                      </a:lnTo>
                      <a:lnTo>
                        <a:pt x="2939" y="734"/>
                      </a:lnTo>
                      <a:lnTo>
                        <a:pt x="2950" y="733"/>
                      </a:lnTo>
                      <a:lnTo>
                        <a:pt x="2962" y="731"/>
                      </a:lnTo>
                      <a:lnTo>
                        <a:pt x="2969" y="727"/>
                      </a:lnTo>
                      <a:lnTo>
                        <a:pt x="2978" y="723"/>
                      </a:lnTo>
                      <a:lnTo>
                        <a:pt x="2988" y="717"/>
                      </a:lnTo>
                      <a:lnTo>
                        <a:pt x="2999" y="709"/>
                      </a:lnTo>
                      <a:lnTo>
                        <a:pt x="3021" y="690"/>
                      </a:lnTo>
                      <a:lnTo>
                        <a:pt x="3044" y="668"/>
                      </a:lnTo>
                      <a:lnTo>
                        <a:pt x="3055" y="657"/>
                      </a:lnTo>
                      <a:lnTo>
                        <a:pt x="3064" y="645"/>
                      </a:lnTo>
                      <a:lnTo>
                        <a:pt x="3073" y="635"/>
                      </a:lnTo>
                      <a:lnTo>
                        <a:pt x="3082" y="623"/>
                      </a:lnTo>
                      <a:lnTo>
                        <a:pt x="3088" y="613"/>
                      </a:lnTo>
                      <a:lnTo>
                        <a:pt x="3094" y="603"/>
                      </a:lnTo>
                      <a:lnTo>
                        <a:pt x="3097" y="594"/>
                      </a:lnTo>
                      <a:lnTo>
                        <a:pt x="3098" y="586"/>
                      </a:lnTo>
                      <a:lnTo>
                        <a:pt x="3099" y="583"/>
                      </a:lnTo>
                      <a:lnTo>
                        <a:pt x="3101" y="578"/>
                      </a:lnTo>
                      <a:lnTo>
                        <a:pt x="3105" y="574"/>
                      </a:lnTo>
                      <a:lnTo>
                        <a:pt x="3111" y="571"/>
                      </a:lnTo>
                      <a:lnTo>
                        <a:pt x="3122" y="563"/>
                      </a:lnTo>
                      <a:lnTo>
                        <a:pt x="3129" y="558"/>
                      </a:lnTo>
                      <a:lnTo>
                        <a:pt x="3136" y="553"/>
                      </a:lnTo>
                      <a:lnTo>
                        <a:pt x="3141" y="546"/>
                      </a:lnTo>
                      <a:lnTo>
                        <a:pt x="3147" y="540"/>
                      </a:lnTo>
                      <a:lnTo>
                        <a:pt x="3152" y="533"/>
                      </a:lnTo>
                      <a:lnTo>
                        <a:pt x="3162" y="518"/>
                      </a:lnTo>
                      <a:lnTo>
                        <a:pt x="3172" y="505"/>
                      </a:lnTo>
                      <a:lnTo>
                        <a:pt x="3177" y="501"/>
                      </a:lnTo>
                      <a:lnTo>
                        <a:pt x="3179" y="496"/>
                      </a:lnTo>
                      <a:lnTo>
                        <a:pt x="3181" y="492"/>
                      </a:lnTo>
                      <a:lnTo>
                        <a:pt x="3183" y="488"/>
                      </a:lnTo>
                      <a:lnTo>
                        <a:pt x="3184" y="481"/>
                      </a:lnTo>
                      <a:lnTo>
                        <a:pt x="3184" y="474"/>
                      </a:lnTo>
                      <a:lnTo>
                        <a:pt x="3185" y="467"/>
                      </a:lnTo>
                      <a:lnTo>
                        <a:pt x="3186" y="461"/>
                      </a:lnTo>
                      <a:lnTo>
                        <a:pt x="3189" y="456"/>
                      </a:lnTo>
                      <a:lnTo>
                        <a:pt x="3191" y="453"/>
                      </a:lnTo>
                      <a:lnTo>
                        <a:pt x="3195" y="449"/>
                      </a:lnTo>
                      <a:lnTo>
                        <a:pt x="3199" y="445"/>
                      </a:lnTo>
                      <a:lnTo>
                        <a:pt x="3206" y="440"/>
                      </a:lnTo>
                      <a:lnTo>
                        <a:pt x="3216" y="430"/>
                      </a:lnTo>
                      <a:lnTo>
                        <a:pt x="3225" y="421"/>
                      </a:lnTo>
                      <a:lnTo>
                        <a:pt x="3231" y="414"/>
                      </a:lnTo>
                      <a:lnTo>
                        <a:pt x="3271" y="358"/>
                      </a:lnTo>
                      <a:lnTo>
                        <a:pt x="3284" y="343"/>
                      </a:lnTo>
                      <a:lnTo>
                        <a:pt x="3298" y="328"/>
                      </a:lnTo>
                      <a:lnTo>
                        <a:pt x="3305" y="320"/>
                      </a:lnTo>
                      <a:lnTo>
                        <a:pt x="3312" y="313"/>
                      </a:lnTo>
                      <a:lnTo>
                        <a:pt x="3317" y="304"/>
                      </a:lnTo>
                      <a:lnTo>
                        <a:pt x="3321" y="295"/>
                      </a:lnTo>
                      <a:lnTo>
                        <a:pt x="3319" y="270"/>
                      </a:lnTo>
                      <a:lnTo>
                        <a:pt x="3319" y="270"/>
                      </a:lnTo>
                      <a:lnTo>
                        <a:pt x="3303" y="268"/>
                      </a:lnTo>
                      <a:lnTo>
                        <a:pt x="3289" y="268"/>
                      </a:lnTo>
                      <a:lnTo>
                        <a:pt x="3282" y="268"/>
                      </a:lnTo>
                      <a:lnTo>
                        <a:pt x="3275" y="266"/>
                      </a:lnTo>
                      <a:lnTo>
                        <a:pt x="3269" y="263"/>
                      </a:lnTo>
                      <a:lnTo>
                        <a:pt x="3262" y="258"/>
                      </a:lnTo>
                      <a:lnTo>
                        <a:pt x="3257" y="250"/>
                      </a:lnTo>
                      <a:lnTo>
                        <a:pt x="3253" y="244"/>
                      </a:lnTo>
                      <a:lnTo>
                        <a:pt x="3251" y="236"/>
                      </a:lnTo>
                      <a:lnTo>
                        <a:pt x="3250" y="229"/>
                      </a:lnTo>
                      <a:lnTo>
                        <a:pt x="3249" y="221"/>
                      </a:lnTo>
                      <a:lnTo>
                        <a:pt x="3248" y="214"/>
                      </a:lnTo>
                      <a:lnTo>
                        <a:pt x="3245" y="207"/>
                      </a:lnTo>
                      <a:lnTo>
                        <a:pt x="3242" y="200"/>
                      </a:lnTo>
                      <a:lnTo>
                        <a:pt x="3237" y="195"/>
                      </a:lnTo>
                      <a:lnTo>
                        <a:pt x="3232" y="191"/>
                      </a:lnTo>
                      <a:lnTo>
                        <a:pt x="3228" y="186"/>
                      </a:lnTo>
                      <a:lnTo>
                        <a:pt x="3222" y="183"/>
                      </a:lnTo>
                      <a:lnTo>
                        <a:pt x="3210" y="178"/>
                      </a:lnTo>
                      <a:lnTo>
                        <a:pt x="3198" y="173"/>
                      </a:lnTo>
                      <a:lnTo>
                        <a:pt x="3191" y="171"/>
                      </a:lnTo>
                      <a:lnTo>
                        <a:pt x="3184" y="169"/>
                      </a:lnTo>
                      <a:lnTo>
                        <a:pt x="3179" y="166"/>
                      </a:lnTo>
                      <a:lnTo>
                        <a:pt x="3176" y="164"/>
                      </a:lnTo>
                      <a:lnTo>
                        <a:pt x="3171" y="157"/>
                      </a:lnTo>
                      <a:lnTo>
                        <a:pt x="3169" y="151"/>
                      </a:lnTo>
                      <a:lnTo>
                        <a:pt x="3168" y="149"/>
                      </a:lnTo>
                      <a:lnTo>
                        <a:pt x="3166" y="145"/>
                      </a:lnTo>
                      <a:lnTo>
                        <a:pt x="3164" y="144"/>
                      </a:lnTo>
                      <a:lnTo>
                        <a:pt x="3161" y="143"/>
                      </a:lnTo>
                      <a:lnTo>
                        <a:pt x="3156" y="142"/>
                      </a:lnTo>
                      <a:lnTo>
                        <a:pt x="3150" y="143"/>
                      </a:lnTo>
                      <a:lnTo>
                        <a:pt x="3142" y="144"/>
                      </a:lnTo>
                      <a:lnTo>
                        <a:pt x="3132" y="146"/>
                      </a:lnTo>
                      <a:lnTo>
                        <a:pt x="3124" y="149"/>
                      </a:lnTo>
                      <a:lnTo>
                        <a:pt x="3117" y="150"/>
                      </a:lnTo>
                      <a:lnTo>
                        <a:pt x="3111" y="150"/>
                      </a:lnTo>
                      <a:lnTo>
                        <a:pt x="3107" y="149"/>
                      </a:lnTo>
                      <a:lnTo>
                        <a:pt x="3102" y="146"/>
                      </a:lnTo>
                      <a:lnTo>
                        <a:pt x="3099" y="143"/>
                      </a:lnTo>
                      <a:lnTo>
                        <a:pt x="3097" y="139"/>
                      </a:lnTo>
                      <a:lnTo>
                        <a:pt x="3096" y="136"/>
                      </a:lnTo>
                      <a:lnTo>
                        <a:pt x="3093" y="115"/>
                      </a:lnTo>
                      <a:lnTo>
                        <a:pt x="3087" y="96"/>
                      </a:lnTo>
                      <a:lnTo>
                        <a:pt x="3085" y="91"/>
                      </a:lnTo>
                      <a:lnTo>
                        <a:pt x="3082" y="87"/>
                      </a:lnTo>
                      <a:lnTo>
                        <a:pt x="3080" y="84"/>
                      </a:lnTo>
                      <a:lnTo>
                        <a:pt x="3076" y="82"/>
                      </a:lnTo>
                      <a:lnTo>
                        <a:pt x="3069" y="78"/>
                      </a:lnTo>
                      <a:lnTo>
                        <a:pt x="3061" y="76"/>
                      </a:lnTo>
                      <a:lnTo>
                        <a:pt x="3054" y="74"/>
                      </a:lnTo>
                      <a:lnTo>
                        <a:pt x="3047" y="73"/>
                      </a:lnTo>
                      <a:lnTo>
                        <a:pt x="3040" y="70"/>
                      </a:lnTo>
                      <a:lnTo>
                        <a:pt x="3034" y="65"/>
                      </a:lnTo>
                      <a:lnTo>
                        <a:pt x="3029" y="51"/>
                      </a:lnTo>
                      <a:lnTo>
                        <a:pt x="3026" y="38"/>
                      </a:lnTo>
                      <a:lnTo>
                        <a:pt x="3012" y="32"/>
                      </a:lnTo>
                      <a:lnTo>
                        <a:pt x="2997" y="27"/>
                      </a:lnTo>
                      <a:lnTo>
                        <a:pt x="2995" y="23"/>
                      </a:lnTo>
                      <a:lnTo>
                        <a:pt x="2994" y="19"/>
                      </a:lnTo>
                      <a:lnTo>
                        <a:pt x="2993" y="15"/>
                      </a:lnTo>
                      <a:lnTo>
                        <a:pt x="2993" y="10"/>
                      </a:lnTo>
                      <a:lnTo>
                        <a:pt x="2992" y="7"/>
                      </a:lnTo>
                      <a:lnTo>
                        <a:pt x="2990" y="4"/>
                      </a:lnTo>
                      <a:lnTo>
                        <a:pt x="2987" y="2"/>
                      </a:lnTo>
                      <a:lnTo>
                        <a:pt x="2982" y="1"/>
                      </a:lnTo>
                      <a:lnTo>
                        <a:pt x="2974" y="2"/>
                      </a:lnTo>
                      <a:lnTo>
                        <a:pt x="2964" y="3"/>
                      </a:lnTo>
                      <a:lnTo>
                        <a:pt x="2955" y="5"/>
                      </a:lnTo>
                      <a:lnTo>
                        <a:pt x="2945" y="7"/>
                      </a:lnTo>
                      <a:lnTo>
                        <a:pt x="2925" y="13"/>
                      </a:lnTo>
                      <a:lnTo>
                        <a:pt x="2903" y="19"/>
                      </a:lnTo>
                      <a:lnTo>
                        <a:pt x="2883" y="24"/>
                      </a:lnTo>
                      <a:lnTo>
                        <a:pt x="2864" y="28"/>
                      </a:lnTo>
                      <a:lnTo>
                        <a:pt x="2854" y="29"/>
                      </a:lnTo>
                      <a:lnTo>
                        <a:pt x="2844" y="28"/>
                      </a:lnTo>
                      <a:lnTo>
                        <a:pt x="2835" y="27"/>
                      </a:lnTo>
                      <a:lnTo>
                        <a:pt x="2827" y="24"/>
                      </a:lnTo>
                      <a:lnTo>
                        <a:pt x="2807" y="15"/>
                      </a:lnTo>
                      <a:lnTo>
                        <a:pt x="2789" y="5"/>
                      </a:lnTo>
                      <a:lnTo>
                        <a:pt x="2780" y="1"/>
                      </a:lnTo>
                      <a:lnTo>
                        <a:pt x="2771" y="0"/>
                      </a:lnTo>
                      <a:lnTo>
                        <a:pt x="2765" y="0"/>
                      </a:lnTo>
                      <a:lnTo>
                        <a:pt x="2761" y="1"/>
                      </a:lnTo>
                      <a:lnTo>
                        <a:pt x="2754" y="2"/>
                      </a:lnTo>
                      <a:lnTo>
                        <a:pt x="2749" y="4"/>
                      </a:lnTo>
                      <a:lnTo>
                        <a:pt x="2643" y="56"/>
                      </a:lnTo>
                      <a:lnTo>
                        <a:pt x="2635" y="60"/>
                      </a:lnTo>
                      <a:lnTo>
                        <a:pt x="2626" y="63"/>
                      </a:lnTo>
                      <a:lnTo>
                        <a:pt x="2618" y="65"/>
                      </a:lnTo>
                      <a:lnTo>
                        <a:pt x="2612" y="67"/>
                      </a:lnTo>
                      <a:lnTo>
                        <a:pt x="2600" y="67"/>
                      </a:lnTo>
                      <a:lnTo>
                        <a:pt x="2590" y="64"/>
                      </a:lnTo>
                      <a:lnTo>
                        <a:pt x="2581" y="61"/>
                      </a:lnTo>
                      <a:lnTo>
                        <a:pt x="2570" y="59"/>
                      </a:lnTo>
                      <a:lnTo>
                        <a:pt x="2564" y="57"/>
                      </a:lnTo>
                      <a:lnTo>
                        <a:pt x="2558" y="57"/>
                      </a:lnTo>
                      <a:lnTo>
                        <a:pt x="2551" y="57"/>
                      </a:lnTo>
                      <a:lnTo>
                        <a:pt x="2543" y="57"/>
                      </a:lnTo>
                      <a:lnTo>
                        <a:pt x="2533" y="58"/>
                      </a:lnTo>
                      <a:lnTo>
                        <a:pt x="2521" y="61"/>
                      </a:lnTo>
                      <a:lnTo>
                        <a:pt x="2509" y="64"/>
                      </a:lnTo>
                      <a:lnTo>
                        <a:pt x="2496" y="68"/>
                      </a:lnTo>
                      <a:lnTo>
                        <a:pt x="2469" y="76"/>
                      </a:lnTo>
                      <a:lnTo>
                        <a:pt x="2442" y="83"/>
                      </a:lnTo>
                      <a:lnTo>
                        <a:pt x="2429" y="85"/>
                      </a:lnTo>
                      <a:lnTo>
                        <a:pt x="2415" y="87"/>
                      </a:lnTo>
                      <a:lnTo>
                        <a:pt x="2402" y="87"/>
                      </a:lnTo>
                      <a:lnTo>
                        <a:pt x="2390" y="86"/>
                      </a:lnTo>
                      <a:lnTo>
                        <a:pt x="2384" y="84"/>
                      </a:lnTo>
                      <a:lnTo>
                        <a:pt x="2379" y="83"/>
                      </a:lnTo>
                      <a:lnTo>
                        <a:pt x="2373" y="79"/>
                      </a:lnTo>
                      <a:lnTo>
                        <a:pt x="2368" y="77"/>
                      </a:lnTo>
                      <a:lnTo>
                        <a:pt x="2362" y="74"/>
                      </a:lnTo>
                      <a:lnTo>
                        <a:pt x="2358" y="70"/>
                      </a:lnTo>
                      <a:lnTo>
                        <a:pt x="2354" y="64"/>
                      </a:lnTo>
                      <a:lnTo>
                        <a:pt x="2349" y="59"/>
                      </a:lnTo>
                      <a:lnTo>
                        <a:pt x="2344" y="52"/>
                      </a:lnTo>
                      <a:lnTo>
                        <a:pt x="2338" y="48"/>
                      </a:lnTo>
                      <a:lnTo>
                        <a:pt x="2332" y="46"/>
                      </a:lnTo>
                      <a:lnTo>
                        <a:pt x="2326" y="46"/>
                      </a:lnTo>
                      <a:lnTo>
                        <a:pt x="2319" y="46"/>
                      </a:lnTo>
                      <a:lnTo>
                        <a:pt x="2314" y="48"/>
                      </a:lnTo>
                      <a:lnTo>
                        <a:pt x="2307" y="51"/>
                      </a:lnTo>
                      <a:lnTo>
                        <a:pt x="2301" y="55"/>
                      </a:lnTo>
                      <a:lnTo>
                        <a:pt x="2288" y="63"/>
                      </a:lnTo>
                      <a:lnTo>
                        <a:pt x="2275" y="72"/>
                      </a:lnTo>
                      <a:lnTo>
                        <a:pt x="2269" y="75"/>
                      </a:lnTo>
                      <a:lnTo>
                        <a:pt x="2263" y="78"/>
                      </a:lnTo>
                      <a:lnTo>
                        <a:pt x="2258" y="81"/>
                      </a:lnTo>
                      <a:lnTo>
                        <a:pt x="2252" y="81"/>
                      </a:lnTo>
                      <a:lnTo>
                        <a:pt x="2237" y="78"/>
                      </a:lnTo>
                      <a:lnTo>
                        <a:pt x="2223" y="76"/>
                      </a:lnTo>
                      <a:lnTo>
                        <a:pt x="2217" y="74"/>
                      </a:lnTo>
                      <a:lnTo>
                        <a:pt x="2210" y="74"/>
                      </a:lnTo>
                      <a:lnTo>
                        <a:pt x="2203" y="74"/>
                      </a:lnTo>
                      <a:lnTo>
                        <a:pt x="2194" y="75"/>
                      </a:lnTo>
                      <a:lnTo>
                        <a:pt x="2186" y="75"/>
                      </a:lnTo>
                      <a:lnTo>
                        <a:pt x="2179" y="74"/>
                      </a:lnTo>
                      <a:lnTo>
                        <a:pt x="2171" y="72"/>
                      </a:lnTo>
                      <a:lnTo>
                        <a:pt x="2165" y="70"/>
                      </a:lnTo>
                      <a:lnTo>
                        <a:pt x="2151" y="63"/>
                      </a:lnTo>
                      <a:lnTo>
                        <a:pt x="2138" y="57"/>
                      </a:lnTo>
                      <a:lnTo>
                        <a:pt x="2126" y="50"/>
                      </a:lnTo>
                      <a:lnTo>
                        <a:pt x="2113" y="45"/>
                      </a:lnTo>
                      <a:lnTo>
                        <a:pt x="2107" y="43"/>
                      </a:lnTo>
                      <a:lnTo>
                        <a:pt x="2101" y="41"/>
                      </a:lnTo>
                      <a:lnTo>
                        <a:pt x="2096" y="41"/>
                      </a:lnTo>
                      <a:lnTo>
                        <a:pt x="2090" y="41"/>
                      </a:lnTo>
                      <a:lnTo>
                        <a:pt x="2077" y="41"/>
                      </a:lnTo>
                      <a:lnTo>
                        <a:pt x="2065" y="40"/>
                      </a:lnTo>
                      <a:lnTo>
                        <a:pt x="2055" y="37"/>
                      </a:lnTo>
                      <a:lnTo>
                        <a:pt x="2045" y="35"/>
                      </a:lnTo>
                      <a:lnTo>
                        <a:pt x="2035" y="33"/>
                      </a:lnTo>
                      <a:lnTo>
                        <a:pt x="2024" y="33"/>
                      </a:lnTo>
                      <a:lnTo>
                        <a:pt x="2018" y="33"/>
                      </a:lnTo>
                      <a:lnTo>
                        <a:pt x="2011" y="34"/>
                      </a:lnTo>
                      <a:lnTo>
                        <a:pt x="2005" y="36"/>
                      </a:lnTo>
                      <a:lnTo>
                        <a:pt x="1996" y="38"/>
                      </a:lnTo>
                      <a:lnTo>
                        <a:pt x="1993" y="40"/>
                      </a:lnTo>
                      <a:lnTo>
                        <a:pt x="1989" y="41"/>
                      </a:lnTo>
                      <a:lnTo>
                        <a:pt x="1984" y="41"/>
                      </a:lnTo>
                      <a:lnTo>
                        <a:pt x="1980" y="40"/>
                      </a:lnTo>
                      <a:lnTo>
                        <a:pt x="1971" y="37"/>
                      </a:lnTo>
                      <a:lnTo>
                        <a:pt x="1962" y="34"/>
                      </a:lnTo>
                      <a:lnTo>
                        <a:pt x="1944" y="25"/>
                      </a:lnTo>
                      <a:lnTo>
                        <a:pt x="1928" y="18"/>
                      </a:lnTo>
                      <a:lnTo>
                        <a:pt x="1916" y="15"/>
                      </a:lnTo>
                      <a:lnTo>
                        <a:pt x="1905" y="14"/>
                      </a:lnTo>
                      <a:lnTo>
                        <a:pt x="1894" y="14"/>
                      </a:lnTo>
                      <a:lnTo>
                        <a:pt x="1884" y="16"/>
                      </a:lnTo>
                      <a:lnTo>
                        <a:pt x="1862" y="22"/>
                      </a:lnTo>
                      <a:lnTo>
                        <a:pt x="1841" y="31"/>
                      </a:lnTo>
                      <a:lnTo>
                        <a:pt x="1816" y="43"/>
                      </a:lnTo>
                      <a:lnTo>
                        <a:pt x="1785" y="57"/>
                      </a:lnTo>
                      <a:lnTo>
                        <a:pt x="1768" y="62"/>
                      </a:lnTo>
                      <a:lnTo>
                        <a:pt x="1753" y="67"/>
                      </a:lnTo>
                      <a:lnTo>
                        <a:pt x="1747" y="68"/>
                      </a:lnTo>
                      <a:lnTo>
                        <a:pt x="1740" y="68"/>
                      </a:lnTo>
                      <a:lnTo>
                        <a:pt x="1735" y="67"/>
                      </a:lnTo>
                      <a:lnTo>
                        <a:pt x="1729" y="65"/>
                      </a:lnTo>
                      <a:lnTo>
                        <a:pt x="1722" y="61"/>
                      </a:lnTo>
                      <a:lnTo>
                        <a:pt x="1714" y="60"/>
                      </a:lnTo>
                      <a:lnTo>
                        <a:pt x="1708" y="59"/>
                      </a:lnTo>
                      <a:lnTo>
                        <a:pt x="1701" y="59"/>
                      </a:lnTo>
                      <a:lnTo>
                        <a:pt x="1689" y="62"/>
                      </a:lnTo>
                      <a:lnTo>
                        <a:pt x="1674" y="65"/>
                      </a:lnTo>
                      <a:lnTo>
                        <a:pt x="1662" y="76"/>
                      </a:lnTo>
                      <a:lnTo>
                        <a:pt x="1646" y="88"/>
                      </a:lnTo>
                      <a:lnTo>
                        <a:pt x="1637" y="94"/>
                      </a:lnTo>
                      <a:lnTo>
                        <a:pt x="1628" y="99"/>
                      </a:lnTo>
                      <a:lnTo>
                        <a:pt x="1620" y="101"/>
                      </a:lnTo>
                      <a:lnTo>
                        <a:pt x="1614" y="102"/>
                      </a:lnTo>
                      <a:lnTo>
                        <a:pt x="1606" y="100"/>
                      </a:lnTo>
                      <a:lnTo>
                        <a:pt x="1600" y="97"/>
                      </a:lnTo>
                      <a:lnTo>
                        <a:pt x="1594" y="94"/>
                      </a:lnTo>
                      <a:lnTo>
                        <a:pt x="1589" y="90"/>
                      </a:lnTo>
                      <a:lnTo>
                        <a:pt x="1584" y="87"/>
                      </a:lnTo>
                      <a:lnTo>
                        <a:pt x="1577" y="86"/>
                      </a:lnTo>
                      <a:lnTo>
                        <a:pt x="1575" y="86"/>
                      </a:lnTo>
                      <a:lnTo>
                        <a:pt x="1572" y="87"/>
                      </a:lnTo>
                      <a:lnTo>
                        <a:pt x="1569" y="88"/>
                      </a:lnTo>
                      <a:lnTo>
                        <a:pt x="1565" y="91"/>
                      </a:lnTo>
                      <a:lnTo>
                        <a:pt x="1558" y="97"/>
                      </a:lnTo>
                      <a:lnTo>
                        <a:pt x="1550" y="100"/>
                      </a:lnTo>
                      <a:lnTo>
                        <a:pt x="1541" y="102"/>
                      </a:lnTo>
                      <a:lnTo>
                        <a:pt x="1534" y="101"/>
                      </a:lnTo>
                      <a:lnTo>
                        <a:pt x="1526" y="100"/>
                      </a:lnTo>
                      <a:lnTo>
                        <a:pt x="1519" y="97"/>
                      </a:lnTo>
                      <a:lnTo>
                        <a:pt x="1511" y="94"/>
                      </a:lnTo>
                      <a:lnTo>
                        <a:pt x="1504" y="89"/>
                      </a:lnTo>
                      <a:lnTo>
                        <a:pt x="1491" y="81"/>
                      </a:lnTo>
                      <a:lnTo>
                        <a:pt x="1480" y="75"/>
                      </a:lnTo>
                      <a:lnTo>
                        <a:pt x="1475" y="74"/>
                      </a:lnTo>
                      <a:lnTo>
                        <a:pt x="1471" y="74"/>
                      </a:lnTo>
                      <a:lnTo>
                        <a:pt x="1468" y="76"/>
                      </a:lnTo>
                      <a:lnTo>
                        <a:pt x="1465" y="81"/>
                      </a:lnTo>
                      <a:lnTo>
                        <a:pt x="1459" y="95"/>
                      </a:lnTo>
                      <a:lnTo>
                        <a:pt x="1454" y="104"/>
                      </a:lnTo>
                      <a:lnTo>
                        <a:pt x="1452" y="109"/>
                      </a:lnTo>
                      <a:lnTo>
                        <a:pt x="1449" y="112"/>
                      </a:lnTo>
                      <a:lnTo>
                        <a:pt x="1445" y="114"/>
                      </a:lnTo>
                      <a:lnTo>
                        <a:pt x="1442" y="116"/>
                      </a:lnTo>
                      <a:lnTo>
                        <a:pt x="1435" y="117"/>
                      </a:lnTo>
                      <a:lnTo>
                        <a:pt x="1425" y="117"/>
                      </a:lnTo>
                      <a:lnTo>
                        <a:pt x="1411" y="116"/>
                      </a:lnTo>
                      <a:lnTo>
                        <a:pt x="1395" y="114"/>
                      </a:lnTo>
                      <a:lnTo>
                        <a:pt x="1381" y="113"/>
                      </a:lnTo>
                      <a:lnTo>
                        <a:pt x="1367" y="113"/>
                      </a:lnTo>
                      <a:lnTo>
                        <a:pt x="1354" y="113"/>
                      </a:lnTo>
                      <a:lnTo>
                        <a:pt x="1341" y="114"/>
                      </a:lnTo>
                      <a:lnTo>
                        <a:pt x="1315" y="117"/>
                      </a:lnTo>
                      <a:lnTo>
                        <a:pt x="1288" y="119"/>
                      </a:lnTo>
                      <a:lnTo>
                        <a:pt x="1279" y="121"/>
                      </a:lnTo>
                      <a:lnTo>
                        <a:pt x="1270" y="123"/>
                      </a:lnTo>
                      <a:lnTo>
                        <a:pt x="1263" y="127"/>
                      </a:lnTo>
                      <a:lnTo>
                        <a:pt x="1254" y="131"/>
                      </a:lnTo>
                      <a:lnTo>
                        <a:pt x="1247" y="136"/>
                      </a:lnTo>
                      <a:lnTo>
                        <a:pt x="1239" y="140"/>
                      </a:lnTo>
                      <a:lnTo>
                        <a:pt x="1230" y="143"/>
                      </a:lnTo>
                      <a:lnTo>
                        <a:pt x="1221" y="144"/>
                      </a:lnTo>
                      <a:lnTo>
                        <a:pt x="1209" y="146"/>
                      </a:lnTo>
                      <a:lnTo>
                        <a:pt x="1197" y="146"/>
                      </a:lnTo>
                      <a:lnTo>
                        <a:pt x="1192" y="145"/>
                      </a:lnTo>
                      <a:lnTo>
                        <a:pt x="1186" y="144"/>
                      </a:lnTo>
                      <a:lnTo>
                        <a:pt x="1181" y="142"/>
                      </a:lnTo>
                      <a:lnTo>
                        <a:pt x="1175" y="140"/>
                      </a:lnTo>
                      <a:lnTo>
                        <a:pt x="1168" y="137"/>
                      </a:lnTo>
                      <a:lnTo>
                        <a:pt x="1160" y="135"/>
                      </a:lnTo>
                      <a:lnTo>
                        <a:pt x="1152" y="135"/>
                      </a:lnTo>
                      <a:lnTo>
                        <a:pt x="1144" y="136"/>
                      </a:lnTo>
                      <a:lnTo>
                        <a:pt x="1134" y="139"/>
                      </a:lnTo>
                      <a:lnTo>
                        <a:pt x="1127" y="143"/>
                      </a:lnTo>
                      <a:lnTo>
                        <a:pt x="1119" y="148"/>
                      </a:lnTo>
                      <a:lnTo>
                        <a:pt x="1113" y="153"/>
                      </a:lnTo>
                      <a:lnTo>
                        <a:pt x="1100" y="164"/>
                      </a:lnTo>
                      <a:lnTo>
                        <a:pt x="1086" y="175"/>
                      </a:lnTo>
                      <a:lnTo>
                        <a:pt x="1080" y="178"/>
                      </a:lnTo>
                      <a:lnTo>
                        <a:pt x="1074" y="181"/>
                      </a:lnTo>
                      <a:lnTo>
                        <a:pt x="1066" y="183"/>
                      </a:lnTo>
                      <a:lnTo>
                        <a:pt x="1060" y="184"/>
                      </a:lnTo>
                      <a:lnTo>
                        <a:pt x="1047" y="187"/>
                      </a:lnTo>
                      <a:lnTo>
                        <a:pt x="1034" y="193"/>
                      </a:lnTo>
                      <a:lnTo>
                        <a:pt x="1018" y="205"/>
                      </a:lnTo>
                      <a:lnTo>
                        <a:pt x="1001" y="218"/>
                      </a:lnTo>
                      <a:lnTo>
                        <a:pt x="993" y="224"/>
                      </a:lnTo>
                      <a:lnTo>
                        <a:pt x="984" y="230"/>
                      </a:lnTo>
                      <a:lnTo>
                        <a:pt x="976" y="234"/>
                      </a:lnTo>
                      <a:lnTo>
                        <a:pt x="967" y="237"/>
                      </a:lnTo>
                      <a:lnTo>
                        <a:pt x="958" y="239"/>
                      </a:lnTo>
                      <a:lnTo>
                        <a:pt x="952" y="240"/>
                      </a:lnTo>
                      <a:lnTo>
                        <a:pt x="945" y="239"/>
                      </a:lnTo>
                      <a:lnTo>
                        <a:pt x="940" y="238"/>
                      </a:lnTo>
                      <a:lnTo>
                        <a:pt x="934" y="236"/>
                      </a:lnTo>
                      <a:lnTo>
                        <a:pt x="929" y="234"/>
                      </a:lnTo>
                      <a:lnTo>
                        <a:pt x="925" y="231"/>
                      </a:lnTo>
                      <a:lnTo>
                        <a:pt x="922" y="227"/>
                      </a:lnTo>
                      <a:lnTo>
                        <a:pt x="913" y="221"/>
                      </a:lnTo>
                      <a:lnTo>
                        <a:pt x="905" y="213"/>
                      </a:lnTo>
                      <a:lnTo>
                        <a:pt x="900" y="211"/>
                      </a:lnTo>
                      <a:lnTo>
                        <a:pt x="896" y="208"/>
                      </a:lnTo>
                      <a:lnTo>
                        <a:pt x="890" y="207"/>
                      </a:lnTo>
                      <a:lnTo>
                        <a:pt x="885" y="206"/>
                      </a:lnTo>
                      <a:lnTo>
                        <a:pt x="878" y="198"/>
                      </a:lnTo>
                      <a:lnTo>
                        <a:pt x="871" y="193"/>
                      </a:lnTo>
                      <a:lnTo>
                        <a:pt x="863" y="189"/>
                      </a:lnTo>
                      <a:lnTo>
                        <a:pt x="856" y="184"/>
                      </a:lnTo>
                      <a:lnTo>
                        <a:pt x="838" y="178"/>
                      </a:lnTo>
                      <a:lnTo>
                        <a:pt x="822" y="170"/>
                      </a:lnTo>
                      <a:lnTo>
                        <a:pt x="815" y="165"/>
                      </a:lnTo>
                      <a:lnTo>
                        <a:pt x="810" y="160"/>
                      </a:lnTo>
                      <a:lnTo>
                        <a:pt x="807" y="155"/>
                      </a:lnTo>
                      <a:lnTo>
                        <a:pt x="806" y="149"/>
                      </a:lnTo>
                      <a:lnTo>
                        <a:pt x="807" y="137"/>
                      </a:lnTo>
                      <a:lnTo>
                        <a:pt x="806" y="122"/>
                      </a:lnTo>
                      <a:lnTo>
                        <a:pt x="805" y="115"/>
                      </a:lnTo>
                      <a:lnTo>
                        <a:pt x="803" y="110"/>
                      </a:lnTo>
                      <a:lnTo>
                        <a:pt x="799" y="105"/>
                      </a:lnTo>
                      <a:lnTo>
                        <a:pt x="796" y="100"/>
                      </a:lnTo>
                      <a:lnTo>
                        <a:pt x="787" y="92"/>
                      </a:lnTo>
                      <a:lnTo>
                        <a:pt x="775" y="86"/>
                      </a:lnTo>
                      <a:lnTo>
                        <a:pt x="763" y="78"/>
                      </a:lnTo>
                      <a:lnTo>
                        <a:pt x="751" y="71"/>
                      </a:lnTo>
                      <a:lnTo>
                        <a:pt x="745" y="68"/>
                      </a:lnTo>
                      <a:lnTo>
                        <a:pt x="741" y="62"/>
                      </a:lnTo>
                      <a:lnTo>
                        <a:pt x="737" y="58"/>
                      </a:lnTo>
                      <a:lnTo>
                        <a:pt x="733" y="52"/>
                      </a:lnTo>
                      <a:lnTo>
                        <a:pt x="727" y="38"/>
                      </a:lnTo>
                      <a:lnTo>
                        <a:pt x="725" y="28"/>
                      </a:lnTo>
                      <a:lnTo>
                        <a:pt x="723" y="23"/>
                      </a:lnTo>
                      <a:lnTo>
                        <a:pt x="720" y="19"/>
                      </a:lnTo>
                      <a:lnTo>
                        <a:pt x="714" y="14"/>
                      </a:lnTo>
                      <a:lnTo>
                        <a:pt x="706" y="9"/>
                      </a:lnTo>
                      <a:lnTo>
                        <a:pt x="706" y="9"/>
                      </a:lnTo>
                      <a:lnTo>
                        <a:pt x="701" y="21"/>
                      </a:lnTo>
                      <a:lnTo>
                        <a:pt x="697" y="34"/>
                      </a:lnTo>
                      <a:lnTo>
                        <a:pt x="695" y="41"/>
                      </a:lnTo>
                      <a:lnTo>
                        <a:pt x="694" y="48"/>
                      </a:lnTo>
                      <a:lnTo>
                        <a:pt x="694" y="54"/>
                      </a:lnTo>
                      <a:lnTo>
                        <a:pt x="695" y="60"/>
                      </a:lnTo>
                      <a:lnTo>
                        <a:pt x="706" y="86"/>
                      </a:lnTo>
                      <a:lnTo>
                        <a:pt x="710" y="100"/>
                      </a:lnTo>
                      <a:lnTo>
                        <a:pt x="712" y="116"/>
                      </a:lnTo>
                      <a:lnTo>
                        <a:pt x="713" y="124"/>
                      </a:lnTo>
                      <a:lnTo>
                        <a:pt x="713" y="132"/>
                      </a:lnTo>
                      <a:lnTo>
                        <a:pt x="712" y="140"/>
                      </a:lnTo>
                      <a:lnTo>
                        <a:pt x="710" y="146"/>
                      </a:lnTo>
                      <a:lnTo>
                        <a:pt x="703" y="157"/>
                      </a:lnTo>
                      <a:lnTo>
                        <a:pt x="696" y="165"/>
                      </a:lnTo>
                      <a:lnTo>
                        <a:pt x="695" y="167"/>
                      </a:lnTo>
                      <a:lnTo>
                        <a:pt x="695" y="169"/>
                      </a:lnTo>
                      <a:lnTo>
                        <a:pt x="695" y="171"/>
                      </a:lnTo>
                      <a:lnTo>
                        <a:pt x="696" y="173"/>
                      </a:lnTo>
                      <a:lnTo>
                        <a:pt x="701" y="178"/>
                      </a:lnTo>
                      <a:lnTo>
                        <a:pt x="710" y="182"/>
                      </a:lnTo>
                      <a:lnTo>
                        <a:pt x="718" y="198"/>
                      </a:lnTo>
                      <a:lnTo>
                        <a:pt x="726" y="213"/>
                      </a:lnTo>
                      <a:lnTo>
                        <a:pt x="733" y="231"/>
                      </a:lnTo>
                      <a:lnTo>
                        <a:pt x="737" y="248"/>
                      </a:lnTo>
                      <a:lnTo>
                        <a:pt x="740" y="265"/>
                      </a:lnTo>
                      <a:lnTo>
                        <a:pt x="742" y="283"/>
                      </a:lnTo>
                      <a:lnTo>
                        <a:pt x="742" y="301"/>
                      </a:lnTo>
                      <a:lnTo>
                        <a:pt x="740" y="319"/>
                      </a:lnTo>
                      <a:lnTo>
                        <a:pt x="739" y="328"/>
                      </a:lnTo>
                      <a:lnTo>
                        <a:pt x="740" y="335"/>
                      </a:lnTo>
                      <a:lnTo>
                        <a:pt x="741" y="343"/>
                      </a:lnTo>
                      <a:lnTo>
                        <a:pt x="744" y="351"/>
                      </a:lnTo>
                      <a:lnTo>
                        <a:pt x="751" y="365"/>
                      </a:lnTo>
                      <a:lnTo>
                        <a:pt x="758" y="379"/>
                      </a:lnTo>
                      <a:lnTo>
                        <a:pt x="762" y="385"/>
                      </a:lnTo>
                      <a:lnTo>
                        <a:pt x="764" y="393"/>
                      </a:lnTo>
                      <a:lnTo>
                        <a:pt x="766" y="399"/>
                      </a:lnTo>
                      <a:lnTo>
                        <a:pt x="766" y="407"/>
                      </a:lnTo>
                      <a:lnTo>
                        <a:pt x="765" y="414"/>
                      </a:lnTo>
                      <a:lnTo>
                        <a:pt x="763" y="423"/>
                      </a:lnTo>
                      <a:lnTo>
                        <a:pt x="758" y="432"/>
                      </a:lnTo>
                      <a:lnTo>
                        <a:pt x="751" y="441"/>
                      </a:lnTo>
                      <a:lnTo>
                        <a:pt x="741" y="452"/>
                      </a:lnTo>
                      <a:lnTo>
                        <a:pt x="728" y="470"/>
                      </a:lnTo>
                      <a:lnTo>
                        <a:pt x="722" y="479"/>
                      </a:lnTo>
                      <a:lnTo>
                        <a:pt x="717" y="488"/>
                      </a:lnTo>
                      <a:lnTo>
                        <a:pt x="716" y="491"/>
                      </a:lnTo>
                      <a:lnTo>
                        <a:pt x="715" y="494"/>
                      </a:lnTo>
                      <a:lnTo>
                        <a:pt x="716" y="496"/>
                      </a:lnTo>
                      <a:lnTo>
                        <a:pt x="717" y="497"/>
                      </a:lnTo>
                      <a:lnTo>
                        <a:pt x="726" y="502"/>
                      </a:lnTo>
                      <a:lnTo>
                        <a:pt x="733" y="505"/>
                      </a:lnTo>
                      <a:lnTo>
                        <a:pt x="739" y="509"/>
                      </a:lnTo>
                      <a:lnTo>
                        <a:pt x="745" y="518"/>
                      </a:lnTo>
                      <a:lnTo>
                        <a:pt x="749" y="520"/>
                      </a:lnTo>
                      <a:lnTo>
                        <a:pt x="752" y="522"/>
                      </a:lnTo>
                      <a:lnTo>
                        <a:pt x="755" y="524"/>
                      </a:lnTo>
                      <a:lnTo>
                        <a:pt x="760" y="526"/>
                      </a:lnTo>
                      <a:lnTo>
                        <a:pt x="769" y="527"/>
                      </a:lnTo>
                      <a:lnTo>
                        <a:pt x="780" y="527"/>
                      </a:lnTo>
                      <a:lnTo>
                        <a:pt x="791" y="527"/>
                      </a:lnTo>
                      <a:lnTo>
                        <a:pt x="802" y="524"/>
                      </a:lnTo>
                      <a:lnTo>
                        <a:pt x="810" y="522"/>
                      </a:lnTo>
                      <a:lnTo>
                        <a:pt x="817" y="519"/>
                      </a:lnTo>
                      <a:lnTo>
                        <a:pt x="822" y="517"/>
                      </a:lnTo>
                      <a:lnTo>
                        <a:pt x="828" y="515"/>
                      </a:lnTo>
                      <a:lnTo>
                        <a:pt x="831" y="516"/>
                      </a:lnTo>
                      <a:lnTo>
                        <a:pt x="833" y="517"/>
                      </a:lnTo>
                      <a:lnTo>
                        <a:pt x="835" y="519"/>
                      </a:lnTo>
                      <a:lnTo>
                        <a:pt x="836" y="522"/>
                      </a:lnTo>
                      <a:lnTo>
                        <a:pt x="836" y="527"/>
                      </a:lnTo>
                      <a:lnTo>
                        <a:pt x="836" y="531"/>
                      </a:lnTo>
                      <a:lnTo>
                        <a:pt x="833" y="551"/>
                      </a:lnTo>
                      <a:lnTo>
                        <a:pt x="831" y="568"/>
                      </a:lnTo>
                      <a:lnTo>
                        <a:pt x="826" y="572"/>
                      </a:lnTo>
                      <a:lnTo>
                        <a:pt x="820" y="578"/>
                      </a:lnTo>
                      <a:lnTo>
                        <a:pt x="812" y="588"/>
                      </a:lnTo>
                      <a:lnTo>
                        <a:pt x="805" y="599"/>
                      </a:lnTo>
                      <a:lnTo>
                        <a:pt x="798" y="609"/>
                      </a:lnTo>
                      <a:lnTo>
                        <a:pt x="792" y="618"/>
                      </a:lnTo>
                      <a:lnTo>
                        <a:pt x="789" y="626"/>
                      </a:lnTo>
                      <a:lnTo>
                        <a:pt x="787" y="631"/>
                      </a:lnTo>
                      <a:lnTo>
                        <a:pt x="803" y="638"/>
                      </a:lnTo>
                      <a:lnTo>
                        <a:pt x="816" y="645"/>
                      </a:lnTo>
                      <a:lnTo>
                        <a:pt x="818" y="649"/>
                      </a:lnTo>
                      <a:lnTo>
                        <a:pt x="820" y="651"/>
                      </a:lnTo>
                      <a:lnTo>
                        <a:pt x="821" y="653"/>
                      </a:lnTo>
                      <a:lnTo>
                        <a:pt x="822" y="656"/>
                      </a:lnTo>
                      <a:lnTo>
                        <a:pt x="822" y="659"/>
                      </a:lnTo>
                      <a:lnTo>
                        <a:pt x="822" y="664"/>
                      </a:lnTo>
                      <a:lnTo>
                        <a:pt x="821" y="667"/>
                      </a:lnTo>
                      <a:lnTo>
                        <a:pt x="819" y="671"/>
                      </a:lnTo>
                      <a:lnTo>
                        <a:pt x="815" y="680"/>
                      </a:lnTo>
                      <a:lnTo>
                        <a:pt x="812" y="689"/>
                      </a:lnTo>
                      <a:lnTo>
                        <a:pt x="810" y="696"/>
                      </a:lnTo>
                      <a:lnTo>
                        <a:pt x="809" y="704"/>
                      </a:lnTo>
                      <a:lnTo>
                        <a:pt x="807" y="711"/>
                      </a:lnTo>
                      <a:lnTo>
                        <a:pt x="804" y="719"/>
                      </a:lnTo>
                      <a:lnTo>
                        <a:pt x="799" y="725"/>
                      </a:lnTo>
                      <a:lnTo>
                        <a:pt x="793" y="733"/>
                      </a:lnTo>
                      <a:lnTo>
                        <a:pt x="790" y="736"/>
                      </a:lnTo>
                      <a:lnTo>
                        <a:pt x="788" y="740"/>
                      </a:lnTo>
                      <a:lnTo>
                        <a:pt x="787" y="746"/>
                      </a:lnTo>
                      <a:lnTo>
                        <a:pt x="787" y="750"/>
                      </a:lnTo>
                      <a:lnTo>
                        <a:pt x="787" y="756"/>
                      </a:lnTo>
                      <a:lnTo>
                        <a:pt x="787" y="761"/>
                      </a:lnTo>
                      <a:lnTo>
                        <a:pt x="785" y="766"/>
                      </a:lnTo>
                      <a:lnTo>
                        <a:pt x="783" y="771"/>
                      </a:lnTo>
                      <a:lnTo>
                        <a:pt x="776" y="781"/>
                      </a:lnTo>
                      <a:lnTo>
                        <a:pt x="765" y="797"/>
                      </a:lnTo>
                      <a:lnTo>
                        <a:pt x="758" y="803"/>
                      </a:lnTo>
                      <a:lnTo>
                        <a:pt x="753" y="810"/>
                      </a:lnTo>
                      <a:lnTo>
                        <a:pt x="748" y="814"/>
                      </a:lnTo>
                      <a:lnTo>
                        <a:pt x="743" y="816"/>
                      </a:lnTo>
                      <a:lnTo>
                        <a:pt x="740" y="817"/>
                      </a:lnTo>
                      <a:lnTo>
                        <a:pt x="737" y="816"/>
                      </a:lnTo>
                      <a:lnTo>
                        <a:pt x="733" y="814"/>
                      </a:lnTo>
                      <a:lnTo>
                        <a:pt x="729" y="811"/>
                      </a:lnTo>
                      <a:lnTo>
                        <a:pt x="721" y="803"/>
                      </a:lnTo>
                      <a:lnTo>
                        <a:pt x="712" y="793"/>
                      </a:lnTo>
                      <a:lnTo>
                        <a:pt x="703" y="784"/>
                      </a:lnTo>
                      <a:lnTo>
                        <a:pt x="697" y="773"/>
                      </a:lnTo>
                      <a:lnTo>
                        <a:pt x="693" y="763"/>
                      </a:lnTo>
                      <a:lnTo>
                        <a:pt x="691" y="757"/>
                      </a:lnTo>
                      <a:lnTo>
                        <a:pt x="686" y="754"/>
                      </a:lnTo>
                      <a:lnTo>
                        <a:pt x="681" y="754"/>
                      </a:lnTo>
                      <a:lnTo>
                        <a:pt x="675" y="757"/>
                      </a:lnTo>
                      <a:lnTo>
                        <a:pt x="671" y="759"/>
                      </a:lnTo>
                      <a:lnTo>
                        <a:pt x="666" y="763"/>
                      </a:lnTo>
                      <a:lnTo>
                        <a:pt x="661" y="767"/>
                      </a:lnTo>
                      <a:lnTo>
                        <a:pt x="657" y="773"/>
                      </a:lnTo>
                      <a:lnTo>
                        <a:pt x="653" y="778"/>
                      </a:lnTo>
                      <a:lnTo>
                        <a:pt x="644" y="791"/>
                      </a:lnTo>
                      <a:lnTo>
                        <a:pt x="635" y="803"/>
                      </a:lnTo>
                      <a:lnTo>
                        <a:pt x="631" y="808"/>
                      </a:lnTo>
                      <a:lnTo>
                        <a:pt x="627" y="814"/>
                      </a:lnTo>
                      <a:lnTo>
                        <a:pt x="622" y="817"/>
                      </a:lnTo>
                      <a:lnTo>
                        <a:pt x="618" y="820"/>
                      </a:lnTo>
                      <a:lnTo>
                        <a:pt x="613" y="824"/>
                      </a:lnTo>
                      <a:lnTo>
                        <a:pt x="608" y="827"/>
                      </a:lnTo>
                      <a:lnTo>
                        <a:pt x="605" y="831"/>
                      </a:lnTo>
                      <a:lnTo>
                        <a:pt x="602" y="835"/>
                      </a:lnTo>
                      <a:lnTo>
                        <a:pt x="597" y="844"/>
                      </a:lnTo>
                      <a:lnTo>
                        <a:pt x="594" y="854"/>
                      </a:lnTo>
                      <a:lnTo>
                        <a:pt x="592" y="864"/>
                      </a:lnTo>
                      <a:lnTo>
                        <a:pt x="589" y="874"/>
                      </a:lnTo>
                      <a:lnTo>
                        <a:pt x="587" y="879"/>
                      </a:lnTo>
                      <a:lnTo>
                        <a:pt x="585" y="884"/>
                      </a:lnTo>
                      <a:lnTo>
                        <a:pt x="580" y="888"/>
                      </a:lnTo>
                      <a:lnTo>
                        <a:pt x="577" y="893"/>
                      </a:lnTo>
                      <a:lnTo>
                        <a:pt x="559" y="906"/>
                      </a:lnTo>
                      <a:lnTo>
                        <a:pt x="529" y="924"/>
                      </a:lnTo>
                      <a:lnTo>
                        <a:pt x="515" y="934"/>
                      </a:lnTo>
                      <a:lnTo>
                        <a:pt x="504" y="943"/>
                      </a:lnTo>
                      <a:lnTo>
                        <a:pt x="499" y="947"/>
                      </a:lnTo>
                      <a:lnTo>
                        <a:pt x="496" y="951"/>
                      </a:lnTo>
                      <a:lnTo>
                        <a:pt x="495" y="953"/>
                      </a:lnTo>
                      <a:lnTo>
                        <a:pt x="495" y="956"/>
                      </a:lnTo>
                      <a:lnTo>
                        <a:pt x="498" y="964"/>
                      </a:lnTo>
                      <a:lnTo>
                        <a:pt x="499" y="969"/>
                      </a:lnTo>
                      <a:lnTo>
                        <a:pt x="500" y="974"/>
                      </a:lnTo>
                      <a:lnTo>
                        <a:pt x="499" y="976"/>
                      </a:lnTo>
                      <a:lnTo>
                        <a:pt x="491" y="978"/>
                      </a:lnTo>
                      <a:lnTo>
                        <a:pt x="472" y="985"/>
                      </a:lnTo>
                      <a:lnTo>
                        <a:pt x="465" y="988"/>
                      </a:lnTo>
                      <a:lnTo>
                        <a:pt x="456" y="993"/>
                      </a:lnTo>
                      <a:lnTo>
                        <a:pt x="447" y="1001"/>
                      </a:lnTo>
                      <a:lnTo>
                        <a:pt x="439" y="1008"/>
                      </a:lnTo>
                      <a:lnTo>
                        <a:pt x="421" y="1024"/>
                      </a:lnTo>
                      <a:lnTo>
                        <a:pt x="407" y="1040"/>
                      </a:lnTo>
                      <a:lnTo>
                        <a:pt x="400" y="1047"/>
                      </a:lnTo>
                      <a:lnTo>
                        <a:pt x="391" y="1051"/>
                      </a:lnTo>
                      <a:lnTo>
                        <a:pt x="387" y="1054"/>
                      </a:lnTo>
                      <a:lnTo>
                        <a:pt x="383" y="1055"/>
                      </a:lnTo>
                      <a:lnTo>
                        <a:pt x="379" y="1055"/>
                      </a:lnTo>
                      <a:lnTo>
                        <a:pt x="375" y="1054"/>
                      </a:lnTo>
                      <a:lnTo>
                        <a:pt x="372" y="1053"/>
                      </a:lnTo>
                      <a:lnTo>
                        <a:pt x="367" y="1051"/>
                      </a:lnTo>
                      <a:lnTo>
                        <a:pt x="364" y="1048"/>
                      </a:lnTo>
                      <a:lnTo>
                        <a:pt x="361" y="1046"/>
                      </a:lnTo>
                      <a:lnTo>
                        <a:pt x="354" y="1037"/>
                      </a:lnTo>
                      <a:lnTo>
                        <a:pt x="349" y="1027"/>
                      </a:lnTo>
                      <a:lnTo>
                        <a:pt x="346" y="1020"/>
                      </a:lnTo>
                      <a:lnTo>
                        <a:pt x="342" y="1015"/>
                      </a:lnTo>
                      <a:lnTo>
                        <a:pt x="337" y="1010"/>
                      </a:lnTo>
                      <a:lnTo>
                        <a:pt x="333" y="1005"/>
                      </a:lnTo>
                      <a:lnTo>
                        <a:pt x="322" y="996"/>
                      </a:lnTo>
                      <a:lnTo>
                        <a:pt x="310" y="988"/>
                      </a:lnTo>
                      <a:lnTo>
                        <a:pt x="299" y="979"/>
                      </a:lnTo>
                      <a:lnTo>
                        <a:pt x="289" y="968"/>
                      </a:lnTo>
                      <a:lnTo>
                        <a:pt x="284" y="963"/>
                      </a:lnTo>
                      <a:lnTo>
                        <a:pt x="281" y="958"/>
                      </a:lnTo>
                      <a:lnTo>
                        <a:pt x="278" y="950"/>
                      </a:lnTo>
                      <a:lnTo>
                        <a:pt x="276" y="943"/>
                      </a:lnTo>
                      <a:lnTo>
                        <a:pt x="272" y="943"/>
                      </a:lnTo>
                      <a:lnTo>
                        <a:pt x="269" y="945"/>
                      </a:lnTo>
                      <a:lnTo>
                        <a:pt x="266" y="947"/>
                      </a:lnTo>
                      <a:lnTo>
                        <a:pt x="263" y="950"/>
                      </a:lnTo>
                      <a:lnTo>
                        <a:pt x="255" y="956"/>
                      </a:lnTo>
                      <a:lnTo>
                        <a:pt x="249" y="965"/>
                      </a:lnTo>
                      <a:lnTo>
                        <a:pt x="241" y="973"/>
                      </a:lnTo>
                      <a:lnTo>
                        <a:pt x="235" y="980"/>
                      </a:lnTo>
                      <a:lnTo>
                        <a:pt x="231" y="982"/>
                      </a:lnTo>
                      <a:lnTo>
                        <a:pt x="228" y="985"/>
                      </a:lnTo>
                      <a:lnTo>
                        <a:pt x="225" y="986"/>
                      </a:lnTo>
                      <a:lnTo>
                        <a:pt x="223" y="987"/>
                      </a:lnTo>
                      <a:lnTo>
                        <a:pt x="216" y="987"/>
                      </a:lnTo>
                      <a:lnTo>
                        <a:pt x="211" y="986"/>
                      </a:lnTo>
                      <a:lnTo>
                        <a:pt x="205" y="985"/>
                      </a:lnTo>
                      <a:lnTo>
                        <a:pt x="202" y="982"/>
                      </a:lnTo>
                      <a:lnTo>
                        <a:pt x="197" y="980"/>
                      </a:lnTo>
                      <a:lnTo>
                        <a:pt x="194" y="979"/>
                      </a:lnTo>
                      <a:lnTo>
                        <a:pt x="192" y="979"/>
                      </a:lnTo>
                      <a:lnTo>
                        <a:pt x="191" y="980"/>
                      </a:lnTo>
                      <a:lnTo>
                        <a:pt x="190" y="982"/>
                      </a:lnTo>
                      <a:lnTo>
                        <a:pt x="189" y="987"/>
                      </a:lnTo>
                      <a:lnTo>
                        <a:pt x="186" y="999"/>
                      </a:lnTo>
                      <a:lnTo>
                        <a:pt x="182" y="1018"/>
                      </a:lnTo>
                      <a:lnTo>
                        <a:pt x="174" y="1040"/>
                      </a:lnTo>
                      <a:lnTo>
                        <a:pt x="168" y="1061"/>
                      </a:lnTo>
                      <a:lnTo>
                        <a:pt x="161" y="1083"/>
                      </a:lnTo>
                      <a:lnTo>
                        <a:pt x="154" y="1102"/>
                      </a:lnTo>
                      <a:lnTo>
                        <a:pt x="145" y="1123"/>
                      </a:lnTo>
                      <a:lnTo>
                        <a:pt x="134" y="1142"/>
                      </a:lnTo>
                      <a:lnTo>
                        <a:pt x="129" y="1152"/>
                      </a:lnTo>
                      <a:lnTo>
                        <a:pt x="122" y="1161"/>
                      </a:lnTo>
                      <a:lnTo>
                        <a:pt x="115" y="1170"/>
                      </a:lnTo>
                      <a:lnTo>
                        <a:pt x="106" y="1179"/>
                      </a:lnTo>
                      <a:lnTo>
                        <a:pt x="101" y="1185"/>
                      </a:lnTo>
                      <a:lnTo>
                        <a:pt x="97" y="1188"/>
                      </a:lnTo>
                      <a:lnTo>
                        <a:pt x="100" y="1191"/>
                      </a:lnTo>
                      <a:lnTo>
                        <a:pt x="105" y="1199"/>
                      </a:lnTo>
                      <a:lnTo>
                        <a:pt x="115" y="1208"/>
                      </a:lnTo>
                      <a:lnTo>
                        <a:pt x="124" y="1218"/>
                      </a:lnTo>
                      <a:lnTo>
                        <a:pt x="135" y="1228"/>
                      </a:lnTo>
                      <a:lnTo>
                        <a:pt x="143" y="1237"/>
                      </a:lnTo>
                      <a:lnTo>
                        <a:pt x="155" y="1252"/>
                      </a:lnTo>
                      <a:lnTo>
                        <a:pt x="163" y="1260"/>
                      </a:lnTo>
                      <a:lnTo>
                        <a:pt x="164" y="1262"/>
                      </a:lnTo>
                      <a:lnTo>
                        <a:pt x="164" y="1264"/>
                      </a:lnTo>
                      <a:lnTo>
                        <a:pt x="164" y="1267"/>
                      </a:lnTo>
                      <a:lnTo>
                        <a:pt x="162" y="1271"/>
                      </a:lnTo>
                      <a:lnTo>
                        <a:pt x="158" y="1279"/>
                      </a:lnTo>
                      <a:lnTo>
                        <a:pt x="148" y="1292"/>
                      </a:lnTo>
                      <a:lnTo>
                        <a:pt x="137" y="1311"/>
                      </a:lnTo>
                      <a:lnTo>
                        <a:pt x="124" y="1330"/>
                      </a:lnTo>
                      <a:lnTo>
                        <a:pt x="119" y="1339"/>
                      </a:lnTo>
                      <a:lnTo>
                        <a:pt x="111" y="1348"/>
                      </a:lnTo>
                      <a:lnTo>
                        <a:pt x="104" y="1356"/>
                      </a:lnTo>
                      <a:lnTo>
                        <a:pt x="96" y="1363"/>
                      </a:lnTo>
                      <a:lnTo>
                        <a:pt x="93" y="1365"/>
                      </a:lnTo>
                      <a:lnTo>
                        <a:pt x="90" y="1366"/>
                      </a:lnTo>
                      <a:lnTo>
                        <a:pt x="87" y="1366"/>
                      </a:lnTo>
                      <a:lnTo>
                        <a:pt x="84" y="1366"/>
                      </a:lnTo>
                      <a:lnTo>
                        <a:pt x="79" y="1364"/>
                      </a:lnTo>
                      <a:lnTo>
                        <a:pt x="76" y="1360"/>
                      </a:lnTo>
                      <a:lnTo>
                        <a:pt x="68" y="1351"/>
                      </a:lnTo>
                      <a:lnTo>
                        <a:pt x="59" y="1342"/>
                      </a:lnTo>
                      <a:lnTo>
                        <a:pt x="56" y="1341"/>
                      </a:lnTo>
                      <a:lnTo>
                        <a:pt x="54" y="1341"/>
                      </a:lnTo>
                      <a:lnTo>
                        <a:pt x="52" y="1342"/>
                      </a:lnTo>
                      <a:lnTo>
                        <a:pt x="50" y="1344"/>
                      </a:lnTo>
                      <a:lnTo>
                        <a:pt x="46" y="1351"/>
                      </a:lnTo>
                      <a:lnTo>
                        <a:pt x="42" y="1358"/>
                      </a:lnTo>
                      <a:lnTo>
                        <a:pt x="38" y="1375"/>
                      </a:lnTo>
                      <a:lnTo>
                        <a:pt x="34" y="1387"/>
                      </a:lnTo>
                      <a:lnTo>
                        <a:pt x="32" y="1397"/>
                      </a:lnTo>
                      <a:lnTo>
                        <a:pt x="29" y="1407"/>
                      </a:lnTo>
                      <a:lnTo>
                        <a:pt x="28" y="1418"/>
                      </a:lnTo>
                      <a:lnTo>
                        <a:pt x="27" y="1429"/>
                      </a:lnTo>
                      <a:lnTo>
                        <a:pt x="26" y="1451"/>
                      </a:lnTo>
                      <a:lnTo>
                        <a:pt x="25" y="1472"/>
                      </a:lnTo>
                      <a:lnTo>
                        <a:pt x="23" y="1480"/>
                      </a:lnTo>
                      <a:lnTo>
                        <a:pt x="21" y="1489"/>
                      </a:lnTo>
                      <a:lnTo>
                        <a:pt x="16" y="1496"/>
                      </a:lnTo>
                      <a:lnTo>
                        <a:pt x="12" y="1505"/>
                      </a:lnTo>
                      <a:lnTo>
                        <a:pt x="8" y="1513"/>
                      </a:lnTo>
                      <a:lnTo>
                        <a:pt x="3" y="1521"/>
                      </a:lnTo>
                      <a:lnTo>
                        <a:pt x="1" y="1529"/>
                      </a:lnTo>
                      <a:lnTo>
                        <a:pt x="0" y="1536"/>
                      </a:lnTo>
                      <a:lnTo>
                        <a:pt x="1" y="1542"/>
                      </a:lnTo>
                      <a:lnTo>
                        <a:pt x="3" y="1547"/>
                      </a:lnTo>
                      <a:lnTo>
                        <a:pt x="7" y="1552"/>
                      </a:lnTo>
                      <a:lnTo>
                        <a:pt x="10" y="1557"/>
                      </a:lnTo>
                      <a:lnTo>
                        <a:pt x="17" y="1566"/>
                      </a:lnTo>
                      <a:lnTo>
                        <a:pt x="23" y="1574"/>
                      </a:lnTo>
                      <a:lnTo>
                        <a:pt x="25" y="1579"/>
                      </a:lnTo>
                      <a:lnTo>
                        <a:pt x="25" y="1583"/>
                      </a:lnTo>
                      <a:lnTo>
                        <a:pt x="25" y="1587"/>
                      </a:lnTo>
                      <a:lnTo>
                        <a:pt x="25" y="1591"/>
                      </a:lnTo>
                      <a:lnTo>
                        <a:pt x="22" y="1601"/>
                      </a:lnTo>
                      <a:lnTo>
                        <a:pt x="21" y="1609"/>
                      </a:lnTo>
                      <a:lnTo>
                        <a:pt x="21" y="1609"/>
                      </a:lnTo>
                      <a:close/>
                    </a:path>
                  </a:pathLst>
                </a:custGeom>
                <a:solidFill>
                  <a:schemeClr val="accent6"/>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3" name="Freeform 51">
                  <a:extLst>
                    <a:ext uri="{FF2B5EF4-FFF2-40B4-BE49-F238E27FC236}">
                      <a16:creationId xmlns:a16="http://schemas.microsoft.com/office/drawing/2014/main" id="{F8B194B7-579C-4DD5-A11A-3D407D517CC6}"/>
                    </a:ext>
                  </a:extLst>
                </p:cNvPr>
                <p:cNvSpPr>
                  <a:spLocks/>
                </p:cNvSpPr>
                <p:nvPr/>
              </p:nvSpPr>
              <p:spPr bwMode="auto">
                <a:xfrm>
                  <a:off x="2924377" y="2272291"/>
                  <a:ext cx="1002634" cy="338544"/>
                </a:xfrm>
                <a:custGeom>
                  <a:avLst/>
                  <a:gdLst>
                    <a:gd name="T0" fmla="*/ 342 w 3027"/>
                    <a:gd name="T1" fmla="*/ 339 h 1097"/>
                    <a:gd name="T2" fmla="*/ 293 w 3027"/>
                    <a:gd name="T3" fmla="*/ 373 h 1097"/>
                    <a:gd name="T4" fmla="*/ 280 w 3027"/>
                    <a:gd name="T5" fmla="*/ 503 h 1097"/>
                    <a:gd name="T6" fmla="*/ 219 w 3027"/>
                    <a:gd name="T7" fmla="*/ 611 h 1097"/>
                    <a:gd name="T8" fmla="*/ 210 w 3027"/>
                    <a:gd name="T9" fmla="*/ 650 h 1097"/>
                    <a:gd name="T10" fmla="*/ 154 w 3027"/>
                    <a:gd name="T11" fmla="*/ 689 h 1097"/>
                    <a:gd name="T12" fmla="*/ 97 w 3027"/>
                    <a:gd name="T13" fmla="*/ 713 h 1097"/>
                    <a:gd name="T14" fmla="*/ 87 w 3027"/>
                    <a:gd name="T15" fmla="*/ 750 h 1097"/>
                    <a:gd name="T16" fmla="*/ 62 w 3027"/>
                    <a:gd name="T17" fmla="*/ 790 h 1097"/>
                    <a:gd name="T18" fmla="*/ 24 w 3027"/>
                    <a:gd name="T19" fmla="*/ 790 h 1097"/>
                    <a:gd name="T20" fmla="*/ 17 w 3027"/>
                    <a:gd name="T21" fmla="*/ 846 h 1097"/>
                    <a:gd name="T22" fmla="*/ 90 w 3027"/>
                    <a:gd name="T23" fmla="*/ 923 h 1097"/>
                    <a:gd name="T24" fmla="*/ 132 w 3027"/>
                    <a:gd name="T25" fmla="*/ 1001 h 1097"/>
                    <a:gd name="T26" fmla="*/ 216 w 3027"/>
                    <a:gd name="T27" fmla="*/ 1050 h 1097"/>
                    <a:gd name="T28" fmla="*/ 287 w 3027"/>
                    <a:gd name="T29" fmla="*/ 1047 h 1097"/>
                    <a:gd name="T30" fmla="*/ 407 w 3027"/>
                    <a:gd name="T31" fmla="*/ 976 h 1097"/>
                    <a:gd name="T32" fmla="*/ 486 w 3027"/>
                    <a:gd name="T33" fmla="*/ 968 h 1097"/>
                    <a:gd name="T34" fmla="*/ 582 w 3027"/>
                    <a:gd name="T35" fmla="*/ 942 h 1097"/>
                    <a:gd name="T36" fmla="*/ 739 w 3027"/>
                    <a:gd name="T37" fmla="*/ 937 h 1097"/>
                    <a:gd name="T38" fmla="*/ 798 w 3027"/>
                    <a:gd name="T39" fmla="*/ 912 h 1097"/>
                    <a:gd name="T40" fmla="*/ 869 w 3027"/>
                    <a:gd name="T41" fmla="*/ 909 h 1097"/>
                    <a:gd name="T42" fmla="*/ 940 w 3027"/>
                    <a:gd name="T43" fmla="*/ 911 h 1097"/>
                    <a:gd name="T44" fmla="*/ 1041 w 3027"/>
                    <a:gd name="T45" fmla="*/ 891 h 1097"/>
                    <a:gd name="T46" fmla="*/ 1222 w 3027"/>
                    <a:gd name="T47" fmla="*/ 841 h 1097"/>
                    <a:gd name="T48" fmla="*/ 1312 w 3027"/>
                    <a:gd name="T49" fmla="*/ 856 h 1097"/>
                    <a:gd name="T50" fmla="*/ 1407 w 3027"/>
                    <a:gd name="T51" fmla="*/ 868 h 1097"/>
                    <a:gd name="T52" fmla="*/ 1511 w 3027"/>
                    <a:gd name="T53" fmla="*/ 897 h 1097"/>
                    <a:gd name="T54" fmla="*/ 1608 w 3027"/>
                    <a:gd name="T55" fmla="*/ 871 h 1097"/>
                    <a:gd name="T56" fmla="*/ 1667 w 3027"/>
                    <a:gd name="T57" fmla="*/ 902 h 1097"/>
                    <a:gd name="T58" fmla="*/ 1815 w 3027"/>
                    <a:gd name="T59" fmla="*/ 884 h 1097"/>
                    <a:gd name="T60" fmla="*/ 1912 w 3027"/>
                    <a:gd name="T61" fmla="*/ 888 h 1097"/>
                    <a:gd name="T62" fmla="*/ 2101 w 3027"/>
                    <a:gd name="T63" fmla="*/ 838 h 1097"/>
                    <a:gd name="T64" fmla="*/ 2258 w 3027"/>
                    <a:gd name="T65" fmla="*/ 826 h 1097"/>
                    <a:gd name="T66" fmla="*/ 2306 w 3027"/>
                    <a:gd name="T67" fmla="*/ 855 h 1097"/>
                    <a:gd name="T68" fmla="*/ 2376 w 3027"/>
                    <a:gd name="T69" fmla="*/ 910 h 1097"/>
                    <a:gd name="T70" fmla="*/ 2418 w 3027"/>
                    <a:gd name="T71" fmla="*/ 972 h 1097"/>
                    <a:gd name="T72" fmla="*/ 2470 w 3027"/>
                    <a:gd name="T73" fmla="*/ 987 h 1097"/>
                    <a:gd name="T74" fmla="*/ 2539 w 3027"/>
                    <a:gd name="T75" fmla="*/ 1030 h 1097"/>
                    <a:gd name="T76" fmla="*/ 2583 w 3027"/>
                    <a:gd name="T77" fmla="*/ 1091 h 1097"/>
                    <a:gd name="T78" fmla="*/ 2687 w 3027"/>
                    <a:gd name="T79" fmla="*/ 1082 h 1097"/>
                    <a:gd name="T80" fmla="*/ 2862 w 3027"/>
                    <a:gd name="T81" fmla="*/ 1093 h 1097"/>
                    <a:gd name="T82" fmla="*/ 2327 w 3027"/>
                    <a:gd name="T83" fmla="*/ 125 h 1097"/>
                    <a:gd name="T84" fmla="*/ 2207 w 3027"/>
                    <a:gd name="T85" fmla="*/ 141 h 1097"/>
                    <a:gd name="T86" fmla="*/ 2099 w 3027"/>
                    <a:gd name="T87" fmla="*/ 159 h 1097"/>
                    <a:gd name="T88" fmla="*/ 2032 w 3027"/>
                    <a:gd name="T89" fmla="*/ 118 h 1097"/>
                    <a:gd name="T90" fmla="*/ 1984 w 3027"/>
                    <a:gd name="T91" fmla="*/ 94 h 1097"/>
                    <a:gd name="T92" fmla="*/ 1902 w 3027"/>
                    <a:gd name="T93" fmla="*/ 70 h 1097"/>
                    <a:gd name="T94" fmla="*/ 1818 w 3027"/>
                    <a:gd name="T95" fmla="*/ 34 h 1097"/>
                    <a:gd name="T96" fmla="*/ 1747 w 3027"/>
                    <a:gd name="T97" fmla="*/ 3 h 1097"/>
                    <a:gd name="T98" fmla="*/ 1553 w 3027"/>
                    <a:gd name="T99" fmla="*/ 38 h 1097"/>
                    <a:gd name="T100" fmla="*/ 1501 w 3027"/>
                    <a:gd name="T101" fmla="*/ 86 h 1097"/>
                    <a:gd name="T102" fmla="*/ 1412 w 3027"/>
                    <a:gd name="T103" fmla="*/ 126 h 1097"/>
                    <a:gd name="T104" fmla="*/ 1292 w 3027"/>
                    <a:gd name="T105" fmla="*/ 83 h 1097"/>
                    <a:gd name="T106" fmla="*/ 1157 w 3027"/>
                    <a:gd name="T107" fmla="*/ 88 h 1097"/>
                    <a:gd name="T108" fmla="*/ 1062 w 3027"/>
                    <a:gd name="T109" fmla="*/ 87 h 1097"/>
                    <a:gd name="T110" fmla="*/ 998 w 3027"/>
                    <a:gd name="T111" fmla="*/ 60 h 1097"/>
                    <a:gd name="T112" fmla="*/ 954 w 3027"/>
                    <a:gd name="T113" fmla="*/ 82 h 1097"/>
                    <a:gd name="T114" fmla="*/ 922 w 3027"/>
                    <a:gd name="T115" fmla="*/ 77 h 1097"/>
                    <a:gd name="T116" fmla="*/ 811 w 3027"/>
                    <a:gd name="T117" fmla="*/ 59 h 1097"/>
                    <a:gd name="T118" fmla="*/ 726 w 3027"/>
                    <a:gd name="T119" fmla="*/ 61 h 1097"/>
                    <a:gd name="T120" fmla="*/ 637 w 3027"/>
                    <a:gd name="T121" fmla="*/ 30 h 1097"/>
                    <a:gd name="T122" fmla="*/ 516 w 3027"/>
                    <a:gd name="T123" fmla="*/ 8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27" h="1097">
                      <a:moveTo>
                        <a:pt x="432" y="85"/>
                      </a:moveTo>
                      <a:lnTo>
                        <a:pt x="355" y="283"/>
                      </a:lnTo>
                      <a:lnTo>
                        <a:pt x="352" y="291"/>
                      </a:lnTo>
                      <a:lnTo>
                        <a:pt x="351" y="299"/>
                      </a:lnTo>
                      <a:lnTo>
                        <a:pt x="352" y="306"/>
                      </a:lnTo>
                      <a:lnTo>
                        <a:pt x="352" y="314"/>
                      </a:lnTo>
                      <a:lnTo>
                        <a:pt x="352" y="321"/>
                      </a:lnTo>
                      <a:lnTo>
                        <a:pt x="349" y="328"/>
                      </a:lnTo>
                      <a:lnTo>
                        <a:pt x="348" y="332"/>
                      </a:lnTo>
                      <a:lnTo>
                        <a:pt x="345" y="335"/>
                      </a:lnTo>
                      <a:lnTo>
                        <a:pt x="342" y="339"/>
                      </a:lnTo>
                      <a:lnTo>
                        <a:pt x="338" y="342"/>
                      </a:lnTo>
                      <a:lnTo>
                        <a:pt x="332" y="345"/>
                      </a:lnTo>
                      <a:lnTo>
                        <a:pt x="327" y="346"/>
                      </a:lnTo>
                      <a:lnTo>
                        <a:pt x="320" y="347"/>
                      </a:lnTo>
                      <a:lnTo>
                        <a:pt x="313" y="347"/>
                      </a:lnTo>
                      <a:lnTo>
                        <a:pt x="307" y="348"/>
                      </a:lnTo>
                      <a:lnTo>
                        <a:pt x="301" y="350"/>
                      </a:lnTo>
                      <a:lnTo>
                        <a:pt x="297" y="352"/>
                      </a:lnTo>
                      <a:lnTo>
                        <a:pt x="294" y="356"/>
                      </a:lnTo>
                      <a:lnTo>
                        <a:pt x="292" y="362"/>
                      </a:lnTo>
                      <a:lnTo>
                        <a:pt x="293" y="373"/>
                      </a:lnTo>
                      <a:lnTo>
                        <a:pt x="294" y="386"/>
                      </a:lnTo>
                      <a:lnTo>
                        <a:pt x="295" y="401"/>
                      </a:lnTo>
                      <a:lnTo>
                        <a:pt x="300" y="431"/>
                      </a:lnTo>
                      <a:lnTo>
                        <a:pt x="302" y="453"/>
                      </a:lnTo>
                      <a:lnTo>
                        <a:pt x="302" y="463"/>
                      </a:lnTo>
                      <a:lnTo>
                        <a:pt x="299" y="472"/>
                      </a:lnTo>
                      <a:lnTo>
                        <a:pt x="295" y="478"/>
                      </a:lnTo>
                      <a:lnTo>
                        <a:pt x="291" y="483"/>
                      </a:lnTo>
                      <a:lnTo>
                        <a:pt x="288" y="489"/>
                      </a:lnTo>
                      <a:lnTo>
                        <a:pt x="284" y="495"/>
                      </a:lnTo>
                      <a:lnTo>
                        <a:pt x="280" y="503"/>
                      </a:lnTo>
                      <a:lnTo>
                        <a:pt x="278" y="512"/>
                      </a:lnTo>
                      <a:lnTo>
                        <a:pt x="268" y="569"/>
                      </a:lnTo>
                      <a:lnTo>
                        <a:pt x="267" y="580"/>
                      </a:lnTo>
                      <a:lnTo>
                        <a:pt x="265" y="591"/>
                      </a:lnTo>
                      <a:lnTo>
                        <a:pt x="263" y="597"/>
                      </a:lnTo>
                      <a:lnTo>
                        <a:pt x="261" y="601"/>
                      </a:lnTo>
                      <a:lnTo>
                        <a:pt x="258" y="605"/>
                      </a:lnTo>
                      <a:lnTo>
                        <a:pt x="253" y="608"/>
                      </a:lnTo>
                      <a:lnTo>
                        <a:pt x="238" y="610"/>
                      </a:lnTo>
                      <a:lnTo>
                        <a:pt x="222" y="610"/>
                      </a:lnTo>
                      <a:lnTo>
                        <a:pt x="219" y="611"/>
                      </a:lnTo>
                      <a:lnTo>
                        <a:pt x="216" y="612"/>
                      </a:lnTo>
                      <a:lnTo>
                        <a:pt x="213" y="614"/>
                      </a:lnTo>
                      <a:lnTo>
                        <a:pt x="211" y="616"/>
                      </a:lnTo>
                      <a:lnTo>
                        <a:pt x="210" y="620"/>
                      </a:lnTo>
                      <a:lnTo>
                        <a:pt x="210" y="624"/>
                      </a:lnTo>
                      <a:lnTo>
                        <a:pt x="211" y="629"/>
                      </a:lnTo>
                      <a:lnTo>
                        <a:pt x="212" y="637"/>
                      </a:lnTo>
                      <a:lnTo>
                        <a:pt x="213" y="640"/>
                      </a:lnTo>
                      <a:lnTo>
                        <a:pt x="212" y="644"/>
                      </a:lnTo>
                      <a:lnTo>
                        <a:pt x="212" y="647"/>
                      </a:lnTo>
                      <a:lnTo>
                        <a:pt x="210" y="650"/>
                      </a:lnTo>
                      <a:lnTo>
                        <a:pt x="205" y="653"/>
                      </a:lnTo>
                      <a:lnTo>
                        <a:pt x="198" y="656"/>
                      </a:lnTo>
                      <a:lnTo>
                        <a:pt x="191" y="658"/>
                      </a:lnTo>
                      <a:lnTo>
                        <a:pt x="183" y="661"/>
                      </a:lnTo>
                      <a:lnTo>
                        <a:pt x="176" y="664"/>
                      </a:lnTo>
                      <a:lnTo>
                        <a:pt x="170" y="668"/>
                      </a:lnTo>
                      <a:lnTo>
                        <a:pt x="168" y="676"/>
                      </a:lnTo>
                      <a:lnTo>
                        <a:pt x="166" y="681"/>
                      </a:lnTo>
                      <a:lnTo>
                        <a:pt x="163" y="684"/>
                      </a:lnTo>
                      <a:lnTo>
                        <a:pt x="158" y="688"/>
                      </a:lnTo>
                      <a:lnTo>
                        <a:pt x="154" y="689"/>
                      </a:lnTo>
                      <a:lnTo>
                        <a:pt x="149" y="689"/>
                      </a:lnTo>
                      <a:lnTo>
                        <a:pt x="142" y="689"/>
                      </a:lnTo>
                      <a:lnTo>
                        <a:pt x="133" y="688"/>
                      </a:lnTo>
                      <a:lnTo>
                        <a:pt x="129" y="688"/>
                      </a:lnTo>
                      <a:lnTo>
                        <a:pt x="124" y="689"/>
                      </a:lnTo>
                      <a:lnTo>
                        <a:pt x="119" y="691"/>
                      </a:lnTo>
                      <a:lnTo>
                        <a:pt x="115" y="693"/>
                      </a:lnTo>
                      <a:lnTo>
                        <a:pt x="108" y="698"/>
                      </a:lnTo>
                      <a:lnTo>
                        <a:pt x="101" y="706"/>
                      </a:lnTo>
                      <a:lnTo>
                        <a:pt x="98" y="710"/>
                      </a:lnTo>
                      <a:lnTo>
                        <a:pt x="97" y="713"/>
                      </a:lnTo>
                      <a:lnTo>
                        <a:pt x="97" y="718"/>
                      </a:lnTo>
                      <a:lnTo>
                        <a:pt x="98" y="721"/>
                      </a:lnTo>
                      <a:lnTo>
                        <a:pt x="101" y="729"/>
                      </a:lnTo>
                      <a:lnTo>
                        <a:pt x="104" y="736"/>
                      </a:lnTo>
                      <a:lnTo>
                        <a:pt x="104" y="740"/>
                      </a:lnTo>
                      <a:lnTo>
                        <a:pt x="104" y="744"/>
                      </a:lnTo>
                      <a:lnTo>
                        <a:pt x="103" y="746"/>
                      </a:lnTo>
                      <a:lnTo>
                        <a:pt x="102" y="747"/>
                      </a:lnTo>
                      <a:lnTo>
                        <a:pt x="97" y="748"/>
                      </a:lnTo>
                      <a:lnTo>
                        <a:pt x="90" y="749"/>
                      </a:lnTo>
                      <a:lnTo>
                        <a:pt x="87" y="750"/>
                      </a:lnTo>
                      <a:lnTo>
                        <a:pt x="84" y="752"/>
                      </a:lnTo>
                      <a:lnTo>
                        <a:pt x="82" y="755"/>
                      </a:lnTo>
                      <a:lnTo>
                        <a:pt x="79" y="757"/>
                      </a:lnTo>
                      <a:lnTo>
                        <a:pt x="76" y="763"/>
                      </a:lnTo>
                      <a:lnTo>
                        <a:pt x="74" y="770"/>
                      </a:lnTo>
                      <a:lnTo>
                        <a:pt x="72" y="776"/>
                      </a:lnTo>
                      <a:lnTo>
                        <a:pt x="70" y="783"/>
                      </a:lnTo>
                      <a:lnTo>
                        <a:pt x="69" y="785"/>
                      </a:lnTo>
                      <a:lnTo>
                        <a:pt x="66" y="787"/>
                      </a:lnTo>
                      <a:lnTo>
                        <a:pt x="64" y="789"/>
                      </a:lnTo>
                      <a:lnTo>
                        <a:pt x="62" y="790"/>
                      </a:lnTo>
                      <a:lnTo>
                        <a:pt x="58" y="789"/>
                      </a:lnTo>
                      <a:lnTo>
                        <a:pt x="54" y="788"/>
                      </a:lnTo>
                      <a:lnTo>
                        <a:pt x="49" y="785"/>
                      </a:lnTo>
                      <a:lnTo>
                        <a:pt x="45" y="782"/>
                      </a:lnTo>
                      <a:lnTo>
                        <a:pt x="42" y="778"/>
                      </a:lnTo>
                      <a:lnTo>
                        <a:pt x="37" y="776"/>
                      </a:lnTo>
                      <a:lnTo>
                        <a:pt x="35" y="776"/>
                      </a:lnTo>
                      <a:lnTo>
                        <a:pt x="33" y="776"/>
                      </a:lnTo>
                      <a:lnTo>
                        <a:pt x="32" y="777"/>
                      </a:lnTo>
                      <a:lnTo>
                        <a:pt x="30" y="778"/>
                      </a:lnTo>
                      <a:lnTo>
                        <a:pt x="24" y="790"/>
                      </a:lnTo>
                      <a:lnTo>
                        <a:pt x="19" y="802"/>
                      </a:lnTo>
                      <a:lnTo>
                        <a:pt x="14" y="810"/>
                      </a:lnTo>
                      <a:lnTo>
                        <a:pt x="7" y="817"/>
                      </a:lnTo>
                      <a:lnTo>
                        <a:pt x="4" y="820"/>
                      </a:lnTo>
                      <a:lnTo>
                        <a:pt x="2" y="825"/>
                      </a:lnTo>
                      <a:lnTo>
                        <a:pt x="1" y="828"/>
                      </a:lnTo>
                      <a:lnTo>
                        <a:pt x="0" y="832"/>
                      </a:lnTo>
                      <a:lnTo>
                        <a:pt x="0" y="832"/>
                      </a:lnTo>
                      <a:lnTo>
                        <a:pt x="8" y="837"/>
                      </a:lnTo>
                      <a:lnTo>
                        <a:pt x="14" y="842"/>
                      </a:lnTo>
                      <a:lnTo>
                        <a:pt x="17" y="846"/>
                      </a:lnTo>
                      <a:lnTo>
                        <a:pt x="19" y="851"/>
                      </a:lnTo>
                      <a:lnTo>
                        <a:pt x="21" y="861"/>
                      </a:lnTo>
                      <a:lnTo>
                        <a:pt x="27" y="875"/>
                      </a:lnTo>
                      <a:lnTo>
                        <a:pt x="31" y="881"/>
                      </a:lnTo>
                      <a:lnTo>
                        <a:pt x="35" y="885"/>
                      </a:lnTo>
                      <a:lnTo>
                        <a:pt x="39" y="891"/>
                      </a:lnTo>
                      <a:lnTo>
                        <a:pt x="45" y="894"/>
                      </a:lnTo>
                      <a:lnTo>
                        <a:pt x="57" y="901"/>
                      </a:lnTo>
                      <a:lnTo>
                        <a:pt x="69" y="909"/>
                      </a:lnTo>
                      <a:lnTo>
                        <a:pt x="81" y="915"/>
                      </a:lnTo>
                      <a:lnTo>
                        <a:pt x="90" y="923"/>
                      </a:lnTo>
                      <a:lnTo>
                        <a:pt x="93" y="928"/>
                      </a:lnTo>
                      <a:lnTo>
                        <a:pt x="97" y="933"/>
                      </a:lnTo>
                      <a:lnTo>
                        <a:pt x="99" y="938"/>
                      </a:lnTo>
                      <a:lnTo>
                        <a:pt x="100" y="945"/>
                      </a:lnTo>
                      <a:lnTo>
                        <a:pt x="101" y="960"/>
                      </a:lnTo>
                      <a:lnTo>
                        <a:pt x="100" y="972"/>
                      </a:lnTo>
                      <a:lnTo>
                        <a:pt x="101" y="978"/>
                      </a:lnTo>
                      <a:lnTo>
                        <a:pt x="104" y="983"/>
                      </a:lnTo>
                      <a:lnTo>
                        <a:pt x="109" y="988"/>
                      </a:lnTo>
                      <a:lnTo>
                        <a:pt x="116" y="993"/>
                      </a:lnTo>
                      <a:lnTo>
                        <a:pt x="132" y="1001"/>
                      </a:lnTo>
                      <a:lnTo>
                        <a:pt x="150" y="1007"/>
                      </a:lnTo>
                      <a:lnTo>
                        <a:pt x="157" y="1012"/>
                      </a:lnTo>
                      <a:lnTo>
                        <a:pt x="165" y="1016"/>
                      </a:lnTo>
                      <a:lnTo>
                        <a:pt x="172" y="1021"/>
                      </a:lnTo>
                      <a:lnTo>
                        <a:pt x="179" y="1029"/>
                      </a:lnTo>
                      <a:lnTo>
                        <a:pt x="184" y="1030"/>
                      </a:lnTo>
                      <a:lnTo>
                        <a:pt x="190" y="1031"/>
                      </a:lnTo>
                      <a:lnTo>
                        <a:pt x="194" y="1034"/>
                      </a:lnTo>
                      <a:lnTo>
                        <a:pt x="199" y="1036"/>
                      </a:lnTo>
                      <a:lnTo>
                        <a:pt x="207" y="1044"/>
                      </a:lnTo>
                      <a:lnTo>
                        <a:pt x="216" y="1050"/>
                      </a:lnTo>
                      <a:lnTo>
                        <a:pt x="219" y="1054"/>
                      </a:lnTo>
                      <a:lnTo>
                        <a:pt x="223" y="1057"/>
                      </a:lnTo>
                      <a:lnTo>
                        <a:pt x="228" y="1059"/>
                      </a:lnTo>
                      <a:lnTo>
                        <a:pt x="234" y="1061"/>
                      </a:lnTo>
                      <a:lnTo>
                        <a:pt x="239" y="1062"/>
                      </a:lnTo>
                      <a:lnTo>
                        <a:pt x="246" y="1063"/>
                      </a:lnTo>
                      <a:lnTo>
                        <a:pt x="252" y="1062"/>
                      </a:lnTo>
                      <a:lnTo>
                        <a:pt x="261" y="1060"/>
                      </a:lnTo>
                      <a:lnTo>
                        <a:pt x="270" y="1057"/>
                      </a:lnTo>
                      <a:lnTo>
                        <a:pt x="278" y="1053"/>
                      </a:lnTo>
                      <a:lnTo>
                        <a:pt x="287" y="1047"/>
                      </a:lnTo>
                      <a:lnTo>
                        <a:pt x="295" y="1041"/>
                      </a:lnTo>
                      <a:lnTo>
                        <a:pt x="312" y="1028"/>
                      </a:lnTo>
                      <a:lnTo>
                        <a:pt x="328" y="1016"/>
                      </a:lnTo>
                      <a:lnTo>
                        <a:pt x="341" y="1010"/>
                      </a:lnTo>
                      <a:lnTo>
                        <a:pt x="354" y="1007"/>
                      </a:lnTo>
                      <a:lnTo>
                        <a:pt x="360" y="1006"/>
                      </a:lnTo>
                      <a:lnTo>
                        <a:pt x="368" y="1004"/>
                      </a:lnTo>
                      <a:lnTo>
                        <a:pt x="374" y="1001"/>
                      </a:lnTo>
                      <a:lnTo>
                        <a:pt x="380" y="998"/>
                      </a:lnTo>
                      <a:lnTo>
                        <a:pt x="394" y="987"/>
                      </a:lnTo>
                      <a:lnTo>
                        <a:pt x="407" y="976"/>
                      </a:lnTo>
                      <a:lnTo>
                        <a:pt x="413" y="971"/>
                      </a:lnTo>
                      <a:lnTo>
                        <a:pt x="421" y="966"/>
                      </a:lnTo>
                      <a:lnTo>
                        <a:pt x="428" y="962"/>
                      </a:lnTo>
                      <a:lnTo>
                        <a:pt x="438" y="959"/>
                      </a:lnTo>
                      <a:lnTo>
                        <a:pt x="446" y="958"/>
                      </a:lnTo>
                      <a:lnTo>
                        <a:pt x="454" y="958"/>
                      </a:lnTo>
                      <a:lnTo>
                        <a:pt x="462" y="960"/>
                      </a:lnTo>
                      <a:lnTo>
                        <a:pt x="469" y="963"/>
                      </a:lnTo>
                      <a:lnTo>
                        <a:pt x="475" y="965"/>
                      </a:lnTo>
                      <a:lnTo>
                        <a:pt x="480" y="967"/>
                      </a:lnTo>
                      <a:lnTo>
                        <a:pt x="486" y="968"/>
                      </a:lnTo>
                      <a:lnTo>
                        <a:pt x="491" y="969"/>
                      </a:lnTo>
                      <a:lnTo>
                        <a:pt x="503" y="969"/>
                      </a:lnTo>
                      <a:lnTo>
                        <a:pt x="515" y="967"/>
                      </a:lnTo>
                      <a:lnTo>
                        <a:pt x="524" y="966"/>
                      </a:lnTo>
                      <a:lnTo>
                        <a:pt x="533" y="963"/>
                      </a:lnTo>
                      <a:lnTo>
                        <a:pt x="541" y="959"/>
                      </a:lnTo>
                      <a:lnTo>
                        <a:pt x="548" y="954"/>
                      </a:lnTo>
                      <a:lnTo>
                        <a:pt x="557" y="950"/>
                      </a:lnTo>
                      <a:lnTo>
                        <a:pt x="564" y="946"/>
                      </a:lnTo>
                      <a:lnTo>
                        <a:pt x="573" y="944"/>
                      </a:lnTo>
                      <a:lnTo>
                        <a:pt x="582" y="942"/>
                      </a:lnTo>
                      <a:lnTo>
                        <a:pt x="609" y="940"/>
                      </a:lnTo>
                      <a:lnTo>
                        <a:pt x="635" y="937"/>
                      </a:lnTo>
                      <a:lnTo>
                        <a:pt x="648" y="936"/>
                      </a:lnTo>
                      <a:lnTo>
                        <a:pt x="661" y="936"/>
                      </a:lnTo>
                      <a:lnTo>
                        <a:pt x="675" y="936"/>
                      </a:lnTo>
                      <a:lnTo>
                        <a:pt x="689" y="937"/>
                      </a:lnTo>
                      <a:lnTo>
                        <a:pt x="705" y="939"/>
                      </a:lnTo>
                      <a:lnTo>
                        <a:pt x="719" y="940"/>
                      </a:lnTo>
                      <a:lnTo>
                        <a:pt x="729" y="940"/>
                      </a:lnTo>
                      <a:lnTo>
                        <a:pt x="736" y="939"/>
                      </a:lnTo>
                      <a:lnTo>
                        <a:pt x="739" y="937"/>
                      </a:lnTo>
                      <a:lnTo>
                        <a:pt x="743" y="935"/>
                      </a:lnTo>
                      <a:lnTo>
                        <a:pt x="746" y="932"/>
                      </a:lnTo>
                      <a:lnTo>
                        <a:pt x="748" y="927"/>
                      </a:lnTo>
                      <a:lnTo>
                        <a:pt x="753" y="918"/>
                      </a:lnTo>
                      <a:lnTo>
                        <a:pt x="759" y="904"/>
                      </a:lnTo>
                      <a:lnTo>
                        <a:pt x="762" y="899"/>
                      </a:lnTo>
                      <a:lnTo>
                        <a:pt x="765" y="897"/>
                      </a:lnTo>
                      <a:lnTo>
                        <a:pt x="769" y="897"/>
                      </a:lnTo>
                      <a:lnTo>
                        <a:pt x="774" y="898"/>
                      </a:lnTo>
                      <a:lnTo>
                        <a:pt x="785" y="904"/>
                      </a:lnTo>
                      <a:lnTo>
                        <a:pt x="798" y="912"/>
                      </a:lnTo>
                      <a:lnTo>
                        <a:pt x="805" y="917"/>
                      </a:lnTo>
                      <a:lnTo>
                        <a:pt x="813" y="920"/>
                      </a:lnTo>
                      <a:lnTo>
                        <a:pt x="820" y="923"/>
                      </a:lnTo>
                      <a:lnTo>
                        <a:pt x="828" y="924"/>
                      </a:lnTo>
                      <a:lnTo>
                        <a:pt x="835" y="925"/>
                      </a:lnTo>
                      <a:lnTo>
                        <a:pt x="844" y="923"/>
                      </a:lnTo>
                      <a:lnTo>
                        <a:pt x="852" y="920"/>
                      </a:lnTo>
                      <a:lnTo>
                        <a:pt x="859" y="914"/>
                      </a:lnTo>
                      <a:lnTo>
                        <a:pt x="863" y="911"/>
                      </a:lnTo>
                      <a:lnTo>
                        <a:pt x="866" y="910"/>
                      </a:lnTo>
                      <a:lnTo>
                        <a:pt x="869" y="909"/>
                      </a:lnTo>
                      <a:lnTo>
                        <a:pt x="871" y="909"/>
                      </a:lnTo>
                      <a:lnTo>
                        <a:pt x="878" y="910"/>
                      </a:lnTo>
                      <a:lnTo>
                        <a:pt x="883" y="913"/>
                      </a:lnTo>
                      <a:lnTo>
                        <a:pt x="888" y="917"/>
                      </a:lnTo>
                      <a:lnTo>
                        <a:pt x="894" y="920"/>
                      </a:lnTo>
                      <a:lnTo>
                        <a:pt x="900" y="923"/>
                      </a:lnTo>
                      <a:lnTo>
                        <a:pt x="908" y="925"/>
                      </a:lnTo>
                      <a:lnTo>
                        <a:pt x="914" y="924"/>
                      </a:lnTo>
                      <a:lnTo>
                        <a:pt x="922" y="922"/>
                      </a:lnTo>
                      <a:lnTo>
                        <a:pt x="931" y="917"/>
                      </a:lnTo>
                      <a:lnTo>
                        <a:pt x="940" y="911"/>
                      </a:lnTo>
                      <a:lnTo>
                        <a:pt x="956" y="899"/>
                      </a:lnTo>
                      <a:lnTo>
                        <a:pt x="968" y="888"/>
                      </a:lnTo>
                      <a:lnTo>
                        <a:pt x="983" y="885"/>
                      </a:lnTo>
                      <a:lnTo>
                        <a:pt x="995" y="882"/>
                      </a:lnTo>
                      <a:lnTo>
                        <a:pt x="1002" y="882"/>
                      </a:lnTo>
                      <a:lnTo>
                        <a:pt x="1008" y="883"/>
                      </a:lnTo>
                      <a:lnTo>
                        <a:pt x="1016" y="884"/>
                      </a:lnTo>
                      <a:lnTo>
                        <a:pt x="1023" y="888"/>
                      </a:lnTo>
                      <a:lnTo>
                        <a:pt x="1029" y="890"/>
                      </a:lnTo>
                      <a:lnTo>
                        <a:pt x="1034" y="891"/>
                      </a:lnTo>
                      <a:lnTo>
                        <a:pt x="1041" y="891"/>
                      </a:lnTo>
                      <a:lnTo>
                        <a:pt x="1047" y="890"/>
                      </a:lnTo>
                      <a:lnTo>
                        <a:pt x="1062" y="885"/>
                      </a:lnTo>
                      <a:lnTo>
                        <a:pt x="1079" y="880"/>
                      </a:lnTo>
                      <a:lnTo>
                        <a:pt x="1110" y="866"/>
                      </a:lnTo>
                      <a:lnTo>
                        <a:pt x="1135" y="854"/>
                      </a:lnTo>
                      <a:lnTo>
                        <a:pt x="1156" y="845"/>
                      </a:lnTo>
                      <a:lnTo>
                        <a:pt x="1178" y="839"/>
                      </a:lnTo>
                      <a:lnTo>
                        <a:pt x="1188" y="837"/>
                      </a:lnTo>
                      <a:lnTo>
                        <a:pt x="1199" y="837"/>
                      </a:lnTo>
                      <a:lnTo>
                        <a:pt x="1210" y="838"/>
                      </a:lnTo>
                      <a:lnTo>
                        <a:pt x="1222" y="841"/>
                      </a:lnTo>
                      <a:lnTo>
                        <a:pt x="1238" y="848"/>
                      </a:lnTo>
                      <a:lnTo>
                        <a:pt x="1256" y="857"/>
                      </a:lnTo>
                      <a:lnTo>
                        <a:pt x="1265" y="860"/>
                      </a:lnTo>
                      <a:lnTo>
                        <a:pt x="1274" y="863"/>
                      </a:lnTo>
                      <a:lnTo>
                        <a:pt x="1278" y="864"/>
                      </a:lnTo>
                      <a:lnTo>
                        <a:pt x="1283" y="864"/>
                      </a:lnTo>
                      <a:lnTo>
                        <a:pt x="1287" y="863"/>
                      </a:lnTo>
                      <a:lnTo>
                        <a:pt x="1290" y="861"/>
                      </a:lnTo>
                      <a:lnTo>
                        <a:pt x="1299" y="859"/>
                      </a:lnTo>
                      <a:lnTo>
                        <a:pt x="1305" y="857"/>
                      </a:lnTo>
                      <a:lnTo>
                        <a:pt x="1312" y="856"/>
                      </a:lnTo>
                      <a:lnTo>
                        <a:pt x="1318" y="856"/>
                      </a:lnTo>
                      <a:lnTo>
                        <a:pt x="1329" y="856"/>
                      </a:lnTo>
                      <a:lnTo>
                        <a:pt x="1339" y="858"/>
                      </a:lnTo>
                      <a:lnTo>
                        <a:pt x="1349" y="860"/>
                      </a:lnTo>
                      <a:lnTo>
                        <a:pt x="1359" y="863"/>
                      </a:lnTo>
                      <a:lnTo>
                        <a:pt x="1371" y="864"/>
                      </a:lnTo>
                      <a:lnTo>
                        <a:pt x="1384" y="864"/>
                      </a:lnTo>
                      <a:lnTo>
                        <a:pt x="1390" y="864"/>
                      </a:lnTo>
                      <a:lnTo>
                        <a:pt x="1395" y="864"/>
                      </a:lnTo>
                      <a:lnTo>
                        <a:pt x="1401" y="866"/>
                      </a:lnTo>
                      <a:lnTo>
                        <a:pt x="1407" y="868"/>
                      </a:lnTo>
                      <a:lnTo>
                        <a:pt x="1420" y="873"/>
                      </a:lnTo>
                      <a:lnTo>
                        <a:pt x="1432" y="880"/>
                      </a:lnTo>
                      <a:lnTo>
                        <a:pt x="1445" y="886"/>
                      </a:lnTo>
                      <a:lnTo>
                        <a:pt x="1459" y="893"/>
                      </a:lnTo>
                      <a:lnTo>
                        <a:pt x="1465" y="895"/>
                      </a:lnTo>
                      <a:lnTo>
                        <a:pt x="1473" y="897"/>
                      </a:lnTo>
                      <a:lnTo>
                        <a:pt x="1480" y="898"/>
                      </a:lnTo>
                      <a:lnTo>
                        <a:pt x="1488" y="898"/>
                      </a:lnTo>
                      <a:lnTo>
                        <a:pt x="1497" y="897"/>
                      </a:lnTo>
                      <a:lnTo>
                        <a:pt x="1504" y="897"/>
                      </a:lnTo>
                      <a:lnTo>
                        <a:pt x="1511" y="897"/>
                      </a:lnTo>
                      <a:lnTo>
                        <a:pt x="1517" y="899"/>
                      </a:lnTo>
                      <a:lnTo>
                        <a:pt x="1531" y="901"/>
                      </a:lnTo>
                      <a:lnTo>
                        <a:pt x="1546" y="904"/>
                      </a:lnTo>
                      <a:lnTo>
                        <a:pt x="1552" y="904"/>
                      </a:lnTo>
                      <a:lnTo>
                        <a:pt x="1557" y="901"/>
                      </a:lnTo>
                      <a:lnTo>
                        <a:pt x="1563" y="898"/>
                      </a:lnTo>
                      <a:lnTo>
                        <a:pt x="1569" y="895"/>
                      </a:lnTo>
                      <a:lnTo>
                        <a:pt x="1582" y="886"/>
                      </a:lnTo>
                      <a:lnTo>
                        <a:pt x="1595" y="878"/>
                      </a:lnTo>
                      <a:lnTo>
                        <a:pt x="1601" y="874"/>
                      </a:lnTo>
                      <a:lnTo>
                        <a:pt x="1608" y="871"/>
                      </a:lnTo>
                      <a:lnTo>
                        <a:pt x="1613" y="869"/>
                      </a:lnTo>
                      <a:lnTo>
                        <a:pt x="1620" y="869"/>
                      </a:lnTo>
                      <a:lnTo>
                        <a:pt x="1626" y="869"/>
                      </a:lnTo>
                      <a:lnTo>
                        <a:pt x="1632" y="871"/>
                      </a:lnTo>
                      <a:lnTo>
                        <a:pt x="1638" y="875"/>
                      </a:lnTo>
                      <a:lnTo>
                        <a:pt x="1643" y="882"/>
                      </a:lnTo>
                      <a:lnTo>
                        <a:pt x="1648" y="887"/>
                      </a:lnTo>
                      <a:lnTo>
                        <a:pt x="1652" y="893"/>
                      </a:lnTo>
                      <a:lnTo>
                        <a:pt x="1656" y="897"/>
                      </a:lnTo>
                      <a:lnTo>
                        <a:pt x="1662" y="900"/>
                      </a:lnTo>
                      <a:lnTo>
                        <a:pt x="1667" y="902"/>
                      </a:lnTo>
                      <a:lnTo>
                        <a:pt x="1673" y="906"/>
                      </a:lnTo>
                      <a:lnTo>
                        <a:pt x="1678" y="907"/>
                      </a:lnTo>
                      <a:lnTo>
                        <a:pt x="1684" y="909"/>
                      </a:lnTo>
                      <a:lnTo>
                        <a:pt x="1696" y="910"/>
                      </a:lnTo>
                      <a:lnTo>
                        <a:pt x="1709" y="910"/>
                      </a:lnTo>
                      <a:lnTo>
                        <a:pt x="1723" y="908"/>
                      </a:lnTo>
                      <a:lnTo>
                        <a:pt x="1736" y="906"/>
                      </a:lnTo>
                      <a:lnTo>
                        <a:pt x="1763" y="899"/>
                      </a:lnTo>
                      <a:lnTo>
                        <a:pt x="1790" y="891"/>
                      </a:lnTo>
                      <a:lnTo>
                        <a:pt x="1803" y="887"/>
                      </a:lnTo>
                      <a:lnTo>
                        <a:pt x="1815" y="884"/>
                      </a:lnTo>
                      <a:lnTo>
                        <a:pt x="1827" y="881"/>
                      </a:lnTo>
                      <a:lnTo>
                        <a:pt x="1837" y="880"/>
                      </a:lnTo>
                      <a:lnTo>
                        <a:pt x="1845" y="880"/>
                      </a:lnTo>
                      <a:lnTo>
                        <a:pt x="1852" y="880"/>
                      </a:lnTo>
                      <a:lnTo>
                        <a:pt x="1858" y="880"/>
                      </a:lnTo>
                      <a:lnTo>
                        <a:pt x="1864" y="882"/>
                      </a:lnTo>
                      <a:lnTo>
                        <a:pt x="1875" y="884"/>
                      </a:lnTo>
                      <a:lnTo>
                        <a:pt x="1884" y="887"/>
                      </a:lnTo>
                      <a:lnTo>
                        <a:pt x="1894" y="890"/>
                      </a:lnTo>
                      <a:lnTo>
                        <a:pt x="1906" y="890"/>
                      </a:lnTo>
                      <a:lnTo>
                        <a:pt x="1912" y="888"/>
                      </a:lnTo>
                      <a:lnTo>
                        <a:pt x="1920" y="886"/>
                      </a:lnTo>
                      <a:lnTo>
                        <a:pt x="1929" y="883"/>
                      </a:lnTo>
                      <a:lnTo>
                        <a:pt x="1937" y="879"/>
                      </a:lnTo>
                      <a:lnTo>
                        <a:pt x="2043" y="827"/>
                      </a:lnTo>
                      <a:lnTo>
                        <a:pt x="2048" y="825"/>
                      </a:lnTo>
                      <a:lnTo>
                        <a:pt x="2055" y="824"/>
                      </a:lnTo>
                      <a:lnTo>
                        <a:pt x="2059" y="823"/>
                      </a:lnTo>
                      <a:lnTo>
                        <a:pt x="2065" y="823"/>
                      </a:lnTo>
                      <a:lnTo>
                        <a:pt x="2074" y="824"/>
                      </a:lnTo>
                      <a:lnTo>
                        <a:pt x="2083" y="828"/>
                      </a:lnTo>
                      <a:lnTo>
                        <a:pt x="2101" y="838"/>
                      </a:lnTo>
                      <a:lnTo>
                        <a:pt x="2121" y="847"/>
                      </a:lnTo>
                      <a:lnTo>
                        <a:pt x="2129" y="850"/>
                      </a:lnTo>
                      <a:lnTo>
                        <a:pt x="2138" y="851"/>
                      </a:lnTo>
                      <a:lnTo>
                        <a:pt x="2148" y="852"/>
                      </a:lnTo>
                      <a:lnTo>
                        <a:pt x="2158" y="851"/>
                      </a:lnTo>
                      <a:lnTo>
                        <a:pt x="2177" y="847"/>
                      </a:lnTo>
                      <a:lnTo>
                        <a:pt x="2197" y="842"/>
                      </a:lnTo>
                      <a:lnTo>
                        <a:pt x="2219" y="836"/>
                      </a:lnTo>
                      <a:lnTo>
                        <a:pt x="2239" y="830"/>
                      </a:lnTo>
                      <a:lnTo>
                        <a:pt x="2249" y="828"/>
                      </a:lnTo>
                      <a:lnTo>
                        <a:pt x="2258" y="826"/>
                      </a:lnTo>
                      <a:lnTo>
                        <a:pt x="2268" y="825"/>
                      </a:lnTo>
                      <a:lnTo>
                        <a:pt x="2276" y="824"/>
                      </a:lnTo>
                      <a:lnTo>
                        <a:pt x="2281" y="825"/>
                      </a:lnTo>
                      <a:lnTo>
                        <a:pt x="2284" y="827"/>
                      </a:lnTo>
                      <a:lnTo>
                        <a:pt x="2286" y="830"/>
                      </a:lnTo>
                      <a:lnTo>
                        <a:pt x="2287" y="833"/>
                      </a:lnTo>
                      <a:lnTo>
                        <a:pt x="2287" y="838"/>
                      </a:lnTo>
                      <a:lnTo>
                        <a:pt x="2288" y="842"/>
                      </a:lnTo>
                      <a:lnTo>
                        <a:pt x="2289" y="846"/>
                      </a:lnTo>
                      <a:lnTo>
                        <a:pt x="2291" y="850"/>
                      </a:lnTo>
                      <a:lnTo>
                        <a:pt x="2306" y="855"/>
                      </a:lnTo>
                      <a:lnTo>
                        <a:pt x="2320" y="861"/>
                      </a:lnTo>
                      <a:lnTo>
                        <a:pt x="2323" y="874"/>
                      </a:lnTo>
                      <a:lnTo>
                        <a:pt x="2328" y="888"/>
                      </a:lnTo>
                      <a:lnTo>
                        <a:pt x="2334" y="893"/>
                      </a:lnTo>
                      <a:lnTo>
                        <a:pt x="2341" y="896"/>
                      </a:lnTo>
                      <a:lnTo>
                        <a:pt x="2348" y="897"/>
                      </a:lnTo>
                      <a:lnTo>
                        <a:pt x="2355" y="899"/>
                      </a:lnTo>
                      <a:lnTo>
                        <a:pt x="2363" y="901"/>
                      </a:lnTo>
                      <a:lnTo>
                        <a:pt x="2370" y="905"/>
                      </a:lnTo>
                      <a:lnTo>
                        <a:pt x="2374" y="907"/>
                      </a:lnTo>
                      <a:lnTo>
                        <a:pt x="2376" y="910"/>
                      </a:lnTo>
                      <a:lnTo>
                        <a:pt x="2379" y="914"/>
                      </a:lnTo>
                      <a:lnTo>
                        <a:pt x="2381" y="919"/>
                      </a:lnTo>
                      <a:lnTo>
                        <a:pt x="2387" y="938"/>
                      </a:lnTo>
                      <a:lnTo>
                        <a:pt x="2390" y="959"/>
                      </a:lnTo>
                      <a:lnTo>
                        <a:pt x="2391" y="962"/>
                      </a:lnTo>
                      <a:lnTo>
                        <a:pt x="2393" y="966"/>
                      </a:lnTo>
                      <a:lnTo>
                        <a:pt x="2396" y="969"/>
                      </a:lnTo>
                      <a:lnTo>
                        <a:pt x="2401" y="972"/>
                      </a:lnTo>
                      <a:lnTo>
                        <a:pt x="2405" y="973"/>
                      </a:lnTo>
                      <a:lnTo>
                        <a:pt x="2411" y="973"/>
                      </a:lnTo>
                      <a:lnTo>
                        <a:pt x="2418" y="972"/>
                      </a:lnTo>
                      <a:lnTo>
                        <a:pt x="2426" y="969"/>
                      </a:lnTo>
                      <a:lnTo>
                        <a:pt x="2436" y="967"/>
                      </a:lnTo>
                      <a:lnTo>
                        <a:pt x="2444" y="966"/>
                      </a:lnTo>
                      <a:lnTo>
                        <a:pt x="2450" y="965"/>
                      </a:lnTo>
                      <a:lnTo>
                        <a:pt x="2455" y="966"/>
                      </a:lnTo>
                      <a:lnTo>
                        <a:pt x="2458" y="967"/>
                      </a:lnTo>
                      <a:lnTo>
                        <a:pt x="2460" y="968"/>
                      </a:lnTo>
                      <a:lnTo>
                        <a:pt x="2462" y="972"/>
                      </a:lnTo>
                      <a:lnTo>
                        <a:pt x="2463" y="974"/>
                      </a:lnTo>
                      <a:lnTo>
                        <a:pt x="2465" y="980"/>
                      </a:lnTo>
                      <a:lnTo>
                        <a:pt x="2470" y="987"/>
                      </a:lnTo>
                      <a:lnTo>
                        <a:pt x="2473" y="989"/>
                      </a:lnTo>
                      <a:lnTo>
                        <a:pt x="2478" y="992"/>
                      </a:lnTo>
                      <a:lnTo>
                        <a:pt x="2485" y="994"/>
                      </a:lnTo>
                      <a:lnTo>
                        <a:pt x="2492" y="996"/>
                      </a:lnTo>
                      <a:lnTo>
                        <a:pt x="2504" y="1001"/>
                      </a:lnTo>
                      <a:lnTo>
                        <a:pt x="2516" y="1006"/>
                      </a:lnTo>
                      <a:lnTo>
                        <a:pt x="2522" y="1009"/>
                      </a:lnTo>
                      <a:lnTo>
                        <a:pt x="2526" y="1014"/>
                      </a:lnTo>
                      <a:lnTo>
                        <a:pt x="2531" y="1018"/>
                      </a:lnTo>
                      <a:lnTo>
                        <a:pt x="2536" y="1023"/>
                      </a:lnTo>
                      <a:lnTo>
                        <a:pt x="2539" y="1030"/>
                      </a:lnTo>
                      <a:lnTo>
                        <a:pt x="2542" y="1037"/>
                      </a:lnTo>
                      <a:lnTo>
                        <a:pt x="2543" y="1044"/>
                      </a:lnTo>
                      <a:lnTo>
                        <a:pt x="2544" y="1052"/>
                      </a:lnTo>
                      <a:lnTo>
                        <a:pt x="2545" y="1059"/>
                      </a:lnTo>
                      <a:lnTo>
                        <a:pt x="2547" y="1067"/>
                      </a:lnTo>
                      <a:lnTo>
                        <a:pt x="2551" y="1073"/>
                      </a:lnTo>
                      <a:lnTo>
                        <a:pt x="2556" y="1081"/>
                      </a:lnTo>
                      <a:lnTo>
                        <a:pt x="2563" y="1086"/>
                      </a:lnTo>
                      <a:lnTo>
                        <a:pt x="2569" y="1089"/>
                      </a:lnTo>
                      <a:lnTo>
                        <a:pt x="2576" y="1091"/>
                      </a:lnTo>
                      <a:lnTo>
                        <a:pt x="2583" y="1091"/>
                      </a:lnTo>
                      <a:lnTo>
                        <a:pt x="2597" y="1091"/>
                      </a:lnTo>
                      <a:lnTo>
                        <a:pt x="2613" y="1093"/>
                      </a:lnTo>
                      <a:lnTo>
                        <a:pt x="2613" y="1093"/>
                      </a:lnTo>
                      <a:lnTo>
                        <a:pt x="2623" y="1085"/>
                      </a:lnTo>
                      <a:lnTo>
                        <a:pt x="2633" y="1079"/>
                      </a:lnTo>
                      <a:lnTo>
                        <a:pt x="2640" y="1074"/>
                      </a:lnTo>
                      <a:lnTo>
                        <a:pt x="2648" y="1072"/>
                      </a:lnTo>
                      <a:lnTo>
                        <a:pt x="2655" y="1072"/>
                      </a:lnTo>
                      <a:lnTo>
                        <a:pt x="2664" y="1073"/>
                      </a:lnTo>
                      <a:lnTo>
                        <a:pt x="2674" y="1076"/>
                      </a:lnTo>
                      <a:lnTo>
                        <a:pt x="2687" y="1082"/>
                      </a:lnTo>
                      <a:lnTo>
                        <a:pt x="2696" y="1085"/>
                      </a:lnTo>
                      <a:lnTo>
                        <a:pt x="2707" y="1088"/>
                      </a:lnTo>
                      <a:lnTo>
                        <a:pt x="2717" y="1091"/>
                      </a:lnTo>
                      <a:lnTo>
                        <a:pt x="2728" y="1094"/>
                      </a:lnTo>
                      <a:lnTo>
                        <a:pt x="2747" y="1096"/>
                      </a:lnTo>
                      <a:lnTo>
                        <a:pt x="2768" y="1097"/>
                      </a:lnTo>
                      <a:lnTo>
                        <a:pt x="2788" y="1097"/>
                      </a:lnTo>
                      <a:lnTo>
                        <a:pt x="2809" y="1096"/>
                      </a:lnTo>
                      <a:lnTo>
                        <a:pt x="2830" y="1095"/>
                      </a:lnTo>
                      <a:lnTo>
                        <a:pt x="2852" y="1094"/>
                      </a:lnTo>
                      <a:lnTo>
                        <a:pt x="2862" y="1093"/>
                      </a:lnTo>
                      <a:lnTo>
                        <a:pt x="2873" y="1091"/>
                      </a:lnTo>
                      <a:lnTo>
                        <a:pt x="2883" y="1088"/>
                      </a:lnTo>
                      <a:lnTo>
                        <a:pt x="2895" y="1085"/>
                      </a:lnTo>
                      <a:lnTo>
                        <a:pt x="2918" y="1076"/>
                      </a:lnTo>
                      <a:lnTo>
                        <a:pt x="2941" y="1066"/>
                      </a:lnTo>
                      <a:lnTo>
                        <a:pt x="2964" y="1054"/>
                      </a:lnTo>
                      <a:lnTo>
                        <a:pt x="2987" y="1042"/>
                      </a:lnTo>
                      <a:lnTo>
                        <a:pt x="3008" y="1032"/>
                      </a:lnTo>
                      <a:lnTo>
                        <a:pt x="3027" y="1023"/>
                      </a:lnTo>
                      <a:lnTo>
                        <a:pt x="3027" y="1023"/>
                      </a:lnTo>
                      <a:lnTo>
                        <a:pt x="2327" y="125"/>
                      </a:lnTo>
                      <a:lnTo>
                        <a:pt x="2318" y="121"/>
                      </a:lnTo>
                      <a:lnTo>
                        <a:pt x="2310" y="118"/>
                      </a:lnTo>
                      <a:lnTo>
                        <a:pt x="2301" y="116"/>
                      </a:lnTo>
                      <a:lnTo>
                        <a:pt x="2293" y="115"/>
                      </a:lnTo>
                      <a:lnTo>
                        <a:pt x="2284" y="116"/>
                      </a:lnTo>
                      <a:lnTo>
                        <a:pt x="2275" y="116"/>
                      </a:lnTo>
                      <a:lnTo>
                        <a:pt x="2267" y="118"/>
                      </a:lnTo>
                      <a:lnTo>
                        <a:pt x="2258" y="121"/>
                      </a:lnTo>
                      <a:lnTo>
                        <a:pt x="2241" y="126"/>
                      </a:lnTo>
                      <a:lnTo>
                        <a:pt x="2223" y="134"/>
                      </a:lnTo>
                      <a:lnTo>
                        <a:pt x="2207" y="141"/>
                      </a:lnTo>
                      <a:lnTo>
                        <a:pt x="2190" y="149"/>
                      </a:lnTo>
                      <a:lnTo>
                        <a:pt x="2174" y="156"/>
                      </a:lnTo>
                      <a:lnTo>
                        <a:pt x="2159" y="162"/>
                      </a:lnTo>
                      <a:lnTo>
                        <a:pt x="2150" y="164"/>
                      </a:lnTo>
                      <a:lnTo>
                        <a:pt x="2142" y="166"/>
                      </a:lnTo>
                      <a:lnTo>
                        <a:pt x="2135" y="167"/>
                      </a:lnTo>
                      <a:lnTo>
                        <a:pt x="2127" y="167"/>
                      </a:lnTo>
                      <a:lnTo>
                        <a:pt x="2121" y="166"/>
                      </a:lnTo>
                      <a:lnTo>
                        <a:pt x="2113" y="165"/>
                      </a:lnTo>
                      <a:lnTo>
                        <a:pt x="2106" y="163"/>
                      </a:lnTo>
                      <a:lnTo>
                        <a:pt x="2099" y="159"/>
                      </a:lnTo>
                      <a:lnTo>
                        <a:pt x="2093" y="154"/>
                      </a:lnTo>
                      <a:lnTo>
                        <a:pt x="2086" y="149"/>
                      </a:lnTo>
                      <a:lnTo>
                        <a:pt x="2080" y="141"/>
                      </a:lnTo>
                      <a:lnTo>
                        <a:pt x="2073" y="132"/>
                      </a:lnTo>
                      <a:lnTo>
                        <a:pt x="2070" y="128"/>
                      </a:lnTo>
                      <a:lnTo>
                        <a:pt x="2066" y="124"/>
                      </a:lnTo>
                      <a:lnTo>
                        <a:pt x="2061" y="122"/>
                      </a:lnTo>
                      <a:lnTo>
                        <a:pt x="2057" y="119"/>
                      </a:lnTo>
                      <a:lnTo>
                        <a:pt x="2048" y="117"/>
                      </a:lnTo>
                      <a:lnTo>
                        <a:pt x="2040" y="117"/>
                      </a:lnTo>
                      <a:lnTo>
                        <a:pt x="2032" y="118"/>
                      </a:lnTo>
                      <a:lnTo>
                        <a:pt x="2025" y="118"/>
                      </a:lnTo>
                      <a:lnTo>
                        <a:pt x="2021" y="118"/>
                      </a:lnTo>
                      <a:lnTo>
                        <a:pt x="2018" y="117"/>
                      </a:lnTo>
                      <a:lnTo>
                        <a:pt x="2015" y="115"/>
                      </a:lnTo>
                      <a:lnTo>
                        <a:pt x="2014" y="113"/>
                      </a:lnTo>
                      <a:lnTo>
                        <a:pt x="2008" y="107"/>
                      </a:lnTo>
                      <a:lnTo>
                        <a:pt x="2003" y="101"/>
                      </a:lnTo>
                      <a:lnTo>
                        <a:pt x="1998" y="97"/>
                      </a:lnTo>
                      <a:lnTo>
                        <a:pt x="1993" y="95"/>
                      </a:lnTo>
                      <a:lnTo>
                        <a:pt x="1988" y="94"/>
                      </a:lnTo>
                      <a:lnTo>
                        <a:pt x="1984" y="94"/>
                      </a:lnTo>
                      <a:lnTo>
                        <a:pt x="1979" y="94"/>
                      </a:lnTo>
                      <a:lnTo>
                        <a:pt x="1974" y="95"/>
                      </a:lnTo>
                      <a:lnTo>
                        <a:pt x="1964" y="97"/>
                      </a:lnTo>
                      <a:lnTo>
                        <a:pt x="1954" y="99"/>
                      </a:lnTo>
                      <a:lnTo>
                        <a:pt x="1949" y="99"/>
                      </a:lnTo>
                      <a:lnTo>
                        <a:pt x="1944" y="98"/>
                      </a:lnTo>
                      <a:lnTo>
                        <a:pt x="1937" y="97"/>
                      </a:lnTo>
                      <a:lnTo>
                        <a:pt x="1931" y="94"/>
                      </a:lnTo>
                      <a:lnTo>
                        <a:pt x="1921" y="88"/>
                      </a:lnTo>
                      <a:lnTo>
                        <a:pt x="1911" y="80"/>
                      </a:lnTo>
                      <a:lnTo>
                        <a:pt x="1902" y="70"/>
                      </a:lnTo>
                      <a:lnTo>
                        <a:pt x="1893" y="59"/>
                      </a:lnTo>
                      <a:lnTo>
                        <a:pt x="1877" y="37"/>
                      </a:lnTo>
                      <a:lnTo>
                        <a:pt x="1862" y="19"/>
                      </a:lnTo>
                      <a:lnTo>
                        <a:pt x="1858" y="16"/>
                      </a:lnTo>
                      <a:lnTo>
                        <a:pt x="1854" y="14"/>
                      </a:lnTo>
                      <a:lnTo>
                        <a:pt x="1851" y="13"/>
                      </a:lnTo>
                      <a:lnTo>
                        <a:pt x="1848" y="14"/>
                      </a:lnTo>
                      <a:lnTo>
                        <a:pt x="1840" y="17"/>
                      </a:lnTo>
                      <a:lnTo>
                        <a:pt x="1832" y="22"/>
                      </a:lnTo>
                      <a:lnTo>
                        <a:pt x="1826" y="29"/>
                      </a:lnTo>
                      <a:lnTo>
                        <a:pt x="1818" y="34"/>
                      </a:lnTo>
                      <a:lnTo>
                        <a:pt x="1814" y="36"/>
                      </a:lnTo>
                      <a:lnTo>
                        <a:pt x="1810" y="37"/>
                      </a:lnTo>
                      <a:lnTo>
                        <a:pt x="1805" y="38"/>
                      </a:lnTo>
                      <a:lnTo>
                        <a:pt x="1801" y="37"/>
                      </a:lnTo>
                      <a:lnTo>
                        <a:pt x="1790" y="33"/>
                      </a:lnTo>
                      <a:lnTo>
                        <a:pt x="1782" y="28"/>
                      </a:lnTo>
                      <a:lnTo>
                        <a:pt x="1773" y="22"/>
                      </a:lnTo>
                      <a:lnTo>
                        <a:pt x="1765" y="16"/>
                      </a:lnTo>
                      <a:lnTo>
                        <a:pt x="1758" y="9"/>
                      </a:lnTo>
                      <a:lnTo>
                        <a:pt x="1750" y="4"/>
                      </a:lnTo>
                      <a:lnTo>
                        <a:pt x="1747" y="3"/>
                      </a:lnTo>
                      <a:lnTo>
                        <a:pt x="1743" y="1"/>
                      </a:lnTo>
                      <a:lnTo>
                        <a:pt x="1740" y="0"/>
                      </a:lnTo>
                      <a:lnTo>
                        <a:pt x="1735" y="0"/>
                      </a:lnTo>
                      <a:lnTo>
                        <a:pt x="1710" y="2"/>
                      </a:lnTo>
                      <a:lnTo>
                        <a:pt x="1679" y="5"/>
                      </a:lnTo>
                      <a:lnTo>
                        <a:pt x="1647" y="9"/>
                      </a:lnTo>
                      <a:lnTo>
                        <a:pt x="1612" y="17"/>
                      </a:lnTo>
                      <a:lnTo>
                        <a:pt x="1596" y="21"/>
                      </a:lnTo>
                      <a:lnTo>
                        <a:pt x="1581" y="27"/>
                      </a:lnTo>
                      <a:lnTo>
                        <a:pt x="1566" y="32"/>
                      </a:lnTo>
                      <a:lnTo>
                        <a:pt x="1553" y="38"/>
                      </a:lnTo>
                      <a:lnTo>
                        <a:pt x="1541" y="46"/>
                      </a:lnTo>
                      <a:lnTo>
                        <a:pt x="1531" y="54"/>
                      </a:lnTo>
                      <a:lnTo>
                        <a:pt x="1528" y="58"/>
                      </a:lnTo>
                      <a:lnTo>
                        <a:pt x="1524" y="62"/>
                      </a:lnTo>
                      <a:lnTo>
                        <a:pt x="1521" y="68"/>
                      </a:lnTo>
                      <a:lnTo>
                        <a:pt x="1519" y="72"/>
                      </a:lnTo>
                      <a:lnTo>
                        <a:pt x="1517" y="76"/>
                      </a:lnTo>
                      <a:lnTo>
                        <a:pt x="1515" y="80"/>
                      </a:lnTo>
                      <a:lnTo>
                        <a:pt x="1512" y="83"/>
                      </a:lnTo>
                      <a:lnTo>
                        <a:pt x="1508" y="84"/>
                      </a:lnTo>
                      <a:lnTo>
                        <a:pt x="1501" y="86"/>
                      </a:lnTo>
                      <a:lnTo>
                        <a:pt x="1492" y="86"/>
                      </a:lnTo>
                      <a:lnTo>
                        <a:pt x="1484" y="85"/>
                      </a:lnTo>
                      <a:lnTo>
                        <a:pt x="1475" y="84"/>
                      </a:lnTo>
                      <a:lnTo>
                        <a:pt x="1466" y="84"/>
                      </a:lnTo>
                      <a:lnTo>
                        <a:pt x="1459" y="85"/>
                      </a:lnTo>
                      <a:lnTo>
                        <a:pt x="1450" y="88"/>
                      </a:lnTo>
                      <a:lnTo>
                        <a:pt x="1443" y="91"/>
                      </a:lnTo>
                      <a:lnTo>
                        <a:pt x="1437" y="97"/>
                      </a:lnTo>
                      <a:lnTo>
                        <a:pt x="1432" y="101"/>
                      </a:lnTo>
                      <a:lnTo>
                        <a:pt x="1423" y="113"/>
                      </a:lnTo>
                      <a:lnTo>
                        <a:pt x="1412" y="126"/>
                      </a:lnTo>
                      <a:lnTo>
                        <a:pt x="1410" y="128"/>
                      </a:lnTo>
                      <a:lnTo>
                        <a:pt x="1407" y="129"/>
                      </a:lnTo>
                      <a:lnTo>
                        <a:pt x="1404" y="130"/>
                      </a:lnTo>
                      <a:lnTo>
                        <a:pt x="1400" y="130"/>
                      </a:lnTo>
                      <a:lnTo>
                        <a:pt x="1393" y="130"/>
                      </a:lnTo>
                      <a:lnTo>
                        <a:pt x="1384" y="128"/>
                      </a:lnTo>
                      <a:lnTo>
                        <a:pt x="1364" y="121"/>
                      </a:lnTo>
                      <a:lnTo>
                        <a:pt x="1342" y="110"/>
                      </a:lnTo>
                      <a:lnTo>
                        <a:pt x="1320" y="98"/>
                      </a:lnTo>
                      <a:lnTo>
                        <a:pt x="1301" y="88"/>
                      </a:lnTo>
                      <a:lnTo>
                        <a:pt x="1292" y="83"/>
                      </a:lnTo>
                      <a:lnTo>
                        <a:pt x="1285" y="80"/>
                      </a:lnTo>
                      <a:lnTo>
                        <a:pt x="1279" y="77"/>
                      </a:lnTo>
                      <a:lnTo>
                        <a:pt x="1275" y="76"/>
                      </a:lnTo>
                      <a:lnTo>
                        <a:pt x="1271" y="75"/>
                      </a:lnTo>
                      <a:lnTo>
                        <a:pt x="1264" y="74"/>
                      </a:lnTo>
                      <a:lnTo>
                        <a:pt x="1258" y="74"/>
                      </a:lnTo>
                      <a:lnTo>
                        <a:pt x="1249" y="74"/>
                      </a:lnTo>
                      <a:lnTo>
                        <a:pt x="1231" y="76"/>
                      </a:lnTo>
                      <a:lnTo>
                        <a:pt x="1210" y="80"/>
                      </a:lnTo>
                      <a:lnTo>
                        <a:pt x="1175" y="86"/>
                      </a:lnTo>
                      <a:lnTo>
                        <a:pt x="1157" y="88"/>
                      </a:lnTo>
                      <a:lnTo>
                        <a:pt x="1149" y="81"/>
                      </a:lnTo>
                      <a:lnTo>
                        <a:pt x="1141" y="76"/>
                      </a:lnTo>
                      <a:lnTo>
                        <a:pt x="1135" y="73"/>
                      </a:lnTo>
                      <a:lnTo>
                        <a:pt x="1127" y="71"/>
                      </a:lnTo>
                      <a:lnTo>
                        <a:pt x="1120" y="71"/>
                      </a:lnTo>
                      <a:lnTo>
                        <a:pt x="1113" y="71"/>
                      </a:lnTo>
                      <a:lnTo>
                        <a:pt x="1107" y="73"/>
                      </a:lnTo>
                      <a:lnTo>
                        <a:pt x="1099" y="75"/>
                      </a:lnTo>
                      <a:lnTo>
                        <a:pt x="1085" y="81"/>
                      </a:lnTo>
                      <a:lnTo>
                        <a:pt x="1070" y="85"/>
                      </a:lnTo>
                      <a:lnTo>
                        <a:pt x="1062" y="87"/>
                      </a:lnTo>
                      <a:lnTo>
                        <a:pt x="1054" y="88"/>
                      </a:lnTo>
                      <a:lnTo>
                        <a:pt x="1045" y="88"/>
                      </a:lnTo>
                      <a:lnTo>
                        <a:pt x="1035" y="87"/>
                      </a:lnTo>
                      <a:lnTo>
                        <a:pt x="1031" y="86"/>
                      </a:lnTo>
                      <a:lnTo>
                        <a:pt x="1026" y="84"/>
                      </a:lnTo>
                      <a:lnTo>
                        <a:pt x="1022" y="81"/>
                      </a:lnTo>
                      <a:lnTo>
                        <a:pt x="1018" y="77"/>
                      </a:lnTo>
                      <a:lnTo>
                        <a:pt x="1012" y="70"/>
                      </a:lnTo>
                      <a:lnTo>
                        <a:pt x="1004" y="63"/>
                      </a:lnTo>
                      <a:lnTo>
                        <a:pt x="1001" y="61"/>
                      </a:lnTo>
                      <a:lnTo>
                        <a:pt x="998" y="60"/>
                      </a:lnTo>
                      <a:lnTo>
                        <a:pt x="994" y="59"/>
                      </a:lnTo>
                      <a:lnTo>
                        <a:pt x="990" y="59"/>
                      </a:lnTo>
                      <a:lnTo>
                        <a:pt x="986" y="61"/>
                      </a:lnTo>
                      <a:lnTo>
                        <a:pt x="980" y="64"/>
                      </a:lnTo>
                      <a:lnTo>
                        <a:pt x="975" y="69"/>
                      </a:lnTo>
                      <a:lnTo>
                        <a:pt x="969" y="76"/>
                      </a:lnTo>
                      <a:lnTo>
                        <a:pt x="966" y="80"/>
                      </a:lnTo>
                      <a:lnTo>
                        <a:pt x="963" y="82"/>
                      </a:lnTo>
                      <a:lnTo>
                        <a:pt x="961" y="83"/>
                      </a:lnTo>
                      <a:lnTo>
                        <a:pt x="959" y="83"/>
                      </a:lnTo>
                      <a:lnTo>
                        <a:pt x="954" y="82"/>
                      </a:lnTo>
                      <a:lnTo>
                        <a:pt x="950" y="78"/>
                      </a:lnTo>
                      <a:lnTo>
                        <a:pt x="944" y="69"/>
                      </a:lnTo>
                      <a:lnTo>
                        <a:pt x="937" y="62"/>
                      </a:lnTo>
                      <a:lnTo>
                        <a:pt x="936" y="61"/>
                      </a:lnTo>
                      <a:lnTo>
                        <a:pt x="935" y="62"/>
                      </a:lnTo>
                      <a:lnTo>
                        <a:pt x="933" y="62"/>
                      </a:lnTo>
                      <a:lnTo>
                        <a:pt x="933" y="65"/>
                      </a:lnTo>
                      <a:lnTo>
                        <a:pt x="932" y="69"/>
                      </a:lnTo>
                      <a:lnTo>
                        <a:pt x="929" y="71"/>
                      </a:lnTo>
                      <a:lnTo>
                        <a:pt x="927" y="73"/>
                      </a:lnTo>
                      <a:lnTo>
                        <a:pt x="922" y="77"/>
                      </a:lnTo>
                      <a:lnTo>
                        <a:pt x="913" y="80"/>
                      </a:lnTo>
                      <a:lnTo>
                        <a:pt x="905" y="82"/>
                      </a:lnTo>
                      <a:lnTo>
                        <a:pt x="894" y="82"/>
                      </a:lnTo>
                      <a:lnTo>
                        <a:pt x="882" y="82"/>
                      </a:lnTo>
                      <a:lnTo>
                        <a:pt x="871" y="81"/>
                      </a:lnTo>
                      <a:lnTo>
                        <a:pt x="859" y="78"/>
                      </a:lnTo>
                      <a:lnTo>
                        <a:pt x="847" y="76"/>
                      </a:lnTo>
                      <a:lnTo>
                        <a:pt x="837" y="73"/>
                      </a:lnTo>
                      <a:lnTo>
                        <a:pt x="826" y="69"/>
                      </a:lnTo>
                      <a:lnTo>
                        <a:pt x="817" y="64"/>
                      </a:lnTo>
                      <a:lnTo>
                        <a:pt x="811" y="59"/>
                      </a:lnTo>
                      <a:lnTo>
                        <a:pt x="807" y="56"/>
                      </a:lnTo>
                      <a:lnTo>
                        <a:pt x="805" y="54"/>
                      </a:lnTo>
                      <a:lnTo>
                        <a:pt x="803" y="50"/>
                      </a:lnTo>
                      <a:lnTo>
                        <a:pt x="802" y="47"/>
                      </a:lnTo>
                      <a:lnTo>
                        <a:pt x="797" y="46"/>
                      </a:lnTo>
                      <a:lnTo>
                        <a:pt x="789" y="46"/>
                      </a:lnTo>
                      <a:lnTo>
                        <a:pt x="781" y="47"/>
                      </a:lnTo>
                      <a:lnTo>
                        <a:pt x="773" y="49"/>
                      </a:lnTo>
                      <a:lnTo>
                        <a:pt x="754" y="54"/>
                      </a:lnTo>
                      <a:lnTo>
                        <a:pt x="736" y="59"/>
                      </a:lnTo>
                      <a:lnTo>
                        <a:pt x="726" y="61"/>
                      </a:lnTo>
                      <a:lnTo>
                        <a:pt x="717" y="62"/>
                      </a:lnTo>
                      <a:lnTo>
                        <a:pt x="708" y="64"/>
                      </a:lnTo>
                      <a:lnTo>
                        <a:pt x="699" y="64"/>
                      </a:lnTo>
                      <a:lnTo>
                        <a:pt x="691" y="63"/>
                      </a:lnTo>
                      <a:lnTo>
                        <a:pt x="684" y="62"/>
                      </a:lnTo>
                      <a:lnTo>
                        <a:pt x="678" y="59"/>
                      </a:lnTo>
                      <a:lnTo>
                        <a:pt x="672" y="54"/>
                      </a:lnTo>
                      <a:lnTo>
                        <a:pt x="663" y="44"/>
                      </a:lnTo>
                      <a:lnTo>
                        <a:pt x="654" y="36"/>
                      </a:lnTo>
                      <a:lnTo>
                        <a:pt x="645" y="32"/>
                      </a:lnTo>
                      <a:lnTo>
                        <a:pt x="637" y="30"/>
                      </a:lnTo>
                      <a:lnTo>
                        <a:pt x="629" y="30"/>
                      </a:lnTo>
                      <a:lnTo>
                        <a:pt x="622" y="32"/>
                      </a:lnTo>
                      <a:lnTo>
                        <a:pt x="614" y="34"/>
                      </a:lnTo>
                      <a:lnTo>
                        <a:pt x="608" y="38"/>
                      </a:lnTo>
                      <a:lnTo>
                        <a:pt x="583" y="61"/>
                      </a:lnTo>
                      <a:lnTo>
                        <a:pt x="559" y="81"/>
                      </a:lnTo>
                      <a:lnTo>
                        <a:pt x="554" y="83"/>
                      </a:lnTo>
                      <a:lnTo>
                        <a:pt x="547" y="84"/>
                      </a:lnTo>
                      <a:lnTo>
                        <a:pt x="540" y="85"/>
                      </a:lnTo>
                      <a:lnTo>
                        <a:pt x="532" y="86"/>
                      </a:lnTo>
                      <a:lnTo>
                        <a:pt x="516" y="87"/>
                      </a:lnTo>
                      <a:lnTo>
                        <a:pt x="497" y="87"/>
                      </a:lnTo>
                      <a:lnTo>
                        <a:pt x="462" y="86"/>
                      </a:lnTo>
                      <a:lnTo>
                        <a:pt x="432" y="85"/>
                      </a:lnTo>
                      <a:lnTo>
                        <a:pt x="432" y="85"/>
                      </a:lnTo>
                      <a:close/>
                    </a:path>
                  </a:pathLst>
                </a:custGeom>
                <a:solidFill>
                  <a:schemeClr val="accent6"/>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4" name="Freeform 55">
                  <a:extLst>
                    <a:ext uri="{FF2B5EF4-FFF2-40B4-BE49-F238E27FC236}">
                      <a16:creationId xmlns:a16="http://schemas.microsoft.com/office/drawing/2014/main" id="{BD633A29-053F-4A98-917B-2A3DF49D9BAD}"/>
                    </a:ext>
                  </a:extLst>
                </p:cNvPr>
                <p:cNvSpPr>
                  <a:spLocks/>
                </p:cNvSpPr>
                <p:nvPr/>
              </p:nvSpPr>
              <p:spPr bwMode="auto">
                <a:xfrm>
                  <a:off x="1308508" y="1705168"/>
                  <a:ext cx="1105943" cy="1098416"/>
                </a:xfrm>
                <a:custGeom>
                  <a:avLst/>
                  <a:gdLst>
                    <a:gd name="T0" fmla="*/ 829 w 3339"/>
                    <a:gd name="T1" fmla="*/ 224 h 3555"/>
                    <a:gd name="T2" fmla="*/ 930 w 3339"/>
                    <a:gd name="T3" fmla="*/ 351 h 3555"/>
                    <a:gd name="T4" fmla="*/ 829 w 3339"/>
                    <a:gd name="T5" fmla="*/ 659 h 3555"/>
                    <a:gd name="T6" fmla="*/ 741 w 3339"/>
                    <a:gd name="T7" fmla="*/ 961 h 3555"/>
                    <a:gd name="T8" fmla="*/ 660 w 3339"/>
                    <a:gd name="T9" fmla="*/ 1257 h 3555"/>
                    <a:gd name="T10" fmla="*/ 956 w 3339"/>
                    <a:gd name="T11" fmla="*/ 1553 h 3555"/>
                    <a:gd name="T12" fmla="*/ 1367 w 3339"/>
                    <a:gd name="T13" fmla="*/ 1474 h 3555"/>
                    <a:gd name="T14" fmla="*/ 1496 w 3339"/>
                    <a:gd name="T15" fmla="*/ 1322 h 3555"/>
                    <a:gd name="T16" fmla="*/ 1644 w 3339"/>
                    <a:gd name="T17" fmla="*/ 1205 h 3555"/>
                    <a:gd name="T18" fmla="*/ 1826 w 3339"/>
                    <a:gd name="T19" fmla="*/ 1006 h 3555"/>
                    <a:gd name="T20" fmla="*/ 2063 w 3339"/>
                    <a:gd name="T21" fmla="*/ 851 h 3555"/>
                    <a:gd name="T22" fmla="*/ 2319 w 3339"/>
                    <a:gd name="T23" fmla="*/ 744 h 3555"/>
                    <a:gd name="T24" fmla="*/ 2419 w 3339"/>
                    <a:gd name="T25" fmla="*/ 771 h 3555"/>
                    <a:gd name="T26" fmla="*/ 2590 w 3339"/>
                    <a:gd name="T27" fmla="*/ 864 h 3555"/>
                    <a:gd name="T28" fmla="*/ 2680 w 3339"/>
                    <a:gd name="T29" fmla="*/ 1052 h 3555"/>
                    <a:gd name="T30" fmla="*/ 2712 w 3339"/>
                    <a:gd name="T31" fmla="*/ 1249 h 3555"/>
                    <a:gd name="T32" fmla="*/ 2617 w 3339"/>
                    <a:gd name="T33" fmla="*/ 1466 h 3555"/>
                    <a:gd name="T34" fmla="*/ 2793 w 3339"/>
                    <a:gd name="T35" fmla="*/ 1499 h 3555"/>
                    <a:gd name="T36" fmla="*/ 2817 w 3339"/>
                    <a:gd name="T37" fmla="*/ 1575 h 3555"/>
                    <a:gd name="T38" fmla="*/ 2854 w 3339"/>
                    <a:gd name="T39" fmla="*/ 1870 h 3555"/>
                    <a:gd name="T40" fmla="*/ 3152 w 3339"/>
                    <a:gd name="T41" fmla="*/ 1779 h 3555"/>
                    <a:gd name="T42" fmla="*/ 3337 w 3339"/>
                    <a:gd name="T43" fmla="*/ 1918 h 3555"/>
                    <a:gd name="T44" fmla="*/ 3014 w 3339"/>
                    <a:gd name="T45" fmla="*/ 2218 h 3555"/>
                    <a:gd name="T46" fmla="*/ 2855 w 3339"/>
                    <a:gd name="T47" fmla="*/ 2313 h 3555"/>
                    <a:gd name="T48" fmla="*/ 2815 w 3339"/>
                    <a:gd name="T49" fmla="*/ 2562 h 3555"/>
                    <a:gd name="T50" fmla="*/ 2602 w 3339"/>
                    <a:gd name="T51" fmla="*/ 2827 h 3555"/>
                    <a:gd name="T52" fmla="*/ 2623 w 3339"/>
                    <a:gd name="T53" fmla="*/ 2992 h 3555"/>
                    <a:gd name="T54" fmla="*/ 2474 w 3339"/>
                    <a:gd name="T55" fmla="*/ 3219 h 3555"/>
                    <a:gd name="T56" fmla="*/ 2279 w 3339"/>
                    <a:gd name="T57" fmla="*/ 3251 h 3555"/>
                    <a:gd name="T58" fmla="*/ 2079 w 3339"/>
                    <a:gd name="T59" fmla="*/ 3417 h 3555"/>
                    <a:gd name="T60" fmla="*/ 1876 w 3339"/>
                    <a:gd name="T61" fmla="*/ 3503 h 3555"/>
                    <a:gd name="T62" fmla="*/ 1790 w 3339"/>
                    <a:gd name="T63" fmla="*/ 3312 h 3555"/>
                    <a:gd name="T64" fmla="*/ 1577 w 3339"/>
                    <a:gd name="T65" fmla="*/ 3247 h 3555"/>
                    <a:gd name="T66" fmla="*/ 1485 w 3339"/>
                    <a:gd name="T67" fmla="*/ 3455 h 3555"/>
                    <a:gd name="T68" fmla="*/ 1243 w 3339"/>
                    <a:gd name="T69" fmla="*/ 3497 h 3555"/>
                    <a:gd name="T70" fmla="*/ 1088 w 3339"/>
                    <a:gd name="T71" fmla="*/ 3263 h 3555"/>
                    <a:gd name="T72" fmla="*/ 1052 w 3339"/>
                    <a:gd name="T73" fmla="*/ 2947 h 3555"/>
                    <a:gd name="T74" fmla="*/ 952 w 3339"/>
                    <a:gd name="T75" fmla="*/ 2794 h 3555"/>
                    <a:gd name="T76" fmla="*/ 679 w 3339"/>
                    <a:gd name="T77" fmla="*/ 2791 h 3555"/>
                    <a:gd name="T78" fmla="*/ 427 w 3339"/>
                    <a:gd name="T79" fmla="*/ 2755 h 3555"/>
                    <a:gd name="T80" fmla="*/ 368 w 3339"/>
                    <a:gd name="T81" fmla="*/ 2625 h 3555"/>
                    <a:gd name="T82" fmla="*/ 355 w 3339"/>
                    <a:gd name="T83" fmla="*/ 2511 h 3555"/>
                    <a:gd name="T84" fmla="*/ 301 w 3339"/>
                    <a:gd name="T85" fmla="*/ 2413 h 3555"/>
                    <a:gd name="T86" fmla="*/ 239 w 3339"/>
                    <a:gd name="T87" fmla="*/ 2313 h 3555"/>
                    <a:gd name="T88" fmla="*/ 194 w 3339"/>
                    <a:gd name="T89" fmla="*/ 2221 h 3555"/>
                    <a:gd name="T90" fmla="*/ 232 w 3339"/>
                    <a:gd name="T91" fmla="*/ 2096 h 3555"/>
                    <a:gd name="T92" fmla="*/ 352 w 3339"/>
                    <a:gd name="T93" fmla="*/ 2073 h 3555"/>
                    <a:gd name="T94" fmla="*/ 445 w 3339"/>
                    <a:gd name="T95" fmla="*/ 1912 h 3555"/>
                    <a:gd name="T96" fmla="*/ 606 w 3339"/>
                    <a:gd name="T97" fmla="*/ 1935 h 3555"/>
                    <a:gd name="T98" fmla="*/ 636 w 3339"/>
                    <a:gd name="T99" fmla="*/ 1694 h 3555"/>
                    <a:gd name="T100" fmla="*/ 214 w 3339"/>
                    <a:gd name="T101" fmla="*/ 1318 h 3555"/>
                    <a:gd name="T102" fmla="*/ 90 w 3339"/>
                    <a:gd name="T103" fmla="*/ 1178 h 3555"/>
                    <a:gd name="T104" fmla="*/ 123 w 3339"/>
                    <a:gd name="T105" fmla="*/ 965 h 3555"/>
                    <a:gd name="T106" fmla="*/ 179 w 3339"/>
                    <a:gd name="T107" fmla="*/ 749 h 3555"/>
                    <a:gd name="T108" fmla="*/ 233 w 3339"/>
                    <a:gd name="T109" fmla="*/ 805 h 3555"/>
                    <a:gd name="T110" fmla="*/ 297 w 3339"/>
                    <a:gd name="T111" fmla="*/ 804 h 3555"/>
                    <a:gd name="T112" fmla="*/ 265 w 3339"/>
                    <a:gd name="T113" fmla="*/ 858 h 3555"/>
                    <a:gd name="T114" fmla="*/ 316 w 3339"/>
                    <a:gd name="T115" fmla="*/ 998 h 3555"/>
                    <a:gd name="T116" fmla="*/ 404 w 3339"/>
                    <a:gd name="T117" fmla="*/ 806 h 3555"/>
                    <a:gd name="T118" fmla="*/ 351 w 3339"/>
                    <a:gd name="T119" fmla="*/ 425 h 3555"/>
                    <a:gd name="T120" fmla="*/ 437 w 3339"/>
                    <a:gd name="T121" fmla="*/ 229 h 3555"/>
                    <a:gd name="T122" fmla="*/ 651 w 3339"/>
                    <a:gd name="T123" fmla="*/ 62 h 3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9" h="3555">
                      <a:moveTo>
                        <a:pt x="746" y="0"/>
                      </a:moveTo>
                      <a:lnTo>
                        <a:pt x="755" y="31"/>
                      </a:lnTo>
                      <a:lnTo>
                        <a:pt x="757" y="47"/>
                      </a:lnTo>
                      <a:lnTo>
                        <a:pt x="759" y="59"/>
                      </a:lnTo>
                      <a:lnTo>
                        <a:pt x="759" y="65"/>
                      </a:lnTo>
                      <a:lnTo>
                        <a:pt x="758" y="72"/>
                      </a:lnTo>
                      <a:lnTo>
                        <a:pt x="754" y="80"/>
                      </a:lnTo>
                      <a:lnTo>
                        <a:pt x="748" y="88"/>
                      </a:lnTo>
                      <a:lnTo>
                        <a:pt x="743" y="95"/>
                      </a:lnTo>
                      <a:lnTo>
                        <a:pt x="741" y="99"/>
                      </a:lnTo>
                      <a:lnTo>
                        <a:pt x="738" y="103"/>
                      </a:lnTo>
                      <a:lnTo>
                        <a:pt x="740" y="107"/>
                      </a:lnTo>
                      <a:lnTo>
                        <a:pt x="746" y="113"/>
                      </a:lnTo>
                      <a:lnTo>
                        <a:pt x="758" y="123"/>
                      </a:lnTo>
                      <a:lnTo>
                        <a:pt x="769" y="131"/>
                      </a:lnTo>
                      <a:lnTo>
                        <a:pt x="778" y="139"/>
                      </a:lnTo>
                      <a:lnTo>
                        <a:pt x="784" y="142"/>
                      </a:lnTo>
                      <a:lnTo>
                        <a:pt x="787" y="148"/>
                      </a:lnTo>
                      <a:lnTo>
                        <a:pt x="790" y="153"/>
                      </a:lnTo>
                      <a:lnTo>
                        <a:pt x="794" y="161"/>
                      </a:lnTo>
                      <a:lnTo>
                        <a:pt x="797" y="172"/>
                      </a:lnTo>
                      <a:lnTo>
                        <a:pt x="799" y="184"/>
                      </a:lnTo>
                      <a:lnTo>
                        <a:pt x="801" y="196"/>
                      </a:lnTo>
                      <a:lnTo>
                        <a:pt x="805" y="208"/>
                      </a:lnTo>
                      <a:lnTo>
                        <a:pt x="809" y="215"/>
                      </a:lnTo>
                      <a:lnTo>
                        <a:pt x="812" y="220"/>
                      </a:lnTo>
                      <a:lnTo>
                        <a:pt x="815" y="223"/>
                      </a:lnTo>
                      <a:lnTo>
                        <a:pt x="818" y="225"/>
                      </a:lnTo>
                      <a:lnTo>
                        <a:pt x="822" y="225"/>
                      </a:lnTo>
                      <a:lnTo>
                        <a:pt x="825" y="225"/>
                      </a:lnTo>
                      <a:lnTo>
                        <a:pt x="829" y="224"/>
                      </a:lnTo>
                      <a:lnTo>
                        <a:pt x="832" y="223"/>
                      </a:lnTo>
                      <a:lnTo>
                        <a:pt x="841" y="220"/>
                      </a:lnTo>
                      <a:lnTo>
                        <a:pt x="849" y="218"/>
                      </a:lnTo>
                      <a:lnTo>
                        <a:pt x="853" y="217"/>
                      </a:lnTo>
                      <a:lnTo>
                        <a:pt x="858" y="218"/>
                      </a:lnTo>
                      <a:lnTo>
                        <a:pt x="863" y="220"/>
                      </a:lnTo>
                      <a:lnTo>
                        <a:pt x="867" y="223"/>
                      </a:lnTo>
                      <a:lnTo>
                        <a:pt x="877" y="233"/>
                      </a:lnTo>
                      <a:lnTo>
                        <a:pt x="886" y="244"/>
                      </a:lnTo>
                      <a:lnTo>
                        <a:pt x="894" y="256"/>
                      </a:lnTo>
                      <a:lnTo>
                        <a:pt x="899" y="269"/>
                      </a:lnTo>
                      <a:lnTo>
                        <a:pt x="900" y="273"/>
                      </a:lnTo>
                      <a:lnTo>
                        <a:pt x="903" y="276"/>
                      </a:lnTo>
                      <a:lnTo>
                        <a:pt x="906" y="279"/>
                      </a:lnTo>
                      <a:lnTo>
                        <a:pt x="909" y="283"/>
                      </a:lnTo>
                      <a:lnTo>
                        <a:pt x="917" y="288"/>
                      </a:lnTo>
                      <a:lnTo>
                        <a:pt x="923" y="293"/>
                      </a:lnTo>
                      <a:lnTo>
                        <a:pt x="930" y="298"/>
                      </a:lnTo>
                      <a:lnTo>
                        <a:pt x="934" y="303"/>
                      </a:lnTo>
                      <a:lnTo>
                        <a:pt x="935" y="305"/>
                      </a:lnTo>
                      <a:lnTo>
                        <a:pt x="936" y="308"/>
                      </a:lnTo>
                      <a:lnTo>
                        <a:pt x="935" y="311"/>
                      </a:lnTo>
                      <a:lnTo>
                        <a:pt x="934" y="314"/>
                      </a:lnTo>
                      <a:lnTo>
                        <a:pt x="930" y="319"/>
                      </a:lnTo>
                      <a:lnTo>
                        <a:pt x="927" y="325"/>
                      </a:lnTo>
                      <a:lnTo>
                        <a:pt x="926" y="329"/>
                      </a:lnTo>
                      <a:lnTo>
                        <a:pt x="925" y="333"/>
                      </a:lnTo>
                      <a:lnTo>
                        <a:pt x="926" y="339"/>
                      </a:lnTo>
                      <a:lnTo>
                        <a:pt x="926" y="343"/>
                      </a:lnTo>
                      <a:lnTo>
                        <a:pt x="929" y="347"/>
                      </a:lnTo>
                      <a:lnTo>
                        <a:pt x="930" y="351"/>
                      </a:lnTo>
                      <a:lnTo>
                        <a:pt x="940" y="368"/>
                      </a:lnTo>
                      <a:lnTo>
                        <a:pt x="948" y="386"/>
                      </a:lnTo>
                      <a:lnTo>
                        <a:pt x="946" y="397"/>
                      </a:lnTo>
                      <a:lnTo>
                        <a:pt x="945" y="410"/>
                      </a:lnTo>
                      <a:lnTo>
                        <a:pt x="945" y="422"/>
                      </a:lnTo>
                      <a:lnTo>
                        <a:pt x="946" y="433"/>
                      </a:lnTo>
                      <a:lnTo>
                        <a:pt x="952" y="447"/>
                      </a:lnTo>
                      <a:lnTo>
                        <a:pt x="961" y="461"/>
                      </a:lnTo>
                      <a:lnTo>
                        <a:pt x="965" y="468"/>
                      </a:lnTo>
                      <a:lnTo>
                        <a:pt x="967" y="475"/>
                      </a:lnTo>
                      <a:lnTo>
                        <a:pt x="968" y="478"/>
                      </a:lnTo>
                      <a:lnTo>
                        <a:pt x="968" y="481"/>
                      </a:lnTo>
                      <a:lnTo>
                        <a:pt x="968" y="485"/>
                      </a:lnTo>
                      <a:lnTo>
                        <a:pt x="967" y="487"/>
                      </a:lnTo>
                      <a:lnTo>
                        <a:pt x="963" y="492"/>
                      </a:lnTo>
                      <a:lnTo>
                        <a:pt x="957" y="496"/>
                      </a:lnTo>
                      <a:lnTo>
                        <a:pt x="950" y="500"/>
                      </a:lnTo>
                      <a:lnTo>
                        <a:pt x="943" y="503"/>
                      </a:lnTo>
                      <a:lnTo>
                        <a:pt x="934" y="506"/>
                      </a:lnTo>
                      <a:lnTo>
                        <a:pt x="926" y="509"/>
                      </a:lnTo>
                      <a:lnTo>
                        <a:pt x="919" y="514"/>
                      </a:lnTo>
                      <a:lnTo>
                        <a:pt x="913" y="518"/>
                      </a:lnTo>
                      <a:lnTo>
                        <a:pt x="905" y="526"/>
                      </a:lnTo>
                      <a:lnTo>
                        <a:pt x="897" y="534"/>
                      </a:lnTo>
                      <a:lnTo>
                        <a:pt x="890" y="543"/>
                      </a:lnTo>
                      <a:lnTo>
                        <a:pt x="882" y="551"/>
                      </a:lnTo>
                      <a:lnTo>
                        <a:pt x="869" y="572"/>
                      </a:lnTo>
                      <a:lnTo>
                        <a:pt x="857" y="593"/>
                      </a:lnTo>
                      <a:lnTo>
                        <a:pt x="846" y="615"/>
                      </a:lnTo>
                      <a:lnTo>
                        <a:pt x="837" y="637"/>
                      </a:lnTo>
                      <a:lnTo>
                        <a:pt x="829" y="659"/>
                      </a:lnTo>
                      <a:lnTo>
                        <a:pt x="824" y="681"/>
                      </a:lnTo>
                      <a:lnTo>
                        <a:pt x="821" y="691"/>
                      </a:lnTo>
                      <a:lnTo>
                        <a:pt x="817" y="703"/>
                      </a:lnTo>
                      <a:lnTo>
                        <a:pt x="816" y="708"/>
                      </a:lnTo>
                      <a:lnTo>
                        <a:pt x="815" y="713"/>
                      </a:lnTo>
                      <a:lnTo>
                        <a:pt x="813" y="718"/>
                      </a:lnTo>
                      <a:lnTo>
                        <a:pt x="810" y="721"/>
                      </a:lnTo>
                      <a:lnTo>
                        <a:pt x="801" y="729"/>
                      </a:lnTo>
                      <a:lnTo>
                        <a:pt x="795" y="736"/>
                      </a:lnTo>
                      <a:lnTo>
                        <a:pt x="791" y="744"/>
                      </a:lnTo>
                      <a:lnTo>
                        <a:pt x="788" y="750"/>
                      </a:lnTo>
                      <a:lnTo>
                        <a:pt x="787" y="758"/>
                      </a:lnTo>
                      <a:lnTo>
                        <a:pt x="785" y="766"/>
                      </a:lnTo>
                      <a:lnTo>
                        <a:pt x="782" y="776"/>
                      </a:lnTo>
                      <a:lnTo>
                        <a:pt x="776" y="786"/>
                      </a:lnTo>
                      <a:lnTo>
                        <a:pt x="773" y="792"/>
                      </a:lnTo>
                      <a:lnTo>
                        <a:pt x="769" y="797"/>
                      </a:lnTo>
                      <a:lnTo>
                        <a:pt x="763" y="801"/>
                      </a:lnTo>
                      <a:lnTo>
                        <a:pt x="759" y="805"/>
                      </a:lnTo>
                      <a:lnTo>
                        <a:pt x="754" y="810"/>
                      </a:lnTo>
                      <a:lnTo>
                        <a:pt x="749" y="815"/>
                      </a:lnTo>
                      <a:lnTo>
                        <a:pt x="745" y="820"/>
                      </a:lnTo>
                      <a:lnTo>
                        <a:pt x="741" y="827"/>
                      </a:lnTo>
                      <a:lnTo>
                        <a:pt x="736" y="839"/>
                      </a:lnTo>
                      <a:lnTo>
                        <a:pt x="734" y="851"/>
                      </a:lnTo>
                      <a:lnTo>
                        <a:pt x="733" y="864"/>
                      </a:lnTo>
                      <a:lnTo>
                        <a:pt x="733" y="878"/>
                      </a:lnTo>
                      <a:lnTo>
                        <a:pt x="736" y="905"/>
                      </a:lnTo>
                      <a:lnTo>
                        <a:pt x="740" y="933"/>
                      </a:lnTo>
                      <a:lnTo>
                        <a:pt x="741" y="947"/>
                      </a:lnTo>
                      <a:lnTo>
                        <a:pt x="741" y="961"/>
                      </a:lnTo>
                      <a:lnTo>
                        <a:pt x="740" y="974"/>
                      </a:lnTo>
                      <a:lnTo>
                        <a:pt x="737" y="988"/>
                      </a:lnTo>
                      <a:lnTo>
                        <a:pt x="735" y="994"/>
                      </a:lnTo>
                      <a:lnTo>
                        <a:pt x="733" y="1000"/>
                      </a:lnTo>
                      <a:lnTo>
                        <a:pt x="731" y="1006"/>
                      </a:lnTo>
                      <a:lnTo>
                        <a:pt x="727" y="1012"/>
                      </a:lnTo>
                      <a:lnTo>
                        <a:pt x="723" y="1018"/>
                      </a:lnTo>
                      <a:lnTo>
                        <a:pt x="718" y="1023"/>
                      </a:lnTo>
                      <a:lnTo>
                        <a:pt x="713" y="1029"/>
                      </a:lnTo>
                      <a:lnTo>
                        <a:pt x="706" y="1034"/>
                      </a:lnTo>
                      <a:lnTo>
                        <a:pt x="694" y="1050"/>
                      </a:lnTo>
                      <a:lnTo>
                        <a:pt x="684" y="1063"/>
                      </a:lnTo>
                      <a:lnTo>
                        <a:pt x="681" y="1070"/>
                      </a:lnTo>
                      <a:lnTo>
                        <a:pt x="679" y="1077"/>
                      </a:lnTo>
                      <a:lnTo>
                        <a:pt x="678" y="1088"/>
                      </a:lnTo>
                      <a:lnTo>
                        <a:pt x="678" y="1100"/>
                      </a:lnTo>
                      <a:lnTo>
                        <a:pt x="679" y="1108"/>
                      </a:lnTo>
                      <a:lnTo>
                        <a:pt x="678" y="1114"/>
                      </a:lnTo>
                      <a:lnTo>
                        <a:pt x="678" y="1121"/>
                      </a:lnTo>
                      <a:lnTo>
                        <a:pt x="676" y="1127"/>
                      </a:lnTo>
                      <a:lnTo>
                        <a:pt x="673" y="1139"/>
                      </a:lnTo>
                      <a:lnTo>
                        <a:pt x="669" y="1151"/>
                      </a:lnTo>
                      <a:lnTo>
                        <a:pt x="667" y="1162"/>
                      </a:lnTo>
                      <a:lnTo>
                        <a:pt x="666" y="1171"/>
                      </a:lnTo>
                      <a:lnTo>
                        <a:pt x="666" y="1182"/>
                      </a:lnTo>
                      <a:lnTo>
                        <a:pt x="666" y="1192"/>
                      </a:lnTo>
                      <a:lnTo>
                        <a:pt x="666" y="1202"/>
                      </a:lnTo>
                      <a:lnTo>
                        <a:pt x="667" y="1212"/>
                      </a:lnTo>
                      <a:lnTo>
                        <a:pt x="666" y="1222"/>
                      </a:lnTo>
                      <a:lnTo>
                        <a:pt x="665" y="1233"/>
                      </a:lnTo>
                      <a:lnTo>
                        <a:pt x="660" y="1257"/>
                      </a:lnTo>
                      <a:lnTo>
                        <a:pt x="653" y="1279"/>
                      </a:lnTo>
                      <a:lnTo>
                        <a:pt x="650" y="1290"/>
                      </a:lnTo>
                      <a:lnTo>
                        <a:pt x="647" y="1302"/>
                      </a:lnTo>
                      <a:lnTo>
                        <a:pt x="644" y="1314"/>
                      </a:lnTo>
                      <a:lnTo>
                        <a:pt x="643" y="1326"/>
                      </a:lnTo>
                      <a:lnTo>
                        <a:pt x="644" y="1332"/>
                      </a:lnTo>
                      <a:lnTo>
                        <a:pt x="646" y="1339"/>
                      </a:lnTo>
                      <a:lnTo>
                        <a:pt x="648" y="1344"/>
                      </a:lnTo>
                      <a:lnTo>
                        <a:pt x="651" y="1351"/>
                      </a:lnTo>
                      <a:lnTo>
                        <a:pt x="657" y="1363"/>
                      </a:lnTo>
                      <a:lnTo>
                        <a:pt x="665" y="1374"/>
                      </a:lnTo>
                      <a:lnTo>
                        <a:pt x="683" y="1396"/>
                      </a:lnTo>
                      <a:lnTo>
                        <a:pt x="700" y="1418"/>
                      </a:lnTo>
                      <a:lnTo>
                        <a:pt x="709" y="1433"/>
                      </a:lnTo>
                      <a:lnTo>
                        <a:pt x="719" y="1449"/>
                      </a:lnTo>
                      <a:lnTo>
                        <a:pt x="729" y="1465"/>
                      </a:lnTo>
                      <a:lnTo>
                        <a:pt x="737" y="1481"/>
                      </a:lnTo>
                      <a:lnTo>
                        <a:pt x="743" y="1490"/>
                      </a:lnTo>
                      <a:lnTo>
                        <a:pt x="749" y="1498"/>
                      </a:lnTo>
                      <a:lnTo>
                        <a:pt x="757" y="1506"/>
                      </a:lnTo>
                      <a:lnTo>
                        <a:pt x="764" y="1514"/>
                      </a:lnTo>
                      <a:lnTo>
                        <a:pt x="779" y="1529"/>
                      </a:lnTo>
                      <a:lnTo>
                        <a:pt x="794" y="1545"/>
                      </a:lnTo>
                      <a:lnTo>
                        <a:pt x="805" y="1548"/>
                      </a:lnTo>
                      <a:lnTo>
                        <a:pt x="817" y="1550"/>
                      </a:lnTo>
                      <a:lnTo>
                        <a:pt x="830" y="1552"/>
                      </a:lnTo>
                      <a:lnTo>
                        <a:pt x="843" y="1554"/>
                      </a:lnTo>
                      <a:lnTo>
                        <a:pt x="870" y="1555"/>
                      </a:lnTo>
                      <a:lnTo>
                        <a:pt x="899" y="1555"/>
                      </a:lnTo>
                      <a:lnTo>
                        <a:pt x="927" y="1554"/>
                      </a:lnTo>
                      <a:lnTo>
                        <a:pt x="956" y="1553"/>
                      </a:lnTo>
                      <a:lnTo>
                        <a:pt x="983" y="1553"/>
                      </a:lnTo>
                      <a:lnTo>
                        <a:pt x="1007" y="1554"/>
                      </a:lnTo>
                      <a:lnTo>
                        <a:pt x="1039" y="1557"/>
                      </a:lnTo>
                      <a:lnTo>
                        <a:pt x="1071" y="1559"/>
                      </a:lnTo>
                      <a:lnTo>
                        <a:pt x="1105" y="1562"/>
                      </a:lnTo>
                      <a:lnTo>
                        <a:pt x="1137" y="1566"/>
                      </a:lnTo>
                      <a:lnTo>
                        <a:pt x="1170" y="1568"/>
                      </a:lnTo>
                      <a:lnTo>
                        <a:pt x="1203" y="1569"/>
                      </a:lnTo>
                      <a:lnTo>
                        <a:pt x="1235" y="1569"/>
                      </a:lnTo>
                      <a:lnTo>
                        <a:pt x="1267" y="1567"/>
                      </a:lnTo>
                      <a:lnTo>
                        <a:pt x="1275" y="1568"/>
                      </a:lnTo>
                      <a:lnTo>
                        <a:pt x="1284" y="1568"/>
                      </a:lnTo>
                      <a:lnTo>
                        <a:pt x="1293" y="1570"/>
                      </a:lnTo>
                      <a:lnTo>
                        <a:pt x="1300" y="1572"/>
                      </a:lnTo>
                      <a:lnTo>
                        <a:pt x="1308" y="1575"/>
                      </a:lnTo>
                      <a:lnTo>
                        <a:pt x="1315" y="1576"/>
                      </a:lnTo>
                      <a:lnTo>
                        <a:pt x="1321" y="1576"/>
                      </a:lnTo>
                      <a:lnTo>
                        <a:pt x="1325" y="1574"/>
                      </a:lnTo>
                      <a:lnTo>
                        <a:pt x="1329" y="1571"/>
                      </a:lnTo>
                      <a:lnTo>
                        <a:pt x="1332" y="1567"/>
                      </a:lnTo>
                      <a:lnTo>
                        <a:pt x="1336" y="1562"/>
                      </a:lnTo>
                      <a:lnTo>
                        <a:pt x="1337" y="1557"/>
                      </a:lnTo>
                      <a:lnTo>
                        <a:pt x="1340" y="1543"/>
                      </a:lnTo>
                      <a:lnTo>
                        <a:pt x="1341" y="1530"/>
                      </a:lnTo>
                      <a:lnTo>
                        <a:pt x="1341" y="1516"/>
                      </a:lnTo>
                      <a:lnTo>
                        <a:pt x="1341" y="1504"/>
                      </a:lnTo>
                      <a:lnTo>
                        <a:pt x="1342" y="1499"/>
                      </a:lnTo>
                      <a:lnTo>
                        <a:pt x="1345" y="1493"/>
                      </a:lnTo>
                      <a:lnTo>
                        <a:pt x="1350" y="1488"/>
                      </a:lnTo>
                      <a:lnTo>
                        <a:pt x="1355" y="1482"/>
                      </a:lnTo>
                      <a:lnTo>
                        <a:pt x="1367" y="1474"/>
                      </a:lnTo>
                      <a:lnTo>
                        <a:pt x="1377" y="1466"/>
                      </a:lnTo>
                      <a:lnTo>
                        <a:pt x="1383" y="1461"/>
                      </a:lnTo>
                      <a:lnTo>
                        <a:pt x="1386" y="1455"/>
                      </a:lnTo>
                      <a:lnTo>
                        <a:pt x="1389" y="1450"/>
                      </a:lnTo>
                      <a:lnTo>
                        <a:pt x="1389" y="1444"/>
                      </a:lnTo>
                      <a:lnTo>
                        <a:pt x="1389" y="1432"/>
                      </a:lnTo>
                      <a:lnTo>
                        <a:pt x="1388" y="1419"/>
                      </a:lnTo>
                      <a:lnTo>
                        <a:pt x="1390" y="1407"/>
                      </a:lnTo>
                      <a:lnTo>
                        <a:pt x="1393" y="1390"/>
                      </a:lnTo>
                      <a:lnTo>
                        <a:pt x="1398" y="1369"/>
                      </a:lnTo>
                      <a:lnTo>
                        <a:pt x="1405" y="1349"/>
                      </a:lnTo>
                      <a:lnTo>
                        <a:pt x="1409" y="1339"/>
                      </a:lnTo>
                      <a:lnTo>
                        <a:pt x="1413" y="1330"/>
                      </a:lnTo>
                      <a:lnTo>
                        <a:pt x="1417" y="1322"/>
                      </a:lnTo>
                      <a:lnTo>
                        <a:pt x="1421" y="1316"/>
                      </a:lnTo>
                      <a:lnTo>
                        <a:pt x="1425" y="1312"/>
                      </a:lnTo>
                      <a:lnTo>
                        <a:pt x="1430" y="1310"/>
                      </a:lnTo>
                      <a:lnTo>
                        <a:pt x="1432" y="1310"/>
                      </a:lnTo>
                      <a:lnTo>
                        <a:pt x="1435" y="1311"/>
                      </a:lnTo>
                      <a:lnTo>
                        <a:pt x="1437" y="1312"/>
                      </a:lnTo>
                      <a:lnTo>
                        <a:pt x="1439" y="1314"/>
                      </a:lnTo>
                      <a:lnTo>
                        <a:pt x="1448" y="1325"/>
                      </a:lnTo>
                      <a:lnTo>
                        <a:pt x="1456" y="1332"/>
                      </a:lnTo>
                      <a:lnTo>
                        <a:pt x="1462" y="1337"/>
                      </a:lnTo>
                      <a:lnTo>
                        <a:pt x="1467" y="1340"/>
                      </a:lnTo>
                      <a:lnTo>
                        <a:pt x="1472" y="1340"/>
                      </a:lnTo>
                      <a:lnTo>
                        <a:pt x="1476" y="1339"/>
                      </a:lnTo>
                      <a:lnTo>
                        <a:pt x="1479" y="1337"/>
                      </a:lnTo>
                      <a:lnTo>
                        <a:pt x="1483" y="1334"/>
                      </a:lnTo>
                      <a:lnTo>
                        <a:pt x="1488" y="1327"/>
                      </a:lnTo>
                      <a:lnTo>
                        <a:pt x="1496" y="1322"/>
                      </a:lnTo>
                      <a:lnTo>
                        <a:pt x="1500" y="1319"/>
                      </a:lnTo>
                      <a:lnTo>
                        <a:pt x="1505" y="1318"/>
                      </a:lnTo>
                      <a:lnTo>
                        <a:pt x="1512" y="1319"/>
                      </a:lnTo>
                      <a:lnTo>
                        <a:pt x="1518" y="1323"/>
                      </a:lnTo>
                      <a:lnTo>
                        <a:pt x="1526" y="1326"/>
                      </a:lnTo>
                      <a:lnTo>
                        <a:pt x="1534" y="1329"/>
                      </a:lnTo>
                      <a:lnTo>
                        <a:pt x="1544" y="1332"/>
                      </a:lnTo>
                      <a:lnTo>
                        <a:pt x="1555" y="1336"/>
                      </a:lnTo>
                      <a:lnTo>
                        <a:pt x="1564" y="1337"/>
                      </a:lnTo>
                      <a:lnTo>
                        <a:pt x="1572" y="1336"/>
                      </a:lnTo>
                      <a:lnTo>
                        <a:pt x="1576" y="1334"/>
                      </a:lnTo>
                      <a:lnTo>
                        <a:pt x="1579" y="1332"/>
                      </a:lnTo>
                      <a:lnTo>
                        <a:pt x="1581" y="1330"/>
                      </a:lnTo>
                      <a:lnTo>
                        <a:pt x="1582" y="1327"/>
                      </a:lnTo>
                      <a:lnTo>
                        <a:pt x="1585" y="1320"/>
                      </a:lnTo>
                      <a:lnTo>
                        <a:pt x="1588" y="1314"/>
                      </a:lnTo>
                      <a:lnTo>
                        <a:pt x="1593" y="1310"/>
                      </a:lnTo>
                      <a:lnTo>
                        <a:pt x="1598" y="1305"/>
                      </a:lnTo>
                      <a:lnTo>
                        <a:pt x="1603" y="1300"/>
                      </a:lnTo>
                      <a:lnTo>
                        <a:pt x="1607" y="1296"/>
                      </a:lnTo>
                      <a:lnTo>
                        <a:pt x="1610" y="1290"/>
                      </a:lnTo>
                      <a:lnTo>
                        <a:pt x="1612" y="1284"/>
                      </a:lnTo>
                      <a:lnTo>
                        <a:pt x="1615" y="1258"/>
                      </a:lnTo>
                      <a:lnTo>
                        <a:pt x="1618" y="1233"/>
                      </a:lnTo>
                      <a:lnTo>
                        <a:pt x="1619" y="1226"/>
                      </a:lnTo>
                      <a:lnTo>
                        <a:pt x="1621" y="1221"/>
                      </a:lnTo>
                      <a:lnTo>
                        <a:pt x="1623" y="1217"/>
                      </a:lnTo>
                      <a:lnTo>
                        <a:pt x="1626" y="1212"/>
                      </a:lnTo>
                      <a:lnTo>
                        <a:pt x="1632" y="1209"/>
                      </a:lnTo>
                      <a:lnTo>
                        <a:pt x="1637" y="1206"/>
                      </a:lnTo>
                      <a:lnTo>
                        <a:pt x="1644" y="1205"/>
                      </a:lnTo>
                      <a:lnTo>
                        <a:pt x="1652" y="1204"/>
                      </a:lnTo>
                      <a:lnTo>
                        <a:pt x="1659" y="1203"/>
                      </a:lnTo>
                      <a:lnTo>
                        <a:pt x="1665" y="1201"/>
                      </a:lnTo>
                      <a:lnTo>
                        <a:pt x="1672" y="1198"/>
                      </a:lnTo>
                      <a:lnTo>
                        <a:pt x="1677" y="1194"/>
                      </a:lnTo>
                      <a:lnTo>
                        <a:pt x="1684" y="1190"/>
                      </a:lnTo>
                      <a:lnTo>
                        <a:pt x="1689" y="1184"/>
                      </a:lnTo>
                      <a:lnTo>
                        <a:pt x="1694" y="1179"/>
                      </a:lnTo>
                      <a:lnTo>
                        <a:pt x="1699" y="1174"/>
                      </a:lnTo>
                      <a:lnTo>
                        <a:pt x="1708" y="1160"/>
                      </a:lnTo>
                      <a:lnTo>
                        <a:pt x="1715" y="1147"/>
                      </a:lnTo>
                      <a:lnTo>
                        <a:pt x="1721" y="1133"/>
                      </a:lnTo>
                      <a:lnTo>
                        <a:pt x="1725" y="1121"/>
                      </a:lnTo>
                      <a:lnTo>
                        <a:pt x="1722" y="1109"/>
                      </a:lnTo>
                      <a:lnTo>
                        <a:pt x="1721" y="1095"/>
                      </a:lnTo>
                      <a:lnTo>
                        <a:pt x="1721" y="1081"/>
                      </a:lnTo>
                      <a:lnTo>
                        <a:pt x="1722" y="1070"/>
                      </a:lnTo>
                      <a:lnTo>
                        <a:pt x="1732" y="1069"/>
                      </a:lnTo>
                      <a:lnTo>
                        <a:pt x="1742" y="1068"/>
                      </a:lnTo>
                      <a:lnTo>
                        <a:pt x="1750" y="1067"/>
                      </a:lnTo>
                      <a:lnTo>
                        <a:pt x="1759" y="1063"/>
                      </a:lnTo>
                      <a:lnTo>
                        <a:pt x="1768" y="1060"/>
                      </a:lnTo>
                      <a:lnTo>
                        <a:pt x="1776" y="1057"/>
                      </a:lnTo>
                      <a:lnTo>
                        <a:pt x="1784" y="1053"/>
                      </a:lnTo>
                      <a:lnTo>
                        <a:pt x="1790" y="1047"/>
                      </a:lnTo>
                      <a:lnTo>
                        <a:pt x="1798" y="1042"/>
                      </a:lnTo>
                      <a:lnTo>
                        <a:pt x="1804" y="1035"/>
                      </a:lnTo>
                      <a:lnTo>
                        <a:pt x="1811" y="1029"/>
                      </a:lnTo>
                      <a:lnTo>
                        <a:pt x="1816" y="1022"/>
                      </a:lnTo>
                      <a:lnTo>
                        <a:pt x="1822" y="1015"/>
                      </a:lnTo>
                      <a:lnTo>
                        <a:pt x="1826" y="1006"/>
                      </a:lnTo>
                      <a:lnTo>
                        <a:pt x="1830" y="998"/>
                      </a:lnTo>
                      <a:lnTo>
                        <a:pt x="1835" y="989"/>
                      </a:lnTo>
                      <a:lnTo>
                        <a:pt x="1838" y="982"/>
                      </a:lnTo>
                      <a:lnTo>
                        <a:pt x="1842" y="976"/>
                      </a:lnTo>
                      <a:lnTo>
                        <a:pt x="1847" y="972"/>
                      </a:lnTo>
                      <a:lnTo>
                        <a:pt x="1851" y="967"/>
                      </a:lnTo>
                      <a:lnTo>
                        <a:pt x="1861" y="960"/>
                      </a:lnTo>
                      <a:lnTo>
                        <a:pt x="1873" y="953"/>
                      </a:lnTo>
                      <a:lnTo>
                        <a:pt x="1883" y="948"/>
                      </a:lnTo>
                      <a:lnTo>
                        <a:pt x="1894" y="940"/>
                      </a:lnTo>
                      <a:lnTo>
                        <a:pt x="1900" y="937"/>
                      </a:lnTo>
                      <a:lnTo>
                        <a:pt x="1904" y="932"/>
                      </a:lnTo>
                      <a:lnTo>
                        <a:pt x="1908" y="927"/>
                      </a:lnTo>
                      <a:lnTo>
                        <a:pt x="1912" y="921"/>
                      </a:lnTo>
                      <a:lnTo>
                        <a:pt x="1954" y="846"/>
                      </a:lnTo>
                      <a:lnTo>
                        <a:pt x="1956" y="843"/>
                      </a:lnTo>
                      <a:lnTo>
                        <a:pt x="1958" y="841"/>
                      </a:lnTo>
                      <a:lnTo>
                        <a:pt x="1960" y="840"/>
                      </a:lnTo>
                      <a:lnTo>
                        <a:pt x="1963" y="839"/>
                      </a:lnTo>
                      <a:lnTo>
                        <a:pt x="1968" y="839"/>
                      </a:lnTo>
                      <a:lnTo>
                        <a:pt x="1972" y="840"/>
                      </a:lnTo>
                      <a:lnTo>
                        <a:pt x="1983" y="845"/>
                      </a:lnTo>
                      <a:lnTo>
                        <a:pt x="1992" y="852"/>
                      </a:lnTo>
                      <a:lnTo>
                        <a:pt x="1997" y="854"/>
                      </a:lnTo>
                      <a:lnTo>
                        <a:pt x="2002" y="855"/>
                      </a:lnTo>
                      <a:lnTo>
                        <a:pt x="2008" y="855"/>
                      </a:lnTo>
                      <a:lnTo>
                        <a:pt x="2013" y="855"/>
                      </a:lnTo>
                      <a:lnTo>
                        <a:pt x="2024" y="855"/>
                      </a:lnTo>
                      <a:lnTo>
                        <a:pt x="2037" y="853"/>
                      </a:lnTo>
                      <a:lnTo>
                        <a:pt x="2050" y="852"/>
                      </a:lnTo>
                      <a:lnTo>
                        <a:pt x="2063" y="851"/>
                      </a:lnTo>
                      <a:lnTo>
                        <a:pt x="2076" y="851"/>
                      </a:lnTo>
                      <a:lnTo>
                        <a:pt x="2089" y="854"/>
                      </a:lnTo>
                      <a:lnTo>
                        <a:pt x="2097" y="856"/>
                      </a:lnTo>
                      <a:lnTo>
                        <a:pt x="2106" y="857"/>
                      </a:lnTo>
                      <a:lnTo>
                        <a:pt x="2113" y="858"/>
                      </a:lnTo>
                      <a:lnTo>
                        <a:pt x="2121" y="857"/>
                      </a:lnTo>
                      <a:lnTo>
                        <a:pt x="2129" y="856"/>
                      </a:lnTo>
                      <a:lnTo>
                        <a:pt x="2135" y="854"/>
                      </a:lnTo>
                      <a:lnTo>
                        <a:pt x="2141" y="852"/>
                      </a:lnTo>
                      <a:lnTo>
                        <a:pt x="2148" y="848"/>
                      </a:lnTo>
                      <a:lnTo>
                        <a:pt x="2173" y="832"/>
                      </a:lnTo>
                      <a:lnTo>
                        <a:pt x="2202" y="816"/>
                      </a:lnTo>
                      <a:lnTo>
                        <a:pt x="2210" y="812"/>
                      </a:lnTo>
                      <a:lnTo>
                        <a:pt x="2216" y="805"/>
                      </a:lnTo>
                      <a:lnTo>
                        <a:pt x="2220" y="802"/>
                      </a:lnTo>
                      <a:lnTo>
                        <a:pt x="2225" y="800"/>
                      </a:lnTo>
                      <a:lnTo>
                        <a:pt x="2229" y="799"/>
                      </a:lnTo>
                      <a:lnTo>
                        <a:pt x="2234" y="800"/>
                      </a:lnTo>
                      <a:lnTo>
                        <a:pt x="2242" y="809"/>
                      </a:lnTo>
                      <a:lnTo>
                        <a:pt x="2251" y="818"/>
                      </a:lnTo>
                      <a:lnTo>
                        <a:pt x="2254" y="819"/>
                      </a:lnTo>
                      <a:lnTo>
                        <a:pt x="2257" y="819"/>
                      </a:lnTo>
                      <a:lnTo>
                        <a:pt x="2260" y="819"/>
                      </a:lnTo>
                      <a:lnTo>
                        <a:pt x="2262" y="818"/>
                      </a:lnTo>
                      <a:lnTo>
                        <a:pt x="2269" y="815"/>
                      </a:lnTo>
                      <a:lnTo>
                        <a:pt x="2273" y="811"/>
                      </a:lnTo>
                      <a:lnTo>
                        <a:pt x="2283" y="800"/>
                      </a:lnTo>
                      <a:lnTo>
                        <a:pt x="2289" y="789"/>
                      </a:lnTo>
                      <a:lnTo>
                        <a:pt x="2300" y="773"/>
                      </a:lnTo>
                      <a:lnTo>
                        <a:pt x="2313" y="755"/>
                      </a:lnTo>
                      <a:lnTo>
                        <a:pt x="2319" y="744"/>
                      </a:lnTo>
                      <a:lnTo>
                        <a:pt x="2322" y="735"/>
                      </a:lnTo>
                      <a:lnTo>
                        <a:pt x="2323" y="730"/>
                      </a:lnTo>
                      <a:lnTo>
                        <a:pt x="2324" y="725"/>
                      </a:lnTo>
                      <a:lnTo>
                        <a:pt x="2324" y="721"/>
                      </a:lnTo>
                      <a:lnTo>
                        <a:pt x="2323" y="717"/>
                      </a:lnTo>
                      <a:lnTo>
                        <a:pt x="2322" y="712"/>
                      </a:lnTo>
                      <a:lnTo>
                        <a:pt x="2321" y="708"/>
                      </a:lnTo>
                      <a:lnTo>
                        <a:pt x="2321" y="705"/>
                      </a:lnTo>
                      <a:lnTo>
                        <a:pt x="2321" y="703"/>
                      </a:lnTo>
                      <a:lnTo>
                        <a:pt x="2323" y="701"/>
                      </a:lnTo>
                      <a:lnTo>
                        <a:pt x="2325" y="699"/>
                      </a:lnTo>
                      <a:lnTo>
                        <a:pt x="2329" y="698"/>
                      </a:lnTo>
                      <a:lnTo>
                        <a:pt x="2335" y="698"/>
                      </a:lnTo>
                      <a:lnTo>
                        <a:pt x="2343" y="697"/>
                      </a:lnTo>
                      <a:lnTo>
                        <a:pt x="2353" y="696"/>
                      </a:lnTo>
                      <a:lnTo>
                        <a:pt x="2363" y="695"/>
                      </a:lnTo>
                      <a:lnTo>
                        <a:pt x="2373" y="695"/>
                      </a:lnTo>
                      <a:lnTo>
                        <a:pt x="2373" y="695"/>
                      </a:lnTo>
                      <a:lnTo>
                        <a:pt x="2376" y="701"/>
                      </a:lnTo>
                      <a:lnTo>
                        <a:pt x="2378" y="707"/>
                      </a:lnTo>
                      <a:lnTo>
                        <a:pt x="2379" y="712"/>
                      </a:lnTo>
                      <a:lnTo>
                        <a:pt x="2380" y="719"/>
                      </a:lnTo>
                      <a:lnTo>
                        <a:pt x="2379" y="724"/>
                      </a:lnTo>
                      <a:lnTo>
                        <a:pt x="2379" y="730"/>
                      </a:lnTo>
                      <a:lnTo>
                        <a:pt x="2380" y="736"/>
                      </a:lnTo>
                      <a:lnTo>
                        <a:pt x="2381" y="742"/>
                      </a:lnTo>
                      <a:lnTo>
                        <a:pt x="2387" y="749"/>
                      </a:lnTo>
                      <a:lnTo>
                        <a:pt x="2392" y="757"/>
                      </a:lnTo>
                      <a:lnTo>
                        <a:pt x="2401" y="762"/>
                      </a:lnTo>
                      <a:lnTo>
                        <a:pt x="2409" y="766"/>
                      </a:lnTo>
                      <a:lnTo>
                        <a:pt x="2419" y="771"/>
                      </a:lnTo>
                      <a:lnTo>
                        <a:pt x="2429" y="773"/>
                      </a:lnTo>
                      <a:lnTo>
                        <a:pt x="2438" y="774"/>
                      </a:lnTo>
                      <a:lnTo>
                        <a:pt x="2447" y="773"/>
                      </a:lnTo>
                      <a:lnTo>
                        <a:pt x="2458" y="772"/>
                      </a:lnTo>
                      <a:lnTo>
                        <a:pt x="2465" y="773"/>
                      </a:lnTo>
                      <a:lnTo>
                        <a:pt x="2470" y="776"/>
                      </a:lnTo>
                      <a:lnTo>
                        <a:pt x="2473" y="780"/>
                      </a:lnTo>
                      <a:lnTo>
                        <a:pt x="2476" y="785"/>
                      </a:lnTo>
                      <a:lnTo>
                        <a:pt x="2478" y="791"/>
                      </a:lnTo>
                      <a:lnTo>
                        <a:pt x="2482" y="797"/>
                      </a:lnTo>
                      <a:lnTo>
                        <a:pt x="2488" y="803"/>
                      </a:lnTo>
                      <a:lnTo>
                        <a:pt x="2493" y="807"/>
                      </a:lnTo>
                      <a:lnTo>
                        <a:pt x="2498" y="810"/>
                      </a:lnTo>
                      <a:lnTo>
                        <a:pt x="2503" y="812"/>
                      </a:lnTo>
                      <a:lnTo>
                        <a:pt x="2510" y="814"/>
                      </a:lnTo>
                      <a:lnTo>
                        <a:pt x="2515" y="815"/>
                      </a:lnTo>
                      <a:lnTo>
                        <a:pt x="2521" y="818"/>
                      </a:lnTo>
                      <a:lnTo>
                        <a:pt x="2526" y="821"/>
                      </a:lnTo>
                      <a:lnTo>
                        <a:pt x="2531" y="826"/>
                      </a:lnTo>
                      <a:lnTo>
                        <a:pt x="2536" y="833"/>
                      </a:lnTo>
                      <a:lnTo>
                        <a:pt x="2541" y="841"/>
                      </a:lnTo>
                      <a:lnTo>
                        <a:pt x="2543" y="845"/>
                      </a:lnTo>
                      <a:lnTo>
                        <a:pt x="2547" y="848"/>
                      </a:lnTo>
                      <a:lnTo>
                        <a:pt x="2550" y="852"/>
                      </a:lnTo>
                      <a:lnTo>
                        <a:pt x="2553" y="854"/>
                      </a:lnTo>
                      <a:lnTo>
                        <a:pt x="2558" y="857"/>
                      </a:lnTo>
                      <a:lnTo>
                        <a:pt x="2565" y="858"/>
                      </a:lnTo>
                      <a:lnTo>
                        <a:pt x="2571" y="859"/>
                      </a:lnTo>
                      <a:lnTo>
                        <a:pt x="2578" y="860"/>
                      </a:lnTo>
                      <a:lnTo>
                        <a:pt x="2583" y="861"/>
                      </a:lnTo>
                      <a:lnTo>
                        <a:pt x="2590" y="864"/>
                      </a:lnTo>
                      <a:lnTo>
                        <a:pt x="2595" y="867"/>
                      </a:lnTo>
                      <a:lnTo>
                        <a:pt x="2601" y="871"/>
                      </a:lnTo>
                      <a:lnTo>
                        <a:pt x="2606" y="877"/>
                      </a:lnTo>
                      <a:lnTo>
                        <a:pt x="2610" y="882"/>
                      </a:lnTo>
                      <a:lnTo>
                        <a:pt x="2613" y="887"/>
                      </a:lnTo>
                      <a:lnTo>
                        <a:pt x="2616" y="893"/>
                      </a:lnTo>
                      <a:lnTo>
                        <a:pt x="2620" y="905"/>
                      </a:lnTo>
                      <a:lnTo>
                        <a:pt x="2625" y="919"/>
                      </a:lnTo>
                      <a:lnTo>
                        <a:pt x="2625" y="922"/>
                      </a:lnTo>
                      <a:lnTo>
                        <a:pt x="2626" y="925"/>
                      </a:lnTo>
                      <a:lnTo>
                        <a:pt x="2629" y="928"/>
                      </a:lnTo>
                      <a:lnTo>
                        <a:pt x="2632" y="932"/>
                      </a:lnTo>
                      <a:lnTo>
                        <a:pt x="2638" y="937"/>
                      </a:lnTo>
                      <a:lnTo>
                        <a:pt x="2645" y="942"/>
                      </a:lnTo>
                      <a:lnTo>
                        <a:pt x="2652" y="947"/>
                      </a:lnTo>
                      <a:lnTo>
                        <a:pt x="2659" y="952"/>
                      </a:lnTo>
                      <a:lnTo>
                        <a:pt x="2661" y="955"/>
                      </a:lnTo>
                      <a:lnTo>
                        <a:pt x="2663" y="959"/>
                      </a:lnTo>
                      <a:lnTo>
                        <a:pt x="2664" y="962"/>
                      </a:lnTo>
                      <a:lnTo>
                        <a:pt x="2665" y="965"/>
                      </a:lnTo>
                      <a:lnTo>
                        <a:pt x="2665" y="972"/>
                      </a:lnTo>
                      <a:lnTo>
                        <a:pt x="2666" y="977"/>
                      </a:lnTo>
                      <a:lnTo>
                        <a:pt x="2669" y="981"/>
                      </a:lnTo>
                      <a:lnTo>
                        <a:pt x="2670" y="986"/>
                      </a:lnTo>
                      <a:lnTo>
                        <a:pt x="2674" y="993"/>
                      </a:lnTo>
                      <a:lnTo>
                        <a:pt x="2679" y="1004"/>
                      </a:lnTo>
                      <a:lnTo>
                        <a:pt x="2682" y="1010"/>
                      </a:lnTo>
                      <a:lnTo>
                        <a:pt x="2683" y="1020"/>
                      </a:lnTo>
                      <a:lnTo>
                        <a:pt x="2682" y="1030"/>
                      </a:lnTo>
                      <a:lnTo>
                        <a:pt x="2682" y="1041"/>
                      </a:lnTo>
                      <a:lnTo>
                        <a:pt x="2680" y="1052"/>
                      </a:lnTo>
                      <a:lnTo>
                        <a:pt x="2679" y="1062"/>
                      </a:lnTo>
                      <a:lnTo>
                        <a:pt x="2678" y="1072"/>
                      </a:lnTo>
                      <a:lnTo>
                        <a:pt x="2679" y="1081"/>
                      </a:lnTo>
                      <a:lnTo>
                        <a:pt x="2683" y="1096"/>
                      </a:lnTo>
                      <a:lnTo>
                        <a:pt x="2686" y="1111"/>
                      </a:lnTo>
                      <a:lnTo>
                        <a:pt x="2691" y="1126"/>
                      </a:lnTo>
                      <a:lnTo>
                        <a:pt x="2696" y="1140"/>
                      </a:lnTo>
                      <a:lnTo>
                        <a:pt x="2699" y="1147"/>
                      </a:lnTo>
                      <a:lnTo>
                        <a:pt x="2702" y="1152"/>
                      </a:lnTo>
                      <a:lnTo>
                        <a:pt x="2705" y="1156"/>
                      </a:lnTo>
                      <a:lnTo>
                        <a:pt x="2709" y="1161"/>
                      </a:lnTo>
                      <a:lnTo>
                        <a:pt x="2716" y="1167"/>
                      </a:lnTo>
                      <a:lnTo>
                        <a:pt x="2726" y="1175"/>
                      </a:lnTo>
                      <a:lnTo>
                        <a:pt x="2734" y="1182"/>
                      </a:lnTo>
                      <a:lnTo>
                        <a:pt x="2738" y="1188"/>
                      </a:lnTo>
                      <a:lnTo>
                        <a:pt x="2739" y="1190"/>
                      </a:lnTo>
                      <a:lnTo>
                        <a:pt x="2738" y="1192"/>
                      </a:lnTo>
                      <a:lnTo>
                        <a:pt x="2738" y="1194"/>
                      </a:lnTo>
                      <a:lnTo>
                        <a:pt x="2737" y="1196"/>
                      </a:lnTo>
                      <a:lnTo>
                        <a:pt x="2732" y="1201"/>
                      </a:lnTo>
                      <a:lnTo>
                        <a:pt x="2729" y="1206"/>
                      </a:lnTo>
                      <a:lnTo>
                        <a:pt x="2728" y="1209"/>
                      </a:lnTo>
                      <a:lnTo>
                        <a:pt x="2726" y="1214"/>
                      </a:lnTo>
                      <a:lnTo>
                        <a:pt x="2726" y="1219"/>
                      </a:lnTo>
                      <a:lnTo>
                        <a:pt x="2725" y="1224"/>
                      </a:lnTo>
                      <a:lnTo>
                        <a:pt x="2725" y="1231"/>
                      </a:lnTo>
                      <a:lnTo>
                        <a:pt x="2724" y="1236"/>
                      </a:lnTo>
                      <a:lnTo>
                        <a:pt x="2721" y="1241"/>
                      </a:lnTo>
                      <a:lnTo>
                        <a:pt x="2718" y="1244"/>
                      </a:lnTo>
                      <a:lnTo>
                        <a:pt x="2715" y="1247"/>
                      </a:lnTo>
                      <a:lnTo>
                        <a:pt x="2712" y="1249"/>
                      </a:lnTo>
                      <a:lnTo>
                        <a:pt x="2707" y="1251"/>
                      </a:lnTo>
                      <a:lnTo>
                        <a:pt x="2702" y="1252"/>
                      </a:lnTo>
                      <a:lnTo>
                        <a:pt x="2692" y="1253"/>
                      </a:lnTo>
                      <a:lnTo>
                        <a:pt x="2682" y="1255"/>
                      </a:lnTo>
                      <a:lnTo>
                        <a:pt x="2671" y="1255"/>
                      </a:lnTo>
                      <a:lnTo>
                        <a:pt x="2660" y="1253"/>
                      </a:lnTo>
                      <a:lnTo>
                        <a:pt x="2655" y="1259"/>
                      </a:lnTo>
                      <a:lnTo>
                        <a:pt x="2649" y="1263"/>
                      </a:lnTo>
                      <a:lnTo>
                        <a:pt x="2645" y="1269"/>
                      </a:lnTo>
                      <a:lnTo>
                        <a:pt x="2642" y="1273"/>
                      </a:lnTo>
                      <a:lnTo>
                        <a:pt x="2636" y="1284"/>
                      </a:lnTo>
                      <a:lnTo>
                        <a:pt x="2633" y="1295"/>
                      </a:lnTo>
                      <a:lnTo>
                        <a:pt x="2631" y="1306"/>
                      </a:lnTo>
                      <a:lnTo>
                        <a:pt x="2631" y="1318"/>
                      </a:lnTo>
                      <a:lnTo>
                        <a:pt x="2632" y="1331"/>
                      </a:lnTo>
                      <a:lnTo>
                        <a:pt x="2633" y="1346"/>
                      </a:lnTo>
                      <a:lnTo>
                        <a:pt x="2637" y="1366"/>
                      </a:lnTo>
                      <a:lnTo>
                        <a:pt x="2640" y="1380"/>
                      </a:lnTo>
                      <a:lnTo>
                        <a:pt x="2639" y="1385"/>
                      </a:lnTo>
                      <a:lnTo>
                        <a:pt x="2637" y="1391"/>
                      </a:lnTo>
                      <a:lnTo>
                        <a:pt x="2632" y="1397"/>
                      </a:lnTo>
                      <a:lnTo>
                        <a:pt x="2624" y="1403"/>
                      </a:lnTo>
                      <a:lnTo>
                        <a:pt x="2621" y="1406"/>
                      </a:lnTo>
                      <a:lnTo>
                        <a:pt x="2619" y="1409"/>
                      </a:lnTo>
                      <a:lnTo>
                        <a:pt x="2617" y="1413"/>
                      </a:lnTo>
                      <a:lnTo>
                        <a:pt x="2615" y="1418"/>
                      </a:lnTo>
                      <a:lnTo>
                        <a:pt x="2612" y="1428"/>
                      </a:lnTo>
                      <a:lnTo>
                        <a:pt x="2611" y="1439"/>
                      </a:lnTo>
                      <a:lnTo>
                        <a:pt x="2612" y="1450"/>
                      </a:lnTo>
                      <a:lnTo>
                        <a:pt x="2615" y="1461"/>
                      </a:lnTo>
                      <a:lnTo>
                        <a:pt x="2617" y="1466"/>
                      </a:lnTo>
                      <a:lnTo>
                        <a:pt x="2619" y="1469"/>
                      </a:lnTo>
                      <a:lnTo>
                        <a:pt x="2621" y="1474"/>
                      </a:lnTo>
                      <a:lnTo>
                        <a:pt x="2624" y="1477"/>
                      </a:lnTo>
                      <a:lnTo>
                        <a:pt x="2642" y="1490"/>
                      </a:lnTo>
                      <a:lnTo>
                        <a:pt x="2663" y="1507"/>
                      </a:lnTo>
                      <a:lnTo>
                        <a:pt x="2673" y="1516"/>
                      </a:lnTo>
                      <a:lnTo>
                        <a:pt x="2683" y="1526"/>
                      </a:lnTo>
                      <a:lnTo>
                        <a:pt x="2690" y="1533"/>
                      </a:lnTo>
                      <a:lnTo>
                        <a:pt x="2694" y="1541"/>
                      </a:lnTo>
                      <a:lnTo>
                        <a:pt x="2701" y="1554"/>
                      </a:lnTo>
                      <a:lnTo>
                        <a:pt x="2709" y="1567"/>
                      </a:lnTo>
                      <a:lnTo>
                        <a:pt x="2714" y="1572"/>
                      </a:lnTo>
                      <a:lnTo>
                        <a:pt x="2720" y="1574"/>
                      </a:lnTo>
                      <a:lnTo>
                        <a:pt x="2724" y="1575"/>
                      </a:lnTo>
                      <a:lnTo>
                        <a:pt x="2727" y="1574"/>
                      </a:lnTo>
                      <a:lnTo>
                        <a:pt x="2731" y="1573"/>
                      </a:lnTo>
                      <a:lnTo>
                        <a:pt x="2736" y="1572"/>
                      </a:lnTo>
                      <a:lnTo>
                        <a:pt x="2747" y="1565"/>
                      </a:lnTo>
                      <a:lnTo>
                        <a:pt x="2757" y="1556"/>
                      </a:lnTo>
                      <a:lnTo>
                        <a:pt x="2763" y="1552"/>
                      </a:lnTo>
                      <a:lnTo>
                        <a:pt x="2768" y="1548"/>
                      </a:lnTo>
                      <a:lnTo>
                        <a:pt x="2774" y="1545"/>
                      </a:lnTo>
                      <a:lnTo>
                        <a:pt x="2782" y="1543"/>
                      </a:lnTo>
                      <a:lnTo>
                        <a:pt x="2785" y="1541"/>
                      </a:lnTo>
                      <a:lnTo>
                        <a:pt x="2787" y="1540"/>
                      </a:lnTo>
                      <a:lnTo>
                        <a:pt x="2790" y="1536"/>
                      </a:lnTo>
                      <a:lnTo>
                        <a:pt x="2792" y="1533"/>
                      </a:lnTo>
                      <a:lnTo>
                        <a:pt x="2794" y="1526"/>
                      </a:lnTo>
                      <a:lnTo>
                        <a:pt x="2795" y="1517"/>
                      </a:lnTo>
                      <a:lnTo>
                        <a:pt x="2794" y="1507"/>
                      </a:lnTo>
                      <a:lnTo>
                        <a:pt x="2793" y="1499"/>
                      </a:lnTo>
                      <a:lnTo>
                        <a:pt x="2791" y="1490"/>
                      </a:lnTo>
                      <a:lnTo>
                        <a:pt x="2788" y="1484"/>
                      </a:lnTo>
                      <a:lnTo>
                        <a:pt x="2788" y="1480"/>
                      </a:lnTo>
                      <a:lnTo>
                        <a:pt x="2788" y="1477"/>
                      </a:lnTo>
                      <a:lnTo>
                        <a:pt x="2790" y="1474"/>
                      </a:lnTo>
                      <a:lnTo>
                        <a:pt x="2792" y="1472"/>
                      </a:lnTo>
                      <a:lnTo>
                        <a:pt x="2797" y="1465"/>
                      </a:lnTo>
                      <a:lnTo>
                        <a:pt x="2805" y="1460"/>
                      </a:lnTo>
                      <a:lnTo>
                        <a:pt x="2812" y="1455"/>
                      </a:lnTo>
                      <a:lnTo>
                        <a:pt x="2820" y="1452"/>
                      </a:lnTo>
                      <a:lnTo>
                        <a:pt x="2827" y="1450"/>
                      </a:lnTo>
                      <a:lnTo>
                        <a:pt x="2833" y="1449"/>
                      </a:lnTo>
                      <a:lnTo>
                        <a:pt x="2833" y="1462"/>
                      </a:lnTo>
                      <a:lnTo>
                        <a:pt x="2835" y="1472"/>
                      </a:lnTo>
                      <a:lnTo>
                        <a:pt x="2836" y="1476"/>
                      </a:lnTo>
                      <a:lnTo>
                        <a:pt x="2839" y="1480"/>
                      </a:lnTo>
                      <a:lnTo>
                        <a:pt x="2845" y="1484"/>
                      </a:lnTo>
                      <a:lnTo>
                        <a:pt x="2850" y="1488"/>
                      </a:lnTo>
                      <a:lnTo>
                        <a:pt x="2856" y="1492"/>
                      </a:lnTo>
                      <a:lnTo>
                        <a:pt x="2862" y="1495"/>
                      </a:lnTo>
                      <a:lnTo>
                        <a:pt x="2865" y="1499"/>
                      </a:lnTo>
                      <a:lnTo>
                        <a:pt x="2867" y="1502"/>
                      </a:lnTo>
                      <a:lnTo>
                        <a:pt x="2868" y="1504"/>
                      </a:lnTo>
                      <a:lnTo>
                        <a:pt x="2868" y="1506"/>
                      </a:lnTo>
                      <a:lnTo>
                        <a:pt x="2867" y="1509"/>
                      </a:lnTo>
                      <a:lnTo>
                        <a:pt x="2866" y="1511"/>
                      </a:lnTo>
                      <a:lnTo>
                        <a:pt x="2854" y="1520"/>
                      </a:lnTo>
                      <a:lnTo>
                        <a:pt x="2841" y="1532"/>
                      </a:lnTo>
                      <a:lnTo>
                        <a:pt x="2828" y="1552"/>
                      </a:lnTo>
                      <a:lnTo>
                        <a:pt x="2820" y="1567"/>
                      </a:lnTo>
                      <a:lnTo>
                        <a:pt x="2817" y="1575"/>
                      </a:lnTo>
                      <a:lnTo>
                        <a:pt x="2815" y="1584"/>
                      </a:lnTo>
                      <a:lnTo>
                        <a:pt x="2814" y="1595"/>
                      </a:lnTo>
                      <a:lnTo>
                        <a:pt x="2815" y="1608"/>
                      </a:lnTo>
                      <a:lnTo>
                        <a:pt x="2818" y="1620"/>
                      </a:lnTo>
                      <a:lnTo>
                        <a:pt x="2818" y="1631"/>
                      </a:lnTo>
                      <a:lnTo>
                        <a:pt x="2818" y="1642"/>
                      </a:lnTo>
                      <a:lnTo>
                        <a:pt x="2818" y="1653"/>
                      </a:lnTo>
                      <a:lnTo>
                        <a:pt x="2814" y="1671"/>
                      </a:lnTo>
                      <a:lnTo>
                        <a:pt x="2810" y="1690"/>
                      </a:lnTo>
                      <a:lnTo>
                        <a:pt x="2809" y="1698"/>
                      </a:lnTo>
                      <a:lnTo>
                        <a:pt x="2808" y="1707"/>
                      </a:lnTo>
                      <a:lnTo>
                        <a:pt x="2807" y="1717"/>
                      </a:lnTo>
                      <a:lnTo>
                        <a:pt x="2808" y="1727"/>
                      </a:lnTo>
                      <a:lnTo>
                        <a:pt x="2809" y="1737"/>
                      </a:lnTo>
                      <a:lnTo>
                        <a:pt x="2812" y="1748"/>
                      </a:lnTo>
                      <a:lnTo>
                        <a:pt x="2815" y="1760"/>
                      </a:lnTo>
                      <a:lnTo>
                        <a:pt x="2822" y="1773"/>
                      </a:lnTo>
                      <a:lnTo>
                        <a:pt x="2824" y="1779"/>
                      </a:lnTo>
                      <a:lnTo>
                        <a:pt x="2826" y="1787"/>
                      </a:lnTo>
                      <a:lnTo>
                        <a:pt x="2827" y="1795"/>
                      </a:lnTo>
                      <a:lnTo>
                        <a:pt x="2828" y="1802"/>
                      </a:lnTo>
                      <a:lnTo>
                        <a:pt x="2829" y="1810"/>
                      </a:lnTo>
                      <a:lnTo>
                        <a:pt x="2831" y="1817"/>
                      </a:lnTo>
                      <a:lnTo>
                        <a:pt x="2832" y="1823"/>
                      </a:lnTo>
                      <a:lnTo>
                        <a:pt x="2834" y="1828"/>
                      </a:lnTo>
                      <a:lnTo>
                        <a:pt x="2841" y="1838"/>
                      </a:lnTo>
                      <a:lnTo>
                        <a:pt x="2848" y="1847"/>
                      </a:lnTo>
                      <a:lnTo>
                        <a:pt x="2850" y="1852"/>
                      </a:lnTo>
                      <a:lnTo>
                        <a:pt x="2852" y="1856"/>
                      </a:lnTo>
                      <a:lnTo>
                        <a:pt x="2853" y="1863"/>
                      </a:lnTo>
                      <a:lnTo>
                        <a:pt x="2854" y="1870"/>
                      </a:lnTo>
                      <a:lnTo>
                        <a:pt x="2854" y="1882"/>
                      </a:lnTo>
                      <a:lnTo>
                        <a:pt x="2855" y="1898"/>
                      </a:lnTo>
                      <a:lnTo>
                        <a:pt x="2856" y="1906"/>
                      </a:lnTo>
                      <a:lnTo>
                        <a:pt x="2858" y="1913"/>
                      </a:lnTo>
                      <a:lnTo>
                        <a:pt x="2860" y="1919"/>
                      </a:lnTo>
                      <a:lnTo>
                        <a:pt x="2862" y="1923"/>
                      </a:lnTo>
                      <a:lnTo>
                        <a:pt x="2864" y="1925"/>
                      </a:lnTo>
                      <a:lnTo>
                        <a:pt x="2865" y="1926"/>
                      </a:lnTo>
                      <a:lnTo>
                        <a:pt x="2867" y="1926"/>
                      </a:lnTo>
                      <a:lnTo>
                        <a:pt x="2869" y="1926"/>
                      </a:lnTo>
                      <a:lnTo>
                        <a:pt x="2873" y="1925"/>
                      </a:lnTo>
                      <a:lnTo>
                        <a:pt x="2877" y="1924"/>
                      </a:lnTo>
                      <a:lnTo>
                        <a:pt x="2881" y="1922"/>
                      </a:lnTo>
                      <a:lnTo>
                        <a:pt x="2887" y="1921"/>
                      </a:lnTo>
                      <a:lnTo>
                        <a:pt x="2889" y="1922"/>
                      </a:lnTo>
                      <a:lnTo>
                        <a:pt x="2891" y="1922"/>
                      </a:lnTo>
                      <a:lnTo>
                        <a:pt x="2894" y="1924"/>
                      </a:lnTo>
                      <a:lnTo>
                        <a:pt x="2896" y="1925"/>
                      </a:lnTo>
                      <a:lnTo>
                        <a:pt x="2905" y="1933"/>
                      </a:lnTo>
                      <a:lnTo>
                        <a:pt x="2915" y="1937"/>
                      </a:lnTo>
                      <a:lnTo>
                        <a:pt x="2923" y="1940"/>
                      </a:lnTo>
                      <a:lnTo>
                        <a:pt x="2933" y="1941"/>
                      </a:lnTo>
                      <a:lnTo>
                        <a:pt x="2943" y="1940"/>
                      </a:lnTo>
                      <a:lnTo>
                        <a:pt x="2953" y="1938"/>
                      </a:lnTo>
                      <a:lnTo>
                        <a:pt x="2962" y="1934"/>
                      </a:lnTo>
                      <a:lnTo>
                        <a:pt x="2972" y="1930"/>
                      </a:lnTo>
                      <a:lnTo>
                        <a:pt x="2990" y="1918"/>
                      </a:lnTo>
                      <a:lnTo>
                        <a:pt x="3009" y="1904"/>
                      </a:lnTo>
                      <a:lnTo>
                        <a:pt x="3026" y="1890"/>
                      </a:lnTo>
                      <a:lnTo>
                        <a:pt x="3042" y="1876"/>
                      </a:lnTo>
                      <a:lnTo>
                        <a:pt x="3152" y="1779"/>
                      </a:lnTo>
                      <a:lnTo>
                        <a:pt x="3277" y="1663"/>
                      </a:lnTo>
                      <a:lnTo>
                        <a:pt x="3306" y="1637"/>
                      </a:lnTo>
                      <a:lnTo>
                        <a:pt x="3306" y="1637"/>
                      </a:lnTo>
                      <a:lnTo>
                        <a:pt x="3301" y="1647"/>
                      </a:lnTo>
                      <a:lnTo>
                        <a:pt x="3298" y="1660"/>
                      </a:lnTo>
                      <a:lnTo>
                        <a:pt x="3296" y="1674"/>
                      </a:lnTo>
                      <a:lnTo>
                        <a:pt x="3296" y="1684"/>
                      </a:lnTo>
                      <a:lnTo>
                        <a:pt x="3297" y="1694"/>
                      </a:lnTo>
                      <a:lnTo>
                        <a:pt x="3296" y="1703"/>
                      </a:lnTo>
                      <a:lnTo>
                        <a:pt x="3293" y="1711"/>
                      </a:lnTo>
                      <a:lnTo>
                        <a:pt x="3291" y="1719"/>
                      </a:lnTo>
                      <a:lnTo>
                        <a:pt x="3287" y="1727"/>
                      </a:lnTo>
                      <a:lnTo>
                        <a:pt x="3284" y="1735"/>
                      </a:lnTo>
                      <a:lnTo>
                        <a:pt x="3282" y="1743"/>
                      </a:lnTo>
                      <a:lnTo>
                        <a:pt x="3282" y="1752"/>
                      </a:lnTo>
                      <a:lnTo>
                        <a:pt x="3284" y="1763"/>
                      </a:lnTo>
                      <a:lnTo>
                        <a:pt x="3286" y="1774"/>
                      </a:lnTo>
                      <a:lnTo>
                        <a:pt x="3290" y="1784"/>
                      </a:lnTo>
                      <a:lnTo>
                        <a:pt x="3293" y="1795"/>
                      </a:lnTo>
                      <a:lnTo>
                        <a:pt x="3301" y="1815"/>
                      </a:lnTo>
                      <a:lnTo>
                        <a:pt x="3309" y="1836"/>
                      </a:lnTo>
                      <a:lnTo>
                        <a:pt x="3316" y="1842"/>
                      </a:lnTo>
                      <a:lnTo>
                        <a:pt x="3322" y="1850"/>
                      </a:lnTo>
                      <a:lnTo>
                        <a:pt x="3327" y="1857"/>
                      </a:lnTo>
                      <a:lnTo>
                        <a:pt x="3332" y="1866"/>
                      </a:lnTo>
                      <a:lnTo>
                        <a:pt x="3335" y="1874"/>
                      </a:lnTo>
                      <a:lnTo>
                        <a:pt x="3337" y="1884"/>
                      </a:lnTo>
                      <a:lnTo>
                        <a:pt x="3339" y="1893"/>
                      </a:lnTo>
                      <a:lnTo>
                        <a:pt x="3339" y="1903"/>
                      </a:lnTo>
                      <a:lnTo>
                        <a:pt x="3339" y="1910"/>
                      </a:lnTo>
                      <a:lnTo>
                        <a:pt x="3337" y="1918"/>
                      </a:lnTo>
                      <a:lnTo>
                        <a:pt x="3335" y="1925"/>
                      </a:lnTo>
                      <a:lnTo>
                        <a:pt x="3332" y="1932"/>
                      </a:lnTo>
                      <a:lnTo>
                        <a:pt x="3326" y="1938"/>
                      </a:lnTo>
                      <a:lnTo>
                        <a:pt x="3322" y="1945"/>
                      </a:lnTo>
                      <a:lnTo>
                        <a:pt x="3317" y="1950"/>
                      </a:lnTo>
                      <a:lnTo>
                        <a:pt x="3310" y="1957"/>
                      </a:lnTo>
                      <a:lnTo>
                        <a:pt x="3297" y="1967"/>
                      </a:lnTo>
                      <a:lnTo>
                        <a:pt x="3283" y="1976"/>
                      </a:lnTo>
                      <a:lnTo>
                        <a:pt x="3269" y="1985"/>
                      </a:lnTo>
                      <a:lnTo>
                        <a:pt x="3256" y="1991"/>
                      </a:lnTo>
                      <a:lnTo>
                        <a:pt x="3247" y="1997"/>
                      </a:lnTo>
                      <a:lnTo>
                        <a:pt x="3239" y="2003"/>
                      </a:lnTo>
                      <a:lnTo>
                        <a:pt x="3229" y="2009"/>
                      </a:lnTo>
                      <a:lnTo>
                        <a:pt x="3220" y="2017"/>
                      </a:lnTo>
                      <a:lnTo>
                        <a:pt x="3204" y="2034"/>
                      </a:lnTo>
                      <a:lnTo>
                        <a:pt x="3188" y="2052"/>
                      </a:lnTo>
                      <a:lnTo>
                        <a:pt x="3158" y="2089"/>
                      </a:lnTo>
                      <a:lnTo>
                        <a:pt x="3132" y="2125"/>
                      </a:lnTo>
                      <a:lnTo>
                        <a:pt x="3114" y="2147"/>
                      </a:lnTo>
                      <a:lnTo>
                        <a:pt x="3096" y="2170"/>
                      </a:lnTo>
                      <a:lnTo>
                        <a:pt x="3087" y="2181"/>
                      </a:lnTo>
                      <a:lnTo>
                        <a:pt x="3077" y="2192"/>
                      </a:lnTo>
                      <a:lnTo>
                        <a:pt x="3066" y="2203"/>
                      </a:lnTo>
                      <a:lnTo>
                        <a:pt x="3055" y="2213"/>
                      </a:lnTo>
                      <a:lnTo>
                        <a:pt x="3051" y="2215"/>
                      </a:lnTo>
                      <a:lnTo>
                        <a:pt x="3047" y="2217"/>
                      </a:lnTo>
                      <a:lnTo>
                        <a:pt x="3042" y="2218"/>
                      </a:lnTo>
                      <a:lnTo>
                        <a:pt x="3038" y="2219"/>
                      </a:lnTo>
                      <a:lnTo>
                        <a:pt x="3030" y="2219"/>
                      </a:lnTo>
                      <a:lnTo>
                        <a:pt x="3022" y="2219"/>
                      </a:lnTo>
                      <a:lnTo>
                        <a:pt x="3014" y="2218"/>
                      </a:lnTo>
                      <a:lnTo>
                        <a:pt x="3007" y="2218"/>
                      </a:lnTo>
                      <a:lnTo>
                        <a:pt x="3003" y="2219"/>
                      </a:lnTo>
                      <a:lnTo>
                        <a:pt x="2999" y="2220"/>
                      </a:lnTo>
                      <a:lnTo>
                        <a:pt x="2996" y="2222"/>
                      </a:lnTo>
                      <a:lnTo>
                        <a:pt x="2993" y="2225"/>
                      </a:lnTo>
                      <a:lnTo>
                        <a:pt x="2981" y="2236"/>
                      </a:lnTo>
                      <a:lnTo>
                        <a:pt x="2971" y="2247"/>
                      </a:lnTo>
                      <a:lnTo>
                        <a:pt x="2962" y="2259"/>
                      </a:lnTo>
                      <a:lnTo>
                        <a:pt x="2953" y="2272"/>
                      </a:lnTo>
                      <a:lnTo>
                        <a:pt x="2947" y="2277"/>
                      </a:lnTo>
                      <a:lnTo>
                        <a:pt x="2943" y="2281"/>
                      </a:lnTo>
                      <a:lnTo>
                        <a:pt x="2939" y="2284"/>
                      </a:lnTo>
                      <a:lnTo>
                        <a:pt x="2934" y="2285"/>
                      </a:lnTo>
                      <a:lnTo>
                        <a:pt x="2925" y="2287"/>
                      </a:lnTo>
                      <a:lnTo>
                        <a:pt x="2913" y="2289"/>
                      </a:lnTo>
                      <a:lnTo>
                        <a:pt x="2908" y="2290"/>
                      </a:lnTo>
                      <a:lnTo>
                        <a:pt x="2905" y="2292"/>
                      </a:lnTo>
                      <a:lnTo>
                        <a:pt x="2902" y="2295"/>
                      </a:lnTo>
                      <a:lnTo>
                        <a:pt x="2899" y="2297"/>
                      </a:lnTo>
                      <a:lnTo>
                        <a:pt x="2893" y="2303"/>
                      </a:lnTo>
                      <a:lnTo>
                        <a:pt x="2888" y="2310"/>
                      </a:lnTo>
                      <a:lnTo>
                        <a:pt x="2886" y="2313"/>
                      </a:lnTo>
                      <a:lnTo>
                        <a:pt x="2882" y="2315"/>
                      </a:lnTo>
                      <a:lnTo>
                        <a:pt x="2879" y="2317"/>
                      </a:lnTo>
                      <a:lnTo>
                        <a:pt x="2877" y="2318"/>
                      </a:lnTo>
                      <a:lnTo>
                        <a:pt x="2873" y="2319"/>
                      </a:lnTo>
                      <a:lnTo>
                        <a:pt x="2869" y="2318"/>
                      </a:lnTo>
                      <a:lnTo>
                        <a:pt x="2865" y="2317"/>
                      </a:lnTo>
                      <a:lnTo>
                        <a:pt x="2861" y="2314"/>
                      </a:lnTo>
                      <a:lnTo>
                        <a:pt x="2858" y="2313"/>
                      </a:lnTo>
                      <a:lnTo>
                        <a:pt x="2855" y="2313"/>
                      </a:lnTo>
                      <a:lnTo>
                        <a:pt x="2852" y="2313"/>
                      </a:lnTo>
                      <a:lnTo>
                        <a:pt x="2850" y="2315"/>
                      </a:lnTo>
                      <a:lnTo>
                        <a:pt x="2845" y="2319"/>
                      </a:lnTo>
                      <a:lnTo>
                        <a:pt x="2838" y="2325"/>
                      </a:lnTo>
                      <a:lnTo>
                        <a:pt x="2828" y="2339"/>
                      </a:lnTo>
                      <a:lnTo>
                        <a:pt x="2821" y="2349"/>
                      </a:lnTo>
                      <a:lnTo>
                        <a:pt x="2813" y="2360"/>
                      </a:lnTo>
                      <a:lnTo>
                        <a:pt x="2806" y="2373"/>
                      </a:lnTo>
                      <a:lnTo>
                        <a:pt x="2799" y="2385"/>
                      </a:lnTo>
                      <a:lnTo>
                        <a:pt x="2794" y="2397"/>
                      </a:lnTo>
                      <a:lnTo>
                        <a:pt x="2791" y="2409"/>
                      </a:lnTo>
                      <a:lnTo>
                        <a:pt x="2790" y="2423"/>
                      </a:lnTo>
                      <a:lnTo>
                        <a:pt x="2790" y="2430"/>
                      </a:lnTo>
                      <a:lnTo>
                        <a:pt x="2791" y="2437"/>
                      </a:lnTo>
                      <a:lnTo>
                        <a:pt x="2792" y="2445"/>
                      </a:lnTo>
                      <a:lnTo>
                        <a:pt x="2794" y="2452"/>
                      </a:lnTo>
                      <a:lnTo>
                        <a:pt x="2801" y="2471"/>
                      </a:lnTo>
                      <a:lnTo>
                        <a:pt x="2809" y="2487"/>
                      </a:lnTo>
                      <a:lnTo>
                        <a:pt x="2819" y="2502"/>
                      </a:lnTo>
                      <a:lnTo>
                        <a:pt x="2827" y="2518"/>
                      </a:lnTo>
                      <a:lnTo>
                        <a:pt x="2829" y="2526"/>
                      </a:lnTo>
                      <a:lnTo>
                        <a:pt x="2832" y="2533"/>
                      </a:lnTo>
                      <a:lnTo>
                        <a:pt x="2833" y="2541"/>
                      </a:lnTo>
                      <a:lnTo>
                        <a:pt x="2832" y="2548"/>
                      </a:lnTo>
                      <a:lnTo>
                        <a:pt x="2831" y="2552"/>
                      </a:lnTo>
                      <a:lnTo>
                        <a:pt x="2829" y="2555"/>
                      </a:lnTo>
                      <a:lnTo>
                        <a:pt x="2827" y="2557"/>
                      </a:lnTo>
                      <a:lnTo>
                        <a:pt x="2825" y="2559"/>
                      </a:lnTo>
                      <a:lnTo>
                        <a:pt x="2823" y="2561"/>
                      </a:lnTo>
                      <a:lnTo>
                        <a:pt x="2819" y="2561"/>
                      </a:lnTo>
                      <a:lnTo>
                        <a:pt x="2815" y="2562"/>
                      </a:lnTo>
                      <a:lnTo>
                        <a:pt x="2810" y="2561"/>
                      </a:lnTo>
                      <a:lnTo>
                        <a:pt x="2800" y="2559"/>
                      </a:lnTo>
                      <a:lnTo>
                        <a:pt x="2793" y="2559"/>
                      </a:lnTo>
                      <a:lnTo>
                        <a:pt x="2786" y="2559"/>
                      </a:lnTo>
                      <a:lnTo>
                        <a:pt x="2780" y="2560"/>
                      </a:lnTo>
                      <a:lnTo>
                        <a:pt x="2775" y="2562"/>
                      </a:lnTo>
                      <a:lnTo>
                        <a:pt x="2771" y="2566"/>
                      </a:lnTo>
                      <a:lnTo>
                        <a:pt x="2769" y="2569"/>
                      </a:lnTo>
                      <a:lnTo>
                        <a:pt x="2767" y="2573"/>
                      </a:lnTo>
                      <a:lnTo>
                        <a:pt x="2760" y="2596"/>
                      </a:lnTo>
                      <a:lnTo>
                        <a:pt x="2755" y="2624"/>
                      </a:lnTo>
                      <a:lnTo>
                        <a:pt x="2752" y="2630"/>
                      </a:lnTo>
                      <a:lnTo>
                        <a:pt x="2748" y="2637"/>
                      </a:lnTo>
                      <a:lnTo>
                        <a:pt x="2745" y="2641"/>
                      </a:lnTo>
                      <a:lnTo>
                        <a:pt x="2741" y="2647"/>
                      </a:lnTo>
                      <a:lnTo>
                        <a:pt x="2731" y="2653"/>
                      </a:lnTo>
                      <a:lnTo>
                        <a:pt x="2720" y="2660"/>
                      </a:lnTo>
                      <a:lnTo>
                        <a:pt x="2709" y="2664"/>
                      </a:lnTo>
                      <a:lnTo>
                        <a:pt x="2698" y="2670"/>
                      </a:lnTo>
                      <a:lnTo>
                        <a:pt x="2692" y="2674"/>
                      </a:lnTo>
                      <a:lnTo>
                        <a:pt x="2688" y="2677"/>
                      </a:lnTo>
                      <a:lnTo>
                        <a:pt x="2684" y="2681"/>
                      </a:lnTo>
                      <a:lnTo>
                        <a:pt x="2679" y="2686"/>
                      </a:lnTo>
                      <a:lnTo>
                        <a:pt x="2679" y="2686"/>
                      </a:lnTo>
                      <a:lnTo>
                        <a:pt x="2620" y="2759"/>
                      </a:lnTo>
                      <a:lnTo>
                        <a:pt x="2619" y="2771"/>
                      </a:lnTo>
                      <a:lnTo>
                        <a:pt x="2617" y="2782"/>
                      </a:lnTo>
                      <a:lnTo>
                        <a:pt x="2613" y="2794"/>
                      </a:lnTo>
                      <a:lnTo>
                        <a:pt x="2609" y="2804"/>
                      </a:lnTo>
                      <a:lnTo>
                        <a:pt x="2605" y="2816"/>
                      </a:lnTo>
                      <a:lnTo>
                        <a:pt x="2602" y="2827"/>
                      </a:lnTo>
                      <a:lnTo>
                        <a:pt x="2598" y="2839"/>
                      </a:lnTo>
                      <a:lnTo>
                        <a:pt x="2597" y="2850"/>
                      </a:lnTo>
                      <a:lnTo>
                        <a:pt x="2598" y="2855"/>
                      </a:lnTo>
                      <a:lnTo>
                        <a:pt x="2599" y="2859"/>
                      </a:lnTo>
                      <a:lnTo>
                        <a:pt x="2602" y="2864"/>
                      </a:lnTo>
                      <a:lnTo>
                        <a:pt x="2605" y="2868"/>
                      </a:lnTo>
                      <a:lnTo>
                        <a:pt x="2611" y="2876"/>
                      </a:lnTo>
                      <a:lnTo>
                        <a:pt x="2620" y="2882"/>
                      </a:lnTo>
                      <a:lnTo>
                        <a:pt x="2628" y="2889"/>
                      </a:lnTo>
                      <a:lnTo>
                        <a:pt x="2635" y="2894"/>
                      </a:lnTo>
                      <a:lnTo>
                        <a:pt x="2638" y="2897"/>
                      </a:lnTo>
                      <a:lnTo>
                        <a:pt x="2640" y="2900"/>
                      </a:lnTo>
                      <a:lnTo>
                        <a:pt x="2642" y="2904"/>
                      </a:lnTo>
                      <a:lnTo>
                        <a:pt x="2642" y="2908"/>
                      </a:lnTo>
                      <a:lnTo>
                        <a:pt x="2642" y="2913"/>
                      </a:lnTo>
                      <a:lnTo>
                        <a:pt x="2639" y="2919"/>
                      </a:lnTo>
                      <a:lnTo>
                        <a:pt x="2637" y="2923"/>
                      </a:lnTo>
                      <a:lnTo>
                        <a:pt x="2635" y="2929"/>
                      </a:lnTo>
                      <a:lnTo>
                        <a:pt x="2632" y="2934"/>
                      </a:lnTo>
                      <a:lnTo>
                        <a:pt x="2631" y="2939"/>
                      </a:lnTo>
                      <a:lnTo>
                        <a:pt x="2631" y="2945"/>
                      </a:lnTo>
                      <a:lnTo>
                        <a:pt x="2632" y="2951"/>
                      </a:lnTo>
                      <a:lnTo>
                        <a:pt x="2635" y="2961"/>
                      </a:lnTo>
                      <a:lnTo>
                        <a:pt x="2637" y="2970"/>
                      </a:lnTo>
                      <a:lnTo>
                        <a:pt x="2638" y="2977"/>
                      </a:lnTo>
                      <a:lnTo>
                        <a:pt x="2638" y="2983"/>
                      </a:lnTo>
                      <a:lnTo>
                        <a:pt x="2637" y="2985"/>
                      </a:lnTo>
                      <a:lnTo>
                        <a:pt x="2636" y="2987"/>
                      </a:lnTo>
                      <a:lnTo>
                        <a:pt x="2634" y="2988"/>
                      </a:lnTo>
                      <a:lnTo>
                        <a:pt x="2631" y="2990"/>
                      </a:lnTo>
                      <a:lnTo>
                        <a:pt x="2623" y="2992"/>
                      </a:lnTo>
                      <a:lnTo>
                        <a:pt x="2611" y="2993"/>
                      </a:lnTo>
                      <a:lnTo>
                        <a:pt x="2607" y="2994"/>
                      </a:lnTo>
                      <a:lnTo>
                        <a:pt x="2605" y="2997"/>
                      </a:lnTo>
                      <a:lnTo>
                        <a:pt x="2603" y="3000"/>
                      </a:lnTo>
                      <a:lnTo>
                        <a:pt x="2601" y="3004"/>
                      </a:lnTo>
                      <a:lnTo>
                        <a:pt x="2601" y="3015"/>
                      </a:lnTo>
                      <a:lnTo>
                        <a:pt x="2602" y="3027"/>
                      </a:lnTo>
                      <a:lnTo>
                        <a:pt x="2607" y="3052"/>
                      </a:lnTo>
                      <a:lnTo>
                        <a:pt x="2610" y="3071"/>
                      </a:lnTo>
                      <a:lnTo>
                        <a:pt x="2609" y="3077"/>
                      </a:lnTo>
                      <a:lnTo>
                        <a:pt x="2607" y="3081"/>
                      </a:lnTo>
                      <a:lnTo>
                        <a:pt x="2604" y="3083"/>
                      </a:lnTo>
                      <a:lnTo>
                        <a:pt x="2599" y="3085"/>
                      </a:lnTo>
                      <a:lnTo>
                        <a:pt x="2591" y="3089"/>
                      </a:lnTo>
                      <a:lnTo>
                        <a:pt x="2582" y="3095"/>
                      </a:lnTo>
                      <a:lnTo>
                        <a:pt x="2572" y="3106"/>
                      </a:lnTo>
                      <a:lnTo>
                        <a:pt x="2565" y="3118"/>
                      </a:lnTo>
                      <a:lnTo>
                        <a:pt x="2558" y="3131"/>
                      </a:lnTo>
                      <a:lnTo>
                        <a:pt x="2554" y="3145"/>
                      </a:lnTo>
                      <a:lnTo>
                        <a:pt x="2550" y="3159"/>
                      </a:lnTo>
                      <a:lnTo>
                        <a:pt x="2548" y="3174"/>
                      </a:lnTo>
                      <a:lnTo>
                        <a:pt x="2545" y="3189"/>
                      </a:lnTo>
                      <a:lnTo>
                        <a:pt x="2543" y="3204"/>
                      </a:lnTo>
                      <a:lnTo>
                        <a:pt x="2543" y="3204"/>
                      </a:lnTo>
                      <a:lnTo>
                        <a:pt x="2517" y="3203"/>
                      </a:lnTo>
                      <a:lnTo>
                        <a:pt x="2494" y="3203"/>
                      </a:lnTo>
                      <a:lnTo>
                        <a:pt x="2489" y="3204"/>
                      </a:lnTo>
                      <a:lnTo>
                        <a:pt x="2485" y="3206"/>
                      </a:lnTo>
                      <a:lnTo>
                        <a:pt x="2481" y="3209"/>
                      </a:lnTo>
                      <a:lnTo>
                        <a:pt x="2477" y="3214"/>
                      </a:lnTo>
                      <a:lnTo>
                        <a:pt x="2474" y="3219"/>
                      </a:lnTo>
                      <a:lnTo>
                        <a:pt x="2473" y="3226"/>
                      </a:lnTo>
                      <a:lnTo>
                        <a:pt x="2471" y="3234"/>
                      </a:lnTo>
                      <a:lnTo>
                        <a:pt x="2471" y="3245"/>
                      </a:lnTo>
                      <a:lnTo>
                        <a:pt x="2470" y="3255"/>
                      </a:lnTo>
                      <a:lnTo>
                        <a:pt x="2467" y="3262"/>
                      </a:lnTo>
                      <a:lnTo>
                        <a:pt x="2463" y="3270"/>
                      </a:lnTo>
                      <a:lnTo>
                        <a:pt x="2458" y="3275"/>
                      </a:lnTo>
                      <a:lnTo>
                        <a:pt x="2453" y="3278"/>
                      </a:lnTo>
                      <a:lnTo>
                        <a:pt x="2445" y="3282"/>
                      </a:lnTo>
                      <a:lnTo>
                        <a:pt x="2437" y="3283"/>
                      </a:lnTo>
                      <a:lnTo>
                        <a:pt x="2430" y="3284"/>
                      </a:lnTo>
                      <a:lnTo>
                        <a:pt x="2421" y="3283"/>
                      </a:lnTo>
                      <a:lnTo>
                        <a:pt x="2414" y="3282"/>
                      </a:lnTo>
                      <a:lnTo>
                        <a:pt x="2405" y="3280"/>
                      </a:lnTo>
                      <a:lnTo>
                        <a:pt x="2396" y="3276"/>
                      </a:lnTo>
                      <a:lnTo>
                        <a:pt x="2389" y="3273"/>
                      </a:lnTo>
                      <a:lnTo>
                        <a:pt x="2381" y="3269"/>
                      </a:lnTo>
                      <a:lnTo>
                        <a:pt x="2375" y="3263"/>
                      </a:lnTo>
                      <a:lnTo>
                        <a:pt x="2369" y="3258"/>
                      </a:lnTo>
                      <a:lnTo>
                        <a:pt x="2357" y="3246"/>
                      </a:lnTo>
                      <a:lnTo>
                        <a:pt x="2350" y="3237"/>
                      </a:lnTo>
                      <a:lnTo>
                        <a:pt x="2345" y="3231"/>
                      </a:lnTo>
                      <a:lnTo>
                        <a:pt x="2339" y="3229"/>
                      </a:lnTo>
                      <a:lnTo>
                        <a:pt x="2336" y="3228"/>
                      </a:lnTo>
                      <a:lnTo>
                        <a:pt x="2333" y="3228"/>
                      </a:lnTo>
                      <a:lnTo>
                        <a:pt x="2329" y="3229"/>
                      </a:lnTo>
                      <a:lnTo>
                        <a:pt x="2324" y="3231"/>
                      </a:lnTo>
                      <a:lnTo>
                        <a:pt x="2312" y="3236"/>
                      </a:lnTo>
                      <a:lnTo>
                        <a:pt x="2296" y="3245"/>
                      </a:lnTo>
                      <a:lnTo>
                        <a:pt x="2287" y="3249"/>
                      </a:lnTo>
                      <a:lnTo>
                        <a:pt x="2279" y="3251"/>
                      </a:lnTo>
                      <a:lnTo>
                        <a:pt x="2271" y="3254"/>
                      </a:lnTo>
                      <a:lnTo>
                        <a:pt x="2265" y="3256"/>
                      </a:lnTo>
                      <a:lnTo>
                        <a:pt x="2249" y="3259"/>
                      </a:lnTo>
                      <a:lnTo>
                        <a:pt x="2232" y="3262"/>
                      </a:lnTo>
                      <a:lnTo>
                        <a:pt x="2218" y="3266"/>
                      </a:lnTo>
                      <a:lnTo>
                        <a:pt x="2205" y="3270"/>
                      </a:lnTo>
                      <a:lnTo>
                        <a:pt x="2200" y="3273"/>
                      </a:lnTo>
                      <a:lnTo>
                        <a:pt x="2195" y="3276"/>
                      </a:lnTo>
                      <a:lnTo>
                        <a:pt x="2190" y="3282"/>
                      </a:lnTo>
                      <a:lnTo>
                        <a:pt x="2186" y="3289"/>
                      </a:lnTo>
                      <a:lnTo>
                        <a:pt x="2179" y="3298"/>
                      </a:lnTo>
                      <a:lnTo>
                        <a:pt x="2172" y="3304"/>
                      </a:lnTo>
                      <a:lnTo>
                        <a:pt x="2164" y="3310"/>
                      </a:lnTo>
                      <a:lnTo>
                        <a:pt x="2156" y="3313"/>
                      </a:lnTo>
                      <a:lnTo>
                        <a:pt x="2139" y="3318"/>
                      </a:lnTo>
                      <a:lnTo>
                        <a:pt x="2123" y="3322"/>
                      </a:lnTo>
                      <a:lnTo>
                        <a:pt x="2116" y="3324"/>
                      </a:lnTo>
                      <a:lnTo>
                        <a:pt x="2109" y="3326"/>
                      </a:lnTo>
                      <a:lnTo>
                        <a:pt x="2104" y="3328"/>
                      </a:lnTo>
                      <a:lnTo>
                        <a:pt x="2100" y="3332"/>
                      </a:lnTo>
                      <a:lnTo>
                        <a:pt x="2097" y="3338"/>
                      </a:lnTo>
                      <a:lnTo>
                        <a:pt x="2096" y="3344"/>
                      </a:lnTo>
                      <a:lnTo>
                        <a:pt x="2097" y="3353"/>
                      </a:lnTo>
                      <a:lnTo>
                        <a:pt x="2099" y="3363"/>
                      </a:lnTo>
                      <a:lnTo>
                        <a:pt x="2099" y="3374"/>
                      </a:lnTo>
                      <a:lnTo>
                        <a:pt x="2099" y="3383"/>
                      </a:lnTo>
                      <a:lnTo>
                        <a:pt x="2098" y="3391"/>
                      </a:lnTo>
                      <a:lnTo>
                        <a:pt x="2095" y="3398"/>
                      </a:lnTo>
                      <a:lnTo>
                        <a:pt x="2092" y="3405"/>
                      </a:lnTo>
                      <a:lnTo>
                        <a:pt x="2086" y="3411"/>
                      </a:lnTo>
                      <a:lnTo>
                        <a:pt x="2079" y="3417"/>
                      </a:lnTo>
                      <a:lnTo>
                        <a:pt x="2069" y="3422"/>
                      </a:lnTo>
                      <a:lnTo>
                        <a:pt x="2063" y="3426"/>
                      </a:lnTo>
                      <a:lnTo>
                        <a:pt x="2058" y="3432"/>
                      </a:lnTo>
                      <a:lnTo>
                        <a:pt x="2055" y="3437"/>
                      </a:lnTo>
                      <a:lnTo>
                        <a:pt x="2053" y="3442"/>
                      </a:lnTo>
                      <a:lnTo>
                        <a:pt x="2050" y="3447"/>
                      </a:lnTo>
                      <a:lnTo>
                        <a:pt x="2046" y="3450"/>
                      </a:lnTo>
                      <a:lnTo>
                        <a:pt x="2043" y="3451"/>
                      </a:lnTo>
                      <a:lnTo>
                        <a:pt x="2040" y="3452"/>
                      </a:lnTo>
                      <a:lnTo>
                        <a:pt x="2036" y="3453"/>
                      </a:lnTo>
                      <a:lnTo>
                        <a:pt x="2030" y="3453"/>
                      </a:lnTo>
                      <a:lnTo>
                        <a:pt x="2017" y="3455"/>
                      </a:lnTo>
                      <a:lnTo>
                        <a:pt x="2006" y="3457"/>
                      </a:lnTo>
                      <a:lnTo>
                        <a:pt x="1997" y="3459"/>
                      </a:lnTo>
                      <a:lnTo>
                        <a:pt x="1988" y="3463"/>
                      </a:lnTo>
                      <a:lnTo>
                        <a:pt x="1981" y="3467"/>
                      </a:lnTo>
                      <a:lnTo>
                        <a:pt x="1973" y="3473"/>
                      </a:lnTo>
                      <a:lnTo>
                        <a:pt x="1966" y="3479"/>
                      </a:lnTo>
                      <a:lnTo>
                        <a:pt x="1961" y="3486"/>
                      </a:lnTo>
                      <a:lnTo>
                        <a:pt x="1939" y="3518"/>
                      </a:lnTo>
                      <a:lnTo>
                        <a:pt x="1918" y="3553"/>
                      </a:lnTo>
                      <a:lnTo>
                        <a:pt x="1916" y="3555"/>
                      </a:lnTo>
                      <a:lnTo>
                        <a:pt x="1914" y="3555"/>
                      </a:lnTo>
                      <a:lnTo>
                        <a:pt x="1912" y="3554"/>
                      </a:lnTo>
                      <a:lnTo>
                        <a:pt x="1910" y="3553"/>
                      </a:lnTo>
                      <a:lnTo>
                        <a:pt x="1906" y="3547"/>
                      </a:lnTo>
                      <a:lnTo>
                        <a:pt x="1902" y="3540"/>
                      </a:lnTo>
                      <a:lnTo>
                        <a:pt x="1892" y="3524"/>
                      </a:lnTo>
                      <a:lnTo>
                        <a:pt x="1884" y="3512"/>
                      </a:lnTo>
                      <a:lnTo>
                        <a:pt x="1879" y="3507"/>
                      </a:lnTo>
                      <a:lnTo>
                        <a:pt x="1876" y="3503"/>
                      </a:lnTo>
                      <a:lnTo>
                        <a:pt x="1874" y="3499"/>
                      </a:lnTo>
                      <a:lnTo>
                        <a:pt x="1873" y="3494"/>
                      </a:lnTo>
                      <a:lnTo>
                        <a:pt x="1871" y="3486"/>
                      </a:lnTo>
                      <a:lnTo>
                        <a:pt x="1870" y="3474"/>
                      </a:lnTo>
                      <a:lnTo>
                        <a:pt x="1867" y="3461"/>
                      </a:lnTo>
                      <a:lnTo>
                        <a:pt x="1863" y="3449"/>
                      </a:lnTo>
                      <a:lnTo>
                        <a:pt x="1861" y="3443"/>
                      </a:lnTo>
                      <a:lnTo>
                        <a:pt x="1858" y="3436"/>
                      </a:lnTo>
                      <a:lnTo>
                        <a:pt x="1857" y="3431"/>
                      </a:lnTo>
                      <a:lnTo>
                        <a:pt x="1857" y="3424"/>
                      </a:lnTo>
                      <a:lnTo>
                        <a:pt x="1857" y="3412"/>
                      </a:lnTo>
                      <a:lnTo>
                        <a:pt x="1855" y="3401"/>
                      </a:lnTo>
                      <a:lnTo>
                        <a:pt x="1853" y="3394"/>
                      </a:lnTo>
                      <a:lnTo>
                        <a:pt x="1851" y="3389"/>
                      </a:lnTo>
                      <a:lnTo>
                        <a:pt x="1847" y="3384"/>
                      </a:lnTo>
                      <a:lnTo>
                        <a:pt x="1842" y="3380"/>
                      </a:lnTo>
                      <a:lnTo>
                        <a:pt x="1837" y="3378"/>
                      </a:lnTo>
                      <a:lnTo>
                        <a:pt x="1833" y="3377"/>
                      </a:lnTo>
                      <a:lnTo>
                        <a:pt x="1827" y="3376"/>
                      </a:lnTo>
                      <a:lnTo>
                        <a:pt x="1823" y="3376"/>
                      </a:lnTo>
                      <a:lnTo>
                        <a:pt x="1817" y="3375"/>
                      </a:lnTo>
                      <a:lnTo>
                        <a:pt x="1813" y="3372"/>
                      </a:lnTo>
                      <a:lnTo>
                        <a:pt x="1809" y="3370"/>
                      </a:lnTo>
                      <a:lnTo>
                        <a:pt x="1804" y="3366"/>
                      </a:lnTo>
                      <a:lnTo>
                        <a:pt x="1801" y="3361"/>
                      </a:lnTo>
                      <a:lnTo>
                        <a:pt x="1798" y="3355"/>
                      </a:lnTo>
                      <a:lnTo>
                        <a:pt x="1796" y="3350"/>
                      </a:lnTo>
                      <a:lnTo>
                        <a:pt x="1795" y="3344"/>
                      </a:lnTo>
                      <a:lnTo>
                        <a:pt x="1793" y="3334"/>
                      </a:lnTo>
                      <a:lnTo>
                        <a:pt x="1792" y="3323"/>
                      </a:lnTo>
                      <a:lnTo>
                        <a:pt x="1790" y="3312"/>
                      </a:lnTo>
                      <a:lnTo>
                        <a:pt x="1786" y="3303"/>
                      </a:lnTo>
                      <a:lnTo>
                        <a:pt x="1783" y="3299"/>
                      </a:lnTo>
                      <a:lnTo>
                        <a:pt x="1780" y="3295"/>
                      </a:lnTo>
                      <a:lnTo>
                        <a:pt x="1774" y="3291"/>
                      </a:lnTo>
                      <a:lnTo>
                        <a:pt x="1768" y="3288"/>
                      </a:lnTo>
                      <a:lnTo>
                        <a:pt x="1762" y="3287"/>
                      </a:lnTo>
                      <a:lnTo>
                        <a:pt x="1758" y="3286"/>
                      </a:lnTo>
                      <a:lnTo>
                        <a:pt x="1754" y="3285"/>
                      </a:lnTo>
                      <a:lnTo>
                        <a:pt x="1750" y="3285"/>
                      </a:lnTo>
                      <a:lnTo>
                        <a:pt x="1744" y="3287"/>
                      </a:lnTo>
                      <a:lnTo>
                        <a:pt x="1738" y="3290"/>
                      </a:lnTo>
                      <a:lnTo>
                        <a:pt x="1727" y="3300"/>
                      </a:lnTo>
                      <a:lnTo>
                        <a:pt x="1714" y="3311"/>
                      </a:lnTo>
                      <a:lnTo>
                        <a:pt x="1711" y="3312"/>
                      </a:lnTo>
                      <a:lnTo>
                        <a:pt x="1707" y="3312"/>
                      </a:lnTo>
                      <a:lnTo>
                        <a:pt x="1703" y="3312"/>
                      </a:lnTo>
                      <a:lnTo>
                        <a:pt x="1698" y="3311"/>
                      </a:lnTo>
                      <a:lnTo>
                        <a:pt x="1687" y="3308"/>
                      </a:lnTo>
                      <a:lnTo>
                        <a:pt x="1676" y="3302"/>
                      </a:lnTo>
                      <a:lnTo>
                        <a:pt x="1664" y="3297"/>
                      </a:lnTo>
                      <a:lnTo>
                        <a:pt x="1654" y="3290"/>
                      </a:lnTo>
                      <a:lnTo>
                        <a:pt x="1647" y="3285"/>
                      </a:lnTo>
                      <a:lnTo>
                        <a:pt x="1642" y="3280"/>
                      </a:lnTo>
                      <a:lnTo>
                        <a:pt x="1639" y="3269"/>
                      </a:lnTo>
                      <a:lnTo>
                        <a:pt x="1637" y="3262"/>
                      </a:lnTo>
                      <a:lnTo>
                        <a:pt x="1636" y="3259"/>
                      </a:lnTo>
                      <a:lnTo>
                        <a:pt x="1633" y="3257"/>
                      </a:lnTo>
                      <a:lnTo>
                        <a:pt x="1627" y="3255"/>
                      </a:lnTo>
                      <a:lnTo>
                        <a:pt x="1621" y="3251"/>
                      </a:lnTo>
                      <a:lnTo>
                        <a:pt x="1578" y="3237"/>
                      </a:lnTo>
                      <a:lnTo>
                        <a:pt x="1577" y="3247"/>
                      </a:lnTo>
                      <a:lnTo>
                        <a:pt x="1576" y="3258"/>
                      </a:lnTo>
                      <a:lnTo>
                        <a:pt x="1576" y="3269"/>
                      </a:lnTo>
                      <a:lnTo>
                        <a:pt x="1578" y="3281"/>
                      </a:lnTo>
                      <a:lnTo>
                        <a:pt x="1581" y="3303"/>
                      </a:lnTo>
                      <a:lnTo>
                        <a:pt x="1587" y="3323"/>
                      </a:lnTo>
                      <a:lnTo>
                        <a:pt x="1585" y="3326"/>
                      </a:lnTo>
                      <a:lnTo>
                        <a:pt x="1584" y="3331"/>
                      </a:lnTo>
                      <a:lnTo>
                        <a:pt x="1584" y="3337"/>
                      </a:lnTo>
                      <a:lnTo>
                        <a:pt x="1583" y="3343"/>
                      </a:lnTo>
                      <a:lnTo>
                        <a:pt x="1584" y="3358"/>
                      </a:lnTo>
                      <a:lnTo>
                        <a:pt x="1586" y="3376"/>
                      </a:lnTo>
                      <a:lnTo>
                        <a:pt x="1591" y="3408"/>
                      </a:lnTo>
                      <a:lnTo>
                        <a:pt x="1596" y="3431"/>
                      </a:lnTo>
                      <a:lnTo>
                        <a:pt x="1599" y="3444"/>
                      </a:lnTo>
                      <a:lnTo>
                        <a:pt x="1601" y="3453"/>
                      </a:lnTo>
                      <a:lnTo>
                        <a:pt x="1603" y="3460"/>
                      </a:lnTo>
                      <a:lnTo>
                        <a:pt x="1601" y="3464"/>
                      </a:lnTo>
                      <a:lnTo>
                        <a:pt x="1600" y="3465"/>
                      </a:lnTo>
                      <a:lnTo>
                        <a:pt x="1598" y="3466"/>
                      </a:lnTo>
                      <a:lnTo>
                        <a:pt x="1595" y="3466"/>
                      </a:lnTo>
                      <a:lnTo>
                        <a:pt x="1592" y="3466"/>
                      </a:lnTo>
                      <a:lnTo>
                        <a:pt x="1580" y="3465"/>
                      </a:lnTo>
                      <a:lnTo>
                        <a:pt x="1565" y="3463"/>
                      </a:lnTo>
                      <a:lnTo>
                        <a:pt x="1548" y="3463"/>
                      </a:lnTo>
                      <a:lnTo>
                        <a:pt x="1532" y="3464"/>
                      </a:lnTo>
                      <a:lnTo>
                        <a:pt x="1525" y="3465"/>
                      </a:lnTo>
                      <a:lnTo>
                        <a:pt x="1517" y="3465"/>
                      </a:lnTo>
                      <a:lnTo>
                        <a:pt x="1509" y="3465"/>
                      </a:lnTo>
                      <a:lnTo>
                        <a:pt x="1502" y="3464"/>
                      </a:lnTo>
                      <a:lnTo>
                        <a:pt x="1494" y="3461"/>
                      </a:lnTo>
                      <a:lnTo>
                        <a:pt x="1485" y="3455"/>
                      </a:lnTo>
                      <a:lnTo>
                        <a:pt x="1475" y="3447"/>
                      </a:lnTo>
                      <a:lnTo>
                        <a:pt x="1464" y="3438"/>
                      </a:lnTo>
                      <a:lnTo>
                        <a:pt x="1447" y="3423"/>
                      </a:lnTo>
                      <a:lnTo>
                        <a:pt x="1438" y="3417"/>
                      </a:lnTo>
                      <a:lnTo>
                        <a:pt x="1430" y="3420"/>
                      </a:lnTo>
                      <a:lnTo>
                        <a:pt x="1416" y="3425"/>
                      </a:lnTo>
                      <a:lnTo>
                        <a:pt x="1403" y="3432"/>
                      </a:lnTo>
                      <a:lnTo>
                        <a:pt x="1394" y="3436"/>
                      </a:lnTo>
                      <a:lnTo>
                        <a:pt x="1390" y="3439"/>
                      </a:lnTo>
                      <a:lnTo>
                        <a:pt x="1384" y="3445"/>
                      </a:lnTo>
                      <a:lnTo>
                        <a:pt x="1381" y="3449"/>
                      </a:lnTo>
                      <a:lnTo>
                        <a:pt x="1378" y="3455"/>
                      </a:lnTo>
                      <a:lnTo>
                        <a:pt x="1370" y="3465"/>
                      </a:lnTo>
                      <a:lnTo>
                        <a:pt x="1363" y="3476"/>
                      </a:lnTo>
                      <a:lnTo>
                        <a:pt x="1358" y="3483"/>
                      </a:lnTo>
                      <a:lnTo>
                        <a:pt x="1352" y="3488"/>
                      </a:lnTo>
                      <a:lnTo>
                        <a:pt x="1347" y="3493"/>
                      </a:lnTo>
                      <a:lnTo>
                        <a:pt x="1339" y="3498"/>
                      </a:lnTo>
                      <a:lnTo>
                        <a:pt x="1332" y="3501"/>
                      </a:lnTo>
                      <a:lnTo>
                        <a:pt x="1325" y="3503"/>
                      </a:lnTo>
                      <a:lnTo>
                        <a:pt x="1316" y="3504"/>
                      </a:lnTo>
                      <a:lnTo>
                        <a:pt x="1308" y="3504"/>
                      </a:lnTo>
                      <a:lnTo>
                        <a:pt x="1308" y="3504"/>
                      </a:lnTo>
                      <a:lnTo>
                        <a:pt x="1295" y="3505"/>
                      </a:lnTo>
                      <a:lnTo>
                        <a:pt x="1281" y="3506"/>
                      </a:lnTo>
                      <a:lnTo>
                        <a:pt x="1274" y="3506"/>
                      </a:lnTo>
                      <a:lnTo>
                        <a:pt x="1267" y="3506"/>
                      </a:lnTo>
                      <a:lnTo>
                        <a:pt x="1260" y="3505"/>
                      </a:lnTo>
                      <a:lnTo>
                        <a:pt x="1255" y="3504"/>
                      </a:lnTo>
                      <a:lnTo>
                        <a:pt x="1248" y="3501"/>
                      </a:lnTo>
                      <a:lnTo>
                        <a:pt x="1243" y="3497"/>
                      </a:lnTo>
                      <a:lnTo>
                        <a:pt x="1239" y="3491"/>
                      </a:lnTo>
                      <a:lnTo>
                        <a:pt x="1234" y="3486"/>
                      </a:lnTo>
                      <a:lnTo>
                        <a:pt x="1230" y="3482"/>
                      </a:lnTo>
                      <a:lnTo>
                        <a:pt x="1224" y="3477"/>
                      </a:lnTo>
                      <a:lnTo>
                        <a:pt x="1219" y="3473"/>
                      </a:lnTo>
                      <a:lnTo>
                        <a:pt x="1212" y="3471"/>
                      </a:lnTo>
                      <a:lnTo>
                        <a:pt x="1203" y="3470"/>
                      </a:lnTo>
                      <a:lnTo>
                        <a:pt x="1194" y="3469"/>
                      </a:lnTo>
                      <a:lnTo>
                        <a:pt x="1191" y="3467"/>
                      </a:lnTo>
                      <a:lnTo>
                        <a:pt x="1188" y="3465"/>
                      </a:lnTo>
                      <a:lnTo>
                        <a:pt x="1185" y="3462"/>
                      </a:lnTo>
                      <a:lnTo>
                        <a:pt x="1181" y="3459"/>
                      </a:lnTo>
                      <a:lnTo>
                        <a:pt x="1175" y="3448"/>
                      </a:lnTo>
                      <a:lnTo>
                        <a:pt x="1169" y="3436"/>
                      </a:lnTo>
                      <a:lnTo>
                        <a:pt x="1163" y="3425"/>
                      </a:lnTo>
                      <a:lnTo>
                        <a:pt x="1155" y="3415"/>
                      </a:lnTo>
                      <a:lnTo>
                        <a:pt x="1155" y="3415"/>
                      </a:lnTo>
                      <a:lnTo>
                        <a:pt x="1158" y="3356"/>
                      </a:lnTo>
                      <a:lnTo>
                        <a:pt x="1151" y="3348"/>
                      </a:lnTo>
                      <a:lnTo>
                        <a:pt x="1142" y="3339"/>
                      </a:lnTo>
                      <a:lnTo>
                        <a:pt x="1134" y="3331"/>
                      </a:lnTo>
                      <a:lnTo>
                        <a:pt x="1124" y="3325"/>
                      </a:lnTo>
                      <a:lnTo>
                        <a:pt x="1106" y="3311"/>
                      </a:lnTo>
                      <a:lnTo>
                        <a:pt x="1087" y="3296"/>
                      </a:lnTo>
                      <a:lnTo>
                        <a:pt x="1085" y="3293"/>
                      </a:lnTo>
                      <a:lnTo>
                        <a:pt x="1084" y="3289"/>
                      </a:lnTo>
                      <a:lnTo>
                        <a:pt x="1083" y="3286"/>
                      </a:lnTo>
                      <a:lnTo>
                        <a:pt x="1083" y="3284"/>
                      </a:lnTo>
                      <a:lnTo>
                        <a:pt x="1083" y="3277"/>
                      </a:lnTo>
                      <a:lnTo>
                        <a:pt x="1086" y="3271"/>
                      </a:lnTo>
                      <a:lnTo>
                        <a:pt x="1088" y="3263"/>
                      </a:lnTo>
                      <a:lnTo>
                        <a:pt x="1092" y="3257"/>
                      </a:lnTo>
                      <a:lnTo>
                        <a:pt x="1094" y="3249"/>
                      </a:lnTo>
                      <a:lnTo>
                        <a:pt x="1095" y="3242"/>
                      </a:lnTo>
                      <a:lnTo>
                        <a:pt x="1094" y="3234"/>
                      </a:lnTo>
                      <a:lnTo>
                        <a:pt x="1093" y="3227"/>
                      </a:lnTo>
                      <a:lnTo>
                        <a:pt x="1091" y="3218"/>
                      </a:lnTo>
                      <a:lnTo>
                        <a:pt x="1088" y="3210"/>
                      </a:lnTo>
                      <a:lnTo>
                        <a:pt x="1083" y="3194"/>
                      </a:lnTo>
                      <a:lnTo>
                        <a:pt x="1076" y="3179"/>
                      </a:lnTo>
                      <a:lnTo>
                        <a:pt x="1072" y="3163"/>
                      </a:lnTo>
                      <a:lnTo>
                        <a:pt x="1069" y="3147"/>
                      </a:lnTo>
                      <a:lnTo>
                        <a:pt x="1068" y="3139"/>
                      </a:lnTo>
                      <a:lnTo>
                        <a:pt x="1069" y="3131"/>
                      </a:lnTo>
                      <a:lnTo>
                        <a:pt x="1070" y="3123"/>
                      </a:lnTo>
                      <a:lnTo>
                        <a:pt x="1072" y="3115"/>
                      </a:lnTo>
                      <a:lnTo>
                        <a:pt x="1078" y="3104"/>
                      </a:lnTo>
                      <a:lnTo>
                        <a:pt x="1081" y="3091"/>
                      </a:lnTo>
                      <a:lnTo>
                        <a:pt x="1083" y="3079"/>
                      </a:lnTo>
                      <a:lnTo>
                        <a:pt x="1085" y="3067"/>
                      </a:lnTo>
                      <a:lnTo>
                        <a:pt x="1089" y="3043"/>
                      </a:lnTo>
                      <a:lnTo>
                        <a:pt x="1095" y="3018"/>
                      </a:lnTo>
                      <a:lnTo>
                        <a:pt x="1095" y="3011"/>
                      </a:lnTo>
                      <a:lnTo>
                        <a:pt x="1094" y="3004"/>
                      </a:lnTo>
                      <a:lnTo>
                        <a:pt x="1093" y="2999"/>
                      </a:lnTo>
                      <a:lnTo>
                        <a:pt x="1092" y="2993"/>
                      </a:lnTo>
                      <a:lnTo>
                        <a:pt x="1086" y="2985"/>
                      </a:lnTo>
                      <a:lnTo>
                        <a:pt x="1081" y="2978"/>
                      </a:lnTo>
                      <a:lnTo>
                        <a:pt x="1074" y="2973"/>
                      </a:lnTo>
                      <a:lnTo>
                        <a:pt x="1067" y="2966"/>
                      </a:lnTo>
                      <a:lnTo>
                        <a:pt x="1059" y="2958"/>
                      </a:lnTo>
                      <a:lnTo>
                        <a:pt x="1052" y="2947"/>
                      </a:lnTo>
                      <a:lnTo>
                        <a:pt x="1047" y="2947"/>
                      </a:lnTo>
                      <a:lnTo>
                        <a:pt x="1044" y="2949"/>
                      </a:lnTo>
                      <a:lnTo>
                        <a:pt x="1040" y="2951"/>
                      </a:lnTo>
                      <a:lnTo>
                        <a:pt x="1035" y="2953"/>
                      </a:lnTo>
                      <a:lnTo>
                        <a:pt x="1027" y="2960"/>
                      </a:lnTo>
                      <a:lnTo>
                        <a:pt x="1018" y="2965"/>
                      </a:lnTo>
                      <a:lnTo>
                        <a:pt x="1015" y="2966"/>
                      </a:lnTo>
                      <a:lnTo>
                        <a:pt x="1011" y="2967"/>
                      </a:lnTo>
                      <a:lnTo>
                        <a:pt x="1007" y="2967"/>
                      </a:lnTo>
                      <a:lnTo>
                        <a:pt x="1004" y="2966"/>
                      </a:lnTo>
                      <a:lnTo>
                        <a:pt x="1001" y="2963"/>
                      </a:lnTo>
                      <a:lnTo>
                        <a:pt x="998" y="2958"/>
                      </a:lnTo>
                      <a:lnTo>
                        <a:pt x="995" y="2951"/>
                      </a:lnTo>
                      <a:lnTo>
                        <a:pt x="993" y="2943"/>
                      </a:lnTo>
                      <a:lnTo>
                        <a:pt x="990" y="2932"/>
                      </a:lnTo>
                      <a:lnTo>
                        <a:pt x="987" y="2923"/>
                      </a:lnTo>
                      <a:lnTo>
                        <a:pt x="983" y="2915"/>
                      </a:lnTo>
                      <a:lnTo>
                        <a:pt x="978" y="2907"/>
                      </a:lnTo>
                      <a:lnTo>
                        <a:pt x="974" y="2899"/>
                      </a:lnTo>
                      <a:lnTo>
                        <a:pt x="970" y="2891"/>
                      </a:lnTo>
                      <a:lnTo>
                        <a:pt x="966" y="2882"/>
                      </a:lnTo>
                      <a:lnTo>
                        <a:pt x="963" y="2873"/>
                      </a:lnTo>
                      <a:lnTo>
                        <a:pt x="962" y="2866"/>
                      </a:lnTo>
                      <a:lnTo>
                        <a:pt x="961" y="2859"/>
                      </a:lnTo>
                      <a:lnTo>
                        <a:pt x="961" y="2852"/>
                      </a:lnTo>
                      <a:lnTo>
                        <a:pt x="961" y="2844"/>
                      </a:lnTo>
                      <a:lnTo>
                        <a:pt x="962" y="2829"/>
                      </a:lnTo>
                      <a:lnTo>
                        <a:pt x="961" y="2815"/>
                      </a:lnTo>
                      <a:lnTo>
                        <a:pt x="960" y="2809"/>
                      </a:lnTo>
                      <a:lnTo>
                        <a:pt x="957" y="2801"/>
                      </a:lnTo>
                      <a:lnTo>
                        <a:pt x="952" y="2794"/>
                      </a:lnTo>
                      <a:lnTo>
                        <a:pt x="948" y="2785"/>
                      </a:lnTo>
                      <a:lnTo>
                        <a:pt x="937" y="2769"/>
                      </a:lnTo>
                      <a:lnTo>
                        <a:pt x="929" y="2757"/>
                      </a:lnTo>
                      <a:lnTo>
                        <a:pt x="925" y="2755"/>
                      </a:lnTo>
                      <a:lnTo>
                        <a:pt x="922" y="2754"/>
                      </a:lnTo>
                      <a:lnTo>
                        <a:pt x="918" y="2754"/>
                      </a:lnTo>
                      <a:lnTo>
                        <a:pt x="913" y="2755"/>
                      </a:lnTo>
                      <a:lnTo>
                        <a:pt x="903" y="2757"/>
                      </a:lnTo>
                      <a:lnTo>
                        <a:pt x="890" y="2761"/>
                      </a:lnTo>
                      <a:lnTo>
                        <a:pt x="877" y="2765"/>
                      </a:lnTo>
                      <a:lnTo>
                        <a:pt x="863" y="2769"/>
                      </a:lnTo>
                      <a:lnTo>
                        <a:pt x="857" y="2770"/>
                      </a:lnTo>
                      <a:lnTo>
                        <a:pt x="851" y="2770"/>
                      </a:lnTo>
                      <a:lnTo>
                        <a:pt x="845" y="2770"/>
                      </a:lnTo>
                      <a:lnTo>
                        <a:pt x="840" y="2768"/>
                      </a:lnTo>
                      <a:lnTo>
                        <a:pt x="832" y="2765"/>
                      </a:lnTo>
                      <a:lnTo>
                        <a:pt x="824" y="2763"/>
                      </a:lnTo>
                      <a:lnTo>
                        <a:pt x="816" y="2762"/>
                      </a:lnTo>
                      <a:lnTo>
                        <a:pt x="808" y="2762"/>
                      </a:lnTo>
                      <a:lnTo>
                        <a:pt x="800" y="2762"/>
                      </a:lnTo>
                      <a:lnTo>
                        <a:pt x="792" y="2763"/>
                      </a:lnTo>
                      <a:lnTo>
                        <a:pt x="784" y="2765"/>
                      </a:lnTo>
                      <a:lnTo>
                        <a:pt x="776" y="2769"/>
                      </a:lnTo>
                      <a:lnTo>
                        <a:pt x="757" y="2777"/>
                      </a:lnTo>
                      <a:lnTo>
                        <a:pt x="741" y="2787"/>
                      </a:lnTo>
                      <a:lnTo>
                        <a:pt x="732" y="2790"/>
                      </a:lnTo>
                      <a:lnTo>
                        <a:pt x="723" y="2794"/>
                      </a:lnTo>
                      <a:lnTo>
                        <a:pt x="714" y="2795"/>
                      </a:lnTo>
                      <a:lnTo>
                        <a:pt x="702" y="2795"/>
                      </a:lnTo>
                      <a:lnTo>
                        <a:pt x="691" y="2792"/>
                      </a:lnTo>
                      <a:lnTo>
                        <a:pt x="679" y="2791"/>
                      </a:lnTo>
                      <a:lnTo>
                        <a:pt x="667" y="2791"/>
                      </a:lnTo>
                      <a:lnTo>
                        <a:pt x="654" y="2791"/>
                      </a:lnTo>
                      <a:lnTo>
                        <a:pt x="641" y="2791"/>
                      </a:lnTo>
                      <a:lnTo>
                        <a:pt x="629" y="2791"/>
                      </a:lnTo>
                      <a:lnTo>
                        <a:pt x="617" y="2790"/>
                      </a:lnTo>
                      <a:lnTo>
                        <a:pt x="607" y="2788"/>
                      </a:lnTo>
                      <a:lnTo>
                        <a:pt x="590" y="2782"/>
                      </a:lnTo>
                      <a:lnTo>
                        <a:pt x="576" y="2773"/>
                      </a:lnTo>
                      <a:lnTo>
                        <a:pt x="569" y="2770"/>
                      </a:lnTo>
                      <a:lnTo>
                        <a:pt x="562" y="2768"/>
                      </a:lnTo>
                      <a:lnTo>
                        <a:pt x="554" y="2767"/>
                      </a:lnTo>
                      <a:lnTo>
                        <a:pt x="545" y="2768"/>
                      </a:lnTo>
                      <a:lnTo>
                        <a:pt x="539" y="2770"/>
                      </a:lnTo>
                      <a:lnTo>
                        <a:pt x="533" y="2772"/>
                      </a:lnTo>
                      <a:lnTo>
                        <a:pt x="529" y="2774"/>
                      </a:lnTo>
                      <a:lnTo>
                        <a:pt x="526" y="2777"/>
                      </a:lnTo>
                      <a:lnTo>
                        <a:pt x="520" y="2784"/>
                      </a:lnTo>
                      <a:lnTo>
                        <a:pt x="512" y="2789"/>
                      </a:lnTo>
                      <a:lnTo>
                        <a:pt x="503" y="2792"/>
                      </a:lnTo>
                      <a:lnTo>
                        <a:pt x="495" y="2795"/>
                      </a:lnTo>
                      <a:lnTo>
                        <a:pt x="488" y="2796"/>
                      </a:lnTo>
                      <a:lnTo>
                        <a:pt x="479" y="2796"/>
                      </a:lnTo>
                      <a:lnTo>
                        <a:pt x="463" y="2795"/>
                      </a:lnTo>
                      <a:lnTo>
                        <a:pt x="446" y="2792"/>
                      </a:lnTo>
                      <a:lnTo>
                        <a:pt x="441" y="2791"/>
                      </a:lnTo>
                      <a:lnTo>
                        <a:pt x="437" y="2789"/>
                      </a:lnTo>
                      <a:lnTo>
                        <a:pt x="435" y="2787"/>
                      </a:lnTo>
                      <a:lnTo>
                        <a:pt x="432" y="2784"/>
                      </a:lnTo>
                      <a:lnTo>
                        <a:pt x="430" y="2775"/>
                      </a:lnTo>
                      <a:lnTo>
                        <a:pt x="428" y="2765"/>
                      </a:lnTo>
                      <a:lnTo>
                        <a:pt x="427" y="2755"/>
                      </a:lnTo>
                      <a:lnTo>
                        <a:pt x="427" y="2744"/>
                      </a:lnTo>
                      <a:lnTo>
                        <a:pt x="426" y="2735"/>
                      </a:lnTo>
                      <a:lnTo>
                        <a:pt x="423" y="2727"/>
                      </a:lnTo>
                      <a:lnTo>
                        <a:pt x="420" y="2722"/>
                      </a:lnTo>
                      <a:lnTo>
                        <a:pt x="417" y="2720"/>
                      </a:lnTo>
                      <a:lnTo>
                        <a:pt x="412" y="2718"/>
                      </a:lnTo>
                      <a:lnTo>
                        <a:pt x="409" y="2717"/>
                      </a:lnTo>
                      <a:lnTo>
                        <a:pt x="405" y="2715"/>
                      </a:lnTo>
                      <a:lnTo>
                        <a:pt x="401" y="2711"/>
                      </a:lnTo>
                      <a:lnTo>
                        <a:pt x="399" y="2706"/>
                      </a:lnTo>
                      <a:lnTo>
                        <a:pt x="397" y="2700"/>
                      </a:lnTo>
                      <a:lnTo>
                        <a:pt x="396" y="2689"/>
                      </a:lnTo>
                      <a:lnTo>
                        <a:pt x="394" y="2682"/>
                      </a:lnTo>
                      <a:lnTo>
                        <a:pt x="393" y="2681"/>
                      </a:lnTo>
                      <a:lnTo>
                        <a:pt x="391" y="2680"/>
                      </a:lnTo>
                      <a:lnTo>
                        <a:pt x="390" y="2679"/>
                      </a:lnTo>
                      <a:lnTo>
                        <a:pt x="387" y="2679"/>
                      </a:lnTo>
                      <a:lnTo>
                        <a:pt x="384" y="2680"/>
                      </a:lnTo>
                      <a:lnTo>
                        <a:pt x="380" y="2680"/>
                      </a:lnTo>
                      <a:lnTo>
                        <a:pt x="378" y="2680"/>
                      </a:lnTo>
                      <a:lnTo>
                        <a:pt x="376" y="2679"/>
                      </a:lnTo>
                      <a:lnTo>
                        <a:pt x="372" y="2677"/>
                      </a:lnTo>
                      <a:lnTo>
                        <a:pt x="370" y="2675"/>
                      </a:lnTo>
                      <a:lnTo>
                        <a:pt x="367" y="2670"/>
                      </a:lnTo>
                      <a:lnTo>
                        <a:pt x="365" y="2664"/>
                      </a:lnTo>
                      <a:lnTo>
                        <a:pt x="364" y="2657"/>
                      </a:lnTo>
                      <a:lnTo>
                        <a:pt x="364" y="2650"/>
                      </a:lnTo>
                      <a:lnTo>
                        <a:pt x="364" y="2642"/>
                      </a:lnTo>
                      <a:lnTo>
                        <a:pt x="365" y="2635"/>
                      </a:lnTo>
                      <a:lnTo>
                        <a:pt x="366" y="2629"/>
                      </a:lnTo>
                      <a:lnTo>
                        <a:pt x="368" y="2625"/>
                      </a:lnTo>
                      <a:lnTo>
                        <a:pt x="367" y="2614"/>
                      </a:lnTo>
                      <a:lnTo>
                        <a:pt x="365" y="2606"/>
                      </a:lnTo>
                      <a:lnTo>
                        <a:pt x="364" y="2601"/>
                      </a:lnTo>
                      <a:lnTo>
                        <a:pt x="364" y="2597"/>
                      </a:lnTo>
                      <a:lnTo>
                        <a:pt x="364" y="2593"/>
                      </a:lnTo>
                      <a:lnTo>
                        <a:pt x="365" y="2587"/>
                      </a:lnTo>
                      <a:lnTo>
                        <a:pt x="368" y="2582"/>
                      </a:lnTo>
                      <a:lnTo>
                        <a:pt x="371" y="2576"/>
                      </a:lnTo>
                      <a:lnTo>
                        <a:pt x="373" y="2574"/>
                      </a:lnTo>
                      <a:lnTo>
                        <a:pt x="373" y="2571"/>
                      </a:lnTo>
                      <a:lnTo>
                        <a:pt x="373" y="2568"/>
                      </a:lnTo>
                      <a:lnTo>
                        <a:pt x="372" y="2565"/>
                      </a:lnTo>
                      <a:lnTo>
                        <a:pt x="364" y="2554"/>
                      </a:lnTo>
                      <a:lnTo>
                        <a:pt x="354" y="2543"/>
                      </a:lnTo>
                      <a:lnTo>
                        <a:pt x="353" y="2541"/>
                      </a:lnTo>
                      <a:lnTo>
                        <a:pt x="352" y="2538"/>
                      </a:lnTo>
                      <a:lnTo>
                        <a:pt x="353" y="2535"/>
                      </a:lnTo>
                      <a:lnTo>
                        <a:pt x="354" y="2533"/>
                      </a:lnTo>
                      <a:lnTo>
                        <a:pt x="357" y="2531"/>
                      </a:lnTo>
                      <a:lnTo>
                        <a:pt x="361" y="2530"/>
                      </a:lnTo>
                      <a:lnTo>
                        <a:pt x="367" y="2529"/>
                      </a:lnTo>
                      <a:lnTo>
                        <a:pt x="374" y="2528"/>
                      </a:lnTo>
                      <a:lnTo>
                        <a:pt x="378" y="2527"/>
                      </a:lnTo>
                      <a:lnTo>
                        <a:pt x="380" y="2527"/>
                      </a:lnTo>
                      <a:lnTo>
                        <a:pt x="381" y="2526"/>
                      </a:lnTo>
                      <a:lnTo>
                        <a:pt x="381" y="2525"/>
                      </a:lnTo>
                      <a:lnTo>
                        <a:pt x="379" y="2522"/>
                      </a:lnTo>
                      <a:lnTo>
                        <a:pt x="374" y="2519"/>
                      </a:lnTo>
                      <a:lnTo>
                        <a:pt x="364" y="2515"/>
                      </a:lnTo>
                      <a:lnTo>
                        <a:pt x="358" y="2513"/>
                      </a:lnTo>
                      <a:lnTo>
                        <a:pt x="355" y="2511"/>
                      </a:lnTo>
                      <a:lnTo>
                        <a:pt x="353" y="2510"/>
                      </a:lnTo>
                      <a:lnTo>
                        <a:pt x="352" y="2507"/>
                      </a:lnTo>
                      <a:lnTo>
                        <a:pt x="351" y="2505"/>
                      </a:lnTo>
                      <a:lnTo>
                        <a:pt x="351" y="2500"/>
                      </a:lnTo>
                      <a:lnTo>
                        <a:pt x="352" y="2494"/>
                      </a:lnTo>
                      <a:lnTo>
                        <a:pt x="356" y="2483"/>
                      </a:lnTo>
                      <a:lnTo>
                        <a:pt x="360" y="2473"/>
                      </a:lnTo>
                      <a:lnTo>
                        <a:pt x="363" y="2466"/>
                      </a:lnTo>
                      <a:lnTo>
                        <a:pt x="364" y="2461"/>
                      </a:lnTo>
                      <a:lnTo>
                        <a:pt x="363" y="2457"/>
                      </a:lnTo>
                      <a:lnTo>
                        <a:pt x="361" y="2454"/>
                      </a:lnTo>
                      <a:lnTo>
                        <a:pt x="359" y="2453"/>
                      </a:lnTo>
                      <a:lnTo>
                        <a:pt x="356" y="2452"/>
                      </a:lnTo>
                      <a:lnTo>
                        <a:pt x="353" y="2452"/>
                      </a:lnTo>
                      <a:lnTo>
                        <a:pt x="349" y="2453"/>
                      </a:lnTo>
                      <a:lnTo>
                        <a:pt x="341" y="2456"/>
                      </a:lnTo>
                      <a:lnTo>
                        <a:pt x="334" y="2456"/>
                      </a:lnTo>
                      <a:lnTo>
                        <a:pt x="331" y="2456"/>
                      </a:lnTo>
                      <a:lnTo>
                        <a:pt x="330" y="2454"/>
                      </a:lnTo>
                      <a:lnTo>
                        <a:pt x="329" y="2452"/>
                      </a:lnTo>
                      <a:lnTo>
                        <a:pt x="329" y="2449"/>
                      </a:lnTo>
                      <a:lnTo>
                        <a:pt x="330" y="2446"/>
                      </a:lnTo>
                      <a:lnTo>
                        <a:pt x="330" y="2443"/>
                      </a:lnTo>
                      <a:lnTo>
                        <a:pt x="329" y="2440"/>
                      </a:lnTo>
                      <a:lnTo>
                        <a:pt x="328" y="2438"/>
                      </a:lnTo>
                      <a:lnTo>
                        <a:pt x="324" y="2435"/>
                      </a:lnTo>
                      <a:lnTo>
                        <a:pt x="318" y="2432"/>
                      </a:lnTo>
                      <a:lnTo>
                        <a:pt x="313" y="2427"/>
                      </a:lnTo>
                      <a:lnTo>
                        <a:pt x="307" y="2422"/>
                      </a:lnTo>
                      <a:lnTo>
                        <a:pt x="304" y="2418"/>
                      </a:lnTo>
                      <a:lnTo>
                        <a:pt x="301" y="2413"/>
                      </a:lnTo>
                      <a:lnTo>
                        <a:pt x="296" y="2403"/>
                      </a:lnTo>
                      <a:lnTo>
                        <a:pt x="291" y="2389"/>
                      </a:lnTo>
                      <a:lnTo>
                        <a:pt x="289" y="2385"/>
                      </a:lnTo>
                      <a:lnTo>
                        <a:pt x="287" y="2383"/>
                      </a:lnTo>
                      <a:lnTo>
                        <a:pt x="285" y="2382"/>
                      </a:lnTo>
                      <a:lnTo>
                        <a:pt x="282" y="2381"/>
                      </a:lnTo>
                      <a:lnTo>
                        <a:pt x="276" y="2382"/>
                      </a:lnTo>
                      <a:lnTo>
                        <a:pt x="270" y="2383"/>
                      </a:lnTo>
                      <a:lnTo>
                        <a:pt x="268" y="2383"/>
                      </a:lnTo>
                      <a:lnTo>
                        <a:pt x="264" y="2383"/>
                      </a:lnTo>
                      <a:lnTo>
                        <a:pt x="262" y="2382"/>
                      </a:lnTo>
                      <a:lnTo>
                        <a:pt x="260" y="2380"/>
                      </a:lnTo>
                      <a:lnTo>
                        <a:pt x="258" y="2377"/>
                      </a:lnTo>
                      <a:lnTo>
                        <a:pt x="257" y="2372"/>
                      </a:lnTo>
                      <a:lnTo>
                        <a:pt x="256" y="2367"/>
                      </a:lnTo>
                      <a:lnTo>
                        <a:pt x="256" y="2358"/>
                      </a:lnTo>
                      <a:lnTo>
                        <a:pt x="257" y="2354"/>
                      </a:lnTo>
                      <a:lnTo>
                        <a:pt x="262" y="2348"/>
                      </a:lnTo>
                      <a:lnTo>
                        <a:pt x="269" y="2341"/>
                      </a:lnTo>
                      <a:lnTo>
                        <a:pt x="275" y="2335"/>
                      </a:lnTo>
                      <a:lnTo>
                        <a:pt x="280" y="2329"/>
                      </a:lnTo>
                      <a:lnTo>
                        <a:pt x="283" y="2324"/>
                      </a:lnTo>
                      <a:lnTo>
                        <a:pt x="283" y="2322"/>
                      </a:lnTo>
                      <a:lnTo>
                        <a:pt x="282" y="2321"/>
                      </a:lnTo>
                      <a:lnTo>
                        <a:pt x="278" y="2319"/>
                      </a:lnTo>
                      <a:lnTo>
                        <a:pt x="274" y="2319"/>
                      </a:lnTo>
                      <a:lnTo>
                        <a:pt x="259" y="2318"/>
                      </a:lnTo>
                      <a:lnTo>
                        <a:pt x="248" y="2317"/>
                      </a:lnTo>
                      <a:lnTo>
                        <a:pt x="245" y="2316"/>
                      </a:lnTo>
                      <a:lnTo>
                        <a:pt x="242" y="2315"/>
                      </a:lnTo>
                      <a:lnTo>
                        <a:pt x="239" y="2313"/>
                      </a:lnTo>
                      <a:lnTo>
                        <a:pt x="238" y="2311"/>
                      </a:lnTo>
                      <a:lnTo>
                        <a:pt x="238" y="2298"/>
                      </a:lnTo>
                      <a:lnTo>
                        <a:pt x="241" y="2275"/>
                      </a:lnTo>
                      <a:lnTo>
                        <a:pt x="231" y="2284"/>
                      </a:lnTo>
                      <a:lnTo>
                        <a:pt x="218" y="2298"/>
                      </a:lnTo>
                      <a:lnTo>
                        <a:pt x="215" y="2300"/>
                      </a:lnTo>
                      <a:lnTo>
                        <a:pt x="211" y="2302"/>
                      </a:lnTo>
                      <a:lnTo>
                        <a:pt x="209" y="2302"/>
                      </a:lnTo>
                      <a:lnTo>
                        <a:pt x="207" y="2302"/>
                      </a:lnTo>
                      <a:lnTo>
                        <a:pt x="205" y="2300"/>
                      </a:lnTo>
                      <a:lnTo>
                        <a:pt x="203" y="2297"/>
                      </a:lnTo>
                      <a:lnTo>
                        <a:pt x="202" y="2292"/>
                      </a:lnTo>
                      <a:lnTo>
                        <a:pt x="202" y="2285"/>
                      </a:lnTo>
                      <a:lnTo>
                        <a:pt x="202" y="2279"/>
                      </a:lnTo>
                      <a:lnTo>
                        <a:pt x="201" y="2276"/>
                      </a:lnTo>
                      <a:lnTo>
                        <a:pt x="199" y="2274"/>
                      </a:lnTo>
                      <a:lnTo>
                        <a:pt x="197" y="2272"/>
                      </a:lnTo>
                      <a:lnTo>
                        <a:pt x="194" y="2271"/>
                      </a:lnTo>
                      <a:lnTo>
                        <a:pt x="190" y="2272"/>
                      </a:lnTo>
                      <a:lnTo>
                        <a:pt x="188" y="2272"/>
                      </a:lnTo>
                      <a:lnTo>
                        <a:pt x="187" y="2272"/>
                      </a:lnTo>
                      <a:lnTo>
                        <a:pt x="185" y="2271"/>
                      </a:lnTo>
                      <a:lnTo>
                        <a:pt x="184" y="2270"/>
                      </a:lnTo>
                      <a:lnTo>
                        <a:pt x="184" y="2264"/>
                      </a:lnTo>
                      <a:lnTo>
                        <a:pt x="189" y="2255"/>
                      </a:lnTo>
                      <a:lnTo>
                        <a:pt x="194" y="2245"/>
                      </a:lnTo>
                      <a:lnTo>
                        <a:pt x="198" y="2238"/>
                      </a:lnTo>
                      <a:lnTo>
                        <a:pt x="201" y="2233"/>
                      </a:lnTo>
                      <a:lnTo>
                        <a:pt x="201" y="2229"/>
                      </a:lnTo>
                      <a:lnTo>
                        <a:pt x="198" y="2225"/>
                      </a:lnTo>
                      <a:lnTo>
                        <a:pt x="194" y="2221"/>
                      </a:lnTo>
                      <a:lnTo>
                        <a:pt x="188" y="2217"/>
                      </a:lnTo>
                      <a:lnTo>
                        <a:pt x="179" y="2210"/>
                      </a:lnTo>
                      <a:lnTo>
                        <a:pt x="178" y="2208"/>
                      </a:lnTo>
                      <a:lnTo>
                        <a:pt x="177" y="2206"/>
                      </a:lnTo>
                      <a:lnTo>
                        <a:pt x="177" y="2204"/>
                      </a:lnTo>
                      <a:lnTo>
                        <a:pt x="177" y="2200"/>
                      </a:lnTo>
                      <a:lnTo>
                        <a:pt x="179" y="2192"/>
                      </a:lnTo>
                      <a:lnTo>
                        <a:pt x="181" y="2183"/>
                      </a:lnTo>
                      <a:lnTo>
                        <a:pt x="183" y="2174"/>
                      </a:lnTo>
                      <a:lnTo>
                        <a:pt x="184" y="2164"/>
                      </a:lnTo>
                      <a:lnTo>
                        <a:pt x="184" y="2160"/>
                      </a:lnTo>
                      <a:lnTo>
                        <a:pt x="184" y="2155"/>
                      </a:lnTo>
                      <a:lnTo>
                        <a:pt x="183" y="2152"/>
                      </a:lnTo>
                      <a:lnTo>
                        <a:pt x="182" y="2149"/>
                      </a:lnTo>
                      <a:lnTo>
                        <a:pt x="178" y="2143"/>
                      </a:lnTo>
                      <a:lnTo>
                        <a:pt x="176" y="2139"/>
                      </a:lnTo>
                      <a:lnTo>
                        <a:pt x="175" y="2136"/>
                      </a:lnTo>
                      <a:lnTo>
                        <a:pt x="175" y="2133"/>
                      </a:lnTo>
                      <a:lnTo>
                        <a:pt x="176" y="2132"/>
                      </a:lnTo>
                      <a:lnTo>
                        <a:pt x="180" y="2130"/>
                      </a:lnTo>
                      <a:lnTo>
                        <a:pt x="185" y="2129"/>
                      </a:lnTo>
                      <a:lnTo>
                        <a:pt x="193" y="2128"/>
                      </a:lnTo>
                      <a:lnTo>
                        <a:pt x="202" y="2126"/>
                      </a:lnTo>
                      <a:lnTo>
                        <a:pt x="208" y="2125"/>
                      </a:lnTo>
                      <a:lnTo>
                        <a:pt x="214" y="2123"/>
                      </a:lnTo>
                      <a:lnTo>
                        <a:pt x="218" y="2120"/>
                      </a:lnTo>
                      <a:lnTo>
                        <a:pt x="221" y="2116"/>
                      </a:lnTo>
                      <a:lnTo>
                        <a:pt x="224" y="2112"/>
                      </a:lnTo>
                      <a:lnTo>
                        <a:pt x="226" y="2106"/>
                      </a:lnTo>
                      <a:lnTo>
                        <a:pt x="230" y="2099"/>
                      </a:lnTo>
                      <a:lnTo>
                        <a:pt x="232" y="2096"/>
                      </a:lnTo>
                      <a:lnTo>
                        <a:pt x="234" y="2096"/>
                      </a:lnTo>
                      <a:lnTo>
                        <a:pt x="237" y="2097"/>
                      </a:lnTo>
                      <a:lnTo>
                        <a:pt x="241" y="2100"/>
                      </a:lnTo>
                      <a:lnTo>
                        <a:pt x="247" y="2105"/>
                      </a:lnTo>
                      <a:lnTo>
                        <a:pt x="251" y="2107"/>
                      </a:lnTo>
                      <a:lnTo>
                        <a:pt x="263" y="2100"/>
                      </a:lnTo>
                      <a:lnTo>
                        <a:pt x="276" y="2093"/>
                      </a:lnTo>
                      <a:lnTo>
                        <a:pt x="282" y="2093"/>
                      </a:lnTo>
                      <a:lnTo>
                        <a:pt x="286" y="2095"/>
                      </a:lnTo>
                      <a:lnTo>
                        <a:pt x="290" y="2098"/>
                      </a:lnTo>
                      <a:lnTo>
                        <a:pt x="295" y="2102"/>
                      </a:lnTo>
                      <a:lnTo>
                        <a:pt x="299" y="2106"/>
                      </a:lnTo>
                      <a:lnTo>
                        <a:pt x="303" y="2110"/>
                      </a:lnTo>
                      <a:lnTo>
                        <a:pt x="309" y="2112"/>
                      </a:lnTo>
                      <a:lnTo>
                        <a:pt x="314" y="2113"/>
                      </a:lnTo>
                      <a:lnTo>
                        <a:pt x="318" y="2113"/>
                      </a:lnTo>
                      <a:lnTo>
                        <a:pt x="322" y="2113"/>
                      </a:lnTo>
                      <a:lnTo>
                        <a:pt x="324" y="2112"/>
                      </a:lnTo>
                      <a:lnTo>
                        <a:pt x="326" y="2110"/>
                      </a:lnTo>
                      <a:lnTo>
                        <a:pt x="326" y="2106"/>
                      </a:lnTo>
                      <a:lnTo>
                        <a:pt x="325" y="2100"/>
                      </a:lnTo>
                      <a:lnTo>
                        <a:pt x="319" y="2089"/>
                      </a:lnTo>
                      <a:lnTo>
                        <a:pt x="318" y="2082"/>
                      </a:lnTo>
                      <a:lnTo>
                        <a:pt x="319" y="2081"/>
                      </a:lnTo>
                      <a:lnTo>
                        <a:pt x="320" y="2079"/>
                      </a:lnTo>
                      <a:lnTo>
                        <a:pt x="323" y="2079"/>
                      </a:lnTo>
                      <a:lnTo>
                        <a:pt x="326" y="2078"/>
                      </a:lnTo>
                      <a:lnTo>
                        <a:pt x="332" y="2076"/>
                      </a:lnTo>
                      <a:lnTo>
                        <a:pt x="339" y="2076"/>
                      </a:lnTo>
                      <a:lnTo>
                        <a:pt x="345" y="2075"/>
                      </a:lnTo>
                      <a:lnTo>
                        <a:pt x="352" y="2073"/>
                      </a:lnTo>
                      <a:lnTo>
                        <a:pt x="354" y="2071"/>
                      </a:lnTo>
                      <a:lnTo>
                        <a:pt x="356" y="2069"/>
                      </a:lnTo>
                      <a:lnTo>
                        <a:pt x="357" y="2066"/>
                      </a:lnTo>
                      <a:lnTo>
                        <a:pt x="357" y="2062"/>
                      </a:lnTo>
                      <a:lnTo>
                        <a:pt x="358" y="2046"/>
                      </a:lnTo>
                      <a:lnTo>
                        <a:pt x="357" y="2030"/>
                      </a:lnTo>
                      <a:lnTo>
                        <a:pt x="355" y="2022"/>
                      </a:lnTo>
                      <a:lnTo>
                        <a:pt x="352" y="2015"/>
                      </a:lnTo>
                      <a:lnTo>
                        <a:pt x="347" y="2008"/>
                      </a:lnTo>
                      <a:lnTo>
                        <a:pt x="342" y="2002"/>
                      </a:lnTo>
                      <a:lnTo>
                        <a:pt x="333" y="1990"/>
                      </a:lnTo>
                      <a:lnTo>
                        <a:pt x="320" y="1971"/>
                      </a:lnTo>
                      <a:lnTo>
                        <a:pt x="314" y="1960"/>
                      </a:lnTo>
                      <a:lnTo>
                        <a:pt x="310" y="1950"/>
                      </a:lnTo>
                      <a:lnTo>
                        <a:pt x="307" y="1946"/>
                      </a:lnTo>
                      <a:lnTo>
                        <a:pt x="307" y="1943"/>
                      </a:lnTo>
                      <a:lnTo>
                        <a:pt x="306" y="1940"/>
                      </a:lnTo>
                      <a:lnTo>
                        <a:pt x="307" y="1938"/>
                      </a:lnTo>
                      <a:lnTo>
                        <a:pt x="310" y="1936"/>
                      </a:lnTo>
                      <a:lnTo>
                        <a:pt x="313" y="1934"/>
                      </a:lnTo>
                      <a:lnTo>
                        <a:pt x="317" y="1933"/>
                      </a:lnTo>
                      <a:lnTo>
                        <a:pt x="322" y="1932"/>
                      </a:lnTo>
                      <a:lnTo>
                        <a:pt x="332" y="1931"/>
                      </a:lnTo>
                      <a:lnTo>
                        <a:pt x="343" y="1930"/>
                      </a:lnTo>
                      <a:lnTo>
                        <a:pt x="355" y="1930"/>
                      </a:lnTo>
                      <a:lnTo>
                        <a:pt x="366" y="1928"/>
                      </a:lnTo>
                      <a:lnTo>
                        <a:pt x="374" y="1927"/>
                      </a:lnTo>
                      <a:lnTo>
                        <a:pt x="381" y="1924"/>
                      </a:lnTo>
                      <a:lnTo>
                        <a:pt x="403" y="1920"/>
                      </a:lnTo>
                      <a:lnTo>
                        <a:pt x="423" y="1917"/>
                      </a:lnTo>
                      <a:lnTo>
                        <a:pt x="445" y="1912"/>
                      </a:lnTo>
                      <a:lnTo>
                        <a:pt x="464" y="1907"/>
                      </a:lnTo>
                      <a:lnTo>
                        <a:pt x="468" y="1906"/>
                      </a:lnTo>
                      <a:lnTo>
                        <a:pt x="473" y="1905"/>
                      </a:lnTo>
                      <a:lnTo>
                        <a:pt x="476" y="1906"/>
                      </a:lnTo>
                      <a:lnTo>
                        <a:pt x="480" y="1906"/>
                      </a:lnTo>
                      <a:lnTo>
                        <a:pt x="488" y="1909"/>
                      </a:lnTo>
                      <a:lnTo>
                        <a:pt x="496" y="1913"/>
                      </a:lnTo>
                      <a:lnTo>
                        <a:pt x="505" y="1918"/>
                      </a:lnTo>
                      <a:lnTo>
                        <a:pt x="513" y="1922"/>
                      </a:lnTo>
                      <a:lnTo>
                        <a:pt x="521" y="1925"/>
                      </a:lnTo>
                      <a:lnTo>
                        <a:pt x="531" y="1925"/>
                      </a:lnTo>
                      <a:lnTo>
                        <a:pt x="539" y="1924"/>
                      </a:lnTo>
                      <a:lnTo>
                        <a:pt x="548" y="1923"/>
                      </a:lnTo>
                      <a:lnTo>
                        <a:pt x="554" y="1923"/>
                      </a:lnTo>
                      <a:lnTo>
                        <a:pt x="558" y="1922"/>
                      </a:lnTo>
                      <a:lnTo>
                        <a:pt x="561" y="1923"/>
                      </a:lnTo>
                      <a:lnTo>
                        <a:pt x="563" y="1924"/>
                      </a:lnTo>
                      <a:lnTo>
                        <a:pt x="569" y="1937"/>
                      </a:lnTo>
                      <a:lnTo>
                        <a:pt x="574" y="1949"/>
                      </a:lnTo>
                      <a:lnTo>
                        <a:pt x="575" y="1951"/>
                      </a:lnTo>
                      <a:lnTo>
                        <a:pt x="577" y="1953"/>
                      </a:lnTo>
                      <a:lnTo>
                        <a:pt x="580" y="1954"/>
                      </a:lnTo>
                      <a:lnTo>
                        <a:pt x="582" y="1954"/>
                      </a:lnTo>
                      <a:lnTo>
                        <a:pt x="584" y="1954"/>
                      </a:lnTo>
                      <a:lnTo>
                        <a:pt x="587" y="1953"/>
                      </a:lnTo>
                      <a:lnTo>
                        <a:pt x="592" y="1951"/>
                      </a:lnTo>
                      <a:lnTo>
                        <a:pt x="596" y="1949"/>
                      </a:lnTo>
                      <a:lnTo>
                        <a:pt x="599" y="1946"/>
                      </a:lnTo>
                      <a:lnTo>
                        <a:pt x="601" y="1943"/>
                      </a:lnTo>
                      <a:lnTo>
                        <a:pt x="603" y="1938"/>
                      </a:lnTo>
                      <a:lnTo>
                        <a:pt x="606" y="1935"/>
                      </a:lnTo>
                      <a:lnTo>
                        <a:pt x="608" y="1925"/>
                      </a:lnTo>
                      <a:lnTo>
                        <a:pt x="610" y="1916"/>
                      </a:lnTo>
                      <a:lnTo>
                        <a:pt x="611" y="1896"/>
                      </a:lnTo>
                      <a:lnTo>
                        <a:pt x="612" y="1879"/>
                      </a:lnTo>
                      <a:lnTo>
                        <a:pt x="613" y="1869"/>
                      </a:lnTo>
                      <a:lnTo>
                        <a:pt x="615" y="1862"/>
                      </a:lnTo>
                      <a:lnTo>
                        <a:pt x="619" y="1854"/>
                      </a:lnTo>
                      <a:lnTo>
                        <a:pt x="622" y="1847"/>
                      </a:lnTo>
                      <a:lnTo>
                        <a:pt x="632" y="1836"/>
                      </a:lnTo>
                      <a:lnTo>
                        <a:pt x="640" y="1822"/>
                      </a:lnTo>
                      <a:lnTo>
                        <a:pt x="644" y="1816"/>
                      </a:lnTo>
                      <a:lnTo>
                        <a:pt x="650" y="1811"/>
                      </a:lnTo>
                      <a:lnTo>
                        <a:pt x="655" y="1806"/>
                      </a:lnTo>
                      <a:lnTo>
                        <a:pt x="660" y="1803"/>
                      </a:lnTo>
                      <a:lnTo>
                        <a:pt x="664" y="1800"/>
                      </a:lnTo>
                      <a:lnTo>
                        <a:pt x="666" y="1796"/>
                      </a:lnTo>
                      <a:lnTo>
                        <a:pt x="666" y="1793"/>
                      </a:lnTo>
                      <a:lnTo>
                        <a:pt x="666" y="1791"/>
                      </a:lnTo>
                      <a:lnTo>
                        <a:pt x="665" y="1789"/>
                      </a:lnTo>
                      <a:lnTo>
                        <a:pt x="663" y="1786"/>
                      </a:lnTo>
                      <a:lnTo>
                        <a:pt x="656" y="1779"/>
                      </a:lnTo>
                      <a:lnTo>
                        <a:pt x="651" y="1772"/>
                      </a:lnTo>
                      <a:lnTo>
                        <a:pt x="647" y="1764"/>
                      </a:lnTo>
                      <a:lnTo>
                        <a:pt x="643" y="1757"/>
                      </a:lnTo>
                      <a:lnTo>
                        <a:pt x="642" y="1745"/>
                      </a:lnTo>
                      <a:lnTo>
                        <a:pt x="642" y="1732"/>
                      </a:lnTo>
                      <a:lnTo>
                        <a:pt x="642" y="1720"/>
                      </a:lnTo>
                      <a:lnTo>
                        <a:pt x="641" y="1708"/>
                      </a:lnTo>
                      <a:lnTo>
                        <a:pt x="640" y="1703"/>
                      </a:lnTo>
                      <a:lnTo>
                        <a:pt x="638" y="1698"/>
                      </a:lnTo>
                      <a:lnTo>
                        <a:pt x="636" y="1694"/>
                      </a:lnTo>
                      <a:lnTo>
                        <a:pt x="633" y="1690"/>
                      </a:lnTo>
                      <a:lnTo>
                        <a:pt x="626" y="1681"/>
                      </a:lnTo>
                      <a:lnTo>
                        <a:pt x="617" y="1674"/>
                      </a:lnTo>
                      <a:lnTo>
                        <a:pt x="601" y="1658"/>
                      </a:lnTo>
                      <a:lnTo>
                        <a:pt x="586" y="1644"/>
                      </a:lnTo>
                      <a:lnTo>
                        <a:pt x="574" y="1631"/>
                      </a:lnTo>
                      <a:lnTo>
                        <a:pt x="562" y="1622"/>
                      </a:lnTo>
                      <a:lnTo>
                        <a:pt x="550" y="1613"/>
                      </a:lnTo>
                      <a:lnTo>
                        <a:pt x="539" y="1606"/>
                      </a:lnTo>
                      <a:lnTo>
                        <a:pt x="513" y="1594"/>
                      </a:lnTo>
                      <a:lnTo>
                        <a:pt x="485" y="1579"/>
                      </a:lnTo>
                      <a:lnTo>
                        <a:pt x="477" y="1571"/>
                      </a:lnTo>
                      <a:lnTo>
                        <a:pt x="468" y="1566"/>
                      </a:lnTo>
                      <a:lnTo>
                        <a:pt x="459" y="1559"/>
                      </a:lnTo>
                      <a:lnTo>
                        <a:pt x="450" y="1554"/>
                      </a:lnTo>
                      <a:lnTo>
                        <a:pt x="441" y="1548"/>
                      </a:lnTo>
                      <a:lnTo>
                        <a:pt x="433" y="1543"/>
                      </a:lnTo>
                      <a:lnTo>
                        <a:pt x="424" y="1536"/>
                      </a:lnTo>
                      <a:lnTo>
                        <a:pt x="417" y="1530"/>
                      </a:lnTo>
                      <a:lnTo>
                        <a:pt x="359" y="1468"/>
                      </a:lnTo>
                      <a:lnTo>
                        <a:pt x="339" y="1444"/>
                      </a:lnTo>
                      <a:lnTo>
                        <a:pt x="319" y="1418"/>
                      </a:lnTo>
                      <a:lnTo>
                        <a:pt x="310" y="1405"/>
                      </a:lnTo>
                      <a:lnTo>
                        <a:pt x="299" y="1393"/>
                      </a:lnTo>
                      <a:lnTo>
                        <a:pt x="288" y="1381"/>
                      </a:lnTo>
                      <a:lnTo>
                        <a:pt x="277" y="1371"/>
                      </a:lnTo>
                      <a:lnTo>
                        <a:pt x="260" y="1357"/>
                      </a:lnTo>
                      <a:lnTo>
                        <a:pt x="239" y="1343"/>
                      </a:lnTo>
                      <a:lnTo>
                        <a:pt x="230" y="1334"/>
                      </a:lnTo>
                      <a:lnTo>
                        <a:pt x="221" y="1327"/>
                      </a:lnTo>
                      <a:lnTo>
                        <a:pt x="214" y="1318"/>
                      </a:lnTo>
                      <a:lnTo>
                        <a:pt x="209" y="1311"/>
                      </a:lnTo>
                      <a:lnTo>
                        <a:pt x="202" y="1306"/>
                      </a:lnTo>
                      <a:lnTo>
                        <a:pt x="194" y="1303"/>
                      </a:lnTo>
                      <a:lnTo>
                        <a:pt x="185" y="1302"/>
                      </a:lnTo>
                      <a:lnTo>
                        <a:pt x="178" y="1301"/>
                      </a:lnTo>
                      <a:lnTo>
                        <a:pt x="169" y="1300"/>
                      </a:lnTo>
                      <a:lnTo>
                        <a:pt x="162" y="1299"/>
                      </a:lnTo>
                      <a:lnTo>
                        <a:pt x="155" y="1297"/>
                      </a:lnTo>
                      <a:lnTo>
                        <a:pt x="149" y="1292"/>
                      </a:lnTo>
                      <a:lnTo>
                        <a:pt x="147" y="1290"/>
                      </a:lnTo>
                      <a:lnTo>
                        <a:pt x="144" y="1287"/>
                      </a:lnTo>
                      <a:lnTo>
                        <a:pt x="143" y="1285"/>
                      </a:lnTo>
                      <a:lnTo>
                        <a:pt x="142" y="1282"/>
                      </a:lnTo>
                      <a:lnTo>
                        <a:pt x="142" y="1276"/>
                      </a:lnTo>
                      <a:lnTo>
                        <a:pt x="142" y="1270"/>
                      </a:lnTo>
                      <a:lnTo>
                        <a:pt x="142" y="1264"/>
                      </a:lnTo>
                      <a:lnTo>
                        <a:pt x="142" y="1258"/>
                      </a:lnTo>
                      <a:lnTo>
                        <a:pt x="141" y="1252"/>
                      </a:lnTo>
                      <a:lnTo>
                        <a:pt x="137" y="1247"/>
                      </a:lnTo>
                      <a:lnTo>
                        <a:pt x="129" y="1241"/>
                      </a:lnTo>
                      <a:lnTo>
                        <a:pt x="120" y="1234"/>
                      </a:lnTo>
                      <a:lnTo>
                        <a:pt x="110" y="1229"/>
                      </a:lnTo>
                      <a:lnTo>
                        <a:pt x="101" y="1222"/>
                      </a:lnTo>
                      <a:lnTo>
                        <a:pt x="88" y="1212"/>
                      </a:lnTo>
                      <a:lnTo>
                        <a:pt x="85" y="1208"/>
                      </a:lnTo>
                      <a:lnTo>
                        <a:pt x="88" y="1204"/>
                      </a:lnTo>
                      <a:lnTo>
                        <a:pt x="96" y="1190"/>
                      </a:lnTo>
                      <a:lnTo>
                        <a:pt x="96" y="1188"/>
                      </a:lnTo>
                      <a:lnTo>
                        <a:pt x="95" y="1184"/>
                      </a:lnTo>
                      <a:lnTo>
                        <a:pt x="94" y="1181"/>
                      </a:lnTo>
                      <a:lnTo>
                        <a:pt x="90" y="1178"/>
                      </a:lnTo>
                      <a:lnTo>
                        <a:pt x="83" y="1170"/>
                      </a:lnTo>
                      <a:lnTo>
                        <a:pt x="74" y="1163"/>
                      </a:lnTo>
                      <a:lnTo>
                        <a:pt x="54" y="1149"/>
                      </a:lnTo>
                      <a:lnTo>
                        <a:pt x="40" y="1140"/>
                      </a:lnTo>
                      <a:lnTo>
                        <a:pt x="32" y="1136"/>
                      </a:lnTo>
                      <a:lnTo>
                        <a:pt x="27" y="1133"/>
                      </a:lnTo>
                      <a:lnTo>
                        <a:pt x="22" y="1128"/>
                      </a:lnTo>
                      <a:lnTo>
                        <a:pt x="19" y="1125"/>
                      </a:lnTo>
                      <a:lnTo>
                        <a:pt x="14" y="1116"/>
                      </a:lnTo>
                      <a:lnTo>
                        <a:pt x="5" y="1104"/>
                      </a:lnTo>
                      <a:lnTo>
                        <a:pt x="1" y="1098"/>
                      </a:lnTo>
                      <a:lnTo>
                        <a:pt x="0" y="1094"/>
                      </a:lnTo>
                      <a:lnTo>
                        <a:pt x="0" y="1093"/>
                      </a:lnTo>
                      <a:lnTo>
                        <a:pt x="1" y="1091"/>
                      </a:lnTo>
                      <a:lnTo>
                        <a:pt x="2" y="1090"/>
                      </a:lnTo>
                      <a:lnTo>
                        <a:pt x="4" y="1089"/>
                      </a:lnTo>
                      <a:lnTo>
                        <a:pt x="14" y="1088"/>
                      </a:lnTo>
                      <a:lnTo>
                        <a:pt x="26" y="1087"/>
                      </a:lnTo>
                      <a:lnTo>
                        <a:pt x="45" y="1077"/>
                      </a:lnTo>
                      <a:lnTo>
                        <a:pt x="68" y="1064"/>
                      </a:lnTo>
                      <a:lnTo>
                        <a:pt x="78" y="1058"/>
                      </a:lnTo>
                      <a:lnTo>
                        <a:pt x="88" y="1050"/>
                      </a:lnTo>
                      <a:lnTo>
                        <a:pt x="97" y="1042"/>
                      </a:lnTo>
                      <a:lnTo>
                        <a:pt x="102" y="1034"/>
                      </a:lnTo>
                      <a:lnTo>
                        <a:pt x="108" y="1023"/>
                      </a:lnTo>
                      <a:lnTo>
                        <a:pt x="111" y="1014"/>
                      </a:lnTo>
                      <a:lnTo>
                        <a:pt x="113" y="1004"/>
                      </a:lnTo>
                      <a:lnTo>
                        <a:pt x="115" y="993"/>
                      </a:lnTo>
                      <a:lnTo>
                        <a:pt x="117" y="983"/>
                      </a:lnTo>
                      <a:lnTo>
                        <a:pt x="120" y="975"/>
                      </a:lnTo>
                      <a:lnTo>
                        <a:pt x="123" y="965"/>
                      </a:lnTo>
                      <a:lnTo>
                        <a:pt x="127" y="955"/>
                      </a:lnTo>
                      <a:lnTo>
                        <a:pt x="135" y="941"/>
                      </a:lnTo>
                      <a:lnTo>
                        <a:pt x="140" y="931"/>
                      </a:lnTo>
                      <a:lnTo>
                        <a:pt x="141" y="924"/>
                      </a:lnTo>
                      <a:lnTo>
                        <a:pt x="142" y="918"/>
                      </a:lnTo>
                      <a:lnTo>
                        <a:pt x="142" y="911"/>
                      </a:lnTo>
                      <a:lnTo>
                        <a:pt x="141" y="902"/>
                      </a:lnTo>
                      <a:lnTo>
                        <a:pt x="141" y="896"/>
                      </a:lnTo>
                      <a:lnTo>
                        <a:pt x="142" y="891"/>
                      </a:lnTo>
                      <a:lnTo>
                        <a:pt x="143" y="886"/>
                      </a:lnTo>
                      <a:lnTo>
                        <a:pt x="145" y="883"/>
                      </a:lnTo>
                      <a:lnTo>
                        <a:pt x="152" y="877"/>
                      </a:lnTo>
                      <a:lnTo>
                        <a:pt x="161" y="872"/>
                      </a:lnTo>
                      <a:lnTo>
                        <a:pt x="169" y="869"/>
                      </a:lnTo>
                      <a:lnTo>
                        <a:pt x="177" y="866"/>
                      </a:lnTo>
                      <a:lnTo>
                        <a:pt x="180" y="864"/>
                      </a:lnTo>
                      <a:lnTo>
                        <a:pt x="183" y="860"/>
                      </a:lnTo>
                      <a:lnTo>
                        <a:pt x="185" y="857"/>
                      </a:lnTo>
                      <a:lnTo>
                        <a:pt x="188" y="854"/>
                      </a:lnTo>
                      <a:lnTo>
                        <a:pt x="189" y="847"/>
                      </a:lnTo>
                      <a:lnTo>
                        <a:pt x="189" y="841"/>
                      </a:lnTo>
                      <a:lnTo>
                        <a:pt x="188" y="834"/>
                      </a:lnTo>
                      <a:lnTo>
                        <a:pt x="187" y="828"/>
                      </a:lnTo>
                      <a:lnTo>
                        <a:pt x="182" y="814"/>
                      </a:lnTo>
                      <a:lnTo>
                        <a:pt x="178" y="800"/>
                      </a:lnTo>
                      <a:lnTo>
                        <a:pt x="174" y="786"/>
                      </a:lnTo>
                      <a:lnTo>
                        <a:pt x="171" y="773"/>
                      </a:lnTo>
                      <a:lnTo>
                        <a:pt x="171" y="766"/>
                      </a:lnTo>
                      <a:lnTo>
                        <a:pt x="172" y="760"/>
                      </a:lnTo>
                      <a:lnTo>
                        <a:pt x="175" y="755"/>
                      </a:lnTo>
                      <a:lnTo>
                        <a:pt x="179" y="749"/>
                      </a:lnTo>
                      <a:lnTo>
                        <a:pt x="182" y="707"/>
                      </a:lnTo>
                      <a:lnTo>
                        <a:pt x="182" y="707"/>
                      </a:lnTo>
                      <a:lnTo>
                        <a:pt x="193" y="708"/>
                      </a:lnTo>
                      <a:lnTo>
                        <a:pt x="204" y="708"/>
                      </a:lnTo>
                      <a:lnTo>
                        <a:pt x="218" y="705"/>
                      </a:lnTo>
                      <a:lnTo>
                        <a:pt x="226" y="702"/>
                      </a:lnTo>
                      <a:lnTo>
                        <a:pt x="229" y="702"/>
                      </a:lnTo>
                      <a:lnTo>
                        <a:pt x="229" y="703"/>
                      </a:lnTo>
                      <a:lnTo>
                        <a:pt x="229" y="706"/>
                      </a:lnTo>
                      <a:lnTo>
                        <a:pt x="226" y="712"/>
                      </a:lnTo>
                      <a:lnTo>
                        <a:pt x="225" y="716"/>
                      </a:lnTo>
                      <a:lnTo>
                        <a:pt x="223" y="719"/>
                      </a:lnTo>
                      <a:lnTo>
                        <a:pt x="221" y="721"/>
                      </a:lnTo>
                      <a:lnTo>
                        <a:pt x="218" y="723"/>
                      </a:lnTo>
                      <a:lnTo>
                        <a:pt x="211" y="728"/>
                      </a:lnTo>
                      <a:lnTo>
                        <a:pt x="205" y="732"/>
                      </a:lnTo>
                      <a:lnTo>
                        <a:pt x="202" y="735"/>
                      </a:lnTo>
                      <a:lnTo>
                        <a:pt x="198" y="737"/>
                      </a:lnTo>
                      <a:lnTo>
                        <a:pt x="196" y="740"/>
                      </a:lnTo>
                      <a:lnTo>
                        <a:pt x="194" y="744"/>
                      </a:lnTo>
                      <a:lnTo>
                        <a:pt x="193" y="748"/>
                      </a:lnTo>
                      <a:lnTo>
                        <a:pt x="193" y="753"/>
                      </a:lnTo>
                      <a:lnTo>
                        <a:pt x="193" y="759"/>
                      </a:lnTo>
                      <a:lnTo>
                        <a:pt x="194" y="766"/>
                      </a:lnTo>
                      <a:lnTo>
                        <a:pt x="198" y="774"/>
                      </a:lnTo>
                      <a:lnTo>
                        <a:pt x="205" y="786"/>
                      </a:lnTo>
                      <a:lnTo>
                        <a:pt x="214" y="798"/>
                      </a:lnTo>
                      <a:lnTo>
                        <a:pt x="219" y="803"/>
                      </a:lnTo>
                      <a:lnTo>
                        <a:pt x="224" y="805"/>
                      </a:lnTo>
                      <a:lnTo>
                        <a:pt x="229" y="806"/>
                      </a:lnTo>
                      <a:lnTo>
                        <a:pt x="233" y="805"/>
                      </a:lnTo>
                      <a:lnTo>
                        <a:pt x="237" y="803"/>
                      </a:lnTo>
                      <a:lnTo>
                        <a:pt x="245" y="798"/>
                      </a:lnTo>
                      <a:lnTo>
                        <a:pt x="251" y="789"/>
                      </a:lnTo>
                      <a:lnTo>
                        <a:pt x="258" y="780"/>
                      </a:lnTo>
                      <a:lnTo>
                        <a:pt x="265" y="772"/>
                      </a:lnTo>
                      <a:lnTo>
                        <a:pt x="270" y="769"/>
                      </a:lnTo>
                      <a:lnTo>
                        <a:pt x="274" y="765"/>
                      </a:lnTo>
                      <a:lnTo>
                        <a:pt x="278" y="763"/>
                      </a:lnTo>
                      <a:lnTo>
                        <a:pt x="284" y="762"/>
                      </a:lnTo>
                      <a:lnTo>
                        <a:pt x="291" y="762"/>
                      </a:lnTo>
                      <a:lnTo>
                        <a:pt x="301" y="760"/>
                      </a:lnTo>
                      <a:lnTo>
                        <a:pt x="310" y="760"/>
                      </a:lnTo>
                      <a:lnTo>
                        <a:pt x="317" y="761"/>
                      </a:lnTo>
                      <a:lnTo>
                        <a:pt x="318" y="762"/>
                      </a:lnTo>
                      <a:lnTo>
                        <a:pt x="318" y="762"/>
                      </a:lnTo>
                      <a:lnTo>
                        <a:pt x="318" y="764"/>
                      </a:lnTo>
                      <a:lnTo>
                        <a:pt x="317" y="765"/>
                      </a:lnTo>
                      <a:lnTo>
                        <a:pt x="314" y="769"/>
                      </a:lnTo>
                      <a:lnTo>
                        <a:pt x="309" y="773"/>
                      </a:lnTo>
                      <a:lnTo>
                        <a:pt x="303" y="777"/>
                      </a:lnTo>
                      <a:lnTo>
                        <a:pt x="299" y="782"/>
                      </a:lnTo>
                      <a:lnTo>
                        <a:pt x="295" y="787"/>
                      </a:lnTo>
                      <a:lnTo>
                        <a:pt x="292" y="791"/>
                      </a:lnTo>
                      <a:lnTo>
                        <a:pt x="290" y="793"/>
                      </a:lnTo>
                      <a:lnTo>
                        <a:pt x="288" y="797"/>
                      </a:lnTo>
                      <a:lnTo>
                        <a:pt x="287" y="799"/>
                      </a:lnTo>
                      <a:lnTo>
                        <a:pt x="287" y="801"/>
                      </a:lnTo>
                      <a:lnTo>
                        <a:pt x="287" y="802"/>
                      </a:lnTo>
                      <a:lnTo>
                        <a:pt x="288" y="803"/>
                      </a:lnTo>
                      <a:lnTo>
                        <a:pt x="291" y="803"/>
                      </a:lnTo>
                      <a:lnTo>
                        <a:pt x="297" y="804"/>
                      </a:lnTo>
                      <a:lnTo>
                        <a:pt x="300" y="805"/>
                      </a:lnTo>
                      <a:lnTo>
                        <a:pt x="301" y="806"/>
                      </a:lnTo>
                      <a:lnTo>
                        <a:pt x="302" y="809"/>
                      </a:lnTo>
                      <a:lnTo>
                        <a:pt x="300" y="811"/>
                      </a:lnTo>
                      <a:lnTo>
                        <a:pt x="295" y="813"/>
                      </a:lnTo>
                      <a:lnTo>
                        <a:pt x="286" y="817"/>
                      </a:lnTo>
                      <a:lnTo>
                        <a:pt x="282" y="819"/>
                      </a:lnTo>
                      <a:lnTo>
                        <a:pt x="278" y="821"/>
                      </a:lnTo>
                      <a:lnTo>
                        <a:pt x="277" y="824"/>
                      </a:lnTo>
                      <a:lnTo>
                        <a:pt x="277" y="825"/>
                      </a:lnTo>
                      <a:lnTo>
                        <a:pt x="277" y="827"/>
                      </a:lnTo>
                      <a:lnTo>
                        <a:pt x="278" y="829"/>
                      </a:lnTo>
                      <a:lnTo>
                        <a:pt x="291" y="837"/>
                      </a:lnTo>
                      <a:lnTo>
                        <a:pt x="302" y="846"/>
                      </a:lnTo>
                      <a:lnTo>
                        <a:pt x="291" y="845"/>
                      </a:lnTo>
                      <a:lnTo>
                        <a:pt x="280" y="845"/>
                      </a:lnTo>
                      <a:lnTo>
                        <a:pt x="287" y="856"/>
                      </a:lnTo>
                      <a:lnTo>
                        <a:pt x="300" y="870"/>
                      </a:lnTo>
                      <a:lnTo>
                        <a:pt x="301" y="872"/>
                      </a:lnTo>
                      <a:lnTo>
                        <a:pt x="302" y="874"/>
                      </a:lnTo>
                      <a:lnTo>
                        <a:pt x="302" y="877"/>
                      </a:lnTo>
                      <a:lnTo>
                        <a:pt x="301" y="878"/>
                      </a:lnTo>
                      <a:lnTo>
                        <a:pt x="299" y="880"/>
                      </a:lnTo>
                      <a:lnTo>
                        <a:pt x="295" y="880"/>
                      </a:lnTo>
                      <a:lnTo>
                        <a:pt x="290" y="879"/>
                      </a:lnTo>
                      <a:lnTo>
                        <a:pt x="285" y="877"/>
                      </a:lnTo>
                      <a:lnTo>
                        <a:pt x="280" y="874"/>
                      </a:lnTo>
                      <a:lnTo>
                        <a:pt x="277" y="872"/>
                      </a:lnTo>
                      <a:lnTo>
                        <a:pt x="273" y="867"/>
                      </a:lnTo>
                      <a:lnTo>
                        <a:pt x="269" y="860"/>
                      </a:lnTo>
                      <a:lnTo>
                        <a:pt x="265" y="858"/>
                      </a:lnTo>
                      <a:lnTo>
                        <a:pt x="263" y="856"/>
                      </a:lnTo>
                      <a:lnTo>
                        <a:pt x="259" y="855"/>
                      </a:lnTo>
                      <a:lnTo>
                        <a:pt x="256" y="855"/>
                      </a:lnTo>
                      <a:lnTo>
                        <a:pt x="248" y="856"/>
                      </a:lnTo>
                      <a:lnTo>
                        <a:pt x="242" y="857"/>
                      </a:lnTo>
                      <a:lnTo>
                        <a:pt x="236" y="858"/>
                      </a:lnTo>
                      <a:lnTo>
                        <a:pt x="231" y="860"/>
                      </a:lnTo>
                      <a:lnTo>
                        <a:pt x="226" y="864"/>
                      </a:lnTo>
                      <a:lnTo>
                        <a:pt x="224" y="868"/>
                      </a:lnTo>
                      <a:lnTo>
                        <a:pt x="223" y="873"/>
                      </a:lnTo>
                      <a:lnTo>
                        <a:pt x="223" y="881"/>
                      </a:lnTo>
                      <a:lnTo>
                        <a:pt x="224" y="890"/>
                      </a:lnTo>
                      <a:lnTo>
                        <a:pt x="223" y="899"/>
                      </a:lnTo>
                      <a:lnTo>
                        <a:pt x="222" y="909"/>
                      </a:lnTo>
                      <a:lnTo>
                        <a:pt x="221" y="920"/>
                      </a:lnTo>
                      <a:lnTo>
                        <a:pt x="217" y="940"/>
                      </a:lnTo>
                      <a:lnTo>
                        <a:pt x="216" y="960"/>
                      </a:lnTo>
                      <a:lnTo>
                        <a:pt x="216" y="966"/>
                      </a:lnTo>
                      <a:lnTo>
                        <a:pt x="218" y="973"/>
                      </a:lnTo>
                      <a:lnTo>
                        <a:pt x="220" y="978"/>
                      </a:lnTo>
                      <a:lnTo>
                        <a:pt x="223" y="982"/>
                      </a:lnTo>
                      <a:lnTo>
                        <a:pt x="228" y="987"/>
                      </a:lnTo>
                      <a:lnTo>
                        <a:pt x="233" y="990"/>
                      </a:lnTo>
                      <a:lnTo>
                        <a:pt x="238" y="993"/>
                      </a:lnTo>
                      <a:lnTo>
                        <a:pt x="244" y="995"/>
                      </a:lnTo>
                      <a:lnTo>
                        <a:pt x="257" y="999"/>
                      </a:lnTo>
                      <a:lnTo>
                        <a:pt x="271" y="1001"/>
                      </a:lnTo>
                      <a:lnTo>
                        <a:pt x="284" y="1001"/>
                      </a:lnTo>
                      <a:lnTo>
                        <a:pt x="296" y="1000"/>
                      </a:lnTo>
                      <a:lnTo>
                        <a:pt x="304" y="998"/>
                      </a:lnTo>
                      <a:lnTo>
                        <a:pt x="316" y="998"/>
                      </a:lnTo>
                      <a:lnTo>
                        <a:pt x="332" y="998"/>
                      </a:lnTo>
                      <a:lnTo>
                        <a:pt x="349" y="998"/>
                      </a:lnTo>
                      <a:lnTo>
                        <a:pt x="364" y="996"/>
                      </a:lnTo>
                      <a:lnTo>
                        <a:pt x="378" y="995"/>
                      </a:lnTo>
                      <a:lnTo>
                        <a:pt x="383" y="994"/>
                      </a:lnTo>
                      <a:lnTo>
                        <a:pt x="387" y="992"/>
                      </a:lnTo>
                      <a:lnTo>
                        <a:pt x="391" y="990"/>
                      </a:lnTo>
                      <a:lnTo>
                        <a:pt x="392" y="988"/>
                      </a:lnTo>
                      <a:lnTo>
                        <a:pt x="397" y="950"/>
                      </a:lnTo>
                      <a:lnTo>
                        <a:pt x="400" y="936"/>
                      </a:lnTo>
                      <a:lnTo>
                        <a:pt x="404" y="923"/>
                      </a:lnTo>
                      <a:lnTo>
                        <a:pt x="406" y="918"/>
                      </a:lnTo>
                      <a:lnTo>
                        <a:pt x="407" y="911"/>
                      </a:lnTo>
                      <a:lnTo>
                        <a:pt x="407" y="904"/>
                      </a:lnTo>
                      <a:lnTo>
                        <a:pt x="407" y="896"/>
                      </a:lnTo>
                      <a:lnTo>
                        <a:pt x="407" y="890"/>
                      </a:lnTo>
                      <a:lnTo>
                        <a:pt x="408" y="884"/>
                      </a:lnTo>
                      <a:lnTo>
                        <a:pt x="410" y="879"/>
                      </a:lnTo>
                      <a:lnTo>
                        <a:pt x="412" y="874"/>
                      </a:lnTo>
                      <a:lnTo>
                        <a:pt x="418" y="865"/>
                      </a:lnTo>
                      <a:lnTo>
                        <a:pt x="422" y="856"/>
                      </a:lnTo>
                      <a:lnTo>
                        <a:pt x="424" y="852"/>
                      </a:lnTo>
                      <a:lnTo>
                        <a:pt x="426" y="847"/>
                      </a:lnTo>
                      <a:lnTo>
                        <a:pt x="426" y="843"/>
                      </a:lnTo>
                      <a:lnTo>
                        <a:pt x="426" y="838"/>
                      </a:lnTo>
                      <a:lnTo>
                        <a:pt x="425" y="833"/>
                      </a:lnTo>
                      <a:lnTo>
                        <a:pt x="422" y="828"/>
                      </a:lnTo>
                      <a:lnTo>
                        <a:pt x="418" y="823"/>
                      </a:lnTo>
                      <a:lnTo>
                        <a:pt x="412" y="817"/>
                      </a:lnTo>
                      <a:lnTo>
                        <a:pt x="407" y="812"/>
                      </a:lnTo>
                      <a:lnTo>
                        <a:pt x="404" y="806"/>
                      </a:lnTo>
                      <a:lnTo>
                        <a:pt x="403" y="801"/>
                      </a:lnTo>
                      <a:lnTo>
                        <a:pt x="403" y="796"/>
                      </a:lnTo>
                      <a:lnTo>
                        <a:pt x="406" y="784"/>
                      </a:lnTo>
                      <a:lnTo>
                        <a:pt x="410" y="771"/>
                      </a:lnTo>
                      <a:lnTo>
                        <a:pt x="411" y="763"/>
                      </a:lnTo>
                      <a:lnTo>
                        <a:pt x="411" y="755"/>
                      </a:lnTo>
                      <a:lnTo>
                        <a:pt x="409" y="747"/>
                      </a:lnTo>
                      <a:lnTo>
                        <a:pt x="407" y="738"/>
                      </a:lnTo>
                      <a:lnTo>
                        <a:pt x="403" y="722"/>
                      </a:lnTo>
                      <a:lnTo>
                        <a:pt x="400" y="707"/>
                      </a:lnTo>
                      <a:lnTo>
                        <a:pt x="397" y="694"/>
                      </a:lnTo>
                      <a:lnTo>
                        <a:pt x="394" y="681"/>
                      </a:lnTo>
                      <a:lnTo>
                        <a:pt x="392" y="667"/>
                      </a:lnTo>
                      <a:lnTo>
                        <a:pt x="390" y="653"/>
                      </a:lnTo>
                      <a:lnTo>
                        <a:pt x="388" y="625"/>
                      </a:lnTo>
                      <a:lnTo>
                        <a:pt x="388" y="597"/>
                      </a:lnTo>
                      <a:lnTo>
                        <a:pt x="390" y="583"/>
                      </a:lnTo>
                      <a:lnTo>
                        <a:pt x="390" y="568"/>
                      </a:lnTo>
                      <a:lnTo>
                        <a:pt x="391" y="554"/>
                      </a:lnTo>
                      <a:lnTo>
                        <a:pt x="390" y="539"/>
                      </a:lnTo>
                      <a:lnTo>
                        <a:pt x="386" y="523"/>
                      </a:lnTo>
                      <a:lnTo>
                        <a:pt x="382" y="508"/>
                      </a:lnTo>
                      <a:lnTo>
                        <a:pt x="378" y="493"/>
                      </a:lnTo>
                      <a:lnTo>
                        <a:pt x="376" y="478"/>
                      </a:lnTo>
                      <a:lnTo>
                        <a:pt x="371" y="469"/>
                      </a:lnTo>
                      <a:lnTo>
                        <a:pt x="368" y="460"/>
                      </a:lnTo>
                      <a:lnTo>
                        <a:pt x="364" y="450"/>
                      </a:lnTo>
                      <a:lnTo>
                        <a:pt x="358" y="442"/>
                      </a:lnTo>
                      <a:lnTo>
                        <a:pt x="357" y="436"/>
                      </a:lnTo>
                      <a:lnTo>
                        <a:pt x="354" y="431"/>
                      </a:lnTo>
                      <a:lnTo>
                        <a:pt x="351" y="425"/>
                      </a:lnTo>
                      <a:lnTo>
                        <a:pt x="347" y="420"/>
                      </a:lnTo>
                      <a:lnTo>
                        <a:pt x="338" y="410"/>
                      </a:lnTo>
                      <a:lnTo>
                        <a:pt x="326" y="401"/>
                      </a:lnTo>
                      <a:lnTo>
                        <a:pt x="302" y="384"/>
                      </a:lnTo>
                      <a:lnTo>
                        <a:pt x="282" y="369"/>
                      </a:lnTo>
                      <a:lnTo>
                        <a:pt x="264" y="360"/>
                      </a:lnTo>
                      <a:lnTo>
                        <a:pt x="243" y="350"/>
                      </a:lnTo>
                      <a:lnTo>
                        <a:pt x="220" y="341"/>
                      </a:lnTo>
                      <a:lnTo>
                        <a:pt x="203" y="334"/>
                      </a:lnTo>
                      <a:lnTo>
                        <a:pt x="204" y="332"/>
                      </a:lnTo>
                      <a:lnTo>
                        <a:pt x="207" y="329"/>
                      </a:lnTo>
                      <a:lnTo>
                        <a:pt x="211" y="326"/>
                      </a:lnTo>
                      <a:lnTo>
                        <a:pt x="218" y="324"/>
                      </a:lnTo>
                      <a:lnTo>
                        <a:pt x="229" y="317"/>
                      </a:lnTo>
                      <a:lnTo>
                        <a:pt x="237" y="310"/>
                      </a:lnTo>
                      <a:lnTo>
                        <a:pt x="245" y="299"/>
                      </a:lnTo>
                      <a:lnTo>
                        <a:pt x="249" y="289"/>
                      </a:lnTo>
                      <a:lnTo>
                        <a:pt x="251" y="281"/>
                      </a:lnTo>
                      <a:lnTo>
                        <a:pt x="253" y="275"/>
                      </a:lnTo>
                      <a:lnTo>
                        <a:pt x="256" y="272"/>
                      </a:lnTo>
                      <a:lnTo>
                        <a:pt x="258" y="269"/>
                      </a:lnTo>
                      <a:lnTo>
                        <a:pt x="260" y="266"/>
                      </a:lnTo>
                      <a:lnTo>
                        <a:pt x="263" y="264"/>
                      </a:lnTo>
                      <a:lnTo>
                        <a:pt x="273" y="261"/>
                      </a:lnTo>
                      <a:lnTo>
                        <a:pt x="287" y="258"/>
                      </a:lnTo>
                      <a:lnTo>
                        <a:pt x="314" y="253"/>
                      </a:lnTo>
                      <a:lnTo>
                        <a:pt x="340" y="250"/>
                      </a:lnTo>
                      <a:lnTo>
                        <a:pt x="365" y="246"/>
                      </a:lnTo>
                      <a:lnTo>
                        <a:pt x="388" y="240"/>
                      </a:lnTo>
                      <a:lnTo>
                        <a:pt x="412" y="235"/>
                      </a:lnTo>
                      <a:lnTo>
                        <a:pt x="437" y="229"/>
                      </a:lnTo>
                      <a:lnTo>
                        <a:pt x="462" y="221"/>
                      </a:lnTo>
                      <a:lnTo>
                        <a:pt x="487" y="211"/>
                      </a:lnTo>
                      <a:lnTo>
                        <a:pt x="492" y="209"/>
                      </a:lnTo>
                      <a:lnTo>
                        <a:pt x="495" y="207"/>
                      </a:lnTo>
                      <a:lnTo>
                        <a:pt x="499" y="205"/>
                      </a:lnTo>
                      <a:lnTo>
                        <a:pt x="502" y="202"/>
                      </a:lnTo>
                      <a:lnTo>
                        <a:pt x="505" y="195"/>
                      </a:lnTo>
                      <a:lnTo>
                        <a:pt x="507" y="189"/>
                      </a:lnTo>
                      <a:lnTo>
                        <a:pt x="509" y="173"/>
                      </a:lnTo>
                      <a:lnTo>
                        <a:pt x="512" y="156"/>
                      </a:lnTo>
                      <a:lnTo>
                        <a:pt x="513" y="153"/>
                      </a:lnTo>
                      <a:lnTo>
                        <a:pt x="515" y="149"/>
                      </a:lnTo>
                      <a:lnTo>
                        <a:pt x="518" y="145"/>
                      </a:lnTo>
                      <a:lnTo>
                        <a:pt x="522" y="143"/>
                      </a:lnTo>
                      <a:lnTo>
                        <a:pt x="532" y="138"/>
                      </a:lnTo>
                      <a:lnTo>
                        <a:pt x="543" y="134"/>
                      </a:lnTo>
                      <a:lnTo>
                        <a:pt x="555" y="129"/>
                      </a:lnTo>
                      <a:lnTo>
                        <a:pt x="566" y="126"/>
                      </a:lnTo>
                      <a:lnTo>
                        <a:pt x="576" y="122"/>
                      </a:lnTo>
                      <a:lnTo>
                        <a:pt x="584" y="117"/>
                      </a:lnTo>
                      <a:lnTo>
                        <a:pt x="594" y="115"/>
                      </a:lnTo>
                      <a:lnTo>
                        <a:pt x="601" y="112"/>
                      </a:lnTo>
                      <a:lnTo>
                        <a:pt x="609" y="109"/>
                      </a:lnTo>
                      <a:lnTo>
                        <a:pt x="614" y="105"/>
                      </a:lnTo>
                      <a:lnTo>
                        <a:pt x="620" y="102"/>
                      </a:lnTo>
                      <a:lnTo>
                        <a:pt x="624" y="98"/>
                      </a:lnTo>
                      <a:lnTo>
                        <a:pt x="628" y="92"/>
                      </a:lnTo>
                      <a:lnTo>
                        <a:pt x="633" y="88"/>
                      </a:lnTo>
                      <a:lnTo>
                        <a:pt x="639" y="78"/>
                      </a:lnTo>
                      <a:lnTo>
                        <a:pt x="647" y="68"/>
                      </a:lnTo>
                      <a:lnTo>
                        <a:pt x="651" y="62"/>
                      </a:lnTo>
                      <a:lnTo>
                        <a:pt x="655" y="57"/>
                      </a:lnTo>
                      <a:lnTo>
                        <a:pt x="661" y="53"/>
                      </a:lnTo>
                      <a:lnTo>
                        <a:pt x="667" y="47"/>
                      </a:lnTo>
                      <a:lnTo>
                        <a:pt x="686" y="38"/>
                      </a:lnTo>
                      <a:lnTo>
                        <a:pt x="706" y="30"/>
                      </a:lnTo>
                      <a:lnTo>
                        <a:pt x="716" y="26"/>
                      </a:lnTo>
                      <a:lnTo>
                        <a:pt x="724" y="21"/>
                      </a:lnTo>
                      <a:lnTo>
                        <a:pt x="733" y="15"/>
                      </a:lnTo>
                      <a:lnTo>
                        <a:pt x="741" y="8"/>
                      </a:lnTo>
                      <a:lnTo>
                        <a:pt x="744" y="4"/>
                      </a:lnTo>
                      <a:lnTo>
                        <a:pt x="746" y="0"/>
                      </a:lnTo>
                      <a:lnTo>
                        <a:pt x="746" y="0"/>
                      </a:lnTo>
                      <a:close/>
                    </a:path>
                  </a:pathLst>
                </a:custGeom>
                <a:solidFill>
                  <a:srgbClr val="0070C0"/>
                </a:solidFill>
                <a:ln w="12700" cap="flat" cmpd="sng" algn="ctr">
                  <a:solidFill>
                    <a:schemeClr val="accent1"/>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5" name="Freeform 57">
                  <a:extLst>
                    <a:ext uri="{FF2B5EF4-FFF2-40B4-BE49-F238E27FC236}">
                      <a16:creationId xmlns:a16="http://schemas.microsoft.com/office/drawing/2014/main" id="{59DD71BA-D954-4E76-A22A-81847092F398}"/>
                    </a:ext>
                  </a:extLst>
                </p:cNvPr>
                <p:cNvSpPr>
                  <a:spLocks/>
                </p:cNvSpPr>
                <p:nvPr/>
              </p:nvSpPr>
              <p:spPr bwMode="auto">
                <a:xfrm>
                  <a:off x="1720422" y="2694854"/>
                  <a:ext cx="435755" cy="311362"/>
                </a:xfrm>
                <a:custGeom>
                  <a:avLst/>
                  <a:gdLst>
                    <a:gd name="T0" fmla="*/ 125 w 1316"/>
                    <a:gd name="T1" fmla="*/ 262 h 1008"/>
                    <a:gd name="T2" fmla="*/ 202 w 1316"/>
                    <a:gd name="T3" fmla="*/ 220 h 1008"/>
                    <a:gd name="T4" fmla="*/ 303 w 1316"/>
                    <a:gd name="T5" fmla="*/ 260 h 1008"/>
                    <a:gd name="T6" fmla="*/ 354 w 1316"/>
                    <a:gd name="T7" fmla="*/ 241 h 1008"/>
                    <a:gd name="T8" fmla="*/ 336 w 1316"/>
                    <a:gd name="T9" fmla="*/ 100 h 1008"/>
                    <a:gd name="T10" fmla="*/ 392 w 1316"/>
                    <a:gd name="T11" fmla="*/ 59 h 1008"/>
                    <a:gd name="T12" fmla="*/ 462 w 1316"/>
                    <a:gd name="T13" fmla="*/ 109 h 1008"/>
                    <a:gd name="T14" fmla="*/ 523 w 1316"/>
                    <a:gd name="T15" fmla="*/ 85 h 1008"/>
                    <a:gd name="T16" fmla="*/ 553 w 1316"/>
                    <a:gd name="T17" fmla="*/ 152 h 1008"/>
                    <a:gd name="T18" fmla="*/ 597 w 1316"/>
                    <a:gd name="T19" fmla="*/ 177 h 1008"/>
                    <a:gd name="T20" fmla="*/ 618 w 1316"/>
                    <a:gd name="T21" fmla="*/ 246 h 1008"/>
                    <a:gd name="T22" fmla="*/ 657 w 1316"/>
                    <a:gd name="T23" fmla="*/ 337 h 1008"/>
                    <a:gd name="T24" fmla="*/ 728 w 1316"/>
                    <a:gd name="T25" fmla="*/ 270 h 1008"/>
                    <a:gd name="T26" fmla="*/ 801 w 1316"/>
                    <a:gd name="T27" fmla="*/ 247 h 1008"/>
                    <a:gd name="T28" fmla="*/ 850 w 1316"/>
                    <a:gd name="T29" fmla="*/ 195 h 1008"/>
                    <a:gd name="T30" fmla="*/ 864 w 1316"/>
                    <a:gd name="T31" fmla="*/ 123 h 1008"/>
                    <a:gd name="T32" fmla="*/ 950 w 1316"/>
                    <a:gd name="T33" fmla="*/ 73 h 1008"/>
                    <a:gd name="T34" fmla="*/ 1051 w 1316"/>
                    <a:gd name="T35" fmla="*/ 42 h 1008"/>
                    <a:gd name="T36" fmla="*/ 1124 w 1316"/>
                    <a:gd name="T37" fmla="*/ 55 h 1008"/>
                    <a:gd name="T38" fmla="*/ 1200 w 1316"/>
                    <a:gd name="T39" fmla="*/ 79 h 1008"/>
                    <a:gd name="T40" fmla="*/ 1232 w 1316"/>
                    <a:gd name="T41" fmla="*/ 11 h 1008"/>
                    <a:gd name="T42" fmla="*/ 1308 w 1316"/>
                    <a:gd name="T43" fmla="*/ 90 h 1008"/>
                    <a:gd name="T44" fmla="*/ 1307 w 1316"/>
                    <a:gd name="T45" fmla="*/ 171 h 1008"/>
                    <a:gd name="T46" fmla="*/ 1316 w 1316"/>
                    <a:gd name="T47" fmla="*/ 221 h 1008"/>
                    <a:gd name="T48" fmla="*/ 1276 w 1316"/>
                    <a:gd name="T49" fmla="*/ 299 h 1008"/>
                    <a:gd name="T50" fmla="*/ 1275 w 1316"/>
                    <a:gd name="T51" fmla="*/ 375 h 1008"/>
                    <a:gd name="T52" fmla="*/ 1273 w 1316"/>
                    <a:gd name="T53" fmla="*/ 411 h 1008"/>
                    <a:gd name="T54" fmla="*/ 1239 w 1316"/>
                    <a:gd name="T55" fmla="*/ 460 h 1008"/>
                    <a:gd name="T56" fmla="*/ 1148 w 1316"/>
                    <a:gd name="T57" fmla="*/ 484 h 1008"/>
                    <a:gd name="T58" fmla="*/ 1049 w 1316"/>
                    <a:gd name="T59" fmla="*/ 483 h 1008"/>
                    <a:gd name="T60" fmla="*/ 949 w 1316"/>
                    <a:gd name="T61" fmla="*/ 487 h 1008"/>
                    <a:gd name="T62" fmla="*/ 874 w 1316"/>
                    <a:gd name="T63" fmla="*/ 532 h 1008"/>
                    <a:gd name="T64" fmla="*/ 805 w 1316"/>
                    <a:gd name="T65" fmla="*/ 631 h 1008"/>
                    <a:gd name="T66" fmla="*/ 730 w 1316"/>
                    <a:gd name="T67" fmla="*/ 658 h 1008"/>
                    <a:gd name="T68" fmla="*/ 674 w 1316"/>
                    <a:gd name="T69" fmla="*/ 650 h 1008"/>
                    <a:gd name="T70" fmla="*/ 611 w 1316"/>
                    <a:gd name="T71" fmla="*/ 694 h 1008"/>
                    <a:gd name="T72" fmla="*/ 621 w 1316"/>
                    <a:gd name="T73" fmla="*/ 769 h 1008"/>
                    <a:gd name="T74" fmla="*/ 580 w 1316"/>
                    <a:gd name="T75" fmla="*/ 837 h 1008"/>
                    <a:gd name="T76" fmla="*/ 613 w 1316"/>
                    <a:gd name="T77" fmla="*/ 923 h 1008"/>
                    <a:gd name="T78" fmla="*/ 561 w 1316"/>
                    <a:gd name="T79" fmla="*/ 1008 h 1008"/>
                    <a:gd name="T80" fmla="*/ 486 w 1316"/>
                    <a:gd name="T81" fmla="*/ 957 h 1008"/>
                    <a:gd name="T82" fmla="*/ 446 w 1316"/>
                    <a:gd name="T83" fmla="*/ 879 h 1008"/>
                    <a:gd name="T84" fmla="*/ 367 w 1316"/>
                    <a:gd name="T85" fmla="*/ 863 h 1008"/>
                    <a:gd name="T86" fmla="*/ 312 w 1316"/>
                    <a:gd name="T87" fmla="*/ 860 h 1008"/>
                    <a:gd name="T88" fmla="*/ 264 w 1316"/>
                    <a:gd name="T89" fmla="*/ 847 h 1008"/>
                    <a:gd name="T90" fmla="*/ 203 w 1316"/>
                    <a:gd name="T91" fmla="*/ 814 h 1008"/>
                    <a:gd name="T92" fmla="*/ 148 w 1316"/>
                    <a:gd name="T93" fmla="*/ 804 h 1008"/>
                    <a:gd name="T94" fmla="*/ 110 w 1316"/>
                    <a:gd name="T95" fmla="*/ 881 h 1008"/>
                    <a:gd name="T96" fmla="*/ 59 w 1316"/>
                    <a:gd name="T97" fmla="*/ 894 h 1008"/>
                    <a:gd name="T98" fmla="*/ 14 w 1316"/>
                    <a:gd name="T99" fmla="*/ 769 h 1008"/>
                    <a:gd name="T100" fmla="*/ 22 w 1316"/>
                    <a:gd name="T101" fmla="*/ 707 h 1008"/>
                    <a:gd name="T102" fmla="*/ 37 w 1316"/>
                    <a:gd name="T103" fmla="*/ 661 h 1008"/>
                    <a:gd name="T104" fmla="*/ 96 w 1316"/>
                    <a:gd name="T105" fmla="*/ 675 h 1008"/>
                    <a:gd name="T106" fmla="*/ 123 w 1316"/>
                    <a:gd name="T107" fmla="*/ 583 h 1008"/>
                    <a:gd name="T108" fmla="*/ 106 w 1316"/>
                    <a:gd name="T109" fmla="*/ 541 h 1008"/>
                    <a:gd name="T110" fmla="*/ 127 w 1316"/>
                    <a:gd name="T111" fmla="*/ 514 h 1008"/>
                    <a:gd name="T112" fmla="*/ 211 w 1316"/>
                    <a:gd name="T113" fmla="*/ 518 h 1008"/>
                    <a:gd name="T114" fmla="*/ 270 w 1316"/>
                    <a:gd name="T115" fmla="*/ 512 h 1008"/>
                    <a:gd name="T116" fmla="*/ 274 w 1316"/>
                    <a:gd name="T117" fmla="*/ 444 h 1008"/>
                    <a:gd name="T118" fmla="*/ 175 w 1316"/>
                    <a:gd name="T119" fmla="*/ 392 h 1008"/>
                    <a:gd name="T120" fmla="*/ 94 w 1316"/>
                    <a:gd name="T121" fmla="*/ 415 h 1008"/>
                    <a:gd name="T122" fmla="*/ 70 w 1316"/>
                    <a:gd name="T123" fmla="*/ 33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6" h="1008">
                      <a:moveTo>
                        <a:pt x="63" y="301"/>
                      </a:moveTo>
                      <a:lnTo>
                        <a:pt x="71" y="301"/>
                      </a:lnTo>
                      <a:lnTo>
                        <a:pt x="80" y="300"/>
                      </a:lnTo>
                      <a:lnTo>
                        <a:pt x="87" y="298"/>
                      </a:lnTo>
                      <a:lnTo>
                        <a:pt x="94" y="295"/>
                      </a:lnTo>
                      <a:lnTo>
                        <a:pt x="102" y="290"/>
                      </a:lnTo>
                      <a:lnTo>
                        <a:pt x="107" y="285"/>
                      </a:lnTo>
                      <a:lnTo>
                        <a:pt x="113" y="280"/>
                      </a:lnTo>
                      <a:lnTo>
                        <a:pt x="118" y="273"/>
                      </a:lnTo>
                      <a:lnTo>
                        <a:pt x="125" y="262"/>
                      </a:lnTo>
                      <a:lnTo>
                        <a:pt x="133" y="252"/>
                      </a:lnTo>
                      <a:lnTo>
                        <a:pt x="136" y="246"/>
                      </a:lnTo>
                      <a:lnTo>
                        <a:pt x="139" y="242"/>
                      </a:lnTo>
                      <a:lnTo>
                        <a:pt x="145" y="236"/>
                      </a:lnTo>
                      <a:lnTo>
                        <a:pt x="149" y="233"/>
                      </a:lnTo>
                      <a:lnTo>
                        <a:pt x="158" y="229"/>
                      </a:lnTo>
                      <a:lnTo>
                        <a:pt x="171" y="222"/>
                      </a:lnTo>
                      <a:lnTo>
                        <a:pt x="185" y="217"/>
                      </a:lnTo>
                      <a:lnTo>
                        <a:pt x="193" y="214"/>
                      </a:lnTo>
                      <a:lnTo>
                        <a:pt x="202" y="220"/>
                      </a:lnTo>
                      <a:lnTo>
                        <a:pt x="219" y="235"/>
                      </a:lnTo>
                      <a:lnTo>
                        <a:pt x="230" y="244"/>
                      </a:lnTo>
                      <a:lnTo>
                        <a:pt x="240" y="252"/>
                      </a:lnTo>
                      <a:lnTo>
                        <a:pt x="249" y="258"/>
                      </a:lnTo>
                      <a:lnTo>
                        <a:pt x="257" y="261"/>
                      </a:lnTo>
                      <a:lnTo>
                        <a:pt x="264" y="262"/>
                      </a:lnTo>
                      <a:lnTo>
                        <a:pt x="272" y="262"/>
                      </a:lnTo>
                      <a:lnTo>
                        <a:pt x="280" y="262"/>
                      </a:lnTo>
                      <a:lnTo>
                        <a:pt x="287" y="261"/>
                      </a:lnTo>
                      <a:lnTo>
                        <a:pt x="303" y="260"/>
                      </a:lnTo>
                      <a:lnTo>
                        <a:pt x="320" y="260"/>
                      </a:lnTo>
                      <a:lnTo>
                        <a:pt x="335" y="262"/>
                      </a:lnTo>
                      <a:lnTo>
                        <a:pt x="347" y="263"/>
                      </a:lnTo>
                      <a:lnTo>
                        <a:pt x="350" y="263"/>
                      </a:lnTo>
                      <a:lnTo>
                        <a:pt x="353" y="263"/>
                      </a:lnTo>
                      <a:lnTo>
                        <a:pt x="355" y="262"/>
                      </a:lnTo>
                      <a:lnTo>
                        <a:pt x="356" y="261"/>
                      </a:lnTo>
                      <a:lnTo>
                        <a:pt x="358" y="257"/>
                      </a:lnTo>
                      <a:lnTo>
                        <a:pt x="356" y="250"/>
                      </a:lnTo>
                      <a:lnTo>
                        <a:pt x="354" y="241"/>
                      </a:lnTo>
                      <a:lnTo>
                        <a:pt x="351" y="228"/>
                      </a:lnTo>
                      <a:lnTo>
                        <a:pt x="346" y="205"/>
                      </a:lnTo>
                      <a:lnTo>
                        <a:pt x="341" y="173"/>
                      </a:lnTo>
                      <a:lnTo>
                        <a:pt x="339" y="155"/>
                      </a:lnTo>
                      <a:lnTo>
                        <a:pt x="338" y="140"/>
                      </a:lnTo>
                      <a:lnTo>
                        <a:pt x="339" y="134"/>
                      </a:lnTo>
                      <a:lnTo>
                        <a:pt x="339" y="128"/>
                      </a:lnTo>
                      <a:lnTo>
                        <a:pt x="340" y="123"/>
                      </a:lnTo>
                      <a:lnTo>
                        <a:pt x="342" y="120"/>
                      </a:lnTo>
                      <a:lnTo>
                        <a:pt x="336" y="100"/>
                      </a:lnTo>
                      <a:lnTo>
                        <a:pt x="333" y="78"/>
                      </a:lnTo>
                      <a:lnTo>
                        <a:pt x="331" y="66"/>
                      </a:lnTo>
                      <a:lnTo>
                        <a:pt x="331" y="55"/>
                      </a:lnTo>
                      <a:lnTo>
                        <a:pt x="332" y="44"/>
                      </a:lnTo>
                      <a:lnTo>
                        <a:pt x="333" y="34"/>
                      </a:lnTo>
                      <a:lnTo>
                        <a:pt x="376" y="48"/>
                      </a:lnTo>
                      <a:lnTo>
                        <a:pt x="382" y="52"/>
                      </a:lnTo>
                      <a:lnTo>
                        <a:pt x="388" y="54"/>
                      </a:lnTo>
                      <a:lnTo>
                        <a:pt x="391" y="56"/>
                      </a:lnTo>
                      <a:lnTo>
                        <a:pt x="392" y="59"/>
                      </a:lnTo>
                      <a:lnTo>
                        <a:pt x="394" y="66"/>
                      </a:lnTo>
                      <a:lnTo>
                        <a:pt x="397" y="77"/>
                      </a:lnTo>
                      <a:lnTo>
                        <a:pt x="402" y="82"/>
                      </a:lnTo>
                      <a:lnTo>
                        <a:pt x="409" y="87"/>
                      </a:lnTo>
                      <a:lnTo>
                        <a:pt x="419" y="94"/>
                      </a:lnTo>
                      <a:lnTo>
                        <a:pt x="431" y="99"/>
                      </a:lnTo>
                      <a:lnTo>
                        <a:pt x="442" y="105"/>
                      </a:lnTo>
                      <a:lnTo>
                        <a:pt x="453" y="108"/>
                      </a:lnTo>
                      <a:lnTo>
                        <a:pt x="458" y="109"/>
                      </a:lnTo>
                      <a:lnTo>
                        <a:pt x="462" y="109"/>
                      </a:lnTo>
                      <a:lnTo>
                        <a:pt x="466" y="109"/>
                      </a:lnTo>
                      <a:lnTo>
                        <a:pt x="469" y="108"/>
                      </a:lnTo>
                      <a:lnTo>
                        <a:pt x="482" y="97"/>
                      </a:lnTo>
                      <a:lnTo>
                        <a:pt x="493" y="87"/>
                      </a:lnTo>
                      <a:lnTo>
                        <a:pt x="499" y="84"/>
                      </a:lnTo>
                      <a:lnTo>
                        <a:pt x="505" y="82"/>
                      </a:lnTo>
                      <a:lnTo>
                        <a:pt x="509" y="82"/>
                      </a:lnTo>
                      <a:lnTo>
                        <a:pt x="513" y="83"/>
                      </a:lnTo>
                      <a:lnTo>
                        <a:pt x="517" y="84"/>
                      </a:lnTo>
                      <a:lnTo>
                        <a:pt x="523" y="85"/>
                      </a:lnTo>
                      <a:lnTo>
                        <a:pt x="529" y="88"/>
                      </a:lnTo>
                      <a:lnTo>
                        <a:pt x="535" y="92"/>
                      </a:lnTo>
                      <a:lnTo>
                        <a:pt x="538" y="96"/>
                      </a:lnTo>
                      <a:lnTo>
                        <a:pt x="541" y="100"/>
                      </a:lnTo>
                      <a:lnTo>
                        <a:pt x="545" y="109"/>
                      </a:lnTo>
                      <a:lnTo>
                        <a:pt x="547" y="120"/>
                      </a:lnTo>
                      <a:lnTo>
                        <a:pt x="548" y="131"/>
                      </a:lnTo>
                      <a:lnTo>
                        <a:pt x="550" y="141"/>
                      </a:lnTo>
                      <a:lnTo>
                        <a:pt x="551" y="147"/>
                      </a:lnTo>
                      <a:lnTo>
                        <a:pt x="553" y="152"/>
                      </a:lnTo>
                      <a:lnTo>
                        <a:pt x="556" y="158"/>
                      </a:lnTo>
                      <a:lnTo>
                        <a:pt x="559" y="163"/>
                      </a:lnTo>
                      <a:lnTo>
                        <a:pt x="564" y="167"/>
                      </a:lnTo>
                      <a:lnTo>
                        <a:pt x="568" y="169"/>
                      </a:lnTo>
                      <a:lnTo>
                        <a:pt x="572" y="172"/>
                      </a:lnTo>
                      <a:lnTo>
                        <a:pt x="578" y="173"/>
                      </a:lnTo>
                      <a:lnTo>
                        <a:pt x="582" y="173"/>
                      </a:lnTo>
                      <a:lnTo>
                        <a:pt x="588" y="174"/>
                      </a:lnTo>
                      <a:lnTo>
                        <a:pt x="592" y="175"/>
                      </a:lnTo>
                      <a:lnTo>
                        <a:pt x="597" y="177"/>
                      </a:lnTo>
                      <a:lnTo>
                        <a:pt x="602" y="181"/>
                      </a:lnTo>
                      <a:lnTo>
                        <a:pt x="606" y="186"/>
                      </a:lnTo>
                      <a:lnTo>
                        <a:pt x="608" y="191"/>
                      </a:lnTo>
                      <a:lnTo>
                        <a:pt x="610" y="198"/>
                      </a:lnTo>
                      <a:lnTo>
                        <a:pt x="612" y="209"/>
                      </a:lnTo>
                      <a:lnTo>
                        <a:pt x="612" y="221"/>
                      </a:lnTo>
                      <a:lnTo>
                        <a:pt x="612" y="228"/>
                      </a:lnTo>
                      <a:lnTo>
                        <a:pt x="613" y="233"/>
                      </a:lnTo>
                      <a:lnTo>
                        <a:pt x="616" y="240"/>
                      </a:lnTo>
                      <a:lnTo>
                        <a:pt x="618" y="246"/>
                      </a:lnTo>
                      <a:lnTo>
                        <a:pt x="622" y="258"/>
                      </a:lnTo>
                      <a:lnTo>
                        <a:pt x="625" y="271"/>
                      </a:lnTo>
                      <a:lnTo>
                        <a:pt x="626" y="283"/>
                      </a:lnTo>
                      <a:lnTo>
                        <a:pt x="628" y="291"/>
                      </a:lnTo>
                      <a:lnTo>
                        <a:pt x="629" y="296"/>
                      </a:lnTo>
                      <a:lnTo>
                        <a:pt x="631" y="300"/>
                      </a:lnTo>
                      <a:lnTo>
                        <a:pt x="634" y="304"/>
                      </a:lnTo>
                      <a:lnTo>
                        <a:pt x="639" y="309"/>
                      </a:lnTo>
                      <a:lnTo>
                        <a:pt x="647" y="321"/>
                      </a:lnTo>
                      <a:lnTo>
                        <a:pt x="657" y="337"/>
                      </a:lnTo>
                      <a:lnTo>
                        <a:pt x="661" y="344"/>
                      </a:lnTo>
                      <a:lnTo>
                        <a:pt x="665" y="350"/>
                      </a:lnTo>
                      <a:lnTo>
                        <a:pt x="667" y="351"/>
                      </a:lnTo>
                      <a:lnTo>
                        <a:pt x="669" y="352"/>
                      </a:lnTo>
                      <a:lnTo>
                        <a:pt x="671" y="352"/>
                      </a:lnTo>
                      <a:lnTo>
                        <a:pt x="673" y="350"/>
                      </a:lnTo>
                      <a:lnTo>
                        <a:pt x="694" y="315"/>
                      </a:lnTo>
                      <a:lnTo>
                        <a:pt x="716" y="283"/>
                      </a:lnTo>
                      <a:lnTo>
                        <a:pt x="721" y="276"/>
                      </a:lnTo>
                      <a:lnTo>
                        <a:pt x="728" y="270"/>
                      </a:lnTo>
                      <a:lnTo>
                        <a:pt x="736" y="264"/>
                      </a:lnTo>
                      <a:lnTo>
                        <a:pt x="743" y="260"/>
                      </a:lnTo>
                      <a:lnTo>
                        <a:pt x="752" y="256"/>
                      </a:lnTo>
                      <a:lnTo>
                        <a:pt x="761" y="254"/>
                      </a:lnTo>
                      <a:lnTo>
                        <a:pt x="772" y="252"/>
                      </a:lnTo>
                      <a:lnTo>
                        <a:pt x="785" y="250"/>
                      </a:lnTo>
                      <a:lnTo>
                        <a:pt x="791" y="250"/>
                      </a:lnTo>
                      <a:lnTo>
                        <a:pt x="795" y="249"/>
                      </a:lnTo>
                      <a:lnTo>
                        <a:pt x="798" y="248"/>
                      </a:lnTo>
                      <a:lnTo>
                        <a:pt x="801" y="247"/>
                      </a:lnTo>
                      <a:lnTo>
                        <a:pt x="805" y="244"/>
                      </a:lnTo>
                      <a:lnTo>
                        <a:pt x="808" y="239"/>
                      </a:lnTo>
                      <a:lnTo>
                        <a:pt x="810" y="234"/>
                      </a:lnTo>
                      <a:lnTo>
                        <a:pt x="813" y="229"/>
                      </a:lnTo>
                      <a:lnTo>
                        <a:pt x="818" y="223"/>
                      </a:lnTo>
                      <a:lnTo>
                        <a:pt x="824" y="219"/>
                      </a:lnTo>
                      <a:lnTo>
                        <a:pt x="834" y="214"/>
                      </a:lnTo>
                      <a:lnTo>
                        <a:pt x="841" y="208"/>
                      </a:lnTo>
                      <a:lnTo>
                        <a:pt x="847" y="202"/>
                      </a:lnTo>
                      <a:lnTo>
                        <a:pt x="850" y="195"/>
                      </a:lnTo>
                      <a:lnTo>
                        <a:pt x="853" y="188"/>
                      </a:lnTo>
                      <a:lnTo>
                        <a:pt x="854" y="180"/>
                      </a:lnTo>
                      <a:lnTo>
                        <a:pt x="854" y="171"/>
                      </a:lnTo>
                      <a:lnTo>
                        <a:pt x="854" y="160"/>
                      </a:lnTo>
                      <a:lnTo>
                        <a:pt x="852" y="150"/>
                      </a:lnTo>
                      <a:lnTo>
                        <a:pt x="851" y="141"/>
                      </a:lnTo>
                      <a:lnTo>
                        <a:pt x="852" y="135"/>
                      </a:lnTo>
                      <a:lnTo>
                        <a:pt x="855" y="129"/>
                      </a:lnTo>
                      <a:lnTo>
                        <a:pt x="859" y="125"/>
                      </a:lnTo>
                      <a:lnTo>
                        <a:pt x="864" y="123"/>
                      </a:lnTo>
                      <a:lnTo>
                        <a:pt x="871" y="121"/>
                      </a:lnTo>
                      <a:lnTo>
                        <a:pt x="878" y="119"/>
                      </a:lnTo>
                      <a:lnTo>
                        <a:pt x="894" y="115"/>
                      </a:lnTo>
                      <a:lnTo>
                        <a:pt x="911" y="110"/>
                      </a:lnTo>
                      <a:lnTo>
                        <a:pt x="919" y="107"/>
                      </a:lnTo>
                      <a:lnTo>
                        <a:pt x="927" y="101"/>
                      </a:lnTo>
                      <a:lnTo>
                        <a:pt x="934" y="95"/>
                      </a:lnTo>
                      <a:lnTo>
                        <a:pt x="941" y="86"/>
                      </a:lnTo>
                      <a:lnTo>
                        <a:pt x="945" y="79"/>
                      </a:lnTo>
                      <a:lnTo>
                        <a:pt x="950" y="73"/>
                      </a:lnTo>
                      <a:lnTo>
                        <a:pt x="955" y="70"/>
                      </a:lnTo>
                      <a:lnTo>
                        <a:pt x="960" y="67"/>
                      </a:lnTo>
                      <a:lnTo>
                        <a:pt x="973" y="63"/>
                      </a:lnTo>
                      <a:lnTo>
                        <a:pt x="987" y="59"/>
                      </a:lnTo>
                      <a:lnTo>
                        <a:pt x="1004" y="56"/>
                      </a:lnTo>
                      <a:lnTo>
                        <a:pt x="1020" y="53"/>
                      </a:lnTo>
                      <a:lnTo>
                        <a:pt x="1026" y="51"/>
                      </a:lnTo>
                      <a:lnTo>
                        <a:pt x="1034" y="48"/>
                      </a:lnTo>
                      <a:lnTo>
                        <a:pt x="1042" y="46"/>
                      </a:lnTo>
                      <a:lnTo>
                        <a:pt x="1051" y="42"/>
                      </a:lnTo>
                      <a:lnTo>
                        <a:pt x="1067" y="33"/>
                      </a:lnTo>
                      <a:lnTo>
                        <a:pt x="1079" y="28"/>
                      </a:lnTo>
                      <a:lnTo>
                        <a:pt x="1084" y="26"/>
                      </a:lnTo>
                      <a:lnTo>
                        <a:pt x="1088" y="25"/>
                      </a:lnTo>
                      <a:lnTo>
                        <a:pt x="1091" y="25"/>
                      </a:lnTo>
                      <a:lnTo>
                        <a:pt x="1094" y="26"/>
                      </a:lnTo>
                      <a:lnTo>
                        <a:pt x="1100" y="28"/>
                      </a:lnTo>
                      <a:lnTo>
                        <a:pt x="1105" y="34"/>
                      </a:lnTo>
                      <a:lnTo>
                        <a:pt x="1112" y="43"/>
                      </a:lnTo>
                      <a:lnTo>
                        <a:pt x="1124" y="55"/>
                      </a:lnTo>
                      <a:lnTo>
                        <a:pt x="1130" y="60"/>
                      </a:lnTo>
                      <a:lnTo>
                        <a:pt x="1136" y="66"/>
                      </a:lnTo>
                      <a:lnTo>
                        <a:pt x="1144" y="70"/>
                      </a:lnTo>
                      <a:lnTo>
                        <a:pt x="1151" y="73"/>
                      </a:lnTo>
                      <a:lnTo>
                        <a:pt x="1160" y="77"/>
                      </a:lnTo>
                      <a:lnTo>
                        <a:pt x="1169" y="79"/>
                      </a:lnTo>
                      <a:lnTo>
                        <a:pt x="1176" y="80"/>
                      </a:lnTo>
                      <a:lnTo>
                        <a:pt x="1185" y="81"/>
                      </a:lnTo>
                      <a:lnTo>
                        <a:pt x="1192" y="80"/>
                      </a:lnTo>
                      <a:lnTo>
                        <a:pt x="1200" y="79"/>
                      </a:lnTo>
                      <a:lnTo>
                        <a:pt x="1208" y="75"/>
                      </a:lnTo>
                      <a:lnTo>
                        <a:pt x="1213" y="72"/>
                      </a:lnTo>
                      <a:lnTo>
                        <a:pt x="1218" y="67"/>
                      </a:lnTo>
                      <a:lnTo>
                        <a:pt x="1222" y="59"/>
                      </a:lnTo>
                      <a:lnTo>
                        <a:pt x="1225" y="52"/>
                      </a:lnTo>
                      <a:lnTo>
                        <a:pt x="1226" y="42"/>
                      </a:lnTo>
                      <a:lnTo>
                        <a:pt x="1226" y="31"/>
                      </a:lnTo>
                      <a:lnTo>
                        <a:pt x="1228" y="23"/>
                      </a:lnTo>
                      <a:lnTo>
                        <a:pt x="1229" y="16"/>
                      </a:lnTo>
                      <a:lnTo>
                        <a:pt x="1232" y="11"/>
                      </a:lnTo>
                      <a:lnTo>
                        <a:pt x="1236" y="6"/>
                      </a:lnTo>
                      <a:lnTo>
                        <a:pt x="1240" y="3"/>
                      </a:lnTo>
                      <a:lnTo>
                        <a:pt x="1244" y="1"/>
                      </a:lnTo>
                      <a:lnTo>
                        <a:pt x="1249" y="0"/>
                      </a:lnTo>
                      <a:lnTo>
                        <a:pt x="1272" y="0"/>
                      </a:lnTo>
                      <a:lnTo>
                        <a:pt x="1298" y="1"/>
                      </a:lnTo>
                      <a:lnTo>
                        <a:pt x="1298" y="1"/>
                      </a:lnTo>
                      <a:lnTo>
                        <a:pt x="1308" y="36"/>
                      </a:lnTo>
                      <a:lnTo>
                        <a:pt x="1308" y="36"/>
                      </a:lnTo>
                      <a:lnTo>
                        <a:pt x="1308" y="90"/>
                      </a:lnTo>
                      <a:lnTo>
                        <a:pt x="1310" y="94"/>
                      </a:lnTo>
                      <a:lnTo>
                        <a:pt x="1312" y="102"/>
                      </a:lnTo>
                      <a:lnTo>
                        <a:pt x="1313" y="111"/>
                      </a:lnTo>
                      <a:lnTo>
                        <a:pt x="1314" y="122"/>
                      </a:lnTo>
                      <a:lnTo>
                        <a:pt x="1316" y="133"/>
                      </a:lnTo>
                      <a:lnTo>
                        <a:pt x="1316" y="141"/>
                      </a:lnTo>
                      <a:lnTo>
                        <a:pt x="1316" y="150"/>
                      </a:lnTo>
                      <a:lnTo>
                        <a:pt x="1314" y="154"/>
                      </a:lnTo>
                      <a:lnTo>
                        <a:pt x="1311" y="162"/>
                      </a:lnTo>
                      <a:lnTo>
                        <a:pt x="1307" y="171"/>
                      </a:lnTo>
                      <a:lnTo>
                        <a:pt x="1304" y="179"/>
                      </a:lnTo>
                      <a:lnTo>
                        <a:pt x="1302" y="189"/>
                      </a:lnTo>
                      <a:lnTo>
                        <a:pt x="1300" y="194"/>
                      </a:lnTo>
                      <a:lnTo>
                        <a:pt x="1300" y="199"/>
                      </a:lnTo>
                      <a:lnTo>
                        <a:pt x="1302" y="203"/>
                      </a:lnTo>
                      <a:lnTo>
                        <a:pt x="1303" y="207"/>
                      </a:lnTo>
                      <a:lnTo>
                        <a:pt x="1304" y="212"/>
                      </a:lnTo>
                      <a:lnTo>
                        <a:pt x="1307" y="216"/>
                      </a:lnTo>
                      <a:lnTo>
                        <a:pt x="1310" y="219"/>
                      </a:lnTo>
                      <a:lnTo>
                        <a:pt x="1316" y="221"/>
                      </a:lnTo>
                      <a:lnTo>
                        <a:pt x="1314" y="231"/>
                      </a:lnTo>
                      <a:lnTo>
                        <a:pt x="1311" y="240"/>
                      </a:lnTo>
                      <a:lnTo>
                        <a:pt x="1307" y="248"/>
                      </a:lnTo>
                      <a:lnTo>
                        <a:pt x="1303" y="256"/>
                      </a:lnTo>
                      <a:lnTo>
                        <a:pt x="1290" y="270"/>
                      </a:lnTo>
                      <a:lnTo>
                        <a:pt x="1278" y="284"/>
                      </a:lnTo>
                      <a:lnTo>
                        <a:pt x="1276" y="287"/>
                      </a:lnTo>
                      <a:lnTo>
                        <a:pt x="1276" y="290"/>
                      </a:lnTo>
                      <a:lnTo>
                        <a:pt x="1275" y="295"/>
                      </a:lnTo>
                      <a:lnTo>
                        <a:pt x="1276" y="299"/>
                      </a:lnTo>
                      <a:lnTo>
                        <a:pt x="1277" y="309"/>
                      </a:lnTo>
                      <a:lnTo>
                        <a:pt x="1280" y="320"/>
                      </a:lnTo>
                      <a:lnTo>
                        <a:pt x="1285" y="342"/>
                      </a:lnTo>
                      <a:lnTo>
                        <a:pt x="1289" y="361"/>
                      </a:lnTo>
                      <a:lnTo>
                        <a:pt x="1289" y="363"/>
                      </a:lnTo>
                      <a:lnTo>
                        <a:pt x="1287" y="366"/>
                      </a:lnTo>
                      <a:lnTo>
                        <a:pt x="1286" y="368"/>
                      </a:lnTo>
                      <a:lnTo>
                        <a:pt x="1284" y="369"/>
                      </a:lnTo>
                      <a:lnTo>
                        <a:pt x="1280" y="372"/>
                      </a:lnTo>
                      <a:lnTo>
                        <a:pt x="1275" y="375"/>
                      </a:lnTo>
                      <a:lnTo>
                        <a:pt x="1270" y="376"/>
                      </a:lnTo>
                      <a:lnTo>
                        <a:pt x="1266" y="378"/>
                      </a:lnTo>
                      <a:lnTo>
                        <a:pt x="1265" y="380"/>
                      </a:lnTo>
                      <a:lnTo>
                        <a:pt x="1265" y="381"/>
                      </a:lnTo>
                      <a:lnTo>
                        <a:pt x="1264" y="383"/>
                      </a:lnTo>
                      <a:lnTo>
                        <a:pt x="1265" y="385"/>
                      </a:lnTo>
                      <a:lnTo>
                        <a:pt x="1268" y="393"/>
                      </a:lnTo>
                      <a:lnTo>
                        <a:pt x="1270" y="399"/>
                      </a:lnTo>
                      <a:lnTo>
                        <a:pt x="1272" y="406"/>
                      </a:lnTo>
                      <a:lnTo>
                        <a:pt x="1273" y="411"/>
                      </a:lnTo>
                      <a:lnTo>
                        <a:pt x="1272" y="414"/>
                      </a:lnTo>
                      <a:lnTo>
                        <a:pt x="1271" y="417"/>
                      </a:lnTo>
                      <a:lnTo>
                        <a:pt x="1270" y="419"/>
                      </a:lnTo>
                      <a:lnTo>
                        <a:pt x="1267" y="421"/>
                      </a:lnTo>
                      <a:lnTo>
                        <a:pt x="1259" y="424"/>
                      </a:lnTo>
                      <a:lnTo>
                        <a:pt x="1248" y="426"/>
                      </a:lnTo>
                      <a:lnTo>
                        <a:pt x="1246" y="429"/>
                      </a:lnTo>
                      <a:lnTo>
                        <a:pt x="1245" y="439"/>
                      </a:lnTo>
                      <a:lnTo>
                        <a:pt x="1243" y="450"/>
                      </a:lnTo>
                      <a:lnTo>
                        <a:pt x="1239" y="460"/>
                      </a:lnTo>
                      <a:lnTo>
                        <a:pt x="1235" y="470"/>
                      </a:lnTo>
                      <a:lnTo>
                        <a:pt x="1230" y="478"/>
                      </a:lnTo>
                      <a:lnTo>
                        <a:pt x="1226" y="489"/>
                      </a:lnTo>
                      <a:lnTo>
                        <a:pt x="1223" y="499"/>
                      </a:lnTo>
                      <a:lnTo>
                        <a:pt x="1222" y="511"/>
                      </a:lnTo>
                      <a:lnTo>
                        <a:pt x="1222" y="511"/>
                      </a:lnTo>
                      <a:lnTo>
                        <a:pt x="1196" y="503"/>
                      </a:lnTo>
                      <a:lnTo>
                        <a:pt x="1172" y="493"/>
                      </a:lnTo>
                      <a:lnTo>
                        <a:pt x="1160" y="488"/>
                      </a:lnTo>
                      <a:lnTo>
                        <a:pt x="1148" y="484"/>
                      </a:lnTo>
                      <a:lnTo>
                        <a:pt x="1135" y="480"/>
                      </a:lnTo>
                      <a:lnTo>
                        <a:pt x="1123" y="477"/>
                      </a:lnTo>
                      <a:lnTo>
                        <a:pt x="1110" y="476"/>
                      </a:lnTo>
                      <a:lnTo>
                        <a:pt x="1100" y="476"/>
                      </a:lnTo>
                      <a:lnTo>
                        <a:pt x="1089" y="478"/>
                      </a:lnTo>
                      <a:lnTo>
                        <a:pt x="1080" y="480"/>
                      </a:lnTo>
                      <a:lnTo>
                        <a:pt x="1070" y="483"/>
                      </a:lnTo>
                      <a:lnTo>
                        <a:pt x="1060" y="484"/>
                      </a:lnTo>
                      <a:lnTo>
                        <a:pt x="1054" y="484"/>
                      </a:lnTo>
                      <a:lnTo>
                        <a:pt x="1049" y="483"/>
                      </a:lnTo>
                      <a:lnTo>
                        <a:pt x="1042" y="482"/>
                      </a:lnTo>
                      <a:lnTo>
                        <a:pt x="1036" y="478"/>
                      </a:lnTo>
                      <a:lnTo>
                        <a:pt x="1027" y="476"/>
                      </a:lnTo>
                      <a:lnTo>
                        <a:pt x="1019" y="476"/>
                      </a:lnTo>
                      <a:lnTo>
                        <a:pt x="1011" y="477"/>
                      </a:lnTo>
                      <a:lnTo>
                        <a:pt x="1002" y="478"/>
                      </a:lnTo>
                      <a:lnTo>
                        <a:pt x="986" y="484"/>
                      </a:lnTo>
                      <a:lnTo>
                        <a:pt x="970" y="486"/>
                      </a:lnTo>
                      <a:lnTo>
                        <a:pt x="960" y="486"/>
                      </a:lnTo>
                      <a:lnTo>
                        <a:pt x="949" y="487"/>
                      </a:lnTo>
                      <a:lnTo>
                        <a:pt x="939" y="489"/>
                      </a:lnTo>
                      <a:lnTo>
                        <a:pt x="928" y="491"/>
                      </a:lnTo>
                      <a:lnTo>
                        <a:pt x="918" y="495"/>
                      </a:lnTo>
                      <a:lnTo>
                        <a:pt x="907" y="499"/>
                      </a:lnTo>
                      <a:lnTo>
                        <a:pt x="899" y="504"/>
                      </a:lnTo>
                      <a:lnTo>
                        <a:pt x="890" y="511"/>
                      </a:lnTo>
                      <a:lnTo>
                        <a:pt x="886" y="515"/>
                      </a:lnTo>
                      <a:lnTo>
                        <a:pt x="881" y="520"/>
                      </a:lnTo>
                      <a:lnTo>
                        <a:pt x="877" y="526"/>
                      </a:lnTo>
                      <a:lnTo>
                        <a:pt x="874" y="532"/>
                      </a:lnTo>
                      <a:lnTo>
                        <a:pt x="866" y="546"/>
                      </a:lnTo>
                      <a:lnTo>
                        <a:pt x="860" y="561"/>
                      </a:lnTo>
                      <a:lnTo>
                        <a:pt x="853" y="577"/>
                      </a:lnTo>
                      <a:lnTo>
                        <a:pt x="847" y="592"/>
                      </a:lnTo>
                      <a:lnTo>
                        <a:pt x="840" y="605"/>
                      </a:lnTo>
                      <a:lnTo>
                        <a:pt x="832" y="617"/>
                      </a:lnTo>
                      <a:lnTo>
                        <a:pt x="825" y="624"/>
                      </a:lnTo>
                      <a:lnTo>
                        <a:pt x="819" y="628"/>
                      </a:lnTo>
                      <a:lnTo>
                        <a:pt x="812" y="630"/>
                      </a:lnTo>
                      <a:lnTo>
                        <a:pt x="805" y="631"/>
                      </a:lnTo>
                      <a:lnTo>
                        <a:pt x="791" y="627"/>
                      </a:lnTo>
                      <a:lnTo>
                        <a:pt x="774" y="625"/>
                      </a:lnTo>
                      <a:lnTo>
                        <a:pt x="768" y="625"/>
                      </a:lnTo>
                      <a:lnTo>
                        <a:pt x="763" y="626"/>
                      </a:lnTo>
                      <a:lnTo>
                        <a:pt x="757" y="628"/>
                      </a:lnTo>
                      <a:lnTo>
                        <a:pt x="753" y="631"/>
                      </a:lnTo>
                      <a:lnTo>
                        <a:pt x="746" y="637"/>
                      </a:lnTo>
                      <a:lnTo>
                        <a:pt x="741" y="644"/>
                      </a:lnTo>
                      <a:lnTo>
                        <a:pt x="736" y="651"/>
                      </a:lnTo>
                      <a:lnTo>
                        <a:pt x="730" y="658"/>
                      </a:lnTo>
                      <a:lnTo>
                        <a:pt x="728" y="660"/>
                      </a:lnTo>
                      <a:lnTo>
                        <a:pt x="725" y="662"/>
                      </a:lnTo>
                      <a:lnTo>
                        <a:pt x="721" y="663"/>
                      </a:lnTo>
                      <a:lnTo>
                        <a:pt x="717" y="664"/>
                      </a:lnTo>
                      <a:lnTo>
                        <a:pt x="711" y="663"/>
                      </a:lnTo>
                      <a:lnTo>
                        <a:pt x="704" y="662"/>
                      </a:lnTo>
                      <a:lnTo>
                        <a:pt x="698" y="661"/>
                      </a:lnTo>
                      <a:lnTo>
                        <a:pt x="692" y="659"/>
                      </a:lnTo>
                      <a:lnTo>
                        <a:pt x="683" y="654"/>
                      </a:lnTo>
                      <a:lnTo>
                        <a:pt x="674" y="650"/>
                      </a:lnTo>
                      <a:lnTo>
                        <a:pt x="669" y="649"/>
                      </a:lnTo>
                      <a:lnTo>
                        <a:pt x="664" y="648"/>
                      </a:lnTo>
                      <a:lnTo>
                        <a:pt x="660" y="649"/>
                      </a:lnTo>
                      <a:lnTo>
                        <a:pt x="655" y="650"/>
                      </a:lnTo>
                      <a:lnTo>
                        <a:pt x="649" y="652"/>
                      </a:lnTo>
                      <a:lnTo>
                        <a:pt x="643" y="655"/>
                      </a:lnTo>
                      <a:lnTo>
                        <a:pt x="636" y="661"/>
                      </a:lnTo>
                      <a:lnTo>
                        <a:pt x="629" y="668"/>
                      </a:lnTo>
                      <a:lnTo>
                        <a:pt x="619" y="681"/>
                      </a:lnTo>
                      <a:lnTo>
                        <a:pt x="611" y="694"/>
                      </a:lnTo>
                      <a:lnTo>
                        <a:pt x="608" y="701"/>
                      </a:lnTo>
                      <a:lnTo>
                        <a:pt x="607" y="708"/>
                      </a:lnTo>
                      <a:lnTo>
                        <a:pt x="607" y="716"/>
                      </a:lnTo>
                      <a:lnTo>
                        <a:pt x="608" y="722"/>
                      </a:lnTo>
                      <a:lnTo>
                        <a:pt x="613" y="735"/>
                      </a:lnTo>
                      <a:lnTo>
                        <a:pt x="617" y="746"/>
                      </a:lnTo>
                      <a:lnTo>
                        <a:pt x="619" y="752"/>
                      </a:lnTo>
                      <a:lnTo>
                        <a:pt x="620" y="757"/>
                      </a:lnTo>
                      <a:lnTo>
                        <a:pt x="621" y="762"/>
                      </a:lnTo>
                      <a:lnTo>
                        <a:pt x="621" y="769"/>
                      </a:lnTo>
                      <a:lnTo>
                        <a:pt x="620" y="779"/>
                      </a:lnTo>
                      <a:lnTo>
                        <a:pt x="618" y="788"/>
                      </a:lnTo>
                      <a:lnTo>
                        <a:pt x="613" y="799"/>
                      </a:lnTo>
                      <a:lnTo>
                        <a:pt x="609" y="810"/>
                      </a:lnTo>
                      <a:lnTo>
                        <a:pt x="604" y="820"/>
                      </a:lnTo>
                      <a:lnTo>
                        <a:pt x="596" y="827"/>
                      </a:lnTo>
                      <a:lnTo>
                        <a:pt x="593" y="830"/>
                      </a:lnTo>
                      <a:lnTo>
                        <a:pt x="589" y="834"/>
                      </a:lnTo>
                      <a:lnTo>
                        <a:pt x="584" y="836"/>
                      </a:lnTo>
                      <a:lnTo>
                        <a:pt x="580" y="837"/>
                      </a:lnTo>
                      <a:lnTo>
                        <a:pt x="579" y="843"/>
                      </a:lnTo>
                      <a:lnTo>
                        <a:pt x="579" y="850"/>
                      </a:lnTo>
                      <a:lnTo>
                        <a:pt x="580" y="856"/>
                      </a:lnTo>
                      <a:lnTo>
                        <a:pt x="582" y="863"/>
                      </a:lnTo>
                      <a:lnTo>
                        <a:pt x="589" y="875"/>
                      </a:lnTo>
                      <a:lnTo>
                        <a:pt x="596" y="887"/>
                      </a:lnTo>
                      <a:lnTo>
                        <a:pt x="604" y="898"/>
                      </a:lnTo>
                      <a:lnTo>
                        <a:pt x="610" y="911"/>
                      </a:lnTo>
                      <a:lnTo>
                        <a:pt x="612" y="917"/>
                      </a:lnTo>
                      <a:lnTo>
                        <a:pt x="613" y="923"/>
                      </a:lnTo>
                      <a:lnTo>
                        <a:pt x="613" y="930"/>
                      </a:lnTo>
                      <a:lnTo>
                        <a:pt x="612" y="935"/>
                      </a:lnTo>
                      <a:lnTo>
                        <a:pt x="610" y="937"/>
                      </a:lnTo>
                      <a:lnTo>
                        <a:pt x="607" y="939"/>
                      </a:lnTo>
                      <a:lnTo>
                        <a:pt x="603" y="943"/>
                      </a:lnTo>
                      <a:lnTo>
                        <a:pt x="599" y="946"/>
                      </a:lnTo>
                      <a:lnTo>
                        <a:pt x="591" y="957"/>
                      </a:lnTo>
                      <a:lnTo>
                        <a:pt x="583" y="968"/>
                      </a:lnTo>
                      <a:lnTo>
                        <a:pt x="569" y="991"/>
                      </a:lnTo>
                      <a:lnTo>
                        <a:pt x="561" y="1008"/>
                      </a:lnTo>
                      <a:lnTo>
                        <a:pt x="561" y="1008"/>
                      </a:lnTo>
                      <a:lnTo>
                        <a:pt x="553" y="1001"/>
                      </a:lnTo>
                      <a:lnTo>
                        <a:pt x="543" y="996"/>
                      </a:lnTo>
                      <a:lnTo>
                        <a:pt x="534" y="990"/>
                      </a:lnTo>
                      <a:lnTo>
                        <a:pt x="525" y="986"/>
                      </a:lnTo>
                      <a:lnTo>
                        <a:pt x="516" y="981"/>
                      </a:lnTo>
                      <a:lnTo>
                        <a:pt x="508" y="974"/>
                      </a:lnTo>
                      <a:lnTo>
                        <a:pt x="499" y="966"/>
                      </a:lnTo>
                      <a:lnTo>
                        <a:pt x="490" y="960"/>
                      </a:lnTo>
                      <a:lnTo>
                        <a:pt x="486" y="957"/>
                      </a:lnTo>
                      <a:lnTo>
                        <a:pt x="482" y="952"/>
                      </a:lnTo>
                      <a:lnTo>
                        <a:pt x="478" y="948"/>
                      </a:lnTo>
                      <a:lnTo>
                        <a:pt x="475" y="944"/>
                      </a:lnTo>
                      <a:lnTo>
                        <a:pt x="471" y="934"/>
                      </a:lnTo>
                      <a:lnTo>
                        <a:pt x="468" y="924"/>
                      </a:lnTo>
                      <a:lnTo>
                        <a:pt x="464" y="915"/>
                      </a:lnTo>
                      <a:lnTo>
                        <a:pt x="461" y="904"/>
                      </a:lnTo>
                      <a:lnTo>
                        <a:pt x="457" y="894"/>
                      </a:lnTo>
                      <a:lnTo>
                        <a:pt x="451" y="885"/>
                      </a:lnTo>
                      <a:lnTo>
                        <a:pt x="446" y="879"/>
                      </a:lnTo>
                      <a:lnTo>
                        <a:pt x="440" y="875"/>
                      </a:lnTo>
                      <a:lnTo>
                        <a:pt x="434" y="874"/>
                      </a:lnTo>
                      <a:lnTo>
                        <a:pt x="428" y="873"/>
                      </a:lnTo>
                      <a:lnTo>
                        <a:pt x="415" y="874"/>
                      </a:lnTo>
                      <a:lnTo>
                        <a:pt x="401" y="875"/>
                      </a:lnTo>
                      <a:lnTo>
                        <a:pt x="391" y="874"/>
                      </a:lnTo>
                      <a:lnTo>
                        <a:pt x="383" y="871"/>
                      </a:lnTo>
                      <a:lnTo>
                        <a:pt x="378" y="868"/>
                      </a:lnTo>
                      <a:lnTo>
                        <a:pt x="373" y="865"/>
                      </a:lnTo>
                      <a:lnTo>
                        <a:pt x="367" y="863"/>
                      </a:lnTo>
                      <a:lnTo>
                        <a:pt x="361" y="862"/>
                      </a:lnTo>
                      <a:lnTo>
                        <a:pt x="352" y="863"/>
                      </a:lnTo>
                      <a:lnTo>
                        <a:pt x="340" y="868"/>
                      </a:lnTo>
                      <a:lnTo>
                        <a:pt x="337" y="869"/>
                      </a:lnTo>
                      <a:lnTo>
                        <a:pt x="334" y="870"/>
                      </a:lnTo>
                      <a:lnTo>
                        <a:pt x="331" y="870"/>
                      </a:lnTo>
                      <a:lnTo>
                        <a:pt x="327" y="869"/>
                      </a:lnTo>
                      <a:lnTo>
                        <a:pt x="322" y="868"/>
                      </a:lnTo>
                      <a:lnTo>
                        <a:pt x="316" y="864"/>
                      </a:lnTo>
                      <a:lnTo>
                        <a:pt x="312" y="860"/>
                      </a:lnTo>
                      <a:lnTo>
                        <a:pt x="308" y="854"/>
                      </a:lnTo>
                      <a:lnTo>
                        <a:pt x="303" y="849"/>
                      </a:lnTo>
                      <a:lnTo>
                        <a:pt x="300" y="843"/>
                      </a:lnTo>
                      <a:lnTo>
                        <a:pt x="297" y="839"/>
                      </a:lnTo>
                      <a:lnTo>
                        <a:pt x="293" y="836"/>
                      </a:lnTo>
                      <a:lnTo>
                        <a:pt x="288" y="835"/>
                      </a:lnTo>
                      <a:lnTo>
                        <a:pt x="285" y="836"/>
                      </a:lnTo>
                      <a:lnTo>
                        <a:pt x="276" y="839"/>
                      </a:lnTo>
                      <a:lnTo>
                        <a:pt x="268" y="844"/>
                      </a:lnTo>
                      <a:lnTo>
                        <a:pt x="264" y="847"/>
                      </a:lnTo>
                      <a:lnTo>
                        <a:pt x="259" y="849"/>
                      </a:lnTo>
                      <a:lnTo>
                        <a:pt x="255" y="851"/>
                      </a:lnTo>
                      <a:lnTo>
                        <a:pt x="249" y="852"/>
                      </a:lnTo>
                      <a:lnTo>
                        <a:pt x="245" y="852"/>
                      </a:lnTo>
                      <a:lnTo>
                        <a:pt x="240" y="851"/>
                      </a:lnTo>
                      <a:lnTo>
                        <a:pt x="234" y="848"/>
                      </a:lnTo>
                      <a:lnTo>
                        <a:pt x="228" y="843"/>
                      </a:lnTo>
                      <a:lnTo>
                        <a:pt x="218" y="833"/>
                      </a:lnTo>
                      <a:lnTo>
                        <a:pt x="211" y="824"/>
                      </a:lnTo>
                      <a:lnTo>
                        <a:pt x="203" y="814"/>
                      </a:lnTo>
                      <a:lnTo>
                        <a:pt x="199" y="806"/>
                      </a:lnTo>
                      <a:lnTo>
                        <a:pt x="194" y="796"/>
                      </a:lnTo>
                      <a:lnTo>
                        <a:pt x="191" y="786"/>
                      </a:lnTo>
                      <a:lnTo>
                        <a:pt x="188" y="773"/>
                      </a:lnTo>
                      <a:lnTo>
                        <a:pt x="186" y="759"/>
                      </a:lnTo>
                      <a:lnTo>
                        <a:pt x="180" y="759"/>
                      </a:lnTo>
                      <a:lnTo>
                        <a:pt x="175" y="760"/>
                      </a:lnTo>
                      <a:lnTo>
                        <a:pt x="165" y="777"/>
                      </a:lnTo>
                      <a:lnTo>
                        <a:pt x="153" y="795"/>
                      </a:lnTo>
                      <a:lnTo>
                        <a:pt x="148" y="804"/>
                      </a:lnTo>
                      <a:lnTo>
                        <a:pt x="143" y="813"/>
                      </a:lnTo>
                      <a:lnTo>
                        <a:pt x="138" y="823"/>
                      </a:lnTo>
                      <a:lnTo>
                        <a:pt x="135" y="833"/>
                      </a:lnTo>
                      <a:lnTo>
                        <a:pt x="131" y="852"/>
                      </a:lnTo>
                      <a:lnTo>
                        <a:pt x="125" y="870"/>
                      </a:lnTo>
                      <a:lnTo>
                        <a:pt x="123" y="874"/>
                      </a:lnTo>
                      <a:lnTo>
                        <a:pt x="121" y="876"/>
                      </a:lnTo>
                      <a:lnTo>
                        <a:pt x="118" y="879"/>
                      </a:lnTo>
                      <a:lnTo>
                        <a:pt x="114" y="880"/>
                      </a:lnTo>
                      <a:lnTo>
                        <a:pt x="110" y="881"/>
                      </a:lnTo>
                      <a:lnTo>
                        <a:pt x="106" y="881"/>
                      </a:lnTo>
                      <a:lnTo>
                        <a:pt x="100" y="879"/>
                      </a:lnTo>
                      <a:lnTo>
                        <a:pt x="94" y="877"/>
                      </a:lnTo>
                      <a:lnTo>
                        <a:pt x="90" y="876"/>
                      </a:lnTo>
                      <a:lnTo>
                        <a:pt x="86" y="877"/>
                      </a:lnTo>
                      <a:lnTo>
                        <a:pt x="82" y="879"/>
                      </a:lnTo>
                      <a:lnTo>
                        <a:pt x="79" y="881"/>
                      </a:lnTo>
                      <a:lnTo>
                        <a:pt x="72" y="888"/>
                      </a:lnTo>
                      <a:lnTo>
                        <a:pt x="64" y="893"/>
                      </a:lnTo>
                      <a:lnTo>
                        <a:pt x="59" y="894"/>
                      </a:lnTo>
                      <a:lnTo>
                        <a:pt x="54" y="894"/>
                      </a:lnTo>
                      <a:lnTo>
                        <a:pt x="49" y="893"/>
                      </a:lnTo>
                      <a:lnTo>
                        <a:pt x="44" y="891"/>
                      </a:lnTo>
                      <a:lnTo>
                        <a:pt x="35" y="885"/>
                      </a:lnTo>
                      <a:lnTo>
                        <a:pt x="27" y="881"/>
                      </a:lnTo>
                      <a:lnTo>
                        <a:pt x="25" y="854"/>
                      </a:lnTo>
                      <a:lnTo>
                        <a:pt x="22" y="813"/>
                      </a:lnTo>
                      <a:lnTo>
                        <a:pt x="19" y="793"/>
                      </a:lnTo>
                      <a:lnTo>
                        <a:pt x="16" y="775"/>
                      </a:lnTo>
                      <a:lnTo>
                        <a:pt x="14" y="769"/>
                      </a:lnTo>
                      <a:lnTo>
                        <a:pt x="11" y="763"/>
                      </a:lnTo>
                      <a:lnTo>
                        <a:pt x="9" y="759"/>
                      </a:lnTo>
                      <a:lnTo>
                        <a:pt x="4" y="758"/>
                      </a:lnTo>
                      <a:lnTo>
                        <a:pt x="2" y="748"/>
                      </a:lnTo>
                      <a:lnTo>
                        <a:pt x="0" y="740"/>
                      </a:lnTo>
                      <a:lnTo>
                        <a:pt x="1" y="734"/>
                      </a:lnTo>
                      <a:lnTo>
                        <a:pt x="3" y="730"/>
                      </a:lnTo>
                      <a:lnTo>
                        <a:pt x="6" y="725"/>
                      </a:lnTo>
                      <a:lnTo>
                        <a:pt x="12" y="718"/>
                      </a:lnTo>
                      <a:lnTo>
                        <a:pt x="22" y="707"/>
                      </a:lnTo>
                      <a:lnTo>
                        <a:pt x="25" y="703"/>
                      </a:lnTo>
                      <a:lnTo>
                        <a:pt x="25" y="698"/>
                      </a:lnTo>
                      <a:lnTo>
                        <a:pt x="25" y="686"/>
                      </a:lnTo>
                      <a:lnTo>
                        <a:pt x="26" y="679"/>
                      </a:lnTo>
                      <a:lnTo>
                        <a:pt x="27" y="674"/>
                      </a:lnTo>
                      <a:lnTo>
                        <a:pt x="28" y="671"/>
                      </a:lnTo>
                      <a:lnTo>
                        <a:pt x="29" y="666"/>
                      </a:lnTo>
                      <a:lnTo>
                        <a:pt x="31" y="664"/>
                      </a:lnTo>
                      <a:lnTo>
                        <a:pt x="33" y="662"/>
                      </a:lnTo>
                      <a:lnTo>
                        <a:pt x="37" y="661"/>
                      </a:lnTo>
                      <a:lnTo>
                        <a:pt x="39" y="660"/>
                      </a:lnTo>
                      <a:lnTo>
                        <a:pt x="45" y="660"/>
                      </a:lnTo>
                      <a:lnTo>
                        <a:pt x="52" y="661"/>
                      </a:lnTo>
                      <a:lnTo>
                        <a:pt x="58" y="663"/>
                      </a:lnTo>
                      <a:lnTo>
                        <a:pt x="65" y="666"/>
                      </a:lnTo>
                      <a:lnTo>
                        <a:pt x="79" y="673"/>
                      </a:lnTo>
                      <a:lnTo>
                        <a:pt x="90" y="676"/>
                      </a:lnTo>
                      <a:lnTo>
                        <a:pt x="93" y="676"/>
                      </a:lnTo>
                      <a:lnTo>
                        <a:pt x="95" y="676"/>
                      </a:lnTo>
                      <a:lnTo>
                        <a:pt x="96" y="675"/>
                      </a:lnTo>
                      <a:lnTo>
                        <a:pt x="98" y="673"/>
                      </a:lnTo>
                      <a:lnTo>
                        <a:pt x="100" y="667"/>
                      </a:lnTo>
                      <a:lnTo>
                        <a:pt x="102" y="660"/>
                      </a:lnTo>
                      <a:lnTo>
                        <a:pt x="102" y="640"/>
                      </a:lnTo>
                      <a:lnTo>
                        <a:pt x="102" y="622"/>
                      </a:lnTo>
                      <a:lnTo>
                        <a:pt x="104" y="613"/>
                      </a:lnTo>
                      <a:lnTo>
                        <a:pt x="107" y="606"/>
                      </a:lnTo>
                      <a:lnTo>
                        <a:pt x="111" y="597"/>
                      </a:lnTo>
                      <a:lnTo>
                        <a:pt x="117" y="588"/>
                      </a:lnTo>
                      <a:lnTo>
                        <a:pt x="123" y="583"/>
                      </a:lnTo>
                      <a:lnTo>
                        <a:pt x="131" y="578"/>
                      </a:lnTo>
                      <a:lnTo>
                        <a:pt x="134" y="574"/>
                      </a:lnTo>
                      <a:lnTo>
                        <a:pt x="136" y="571"/>
                      </a:lnTo>
                      <a:lnTo>
                        <a:pt x="138" y="569"/>
                      </a:lnTo>
                      <a:lnTo>
                        <a:pt x="138" y="565"/>
                      </a:lnTo>
                      <a:lnTo>
                        <a:pt x="130" y="561"/>
                      </a:lnTo>
                      <a:lnTo>
                        <a:pt x="123" y="557"/>
                      </a:lnTo>
                      <a:lnTo>
                        <a:pt x="118" y="551"/>
                      </a:lnTo>
                      <a:lnTo>
                        <a:pt x="112" y="544"/>
                      </a:lnTo>
                      <a:lnTo>
                        <a:pt x="106" y="541"/>
                      </a:lnTo>
                      <a:lnTo>
                        <a:pt x="100" y="538"/>
                      </a:lnTo>
                      <a:lnTo>
                        <a:pt x="97" y="533"/>
                      </a:lnTo>
                      <a:lnTo>
                        <a:pt x="95" y="531"/>
                      </a:lnTo>
                      <a:lnTo>
                        <a:pt x="94" y="528"/>
                      </a:lnTo>
                      <a:lnTo>
                        <a:pt x="95" y="525"/>
                      </a:lnTo>
                      <a:lnTo>
                        <a:pt x="96" y="523"/>
                      </a:lnTo>
                      <a:lnTo>
                        <a:pt x="99" y="520"/>
                      </a:lnTo>
                      <a:lnTo>
                        <a:pt x="107" y="516"/>
                      </a:lnTo>
                      <a:lnTo>
                        <a:pt x="117" y="514"/>
                      </a:lnTo>
                      <a:lnTo>
                        <a:pt x="127" y="514"/>
                      </a:lnTo>
                      <a:lnTo>
                        <a:pt x="138" y="515"/>
                      </a:lnTo>
                      <a:lnTo>
                        <a:pt x="146" y="515"/>
                      </a:lnTo>
                      <a:lnTo>
                        <a:pt x="153" y="514"/>
                      </a:lnTo>
                      <a:lnTo>
                        <a:pt x="160" y="513"/>
                      </a:lnTo>
                      <a:lnTo>
                        <a:pt x="167" y="511"/>
                      </a:lnTo>
                      <a:lnTo>
                        <a:pt x="174" y="509"/>
                      </a:lnTo>
                      <a:lnTo>
                        <a:pt x="181" y="509"/>
                      </a:lnTo>
                      <a:lnTo>
                        <a:pt x="188" y="509"/>
                      </a:lnTo>
                      <a:lnTo>
                        <a:pt x="197" y="512"/>
                      </a:lnTo>
                      <a:lnTo>
                        <a:pt x="211" y="518"/>
                      </a:lnTo>
                      <a:lnTo>
                        <a:pt x="227" y="524"/>
                      </a:lnTo>
                      <a:lnTo>
                        <a:pt x="235" y="526"/>
                      </a:lnTo>
                      <a:lnTo>
                        <a:pt x="243" y="527"/>
                      </a:lnTo>
                      <a:lnTo>
                        <a:pt x="252" y="527"/>
                      </a:lnTo>
                      <a:lnTo>
                        <a:pt x="259" y="525"/>
                      </a:lnTo>
                      <a:lnTo>
                        <a:pt x="262" y="524"/>
                      </a:lnTo>
                      <a:lnTo>
                        <a:pt x="265" y="522"/>
                      </a:lnTo>
                      <a:lnTo>
                        <a:pt x="267" y="520"/>
                      </a:lnTo>
                      <a:lnTo>
                        <a:pt x="268" y="517"/>
                      </a:lnTo>
                      <a:lnTo>
                        <a:pt x="270" y="512"/>
                      </a:lnTo>
                      <a:lnTo>
                        <a:pt x="270" y="505"/>
                      </a:lnTo>
                      <a:lnTo>
                        <a:pt x="270" y="499"/>
                      </a:lnTo>
                      <a:lnTo>
                        <a:pt x="271" y="491"/>
                      </a:lnTo>
                      <a:lnTo>
                        <a:pt x="271" y="483"/>
                      </a:lnTo>
                      <a:lnTo>
                        <a:pt x="273" y="475"/>
                      </a:lnTo>
                      <a:lnTo>
                        <a:pt x="276" y="466"/>
                      </a:lnTo>
                      <a:lnTo>
                        <a:pt x="279" y="459"/>
                      </a:lnTo>
                      <a:lnTo>
                        <a:pt x="279" y="453"/>
                      </a:lnTo>
                      <a:lnTo>
                        <a:pt x="278" y="448"/>
                      </a:lnTo>
                      <a:lnTo>
                        <a:pt x="274" y="444"/>
                      </a:lnTo>
                      <a:lnTo>
                        <a:pt x="270" y="441"/>
                      </a:lnTo>
                      <a:lnTo>
                        <a:pt x="264" y="435"/>
                      </a:lnTo>
                      <a:lnTo>
                        <a:pt x="255" y="431"/>
                      </a:lnTo>
                      <a:lnTo>
                        <a:pt x="238" y="421"/>
                      </a:lnTo>
                      <a:lnTo>
                        <a:pt x="218" y="408"/>
                      </a:lnTo>
                      <a:lnTo>
                        <a:pt x="208" y="402"/>
                      </a:lnTo>
                      <a:lnTo>
                        <a:pt x="199" y="397"/>
                      </a:lnTo>
                      <a:lnTo>
                        <a:pt x="190" y="393"/>
                      </a:lnTo>
                      <a:lnTo>
                        <a:pt x="183" y="392"/>
                      </a:lnTo>
                      <a:lnTo>
                        <a:pt x="175" y="392"/>
                      </a:lnTo>
                      <a:lnTo>
                        <a:pt x="167" y="393"/>
                      </a:lnTo>
                      <a:lnTo>
                        <a:pt x="162" y="395"/>
                      </a:lnTo>
                      <a:lnTo>
                        <a:pt x="157" y="397"/>
                      </a:lnTo>
                      <a:lnTo>
                        <a:pt x="147" y="404"/>
                      </a:lnTo>
                      <a:lnTo>
                        <a:pt x="134" y="410"/>
                      </a:lnTo>
                      <a:lnTo>
                        <a:pt x="123" y="412"/>
                      </a:lnTo>
                      <a:lnTo>
                        <a:pt x="114" y="415"/>
                      </a:lnTo>
                      <a:lnTo>
                        <a:pt x="106" y="416"/>
                      </a:lnTo>
                      <a:lnTo>
                        <a:pt x="99" y="416"/>
                      </a:lnTo>
                      <a:lnTo>
                        <a:pt x="94" y="415"/>
                      </a:lnTo>
                      <a:lnTo>
                        <a:pt x="89" y="412"/>
                      </a:lnTo>
                      <a:lnTo>
                        <a:pt x="85" y="410"/>
                      </a:lnTo>
                      <a:lnTo>
                        <a:pt x="82" y="407"/>
                      </a:lnTo>
                      <a:lnTo>
                        <a:pt x="80" y="403"/>
                      </a:lnTo>
                      <a:lnTo>
                        <a:pt x="78" y="397"/>
                      </a:lnTo>
                      <a:lnTo>
                        <a:pt x="76" y="392"/>
                      </a:lnTo>
                      <a:lnTo>
                        <a:pt x="75" y="384"/>
                      </a:lnTo>
                      <a:lnTo>
                        <a:pt x="73" y="369"/>
                      </a:lnTo>
                      <a:lnTo>
                        <a:pt x="72" y="351"/>
                      </a:lnTo>
                      <a:lnTo>
                        <a:pt x="70" y="338"/>
                      </a:lnTo>
                      <a:lnTo>
                        <a:pt x="67" y="326"/>
                      </a:lnTo>
                      <a:lnTo>
                        <a:pt x="65" y="314"/>
                      </a:lnTo>
                      <a:lnTo>
                        <a:pt x="63" y="301"/>
                      </a:lnTo>
                      <a:lnTo>
                        <a:pt x="63" y="301"/>
                      </a:lnTo>
                      <a:close/>
                    </a:path>
                  </a:pathLst>
                </a:custGeom>
                <a:solidFill>
                  <a:schemeClr val="bg2">
                    <a:lumMod val="90000"/>
                  </a:schemeClr>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6" name="Freeform 59">
                  <a:extLst>
                    <a:ext uri="{FF2B5EF4-FFF2-40B4-BE49-F238E27FC236}">
                      <a16:creationId xmlns:a16="http://schemas.microsoft.com/office/drawing/2014/main" id="{A57C4735-7469-458B-A274-BD26CF7C1EA4}"/>
                    </a:ext>
                  </a:extLst>
                </p:cNvPr>
                <p:cNvSpPr>
                  <a:spLocks/>
                </p:cNvSpPr>
                <p:nvPr/>
              </p:nvSpPr>
              <p:spPr bwMode="auto">
                <a:xfrm>
                  <a:off x="1626384" y="2760339"/>
                  <a:ext cx="279466" cy="284180"/>
                </a:xfrm>
                <a:custGeom>
                  <a:avLst/>
                  <a:gdLst>
                    <a:gd name="T0" fmla="*/ 227 w 845"/>
                    <a:gd name="T1" fmla="*/ 50 h 920"/>
                    <a:gd name="T2" fmla="*/ 269 w 845"/>
                    <a:gd name="T3" fmla="*/ 67 h 920"/>
                    <a:gd name="T4" fmla="*/ 306 w 845"/>
                    <a:gd name="T5" fmla="*/ 91 h 920"/>
                    <a:gd name="T6" fmla="*/ 351 w 845"/>
                    <a:gd name="T7" fmla="*/ 114 h 920"/>
                    <a:gd name="T8" fmla="*/ 364 w 845"/>
                    <a:gd name="T9" fmla="*/ 191 h 920"/>
                    <a:gd name="T10" fmla="*/ 398 w 845"/>
                    <a:gd name="T11" fmla="*/ 203 h 920"/>
                    <a:gd name="T12" fmla="*/ 459 w 845"/>
                    <a:gd name="T13" fmla="*/ 180 h 920"/>
                    <a:gd name="T14" fmla="*/ 539 w 845"/>
                    <a:gd name="T15" fmla="*/ 219 h 920"/>
                    <a:gd name="T16" fmla="*/ 560 w 845"/>
                    <a:gd name="T17" fmla="*/ 254 h 920"/>
                    <a:gd name="T18" fmla="*/ 552 w 845"/>
                    <a:gd name="T19" fmla="*/ 305 h 920"/>
                    <a:gd name="T20" fmla="*/ 519 w 845"/>
                    <a:gd name="T21" fmla="*/ 314 h 920"/>
                    <a:gd name="T22" fmla="*/ 451 w 845"/>
                    <a:gd name="T23" fmla="*/ 299 h 920"/>
                    <a:gd name="T24" fmla="*/ 391 w 845"/>
                    <a:gd name="T25" fmla="*/ 304 h 920"/>
                    <a:gd name="T26" fmla="*/ 384 w 845"/>
                    <a:gd name="T27" fmla="*/ 326 h 920"/>
                    <a:gd name="T28" fmla="*/ 422 w 845"/>
                    <a:gd name="T29" fmla="*/ 357 h 920"/>
                    <a:gd name="T30" fmla="*/ 391 w 845"/>
                    <a:gd name="T31" fmla="*/ 394 h 920"/>
                    <a:gd name="T32" fmla="*/ 380 w 845"/>
                    <a:gd name="T33" fmla="*/ 463 h 920"/>
                    <a:gd name="T34" fmla="*/ 336 w 845"/>
                    <a:gd name="T35" fmla="*/ 449 h 920"/>
                    <a:gd name="T36" fmla="*/ 312 w 845"/>
                    <a:gd name="T37" fmla="*/ 459 h 920"/>
                    <a:gd name="T38" fmla="*/ 296 w 845"/>
                    <a:gd name="T39" fmla="*/ 506 h 920"/>
                    <a:gd name="T40" fmla="*/ 293 w 845"/>
                    <a:gd name="T41" fmla="*/ 547 h 920"/>
                    <a:gd name="T42" fmla="*/ 311 w 845"/>
                    <a:gd name="T43" fmla="*/ 669 h 920"/>
                    <a:gd name="T44" fmla="*/ 356 w 845"/>
                    <a:gd name="T45" fmla="*/ 676 h 920"/>
                    <a:gd name="T46" fmla="*/ 390 w 845"/>
                    <a:gd name="T47" fmla="*/ 669 h 920"/>
                    <a:gd name="T48" fmla="*/ 415 w 845"/>
                    <a:gd name="T49" fmla="*/ 640 h 920"/>
                    <a:gd name="T50" fmla="*/ 459 w 845"/>
                    <a:gd name="T51" fmla="*/ 548 h 920"/>
                    <a:gd name="T52" fmla="*/ 487 w 845"/>
                    <a:gd name="T53" fmla="*/ 602 h 920"/>
                    <a:gd name="T54" fmla="*/ 533 w 845"/>
                    <a:gd name="T55" fmla="*/ 640 h 920"/>
                    <a:gd name="T56" fmla="*/ 572 w 845"/>
                    <a:gd name="T57" fmla="*/ 623 h 920"/>
                    <a:gd name="T58" fmla="*/ 600 w 845"/>
                    <a:gd name="T59" fmla="*/ 652 h 920"/>
                    <a:gd name="T60" fmla="*/ 636 w 845"/>
                    <a:gd name="T61" fmla="*/ 651 h 920"/>
                    <a:gd name="T62" fmla="*/ 685 w 845"/>
                    <a:gd name="T63" fmla="*/ 663 h 920"/>
                    <a:gd name="T64" fmla="*/ 741 w 845"/>
                    <a:gd name="T65" fmla="*/ 682 h 920"/>
                    <a:gd name="T66" fmla="*/ 766 w 845"/>
                    <a:gd name="T67" fmla="*/ 740 h 920"/>
                    <a:gd name="T68" fmla="*/ 818 w 845"/>
                    <a:gd name="T69" fmla="*/ 778 h 920"/>
                    <a:gd name="T70" fmla="*/ 836 w 845"/>
                    <a:gd name="T71" fmla="*/ 833 h 920"/>
                    <a:gd name="T72" fmla="*/ 837 w 845"/>
                    <a:gd name="T73" fmla="*/ 878 h 920"/>
                    <a:gd name="T74" fmla="*/ 753 w 845"/>
                    <a:gd name="T75" fmla="*/ 919 h 920"/>
                    <a:gd name="T76" fmla="*/ 701 w 845"/>
                    <a:gd name="T77" fmla="*/ 896 h 920"/>
                    <a:gd name="T78" fmla="*/ 646 w 845"/>
                    <a:gd name="T79" fmla="*/ 884 h 920"/>
                    <a:gd name="T80" fmla="*/ 567 w 845"/>
                    <a:gd name="T81" fmla="*/ 873 h 920"/>
                    <a:gd name="T82" fmla="*/ 502 w 845"/>
                    <a:gd name="T83" fmla="*/ 878 h 920"/>
                    <a:gd name="T84" fmla="*/ 444 w 845"/>
                    <a:gd name="T85" fmla="*/ 882 h 920"/>
                    <a:gd name="T86" fmla="*/ 383 w 845"/>
                    <a:gd name="T87" fmla="*/ 861 h 920"/>
                    <a:gd name="T88" fmla="*/ 363 w 845"/>
                    <a:gd name="T89" fmla="*/ 821 h 920"/>
                    <a:gd name="T90" fmla="*/ 333 w 845"/>
                    <a:gd name="T91" fmla="*/ 831 h 920"/>
                    <a:gd name="T92" fmla="*/ 303 w 845"/>
                    <a:gd name="T93" fmla="*/ 852 h 920"/>
                    <a:gd name="T94" fmla="*/ 285 w 845"/>
                    <a:gd name="T95" fmla="*/ 807 h 920"/>
                    <a:gd name="T96" fmla="*/ 309 w 845"/>
                    <a:gd name="T97" fmla="*/ 746 h 920"/>
                    <a:gd name="T98" fmla="*/ 284 w 845"/>
                    <a:gd name="T99" fmla="*/ 717 h 920"/>
                    <a:gd name="T100" fmla="*/ 228 w 845"/>
                    <a:gd name="T101" fmla="*/ 727 h 920"/>
                    <a:gd name="T102" fmla="*/ 214 w 845"/>
                    <a:gd name="T103" fmla="*/ 682 h 920"/>
                    <a:gd name="T104" fmla="*/ 195 w 845"/>
                    <a:gd name="T105" fmla="*/ 662 h 920"/>
                    <a:gd name="T106" fmla="*/ 151 w 845"/>
                    <a:gd name="T107" fmla="*/ 589 h 920"/>
                    <a:gd name="T108" fmla="*/ 126 w 845"/>
                    <a:gd name="T109" fmla="*/ 499 h 920"/>
                    <a:gd name="T110" fmla="*/ 119 w 845"/>
                    <a:gd name="T111" fmla="*/ 433 h 920"/>
                    <a:gd name="T112" fmla="*/ 64 w 845"/>
                    <a:gd name="T113" fmla="*/ 394 h 920"/>
                    <a:gd name="T114" fmla="*/ 10 w 845"/>
                    <a:gd name="T115" fmla="*/ 257 h 920"/>
                    <a:gd name="T116" fmla="*/ 1 w 845"/>
                    <a:gd name="T117" fmla="*/ 183 h 920"/>
                    <a:gd name="T118" fmla="*/ 28 w 845"/>
                    <a:gd name="T119" fmla="*/ 160 h 920"/>
                    <a:gd name="T120" fmla="*/ 88 w 845"/>
                    <a:gd name="T121" fmla="*/ 137 h 920"/>
                    <a:gd name="T122" fmla="*/ 120 w 845"/>
                    <a:gd name="T123" fmla="*/ 57 h 920"/>
                    <a:gd name="T124" fmla="*/ 137 w 845"/>
                    <a:gd name="T125" fmla="*/ 16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920">
                      <a:moveTo>
                        <a:pt x="194" y="0"/>
                      </a:moveTo>
                      <a:lnTo>
                        <a:pt x="202" y="10"/>
                      </a:lnTo>
                      <a:lnTo>
                        <a:pt x="208" y="21"/>
                      </a:lnTo>
                      <a:lnTo>
                        <a:pt x="214" y="33"/>
                      </a:lnTo>
                      <a:lnTo>
                        <a:pt x="220" y="44"/>
                      </a:lnTo>
                      <a:lnTo>
                        <a:pt x="224" y="47"/>
                      </a:lnTo>
                      <a:lnTo>
                        <a:pt x="227" y="50"/>
                      </a:lnTo>
                      <a:lnTo>
                        <a:pt x="230" y="52"/>
                      </a:lnTo>
                      <a:lnTo>
                        <a:pt x="233" y="54"/>
                      </a:lnTo>
                      <a:lnTo>
                        <a:pt x="242" y="55"/>
                      </a:lnTo>
                      <a:lnTo>
                        <a:pt x="251" y="56"/>
                      </a:lnTo>
                      <a:lnTo>
                        <a:pt x="258" y="58"/>
                      </a:lnTo>
                      <a:lnTo>
                        <a:pt x="263" y="62"/>
                      </a:lnTo>
                      <a:lnTo>
                        <a:pt x="269" y="67"/>
                      </a:lnTo>
                      <a:lnTo>
                        <a:pt x="273" y="71"/>
                      </a:lnTo>
                      <a:lnTo>
                        <a:pt x="278" y="76"/>
                      </a:lnTo>
                      <a:lnTo>
                        <a:pt x="282" y="82"/>
                      </a:lnTo>
                      <a:lnTo>
                        <a:pt x="287" y="86"/>
                      </a:lnTo>
                      <a:lnTo>
                        <a:pt x="294" y="89"/>
                      </a:lnTo>
                      <a:lnTo>
                        <a:pt x="299" y="90"/>
                      </a:lnTo>
                      <a:lnTo>
                        <a:pt x="306" y="91"/>
                      </a:lnTo>
                      <a:lnTo>
                        <a:pt x="313" y="91"/>
                      </a:lnTo>
                      <a:lnTo>
                        <a:pt x="320" y="91"/>
                      </a:lnTo>
                      <a:lnTo>
                        <a:pt x="334" y="90"/>
                      </a:lnTo>
                      <a:lnTo>
                        <a:pt x="347" y="89"/>
                      </a:lnTo>
                      <a:lnTo>
                        <a:pt x="347" y="89"/>
                      </a:lnTo>
                      <a:lnTo>
                        <a:pt x="349" y="102"/>
                      </a:lnTo>
                      <a:lnTo>
                        <a:pt x="351" y="114"/>
                      </a:lnTo>
                      <a:lnTo>
                        <a:pt x="354" y="126"/>
                      </a:lnTo>
                      <a:lnTo>
                        <a:pt x="356" y="139"/>
                      </a:lnTo>
                      <a:lnTo>
                        <a:pt x="357" y="157"/>
                      </a:lnTo>
                      <a:lnTo>
                        <a:pt x="359" y="172"/>
                      </a:lnTo>
                      <a:lnTo>
                        <a:pt x="360" y="180"/>
                      </a:lnTo>
                      <a:lnTo>
                        <a:pt x="362" y="185"/>
                      </a:lnTo>
                      <a:lnTo>
                        <a:pt x="364" y="191"/>
                      </a:lnTo>
                      <a:lnTo>
                        <a:pt x="366" y="195"/>
                      </a:lnTo>
                      <a:lnTo>
                        <a:pt x="369" y="198"/>
                      </a:lnTo>
                      <a:lnTo>
                        <a:pt x="373" y="200"/>
                      </a:lnTo>
                      <a:lnTo>
                        <a:pt x="378" y="203"/>
                      </a:lnTo>
                      <a:lnTo>
                        <a:pt x="383" y="204"/>
                      </a:lnTo>
                      <a:lnTo>
                        <a:pt x="390" y="204"/>
                      </a:lnTo>
                      <a:lnTo>
                        <a:pt x="398" y="203"/>
                      </a:lnTo>
                      <a:lnTo>
                        <a:pt x="407" y="200"/>
                      </a:lnTo>
                      <a:lnTo>
                        <a:pt x="418" y="198"/>
                      </a:lnTo>
                      <a:lnTo>
                        <a:pt x="431" y="192"/>
                      </a:lnTo>
                      <a:lnTo>
                        <a:pt x="441" y="185"/>
                      </a:lnTo>
                      <a:lnTo>
                        <a:pt x="446" y="183"/>
                      </a:lnTo>
                      <a:lnTo>
                        <a:pt x="451" y="181"/>
                      </a:lnTo>
                      <a:lnTo>
                        <a:pt x="459" y="180"/>
                      </a:lnTo>
                      <a:lnTo>
                        <a:pt x="467" y="180"/>
                      </a:lnTo>
                      <a:lnTo>
                        <a:pt x="474" y="181"/>
                      </a:lnTo>
                      <a:lnTo>
                        <a:pt x="483" y="185"/>
                      </a:lnTo>
                      <a:lnTo>
                        <a:pt x="492" y="190"/>
                      </a:lnTo>
                      <a:lnTo>
                        <a:pt x="502" y="196"/>
                      </a:lnTo>
                      <a:lnTo>
                        <a:pt x="522" y="209"/>
                      </a:lnTo>
                      <a:lnTo>
                        <a:pt x="539" y="219"/>
                      </a:lnTo>
                      <a:lnTo>
                        <a:pt x="548" y="223"/>
                      </a:lnTo>
                      <a:lnTo>
                        <a:pt x="554" y="229"/>
                      </a:lnTo>
                      <a:lnTo>
                        <a:pt x="558" y="232"/>
                      </a:lnTo>
                      <a:lnTo>
                        <a:pt x="562" y="236"/>
                      </a:lnTo>
                      <a:lnTo>
                        <a:pt x="563" y="241"/>
                      </a:lnTo>
                      <a:lnTo>
                        <a:pt x="563" y="247"/>
                      </a:lnTo>
                      <a:lnTo>
                        <a:pt x="560" y="254"/>
                      </a:lnTo>
                      <a:lnTo>
                        <a:pt x="557" y="263"/>
                      </a:lnTo>
                      <a:lnTo>
                        <a:pt x="555" y="271"/>
                      </a:lnTo>
                      <a:lnTo>
                        <a:pt x="555" y="279"/>
                      </a:lnTo>
                      <a:lnTo>
                        <a:pt x="554" y="287"/>
                      </a:lnTo>
                      <a:lnTo>
                        <a:pt x="554" y="293"/>
                      </a:lnTo>
                      <a:lnTo>
                        <a:pt x="554" y="300"/>
                      </a:lnTo>
                      <a:lnTo>
                        <a:pt x="552" y="305"/>
                      </a:lnTo>
                      <a:lnTo>
                        <a:pt x="551" y="308"/>
                      </a:lnTo>
                      <a:lnTo>
                        <a:pt x="549" y="310"/>
                      </a:lnTo>
                      <a:lnTo>
                        <a:pt x="546" y="312"/>
                      </a:lnTo>
                      <a:lnTo>
                        <a:pt x="543" y="313"/>
                      </a:lnTo>
                      <a:lnTo>
                        <a:pt x="536" y="315"/>
                      </a:lnTo>
                      <a:lnTo>
                        <a:pt x="527" y="315"/>
                      </a:lnTo>
                      <a:lnTo>
                        <a:pt x="519" y="314"/>
                      </a:lnTo>
                      <a:lnTo>
                        <a:pt x="511" y="312"/>
                      </a:lnTo>
                      <a:lnTo>
                        <a:pt x="495" y="306"/>
                      </a:lnTo>
                      <a:lnTo>
                        <a:pt x="481" y="300"/>
                      </a:lnTo>
                      <a:lnTo>
                        <a:pt x="472" y="297"/>
                      </a:lnTo>
                      <a:lnTo>
                        <a:pt x="465" y="297"/>
                      </a:lnTo>
                      <a:lnTo>
                        <a:pt x="458" y="297"/>
                      </a:lnTo>
                      <a:lnTo>
                        <a:pt x="451" y="299"/>
                      </a:lnTo>
                      <a:lnTo>
                        <a:pt x="444" y="301"/>
                      </a:lnTo>
                      <a:lnTo>
                        <a:pt x="437" y="302"/>
                      </a:lnTo>
                      <a:lnTo>
                        <a:pt x="430" y="303"/>
                      </a:lnTo>
                      <a:lnTo>
                        <a:pt x="422" y="303"/>
                      </a:lnTo>
                      <a:lnTo>
                        <a:pt x="411" y="302"/>
                      </a:lnTo>
                      <a:lnTo>
                        <a:pt x="401" y="302"/>
                      </a:lnTo>
                      <a:lnTo>
                        <a:pt x="391" y="304"/>
                      </a:lnTo>
                      <a:lnTo>
                        <a:pt x="383" y="308"/>
                      </a:lnTo>
                      <a:lnTo>
                        <a:pt x="380" y="311"/>
                      </a:lnTo>
                      <a:lnTo>
                        <a:pt x="379" y="313"/>
                      </a:lnTo>
                      <a:lnTo>
                        <a:pt x="378" y="316"/>
                      </a:lnTo>
                      <a:lnTo>
                        <a:pt x="379" y="319"/>
                      </a:lnTo>
                      <a:lnTo>
                        <a:pt x="381" y="321"/>
                      </a:lnTo>
                      <a:lnTo>
                        <a:pt x="384" y="326"/>
                      </a:lnTo>
                      <a:lnTo>
                        <a:pt x="390" y="329"/>
                      </a:lnTo>
                      <a:lnTo>
                        <a:pt x="396" y="332"/>
                      </a:lnTo>
                      <a:lnTo>
                        <a:pt x="402" y="339"/>
                      </a:lnTo>
                      <a:lnTo>
                        <a:pt x="407" y="345"/>
                      </a:lnTo>
                      <a:lnTo>
                        <a:pt x="414" y="349"/>
                      </a:lnTo>
                      <a:lnTo>
                        <a:pt x="422" y="353"/>
                      </a:lnTo>
                      <a:lnTo>
                        <a:pt x="422" y="357"/>
                      </a:lnTo>
                      <a:lnTo>
                        <a:pt x="420" y="359"/>
                      </a:lnTo>
                      <a:lnTo>
                        <a:pt x="418" y="362"/>
                      </a:lnTo>
                      <a:lnTo>
                        <a:pt x="415" y="366"/>
                      </a:lnTo>
                      <a:lnTo>
                        <a:pt x="407" y="371"/>
                      </a:lnTo>
                      <a:lnTo>
                        <a:pt x="401" y="376"/>
                      </a:lnTo>
                      <a:lnTo>
                        <a:pt x="395" y="385"/>
                      </a:lnTo>
                      <a:lnTo>
                        <a:pt x="391" y="394"/>
                      </a:lnTo>
                      <a:lnTo>
                        <a:pt x="388" y="401"/>
                      </a:lnTo>
                      <a:lnTo>
                        <a:pt x="386" y="410"/>
                      </a:lnTo>
                      <a:lnTo>
                        <a:pt x="386" y="428"/>
                      </a:lnTo>
                      <a:lnTo>
                        <a:pt x="386" y="448"/>
                      </a:lnTo>
                      <a:lnTo>
                        <a:pt x="384" y="455"/>
                      </a:lnTo>
                      <a:lnTo>
                        <a:pt x="382" y="461"/>
                      </a:lnTo>
                      <a:lnTo>
                        <a:pt x="380" y="463"/>
                      </a:lnTo>
                      <a:lnTo>
                        <a:pt x="379" y="464"/>
                      </a:lnTo>
                      <a:lnTo>
                        <a:pt x="377" y="464"/>
                      </a:lnTo>
                      <a:lnTo>
                        <a:pt x="374" y="464"/>
                      </a:lnTo>
                      <a:lnTo>
                        <a:pt x="363" y="461"/>
                      </a:lnTo>
                      <a:lnTo>
                        <a:pt x="349" y="454"/>
                      </a:lnTo>
                      <a:lnTo>
                        <a:pt x="342" y="451"/>
                      </a:lnTo>
                      <a:lnTo>
                        <a:pt x="336" y="449"/>
                      </a:lnTo>
                      <a:lnTo>
                        <a:pt x="329" y="448"/>
                      </a:lnTo>
                      <a:lnTo>
                        <a:pt x="323" y="448"/>
                      </a:lnTo>
                      <a:lnTo>
                        <a:pt x="321" y="449"/>
                      </a:lnTo>
                      <a:lnTo>
                        <a:pt x="317" y="450"/>
                      </a:lnTo>
                      <a:lnTo>
                        <a:pt x="315" y="452"/>
                      </a:lnTo>
                      <a:lnTo>
                        <a:pt x="313" y="454"/>
                      </a:lnTo>
                      <a:lnTo>
                        <a:pt x="312" y="459"/>
                      </a:lnTo>
                      <a:lnTo>
                        <a:pt x="311" y="462"/>
                      </a:lnTo>
                      <a:lnTo>
                        <a:pt x="310" y="467"/>
                      </a:lnTo>
                      <a:lnTo>
                        <a:pt x="309" y="474"/>
                      </a:lnTo>
                      <a:lnTo>
                        <a:pt x="309" y="486"/>
                      </a:lnTo>
                      <a:lnTo>
                        <a:pt x="309" y="491"/>
                      </a:lnTo>
                      <a:lnTo>
                        <a:pt x="306" y="495"/>
                      </a:lnTo>
                      <a:lnTo>
                        <a:pt x="296" y="506"/>
                      </a:lnTo>
                      <a:lnTo>
                        <a:pt x="290" y="513"/>
                      </a:lnTo>
                      <a:lnTo>
                        <a:pt x="287" y="518"/>
                      </a:lnTo>
                      <a:lnTo>
                        <a:pt x="285" y="522"/>
                      </a:lnTo>
                      <a:lnTo>
                        <a:pt x="284" y="528"/>
                      </a:lnTo>
                      <a:lnTo>
                        <a:pt x="286" y="536"/>
                      </a:lnTo>
                      <a:lnTo>
                        <a:pt x="288" y="546"/>
                      </a:lnTo>
                      <a:lnTo>
                        <a:pt x="293" y="547"/>
                      </a:lnTo>
                      <a:lnTo>
                        <a:pt x="295" y="551"/>
                      </a:lnTo>
                      <a:lnTo>
                        <a:pt x="298" y="557"/>
                      </a:lnTo>
                      <a:lnTo>
                        <a:pt x="300" y="563"/>
                      </a:lnTo>
                      <a:lnTo>
                        <a:pt x="303" y="581"/>
                      </a:lnTo>
                      <a:lnTo>
                        <a:pt x="306" y="601"/>
                      </a:lnTo>
                      <a:lnTo>
                        <a:pt x="309" y="642"/>
                      </a:lnTo>
                      <a:lnTo>
                        <a:pt x="311" y="669"/>
                      </a:lnTo>
                      <a:lnTo>
                        <a:pt x="319" y="673"/>
                      </a:lnTo>
                      <a:lnTo>
                        <a:pt x="328" y="679"/>
                      </a:lnTo>
                      <a:lnTo>
                        <a:pt x="333" y="681"/>
                      </a:lnTo>
                      <a:lnTo>
                        <a:pt x="338" y="682"/>
                      </a:lnTo>
                      <a:lnTo>
                        <a:pt x="343" y="682"/>
                      </a:lnTo>
                      <a:lnTo>
                        <a:pt x="348" y="681"/>
                      </a:lnTo>
                      <a:lnTo>
                        <a:pt x="356" y="676"/>
                      </a:lnTo>
                      <a:lnTo>
                        <a:pt x="363" y="669"/>
                      </a:lnTo>
                      <a:lnTo>
                        <a:pt x="366" y="667"/>
                      </a:lnTo>
                      <a:lnTo>
                        <a:pt x="370" y="665"/>
                      </a:lnTo>
                      <a:lnTo>
                        <a:pt x="374" y="664"/>
                      </a:lnTo>
                      <a:lnTo>
                        <a:pt x="378" y="665"/>
                      </a:lnTo>
                      <a:lnTo>
                        <a:pt x="384" y="667"/>
                      </a:lnTo>
                      <a:lnTo>
                        <a:pt x="390" y="669"/>
                      </a:lnTo>
                      <a:lnTo>
                        <a:pt x="394" y="669"/>
                      </a:lnTo>
                      <a:lnTo>
                        <a:pt x="398" y="668"/>
                      </a:lnTo>
                      <a:lnTo>
                        <a:pt x="402" y="667"/>
                      </a:lnTo>
                      <a:lnTo>
                        <a:pt x="405" y="664"/>
                      </a:lnTo>
                      <a:lnTo>
                        <a:pt x="407" y="662"/>
                      </a:lnTo>
                      <a:lnTo>
                        <a:pt x="409" y="658"/>
                      </a:lnTo>
                      <a:lnTo>
                        <a:pt x="415" y="640"/>
                      </a:lnTo>
                      <a:lnTo>
                        <a:pt x="419" y="621"/>
                      </a:lnTo>
                      <a:lnTo>
                        <a:pt x="422" y="611"/>
                      </a:lnTo>
                      <a:lnTo>
                        <a:pt x="427" y="601"/>
                      </a:lnTo>
                      <a:lnTo>
                        <a:pt x="432" y="592"/>
                      </a:lnTo>
                      <a:lnTo>
                        <a:pt x="437" y="583"/>
                      </a:lnTo>
                      <a:lnTo>
                        <a:pt x="449" y="565"/>
                      </a:lnTo>
                      <a:lnTo>
                        <a:pt x="459" y="548"/>
                      </a:lnTo>
                      <a:lnTo>
                        <a:pt x="464" y="547"/>
                      </a:lnTo>
                      <a:lnTo>
                        <a:pt x="470" y="547"/>
                      </a:lnTo>
                      <a:lnTo>
                        <a:pt x="472" y="561"/>
                      </a:lnTo>
                      <a:lnTo>
                        <a:pt x="475" y="574"/>
                      </a:lnTo>
                      <a:lnTo>
                        <a:pt x="478" y="584"/>
                      </a:lnTo>
                      <a:lnTo>
                        <a:pt x="483" y="594"/>
                      </a:lnTo>
                      <a:lnTo>
                        <a:pt x="487" y="602"/>
                      </a:lnTo>
                      <a:lnTo>
                        <a:pt x="495" y="612"/>
                      </a:lnTo>
                      <a:lnTo>
                        <a:pt x="502" y="621"/>
                      </a:lnTo>
                      <a:lnTo>
                        <a:pt x="512" y="631"/>
                      </a:lnTo>
                      <a:lnTo>
                        <a:pt x="518" y="636"/>
                      </a:lnTo>
                      <a:lnTo>
                        <a:pt x="524" y="639"/>
                      </a:lnTo>
                      <a:lnTo>
                        <a:pt x="529" y="640"/>
                      </a:lnTo>
                      <a:lnTo>
                        <a:pt x="533" y="640"/>
                      </a:lnTo>
                      <a:lnTo>
                        <a:pt x="539" y="639"/>
                      </a:lnTo>
                      <a:lnTo>
                        <a:pt x="543" y="637"/>
                      </a:lnTo>
                      <a:lnTo>
                        <a:pt x="548" y="635"/>
                      </a:lnTo>
                      <a:lnTo>
                        <a:pt x="552" y="632"/>
                      </a:lnTo>
                      <a:lnTo>
                        <a:pt x="560" y="627"/>
                      </a:lnTo>
                      <a:lnTo>
                        <a:pt x="569" y="624"/>
                      </a:lnTo>
                      <a:lnTo>
                        <a:pt x="572" y="623"/>
                      </a:lnTo>
                      <a:lnTo>
                        <a:pt x="577" y="624"/>
                      </a:lnTo>
                      <a:lnTo>
                        <a:pt x="581" y="627"/>
                      </a:lnTo>
                      <a:lnTo>
                        <a:pt x="584" y="631"/>
                      </a:lnTo>
                      <a:lnTo>
                        <a:pt x="587" y="637"/>
                      </a:lnTo>
                      <a:lnTo>
                        <a:pt x="592" y="642"/>
                      </a:lnTo>
                      <a:lnTo>
                        <a:pt x="596" y="648"/>
                      </a:lnTo>
                      <a:lnTo>
                        <a:pt x="600" y="652"/>
                      </a:lnTo>
                      <a:lnTo>
                        <a:pt x="606" y="656"/>
                      </a:lnTo>
                      <a:lnTo>
                        <a:pt x="611" y="657"/>
                      </a:lnTo>
                      <a:lnTo>
                        <a:pt x="615" y="658"/>
                      </a:lnTo>
                      <a:lnTo>
                        <a:pt x="618" y="658"/>
                      </a:lnTo>
                      <a:lnTo>
                        <a:pt x="621" y="657"/>
                      </a:lnTo>
                      <a:lnTo>
                        <a:pt x="624" y="656"/>
                      </a:lnTo>
                      <a:lnTo>
                        <a:pt x="636" y="651"/>
                      </a:lnTo>
                      <a:lnTo>
                        <a:pt x="645" y="650"/>
                      </a:lnTo>
                      <a:lnTo>
                        <a:pt x="651" y="651"/>
                      </a:lnTo>
                      <a:lnTo>
                        <a:pt x="657" y="653"/>
                      </a:lnTo>
                      <a:lnTo>
                        <a:pt x="662" y="656"/>
                      </a:lnTo>
                      <a:lnTo>
                        <a:pt x="667" y="659"/>
                      </a:lnTo>
                      <a:lnTo>
                        <a:pt x="675" y="662"/>
                      </a:lnTo>
                      <a:lnTo>
                        <a:pt x="685" y="663"/>
                      </a:lnTo>
                      <a:lnTo>
                        <a:pt x="699" y="662"/>
                      </a:lnTo>
                      <a:lnTo>
                        <a:pt x="712" y="661"/>
                      </a:lnTo>
                      <a:lnTo>
                        <a:pt x="718" y="662"/>
                      </a:lnTo>
                      <a:lnTo>
                        <a:pt x="724" y="663"/>
                      </a:lnTo>
                      <a:lnTo>
                        <a:pt x="730" y="667"/>
                      </a:lnTo>
                      <a:lnTo>
                        <a:pt x="735" y="673"/>
                      </a:lnTo>
                      <a:lnTo>
                        <a:pt x="741" y="682"/>
                      </a:lnTo>
                      <a:lnTo>
                        <a:pt x="745" y="692"/>
                      </a:lnTo>
                      <a:lnTo>
                        <a:pt x="748" y="703"/>
                      </a:lnTo>
                      <a:lnTo>
                        <a:pt x="752" y="712"/>
                      </a:lnTo>
                      <a:lnTo>
                        <a:pt x="755" y="722"/>
                      </a:lnTo>
                      <a:lnTo>
                        <a:pt x="759" y="732"/>
                      </a:lnTo>
                      <a:lnTo>
                        <a:pt x="762" y="736"/>
                      </a:lnTo>
                      <a:lnTo>
                        <a:pt x="766" y="740"/>
                      </a:lnTo>
                      <a:lnTo>
                        <a:pt x="770" y="745"/>
                      </a:lnTo>
                      <a:lnTo>
                        <a:pt x="774" y="748"/>
                      </a:lnTo>
                      <a:lnTo>
                        <a:pt x="783" y="754"/>
                      </a:lnTo>
                      <a:lnTo>
                        <a:pt x="792" y="762"/>
                      </a:lnTo>
                      <a:lnTo>
                        <a:pt x="800" y="769"/>
                      </a:lnTo>
                      <a:lnTo>
                        <a:pt x="809" y="774"/>
                      </a:lnTo>
                      <a:lnTo>
                        <a:pt x="818" y="778"/>
                      </a:lnTo>
                      <a:lnTo>
                        <a:pt x="827" y="784"/>
                      </a:lnTo>
                      <a:lnTo>
                        <a:pt x="837" y="789"/>
                      </a:lnTo>
                      <a:lnTo>
                        <a:pt x="845" y="796"/>
                      </a:lnTo>
                      <a:lnTo>
                        <a:pt x="845" y="796"/>
                      </a:lnTo>
                      <a:lnTo>
                        <a:pt x="836" y="816"/>
                      </a:lnTo>
                      <a:lnTo>
                        <a:pt x="836" y="825"/>
                      </a:lnTo>
                      <a:lnTo>
                        <a:pt x="836" y="833"/>
                      </a:lnTo>
                      <a:lnTo>
                        <a:pt x="837" y="840"/>
                      </a:lnTo>
                      <a:lnTo>
                        <a:pt x="839" y="846"/>
                      </a:lnTo>
                      <a:lnTo>
                        <a:pt x="839" y="854"/>
                      </a:lnTo>
                      <a:lnTo>
                        <a:pt x="839" y="861"/>
                      </a:lnTo>
                      <a:lnTo>
                        <a:pt x="838" y="869"/>
                      </a:lnTo>
                      <a:lnTo>
                        <a:pt x="837" y="878"/>
                      </a:lnTo>
                      <a:lnTo>
                        <a:pt x="837" y="878"/>
                      </a:lnTo>
                      <a:lnTo>
                        <a:pt x="822" y="885"/>
                      </a:lnTo>
                      <a:lnTo>
                        <a:pt x="805" y="895"/>
                      </a:lnTo>
                      <a:lnTo>
                        <a:pt x="786" y="904"/>
                      </a:lnTo>
                      <a:lnTo>
                        <a:pt x="770" y="912"/>
                      </a:lnTo>
                      <a:lnTo>
                        <a:pt x="764" y="915"/>
                      </a:lnTo>
                      <a:lnTo>
                        <a:pt x="758" y="918"/>
                      </a:lnTo>
                      <a:lnTo>
                        <a:pt x="753" y="919"/>
                      </a:lnTo>
                      <a:lnTo>
                        <a:pt x="748" y="920"/>
                      </a:lnTo>
                      <a:lnTo>
                        <a:pt x="744" y="920"/>
                      </a:lnTo>
                      <a:lnTo>
                        <a:pt x="740" y="920"/>
                      </a:lnTo>
                      <a:lnTo>
                        <a:pt x="735" y="919"/>
                      </a:lnTo>
                      <a:lnTo>
                        <a:pt x="732" y="918"/>
                      </a:lnTo>
                      <a:lnTo>
                        <a:pt x="717" y="909"/>
                      </a:lnTo>
                      <a:lnTo>
                        <a:pt x="701" y="896"/>
                      </a:lnTo>
                      <a:lnTo>
                        <a:pt x="696" y="893"/>
                      </a:lnTo>
                      <a:lnTo>
                        <a:pt x="688" y="889"/>
                      </a:lnTo>
                      <a:lnTo>
                        <a:pt x="680" y="887"/>
                      </a:lnTo>
                      <a:lnTo>
                        <a:pt x="672" y="885"/>
                      </a:lnTo>
                      <a:lnTo>
                        <a:pt x="663" y="884"/>
                      </a:lnTo>
                      <a:lnTo>
                        <a:pt x="654" y="884"/>
                      </a:lnTo>
                      <a:lnTo>
                        <a:pt x="646" y="884"/>
                      </a:lnTo>
                      <a:lnTo>
                        <a:pt x="639" y="885"/>
                      </a:lnTo>
                      <a:lnTo>
                        <a:pt x="627" y="886"/>
                      </a:lnTo>
                      <a:lnTo>
                        <a:pt x="617" y="886"/>
                      </a:lnTo>
                      <a:lnTo>
                        <a:pt x="608" y="885"/>
                      </a:lnTo>
                      <a:lnTo>
                        <a:pt x="600" y="883"/>
                      </a:lnTo>
                      <a:lnTo>
                        <a:pt x="585" y="878"/>
                      </a:lnTo>
                      <a:lnTo>
                        <a:pt x="567" y="873"/>
                      </a:lnTo>
                      <a:lnTo>
                        <a:pt x="551" y="871"/>
                      </a:lnTo>
                      <a:lnTo>
                        <a:pt x="533" y="871"/>
                      </a:lnTo>
                      <a:lnTo>
                        <a:pt x="526" y="872"/>
                      </a:lnTo>
                      <a:lnTo>
                        <a:pt x="517" y="873"/>
                      </a:lnTo>
                      <a:lnTo>
                        <a:pt x="510" y="875"/>
                      </a:lnTo>
                      <a:lnTo>
                        <a:pt x="502" y="878"/>
                      </a:lnTo>
                      <a:lnTo>
                        <a:pt x="502" y="878"/>
                      </a:lnTo>
                      <a:lnTo>
                        <a:pt x="492" y="880"/>
                      </a:lnTo>
                      <a:lnTo>
                        <a:pt x="484" y="882"/>
                      </a:lnTo>
                      <a:lnTo>
                        <a:pt x="475" y="884"/>
                      </a:lnTo>
                      <a:lnTo>
                        <a:pt x="465" y="886"/>
                      </a:lnTo>
                      <a:lnTo>
                        <a:pt x="458" y="886"/>
                      </a:lnTo>
                      <a:lnTo>
                        <a:pt x="450" y="884"/>
                      </a:lnTo>
                      <a:lnTo>
                        <a:pt x="444" y="882"/>
                      </a:lnTo>
                      <a:lnTo>
                        <a:pt x="436" y="880"/>
                      </a:lnTo>
                      <a:lnTo>
                        <a:pt x="422" y="877"/>
                      </a:lnTo>
                      <a:lnTo>
                        <a:pt x="408" y="874"/>
                      </a:lnTo>
                      <a:lnTo>
                        <a:pt x="402" y="872"/>
                      </a:lnTo>
                      <a:lnTo>
                        <a:pt x="395" y="870"/>
                      </a:lnTo>
                      <a:lnTo>
                        <a:pt x="389" y="867"/>
                      </a:lnTo>
                      <a:lnTo>
                        <a:pt x="383" y="861"/>
                      </a:lnTo>
                      <a:lnTo>
                        <a:pt x="380" y="857"/>
                      </a:lnTo>
                      <a:lnTo>
                        <a:pt x="377" y="852"/>
                      </a:lnTo>
                      <a:lnTo>
                        <a:pt x="374" y="845"/>
                      </a:lnTo>
                      <a:lnTo>
                        <a:pt x="371" y="839"/>
                      </a:lnTo>
                      <a:lnTo>
                        <a:pt x="368" y="832"/>
                      </a:lnTo>
                      <a:lnTo>
                        <a:pt x="365" y="826"/>
                      </a:lnTo>
                      <a:lnTo>
                        <a:pt x="363" y="821"/>
                      </a:lnTo>
                      <a:lnTo>
                        <a:pt x="359" y="818"/>
                      </a:lnTo>
                      <a:lnTo>
                        <a:pt x="355" y="816"/>
                      </a:lnTo>
                      <a:lnTo>
                        <a:pt x="352" y="816"/>
                      </a:lnTo>
                      <a:lnTo>
                        <a:pt x="349" y="817"/>
                      </a:lnTo>
                      <a:lnTo>
                        <a:pt x="346" y="819"/>
                      </a:lnTo>
                      <a:lnTo>
                        <a:pt x="339" y="825"/>
                      </a:lnTo>
                      <a:lnTo>
                        <a:pt x="333" y="831"/>
                      </a:lnTo>
                      <a:lnTo>
                        <a:pt x="326" y="839"/>
                      </a:lnTo>
                      <a:lnTo>
                        <a:pt x="320" y="846"/>
                      </a:lnTo>
                      <a:lnTo>
                        <a:pt x="316" y="850"/>
                      </a:lnTo>
                      <a:lnTo>
                        <a:pt x="313" y="852"/>
                      </a:lnTo>
                      <a:lnTo>
                        <a:pt x="310" y="853"/>
                      </a:lnTo>
                      <a:lnTo>
                        <a:pt x="308" y="853"/>
                      </a:lnTo>
                      <a:lnTo>
                        <a:pt x="303" y="852"/>
                      </a:lnTo>
                      <a:lnTo>
                        <a:pt x="300" y="850"/>
                      </a:lnTo>
                      <a:lnTo>
                        <a:pt x="296" y="845"/>
                      </a:lnTo>
                      <a:lnTo>
                        <a:pt x="293" y="841"/>
                      </a:lnTo>
                      <a:lnTo>
                        <a:pt x="286" y="831"/>
                      </a:lnTo>
                      <a:lnTo>
                        <a:pt x="283" y="824"/>
                      </a:lnTo>
                      <a:lnTo>
                        <a:pt x="284" y="815"/>
                      </a:lnTo>
                      <a:lnTo>
                        <a:pt x="285" y="807"/>
                      </a:lnTo>
                      <a:lnTo>
                        <a:pt x="288" y="800"/>
                      </a:lnTo>
                      <a:lnTo>
                        <a:pt x="292" y="792"/>
                      </a:lnTo>
                      <a:lnTo>
                        <a:pt x="299" y="777"/>
                      </a:lnTo>
                      <a:lnTo>
                        <a:pt x="308" y="763"/>
                      </a:lnTo>
                      <a:lnTo>
                        <a:pt x="309" y="759"/>
                      </a:lnTo>
                      <a:lnTo>
                        <a:pt x="309" y="752"/>
                      </a:lnTo>
                      <a:lnTo>
                        <a:pt x="309" y="746"/>
                      </a:lnTo>
                      <a:lnTo>
                        <a:pt x="307" y="738"/>
                      </a:lnTo>
                      <a:lnTo>
                        <a:pt x="305" y="732"/>
                      </a:lnTo>
                      <a:lnTo>
                        <a:pt x="301" y="725"/>
                      </a:lnTo>
                      <a:lnTo>
                        <a:pt x="298" y="721"/>
                      </a:lnTo>
                      <a:lnTo>
                        <a:pt x="295" y="718"/>
                      </a:lnTo>
                      <a:lnTo>
                        <a:pt x="289" y="717"/>
                      </a:lnTo>
                      <a:lnTo>
                        <a:pt x="284" y="717"/>
                      </a:lnTo>
                      <a:lnTo>
                        <a:pt x="279" y="717"/>
                      </a:lnTo>
                      <a:lnTo>
                        <a:pt x="272" y="719"/>
                      </a:lnTo>
                      <a:lnTo>
                        <a:pt x="259" y="723"/>
                      </a:lnTo>
                      <a:lnTo>
                        <a:pt x="246" y="727"/>
                      </a:lnTo>
                      <a:lnTo>
                        <a:pt x="240" y="729"/>
                      </a:lnTo>
                      <a:lnTo>
                        <a:pt x="233" y="729"/>
                      </a:lnTo>
                      <a:lnTo>
                        <a:pt x="228" y="727"/>
                      </a:lnTo>
                      <a:lnTo>
                        <a:pt x="224" y="725"/>
                      </a:lnTo>
                      <a:lnTo>
                        <a:pt x="219" y="721"/>
                      </a:lnTo>
                      <a:lnTo>
                        <a:pt x="217" y="715"/>
                      </a:lnTo>
                      <a:lnTo>
                        <a:pt x="215" y="706"/>
                      </a:lnTo>
                      <a:lnTo>
                        <a:pt x="214" y="695"/>
                      </a:lnTo>
                      <a:lnTo>
                        <a:pt x="214" y="688"/>
                      </a:lnTo>
                      <a:lnTo>
                        <a:pt x="214" y="682"/>
                      </a:lnTo>
                      <a:lnTo>
                        <a:pt x="213" y="677"/>
                      </a:lnTo>
                      <a:lnTo>
                        <a:pt x="211" y="672"/>
                      </a:lnTo>
                      <a:lnTo>
                        <a:pt x="208" y="670"/>
                      </a:lnTo>
                      <a:lnTo>
                        <a:pt x="206" y="667"/>
                      </a:lnTo>
                      <a:lnTo>
                        <a:pt x="204" y="666"/>
                      </a:lnTo>
                      <a:lnTo>
                        <a:pt x="202" y="664"/>
                      </a:lnTo>
                      <a:lnTo>
                        <a:pt x="195" y="662"/>
                      </a:lnTo>
                      <a:lnTo>
                        <a:pt x="190" y="657"/>
                      </a:lnTo>
                      <a:lnTo>
                        <a:pt x="187" y="655"/>
                      </a:lnTo>
                      <a:lnTo>
                        <a:pt x="184" y="653"/>
                      </a:lnTo>
                      <a:lnTo>
                        <a:pt x="180" y="649"/>
                      </a:lnTo>
                      <a:lnTo>
                        <a:pt x="177" y="644"/>
                      </a:lnTo>
                      <a:lnTo>
                        <a:pt x="164" y="616"/>
                      </a:lnTo>
                      <a:lnTo>
                        <a:pt x="151" y="589"/>
                      </a:lnTo>
                      <a:lnTo>
                        <a:pt x="145" y="576"/>
                      </a:lnTo>
                      <a:lnTo>
                        <a:pt x="137" y="563"/>
                      </a:lnTo>
                      <a:lnTo>
                        <a:pt x="128" y="551"/>
                      </a:lnTo>
                      <a:lnTo>
                        <a:pt x="118" y="540"/>
                      </a:lnTo>
                      <a:lnTo>
                        <a:pt x="118" y="540"/>
                      </a:lnTo>
                      <a:lnTo>
                        <a:pt x="122" y="519"/>
                      </a:lnTo>
                      <a:lnTo>
                        <a:pt x="126" y="499"/>
                      </a:lnTo>
                      <a:lnTo>
                        <a:pt x="131" y="478"/>
                      </a:lnTo>
                      <a:lnTo>
                        <a:pt x="136" y="457"/>
                      </a:lnTo>
                      <a:lnTo>
                        <a:pt x="136" y="452"/>
                      </a:lnTo>
                      <a:lnTo>
                        <a:pt x="135" y="447"/>
                      </a:lnTo>
                      <a:lnTo>
                        <a:pt x="133" y="442"/>
                      </a:lnTo>
                      <a:lnTo>
                        <a:pt x="130" y="439"/>
                      </a:lnTo>
                      <a:lnTo>
                        <a:pt x="119" y="433"/>
                      </a:lnTo>
                      <a:lnTo>
                        <a:pt x="106" y="426"/>
                      </a:lnTo>
                      <a:lnTo>
                        <a:pt x="92" y="421"/>
                      </a:lnTo>
                      <a:lnTo>
                        <a:pt x="79" y="413"/>
                      </a:lnTo>
                      <a:lnTo>
                        <a:pt x="73" y="410"/>
                      </a:lnTo>
                      <a:lnTo>
                        <a:pt x="69" y="406"/>
                      </a:lnTo>
                      <a:lnTo>
                        <a:pt x="65" y="400"/>
                      </a:lnTo>
                      <a:lnTo>
                        <a:pt x="64" y="394"/>
                      </a:lnTo>
                      <a:lnTo>
                        <a:pt x="59" y="375"/>
                      </a:lnTo>
                      <a:lnTo>
                        <a:pt x="56" y="359"/>
                      </a:lnTo>
                      <a:lnTo>
                        <a:pt x="51" y="343"/>
                      </a:lnTo>
                      <a:lnTo>
                        <a:pt x="45" y="326"/>
                      </a:lnTo>
                      <a:lnTo>
                        <a:pt x="31" y="297"/>
                      </a:lnTo>
                      <a:lnTo>
                        <a:pt x="16" y="270"/>
                      </a:lnTo>
                      <a:lnTo>
                        <a:pt x="10" y="257"/>
                      </a:lnTo>
                      <a:lnTo>
                        <a:pt x="4" y="241"/>
                      </a:lnTo>
                      <a:lnTo>
                        <a:pt x="2" y="234"/>
                      </a:lnTo>
                      <a:lnTo>
                        <a:pt x="1" y="225"/>
                      </a:lnTo>
                      <a:lnTo>
                        <a:pt x="0" y="217"/>
                      </a:lnTo>
                      <a:lnTo>
                        <a:pt x="0" y="207"/>
                      </a:lnTo>
                      <a:lnTo>
                        <a:pt x="0" y="193"/>
                      </a:lnTo>
                      <a:lnTo>
                        <a:pt x="1" y="183"/>
                      </a:lnTo>
                      <a:lnTo>
                        <a:pt x="3" y="175"/>
                      </a:lnTo>
                      <a:lnTo>
                        <a:pt x="6" y="169"/>
                      </a:lnTo>
                      <a:lnTo>
                        <a:pt x="9" y="167"/>
                      </a:lnTo>
                      <a:lnTo>
                        <a:pt x="12" y="165"/>
                      </a:lnTo>
                      <a:lnTo>
                        <a:pt x="15" y="164"/>
                      </a:lnTo>
                      <a:lnTo>
                        <a:pt x="18" y="162"/>
                      </a:lnTo>
                      <a:lnTo>
                        <a:pt x="28" y="160"/>
                      </a:lnTo>
                      <a:lnTo>
                        <a:pt x="41" y="159"/>
                      </a:lnTo>
                      <a:lnTo>
                        <a:pt x="46" y="158"/>
                      </a:lnTo>
                      <a:lnTo>
                        <a:pt x="53" y="157"/>
                      </a:lnTo>
                      <a:lnTo>
                        <a:pt x="58" y="155"/>
                      </a:lnTo>
                      <a:lnTo>
                        <a:pt x="65" y="153"/>
                      </a:lnTo>
                      <a:lnTo>
                        <a:pt x="77" y="145"/>
                      </a:lnTo>
                      <a:lnTo>
                        <a:pt x="88" y="137"/>
                      </a:lnTo>
                      <a:lnTo>
                        <a:pt x="100" y="126"/>
                      </a:lnTo>
                      <a:lnTo>
                        <a:pt x="109" y="115"/>
                      </a:lnTo>
                      <a:lnTo>
                        <a:pt x="117" y="104"/>
                      </a:lnTo>
                      <a:lnTo>
                        <a:pt x="122" y="94"/>
                      </a:lnTo>
                      <a:lnTo>
                        <a:pt x="121" y="78"/>
                      </a:lnTo>
                      <a:lnTo>
                        <a:pt x="120" y="64"/>
                      </a:lnTo>
                      <a:lnTo>
                        <a:pt x="120" y="57"/>
                      </a:lnTo>
                      <a:lnTo>
                        <a:pt x="120" y="49"/>
                      </a:lnTo>
                      <a:lnTo>
                        <a:pt x="121" y="43"/>
                      </a:lnTo>
                      <a:lnTo>
                        <a:pt x="122" y="35"/>
                      </a:lnTo>
                      <a:lnTo>
                        <a:pt x="125" y="30"/>
                      </a:lnTo>
                      <a:lnTo>
                        <a:pt x="128" y="24"/>
                      </a:lnTo>
                      <a:lnTo>
                        <a:pt x="132" y="20"/>
                      </a:lnTo>
                      <a:lnTo>
                        <a:pt x="137" y="16"/>
                      </a:lnTo>
                      <a:lnTo>
                        <a:pt x="148" y="9"/>
                      </a:lnTo>
                      <a:lnTo>
                        <a:pt x="159" y="3"/>
                      </a:lnTo>
                      <a:lnTo>
                        <a:pt x="194" y="0"/>
                      </a:lnTo>
                      <a:lnTo>
                        <a:pt x="194" y="0"/>
                      </a:lnTo>
                      <a:close/>
                    </a:path>
                  </a:pathLst>
                </a:custGeom>
                <a:solidFill>
                  <a:srgbClr val="6600CC"/>
                </a:solid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7" name="Freeform 61">
                  <a:extLst>
                    <a:ext uri="{FF2B5EF4-FFF2-40B4-BE49-F238E27FC236}">
                      <a16:creationId xmlns:a16="http://schemas.microsoft.com/office/drawing/2014/main" id="{88092B0E-D573-49FB-86BD-33A037D88F26}"/>
                    </a:ext>
                  </a:extLst>
                </p:cNvPr>
                <p:cNvSpPr>
                  <a:spLocks/>
                </p:cNvSpPr>
                <p:nvPr/>
              </p:nvSpPr>
              <p:spPr bwMode="auto">
                <a:xfrm>
                  <a:off x="1733667" y="3029692"/>
                  <a:ext cx="173507" cy="205104"/>
                </a:xfrm>
                <a:custGeom>
                  <a:avLst/>
                  <a:gdLst>
                    <a:gd name="T0" fmla="*/ 202 w 523"/>
                    <a:gd name="T1" fmla="*/ 1 h 664"/>
                    <a:gd name="T2" fmla="*/ 261 w 523"/>
                    <a:gd name="T3" fmla="*/ 7 h 664"/>
                    <a:gd name="T4" fmla="*/ 303 w 523"/>
                    <a:gd name="T5" fmla="*/ 15 h 664"/>
                    <a:gd name="T6" fmla="*/ 339 w 523"/>
                    <a:gd name="T7" fmla="*/ 13 h 664"/>
                    <a:gd name="T8" fmla="*/ 372 w 523"/>
                    <a:gd name="T9" fmla="*/ 22 h 664"/>
                    <a:gd name="T10" fmla="*/ 411 w 523"/>
                    <a:gd name="T11" fmla="*/ 48 h 664"/>
                    <a:gd name="T12" fmla="*/ 429 w 523"/>
                    <a:gd name="T13" fmla="*/ 48 h 664"/>
                    <a:gd name="T14" fmla="*/ 462 w 523"/>
                    <a:gd name="T15" fmla="*/ 33 h 664"/>
                    <a:gd name="T16" fmla="*/ 513 w 523"/>
                    <a:gd name="T17" fmla="*/ 7 h 664"/>
                    <a:gd name="T18" fmla="*/ 498 w 523"/>
                    <a:gd name="T19" fmla="*/ 62 h 664"/>
                    <a:gd name="T20" fmla="*/ 474 w 523"/>
                    <a:gd name="T21" fmla="*/ 103 h 664"/>
                    <a:gd name="T22" fmla="*/ 443 w 523"/>
                    <a:gd name="T23" fmla="*/ 114 h 664"/>
                    <a:gd name="T24" fmla="*/ 415 w 523"/>
                    <a:gd name="T25" fmla="*/ 126 h 664"/>
                    <a:gd name="T26" fmla="*/ 394 w 523"/>
                    <a:gd name="T27" fmla="*/ 156 h 664"/>
                    <a:gd name="T28" fmla="*/ 373 w 523"/>
                    <a:gd name="T29" fmla="*/ 200 h 664"/>
                    <a:gd name="T30" fmla="*/ 357 w 523"/>
                    <a:gd name="T31" fmla="*/ 236 h 664"/>
                    <a:gd name="T32" fmla="*/ 337 w 523"/>
                    <a:gd name="T33" fmla="*/ 257 h 664"/>
                    <a:gd name="T34" fmla="*/ 313 w 523"/>
                    <a:gd name="T35" fmla="*/ 287 h 664"/>
                    <a:gd name="T36" fmla="*/ 305 w 523"/>
                    <a:gd name="T37" fmla="*/ 347 h 664"/>
                    <a:gd name="T38" fmla="*/ 293 w 523"/>
                    <a:gd name="T39" fmla="*/ 433 h 664"/>
                    <a:gd name="T40" fmla="*/ 272 w 523"/>
                    <a:gd name="T41" fmla="*/ 468 h 664"/>
                    <a:gd name="T42" fmla="*/ 238 w 523"/>
                    <a:gd name="T43" fmla="*/ 529 h 664"/>
                    <a:gd name="T44" fmla="*/ 209 w 523"/>
                    <a:gd name="T45" fmla="*/ 565 h 664"/>
                    <a:gd name="T46" fmla="*/ 200 w 523"/>
                    <a:gd name="T47" fmla="*/ 593 h 664"/>
                    <a:gd name="T48" fmla="*/ 188 w 523"/>
                    <a:gd name="T49" fmla="*/ 619 h 664"/>
                    <a:gd name="T50" fmla="*/ 171 w 523"/>
                    <a:gd name="T51" fmla="*/ 622 h 664"/>
                    <a:gd name="T52" fmla="*/ 148 w 523"/>
                    <a:gd name="T53" fmla="*/ 637 h 664"/>
                    <a:gd name="T54" fmla="*/ 140 w 523"/>
                    <a:gd name="T55" fmla="*/ 662 h 664"/>
                    <a:gd name="T56" fmla="*/ 107 w 523"/>
                    <a:gd name="T57" fmla="*/ 664 h 664"/>
                    <a:gd name="T58" fmla="*/ 97 w 523"/>
                    <a:gd name="T59" fmla="*/ 659 h 664"/>
                    <a:gd name="T60" fmla="*/ 81 w 523"/>
                    <a:gd name="T61" fmla="*/ 642 h 664"/>
                    <a:gd name="T62" fmla="*/ 56 w 523"/>
                    <a:gd name="T63" fmla="*/ 638 h 664"/>
                    <a:gd name="T64" fmla="*/ 45 w 523"/>
                    <a:gd name="T65" fmla="*/ 614 h 664"/>
                    <a:gd name="T66" fmla="*/ 44 w 523"/>
                    <a:gd name="T67" fmla="*/ 582 h 664"/>
                    <a:gd name="T68" fmla="*/ 59 w 523"/>
                    <a:gd name="T69" fmla="*/ 548 h 664"/>
                    <a:gd name="T70" fmla="*/ 63 w 523"/>
                    <a:gd name="T71" fmla="*/ 502 h 664"/>
                    <a:gd name="T72" fmla="*/ 81 w 523"/>
                    <a:gd name="T73" fmla="*/ 468 h 664"/>
                    <a:gd name="T74" fmla="*/ 98 w 523"/>
                    <a:gd name="T75" fmla="*/ 429 h 664"/>
                    <a:gd name="T76" fmla="*/ 96 w 523"/>
                    <a:gd name="T77" fmla="*/ 392 h 664"/>
                    <a:gd name="T78" fmla="*/ 73 w 523"/>
                    <a:gd name="T79" fmla="*/ 349 h 664"/>
                    <a:gd name="T80" fmla="*/ 25 w 523"/>
                    <a:gd name="T81" fmla="*/ 323 h 664"/>
                    <a:gd name="T82" fmla="*/ 2 w 523"/>
                    <a:gd name="T83" fmla="*/ 312 h 664"/>
                    <a:gd name="T84" fmla="*/ 1 w 523"/>
                    <a:gd name="T85" fmla="*/ 297 h 664"/>
                    <a:gd name="T86" fmla="*/ 13 w 523"/>
                    <a:gd name="T87" fmla="*/ 282 h 664"/>
                    <a:gd name="T88" fmla="*/ 16 w 523"/>
                    <a:gd name="T89" fmla="*/ 267 h 664"/>
                    <a:gd name="T90" fmla="*/ 6 w 523"/>
                    <a:gd name="T91" fmla="*/ 249 h 664"/>
                    <a:gd name="T92" fmla="*/ 12 w 523"/>
                    <a:gd name="T93" fmla="*/ 223 h 664"/>
                    <a:gd name="T94" fmla="*/ 11 w 523"/>
                    <a:gd name="T95" fmla="*/ 164 h 664"/>
                    <a:gd name="T96" fmla="*/ 23 w 523"/>
                    <a:gd name="T97" fmla="*/ 123 h 664"/>
                    <a:gd name="T98" fmla="*/ 47 w 523"/>
                    <a:gd name="T99" fmla="*/ 102 h 664"/>
                    <a:gd name="T100" fmla="*/ 66 w 523"/>
                    <a:gd name="T101" fmla="*/ 69 h 664"/>
                    <a:gd name="T102" fmla="*/ 92 w 523"/>
                    <a:gd name="T103" fmla="*/ 64 h 664"/>
                    <a:gd name="T104" fmla="*/ 138 w 523"/>
                    <a:gd name="T105" fmla="*/ 76 h 664"/>
                    <a:gd name="T106" fmla="*/ 165 w 523"/>
                    <a:gd name="T107" fmla="*/ 80 h 664"/>
                    <a:gd name="T108" fmla="*/ 180 w 523"/>
                    <a:gd name="T109" fmla="*/ 70 h 664"/>
                    <a:gd name="T110" fmla="*/ 182 w 523"/>
                    <a:gd name="T111" fmla="*/ 5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3" h="664">
                      <a:moveTo>
                        <a:pt x="178" y="7"/>
                      </a:moveTo>
                      <a:lnTo>
                        <a:pt x="186" y="4"/>
                      </a:lnTo>
                      <a:lnTo>
                        <a:pt x="193" y="2"/>
                      </a:lnTo>
                      <a:lnTo>
                        <a:pt x="202" y="1"/>
                      </a:lnTo>
                      <a:lnTo>
                        <a:pt x="209" y="0"/>
                      </a:lnTo>
                      <a:lnTo>
                        <a:pt x="227" y="0"/>
                      </a:lnTo>
                      <a:lnTo>
                        <a:pt x="243" y="2"/>
                      </a:lnTo>
                      <a:lnTo>
                        <a:pt x="261" y="7"/>
                      </a:lnTo>
                      <a:lnTo>
                        <a:pt x="276" y="12"/>
                      </a:lnTo>
                      <a:lnTo>
                        <a:pt x="284" y="14"/>
                      </a:lnTo>
                      <a:lnTo>
                        <a:pt x="293" y="15"/>
                      </a:lnTo>
                      <a:lnTo>
                        <a:pt x="303" y="15"/>
                      </a:lnTo>
                      <a:lnTo>
                        <a:pt x="315" y="14"/>
                      </a:lnTo>
                      <a:lnTo>
                        <a:pt x="322" y="13"/>
                      </a:lnTo>
                      <a:lnTo>
                        <a:pt x="330" y="13"/>
                      </a:lnTo>
                      <a:lnTo>
                        <a:pt x="339" y="13"/>
                      </a:lnTo>
                      <a:lnTo>
                        <a:pt x="348" y="14"/>
                      </a:lnTo>
                      <a:lnTo>
                        <a:pt x="356" y="16"/>
                      </a:lnTo>
                      <a:lnTo>
                        <a:pt x="364" y="18"/>
                      </a:lnTo>
                      <a:lnTo>
                        <a:pt x="372" y="22"/>
                      </a:lnTo>
                      <a:lnTo>
                        <a:pt x="377" y="25"/>
                      </a:lnTo>
                      <a:lnTo>
                        <a:pt x="393" y="38"/>
                      </a:lnTo>
                      <a:lnTo>
                        <a:pt x="408" y="47"/>
                      </a:lnTo>
                      <a:lnTo>
                        <a:pt x="411" y="48"/>
                      </a:lnTo>
                      <a:lnTo>
                        <a:pt x="416" y="49"/>
                      </a:lnTo>
                      <a:lnTo>
                        <a:pt x="420" y="49"/>
                      </a:lnTo>
                      <a:lnTo>
                        <a:pt x="424" y="49"/>
                      </a:lnTo>
                      <a:lnTo>
                        <a:pt x="429" y="48"/>
                      </a:lnTo>
                      <a:lnTo>
                        <a:pt x="434" y="47"/>
                      </a:lnTo>
                      <a:lnTo>
                        <a:pt x="440" y="44"/>
                      </a:lnTo>
                      <a:lnTo>
                        <a:pt x="446" y="41"/>
                      </a:lnTo>
                      <a:lnTo>
                        <a:pt x="462" y="33"/>
                      </a:lnTo>
                      <a:lnTo>
                        <a:pt x="481" y="24"/>
                      </a:lnTo>
                      <a:lnTo>
                        <a:pt x="498" y="14"/>
                      </a:lnTo>
                      <a:lnTo>
                        <a:pt x="513" y="7"/>
                      </a:lnTo>
                      <a:lnTo>
                        <a:pt x="513" y="7"/>
                      </a:lnTo>
                      <a:lnTo>
                        <a:pt x="523" y="34"/>
                      </a:lnTo>
                      <a:lnTo>
                        <a:pt x="514" y="43"/>
                      </a:lnTo>
                      <a:lnTo>
                        <a:pt x="507" y="52"/>
                      </a:lnTo>
                      <a:lnTo>
                        <a:pt x="498" y="62"/>
                      </a:lnTo>
                      <a:lnTo>
                        <a:pt x="490" y="70"/>
                      </a:lnTo>
                      <a:lnTo>
                        <a:pt x="486" y="83"/>
                      </a:lnTo>
                      <a:lnTo>
                        <a:pt x="481" y="96"/>
                      </a:lnTo>
                      <a:lnTo>
                        <a:pt x="474" y="103"/>
                      </a:lnTo>
                      <a:lnTo>
                        <a:pt x="467" y="107"/>
                      </a:lnTo>
                      <a:lnTo>
                        <a:pt x="459" y="110"/>
                      </a:lnTo>
                      <a:lnTo>
                        <a:pt x="450" y="112"/>
                      </a:lnTo>
                      <a:lnTo>
                        <a:pt x="443" y="114"/>
                      </a:lnTo>
                      <a:lnTo>
                        <a:pt x="434" y="116"/>
                      </a:lnTo>
                      <a:lnTo>
                        <a:pt x="427" y="118"/>
                      </a:lnTo>
                      <a:lnTo>
                        <a:pt x="420" y="122"/>
                      </a:lnTo>
                      <a:lnTo>
                        <a:pt x="415" y="126"/>
                      </a:lnTo>
                      <a:lnTo>
                        <a:pt x="409" y="132"/>
                      </a:lnTo>
                      <a:lnTo>
                        <a:pt x="405" y="137"/>
                      </a:lnTo>
                      <a:lnTo>
                        <a:pt x="401" y="143"/>
                      </a:lnTo>
                      <a:lnTo>
                        <a:pt x="394" y="156"/>
                      </a:lnTo>
                      <a:lnTo>
                        <a:pt x="389" y="170"/>
                      </a:lnTo>
                      <a:lnTo>
                        <a:pt x="381" y="179"/>
                      </a:lnTo>
                      <a:lnTo>
                        <a:pt x="376" y="189"/>
                      </a:lnTo>
                      <a:lnTo>
                        <a:pt x="373" y="200"/>
                      </a:lnTo>
                      <a:lnTo>
                        <a:pt x="369" y="210"/>
                      </a:lnTo>
                      <a:lnTo>
                        <a:pt x="366" y="219"/>
                      </a:lnTo>
                      <a:lnTo>
                        <a:pt x="361" y="230"/>
                      </a:lnTo>
                      <a:lnTo>
                        <a:pt x="357" y="236"/>
                      </a:lnTo>
                      <a:lnTo>
                        <a:pt x="354" y="240"/>
                      </a:lnTo>
                      <a:lnTo>
                        <a:pt x="350" y="245"/>
                      </a:lnTo>
                      <a:lnTo>
                        <a:pt x="345" y="251"/>
                      </a:lnTo>
                      <a:lnTo>
                        <a:pt x="337" y="257"/>
                      </a:lnTo>
                      <a:lnTo>
                        <a:pt x="329" y="264"/>
                      </a:lnTo>
                      <a:lnTo>
                        <a:pt x="323" y="271"/>
                      </a:lnTo>
                      <a:lnTo>
                        <a:pt x="318" y="279"/>
                      </a:lnTo>
                      <a:lnTo>
                        <a:pt x="313" y="287"/>
                      </a:lnTo>
                      <a:lnTo>
                        <a:pt x="310" y="296"/>
                      </a:lnTo>
                      <a:lnTo>
                        <a:pt x="307" y="305"/>
                      </a:lnTo>
                      <a:lnTo>
                        <a:pt x="306" y="314"/>
                      </a:lnTo>
                      <a:lnTo>
                        <a:pt x="305" y="347"/>
                      </a:lnTo>
                      <a:lnTo>
                        <a:pt x="301" y="387"/>
                      </a:lnTo>
                      <a:lnTo>
                        <a:pt x="298" y="406"/>
                      </a:lnTo>
                      <a:lnTo>
                        <a:pt x="295" y="425"/>
                      </a:lnTo>
                      <a:lnTo>
                        <a:pt x="293" y="433"/>
                      </a:lnTo>
                      <a:lnTo>
                        <a:pt x="289" y="440"/>
                      </a:lnTo>
                      <a:lnTo>
                        <a:pt x="286" y="446"/>
                      </a:lnTo>
                      <a:lnTo>
                        <a:pt x="283" y="452"/>
                      </a:lnTo>
                      <a:lnTo>
                        <a:pt x="272" y="468"/>
                      </a:lnTo>
                      <a:lnTo>
                        <a:pt x="263" y="483"/>
                      </a:lnTo>
                      <a:lnTo>
                        <a:pt x="254" y="498"/>
                      </a:lnTo>
                      <a:lnTo>
                        <a:pt x="241" y="514"/>
                      </a:lnTo>
                      <a:lnTo>
                        <a:pt x="238" y="529"/>
                      </a:lnTo>
                      <a:lnTo>
                        <a:pt x="234" y="546"/>
                      </a:lnTo>
                      <a:lnTo>
                        <a:pt x="226" y="553"/>
                      </a:lnTo>
                      <a:lnTo>
                        <a:pt x="215" y="561"/>
                      </a:lnTo>
                      <a:lnTo>
                        <a:pt x="209" y="565"/>
                      </a:lnTo>
                      <a:lnTo>
                        <a:pt x="205" y="569"/>
                      </a:lnTo>
                      <a:lnTo>
                        <a:pt x="202" y="575"/>
                      </a:lnTo>
                      <a:lnTo>
                        <a:pt x="201" y="581"/>
                      </a:lnTo>
                      <a:lnTo>
                        <a:pt x="200" y="593"/>
                      </a:lnTo>
                      <a:lnTo>
                        <a:pt x="197" y="606"/>
                      </a:lnTo>
                      <a:lnTo>
                        <a:pt x="193" y="612"/>
                      </a:lnTo>
                      <a:lnTo>
                        <a:pt x="190" y="617"/>
                      </a:lnTo>
                      <a:lnTo>
                        <a:pt x="188" y="619"/>
                      </a:lnTo>
                      <a:lnTo>
                        <a:pt x="186" y="620"/>
                      </a:lnTo>
                      <a:lnTo>
                        <a:pt x="182" y="621"/>
                      </a:lnTo>
                      <a:lnTo>
                        <a:pt x="179" y="622"/>
                      </a:lnTo>
                      <a:lnTo>
                        <a:pt x="171" y="622"/>
                      </a:lnTo>
                      <a:lnTo>
                        <a:pt x="163" y="624"/>
                      </a:lnTo>
                      <a:lnTo>
                        <a:pt x="157" y="628"/>
                      </a:lnTo>
                      <a:lnTo>
                        <a:pt x="151" y="632"/>
                      </a:lnTo>
                      <a:lnTo>
                        <a:pt x="148" y="637"/>
                      </a:lnTo>
                      <a:lnTo>
                        <a:pt x="145" y="644"/>
                      </a:lnTo>
                      <a:lnTo>
                        <a:pt x="143" y="652"/>
                      </a:lnTo>
                      <a:lnTo>
                        <a:pt x="140" y="662"/>
                      </a:lnTo>
                      <a:lnTo>
                        <a:pt x="140" y="662"/>
                      </a:lnTo>
                      <a:lnTo>
                        <a:pt x="133" y="661"/>
                      </a:lnTo>
                      <a:lnTo>
                        <a:pt x="124" y="663"/>
                      </a:lnTo>
                      <a:lnTo>
                        <a:pt x="116" y="664"/>
                      </a:lnTo>
                      <a:lnTo>
                        <a:pt x="107" y="664"/>
                      </a:lnTo>
                      <a:lnTo>
                        <a:pt x="104" y="663"/>
                      </a:lnTo>
                      <a:lnTo>
                        <a:pt x="100" y="662"/>
                      </a:lnTo>
                      <a:lnTo>
                        <a:pt x="98" y="660"/>
                      </a:lnTo>
                      <a:lnTo>
                        <a:pt x="97" y="659"/>
                      </a:lnTo>
                      <a:lnTo>
                        <a:pt x="94" y="654"/>
                      </a:lnTo>
                      <a:lnTo>
                        <a:pt x="91" y="648"/>
                      </a:lnTo>
                      <a:lnTo>
                        <a:pt x="86" y="645"/>
                      </a:lnTo>
                      <a:lnTo>
                        <a:pt x="81" y="642"/>
                      </a:lnTo>
                      <a:lnTo>
                        <a:pt x="74" y="641"/>
                      </a:lnTo>
                      <a:lnTo>
                        <a:pt x="68" y="641"/>
                      </a:lnTo>
                      <a:lnTo>
                        <a:pt x="62" y="639"/>
                      </a:lnTo>
                      <a:lnTo>
                        <a:pt x="56" y="638"/>
                      </a:lnTo>
                      <a:lnTo>
                        <a:pt x="52" y="636"/>
                      </a:lnTo>
                      <a:lnTo>
                        <a:pt x="49" y="633"/>
                      </a:lnTo>
                      <a:lnTo>
                        <a:pt x="46" y="623"/>
                      </a:lnTo>
                      <a:lnTo>
                        <a:pt x="45" y="614"/>
                      </a:lnTo>
                      <a:lnTo>
                        <a:pt x="44" y="604"/>
                      </a:lnTo>
                      <a:lnTo>
                        <a:pt x="44" y="594"/>
                      </a:lnTo>
                      <a:lnTo>
                        <a:pt x="43" y="588"/>
                      </a:lnTo>
                      <a:lnTo>
                        <a:pt x="44" y="582"/>
                      </a:lnTo>
                      <a:lnTo>
                        <a:pt x="46" y="576"/>
                      </a:lnTo>
                      <a:lnTo>
                        <a:pt x="49" y="570"/>
                      </a:lnTo>
                      <a:lnTo>
                        <a:pt x="54" y="558"/>
                      </a:lnTo>
                      <a:lnTo>
                        <a:pt x="59" y="548"/>
                      </a:lnTo>
                      <a:lnTo>
                        <a:pt x="60" y="531"/>
                      </a:lnTo>
                      <a:lnTo>
                        <a:pt x="60" y="515"/>
                      </a:lnTo>
                      <a:lnTo>
                        <a:pt x="62" y="509"/>
                      </a:lnTo>
                      <a:lnTo>
                        <a:pt x="63" y="502"/>
                      </a:lnTo>
                      <a:lnTo>
                        <a:pt x="65" y="496"/>
                      </a:lnTo>
                      <a:lnTo>
                        <a:pt x="68" y="490"/>
                      </a:lnTo>
                      <a:lnTo>
                        <a:pt x="74" y="479"/>
                      </a:lnTo>
                      <a:lnTo>
                        <a:pt x="81" y="468"/>
                      </a:lnTo>
                      <a:lnTo>
                        <a:pt x="87" y="456"/>
                      </a:lnTo>
                      <a:lnTo>
                        <a:pt x="94" y="443"/>
                      </a:lnTo>
                      <a:lnTo>
                        <a:pt x="96" y="436"/>
                      </a:lnTo>
                      <a:lnTo>
                        <a:pt x="98" y="429"/>
                      </a:lnTo>
                      <a:lnTo>
                        <a:pt x="99" y="422"/>
                      </a:lnTo>
                      <a:lnTo>
                        <a:pt x="99" y="414"/>
                      </a:lnTo>
                      <a:lnTo>
                        <a:pt x="98" y="404"/>
                      </a:lnTo>
                      <a:lnTo>
                        <a:pt x="96" y="392"/>
                      </a:lnTo>
                      <a:lnTo>
                        <a:pt x="92" y="381"/>
                      </a:lnTo>
                      <a:lnTo>
                        <a:pt x="86" y="369"/>
                      </a:lnTo>
                      <a:lnTo>
                        <a:pt x="80" y="359"/>
                      </a:lnTo>
                      <a:lnTo>
                        <a:pt x="73" y="349"/>
                      </a:lnTo>
                      <a:lnTo>
                        <a:pt x="65" y="340"/>
                      </a:lnTo>
                      <a:lnTo>
                        <a:pt x="57" y="335"/>
                      </a:lnTo>
                      <a:lnTo>
                        <a:pt x="43" y="330"/>
                      </a:lnTo>
                      <a:lnTo>
                        <a:pt x="25" y="323"/>
                      </a:lnTo>
                      <a:lnTo>
                        <a:pt x="15" y="320"/>
                      </a:lnTo>
                      <a:lnTo>
                        <a:pt x="8" y="317"/>
                      </a:lnTo>
                      <a:lnTo>
                        <a:pt x="4" y="314"/>
                      </a:lnTo>
                      <a:lnTo>
                        <a:pt x="2" y="312"/>
                      </a:lnTo>
                      <a:lnTo>
                        <a:pt x="1" y="310"/>
                      </a:lnTo>
                      <a:lnTo>
                        <a:pt x="0" y="307"/>
                      </a:lnTo>
                      <a:lnTo>
                        <a:pt x="1" y="301"/>
                      </a:lnTo>
                      <a:lnTo>
                        <a:pt x="1" y="297"/>
                      </a:lnTo>
                      <a:lnTo>
                        <a:pt x="2" y="294"/>
                      </a:lnTo>
                      <a:lnTo>
                        <a:pt x="4" y="291"/>
                      </a:lnTo>
                      <a:lnTo>
                        <a:pt x="9" y="285"/>
                      </a:lnTo>
                      <a:lnTo>
                        <a:pt x="13" y="282"/>
                      </a:lnTo>
                      <a:lnTo>
                        <a:pt x="16" y="278"/>
                      </a:lnTo>
                      <a:lnTo>
                        <a:pt x="17" y="273"/>
                      </a:lnTo>
                      <a:lnTo>
                        <a:pt x="17" y="270"/>
                      </a:lnTo>
                      <a:lnTo>
                        <a:pt x="16" y="267"/>
                      </a:lnTo>
                      <a:lnTo>
                        <a:pt x="14" y="263"/>
                      </a:lnTo>
                      <a:lnTo>
                        <a:pt x="11" y="257"/>
                      </a:lnTo>
                      <a:lnTo>
                        <a:pt x="8" y="253"/>
                      </a:lnTo>
                      <a:lnTo>
                        <a:pt x="6" y="249"/>
                      </a:lnTo>
                      <a:lnTo>
                        <a:pt x="5" y="244"/>
                      </a:lnTo>
                      <a:lnTo>
                        <a:pt x="6" y="240"/>
                      </a:lnTo>
                      <a:lnTo>
                        <a:pt x="10" y="231"/>
                      </a:lnTo>
                      <a:lnTo>
                        <a:pt x="12" y="223"/>
                      </a:lnTo>
                      <a:lnTo>
                        <a:pt x="10" y="207"/>
                      </a:lnTo>
                      <a:lnTo>
                        <a:pt x="8" y="193"/>
                      </a:lnTo>
                      <a:lnTo>
                        <a:pt x="9" y="178"/>
                      </a:lnTo>
                      <a:lnTo>
                        <a:pt x="11" y="164"/>
                      </a:lnTo>
                      <a:lnTo>
                        <a:pt x="13" y="150"/>
                      </a:lnTo>
                      <a:lnTo>
                        <a:pt x="17" y="136"/>
                      </a:lnTo>
                      <a:lnTo>
                        <a:pt x="19" y="130"/>
                      </a:lnTo>
                      <a:lnTo>
                        <a:pt x="23" y="123"/>
                      </a:lnTo>
                      <a:lnTo>
                        <a:pt x="26" y="119"/>
                      </a:lnTo>
                      <a:lnTo>
                        <a:pt x="29" y="116"/>
                      </a:lnTo>
                      <a:lnTo>
                        <a:pt x="38" y="109"/>
                      </a:lnTo>
                      <a:lnTo>
                        <a:pt x="47" y="102"/>
                      </a:lnTo>
                      <a:lnTo>
                        <a:pt x="52" y="91"/>
                      </a:lnTo>
                      <a:lnTo>
                        <a:pt x="56" y="80"/>
                      </a:lnTo>
                      <a:lnTo>
                        <a:pt x="60" y="74"/>
                      </a:lnTo>
                      <a:lnTo>
                        <a:pt x="66" y="69"/>
                      </a:lnTo>
                      <a:lnTo>
                        <a:pt x="72" y="66"/>
                      </a:lnTo>
                      <a:lnTo>
                        <a:pt x="79" y="65"/>
                      </a:lnTo>
                      <a:lnTo>
                        <a:pt x="85" y="64"/>
                      </a:lnTo>
                      <a:lnTo>
                        <a:pt x="92" y="64"/>
                      </a:lnTo>
                      <a:lnTo>
                        <a:pt x="99" y="65"/>
                      </a:lnTo>
                      <a:lnTo>
                        <a:pt x="107" y="67"/>
                      </a:lnTo>
                      <a:lnTo>
                        <a:pt x="123" y="71"/>
                      </a:lnTo>
                      <a:lnTo>
                        <a:pt x="138" y="76"/>
                      </a:lnTo>
                      <a:lnTo>
                        <a:pt x="145" y="78"/>
                      </a:lnTo>
                      <a:lnTo>
                        <a:pt x="152" y="79"/>
                      </a:lnTo>
                      <a:lnTo>
                        <a:pt x="159" y="80"/>
                      </a:lnTo>
                      <a:lnTo>
                        <a:pt x="165" y="80"/>
                      </a:lnTo>
                      <a:lnTo>
                        <a:pt x="171" y="79"/>
                      </a:lnTo>
                      <a:lnTo>
                        <a:pt x="175" y="77"/>
                      </a:lnTo>
                      <a:lnTo>
                        <a:pt x="178" y="74"/>
                      </a:lnTo>
                      <a:lnTo>
                        <a:pt x="180" y="70"/>
                      </a:lnTo>
                      <a:lnTo>
                        <a:pt x="182" y="66"/>
                      </a:lnTo>
                      <a:lnTo>
                        <a:pt x="182" y="61"/>
                      </a:lnTo>
                      <a:lnTo>
                        <a:pt x="184" y="55"/>
                      </a:lnTo>
                      <a:lnTo>
                        <a:pt x="182" y="50"/>
                      </a:lnTo>
                      <a:lnTo>
                        <a:pt x="179" y="26"/>
                      </a:lnTo>
                      <a:lnTo>
                        <a:pt x="178" y="7"/>
                      </a:lnTo>
                      <a:lnTo>
                        <a:pt x="178" y="7"/>
                      </a:lnTo>
                      <a:close/>
                    </a:path>
                  </a:pathLst>
                </a:custGeom>
                <a:solidFill>
                  <a:srgbClr val="6600CC"/>
                </a:solid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8" name="Freeform 63">
                  <a:extLst>
                    <a:ext uri="{FF2B5EF4-FFF2-40B4-BE49-F238E27FC236}">
                      <a16:creationId xmlns:a16="http://schemas.microsoft.com/office/drawing/2014/main" id="{34D786A6-2CBE-49E3-B169-F1DE959A27CD}"/>
                    </a:ext>
                  </a:extLst>
                </p:cNvPr>
                <p:cNvSpPr>
                  <a:spLocks/>
                </p:cNvSpPr>
                <p:nvPr/>
              </p:nvSpPr>
              <p:spPr bwMode="auto">
                <a:xfrm>
                  <a:off x="2500543" y="1572962"/>
                  <a:ext cx="536416" cy="770992"/>
                </a:xfrm>
                <a:custGeom>
                  <a:avLst/>
                  <a:gdLst>
                    <a:gd name="T0" fmla="*/ 213 w 1618"/>
                    <a:gd name="T1" fmla="*/ 155 h 2498"/>
                    <a:gd name="T2" fmla="*/ 209 w 1618"/>
                    <a:gd name="T3" fmla="*/ 284 h 2498"/>
                    <a:gd name="T4" fmla="*/ 202 w 1618"/>
                    <a:gd name="T5" fmla="*/ 436 h 2498"/>
                    <a:gd name="T6" fmla="*/ 173 w 1618"/>
                    <a:gd name="T7" fmla="*/ 556 h 2498"/>
                    <a:gd name="T8" fmla="*/ 110 w 1618"/>
                    <a:gd name="T9" fmla="*/ 657 h 2498"/>
                    <a:gd name="T10" fmla="*/ 112 w 1618"/>
                    <a:gd name="T11" fmla="*/ 766 h 2498"/>
                    <a:gd name="T12" fmla="*/ 81 w 1618"/>
                    <a:gd name="T13" fmla="*/ 835 h 2498"/>
                    <a:gd name="T14" fmla="*/ 151 w 1618"/>
                    <a:gd name="T15" fmla="*/ 860 h 2498"/>
                    <a:gd name="T16" fmla="*/ 170 w 1618"/>
                    <a:gd name="T17" fmla="*/ 968 h 2498"/>
                    <a:gd name="T18" fmla="*/ 268 w 1618"/>
                    <a:gd name="T19" fmla="*/ 982 h 2498"/>
                    <a:gd name="T20" fmla="*/ 198 w 1618"/>
                    <a:gd name="T21" fmla="*/ 1179 h 2498"/>
                    <a:gd name="T22" fmla="*/ 263 w 1618"/>
                    <a:gd name="T23" fmla="*/ 1287 h 2498"/>
                    <a:gd name="T24" fmla="*/ 315 w 1618"/>
                    <a:gd name="T25" fmla="*/ 1323 h 2498"/>
                    <a:gd name="T26" fmla="*/ 317 w 1618"/>
                    <a:gd name="T27" fmla="*/ 1415 h 2498"/>
                    <a:gd name="T28" fmla="*/ 282 w 1618"/>
                    <a:gd name="T29" fmla="*/ 1541 h 2498"/>
                    <a:gd name="T30" fmla="*/ 186 w 1618"/>
                    <a:gd name="T31" fmla="*/ 1635 h 2498"/>
                    <a:gd name="T32" fmla="*/ 15 w 1618"/>
                    <a:gd name="T33" fmla="*/ 1603 h 2498"/>
                    <a:gd name="T34" fmla="*/ 177 w 1618"/>
                    <a:gd name="T35" fmla="*/ 1773 h 2498"/>
                    <a:gd name="T36" fmla="*/ 262 w 1618"/>
                    <a:gd name="T37" fmla="*/ 1774 h 2498"/>
                    <a:gd name="T38" fmla="*/ 377 w 1618"/>
                    <a:gd name="T39" fmla="*/ 1800 h 2498"/>
                    <a:gd name="T40" fmla="*/ 403 w 1618"/>
                    <a:gd name="T41" fmla="*/ 1724 h 2498"/>
                    <a:gd name="T42" fmla="*/ 545 w 1618"/>
                    <a:gd name="T43" fmla="*/ 1726 h 2498"/>
                    <a:gd name="T44" fmla="*/ 616 w 1618"/>
                    <a:gd name="T45" fmla="*/ 1723 h 2498"/>
                    <a:gd name="T46" fmla="*/ 667 w 1618"/>
                    <a:gd name="T47" fmla="*/ 1805 h 2498"/>
                    <a:gd name="T48" fmla="*/ 722 w 1618"/>
                    <a:gd name="T49" fmla="*/ 1859 h 2498"/>
                    <a:gd name="T50" fmla="*/ 777 w 1618"/>
                    <a:gd name="T51" fmla="*/ 1956 h 2498"/>
                    <a:gd name="T52" fmla="*/ 785 w 1618"/>
                    <a:gd name="T53" fmla="*/ 2079 h 2498"/>
                    <a:gd name="T54" fmla="*/ 799 w 1618"/>
                    <a:gd name="T55" fmla="*/ 2194 h 2498"/>
                    <a:gd name="T56" fmla="*/ 865 w 1618"/>
                    <a:gd name="T57" fmla="*/ 2310 h 2498"/>
                    <a:gd name="T58" fmla="*/ 916 w 1618"/>
                    <a:gd name="T59" fmla="*/ 2359 h 2498"/>
                    <a:gd name="T60" fmla="*/ 1011 w 1618"/>
                    <a:gd name="T61" fmla="*/ 2371 h 2498"/>
                    <a:gd name="T62" fmla="*/ 1117 w 1618"/>
                    <a:gd name="T63" fmla="*/ 2450 h 2498"/>
                    <a:gd name="T64" fmla="*/ 1173 w 1618"/>
                    <a:gd name="T65" fmla="*/ 2435 h 2498"/>
                    <a:gd name="T66" fmla="*/ 1235 w 1618"/>
                    <a:gd name="T67" fmla="*/ 2495 h 2498"/>
                    <a:gd name="T68" fmla="*/ 1336 w 1618"/>
                    <a:gd name="T69" fmla="*/ 2456 h 2498"/>
                    <a:gd name="T70" fmla="*/ 1395 w 1618"/>
                    <a:gd name="T71" fmla="*/ 2349 h 2498"/>
                    <a:gd name="T72" fmla="*/ 1448 w 1618"/>
                    <a:gd name="T73" fmla="*/ 2377 h 2498"/>
                    <a:gd name="T74" fmla="*/ 1510 w 1618"/>
                    <a:gd name="T75" fmla="*/ 2318 h 2498"/>
                    <a:gd name="T76" fmla="*/ 1610 w 1618"/>
                    <a:gd name="T77" fmla="*/ 2313 h 2498"/>
                    <a:gd name="T78" fmla="*/ 1487 w 1618"/>
                    <a:gd name="T79" fmla="*/ 2079 h 2498"/>
                    <a:gd name="T80" fmla="*/ 1478 w 1618"/>
                    <a:gd name="T81" fmla="*/ 1981 h 2498"/>
                    <a:gd name="T82" fmla="*/ 1375 w 1618"/>
                    <a:gd name="T83" fmla="*/ 1966 h 2498"/>
                    <a:gd name="T84" fmla="*/ 1274 w 1618"/>
                    <a:gd name="T85" fmla="*/ 1951 h 2498"/>
                    <a:gd name="T86" fmla="*/ 1206 w 1618"/>
                    <a:gd name="T87" fmla="*/ 1885 h 2498"/>
                    <a:gd name="T88" fmla="*/ 1198 w 1618"/>
                    <a:gd name="T89" fmla="*/ 1793 h 2498"/>
                    <a:gd name="T90" fmla="*/ 1194 w 1618"/>
                    <a:gd name="T91" fmla="*/ 1558 h 2498"/>
                    <a:gd name="T92" fmla="*/ 1176 w 1618"/>
                    <a:gd name="T93" fmla="*/ 1392 h 2498"/>
                    <a:gd name="T94" fmla="*/ 1246 w 1618"/>
                    <a:gd name="T95" fmla="*/ 1305 h 2498"/>
                    <a:gd name="T96" fmla="*/ 1313 w 1618"/>
                    <a:gd name="T97" fmla="*/ 1313 h 2498"/>
                    <a:gd name="T98" fmla="*/ 1305 w 1618"/>
                    <a:gd name="T99" fmla="*/ 1242 h 2498"/>
                    <a:gd name="T100" fmla="*/ 1287 w 1618"/>
                    <a:gd name="T101" fmla="*/ 1146 h 2498"/>
                    <a:gd name="T102" fmla="*/ 1273 w 1618"/>
                    <a:gd name="T103" fmla="*/ 1003 h 2498"/>
                    <a:gd name="T104" fmla="*/ 893 w 1618"/>
                    <a:gd name="T105" fmla="*/ 228 h 2498"/>
                    <a:gd name="T106" fmla="*/ 838 w 1618"/>
                    <a:gd name="T107" fmla="*/ 158 h 2498"/>
                    <a:gd name="T108" fmla="*/ 757 w 1618"/>
                    <a:gd name="T109" fmla="*/ 172 h 2498"/>
                    <a:gd name="T110" fmla="*/ 666 w 1618"/>
                    <a:gd name="T111" fmla="*/ 149 h 2498"/>
                    <a:gd name="T112" fmla="*/ 682 w 1618"/>
                    <a:gd name="T113" fmla="*/ 69 h 2498"/>
                    <a:gd name="T114" fmla="*/ 643 w 1618"/>
                    <a:gd name="T115" fmla="*/ 3 h 2498"/>
                    <a:gd name="T116" fmla="*/ 539 w 1618"/>
                    <a:gd name="T117" fmla="*/ 58 h 2498"/>
                    <a:gd name="T118" fmla="*/ 422 w 1618"/>
                    <a:gd name="T119" fmla="*/ 103 h 2498"/>
                    <a:gd name="T120" fmla="*/ 302 w 1618"/>
                    <a:gd name="T121" fmla="*/ 114 h 2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8" h="2498">
                      <a:moveTo>
                        <a:pt x="284" y="93"/>
                      </a:moveTo>
                      <a:lnTo>
                        <a:pt x="265" y="122"/>
                      </a:lnTo>
                      <a:lnTo>
                        <a:pt x="261" y="125"/>
                      </a:lnTo>
                      <a:lnTo>
                        <a:pt x="257" y="128"/>
                      </a:lnTo>
                      <a:lnTo>
                        <a:pt x="252" y="131"/>
                      </a:lnTo>
                      <a:lnTo>
                        <a:pt x="248" y="132"/>
                      </a:lnTo>
                      <a:lnTo>
                        <a:pt x="240" y="132"/>
                      </a:lnTo>
                      <a:lnTo>
                        <a:pt x="231" y="133"/>
                      </a:lnTo>
                      <a:lnTo>
                        <a:pt x="227" y="134"/>
                      </a:lnTo>
                      <a:lnTo>
                        <a:pt x="223" y="136"/>
                      </a:lnTo>
                      <a:lnTo>
                        <a:pt x="220" y="138"/>
                      </a:lnTo>
                      <a:lnTo>
                        <a:pt x="217" y="142"/>
                      </a:lnTo>
                      <a:lnTo>
                        <a:pt x="215" y="148"/>
                      </a:lnTo>
                      <a:lnTo>
                        <a:pt x="213" y="155"/>
                      </a:lnTo>
                      <a:lnTo>
                        <a:pt x="210" y="165"/>
                      </a:lnTo>
                      <a:lnTo>
                        <a:pt x="209" y="177"/>
                      </a:lnTo>
                      <a:lnTo>
                        <a:pt x="209" y="188"/>
                      </a:lnTo>
                      <a:lnTo>
                        <a:pt x="211" y="199"/>
                      </a:lnTo>
                      <a:lnTo>
                        <a:pt x="214" y="211"/>
                      </a:lnTo>
                      <a:lnTo>
                        <a:pt x="217" y="221"/>
                      </a:lnTo>
                      <a:lnTo>
                        <a:pt x="219" y="233"/>
                      </a:lnTo>
                      <a:lnTo>
                        <a:pt x="220" y="245"/>
                      </a:lnTo>
                      <a:lnTo>
                        <a:pt x="219" y="250"/>
                      </a:lnTo>
                      <a:lnTo>
                        <a:pt x="219" y="256"/>
                      </a:lnTo>
                      <a:lnTo>
                        <a:pt x="218" y="261"/>
                      </a:lnTo>
                      <a:lnTo>
                        <a:pt x="216" y="267"/>
                      </a:lnTo>
                      <a:lnTo>
                        <a:pt x="211" y="275"/>
                      </a:lnTo>
                      <a:lnTo>
                        <a:pt x="209" y="284"/>
                      </a:lnTo>
                      <a:lnTo>
                        <a:pt x="208" y="293"/>
                      </a:lnTo>
                      <a:lnTo>
                        <a:pt x="207" y="300"/>
                      </a:lnTo>
                      <a:lnTo>
                        <a:pt x="207" y="316"/>
                      </a:lnTo>
                      <a:lnTo>
                        <a:pt x="208" y="331"/>
                      </a:lnTo>
                      <a:lnTo>
                        <a:pt x="209" y="347"/>
                      </a:lnTo>
                      <a:lnTo>
                        <a:pt x="210" y="361"/>
                      </a:lnTo>
                      <a:lnTo>
                        <a:pt x="210" y="368"/>
                      </a:lnTo>
                      <a:lnTo>
                        <a:pt x="210" y="376"/>
                      </a:lnTo>
                      <a:lnTo>
                        <a:pt x="209" y="383"/>
                      </a:lnTo>
                      <a:lnTo>
                        <a:pt x="207" y="391"/>
                      </a:lnTo>
                      <a:lnTo>
                        <a:pt x="203" y="406"/>
                      </a:lnTo>
                      <a:lnTo>
                        <a:pt x="201" y="418"/>
                      </a:lnTo>
                      <a:lnTo>
                        <a:pt x="201" y="428"/>
                      </a:lnTo>
                      <a:lnTo>
                        <a:pt x="202" y="436"/>
                      </a:lnTo>
                      <a:lnTo>
                        <a:pt x="207" y="456"/>
                      </a:lnTo>
                      <a:lnTo>
                        <a:pt x="215" y="485"/>
                      </a:lnTo>
                      <a:lnTo>
                        <a:pt x="218" y="500"/>
                      </a:lnTo>
                      <a:lnTo>
                        <a:pt x="219" y="511"/>
                      </a:lnTo>
                      <a:lnTo>
                        <a:pt x="220" y="519"/>
                      </a:lnTo>
                      <a:lnTo>
                        <a:pt x="218" y="526"/>
                      </a:lnTo>
                      <a:lnTo>
                        <a:pt x="217" y="529"/>
                      </a:lnTo>
                      <a:lnTo>
                        <a:pt x="215" y="531"/>
                      </a:lnTo>
                      <a:lnTo>
                        <a:pt x="211" y="533"/>
                      </a:lnTo>
                      <a:lnTo>
                        <a:pt x="208" y="536"/>
                      </a:lnTo>
                      <a:lnTo>
                        <a:pt x="198" y="541"/>
                      </a:lnTo>
                      <a:lnTo>
                        <a:pt x="186" y="546"/>
                      </a:lnTo>
                      <a:lnTo>
                        <a:pt x="178" y="551"/>
                      </a:lnTo>
                      <a:lnTo>
                        <a:pt x="173" y="556"/>
                      </a:lnTo>
                      <a:lnTo>
                        <a:pt x="169" y="562"/>
                      </a:lnTo>
                      <a:lnTo>
                        <a:pt x="167" y="567"/>
                      </a:lnTo>
                      <a:lnTo>
                        <a:pt x="166" y="573"/>
                      </a:lnTo>
                      <a:lnTo>
                        <a:pt x="165" y="580"/>
                      </a:lnTo>
                      <a:lnTo>
                        <a:pt x="163" y="587"/>
                      </a:lnTo>
                      <a:lnTo>
                        <a:pt x="159" y="594"/>
                      </a:lnTo>
                      <a:lnTo>
                        <a:pt x="150" y="605"/>
                      </a:lnTo>
                      <a:lnTo>
                        <a:pt x="142" y="613"/>
                      </a:lnTo>
                      <a:lnTo>
                        <a:pt x="134" y="620"/>
                      </a:lnTo>
                      <a:lnTo>
                        <a:pt x="127" y="626"/>
                      </a:lnTo>
                      <a:lnTo>
                        <a:pt x="121" y="634"/>
                      </a:lnTo>
                      <a:lnTo>
                        <a:pt x="114" y="644"/>
                      </a:lnTo>
                      <a:lnTo>
                        <a:pt x="112" y="650"/>
                      </a:lnTo>
                      <a:lnTo>
                        <a:pt x="110" y="657"/>
                      </a:lnTo>
                      <a:lnTo>
                        <a:pt x="108" y="665"/>
                      </a:lnTo>
                      <a:lnTo>
                        <a:pt x="106" y="675"/>
                      </a:lnTo>
                      <a:lnTo>
                        <a:pt x="106" y="682"/>
                      </a:lnTo>
                      <a:lnTo>
                        <a:pt x="106" y="690"/>
                      </a:lnTo>
                      <a:lnTo>
                        <a:pt x="107" y="697"/>
                      </a:lnTo>
                      <a:lnTo>
                        <a:pt x="109" y="704"/>
                      </a:lnTo>
                      <a:lnTo>
                        <a:pt x="114" y="717"/>
                      </a:lnTo>
                      <a:lnTo>
                        <a:pt x="120" y="729"/>
                      </a:lnTo>
                      <a:lnTo>
                        <a:pt x="121" y="735"/>
                      </a:lnTo>
                      <a:lnTo>
                        <a:pt x="122" y="741"/>
                      </a:lnTo>
                      <a:lnTo>
                        <a:pt x="122" y="747"/>
                      </a:lnTo>
                      <a:lnTo>
                        <a:pt x="121" y="754"/>
                      </a:lnTo>
                      <a:lnTo>
                        <a:pt x="117" y="759"/>
                      </a:lnTo>
                      <a:lnTo>
                        <a:pt x="112" y="766"/>
                      </a:lnTo>
                      <a:lnTo>
                        <a:pt x="106" y="773"/>
                      </a:lnTo>
                      <a:lnTo>
                        <a:pt x="96" y="780"/>
                      </a:lnTo>
                      <a:lnTo>
                        <a:pt x="87" y="786"/>
                      </a:lnTo>
                      <a:lnTo>
                        <a:pt x="73" y="796"/>
                      </a:lnTo>
                      <a:lnTo>
                        <a:pt x="67" y="800"/>
                      </a:lnTo>
                      <a:lnTo>
                        <a:pt x="62" y="805"/>
                      </a:lnTo>
                      <a:lnTo>
                        <a:pt x="61" y="807"/>
                      </a:lnTo>
                      <a:lnTo>
                        <a:pt x="60" y="809"/>
                      </a:lnTo>
                      <a:lnTo>
                        <a:pt x="60" y="811"/>
                      </a:lnTo>
                      <a:lnTo>
                        <a:pt x="61" y="813"/>
                      </a:lnTo>
                      <a:lnTo>
                        <a:pt x="68" y="821"/>
                      </a:lnTo>
                      <a:lnTo>
                        <a:pt x="73" y="829"/>
                      </a:lnTo>
                      <a:lnTo>
                        <a:pt x="76" y="833"/>
                      </a:lnTo>
                      <a:lnTo>
                        <a:pt x="81" y="835"/>
                      </a:lnTo>
                      <a:lnTo>
                        <a:pt x="84" y="836"/>
                      </a:lnTo>
                      <a:lnTo>
                        <a:pt x="88" y="835"/>
                      </a:lnTo>
                      <a:lnTo>
                        <a:pt x="99" y="830"/>
                      </a:lnTo>
                      <a:lnTo>
                        <a:pt x="112" y="827"/>
                      </a:lnTo>
                      <a:lnTo>
                        <a:pt x="125" y="825"/>
                      </a:lnTo>
                      <a:lnTo>
                        <a:pt x="137" y="825"/>
                      </a:lnTo>
                      <a:lnTo>
                        <a:pt x="142" y="825"/>
                      </a:lnTo>
                      <a:lnTo>
                        <a:pt x="147" y="827"/>
                      </a:lnTo>
                      <a:lnTo>
                        <a:pt x="151" y="830"/>
                      </a:lnTo>
                      <a:lnTo>
                        <a:pt x="153" y="834"/>
                      </a:lnTo>
                      <a:lnTo>
                        <a:pt x="155" y="838"/>
                      </a:lnTo>
                      <a:lnTo>
                        <a:pt x="155" y="844"/>
                      </a:lnTo>
                      <a:lnTo>
                        <a:pt x="154" y="851"/>
                      </a:lnTo>
                      <a:lnTo>
                        <a:pt x="151" y="860"/>
                      </a:lnTo>
                      <a:lnTo>
                        <a:pt x="143" y="876"/>
                      </a:lnTo>
                      <a:lnTo>
                        <a:pt x="134" y="891"/>
                      </a:lnTo>
                      <a:lnTo>
                        <a:pt x="124" y="906"/>
                      </a:lnTo>
                      <a:lnTo>
                        <a:pt x="115" y="921"/>
                      </a:lnTo>
                      <a:lnTo>
                        <a:pt x="116" y="923"/>
                      </a:lnTo>
                      <a:lnTo>
                        <a:pt x="120" y="928"/>
                      </a:lnTo>
                      <a:lnTo>
                        <a:pt x="125" y="932"/>
                      </a:lnTo>
                      <a:lnTo>
                        <a:pt x="133" y="937"/>
                      </a:lnTo>
                      <a:lnTo>
                        <a:pt x="147" y="949"/>
                      </a:lnTo>
                      <a:lnTo>
                        <a:pt x="159" y="960"/>
                      </a:lnTo>
                      <a:lnTo>
                        <a:pt x="161" y="963"/>
                      </a:lnTo>
                      <a:lnTo>
                        <a:pt x="164" y="965"/>
                      </a:lnTo>
                      <a:lnTo>
                        <a:pt x="167" y="968"/>
                      </a:lnTo>
                      <a:lnTo>
                        <a:pt x="170" y="968"/>
                      </a:lnTo>
                      <a:lnTo>
                        <a:pt x="178" y="968"/>
                      </a:lnTo>
                      <a:lnTo>
                        <a:pt x="184" y="965"/>
                      </a:lnTo>
                      <a:lnTo>
                        <a:pt x="198" y="958"/>
                      </a:lnTo>
                      <a:lnTo>
                        <a:pt x="211" y="950"/>
                      </a:lnTo>
                      <a:lnTo>
                        <a:pt x="215" y="949"/>
                      </a:lnTo>
                      <a:lnTo>
                        <a:pt x="218" y="949"/>
                      </a:lnTo>
                      <a:lnTo>
                        <a:pt x="222" y="950"/>
                      </a:lnTo>
                      <a:lnTo>
                        <a:pt x="227" y="951"/>
                      </a:lnTo>
                      <a:lnTo>
                        <a:pt x="236" y="956"/>
                      </a:lnTo>
                      <a:lnTo>
                        <a:pt x="246" y="962"/>
                      </a:lnTo>
                      <a:lnTo>
                        <a:pt x="256" y="969"/>
                      </a:lnTo>
                      <a:lnTo>
                        <a:pt x="262" y="976"/>
                      </a:lnTo>
                      <a:lnTo>
                        <a:pt x="265" y="979"/>
                      </a:lnTo>
                      <a:lnTo>
                        <a:pt x="268" y="982"/>
                      </a:lnTo>
                      <a:lnTo>
                        <a:pt x="269" y="985"/>
                      </a:lnTo>
                      <a:lnTo>
                        <a:pt x="269" y="987"/>
                      </a:lnTo>
                      <a:lnTo>
                        <a:pt x="263" y="1004"/>
                      </a:lnTo>
                      <a:lnTo>
                        <a:pt x="258" y="1021"/>
                      </a:lnTo>
                      <a:lnTo>
                        <a:pt x="251" y="1037"/>
                      </a:lnTo>
                      <a:lnTo>
                        <a:pt x="245" y="1053"/>
                      </a:lnTo>
                      <a:lnTo>
                        <a:pt x="232" y="1085"/>
                      </a:lnTo>
                      <a:lnTo>
                        <a:pt x="220" y="1121"/>
                      </a:lnTo>
                      <a:lnTo>
                        <a:pt x="210" y="1140"/>
                      </a:lnTo>
                      <a:lnTo>
                        <a:pt x="201" y="1160"/>
                      </a:lnTo>
                      <a:lnTo>
                        <a:pt x="200" y="1165"/>
                      </a:lnTo>
                      <a:lnTo>
                        <a:pt x="198" y="1170"/>
                      </a:lnTo>
                      <a:lnTo>
                        <a:pt x="197" y="1175"/>
                      </a:lnTo>
                      <a:lnTo>
                        <a:pt x="198" y="1179"/>
                      </a:lnTo>
                      <a:lnTo>
                        <a:pt x="201" y="1184"/>
                      </a:lnTo>
                      <a:lnTo>
                        <a:pt x="204" y="1188"/>
                      </a:lnTo>
                      <a:lnTo>
                        <a:pt x="208" y="1192"/>
                      </a:lnTo>
                      <a:lnTo>
                        <a:pt x="214" y="1197"/>
                      </a:lnTo>
                      <a:lnTo>
                        <a:pt x="233" y="1208"/>
                      </a:lnTo>
                      <a:lnTo>
                        <a:pt x="250" y="1220"/>
                      </a:lnTo>
                      <a:lnTo>
                        <a:pt x="257" y="1228"/>
                      </a:lnTo>
                      <a:lnTo>
                        <a:pt x="262" y="1237"/>
                      </a:lnTo>
                      <a:lnTo>
                        <a:pt x="264" y="1241"/>
                      </a:lnTo>
                      <a:lnTo>
                        <a:pt x="267" y="1246"/>
                      </a:lnTo>
                      <a:lnTo>
                        <a:pt x="268" y="1252"/>
                      </a:lnTo>
                      <a:lnTo>
                        <a:pt x="269" y="1258"/>
                      </a:lnTo>
                      <a:lnTo>
                        <a:pt x="264" y="1275"/>
                      </a:lnTo>
                      <a:lnTo>
                        <a:pt x="263" y="1287"/>
                      </a:lnTo>
                      <a:lnTo>
                        <a:pt x="263" y="1293"/>
                      </a:lnTo>
                      <a:lnTo>
                        <a:pt x="264" y="1296"/>
                      </a:lnTo>
                      <a:lnTo>
                        <a:pt x="265" y="1299"/>
                      </a:lnTo>
                      <a:lnTo>
                        <a:pt x="268" y="1301"/>
                      </a:lnTo>
                      <a:lnTo>
                        <a:pt x="271" y="1303"/>
                      </a:lnTo>
                      <a:lnTo>
                        <a:pt x="274" y="1305"/>
                      </a:lnTo>
                      <a:lnTo>
                        <a:pt x="278" y="1306"/>
                      </a:lnTo>
                      <a:lnTo>
                        <a:pt x="283" y="1306"/>
                      </a:lnTo>
                      <a:lnTo>
                        <a:pt x="296" y="1306"/>
                      </a:lnTo>
                      <a:lnTo>
                        <a:pt x="311" y="1306"/>
                      </a:lnTo>
                      <a:lnTo>
                        <a:pt x="312" y="1311"/>
                      </a:lnTo>
                      <a:lnTo>
                        <a:pt x="312" y="1315"/>
                      </a:lnTo>
                      <a:lnTo>
                        <a:pt x="313" y="1320"/>
                      </a:lnTo>
                      <a:lnTo>
                        <a:pt x="315" y="1323"/>
                      </a:lnTo>
                      <a:lnTo>
                        <a:pt x="318" y="1328"/>
                      </a:lnTo>
                      <a:lnTo>
                        <a:pt x="324" y="1333"/>
                      </a:lnTo>
                      <a:lnTo>
                        <a:pt x="338" y="1337"/>
                      </a:lnTo>
                      <a:lnTo>
                        <a:pt x="353" y="1340"/>
                      </a:lnTo>
                      <a:lnTo>
                        <a:pt x="353" y="1352"/>
                      </a:lnTo>
                      <a:lnTo>
                        <a:pt x="352" y="1364"/>
                      </a:lnTo>
                      <a:lnTo>
                        <a:pt x="352" y="1376"/>
                      </a:lnTo>
                      <a:lnTo>
                        <a:pt x="351" y="1389"/>
                      </a:lnTo>
                      <a:lnTo>
                        <a:pt x="351" y="1394"/>
                      </a:lnTo>
                      <a:lnTo>
                        <a:pt x="349" y="1400"/>
                      </a:lnTo>
                      <a:lnTo>
                        <a:pt x="345" y="1403"/>
                      </a:lnTo>
                      <a:lnTo>
                        <a:pt x="341" y="1406"/>
                      </a:lnTo>
                      <a:lnTo>
                        <a:pt x="330" y="1410"/>
                      </a:lnTo>
                      <a:lnTo>
                        <a:pt x="317" y="1415"/>
                      </a:lnTo>
                      <a:lnTo>
                        <a:pt x="312" y="1416"/>
                      </a:lnTo>
                      <a:lnTo>
                        <a:pt x="305" y="1418"/>
                      </a:lnTo>
                      <a:lnTo>
                        <a:pt x="300" y="1421"/>
                      </a:lnTo>
                      <a:lnTo>
                        <a:pt x="295" y="1424"/>
                      </a:lnTo>
                      <a:lnTo>
                        <a:pt x="290" y="1428"/>
                      </a:lnTo>
                      <a:lnTo>
                        <a:pt x="287" y="1433"/>
                      </a:lnTo>
                      <a:lnTo>
                        <a:pt x="285" y="1440"/>
                      </a:lnTo>
                      <a:lnTo>
                        <a:pt x="284" y="1447"/>
                      </a:lnTo>
                      <a:lnTo>
                        <a:pt x="285" y="1468"/>
                      </a:lnTo>
                      <a:lnTo>
                        <a:pt x="286" y="1487"/>
                      </a:lnTo>
                      <a:lnTo>
                        <a:pt x="286" y="1507"/>
                      </a:lnTo>
                      <a:lnTo>
                        <a:pt x="285" y="1524"/>
                      </a:lnTo>
                      <a:lnTo>
                        <a:pt x="284" y="1532"/>
                      </a:lnTo>
                      <a:lnTo>
                        <a:pt x="282" y="1541"/>
                      </a:lnTo>
                      <a:lnTo>
                        <a:pt x="278" y="1550"/>
                      </a:lnTo>
                      <a:lnTo>
                        <a:pt x="274" y="1557"/>
                      </a:lnTo>
                      <a:lnTo>
                        <a:pt x="268" y="1565"/>
                      </a:lnTo>
                      <a:lnTo>
                        <a:pt x="261" y="1572"/>
                      </a:lnTo>
                      <a:lnTo>
                        <a:pt x="252" y="1579"/>
                      </a:lnTo>
                      <a:lnTo>
                        <a:pt x="243" y="1585"/>
                      </a:lnTo>
                      <a:lnTo>
                        <a:pt x="234" y="1592"/>
                      </a:lnTo>
                      <a:lnTo>
                        <a:pt x="227" y="1598"/>
                      </a:lnTo>
                      <a:lnTo>
                        <a:pt x="219" y="1607"/>
                      </a:lnTo>
                      <a:lnTo>
                        <a:pt x="210" y="1616"/>
                      </a:lnTo>
                      <a:lnTo>
                        <a:pt x="203" y="1623"/>
                      </a:lnTo>
                      <a:lnTo>
                        <a:pt x="194" y="1630"/>
                      </a:lnTo>
                      <a:lnTo>
                        <a:pt x="190" y="1633"/>
                      </a:lnTo>
                      <a:lnTo>
                        <a:pt x="186" y="1635"/>
                      </a:lnTo>
                      <a:lnTo>
                        <a:pt x="181" y="1636"/>
                      </a:lnTo>
                      <a:lnTo>
                        <a:pt x="176" y="1637"/>
                      </a:lnTo>
                      <a:lnTo>
                        <a:pt x="165" y="1637"/>
                      </a:lnTo>
                      <a:lnTo>
                        <a:pt x="155" y="1636"/>
                      </a:lnTo>
                      <a:lnTo>
                        <a:pt x="146" y="1633"/>
                      </a:lnTo>
                      <a:lnTo>
                        <a:pt x="136" y="1629"/>
                      </a:lnTo>
                      <a:lnTo>
                        <a:pt x="119" y="1619"/>
                      </a:lnTo>
                      <a:lnTo>
                        <a:pt x="100" y="1608"/>
                      </a:lnTo>
                      <a:lnTo>
                        <a:pt x="0" y="1591"/>
                      </a:lnTo>
                      <a:lnTo>
                        <a:pt x="0" y="1591"/>
                      </a:lnTo>
                      <a:lnTo>
                        <a:pt x="2" y="1594"/>
                      </a:lnTo>
                      <a:lnTo>
                        <a:pt x="6" y="1597"/>
                      </a:lnTo>
                      <a:lnTo>
                        <a:pt x="11" y="1600"/>
                      </a:lnTo>
                      <a:lnTo>
                        <a:pt x="15" y="1603"/>
                      </a:lnTo>
                      <a:lnTo>
                        <a:pt x="27" y="1608"/>
                      </a:lnTo>
                      <a:lnTo>
                        <a:pt x="40" y="1612"/>
                      </a:lnTo>
                      <a:lnTo>
                        <a:pt x="52" y="1618"/>
                      </a:lnTo>
                      <a:lnTo>
                        <a:pt x="61" y="1623"/>
                      </a:lnTo>
                      <a:lnTo>
                        <a:pt x="66" y="1626"/>
                      </a:lnTo>
                      <a:lnTo>
                        <a:pt x="69" y="1630"/>
                      </a:lnTo>
                      <a:lnTo>
                        <a:pt x="70" y="1633"/>
                      </a:lnTo>
                      <a:lnTo>
                        <a:pt x="71" y="1636"/>
                      </a:lnTo>
                      <a:lnTo>
                        <a:pt x="141" y="1738"/>
                      </a:lnTo>
                      <a:lnTo>
                        <a:pt x="147" y="1744"/>
                      </a:lnTo>
                      <a:lnTo>
                        <a:pt x="152" y="1752"/>
                      </a:lnTo>
                      <a:lnTo>
                        <a:pt x="160" y="1759"/>
                      </a:lnTo>
                      <a:lnTo>
                        <a:pt x="168" y="1767"/>
                      </a:lnTo>
                      <a:lnTo>
                        <a:pt x="177" y="1773"/>
                      </a:lnTo>
                      <a:lnTo>
                        <a:pt x="186" y="1778"/>
                      </a:lnTo>
                      <a:lnTo>
                        <a:pt x="190" y="1780"/>
                      </a:lnTo>
                      <a:lnTo>
                        <a:pt x="194" y="1781"/>
                      </a:lnTo>
                      <a:lnTo>
                        <a:pt x="200" y="1781"/>
                      </a:lnTo>
                      <a:lnTo>
                        <a:pt x="203" y="1780"/>
                      </a:lnTo>
                      <a:lnTo>
                        <a:pt x="213" y="1777"/>
                      </a:lnTo>
                      <a:lnTo>
                        <a:pt x="223" y="1771"/>
                      </a:lnTo>
                      <a:lnTo>
                        <a:pt x="233" y="1767"/>
                      </a:lnTo>
                      <a:lnTo>
                        <a:pt x="240" y="1765"/>
                      </a:lnTo>
                      <a:lnTo>
                        <a:pt x="246" y="1765"/>
                      </a:lnTo>
                      <a:lnTo>
                        <a:pt x="250" y="1766"/>
                      </a:lnTo>
                      <a:lnTo>
                        <a:pt x="254" y="1768"/>
                      </a:lnTo>
                      <a:lnTo>
                        <a:pt x="257" y="1770"/>
                      </a:lnTo>
                      <a:lnTo>
                        <a:pt x="262" y="1774"/>
                      </a:lnTo>
                      <a:lnTo>
                        <a:pt x="269" y="1778"/>
                      </a:lnTo>
                      <a:lnTo>
                        <a:pt x="270" y="1780"/>
                      </a:lnTo>
                      <a:lnTo>
                        <a:pt x="271" y="1783"/>
                      </a:lnTo>
                      <a:lnTo>
                        <a:pt x="273" y="1784"/>
                      </a:lnTo>
                      <a:lnTo>
                        <a:pt x="274" y="1786"/>
                      </a:lnTo>
                      <a:lnTo>
                        <a:pt x="298" y="1795"/>
                      </a:lnTo>
                      <a:lnTo>
                        <a:pt x="334" y="1806"/>
                      </a:lnTo>
                      <a:lnTo>
                        <a:pt x="342" y="1808"/>
                      </a:lnTo>
                      <a:lnTo>
                        <a:pt x="351" y="1809"/>
                      </a:lnTo>
                      <a:lnTo>
                        <a:pt x="358" y="1809"/>
                      </a:lnTo>
                      <a:lnTo>
                        <a:pt x="365" y="1808"/>
                      </a:lnTo>
                      <a:lnTo>
                        <a:pt x="371" y="1806"/>
                      </a:lnTo>
                      <a:lnTo>
                        <a:pt x="376" y="1802"/>
                      </a:lnTo>
                      <a:lnTo>
                        <a:pt x="377" y="1800"/>
                      </a:lnTo>
                      <a:lnTo>
                        <a:pt x="378" y="1797"/>
                      </a:lnTo>
                      <a:lnTo>
                        <a:pt x="379" y="1794"/>
                      </a:lnTo>
                      <a:lnTo>
                        <a:pt x="379" y="1791"/>
                      </a:lnTo>
                      <a:lnTo>
                        <a:pt x="377" y="1775"/>
                      </a:lnTo>
                      <a:lnTo>
                        <a:pt x="372" y="1756"/>
                      </a:lnTo>
                      <a:lnTo>
                        <a:pt x="372" y="1752"/>
                      </a:lnTo>
                      <a:lnTo>
                        <a:pt x="372" y="1746"/>
                      </a:lnTo>
                      <a:lnTo>
                        <a:pt x="373" y="1742"/>
                      </a:lnTo>
                      <a:lnTo>
                        <a:pt x="376" y="1739"/>
                      </a:lnTo>
                      <a:lnTo>
                        <a:pt x="378" y="1734"/>
                      </a:lnTo>
                      <a:lnTo>
                        <a:pt x="381" y="1731"/>
                      </a:lnTo>
                      <a:lnTo>
                        <a:pt x="386" y="1728"/>
                      </a:lnTo>
                      <a:lnTo>
                        <a:pt x="392" y="1726"/>
                      </a:lnTo>
                      <a:lnTo>
                        <a:pt x="403" y="1724"/>
                      </a:lnTo>
                      <a:lnTo>
                        <a:pt x="413" y="1723"/>
                      </a:lnTo>
                      <a:lnTo>
                        <a:pt x="423" y="1721"/>
                      </a:lnTo>
                      <a:lnTo>
                        <a:pt x="433" y="1723"/>
                      </a:lnTo>
                      <a:lnTo>
                        <a:pt x="453" y="1724"/>
                      </a:lnTo>
                      <a:lnTo>
                        <a:pt x="475" y="1725"/>
                      </a:lnTo>
                      <a:lnTo>
                        <a:pt x="484" y="1728"/>
                      </a:lnTo>
                      <a:lnTo>
                        <a:pt x="497" y="1731"/>
                      </a:lnTo>
                      <a:lnTo>
                        <a:pt x="508" y="1733"/>
                      </a:lnTo>
                      <a:lnTo>
                        <a:pt x="519" y="1735"/>
                      </a:lnTo>
                      <a:lnTo>
                        <a:pt x="525" y="1735"/>
                      </a:lnTo>
                      <a:lnTo>
                        <a:pt x="530" y="1733"/>
                      </a:lnTo>
                      <a:lnTo>
                        <a:pt x="535" y="1731"/>
                      </a:lnTo>
                      <a:lnTo>
                        <a:pt x="540" y="1728"/>
                      </a:lnTo>
                      <a:lnTo>
                        <a:pt x="545" y="1726"/>
                      </a:lnTo>
                      <a:lnTo>
                        <a:pt x="551" y="1725"/>
                      </a:lnTo>
                      <a:lnTo>
                        <a:pt x="554" y="1726"/>
                      </a:lnTo>
                      <a:lnTo>
                        <a:pt x="557" y="1727"/>
                      </a:lnTo>
                      <a:lnTo>
                        <a:pt x="560" y="1729"/>
                      </a:lnTo>
                      <a:lnTo>
                        <a:pt x="565" y="1733"/>
                      </a:lnTo>
                      <a:lnTo>
                        <a:pt x="569" y="1735"/>
                      </a:lnTo>
                      <a:lnTo>
                        <a:pt x="574" y="1738"/>
                      </a:lnTo>
                      <a:lnTo>
                        <a:pt x="581" y="1738"/>
                      </a:lnTo>
                      <a:lnTo>
                        <a:pt x="587" y="1737"/>
                      </a:lnTo>
                      <a:lnTo>
                        <a:pt x="594" y="1734"/>
                      </a:lnTo>
                      <a:lnTo>
                        <a:pt x="599" y="1731"/>
                      </a:lnTo>
                      <a:lnTo>
                        <a:pt x="604" y="1727"/>
                      </a:lnTo>
                      <a:lnTo>
                        <a:pt x="606" y="1721"/>
                      </a:lnTo>
                      <a:lnTo>
                        <a:pt x="616" y="1723"/>
                      </a:lnTo>
                      <a:lnTo>
                        <a:pt x="627" y="1724"/>
                      </a:lnTo>
                      <a:lnTo>
                        <a:pt x="638" y="1726"/>
                      </a:lnTo>
                      <a:lnTo>
                        <a:pt x="650" y="1726"/>
                      </a:lnTo>
                      <a:lnTo>
                        <a:pt x="653" y="1727"/>
                      </a:lnTo>
                      <a:lnTo>
                        <a:pt x="656" y="1728"/>
                      </a:lnTo>
                      <a:lnTo>
                        <a:pt x="659" y="1729"/>
                      </a:lnTo>
                      <a:lnTo>
                        <a:pt x="661" y="1732"/>
                      </a:lnTo>
                      <a:lnTo>
                        <a:pt x="664" y="1739"/>
                      </a:lnTo>
                      <a:lnTo>
                        <a:pt x="665" y="1747"/>
                      </a:lnTo>
                      <a:lnTo>
                        <a:pt x="664" y="1766"/>
                      </a:lnTo>
                      <a:lnTo>
                        <a:pt x="664" y="1783"/>
                      </a:lnTo>
                      <a:lnTo>
                        <a:pt x="664" y="1792"/>
                      </a:lnTo>
                      <a:lnTo>
                        <a:pt x="665" y="1799"/>
                      </a:lnTo>
                      <a:lnTo>
                        <a:pt x="667" y="1805"/>
                      </a:lnTo>
                      <a:lnTo>
                        <a:pt x="669" y="1809"/>
                      </a:lnTo>
                      <a:lnTo>
                        <a:pt x="673" y="1812"/>
                      </a:lnTo>
                      <a:lnTo>
                        <a:pt x="676" y="1814"/>
                      </a:lnTo>
                      <a:lnTo>
                        <a:pt x="680" y="1816"/>
                      </a:lnTo>
                      <a:lnTo>
                        <a:pt x="683" y="1818"/>
                      </a:lnTo>
                      <a:lnTo>
                        <a:pt x="692" y="1820"/>
                      </a:lnTo>
                      <a:lnTo>
                        <a:pt x="700" y="1823"/>
                      </a:lnTo>
                      <a:lnTo>
                        <a:pt x="702" y="1824"/>
                      </a:lnTo>
                      <a:lnTo>
                        <a:pt x="705" y="1826"/>
                      </a:lnTo>
                      <a:lnTo>
                        <a:pt x="707" y="1829"/>
                      </a:lnTo>
                      <a:lnTo>
                        <a:pt x="708" y="1834"/>
                      </a:lnTo>
                      <a:lnTo>
                        <a:pt x="713" y="1842"/>
                      </a:lnTo>
                      <a:lnTo>
                        <a:pt x="718" y="1854"/>
                      </a:lnTo>
                      <a:lnTo>
                        <a:pt x="722" y="1859"/>
                      </a:lnTo>
                      <a:lnTo>
                        <a:pt x="727" y="1863"/>
                      </a:lnTo>
                      <a:lnTo>
                        <a:pt x="731" y="1865"/>
                      </a:lnTo>
                      <a:lnTo>
                        <a:pt x="736" y="1868"/>
                      </a:lnTo>
                      <a:lnTo>
                        <a:pt x="741" y="1872"/>
                      </a:lnTo>
                      <a:lnTo>
                        <a:pt x="744" y="1876"/>
                      </a:lnTo>
                      <a:lnTo>
                        <a:pt x="746" y="1881"/>
                      </a:lnTo>
                      <a:lnTo>
                        <a:pt x="747" y="1889"/>
                      </a:lnTo>
                      <a:lnTo>
                        <a:pt x="748" y="1902"/>
                      </a:lnTo>
                      <a:lnTo>
                        <a:pt x="749" y="1913"/>
                      </a:lnTo>
                      <a:lnTo>
                        <a:pt x="753" y="1923"/>
                      </a:lnTo>
                      <a:lnTo>
                        <a:pt x="757" y="1932"/>
                      </a:lnTo>
                      <a:lnTo>
                        <a:pt x="762" y="1940"/>
                      </a:lnTo>
                      <a:lnTo>
                        <a:pt x="770" y="1948"/>
                      </a:lnTo>
                      <a:lnTo>
                        <a:pt x="777" y="1956"/>
                      </a:lnTo>
                      <a:lnTo>
                        <a:pt x="787" y="1964"/>
                      </a:lnTo>
                      <a:lnTo>
                        <a:pt x="797" y="1974"/>
                      </a:lnTo>
                      <a:lnTo>
                        <a:pt x="804" y="1983"/>
                      </a:lnTo>
                      <a:lnTo>
                        <a:pt x="810" y="1991"/>
                      </a:lnTo>
                      <a:lnTo>
                        <a:pt x="814" y="2000"/>
                      </a:lnTo>
                      <a:lnTo>
                        <a:pt x="816" y="2009"/>
                      </a:lnTo>
                      <a:lnTo>
                        <a:pt x="817" y="2020"/>
                      </a:lnTo>
                      <a:lnTo>
                        <a:pt x="818" y="2031"/>
                      </a:lnTo>
                      <a:lnTo>
                        <a:pt x="818" y="2045"/>
                      </a:lnTo>
                      <a:lnTo>
                        <a:pt x="812" y="2051"/>
                      </a:lnTo>
                      <a:lnTo>
                        <a:pt x="802" y="2059"/>
                      </a:lnTo>
                      <a:lnTo>
                        <a:pt x="791" y="2068"/>
                      </a:lnTo>
                      <a:lnTo>
                        <a:pt x="785" y="2072"/>
                      </a:lnTo>
                      <a:lnTo>
                        <a:pt x="785" y="2079"/>
                      </a:lnTo>
                      <a:lnTo>
                        <a:pt x="786" y="2085"/>
                      </a:lnTo>
                      <a:lnTo>
                        <a:pt x="787" y="2094"/>
                      </a:lnTo>
                      <a:lnTo>
                        <a:pt x="790" y="2103"/>
                      </a:lnTo>
                      <a:lnTo>
                        <a:pt x="797" y="2120"/>
                      </a:lnTo>
                      <a:lnTo>
                        <a:pt x="803" y="2139"/>
                      </a:lnTo>
                      <a:lnTo>
                        <a:pt x="807" y="2148"/>
                      </a:lnTo>
                      <a:lnTo>
                        <a:pt x="809" y="2157"/>
                      </a:lnTo>
                      <a:lnTo>
                        <a:pt x="811" y="2165"/>
                      </a:lnTo>
                      <a:lnTo>
                        <a:pt x="811" y="2173"/>
                      </a:lnTo>
                      <a:lnTo>
                        <a:pt x="810" y="2180"/>
                      </a:lnTo>
                      <a:lnTo>
                        <a:pt x="807" y="2187"/>
                      </a:lnTo>
                      <a:lnTo>
                        <a:pt x="804" y="2189"/>
                      </a:lnTo>
                      <a:lnTo>
                        <a:pt x="802" y="2192"/>
                      </a:lnTo>
                      <a:lnTo>
                        <a:pt x="799" y="2194"/>
                      </a:lnTo>
                      <a:lnTo>
                        <a:pt x="796" y="2196"/>
                      </a:lnTo>
                      <a:lnTo>
                        <a:pt x="796" y="2202"/>
                      </a:lnTo>
                      <a:lnTo>
                        <a:pt x="796" y="2209"/>
                      </a:lnTo>
                      <a:lnTo>
                        <a:pt x="798" y="2216"/>
                      </a:lnTo>
                      <a:lnTo>
                        <a:pt x="800" y="2224"/>
                      </a:lnTo>
                      <a:lnTo>
                        <a:pt x="807" y="2241"/>
                      </a:lnTo>
                      <a:lnTo>
                        <a:pt x="815" y="2258"/>
                      </a:lnTo>
                      <a:lnTo>
                        <a:pt x="825" y="2275"/>
                      </a:lnTo>
                      <a:lnTo>
                        <a:pt x="837" y="2291"/>
                      </a:lnTo>
                      <a:lnTo>
                        <a:pt x="842" y="2296"/>
                      </a:lnTo>
                      <a:lnTo>
                        <a:pt x="848" y="2301"/>
                      </a:lnTo>
                      <a:lnTo>
                        <a:pt x="853" y="2306"/>
                      </a:lnTo>
                      <a:lnTo>
                        <a:pt x="858" y="2308"/>
                      </a:lnTo>
                      <a:lnTo>
                        <a:pt x="865" y="2310"/>
                      </a:lnTo>
                      <a:lnTo>
                        <a:pt x="870" y="2310"/>
                      </a:lnTo>
                      <a:lnTo>
                        <a:pt x="875" y="2309"/>
                      </a:lnTo>
                      <a:lnTo>
                        <a:pt x="878" y="2308"/>
                      </a:lnTo>
                      <a:lnTo>
                        <a:pt x="882" y="2307"/>
                      </a:lnTo>
                      <a:lnTo>
                        <a:pt x="885" y="2308"/>
                      </a:lnTo>
                      <a:lnTo>
                        <a:pt x="890" y="2310"/>
                      </a:lnTo>
                      <a:lnTo>
                        <a:pt x="895" y="2314"/>
                      </a:lnTo>
                      <a:lnTo>
                        <a:pt x="899" y="2321"/>
                      </a:lnTo>
                      <a:lnTo>
                        <a:pt x="904" y="2326"/>
                      </a:lnTo>
                      <a:lnTo>
                        <a:pt x="907" y="2332"/>
                      </a:lnTo>
                      <a:lnTo>
                        <a:pt x="909" y="2337"/>
                      </a:lnTo>
                      <a:lnTo>
                        <a:pt x="911" y="2347"/>
                      </a:lnTo>
                      <a:lnTo>
                        <a:pt x="915" y="2355"/>
                      </a:lnTo>
                      <a:lnTo>
                        <a:pt x="916" y="2359"/>
                      </a:lnTo>
                      <a:lnTo>
                        <a:pt x="918" y="2361"/>
                      </a:lnTo>
                      <a:lnTo>
                        <a:pt x="921" y="2363"/>
                      </a:lnTo>
                      <a:lnTo>
                        <a:pt x="924" y="2364"/>
                      </a:lnTo>
                      <a:lnTo>
                        <a:pt x="929" y="2364"/>
                      </a:lnTo>
                      <a:lnTo>
                        <a:pt x="935" y="2364"/>
                      </a:lnTo>
                      <a:lnTo>
                        <a:pt x="943" y="2363"/>
                      </a:lnTo>
                      <a:lnTo>
                        <a:pt x="951" y="2361"/>
                      </a:lnTo>
                      <a:lnTo>
                        <a:pt x="961" y="2359"/>
                      </a:lnTo>
                      <a:lnTo>
                        <a:pt x="970" y="2360"/>
                      </a:lnTo>
                      <a:lnTo>
                        <a:pt x="978" y="2361"/>
                      </a:lnTo>
                      <a:lnTo>
                        <a:pt x="986" y="2363"/>
                      </a:lnTo>
                      <a:lnTo>
                        <a:pt x="995" y="2366"/>
                      </a:lnTo>
                      <a:lnTo>
                        <a:pt x="1002" y="2368"/>
                      </a:lnTo>
                      <a:lnTo>
                        <a:pt x="1011" y="2371"/>
                      </a:lnTo>
                      <a:lnTo>
                        <a:pt x="1019" y="2372"/>
                      </a:lnTo>
                      <a:lnTo>
                        <a:pt x="1049" y="2369"/>
                      </a:lnTo>
                      <a:lnTo>
                        <a:pt x="1071" y="2368"/>
                      </a:lnTo>
                      <a:lnTo>
                        <a:pt x="1076" y="2369"/>
                      </a:lnTo>
                      <a:lnTo>
                        <a:pt x="1080" y="2371"/>
                      </a:lnTo>
                      <a:lnTo>
                        <a:pt x="1084" y="2373"/>
                      </a:lnTo>
                      <a:lnTo>
                        <a:pt x="1088" y="2376"/>
                      </a:lnTo>
                      <a:lnTo>
                        <a:pt x="1093" y="2380"/>
                      </a:lnTo>
                      <a:lnTo>
                        <a:pt x="1096" y="2386"/>
                      </a:lnTo>
                      <a:lnTo>
                        <a:pt x="1100" y="2392"/>
                      </a:lnTo>
                      <a:lnTo>
                        <a:pt x="1104" y="2400"/>
                      </a:lnTo>
                      <a:lnTo>
                        <a:pt x="1109" y="2420"/>
                      </a:lnTo>
                      <a:lnTo>
                        <a:pt x="1114" y="2445"/>
                      </a:lnTo>
                      <a:lnTo>
                        <a:pt x="1117" y="2450"/>
                      </a:lnTo>
                      <a:lnTo>
                        <a:pt x="1119" y="2456"/>
                      </a:lnTo>
                      <a:lnTo>
                        <a:pt x="1122" y="2460"/>
                      </a:lnTo>
                      <a:lnTo>
                        <a:pt x="1126" y="2464"/>
                      </a:lnTo>
                      <a:lnTo>
                        <a:pt x="1131" y="2468"/>
                      </a:lnTo>
                      <a:lnTo>
                        <a:pt x="1136" y="2471"/>
                      </a:lnTo>
                      <a:lnTo>
                        <a:pt x="1142" y="2472"/>
                      </a:lnTo>
                      <a:lnTo>
                        <a:pt x="1150" y="2473"/>
                      </a:lnTo>
                      <a:lnTo>
                        <a:pt x="1150" y="2473"/>
                      </a:lnTo>
                      <a:lnTo>
                        <a:pt x="1151" y="2469"/>
                      </a:lnTo>
                      <a:lnTo>
                        <a:pt x="1154" y="2462"/>
                      </a:lnTo>
                      <a:lnTo>
                        <a:pt x="1158" y="2455"/>
                      </a:lnTo>
                      <a:lnTo>
                        <a:pt x="1163" y="2446"/>
                      </a:lnTo>
                      <a:lnTo>
                        <a:pt x="1168" y="2440"/>
                      </a:lnTo>
                      <a:lnTo>
                        <a:pt x="1173" y="2435"/>
                      </a:lnTo>
                      <a:lnTo>
                        <a:pt x="1175" y="2434"/>
                      </a:lnTo>
                      <a:lnTo>
                        <a:pt x="1177" y="2434"/>
                      </a:lnTo>
                      <a:lnTo>
                        <a:pt x="1179" y="2435"/>
                      </a:lnTo>
                      <a:lnTo>
                        <a:pt x="1180" y="2437"/>
                      </a:lnTo>
                      <a:lnTo>
                        <a:pt x="1184" y="2444"/>
                      </a:lnTo>
                      <a:lnTo>
                        <a:pt x="1187" y="2450"/>
                      </a:lnTo>
                      <a:lnTo>
                        <a:pt x="1191" y="2457"/>
                      </a:lnTo>
                      <a:lnTo>
                        <a:pt x="1196" y="2464"/>
                      </a:lnTo>
                      <a:lnTo>
                        <a:pt x="1202" y="2471"/>
                      </a:lnTo>
                      <a:lnTo>
                        <a:pt x="1207" y="2476"/>
                      </a:lnTo>
                      <a:lnTo>
                        <a:pt x="1214" y="2483"/>
                      </a:lnTo>
                      <a:lnTo>
                        <a:pt x="1221" y="2487"/>
                      </a:lnTo>
                      <a:lnTo>
                        <a:pt x="1228" y="2491"/>
                      </a:lnTo>
                      <a:lnTo>
                        <a:pt x="1235" y="2495"/>
                      </a:lnTo>
                      <a:lnTo>
                        <a:pt x="1243" y="2497"/>
                      </a:lnTo>
                      <a:lnTo>
                        <a:pt x="1251" y="2498"/>
                      </a:lnTo>
                      <a:lnTo>
                        <a:pt x="1257" y="2498"/>
                      </a:lnTo>
                      <a:lnTo>
                        <a:pt x="1265" y="2497"/>
                      </a:lnTo>
                      <a:lnTo>
                        <a:pt x="1271" y="2494"/>
                      </a:lnTo>
                      <a:lnTo>
                        <a:pt x="1278" y="2488"/>
                      </a:lnTo>
                      <a:lnTo>
                        <a:pt x="1283" y="2484"/>
                      </a:lnTo>
                      <a:lnTo>
                        <a:pt x="1288" y="2481"/>
                      </a:lnTo>
                      <a:lnTo>
                        <a:pt x="1294" y="2479"/>
                      </a:lnTo>
                      <a:lnTo>
                        <a:pt x="1299" y="2477"/>
                      </a:lnTo>
                      <a:lnTo>
                        <a:pt x="1311" y="2474"/>
                      </a:lnTo>
                      <a:lnTo>
                        <a:pt x="1322" y="2469"/>
                      </a:lnTo>
                      <a:lnTo>
                        <a:pt x="1329" y="2463"/>
                      </a:lnTo>
                      <a:lnTo>
                        <a:pt x="1336" y="2456"/>
                      </a:lnTo>
                      <a:lnTo>
                        <a:pt x="1342" y="2448"/>
                      </a:lnTo>
                      <a:lnTo>
                        <a:pt x="1348" y="2439"/>
                      </a:lnTo>
                      <a:lnTo>
                        <a:pt x="1353" y="2429"/>
                      </a:lnTo>
                      <a:lnTo>
                        <a:pt x="1357" y="2419"/>
                      </a:lnTo>
                      <a:lnTo>
                        <a:pt x="1362" y="2409"/>
                      </a:lnTo>
                      <a:lnTo>
                        <a:pt x="1365" y="2401"/>
                      </a:lnTo>
                      <a:lnTo>
                        <a:pt x="1368" y="2387"/>
                      </a:lnTo>
                      <a:lnTo>
                        <a:pt x="1374" y="2372"/>
                      </a:lnTo>
                      <a:lnTo>
                        <a:pt x="1377" y="2365"/>
                      </a:lnTo>
                      <a:lnTo>
                        <a:pt x="1380" y="2360"/>
                      </a:lnTo>
                      <a:lnTo>
                        <a:pt x="1386" y="2354"/>
                      </a:lnTo>
                      <a:lnTo>
                        <a:pt x="1391" y="2349"/>
                      </a:lnTo>
                      <a:lnTo>
                        <a:pt x="1393" y="2349"/>
                      </a:lnTo>
                      <a:lnTo>
                        <a:pt x="1395" y="2349"/>
                      </a:lnTo>
                      <a:lnTo>
                        <a:pt x="1396" y="2350"/>
                      </a:lnTo>
                      <a:lnTo>
                        <a:pt x="1398" y="2352"/>
                      </a:lnTo>
                      <a:lnTo>
                        <a:pt x="1402" y="2359"/>
                      </a:lnTo>
                      <a:lnTo>
                        <a:pt x="1405" y="2366"/>
                      </a:lnTo>
                      <a:lnTo>
                        <a:pt x="1410" y="2374"/>
                      </a:lnTo>
                      <a:lnTo>
                        <a:pt x="1416" y="2380"/>
                      </a:lnTo>
                      <a:lnTo>
                        <a:pt x="1419" y="2382"/>
                      </a:lnTo>
                      <a:lnTo>
                        <a:pt x="1423" y="2385"/>
                      </a:lnTo>
                      <a:lnTo>
                        <a:pt x="1428" y="2386"/>
                      </a:lnTo>
                      <a:lnTo>
                        <a:pt x="1433" y="2386"/>
                      </a:lnTo>
                      <a:lnTo>
                        <a:pt x="1438" y="2386"/>
                      </a:lnTo>
                      <a:lnTo>
                        <a:pt x="1442" y="2383"/>
                      </a:lnTo>
                      <a:lnTo>
                        <a:pt x="1446" y="2380"/>
                      </a:lnTo>
                      <a:lnTo>
                        <a:pt x="1448" y="2377"/>
                      </a:lnTo>
                      <a:lnTo>
                        <a:pt x="1454" y="2368"/>
                      </a:lnTo>
                      <a:lnTo>
                        <a:pt x="1457" y="2358"/>
                      </a:lnTo>
                      <a:lnTo>
                        <a:pt x="1461" y="2347"/>
                      </a:lnTo>
                      <a:lnTo>
                        <a:pt x="1464" y="2336"/>
                      </a:lnTo>
                      <a:lnTo>
                        <a:pt x="1467" y="2332"/>
                      </a:lnTo>
                      <a:lnTo>
                        <a:pt x="1470" y="2327"/>
                      </a:lnTo>
                      <a:lnTo>
                        <a:pt x="1473" y="2323"/>
                      </a:lnTo>
                      <a:lnTo>
                        <a:pt x="1476" y="2321"/>
                      </a:lnTo>
                      <a:lnTo>
                        <a:pt x="1484" y="2317"/>
                      </a:lnTo>
                      <a:lnTo>
                        <a:pt x="1492" y="2313"/>
                      </a:lnTo>
                      <a:lnTo>
                        <a:pt x="1498" y="2313"/>
                      </a:lnTo>
                      <a:lnTo>
                        <a:pt x="1502" y="2313"/>
                      </a:lnTo>
                      <a:lnTo>
                        <a:pt x="1505" y="2314"/>
                      </a:lnTo>
                      <a:lnTo>
                        <a:pt x="1510" y="2318"/>
                      </a:lnTo>
                      <a:lnTo>
                        <a:pt x="1512" y="2325"/>
                      </a:lnTo>
                      <a:lnTo>
                        <a:pt x="1513" y="2335"/>
                      </a:lnTo>
                      <a:lnTo>
                        <a:pt x="1516" y="2338"/>
                      </a:lnTo>
                      <a:lnTo>
                        <a:pt x="1521" y="2340"/>
                      </a:lnTo>
                      <a:lnTo>
                        <a:pt x="1525" y="2340"/>
                      </a:lnTo>
                      <a:lnTo>
                        <a:pt x="1530" y="2339"/>
                      </a:lnTo>
                      <a:lnTo>
                        <a:pt x="1540" y="2336"/>
                      </a:lnTo>
                      <a:lnTo>
                        <a:pt x="1549" y="2333"/>
                      </a:lnTo>
                      <a:lnTo>
                        <a:pt x="1564" y="2331"/>
                      </a:lnTo>
                      <a:lnTo>
                        <a:pt x="1583" y="2326"/>
                      </a:lnTo>
                      <a:lnTo>
                        <a:pt x="1602" y="2322"/>
                      </a:lnTo>
                      <a:lnTo>
                        <a:pt x="1618" y="2321"/>
                      </a:lnTo>
                      <a:lnTo>
                        <a:pt x="1618" y="2321"/>
                      </a:lnTo>
                      <a:lnTo>
                        <a:pt x="1610" y="2313"/>
                      </a:lnTo>
                      <a:lnTo>
                        <a:pt x="1603" y="2304"/>
                      </a:lnTo>
                      <a:lnTo>
                        <a:pt x="1595" y="2293"/>
                      </a:lnTo>
                      <a:lnTo>
                        <a:pt x="1586" y="2281"/>
                      </a:lnTo>
                      <a:lnTo>
                        <a:pt x="1577" y="2266"/>
                      </a:lnTo>
                      <a:lnTo>
                        <a:pt x="1563" y="2242"/>
                      </a:lnTo>
                      <a:lnTo>
                        <a:pt x="1546" y="2214"/>
                      </a:lnTo>
                      <a:lnTo>
                        <a:pt x="1529" y="2184"/>
                      </a:lnTo>
                      <a:lnTo>
                        <a:pt x="1513" y="2152"/>
                      </a:lnTo>
                      <a:lnTo>
                        <a:pt x="1500" y="2124"/>
                      </a:lnTo>
                      <a:lnTo>
                        <a:pt x="1495" y="2112"/>
                      </a:lnTo>
                      <a:lnTo>
                        <a:pt x="1490" y="2102"/>
                      </a:lnTo>
                      <a:lnTo>
                        <a:pt x="1488" y="2094"/>
                      </a:lnTo>
                      <a:lnTo>
                        <a:pt x="1487" y="2088"/>
                      </a:lnTo>
                      <a:lnTo>
                        <a:pt x="1487" y="2079"/>
                      </a:lnTo>
                      <a:lnTo>
                        <a:pt x="1488" y="2071"/>
                      </a:lnTo>
                      <a:lnTo>
                        <a:pt x="1490" y="2065"/>
                      </a:lnTo>
                      <a:lnTo>
                        <a:pt x="1492" y="2058"/>
                      </a:lnTo>
                      <a:lnTo>
                        <a:pt x="1498" y="2047"/>
                      </a:lnTo>
                      <a:lnTo>
                        <a:pt x="1502" y="2037"/>
                      </a:lnTo>
                      <a:lnTo>
                        <a:pt x="1503" y="2031"/>
                      </a:lnTo>
                      <a:lnTo>
                        <a:pt x="1504" y="2026"/>
                      </a:lnTo>
                      <a:lnTo>
                        <a:pt x="1504" y="2022"/>
                      </a:lnTo>
                      <a:lnTo>
                        <a:pt x="1503" y="2016"/>
                      </a:lnTo>
                      <a:lnTo>
                        <a:pt x="1502" y="2010"/>
                      </a:lnTo>
                      <a:lnTo>
                        <a:pt x="1498" y="2004"/>
                      </a:lnTo>
                      <a:lnTo>
                        <a:pt x="1494" y="1997"/>
                      </a:lnTo>
                      <a:lnTo>
                        <a:pt x="1487" y="1990"/>
                      </a:lnTo>
                      <a:lnTo>
                        <a:pt x="1478" y="1981"/>
                      </a:lnTo>
                      <a:lnTo>
                        <a:pt x="1471" y="1973"/>
                      </a:lnTo>
                      <a:lnTo>
                        <a:pt x="1464" y="1967"/>
                      </a:lnTo>
                      <a:lnTo>
                        <a:pt x="1459" y="1963"/>
                      </a:lnTo>
                      <a:lnTo>
                        <a:pt x="1454" y="1960"/>
                      </a:lnTo>
                      <a:lnTo>
                        <a:pt x="1449" y="1959"/>
                      </a:lnTo>
                      <a:lnTo>
                        <a:pt x="1445" y="1959"/>
                      </a:lnTo>
                      <a:lnTo>
                        <a:pt x="1441" y="1959"/>
                      </a:lnTo>
                      <a:lnTo>
                        <a:pt x="1431" y="1962"/>
                      </a:lnTo>
                      <a:lnTo>
                        <a:pt x="1420" y="1966"/>
                      </a:lnTo>
                      <a:lnTo>
                        <a:pt x="1414" y="1967"/>
                      </a:lnTo>
                      <a:lnTo>
                        <a:pt x="1407" y="1968"/>
                      </a:lnTo>
                      <a:lnTo>
                        <a:pt x="1400" y="1968"/>
                      </a:lnTo>
                      <a:lnTo>
                        <a:pt x="1390" y="1967"/>
                      </a:lnTo>
                      <a:lnTo>
                        <a:pt x="1375" y="1966"/>
                      </a:lnTo>
                      <a:lnTo>
                        <a:pt x="1362" y="1966"/>
                      </a:lnTo>
                      <a:lnTo>
                        <a:pt x="1351" y="1967"/>
                      </a:lnTo>
                      <a:lnTo>
                        <a:pt x="1341" y="1968"/>
                      </a:lnTo>
                      <a:lnTo>
                        <a:pt x="1332" y="1968"/>
                      </a:lnTo>
                      <a:lnTo>
                        <a:pt x="1322" y="1966"/>
                      </a:lnTo>
                      <a:lnTo>
                        <a:pt x="1316" y="1964"/>
                      </a:lnTo>
                      <a:lnTo>
                        <a:pt x="1311" y="1961"/>
                      </a:lnTo>
                      <a:lnTo>
                        <a:pt x="1305" y="1958"/>
                      </a:lnTo>
                      <a:lnTo>
                        <a:pt x="1299" y="1954"/>
                      </a:lnTo>
                      <a:lnTo>
                        <a:pt x="1296" y="1951"/>
                      </a:lnTo>
                      <a:lnTo>
                        <a:pt x="1292" y="1950"/>
                      </a:lnTo>
                      <a:lnTo>
                        <a:pt x="1287" y="1949"/>
                      </a:lnTo>
                      <a:lnTo>
                        <a:pt x="1283" y="1950"/>
                      </a:lnTo>
                      <a:lnTo>
                        <a:pt x="1274" y="1951"/>
                      </a:lnTo>
                      <a:lnTo>
                        <a:pt x="1265" y="1954"/>
                      </a:lnTo>
                      <a:lnTo>
                        <a:pt x="1254" y="1955"/>
                      </a:lnTo>
                      <a:lnTo>
                        <a:pt x="1244" y="1956"/>
                      </a:lnTo>
                      <a:lnTo>
                        <a:pt x="1240" y="1955"/>
                      </a:lnTo>
                      <a:lnTo>
                        <a:pt x="1235" y="1953"/>
                      </a:lnTo>
                      <a:lnTo>
                        <a:pt x="1231" y="1950"/>
                      </a:lnTo>
                      <a:lnTo>
                        <a:pt x="1227" y="1946"/>
                      </a:lnTo>
                      <a:lnTo>
                        <a:pt x="1224" y="1943"/>
                      </a:lnTo>
                      <a:lnTo>
                        <a:pt x="1221" y="1939"/>
                      </a:lnTo>
                      <a:lnTo>
                        <a:pt x="1219" y="1932"/>
                      </a:lnTo>
                      <a:lnTo>
                        <a:pt x="1218" y="1927"/>
                      </a:lnTo>
                      <a:lnTo>
                        <a:pt x="1214" y="1913"/>
                      </a:lnTo>
                      <a:lnTo>
                        <a:pt x="1211" y="1897"/>
                      </a:lnTo>
                      <a:lnTo>
                        <a:pt x="1206" y="1885"/>
                      </a:lnTo>
                      <a:lnTo>
                        <a:pt x="1201" y="1873"/>
                      </a:lnTo>
                      <a:lnTo>
                        <a:pt x="1198" y="1868"/>
                      </a:lnTo>
                      <a:lnTo>
                        <a:pt x="1194" y="1865"/>
                      </a:lnTo>
                      <a:lnTo>
                        <a:pt x="1190" y="1863"/>
                      </a:lnTo>
                      <a:lnTo>
                        <a:pt x="1185" y="1862"/>
                      </a:lnTo>
                      <a:lnTo>
                        <a:pt x="1182" y="1855"/>
                      </a:lnTo>
                      <a:lnTo>
                        <a:pt x="1181" y="1849"/>
                      </a:lnTo>
                      <a:lnTo>
                        <a:pt x="1181" y="1843"/>
                      </a:lnTo>
                      <a:lnTo>
                        <a:pt x="1181" y="1838"/>
                      </a:lnTo>
                      <a:lnTo>
                        <a:pt x="1184" y="1828"/>
                      </a:lnTo>
                      <a:lnTo>
                        <a:pt x="1187" y="1820"/>
                      </a:lnTo>
                      <a:lnTo>
                        <a:pt x="1191" y="1811"/>
                      </a:lnTo>
                      <a:lnTo>
                        <a:pt x="1194" y="1802"/>
                      </a:lnTo>
                      <a:lnTo>
                        <a:pt x="1198" y="1793"/>
                      </a:lnTo>
                      <a:lnTo>
                        <a:pt x="1199" y="1783"/>
                      </a:lnTo>
                      <a:lnTo>
                        <a:pt x="1199" y="1770"/>
                      </a:lnTo>
                      <a:lnTo>
                        <a:pt x="1196" y="1758"/>
                      </a:lnTo>
                      <a:lnTo>
                        <a:pt x="1194" y="1746"/>
                      </a:lnTo>
                      <a:lnTo>
                        <a:pt x="1192" y="1735"/>
                      </a:lnTo>
                      <a:lnTo>
                        <a:pt x="1190" y="1723"/>
                      </a:lnTo>
                      <a:lnTo>
                        <a:pt x="1189" y="1711"/>
                      </a:lnTo>
                      <a:lnTo>
                        <a:pt x="1187" y="1699"/>
                      </a:lnTo>
                      <a:lnTo>
                        <a:pt x="1187" y="1686"/>
                      </a:lnTo>
                      <a:lnTo>
                        <a:pt x="1187" y="1659"/>
                      </a:lnTo>
                      <a:lnTo>
                        <a:pt x="1187" y="1633"/>
                      </a:lnTo>
                      <a:lnTo>
                        <a:pt x="1189" y="1608"/>
                      </a:lnTo>
                      <a:lnTo>
                        <a:pt x="1191" y="1583"/>
                      </a:lnTo>
                      <a:lnTo>
                        <a:pt x="1194" y="1558"/>
                      </a:lnTo>
                      <a:lnTo>
                        <a:pt x="1199" y="1535"/>
                      </a:lnTo>
                      <a:lnTo>
                        <a:pt x="1205" y="1511"/>
                      </a:lnTo>
                      <a:lnTo>
                        <a:pt x="1214" y="1486"/>
                      </a:lnTo>
                      <a:lnTo>
                        <a:pt x="1216" y="1480"/>
                      </a:lnTo>
                      <a:lnTo>
                        <a:pt x="1216" y="1472"/>
                      </a:lnTo>
                      <a:lnTo>
                        <a:pt x="1216" y="1465"/>
                      </a:lnTo>
                      <a:lnTo>
                        <a:pt x="1214" y="1459"/>
                      </a:lnTo>
                      <a:lnTo>
                        <a:pt x="1208" y="1446"/>
                      </a:lnTo>
                      <a:lnTo>
                        <a:pt x="1201" y="1433"/>
                      </a:lnTo>
                      <a:lnTo>
                        <a:pt x="1192" y="1420"/>
                      </a:lnTo>
                      <a:lnTo>
                        <a:pt x="1185" y="1408"/>
                      </a:lnTo>
                      <a:lnTo>
                        <a:pt x="1180" y="1403"/>
                      </a:lnTo>
                      <a:lnTo>
                        <a:pt x="1178" y="1397"/>
                      </a:lnTo>
                      <a:lnTo>
                        <a:pt x="1176" y="1392"/>
                      </a:lnTo>
                      <a:lnTo>
                        <a:pt x="1175" y="1387"/>
                      </a:lnTo>
                      <a:lnTo>
                        <a:pt x="1176" y="1383"/>
                      </a:lnTo>
                      <a:lnTo>
                        <a:pt x="1177" y="1380"/>
                      </a:lnTo>
                      <a:lnTo>
                        <a:pt x="1179" y="1377"/>
                      </a:lnTo>
                      <a:lnTo>
                        <a:pt x="1182" y="1374"/>
                      </a:lnTo>
                      <a:lnTo>
                        <a:pt x="1191" y="1368"/>
                      </a:lnTo>
                      <a:lnTo>
                        <a:pt x="1202" y="1363"/>
                      </a:lnTo>
                      <a:lnTo>
                        <a:pt x="1213" y="1357"/>
                      </a:lnTo>
                      <a:lnTo>
                        <a:pt x="1224" y="1352"/>
                      </a:lnTo>
                      <a:lnTo>
                        <a:pt x="1233" y="1347"/>
                      </a:lnTo>
                      <a:lnTo>
                        <a:pt x="1240" y="1341"/>
                      </a:lnTo>
                      <a:lnTo>
                        <a:pt x="1243" y="1326"/>
                      </a:lnTo>
                      <a:lnTo>
                        <a:pt x="1244" y="1311"/>
                      </a:lnTo>
                      <a:lnTo>
                        <a:pt x="1246" y="1305"/>
                      </a:lnTo>
                      <a:lnTo>
                        <a:pt x="1248" y="1299"/>
                      </a:lnTo>
                      <a:lnTo>
                        <a:pt x="1251" y="1297"/>
                      </a:lnTo>
                      <a:lnTo>
                        <a:pt x="1253" y="1296"/>
                      </a:lnTo>
                      <a:lnTo>
                        <a:pt x="1256" y="1295"/>
                      </a:lnTo>
                      <a:lnTo>
                        <a:pt x="1259" y="1295"/>
                      </a:lnTo>
                      <a:lnTo>
                        <a:pt x="1269" y="1296"/>
                      </a:lnTo>
                      <a:lnTo>
                        <a:pt x="1278" y="1299"/>
                      </a:lnTo>
                      <a:lnTo>
                        <a:pt x="1285" y="1303"/>
                      </a:lnTo>
                      <a:lnTo>
                        <a:pt x="1293" y="1308"/>
                      </a:lnTo>
                      <a:lnTo>
                        <a:pt x="1299" y="1313"/>
                      </a:lnTo>
                      <a:lnTo>
                        <a:pt x="1305" y="1318"/>
                      </a:lnTo>
                      <a:lnTo>
                        <a:pt x="1310" y="1320"/>
                      </a:lnTo>
                      <a:lnTo>
                        <a:pt x="1313" y="1321"/>
                      </a:lnTo>
                      <a:lnTo>
                        <a:pt x="1313" y="1313"/>
                      </a:lnTo>
                      <a:lnTo>
                        <a:pt x="1311" y="1307"/>
                      </a:lnTo>
                      <a:lnTo>
                        <a:pt x="1310" y="1305"/>
                      </a:lnTo>
                      <a:lnTo>
                        <a:pt x="1310" y="1300"/>
                      </a:lnTo>
                      <a:lnTo>
                        <a:pt x="1311" y="1297"/>
                      </a:lnTo>
                      <a:lnTo>
                        <a:pt x="1312" y="1292"/>
                      </a:lnTo>
                      <a:lnTo>
                        <a:pt x="1315" y="1284"/>
                      </a:lnTo>
                      <a:lnTo>
                        <a:pt x="1317" y="1278"/>
                      </a:lnTo>
                      <a:lnTo>
                        <a:pt x="1319" y="1274"/>
                      </a:lnTo>
                      <a:lnTo>
                        <a:pt x="1319" y="1271"/>
                      </a:lnTo>
                      <a:lnTo>
                        <a:pt x="1319" y="1268"/>
                      </a:lnTo>
                      <a:lnTo>
                        <a:pt x="1317" y="1262"/>
                      </a:lnTo>
                      <a:lnTo>
                        <a:pt x="1314" y="1256"/>
                      </a:lnTo>
                      <a:lnTo>
                        <a:pt x="1310" y="1248"/>
                      </a:lnTo>
                      <a:lnTo>
                        <a:pt x="1305" y="1242"/>
                      </a:lnTo>
                      <a:lnTo>
                        <a:pt x="1299" y="1235"/>
                      </a:lnTo>
                      <a:lnTo>
                        <a:pt x="1295" y="1229"/>
                      </a:lnTo>
                      <a:lnTo>
                        <a:pt x="1290" y="1222"/>
                      </a:lnTo>
                      <a:lnTo>
                        <a:pt x="1289" y="1219"/>
                      </a:lnTo>
                      <a:lnTo>
                        <a:pt x="1288" y="1216"/>
                      </a:lnTo>
                      <a:lnTo>
                        <a:pt x="1288" y="1213"/>
                      </a:lnTo>
                      <a:lnTo>
                        <a:pt x="1289" y="1208"/>
                      </a:lnTo>
                      <a:lnTo>
                        <a:pt x="1293" y="1195"/>
                      </a:lnTo>
                      <a:lnTo>
                        <a:pt x="1296" y="1186"/>
                      </a:lnTo>
                      <a:lnTo>
                        <a:pt x="1296" y="1180"/>
                      </a:lnTo>
                      <a:lnTo>
                        <a:pt x="1296" y="1175"/>
                      </a:lnTo>
                      <a:lnTo>
                        <a:pt x="1294" y="1168"/>
                      </a:lnTo>
                      <a:lnTo>
                        <a:pt x="1292" y="1160"/>
                      </a:lnTo>
                      <a:lnTo>
                        <a:pt x="1287" y="1146"/>
                      </a:lnTo>
                      <a:lnTo>
                        <a:pt x="1283" y="1131"/>
                      </a:lnTo>
                      <a:lnTo>
                        <a:pt x="1280" y="1116"/>
                      </a:lnTo>
                      <a:lnTo>
                        <a:pt x="1279" y="1100"/>
                      </a:lnTo>
                      <a:lnTo>
                        <a:pt x="1278" y="1092"/>
                      </a:lnTo>
                      <a:lnTo>
                        <a:pt x="1275" y="1082"/>
                      </a:lnTo>
                      <a:lnTo>
                        <a:pt x="1273" y="1072"/>
                      </a:lnTo>
                      <a:lnTo>
                        <a:pt x="1270" y="1063"/>
                      </a:lnTo>
                      <a:lnTo>
                        <a:pt x="1268" y="1054"/>
                      </a:lnTo>
                      <a:lnTo>
                        <a:pt x="1266" y="1044"/>
                      </a:lnTo>
                      <a:lnTo>
                        <a:pt x="1266" y="1035"/>
                      </a:lnTo>
                      <a:lnTo>
                        <a:pt x="1268" y="1026"/>
                      </a:lnTo>
                      <a:lnTo>
                        <a:pt x="1270" y="1017"/>
                      </a:lnTo>
                      <a:lnTo>
                        <a:pt x="1272" y="1010"/>
                      </a:lnTo>
                      <a:lnTo>
                        <a:pt x="1273" y="1003"/>
                      </a:lnTo>
                      <a:lnTo>
                        <a:pt x="1273" y="996"/>
                      </a:lnTo>
                      <a:lnTo>
                        <a:pt x="1273" y="989"/>
                      </a:lnTo>
                      <a:lnTo>
                        <a:pt x="1272" y="983"/>
                      </a:lnTo>
                      <a:lnTo>
                        <a:pt x="1270" y="977"/>
                      </a:lnTo>
                      <a:lnTo>
                        <a:pt x="1268" y="971"/>
                      </a:lnTo>
                      <a:lnTo>
                        <a:pt x="1266" y="965"/>
                      </a:lnTo>
                      <a:lnTo>
                        <a:pt x="1262" y="960"/>
                      </a:lnTo>
                      <a:lnTo>
                        <a:pt x="1258" y="956"/>
                      </a:lnTo>
                      <a:lnTo>
                        <a:pt x="1254" y="950"/>
                      </a:lnTo>
                      <a:lnTo>
                        <a:pt x="1244" y="941"/>
                      </a:lnTo>
                      <a:lnTo>
                        <a:pt x="1232" y="931"/>
                      </a:lnTo>
                      <a:lnTo>
                        <a:pt x="1041" y="717"/>
                      </a:lnTo>
                      <a:lnTo>
                        <a:pt x="996" y="699"/>
                      </a:lnTo>
                      <a:lnTo>
                        <a:pt x="893" y="228"/>
                      </a:lnTo>
                      <a:lnTo>
                        <a:pt x="893" y="222"/>
                      </a:lnTo>
                      <a:lnTo>
                        <a:pt x="891" y="216"/>
                      </a:lnTo>
                      <a:lnTo>
                        <a:pt x="889" y="208"/>
                      </a:lnTo>
                      <a:lnTo>
                        <a:pt x="885" y="201"/>
                      </a:lnTo>
                      <a:lnTo>
                        <a:pt x="881" y="193"/>
                      </a:lnTo>
                      <a:lnTo>
                        <a:pt x="877" y="187"/>
                      </a:lnTo>
                      <a:lnTo>
                        <a:pt x="872" y="182"/>
                      </a:lnTo>
                      <a:lnTo>
                        <a:pt x="869" y="179"/>
                      </a:lnTo>
                      <a:lnTo>
                        <a:pt x="860" y="174"/>
                      </a:lnTo>
                      <a:lnTo>
                        <a:pt x="851" y="168"/>
                      </a:lnTo>
                      <a:lnTo>
                        <a:pt x="847" y="165"/>
                      </a:lnTo>
                      <a:lnTo>
                        <a:pt x="842" y="161"/>
                      </a:lnTo>
                      <a:lnTo>
                        <a:pt x="840" y="159"/>
                      </a:lnTo>
                      <a:lnTo>
                        <a:pt x="838" y="158"/>
                      </a:lnTo>
                      <a:lnTo>
                        <a:pt x="836" y="158"/>
                      </a:lnTo>
                      <a:lnTo>
                        <a:pt x="834" y="158"/>
                      </a:lnTo>
                      <a:lnTo>
                        <a:pt x="821" y="162"/>
                      </a:lnTo>
                      <a:lnTo>
                        <a:pt x="811" y="166"/>
                      </a:lnTo>
                      <a:lnTo>
                        <a:pt x="806" y="168"/>
                      </a:lnTo>
                      <a:lnTo>
                        <a:pt x="800" y="168"/>
                      </a:lnTo>
                      <a:lnTo>
                        <a:pt x="794" y="167"/>
                      </a:lnTo>
                      <a:lnTo>
                        <a:pt x="787" y="165"/>
                      </a:lnTo>
                      <a:lnTo>
                        <a:pt x="782" y="163"/>
                      </a:lnTo>
                      <a:lnTo>
                        <a:pt x="779" y="162"/>
                      </a:lnTo>
                      <a:lnTo>
                        <a:pt x="774" y="161"/>
                      </a:lnTo>
                      <a:lnTo>
                        <a:pt x="771" y="162"/>
                      </a:lnTo>
                      <a:lnTo>
                        <a:pt x="764" y="165"/>
                      </a:lnTo>
                      <a:lnTo>
                        <a:pt x="757" y="172"/>
                      </a:lnTo>
                      <a:lnTo>
                        <a:pt x="756" y="189"/>
                      </a:lnTo>
                      <a:lnTo>
                        <a:pt x="706" y="194"/>
                      </a:lnTo>
                      <a:lnTo>
                        <a:pt x="700" y="195"/>
                      </a:lnTo>
                      <a:lnTo>
                        <a:pt x="694" y="193"/>
                      </a:lnTo>
                      <a:lnTo>
                        <a:pt x="692" y="191"/>
                      </a:lnTo>
                      <a:lnTo>
                        <a:pt x="691" y="188"/>
                      </a:lnTo>
                      <a:lnTo>
                        <a:pt x="690" y="178"/>
                      </a:lnTo>
                      <a:lnTo>
                        <a:pt x="689" y="167"/>
                      </a:lnTo>
                      <a:lnTo>
                        <a:pt x="687" y="163"/>
                      </a:lnTo>
                      <a:lnTo>
                        <a:pt x="685" y="160"/>
                      </a:lnTo>
                      <a:lnTo>
                        <a:pt x="682" y="158"/>
                      </a:lnTo>
                      <a:lnTo>
                        <a:pt x="679" y="157"/>
                      </a:lnTo>
                      <a:lnTo>
                        <a:pt x="673" y="153"/>
                      </a:lnTo>
                      <a:lnTo>
                        <a:pt x="666" y="149"/>
                      </a:lnTo>
                      <a:lnTo>
                        <a:pt x="665" y="146"/>
                      </a:lnTo>
                      <a:lnTo>
                        <a:pt x="665" y="141"/>
                      </a:lnTo>
                      <a:lnTo>
                        <a:pt x="666" y="137"/>
                      </a:lnTo>
                      <a:lnTo>
                        <a:pt x="669" y="132"/>
                      </a:lnTo>
                      <a:lnTo>
                        <a:pt x="678" y="121"/>
                      </a:lnTo>
                      <a:lnTo>
                        <a:pt x="686" y="108"/>
                      </a:lnTo>
                      <a:lnTo>
                        <a:pt x="689" y="101"/>
                      </a:lnTo>
                      <a:lnTo>
                        <a:pt x="691" y="94"/>
                      </a:lnTo>
                      <a:lnTo>
                        <a:pt x="692" y="87"/>
                      </a:lnTo>
                      <a:lnTo>
                        <a:pt x="691" y="81"/>
                      </a:lnTo>
                      <a:lnTo>
                        <a:pt x="690" y="78"/>
                      </a:lnTo>
                      <a:lnTo>
                        <a:pt x="689" y="76"/>
                      </a:lnTo>
                      <a:lnTo>
                        <a:pt x="686" y="72"/>
                      </a:lnTo>
                      <a:lnTo>
                        <a:pt x="682" y="69"/>
                      </a:lnTo>
                      <a:lnTo>
                        <a:pt x="675" y="64"/>
                      </a:lnTo>
                      <a:lnTo>
                        <a:pt x="663" y="59"/>
                      </a:lnTo>
                      <a:lnTo>
                        <a:pt x="658" y="56"/>
                      </a:lnTo>
                      <a:lnTo>
                        <a:pt x="653" y="53"/>
                      </a:lnTo>
                      <a:lnTo>
                        <a:pt x="651" y="50"/>
                      </a:lnTo>
                      <a:lnTo>
                        <a:pt x="649" y="46"/>
                      </a:lnTo>
                      <a:lnTo>
                        <a:pt x="650" y="38"/>
                      </a:lnTo>
                      <a:lnTo>
                        <a:pt x="652" y="29"/>
                      </a:lnTo>
                      <a:lnTo>
                        <a:pt x="654" y="22"/>
                      </a:lnTo>
                      <a:lnTo>
                        <a:pt x="655" y="14"/>
                      </a:lnTo>
                      <a:lnTo>
                        <a:pt x="654" y="11"/>
                      </a:lnTo>
                      <a:lnTo>
                        <a:pt x="652" y="7"/>
                      </a:lnTo>
                      <a:lnTo>
                        <a:pt x="649" y="5"/>
                      </a:lnTo>
                      <a:lnTo>
                        <a:pt x="643" y="3"/>
                      </a:lnTo>
                      <a:lnTo>
                        <a:pt x="633" y="1"/>
                      </a:lnTo>
                      <a:lnTo>
                        <a:pt x="623" y="0"/>
                      </a:lnTo>
                      <a:lnTo>
                        <a:pt x="614" y="1"/>
                      </a:lnTo>
                      <a:lnTo>
                        <a:pt x="608" y="3"/>
                      </a:lnTo>
                      <a:lnTo>
                        <a:pt x="601" y="5"/>
                      </a:lnTo>
                      <a:lnTo>
                        <a:pt x="595" y="10"/>
                      </a:lnTo>
                      <a:lnTo>
                        <a:pt x="589" y="14"/>
                      </a:lnTo>
                      <a:lnTo>
                        <a:pt x="585" y="19"/>
                      </a:lnTo>
                      <a:lnTo>
                        <a:pt x="575" y="30"/>
                      </a:lnTo>
                      <a:lnTo>
                        <a:pt x="566" y="41"/>
                      </a:lnTo>
                      <a:lnTo>
                        <a:pt x="559" y="46"/>
                      </a:lnTo>
                      <a:lnTo>
                        <a:pt x="554" y="51"/>
                      </a:lnTo>
                      <a:lnTo>
                        <a:pt x="546" y="55"/>
                      </a:lnTo>
                      <a:lnTo>
                        <a:pt x="539" y="58"/>
                      </a:lnTo>
                      <a:lnTo>
                        <a:pt x="518" y="64"/>
                      </a:lnTo>
                      <a:lnTo>
                        <a:pt x="503" y="69"/>
                      </a:lnTo>
                      <a:lnTo>
                        <a:pt x="497" y="72"/>
                      </a:lnTo>
                      <a:lnTo>
                        <a:pt x="490" y="78"/>
                      </a:lnTo>
                      <a:lnTo>
                        <a:pt x="484" y="84"/>
                      </a:lnTo>
                      <a:lnTo>
                        <a:pt x="475" y="94"/>
                      </a:lnTo>
                      <a:lnTo>
                        <a:pt x="470" y="98"/>
                      </a:lnTo>
                      <a:lnTo>
                        <a:pt x="465" y="103"/>
                      </a:lnTo>
                      <a:lnTo>
                        <a:pt x="460" y="105"/>
                      </a:lnTo>
                      <a:lnTo>
                        <a:pt x="456" y="106"/>
                      </a:lnTo>
                      <a:lnTo>
                        <a:pt x="447" y="107"/>
                      </a:lnTo>
                      <a:lnTo>
                        <a:pt x="438" y="105"/>
                      </a:lnTo>
                      <a:lnTo>
                        <a:pt x="430" y="104"/>
                      </a:lnTo>
                      <a:lnTo>
                        <a:pt x="422" y="103"/>
                      </a:lnTo>
                      <a:lnTo>
                        <a:pt x="418" y="104"/>
                      </a:lnTo>
                      <a:lnTo>
                        <a:pt x="413" y="105"/>
                      </a:lnTo>
                      <a:lnTo>
                        <a:pt x="410" y="108"/>
                      </a:lnTo>
                      <a:lnTo>
                        <a:pt x="406" y="112"/>
                      </a:lnTo>
                      <a:lnTo>
                        <a:pt x="402" y="117"/>
                      </a:lnTo>
                      <a:lnTo>
                        <a:pt x="397" y="120"/>
                      </a:lnTo>
                      <a:lnTo>
                        <a:pt x="393" y="123"/>
                      </a:lnTo>
                      <a:lnTo>
                        <a:pt x="389" y="125"/>
                      </a:lnTo>
                      <a:lnTo>
                        <a:pt x="378" y="127"/>
                      </a:lnTo>
                      <a:lnTo>
                        <a:pt x="366" y="127"/>
                      </a:lnTo>
                      <a:lnTo>
                        <a:pt x="342" y="123"/>
                      </a:lnTo>
                      <a:lnTo>
                        <a:pt x="317" y="118"/>
                      </a:lnTo>
                      <a:lnTo>
                        <a:pt x="309" y="117"/>
                      </a:lnTo>
                      <a:lnTo>
                        <a:pt x="302" y="114"/>
                      </a:lnTo>
                      <a:lnTo>
                        <a:pt x="296" y="111"/>
                      </a:lnTo>
                      <a:lnTo>
                        <a:pt x="291" y="108"/>
                      </a:lnTo>
                      <a:lnTo>
                        <a:pt x="288" y="105"/>
                      </a:lnTo>
                      <a:lnTo>
                        <a:pt x="285" y="101"/>
                      </a:lnTo>
                      <a:lnTo>
                        <a:pt x="284" y="97"/>
                      </a:lnTo>
                      <a:lnTo>
                        <a:pt x="284" y="93"/>
                      </a:lnTo>
                      <a:lnTo>
                        <a:pt x="284" y="93"/>
                      </a:lnTo>
                      <a:close/>
                    </a:path>
                  </a:pathLst>
                </a:custGeom>
                <a:solidFill>
                  <a:srgbClr val="66FF33"/>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09" name="Freeform 65">
                  <a:extLst>
                    <a:ext uri="{FF2B5EF4-FFF2-40B4-BE49-F238E27FC236}">
                      <a16:creationId xmlns:a16="http://schemas.microsoft.com/office/drawing/2014/main" id="{7C90E902-4B9E-46FE-821D-DF1CDDC5EAA2}"/>
                    </a:ext>
                  </a:extLst>
                </p:cNvPr>
                <p:cNvSpPr>
                  <a:spLocks/>
                </p:cNvSpPr>
                <p:nvPr/>
              </p:nvSpPr>
              <p:spPr bwMode="auto">
                <a:xfrm>
                  <a:off x="2195911" y="1939925"/>
                  <a:ext cx="698003" cy="775934"/>
                </a:xfrm>
                <a:custGeom>
                  <a:avLst/>
                  <a:gdLst>
                    <a:gd name="T0" fmla="*/ 851 w 2108"/>
                    <a:gd name="T1" fmla="*/ 183 h 2512"/>
                    <a:gd name="T2" fmla="*/ 805 w 2108"/>
                    <a:gd name="T3" fmla="*/ 314 h 2512"/>
                    <a:gd name="T4" fmla="*/ 870 w 2108"/>
                    <a:gd name="T5" fmla="*/ 394 h 2512"/>
                    <a:gd name="T6" fmla="*/ 1070 w 2108"/>
                    <a:gd name="T7" fmla="*/ 555 h 2512"/>
                    <a:gd name="T8" fmla="*/ 1185 w 2108"/>
                    <a:gd name="T9" fmla="*/ 585 h 2512"/>
                    <a:gd name="T10" fmla="*/ 1300 w 2108"/>
                    <a:gd name="T11" fmla="*/ 586 h 2512"/>
                    <a:gd name="T12" fmla="*/ 1431 w 2108"/>
                    <a:gd name="T13" fmla="*/ 544 h 2512"/>
                    <a:gd name="T14" fmla="*/ 1527 w 2108"/>
                    <a:gd name="T15" fmla="*/ 538 h 2512"/>
                    <a:gd name="T16" fmla="*/ 1596 w 2108"/>
                    <a:gd name="T17" fmla="*/ 623 h 2512"/>
                    <a:gd name="T18" fmla="*/ 1669 w 2108"/>
                    <a:gd name="T19" fmla="*/ 692 h 2512"/>
                    <a:gd name="T20" fmla="*/ 1735 w 2108"/>
                    <a:gd name="T21" fmla="*/ 862 h 2512"/>
                    <a:gd name="T22" fmla="*/ 1722 w 2108"/>
                    <a:gd name="T23" fmla="*/ 1005 h 2512"/>
                    <a:gd name="T24" fmla="*/ 1805 w 2108"/>
                    <a:gd name="T25" fmla="*/ 1118 h 2512"/>
                    <a:gd name="T26" fmla="*/ 1884 w 2108"/>
                    <a:gd name="T27" fmla="*/ 1170 h 2512"/>
                    <a:gd name="T28" fmla="*/ 2032 w 2108"/>
                    <a:gd name="T29" fmla="*/ 1231 h 2512"/>
                    <a:gd name="T30" fmla="*/ 2107 w 2108"/>
                    <a:gd name="T31" fmla="*/ 1341 h 2512"/>
                    <a:gd name="T32" fmla="*/ 2091 w 2108"/>
                    <a:gd name="T33" fmla="*/ 1507 h 2512"/>
                    <a:gd name="T34" fmla="*/ 2044 w 2108"/>
                    <a:gd name="T35" fmla="*/ 1687 h 2512"/>
                    <a:gd name="T36" fmla="*/ 1928 w 2108"/>
                    <a:gd name="T37" fmla="*/ 1756 h 2512"/>
                    <a:gd name="T38" fmla="*/ 1797 w 2108"/>
                    <a:gd name="T39" fmla="*/ 1610 h 2512"/>
                    <a:gd name="T40" fmla="*/ 1839 w 2108"/>
                    <a:gd name="T41" fmla="*/ 1732 h 2512"/>
                    <a:gd name="T42" fmla="*/ 1826 w 2108"/>
                    <a:gd name="T43" fmla="*/ 1859 h 2512"/>
                    <a:gd name="T44" fmla="*/ 1821 w 2108"/>
                    <a:gd name="T45" fmla="*/ 1972 h 2512"/>
                    <a:gd name="T46" fmla="*/ 1741 w 2108"/>
                    <a:gd name="T47" fmla="*/ 2050 h 2512"/>
                    <a:gd name="T48" fmla="*/ 1600 w 2108"/>
                    <a:gd name="T49" fmla="*/ 2182 h 2512"/>
                    <a:gd name="T50" fmla="*/ 1529 w 2108"/>
                    <a:gd name="T51" fmla="*/ 2181 h 2512"/>
                    <a:gd name="T52" fmla="*/ 1407 w 2108"/>
                    <a:gd name="T53" fmla="*/ 2235 h 2512"/>
                    <a:gd name="T54" fmla="*/ 1331 w 2108"/>
                    <a:gd name="T55" fmla="*/ 2291 h 2512"/>
                    <a:gd name="T56" fmla="*/ 1299 w 2108"/>
                    <a:gd name="T57" fmla="*/ 2397 h 2512"/>
                    <a:gd name="T58" fmla="*/ 1213 w 2108"/>
                    <a:gd name="T59" fmla="*/ 2359 h 2512"/>
                    <a:gd name="T60" fmla="*/ 1109 w 2108"/>
                    <a:gd name="T61" fmla="*/ 2472 h 2512"/>
                    <a:gd name="T62" fmla="*/ 1132 w 2108"/>
                    <a:gd name="T63" fmla="*/ 2353 h 2512"/>
                    <a:gd name="T64" fmla="*/ 1173 w 2108"/>
                    <a:gd name="T65" fmla="*/ 2186 h 2512"/>
                    <a:gd name="T66" fmla="*/ 1055 w 2108"/>
                    <a:gd name="T67" fmla="*/ 2101 h 2512"/>
                    <a:gd name="T68" fmla="*/ 951 w 2108"/>
                    <a:gd name="T69" fmla="*/ 2270 h 2512"/>
                    <a:gd name="T70" fmla="*/ 926 w 2108"/>
                    <a:gd name="T71" fmla="*/ 2394 h 2512"/>
                    <a:gd name="T72" fmla="*/ 821 w 2108"/>
                    <a:gd name="T73" fmla="*/ 2454 h 2512"/>
                    <a:gd name="T74" fmla="*/ 713 w 2108"/>
                    <a:gd name="T75" fmla="*/ 2474 h 2512"/>
                    <a:gd name="T76" fmla="*/ 627 w 2108"/>
                    <a:gd name="T77" fmla="*/ 2479 h 2512"/>
                    <a:gd name="T78" fmla="*/ 514 w 2108"/>
                    <a:gd name="T79" fmla="*/ 2418 h 2512"/>
                    <a:gd name="T80" fmla="*/ 424 w 2108"/>
                    <a:gd name="T81" fmla="*/ 2340 h 2512"/>
                    <a:gd name="T82" fmla="*/ 347 w 2108"/>
                    <a:gd name="T83" fmla="*/ 2325 h 2512"/>
                    <a:gd name="T84" fmla="*/ 258 w 2108"/>
                    <a:gd name="T85" fmla="*/ 2379 h 2512"/>
                    <a:gd name="T86" fmla="*/ 302 w 2108"/>
                    <a:gd name="T87" fmla="*/ 2265 h 2512"/>
                    <a:gd name="T88" fmla="*/ 275 w 2108"/>
                    <a:gd name="T89" fmla="*/ 2147 h 2512"/>
                    <a:gd name="T90" fmla="*/ 145 w 2108"/>
                    <a:gd name="T91" fmla="*/ 2168 h 2512"/>
                    <a:gd name="T92" fmla="*/ 75 w 2108"/>
                    <a:gd name="T93" fmla="*/ 2107 h 2512"/>
                    <a:gd name="T94" fmla="*/ 52 w 2108"/>
                    <a:gd name="T95" fmla="*/ 2008 h 2512"/>
                    <a:gd name="T96" fmla="*/ 19 w 2108"/>
                    <a:gd name="T97" fmla="*/ 1909 h 2512"/>
                    <a:gd name="T98" fmla="*/ 131 w 2108"/>
                    <a:gd name="T99" fmla="*/ 1800 h 2512"/>
                    <a:gd name="T100" fmla="*/ 112 w 2108"/>
                    <a:gd name="T101" fmla="*/ 1676 h 2512"/>
                    <a:gd name="T102" fmla="*/ 190 w 2108"/>
                    <a:gd name="T103" fmla="*/ 1557 h 2512"/>
                    <a:gd name="T104" fmla="*/ 274 w 2108"/>
                    <a:gd name="T105" fmla="*/ 1511 h 2512"/>
                    <a:gd name="T106" fmla="*/ 398 w 2108"/>
                    <a:gd name="T107" fmla="*/ 1431 h 2512"/>
                    <a:gd name="T108" fmla="*/ 643 w 2108"/>
                    <a:gd name="T109" fmla="*/ 1184 h 2512"/>
                    <a:gd name="T110" fmla="*/ 607 w 2108"/>
                    <a:gd name="T111" fmla="*/ 1013 h 2512"/>
                    <a:gd name="T112" fmla="*/ 646 w 2108"/>
                    <a:gd name="T113" fmla="*/ 788 h 2512"/>
                    <a:gd name="T114" fmla="*/ 698 w 2108"/>
                    <a:gd name="T115" fmla="*/ 622 h 2512"/>
                    <a:gd name="T116" fmla="*/ 729 w 2108"/>
                    <a:gd name="T117" fmla="*/ 471 h 2512"/>
                    <a:gd name="T118" fmla="*/ 728 w 2108"/>
                    <a:gd name="T119" fmla="*/ 397 h 2512"/>
                    <a:gd name="T120" fmla="*/ 714 w 2108"/>
                    <a:gd name="T121" fmla="*/ 218 h 2512"/>
                    <a:gd name="T122" fmla="*/ 730 w 2108"/>
                    <a:gd name="T123" fmla="*/ 18 h 2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8" h="2512">
                      <a:moveTo>
                        <a:pt x="761" y="0"/>
                      </a:moveTo>
                      <a:lnTo>
                        <a:pt x="769" y="8"/>
                      </a:lnTo>
                      <a:lnTo>
                        <a:pt x="775" y="15"/>
                      </a:lnTo>
                      <a:lnTo>
                        <a:pt x="779" y="23"/>
                      </a:lnTo>
                      <a:lnTo>
                        <a:pt x="782" y="31"/>
                      </a:lnTo>
                      <a:lnTo>
                        <a:pt x="787" y="50"/>
                      </a:lnTo>
                      <a:lnTo>
                        <a:pt x="794" y="70"/>
                      </a:lnTo>
                      <a:lnTo>
                        <a:pt x="801" y="85"/>
                      </a:lnTo>
                      <a:lnTo>
                        <a:pt x="807" y="97"/>
                      </a:lnTo>
                      <a:lnTo>
                        <a:pt x="814" y="110"/>
                      </a:lnTo>
                      <a:lnTo>
                        <a:pt x="818" y="125"/>
                      </a:lnTo>
                      <a:lnTo>
                        <a:pt x="822" y="140"/>
                      </a:lnTo>
                      <a:lnTo>
                        <a:pt x="826" y="152"/>
                      </a:lnTo>
                      <a:lnTo>
                        <a:pt x="828" y="158"/>
                      </a:lnTo>
                      <a:lnTo>
                        <a:pt x="831" y="162"/>
                      </a:lnTo>
                      <a:lnTo>
                        <a:pt x="835" y="167"/>
                      </a:lnTo>
                      <a:lnTo>
                        <a:pt x="841" y="173"/>
                      </a:lnTo>
                      <a:lnTo>
                        <a:pt x="851" y="183"/>
                      </a:lnTo>
                      <a:lnTo>
                        <a:pt x="860" y="192"/>
                      </a:lnTo>
                      <a:lnTo>
                        <a:pt x="868" y="201"/>
                      </a:lnTo>
                      <a:lnTo>
                        <a:pt x="873" y="211"/>
                      </a:lnTo>
                      <a:lnTo>
                        <a:pt x="875" y="216"/>
                      </a:lnTo>
                      <a:lnTo>
                        <a:pt x="876" y="221"/>
                      </a:lnTo>
                      <a:lnTo>
                        <a:pt x="876" y="227"/>
                      </a:lnTo>
                      <a:lnTo>
                        <a:pt x="876" y="232"/>
                      </a:lnTo>
                      <a:lnTo>
                        <a:pt x="875" y="238"/>
                      </a:lnTo>
                      <a:lnTo>
                        <a:pt x="872" y="244"/>
                      </a:lnTo>
                      <a:lnTo>
                        <a:pt x="869" y="251"/>
                      </a:lnTo>
                      <a:lnTo>
                        <a:pt x="864" y="257"/>
                      </a:lnTo>
                      <a:lnTo>
                        <a:pt x="854" y="270"/>
                      </a:lnTo>
                      <a:lnTo>
                        <a:pt x="843" y="282"/>
                      </a:lnTo>
                      <a:lnTo>
                        <a:pt x="831" y="292"/>
                      </a:lnTo>
                      <a:lnTo>
                        <a:pt x="818" y="301"/>
                      </a:lnTo>
                      <a:lnTo>
                        <a:pt x="813" y="306"/>
                      </a:lnTo>
                      <a:lnTo>
                        <a:pt x="808" y="310"/>
                      </a:lnTo>
                      <a:lnTo>
                        <a:pt x="805" y="314"/>
                      </a:lnTo>
                      <a:lnTo>
                        <a:pt x="802" y="320"/>
                      </a:lnTo>
                      <a:lnTo>
                        <a:pt x="801" y="325"/>
                      </a:lnTo>
                      <a:lnTo>
                        <a:pt x="801" y="332"/>
                      </a:lnTo>
                      <a:lnTo>
                        <a:pt x="802" y="337"/>
                      </a:lnTo>
                      <a:lnTo>
                        <a:pt x="804" y="345"/>
                      </a:lnTo>
                      <a:lnTo>
                        <a:pt x="806" y="353"/>
                      </a:lnTo>
                      <a:lnTo>
                        <a:pt x="807" y="360"/>
                      </a:lnTo>
                      <a:lnTo>
                        <a:pt x="805" y="366"/>
                      </a:lnTo>
                      <a:lnTo>
                        <a:pt x="800" y="375"/>
                      </a:lnTo>
                      <a:lnTo>
                        <a:pt x="797" y="379"/>
                      </a:lnTo>
                      <a:lnTo>
                        <a:pt x="796" y="382"/>
                      </a:lnTo>
                      <a:lnTo>
                        <a:pt x="796" y="384"/>
                      </a:lnTo>
                      <a:lnTo>
                        <a:pt x="799" y="387"/>
                      </a:lnTo>
                      <a:lnTo>
                        <a:pt x="805" y="390"/>
                      </a:lnTo>
                      <a:lnTo>
                        <a:pt x="814" y="391"/>
                      </a:lnTo>
                      <a:lnTo>
                        <a:pt x="834" y="391"/>
                      </a:lnTo>
                      <a:lnTo>
                        <a:pt x="849" y="391"/>
                      </a:lnTo>
                      <a:lnTo>
                        <a:pt x="870" y="394"/>
                      </a:lnTo>
                      <a:lnTo>
                        <a:pt x="886" y="395"/>
                      </a:lnTo>
                      <a:lnTo>
                        <a:pt x="902" y="397"/>
                      </a:lnTo>
                      <a:lnTo>
                        <a:pt x="923" y="402"/>
                      </a:lnTo>
                      <a:lnTo>
                        <a:pt x="923" y="402"/>
                      </a:lnTo>
                      <a:lnTo>
                        <a:pt x="925" y="405"/>
                      </a:lnTo>
                      <a:lnTo>
                        <a:pt x="929" y="408"/>
                      </a:lnTo>
                      <a:lnTo>
                        <a:pt x="934" y="411"/>
                      </a:lnTo>
                      <a:lnTo>
                        <a:pt x="938" y="414"/>
                      </a:lnTo>
                      <a:lnTo>
                        <a:pt x="950" y="419"/>
                      </a:lnTo>
                      <a:lnTo>
                        <a:pt x="963" y="423"/>
                      </a:lnTo>
                      <a:lnTo>
                        <a:pt x="975" y="429"/>
                      </a:lnTo>
                      <a:lnTo>
                        <a:pt x="984" y="434"/>
                      </a:lnTo>
                      <a:lnTo>
                        <a:pt x="989" y="437"/>
                      </a:lnTo>
                      <a:lnTo>
                        <a:pt x="992" y="441"/>
                      </a:lnTo>
                      <a:lnTo>
                        <a:pt x="993" y="444"/>
                      </a:lnTo>
                      <a:lnTo>
                        <a:pt x="994" y="447"/>
                      </a:lnTo>
                      <a:lnTo>
                        <a:pt x="1064" y="549"/>
                      </a:lnTo>
                      <a:lnTo>
                        <a:pt x="1070" y="555"/>
                      </a:lnTo>
                      <a:lnTo>
                        <a:pt x="1075" y="563"/>
                      </a:lnTo>
                      <a:lnTo>
                        <a:pt x="1083" y="570"/>
                      </a:lnTo>
                      <a:lnTo>
                        <a:pt x="1091" y="578"/>
                      </a:lnTo>
                      <a:lnTo>
                        <a:pt x="1100" y="584"/>
                      </a:lnTo>
                      <a:lnTo>
                        <a:pt x="1109" y="589"/>
                      </a:lnTo>
                      <a:lnTo>
                        <a:pt x="1113" y="591"/>
                      </a:lnTo>
                      <a:lnTo>
                        <a:pt x="1117" y="592"/>
                      </a:lnTo>
                      <a:lnTo>
                        <a:pt x="1123" y="592"/>
                      </a:lnTo>
                      <a:lnTo>
                        <a:pt x="1126" y="591"/>
                      </a:lnTo>
                      <a:lnTo>
                        <a:pt x="1136" y="588"/>
                      </a:lnTo>
                      <a:lnTo>
                        <a:pt x="1146" y="582"/>
                      </a:lnTo>
                      <a:lnTo>
                        <a:pt x="1156" y="578"/>
                      </a:lnTo>
                      <a:lnTo>
                        <a:pt x="1163" y="576"/>
                      </a:lnTo>
                      <a:lnTo>
                        <a:pt x="1169" y="576"/>
                      </a:lnTo>
                      <a:lnTo>
                        <a:pt x="1173" y="577"/>
                      </a:lnTo>
                      <a:lnTo>
                        <a:pt x="1177" y="579"/>
                      </a:lnTo>
                      <a:lnTo>
                        <a:pt x="1180" y="581"/>
                      </a:lnTo>
                      <a:lnTo>
                        <a:pt x="1185" y="585"/>
                      </a:lnTo>
                      <a:lnTo>
                        <a:pt x="1192" y="589"/>
                      </a:lnTo>
                      <a:lnTo>
                        <a:pt x="1193" y="591"/>
                      </a:lnTo>
                      <a:lnTo>
                        <a:pt x="1194" y="594"/>
                      </a:lnTo>
                      <a:lnTo>
                        <a:pt x="1196" y="595"/>
                      </a:lnTo>
                      <a:lnTo>
                        <a:pt x="1197" y="597"/>
                      </a:lnTo>
                      <a:lnTo>
                        <a:pt x="1221" y="606"/>
                      </a:lnTo>
                      <a:lnTo>
                        <a:pt x="1257" y="617"/>
                      </a:lnTo>
                      <a:lnTo>
                        <a:pt x="1265" y="619"/>
                      </a:lnTo>
                      <a:lnTo>
                        <a:pt x="1274" y="620"/>
                      </a:lnTo>
                      <a:lnTo>
                        <a:pt x="1281" y="620"/>
                      </a:lnTo>
                      <a:lnTo>
                        <a:pt x="1288" y="619"/>
                      </a:lnTo>
                      <a:lnTo>
                        <a:pt x="1294" y="617"/>
                      </a:lnTo>
                      <a:lnTo>
                        <a:pt x="1299" y="613"/>
                      </a:lnTo>
                      <a:lnTo>
                        <a:pt x="1300" y="611"/>
                      </a:lnTo>
                      <a:lnTo>
                        <a:pt x="1301" y="608"/>
                      </a:lnTo>
                      <a:lnTo>
                        <a:pt x="1302" y="605"/>
                      </a:lnTo>
                      <a:lnTo>
                        <a:pt x="1302" y="602"/>
                      </a:lnTo>
                      <a:lnTo>
                        <a:pt x="1300" y="586"/>
                      </a:lnTo>
                      <a:lnTo>
                        <a:pt x="1295" y="567"/>
                      </a:lnTo>
                      <a:lnTo>
                        <a:pt x="1295" y="563"/>
                      </a:lnTo>
                      <a:lnTo>
                        <a:pt x="1295" y="557"/>
                      </a:lnTo>
                      <a:lnTo>
                        <a:pt x="1296" y="553"/>
                      </a:lnTo>
                      <a:lnTo>
                        <a:pt x="1299" y="550"/>
                      </a:lnTo>
                      <a:lnTo>
                        <a:pt x="1301" y="545"/>
                      </a:lnTo>
                      <a:lnTo>
                        <a:pt x="1304" y="542"/>
                      </a:lnTo>
                      <a:lnTo>
                        <a:pt x="1309" y="539"/>
                      </a:lnTo>
                      <a:lnTo>
                        <a:pt x="1315" y="537"/>
                      </a:lnTo>
                      <a:lnTo>
                        <a:pt x="1326" y="535"/>
                      </a:lnTo>
                      <a:lnTo>
                        <a:pt x="1336" y="534"/>
                      </a:lnTo>
                      <a:lnTo>
                        <a:pt x="1346" y="532"/>
                      </a:lnTo>
                      <a:lnTo>
                        <a:pt x="1356" y="534"/>
                      </a:lnTo>
                      <a:lnTo>
                        <a:pt x="1376" y="535"/>
                      </a:lnTo>
                      <a:lnTo>
                        <a:pt x="1398" y="536"/>
                      </a:lnTo>
                      <a:lnTo>
                        <a:pt x="1407" y="539"/>
                      </a:lnTo>
                      <a:lnTo>
                        <a:pt x="1420" y="542"/>
                      </a:lnTo>
                      <a:lnTo>
                        <a:pt x="1431" y="544"/>
                      </a:lnTo>
                      <a:lnTo>
                        <a:pt x="1442" y="546"/>
                      </a:lnTo>
                      <a:lnTo>
                        <a:pt x="1448" y="546"/>
                      </a:lnTo>
                      <a:lnTo>
                        <a:pt x="1453" y="544"/>
                      </a:lnTo>
                      <a:lnTo>
                        <a:pt x="1458" y="542"/>
                      </a:lnTo>
                      <a:lnTo>
                        <a:pt x="1463" y="539"/>
                      </a:lnTo>
                      <a:lnTo>
                        <a:pt x="1468" y="537"/>
                      </a:lnTo>
                      <a:lnTo>
                        <a:pt x="1474" y="536"/>
                      </a:lnTo>
                      <a:lnTo>
                        <a:pt x="1477" y="537"/>
                      </a:lnTo>
                      <a:lnTo>
                        <a:pt x="1480" y="538"/>
                      </a:lnTo>
                      <a:lnTo>
                        <a:pt x="1483" y="540"/>
                      </a:lnTo>
                      <a:lnTo>
                        <a:pt x="1488" y="544"/>
                      </a:lnTo>
                      <a:lnTo>
                        <a:pt x="1492" y="546"/>
                      </a:lnTo>
                      <a:lnTo>
                        <a:pt x="1497" y="549"/>
                      </a:lnTo>
                      <a:lnTo>
                        <a:pt x="1504" y="549"/>
                      </a:lnTo>
                      <a:lnTo>
                        <a:pt x="1510" y="548"/>
                      </a:lnTo>
                      <a:lnTo>
                        <a:pt x="1517" y="545"/>
                      </a:lnTo>
                      <a:lnTo>
                        <a:pt x="1522" y="542"/>
                      </a:lnTo>
                      <a:lnTo>
                        <a:pt x="1527" y="538"/>
                      </a:lnTo>
                      <a:lnTo>
                        <a:pt x="1529" y="532"/>
                      </a:lnTo>
                      <a:lnTo>
                        <a:pt x="1539" y="534"/>
                      </a:lnTo>
                      <a:lnTo>
                        <a:pt x="1550" y="535"/>
                      </a:lnTo>
                      <a:lnTo>
                        <a:pt x="1561" y="537"/>
                      </a:lnTo>
                      <a:lnTo>
                        <a:pt x="1573" y="537"/>
                      </a:lnTo>
                      <a:lnTo>
                        <a:pt x="1576" y="538"/>
                      </a:lnTo>
                      <a:lnTo>
                        <a:pt x="1579" y="539"/>
                      </a:lnTo>
                      <a:lnTo>
                        <a:pt x="1582" y="540"/>
                      </a:lnTo>
                      <a:lnTo>
                        <a:pt x="1584" y="543"/>
                      </a:lnTo>
                      <a:lnTo>
                        <a:pt x="1587" y="550"/>
                      </a:lnTo>
                      <a:lnTo>
                        <a:pt x="1588" y="558"/>
                      </a:lnTo>
                      <a:lnTo>
                        <a:pt x="1587" y="577"/>
                      </a:lnTo>
                      <a:lnTo>
                        <a:pt x="1587" y="594"/>
                      </a:lnTo>
                      <a:lnTo>
                        <a:pt x="1587" y="603"/>
                      </a:lnTo>
                      <a:lnTo>
                        <a:pt x="1588" y="610"/>
                      </a:lnTo>
                      <a:lnTo>
                        <a:pt x="1590" y="616"/>
                      </a:lnTo>
                      <a:lnTo>
                        <a:pt x="1592" y="620"/>
                      </a:lnTo>
                      <a:lnTo>
                        <a:pt x="1596" y="623"/>
                      </a:lnTo>
                      <a:lnTo>
                        <a:pt x="1599" y="625"/>
                      </a:lnTo>
                      <a:lnTo>
                        <a:pt x="1603" y="627"/>
                      </a:lnTo>
                      <a:lnTo>
                        <a:pt x="1606" y="629"/>
                      </a:lnTo>
                      <a:lnTo>
                        <a:pt x="1615" y="631"/>
                      </a:lnTo>
                      <a:lnTo>
                        <a:pt x="1623" y="634"/>
                      </a:lnTo>
                      <a:lnTo>
                        <a:pt x="1625" y="635"/>
                      </a:lnTo>
                      <a:lnTo>
                        <a:pt x="1628" y="637"/>
                      </a:lnTo>
                      <a:lnTo>
                        <a:pt x="1630" y="640"/>
                      </a:lnTo>
                      <a:lnTo>
                        <a:pt x="1631" y="645"/>
                      </a:lnTo>
                      <a:lnTo>
                        <a:pt x="1636" y="653"/>
                      </a:lnTo>
                      <a:lnTo>
                        <a:pt x="1641" y="665"/>
                      </a:lnTo>
                      <a:lnTo>
                        <a:pt x="1645" y="670"/>
                      </a:lnTo>
                      <a:lnTo>
                        <a:pt x="1650" y="674"/>
                      </a:lnTo>
                      <a:lnTo>
                        <a:pt x="1654" y="676"/>
                      </a:lnTo>
                      <a:lnTo>
                        <a:pt x="1659" y="679"/>
                      </a:lnTo>
                      <a:lnTo>
                        <a:pt x="1664" y="683"/>
                      </a:lnTo>
                      <a:lnTo>
                        <a:pt x="1667" y="687"/>
                      </a:lnTo>
                      <a:lnTo>
                        <a:pt x="1669" y="692"/>
                      </a:lnTo>
                      <a:lnTo>
                        <a:pt x="1670" y="700"/>
                      </a:lnTo>
                      <a:lnTo>
                        <a:pt x="1671" y="713"/>
                      </a:lnTo>
                      <a:lnTo>
                        <a:pt x="1672" y="724"/>
                      </a:lnTo>
                      <a:lnTo>
                        <a:pt x="1676" y="734"/>
                      </a:lnTo>
                      <a:lnTo>
                        <a:pt x="1680" y="743"/>
                      </a:lnTo>
                      <a:lnTo>
                        <a:pt x="1685" y="751"/>
                      </a:lnTo>
                      <a:lnTo>
                        <a:pt x="1693" y="759"/>
                      </a:lnTo>
                      <a:lnTo>
                        <a:pt x="1700" y="767"/>
                      </a:lnTo>
                      <a:lnTo>
                        <a:pt x="1710" y="775"/>
                      </a:lnTo>
                      <a:lnTo>
                        <a:pt x="1720" y="785"/>
                      </a:lnTo>
                      <a:lnTo>
                        <a:pt x="1727" y="794"/>
                      </a:lnTo>
                      <a:lnTo>
                        <a:pt x="1733" y="802"/>
                      </a:lnTo>
                      <a:lnTo>
                        <a:pt x="1737" y="811"/>
                      </a:lnTo>
                      <a:lnTo>
                        <a:pt x="1739" y="820"/>
                      </a:lnTo>
                      <a:lnTo>
                        <a:pt x="1740" y="831"/>
                      </a:lnTo>
                      <a:lnTo>
                        <a:pt x="1741" y="842"/>
                      </a:lnTo>
                      <a:lnTo>
                        <a:pt x="1741" y="856"/>
                      </a:lnTo>
                      <a:lnTo>
                        <a:pt x="1735" y="862"/>
                      </a:lnTo>
                      <a:lnTo>
                        <a:pt x="1725" y="870"/>
                      </a:lnTo>
                      <a:lnTo>
                        <a:pt x="1714" y="879"/>
                      </a:lnTo>
                      <a:lnTo>
                        <a:pt x="1708" y="883"/>
                      </a:lnTo>
                      <a:lnTo>
                        <a:pt x="1708" y="890"/>
                      </a:lnTo>
                      <a:lnTo>
                        <a:pt x="1709" y="896"/>
                      </a:lnTo>
                      <a:lnTo>
                        <a:pt x="1710" y="905"/>
                      </a:lnTo>
                      <a:lnTo>
                        <a:pt x="1713" y="914"/>
                      </a:lnTo>
                      <a:lnTo>
                        <a:pt x="1720" y="931"/>
                      </a:lnTo>
                      <a:lnTo>
                        <a:pt x="1726" y="950"/>
                      </a:lnTo>
                      <a:lnTo>
                        <a:pt x="1730" y="959"/>
                      </a:lnTo>
                      <a:lnTo>
                        <a:pt x="1732" y="968"/>
                      </a:lnTo>
                      <a:lnTo>
                        <a:pt x="1734" y="976"/>
                      </a:lnTo>
                      <a:lnTo>
                        <a:pt x="1734" y="984"/>
                      </a:lnTo>
                      <a:lnTo>
                        <a:pt x="1733" y="991"/>
                      </a:lnTo>
                      <a:lnTo>
                        <a:pt x="1730" y="998"/>
                      </a:lnTo>
                      <a:lnTo>
                        <a:pt x="1727" y="1000"/>
                      </a:lnTo>
                      <a:lnTo>
                        <a:pt x="1725" y="1003"/>
                      </a:lnTo>
                      <a:lnTo>
                        <a:pt x="1722" y="1005"/>
                      </a:lnTo>
                      <a:lnTo>
                        <a:pt x="1719" y="1007"/>
                      </a:lnTo>
                      <a:lnTo>
                        <a:pt x="1719" y="1013"/>
                      </a:lnTo>
                      <a:lnTo>
                        <a:pt x="1719" y="1020"/>
                      </a:lnTo>
                      <a:lnTo>
                        <a:pt x="1721" y="1027"/>
                      </a:lnTo>
                      <a:lnTo>
                        <a:pt x="1723" y="1035"/>
                      </a:lnTo>
                      <a:lnTo>
                        <a:pt x="1730" y="1052"/>
                      </a:lnTo>
                      <a:lnTo>
                        <a:pt x="1738" y="1069"/>
                      </a:lnTo>
                      <a:lnTo>
                        <a:pt x="1748" y="1086"/>
                      </a:lnTo>
                      <a:lnTo>
                        <a:pt x="1760" y="1102"/>
                      </a:lnTo>
                      <a:lnTo>
                        <a:pt x="1765" y="1107"/>
                      </a:lnTo>
                      <a:lnTo>
                        <a:pt x="1771" y="1112"/>
                      </a:lnTo>
                      <a:lnTo>
                        <a:pt x="1776" y="1117"/>
                      </a:lnTo>
                      <a:lnTo>
                        <a:pt x="1781" y="1119"/>
                      </a:lnTo>
                      <a:lnTo>
                        <a:pt x="1788" y="1121"/>
                      </a:lnTo>
                      <a:lnTo>
                        <a:pt x="1793" y="1121"/>
                      </a:lnTo>
                      <a:lnTo>
                        <a:pt x="1798" y="1120"/>
                      </a:lnTo>
                      <a:lnTo>
                        <a:pt x="1801" y="1119"/>
                      </a:lnTo>
                      <a:lnTo>
                        <a:pt x="1805" y="1118"/>
                      </a:lnTo>
                      <a:lnTo>
                        <a:pt x="1808" y="1119"/>
                      </a:lnTo>
                      <a:lnTo>
                        <a:pt x="1813" y="1121"/>
                      </a:lnTo>
                      <a:lnTo>
                        <a:pt x="1818" y="1125"/>
                      </a:lnTo>
                      <a:lnTo>
                        <a:pt x="1822" y="1132"/>
                      </a:lnTo>
                      <a:lnTo>
                        <a:pt x="1827" y="1137"/>
                      </a:lnTo>
                      <a:lnTo>
                        <a:pt x="1830" y="1143"/>
                      </a:lnTo>
                      <a:lnTo>
                        <a:pt x="1832" y="1148"/>
                      </a:lnTo>
                      <a:lnTo>
                        <a:pt x="1834" y="1158"/>
                      </a:lnTo>
                      <a:lnTo>
                        <a:pt x="1838" y="1166"/>
                      </a:lnTo>
                      <a:lnTo>
                        <a:pt x="1839" y="1170"/>
                      </a:lnTo>
                      <a:lnTo>
                        <a:pt x="1841" y="1172"/>
                      </a:lnTo>
                      <a:lnTo>
                        <a:pt x="1844" y="1174"/>
                      </a:lnTo>
                      <a:lnTo>
                        <a:pt x="1847" y="1175"/>
                      </a:lnTo>
                      <a:lnTo>
                        <a:pt x="1852" y="1175"/>
                      </a:lnTo>
                      <a:lnTo>
                        <a:pt x="1858" y="1175"/>
                      </a:lnTo>
                      <a:lnTo>
                        <a:pt x="1866" y="1174"/>
                      </a:lnTo>
                      <a:lnTo>
                        <a:pt x="1874" y="1172"/>
                      </a:lnTo>
                      <a:lnTo>
                        <a:pt x="1884" y="1170"/>
                      </a:lnTo>
                      <a:lnTo>
                        <a:pt x="1893" y="1171"/>
                      </a:lnTo>
                      <a:lnTo>
                        <a:pt x="1901" y="1172"/>
                      </a:lnTo>
                      <a:lnTo>
                        <a:pt x="1909" y="1174"/>
                      </a:lnTo>
                      <a:lnTo>
                        <a:pt x="1918" y="1177"/>
                      </a:lnTo>
                      <a:lnTo>
                        <a:pt x="1925" y="1179"/>
                      </a:lnTo>
                      <a:lnTo>
                        <a:pt x="1934" y="1182"/>
                      </a:lnTo>
                      <a:lnTo>
                        <a:pt x="1942" y="1183"/>
                      </a:lnTo>
                      <a:lnTo>
                        <a:pt x="1972" y="1180"/>
                      </a:lnTo>
                      <a:lnTo>
                        <a:pt x="1994" y="1179"/>
                      </a:lnTo>
                      <a:lnTo>
                        <a:pt x="1999" y="1180"/>
                      </a:lnTo>
                      <a:lnTo>
                        <a:pt x="2003" y="1182"/>
                      </a:lnTo>
                      <a:lnTo>
                        <a:pt x="2007" y="1184"/>
                      </a:lnTo>
                      <a:lnTo>
                        <a:pt x="2011" y="1187"/>
                      </a:lnTo>
                      <a:lnTo>
                        <a:pt x="2016" y="1191"/>
                      </a:lnTo>
                      <a:lnTo>
                        <a:pt x="2019" y="1197"/>
                      </a:lnTo>
                      <a:lnTo>
                        <a:pt x="2023" y="1203"/>
                      </a:lnTo>
                      <a:lnTo>
                        <a:pt x="2027" y="1211"/>
                      </a:lnTo>
                      <a:lnTo>
                        <a:pt x="2032" y="1231"/>
                      </a:lnTo>
                      <a:lnTo>
                        <a:pt x="2037" y="1256"/>
                      </a:lnTo>
                      <a:lnTo>
                        <a:pt x="2040" y="1261"/>
                      </a:lnTo>
                      <a:lnTo>
                        <a:pt x="2042" y="1267"/>
                      </a:lnTo>
                      <a:lnTo>
                        <a:pt x="2045" y="1271"/>
                      </a:lnTo>
                      <a:lnTo>
                        <a:pt x="2049" y="1275"/>
                      </a:lnTo>
                      <a:lnTo>
                        <a:pt x="2054" y="1279"/>
                      </a:lnTo>
                      <a:lnTo>
                        <a:pt x="2059" y="1282"/>
                      </a:lnTo>
                      <a:lnTo>
                        <a:pt x="2065" y="1283"/>
                      </a:lnTo>
                      <a:lnTo>
                        <a:pt x="2073" y="1284"/>
                      </a:lnTo>
                      <a:lnTo>
                        <a:pt x="2073" y="1284"/>
                      </a:lnTo>
                      <a:lnTo>
                        <a:pt x="2074" y="1292"/>
                      </a:lnTo>
                      <a:lnTo>
                        <a:pt x="2076" y="1299"/>
                      </a:lnTo>
                      <a:lnTo>
                        <a:pt x="2081" y="1306"/>
                      </a:lnTo>
                      <a:lnTo>
                        <a:pt x="2085" y="1312"/>
                      </a:lnTo>
                      <a:lnTo>
                        <a:pt x="2095" y="1322"/>
                      </a:lnTo>
                      <a:lnTo>
                        <a:pt x="2104" y="1332"/>
                      </a:lnTo>
                      <a:lnTo>
                        <a:pt x="2105" y="1337"/>
                      </a:lnTo>
                      <a:lnTo>
                        <a:pt x="2107" y="1341"/>
                      </a:lnTo>
                      <a:lnTo>
                        <a:pt x="2108" y="1345"/>
                      </a:lnTo>
                      <a:lnTo>
                        <a:pt x="2107" y="1348"/>
                      </a:lnTo>
                      <a:lnTo>
                        <a:pt x="2104" y="1355"/>
                      </a:lnTo>
                      <a:lnTo>
                        <a:pt x="2101" y="1361"/>
                      </a:lnTo>
                      <a:lnTo>
                        <a:pt x="2096" y="1367"/>
                      </a:lnTo>
                      <a:lnTo>
                        <a:pt x="2091" y="1373"/>
                      </a:lnTo>
                      <a:lnTo>
                        <a:pt x="2087" y="1379"/>
                      </a:lnTo>
                      <a:lnTo>
                        <a:pt x="2084" y="1387"/>
                      </a:lnTo>
                      <a:lnTo>
                        <a:pt x="2083" y="1392"/>
                      </a:lnTo>
                      <a:lnTo>
                        <a:pt x="2085" y="1398"/>
                      </a:lnTo>
                      <a:lnTo>
                        <a:pt x="2086" y="1403"/>
                      </a:lnTo>
                      <a:lnTo>
                        <a:pt x="2088" y="1408"/>
                      </a:lnTo>
                      <a:lnTo>
                        <a:pt x="2091" y="1427"/>
                      </a:lnTo>
                      <a:lnTo>
                        <a:pt x="2094" y="1446"/>
                      </a:lnTo>
                      <a:lnTo>
                        <a:pt x="2095" y="1467"/>
                      </a:lnTo>
                      <a:lnTo>
                        <a:pt x="2095" y="1487"/>
                      </a:lnTo>
                      <a:lnTo>
                        <a:pt x="2094" y="1497"/>
                      </a:lnTo>
                      <a:lnTo>
                        <a:pt x="2091" y="1507"/>
                      </a:lnTo>
                      <a:lnTo>
                        <a:pt x="2089" y="1516"/>
                      </a:lnTo>
                      <a:lnTo>
                        <a:pt x="2086" y="1526"/>
                      </a:lnTo>
                      <a:lnTo>
                        <a:pt x="2083" y="1535"/>
                      </a:lnTo>
                      <a:lnTo>
                        <a:pt x="2078" y="1543"/>
                      </a:lnTo>
                      <a:lnTo>
                        <a:pt x="2074" y="1551"/>
                      </a:lnTo>
                      <a:lnTo>
                        <a:pt x="2069" y="1558"/>
                      </a:lnTo>
                      <a:lnTo>
                        <a:pt x="2056" y="1574"/>
                      </a:lnTo>
                      <a:lnTo>
                        <a:pt x="2046" y="1587"/>
                      </a:lnTo>
                      <a:lnTo>
                        <a:pt x="2043" y="1593"/>
                      </a:lnTo>
                      <a:lnTo>
                        <a:pt x="2041" y="1599"/>
                      </a:lnTo>
                      <a:lnTo>
                        <a:pt x="2038" y="1605"/>
                      </a:lnTo>
                      <a:lnTo>
                        <a:pt x="2037" y="1611"/>
                      </a:lnTo>
                      <a:lnTo>
                        <a:pt x="2036" y="1623"/>
                      </a:lnTo>
                      <a:lnTo>
                        <a:pt x="2037" y="1637"/>
                      </a:lnTo>
                      <a:lnTo>
                        <a:pt x="2040" y="1653"/>
                      </a:lnTo>
                      <a:lnTo>
                        <a:pt x="2043" y="1672"/>
                      </a:lnTo>
                      <a:lnTo>
                        <a:pt x="2044" y="1679"/>
                      </a:lnTo>
                      <a:lnTo>
                        <a:pt x="2044" y="1687"/>
                      </a:lnTo>
                      <a:lnTo>
                        <a:pt x="2043" y="1692"/>
                      </a:lnTo>
                      <a:lnTo>
                        <a:pt x="2042" y="1698"/>
                      </a:lnTo>
                      <a:lnTo>
                        <a:pt x="2040" y="1702"/>
                      </a:lnTo>
                      <a:lnTo>
                        <a:pt x="2037" y="1705"/>
                      </a:lnTo>
                      <a:lnTo>
                        <a:pt x="2034" y="1709"/>
                      </a:lnTo>
                      <a:lnTo>
                        <a:pt x="2031" y="1711"/>
                      </a:lnTo>
                      <a:lnTo>
                        <a:pt x="2011" y="1718"/>
                      </a:lnTo>
                      <a:lnTo>
                        <a:pt x="1989" y="1726"/>
                      </a:lnTo>
                      <a:lnTo>
                        <a:pt x="1982" y="1729"/>
                      </a:lnTo>
                      <a:lnTo>
                        <a:pt x="1976" y="1732"/>
                      </a:lnTo>
                      <a:lnTo>
                        <a:pt x="1970" y="1737"/>
                      </a:lnTo>
                      <a:lnTo>
                        <a:pt x="1965" y="1741"/>
                      </a:lnTo>
                      <a:lnTo>
                        <a:pt x="1955" y="1750"/>
                      </a:lnTo>
                      <a:lnTo>
                        <a:pt x="1947" y="1756"/>
                      </a:lnTo>
                      <a:lnTo>
                        <a:pt x="1942" y="1758"/>
                      </a:lnTo>
                      <a:lnTo>
                        <a:pt x="1938" y="1759"/>
                      </a:lnTo>
                      <a:lnTo>
                        <a:pt x="1933" y="1758"/>
                      </a:lnTo>
                      <a:lnTo>
                        <a:pt x="1928" y="1756"/>
                      </a:lnTo>
                      <a:lnTo>
                        <a:pt x="1924" y="1753"/>
                      </a:lnTo>
                      <a:lnTo>
                        <a:pt x="1919" y="1746"/>
                      </a:lnTo>
                      <a:lnTo>
                        <a:pt x="1913" y="1738"/>
                      </a:lnTo>
                      <a:lnTo>
                        <a:pt x="1907" y="1727"/>
                      </a:lnTo>
                      <a:lnTo>
                        <a:pt x="1902" y="1719"/>
                      </a:lnTo>
                      <a:lnTo>
                        <a:pt x="1897" y="1711"/>
                      </a:lnTo>
                      <a:lnTo>
                        <a:pt x="1891" y="1704"/>
                      </a:lnTo>
                      <a:lnTo>
                        <a:pt x="1884" y="1697"/>
                      </a:lnTo>
                      <a:lnTo>
                        <a:pt x="1869" y="1684"/>
                      </a:lnTo>
                      <a:lnTo>
                        <a:pt x="1855" y="1671"/>
                      </a:lnTo>
                      <a:lnTo>
                        <a:pt x="1842" y="1653"/>
                      </a:lnTo>
                      <a:lnTo>
                        <a:pt x="1829" y="1633"/>
                      </a:lnTo>
                      <a:lnTo>
                        <a:pt x="1822" y="1623"/>
                      </a:lnTo>
                      <a:lnTo>
                        <a:pt x="1815" y="1616"/>
                      </a:lnTo>
                      <a:lnTo>
                        <a:pt x="1811" y="1614"/>
                      </a:lnTo>
                      <a:lnTo>
                        <a:pt x="1806" y="1611"/>
                      </a:lnTo>
                      <a:lnTo>
                        <a:pt x="1801" y="1610"/>
                      </a:lnTo>
                      <a:lnTo>
                        <a:pt x="1797" y="1610"/>
                      </a:lnTo>
                      <a:lnTo>
                        <a:pt x="1789" y="1612"/>
                      </a:lnTo>
                      <a:lnTo>
                        <a:pt x="1783" y="1614"/>
                      </a:lnTo>
                      <a:lnTo>
                        <a:pt x="1777" y="1616"/>
                      </a:lnTo>
                      <a:lnTo>
                        <a:pt x="1774" y="1618"/>
                      </a:lnTo>
                      <a:lnTo>
                        <a:pt x="1771" y="1621"/>
                      </a:lnTo>
                      <a:lnTo>
                        <a:pt x="1768" y="1623"/>
                      </a:lnTo>
                      <a:lnTo>
                        <a:pt x="1767" y="1626"/>
                      </a:lnTo>
                      <a:lnTo>
                        <a:pt x="1767" y="1631"/>
                      </a:lnTo>
                      <a:lnTo>
                        <a:pt x="1770" y="1638"/>
                      </a:lnTo>
                      <a:lnTo>
                        <a:pt x="1774" y="1647"/>
                      </a:lnTo>
                      <a:lnTo>
                        <a:pt x="1780" y="1657"/>
                      </a:lnTo>
                      <a:lnTo>
                        <a:pt x="1788" y="1666"/>
                      </a:lnTo>
                      <a:lnTo>
                        <a:pt x="1806" y="1686"/>
                      </a:lnTo>
                      <a:lnTo>
                        <a:pt x="1824" y="1706"/>
                      </a:lnTo>
                      <a:lnTo>
                        <a:pt x="1830" y="1715"/>
                      </a:lnTo>
                      <a:lnTo>
                        <a:pt x="1835" y="1724"/>
                      </a:lnTo>
                      <a:lnTo>
                        <a:pt x="1838" y="1728"/>
                      </a:lnTo>
                      <a:lnTo>
                        <a:pt x="1839" y="1732"/>
                      </a:lnTo>
                      <a:lnTo>
                        <a:pt x="1840" y="1736"/>
                      </a:lnTo>
                      <a:lnTo>
                        <a:pt x="1840" y="1739"/>
                      </a:lnTo>
                      <a:lnTo>
                        <a:pt x="1838" y="1746"/>
                      </a:lnTo>
                      <a:lnTo>
                        <a:pt x="1838" y="1752"/>
                      </a:lnTo>
                      <a:lnTo>
                        <a:pt x="1838" y="1756"/>
                      </a:lnTo>
                      <a:lnTo>
                        <a:pt x="1839" y="1760"/>
                      </a:lnTo>
                      <a:lnTo>
                        <a:pt x="1842" y="1767"/>
                      </a:lnTo>
                      <a:lnTo>
                        <a:pt x="1848" y="1780"/>
                      </a:lnTo>
                      <a:lnTo>
                        <a:pt x="1851" y="1792"/>
                      </a:lnTo>
                      <a:lnTo>
                        <a:pt x="1853" y="1804"/>
                      </a:lnTo>
                      <a:lnTo>
                        <a:pt x="1853" y="1813"/>
                      </a:lnTo>
                      <a:lnTo>
                        <a:pt x="1852" y="1824"/>
                      </a:lnTo>
                      <a:lnTo>
                        <a:pt x="1851" y="1828"/>
                      </a:lnTo>
                      <a:lnTo>
                        <a:pt x="1849" y="1833"/>
                      </a:lnTo>
                      <a:lnTo>
                        <a:pt x="1846" y="1837"/>
                      </a:lnTo>
                      <a:lnTo>
                        <a:pt x="1844" y="1842"/>
                      </a:lnTo>
                      <a:lnTo>
                        <a:pt x="1837" y="1851"/>
                      </a:lnTo>
                      <a:lnTo>
                        <a:pt x="1826" y="1859"/>
                      </a:lnTo>
                      <a:lnTo>
                        <a:pt x="1822" y="1862"/>
                      </a:lnTo>
                      <a:lnTo>
                        <a:pt x="1819" y="1865"/>
                      </a:lnTo>
                      <a:lnTo>
                        <a:pt x="1816" y="1869"/>
                      </a:lnTo>
                      <a:lnTo>
                        <a:pt x="1814" y="1874"/>
                      </a:lnTo>
                      <a:lnTo>
                        <a:pt x="1811" y="1882"/>
                      </a:lnTo>
                      <a:lnTo>
                        <a:pt x="1810" y="1892"/>
                      </a:lnTo>
                      <a:lnTo>
                        <a:pt x="1810" y="1902"/>
                      </a:lnTo>
                      <a:lnTo>
                        <a:pt x="1812" y="1912"/>
                      </a:lnTo>
                      <a:lnTo>
                        <a:pt x="1815" y="1920"/>
                      </a:lnTo>
                      <a:lnTo>
                        <a:pt x="1820" y="1928"/>
                      </a:lnTo>
                      <a:lnTo>
                        <a:pt x="1824" y="1935"/>
                      </a:lnTo>
                      <a:lnTo>
                        <a:pt x="1829" y="1947"/>
                      </a:lnTo>
                      <a:lnTo>
                        <a:pt x="1831" y="1953"/>
                      </a:lnTo>
                      <a:lnTo>
                        <a:pt x="1832" y="1958"/>
                      </a:lnTo>
                      <a:lnTo>
                        <a:pt x="1832" y="1963"/>
                      </a:lnTo>
                      <a:lnTo>
                        <a:pt x="1831" y="1966"/>
                      </a:lnTo>
                      <a:lnTo>
                        <a:pt x="1827" y="1970"/>
                      </a:lnTo>
                      <a:lnTo>
                        <a:pt x="1821" y="1972"/>
                      </a:lnTo>
                      <a:lnTo>
                        <a:pt x="1815" y="1974"/>
                      </a:lnTo>
                      <a:lnTo>
                        <a:pt x="1807" y="1975"/>
                      </a:lnTo>
                      <a:lnTo>
                        <a:pt x="1800" y="1977"/>
                      </a:lnTo>
                      <a:lnTo>
                        <a:pt x="1793" y="1979"/>
                      </a:lnTo>
                      <a:lnTo>
                        <a:pt x="1786" y="1981"/>
                      </a:lnTo>
                      <a:lnTo>
                        <a:pt x="1780" y="1983"/>
                      </a:lnTo>
                      <a:lnTo>
                        <a:pt x="1775" y="1987"/>
                      </a:lnTo>
                      <a:lnTo>
                        <a:pt x="1770" y="1992"/>
                      </a:lnTo>
                      <a:lnTo>
                        <a:pt x="1766" y="1996"/>
                      </a:lnTo>
                      <a:lnTo>
                        <a:pt x="1763" y="2000"/>
                      </a:lnTo>
                      <a:lnTo>
                        <a:pt x="1759" y="2009"/>
                      </a:lnTo>
                      <a:lnTo>
                        <a:pt x="1756" y="2019"/>
                      </a:lnTo>
                      <a:lnTo>
                        <a:pt x="1753" y="2028"/>
                      </a:lnTo>
                      <a:lnTo>
                        <a:pt x="1751" y="2037"/>
                      </a:lnTo>
                      <a:lnTo>
                        <a:pt x="1749" y="2040"/>
                      </a:lnTo>
                      <a:lnTo>
                        <a:pt x="1747" y="2043"/>
                      </a:lnTo>
                      <a:lnTo>
                        <a:pt x="1745" y="2047"/>
                      </a:lnTo>
                      <a:lnTo>
                        <a:pt x="1741" y="2050"/>
                      </a:lnTo>
                      <a:lnTo>
                        <a:pt x="1694" y="2082"/>
                      </a:lnTo>
                      <a:lnTo>
                        <a:pt x="1685" y="2085"/>
                      </a:lnTo>
                      <a:lnTo>
                        <a:pt x="1675" y="2088"/>
                      </a:lnTo>
                      <a:lnTo>
                        <a:pt x="1669" y="2089"/>
                      </a:lnTo>
                      <a:lnTo>
                        <a:pt x="1666" y="2091"/>
                      </a:lnTo>
                      <a:lnTo>
                        <a:pt x="1663" y="2094"/>
                      </a:lnTo>
                      <a:lnTo>
                        <a:pt x="1660" y="2098"/>
                      </a:lnTo>
                      <a:lnTo>
                        <a:pt x="1660" y="2103"/>
                      </a:lnTo>
                      <a:lnTo>
                        <a:pt x="1659" y="2106"/>
                      </a:lnTo>
                      <a:lnTo>
                        <a:pt x="1657" y="2109"/>
                      </a:lnTo>
                      <a:lnTo>
                        <a:pt x="1655" y="2111"/>
                      </a:lnTo>
                      <a:lnTo>
                        <a:pt x="1650" y="2116"/>
                      </a:lnTo>
                      <a:lnTo>
                        <a:pt x="1643" y="2120"/>
                      </a:lnTo>
                      <a:lnTo>
                        <a:pt x="1629" y="2125"/>
                      </a:lnTo>
                      <a:lnTo>
                        <a:pt x="1617" y="2133"/>
                      </a:lnTo>
                      <a:lnTo>
                        <a:pt x="1614" y="2146"/>
                      </a:lnTo>
                      <a:lnTo>
                        <a:pt x="1611" y="2162"/>
                      </a:lnTo>
                      <a:lnTo>
                        <a:pt x="1600" y="2182"/>
                      </a:lnTo>
                      <a:lnTo>
                        <a:pt x="1584" y="2210"/>
                      </a:lnTo>
                      <a:lnTo>
                        <a:pt x="1575" y="2223"/>
                      </a:lnTo>
                      <a:lnTo>
                        <a:pt x="1568" y="2233"/>
                      </a:lnTo>
                      <a:lnTo>
                        <a:pt x="1563" y="2237"/>
                      </a:lnTo>
                      <a:lnTo>
                        <a:pt x="1560" y="2240"/>
                      </a:lnTo>
                      <a:lnTo>
                        <a:pt x="1557" y="2241"/>
                      </a:lnTo>
                      <a:lnTo>
                        <a:pt x="1554" y="2240"/>
                      </a:lnTo>
                      <a:lnTo>
                        <a:pt x="1551" y="2237"/>
                      </a:lnTo>
                      <a:lnTo>
                        <a:pt x="1549" y="2231"/>
                      </a:lnTo>
                      <a:lnTo>
                        <a:pt x="1548" y="2225"/>
                      </a:lnTo>
                      <a:lnTo>
                        <a:pt x="1547" y="2217"/>
                      </a:lnTo>
                      <a:lnTo>
                        <a:pt x="1545" y="2201"/>
                      </a:lnTo>
                      <a:lnTo>
                        <a:pt x="1543" y="2189"/>
                      </a:lnTo>
                      <a:lnTo>
                        <a:pt x="1539" y="2185"/>
                      </a:lnTo>
                      <a:lnTo>
                        <a:pt x="1537" y="2182"/>
                      </a:lnTo>
                      <a:lnTo>
                        <a:pt x="1534" y="2181"/>
                      </a:lnTo>
                      <a:lnTo>
                        <a:pt x="1531" y="2179"/>
                      </a:lnTo>
                      <a:lnTo>
                        <a:pt x="1529" y="2181"/>
                      </a:lnTo>
                      <a:lnTo>
                        <a:pt x="1525" y="2182"/>
                      </a:lnTo>
                      <a:lnTo>
                        <a:pt x="1522" y="2184"/>
                      </a:lnTo>
                      <a:lnTo>
                        <a:pt x="1520" y="2186"/>
                      </a:lnTo>
                      <a:lnTo>
                        <a:pt x="1509" y="2200"/>
                      </a:lnTo>
                      <a:lnTo>
                        <a:pt x="1503" y="2213"/>
                      </a:lnTo>
                      <a:lnTo>
                        <a:pt x="1496" y="2224"/>
                      </a:lnTo>
                      <a:lnTo>
                        <a:pt x="1491" y="2232"/>
                      </a:lnTo>
                      <a:lnTo>
                        <a:pt x="1484" y="2240"/>
                      </a:lnTo>
                      <a:lnTo>
                        <a:pt x="1478" y="2245"/>
                      </a:lnTo>
                      <a:lnTo>
                        <a:pt x="1475" y="2247"/>
                      </a:lnTo>
                      <a:lnTo>
                        <a:pt x="1470" y="2250"/>
                      </a:lnTo>
                      <a:lnTo>
                        <a:pt x="1466" y="2251"/>
                      </a:lnTo>
                      <a:lnTo>
                        <a:pt x="1461" y="2251"/>
                      </a:lnTo>
                      <a:lnTo>
                        <a:pt x="1450" y="2250"/>
                      </a:lnTo>
                      <a:lnTo>
                        <a:pt x="1437" y="2246"/>
                      </a:lnTo>
                      <a:lnTo>
                        <a:pt x="1420" y="2242"/>
                      </a:lnTo>
                      <a:lnTo>
                        <a:pt x="1410" y="2238"/>
                      </a:lnTo>
                      <a:lnTo>
                        <a:pt x="1407" y="2235"/>
                      </a:lnTo>
                      <a:lnTo>
                        <a:pt x="1403" y="2230"/>
                      </a:lnTo>
                      <a:lnTo>
                        <a:pt x="1400" y="2223"/>
                      </a:lnTo>
                      <a:lnTo>
                        <a:pt x="1397" y="2214"/>
                      </a:lnTo>
                      <a:lnTo>
                        <a:pt x="1394" y="2209"/>
                      </a:lnTo>
                      <a:lnTo>
                        <a:pt x="1390" y="2205"/>
                      </a:lnTo>
                      <a:lnTo>
                        <a:pt x="1386" y="2203"/>
                      </a:lnTo>
                      <a:lnTo>
                        <a:pt x="1382" y="2204"/>
                      </a:lnTo>
                      <a:lnTo>
                        <a:pt x="1376" y="2205"/>
                      </a:lnTo>
                      <a:lnTo>
                        <a:pt x="1371" y="2209"/>
                      </a:lnTo>
                      <a:lnTo>
                        <a:pt x="1366" y="2213"/>
                      </a:lnTo>
                      <a:lnTo>
                        <a:pt x="1360" y="2217"/>
                      </a:lnTo>
                      <a:lnTo>
                        <a:pt x="1340" y="2239"/>
                      </a:lnTo>
                      <a:lnTo>
                        <a:pt x="1327" y="2254"/>
                      </a:lnTo>
                      <a:lnTo>
                        <a:pt x="1326" y="2260"/>
                      </a:lnTo>
                      <a:lnTo>
                        <a:pt x="1326" y="2267"/>
                      </a:lnTo>
                      <a:lnTo>
                        <a:pt x="1326" y="2273"/>
                      </a:lnTo>
                      <a:lnTo>
                        <a:pt x="1327" y="2280"/>
                      </a:lnTo>
                      <a:lnTo>
                        <a:pt x="1331" y="2291"/>
                      </a:lnTo>
                      <a:lnTo>
                        <a:pt x="1335" y="2301"/>
                      </a:lnTo>
                      <a:lnTo>
                        <a:pt x="1348" y="2321"/>
                      </a:lnTo>
                      <a:lnTo>
                        <a:pt x="1360" y="2337"/>
                      </a:lnTo>
                      <a:lnTo>
                        <a:pt x="1365" y="2345"/>
                      </a:lnTo>
                      <a:lnTo>
                        <a:pt x="1368" y="2351"/>
                      </a:lnTo>
                      <a:lnTo>
                        <a:pt x="1369" y="2355"/>
                      </a:lnTo>
                      <a:lnTo>
                        <a:pt x="1369" y="2359"/>
                      </a:lnTo>
                      <a:lnTo>
                        <a:pt x="1368" y="2362"/>
                      </a:lnTo>
                      <a:lnTo>
                        <a:pt x="1367" y="2365"/>
                      </a:lnTo>
                      <a:lnTo>
                        <a:pt x="1365" y="2368"/>
                      </a:lnTo>
                      <a:lnTo>
                        <a:pt x="1361" y="2372"/>
                      </a:lnTo>
                      <a:lnTo>
                        <a:pt x="1357" y="2375"/>
                      </a:lnTo>
                      <a:lnTo>
                        <a:pt x="1353" y="2378"/>
                      </a:lnTo>
                      <a:lnTo>
                        <a:pt x="1340" y="2385"/>
                      </a:lnTo>
                      <a:lnTo>
                        <a:pt x="1321" y="2391"/>
                      </a:lnTo>
                      <a:lnTo>
                        <a:pt x="1308" y="2395"/>
                      </a:lnTo>
                      <a:lnTo>
                        <a:pt x="1301" y="2397"/>
                      </a:lnTo>
                      <a:lnTo>
                        <a:pt x="1299" y="2397"/>
                      </a:lnTo>
                      <a:lnTo>
                        <a:pt x="1296" y="2397"/>
                      </a:lnTo>
                      <a:lnTo>
                        <a:pt x="1295" y="2395"/>
                      </a:lnTo>
                      <a:lnTo>
                        <a:pt x="1295" y="2394"/>
                      </a:lnTo>
                      <a:lnTo>
                        <a:pt x="1295" y="2390"/>
                      </a:lnTo>
                      <a:lnTo>
                        <a:pt x="1294" y="2385"/>
                      </a:lnTo>
                      <a:lnTo>
                        <a:pt x="1293" y="2378"/>
                      </a:lnTo>
                      <a:lnTo>
                        <a:pt x="1289" y="2371"/>
                      </a:lnTo>
                      <a:lnTo>
                        <a:pt x="1287" y="2368"/>
                      </a:lnTo>
                      <a:lnTo>
                        <a:pt x="1282" y="2366"/>
                      </a:lnTo>
                      <a:lnTo>
                        <a:pt x="1278" y="2365"/>
                      </a:lnTo>
                      <a:lnTo>
                        <a:pt x="1273" y="2365"/>
                      </a:lnTo>
                      <a:lnTo>
                        <a:pt x="1263" y="2364"/>
                      </a:lnTo>
                      <a:lnTo>
                        <a:pt x="1254" y="2364"/>
                      </a:lnTo>
                      <a:lnTo>
                        <a:pt x="1247" y="2363"/>
                      </a:lnTo>
                      <a:lnTo>
                        <a:pt x="1234" y="2360"/>
                      </a:lnTo>
                      <a:lnTo>
                        <a:pt x="1222" y="2357"/>
                      </a:lnTo>
                      <a:lnTo>
                        <a:pt x="1215" y="2357"/>
                      </a:lnTo>
                      <a:lnTo>
                        <a:pt x="1213" y="2359"/>
                      </a:lnTo>
                      <a:lnTo>
                        <a:pt x="1210" y="2364"/>
                      </a:lnTo>
                      <a:lnTo>
                        <a:pt x="1208" y="2370"/>
                      </a:lnTo>
                      <a:lnTo>
                        <a:pt x="1206" y="2376"/>
                      </a:lnTo>
                      <a:lnTo>
                        <a:pt x="1204" y="2390"/>
                      </a:lnTo>
                      <a:lnTo>
                        <a:pt x="1201" y="2401"/>
                      </a:lnTo>
                      <a:lnTo>
                        <a:pt x="1197" y="2415"/>
                      </a:lnTo>
                      <a:lnTo>
                        <a:pt x="1192" y="2429"/>
                      </a:lnTo>
                      <a:lnTo>
                        <a:pt x="1187" y="2436"/>
                      </a:lnTo>
                      <a:lnTo>
                        <a:pt x="1184" y="2443"/>
                      </a:lnTo>
                      <a:lnTo>
                        <a:pt x="1180" y="2449"/>
                      </a:lnTo>
                      <a:lnTo>
                        <a:pt x="1175" y="2455"/>
                      </a:lnTo>
                      <a:lnTo>
                        <a:pt x="1168" y="2460"/>
                      </a:lnTo>
                      <a:lnTo>
                        <a:pt x="1161" y="2465"/>
                      </a:lnTo>
                      <a:lnTo>
                        <a:pt x="1154" y="2468"/>
                      </a:lnTo>
                      <a:lnTo>
                        <a:pt x="1146" y="2469"/>
                      </a:lnTo>
                      <a:lnTo>
                        <a:pt x="1131" y="2471"/>
                      </a:lnTo>
                      <a:lnTo>
                        <a:pt x="1114" y="2472"/>
                      </a:lnTo>
                      <a:lnTo>
                        <a:pt x="1109" y="2472"/>
                      </a:lnTo>
                      <a:lnTo>
                        <a:pt x="1105" y="2472"/>
                      </a:lnTo>
                      <a:lnTo>
                        <a:pt x="1101" y="2471"/>
                      </a:lnTo>
                      <a:lnTo>
                        <a:pt x="1098" y="2469"/>
                      </a:lnTo>
                      <a:lnTo>
                        <a:pt x="1093" y="2465"/>
                      </a:lnTo>
                      <a:lnTo>
                        <a:pt x="1090" y="2458"/>
                      </a:lnTo>
                      <a:lnTo>
                        <a:pt x="1087" y="2442"/>
                      </a:lnTo>
                      <a:lnTo>
                        <a:pt x="1086" y="2427"/>
                      </a:lnTo>
                      <a:lnTo>
                        <a:pt x="1084" y="2412"/>
                      </a:lnTo>
                      <a:lnTo>
                        <a:pt x="1083" y="2390"/>
                      </a:lnTo>
                      <a:lnTo>
                        <a:pt x="1083" y="2379"/>
                      </a:lnTo>
                      <a:lnTo>
                        <a:pt x="1086" y="2371"/>
                      </a:lnTo>
                      <a:lnTo>
                        <a:pt x="1088" y="2367"/>
                      </a:lnTo>
                      <a:lnTo>
                        <a:pt x="1090" y="2364"/>
                      </a:lnTo>
                      <a:lnTo>
                        <a:pt x="1093" y="2362"/>
                      </a:lnTo>
                      <a:lnTo>
                        <a:pt x="1097" y="2361"/>
                      </a:lnTo>
                      <a:lnTo>
                        <a:pt x="1114" y="2359"/>
                      </a:lnTo>
                      <a:lnTo>
                        <a:pt x="1127" y="2355"/>
                      </a:lnTo>
                      <a:lnTo>
                        <a:pt x="1132" y="2353"/>
                      </a:lnTo>
                      <a:lnTo>
                        <a:pt x="1137" y="2351"/>
                      </a:lnTo>
                      <a:lnTo>
                        <a:pt x="1141" y="2349"/>
                      </a:lnTo>
                      <a:lnTo>
                        <a:pt x="1144" y="2346"/>
                      </a:lnTo>
                      <a:lnTo>
                        <a:pt x="1146" y="2343"/>
                      </a:lnTo>
                      <a:lnTo>
                        <a:pt x="1148" y="2338"/>
                      </a:lnTo>
                      <a:lnTo>
                        <a:pt x="1151" y="2334"/>
                      </a:lnTo>
                      <a:lnTo>
                        <a:pt x="1153" y="2328"/>
                      </a:lnTo>
                      <a:lnTo>
                        <a:pt x="1155" y="2316"/>
                      </a:lnTo>
                      <a:lnTo>
                        <a:pt x="1157" y="2299"/>
                      </a:lnTo>
                      <a:lnTo>
                        <a:pt x="1167" y="2276"/>
                      </a:lnTo>
                      <a:lnTo>
                        <a:pt x="1178" y="2247"/>
                      </a:lnTo>
                      <a:lnTo>
                        <a:pt x="1182" y="2233"/>
                      </a:lnTo>
                      <a:lnTo>
                        <a:pt x="1184" y="2219"/>
                      </a:lnTo>
                      <a:lnTo>
                        <a:pt x="1184" y="2213"/>
                      </a:lnTo>
                      <a:lnTo>
                        <a:pt x="1183" y="2206"/>
                      </a:lnTo>
                      <a:lnTo>
                        <a:pt x="1182" y="2200"/>
                      </a:lnTo>
                      <a:lnTo>
                        <a:pt x="1179" y="2195"/>
                      </a:lnTo>
                      <a:lnTo>
                        <a:pt x="1173" y="2186"/>
                      </a:lnTo>
                      <a:lnTo>
                        <a:pt x="1166" y="2176"/>
                      </a:lnTo>
                      <a:lnTo>
                        <a:pt x="1157" y="2166"/>
                      </a:lnTo>
                      <a:lnTo>
                        <a:pt x="1147" y="2158"/>
                      </a:lnTo>
                      <a:lnTo>
                        <a:pt x="1138" y="2149"/>
                      </a:lnTo>
                      <a:lnTo>
                        <a:pt x="1127" y="2142"/>
                      </a:lnTo>
                      <a:lnTo>
                        <a:pt x="1121" y="2139"/>
                      </a:lnTo>
                      <a:lnTo>
                        <a:pt x="1117" y="2137"/>
                      </a:lnTo>
                      <a:lnTo>
                        <a:pt x="1112" y="2136"/>
                      </a:lnTo>
                      <a:lnTo>
                        <a:pt x="1107" y="2135"/>
                      </a:lnTo>
                      <a:lnTo>
                        <a:pt x="1103" y="2135"/>
                      </a:lnTo>
                      <a:lnTo>
                        <a:pt x="1099" y="2133"/>
                      </a:lnTo>
                      <a:lnTo>
                        <a:pt x="1094" y="2131"/>
                      </a:lnTo>
                      <a:lnTo>
                        <a:pt x="1090" y="2129"/>
                      </a:lnTo>
                      <a:lnTo>
                        <a:pt x="1082" y="2122"/>
                      </a:lnTo>
                      <a:lnTo>
                        <a:pt x="1073" y="2116"/>
                      </a:lnTo>
                      <a:lnTo>
                        <a:pt x="1065" y="2108"/>
                      </a:lnTo>
                      <a:lnTo>
                        <a:pt x="1058" y="2103"/>
                      </a:lnTo>
                      <a:lnTo>
                        <a:pt x="1055" y="2101"/>
                      </a:lnTo>
                      <a:lnTo>
                        <a:pt x="1051" y="2098"/>
                      </a:lnTo>
                      <a:lnTo>
                        <a:pt x="1048" y="2098"/>
                      </a:lnTo>
                      <a:lnTo>
                        <a:pt x="1046" y="2098"/>
                      </a:lnTo>
                      <a:lnTo>
                        <a:pt x="1044" y="2105"/>
                      </a:lnTo>
                      <a:lnTo>
                        <a:pt x="1042" y="2111"/>
                      </a:lnTo>
                      <a:lnTo>
                        <a:pt x="1038" y="2119"/>
                      </a:lnTo>
                      <a:lnTo>
                        <a:pt x="1034" y="2125"/>
                      </a:lnTo>
                      <a:lnTo>
                        <a:pt x="1024" y="2139"/>
                      </a:lnTo>
                      <a:lnTo>
                        <a:pt x="1015" y="2154"/>
                      </a:lnTo>
                      <a:lnTo>
                        <a:pt x="1004" y="2168"/>
                      </a:lnTo>
                      <a:lnTo>
                        <a:pt x="993" y="2182"/>
                      </a:lnTo>
                      <a:lnTo>
                        <a:pt x="984" y="2195"/>
                      </a:lnTo>
                      <a:lnTo>
                        <a:pt x="977" y="2209"/>
                      </a:lnTo>
                      <a:lnTo>
                        <a:pt x="971" y="2223"/>
                      </a:lnTo>
                      <a:lnTo>
                        <a:pt x="966" y="2237"/>
                      </a:lnTo>
                      <a:lnTo>
                        <a:pt x="962" y="2251"/>
                      </a:lnTo>
                      <a:lnTo>
                        <a:pt x="955" y="2264"/>
                      </a:lnTo>
                      <a:lnTo>
                        <a:pt x="951" y="2270"/>
                      </a:lnTo>
                      <a:lnTo>
                        <a:pt x="945" y="2274"/>
                      </a:lnTo>
                      <a:lnTo>
                        <a:pt x="940" y="2279"/>
                      </a:lnTo>
                      <a:lnTo>
                        <a:pt x="935" y="2283"/>
                      </a:lnTo>
                      <a:lnTo>
                        <a:pt x="923" y="2290"/>
                      </a:lnTo>
                      <a:lnTo>
                        <a:pt x="912" y="2297"/>
                      </a:lnTo>
                      <a:lnTo>
                        <a:pt x="912" y="2304"/>
                      </a:lnTo>
                      <a:lnTo>
                        <a:pt x="914" y="2309"/>
                      </a:lnTo>
                      <a:lnTo>
                        <a:pt x="918" y="2314"/>
                      </a:lnTo>
                      <a:lnTo>
                        <a:pt x="923" y="2319"/>
                      </a:lnTo>
                      <a:lnTo>
                        <a:pt x="934" y="2330"/>
                      </a:lnTo>
                      <a:lnTo>
                        <a:pt x="942" y="2339"/>
                      </a:lnTo>
                      <a:lnTo>
                        <a:pt x="944" y="2345"/>
                      </a:lnTo>
                      <a:lnTo>
                        <a:pt x="944" y="2350"/>
                      </a:lnTo>
                      <a:lnTo>
                        <a:pt x="944" y="2355"/>
                      </a:lnTo>
                      <a:lnTo>
                        <a:pt x="943" y="2362"/>
                      </a:lnTo>
                      <a:lnTo>
                        <a:pt x="938" y="2373"/>
                      </a:lnTo>
                      <a:lnTo>
                        <a:pt x="932" y="2382"/>
                      </a:lnTo>
                      <a:lnTo>
                        <a:pt x="926" y="2394"/>
                      </a:lnTo>
                      <a:lnTo>
                        <a:pt x="923" y="2405"/>
                      </a:lnTo>
                      <a:lnTo>
                        <a:pt x="921" y="2416"/>
                      </a:lnTo>
                      <a:lnTo>
                        <a:pt x="921" y="2427"/>
                      </a:lnTo>
                      <a:lnTo>
                        <a:pt x="923" y="2448"/>
                      </a:lnTo>
                      <a:lnTo>
                        <a:pt x="924" y="2473"/>
                      </a:lnTo>
                      <a:lnTo>
                        <a:pt x="923" y="2478"/>
                      </a:lnTo>
                      <a:lnTo>
                        <a:pt x="920" y="2483"/>
                      </a:lnTo>
                      <a:lnTo>
                        <a:pt x="914" y="2488"/>
                      </a:lnTo>
                      <a:lnTo>
                        <a:pt x="908" y="2493"/>
                      </a:lnTo>
                      <a:lnTo>
                        <a:pt x="901" y="2497"/>
                      </a:lnTo>
                      <a:lnTo>
                        <a:pt x="895" y="2500"/>
                      </a:lnTo>
                      <a:lnTo>
                        <a:pt x="888" y="2502"/>
                      </a:lnTo>
                      <a:lnTo>
                        <a:pt x="884" y="2502"/>
                      </a:lnTo>
                      <a:lnTo>
                        <a:pt x="860" y="2459"/>
                      </a:lnTo>
                      <a:lnTo>
                        <a:pt x="851" y="2456"/>
                      </a:lnTo>
                      <a:lnTo>
                        <a:pt x="842" y="2454"/>
                      </a:lnTo>
                      <a:lnTo>
                        <a:pt x="832" y="2454"/>
                      </a:lnTo>
                      <a:lnTo>
                        <a:pt x="821" y="2454"/>
                      </a:lnTo>
                      <a:lnTo>
                        <a:pt x="812" y="2455"/>
                      </a:lnTo>
                      <a:lnTo>
                        <a:pt x="802" y="2457"/>
                      </a:lnTo>
                      <a:lnTo>
                        <a:pt x="793" y="2460"/>
                      </a:lnTo>
                      <a:lnTo>
                        <a:pt x="783" y="2465"/>
                      </a:lnTo>
                      <a:lnTo>
                        <a:pt x="775" y="2472"/>
                      </a:lnTo>
                      <a:lnTo>
                        <a:pt x="763" y="2482"/>
                      </a:lnTo>
                      <a:lnTo>
                        <a:pt x="756" y="2487"/>
                      </a:lnTo>
                      <a:lnTo>
                        <a:pt x="750" y="2492"/>
                      </a:lnTo>
                      <a:lnTo>
                        <a:pt x="745" y="2494"/>
                      </a:lnTo>
                      <a:lnTo>
                        <a:pt x="740" y="2495"/>
                      </a:lnTo>
                      <a:lnTo>
                        <a:pt x="734" y="2494"/>
                      </a:lnTo>
                      <a:lnTo>
                        <a:pt x="729" y="2492"/>
                      </a:lnTo>
                      <a:lnTo>
                        <a:pt x="726" y="2488"/>
                      </a:lnTo>
                      <a:lnTo>
                        <a:pt x="723" y="2485"/>
                      </a:lnTo>
                      <a:lnTo>
                        <a:pt x="721" y="2481"/>
                      </a:lnTo>
                      <a:lnTo>
                        <a:pt x="719" y="2478"/>
                      </a:lnTo>
                      <a:lnTo>
                        <a:pt x="716" y="2475"/>
                      </a:lnTo>
                      <a:lnTo>
                        <a:pt x="713" y="2474"/>
                      </a:lnTo>
                      <a:lnTo>
                        <a:pt x="709" y="2476"/>
                      </a:lnTo>
                      <a:lnTo>
                        <a:pt x="701" y="2484"/>
                      </a:lnTo>
                      <a:lnTo>
                        <a:pt x="692" y="2493"/>
                      </a:lnTo>
                      <a:lnTo>
                        <a:pt x="682" y="2502"/>
                      </a:lnTo>
                      <a:lnTo>
                        <a:pt x="678" y="2507"/>
                      </a:lnTo>
                      <a:lnTo>
                        <a:pt x="672" y="2510"/>
                      </a:lnTo>
                      <a:lnTo>
                        <a:pt x="669" y="2511"/>
                      </a:lnTo>
                      <a:lnTo>
                        <a:pt x="665" y="2512"/>
                      </a:lnTo>
                      <a:lnTo>
                        <a:pt x="661" y="2511"/>
                      </a:lnTo>
                      <a:lnTo>
                        <a:pt x="659" y="2509"/>
                      </a:lnTo>
                      <a:lnTo>
                        <a:pt x="658" y="2503"/>
                      </a:lnTo>
                      <a:lnTo>
                        <a:pt x="658" y="2496"/>
                      </a:lnTo>
                      <a:lnTo>
                        <a:pt x="658" y="2489"/>
                      </a:lnTo>
                      <a:lnTo>
                        <a:pt x="656" y="2485"/>
                      </a:lnTo>
                      <a:lnTo>
                        <a:pt x="653" y="2482"/>
                      </a:lnTo>
                      <a:lnTo>
                        <a:pt x="648" y="2480"/>
                      </a:lnTo>
                      <a:lnTo>
                        <a:pt x="639" y="2479"/>
                      </a:lnTo>
                      <a:lnTo>
                        <a:pt x="627" y="2479"/>
                      </a:lnTo>
                      <a:lnTo>
                        <a:pt x="610" y="2479"/>
                      </a:lnTo>
                      <a:lnTo>
                        <a:pt x="595" y="2479"/>
                      </a:lnTo>
                      <a:lnTo>
                        <a:pt x="590" y="2480"/>
                      </a:lnTo>
                      <a:lnTo>
                        <a:pt x="584" y="2482"/>
                      </a:lnTo>
                      <a:lnTo>
                        <a:pt x="576" y="2486"/>
                      </a:lnTo>
                      <a:lnTo>
                        <a:pt x="566" y="2492"/>
                      </a:lnTo>
                      <a:lnTo>
                        <a:pt x="563" y="2494"/>
                      </a:lnTo>
                      <a:lnTo>
                        <a:pt x="560" y="2494"/>
                      </a:lnTo>
                      <a:lnTo>
                        <a:pt x="557" y="2493"/>
                      </a:lnTo>
                      <a:lnTo>
                        <a:pt x="553" y="2490"/>
                      </a:lnTo>
                      <a:lnTo>
                        <a:pt x="546" y="2484"/>
                      </a:lnTo>
                      <a:lnTo>
                        <a:pt x="538" y="2475"/>
                      </a:lnTo>
                      <a:lnTo>
                        <a:pt x="532" y="2465"/>
                      </a:lnTo>
                      <a:lnTo>
                        <a:pt x="526" y="2455"/>
                      </a:lnTo>
                      <a:lnTo>
                        <a:pt x="522" y="2446"/>
                      </a:lnTo>
                      <a:lnTo>
                        <a:pt x="520" y="2440"/>
                      </a:lnTo>
                      <a:lnTo>
                        <a:pt x="518" y="2430"/>
                      </a:lnTo>
                      <a:lnTo>
                        <a:pt x="514" y="2418"/>
                      </a:lnTo>
                      <a:lnTo>
                        <a:pt x="513" y="2413"/>
                      </a:lnTo>
                      <a:lnTo>
                        <a:pt x="511" y="2407"/>
                      </a:lnTo>
                      <a:lnTo>
                        <a:pt x="509" y="2404"/>
                      </a:lnTo>
                      <a:lnTo>
                        <a:pt x="506" y="2402"/>
                      </a:lnTo>
                      <a:lnTo>
                        <a:pt x="498" y="2400"/>
                      </a:lnTo>
                      <a:lnTo>
                        <a:pt x="491" y="2399"/>
                      </a:lnTo>
                      <a:lnTo>
                        <a:pt x="482" y="2399"/>
                      </a:lnTo>
                      <a:lnTo>
                        <a:pt x="473" y="2399"/>
                      </a:lnTo>
                      <a:lnTo>
                        <a:pt x="465" y="2399"/>
                      </a:lnTo>
                      <a:lnTo>
                        <a:pt x="457" y="2398"/>
                      </a:lnTo>
                      <a:lnTo>
                        <a:pt x="454" y="2397"/>
                      </a:lnTo>
                      <a:lnTo>
                        <a:pt x="450" y="2395"/>
                      </a:lnTo>
                      <a:lnTo>
                        <a:pt x="448" y="2393"/>
                      </a:lnTo>
                      <a:lnTo>
                        <a:pt x="444" y="2391"/>
                      </a:lnTo>
                      <a:lnTo>
                        <a:pt x="439" y="2375"/>
                      </a:lnTo>
                      <a:lnTo>
                        <a:pt x="433" y="2355"/>
                      </a:lnTo>
                      <a:lnTo>
                        <a:pt x="429" y="2347"/>
                      </a:lnTo>
                      <a:lnTo>
                        <a:pt x="424" y="2340"/>
                      </a:lnTo>
                      <a:lnTo>
                        <a:pt x="422" y="2338"/>
                      </a:lnTo>
                      <a:lnTo>
                        <a:pt x="417" y="2336"/>
                      </a:lnTo>
                      <a:lnTo>
                        <a:pt x="414" y="2335"/>
                      </a:lnTo>
                      <a:lnTo>
                        <a:pt x="410" y="2335"/>
                      </a:lnTo>
                      <a:lnTo>
                        <a:pt x="401" y="2336"/>
                      </a:lnTo>
                      <a:lnTo>
                        <a:pt x="396" y="2335"/>
                      </a:lnTo>
                      <a:lnTo>
                        <a:pt x="389" y="2333"/>
                      </a:lnTo>
                      <a:lnTo>
                        <a:pt x="383" y="2328"/>
                      </a:lnTo>
                      <a:lnTo>
                        <a:pt x="378" y="2325"/>
                      </a:lnTo>
                      <a:lnTo>
                        <a:pt x="375" y="2323"/>
                      </a:lnTo>
                      <a:lnTo>
                        <a:pt x="373" y="2320"/>
                      </a:lnTo>
                      <a:lnTo>
                        <a:pt x="371" y="2317"/>
                      </a:lnTo>
                      <a:lnTo>
                        <a:pt x="369" y="2310"/>
                      </a:lnTo>
                      <a:lnTo>
                        <a:pt x="364" y="2304"/>
                      </a:lnTo>
                      <a:lnTo>
                        <a:pt x="360" y="2307"/>
                      </a:lnTo>
                      <a:lnTo>
                        <a:pt x="356" y="2311"/>
                      </a:lnTo>
                      <a:lnTo>
                        <a:pt x="351" y="2318"/>
                      </a:lnTo>
                      <a:lnTo>
                        <a:pt x="347" y="2325"/>
                      </a:lnTo>
                      <a:lnTo>
                        <a:pt x="344" y="2332"/>
                      </a:lnTo>
                      <a:lnTo>
                        <a:pt x="341" y="2339"/>
                      </a:lnTo>
                      <a:lnTo>
                        <a:pt x="338" y="2346"/>
                      </a:lnTo>
                      <a:lnTo>
                        <a:pt x="338" y="2351"/>
                      </a:lnTo>
                      <a:lnTo>
                        <a:pt x="337" y="2355"/>
                      </a:lnTo>
                      <a:lnTo>
                        <a:pt x="336" y="2360"/>
                      </a:lnTo>
                      <a:lnTo>
                        <a:pt x="335" y="2363"/>
                      </a:lnTo>
                      <a:lnTo>
                        <a:pt x="333" y="2366"/>
                      </a:lnTo>
                      <a:lnTo>
                        <a:pt x="328" y="2371"/>
                      </a:lnTo>
                      <a:lnTo>
                        <a:pt x="321" y="2375"/>
                      </a:lnTo>
                      <a:lnTo>
                        <a:pt x="315" y="2377"/>
                      </a:lnTo>
                      <a:lnTo>
                        <a:pt x="307" y="2379"/>
                      </a:lnTo>
                      <a:lnTo>
                        <a:pt x="300" y="2381"/>
                      </a:lnTo>
                      <a:lnTo>
                        <a:pt x="292" y="2381"/>
                      </a:lnTo>
                      <a:lnTo>
                        <a:pt x="276" y="2388"/>
                      </a:lnTo>
                      <a:lnTo>
                        <a:pt x="263" y="2393"/>
                      </a:lnTo>
                      <a:lnTo>
                        <a:pt x="262" y="2393"/>
                      </a:lnTo>
                      <a:lnTo>
                        <a:pt x="258" y="2379"/>
                      </a:lnTo>
                      <a:lnTo>
                        <a:pt x="254" y="2363"/>
                      </a:lnTo>
                      <a:lnTo>
                        <a:pt x="253" y="2355"/>
                      </a:lnTo>
                      <a:lnTo>
                        <a:pt x="253" y="2348"/>
                      </a:lnTo>
                      <a:lnTo>
                        <a:pt x="253" y="2345"/>
                      </a:lnTo>
                      <a:lnTo>
                        <a:pt x="254" y="2341"/>
                      </a:lnTo>
                      <a:lnTo>
                        <a:pt x="256" y="2339"/>
                      </a:lnTo>
                      <a:lnTo>
                        <a:pt x="257" y="2337"/>
                      </a:lnTo>
                      <a:lnTo>
                        <a:pt x="273" y="2327"/>
                      </a:lnTo>
                      <a:lnTo>
                        <a:pt x="286" y="2317"/>
                      </a:lnTo>
                      <a:lnTo>
                        <a:pt x="291" y="2311"/>
                      </a:lnTo>
                      <a:lnTo>
                        <a:pt x="297" y="2305"/>
                      </a:lnTo>
                      <a:lnTo>
                        <a:pt x="302" y="2298"/>
                      </a:lnTo>
                      <a:lnTo>
                        <a:pt x="307" y="2291"/>
                      </a:lnTo>
                      <a:lnTo>
                        <a:pt x="307" y="2287"/>
                      </a:lnTo>
                      <a:lnTo>
                        <a:pt x="307" y="2283"/>
                      </a:lnTo>
                      <a:lnTo>
                        <a:pt x="306" y="2279"/>
                      </a:lnTo>
                      <a:lnTo>
                        <a:pt x="305" y="2274"/>
                      </a:lnTo>
                      <a:lnTo>
                        <a:pt x="302" y="2265"/>
                      </a:lnTo>
                      <a:lnTo>
                        <a:pt x="301" y="2257"/>
                      </a:lnTo>
                      <a:lnTo>
                        <a:pt x="304" y="2249"/>
                      </a:lnTo>
                      <a:lnTo>
                        <a:pt x="307" y="2240"/>
                      </a:lnTo>
                      <a:lnTo>
                        <a:pt x="306" y="2238"/>
                      </a:lnTo>
                      <a:lnTo>
                        <a:pt x="305" y="2236"/>
                      </a:lnTo>
                      <a:lnTo>
                        <a:pt x="303" y="2235"/>
                      </a:lnTo>
                      <a:lnTo>
                        <a:pt x="300" y="2232"/>
                      </a:lnTo>
                      <a:lnTo>
                        <a:pt x="294" y="2231"/>
                      </a:lnTo>
                      <a:lnTo>
                        <a:pt x="289" y="2228"/>
                      </a:lnTo>
                      <a:lnTo>
                        <a:pt x="278" y="2213"/>
                      </a:lnTo>
                      <a:lnTo>
                        <a:pt x="270" y="2201"/>
                      </a:lnTo>
                      <a:lnTo>
                        <a:pt x="268" y="2195"/>
                      </a:lnTo>
                      <a:lnTo>
                        <a:pt x="267" y="2187"/>
                      </a:lnTo>
                      <a:lnTo>
                        <a:pt x="268" y="2178"/>
                      </a:lnTo>
                      <a:lnTo>
                        <a:pt x="271" y="2168"/>
                      </a:lnTo>
                      <a:lnTo>
                        <a:pt x="275" y="2158"/>
                      </a:lnTo>
                      <a:lnTo>
                        <a:pt x="276" y="2151"/>
                      </a:lnTo>
                      <a:lnTo>
                        <a:pt x="275" y="2147"/>
                      </a:lnTo>
                      <a:lnTo>
                        <a:pt x="274" y="2144"/>
                      </a:lnTo>
                      <a:lnTo>
                        <a:pt x="266" y="2138"/>
                      </a:lnTo>
                      <a:lnTo>
                        <a:pt x="253" y="2130"/>
                      </a:lnTo>
                      <a:lnTo>
                        <a:pt x="249" y="2127"/>
                      </a:lnTo>
                      <a:lnTo>
                        <a:pt x="243" y="2124"/>
                      </a:lnTo>
                      <a:lnTo>
                        <a:pt x="238" y="2123"/>
                      </a:lnTo>
                      <a:lnTo>
                        <a:pt x="231" y="2123"/>
                      </a:lnTo>
                      <a:lnTo>
                        <a:pt x="224" y="2125"/>
                      </a:lnTo>
                      <a:lnTo>
                        <a:pt x="217" y="2128"/>
                      </a:lnTo>
                      <a:lnTo>
                        <a:pt x="210" y="2130"/>
                      </a:lnTo>
                      <a:lnTo>
                        <a:pt x="203" y="2133"/>
                      </a:lnTo>
                      <a:lnTo>
                        <a:pt x="189" y="2142"/>
                      </a:lnTo>
                      <a:lnTo>
                        <a:pt x="175" y="2150"/>
                      </a:lnTo>
                      <a:lnTo>
                        <a:pt x="165" y="2158"/>
                      </a:lnTo>
                      <a:lnTo>
                        <a:pt x="156" y="2164"/>
                      </a:lnTo>
                      <a:lnTo>
                        <a:pt x="152" y="2168"/>
                      </a:lnTo>
                      <a:lnTo>
                        <a:pt x="148" y="2169"/>
                      </a:lnTo>
                      <a:lnTo>
                        <a:pt x="145" y="2168"/>
                      </a:lnTo>
                      <a:lnTo>
                        <a:pt x="143" y="2166"/>
                      </a:lnTo>
                      <a:lnTo>
                        <a:pt x="140" y="2163"/>
                      </a:lnTo>
                      <a:lnTo>
                        <a:pt x="139" y="2160"/>
                      </a:lnTo>
                      <a:lnTo>
                        <a:pt x="136" y="2156"/>
                      </a:lnTo>
                      <a:lnTo>
                        <a:pt x="135" y="2150"/>
                      </a:lnTo>
                      <a:lnTo>
                        <a:pt x="131" y="2130"/>
                      </a:lnTo>
                      <a:lnTo>
                        <a:pt x="127" y="2118"/>
                      </a:lnTo>
                      <a:lnTo>
                        <a:pt x="121" y="2115"/>
                      </a:lnTo>
                      <a:lnTo>
                        <a:pt x="116" y="2112"/>
                      </a:lnTo>
                      <a:lnTo>
                        <a:pt x="112" y="2111"/>
                      </a:lnTo>
                      <a:lnTo>
                        <a:pt x="106" y="2111"/>
                      </a:lnTo>
                      <a:lnTo>
                        <a:pt x="98" y="2111"/>
                      </a:lnTo>
                      <a:lnTo>
                        <a:pt x="89" y="2114"/>
                      </a:lnTo>
                      <a:lnTo>
                        <a:pt x="86" y="2114"/>
                      </a:lnTo>
                      <a:lnTo>
                        <a:pt x="82" y="2114"/>
                      </a:lnTo>
                      <a:lnTo>
                        <a:pt x="79" y="2112"/>
                      </a:lnTo>
                      <a:lnTo>
                        <a:pt x="77" y="2110"/>
                      </a:lnTo>
                      <a:lnTo>
                        <a:pt x="75" y="2107"/>
                      </a:lnTo>
                      <a:lnTo>
                        <a:pt x="74" y="2103"/>
                      </a:lnTo>
                      <a:lnTo>
                        <a:pt x="73" y="2096"/>
                      </a:lnTo>
                      <a:lnTo>
                        <a:pt x="72" y="2088"/>
                      </a:lnTo>
                      <a:lnTo>
                        <a:pt x="72" y="2080"/>
                      </a:lnTo>
                      <a:lnTo>
                        <a:pt x="71" y="2074"/>
                      </a:lnTo>
                      <a:lnTo>
                        <a:pt x="69" y="2067"/>
                      </a:lnTo>
                      <a:lnTo>
                        <a:pt x="67" y="2063"/>
                      </a:lnTo>
                      <a:lnTo>
                        <a:pt x="65" y="2058"/>
                      </a:lnTo>
                      <a:lnTo>
                        <a:pt x="61" y="2054"/>
                      </a:lnTo>
                      <a:lnTo>
                        <a:pt x="57" y="2049"/>
                      </a:lnTo>
                      <a:lnTo>
                        <a:pt x="51" y="2043"/>
                      </a:lnTo>
                      <a:lnTo>
                        <a:pt x="49" y="2041"/>
                      </a:lnTo>
                      <a:lnTo>
                        <a:pt x="48" y="2038"/>
                      </a:lnTo>
                      <a:lnTo>
                        <a:pt x="47" y="2035"/>
                      </a:lnTo>
                      <a:lnTo>
                        <a:pt x="47" y="2031"/>
                      </a:lnTo>
                      <a:lnTo>
                        <a:pt x="49" y="2024"/>
                      </a:lnTo>
                      <a:lnTo>
                        <a:pt x="51" y="2015"/>
                      </a:lnTo>
                      <a:lnTo>
                        <a:pt x="52" y="2008"/>
                      </a:lnTo>
                      <a:lnTo>
                        <a:pt x="53" y="2001"/>
                      </a:lnTo>
                      <a:lnTo>
                        <a:pt x="52" y="1998"/>
                      </a:lnTo>
                      <a:lnTo>
                        <a:pt x="51" y="1995"/>
                      </a:lnTo>
                      <a:lnTo>
                        <a:pt x="49" y="1993"/>
                      </a:lnTo>
                      <a:lnTo>
                        <a:pt x="46" y="1992"/>
                      </a:lnTo>
                      <a:lnTo>
                        <a:pt x="32" y="1985"/>
                      </a:lnTo>
                      <a:lnTo>
                        <a:pt x="22" y="1979"/>
                      </a:lnTo>
                      <a:lnTo>
                        <a:pt x="19" y="1975"/>
                      </a:lnTo>
                      <a:lnTo>
                        <a:pt x="15" y="1972"/>
                      </a:lnTo>
                      <a:lnTo>
                        <a:pt x="13" y="1969"/>
                      </a:lnTo>
                      <a:lnTo>
                        <a:pt x="12" y="1966"/>
                      </a:lnTo>
                      <a:lnTo>
                        <a:pt x="7" y="1948"/>
                      </a:lnTo>
                      <a:lnTo>
                        <a:pt x="0" y="1925"/>
                      </a:lnTo>
                      <a:lnTo>
                        <a:pt x="0" y="1925"/>
                      </a:lnTo>
                      <a:lnTo>
                        <a:pt x="5" y="1920"/>
                      </a:lnTo>
                      <a:lnTo>
                        <a:pt x="9" y="1916"/>
                      </a:lnTo>
                      <a:lnTo>
                        <a:pt x="13" y="1913"/>
                      </a:lnTo>
                      <a:lnTo>
                        <a:pt x="19" y="1909"/>
                      </a:lnTo>
                      <a:lnTo>
                        <a:pt x="30" y="1903"/>
                      </a:lnTo>
                      <a:lnTo>
                        <a:pt x="41" y="1899"/>
                      </a:lnTo>
                      <a:lnTo>
                        <a:pt x="52" y="1892"/>
                      </a:lnTo>
                      <a:lnTo>
                        <a:pt x="62" y="1886"/>
                      </a:lnTo>
                      <a:lnTo>
                        <a:pt x="66" y="1880"/>
                      </a:lnTo>
                      <a:lnTo>
                        <a:pt x="69" y="1876"/>
                      </a:lnTo>
                      <a:lnTo>
                        <a:pt x="73" y="1869"/>
                      </a:lnTo>
                      <a:lnTo>
                        <a:pt x="76" y="1863"/>
                      </a:lnTo>
                      <a:lnTo>
                        <a:pt x="81" y="1835"/>
                      </a:lnTo>
                      <a:lnTo>
                        <a:pt x="88" y="1812"/>
                      </a:lnTo>
                      <a:lnTo>
                        <a:pt x="90" y="1808"/>
                      </a:lnTo>
                      <a:lnTo>
                        <a:pt x="92" y="1805"/>
                      </a:lnTo>
                      <a:lnTo>
                        <a:pt x="96" y="1801"/>
                      </a:lnTo>
                      <a:lnTo>
                        <a:pt x="101" y="1799"/>
                      </a:lnTo>
                      <a:lnTo>
                        <a:pt x="107" y="1798"/>
                      </a:lnTo>
                      <a:lnTo>
                        <a:pt x="114" y="1798"/>
                      </a:lnTo>
                      <a:lnTo>
                        <a:pt x="121" y="1798"/>
                      </a:lnTo>
                      <a:lnTo>
                        <a:pt x="131" y="1800"/>
                      </a:lnTo>
                      <a:lnTo>
                        <a:pt x="136" y="1801"/>
                      </a:lnTo>
                      <a:lnTo>
                        <a:pt x="140" y="1800"/>
                      </a:lnTo>
                      <a:lnTo>
                        <a:pt x="144" y="1800"/>
                      </a:lnTo>
                      <a:lnTo>
                        <a:pt x="146" y="1798"/>
                      </a:lnTo>
                      <a:lnTo>
                        <a:pt x="148" y="1796"/>
                      </a:lnTo>
                      <a:lnTo>
                        <a:pt x="150" y="1794"/>
                      </a:lnTo>
                      <a:lnTo>
                        <a:pt x="152" y="1791"/>
                      </a:lnTo>
                      <a:lnTo>
                        <a:pt x="153" y="1787"/>
                      </a:lnTo>
                      <a:lnTo>
                        <a:pt x="154" y="1780"/>
                      </a:lnTo>
                      <a:lnTo>
                        <a:pt x="153" y="1772"/>
                      </a:lnTo>
                      <a:lnTo>
                        <a:pt x="150" y="1765"/>
                      </a:lnTo>
                      <a:lnTo>
                        <a:pt x="148" y="1757"/>
                      </a:lnTo>
                      <a:lnTo>
                        <a:pt x="140" y="1741"/>
                      </a:lnTo>
                      <a:lnTo>
                        <a:pt x="130" y="1726"/>
                      </a:lnTo>
                      <a:lnTo>
                        <a:pt x="122" y="1710"/>
                      </a:lnTo>
                      <a:lnTo>
                        <a:pt x="115" y="1691"/>
                      </a:lnTo>
                      <a:lnTo>
                        <a:pt x="113" y="1684"/>
                      </a:lnTo>
                      <a:lnTo>
                        <a:pt x="112" y="1676"/>
                      </a:lnTo>
                      <a:lnTo>
                        <a:pt x="111" y="1669"/>
                      </a:lnTo>
                      <a:lnTo>
                        <a:pt x="111" y="1662"/>
                      </a:lnTo>
                      <a:lnTo>
                        <a:pt x="112" y="1648"/>
                      </a:lnTo>
                      <a:lnTo>
                        <a:pt x="115" y="1636"/>
                      </a:lnTo>
                      <a:lnTo>
                        <a:pt x="120" y="1624"/>
                      </a:lnTo>
                      <a:lnTo>
                        <a:pt x="127" y="1612"/>
                      </a:lnTo>
                      <a:lnTo>
                        <a:pt x="134" y="1599"/>
                      </a:lnTo>
                      <a:lnTo>
                        <a:pt x="142" y="1588"/>
                      </a:lnTo>
                      <a:lnTo>
                        <a:pt x="149" y="1578"/>
                      </a:lnTo>
                      <a:lnTo>
                        <a:pt x="159" y="1564"/>
                      </a:lnTo>
                      <a:lnTo>
                        <a:pt x="166" y="1558"/>
                      </a:lnTo>
                      <a:lnTo>
                        <a:pt x="171" y="1554"/>
                      </a:lnTo>
                      <a:lnTo>
                        <a:pt x="173" y="1552"/>
                      </a:lnTo>
                      <a:lnTo>
                        <a:pt x="176" y="1552"/>
                      </a:lnTo>
                      <a:lnTo>
                        <a:pt x="179" y="1552"/>
                      </a:lnTo>
                      <a:lnTo>
                        <a:pt x="182" y="1553"/>
                      </a:lnTo>
                      <a:lnTo>
                        <a:pt x="186" y="1556"/>
                      </a:lnTo>
                      <a:lnTo>
                        <a:pt x="190" y="1557"/>
                      </a:lnTo>
                      <a:lnTo>
                        <a:pt x="194" y="1558"/>
                      </a:lnTo>
                      <a:lnTo>
                        <a:pt x="198" y="1557"/>
                      </a:lnTo>
                      <a:lnTo>
                        <a:pt x="200" y="1556"/>
                      </a:lnTo>
                      <a:lnTo>
                        <a:pt x="203" y="1554"/>
                      </a:lnTo>
                      <a:lnTo>
                        <a:pt x="207" y="1552"/>
                      </a:lnTo>
                      <a:lnTo>
                        <a:pt x="209" y="1549"/>
                      </a:lnTo>
                      <a:lnTo>
                        <a:pt x="214" y="1542"/>
                      </a:lnTo>
                      <a:lnTo>
                        <a:pt x="220" y="1536"/>
                      </a:lnTo>
                      <a:lnTo>
                        <a:pt x="223" y="1534"/>
                      </a:lnTo>
                      <a:lnTo>
                        <a:pt x="226" y="1531"/>
                      </a:lnTo>
                      <a:lnTo>
                        <a:pt x="229" y="1529"/>
                      </a:lnTo>
                      <a:lnTo>
                        <a:pt x="234" y="1528"/>
                      </a:lnTo>
                      <a:lnTo>
                        <a:pt x="246" y="1526"/>
                      </a:lnTo>
                      <a:lnTo>
                        <a:pt x="255" y="1524"/>
                      </a:lnTo>
                      <a:lnTo>
                        <a:pt x="260" y="1523"/>
                      </a:lnTo>
                      <a:lnTo>
                        <a:pt x="264" y="1520"/>
                      </a:lnTo>
                      <a:lnTo>
                        <a:pt x="268" y="1516"/>
                      </a:lnTo>
                      <a:lnTo>
                        <a:pt x="274" y="1511"/>
                      </a:lnTo>
                      <a:lnTo>
                        <a:pt x="283" y="1498"/>
                      </a:lnTo>
                      <a:lnTo>
                        <a:pt x="292" y="1486"/>
                      </a:lnTo>
                      <a:lnTo>
                        <a:pt x="302" y="1475"/>
                      </a:lnTo>
                      <a:lnTo>
                        <a:pt x="314" y="1464"/>
                      </a:lnTo>
                      <a:lnTo>
                        <a:pt x="317" y="1461"/>
                      </a:lnTo>
                      <a:lnTo>
                        <a:pt x="320" y="1459"/>
                      </a:lnTo>
                      <a:lnTo>
                        <a:pt x="324" y="1458"/>
                      </a:lnTo>
                      <a:lnTo>
                        <a:pt x="328" y="1457"/>
                      </a:lnTo>
                      <a:lnTo>
                        <a:pt x="335" y="1457"/>
                      </a:lnTo>
                      <a:lnTo>
                        <a:pt x="343" y="1458"/>
                      </a:lnTo>
                      <a:lnTo>
                        <a:pt x="351" y="1458"/>
                      </a:lnTo>
                      <a:lnTo>
                        <a:pt x="359" y="1458"/>
                      </a:lnTo>
                      <a:lnTo>
                        <a:pt x="363" y="1457"/>
                      </a:lnTo>
                      <a:lnTo>
                        <a:pt x="368" y="1456"/>
                      </a:lnTo>
                      <a:lnTo>
                        <a:pt x="372" y="1454"/>
                      </a:lnTo>
                      <a:lnTo>
                        <a:pt x="376" y="1452"/>
                      </a:lnTo>
                      <a:lnTo>
                        <a:pt x="387" y="1442"/>
                      </a:lnTo>
                      <a:lnTo>
                        <a:pt x="398" y="1431"/>
                      </a:lnTo>
                      <a:lnTo>
                        <a:pt x="408" y="1420"/>
                      </a:lnTo>
                      <a:lnTo>
                        <a:pt x="417" y="1409"/>
                      </a:lnTo>
                      <a:lnTo>
                        <a:pt x="435" y="1386"/>
                      </a:lnTo>
                      <a:lnTo>
                        <a:pt x="453" y="1364"/>
                      </a:lnTo>
                      <a:lnTo>
                        <a:pt x="479" y="1328"/>
                      </a:lnTo>
                      <a:lnTo>
                        <a:pt x="509" y="1291"/>
                      </a:lnTo>
                      <a:lnTo>
                        <a:pt x="525" y="1273"/>
                      </a:lnTo>
                      <a:lnTo>
                        <a:pt x="541" y="1256"/>
                      </a:lnTo>
                      <a:lnTo>
                        <a:pt x="550" y="1248"/>
                      </a:lnTo>
                      <a:lnTo>
                        <a:pt x="560" y="1242"/>
                      </a:lnTo>
                      <a:lnTo>
                        <a:pt x="568" y="1236"/>
                      </a:lnTo>
                      <a:lnTo>
                        <a:pt x="577" y="1230"/>
                      </a:lnTo>
                      <a:lnTo>
                        <a:pt x="590" y="1224"/>
                      </a:lnTo>
                      <a:lnTo>
                        <a:pt x="604" y="1215"/>
                      </a:lnTo>
                      <a:lnTo>
                        <a:pt x="618" y="1206"/>
                      </a:lnTo>
                      <a:lnTo>
                        <a:pt x="631" y="1196"/>
                      </a:lnTo>
                      <a:lnTo>
                        <a:pt x="638" y="1189"/>
                      </a:lnTo>
                      <a:lnTo>
                        <a:pt x="643" y="1184"/>
                      </a:lnTo>
                      <a:lnTo>
                        <a:pt x="647" y="1177"/>
                      </a:lnTo>
                      <a:lnTo>
                        <a:pt x="653" y="1171"/>
                      </a:lnTo>
                      <a:lnTo>
                        <a:pt x="656" y="1164"/>
                      </a:lnTo>
                      <a:lnTo>
                        <a:pt x="658" y="1157"/>
                      </a:lnTo>
                      <a:lnTo>
                        <a:pt x="660" y="1149"/>
                      </a:lnTo>
                      <a:lnTo>
                        <a:pt x="660" y="1142"/>
                      </a:lnTo>
                      <a:lnTo>
                        <a:pt x="660" y="1132"/>
                      </a:lnTo>
                      <a:lnTo>
                        <a:pt x="658" y="1123"/>
                      </a:lnTo>
                      <a:lnTo>
                        <a:pt x="656" y="1113"/>
                      </a:lnTo>
                      <a:lnTo>
                        <a:pt x="653" y="1105"/>
                      </a:lnTo>
                      <a:lnTo>
                        <a:pt x="648" y="1096"/>
                      </a:lnTo>
                      <a:lnTo>
                        <a:pt x="643" y="1089"/>
                      </a:lnTo>
                      <a:lnTo>
                        <a:pt x="637" y="1081"/>
                      </a:lnTo>
                      <a:lnTo>
                        <a:pt x="630" y="1075"/>
                      </a:lnTo>
                      <a:lnTo>
                        <a:pt x="622" y="1054"/>
                      </a:lnTo>
                      <a:lnTo>
                        <a:pt x="614" y="1034"/>
                      </a:lnTo>
                      <a:lnTo>
                        <a:pt x="611" y="1023"/>
                      </a:lnTo>
                      <a:lnTo>
                        <a:pt x="607" y="1013"/>
                      </a:lnTo>
                      <a:lnTo>
                        <a:pt x="605" y="1002"/>
                      </a:lnTo>
                      <a:lnTo>
                        <a:pt x="603" y="991"/>
                      </a:lnTo>
                      <a:lnTo>
                        <a:pt x="603" y="982"/>
                      </a:lnTo>
                      <a:lnTo>
                        <a:pt x="605" y="974"/>
                      </a:lnTo>
                      <a:lnTo>
                        <a:pt x="608" y="966"/>
                      </a:lnTo>
                      <a:lnTo>
                        <a:pt x="612" y="958"/>
                      </a:lnTo>
                      <a:lnTo>
                        <a:pt x="614" y="950"/>
                      </a:lnTo>
                      <a:lnTo>
                        <a:pt x="617" y="942"/>
                      </a:lnTo>
                      <a:lnTo>
                        <a:pt x="618" y="933"/>
                      </a:lnTo>
                      <a:lnTo>
                        <a:pt x="617" y="923"/>
                      </a:lnTo>
                      <a:lnTo>
                        <a:pt x="617" y="913"/>
                      </a:lnTo>
                      <a:lnTo>
                        <a:pt x="619" y="899"/>
                      </a:lnTo>
                      <a:lnTo>
                        <a:pt x="622" y="886"/>
                      </a:lnTo>
                      <a:lnTo>
                        <a:pt x="627" y="876"/>
                      </a:lnTo>
                      <a:lnTo>
                        <a:pt x="627" y="876"/>
                      </a:lnTo>
                      <a:lnTo>
                        <a:pt x="638" y="821"/>
                      </a:lnTo>
                      <a:lnTo>
                        <a:pt x="642" y="804"/>
                      </a:lnTo>
                      <a:lnTo>
                        <a:pt x="646" y="788"/>
                      </a:lnTo>
                      <a:lnTo>
                        <a:pt x="648" y="773"/>
                      </a:lnTo>
                      <a:lnTo>
                        <a:pt x="651" y="759"/>
                      </a:lnTo>
                      <a:lnTo>
                        <a:pt x="651" y="745"/>
                      </a:lnTo>
                      <a:lnTo>
                        <a:pt x="648" y="730"/>
                      </a:lnTo>
                      <a:lnTo>
                        <a:pt x="645" y="714"/>
                      </a:lnTo>
                      <a:lnTo>
                        <a:pt x="639" y="697"/>
                      </a:lnTo>
                      <a:lnTo>
                        <a:pt x="635" y="684"/>
                      </a:lnTo>
                      <a:lnTo>
                        <a:pt x="633" y="674"/>
                      </a:lnTo>
                      <a:lnTo>
                        <a:pt x="633" y="665"/>
                      </a:lnTo>
                      <a:lnTo>
                        <a:pt x="635" y="659"/>
                      </a:lnTo>
                      <a:lnTo>
                        <a:pt x="639" y="653"/>
                      </a:lnTo>
                      <a:lnTo>
                        <a:pt x="643" y="649"/>
                      </a:lnTo>
                      <a:lnTo>
                        <a:pt x="648" y="645"/>
                      </a:lnTo>
                      <a:lnTo>
                        <a:pt x="655" y="642"/>
                      </a:lnTo>
                      <a:lnTo>
                        <a:pt x="669" y="637"/>
                      </a:lnTo>
                      <a:lnTo>
                        <a:pt x="684" y="631"/>
                      </a:lnTo>
                      <a:lnTo>
                        <a:pt x="692" y="626"/>
                      </a:lnTo>
                      <a:lnTo>
                        <a:pt x="698" y="622"/>
                      </a:lnTo>
                      <a:lnTo>
                        <a:pt x="703" y="616"/>
                      </a:lnTo>
                      <a:lnTo>
                        <a:pt x="709" y="608"/>
                      </a:lnTo>
                      <a:lnTo>
                        <a:pt x="712" y="598"/>
                      </a:lnTo>
                      <a:lnTo>
                        <a:pt x="714" y="590"/>
                      </a:lnTo>
                      <a:lnTo>
                        <a:pt x="716" y="580"/>
                      </a:lnTo>
                      <a:lnTo>
                        <a:pt x="718" y="569"/>
                      </a:lnTo>
                      <a:lnTo>
                        <a:pt x="720" y="559"/>
                      </a:lnTo>
                      <a:lnTo>
                        <a:pt x="722" y="550"/>
                      </a:lnTo>
                      <a:lnTo>
                        <a:pt x="725" y="541"/>
                      </a:lnTo>
                      <a:lnTo>
                        <a:pt x="730" y="534"/>
                      </a:lnTo>
                      <a:lnTo>
                        <a:pt x="734" y="528"/>
                      </a:lnTo>
                      <a:lnTo>
                        <a:pt x="737" y="522"/>
                      </a:lnTo>
                      <a:lnTo>
                        <a:pt x="738" y="516"/>
                      </a:lnTo>
                      <a:lnTo>
                        <a:pt x="739" y="511"/>
                      </a:lnTo>
                      <a:lnTo>
                        <a:pt x="738" y="500"/>
                      </a:lnTo>
                      <a:lnTo>
                        <a:pt x="735" y="490"/>
                      </a:lnTo>
                      <a:lnTo>
                        <a:pt x="732" y="481"/>
                      </a:lnTo>
                      <a:lnTo>
                        <a:pt x="729" y="471"/>
                      </a:lnTo>
                      <a:lnTo>
                        <a:pt x="729" y="467"/>
                      </a:lnTo>
                      <a:lnTo>
                        <a:pt x="730" y="463"/>
                      </a:lnTo>
                      <a:lnTo>
                        <a:pt x="732" y="459"/>
                      </a:lnTo>
                      <a:lnTo>
                        <a:pt x="735" y="456"/>
                      </a:lnTo>
                      <a:lnTo>
                        <a:pt x="736" y="455"/>
                      </a:lnTo>
                      <a:lnTo>
                        <a:pt x="736" y="453"/>
                      </a:lnTo>
                      <a:lnTo>
                        <a:pt x="736" y="450"/>
                      </a:lnTo>
                      <a:lnTo>
                        <a:pt x="736" y="448"/>
                      </a:lnTo>
                      <a:lnTo>
                        <a:pt x="733" y="443"/>
                      </a:lnTo>
                      <a:lnTo>
                        <a:pt x="729" y="438"/>
                      </a:lnTo>
                      <a:lnTo>
                        <a:pt x="725" y="433"/>
                      </a:lnTo>
                      <a:lnTo>
                        <a:pt x="722" y="428"/>
                      </a:lnTo>
                      <a:lnTo>
                        <a:pt x="720" y="423"/>
                      </a:lnTo>
                      <a:lnTo>
                        <a:pt x="719" y="419"/>
                      </a:lnTo>
                      <a:lnTo>
                        <a:pt x="719" y="411"/>
                      </a:lnTo>
                      <a:lnTo>
                        <a:pt x="722" y="405"/>
                      </a:lnTo>
                      <a:lnTo>
                        <a:pt x="725" y="401"/>
                      </a:lnTo>
                      <a:lnTo>
                        <a:pt x="728" y="397"/>
                      </a:lnTo>
                      <a:lnTo>
                        <a:pt x="733" y="394"/>
                      </a:lnTo>
                      <a:lnTo>
                        <a:pt x="736" y="390"/>
                      </a:lnTo>
                      <a:lnTo>
                        <a:pt x="738" y="384"/>
                      </a:lnTo>
                      <a:lnTo>
                        <a:pt x="739" y="377"/>
                      </a:lnTo>
                      <a:lnTo>
                        <a:pt x="738" y="365"/>
                      </a:lnTo>
                      <a:lnTo>
                        <a:pt x="737" y="353"/>
                      </a:lnTo>
                      <a:lnTo>
                        <a:pt x="734" y="341"/>
                      </a:lnTo>
                      <a:lnTo>
                        <a:pt x="732" y="329"/>
                      </a:lnTo>
                      <a:lnTo>
                        <a:pt x="728" y="318"/>
                      </a:lnTo>
                      <a:lnTo>
                        <a:pt x="726" y="306"/>
                      </a:lnTo>
                      <a:lnTo>
                        <a:pt x="725" y="294"/>
                      </a:lnTo>
                      <a:lnTo>
                        <a:pt x="725" y="282"/>
                      </a:lnTo>
                      <a:lnTo>
                        <a:pt x="722" y="275"/>
                      </a:lnTo>
                      <a:lnTo>
                        <a:pt x="721" y="268"/>
                      </a:lnTo>
                      <a:lnTo>
                        <a:pt x="719" y="259"/>
                      </a:lnTo>
                      <a:lnTo>
                        <a:pt x="719" y="251"/>
                      </a:lnTo>
                      <a:lnTo>
                        <a:pt x="716" y="234"/>
                      </a:lnTo>
                      <a:lnTo>
                        <a:pt x="714" y="218"/>
                      </a:lnTo>
                      <a:lnTo>
                        <a:pt x="708" y="205"/>
                      </a:lnTo>
                      <a:lnTo>
                        <a:pt x="701" y="192"/>
                      </a:lnTo>
                      <a:lnTo>
                        <a:pt x="693" y="179"/>
                      </a:lnTo>
                      <a:lnTo>
                        <a:pt x="685" y="166"/>
                      </a:lnTo>
                      <a:lnTo>
                        <a:pt x="682" y="160"/>
                      </a:lnTo>
                      <a:lnTo>
                        <a:pt x="681" y="153"/>
                      </a:lnTo>
                      <a:lnTo>
                        <a:pt x="679" y="146"/>
                      </a:lnTo>
                      <a:lnTo>
                        <a:pt x="679" y="138"/>
                      </a:lnTo>
                      <a:lnTo>
                        <a:pt x="679" y="121"/>
                      </a:lnTo>
                      <a:lnTo>
                        <a:pt x="682" y="105"/>
                      </a:lnTo>
                      <a:lnTo>
                        <a:pt x="686" y="87"/>
                      </a:lnTo>
                      <a:lnTo>
                        <a:pt x="692" y="72"/>
                      </a:lnTo>
                      <a:lnTo>
                        <a:pt x="699" y="58"/>
                      </a:lnTo>
                      <a:lnTo>
                        <a:pt x="706" y="46"/>
                      </a:lnTo>
                      <a:lnTo>
                        <a:pt x="713" y="37"/>
                      </a:lnTo>
                      <a:lnTo>
                        <a:pt x="719" y="29"/>
                      </a:lnTo>
                      <a:lnTo>
                        <a:pt x="725" y="24"/>
                      </a:lnTo>
                      <a:lnTo>
                        <a:pt x="730" y="18"/>
                      </a:lnTo>
                      <a:lnTo>
                        <a:pt x="743" y="10"/>
                      </a:lnTo>
                      <a:lnTo>
                        <a:pt x="761" y="0"/>
                      </a:lnTo>
                      <a:lnTo>
                        <a:pt x="761" y="0"/>
                      </a:lnTo>
                      <a:close/>
                    </a:path>
                  </a:pathLst>
                </a:custGeom>
                <a:solidFill>
                  <a:srgbClr val="000099"/>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0" name="Freeform 67">
                  <a:extLst>
                    <a:ext uri="{FF2B5EF4-FFF2-40B4-BE49-F238E27FC236}">
                      <a16:creationId xmlns:a16="http://schemas.microsoft.com/office/drawing/2014/main" id="{164C8A9B-490D-4660-8CC6-FA833A06BE03}"/>
                    </a:ext>
                  </a:extLst>
                </p:cNvPr>
                <p:cNvSpPr>
                  <a:spLocks/>
                </p:cNvSpPr>
                <p:nvPr/>
              </p:nvSpPr>
              <p:spPr bwMode="auto">
                <a:xfrm>
                  <a:off x="2150879" y="2287118"/>
                  <a:ext cx="916543" cy="761107"/>
                </a:xfrm>
                <a:custGeom>
                  <a:avLst/>
                  <a:gdLst>
                    <a:gd name="T0" fmla="*/ 2316 w 2769"/>
                    <a:gd name="T1" fmla="*/ 185 h 2464"/>
                    <a:gd name="T2" fmla="*/ 2452 w 2769"/>
                    <a:gd name="T3" fmla="*/ 36 h 2464"/>
                    <a:gd name="T4" fmla="*/ 2543 w 2769"/>
                    <a:gd name="T5" fmla="*/ 4 h 2464"/>
                    <a:gd name="T6" fmla="*/ 2737 w 2769"/>
                    <a:gd name="T7" fmla="*/ 34 h 2464"/>
                    <a:gd name="T8" fmla="*/ 2630 w 2769"/>
                    <a:gd name="T9" fmla="*/ 324 h 2464"/>
                    <a:gd name="T10" fmla="*/ 2550 w 2769"/>
                    <a:gd name="T11" fmla="*/ 565 h 2464"/>
                    <a:gd name="T12" fmla="*/ 2466 w 2769"/>
                    <a:gd name="T13" fmla="*/ 639 h 2464"/>
                    <a:gd name="T14" fmla="*/ 2409 w 2769"/>
                    <a:gd name="T15" fmla="*/ 727 h 2464"/>
                    <a:gd name="T16" fmla="*/ 2337 w 2769"/>
                    <a:gd name="T17" fmla="*/ 783 h 2464"/>
                    <a:gd name="T18" fmla="*/ 2364 w 2769"/>
                    <a:gd name="T19" fmla="*/ 1005 h 2464"/>
                    <a:gd name="T20" fmla="*/ 2347 w 2769"/>
                    <a:gd name="T21" fmla="*/ 1265 h 2464"/>
                    <a:gd name="T22" fmla="*/ 2467 w 2769"/>
                    <a:gd name="T23" fmla="*/ 1301 h 2464"/>
                    <a:gd name="T24" fmla="*/ 2441 w 2769"/>
                    <a:gd name="T25" fmla="*/ 1470 h 2464"/>
                    <a:gd name="T26" fmla="*/ 2352 w 2769"/>
                    <a:gd name="T27" fmla="*/ 1577 h 2464"/>
                    <a:gd name="T28" fmla="*/ 2228 w 2769"/>
                    <a:gd name="T29" fmla="*/ 1618 h 2464"/>
                    <a:gd name="T30" fmla="*/ 2078 w 2769"/>
                    <a:gd name="T31" fmla="*/ 1775 h 2464"/>
                    <a:gd name="T32" fmla="*/ 1915 w 2769"/>
                    <a:gd name="T33" fmla="*/ 1737 h 2464"/>
                    <a:gd name="T34" fmla="*/ 1821 w 2769"/>
                    <a:gd name="T35" fmla="*/ 1756 h 2464"/>
                    <a:gd name="T36" fmla="*/ 1795 w 2769"/>
                    <a:gd name="T37" fmla="*/ 2036 h 2464"/>
                    <a:gd name="T38" fmla="*/ 1677 w 2769"/>
                    <a:gd name="T39" fmla="*/ 2125 h 2464"/>
                    <a:gd name="T40" fmla="*/ 1656 w 2769"/>
                    <a:gd name="T41" fmla="*/ 2353 h 2464"/>
                    <a:gd name="T42" fmla="*/ 1537 w 2769"/>
                    <a:gd name="T43" fmla="*/ 2463 h 2464"/>
                    <a:gd name="T44" fmla="*/ 1414 w 2769"/>
                    <a:gd name="T45" fmla="*/ 2394 h 2464"/>
                    <a:gd name="T46" fmla="*/ 1279 w 2769"/>
                    <a:gd name="T47" fmla="*/ 2240 h 2464"/>
                    <a:gd name="T48" fmla="*/ 1158 w 2769"/>
                    <a:gd name="T49" fmla="*/ 2145 h 2464"/>
                    <a:gd name="T50" fmla="*/ 1195 w 2769"/>
                    <a:gd name="T51" fmla="*/ 1996 h 2464"/>
                    <a:gd name="T52" fmla="*/ 1128 w 2769"/>
                    <a:gd name="T53" fmla="*/ 1773 h 2464"/>
                    <a:gd name="T54" fmla="*/ 910 w 2769"/>
                    <a:gd name="T55" fmla="*/ 1603 h 2464"/>
                    <a:gd name="T56" fmla="*/ 802 w 2769"/>
                    <a:gd name="T57" fmla="*/ 1585 h 2464"/>
                    <a:gd name="T58" fmla="*/ 740 w 2769"/>
                    <a:gd name="T59" fmla="*/ 1675 h 2464"/>
                    <a:gd name="T60" fmla="*/ 577 w 2769"/>
                    <a:gd name="T61" fmla="*/ 1633 h 2464"/>
                    <a:gd name="T62" fmla="*/ 471 w 2769"/>
                    <a:gd name="T63" fmla="*/ 1609 h 2464"/>
                    <a:gd name="T64" fmla="*/ 411 w 2769"/>
                    <a:gd name="T65" fmla="*/ 1541 h 2464"/>
                    <a:gd name="T66" fmla="*/ 370 w 2769"/>
                    <a:gd name="T67" fmla="*/ 1336 h 2464"/>
                    <a:gd name="T68" fmla="*/ 213 w 2769"/>
                    <a:gd name="T69" fmla="*/ 1337 h 2464"/>
                    <a:gd name="T70" fmla="*/ 10 w 2769"/>
                    <a:gd name="T71" fmla="*/ 1354 h 2464"/>
                    <a:gd name="T72" fmla="*/ 64 w 2769"/>
                    <a:gd name="T73" fmla="*/ 1109 h 2464"/>
                    <a:gd name="T74" fmla="*/ 85 w 2769"/>
                    <a:gd name="T75" fmla="*/ 1004 h 2464"/>
                    <a:gd name="T76" fmla="*/ 168 w 2769"/>
                    <a:gd name="T77" fmla="*/ 861 h 2464"/>
                    <a:gd name="T78" fmla="*/ 211 w 2769"/>
                    <a:gd name="T79" fmla="*/ 983 h 2464"/>
                    <a:gd name="T80" fmla="*/ 325 w 2769"/>
                    <a:gd name="T81" fmla="*/ 1018 h 2464"/>
                    <a:gd name="T82" fmla="*/ 439 w 2769"/>
                    <a:gd name="T83" fmla="*/ 1111 h 2464"/>
                    <a:gd name="T84" fmla="*/ 394 w 2769"/>
                    <a:gd name="T85" fmla="*/ 1255 h 2464"/>
                    <a:gd name="T86" fmla="*/ 507 w 2769"/>
                    <a:gd name="T87" fmla="*/ 1193 h 2464"/>
                    <a:gd name="T88" fmla="*/ 627 w 2769"/>
                    <a:gd name="T89" fmla="*/ 1275 h 2464"/>
                    <a:gd name="T90" fmla="*/ 763 w 2769"/>
                    <a:gd name="T91" fmla="*/ 1355 h 2464"/>
                    <a:gd name="T92" fmla="*/ 865 w 2769"/>
                    <a:gd name="T93" fmla="*/ 1368 h 2464"/>
                    <a:gd name="T94" fmla="*/ 1059 w 2769"/>
                    <a:gd name="T95" fmla="*/ 1354 h 2464"/>
                    <a:gd name="T96" fmla="*/ 1087 w 2769"/>
                    <a:gd name="T97" fmla="*/ 1146 h 2464"/>
                    <a:gd name="T98" fmla="*/ 1230 w 2769"/>
                    <a:gd name="T99" fmla="*/ 1007 h 2464"/>
                    <a:gd name="T100" fmla="*/ 1287 w 2769"/>
                    <a:gd name="T101" fmla="*/ 1210 h 2464"/>
                    <a:gd name="T102" fmla="*/ 1245 w 2769"/>
                    <a:gd name="T103" fmla="*/ 1348 h 2464"/>
                    <a:gd name="T104" fmla="*/ 1399 w 2769"/>
                    <a:gd name="T105" fmla="*/ 1240 h 2464"/>
                    <a:gd name="T106" fmla="*/ 1505 w 2769"/>
                    <a:gd name="T107" fmla="*/ 1231 h 2464"/>
                    <a:gd name="T108" fmla="*/ 1543 w 2769"/>
                    <a:gd name="T109" fmla="*/ 1111 h 2464"/>
                    <a:gd name="T110" fmla="*/ 1681 w 2769"/>
                    <a:gd name="T111" fmla="*/ 1077 h 2464"/>
                    <a:gd name="T112" fmla="*/ 1799 w 2769"/>
                    <a:gd name="T113" fmla="*/ 970 h 2464"/>
                    <a:gd name="T114" fmla="*/ 1957 w 2769"/>
                    <a:gd name="T115" fmla="*/ 848 h 2464"/>
                    <a:gd name="T116" fmla="*/ 1988 w 2769"/>
                    <a:gd name="T117" fmla="*/ 700 h 2464"/>
                    <a:gd name="T118" fmla="*/ 1904 w 2769"/>
                    <a:gd name="T119" fmla="*/ 499 h 2464"/>
                    <a:gd name="T120" fmla="*/ 2064 w 2769"/>
                    <a:gd name="T121" fmla="*/ 632 h 2464"/>
                    <a:gd name="T122" fmla="*/ 2173 w 2769"/>
                    <a:gd name="T123" fmla="*/ 487 h 2464"/>
                    <a:gd name="T124" fmla="*/ 2227 w 2769"/>
                    <a:gd name="T125" fmla="*/ 249 h 2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9" h="2464">
                      <a:moveTo>
                        <a:pt x="2209" y="160"/>
                      </a:moveTo>
                      <a:lnTo>
                        <a:pt x="2210" y="156"/>
                      </a:lnTo>
                      <a:lnTo>
                        <a:pt x="2213" y="149"/>
                      </a:lnTo>
                      <a:lnTo>
                        <a:pt x="2217" y="142"/>
                      </a:lnTo>
                      <a:lnTo>
                        <a:pt x="2222" y="133"/>
                      </a:lnTo>
                      <a:lnTo>
                        <a:pt x="2227" y="127"/>
                      </a:lnTo>
                      <a:lnTo>
                        <a:pt x="2232" y="122"/>
                      </a:lnTo>
                      <a:lnTo>
                        <a:pt x="2234" y="121"/>
                      </a:lnTo>
                      <a:lnTo>
                        <a:pt x="2236" y="121"/>
                      </a:lnTo>
                      <a:lnTo>
                        <a:pt x="2238" y="122"/>
                      </a:lnTo>
                      <a:lnTo>
                        <a:pt x="2239" y="124"/>
                      </a:lnTo>
                      <a:lnTo>
                        <a:pt x="2243" y="131"/>
                      </a:lnTo>
                      <a:lnTo>
                        <a:pt x="2246" y="137"/>
                      </a:lnTo>
                      <a:lnTo>
                        <a:pt x="2250" y="144"/>
                      </a:lnTo>
                      <a:lnTo>
                        <a:pt x="2255" y="151"/>
                      </a:lnTo>
                      <a:lnTo>
                        <a:pt x="2261" y="158"/>
                      </a:lnTo>
                      <a:lnTo>
                        <a:pt x="2266" y="163"/>
                      </a:lnTo>
                      <a:lnTo>
                        <a:pt x="2273" y="170"/>
                      </a:lnTo>
                      <a:lnTo>
                        <a:pt x="2280" y="174"/>
                      </a:lnTo>
                      <a:lnTo>
                        <a:pt x="2287" y="178"/>
                      </a:lnTo>
                      <a:lnTo>
                        <a:pt x="2294" y="182"/>
                      </a:lnTo>
                      <a:lnTo>
                        <a:pt x="2302" y="184"/>
                      </a:lnTo>
                      <a:lnTo>
                        <a:pt x="2310" y="185"/>
                      </a:lnTo>
                      <a:lnTo>
                        <a:pt x="2316" y="185"/>
                      </a:lnTo>
                      <a:lnTo>
                        <a:pt x="2324" y="184"/>
                      </a:lnTo>
                      <a:lnTo>
                        <a:pt x="2330" y="181"/>
                      </a:lnTo>
                      <a:lnTo>
                        <a:pt x="2337" y="175"/>
                      </a:lnTo>
                      <a:lnTo>
                        <a:pt x="2342" y="171"/>
                      </a:lnTo>
                      <a:lnTo>
                        <a:pt x="2347" y="168"/>
                      </a:lnTo>
                      <a:lnTo>
                        <a:pt x="2353" y="166"/>
                      </a:lnTo>
                      <a:lnTo>
                        <a:pt x="2358" y="164"/>
                      </a:lnTo>
                      <a:lnTo>
                        <a:pt x="2370" y="161"/>
                      </a:lnTo>
                      <a:lnTo>
                        <a:pt x="2381" y="156"/>
                      </a:lnTo>
                      <a:lnTo>
                        <a:pt x="2388" y="150"/>
                      </a:lnTo>
                      <a:lnTo>
                        <a:pt x="2395" y="143"/>
                      </a:lnTo>
                      <a:lnTo>
                        <a:pt x="2401" y="135"/>
                      </a:lnTo>
                      <a:lnTo>
                        <a:pt x="2407" y="126"/>
                      </a:lnTo>
                      <a:lnTo>
                        <a:pt x="2412" y="116"/>
                      </a:lnTo>
                      <a:lnTo>
                        <a:pt x="2416" y="106"/>
                      </a:lnTo>
                      <a:lnTo>
                        <a:pt x="2421" y="96"/>
                      </a:lnTo>
                      <a:lnTo>
                        <a:pt x="2424" y="88"/>
                      </a:lnTo>
                      <a:lnTo>
                        <a:pt x="2427" y="74"/>
                      </a:lnTo>
                      <a:lnTo>
                        <a:pt x="2433" y="59"/>
                      </a:lnTo>
                      <a:lnTo>
                        <a:pt x="2436" y="52"/>
                      </a:lnTo>
                      <a:lnTo>
                        <a:pt x="2439" y="47"/>
                      </a:lnTo>
                      <a:lnTo>
                        <a:pt x="2445" y="41"/>
                      </a:lnTo>
                      <a:lnTo>
                        <a:pt x="2450" y="36"/>
                      </a:lnTo>
                      <a:lnTo>
                        <a:pt x="2452" y="36"/>
                      </a:lnTo>
                      <a:lnTo>
                        <a:pt x="2454" y="36"/>
                      </a:lnTo>
                      <a:lnTo>
                        <a:pt x="2455" y="37"/>
                      </a:lnTo>
                      <a:lnTo>
                        <a:pt x="2457" y="39"/>
                      </a:lnTo>
                      <a:lnTo>
                        <a:pt x="2461" y="46"/>
                      </a:lnTo>
                      <a:lnTo>
                        <a:pt x="2464" y="53"/>
                      </a:lnTo>
                      <a:lnTo>
                        <a:pt x="2469" y="61"/>
                      </a:lnTo>
                      <a:lnTo>
                        <a:pt x="2475" y="67"/>
                      </a:lnTo>
                      <a:lnTo>
                        <a:pt x="2478" y="69"/>
                      </a:lnTo>
                      <a:lnTo>
                        <a:pt x="2482" y="72"/>
                      </a:lnTo>
                      <a:lnTo>
                        <a:pt x="2487" y="73"/>
                      </a:lnTo>
                      <a:lnTo>
                        <a:pt x="2492" y="73"/>
                      </a:lnTo>
                      <a:lnTo>
                        <a:pt x="2497" y="73"/>
                      </a:lnTo>
                      <a:lnTo>
                        <a:pt x="2501" y="70"/>
                      </a:lnTo>
                      <a:lnTo>
                        <a:pt x="2505" y="67"/>
                      </a:lnTo>
                      <a:lnTo>
                        <a:pt x="2507" y="64"/>
                      </a:lnTo>
                      <a:lnTo>
                        <a:pt x="2513" y="55"/>
                      </a:lnTo>
                      <a:lnTo>
                        <a:pt x="2516" y="45"/>
                      </a:lnTo>
                      <a:lnTo>
                        <a:pt x="2520" y="34"/>
                      </a:lnTo>
                      <a:lnTo>
                        <a:pt x="2523" y="23"/>
                      </a:lnTo>
                      <a:lnTo>
                        <a:pt x="2526" y="19"/>
                      </a:lnTo>
                      <a:lnTo>
                        <a:pt x="2529" y="14"/>
                      </a:lnTo>
                      <a:lnTo>
                        <a:pt x="2532" y="10"/>
                      </a:lnTo>
                      <a:lnTo>
                        <a:pt x="2535" y="8"/>
                      </a:lnTo>
                      <a:lnTo>
                        <a:pt x="2543" y="4"/>
                      </a:lnTo>
                      <a:lnTo>
                        <a:pt x="2551" y="0"/>
                      </a:lnTo>
                      <a:lnTo>
                        <a:pt x="2557" y="0"/>
                      </a:lnTo>
                      <a:lnTo>
                        <a:pt x="2561" y="0"/>
                      </a:lnTo>
                      <a:lnTo>
                        <a:pt x="2564" y="1"/>
                      </a:lnTo>
                      <a:lnTo>
                        <a:pt x="2569" y="5"/>
                      </a:lnTo>
                      <a:lnTo>
                        <a:pt x="2571" y="12"/>
                      </a:lnTo>
                      <a:lnTo>
                        <a:pt x="2572" y="22"/>
                      </a:lnTo>
                      <a:lnTo>
                        <a:pt x="2575" y="25"/>
                      </a:lnTo>
                      <a:lnTo>
                        <a:pt x="2580" y="27"/>
                      </a:lnTo>
                      <a:lnTo>
                        <a:pt x="2584" y="27"/>
                      </a:lnTo>
                      <a:lnTo>
                        <a:pt x="2589" y="26"/>
                      </a:lnTo>
                      <a:lnTo>
                        <a:pt x="2599" y="23"/>
                      </a:lnTo>
                      <a:lnTo>
                        <a:pt x="2608" y="20"/>
                      </a:lnTo>
                      <a:lnTo>
                        <a:pt x="2623" y="18"/>
                      </a:lnTo>
                      <a:lnTo>
                        <a:pt x="2642" y="13"/>
                      </a:lnTo>
                      <a:lnTo>
                        <a:pt x="2661" y="9"/>
                      </a:lnTo>
                      <a:lnTo>
                        <a:pt x="2677" y="8"/>
                      </a:lnTo>
                      <a:lnTo>
                        <a:pt x="2677" y="8"/>
                      </a:lnTo>
                      <a:lnTo>
                        <a:pt x="2684" y="15"/>
                      </a:lnTo>
                      <a:lnTo>
                        <a:pt x="2693" y="21"/>
                      </a:lnTo>
                      <a:lnTo>
                        <a:pt x="2703" y="26"/>
                      </a:lnTo>
                      <a:lnTo>
                        <a:pt x="2712" y="29"/>
                      </a:lnTo>
                      <a:lnTo>
                        <a:pt x="2724" y="33"/>
                      </a:lnTo>
                      <a:lnTo>
                        <a:pt x="2737" y="34"/>
                      </a:lnTo>
                      <a:lnTo>
                        <a:pt x="2751" y="35"/>
                      </a:lnTo>
                      <a:lnTo>
                        <a:pt x="2769" y="36"/>
                      </a:lnTo>
                      <a:lnTo>
                        <a:pt x="2769" y="36"/>
                      </a:lnTo>
                      <a:lnTo>
                        <a:pt x="2692" y="234"/>
                      </a:lnTo>
                      <a:lnTo>
                        <a:pt x="2689" y="242"/>
                      </a:lnTo>
                      <a:lnTo>
                        <a:pt x="2688" y="250"/>
                      </a:lnTo>
                      <a:lnTo>
                        <a:pt x="2689" y="257"/>
                      </a:lnTo>
                      <a:lnTo>
                        <a:pt x="2689" y="265"/>
                      </a:lnTo>
                      <a:lnTo>
                        <a:pt x="2689" y="272"/>
                      </a:lnTo>
                      <a:lnTo>
                        <a:pt x="2686" y="279"/>
                      </a:lnTo>
                      <a:lnTo>
                        <a:pt x="2685" y="283"/>
                      </a:lnTo>
                      <a:lnTo>
                        <a:pt x="2682" y="286"/>
                      </a:lnTo>
                      <a:lnTo>
                        <a:pt x="2679" y="290"/>
                      </a:lnTo>
                      <a:lnTo>
                        <a:pt x="2675" y="293"/>
                      </a:lnTo>
                      <a:lnTo>
                        <a:pt x="2669" y="296"/>
                      </a:lnTo>
                      <a:lnTo>
                        <a:pt x="2664" y="297"/>
                      </a:lnTo>
                      <a:lnTo>
                        <a:pt x="2657" y="298"/>
                      </a:lnTo>
                      <a:lnTo>
                        <a:pt x="2650" y="298"/>
                      </a:lnTo>
                      <a:lnTo>
                        <a:pt x="2644" y="299"/>
                      </a:lnTo>
                      <a:lnTo>
                        <a:pt x="2638" y="301"/>
                      </a:lnTo>
                      <a:lnTo>
                        <a:pt x="2634" y="303"/>
                      </a:lnTo>
                      <a:lnTo>
                        <a:pt x="2631" y="307"/>
                      </a:lnTo>
                      <a:lnTo>
                        <a:pt x="2629" y="313"/>
                      </a:lnTo>
                      <a:lnTo>
                        <a:pt x="2630" y="324"/>
                      </a:lnTo>
                      <a:lnTo>
                        <a:pt x="2631" y="337"/>
                      </a:lnTo>
                      <a:lnTo>
                        <a:pt x="2632" y="352"/>
                      </a:lnTo>
                      <a:lnTo>
                        <a:pt x="2637" y="382"/>
                      </a:lnTo>
                      <a:lnTo>
                        <a:pt x="2639" y="404"/>
                      </a:lnTo>
                      <a:lnTo>
                        <a:pt x="2639" y="414"/>
                      </a:lnTo>
                      <a:lnTo>
                        <a:pt x="2636" y="423"/>
                      </a:lnTo>
                      <a:lnTo>
                        <a:pt x="2632" y="429"/>
                      </a:lnTo>
                      <a:lnTo>
                        <a:pt x="2628" y="434"/>
                      </a:lnTo>
                      <a:lnTo>
                        <a:pt x="2625" y="440"/>
                      </a:lnTo>
                      <a:lnTo>
                        <a:pt x="2621" y="446"/>
                      </a:lnTo>
                      <a:lnTo>
                        <a:pt x="2617" y="454"/>
                      </a:lnTo>
                      <a:lnTo>
                        <a:pt x="2615" y="463"/>
                      </a:lnTo>
                      <a:lnTo>
                        <a:pt x="2605" y="520"/>
                      </a:lnTo>
                      <a:lnTo>
                        <a:pt x="2604" y="531"/>
                      </a:lnTo>
                      <a:lnTo>
                        <a:pt x="2602" y="542"/>
                      </a:lnTo>
                      <a:lnTo>
                        <a:pt x="2600" y="548"/>
                      </a:lnTo>
                      <a:lnTo>
                        <a:pt x="2598" y="552"/>
                      </a:lnTo>
                      <a:lnTo>
                        <a:pt x="2595" y="556"/>
                      </a:lnTo>
                      <a:lnTo>
                        <a:pt x="2590" y="559"/>
                      </a:lnTo>
                      <a:lnTo>
                        <a:pt x="2575" y="561"/>
                      </a:lnTo>
                      <a:lnTo>
                        <a:pt x="2559" y="561"/>
                      </a:lnTo>
                      <a:lnTo>
                        <a:pt x="2556" y="562"/>
                      </a:lnTo>
                      <a:lnTo>
                        <a:pt x="2553" y="563"/>
                      </a:lnTo>
                      <a:lnTo>
                        <a:pt x="2550" y="565"/>
                      </a:lnTo>
                      <a:lnTo>
                        <a:pt x="2548" y="567"/>
                      </a:lnTo>
                      <a:lnTo>
                        <a:pt x="2547" y="571"/>
                      </a:lnTo>
                      <a:lnTo>
                        <a:pt x="2547" y="575"/>
                      </a:lnTo>
                      <a:lnTo>
                        <a:pt x="2548" y="580"/>
                      </a:lnTo>
                      <a:lnTo>
                        <a:pt x="2549" y="588"/>
                      </a:lnTo>
                      <a:lnTo>
                        <a:pt x="2550" y="591"/>
                      </a:lnTo>
                      <a:lnTo>
                        <a:pt x="2549" y="595"/>
                      </a:lnTo>
                      <a:lnTo>
                        <a:pt x="2549" y="598"/>
                      </a:lnTo>
                      <a:lnTo>
                        <a:pt x="2547" y="601"/>
                      </a:lnTo>
                      <a:lnTo>
                        <a:pt x="2542" y="604"/>
                      </a:lnTo>
                      <a:lnTo>
                        <a:pt x="2535" y="607"/>
                      </a:lnTo>
                      <a:lnTo>
                        <a:pt x="2528" y="609"/>
                      </a:lnTo>
                      <a:lnTo>
                        <a:pt x="2520" y="612"/>
                      </a:lnTo>
                      <a:lnTo>
                        <a:pt x="2513" y="615"/>
                      </a:lnTo>
                      <a:lnTo>
                        <a:pt x="2507" y="619"/>
                      </a:lnTo>
                      <a:lnTo>
                        <a:pt x="2505" y="627"/>
                      </a:lnTo>
                      <a:lnTo>
                        <a:pt x="2503" y="632"/>
                      </a:lnTo>
                      <a:lnTo>
                        <a:pt x="2500" y="635"/>
                      </a:lnTo>
                      <a:lnTo>
                        <a:pt x="2495" y="639"/>
                      </a:lnTo>
                      <a:lnTo>
                        <a:pt x="2491" y="640"/>
                      </a:lnTo>
                      <a:lnTo>
                        <a:pt x="2486" y="640"/>
                      </a:lnTo>
                      <a:lnTo>
                        <a:pt x="2479" y="640"/>
                      </a:lnTo>
                      <a:lnTo>
                        <a:pt x="2470" y="639"/>
                      </a:lnTo>
                      <a:lnTo>
                        <a:pt x="2466" y="639"/>
                      </a:lnTo>
                      <a:lnTo>
                        <a:pt x="2461" y="640"/>
                      </a:lnTo>
                      <a:lnTo>
                        <a:pt x="2456" y="642"/>
                      </a:lnTo>
                      <a:lnTo>
                        <a:pt x="2452" y="644"/>
                      </a:lnTo>
                      <a:lnTo>
                        <a:pt x="2445" y="649"/>
                      </a:lnTo>
                      <a:lnTo>
                        <a:pt x="2438" y="657"/>
                      </a:lnTo>
                      <a:lnTo>
                        <a:pt x="2435" y="661"/>
                      </a:lnTo>
                      <a:lnTo>
                        <a:pt x="2434" y="664"/>
                      </a:lnTo>
                      <a:lnTo>
                        <a:pt x="2434" y="669"/>
                      </a:lnTo>
                      <a:lnTo>
                        <a:pt x="2435" y="672"/>
                      </a:lnTo>
                      <a:lnTo>
                        <a:pt x="2438" y="680"/>
                      </a:lnTo>
                      <a:lnTo>
                        <a:pt x="2441" y="687"/>
                      </a:lnTo>
                      <a:lnTo>
                        <a:pt x="2441" y="691"/>
                      </a:lnTo>
                      <a:lnTo>
                        <a:pt x="2441" y="695"/>
                      </a:lnTo>
                      <a:lnTo>
                        <a:pt x="2440" y="697"/>
                      </a:lnTo>
                      <a:lnTo>
                        <a:pt x="2439" y="698"/>
                      </a:lnTo>
                      <a:lnTo>
                        <a:pt x="2434" y="699"/>
                      </a:lnTo>
                      <a:lnTo>
                        <a:pt x="2427" y="700"/>
                      </a:lnTo>
                      <a:lnTo>
                        <a:pt x="2424" y="701"/>
                      </a:lnTo>
                      <a:lnTo>
                        <a:pt x="2421" y="703"/>
                      </a:lnTo>
                      <a:lnTo>
                        <a:pt x="2419" y="706"/>
                      </a:lnTo>
                      <a:lnTo>
                        <a:pt x="2416" y="708"/>
                      </a:lnTo>
                      <a:lnTo>
                        <a:pt x="2413" y="714"/>
                      </a:lnTo>
                      <a:lnTo>
                        <a:pt x="2411" y="721"/>
                      </a:lnTo>
                      <a:lnTo>
                        <a:pt x="2409" y="727"/>
                      </a:lnTo>
                      <a:lnTo>
                        <a:pt x="2407" y="734"/>
                      </a:lnTo>
                      <a:lnTo>
                        <a:pt x="2406" y="736"/>
                      </a:lnTo>
                      <a:lnTo>
                        <a:pt x="2403" y="738"/>
                      </a:lnTo>
                      <a:lnTo>
                        <a:pt x="2401" y="740"/>
                      </a:lnTo>
                      <a:lnTo>
                        <a:pt x="2399" y="741"/>
                      </a:lnTo>
                      <a:lnTo>
                        <a:pt x="2395" y="740"/>
                      </a:lnTo>
                      <a:lnTo>
                        <a:pt x="2391" y="739"/>
                      </a:lnTo>
                      <a:lnTo>
                        <a:pt x="2386" y="736"/>
                      </a:lnTo>
                      <a:lnTo>
                        <a:pt x="2382" y="733"/>
                      </a:lnTo>
                      <a:lnTo>
                        <a:pt x="2379" y="729"/>
                      </a:lnTo>
                      <a:lnTo>
                        <a:pt x="2374" y="727"/>
                      </a:lnTo>
                      <a:lnTo>
                        <a:pt x="2372" y="727"/>
                      </a:lnTo>
                      <a:lnTo>
                        <a:pt x="2370" y="727"/>
                      </a:lnTo>
                      <a:lnTo>
                        <a:pt x="2369" y="728"/>
                      </a:lnTo>
                      <a:lnTo>
                        <a:pt x="2367" y="729"/>
                      </a:lnTo>
                      <a:lnTo>
                        <a:pt x="2361" y="741"/>
                      </a:lnTo>
                      <a:lnTo>
                        <a:pt x="2356" y="753"/>
                      </a:lnTo>
                      <a:lnTo>
                        <a:pt x="2351" y="761"/>
                      </a:lnTo>
                      <a:lnTo>
                        <a:pt x="2344" y="768"/>
                      </a:lnTo>
                      <a:lnTo>
                        <a:pt x="2341" y="771"/>
                      </a:lnTo>
                      <a:lnTo>
                        <a:pt x="2339" y="776"/>
                      </a:lnTo>
                      <a:lnTo>
                        <a:pt x="2338" y="779"/>
                      </a:lnTo>
                      <a:lnTo>
                        <a:pt x="2337" y="783"/>
                      </a:lnTo>
                      <a:lnTo>
                        <a:pt x="2337" y="783"/>
                      </a:lnTo>
                      <a:lnTo>
                        <a:pt x="2332" y="795"/>
                      </a:lnTo>
                      <a:lnTo>
                        <a:pt x="2328" y="808"/>
                      </a:lnTo>
                      <a:lnTo>
                        <a:pt x="2326" y="815"/>
                      </a:lnTo>
                      <a:lnTo>
                        <a:pt x="2325" y="822"/>
                      </a:lnTo>
                      <a:lnTo>
                        <a:pt x="2325" y="828"/>
                      </a:lnTo>
                      <a:lnTo>
                        <a:pt x="2326" y="834"/>
                      </a:lnTo>
                      <a:lnTo>
                        <a:pt x="2337" y="860"/>
                      </a:lnTo>
                      <a:lnTo>
                        <a:pt x="2341" y="874"/>
                      </a:lnTo>
                      <a:lnTo>
                        <a:pt x="2343" y="890"/>
                      </a:lnTo>
                      <a:lnTo>
                        <a:pt x="2344" y="898"/>
                      </a:lnTo>
                      <a:lnTo>
                        <a:pt x="2344" y="906"/>
                      </a:lnTo>
                      <a:lnTo>
                        <a:pt x="2343" y="914"/>
                      </a:lnTo>
                      <a:lnTo>
                        <a:pt x="2341" y="920"/>
                      </a:lnTo>
                      <a:lnTo>
                        <a:pt x="2334" y="931"/>
                      </a:lnTo>
                      <a:lnTo>
                        <a:pt x="2327" y="939"/>
                      </a:lnTo>
                      <a:lnTo>
                        <a:pt x="2326" y="941"/>
                      </a:lnTo>
                      <a:lnTo>
                        <a:pt x="2326" y="943"/>
                      </a:lnTo>
                      <a:lnTo>
                        <a:pt x="2326" y="945"/>
                      </a:lnTo>
                      <a:lnTo>
                        <a:pt x="2327" y="947"/>
                      </a:lnTo>
                      <a:lnTo>
                        <a:pt x="2332" y="952"/>
                      </a:lnTo>
                      <a:lnTo>
                        <a:pt x="2341" y="956"/>
                      </a:lnTo>
                      <a:lnTo>
                        <a:pt x="2349" y="972"/>
                      </a:lnTo>
                      <a:lnTo>
                        <a:pt x="2357" y="987"/>
                      </a:lnTo>
                      <a:lnTo>
                        <a:pt x="2364" y="1005"/>
                      </a:lnTo>
                      <a:lnTo>
                        <a:pt x="2368" y="1022"/>
                      </a:lnTo>
                      <a:lnTo>
                        <a:pt x="2371" y="1039"/>
                      </a:lnTo>
                      <a:lnTo>
                        <a:pt x="2373" y="1057"/>
                      </a:lnTo>
                      <a:lnTo>
                        <a:pt x="2373" y="1075"/>
                      </a:lnTo>
                      <a:lnTo>
                        <a:pt x="2371" y="1093"/>
                      </a:lnTo>
                      <a:lnTo>
                        <a:pt x="2370" y="1102"/>
                      </a:lnTo>
                      <a:lnTo>
                        <a:pt x="2371" y="1109"/>
                      </a:lnTo>
                      <a:lnTo>
                        <a:pt x="2372" y="1117"/>
                      </a:lnTo>
                      <a:lnTo>
                        <a:pt x="2375" y="1125"/>
                      </a:lnTo>
                      <a:lnTo>
                        <a:pt x="2382" y="1139"/>
                      </a:lnTo>
                      <a:lnTo>
                        <a:pt x="2389" y="1153"/>
                      </a:lnTo>
                      <a:lnTo>
                        <a:pt x="2393" y="1159"/>
                      </a:lnTo>
                      <a:lnTo>
                        <a:pt x="2395" y="1167"/>
                      </a:lnTo>
                      <a:lnTo>
                        <a:pt x="2397" y="1173"/>
                      </a:lnTo>
                      <a:lnTo>
                        <a:pt x="2397" y="1181"/>
                      </a:lnTo>
                      <a:lnTo>
                        <a:pt x="2396" y="1188"/>
                      </a:lnTo>
                      <a:lnTo>
                        <a:pt x="2394" y="1197"/>
                      </a:lnTo>
                      <a:lnTo>
                        <a:pt x="2389" y="1206"/>
                      </a:lnTo>
                      <a:lnTo>
                        <a:pt x="2382" y="1215"/>
                      </a:lnTo>
                      <a:lnTo>
                        <a:pt x="2372" y="1226"/>
                      </a:lnTo>
                      <a:lnTo>
                        <a:pt x="2359" y="1244"/>
                      </a:lnTo>
                      <a:lnTo>
                        <a:pt x="2353" y="1253"/>
                      </a:lnTo>
                      <a:lnTo>
                        <a:pt x="2348" y="1262"/>
                      </a:lnTo>
                      <a:lnTo>
                        <a:pt x="2347" y="1265"/>
                      </a:lnTo>
                      <a:lnTo>
                        <a:pt x="2346" y="1268"/>
                      </a:lnTo>
                      <a:lnTo>
                        <a:pt x="2347" y="1270"/>
                      </a:lnTo>
                      <a:lnTo>
                        <a:pt x="2348" y="1271"/>
                      </a:lnTo>
                      <a:lnTo>
                        <a:pt x="2357" y="1276"/>
                      </a:lnTo>
                      <a:lnTo>
                        <a:pt x="2364" y="1279"/>
                      </a:lnTo>
                      <a:lnTo>
                        <a:pt x="2370" y="1283"/>
                      </a:lnTo>
                      <a:lnTo>
                        <a:pt x="2376" y="1292"/>
                      </a:lnTo>
                      <a:lnTo>
                        <a:pt x="2380" y="1294"/>
                      </a:lnTo>
                      <a:lnTo>
                        <a:pt x="2383" y="1296"/>
                      </a:lnTo>
                      <a:lnTo>
                        <a:pt x="2386" y="1298"/>
                      </a:lnTo>
                      <a:lnTo>
                        <a:pt x="2391" y="1300"/>
                      </a:lnTo>
                      <a:lnTo>
                        <a:pt x="2400" y="1301"/>
                      </a:lnTo>
                      <a:lnTo>
                        <a:pt x="2411" y="1301"/>
                      </a:lnTo>
                      <a:lnTo>
                        <a:pt x="2422" y="1301"/>
                      </a:lnTo>
                      <a:lnTo>
                        <a:pt x="2433" y="1298"/>
                      </a:lnTo>
                      <a:lnTo>
                        <a:pt x="2441" y="1296"/>
                      </a:lnTo>
                      <a:lnTo>
                        <a:pt x="2448" y="1293"/>
                      </a:lnTo>
                      <a:lnTo>
                        <a:pt x="2453" y="1291"/>
                      </a:lnTo>
                      <a:lnTo>
                        <a:pt x="2459" y="1289"/>
                      </a:lnTo>
                      <a:lnTo>
                        <a:pt x="2462" y="1290"/>
                      </a:lnTo>
                      <a:lnTo>
                        <a:pt x="2464" y="1291"/>
                      </a:lnTo>
                      <a:lnTo>
                        <a:pt x="2466" y="1293"/>
                      </a:lnTo>
                      <a:lnTo>
                        <a:pt x="2467" y="1296"/>
                      </a:lnTo>
                      <a:lnTo>
                        <a:pt x="2467" y="1301"/>
                      </a:lnTo>
                      <a:lnTo>
                        <a:pt x="2467" y="1305"/>
                      </a:lnTo>
                      <a:lnTo>
                        <a:pt x="2464" y="1325"/>
                      </a:lnTo>
                      <a:lnTo>
                        <a:pt x="2462" y="1342"/>
                      </a:lnTo>
                      <a:lnTo>
                        <a:pt x="2457" y="1346"/>
                      </a:lnTo>
                      <a:lnTo>
                        <a:pt x="2451" y="1352"/>
                      </a:lnTo>
                      <a:lnTo>
                        <a:pt x="2443" y="1362"/>
                      </a:lnTo>
                      <a:lnTo>
                        <a:pt x="2436" y="1373"/>
                      </a:lnTo>
                      <a:lnTo>
                        <a:pt x="2429" y="1383"/>
                      </a:lnTo>
                      <a:lnTo>
                        <a:pt x="2423" y="1392"/>
                      </a:lnTo>
                      <a:lnTo>
                        <a:pt x="2420" y="1400"/>
                      </a:lnTo>
                      <a:lnTo>
                        <a:pt x="2418" y="1405"/>
                      </a:lnTo>
                      <a:lnTo>
                        <a:pt x="2434" y="1412"/>
                      </a:lnTo>
                      <a:lnTo>
                        <a:pt x="2447" y="1419"/>
                      </a:lnTo>
                      <a:lnTo>
                        <a:pt x="2449" y="1423"/>
                      </a:lnTo>
                      <a:lnTo>
                        <a:pt x="2451" y="1425"/>
                      </a:lnTo>
                      <a:lnTo>
                        <a:pt x="2452" y="1427"/>
                      </a:lnTo>
                      <a:lnTo>
                        <a:pt x="2453" y="1430"/>
                      </a:lnTo>
                      <a:lnTo>
                        <a:pt x="2453" y="1433"/>
                      </a:lnTo>
                      <a:lnTo>
                        <a:pt x="2453" y="1438"/>
                      </a:lnTo>
                      <a:lnTo>
                        <a:pt x="2452" y="1441"/>
                      </a:lnTo>
                      <a:lnTo>
                        <a:pt x="2450" y="1445"/>
                      </a:lnTo>
                      <a:lnTo>
                        <a:pt x="2446" y="1454"/>
                      </a:lnTo>
                      <a:lnTo>
                        <a:pt x="2443" y="1463"/>
                      </a:lnTo>
                      <a:lnTo>
                        <a:pt x="2441" y="1470"/>
                      </a:lnTo>
                      <a:lnTo>
                        <a:pt x="2440" y="1478"/>
                      </a:lnTo>
                      <a:lnTo>
                        <a:pt x="2438" y="1485"/>
                      </a:lnTo>
                      <a:lnTo>
                        <a:pt x="2435" y="1493"/>
                      </a:lnTo>
                      <a:lnTo>
                        <a:pt x="2430" y="1499"/>
                      </a:lnTo>
                      <a:lnTo>
                        <a:pt x="2424" y="1507"/>
                      </a:lnTo>
                      <a:lnTo>
                        <a:pt x="2421" y="1510"/>
                      </a:lnTo>
                      <a:lnTo>
                        <a:pt x="2419" y="1514"/>
                      </a:lnTo>
                      <a:lnTo>
                        <a:pt x="2418" y="1520"/>
                      </a:lnTo>
                      <a:lnTo>
                        <a:pt x="2418" y="1524"/>
                      </a:lnTo>
                      <a:lnTo>
                        <a:pt x="2418" y="1530"/>
                      </a:lnTo>
                      <a:lnTo>
                        <a:pt x="2418" y="1535"/>
                      </a:lnTo>
                      <a:lnTo>
                        <a:pt x="2416" y="1540"/>
                      </a:lnTo>
                      <a:lnTo>
                        <a:pt x="2414" y="1545"/>
                      </a:lnTo>
                      <a:lnTo>
                        <a:pt x="2407" y="1555"/>
                      </a:lnTo>
                      <a:lnTo>
                        <a:pt x="2396" y="1571"/>
                      </a:lnTo>
                      <a:lnTo>
                        <a:pt x="2389" y="1577"/>
                      </a:lnTo>
                      <a:lnTo>
                        <a:pt x="2384" y="1584"/>
                      </a:lnTo>
                      <a:lnTo>
                        <a:pt x="2379" y="1588"/>
                      </a:lnTo>
                      <a:lnTo>
                        <a:pt x="2374" y="1590"/>
                      </a:lnTo>
                      <a:lnTo>
                        <a:pt x="2371" y="1591"/>
                      </a:lnTo>
                      <a:lnTo>
                        <a:pt x="2368" y="1590"/>
                      </a:lnTo>
                      <a:lnTo>
                        <a:pt x="2364" y="1588"/>
                      </a:lnTo>
                      <a:lnTo>
                        <a:pt x="2360" y="1585"/>
                      </a:lnTo>
                      <a:lnTo>
                        <a:pt x="2352" y="1577"/>
                      </a:lnTo>
                      <a:lnTo>
                        <a:pt x="2343" y="1567"/>
                      </a:lnTo>
                      <a:lnTo>
                        <a:pt x="2334" y="1558"/>
                      </a:lnTo>
                      <a:lnTo>
                        <a:pt x="2328" y="1547"/>
                      </a:lnTo>
                      <a:lnTo>
                        <a:pt x="2324" y="1537"/>
                      </a:lnTo>
                      <a:lnTo>
                        <a:pt x="2322" y="1531"/>
                      </a:lnTo>
                      <a:lnTo>
                        <a:pt x="2317" y="1528"/>
                      </a:lnTo>
                      <a:lnTo>
                        <a:pt x="2312" y="1528"/>
                      </a:lnTo>
                      <a:lnTo>
                        <a:pt x="2306" y="1531"/>
                      </a:lnTo>
                      <a:lnTo>
                        <a:pt x="2302" y="1533"/>
                      </a:lnTo>
                      <a:lnTo>
                        <a:pt x="2297" y="1537"/>
                      </a:lnTo>
                      <a:lnTo>
                        <a:pt x="2292" y="1541"/>
                      </a:lnTo>
                      <a:lnTo>
                        <a:pt x="2288" y="1547"/>
                      </a:lnTo>
                      <a:lnTo>
                        <a:pt x="2284" y="1552"/>
                      </a:lnTo>
                      <a:lnTo>
                        <a:pt x="2275" y="1565"/>
                      </a:lnTo>
                      <a:lnTo>
                        <a:pt x="2266" y="1577"/>
                      </a:lnTo>
                      <a:lnTo>
                        <a:pt x="2262" y="1582"/>
                      </a:lnTo>
                      <a:lnTo>
                        <a:pt x="2258" y="1588"/>
                      </a:lnTo>
                      <a:lnTo>
                        <a:pt x="2253" y="1591"/>
                      </a:lnTo>
                      <a:lnTo>
                        <a:pt x="2249" y="1594"/>
                      </a:lnTo>
                      <a:lnTo>
                        <a:pt x="2244" y="1598"/>
                      </a:lnTo>
                      <a:lnTo>
                        <a:pt x="2239" y="1601"/>
                      </a:lnTo>
                      <a:lnTo>
                        <a:pt x="2236" y="1605"/>
                      </a:lnTo>
                      <a:lnTo>
                        <a:pt x="2233" y="1609"/>
                      </a:lnTo>
                      <a:lnTo>
                        <a:pt x="2228" y="1618"/>
                      </a:lnTo>
                      <a:lnTo>
                        <a:pt x="2225" y="1628"/>
                      </a:lnTo>
                      <a:lnTo>
                        <a:pt x="2223" y="1638"/>
                      </a:lnTo>
                      <a:lnTo>
                        <a:pt x="2220" y="1648"/>
                      </a:lnTo>
                      <a:lnTo>
                        <a:pt x="2218" y="1653"/>
                      </a:lnTo>
                      <a:lnTo>
                        <a:pt x="2216" y="1658"/>
                      </a:lnTo>
                      <a:lnTo>
                        <a:pt x="2211" y="1662"/>
                      </a:lnTo>
                      <a:lnTo>
                        <a:pt x="2208" y="1667"/>
                      </a:lnTo>
                      <a:lnTo>
                        <a:pt x="2190" y="1680"/>
                      </a:lnTo>
                      <a:lnTo>
                        <a:pt x="2160" y="1698"/>
                      </a:lnTo>
                      <a:lnTo>
                        <a:pt x="2146" y="1708"/>
                      </a:lnTo>
                      <a:lnTo>
                        <a:pt x="2135" y="1717"/>
                      </a:lnTo>
                      <a:lnTo>
                        <a:pt x="2130" y="1721"/>
                      </a:lnTo>
                      <a:lnTo>
                        <a:pt x="2127" y="1725"/>
                      </a:lnTo>
                      <a:lnTo>
                        <a:pt x="2126" y="1727"/>
                      </a:lnTo>
                      <a:lnTo>
                        <a:pt x="2126" y="1730"/>
                      </a:lnTo>
                      <a:lnTo>
                        <a:pt x="2129" y="1738"/>
                      </a:lnTo>
                      <a:lnTo>
                        <a:pt x="2130" y="1743"/>
                      </a:lnTo>
                      <a:lnTo>
                        <a:pt x="2131" y="1748"/>
                      </a:lnTo>
                      <a:lnTo>
                        <a:pt x="2130" y="1750"/>
                      </a:lnTo>
                      <a:lnTo>
                        <a:pt x="2122" y="1752"/>
                      </a:lnTo>
                      <a:lnTo>
                        <a:pt x="2103" y="1759"/>
                      </a:lnTo>
                      <a:lnTo>
                        <a:pt x="2096" y="1762"/>
                      </a:lnTo>
                      <a:lnTo>
                        <a:pt x="2087" y="1767"/>
                      </a:lnTo>
                      <a:lnTo>
                        <a:pt x="2078" y="1775"/>
                      </a:lnTo>
                      <a:lnTo>
                        <a:pt x="2070" y="1782"/>
                      </a:lnTo>
                      <a:lnTo>
                        <a:pt x="2052" y="1798"/>
                      </a:lnTo>
                      <a:lnTo>
                        <a:pt x="2038" y="1814"/>
                      </a:lnTo>
                      <a:lnTo>
                        <a:pt x="2031" y="1821"/>
                      </a:lnTo>
                      <a:lnTo>
                        <a:pt x="2022" y="1825"/>
                      </a:lnTo>
                      <a:lnTo>
                        <a:pt x="2018" y="1828"/>
                      </a:lnTo>
                      <a:lnTo>
                        <a:pt x="2014" y="1829"/>
                      </a:lnTo>
                      <a:lnTo>
                        <a:pt x="2010" y="1829"/>
                      </a:lnTo>
                      <a:lnTo>
                        <a:pt x="2006" y="1828"/>
                      </a:lnTo>
                      <a:lnTo>
                        <a:pt x="2003" y="1827"/>
                      </a:lnTo>
                      <a:lnTo>
                        <a:pt x="1998" y="1825"/>
                      </a:lnTo>
                      <a:lnTo>
                        <a:pt x="1995" y="1822"/>
                      </a:lnTo>
                      <a:lnTo>
                        <a:pt x="1992" y="1820"/>
                      </a:lnTo>
                      <a:lnTo>
                        <a:pt x="1985" y="1811"/>
                      </a:lnTo>
                      <a:lnTo>
                        <a:pt x="1980" y="1801"/>
                      </a:lnTo>
                      <a:lnTo>
                        <a:pt x="1977" y="1794"/>
                      </a:lnTo>
                      <a:lnTo>
                        <a:pt x="1973" y="1789"/>
                      </a:lnTo>
                      <a:lnTo>
                        <a:pt x="1968" y="1784"/>
                      </a:lnTo>
                      <a:lnTo>
                        <a:pt x="1964" y="1779"/>
                      </a:lnTo>
                      <a:lnTo>
                        <a:pt x="1953" y="1770"/>
                      </a:lnTo>
                      <a:lnTo>
                        <a:pt x="1941" y="1762"/>
                      </a:lnTo>
                      <a:lnTo>
                        <a:pt x="1930" y="1753"/>
                      </a:lnTo>
                      <a:lnTo>
                        <a:pt x="1920" y="1742"/>
                      </a:lnTo>
                      <a:lnTo>
                        <a:pt x="1915" y="1737"/>
                      </a:lnTo>
                      <a:lnTo>
                        <a:pt x="1912" y="1732"/>
                      </a:lnTo>
                      <a:lnTo>
                        <a:pt x="1909" y="1724"/>
                      </a:lnTo>
                      <a:lnTo>
                        <a:pt x="1907" y="1717"/>
                      </a:lnTo>
                      <a:lnTo>
                        <a:pt x="1903" y="1717"/>
                      </a:lnTo>
                      <a:lnTo>
                        <a:pt x="1900" y="1719"/>
                      </a:lnTo>
                      <a:lnTo>
                        <a:pt x="1897" y="1721"/>
                      </a:lnTo>
                      <a:lnTo>
                        <a:pt x="1894" y="1724"/>
                      </a:lnTo>
                      <a:lnTo>
                        <a:pt x="1886" y="1730"/>
                      </a:lnTo>
                      <a:lnTo>
                        <a:pt x="1880" y="1739"/>
                      </a:lnTo>
                      <a:lnTo>
                        <a:pt x="1872" y="1747"/>
                      </a:lnTo>
                      <a:lnTo>
                        <a:pt x="1866" y="1754"/>
                      </a:lnTo>
                      <a:lnTo>
                        <a:pt x="1862" y="1756"/>
                      </a:lnTo>
                      <a:lnTo>
                        <a:pt x="1859" y="1759"/>
                      </a:lnTo>
                      <a:lnTo>
                        <a:pt x="1856" y="1760"/>
                      </a:lnTo>
                      <a:lnTo>
                        <a:pt x="1854" y="1761"/>
                      </a:lnTo>
                      <a:lnTo>
                        <a:pt x="1847" y="1761"/>
                      </a:lnTo>
                      <a:lnTo>
                        <a:pt x="1842" y="1760"/>
                      </a:lnTo>
                      <a:lnTo>
                        <a:pt x="1836" y="1759"/>
                      </a:lnTo>
                      <a:lnTo>
                        <a:pt x="1833" y="1756"/>
                      </a:lnTo>
                      <a:lnTo>
                        <a:pt x="1828" y="1754"/>
                      </a:lnTo>
                      <a:lnTo>
                        <a:pt x="1825" y="1753"/>
                      </a:lnTo>
                      <a:lnTo>
                        <a:pt x="1823" y="1753"/>
                      </a:lnTo>
                      <a:lnTo>
                        <a:pt x="1822" y="1754"/>
                      </a:lnTo>
                      <a:lnTo>
                        <a:pt x="1821" y="1756"/>
                      </a:lnTo>
                      <a:lnTo>
                        <a:pt x="1820" y="1761"/>
                      </a:lnTo>
                      <a:lnTo>
                        <a:pt x="1817" y="1773"/>
                      </a:lnTo>
                      <a:lnTo>
                        <a:pt x="1813" y="1792"/>
                      </a:lnTo>
                      <a:lnTo>
                        <a:pt x="1805" y="1814"/>
                      </a:lnTo>
                      <a:lnTo>
                        <a:pt x="1799" y="1835"/>
                      </a:lnTo>
                      <a:lnTo>
                        <a:pt x="1792" y="1857"/>
                      </a:lnTo>
                      <a:lnTo>
                        <a:pt x="1785" y="1876"/>
                      </a:lnTo>
                      <a:lnTo>
                        <a:pt x="1776" y="1897"/>
                      </a:lnTo>
                      <a:lnTo>
                        <a:pt x="1765" y="1916"/>
                      </a:lnTo>
                      <a:lnTo>
                        <a:pt x="1760" y="1926"/>
                      </a:lnTo>
                      <a:lnTo>
                        <a:pt x="1753" y="1935"/>
                      </a:lnTo>
                      <a:lnTo>
                        <a:pt x="1746" y="1944"/>
                      </a:lnTo>
                      <a:lnTo>
                        <a:pt x="1737" y="1953"/>
                      </a:lnTo>
                      <a:lnTo>
                        <a:pt x="1732" y="1959"/>
                      </a:lnTo>
                      <a:lnTo>
                        <a:pt x="1728" y="1962"/>
                      </a:lnTo>
                      <a:lnTo>
                        <a:pt x="1731" y="1965"/>
                      </a:lnTo>
                      <a:lnTo>
                        <a:pt x="1736" y="1973"/>
                      </a:lnTo>
                      <a:lnTo>
                        <a:pt x="1746" y="1982"/>
                      </a:lnTo>
                      <a:lnTo>
                        <a:pt x="1755" y="1992"/>
                      </a:lnTo>
                      <a:lnTo>
                        <a:pt x="1766" y="2002"/>
                      </a:lnTo>
                      <a:lnTo>
                        <a:pt x="1774" y="2011"/>
                      </a:lnTo>
                      <a:lnTo>
                        <a:pt x="1786" y="2026"/>
                      </a:lnTo>
                      <a:lnTo>
                        <a:pt x="1794" y="2034"/>
                      </a:lnTo>
                      <a:lnTo>
                        <a:pt x="1795" y="2036"/>
                      </a:lnTo>
                      <a:lnTo>
                        <a:pt x="1795" y="2038"/>
                      </a:lnTo>
                      <a:lnTo>
                        <a:pt x="1795" y="2041"/>
                      </a:lnTo>
                      <a:lnTo>
                        <a:pt x="1793" y="2045"/>
                      </a:lnTo>
                      <a:lnTo>
                        <a:pt x="1789" y="2053"/>
                      </a:lnTo>
                      <a:lnTo>
                        <a:pt x="1779" y="2066"/>
                      </a:lnTo>
                      <a:lnTo>
                        <a:pt x="1768" y="2085"/>
                      </a:lnTo>
                      <a:lnTo>
                        <a:pt x="1755" y="2104"/>
                      </a:lnTo>
                      <a:lnTo>
                        <a:pt x="1750" y="2113"/>
                      </a:lnTo>
                      <a:lnTo>
                        <a:pt x="1742" y="2122"/>
                      </a:lnTo>
                      <a:lnTo>
                        <a:pt x="1735" y="2130"/>
                      </a:lnTo>
                      <a:lnTo>
                        <a:pt x="1727" y="2137"/>
                      </a:lnTo>
                      <a:lnTo>
                        <a:pt x="1724" y="2139"/>
                      </a:lnTo>
                      <a:lnTo>
                        <a:pt x="1721" y="2140"/>
                      </a:lnTo>
                      <a:lnTo>
                        <a:pt x="1718" y="2140"/>
                      </a:lnTo>
                      <a:lnTo>
                        <a:pt x="1715" y="2140"/>
                      </a:lnTo>
                      <a:lnTo>
                        <a:pt x="1710" y="2138"/>
                      </a:lnTo>
                      <a:lnTo>
                        <a:pt x="1707" y="2134"/>
                      </a:lnTo>
                      <a:lnTo>
                        <a:pt x="1699" y="2125"/>
                      </a:lnTo>
                      <a:lnTo>
                        <a:pt x="1690" y="2116"/>
                      </a:lnTo>
                      <a:lnTo>
                        <a:pt x="1687" y="2115"/>
                      </a:lnTo>
                      <a:lnTo>
                        <a:pt x="1685" y="2115"/>
                      </a:lnTo>
                      <a:lnTo>
                        <a:pt x="1683" y="2116"/>
                      </a:lnTo>
                      <a:lnTo>
                        <a:pt x="1681" y="2118"/>
                      </a:lnTo>
                      <a:lnTo>
                        <a:pt x="1677" y="2125"/>
                      </a:lnTo>
                      <a:lnTo>
                        <a:pt x="1673" y="2132"/>
                      </a:lnTo>
                      <a:lnTo>
                        <a:pt x="1669" y="2149"/>
                      </a:lnTo>
                      <a:lnTo>
                        <a:pt x="1665" y="2161"/>
                      </a:lnTo>
                      <a:lnTo>
                        <a:pt x="1663" y="2171"/>
                      </a:lnTo>
                      <a:lnTo>
                        <a:pt x="1660" y="2181"/>
                      </a:lnTo>
                      <a:lnTo>
                        <a:pt x="1659" y="2192"/>
                      </a:lnTo>
                      <a:lnTo>
                        <a:pt x="1658" y="2203"/>
                      </a:lnTo>
                      <a:lnTo>
                        <a:pt x="1657" y="2225"/>
                      </a:lnTo>
                      <a:lnTo>
                        <a:pt x="1656" y="2246"/>
                      </a:lnTo>
                      <a:lnTo>
                        <a:pt x="1654" y="2254"/>
                      </a:lnTo>
                      <a:lnTo>
                        <a:pt x="1652" y="2263"/>
                      </a:lnTo>
                      <a:lnTo>
                        <a:pt x="1647" y="2270"/>
                      </a:lnTo>
                      <a:lnTo>
                        <a:pt x="1643" y="2279"/>
                      </a:lnTo>
                      <a:lnTo>
                        <a:pt x="1639" y="2287"/>
                      </a:lnTo>
                      <a:lnTo>
                        <a:pt x="1634" y="2295"/>
                      </a:lnTo>
                      <a:lnTo>
                        <a:pt x="1632" y="2303"/>
                      </a:lnTo>
                      <a:lnTo>
                        <a:pt x="1631" y="2310"/>
                      </a:lnTo>
                      <a:lnTo>
                        <a:pt x="1632" y="2316"/>
                      </a:lnTo>
                      <a:lnTo>
                        <a:pt x="1634" y="2321"/>
                      </a:lnTo>
                      <a:lnTo>
                        <a:pt x="1638" y="2326"/>
                      </a:lnTo>
                      <a:lnTo>
                        <a:pt x="1641" y="2331"/>
                      </a:lnTo>
                      <a:lnTo>
                        <a:pt x="1648" y="2340"/>
                      </a:lnTo>
                      <a:lnTo>
                        <a:pt x="1654" y="2348"/>
                      </a:lnTo>
                      <a:lnTo>
                        <a:pt x="1656" y="2353"/>
                      </a:lnTo>
                      <a:lnTo>
                        <a:pt x="1656" y="2357"/>
                      </a:lnTo>
                      <a:lnTo>
                        <a:pt x="1656" y="2361"/>
                      </a:lnTo>
                      <a:lnTo>
                        <a:pt x="1656" y="2365"/>
                      </a:lnTo>
                      <a:lnTo>
                        <a:pt x="1653" y="2375"/>
                      </a:lnTo>
                      <a:lnTo>
                        <a:pt x="1652" y="2383"/>
                      </a:lnTo>
                      <a:lnTo>
                        <a:pt x="1652" y="2383"/>
                      </a:lnTo>
                      <a:lnTo>
                        <a:pt x="1645" y="2384"/>
                      </a:lnTo>
                      <a:lnTo>
                        <a:pt x="1640" y="2386"/>
                      </a:lnTo>
                      <a:lnTo>
                        <a:pt x="1634" y="2389"/>
                      </a:lnTo>
                      <a:lnTo>
                        <a:pt x="1630" y="2392"/>
                      </a:lnTo>
                      <a:lnTo>
                        <a:pt x="1624" y="2402"/>
                      </a:lnTo>
                      <a:lnTo>
                        <a:pt x="1618" y="2413"/>
                      </a:lnTo>
                      <a:lnTo>
                        <a:pt x="1614" y="2425"/>
                      </a:lnTo>
                      <a:lnTo>
                        <a:pt x="1609" y="2437"/>
                      </a:lnTo>
                      <a:lnTo>
                        <a:pt x="1605" y="2442"/>
                      </a:lnTo>
                      <a:lnTo>
                        <a:pt x="1603" y="2446"/>
                      </a:lnTo>
                      <a:lnTo>
                        <a:pt x="1599" y="2451"/>
                      </a:lnTo>
                      <a:lnTo>
                        <a:pt x="1594" y="2455"/>
                      </a:lnTo>
                      <a:lnTo>
                        <a:pt x="1590" y="2457"/>
                      </a:lnTo>
                      <a:lnTo>
                        <a:pt x="1585" y="2459"/>
                      </a:lnTo>
                      <a:lnTo>
                        <a:pt x="1578" y="2462"/>
                      </a:lnTo>
                      <a:lnTo>
                        <a:pt x="1571" y="2463"/>
                      </a:lnTo>
                      <a:lnTo>
                        <a:pt x="1555" y="2464"/>
                      </a:lnTo>
                      <a:lnTo>
                        <a:pt x="1537" y="2463"/>
                      </a:lnTo>
                      <a:lnTo>
                        <a:pt x="1520" y="2461"/>
                      </a:lnTo>
                      <a:lnTo>
                        <a:pt x="1505" y="2456"/>
                      </a:lnTo>
                      <a:lnTo>
                        <a:pt x="1497" y="2454"/>
                      </a:lnTo>
                      <a:lnTo>
                        <a:pt x="1492" y="2451"/>
                      </a:lnTo>
                      <a:lnTo>
                        <a:pt x="1486" y="2449"/>
                      </a:lnTo>
                      <a:lnTo>
                        <a:pt x="1482" y="2445"/>
                      </a:lnTo>
                      <a:lnTo>
                        <a:pt x="1479" y="2442"/>
                      </a:lnTo>
                      <a:lnTo>
                        <a:pt x="1477" y="2438"/>
                      </a:lnTo>
                      <a:lnTo>
                        <a:pt x="1475" y="2434"/>
                      </a:lnTo>
                      <a:lnTo>
                        <a:pt x="1474" y="2429"/>
                      </a:lnTo>
                      <a:lnTo>
                        <a:pt x="1472" y="2421"/>
                      </a:lnTo>
                      <a:lnTo>
                        <a:pt x="1472" y="2411"/>
                      </a:lnTo>
                      <a:lnTo>
                        <a:pt x="1472" y="2402"/>
                      </a:lnTo>
                      <a:lnTo>
                        <a:pt x="1471" y="2395"/>
                      </a:lnTo>
                      <a:lnTo>
                        <a:pt x="1470" y="2391"/>
                      </a:lnTo>
                      <a:lnTo>
                        <a:pt x="1468" y="2389"/>
                      </a:lnTo>
                      <a:lnTo>
                        <a:pt x="1466" y="2387"/>
                      </a:lnTo>
                      <a:lnTo>
                        <a:pt x="1464" y="2386"/>
                      </a:lnTo>
                      <a:lnTo>
                        <a:pt x="1456" y="2385"/>
                      </a:lnTo>
                      <a:lnTo>
                        <a:pt x="1450" y="2385"/>
                      </a:lnTo>
                      <a:lnTo>
                        <a:pt x="1442" y="2386"/>
                      </a:lnTo>
                      <a:lnTo>
                        <a:pt x="1437" y="2387"/>
                      </a:lnTo>
                      <a:lnTo>
                        <a:pt x="1425" y="2390"/>
                      </a:lnTo>
                      <a:lnTo>
                        <a:pt x="1414" y="2394"/>
                      </a:lnTo>
                      <a:lnTo>
                        <a:pt x="1409" y="2395"/>
                      </a:lnTo>
                      <a:lnTo>
                        <a:pt x="1404" y="2396"/>
                      </a:lnTo>
                      <a:lnTo>
                        <a:pt x="1400" y="2395"/>
                      </a:lnTo>
                      <a:lnTo>
                        <a:pt x="1396" y="2394"/>
                      </a:lnTo>
                      <a:lnTo>
                        <a:pt x="1391" y="2391"/>
                      </a:lnTo>
                      <a:lnTo>
                        <a:pt x="1387" y="2388"/>
                      </a:lnTo>
                      <a:lnTo>
                        <a:pt x="1384" y="2383"/>
                      </a:lnTo>
                      <a:lnTo>
                        <a:pt x="1380" y="2375"/>
                      </a:lnTo>
                      <a:lnTo>
                        <a:pt x="1375" y="2364"/>
                      </a:lnTo>
                      <a:lnTo>
                        <a:pt x="1371" y="2351"/>
                      </a:lnTo>
                      <a:lnTo>
                        <a:pt x="1368" y="2345"/>
                      </a:lnTo>
                      <a:lnTo>
                        <a:pt x="1364" y="2340"/>
                      </a:lnTo>
                      <a:lnTo>
                        <a:pt x="1361" y="2334"/>
                      </a:lnTo>
                      <a:lnTo>
                        <a:pt x="1356" y="2331"/>
                      </a:lnTo>
                      <a:lnTo>
                        <a:pt x="1341" y="2324"/>
                      </a:lnTo>
                      <a:lnTo>
                        <a:pt x="1335" y="2320"/>
                      </a:lnTo>
                      <a:lnTo>
                        <a:pt x="1334" y="2314"/>
                      </a:lnTo>
                      <a:lnTo>
                        <a:pt x="1332" y="2301"/>
                      </a:lnTo>
                      <a:lnTo>
                        <a:pt x="1323" y="2291"/>
                      </a:lnTo>
                      <a:lnTo>
                        <a:pt x="1311" y="2282"/>
                      </a:lnTo>
                      <a:lnTo>
                        <a:pt x="1299" y="2263"/>
                      </a:lnTo>
                      <a:lnTo>
                        <a:pt x="1286" y="2247"/>
                      </a:lnTo>
                      <a:lnTo>
                        <a:pt x="1282" y="2243"/>
                      </a:lnTo>
                      <a:lnTo>
                        <a:pt x="1279" y="2240"/>
                      </a:lnTo>
                      <a:lnTo>
                        <a:pt x="1275" y="2237"/>
                      </a:lnTo>
                      <a:lnTo>
                        <a:pt x="1270" y="2235"/>
                      </a:lnTo>
                      <a:lnTo>
                        <a:pt x="1265" y="2233"/>
                      </a:lnTo>
                      <a:lnTo>
                        <a:pt x="1260" y="2232"/>
                      </a:lnTo>
                      <a:lnTo>
                        <a:pt x="1253" y="2230"/>
                      </a:lnTo>
                      <a:lnTo>
                        <a:pt x="1246" y="2230"/>
                      </a:lnTo>
                      <a:lnTo>
                        <a:pt x="1224" y="2232"/>
                      </a:lnTo>
                      <a:lnTo>
                        <a:pt x="1202" y="2235"/>
                      </a:lnTo>
                      <a:lnTo>
                        <a:pt x="1182" y="2238"/>
                      </a:lnTo>
                      <a:lnTo>
                        <a:pt x="1162" y="2239"/>
                      </a:lnTo>
                      <a:lnTo>
                        <a:pt x="1159" y="2237"/>
                      </a:lnTo>
                      <a:lnTo>
                        <a:pt x="1156" y="2234"/>
                      </a:lnTo>
                      <a:lnTo>
                        <a:pt x="1153" y="2227"/>
                      </a:lnTo>
                      <a:lnTo>
                        <a:pt x="1151" y="2221"/>
                      </a:lnTo>
                      <a:lnTo>
                        <a:pt x="1147" y="2214"/>
                      </a:lnTo>
                      <a:lnTo>
                        <a:pt x="1146" y="2208"/>
                      </a:lnTo>
                      <a:lnTo>
                        <a:pt x="1145" y="2203"/>
                      </a:lnTo>
                      <a:lnTo>
                        <a:pt x="1146" y="2200"/>
                      </a:lnTo>
                      <a:lnTo>
                        <a:pt x="1147" y="2186"/>
                      </a:lnTo>
                      <a:lnTo>
                        <a:pt x="1149" y="2171"/>
                      </a:lnTo>
                      <a:lnTo>
                        <a:pt x="1151" y="2165"/>
                      </a:lnTo>
                      <a:lnTo>
                        <a:pt x="1153" y="2158"/>
                      </a:lnTo>
                      <a:lnTo>
                        <a:pt x="1155" y="2152"/>
                      </a:lnTo>
                      <a:lnTo>
                        <a:pt x="1158" y="2145"/>
                      </a:lnTo>
                      <a:lnTo>
                        <a:pt x="1164" y="2137"/>
                      </a:lnTo>
                      <a:lnTo>
                        <a:pt x="1170" y="2129"/>
                      </a:lnTo>
                      <a:lnTo>
                        <a:pt x="1173" y="2125"/>
                      </a:lnTo>
                      <a:lnTo>
                        <a:pt x="1175" y="2120"/>
                      </a:lnTo>
                      <a:lnTo>
                        <a:pt x="1178" y="2117"/>
                      </a:lnTo>
                      <a:lnTo>
                        <a:pt x="1179" y="2113"/>
                      </a:lnTo>
                      <a:lnTo>
                        <a:pt x="1173" y="2099"/>
                      </a:lnTo>
                      <a:lnTo>
                        <a:pt x="1170" y="2083"/>
                      </a:lnTo>
                      <a:lnTo>
                        <a:pt x="1171" y="2077"/>
                      </a:lnTo>
                      <a:lnTo>
                        <a:pt x="1173" y="2073"/>
                      </a:lnTo>
                      <a:lnTo>
                        <a:pt x="1175" y="2070"/>
                      </a:lnTo>
                      <a:lnTo>
                        <a:pt x="1179" y="2066"/>
                      </a:lnTo>
                      <a:lnTo>
                        <a:pt x="1186" y="2062"/>
                      </a:lnTo>
                      <a:lnTo>
                        <a:pt x="1196" y="2059"/>
                      </a:lnTo>
                      <a:lnTo>
                        <a:pt x="1199" y="2057"/>
                      </a:lnTo>
                      <a:lnTo>
                        <a:pt x="1201" y="2054"/>
                      </a:lnTo>
                      <a:lnTo>
                        <a:pt x="1203" y="2051"/>
                      </a:lnTo>
                      <a:lnTo>
                        <a:pt x="1205" y="2049"/>
                      </a:lnTo>
                      <a:lnTo>
                        <a:pt x="1206" y="2041"/>
                      </a:lnTo>
                      <a:lnTo>
                        <a:pt x="1205" y="2034"/>
                      </a:lnTo>
                      <a:lnTo>
                        <a:pt x="1200" y="2019"/>
                      </a:lnTo>
                      <a:lnTo>
                        <a:pt x="1196" y="2006"/>
                      </a:lnTo>
                      <a:lnTo>
                        <a:pt x="1195" y="2000"/>
                      </a:lnTo>
                      <a:lnTo>
                        <a:pt x="1195" y="1996"/>
                      </a:lnTo>
                      <a:lnTo>
                        <a:pt x="1195" y="1993"/>
                      </a:lnTo>
                      <a:lnTo>
                        <a:pt x="1196" y="1991"/>
                      </a:lnTo>
                      <a:lnTo>
                        <a:pt x="1198" y="1985"/>
                      </a:lnTo>
                      <a:lnTo>
                        <a:pt x="1199" y="1978"/>
                      </a:lnTo>
                      <a:lnTo>
                        <a:pt x="1198" y="1968"/>
                      </a:lnTo>
                      <a:lnTo>
                        <a:pt x="1196" y="1958"/>
                      </a:lnTo>
                      <a:lnTo>
                        <a:pt x="1187" y="1945"/>
                      </a:lnTo>
                      <a:lnTo>
                        <a:pt x="1179" y="1933"/>
                      </a:lnTo>
                      <a:lnTo>
                        <a:pt x="1172" y="1923"/>
                      </a:lnTo>
                      <a:lnTo>
                        <a:pt x="1167" y="1912"/>
                      </a:lnTo>
                      <a:lnTo>
                        <a:pt x="1162" y="1901"/>
                      </a:lnTo>
                      <a:lnTo>
                        <a:pt x="1160" y="1888"/>
                      </a:lnTo>
                      <a:lnTo>
                        <a:pt x="1159" y="1874"/>
                      </a:lnTo>
                      <a:lnTo>
                        <a:pt x="1160" y="1858"/>
                      </a:lnTo>
                      <a:lnTo>
                        <a:pt x="1161" y="1852"/>
                      </a:lnTo>
                      <a:lnTo>
                        <a:pt x="1160" y="1846"/>
                      </a:lnTo>
                      <a:lnTo>
                        <a:pt x="1159" y="1841"/>
                      </a:lnTo>
                      <a:lnTo>
                        <a:pt x="1158" y="1835"/>
                      </a:lnTo>
                      <a:lnTo>
                        <a:pt x="1154" y="1824"/>
                      </a:lnTo>
                      <a:lnTo>
                        <a:pt x="1149" y="1814"/>
                      </a:lnTo>
                      <a:lnTo>
                        <a:pt x="1143" y="1804"/>
                      </a:lnTo>
                      <a:lnTo>
                        <a:pt x="1138" y="1793"/>
                      </a:lnTo>
                      <a:lnTo>
                        <a:pt x="1132" y="1783"/>
                      </a:lnTo>
                      <a:lnTo>
                        <a:pt x="1128" y="1773"/>
                      </a:lnTo>
                      <a:lnTo>
                        <a:pt x="1122" y="1754"/>
                      </a:lnTo>
                      <a:lnTo>
                        <a:pt x="1116" y="1738"/>
                      </a:lnTo>
                      <a:lnTo>
                        <a:pt x="1112" y="1730"/>
                      </a:lnTo>
                      <a:lnTo>
                        <a:pt x="1106" y="1723"/>
                      </a:lnTo>
                      <a:lnTo>
                        <a:pt x="1099" y="1716"/>
                      </a:lnTo>
                      <a:lnTo>
                        <a:pt x="1091" y="1711"/>
                      </a:lnTo>
                      <a:lnTo>
                        <a:pt x="1068" y="1703"/>
                      </a:lnTo>
                      <a:lnTo>
                        <a:pt x="1048" y="1694"/>
                      </a:lnTo>
                      <a:lnTo>
                        <a:pt x="1038" y="1688"/>
                      </a:lnTo>
                      <a:lnTo>
                        <a:pt x="1030" y="1683"/>
                      </a:lnTo>
                      <a:lnTo>
                        <a:pt x="1020" y="1676"/>
                      </a:lnTo>
                      <a:lnTo>
                        <a:pt x="1011" y="1668"/>
                      </a:lnTo>
                      <a:lnTo>
                        <a:pt x="1003" y="1660"/>
                      </a:lnTo>
                      <a:lnTo>
                        <a:pt x="994" y="1655"/>
                      </a:lnTo>
                      <a:lnTo>
                        <a:pt x="986" y="1649"/>
                      </a:lnTo>
                      <a:lnTo>
                        <a:pt x="978" y="1645"/>
                      </a:lnTo>
                      <a:lnTo>
                        <a:pt x="960" y="1636"/>
                      </a:lnTo>
                      <a:lnTo>
                        <a:pt x="941" y="1629"/>
                      </a:lnTo>
                      <a:lnTo>
                        <a:pt x="936" y="1626"/>
                      </a:lnTo>
                      <a:lnTo>
                        <a:pt x="930" y="1622"/>
                      </a:lnTo>
                      <a:lnTo>
                        <a:pt x="926" y="1617"/>
                      </a:lnTo>
                      <a:lnTo>
                        <a:pt x="921" y="1613"/>
                      </a:lnTo>
                      <a:lnTo>
                        <a:pt x="915" y="1607"/>
                      </a:lnTo>
                      <a:lnTo>
                        <a:pt x="910" y="1603"/>
                      </a:lnTo>
                      <a:lnTo>
                        <a:pt x="903" y="1599"/>
                      </a:lnTo>
                      <a:lnTo>
                        <a:pt x="896" y="1595"/>
                      </a:lnTo>
                      <a:lnTo>
                        <a:pt x="891" y="1594"/>
                      </a:lnTo>
                      <a:lnTo>
                        <a:pt x="887" y="1592"/>
                      </a:lnTo>
                      <a:lnTo>
                        <a:pt x="884" y="1590"/>
                      </a:lnTo>
                      <a:lnTo>
                        <a:pt x="882" y="1587"/>
                      </a:lnTo>
                      <a:lnTo>
                        <a:pt x="877" y="1581"/>
                      </a:lnTo>
                      <a:lnTo>
                        <a:pt x="876" y="1575"/>
                      </a:lnTo>
                      <a:lnTo>
                        <a:pt x="877" y="1561"/>
                      </a:lnTo>
                      <a:lnTo>
                        <a:pt x="878" y="1544"/>
                      </a:lnTo>
                      <a:lnTo>
                        <a:pt x="878" y="1541"/>
                      </a:lnTo>
                      <a:lnTo>
                        <a:pt x="877" y="1539"/>
                      </a:lnTo>
                      <a:lnTo>
                        <a:pt x="876" y="1537"/>
                      </a:lnTo>
                      <a:lnTo>
                        <a:pt x="875" y="1536"/>
                      </a:lnTo>
                      <a:lnTo>
                        <a:pt x="871" y="1536"/>
                      </a:lnTo>
                      <a:lnTo>
                        <a:pt x="866" y="1536"/>
                      </a:lnTo>
                      <a:lnTo>
                        <a:pt x="859" y="1538"/>
                      </a:lnTo>
                      <a:lnTo>
                        <a:pt x="856" y="1539"/>
                      </a:lnTo>
                      <a:lnTo>
                        <a:pt x="847" y="1545"/>
                      </a:lnTo>
                      <a:lnTo>
                        <a:pt x="838" y="1552"/>
                      </a:lnTo>
                      <a:lnTo>
                        <a:pt x="829" y="1561"/>
                      </a:lnTo>
                      <a:lnTo>
                        <a:pt x="820" y="1570"/>
                      </a:lnTo>
                      <a:lnTo>
                        <a:pt x="810" y="1578"/>
                      </a:lnTo>
                      <a:lnTo>
                        <a:pt x="802" y="1585"/>
                      </a:lnTo>
                      <a:lnTo>
                        <a:pt x="798" y="1588"/>
                      </a:lnTo>
                      <a:lnTo>
                        <a:pt x="794" y="1589"/>
                      </a:lnTo>
                      <a:lnTo>
                        <a:pt x="790" y="1590"/>
                      </a:lnTo>
                      <a:lnTo>
                        <a:pt x="787" y="1590"/>
                      </a:lnTo>
                      <a:lnTo>
                        <a:pt x="780" y="1590"/>
                      </a:lnTo>
                      <a:lnTo>
                        <a:pt x="775" y="1591"/>
                      </a:lnTo>
                      <a:lnTo>
                        <a:pt x="770" y="1592"/>
                      </a:lnTo>
                      <a:lnTo>
                        <a:pt x="767" y="1593"/>
                      </a:lnTo>
                      <a:lnTo>
                        <a:pt x="764" y="1595"/>
                      </a:lnTo>
                      <a:lnTo>
                        <a:pt x="762" y="1598"/>
                      </a:lnTo>
                      <a:lnTo>
                        <a:pt x="761" y="1601"/>
                      </a:lnTo>
                      <a:lnTo>
                        <a:pt x="760" y="1604"/>
                      </a:lnTo>
                      <a:lnTo>
                        <a:pt x="761" y="1612"/>
                      </a:lnTo>
                      <a:lnTo>
                        <a:pt x="763" y="1620"/>
                      </a:lnTo>
                      <a:lnTo>
                        <a:pt x="767" y="1629"/>
                      </a:lnTo>
                      <a:lnTo>
                        <a:pt x="774" y="1639"/>
                      </a:lnTo>
                      <a:lnTo>
                        <a:pt x="783" y="1649"/>
                      </a:lnTo>
                      <a:lnTo>
                        <a:pt x="788" y="1655"/>
                      </a:lnTo>
                      <a:lnTo>
                        <a:pt x="787" y="1657"/>
                      </a:lnTo>
                      <a:lnTo>
                        <a:pt x="784" y="1659"/>
                      </a:lnTo>
                      <a:lnTo>
                        <a:pt x="779" y="1661"/>
                      </a:lnTo>
                      <a:lnTo>
                        <a:pt x="771" y="1666"/>
                      </a:lnTo>
                      <a:lnTo>
                        <a:pt x="756" y="1671"/>
                      </a:lnTo>
                      <a:lnTo>
                        <a:pt x="740" y="1675"/>
                      </a:lnTo>
                      <a:lnTo>
                        <a:pt x="733" y="1678"/>
                      </a:lnTo>
                      <a:lnTo>
                        <a:pt x="725" y="1681"/>
                      </a:lnTo>
                      <a:lnTo>
                        <a:pt x="719" y="1685"/>
                      </a:lnTo>
                      <a:lnTo>
                        <a:pt x="713" y="1690"/>
                      </a:lnTo>
                      <a:lnTo>
                        <a:pt x="701" y="1708"/>
                      </a:lnTo>
                      <a:lnTo>
                        <a:pt x="688" y="1726"/>
                      </a:lnTo>
                      <a:lnTo>
                        <a:pt x="684" y="1730"/>
                      </a:lnTo>
                      <a:lnTo>
                        <a:pt x="681" y="1733"/>
                      </a:lnTo>
                      <a:lnTo>
                        <a:pt x="676" y="1735"/>
                      </a:lnTo>
                      <a:lnTo>
                        <a:pt x="671" y="1736"/>
                      </a:lnTo>
                      <a:lnTo>
                        <a:pt x="667" y="1736"/>
                      </a:lnTo>
                      <a:lnTo>
                        <a:pt x="661" y="1734"/>
                      </a:lnTo>
                      <a:lnTo>
                        <a:pt x="656" y="1730"/>
                      </a:lnTo>
                      <a:lnTo>
                        <a:pt x="649" y="1726"/>
                      </a:lnTo>
                      <a:lnTo>
                        <a:pt x="634" y="1714"/>
                      </a:lnTo>
                      <a:lnTo>
                        <a:pt x="613" y="1697"/>
                      </a:lnTo>
                      <a:lnTo>
                        <a:pt x="602" y="1688"/>
                      </a:lnTo>
                      <a:lnTo>
                        <a:pt x="592" y="1681"/>
                      </a:lnTo>
                      <a:lnTo>
                        <a:pt x="586" y="1673"/>
                      </a:lnTo>
                      <a:lnTo>
                        <a:pt x="582" y="1668"/>
                      </a:lnTo>
                      <a:lnTo>
                        <a:pt x="581" y="1657"/>
                      </a:lnTo>
                      <a:lnTo>
                        <a:pt x="580" y="1644"/>
                      </a:lnTo>
                      <a:lnTo>
                        <a:pt x="579" y="1638"/>
                      </a:lnTo>
                      <a:lnTo>
                        <a:pt x="577" y="1633"/>
                      </a:lnTo>
                      <a:lnTo>
                        <a:pt x="575" y="1631"/>
                      </a:lnTo>
                      <a:lnTo>
                        <a:pt x="573" y="1630"/>
                      </a:lnTo>
                      <a:lnTo>
                        <a:pt x="571" y="1630"/>
                      </a:lnTo>
                      <a:lnTo>
                        <a:pt x="567" y="1630"/>
                      </a:lnTo>
                      <a:lnTo>
                        <a:pt x="563" y="1631"/>
                      </a:lnTo>
                      <a:lnTo>
                        <a:pt x="560" y="1633"/>
                      </a:lnTo>
                      <a:lnTo>
                        <a:pt x="558" y="1636"/>
                      </a:lnTo>
                      <a:lnTo>
                        <a:pt x="554" y="1639"/>
                      </a:lnTo>
                      <a:lnTo>
                        <a:pt x="551" y="1646"/>
                      </a:lnTo>
                      <a:lnTo>
                        <a:pt x="548" y="1654"/>
                      </a:lnTo>
                      <a:lnTo>
                        <a:pt x="546" y="1661"/>
                      </a:lnTo>
                      <a:lnTo>
                        <a:pt x="542" y="1667"/>
                      </a:lnTo>
                      <a:lnTo>
                        <a:pt x="541" y="1669"/>
                      </a:lnTo>
                      <a:lnTo>
                        <a:pt x="539" y="1670"/>
                      </a:lnTo>
                      <a:lnTo>
                        <a:pt x="537" y="1670"/>
                      </a:lnTo>
                      <a:lnTo>
                        <a:pt x="535" y="1670"/>
                      </a:lnTo>
                      <a:lnTo>
                        <a:pt x="528" y="1667"/>
                      </a:lnTo>
                      <a:lnTo>
                        <a:pt x="521" y="1661"/>
                      </a:lnTo>
                      <a:lnTo>
                        <a:pt x="514" y="1654"/>
                      </a:lnTo>
                      <a:lnTo>
                        <a:pt x="508" y="1647"/>
                      </a:lnTo>
                      <a:lnTo>
                        <a:pt x="494" y="1631"/>
                      </a:lnTo>
                      <a:lnTo>
                        <a:pt x="483" y="1619"/>
                      </a:lnTo>
                      <a:lnTo>
                        <a:pt x="477" y="1614"/>
                      </a:lnTo>
                      <a:lnTo>
                        <a:pt x="471" y="1609"/>
                      </a:lnTo>
                      <a:lnTo>
                        <a:pt x="465" y="1608"/>
                      </a:lnTo>
                      <a:lnTo>
                        <a:pt x="460" y="1607"/>
                      </a:lnTo>
                      <a:lnTo>
                        <a:pt x="455" y="1607"/>
                      </a:lnTo>
                      <a:lnTo>
                        <a:pt x="451" y="1608"/>
                      </a:lnTo>
                      <a:lnTo>
                        <a:pt x="446" y="1611"/>
                      </a:lnTo>
                      <a:lnTo>
                        <a:pt x="442" y="1613"/>
                      </a:lnTo>
                      <a:lnTo>
                        <a:pt x="436" y="1618"/>
                      </a:lnTo>
                      <a:lnTo>
                        <a:pt x="429" y="1622"/>
                      </a:lnTo>
                      <a:lnTo>
                        <a:pt x="426" y="1624"/>
                      </a:lnTo>
                      <a:lnTo>
                        <a:pt x="423" y="1625"/>
                      </a:lnTo>
                      <a:lnTo>
                        <a:pt x="420" y="1624"/>
                      </a:lnTo>
                      <a:lnTo>
                        <a:pt x="417" y="1621"/>
                      </a:lnTo>
                      <a:lnTo>
                        <a:pt x="415" y="1617"/>
                      </a:lnTo>
                      <a:lnTo>
                        <a:pt x="414" y="1613"/>
                      </a:lnTo>
                      <a:lnTo>
                        <a:pt x="415" y="1608"/>
                      </a:lnTo>
                      <a:lnTo>
                        <a:pt x="415" y="1604"/>
                      </a:lnTo>
                      <a:lnTo>
                        <a:pt x="418" y="1594"/>
                      </a:lnTo>
                      <a:lnTo>
                        <a:pt x="419" y="1586"/>
                      </a:lnTo>
                      <a:lnTo>
                        <a:pt x="419" y="1568"/>
                      </a:lnTo>
                      <a:lnTo>
                        <a:pt x="418" y="1555"/>
                      </a:lnTo>
                      <a:lnTo>
                        <a:pt x="417" y="1551"/>
                      </a:lnTo>
                      <a:lnTo>
                        <a:pt x="415" y="1547"/>
                      </a:lnTo>
                      <a:lnTo>
                        <a:pt x="413" y="1544"/>
                      </a:lnTo>
                      <a:lnTo>
                        <a:pt x="411" y="1541"/>
                      </a:lnTo>
                      <a:lnTo>
                        <a:pt x="396" y="1533"/>
                      </a:lnTo>
                      <a:lnTo>
                        <a:pt x="371" y="1519"/>
                      </a:lnTo>
                      <a:lnTo>
                        <a:pt x="366" y="1513"/>
                      </a:lnTo>
                      <a:lnTo>
                        <a:pt x="364" y="1507"/>
                      </a:lnTo>
                      <a:lnTo>
                        <a:pt x="362" y="1500"/>
                      </a:lnTo>
                      <a:lnTo>
                        <a:pt x="360" y="1495"/>
                      </a:lnTo>
                      <a:lnTo>
                        <a:pt x="359" y="1484"/>
                      </a:lnTo>
                      <a:lnTo>
                        <a:pt x="359" y="1473"/>
                      </a:lnTo>
                      <a:lnTo>
                        <a:pt x="361" y="1464"/>
                      </a:lnTo>
                      <a:lnTo>
                        <a:pt x="364" y="1455"/>
                      </a:lnTo>
                      <a:lnTo>
                        <a:pt x="369" y="1445"/>
                      </a:lnTo>
                      <a:lnTo>
                        <a:pt x="373" y="1437"/>
                      </a:lnTo>
                      <a:lnTo>
                        <a:pt x="376" y="1428"/>
                      </a:lnTo>
                      <a:lnTo>
                        <a:pt x="380" y="1418"/>
                      </a:lnTo>
                      <a:lnTo>
                        <a:pt x="384" y="1410"/>
                      </a:lnTo>
                      <a:lnTo>
                        <a:pt x="385" y="1401"/>
                      </a:lnTo>
                      <a:lnTo>
                        <a:pt x="386" y="1392"/>
                      </a:lnTo>
                      <a:lnTo>
                        <a:pt x="384" y="1383"/>
                      </a:lnTo>
                      <a:lnTo>
                        <a:pt x="382" y="1377"/>
                      </a:lnTo>
                      <a:lnTo>
                        <a:pt x="379" y="1373"/>
                      </a:lnTo>
                      <a:lnTo>
                        <a:pt x="376" y="1368"/>
                      </a:lnTo>
                      <a:lnTo>
                        <a:pt x="373" y="1362"/>
                      </a:lnTo>
                      <a:lnTo>
                        <a:pt x="372" y="1351"/>
                      </a:lnTo>
                      <a:lnTo>
                        <a:pt x="370" y="1336"/>
                      </a:lnTo>
                      <a:lnTo>
                        <a:pt x="366" y="1320"/>
                      </a:lnTo>
                      <a:lnTo>
                        <a:pt x="362" y="1303"/>
                      </a:lnTo>
                      <a:lnTo>
                        <a:pt x="358" y="1285"/>
                      </a:lnTo>
                      <a:lnTo>
                        <a:pt x="352" y="1269"/>
                      </a:lnTo>
                      <a:lnTo>
                        <a:pt x="349" y="1263"/>
                      </a:lnTo>
                      <a:lnTo>
                        <a:pt x="346" y="1257"/>
                      </a:lnTo>
                      <a:lnTo>
                        <a:pt x="344" y="1252"/>
                      </a:lnTo>
                      <a:lnTo>
                        <a:pt x="340" y="1249"/>
                      </a:lnTo>
                      <a:lnTo>
                        <a:pt x="337" y="1249"/>
                      </a:lnTo>
                      <a:lnTo>
                        <a:pt x="332" y="1252"/>
                      </a:lnTo>
                      <a:lnTo>
                        <a:pt x="328" y="1255"/>
                      </a:lnTo>
                      <a:lnTo>
                        <a:pt x="322" y="1261"/>
                      </a:lnTo>
                      <a:lnTo>
                        <a:pt x="309" y="1273"/>
                      </a:lnTo>
                      <a:lnTo>
                        <a:pt x="295" y="1288"/>
                      </a:lnTo>
                      <a:lnTo>
                        <a:pt x="281" y="1303"/>
                      </a:lnTo>
                      <a:lnTo>
                        <a:pt x="268" y="1317"/>
                      </a:lnTo>
                      <a:lnTo>
                        <a:pt x="262" y="1322"/>
                      </a:lnTo>
                      <a:lnTo>
                        <a:pt x="255" y="1328"/>
                      </a:lnTo>
                      <a:lnTo>
                        <a:pt x="250" y="1332"/>
                      </a:lnTo>
                      <a:lnTo>
                        <a:pt x="244" y="1335"/>
                      </a:lnTo>
                      <a:lnTo>
                        <a:pt x="237" y="1337"/>
                      </a:lnTo>
                      <a:lnTo>
                        <a:pt x="228" y="1338"/>
                      </a:lnTo>
                      <a:lnTo>
                        <a:pt x="221" y="1338"/>
                      </a:lnTo>
                      <a:lnTo>
                        <a:pt x="213" y="1337"/>
                      </a:lnTo>
                      <a:lnTo>
                        <a:pt x="205" y="1335"/>
                      </a:lnTo>
                      <a:lnTo>
                        <a:pt x="199" y="1332"/>
                      </a:lnTo>
                      <a:lnTo>
                        <a:pt x="191" y="1329"/>
                      </a:lnTo>
                      <a:lnTo>
                        <a:pt x="185" y="1325"/>
                      </a:lnTo>
                      <a:lnTo>
                        <a:pt x="172" y="1318"/>
                      </a:lnTo>
                      <a:lnTo>
                        <a:pt x="159" y="1311"/>
                      </a:lnTo>
                      <a:lnTo>
                        <a:pt x="154" y="1309"/>
                      </a:lnTo>
                      <a:lnTo>
                        <a:pt x="147" y="1308"/>
                      </a:lnTo>
                      <a:lnTo>
                        <a:pt x="142" y="1309"/>
                      </a:lnTo>
                      <a:lnTo>
                        <a:pt x="135" y="1310"/>
                      </a:lnTo>
                      <a:lnTo>
                        <a:pt x="117" y="1323"/>
                      </a:lnTo>
                      <a:lnTo>
                        <a:pt x="97" y="1338"/>
                      </a:lnTo>
                      <a:lnTo>
                        <a:pt x="87" y="1345"/>
                      </a:lnTo>
                      <a:lnTo>
                        <a:pt x="77" y="1350"/>
                      </a:lnTo>
                      <a:lnTo>
                        <a:pt x="73" y="1350"/>
                      </a:lnTo>
                      <a:lnTo>
                        <a:pt x="67" y="1351"/>
                      </a:lnTo>
                      <a:lnTo>
                        <a:pt x="63" y="1350"/>
                      </a:lnTo>
                      <a:lnTo>
                        <a:pt x="59" y="1348"/>
                      </a:lnTo>
                      <a:lnTo>
                        <a:pt x="51" y="1344"/>
                      </a:lnTo>
                      <a:lnTo>
                        <a:pt x="45" y="1342"/>
                      </a:lnTo>
                      <a:lnTo>
                        <a:pt x="39" y="1342"/>
                      </a:lnTo>
                      <a:lnTo>
                        <a:pt x="34" y="1343"/>
                      </a:lnTo>
                      <a:lnTo>
                        <a:pt x="23" y="1348"/>
                      </a:lnTo>
                      <a:lnTo>
                        <a:pt x="10" y="1354"/>
                      </a:lnTo>
                      <a:lnTo>
                        <a:pt x="10" y="1354"/>
                      </a:lnTo>
                      <a:lnTo>
                        <a:pt x="0" y="1319"/>
                      </a:lnTo>
                      <a:lnTo>
                        <a:pt x="0" y="1319"/>
                      </a:lnTo>
                      <a:lnTo>
                        <a:pt x="2" y="1304"/>
                      </a:lnTo>
                      <a:lnTo>
                        <a:pt x="5" y="1289"/>
                      </a:lnTo>
                      <a:lnTo>
                        <a:pt x="7" y="1274"/>
                      </a:lnTo>
                      <a:lnTo>
                        <a:pt x="11" y="1260"/>
                      </a:lnTo>
                      <a:lnTo>
                        <a:pt x="15" y="1246"/>
                      </a:lnTo>
                      <a:lnTo>
                        <a:pt x="22" y="1233"/>
                      </a:lnTo>
                      <a:lnTo>
                        <a:pt x="29" y="1221"/>
                      </a:lnTo>
                      <a:lnTo>
                        <a:pt x="39" y="1210"/>
                      </a:lnTo>
                      <a:lnTo>
                        <a:pt x="48" y="1204"/>
                      </a:lnTo>
                      <a:lnTo>
                        <a:pt x="56" y="1200"/>
                      </a:lnTo>
                      <a:lnTo>
                        <a:pt x="61" y="1198"/>
                      </a:lnTo>
                      <a:lnTo>
                        <a:pt x="64" y="1196"/>
                      </a:lnTo>
                      <a:lnTo>
                        <a:pt x="66" y="1192"/>
                      </a:lnTo>
                      <a:lnTo>
                        <a:pt x="67" y="1186"/>
                      </a:lnTo>
                      <a:lnTo>
                        <a:pt x="64" y="1167"/>
                      </a:lnTo>
                      <a:lnTo>
                        <a:pt x="59" y="1142"/>
                      </a:lnTo>
                      <a:lnTo>
                        <a:pt x="58" y="1130"/>
                      </a:lnTo>
                      <a:lnTo>
                        <a:pt x="58" y="1119"/>
                      </a:lnTo>
                      <a:lnTo>
                        <a:pt x="60" y="1115"/>
                      </a:lnTo>
                      <a:lnTo>
                        <a:pt x="62" y="1112"/>
                      </a:lnTo>
                      <a:lnTo>
                        <a:pt x="64" y="1109"/>
                      </a:lnTo>
                      <a:lnTo>
                        <a:pt x="68" y="1108"/>
                      </a:lnTo>
                      <a:lnTo>
                        <a:pt x="80" y="1107"/>
                      </a:lnTo>
                      <a:lnTo>
                        <a:pt x="88" y="1105"/>
                      </a:lnTo>
                      <a:lnTo>
                        <a:pt x="91" y="1103"/>
                      </a:lnTo>
                      <a:lnTo>
                        <a:pt x="93" y="1102"/>
                      </a:lnTo>
                      <a:lnTo>
                        <a:pt x="94" y="1100"/>
                      </a:lnTo>
                      <a:lnTo>
                        <a:pt x="95" y="1098"/>
                      </a:lnTo>
                      <a:lnTo>
                        <a:pt x="95" y="1092"/>
                      </a:lnTo>
                      <a:lnTo>
                        <a:pt x="94" y="1085"/>
                      </a:lnTo>
                      <a:lnTo>
                        <a:pt x="92" y="1076"/>
                      </a:lnTo>
                      <a:lnTo>
                        <a:pt x="89" y="1066"/>
                      </a:lnTo>
                      <a:lnTo>
                        <a:pt x="88" y="1060"/>
                      </a:lnTo>
                      <a:lnTo>
                        <a:pt x="88" y="1054"/>
                      </a:lnTo>
                      <a:lnTo>
                        <a:pt x="89" y="1049"/>
                      </a:lnTo>
                      <a:lnTo>
                        <a:pt x="92" y="1044"/>
                      </a:lnTo>
                      <a:lnTo>
                        <a:pt x="94" y="1038"/>
                      </a:lnTo>
                      <a:lnTo>
                        <a:pt x="96" y="1034"/>
                      </a:lnTo>
                      <a:lnTo>
                        <a:pt x="99" y="1028"/>
                      </a:lnTo>
                      <a:lnTo>
                        <a:pt x="99" y="1023"/>
                      </a:lnTo>
                      <a:lnTo>
                        <a:pt x="99" y="1019"/>
                      </a:lnTo>
                      <a:lnTo>
                        <a:pt x="97" y="1015"/>
                      </a:lnTo>
                      <a:lnTo>
                        <a:pt x="95" y="1012"/>
                      </a:lnTo>
                      <a:lnTo>
                        <a:pt x="92" y="1009"/>
                      </a:lnTo>
                      <a:lnTo>
                        <a:pt x="85" y="1004"/>
                      </a:lnTo>
                      <a:lnTo>
                        <a:pt x="77" y="997"/>
                      </a:lnTo>
                      <a:lnTo>
                        <a:pt x="68" y="991"/>
                      </a:lnTo>
                      <a:lnTo>
                        <a:pt x="62" y="983"/>
                      </a:lnTo>
                      <a:lnTo>
                        <a:pt x="59" y="979"/>
                      </a:lnTo>
                      <a:lnTo>
                        <a:pt x="56" y="974"/>
                      </a:lnTo>
                      <a:lnTo>
                        <a:pt x="55" y="970"/>
                      </a:lnTo>
                      <a:lnTo>
                        <a:pt x="54" y="965"/>
                      </a:lnTo>
                      <a:lnTo>
                        <a:pt x="55" y="954"/>
                      </a:lnTo>
                      <a:lnTo>
                        <a:pt x="59" y="942"/>
                      </a:lnTo>
                      <a:lnTo>
                        <a:pt x="62" y="931"/>
                      </a:lnTo>
                      <a:lnTo>
                        <a:pt x="66" y="919"/>
                      </a:lnTo>
                      <a:lnTo>
                        <a:pt x="70" y="909"/>
                      </a:lnTo>
                      <a:lnTo>
                        <a:pt x="74" y="897"/>
                      </a:lnTo>
                      <a:lnTo>
                        <a:pt x="76" y="886"/>
                      </a:lnTo>
                      <a:lnTo>
                        <a:pt x="77" y="874"/>
                      </a:lnTo>
                      <a:lnTo>
                        <a:pt x="136" y="801"/>
                      </a:lnTo>
                      <a:lnTo>
                        <a:pt x="136" y="801"/>
                      </a:lnTo>
                      <a:lnTo>
                        <a:pt x="143" y="824"/>
                      </a:lnTo>
                      <a:lnTo>
                        <a:pt x="148" y="842"/>
                      </a:lnTo>
                      <a:lnTo>
                        <a:pt x="149" y="845"/>
                      </a:lnTo>
                      <a:lnTo>
                        <a:pt x="151" y="848"/>
                      </a:lnTo>
                      <a:lnTo>
                        <a:pt x="155" y="851"/>
                      </a:lnTo>
                      <a:lnTo>
                        <a:pt x="158" y="855"/>
                      </a:lnTo>
                      <a:lnTo>
                        <a:pt x="168" y="861"/>
                      </a:lnTo>
                      <a:lnTo>
                        <a:pt x="182" y="868"/>
                      </a:lnTo>
                      <a:lnTo>
                        <a:pt x="185" y="869"/>
                      </a:lnTo>
                      <a:lnTo>
                        <a:pt x="187" y="871"/>
                      </a:lnTo>
                      <a:lnTo>
                        <a:pt x="188" y="874"/>
                      </a:lnTo>
                      <a:lnTo>
                        <a:pt x="189" y="877"/>
                      </a:lnTo>
                      <a:lnTo>
                        <a:pt x="188" y="884"/>
                      </a:lnTo>
                      <a:lnTo>
                        <a:pt x="187" y="891"/>
                      </a:lnTo>
                      <a:lnTo>
                        <a:pt x="185" y="900"/>
                      </a:lnTo>
                      <a:lnTo>
                        <a:pt x="183" y="907"/>
                      </a:lnTo>
                      <a:lnTo>
                        <a:pt x="183" y="911"/>
                      </a:lnTo>
                      <a:lnTo>
                        <a:pt x="184" y="914"/>
                      </a:lnTo>
                      <a:lnTo>
                        <a:pt x="185" y="917"/>
                      </a:lnTo>
                      <a:lnTo>
                        <a:pt x="187" y="919"/>
                      </a:lnTo>
                      <a:lnTo>
                        <a:pt x="193" y="925"/>
                      </a:lnTo>
                      <a:lnTo>
                        <a:pt x="197" y="930"/>
                      </a:lnTo>
                      <a:lnTo>
                        <a:pt x="201" y="934"/>
                      </a:lnTo>
                      <a:lnTo>
                        <a:pt x="203" y="939"/>
                      </a:lnTo>
                      <a:lnTo>
                        <a:pt x="205" y="943"/>
                      </a:lnTo>
                      <a:lnTo>
                        <a:pt x="207" y="950"/>
                      </a:lnTo>
                      <a:lnTo>
                        <a:pt x="208" y="956"/>
                      </a:lnTo>
                      <a:lnTo>
                        <a:pt x="208" y="964"/>
                      </a:lnTo>
                      <a:lnTo>
                        <a:pt x="209" y="972"/>
                      </a:lnTo>
                      <a:lnTo>
                        <a:pt x="210" y="979"/>
                      </a:lnTo>
                      <a:lnTo>
                        <a:pt x="211" y="983"/>
                      </a:lnTo>
                      <a:lnTo>
                        <a:pt x="213" y="986"/>
                      </a:lnTo>
                      <a:lnTo>
                        <a:pt x="215" y="988"/>
                      </a:lnTo>
                      <a:lnTo>
                        <a:pt x="218" y="990"/>
                      </a:lnTo>
                      <a:lnTo>
                        <a:pt x="222" y="990"/>
                      </a:lnTo>
                      <a:lnTo>
                        <a:pt x="225" y="990"/>
                      </a:lnTo>
                      <a:lnTo>
                        <a:pt x="234" y="987"/>
                      </a:lnTo>
                      <a:lnTo>
                        <a:pt x="242" y="987"/>
                      </a:lnTo>
                      <a:lnTo>
                        <a:pt x="248" y="987"/>
                      </a:lnTo>
                      <a:lnTo>
                        <a:pt x="252" y="988"/>
                      </a:lnTo>
                      <a:lnTo>
                        <a:pt x="257" y="991"/>
                      </a:lnTo>
                      <a:lnTo>
                        <a:pt x="263" y="994"/>
                      </a:lnTo>
                      <a:lnTo>
                        <a:pt x="267" y="1006"/>
                      </a:lnTo>
                      <a:lnTo>
                        <a:pt x="271" y="1026"/>
                      </a:lnTo>
                      <a:lnTo>
                        <a:pt x="272" y="1032"/>
                      </a:lnTo>
                      <a:lnTo>
                        <a:pt x="275" y="1036"/>
                      </a:lnTo>
                      <a:lnTo>
                        <a:pt x="276" y="1039"/>
                      </a:lnTo>
                      <a:lnTo>
                        <a:pt x="279" y="1042"/>
                      </a:lnTo>
                      <a:lnTo>
                        <a:pt x="281" y="1044"/>
                      </a:lnTo>
                      <a:lnTo>
                        <a:pt x="284" y="1045"/>
                      </a:lnTo>
                      <a:lnTo>
                        <a:pt x="288" y="1044"/>
                      </a:lnTo>
                      <a:lnTo>
                        <a:pt x="292" y="1040"/>
                      </a:lnTo>
                      <a:lnTo>
                        <a:pt x="301" y="1034"/>
                      </a:lnTo>
                      <a:lnTo>
                        <a:pt x="311" y="1026"/>
                      </a:lnTo>
                      <a:lnTo>
                        <a:pt x="325" y="1018"/>
                      </a:lnTo>
                      <a:lnTo>
                        <a:pt x="339" y="1009"/>
                      </a:lnTo>
                      <a:lnTo>
                        <a:pt x="346" y="1006"/>
                      </a:lnTo>
                      <a:lnTo>
                        <a:pt x="353" y="1004"/>
                      </a:lnTo>
                      <a:lnTo>
                        <a:pt x="360" y="1001"/>
                      </a:lnTo>
                      <a:lnTo>
                        <a:pt x="367" y="999"/>
                      </a:lnTo>
                      <a:lnTo>
                        <a:pt x="374" y="999"/>
                      </a:lnTo>
                      <a:lnTo>
                        <a:pt x="379" y="1000"/>
                      </a:lnTo>
                      <a:lnTo>
                        <a:pt x="385" y="1003"/>
                      </a:lnTo>
                      <a:lnTo>
                        <a:pt x="389" y="1006"/>
                      </a:lnTo>
                      <a:lnTo>
                        <a:pt x="402" y="1014"/>
                      </a:lnTo>
                      <a:lnTo>
                        <a:pt x="410" y="1020"/>
                      </a:lnTo>
                      <a:lnTo>
                        <a:pt x="411" y="1023"/>
                      </a:lnTo>
                      <a:lnTo>
                        <a:pt x="412" y="1027"/>
                      </a:lnTo>
                      <a:lnTo>
                        <a:pt x="411" y="1034"/>
                      </a:lnTo>
                      <a:lnTo>
                        <a:pt x="407" y="1044"/>
                      </a:lnTo>
                      <a:lnTo>
                        <a:pt x="404" y="1054"/>
                      </a:lnTo>
                      <a:lnTo>
                        <a:pt x="403" y="1063"/>
                      </a:lnTo>
                      <a:lnTo>
                        <a:pt x="404" y="1071"/>
                      </a:lnTo>
                      <a:lnTo>
                        <a:pt x="406" y="1077"/>
                      </a:lnTo>
                      <a:lnTo>
                        <a:pt x="414" y="1089"/>
                      </a:lnTo>
                      <a:lnTo>
                        <a:pt x="425" y="1104"/>
                      </a:lnTo>
                      <a:lnTo>
                        <a:pt x="430" y="1107"/>
                      </a:lnTo>
                      <a:lnTo>
                        <a:pt x="436" y="1108"/>
                      </a:lnTo>
                      <a:lnTo>
                        <a:pt x="439" y="1111"/>
                      </a:lnTo>
                      <a:lnTo>
                        <a:pt x="441" y="1112"/>
                      </a:lnTo>
                      <a:lnTo>
                        <a:pt x="442" y="1114"/>
                      </a:lnTo>
                      <a:lnTo>
                        <a:pt x="443" y="1116"/>
                      </a:lnTo>
                      <a:lnTo>
                        <a:pt x="440" y="1125"/>
                      </a:lnTo>
                      <a:lnTo>
                        <a:pt x="437" y="1133"/>
                      </a:lnTo>
                      <a:lnTo>
                        <a:pt x="438" y="1141"/>
                      </a:lnTo>
                      <a:lnTo>
                        <a:pt x="441" y="1150"/>
                      </a:lnTo>
                      <a:lnTo>
                        <a:pt x="442" y="1155"/>
                      </a:lnTo>
                      <a:lnTo>
                        <a:pt x="443" y="1159"/>
                      </a:lnTo>
                      <a:lnTo>
                        <a:pt x="443" y="1163"/>
                      </a:lnTo>
                      <a:lnTo>
                        <a:pt x="443" y="1167"/>
                      </a:lnTo>
                      <a:lnTo>
                        <a:pt x="438" y="1174"/>
                      </a:lnTo>
                      <a:lnTo>
                        <a:pt x="433" y="1181"/>
                      </a:lnTo>
                      <a:lnTo>
                        <a:pt x="427" y="1187"/>
                      </a:lnTo>
                      <a:lnTo>
                        <a:pt x="422" y="1193"/>
                      </a:lnTo>
                      <a:lnTo>
                        <a:pt x="409" y="1203"/>
                      </a:lnTo>
                      <a:lnTo>
                        <a:pt x="393" y="1213"/>
                      </a:lnTo>
                      <a:lnTo>
                        <a:pt x="392" y="1215"/>
                      </a:lnTo>
                      <a:lnTo>
                        <a:pt x="390" y="1217"/>
                      </a:lnTo>
                      <a:lnTo>
                        <a:pt x="389" y="1221"/>
                      </a:lnTo>
                      <a:lnTo>
                        <a:pt x="389" y="1224"/>
                      </a:lnTo>
                      <a:lnTo>
                        <a:pt x="389" y="1231"/>
                      </a:lnTo>
                      <a:lnTo>
                        <a:pt x="390" y="1239"/>
                      </a:lnTo>
                      <a:lnTo>
                        <a:pt x="394" y="1255"/>
                      </a:lnTo>
                      <a:lnTo>
                        <a:pt x="398" y="1269"/>
                      </a:lnTo>
                      <a:lnTo>
                        <a:pt x="399" y="1269"/>
                      </a:lnTo>
                      <a:lnTo>
                        <a:pt x="412" y="1264"/>
                      </a:lnTo>
                      <a:lnTo>
                        <a:pt x="428" y="1257"/>
                      </a:lnTo>
                      <a:lnTo>
                        <a:pt x="436" y="1257"/>
                      </a:lnTo>
                      <a:lnTo>
                        <a:pt x="443" y="1255"/>
                      </a:lnTo>
                      <a:lnTo>
                        <a:pt x="451" y="1253"/>
                      </a:lnTo>
                      <a:lnTo>
                        <a:pt x="457" y="1251"/>
                      </a:lnTo>
                      <a:lnTo>
                        <a:pt x="464" y="1247"/>
                      </a:lnTo>
                      <a:lnTo>
                        <a:pt x="469" y="1242"/>
                      </a:lnTo>
                      <a:lnTo>
                        <a:pt x="471" y="1239"/>
                      </a:lnTo>
                      <a:lnTo>
                        <a:pt x="472" y="1236"/>
                      </a:lnTo>
                      <a:lnTo>
                        <a:pt x="473" y="1231"/>
                      </a:lnTo>
                      <a:lnTo>
                        <a:pt x="474" y="1227"/>
                      </a:lnTo>
                      <a:lnTo>
                        <a:pt x="474" y="1222"/>
                      </a:lnTo>
                      <a:lnTo>
                        <a:pt x="477" y="1215"/>
                      </a:lnTo>
                      <a:lnTo>
                        <a:pt x="480" y="1208"/>
                      </a:lnTo>
                      <a:lnTo>
                        <a:pt x="483" y="1201"/>
                      </a:lnTo>
                      <a:lnTo>
                        <a:pt x="487" y="1194"/>
                      </a:lnTo>
                      <a:lnTo>
                        <a:pt x="492" y="1187"/>
                      </a:lnTo>
                      <a:lnTo>
                        <a:pt x="496" y="1183"/>
                      </a:lnTo>
                      <a:lnTo>
                        <a:pt x="500" y="1180"/>
                      </a:lnTo>
                      <a:lnTo>
                        <a:pt x="505" y="1186"/>
                      </a:lnTo>
                      <a:lnTo>
                        <a:pt x="507" y="1193"/>
                      </a:lnTo>
                      <a:lnTo>
                        <a:pt x="509" y="1196"/>
                      </a:lnTo>
                      <a:lnTo>
                        <a:pt x="511" y="1199"/>
                      </a:lnTo>
                      <a:lnTo>
                        <a:pt x="514" y="1201"/>
                      </a:lnTo>
                      <a:lnTo>
                        <a:pt x="519" y="1204"/>
                      </a:lnTo>
                      <a:lnTo>
                        <a:pt x="525" y="1209"/>
                      </a:lnTo>
                      <a:lnTo>
                        <a:pt x="532" y="1211"/>
                      </a:lnTo>
                      <a:lnTo>
                        <a:pt x="537" y="1212"/>
                      </a:lnTo>
                      <a:lnTo>
                        <a:pt x="546" y="1211"/>
                      </a:lnTo>
                      <a:lnTo>
                        <a:pt x="550" y="1211"/>
                      </a:lnTo>
                      <a:lnTo>
                        <a:pt x="553" y="1212"/>
                      </a:lnTo>
                      <a:lnTo>
                        <a:pt x="558" y="1214"/>
                      </a:lnTo>
                      <a:lnTo>
                        <a:pt x="560" y="1216"/>
                      </a:lnTo>
                      <a:lnTo>
                        <a:pt x="565" y="1223"/>
                      </a:lnTo>
                      <a:lnTo>
                        <a:pt x="569" y="1231"/>
                      </a:lnTo>
                      <a:lnTo>
                        <a:pt x="575" y="1251"/>
                      </a:lnTo>
                      <a:lnTo>
                        <a:pt x="580" y="1267"/>
                      </a:lnTo>
                      <a:lnTo>
                        <a:pt x="584" y="1269"/>
                      </a:lnTo>
                      <a:lnTo>
                        <a:pt x="586" y="1271"/>
                      </a:lnTo>
                      <a:lnTo>
                        <a:pt x="590" y="1273"/>
                      </a:lnTo>
                      <a:lnTo>
                        <a:pt x="593" y="1274"/>
                      </a:lnTo>
                      <a:lnTo>
                        <a:pt x="601" y="1275"/>
                      </a:lnTo>
                      <a:lnTo>
                        <a:pt x="609" y="1275"/>
                      </a:lnTo>
                      <a:lnTo>
                        <a:pt x="618" y="1275"/>
                      </a:lnTo>
                      <a:lnTo>
                        <a:pt x="627" y="1275"/>
                      </a:lnTo>
                      <a:lnTo>
                        <a:pt x="634" y="1276"/>
                      </a:lnTo>
                      <a:lnTo>
                        <a:pt x="642" y="1278"/>
                      </a:lnTo>
                      <a:lnTo>
                        <a:pt x="645" y="1280"/>
                      </a:lnTo>
                      <a:lnTo>
                        <a:pt x="647" y="1283"/>
                      </a:lnTo>
                      <a:lnTo>
                        <a:pt x="649" y="1289"/>
                      </a:lnTo>
                      <a:lnTo>
                        <a:pt x="650" y="1294"/>
                      </a:lnTo>
                      <a:lnTo>
                        <a:pt x="654" y="1306"/>
                      </a:lnTo>
                      <a:lnTo>
                        <a:pt x="656" y="1316"/>
                      </a:lnTo>
                      <a:lnTo>
                        <a:pt x="658" y="1322"/>
                      </a:lnTo>
                      <a:lnTo>
                        <a:pt x="662" y="1331"/>
                      </a:lnTo>
                      <a:lnTo>
                        <a:pt x="668" y="1341"/>
                      </a:lnTo>
                      <a:lnTo>
                        <a:pt x="674" y="1351"/>
                      </a:lnTo>
                      <a:lnTo>
                        <a:pt x="682" y="1360"/>
                      </a:lnTo>
                      <a:lnTo>
                        <a:pt x="689" y="1366"/>
                      </a:lnTo>
                      <a:lnTo>
                        <a:pt x="693" y="1369"/>
                      </a:lnTo>
                      <a:lnTo>
                        <a:pt x="696" y="1370"/>
                      </a:lnTo>
                      <a:lnTo>
                        <a:pt x="699" y="1370"/>
                      </a:lnTo>
                      <a:lnTo>
                        <a:pt x="702" y="1368"/>
                      </a:lnTo>
                      <a:lnTo>
                        <a:pt x="712" y="1362"/>
                      </a:lnTo>
                      <a:lnTo>
                        <a:pt x="720" y="1358"/>
                      </a:lnTo>
                      <a:lnTo>
                        <a:pt x="726" y="1356"/>
                      </a:lnTo>
                      <a:lnTo>
                        <a:pt x="731" y="1355"/>
                      </a:lnTo>
                      <a:lnTo>
                        <a:pt x="746" y="1355"/>
                      </a:lnTo>
                      <a:lnTo>
                        <a:pt x="763" y="1355"/>
                      </a:lnTo>
                      <a:lnTo>
                        <a:pt x="775" y="1355"/>
                      </a:lnTo>
                      <a:lnTo>
                        <a:pt x="784" y="1356"/>
                      </a:lnTo>
                      <a:lnTo>
                        <a:pt x="789" y="1358"/>
                      </a:lnTo>
                      <a:lnTo>
                        <a:pt x="792" y="1361"/>
                      </a:lnTo>
                      <a:lnTo>
                        <a:pt x="794" y="1365"/>
                      </a:lnTo>
                      <a:lnTo>
                        <a:pt x="794" y="1372"/>
                      </a:lnTo>
                      <a:lnTo>
                        <a:pt x="794" y="1379"/>
                      </a:lnTo>
                      <a:lnTo>
                        <a:pt x="795" y="1385"/>
                      </a:lnTo>
                      <a:lnTo>
                        <a:pt x="797" y="1387"/>
                      </a:lnTo>
                      <a:lnTo>
                        <a:pt x="801" y="1388"/>
                      </a:lnTo>
                      <a:lnTo>
                        <a:pt x="805" y="1387"/>
                      </a:lnTo>
                      <a:lnTo>
                        <a:pt x="808" y="1386"/>
                      </a:lnTo>
                      <a:lnTo>
                        <a:pt x="814" y="1383"/>
                      </a:lnTo>
                      <a:lnTo>
                        <a:pt x="818" y="1378"/>
                      </a:lnTo>
                      <a:lnTo>
                        <a:pt x="828" y="1369"/>
                      </a:lnTo>
                      <a:lnTo>
                        <a:pt x="837" y="1360"/>
                      </a:lnTo>
                      <a:lnTo>
                        <a:pt x="845" y="1352"/>
                      </a:lnTo>
                      <a:lnTo>
                        <a:pt x="849" y="1350"/>
                      </a:lnTo>
                      <a:lnTo>
                        <a:pt x="852" y="1351"/>
                      </a:lnTo>
                      <a:lnTo>
                        <a:pt x="855" y="1354"/>
                      </a:lnTo>
                      <a:lnTo>
                        <a:pt x="857" y="1357"/>
                      </a:lnTo>
                      <a:lnTo>
                        <a:pt x="859" y="1361"/>
                      </a:lnTo>
                      <a:lnTo>
                        <a:pt x="862" y="1364"/>
                      </a:lnTo>
                      <a:lnTo>
                        <a:pt x="865" y="1368"/>
                      </a:lnTo>
                      <a:lnTo>
                        <a:pt x="870" y="1370"/>
                      </a:lnTo>
                      <a:lnTo>
                        <a:pt x="876" y="1371"/>
                      </a:lnTo>
                      <a:lnTo>
                        <a:pt x="881" y="1370"/>
                      </a:lnTo>
                      <a:lnTo>
                        <a:pt x="886" y="1368"/>
                      </a:lnTo>
                      <a:lnTo>
                        <a:pt x="892" y="1363"/>
                      </a:lnTo>
                      <a:lnTo>
                        <a:pt x="899" y="1358"/>
                      </a:lnTo>
                      <a:lnTo>
                        <a:pt x="911" y="1348"/>
                      </a:lnTo>
                      <a:lnTo>
                        <a:pt x="919" y="1341"/>
                      </a:lnTo>
                      <a:lnTo>
                        <a:pt x="929" y="1336"/>
                      </a:lnTo>
                      <a:lnTo>
                        <a:pt x="938" y="1333"/>
                      </a:lnTo>
                      <a:lnTo>
                        <a:pt x="948" y="1331"/>
                      </a:lnTo>
                      <a:lnTo>
                        <a:pt x="957" y="1330"/>
                      </a:lnTo>
                      <a:lnTo>
                        <a:pt x="968" y="1330"/>
                      </a:lnTo>
                      <a:lnTo>
                        <a:pt x="978" y="1330"/>
                      </a:lnTo>
                      <a:lnTo>
                        <a:pt x="987" y="1332"/>
                      </a:lnTo>
                      <a:lnTo>
                        <a:pt x="996" y="1335"/>
                      </a:lnTo>
                      <a:lnTo>
                        <a:pt x="1020" y="1378"/>
                      </a:lnTo>
                      <a:lnTo>
                        <a:pt x="1024" y="1378"/>
                      </a:lnTo>
                      <a:lnTo>
                        <a:pt x="1031" y="1376"/>
                      </a:lnTo>
                      <a:lnTo>
                        <a:pt x="1037" y="1373"/>
                      </a:lnTo>
                      <a:lnTo>
                        <a:pt x="1044" y="1369"/>
                      </a:lnTo>
                      <a:lnTo>
                        <a:pt x="1050" y="1364"/>
                      </a:lnTo>
                      <a:lnTo>
                        <a:pt x="1056" y="1359"/>
                      </a:lnTo>
                      <a:lnTo>
                        <a:pt x="1059" y="1354"/>
                      </a:lnTo>
                      <a:lnTo>
                        <a:pt x="1060" y="1349"/>
                      </a:lnTo>
                      <a:lnTo>
                        <a:pt x="1059" y="1324"/>
                      </a:lnTo>
                      <a:lnTo>
                        <a:pt x="1057" y="1303"/>
                      </a:lnTo>
                      <a:lnTo>
                        <a:pt x="1057" y="1292"/>
                      </a:lnTo>
                      <a:lnTo>
                        <a:pt x="1059" y="1281"/>
                      </a:lnTo>
                      <a:lnTo>
                        <a:pt x="1062" y="1270"/>
                      </a:lnTo>
                      <a:lnTo>
                        <a:pt x="1068" y="1258"/>
                      </a:lnTo>
                      <a:lnTo>
                        <a:pt x="1074" y="1249"/>
                      </a:lnTo>
                      <a:lnTo>
                        <a:pt x="1079" y="1238"/>
                      </a:lnTo>
                      <a:lnTo>
                        <a:pt x="1080" y="1231"/>
                      </a:lnTo>
                      <a:lnTo>
                        <a:pt x="1080" y="1226"/>
                      </a:lnTo>
                      <a:lnTo>
                        <a:pt x="1080" y="1221"/>
                      </a:lnTo>
                      <a:lnTo>
                        <a:pt x="1078" y="1215"/>
                      </a:lnTo>
                      <a:lnTo>
                        <a:pt x="1070" y="1206"/>
                      </a:lnTo>
                      <a:lnTo>
                        <a:pt x="1059" y="1195"/>
                      </a:lnTo>
                      <a:lnTo>
                        <a:pt x="1054" y="1190"/>
                      </a:lnTo>
                      <a:lnTo>
                        <a:pt x="1050" y="1185"/>
                      </a:lnTo>
                      <a:lnTo>
                        <a:pt x="1048" y="1180"/>
                      </a:lnTo>
                      <a:lnTo>
                        <a:pt x="1048" y="1173"/>
                      </a:lnTo>
                      <a:lnTo>
                        <a:pt x="1059" y="1166"/>
                      </a:lnTo>
                      <a:lnTo>
                        <a:pt x="1071" y="1159"/>
                      </a:lnTo>
                      <a:lnTo>
                        <a:pt x="1076" y="1155"/>
                      </a:lnTo>
                      <a:lnTo>
                        <a:pt x="1081" y="1150"/>
                      </a:lnTo>
                      <a:lnTo>
                        <a:pt x="1087" y="1146"/>
                      </a:lnTo>
                      <a:lnTo>
                        <a:pt x="1091" y="1140"/>
                      </a:lnTo>
                      <a:lnTo>
                        <a:pt x="1098" y="1127"/>
                      </a:lnTo>
                      <a:lnTo>
                        <a:pt x="1102" y="1113"/>
                      </a:lnTo>
                      <a:lnTo>
                        <a:pt x="1107" y="1099"/>
                      </a:lnTo>
                      <a:lnTo>
                        <a:pt x="1113" y="1085"/>
                      </a:lnTo>
                      <a:lnTo>
                        <a:pt x="1120" y="1071"/>
                      </a:lnTo>
                      <a:lnTo>
                        <a:pt x="1129" y="1058"/>
                      </a:lnTo>
                      <a:lnTo>
                        <a:pt x="1140" y="1044"/>
                      </a:lnTo>
                      <a:lnTo>
                        <a:pt x="1151" y="1030"/>
                      </a:lnTo>
                      <a:lnTo>
                        <a:pt x="1160" y="1015"/>
                      </a:lnTo>
                      <a:lnTo>
                        <a:pt x="1170" y="1001"/>
                      </a:lnTo>
                      <a:lnTo>
                        <a:pt x="1174" y="995"/>
                      </a:lnTo>
                      <a:lnTo>
                        <a:pt x="1178" y="987"/>
                      </a:lnTo>
                      <a:lnTo>
                        <a:pt x="1180" y="981"/>
                      </a:lnTo>
                      <a:lnTo>
                        <a:pt x="1182" y="974"/>
                      </a:lnTo>
                      <a:lnTo>
                        <a:pt x="1184" y="974"/>
                      </a:lnTo>
                      <a:lnTo>
                        <a:pt x="1187" y="974"/>
                      </a:lnTo>
                      <a:lnTo>
                        <a:pt x="1191" y="977"/>
                      </a:lnTo>
                      <a:lnTo>
                        <a:pt x="1194" y="979"/>
                      </a:lnTo>
                      <a:lnTo>
                        <a:pt x="1201" y="984"/>
                      </a:lnTo>
                      <a:lnTo>
                        <a:pt x="1209" y="992"/>
                      </a:lnTo>
                      <a:lnTo>
                        <a:pt x="1218" y="998"/>
                      </a:lnTo>
                      <a:lnTo>
                        <a:pt x="1226" y="1005"/>
                      </a:lnTo>
                      <a:lnTo>
                        <a:pt x="1230" y="1007"/>
                      </a:lnTo>
                      <a:lnTo>
                        <a:pt x="1235" y="1009"/>
                      </a:lnTo>
                      <a:lnTo>
                        <a:pt x="1239" y="1011"/>
                      </a:lnTo>
                      <a:lnTo>
                        <a:pt x="1243" y="1011"/>
                      </a:lnTo>
                      <a:lnTo>
                        <a:pt x="1248" y="1012"/>
                      </a:lnTo>
                      <a:lnTo>
                        <a:pt x="1253" y="1013"/>
                      </a:lnTo>
                      <a:lnTo>
                        <a:pt x="1257" y="1015"/>
                      </a:lnTo>
                      <a:lnTo>
                        <a:pt x="1263" y="1018"/>
                      </a:lnTo>
                      <a:lnTo>
                        <a:pt x="1274" y="1025"/>
                      </a:lnTo>
                      <a:lnTo>
                        <a:pt x="1283" y="1034"/>
                      </a:lnTo>
                      <a:lnTo>
                        <a:pt x="1293" y="1042"/>
                      </a:lnTo>
                      <a:lnTo>
                        <a:pt x="1302" y="1052"/>
                      </a:lnTo>
                      <a:lnTo>
                        <a:pt x="1309" y="1062"/>
                      </a:lnTo>
                      <a:lnTo>
                        <a:pt x="1315" y="1071"/>
                      </a:lnTo>
                      <a:lnTo>
                        <a:pt x="1318" y="1076"/>
                      </a:lnTo>
                      <a:lnTo>
                        <a:pt x="1319" y="1082"/>
                      </a:lnTo>
                      <a:lnTo>
                        <a:pt x="1320" y="1089"/>
                      </a:lnTo>
                      <a:lnTo>
                        <a:pt x="1320" y="1095"/>
                      </a:lnTo>
                      <a:lnTo>
                        <a:pt x="1318" y="1109"/>
                      </a:lnTo>
                      <a:lnTo>
                        <a:pt x="1314" y="1123"/>
                      </a:lnTo>
                      <a:lnTo>
                        <a:pt x="1303" y="1152"/>
                      </a:lnTo>
                      <a:lnTo>
                        <a:pt x="1293" y="1175"/>
                      </a:lnTo>
                      <a:lnTo>
                        <a:pt x="1291" y="1192"/>
                      </a:lnTo>
                      <a:lnTo>
                        <a:pt x="1289" y="1204"/>
                      </a:lnTo>
                      <a:lnTo>
                        <a:pt x="1287" y="1210"/>
                      </a:lnTo>
                      <a:lnTo>
                        <a:pt x="1284" y="1214"/>
                      </a:lnTo>
                      <a:lnTo>
                        <a:pt x="1282" y="1219"/>
                      </a:lnTo>
                      <a:lnTo>
                        <a:pt x="1280" y="1222"/>
                      </a:lnTo>
                      <a:lnTo>
                        <a:pt x="1277" y="1225"/>
                      </a:lnTo>
                      <a:lnTo>
                        <a:pt x="1273" y="1227"/>
                      </a:lnTo>
                      <a:lnTo>
                        <a:pt x="1268" y="1229"/>
                      </a:lnTo>
                      <a:lnTo>
                        <a:pt x="1263" y="1231"/>
                      </a:lnTo>
                      <a:lnTo>
                        <a:pt x="1250" y="1235"/>
                      </a:lnTo>
                      <a:lnTo>
                        <a:pt x="1233" y="1237"/>
                      </a:lnTo>
                      <a:lnTo>
                        <a:pt x="1229" y="1238"/>
                      </a:lnTo>
                      <a:lnTo>
                        <a:pt x="1226" y="1240"/>
                      </a:lnTo>
                      <a:lnTo>
                        <a:pt x="1224" y="1243"/>
                      </a:lnTo>
                      <a:lnTo>
                        <a:pt x="1222" y="1247"/>
                      </a:lnTo>
                      <a:lnTo>
                        <a:pt x="1219" y="1255"/>
                      </a:lnTo>
                      <a:lnTo>
                        <a:pt x="1219" y="1266"/>
                      </a:lnTo>
                      <a:lnTo>
                        <a:pt x="1220" y="1288"/>
                      </a:lnTo>
                      <a:lnTo>
                        <a:pt x="1222" y="1303"/>
                      </a:lnTo>
                      <a:lnTo>
                        <a:pt x="1223" y="1318"/>
                      </a:lnTo>
                      <a:lnTo>
                        <a:pt x="1226" y="1334"/>
                      </a:lnTo>
                      <a:lnTo>
                        <a:pt x="1229" y="1341"/>
                      </a:lnTo>
                      <a:lnTo>
                        <a:pt x="1234" y="1345"/>
                      </a:lnTo>
                      <a:lnTo>
                        <a:pt x="1237" y="1347"/>
                      </a:lnTo>
                      <a:lnTo>
                        <a:pt x="1241" y="1348"/>
                      </a:lnTo>
                      <a:lnTo>
                        <a:pt x="1245" y="1348"/>
                      </a:lnTo>
                      <a:lnTo>
                        <a:pt x="1250" y="1348"/>
                      </a:lnTo>
                      <a:lnTo>
                        <a:pt x="1267" y="1347"/>
                      </a:lnTo>
                      <a:lnTo>
                        <a:pt x="1282" y="1345"/>
                      </a:lnTo>
                      <a:lnTo>
                        <a:pt x="1290" y="1344"/>
                      </a:lnTo>
                      <a:lnTo>
                        <a:pt x="1297" y="1341"/>
                      </a:lnTo>
                      <a:lnTo>
                        <a:pt x="1304" y="1336"/>
                      </a:lnTo>
                      <a:lnTo>
                        <a:pt x="1311" y="1331"/>
                      </a:lnTo>
                      <a:lnTo>
                        <a:pt x="1316" y="1325"/>
                      </a:lnTo>
                      <a:lnTo>
                        <a:pt x="1320" y="1319"/>
                      </a:lnTo>
                      <a:lnTo>
                        <a:pt x="1323" y="1312"/>
                      </a:lnTo>
                      <a:lnTo>
                        <a:pt x="1328" y="1305"/>
                      </a:lnTo>
                      <a:lnTo>
                        <a:pt x="1333" y="1291"/>
                      </a:lnTo>
                      <a:lnTo>
                        <a:pt x="1337" y="1277"/>
                      </a:lnTo>
                      <a:lnTo>
                        <a:pt x="1340" y="1266"/>
                      </a:lnTo>
                      <a:lnTo>
                        <a:pt x="1342" y="1252"/>
                      </a:lnTo>
                      <a:lnTo>
                        <a:pt x="1344" y="1246"/>
                      </a:lnTo>
                      <a:lnTo>
                        <a:pt x="1346" y="1240"/>
                      </a:lnTo>
                      <a:lnTo>
                        <a:pt x="1349" y="1235"/>
                      </a:lnTo>
                      <a:lnTo>
                        <a:pt x="1351" y="1233"/>
                      </a:lnTo>
                      <a:lnTo>
                        <a:pt x="1358" y="1233"/>
                      </a:lnTo>
                      <a:lnTo>
                        <a:pt x="1370" y="1236"/>
                      </a:lnTo>
                      <a:lnTo>
                        <a:pt x="1383" y="1239"/>
                      </a:lnTo>
                      <a:lnTo>
                        <a:pt x="1390" y="1240"/>
                      </a:lnTo>
                      <a:lnTo>
                        <a:pt x="1399" y="1240"/>
                      </a:lnTo>
                      <a:lnTo>
                        <a:pt x="1409" y="1241"/>
                      </a:lnTo>
                      <a:lnTo>
                        <a:pt x="1414" y="1241"/>
                      </a:lnTo>
                      <a:lnTo>
                        <a:pt x="1418" y="1242"/>
                      </a:lnTo>
                      <a:lnTo>
                        <a:pt x="1423" y="1244"/>
                      </a:lnTo>
                      <a:lnTo>
                        <a:pt x="1425" y="1247"/>
                      </a:lnTo>
                      <a:lnTo>
                        <a:pt x="1429" y="1254"/>
                      </a:lnTo>
                      <a:lnTo>
                        <a:pt x="1430" y="1261"/>
                      </a:lnTo>
                      <a:lnTo>
                        <a:pt x="1431" y="1266"/>
                      </a:lnTo>
                      <a:lnTo>
                        <a:pt x="1431" y="1270"/>
                      </a:lnTo>
                      <a:lnTo>
                        <a:pt x="1431" y="1271"/>
                      </a:lnTo>
                      <a:lnTo>
                        <a:pt x="1432" y="1273"/>
                      </a:lnTo>
                      <a:lnTo>
                        <a:pt x="1435" y="1273"/>
                      </a:lnTo>
                      <a:lnTo>
                        <a:pt x="1437" y="1273"/>
                      </a:lnTo>
                      <a:lnTo>
                        <a:pt x="1444" y="1271"/>
                      </a:lnTo>
                      <a:lnTo>
                        <a:pt x="1457" y="1267"/>
                      </a:lnTo>
                      <a:lnTo>
                        <a:pt x="1476" y="1261"/>
                      </a:lnTo>
                      <a:lnTo>
                        <a:pt x="1489" y="1254"/>
                      </a:lnTo>
                      <a:lnTo>
                        <a:pt x="1493" y="1251"/>
                      </a:lnTo>
                      <a:lnTo>
                        <a:pt x="1497" y="1248"/>
                      </a:lnTo>
                      <a:lnTo>
                        <a:pt x="1501" y="1244"/>
                      </a:lnTo>
                      <a:lnTo>
                        <a:pt x="1503" y="1241"/>
                      </a:lnTo>
                      <a:lnTo>
                        <a:pt x="1504" y="1238"/>
                      </a:lnTo>
                      <a:lnTo>
                        <a:pt x="1505" y="1235"/>
                      </a:lnTo>
                      <a:lnTo>
                        <a:pt x="1505" y="1231"/>
                      </a:lnTo>
                      <a:lnTo>
                        <a:pt x="1504" y="1227"/>
                      </a:lnTo>
                      <a:lnTo>
                        <a:pt x="1501" y="1221"/>
                      </a:lnTo>
                      <a:lnTo>
                        <a:pt x="1496" y="1213"/>
                      </a:lnTo>
                      <a:lnTo>
                        <a:pt x="1484" y="1197"/>
                      </a:lnTo>
                      <a:lnTo>
                        <a:pt x="1471" y="1177"/>
                      </a:lnTo>
                      <a:lnTo>
                        <a:pt x="1467" y="1167"/>
                      </a:lnTo>
                      <a:lnTo>
                        <a:pt x="1463" y="1156"/>
                      </a:lnTo>
                      <a:lnTo>
                        <a:pt x="1462" y="1149"/>
                      </a:lnTo>
                      <a:lnTo>
                        <a:pt x="1462" y="1143"/>
                      </a:lnTo>
                      <a:lnTo>
                        <a:pt x="1462" y="1136"/>
                      </a:lnTo>
                      <a:lnTo>
                        <a:pt x="1463" y="1130"/>
                      </a:lnTo>
                      <a:lnTo>
                        <a:pt x="1476" y="1115"/>
                      </a:lnTo>
                      <a:lnTo>
                        <a:pt x="1496" y="1093"/>
                      </a:lnTo>
                      <a:lnTo>
                        <a:pt x="1502" y="1089"/>
                      </a:lnTo>
                      <a:lnTo>
                        <a:pt x="1507" y="1085"/>
                      </a:lnTo>
                      <a:lnTo>
                        <a:pt x="1512" y="1081"/>
                      </a:lnTo>
                      <a:lnTo>
                        <a:pt x="1518" y="1080"/>
                      </a:lnTo>
                      <a:lnTo>
                        <a:pt x="1522" y="1079"/>
                      </a:lnTo>
                      <a:lnTo>
                        <a:pt x="1526" y="1081"/>
                      </a:lnTo>
                      <a:lnTo>
                        <a:pt x="1530" y="1085"/>
                      </a:lnTo>
                      <a:lnTo>
                        <a:pt x="1533" y="1090"/>
                      </a:lnTo>
                      <a:lnTo>
                        <a:pt x="1536" y="1099"/>
                      </a:lnTo>
                      <a:lnTo>
                        <a:pt x="1539" y="1106"/>
                      </a:lnTo>
                      <a:lnTo>
                        <a:pt x="1543" y="1111"/>
                      </a:lnTo>
                      <a:lnTo>
                        <a:pt x="1546" y="1114"/>
                      </a:lnTo>
                      <a:lnTo>
                        <a:pt x="1556" y="1118"/>
                      </a:lnTo>
                      <a:lnTo>
                        <a:pt x="1573" y="1122"/>
                      </a:lnTo>
                      <a:lnTo>
                        <a:pt x="1586" y="1126"/>
                      </a:lnTo>
                      <a:lnTo>
                        <a:pt x="1597" y="1127"/>
                      </a:lnTo>
                      <a:lnTo>
                        <a:pt x="1602" y="1127"/>
                      </a:lnTo>
                      <a:lnTo>
                        <a:pt x="1606" y="1126"/>
                      </a:lnTo>
                      <a:lnTo>
                        <a:pt x="1611" y="1123"/>
                      </a:lnTo>
                      <a:lnTo>
                        <a:pt x="1614" y="1121"/>
                      </a:lnTo>
                      <a:lnTo>
                        <a:pt x="1620" y="1116"/>
                      </a:lnTo>
                      <a:lnTo>
                        <a:pt x="1627" y="1108"/>
                      </a:lnTo>
                      <a:lnTo>
                        <a:pt x="1632" y="1100"/>
                      </a:lnTo>
                      <a:lnTo>
                        <a:pt x="1639" y="1089"/>
                      </a:lnTo>
                      <a:lnTo>
                        <a:pt x="1645" y="1076"/>
                      </a:lnTo>
                      <a:lnTo>
                        <a:pt x="1656" y="1062"/>
                      </a:lnTo>
                      <a:lnTo>
                        <a:pt x="1658" y="1060"/>
                      </a:lnTo>
                      <a:lnTo>
                        <a:pt x="1661" y="1058"/>
                      </a:lnTo>
                      <a:lnTo>
                        <a:pt x="1665" y="1057"/>
                      </a:lnTo>
                      <a:lnTo>
                        <a:pt x="1667" y="1055"/>
                      </a:lnTo>
                      <a:lnTo>
                        <a:pt x="1670" y="1057"/>
                      </a:lnTo>
                      <a:lnTo>
                        <a:pt x="1673" y="1058"/>
                      </a:lnTo>
                      <a:lnTo>
                        <a:pt x="1675" y="1061"/>
                      </a:lnTo>
                      <a:lnTo>
                        <a:pt x="1679" y="1065"/>
                      </a:lnTo>
                      <a:lnTo>
                        <a:pt x="1681" y="1077"/>
                      </a:lnTo>
                      <a:lnTo>
                        <a:pt x="1683" y="1093"/>
                      </a:lnTo>
                      <a:lnTo>
                        <a:pt x="1684" y="1101"/>
                      </a:lnTo>
                      <a:lnTo>
                        <a:pt x="1685" y="1107"/>
                      </a:lnTo>
                      <a:lnTo>
                        <a:pt x="1687" y="1113"/>
                      </a:lnTo>
                      <a:lnTo>
                        <a:pt x="1690" y="1116"/>
                      </a:lnTo>
                      <a:lnTo>
                        <a:pt x="1693" y="1117"/>
                      </a:lnTo>
                      <a:lnTo>
                        <a:pt x="1696" y="1116"/>
                      </a:lnTo>
                      <a:lnTo>
                        <a:pt x="1699" y="1113"/>
                      </a:lnTo>
                      <a:lnTo>
                        <a:pt x="1704" y="1109"/>
                      </a:lnTo>
                      <a:lnTo>
                        <a:pt x="1711" y="1099"/>
                      </a:lnTo>
                      <a:lnTo>
                        <a:pt x="1720" y="1086"/>
                      </a:lnTo>
                      <a:lnTo>
                        <a:pt x="1736" y="1058"/>
                      </a:lnTo>
                      <a:lnTo>
                        <a:pt x="1747" y="1038"/>
                      </a:lnTo>
                      <a:lnTo>
                        <a:pt x="1750" y="1022"/>
                      </a:lnTo>
                      <a:lnTo>
                        <a:pt x="1753" y="1009"/>
                      </a:lnTo>
                      <a:lnTo>
                        <a:pt x="1765" y="1001"/>
                      </a:lnTo>
                      <a:lnTo>
                        <a:pt x="1779" y="996"/>
                      </a:lnTo>
                      <a:lnTo>
                        <a:pt x="1786" y="992"/>
                      </a:lnTo>
                      <a:lnTo>
                        <a:pt x="1791" y="987"/>
                      </a:lnTo>
                      <a:lnTo>
                        <a:pt x="1793" y="985"/>
                      </a:lnTo>
                      <a:lnTo>
                        <a:pt x="1795" y="982"/>
                      </a:lnTo>
                      <a:lnTo>
                        <a:pt x="1796" y="979"/>
                      </a:lnTo>
                      <a:lnTo>
                        <a:pt x="1796" y="974"/>
                      </a:lnTo>
                      <a:lnTo>
                        <a:pt x="1799" y="970"/>
                      </a:lnTo>
                      <a:lnTo>
                        <a:pt x="1802" y="967"/>
                      </a:lnTo>
                      <a:lnTo>
                        <a:pt x="1805" y="965"/>
                      </a:lnTo>
                      <a:lnTo>
                        <a:pt x="1811" y="964"/>
                      </a:lnTo>
                      <a:lnTo>
                        <a:pt x="1821" y="961"/>
                      </a:lnTo>
                      <a:lnTo>
                        <a:pt x="1830" y="958"/>
                      </a:lnTo>
                      <a:lnTo>
                        <a:pt x="1877" y="926"/>
                      </a:lnTo>
                      <a:lnTo>
                        <a:pt x="1881" y="923"/>
                      </a:lnTo>
                      <a:lnTo>
                        <a:pt x="1883" y="919"/>
                      </a:lnTo>
                      <a:lnTo>
                        <a:pt x="1885" y="916"/>
                      </a:lnTo>
                      <a:lnTo>
                        <a:pt x="1887" y="913"/>
                      </a:lnTo>
                      <a:lnTo>
                        <a:pt x="1889" y="904"/>
                      </a:lnTo>
                      <a:lnTo>
                        <a:pt x="1892" y="895"/>
                      </a:lnTo>
                      <a:lnTo>
                        <a:pt x="1895" y="885"/>
                      </a:lnTo>
                      <a:lnTo>
                        <a:pt x="1899" y="876"/>
                      </a:lnTo>
                      <a:lnTo>
                        <a:pt x="1902" y="872"/>
                      </a:lnTo>
                      <a:lnTo>
                        <a:pt x="1906" y="868"/>
                      </a:lnTo>
                      <a:lnTo>
                        <a:pt x="1911" y="863"/>
                      </a:lnTo>
                      <a:lnTo>
                        <a:pt x="1916" y="859"/>
                      </a:lnTo>
                      <a:lnTo>
                        <a:pt x="1922" y="857"/>
                      </a:lnTo>
                      <a:lnTo>
                        <a:pt x="1929" y="855"/>
                      </a:lnTo>
                      <a:lnTo>
                        <a:pt x="1936" y="853"/>
                      </a:lnTo>
                      <a:lnTo>
                        <a:pt x="1943" y="851"/>
                      </a:lnTo>
                      <a:lnTo>
                        <a:pt x="1951" y="850"/>
                      </a:lnTo>
                      <a:lnTo>
                        <a:pt x="1957" y="848"/>
                      </a:lnTo>
                      <a:lnTo>
                        <a:pt x="1963" y="846"/>
                      </a:lnTo>
                      <a:lnTo>
                        <a:pt x="1967" y="842"/>
                      </a:lnTo>
                      <a:lnTo>
                        <a:pt x="1968" y="839"/>
                      </a:lnTo>
                      <a:lnTo>
                        <a:pt x="1968" y="834"/>
                      </a:lnTo>
                      <a:lnTo>
                        <a:pt x="1967" y="829"/>
                      </a:lnTo>
                      <a:lnTo>
                        <a:pt x="1965" y="823"/>
                      </a:lnTo>
                      <a:lnTo>
                        <a:pt x="1960" y="811"/>
                      </a:lnTo>
                      <a:lnTo>
                        <a:pt x="1956" y="804"/>
                      </a:lnTo>
                      <a:lnTo>
                        <a:pt x="1951" y="796"/>
                      </a:lnTo>
                      <a:lnTo>
                        <a:pt x="1948" y="788"/>
                      </a:lnTo>
                      <a:lnTo>
                        <a:pt x="1946" y="778"/>
                      </a:lnTo>
                      <a:lnTo>
                        <a:pt x="1946" y="768"/>
                      </a:lnTo>
                      <a:lnTo>
                        <a:pt x="1947" y="758"/>
                      </a:lnTo>
                      <a:lnTo>
                        <a:pt x="1950" y="750"/>
                      </a:lnTo>
                      <a:lnTo>
                        <a:pt x="1952" y="745"/>
                      </a:lnTo>
                      <a:lnTo>
                        <a:pt x="1955" y="741"/>
                      </a:lnTo>
                      <a:lnTo>
                        <a:pt x="1958" y="738"/>
                      </a:lnTo>
                      <a:lnTo>
                        <a:pt x="1962" y="735"/>
                      </a:lnTo>
                      <a:lnTo>
                        <a:pt x="1973" y="727"/>
                      </a:lnTo>
                      <a:lnTo>
                        <a:pt x="1980" y="718"/>
                      </a:lnTo>
                      <a:lnTo>
                        <a:pt x="1982" y="713"/>
                      </a:lnTo>
                      <a:lnTo>
                        <a:pt x="1985" y="709"/>
                      </a:lnTo>
                      <a:lnTo>
                        <a:pt x="1987" y="704"/>
                      </a:lnTo>
                      <a:lnTo>
                        <a:pt x="1988" y="700"/>
                      </a:lnTo>
                      <a:lnTo>
                        <a:pt x="1989" y="689"/>
                      </a:lnTo>
                      <a:lnTo>
                        <a:pt x="1989" y="680"/>
                      </a:lnTo>
                      <a:lnTo>
                        <a:pt x="1987" y="668"/>
                      </a:lnTo>
                      <a:lnTo>
                        <a:pt x="1984" y="656"/>
                      </a:lnTo>
                      <a:lnTo>
                        <a:pt x="1978" y="643"/>
                      </a:lnTo>
                      <a:lnTo>
                        <a:pt x="1975" y="636"/>
                      </a:lnTo>
                      <a:lnTo>
                        <a:pt x="1974" y="632"/>
                      </a:lnTo>
                      <a:lnTo>
                        <a:pt x="1974" y="628"/>
                      </a:lnTo>
                      <a:lnTo>
                        <a:pt x="1974" y="622"/>
                      </a:lnTo>
                      <a:lnTo>
                        <a:pt x="1976" y="615"/>
                      </a:lnTo>
                      <a:lnTo>
                        <a:pt x="1976" y="612"/>
                      </a:lnTo>
                      <a:lnTo>
                        <a:pt x="1975" y="608"/>
                      </a:lnTo>
                      <a:lnTo>
                        <a:pt x="1974" y="604"/>
                      </a:lnTo>
                      <a:lnTo>
                        <a:pt x="1971" y="600"/>
                      </a:lnTo>
                      <a:lnTo>
                        <a:pt x="1966" y="591"/>
                      </a:lnTo>
                      <a:lnTo>
                        <a:pt x="1960" y="582"/>
                      </a:lnTo>
                      <a:lnTo>
                        <a:pt x="1942" y="562"/>
                      </a:lnTo>
                      <a:lnTo>
                        <a:pt x="1924" y="542"/>
                      </a:lnTo>
                      <a:lnTo>
                        <a:pt x="1916" y="533"/>
                      </a:lnTo>
                      <a:lnTo>
                        <a:pt x="1910" y="523"/>
                      </a:lnTo>
                      <a:lnTo>
                        <a:pt x="1906" y="514"/>
                      </a:lnTo>
                      <a:lnTo>
                        <a:pt x="1903" y="507"/>
                      </a:lnTo>
                      <a:lnTo>
                        <a:pt x="1903" y="502"/>
                      </a:lnTo>
                      <a:lnTo>
                        <a:pt x="1904" y="499"/>
                      </a:lnTo>
                      <a:lnTo>
                        <a:pt x="1907" y="497"/>
                      </a:lnTo>
                      <a:lnTo>
                        <a:pt x="1910" y="494"/>
                      </a:lnTo>
                      <a:lnTo>
                        <a:pt x="1913" y="492"/>
                      </a:lnTo>
                      <a:lnTo>
                        <a:pt x="1919" y="490"/>
                      </a:lnTo>
                      <a:lnTo>
                        <a:pt x="1925" y="488"/>
                      </a:lnTo>
                      <a:lnTo>
                        <a:pt x="1933" y="486"/>
                      </a:lnTo>
                      <a:lnTo>
                        <a:pt x="1937" y="486"/>
                      </a:lnTo>
                      <a:lnTo>
                        <a:pt x="1942" y="487"/>
                      </a:lnTo>
                      <a:lnTo>
                        <a:pt x="1947" y="490"/>
                      </a:lnTo>
                      <a:lnTo>
                        <a:pt x="1951" y="492"/>
                      </a:lnTo>
                      <a:lnTo>
                        <a:pt x="1958" y="499"/>
                      </a:lnTo>
                      <a:lnTo>
                        <a:pt x="1965" y="509"/>
                      </a:lnTo>
                      <a:lnTo>
                        <a:pt x="1978" y="529"/>
                      </a:lnTo>
                      <a:lnTo>
                        <a:pt x="1991" y="547"/>
                      </a:lnTo>
                      <a:lnTo>
                        <a:pt x="2005" y="560"/>
                      </a:lnTo>
                      <a:lnTo>
                        <a:pt x="2020" y="573"/>
                      </a:lnTo>
                      <a:lnTo>
                        <a:pt x="2027" y="580"/>
                      </a:lnTo>
                      <a:lnTo>
                        <a:pt x="2033" y="587"/>
                      </a:lnTo>
                      <a:lnTo>
                        <a:pt x="2038" y="595"/>
                      </a:lnTo>
                      <a:lnTo>
                        <a:pt x="2043" y="603"/>
                      </a:lnTo>
                      <a:lnTo>
                        <a:pt x="2049" y="614"/>
                      </a:lnTo>
                      <a:lnTo>
                        <a:pt x="2055" y="622"/>
                      </a:lnTo>
                      <a:lnTo>
                        <a:pt x="2060" y="629"/>
                      </a:lnTo>
                      <a:lnTo>
                        <a:pt x="2064" y="632"/>
                      </a:lnTo>
                      <a:lnTo>
                        <a:pt x="2069" y="634"/>
                      </a:lnTo>
                      <a:lnTo>
                        <a:pt x="2074" y="635"/>
                      </a:lnTo>
                      <a:lnTo>
                        <a:pt x="2078" y="634"/>
                      </a:lnTo>
                      <a:lnTo>
                        <a:pt x="2083" y="632"/>
                      </a:lnTo>
                      <a:lnTo>
                        <a:pt x="2091" y="626"/>
                      </a:lnTo>
                      <a:lnTo>
                        <a:pt x="2101" y="617"/>
                      </a:lnTo>
                      <a:lnTo>
                        <a:pt x="2106" y="613"/>
                      </a:lnTo>
                      <a:lnTo>
                        <a:pt x="2112" y="608"/>
                      </a:lnTo>
                      <a:lnTo>
                        <a:pt x="2118" y="605"/>
                      </a:lnTo>
                      <a:lnTo>
                        <a:pt x="2125" y="602"/>
                      </a:lnTo>
                      <a:lnTo>
                        <a:pt x="2147" y="594"/>
                      </a:lnTo>
                      <a:lnTo>
                        <a:pt x="2167" y="587"/>
                      </a:lnTo>
                      <a:lnTo>
                        <a:pt x="2170" y="585"/>
                      </a:lnTo>
                      <a:lnTo>
                        <a:pt x="2173" y="581"/>
                      </a:lnTo>
                      <a:lnTo>
                        <a:pt x="2176" y="578"/>
                      </a:lnTo>
                      <a:lnTo>
                        <a:pt x="2178" y="574"/>
                      </a:lnTo>
                      <a:lnTo>
                        <a:pt x="2179" y="568"/>
                      </a:lnTo>
                      <a:lnTo>
                        <a:pt x="2180" y="563"/>
                      </a:lnTo>
                      <a:lnTo>
                        <a:pt x="2180" y="555"/>
                      </a:lnTo>
                      <a:lnTo>
                        <a:pt x="2179" y="548"/>
                      </a:lnTo>
                      <a:lnTo>
                        <a:pt x="2176" y="529"/>
                      </a:lnTo>
                      <a:lnTo>
                        <a:pt x="2173" y="513"/>
                      </a:lnTo>
                      <a:lnTo>
                        <a:pt x="2172" y="499"/>
                      </a:lnTo>
                      <a:lnTo>
                        <a:pt x="2173" y="487"/>
                      </a:lnTo>
                      <a:lnTo>
                        <a:pt x="2174" y="481"/>
                      </a:lnTo>
                      <a:lnTo>
                        <a:pt x="2177" y="475"/>
                      </a:lnTo>
                      <a:lnTo>
                        <a:pt x="2179" y="469"/>
                      </a:lnTo>
                      <a:lnTo>
                        <a:pt x="2182" y="463"/>
                      </a:lnTo>
                      <a:lnTo>
                        <a:pt x="2192" y="450"/>
                      </a:lnTo>
                      <a:lnTo>
                        <a:pt x="2205" y="434"/>
                      </a:lnTo>
                      <a:lnTo>
                        <a:pt x="2210" y="427"/>
                      </a:lnTo>
                      <a:lnTo>
                        <a:pt x="2214" y="419"/>
                      </a:lnTo>
                      <a:lnTo>
                        <a:pt x="2219" y="411"/>
                      </a:lnTo>
                      <a:lnTo>
                        <a:pt x="2222" y="402"/>
                      </a:lnTo>
                      <a:lnTo>
                        <a:pt x="2225" y="392"/>
                      </a:lnTo>
                      <a:lnTo>
                        <a:pt x="2227" y="383"/>
                      </a:lnTo>
                      <a:lnTo>
                        <a:pt x="2230" y="373"/>
                      </a:lnTo>
                      <a:lnTo>
                        <a:pt x="2231" y="363"/>
                      </a:lnTo>
                      <a:lnTo>
                        <a:pt x="2231" y="343"/>
                      </a:lnTo>
                      <a:lnTo>
                        <a:pt x="2230" y="322"/>
                      </a:lnTo>
                      <a:lnTo>
                        <a:pt x="2227" y="303"/>
                      </a:lnTo>
                      <a:lnTo>
                        <a:pt x="2224" y="284"/>
                      </a:lnTo>
                      <a:lnTo>
                        <a:pt x="2222" y="279"/>
                      </a:lnTo>
                      <a:lnTo>
                        <a:pt x="2221" y="274"/>
                      </a:lnTo>
                      <a:lnTo>
                        <a:pt x="2219" y="268"/>
                      </a:lnTo>
                      <a:lnTo>
                        <a:pt x="2220" y="263"/>
                      </a:lnTo>
                      <a:lnTo>
                        <a:pt x="2223" y="255"/>
                      </a:lnTo>
                      <a:lnTo>
                        <a:pt x="2227" y="249"/>
                      </a:lnTo>
                      <a:lnTo>
                        <a:pt x="2232" y="243"/>
                      </a:lnTo>
                      <a:lnTo>
                        <a:pt x="2237" y="237"/>
                      </a:lnTo>
                      <a:lnTo>
                        <a:pt x="2240" y="231"/>
                      </a:lnTo>
                      <a:lnTo>
                        <a:pt x="2243" y="224"/>
                      </a:lnTo>
                      <a:lnTo>
                        <a:pt x="2244" y="221"/>
                      </a:lnTo>
                      <a:lnTo>
                        <a:pt x="2243" y="217"/>
                      </a:lnTo>
                      <a:lnTo>
                        <a:pt x="2241" y="213"/>
                      </a:lnTo>
                      <a:lnTo>
                        <a:pt x="2240" y="208"/>
                      </a:lnTo>
                      <a:lnTo>
                        <a:pt x="2231" y="198"/>
                      </a:lnTo>
                      <a:lnTo>
                        <a:pt x="2221" y="188"/>
                      </a:lnTo>
                      <a:lnTo>
                        <a:pt x="2217" y="182"/>
                      </a:lnTo>
                      <a:lnTo>
                        <a:pt x="2212" y="175"/>
                      </a:lnTo>
                      <a:lnTo>
                        <a:pt x="2210" y="168"/>
                      </a:lnTo>
                      <a:lnTo>
                        <a:pt x="2209" y="160"/>
                      </a:lnTo>
                      <a:lnTo>
                        <a:pt x="2209" y="160"/>
                      </a:lnTo>
                      <a:close/>
                    </a:path>
                  </a:pathLst>
                </a:custGeom>
                <a:solidFill>
                  <a:srgbClr val="00B0F0"/>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1" name="Freeform 69">
                  <a:extLst>
                    <a:ext uri="{FF2B5EF4-FFF2-40B4-BE49-F238E27FC236}">
                      <a16:creationId xmlns:a16="http://schemas.microsoft.com/office/drawing/2014/main" id="{1F1E5E7C-64E9-4C41-A425-A93189C1C5BD}"/>
                    </a:ext>
                  </a:extLst>
                </p:cNvPr>
                <p:cNvSpPr>
                  <a:spLocks/>
                </p:cNvSpPr>
                <p:nvPr/>
              </p:nvSpPr>
              <p:spPr bwMode="auto">
                <a:xfrm>
                  <a:off x="2082006" y="2672614"/>
                  <a:ext cx="615884" cy="667204"/>
                </a:xfrm>
                <a:custGeom>
                  <a:avLst/>
                  <a:gdLst>
                    <a:gd name="T0" fmla="*/ 360 w 1858"/>
                    <a:gd name="T1" fmla="*/ 60 h 2157"/>
                    <a:gd name="T2" fmla="*/ 515 w 1858"/>
                    <a:gd name="T3" fmla="*/ 24 h 2157"/>
                    <a:gd name="T4" fmla="*/ 588 w 1858"/>
                    <a:gd name="T5" fmla="*/ 128 h 2157"/>
                    <a:gd name="T6" fmla="*/ 602 w 1858"/>
                    <a:gd name="T7" fmla="*/ 284 h 2157"/>
                    <a:gd name="T8" fmla="*/ 642 w 1858"/>
                    <a:gd name="T9" fmla="*/ 369 h 2157"/>
                    <a:gd name="T10" fmla="*/ 747 w 1858"/>
                    <a:gd name="T11" fmla="*/ 420 h 2157"/>
                    <a:gd name="T12" fmla="*/ 792 w 1858"/>
                    <a:gd name="T13" fmla="*/ 424 h 2157"/>
                    <a:gd name="T14" fmla="*/ 939 w 1858"/>
                    <a:gd name="T15" fmla="*/ 429 h 2157"/>
                    <a:gd name="T16" fmla="*/ 976 w 1858"/>
                    <a:gd name="T17" fmla="*/ 343 h 2157"/>
                    <a:gd name="T18" fmla="*/ 1082 w 1858"/>
                    <a:gd name="T19" fmla="*/ 288 h 2157"/>
                    <a:gd name="T20" fmla="*/ 1142 w 1858"/>
                    <a:gd name="T21" fmla="*/ 377 h 2157"/>
                    <a:gd name="T22" fmla="*/ 1328 w 1858"/>
                    <a:gd name="T23" fmla="*/ 505 h 2157"/>
                    <a:gd name="T24" fmla="*/ 1393 w 1858"/>
                    <a:gd name="T25" fmla="*/ 696 h 2157"/>
                    <a:gd name="T26" fmla="*/ 1392 w 1858"/>
                    <a:gd name="T27" fmla="*/ 813 h 2157"/>
                    <a:gd name="T28" fmla="*/ 1353 w 1858"/>
                    <a:gd name="T29" fmla="*/ 937 h 2157"/>
                    <a:gd name="T30" fmla="*/ 1481 w 1858"/>
                    <a:gd name="T31" fmla="*/ 988 h 2157"/>
                    <a:gd name="T32" fmla="*/ 1590 w 1858"/>
                    <a:gd name="T33" fmla="*/ 1134 h 2157"/>
                    <a:gd name="T34" fmla="*/ 1678 w 1858"/>
                    <a:gd name="T35" fmla="*/ 1153 h 2157"/>
                    <a:gd name="T36" fmla="*/ 1796 w 1858"/>
                    <a:gd name="T37" fmla="*/ 1208 h 2157"/>
                    <a:gd name="T38" fmla="*/ 1815 w 1858"/>
                    <a:gd name="T39" fmla="*/ 1460 h 2157"/>
                    <a:gd name="T40" fmla="*/ 1698 w 1858"/>
                    <a:gd name="T41" fmla="*/ 1615 h 2157"/>
                    <a:gd name="T42" fmla="*/ 1540 w 1858"/>
                    <a:gd name="T43" fmla="*/ 1565 h 2157"/>
                    <a:gd name="T44" fmla="*/ 1347 w 1858"/>
                    <a:gd name="T45" fmla="*/ 1599 h 2157"/>
                    <a:gd name="T46" fmla="*/ 1319 w 1858"/>
                    <a:gd name="T47" fmla="*/ 1486 h 2157"/>
                    <a:gd name="T48" fmla="*/ 1287 w 1858"/>
                    <a:gd name="T49" fmla="*/ 1395 h 2157"/>
                    <a:gd name="T50" fmla="*/ 1262 w 1858"/>
                    <a:gd name="T51" fmla="*/ 1323 h 2157"/>
                    <a:gd name="T52" fmla="*/ 1102 w 1858"/>
                    <a:gd name="T53" fmla="*/ 1444 h 2157"/>
                    <a:gd name="T54" fmla="*/ 1105 w 1858"/>
                    <a:gd name="T55" fmla="*/ 1587 h 2157"/>
                    <a:gd name="T56" fmla="*/ 1134 w 1858"/>
                    <a:gd name="T57" fmla="*/ 1658 h 2157"/>
                    <a:gd name="T58" fmla="*/ 1050 w 1858"/>
                    <a:gd name="T59" fmla="*/ 1717 h 2157"/>
                    <a:gd name="T60" fmla="*/ 921 w 1858"/>
                    <a:gd name="T61" fmla="*/ 1787 h 2157"/>
                    <a:gd name="T62" fmla="*/ 841 w 1858"/>
                    <a:gd name="T63" fmla="*/ 1834 h 2157"/>
                    <a:gd name="T64" fmla="*/ 738 w 1858"/>
                    <a:gd name="T65" fmla="*/ 1887 h 2157"/>
                    <a:gd name="T66" fmla="*/ 750 w 1858"/>
                    <a:gd name="T67" fmla="*/ 1771 h 2157"/>
                    <a:gd name="T68" fmla="*/ 733 w 1858"/>
                    <a:gd name="T69" fmla="*/ 1646 h 2157"/>
                    <a:gd name="T70" fmla="*/ 763 w 1858"/>
                    <a:gd name="T71" fmla="*/ 1473 h 2157"/>
                    <a:gd name="T72" fmla="*/ 866 w 1858"/>
                    <a:gd name="T73" fmla="*/ 1297 h 2157"/>
                    <a:gd name="T74" fmla="*/ 874 w 1858"/>
                    <a:gd name="T75" fmla="*/ 1165 h 2157"/>
                    <a:gd name="T76" fmla="*/ 850 w 1858"/>
                    <a:gd name="T77" fmla="*/ 1016 h 2157"/>
                    <a:gd name="T78" fmla="*/ 761 w 1858"/>
                    <a:gd name="T79" fmla="*/ 1137 h 2157"/>
                    <a:gd name="T80" fmla="*/ 717 w 1858"/>
                    <a:gd name="T81" fmla="*/ 1210 h 2157"/>
                    <a:gd name="T82" fmla="*/ 704 w 1858"/>
                    <a:gd name="T83" fmla="*/ 1289 h 2157"/>
                    <a:gd name="T84" fmla="*/ 674 w 1858"/>
                    <a:gd name="T85" fmla="*/ 1471 h 2157"/>
                    <a:gd name="T86" fmla="*/ 638 w 1858"/>
                    <a:gd name="T87" fmla="*/ 1686 h 2157"/>
                    <a:gd name="T88" fmla="*/ 538 w 1858"/>
                    <a:gd name="T89" fmla="*/ 1785 h 2157"/>
                    <a:gd name="T90" fmla="*/ 518 w 1858"/>
                    <a:gd name="T91" fmla="*/ 1966 h 2157"/>
                    <a:gd name="T92" fmla="*/ 403 w 1858"/>
                    <a:gd name="T93" fmla="*/ 2157 h 2157"/>
                    <a:gd name="T94" fmla="*/ 343 w 1858"/>
                    <a:gd name="T95" fmla="*/ 2065 h 2157"/>
                    <a:gd name="T96" fmla="*/ 353 w 1858"/>
                    <a:gd name="T97" fmla="*/ 1835 h 2157"/>
                    <a:gd name="T98" fmla="*/ 351 w 1858"/>
                    <a:gd name="T99" fmla="*/ 1641 h 2157"/>
                    <a:gd name="T100" fmla="*/ 240 w 1858"/>
                    <a:gd name="T101" fmla="*/ 1666 h 2157"/>
                    <a:gd name="T102" fmla="*/ 70 w 1858"/>
                    <a:gd name="T103" fmla="*/ 1610 h 2157"/>
                    <a:gd name="T104" fmla="*/ 64 w 1858"/>
                    <a:gd name="T105" fmla="*/ 1351 h 2157"/>
                    <a:gd name="T106" fmla="*/ 65 w 1858"/>
                    <a:gd name="T107" fmla="*/ 1219 h 2157"/>
                    <a:gd name="T108" fmla="*/ 68 w 1858"/>
                    <a:gd name="T109" fmla="*/ 1125 h 2157"/>
                    <a:gd name="T110" fmla="*/ 121 w 1858"/>
                    <a:gd name="T111" fmla="*/ 1069 h 2157"/>
                    <a:gd name="T112" fmla="*/ 118 w 1858"/>
                    <a:gd name="T113" fmla="*/ 972 h 2157"/>
                    <a:gd name="T114" fmla="*/ 149 w 1858"/>
                    <a:gd name="T115" fmla="*/ 882 h 2157"/>
                    <a:gd name="T116" fmla="*/ 145 w 1858"/>
                    <a:gd name="T117" fmla="*/ 737 h 2157"/>
                    <a:gd name="T118" fmla="*/ 127 w 1858"/>
                    <a:gd name="T119" fmla="*/ 585 h 2157"/>
                    <a:gd name="T120" fmla="*/ 180 w 1858"/>
                    <a:gd name="T121" fmla="*/ 475 h 2157"/>
                    <a:gd name="T122" fmla="*/ 185 w 1858"/>
                    <a:gd name="T123" fmla="*/ 378 h 2157"/>
                    <a:gd name="T124" fmla="*/ 208 w 1858"/>
                    <a:gd name="T125" fmla="*/ 263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8" h="2157">
                      <a:moveTo>
                        <a:pt x="216" y="105"/>
                      </a:moveTo>
                      <a:lnTo>
                        <a:pt x="229" y="99"/>
                      </a:lnTo>
                      <a:lnTo>
                        <a:pt x="240" y="94"/>
                      </a:lnTo>
                      <a:lnTo>
                        <a:pt x="245" y="93"/>
                      </a:lnTo>
                      <a:lnTo>
                        <a:pt x="251" y="93"/>
                      </a:lnTo>
                      <a:lnTo>
                        <a:pt x="257" y="95"/>
                      </a:lnTo>
                      <a:lnTo>
                        <a:pt x="265" y="99"/>
                      </a:lnTo>
                      <a:lnTo>
                        <a:pt x="269" y="101"/>
                      </a:lnTo>
                      <a:lnTo>
                        <a:pt x="273" y="102"/>
                      </a:lnTo>
                      <a:lnTo>
                        <a:pt x="279" y="101"/>
                      </a:lnTo>
                      <a:lnTo>
                        <a:pt x="283" y="101"/>
                      </a:lnTo>
                      <a:lnTo>
                        <a:pt x="293" y="96"/>
                      </a:lnTo>
                      <a:lnTo>
                        <a:pt x="303" y="89"/>
                      </a:lnTo>
                      <a:lnTo>
                        <a:pt x="323" y="74"/>
                      </a:lnTo>
                      <a:lnTo>
                        <a:pt x="341" y="61"/>
                      </a:lnTo>
                      <a:lnTo>
                        <a:pt x="348" y="60"/>
                      </a:lnTo>
                      <a:lnTo>
                        <a:pt x="353" y="59"/>
                      </a:lnTo>
                      <a:lnTo>
                        <a:pt x="360" y="60"/>
                      </a:lnTo>
                      <a:lnTo>
                        <a:pt x="365" y="62"/>
                      </a:lnTo>
                      <a:lnTo>
                        <a:pt x="378" y="69"/>
                      </a:lnTo>
                      <a:lnTo>
                        <a:pt x="391" y="76"/>
                      </a:lnTo>
                      <a:lnTo>
                        <a:pt x="397" y="80"/>
                      </a:lnTo>
                      <a:lnTo>
                        <a:pt x="405" y="83"/>
                      </a:lnTo>
                      <a:lnTo>
                        <a:pt x="411" y="86"/>
                      </a:lnTo>
                      <a:lnTo>
                        <a:pt x="419" y="88"/>
                      </a:lnTo>
                      <a:lnTo>
                        <a:pt x="427" y="89"/>
                      </a:lnTo>
                      <a:lnTo>
                        <a:pt x="434" y="89"/>
                      </a:lnTo>
                      <a:lnTo>
                        <a:pt x="443" y="88"/>
                      </a:lnTo>
                      <a:lnTo>
                        <a:pt x="450" y="86"/>
                      </a:lnTo>
                      <a:lnTo>
                        <a:pt x="456" y="83"/>
                      </a:lnTo>
                      <a:lnTo>
                        <a:pt x="461" y="79"/>
                      </a:lnTo>
                      <a:lnTo>
                        <a:pt x="468" y="73"/>
                      </a:lnTo>
                      <a:lnTo>
                        <a:pt x="474" y="68"/>
                      </a:lnTo>
                      <a:lnTo>
                        <a:pt x="487" y="54"/>
                      </a:lnTo>
                      <a:lnTo>
                        <a:pt x="501" y="39"/>
                      </a:lnTo>
                      <a:lnTo>
                        <a:pt x="515" y="24"/>
                      </a:lnTo>
                      <a:lnTo>
                        <a:pt x="528" y="12"/>
                      </a:lnTo>
                      <a:lnTo>
                        <a:pt x="534" y="6"/>
                      </a:lnTo>
                      <a:lnTo>
                        <a:pt x="538" y="3"/>
                      </a:lnTo>
                      <a:lnTo>
                        <a:pt x="543" y="0"/>
                      </a:lnTo>
                      <a:lnTo>
                        <a:pt x="546" y="0"/>
                      </a:lnTo>
                      <a:lnTo>
                        <a:pt x="550" y="3"/>
                      </a:lnTo>
                      <a:lnTo>
                        <a:pt x="552" y="8"/>
                      </a:lnTo>
                      <a:lnTo>
                        <a:pt x="555" y="14"/>
                      </a:lnTo>
                      <a:lnTo>
                        <a:pt x="558" y="20"/>
                      </a:lnTo>
                      <a:lnTo>
                        <a:pt x="564" y="36"/>
                      </a:lnTo>
                      <a:lnTo>
                        <a:pt x="568" y="54"/>
                      </a:lnTo>
                      <a:lnTo>
                        <a:pt x="572" y="71"/>
                      </a:lnTo>
                      <a:lnTo>
                        <a:pt x="576" y="87"/>
                      </a:lnTo>
                      <a:lnTo>
                        <a:pt x="578" y="102"/>
                      </a:lnTo>
                      <a:lnTo>
                        <a:pt x="579" y="113"/>
                      </a:lnTo>
                      <a:lnTo>
                        <a:pt x="582" y="119"/>
                      </a:lnTo>
                      <a:lnTo>
                        <a:pt x="585" y="124"/>
                      </a:lnTo>
                      <a:lnTo>
                        <a:pt x="588" y="128"/>
                      </a:lnTo>
                      <a:lnTo>
                        <a:pt x="590" y="134"/>
                      </a:lnTo>
                      <a:lnTo>
                        <a:pt x="592" y="143"/>
                      </a:lnTo>
                      <a:lnTo>
                        <a:pt x="591" y="152"/>
                      </a:lnTo>
                      <a:lnTo>
                        <a:pt x="590" y="161"/>
                      </a:lnTo>
                      <a:lnTo>
                        <a:pt x="586" y="169"/>
                      </a:lnTo>
                      <a:lnTo>
                        <a:pt x="582" y="179"/>
                      </a:lnTo>
                      <a:lnTo>
                        <a:pt x="579" y="188"/>
                      </a:lnTo>
                      <a:lnTo>
                        <a:pt x="575" y="196"/>
                      </a:lnTo>
                      <a:lnTo>
                        <a:pt x="570" y="206"/>
                      </a:lnTo>
                      <a:lnTo>
                        <a:pt x="567" y="215"/>
                      </a:lnTo>
                      <a:lnTo>
                        <a:pt x="565" y="224"/>
                      </a:lnTo>
                      <a:lnTo>
                        <a:pt x="565" y="235"/>
                      </a:lnTo>
                      <a:lnTo>
                        <a:pt x="566" y="246"/>
                      </a:lnTo>
                      <a:lnTo>
                        <a:pt x="568" y="251"/>
                      </a:lnTo>
                      <a:lnTo>
                        <a:pt x="570" y="258"/>
                      </a:lnTo>
                      <a:lnTo>
                        <a:pt x="572" y="264"/>
                      </a:lnTo>
                      <a:lnTo>
                        <a:pt x="577" y="270"/>
                      </a:lnTo>
                      <a:lnTo>
                        <a:pt x="602" y="284"/>
                      </a:lnTo>
                      <a:lnTo>
                        <a:pt x="617" y="292"/>
                      </a:lnTo>
                      <a:lnTo>
                        <a:pt x="619" y="295"/>
                      </a:lnTo>
                      <a:lnTo>
                        <a:pt x="621" y="298"/>
                      </a:lnTo>
                      <a:lnTo>
                        <a:pt x="623" y="302"/>
                      </a:lnTo>
                      <a:lnTo>
                        <a:pt x="624" y="306"/>
                      </a:lnTo>
                      <a:lnTo>
                        <a:pt x="625" y="319"/>
                      </a:lnTo>
                      <a:lnTo>
                        <a:pt x="625" y="337"/>
                      </a:lnTo>
                      <a:lnTo>
                        <a:pt x="624" y="345"/>
                      </a:lnTo>
                      <a:lnTo>
                        <a:pt x="621" y="355"/>
                      </a:lnTo>
                      <a:lnTo>
                        <a:pt x="621" y="359"/>
                      </a:lnTo>
                      <a:lnTo>
                        <a:pt x="620" y="364"/>
                      </a:lnTo>
                      <a:lnTo>
                        <a:pt x="621" y="368"/>
                      </a:lnTo>
                      <a:lnTo>
                        <a:pt x="623" y="372"/>
                      </a:lnTo>
                      <a:lnTo>
                        <a:pt x="626" y="375"/>
                      </a:lnTo>
                      <a:lnTo>
                        <a:pt x="629" y="376"/>
                      </a:lnTo>
                      <a:lnTo>
                        <a:pt x="632" y="375"/>
                      </a:lnTo>
                      <a:lnTo>
                        <a:pt x="635" y="373"/>
                      </a:lnTo>
                      <a:lnTo>
                        <a:pt x="642" y="369"/>
                      </a:lnTo>
                      <a:lnTo>
                        <a:pt x="648" y="364"/>
                      </a:lnTo>
                      <a:lnTo>
                        <a:pt x="652" y="362"/>
                      </a:lnTo>
                      <a:lnTo>
                        <a:pt x="657" y="359"/>
                      </a:lnTo>
                      <a:lnTo>
                        <a:pt x="661" y="358"/>
                      </a:lnTo>
                      <a:lnTo>
                        <a:pt x="666" y="358"/>
                      </a:lnTo>
                      <a:lnTo>
                        <a:pt x="671" y="359"/>
                      </a:lnTo>
                      <a:lnTo>
                        <a:pt x="677" y="360"/>
                      </a:lnTo>
                      <a:lnTo>
                        <a:pt x="683" y="365"/>
                      </a:lnTo>
                      <a:lnTo>
                        <a:pt x="689" y="370"/>
                      </a:lnTo>
                      <a:lnTo>
                        <a:pt x="700" y="382"/>
                      </a:lnTo>
                      <a:lnTo>
                        <a:pt x="714" y="398"/>
                      </a:lnTo>
                      <a:lnTo>
                        <a:pt x="720" y="405"/>
                      </a:lnTo>
                      <a:lnTo>
                        <a:pt x="727" y="412"/>
                      </a:lnTo>
                      <a:lnTo>
                        <a:pt x="734" y="418"/>
                      </a:lnTo>
                      <a:lnTo>
                        <a:pt x="741" y="421"/>
                      </a:lnTo>
                      <a:lnTo>
                        <a:pt x="743" y="421"/>
                      </a:lnTo>
                      <a:lnTo>
                        <a:pt x="745" y="421"/>
                      </a:lnTo>
                      <a:lnTo>
                        <a:pt x="747" y="420"/>
                      </a:lnTo>
                      <a:lnTo>
                        <a:pt x="748" y="418"/>
                      </a:lnTo>
                      <a:lnTo>
                        <a:pt x="752" y="412"/>
                      </a:lnTo>
                      <a:lnTo>
                        <a:pt x="754" y="405"/>
                      </a:lnTo>
                      <a:lnTo>
                        <a:pt x="757" y="397"/>
                      </a:lnTo>
                      <a:lnTo>
                        <a:pt x="760" y="390"/>
                      </a:lnTo>
                      <a:lnTo>
                        <a:pt x="764" y="387"/>
                      </a:lnTo>
                      <a:lnTo>
                        <a:pt x="766" y="384"/>
                      </a:lnTo>
                      <a:lnTo>
                        <a:pt x="769" y="382"/>
                      </a:lnTo>
                      <a:lnTo>
                        <a:pt x="773" y="381"/>
                      </a:lnTo>
                      <a:lnTo>
                        <a:pt x="777" y="381"/>
                      </a:lnTo>
                      <a:lnTo>
                        <a:pt x="779" y="381"/>
                      </a:lnTo>
                      <a:lnTo>
                        <a:pt x="781" y="382"/>
                      </a:lnTo>
                      <a:lnTo>
                        <a:pt x="783" y="384"/>
                      </a:lnTo>
                      <a:lnTo>
                        <a:pt x="785" y="389"/>
                      </a:lnTo>
                      <a:lnTo>
                        <a:pt x="786" y="395"/>
                      </a:lnTo>
                      <a:lnTo>
                        <a:pt x="787" y="408"/>
                      </a:lnTo>
                      <a:lnTo>
                        <a:pt x="788" y="419"/>
                      </a:lnTo>
                      <a:lnTo>
                        <a:pt x="792" y="424"/>
                      </a:lnTo>
                      <a:lnTo>
                        <a:pt x="798" y="432"/>
                      </a:lnTo>
                      <a:lnTo>
                        <a:pt x="808" y="439"/>
                      </a:lnTo>
                      <a:lnTo>
                        <a:pt x="819" y="448"/>
                      </a:lnTo>
                      <a:lnTo>
                        <a:pt x="840" y="465"/>
                      </a:lnTo>
                      <a:lnTo>
                        <a:pt x="855" y="477"/>
                      </a:lnTo>
                      <a:lnTo>
                        <a:pt x="862" y="481"/>
                      </a:lnTo>
                      <a:lnTo>
                        <a:pt x="867" y="485"/>
                      </a:lnTo>
                      <a:lnTo>
                        <a:pt x="873" y="487"/>
                      </a:lnTo>
                      <a:lnTo>
                        <a:pt x="877" y="487"/>
                      </a:lnTo>
                      <a:lnTo>
                        <a:pt x="882" y="486"/>
                      </a:lnTo>
                      <a:lnTo>
                        <a:pt x="887" y="484"/>
                      </a:lnTo>
                      <a:lnTo>
                        <a:pt x="890" y="481"/>
                      </a:lnTo>
                      <a:lnTo>
                        <a:pt x="894" y="477"/>
                      </a:lnTo>
                      <a:lnTo>
                        <a:pt x="907" y="459"/>
                      </a:lnTo>
                      <a:lnTo>
                        <a:pt x="919" y="441"/>
                      </a:lnTo>
                      <a:lnTo>
                        <a:pt x="925" y="436"/>
                      </a:lnTo>
                      <a:lnTo>
                        <a:pt x="931" y="432"/>
                      </a:lnTo>
                      <a:lnTo>
                        <a:pt x="939" y="429"/>
                      </a:lnTo>
                      <a:lnTo>
                        <a:pt x="946" y="426"/>
                      </a:lnTo>
                      <a:lnTo>
                        <a:pt x="962" y="422"/>
                      </a:lnTo>
                      <a:lnTo>
                        <a:pt x="977" y="417"/>
                      </a:lnTo>
                      <a:lnTo>
                        <a:pt x="985" y="412"/>
                      </a:lnTo>
                      <a:lnTo>
                        <a:pt x="990" y="410"/>
                      </a:lnTo>
                      <a:lnTo>
                        <a:pt x="993" y="408"/>
                      </a:lnTo>
                      <a:lnTo>
                        <a:pt x="994" y="406"/>
                      </a:lnTo>
                      <a:lnTo>
                        <a:pt x="989" y="400"/>
                      </a:lnTo>
                      <a:lnTo>
                        <a:pt x="980" y="390"/>
                      </a:lnTo>
                      <a:lnTo>
                        <a:pt x="973" y="380"/>
                      </a:lnTo>
                      <a:lnTo>
                        <a:pt x="969" y="371"/>
                      </a:lnTo>
                      <a:lnTo>
                        <a:pt x="967" y="363"/>
                      </a:lnTo>
                      <a:lnTo>
                        <a:pt x="966" y="355"/>
                      </a:lnTo>
                      <a:lnTo>
                        <a:pt x="967" y="352"/>
                      </a:lnTo>
                      <a:lnTo>
                        <a:pt x="968" y="349"/>
                      </a:lnTo>
                      <a:lnTo>
                        <a:pt x="970" y="346"/>
                      </a:lnTo>
                      <a:lnTo>
                        <a:pt x="973" y="344"/>
                      </a:lnTo>
                      <a:lnTo>
                        <a:pt x="976" y="343"/>
                      </a:lnTo>
                      <a:lnTo>
                        <a:pt x="981" y="342"/>
                      </a:lnTo>
                      <a:lnTo>
                        <a:pt x="986" y="341"/>
                      </a:lnTo>
                      <a:lnTo>
                        <a:pt x="993" y="341"/>
                      </a:lnTo>
                      <a:lnTo>
                        <a:pt x="996" y="341"/>
                      </a:lnTo>
                      <a:lnTo>
                        <a:pt x="1000" y="340"/>
                      </a:lnTo>
                      <a:lnTo>
                        <a:pt x="1004" y="339"/>
                      </a:lnTo>
                      <a:lnTo>
                        <a:pt x="1008" y="336"/>
                      </a:lnTo>
                      <a:lnTo>
                        <a:pt x="1016" y="329"/>
                      </a:lnTo>
                      <a:lnTo>
                        <a:pt x="1026" y="321"/>
                      </a:lnTo>
                      <a:lnTo>
                        <a:pt x="1035" y="312"/>
                      </a:lnTo>
                      <a:lnTo>
                        <a:pt x="1044" y="303"/>
                      </a:lnTo>
                      <a:lnTo>
                        <a:pt x="1053" y="296"/>
                      </a:lnTo>
                      <a:lnTo>
                        <a:pt x="1062" y="290"/>
                      </a:lnTo>
                      <a:lnTo>
                        <a:pt x="1065" y="289"/>
                      </a:lnTo>
                      <a:lnTo>
                        <a:pt x="1072" y="287"/>
                      </a:lnTo>
                      <a:lnTo>
                        <a:pt x="1077" y="287"/>
                      </a:lnTo>
                      <a:lnTo>
                        <a:pt x="1081" y="287"/>
                      </a:lnTo>
                      <a:lnTo>
                        <a:pt x="1082" y="288"/>
                      </a:lnTo>
                      <a:lnTo>
                        <a:pt x="1083" y="290"/>
                      </a:lnTo>
                      <a:lnTo>
                        <a:pt x="1084" y="292"/>
                      </a:lnTo>
                      <a:lnTo>
                        <a:pt x="1084" y="295"/>
                      </a:lnTo>
                      <a:lnTo>
                        <a:pt x="1083" y="312"/>
                      </a:lnTo>
                      <a:lnTo>
                        <a:pt x="1082" y="326"/>
                      </a:lnTo>
                      <a:lnTo>
                        <a:pt x="1083" y="332"/>
                      </a:lnTo>
                      <a:lnTo>
                        <a:pt x="1088" y="338"/>
                      </a:lnTo>
                      <a:lnTo>
                        <a:pt x="1090" y="341"/>
                      </a:lnTo>
                      <a:lnTo>
                        <a:pt x="1093" y="343"/>
                      </a:lnTo>
                      <a:lnTo>
                        <a:pt x="1097" y="345"/>
                      </a:lnTo>
                      <a:lnTo>
                        <a:pt x="1102" y="346"/>
                      </a:lnTo>
                      <a:lnTo>
                        <a:pt x="1109" y="350"/>
                      </a:lnTo>
                      <a:lnTo>
                        <a:pt x="1116" y="354"/>
                      </a:lnTo>
                      <a:lnTo>
                        <a:pt x="1121" y="358"/>
                      </a:lnTo>
                      <a:lnTo>
                        <a:pt x="1127" y="364"/>
                      </a:lnTo>
                      <a:lnTo>
                        <a:pt x="1132" y="368"/>
                      </a:lnTo>
                      <a:lnTo>
                        <a:pt x="1136" y="373"/>
                      </a:lnTo>
                      <a:lnTo>
                        <a:pt x="1142" y="377"/>
                      </a:lnTo>
                      <a:lnTo>
                        <a:pt x="1147" y="380"/>
                      </a:lnTo>
                      <a:lnTo>
                        <a:pt x="1166" y="387"/>
                      </a:lnTo>
                      <a:lnTo>
                        <a:pt x="1184" y="396"/>
                      </a:lnTo>
                      <a:lnTo>
                        <a:pt x="1192" y="400"/>
                      </a:lnTo>
                      <a:lnTo>
                        <a:pt x="1200" y="406"/>
                      </a:lnTo>
                      <a:lnTo>
                        <a:pt x="1209" y="411"/>
                      </a:lnTo>
                      <a:lnTo>
                        <a:pt x="1217" y="419"/>
                      </a:lnTo>
                      <a:lnTo>
                        <a:pt x="1226" y="427"/>
                      </a:lnTo>
                      <a:lnTo>
                        <a:pt x="1236" y="434"/>
                      </a:lnTo>
                      <a:lnTo>
                        <a:pt x="1244" y="439"/>
                      </a:lnTo>
                      <a:lnTo>
                        <a:pt x="1254" y="445"/>
                      </a:lnTo>
                      <a:lnTo>
                        <a:pt x="1274" y="454"/>
                      </a:lnTo>
                      <a:lnTo>
                        <a:pt x="1297" y="462"/>
                      </a:lnTo>
                      <a:lnTo>
                        <a:pt x="1305" y="467"/>
                      </a:lnTo>
                      <a:lnTo>
                        <a:pt x="1312" y="474"/>
                      </a:lnTo>
                      <a:lnTo>
                        <a:pt x="1318" y="481"/>
                      </a:lnTo>
                      <a:lnTo>
                        <a:pt x="1322" y="489"/>
                      </a:lnTo>
                      <a:lnTo>
                        <a:pt x="1328" y="505"/>
                      </a:lnTo>
                      <a:lnTo>
                        <a:pt x="1334" y="524"/>
                      </a:lnTo>
                      <a:lnTo>
                        <a:pt x="1338" y="534"/>
                      </a:lnTo>
                      <a:lnTo>
                        <a:pt x="1344" y="544"/>
                      </a:lnTo>
                      <a:lnTo>
                        <a:pt x="1349" y="555"/>
                      </a:lnTo>
                      <a:lnTo>
                        <a:pt x="1355" y="565"/>
                      </a:lnTo>
                      <a:lnTo>
                        <a:pt x="1360" y="575"/>
                      </a:lnTo>
                      <a:lnTo>
                        <a:pt x="1364" y="586"/>
                      </a:lnTo>
                      <a:lnTo>
                        <a:pt x="1365" y="592"/>
                      </a:lnTo>
                      <a:lnTo>
                        <a:pt x="1366" y="597"/>
                      </a:lnTo>
                      <a:lnTo>
                        <a:pt x="1367" y="603"/>
                      </a:lnTo>
                      <a:lnTo>
                        <a:pt x="1366" y="609"/>
                      </a:lnTo>
                      <a:lnTo>
                        <a:pt x="1365" y="625"/>
                      </a:lnTo>
                      <a:lnTo>
                        <a:pt x="1366" y="639"/>
                      </a:lnTo>
                      <a:lnTo>
                        <a:pt x="1368" y="652"/>
                      </a:lnTo>
                      <a:lnTo>
                        <a:pt x="1373" y="663"/>
                      </a:lnTo>
                      <a:lnTo>
                        <a:pt x="1378" y="674"/>
                      </a:lnTo>
                      <a:lnTo>
                        <a:pt x="1385" y="684"/>
                      </a:lnTo>
                      <a:lnTo>
                        <a:pt x="1393" y="696"/>
                      </a:lnTo>
                      <a:lnTo>
                        <a:pt x="1402" y="709"/>
                      </a:lnTo>
                      <a:lnTo>
                        <a:pt x="1404" y="719"/>
                      </a:lnTo>
                      <a:lnTo>
                        <a:pt x="1405" y="729"/>
                      </a:lnTo>
                      <a:lnTo>
                        <a:pt x="1404" y="736"/>
                      </a:lnTo>
                      <a:lnTo>
                        <a:pt x="1402" y="742"/>
                      </a:lnTo>
                      <a:lnTo>
                        <a:pt x="1401" y="744"/>
                      </a:lnTo>
                      <a:lnTo>
                        <a:pt x="1401" y="747"/>
                      </a:lnTo>
                      <a:lnTo>
                        <a:pt x="1401" y="751"/>
                      </a:lnTo>
                      <a:lnTo>
                        <a:pt x="1402" y="757"/>
                      </a:lnTo>
                      <a:lnTo>
                        <a:pt x="1406" y="770"/>
                      </a:lnTo>
                      <a:lnTo>
                        <a:pt x="1411" y="785"/>
                      </a:lnTo>
                      <a:lnTo>
                        <a:pt x="1412" y="792"/>
                      </a:lnTo>
                      <a:lnTo>
                        <a:pt x="1411" y="800"/>
                      </a:lnTo>
                      <a:lnTo>
                        <a:pt x="1409" y="802"/>
                      </a:lnTo>
                      <a:lnTo>
                        <a:pt x="1407" y="805"/>
                      </a:lnTo>
                      <a:lnTo>
                        <a:pt x="1405" y="808"/>
                      </a:lnTo>
                      <a:lnTo>
                        <a:pt x="1402" y="810"/>
                      </a:lnTo>
                      <a:lnTo>
                        <a:pt x="1392" y="813"/>
                      </a:lnTo>
                      <a:lnTo>
                        <a:pt x="1385" y="817"/>
                      </a:lnTo>
                      <a:lnTo>
                        <a:pt x="1381" y="821"/>
                      </a:lnTo>
                      <a:lnTo>
                        <a:pt x="1379" y="824"/>
                      </a:lnTo>
                      <a:lnTo>
                        <a:pt x="1377" y="828"/>
                      </a:lnTo>
                      <a:lnTo>
                        <a:pt x="1376" y="834"/>
                      </a:lnTo>
                      <a:lnTo>
                        <a:pt x="1379" y="850"/>
                      </a:lnTo>
                      <a:lnTo>
                        <a:pt x="1385" y="864"/>
                      </a:lnTo>
                      <a:lnTo>
                        <a:pt x="1384" y="868"/>
                      </a:lnTo>
                      <a:lnTo>
                        <a:pt x="1381" y="871"/>
                      </a:lnTo>
                      <a:lnTo>
                        <a:pt x="1379" y="876"/>
                      </a:lnTo>
                      <a:lnTo>
                        <a:pt x="1376" y="880"/>
                      </a:lnTo>
                      <a:lnTo>
                        <a:pt x="1370" y="888"/>
                      </a:lnTo>
                      <a:lnTo>
                        <a:pt x="1364" y="896"/>
                      </a:lnTo>
                      <a:lnTo>
                        <a:pt x="1361" y="903"/>
                      </a:lnTo>
                      <a:lnTo>
                        <a:pt x="1359" y="909"/>
                      </a:lnTo>
                      <a:lnTo>
                        <a:pt x="1357" y="916"/>
                      </a:lnTo>
                      <a:lnTo>
                        <a:pt x="1355" y="922"/>
                      </a:lnTo>
                      <a:lnTo>
                        <a:pt x="1353" y="937"/>
                      </a:lnTo>
                      <a:lnTo>
                        <a:pt x="1352" y="951"/>
                      </a:lnTo>
                      <a:lnTo>
                        <a:pt x="1351" y="954"/>
                      </a:lnTo>
                      <a:lnTo>
                        <a:pt x="1352" y="959"/>
                      </a:lnTo>
                      <a:lnTo>
                        <a:pt x="1353" y="965"/>
                      </a:lnTo>
                      <a:lnTo>
                        <a:pt x="1357" y="972"/>
                      </a:lnTo>
                      <a:lnTo>
                        <a:pt x="1359" y="978"/>
                      </a:lnTo>
                      <a:lnTo>
                        <a:pt x="1362" y="985"/>
                      </a:lnTo>
                      <a:lnTo>
                        <a:pt x="1365" y="988"/>
                      </a:lnTo>
                      <a:lnTo>
                        <a:pt x="1368" y="990"/>
                      </a:lnTo>
                      <a:lnTo>
                        <a:pt x="1388" y="989"/>
                      </a:lnTo>
                      <a:lnTo>
                        <a:pt x="1408" y="986"/>
                      </a:lnTo>
                      <a:lnTo>
                        <a:pt x="1430" y="983"/>
                      </a:lnTo>
                      <a:lnTo>
                        <a:pt x="1452" y="981"/>
                      </a:lnTo>
                      <a:lnTo>
                        <a:pt x="1459" y="981"/>
                      </a:lnTo>
                      <a:lnTo>
                        <a:pt x="1466" y="983"/>
                      </a:lnTo>
                      <a:lnTo>
                        <a:pt x="1471" y="984"/>
                      </a:lnTo>
                      <a:lnTo>
                        <a:pt x="1476" y="986"/>
                      </a:lnTo>
                      <a:lnTo>
                        <a:pt x="1481" y="988"/>
                      </a:lnTo>
                      <a:lnTo>
                        <a:pt x="1485" y="991"/>
                      </a:lnTo>
                      <a:lnTo>
                        <a:pt x="1488" y="994"/>
                      </a:lnTo>
                      <a:lnTo>
                        <a:pt x="1492" y="998"/>
                      </a:lnTo>
                      <a:lnTo>
                        <a:pt x="1505" y="1014"/>
                      </a:lnTo>
                      <a:lnTo>
                        <a:pt x="1517" y="1033"/>
                      </a:lnTo>
                      <a:lnTo>
                        <a:pt x="1529" y="1042"/>
                      </a:lnTo>
                      <a:lnTo>
                        <a:pt x="1538" y="1052"/>
                      </a:lnTo>
                      <a:lnTo>
                        <a:pt x="1540" y="1065"/>
                      </a:lnTo>
                      <a:lnTo>
                        <a:pt x="1541" y="1071"/>
                      </a:lnTo>
                      <a:lnTo>
                        <a:pt x="1547" y="1075"/>
                      </a:lnTo>
                      <a:lnTo>
                        <a:pt x="1562" y="1082"/>
                      </a:lnTo>
                      <a:lnTo>
                        <a:pt x="1567" y="1085"/>
                      </a:lnTo>
                      <a:lnTo>
                        <a:pt x="1570" y="1091"/>
                      </a:lnTo>
                      <a:lnTo>
                        <a:pt x="1574" y="1096"/>
                      </a:lnTo>
                      <a:lnTo>
                        <a:pt x="1577" y="1102"/>
                      </a:lnTo>
                      <a:lnTo>
                        <a:pt x="1581" y="1115"/>
                      </a:lnTo>
                      <a:lnTo>
                        <a:pt x="1586" y="1126"/>
                      </a:lnTo>
                      <a:lnTo>
                        <a:pt x="1590" y="1134"/>
                      </a:lnTo>
                      <a:lnTo>
                        <a:pt x="1593" y="1139"/>
                      </a:lnTo>
                      <a:lnTo>
                        <a:pt x="1597" y="1142"/>
                      </a:lnTo>
                      <a:lnTo>
                        <a:pt x="1602" y="1145"/>
                      </a:lnTo>
                      <a:lnTo>
                        <a:pt x="1606" y="1146"/>
                      </a:lnTo>
                      <a:lnTo>
                        <a:pt x="1610" y="1147"/>
                      </a:lnTo>
                      <a:lnTo>
                        <a:pt x="1615" y="1146"/>
                      </a:lnTo>
                      <a:lnTo>
                        <a:pt x="1620" y="1145"/>
                      </a:lnTo>
                      <a:lnTo>
                        <a:pt x="1631" y="1141"/>
                      </a:lnTo>
                      <a:lnTo>
                        <a:pt x="1643" y="1138"/>
                      </a:lnTo>
                      <a:lnTo>
                        <a:pt x="1648" y="1137"/>
                      </a:lnTo>
                      <a:lnTo>
                        <a:pt x="1656" y="1136"/>
                      </a:lnTo>
                      <a:lnTo>
                        <a:pt x="1662" y="1136"/>
                      </a:lnTo>
                      <a:lnTo>
                        <a:pt x="1670" y="1137"/>
                      </a:lnTo>
                      <a:lnTo>
                        <a:pt x="1672" y="1138"/>
                      </a:lnTo>
                      <a:lnTo>
                        <a:pt x="1674" y="1140"/>
                      </a:lnTo>
                      <a:lnTo>
                        <a:pt x="1676" y="1142"/>
                      </a:lnTo>
                      <a:lnTo>
                        <a:pt x="1677" y="1146"/>
                      </a:lnTo>
                      <a:lnTo>
                        <a:pt x="1678" y="1153"/>
                      </a:lnTo>
                      <a:lnTo>
                        <a:pt x="1678" y="1162"/>
                      </a:lnTo>
                      <a:lnTo>
                        <a:pt x="1678" y="1172"/>
                      </a:lnTo>
                      <a:lnTo>
                        <a:pt x="1680" y="1180"/>
                      </a:lnTo>
                      <a:lnTo>
                        <a:pt x="1681" y="1185"/>
                      </a:lnTo>
                      <a:lnTo>
                        <a:pt x="1683" y="1189"/>
                      </a:lnTo>
                      <a:lnTo>
                        <a:pt x="1685" y="1193"/>
                      </a:lnTo>
                      <a:lnTo>
                        <a:pt x="1688" y="1196"/>
                      </a:lnTo>
                      <a:lnTo>
                        <a:pt x="1692" y="1200"/>
                      </a:lnTo>
                      <a:lnTo>
                        <a:pt x="1698" y="1202"/>
                      </a:lnTo>
                      <a:lnTo>
                        <a:pt x="1703" y="1205"/>
                      </a:lnTo>
                      <a:lnTo>
                        <a:pt x="1711" y="1207"/>
                      </a:lnTo>
                      <a:lnTo>
                        <a:pt x="1726" y="1212"/>
                      </a:lnTo>
                      <a:lnTo>
                        <a:pt x="1743" y="1214"/>
                      </a:lnTo>
                      <a:lnTo>
                        <a:pt x="1761" y="1215"/>
                      </a:lnTo>
                      <a:lnTo>
                        <a:pt x="1777" y="1214"/>
                      </a:lnTo>
                      <a:lnTo>
                        <a:pt x="1784" y="1213"/>
                      </a:lnTo>
                      <a:lnTo>
                        <a:pt x="1791" y="1210"/>
                      </a:lnTo>
                      <a:lnTo>
                        <a:pt x="1796" y="1208"/>
                      </a:lnTo>
                      <a:lnTo>
                        <a:pt x="1800" y="1206"/>
                      </a:lnTo>
                      <a:lnTo>
                        <a:pt x="1805" y="1202"/>
                      </a:lnTo>
                      <a:lnTo>
                        <a:pt x="1809" y="1197"/>
                      </a:lnTo>
                      <a:lnTo>
                        <a:pt x="1811" y="1193"/>
                      </a:lnTo>
                      <a:lnTo>
                        <a:pt x="1815" y="1188"/>
                      </a:lnTo>
                      <a:lnTo>
                        <a:pt x="1820" y="1176"/>
                      </a:lnTo>
                      <a:lnTo>
                        <a:pt x="1824" y="1164"/>
                      </a:lnTo>
                      <a:lnTo>
                        <a:pt x="1830" y="1153"/>
                      </a:lnTo>
                      <a:lnTo>
                        <a:pt x="1836" y="1143"/>
                      </a:lnTo>
                      <a:lnTo>
                        <a:pt x="1840" y="1140"/>
                      </a:lnTo>
                      <a:lnTo>
                        <a:pt x="1846" y="1137"/>
                      </a:lnTo>
                      <a:lnTo>
                        <a:pt x="1851" y="1135"/>
                      </a:lnTo>
                      <a:lnTo>
                        <a:pt x="1858" y="1134"/>
                      </a:lnTo>
                      <a:lnTo>
                        <a:pt x="1853" y="1183"/>
                      </a:lnTo>
                      <a:lnTo>
                        <a:pt x="1848" y="1218"/>
                      </a:lnTo>
                      <a:lnTo>
                        <a:pt x="1840" y="1284"/>
                      </a:lnTo>
                      <a:lnTo>
                        <a:pt x="1829" y="1368"/>
                      </a:lnTo>
                      <a:lnTo>
                        <a:pt x="1815" y="1460"/>
                      </a:lnTo>
                      <a:lnTo>
                        <a:pt x="1806" y="1504"/>
                      </a:lnTo>
                      <a:lnTo>
                        <a:pt x="1797" y="1546"/>
                      </a:lnTo>
                      <a:lnTo>
                        <a:pt x="1793" y="1566"/>
                      </a:lnTo>
                      <a:lnTo>
                        <a:pt x="1788" y="1583"/>
                      </a:lnTo>
                      <a:lnTo>
                        <a:pt x="1782" y="1599"/>
                      </a:lnTo>
                      <a:lnTo>
                        <a:pt x="1778" y="1614"/>
                      </a:lnTo>
                      <a:lnTo>
                        <a:pt x="1772" y="1627"/>
                      </a:lnTo>
                      <a:lnTo>
                        <a:pt x="1767" y="1638"/>
                      </a:lnTo>
                      <a:lnTo>
                        <a:pt x="1762" y="1647"/>
                      </a:lnTo>
                      <a:lnTo>
                        <a:pt x="1756" y="1652"/>
                      </a:lnTo>
                      <a:lnTo>
                        <a:pt x="1751" y="1655"/>
                      </a:lnTo>
                      <a:lnTo>
                        <a:pt x="1744" y="1656"/>
                      </a:lnTo>
                      <a:lnTo>
                        <a:pt x="1739" y="1653"/>
                      </a:lnTo>
                      <a:lnTo>
                        <a:pt x="1732" y="1648"/>
                      </a:lnTo>
                      <a:lnTo>
                        <a:pt x="1722" y="1634"/>
                      </a:lnTo>
                      <a:lnTo>
                        <a:pt x="1711" y="1624"/>
                      </a:lnTo>
                      <a:lnTo>
                        <a:pt x="1704" y="1619"/>
                      </a:lnTo>
                      <a:lnTo>
                        <a:pt x="1698" y="1615"/>
                      </a:lnTo>
                      <a:lnTo>
                        <a:pt x="1690" y="1611"/>
                      </a:lnTo>
                      <a:lnTo>
                        <a:pt x="1683" y="1607"/>
                      </a:lnTo>
                      <a:lnTo>
                        <a:pt x="1671" y="1604"/>
                      </a:lnTo>
                      <a:lnTo>
                        <a:pt x="1658" y="1602"/>
                      </a:lnTo>
                      <a:lnTo>
                        <a:pt x="1643" y="1600"/>
                      </a:lnTo>
                      <a:lnTo>
                        <a:pt x="1628" y="1599"/>
                      </a:lnTo>
                      <a:lnTo>
                        <a:pt x="1613" y="1598"/>
                      </a:lnTo>
                      <a:lnTo>
                        <a:pt x="1600" y="1596"/>
                      </a:lnTo>
                      <a:lnTo>
                        <a:pt x="1594" y="1594"/>
                      </a:lnTo>
                      <a:lnTo>
                        <a:pt x="1589" y="1592"/>
                      </a:lnTo>
                      <a:lnTo>
                        <a:pt x="1584" y="1590"/>
                      </a:lnTo>
                      <a:lnTo>
                        <a:pt x="1581" y="1586"/>
                      </a:lnTo>
                      <a:lnTo>
                        <a:pt x="1575" y="1579"/>
                      </a:lnTo>
                      <a:lnTo>
                        <a:pt x="1568" y="1573"/>
                      </a:lnTo>
                      <a:lnTo>
                        <a:pt x="1561" y="1569"/>
                      </a:lnTo>
                      <a:lnTo>
                        <a:pt x="1554" y="1566"/>
                      </a:lnTo>
                      <a:lnTo>
                        <a:pt x="1547" y="1565"/>
                      </a:lnTo>
                      <a:lnTo>
                        <a:pt x="1540" y="1565"/>
                      </a:lnTo>
                      <a:lnTo>
                        <a:pt x="1533" y="1565"/>
                      </a:lnTo>
                      <a:lnTo>
                        <a:pt x="1525" y="1567"/>
                      </a:lnTo>
                      <a:lnTo>
                        <a:pt x="1510" y="1572"/>
                      </a:lnTo>
                      <a:lnTo>
                        <a:pt x="1496" y="1580"/>
                      </a:lnTo>
                      <a:lnTo>
                        <a:pt x="1481" y="1588"/>
                      </a:lnTo>
                      <a:lnTo>
                        <a:pt x="1466" y="1596"/>
                      </a:lnTo>
                      <a:lnTo>
                        <a:pt x="1454" y="1601"/>
                      </a:lnTo>
                      <a:lnTo>
                        <a:pt x="1443" y="1605"/>
                      </a:lnTo>
                      <a:lnTo>
                        <a:pt x="1434" y="1607"/>
                      </a:lnTo>
                      <a:lnTo>
                        <a:pt x="1426" y="1607"/>
                      </a:lnTo>
                      <a:lnTo>
                        <a:pt x="1408" y="1608"/>
                      </a:lnTo>
                      <a:lnTo>
                        <a:pt x="1387" y="1611"/>
                      </a:lnTo>
                      <a:lnTo>
                        <a:pt x="1379" y="1611"/>
                      </a:lnTo>
                      <a:lnTo>
                        <a:pt x="1371" y="1610"/>
                      </a:lnTo>
                      <a:lnTo>
                        <a:pt x="1362" y="1608"/>
                      </a:lnTo>
                      <a:lnTo>
                        <a:pt x="1353" y="1604"/>
                      </a:lnTo>
                      <a:lnTo>
                        <a:pt x="1350" y="1601"/>
                      </a:lnTo>
                      <a:lnTo>
                        <a:pt x="1347" y="1599"/>
                      </a:lnTo>
                      <a:lnTo>
                        <a:pt x="1345" y="1596"/>
                      </a:lnTo>
                      <a:lnTo>
                        <a:pt x="1343" y="1593"/>
                      </a:lnTo>
                      <a:lnTo>
                        <a:pt x="1341" y="1588"/>
                      </a:lnTo>
                      <a:lnTo>
                        <a:pt x="1341" y="1585"/>
                      </a:lnTo>
                      <a:lnTo>
                        <a:pt x="1343" y="1581"/>
                      </a:lnTo>
                      <a:lnTo>
                        <a:pt x="1345" y="1577"/>
                      </a:lnTo>
                      <a:lnTo>
                        <a:pt x="1346" y="1561"/>
                      </a:lnTo>
                      <a:lnTo>
                        <a:pt x="1346" y="1548"/>
                      </a:lnTo>
                      <a:lnTo>
                        <a:pt x="1344" y="1542"/>
                      </a:lnTo>
                      <a:lnTo>
                        <a:pt x="1341" y="1537"/>
                      </a:lnTo>
                      <a:lnTo>
                        <a:pt x="1338" y="1530"/>
                      </a:lnTo>
                      <a:lnTo>
                        <a:pt x="1333" y="1525"/>
                      </a:lnTo>
                      <a:lnTo>
                        <a:pt x="1325" y="1516"/>
                      </a:lnTo>
                      <a:lnTo>
                        <a:pt x="1320" y="1507"/>
                      </a:lnTo>
                      <a:lnTo>
                        <a:pt x="1318" y="1503"/>
                      </a:lnTo>
                      <a:lnTo>
                        <a:pt x="1317" y="1498"/>
                      </a:lnTo>
                      <a:lnTo>
                        <a:pt x="1318" y="1492"/>
                      </a:lnTo>
                      <a:lnTo>
                        <a:pt x="1319" y="1486"/>
                      </a:lnTo>
                      <a:lnTo>
                        <a:pt x="1321" y="1478"/>
                      </a:lnTo>
                      <a:lnTo>
                        <a:pt x="1321" y="1471"/>
                      </a:lnTo>
                      <a:lnTo>
                        <a:pt x="1321" y="1464"/>
                      </a:lnTo>
                      <a:lnTo>
                        <a:pt x="1319" y="1460"/>
                      </a:lnTo>
                      <a:lnTo>
                        <a:pt x="1317" y="1455"/>
                      </a:lnTo>
                      <a:lnTo>
                        <a:pt x="1313" y="1451"/>
                      </a:lnTo>
                      <a:lnTo>
                        <a:pt x="1310" y="1448"/>
                      </a:lnTo>
                      <a:lnTo>
                        <a:pt x="1306" y="1445"/>
                      </a:lnTo>
                      <a:lnTo>
                        <a:pt x="1297" y="1438"/>
                      </a:lnTo>
                      <a:lnTo>
                        <a:pt x="1290" y="1431"/>
                      </a:lnTo>
                      <a:lnTo>
                        <a:pt x="1286" y="1426"/>
                      </a:lnTo>
                      <a:lnTo>
                        <a:pt x="1284" y="1422"/>
                      </a:lnTo>
                      <a:lnTo>
                        <a:pt x="1282" y="1417"/>
                      </a:lnTo>
                      <a:lnTo>
                        <a:pt x="1282" y="1410"/>
                      </a:lnTo>
                      <a:lnTo>
                        <a:pt x="1282" y="1406"/>
                      </a:lnTo>
                      <a:lnTo>
                        <a:pt x="1283" y="1403"/>
                      </a:lnTo>
                      <a:lnTo>
                        <a:pt x="1285" y="1398"/>
                      </a:lnTo>
                      <a:lnTo>
                        <a:pt x="1287" y="1395"/>
                      </a:lnTo>
                      <a:lnTo>
                        <a:pt x="1294" y="1390"/>
                      </a:lnTo>
                      <a:lnTo>
                        <a:pt x="1300" y="1384"/>
                      </a:lnTo>
                      <a:lnTo>
                        <a:pt x="1307" y="1379"/>
                      </a:lnTo>
                      <a:lnTo>
                        <a:pt x="1312" y="1374"/>
                      </a:lnTo>
                      <a:lnTo>
                        <a:pt x="1314" y="1370"/>
                      </a:lnTo>
                      <a:lnTo>
                        <a:pt x="1316" y="1367"/>
                      </a:lnTo>
                      <a:lnTo>
                        <a:pt x="1317" y="1365"/>
                      </a:lnTo>
                      <a:lnTo>
                        <a:pt x="1316" y="1362"/>
                      </a:lnTo>
                      <a:lnTo>
                        <a:pt x="1312" y="1352"/>
                      </a:lnTo>
                      <a:lnTo>
                        <a:pt x="1307" y="1342"/>
                      </a:lnTo>
                      <a:lnTo>
                        <a:pt x="1299" y="1335"/>
                      </a:lnTo>
                      <a:lnTo>
                        <a:pt x="1291" y="1328"/>
                      </a:lnTo>
                      <a:lnTo>
                        <a:pt x="1286" y="1326"/>
                      </a:lnTo>
                      <a:lnTo>
                        <a:pt x="1281" y="1324"/>
                      </a:lnTo>
                      <a:lnTo>
                        <a:pt x="1277" y="1323"/>
                      </a:lnTo>
                      <a:lnTo>
                        <a:pt x="1271" y="1322"/>
                      </a:lnTo>
                      <a:lnTo>
                        <a:pt x="1267" y="1322"/>
                      </a:lnTo>
                      <a:lnTo>
                        <a:pt x="1262" y="1323"/>
                      </a:lnTo>
                      <a:lnTo>
                        <a:pt x="1257" y="1325"/>
                      </a:lnTo>
                      <a:lnTo>
                        <a:pt x="1253" y="1327"/>
                      </a:lnTo>
                      <a:lnTo>
                        <a:pt x="1158" y="1395"/>
                      </a:lnTo>
                      <a:lnTo>
                        <a:pt x="1156" y="1398"/>
                      </a:lnTo>
                      <a:lnTo>
                        <a:pt x="1152" y="1401"/>
                      </a:lnTo>
                      <a:lnTo>
                        <a:pt x="1151" y="1404"/>
                      </a:lnTo>
                      <a:lnTo>
                        <a:pt x="1149" y="1407"/>
                      </a:lnTo>
                      <a:lnTo>
                        <a:pt x="1147" y="1415"/>
                      </a:lnTo>
                      <a:lnTo>
                        <a:pt x="1146" y="1421"/>
                      </a:lnTo>
                      <a:lnTo>
                        <a:pt x="1144" y="1428"/>
                      </a:lnTo>
                      <a:lnTo>
                        <a:pt x="1141" y="1433"/>
                      </a:lnTo>
                      <a:lnTo>
                        <a:pt x="1139" y="1435"/>
                      </a:lnTo>
                      <a:lnTo>
                        <a:pt x="1137" y="1437"/>
                      </a:lnTo>
                      <a:lnTo>
                        <a:pt x="1134" y="1438"/>
                      </a:lnTo>
                      <a:lnTo>
                        <a:pt x="1130" y="1438"/>
                      </a:lnTo>
                      <a:lnTo>
                        <a:pt x="1119" y="1439"/>
                      </a:lnTo>
                      <a:lnTo>
                        <a:pt x="1110" y="1442"/>
                      </a:lnTo>
                      <a:lnTo>
                        <a:pt x="1102" y="1444"/>
                      </a:lnTo>
                      <a:lnTo>
                        <a:pt x="1095" y="1447"/>
                      </a:lnTo>
                      <a:lnTo>
                        <a:pt x="1090" y="1452"/>
                      </a:lnTo>
                      <a:lnTo>
                        <a:pt x="1084" y="1460"/>
                      </a:lnTo>
                      <a:lnTo>
                        <a:pt x="1080" y="1469"/>
                      </a:lnTo>
                      <a:lnTo>
                        <a:pt x="1077" y="1479"/>
                      </a:lnTo>
                      <a:lnTo>
                        <a:pt x="1082" y="1491"/>
                      </a:lnTo>
                      <a:lnTo>
                        <a:pt x="1089" y="1503"/>
                      </a:lnTo>
                      <a:lnTo>
                        <a:pt x="1092" y="1509"/>
                      </a:lnTo>
                      <a:lnTo>
                        <a:pt x="1094" y="1515"/>
                      </a:lnTo>
                      <a:lnTo>
                        <a:pt x="1096" y="1520"/>
                      </a:lnTo>
                      <a:lnTo>
                        <a:pt x="1097" y="1527"/>
                      </a:lnTo>
                      <a:lnTo>
                        <a:pt x="1098" y="1539"/>
                      </a:lnTo>
                      <a:lnTo>
                        <a:pt x="1101" y="1551"/>
                      </a:lnTo>
                      <a:lnTo>
                        <a:pt x="1102" y="1563"/>
                      </a:lnTo>
                      <a:lnTo>
                        <a:pt x="1102" y="1574"/>
                      </a:lnTo>
                      <a:lnTo>
                        <a:pt x="1102" y="1580"/>
                      </a:lnTo>
                      <a:lnTo>
                        <a:pt x="1103" y="1584"/>
                      </a:lnTo>
                      <a:lnTo>
                        <a:pt x="1105" y="1587"/>
                      </a:lnTo>
                      <a:lnTo>
                        <a:pt x="1107" y="1591"/>
                      </a:lnTo>
                      <a:lnTo>
                        <a:pt x="1114" y="1596"/>
                      </a:lnTo>
                      <a:lnTo>
                        <a:pt x="1121" y="1601"/>
                      </a:lnTo>
                      <a:lnTo>
                        <a:pt x="1129" y="1606"/>
                      </a:lnTo>
                      <a:lnTo>
                        <a:pt x="1135" y="1610"/>
                      </a:lnTo>
                      <a:lnTo>
                        <a:pt x="1138" y="1613"/>
                      </a:lnTo>
                      <a:lnTo>
                        <a:pt x="1141" y="1617"/>
                      </a:lnTo>
                      <a:lnTo>
                        <a:pt x="1143" y="1620"/>
                      </a:lnTo>
                      <a:lnTo>
                        <a:pt x="1144" y="1624"/>
                      </a:lnTo>
                      <a:lnTo>
                        <a:pt x="1144" y="1627"/>
                      </a:lnTo>
                      <a:lnTo>
                        <a:pt x="1144" y="1631"/>
                      </a:lnTo>
                      <a:lnTo>
                        <a:pt x="1143" y="1634"/>
                      </a:lnTo>
                      <a:lnTo>
                        <a:pt x="1142" y="1636"/>
                      </a:lnTo>
                      <a:lnTo>
                        <a:pt x="1138" y="1640"/>
                      </a:lnTo>
                      <a:lnTo>
                        <a:pt x="1135" y="1644"/>
                      </a:lnTo>
                      <a:lnTo>
                        <a:pt x="1133" y="1647"/>
                      </a:lnTo>
                      <a:lnTo>
                        <a:pt x="1132" y="1651"/>
                      </a:lnTo>
                      <a:lnTo>
                        <a:pt x="1134" y="1658"/>
                      </a:lnTo>
                      <a:lnTo>
                        <a:pt x="1139" y="1667"/>
                      </a:lnTo>
                      <a:lnTo>
                        <a:pt x="1142" y="1671"/>
                      </a:lnTo>
                      <a:lnTo>
                        <a:pt x="1141" y="1674"/>
                      </a:lnTo>
                      <a:lnTo>
                        <a:pt x="1139" y="1677"/>
                      </a:lnTo>
                      <a:lnTo>
                        <a:pt x="1136" y="1679"/>
                      </a:lnTo>
                      <a:lnTo>
                        <a:pt x="1129" y="1681"/>
                      </a:lnTo>
                      <a:lnTo>
                        <a:pt x="1121" y="1682"/>
                      </a:lnTo>
                      <a:lnTo>
                        <a:pt x="1109" y="1683"/>
                      </a:lnTo>
                      <a:lnTo>
                        <a:pt x="1101" y="1685"/>
                      </a:lnTo>
                      <a:lnTo>
                        <a:pt x="1093" y="1686"/>
                      </a:lnTo>
                      <a:lnTo>
                        <a:pt x="1088" y="1688"/>
                      </a:lnTo>
                      <a:lnTo>
                        <a:pt x="1082" y="1691"/>
                      </a:lnTo>
                      <a:lnTo>
                        <a:pt x="1078" y="1695"/>
                      </a:lnTo>
                      <a:lnTo>
                        <a:pt x="1072" y="1701"/>
                      </a:lnTo>
                      <a:lnTo>
                        <a:pt x="1067" y="1709"/>
                      </a:lnTo>
                      <a:lnTo>
                        <a:pt x="1063" y="1714"/>
                      </a:lnTo>
                      <a:lnTo>
                        <a:pt x="1057" y="1716"/>
                      </a:lnTo>
                      <a:lnTo>
                        <a:pt x="1050" y="1717"/>
                      </a:lnTo>
                      <a:lnTo>
                        <a:pt x="1043" y="1718"/>
                      </a:lnTo>
                      <a:lnTo>
                        <a:pt x="1036" y="1718"/>
                      </a:lnTo>
                      <a:lnTo>
                        <a:pt x="1028" y="1719"/>
                      </a:lnTo>
                      <a:lnTo>
                        <a:pt x="1022" y="1719"/>
                      </a:lnTo>
                      <a:lnTo>
                        <a:pt x="1016" y="1721"/>
                      </a:lnTo>
                      <a:lnTo>
                        <a:pt x="1002" y="1734"/>
                      </a:lnTo>
                      <a:lnTo>
                        <a:pt x="988" y="1747"/>
                      </a:lnTo>
                      <a:lnTo>
                        <a:pt x="982" y="1748"/>
                      </a:lnTo>
                      <a:lnTo>
                        <a:pt x="975" y="1747"/>
                      </a:lnTo>
                      <a:lnTo>
                        <a:pt x="970" y="1747"/>
                      </a:lnTo>
                      <a:lnTo>
                        <a:pt x="963" y="1746"/>
                      </a:lnTo>
                      <a:lnTo>
                        <a:pt x="958" y="1746"/>
                      </a:lnTo>
                      <a:lnTo>
                        <a:pt x="952" y="1747"/>
                      </a:lnTo>
                      <a:lnTo>
                        <a:pt x="946" y="1750"/>
                      </a:lnTo>
                      <a:lnTo>
                        <a:pt x="940" y="1757"/>
                      </a:lnTo>
                      <a:lnTo>
                        <a:pt x="930" y="1772"/>
                      </a:lnTo>
                      <a:lnTo>
                        <a:pt x="923" y="1785"/>
                      </a:lnTo>
                      <a:lnTo>
                        <a:pt x="921" y="1787"/>
                      </a:lnTo>
                      <a:lnTo>
                        <a:pt x="919" y="1789"/>
                      </a:lnTo>
                      <a:lnTo>
                        <a:pt x="916" y="1791"/>
                      </a:lnTo>
                      <a:lnTo>
                        <a:pt x="913" y="1793"/>
                      </a:lnTo>
                      <a:lnTo>
                        <a:pt x="909" y="1793"/>
                      </a:lnTo>
                      <a:lnTo>
                        <a:pt x="905" y="1793"/>
                      </a:lnTo>
                      <a:lnTo>
                        <a:pt x="900" y="1791"/>
                      </a:lnTo>
                      <a:lnTo>
                        <a:pt x="893" y="1789"/>
                      </a:lnTo>
                      <a:lnTo>
                        <a:pt x="883" y="1787"/>
                      </a:lnTo>
                      <a:lnTo>
                        <a:pt x="876" y="1786"/>
                      </a:lnTo>
                      <a:lnTo>
                        <a:pt x="869" y="1787"/>
                      </a:lnTo>
                      <a:lnTo>
                        <a:pt x="864" y="1789"/>
                      </a:lnTo>
                      <a:lnTo>
                        <a:pt x="860" y="1793"/>
                      </a:lnTo>
                      <a:lnTo>
                        <a:pt x="856" y="1797"/>
                      </a:lnTo>
                      <a:lnTo>
                        <a:pt x="854" y="1801"/>
                      </a:lnTo>
                      <a:lnTo>
                        <a:pt x="851" y="1808"/>
                      </a:lnTo>
                      <a:lnTo>
                        <a:pt x="848" y="1818"/>
                      </a:lnTo>
                      <a:lnTo>
                        <a:pt x="845" y="1829"/>
                      </a:lnTo>
                      <a:lnTo>
                        <a:pt x="841" y="1834"/>
                      </a:lnTo>
                      <a:lnTo>
                        <a:pt x="839" y="1837"/>
                      </a:lnTo>
                      <a:lnTo>
                        <a:pt x="835" y="1839"/>
                      </a:lnTo>
                      <a:lnTo>
                        <a:pt x="831" y="1840"/>
                      </a:lnTo>
                      <a:lnTo>
                        <a:pt x="823" y="1841"/>
                      </a:lnTo>
                      <a:lnTo>
                        <a:pt x="815" y="1843"/>
                      </a:lnTo>
                      <a:lnTo>
                        <a:pt x="810" y="1845"/>
                      </a:lnTo>
                      <a:lnTo>
                        <a:pt x="805" y="1850"/>
                      </a:lnTo>
                      <a:lnTo>
                        <a:pt x="795" y="1860"/>
                      </a:lnTo>
                      <a:lnTo>
                        <a:pt x="783" y="1870"/>
                      </a:lnTo>
                      <a:lnTo>
                        <a:pt x="772" y="1881"/>
                      </a:lnTo>
                      <a:lnTo>
                        <a:pt x="761" y="1891"/>
                      </a:lnTo>
                      <a:lnTo>
                        <a:pt x="755" y="1894"/>
                      </a:lnTo>
                      <a:lnTo>
                        <a:pt x="748" y="1897"/>
                      </a:lnTo>
                      <a:lnTo>
                        <a:pt x="741" y="1897"/>
                      </a:lnTo>
                      <a:lnTo>
                        <a:pt x="732" y="1896"/>
                      </a:lnTo>
                      <a:lnTo>
                        <a:pt x="732" y="1896"/>
                      </a:lnTo>
                      <a:lnTo>
                        <a:pt x="734" y="1891"/>
                      </a:lnTo>
                      <a:lnTo>
                        <a:pt x="738" y="1887"/>
                      </a:lnTo>
                      <a:lnTo>
                        <a:pt x="741" y="1882"/>
                      </a:lnTo>
                      <a:lnTo>
                        <a:pt x="744" y="1879"/>
                      </a:lnTo>
                      <a:lnTo>
                        <a:pt x="747" y="1875"/>
                      </a:lnTo>
                      <a:lnTo>
                        <a:pt x="751" y="1871"/>
                      </a:lnTo>
                      <a:lnTo>
                        <a:pt x="754" y="1867"/>
                      </a:lnTo>
                      <a:lnTo>
                        <a:pt x="756" y="1863"/>
                      </a:lnTo>
                      <a:lnTo>
                        <a:pt x="757" y="1856"/>
                      </a:lnTo>
                      <a:lnTo>
                        <a:pt x="757" y="1850"/>
                      </a:lnTo>
                      <a:lnTo>
                        <a:pt x="756" y="1844"/>
                      </a:lnTo>
                      <a:lnTo>
                        <a:pt x="754" y="1838"/>
                      </a:lnTo>
                      <a:lnTo>
                        <a:pt x="748" y="1827"/>
                      </a:lnTo>
                      <a:lnTo>
                        <a:pt x="743" y="1816"/>
                      </a:lnTo>
                      <a:lnTo>
                        <a:pt x="741" y="1811"/>
                      </a:lnTo>
                      <a:lnTo>
                        <a:pt x="740" y="1804"/>
                      </a:lnTo>
                      <a:lnTo>
                        <a:pt x="739" y="1799"/>
                      </a:lnTo>
                      <a:lnTo>
                        <a:pt x="740" y="1794"/>
                      </a:lnTo>
                      <a:lnTo>
                        <a:pt x="744" y="1782"/>
                      </a:lnTo>
                      <a:lnTo>
                        <a:pt x="750" y="1771"/>
                      </a:lnTo>
                      <a:lnTo>
                        <a:pt x="757" y="1759"/>
                      </a:lnTo>
                      <a:lnTo>
                        <a:pt x="764" y="1748"/>
                      </a:lnTo>
                      <a:lnTo>
                        <a:pt x="766" y="1742"/>
                      </a:lnTo>
                      <a:lnTo>
                        <a:pt x="769" y="1736"/>
                      </a:lnTo>
                      <a:lnTo>
                        <a:pt x="770" y="1730"/>
                      </a:lnTo>
                      <a:lnTo>
                        <a:pt x="771" y="1725"/>
                      </a:lnTo>
                      <a:lnTo>
                        <a:pt x="771" y="1719"/>
                      </a:lnTo>
                      <a:lnTo>
                        <a:pt x="771" y="1715"/>
                      </a:lnTo>
                      <a:lnTo>
                        <a:pt x="770" y="1712"/>
                      </a:lnTo>
                      <a:lnTo>
                        <a:pt x="769" y="1708"/>
                      </a:lnTo>
                      <a:lnTo>
                        <a:pt x="766" y="1703"/>
                      </a:lnTo>
                      <a:lnTo>
                        <a:pt x="761" y="1700"/>
                      </a:lnTo>
                      <a:lnTo>
                        <a:pt x="756" y="1696"/>
                      </a:lnTo>
                      <a:lnTo>
                        <a:pt x="752" y="1692"/>
                      </a:lnTo>
                      <a:lnTo>
                        <a:pt x="747" y="1688"/>
                      </a:lnTo>
                      <a:lnTo>
                        <a:pt x="744" y="1681"/>
                      </a:lnTo>
                      <a:lnTo>
                        <a:pt x="739" y="1663"/>
                      </a:lnTo>
                      <a:lnTo>
                        <a:pt x="733" y="1646"/>
                      </a:lnTo>
                      <a:lnTo>
                        <a:pt x="731" y="1637"/>
                      </a:lnTo>
                      <a:lnTo>
                        <a:pt x="732" y="1628"/>
                      </a:lnTo>
                      <a:lnTo>
                        <a:pt x="734" y="1619"/>
                      </a:lnTo>
                      <a:lnTo>
                        <a:pt x="739" y="1610"/>
                      </a:lnTo>
                      <a:lnTo>
                        <a:pt x="747" y="1594"/>
                      </a:lnTo>
                      <a:lnTo>
                        <a:pt x="757" y="1579"/>
                      </a:lnTo>
                      <a:lnTo>
                        <a:pt x="767" y="1564"/>
                      </a:lnTo>
                      <a:lnTo>
                        <a:pt x="775" y="1547"/>
                      </a:lnTo>
                      <a:lnTo>
                        <a:pt x="780" y="1539"/>
                      </a:lnTo>
                      <a:lnTo>
                        <a:pt x="782" y="1532"/>
                      </a:lnTo>
                      <a:lnTo>
                        <a:pt x="783" y="1528"/>
                      </a:lnTo>
                      <a:lnTo>
                        <a:pt x="782" y="1524"/>
                      </a:lnTo>
                      <a:lnTo>
                        <a:pt x="778" y="1517"/>
                      </a:lnTo>
                      <a:lnTo>
                        <a:pt x="770" y="1505"/>
                      </a:lnTo>
                      <a:lnTo>
                        <a:pt x="767" y="1497"/>
                      </a:lnTo>
                      <a:lnTo>
                        <a:pt x="764" y="1488"/>
                      </a:lnTo>
                      <a:lnTo>
                        <a:pt x="763" y="1480"/>
                      </a:lnTo>
                      <a:lnTo>
                        <a:pt x="763" y="1473"/>
                      </a:lnTo>
                      <a:lnTo>
                        <a:pt x="763" y="1465"/>
                      </a:lnTo>
                      <a:lnTo>
                        <a:pt x="764" y="1459"/>
                      </a:lnTo>
                      <a:lnTo>
                        <a:pt x="766" y="1451"/>
                      </a:lnTo>
                      <a:lnTo>
                        <a:pt x="769" y="1445"/>
                      </a:lnTo>
                      <a:lnTo>
                        <a:pt x="775" y="1433"/>
                      </a:lnTo>
                      <a:lnTo>
                        <a:pt x="785" y="1421"/>
                      </a:lnTo>
                      <a:lnTo>
                        <a:pt x="795" y="1409"/>
                      </a:lnTo>
                      <a:lnTo>
                        <a:pt x="806" y="1397"/>
                      </a:lnTo>
                      <a:lnTo>
                        <a:pt x="820" y="1382"/>
                      </a:lnTo>
                      <a:lnTo>
                        <a:pt x="829" y="1370"/>
                      </a:lnTo>
                      <a:lnTo>
                        <a:pt x="834" y="1364"/>
                      </a:lnTo>
                      <a:lnTo>
                        <a:pt x="837" y="1357"/>
                      </a:lnTo>
                      <a:lnTo>
                        <a:pt x="841" y="1349"/>
                      </a:lnTo>
                      <a:lnTo>
                        <a:pt x="846" y="1339"/>
                      </a:lnTo>
                      <a:lnTo>
                        <a:pt x="861" y="1324"/>
                      </a:lnTo>
                      <a:lnTo>
                        <a:pt x="872" y="1310"/>
                      </a:lnTo>
                      <a:lnTo>
                        <a:pt x="869" y="1303"/>
                      </a:lnTo>
                      <a:lnTo>
                        <a:pt x="866" y="1297"/>
                      </a:lnTo>
                      <a:lnTo>
                        <a:pt x="863" y="1291"/>
                      </a:lnTo>
                      <a:lnTo>
                        <a:pt x="859" y="1286"/>
                      </a:lnTo>
                      <a:lnTo>
                        <a:pt x="854" y="1280"/>
                      </a:lnTo>
                      <a:lnTo>
                        <a:pt x="852" y="1274"/>
                      </a:lnTo>
                      <a:lnTo>
                        <a:pt x="850" y="1268"/>
                      </a:lnTo>
                      <a:lnTo>
                        <a:pt x="850" y="1261"/>
                      </a:lnTo>
                      <a:lnTo>
                        <a:pt x="848" y="1247"/>
                      </a:lnTo>
                      <a:lnTo>
                        <a:pt x="848" y="1231"/>
                      </a:lnTo>
                      <a:lnTo>
                        <a:pt x="848" y="1222"/>
                      </a:lnTo>
                      <a:lnTo>
                        <a:pt x="849" y="1215"/>
                      </a:lnTo>
                      <a:lnTo>
                        <a:pt x="850" y="1208"/>
                      </a:lnTo>
                      <a:lnTo>
                        <a:pt x="852" y="1202"/>
                      </a:lnTo>
                      <a:lnTo>
                        <a:pt x="858" y="1193"/>
                      </a:lnTo>
                      <a:lnTo>
                        <a:pt x="864" y="1185"/>
                      </a:lnTo>
                      <a:lnTo>
                        <a:pt x="867" y="1180"/>
                      </a:lnTo>
                      <a:lnTo>
                        <a:pt x="871" y="1176"/>
                      </a:lnTo>
                      <a:lnTo>
                        <a:pt x="873" y="1170"/>
                      </a:lnTo>
                      <a:lnTo>
                        <a:pt x="874" y="1165"/>
                      </a:lnTo>
                      <a:lnTo>
                        <a:pt x="875" y="1155"/>
                      </a:lnTo>
                      <a:lnTo>
                        <a:pt x="873" y="1145"/>
                      </a:lnTo>
                      <a:lnTo>
                        <a:pt x="871" y="1134"/>
                      </a:lnTo>
                      <a:lnTo>
                        <a:pt x="868" y="1123"/>
                      </a:lnTo>
                      <a:lnTo>
                        <a:pt x="865" y="1111"/>
                      </a:lnTo>
                      <a:lnTo>
                        <a:pt x="863" y="1100"/>
                      </a:lnTo>
                      <a:lnTo>
                        <a:pt x="862" y="1088"/>
                      </a:lnTo>
                      <a:lnTo>
                        <a:pt x="862" y="1078"/>
                      </a:lnTo>
                      <a:lnTo>
                        <a:pt x="865" y="1066"/>
                      </a:lnTo>
                      <a:lnTo>
                        <a:pt x="868" y="1048"/>
                      </a:lnTo>
                      <a:lnTo>
                        <a:pt x="871" y="1040"/>
                      </a:lnTo>
                      <a:lnTo>
                        <a:pt x="872" y="1032"/>
                      </a:lnTo>
                      <a:lnTo>
                        <a:pt x="871" y="1026"/>
                      </a:lnTo>
                      <a:lnTo>
                        <a:pt x="869" y="1021"/>
                      </a:lnTo>
                      <a:lnTo>
                        <a:pt x="865" y="1018"/>
                      </a:lnTo>
                      <a:lnTo>
                        <a:pt x="860" y="1016"/>
                      </a:lnTo>
                      <a:lnTo>
                        <a:pt x="855" y="1015"/>
                      </a:lnTo>
                      <a:lnTo>
                        <a:pt x="850" y="1016"/>
                      </a:lnTo>
                      <a:lnTo>
                        <a:pt x="845" y="1017"/>
                      </a:lnTo>
                      <a:lnTo>
                        <a:pt x="839" y="1019"/>
                      </a:lnTo>
                      <a:lnTo>
                        <a:pt x="834" y="1023"/>
                      </a:lnTo>
                      <a:lnTo>
                        <a:pt x="828" y="1027"/>
                      </a:lnTo>
                      <a:lnTo>
                        <a:pt x="819" y="1034"/>
                      </a:lnTo>
                      <a:lnTo>
                        <a:pt x="810" y="1044"/>
                      </a:lnTo>
                      <a:lnTo>
                        <a:pt x="802" y="1053"/>
                      </a:lnTo>
                      <a:lnTo>
                        <a:pt x="797" y="1059"/>
                      </a:lnTo>
                      <a:lnTo>
                        <a:pt x="788" y="1068"/>
                      </a:lnTo>
                      <a:lnTo>
                        <a:pt x="780" y="1075"/>
                      </a:lnTo>
                      <a:lnTo>
                        <a:pt x="773" y="1083"/>
                      </a:lnTo>
                      <a:lnTo>
                        <a:pt x="768" y="1091"/>
                      </a:lnTo>
                      <a:lnTo>
                        <a:pt x="764" y="1098"/>
                      </a:lnTo>
                      <a:lnTo>
                        <a:pt x="761" y="1107"/>
                      </a:lnTo>
                      <a:lnTo>
                        <a:pt x="760" y="1118"/>
                      </a:lnTo>
                      <a:lnTo>
                        <a:pt x="761" y="1128"/>
                      </a:lnTo>
                      <a:lnTo>
                        <a:pt x="763" y="1133"/>
                      </a:lnTo>
                      <a:lnTo>
                        <a:pt x="761" y="1137"/>
                      </a:lnTo>
                      <a:lnTo>
                        <a:pt x="760" y="1140"/>
                      </a:lnTo>
                      <a:lnTo>
                        <a:pt x="757" y="1143"/>
                      </a:lnTo>
                      <a:lnTo>
                        <a:pt x="752" y="1147"/>
                      </a:lnTo>
                      <a:lnTo>
                        <a:pt x="743" y="1150"/>
                      </a:lnTo>
                      <a:lnTo>
                        <a:pt x="736" y="1152"/>
                      </a:lnTo>
                      <a:lnTo>
                        <a:pt x="729" y="1155"/>
                      </a:lnTo>
                      <a:lnTo>
                        <a:pt x="726" y="1158"/>
                      </a:lnTo>
                      <a:lnTo>
                        <a:pt x="724" y="1161"/>
                      </a:lnTo>
                      <a:lnTo>
                        <a:pt x="723" y="1164"/>
                      </a:lnTo>
                      <a:lnTo>
                        <a:pt x="723" y="1167"/>
                      </a:lnTo>
                      <a:lnTo>
                        <a:pt x="726" y="1179"/>
                      </a:lnTo>
                      <a:lnTo>
                        <a:pt x="728" y="1191"/>
                      </a:lnTo>
                      <a:lnTo>
                        <a:pt x="728" y="1197"/>
                      </a:lnTo>
                      <a:lnTo>
                        <a:pt x="726" y="1202"/>
                      </a:lnTo>
                      <a:lnTo>
                        <a:pt x="725" y="1205"/>
                      </a:lnTo>
                      <a:lnTo>
                        <a:pt x="723" y="1207"/>
                      </a:lnTo>
                      <a:lnTo>
                        <a:pt x="720" y="1208"/>
                      </a:lnTo>
                      <a:lnTo>
                        <a:pt x="717" y="1210"/>
                      </a:lnTo>
                      <a:lnTo>
                        <a:pt x="700" y="1216"/>
                      </a:lnTo>
                      <a:lnTo>
                        <a:pt x="677" y="1226"/>
                      </a:lnTo>
                      <a:lnTo>
                        <a:pt x="669" y="1232"/>
                      </a:lnTo>
                      <a:lnTo>
                        <a:pt x="661" y="1239"/>
                      </a:lnTo>
                      <a:lnTo>
                        <a:pt x="659" y="1242"/>
                      </a:lnTo>
                      <a:lnTo>
                        <a:pt x="657" y="1246"/>
                      </a:lnTo>
                      <a:lnTo>
                        <a:pt x="657" y="1249"/>
                      </a:lnTo>
                      <a:lnTo>
                        <a:pt x="658" y="1254"/>
                      </a:lnTo>
                      <a:lnTo>
                        <a:pt x="661" y="1261"/>
                      </a:lnTo>
                      <a:lnTo>
                        <a:pt x="665" y="1267"/>
                      </a:lnTo>
                      <a:lnTo>
                        <a:pt x="670" y="1271"/>
                      </a:lnTo>
                      <a:lnTo>
                        <a:pt x="674" y="1274"/>
                      </a:lnTo>
                      <a:lnTo>
                        <a:pt x="683" y="1278"/>
                      </a:lnTo>
                      <a:lnTo>
                        <a:pt x="691" y="1281"/>
                      </a:lnTo>
                      <a:lnTo>
                        <a:pt x="696" y="1283"/>
                      </a:lnTo>
                      <a:lnTo>
                        <a:pt x="699" y="1284"/>
                      </a:lnTo>
                      <a:lnTo>
                        <a:pt x="702" y="1286"/>
                      </a:lnTo>
                      <a:lnTo>
                        <a:pt x="704" y="1289"/>
                      </a:lnTo>
                      <a:lnTo>
                        <a:pt x="706" y="1293"/>
                      </a:lnTo>
                      <a:lnTo>
                        <a:pt x="707" y="1298"/>
                      </a:lnTo>
                      <a:lnTo>
                        <a:pt x="707" y="1304"/>
                      </a:lnTo>
                      <a:lnTo>
                        <a:pt x="706" y="1312"/>
                      </a:lnTo>
                      <a:lnTo>
                        <a:pt x="705" y="1321"/>
                      </a:lnTo>
                      <a:lnTo>
                        <a:pt x="706" y="1328"/>
                      </a:lnTo>
                      <a:lnTo>
                        <a:pt x="709" y="1336"/>
                      </a:lnTo>
                      <a:lnTo>
                        <a:pt x="711" y="1342"/>
                      </a:lnTo>
                      <a:lnTo>
                        <a:pt x="714" y="1350"/>
                      </a:lnTo>
                      <a:lnTo>
                        <a:pt x="716" y="1356"/>
                      </a:lnTo>
                      <a:lnTo>
                        <a:pt x="717" y="1363"/>
                      </a:lnTo>
                      <a:lnTo>
                        <a:pt x="716" y="1369"/>
                      </a:lnTo>
                      <a:lnTo>
                        <a:pt x="715" y="1381"/>
                      </a:lnTo>
                      <a:lnTo>
                        <a:pt x="712" y="1394"/>
                      </a:lnTo>
                      <a:lnTo>
                        <a:pt x="707" y="1407"/>
                      </a:lnTo>
                      <a:lnTo>
                        <a:pt x="701" y="1421"/>
                      </a:lnTo>
                      <a:lnTo>
                        <a:pt x="687" y="1447"/>
                      </a:lnTo>
                      <a:lnTo>
                        <a:pt x="674" y="1471"/>
                      </a:lnTo>
                      <a:lnTo>
                        <a:pt x="670" y="1480"/>
                      </a:lnTo>
                      <a:lnTo>
                        <a:pt x="666" y="1489"/>
                      </a:lnTo>
                      <a:lnTo>
                        <a:pt x="665" y="1499"/>
                      </a:lnTo>
                      <a:lnTo>
                        <a:pt x="664" y="1507"/>
                      </a:lnTo>
                      <a:lnTo>
                        <a:pt x="665" y="1525"/>
                      </a:lnTo>
                      <a:lnTo>
                        <a:pt x="666" y="1544"/>
                      </a:lnTo>
                      <a:lnTo>
                        <a:pt x="666" y="1554"/>
                      </a:lnTo>
                      <a:lnTo>
                        <a:pt x="665" y="1565"/>
                      </a:lnTo>
                      <a:lnTo>
                        <a:pt x="665" y="1575"/>
                      </a:lnTo>
                      <a:lnTo>
                        <a:pt x="666" y="1584"/>
                      </a:lnTo>
                      <a:lnTo>
                        <a:pt x="671" y="1598"/>
                      </a:lnTo>
                      <a:lnTo>
                        <a:pt x="673" y="1610"/>
                      </a:lnTo>
                      <a:lnTo>
                        <a:pt x="674" y="1623"/>
                      </a:lnTo>
                      <a:lnTo>
                        <a:pt x="673" y="1637"/>
                      </a:lnTo>
                      <a:lnTo>
                        <a:pt x="665" y="1648"/>
                      </a:lnTo>
                      <a:lnTo>
                        <a:pt x="655" y="1662"/>
                      </a:lnTo>
                      <a:lnTo>
                        <a:pt x="644" y="1676"/>
                      </a:lnTo>
                      <a:lnTo>
                        <a:pt x="638" y="1686"/>
                      </a:lnTo>
                      <a:lnTo>
                        <a:pt x="637" y="1699"/>
                      </a:lnTo>
                      <a:lnTo>
                        <a:pt x="636" y="1713"/>
                      </a:lnTo>
                      <a:lnTo>
                        <a:pt x="636" y="1727"/>
                      </a:lnTo>
                      <a:lnTo>
                        <a:pt x="634" y="1740"/>
                      </a:lnTo>
                      <a:lnTo>
                        <a:pt x="630" y="1764"/>
                      </a:lnTo>
                      <a:lnTo>
                        <a:pt x="624" y="1791"/>
                      </a:lnTo>
                      <a:lnTo>
                        <a:pt x="622" y="1798"/>
                      </a:lnTo>
                      <a:lnTo>
                        <a:pt x="620" y="1802"/>
                      </a:lnTo>
                      <a:lnTo>
                        <a:pt x="617" y="1807"/>
                      </a:lnTo>
                      <a:lnTo>
                        <a:pt x="613" y="1810"/>
                      </a:lnTo>
                      <a:lnTo>
                        <a:pt x="609" y="1811"/>
                      </a:lnTo>
                      <a:lnTo>
                        <a:pt x="605" y="1811"/>
                      </a:lnTo>
                      <a:lnTo>
                        <a:pt x="599" y="1810"/>
                      </a:lnTo>
                      <a:lnTo>
                        <a:pt x="593" y="1806"/>
                      </a:lnTo>
                      <a:lnTo>
                        <a:pt x="544" y="1769"/>
                      </a:lnTo>
                      <a:lnTo>
                        <a:pt x="541" y="1774"/>
                      </a:lnTo>
                      <a:lnTo>
                        <a:pt x="539" y="1780"/>
                      </a:lnTo>
                      <a:lnTo>
                        <a:pt x="538" y="1785"/>
                      </a:lnTo>
                      <a:lnTo>
                        <a:pt x="537" y="1791"/>
                      </a:lnTo>
                      <a:lnTo>
                        <a:pt x="535" y="1804"/>
                      </a:lnTo>
                      <a:lnTo>
                        <a:pt x="531" y="1816"/>
                      </a:lnTo>
                      <a:lnTo>
                        <a:pt x="524" y="1829"/>
                      </a:lnTo>
                      <a:lnTo>
                        <a:pt x="514" y="1841"/>
                      </a:lnTo>
                      <a:lnTo>
                        <a:pt x="510" y="1848"/>
                      </a:lnTo>
                      <a:lnTo>
                        <a:pt x="507" y="1853"/>
                      </a:lnTo>
                      <a:lnTo>
                        <a:pt x="503" y="1860"/>
                      </a:lnTo>
                      <a:lnTo>
                        <a:pt x="502" y="1866"/>
                      </a:lnTo>
                      <a:lnTo>
                        <a:pt x="503" y="1880"/>
                      </a:lnTo>
                      <a:lnTo>
                        <a:pt x="505" y="1894"/>
                      </a:lnTo>
                      <a:lnTo>
                        <a:pt x="509" y="1908"/>
                      </a:lnTo>
                      <a:lnTo>
                        <a:pt x="513" y="1921"/>
                      </a:lnTo>
                      <a:lnTo>
                        <a:pt x="517" y="1930"/>
                      </a:lnTo>
                      <a:lnTo>
                        <a:pt x="519" y="1938"/>
                      </a:lnTo>
                      <a:lnTo>
                        <a:pt x="521" y="1948"/>
                      </a:lnTo>
                      <a:lnTo>
                        <a:pt x="521" y="1958"/>
                      </a:lnTo>
                      <a:lnTo>
                        <a:pt x="518" y="1966"/>
                      </a:lnTo>
                      <a:lnTo>
                        <a:pt x="516" y="1976"/>
                      </a:lnTo>
                      <a:lnTo>
                        <a:pt x="513" y="1985"/>
                      </a:lnTo>
                      <a:lnTo>
                        <a:pt x="510" y="1993"/>
                      </a:lnTo>
                      <a:lnTo>
                        <a:pt x="500" y="2009"/>
                      </a:lnTo>
                      <a:lnTo>
                        <a:pt x="491" y="2023"/>
                      </a:lnTo>
                      <a:lnTo>
                        <a:pt x="487" y="2029"/>
                      </a:lnTo>
                      <a:lnTo>
                        <a:pt x="483" y="2037"/>
                      </a:lnTo>
                      <a:lnTo>
                        <a:pt x="480" y="2045"/>
                      </a:lnTo>
                      <a:lnTo>
                        <a:pt x="476" y="2055"/>
                      </a:lnTo>
                      <a:lnTo>
                        <a:pt x="471" y="2071"/>
                      </a:lnTo>
                      <a:lnTo>
                        <a:pt x="464" y="2086"/>
                      </a:lnTo>
                      <a:lnTo>
                        <a:pt x="458" y="2100"/>
                      </a:lnTo>
                      <a:lnTo>
                        <a:pt x="449" y="2112"/>
                      </a:lnTo>
                      <a:lnTo>
                        <a:pt x="440" y="2124"/>
                      </a:lnTo>
                      <a:lnTo>
                        <a:pt x="429" y="2135"/>
                      </a:lnTo>
                      <a:lnTo>
                        <a:pt x="417" y="2146"/>
                      </a:lnTo>
                      <a:lnTo>
                        <a:pt x="403" y="2157"/>
                      </a:lnTo>
                      <a:lnTo>
                        <a:pt x="403" y="2157"/>
                      </a:lnTo>
                      <a:lnTo>
                        <a:pt x="404" y="2145"/>
                      </a:lnTo>
                      <a:lnTo>
                        <a:pt x="405" y="2135"/>
                      </a:lnTo>
                      <a:lnTo>
                        <a:pt x="407" y="2124"/>
                      </a:lnTo>
                      <a:lnTo>
                        <a:pt x="409" y="2114"/>
                      </a:lnTo>
                      <a:lnTo>
                        <a:pt x="410" y="2105"/>
                      </a:lnTo>
                      <a:lnTo>
                        <a:pt x="413" y="2094"/>
                      </a:lnTo>
                      <a:lnTo>
                        <a:pt x="413" y="2090"/>
                      </a:lnTo>
                      <a:lnTo>
                        <a:pt x="410" y="2085"/>
                      </a:lnTo>
                      <a:lnTo>
                        <a:pt x="407" y="2081"/>
                      </a:lnTo>
                      <a:lnTo>
                        <a:pt x="403" y="2078"/>
                      </a:lnTo>
                      <a:lnTo>
                        <a:pt x="394" y="2076"/>
                      </a:lnTo>
                      <a:lnTo>
                        <a:pt x="386" y="2073"/>
                      </a:lnTo>
                      <a:lnTo>
                        <a:pt x="376" y="2072"/>
                      </a:lnTo>
                      <a:lnTo>
                        <a:pt x="367" y="2072"/>
                      </a:lnTo>
                      <a:lnTo>
                        <a:pt x="359" y="2071"/>
                      </a:lnTo>
                      <a:lnTo>
                        <a:pt x="352" y="2070"/>
                      </a:lnTo>
                      <a:lnTo>
                        <a:pt x="348" y="2067"/>
                      </a:lnTo>
                      <a:lnTo>
                        <a:pt x="343" y="2065"/>
                      </a:lnTo>
                      <a:lnTo>
                        <a:pt x="337" y="2056"/>
                      </a:lnTo>
                      <a:lnTo>
                        <a:pt x="326" y="2046"/>
                      </a:lnTo>
                      <a:lnTo>
                        <a:pt x="326" y="2046"/>
                      </a:lnTo>
                      <a:lnTo>
                        <a:pt x="346" y="1995"/>
                      </a:lnTo>
                      <a:lnTo>
                        <a:pt x="350" y="1972"/>
                      </a:lnTo>
                      <a:lnTo>
                        <a:pt x="353" y="1952"/>
                      </a:lnTo>
                      <a:lnTo>
                        <a:pt x="354" y="1943"/>
                      </a:lnTo>
                      <a:lnTo>
                        <a:pt x="353" y="1932"/>
                      </a:lnTo>
                      <a:lnTo>
                        <a:pt x="351" y="1922"/>
                      </a:lnTo>
                      <a:lnTo>
                        <a:pt x="347" y="1910"/>
                      </a:lnTo>
                      <a:lnTo>
                        <a:pt x="342" y="1899"/>
                      </a:lnTo>
                      <a:lnTo>
                        <a:pt x="339" y="1889"/>
                      </a:lnTo>
                      <a:lnTo>
                        <a:pt x="338" y="1877"/>
                      </a:lnTo>
                      <a:lnTo>
                        <a:pt x="339" y="1865"/>
                      </a:lnTo>
                      <a:lnTo>
                        <a:pt x="341" y="1854"/>
                      </a:lnTo>
                      <a:lnTo>
                        <a:pt x="346" y="1844"/>
                      </a:lnTo>
                      <a:lnTo>
                        <a:pt x="349" y="1839"/>
                      </a:lnTo>
                      <a:lnTo>
                        <a:pt x="353" y="1835"/>
                      </a:lnTo>
                      <a:lnTo>
                        <a:pt x="356" y="1830"/>
                      </a:lnTo>
                      <a:lnTo>
                        <a:pt x="362" y="1827"/>
                      </a:lnTo>
                      <a:lnTo>
                        <a:pt x="370" y="1818"/>
                      </a:lnTo>
                      <a:lnTo>
                        <a:pt x="378" y="1811"/>
                      </a:lnTo>
                      <a:lnTo>
                        <a:pt x="383" y="1802"/>
                      </a:lnTo>
                      <a:lnTo>
                        <a:pt x="388" y="1795"/>
                      </a:lnTo>
                      <a:lnTo>
                        <a:pt x="390" y="1786"/>
                      </a:lnTo>
                      <a:lnTo>
                        <a:pt x="392" y="1779"/>
                      </a:lnTo>
                      <a:lnTo>
                        <a:pt x="393" y="1771"/>
                      </a:lnTo>
                      <a:lnTo>
                        <a:pt x="392" y="1762"/>
                      </a:lnTo>
                      <a:lnTo>
                        <a:pt x="390" y="1746"/>
                      </a:lnTo>
                      <a:lnTo>
                        <a:pt x="384" y="1730"/>
                      </a:lnTo>
                      <a:lnTo>
                        <a:pt x="379" y="1714"/>
                      </a:lnTo>
                      <a:lnTo>
                        <a:pt x="373" y="1698"/>
                      </a:lnTo>
                      <a:lnTo>
                        <a:pt x="367" y="1679"/>
                      </a:lnTo>
                      <a:lnTo>
                        <a:pt x="362" y="1664"/>
                      </a:lnTo>
                      <a:lnTo>
                        <a:pt x="356" y="1651"/>
                      </a:lnTo>
                      <a:lnTo>
                        <a:pt x="351" y="1641"/>
                      </a:lnTo>
                      <a:lnTo>
                        <a:pt x="347" y="1636"/>
                      </a:lnTo>
                      <a:lnTo>
                        <a:pt x="342" y="1632"/>
                      </a:lnTo>
                      <a:lnTo>
                        <a:pt x="337" y="1627"/>
                      </a:lnTo>
                      <a:lnTo>
                        <a:pt x="332" y="1624"/>
                      </a:lnTo>
                      <a:lnTo>
                        <a:pt x="324" y="1621"/>
                      </a:lnTo>
                      <a:lnTo>
                        <a:pt x="315" y="1618"/>
                      </a:lnTo>
                      <a:lnTo>
                        <a:pt x="307" y="1614"/>
                      </a:lnTo>
                      <a:lnTo>
                        <a:pt x="295" y="1611"/>
                      </a:lnTo>
                      <a:lnTo>
                        <a:pt x="289" y="1611"/>
                      </a:lnTo>
                      <a:lnTo>
                        <a:pt x="283" y="1612"/>
                      </a:lnTo>
                      <a:lnTo>
                        <a:pt x="278" y="1614"/>
                      </a:lnTo>
                      <a:lnTo>
                        <a:pt x="273" y="1618"/>
                      </a:lnTo>
                      <a:lnTo>
                        <a:pt x="268" y="1623"/>
                      </a:lnTo>
                      <a:lnTo>
                        <a:pt x="264" y="1628"/>
                      </a:lnTo>
                      <a:lnTo>
                        <a:pt x="259" y="1634"/>
                      </a:lnTo>
                      <a:lnTo>
                        <a:pt x="255" y="1640"/>
                      </a:lnTo>
                      <a:lnTo>
                        <a:pt x="247" y="1654"/>
                      </a:lnTo>
                      <a:lnTo>
                        <a:pt x="240" y="1666"/>
                      </a:lnTo>
                      <a:lnTo>
                        <a:pt x="235" y="1673"/>
                      </a:lnTo>
                      <a:lnTo>
                        <a:pt x="231" y="1677"/>
                      </a:lnTo>
                      <a:lnTo>
                        <a:pt x="227" y="1680"/>
                      </a:lnTo>
                      <a:lnTo>
                        <a:pt x="221" y="1683"/>
                      </a:lnTo>
                      <a:lnTo>
                        <a:pt x="216" y="1685"/>
                      </a:lnTo>
                      <a:lnTo>
                        <a:pt x="211" y="1683"/>
                      </a:lnTo>
                      <a:lnTo>
                        <a:pt x="204" y="1682"/>
                      </a:lnTo>
                      <a:lnTo>
                        <a:pt x="198" y="1679"/>
                      </a:lnTo>
                      <a:lnTo>
                        <a:pt x="185" y="1671"/>
                      </a:lnTo>
                      <a:lnTo>
                        <a:pt x="172" y="1660"/>
                      </a:lnTo>
                      <a:lnTo>
                        <a:pt x="158" y="1648"/>
                      </a:lnTo>
                      <a:lnTo>
                        <a:pt x="145" y="1636"/>
                      </a:lnTo>
                      <a:lnTo>
                        <a:pt x="133" y="1626"/>
                      </a:lnTo>
                      <a:lnTo>
                        <a:pt x="122" y="1620"/>
                      </a:lnTo>
                      <a:lnTo>
                        <a:pt x="109" y="1615"/>
                      </a:lnTo>
                      <a:lnTo>
                        <a:pt x="96" y="1613"/>
                      </a:lnTo>
                      <a:lnTo>
                        <a:pt x="82" y="1611"/>
                      </a:lnTo>
                      <a:lnTo>
                        <a:pt x="70" y="1610"/>
                      </a:lnTo>
                      <a:lnTo>
                        <a:pt x="46" y="1610"/>
                      </a:lnTo>
                      <a:lnTo>
                        <a:pt x="26" y="1610"/>
                      </a:lnTo>
                      <a:lnTo>
                        <a:pt x="18" y="1608"/>
                      </a:lnTo>
                      <a:lnTo>
                        <a:pt x="11" y="1606"/>
                      </a:lnTo>
                      <a:lnTo>
                        <a:pt x="8" y="1604"/>
                      </a:lnTo>
                      <a:lnTo>
                        <a:pt x="5" y="1601"/>
                      </a:lnTo>
                      <a:lnTo>
                        <a:pt x="3" y="1599"/>
                      </a:lnTo>
                      <a:lnTo>
                        <a:pt x="2" y="1596"/>
                      </a:lnTo>
                      <a:lnTo>
                        <a:pt x="1" y="1592"/>
                      </a:lnTo>
                      <a:lnTo>
                        <a:pt x="0" y="1587"/>
                      </a:lnTo>
                      <a:lnTo>
                        <a:pt x="0" y="1582"/>
                      </a:lnTo>
                      <a:lnTo>
                        <a:pt x="0" y="1577"/>
                      </a:lnTo>
                      <a:lnTo>
                        <a:pt x="2" y="1563"/>
                      </a:lnTo>
                      <a:lnTo>
                        <a:pt x="8" y="1546"/>
                      </a:lnTo>
                      <a:lnTo>
                        <a:pt x="58" y="1389"/>
                      </a:lnTo>
                      <a:lnTo>
                        <a:pt x="63" y="1374"/>
                      </a:lnTo>
                      <a:lnTo>
                        <a:pt x="64" y="1362"/>
                      </a:lnTo>
                      <a:lnTo>
                        <a:pt x="64" y="1351"/>
                      </a:lnTo>
                      <a:lnTo>
                        <a:pt x="62" y="1342"/>
                      </a:lnTo>
                      <a:lnTo>
                        <a:pt x="59" y="1334"/>
                      </a:lnTo>
                      <a:lnTo>
                        <a:pt x="56" y="1325"/>
                      </a:lnTo>
                      <a:lnTo>
                        <a:pt x="54" y="1314"/>
                      </a:lnTo>
                      <a:lnTo>
                        <a:pt x="54" y="1301"/>
                      </a:lnTo>
                      <a:lnTo>
                        <a:pt x="54" y="1293"/>
                      </a:lnTo>
                      <a:lnTo>
                        <a:pt x="56" y="1283"/>
                      </a:lnTo>
                      <a:lnTo>
                        <a:pt x="59" y="1274"/>
                      </a:lnTo>
                      <a:lnTo>
                        <a:pt x="64" y="1267"/>
                      </a:lnTo>
                      <a:lnTo>
                        <a:pt x="67" y="1258"/>
                      </a:lnTo>
                      <a:lnTo>
                        <a:pt x="70" y="1250"/>
                      </a:lnTo>
                      <a:lnTo>
                        <a:pt x="72" y="1243"/>
                      </a:lnTo>
                      <a:lnTo>
                        <a:pt x="73" y="1235"/>
                      </a:lnTo>
                      <a:lnTo>
                        <a:pt x="73" y="1231"/>
                      </a:lnTo>
                      <a:lnTo>
                        <a:pt x="72" y="1228"/>
                      </a:lnTo>
                      <a:lnTo>
                        <a:pt x="71" y="1224"/>
                      </a:lnTo>
                      <a:lnTo>
                        <a:pt x="69" y="1222"/>
                      </a:lnTo>
                      <a:lnTo>
                        <a:pt x="65" y="1219"/>
                      </a:lnTo>
                      <a:lnTo>
                        <a:pt x="60" y="1217"/>
                      </a:lnTo>
                      <a:lnTo>
                        <a:pt x="58" y="1215"/>
                      </a:lnTo>
                      <a:lnTo>
                        <a:pt x="57" y="1213"/>
                      </a:lnTo>
                      <a:lnTo>
                        <a:pt x="56" y="1210"/>
                      </a:lnTo>
                      <a:lnTo>
                        <a:pt x="55" y="1207"/>
                      </a:lnTo>
                      <a:lnTo>
                        <a:pt x="54" y="1203"/>
                      </a:lnTo>
                      <a:lnTo>
                        <a:pt x="54" y="1199"/>
                      </a:lnTo>
                      <a:lnTo>
                        <a:pt x="55" y="1192"/>
                      </a:lnTo>
                      <a:lnTo>
                        <a:pt x="57" y="1185"/>
                      </a:lnTo>
                      <a:lnTo>
                        <a:pt x="55" y="1172"/>
                      </a:lnTo>
                      <a:lnTo>
                        <a:pt x="51" y="1160"/>
                      </a:lnTo>
                      <a:lnTo>
                        <a:pt x="50" y="1153"/>
                      </a:lnTo>
                      <a:lnTo>
                        <a:pt x="49" y="1147"/>
                      </a:lnTo>
                      <a:lnTo>
                        <a:pt x="50" y="1140"/>
                      </a:lnTo>
                      <a:lnTo>
                        <a:pt x="53" y="1135"/>
                      </a:lnTo>
                      <a:lnTo>
                        <a:pt x="57" y="1131"/>
                      </a:lnTo>
                      <a:lnTo>
                        <a:pt x="62" y="1127"/>
                      </a:lnTo>
                      <a:lnTo>
                        <a:pt x="68" y="1125"/>
                      </a:lnTo>
                      <a:lnTo>
                        <a:pt x="73" y="1123"/>
                      </a:lnTo>
                      <a:lnTo>
                        <a:pt x="79" y="1121"/>
                      </a:lnTo>
                      <a:lnTo>
                        <a:pt x="83" y="1119"/>
                      </a:lnTo>
                      <a:lnTo>
                        <a:pt x="84" y="1116"/>
                      </a:lnTo>
                      <a:lnTo>
                        <a:pt x="86" y="1115"/>
                      </a:lnTo>
                      <a:lnTo>
                        <a:pt x="86" y="1113"/>
                      </a:lnTo>
                      <a:lnTo>
                        <a:pt x="87" y="1110"/>
                      </a:lnTo>
                      <a:lnTo>
                        <a:pt x="87" y="1104"/>
                      </a:lnTo>
                      <a:lnTo>
                        <a:pt x="87" y="1098"/>
                      </a:lnTo>
                      <a:lnTo>
                        <a:pt x="89" y="1095"/>
                      </a:lnTo>
                      <a:lnTo>
                        <a:pt x="90" y="1094"/>
                      </a:lnTo>
                      <a:lnTo>
                        <a:pt x="92" y="1092"/>
                      </a:lnTo>
                      <a:lnTo>
                        <a:pt x="95" y="1089"/>
                      </a:lnTo>
                      <a:lnTo>
                        <a:pt x="105" y="1084"/>
                      </a:lnTo>
                      <a:lnTo>
                        <a:pt x="113" y="1080"/>
                      </a:lnTo>
                      <a:lnTo>
                        <a:pt x="117" y="1077"/>
                      </a:lnTo>
                      <a:lnTo>
                        <a:pt x="119" y="1073"/>
                      </a:lnTo>
                      <a:lnTo>
                        <a:pt x="121" y="1069"/>
                      </a:lnTo>
                      <a:lnTo>
                        <a:pt x="123" y="1064"/>
                      </a:lnTo>
                      <a:lnTo>
                        <a:pt x="124" y="1059"/>
                      </a:lnTo>
                      <a:lnTo>
                        <a:pt x="123" y="1055"/>
                      </a:lnTo>
                      <a:lnTo>
                        <a:pt x="123" y="1051"/>
                      </a:lnTo>
                      <a:lnTo>
                        <a:pt x="121" y="1047"/>
                      </a:lnTo>
                      <a:lnTo>
                        <a:pt x="117" y="1041"/>
                      </a:lnTo>
                      <a:lnTo>
                        <a:pt x="111" y="1034"/>
                      </a:lnTo>
                      <a:lnTo>
                        <a:pt x="106" y="1029"/>
                      </a:lnTo>
                      <a:lnTo>
                        <a:pt x="101" y="1023"/>
                      </a:lnTo>
                      <a:lnTo>
                        <a:pt x="99" y="1019"/>
                      </a:lnTo>
                      <a:lnTo>
                        <a:pt x="98" y="1016"/>
                      </a:lnTo>
                      <a:lnTo>
                        <a:pt x="97" y="1013"/>
                      </a:lnTo>
                      <a:lnTo>
                        <a:pt x="98" y="1010"/>
                      </a:lnTo>
                      <a:lnTo>
                        <a:pt x="100" y="1002"/>
                      </a:lnTo>
                      <a:lnTo>
                        <a:pt x="104" y="993"/>
                      </a:lnTo>
                      <a:lnTo>
                        <a:pt x="108" y="986"/>
                      </a:lnTo>
                      <a:lnTo>
                        <a:pt x="113" y="978"/>
                      </a:lnTo>
                      <a:lnTo>
                        <a:pt x="118" y="972"/>
                      </a:lnTo>
                      <a:lnTo>
                        <a:pt x="122" y="964"/>
                      </a:lnTo>
                      <a:lnTo>
                        <a:pt x="125" y="959"/>
                      </a:lnTo>
                      <a:lnTo>
                        <a:pt x="126" y="953"/>
                      </a:lnTo>
                      <a:lnTo>
                        <a:pt x="126" y="945"/>
                      </a:lnTo>
                      <a:lnTo>
                        <a:pt x="126" y="937"/>
                      </a:lnTo>
                      <a:lnTo>
                        <a:pt x="125" y="931"/>
                      </a:lnTo>
                      <a:lnTo>
                        <a:pt x="123" y="925"/>
                      </a:lnTo>
                      <a:lnTo>
                        <a:pt x="119" y="916"/>
                      </a:lnTo>
                      <a:lnTo>
                        <a:pt x="117" y="908"/>
                      </a:lnTo>
                      <a:lnTo>
                        <a:pt x="116" y="905"/>
                      </a:lnTo>
                      <a:lnTo>
                        <a:pt x="117" y="902"/>
                      </a:lnTo>
                      <a:lnTo>
                        <a:pt x="118" y="899"/>
                      </a:lnTo>
                      <a:lnTo>
                        <a:pt x="121" y="897"/>
                      </a:lnTo>
                      <a:lnTo>
                        <a:pt x="125" y="894"/>
                      </a:lnTo>
                      <a:lnTo>
                        <a:pt x="132" y="892"/>
                      </a:lnTo>
                      <a:lnTo>
                        <a:pt x="139" y="890"/>
                      </a:lnTo>
                      <a:lnTo>
                        <a:pt x="150" y="888"/>
                      </a:lnTo>
                      <a:lnTo>
                        <a:pt x="149" y="882"/>
                      </a:lnTo>
                      <a:lnTo>
                        <a:pt x="146" y="877"/>
                      </a:lnTo>
                      <a:lnTo>
                        <a:pt x="143" y="871"/>
                      </a:lnTo>
                      <a:lnTo>
                        <a:pt x="137" y="866"/>
                      </a:lnTo>
                      <a:lnTo>
                        <a:pt x="133" y="859"/>
                      </a:lnTo>
                      <a:lnTo>
                        <a:pt x="130" y="853"/>
                      </a:lnTo>
                      <a:lnTo>
                        <a:pt x="128" y="849"/>
                      </a:lnTo>
                      <a:lnTo>
                        <a:pt x="127" y="845"/>
                      </a:lnTo>
                      <a:lnTo>
                        <a:pt x="126" y="840"/>
                      </a:lnTo>
                      <a:lnTo>
                        <a:pt x="126" y="836"/>
                      </a:lnTo>
                      <a:lnTo>
                        <a:pt x="128" y="822"/>
                      </a:lnTo>
                      <a:lnTo>
                        <a:pt x="132" y="805"/>
                      </a:lnTo>
                      <a:lnTo>
                        <a:pt x="137" y="789"/>
                      </a:lnTo>
                      <a:lnTo>
                        <a:pt x="143" y="776"/>
                      </a:lnTo>
                      <a:lnTo>
                        <a:pt x="145" y="770"/>
                      </a:lnTo>
                      <a:lnTo>
                        <a:pt x="147" y="763"/>
                      </a:lnTo>
                      <a:lnTo>
                        <a:pt x="147" y="757"/>
                      </a:lnTo>
                      <a:lnTo>
                        <a:pt x="147" y="750"/>
                      </a:lnTo>
                      <a:lnTo>
                        <a:pt x="145" y="737"/>
                      </a:lnTo>
                      <a:lnTo>
                        <a:pt x="141" y="723"/>
                      </a:lnTo>
                      <a:lnTo>
                        <a:pt x="138" y="710"/>
                      </a:lnTo>
                      <a:lnTo>
                        <a:pt x="137" y="696"/>
                      </a:lnTo>
                      <a:lnTo>
                        <a:pt x="138" y="689"/>
                      </a:lnTo>
                      <a:lnTo>
                        <a:pt x="139" y="681"/>
                      </a:lnTo>
                      <a:lnTo>
                        <a:pt x="141" y="674"/>
                      </a:lnTo>
                      <a:lnTo>
                        <a:pt x="145" y="666"/>
                      </a:lnTo>
                      <a:lnTo>
                        <a:pt x="148" y="661"/>
                      </a:lnTo>
                      <a:lnTo>
                        <a:pt x="149" y="654"/>
                      </a:lnTo>
                      <a:lnTo>
                        <a:pt x="149" y="649"/>
                      </a:lnTo>
                      <a:lnTo>
                        <a:pt x="148" y="643"/>
                      </a:lnTo>
                      <a:lnTo>
                        <a:pt x="145" y="632"/>
                      </a:lnTo>
                      <a:lnTo>
                        <a:pt x="139" y="622"/>
                      </a:lnTo>
                      <a:lnTo>
                        <a:pt x="133" y="611"/>
                      </a:lnTo>
                      <a:lnTo>
                        <a:pt x="128" y="600"/>
                      </a:lnTo>
                      <a:lnTo>
                        <a:pt x="127" y="596"/>
                      </a:lnTo>
                      <a:lnTo>
                        <a:pt x="126" y="591"/>
                      </a:lnTo>
                      <a:lnTo>
                        <a:pt x="127" y="585"/>
                      </a:lnTo>
                      <a:lnTo>
                        <a:pt x="130" y="580"/>
                      </a:lnTo>
                      <a:lnTo>
                        <a:pt x="130" y="580"/>
                      </a:lnTo>
                      <a:lnTo>
                        <a:pt x="131" y="568"/>
                      </a:lnTo>
                      <a:lnTo>
                        <a:pt x="134" y="558"/>
                      </a:lnTo>
                      <a:lnTo>
                        <a:pt x="138" y="547"/>
                      </a:lnTo>
                      <a:lnTo>
                        <a:pt x="143" y="539"/>
                      </a:lnTo>
                      <a:lnTo>
                        <a:pt x="147" y="529"/>
                      </a:lnTo>
                      <a:lnTo>
                        <a:pt x="151" y="519"/>
                      </a:lnTo>
                      <a:lnTo>
                        <a:pt x="153" y="508"/>
                      </a:lnTo>
                      <a:lnTo>
                        <a:pt x="154" y="498"/>
                      </a:lnTo>
                      <a:lnTo>
                        <a:pt x="156" y="495"/>
                      </a:lnTo>
                      <a:lnTo>
                        <a:pt x="167" y="493"/>
                      </a:lnTo>
                      <a:lnTo>
                        <a:pt x="175" y="490"/>
                      </a:lnTo>
                      <a:lnTo>
                        <a:pt x="178" y="488"/>
                      </a:lnTo>
                      <a:lnTo>
                        <a:pt x="179" y="486"/>
                      </a:lnTo>
                      <a:lnTo>
                        <a:pt x="180" y="483"/>
                      </a:lnTo>
                      <a:lnTo>
                        <a:pt x="181" y="480"/>
                      </a:lnTo>
                      <a:lnTo>
                        <a:pt x="180" y="475"/>
                      </a:lnTo>
                      <a:lnTo>
                        <a:pt x="178" y="468"/>
                      </a:lnTo>
                      <a:lnTo>
                        <a:pt x="176" y="462"/>
                      </a:lnTo>
                      <a:lnTo>
                        <a:pt x="173" y="454"/>
                      </a:lnTo>
                      <a:lnTo>
                        <a:pt x="172" y="452"/>
                      </a:lnTo>
                      <a:lnTo>
                        <a:pt x="173" y="450"/>
                      </a:lnTo>
                      <a:lnTo>
                        <a:pt x="173" y="449"/>
                      </a:lnTo>
                      <a:lnTo>
                        <a:pt x="174" y="447"/>
                      </a:lnTo>
                      <a:lnTo>
                        <a:pt x="178" y="445"/>
                      </a:lnTo>
                      <a:lnTo>
                        <a:pt x="183" y="444"/>
                      </a:lnTo>
                      <a:lnTo>
                        <a:pt x="188" y="441"/>
                      </a:lnTo>
                      <a:lnTo>
                        <a:pt x="192" y="438"/>
                      </a:lnTo>
                      <a:lnTo>
                        <a:pt x="194" y="437"/>
                      </a:lnTo>
                      <a:lnTo>
                        <a:pt x="195" y="435"/>
                      </a:lnTo>
                      <a:lnTo>
                        <a:pt x="197" y="432"/>
                      </a:lnTo>
                      <a:lnTo>
                        <a:pt x="197" y="430"/>
                      </a:lnTo>
                      <a:lnTo>
                        <a:pt x="193" y="411"/>
                      </a:lnTo>
                      <a:lnTo>
                        <a:pt x="188" y="389"/>
                      </a:lnTo>
                      <a:lnTo>
                        <a:pt x="185" y="378"/>
                      </a:lnTo>
                      <a:lnTo>
                        <a:pt x="184" y="368"/>
                      </a:lnTo>
                      <a:lnTo>
                        <a:pt x="183" y="364"/>
                      </a:lnTo>
                      <a:lnTo>
                        <a:pt x="184" y="359"/>
                      </a:lnTo>
                      <a:lnTo>
                        <a:pt x="184" y="356"/>
                      </a:lnTo>
                      <a:lnTo>
                        <a:pt x="186" y="353"/>
                      </a:lnTo>
                      <a:lnTo>
                        <a:pt x="198" y="339"/>
                      </a:lnTo>
                      <a:lnTo>
                        <a:pt x="211" y="325"/>
                      </a:lnTo>
                      <a:lnTo>
                        <a:pt x="215" y="317"/>
                      </a:lnTo>
                      <a:lnTo>
                        <a:pt x="219" y="309"/>
                      </a:lnTo>
                      <a:lnTo>
                        <a:pt x="222" y="300"/>
                      </a:lnTo>
                      <a:lnTo>
                        <a:pt x="224" y="290"/>
                      </a:lnTo>
                      <a:lnTo>
                        <a:pt x="218" y="288"/>
                      </a:lnTo>
                      <a:lnTo>
                        <a:pt x="215" y="285"/>
                      </a:lnTo>
                      <a:lnTo>
                        <a:pt x="212" y="281"/>
                      </a:lnTo>
                      <a:lnTo>
                        <a:pt x="211" y="276"/>
                      </a:lnTo>
                      <a:lnTo>
                        <a:pt x="210" y="272"/>
                      </a:lnTo>
                      <a:lnTo>
                        <a:pt x="208" y="268"/>
                      </a:lnTo>
                      <a:lnTo>
                        <a:pt x="208" y="263"/>
                      </a:lnTo>
                      <a:lnTo>
                        <a:pt x="210" y="258"/>
                      </a:lnTo>
                      <a:lnTo>
                        <a:pt x="212" y="248"/>
                      </a:lnTo>
                      <a:lnTo>
                        <a:pt x="215" y="240"/>
                      </a:lnTo>
                      <a:lnTo>
                        <a:pt x="219" y="231"/>
                      </a:lnTo>
                      <a:lnTo>
                        <a:pt x="222" y="223"/>
                      </a:lnTo>
                      <a:lnTo>
                        <a:pt x="224" y="219"/>
                      </a:lnTo>
                      <a:lnTo>
                        <a:pt x="224" y="210"/>
                      </a:lnTo>
                      <a:lnTo>
                        <a:pt x="224" y="202"/>
                      </a:lnTo>
                      <a:lnTo>
                        <a:pt x="222" y="191"/>
                      </a:lnTo>
                      <a:lnTo>
                        <a:pt x="221" y="180"/>
                      </a:lnTo>
                      <a:lnTo>
                        <a:pt x="220" y="171"/>
                      </a:lnTo>
                      <a:lnTo>
                        <a:pt x="218" y="163"/>
                      </a:lnTo>
                      <a:lnTo>
                        <a:pt x="216" y="159"/>
                      </a:lnTo>
                      <a:lnTo>
                        <a:pt x="216" y="105"/>
                      </a:lnTo>
                      <a:lnTo>
                        <a:pt x="216" y="105"/>
                      </a:lnTo>
                      <a:close/>
                    </a:path>
                  </a:pathLst>
                </a:custGeom>
                <a:solidFill>
                  <a:schemeClr val="accent4">
                    <a:lumMod val="60000"/>
                    <a:lumOff val="40000"/>
                  </a:schemeClr>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2" name="Freeform 71">
                  <a:extLst>
                    <a:ext uri="{FF2B5EF4-FFF2-40B4-BE49-F238E27FC236}">
                      <a16:creationId xmlns:a16="http://schemas.microsoft.com/office/drawing/2014/main" id="{9274BE77-81C2-48FF-B9D2-4B0B0AACEF48}"/>
                    </a:ext>
                  </a:extLst>
                </p:cNvPr>
                <p:cNvSpPr>
                  <a:spLocks/>
                </p:cNvSpPr>
                <p:nvPr/>
              </p:nvSpPr>
              <p:spPr bwMode="auto">
                <a:xfrm>
                  <a:off x="2215779" y="2986447"/>
                  <a:ext cx="156289" cy="358313"/>
                </a:xfrm>
                <a:custGeom>
                  <a:avLst/>
                  <a:gdLst>
                    <a:gd name="T0" fmla="*/ 46 w 472"/>
                    <a:gd name="T1" fmla="*/ 1097 h 1160"/>
                    <a:gd name="T2" fmla="*/ 77 w 472"/>
                    <a:gd name="T3" fmla="*/ 1030 h 1160"/>
                    <a:gd name="T4" fmla="*/ 107 w 472"/>
                    <a:gd name="T5" fmla="*/ 978 h 1160"/>
                    <a:gd name="T6" fmla="*/ 118 w 472"/>
                    <a:gd name="T7" fmla="*/ 933 h 1160"/>
                    <a:gd name="T8" fmla="*/ 102 w 472"/>
                    <a:gd name="T9" fmla="*/ 879 h 1160"/>
                    <a:gd name="T10" fmla="*/ 107 w 472"/>
                    <a:gd name="T11" fmla="*/ 833 h 1160"/>
                    <a:gd name="T12" fmla="*/ 134 w 472"/>
                    <a:gd name="T13" fmla="*/ 776 h 1160"/>
                    <a:gd name="T14" fmla="*/ 190 w 472"/>
                    <a:gd name="T15" fmla="*/ 791 h 1160"/>
                    <a:gd name="T16" fmla="*/ 214 w 472"/>
                    <a:gd name="T17" fmla="*/ 792 h 1160"/>
                    <a:gd name="T18" fmla="*/ 231 w 472"/>
                    <a:gd name="T19" fmla="*/ 725 h 1160"/>
                    <a:gd name="T20" fmla="*/ 241 w 472"/>
                    <a:gd name="T21" fmla="*/ 661 h 1160"/>
                    <a:gd name="T22" fmla="*/ 270 w 472"/>
                    <a:gd name="T23" fmla="*/ 595 h 1160"/>
                    <a:gd name="T24" fmla="*/ 263 w 472"/>
                    <a:gd name="T25" fmla="*/ 539 h 1160"/>
                    <a:gd name="T26" fmla="*/ 263 w 472"/>
                    <a:gd name="T27" fmla="*/ 474 h 1160"/>
                    <a:gd name="T28" fmla="*/ 304 w 472"/>
                    <a:gd name="T29" fmla="*/ 392 h 1160"/>
                    <a:gd name="T30" fmla="*/ 313 w 472"/>
                    <a:gd name="T31" fmla="*/ 341 h 1160"/>
                    <a:gd name="T32" fmla="*/ 302 w 472"/>
                    <a:gd name="T33" fmla="*/ 306 h 1160"/>
                    <a:gd name="T34" fmla="*/ 301 w 472"/>
                    <a:gd name="T35" fmla="*/ 274 h 1160"/>
                    <a:gd name="T36" fmla="*/ 280 w 472"/>
                    <a:gd name="T37" fmla="*/ 263 h 1160"/>
                    <a:gd name="T38" fmla="*/ 255 w 472"/>
                    <a:gd name="T39" fmla="*/ 239 h 1160"/>
                    <a:gd name="T40" fmla="*/ 266 w 472"/>
                    <a:gd name="T41" fmla="*/ 217 h 1160"/>
                    <a:gd name="T42" fmla="*/ 320 w 472"/>
                    <a:gd name="T43" fmla="*/ 192 h 1160"/>
                    <a:gd name="T44" fmla="*/ 323 w 472"/>
                    <a:gd name="T45" fmla="*/ 164 h 1160"/>
                    <a:gd name="T46" fmla="*/ 326 w 472"/>
                    <a:gd name="T47" fmla="*/ 140 h 1160"/>
                    <a:gd name="T48" fmla="*/ 357 w 472"/>
                    <a:gd name="T49" fmla="*/ 125 h 1160"/>
                    <a:gd name="T50" fmla="*/ 358 w 472"/>
                    <a:gd name="T51" fmla="*/ 92 h 1160"/>
                    <a:gd name="T52" fmla="*/ 385 w 472"/>
                    <a:gd name="T53" fmla="*/ 53 h 1160"/>
                    <a:gd name="T54" fmla="*/ 425 w 472"/>
                    <a:gd name="T55" fmla="*/ 12 h 1160"/>
                    <a:gd name="T56" fmla="*/ 452 w 472"/>
                    <a:gd name="T57" fmla="*/ 0 h 1160"/>
                    <a:gd name="T58" fmla="*/ 469 w 472"/>
                    <a:gd name="T59" fmla="*/ 17 h 1160"/>
                    <a:gd name="T60" fmla="*/ 459 w 472"/>
                    <a:gd name="T61" fmla="*/ 73 h 1160"/>
                    <a:gd name="T62" fmla="*/ 470 w 472"/>
                    <a:gd name="T63" fmla="*/ 130 h 1160"/>
                    <a:gd name="T64" fmla="*/ 464 w 472"/>
                    <a:gd name="T65" fmla="*/ 165 h 1160"/>
                    <a:gd name="T66" fmla="*/ 446 w 472"/>
                    <a:gd name="T67" fmla="*/ 200 h 1160"/>
                    <a:gd name="T68" fmla="*/ 447 w 472"/>
                    <a:gd name="T69" fmla="*/ 253 h 1160"/>
                    <a:gd name="T70" fmla="*/ 463 w 472"/>
                    <a:gd name="T71" fmla="*/ 282 h 1160"/>
                    <a:gd name="T72" fmla="*/ 438 w 472"/>
                    <a:gd name="T73" fmla="*/ 334 h 1160"/>
                    <a:gd name="T74" fmla="*/ 403 w 472"/>
                    <a:gd name="T75" fmla="*/ 382 h 1160"/>
                    <a:gd name="T76" fmla="*/ 363 w 472"/>
                    <a:gd name="T77" fmla="*/ 436 h 1160"/>
                    <a:gd name="T78" fmla="*/ 361 w 472"/>
                    <a:gd name="T79" fmla="*/ 473 h 1160"/>
                    <a:gd name="T80" fmla="*/ 380 w 472"/>
                    <a:gd name="T81" fmla="*/ 513 h 1160"/>
                    <a:gd name="T82" fmla="*/ 354 w 472"/>
                    <a:gd name="T83" fmla="*/ 564 h 1160"/>
                    <a:gd name="T84" fmla="*/ 328 w 472"/>
                    <a:gd name="T85" fmla="*/ 622 h 1160"/>
                    <a:gd name="T86" fmla="*/ 349 w 472"/>
                    <a:gd name="T87" fmla="*/ 677 h 1160"/>
                    <a:gd name="T88" fmla="*/ 367 w 472"/>
                    <a:gd name="T89" fmla="*/ 697 h 1160"/>
                    <a:gd name="T90" fmla="*/ 366 w 472"/>
                    <a:gd name="T91" fmla="*/ 721 h 1160"/>
                    <a:gd name="T92" fmla="*/ 341 w 472"/>
                    <a:gd name="T93" fmla="*/ 767 h 1160"/>
                    <a:gd name="T94" fmla="*/ 340 w 472"/>
                    <a:gd name="T95" fmla="*/ 801 h 1160"/>
                    <a:gd name="T96" fmla="*/ 354 w 472"/>
                    <a:gd name="T97" fmla="*/ 841 h 1160"/>
                    <a:gd name="T98" fmla="*/ 341 w 472"/>
                    <a:gd name="T99" fmla="*/ 864 h 1160"/>
                    <a:gd name="T100" fmla="*/ 329 w 472"/>
                    <a:gd name="T101" fmla="*/ 881 h 1160"/>
                    <a:gd name="T102" fmla="*/ 272 w 472"/>
                    <a:gd name="T103" fmla="*/ 876 h 1160"/>
                    <a:gd name="T104" fmla="*/ 236 w 472"/>
                    <a:gd name="T105" fmla="*/ 910 h 1160"/>
                    <a:gd name="T106" fmla="*/ 190 w 472"/>
                    <a:gd name="T107" fmla="*/ 975 h 1160"/>
                    <a:gd name="T108" fmla="*/ 163 w 472"/>
                    <a:gd name="T109" fmla="*/ 999 h 1160"/>
                    <a:gd name="T110" fmla="*/ 153 w 472"/>
                    <a:gd name="T111" fmla="*/ 1013 h 1160"/>
                    <a:gd name="T112" fmla="*/ 175 w 472"/>
                    <a:gd name="T113" fmla="*/ 1053 h 1160"/>
                    <a:gd name="T114" fmla="*/ 168 w 472"/>
                    <a:gd name="T115" fmla="*/ 1066 h 1160"/>
                    <a:gd name="T116" fmla="*/ 125 w 472"/>
                    <a:gd name="T117" fmla="*/ 1071 h 1160"/>
                    <a:gd name="T118" fmla="*/ 101 w 472"/>
                    <a:gd name="T119" fmla="*/ 1094 h 1160"/>
                    <a:gd name="T120" fmla="*/ 77 w 472"/>
                    <a:gd name="T121" fmla="*/ 1124 h 1160"/>
                    <a:gd name="T122" fmla="*/ 57 w 472"/>
                    <a:gd name="T123" fmla="*/ 1152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2" h="1160">
                      <a:moveTo>
                        <a:pt x="0" y="1142"/>
                      </a:moveTo>
                      <a:lnTo>
                        <a:pt x="14" y="1131"/>
                      </a:lnTo>
                      <a:lnTo>
                        <a:pt x="26" y="1120"/>
                      </a:lnTo>
                      <a:lnTo>
                        <a:pt x="37" y="1109"/>
                      </a:lnTo>
                      <a:lnTo>
                        <a:pt x="46" y="1097"/>
                      </a:lnTo>
                      <a:lnTo>
                        <a:pt x="55" y="1085"/>
                      </a:lnTo>
                      <a:lnTo>
                        <a:pt x="61" y="1071"/>
                      </a:lnTo>
                      <a:lnTo>
                        <a:pt x="68" y="1056"/>
                      </a:lnTo>
                      <a:lnTo>
                        <a:pt x="73" y="1040"/>
                      </a:lnTo>
                      <a:lnTo>
                        <a:pt x="77" y="1030"/>
                      </a:lnTo>
                      <a:lnTo>
                        <a:pt x="80" y="1022"/>
                      </a:lnTo>
                      <a:lnTo>
                        <a:pt x="84" y="1014"/>
                      </a:lnTo>
                      <a:lnTo>
                        <a:pt x="88" y="1008"/>
                      </a:lnTo>
                      <a:lnTo>
                        <a:pt x="97" y="994"/>
                      </a:lnTo>
                      <a:lnTo>
                        <a:pt x="107" y="978"/>
                      </a:lnTo>
                      <a:lnTo>
                        <a:pt x="110" y="970"/>
                      </a:lnTo>
                      <a:lnTo>
                        <a:pt x="113" y="961"/>
                      </a:lnTo>
                      <a:lnTo>
                        <a:pt x="115" y="951"/>
                      </a:lnTo>
                      <a:lnTo>
                        <a:pt x="118" y="943"/>
                      </a:lnTo>
                      <a:lnTo>
                        <a:pt x="118" y="933"/>
                      </a:lnTo>
                      <a:lnTo>
                        <a:pt x="116" y="923"/>
                      </a:lnTo>
                      <a:lnTo>
                        <a:pt x="114" y="915"/>
                      </a:lnTo>
                      <a:lnTo>
                        <a:pt x="110" y="906"/>
                      </a:lnTo>
                      <a:lnTo>
                        <a:pt x="106" y="893"/>
                      </a:lnTo>
                      <a:lnTo>
                        <a:pt x="102" y="879"/>
                      </a:lnTo>
                      <a:lnTo>
                        <a:pt x="100" y="865"/>
                      </a:lnTo>
                      <a:lnTo>
                        <a:pt x="99" y="851"/>
                      </a:lnTo>
                      <a:lnTo>
                        <a:pt x="100" y="845"/>
                      </a:lnTo>
                      <a:lnTo>
                        <a:pt x="104" y="838"/>
                      </a:lnTo>
                      <a:lnTo>
                        <a:pt x="107" y="833"/>
                      </a:lnTo>
                      <a:lnTo>
                        <a:pt x="111" y="826"/>
                      </a:lnTo>
                      <a:lnTo>
                        <a:pt x="121" y="814"/>
                      </a:lnTo>
                      <a:lnTo>
                        <a:pt x="128" y="801"/>
                      </a:lnTo>
                      <a:lnTo>
                        <a:pt x="132" y="789"/>
                      </a:lnTo>
                      <a:lnTo>
                        <a:pt x="134" y="776"/>
                      </a:lnTo>
                      <a:lnTo>
                        <a:pt x="135" y="770"/>
                      </a:lnTo>
                      <a:lnTo>
                        <a:pt x="136" y="765"/>
                      </a:lnTo>
                      <a:lnTo>
                        <a:pt x="138" y="759"/>
                      </a:lnTo>
                      <a:lnTo>
                        <a:pt x="141" y="754"/>
                      </a:lnTo>
                      <a:lnTo>
                        <a:pt x="190" y="791"/>
                      </a:lnTo>
                      <a:lnTo>
                        <a:pt x="196" y="795"/>
                      </a:lnTo>
                      <a:lnTo>
                        <a:pt x="202" y="796"/>
                      </a:lnTo>
                      <a:lnTo>
                        <a:pt x="206" y="796"/>
                      </a:lnTo>
                      <a:lnTo>
                        <a:pt x="210" y="795"/>
                      </a:lnTo>
                      <a:lnTo>
                        <a:pt x="214" y="792"/>
                      </a:lnTo>
                      <a:lnTo>
                        <a:pt x="217" y="787"/>
                      </a:lnTo>
                      <a:lnTo>
                        <a:pt x="219" y="783"/>
                      </a:lnTo>
                      <a:lnTo>
                        <a:pt x="221" y="776"/>
                      </a:lnTo>
                      <a:lnTo>
                        <a:pt x="227" y="749"/>
                      </a:lnTo>
                      <a:lnTo>
                        <a:pt x="231" y="725"/>
                      </a:lnTo>
                      <a:lnTo>
                        <a:pt x="233" y="712"/>
                      </a:lnTo>
                      <a:lnTo>
                        <a:pt x="233" y="698"/>
                      </a:lnTo>
                      <a:lnTo>
                        <a:pt x="234" y="684"/>
                      </a:lnTo>
                      <a:lnTo>
                        <a:pt x="235" y="671"/>
                      </a:lnTo>
                      <a:lnTo>
                        <a:pt x="241" y="661"/>
                      </a:lnTo>
                      <a:lnTo>
                        <a:pt x="252" y="647"/>
                      </a:lnTo>
                      <a:lnTo>
                        <a:pt x="262" y="633"/>
                      </a:lnTo>
                      <a:lnTo>
                        <a:pt x="270" y="622"/>
                      </a:lnTo>
                      <a:lnTo>
                        <a:pt x="271" y="608"/>
                      </a:lnTo>
                      <a:lnTo>
                        <a:pt x="270" y="595"/>
                      </a:lnTo>
                      <a:lnTo>
                        <a:pt x="268" y="583"/>
                      </a:lnTo>
                      <a:lnTo>
                        <a:pt x="263" y="569"/>
                      </a:lnTo>
                      <a:lnTo>
                        <a:pt x="262" y="560"/>
                      </a:lnTo>
                      <a:lnTo>
                        <a:pt x="262" y="550"/>
                      </a:lnTo>
                      <a:lnTo>
                        <a:pt x="263" y="539"/>
                      </a:lnTo>
                      <a:lnTo>
                        <a:pt x="263" y="529"/>
                      </a:lnTo>
                      <a:lnTo>
                        <a:pt x="262" y="510"/>
                      </a:lnTo>
                      <a:lnTo>
                        <a:pt x="261" y="492"/>
                      </a:lnTo>
                      <a:lnTo>
                        <a:pt x="262" y="484"/>
                      </a:lnTo>
                      <a:lnTo>
                        <a:pt x="263" y="474"/>
                      </a:lnTo>
                      <a:lnTo>
                        <a:pt x="267" y="465"/>
                      </a:lnTo>
                      <a:lnTo>
                        <a:pt x="271" y="456"/>
                      </a:lnTo>
                      <a:lnTo>
                        <a:pt x="284" y="432"/>
                      </a:lnTo>
                      <a:lnTo>
                        <a:pt x="298" y="406"/>
                      </a:lnTo>
                      <a:lnTo>
                        <a:pt x="304" y="392"/>
                      </a:lnTo>
                      <a:lnTo>
                        <a:pt x="309" y="379"/>
                      </a:lnTo>
                      <a:lnTo>
                        <a:pt x="312" y="366"/>
                      </a:lnTo>
                      <a:lnTo>
                        <a:pt x="313" y="354"/>
                      </a:lnTo>
                      <a:lnTo>
                        <a:pt x="314" y="348"/>
                      </a:lnTo>
                      <a:lnTo>
                        <a:pt x="313" y="341"/>
                      </a:lnTo>
                      <a:lnTo>
                        <a:pt x="311" y="335"/>
                      </a:lnTo>
                      <a:lnTo>
                        <a:pt x="308" y="327"/>
                      </a:lnTo>
                      <a:lnTo>
                        <a:pt x="306" y="321"/>
                      </a:lnTo>
                      <a:lnTo>
                        <a:pt x="303" y="313"/>
                      </a:lnTo>
                      <a:lnTo>
                        <a:pt x="302" y="306"/>
                      </a:lnTo>
                      <a:lnTo>
                        <a:pt x="303" y="297"/>
                      </a:lnTo>
                      <a:lnTo>
                        <a:pt x="304" y="289"/>
                      </a:lnTo>
                      <a:lnTo>
                        <a:pt x="304" y="283"/>
                      </a:lnTo>
                      <a:lnTo>
                        <a:pt x="303" y="278"/>
                      </a:lnTo>
                      <a:lnTo>
                        <a:pt x="301" y="274"/>
                      </a:lnTo>
                      <a:lnTo>
                        <a:pt x="299" y="271"/>
                      </a:lnTo>
                      <a:lnTo>
                        <a:pt x="296" y="269"/>
                      </a:lnTo>
                      <a:lnTo>
                        <a:pt x="293" y="268"/>
                      </a:lnTo>
                      <a:lnTo>
                        <a:pt x="288" y="266"/>
                      </a:lnTo>
                      <a:lnTo>
                        <a:pt x="280" y="263"/>
                      </a:lnTo>
                      <a:lnTo>
                        <a:pt x="271" y="259"/>
                      </a:lnTo>
                      <a:lnTo>
                        <a:pt x="267" y="256"/>
                      </a:lnTo>
                      <a:lnTo>
                        <a:pt x="262" y="252"/>
                      </a:lnTo>
                      <a:lnTo>
                        <a:pt x="258" y="246"/>
                      </a:lnTo>
                      <a:lnTo>
                        <a:pt x="255" y="239"/>
                      </a:lnTo>
                      <a:lnTo>
                        <a:pt x="254" y="234"/>
                      </a:lnTo>
                      <a:lnTo>
                        <a:pt x="254" y="231"/>
                      </a:lnTo>
                      <a:lnTo>
                        <a:pt x="256" y="227"/>
                      </a:lnTo>
                      <a:lnTo>
                        <a:pt x="258" y="224"/>
                      </a:lnTo>
                      <a:lnTo>
                        <a:pt x="266" y="217"/>
                      </a:lnTo>
                      <a:lnTo>
                        <a:pt x="274" y="211"/>
                      </a:lnTo>
                      <a:lnTo>
                        <a:pt x="297" y="201"/>
                      </a:lnTo>
                      <a:lnTo>
                        <a:pt x="314" y="195"/>
                      </a:lnTo>
                      <a:lnTo>
                        <a:pt x="317" y="193"/>
                      </a:lnTo>
                      <a:lnTo>
                        <a:pt x="320" y="192"/>
                      </a:lnTo>
                      <a:lnTo>
                        <a:pt x="322" y="190"/>
                      </a:lnTo>
                      <a:lnTo>
                        <a:pt x="323" y="187"/>
                      </a:lnTo>
                      <a:lnTo>
                        <a:pt x="325" y="182"/>
                      </a:lnTo>
                      <a:lnTo>
                        <a:pt x="325" y="176"/>
                      </a:lnTo>
                      <a:lnTo>
                        <a:pt x="323" y="164"/>
                      </a:lnTo>
                      <a:lnTo>
                        <a:pt x="320" y="152"/>
                      </a:lnTo>
                      <a:lnTo>
                        <a:pt x="320" y="149"/>
                      </a:lnTo>
                      <a:lnTo>
                        <a:pt x="321" y="146"/>
                      </a:lnTo>
                      <a:lnTo>
                        <a:pt x="323" y="143"/>
                      </a:lnTo>
                      <a:lnTo>
                        <a:pt x="326" y="140"/>
                      </a:lnTo>
                      <a:lnTo>
                        <a:pt x="333" y="137"/>
                      </a:lnTo>
                      <a:lnTo>
                        <a:pt x="340" y="135"/>
                      </a:lnTo>
                      <a:lnTo>
                        <a:pt x="349" y="132"/>
                      </a:lnTo>
                      <a:lnTo>
                        <a:pt x="354" y="128"/>
                      </a:lnTo>
                      <a:lnTo>
                        <a:pt x="357" y="125"/>
                      </a:lnTo>
                      <a:lnTo>
                        <a:pt x="358" y="122"/>
                      </a:lnTo>
                      <a:lnTo>
                        <a:pt x="360" y="118"/>
                      </a:lnTo>
                      <a:lnTo>
                        <a:pt x="358" y="113"/>
                      </a:lnTo>
                      <a:lnTo>
                        <a:pt x="357" y="103"/>
                      </a:lnTo>
                      <a:lnTo>
                        <a:pt x="358" y="92"/>
                      </a:lnTo>
                      <a:lnTo>
                        <a:pt x="361" y="83"/>
                      </a:lnTo>
                      <a:lnTo>
                        <a:pt x="365" y="76"/>
                      </a:lnTo>
                      <a:lnTo>
                        <a:pt x="370" y="68"/>
                      </a:lnTo>
                      <a:lnTo>
                        <a:pt x="377" y="60"/>
                      </a:lnTo>
                      <a:lnTo>
                        <a:pt x="385" y="53"/>
                      </a:lnTo>
                      <a:lnTo>
                        <a:pt x="394" y="44"/>
                      </a:lnTo>
                      <a:lnTo>
                        <a:pt x="399" y="38"/>
                      </a:lnTo>
                      <a:lnTo>
                        <a:pt x="407" y="29"/>
                      </a:lnTo>
                      <a:lnTo>
                        <a:pt x="416" y="19"/>
                      </a:lnTo>
                      <a:lnTo>
                        <a:pt x="425" y="12"/>
                      </a:lnTo>
                      <a:lnTo>
                        <a:pt x="431" y="8"/>
                      </a:lnTo>
                      <a:lnTo>
                        <a:pt x="436" y="4"/>
                      </a:lnTo>
                      <a:lnTo>
                        <a:pt x="442" y="2"/>
                      </a:lnTo>
                      <a:lnTo>
                        <a:pt x="447" y="1"/>
                      </a:lnTo>
                      <a:lnTo>
                        <a:pt x="452" y="0"/>
                      </a:lnTo>
                      <a:lnTo>
                        <a:pt x="457" y="1"/>
                      </a:lnTo>
                      <a:lnTo>
                        <a:pt x="462" y="3"/>
                      </a:lnTo>
                      <a:lnTo>
                        <a:pt x="466" y="6"/>
                      </a:lnTo>
                      <a:lnTo>
                        <a:pt x="468" y="11"/>
                      </a:lnTo>
                      <a:lnTo>
                        <a:pt x="469" y="17"/>
                      </a:lnTo>
                      <a:lnTo>
                        <a:pt x="468" y="25"/>
                      </a:lnTo>
                      <a:lnTo>
                        <a:pt x="465" y="33"/>
                      </a:lnTo>
                      <a:lnTo>
                        <a:pt x="462" y="51"/>
                      </a:lnTo>
                      <a:lnTo>
                        <a:pt x="459" y="63"/>
                      </a:lnTo>
                      <a:lnTo>
                        <a:pt x="459" y="73"/>
                      </a:lnTo>
                      <a:lnTo>
                        <a:pt x="460" y="85"/>
                      </a:lnTo>
                      <a:lnTo>
                        <a:pt x="462" y="96"/>
                      </a:lnTo>
                      <a:lnTo>
                        <a:pt x="465" y="108"/>
                      </a:lnTo>
                      <a:lnTo>
                        <a:pt x="468" y="119"/>
                      </a:lnTo>
                      <a:lnTo>
                        <a:pt x="470" y="130"/>
                      </a:lnTo>
                      <a:lnTo>
                        <a:pt x="472" y="140"/>
                      </a:lnTo>
                      <a:lnTo>
                        <a:pt x="471" y="150"/>
                      </a:lnTo>
                      <a:lnTo>
                        <a:pt x="470" y="155"/>
                      </a:lnTo>
                      <a:lnTo>
                        <a:pt x="468" y="161"/>
                      </a:lnTo>
                      <a:lnTo>
                        <a:pt x="464" y="165"/>
                      </a:lnTo>
                      <a:lnTo>
                        <a:pt x="461" y="170"/>
                      </a:lnTo>
                      <a:lnTo>
                        <a:pt x="455" y="178"/>
                      </a:lnTo>
                      <a:lnTo>
                        <a:pt x="449" y="187"/>
                      </a:lnTo>
                      <a:lnTo>
                        <a:pt x="447" y="193"/>
                      </a:lnTo>
                      <a:lnTo>
                        <a:pt x="446" y="200"/>
                      </a:lnTo>
                      <a:lnTo>
                        <a:pt x="445" y="207"/>
                      </a:lnTo>
                      <a:lnTo>
                        <a:pt x="445" y="216"/>
                      </a:lnTo>
                      <a:lnTo>
                        <a:pt x="445" y="232"/>
                      </a:lnTo>
                      <a:lnTo>
                        <a:pt x="447" y="246"/>
                      </a:lnTo>
                      <a:lnTo>
                        <a:pt x="447" y="253"/>
                      </a:lnTo>
                      <a:lnTo>
                        <a:pt x="449" y="259"/>
                      </a:lnTo>
                      <a:lnTo>
                        <a:pt x="451" y="265"/>
                      </a:lnTo>
                      <a:lnTo>
                        <a:pt x="456" y="271"/>
                      </a:lnTo>
                      <a:lnTo>
                        <a:pt x="460" y="276"/>
                      </a:lnTo>
                      <a:lnTo>
                        <a:pt x="463" y="282"/>
                      </a:lnTo>
                      <a:lnTo>
                        <a:pt x="466" y="288"/>
                      </a:lnTo>
                      <a:lnTo>
                        <a:pt x="469" y="295"/>
                      </a:lnTo>
                      <a:lnTo>
                        <a:pt x="458" y="309"/>
                      </a:lnTo>
                      <a:lnTo>
                        <a:pt x="443" y="324"/>
                      </a:lnTo>
                      <a:lnTo>
                        <a:pt x="438" y="334"/>
                      </a:lnTo>
                      <a:lnTo>
                        <a:pt x="434" y="342"/>
                      </a:lnTo>
                      <a:lnTo>
                        <a:pt x="431" y="349"/>
                      </a:lnTo>
                      <a:lnTo>
                        <a:pt x="426" y="355"/>
                      </a:lnTo>
                      <a:lnTo>
                        <a:pt x="417" y="367"/>
                      </a:lnTo>
                      <a:lnTo>
                        <a:pt x="403" y="382"/>
                      </a:lnTo>
                      <a:lnTo>
                        <a:pt x="392" y="394"/>
                      </a:lnTo>
                      <a:lnTo>
                        <a:pt x="382" y="406"/>
                      </a:lnTo>
                      <a:lnTo>
                        <a:pt x="372" y="418"/>
                      </a:lnTo>
                      <a:lnTo>
                        <a:pt x="366" y="430"/>
                      </a:lnTo>
                      <a:lnTo>
                        <a:pt x="363" y="436"/>
                      </a:lnTo>
                      <a:lnTo>
                        <a:pt x="361" y="444"/>
                      </a:lnTo>
                      <a:lnTo>
                        <a:pt x="360" y="450"/>
                      </a:lnTo>
                      <a:lnTo>
                        <a:pt x="360" y="458"/>
                      </a:lnTo>
                      <a:lnTo>
                        <a:pt x="360" y="465"/>
                      </a:lnTo>
                      <a:lnTo>
                        <a:pt x="361" y="473"/>
                      </a:lnTo>
                      <a:lnTo>
                        <a:pt x="364" y="482"/>
                      </a:lnTo>
                      <a:lnTo>
                        <a:pt x="367" y="490"/>
                      </a:lnTo>
                      <a:lnTo>
                        <a:pt x="375" y="502"/>
                      </a:lnTo>
                      <a:lnTo>
                        <a:pt x="379" y="509"/>
                      </a:lnTo>
                      <a:lnTo>
                        <a:pt x="380" y="513"/>
                      </a:lnTo>
                      <a:lnTo>
                        <a:pt x="379" y="517"/>
                      </a:lnTo>
                      <a:lnTo>
                        <a:pt x="377" y="524"/>
                      </a:lnTo>
                      <a:lnTo>
                        <a:pt x="372" y="532"/>
                      </a:lnTo>
                      <a:lnTo>
                        <a:pt x="364" y="549"/>
                      </a:lnTo>
                      <a:lnTo>
                        <a:pt x="354" y="564"/>
                      </a:lnTo>
                      <a:lnTo>
                        <a:pt x="344" y="579"/>
                      </a:lnTo>
                      <a:lnTo>
                        <a:pt x="336" y="595"/>
                      </a:lnTo>
                      <a:lnTo>
                        <a:pt x="331" y="604"/>
                      </a:lnTo>
                      <a:lnTo>
                        <a:pt x="329" y="613"/>
                      </a:lnTo>
                      <a:lnTo>
                        <a:pt x="328" y="622"/>
                      </a:lnTo>
                      <a:lnTo>
                        <a:pt x="330" y="631"/>
                      </a:lnTo>
                      <a:lnTo>
                        <a:pt x="336" y="648"/>
                      </a:lnTo>
                      <a:lnTo>
                        <a:pt x="341" y="666"/>
                      </a:lnTo>
                      <a:lnTo>
                        <a:pt x="344" y="673"/>
                      </a:lnTo>
                      <a:lnTo>
                        <a:pt x="349" y="677"/>
                      </a:lnTo>
                      <a:lnTo>
                        <a:pt x="353" y="681"/>
                      </a:lnTo>
                      <a:lnTo>
                        <a:pt x="358" y="685"/>
                      </a:lnTo>
                      <a:lnTo>
                        <a:pt x="363" y="688"/>
                      </a:lnTo>
                      <a:lnTo>
                        <a:pt x="366" y="693"/>
                      </a:lnTo>
                      <a:lnTo>
                        <a:pt x="367" y="697"/>
                      </a:lnTo>
                      <a:lnTo>
                        <a:pt x="368" y="700"/>
                      </a:lnTo>
                      <a:lnTo>
                        <a:pt x="368" y="704"/>
                      </a:lnTo>
                      <a:lnTo>
                        <a:pt x="368" y="710"/>
                      </a:lnTo>
                      <a:lnTo>
                        <a:pt x="367" y="715"/>
                      </a:lnTo>
                      <a:lnTo>
                        <a:pt x="366" y="721"/>
                      </a:lnTo>
                      <a:lnTo>
                        <a:pt x="363" y="727"/>
                      </a:lnTo>
                      <a:lnTo>
                        <a:pt x="361" y="733"/>
                      </a:lnTo>
                      <a:lnTo>
                        <a:pt x="354" y="744"/>
                      </a:lnTo>
                      <a:lnTo>
                        <a:pt x="347" y="756"/>
                      </a:lnTo>
                      <a:lnTo>
                        <a:pt x="341" y="767"/>
                      </a:lnTo>
                      <a:lnTo>
                        <a:pt x="337" y="779"/>
                      </a:lnTo>
                      <a:lnTo>
                        <a:pt x="336" y="784"/>
                      </a:lnTo>
                      <a:lnTo>
                        <a:pt x="337" y="789"/>
                      </a:lnTo>
                      <a:lnTo>
                        <a:pt x="338" y="796"/>
                      </a:lnTo>
                      <a:lnTo>
                        <a:pt x="340" y="801"/>
                      </a:lnTo>
                      <a:lnTo>
                        <a:pt x="345" y="812"/>
                      </a:lnTo>
                      <a:lnTo>
                        <a:pt x="351" y="823"/>
                      </a:lnTo>
                      <a:lnTo>
                        <a:pt x="353" y="829"/>
                      </a:lnTo>
                      <a:lnTo>
                        <a:pt x="354" y="835"/>
                      </a:lnTo>
                      <a:lnTo>
                        <a:pt x="354" y="841"/>
                      </a:lnTo>
                      <a:lnTo>
                        <a:pt x="353" y="848"/>
                      </a:lnTo>
                      <a:lnTo>
                        <a:pt x="351" y="852"/>
                      </a:lnTo>
                      <a:lnTo>
                        <a:pt x="348" y="856"/>
                      </a:lnTo>
                      <a:lnTo>
                        <a:pt x="344" y="860"/>
                      </a:lnTo>
                      <a:lnTo>
                        <a:pt x="341" y="864"/>
                      </a:lnTo>
                      <a:lnTo>
                        <a:pt x="338" y="867"/>
                      </a:lnTo>
                      <a:lnTo>
                        <a:pt x="335" y="872"/>
                      </a:lnTo>
                      <a:lnTo>
                        <a:pt x="331" y="876"/>
                      </a:lnTo>
                      <a:lnTo>
                        <a:pt x="329" y="881"/>
                      </a:lnTo>
                      <a:lnTo>
                        <a:pt x="329" y="881"/>
                      </a:lnTo>
                      <a:lnTo>
                        <a:pt x="304" y="867"/>
                      </a:lnTo>
                      <a:lnTo>
                        <a:pt x="296" y="867"/>
                      </a:lnTo>
                      <a:lnTo>
                        <a:pt x="288" y="869"/>
                      </a:lnTo>
                      <a:lnTo>
                        <a:pt x="280" y="872"/>
                      </a:lnTo>
                      <a:lnTo>
                        <a:pt x="272" y="876"/>
                      </a:lnTo>
                      <a:lnTo>
                        <a:pt x="264" y="880"/>
                      </a:lnTo>
                      <a:lnTo>
                        <a:pt x="257" y="884"/>
                      </a:lnTo>
                      <a:lnTo>
                        <a:pt x="252" y="890"/>
                      </a:lnTo>
                      <a:lnTo>
                        <a:pt x="246" y="896"/>
                      </a:lnTo>
                      <a:lnTo>
                        <a:pt x="236" y="910"/>
                      </a:lnTo>
                      <a:lnTo>
                        <a:pt x="225" y="922"/>
                      </a:lnTo>
                      <a:lnTo>
                        <a:pt x="214" y="934"/>
                      </a:lnTo>
                      <a:lnTo>
                        <a:pt x="204" y="948"/>
                      </a:lnTo>
                      <a:lnTo>
                        <a:pt x="196" y="962"/>
                      </a:lnTo>
                      <a:lnTo>
                        <a:pt x="190" y="975"/>
                      </a:lnTo>
                      <a:lnTo>
                        <a:pt x="186" y="982"/>
                      </a:lnTo>
                      <a:lnTo>
                        <a:pt x="181" y="987"/>
                      </a:lnTo>
                      <a:lnTo>
                        <a:pt x="176" y="992"/>
                      </a:lnTo>
                      <a:lnTo>
                        <a:pt x="168" y="997"/>
                      </a:lnTo>
                      <a:lnTo>
                        <a:pt x="163" y="999"/>
                      </a:lnTo>
                      <a:lnTo>
                        <a:pt x="159" y="1001"/>
                      </a:lnTo>
                      <a:lnTo>
                        <a:pt x="155" y="1004"/>
                      </a:lnTo>
                      <a:lnTo>
                        <a:pt x="154" y="1007"/>
                      </a:lnTo>
                      <a:lnTo>
                        <a:pt x="153" y="1010"/>
                      </a:lnTo>
                      <a:lnTo>
                        <a:pt x="153" y="1013"/>
                      </a:lnTo>
                      <a:lnTo>
                        <a:pt x="154" y="1016"/>
                      </a:lnTo>
                      <a:lnTo>
                        <a:pt x="155" y="1019"/>
                      </a:lnTo>
                      <a:lnTo>
                        <a:pt x="165" y="1035"/>
                      </a:lnTo>
                      <a:lnTo>
                        <a:pt x="174" y="1049"/>
                      </a:lnTo>
                      <a:lnTo>
                        <a:pt x="175" y="1053"/>
                      </a:lnTo>
                      <a:lnTo>
                        <a:pt x="176" y="1056"/>
                      </a:lnTo>
                      <a:lnTo>
                        <a:pt x="175" y="1059"/>
                      </a:lnTo>
                      <a:lnTo>
                        <a:pt x="174" y="1063"/>
                      </a:lnTo>
                      <a:lnTo>
                        <a:pt x="172" y="1065"/>
                      </a:lnTo>
                      <a:lnTo>
                        <a:pt x="168" y="1066"/>
                      </a:lnTo>
                      <a:lnTo>
                        <a:pt x="165" y="1067"/>
                      </a:lnTo>
                      <a:lnTo>
                        <a:pt x="161" y="1068"/>
                      </a:lnTo>
                      <a:lnTo>
                        <a:pt x="145" y="1069"/>
                      </a:lnTo>
                      <a:lnTo>
                        <a:pt x="131" y="1070"/>
                      </a:lnTo>
                      <a:lnTo>
                        <a:pt x="125" y="1071"/>
                      </a:lnTo>
                      <a:lnTo>
                        <a:pt x="121" y="1073"/>
                      </a:lnTo>
                      <a:lnTo>
                        <a:pt x="116" y="1076"/>
                      </a:lnTo>
                      <a:lnTo>
                        <a:pt x="114" y="1079"/>
                      </a:lnTo>
                      <a:lnTo>
                        <a:pt x="108" y="1086"/>
                      </a:lnTo>
                      <a:lnTo>
                        <a:pt x="101" y="1094"/>
                      </a:lnTo>
                      <a:lnTo>
                        <a:pt x="94" y="1098"/>
                      </a:lnTo>
                      <a:lnTo>
                        <a:pt x="87" y="1104"/>
                      </a:lnTo>
                      <a:lnTo>
                        <a:pt x="83" y="1110"/>
                      </a:lnTo>
                      <a:lnTo>
                        <a:pt x="80" y="1118"/>
                      </a:lnTo>
                      <a:lnTo>
                        <a:pt x="77" y="1124"/>
                      </a:lnTo>
                      <a:lnTo>
                        <a:pt x="74" y="1131"/>
                      </a:lnTo>
                      <a:lnTo>
                        <a:pt x="72" y="1136"/>
                      </a:lnTo>
                      <a:lnTo>
                        <a:pt x="69" y="1143"/>
                      </a:lnTo>
                      <a:lnTo>
                        <a:pt x="64" y="1148"/>
                      </a:lnTo>
                      <a:lnTo>
                        <a:pt x="57" y="1152"/>
                      </a:lnTo>
                      <a:lnTo>
                        <a:pt x="57" y="1152"/>
                      </a:lnTo>
                      <a:lnTo>
                        <a:pt x="16" y="1160"/>
                      </a:lnTo>
                      <a:lnTo>
                        <a:pt x="0" y="1142"/>
                      </a:lnTo>
                      <a:lnTo>
                        <a:pt x="0" y="1142"/>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3" name="Freeform 73">
                  <a:extLst>
                    <a:ext uri="{FF2B5EF4-FFF2-40B4-BE49-F238E27FC236}">
                      <a16:creationId xmlns:a16="http://schemas.microsoft.com/office/drawing/2014/main" id="{458FF50A-5EEC-4DB5-B848-CDAACBB7EABF}"/>
                    </a:ext>
                  </a:extLst>
                </p:cNvPr>
                <p:cNvSpPr>
                  <a:spLocks/>
                </p:cNvSpPr>
                <p:nvPr/>
              </p:nvSpPr>
              <p:spPr bwMode="auto">
                <a:xfrm>
                  <a:off x="1660821" y="2841886"/>
                  <a:ext cx="552310" cy="775934"/>
                </a:xfrm>
                <a:custGeom>
                  <a:avLst/>
                  <a:gdLst>
                    <a:gd name="T0" fmla="*/ 772 w 1666"/>
                    <a:gd name="T1" fmla="*/ 481 h 2513"/>
                    <a:gd name="T2" fmla="*/ 761 w 1666"/>
                    <a:gd name="T3" fmla="*/ 380 h 2513"/>
                    <a:gd name="T4" fmla="*/ 802 w 1666"/>
                    <a:gd name="T5" fmla="*/ 286 h 2513"/>
                    <a:gd name="T6" fmla="*/ 830 w 1666"/>
                    <a:gd name="T7" fmla="*/ 176 h 2513"/>
                    <a:gd name="T8" fmla="*/ 909 w 1666"/>
                    <a:gd name="T9" fmla="*/ 184 h 2513"/>
                    <a:gd name="T10" fmla="*/ 1006 w 1666"/>
                    <a:gd name="T11" fmla="*/ 148 h 2513"/>
                    <a:gd name="T12" fmla="*/ 1099 w 1666"/>
                    <a:gd name="T13" fmla="*/ 19 h 2513"/>
                    <a:gd name="T14" fmla="*/ 1235 w 1666"/>
                    <a:gd name="T15" fmla="*/ 8 h 2513"/>
                    <a:gd name="T16" fmla="*/ 1403 w 1666"/>
                    <a:gd name="T17" fmla="*/ 35 h 2513"/>
                    <a:gd name="T18" fmla="*/ 1412 w 1666"/>
                    <a:gd name="T19" fmla="*/ 136 h 2513"/>
                    <a:gd name="T20" fmla="*/ 1399 w 1666"/>
                    <a:gd name="T21" fmla="*/ 291 h 2513"/>
                    <a:gd name="T22" fmla="*/ 1394 w 1666"/>
                    <a:gd name="T23" fmla="*/ 352 h 2513"/>
                    <a:gd name="T24" fmla="*/ 1386 w 1666"/>
                    <a:gd name="T25" fmla="*/ 433 h 2513"/>
                    <a:gd name="T26" fmla="*/ 1396 w 1666"/>
                    <a:gd name="T27" fmla="*/ 510 h 2513"/>
                    <a:gd name="T28" fmla="*/ 1360 w 1666"/>
                    <a:gd name="T29" fmla="*/ 565 h 2513"/>
                    <a:gd name="T30" fmla="*/ 1324 w 1666"/>
                    <a:gd name="T31" fmla="*/ 615 h 2513"/>
                    <a:gd name="T32" fmla="*/ 1345 w 1666"/>
                    <a:gd name="T33" fmla="*/ 683 h 2513"/>
                    <a:gd name="T34" fmla="*/ 1335 w 1666"/>
                    <a:gd name="T35" fmla="*/ 797 h 2513"/>
                    <a:gd name="T36" fmla="*/ 1281 w 1666"/>
                    <a:gd name="T37" fmla="*/ 1059 h 2513"/>
                    <a:gd name="T38" fmla="*/ 1458 w 1666"/>
                    <a:gd name="T39" fmla="*/ 1126 h 2513"/>
                    <a:gd name="T40" fmla="*/ 1541 w 1666"/>
                    <a:gd name="T41" fmla="*/ 1078 h 2513"/>
                    <a:gd name="T42" fmla="*/ 1629 w 1666"/>
                    <a:gd name="T43" fmla="*/ 1106 h 2513"/>
                    <a:gd name="T44" fmla="*/ 1643 w 1666"/>
                    <a:gd name="T45" fmla="*/ 1273 h 2513"/>
                    <a:gd name="T46" fmla="*/ 1627 w 1666"/>
                    <a:gd name="T47" fmla="*/ 1398 h 2513"/>
                    <a:gd name="T48" fmla="*/ 1556 w 1666"/>
                    <a:gd name="T49" fmla="*/ 1621 h 2513"/>
                    <a:gd name="T50" fmla="*/ 1430 w 1666"/>
                    <a:gd name="T51" fmla="*/ 1735 h 2513"/>
                    <a:gd name="T52" fmla="*/ 1405 w 1666"/>
                    <a:gd name="T53" fmla="*/ 1820 h 2513"/>
                    <a:gd name="T54" fmla="*/ 1365 w 1666"/>
                    <a:gd name="T55" fmla="*/ 1900 h 2513"/>
                    <a:gd name="T56" fmla="*/ 1308 w 1666"/>
                    <a:gd name="T57" fmla="*/ 1984 h 2513"/>
                    <a:gd name="T58" fmla="*/ 1180 w 1666"/>
                    <a:gd name="T59" fmla="*/ 2089 h 2513"/>
                    <a:gd name="T60" fmla="*/ 1059 w 1666"/>
                    <a:gd name="T61" fmla="*/ 2075 h 2513"/>
                    <a:gd name="T62" fmla="*/ 1077 w 1666"/>
                    <a:gd name="T63" fmla="*/ 1986 h 2513"/>
                    <a:gd name="T64" fmla="*/ 948 w 1666"/>
                    <a:gd name="T65" fmla="*/ 1932 h 2513"/>
                    <a:gd name="T66" fmla="*/ 878 w 1666"/>
                    <a:gd name="T67" fmla="*/ 1995 h 2513"/>
                    <a:gd name="T68" fmla="*/ 784 w 1666"/>
                    <a:gd name="T69" fmla="*/ 1952 h 2513"/>
                    <a:gd name="T70" fmla="*/ 731 w 1666"/>
                    <a:gd name="T71" fmla="*/ 1996 h 2513"/>
                    <a:gd name="T72" fmla="*/ 676 w 1666"/>
                    <a:gd name="T73" fmla="*/ 2020 h 2513"/>
                    <a:gd name="T74" fmla="*/ 629 w 1666"/>
                    <a:gd name="T75" fmla="*/ 2035 h 2513"/>
                    <a:gd name="T76" fmla="*/ 558 w 1666"/>
                    <a:gd name="T77" fmla="*/ 2119 h 2513"/>
                    <a:gd name="T78" fmla="*/ 528 w 1666"/>
                    <a:gd name="T79" fmla="*/ 2251 h 2513"/>
                    <a:gd name="T80" fmla="*/ 514 w 1666"/>
                    <a:gd name="T81" fmla="*/ 2332 h 2513"/>
                    <a:gd name="T82" fmla="*/ 424 w 1666"/>
                    <a:gd name="T83" fmla="*/ 2388 h 2513"/>
                    <a:gd name="T84" fmla="*/ 355 w 1666"/>
                    <a:gd name="T85" fmla="*/ 2445 h 2513"/>
                    <a:gd name="T86" fmla="*/ 258 w 1666"/>
                    <a:gd name="T87" fmla="*/ 2513 h 2513"/>
                    <a:gd name="T88" fmla="*/ 139 w 1666"/>
                    <a:gd name="T89" fmla="*/ 2442 h 2513"/>
                    <a:gd name="T90" fmla="*/ 69 w 1666"/>
                    <a:gd name="T91" fmla="*/ 2368 h 2513"/>
                    <a:gd name="T92" fmla="*/ 14 w 1666"/>
                    <a:gd name="T93" fmla="*/ 2288 h 2513"/>
                    <a:gd name="T94" fmla="*/ 31 w 1666"/>
                    <a:gd name="T95" fmla="*/ 2237 h 2513"/>
                    <a:gd name="T96" fmla="*/ 47 w 1666"/>
                    <a:gd name="T97" fmla="*/ 2146 h 2513"/>
                    <a:gd name="T98" fmla="*/ 52 w 1666"/>
                    <a:gd name="T99" fmla="*/ 2002 h 2513"/>
                    <a:gd name="T100" fmla="*/ 74 w 1666"/>
                    <a:gd name="T101" fmla="*/ 1899 h 2513"/>
                    <a:gd name="T102" fmla="*/ 116 w 1666"/>
                    <a:gd name="T103" fmla="*/ 1812 h 2513"/>
                    <a:gd name="T104" fmla="*/ 141 w 1666"/>
                    <a:gd name="T105" fmla="*/ 1677 h 2513"/>
                    <a:gd name="T106" fmla="*/ 196 w 1666"/>
                    <a:gd name="T107" fmla="*/ 1579 h 2513"/>
                    <a:gd name="T108" fmla="*/ 251 w 1666"/>
                    <a:gd name="T109" fmla="*/ 1474 h 2513"/>
                    <a:gd name="T110" fmla="*/ 302 w 1666"/>
                    <a:gd name="T111" fmla="*/ 1411 h 2513"/>
                    <a:gd name="T112" fmla="*/ 362 w 1666"/>
                    <a:gd name="T113" fmla="*/ 1313 h 2513"/>
                    <a:gd name="T114" fmla="*/ 392 w 1666"/>
                    <a:gd name="T115" fmla="*/ 1229 h 2513"/>
                    <a:gd name="T116" fmla="*/ 447 w 1666"/>
                    <a:gd name="T117" fmla="*/ 1160 h 2513"/>
                    <a:gd name="T118" fmla="*/ 526 w 1666"/>
                    <a:gd name="T119" fmla="*/ 954 h 2513"/>
                    <a:gd name="T120" fmla="*/ 587 w 1666"/>
                    <a:gd name="T121" fmla="*/ 826 h 2513"/>
                    <a:gd name="T122" fmla="*/ 664 w 1666"/>
                    <a:gd name="T123" fmla="*/ 721 h 2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6" h="2513">
                      <a:moveTo>
                        <a:pt x="734" y="614"/>
                      </a:moveTo>
                      <a:lnTo>
                        <a:pt x="735" y="605"/>
                      </a:lnTo>
                      <a:lnTo>
                        <a:pt x="736" y="597"/>
                      </a:lnTo>
                      <a:lnTo>
                        <a:pt x="736" y="590"/>
                      </a:lnTo>
                      <a:lnTo>
                        <a:pt x="736" y="582"/>
                      </a:lnTo>
                      <a:lnTo>
                        <a:pt x="734" y="576"/>
                      </a:lnTo>
                      <a:lnTo>
                        <a:pt x="733" y="569"/>
                      </a:lnTo>
                      <a:lnTo>
                        <a:pt x="733" y="561"/>
                      </a:lnTo>
                      <a:lnTo>
                        <a:pt x="733" y="552"/>
                      </a:lnTo>
                      <a:lnTo>
                        <a:pt x="742" y="532"/>
                      </a:lnTo>
                      <a:lnTo>
                        <a:pt x="742" y="532"/>
                      </a:lnTo>
                      <a:lnTo>
                        <a:pt x="750" y="515"/>
                      </a:lnTo>
                      <a:lnTo>
                        <a:pt x="764" y="492"/>
                      </a:lnTo>
                      <a:lnTo>
                        <a:pt x="772" y="481"/>
                      </a:lnTo>
                      <a:lnTo>
                        <a:pt x="780" y="470"/>
                      </a:lnTo>
                      <a:lnTo>
                        <a:pt x="784" y="467"/>
                      </a:lnTo>
                      <a:lnTo>
                        <a:pt x="788" y="463"/>
                      </a:lnTo>
                      <a:lnTo>
                        <a:pt x="791" y="461"/>
                      </a:lnTo>
                      <a:lnTo>
                        <a:pt x="793" y="459"/>
                      </a:lnTo>
                      <a:lnTo>
                        <a:pt x="794" y="454"/>
                      </a:lnTo>
                      <a:lnTo>
                        <a:pt x="794" y="447"/>
                      </a:lnTo>
                      <a:lnTo>
                        <a:pt x="793" y="441"/>
                      </a:lnTo>
                      <a:lnTo>
                        <a:pt x="791" y="435"/>
                      </a:lnTo>
                      <a:lnTo>
                        <a:pt x="785" y="422"/>
                      </a:lnTo>
                      <a:lnTo>
                        <a:pt x="777" y="411"/>
                      </a:lnTo>
                      <a:lnTo>
                        <a:pt x="770" y="399"/>
                      </a:lnTo>
                      <a:lnTo>
                        <a:pt x="763" y="387"/>
                      </a:lnTo>
                      <a:lnTo>
                        <a:pt x="761" y="380"/>
                      </a:lnTo>
                      <a:lnTo>
                        <a:pt x="760" y="374"/>
                      </a:lnTo>
                      <a:lnTo>
                        <a:pt x="760" y="367"/>
                      </a:lnTo>
                      <a:lnTo>
                        <a:pt x="761" y="361"/>
                      </a:lnTo>
                      <a:lnTo>
                        <a:pt x="765" y="360"/>
                      </a:lnTo>
                      <a:lnTo>
                        <a:pt x="770" y="358"/>
                      </a:lnTo>
                      <a:lnTo>
                        <a:pt x="774" y="354"/>
                      </a:lnTo>
                      <a:lnTo>
                        <a:pt x="777" y="351"/>
                      </a:lnTo>
                      <a:lnTo>
                        <a:pt x="785" y="344"/>
                      </a:lnTo>
                      <a:lnTo>
                        <a:pt x="790" y="334"/>
                      </a:lnTo>
                      <a:lnTo>
                        <a:pt x="794" y="323"/>
                      </a:lnTo>
                      <a:lnTo>
                        <a:pt x="799" y="312"/>
                      </a:lnTo>
                      <a:lnTo>
                        <a:pt x="801" y="303"/>
                      </a:lnTo>
                      <a:lnTo>
                        <a:pt x="802" y="293"/>
                      </a:lnTo>
                      <a:lnTo>
                        <a:pt x="802" y="286"/>
                      </a:lnTo>
                      <a:lnTo>
                        <a:pt x="801" y="281"/>
                      </a:lnTo>
                      <a:lnTo>
                        <a:pt x="800" y="276"/>
                      </a:lnTo>
                      <a:lnTo>
                        <a:pt x="798" y="270"/>
                      </a:lnTo>
                      <a:lnTo>
                        <a:pt x="794" y="259"/>
                      </a:lnTo>
                      <a:lnTo>
                        <a:pt x="789" y="246"/>
                      </a:lnTo>
                      <a:lnTo>
                        <a:pt x="788" y="240"/>
                      </a:lnTo>
                      <a:lnTo>
                        <a:pt x="788" y="232"/>
                      </a:lnTo>
                      <a:lnTo>
                        <a:pt x="789" y="225"/>
                      </a:lnTo>
                      <a:lnTo>
                        <a:pt x="792" y="218"/>
                      </a:lnTo>
                      <a:lnTo>
                        <a:pt x="800" y="205"/>
                      </a:lnTo>
                      <a:lnTo>
                        <a:pt x="810" y="192"/>
                      </a:lnTo>
                      <a:lnTo>
                        <a:pt x="817" y="185"/>
                      </a:lnTo>
                      <a:lnTo>
                        <a:pt x="824" y="179"/>
                      </a:lnTo>
                      <a:lnTo>
                        <a:pt x="830" y="176"/>
                      </a:lnTo>
                      <a:lnTo>
                        <a:pt x="836" y="174"/>
                      </a:lnTo>
                      <a:lnTo>
                        <a:pt x="841" y="173"/>
                      </a:lnTo>
                      <a:lnTo>
                        <a:pt x="845" y="172"/>
                      </a:lnTo>
                      <a:lnTo>
                        <a:pt x="850" y="173"/>
                      </a:lnTo>
                      <a:lnTo>
                        <a:pt x="855" y="174"/>
                      </a:lnTo>
                      <a:lnTo>
                        <a:pt x="864" y="178"/>
                      </a:lnTo>
                      <a:lnTo>
                        <a:pt x="873" y="183"/>
                      </a:lnTo>
                      <a:lnTo>
                        <a:pt x="879" y="185"/>
                      </a:lnTo>
                      <a:lnTo>
                        <a:pt x="885" y="186"/>
                      </a:lnTo>
                      <a:lnTo>
                        <a:pt x="892" y="187"/>
                      </a:lnTo>
                      <a:lnTo>
                        <a:pt x="898" y="188"/>
                      </a:lnTo>
                      <a:lnTo>
                        <a:pt x="902" y="187"/>
                      </a:lnTo>
                      <a:lnTo>
                        <a:pt x="906" y="186"/>
                      </a:lnTo>
                      <a:lnTo>
                        <a:pt x="909" y="184"/>
                      </a:lnTo>
                      <a:lnTo>
                        <a:pt x="911" y="182"/>
                      </a:lnTo>
                      <a:lnTo>
                        <a:pt x="917" y="175"/>
                      </a:lnTo>
                      <a:lnTo>
                        <a:pt x="922" y="168"/>
                      </a:lnTo>
                      <a:lnTo>
                        <a:pt x="927" y="161"/>
                      </a:lnTo>
                      <a:lnTo>
                        <a:pt x="934" y="155"/>
                      </a:lnTo>
                      <a:lnTo>
                        <a:pt x="938" y="152"/>
                      </a:lnTo>
                      <a:lnTo>
                        <a:pt x="944" y="150"/>
                      </a:lnTo>
                      <a:lnTo>
                        <a:pt x="949" y="149"/>
                      </a:lnTo>
                      <a:lnTo>
                        <a:pt x="955" y="149"/>
                      </a:lnTo>
                      <a:lnTo>
                        <a:pt x="972" y="151"/>
                      </a:lnTo>
                      <a:lnTo>
                        <a:pt x="986" y="155"/>
                      </a:lnTo>
                      <a:lnTo>
                        <a:pt x="993" y="154"/>
                      </a:lnTo>
                      <a:lnTo>
                        <a:pt x="1000" y="152"/>
                      </a:lnTo>
                      <a:lnTo>
                        <a:pt x="1006" y="148"/>
                      </a:lnTo>
                      <a:lnTo>
                        <a:pt x="1013" y="141"/>
                      </a:lnTo>
                      <a:lnTo>
                        <a:pt x="1021" y="129"/>
                      </a:lnTo>
                      <a:lnTo>
                        <a:pt x="1028" y="116"/>
                      </a:lnTo>
                      <a:lnTo>
                        <a:pt x="1034" y="101"/>
                      </a:lnTo>
                      <a:lnTo>
                        <a:pt x="1041" y="85"/>
                      </a:lnTo>
                      <a:lnTo>
                        <a:pt x="1047" y="70"/>
                      </a:lnTo>
                      <a:lnTo>
                        <a:pt x="1055" y="56"/>
                      </a:lnTo>
                      <a:lnTo>
                        <a:pt x="1058" y="50"/>
                      </a:lnTo>
                      <a:lnTo>
                        <a:pt x="1062" y="44"/>
                      </a:lnTo>
                      <a:lnTo>
                        <a:pt x="1067" y="39"/>
                      </a:lnTo>
                      <a:lnTo>
                        <a:pt x="1071" y="35"/>
                      </a:lnTo>
                      <a:lnTo>
                        <a:pt x="1080" y="28"/>
                      </a:lnTo>
                      <a:lnTo>
                        <a:pt x="1088" y="23"/>
                      </a:lnTo>
                      <a:lnTo>
                        <a:pt x="1099" y="19"/>
                      </a:lnTo>
                      <a:lnTo>
                        <a:pt x="1109" y="15"/>
                      </a:lnTo>
                      <a:lnTo>
                        <a:pt x="1120" y="13"/>
                      </a:lnTo>
                      <a:lnTo>
                        <a:pt x="1130" y="11"/>
                      </a:lnTo>
                      <a:lnTo>
                        <a:pt x="1141" y="10"/>
                      </a:lnTo>
                      <a:lnTo>
                        <a:pt x="1151" y="10"/>
                      </a:lnTo>
                      <a:lnTo>
                        <a:pt x="1167" y="8"/>
                      </a:lnTo>
                      <a:lnTo>
                        <a:pt x="1183" y="2"/>
                      </a:lnTo>
                      <a:lnTo>
                        <a:pt x="1192" y="1"/>
                      </a:lnTo>
                      <a:lnTo>
                        <a:pt x="1200" y="0"/>
                      </a:lnTo>
                      <a:lnTo>
                        <a:pt x="1208" y="0"/>
                      </a:lnTo>
                      <a:lnTo>
                        <a:pt x="1217" y="2"/>
                      </a:lnTo>
                      <a:lnTo>
                        <a:pt x="1223" y="6"/>
                      </a:lnTo>
                      <a:lnTo>
                        <a:pt x="1230" y="7"/>
                      </a:lnTo>
                      <a:lnTo>
                        <a:pt x="1235" y="8"/>
                      </a:lnTo>
                      <a:lnTo>
                        <a:pt x="1241" y="8"/>
                      </a:lnTo>
                      <a:lnTo>
                        <a:pt x="1251" y="7"/>
                      </a:lnTo>
                      <a:lnTo>
                        <a:pt x="1261" y="4"/>
                      </a:lnTo>
                      <a:lnTo>
                        <a:pt x="1270" y="2"/>
                      </a:lnTo>
                      <a:lnTo>
                        <a:pt x="1281" y="0"/>
                      </a:lnTo>
                      <a:lnTo>
                        <a:pt x="1291" y="0"/>
                      </a:lnTo>
                      <a:lnTo>
                        <a:pt x="1304" y="1"/>
                      </a:lnTo>
                      <a:lnTo>
                        <a:pt x="1316" y="4"/>
                      </a:lnTo>
                      <a:lnTo>
                        <a:pt x="1329" y="8"/>
                      </a:lnTo>
                      <a:lnTo>
                        <a:pt x="1341" y="12"/>
                      </a:lnTo>
                      <a:lnTo>
                        <a:pt x="1353" y="17"/>
                      </a:lnTo>
                      <a:lnTo>
                        <a:pt x="1377" y="27"/>
                      </a:lnTo>
                      <a:lnTo>
                        <a:pt x="1403" y="35"/>
                      </a:lnTo>
                      <a:lnTo>
                        <a:pt x="1403" y="35"/>
                      </a:lnTo>
                      <a:lnTo>
                        <a:pt x="1400" y="40"/>
                      </a:lnTo>
                      <a:lnTo>
                        <a:pt x="1399" y="46"/>
                      </a:lnTo>
                      <a:lnTo>
                        <a:pt x="1400" y="51"/>
                      </a:lnTo>
                      <a:lnTo>
                        <a:pt x="1401" y="55"/>
                      </a:lnTo>
                      <a:lnTo>
                        <a:pt x="1406" y="66"/>
                      </a:lnTo>
                      <a:lnTo>
                        <a:pt x="1412" y="77"/>
                      </a:lnTo>
                      <a:lnTo>
                        <a:pt x="1418" y="87"/>
                      </a:lnTo>
                      <a:lnTo>
                        <a:pt x="1421" y="98"/>
                      </a:lnTo>
                      <a:lnTo>
                        <a:pt x="1422" y="104"/>
                      </a:lnTo>
                      <a:lnTo>
                        <a:pt x="1422" y="109"/>
                      </a:lnTo>
                      <a:lnTo>
                        <a:pt x="1421" y="116"/>
                      </a:lnTo>
                      <a:lnTo>
                        <a:pt x="1418" y="121"/>
                      </a:lnTo>
                      <a:lnTo>
                        <a:pt x="1414" y="129"/>
                      </a:lnTo>
                      <a:lnTo>
                        <a:pt x="1412" y="136"/>
                      </a:lnTo>
                      <a:lnTo>
                        <a:pt x="1411" y="144"/>
                      </a:lnTo>
                      <a:lnTo>
                        <a:pt x="1410" y="151"/>
                      </a:lnTo>
                      <a:lnTo>
                        <a:pt x="1411" y="165"/>
                      </a:lnTo>
                      <a:lnTo>
                        <a:pt x="1414" y="178"/>
                      </a:lnTo>
                      <a:lnTo>
                        <a:pt x="1418" y="192"/>
                      </a:lnTo>
                      <a:lnTo>
                        <a:pt x="1420" y="205"/>
                      </a:lnTo>
                      <a:lnTo>
                        <a:pt x="1420" y="212"/>
                      </a:lnTo>
                      <a:lnTo>
                        <a:pt x="1420" y="218"/>
                      </a:lnTo>
                      <a:lnTo>
                        <a:pt x="1418" y="225"/>
                      </a:lnTo>
                      <a:lnTo>
                        <a:pt x="1416" y="231"/>
                      </a:lnTo>
                      <a:lnTo>
                        <a:pt x="1410" y="244"/>
                      </a:lnTo>
                      <a:lnTo>
                        <a:pt x="1405" y="260"/>
                      </a:lnTo>
                      <a:lnTo>
                        <a:pt x="1401" y="277"/>
                      </a:lnTo>
                      <a:lnTo>
                        <a:pt x="1399" y="291"/>
                      </a:lnTo>
                      <a:lnTo>
                        <a:pt x="1399" y="295"/>
                      </a:lnTo>
                      <a:lnTo>
                        <a:pt x="1400" y="300"/>
                      </a:lnTo>
                      <a:lnTo>
                        <a:pt x="1401" y="304"/>
                      </a:lnTo>
                      <a:lnTo>
                        <a:pt x="1403" y="308"/>
                      </a:lnTo>
                      <a:lnTo>
                        <a:pt x="1406" y="314"/>
                      </a:lnTo>
                      <a:lnTo>
                        <a:pt x="1410" y="321"/>
                      </a:lnTo>
                      <a:lnTo>
                        <a:pt x="1416" y="326"/>
                      </a:lnTo>
                      <a:lnTo>
                        <a:pt x="1419" y="332"/>
                      </a:lnTo>
                      <a:lnTo>
                        <a:pt x="1422" y="337"/>
                      </a:lnTo>
                      <a:lnTo>
                        <a:pt x="1423" y="343"/>
                      </a:lnTo>
                      <a:lnTo>
                        <a:pt x="1412" y="345"/>
                      </a:lnTo>
                      <a:lnTo>
                        <a:pt x="1405" y="347"/>
                      </a:lnTo>
                      <a:lnTo>
                        <a:pt x="1398" y="349"/>
                      </a:lnTo>
                      <a:lnTo>
                        <a:pt x="1394" y="352"/>
                      </a:lnTo>
                      <a:lnTo>
                        <a:pt x="1391" y="354"/>
                      </a:lnTo>
                      <a:lnTo>
                        <a:pt x="1390" y="357"/>
                      </a:lnTo>
                      <a:lnTo>
                        <a:pt x="1389" y="360"/>
                      </a:lnTo>
                      <a:lnTo>
                        <a:pt x="1390" y="363"/>
                      </a:lnTo>
                      <a:lnTo>
                        <a:pt x="1392" y="371"/>
                      </a:lnTo>
                      <a:lnTo>
                        <a:pt x="1396" y="380"/>
                      </a:lnTo>
                      <a:lnTo>
                        <a:pt x="1398" y="386"/>
                      </a:lnTo>
                      <a:lnTo>
                        <a:pt x="1399" y="392"/>
                      </a:lnTo>
                      <a:lnTo>
                        <a:pt x="1399" y="400"/>
                      </a:lnTo>
                      <a:lnTo>
                        <a:pt x="1399" y="408"/>
                      </a:lnTo>
                      <a:lnTo>
                        <a:pt x="1398" y="414"/>
                      </a:lnTo>
                      <a:lnTo>
                        <a:pt x="1395" y="419"/>
                      </a:lnTo>
                      <a:lnTo>
                        <a:pt x="1391" y="427"/>
                      </a:lnTo>
                      <a:lnTo>
                        <a:pt x="1386" y="433"/>
                      </a:lnTo>
                      <a:lnTo>
                        <a:pt x="1381" y="441"/>
                      </a:lnTo>
                      <a:lnTo>
                        <a:pt x="1377" y="448"/>
                      </a:lnTo>
                      <a:lnTo>
                        <a:pt x="1373" y="457"/>
                      </a:lnTo>
                      <a:lnTo>
                        <a:pt x="1371" y="465"/>
                      </a:lnTo>
                      <a:lnTo>
                        <a:pt x="1370" y="468"/>
                      </a:lnTo>
                      <a:lnTo>
                        <a:pt x="1371" y="471"/>
                      </a:lnTo>
                      <a:lnTo>
                        <a:pt x="1372" y="474"/>
                      </a:lnTo>
                      <a:lnTo>
                        <a:pt x="1374" y="478"/>
                      </a:lnTo>
                      <a:lnTo>
                        <a:pt x="1379" y="484"/>
                      </a:lnTo>
                      <a:lnTo>
                        <a:pt x="1384" y="489"/>
                      </a:lnTo>
                      <a:lnTo>
                        <a:pt x="1390" y="496"/>
                      </a:lnTo>
                      <a:lnTo>
                        <a:pt x="1394" y="502"/>
                      </a:lnTo>
                      <a:lnTo>
                        <a:pt x="1396" y="506"/>
                      </a:lnTo>
                      <a:lnTo>
                        <a:pt x="1396" y="510"/>
                      </a:lnTo>
                      <a:lnTo>
                        <a:pt x="1397" y="514"/>
                      </a:lnTo>
                      <a:lnTo>
                        <a:pt x="1396" y="519"/>
                      </a:lnTo>
                      <a:lnTo>
                        <a:pt x="1394" y="524"/>
                      </a:lnTo>
                      <a:lnTo>
                        <a:pt x="1392" y="528"/>
                      </a:lnTo>
                      <a:lnTo>
                        <a:pt x="1390" y="532"/>
                      </a:lnTo>
                      <a:lnTo>
                        <a:pt x="1386" y="535"/>
                      </a:lnTo>
                      <a:lnTo>
                        <a:pt x="1378" y="539"/>
                      </a:lnTo>
                      <a:lnTo>
                        <a:pt x="1368" y="544"/>
                      </a:lnTo>
                      <a:lnTo>
                        <a:pt x="1365" y="547"/>
                      </a:lnTo>
                      <a:lnTo>
                        <a:pt x="1363" y="549"/>
                      </a:lnTo>
                      <a:lnTo>
                        <a:pt x="1362" y="550"/>
                      </a:lnTo>
                      <a:lnTo>
                        <a:pt x="1360" y="553"/>
                      </a:lnTo>
                      <a:lnTo>
                        <a:pt x="1360" y="559"/>
                      </a:lnTo>
                      <a:lnTo>
                        <a:pt x="1360" y="565"/>
                      </a:lnTo>
                      <a:lnTo>
                        <a:pt x="1359" y="568"/>
                      </a:lnTo>
                      <a:lnTo>
                        <a:pt x="1359" y="570"/>
                      </a:lnTo>
                      <a:lnTo>
                        <a:pt x="1357" y="571"/>
                      </a:lnTo>
                      <a:lnTo>
                        <a:pt x="1356" y="574"/>
                      </a:lnTo>
                      <a:lnTo>
                        <a:pt x="1352" y="576"/>
                      </a:lnTo>
                      <a:lnTo>
                        <a:pt x="1346" y="578"/>
                      </a:lnTo>
                      <a:lnTo>
                        <a:pt x="1341" y="580"/>
                      </a:lnTo>
                      <a:lnTo>
                        <a:pt x="1335" y="582"/>
                      </a:lnTo>
                      <a:lnTo>
                        <a:pt x="1330" y="586"/>
                      </a:lnTo>
                      <a:lnTo>
                        <a:pt x="1326" y="590"/>
                      </a:lnTo>
                      <a:lnTo>
                        <a:pt x="1323" y="595"/>
                      </a:lnTo>
                      <a:lnTo>
                        <a:pt x="1322" y="602"/>
                      </a:lnTo>
                      <a:lnTo>
                        <a:pt x="1323" y="608"/>
                      </a:lnTo>
                      <a:lnTo>
                        <a:pt x="1324" y="615"/>
                      </a:lnTo>
                      <a:lnTo>
                        <a:pt x="1328" y="627"/>
                      </a:lnTo>
                      <a:lnTo>
                        <a:pt x="1330" y="640"/>
                      </a:lnTo>
                      <a:lnTo>
                        <a:pt x="1328" y="647"/>
                      </a:lnTo>
                      <a:lnTo>
                        <a:pt x="1327" y="654"/>
                      </a:lnTo>
                      <a:lnTo>
                        <a:pt x="1327" y="658"/>
                      </a:lnTo>
                      <a:lnTo>
                        <a:pt x="1328" y="662"/>
                      </a:lnTo>
                      <a:lnTo>
                        <a:pt x="1329" y="665"/>
                      </a:lnTo>
                      <a:lnTo>
                        <a:pt x="1330" y="668"/>
                      </a:lnTo>
                      <a:lnTo>
                        <a:pt x="1331" y="670"/>
                      </a:lnTo>
                      <a:lnTo>
                        <a:pt x="1333" y="672"/>
                      </a:lnTo>
                      <a:lnTo>
                        <a:pt x="1338" y="674"/>
                      </a:lnTo>
                      <a:lnTo>
                        <a:pt x="1342" y="677"/>
                      </a:lnTo>
                      <a:lnTo>
                        <a:pt x="1344" y="679"/>
                      </a:lnTo>
                      <a:lnTo>
                        <a:pt x="1345" y="683"/>
                      </a:lnTo>
                      <a:lnTo>
                        <a:pt x="1346" y="686"/>
                      </a:lnTo>
                      <a:lnTo>
                        <a:pt x="1346" y="690"/>
                      </a:lnTo>
                      <a:lnTo>
                        <a:pt x="1345" y="698"/>
                      </a:lnTo>
                      <a:lnTo>
                        <a:pt x="1343" y="705"/>
                      </a:lnTo>
                      <a:lnTo>
                        <a:pt x="1340" y="713"/>
                      </a:lnTo>
                      <a:lnTo>
                        <a:pt x="1337" y="722"/>
                      </a:lnTo>
                      <a:lnTo>
                        <a:pt x="1332" y="729"/>
                      </a:lnTo>
                      <a:lnTo>
                        <a:pt x="1329" y="738"/>
                      </a:lnTo>
                      <a:lnTo>
                        <a:pt x="1327" y="748"/>
                      </a:lnTo>
                      <a:lnTo>
                        <a:pt x="1327" y="756"/>
                      </a:lnTo>
                      <a:lnTo>
                        <a:pt x="1327" y="769"/>
                      </a:lnTo>
                      <a:lnTo>
                        <a:pt x="1329" y="780"/>
                      </a:lnTo>
                      <a:lnTo>
                        <a:pt x="1332" y="789"/>
                      </a:lnTo>
                      <a:lnTo>
                        <a:pt x="1335" y="797"/>
                      </a:lnTo>
                      <a:lnTo>
                        <a:pt x="1337" y="806"/>
                      </a:lnTo>
                      <a:lnTo>
                        <a:pt x="1337" y="817"/>
                      </a:lnTo>
                      <a:lnTo>
                        <a:pt x="1336" y="829"/>
                      </a:lnTo>
                      <a:lnTo>
                        <a:pt x="1331" y="844"/>
                      </a:lnTo>
                      <a:lnTo>
                        <a:pt x="1281" y="1001"/>
                      </a:lnTo>
                      <a:lnTo>
                        <a:pt x="1275" y="1018"/>
                      </a:lnTo>
                      <a:lnTo>
                        <a:pt x="1273" y="1032"/>
                      </a:lnTo>
                      <a:lnTo>
                        <a:pt x="1273" y="1037"/>
                      </a:lnTo>
                      <a:lnTo>
                        <a:pt x="1273" y="1042"/>
                      </a:lnTo>
                      <a:lnTo>
                        <a:pt x="1274" y="1047"/>
                      </a:lnTo>
                      <a:lnTo>
                        <a:pt x="1275" y="1051"/>
                      </a:lnTo>
                      <a:lnTo>
                        <a:pt x="1276" y="1054"/>
                      </a:lnTo>
                      <a:lnTo>
                        <a:pt x="1278" y="1056"/>
                      </a:lnTo>
                      <a:lnTo>
                        <a:pt x="1281" y="1059"/>
                      </a:lnTo>
                      <a:lnTo>
                        <a:pt x="1284" y="1061"/>
                      </a:lnTo>
                      <a:lnTo>
                        <a:pt x="1291" y="1063"/>
                      </a:lnTo>
                      <a:lnTo>
                        <a:pt x="1299" y="1065"/>
                      </a:lnTo>
                      <a:lnTo>
                        <a:pt x="1319" y="1065"/>
                      </a:lnTo>
                      <a:lnTo>
                        <a:pt x="1343" y="1065"/>
                      </a:lnTo>
                      <a:lnTo>
                        <a:pt x="1355" y="1066"/>
                      </a:lnTo>
                      <a:lnTo>
                        <a:pt x="1369" y="1068"/>
                      </a:lnTo>
                      <a:lnTo>
                        <a:pt x="1382" y="1070"/>
                      </a:lnTo>
                      <a:lnTo>
                        <a:pt x="1395" y="1075"/>
                      </a:lnTo>
                      <a:lnTo>
                        <a:pt x="1406" y="1081"/>
                      </a:lnTo>
                      <a:lnTo>
                        <a:pt x="1418" y="1091"/>
                      </a:lnTo>
                      <a:lnTo>
                        <a:pt x="1431" y="1103"/>
                      </a:lnTo>
                      <a:lnTo>
                        <a:pt x="1445" y="1115"/>
                      </a:lnTo>
                      <a:lnTo>
                        <a:pt x="1458" y="1126"/>
                      </a:lnTo>
                      <a:lnTo>
                        <a:pt x="1471" y="1134"/>
                      </a:lnTo>
                      <a:lnTo>
                        <a:pt x="1477" y="1137"/>
                      </a:lnTo>
                      <a:lnTo>
                        <a:pt x="1484" y="1138"/>
                      </a:lnTo>
                      <a:lnTo>
                        <a:pt x="1489" y="1140"/>
                      </a:lnTo>
                      <a:lnTo>
                        <a:pt x="1494" y="1138"/>
                      </a:lnTo>
                      <a:lnTo>
                        <a:pt x="1500" y="1135"/>
                      </a:lnTo>
                      <a:lnTo>
                        <a:pt x="1504" y="1132"/>
                      </a:lnTo>
                      <a:lnTo>
                        <a:pt x="1508" y="1128"/>
                      </a:lnTo>
                      <a:lnTo>
                        <a:pt x="1513" y="1121"/>
                      </a:lnTo>
                      <a:lnTo>
                        <a:pt x="1520" y="1109"/>
                      </a:lnTo>
                      <a:lnTo>
                        <a:pt x="1528" y="1095"/>
                      </a:lnTo>
                      <a:lnTo>
                        <a:pt x="1532" y="1089"/>
                      </a:lnTo>
                      <a:lnTo>
                        <a:pt x="1537" y="1083"/>
                      </a:lnTo>
                      <a:lnTo>
                        <a:pt x="1541" y="1078"/>
                      </a:lnTo>
                      <a:lnTo>
                        <a:pt x="1546" y="1073"/>
                      </a:lnTo>
                      <a:lnTo>
                        <a:pt x="1551" y="1069"/>
                      </a:lnTo>
                      <a:lnTo>
                        <a:pt x="1556" y="1067"/>
                      </a:lnTo>
                      <a:lnTo>
                        <a:pt x="1562" y="1066"/>
                      </a:lnTo>
                      <a:lnTo>
                        <a:pt x="1568" y="1066"/>
                      </a:lnTo>
                      <a:lnTo>
                        <a:pt x="1580" y="1069"/>
                      </a:lnTo>
                      <a:lnTo>
                        <a:pt x="1588" y="1073"/>
                      </a:lnTo>
                      <a:lnTo>
                        <a:pt x="1597" y="1076"/>
                      </a:lnTo>
                      <a:lnTo>
                        <a:pt x="1605" y="1079"/>
                      </a:lnTo>
                      <a:lnTo>
                        <a:pt x="1610" y="1082"/>
                      </a:lnTo>
                      <a:lnTo>
                        <a:pt x="1615" y="1087"/>
                      </a:lnTo>
                      <a:lnTo>
                        <a:pt x="1620" y="1091"/>
                      </a:lnTo>
                      <a:lnTo>
                        <a:pt x="1624" y="1096"/>
                      </a:lnTo>
                      <a:lnTo>
                        <a:pt x="1629" y="1106"/>
                      </a:lnTo>
                      <a:lnTo>
                        <a:pt x="1635" y="1119"/>
                      </a:lnTo>
                      <a:lnTo>
                        <a:pt x="1640" y="1134"/>
                      </a:lnTo>
                      <a:lnTo>
                        <a:pt x="1646" y="1153"/>
                      </a:lnTo>
                      <a:lnTo>
                        <a:pt x="1652" y="1169"/>
                      </a:lnTo>
                      <a:lnTo>
                        <a:pt x="1657" y="1185"/>
                      </a:lnTo>
                      <a:lnTo>
                        <a:pt x="1663" y="1201"/>
                      </a:lnTo>
                      <a:lnTo>
                        <a:pt x="1665" y="1217"/>
                      </a:lnTo>
                      <a:lnTo>
                        <a:pt x="1666" y="1226"/>
                      </a:lnTo>
                      <a:lnTo>
                        <a:pt x="1665" y="1234"/>
                      </a:lnTo>
                      <a:lnTo>
                        <a:pt x="1663" y="1241"/>
                      </a:lnTo>
                      <a:lnTo>
                        <a:pt x="1661" y="1250"/>
                      </a:lnTo>
                      <a:lnTo>
                        <a:pt x="1656" y="1257"/>
                      </a:lnTo>
                      <a:lnTo>
                        <a:pt x="1651" y="1266"/>
                      </a:lnTo>
                      <a:lnTo>
                        <a:pt x="1643" y="1273"/>
                      </a:lnTo>
                      <a:lnTo>
                        <a:pt x="1635" y="1282"/>
                      </a:lnTo>
                      <a:lnTo>
                        <a:pt x="1629" y="1285"/>
                      </a:lnTo>
                      <a:lnTo>
                        <a:pt x="1626" y="1290"/>
                      </a:lnTo>
                      <a:lnTo>
                        <a:pt x="1622" y="1294"/>
                      </a:lnTo>
                      <a:lnTo>
                        <a:pt x="1619" y="1299"/>
                      </a:lnTo>
                      <a:lnTo>
                        <a:pt x="1614" y="1309"/>
                      </a:lnTo>
                      <a:lnTo>
                        <a:pt x="1612" y="1320"/>
                      </a:lnTo>
                      <a:lnTo>
                        <a:pt x="1611" y="1332"/>
                      </a:lnTo>
                      <a:lnTo>
                        <a:pt x="1612" y="1344"/>
                      </a:lnTo>
                      <a:lnTo>
                        <a:pt x="1615" y="1354"/>
                      </a:lnTo>
                      <a:lnTo>
                        <a:pt x="1620" y="1365"/>
                      </a:lnTo>
                      <a:lnTo>
                        <a:pt x="1624" y="1377"/>
                      </a:lnTo>
                      <a:lnTo>
                        <a:pt x="1626" y="1387"/>
                      </a:lnTo>
                      <a:lnTo>
                        <a:pt x="1627" y="1398"/>
                      </a:lnTo>
                      <a:lnTo>
                        <a:pt x="1626" y="1407"/>
                      </a:lnTo>
                      <a:lnTo>
                        <a:pt x="1623" y="1427"/>
                      </a:lnTo>
                      <a:lnTo>
                        <a:pt x="1619" y="1450"/>
                      </a:lnTo>
                      <a:lnTo>
                        <a:pt x="1599" y="1501"/>
                      </a:lnTo>
                      <a:lnTo>
                        <a:pt x="1599" y="1501"/>
                      </a:lnTo>
                      <a:lnTo>
                        <a:pt x="1598" y="1521"/>
                      </a:lnTo>
                      <a:lnTo>
                        <a:pt x="1596" y="1539"/>
                      </a:lnTo>
                      <a:lnTo>
                        <a:pt x="1592" y="1558"/>
                      </a:lnTo>
                      <a:lnTo>
                        <a:pt x="1588" y="1576"/>
                      </a:lnTo>
                      <a:lnTo>
                        <a:pt x="1585" y="1586"/>
                      </a:lnTo>
                      <a:lnTo>
                        <a:pt x="1581" y="1594"/>
                      </a:lnTo>
                      <a:lnTo>
                        <a:pt x="1575" y="1602"/>
                      </a:lnTo>
                      <a:lnTo>
                        <a:pt x="1570" y="1608"/>
                      </a:lnTo>
                      <a:lnTo>
                        <a:pt x="1556" y="1621"/>
                      </a:lnTo>
                      <a:lnTo>
                        <a:pt x="1542" y="1634"/>
                      </a:lnTo>
                      <a:lnTo>
                        <a:pt x="1537" y="1641"/>
                      </a:lnTo>
                      <a:lnTo>
                        <a:pt x="1531" y="1645"/>
                      </a:lnTo>
                      <a:lnTo>
                        <a:pt x="1526" y="1649"/>
                      </a:lnTo>
                      <a:lnTo>
                        <a:pt x="1520" y="1653"/>
                      </a:lnTo>
                      <a:lnTo>
                        <a:pt x="1508" y="1660"/>
                      </a:lnTo>
                      <a:lnTo>
                        <a:pt x="1495" y="1668"/>
                      </a:lnTo>
                      <a:lnTo>
                        <a:pt x="1479" y="1678"/>
                      </a:lnTo>
                      <a:lnTo>
                        <a:pt x="1464" y="1693"/>
                      </a:lnTo>
                      <a:lnTo>
                        <a:pt x="1458" y="1700"/>
                      </a:lnTo>
                      <a:lnTo>
                        <a:pt x="1451" y="1708"/>
                      </a:lnTo>
                      <a:lnTo>
                        <a:pt x="1445" y="1715"/>
                      </a:lnTo>
                      <a:lnTo>
                        <a:pt x="1439" y="1724"/>
                      </a:lnTo>
                      <a:lnTo>
                        <a:pt x="1430" y="1735"/>
                      </a:lnTo>
                      <a:lnTo>
                        <a:pt x="1419" y="1749"/>
                      </a:lnTo>
                      <a:lnTo>
                        <a:pt x="1413" y="1756"/>
                      </a:lnTo>
                      <a:lnTo>
                        <a:pt x="1409" y="1764"/>
                      </a:lnTo>
                      <a:lnTo>
                        <a:pt x="1406" y="1770"/>
                      </a:lnTo>
                      <a:lnTo>
                        <a:pt x="1404" y="1777"/>
                      </a:lnTo>
                      <a:lnTo>
                        <a:pt x="1403" y="1782"/>
                      </a:lnTo>
                      <a:lnTo>
                        <a:pt x="1404" y="1786"/>
                      </a:lnTo>
                      <a:lnTo>
                        <a:pt x="1405" y="1791"/>
                      </a:lnTo>
                      <a:lnTo>
                        <a:pt x="1406" y="1795"/>
                      </a:lnTo>
                      <a:lnTo>
                        <a:pt x="1407" y="1799"/>
                      </a:lnTo>
                      <a:lnTo>
                        <a:pt x="1407" y="1804"/>
                      </a:lnTo>
                      <a:lnTo>
                        <a:pt x="1407" y="1809"/>
                      </a:lnTo>
                      <a:lnTo>
                        <a:pt x="1407" y="1815"/>
                      </a:lnTo>
                      <a:lnTo>
                        <a:pt x="1405" y="1820"/>
                      </a:lnTo>
                      <a:lnTo>
                        <a:pt x="1401" y="1825"/>
                      </a:lnTo>
                      <a:lnTo>
                        <a:pt x="1397" y="1829"/>
                      </a:lnTo>
                      <a:lnTo>
                        <a:pt x="1392" y="1832"/>
                      </a:lnTo>
                      <a:lnTo>
                        <a:pt x="1381" y="1836"/>
                      </a:lnTo>
                      <a:lnTo>
                        <a:pt x="1369" y="1842"/>
                      </a:lnTo>
                      <a:lnTo>
                        <a:pt x="1364" y="1844"/>
                      </a:lnTo>
                      <a:lnTo>
                        <a:pt x="1359" y="1847"/>
                      </a:lnTo>
                      <a:lnTo>
                        <a:pt x="1355" y="1850"/>
                      </a:lnTo>
                      <a:lnTo>
                        <a:pt x="1353" y="1856"/>
                      </a:lnTo>
                      <a:lnTo>
                        <a:pt x="1351" y="1861"/>
                      </a:lnTo>
                      <a:lnTo>
                        <a:pt x="1352" y="1867"/>
                      </a:lnTo>
                      <a:lnTo>
                        <a:pt x="1353" y="1875"/>
                      </a:lnTo>
                      <a:lnTo>
                        <a:pt x="1357" y="1885"/>
                      </a:lnTo>
                      <a:lnTo>
                        <a:pt x="1365" y="1900"/>
                      </a:lnTo>
                      <a:lnTo>
                        <a:pt x="1370" y="1915"/>
                      </a:lnTo>
                      <a:lnTo>
                        <a:pt x="1372" y="1923"/>
                      </a:lnTo>
                      <a:lnTo>
                        <a:pt x="1371" y="1929"/>
                      </a:lnTo>
                      <a:lnTo>
                        <a:pt x="1370" y="1933"/>
                      </a:lnTo>
                      <a:lnTo>
                        <a:pt x="1369" y="1937"/>
                      </a:lnTo>
                      <a:lnTo>
                        <a:pt x="1367" y="1940"/>
                      </a:lnTo>
                      <a:lnTo>
                        <a:pt x="1364" y="1943"/>
                      </a:lnTo>
                      <a:lnTo>
                        <a:pt x="1353" y="1953"/>
                      </a:lnTo>
                      <a:lnTo>
                        <a:pt x="1341" y="1960"/>
                      </a:lnTo>
                      <a:lnTo>
                        <a:pt x="1330" y="1967"/>
                      </a:lnTo>
                      <a:lnTo>
                        <a:pt x="1320" y="1973"/>
                      </a:lnTo>
                      <a:lnTo>
                        <a:pt x="1315" y="1977"/>
                      </a:lnTo>
                      <a:lnTo>
                        <a:pt x="1311" y="1980"/>
                      </a:lnTo>
                      <a:lnTo>
                        <a:pt x="1308" y="1984"/>
                      </a:lnTo>
                      <a:lnTo>
                        <a:pt x="1303" y="1988"/>
                      </a:lnTo>
                      <a:lnTo>
                        <a:pt x="1300" y="1995"/>
                      </a:lnTo>
                      <a:lnTo>
                        <a:pt x="1297" y="2001"/>
                      </a:lnTo>
                      <a:lnTo>
                        <a:pt x="1295" y="2009"/>
                      </a:lnTo>
                      <a:lnTo>
                        <a:pt x="1292" y="2018"/>
                      </a:lnTo>
                      <a:lnTo>
                        <a:pt x="1274" y="2035"/>
                      </a:lnTo>
                      <a:lnTo>
                        <a:pt x="1250" y="2058"/>
                      </a:lnTo>
                      <a:lnTo>
                        <a:pt x="1238" y="2067"/>
                      </a:lnTo>
                      <a:lnTo>
                        <a:pt x="1225" y="2076"/>
                      </a:lnTo>
                      <a:lnTo>
                        <a:pt x="1220" y="2080"/>
                      </a:lnTo>
                      <a:lnTo>
                        <a:pt x="1215" y="2082"/>
                      </a:lnTo>
                      <a:lnTo>
                        <a:pt x="1208" y="2085"/>
                      </a:lnTo>
                      <a:lnTo>
                        <a:pt x="1204" y="2086"/>
                      </a:lnTo>
                      <a:lnTo>
                        <a:pt x="1180" y="2089"/>
                      </a:lnTo>
                      <a:lnTo>
                        <a:pt x="1155" y="2092"/>
                      </a:lnTo>
                      <a:lnTo>
                        <a:pt x="1143" y="2093"/>
                      </a:lnTo>
                      <a:lnTo>
                        <a:pt x="1131" y="2092"/>
                      </a:lnTo>
                      <a:lnTo>
                        <a:pt x="1121" y="2090"/>
                      </a:lnTo>
                      <a:lnTo>
                        <a:pt x="1110" y="2086"/>
                      </a:lnTo>
                      <a:lnTo>
                        <a:pt x="1103" y="2082"/>
                      </a:lnTo>
                      <a:lnTo>
                        <a:pt x="1096" y="2082"/>
                      </a:lnTo>
                      <a:lnTo>
                        <a:pt x="1088" y="2081"/>
                      </a:lnTo>
                      <a:lnTo>
                        <a:pt x="1080" y="2081"/>
                      </a:lnTo>
                      <a:lnTo>
                        <a:pt x="1072" y="2081"/>
                      </a:lnTo>
                      <a:lnTo>
                        <a:pt x="1066" y="2080"/>
                      </a:lnTo>
                      <a:lnTo>
                        <a:pt x="1063" y="2079"/>
                      </a:lnTo>
                      <a:lnTo>
                        <a:pt x="1060" y="2077"/>
                      </a:lnTo>
                      <a:lnTo>
                        <a:pt x="1059" y="2075"/>
                      </a:lnTo>
                      <a:lnTo>
                        <a:pt x="1057" y="2072"/>
                      </a:lnTo>
                      <a:lnTo>
                        <a:pt x="1056" y="2065"/>
                      </a:lnTo>
                      <a:lnTo>
                        <a:pt x="1057" y="2059"/>
                      </a:lnTo>
                      <a:lnTo>
                        <a:pt x="1058" y="2050"/>
                      </a:lnTo>
                      <a:lnTo>
                        <a:pt x="1060" y="2040"/>
                      </a:lnTo>
                      <a:lnTo>
                        <a:pt x="1062" y="2031"/>
                      </a:lnTo>
                      <a:lnTo>
                        <a:pt x="1063" y="2022"/>
                      </a:lnTo>
                      <a:lnTo>
                        <a:pt x="1065" y="2012"/>
                      </a:lnTo>
                      <a:lnTo>
                        <a:pt x="1065" y="2004"/>
                      </a:lnTo>
                      <a:lnTo>
                        <a:pt x="1063" y="1996"/>
                      </a:lnTo>
                      <a:lnTo>
                        <a:pt x="1065" y="1992"/>
                      </a:lnTo>
                      <a:lnTo>
                        <a:pt x="1067" y="1988"/>
                      </a:lnTo>
                      <a:lnTo>
                        <a:pt x="1070" y="1987"/>
                      </a:lnTo>
                      <a:lnTo>
                        <a:pt x="1077" y="1986"/>
                      </a:lnTo>
                      <a:lnTo>
                        <a:pt x="1087" y="1983"/>
                      </a:lnTo>
                      <a:lnTo>
                        <a:pt x="1087" y="1975"/>
                      </a:lnTo>
                      <a:lnTo>
                        <a:pt x="1086" y="1963"/>
                      </a:lnTo>
                      <a:lnTo>
                        <a:pt x="1085" y="1948"/>
                      </a:lnTo>
                      <a:lnTo>
                        <a:pt x="1084" y="1942"/>
                      </a:lnTo>
                      <a:lnTo>
                        <a:pt x="1079" y="1940"/>
                      </a:lnTo>
                      <a:lnTo>
                        <a:pt x="1072" y="1938"/>
                      </a:lnTo>
                      <a:lnTo>
                        <a:pt x="1065" y="1936"/>
                      </a:lnTo>
                      <a:lnTo>
                        <a:pt x="1055" y="1933"/>
                      </a:lnTo>
                      <a:lnTo>
                        <a:pt x="1034" y="1931"/>
                      </a:lnTo>
                      <a:lnTo>
                        <a:pt x="1012" y="1930"/>
                      </a:lnTo>
                      <a:lnTo>
                        <a:pt x="989" y="1930"/>
                      </a:lnTo>
                      <a:lnTo>
                        <a:pt x="967" y="1931"/>
                      </a:lnTo>
                      <a:lnTo>
                        <a:pt x="948" y="1932"/>
                      </a:lnTo>
                      <a:lnTo>
                        <a:pt x="935" y="1933"/>
                      </a:lnTo>
                      <a:lnTo>
                        <a:pt x="926" y="1936"/>
                      </a:lnTo>
                      <a:lnTo>
                        <a:pt x="920" y="1938"/>
                      </a:lnTo>
                      <a:lnTo>
                        <a:pt x="913" y="1941"/>
                      </a:lnTo>
                      <a:lnTo>
                        <a:pt x="909" y="1944"/>
                      </a:lnTo>
                      <a:lnTo>
                        <a:pt x="905" y="1948"/>
                      </a:lnTo>
                      <a:lnTo>
                        <a:pt x="901" y="1953"/>
                      </a:lnTo>
                      <a:lnTo>
                        <a:pt x="898" y="1957"/>
                      </a:lnTo>
                      <a:lnTo>
                        <a:pt x="896" y="1963"/>
                      </a:lnTo>
                      <a:lnTo>
                        <a:pt x="891" y="1972"/>
                      </a:lnTo>
                      <a:lnTo>
                        <a:pt x="886" y="1982"/>
                      </a:lnTo>
                      <a:lnTo>
                        <a:pt x="884" y="1987"/>
                      </a:lnTo>
                      <a:lnTo>
                        <a:pt x="881" y="1991"/>
                      </a:lnTo>
                      <a:lnTo>
                        <a:pt x="878" y="1995"/>
                      </a:lnTo>
                      <a:lnTo>
                        <a:pt x="873" y="1998"/>
                      </a:lnTo>
                      <a:lnTo>
                        <a:pt x="870" y="1999"/>
                      </a:lnTo>
                      <a:lnTo>
                        <a:pt x="865" y="2000"/>
                      </a:lnTo>
                      <a:lnTo>
                        <a:pt x="860" y="1999"/>
                      </a:lnTo>
                      <a:lnTo>
                        <a:pt x="855" y="1997"/>
                      </a:lnTo>
                      <a:lnTo>
                        <a:pt x="844" y="1992"/>
                      </a:lnTo>
                      <a:lnTo>
                        <a:pt x="833" y="1984"/>
                      </a:lnTo>
                      <a:lnTo>
                        <a:pt x="813" y="1966"/>
                      </a:lnTo>
                      <a:lnTo>
                        <a:pt x="800" y="1953"/>
                      </a:lnTo>
                      <a:lnTo>
                        <a:pt x="798" y="1952"/>
                      </a:lnTo>
                      <a:lnTo>
                        <a:pt x="794" y="1950"/>
                      </a:lnTo>
                      <a:lnTo>
                        <a:pt x="792" y="1950"/>
                      </a:lnTo>
                      <a:lnTo>
                        <a:pt x="789" y="1950"/>
                      </a:lnTo>
                      <a:lnTo>
                        <a:pt x="784" y="1952"/>
                      </a:lnTo>
                      <a:lnTo>
                        <a:pt x="777" y="1955"/>
                      </a:lnTo>
                      <a:lnTo>
                        <a:pt x="772" y="1958"/>
                      </a:lnTo>
                      <a:lnTo>
                        <a:pt x="766" y="1960"/>
                      </a:lnTo>
                      <a:lnTo>
                        <a:pt x="763" y="1961"/>
                      </a:lnTo>
                      <a:lnTo>
                        <a:pt x="761" y="1963"/>
                      </a:lnTo>
                      <a:lnTo>
                        <a:pt x="758" y="1963"/>
                      </a:lnTo>
                      <a:lnTo>
                        <a:pt x="756" y="1961"/>
                      </a:lnTo>
                      <a:lnTo>
                        <a:pt x="751" y="1966"/>
                      </a:lnTo>
                      <a:lnTo>
                        <a:pt x="747" y="1971"/>
                      </a:lnTo>
                      <a:lnTo>
                        <a:pt x="744" y="1977"/>
                      </a:lnTo>
                      <a:lnTo>
                        <a:pt x="740" y="1983"/>
                      </a:lnTo>
                      <a:lnTo>
                        <a:pt x="737" y="1988"/>
                      </a:lnTo>
                      <a:lnTo>
                        <a:pt x="733" y="1994"/>
                      </a:lnTo>
                      <a:lnTo>
                        <a:pt x="731" y="1996"/>
                      </a:lnTo>
                      <a:lnTo>
                        <a:pt x="729" y="1997"/>
                      </a:lnTo>
                      <a:lnTo>
                        <a:pt x="725" y="1998"/>
                      </a:lnTo>
                      <a:lnTo>
                        <a:pt x="722" y="1998"/>
                      </a:lnTo>
                      <a:lnTo>
                        <a:pt x="713" y="1998"/>
                      </a:lnTo>
                      <a:lnTo>
                        <a:pt x="707" y="1996"/>
                      </a:lnTo>
                      <a:lnTo>
                        <a:pt x="704" y="1995"/>
                      </a:lnTo>
                      <a:lnTo>
                        <a:pt x="702" y="1996"/>
                      </a:lnTo>
                      <a:lnTo>
                        <a:pt x="698" y="1998"/>
                      </a:lnTo>
                      <a:lnTo>
                        <a:pt x="695" y="2002"/>
                      </a:lnTo>
                      <a:lnTo>
                        <a:pt x="691" y="2009"/>
                      </a:lnTo>
                      <a:lnTo>
                        <a:pt x="686" y="2014"/>
                      </a:lnTo>
                      <a:lnTo>
                        <a:pt x="682" y="2018"/>
                      </a:lnTo>
                      <a:lnTo>
                        <a:pt x="679" y="2020"/>
                      </a:lnTo>
                      <a:lnTo>
                        <a:pt x="676" y="2020"/>
                      </a:lnTo>
                      <a:lnTo>
                        <a:pt x="674" y="2020"/>
                      </a:lnTo>
                      <a:lnTo>
                        <a:pt x="670" y="2018"/>
                      </a:lnTo>
                      <a:lnTo>
                        <a:pt x="668" y="2015"/>
                      </a:lnTo>
                      <a:lnTo>
                        <a:pt x="663" y="2011"/>
                      </a:lnTo>
                      <a:lnTo>
                        <a:pt x="658" y="2007"/>
                      </a:lnTo>
                      <a:lnTo>
                        <a:pt x="655" y="2006"/>
                      </a:lnTo>
                      <a:lnTo>
                        <a:pt x="652" y="2005"/>
                      </a:lnTo>
                      <a:lnTo>
                        <a:pt x="649" y="2006"/>
                      </a:lnTo>
                      <a:lnTo>
                        <a:pt x="645" y="2007"/>
                      </a:lnTo>
                      <a:lnTo>
                        <a:pt x="640" y="2011"/>
                      </a:lnTo>
                      <a:lnTo>
                        <a:pt x="637" y="2017"/>
                      </a:lnTo>
                      <a:lnTo>
                        <a:pt x="634" y="2022"/>
                      </a:lnTo>
                      <a:lnTo>
                        <a:pt x="631" y="2028"/>
                      </a:lnTo>
                      <a:lnTo>
                        <a:pt x="629" y="2035"/>
                      </a:lnTo>
                      <a:lnTo>
                        <a:pt x="626" y="2039"/>
                      </a:lnTo>
                      <a:lnTo>
                        <a:pt x="624" y="2042"/>
                      </a:lnTo>
                      <a:lnTo>
                        <a:pt x="622" y="2044"/>
                      </a:lnTo>
                      <a:lnTo>
                        <a:pt x="618" y="2046"/>
                      </a:lnTo>
                      <a:lnTo>
                        <a:pt x="615" y="2047"/>
                      </a:lnTo>
                      <a:lnTo>
                        <a:pt x="605" y="2050"/>
                      </a:lnTo>
                      <a:lnTo>
                        <a:pt x="599" y="2053"/>
                      </a:lnTo>
                      <a:lnTo>
                        <a:pt x="595" y="2059"/>
                      </a:lnTo>
                      <a:lnTo>
                        <a:pt x="593" y="2064"/>
                      </a:lnTo>
                      <a:lnTo>
                        <a:pt x="588" y="2077"/>
                      </a:lnTo>
                      <a:lnTo>
                        <a:pt x="582" y="2094"/>
                      </a:lnTo>
                      <a:lnTo>
                        <a:pt x="574" y="2104"/>
                      </a:lnTo>
                      <a:lnTo>
                        <a:pt x="567" y="2112"/>
                      </a:lnTo>
                      <a:lnTo>
                        <a:pt x="558" y="2119"/>
                      </a:lnTo>
                      <a:lnTo>
                        <a:pt x="550" y="2128"/>
                      </a:lnTo>
                      <a:lnTo>
                        <a:pt x="547" y="2133"/>
                      </a:lnTo>
                      <a:lnTo>
                        <a:pt x="544" y="2143"/>
                      </a:lnTo>
                      <a:lnTo>
                        <a:pt x="540" y="2156"/>
                      </a:lnTo>
                      <a:lnTo>
                        <a:pt x="537" y="2170"/>
                      </a:lnTo>
                      <a:lnTo>
                        <a:pt x="534" y="2185"/>
                      </a:lnTo>
                      <a:lnTo>
                        <a:pt x="532" y="2199"/>
                      </a:lnTo>
                      <a:lnTo>
                        <a:pt x="531" y="2210"/>
                      </a:lnTo>
                      <a:lnTo>
                        <a:pt x="532" y="2217"/>
                      </a:lnTo>
                      <a:lnTo>
                        <a:pt x="533" y="2226"/>
                      </a:lnTo>
                      <a:lnTo>
                        <a:pt x="533" y="2231"/>
                      </a:lnTo>
                      <a:lnTo>
                        <a:pt x="533" y="2237"/>
                      </a:lnTo>
                      <a:lnTo>
                        <a:pt x="532" y="2241"/>
                      </a:lnTo>
                      <a:lnTo>
                        <a:pt x="528" y="2251"/>
                      </a:lnTo>
                      <a:lnTo>
                        <a:pt x="519" y="2263"/>
                      </a:lnTo>
                      <a:lnTo>
                        <a:pt x="514" y="2270"/>
                      </a:lnTo>
                      <a:lnTo>
                        <a:pt x="508" y="2277"/>
                      </a:lnTo>
                      <a:lnTo>
                        <a:pt x="504" y="2284"/>
                      </a:lnTo>
                      <a:lnTo>
                        <a:pt x="501" y="2292"/>
                      </a:lnTo>
                      <a:lnTo>
                        <a:pt x="500" y="2298"/>
                      </a:lnTo>
                      <a:lnTo>
                        <a:pt x="500" y="2306"/>
                      </a:lnTo>
                      <a:lnTo>
                        <a:pt x="502" y="2310"/>
                      </a:lnTo>
                      <a:lnTo>
                        <a:pt x="503" y="2315"/>
                      </a:lnTo>
                      <a:lnTo>
                        <a:pt x="506" y="2318"/>
                      </a:lnTo>
                      <a:lnTo>
                        <a:pt x="509" y="2322"/>
                      </a:lnTo>
                      <a:lnTo>
                        <a:pt x="512" y="2325"/>
                      </a:lnTo>
                      <a:lnTo>
                        <a:pt x="514" y="2329"/>
                      </a:lnTo>
                      <a:lnTo>
                        <a:pt x="514" y="2332"/>
                      </a:lnTo>
                      <a:lnTo>
                        <a:pt x="514" y="2334"/>
                      </a:lnTo>
                      <a:lnTo>
                        <a:pt x="512" y="2341"/>
                      </a:lnTo>
                      <a:lnTo>
                        <a:pt x="507" y="2346"/>
                      </a:lnTo>
                      <a:lnTo>
                        <a:pt x="496" y="2357"/>
                      </a:lnTo>
                      <a:lnTo>
                        <a:pt x="486" y="2368"/>
                      </a:lnTo>
                      <a:lnTo>
                        <a:pt x="477" y="2377"/>
                      </a:lnTo>
                      <a:lnTo>
                        <a:pt x="468" y="2385"/>
                      </a:lnTo>
                      <a:lnTo>
                        <a:pt x="463" y="2387"/>
                      </a:lnTo>
                      <a:lnTo>
                        <a:pt x="457" y="2389"/>
                      </a:lnTo>
                      <a:lnTo>
                        <a:pt x="451" y="2390"/>
                      </a:lnTo>
                      <a:lnTo>
                        <a:pt x="445" y="2390"/>
                      </a:lnTo>
                      <a:lnTo>
                        <a:pt x="436" y="2389"/>
                      </a:lnTo>
                      <a:lnTo>
                        <a:pt x="429" y="2388"/>
                      </a:lnTo>
                      <a:lnTo>
                        <a:pt x="424" y="2388"/>
                      </a:lnTo>
                      <a:lnTo>
                        <a:pt x="419" y="2389"/>
                      </a:lnTo>
                      <a:lnTo>
                        <a:pt x="415" y="2391"/>
                      </a:lnTo>
                      <a:lnTo>
                        <a:pt x="411" y="2396"/>
                      </a:lnTo>
                      <a:lnTo>
                        <a:pt x="408" y="2401"/>
                      </a:lnTo>
                      <a:lnTo>
                        <a:pt x="402" y="2409"/>
                      </a:lnTo>
                      <a:lnTo>
                        <a:pt x="400" y="2413"/>
                      </a:lnTo>
                      <a:lnTo>
                        <a:pt x="397" y="2416"/>
                      </a:lnTo>
                      <a:lnTo>
                        <a:pt x="394" y="2419"/>
                      </a:lnTo>
                      <a:lnTo>
                        <a:pt x="389" y="2423"/>
                      </a:lnTo>
                      <a:lnTo>
                        <a:pt x="382" y="2427"/>
                      </a:lnTo>
                      <a:lnTo>
                        <a:pt x="373" y="2431"/>
                      </a:lnTo>
                      <a:lnTo>
                        <a:pt x="366" y="2436"/>
                      </a:lnTo>
                      <a:lnTo>
                        <a:pt x="358" y="2442"/>
                      </a:lnTo>
                      <a:lnTo>
                        <a:pt x="355" y="2445"/>
                      </a:lnTo>
                      <a:lnTo>
                        <a:pt x="352" y="2451"/>
                      </a:lnTo>
                      <a:lnTo>
                        <a:pt x="349" y="2455"/>
                      </a:lnTo>
                      <a:lnTo>
                        <a:pt x="347" y="2461"/>
                      </a:lnTo>
                      <a:lnTo>
                        <a:pt x="346" y="2465"/>
                      </a:lnTo>
                      <a:lnTo>
                        <a:pt x="342" y="2468"/>
                      </a:lnTo>
                      <a:lnTo>
                        <a:pt x="338" y="2471"/>
                      </a:lnTo>
                      <a:lnTo>
                        <a:pt x="332" y="2476"/>
                      </a:lnTo>
                      <a:lnTo>
                        <a:pt x="321" y="2483"/>
                      </a:lnTo>
                      <a:lnTo>
                        <a:pt x="313" y="2491"/>
                      </a:lnTo>
                      <a:lnTo>
                        <a:pt x="298" y="2500"/>
                      </a:lnTo>
                      <a:lnTo>
                        <a:pt x="280" y="2509"/>
                      </a:lnTo>
                      <a:lnTo>
                        <a:pt x="271" y="2512"/>
                      </a:lnTo>
                      <a:lnTo>
                        <a:pt x="262" y="2513"/>
                      </a:lnTo>
                      <a:lnTo>
                        <a:pt x="258" y="2513"/>
                      </a:lnTo>
                      <a:lnTo>
                        <a:pt x="253" y="2512"/>
                      </a:lnTo>
                      <a:lnTo>
                        <a:pt x="249" y="2510"/>
                      </a:lnTo>
                      <a:lnTo>
                        <a:pt x="246" y="2508"/>
                      </a:lnTo>
                      <a:lnTo>
                        <a:pt x="197" y="2468"/>
                      </a:lnTo>
                      <a:lnTo>
                        <a:pt x="193" y="2465"/>
                      </a:lnTo>
                      <a:lnTo>
                        <a:pt x="187" y="2463"/>
                      </a:lnTo>
                      <a:lnTo>
                        <a:pt x="183" y="2461"/>
                      </a:lnTo>
                      <a:lnTo>
                        <a:pt x="178" y="2461"/>
                      </a:lnTo>
                      <a:lnTo>
                        <a:pt x="168" y="2461"/>
                      </a:lnTo>
                      <a:lnTo>
                        <a:pt x="158" y="2460"/>
                      </a:lnTo>
                      <a:lnTo>
                        <a:pt x="154" y="2458"/>
                      </a:lnTo>
                      <a:lnTo>
                        <a:pt x="149" y="2454"/>
                      </a:lnTo>
                      <a:lnTo>
                        <a:pt x="144" y="2449"/>
                      </a:lnTo>
                      <a:lnTo>
                        <a:pt x="139" y="2442"/>
                      </a:lnTo>
                      <a:lnTo>
                        <a:pt x="130" y="2429"/>
                      </a:lnTo>
                      <a:lnTo>
                        <a:pt x="124" y="2418"/>
                      </a:lnTo>
                      <a:lnTo>
                        <a:pt x="121" y="2407"/>
                      </a:lnTo>
                      <a:lnTo>
                        <a:pt x="118" y="2397"/>
                      </a:lnTo>
                      <a:lnTo>
                        <a:pt x="114" y="2396"/>
                      </a:lnTo>
                      <a:lnTo>
                        <a:pt x="108" y="2395"/>
                      </a:lnTo>
                      <a:lnTo>
                        <a:pt x="102" y="2395"/>
                      </a:lnTo>
                      <a:lnTo>
                        <a:pt x="96" y="2396"/>
                      </a:lnTo>
                      <a:lnTo>
                        <a:pt x="84" y="2398"/>
                      </a:lnTo>
                      <a:lnTo>
                        <a:pt x="73" y="2400"/>
                      </a:lnTo>
                      <a:lnTo>
                        <a:pt x="73" y="2400"/>
                      </a:lnTo>
                      <a:lnTo>
                        <a:pt x="72" y="2389"/>
                      </a:lnTo>
                      <a:lnTo>
                        <a:pt x="71" y="2378"/>
                      </a:lnTo>
                      <a:lnTo>
                        <a:pt x="69" y="2368"/>
                      </a:lnTo>
                      <a:lnTo>
                        <a:pt x="67" y="2357"/>
                      </a:lnTo>
                      <a:lnTo>
                        <a:pt x="62" y="2347"/>
                      </a:lnTo>
                      <a:lnTo>
                        <a:pt x="56" y="2339"/>
                      </a:lnTo>
                      <a:lnTo>
                        <a:pt x="49" y="2333"/>
                      </a:lnTo>
                      <a:lnTo>
                        <a:pt x="41" y="2328"/>
                      </a:lnTo>
                      <a:lnTo>
                        <a:pt x="36" y="2323"/>
                      </a:lnTo>
                      <a:lnTo>
                        <a:pt x="33" y="2318"/>
                      </a:lnTo>
                      <a:lnTo>
                        <a:pt x="33" y="2312"/>
                      </a:lnTo>
                      <a:lnTo>
                        <a:pt x="32" y="2309"/>
                      </a:lnTo>
                      <a:lnTo>
                        <a:pt x="31" y="2305"/>
                      </a:lnTo>
                      <a:lnTo>
                        <a:pt x="30" y="2302"/>
                      </a:lnTo>
                      <a:lnTo>
                        <a:pt x="24" y="2296"/>
                      </a:lnTo>
                      <a:lnTo>
                        <a:pt x="18" y="2291"/>
                      </a:lnTo>
                      <a:lnTo>
                        <a:pt x="14" y="2288"/>
                      </a:lnTo>
                      <a:lnTo>
                        <a:pt x="8" y="2283"/>
                      </a:lnTo>
                      <a:lnTo>
                        <a:pt x="3" y="2279"/>
                      </a:lnTo>
                      <a:lnTo>
                        <a:pt x="0" y="2275"/>
                      </a:lnTo>
                      <a:lnTo>
                        <a:pt x="0" y="2271"/>
                      </a:lnTo>
                      <a:lnTo>
                        <a:pt x="0" y="2269"/>
                      </a:lnTo>
                      <a:lnTo>
                        <a:pt x="1" y="2267"/>
                      </a:lnTo>
                      <a:lnTo>
                        <a:pt x="2" y="2265"/>
                      </a:lnTo>
                      <a:lnTo>
                        <a:pt x="6" y="2261"/>
                      </a:lnTo>
                      <a:lnTo>
                        <a:pt x="11" y="2256"/>
                      </a:lnTo>
                      <a:lnTo>
                        <a:pt x="17" y="2253"/>
                      </a:lnTo>
                      <a:lnTo>
                        <a:pt x="22" y="2250"/>
                      </a:lnTo>
                      <a:lnTo>
                        <a:pt x="27" y="2245"/>
                      </a:lnTo>
                      <a:lnTo>
                        <a:pt x="30" y="2241"/>
                      </a:lnTo>
                      <a:lnTo>
                        <a:pt x="31" y="2237"/>
                      </a:lnTo>
                      <a:lnTo>
                        <a:pt x="31" y="2233"/>
                      </a:lnTo>
                      <a:lnTo>
                        <a:pt x="30" y="2227"/>
                      </a:lnTo>
                      <a:lnTo>
                        <a:pt x="29" y="2222"/>
                      </a:lnTo>
                      <a:lnTo>
                        <a:pt x="25" y="2212"/>
                      </a:lnTo>
                      <a:lnTo>
                        <a:pt x="23" y="2203"/>
                      </a:lnTo>
                      <a:lnTo>
                        <a:pt x="22" y="2197"/>
                      </a:lnTo>
                      <a:lnTo>
                        <a:pt x="22" y="2190"/>
                      </a:lnTo>
                      <a:lnTo>
                        <a:pt x="23" y="2185"/>
                      </a:lnTo>
                      <a:lnTo>
                        <a:pt x="24" y="2181"/>
                      </a:lnTo>
                      <a:lnTo>
                        <a:pt x="29" y="2171"/>
                      </a:lnTo>
                      <a:lnTo>
                        <a:pt x="32" y="2159"/>
                      </a:lnTo>
                      <a:lnTo>
                        <a:pt x="32" y="2159"/>
                      </a:lnTo>
                      <a:lnTo>
                        <a:pt x="41" y="2153"/>
                      </a:lnTo>
                      <a:lnTo>
                        <a:pt x="47" y="2146"/>
                      </a:lnTo>
                      <a:lnTo>
                        <a:pt x="52" y="2139"/>
                      </a:lnTo>
                      <a:lnTo>
                        <a:pt x="57" y="2131"/>
                      </a:lnTo>
                      <a:lnTo>
                        <a:pt x="60" y="2122"/>
                      </a:lnTo>
                      <a:lnTo>
                        <a:pt x="62" y="2115"/>
                      </a:lnTo>
                      <a:lnTo>
                        <a:pt x="63" y="2106"/>
                      </a:lnTo>
                      <a:lnTo>
                        <a:pt x="64" y="2096"/>
                      </a:lnTo>
                      <a:lnTo>
                        <a:pt x="62" y="2079"/>
                      </a:lnTo>
                      <a:lnTo>
                        <a:pt x="59" y="2061"/>
                      </a:lnTo>
                      <a:lnTo>
                        <a:pt x="54" y="2042"/>
                      </a:lnTo>
                      <a:lnTo>
                        <a:pt x="48" y="2025"/>
                      </a:lnTo>
                      <a:lnTo>
                        <a:pt x="47" y="2019"/>
                      </a:lnTo>
                      <a:lnTo>
                        <a:pt x="47" y="2013"/>
                      </a:lnTo>
                      <a:lnTo>
                        <a:pt x="49" y="2008"/>
                      </a:lnTo>
                      <a:lnTo>
                        <a:pt x="52" y="2002"/>
                      </a:lnTo>
                      <a:lnTo>
                        <a:pt x="60" y="1993"/>
                      </a:lnTo>
                      <a:lnTo>
                        <a:pt x="67" y="1983"/>
                      </a:lnTo>
                      <a:lnTo>
                        <a:pt x="69" y="1978"/>
                      </a:lnTo>
                      <a:lnTo>
                        <a:pt x="69" y="1969"/>
                      </a:lnTo>
                      <a:lnTo>
                        <a:pt x="68" y="1960"/>
                      </a:lnTo>
                      <a:lnTo>
                        <a:pt x="67" y="1951"/>
                      </a:lnTo>
                      <a:lnTo>
                        <a:pt x="65" y="1940"/>
                      </a:lnTo>
                      <a:lnTo>
                        <a:pt x="64" y="1929"/>
                      </a:lnTo>
                      <a:lnTo>
                        <a:pt x="64" y="1920"/>
                      </a:lnTo>
                      <a:lnTo>
                        <a:pt x="65" y="1912"/>
                      </a:lnTo>
                      <a:lnTo>
                        <a:pt x="67" y="1906"/>
                      </a:lnTo>
                      <a:lnTo>
                        <a:pt x="70" y="1903"/>
                      </a:lnTo>
                      <a:lnTo>
                        <a:pt x="72" y="1901"/>
                      </a:lnTo>
                      <a:lnTo>
                        <a:pt x="74" y="1899"/>
                      </a:lnTo>
                      <a:lnTo>
                        <a:pt x="77" y="1897"/>
                      </a:lnTo>
                      <a:lnTo>
                        <a:pt x="78" y="1893"/>
                      </a:lnTo>
                      <a:lnTo>
                        <a:pt x="81" y="1889"/>
                      </a:lnTo>
                      <a:lnTo>
                        <a:pt x="81" y="1882"/>
                      </a:lnTo>
                      <a:lnTo>
                        <a:pt x="81" y="1875"/>
                      </a:lnTo>
                      <a:lnTo>
                        <a:pt x="82" y="1870"/>
                      </a:lnTo>
                      <a:lnTo>
                        <a:pt x="83" y="1865"/>
                      </a:lnTo>
                      <a:lnTo>
                        <a:pt x="85" y="1861"/>
                      </a:lnTo>
                      <a:lnTo>
                        <a:pt x="91" y="1855"/>
                      </a:lnTo>
                      <a:lnTo>
                        <a:pt x="99" y="1846"/>
                      </a:lnTo>
                      <a:lnTo>
                        <a:pt x="105" y="1838"/>
                      </a:lnTo>
                      <a:lnTo>
                        <a:pt x="111" y="1830"/>
                      </a:lnTo>
                      <a:lnTo>
                        <a:pt x="114" y="1821"/>
                      </a:lnTo>
                      <a:lnTo>
                        <a:pt x="116" y="1812"/>
                      </a:lnTo>
                      <a:lnTo>
                        <a:pt x="117" y="1803"/>
                      </a:lnTo>
                      <a:lnTo>
                        <a:pt x="117" y="1793"/>
                      </a:lnTo>
                      <a:lnTo>
                        <a:pt x="116" y="1783"/>
                      </a:lnTo>
                      <a:lnTo>
                        <a:pt x="116" y="1774"/>
                      </a:lnTo>
                      <a:lnTo>
                        <a:pt x="114" y="1754"/>
                      </a:lnTo>
                      <a:lnTo>
                        <a:pt x="115" y="1735"/>
                      </a:lnTo>
                      <a:lnTo>
                        <a:pt x="117" y="1726"/>
                      </a:lnTo>
                      <a:lnTo>
                        <a:pt x="119" y="1717"/>
                      </a:lnTo>
                      <a:lnTo>
                        <a:pt x="125" y="1710"/>
                      </a:lnTo>
                      <a:lnTo>
                        <a:pt x="131" y="1702"/>
                      </a:lnTo>
                      <a:lnTo>
                        <a:pt x="136" y="1697"/>
                      </a:lnTo>
                      <a:lnTo>
                        <a:pt x="139" y="1690"/>
                      </a:lnTo>
                      <a:lnTo>
                        <a:pt x="141" y="1684"/>
                      </a:lnTo>
                      <a:lnTo>
                        <a:pt x="141" y="1677"/>
                      </a:lnTo>
                      <a:lnTo>
                        <a:pt x="142" y="1664"/>
                      </a:lnTo>
                      <a:lnTo>
                        <a:pt x="144" y="1651"/>
                      </a:lnTo>
                      <a:lnTo>
                        <a:pt x="146" y="1646"/>
                      </a:lnTo>
                      <a:lnTo>
                        <a:pt x="149" y="1643"/>
                      </a:lnTo>
                      <a:lnTo>
                        <a:pt x="152" y="1639"/>
                      </a:lnTo>
                      <a:lnTo>
                        <a:pt x="154" y="1635"/>
                      </a:lnTo>
                      <a:lnTo>
                        <a:pt x="160" y="1630"/>
                      </a:lnTo>
                      <a:lnTo>
                        <a:pt x="168" y="1626"/>
                      </a:lnTo>
                      <a:lnTo>
                        <a:pt x="175" y="1621"/>
                      </a:lnTo>
                      <a:lnTo>
                        <a:pt x="181" y="1616"/>
                      </a:lnTo>
                      <a:lnTo>
                        <a:pt x="186" y="1610"/>
                      </a:lnTo>
                      <a:lnTo>
                        <a:pt x="192" y="1604"/>
                      </a:lnTo>
                      <a:lnTo>
                        <a:pt x="195" y="1592"/>
                      </a:lnTo>
                      <a:lnTo>
                        <a:pt x="196" y="1579"/>
                      </a:lnTo>
                      <a:lnTo>
                        <a:pt x="196" y="1574"/>
                      </a:lnTo>
                      <a:lnTo>
                        <a:pt x="197" y="1567"/>
                      </a:lnTo>
                      <a:lnTo>
                        <a:pt x="199" y="1562"/>
                      </a:lnTo>
                      <a:lnTo>
                        <a:pt x="202" y="1558"/>
                      </a:lnTo>
                      <a:lnTo>
                        <a:pt x="217" y="1542"/>
                      </a:lnTo>
                      <a:lnTo>
                        <a:pt x="232" y="1528"/>
                      </a:lnTo>
                      <a:lnTo>
                        <a:pt x="236" y="1523"/>
                      </a:lnTo>
                      <a:lnTo>
                        <a:pt x="239" y="1518"/>
                      </a:lnTo>
                      <a:lnTo>
                        <a:pt x="243" y="1512"/>
                      </a:lnTo>
                      <a:lnTo>
                        <a:pt x="245" y="1507"/>
                      </a:lnTo>
                      <a:lnTo>
                        <a:pt x="247" y="1496"/>
                      </a:lnTo>
                      <a:lnTo>
                        <a:pt x="250" y="1482"/>
                      </a:lnTo>
                      <a:lnTo>
                        <a:pt x="251" y="1478"/>
                      </a:lnTo>
                      <a:lnTo>
                        <a:pt x="251" y="1474"/>
                      </a:lnTo>
                      <a:lnTo>
                        <a:pt x="252" y="1470"/>
                      </a:lnTo>
                      <a:lnTo>
                        <a:pt x="254" y="1468"/>
                      </a:lnTo>
                      <a:lnTo>
                        <a:pt x="259" y="1462"/>
                      </a:lnTo>
                      <a:lnTo>
                        <a:pt x="263" y="1459"/>
                      </a:lnTo>
                      <a:lnTo>
                        <a:pt x="276" y="1454"/>
                      </a:lnTo>
                      <a:lnTo>
                        <a:pt x="289" y="1451"/>
                      </a:lnTo>
                      <a:lnTo>
                        <a:pt x="292" y="1448"/>
                      </a:lnTo>
                      <a:lnTo>
                        <a:pt x="294" y="1446"/>
                      </a:lnTo>
                      <a:lnTo>
                        <a:pt x="297" y="1444"/>
                      </a:lnTo>
                      <a:lnTo>
                        <a:pt x="298" y="1441"/>
                      </a:lnTo>
                      <a:lnTo>
                        <a:pt x="300" y="1433"/>
                      </a:lnTo>
                      <a:lnTo>
                        <a:pt x="301" y="1426"/>
                      </a:lnTo>
                      <a:lnTo>
                        <a:pt x="301" y="1418"/>
                      </a:lnTo>
                      <a:lnTo>
                        <a:pt x="302" y="1411"/>
                      </a:lnTo>
                      <a:lnTo>
                        <a:pt x="303" y="1404"/>
                      </a:lnTo>
                      <a:lnTo>
                        <a:pt x="306" y="1398"/>
                      </a:lnTo>
                      <a:lnTo>
                        <a:pt x="314" y="1389"/>
                      </a:lnTo>
                      <a:lnTo>
                        <a:pt x="318" y="1381"/>
                      </a:lnTo>
                      <a:lnTo>
                        <a:pt x="318" y="1374"/>
                      </a:lnTo>
                      <a:lnTo>
                        <a:pt x="317" y="1361"/>
                      </a:lnTo>
                      <a:lnTo>
                        <a:pt x="317" y="1353"/>
                      </a:lnTo>
                      <a:lnTo>
                        <a:pt x="318" y="1348"/>
                      </a:lnTo>
                      <a:lnTo>
                        <a:pt x="320" y="1344"/>
                      </a:lnTo>
                      <a:lnTo>
                        <a:pt x="324" y="1339"/>
                      </a:lnTo>
                      <a:lnTo>
                        <a:pt x="332" y="1333"/>
                      </a:lnTo>
                      <a:lnTo>
                        <a:pt x="343" y="1326"/>
                      </a:lnTo>
                      <a:lnTo>
                        <a:pt x="355" y="1319"/>
                      </a:lnTo>
                      <a:lnTo>
                        <a:pt x="362" y="1313"/>
                      </a:lnTo>
                      <a:lnTo>
                        <a:pt x="367" y="1308"/>
                      </a:lnTo>
                      <a:lnTo>
                        <a:pt x="369" y="1304"/>
                      </a:lnTo>
                      <a:lnTo>
                        <a:pt x="369" y="1298"/>
                      </a:lnTo>
                      <a:lnTo>
                        <a:pt x="368" y="1292"/>
                      </a:lnTo>
                      <a:lnTo>
                        <a:pt x="366" y="1282"/>
                      </a:lnTo>
                      <a:lnTo>
                        <a:pt x="361" y="1269"/>
                      </a:lnTo>
                      <a:lnTo>
                        <a:pt x="361" y="1269"/>
                      </a:lnTo>
                      <a:lnTo>
                        <a:pt x="364" y="1259"/>
                      </a:lnTo>
                      <a:lnTo>
                        <a:pt x="366" y="1251"/>
                      </a:lnTo>
                      <a:lnTo>
                        <a:pt x="369" y="1244"/>
                      </a:lnTo>
                      <a:lnTo>
                        <a:pt x="372" y="1239"/>
                      </a:lnTo>
                      <a:lnTo>
                        <a:pt x="378" y="1235"/>
                      </a:lnTo>
                      <a:lnTo>
                        <a:pt x="384" y="1231"/>
                      </a:lnTo>
                      <a:lnTo>
                        <a:pt x="392" y="1229"/>
                      </a:lnTo>
                      <a:lnTo>
                        <a:pt x="400" y="1229"/>
                      </a:lnTo>
                      <a:lnTo>
                        <a:pt x="403" y="1228"/>
                      </a:lnTo>
                      <a:lnTo>
                        <a:pt x="407" y="1227"/>
                      </a:lnTo>
                      <a:lnTo>
                        <a:pt x="409" y="1226"/>
                      </a:lnTo>
                      <a:lnTo>
                        <a:pt x="411" y="1224"/>
                      </a:lnTo>
                      <a:lnTo>
                        <a:pt x="414" y="1219"/>
                      </a:lnTo>
                      <a:lnTo>
                        <a:pt x="418" y="1213"/>
                      </a:lnTo>
                      <a:lnTo>
                        <a:pt x="421" y="1200"/>
                      </a:lnTo>
                      <a:lnTo>
                        <a:pt x="422" y="1188"/>
                      </a:lnTo>
                      <a:lnTo>
                        <a:pt x="423" y="1182"/>
                      </a:lnTo>
                      <a:lnTo>
                        <a:pt x="426" y="1176"/>
                      </a:lnTo>
                      <a:lnTo>
                        <a:pt x="430" y="1172"/>
                      </a:lnTo>
                      <a:lnTo>
                        <a:pt x="436" y="1168"/>
                      </a:lnTo>
                      <a:lnTo>
                        <a:pt x="447" y="1160"/>
                      </a:lnTo>
                      <a:lnTo>
                        <a:pt x="455" y="1153"/>
                      </a:lnTo>
                      <a:lnTo>
                        <a:pt x="459" y="1136"/>
                      </a:lnTo>
                      <a:lnTo>
                        <a:pt x="462" y="1121"/>
                      </a:lnTo>
                      <a:lnTo>
                        <a:pt x="475" y="1105"/>
                      </a:lnTo>
                      <a:lnTo>
                        <a:pt x="484" y="1090"/>
                      </a:lnTo>
                      <a:lnTo>
                        <a:pt x="493" y="1075"/>
                      </a:lnTo>
                      <a:lnTo>
                        <a:pt x="504" y="1059"/>
                      </a:lnTo>
                      <a:lnTo>
                        <a:pt x="507" y="1053"/>
                      </a:lnTo>
                      <a:lnTo>
                        <a:pt x="510" y="1047"/>
                      </a:lnTo>
                      <a:lnTo>
                        <a:pt x="514" y="1040"/>
                      </a:lnTo>
                      <a:lnTo>
                        <a:pt x="516" y="1032"/>
                      </a:lnTo>
                      <a:lnTo>
                        <a:pt x="519" y="1013"/>
                      </a:lnTo>
                      <a:lnTo>
                        <a:pt x="522" y="994"/>
                      </a:lnTo>
                      <a:lnTo>
                        <a:pt x="526" y="954"/>
                      </a:lnTo>
                      <a:lnTo>
                        <a:pt x="527" y="921"/>
                      </a:lnTo>
                      <a:lnTo>
                        <a:pt x="528" y="912"/>
                      </a:lnTo>
                      <a:lnTo>
                        <a:pt x="531" y="903"/>
                      </a:lnTo>
                      <a:lnTo>
                        <a:pt x="534" y="894"/>
                      </a:lnTo>
                      <a:lnTo>
                        <a:pt x="539" y="886"/>
                      </a:lnTo>
                      <a:lnTo>
                        <a:pt x="544" y="878"/>
                      </a:lnTo>
                      <a:lnTo>
                        <a:pt x="550" y="871"/>
                      </a:lnTo>
                      <a:lnTo>
                        <a:pt x="558" y="864"/>
                      </a:lnTo>
                      <a:lnTo>
                        <a:pt x="566" y="858"/>
                      </a:lnTo>
                      <a:lnTo>
                        <a:pt x="571" y="852"/>
                      </a:lnTo>
                      <a:lnTo>
                        <a:pt x="575" y="847"/>
                      </a:lnTo>
                      <a:lnTo>
                        <a:pt x="578" y="843"/>
                      </a:lnTo>
                      <a:lnTo>
                        <a:pt x="582" y="837"/>
                      </a:lnTo>
                      <a:lnTo>
                        <a:pt x="587" y="826"/>
                      </a:lnTo>
                      <a:lnTo>
                        <a:pt x="590" y="817"/>
                      </a:lnTo>
                      <a:lnTo>
                        <a:pt x="594" y="807"/>
                      </a:lnTo>
                      <a:lnTo>
                        <a:pt x="597" y="796"/>
                      </a:lnTo>
                      <a:lnTo>
                        <a:pt x="602" y="786"/>
                      </a:lnTo>
                      <a:lnTo>
                        <a:pt x="610" y="777"/>
                      </a:lnTo>
                      <a:lnTo>
                        <a:pt x="615" y="763"/>
                      </a:lnTo>
                      <a:lnTo>
                        <a:pt x="622" y="750"/>
                      </a:lnTo>
                      <a:lnTo>
                        <a:pt x="626" y="744"/>
                      </a:lnTo>
                      <a:lnTo>
                        <a:pt x="630" y="739"/>
                      </a:lnTo>
                      <a:lnTo>
                        <a:pt x="636" y="733"/>
                      </a:lnTo>
                      <a:lnTo>
                        <a:pt x="641" y="729"/>
                      </a:lnTo>
                      <a:lnTo>
                        <a:pt x="648" y="725"/>
                      </a:lnTo>
                      <a:lnTo>
                        <a:pt x="655" y="723"/>
                      </a:lnTo>
                      <a:lnTo>
                        <a:pt x="664" y="721"/>
                      </a:lnTo>
                      <a:lnTo>
                        <a:pt x="671" y="719"/>
                      </a:lnTo>
                      <a:lnTo>
                        <a:pt x="680" y="717"/>
                      </a:lnTo>
                      <a:lnTo>
                        <a:pt x="688" y="714"/>
                      </a:lnTo>
                      <a:lnTo>
                        <a:pt x="695" y="710"/>
                      </a:lnTo>
                      <a:lnTo>
                        <a:pt x="702" y="703"/>
                      </a:lnTo>
                      <a:lnTo>
                        <a:pt x="707" y="690"/>
                      </a:lnTo>
                      <a:lnTo>
                        <a:pt x="711" y="677"/>
                      </a:lnTo>
                      <a:lnTo>
                        <a:pt x="719" y="669"/>
                      </a:lnTo>
                      <a:lnTo>
                        <a:pt x="728" y="659"/>
                      </a:lnTo>
                      <a:lnTo>
                        <a:pt x="735" y="650"/>
                      </a:lnTo>
                      <a:lnTo>
                        <a:pt x="744" y="641"/>
                      </a:lnTo>
                      <a:lnTo>
                        <a:pt x="734" y="614"/>
                      </a:lnTo>
                      <a:lnTo>
                        <a:pt x="734" y="614"/>
                      </a:lnTo>
                      <a:close/>
                    </a:path>
                  </a:pathLst>
                </a:custGeom>
                <a:solidFill>
                  <a:schemeClr val="accent4">
                    <a:lumMod val="60000"/>
                    <a:lumOff val="40000"/>
                  </a:schemeClr>
                </a:solid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4" name="Freeform 75">
                  <a:extLst>
                    <a:ext uri="{FF2B5EF4-FFF2-40B4-BE49-F238E27FC236}">
                      <a16:creationId xmlns:a16="http://schemas.microsoft.com/office/drawing/2014/main" id="{740435B8-2C7C-4F09-AF7B-8C6BD22396ED}"/>
                    </a:ext>
                  </a:extLst>
                </p:cNvPr>
                <p:cNvSpPr>
                  <a:spLocks/>
                </p:cNvSpPr>
                <p:nvPr/>
              </p:nvSpPr>
              <p:spPr bwMode="auto">
                <a:xfrm>
                  <a:off x="1483340" y="3305222"/>
                  <a:ext cx="750982" cy="730218"/>
                </a:xfrm>
                <a:custGeom>
                  <a:avLst/>
                  <a:gdLst>
                    <a:gd name="T0" fmla="*/ 2161 w 2269"/>
                    <a:gd name="T1" fmla="*/ 247 h 2364"/>
                    <a:gd name="T2" fmla="*/ 2085 w 2269"/>
                    <a:gd name="T3" fmla="*/ 341 h 2364"/>
                    <a:gd name="T4" fmla="*/ 2048 w 2269"/>
                    <a:gd name="T5" fmla="*/ 466 h 2364"/>
                    <a:gd name="T6" fmla="*/ 2042 w 2269"/>
                    <a:gd name="T7" fmla="*/ 571 h 2364"/>
                    <a:gd name="T8" fmla="*/ 1973 w 2269"/>
                    <a:gd name="T9" fmla="*/ 687 h 2364"/>
                    <a:gd name="T10" fmla="*/ 1901 w 2269"/>
                    <a:gd name="T11" fmla="*/ 778 h 2364"/>
                    <a:gd name="T12" fmla="*/ 1788 w 2269"/>
                    <a:gd name="T13" fmla="*/ 909 h 2364"/>
                    <a:gd name="T14" fmla="*/ 1595 w 2269"/>
                    <a:gd name="T15" fmla="*/ 1144 h 2364"/>
                    <a:gd name="T16" fmla="*/ 1515 w 2269"/>
                    <a:gd name="T17" fmla="*/ 1193 h 2364"/>
                    <a:gd name="T18" fmla="*/ 1521 w 2269"/>
                    <a:gd name="T19" fmla="*/ 1284 h 2364"/>
                    <a:gd name="T20" fmla="*/ 1433 w 2269"/>
                    <a:gd name="T21" fmla="*/ 1396 h 2364"/>
                    <a:gd name="T22" fmla="*/ 1342 w 2269"/>
                    <a:gd name="T23" fmla="*/ 1540 h 2364"/>
                    <a:gd name="T24" fmla="*/ 1259 w 2269"/>
                    <a:gd name="T25" fmla="*/ 1602 h 2364"/>
                    <a:gd name="T26" fmla="*/ 1226 w 2269"/>
                    <a:gd name="T27" fmla="*/ 1723 h 2364"/>
                    <a:gd name="T28" fmla="*/ 1118 w 2269"/>
                    <a:gd name="T29" fmla="*/ 1794 h 2364"/>
                    <a:gd name="T30" fmla="*/ 1024 w 2269"/>
                    <a:gd name="T31" fmla="*/ 1935 h 2364"/>
                    <a:gd name="T32" fmla="*/ 889 w 2269"/>
                    <a:gd name="T33" fmla="*/ 2138 h 2364"/>
                    <a:gd name="T34" fmla="*/ 768 w 2269"/>
                    <a:gd name="T35" fmla="*/ 2199 h 2364"/>
                    <a:gd name="T36" fmla="*/ 638 w 2269"/>
                    <a:gd name="T37" fmla="*/ 2295 h 2364"/>
                    <a:gd name="T38" fmla="*/ 526 w 2269"/>
                    <a:gd name="T39" fmla="*/ 2356 h 2364"/>
                    <a:gd name="T40" fmla="*/ 472 w 2269"/>
                    <a:gd name="T41" fmla="*/ 2333 h 2364"/>
                    <a:gd name="T42" fmla="*/ 419 w 2269"/>
                    <a:gd name="T43" fmla="*/ 2266 h 2364"/>
                    <a:gd name="T44" fmla="*/ 351 w 2269"/>
                    <a:gd name="T45" fmla="*/ 2229 h 2364"/>
                    <a:gd name="T46" fmla="*/ 260 w 2269"/>
                    <a:gd name="T47" fmla="*/ 2251 h 2364"/>
                    <a:gd name="T48" fmla="*/ 233 w 2269"/>
                    <a:gd name="T49" fmla="*/ 2172 h 2364"/>
                    <a:gd name="T50" fmla="*/ 185 w 2269"/>
                    <a:gd name="T51" fmla="*/ 2114 h 2364"/>
                    <a:gd name="T52" fmla="*/ 44 w 2269"/>
                    <a:gd name="T53" fmla="*/ 2031 h 2364"/>
                    <a:gd name="T54" fmla="*/ 10 w 2269"/>
                    <a:gd name="T55" fmla="*/ 1951 h 2364"/>
                    <a:gd name="T56" fmla="*/ 45 w 2269"/>
                    <a:gd name="T57" fmla="*/ 1897 h 2364"/>
                    <a:gd name="T58" fmla="*/ 39 w 2269"/>
                    <a:gd name="T59" fmla="*/ 1797 h 2364"/>
                    <a:gd name="T60" fmla="*/ 146 w 2269"/>
                    <a:gd name="T61" fmla="*/ 1775 h 2364"/>
                    <a:gd name="T62" fmla="*/ 202 w 2269"/>
                    <a:gd name="T63" fmla="*/ 1758 h 2364"/>
                    <a:gd name="T64" fmla="*/ 250 w 2269"/>
                    <a:gd name="T65" fmla="*/ 1644 h 2364"/>
                    <a:gd name="T66" fmla="*/ 266 w 2269"/>
                    <a:gd name="T67" fmla="*/ 1554 h 2364"/>
                    <a:gd name="T68" fmla="*/ 314 w 2269"/>
                    <a:gd name="T69" fmla="*/ 1499 h 2364"/>
                    <a:gd name="T70" fmla="*/ 430 w 2269"/>
                    <a:gd name="T71" fmla="*/ 1547 h 2364"/>
                    <a:gd name="T72" fmla="*/ 563 w 2269"/>
                    <a:gd name="T73" fmla="*/ 1491 h 2364"/>
                    <a:gd name="T74" fmla="*/ 661 w 2269"/>
                    <a:gd name="T75" fmla="*/ 1396 h 2364"/>
                    <a:gd name="T76" fmla="*/ 759 w 2269"/>
                    <a:gd name="T77" fmla="*/ 1465 h 2364"/>
                    <a:gd name="T78" fmla="*/ 823 w 2269"/>
                    <a:gd name="T79" fmla="*/ 1384 h 2364"/>
                    <a:gd name="T80" fmla="*/ 862 w 2269"/>
                    <a:gd name="T81" fmla="*/ 1226 h 2364"/>
                    <a:gd name="T82" fmla="*/ 857 w 2269"/>
                    <a:gd name="T83" fmla="*/ 1125 h 2364"/>
                    <a:gd name="T84" fmla="*/ 685 w 2269"/>
                    <a:gd name="T85" fmla="*/ 1023 h 2364"/>
                    <a:gd name="T86" fmla="*/ 638 w 2269"/>
                    <a:gd name="T87" fmla="*/ 894 h 2364"/>
                    <a:gd name="T88" fmla="*/ 729 w 2269"/>
                    <a:gd name="T89" fmla="*/ 964 h 2364"/>
                    <a:gd name="T90" fmla="*/ 883 w 2269"/>
                    <a:gd name="T91" fmla="*/ 960 h 2364"/>
                    <a:gd name="T92" fmla="*/ 955 w 2269"/>
                    <a:gd name="T93" fmla="*/ 888 h 2364"/>
                    <a:gd name="T94" fmla="*/ 1050 w 2269"/>
                    <a:gd name="T95" fmla="*/ 828 h 2364"/>
                    <a:gd name="T96" fmla="*/ 1069 w 2269"/>
                    <a:gd name="T97" fmla="*/ 730 h 2364"/>
                    <a:gd name="T98" fmla="*/ 1129 w 2269"/>
                    <a:gd name="T99" fmla="*/ 563 h 2364"/>
                    <a:gd name="T100" fmla="*/ 1188 w 2269"/>
                    <a:gd name="T101" fmla="*/ 504 h 2364"/>
                    <a:gd name="T102" fmla="*/ 1243 w 2269"/>
                    <a:gd name="T103" fmla="*/ 495 h 2364"/>
                    <a:gd name="T104" fmla="*/ 1302 w 2269"/>
                    <a:gd name="T105" fmla="*/ 459 h 2364"/>
                    <a:gd name="T106" fmla="*/ 1409 w 2269"/>
                    <a:gd name="T107" fmla="*/ 497 h 2364"/>
                    <a:gd name="T108" fmla="*/ 1503 w 2269"/>
                    <a:gd name="T109" fmla="*/ 430 h 2364"/>
                    <a:gd name="T110" fmla="*/ 1601 w 2269"/>
                    <a:gd name="T111" fmla="*/ 491 h 2364"/>
                    <a:gd name="T112" fmla="*/ 1616 w 2269"/>
                    <a:gd name="T113" fmla="*/ 580 h 2364"/>
                    <a:gd name="T114" fmla="*/ 1786 w 2269"/>
                    <a:gd name="T115" fmla="*/ 557 h 2364"/>
                    <a:gd name="T116" fmla="*/ 1905 w 2269"/>
                    <a:gd name="T117" fmla="*/ 436 h 2364"/>
                    <a:gd name="T118" fmla="*/ 1928 w 2269"/>
                    <a:gd name="T119" fmla="*/ 331 h 2364"/>
                    <a:gd name="T120" fmla="*/ 1955 w 2269"/>
                    <a:gd name="T121" fmla="*/ 248 h 2364"/>
                    <a:gd name="T122" fmla="*/ 2106 w 2269"/>
                    <a:gd name="T123" fmla="*/ 107 h 2364"/>
                    <a:gd name="T124" fmla="*/ 2185 w 2269"/>
                    <a:gd name="T125" fmla="*/ 26 h 2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9" h="2364">
                      <a:moveTo>
                        <a:pt x="2212" y="111"/>
                      </a:moveTo>
                      <a:lnTo>
                        <a:pt x="2228" y="129"/>
                      </a:lnTo>
                      <a:lnTo>
                        <a:pt x="2269" y="121"/>
                      </a:lnTo>
                      <a:lnTo>
                        <a:pt x="2269" y="121"/>
                      </a:lnTo>
                      <a:lnTo>
                        <a:pt x="2267" y="133"/>
                      </a:lnTo>
                      <a:lnTo>
                        <a:pt x="2263" y="144"/>
                      </a:lnTo>
                      <a:lnTo>
                        <a:pt x="2257" y="154"/>
                      </a:lnTo>
                      <a:lnTo>
                        <a:pt x="2250" y="163"/>
                      </a:lnTo>
                      <a:lnTo>
                        <a:pt x="2242" y="172"/>
                      </a:lnTo>
                      <a:lnTo>
                        <a:pt x="2233" y="180"/>
                      </a:lnTo>
                      <a:lnTo>
                        <a:pt x="2225" y="187"/>
                      </a:lnTo>
                      <a:lnTo>
                        <a:pt x="2215" y="195"/>
                      </a:lnTo>
                      <a:lnTo>
                        <a:pt x="2195" y="211"/>
                      </a:lnTo>
                      <a:lnTo>
                        <a:pt x="2176" y="227"/>
                      </a:lnTo>
                      <a:lnTo>
                        <a:pt x="2169" y="237"/>
                      </a:lnTo>
                      <a:lnTo>
                        <a:pt x="2161" y="247"/>
                      </a:lnTo>
                      <a:lnTo>
                        <a:pt x="2155" y="256"/>
                      </a:lnTo>
                      <a:lnTo>
                        <a:pt x="2150" y="268"/>
                      </a:lnTo>
                      <a:lnTo>
                        <a:pt x="2147" y="283"/>
                      </a:lnTo>
                      <a:lnTo>
                        <a:pt x="2143" y="302"/>
                      </a:lnTo>
                      <a:lnTo>
                        <a:pt x="2141" y="310"/>
                      </a:lnTo>
                      <a:lnTo>
                        <a:pt x="2137" y="319"/>
                      </a:lnTo>
                      <a:lnTo>
                        <a:pt x="2135" y="322"/>
                      </a:lnTo>
                      <a:lnTo>
                        <a:pt x="2133" y="324"/>
                      </a:lnTo>
                      <a:lnTo>
                        <a:pt x="2131" y="327"/>
                      </a:lnTo>
                      <a:lnTo>
                        <a:pt x="2128" y="329"/>
                      </a:lnTo>
                      <a:lnTo>
                        <a:pt x="2116" y="331"/>
                      </a:lnTo>
                      <a:lnTo>
                        <a:pt x="2103" y="333"/>
                      </a:lnTo>
                      <a:lnTo>
                        <a:pt x="2096" y="334"/>
                      </a:lnTo>
                      <a:lnTo>
                        <a:pt x="2090" y="336"/>
                      </a:lnTo>
                      <a:lnTo>
                        <a:pt x="2088" y="338"/>
                      </a:lnTo>
                      <a:lnTo>
                        <a:pt x="2085" y="341"/>
                      </a:lnTo>
                      <a:lnTo>
                        <a:pt x="2083" y="343"/>
                      </a:lnTo>
                      <a:lnTo>
                        <a:pt x="2082" y="345"/>
                      </a:lnTo>
                      <a:lnTo>
                        <a:pt x="2073" y="360"/>
                      </a:lnTo>
                      <a:lnTo>
                        <a:pt x="2058" y="378"/>
                      </a:lnTo>
                      <a:lnTo>
                        <a:pt x="2053" y="387"/>
                      </a:lnTo>
                      <a:lnTo>
                        <a:pt x="2049" y="396"/>
                      </a:lnTo>
                      <a:lnTo>
                        <a:pt x="2048" y="400"/>
                      </a:lnTo>
                      <a:lnTo>
                        <a:pt x="2047" y="403"/>
                      </a:lnTo>
                      <a:lnTo>
                        <a:pt x="2048" y="406"/>
                      </a:lnTo>
                      <a:lnTo>
                        <a:pt x="2049" y="410"/>
                      </a:lnTo>
                      <a:lnTo>
                        <a:pt x="2055" y="419"/>
                      </a:lnTo>
                      <a:lnTo>
                        <a:pt x="2058" y="426"/>
                      </a:lnTo>
                      <a:lnTo>
                        <a:pt x="2060" y="432"/>
                      </a:lnTo>
                      <a:lnTo>
                        <a:pt x="2060" y="438"/>
                      </a:lnTo>
                      <a:lnTo>
                        <a:pt x="2054" y="450"/>
                      </a:lnTo>
                      <a:lnTo>
                        <a:pt x="2048" y="466"/>
                      </a:lnTo>
                      <a:lnTo>
                        <a:pt x="2047" y="472"/>
                      </a:lnTo>
                      <a:lnTo>
                        <a:pt x="2047" y="479"/>
                      </a:lnTo>
                      <a:lnTo>
                        <a:pt x="2047" y="485"/>
                      </a:lnTo>
                      <a:lnTo>
                        <a:pt x="2048" y="492"/>
                      </a:lnTo>
                      <a:lnTo>
                        <a:pt x="2052" y="505"/>
                      </a:lnTo>
                      <a:lnTo>
                        <a:pt x="2056" y="518"/>
                      </a:lnTo>
                      <a:lnTo>
                        <a:pt x="2058" y="523"/>
                      </a:lnTo>
                      <a:lnTo>
                        <a:pt x="2060" y="530"/>
                      </a:lnTo>
                      <a:lnTo>
                        <a:pt x="2061" y="535"/>
                      </a:lnTo>
                      <a:lnTo>
                        <a:pt x="2060" y="541"/>
                      </a:lnTo>
                      <a:lnTo>
                        <a:pt x="2058" y="547"/>
                      </a:lnTo>
                      <a:lnTo>
                        <a:pt x="2056" y="551"/>
                      </a:lnTo>
                      <a:lnTo>
                        <a:pt x="2053" y="557"/>
                      </a:lnTo>
                      <a:lnTo>
                        <a:pt x="2048" y="561"/>
                      </a:lnTo>
                      <a:lnTo>
                        <a:pt x="2044" y="565"/>
                      </a:lnTo>
                      <a:lnTo>
                        <a:pt x="2042" y="571"/>
                      </a:lnTo>
                      <a:lnTo>
                        <a:pt x="2041" y="576"/>
                      </a:lnTo>
                      <a:lnTo>
                        <a:pt x="2041" y="582"/>
                      </a:lnTo>
                      <a:lnTo>
                        <a:pt x="2041" y="597"/>
                      </a:lnTo>
                      <a:lnTo>
                        <a:pt x="2041" y="607"/>
                      </a:lnTo>
                      <a:lnTo>
                        <a:pt x="2040" y="613"/>
                      </a:lnTo>
                      <a:lnTo>
                        <a:pt x="2037" y="619"/>
                      </a:lnTo>
                      <a:lnTo>
                        <a:pt x="2033" y="627"/>
                      </a:lnTo>
                      <a:lnTo>
                        <a:pt x="2027" y="634"/>
                      </a:lnTo>
                      <a:lnTo>
                        <a:pt x="2016" y="649"/>
                      </a:lnTo>
                      <a:lnTo>
                        <a:pt x="2009" y="662"/>
                      </a:lnTo>
                      <a:lnTo>
                        <a:pt x="2006" y="668"/>
                      </a:lnTo>
                      <a:lnTo>
                        <a:pt x="2001" y="672"/>
                      </a:lnTo>
                      <a:lnTo>
                        <a:pt x="1997" y="675"/>
                      </a:lnTo>
                      <a:lnTo>
                        <a:pt x="1993" y="679"/>
                      </a:lnTo>
                      <a:lnTo>
                        <a:pt x="1983" y="683"/>
                      </a:lnTo>
                      <a:lnTo>
                        <a:pt x="1973" y="687"/>
                      </a:lnTo>
                      <a:lnTo>
                        <a:pt x="1966" y="690"/>
                      </a:lnTo>
                      <a:lnTo>
                        <a:pt x="1959" y="695"/>
                      </a:lnTo>
                      <a:lnTo>
                        <a:pt x="1957" y="698"/>
                      </a:lnTo>
                      <a:lnTo>
                        <a:pt x="1956" y="701"/>
                      </a:lnTo>
                      <a:lnTo>
                        <a:pt x="1956" y="706"/>
                      </a:lnTo>
                      <a:lnTo>
                        <a:pt x="1957" y="711"/>
                      </a:lnTo>
                      <a:lnTo>
                        <a:pt x="1957" y="716"/>
                      </a:lnTo>
                      <a:lnTo>
                        <a:pt x="1957" y="722"/>
                      </a:lnTo>
                      <a:lnTo>
                        <a:pt x="1957" y="725"/>
                      </a:lnTo>
                      <a:lnTo>
                        <a:pt x="1955" y="729"/>
                      </a:lnTo>
                      <a:lnTo>
                        <a:pt x="1952" y="736"/>
                      </a:lnTo>
                      <a:lnTo>
                        <a:pt x="1945" y="741"/>
                      </a:lnTo>
                      <a:lnTo>
                        <a:pt x="1931" y="751"/>
                      </a:lnTo>
                      <a:lnTo>
                        <a:pt x="1918" y="761"/>
                      </a:lnTo>
                      <a:lnTo>
                        <a:pt x="1909" y="770"/>
                      </a:lnTo>
                      <a:lnTo>
                        <a:pt x="1901" y="778"/>
                      </a:lnTo>
                      <a:lnTo>
                        <a:pt x="1896" y="782"/>
                      </a:lnTo>
                      <a:lnTo>
                        <a:pt x="1892" y="788"/>
                      </a:lnTo>
                      <a:lnTo>
                        <a:pt x="1890" y="793"/>
                      </a:lnTo>
                      <a:lnTo>
                        <a:pt x="1887" y="800"/>
                      </a:lnTo>
                      <a:lnTo>
                        <a:pt x="1883" y="808"/>
                      </a:lnTo>
                      <a:lnTo>
                        <a:pt x="1878" y="816"/>
                      </a:lnTo>
                      <a:lnTo>
                        <a:pt x="1873" y="823"/>
                      </a:lnTo>
                      <a:lnTo>
                        <a:pt x="1866" y="830"/>
                      </a:lnTo>
                      <a:lnTo>
                        <a:pt x="1851" y="842"/>
                      </a:lnTo>
                      <a:lnTo>
                        <a:pt x="1836" y="854"/>
                      </a:lnTo>
                      <a:lnTo>
                        <a:pt x="1827" y="861"/>
                      </a:lnTo>
                      <a:lnTo>
                        <a:pt x="1819" y="870"/>
                      </a:lnTo>
                      <a:lnTo>
                        <a:pt x="1811" y="879"/>
                      </a:lnTo>
                      <a:lnTo>
                        <a:pt x="1804" y="889"/>
                      </a:lnTo>
                      <a:lnTo>
                        <a:pt x="1796" y="899"/>
                      </a:lnTo>
                      <a:lnTo>
                        <a:pt x="1788" y="909"/>
                      </a:lnTo>
                      <a:lnTo>
                        <a:pt x="1781" y="917"/>
                      </a:lnTo>
                      <a:lnTo>
                        <a:pt x="1773" y="925"/>
                      </a:lnTo>
                      <a:lnTo>
                        <a:pt x="1736" y="972"/>
                      </a:lnTo>
                      <a:lnTo>
                        <a:pt x="1736" y="972"/>
                      </a:lnTo>
                      <a:lnTo>
                        <a:pt x="1714" y="999"/>
                      </a:lnTo>
                      <a:lnTo>
                        <a:pt x="1702" y="1011"/>
                      </a:lnTo>
                      <a:lnTo>
                        <a:pt x="1690" y="1024"/>
                      </a:lnTo>
                      <a:lnTo>
                        <a:pt x="1678" y="1036"/>
                      </a:lnTo>
                      <a:lnTo>
                        <a:pt x="1666" y="1049"/>
                      </a:lnTo>
                      <a:lnTo>
                        <a:pt x="1658" y="1061"/>
                      </a:lnTo>
                      <a:lnTo>
                        <a:pt x="1649" y="1074"/>
                      </a:lnTo>
                      <a:lnTo>
                        <a:pt x="1640" y="1087"/>
                      </a:lnTo>
                      <a:lnTo>
                        <a:pt x="1631" y="1099"/>
                      </a:lnTo>
                      <a:lnTo>
                        <a:pt x="1616" y="1119"/>
                      </a:lnTo>
                      <a:lnTo>
                        <a:pt x="1603" y="1137"/>
                      </a:lnTo>
                      <a:lnTo>
                        <a:pt x="1595" y="1144"/>
                      </a:lnTo>
                      <a:lnTo>
                        <a:pt x="1586" y="1151"/>
                      </a:lnTo>
                      <a:lnTo>
                        <a:pt x="1581" y="1154"/>
                      </a:lnTo>
                      <a:lnTo>
                        <a:pt x="1576" y="1156"/>
                      </a:lnTo>
                      <a:lnTo>
                        <a:pt x="1569" y="1157"/>
                      </a:lnTo>
                      <a:lnTo>
                        <a:pt x="1563" y="1158"/>
                      </a:lnTo>
                      <a:lnTo>
                        <a:pt x="1551" y="1159"/>
                      </a:lnTo>
                      <a:lnTo>
                        <a:pt x="1538" y="1158"/>
                      </a:lnTo>
                      <a:lnTo>
                        <a:pt x="1531" y="1159"/>
                      </a:lnTo>
                      <a:lnTo>
                        <a:pt x="1526" y="1161"/>
                      </a:lnTo>
                      <a:lnTo>
                        <a:pt x="1522" y="1165"/>
                      </a:lnTo>
                      <a:lnTo>
                        <a:pt x="1517" y="1169"/>
                      </a:lnTo>
                      <a:lnTo>
                        <a:pt x="1515" y="1173"/>
                      </a:lnTo>
                      <a:lnTo>
                        <a:pt x="1514" y="1176"/>
                      </a:lnTo>
                      <a:lnTo>
                        <a:pt x="1514" y="1181"/>
                      </a:lnTo>
                      <a:lnTo>
                        <a:pt x="1514" y="1185"/>
                      </a:lnTo>
                      <a:lnTo>
                        <a:pt x="1515" y="1193"/>
                      </a:lnTo>
                      <a:lnTo>
                        <a:pt x="1517" y="1200"/>
                      </a:lnTo>
                      <a:lnTo>
                        <a:pt x="1520" y="1209"/>
                      </a:lnTo>
                      <a:lnTo>
                        <a:pt x="1521" y="1216"/>
                      </a:lnTo>
                      <a:lnTo>
                        <a:pt x="1521" y="1220"/>
                      </a:lnTo>
                      <a:lnTo>
                        <a:pt x="1521" y="1223"/>
                      </a:lnTo>
                      <a:lnTo>
                        <a:pt x="1520" y="1226"/>
                      </a:lnTo>
                      <a:lnTo>
                        <a:pt x="1517" y="1229"/>
                      </a:lnTo>
                      <a:lnTo>
                        <a:pt x="1514" y="1235"/>
                      </a:lnTo>
                      <a:lnTo>
                        <a:pt x="1512" y="1240"/>
                      </a:lnTo>
                      <a:lnTo>
                        <a:pt x="1510" y="1245"/>
                      </a:lnTo>
                      <a:lnTo>
                        <a:pt x="1509" y="1249"/>
                      </a:lnTo>
                      <a:lnTo>
                        <a:pt x="1509" y="1255"/>
                      </a:lnTo>
                      <a:lnTo>
                        <a:pt x="1511" y="1262"/>
                      </a:lnTo>
                      <a:lnTo>
                        <a:pt x="1514" y="1268"/>
                      </a:lnTo>
                      <a:lnTo>
                        <a:pt x="1517" y="1276"/>
                      </a:lnTo>
                      <a:lnTo>
                        <a:pt x="1521" y="1284"/>
                      </a:lnTo>
                      <a:lnTo>
                        <a:pt x="1523" y="1294"/>
                      </a:lnTo>
                      <a:lnTo>
                        <a:pt x="1522" y="1301"/>
                      </a:lnTo>
                      <a:lnTo>
                        <a:pt x="1520" y="1307"/>
                      </a:lnTo>
                      <a:lnTo>
                        <a:pt x="1517" y="1313"/>
                      </a:lnTo>
                      <a:lnTo>
                        <a:pt x="1514" y="1319"/>
                      </a:lnTo>
                      <a:lnTo>
                        <a:pt x="1507" y="1330"/>
                      </a:lnTo>
                      <a:lnTo>
                        <a:pt x="1497" y="1341"/>
                      </a:lnTo>
                      <a:lnTo>
                        <a:pt x="1486" y="1350"/>
                      </a:lnTo>
                      <a:lnTo>
                        <a:pt x="1474" y="1358"/>
                      </a:lnTo>
                      <a:lnTo>
                        <a:pt x="1463" y="1365"/>
                      </a:lnTo>
                      <a:lnTo>
                        <a:pt x="1453" y="1371"/>
                      </a:lnTo>
                      <a:lnTo>
                        <a:pt x="1447" y="1373"/>
                      </a:lnTo>
                      <a:lnTo>
                        <a:pt x="1444" y="1377"/>
                      </a:lnTo>
                      <a:lnTo>
                        <a:pt x="1440" y="1381"/>
                      </a:lnTo>
                      <a:lnTo>
                        <a:pt x="1437" y="1385"/>
                      </a:lnTo>
                      <a:lnTo>
                        <a:pt x="1433" y="1396"/>
                      </a:lnTo>
                      <a:lnTo>
                        <a:pt x="1431" y="1407"/>
                      </a:lnTo>
                      <a:lnTo>
                        <a:pt x="1428" y="1417"/>
                      </a:lnTo>
                      <a:lnTo>
                        <a:pt x="1426" y="1429"/>
                      </a:lnTo>
                      <a:lnTo>
                        <a:pt x="1423" y="1435"/>
                      </a:lnTo>
                      <a:lnTo>
                        <a:pt x="1421" y="1439"/>
                      </a:lnTo>
                      <a:lnTo>
                        <a:pt x="1418" y="1443"/>
                      </a:lnTo>
                      <a:lnTo>
                        <a:pt x="1415" y="1448"/>
                      </a:lnTo>
                      <a:lnTo>
                        <a:pt x="1381" y="1483"/>
                      </a:lnTo>
                      <a:lnTo>
                        <a:pt x="1376" y="1490"/>
                      </a:lnTo>
                      <a:lnTo>
                        <a:pt x="1372" y="1497"/>
                      </a:lnTo>
                      <a:lnTo>
                        <a:pt x="1367" y="1505"/>
                      </a:lnTo>
                      <a:lnTo>
                        <a:pt x="1364" y="1513"/>
                      </a:lnTo>
                      <a:lnTo>
                        <a:pt x="1360" y="1521"/>
                      </a:lnTo>
                      <a:lnTo>
                        <a:pt x="1355" y="1529"/>
                      </a:lnTo>
                      <a:lnTo>
                        <a:pt x="1350" y="1535"/>
                      </a:lnTo>
                      <a:lnTo>
                        <a:pt x="1342" y="1540"/>
                      </a:lnTo>
                      <a:lnTo>
                        <a:pt x="1335" y="1544"/>
                      </a:lnTo>
                      <a:lnTo>
                        <a:pt x="1327" y="1547"/>
                      </a:lnTo>
                      <a:lnTo>
                        <a:pt x="1323" y="1549"/>
                      </a:lnTo>
                      <a:lnTo>
                        <a:pt x="1320" y="1551"/>
                      </a:lnTo>
                      <a:lnTo>
                        <a:pt x="1316" y="1554"/>
                      </a:lnTo>
                      <a:lnTo>
                        <a:pt x="1314" y="1558"/>
                      </a:lnTo>
                      <a:lnTo>
                        <a:pt x="1308" y="1569"/>
                      </a:lnTo>
                      <a:lnTo>
                        <a:pt x="1303" y="1574"/>
                      </a:lnTo>
                      <a:lnTo>
                        <a:pt x="1296" y="1576"/>
                      </a:lnTo>
                      <a:lnTo>
                        <a:pt x="1284" y="1578"/>
                      </a:lnTo>
                      <a:lnTo>
                        <a:pt x="1279" y="1579"/>
                      </a:lnTo>
                      <a:lnTo>
                        <a:pt x="1273" y="1583"/>
                      </a:lnTo>
                      <a:lnTo>
                        <a:pt x="1269" y="1586"/>
                      </a:lnTo>
                      <a:lnTo>
                        <a:pt x="1265" y="1590"/>
                      </a:lnTo>
                      <a:lnTo>
                        <a:pt x="1261" y="1596"/>
                      </a:lnTo>
                      <a:lnTo>
                        <a:pt x="1259" y="1602"/>
                      </a:lnTo>
                      <a:lnTo>
                        <a:pt x="1257" y="1607"/>
                      </a:lnTo>
                      <a:lnTo>
                        <a:pt x="1256" y="1614"/>
                      </a:lnTo>
                      <a:lnTo>
                        <a:pt x="1253" y="1623"/>
                      </a:lnTo>
                      <a:lnTo>
                        <a:pt x="1247" y="1630"/>
                      </a:lnTo>
                      <a:lnTo>
                        <a:pt x="1242" y="1638"/>
                      </a:lnTo>
                      <a:lnTo>
                        <a:pt x="1237" y="1645"/>
                      </a:lnTo>
                      <a:lnTo>
                        <a:pt x="1231" y="1654"/>
                      </a:lnTo>
                      <a:lnTo>
                        <a:pt x="1227" y="1661"/>
                      </a:lnTo>
                      <a:lnTo>
                        <a:pt x="1224" y="1669"/>
                      </a:lnTo>
                      <a:lnTo>
                        <a:pt x="1222" y="1678"/>
                      </a:lnTo>
                      <a:lnTo>
                        <a:pt x="1225" y="1689"/>
                      </a:lnTo>
                      <a:lnTo>
                        <a:pt x="1228" y="1699"/>
                      </a:lnTo>
                      <a:lnTo>
                        <a:pt x="1229" y="1705"/>
                      </a:lnTo>
                      <a:lnTo>
                        <a:pt x="1230" y="1710"/>
                      </a:lnTo>
                      <a:lnTo>
                        <a:pt x="1229" y="1716"/>
                      </a:lnTo>
                      <a:lnTo>
                        <a:pt x="1226" y="1723"/>
                      </a:lnTo>
                      <a:lnTo>
                        <a:pt x="1221" y="1731"/>
                      </a:lnTo>
                      <a:lnTo>
                        <a:pt x="1217" y="1736"/>
                      </a:lnTo>
                      <a:lnTo>
                        <a:pt x="1212" y="1741"/>
                      </a:lnTo>
                      <a:lnTo>
                        <a:pt x="1206" y="1746"/>
                      </a:lnTo>
                      <a:lnTo>
                        <a:pt x="1193" y="1752"/>
                      </a:lnTo>
                      <a:lnTo>
                        <a:pt x="1180" y="1758"/>
                      </a:lnTo>
                      <a:lnTo>
                        <a:pt x="1166" y="1762"/>
                      </a:lnTo>
                      <a:lnTo>
                        <a:pt x="1153" y="1766"/>
                      </a:lnTo>
                      <a:lnTo>
                        <a:pt x="1146" y="1768"/>
                      </a:lnTo>
                      <a:lnTo>
                        <a:pt x="1140" y="1772"/>
                      </a:lnTo>
                      <a:lnTo>
                        <a:pt x="1134" y="1775"/>
                      </a:lnTo>
                      <a:lnTo>
                        <a:pt x="1129" y="1779"/>
                      </a:lnTo>
                      <a:lnTo>
                        <a:pt x="1124" y="1782"/>
                      </a:lnTo>
                      <a:lnTo>
                        <a:pt x="1122" y="1786"/>
                      </a:lnTo>
                      <a:lnTo>
                        <a:pt x="1120" y="1790"/>
                      </a:lnTo>
                      <a:lnTo>
                        <a:pt x="1118" y="1794"/>
                      </a:lnTo>
                      <a:lnTo>
                        <a:pt x="1114" y="1803"/>
                      </a:lnTo>
                      <a:lnTo>
                        <a:pt x="1111" y="1813"/>
                      </a:lnTo>
                      <a:lnTo>
                        <a:pt x="1109" y="1822"/>
                      </a:lnTo>
                      <a:lnTo>
                        <a:pt x="1107" y="1832"/>
                      </a:lnTo>
                      <a:lnTo>
                        <a:pt x="1104" y="1841"/>
                      </a:lnTo>
                      <a:lnTo>
                        <a:pt x="1098" y="1848"/>
                      </a:lnTo>
                      <a:lnTo>
                        <a:pt x="1092" y="1855"/>
                      </a:lnTo>
                      <a:lnTo>
                        <a:pt x="1085" y="1861"/>
                      </a:lnTo>
                      <a:lnTo>
                        <a:pt x="1080" y="1869"/>
                      </a:lnTo>
                      <a:lnTo>
                        <a:pt x="1076" y="1876"/>
                      </a:lnTo>
                      <a:lnTo>
                        <a:pt x="1071" y="1886"/>
                      </a:lnTo>
                      <a:lnTo>
                        <a:pt x="1064" y="1895"/>
                      </a:lnTo>
                      <a:lnTo>
                        <a:pt x="1055" y="1904"/>
                      </a:lnTo>
                      <a:lnTo>
                        <a:pt x="1044" y="1914"/>
                      </a:lnTo>
                      <a:lnTo>
                        <a:pt x="1033" y="1925"/>
                      </a:lnTo>
                      <a:lnTo>
                        <a:pt x="1024" y="1935"/>
                      </a:lnTo>
                      <a:lnTo>
                        <a:pt x="1014" y="1945"/>
                      </a:lnTo>
                      <a:lnTo>
                        <a:pt x="1008" y="1956"/>
                      </a:lnTo>
                      <a:lnTo>
                        <a:pt x="1001" y="1972"/>
                      </a:lnTo>
                      <a:lnTo>
                        <a:pt x="996" y="1990"/>
                      </a:lnTo>
                      <a:lnTo>
                        <a:pt x="992" y="1997"/>
                      </a:lnTo>
                      <a:lnTo>
                        <a:pt x="989" y="2005"/>
                      </a:lnTo>
                      <a:lnTo>
                        <a:pt x="985" y="2013"/>
                      </a:lnTo>
                      <a:lnTo>
                        <a:pt x="981" y="2021"/>
                      </a:lnTo>
                      <a:lnTo>
                        <a:pt x="969" y="2035"/>
                      </a:lnTo>
                      <a:lnTo>
                        <a:pt x="957" y="2048"/>
                      </a:lnTo>
                      <a:lnTo>
                        <a:pt x="944" y="2061"/>
                      </a:lnTo>
                      <a:lnTo>
                        <a:pt x="932" y="2075"/>
                      </a:lnTo>
                      <a:lnTo>
                        <a:pt x="914" y="2103"/>
                      </a:lnTo>
                      <a:lnTo>
                        <a:pt x="897" y="2128"/>
                      </a:lnTo>
                      <a:lnTo>
                        <a:pt x="893" y="2132"/>
                      </a:lnTo>
                      <a:lnTo>
                        <a:pt x="889" y="2138"/>
                      </a:lnTo>
                      <a:lnTo>
                        <a:pt x="883" y="2142"/>
                      </a:lnTo>
                      <a:lnTo>
                        <a:pt x="877" y="2145"/>
                      </a:lnTo>
                      <a:lnTo>
                        <a:pt x="870" y="2148"/>
                      </a:lnTo>
                      <a:lnTo>
                        <a:pt x="863" y="2152"/>
                      </a:lnTo>
                      <a:lnTo>
                        <a:pt x="854" y="2154"/>
                      </a:lnTo>
                      <a:lnTo>
                        <a:pt x="844" y="2156"/>
                      </a:lnTo>
                      <a:lnTo>
                        <a:pt x="838" y="2157"/>
                      </a:lnTo>
                      <a:lnTo>
                        <a:pt x="833" y="2160"/>
                      </a:lnTo>
                      <a:lnTo>
                        <a:pt x="827" y="2163"/>
                      </a:lnTo>
                      <a:lnTo>
                        <a:pt x="821" y="2167"/>
                      </a:lnTo>
                      <a:lnTo>
                        <a:pt x="810" y="2174"/>
                      </a:lnTo>
                      <a:lnTo>
                        <a:pt x="799" y="2182"/>
                      </a:lnTo>
                      <a:lnTo>
                        <a:pt x="788" y="2190"/>
                      </a:lnTo>
                      <a:lnTo>
                        <a:pt x="779" y="2196"/>
                      </a:lnTo>
                      <a:lnTo>
                        <a:pt x="773" y="2198"/>
                      </a:lnTo>
                      <a:lnTo>
                        <a:pt x="768" y="2199"/>
                      </a:lnTo>
                      <a:lnTo>
                        <a:pt x="763" y="2199"/>
                      </a:lnTo>
                      <a:lnTo>
                        <a:pt x="758" y="2199"/>
                      </a:lnTo>
                      <a:lnTo>
                        <a:pt x="753" y="2198"/>
                      </a:lnTo>
                      <a:lnTo>
                        <a:pt x="748" y="2198"/>
                      </a:lnTo>
                      <a:lnTo>
                        <a:pt x="743" y="2199"/>
                      </a:lnTo>
                      <a:lnTo>
                        <a:pt x="738" y="2201"/>
                      </a:lnTo>
                      <a:lnTo>
                        <a:pt x="728" y="2208"/>
                      </a:lnTo>
                      <a:lnTo>
                        <a:pt x="717" y="2217"/>
                      </a:lnTo>
                      <a:lnTo>
                        <a:pt x="699" y="2236"/>
                      </a:lnTo>
                      <a:lnTo>
                        <a:pt x="681" y="2251"/>
                      </a:lnTo>
                      <a:lnTo>
                        <a:pt x="668" y="2261"/>
                      </a:lnTo>
                      <a:lnTo>
                        <a:pt x="657" y="2269"/>
                      </a:lnTo>
                      <a:lnTo>
                        <a:pt x="652" y="2275"/>
                      </a:lnTo>
                      <a:lnTo>
                        <a:pt x="647" y="2281"/>
                      </a:lnTo>
                      <a:lnTo>
                        <a:pt x="642" y="2288"/>
                      </a:lnTo>
                      <a:lnTo>
                        <a:pt x="638" y="2295"/>
                      </a:lnTo>
                      <a:lnTo>
                        <a:pt x="634" y="2304"/>
                      </a:lnTo>
                      <a:lnTo>
                        <a:pt x="630" y="2313"/>
                      </a:lnTo>
                      <a:lnTo>
                        <a:pt x="623" y="2320"/>
                      </a:lnTo>
                      <a:lnTo>
                        <a:pt x="617" y="2328"/>
                      </a:lnTo>
                      <a:lnTo>
                        <a:pt x="609" y="2334"/>
                      </a:lnTo>
                      <a:lnTo>
                        <a:pt x="601" y="2339"/>
                      </a:lnTo>
                      <a:lnTo>
                        <a:pt x="597" y="2341"/>
                      </a:lnTo>
                      <a:lnTo>
                        <a:pt x="593" y="2342"/>
                      </a:lnTo>
                      <a:lnTo>
                        <a:pt x="587" y="2343"/>
                      </a:lnTo>
                      <a:lnTo>
                        <a:pt x="582" y="2343"/>
                      </a:lnTo>
                      <a:lnTo>
                        <a:pt x="572" y="2344"/>
                      </a:lnTo>
                      <a:lnTo>
                        <a:pt x="560" y="2347"/>
                      </a:lnTo>
                      <a:lnTo>
                        <a:pt x="548" y="2350"/>
                      </a:lnTo>
                      <a:lnTo>
                        <a:pt x="537" y="2354"/>
                      </a:lnTo>
                      <a:lnTo>
                        <a:pt x="531" y="2355"/>
                      </a:lnTo>
                      <a:lnTo>
                        <a:pt x="526" y="2356"/>
                      </a:lnTo>
                      <a:lnTo>
                        <a:pt x="521" y="2356"/>
                      </a:lnTo>
                      <a:lnTo>
                        <a:pt x="517" y="2355"/>
                      </a:lnTo>
                      <a:lnTo>
                        <a:pt x="514" y="2354"/>
                      </a:lnTo>
                      <a:lnTo>
                        <a:pt x="511" y="2350"/>
                      </a:lnTo>
                      <a:lnTo>
                        <a:pt x="509" y="2347"/>
                      </a:lnTo>
                      <a:lnTo>
                        <a:pt x="507" y="2342"/>
                      </a:lnTo>
                      <a:lnTo>
                        <a:pt x="505" y="2341"/>
                      </a:lnTo>
                      <a:lnTo>
                        <a:pt x="494" y="2352"/>
                      </a:lnTo>
                      <a:lnTo>
                        <a:pt x="483" y="2364"/>
                      </a:lnTo>
                      <a:lnTo>
                        <a:pt x="483" y="2364"/>
                      </a:lnTo>
                      <a:lnTo>
                        <a:pt x="480" y="2356"/>
                      </a:lnTo>
                      <a:lnTo>
                        <a:pt x="478" y="2348"/>
                      </a:lnTo>
                      <a:lnTo>
                        <a:pt x="477" y="2344"/>
                      </a:lnTo>
                      <a:lnTo>
                        <a:pt x="476" y="2340"/>
                      </a:lnTo>
                      <a:lnTo>
                        <a:pt x="474" y="2336"/>
                      </a:lnTo>
                      <a:lnTo>
                        <a:pt x="472" y="2333"/>
                      </a:lnTo>
                      <a:lnTo>
                        <a:pt x="467" y="2331"/>
                      </a:lnTo>
                      <a:lnTo>
                        <a:pt x="463" y="2330"/>
                      </a:lnTo>
                      <a:lnTo>
                        <a:pt x="460" y="2330"/>
                      </a:lnTo>
                      <a:lnTo>
                        <a:pt x="457" y="2331"/>
                      </a:lnTo>
                      <a:lnTo>
                        <a:pt x="449" y="2335"/>
                      </a:lnTo>
                      <a:lnTo>
                        <a:pt x="442" y="2336"/>
                      </a:lnTo>
                      <a:lnTo>
                        <a:pt x="438" y="2335"/>
                      </a:lnTo>
                      <a:lnTo>
                        <a:pt x="435" y="2333"/>
                      </a:lnTo>
                      <a:lnTo>
                        <a:pt x="433" y="2330"/>
                      </a:lnTo>
                      <a:lnTo>
                        <a:pt x="431" y="2327"/>
                      </a:lnTo>
                      <a:lnTo>
                        <a:pt x="429" y="2318"/>
                      </a:lnTo>
                      <a:lnTo>
                        <a:pt x="428" y="2312"/>
                      </a:lnTo>
                      <a:lnTo>
                        <a:pt x="425" y="2301"/>
                      </a:lnTo>
                      <a:lnTo>
                        <a:pt x="422" y="2289"/>
                      </a:lnTo>
                      <a:lnTo>
                        <a:pt x="420" y="2277"/>
                      </a:lnTo>
                      <a:lnTo>
                        <a:pt x="419" y="2266"/>
                      </a:lnTo>
                      <a:lnTo>
                        <a:pt x="419" y="2256"/>
                      </a:lnTo>
                      <a:lnTo>
                        <a:pt x="417" y="2248"/>
                      </a:lnTo>
                      <a:lnTo>
                        <a:pt x="416" y="2247"/>
                      </a:lnTo>
                      <a:lnTo>
                        <a:pt x="412" y="2247"/>
                      </a:lnTo>
                      <a:lnTo>
                        <a:pt x="408" y="2247"/>
                      </a:lnTo>
                      <a:lnTo>
                        <a:pt x="404" y="2248"/>
                      </a:lnTo>
                      <a:lnTo>
                        <a:pt x="396" y="2250"/>
                      </a:lnTo>
                      <a:lnTo>
                        <a:pt x="390" y="2252"/>
                      </a:lnTo>
                      <a:lnTo>
                        <a:pt x="381" y="2252"/>
                      </a:lnTo>
                      <a:lnTo>
                        <a:pt x="370" y="2251"/>
                      </a:lnTo>
                      <a:lnTo>
                        <a:pt x="365" y="2250"/>
                      </a:lnTo>
                      <a:lnTo>
                        <a:pt x="361" y="2249"/>
                      </a:lnTo>
                      <a:lnTo>
                        <a:pt x="357" y="2246"/>
                      </a:lnTo>
                      <a:lnTo>
                        <a:pt x="355" y="2242"/>
                      </a:lnTo>
                      <a:lnTo>
                        <a:pt x="353" y="2235"/>
                      </a:lnTo>
                      <a:lnTo>
                        <a:pt x="351" y="2229"/>
                      </a:lnTo>
                      <a:lnTo>
                        <a:pt x="349" y="2227"/>
                      </a:lnTo>
                      <a:lnTo>
                        <a:pt x="347" y="2225"/>
                      </a:lnTo>
                      <a:lnTo>
                        <a:pt x="343" y="2224"/>
                      </a:lnTo>
                      <a:lnTo>
                        <a:pt x="339" y="2224"/>
                      </a:lnTo>
                      <a:lnTo>
                        <a:pt x="330" y="2227"/>
                      </a:lnTo>
                      <a:lnTo>
                        <a:pt x="321" y="2232"/>
                      </a:lnTo>
                      <a:lnTo>
                        <a:pt x="311" y="2238"/>
                      </a:lnTo>
                      <a:lnTo>
                        <a:pt x="301" y="2245"/>
                      </a:lnTo>
                      <a:lnTo>
                        <a:pt x="291" y="2251"/>
                      </a:lnTo>
                      <a:lnTo>
                        <a:pt x="282" y="2255"/>
                      </a:lnTo>
                      <a:lnTo>
                        <a:pt x="277" y="2256"/>
                      </a:lnTo>
                      <a:lnTo>
                        <a:pt x="273" y="2256"/>
                      </a:lnTo>
                      <a:lnTo>
                        <a:pt x="269" y="2256"/>
                      </a:lnTo>
                      <a:lnTo>
                        <a:pt x="264" y="2255"/>
                      </a:lnTo>
                      <a:lnTo>
                        <a:pt x="261" y="2253"/>
                      </a:lnTo>
                      <a:lnTo>
                        <a:pt x="260" y="2251"/>
                      </a:lnTo>
                      <a:lnTo>
                        <a:pt x="258" y="2249"/>
                      </a:lnTo>
                      <a:lnTo>
                        <a:pt x="257" y="2246"/>
                      </a:lnTo>
                      <a:lnTo>
                        <a:pt x="255" y="2239"/>
                      </a:lnTo>
                      <a:lnTo>
                        <a:pt x="254" y="2231"/>
                      </a:lnTo>
                      <a:lnTo>
                        <a:pt x="254" y="2211"/>
                      </a:lnTo>
                      <a:lnTo>
                        <a:pt x="255" y="2193"/>
                      </a:lnTo>
                      <a:lnTo>
                        <a:pt x="255" y="2183"/>
                      </a:lnTo>
                      <a:lnTo>
                        <a:pt x="255" y="2175"/>
                      </a:lnTo>
                      <a:lnTo>
                        <a:pt x="254" y="2169"/>
                      </a:lnTo>
                      <a:lnTo>
                        <a:pt x="253" y="2165"/>
                      </a:lnTo>
                      <a:lnTo>
                        <a:pt x="251" y="2164"/>
                      </a:lnTo>
                      <a:lnTo>
                        <a:pt x="249" y="2163"/>
                      </a:lnTo>
                      <a:lnTo>
                        <a:pt x="248" y="2161"/>
                      </a:lnTo>
                      <a:lnTo>
                        <a:pt x="246" y="2163"/>
                      </a:lnTo>
                      <a:lnTo>
                        <a:pt x="241" y="2166"/>
                      </a:lnTo>
                      <a:lnTo>
                        <a:pt x="233" y="2172"/>
                      </a:lnTo>
                      <a:lnTo>
                        <a:pt x="227" y="2178"/>
                      </a:lnTo>
                      <a:lnTo>
                        <a:pt x="221" y="2182"/>
                      </a:lnTo>
                      <a:lnTo>
                        <a:pt x="217" y="2183"/>
                      </a:lnTo>
                      <a:lnTo>
                        <a:pt x="213" y="2183"/>
                      </a:lnTo>
                      <a:lnTo>
                        <a:pt x="210" y="2181"/>
                      </a:lnTo>
                      <a:lnTo>
                        <a:pt x="208" y="2178"/>
                      </a:lnTo>
                      <a:lnTo>
                        <a:pt x="206" y="2173"/>
                      </a:lnTo>
                      <a:lnTo>
                        <a:pt x="205" y="2168"/>
                      </a:lnTo>
                      <a:lnTo>
                        <a:pt x="204" y="2155"/>
                      </a:lnTo>
                      <a:lnTo>
                        <a:pt x="202" y="2142"/>
                      </a:lnTo>
                      <a:lnTo>
                        <a:pt x="201" y="2136"/>
                      </a:lnTo>
                      <a:lnTo>
                        <a:pt x="200" y="2130"/>
                      </a:lnTo>
                      <a:lnTo>
                        <a:pt x="197" y="2126"/>
                      </a:lnTo>
                      <a:lnTo>
                        <a:pt x="195" y="2123"/>
                      </a:lnTo>
                      <a:lnTo>
                        <a:pt x="190" y="2117"/>
                      </a:lnTo>
                      <a:lnTo>
                        <a:pt x="185" y="2114"/>
                      </a:lnTo>
                      <a:lnTo>
                        <a:pt x="178" y="2111"/>
                      </a:lnTo>
                      <a:lnTo>
                        <a:pt x="172" y="2107"/>
                      </a:lnTo>
                      <a:lnTo>
                        <a:pt x="159" y="2101"/>
                      </a:lnTo>
                      <a:lnTo>
                        <a:pt x="147" y="2094"/>
                      </a:lnTo>
                      <a:lnTo>
                        <a:pt x="137" y="2088"/>
                      </a:lnTo>
                      <a:lnTo>
                        <a:pt x="127" y="2084"/>
                      </a:lnTo>
                      <a:lnTo>
                        <a:pt x="119" y="2079"/>
                      </a:lnTo>
                      <a:lnTo>
                        <a:pt x="109" y="2076"/>
                      </a:lnTo>
                      <a:lnTo>
                        <a:pt x="93" y="2072"/>
                      </a:lnTo>
                      <a:lnTo>
                        <a:pt x="78" y="2066"/>
                      </a:lnTo>
                      <a:lnTo>
                        <a:pt x="71" y="2063"/>
                      </a:lnTo>
                      <a:lnTo>
                        <a:pt x="65" y="2060"/>
                      </a:lnTo>
                      <a:lnTo>
                        <a:pt x="58" y="2055"/>
                      </a:lnTo>
                      <a:lnTo>
                        <a:pt x="53" y="2048"/>
                      </a:lnTo>
                      <a:lnTo>
                        <a:pt x="48" y="2040"/>
                      </a:lnTo>
                      <a:lnTo>
                        <a:pt x="44" y="2031"/>
                      </a:lnTo>
                      <a:lnTo>
                        <a:pt x="41" y="2020"/>
                      </a:lnTo>
                      <a:lnTo>
                        <a:pt x="38" y="2006"/>
                      </a:lnTo>
                      <a:lnTo>
                        <a:pt x="38" y="2001"/>
                      </a:lnTo>
                      <a:lnTo>
                        <a:pt x="37" y="1996"/>
                      </a:lnTo>
                      <a:lnTo>
                        <a:pt x="34" y="1993"/>
                      </a:lnTo>
                      <a:lnTo>
                        <a:pt x="31" y="1990"/>
                      </a:lnTo>
                      <a:lnTo>
                        <a:pt x="26" y="1986"/>
                      </a:lnTo>
                      <a:lnTo>
                        <a:pt x="18" y="1983"/>
                      </a:lnTo>
                      <a:lnTo>
                        <a:pt x="13" y="1980"/>
                      </a:lnTo>
                      <a:lnTo>
                        <a:pt x="7" y="1976"/>
                      </a:lnTo>
                      <a:lnTo>
                        <a:pt x="6" y="1972"/>
                      </a:lnTo>
                      <a:lnTo>
                        <a:pt x="6" y="1969"/>
                      </a:lnTo>
                      <a:lnTo>
                        <a:pt x="6" y="1964"/>
                      </a:lnTo>
                      <a:lnTo>
                        <a:pt x="8" y="1958"/>
                      </a:lnTo>
                      <a:lnTo>
                        <a:pt x="10" y="1954"/>
                      </a:lnTo>
                      <a:lnTo>
                        <a:pt x="10" y="1951"/>
                      </a:lnTo>
                      <a:lnTo>
                        <a:pt x="10" y="1947"/>
                      </a:lnTo>
                      <a:lnTo>
                        <a:pt x="8" y="1943"/>
                      </a:lnTo>
                      <a:lnTo>
                        <a:pt x="5" y="1937"/>
                      </a:lnTo>
                      <a:lnTo>
                        <a:pt x="2" y="1930"/>
                      </a:lnTo>
                      <a:lnTo>
                        <a:pt x="1" y="1928"/>
                      </a:lnTo>
                      <a:lnTo>
                        <a:pt x="1" y="1925"/>
                      </a:lnTo>
                      <a:lnTo>
                        <a:pt x="0" y="1923"/>
                      </a:lnTo>
                      <a:lnTo>
                        <a:pt x="1" y="1920"/>
                      </a:lnTo>
                      <a:lnTo>
                        <a:pt x="2" y="1917"/>
                      </a:lnTo>
                      <a:lnTo>
                        <a:pt x="5" y="1914"/>
                      </a:lnTo>
                      <a:lnTo>
                        <a:pt x="8" y="1912"/>
                      </a:lnTo>
                      <a:lnTo>
                        <a:pt x="14" y="1910"/>
                      </a:lnTo>
                      <a:lnTo>
                        <a:pt x="25" y="1905"/>
                      </a:lnTo>
                      <a:lnTo>
                        <a:pt x="35" y="1902"/>
                      </a:lnTo>
                      <a:lnTo>
                        <a:pt x="41" y="1900"/>
                      </a:lnTo>
                      <a:lnTo>
                        <a:pt x="45" y="1897"/>
                      </a:lnTo>
                      <a:lnTo>
                        <a:pt x="48" y="1893"/>
                      </a:lnTo>
                      <a:lnTo>
                        <a:pt x="49" y="1888"/>
                      </a:lnTo>
                      <a:lnTo>
                        <a:pt x="48" y="1872"/>
                      </a:lnTo>
                      <a:lnTo>
                        <a:pt x="45" y="1861"/>
                      </a:lnTo>
                      <a:lnTo>
                        <a:pt x="44" y="1856"/>
                      </a:lnTo>
                      <a:lnTo>
                        <a:pt x="44" y="1849"/>
                      </a:lnTo>
                      <a:lnTo>
                        <a:pt x="46" y="1842"/>
                      </a:lnTo>
                      <a:lnTo>
                        <a:pt x="49" y="1832"/>
                      </a:lnTo>
                      <a:lnTo>
                        <a:pt x="51" y="1827"/>
                      </a:lnTo>
                      <a:lnTo>
                        <a:pt x="51" y="1822"/>
                      </a:lnTo>
                      <a:lnTo>
                        <a:pt x="51" y="1819"/>
                      </a:lnTo>
                      <a:lnTo>
                        <a:pt x="49" y="1815"/>
                      </a:lnTo>
                      <a:lnTo>
                        <a:pt x="45" y="1809"/>
                      </a:lnTo>
                      <a:lnTo>
                        <a:pt x="42" y="1804"/>
                      </a:lnTo>
                      <a:lnTo>
                        <a:pt x="40" y="1801"/>
                      </a:lnTo>
                      <a:lnTo>
                        <a:pt x="39" y="1797"/>
                      </a:lnTo>
                      <a:lnTo>
                        <a:pt x="39" y="1795"/>
                      </a:lnTo>
                      <a:lnTo>
                        <a:pt x="40" y="1792"/>
                      </a:lnTo>
                      <a:lnTo>
                        <a:pt x="41" y="1788"/>
                      </a:lnTo>
                      <a:lnTo>
                        <a:pt x="43" y="1785"/>
                      </a:lnTo>
                      <a:lnTo>
                        <a:pt x="47" y="1780"/>
                      </a:lnTo>
                      <a:lnTo>
                        <a:pt x="53" y="1775"/>
                      </a:lnTo>
                      <a:lnTo>
                        <a:pt x="56" y="1774"/>
                      </a:lnTo>
                      <a:lnTo>
                        <a:pt x="60" y="1772"/>
                      </a:lnTo>
                      <a:lnTo>
                        <a:pt x="66" y="1770"/>
                      </a:lnTo>
                      <a:lnTo>
                        <a:pt x="72" y="1769"/>
                      </a:lnTo>
                      <a:lnTo>
                        <a:pt x="87" y="1768"/>
                      </a:lnTo>
                      <a:lnTo>
                        <a:pt x="104" y="1768"/>
                      </a:lnTo>
                      <a:lnTo>
                        <a:pt x="121" y="1769"/>
                      </a:lnTo>
                      <a:lnTo>
                        <a:pt x="135" y="1772"/>
                      </a:lnTo>
                      <a:lnTo>
                        <a:pt x="141" y="1773"/>
                      </a:lnTo>
                      <a:lnTo>
                        <a:pt x="146" y="1775"/>
                      </a:lnTo>
                      <a:lnTo>
                        <a:pt x="150" y="1776"/>
                      </a:lnTo>
                      <a:lnTo>
                        <a:pt x="152" y="1778"/>
                      </a:lnTo>
                      <a:lnTo>
                        <a:pt x="155" y="1785"/>
                      </a:lnTo>
                      <a:lnTo>
                        <a:pt x="160" y="1792"/>
                      </a:lnTo>
                      <a:lnTo>
                        <a:pt x="162" y="1795"/>
                      </a:lnTo>
                      <a:lnTo>
                        <a:pt x="165" y="1799"/>
                      </a:lnTo>
                      <a:lnTo>
                        <a:pt x="168" y="1801"/>
                      </a:lnTo>
                      <a:lnTo>
                        <a:pt x="170" y="1801"/>
                      </a:lnTo>
                      <a:lnTo>
                        <a:pt x="176" y="1800"/>
                      </a:lnTo>
                      <a:lnTo>
                        <a:pt x="181" y="1795"/>
                      </a:lnTo>
                      <a:lnTo>
                        <a:pt x="187" y="1791"/>
                      </a:lnTo>
                      <a:lnTo>
                        <a:pt x="191" y="1783"/>
                      </a:lnTo>
                      <a:lnTo>
                        <a:pt x="195" y="1777"/>
                      </a:lnTo>
                      <a:lnTo>
                        <a:pt x="199" y="1769"/>
                      </a:lnTo>
                      <a:lnTo>
                        <a:pt x="201" y="1763"/>
                      </a:lnTo>
                      <a:lnTo>
                        <a:pt x="202" y="1758"/>
                      </a:lnTo>
                      <a:lnTo>
                        <a:pt x="200" y="1739"/>
                      </a:lnTo>
                      <a:lnTo>
                        <a:pt x="197" y="1722"/>
                      </a:lnTo>
                      <a:lnTo>
                        <a:pt x="197" y="1718"/>
                      </a:lnTo>
                      <a:lnTo>
                        <a:pt x="197" y="1714"/>
                      </a:lnTo>
                      <a:lnTo>
                        <a:pt x="199" y="1710"/>
                      </a:lnTo>
                      <a:lnTo>
                        <a:pt x="201" y="1707"/>
                      </a:lnTo>
                      <a:lnTo>
                        <a:pt x="203" y="1704"/>
                      </a:lnTo>
                      <a:lnTo>
                        <a:pt x="206" y="1701"/>
                      </a:lnTo>
                      <a:lnTo>
                        <a:pt x="210" y="1698"/>
                      </a:lnTo>
                      <a:lnTo>
                        <a:pt x="215" y="1696"/>
                      </a:lnTo>
                      <a:lnTo>
                        <a:pt x="223" y="1689"/>
                      </a:lnTo>
                      <a:lnTo>
                        <a:pt x="232" y="1680"/>
                      </a:lnTo>
                      <a:lnTo>
                        <a:pt x="240" y="1669"/>
                      </a:lnTo>
                      <a:lnTo>
                        <a:pt x="246" y="1657"/>
                      </a:lnTo>
                      <a:lnTo>
                        <a:pt x="248" y="1651"/>
                      </a:lnTo>
                      <a:lnTo>
                        <a:pt x="250" y="1644"/>
                      </a:lnTo>
                      <a:lnTo>
                        <a:pt x="251" y="1638"/>
                      </a:lnTo>
                      <a:lnTo>
                        <a:pt x="253" y="1632"/>
                      </a:lnTo>
                      <a:lnTo>
                        <a:pt x="251" y="1626"/>
                      </a:lnTo>
                      <a:lnTo>
                        <a:pt x="250" y="1620"/>
                      </a:lnTo>
                      <a:lnTo>
                        <a:pt x="248" y="1615"/>
                      </a:lnTo>
                      <a:lnTo>
                        <a:pt x="244" y="1611"/>
                      </a:lnTo>
                      <a:lnTo>
                        <a:pt x="241" y="1606"/>
                      </a:lnTo>
                      <a:lnTo>
                        <a:pt x="240" y="1602"/>
                      </a:lnTo>
                      <a:lnTo>
                        <a:pt x="239" y="1598"/>
                      </a:lnTo>
                      <a:lnTo>
                        <a:pt x="239" y="1594"/>
                      </a:lnTo>
                      <a:lnTo>
                        <a:pt x="242" y="1586"/>
                      </a:lnTo>
                      <a:lnTo>
                        <a:pt x="248" y="1578"/>
                      </a:lnTo>
                      <a:lnTo>
                        <a:pt x="255" y="1571"/>
                      </a:lnTo>
                      <a:lnTo>
                        <a:pt x="261" y="1563"/>
                      </a:lnTo>
                      <a:lnTo>
                        <a:pt x="263" y="1559"/>
                      </a:lnTo>
                      <a:lnTo>
                        <a:pt x="266" y="1554"/>
                      </a:lnTo>
                      <a:lnTo>
                        <a:pt x="268" y="1550"/>
                      </a:lnTo>
                      <a:lnTo>
                        <a:pt x="268" y="1546"/>
                      </a:lnTo>
                      <a:lnTo>
                        <a:pt x="268" y="1533"/>
                      </a:lnTo>
                      <a:lnTo>
                        <a:pt x="268" y="1518"/>
                      </a:lnTo>
                      <a:lnTo>
                        <a:pt x="268" y="1510"/>
                      </a:lnTo>
                      <a:lnTo>
                        <a:pt x="269" y="1504"/>
                      </a:lnTo>
                      <a:lnTo>
                        <a:pt x="270" y="1497"/>
                      </a:lnTo>
                      <a:lnTo>
                        <a:pt x="272" y="1491"/>
                      </a:lnTo>
                      <a:lnTo>
                        <a:pt x="275" y="1491"/>
                      </a:lnTo>
                      <a:lnTo>
                        <a:pt x="280" y="1491"/>
                      </a:lnTo>
                      <a:lnTo>
                        <a:pt x="285" y="1493"/>
                      </a:lnTo>
                      <a:lnTo>
                        <a:pt x="287" y="1494"/>
                      </a:lnTo>
                      <a:lnTo>
                        <a:pt x="294" y="1496"/>
                      </a:lnTo>
                      <a:lnTo>
                        <a:pt x="300" y="1498"/>
                      </a:lnTo>
                      <a:lnTo>
                        <a:pt x="308" y="1499"/>
                      </a:lnTo>
                      <a:lnTo>
                        <a:pt x="314" y="1499"/>
                      </a:lnTo>
                      <a:lnTo>
                        <a:pt x="320" y="1500"/>
                      </a:lnTo>
                      <a:lnTo>
                        <a:pt x="324" y="1502"/>
                      </a:lnTo>
                      <a:lnTo>
                        <a:pt x="328" y="1503"/>
                      </a:lnTo>
                      <a:lnTo>
                        <a:pt x="334" y="1505"/>
                      </a:lnTo>
                      <a:lnTo>
                        <a:pt x="337" y="1516"/>
                      </a:lnTo>
                      <a:lnTo>
                        <a:pt x="340" y="1525"/>
                      </a:lnTo>
                      <a:lnTo>
                        <a:pt x="344" y="1533"/>
                      </a:lnTo>
                      <a:lnTo>
                        <a:pt x="348" y="1539"/>
                      </a:lnTo>
                      <a:lnTo>
                        <a:pt x="351" y="1543"/>
                      </a:lnTo>
                      <a:lnTo>
                        <a:pt x="353" y="1545"/>
                      </a:lnTo>
                      <a:lnTo>
                        <a:pt x="357" y="1547"/>
                      </a:lnTo>
                      <a:lnTo>
                        <a:pt x="361" y="1548"/>
                      </a:lnTo>
                      <a:lnTo>
                        <a:pt x="370" y="1550"/>
                      </a:lnTo>
                      <a:lnTo>
                        <a:pt x="383" y="1551"/>
                      </a:lnTo>
                      <a:lnTo>
                        <a:pt x="404" y="1550"/>
                      </a:lnTo>
                      <a:lnTo>
                        <a:pt x="430" y="1547"/>
                      </a:lnTo>
                      <a:lnTo>
                        <a:pt x="443" y="1545"/>
                      </a:lnTo>
                      <a:lnTo>
                        <a:pt x="456" y="1542"/>
                      </a:lnTo>
                      <a:lnTo>
                        <a:pt x="466" y="1538"/>
                      </a:lnTo>
                      <a:lnTo>
                        <a:pt x="475" y="1535"/>
                      </a:lnTo>
                      <a:lnTo>
                        <a:pt x="483" y="1532"/>
                      </a:lnTo>
                      <a:lnTo>
                        <a:pt x="489" y="1526"/>
                      </a:lnTo>
                      <a:lnTo>
                        <a:pt x="496" y="1521"/>
                      </a:lnTo>
                      <a:lnTo>
                        <a:pt x="501" y="1515"/>
                      </a:lnTo>
                      <a:lnTo>
                        <a:pt x="506" y="1508"/>
                      </a:lnTo>
                      <a:lnTo>
                        <a:pt x="513" y="1503"/>
                      </a:lnTo>
                      <a:lnTo>
                        <a:pt x="518" y="1497"/>
                      </a:lnTo>
                      <a:lnTo>
                        <a:pt x="525" y="1494"/>
                      </a:lnTo>
                      <a:lnTo>
                        <a:pt x="533" y="1491"/>
                      </a:lnTo>
                      <a:lnTo>
                        <a:pt x="542" y="1490"/>
                      </a:lnTo>
                      <a:lnTo>
                        <a:pt x="553" y="1490"/>
                      </a:lnTo>
                      <a:lnTo>
                        <a:pt x="563" y="1491"/>
                      </a:lnTo>
                      <a:lnTo>
                        <a:pt x="572" y="1491"/>
                      </a:lnTo>
                      <a:lnTo>
                        <a:pt x="581" y="1491"/>
                      </a:lnTo>
                      <a:lnTo>
                        <a:pt x="587" y="1490"/>
                      </a:lnTo>
                      <a:lnTo>
                        <a:pt x="593" y="1488"/>
                      </a:lnTo>
                      <a:lnTo>
                        <a:pt x="599" y="1480"/>
                      </a:lnTo>
                      <a:lnTo>
                        <a:pt x="606" y="1468"/>
                      </a:lnTo>
                      <a:lnTo>
                        <a:pt x="613" y="1454"/>
                      </a:lnTo>
                      <a:lnTo>
                        <a:pt x="622" y="1440"/>
                      </a:lnTo>
                      <a:lnTo>
                        <a:pt x="630" y="1426"/>
                      </a:lnTo>
                      <a:lnTo>
                        <a:pt x="637" y="1413"/>
                      </a:lnTo>
                      <a:lnTo>
                        <a:pt x="641" y="1409"/>
                      </a:lnTo>
                      <a:lnTo>
                        <a:pt x="645" y="1404"/>
                      </a:lnTo>
                      <a:lnTo>
                        <a:pt x="649" y="1402"/>
                      </a:lnTo>
                      <a:lnTo>
                        <a:pt x="652" y="1400"/>
                      </a:lnTo>
                      <a:lnTo>
                        <a:pt x="657" y="1398"/>
                      </a:lnTo>
                      <a:lnTo>
                        <a:pt x="661" y="1396"/>
                      </a:lnTo>
                      <a:lnTo>
                        <a:pt x="665" y="1395"/>
                      </a:lnTo>
                      <a:lnTo>
                        <a:pt x="669" y="1395"/>
                      </a:lnTo>
                      <a:lnTo>
                        <a:pt x="678" y="1396"/>
                      </a:lnTo>
                      <a:lnTo>
                        <a:pt x="687" y="1398"/>
                      </a:lnTo>
                      <a:lnTo>
                        <a:pt x="695" y="1403"/>
                      </a:lnTo>
                      <a:lnTo>
                        <a:pt x="703" y="1409"/>
                      </a:lnTo>
                      <a:lnTo>
                        <a:pt x="711" y="1415"/>
                      </a:lnTo>
                      <a:lnTo>
                        <a:pt x="716" y="1421"/>
                      </a:lnTo>
                      <a:lnTo>
                        <a:pt x="725" y="1435"/>
                      </a:lnTo>
                      <a:lnTo>
                        <a:pt x="733" y="1449"/>
                      </a:lnTo>
                      <a:lnTo>
                        <a:pt x="739" y="1455"/>
                      </a:lnTo>
                      <a:lnTo>
                        <a:pt x="744" y="1461"/>
                      </a:lnTo>
                      <a:lnTo>
                        <a:pt x="747" y="1462"/>
                      </a:lnTo>
                      <a:lnTo>
                        <a:pt x="752" y="1464"/>
                      </a:lnTo>
                      <a:lnTo>
                        <a:pt x="755" y="1464"/>
                      </a:lnTo>
                      <a:lnTo>
                        <a:pt x="759" y="1465"/>
                      </a:lnTo>
                      <a:lnTo>
                        <a:pt x="769" y="1465"/>
                      </a:lnTo>
                      <a:lnTo>
                        <a:pt x="779" y="1464"/>
                      </a:lnTo>
                      <a:lnTo>
                        <a:pt x="782" y="1463"/>
                      </a:lnTo>
                      <a:lnTo>
                        <a:pt x="786" y="1461"/>
                      </a:lnTo>
                      <a:lnTo>
                        <a:pt x="788" y="1457"/>
                      </a:lnTo>
                      <a:lnTo>
                        <a:pt x="790" y="1452"/>
                      </a:lnTo>
                      <a:lnTo>
                        <a:pt x="794" y="1445"/>
                      </a:lnTo>
                      <a:lnTo>
                        <a:pt x="798" y="1439"/>
                      </a:lnTo>
                      <a:lnTo>
                        <a:pt x="802" y="1432"/>
                      </a:lnTo>
                      <a:lnTo>
                        <a:pt x="808" y="1427"/>
                      </a:lnTo>
                      <a:lnTo>
                        <a:pt x="812" y="1421"/>
                      </a:lnTo>
                      <a:lnTo>
                        <a:pt x="816" y="1415"/>
                      </a:lnTo>
                      <a:lnTo>
                        <a:pt x="821" y="1409"/>
                      </a:lnTo>
                      <a:lnTo>
                        <a:pt x="823" y="1402"/>
                      </a:lnTo>
                      <a:lnTo>
                        <a:pt x="824" y="1392"/>
                      </a:lnTo>
                      <a:lnTo>
                        <a:pt x="823" y="1384"/>
                      </a:lnTo>
                      <a:lnTo>
                        <a:pt x="823" y="1374"/>
                      </a:lnTo>
                      <a:lnTo>
                        <a:pt x="824" y="1367"/>
                      </a:lnTo>
                      <a:lnTo>
                        <a:pt x="819" y="1356"/>
                      </a:lnTo>
                      <a:lnTo>
                        <a:pt x="814" y="1347"/>
                      </a:lnTo>
                      <a:lnTo>
                        <a:pt x="811" y="1338"/>
                      </a:lnTo>
                      <a:lnTo>
                        <a:pt x="809" y="1331"/>
                      </a:lnTo>
                      <a:lnTo>
                        <a:pt x="809" y="1323"/>
                      </a:lnTo>
                      <a:lnTo>
                        <a:pt x="811" y="1315"/>
                      </a:lnTo>
                      <a:lnTo>
                        <a:pt x="814" y="1306"/>
                      </a:lnTo>
                      <a:lnTo>
                        <a:pt x="822" y="1296"/>
                      </a:lnTo>
                      <a:lnTo>
                        <a:pt x="830" y="1284"/>
                      </a:lnTo>
                      <a:lnTo>
                        <a:pt x="839" y="1272"/>
                      </a:lnTo>
                      <a:lnTo>
                        <a:pt x="847" y="1260"/>
                      </a:lnTo>
                      <a:lnTo>
                        <a:pt x="853" y="1246"/>
                      </a:lnTo>
                      <a:lnTo>
                        <a:pt x="857" y="1234"/>
                      </a:lnTo>
                      <a:lnTo>
                        <a:pt x="862" y="1226"/>
                      </a:lnTo>
                      <a:lnTo>
                        <a:pt x="867" y="1220"/>
                      </a:lnTo>
                      <a:lnTo>
                        <a:pt x="876" y="1211"/>
                      </a:lnTo>
                      <a:lnTo>
                        <a:pt x="884" y="1202"/>
                      </a:lnTo>
                      <a:lnTo>
                        <a:pt x="893" y="1194"/>
                      </a:lnTo>
                      <a:lnTo>
                        <a:pt x="896" y="1189"/>
                      </a:lnTo>
                      <a:lnTo>
                        <a:pt x="897" y="1185"/>
                      </a:lnTo>
                      <a:lnTo>
                        <a:pt x="898" y="1179"/>
                      </a:lnTo>
                      <a:lnTo>
                        <a:pt x="897" y="1172"/>
                      </a:lnTo>
                      <a:lnTo>
                        <a:pt x="892" y="1155"/>
                      </a:lnTo>
                      <a:lnTo>
                        <a:pt x="887" y="1140"/>
                      </a:lnTo>
                      <a:lnTo>
                        <a:pt x="882" y="1133"/>
                      </a:lnTo>
                      <a:lnTo>
                        <a:pt x="876" y="1129"/>
                      </a:lnTo>
                      <a:lnTo>
                        <a:pt x="873" y="1127"/>
                      </a:lnTo>
                      <a:lnTo>
                        <a:pt x="868" y="1126"/>
                      </a:lnTo>
                      <a:lnTo>
                        <a:pt x="863" y="1125"/>
                      </a:lnTo>
                      <a:lnTo>
                        <a:pt x="857" y="1125"/>
                      </a:lnTo>
                      <a:lnTo>
                        <a:pt x="851" y="1124"/>
                      </a:lnTo>
                      <a:lnTo>
                        <a:pt x="846" y="1121"/>
                      </a:lnTo>
                      <a:lnTo>
                        <a:pt x="841" y="1118"/>
                      </a:lnTo>
                      <a:lnTo>
                        <a:pt x="837" y="1115"/>
                      </a:lnTo>
                      <a:lnTo>
                        <a:pt x="833" y="1112"/>
                      </a:lnTo>
                      <a:lnTo>
                        <a:pt x="829" y="1108"/>
                      </a:lnTo>
                      <a:lnTo>
                        <a:pt x="824" y="1106"/>
                      </a:lnTo>
                      <a:lnTo>
                        <a:pt x="819" y="1104"/>
                      </a:lnTo>
                      <a:lnTo>
                        <a:pt x="806" y="1099"/>
                      </a:lnTo>
                      <a:lnTo>
                        <a:pt x="790" y="1092"/>
                      </a:lnTo>
                      <a:lnTo>
                        <a:pt x="774" y="1084"/>
                      </a:lnTo>
                      <a:lnTo>
                        <a:pt x="757" y="1073"/>
                      </a:lnTo>
                      <a:lnTo>
                        <a:pt x="740" y="1062"/>
                      </a:lnTo>
                      <a:lnTo>
                        <a:pt x="720" y="1050"/>
                      </a:lnTo>
                      <a:lnTo>
                        <a:pt x="702" y="1037"/>
                      </a:lnTo>
                      <a:lnTo>
                        <a:pt x="685" y="1023"/>
                      </a:lnTo>
                      <a:lnTo>
                        <a:pt x="667" y="1008"/>
                      </a:lnTo>
                      <a:lnTo>
                        <a:pt x="652" y="993"/>
                      </a:lnTo>
                      <a:lnTo>
                        <a:pt x="638" y="978"/>
                      </a:lnTo>
                      <a:lnTo>
                        <a:pt x="626" y="963"/>
                      </a:lnTo>
                      <a:lnTo>
                        <a:pt x="622" y="954"/>
                      </a:lnTo>
                      <a:lnTo>
                        <a:pt x="618" y="946"/>
                      </a:lnTo>
                      <a:lnTo>
                        <a:pt x="613" y="938"/>
                      </a:lnTo>
                      <a:lnTo>
                        <a:pt x="611" y="930"/>
                      </a:lnTo>
                      <a:lnTo>
                        <a:pt x="609" y="923"/>
                      </a:lnTo>
                      <a:lnTo>
                        <a:pt x="608" y="915"/>
                      </a:lnTo>
                      <a:lnTo>
                        <a:pt x="608" y="906"/>
                      </a:lnTo>
                      <a:lnTo>
                        <a:pt x="609" y="899"/>
                      </a:lnTo>
                      <a:lnTo>
                        <a:pt x="609" y="899"/>
                      </a:lnTo>
                      <a:lnTo>
                        <a:pt x="620" y="897"/>
                      </a:lnTo>
                      <a:lnTo>
                        <a:pt x="632" y="895"/>
                      </a:lnTo>
                      <a:lnTo>
                        <a:pt x="638" y="894"/>
                      </a:lnTo>
                      <a:lnTo>
                        <a:pt x="644" y="894"/>
                      </a:lnTo>
                      <a:lnTo>
                        <a:pt x="650" y="895"/>
                      </a:lnTo>
                      <a:lnTo>
                        <a:pt x="654" y="896"/>
                      </a:lnTo>
                      <a:lnTo>
                        <a:pt x="657" y="906"/>
                      </a:lnTo>
                      <a:lnTo>
                        <a:pt x="660" y="917"/>
                      </a:lnTo>
                      <a:lnTo>
                        <a:pt x="666" y="928"/>
                      </a:lnTo>
                      <a:lnTo>
                        <a:pt x="675" y="941"/>
                      </a:lnTo>
                      <a:lnTo>
                        <a:pt x="680" y="948"/>
                      </a:lnTo>
                      <a:lnTo>
                        <a:pt x="685" y="953"/>
                      </a:lnTo>
                      <a:lnTo>
                        <a:pt x="690" y="957"/>
                      </a:lnTo>
                      <a:lnTo>
                        <a:pt x="694" y="959"/>
                      </a:lnTo>
                      <a:lnTo>
                        <a:pt x="704" y="960"/>
                      </a:lnTo>
                      <a:lnTo>
                        <a:pt x="714" y="960"/>
                      </a:lnTo>
                      <a:lnTo>
                        <a:pt x="719" y="960"/>
                      </a:lnTo>
                      <a:lnTo>
                        <a:pt x="723" y="962"/>
                      </a:lnTo>
                      <a:lnTo>
                        <a:pt x="729" y="964"/>
                      </a:lnTo>
                      <a:lnTo>
                        <a:pt x="733" y="967"/>
                      </a:lnTo>
                      <a:lnTo>
                        <a:pt x="782" y="1007"/>
                      </a:lnTo>
                      <a:lnTo>
                        <a:pt x="785" y="1009"/>
                      </a:lnTo>
                      <a:lnTo>
                        <a:pt x="789" y="1011"/>
                      </a:lnTo>
                      <a:lnTo>
                        <a:pt x="794" y="1012"/>
                      </a:lnTo>
                      <a:lnTo>
                        <a:pt x="798" y="1012"/>
                      </a:lnTo>
                      <a:lnTo>
                        <a:pt x="807" y="1011"/>
                      </a:lnTo>
                      <a:lnTo>
                        <a:pt x="816" y="1008"/>
                      </a:lnTo>
                      <a:lnTo>
                        <a:pt x="834" y="999"/>
                      </a:lnTo>
                      <a:lnTo>
                        <a:pt x="849" y="990"/>
                      </a:lnTo>
                      <a:lnTo>
                        <a:pt x="857" y="982"/>
                      </a:lnTo>
                      <a:lnTo>
                        <a:pt x="868" y="975"/>
                      </a:lnTo>
                      <a:lnTo>
                        <a:pt x="874" y="970"/>
                      </a:lnTo>
                      <a:lnTo>
                        <a:pt x="878" y="967"/>
                      </a:lnTo>
                      <a:lnTo>
                        <a:pt x="882" y="964"/>
                      </a:lnTo>
                      <a:lnTo>
                        <a:pt x="883" y="960"/>
                      </a:lnTo>
                      <a:lnTo>
                        <a:pt x="885" y="954"/>
                      </a:lnTo>
                      <a:lnTo>
                        <a:pt x="888" y="950"/>
                      </a:lnTo>
                      <a:lnTo>
                        <a:pt x="891" y="944"/>
                      </a:lnTo>
                      <a:lnTo>
                        <a:pt x="894" y="941"/>
                      </a:lnTo>
                      <a:lnTo>
                        <a:pt x="902" y="935"/>
                      </a:lnTo>
                      <a:lnTo>
                        <a:pt x="909" y="930"/>
                      </a:lnTo>
                      <a:lnTo>
                        <a:pt x="918" y="926"/>
                      </a:lnTo>
                      <a:lnTo>
                        <a:pt x="925" y="922"/>
                      </a:lnTo>
                      <a:lnTo>
                        <a:pt x="930" y="918"/>
                      </a:lnTo>
                      <a:lnTo>
                        <a:pt x="933" y="915"/>
                      </a:lnTo>
                      <a:lnTo>
                        <a:pt x="936" y="912"/>
                      </a:lnTo>
                      <a:lnTo>
                        <a:pt x="938" y="908"/>
                      </a:lnTo>
                      <a:lnTo>
                        <a:pt x="944" y="900"/>
                      </a:lnTo>
                      <a:lnTo>
                        <a:pt x="947" y="895"/>
                      </a:lnTo>
                      <a:lnTo>
                        <a:pt x="951" y="890"/>
                      </a:lnTo>
                      <a:lnTo>
                        <a:pt x="955" y="888"/>
                      </a:lnTo>
                      <a:lnTo>
                        <a:pt x="960" y="887"/>
                      </a:lnTo>
                      <a:lnTo>
                        <a:pt x="965" y="887"/>
                      </a:lnTo>
                      <a:lnTo>
                        <a:pt x="972" y="888"/>
                      </a:lnTo>
                      <a:lnTo>
                        <a:pt x="981" y="889"/>
                      </a:lnTo>
                      <a:lnTo>
                        <a:pt x="987" y="889"/>
                      </a:lnTo>
                      <a:lnTo>
                        <a:pt x="993" y="888"/>
                      </a:lnTo>
                      <a:lnTo>
                        <a:pt x="999" y="886"/>
                      </a:lnTo>
                      <a:lnTo>
                        <a:pt x="1004" y="884"/>
                      </a:lnTo>
                      <a:lnTo>
                        <a:pt x="1013" y="876"/>
                      </a:lnTo>
                      <a:lnTo>
                        <a:pt x="1022" y="867"/>
                      </a:lnTo>
                      <a:lnTo>
                        <a:pt x="1032" y="856"/>
                      </a:lnTo>
                      <a:lnTo>
                        <a:pt x="1043" y="845"/>
                      </a:lnTo>
                      <a:lnTo>
                        <a:pt x="1048" y="840"/>
                      </a:lnTo>
                      <a:lnTo>
                        <a:pt x="1050" y="833"/>
                      </a:lnTo>
                      <a:lnTo>
                        <a:pt x="1050" y="831"/>
                      </a:lnTo>
                      <a:lnTo>
                        <a:pt x="1050" y="828"/>
                      </a:lnTo>
                      <a:lnTo>
                        <a:pt x="1048" y="824"/>
                      </a:lnTo>
                      <a:lnTo>
                        <a:pt x="1045" y="821"/>
                      </a:lnTo>
                      <a:lnTo>
                        <a:pt x="1042" y="817"/>
                      </a:lnTo>
                      <a:lnTo>
                        <a:pt x="1039" y="814"/>
                      </a:lnTo>
                      <a:lnTo>
                        <a:pt x="1038" y="809"/>
                      </a:lnTo>
                      <a:lnTo>
                        <a:pt x="1036" y="805"/>
                      </a:lnTo>
                      <a:lnTo>
                        <a:pt x="1036" y="797"/>
                      </a:lnTo>
                      <a:lnTo>
                        <a:pt x="1037" y="791"/>
                      </a:lnTo>
                      <a:lnTo>
                        <a:pt x="1040" y="783"/>
                      </a:lnTo>
                      <a:lnTo>
                        <a:pt x="1044" y="776"/>
                      </a:lnTo>
                      <a:lnTo>
                        <a:pt x="1050" y="769"/>
                      </a:lnTo>
                      <a:lnTo>
                        <a:pt x="1055" y="762"/>
                      </a:lnTo>
                      <a:lnTo>
                        <a:pt x="1064" y="750"/>
                      </a:lnTo>
                      <a:lnTo>
                        <a:pt x="1068" y="740"/>
                      </a:lnTo>
                      <a:lnTo>
                        <a:pt x="1069" y="736"/>
                      </a:lnTo>
                      <a:lnTo>
                        <a:pt x="1069" y="730"/>
                      </a:lnTo>
                      <a:lnTo>
                        <a:pt x="1069" y="725"/>
                      </a:lnTo>
                      <a:lnTo>
                        <a:pt x="1068" y="716"/>
                      </a:lnTo>
                      <a:lnTo>
                        <a:pt x="1067" y="709"/>
                      </a:lnTo>
                      <a:lnTo>
                        <a:pt x="1068" y="698"/>
                      </a:lnTo>
                      <a:lnTo>
                        <a:pt x="1070" y="684"/>
                      </a:lnTo>
                      <a:lnTo>
                        <a:pt x="1073" y="669"/>
                      </a:lnTo>
                      <a:lnTo>
                        <a:pt x="1076" y="655"/>
                      </a:lnTo>
                      <a:lnTo>
                        <a:pt x="1080" y="642"/>
                      </a:lnTo>
                      <a:lnTo>
                        <a:pt x="1083" y="632"/>
                      </a:lnTo>
                      <a:lnTo>
                        <a:pt x="1086" y="627"/>
                      </a:lnTo>
                      <a:lnTo>
                        <a:pt x="1094" y="618"/>
                      </a:lnTo>
                      <a:lnTo>
                        <a:pt x="1103" y="611"/>
                      </a:lnTo>
                      <a:lnTo>
                        <a:pt x="1110" y="603"/>
                      </a:lnTo>
                      <a:lnTo>
                        <a:pt x="1118" y="593"/>
                      </a:lnTo>
                      <a:lnTo>
                        <a:pt x="1124" y="576"/>
                      </a:lnTo>
                      <a:lnTo>
                        <a:pt x="1129" y="563"/>
                      </a:lnTo>
                      <a:lnTo>
                        <a:pt x="1131" y="558"/>
                      </a:lnTo>
                      <a:lnTo>
                        <a:pt x="1135" y="552"/>
                      </a:lnTo>
                      <a:lnTo>
                        <a:pt x="1141" y="549"/>
                      </a:lnTo>
                      <a:lnTo>
                        <a:pt x="1151" y="546"/>
                      </a:lnTo>
                      <a:lnTo>
                        <a:pt x="1154" y="545"/>
                      </a:lnTo>
                      <a:lnTo>
                        <a:pt x="1158" y="543"/>
                      </a:lnTo>
                      <a:lnTo>
                        <a:pt x="1160" y="541"/>
                      </a:lnTo>
                      <a:lnTo>
                        <a:pt x="1162" y="538"/>
                      </a:lnTo>
                      <a:lnTo>
                        <a:pt x="1165" y="534"/>
                      </a:lnTo>
                      <a:lnTo>
                        <a:pt x="1167" y="527"/>
                      </a:lnTo>
                      <a:lnTo>
                        <a:pt x="1170" y="521"/>
                      </a:lnTo>
                      <a:lnTo>
                        <a:pt x="1173" y="516"/>
                      </a:lnTo>
                      <a:lnTo>
                        <a:pt x="1176" y="510"/>
                      </a:lnTo>
                      <a:lnTo>
                        <a:pt x="1181" y="506"/>
                      </a:lnTo>
                      <a:lnTo>
                        <a:pt x="1185" y="505"/>
                      </a:lnTo>
                      <a:lnTo>
                        <a:pt x="1188" y="504"/>
                      </a:lnTo>
                      <a:lnTo>
                        <a:pt x="1191" y="505"/>
                      </a:lnTo>
                      <a:lnTo>
                        <a:pt x="1194" y="506"/>
                      </a:lnTo>
                      <a:lnTo>
                        <a:pt x="1199" y="510"/>
                      </a:lnTo>
                      <a:lnTo>
                        <a:pt x="1204" y="514"/>
                      </a:lnTo>
                      <a:lnTo>
                        <a:pt x="1206" y="517"/>
                      </a:lnTo>
                      <a:lnTo>
                        <a:pt x="1210" y="519"/>
                      </a:lnTo>
                      <a:lnTo>
                        <a:pt x="1212" y="519"/>
                      </a:lnTo>
                      <a:lnTo>
                        <a:pt x="1215" y="519"/>
                      </a:lnTo>
                      <a:lnTo>
                        <a:pt x="1218" y="517"/>
                      </a:lnTo>
                      <a:lnTo>
                        <a:pt x="1222" y="513"/>
                      </a:lnTo>
                      <a:lnTo>
                        <a:pt x="1227" y="508"/>
                      </a:lnTo>
                      <a:lnTo>
                        <a:pt x="1231" y="501"/>
                      </a:lnTo>
                      <a:lnTo>
                        <a:pt x="1234" y="497"/>
                      </a:lnTo>
                      <a:lnTo>
                        <a:pt x="1238" y="495"/>
                      </a:lnTo>
                      <a:lnTo>
                        <a:pt x="1240" y="494"/>
                      </a:lnTo>
                      <a:lnTo>
                        <a:pt x="1243" y="495"/>
                      </a:lnTo>
                      <a:lnTo>
                        <a:pt x="1249" y="497"/>
                      </a:lnTo>
                      <a:lnTo>
                        <a:pt x="1258" y="497"/>
                      </a:lnTo>
                      <a:lnTo>
                        <a:pt x="1261" y="497"/>
                      </a:lnTo>
                      <a:lnTo>
                        <a:pt x="1265" y="496"/>
                      </a:lnTo>
                      <a:lnTo>
                        <a:pt x="1267" y="495"/>
                      </a:lnTo>
                      <a:lnTo>
                        <a:pt x="1269" y="493"/>
                      </a:lnTo>
                      <a:lnTo>
                        <a:pt x="1273" y="487"/>
                      </a:lnTo>
                      <a:lnTo>
                        <a:pt x="1276" y="482"/>
                      </a:lnTo>
                      <a:lnTo>
                        <a:pt x="1280" y="476"/>
                      </a:lnTo>
                      <a:lnTo>
                        <a:pt x="1283" y="470"/>
                      </a:lnTo>
                      <a:lnTo>
                        <a:pt x="1287" y="465"/>
                      </a:lnTo>
                      <a:lnTo>
                        <a:pt x="1292" y="460"/>
                      </a:lnTo>
                      <a:lnTo>
                        <a:pt x="1294" y="462"/>
                      </a:lnTo>
                      <a:lnTo>
                        <a:pt x="1297" y="462"/>
                      </a:lnTo>
                      <a:lnTo>
                        <a:pt x="1299" y="460"/>
                      </a:lnTo>
                      <a:lnTo>
                        <a:pt x="1302" y="459"/>
                      </a:lnTo>
                      <a:lnTo>
                        <a:pt x="1308" y="457"/>
                      </a:lnTo>
                      <a:lnTo>
                        <a:pt x="1313" y="454"/>
                      </a:lnTo>
                      <a:lnTo>
                        <a:pt x="1320" y="451"/>
                      </a:lnTo>
                      <a:lnTo>
                        <a:pt x="1325" y="449"/>
                      </a:lnTo>
                      <a:lnTo>
                        <a:pt x="1328" y="449"/>
                      </a:lnTo>
                      <a:lnTo>
                        <a:pt x="1330" y="449"/>
                      </a:lnTo>
                      <a:lnTo>
                        <a:pt x="1334" y="451"/>
                      </a:lnTo>
                      <a:lnTo>
                        <a:pt x="1336" y="452"/>
                      </a:lnTo>
                      <a:lnTo>
                        <a:pt x="1349" y="465"/>
                      </a:lnTo>
                      <a:lnTo>
                        <a:pt x="1369" y="483"/>
                      </a:lnTo>
                      <a:lnTo>
                        <a:pt x="1380" y="491"/>
                      </a:lnTo>
                      <a:lnTo>
                        <a:pt x="1391" y="496"/>
                      </a:lnTo>
                      <a:lnTo>
                        <a:pt x="1396" y="498"/>
                      </a:lnTo>
                      <a:lnTo>
                        <a:pt x="1401" y="499"/>
                      </a:lnTo>
                      <a:lnTo>
                        <a:pt x="1406" y="498"/>
                      </a:lnTo>
                      <a:lnTo>
                        <a:pt x="1409" y="497"/>
                      </a:lnTo>
                      <a:lnTo>
                        <a:pt x="1414" y="494"/>
                      </a:lnTo>
                      <a:lnTo>
                        <a:pt x="1417" y="490"/>
                      </a:lnTo>
                      <a:lnTo>
                        <a:pt x="1420" y="486"/>
                      </a:lnTo>
                      <a:lnTo>
                        <a:pt x="1422" y="481"/>
                      </a:lnTo>
                      <a:lnTo>
                        <a:pt x="1427" y="471"/>
                      </a:lnTo>
                      <a:lnTo>
                        <a:pt x="1432" y="462"/>
                      </a:lnTo>
                      <a:lnTo>
                        <a:pt x="1434" y="456"/>
                      </a:lnTo>
                      <a:lnTo>
                        <a:pt x="1437" y="452"/>
                      </a:lnTo>
                      <a:lnTo>
                        <a:pt x="1441" y="447"/>
                      </a:lnTo>
                      <a:lnTo>
                        <a:pt x="1445" y="443"/>
                      </a:lnTo>
                      <a:lnTo>
                        <a:pt x="1449" y="440"/>
                      </a:lnTo>
                      <a:lnTo>
                        <a:pt x="1456" y="437"/>
                      </a:lnTo>
                      <a:lnTo>
                        <a:pt x="1462" y="435"/>
                      </a:lnTo>
                      <a:lnTo>
                        <a:pt x="1471" y="432"/>
                      </a:lnTo>
                      <a:lnTo>
                        <a:pt x="1484" y="431"/>
                      </a:lnTo>
                      <a:lnTo>
                        <a:pt x="1503" y="430"/>
                      </a:lnTo>
                      <a:lnTo>
                        <a:pt x="1525" y="429"/>
                      </a:lnTo>
                      <a:lnTo>
                        <a:pt x="1548" y="429"/>
                      </a:lnTo>
                      <a:lnTo>
                        <a:pt x="1570" y="430"/>
                      </a:lnTo>
                      <a:lnTo>
                        <a:pt x="1591" y="432"/>
                      </a:lnTo>
                      <a:lnTo>
                        <a:pt x="1601" y="435"/>
                      </a:lnTo>
                      <a:lnTo>
                        <a:pt x="1608" y="437"/>
                      </a:lnTo>
                      <a:lnTo>
                        <a:pt x="1615" y="439"/>
                      </a:lnTo>
                      <a:lnTo>
                        <a:pt x="1620" y="441"/>
                      </a:lnTo>
                      <a:lnTo>
                        <a:pt x="1621" y="447"/>
                      </a:lnTo>
                      <a:lnTo>
                        <a:pt x="1622" y="462"/>
                      </a:lnTo>
                      <a:lnTo>
                        <a:pt x="1623" y="474"/>
                      </a:lnTo>
                      <a:lnTo>
                        <a:pt x="1623" y="482"/>
                      </a:lnTo>
                      <a:lnTo>
                        <a:pt x="1613" y="485"/>
                      </a:lnTo>
                      <a:lnTo>
                        <a:pt x="1606" y="486"/>
                      </a:lnTo>
                      <a:lnTo>
                        <a:pt x="1603" y="487"/>
                      </a:lnTo>
                      <a:lnTo>
                        <a:pt x="1601" y="491"/>
                      </a:lnTo>
                      <a:lnTo>
                        <a:pt x="1599" y="495"/>
                      </a:lnTo>
                      <a:lnTo>
                        <a:pt x="1601" y="503"/>
                      </a:lnTo>
                      <a:lnTo>
                        <a:pt x="1601" y="511"/>
                      </a:lnTo>
                      <a:lnTo>
                        <a:pt x="1599" y="521"/>
                      </a:lnTo>
                      <a:lnTo>
                        <a:pt x="1598" y="530"/>
                      </a:lnTo>
                      <a:lnTo>
                        <a:pt x="1596" y="539"/>
                      </a:lnTo>
                      <a:lnTo>
                        <a:pt x="1594" y="549"/>
                      </a:lnTo>
                      <a:lnTo>
                        <a:pt x="1593" y="558"/>
                      </a:lnTo>
                      <a:lnTo>
                        <a:pt x="1592" y="564"/>
                      </a:lnTo>
                      <a:lnTo>
                        <a:pt x="1593" y="571"/>
                      </a:lnTo>
                      <a:lnTo>
                        <a:pt x="1595" y="574"/>
                      </a:lnTo>
                      <a:lnTo>
                        <a:pt x="1596" y="576"/>
                      </a:lnTo>
                      <a:lnTo>
                        <a:pt x="1599" y="578"/>
                      </a:lnTo>
                      <a:lnTo>
                        <a:pt x="1602" y="579"/>
                      </a:lnTo>
                      <a:lnTo>
                        <a:pt x="1608" y="580"/>
                      </a:lnTo>
                      <a:lnTo>
                        <a:pt x="1616" y="580"/>
                      </a:lnTo>
                      <a:lnTo>
                        <a:pt x="1624" y="580"/>
                      </a:lnTo>
                      <a:lnTo>
                        <a:pt x="1632" y="581"/>
                      </a:lnTo>
                      <a:lnTo>
                        <a:pt x="1639" y="581"/>
                      </a:lnTo>
                      <a:lnTo>
                        <a:pt x="1646" y="585"/>
                      </a:lnTo>
                      <a:lnTo>
                        <a:pt x="1657" y="589"/>
                      </a:lnTo>
                      <a:lnTo>
                        <a:pt x="1667" y="591"/>
                      </a:lnTo>
                      <a:lnTo>
                        <a:pt x="1679" y="592"/>
                      </a:lnTo>
                      <a:lnTo>
                        <a:pt x="1691" y="591"/>
                      </a:lnTo>
                      <a:lnTo>
                        <a:pt x="1716" y="588"/>
                      </a:lnTo>
                      <a:lnTo>
                        <a:pt x="1740" y="585"/>
                      </a:lnTo>
                      <a:lnTo>
                        <a:pt x="1744" y="584"/>
                      </a:lnTo>
                      <a:lnTo>
                        <a:pt x="1751" y="581"/>
                      </a:lnTo>
                      <a:lnTo>
                        <a:pt x="1756" y="579"/>
                      </a:lnTo>
                      <a:lnTo>
                        <a:pt x="1761" y="575"/>
                      </a:lnTo>
                      <a:lnTo>
                        <a:pt x="1774" y="566"/>
                      </a:lnTo>
                      <a:lnTo>
                        <a:pt x="1786" y="557"/>
                      </a:lnTo>
                      <a:lnTo>
                        <a:pt x="1810" y="534"/>
                      </a:lnTo>
                      <a:lnTo>
                        <a:pt x="1828" y="517"/>
                      </a:lnTo>
                      <a:lnTo>
                        <a:pt x="1831" y="508"/>
                      </a:lnTo>
                      <a:lnTo>
                        <a:pt x="1833" y="500"/>
                      </a:lnTo>
                      <a:lnTo>
                        <a:pt x="1836" y="494"/>
                      </a:lnTo>
                      <a:lnTo>
                        <a:pt x="1839" y="487"/>
                      </a:lnTo>
                      <a:lnTo>
                        <a:pt x="1844" y="483"/>
                      </a:lnTo>
                      <a:lnTo>
                        <a:pt x="1847" y="479"/>
                      </a:lnTo>
                      <a:lnTo>
                        <a:pt x="1851" y="476"/>
                      </a:lnTo>
                      <a:lnTo>
                        <a:pt x="1856" y="472"/>
                      </a:lnTo>
                      <a:lnTo>
                        <a:pt x="1866" y="466"/>
                      </a:lnTo>
                      <a:lnTo>
                        <a:pt x="1877" y="459"/>
                      </a:lnTo>
                      <a:lnTo>
                        <a:pt x="1889" y="452"/>
                      </a:lnTo>
                      <a:lnTo>
                        <a:pt x="1900" y="442"/>
                      </a:lnTo>
                      <a:lnTo>
                        <a:pt x="1903" y="439"/>
                      </a:lnTo>
                      <a:lnTo>
                        <a:pt x="1905" y="436"/>
                      </a:lnTo>
                      <a:lnTo>
                        <a:pt x="1906" y="432"/>
                      </a:lnTo>
                      <a:lnTo>
                        <a:pt x="1907" y="428"/>
                      </a:lnTo>
                      <a:lnTo>
                        <a:pt x="1908" y="422"/>
                      </a:lnTo>
                      <a:lnTo>
                        <a:pt x="1906" y="414"/>
                      </a:lnTo>
                      <a:lnTo>
                        <a:pt x="1901" y="399"/>
                      </a:lnTo>
                      <a:lnTo>
                        <a:pt x="1893" y="384"/>
                      </a:lnTo>
                      <a:lnTo>
                        <a:pt x="1889" y="374"/>
                      </a:lnTo>
                      <a:lnTo>
                        <a:pt x="1888" y="366"/>
                      </a:lnTo>
                      <a:lnTo>
                        <a:pt x="1887" y="360"/>
                      </a:lnTo>
                      <a:lnTo>
                        <a:pt x="1889" y="355"/>
                      </a:lnTo>
                      <a:lnTo>
                        <a:pt x="1891" y="349"/>
                      </a:lnTo>
                      <a:lnTo>
                        <a:pt x="1895" y="346"/>
                      </a:lnTo>
                      <a:lnTo>
                        <a:pt x="1900" y="343"/>
                      </a:lnTo>
                      <a:lnTo>
                        <a:pt x="1905" y="341"/>
                      </a:lnTo>
                      <a:lnTo>
                        <a:pt x="1917" y="335"/>
                      </a:lnTo>
                      <a:lnTo>
                        <a:pt x="1928" y="331"/>
                      </a:lnTo>
                      <a:lnTo>
                        <a:pt x="1933" y="328"/>
                      </a:lnTo>
                      <a:lnTo>
                        <a:pt x="1937" y="324"/>
                      </a:lnTo>
                      <a:lnTo>
                        <a:pt x="1941" y="319"/>
                      </a:lnTo>
                      <a:lnTo>
                        <a:pt x="1943" y="314"/>
                      </a:lnTo>
                      <a:lnTo>
                        <a:pt x="1943" y="308"/>
                      </a:lnTo>
                      <a:lnTo>
                        <a:pt x="1943" y="303"/>
                      </a:lnTo>
                      <a:lnTo>
                        <a:pt x="1943" y="298"/>
                      </a:lnTo>
                      <a:lnTo>
                        <a:pt x="1942" y="294"/>
                      </a:lnTo>
                      <a:lnTo>
                        <a:pt x="1941" y="290"/>
                      </a:lnTo>
                      <a:lnTo>
                        <a:pt x="1940" y="285"/>
                      </a:lnTo>
                      <a:lnTo>
                        <a:pt x="1939" y="281"/>
                      </a:lnTo>
                      <a:lnTo>
                        <a:pt x="1940" y="276"/>
                      </a:lnTo>
                      <a:lnTo>
                        <a:pt x="1942" y="269"/>
                      </a:lnTo>
                      <a:lnTo>
                        <a:pt x="1945" y="263"/>
                      </a:lnTo>
                      <a:lnTo>
                        <a:pt x="1949" y="255"/>
                      </a:lnTo>
                      <a:lnTo>
                        <a:pt x="1955" y="248"/>
                      </a:lnTo>
                      <a:lnTo>
                        <a:pt x="1966" y="234"/>
                      </a:lnTo>
                      <a:lnTo>
                        <a:pt x="1975" y="223"/>
                      </a:lnTo>
                      <a:lnTo>
                        <a:pt x="1981" y="214"/>
                      </a:lnTo>
                      <a:lnTo>
                        <a:pt x="1987" y="207"/>
                      </a:lnTo>
                      <a:lnTo>
                        <a:pt x="1994" y="199"/>
                      </a:lnTo>
                      <a:lnTo>
                        <a:pt x="2000" y="192"/>
                      </a:lnTo>
                      <a:lnTo>
                        <a:pt x="2015" y="177"/>
                      </a:lnTo>
                      <a:lnTo>
                        <a:pt x="2031" y="167"/>
                      </a:lnTo>
                      <a:lnTo>
                        <a:pt x="2044" y="159"/>
                      </a:lnTo>
                      <a:lnTo>
                        <a:pt x="2056" y="152"/>
                      </a:lnTo>
                      <a:lnTo>
                        <a:pt x="2062" y="148"/>
                      </a:lnTo>
                      <a:lnTo>
                        <a:pt x="2067" y="144"/>
                      </a:lnTo>
                      <a:lnTo>
                        <a:pt x="2073" y="140"/>
                      </a:lnTo>
                      <a:lnTo>
                        <a:pt x="2078" y="133"/>
                      </a:lnTo>
                      <a:lnTo>
                        <a:pt x="2092" y="120"/>
                      </a:lnTo>
                      <a:lnTo>
                        <a:pt x="2106" y="107"/>
                      </a:lnTo>
                      <a:lnTo>
                        <a:pt x="2111" y="101"/>
                      </a:lnTo>
                      <a:lnTo>
                        <a:pt x="2117" y="93"/>
                      </a:lnTo>
                      <a:lnTo>
                        <a:pt x="2121" y="85"/>
                      </a:lnTo>
                      <a:lnTo>
                        <a:pt x="2124" y="75"/>
                      </a:lnTo>
                      <a:lnTo>
                        <a:pt x="2128" y="57"/>
                      </a:lnTo>
                      <a:lnTo>
                        <a:pt x="2132" y="38"/>
                      </a:lnTo>
                      <a:lnTo>
                        <a:pt x="2134" y="20"/>
                      </a:lnTo>
                      <a:lnTo>
                        <a:pt x="2135" y="0"/>
                      </a:lnTo>
                      <a:lnTo>
                        <a:pt x="2135" y="0"/>
                      </a:lnTo>
                      <a:lnTo>
                        <a:pt x="2146" y="10"/>
                      </a:lnTo>
                      <a:lnTo>
                        <a:pt x="2152" y="19"/>
                      </a:lnTo>
                      <a:lnTo>
                        <a:pt x="2157" y="21"/>
                      </a:lnTo>
                      <a:lnTo>
                        <a:pt x="2161" y="24"/>
                      </a:lnTo>
                      <a:lnTo>
                        <a:pt x="2168" y="25"/>
                      </a:lnTo>
                      <a:lnTo>
                        <a:pt x="2176" y="26"/>
                      </a:lnTo>
                      <a:lnTo>
                        <a:pt x="2185" y="26"/>
                      </a:lnTo>
                      <a:lnTo>
                        <a:pt x="2195" y="27"/>
                      </a:lnTo>
                      <a:lnTo>
                        <a:pt x="2203" y="30"/>
                      </a:lnTo>
                      <a:lnTo>
                        <a:pt x="2212" y="32"/>
                      </a:lnTo>
                      <a:lnTo>
                        <a:pt x="2216" y="35"/>
                      </a:lnTo>
                      <a:lnTo>
                        <a:pt x="2219" y="39"/>
                      </a:lnTo>
                      <a:lnTo>
                        <a:pt x="2222" y="44"/>
                      </a:lnTo>
                      <a:lnTo>
                        <a:pt x="2222" y="48"/>
                      </a:lnTo>
                      <a:lnTo>
                        <a:pt x="2219" y="59"/>
                      </a:lnTo>
                      <a:lnTo>
                        <a:pt x="2218" y="68"/>
                      </a:lnTo>
                      <a:lnTo>
                        <a:pt x="2216" y="78"/>
                      </a:lnTo>
                      <a:lnTo>
                        <a:pt x="2214" y="89"/>
                      </a:lnTo>
                      <a:lnTo>
                        <a:pt x="2213" y="99"/>
                      </a:lnTo>
                      <a:lnTo>
                        <a:pt x="2212" y="111"/>
                      </a:lnTo>
                      <a:lnTo>
                        <a:pt x="2212" y="111"/>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5" name="Freeform 76">
                  <a:extLst>
                    <a:ext uri="{FF2B5EF4-FFF2-40B4-BE49-F238E27FC236}">
                      <a16:creationId xmlns:a16="http://schemas.microsoft.com/office/drawing/2014/main" id="{2F3CBA16-B76E-47A9-A80D-4DC729208514}"/>
                    </a:ext>
                  </a:extLst>
                </p:cNvPr>
                <p:cNvSpPr>
                  <a:spLocks/>
                </p:cNvSpPr>
                <p:nvPr/>
              </p:nvSpPr>
              <p:spPr bwMode="auto">
                <a:xfrm>
                  <a:off x="1483340" y="3305222"/>
                  <a:ext cx="750982" cy="730218"/>
                </a:xfrm>
                <a:custGeom>
                  <a:avLst/>
                  <a:gdLst>
                    <a:gd name="T0" fmla="*/ 2161 w 2269"/>
                    <a:gd name="T1" fmla="*/ 247 h 2364"/>
                    <a:gd name="T2" fmla="*/ 2085 w 2269"/>
                    <a:gd name="T3" fmla="*/ 341 h 2364"/>
                    <a:gd name="T4" fmla="*/ 2048 w 2269"/>
                    <a:gd name="T5" fmla="*/ 466 h 2364"/>
                    <a:gd name="T6" fmla="*/ 2042 w 2269"/>
                    <a:gd name="T7" fmla="*/ 571 h 2364"/>
                    <a:gd name="T8" fmla="*/ 1973 w 2269"/>
                    <a:gd name="T9" fmla="*/ 687 h 2364"/>
                    <a:gd name="T10" fmla="*/ 1901 w 2269"/>
                    <a:gd name="T11" fmla="*/ 778 h 2364"/>
                    <a:gd name="T12" fmla="*/ 1788 w 2269"/>
                    <a:gd name="T13" fmla="*/ 909 h 2364"/>
                    <a:gd name="T14" fmla="*/ 1595 w 2269"/>
                    <a:gd name="T15" fmla="*/ 1144 h 2364"/>
                    <a:gd name="T16" fmla="*/ 1515 w 2269"/>
                    <a:gd name="T17" fmla="*/ 1193 h 2364"/>
                    <a:gd name="T18" fmla="*/ 1521 w 2269"/>
                    <a:gd name="T19" fmla="*/ 1284 h 2364"/>
                    <a:gd name="T20" fmla="*/ 1433 w 2269"/>
                    <a:gd name="T21" fmla="*/ 1396 h 2364"/>
                    <a:gd name="T22" fmla="*/ 1342 w 2269"/>
                    <a:gd name="T23" fmla="*/ 1540 h 2364"/>
                    <a:gd name="T24" fmla="*/ 1259 w 2269"/>
                    <a:gd name="T25" fmla="*/ 1602 h 2364"/>
                    <a:gd name="T26" fmla="*/ 1226 w 2269"/>
                    <a:gd name="T27" fmla="*/ 1723 h 2364"/>
                    <a:gd name="T28" fmla="*/ 1118 w 2269"/>
                    <a:gd name="T29" fmla="*/ 1794 h 2364"/>
                    <a:gd name="T30" fmla="*/ 1024 w 2269"/>
                    <a:gd name="T31" fmla="*/ 1935 h 2364"/>
                    <a:gd name="T32" fmla="*/ 889 w 2269"/>
                    <a:gd name="T33" fmla="*/ 2138 h 2364"/>
                    <a:gd name="T34" fmla="*/ 768 w 2269"/>
                    <a:gd name="T35" fmla="*/ 2199 h 2364"/>
                    <a:gd name="T36" fmla="*/ 638 w 2269"/>
                    <a:gd name="T37" fmla="*/ 2295 h 2364"/>
                    <a:gd name="T38" fmla="*/ 526 w 2269"/>
                    <a:gd name="T39" fmla="*/ 2356 h 2364"/>
                    <a:gd name="T40" fmla="*/ 472 w 2269"/>
                    <a:gd name="T41" fmla="*/ 2333 h 2364"/>
                    <a:gd name="T42" fmla="*/ 419 w 2269"/>
                    <a:gd name="T43" fmla="*/ 2266 h 2364"/>
                    <a:gd name="T44" fmla="*/ 351 w 2269"/>
                    <a:gd name="T45" fmla="*/ 2229 h 2364"/>
                    <a:gd name="T46" fmla="*/ 260 w 2269"/>
                    <a:gd name="T47" fmla="*/ 2251 h 2364"/>
                    <a:gd name="T48" fmla="*/ 233 w 2269"/>
                    <a:gd name="T49" fmla="*/ 2172 h 2364"/>
                    <a:gd name="T50" fmla="*/ 185 w 2269"/>
                    <a:gd name="T51" fmla="*/ 2114 h 2364"/>
                    <a:gd name="T52" fmla="*/ 44 w 2269"/>
                    <a:gd name="T53" fmla="*/ 2031 h 2364"/>
                    <a:gd name="T54" fmla="*/ 10 w 2269"/>
                    <a:gd name="T55" fmla="*/ 1951 h 2364"/>
                    <a:gd name="T56" fmla="*/ 45 w 2269"/>
                    <a:gd name="T57" fmla="*/ 1897 h 2364"/>
                    <a:gd name="T58" fmla="*/ 39 w 2269"/>
                    <a:gd name="T59" fmla="*/ 1797 h 2364"/>
                    <a:gd name="T60" fmla="*/ 146 w 2269"/>
                    <a:gd name="T61" fmla="*/ 1775 h 2364"/>
                    <a:gd name="T62" fmla="*/ 202 w 2269"/>
                    <a:gd name="T63" fmla="*/ 1758 h 2364"/>
                    <a:gd name="T64" fmla="*/ 250 w 2269"/>
                    <a:gd name="T65" fmla="*/ 1644 h 2364"/>
                    <a:gd name="T66" fmla="*/ 266 w 2269"/>
                    <a:gd name="T67" fmla="*/ 1554 h 2364"/>
                    <a:gd name="T68" fmla="*/ 314 w 2269"/>
                    <a:gd name="T69" fmla="*/ 1499 h 2364"/>
                    <a:gd name="T70" fmla="*/ 430 w 2269"/>
                    <a:gd name="T71" fmla="*/ 1547 h 2364"/>
                    <a:gd name="T72" fmla="*/ 563 w 2269"/>
                    <a:gd name="T73" fmla="*/ 1491 h 2364"/>
                    <a:gd name="T74" fmla="*/ 661 w 2269"/>
                    <a:gd name="T75" fmla="*/ 1396 h 2364"/>
                    <a:gd name="T76" fmla="*/ 759 w 2269"/>
                    <a:gd name="T77" fmla="*/ 1465 h 2364"/>
                    <a:gd name="T78" fmla="*/ 823 w 2269"/>
                    <a:gd name="T79" fmla="*/ 1384 h 2364"/>
                    <a:gd name="T80" fmla="*/ 862 w 2269"/>
                    <a:gd name="T81" fmla="*/ 1226 h 2364"/>
                    <a:gd name="T82" fmla="*/ 857 w 2269"/>
                    <a:gd name="T83" fmla="*/ 1125 h 2364"/>
                    <a:gd name="T84" fmla="*/ 685 w 2269"/>
                    <a:gd name="T85" fmla="*/ 1023 h 2364"/>
                    <a:gd name="T86" fmla="*/ 638 w 2269"/>
                    <a:gd name="T87" fmla="*/ 894 h 2364"/>
                    <a:gd name="T88" fmla="*/ 729 w 2269"/>
                    <a:gd name="T89" fmla="*/ 964 h 2364"/>
                    <a:gd name="T90" fmla="*/ 883 w 2269"/>
                    <a:gd name="T91" fmla="*/ 960 h 2364"/>
                    <a:gd name="T92" fmla="*/ 955 w 2269"/>
                    <a:gd name="T93" fmla="*/ 888 h 2364"/>
                    <a:gd name="T94" fmla="*/ 1050 w 2269"/>
                    <a:gd name="T95" fmla="*/ 828 h 2364"/>
                    <a:gd name="T96" fmla="*/ 1069 w 2269"/>
                    <a:gd name="T97" fmla="*/ 730 h 2364"/>
                    <a:gd name="T98" fmla="*/ 1129 w 2269"/>
                    <a:gd name="T99" fmla="*/ 563 h 2364"/>
                    <a:gd name="T100" fmla="*/ 1188 w 2269"/>
                    <a:gd name="T101" fmla="*/ 504 h 2364"/>
                    <a:gd name="T102" fmla="*/ 1243 w 2269"/>
                    <a:gd name="T103" fmla="*/ 495 h 2364"/>
                    <a:gd name="T104" fmla="*/ 1302 w 2269"/>
                    <a:gd name="T105" fmla="*/ 459 h 2364"/>
                    <a:gd name="T106" fmla="*/ 1409 w 2269"/>
                    <a:gd name="T107" fmla="*/ 497 h 2364"/>
                    <a:gd name="T108" fmla="*/ 1503 w 2269"/>
                    <a:gd name="T109" fmla="*/ 430 h 2364"/>
                    <a:gd name="T110" fmla="*/ 1601 w 2269"/>
                    <a:gd name="T111" fmla="*/ 491 h 2364"/>
                    <a:gd name="T112" fmla="*/ 1616 w 2269"/>
                    <a:gd name="T113" fmla="*/ 580 h 2364"/>
                    <a:gd name="T114" fmla="*/ 1786 w 2269"/>
                    <a:gd name="T115" fmla="*/ 557 h 2364"/>
                    <a:gd name="T116" fmla="*/ 1905 w 2269"/>
                    <a:gd name="T117" fmla="*/ 436 h 2364"/>
                    <a:gd name="T118" fmla="*/ 1928 w 2269"/>
                    <a:gd name="T119" fmla="*/ 331 h 2364"/>
                    <a:gd name="T120" fmla="*/ 1955 w 2269"/>
                    <a:gd name="T121" fmla="*/ 248 h 2364"/>
                    <a:gd name="T122" fmla="*/ 2106 w 2269"/>
                    <a:gd name="T123" fmla="*/ 107 h 2364"/>
                    <a:gd name="T124" fmla="*/ 2185 w 2269"/>
                    <a:gd name="T125" fmla="*/ 26 h 2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9" h="2364">
                      <a:moveTo>
                        <a:pt x="2212" y="111"/>
                      </a:moveTo>
                      <a:lnTo>
                        <a:pt x="2228" y="129"/>
                      </a:lnTo>
                      <a:lnTo>
                        <a:pt x="2269" y="121"/>
                      </a:lnTo>
                      <a:lnTo>
                        <a:pt x="2269" y="121"/>
                      </a:lnTo>
                      <a:lnTo>
                        <a:pt x="2267" y="133"/>
                      </a:lnTo>
                      <a:lnTo>
                        <a:pt x="2263" y="144"/>
                      </a:lnTo>
                      <a:lnTo>
                        <a:pt x="2257" y="154"/>
                      </a:lnTo>
                      <a:lnTo>
                        <a:pt x="2250" y="163"/>
                      </a:lnTo>
                      <a:lnTo>
                        <a:pt x="2242" y="172"/>
                      </a:lnTo>
                      <a:lnTo>
                        <a:pt x="2233" y="180"/>
                      </a:lnTo>
                      <a:lnTo>
                        <a:pt x="2225" y="187"/>
                      </a:lnTo>
                      <a:lnTo>
                        <a:pt x="2215" y="195"/>
                      </a:lnTo>
                      <a:lnTo>
                        <a:pt x="2195" y="211"/>
                      </a:lnTo>
                      <a:lnTo>
                        <a:pt x="2176" y="227"/>
                      </a:lnTo>
                      <a:lnTo>
                        <a:pt x="2169" y="237"/>
                      </a:lnTo>
                      <a:lnTo>
                        <a:pt x="2161" y="247"/>
                      </a:lnTo>
                      <a:lnTo>
                        <a:pt x="2155" y="256"/>
                      </a:lnTo>
                      <a:lnTo>
                        <a:pt x="2150" y="268"/>
                      </a:lnTo>
                      <a:lnTo>
                        <a:pt x="2147" y="283"/>
                      </a:lnTo>
                      <a:lnTo>
                        <a:pt x="2143" y="302"/>
                      </a:lnTo>
                      <a:lnTo>
                        <a:pt x="2141" y="310"/>
                      </a:lnTo>
                      <a:lnTo>
                        <a:pt x="2137" y="319"/>
                      </a:lnTo>
                      <a:lnTo>
                        <a:pt x="2135" y="322"/>
                      </a:lnTo>
                      <a:lnTo>
                        <a:pt x="2133" y="324"/>
                      </a:lnTo>
                      <a:lnTo>
                        <a:pt x="2131" y="327"/>
                      </a:lnTo>
                      <a:lnTo>
                        <a:pt x="2128" y="329"/>
                      </a:lnTo>
                      <a:lnTo>
                        <a:pt x="2116" y="331"/>
                      </a:lnTo>
                      <a:lnTo>
                        <a:pt x="2103" y="333"/>
                      </a:lnTo>
                      <a:lnTo>
                        <a:pt x="2096" y="334"/>
                      </a:lnTo>
                      <a:lnTo>
                        <a:pt x="2090" y="336"/>
                      </a:lnTo>
                      <a:lnTo>
                        <a:pt x="2088" y="338"/>
                      </a:lnTo>
                      <a:lnTo>
                        <a:pt x="2085" y="341"/>
                      </a:lnTo>
                      <a:lnTo>
                        <a:pt x="2083" y="343"/>
                      </a:lnTo>
                      <a:lnTo>
                        <a:pt x="2082" y="345"/>
                      </a:lnTo>
                      <a:lnTo>
                        <a:pt x="2073" y="360"/>
                      </a:lnTo>
                      <a:lnTo>
                        <a:pt x="2058" y="378"/>
                      </a:lnTo>
                      <a:lnTo>
                        <a:pt x="2053" y="387"/>
                      </a:lnTo>
                      <a:lnTo>
                        <a:pt x="2049" y="396"/>
                      </a:lnTo>
                      <a:lnTo>
                        <a:pt x="2048" y="400"/>
                      </a:lnTo>
                      <a:lnTo>
                        <a:pt x="2047" y="403"/>
                      </a:lnTo>
                      <a:lnTo>
                        <a:pt x="2048" y="406"/>
                      </a:lnTo>
                      <a:lnTo>
                        <a:pt x="2049" y="410"/>
                      </a:lnTo>
                      <a:lnTo>
                        <a:pt x="2055" y="419"/>
                      </a:lnTo>
                      <a:lnTo>
                        <a:pt x="2058" y="426"/>
                      </a:lnTo>
                      <a:lnTo>
                        <a:pt x="2060" y="432"/>
                      </a:lnTo>
                      <a:lnTo>
                        <a:pt x="2060" y="438"/>
                      </a:lnTo>
                      <a:lnTo>
                        <a:pt x="2054" y="450"/>
                      </a:lnTo>
                      <a:lnTo>
                        <a:pt x="2048" y="466"/>
                      </a:lnTo>
                      <a:lnTo>
                        <a:pt x="2047" y="472"/>
                      </a:lnTo>
                      <a:lnTo>
                        <a:pt x="2047" y="479"/>
                      </a:lnTo>
                      <a:lnTo>
                        <a:pt x="2047" y="485"/>
                      </a:lnTo>
                      <a:lnTo>
                        <a:pt x="2048" y="492"/>
                      </a:lnTo>
                      <a:lnTo>
                        <a:pt x="2052" y="505"/>
                      </a:lnTo>
                      <a:lnTo>
                        <a:pt x="2056" y="518"/>
                      </a:lnTo>
                      <a:lnTo>
                        <a:pt x="2058" y="523"/>
                      </a:lnTo>
                      <a:lnTo>
                        <a:pt x="2060" y="530"/>
                      </a:lnTo>
                      <a:lnTo>
                        <a:pt x="2061" y="535"/>
                      </a:lnTo>
                      <a:lnTo>
                        <a:pt x="2060" y="541"/>
                      </a:lnTo>
                      <a:lnTo>
                        <a:pt x="2058" y="547"/>
                      </a:lnTo>
                      <a:lnTo>
                        <a:pt x="2056" y="551"/>
                      </a:lnTo>
                      <a:lnTo>
                        <a:pt x="2053" y="557"/>
                      </a:lnTo>
                      <a:lnTo>
                        <a:pt x="2048" y="561"/>
                      </a:lnTo>
                      <a:lnTo>
                        <a:pt x="2044" y="565"/>
                      </a:lnTo>
                      <a:lnTo>
                        <a:pt x="2042" y="571"/>
                      </a:lnTo>
                      <a:lnTo>
                        <a:pt x="2041" y="576"/>
                      </a:lnTo>
                      <a:lnTo>
                        <a:pt x="2041" y="582"/>
                      </a:lnTo>
                      <a:lnTo>
                        <a:pt x="2041" y="597"/>
                      </a:lnTo>
                      <a:lnTo>
                        <a:pt x="2041" y="607"/>
                      </a:lnTo>
                      <a:lnTo>
                        <a:pt x="2040" y="613"/>
                      </a:lnTo>
                      <a:lnTo>
                        <a:pt x="2037" y="619"/>
                      </a:lnTo>
                      <a:lnTo>
                        <a:pt x="2033" y="627"/>
                      </a:lnTo>
                      <a:lnTo>
                        <a:pt x="2027" y="634"/>
                      </a:lnTo>
                      <a:lnTo>
                        <a:pt x="2016" y="649"/>
                      </a:lnTo>
                      <a:lnTo>
                        <a:pt x="2009" y="662"/>
                      </a:lnTo>
                      <a:lnTo>
                        <a:pt x="2006" y="668"/>
                      </a:lnTo>
                      <a:lnTo>
                        <a:pt x="2001" y="672"/>
                      </a:lnTo>
                      <a:lnTo>
                        <a:pt x="1997" y="675"/>
                      </a:lnTo>
                      <a:lnTo>
                        <a:pt x="1993" y="679"/>
                      </a:lnTo>
                      <a:lnTo>
                        <a:pt x="1983" y="683"/>
                      </a:lnTo>
                      <a:lnTo>
                        <a:pt x="1973" y="687"/>
                      </a:lnTo>
                      <a:lnTo>
                        <a:pt x="1966" y="690"/>
                      </a:lnTo>
                      <a:lnTo>
                        <a:pt x="1959" y="695"/>
                      </a:lnTo>
                      <a:lnTo>
                        <a:pt x="1957" y="698"/>
                      </a:lnTo>
                      <a:lnTo>
                        <a:pt x="1956" y="701"/>
                      </a:lnTo>
                      <a:lnTo>
                        <a:pt x="1956" y="706"/>
                      </a:lnTo>
                      <a:lnTo>
                        <a:pt x="1957" y="711"/>
                      </a:lnTo>
                      <a:lnTo>
                        <a:pt x="1957" y="716"/>
                      </a:lnTo>
                      <a:lnTo>
                        <a:pt x="1957" y="722"/>
                      </a:lnTo>
                      <a:lnTo>
                        <a:pt x="1957" y="725"/>
                      </a:lnTo>
                      <a:lnTo>
                        <a:pt x="1955" y="729"/>
                      </a:lnTo>
                      <a:lnTo>
                        <a:pt x="1952" y="736"/>
                      </a:lnTo>
                      <a:lnTo>
                        <a:pt x="1945" y="741"/>
                      </a:lnTo>
                      <a:lnTo>
                        <a:pt x="1931" y="751"/>
                      </a:lnTo>
                      <a:lnTo>
                        <a:pt x="1918" y="761"/>
                      </a:lnTo>
                      <a:lnTo>
                        <a:pt x="1909" y="770"/>
                      </a:lnTo>
                      <a:lnTo>
                        <a:pt x="1901" y="778"/>
                      </a:lnTo>
                      <a:lnTo>
                        <a:pt x="1896" y="782"/>
                      </a:lnTo>
                      <a:lnTo>
                        <a:pt x="1892" y="788"/>
                      </a:lnTo>
                      <a:lnTo>
                        <a:pt x="1890" y="793"/>
                      </a:lnTo>
                      <a:lnTo>
                        <a:pt x="1887" y="800"/>
                      </a:lnTo>
                      <a:lnTo>
                        <a:pt x="1883" y="808"/>
                      </a:lnTo>
                      <a:lnTo>
                        <a:pt x="1878" y="816"/>
                      </a:lnTo>
                      <a:lnTo>
                        <a:pt x="1873" y="823"/>
                      </a:lnTo>
                      <a:lnTo>
                        <a:pt x="1866" y="830"/>
                      </a:lnTo>
                      <a:lnTo>
                        <a:pt x="1851" y="842"/>
                      </a:lnTo>
                      <a:lnTo>
                        <a:pt x="1836" y="854"/>
                      </a:lnTo>
                      <a:lnTo>
                        <a:pt x="1827" y="861"/>
                      </a:lnTo>
                      <a:lnTo>
                        <a:pt x="1819" y="870"/>
                      </a:lnTo>
                      <a:lnTo>
                        <a:pt x="1811" y="879"/>
                      </a:lnTo>
                      <a:lnTo>
                        <a:pt x="1804" y="889"/>
                      </a:lnTo>
                      <a:lnTo>
                        <a:pt x="1796" y="899"/>
                      </a:lnTo>
                      <a:lnTo>
                        <a:pt x="1788" y="909"/>
                      </a:lnTo>
                      <a:lnTo>
                        <a:pt x="1781" y="917"/>
                      </a:lnTo>
                      <a:lnTo>
                        <a:pt x="1773" y="925"/>
                      </a:lnTo>
                      <a:lnTo>
                        <a:pt x="1736" y="972"/>
                      </a:lnTo>
                      <a:lnTo>
                        <a:pt x="1736" y="972"/>
                      </a:lnTo>
                      <a:lnTo>
                        <a:pt x="1714" y="999"/>
                      </a:lnTo>
                      <a:lnTo>
                        <a:pt x="1702" y="1011"/>
                      </a:lnTo>
                      <a:lnTo>
                        <a:pt x="1690" y="1024"/>
                      </a:lnTo>
                      <a:lnTo>
                        <a:pt x="1678" y="1036"/>
                      </a:lnTo>
                      <a:lnTo>
                        <a:pt x="1666" y="1049"/>
                      </a:lnTo>
                      <a:lnTo>
                        <a:pt x="1658" y="1061"/>
                      </a:lnTo>
                      <a:lnTo>
                        <a:pt x="1649" y="1074"/>
                      </a:lnTo>
                      <a:lnTo>
                        <a:pt x="1640" y="1087"/>
                      </a:lnTo>
                      <a:lnTo>
                        <a:pt x="1631" y="1099"/>
                      </a:lnTo>
                      <a:lnTo>
                        <a:pt x="1616" y="1119"/>
                      </a:lnTo>
                      <a:lnTo>
                        <a:pt x="1603" y="1137"/>
                      </a:lnTo>
                      <a:lnTo>
                        <a:pt x="1595" y="1144"/>
                      </a:lnTo>
                      <a:lnTo>
                        <a:pt x="1586" y="1151"/>
                      </a:lnTo>
                      <a:lnTo>
                        <a:pt x="1581" y="1154"/>
                      </a:lnTo>
                      <a:lnTo>
                        <a:pt x="1576" y="1156"/>
                      </a:lnTo>
                      <a:lnTo>
                        <a:pt x="1569" y="1157"/>
                      </a:lnTo>
                      <a:lnTo>
                        <a:pt x="1563" y="1158"/>
                      </a:lnTo>
                      <a:lnTo>
                        <a:pt x="1551" y="1159"/>
                      </a:lnTo>
                      <a:lnTo>
                        <a:pt x="1538" y="1158"/>
                      </a:lnTo>
                      <a:lnTo>
                        <a:pt x="1531" y="1159"/>
                      </a:lnTo>
                      <a:lnTo>
                        <a:pt x="1526" y="1161"/>
                      </a:lnTo>
                      <a:lnTo>
                        <a:pt x="1522" y="1165"/>
                      </a:lnTo>
                      <a:lnTo>
                        <a:pt x="1517" y="1169"/>
                      </a:lnTo>
                      <a:lnTo>
                        <a:pt x="1515" y="1173"/>
                      </a:lnTo>
                      <a:lnTo>
                        <a:pt x="1514" y="1176"/>
                      </a:lnTo>
                      <a:lnTo>
                        <a:pt x="1514" y="1181"/>
                      </a:lnTo>
                      <a:lnTo>
                        <a:pt x="1514" y="1185"/>
                      </a:lnTo>
                      <a:lnTo>
                        <a:pt x="1515" y="1193"/>
                      </a:lnTo>
                      <a:lnTo>
                        <a:pt x="1517" y="1200"/>
                      </a:lnTo>
                      <a:lnTo>
                        <a:pt x="1520" y="1209"/>
                      </a:lnTo>
                      <a:lnTo>
                        <a:pt x="1521" y="1216"/>
                      </a:lnTo>
                      <a:lnTo>
                        <a:pt x="1521" y="1220"/>
                      </a:lnTo>
                      <a:lnTo>
                        <a:pt x="1521" y="1223"/>
                      </a:lnTo>
                      <a:lnTo>
                        <a:pt x="1520" y="1226"/>
                      </a:lnTo>
                      <a:lnTo>
                        <a:pt x="1517" y="1229"/>
                      </a:lnTo>
                      <a:lnTo>
                        <a:pt x="1514" y="1235"/>
                      </a:lnTo>
                      <a:lnTo>
                        <a:pt x="1512" y="1240"/>
                      </a:lnTo>
                      <a:lnTo>
                        <a:pt x="1510" y="1245"/>
                      </a:lnTo>
                      <a:lnTo>
                        <a:pt x="1509" y="1249"/>
                      </a:lnTo>
                      <a:lnTo>
                        <a:pt x="1509" y="1255"/>
                      </a:lnTo>
                      <a:lnTo>
                        <a:pt x="1511" y="1262"/>
                      </a:lnTo>
                      <a:lnTo>
                        <a:pt x="1514" y="1268"/>
                      </a:lnTo>
                      <a:lnTo>
                        <a:pt x="1517" y="1276"/>
                      </a:lnTo>
                      <a:lnTo>
                        <a:pt x="1521" y="1284"/>
                      </a:lnTo>
                      <a:lnTo>
                        <a:pt x="1523" y="1294"/>
                      </a:lnTo>
                      <a:lnTo>
                        <a:pt x="1522" y="1301"/>
                      </a:lnTo>
                      <a:lnTo>
                        <a:pt x="1520" y="1307"/>
                      </a:lnTo>
                      <a:lnTo>
                        <a:pt x="1517" y="1313"/>
                      </a:lnTo>
                      <a:lnTo>
                        <a:pt x="1514" y="1319"/>
                      </a:lnTo>
                      <a:lnTo>
                        <a:pt x="1507" y="1330"/>
                      </a:lnTo>
                      <a:lnTo>
                        <a:pt x="1497" y="1341"/>
                      </a:lnTo>
                      <a:lnTo>
                        <a:pt x="1486" y="1350"/>
                      </a:lnTo>
                      <a:lnTo>
                        <a:pt x="1474" y="1358"/>
                      </a:lnTo>
                      <a:lnTo>
                        <a:pt x="1463" y="1365"/>
                      </a:lnTo>
                      <a:lnTo>
                        <a:pt x="1453" y="1371"/>
                      </a:lnTo>
                      <a:lnTo>
                        <a:pt x="1447" y="1373"/>
                      </a:lnTo>
                      <a:lnTo>
                        <a:pt x="1444" y="1377"/>
                      </a:lnTo>
                      <a:lnTo>
                        <a:pt x="1440" y="1381"/>
                      </a:lnTo>
                      <a:lnTo>
                        <a:pt x="1437" y="1385"/>
                      </a:lnTo>
                      <a:lnTo>
                        <a:pt x="1433" y="1396"/>
                      </a:lnTo>
                      <a:lnTo>
                        <a:pt x="1431" y="1407"/>
                      </a:lnTo>
                      <a:lnTo>
                        <a:pt x="1428" y="1417"/>
                      </a:lnTo>
                      <a:lnTo>
                        <a:pt x="1426" y="1429"/>
                      </a:lnTo>
                      <a:lnTo>
                        <a:pt x="1423" y="1435"/>
                      </a:lnTo>
                      <a:lnTo>
                        <a:pt x="1421" y="1439"/>
                      </a:lnTo>
                      <a:lnTo>
                        <a:pt x="1418" y="1443"/>
                      </a:lnTo>
                      <a:lnTo>
                        <a:pt x="1415" y="1448"/>
                      </a:lnTo>
                      <a:lnTo>
                        <a:pt x="1381" y="1483"/>
                      </a:lnTo>
                      <a:lnTo>
                        <a:pt x="1376" y="1490"/>
                      </a:lnTo>
                      <a:lnTo>
                        <a:pt x="1372" y="1497"/>
                      </a:lnTo>
                      <a:lnTo>
                        <a:pt x="1367" y="1505"/>
                      </a:lnTo>
                      <a:lnTo>
                        <a:pt x="1364" y="1513"/>
                      </a:lnTo>
                      <a:lnTo>
                        <a:pt x="1360" y="1521"/>
                      </a:lnTo>
                      <a:lnTo>
                        <a:pt x="1355" y="1529"/>
                      </a:lnTo>
                      <a:lnTo>
                        <a:pt x="1350" y="1535"/>
                      </a:lnTo>
                      <a:lnTo>
                        <a:pt x="1342" y="1540"/>
                      </a:lnTo>
                      <a:lnTo>
                        <a:pt x="1335" y="1544"/>
                      </a:lnTo>
                      <a:lnTo>
                        <a:pt x="1327" y="1547"/>
                      </a:lnTo>
                      <a:lnTo>
                        <a:pt x="1323" y="1549"/>
                      </a:lnTo>
                      <a:lnTo>
                        <a:pt x="1320" y="1551"/>
                      </a:lnTo>
                      <a:lnTo>
                        <a:pt x="1316" y="1554"/>
                      </a:lnTo>
                      <a:lnTo>
                        <a:pt x="1314" y="1558"/>
                      </a:lnTo>
                      <a:lnTo>
                        <a:pt x="1308" y="1569"/>
                      </a:lnTo>
                      <a:lnTo>
                        <a:pt x="1303" y="1574"/>
                      </a:lnTo>
                      <a:lnTo>
                        <a:pt x="1296" y="1576"/>
                      </a:lnTo>
                      <a:lnTo>
                        <a:pt x="1284" y="1578"/>
                      </a:lnTo>
                      <a:lnTo>
                        <a:pt x="1279" y="1579"/>
                      </a:lnTo>
                      <a:lnTo>
                        <a:pt x="1273" y="1583"/>
                      </a:lnTo>
                      <a:lnTo>
                        <a:pt x="1269" y="1586"/>
                      </a:lnTo>
                      <a:lnTo>
                        <a:pt x="1265" y="1590"/>
                      </a:lnTo>
                      <a:lnTo>
                        <a:pt x="1261" y="1596"/>
                      </a:lnTo>
                      <a:lnTo>
                        <a:pt x="1259" y="1602"/>
                      </a:lnTo>
                      <a:lnTo>
                        <a:pt x="1257" y="1607"/>
                      </a:lnTo>
                      <a:lnTo>
                        <a:pt x="1256" y="1614"/>
                      </a:lnTo>
                      <a:lnTo>
                        <a:pt x="1253" y="1623"/>
                      </a:lnTo>
                      <a:lnTo>
                        <a:pt x="1247" y="1630"/>
                      </a:lnTo>
                      <a:lnTo>
                        <a:pt x="1242" y="1638"/>
                      </a:lnTo>
                      <a:lnTo>
                        <a:pt x="1237" y="1645"/>
                      </a:lnTo>
                      <a:lnTo>
                        <a:pt x="1231" y="1654"/>
                      </a:lnTo>
                      <a:lnTo>
                        <a:pt x="1227" y="1661"/>
                      </a:lnTo>
                      <a:lnTo>
                        <a:pt x="1224" y="1669"/>
                      </a:lnTo>
                      <a:lnTo>
                        <a:pt x="1222" y="1678"/>
                      </a:lnTo>
                      <a:lnTo>
                        <a:pt x="1225" y="1689"/>
                      </a:lnTo>
                      <a:lnTo>
                        <a:pt x="1228" y="1699"/>
                      </a:lnTo>
                      <a:lnTo>
                        <a:pt x="1229" y="1705"/>
                      </a:lnTo>
                      <a:lnTo>
                        <a:pt x="1230" y="1710"/>
                      </a:lnTo>
                      <a:lnTo>
                        <a:pt x="1229" y="1716"/>
                      </a:lnTo>
                      <a:lnTo>
                        <a:pt x="1226" y="1723"/>
                      </a:lnTo>
                      <a:lnTo>
                        <a:pt x="1221" y="1731"/>
                      </a:lnTo>
                      <a:lnTo>
                        <a:pt x="1217" y="1736"/>
                      </a:lnTo>
                      <a:lnTo>
                        <a:pt x="1212" y="1741"/>
                      </a:lnTo>
                      <a:lnTo>
                        <a:pt x="1206" y="1746"/>
                      </a:lnTo>
                      <a:lnTo>
                        <a:pt x="1193" y="1752"/>
                      </a:lnTo>
                      <a:lnTo>
                        <a:pt x="1180" y="1758"/>
                      </a:lnTo>
                      <a:lnTo>
                        <a:pt x="1166" y="1762"/>
                      </a:lnTo>
                      <a:lnTo>
                        <a:pt x="1153" y="1766"/>
                      </a:lnTo>
                      <a:lnTo>
                        <a:pt x="1146" y="1768"/>
                      </a:lnTo>
                      <a:lnTo>
                        <a:pt x="1140" y="1772"/>
                      </a:lnTo>
                      <a:lnTo>
                        <a:pt x="1134" y="1775"/>
                      </a:lnTo>
                      <a:lnTo>
                        <a:pt x="1129" y="1779"/>
                      </a:lnTo>
                      <a:lnTo>
                        <a:pt x="1124" y="1782"/>
                      </a:lnTo>
                      <a:lnTo>
                        <a:pt x="1122" y="1786"/>
                      </a:lnTo>
                      <a:lnTo>
                        <a:pt x="1120" y="1790"/>
                      </a:lnTo>
                      <a:lnTo>
                        <a:pt x="1118" y="1794"/>
                      </a:lnTo>
                      <a:lnTo>
                        <a:pt x="1114" y="1803"/>
                      </a:lnTo>
                      <a:lnTo>
                        <a:pt x="1111" y="1813"/>
                      </a:lnTo>
                      <a:lnTo>
                        <a:pt x="1109" y="1822"/>
                      </a:lnTo>
                      <a:lnTo>
                        <a:pt x="1107" y="1832"/>
                      </a:lnTo>
                      <a:lnTo>
                        <a:pt x="1104" y="1841"/>
                      </a:lnTo>
                      <a:lnTo>
                        <a:pt x="1098" y="1848"/>
                      </a:lnTo>
                      <a:lnTo>
                        <a:pt x="1092" y="1855"/>
                      </a:lnTo>
                      <a:lnTo>
                        <a:pt x="1085" y="1861"/>
                      </a:lnTo>
                      <a:lnTo>
                        <a:pt x="1080" y="1869"/>
                      </a:lnTo>
                      <a:lnTo>
                        <a:pt x="1076" y="1876"/>
                      </a:lnTo>
                      <a:lnTo>
                        <a:pt x="1071" y="1886"/>
                      </a:lnTo>
                      <a:lnTo>
                        <a:pt x="1064" y="1895"/>
                      </a:lnTo>
                      <a:lnTo>
                        <a:pt x="1055" y="1904"/>
                      </a:lnTo>
                      <a:lnTo>
                        <a:pt x="1044" y="1914"/>
                      </a:lnTo>
                      <a:lnTo>
                        <a:pt x="1033" y="1925"/>
                      </a:lnTo>
                      <a:lnTo>
                        <a:pt x="1024" y="1935"/>
                      </a:lnTo>
                      <a:lnTo>
                        <a:pt x="1014" y="1945"/>
                      </a:lnTo>
                      <a:lnTo>
                        <a:pt x="1008" y="1956"/>
                      </a:lnTo>
                      <a:lnTo>
                        <a:pt x="1001" y="1972"/>
                      </a:lnTo>
                      <a:lnTo>
                        <a:pt x="996" y="1990"/>
                      </a:lnTo>
                      <a:lnTo>
                        <a:pt x="992" y="1997"/>
                      </a:lnTo>
                      <a:lnTo>
                        <a:pt x="989" y="2005"/>
                      </a:lnTo>
                      <a:lnTo>
                        <a:pt x="985" y="2013"/>
                      </a:lnTo>
                      <a:lnTo>
                        <a:pt x="981" y="2021"/>
                      </a:lnTo>
                      <a:lnTo>
                        <a:pt x="969" y="2035"/>
                      </a:lnTo>
                      <a:lnTo>
                        <a:pt x="957" y="2048"/>
                      </a:lnTo>
                      <a:lnTo>
                        <a:pt x="944" y="2061"/>
                      </a:lnTo>
                      <a:lnTo>
                        <a:pt x="932" y="2075"/>
                      </a:lnTo>
                      <a:lnTo>
                        <a:pt x="914" y="2103"/>
                      </a:lnTo>
                      <a:lnTo>
                        <a:pt x="897" y="2128"/>
                      </a:lnTo>
                      <a:lnTo>
                        <a:pt x="893" y="2132"/>
                      </a:lnTo>
                      <a:lnTo>
                        <a:pt x="889" y="2138"/>
                      </a:lnTo>
                      <a:lnTo>
                        <a:pt x="883" y="2142"/>
                      </a:lnTo>
                      <a:lnTo>
                        <a:pt x="877" y="2145"/>
                      </a:lnTo>
                      <a:lnTo>
                        <a:pt x="870" y="2148"/>
                      </a:lnTo>
                      <a:lnTo>
                        <a:pt x="863" y="2152"/>
                      </a:lnTo>
                      <a:lnTo>
                        <a:pt x="854" y="2154"/>
                      </a:lnTo>
                      <a:lnTo>
                        <a:pt x="844" y="2156"/>
                      </a:lnTo>
                      <a:lnTo>
                        <a:pt x="838" y="2157"/>
                      </a:lnTo>
                      <a:lnTo>
                        <a:pt x="833" y="2160"/>
                      </a:lnTo>
                      <a:lnTo>
                        <a:pt x="827" y="2163"/>
                      </a:lnTo>
                      <a:lnTo>
                        <a:pt x="821" y="2167"/>
                      </a:lnTo>
                      <a:lnTo>
                        <a:pt x="810" y="2174"/>
                      </a:lnTo>
                      <a:lnTo>
                        <a:pt x="799" y="2182"/>
                      </a:lnTo>
                      <a:lnTo>
                        <a:pt x="788" y="2190"/>
                      </a:lnTo>
                      <a:lnTo>
                        <a:pt x="779" y="2196"/>
                      </a:lnTo>
                      <a:lnTo>
                        <a:pt x="773" y="2198"/>
                      </a:lnTo>
                      <a:lnTo>
                        <a:pt x="768" y="2199"/>
                      </a:lnTo>
                      <a:lnTo>
                        <a:pt x="763" y="2199"/>
                      </a:lnTo>
                      <a:lnTo>
                        <a:pt x="758" y="2199"/>
                      </a:lnTo>
                      <a:lnTo>
                        <a:pt x="753" y="2198"/>
                      </a:lnTo>
                      <a:lnTo>
                        <a:pt x="748" y="2198"/>
                      </a:lnTo>
                      <a:lnTo>
                        <a:pt x="743" y="2199"/>
                      </a:lnTo>
                      <a:lnTo>
                        <a:pt x="738" y="2201"/>
                      </a:lnTo>
                      <a:lnTo>
                        <a:pt x="728" y="2208"/>
                      </a:lnTo>
                      <a:lnTo>
                        <a:pt x="717" y="2217"/>
                      </a:lnTo>
                      <a:lnTo>
                        <a:pt x="699" y="2236"/>
                      </a:lnTo>
                      <a:lnTo>
                        <a:pt x="681" y="2251"/>
                      </a:lnTo>
                      <a:lnTo>
                        <a:pt x="668" y="2261"/>
                      </a:lnTo>
                      <a:lnTo>
                        <a:pt x="657" y="2269"/>
                      </a:lnTo>
                      <a:lnTo>
                        <a:pt x="652" y="2275"/>
                      </a:lnTo>
                      <a:lnTo>
                        <a:pt x="647" y="2281"/>
                      </a:lnTo>
                      <a:lnTo>
                        <a:pt x="642" y="2288"/>
                      </a:lnTo>
                      <a:lnTo>
                        <a:pt x="638" y="2295"/>
                      </a:lnTo>
                      <a:lnTo>
                        <a:pt x="634" y="2304"/>
                      </a:lnTo>
                      <a:lnTo>
                        <a:pt x="630" y="2313"/>
                      </a:lnTo>
                      <a:lnTo>
                        <a:pt x="623" y="2320"/>
                      </a:lnTo>
                      <a:lnTo>
                        <a:pt x="617" y="2328"/>
                      </a:lnTo>
                      <a:lnTo>
                        <a:pt x="609" y="2334"/>
                      </a:lnTo>
                      <a:lnTo>
                        <a:pt x="601" y="2339"/>
                      </a:lnTo>
                      <a:lnTo>
                        <a:pt x="597" y="2341"/>
                      </a:lnTo>
                      <a:lnTo>
                        <a:pt x="593" y="2342"/>
                      </a:lnTo>
                      <a:lnTo>
                        <a:pt x="587" y="2343"/>
                      </a:lnTo>
                      <a:lnTo>
                        <a:pt x="582" y="2343"/>
                      </a:lnTo>
                      <a:lnTo>
                        <a:pt x="572" y="2344"/>
                      </a:lnTo>
                      <a:lnTo>
                        <a:pt x="560" y="2347"/>
                      </a:lnTo>
                      <a:lnTo>
                        <a:pt x="548" y="2350"/>
                      </a:lnTo>
                      <a:lnTo>
                        <a:pt x="537" y="2354"/>
                      </a:lnTo>
                      <a:lnTo>
                        <a:pt x="531" y="2355"/>
                      </a:lnTo>
                      <a:lnTo>
                        <a:pt x="526" y="2356"/>
                      </a:lnTo>
                      <a:lnTo>
                        <a:pt x="521" y="2356"/>
                      </a:lnTo>
                      <a:lnTo>
                        <a:pt x="517" y="2355"/>
                      </a:lnTo>
                      <a:lnTo>
                        <a:pt x="514" y="2354"/>
                      </a:lnTo>
                      <a:lnTo>
                        <a:pt x="511" y="2350"/>
                      </a:lnTo>
                      <a:lnTo>
                        <a:pt x="509" y="2347"/>
                      </a:lnTo>
                      <a:lnTo>
                        <a:pt x="507" y="2342"/>
                      </a:lnTo>
                      <a:lnTo>
                        <a:pt x="505" y="2341"/>
                      </a:lnTo>
                      <a:lnTo>
                        <a:pt x="494" y="2352"/>
                      </a:lnTo>
                      <a:lnTo>
                        <a:pt x="483" y="2364"/>
                      </a:lnTo>
                      <a:lnTo>
                        <a:pt x="483" y="2364"/>
                      </a:lnTo>
                      <a:lnTo>
                        <a:pt x="480" y="2356"/>
                      </a:lnTo>
                      <a:lnTo>
                        <a:pt x="478" y="2348"/>
                      </a:lnTo>
                      <a:lnTo>
                        <a:pt x="477" y="2344"/>
                      </a:lnTo>
                      <a:lnTo>
                        <a:pt x="476" y="2340"/>
                      </a:lnTo>
                      <a:lnTo>
                        <a:pt x="474" y="2336"/>
                      </a:lnTo>
                      <a:lnTo>
                        <a:pt x="472" y="2333"/>
                      </a:lnTo>
                      <a:lnTo>
                        <a:pt x="467" y="2331"/>
                      </a:lnTo>
                      <a:lnTo>
                        <a:pt x="463" y="2330"/>
                      </a:lnTo>
                      <a:lnTo>
                        <a:pt x="460" y="2330"/>
                      </a:lnTo>
                      <a:lnTo>
                        <a:pt x="457" y="2331"/>
                      </a:lnTo>
                      <a:lnTo>
                        <a:pt x="449" y="2335"/>
                      </a:lnTo>
                      <a:lnTo>
                        <a:pt x="442" y="2336"/>
                      </a:lnTo>
                      <a:lnTo>
                        <a:pt x="438" y="2335"/>
                      </a:lnTo>
                      <a:lnTo>
                        <a:pt x="435" y="2333"/>
                      </a:lnTo>
                      <a:lnTo>
                        <a:pt x="433" y="2330"/>
                      </a:lnTo>
                      <a:lnTo>
                        <a:pt x="431" y="2327"/>
                      </a:lnTo>
                      <a:lnTo>
                        <a:pt x="429" y="2318"/>
                      </a:lnTo>
                      <a:lnTo>
                        <a:pt x="428" y="2312"/>
                      </a:lnTo>
                      <a:lnTo>
                        <a:pt x="425" y="2301"/>
                      </a:lnTo>
                      <a:lnTo>
                        <a:pt x="422" y="2289"/>
                      </a:lnTo>
                      <a:lnTo>
                        <a:pt x="420" y="2277"/>
                      </a:lnTo>
                      <a:lnTo>
                        <a:pt x="419" y="2266"/>
                      </a:lnTo>
                      <a:lnTo>
                        <a:pt x="419" y="2256"/>
                      </a:lnTo>
                      <a:lnTo>
                        <a:pt x="417" y="2248"/>
                      </a:lnTo>
                      <a:lnTo>
                        <a:pt x="416" y="2247"/>
                      </a:lnTo>
                      <a:lnTo>
                        <a:pt x="412" y="2247"/>
                      </a:lnTo>
                      <a:lnTo>
                        <a:pt x="408" y="2247"/>
                      </a:lnTo>
                      <a:lnTo>
                        <a:pt x="404" y="2248"/>
                      </a:lnTo>
                      <a:lnTo>
                        <a:pt x="396" y="2250"/>
                      </a:lnTo>
                      <a:lnTo>
                        <a:pt x="390" y="2252"/>
                      </a:lnTo>
                      <a:lnTo>
                        <a:pt x="381" y="2252"/>
                      </a:lnTo>
                      <a:lnTo>
                        <a:pt x="370" y="2251"/>
                      </a:lnTo>
                      <a:lnTo>
                        <a:pt x="365" y="2250"/>
                      </a:lnTo>
                      <a:lnTo>
                        <a:pt x="361" y="2249"/>
                      </a:lnTo>
                      <a:lnTo>
                        <a:pt x="357" y="2246"/>
                      </a:lnTo>
                      <a:lnTo>
                        <a:pt x="355" y="2242"/>
                      </a:lnTo>
                      <a:lnTo>
                        <a:pt x="353" y="2235"/>
                      </a:lnTo>
                      <a:lnTo>
                        <a:pt x="351" y="2229"/>
                      </a:lnTo>
                      <a:lnTo>
                        <a:pt x="349" y="2227"/>
                      </a:lnTo>
                      <a:lnTo>
                        <a:pt x="347" y="2225"/>
                      </a:lnTo>
                      <a:lnTo>
                        <a:pt x="343" y="2224"/>
                      </a:lnTo>
                      <a:lnTo>
                        <a:pt x="339" y="2224"/>
                      </a:lnTo>
                      <a:lnTo>
                        <a:pt x="330" y="2227"/>
                      </a:lnTo>
                      <a:lnTo>
                        <a:pt x="321" y="2232"/>
                      </a:lnTo>
                      <a:lnTo>
                        <a:pt x="311" y="2238"/>
                      </a:lnTo>
                      <a:lnTo>
                        <a:pt x="301" y="2245"/>
                      </a:lnTo>
                      <a:lnTo>
                        <a:pt x="291" y="2251"/>
                      </a:lnTo>
                      <a:lnTo>
                        <a:pt x="282" y="2255"/>
                      </a:lnTo>
                      <a:lnTo>
                        <a:pt x="277" y="2256"/>
                      </a:lnTo>
                      <a:lnTo>
                        <a:pt x="273" y="2256"/>
                      </a:lnTo>
                      <a:lnTo>
                        <a:pt x="269" y="2256"/>
                      </a:lnTo>
                      <a:lnTo>
                        <a:pt x="264" y="2255"/>
                      </a:lnTo>
                      <a:lnTo>
                        <a:pt x="261" y="2253"/>
                      </a:lnTo>
                      <a:lnTo>
                        <a:pt x="260" y="2251"/>
                      </a:lnTo>
                      <a:lnTo>
                        <a:pt x="258" y="2249"/>
                      </a:lnTo>
                      <a:lnTo>
                        <a:pt x="257" y="2246"/>
                      </a:lnTo>
                      <a:lnTo>
                        <a:pt x="255" y="2239"/>
                      </a:lnTo>
                      <a:lnTo>
                        <a:pt x="254" y="2231"/>
                      </a:lnTo>
                      <a:lnTo>
                        <a:pt x="254" y="2211"/>
                      </a:lnTo>
                      <a:lnTo>
                        <a:pt x="255" y="2193"/>
                      </a:lnTo>
                      <a:lnTo>
                        <a:pt x="255" y="2183"/>
                      </a:lnTo>
                      <a:lnTo>
                        <a:pt x="255" y="2175"/>
                      </a:lnTo>
                      <a:lnTo>
                        <a:pt x="254" y="2169"/>
                      </a:lnTo>
                      <a:lnTo>
                        <a:pt x="253" y="2165"/>
                      </a:lnTo>
                      <a:lnTo>
                        <a:pt x="251" y="2164"/>
                      </a:lnTo>
                      <a:lnTo>
                        <a:pt x="249" y="2163"/>
                      </a:lnTo>
                      <a:lnTo>
                        <a:pt x="248" y="2161"/>
                      </a:lnTo>
                      <a:lnTo>
                        <a:pt x="246" y="2163"/>
                      </a:lnTo>
                      <a:lnTo>
                        <a:pt x="241" y="2166"/>
                      </a:lnTo>
                      <a:lnTo>
                        <a:pt x="233" y="2172"/>
                      </a:lnTo>
                      <a:lnTo>
                        <a:pt x="227" y="2178"/>
                      </a:lnTo>
                      <a:lnTo>
                        <a:pt x="221" y="2182"/>
                      </a:lnTo>
                      <a:lnTo>
                        <a:pt x="217" y="2183"/>
                      </a:lnTo>
                      <a:lnTo>
                        <a:pt x="213" y="2183"/>
                      </a:lnTo>
                      <a:lnTo>
                        <a:pt x="210" y="2181"/>
                      </a:lnTo>
                      <a:lnTo>
                        <a:pt x="208" y="2178"/>
                      </a:lnTo>
                      <a:lnTo>
                        <a:pt x="206" y="2173"/>
                      </a:lnTo>
                      <a:lnTo>
                        <a:pt x="205" y="2168"/>
                      </a:lnTo>
                      <a:lnTo>
                        <a:pt x="204" y="2155"/>
                      </a:lnTo>
                      <a:lnTo>
                        <a:pt x="202" y="2142"/>
                      </a:lnTo>
                      <a:lnTo>
                        <a:pt x="201" y="2136"/>
                      </a:lnTo>
                      <a:lnTo>
                        <a:pt x="200" y="2130"/>
                      </a:lnTo>
                      <a:lnTo>
                        <a:pt x="197" y="2126"/>
                      </a:lnTo>
                      <a:lnTo>
                        <a:pt x="195" y="2123"/>
                      </a:lnTo>
                      <a:lnTo>
                        <a:pt x="190" y="2117"/>
                      </a:lnTo>
                      <a:lnTo>
                        <a:pt x="185" y="2114"/>
                      </a:lnTo>
                      <a:lnTo>
                        <a:pt x="178" y="2111"/>
                      </a:lnTo>
                      <a:lnTo>
                        <a:pt x="172" y="2107"/>
                      </a:lnTo>
                      <a:lnTo>
                        <a:pt x="159" y="2101"/>
                      </a:lnTo>
                      <a:lnTo>
                        <a:pt x="147" y="2094"/>
                      </a:lnTo>
                      <a:lnTo>
                        <a:pt x="137" y="2088"/>
                      </a:lnTo>
                      <a:lnTo>
                        <a:pt x="127" y="2084"/>
                      </a:lnTo>
                      <a:lnTo>
                        <a:pt x="119" y="2079"/>
                      </a:lnTo>
                      <a:lnTo>
                        <a:pt x="109" y="2076"/>
                      </a:lnTo>
                      <a:lnTo>
                        <a:pt x="93" y="2072"/>
                      </a:lnTo>
                      <a:lnTo>
                        <a:pt x="78" y="2066"/>
                      </a:lnTo>
                      <a:lnTo>
                        <a:pt x="71" y="2063"/>
                      </a:lnTo>
                      <a:lnTo>
                        <a:pt x="65" y="2060"/>
                      </a:lnTo>
                      <a:lnTo>
                        <a:pt x="58" y="2055"/>
                      </a:lnTo>
                      <a:lnTo>
                        <a:pt x="53" y="2048"/>
                      </a:lnTo>
                      <a:lnTo>
                        <a:pt x="48" y="2040"/>
                      </a:lnTo>
                      <a:lnTo>
                        <a:pt x="44" y="2031"/>
                      </a:lnTo>
                      <a:lnTo>
                        <a:pt x="41" y="2020"/>
                      </a:lnTo>
                      <a:lnTo>
                        <a:pt x="38" y="2006"/>
                      </a:lnTo>
                      <a:lnTo>
                        <a:pt x="38" y="2001"/>
                      </a:lnTo>
                      <a:lnTo>
                        <a:pt x="37" y="1996"/>
                      </a:lnTo>
                      <a:lnTo>
                        <a:pt x="34" y="1993"/>
                      </a:lnTo>
                      <a:lnTo>
                        <a:pt x="31" y="1990"/>
                      </a:lnTo>
                      <a:lnTo>
                        <a:pt x="26" y="1986"/>
                      </a:lnTo>
                      <a:lnTo>
                        <a:pt x="18" y="1983"/>
                      </a:lnTo>
                      <a:lnTo>
                        <a:pt x="13" y="1980"/>
                      </a:lnTo>
                      <a:lnTo>
                        <a:pt x="7" y="1976"/>
                      </a:lnTo>
                      <a:lnTo>
                        <a:pt x="6" y="1972"/>
                      </a:lnTo>
                      <a:lnTo>
                        <a:pt x="6" y="1969"/>
                      </a:lnTo>
                      <a:lnTo>
                        <a:pt x="6" y="1964"/>
                      </a:lnTo>
                      <a:lnTo>
                        <a:pt x="8" y="1958"/>
                      </a:lnTo>
                      <a:lnTo>
                        <a:pt x="10" y="1954"/>
                      </a:lnTo>
                      <a:lnTo>
                        <a:pt x="10" y="1951"/>
                      </a:lnTo>
                      <a:lnTo>
                        <a:pt x="10" y="1947"/>
                      </a:lnTo>
                      <a:lnTo>
                        <a:pt x="8" y="1943"/>
                      </a:lnTo>
                      <a:lnTo>
                        <a:pt x="5" y="1937"/>
                      </a:lnTo>
                      <a:lnTo>
                        <a:pt x="2" y="1930"/>
                      </a:lnTo>
                      <a:lnTo>
                        <a:pt x="1" y="1928"/>
                      </a:lnTo>
                      <a:lnTo>
                        <a:pt x="1" y="1925"/>
                      </a:lnTo>
                      <a:lnTo>
                        <a:pt x="0" y="1923"/>
                      </a:lnTo>
                      <a:lnTo>
                        <a:pt x="1" y="1920"/>
                      </a:lnTo>
                      <a:lnTo>
                        <a:pt x="2" y="1917"/>
                      </a:lnTo>
                      <a:lnTo>
                        <a:pt x="5" y="1914"/>
                      </a:lnTo>
                      <a:lnTo>
                        <a:pt x="8" y="1912"/>
                      </a:lnTo>
                      <a:lnTo>
                        <a:pt x="14" y="1910"/>
                      </a:lnTo>
                      <a:lnTo>
                        <a:pt x="25" y="1905"/>
                      </a:lnTo>
                      <a:lnTo>
                        <a:pt x="35" y="1902"/>
                      </a:lnTo>
                      <a:lnTo>
                        <a:pt x="41" y="1900"/>
                      </a:lnTo>
                      <a:lnTo>
                        <a:pt x="45" y="1897"/>
                      </a:lnTo>
                      <a:lnTo>
                        <a:pt x="48" y="1893"/>
                      </a:lnTo>
                      <a:lnTo>
                        <a:pt x="49" y="1888"/>
                      </a:lnTo>
                      <a:lnTo>
                        <a:pt x="48" y="1872"/>
                      </a:lnTo>
                      <a:lnTo>
                        <a:pt x="45" y="1861"/>
                      </a:lnTo>
                      <a:lnTo>
                        <a:pt x="44" y="1856"/>
                      </a:lnTo>
                      <a:lnTo>
                        <a:pt x="44" y="1849"/>
                      </a:lnTo>
                      <a:lnTo>
                        <a:pt x="46" y="1842"/>
                      </a:lnTo>
                      <a:lnTo>
                        <a:pt x="49" y="1832"/>
                      </a:lnTo>
                      <a:lnTo>
                        <a:pt x="51" y="1827"/>
                      </a:lnTo>
                      <a:lnTo>
                        <a:pt x="51" y="1822"/>
                      </a:lnTo>
                      <a:lnTo>
                        <a:pt x="51" y="1819"/>
                      </a:lnTo>
                      <a:lnTo>
                        <a:pt x="49" y="1815"/>
                      </a:lnTo>
                      <a:lnTo>
                        <a:pt x="45" y="1809"/>
                      </a:lnTo>
                      <a:lnTo>
                        <a:pt x="42" y="1804"/>
                      </a:lnTo>
                      <a:lnTo>
                        <a:pt x="40" y="1801"/>
                      </a:lnTo>
                      <a:lnTo>
                        <a:pt x="39" y="1797"/>
                      </a:lnTo>
                      <a:lnTo>
                        <a:pt x="39" y="1795"/>
                      </a:lnTo>
                      <a:lnTo>
                        <a:pt x="40" y="1792"/>
                      </a:lnTo>
                      <a:lnTo>
                        <a:pt x="41" y="1788"/>
                      </a:lnTo>
                      <a:lnTo>
                        <a:pt x="43" y="1785"/>
                      </a:lnTo>
                      <a:lnTo>
                        <a:pt x="47" y="1780"/>
                      </a:lnTo>
                      <a:lnTo>
                        <a:pt x="53" y="1775"/>
                      </a:lnTo>
                      <a:lnTo>
                        <a:pt x="56" y="1774"/>
                      </a:lnTo>
                      <a:lnTo>
                        <a:pt x="60" y="1772"/>
                      </a:lnTo>
                      <a:lnTo>
                        <a:pt x="66" y="1770"/>
                      </a:lnTo>
                      <a:lnTo>
                        <a:pt x="72" y="1769"/>
                      </a:lnTo>
                      <a:lnTo>
                        <a:pt x="87" y="1768"/>
                      </a:lnTo>
                      <a:lnTo>
                        <a:pt x="104" y="1768"/>
                      </a:lnTo>
                      <a:lnTo>
                        <a:pt x="121" y="1769"/>
                      </a:lnTo>
                      <a:lnTo>
                        <a:pt x="135" y="1772"/>
                      </a:lnTo>
                      <a:lnTo>
                        <a:pt x="141" y="1773"/>
                      </a:lnTo>
                      <a:lnTo>
                        <a:pt x="146" y="1775"/>
                      </a:lnTo>
                      <a:lnTo>
                        <a:pt x="150" y="1776"/>
                      </a:lnTo>
                      <a:lnTo>
                        <a:pt x="152" y="1778"/>
                      </a:lnTo>
                      <a:lnTo>
                        <a:pt x="155" y="1785"/>
                      </a:lnTo>
                      <a:lnTo>
                        <a:pt x="160" y="1792"/>
                      </a:lnTo>
                      <a:lnTo>
                        <a:pt x="162" y="1795"/>
                      </a:lnTo>
                      <a:lnTo>
                        <a:pt x="165" y="1799"/>
                      </a:lnTo>
                      <a:lnTo>
                        <a:pt x="168" y="1801"/>
                      </a:lnTo>
                      <a:lnTo>
                        <a:pt x="170" y="1801"/>
                      </a:lnTo>
                      <a:lnTo>
                        <a:pt x="176" y="1800"/>
                      </a:lnTo>
                      <a:lnTo>
                        <a:pt x="181" y="1795"/>
                      </a:lnTo>
                      <a:lnTo>
                        <a:pt x="187" y="1791"/>
                      </a:lnTo>
                      <a:lnTo>
                        <a:pt x="191" y="1783"/>
                      </a:lnTo>
                      <a:lnTo>
                        <a:pt x="195" y="1777"/>
                      </a:lnTo>
                      <a:lnTo>
                        <a:pt x="199" y="1769"/>
                      </a:lnTo>
                      <a:lnTo>
                        <a:pt x="201" y="1763"/>
                      </a:lnTo>
                      <a:lnTo>
                        <a:pt x="202" y="1758"/>
                      </a:lnTo>
                      <a:lnTo>
                        <a:pt x="200" y="1739"/>
                      </a:lnTo>
                      <a:lnTo>
                        <a:pt x="197" y="1722"/>
                      </a:lnTo>
                      <a:lnTo>
                        <a:pt x="197" y="1718"/>
                      </a:lnTo>
                      <a:lnTo>
                        <a:pt x="197" y="1714"/>
                      </a:lnTo>
                      <a:lnTo>
                        <a:pt x="199" y="1710"/>
                      </a:lnTo>
                      <a:lnTo>
                        <a:pt x="201" y="1707"/>
                      </a:lnTo>
                      <a:lnTo>
                        <a:pt x="203" y="1704"/>
                      </a:lnTo>
                      <a:lnTo>
                        <a:pt x="206" y="1701"/>
                      </a:lnTo>
                      <a:lnTo>
                        <a:pt x="210" y="1698"/>
                      </a:lnTo>
                      <a:lnTo>
                        <a:pt x="215" y="1696"/>
                      </a:lnTo>
                      <a:lnTo>
                        <a:pt x="223" y="1689"/>
                      </a:lnTo>
                      <a:lnTo>
                        <a:pt x="232" y="1680"/>
                      </a:lnTo>
                      <a:lnTo>
                        <a:pt x="240" y="1669"/>
                      </a:lnTo>
                      <a:lnTo>
                        <a:pt x="246" y="1657"/>
                      </a:lnTo>
                      <a:lnTo>
                        <a:pt x="248" y="1651"/>
                      </a:lnTo>
                      <a:lnTo>
                        <a:pt x="250" y="1644"/>
                      </a:lnTo>
                      <a:lnTo>
                        <a:pt x="251" y="1638"/>
                      </a:lnTo>
                      <a:lnTo>
                        <a:pt x="253" y="1632"/>
                      </a:lnTo>
                      <a:lnTo>
                        <a:pt x="251" y="1626"/>
                      </a:lnTo>
                      <a:lnTo>
                        <a:pt x="250" y="1620"/>
                      </a:lnTo>
                      <a:lnTo>
                        <a:pt x="248" y="1615"/>
                      </a:lnTo>
                      <a:lnTo>
                        <a:pt x="244" y="1611"/>
                      </a:lnTo>
                      <a:lnTo>
                        <a:pt x="241" y="1606"/>
                      </a:lnTo>
                      <a:lnTo>
                        <a:pt x="240" y="1602"/>
                      </a:lnTo>
                      <a:lnTo>
                        <a:pt x="239" y="1598"/>
                      </a:lnTo>
                      <a:lnTo>
                        <a:pt x="239" y="1594"/>
                      </a:lnTo>
                      <a:lnTo>
                        <a:pt x="242" y="1586"/>
                      </a:lnTo>
                      <a:lnTo>
                        <a:pt x="248" y="1578"/>
                      </a:lnTo>
                      <a:lnTo>
                        <a:pt x="255" y="1571"/>
                      </a:lnTo>
                      <a:lnTo>
                        <a:pt x="261" y="1563"/>
                      </a:lnTo>
                      <a:lnTo>
                        <a:pt x="263" y="1559"/>
                      </a:lnTo>
                      <a:lnTo>
                        <a:pt x="266" y="1554"/>
                      </a:lnTo>
                      <a:lnTo>
                        <a:pt x="268" y="1550"/>
                      </a:lnTo>
                      <a:lnTo>
                        <a:pt x="268" y="1546"/>
                      </a:lnTo>
                      <a:lnTo>
                        <a:pt x="268" y="1533"/>
                      </a:lnTo>
                      <a:lnTo>
                        <a:pt x="268" y="1518"/>
                      </a:lnTo>
                      <a:lnTo>
                        <a:pt x="268" y="1510"/>
                      </a:lnTo>
                      <a:lnTo>
                        <a:pt x="269" y="1504"/>
                      </a:lnTo>
                      <a:lnTo>
                        <a:pt x="270" y="1497"/>
                      </a:lnTo>
                      <a:lnTo>
                        <a:pt x="272" y="1491"/>
                      </a:lnTo>
                      <a:lnTo>
                        <a:pt x="275" y="1491"/>
                      </a:lnTo>
                      <a:lnTo>
                        <a:pt x="280" y="1491"/>
                      </a:lnTo>
                      <a:lnTo>
                        <a:pt x="285" y="1493"/>
                      </a:lnTo>
                      <a:lnTo>
                        <a:pt x="287" y="1494"/>
                      </a:lnTo>
                      <a:lnTo>
                        <a:pt x="294" y="1496"/>
                      </a:lnTo>
                      <a:lnTo>
                        <a:pt x="300" y="1498"/>
                      </a:lnTo>
                      <a:lnTo>
                        <a:pt x="308" y="1499"/>
                      </a:lnTo>
                      <a:lnTo>
                        <a:pt x="314" y="1499"/>
                      </a:lnTo>
                      <a:lnTo>
                        <a:pt x="320" y="1500"/>
                      </a:lnTo>
                      <a:lnTo>
                        <a:pt x="324" y="1502"/>
                      </a:lnTo>
                      <a:lnTo>
                        <a:pt x="328" y="1503"/>
                      </a:lnTo>
                      <a:lnTo>
                        <a:pt x="334" y="1505"/>
                      </a:lnTo>
                      <a:lnTo>
                        <a:pt x="337" y="1516"/>
                      </a:lnTo>
                      <a:lnTo>
                        <a:pt x="340" y="1525"/>
                      </a:lnTo>
                      <a:lnTo>
                        <a:pt x="344" y="1533"/>
                      </a:lnTo>
                      <a:lnTo>
                        <a:pt x="348" y="1539"/>
                      </a:lnTo>
                      <a:lnTo>
                        <a:pt x="351" y="1543"/>
                      </a:lnTo>
                      <a:lnTo>
                        <a:pt x="353" y="1545"/>
                      </a:lnTo>
                      <a:lnTo>
                        <a:pt x="357" y="1547"/>
                      </a:lnTo>
                      <a:lnTo>
                        <a:pt x="361" y="1548"/>
                      </a:lnTo>
                      <a:lnTo>
                        <a:pt x="370" y="1550"/>
                      </a:lnTo>
                      <a:lnTo>
                        <a:pt x="383" y="1551"/>
                      </a:lnTo>
                      <a:lnTo>
                        <a:pt x="404" y="1550"/>
                      </a:lnTo>
                      <a:lnTo>
                        <a:pt x="430" y="1547"/>
                      </a:lnTo>
                      <a:lnTo>
                        <a:pt x="443" y="1545"/>
                      </a:lnTo>
                      <a:lnTo>
                        <a:pt x="456" y="1542"/>
                      </a:lnTo>
                      <a:lnTo>
                        <a:pt x="466" y="1538"/>
                      </a:lnTo>
                      <a:lnTo>
                        <a:pt x="475" y="1535"/>
                      </a:lnTo>
                      <a:lnTo>
                        <a:pt x="483" y="1532"/>
                      </a:lnTo>
                      <a:lnTo>
                        <a:pt x="489" y="1526"/>
                      </a:lnTo>
                      <a:lnTo>
                        <a:pt x="496" y="1521"/>
                      </a:lnTo>
                      <a:lnTo>
                        <a:pt x="501" y="1515"/>
                      </a:lnTo>
                      <a:lnTo>
                        <a:pt x="506" y="1508"/>
                      </a:lnTo>
                      <a:lnTo>
                        <a:pt x="513" y="1503"/>
                      </a:lnTo>
                      <a:lnTo>
                        <a:pt x="518" y="1497"/>
                      </a:lnTo>
                      <a:lnTo>
                        <a:pt x="525" y="1494"/>
                      </a:lnTo>
                      <a:lnTo>
                        <a:pt x="533" y="1491"/>
                      </a:lnTo>
                      <a:lnTo>
                        <a:pt x="542" y="1490"/>
                      </a:lnTo>
                      <a:lnTo>
                        <a:pt x="553" y="1490"/>
                      </a:lnTo>
                      <a:lnTo>
                        <a:pt x="563" y="1491"/>
                      </a:lnTo>
                      <a:lnTo>
                        <a:pt x="572" y="1491"/>
                      </a:lnTo>
                      <a:lnTo>
                        <a:pt x="581" y="1491"/>
                      </a:lnTo>
                      <a:lnTo>
                        <a:pt x="587" y="1490"/>
                      </a:lnTo>
                      <a:lnTo>
                        <a:pt x="593" y="1488"/>
                      </a:lnTo>
                      <a:lnTo>
                        <a:pt x="599" y="1480"/>
                      </a:lnTo>
                      <a:lnTo>
                        <a:pt x="606" y="1468"/>
                      </a:lnTo>
                      <a:lnTo>
                        <a:pt x="613" y="1454"/>
                      </a:lnTo>
                      <a:lnTo>
                        <a:pt x="622" y="1440"/>
                      </a:lnTo>
                      <a:lnTo>
                        <a:pt x="630" y="1426"/>
                      </a:lnTo>
                      <a:lnTo>
                        <a:pt x="637" y="1413"/>
                      </a:lnTo>
                      <a:lnTo>
                        <a:pt x="641" y="1409"/>
                      </a:lnTo>
                      <a:lnTo>
                        <a:pt x="645" y="1404"/>
                      </a:lnTo>
                      <a:lnTo>
                        <a:pt x="649" y="1402"/>
                      </a:lnTo>
                      <a:lnTo>
                        <a:pt x="652" y="1400"/>
                      </a:lnTo>
                      <a:lnTo>
                        <a:pt x="657" y="1398"/>
                      </a:lnTo>
                      <a:lnTo>
                        <a:pt x="661" y="1396"/>
                      </a:lnTo>
                      <a:lnTo>
                        <a:pt x="665" y="1395"/>
                      </a:lnTo>
                      <a:lnTo>
                        <a:pt x="669" y="1395"/>
                      </a:lnTo>
                      <a:lnTo>
                        <a:pt x="678" y="1396"/>
                      </a:lnTo>
                      <a:lnTo>
                        <a:pt x="687" y="1398"/>
                      </a:lnTo>
                      <a:lnTo>
                        <a:pt x="695" y="1403"/>
                      </a:lnTo>
                      <a:lnTo>
                        <a:pt x="703" y="1409"/>
                      </a:lnTo>
                      <a:lnTo>
                        <a:pt x="711" y="1415"/>
                      </a:lnTo>
                      <a:lnTo>
                        <a:pt x="716" y="1421"/>
                      </a:lnTo>
                      <a:lnTo>
                        <a:pt x="725" y="1435"/>
                      </a:lnTo>
                      <a:lnTo>
                        <a:pt x="733" y="1449"/>
                      </a:lnTo>
                      <a:lnTo>
                        <a:pt x="739" y="1455"/>
                      </a:lnTo>
                      <a:lnTo>
                        <a:pt x="744" y="1461"/>
                      </a:lnTo>
                      <a:lnTo>
                        <a:pt x="747" y="1462"/>
                      </a:lnTo>
                      <a:lnTo>
                        <a:pt x="752" y="1464"/>
                      </a:lnTo>
                      <a:lnTo>
                        <a:pt x="755" y="1464"/>
                      </a:lnTo>
                      <a:lnTo>
                        <a:pt x="759" y="1465"/>
                      </a:lnTo>
                      <a:lnTo>
                        <a:pt x="769" y="1465"/>
                      </a:lnTo>
                      <a:lnTo>
                        <a:pt x="779" y="1464"/>
                      </a:lnTo>
                      <a:lnTo>
                        <a:pt x="782" y="1463"/>
                      </a:lnTo>
                      <a:lnTo>
                        <a:pt x="786" y="1461"/>
                      </a:lnTo>
                      <a:lnTo>
                        <a:pt x="788" y="1457"/>
                      </a:lnTo>
                      <a:lnTo>
                        <a:pt x="790" y="1452"/>
                      </a:lnTo>
                      <a:lnTo>
                        <a:pt x="794" y="1445"/>
                      </a:lnTo>
                      <a:lnTo>
                        <a:pt x="798" y="1439"/>
                      </a:lnTo>
                      <a:lnTo>
                        <a:pt x="802" y="1432"/>
                      </a:lnTo>
                      <a:lnTo>
                        <a:pt x="808" y="1427"/>
                      </a:lnTo>
                      <a:lnTo>
                        <a:pt x="812" y="1421"/>
                      </a:lnTo>
                      <a:lnTo>
                        <a:pt x="816" y="1415"/>
                      </a:lnTo>
                      <a:lnTo>
                        <a:pt x="821" y="1409"/>
                      </a:lnTo>
                      <a:lnTo>
                        <a:pt x="823" y="1402"/>
                      </a:lnTo>
                      <a:lnTo>
                        <a:pt x="824" y="1392"/>
                      </a:lnTo>
                      <a:lnTo>
                        <a:pt x="823" y="1384"/>
                      </a:lnTo>
                      <a:lnTo>
                        <a:pt x="823" y="1374"/>
                      </a:lnTo>
                      <a:lnTo>
                        <a:pt x="824" y="1367"/>
                      </a:lnTo>
                      <a:lnTo>
                        <a:pt x="819" y="1356"/>
                      </a:lnTo>
                      <a:lnTo>
                        <a:pt x="814" y="1347"/>
                      </a:lnTo>
                      <a:lnTo>
                        <a:pt x="811" y="1338"/>
                      </a:lnTo>
                      <a:lnTo>
                        <a:pt x="809" y="1331"/>
                      </a:lnTo>
                      <a:lnTo>
                        <a:pt x="809" y="1323"/>
                      </a:lnTo>
                      <a:lnTo>
                        <a:pt x="811" y="1315"/>
                      </a:lnTo>
                      <a:lnTo>
                        <a:pt x="814" y="1306"/>
                      </a:lnTo>
                      <a:lnTo>
                        <a:pt x="822" y="1296"/>
                      </a:lnTo>
                      <a:lnTo>
                        <a:pt x="830" y="1284"/>
                      </a:lnTo>
                      <a:lnTo>
                        <a:pt x="839" y="1272"/>
                      </a:lnTo>
                      <a:lnTo>
                        <a:pt x="847" y="1260"/>
                      </a:lnTo>
                      <a:lnTo>
                        <a:pt x="853" y="1246"/>
                      </a:lnTo>
                      <a:lnTo>
                        <a:pt x="857" y="1234"/>
                      </a:lnTo>
                      <a:lnTo>
                        <a:pt x="862" y="1226"/>
                      </a:lnTo>
                      <a:lnTo>
                        <a:pt x="867" y="1220"/>
                      </a:lnTo>
                      <a:lnTo>
                        <a:pt x="876" y="1211"/>
                      </a:lnTo>
                      <a:lnTo>
                        <a:pt x="884" y="1202"/>
                      </a:lnTo>
                      <a:lnTo>
                        <a:pt x="893" y="1194"/>
                      </a:lnTo>
                      <a:lnTo>
                        <a:pt x="896" y="1189"/>
                      </a:lnTo>
                      <a:lnTo>
                        <a:pt x="897" y="1185"/>
                      </a:lnTo>
                      <a:lnTo>
                        <a:pt x="898" y="1179"/>
                      </a:lnTo>
                      <a:lnTo>
                        <a:pt x="897" y="1172"/>
                      </a:lnTo>
                      <a:lnTo>
                        <a:pt x="892" y="1155"/>
                      </a:lnTo>
                      <a:lnTo>
                        <a:pt x="887" y="1140"/>
                      </a:lnTo>
                      <a:lnTo>
                        <a:pt x="882" y="1133"/>
                      </a:lnTo>
                      <a:lnTo>
                        <a:pt x="876" y="1129"/>
                      </a:lnTo>
                      <a:lnTo>
                        <a:pt x="873" y="1127"/>
                      </a:lnTo>
                      <a:lnTo>
                        <a:pt x="868" y="1126"/>
                      </a:lnTo>
                      <a:lnTo>
                        <a:pt x="863" y="1125"/>
                      </a:lnTo>
                      <a:lnTo>
                        <a:pt x="857" y="1125"/>
                      </a:lnTo>
                      <a:lnTo>
                        <a:pt x="851" y="1124"/>
                      </a:lnTo>
                      <a:lnTo>
                        <a:pt x="846" y="1121"/>
                      </a:lnTo>
                      <a:lnTo>
                        <a:pt x="841" y="1118"/>
                      </a:lnTo>
                      <a:lnTo>
                        <a:pt x="837" y="1115"/>
                      </a:lnTo>
                      <a:lnTo>
                        <a:pt x="833" y="1112"/>
                      </a:lnTo>
                      <a:lnTo>
                        <a:pt x="829" y="1108"/>
                      </a:lnTo>
                      <a:lnTo>
                        <a:pt x="824" y="1106"/>
                      </a:lnTo>
                      <a:lnTo>
                        <a:pt x="819" y="1104"/>
                      </a:lnTo>
                      <a:lnTo>
                        <a:pt x="806" y="1099"/>
                      </a:lnTo>
                      <a:lnTo>
                        <a:pt x="790" y="1092"/>
                      </a:lnTo>
                      <a:lnTo>
                        <a:pt x="774" y="1084"/>
                      </a:lnTo>
                      <a:lnTo>
                        <a:pt x="757" y="1073"/>
                      </a:lnTo>
                      <a:lnTo>
                        <a:pt x="740" y="1062"/>
                      </a:lnTo>
                      <a:lnTo>
                        <a:pt x="720" y="1050"/>
                      </a:lnTo>
                      <a:lnTo>
                        <a:pt x="702" y="1037"/>
                      </a:lnTo>
                      <a:lnTo>
                        <a:pt x="685" y="1023"/>
                      </a:lnTo>
                      <a:lnTo>
                        <a:pt x="667" y="1008"/>
                      </a:lnTo>
                      <a:lnTo>
                        <a:pt x="652" y="993"/>
                      </a:lnTo>
                      <a:lnTo>
                        <a:pt x="638" y="978"/>
                      </a:lnTo>
                      <a:lnTo>
                        <a:pt x="626" y="963"/>
                      </a:lnTo>
                      <a:lnTo>
                        <a:pt x="622" y="954"/>
                      </a:lnTo>
                      <a:lnTo>
                        <a:pt x="618" y="946"/>
                      </a:lnTo>
                      <a:lnTo>
                        <a:pt x="613" y="938"/>
                      </a:lnTo>
                      <a:lnTo>
                        <a:pt x="611" y="930"/>
                      </a:lnTo>
                      <a:lnTo>
                        <a:pt x="609" y="923"/>
                      </a:lnTo>
                      <a:lnTo>
                        <a:pt x="608" y="915"/>
                      </a:lnTo>
                      <a:lnTo>
                        <a:pt x="608" y="906"/>
                      </a:lnTo>
                      <a:lnTo>
                        <a:pt x="609" y="899"/>
                      </a:lnTo>
                      <a:lnTo>
                        <a:pt x="609" y="899"/>
                      </a:lnTo>
                      <a:lnTo>
                        <a:pt x="620" y="897"/>
                      </a:lnTo>
                      <a:lnTo>
                        <a:pt x="632" y="895"/>
                      </a:lnTo>
                      <a:lnTo>
                        <a:pt x="638" y="894"/>
                      </a:lnTo>
                      <a:lnTo>
                        <a:pt x="644" y="894"/>
                      </a:lnTo>
                      <a:lnTo>
                        <a:pt x="650" y="895"/>
                      </a:lnTo>
                      <a:lnTo>
                        <a:pt x="654" y="896"/>
                      </a:lnTo>
                      <a:lnTo>
                        <a:pt x="657" y="906"/>
                      </a:lnTo>
                      <a:lnTo>
                        <a:pt x="660" y="917"/>
                      </a:lnTo>
                      <a:lnTo>
                        <a:pt x="666" y="928"/>
                      </a:lnTo>
                      <a:lnTo>
                        <a:pt x="675" y="941"/>
                      </a:lnTo>
                      <a:lnTo>
                        <a:pt x="680" y="948"/>
                      </a:lnTo>
                      <a:lnTo>
                        <a:pt x="685" y="953"/>
                      </a:lnTo>
                      <a:lnTo>
                        <a:pt x="690" y="957"/>
                      </a:lnTo>
                      <a:lnTo>
                        <a:pt x="694" y="959"/>
                      </a:lnTo>
                      <a:lnTo>
                        <a:pt x="704" y="960"/>
                      </a:lnTo>
                      <a:lnTo>
                        <a:pt x="714" y="960"/>
                      </a:lnTo>
                      <a:lnTo>
                        <a:pt x="719" y="960"/>
                      </a:lnTo>
                      <a:lnTo>
                        <a:pt x="723" y="962"/>
                      </a:lnTo>
                      <a:lnTo>
                        <a:pt x="729" y="964"/>
                      </a:lnTo>
                      <a:lnTo>
                        <a:pt x="733" y="967"/>
                      </a:lnTo>
                      <a:lnTo>
                        <a:pt x="782" y="1007"/>
                      </a:lnTo>
                      <a:lnTo>
                        <a:pt x="785" y="1009"/>
                      </a:lnTo>
                      <a:lnTo>
                        <a:pt x="789" y="1011"/>
                      </a:lnTo>
                      <a:lnTo>
                        <a:pt x="794" y="1012"/>
                      </a:lnTo>
                      <a:lnTo>
                        <a:pt x="798" y="1012"/>
                      </a:lnTo>
                      <a:lnTo>
                        <a:pt x="807" y="1011"/>
                      </a:lnTo>
                      <a:lnTo>
                        <a:pt x="816" y="1008"/>
                      </a:lnTo>
                      <a:lnTo>
                        <a:pt x="834" y="999"/>
                      </a:lnTo>
                      <a:lnTo>
                        <a:pt x="849" y="990"/>
                      </a:lnTo>
                      <a:lnTo>
                        <a:pt x="857" y="982"/>
                      </a:lnTo>
                      <a:lnTo>
                        <a:pt x="868" y="975"/>
                      </a:lnTo>
                      <a:lnTo>
                        <a:pt x="874" y="970"/>
                      </a:lnTo>
                      <a:lnTo>
                        <a:pt x="878" y="967"/>
                      </a:lnTo>
                      <a:lnTo>
                        <a:pt x="882" y="964"/>
                      </a:lnTo>
                      <a:lnTo>
                        <a:pt x="883" y="960"/>
                      </a:lnTo>
                      <a:lnTo>
                        <a:pt x="885" y="954"/>
                      </a:lnTo>
                      <a:lnTo>
                        <a:pt x="888" y="950"/>
                      </a:lnTo>
                      <a:lnTo>
                        <a:pt x="891" y="944"/>
                      </a:lnTo>
                      <a:lnTo>
                        <a:pt x="894" y="941"/>
                      </a:lnTo>
                      <a:lnTo>
                        <a:pt x="902" y="935"/>
                      </a:lnTo>
                      <a:lnTo>
                        <a:pt x="909" y="930"/>
                      </a:lnTo>
                      <a:lnTo>
                        <a:pt x="918" y="926"/>
                      </a:lnTo>
                      <a:lnTo>
                        <a:pt x="925" y="922"/>
                      </a:lnTo>
                      <a:lnTo>
                        <a:pt x="930" y="918"/>
                      </a:lnTo>
                      <a:lnTo>
                        <a:pt x="933" y="915"/>
                      </a:lnTo>
                      <a:lnTo>
                        <a:pt x="936" y="912"/>
                      </a:lnTo>
                      <a:lnTo>
                        <a:pt x="938" y="908"/>
                      </a:lnTo>
                      <a:lnTo>
                        <a:pt x="944" y="900"/>
                      </a:lnTo>
                      <a:lnTo>
                        <a:pt x="947" y="895"/>
                      </a:lnTo>
                      <a:lnTo>
                        <a:pt x="951" y="890"/>
                      </a:lnTo>
                      <a:lnTo>
                        <a:pt x="955" y="888"/>
                      </a:lnTo>
                      <a:lnTo>
                        <a:pt x="960" y="887"/>
                      </a:lnTo>
                      <a:lnTo>
                        <a:pt x="965" y="887"/>
                      </a:lnTo>
                      <a:lnTo>
                        <a:pt x="972" y="888"/>
                      </a:lnTo>
                      <a:lnTo>
                        <a:pt x="981" y="889"/>
                      </a:lnTo>
                      <a:lnTo>
                        <a:pt x="987" y="889"/>
                      </a:lnTo>
                      <a:lnTo>
                        <a:pt x="993" y="888"/>
                      </a:lnTo>
                      <a:lnTo>
                        <a:pt x="999" y="886"/>
                      </a:lnTo>
                      <a:lnTo>
                        <a:pt x="1004" y="884"/>
                      </a:lnTo>
                      <a:lnTo>
                        <a:pt x="1013" y="876"/>
                      </a:lnTo>
                      <a:lnTo>
                        <a:pt x="1022" y="867"/>
                      </a:lnTo>
                      <a:lnTo>
                        <a:pt x="1032" y="856"/>
                      </a:lnTo>
                      <a:lnTo>
                        <a:pt x="1043" y="845"/>
                      </a:lnTo>
                      <a:lnTo>
                        <a:pt x="1048" y="840"/>
                      </a:lnTo>
                      <a:lnTo>
                        <a:pt x="1050" y="833"/>
                      </a:lnTo>
                      <a:lnTo>
                        <a:pt x="1050" y="831"/>
                      </a:lnTo>
                      <a:lnTo>
                        <a:pt x="1050" y="828"/>
                      </a:lnTo>
                      <a:lnTo>
                        <a:pt x="1048" y="824"/>
                      </a:lnTo>
                      <a:lnTo>
                        <a:pt x="1045" y="821"/>
                      </a:lnTo>
                      <a:lnTo>
                        <a:pt x="1042" y="817"/>
                      </a:lnTo>
                      <a:lnTo>
                        <a:pt x="1039" y="814"/>
                      </a:lnTo>
                      <a:lnTo>
                        <a:pt x="1038" y="809"/>
                      </a:lnTo>
                      <a:lnTo>
                        <a:pt x="1036" y="805"/>
                      </a:lnTo>
                      <a:lnTo>
                        <a:pt x="1036" y="797"/>
                      </a:lnTo>
                      <a:lnTo>
                        <a:pt x="1037" y="791"/>
                      </a:lnTo>
                      <a:lnTo>
                        <a:pt x="1040" y="783"/>
                      </a:lnTo>
                      <a:lnTo>
                        <a:pt x="1044" y="776"/>
                      </a:lnTo>
                      <a:lnTo>
                        <a:pt x="1050" y="769"/>
                      </a:lnTo>
                      <a:lnTo>
                        <a:pt x="1055" y="762"/>
                      </a:lnTo>
                      <a:lnTo>
                        <a:pt x="1064" y="750"/>
                      </a:lnTo>
                      <a:lnTo>
                        <a:pt x="1068" y="740"/>
                      </a:lnTo>
                      <a:lnTo>
                        <a:pt x="1069" y="736"/>
                      </a:lnTo>
                      <a:lnTo>
                        <a:pt x="1069" y="730"/>
                      </a:lnTo>
                      <a:lnTo>
                        <a:pt x="1069" y="725"/>
                      </a:lnTo>
                      <a:lnTo>
                        <a:pt x="1068" y="716"/>
                      </a:lnTo>
                      <a:lnTo>
                        <a:pt x="1067" y="709"/>
                      </a:lnTo>
                      <a:lnTo>
                        <a:pt x="1068" y="698"/>
                      </a:lnTo>
                      <a:lnTo>
                        <a:pt x="1070" y="684"/>
                      </a:lnTo>
                      <a:lnTo>
                        <a:pt x="1073" y="669"/>
                      </a:lnTo>
                      <a:lnTo>
                        <a:pt x="1076" y="655"/>
                      </a:lnTo>
                      <a:lnTo>
                        <a:pt x="1080" y="642"/>
                      </a:lnTo>
                      <a:lnTo>
                        <a:pt x="1083" y="632"/>
                      </a:lnTo>
                      <a:lnTo>
                        <a:pt x="1086" y="627"/>
                      </a:lnTo>
                      <a:lnTo>
                        <a:pt x="1094" y="618"/>
                      </a:lnTo>
                      <a:lnTo>
                        <a:pt x="1103" y="611"/>
                      </a:lnTo>
                      <a:lnTo>
                        <a:pt x="1110" y="603"/>
                      </a:lnTo>
                      <a:lnTo>
                        <a:pt x="1118" y="593"/>
                      </a:lnTo>
                      <a:lnTo>
                        <a:pt x="1124" y="576"/>
                      </a:lnTo>
                      <a:lnTo>
                        <a:pt x="1129" y="563"/>
                      </a:lnTo>
                      <a:lnTo>
                        <a:pt x="1131" y="558"/>
                      </a:lnTo>
                      <a:lnTo>
                        <a:pt x="1135" y="552"/>
                      </a:lnTo>
                      <a:lnTo>
                        <a:pt x="1141" y="549"/>
                      </a:lnTo>
                      <a:lnTo>
                        <a:pt x="1151" y="546"/>
                      </a:lnTo>
                      <a:lnTo>
                        <a:pt x="1154" y="545"/>
                      </a:lnTo>
                      <a:lnTo>
                        <a:pt x="1158" y="543"/>
                      </a:lnTo>
                      <a:lnTo>
                        <a:pt x="1160" y="541"/>
                      </a:lnTo>
                      <a:lnTo>
                        <a:pt x="1162" y="538"/>
                      </a:lnTo>
                      <a:lnTo>
                        <a:pt x="1165" y="534"/>
                      </a:lnTo>
                      <a:lnTo>
                        <a:pt x="1167" y="527"/>
                      </a:lnTo>
                      <a:lnTo>
                        <a:pt x="1170" y="521"/>
                      </a:lnTo>
                      <a:lnTo>
                        <a:pt x="1173" y="516"/>
                      </a:lnTo>
                      <a:lnTo>
                        <a:pt x="1176" y="510"/>
                      </a:lnTo>
                      <a:lnTo>
                        <a:pt x="1181" y="506"/>
                      </a:lnTo>
                      <a:lnTo>
                        <a:pt x="1185" y="505"/>
                      </a:lnTo>
                      <a:lnTo>
                        <a:pt x="1188" y="504"/>
                      </a:lnTo>
                      <a:lnTo>
                        <a:pt x="1191" y="505"/>
                      </a:lnTo>
                      <a:lnTo>
                        <a:pt x="1194" y="506"/>
                      </a:lnTo>
                      <a:lnTo>
                        <a:pt x="1199" y="510"/>
                      </a:lnTo>
                      <a:lnTo>
                        <a:pt x="1204" y="514"/>
                      </a:lnTo>
                      <a:lnTo>
                        <a:pt x="1206" y="517"/>
                      </a:lnTo>
                      <a:lnTo>
                        <a:pt x="1210" y="519"/>
                      </a:lnTo>
                      <a:lnTo>
                        <a:pt x="1212" y="519"/>
                      </a:lnTo>
                      <a:lnTo>
                        <a:pt x="1215" y="519"/>
                      </a:lnTo>
                      <a:lnTo>
                        <a:pt x="1218" y="517"/>
                      </a:lnTo>
                      <a:lnTo>
                        <a:pt x="1222" y="513"/>
                      </a:lnTo>
                      <a:lnTo>
                        <a:pt x="1227" y="508"/>
                      </a:lnTo>
                      <a:lnTo>
                        <a:pt x="1231" y="501"/>
                      </a:lnTo>
                      <a:lnTo>
                        <a:pt x="1234" y="497"/>
                      </a:lnTo>
                      <a:lnTo>
                        <a:pt x="1238" y="495"/>
                      </a:lnTo>
                      <a:lnTo>
                        <a:pt x="1240" y="494"/>
                      </a:lnTo>
                      <a:lnTo>
                        <a:pt x="1243" y="495"/>
                      </a:lnTo>
                      <a:lnTo>
                        <a:pt x="1249" y="497"/>
                      </a:lnTo>
                      <a:lnTo>
                        <a:pt x="1258" y="497"/>
                      </a:lnTo>
                      <a:lnTo>
                        <a:pt x="1261" y="497"/>
                      </a:lnTo>
                      <a:lnTo>
                        <a:pt x="1265" y="496"/>
                      </a:lnTo>
                      <a:lnTo>
                        <a:pt x="1267" y="495"/>
                      </a:lnTo>
                      <a:lnTo>
                        <a:pt x="1269" y="493"/>
                      </a:lnTo>
                      <a:lnTo>
                        <a:pt x="1273" y="487"/>
                      </a:lnTo>
                      <a:lnTo>
                        <a:pt x="1276" y="482"/>
                      </a:lnTo>
                      <a:lnTo>
                        <a:pt x="1280" y="476"/>
                      </a:lnTo>
                      <a:lnTo>
                        <a:pt x="1283" y="470"/>
                      </a:lnTo>
                      <a:lnTo>
                        <a:pt x="1287" y="465"/>
                      </a:lnTo>
                      <a:lnTo>
                        <a:pt x="1292" y="460"/>
                      </a:lnTo>
                      <a:lnTo>
                        <a:pt x="1294" y="462"/>
                      </a:lnTo>
                      <a:lnTo>
                        <a:pt x="1297" y="462"/>
                      </a:lnTo>
                      <a:lnTo>
                        <a:pt x="1299" y="460"/>
                      </a:lnTo>
                      <a:lnTo>
                        <a:pt x="1302" y="459"/>
                      </a:lnTo>
                      <a:lnTo>
                        <a:pt x="1308" y="457"/>
                      </a:lnTo>
                      <a:lnTo>
                        <a:pt x="1313" y="454"/>
                      </a:lnTo>
                      <a:lnTo>
                        <a:pt x="1320" y="451"/>
                      </a:lnTo>
                      <a:lnTo>
                        <a:pt x="1325" y="449"/>
                      </a:lnTo>
                      <a:lnTo>
                        <a:pt x="1328" y="449"/>
                      </a:lnTo>
                      <a:lnTo>
                        <a:pt x="1330" y="449"/>
                      </a:lnTo>
                      <a:lnTo>
                        <a:pt x="1334" y="451"/>
                      </a:lnTo>
                      <a:lnTo>
                        <a:pt x="1336" y="452"/>
                      </a:lnTo>
                      <a:lnTo>
                        <a:pt x="1349" y="465"/>
                      </a:lnTo>
                      <a:lnTo>
                        <a:pt x="1369" y="483"/>
                      </a:lnTo>
                      <a:lnTo>
                        <a:pt x="1380" y="491"/>
                      </a:lnTo>
                      <a:lnTo>
                        <a:pt x="1391" y="496"/>
                      </a:lnTo>
                      <a:lnTo>
                        <a:pt x="1396" y="498"/>
                      </a:lnTo>
                      <a:lnTo>
                        <a:pt x="1401" y="499"/>
                      </a:lnTo>
                      <a:lnTo>
                        <a:pt x="1406" y="498"/>
                      </a:lnTo>
                      <a:lnTo>
                        <a:pt x="1409" y="497"/>
                      </a:lnTo>
                      <a:lnTo>
                        <a:pt x="1414" y="494"/>
                      </a:lnTo>
                      <a:lnTo>
                        <a:pt x="1417" y="490"/>
                      </a:lnTo>
                      <a:lnTo>
                        <a:pt x="1420" y="486"/>
                      </a:lnTo>
                      <a:lnTo>
                        <a:pt x="1422" y="481"/>
                      </a:lnTo>
                      <a:lnTo>
                        <a:pt x="1427" y="471"/>
                      </a:lnTo>
                      <a:lnTo>
                        <a:pt x="1432" y="462"/>
                      </a:lnTo>
                      <a:lnTo>
                        <a:pt x="1434" y="456"/>
                      </a:lnTo>
                      <a:lnTo>
                        <a:pt x="1437" y="452"/>
                      </a:lnTo>
                      <a:lnTo>
                        <a:pt x="1441" y="447"/>
                      </a:lnTo>
                      <a:lnTo>
                        <a:pt x="1445" y="443"/>
                      </a:lnTo>
                      <a:lnTo>
                        <a:pt x="1449" y="440"/>
                      </a:lnTo>
                      <a:lnTo>
                        <a:pt x="1456" y="437"/>
                      </a:lnTo>
                      <a:lnTo>
                        <a:pt x="1462" y="435"/>
                      </a:lnTo>
                      <a:lnTo>
                        <a:pt x="1471" y="432"/>
                      </a:lnTo>
                      <a:lnTo>
                        <a:pt x="1484" y="431"/>
                      </a:lnTo>
                      <a:lnTo>
                        <a:pt x="1503" y="430"/>
                      </a:lnTo>
                      <a:lnTo>
                        <a:pt x="1525" y="429"/>
                      </a:lnTo>
                      <a:lnTo>
                        <a:pt x="1548" y="429"/>
                      </a:lnTo>
                      <a:lnTo>
                        <a:pt x="1570" y="430"/>
                      </a:lnTo>
                      <a:lnTo>
                        <a:pt x="1591" y="432"/>
                      </a:lnTo>
                      <a:lnTo>
                        <a:pt x="1601" y="435"/>
                      </a:lnTo>
                      <a:lnTo>
                        <a:pt x="1608" y="437"/>
                      </a:lnTo>
                      <a:lnTo>
                        <a:pt x="1615" y="439"/>
                      </a:lnTo>
                      <a:lnTo>
                        <a:pt x="1620" y="441"/>
                      </a:lnTo>
                      <a:lnTo>
                        <a:pt x="1621" y="447"/>
                      </a:lnTo>
                      <a:lnTo>
                        <a:pt x="1622" y="462"/>
                      </a:lnTo>
                      <a:lnTo>
                        <a:pt x="1623" y="474"/>
                      </a:lnTo>
                      <a:lnTo>
                        <a:pt x="1623" y="482"/>
                      </a:lnTo>
                      <a:lnTo>
                        <a:pt x="1613" y="485"/>
                      </a:lnTo>
                      <a:lnTo>
                        <a:pt x="1606" y="486"/>
                      </a:lnTo>
                      <a:lnTo>
                        <a:pt x="1603" y="487"/>
                      </a:lnTo>
                      <a:lnTo>
                        <a:pt x="1601" y="491"/>
                      </a:lnTo>
                      <a:lnTo>
                        <a:pt x="1599" y="495"/>
                      </a:lnTo>
                      <a:lnTo>
                        <a:pt x="1601" y="503"/>
                      </a:lnTo>
                      <a:lnTo>
                        <a:pt x="1601" y="511"/>
                      </a:lnTo>
                      <a:lnTo>
                        <a:pt x="1599" y="521"/>
                      </a:lnTo>
                      <a:lnTo>
                        <a:pt x="1598" y="530"/>
                      </a:lnTo>
                      <a:lnTo>
                        <a:pt x="1596" y="539"/>
                      </a:lnTo>
                      <a:lnTo>
                        <a:pt x="1594" y="549"/>
                      </a:lnTo>
                      <a:lnTo>
                        <a:pt x="1593" y="558"/>
                      </a:lnTo>
                      <a:lnTo>
                        <a:pt x="1592" y="564"/>
                      </a:lnTo>
                      <a:lnTo>
                        <a:pt x="1593" y="571"/>
                      </a:lnTo>
                      <a:lnTo>
                        <a:pt x="1595" y="574"/>
                      </a:lnTo>
                      <a:lnTo>
                        <a:pt x="1596" y="576"/>
                      </a:lnTo>
                      <a:lnTo>
                        <a:pt x="1599" y="578"/>
                      </a:lnTo>
                      <a:lnTo>
                        <a:pt x="1602" y="579"/>
                      </a:lnTo>
                      <a:lnTo>
                        <a:pt x="1608" y="580"/>
                      </a:lnTo>
                      <a:lnTo>
                        <a:pt x="1616" y="580"/>
                      </a:lnTo>
                      <a:lnTo>
                        <a:pt x="1624" y="580"/>
                      </a:lnTo>
                      <a:lnTo>
                        <a:pt x="1632" y="581"/>
                      </a:lnTo>
                      <a:lnTo>
                        <a:pt x="1639" y="581"/>
                      </a:lnTo>
                      <a:lnTo>
                        <a:pt x="1646" y="585"/>
                      </a:lnTo>
                      <a:lnTo>
                        <a:pt x="1657" y="589"/>
                      </a:lnTo>
                      <a:lnTo>
                        <a:pt x="1667" y="591"/>
                      </a:lnTo>
                      <a:lnTo>
                        <a:pt x="1679" y="592"/>
                      </a:lnTo>
                      <a:lnTo>
                        <a:pt x="1691" y="591"/>
                      </a:lnTo>
                      <a:lnTo>
                        <a:pt x="1716" y="588"/>
                      </a:lnTo>
                      <a:lnTo>
                        <a:pt x="1740" y="585"/>
                      </a:lnTo>
                      <a:lnTo>
                        <a:pt x="1744" y="584"/>
                      </a:lnTo>
                      <a:lnTo>
                        <a:pt x="1751" y="581"/>
                      </a:lnTo>
                      <a:lnTo>
                        <a:pt x="1756" y="579"/>
                      </a:lnTo>
                      <a:lnTo>
                        <a:pt x="1761" y="575"/>
                      </a:lnTo>
                      <a:lnTo>
                        <a:pt x="1774" y="566"/>
                      </a:lnTo>
                      <a:lnTo>
                        <a:pt x="1786" y="557"/>
                      </a:lnTo>
                      <a:lnTo>
                        <a:pt x="1810" y="534"/>
                      </a:lnTo>
                      <a:lnTo>
                        <a:pt x="1828" y="517"/>
                      </a:lnTo>
                      <a:lnTo>
                        <a:pt x="1831" y="508"/>
                      </a:lnTo>
                      <a:lnTo>
                        <a:pt x="1833" y="500"/>
                      </a:lnTo>
                      <a:lnTo>
                        <a:pt x="1836" y="494"/>
                      </a:lnTo>
                      <a:lnTo>
                        <a:pt x="1839" y="487"/>
                      </a:lnTo>
                      <a:lnTo>
                        <a:pt x="1844" y="483"/>
                      </a:lnTo>
                      <a:lnTo>
                        <a:pt x="1847" y="479"/>
                      </a:lnTo>
                      <a:lnTo>
                        <a:pt x="1851" y="476"/>
                      </a:lnTo>
                      <a:lnTo>
                        <a:pt x="1856" y="472"/>
                      </a:lnTo>
                      <a:lnTo>
                        <a:pt x="1866" y="466"/>
                      </a:lnTo>
                      <a:lnTo>
                        <a:pt x="1877" y="459"/>
                      </a:lnTo>
                      <a:lnTo>
                        <a:pt x="1889" y="452"/>
                      </a:lnTo>
                      <a:lnTo>
                        <a:pt x="1900" y="442"/>
                      </a:lnTo>
                      <a:lnTo>
                        <a:pt x="1903" y="439"/>
                      </a:lnTo>
                      <a:lnTo>
                        <a:pt x="1905" y="436"/>
                      </a:lnTo>
                      <a:lnTo>
                        <a:pt x="1906" y="432"/>
                      </a:lnTo>
                      <a:lnTo>
                        <a:pt x="1907" y="428"/>
                      </a:lnTo>
                      <a:lnTo>
                        <a:pt x="1908" y="422"/>
                      </a:lnTo>
                      <a:lnTo>
                        <a:pt x="1906" y="414"/>
                      </a:lnTo>
                      <a:lnTo>
                        <a:pt x="1901" y="399"/>
                      </a:lnTo>
                      <a:lnTo>
                        <a:pt x="1893" y="384"/>
                      </a:lnTo>
                      <a:lnTo>
                        <a:pt x="1889" y="374"/>
                      </a:lnTo>
                      <a:lnTo>
                        <a:pt x="1888" y="366"/>
                      </a:lnTo>
                      <a:lnTo>
                        <a:pt x="1887" y="360"/>
                      </a:lnTo>
                      <a:lnTo>
                        <a:pt x="1889" y="355"/>
                      </a:lnTo>
                      <a:lnTo>
                        <a:pt x="1891" y="349"/>
                      </a:lnTo>
                      <a:lnTo>
                        <a:pt x="1895" y="346"/>
                      </a:lnTo>
                      <a:lnTo>
                        <a:pt x="1900" y="343"/>
                      </a:lnTo>
                      <a:lnTo>
                        <a:pt x="1905" y="341"/>
                      </a:lnTo>
                      <a:lnTo>
                        <a:pt x="1917" y="335"/>
                      </a:lnTo>
                      <a:lnTo>
                        <a:pt x="1928" y="331"/>
                      </a:lnTo>
                      <a:lnTo>
                        <a:pt x="1933" y="328"/>
                      </a:lnTo>
                      <a:lnTo>
                        <a:pt x="1937" y="324"/>
                      </a:lnTo>
                      <a:lnTo>
                        <a:pt x="1941" y="319"/>
                      </a:lnTo>
                      <a:lnTo>
                        <a:pt x="1943" y="314"/>
                      </a:lnTo>
                      <a:lnTo>
                        <a:pt x="1943" y="308"/>
                      </a:lnTo>
                      <a:lnTo>
                        <a:pt x="1943" y="303"/>
                      </a:lnTo>
                      <a:lnTo>
                        <a:pt x="1943" y="298"/>
                      </a:lnTo>
                      <a:lnTo>
                        <a:pt x="1942" y="294"/>
                      </a:lnTo>
                      <a:lnTo>
                        <a:pt x="1941" y="290"/>
                      </a:lnTo>
                      <a:lnTo>
                        <a:pt x="1940" y="285"/>
                      </a:lnTo>
                      <a:lnTo>
                        <a:pt x="1939" y="281"/>
                      </a:lnTo>
                      <a:lnTo>
                        <a:pt x="1940" y="276"/>
                      </a:lnTo>
                      <a:lnTo>
                        <a:pt x="1942" y="269"/>
                      </a:lnTo>
                      <a:lnTo>
                        <a:pt x="1945" y="263"/>
                      </a:lnTo>
                      <a:lnTo>
                        <a:pt x="1949" y="255"/>
                      </a:lnTo>
                      <a:lnTo>
                        <a:pt x="1955" y="248"/>
                      </a:lnTo>
                      <a:lnTo>
                        <a:pt x="1966" y="234"/>
                      </a:lnTo>
                      <a:lnTo>
                        <a:pt x="1975" y="223"/>
                      </a:lnTo>
                      <a:lnTo>
                        <a:pt x="1981" y="214"/>
                      </a:lnTo>
                      <a:lnTo>
                        <a:pt x="1987" y="207"/>
                      </a:lnTo>
                      <a:lnTo>
                        <a:pt x="1994" y="199"/>
                      </a:lnTo>
                      <a:lnTo>
                        <a:pt x="2000" y="192"/>
                      </a:lnTo>
                      <a:lnTo>
                        <a:pt x="2015" y="177"/>
                      </a:lnTo>
                      <a:lnTo>
                        <a:pt x="2031" y="167"/>
                      </a:lnTo>
                      <a:lnTo>
                        <a:pt x="2044" y="159"/>
                      </a:lnTo>
                      <a:lnTo>
                        <a:pt x="2056" y="152"/>
                      </a:lnTo>
                      <a:lnTo>
                        <a:pt x="2062" y="148"/>
                      </a:lnTo>
                      <a:lnTo>
                        <a:pt x="2067" y="144"/>
                      </a:lnTo>
                      <a:lnTo>
                        <a:pt x="2073" y="140"/>
                      </a:lnTo>
                      <a:lnTo>
                        <a:pt x="2078" y="133"/>
                      </a:lnTo>
                      <a:lnTo>
                        <a:pt x="2092" y="120"/>
                      </a:lnTo>
                      <a:lnTo>
                        <a:pt x="2106" y="107"/>
                      </a:lnTo>
                      <a:lnTo>
                        <a:pt x="2111" y="101"/>
                      </a:lnTo>
                      <a:lnTo>
                        <a:pt x="2117" y="93"/>
                      </a:lnTo>
                      <a:lnTo>
                        <a:pt x="2121" y="85"/>
                      </a:lnTo>
                      <a:lnTo>
                        <a:pt x="2124" y="75"/>
                      </a:lnTo>
                      <a:lnTo>
                        <a:pt x="2128" y="57"/>
                      </a:lnTo>
                      <a:lnTo>
                        <a:pt x="2132" y="38"/>
                      </a:lnTo>
                      <a:lnTo>
                        <a:pt x="2134" y="20"/>
                      </a:lnTo>
                      <a:lnTo>
                        <a:pt x="2135" y="0"/>
                      </a:lnTo>
                      <a:lnTo>
                        <a:pt x="2135" y="0"/>
                      </a:lnTo>
                      <a:lnTo>
                        <a:pt x="2146" y="10"/>
                      </a:lnTo>
                      <a:lnTo>
                        <a:pt x="2152" y="19"/>
                      </a:lnTo>
                      <a:lnTo>
                        <a:pt x="2157" y="21"/>
                      </a:lnTo>
                      <a:lnTo>
                        <a:pt x="2161" y="24"/>
                      </a:lnTo>
                      <a:lnTo>
                        <a:pt x="2168" y="25"/>
                      </a:lnTo>
                      <a:lnTo>
                        <a:pt x="2176" y="26"/>
                      </a:lnTo>
                      <a:lnTo>
                        <a:pt x="2185" y="26"/>
                      </a:lnTo>
                      <a:lnTo>
                        <a:pt x="2195" y="27"/>
                      </a:lnTo>
                      <a:lnTo>
                        <a:pt x="2203" y="30"/>
                      </a:lnTo>
                      <a:lnTo>
                        <a:pt x="2212" y="32"/>
                      </a:lnTo>
                      <a:lnTo>
                        <a:pt x="2216" y="35"/>
                      </a:lnTo>
                      <a:lnTo>
                        <a:pt x="2219" y="39"/>
                      </a:lnTo>
                      <a:lnTo>
                        <a:pt x="2222" y="44"/>
                      </a:lnTo>
                      <a:lnTo>
                        <a:pt x="2222" y="48"/>
                      </a:lnTo>
                      <a:lnTo>
                        <a:pt x="2219" y="59"/>
                      </a:lnTo>
                      <a:lnTo>
                        <a:pt x="2218" y="68"/>
                      </a:lnTo>
                      <a:lnTo>
                        <a:pt x="2216" y="78"/>
                      </a:lnTo>
                      <a:lnTo>
                        <a:pt x="2214" y="89"/>
                      </a:lnTo>
                      <a:lnTo>
                        <a:pt x="2213" y="99"/>
                      </a:lnTo>
                      <a:lnTo>
                        <a:pt x="2212" y="111"/>
                      </a:lnTo>
                      <a:lnTo>
                        <a:pt x="2212" y="111"/>
                      </a:lnTo>
                      <a:close/>
                    </a:path>
                  </a:pathLst>
                </a:custGeom>
                <a:solidFill>
                  <a:srgbClr val="CC00CC"/>
                </a:solid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6" name="Freeform 77">
                  <a:extLst>
                    <a:ext uri="{FF2B5EF4-FFF2-40B4-BE49-F238E27FC236}">
                      <a16:creationId xmlns:a16="http://schemas.microsoft.com/office/drawing/2014/main" id="{FF7D342E-5478-49C0-90E5-BF9209E6A880}"/>
                    </a:ext>
                  </a:extLst>
                </p:cNvPr>
                <p:cNvSpPr>
                  <a:spLocks/>
                </p:cNvSpPr>
                <p:nvPr/>
              </p:nvSpPr>
              <p:spPr bwMode="auto">
                <a:xfrm>
                  <a:off x="1051558" y="1771888"/>
                  <a:ext cx="639726" cy="1497503"/>
                </a:xfrm>
                <a:custGeom>
                  <a:avLst/>
                  <a:gdLst>
                    <a:gd name="T0" fmla="*/ 911 w 1934"/>
                    <a:gd name="T1" fmla="*/ 723 h 4848"/>
                    <a:gd name="T2" fmla="*/ 850 w 1934"/>
                    <a:gd name="T3" fmla="*/ 945 h 4848"/>
                    <a:gd name="T4" fmla="*/ 978 w 1934"/>
                    <a:gd name="T5" fmla="*/ 1088 h 4848"/>
                    <a:gd name="T6" fmla="*/ 1402 w 1934"/>
                    <a:gd name="T7" fmla="*/ 1463 h 4848"/>
                    <a:gd name="T8" fmla="*/ 1386 w 1934"/>
                    <a:gd name="T9" fmla="*/ 1698 h 4848"/>
                    <a:gd name="T10" fmla="*/ 1244 w 1934"/>
                    <a:gd name="T11" fmla="*/ 1688 h 4848"/>
                    <a:gd name="T12" fmla="*/ 1132 w 1934"/>
                    <a:gd name="T13" fmla="*/ 1851 h 4848"/>
                    <a:gd name="T14" fmla="*/ 1013 w 1934"/>
                    <a:gd name="T15" fmla="*/ 1879 h 4848"/>
                    <a:gd name="T16" fmla="*/ 955 w 1934"/>
                    <a:gd name="T17" fmla="*/ 1992 h 4848"/>
                    <a:gd name="T18" fmla="*/ 1014 w 1934"/>
                    <a:gd name="T19" fmla="*/ 2080 h 4848"/>
                    <a:gd name="T20" fmla="*/ 1067 w 1934"/>
                    <a:gd name="T21" fmla="*/ 2171 h 4848"/>
                    <a:gd name="T22" fmla="*/ 1128 w 1934"/>
                    <a:gd name="T23" fmla="*/ 2289 h 4848"/>
                    <a:gd name="T24" fmla="*/ 1141 w 1934"/>
                    <a:gd name="T25" fmla="*/ 2388 h 4848"/>
                    <a:gd name="T26" fmla="*/ 1202 w 1934"/>
                    <a:gd name="T27" fmla="*/ 2517 h 4848"/>
                    <a:gd name="T28" fmla="*/ 1430 w 1934"/>
                    <a:gd name="T29" fmla="*/ 2573 h 4848"/>
                    <a:gd name="T30" fmla="*/ 1713 w 1934"/>
                    <a:gd name="T31" fmla="*/ 2551 h 4848"/>
                    <a:gd name="T32" fmla="*/ 1820 w 1934"/>
                    <a:gd name="T33" fmla="*/ 2731 h 4848"/>
                    <a:gd name="T34" fmla="*/ 1870 w 1934"/>
                    <a:gd name="T35" fmla="*/ 3031 h 4848"/>
                    <a:gd name="T36" fmla="*/ 1854 w 1934"/>
                    <a:gd name="T37" fmla="*/ 3301 h 4848"/>
                    <a:gd name="T38" fmla="*/ 1801 w 1934"/>
                    <a:gd name="T39" fmla="*/ 3591 h 4848"/>
                    <a:gd name="T40" fmla="*/ 1819 w 1934"/>
                    <a:gd name="T41" fmla="*/ 3907 h 4848"/>
                    <a:gd name="T42" fmla="*/ 1617 w 1934"/>
                    <a:gd name="T43" fmla="*/ 4178 h 4848"/>
                    <a:gd name="T44" fmla="*/ 1516 w 1934"/>
                    <a:gd name="T45" fmla="*/ 4344 h 4848"/>
                    <a:gd name="T46" fmla="*/ 1406 w 1934"/>
                    <a:gd name="T47" fmla="*/ 4534 h 4848"/>
                    <a:gd name="T48" fmla="*/ 1418 w 1934"/>
                    <a:gd name="T49" fmla="*/ 4750 h 4848"/>
                    <a:gd name="T50" fmla="*/ 1302 w 1934"/>
                    <a:gd name="T51" fmla="*/ 4796 h 4848"/>
                    <a:gd name="T52" fmla="*/ 1090 w 1934"/>
                    <a:gd name="T53" fmla="*/ 4772 h 4848"/>
                    <a:gd name="T54" fmla="*/ 894 w 1934"/>
                    <a:gd name="T55" fmla="*/ 4716 h 4848"/>
                    <a:gd name="T56" fmla="*/ 691 w 1934"/>
                    <a:gd name="T57" fmla="*/ 4651 h 4848"/>
                    <a:gd name="T58" fmla="*/ 567 w 1934"/>
                    <a:gd name="T59" fmla="*/ 4608 h 4848"/>
                    <a:gd name="T60" fmla="*/ 471 w 1934"/>
                    <a:gd name="T61" fmla="*/ 4718 h 4848"/>
                    <a:gd name="T62" fmla="*/ 415 w 1934"/>
                    <a:gd name="T63" fmla="*/ 4545 h 4848"/>
                    <a:gd name="T64" fmla="*/ 575 w 1934"/>
                    <a:gd name="T65" fmla="*/ 4163 h 4848"/>
                    <a:gd name="T66" fmla="*/ 570 w 1934"/>
                    <a:gd name="T67" fmla="*/ 4012 h 4848"/>
                    <a:gd name="T68" fmla="*/ 523 w 1934"/>
                    <a:gd name="T69" fmla="*/ 3634 h 4848"/>
                    <a:gd name="T70" fmla="*/ 518 w 1934"/>
                    <a:gd name="T71" fmla="*/ 3459 h 4848"/>
                    <a:gd name="T72" fmla="*/ 481 w 1934"/>
                    <a:gd name="T73" fmla="*/ 3308 h 4848"/>
                    <a:gd name="T74" fmla="*/ 394 w 1934"/>
                    <a:gd name="T75" fmla="*/ 3219 h 4848"/>
                    <a:gd name="T76" fmla="*/ 532 w 1934"/>
                    <a:gd name="T77" fmla="*/ 3151 h 4848"/>
                    <a:gd name="T78" fmla="*/ 586 w 1934"/>
                    <a:gd name="T79" fmla="*/ 2826 h 4848"/>
                    <a:gd name="T80" fmla="*/ 422 w 1934"/>
                    <a:gd name="T81" fmla="*/ 2555 h 4848"/>
                    <a:gd name="T82" fmla="*/ 528 w 1934"/>
                    <a:gd name="T83" fmla="*/ 2425 h 4848"/>
                    <a:gd name="T84" fmla="*/ 543 w 1934"/>
                    <a:gd name="T85" fmla="*/ 2302 h 4848"/>
                    <a:gd name="T86" fmla="*/ 554 w 1934"/>
                    <a:gd name="T87" fmla="*/ 2155 h 4848"/>
                    <a:gd name="T88" fmla="*/ 479 w 1934"/>
                    <a:gd name="T89" fmla="*/ 2026 h 4848"/>
                    <a:gd name="T90" fmla="*/ 340 w 1934"/>
                    <a:gd name="T91" fmla="*/ 1960 h 4848"/>
                    <a:gd name="T92" fmla="*/ 196 w 1934"/>
                    <a:gd name="T93" fmla="*/ 1790 h 4848"/>
                    <a:gd name="T94" fmla="*/ 191 w 1934"/>
                    <a:gd name="T95" fmla="*/ 1676 h 4848"/>
                    <a:gd name="T96" fmla="*/ 111 w 1934"/>
                    <a:gd name="T97" fmla="*/ 1233 h 4848"/>
                    <a:gd name="T98" fmla="*/ 171 w 1934"/>
                    <a:gd name="T99" fmla="*/ 1141 h 4848"/>
                    <a:gd name="T100" fmla="*/ 198 w 1934"/>
                    <a:gd name="T101" fmla="*/ 1006 h 4848"/>
                    <a:gd name="T102" fmla="*/ 406 w 1934"/>
                    <a:gd name="T103" fmla="*/ 1129 h 4848"/>
                    <a:gd name="T104" fmla="*/ 492 w 1934"/>
                    <a:gd name="T105" fmla="*/ 994 h 4848"/>
                    <a:gd name="T106" fmla="*/ 563 w 1934"/>
                    <a:gd name="T107" fmla="*/ 845 h 4848"/>
                    <a:gd name="T108" fmla="*/ 748 w 1934"/>
                    <a:gd name="T109" fmla="*/ 760 h 4848"/>
                    <a:gd name="T110" fmla="*/ 677 w 1934"/>
                    <a:gd name="T111" fmla="*/ 549 h 4848"/>
                    <a:gd name="T112" fmla="*/ 606 w 1934"/>
                    <a:gd name="T113" fmla="*/ 398 h 4848"/>
                    <a:gd name="T114" fmla="*/ 523 w 1934"/>
                    <a:gd name="T115" fmla="*/ 238 h 4848"/>
                    <a:gd name="T116" fmla="*/ 466 w 1934"/>
                    <a:gd name="T117" fmla="*/ 102 h 4848"/>
                    <a:gd name="T118" fmla="*/ 506 w 1934"/>
                    <a:gd name="T119" fmla="*/ 20 h 4848"/>
                    <a:gd name="T120" fmla="*/ 623 w 1934"/>
                    <a:gd name="T121" fmla="*/ 101 h 4848"/>
                    <a:gd name="T122" fmla="*/ 860 w 1934"/>
                    <a:gd name="T123" fmla="*/ 396 h 4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4" h="4848">
                      <a:moveTo>
                        <a:pt x="958" y="489"/>
                      </a:moveTo>
                      <a:lnTo>
                        <a:pt x="955" y="531"/>
                      </a:lnTo>
                      <a:lnTo>
                        <a:pt x="951" y="537"/>
                      </a:lnTo>
                      <a:lnTo>
                        <a:pt x="948" y="542"/>
                      </a:lnTo>
                      <a:lnTo>
                        <a:pt x="947" y="548"/>
                      </a:lnTo>
                      <a:lnTo>
                        <a:pt x="947" y="555"/>
                      </a:lnTo>
                      <a:lnTo>
                        <a:pt x="950" y="568"/>
                      </a:lnTo>
                      <a:lnTo>
                        <a:pt x="954" y="582"/>
                      </a:lnTo>
                      <a:lnTo>
                        <a:pt x="958" y="596"/>
                      </a:lnTo>
                      <a:lnTo>
                        <a:pt x="963" y="610"/>
                      </a:lnTo>
                      <a:lnTo>
                        <a:pt x="964" y="616"/>
                      </a:lnTo>
                      <a:lnTo>
                        <a:pt x="965" y="623"/>
                      </a:lnTo>
                      <a:lnTo>
                        <a:pt x="965" y="629"/>
                      </a:lnTo>
                      <a:lnTo>
                        <a:pt x="964" y="636"/>
                      </a:lnTo>
                      <a:lnTo>
                        <a:pt x="961" y="639"/>
                      </a:lnTo>
                      <a:lnTo>
                        <a:pt x="959" y="642"/>
                      </a:lnTo>
                      <a:lnTo>
                        <a:pt x="956" y="646"/>
                      </a:lnTo>
                      <a:lnTo>
                        <a:pt x="953" y="648"/>
                      </a:lnTo>
                      <a:lnTo>
                        <a:pt x="945" y="651"/>
                      </a:lnTo>
                      <a:lnTo>
                        <a:pt x="937" y="654"/>
                      </a:lnTo>
                      <a:lnTo>
                        <a:pt x="928" y="659"/>
                      </a:lnTo>
                      <a:lnTo>
                        <a:pt x="921" y="665"/>
                      </a:lnTo>
                      <a:lnTo>
                        <a:pt x="919" y="668"/>
                      </a:lnTo>
                      <a:lnTo>
                        <a:pt x="918" y="673"/>
                      </a:lnTo>
                      <a:lnTo>
                        <a:pt x="917" y="678"/>
                      </a:lnTo>
                      <a:lnTo>
                        <a:pt x="917" y="684"/>
                      </a:lnTo>
                      <a:lnTo>
                        <a:pt x="918" y="693"/>
                      </a:lnTo>
                      <a:lnTo>
                        <a:pt x="918" y="700"/>
                      </a:lnTo>
                      <a:lnTo>
                        <a:pt x="917" y="706"/>
                      </a:lnTo>
                      <a:lnTo>
                        <a:pt x="916" y="713"/>
                      </a:lnTo>
                      <a:lnTo>
                        <a:pt x="911" y="723"/>
                      </a:lnTo>
                      <a:lnTo>
                        <a:pt x="903" y="737"/>
                      </a:lnTo>
                      <a:lnTo>
                        <a:pt x="899" y="747"/>
                      </a:lnTo>
                      <a:lnTo>
                        <a:pt x="896" y="757"/>
                      </a:lnTo>
                      <a:lnTo>
                        <a:pt x="893" y="765"/>
                      </a:lnTo>
                      <a:lnTo>
                        <a:pt x="891" y="775"/>
                      </a:lnTo>
                      <a:lnTo>
                        <a:pt x="889" y="786"/>
                      </a:lnTo>
                      <a:lnTo>
                        <a:pt x="887" y="796"/>
                      </a:lnTo>
                      <a:lnTo>
                        <a:pt x="884" y="805"/>
                      </a:lnTo>
                      <a:lnTo>
                        <a:pt x="878" y="816"/>
                      </a:lnTo>
                      <a:lnTo>
                        <a:pt x="873" y="824"/>
                      </a:lnTo>
                      <a:lnTo>
                        <a:pt x="864" y="832"/>
                      </a:lnTo>
                      <a:lnTo>
                        <a:pt x="854" y="840"/>
                      </a:lnTo>
                      <a:lnTo>
                        <a:pt x="844" y="846"/>
                      </a:lnTo>
                      <a:lnTo>
                        <a:pt x="821" y="859"/>
                      </a:lnTo>
                      <a:lnTo>
                        <a:pt x="802" y="869"/>
                      </a:lnTo>
                      <a:lnTo>
                        <a:pt x="790" y="870"/>
                      </a:lnTo>
                      <a:lnTo>
                        <a:pt x="780" y="871"/>
                      </a:lnTo>
                      <a:lnTo>
                        <a:pt x="778" y="872"/>
                      </a:lnTo>
                      <a:lnTo>
                        <a:pt x="777" y="873"/>
                      </a:lnTo>
                      <a:lnTo>
                        <a:pt x="776" y="875"/>
                      </a:lnTo>
                      <a:lnTo>
                        <a:pt x="776" y="876"/>
                      </a:lnTo>
                      <a:lnTo>
                        <a:pt x="777" y="880"/>
                      </a:lnTo>
                      <a:lnTo>
                        <a:pt x="781" y="886"/>
                      </a:lnTo>
                      <a:lnTo>
                        <a:pt x="790" y="898"/>
                      </a:lnTo>
                      <a:lnTo>
                        <a:pt x="795" y="907"/>
                      </a:lnTo>
                      <a:lnTo>
                        <a:pt x="798" y="910"/>
                      </a:lnTo>
                      <a:lnTo>
                        <a:pt x="803" y="915"/>
                      </a:lnTo>
                      <a:lnTo>
                        <a:pt x="808" y="918"/>
                      </a:lnTo>
                      <a:lnTo>
                        <a:pt x="816" y="922"/>
                      </a:lnTo>
                      <a:lnTo>
                        <a:pt x="830" y="931"/>
                      </a:lnTo>
                      <a:lnTo>
                        <a:pt x="850" y="945"/>
                      </a:lnTo>
                      <a:lnTo>
                        <a:pt x="859" y="952"/>
                      </a:lnTo>
                      <a:lnTo>
                        <a:pt x="866" y="960"/>
                      </a:lnTo>
                      <a:lnTo>
                        <a:pt x="870" y="963"/>
                      </a:lnTo>
                      <a:lnTo>
                        <a:pt x="871" y="966"/>
                      </a:lnTo>
                      <a:lnTo>
                        <a:pt x="872" y="970"/>
                      </a:lnTo>
                      <a:lnTo>
                        <a:pt x="872" y="972"/>
                      </a:lnTo>
                      <a:lnTo>
                        <a:pt x="864" y="986"/>
                      </a:lnTo>
                      <a:lnTo>
                        <a:pt x="861" y="990"/>
                      </a:lnTo>
                      <a:lnTo>
                        <a:pt x="864" y="994"/>
                      </a:lnTo>
                      <a:lnTo>
                        <a:pt x="877" y="1004"/>
                      </a:lnTo>
                      <a:lnTo>
                        <a:pt x="886" y="1011"/>
                      </a:lnTo>
                      <a:lnTo>
                        <a:pt x="896" y="1016"/>
                      </a:lnTo>
                      <a:lnTo>
                        <a:pt x="905" y="1023"/>
                      </a:lnTo>
                      <a:lnTo>
                        <a:pt x="913" y="1029"/>
                      </a:lnTo>
                      <a:lnTo>
                        <a:pt x="917" y="1034"/>
                      </a:lnTo>
                      <a:lnTo>
                        <a:pt x="918" y="1040"/>
                      </a:lnTo>
                      <a:lnTo>
                        <a:pt x="918" y="1046"/>
                      </a:lnTo>
                      <a:lnTo>
                        <a:pt x="918" y="1052"/>
                      </a:lnTo>
                      <a:lnTo>
                        <a:pt x="918" y="1058"/>
                      </a:lnTo>
                      <a:lnTo>
                        <a:pt x="918" y="1064"/>
                      </a:lnTo>
                      <a:lnTo>
                        <a:pt x="919" y="1067"/>
                      </a:lnTo>
                      <a:lnTo>
                        <a:pt x="920" y="1069"/>
                      </a:lnTo>
                      <a:lnTo>
                        <a:pt x="923" y="1072"/>
                      </a:lnTo>
                      <a:lnTo>
                        <a:pt x="925" y="1074"/>
                      </a:lnTo>
                      <a:lnTo>
                        <a:pt x="931" y="1079"/>
                      </a:lnTo>
                      <a:lnTo>
                        <a:pt x="938" y="1081"/>
                      </a:lnTo>
                      <a:lnTo>
                        <a:pt x="945" y="1082"/>
                      </a:lnTo>
                      <a:lnTo>
                        <a:pt x="954" y="1083"/>
                      </a:lnTo>
                      <a:lnTo>
                        <a:pt x="961" y="1084"/>
                      </a:lnTo>
                      <a:lnTo>
                        <a:pt x="970" y="1085"/>
                      </a:lnTo>
                      <a:lnTo>
                        <a:pt x="978" y="1088"/>
                      </a:lnTo>
                      <a:lnTo>
                        <a:pt x="985" y="1093"/>
                      </a:lnTo>
                      <a:lnTo>
                        <a:pt x="990" y="1100"/>
                      </a:lnTo>
                      <a:lnTo>
                        <a:pt x="997" y="1109"/>
                      </a:lnTo>
                      <a:lnTo>
                        <a:pt x="1006" y="1116"/>
                      </a:lnTo>
                      <a:lnTo>
                        <a:pt x="1015" y="1125"/>
                      </a:lnTo>
                      <a:lnTo>
                        <a:pt x="1036" y="1139"/>
                      </a:lnTo>
                      <a:lnTo>
                        <a:pt x="1053" y="1153"/>
                      </a:lnTo>
                      <a:lnTo>
                        <a:pt x="1064" y="1163"/>
                      </a:lnTo>
                      <a:lnTo>
                        <a:pt x="1075" y="1175"/>
                      </a:lnTo>
                      <a:lnTo>
                        <a:pt x="1086" y="1187"/>
                      </a:lnTo>
                      <a:lnTo>
                        <a:pt x="1095" y="1200"/>
                      </a:lnTo>
                      <a:lnTo>
                        <a:pt x="1115" y="1226"/>
                      </a:lnTo>
                      <a:lnTo>
                        <a:pt x="1135" y="1250"/>
                      </a:lnTo>
                      <a:lnTo>
                        <a:pt x="1193" y="1312"/>
                      </a:lnTo>
                      <a:lnTo>
                        <a:pt x="1200" y="1318"/>
                      </a:lnTo>
                      <a:lnTo>
                        <a:pt x="1209" y="1325"/>
                      </a:lnTo>
                      <a:lnTo>
                        <a:pt x="1217" y="1330"/>
                      </a:lnTo>
                      <a:lnTo>
                        <a:pt x="1226" y="1336"/>
                      </a:lnTo>
                      <a:lnTo>
                        <a:pt x="1235" y="1341"/>
                      </a:lnTo>
                      <a:lnTo>
                        <a:pt x="1244" y="1348"/>
                      </a:lnTo>
                      <a:lnTo>
                        <a:pt x="1253" y="1353"/>
                      </a:lnTo>
                      <a:lnTo>
                        <a:pt x="1261" y="1361"/>
                      </a:lnTo>
                      <a:lnTo>
                        <a:pt x="1289" y="1376"/>
                      </a:lnTo>
                      <a:lnTo>
                        <a:pt x="1315" y="1388"/>
                      </a:lnTo>
                      <a:lnTo>
                        <a:pt x="1326" y="1395"/>
                      </a:lnTo>
                      <a:lnTo>
                        <a:pt x="1338" y="1404"/>
                      </a:lnTo>
                      <a:lnTo>
                        <a:pt x="1350" y="1413"/>
                      </a:lnTo>
                      <a:lnTo>
                        <a:pt x="1362" y="1426"/>
                      </a:lnTo>
                      <a:lnTo>
                        <a:pt x="1377" y="1440"/>
                      </a:lnTo>
                      <a:lnTo>
                        <a:pt x="1393" y="1456"/>
                      </a:lnTo>
                      <a:lnTo>
                        <a:pt x="1402" y="1463"/>
                      </a:lnTo>
                      <a:lnTo>
                        <a:pt x="1409" y="1472"/>
                      </a:lnTo>
                      <a:lnTo>
                        <a:pt x="1412" y="1476"/>
                      </a:lnTo>
                      <a:lnTo>
                        <a:pt x="1414" y="1480"/>
                      </a:lnTo>
                      <a:lnTo>
                        <a:pt x="1416" y="1485"/>
                      </a:lnTo>
                      <a:lnTo>
                        <a:pt x="1417" y="1490"/>
                      </a:lnTo>
                      <a:lnTo>
                        <a:pt x="1418" y="1502"/>
                      </a:lnTo>
                      <a:lnTo>
                        <a:pt x="1418" y="1514"/>
                      </a:lnTo>
                      <a:lnTo>
                        <a:pt x="1418" y="1527"/>
                      </a:lnTo>
                      <a:lnTo>
                        <a:pt x="1419" y="1539"/>
                      </a:lnTo>
                      <a:lnTo>
                        <a:pt x="1423" y="1546"/>
                      </a:lnTo>
                      <a:lnTo>
                        <a:pt x="1427" y="1554"/>
                      </a:lnTo>
                      <a:lnTo>
                        <a:pt x="1432" y="1561"/>
                      </a:lnTo>
                      <a:lnTo>
                        <a:pt x="1439" y="1568"/>
                      </a:lnTo>
                      <a:lnTo>
                        <a:pt x="1441" y="1571"/>
                      </a:lnTo>
                      <a:lnTo>
                        <a:pt x="1442" y="1573"/>
                      </a:lnTo>
                      <a:lnTo>
                        <a:pt x="1442" y="1575"/>
                      </a:lnTo>
                      <a:lnTo>
                        <a:pt x="1442" y="1578"/>
                      </a:lnTo>
                      <a:lnTo>
                        <a:pt x="1440" y="1582"/>
                      </a:lnTo>
                      <a:lnTo>
                        <a:pt x="1436" y="1585"/>
                      </a:lnTo>
                      <a:lnTo>
                        <a:pt x="1431" y="1588"/>
                      </a:lnTo>
                      <a:lnTo>
                        <a:pt x="1426" y="1593"/>
                      </a:lnTo>
                      <a:lnTo>
                        <a:pt x="1420" y="1598"/>
                      </a:lnTo>
                      <a:lnTo>
                        <a:pt x="1416" y="1604"/>
                      </a:lnTo>
                      <a:lnTo>
                        <a:pt x="1408" y="1618"/>
                      </a:lnTo>
                      <a:lnTo>
                        <a:pt x="1398" y="1629"/>
                      </a:lnTo>
                      <a:lnTo>
                        <a:pt x="1395" y="1636"/>
                      </a:lnTo>
                      <a:lnTo>
                        <a:pt x="1391" y="1644"/>
                      </a:lnTo>
                      <a:lnTo>
                        <a:pt x="1389" y="1651"/>
                      </a:lnTo>
                      <a:lnTo>
                        <a:pt x="1388" y="1661"/>
                      </a:lnTo>
                      <a:lnTo>
                        <a:pt x="1387" y="1678"/>
                      </a:lnTo>
                      <a:lnTo>
                        <a:pt x="1386" y="1698"/>
                      </a:lnTo>
                      <a:lnTo>
                        <a:pt x="1384" y="1707"/>
                      </a:lnTo>
                      <a:lnTo>
                        <a:pt x="1382" y="1717"/>
                      </a:lnTo>
                      <a:lnTo>
                        <a:pt x="1379" y="1720"/>
                      </a:lnTo>
                      <a:lnTo>
                        <a:pt x="1377" y="1725"/>
                      </a:lnTo>
                      <a:lnTo>
                        <a:pt x="1375" y="1728"/>
                      </a:lnTo>
                      <a:lnTo>
                        <a:pt x="1372" y="1731"/>
                      </a:lnTo>
                      <a:lnTo>
                        <a:pt x="1368" y="1733"/>
                      </a:lnTo>
                      <a:lnTo>
                        <a:pt x="1363" y="1735"/>
                      </a:lnTo>
                      <a:lnTo>
                        <a:pt x="1360" y="1736"/>
                      </a:lnTo>
                      <a:lnTo>
                        <a:pt x="1358" y="1736"/>
                      </a:lnTo>
                      <a:lnTo>
                        <a:pt x="1356" y="1736"/>
                      </a:lnTo>
                      <a:lnTo>
                        <a:pt x="1353" y="1735"/>
                      </a:lnTo>
                      <a:lnTo>
                        <a:pt x="1351" y="1733"/>
                      </a:lnTo>
                      <a:lnTo>
                        <a:pt x="1350" y="1731"/>
                      </a:lnTo>
                      <a:lnTo>
                        <a:pt x="1345" y="1719"/>
                      </a:lnTo>
                      <a:lnTo>
                        <a:pt x="1339" y="1706"/>
                      </a:lnTo>
                      <a:lnTo>
                        <a:pt x="1337" y="1705"/>
                      </a:lnTo>
                      <a:lnTo>
                        <a:pt x="1334" y="1704"/>
                      </a:lnTo>
                      <a:lnTo>
                        <a:pt x="1330" y="1705"/>
                      </a:lnTo>
                      <a:lnTo>
                        <a:pt x="1324" y="1705"/>
                      </a:lnTo>
                      <a:lnTo>
                        <a:pt x="1315" y="1706"/>
                      </a:lnTo>
                      <a:lnTo>
                        <a:pt x="1307" y="1707"/>
                      </a:lnTo>
                      <a:lnTo>
                        <a:pt x="1297" y="1707"/>
                      </a:lnTo>
                      <a:lnTo>
                        <a:pt x="1289" y="1704"/>
                      </a:lnTo>
                      <a:lnTo>
                        <a:pt x="1281" y="1700"/>
                      </a:lnTo>
                      <a:lnTo>
                        <a:pt x="1272" y="1695"/>
                      </a:lnTo>
                      <a:lnTo>
                        <a:pt x="1264" y="1691"/>
                      </a:lnTo>
                      <a:lnTo>
                        <a:pt x="1256" y="1688"/>
                      </a:lnTo>
                      <a:lnTo>
                        <a:pt x="1252" y="1688"/>
                      </a:lnTo>
                      <a:lnTo>
                        <a:pt x="1249" y="1687"/>
                      </a:lnTo>
                      <a:lnTo>
                        <a:pt x="1244" y="1688"/>
                      </a:lnTo>
                      <a:lnTo>
                        <a:pt x="1240" y="1689"/>
                      </a:lnTo>
                      <a:lnTo>
                        <a:pt x="1221" y="1694"/>
                      </a:lnTo>
                      <a:lnTo>
                        <a:pt x="1199" y="1699"/>
                      </a:lnTo>
                      <a:lnTo>
                        <a:pt x="1179" y="1702"/>
                      </a:lnTo>
                      <a:lnTo>
                        <a:pt x="1157" y="1706"/>
                      </a:lnTo>
                      <a:lnTo>
                        <a:pt x="1150" y="1709"/>
                      </a:lnTo>
                      <a:lnTo>
                        <a:pt x="1142" y="1710"/>
                      </a:lnTo>
                      <a:lnTo>
                        <a:pt x="1131" y="1712"/>
                      </a:lnTo>
                      <a:lnTo>
                        <a:pt x="1119" y="1712"/>
                      </a:lnTo>
                      <a:lnTo>
                        <a:pt x="1108" y="1713"/>
                      </a:lnTo>
                      <a:lnTo>
                        <a:pt x="1098" y="1714"/>
                      </a:lnTo>
                      <a:lnTo>
                        <a:pt x="1093" y="1715"/>
                      </a:lnTo>
                      <a:lnTo>
                        <a:pt x="1089" y="1716"/>
                      </a:lnTo>
                      <a:lnTo>
                        <a:pt x="1086" y="1718"/>
                      </a:lnTo>
                      <a:lnTo>
                        <a:pt x="1083" y="1720"/>
                      </a:lnTo>
                      <a:lnTo>
                        <a:pt x="1082" y="1722"/>
                      </a:lnTo>
                      <a:lnTo>
                        <a:pt x="1083" y="1725"/>
                      </a:lnTo>
                      <a:lnTo>
                        <a:pt x="1083" y="1728"/>
                      </a:lnTo>
                      <a:lnTo>
                        <a:pt x="1086" y="1732"/>
                      </a:lnTo>
                      <a:lnTo>
                        <a:pt x="1090" y="1742"/>
                      </a:lnTo>
                      <a:lnTo>
                        <a:pt x="1096" y="1753"/>
                      </a:lnTo>
                      <a:lnTo>
                        <a:pt x="1109" y="1772"/>
                      </a:lnTo>
                      <a:lnTo>
                        <a:pt x="1118" y="1784"/>
                      </a:lnTo>
                      <a:lnTo>
                        <a:pt x="1123" y="1790"/>
                      </a:lnTo>
                      <a:lnTo>
                        <a:pt x="1128" y="1797"/>
                      </a:lnTo>
                      <a:lnTo>
                        <a:pt x="1131" y="1804"/>
                      </a:lnTo>
                      <a:lnTo>
                        <a:pt x="1133" y="1812"/>
                      </a:lnTo>
                      <a:lnTo>
                        <a:pt x="1134" y="1828"/>
                      </a:lnTo>
                      <a:lnTo>
                        <a:pt x="1133" y="1844"/>
                      </a:lnTo>
                      <a:lnTo>
                        <a:pt x="1133" y="1848"/>
                      </a:lnTo>
                      <a:lnTo>
                        <a:pt x="1132" y="1851"/>
                      </a:lnTo>
                      <a:lnTo>
                        <a:pt x="1130" y="1853"/>
                      </a:lnTo>
                      <a:lnTo>
                        <a:pt x="1128" y="1855"/>
                      </a:lnTo>
                      <a:lnTo>
                        <a:pt x="1121" y="1857"/>
                      </a:lnTo>
                      <a:lnTo>
                        <a:pt x="1115" y="1858"/>
                      </a:lnTo>
                      <a:lnTo>
                        <a:pt x="1108" y="1858"/>
                      </a:lnTo>
                      <a:lnTo>
                        <a:pt x="1102" y="1860"/>
                      </a:lnTo>
                      <a:lnTo>
                        <a:pt x="1099" y="1861"/>
                      </a:lnTo>
                      <a:lnTo>
                        <a:pt x="1096" y="1861"/>
                      </a:lnTo>
                      <a:lnTo>
                        <a:pt x="1095" y="1863"/>
                      </a:lnTo>
                      <a:lnTo>
                        <a:pt x="1094" y="1864"/>
                      </a:lnTo>
                      <a:lnTo>
                        <a:pt x="1095" y="1871"/>
                      </a:lnTo>
                      <a:lnTo>
                        <a:pt x="1101" y="1882"/>
                      </a:lnTo>
                      <a:lnTo>
                        <a:pt x="1102" y="1888"/>
                      </a:lnTo>
                      <a:lnTo>
                        <a:pt x="1102" y="1892"/>
                      </a:lnTo>
                      <a:lnTo>
                        <a:pt x="1100" y="1894"/>
                      </a:lnTo>
                      <a:lnTo>
                        <a:pt x="1098" y="1895"/>
                      </a:lnTo>
                      <a:lnTo>
                        <a:pt x="1094" y="1895"/>
                      </a:lnTo>
                      <a:lnTo>
                        <a:pt x="1090" y="1895"/>
                      </a:lnTo>
                      <a:lnTo>
                        <a:pt x="1085" y="1894"/>
                      </a:lnTo>
                      <a:lnTo>
                        <a:pt x="1079" y="1892"/>
                      </a:lnTo>
                      <a:lnTo>
                        <a:pt x="1075" y="1888"/>
                      </a:lnTo>
                      <a:lnTo>
                        <a:pt x="1071" y="1884"/>
                      </a:lnTo>
                      <a:lnTo>
                        <a:pt x="1066" y="1880"/>
                      </a:lnTo>
                      <a:lnTo>
                        <a:pt x="1062" y="1877"/>
                      </a:lnTo>
                      <a:lnTo>
                        <a:pt x="1058" y="1875"/>
                      </a:lnTo>
                      <a:lnTo>
                        <a:pt x="1052" y="1875"/>
                      </a:lnTo>
                      <a:lnTo>
                        <a:pt x="1039" y="1882"/>
                      </a:lnTo>
                      <a:lnTo>
                        <a:pt x="1027" y="1889"/>
                      </a:lnTo>
                      <a:lnTo>
                        <a:pt x="1023" y="1887"/>
                      </a:lnTo>
                      <a:lnTo>
                        <a:pt x="1017" y="1882"/>
                      </a:lnTo>
                      <a:lnTo>
                        <a:pt x="1013" y="1879"/>
                      </a:lnTo>
                      <a:lnTo>
                        <a:pt x="1010" y="1878"/>
                      </a:lnTo>
                      <a:lnTo>
                        <a:pt x="1008" y="1878"/>
                      </a:lnTo>
                      <a:lnTo>
                        <a:pt x="1006" y="1881"/>
                      </a:lnTo>
                      <a:lnTo>
                        <a:pt x="1002" y="1888"/>
                      </a:lnTo>
                      <a:lnTo>
                        <a:pt x="1000" y="1894"/>
                      </a:lnTo>
                      <a:lnTo>
                        <a:pt x="997" y="1898"/>
                      </a:lnTo>
                      <a:lnTo>
                        <a:pt x="994" y="1902"/>
                      </a:lnTo>
                      <a:lnTo>
                        <a:pt x="990" y="1905"/>
                      </a:lnTo>
                      <a:lnTo>
                        <a:pt x="984" y="1907"/>
                      </a:lnTo>
                      <a:lnTo>
                        <a:pt x="978" y="1908"/>
                      </a:lnTo>
                      <a:lnTo>
                        <a:pt x="969" y="1910"/>
                      </a:lnTo>
                      <a:lnTo>
                        <a:pt x="961" y="1911"/>
                      </a:lnTo>
                      <a:lnTo>
                        <a:pt x="956" y="1912"/>
                      </a:lnTo>
                      <a:lnTo>
                        <a:pt x="952" y="1914"/>
                      </a:lnTo>
                      <a:lnTo>
                        <a:pt x="951" y="1915"/>
                      </a:lnTo>
                      <a:lnTo>
                        <a:pt x="951" y="1918"/>
                      </a:lnTo>
                      <a:lnTo>
                        <a:pt x="952" y="1921"/>
                      </a:lnTo>
                      <a:lnTo>
                        <a:pt x="954" y="1925"/>
                      </a:lnTo>
                      <a:lnTo>
                        <a:pt x="958" y="1931"/>
                      </a:lnTo>
                      <a:lnTo>
                        <a:pt x="959" y="1934"/>
                      </a:lnTo>
                      <a:lnTo>
                        <a:pt x="960" y="1937"/>
                      </a:lnTo>
                      <a:lnTo>
                        <a:pt x="960" y="1942"/>
                      </a:lnTo>
                      <a:lnTo>
                        <a:pt x="960" y="1946"/>
                      </a:lnTo>
                      <a:lnTo>
                        <a:pt x="959" y="1956"/>
                      </a:lnTo>
                      <a:lnTo>
                        <a:pt x="957" y="1965"/>
                      </a:lnTo>
                      <a:lnTo>
                        <a:pt x="955" y="1974"/>
                      </a:lnTo>
                      <a:lnTo>
                        <a:pt x="953" y="1982"/>
                      </a:lnTo>
                      <a:lnTo>
                        <a:pt x="953" y="1986"/>
                      </a:lnTo>
                      <a:lnTo>
                        <a:pt x="953" y="1988"/>
                      </a:lnTo>
                      <a:lnTo>
                        <a:pt x="954" y="1990"/>
                      </a:lnTo>
                      <a:lnTo>
                        <a:pt x="955" y="1992"/>
                      </a:lnTo>
                      <a:lnTo>
                        <a:pt x="964" y="1999"/>
                      </a:lnTo>
                      <a:lnTo>
                        <a:pt x="970" y="2003"/>
                      </a:lnTo>
                      <a:lnTo>
                        <a:pt x="974" y="2007"/>
                      </a:lnTo>
                      <a:lnTo>
                        <a:pt x="977" y="2011"/>
                      </a:lnTo>
                      <a:lnTo>
                        <a:pt x="977" y="2015"/>
                      </a:lnTo>
                      <a:lnTo>
                        <a:pt x="974" y="2020"/>
                      </a:lnTo>
                      <a:lnTo>
                        <a:pt x="970" y="2027"/>
                      </a:lnTo>
                      <a:lnTo>
                        <a:pt x="965" y="2037"/>
                      </a:lnTo>
                      <a:lnTo>
                        <a:pt x="960" y="2046"/>
                      </a:lnTo>
                      <a:lnTo>
                        <a:pt x="960" y="2052"/>
                      </a:lnTo>
                      <a:lnTo>
                        <a:pt x="961" y="2053"/>
                      </a:lnTo>
                      <a:lnTo>
                        <a:pt x="963" y="2054"/>
                      </a:lnTo>
                      <a:lnTo>
                        <a:pt x="964" y="2054"/>
                      </a:lnTo>
                      <a:lnTo>
                        <a:pt x="966" y="2054"/>
                      </a:lnTo>
                      <a:lnTo>
                        <a:pt x="970" y="2053"/>
                      </a:lnTo>
                      <a:lnTo>
                        <a:pt x="973" y="2054"/>
                      </a:lnTo>
                      <a:lnTo>
                        <a:pt x="975" y="2056"/>
                      </a:lnTo>
                      <a:lnTo>
                        <a:pt x="977" y="2058"/>
                      </a:lnTo>
                      <a:lnTo>
                        <a:pt x="978" y="2061"/>
                      </a:lnTo>
                      <a:lnTo>
                        <a:pt x="978" y="2067"/>
                      </a:lnTo>
                      <a:lnTo>
                        <a:pt x="978" y="2074"/>
                      </a:lnTo>
                      <a:lnTo>
                        <a:pt x="979" y="2079"/>
                      </a:lnTo>
                      <a:lnTo>
                        <a:pt x="981" y="2082"/>
                      </a:lnTo>
                      <a:lnTo>
                        <a:pt x="983" y="2084"/>
                      </a:lnTo>
                      <a:lnTo>
                        <a:pt x="985" y="2084"/>
                      </a:lnTo>
                      <a:lnTo>
                        <a:pt x="987" y="2084"/>
                      </a:lnTo>
                      <a:lnTo>
                        <a:pt x="991" y="2082"/>
                      </a:lnTo>
                      <a:lnTo>
                        <a:pt x="994" y="2080"/>
                      </a:lnTo>
                      <a:lnTo>
                        <a:pt x="1007" y="2066"/>
                      </a:lnTo>
                      <a:lnTo>
                        <a:pt x="1017" y="2057"/>
                      </a:lnTo>
                      <a:lnTo>
                        <a:pt x="1014" y="2080"/>
                      </a:lnTo>
                      <a:lnTo>
                        <a:pt x="1014" y="2093"/>
                      </a:lnTo>
                      <a:lnTo>
                        <a:pt x="1015" y="2095"/>
                      </a:lnTo>
                      <a:lnTo>
                        <a:pt x="1018" y="2097"/>
                      </a:lnTo>
                      <a:lnTo>
                        <a:pt x="1021" y="2098"/>
                      </a:lnTo>
                      <a:lnTo>
                        <a:pt x="1024" y="2099"/>
                      </a:lnTo>
                      <a:lnTo>
                        <a:pt x="1035" y="2100"/>
                      </a:lnTo>
                      <a:lnTo>
                        <a:pt x="1050" y="2101"/>
                      </a:lnTo>
                      <a:lnTo>
                        <a:pt x="1054" y="2101"/>
                      </a:lnTo>
                      <a:lnTo>
                        <a:pt x="1058" y="2103"/>
                      </a:lnTo>
                      <a:lnTo>
                        <a:pt x="1059" y="2104"/>
                      </a:lnTo>
                      <a:lnTo>
                        <a:pt x="1059" y="2106"/>
                      </a:lnTo>
                      <a:lnTo>
                        <a:pt x="1056" y="2111"/>
                      </a:lnTo>
                      <a:lnTo>
                        <a:pt x="1051" y="2117"/>
                      </a:lnTo>
                      <a:lnTo>
                        <a:pt x="1045" y="2123"/>
                      </a:lnTo>
                      <a:lnTo>
                        <a:pt x="1038" y="2130"/>
                      </a:lnTo>
                      <a:lnTo>
                        <a:pt x="1033" y="2136"/>
                      </a:lnTo>
                      <a:lnTo>
                        <a:pt x="1032" y="2140"/>
                      </a:lnTo>
                      <a:lnTo>
                        <a:pt x="1032" y="2149"/>
                      </a:lnTo>
                      <a:lnTo>
                        <a:pt x="1033" y="2154"/>
                      </a:lnTo>
                      <a:lnTo>
                        <a:pt x="1034" y="2159"/>
                      </a:lnTo>
                      <a:lnTo>
                        <a:pt x="1036" y="2162"/>
                      </a:lnTo>
                      <a:lnTo>
                        <a:pt x="1038" y="2164"/>
                      </a:lnTo>
                      <a:lnTo>
                        <a:pt x="1040" y="2165"/>
                      </a:lnTo>
                      <a:lnTo>
                        <a:pt x="1044" y="2165"/>
                      </a:lnTo>
                      <a:lnTo>
                        <a:pt x="1046" y="2165"/>
                      </a:lnTo>
                      <a:lnTo>
                        <a:pt x="1052" y="2164"/>
                      </a:lnTo>
                      <a:lnTo>
                        <a:pt x="1058" y="2163"/>
                      </a:lnTo>
                      <a:lnTo>
                        <a:pt x="1061" y="2164"/>
                      </a:lnTo>
                      <a:lnTo>
                        <a:pt x="1063" y="2165"/>
                      </a:lnTo>
                      <a:lnTo>
                        <a:pt x="1065" y="2167"/>
                      </a:lnTo>
                      <a:lnTo>
                        <a:pt x="1067" y="2171"/>
                      </a:lnTo>
                      <a:lnTo>
                        <a:pt x="1072" y="2185"/>
                      </a:lnTo>
                      <a:lnTo>
                        <a:pt x="1077" y="2195"/>
                      </a:lnTo>
                      <a:lnTo>
                        <a:pt x="1080" y="2200"/>
                      </a:lnTo>
                      <a:lnTo>
                        <a:pt x="1083" y="2204"/>
                      </a:lnTo>
                      <a:lnTo>
                        <a:pt x="1089" y="2209"/>
                      </a:lnTo>
                      <a:lnTo>
                        <a:pt x="1094" y="2214"/>
                      </a:lnTo>
                      <a:lnTo>
                        <a:pt x="1100" y="2217"/>
                      </a:lnTo>
                      <a:lnTo>
                        <a:pt x="1104" y="2220"/>
                      </a:lnTo>
                      <a:lnTo>
                        <a:pt x="1105" y="2222"/>
                      </a:lnTo>
                      <a:lnTo>
                        <a:pt x="1106" y="2225"/>
                      </a:lnTo>
                      <a:lnTo>
                        <a:pt x="1106" y="2228"/>
                      </a:lnTo>
                      <a:lnTo>
                        <a:pt x="1105" y="2231"/>
                      </a:lnTo>
                      <a:lnTo>
                        <a:pt x="1105" y="2234"/>
                      </a:lnTo>
                      <a:lnTo>
                        <a:pt x="1106" y="2236"/>
                      </a:lnTo>
                      <a:lnTo>
                        <a:pt x="1107" y="2238"/>
                      </a:lnTo>
                      <a:lnTo>
                        <a:pt x="1110" y="2238"/>
                      </a:lnTo>
                      <a:lnTo>
                        <a:pt x="1117" y="2238"/>
                      </a:lnTo>
                      <a:lnTo>
                        <a:pt x="1125" y="2235"/>
                      </a:lnTo>
                      <a:lnTo>
                        <a:pt x="1129" y="2234"/>
                      </a:lnTo>
                      <a:lnTo>
                        <a:pt x="1132" y="2234"/>
                      </a:lnTo>
                      <a:lnTo>
                        <a:pt x="1135" y="2235"/>
                      </a:lnTo>
                      <a:lnTo>
                        <a:pt x="1137" y="2236"/>
                      </a:lnTo>
                      <a:lnTo>
                        <a:pt x="1139" y="2239"/>
                      </a:lnTo>
                      <a:lnTo>
                        <a:pt x="1140" y="2243"/>
                      </a:lnTo>
                      <a:lnTo>
                        <a:pt x="1139" y="2248"/>
                      </a:lnTo>
                      <a:lnTo>
                        <a:pt x="1136" y="2255"/>
                      </a:lnTo>
                      <a:lnTo>
                        <a:pt x="1132" y="2265"/>
                      </a:lnTo>
                      <a:lnTo>
                        <a:pt x="1128" y="2276"/>
                      </a:lnTo>
                      <a:lnTo>
                        <a:pt x="1127" y="2282"/>
                      </a:lnTo>
                      <a:lnTo>
                        <a:pt x="1127" y="2287"/>
                      </a:lnTo>
                      <a:lnTo>
                        <a:pt x="1128" y="2289"/>
                      </a:lnTo>
                      <a:lnTo>
                        <a:pt x="1129" y="2292"/>
                      </a:lnTo>
                      <a:lnTo>
                        <a:pt x="1131" y="2293"/>
                      </a:lnTo>
                      <a:lnTo>
                        <a:pt x="1134" y="2295"/>
                      </a:lnTo>
                      <a:lnTo>
                        <a:pt x="1140" y="2297"/>
                      </a:lnTo>
                      <a:lnTo>
                        <a:pt x="1150" y="2301"/>
                      </a:lnTo>
                      <a:lnTo>
                        <a:pt x="1155" y="2304"/>
                      </a:lnTo>
                      <a:lnTo>
                        <a:pt x="1157" y="2307"/>
                      </a:lnTo>
                      <a:lnTo>
                        <a:pt x="1157" y="2308"/>
                      </a:lnTo>
                      <a:lnTo>
                        <a:pt x="1156" y="2309"/>
                      </a:lnTo>
                      <a:lnTo>
                        <a:pt x="1154" y="2309"/>
                      </a:lnTo>
                      <a:lnTo>
                        <a:pt x="1150" y="2310"/>
                      </a:lnTo>
                      <a:lnTo>
                        <a:pt x="1143" y="2311"/>
                      </a:lnTo>
                      <a:lnTo>
                        <a:pt x="1137" y="2312"/>
                      </a:lnTo>
                      <a:lnTo>
                        <a:pt x="1133" y="2313"/>
                      </a:lnTo>
                      <a:lnTo>
                        <a:pt x="1130" y="2315"/>
                      </a:lnTo>
                      <a:lnTo>
                        <a:pt x="1129" y="2317"/>
                      </a:lnTo>
                      <a:lnTo>
                        <a:pt x="1128" y="2320"/>
                      </a:lnTo>
                      <a:lnTo>
                        <a:pt x="1129" y="2323"/>
                      </a:lnTo>
                      <a:lnTo>
                        <a:pt x="1130" y="2325"/>
                      </a:lnTo>
                      <a:lnTo>
                        <a:pt x="1140" y="2336"/>
                      </a:lnTo>
                      <a:lnTo>
                        <a:pt x="1148" y="2347"/>
                      </a:lnTo>
                      <a:lnTo>
                        <a:pt x="1149" y="2350"/>
                      </a:lnTo>
                      <a:lnTo>
                        <a:pt x="1149" y="2353"/>
                      </a:lnTo>
                      <a:lnTo>
                        <a:pt x="1149" y="2356"/>
                      </a:lnTo>
                      <a:lnTo>
                        <a:pt x="1147" y="2358"/>
                      </a:lnTo>
                      <a:lnTo>
                        <a:pt x="1144" y="2364"/>
                      </a:lnTo>
                      <a:lnTo>
                        <a:pt x="1141" y="2369"/>
                      </a:lnTo>
                      <a:lnTo>
                        <a:pt x="1140" y="2375"/>
                      </a:lnTo>
                      <a:lnTo>
                        <a:pt x="1140" y="2379"/>
                      </a:lnTo>
                      <a:lnTo>
                        <a:pt x="1140" y="2383"/>
                      </a:lnTo>
                      <a:lnTo>
                        <a:pt x="1141" y="2388"/>
                      </a:lnTo>
                      <a:lnTo>
                        <a:pt x="1143" y="2396"/>
                      </a:lnTo>
                      <a:lnTo>
                        <a:pt x="1144" y="2407"/>
                      </a:lnTo>
                      <a:lnTo>
                        <a:pt x="1142" y="2411"/>
                      </a:lnTo>
                      <a:lnTo>
                        <a:pt x="1141" y="2417"/>
                      </a:lnTo>
                      <a:lnTo>
                        <a:pt x="1140" y="2424"/>
                      </a:lnTo>
                      <a:lnTo>
                        <a:pt x="1140" y="2432"/>
                      </a:lnTo>
                      <a:lnTo>
                        <a:pt x="1140" y="2439"/>
                      </a:lnTo>
                      <a:lnTo>
                        <a:pt x="1141" y="2446"/>
                      </a:lnTo>
                      <a:lnTo>
                        <a:pt x="1143" y="2452"/>
                      </a:lnTo>
                      <a:lnTo>
                        <a:pt x="1146" y="2457"/>
                      </a:lnTo>
                      <a:lnTo>
                        <a:pt x="1148" y="2459"/>
                      </a:lnTo>
                      <a:lnTo>
                        <a:pt x="1152" y="2461"/>
                      </a:lnTo>
                      <a:lnTo>
                        <a:pt x="1154" y="2462"/>
                      </a:lnTo>
                      <a:lnTo>
                        <a:pt x="1156" y="2462"/>
                      </a:lnTo>
                      <a:lnTo>
                        <a:pt x="1160" y="2462"/>
                      </a:lnTo>
                      <a:lnTo>
                        <a:pt x="1163" y="2461"/>
                      </a:lnTo>
                      <a:lnTo>
                        <a:pt x="1166" y="2461"/>
                      </a:lnTo>
                      <a:lnTo>
                        <a:pt x="1167" y="2462"/>
                      </a:lnTo>
                      <a:lnTo>
                        <a:pt x="1169" y="2463"/>
                      </a:lnTo>
                      <a:lnTo>
                        <a:pt x="1170" y="2464"/>
                      </a:lnTo>
                      <a:lnTo>
                        <a:pt x="1172" y="2471"/>
                      </a:lnTo>
                      <a:lnTo>
                        <a:pt x="1173" y="2482"/>
                      </a:lnTo>
                      <a:lnTo>
                        <a:pt x="1175" y="2488"/>
                      </a:lnTo>
                      <a:lnTo>
                        <a:pt x="1177" y="2493"/>
                      </a:lnTo>
                      <a:lnTo>
                        <a:pt x="1181" y="2497"/>
                      </a:lnTo>
                      <a:lnTo>
                        <a:pt x="1185" y="2499"/>
                      </a:lnTo>
                      <a:lnTo>
                        <a:pt x="1188" y="2500"/>
                      </a:lnTo>
                      <a:lnTo>
                        <a:pt x="1193" y="2502"/>
                      </a:lnTo>
                      <a:lnTo>
                        <a:pt x="1196" y="2504"/>
                      </a:lnTo>
                      <a:lnTo>
                        <a:pt x="1199" y="2509"/>
                      </a:lnTo>
                      <a:lnTo>
                        <a:pt x="1202" y="2517"/>
                      </a:lnTo>
                      <a:lnTo>
                        <a:pt x="1203" y="2526"/>
                      </a:lnTo>
                      <a:lnTo>
                        <a:pt x="1203" y="2537"/>
                      </a:lnTo>
                      <a:lnTo>
                        <a:pt x="1204" y="2547"/>
                      </a:lnTo>
                      <a:lnTo>
                        <a:pt x="1206" y="2557"/>
                      </a:lnTo>
                      <a:lnTo>
                        <a:pt x="1208" y="2566"/>
                      </a:lnTo>
                      <a:lnTo>
                        <a:pt x="1211" y="2569"/>
                      </a:lnTo>
                      <a:lnTo>
                        <a:pt x="1213" y="2571"/>
                      </a:lnTo>
                      <a:lnTo>
                        <a:pt x="1217" y="2573"/>
                      </a:lnTo>
                      <a:lnTo>
                        <a:pt x="1222" y="2574"/>
                      </a:lnTo>
                      <a:lnTo>
                        <a:pt x="1239" y="2577"/>
                      </a:lnTo>
                      <a:lnTo>
                        <a:pt x="1255" y="2578"/>
                      </a:lnTo>
                      <a:lnTo>
                        <a:pt x="1264" y="2578"/>
                      </a:lnTo>
                      <a:lnTo>
                        <a:pt x="1271" y="2577"/>
                      </a:lnTo>
                      <a:lnTo>
                        <a:pt x="1279" y="2574"/>
                      </a:lnTo>
                      <a:lnTo>
                        <a:pt x="1288" y="2571"/>
                      </a:lnTo>
                      <a:lnTo>
                        <a:pt x="1296" y="2566"/>
                      </a:lnTo>
                      <a:lnTo>
                        <a:pt x="1302" y="2559"/>
                      </a:lnTo>
                      <a:lnTo>
                        <a:pt x="1305" y="2556"/>
                      </a:lnTo>
                      <a:lnTo>
                        <a:pt x="1309" y="2554"/>
                      </a:lnTo>
                      <a:lnTo>
                        <a:pt x="1315" y="2552"/>
                      </a:lnTo>
                      <a:lnTo>
                        <a:pt x="1321" y="2550"/>
                      </a:lnTo>
                      <a:lnTo>
                        <a:pt x="1330" y="2549"/>
                      </a:lnTo>
                      <a:lnTo>
                        <a:pt x="1338" y="2550"/>
                      </a:lnTo>
                      <a:lnTo>
                        <a:pt x="1345" y="2552"/>
                      </a:lnTo>
                      <a:lnTo>
                        <a:pt x="1352" y="2555"/>
                      </a:lnTo>
                      <a:lnTo>
                        <a:pt x="1366" y="2564"/>
                      </a:lnTo>
                      <a:lnTo>
                        <a:pt x="1383" y="2570"/>
                      </a:lnTo>
                      <a:lnTo>
                        <a:pt x="1393" y="2572"/>
                      </a:lnTo>
                      <a:lnTo>
                        <a:pt x="1405" y="2573"/>
                      </a:lnTo>
                      <a:lnTo>
                        <a:pt x="1417" y="2573"/>
                      </a:lnTo>
                      <a:lnTo>
                        <a:pt x="1430" y="2573"/>
                      </a:lnTo>
                      <a:lnTo>
                        <a:pt x="1443" y="2573"/>
                      </a:lnTo>
                      <a:lnTo>
                        <a:pt x="1455" y="2573"/>
                      </a:lnTo>
                      <a:lnTo>
                        <a:pt x="1467" y="2574"/>
                      </a:lnTo>
                      <a:lnTo>
                        <a:pt x="1478" y="2577"/>
                      </a:lnTo>
                      <a:lnTo>
                        <a:pt x="1490" y="2577"/>
                      </a:lnTo>
                      <a:lnTo>
                        <a:pt x="1499" y="2576"/>
                      </a:lnTo>
                      <a:lnTo>
                        <a:pt x="1508" y="2572"/>
                      </a:lnTo>
                      <a:lnTo>
                        <a:pt x="1517" y="2569"/>
                      </a:lnTo>
                      <a:lnTo>
                        <a:pt x="1533" y="2559"/>
                      </a:lnTo>
                      <a:lnTo>
                        <a:pt x="1552" y="2551"/>
                      </a:lnTo>
                      <a:lnTo>
                        <a:pt x="1560" y="2547"/>
                      </a:lnTo>
                      <a:lnTo>
                        <a:pt x="1568" y="2545"/>
                      </a:lnTo>
                      <a:lnTo>
                        <a:pt x="1576" y="2544"/>
                      </a:lnTo>
                      <a:lnTo>
                        <a:pt x="1584" y="2544"/>
                      </a:lnTo>
                      <a:lnTo>
                        <a:pt x="1592" y="2544"/>
                      </a:lnTo>
                      <a:lnTo>
                        <a:pt x="1600" y="2545"/>
                      </a:lnTo>
                      <a:lnTo>
                        <a:pt x="1608" y="2547"/>
                      </a:lnTo>
                      <a:lnTo>
                        <a:pt x="1616" y="2550"/>
                      </a:lnTo>
                      <a:lnTo>
                        <a:pt x="1621" y="2552"/>
                      </a:lnTo>
                      <a:lnTo>
                        <a:pt x="1627" y="2552"/>
                      </a:lnTo>
                      <a:lnTo>
                        <a:pt x="1633" y="2552"/>
                      </a:lnTo>
                      <a:lnTo>
                        <a:pt x="1639" y="2551"/>
                      </a:lnTo>
                      <a:lnTo>
                        <a:pt x="1653" y="2547"/>
                      </a:lnTo>
                      <a:lnTo>
                        <a:pt x="1666" y="2543"/>
                      </a:lnTo>
                      <a:lnTo>
                        <a:pt x="1679" y="2539"/>
                      </a:lnTo>
                      <a:lnTo>
                        <a:pt x="1689" y="2537"/>
                      </a:lnTo>
                      <a:lnTo>
                        <a:pt x="1694" y="2536"/>
                      </a:lnTo>
                      <a:lnTo>
                        <a:pt x="1698" y="2536"/>
                      </a:lnTo>
                      <a:lnTo>
                        <a:pt x="1701" y="2537"/>
                      </a:lnTo>
                      <a:lnTo>
                        <a:pt x="1705" y="2539"/>
                      </a:lnTo>
                      <a:lnTo>
                        <a:pt x="1713" y="2551"/>
                      </a:lnTo>
                      <a:lnTo>
                        <a:pt x="1724" y="2567"/>
                      </a:lnTo>
                      <a:lnTo>
                        <a:pt x="1728" y="2576"/>
                      </a:lnTo>
                      <a:lnTo>
                        <a:pt x="1733" y="2583"/>
                      </a:lnTo>
                      <a:lnTo>
                        <a:pt x="1736" y="2591"/>
                      </a:lnTo>
                      <a:lnTo>
                        <a:pt x="1737" y="2597"/>
                      </a:lnTo>
                      <a:lnTo>
                        <a:pt x="1738" y="2611"/>
                      </a:lnTo>
                      <a:lnTo>
                        <a:pt x="1737" y="2626"/>
                      </a:lnTo>
                      <a:lnTo>
                        <a:pt x="1737" y="2634"/>
                      </a:lnTo>
                      <a:lnTo>
                        <a:pt x="1737" y="2641"/>
                      </a:lnTo>
                      <a:lnTo>
                        <a:pt x="1738" y="2648"/>
                      </a:lnTo>
                      <a:lnTo>
                        <a:pt x="1739" y="2655"/>
                      </a:lnTo>
                      <a:lnTo>
                        <a:pt x="1742" y="2664"/>
                      </a:lnTo>
                      <a:lnTo>
                        <a:pt x="1746" y="2673"/>
                      </a:lnTo>
                      <a:lnTo>
                        <a:pt x="1750" y="2681"/>
                      </a:lnTo>
                      <a:lnTo>
                        <a:pt x="1754" y="2689"/>
                      </a:lnTo>
                      <a:lnTo>
                        <a:pt x="1759" y="2697"/>
                      </a:lnTo>
                      <a:lnTo>
                        <a:pt x="1763" y="2705"/>
                      </a:lnTo>
                      <a:lnTo>
                        <a:pt x="1766" y="2714"/>
                      </a:lnTo>
                      <a:lnTo>
                        <a:pt x="1769" y="2725"/>
                      </a:lnTo>
                      <a:lnTo>
                        <a:pt x="1771" y="2733"/>
                      </a:lnTo>
                      <a:lnTo>
                        <a:pt x="1774" y="2740"/>
                      </a:lnTo>
                      <a:lnTo>
                        <a:pt x="1777" y="2745"/>
                      </a:lnTo>
                      <a:lnTo>
                        <a:pt x="1780" y="2748"/>
                      </a:lnTo>
                      <a:lnTo>
                        <a:pt x="1783" y="2749"/>
                      </a:lnTo>
                      <a:lnTo>
                        <a:pt x="1787" y="2749"/>
                      </a:lnTo>
                      <a:lnTo>
                        <a:pt x="1791" y="2748"/>
                      </a:lnTo>
                      <a:lnTo>
                        <a:pt x="1794" y="2747"/>
                      </a:lnTo>
                      <a:lnTo>
                        <a:pt x="1803" y="2742"/>
                      </a:lnTo>
                      <a:lnTo>
                        <a:pt x="1811" y="2735"/>
                      </a:lnTo>
                      <a:lnTo>
                        <a:pt x="1816" y="2733"/>
                      </a:lnTo>
                      <a:lnTo>
                        <a:pt x="1820" y="2731"/>
                      </a:lnTo>
                      <a:lnTo>
                        <a:pt x="1823" y="2729"/>
                      </a:lnTo>
                      <a:lnTo>
                        <a:pt x="1828" y="2729"/>
                      </a:lnTo>
                      <a:lnTo>
                        <a:pt x="1835" y="2740"/>
                      </a:lnTo>
                      <a:lnTo>
                        <a:pt x="1843" y="2748"/>
                      </a:lnTo>
                      <a:lnTo>
                        <a:pt x="1850" y="2755"/>
                      </a:lnTo>
                      <a:lnTo>
                        <a:pt x="1857" y="2760"/>
                      </a:lnTo>
                      <a:lnTo>
                        <a:pt x="1862" y="2767"/>
                      </a:lnTo>
                      <a:lnTo>
                        <a:pt x="1868" y="2775"/>
                      </a:lnTo>
                      <a:lnTo>
                        <a:pt x="1869" y="2781"/>
                      </a:lnTo>
                      <a:lnTo>
                        <a:pt x="1870" y="2786"/>
                      </a:lnTo>
                      <a:lnTo>
                        <a:pt x="1871" y="2793"/>
                      </a:lnTo>
                      <a:lnTo>
                        <a:pt x="1871" y="2800"/>
                      </a:lnTo>
                      <a:lnTo>
                        <a:pt x="1865" y="2825"/>
                      </a:lnTo>
                      <a:lnTo>
                        <a:pt x="1861" y="2849"/>
                      </a:lnTo>
                      <a:lnTo>
                        <a:pt x="1859" y="2861"/>
                      </a:lnTo>
                      <a:lnTo>
                        <a:pt x="1857" y="2873"/>
                      </a:lnTo>
                      <a:lnTo>
                        <a:pt x="1854" y="2886"/>
                      </a:lnTo>
                      <a:lnTo>
                        <a:pt x="1848" y="2897"/>
                      </a:lnTo>
                      <a:lnTo>
                        <a:pt x="1846" y="2905"/>
                      </a:lnTo>
                      <a:lnTo>
                        <a:pt x="1845" y="2913"/>
                      </a:lnTo>
                      <a:lnTo>
                        <a:pt x="1844" y="2921"/>
                      </a:lnTo>
                      <a:lnTo>
                        <a:pt x="1845" y="2929"/>
                      </a:lnTo>
                      <a:lnTo>
                        <a:pt x="1848" y="2945"/>
                      </a:lnTo>
                      <a:lnTo>
                        <a:pt x="1852" y="2961"/>
                      </a:lnTo>
                      <a:lnTo>
                        <a:pt x="1859" y="2976"/>
                      </a:lnTo>
                      <a:lnTo>
                        <a:pt x="1864" y="2992"/>
                      </a:lnTo>
                      <a:lnTo>
                        <a:pt x="1867" y="3000"/>
                      </a:lnTo>
                      <a:lnTo>
                        <a:pt x="1869" y="3009"/>
                      </a:lnTo>
                      <a:lnTo>
                        <a:pt x="1870" y="3016"/>
                      </a:lnTo>
                      <a:lnTo>
                        <a:pt x="1871" y="3024"/>
                      </a:lnTo>
                      <a:lnTo>
                        <a:pt x="1870" y="3031"/>
                      </a:lnTo>
                      <a:lnTo>
                        <a:pt x="1868" y="3039"/>
                      </a:lnTo>
                      <a:lnTo>
                        <a:pt x="1864" y="3045"/>
                      </a:lnTo>
                      <a:lnTo>
                        <a:pt x="1862" y="3053"/>
                      </a:lnTo>
                      <a:lnTo>
                        <a:pt x="1859" y="3059"/>
                      </a:lnTo>
                      <a:lnTo>
                        <a:pt x="1859" y="3066"/>
                      </a:lnTo>
                      <a:lnTo>
                        <a:pt x="1859" y="3068"/>
                      </a:lnTo>
                      <a:lnTo>
                        <a:pt x="1860" y="3071"/>
                      </a:lnTo>
                      <a:lnTo>
                        <a:pt x="1861" y="3075"/>
                      </a:lnTo>
                      <a:lnTo>
                        <a:pt x="1863" y="3078"/>
                      </a:lnTo>
                      <a:lnTo>
                        <a:pt x="1882" y="3093"/>
                      </a:lnTo>
                      <a:lnTo>
                        <a:pt x="1900" y="3107"/>
                      </a:lnTo>
                      <a:lnTo>
                        <a:pt x="1910" y="3113"/>
                      </a:lnTo>
                      <a:lnTo>
                        <a:pt x="1918" y="3121"/>
                      </a:lnTo>
                      <a:lnTo>
                        <a:pt x="1927" y="3130"/>
                      </a:lnTo>
                      <a:lnTo>
                        <a:pt x="1934" y="3138"/>
                      </a:lnTo>
                      <a:lnTo>
                        <a:pt x="1931" y="3197"/>
                      </a:lnTo>
                      <a:lnTo>
                        <a:pt x="1931" y="3197"/>
                      </a:lnTo>
                      <a:lnTo>
                        <a:pt x="1896" y="3200"/>
                      </a:lnTo>
                      <a:lnTo>
                        <a:pt x="1885" y="3206"/>
                      </a:lnTo>
                      <a:lnTo>
                        <a:pt x="1874" y="3213"/>
                      </a:lnTo>
                      <a:lnTo>
                        <a:pt x="1869" y="3217"/>
                      </a:lnTo>
                      <a:lnTo>
                        <a:pt x="1865" y="3221"/>
                      </a:lnTo>
                      <a:lnTo>
                        <a:pt x="1862" y="3227"/>
                      </a:lnTo>
                      <a:lnTo>
                        <a:pt x="1859" y="3232"/>
                      </a:lnTo>
                      <a:lnTo>
                        <a:pt x="1858" y="3240"/>
                      </a:lnTo>
                      <a:lnTo>
                        <a:pt x="1857" y="3246"/>
                      </a:lnTo>
                      <a:lnTo>
                        <a:pt x="1857" y="3254"/>
                      </a:lnTo>
                      <a:lnTo>
                        <a:pt x="1857" y="3261"/>
                      </a:lnTo>
                      <a:lnTo>
                        <a:pt x="1858" y="3275"/>
                      </a:lnTo>
                      <a:lnTo>
                        <a:pt x="1859" y="3291"/>
                      </a:lnTo>
                      <a:lnTo>
                        <a:pt x="1854" y="3301"/>
                      </a:lnTo>
                      <a:lnTo>
                        <a:pt x="1846" y="3312"/>
                      </a:lnTo>
                      <a:lnTo>
                        <a:pt x="1837" y="3323"/>
                      </a:lnTo>
                      <a:lnTo>
                        <a:pt x="1825" y="3334"/>
                      </a:lnTo>
                      <a:lnTo>
                        <a:pt x="1814" y="3342"/>
                      </a:lnTo>
                      <a:lnTo>
                        <a:pt x="1802" y="3350"/>
                      </a:lnTo>
                      <a:lnTo>
                        <a:pt x="1795" y="3352"/>
                      </a:lnTo>
                      <a:lnTo>
                        <a:pt x="1790" y="3354"/>
                      </a:lnTo>
                      <a:lnTo>
                        <a:pt x="1783" y="3355"/>
                      </a:lnTo>
                      <a:lnTo>
                        <a:pt x="1778" y="3356"/>
                      </a:lnTo>
                      <a:lnTo>
                        <a:pt x="1765" y="3357"/>
                      </a:lnTo>
                      <a:lnTo>
                        <a:pt x="1755" y="3359"/>
                      </a:lnTo>
                      <a:lnTo>
                        <a:pt x="1752" y="3361"/>
                      </a:lnTo>
                      <a:lnTo>
                        <a:pt x="1749" y="3362"/>
                      </a:lnTo>
                      <a:lnTo>
                        <a:pt x="1746" y="3364"/>
                      </a:lnTo>
                      <a:lnTo>
                        <a:pt x="1743" y="3366"/>
                      </a:lnTo>
                      <a:lnTo>
                        <a:pt x="1740" y="3372"/>
                      </a:lnTo>
                      <a:lnTo>
                        <a:pt x="1738" y="3380"/>
                      </a:lnTo>
                      <a:lnTo>
                        <a:pt x="1737" y="3390"/>
                      </a:lnTo>
                      <a:lnTo>
                        <a:pt x="1737" y="3404"/>
                      </a:lnTo>
                      <a:lnTo>
                        <a:pt x="1737" y="3414"/>
                      </a:lnTo>
                      <a:lnTo>
                        <a:pt x="1738" y="3422"/>
                      </a:lnTo>
                      <a:lnTo>
                        <a:pt x="1739" y="3431"/>
                      </a:lnTo>
                      <a:lnTo>
                        <a:pt x="1741" y="3438"/>
                      </a:lnTo>
                      <a:lnTo>
                        <a:pt x="1747" y="3454"/>
                      </a:lnTo>
                      <a:lnTo>
                        <a:pt x="1753" y="3467"/>
                      </a:lnTo>
                      <a:lnTo>
                        <a:pt x="1768" y="3494"/>
                      </a:lnTo>
                      <a:lnTo>
                        <a:pt x="1782" y="3523"/>
                      </a:lnTo>
                      <a:lnTo>
                        <a:pt x="1788" y="3540"/>
                      </a:lnTo>
                      <a:lnTo>
                        <a:pt x="1793" y="3556"/>
                      </a:lnTo>
                      <a:lnTo>
                        <a:pt x="1796" y="3572"/>
                      </a:lnTo>
                      <a:lnTo>
                        <a:pt x="1801" y="3591"/>
                      </a:lnTo>
                      <a:lnTo>
                        <a:pt x="1802" y="3597"/>
                      </a:lnTo>
                      <a:lnTo>
                        <a:pt x="1806" y="3603"/>
                      </a:lnTo>
                      <a:lnTo>
                        <a:pt x="1810" y="3607"/>
                      </a:lnTo>
                      <a:lnTo>
                        <a:pt x="1816" y="3610"/>
                      </a:lnTo>
                      <a:lnTo>
                        <a:pt x="1829" y="3618"/>
                      </a:lnTo>
                      <a:lnTo>
                        <a:pt x="1843" y="3623"/>
                      </a:lnTo>
                      <a:lnTo>
                        <a:pt x="1856" y="3630"/>
                      </a:lnTo>
                      <a:lnTo>
                        <a:pt x="1867" y="3636"/>
                      </a:lnTo>
                      <a:lnTo>
                        <a:pt x="1870" y="3639"/>
                      </a:lnTo>
                      <a:lnTo>
                        <a:pt x="1872" y="3644"/>
                      </a:lnTo>
                      <a:lnTo>
                        <a:pt x="1873" y="3649"/>
                      </a:lnTo>
                      <a:lnTo>
                        <a:pt x="1873" y="3654"/>
                      </a:lnTo>
                      <a:lnTo>
                        <a:pt x="1868" y="3675"/>
                      </a:lnTo>
                      <a:lnTo>
                        <a:pt x="1863" y="3696"/>
                      </a:lnTo>
                      <a:lnTo>
                        <a:pt x="1859" y="3716"/>
                      </a:lnTo>
                      <a:lnTo>
                        <a:pt x="1855" y="3737"/>
                      </a:lnTo>
                      <a:lnTo>
                        <a:pt x="1855" y="3737"/>
                      </a:lnTo>
                      <a:lnTo>
                        <a:pt x="1851" y="3741"/>
                      </a:lnTo>
                      <a:lnTo>
                        <a:pt x="1848" y="3745"/>
                      </a:lnTo>
                      <a:lnTo>
                        <a:pt x="1847" y="3750"/>
                      </a:lnTo>
                      <a:lnTo>
                        <a:pt x="1845" y="3754"/>
                      </a:lnTo>
                      <a:lnTo>
                        <a:pt x="1844" y="3765"/>
                      </a:lnTo>
                      <a:lnTo>
                        <a:pt x="1843" y="3774"/>
                      </a:lnTo>
                      <a:lnTo>
                        <a:pt x="1844" y="3796"/>
                      </a:lnTo>
                      <a:lnTo>
                        <a:pt x="1846" y="3815"/>
                      </a:lnTo>
                      <a:lnTo>
                        <a:pt x="1845" y="3833"/>
                      </a:lnTo>
                      <a:lnTo>
                        <a:pt x="1843" y="3848"/>
                      </a:lnTo>
                      <a:lnTo>
                        <a:pt x="1838" y="3863"/>
                      </a:lnTo>
                      <a:lnTo>
                        <a:pt x="1832" y="3879"/>
                      </a:lnTo>
                      <a:lnTo>
                        <a:pt x="1827" y="3892"/>
                      </a:lnTo>
                      <a:lnTo>
                        <a:pt x="1819" y="3907"/>
                      </a:lnTo>
                      <a:lnTo>
                        <a:pt x="1811" y="3922"/>
                      </a:lnTo>
                      <a:lnTo>
                        <a:pt x="1804" y="3933"/>
                      </a:lnTo>
                      <a:lnTo>
                        <a:pt x="1796" y="3941"/>
                      </a:lnTo>
                      <a:lnTo>
                        <a:pt x="1788" y="3946"/>
                      </a:lnTo>
                      <a:lnTo>
                        <a:pt x="1779" y="3950"/>
                      </a:lnTo>
                      <a:lnTo>
                        <a:pt x="1770" y="3954"/>
                      </a:lnTo>
                      <a:lnTo>
                        <a:pt x="1751" y="3958"/>
                      </a:lnTo>
                      <a:lnTo>
                        <a:pt x="1730" y="3966"/>
                      </a:lnTo>
                      <a:lnTo>
                        <a:pt x="1721" y="3970"/>
                      </a:lnTo>
                      <a:lnTo>
                        <a:pt x="1712" y="3975"/>
                      </a:lnTo>
                      <a:lnTo>
                        <a:pt x="1705" y="3982"/>
                      </a:lnTo>
                      <a:lnTo>
                        <a:pt x="1698" y="3989"/>
                      </a:lnTo>
                      <a:lnTo>
                        <a:pt x="1690" y="3997"/>
                      </a:lnTo>
                      <a:lnTo>
                        <a:pt x="1684" y="4004"/>
                      </a:lnTo>
                      <a:lnTo>
                        <a:pt x="1676" y="4010"/>
                      </a:lnTo>
                      <a:lnTo>
                        <a:pt x="1668" y="4015"/>
                      </a:lnTo>
                      <a:lnTo>
                        <a:pt x="1655" y="4021"/>
                      </a:lnTo>
                      <a:lnTo>
                        <a:pt x="1645" y="4026"/>
                      </a:lnTo>
                      <a:lnTo>
                        <a:pt x="1642" y="4029"/>
                      </a:lnTo>
                      <a:lnTo>
                        <a:pt x="1640" y="4034"/>
                      </a:lnTo>
                      <a:lnTo>
                        <a:pt x="1640" y="4041"/>
                      </a:lnTo>
                      <a:lnTo>
                        <a:pt x="1640" y="4051"/>
                      </a:lnTo>
                      <a:lnTo>
                        <a:pt x="1641" y="4067"/>
                      </a:lnTo>
                      <a:lnTo>
                        <a:pt x="1642" y="4081"/>
                      </a:lnTo>
                      <a:lnTo>
                        <a:pt x="1642" y="4094"/>
                      </a:lnTo>
                      <a:lnTo>
                        <a:pt x="1641" y="4107"/>
                      </a:lnTo>
                      <a:lnTo>
                        <a:pt x="1638" y="4120"/>
                      </a:lnTo>
                      <a:lnTo>
                        <a:pt x="1634" y="4133"/>
                      </a:lnTo>
                      <a:lnTo>
                        <a:pt x="1630" y="4147"/>
                      </a:lnTo>
                      <a:lnTo>
                        <a:pt x="1624" y="4162"/>
                      </a:lnTo>
                      <a:lnTo>
                        <a:pt x="1617" y="4178"/>
                      </a:lnTo>
                      <a:lnTo>
                        <a:pt x="1608" y="4193"/>
                      </a:lnTo>
                      <a:lnTo>
                        <a:pt x="1600" y="4209"/>
                      </a:lnTo>
                      <a:lnTo>
                        <a:pt x="1589" y="4221"/>
                      </a:lnTo>
                      <a:lnTo>
                        <a:pt x="1585" y="4227"/>
                      </a:lnTo>
                      <a:lnTo>
                        <a:pt x="1580" y="4230"/>
                      </a:lnTo>
                      <a:lnTo>
                        <a:pt x="1575" y="4232"/>
                      </a:lnTo>
                      <a:lnTo>
                        <a:pt x="1570" y="4234"/>
                      </a:lnTo>
                      <a:lnTo>
                        <a:pt x="1560" y="4236"/>
                      </a:lnTo>
                      <a:lnTo>
                        <a:pt x="1551" y="4237"/>
                      </a:lnTo>
                      <a:lnTo>
                        <a:pt x="1548" y="4238"/>
                      </a:lnTo>
                      <a:lnTo>
                        <a:pt x="1546" y="4240"/>
                      </a:lnTo>
                      <a:lnTo>
                        <a:pt x="1544" y="4242"/>
                      </a:lnTo>
                      <a:lnTo>
                        <a:pt x="1543" y="4246"/>
                      </a:lnTo>
                      <a:lnTo>
                        <a:pt x="1544" y="4252"/>
                      </a:lnTo>
                      <a:lnTo>
                        <a:pt x="1546" y="4258"/>
                      </a:lnTo>
                      <a:lnTo>
                        <a:pt x="1549" y="4267"/>
                      </a:lnTo>
                      <a:lnTo>
                        <a:pt x="1553" y="4278"/>
                      </a:lnTo>
                      <a:lnTo>
                        <a:pt x="1559" y="4291"/>
                      </a:lnTo>
                      <a:lnTo>
                        <a:pt x="1562" y="4302"/>
                      </a:lnTo>
                      <a:lnTo>
                        <a:pt x="1562" y="4307"/>
                      </a:lnTo>
                      <a:lnTo>
                        <a:pt x="1560" y="4311"/>
                      </a:lnTo>
                      <a:lnTo>
                        <a:pt x="1559" y="4313"/>
                      </a:lnTo>
                      <a:lnTo>
                        <a:pt x="1555" y="4315"/>
                      </a:lnTo>
                      <a:lnTo>
                        <a:pt x="1552" y="4317"/>
                      </a:lnTo>
                      <a:lnTo>
                        <a:pt x="1548" y="4318"/>
                      </a:lnTo>
                      <a:lnTo>
                        <a:pt x="1539" y="4320"/>
                      </a:lnTo>
                      <a:lnTo>
                        <a:pt x="1533" y="4323"/>
                      </a:lnTo>
                      <a:lnTo>
                        <a:pt x="1527" y="4328"/>
                      </a:lnTo>
                      <a:lnTo>
                        <a:pt x="1523" y="4333"/>
                      </a:lnTo>
                      <a:lnTo>
                        <a:pt x="1519" y="4338"/>
                      </a:lnTo>
                      <a:lnTo>
                        <a:pt x="1516" y="4344"/>
                      </a:lnTo>
                      <a:lnTo>
                        <a:pt x="1510" y="4348"/>
                      </a:lnTo>
                      <a:lnTo>
                        <a:pt x="1505" y="4353"/>
                      </a:lnTo>
                      <a:lnTo>
                        <a:pt x="1489" y="4360"/>
                      </a:lnTo>
                      <a:lnTo>
                        <a:pt x="1472" y="4367"/>
                      </a:lnTo>
                      <a:lnTo>
                        <a:pt x="1460" y="4376"/>
                      </a:lnTo>
                      <a:lnTo>
                        <a:pt x="1449" y="4385"/>
                      </a:lnTo>
                      <a:lnTo>
                        <a:pt x="1436" y="4393"/>
                      </a:lnTo>
                      <a:lnTo>
                        <a:pt x="1423" y="4401"/>
                      </a:lnTo>
                      <a:lnTo>
                        <a:pt x="1406" y="4404"/>
                      </a:lnTo>
                      <a:lnTo>
                        <a:pt x="1389" y="4405"/>
                      </a:lnTo>
                      <a:lnTo>
                        <a:pt x="1385" y="4406"/>
                      </a:lnTo>
                      <a:lnTo>
                        <a:pt x="1380" y="4408"/>
                      </a:lnTo>
                      <a:lnTo>
                        <a:pt x="1377" y="4409"/>
                      </a:lnTo>
                      <a:lnTo>
                        <a:pt x="1375" y="4412"/>
                      </a:lnTo>
                      <a:lnTo>
                        <a:pt x="1373" y="4415"/>
                      </a:lnTo>
                      <a:lnTo>
                        <a:pt x="1372" y="4419"/>
                      </a:lnTo>
                      <a:lnTo>
                        <a:pt x="1372" y="4423"/>
                      </a:lnTo>
                      <a:lnTo>
                        <a:pt x="1373" y="4429"/>
                      </a:lnTo>
                      <a:lnTo>
                        <a:pt x="1376" y="4437"/>
                      </a:lnTo>
                      <a:lnTo>
                        <a:pt x="1380" y="4446"/>
                      </a:lnTo>
                      <a:lnTo>
                        <a:pt x="1386" y="4454"/>
                      </a:lnTo>
                      <a:lnTo>
                        <a:pt x="1390" y="4462"/>
                      </a:lnTo>
                      <a:lnTo>
                        <a:pt x="1396" y="4471"/>
                      </a:lnTo>
                      <a:lnTo>
                        <a:pt x="1400" y="4479"/>
                      </a:lnTo>
                      <a:lnTo>
                        <a:pt x="1402" y="4487"/>
                      </a:lnTo>
                      <a:lnTo>
                        <a:pt x="1403" y="4496"/>
                      </a:lnTo>
                      <a:lnTo>
                        <a:pt x="1403" y="4507"/>
                      </a:lnTo>
                      <a:lnTo>
                        <a:pt x="1402" y="4517"/>
                      </a:lnTo>
                      <a:lnTo>
                        <a:pt x="1403" y="4523"/>
                      </a:lnTo>
                      <a:lnTo>
                        <a:pt x="1404" y="4528"/>
                      </a:lnTo>
                      <a:lnTo>
                        <a:pt x="1406" y="4534"/>
                      </a:lnTo>
                      <a:lnTo>
                        <a:pt x="1411" y="4538"/>
                      </a:lnTo>
                      <a:lnTo>
                        <a:pt x="1422" y="4548"/>
                      </a:lnTo>
                      <a:lnTo>
                        <a:pt x="1433" y="4556"/>
                      </a:lnTo>
                      <a:lnTo>
                        <a:pt x="1445" y="4566"/>
                      </a:lnTo>
                      <a:lnTo>
                        <a:pt x="1455" y="4576"/>
                      </a:lnTo>
                      <a:lnTo>
                        <a:pt x="1468" y="4583"/>
                      </a:lnTo>
                      <a:lnTo>
                        <a:pt x="1484" y="4593"/>
                      </a:lnTo>
                      <a:lnTo>
                        <a:pt x="1486" y="4595"/>
                      </a:lnTo>
                      <a:lnTo>
                        <a:pt x="1489" y="4599"/>
                      </a:lnTo>
                      <a:lnTo>
                        <a:pt x="1491" y="4604"/>
                      </a:lnTo>
                      <a:lnTo>
                        <a:pt x="1493" y="4608"/>
                      </a:lnTo>
                      <a:lnTo>
                        <a:pt x="1494" y="4618"/>
                      </a:lnTo>
                      <a:lnTo>
                        <a:pt x="1495" y="4626"/>
                      </a:lnTo>
                      <a:lnTo>
                        <a:pt x="1494" y="4633"/>
                      </a:lnTo>
                      <a:lnTo>
                        <a:pt x="1490" y="4642"/>
                      </a:lnTo>
                      <a:lnTo>
                        <a:pt x="1484" y="4650"/>
                      </a:lnTo>
                      <a:lnTo>
                        <a:pt x="1479" y="4659"/>
                      </a:lnTo>
                      <a:lnTo>
                        <a:pt x="1465" y="4677"/>
                      </a:lnTo>
                      <a:lnTo>
                        <a:pt x="1455" y="4690"/>
                      </a:lnTo>
                      <a:lnTo>
                        <a:pt x="1451" y="4697"/>
                      </a:lnTo>
                      <a:lnTo>
                        <a:pt x="1447" y="4703"/>
                      </a:lnTo>
                      <a:lnTo>
                        <a:pt x="1445" y="4710"/>
                      </a:lnTo>
                      <a:lnTo>
                        <a:pt x="1444" y="4717"/>
                      </a:lnTo>
                      <a:lnTo>
                        <a:pt x="1442" y="4724"/>
                      </a:lnTo>
                      <a:lnTo>
                        <a:pt x="1441" y="4730"/>
                      </a:lnTo>
                      <a:lnTo>
                        <a:pt x="1439" y="4736"/>
                      </a:lnTo>
                      <a:lnTo>
                        <a:pt x="1435" y="4741"/>
                      </a:lnTo>
                      <a:lnTo>
                        <a:pt x="1431" y="4745"/>
                      </a:lnTo>
                      <a:lnTo>
                        <a:pt x="1427" y="4747"/>
                      </a:lnTo>
                      <a:lnTo>
                        <a:pt x="1423" y="4750"/>
                      </a:lnTo>
                      <a:lnTo>
                        <a:pt x="1418" y="4750"/>
                      </a:lnTo>
                      <a:lnTo>
                        <a:pt x="1410" y="4751"/>
                      </a:lnTo>
                      <a:lnTo>
                        <a:pt x="1402" y="4750"/>
                      </a:lnTo>
                      <a:lnTo>
                        <a:pt x="1399" y="4751"/>
                      </a:lnTo>
                      <a:lnTo>
                        <a:pt x="1397" y="4752"/>
                      </a:lnTo>
                      <a:lnTo>
                        <a:pt x="1393" y="4753"/>
                      </a:lnTo>
                      <a:lnTo>
                        <a:pt x="1392" y="4756"/>
                      </a:lnTo>
                      <a:lnTo>
                        <a:pt x="1390" y="4760"/>
                      </a:lnTo>
                      <a:lnTo>
                        <a:pt x="1390" y="4766"/>
                      </a:lnTo>
                      <a:lnTo>
                        <a:pt x="1390" y="4773"/>
                      </a:lnTo>
                      <a:lnTo>
                        <a:pt x="1390" y="4783"/>
                      </a:lnTo>
                      <a:lnTo>
                        <a:pt x="1390" y="4787"/>
                      </a:lnTo>
                      <a:lnTo>
                        <a:pt x="1389" y="4792"/>
                      </a:lnTo>
                      <a:lnTo>
                        <a:pt x="1387" y="4797"/>
                      </a:lnTo>
                      <a:lnTo>
                        <a:pt x="1384" y="4803"/>
                      </a:lnTo>
                      <a:lnTo>
                        <a:pt x="1375" y="4814"/>
                      </a:lnTo>
                      <a:lnTo>
                        <a:pt x="1364" y="4826"/>
                      </a:lnTo>
                      <a:lnTo>
                        <a:pt x="1359" y="4831"/>
                      </a:lnTo>
                      <a:lnTo>
                        <a:pt x="1353" y="4834"/>
                      </a:lnTo>
                      <a:lnTo>
                        <a:pt x="1349" y="4837"/>
                      </a:lnTo>
                      <a:lnTo>
                        <a:pt x="1344" y="4838"/>
                      </a:lnTo>
                      <a:lnTo>
                        <a:pt x="1339" y="4839"/>
                      </a:lnTo>
                      <a:lnTo>
                        <a:pt x="1335" y="4837"/>
                      </a:lnTo>
                      <a:lnTo>
                        <a:pt x="1332" y="4834"/>
                      </a:lnTo>
                      <a:lnTo>
                        <a:pt x="1329" y="4828"/>
                      </a:lnTo>
                      <a:lnTo>
                        <a:pt x="1323" y="4815"/>
                      </a:lnTo>
                      <a:lnTo>
                        <a:pt x="1319" y="4806"/>
                      </a:lnTo>
                      <a:lnTo>
                        <a:pt x="1316" y="4803"/>
                      </a:lnTo>
                      <a:lnTo>
                        <a:pt x="1314" y="4799"/>
                      </a:lnTo>
                      <a:lnTo>
                        <a:pt x="1310" y="4798"/>
                      </a:lnTo>
                      <a:lnTo>
                        <a:pt x="1308" y="4797"/>
                      </a:lnTo>
                      <a:lnTo>
                        <a:pt x="1302" y="4796"/>
                      </a:lnTo>
                      <a:lnTo>
                        <a:pt x="1296" y="4797"/>
                      </a:lnTo>
                      <a:lnTo>
                        <a:pt x="1290" y="4800"/>
                      </a:lnTo>
                      <a:lnTo>
                        <a:pt x="1284" y="4806"/>
                      </a:lnTo>
                      <a:lnTo>
                        <a:pt x="1271" y="4818"/>
                      </a:lnTo>
                      <a:lnTo>
                        <a:pt x="1260" y="4831"/>
                      </a:lnTo>
                      <a:lnTo>
                        <a:pt x="1253" y="4837"/>
                      </a:lnTo>
                      <a:lnTo>
                        <a:pt x="1247" y="4841"/>
                      </a:lnTo>
                      <a:lnTo>
                        <a:pt x="1241" y="4846"/>
                      </a:lnTo>
                      <a:lnTo>
                        <a:pt x="1235" y="4848"/>
                      </a:lnTo>
                      <a:lnTo>
                        <a:pt x="1228" y="4847"/>
                      </a:lnTo>
                      <a:lnTo>
                        <a:pt x="1220" y="4844"/>
                      </a:lnTo>
                      <a:lnTo>
                        <a:pt x="1212" y="4839"/>
                      </a:lnTo>
                      <a:lnTo>
                        <a:pt x="1203" y="4834"/>
                      </a:lnTo>
                      <a:lnTo>
                        <a:pt x="1186" y="4823"/>
                      </a:lnTo>
                      <a:lnTo>
                        <a:pt x="1171" y="4814"/>
                      </a:lnTo>
                      <a:lnTo>
                        <a:pt x="1164" y="4812"/>
                      </a:lnTo>
                      <a:lnTo>
                        <a:pt x="1157" y="4812"/>
                      </a:lnTo>
                      <a:lnTo>
                        <a:pt x="1149" y="4811"/>
                      </a:lnTo>
                      <a:lnTo>
                        <a:pt x="1141" y="4811"/>
                      </a:lnTo>
                      <a:lnTo>
                        <a:pt x="1133" y="4811"/>
                      </a:lnTo>
                      <a:lnTo>
                        <a:pt x="1127" y="4811"/>
                      </a:lnTo>
                      <a:lnTo>
                        <a:pt x="1120" y="4810"/>
                      </a:lnTo>
                      <a:lnTo>
                        <a:pt x="1115" y="4808"/>
                      </a:lnTo>
                      <a:lnTo>
                        <a:pt x="1110" y="4804"/>
                      </a:lnTo>
                      <a:lnTo>
                        <a:pt x="1106" y="4799"/>
                      </a:lnTo>
                      <a:lnTo>
                        <a:pt x="1104" y="4795"/>
                      </a:lnTo>
                      <a:lnTo>
                        <a:pt x="1101" y="4790"/>
                      </a:lnTo>
                      <a:lnTo>
                        <a:pt x="1099" y="4785"/>
                      </a:lnTo>
                      <a:lnTo>
                        <a:pt x="1096" y="4780"/>
                      </a:lnTo>
                      <a:lnTo>
                        <a:pt x="1093" y="4777"/>
                      </a:lnTo>
                      <a:lnTo>
                        <a:pt x="1090" y="4772"/>
                      </a:lnTo>
                      <a:lnTo>
                        <a:pt x="1087" y="4771"/>
                      </a:lnTo>
                      <a:lnTo>
                        <a:pt x="1085" y="4770"/>
                      </a:lnTo>
                      <a:lnTo>
                        <a:pt x="1082" y="4769"/>
                      </a:lnTo>
                      <a:lnTo>
                        <a:pt x="1079" y="4769"/>
                      </a:lnTo>
                      <a:lnTo>
                        <a:pt x="1075" y="4771"/>
                      </a:lnTo>
                      <a:lnTo>
                        <a:pt x="1069" y="4772"/>
                      </a:lnTo>
                      <a:lnTo>
                        <a:pt x="1064" y="4773"/>
                      </a:lnTo>
                      <a:lnTo>
                        <a:pt x="1058" y="4772"/>
                      </a:lnTo>
                      <a:lnTo>
                        <a:pt x="1054" y="4771"/>
                      </a:lnTo>
                      <a:lnTo>
                        <a:pt x="1051" y="4770"/>
                      </a:lnTo>
                      <a:lnTo>
                        <a:pt x="1048" y="4767"/>
                      </a:lnTo>
                      <a:lnTo>
                        <a:pt x="1044" y="4763"/>
                      </a:lnTo>
                      <a:lnTo>
                        <a:pt x="1031" y="4747"/>
                      </a:lnTo>
                      <a:lnTo>
                        <a:pt x="1019" y="4733"/>
                      </a:lnTo>
                      <a:lnTo>
                        <a:pt x="1012" y="4726"/>
                      </a:lnTo>
                      <a:lnTo>
                        <a:pt x="1006" y="4719"/>
                      </a:lnTo>
                      <a:lnTo>
                        <a:pt x="998" y="4713"/>
                      </a:lnTo>
                      <a:lnTo>
                        <a:pt x="988" y="4706"/>
                      </a:lnTo>
                      <a:lnTo>
                        <a:pt x="981" y="4701"/>
                      </a:lnTo>
                      <a:lnTo>
                        <a:pt x="973" y="4698"/>
                      </a:lnTo>
                      <a:lnTo>
                        <a:pt x="967" y="4696"/>
                      </a:lnTo>
                      <a:lnTo>
                        <a:pt x="961" y="4693"/>
                      </a:lnTo>
                      <a:lnTo>
                        <a:pt x="956" y="4693"/>
                      </a:lnTo>
                      <a:lnTo>
                        <a:pt x="952" y="4693"/>
                      </a:lnTo>
                      <a:lnTo>
                        <a:pt x="947" y="4695"/>
                      </a:lnTo>
                      <a:lnTo>
                        <a:pt x="943" y="4696"/>
                      </a:lnTo>
                      <a:lnTo>
                        <a:pt x="934" y="4700"/>
                      </a:lnTo>
                      <a:lnTo>
                        <a:pt x="925" y="4705"/>
                      </a:lnTo>
                      <a:lnTo>
                        <a:pt x="914" y="4711"/>
                      </a:lnTo>
                      <a:lnTo>
                        <a:pt x="900" y="4715"/>
                      </a:lnTo>
                      <a:lnTo>
                        <a:pt x="894" y="4716"/>
                      </a:lnTo>
                      <a:lnTo>
                        <a:pt x="889" y="4716"/>
                      </a:lnTo>
                      <a:lnTo>
                        <a:pt x="881" y="4716"/>
                      </a:lnTo>
                      <a:lnTo>
                        <a:pt x="874" y="4715"/>
                      </a:lnTo>
                      <a:lnTo>
                        <a:pt x="858" y="4711"/>
                      </a:lnTo>
                      <a:lnTo>
                        <a:pt x="842" y="4705"/>
                      </a:lnTo>
                      <a:lnTo>
                        <a:pt x="825" y="4699"/>
                      </a:lnTo>
                      <a:lnTo>
                        <a:pt x="811" y="4690"/>
                      </a:lnTo>
                      <a:lnTo>
                        <a:pt x="805" y="4686"/>
                      </a:lnTo>
                      <a:lnTo>
                        <a:pt x="800" y="4680"/>
                      </a:lnTo>
                      <a:lnTo>
                        <a:pt x="796" y="4676"/>
                      </a:lnTo>
                      <a:lnTo>
                        <a:pt x="794" y="4671"/>
                      </a:lnTo>
                      <a:lnTo>
                        <a:pt x="782" y="4658"/>
                      </a:lnTo>
                      <a:lnTo>
                        <a:pt x="771" y="4645"/>
                      </a:lnTo>
                      <a:lnTo>
                        <a:pt x="765" y="4639"/>
                      </a:lnTo>
                      <a:lnTo>
                        <a:pt x="759" y="4634"/>
                      </a:lnTo>
                      <a:lnTo>
                        <a:pt x="753" y="4629"/>
                      </a:lnTo>
                      <a:lnTo>
                        <a:pt x="745" y="4624"/>
                      </a:lnTo>
                      <a:lnTo>
                        <a:pt x="740" y="4621"/>
                      </a:lnTo>
                      <a:lnTo>
                        <a:pt x="735" y="4620"/>
                      </a:lnTo>
                      <a:lnTo>
                        <a:pt x="730" y="4620"/>
                      </a:lnTo>
                      <a:lnTo>
                        <a:pt x="726" y="4621"/>
                      </a:lnTo>
                      <a:lnTo>
                        <a:pt x="723" y="4622"/>
                      </a:lnTo>
                      <a:lnTo>
                        <a:pt x="718" y="4625"/>
                      </a:lnTo>
                      <a:lnTo>
                        <a:pt x="715" y="4628"/>
                      </a:lnTo>
                      <a:lnTo>
                        <a:pt x="713" y="4631"/>
                      </a:lnTo>
                      <a:lnTo>
                        <a:pt x="707" y="4638"/>
                      </a:lnTo>
                      <a:lnTo>
                        <a:pt x="702" y="4645"/>
                      </a:lnTo>
                      <a:lnTo>
                        <a:pt x="699" y="4647"/>
                      </a:lnTo>
                      <a:lnTo>
                        <a:pt x="697" y="4649"/>
                      </a:lnTo>
                      <a:lnTo>
                        <a:pt x="694" y="4650"/>
                      </a:lnTo>
                      <a:lnTo>
                        <a:pt x="691" y="4651"/>
                      </a:lnTo>
                      <a:lnTo>
                        <a:pt x="687" y="4650"/>
                      </a:lnTo>
                      <a:lnTo>
                        <a:pt x="683" y="4647"/>
                      </a:lnTo>
                      <a:lnTo>
                        <a:pt x="677" y="4643"/>
                      </a:lnTo>
                      <a:lnTo>
                        <a:pt x="673" y="4637"/>
                      </a:lnTo>
                      <a:lnTo>
                        <a:pt x="669" y="4632"/>
                      </a:lnTo>
                      <a:lnTo>
                        <a:pt x="665" y="4625"/>
                      </a:lnTo>
                      <a:lnTo>
                        <a:pt x="662" y="4620"/>
                      </a:lnTo>
                      <a:lnTo>
                        <a:pt x="661" y="4616"/>
                      </a:lnTo>
                      <a:lnTo>
                        <a:pt x="661" y="4606"/>
                      </a:lnTo>
                      <a:lnTo>
                        <a:pt x="660" y="4593"/>
                      </a:lnTo>
                      <a:lnTo>
                        <a:pt x="659" y="4587"/>
                      </a:lnTo>
                      <a:lnTo>
                        <a:pt x="658" y="4581"/>
                      </a:lnTo>
                      <a:lnTo>
                        <a:pt x="655" y="4577"/>
                      </a:lnTo>
                      <a:lnTo>
                        <a:pt x="651" y="4575"/>
                      </a:lnTo>
                      <a:lnTo>
                        <a:pt x="647" y="4575"/>
                      </a:lnTo>
                      <a:lnTo>
                        <a:pt x="643" y="4576"/>
                      </a:lnTo>
                      <a:lnTo>
                        <a:pt x="640" y="4577"/>
                      </a:lnTo>
                      <a:lnTo>
                        <a:pt x="637" y="4579"/>
                      </a:lnTo>
                      <a:lnTo>
                        <a:pt x="633" y="4587"/>
                      </a:lnTo>
                      <a:lnTo>
                        <a:pt x="630" y="4596"/>
                      </a:lnTo>
                      <a:lnTo>
                        <a:pt x="626" y="4615"/>
                      </a:lnTo>
                      <a:lnTo>
                        <a:pt x="622" y="4628"/>
                      </a:lnTo>
                      <a:lnTo>
                        <a:pt x="619" y="4631"/>
                      </a:lnTo>
                      <a:lnTo>
                        <a:pt x="616" y="4634"/>
                      </a:lnTo>
                      <a:lnTo>
                        <a:pt x="613" y="4635"/>
                      </a:lnTo>
                      <a:lnTo>
                        <a:pt x="608" y="4635"/>
                      </a:lnTo>
                      <a:lnTo>
                        <a:pt x="600" y="4632"/>
                      </a:lnTo>
                      <a:lnTo>
                        <a:pt x="591" y="4625"/>
                      </a:lnTo>
                      <a:lnTo>
                        <a:pt x="581" y="4619"/>
                      </a:lnTo>
                      <a:lnTo>
                        <a:pt x="572" y="4611"/>
                      </a:lnTo>
                      <a:lnTo>
                        <a:pt x="567" y="4608"/>
                      </a:lnTo>
                      <a:lnTo>
                        <a:pt x="563" y="4606"/>
                      </a:lnTo>
                      <a:lnTo>
                        <a:pt x="559" y="4604"/>
                      </a:lnTo>
                      <a:lnTo>
                        <a:pt x="554" y="4604"/>
                      </a:lnTo>
                      <a:lnTo>
                        <a:pt x="551" y="4604"/>
                      </a:lnTo>
                      <a:lnTo>
                        <a:pt x="548" y="4604"/>
                      </a:lnTo>
                      <a:lnTo>
                        <a:pt x="545" y="4606"/>
                      </a:lnTo>
                      <a:lnTo>
                        <a:pt x="541" y="4608"/>
                      </a:lnTo>
                      <a:lnTo>
                        <a:pt x="536" y="4614"/>
                      </a:lnTo>
                      <a:lnTo>
                        <a:pt x="532" y="4621"/>
                      </a:lnTo>
                      <a:lnTo>
                        <a:pt x="522" y="4636"/>
                      </a:lnTo>
                      <a:lnTo>
                        <a:pt x="514" y="4648"/>
                      </a:lnTo>
                      <a:lnTo>
                        <a:pt x="512" y="4651"/>
                      </a:lnTo>
                      <a:lnTo>
                        <a:pt x="509" y="4652"/>
                      </a:lnTo>
                      <a:lnTo>
                        <a:pt x="506" y="4655"/>
                      </a:lnTo>
                      <a:lnTo>
                        <a:pt x="502" y="4656"/>
                      </a:lnTo>
                      <a:lnTo>
                        <a:pt x="495" y="4656"/>
                      </a:lnTo>
                      <a:lnTo>
                        <a:pt x="487" y="4657"/>
                      </a:lnTo>
                      <a:lnTo>
                        <a:pt x="481" y="4657"/>
                      </a:lnTo>
                      <a:lnTo>
                        <a:pt x="473" y="4658"/>
                      </a:lnTo>
                      <a:lnTo>
                        <a:pt x="470" y="4660"/>
                      </a:lnTo>
                      <a:lnTo>
                        <a:pt x="468" y="4661"/>
                      </a:lnTo>
                      <a:lnTo>
                        <a:pt x="465" y="4664"/>
                      </a:lnTo>
                      <a:lnTo>
                        <a:pt x="462" y="4668"/>
                      </a:lnTo>
                      <a:lnTo>
                        <a:pt x="460" y="4671"/>
                      </a:lnTo>
                      <a:lnTo>
                        <a:pt x="459" y="4675"/>
                      </a:lnTo>
                      <a:lnTo>
                        <a:pt x="459" y="4679"/>
                      </a:lnTo>
                      <a:lnTo>
                        <a:pt x="459" y="4684"/>
                      </a:lnTo>
                      <a:lnTo>
                        <a:pt x="461" y="4692"/>
                      </a:lnTo>
                      <a:lnTo>
                        <a:pt x="463" y="4701"/>
                      </a:lnTo>
                      <a:lnTo>
                        <a:pt x="468" y="4710"/>
                      </a:lnTo>
                      <a:lnTo>
                        <a:pt x="471" y="4718"/>
                      </a:lnTo>
                      <a:lnTo>
                        <a:pt x="473" y="4727"/>
                      </a:lnTo>
                      <a:lnTo>
                        <a:pt x="473" y="4736"/>
                      </a:lnTo>
                      <a:lnTo>
                        <a:pt x="460" y="4771"/>
                      </a:lnTo>
                      <a:lnTo>
                        <a:pt x="460" y="4771"/>
                      </a:lnTo>
                      <a:lnTo>
                        <a:pt x="446" y="4753"/>
                      </a:lnTo>
                      <a:lnTo>
                        <a:pt x="429" y="4730"/>
                      </a:lnTo>
                      <a:lnTo>
                        <a:pt x="413" y="4712"/>
                      </a:lnTo>
                      <a:lnTo>
                        <a:pt x="401" y="4701"/>
                      </a:lnTo>
                      <a:lnTo>
                        <a:pt x="394" y="4696"/>
                      </a:lnTo>
                      <a:lnTo>
                        <a:pt x="388" y="4690"/>
                      </a:lnTo>
                      <a:lnTo>
                        <a:pt x="384" y="4684"/>
                      </a:lnTo>
                      <a:lnTo>
                        <a:pt x="380" y="4676"/>
                      </a:lnTo>
                      <a:lnTo>
                        <a:pt x="377" y="4669"/>
                      </a:lnTo>
                      <a:lnTo>
                        <a:pt x="375" y="4661"/>
                      </a:lnTo>
                      <a:lnTo>
                        <a:pt x="374" y="4653"/>
                      </a:lnTo>
                      <a:lnTo>
                        <a:pt x="373" y="4645"/>
                      </a:lnTo>
                      <a:lnTo>
                        <a:pt x="374" y="4609"/>
                      </a:lnTo>
                      <a:lnTo>
                        <a:pt x="376" y="4576"/>
                      </a:lnTo>
                      <a:lnTo>
                        <a:pt x="382" y="4556"/>
                      </a:lnTo>
                      <a:lnTo>
                        <a:pt x="387" y="4539"/>
                      </a:lnTo>
                      <a:lnTo>
                        <a:pt x="390" y="4531"/>
                      </a:lnTo>
                      <a:lnTo>
                        <a:pt x="395" y="4525"/>
                      </a:lnTo>
                      <a:lnTo>
                        <a:pt x="402" y="4517"/>
                      </a:lnTo>
                      <a:lnTo>
                        <a:pt x="411" y="4509"/>
                      </a:lnTo>
                      <a:lnTo>
                        <a:pt x="412" y="4510"/>
                      </a:lnTo>
                      <a:lnTo>
                        <a:pt x="414" y="4510"/>
                      </a:lnTo>
                      <a:lnTo>
                        <a:pt x="414" y="4520"/>
                      </a:lnTo>
                      <a:lnTo>
                        <a:pt x="413" y="4533"/>
                      </a:lnTo>
                      <a:lnTo>
                        <a:pt x="413" y="4539"/>
                      </a:lnTo>
                      <a:lnTo>
                        <a:pt x="414" y="4544"/>
                      </a:lnTo>
                      <a:lnTo>
                        <a:pt x="415" y="4545"/>
                      </a:lnTo>
                      <a:lnTo>
                        <a:pt x="416" y="4547"/>
                      </a:lnTo>
                      <a:lnTo>
                        <a:pt x="418" y="4547"/>
                      </a:lnTo>
                      <a:lnTo>
                        <a:pt x="420" y="4545"/>
                      </a:lnTo>
                      <a:lnTo>
                        <a:pt x="458" y="4524"/>
                      </a:lnTo>
                      <a:lnTo>
                        <a:pt x="461" y="4522"/>
                      </a:lnTo>
                      <a:lnTo>
                        <a:pt x="463" y="4518"/>
                      </a:lnTo>
                      <a:lnTo>
                        <a:pt x="466" y="4515"/>
                      </a:lnTo>
                      <a:lnTo>
                        <a:pt x="468" y="4512"/>
                      </a:lnTo>
                      <a:lnTo>
                        <a:pt x="471" y="4502"/>
                      </a:lnTo>
                      <a:lnTo>
                        <a:pt x="474" y="4493"/>
                      </a:lnTo>
                      <a:lnTo>
                        <a:pt x="478" y="4483"/>
                      </a:lnTo>
                      <a:lnTo>
                        <a:pt x="481" y="4473"/>
                      </a:lnTo>
                      <a:lnTo>
                        <a:pt x="483" y="4468"/>
                      </a:lnTo>
                      <a:lnTo>
                        <a:pt x="485" y="4464"/>
                      </a:lnTo>
                      <a:lnTo>
                        <a:pt x="488" y="4460"/>
                      </a:lnTo>
                      <a:lnTo>
                        <a:pt x="492" y="4457"/>
                      </a:lnTo>
                      <a:lnTo>
                        <a:pt x="515" y="4439"/>
                      </a:lnTo>
                      <a:lnTo>
                        <a:pt x="532" y="4423"/>
                      </a:lnTo>
                      <a:lnTo>
                        <a:pt x="539" y="4416"/>
                      </a:lnTo>
                      <a:lnTo>
                        <a:pt x="546" y="4405"/>
                      </a:lnTo>
                      <a:lnTo>
                        <a:pt x="551" y="4393"/>
                      </a:lnTo>
                      <a:lnTo>
                        <a:pt x="559" y="4377"/>
                      </a:lnTo>
                      <a:lnTo>
                        <a:pt x="564" y="4362"/>
                      </a:lnTo>
                      <a:lnTo>
                        <a:pt x="568" y="4346"/>
                      </a:lnTo>
                      <a:lnTo>
                        <a:pt x="572" y="4328"/>
                      </a:lnTo>
                      <a:lnTo>
                        <a:pt x="574" y="4310"/>
                      </a:lnTo>
                      <a:lnTo>
                        <a:pt x="577" y="4274"/>
                      </a:lnTo>
                      <a:lnTo>
                        <a:pt x="578" y="4242"/>
                      </a:lnTo>
                      <a:lnTo>
                        <a:pt x="577" y="4218"/>
                      </a:lnTo>
                      <a:lnTo>
                        <a:pt x="575" y="4183"/>
                      </a:lnTo>
                      <a:lnTo>
                        <a:pt x="575" y="4163"/>
                      </a:lnTo>
                      <a:lnTo>
                        <a:pt x="576" y="4148"/>
                      </a:lnTo>
                      <a:lnTo>
                        <a:pt x="577" y="4140"/>
                      </a:lnTo>
                      <a:lnTo>
                        <a:pt x="578" y="4135"/>
                      </a:lnTo>
                      <a:lnTo>
                        <a:pt x="580" y="4132"/>
                      </a:lnTo>
                      <a:lnTo>
                        <a:pt x="582" y="4130"/>
                      </a:lnTo>
                      <a:lnTo>
                        <a:pt x="586" y="4128"/>
                      </a:lnTo>
                      <a:lnTo>
                        <a:pt x="588" y="4125"/>
                      </a:lnTo>
                      <a:lnTo>
                        <a:pt x="590" y="4123"/>
                      </a:lnTo>
                      <a:lnTo>
                        <a:pt x="591" y="4120"/>
                      </a:lnTo>
                      <a:lnTo>
                        <a:pt x="591" y="4113"/>
                      </a:lnTo>
                      <a:lnTo>
                        <a:pt x="590" y="4106"/>
                      </a:lnTo>
                      <a:lnTo>
                        <a:pt x="589" y="4098"/>
                      </a:lnTo>
                      <a:lnTo>
                        <a:pt x="587" y="4090"/>
                      </a:lnTo>
                      <a:lnTo>
                        <a:pt x="586" y="4082"/>
                      </a:lnTo>
                      <a:lnTo>
                        <a:pt x="586" y="4074"/>
                      </a:lnTo>
                      <a:lnTo>
                        <a:pt x="586" y="4059"/>
                      </a:lnTo>
                      <a:lnTo>
                        <a:pt x="586" y="4047"/>
                      </a:lnTo>
                      <a:lnTo>
                        <a:pt x="592" y="4043"/>
                      </a:lnTo>
                      <a:lnTo>
                        <a:pt x="602" y="4041"/>
                      </a:lnTo>
                      <a:lnTo>
                        <a:pt x="604" y="4039"/>
                      </a:lnTo>
                      <a:lnTo>
                        <a:pt x="606" y="4037"/>
                      </a:lnTo>
                      <a:lnTo>
                        <a:pt x="607" y="4035"/>
                      </a:lnTo>
                      <a:lnTo>
                        <a:pt x="607" y="4032"/>
                      </a:lnTo>
                      <a:lnTo>
                        <a:pt x="606" y="4029"/>
                      </a:lnTo>
                      <a:lnTo>
                        <a:pt x="603" y="4026"/>
                      </a:lnTo>
                      <a:lnTo>
                        <a:pt x="593" y="4023"/>
                      </a:lnTo>
                      <a:lnTo>
                        <a:pt x="584" y="4021"/>
                      </a:lnTo>
                      <a:lnTo>
                        <a:pt x="580" y="4018"/>
                      </a:lnTo>
                      <a:lnTo>
                        <a:pt x="576" y="4017"/>
                      </a:lnTo>
                      <a:lnTo>
                        <a:pt x="573" y="4015"/>
                      </a:lnTo>
                      <a:lnTo>
                        <a:pt x="570" y="4012"/>
                      </a:lnTo>
                      <a:lnTo>
                        <a:pt x="566" y="4007"/>
                      </a:lnTo>
                      <a:lnTo>
                        <a:pt x="565" y="3999"/>
                      </a:lnTo>
                      <a:lnTo>
                        <a:pt x="564" y="3983"/>
                      </a:lnTo>
                      <a:lnTo>
                        <a:pt x="562" y="3966"/>
                      </a:lnTo>
                      <a:lnTo>
                        <a:pt x="554" y="3945"/>
                      </a:lnTo>
                      <a:lnTo>
                        <a:pt x="548" y="3924"/>
                      </a:lnTo>
                      <a:lnTo>
                        <a:pt x="547" y="3915"/>
                      </a:lnTo>
                      <a:lnTo>
                        <a:pt x="546" y="3904"/>
                      </a:lnTo>
                      <a:lnTo>
                        <a:pt x="546" y="3893"/>
                      </a:lnTo>
                      <a:lnTo>
                        <a:pt x="548" y="3882"/>
                      </a:lnTo>
                      <a:lnTo>
                        <a:pt x="543" y="3855"/>
                      </a:lnTo>
                      <a:lnTo>
                        <a:pt x="537" y="3829"/>
                      </a:lnTo>
                      <a:lnTo>
                        <a:pt x="533" y="3816"/>
                      </a:lnTo>
                      <a:lnTo>
                        <a:pt x="530" y="3804"/>
                      </a:lnTo>
                      <a:lnTo>
                        <a:pt x="528" y="3789"/>
                      </a:lnTo>
                      <a:lnTo>
                        <a:pt x="527" y="3777"/>
                      </a:lnTo>
                      <a:lnTo>
                        <a:pt x="524" y="3713"/>
                      </a:lnTo>
                      <a:lnTo>
                        <a:pt x="523" y="3702"/>
                      </a:lnTo>
                      <a:lnTo>
                        <a:pt x="521" y="3696"/>
                      </a:lnTo>
                      <a:lnTo>
                        <a:pt x="521" y="3692"/>
                      </a:lnTo>
                      <a:lnTo>
                        <a:pt x="523" y="3691"/>
                      </a:lnTo>
                      <a:lnTo>
                        <a:pt x="528" y="3690"/>
                      </a:lnTo>
                      <a:lnTo>
                        <a:pt x="536" y="3690"/>
                      </a:lnTo>
                      <a:lnTo>
                        <a:pt x="536" y="3689"/>
                      </a:lnTo>
                      <a:lnTo>
                        <a:pt x="536" y="3688"/>
                      </a:lnTo>
                      <a:lnTo>
                        <a:pt x="532" y="3680"/>
                      </a:lnTo>
                      <a:lnTo>
                        <a:pt x="528" y="3672"/>
                      </a:lnTo>
                      <a:lnTo>
                        <a:pt x="527" y="3662"/>
                      </a:lnTo>
                      <a:lnTo>
                        <a:pt x="525" y="3652"/>
                      </a:lnTo>
                      <a:lnTo>
                        <a:pt x="524" y="3643"/>
                      </a:lnTo>
                      <a:lnTo>
                        <a:pt x="523" y="3634"/>
                      </a:lnTo>
                      <a:lnTo>
                        <a:pt x="521" y="3626"/>
                      </a:lnTo>
                      <a:lnTo>
                        <a:pt x="518" y="3621"/>
                      </a:lnTo>
                      <a:lnTo>
                        <a:pt x="513" y="3616"/>
                      </a:lnTo>
                      <a:lnTo>
                        <a:pt x="510" y="3610"/>
                      </a:lnTo>
                      <a:lnTo>
                        <a:pt x="508" y="3605"/>
                      </a:lnTo>
                      <a:lnTo>
                        <a:pt x="507" y="3599"/>
                      </a:lnTo>
                      <a:lnTo>
                        <a:pt x="506" y="3590"/>
                      </a:lnTo>
                      <a:lnTo>
                        <a:pt x="508" y="3581"/>
                      </a:lnTo>
                      <a:lnTo>
                        <a:pt x="510" y="3570"/>
                      </a:lnTo>
                      <a:lnTo>
                        <a:pt x="513" y="3561"/>
                      </a:lnTo>
                      <a:lnTo>
                        <a:pt x="514" y="3549"/>
                      </a:lnTo>
                      <a:lnTo>
                        <a:pt x="514" y="3536"/>
                      </a:lnTo>
                      <a:lnTo>
                        <a:pt x="513" y="3522"/>
                      </a:lnTo>
                      <a:lnTo>
                        <a:pt x="511" y="3508"/>
                      </a:lnTo>
                      <a:lnTo>
                        <a:pt x="510" y="3494"/>
                      </a:lnTo>
                      <a:lnTo>
                        <a:pt x="510" y="3480"/>
                      </a:lnTo>
                      <a:lnTo>
                        <a:pt x="513" y="3481"/>
                      </a:lnTo>
                      <a:lnTo>
                        <a:pt x="518" y="3484"/>
                      </a:lnTo>
                      <a:lnTo>
                        <a:pt x="521" y="3488"/>
                      </a:lnTo>
                      <a:lnTo>
                        <a:pt x="524" y="3490"/>
                      </a:lnTo>
                      <a:lnTo>
                        <a:pt x="526" y="3491"/>
                      </a:lnTo>
                      <a:lnTo>
                        <a:pt x="528" y="3491"/>
                      </a:lnTo>
                      <a:lnTo>
                        <a:pt x="529" y="3490"/>
                      </a:lnTo>
                      <a:lnTo>
                        <a:pt x="530" y="3488"/>
                      </a:lnTo>
                      <a:lnTo>
                        <a:pt x="532" y="3484"/>
                      </a:lnTo>
                      <a:lnTo>
                        <a:pt x="532" y="3477"/>
                      </a:lnTo>
                      <a:lnTo>
                        <a:pt x="530" y="3471"/>
                      </a:lnTo>
                      <a:lnTo>
                        <a:pt x="528" y="3465"/>
                      </a:lnTo>
                      <a:lnTo>
                        <a:pt x="526" y="3461"/>
                      </a:lnTo>
                      <a:lnTo>
                        <a:pt x="523" y="3460"/>
                      </a:lnTo>
                      <a:lnTo>
                        <a:pt x="518" y="3459"/>
                      </a:lnTo>
                      <a:lnTo>
                        <a:pt x="513" y="3458"/>
                      </a:lnTo>
                      <a:lnTo>
                        <a:pt x="509" y="3456"/>
                      </a:lnTo>
                      <a:lnTo>
                        <a:pt x="506" y="3454"/>
                      </a:lnTo>
                      <a:lnTo>
                        <a:pt x="503" y="3450"/>
                      </a:lnTo>
                      <a:lnTo>
                        <a:pt x="501" y="3446"/>
                      </a:lnTo>
                      <a:lnTo>
                        <a:pt x="500" y="3443"/>
                      </a:lnTo>
                      <a:lnTo>
                        <a:pt x="499" y="3438"/>
                      </a:lnTo>
                      <a:lnTo>
                        <a:pt x="498" y="3419"/>
                      </a:lnTo>
                      <a:lnTo>
                        <a:pt x="497" y="3399"/>
                      </a:lnTo>
                      <a:lnTo>
                        <a:pt x="496" y="3389"/>
                      </a:lnTo>
                      <a:lnTo>
                        <a:pt x="495" y="3379"/>
                      </a:lnTo>
                      <a:lnTo>
                        <a:pt x="494" y="3370"/>
                      </a:lnTo>
                      <a:lnTo>
                        <a:pt x="492" y="3361"/>
                      </a:lnTo>
                      <a:lnTo>
                        <a:pt x="492" y="3357"/>
                      </a:lnTo>
                      <a:lnTo>
                        <a:pt x="493" y="3354"/>
                      </a:lnTo>
                      <a:lnTo>
                        <a:pt x="494" y="3351"/>
                      </a:lnTo>
                      <a:lnTo>
                        <a:pt x="496" y="3348"/>
                      </a:lnTo>
                      <a:lnTo>
                        <a:pt x="498" y="3346"/>
                      </a:lnTo>
                      <a:lnTo>
                        <a:pt x="500" y="3342"/>
                      </a:lnTo>
                      <a:lnTo>
                        <a:pt x="502" y="3339"/>
                      </a:lnTo>
                      <a:lnTo>
                        <a:pt x="502" y="3336"/>
                      </a:lnTo>
                      <a:lnTo>
                        <a:pt x="495" y="3336"/>
                      </a:lnTo>
                      <a:lnTo>
                        <a:pt x="488" y="3335"/>
                      </a:lnTo>
                      <a:lnTo>
                        <a:pt x="484" y="3334"/>
                      </a:lnTo>
                      <a:lnTo>
                        <a:pt x="481" y="3332"/>
                      </a:lnTo>
                      <a:lnTo>
                        <a:pt x="480" y="3330"/>
                      </a:lnTo>
                      <a:lnTo>
                        <a:pt x="479" y="3328"/>
                      </a:lnTo>
                      <a:lnTo>
                        <a:pt x="479" y="3325"/>
                      </a:lnTo>
                      <a:lnTo>
                        <a:pt x="479" y="3323"/>
                      </a:lnTo>
                      <a:lnTo>
                        <a:pt x="480" y="3315"/>
                      </a:lnTo>
                      <a:lnTo>
                        <a:pt x="481" y="3308"/>
                      </a:lnTo>
                      <a:lnTo>
                        <a:pt x="480" y="3305"/>
                      </a:lnTo>
                      <a:lnTo>
                        <a:pt x="479" y="3300"/>
                      </a:lnTo>
                      <a:lnTo>
                        <a:pt x="475" y="3296"/>
                      </a:lnTo>
                      <a:lnTo>
                        <a:pt x="472" y="3292"/>
                      </a:lnTo>
                      <a:lnTo>
                        <a:pt x="466" y="3287"/>
                      </a:lnTo>
                      <a:lnTo>
                        <a:pt x="460" y="3285"/>
                      </a:lnTo>
                      <a:lnTo>
                        <a:pt x="454" y="3284"/>
                      </a:lnTo>
                      <a:lnTo>
                        <a:pt x="447" y="3284"/>
                      </a:lnTo>
                      <a:lnTo>
                        <a:pt x="441" y="3284"/>
                      </a:lnTo>
                      <a:lnTo>
                        <a:pt x="434" y="3286"/>
                      </a:lnTo>
                      <a:lnTo>
                        <a:pt x="428" y="3288"/>
                      </a:lnTo>
                      <a:lnTo>
                        <a:pt x="422" y="3291"/>
                      </a:lnTo>
                      <a:lnTo>
                        <a:pt x="411" y="3292"/>
                      </a:lnTo>
                      <a:lnTo>
                        <a:pt x="390" y="3289"/>
                      </a:lnTo>
                      <a:lnTo>
                        <a:pt x="378" y="3288"/>
                      </a:lnTo>
                      <a:lnTo>
                        <a:pt x="368" y="3286"/>
                      </a:lnTo>
                      <a:lnTo>
                        <a:pt x="362" y="3285"/>
                      </a:lnTo>
                      <a:lnTo>
                        <a:pt x="358" y="3283"/>
                      </a:lnTo>
                      <a:lnTo>
                        <a:pt x="358" y="3282"/>
                      </a:lnTo>
                      <a:lnTo>
                        <a:pt x="359" y="3280"/>
                      </a:lnTo>
                      <a:lnTo>
                        <a:pt x="361" y="3279"/>
                      </a:lnTo>
                      <a:lnTo>
                        <a:pt x="363" y="3278"/>
                      </a:lnTo>
                      <a:lnTo>
                        <a:pt x="368" y="3274"/>
                      </a:lnTo>
                      <a:lnTo>
                        <a:pt x="372" y="3272"/>
                      </a:lnTo>
                      <a:lnTo>
                        <a:pt x="378" y="3267"/>
                      </a:lnTo>
                      <a:lnTo>
                        <a:pt x="382" y="3261"/>
                      </a:lnTo>
                      <a:lnTo>
                        <a:pt x="387" y="3257"/>
                      </a:lnTo>
                      <a:lnTo>
                        <a:pt x="389" y="3252"/>
                      </a:lnTo>
                      <a:lnTo>
                        <a:pt x="392" y="3241"/>
                      </a:lnTo>
                      <a:lnTo>
                        <a:pt x="394" y="3230"/>
                      </a:lnTo>
                      <a:lnTo>
                        <a:pt x="394" y="3219"/>
                      </a:lnTo>
                      <a:lnTo>
                        <a:pt x="394" y="3208"/>
                      </a:lnTo>
                      <a:lnTo>
                        <a:pt x="395" y="3202"/>
                      </a:lnTo>
                      <a:lnTo>
                        <a:pt x="397" y="3197"/>
                      </a:lnTo>
                      <a:lnTo>
                        <a:pt x="399" y="3191"/>
                      </a:lnTo>
                      <a:lnTo>
                        <a:pt x="401" y="3186"/>
                      </a:lnTo>
                      <a:lnTo>
                        <a:pt x="402" y="3172"/>
                      </a:lnTo>
                      <a:lnTo>
                        <a:pt x="404" y="3163"/>
                      </a:lnTo>
                      <a:lnTo>
                        <a:pt x="405" y="3160"/>
                      </a:lnTo>
                      <a:lnTo>
                        <a:pt x="406" y="3158"/>
                      </a:lnTo>
                      <a:lnTo>
                        <a:pt x="407" y="3157"/>
                      </a:lnTo>
                      <a:lnTo>
                        <a:pt x="409" y="3157"/>
                      </a:lnTo>
                      <a:lnTo>
                        <a:pt x="419" y="3160"/>
                      </a:lnTo>
                      <a:lnTo>
                        <a:pt x="431" y="3166"/>
                      </a:lnTo>
                      <a:lnTo>
                        <a:pt x="436" y="3167"/>
                      </a:lnTo>
                      <a:lnTo>
                        <a:pt x="442" y="3168"/>
                      </a:lnTo>
                      <a:lnTo>
                        <a:pt x="446" y="3168"/>
                      </a:lnTo>
                      <a:lnTo>
                        <a:pt x="451" y="3168"/>
                      </a:lnTo>
                      <a:lnTo>
                        <a:pt x="457" y="3165"/>
                      </a:lnTo>
                      <a:lnTo>
                        <a:pt x="462" y="3160"/>
                      </a:lnTo>
                      <a:lnTo>
                        <a:pt x="468" y="3154"/>
                      </a:lnTo>
                      <a:lnTo>
                        <a:pt x="473" y="3149"/>
                      </a:lnTo>
                      <a:lnTo>
                        <a:pt x="476" y="3146"/>
                      </a:lnTo>
                      <a:lnTo>
                        <a:pt x="481" y="3144"/>
                      </a:lnTo>
                      <a:lnTo>
                        <a:pt x="484" y="3143"/>
                      </a:lnTo>
                      <a:lnTo>
                        <a:pt x="488" y="3140"/>
                      </a:lnTo>
                      <a:lnTo>
                        <a:pt x="497" y="3139"/>
                      </a:lnTo>
                      <a:lnTo>
                        <a:pt x="503" y="3140"/>
                      </a:lnTo>
                      <a:lnTo>
                        <a:pt x="510" y="3141"/>
                      </a:lnTo>
                      <a:lnTo>
                        <a:pt x="515" y="3143"/>
                      </a:lnTo>
                      <a:lnTo>
                        <a:pt x="524" y="3147"/>
                      </a:lnTo>
                      <a:lnTo>
                        <a:pt x="532" y="3151"/>
                      </a:lnTo>
                      <a:lnTo>
                        <a:pt x="536" y="3153"/>
                      </a:lnTo>
                      <a:lnTo>
                        <a:pt x="539" y="3153"/>
                      </a:lnTo>
                      <a:lnTo>
                        <a:pt x="543" y="3153"/>
                      </a:lnTo>
                      <a:lnTo>
                        <a:pt x="548" y="3152"/>
                      </a:lnTo>
                      <a:lnTo>
                        <a:pt x="552" y="3149"/>
                      </a:lnTo>
                      <a:lnTo>
                        <a:pt x="557" y="3144"/>
                      </a:lnTo>
                      <a:lnTo>
                        <a:pt x="564" y="3137"/>
                      </a:lnTo>
                      <a:lnTo>
                        <a:pt x="572" y="3129"/>
                      </a:lnTo>
                      <a:lnTo>
                        <a:pt x="599" y="3098"/>
                      </a:lnTo>
                      <a:lnTo>
                        <a:pt x="623" y="3069"/>
                      </a:lnTo>
                      <a:lnTo>
                        <a:pt x="630" y="3062"/>
                      </a:lnTo>
                      <a:lnTo>
                        <a:pt x="634" y="3054"/>
                      </a:lnTo>
                      <a:lnTo>
                        <a:pt x="640" y="3045"/>
                      </a:lnTo>
                      <a:lnTo>
                        <a:pt x="643" y="3037"/>
                      </a:lnTo>
                      <a:lnTo>
                        <a:pt x="646" y="3028"/>
                      </a:lnTo>
                      <a:lnTo>
                        <a:pt x="648" y="3018"/>
                      </a:lnTo>
                      <a:lnTo>
                        <a:pt x="650" y="3008"/>
                      </a:lnTo>
                      <a:lnTo>
                        <a:pt x="650" y="2997"/>
                      </a:lnTo>
                      <a:lnTo>
                        <a:pt x="650" y="2986"/>
                      </a:lnTo>
                      <a:lnTo>
                        <a:pt x="649" y="2975"/>
                      </a:lnTo>
                      <a:lnTo>
                        <a:pt x="648" y="2967"/>
                      </a:lnTo>
                      <a:lnTo>
                        <a:pt x="646" y="2957"/>
                      </a:lnTo>
                      <a:lnTo>
                        <a:pt x="641" y="2940"/>
                      </a:lnTo>
                      <a:lnTo>
                        <a:pt x="633" y="2920"/>
                      </a:lnTo>
                      <a:lnTo>
                        <a:pt x="620" y="2896"/>
                      </a:lnTo>
                      <a:lnTo>
                        <a:pt x="605" y="2870"/>
                      </a:lnTo>
                      <a:lnTo>
                        <a:pt x="597" y="2857"/>
                      </a:lnTo>
                      <a:lnTo>
                        <a:pt x="591" y="2844"/>
                      </a:lnTo>
                      <a:lnTo>
                        <a:pt x="589" y="2838"/>
                      </a:lnTo>
                      <a:lnTo>
                        <a:pt x="587" y="2832"/>
                      </a:lnTo>
                      <a:lnTo>
                        <a:pt x="586" y="2826"/>
                      </a:lnTo>
                      <a:lnTo>
                        <a:pt x="584" y="2820"/>
                      </a:lnTo>
                      <a:lnTo>
                        <a:pt x="582" y="2803"/>
                      </a:lnTo>
                      <a:lnTo>
                        <a:pt x="578" y="2776"/>
                      </a:lnTo>
                      <a:lnTo>
                        <a:pt x="576" y="2762"/>
                      </a:lnTo>
                      <a:lnTo>
                        <a:pt x="573" y="2751"/>
                      </a:lnTo>
                      <a:lnTo>
                        <a:pt x="570" y="2742"/>
                      </a:lnTo>
                      <a:lnTo>
                        <a:pt x="569" y="2739"/>
                      </a:lnTo>
                      <a:lnTo>
                        <a:pt x="566" y="2743"/>
                      </a:lnTo>
                      <a:lnTo>
                        <a:pt x="563" y="2746"/>
                      </a:lnTo>
                      <a:lnTo>
                        <a:pt x="561" y="2748"/>
                      </a:lnTo>
                      <a:lnTo>
                        <a:pt x="557" y="2748"/>
                      </a:lnTo>
                      <a:lnTo>
                        <a:pt x="555" y="2747"/>
                      </a:lnTo>
                      <a:lnTo>
                        <a:pt x="553" y="2746"/>
                      </a:lnTo>
                      <a:lnTo>
                        <a:pt x="551" y="2743"/>
                      </a:lnTo>
                      <a:lnTo>
                        <a:pt x="550" y="2740"/>
                      </a:lnTo>
                      <a:lnTo>
                        <a:pt x="542" y="2724"/>
                      </a:lnTo>
                      <a:lnTo>
                        <a:pt x="536" y="2706"/>
                      </a:lnTo>
                      <a:lnTo>
                        <a:pt x="527" y="2693"/>
                      </a:lnTo>
                      <a:lnTo>
                        <a:pt x="515" y="2681"/>
                      </a:lnTo>
                      <a:lnTo>
                        <a:pt x="503" y="2668"/>
                      </a:lnTo>
                      <a:lnTo>
                        <a:pt x="491" y="2657"/>
                      </a:lnTo>
                      <a:lnTo>
                        <a:pt x="478" y="2645"/>
                      </a:lnTo>
                      <a:lnTo>
                        <a:pt x="463" y="2632"/>
                      </a:lnTo>
                      <a:lnTo>
                        <a:pt x="452" y="2620"/>
                      </a:lnTo>
                      <a:lnTo>
                        <a:pt x="441" y="2607"/>
                      </a:lnTo>
                      <a:lnTo>
                        <a:pt x="436" y="2600"/>
                      </a:lnTo>
                      <a:lnTo>
                        <a:pt x="432" y="2594"/>
                      </a:lnTo>
                      <a:lnTo>
                        <a:pt x="429" y="2587"/>
                      </a:lnTo>
                      <a:lnTo>
                        <a:pt x="427" y="2581"/>
                      </a:lnTo>
                      <a:lnTo>
                        <a:pt x="424" y="2568"/>
                      </a:lnTo>
                      <a:lnTo>
                        <a:pt x="422" y="2555"/>
                      </a:lnTo>
                      <a:lnTo>
                        <a:pt x="424" y="2542"/>
                      </a:lnTo>
                      <a:lnTo>
                        <a:pt x="426" y="2528"/>
                      </a:lnTo>
                      <a:lnTo>
                        <a:pt x="429" y="2514"/>
                      </a:lnTo>
                      <a:lnTo>
                        <a:pt x="433" y="2500"/>
                      </a:lnTo>
                      <a:lnTo>
                        <a:pt x="433" y="2490"/>
                      </a:lnTo>
                      <a:lnTo>
                        <a:pt x="433" y="2479"/>
                      </a:lnTo>
                      <a:lnTo>
                        <a:pt x="434" y="2469"/>
                      </a:lnTo>
                      <a:lnTo>
                        <a:pt x="435" y="2459"/>
                      </a:lnTo>
                      <a:lnTo>
                        <a:pt x="441" y="2460"/>
                      </a:lnTo>
                      <a:lnTo>
                        <a:pt x="447" y="2462"/>
                      </a:lnTo>
                      <a:lnTo>
                        <a:pt x="454" y="2466"/>
                      </a:lnTo>
                      <a:lnTo>
                        <a:pt x="461" y="2472"/>
                      </a:lnTo>
                      <a:lnTo>
                        <a:pt x="473" y="2484"/>
                      </a:lnTo>
                      <a:lnTo>
                        <a:pt x="483" y="2493"/>
                      </a:lnTo>
                      <a:lnTo>
                        <a:pt x="492" y="2505"/>
                      </a:lnTo>
                      <a:lnTo>
                        <a:pt x="499" y="2513"/>
                      </a:lnTo>
                      <a:lnTo>
                        <a:pt x="500" y="2513"/>
                      </a:lnTo>
                      <a:lnTo>
                        <a:pt x="502" y="2514"/>
                      </a:lnTo>
                      <a:lnTo>
                        <a:pt x="503" y="2513"/>
                      </a:lnTo>
                      <a:lnTo>
                        <a:pt x="505" y="2512"/>
                      </a:lnTo>
                      <a:lnTo>
                        <a:pt x="506" y="2508"/>
                      </a:lnTo>
                      <a:lnTo>
                        <a:pt x="507" y="2500"/>
                      </a:lnTo>
                      <a:lnTo>
                        <a:pt x="507" y="2493"/>
                      </a:lnTo>
                      <a:lnTo>
                        <a:pt x="509" y="2487"/>
                      </a:lnTo>
                      <a:lnTo>
                        <a:pt x="510" y="2482"/>
                      </a:lnTo>
                      <a:lnTo>
                        <a:pt x="513" y="2476"/>
                      </a:lnTo>
                      <a:lnTo>
                        <a:pt x="518" y="2465"/>
                      </a:lnTo>
                      <a:lnTo>
                        <a:pt x="523" y="2455"/>
                      </a:lnTo>
                      <a:lnTo>
                        <a:pt x="525" y="2445"/>
                      </a:lnTo>
                      <a:lnTo>
                        <a:pt x="527" y="2435"/>
                      </a:lnTo>
                      <a:lnTo>
                        <a:pt x="528" y="2425"/>
                      </a:lnTo>
                      <a:lnTo>
                        <a:pt x="529" y="2416"/>
                      </a:lnTo>
                      <a:lnTo>
                        <a:pt x="529" y="2395"/>
                      </a:lnTo>
                      <a:lnTo>
                        <a:pt x="530" y="2376"/>
                      </a:lnTo>
                      <a:lnTo>
                        <a:pt x="529" y="2373"/>
                      </a:lnTo>
                      <a:lnTo>
                        <a:pt x="528" y="2370"/>
                      </a:lnTo>
                      <a:lnTo>
                        <a:pt x="526" y="2368"/>
                      </a:lnTo>
                      <a:lnTo>
                        <a:pt x="524" y="2366"/>
                      </a:lnTo>
                      <a:lnTo>
                        <a:pt x="518" y="2363"/>
                      </a:lnTo>
                      <a:lnTo>
                        <a:pt x="510" y="2360"/>
                      </a:lnTo>
                      <a:lnTo>
                        <a:pt x="502" y="2357"/>
                      </a:lnTo>
                      <a:lnTo>
                        <a:pt x="495" y="2354"/>
                      </a:lnTo>
                      <a:lnTo>
                        <a:pt x="493" y="2352"/>
                      </a:lnTo>
                      <a:lnTo>
                        <a:pt x="491" y="2349"/>
                      </a:lnTo>
                      <a:lnTo>
                        <a:pt x="489" y="2347"/>
                      </a:lnTo>
                      <a:lnTo>
                        <a:pt x="488" y="2343"/>
                      </a:lnTo>
                      <a:lnTo>
                        <a:pt x="502" y="2344"/>
                      </a:lnTo>
                      <a:lnTo>
                        <a:pt x="529" y="2346"/>
                      </a:lnTo>
                      <a:lnTo>
                        <a:pt x="535" y="2346"/>
                      </a:lnTo>
                      <a:lnTo>
                        <a:pt x="541" y="2346"/>
                      </a:lnTo>
                      <a:lnTo>
                        <a:pt x="546" y="2343"/>
                      </a:lnTo>
                      <a:lnTo>
                        <a:pt x="550" y="2342"/>
                      </a:lnTo>
                      <a:lnTo>
                        <a:pt x="552" y="2340"/>
                      </a:lnTo>
                      <a:lnTo>
                        <a:pt x="552" y="2337"/>
                      </a:lnTo>
                      <a:lnTo>
                        <a:pt x="551" y="2333"/>
                      </a:lnTo>
                      <a:lnTo>
                        <a:pt x="547" y="2328"/>
                      </a:lnTo>
                      <a:lnTo>
                        <a:pt x="540" y="2320"/>
                      </a:lnTo>
                      <a:lnTo>
                        <a:pt x="537" y="2315"/>
                      </a:lnTo>
                      <a:lnTo>
                        <a:pt x="537" y="2311"/>
                      </a:lnTo>
                      <a:lnTo>
                        <a:pt x="538" y="2309"/>
                      </a:lnTo>
                      <a:lnTo>
                        <a:pt x="540" y="2307"/>
                      </a:lnTo>
                      <a:lnTo>
                        <a:pt x="543" y="2302"/>
                      </a:lnTo>
                      <a:lnTo>
                        <a:pt x="546" y="2297"/>
                      </a:lnTo>
                      <a:lnTo>
                        <a:pt x="546" y="2289"/>
                      </a:lnTo>
                      <a:lnTo>
                        <a:pt x="548" y="2282"/>
                      </a:lnTo>
                      <a:lnTo>
                        <a:pt x="551" y="2277"/>
                      </a:lnTo>
                      <a:lnTo>
                        <a:pt x="551" y="2274"/>
                      </a:lnTo>
                      <a:lnTo>
                        <a:pt x="551" y="2272"/>
                      </a:lnTo>
                      <a:lnTo>
                        <a:pt x="550" y="2268"/>
                      </a:lnTo>
                      <a:lnTo>
                        <a:pt x="547" y="2262"/>
                      </a:lnTo>
                      <a:lnTo>
                        <a:pt x="546" y="2260"/>
                      </a:lnTo>
                      <a:lnTo>
                        <a:pt x="546" y="2257"/>
                      </a:lnTo>
                      <a:lnTo>
                        <a:pt x="547" y="2255"/>
                      </a:lnTo>
                      <a:lnTo>
                        <a:pt x="548" y="2252"/>
                      </a:lnTo>
                      <a:lnTo>
                        <a:pt x="552" y="2244"/>
                      </a:lnTo>
                      <a:lnTo>
                        <a:pt x="557" y="2235"/>
                      </a:lnTo>
                      <a:lnTo>
                        <a:pt x="569" y="2220"/>
                      </a:lnTo>
                      <a:lnTo>
                        <a:pt x="577" y="2211"/>
                      </a:lnTo>
                      <a:lnTo>
                        <a:pt x="582" y="2202"/>
                      </a:lnTo>
                      <a:lnTo>
                        <a:pt x="586" y="2195"/>
                      </a:lnTo>
                      <a:lnTo>
                        <a:pt x="588" y="2190"/>
                      </a:lnTo>
                      <a:lnTo>
                        <a:pt x="589" y="2186"/>
                      </a:lnTo>
                      <a:lnTo>
                        <a:pt x="589" y="2181"/>
                      </a:lnTo>
                      <a:lnTo>
                        <a:pt x="588" y="2179"/>
                      </a:lnTo>
                      <a:lnTo>
                        <a:pt x="587" y="2177"/>
                      </a:lnTo>
                      <a:lnTo>
                        <a:pt x="584" y="2176"/>
                      </a:lnTo>
                      <a:lnTo>
                        <a:pt x="579" y="2174"/>
                      </a:lnTo>
                      <a:lnTo>
                        <a:pt x="572" y="2171"/>
                      </a:lnTo>
                      <a:lnTo>
                        <a:pt x="568" y="2169"/>
                      </a:lnTo>
                      <a:lnTo>
                        <a:pt x="565" y="2167"/>
                      </a:lnTo>
                      <a:lnTo>
                        <a:pt x="562" y="2164"/>
                      </a:lnTo>
                      <a:lnTo>
                        <a:pt x="559" y="2161"/>
                      </a:lnTo>
                      <a:lnTo>
                        <a:pt x="554" y="2155"/>
                      </a:lnTo>
                      <a:lnTo>
                        <a:pt x="550" y="2152"/>
                      </a:lnTo>
                      <a:lnTo>
                        <a:pt x="546" y="2149"/>
                      </a:lnTo>
                      <a:lnTo>
                        <a:pt x="540" y="2148"/>
                      </a:lnTo>
                      <a:lnTo>
                        <a:pt x="536" y="2146"/>
                      </a:lnTo>
                      <a:lnTo>
                        <a:pt x="530" y="2144"/>
                      </a:lnTo>
                      <a:lnTo>
                        <a:pt x="527" y="2141"/>
                      </a:lnTo>
                      <a:lnTo>
                        <a:pt x="524" y="2137"/>
                      </a:lnTo>
                      <a:lnTo>
                        <a:pt x="522" y="2130"/>
                      </a:lnTo>
                      <a:lnTo>
                        <a:pt x="523" y="2123"/>
                      </a:lnTo>
                      <a:lnTo>
                        <a:pt x="523" y="2121"/>
                      </a:lnTo>
                      <a:lnTo>
                        <a:pt x="522" y="2118"/>
                      </a:lnTo>
                      <a:lnTo>
                        <a:pt x="520" y="2114"/>
                      </a:lnTo>
                      <a:lnTo>
                        <a:pt x="516" y="2111"/>
                      </a:lnTo>
                      <a:lnTo>
                        <a:pt x="508" y="2105"/>
                      </a:lnTo>
                      <a:lnTo>
                        <a:pt x="500" y="2097"/>
                      </a:lnTo>
                      <a:lnTo>
                        <a:pt x="498" y="2093"/>
                      </a:lnTo>
                      <a:lnTo>
                        <a:pt x="498" y="2088"/>
                      </a:lnTo>
                      <a:lnTo>
                        <a:pt x="499" y="2083"/>
                      </a:lnTo>
                      <a:lnTo>
                        <a:pt x="503" y="2077"/>
                      </a:lnTo>
                      <a:lnTo>
                        <a:pt x="507" y="2071"/>
                      </a:lnTo>
                      <a:lnTo>
                        <a:pt x="508" y="2066"/>
                      </a:lnTo>
                      <a:lnTo>
                        <a:pt x="508" y="2061"/>
                      </a:lnTo>
                      <a:lnTo>
                        <a:pt x="507" y="2056"/>
                      </a:lnTo>
                      <a:lnTo>
                        <a:pt x="501" y="2045"/>
                      </a:lnTo>
                      <a:lnTo>
                        <a:pt x="497" y="2034"/>
                      </a:lnTo>
                      <a:lnTo>
                        <a:pt x="491" y="2036"/>
                      </a:lnTo>
                      <a:lnTo>
                        <a:pt x="487" y="2038"/>
                      </a:lnTo>
                      <a:lnTo>
                        <a:pt x="486" y="2038"/>
                      </a:lnTo>
                      <a:lnTo>
                        <a:pt x="484" y="2036"/>
                      </a:lnTo>
                      <a:lnTo>
                        <a:pt x="482" y="2032"/>
                      </a:lnTo>
                      <a:lnTo>
                        <a:pt x="479" y="2026"/>
                      </a:lnTo>
                      <a:lnTo>
                        <a:pt x="476" y="2024"/>
                      </a:lnTo>
                      <a:lnTo>
                        <a:pt x="473" y="2022"/>
                      </a:lnTo>
                      <a:lnTo>
                        <a:pt x="470" y="2019"/>
                      </a:lnTo>
                      <a:lnTo>
                        <a:pt x="467" y="2019"/>
                      </a:lnTo>
                      <a:lnTo>
                        <a:pt x="458" y="2018"/>
                      </a:lnTo>
                      <a:lnTo>
                        <a:pt x="448" y="2019"/>
                      </a:lnTo>
                      <a:lnTo>
                        <a:pt x="430" y="2025"/>
                      </a:lnTo>
                      <a:lnTo>
                        <a:pt x="416" y="2029"/>
                      </a:lnTo>
                      <a:lnTo>
                        <a:pt x="413" y="2030"/>
                      </a:lnTo>
                      <a:lnTo>
                        <a:pt x="409" y="2032"/>
                      </a:lnTo>
                      <a:lnTo>
                        <a:pt x="407" y="2034"/>
                      </a:lnTo>
                      <a:lnTo>
                        <a:pt x="405" y="2037"/>
                      </a:lnTo>
                      <a:lnTo>
                        <a:pt x="402" y="2043"/>
                      </a:lnTo>
                      <a:lnTo>
                        <a:pt x="400" y="2051"/>
                      </a:lnTo>
                      <a:lnTo>
                        <a:pt x="398" y="2066"/>
                      </a:lnTo>
                      <a:lnTo>
                        <a:pt x="397" y="2080"/>
                      </a:lnTo>
                      <a:lnTo>
                        <a:pt x="388" y="2081"/>
                      </a:lnTo>
                      <a:lnTo>
                        <a:pt x="380" y="2080"/>
                      </a:lnTo>
                      <a:lnTo>
                        <a:pt x="375" y="2079"/>
                      </a:lnTo>
                      <a:lnTo>
                        <a:pt x="372" y="2077"/>
                      </a:lnTo>
                      <a:lnTo>
                        <a:pt x="368" y="2073"/>
                      </a:lnTo>
                      <a:lnTo>
                        <a:pt x="366" y="2070"/>
                      </a:lnTo>
                      <a:lnTo>
                        <a:pt x="365" y="2066"/>
                      </a:lnTo>
                      <a:lnTo>
                        <a:pt x="365" y="2060"/>
                      </a:lnTo>
                      <a:lnTo>
                        <a:pt x="366" y="2050"/>
                      </a:lnTo>
                      <a:lnTo>
                        <a:pt x="367" y="2039"/>
                      </a:lnTo>
                      <a:lnTo>
                        <a:pt x="367" y="2033"/>
                      </a:lnTo>
                      <a:lnTo>
                        <a:pt x="367" y="2028"/>
                      </a:lnTo>
                      <a:lnTo>
                        <a:pt x="366" y="2023"/>
                      </a:lnTo>
                      <a:lnTo>
                        <a:pt x="365" y="2017"/>
                      </a:lnTo>
                      <a:lnTo>
                        <a:pt x="340" y="1960"/>
                      </a:lnTo>
                      <a:lnTo>
                        <a:pt x="331" y="1942"/>
                      </a:lnTo>
                      <a:lnTo>
                        <a:pt x="320" y="1926"/>
                      </a:lnTo>
                      <a:lnTo>
                        <a:pt x="310" y="1912"/>
                      </a:lnTo>
                      <a:lnTo>
                        <a:pt x="301" y="1896"/>
                      </a:lnTo>
                      <a:lnTo>
                        <a:pt x="292" y="1889"/>
                      </a:lnTo>
                      <a:lnTo>
                        <a:pt x="284" y="1882"/>
                      </a:lnTo>
                      <a:lnTo>
                        <a:pt x="276" y="1877"/>
                      </a:lnTo>
                      <a:lnTo>
                        <a:pt x="266" y="1871"/>
                      </a:lnTo>
                      <a:lnTo>
                        <a:pt x="255" y="1865"/>
                      </a:lnTo>
                      <a:lnTo>
                        <a:pt x="244" y="1856"/>
                      </a:lnTo>
                      <a:lnTo>
                        <a:pt x="239" y="1852"/>
                      </a:lnTo>
                      <a:lnTo>
                        <a:pt x="233" y="1849"/>
                      </a:lnTo>
                      <a:lnTo>
                        <a:pt x="230" y="1848"/>
                      </a:lnTo>
                      <a:lnTo>
                        <a:pt x="228" y="1848"/>
                      </a:lnTo>
                      <a:lnTo>
                        <a:pt x="226" y="1848"/>
                      </a:lnTo>
                      <a:lnTo>
                        <a:pt x="224" y="1849"/>
                      </a:lnTo>
                      <a:lnTo>
                        <a:pt x="220" y="1855"/>
                      </a:lnTo>
                      <a:lnTo>
                        <a:pt x="218" y="1868"/>
                      </a:lnTo>
                      <a:lnTo>
                        <a:pt x="215" y="1883"/>
                      </a:lnTo>
                      <a:lnTo>
                        <a:pt x="213" y="1893"/>
                      </a:lnTo>
                      <a:lnTo>
                        <a:pt x="212" y="1893"/>
                      </a:lnTo>
                      <a:lnTo>
                        <a:pt x="208" y="1889"/>
                      </a:lnTo>
                      <a:lnTo>
                        <a:pt x="203" y="1881"/>
                      </a:lnTo>
                      <a:lnTo>
                        <a:pt x="199" y="1871"/>
                      </a:lnTo>
                      <a:lnTo>
                        <a:pt x="196" y="1861"/>
                      </a:lnTo>
                      <a:lnTo>
                        <a:pt x="192" y="1849"/>
                      </a:lnTo>
                      <a:lnTo>
                        <a:pt x="191" y="1837"/>
                      </a:lnTo>
                      <a:lnTo>
                        <a:pt x="190" y="1825"/>
                      </a:lnTo>
                      <a:lnTo>
                        <a:pt x="191" y="1812"/>
                      </a:lnTo>
                      <a:lnTo>
                        <a:pt x="192" y="1801"/>
                      </a:lnTo>
                      <a:lnTo>
                        <a:pt x="196" y="1790"/>
                      </a:lnTo>
                      <a:lnTo>
                        <a:pt x="198" y="1786"/>
                      </a:lnTo>
                      <a:lnTo>
                        <a:pt x="200" y="1783"/>
                      </a:lnTo>
                      <a:lnTo>
                        <a:pt x="203" y="1780"/>
                      </a:lnTo>
                      <a:lnTo>
                        <a:pt x="206" y="1777"/>
                      </a:lnTo>
                      <a:lnTo>
                        <a:pt x="213" y="1774"/>
                      </a:lnTo>
                      <a:lnTo>
                        <a:pt x="219" y="1772"/>
                      </a:lnTo>
                      <a:lnTo>
                        <a:pt x="226" y="1770"/>
                      </a:lnTo>
                      <a:lnTo>
                        <a:pt x="232" y="1767"/>
                      </a:lnTo>
                      <a:lnTo>
                        <a:pt x="235" y="1764"/>
                      </a:lnTo>
                      <a:lnTo>
                        <a:pt x="237" y="1762"/>
                      </a:lnTo>
                      <a:lnTo>
                        <a:pt x="239" y="1759"/>
                      </a:lnTo>
                      <a:lnTo>
                        <a:pt x="240" y="1755"/>
                      </a:lnTo>
                      <a:lnTo>
                        <a:pt x="240" y="1747"/>
                      </a:lnTo>
                      <a:lnTo>
                        <a:pt x="240" y="1743"/>
                      </a:lnTo>
                      <a:lnTo>
                        <a:pt x="239" y="1739"/>
                      </a:lnTo>
                      <a:lnTo>
                        <a:pt x="236" y="1735"/>
                      </a:lnTo>
                      <a:lnTo>
                        <a:pt x="228" y="1731"/>
                      </a:lnTo>
                      <a:lnTo>
                        <a:pt x="217" y="1726"/>
                      </a:lnTo>
                      <a:lnTo>
                        <a:pt x="209" y="1720"/>
                      </a:lnTo>
                      <a:lnTo>
                        <a:pt x="198" y="1714"/>
                      </a:lnTo>
                      <a:lnTo>
                        <a:pt x="192" y="1710"/>
                      </a:lnTo>
                      <a:lnTo>
                        <a:pt x="188" y="1707"/>
                      </a:lnTo>
                      <a:lnTo>
                        <a:pt x="185" y="1703"/>
                      </a:lnTo>
                      <a:lnTo>
                        <a:pt x="182" y="1699"/>
                      </a:lnTo>
                      <a:lnTo>
                        <a:pt x="182" y="1696"/>
                      </a:lnTo>
                      <a:lnTo>
                        <a:pt x="182" y="1693"/>
                      </a:lnTo>
                      <a:lnTo>
                        <a:pt x="182" y="1691"/>
                      </a:lnTo>
                      <a:lnTo>
                        <a:pt x="184" y="1689"/>
                      </a:lnTo>
                      <a:lnTo>
                        <a:pt x="187" y="1683"/>
                      </a:lnTo>
                      <a:lnTo>
                        <a:pt x="190" y="1678"/>
                      </a:lnTo>
                      <a:lnTo>
                        <a:pt x="191" y="1676"/>
                      </a:lnTo>
                      <a:lnTo>
                        <a:pt x="192" y="1673"/>
                      </a:lnTo>
                      <a:lnTo>
                        <a:pt x="192" y="1671"/>
                      </a:lnTo>
                      <a:lnTo>
                        <a:pt x="192" y="1667"/>
                      </a:lnTo>
                      <a:lnTo>
                        <a:pt x="191" y="1665"/>
                      </a:lnTo>
                      <a:lnTo>
                        <a:pt x="189" y="1662"/>
                      </a:lnTo>
                      <a:lnTo>
                        <a:pt x="186" y="1659"/>
                      </a:lnTo>
                      <a:lnTo>
                        <a:pt x="182" y="1655"/>
                      </a:lnTo>
                      <a:lnTo>
                        <a:pt x="165" y="1644"/>
                      </a:lnTo>
                      <a:lnTo>
                        <a:pt x="150" y="1632"/>
                      </a:lnTo>
                      <a:lnTo>
                        <a:pt x="144" y="1625"/>
                      </a:lnTo>
                      <a:lnTo>
                        <a:pt x="136" y="1619"/>
                      </a:lnTo>
                      <a:lnTo>
                        <a:pt x="130" y="1611"/>
                      </a:lnTo>
                      <a:lnTo>
                        <a:pt x="123" y="1602"/>
                      </a:lnTo>
                      <a:lnTo>
                        <a:pt x="110" y="1586"/>
                      </a:lnTo>
                      <a:lnTo>
                        <a:pt x="96" y="1571"/>
                      </a:lnTo>
                      <a:lnTo>
                        <a:pt x="81" y="1556"/>
                      </a:lnTo>
                      <a:lnTo>
                        <a:pt x="66" y="1542"/>
                      </a:lnTo>
                      <a:lnTo>
                        <a:pt x="34" y="1516"/>
                      </a:lnTo>
                      <a:lnTo>
                        <a:pt x="0" y="1490"/>
                      </a:lnTo>
                      <a:lnTo>
                        <a:pt x="0" y="1490"/>
                      </a:lnTo>
                      <a:lnTo>
                        <a:pt x="77" y="1255"/>
                      </a:lnTo>
                      <a:lnTo>
                        <a:pt x="83" y="1251"/>
                      </a:lnTo>
                      <a:lnTo>
                        <a:pt x="89" y="1246"/>
                      </a:lnTo>
                      <a:lnTo>
                        <a:pt x="93" y="1241"/>
                      </a:lnTo>
                      <a:lnTo>
                        <a:pt x="96" y="1236"/>
                      </a:lnTo>
                      <a:lnTo>
                        <a:pt x="98" y="1234"/>
                      </a:lnTo>
                      <a:lnTo>
                        <a:pt x="101" y="1232"/>
                      </a:lnTo>
                      <a:lnTo>
                        <a:pt x="103" y="1232"/>
                      </a:lnTo>
                      <a:lnTo>
                        <a:pt x="105" y="1231"/>
                      </a:lnTo>
                      <a:lnTo>
                        <a:pt x="108" y="1232"/>
                      </a:lnTo>
                      <a:lnTo>
                        <a:pt x="111" y="1233"/>
                      </a:lnTo>
                      <a:lnTo>
                        <a:pt x="115" y="1235"/>
                      </a:lnTo>
                      <a:lnTo>
                        <a:pt x="119" y="1239"/>
                      </a:lnTo>
                      <a:lnTo>
                        <a:pt x="131" y="1247"/>
                      </a:lnTo>
                      <a:lnTo>
                        <a:pt x="143" y="1255"/>
                      </a:lnTo>
                      <a:lnTo>
                        <a:pt x="155" y="1263"/>
                      </a:lnTo>
                      <a:lnTo>
                        <a:pt x="165" y="1271"/>
                      </a:lnTo>
                      <a:lnTo>
                        <a:pt x="170" y="1266"/>
                      </a:lnTo>
                      <a:lnTo>
                        <a:pt x="176" y="1258"/>
                      </a:lnTo>
                      <a:lnTo>
                        <a:pt x="184" y="1251"/>
                      </a:lnTo>
                      <a:lnTo>
                        <a:pt x="189" y="1246"/>
                      </a:lnTo>
                      <a:lnTo>
                        <a:pt x="192" y="1243"/>
                      </a:lnTo>
                      <a:lnTo>
                        <a:pt x="195" y="1240"/>
                      </a:lnTo>
                      <a:lnTo>
                        <a:pt x="196" y="1237"/>
                      </a:lnTo>
                      <a:lnTo>
                        <a:pt x="196" y="1234"/>
                      </a:lnTo>
                      <a:lnTo>
                        <a:pt x="193" y="1229"/>
                      </a:lnTo>
                      <a:lnTo>
                        <a:pt x="190" y="1223"/>
                      </a:lnTo>
                      <a:lnTo>
                        <a:pt x="187" y="1218"/>
                      </a:lnTo>
                      <a:lnTo>
                        <a:pt x="185" y="1213"/>
                      </a:lnTo>
                      <a:lnTo>
                        <a:pt x="185" y="1209"/>
                      </a:lnTo>
                      <a:lnTo>
                        <a:pt x="186" y="1207"/>
                      </a:lnTo>
                      <a:lnTo>
                        <a:pt x="187" y="1204"/>
                      </a:lnTo>
                      <a:lnTo>
                        <a:pt x="189" y="1201"/>
                      </a:lnTo>
                      <a:lnTo>
                        <a:pt x="192" y="1196"/>
                      </a:lnTo>
                      <a:lnTo>
                        <a:pt x="195" y="1193"/>
                      </a:lnTo>
                      <a:lnTo>
                        <a:pt x="196" y="1189"/>
                      </a:lnTo>
                      <a:lnTo>
                        <a:pt x="195" y="1185"/>
                      </a:lnTo>
                      <a:lnTo>
                        <a:pt x="191" y="1175"/>
                      </a:lnTo>
                      <a:lnTo>
                        <a:pt x="186" y="1166"/>
                      </a:lnTo>
                      <a:lnTo>
                        <a:pt x="179" y="1156"/>
                      </a:lnTo>
                      <a:lnTo>
                        <a:pt x="173" y="1147"/>
                      </a:lnTo>
                      <a:lnTo>
                        <a:pt x="171" y="1141"/>
                      </a:lnTo>
                      <a:lnTo>
                        <a:pt x="168" y="1137"/>
                      </a:lnTo>
                      <a:lnTo>
                        <a:pt x="166" y="1132"/>
                      </a:lnTo>
                      <a:lnTo>
                        <a:pt x="165" y="1127"/>
                      </a:lnTo>
                      <a:lnTo>
                        <a:pt x="164" y="1114"/>
                      </a:lnTo>
                      <a:lnTo>
                        <a:pt x="163" y="1107"/>
                      </a:lnTo>
                      <a:lnTo>
                        <a:pt x="163" y="1104"/>
                      </a:lnTo>
                      <a:lnTo>
                        <a:pt x="161" y="1100"/>
                      </a:lnTo>
                      <a:lnTo>
                        <a:pt x="158" y="1096"/>
                      </a:lnTo>
                      <a:lnTo>
                        <a:pt x="154" y="1091"/>
                      </a:lnTo>
                      <a:lnTo>
                        <a:pt x="152" y="1087"/>
                      </a:lnTo>
                      <a:lnTo>
                        <a:pt x="152" y="1082"/>
                      </a:lnTo>
                      <a:lnTo>
                        <a:pt x="154" y="1077"/>
                      </a:lnTo>
                      <a:lnTo>
                        <a:pt x="156" y="1069"/>
                      </a:lnTo>
                      <a:lnTo>
                        <a:pt x="158" y="1062"/>
                      </a:lnTo>
                      <a:lnTo>
                        <a:pt x="159" y="1056"/>
                      </a:lnTo>
                      <a:lnTo>
                        <a:pt x="160" y="1050"/>
                      </a:lnTo>
                      <a:lnTo>
                        <a:pt x="159" y="1044"/>
                      </a:lnTo>
                      <a:lnTo>
                        <a:pt x="158" y="1037"/>
                      </a:lnTo>
                      <a:lnTo>
                        <a:pt x="157" y="1029"/>
                      </a:lnTo>
                      <a:lnTo>
                        <a:pt x="157" y="1023"/>
                      </a:lnTo>
                      <a:lnTo>
                        <a:pt x="158" y="1017"/>
                      </a:lnTo>
                      <a:lnTo>
                        <a:pt x="159" y="1013"/>
                      </a:lnTo>
                      <a:lnTo>
                        <a:pt x="161" y="1010"/>
                      </a:lnTo>
                      <a:lnTo>
                        <a:pt x="163" y="1006"/>
                      </a:lnTo>
                      <a:lnTo>
                        <a:pt x="165" y="1004"/>
                      </a:lnTo>
                      <a:lnTo>
                        <a:pt x="169" y="1002"/>
                      </a:lnTo>
                      <a:lnTo>
                        <a:pt x="172" y="1001"/>
                      </a:lnTo>
                      <a:lnTo>
                        <a:pt x="176" y="1001"/>
                      </a:lnTo>
                      <a:lnTo>
                        <a:pt x="179" y="1001"/>
                      </a:lnTo>
                      <a:lnTo>
                        <a:pt x="188" y="1003"/>
                      </a:lnTo>
                      <a:lnTo>
                        <a:pt x="198" y="1006"/>
                      </a:lnTo>
                      <a:lnTo>
                        <a:pt x="208" y="1012"/>
                      </a:lnTo>
                      <a:lnTo>
                        <a:pt x="217" y="1018"/>
                      </a:lnTo>
                      <a:lnTo>
                        <a:pt x="226" y="1026"/>
                      </a:lnTo>
                      <a:lnTo>
                        <a:pt x="236" y="1034"/>
                      </a:lnTo>
                      <a:lnTo>
                        <a:pt x="243" y="1043"/>
                      </a:lnTo>
                      <a:lnTo>
                        <a:pt x="251" y="1052"/>
                      </a:lnTo>
                      <a:lnTo>
                        <a:pt x="256" y="1060"/>
                      </a:lnTo>
                      <a:lnTo>
                        <a:pt x="259" y="1069"/>
                      </a:lnTo>
                      <a:lnTo>
                        <a:pt x="271" y="1100"/>
                      </a:lnTo>
                      <a:lnTo>
                        <a:pt x="284" y="1131"/>
                      </a:lnTo>
                      <a:lnTo>
                        <a:pt x="291" y="1145"/>
                      </a:lnTo>
                      <a:lnTo>
                        <a:pt x="299" y="1159"/>
                      </a:lnTo>
                      <a:lnTo>
                        <a:pt x="309" y="1173"/>
                      </a:lnTo>
                      <a:lnTo>
                        <a:pt x="320" y="1185"/>
                      </a:lnTo>
                      <a:lnTo>
                        <a:pt x="325" y="1189"/>
                      </a:lnTo>
                      <a:lnTo>
                        <a:pt x="331" y="1191"/>
                      </a:lnTo>
                      <a:lnTo>
                        <a:pt x="335" y="1190"/>
                      </a:lnTo>
                      <a:lnTo>
                        <a:pt x="339" y="1189"/>
                      </a:lnTo>
                      <a:lnTo>
                        <a:pt x="344" y="1185"/>
                      </a:lnTo>
                      <a:lnTo>
                        <a:pt x="348" y="1180"/>
                      </a:lnTo>
                      <a:lnTo>
                        <a:pt x="351" y="1175"/>
                      </a:lnTo>
                      <a:lnTo>
                        <a:pt x="355" y="1168"/>
                      </a:lnTo>
                      <a:lnTo>
                        <a:pt x="364" y="1156"/>
                      </a:lnTo>
                      <a:lnTo>
                        <a:pt x="373" y="1145"/>
                      </a:lnTo>
                      <a:lnTo>
                        <a:pt x="378" y="1139"/>
                      </a:lnTo>
                      <a:lnTo>
                        <a:pt x="384" y="1136"/>
                      </a:lnTo>
                      <a:lnTo>
                        <a:pt x="389" y="1134"/>
                      </a:lnTo>
                      <a:lnTo>
                        <a:pt x="395" y="1133"/>
                      </a:lnTo>
                      <a:lnTo>
                        <a:pt x="400" y="1133"/>
                      </a:lnTo>
                      <a:lnTo>
                        <a:pt x="403" y="1132"/>
                      </a:lnTo>
                      <a:lnTo>
                        <a:pt x="406" y="1129"/>
                      </a:lnTo>
                      <a:lnTo>
                        <a:pt x="409" y="1126"/>
                      </a:lnTo>
                      <a:lnTo>
                        <a:pt x="415" y="1120"/>
                      </a:lnTo>
                      <a:lnTo>
                        <a:pt x="419" y="1111"/>
                      </a:lnTo>
                      <a:lnTo>
                        <a:pt x="428" y="1092"/>
                      </a:lnTo>
                      <a:lnTo>
                        <a:pt x="438" y="1075"/>
                      </a:lnTo>
                      <a:lnTo>
                        <a:pt x="439" y="1072"/>
                      </a:lnTo>
                      <a:lnTo>
                        <a:pt x="440" y="1068"/>
                      </a:lnTo>
                      <a:lnTo>
                        <a:pt x="440" y="1065"/>
                      </a:lnTo>
                      <a:lnTo>
                        <a:pt x="439" y="1061"/>
                      </a:lnTo>
                      <a:lnTo>
                        <a:pt x="438" y="1054"/>
                      </a:lnTo>
                      <a:lnTo>
                        <a:pt x="438" y="1046"/>
                      </a:lnTo>
                      <a:lnTo>
                        <a:pt x="440" y="1043"/>
                      </a:lnTo>
                      <a:lnTo>
                        <a:pt x="442" y="1041"/>
                      </a:lnTo>
                      <a:lnTo>
                        <a:pt x="444" y="1040"/>
                      </a:lnTo>
                      <a:lnTo>
                        <a:pt x="446" y="1039"/>
                      </a:lnTo>
                      <a:lnTo>
                        <a:pt x="452" y="1037"/>
                      </a:lnTo>
                      <a:lnTo>
                        <a:pt x="457" y="1037"/>
                      </a:lnTo>
                      <a:lnTo>
                        <a:pt x="462" y="1035"/>
                      </a:lnTo>
                      <a:lnTo>
                        <a:pt x="468" y="1032"/>
                      </a:lnTo>
                      <a:lnTo>
                        <a:pt x="469" y="1030"/>
                      </a:lnTo>
                      <a:lnTo>
                        <a:pt x="470" y="1027"/>
                      </a:lnTo>
                      <a:lnTo>
                        <a:pt x="471" y="1024"/>
                      </a:lnTo>
                      <a:lnTo>
                        <a:pt x="472" y="1018"/>
                      </a:lnTo>
                      <a:lnTo>
                        <a:pt x="472" y="1012"/>
                      </a:lnTo>
                      <a:lnTo>
                        <a:pt x="474" y="1007"/>
                      </a:lnTo>
                      <a:lnTo>
                        <a:pt x="476" y="1004"/>
                      </a:lnTo>
                      <a:lnTo>
                        <a:pt x="480" y="1003"/>
                      </a:lnTo>
                      <a:lnTo>
                        <a:pt x="483" y="1002"/>
                      </a:lnTo>
                      <a:lnTo>
                        <a:pt x="486" y="1000"/>
                      </a:lnTo>
                      <a:lnTo>
                        <a:pt x="489" y="998"/>
                      </a:lnTo>
                      <a:lnTo>
                        <a:pt x="492" y="994"/>
                      </a:lnTo>
                      <a:lnTo>
                        <a:pt x="492" y="985"/>
                      </a:lnTo>
                      <a:lnTo>
                        <a:pt x="492" y="972"/>
                      </a:lnTo>
                      <a:lnTo>
                        <a:pt x="495" y="970"/>
                      </a:lnTo>
                      <a:lnTo>
                        <a:pt x="497" y="967"/>
                      </a:lnTo>
                      <a:lnTo>
                        <a:pt x="500" y="966"/>
                      </a:lnTo>
                      <a:lnTo>
                        <a:pt x="503" y="964"/>
                      </a:lnTo>
                      <a:lnTo>
                        <a:pt x="506" y="963"/>
                      </a:lnTo>
                      <a:lnTo>
                        <a:pt x="509" y="961"/>
                      </a:lnTo>
                      <a:lnTo>
                        <a:pt x="511" y="957"/>
                      </a:lnTo>
                      <a:lnTo>
                        <a:pt x="512" y="951"/>
                      </a:lnTo>
                      <a:lnTo>
                        <a:pt x="514" y="944"/>
                      </a:lnTo>
                      <a:lnTo>
                        <a:pt x="515" y="938"/>
                      </a:lnTo>
                      <a:lnTo>
                        <a:pt x="516" y="935"/>
                      </a:lnTo>
                      <a:lnTo>
                        <a:pt x="519" y="932"/>
                      </a:lnTo>
                      <a:lnTo>
                        <a:pt x="525" y="927"/>
                      </a:lnTo>
                      <a:lnTo>
                        <a:pt x="536" y="922"/>
                      </a:lnTo>
                      <a:lnTo>
                        <a:pt x="550" y="919"/>
                      </a:lnTo>
                      <a:lnTo>
                        <a:pt x="560" y="916"/>
                      </a:lnTo>
                      <a:lnTo>
                        <a:pt x="562" y="915"/>
                      </a:lnTo>
                      <a:lnTo>
                        <a:pt x="564" y="912"/>
                      </a:lnTo>
                      <a:lnTo>
                        <a:pt x="565" y="910"/>
                      </a:lnTo>
                      <a:lnTo>
                        <a:pt x="566" y="908"/>
                      </a:lnTo>
                      <a:lnTo>
                        <a:pt x="561" y="896"/>
                      </a:lnTo>
                      <a:lnTo>
                        <a:pt x="550" y="872"/>
                      </a:lnTo>
                      <a:lnTo>
                        <a:pt x="549" y="868"/>
                      </a:lnTo>
                      <a:lnTo>
                        <a:pt x="549" y="864"/>
                      </a:lnTo>
                      <a:lnTo>
                        <a:pt x="549" y="861"/>
                      </a:lnTo>
                      <a:lnTo>
                        <a:pt x="549" y="858"/>
                      </a:lnTo>
                      <a:lnTo>
                        <a:pt x="552" y="853"/>
                      </a:lnTo>
                      <a:lnTo>
                        <a:pt x="557" y="849"/>
                      </a:lnTo>
                      <a:lnTo>
                        <a:pt x="563" y="845"/>
                      </a:lnTo>
                      <a:lnTo>
                        <a:pt x="568" y="840"/>
                      </a:lnTo>
                      <a:lnTo>
                        <a:pt x="570" y="838"/>
                      </a:lnTo>
                      <a:lnTo>
                        <a:pt x="573" y="835"/>
                      </a:lnTo>
                      <a:lnTo>
                        <a:pt x="575" y="831"/>
                      </a:lnTo>
                      <a:lnTo>
                        <a:pt x="577" y="827"/>
                      </a:lnTo>
                      <a:lnTo>
                        <a:pt x="582" y="810"/>
                      </a:lnTo>
                      <a:lnTo>
                        <a:pt x="589" y="797"/>
                      </a:lnTo>
                      <a:lnTo>
                        <a:pt x="592" y="790"/>
                      </a:lnTo>
                      <a:lnTo>
                        <a:pt x="596" y="785"/>
                      </a:lnTo>
                      <a:lnTo>
                        <a:pt x="601" y="781"/>
                      </a:lnTo>
                      <a:lnTo>
                        <a:pt x="605" y="776"/>
                      </a:lnTo>
                      <a:lnTo>
                        <a:pt x="610" y="773"/>
                      </a:lnTo>
                      <a:lnTo>
                        <a:pt x="617" y="770"/>
                      </a:lnTo>
                      <a:lnTo>
                        <a:pt x="622" y="768"/>
                      </a:lnTo>
                      <a:lnTo>
                        <a:pt x="630" y="767"/>
                      </a:lnTo>
                      <a:lnTo>
                        <a:pt x="636" y="765"/>
                      </a:lnTo>
                      <a:lnTo>
                        <a:pt x="644" y="764"/>
                      </a:lnTo>
                      <a:lnTo>
                        <a:pt x="653" y="764"/>
                      </a:lnTo>
                      <a:lnTo>
                        <a:pt x="662" y="765"/>
                      </a:lnTo>
                      <a:lnTo>
                        <a:pt x="669" y="765"/>
                      </a:lnTo>
                      <a:lnTo>
                        <a:pt x="674" y="764"/>
                      </a:lnTo>
                      <a:lnTo>
                        <a:pt x="681" y="763"/>
                      </a:lnTo>
                      <a:lnTo>
                        <a:pt x="687" y="761"/>
                      </a:lnTo>
                      <a:lnTo>
                        <a:pt x="692" y="760"/>
                      </a:lnTo>
                      <a:lnTo>
                        <a:pt x="699" y="759"/>
                      </a:lnTo>
                      <a:lnTo>
                        <a:pt x="705" y="759"/>
                      </a:lnTo>
                      <a:lnTo>
                        <a:pt x="712" y="761"/>
                      </a:lnTo>
                      <a:lnTo>
                        <a:pt x="722" y="762"/>
                      </a:lnTo>
                      <a:lnTo>
                        <a:pt x="735" y="763"/>
                      </a:lnTo>
                      <a:lnTo>
                        <a:pt x="742" y="762"/>
                      </a:lnTo>
                      <a:lnTo>
                        <a:pt x="748" y="760"/>
                      </a:lnTo>
                      <a:lnTo>
                        <a:pt x="750" y="759"/>
                      </a:lnTo>
                      <a:lnTo>
                        <a:pt x="752" y="758"/>
                      </a:lnTo>
                      <a:lnTo>
                        <a:pt x="753" y="756"/>
                      </a:lnTo>
                      <a:lnTo>
                        <a:pt x="754" y="754"/>
                      </a:lnTo>
                      <a:lnTo>
                        <a:pt x="746" y="748"/>
                      </a:lnTo>
                      <a:lnTo>
                        <a:pt x="739" y="743"/>
                      </a:lnTo>
                      <a:lnTo>
                        <a:pt x="736" y="741"/>
                      </a:lnTo>
                      <a:lnTo>
                        <a:pt x="732" y="736"/>
                      </a:lnTo>
                      <a:lnTo>
                        <a:pt x="731" y="733"/>
                      </a:lnTo>
                      <a:lnTo>
                        <a:pt x="730" y="728"/>
                      </a:lnTo>
                      <a:lnTo>
                        <a:pt x="730" y="713"/>
                      </a:lnTo>
                      <a:lnTo>
                        <a:pt x="730" y="705"/>
                      </a:lnTo>
                      <a:lnTo>
                        <a:pt x="727" y="700"/>
                      </a:lnTo>
                      <a:lnTo>
                        <a:pt x="716" y="687"/>
                      </a:lnTo>
                      <a:lnTo>
                        <a:pt x="710" y="677"/>
                      </a:lnTo>
                      <a:lnTo>
                        <a:pt x="704" y="669"/>
                      </a:lnTo>
                      <a:lnTo>
                        <a:pt x="701" y="663"/>
                      </a:lnTo>
                      <a:lnTo>
                        <a:pt x="699" y="656"/>
                      </a:lnTo>
                      <a:lnTo>
                        <a:pt x="695" y="641"/>
                      </a:lnTo>
                      <a:lnTo>
                        <a:pt x="691" y="621"/>
                      </a:lnTo>
                      <a:lnTo>
                        <a:pt x="690" y="609"/>
                      </a:lnTo>
                      <a:lnTo>
                        <a:pt x="690" y="599"/>
                      </a:lnTo>
                      <a:lnTo>
                        <a:pt x="691" y="588"/>
                      </a:lnTo>
                      <a:lnTo>
                        <a:pt x="691" y="578"/>
                      </a:lnTo>
                      <a:lnTo>
                        <a:pt x="690" y="574"/>
                      </a:lnTo>
                      <a:lnTo>
                        <a:pt x="689" y="570"/>
                      </a:lnTo>
                      <a:lnTo>
                        <a:pt x="688" y="567"/>
                      </a:lnTo>
                      <a:lnTo>
                        <a:pt x="686" y="565"/>
                      </a:lnTo>
                      <a:lnTo>
                        <a:pt x="682" y="558"/>
                      </a:lnTo>
                      <a:lnTo>
                        <a:pt x="677" y="552"/>
                      </a:lnTo>
                      <a:lnTo>
                        <a:pt x="677" y="549"/>
                      </a:lnTo>
                      <a:lnTo>
                        <a:pt x="678" y="546"/>
                      </a:lnTo>
                      <a:lnTo>
                        <a:pt x="681" y="544"/>
                      </a:lnTo>
                      <a:lnTo>
                        <a:pt x="682" y="542"/>
                      </a:lnTo>
                      <a:lnTo>
                        <a:pt x="684" y="541"/>
                      </a:lnTo>
                      <a:lnTo>
                        <a:pt x="685" y="539"/>
                      </a:lnTo>
                      <a:lnTo>
                        <a:pt x="684" y="537"/>
                      </a:lnTo>
                      <a:lnTo>
                        <a:pt x="682" y="534"/>
                      </a:lnTo>
                      <a:lnTo>
                        <a:pt x="672" y="528"/>
                      </a:lnTo>
                      <a:lnTo>
                        <a:pt x="667" y="525"/>
                      </a:lnTo>
                      <a:lnTo>
                        <a:pt x="664" y="518"/>
                      </a:lnTo>
                      <a:lnTo>
                        <a:pt x="664" y="506"/>
                      </a:lnTo>
                      <a:lnTo>
                        <a:pt x="663" y="499"/>
                      </a:lnTo>
                      <a:lnTo>
                        <a:pt x="661" y="491"/>
                      </a:lnTo>
                      <a:lnTo>
                        <a:pt x="660" y="487"/>
                      </a:lnTo>
                      <a:lnTo>
                        <a:pt x="658" y="484"/>
                      </a:lnTo>
                      <a:lnTo>
                        <a:pt x="655" y="481"/>
                      </a:lnTo>
                      <a:lnTo>
                        <a:pt x="653" y="479"/>
                      </a:lnTo>
                      <a:lnTo>
                        <a:pt x="647" y="476"/>
                      </a:lnTo>
                      <a:lnTo>
                        <a:pt x="644" y="472"/>
                      </a:lnTo>
                      <a:lnTo>
                        <a:pt x="641" y="466"/>
                      </a:lnTo>
                      <a:lnTo>
                        <a:pt x="637" y="461"/>
                      </a:lnTo>
                      <a:lnTo>
                        <a:pt x="633" y="449"/>
                      </a:lnTo>
                      <a:lnTo>
                        <a:pt x="629" y="437"/>
                      </a:lnTo>
                      <a:lnTo>
                        <a:pt x="624" y="424"/>
                      </a:lnTo>
                      <a:lnTo>
                        <a:pt x="621" y="411"/>
                      </a:lnTo>
                      <a:lnTo>
                        <a:pt x="615" y="398"/>
                      </a:lnTo>
                      <a:lnTo>
                        <a:pt x="609" y="389"/>
                      </a:lnTo>
                      <a:lnTo>
                        <a:pt x="608" y="389"/>
                      </a:lnTo>
                      <a:lnTo>
                        <a:pt x="608" y="392"/>
                      </a:lnTo>
                      <a:lnTo>
                        <a:pt x="607" y="395"/>
                      </a:lnTo>
                      <a:lnTo>
                        <a:pt x="606" y="398"/>
                      </a:lnTo>
                      <a:lnTo>
                        <a:pt x="604" y="400"/>
                      </a:lnTo>
                      <a:lnTo>
                        <a:pt x="600" y="403"/>
                      </a:lnTo>
                      <a:lnTo>
                        <a:pt x="594" y="404"/>
                      </a:lnTo>
                      <a:lnTo>
                        <a:pt x="588" y="403"/>
                      </a:lnTo>
                      <a:lnTo>
                        <a:pt x="581" y="400"/>
                      </a:lnTo>
                      <a:lnTo>
                        <a:pt x="575" y="398"/>
                      </a:lnTo>
                      <a:lnTo>
                        <a:pt x="569" y="395"/>
                      </a:lnTo>
                      <a:lnTo>
                        <a:pt x="566" y="392"/>
                      </a:lnTo>
                      <a:lnTo>
                        <a:pt x="563" y="387"/>
                      </a:lnTo>
                      <a:lnTo>
                        <a:pt x="560" y="384"/>
                      </a:lnTo>
                      <a:lnTo>
                        <a:pt x="557" y="381"/>
                      </a:lnTo>
                      <a:lnTo>
                        <a:pt x="555" y="373"/>
                      </a:lnTo>
                      <a:lnTo>
                        <a:pt x="554" y="366"/>
                      </a:lnTo>
                      <a:lnTo>
                        <a:pt x="556" y="349"/>
                      </a:lnTo>
                      <a:lnTo>
                        <a:pt x="560" y="331"/>
                      </a:lnTo>
                      <a:lnTo>
                        <a:pt x="561" y="326"/>
                      </a:lnTo>
                      <a:lnTo>
                        <a:pt x="561" y="323"/>
                      </a:lnTo>
                      <a:lnTo>
                        <a:pt x="560" y="319"/>
                      </a:lnTo>
                      <a:lnTo>
                        <a:pt x="559" y="316"/>
                      </a:lnTo>
                      <a:lnTo>
                        <a:pt x="555" y="311"/>
                      </a:lnTo>
                      <a:lnTo>
                        <a:pt x="550" y="304"/>
                      </a:lnTo>
                      <a:lnTo>
                        <a:pt x="549" y="300"/>
                      </a:lnTo>
                      <a:lnTo>
                        <a:pt x="548" y="296"/>
                      </a:lnTo>
                      <a:lnTo>
                        <a:pt x="548" y="290"/>
                      </a:lnTo>
                      <a:lnTo>
                        <a:pt x="549" y="285"/>
                      </a:lnTo>
                      <a:lnTo>
                        <a:pt x="548" y="279"/>
                      </a:lnTo>
                      <a:lnTo>
                        <a:pt x="547" y="273"/>
                      </a:lnTo>
                      <a:lnTo>
                        <a:pt x="543" y="267"/>
                      </a:lnTo>
                      <a:lnTo>
                        <a:pt x="538" y="260"/>
                      </a:lnTo>
                      <a:lnTo>
                        <a:pt x="530" y="250"/>
                      </a:lnTo>
                      <a:lnTo>
                        <a:pt x="523" y="238"/>
                      </a:lnTo>
                      <a:lnTo>
                        <a:pt x="516" y="225"/>
                      </a:lnTo>
                      <a:lnTo>
                        <a:pt x="511" y="214"/>
                      </a:lnTo>
                      <a:lnTo>
                        <a:pt x="508" y="205"/>
                      </a:lnTo>
                      <a:lnTo>
                        <a:pt x="506" y="197"/>
                      </a:lnTo>
                      <a:lnTo>
                        <a:pt x="503" y="195"/>
                      </a:lnTo>
                      <a:lnTo>
                        <a:pt x="500" y="193"/>
                      </a:lnTo>
                      <a:lnTo>
                        <a:pt x="496" y="192"/>
                      </a:lnTo>
                      <a:lnTo>
                        <a:pt x="492" y="193"/>
                      </a:lnTo>
                      <a:lnTo>
                        <a:pt x="480" y="194"/>
                      </a:lnTo>
                      <a:lnTo>
                        <a:pt x="469" y="193"/>
                      </a:lnTo>
                      <a:lnTo>
                        <a:pt x="463" y="191"/>
                      </a:lnTo>
                      <a:lnTo>
                        <a:pt x="459" y="190"/>
                      </a:lnTo>
                      <a:lnTo>
                        <a:pt x="456" y="188"/>
                      </a:lnTo>
                      <a:lnTo>
                        <a:pt x="453" y="184"/>
                      </a:lnTo>
                      <a:lnTo>
                        <a:pt x="451" y="181"/>
                      </a:lnTo>
                      <a:lnTo>
                        <a:pt x="449" y="178"/>
                      </a:lnTo>
                      <a:lnTo>
                        <a:pt x="448" y="175"/>
                      </a:lnTo>
                      <a:lnTo>
                        <a:pt x="448" y="170"/>
                      </a:lnTo>
                      <a:lnTo>
                        <a:pt x="449" y="166"/>
                      </a:lnTo>
                      <a:lnTo>
                        <a:pt x="452" y="162"/>
                      </a:lnTo>
                      <a:lnTo>
                        <a:pt x="455" y="156"/>
                      </a:lnTo>
                      <a:lnTo>
                        <a:pt x="460" y="152"/>
                      </a:lnTo>
                      <a:lnTo>
                        <a:pt x="462" y="149"/>
                      </a:lnTo>
                      <a:lnTo>
                        <a:pt x="463" y="146"/>
                      </a:lnTo>
                      <a:lnTo>
                        <a:pt x="465" y="142"/>
                      </a:lnTo>
                      <a:lnTo>
                        <a:pt x="465" y="138"/>
                      </a:lnTo>
                      <a:lnTo>
                        <a:pt x="466" y="129"/>
                      </a:lnTo>
                      <a:lnTo>
                        <a:pt x="465" y="121"/>
                      </a:lnTo>
                      <a:lnTo>
                        <a:pt x="465" y="112"/>
                      </a:lnTo>
                      <a:lnTo>
                        <a:pt x="465" y="106"/>
                      </a:lnTo>
                      <a:lnTo>
                        <a:pt x="466" y="102"/>
                      </a:lnTo>
                      <a:lnTo>
                        <a:pt x="467" y="101"/>
                      </a:lnTo>
                      <a:lnTo>
                        <a:pt x="469" y="100"/>
                      </a:lnTo>
                      <a:lnTo>
                        <a:pt x="472" y="99"/>
                      </a:lnTo>
                      <a:lnTo>
                        <a:pt x="479" y="99"/>
                      </a:lnTo>
                      <a:lnTo>
                        <a:pt x="484" y="99"/>
                      </a:lnTo>
                      <a:lnTo>
                        <a:pt x="488" y="98"/>
                      </a:lnTo>
                      <a:lnTo>
                        <a:pt x="492" y="96"/>
                      </a:lnTo>
                      <a:lnTo>
                        <a:pt x="494" y="93"/>
                      </a:lnTo>
                      <a:lnTo>
                        <a:pt x="495" y="88"/>
                      </a:lnTo>
                      <a:lnTo>
                        <a:pt x="495" y="83"/>
                      </a:lnTo>
                      <a:lnTo>
                        <a:pt x="494" y="76"/>
                      </a:lnTo>
                      <a:lnTo>
                        <a:pt x="494" y="73"/>
                      </a:lnTo>
                      <a:lnTo>
                        <a:pt x="495" y="72"/>
                      </a:lnTo>
                      <a:lnTo>
                        <a:pt x="498" y="71"/>
                      </a:lnTo>
                      <a:lnTo>
                        <a:pt x="502" y="71"/>
                      </a:lnTo>
                      <a:lnTo>
                        <a:pt x="511" y="71"/>
                      </a:lnTo>
                      <a:lnTo>
                        <a:pt x="516" y="69"/>
                      </a:lnTo>
                      <a:lnTo>
                        <a:pt x="519" y="68"/>
                      </a:lnTo>
                      <a:lnTo>
                        <a:pt x="520" y="66"/>
                      </a:lnTo>
                      <a:lnTo>
                        <a:pt x="520" y="63"/>
                      </a:lnTo>
                      <a:lnTo>
                        <a:pt x="519" y="61"/>
                      </a:lnTo>
                      <a:lnTo>
                        <a:pt x="515" y="56"/>
                      </a:lnTo>
                      <a:lnTo>
                        <a:pt x="511" y="51"/>
                      </a:lnTo>
                      <a:lnTo>
                        <a:pt x="506" y="44"/>
                      </a:lnTo>
                      <a:lnTo>
                        <a:pt x="502" y="38"/>
                      </a:lnTo>
                      <a:lnTo>
                        <a:pt x="500" y="34"/>
                      </a:lnTo>
                      <a:lnTo>
                        <a:pt x="499" y="31"/>
                      </a:lnTo>
                      <a:lnTo>
                        <a:pt x="499" y="28"/>
                      </a:lnTo>
                      <a:lnTo>
                        <a:pt x="500" y="26"/>
                      </a:lnTo>
                      <a:lnTo>
                        <a:pt x="502" y="22"/>
                      </a:lnTo>
                      <a:lnTo>
                        <a:pt x="506" y="20"/>
                      </a:lnTo>
                      <a:lnTo>
                        <a:pt x="510" y="20"/>
                      </a:lnTo>
                      <a:lnTo>
                        <a:pt x="514" y="20"/>
                      </a:lnTo>
                      <a:lnTo>
                        <a:pt x="524" y="20"/>
                      </a:lnTo>
                      <a:lnTo>
                        <a:pt x="533" y="20"/>
                      </a:lnTo>
                      <a:lnTo>
                        <a:pt x="535" y="18"/>
                      </a:lnTo>
                      <a:lnTo>
                        <a:pt x="537" y="16"/>
                      </a:lnTo>
                      <a:lnTo>
                        <a:pt x="539" y="14"/>
                      </a:lnTo>
                      <a:lnTo>
                        <a:pt x="540" y="11"/>
                      </a:lnTo>
                      <a:lnTo>
                        <a:pt x="543" y="4"/>
                      </a:lnTo>
                      <a:lnTo>
                        <a:pt x="546" y="0"/>
                      </a:lnTo>
                      <a:lnTo>
                        <a:pt x="546" y="0"/>
                      </a:lnTo>
                      <a:lnTo>
                        <a:pt x="550" y="0"/>
                      </a:lnTo>
                      <a:lnTo>
                        <a:pt x="553" y="1"/>
                      </a:lnTo>
                      <a:lnTo>
                        <a:pt x="555" y="2"/>
                      </a:lnTo>
                      <a:lnTo>
                        <a:pt x="557" y="4"/>
                      </a:lnTo>
                      <a:lnTo>
                        <a:pt x="561" y="8"/>
                      </a:lnTo>
                      <a:lnTo>
                        <a:pt x="562" y="14"/>
                      </a:lnTo>
                      <a:lnTo>
                        <a:pt x="565" y="26"/>
                      </a:lnTo>
                      <a:lnTo>
                        <a:pt x="568" y="35"/>
                      </a:lnTo>
                      <a:lnTo>
                        <a:pt x="576" y="43"/>
                      </a:lnTo>
                      <a:lnTo>
                        <a:pt x="583" y="47"/>
                      </a:lnTo>
                      <a:lnTo>
                        <a:pt x="587" y="51"/>
                      </a:lnTo>
                      <a:lnTo>
                        <a:pt x="590" y="53"/>
                      </a:lnTo>
                      <a:lnTo>
                        <a:pt x="593" y="57"/>
                      </a:lnTo>
                      <a:lnTo>
                        <a:pt x="595" y="62"/>
                      </a:lnTo>
                      <a:lnTo>
                        <a:pt x="599" y="69"/>
                      </a:lnTo>
                      <a:lnTo>
                        <a:pt x="603" y="75"/>
                      </a:lnTo>
                      <a:lnTo>
                        <a:pt x="607" y="82"/>
                      </a:lnTo>
                      <a:lnTo>
                        <a:pt x="613" y="88"/>
                      </a:lnTo>
                      <a:lnTo>
                        <a:pt x="618" y="95"/>
                      </a:lnTo>
                      <a:lnTo>
                        <a:pt x="623" y="101"/>
                      </a:lnTo>
                      <a:lnTo>
                        <a:pt x="627" y="108"/>
                      </a:lnTo>
                      <a:lnTo>
                        <a:pt x="630" y="116"/>
                      </a:lnTo>
                      <a:lnTo>
                        <a:pt x="633" y="129"/>
                      </a:lnTo>
                      <a:lnTo>
                        <a:pt x="637" y="143"/>
                      </a:lnTo>
                      <a:lnTo>
                        <a:pt x="643" y="157"/>
                      </a:lnTo>
                      <a:lnTo>
                        <a:pt x="649" y="170"/>
                      </a:lnTo>
                      <a:lnTo>
                        <a:pt x="657" y="183"/>
                      </a:lnTo>
                      <a:lnTo>
                        <a:pt x="665" y="194"/>
                      </a:lnTo>
                      <a:lnTo>
                        <a:pt x="670" y="200"/>
                      </a:lnTo>
                      <a:lnTo>
                        <a:pt x="675" y="205"/>
                      </a:lnTo>
                      <a:lnTo>
                        <a:pt x="681" y="209"/>
                      </a:lnTo>
                      <a:lnTo>
                        <a:pt x="687" y="214"/>
                      </a:lnTo>
                      <a:lnTo>
                        <a:pt x="695" y="217"/>
                      </a:lnTo>
                      <a:lnTo>
                        <a:pt x="702" y="221"/>
                      </a:lnTo>
                      <a:lnTo>
                        <a:pt x="711" y="223"/>
                      </a:lnTo>
                      <a:lnTo>
                        <a:pt x="718" y="225"/>
                      </a:lnTo>
                      <a:lnTo>
                        <a:pt x="735" y="231"/>
                      </a:lnTo>
                      <a:lnTo>
                        <a:pt x="751" y="236"/>
                      </a:lnTo>
                      <a:lnTo>
                        <a:pt x="758" y="240"/>
                      </a:lnTo>
                      <a:lnTo>
                        <a:pt x="765" y="244"/>
                      </a:lnTo>
                      <a:lnTo>
                        <a:pt x="771" y="248"/>
                      </a:lnTo>
                      <a:lnTo>
                        <a:pt x="778" y="254"/>
                      </a:lnTo>
                      <a:lnTo>
                        <a:pt x="786" y="270"/>
                      </a:lnTo>
                      <a:lnTo>
                        <a:pt x="794" y="284"/>
                      </a:lnTo>
                      <a:lnTo>
                        <a:pt x="800" y="297"/>
                      </a:lnTo>
                      <a:lnTo>
                        <a:pt x="806" y="309"/>
                      </a:lnTo>
                      <a:lnTo>
                        <a:pt x="812" y="321"/>
                      </a:lnTo>
                      <a:lnTo>
                        <a:pt x="820" y="332"/>
                      </a:lnTo>
                      <a:lnTo>
                        <a:pt x="835" y="356"/>
                      </a:lnTo>
                      <a:lnTo>
                        <a:pt x="850" y="380"/>
                      </a:lnTo>
                      <a:lnTo>
                        <a:pt x="860" y="396"/>
                      </a:lnTo>
                      <a:lnTo>
                        <a:pt x="872" y="411"/>
                      </a:lnTo>
                      <a:lnTo>
                        <a:pt x="878" y="417"/>
                      </a:lnTo>
                      <a:lnTo>
                        <a:pt x="885" y="421"/>
                      </a:lnTo>
                      <a:lnTo>
                        <a:pt x="889" y="423"/>
                      </a:lnTo>
                      <a:lnTo>
                        <a:pt x="893" y="423"/>
                      </a:lnTo>
                      <a:lnTo>
                        <a:pt x="899" y="424"/>
                      </a:lnTo>
                      <a:lnTo>
                        <a:pt x="904" y="423"/>
                      </a:lnTo>
                      <a:lnTo>
                        <a:pt x="917" y="421"/>
                      </a:lnTo>
                      <a:lnTo>
                        <a:pt x="932" y="420"/>
                      </a:lnTo>
                      <a:lnTo>
                        <a:pt x="940" y="419"/>
                      </a:lnTo>
                      <a:lnTo>
                        <a:pt x="947" y="419"/>
                      </a:lnTo>
                      <a:lnTo>
                        <a:pt x="954" y="419"/>
                      </a:lnTo>
                      <a:lnTo>
                        <a:pt x="960" y="420"/>
                      </a:lnTo>
                      <a:lnTo>
                        <a:pt x="965" y="422"/>
                      </a:lnTo>
                      <a:lnTo>
                        <a:pt x="967" y="424"/>
                      </a:lnTo>
                      <a:lnTo>
                        <a:pt x="966" y="425"/>
                      </a:lnTo>
                      <a:lnTo>
                        <a:pt x="964" y="427"/>
                      </a:lnTo>
                      <a:lnTo>
                        <a:pt x="956" y="433"/>
                      </a:lnTo>
                      <a:lnTo>
                        <a:pt x="951" y="437"/>
                      </a:lnTo>
                      <a:lnTo>
                        <a:pt x="943" y="449"/>
                      </a:lnTo>
                      <a:lnTo>
                        <a:pt x="939" y="459"/>
                      </a:lnTo>
                      <a:lnTo>
                        <a:pt x="938" y="463"/>
                      </a:lnTo>
                      <a:lnTo>
                        <a:pt x="937" y="467"/>
                      </a:lnTo>
                      <a:lnTo>
                        <a:pt x="938" y="471"/>
                      </a:lnTo>
                      <a:lnTo>
                        <a:pt x="938" y="474"/>
                      </a:lnTo>
                      <a:lnTo>
                        <a:pt x="941" y="479"/>
                      </a:lnTo>
                      <a:lnTo>
                        <a:pt x="945" y="484"/>
                      </a:lnTo>
                      <a:lnTo>
                        <a:pt x="951" y="487"/>
                      </a:lnTo>
                      <a:lnTo>
                        <a:pt x="958" y="489"/>
                      </a:lnTo>
                      <a:lnTo>
                        <a:pt x="958" y="489"/>
                      </a:lnTo>
                      <a:close/>
                    </a:path>
                  </a:pathLst>
                </a:custGeom>
                <a:solidFill>
                  <a:srgbClr val="669900"/>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7" name="Freeform 79">
                  <a:extLst>
                    <a:ext uri="{FF2B5EF4-FFF2-40B4-BE49-F238E27FC236}">
                      <a16:creationId xmlns:a16="http://schemas.microsoft.com/office/drawing/2014/main" id="{F8791D91-550D-4B09-A0C5-BF2855A3A022}"/>
                    </a:ext>
                  </a:extLst>
                </p:cNvPr>
                <p:cNvSpPr>
                  <a:spLocks/>
                </p:cNvSpPr>
                <p:nvPr/>
              </p:nvSpPr>
              <p:spPr bwMode="auto">
                <a:xfrm>
                  <a:off x="1169437" y="2927140"/>
                  <a:ext cx="625156" cy="620253"/>
                </a:xfrm>
                <a:custGeom>
                  <a:avLst/>
                  <a:gdLst>
                    <a:gd name="T0" fmla="*/ 1595 w 1890"/>
                    <a:gd name="T1" fmla="*/ 137 h 2007"/>
                    <a:gd name="T2" fmla="*/ 1680 w 1890"/>
                    <a:gd name="T3" fmla="*/ 181 h 2007"/>
                    <a:gd name="T4" fmla="*/ 1685 w 1890"/>
                    <a:gd name="T5" fmla="*/ 312 h 2007"/>
                    <a:gd name="T6" fmla="*/ 1756 w 1890"/>
                    <a:gd name="T7" fmla="*/ 305 h 2007"/>
                    <a:gd name="T8" fmla="*/ 1884 w 1890"/>
                    <a:gd name="T9" fmla="*/ 338 h 2007"/>
                    <a:gd name="T10" fmla="*/ 1798 w 1890"/>
                    <a:gd name="T11" fmla="*/ 395 h 2007"/>
                    <a:gd name="T12" fmla="*/ 1714 w 1890"/>
                    <a:gd name="T13" fmla="*/ 524 h 2007"/>
                    <a:gd name="T14" fmla="*/ 1707 w 1890"/>
                    <a:gd name="T15" fmla="*/ 628 h 2007"/>
                    <a:gd name="T16" fmla="*/ 1805 w 1890"/>
                    <a:gd name="T17" fmla="*/ 745 h 2007"/>
                    <a:gd name="T18" fmla="*/ 1750 w 1890"/>
                    <a:gd name="T19" fmla="*/ 913 h 2007"/>
                    <a:gd name="T20" fmla="*/ 1806 w 1890"/>
                    <a:gd name="T21" fmla="*/ 993 h 2007"/>
                    <a:gd name="T22" fmla="*/ 1805 w 1890"/>
                    <a:gd name="T23" fmla="*/ 1068 h 2007"/>
                    <a:gd name="T24" fmla="*/ 1761 w 1890"/>
                    <a:gd name="T25" fmla="*/ 1178 h 2007"/>
                    <a:gd name="T26" fmla="*/ 1681 w 1890"/>
                    <a:gd name="T27" fmla="*/ 1298 h 2007"/>
                    <a:gd name="T28" fmla="*/ 1621 w 1890"/>
                    <a:gd name="T29" fmla="*/ 1421 h 2007"/>
                    <a:gd name="T30" fmla="*/ 1568 w 1890"/>
                    <a:gd name="T31" fmla="*/ 1589 h 2007"/>
                    <a:gd name="T32" fmla="*/ 1554 w 1890"/>
                    <a:gd name="T33" fmla="*/ 1702 h 2007"/>
                    <a:gd name="T34" fmla="*/ 1526 w 1890"/>
                    <a:gd name="T35" fmla="*/ 1877 h 2007"/>
                    <a:gd name="T36" fmla="*/ 1356 w 1890"/>
                    <a:gd name="T37" fmla="*/ 1815 h 2007"/>
                    <a:gd name="T38" fmla="*/ 1113 w 1890"/>
                    <a:gd name="T39" fmla="*/ 1776 h 2007"/>
                    <a:gd name="T40" fmla="*/ 1090 w 1890"/>
                    <a:gd name="T41" fmla="*/ 1879 h 2007"/>
                    <a:gd name="T42" fmla="*/ 1034 w 1890"/>
                    <a:gd name="T43" fmla="*/ 1988 h 2007"/>
                    <a:gd name="T44" fmla="*/ 938 w 1890"/>
                    <a:gd name="T45" fmla="*/ 1974 h 2007"/>
                    <a:gd name="T46" fmla="*/ 856 w 1890"/>
                    <a:gd name="T47" fmla="*/ 1978 h 2007"/>
                    <a:gd name="T48" fmla="*/ 809 w 1890"/>
                    <a:gd name="T49" fmla="*/ 1879 h 2007"/>
                    <a:gd name="T50" fmla="*/ 660 w 1890"/>
                    <a:gd name="T51" fmla="*/ 1895 h 2007"/>
                    <a:gd name="T52" fmla="*/ 577 w 1890"/>
                    <a:gd name="T53" fmla="*/ 1957 h 2007"/>
                    <a:gd name="T54" fmla="*/ 377 w 1890"/>
                    <a:gd name="T55" fmla="*/ 1941 h 2007"/>
                    <a:gd name="T56" fmla="*/ 260 w 1890"/>
                    <a:gd name="T57" fmla="*/ 1935 h 2007"/>
                    <a:gd name="T58" fmla="*/ 188 w 1890"/>
                    <a:gd name="T59" fmla="*/ 1950 h 2007"/>
                    <a:gd name="T60" fmla="*/ 112 w 1890"/>
                    <a:gd name="T61" fmla="*/ 1850 h 2007"/>
                    <a:gd name="T62" fmla="*/ 0 w 1890"/>
                    <a:gd name="T63" fmla="*/ 1869 h 2007"/>
                    <a:gd name="T64" fmla="*/ 137 w 1890"/>
                    <a:gd name="T65" fmla="*/ 1723 h 2007"/>
                    <a:gd name="T66" fmla="*/ 217 w 1890"/>
                    <a:gd name="T67" fmla="*/ 1648 h 2007"/>
                    <a:gd name="T68" fmla="*/ 214 w 1890"/>
                    <a:gd name="T69" fmla="*/ 1566 h 2007"/>
                    <a:gd name="T70" fmla="*/ 341 w 1890"/>
                    <a:gd name="T71" fmla="*/ 1491 h 2007"/>
                    <a:gd name="T72" fmla="*/ 383 w 1890"/>
                    <a:gd name="T73" fmla="*/ 1406 h 2007"/>
                    <a:gd name="T74" fmla="*/ 393 w 1890"/>
                    <a:gd name="T75" fmla="*/ 1315 h 2007"/>
                    <a:gd name="T76" fmla="*/ 315 w 1890"/>
                    <a:gd name="T77" fmla="*/ 1256 h 2007"/>
                    <a:gd name="T78" fmla="*/ 240 w 1890"/>
                    <a:gd name="T79" fmla="*/ 1177 h 2007"/>
                    <a:gd name="T80" fmla="*/ 246 w 1890"/>
                    <a:gd name="T81" fmla="*/ 1111 h 2007"/>
                    <a:gd name="T82" fmla="*/ 294 w 1890"/>
                    <a:gd name="T83" fmla="*/ 1049 h 2007"/>
                    <a:gd name="T84" fmla="*/ 280 w 1890"/>
                    <a:gd name="T85" fmla="*/ 1027 h 2007"/>
                    <a:gd name="T86" fmla="*/ 193 w 1890"/>
                    <a:gd name="T87" fmla="*/ 1148 h 2007"/>
                    <a:gd name="T88" fmla="*/ 105 w 1890"/>
                    <a:gd name="T89" fmla="*/ 1034 h 2007"/>
                    <a:gd name="T90" fmla="*/ 140 w 1890"/>
                    <a:gd name="T91" fmla="*/ 919 h 2007"/>
                    <a:gd name="T92" fmla="*/ 226 w 1890"/>
                    <a:gd name="T93" fmla="*/ 882 h 2007"/>
                    <a:gd name="T94" fmla="*/ 304 w 1890"/>
                    <a:gd name="T95" fmla="*/ 850 h 2007"/>
                    <a:gd name="T96" fmla="*/ 360 w 1890"/>
                    <a:gd name="T97" fmla="*/ 891 h 2007"/>
                    <a:gd name="T98" fmla="*/ 470 w 1890"/>
                    <a:gd name="T99" fmla="*/ 962 h 2007"/>
                    <a:gd name="T100" fmla="*/ 626 w 1890"/>
                    <a:gd name="T101" fmla="*/ 964 h 2007"/>
                    <a:gd name="T102" fmla="*/ 732 w 1890"/>
                    <a:gd name="T103" fmla="*/ 1034 h 2007"/>
                    <a:gd name="T104" fmla="*/ 831 w 1890"/>
                    <a:gd name="T105" fmla="*/ 1086 h 2007"/>
                    <a:gd name="T106" fmla="*/ 961 w 1890"/>
                    <a:gd name="T107" fmla="*/ 1066 h 2007"/>
                    <a:gd name="T108" fmla="*/ 1035 w 1890"/>
                    <a:gd name="T109" fmla="*/ 1036 h 2007"/>
                    <a:gd name="T110" fmla="*/ 1090 w 1890"/>
                    <a:gd name="T111" fmla="*/ 973 h 2007"/>
                    <a:gd name="T112" fmla="*/ 1090 w 1890"/>
                    <a:gd name="T113" fmla="*/ 829 h 2007"/>
                    <a:gd name="T114" fmla="*/ 1017 w 1890"/>
                    <a:gd name="T115" fmla="*/ 686 h 2007"/>
                    <a:gd name="T116" fmla="*/ 1164 w 1890"/>
                    <a:gd name="T117" fmla="*/ 601 h 2007"/>
                    <a:gd name="T118" fmla="*/ 1189 w 1890"/>
                    <a:gd name="T119" fmla="*/ 505 h 2007"/>
                    <a:gd name="T120" fmla="*/ 1287 w 1890"/>
                    <a:gd name="T121" fmla="*/ 357 h 2007"/>
                    <a:gd name="T122" fmla="*/ 1396 w 1890"/>
                    <a:gd name="T123" fmla="*/ 221 h 2007"/>
                    <a:gd name="T124" fmla="*/ 1492 w 1890"/>
                    <a:gd name="T125" fmla="*/ 13 h 2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0" h="2007">
                      <a:moveTo>
                        <a:pt x="1500" y="0"/>
                      </a:moveTo>
                      <a:lnTo>
                        <a:pt x="1510" y="11"/>
                      </a:lnTo>
                      <a:lnTo>
                        <a:pt x="1519" y="23"/>
                      </a:lnTo>
                      <a:lnTo>
                        <a:pt x="1527" y="36"/>
                      </a:lnTo>
                      <a:lnTo>
                        <a:pt x="1533" y="49"/>
                      </a:lnTo>
                      <a:lnTo>
                        <a:pt x="1546" y="76"/>
                      </a:lnTo>
                      <a:lnTo>
                        <a:pt x="1559" y="104"/>
                      </a:lnTo>
                      <a:lnTo>
                        <a:pt x="1562" y="109"/>
                      </a:lnTo>
                      <a:lnTo>
                        <a:pt x="1566" y="113"/>
                      </a:lnTo>
                      <a:lnTo>
                        <a:pt x="1569" y="115"/>
                      </a:lnTo>
                      <a:lnTo>
                        <a:pt x="1572" y="117"/>
                      </a:lnTo>
                      <a:lnTo>
                        <a:pt x="1577" y="122"/>
                      </a:lnTo>
                      <a:lnTo>
                        <a:pt x="1584" y="124"/>
                      </a:lnTo>
                      <a:lnTo>
                        <a:pt x="1586" y="126"/>
                      </a:lnTo>
                      <a:lnTo>
                        <a:pt x="1588" y="127"/>
                      </a:lnTo>
                      <a:lnTo>
                        <a:pt x="1590" y="130"/>
                      </a:lnTo>
                      <a:lnTo>
                        <a:pt x="1593" y="132"/>
                      </a:lnTo>
                      <a:lnTo>
                        <a:pt x="1595" y="137"/>
                      </a:lnTo>
                      <a:lnTo>
                        <a:pt x="1596" y="142"/>
                      </a:lnTo>
                      <a:lnTo>
                        <a:pt x="1596" y="148"/>
                      </a:lnTo>
                      <a:lnTo>
                        <a:pt x="1596" y="155"/>
                      </a:lnTo>
                      <a:lnTo>
                        <a:pt x="1597" y="166"/>
                      </a:lnTo>
                      <a:lnTo>
                        <a:pt x="1599" y="175"/>
                      </a:lnTo>
                      <a:lnTo>
                        <a:pt x="1601" y="181"/>
                      </a:lnTo>
                      <a:lnTo>
                        <a:pt x="1606" y="185"/>
                      </a:lnTo>
                      <a:lnTo>
                        <a:pt x="1610" y="187"/>
                      </a:lnTo>
                      <a:lnTo>
                        <a:pt x="1615" y="189"/>
                      </a:lnTo>
                      <a:lnTo>
                        <a:pt x="1622" y="189"/>
                      </a:lnTo>
                      <a:lnTo>
                        <a:pt x="1628" y="187"/>
                      </a:lnTo>
                      <a:lnTo>
                        <a:pt x="1641" y="183"/>
                      </a:lnTo>
                      <a:lnTo>
                        <a:pt x="1654" y="179"/>
                      </a:lnTo>
                      <a:lnTo>
                        <a:pt x="1661" y="177"/>
                      </a:lnTo>
                      <a:lnTo>
                        <a:pt x="1666" y="177"/>
                      </a:lnTo>
                      <a:lnTo>
                        <a:pt x="1671" y="177"/>
                      </a:lnTo>
                      <a:lnTo>
                        <a:pt x="1677" y="178"/>
                      </a:lnTo>
                      <a:lnTo>
                        <a:pt x="1680" y="181"/>
                      </a:lnTo>
                      <a:lnTo>
                        <a:pt x="1683" y="185"/>
                      </a:lnTo>
                      <a:lnTo>
                        <a:pt x="1687" y="192"/>
                      </a:lnTo>
                      <a:lnTo>
                        <a:pt x="1689" y="198"/>
                      </a:lnTo>
                      <a:lnTo>
                        <a:pt x="1691" y="206"/>
                      </a:lnTo>
                      <a:lnTo>
                        <a:pt x="1691" y="212"/>
                      </a:lnTo>
                      <a:lnTo>
                        <a:pt x="1691" y="219"/>
                      </a:lnTo>
                      <a:lnTo>
                        <a:pt x="1690" y="223"/>
                      </a:lnTo>
                      <a:lnTo>
                        <a:pt x="1681" y="237"/>
                      </a:lnTo>
                      <a:lnTo>
                        <a:pt x="1674" y="252"/>
                      </a:lnTo>
                      <a:lnTo>
                        <a:pt x="1670" y="260"/>
                      </a:lnTo>
                      <a:lnTo>
                        <a:pt x="1667" y="267"/>
                      </a:lnTo>
                      <a:lnTo>
                        <a:pt x="1666" y="275"/>
                      </a:lnTo>
                      <a:lnTo>
                        <a:pt x="1665" y="284"/>
                      </a:lnTo>
                      <a:lnTo>
                        <a:pt x="1668" y="291"/>
                      </a:lnTo>
                      <a:lnTo>
                        <a:pt x="1675" y="301"/>
                      </a:lnTo>
                      <a:lnTo>
                        <a:pt x="1678" y="305"/>
                      </a:lnTo>
                      <a:lnTo>
                        <a:pt x="1682" y="310"/>
                      </a:lnTo>
                      <a:lnTo>
                        <a:pt x="1685" y="312"/>
                      </a:lnTo>
                      <a:lnTo>
                        <a:pt x="1690" y="313"/>
                      </a:lnTo>
                      <a:lnTo>
                        <a:pt x="1692" y="313"/>
                      </a:lnTo>
                      <a:lnTo>
                        <a:pt x="1695" y="312"/>
                      </a:lnTo>
                      <a:lnTo>
                        <a:pt x="1698" y="310"/>
                      </a:lnTo>
                      <a:lnTo>
                        <a:pt x="1702" y="306"/>
                      </a:lnTo>
                      <a:lnTo>
                        <a:pt x="1708" y="299"/>
                      </a:lnTo>
                      <a:lnTo>
                        <a:pt x="1715" y="291"/>
                      </a:lnTo>
                      <a:lnTo>
                        <a:pt x="1721" y="285"/>
                      </a:lnTo>
                      <a:lnTo>
                        <a:pt x="1728" y="279"/>
                      </a:lnTo>
                      <a:lnTo>
                        <a:pt x="1731" y="277"/>
                      </a:lnTo>
                      <a:lnTo>
                        <a:pt x="1734" y="276"/>
                      </a:lnTo>
                      <a:lnTo>
                        <a:pt x="1737" y="276"/>
                      </a:lnTo>
                      <a:lnTo>
                        <a:pt x="1741" y="278"/>
                      </a:lnTo>
                      <a:lnTo>
                        <a:pt x="1745" y="281"/>
                      </a:lnTo>
                      <a:lnTo>
                        <a:pt x="1747" y="286"/>
                      </a:lnTo>
                      <a:lnTo>
                        <a:pt x="1750" y="292"/>
                      </a:lnTo>
                      <a:lnTo>
                        <a:pt x="1753" y="299"/>
                      </a:lnTo>
                      <a:lnTo>
                        <a:pt x="1756" y="305"/>
                      </a:lnTo>
                      <a:lnTo>
                        <a:pt x="1759" y="312"/>
                      </a:lnTo>
                      <a:lnTo>
                        <a:pt x="1762" y="317"/>
                      </a:lnTo>
                      <a:lnTo>
                        <a:pt x="1765" y="321"/>
                      </a:lnTo>
                      <a:lnTo>
                        <a:pt x="1771" y="327"/>
                      </a:lnTo>
                      <a:lnTo>
                        <a:pt x="1777" y="330"/>
                      </a:lnTo>
                      <a:lnTo>
                        <a:pt x="1784" y="332"/>
                      </a:lnTo>
                      <a:lnTo>
                        <a:pt x="1790" y="334"/>
                      </a:lnTo>
                      <a:lnTo>
                        <a:pt x="1804" y="337"/>
                      </a:lnTo>
                      <a:lnTo>
                        <a:pt x="1818" y="340"/>
                      </a:lnTo>
                      <a:lnTo>
                        <a:pt x="1826" y="342"/>
                      </a:lnTo>
                      <a:lnTo>
                        <a:pt x="1832" y="344"/>
                      </a:lnTo>
                      <a:lnTo>
                        <a:pt x="1840" y="346"/>
                      </a:lnTo>
                      <a:lnTo>
                        <a:pt x="1847" y="346"/>
                      </a:lnTo>
                      <a:lnTo>
                        <a:pt x="1857" y="344"/>
                      </a:lnTo>
                      <a:lnTo>
                        <a:pt x="1866" y="342"/>
                      </a:lnTo>
                      <a:lnTo>
                        <a:pt x="1874" y="340"/>
                      </a:lnTo>
                      <a:lnTo>
                        <a:pt x="1884" y="338"/>
                      </a:lnTo>
                      <a:lnTo>
                        <a:pt x="1884" y="338"/>
                      </a:lnTo>
                      <a:lnTo>
                        <a:pt x="1885" y="357"/>
                      </a:lnTo>
                      <a:lnTo>
                        <a:pt x="1888" y="381"/>
                      </a:lnTo>
                      <a:lnTo>
                        <a:pt x="1890" y="386"/>
                      </a:lnTo>
                      <a:lnTo>
                        <a:pt x="1888" y="392"/>
                      </a:lnTo>
                      <a:lnTo>
                        <a:pt x="1888" y="397"/>
                      </a:lnTo>
                      <a:lnTo>
                        <a:pt x="1886" y="401"/>
                      </a:lnTo>
                      <a:lnTo>
                        <a:pt x="1884" y="405"/>
                      </a:lnTo>
                      <a:lnTo>
                        <a:pt x="1881" y="408"/>
                      </a:lnTo>
                      <a:lnTo>
                        <a:pt x="1877" y="410"/>
                      </a:lnTo>
                      <a:lnTo>
                        <a:pt x="1871" y="411"/>
                      </a:lnTo>
                      <a:lnTo>
                        <a:pt x="1865" y="411"/>
                      </a:lnTo>
                      <a:lnTo>
                        <a:pt x="1858" y="410"/>
                      </a:lnTo>
                      <a:lnTo>
                        <a:pt x="1851" y="409"/>
                      </a:lnTo>
                      <a:lnTo>
                        <a:pt x="1844" y="407"/>
                      </a:lnTo>
                      <a:lnTo>
                        <a:pt x="1829" y="402"/>
                      </a:lnTo>
                      <a:lnTo>
                        <a:pt x="1813" y="398"/>
                      </a:lnTo>
                      <a:lnTo>
                        <a:pt x="1805" y="396"/>
                      </a:lnTo>
                      <a:lnTo>
                        <a:pt x="1798" y="395"/>
                      </a:lnTo>
                      <a:lnTo>
                        <a:pt x="1791" y="395"/>
                      </a:lnTo>
                      <a:lnTo>
                        <a:pt x="1785" y="396"/>
                      </a:lnTo>
                      <a:lnTo>
                        <a:pt x="1778" y="397"/>
                      </a:lnTo>
                      <a:lnTo>
                        <a:pt x="1772" y="400"/>
                      </a:lnTo>
                      <a:lnTo>
                        <a:pt x="1766" y="405"/>
                      </a:lnTo>
                      <a:lnTo>
                        <a:pt x="1762" y="411"/>
                      </a:lnTo>
                      <a:lnTo>
                        <a:pt x="1758" y="422"/>
                      </a:lnTo>
                      <a:lnTo>
                        <a:pt x="1753" y="433"/>
                      </a:lnTo>
                      <a:lnTo>
                        <a:pt x="1744" y="440"/>
                      </a:lnTo>
                      <a:lnTo>
                        <a:pt x="1735" y="447"/>
                      </a:lnTo>
                      <a:lnTo>
                        <a:pt x="1732" y="450"/>
                      </a:lnTo>
                      <a:lnTo>
                        <a:pt x="1729" y="454"/>
                      </a:lnTo>
                      <a:lnTo>
                        <a:pt x="1725" y="461"/>
                      </a:lnTo>
                      <a:lnTo>
                        <a:pt x="1723" y="467"/>
                      </a:lnTo>
                      <a:lnTo>
                        <a:pt x="1719" y="481"/>
                      </a:lnTo>
                      <a:lnTo>
                        <a:pt x="1717" y="495"/>
                      </a:lnTo>
                      <a:lnTo>
                        <a:pt x="1715" y="509"/>
                      </a:lnTo>
                      <a:lnTo>
                        <a:pt x="1714" y="524"/>
                      </a:lnTo>
                      <a:lnTo>
                        <a:pt x="1716" y="538"/>
                      </a:lnTo>
                      <a:lnTo>
                        <a:pt x="1718" y="554"/>
                      </a:lnTo>
                      <a:lnTo>
                        <a:pt x="1716" y="562"/>
                      </a:lnTo>
                      <a:lnTo>
                        <a:pt x="1712" y="571"/>
                      </a:lnTo>
                      <a:lnTo>
                        <a:pt x="1711" y="575"/>
                      </a:lnTo>
                      <a:lnTo>
                        <a:pt x="1712" y="580"/>
                      </a:lnTo>
                      <a:lnTo>
                        <a:pt x="1714" y="584"/>
                      </a:lnTo>
                      <a:lnTo>
                        <a:pt x="1717" y="588"/>
                      </a:lnTo>
                      <a:lnTo>
                        <a:pt x="1720" y="594"/>
                      </a:lnTo>
                      <a:lnTo>
                        <a:pt x="1722" y="598"/>
                      </a:lnTo>
                      <a:lnTo>
                        <a:pt x="1723" y="601"/>
                      </a:lnTo>
                      <a:lnTo>
                        <a:pt x="1723" y="604"/>
                      </a:lnTo>
                      <a:lnTo>
                        <a:pt x="1722" y="609"/>
                      </a:lnTo>
                      <a:lnTo>
                        <a:pt x="1719" y="613"/>
                      </a:lnTo>
                      <a:lnTo>
                        <a:pt x="1715" y="616"/>
                      </a:lnTo>
                      <a:lnTo>
                        <a:pt x="1710" y="622"/>
                      </a:lnTo>
                      <a:lnTo>
                        <a:pt x="1708" y="625"/>
                      </a:lnTo>
                      <a:lnTo>
                        <a:pt x="1707" y="628"/>
                      </a:lnTo>
                      <a:lnTo>
                        <a:pt x="1707" y="632"/>
                      </a:lnTo>
                      <a:lnTo>
                        <a:pt x="1706" y="638"/>
                      </a:lnTo>
                      <a:lnTo>
                        <a:pt x="1707" y="641"/>
                      </a:lnTo>
                      <a:lnTo>
                        <a:pt x="1708" y="643"/>
                      </a:lnTo>
                      <a:lnTo>
                        <a:pt x="1710" y="645"/>
                      </a:lnTo>
                      <a:lnTo>
                        <a:pt x="1714" y="648"/>
                      </a:lnTo>
                      <a:lnTo>
                        <a:pt x="1721" y="651"/>
                      </a:lnTo>
                      <a:lnTo>
                        <a:pt x="1731" y="654"/>
                      </a:lnTo>
                      <a:lnTo>
                        <a:pt x="1749" y="661"/>
                      </a:lnTo>
                      <a:lnTo>
                        <a:pt x="1763" y="666"/>
                      </a:lnTo>
                      <a:lnTo>
                        <a:pt x="1771" y="671"/>
                      </a:lnTo>
                      <a:lnTo>
                        <a:pt x="1779" y="680"/>
                      </a:lnTo>
                      <a:lnTo>
                        <a:pt x="1786" y="690"/>
                      </a:lnTo>
                      <a:lnTo>
                        <a:pt x="1792" y="700"/>
                      </a:lnTo>
                      <a:lnTo>
                        <a:pt x="1798" y="712"/>
                      </a:lnTo>
                      <a:lnTo>
                        <a:pt x="1802" y="723"/>
                      </a:lnTo>
                      <a:lnTo>
                        <a:pt x="1804" y="735"/>
                      </a:lnTo>
                      <a:lnTo>
                        <a:pt x="1805" y="745"/>
                      </a:lnTo>
                      <a:lnTo>
                        <a:pt x="1805" y="753"/>
                      </a:lnTo>
                      <a:lnTo>
                        <a:pt x="1804" y="760"/>
                      </a:lnTo>
                      <a:lnTo>
                        <a:pt x="1802" y="767"/>
                      </a:lnTo>
                      <a:lnTo>
                        <a:pt x="1800" y="774"/>
                      </a:lnTo>
                      <a:lnTo>
                        <a:pt x="1793" y="787"/>
                      </a:lnTo>
                      <a:lnTo>
                        <a:pt x="1787" y="799"/>
                      </a:lnTo>
                      <a:lnTo>
                        <a:pt x="1780" y="810"/>
                      </a:lnTo>
                      <a:lnTo>
                        <a:pt x="1774" y="821"/>
                      </a:lnTo>
                      <a:lnTo>
                        <a:pt x="1771" y="827"/>
                      </a:lnTo>
                      <a:lnTo>
                        <a:pt x="1769" y="833"/>
                      </a:lnTo>
                      <a:lnTo>
                        <a:pt x="1768" y="840"/>
                      </a:lnTo>
                      <a:lnTo>
                        <a:pt x="1766" y="846"/>
                      </a:lnTo>
                      <a:lnTo>
                        <a:pt x="1766" y="862"/>
                      </a:lnTo>
                      <a:lnTo>
                        <a:pt x="1765" y="879"/>
                      </a:lnTo>
                      <a:lnTo>
                        <a:pt x="1760" y="889"/>
                      </a:lnTo>
                      <a:lnTo>
                        <a:pt x="1755" y="901"/>
                      </a:lnTo>
                      <a:lnTo>
                        <a:pt x="1752" y="907"/>
                      </a:lnTo>
                      <a:lnTo>
                        <a:pt x="1750" y="913"/>
                      </a:lnTo>
                      <a:lnTo>
                        <a:pt x="1749" y="919"/>
                      </a:lnTo>
                      <a:lnTo>
                        <a:pt x="1750" y="925"/>
                      </a:lnTo>
                      <a:lnTo>
                        <a:pt x="1750" y="935"/>
                      </a:lnTo>
                      <a:lnTo>
                        <a:pt x="1751" y="945"/>
                      </a:lnTo>
                      <a:lnTo>
                        <a:pt x="1752" y="954"/>
                      </a:lnTo>
                      <a:lnTo>
                        <a:pt x="1755" y="964"/>
                      </a:lnTo>
                      <a:lnTo>
                        <a:pt x="1758" y="967"/>
                      </a:lnTo>
                      <a:lnTo>
                        <a:pt x="1762" y="969"/>
                      </a:lnTo>
                      <a:lnTo>
                        <a:pt x="1768" y="970"/>
                      </a:lnTo>
                      <a:lnTo>
                        <a:pt x="1774" y="972"/>
                      </a:lnTo>
                      <a:lnTo>
                        <a:pt x="1780" y="972"/>
                      </a:lnTo>
                      <a:lnTo>
                        <a:pt x="1787" y="973"/>
                      </a:lnTo>
                      <a:lnTo>
                        <a:pt x="1792" y="976"/>
                      </a:lnTo>
                      <a:lnTo>
                        <a:pt x="1797" y="979"/>
                      </a:lnTo>
                      <a:lnTo>
                        <a:pt x="1800" y="985"/>
                      </a:lnTo>
                      <a:lnTo>
                        <a:pt x="1803" y="990"/>
                      </a:lnTo>
                      <a:lnTo>
                        <a:pt x="1804" y="991"/>
                      </a:lnTo>
                      <a:lnTo>
                        <a:pt x="1806" y="993"/>
                      </a:lnTo>
                      <a:lnTo>
                        <a:pt x="1810" y="994"/>
                      </a:lnTo>
                      <a:lnTo>
                        <a:pt x="1813" y="995"/>
                      </a:lnTo>
                      <a:lnTo>
                        <a:pt x="1822" y="995"/>
                      </a:lnTo>
                      <a:lnTo>
                        <a:pt x="1830" y="994"/>
                      </a:lnTo>
                      <a:lnTo>
                        <a:pt x="1839" y="992"/>
                      </a:lnTo>
                      <a:lnTo>
                        <a:pt x="1846" y="993"/>
                      </a:lnTo>
                      <a:lnTo>
                        <a:pt x="1846" y="993"/>
                      </a:lnTo>
                      <a:lnTo>
                        <a:pt x="1851" y="1006"/>
                      </a:lnTo>
                      <a:lnTo>
                        <a:pt x="1853" y="1016"/>
                      </a:lnTo>
                      <a:lnTo>
                        <a:pt x="1854" y="1022"/>
                      </a:lnTo>
                      <a:lnTo>
                        <a:pt x="1854" y="1028"/>
                      </a:lnTo>
                      <a:lnTo>
                        <a:pt x="1852" y="1032"/>
                      </a:lnTo>
                      <a:lnTo>
                        <a:pt x="1847" y="1037"/>
                      </a:lnTo>
                      <a:lnTo>
                        <a:pt x="1840" y="1043"/>
                      </a:lnTo>
                      <a:lnTo>
                        <a:pt x="1828" y="1050"/>
                      </a:lnTo>
                      <a:lnTo>
                        <a:pt x="1817" y="1057"/>
                      </a:lnTo>
                      <a:lnTo>
                        <a:pt x="1809" y="1063"/>
                      </a:lnTo>
                      <a:lnTo>
                        <a:pt x="1805" y="1068"/>
                      </a:lnTo>
                      <a:lnTo>
                        <a:pt x="1803" y="1072"/>
                      </a:lnTo>
                      <a:lnTo>
                        <a:pt x="1802" y="1077"/>
                      </a:lnTo>
                      <a:lnTo>
                        <a:pt x="1802" y="1085"/>
                      </a:lnTo>
                      <a:lnTo>
                        <a:pt x="1803" y="1098"/>
                      </a:lnTo>
                      <a:lnTo>
                        <a:pt x="1803" y="1105"/>
                      </a:lnTo>
                      <a:lnTo>
                        <a:pt x="1799" y="1113"/>
                      </a:lnTo>
                      <a:lnTo>
                        <a:pt x="1791" y="1122"/>
                      </a:lnTo>
                      <a:lnTo>
                        <a:pt x="1788" y="1128"/>
                      </a:lnTo>
                      <a:lnTo>
                        <a:pt x="1787" y="1135"/>
                      </a:lnTo>
                      <a:lnTo>
                        <a:pt x="1786" y="1142"/>
                      </a:lnTo>
                      <a:lnTo>
                        <a:pt x="1786" y="1150"/>
                      </a:lnTo>
                      <a:lnTo>
                        <a:pt x="1785" y="1157"/>
                      </a:lnTo>
                      <a:lnTo>
                        <a:pt x="1783" y="1165"/>
                      </a:lnTo>
                      <a:lnTo>
                        <a:pt x="1782" y="1168"/>
                      </a:lnTo>
                      <a:lnTo>
                        <a:pt x="1779" y="1170"/>
                      </a:lnTo>
                      <a:lnTo>
                        <a:pt x="1777" y="1172"/>
                      </a:lnTo>
                      <a:lnTo>
                        <a:pt x="1774" y="1175"/>
                      </a:lnTo>
                      <a:lnTo>
                        <a:pt x="1761" y="1178"/>
                      </a:lnTo>
                      <a:lnTo>
                        <a:pt x="1748" y="1183"/>
                      </a:lnTo>
                      <a:lnTo>
                        <a:pt x="1744" y="1186"/>
                      </a:lnTo>
                      <a:lnTo>
                        <a:pt x="1739" y="1192"/>
                      </a:lnTo>
                      <a:lnTo>
                        <a:pt x="1737" y="1194"/>
                      </a:lnTo>
                      <a:lnTo>
                        <a:pt x="1736" y="1198"/>
                      </a:lnTo>
                      <a:lnTo>
                        <a:pt x="1736" y="1202"/>
                      </a:lnTo>
                      <a:lnTo>
                        <a:pt x="1735" y="1206"/>
                      </a:lnTo>
                      <a:lnTo>
                        <a:pt x="1732" y="1220"/>
                      </a:lnTo>
                      <a:lnTo>
                        <a:pt x="1730" y="1231"/>
                      </a:lnTo>
                      <a:lnTo>
                        <a:pt x="1728" y="1236"/>
                      </a:lnTo>
                      <a:lnTo>
                        <a:pt x="1724" y="1242"/>
                      </a:lnTo>
                      <a:lnTo>
                        <a:pt x="1721" y="1247"/>
                      </a:lnTo>
                      <a:lnTo>
                        <a:pt x="1717" y="1252"/>
                      </a:lnTo>
                      <a:lnTo>
                        <a:pt x="1702" y="1266"/>
                      </a:lnTo>
                      <a:lnTo>
                        <a:pt x="1687" y="1282"/>
                      </a:lnTo>
                      <a:lnTo>
                        <a:pt x="1684" y="1286"/>
                      </a:lnTo>
                      <a:lnTo>
                        <a:pt x="1682" y="1291"/>
                      </a:lnTo>
                      <a:lnTo>
                        <a:pt x="1681" y="1298"/>
                      </a:lnTo>
                      <a:lnTo>
                        <a:pt x="1681" y="1303"/>
                      </a:lnTo>
                      <a:lnTo>
                        <a:pt x="1680" y="1316"/>
                      </a:lnTo>
                      <a:lnTo>
                        <a:pt x="1677" y="1328"/>
                      </a:lnTo>
                      <a:lnTo>
                        <a:pt x="1671" y="1334"/>
                      </a:lnTo>
                      <a:lnTo>
                        <a:pt x="1666" y="1340"/>
                      </a:lnTo>
                      <a:lnTo>
                        <a:pt x="1660" y="1345"/>
                      </a:lnTo>
                      <a:lnTo>
                        <a:pt x="1653" y="1350"/>
                      </a:lnTo>
                      <a:lnTo>
                        <a:pt x="1645" y="1354"/>
                      </a:lnTo>
                      <a:lnTo>
                        <a:pt x="1639" y="1359"/>
                      </a:lnTo>
                      <a:lnTo>
                        <a:pt x="1637" y="1363"/>
                      </a:lnTo>
                      <a:lnTo>
                        <a:pt x="1634" y="1367"/>
                      </a:lnTo>
                      <a:lnTo>
                        <a:pt x="1631" y="1370"/>
                      </a:lnTo>
                      <a:lnTo>
                        <a:pt x="1629" y="1375"/>
                      </a:lnTo>
                      <a:lnTo>
                        <a:pt x="1627" y="1388"/>
                      </a:lnTo>
                      <a:lnTo>
                        <a:pt x="1626" y="1401"/>
                      </a:lnTo>
                      <a:lnTo>
                        <a:pt x="1626" y="1408"/>
                      </a:lnTo>
                      <a:lnTo>
                        <a:pt x="1624" y="1414"/>
                      </a:lnTo>
                      <a:lnTo>
                        <a:pt x="1621" y="1421"/>
                      </a:lnTo>
                      <a:lnTo>
                        <a:pt x="1616" y="1426"/>
                      </a:lnTo>
                      <a:lnTo>
                        <a:pt x="1610" y="1434"/>
                      </a:lnTo>
                      <a:lnTo>
                        <a:pt x="1604" y="1441"/>
                      </a:lnTo>
                      <a:lnTo>
                        <a:pt x="1602" y="1450"/>
                      </a:lnTo>
                      <a:lnTo>
                        <a:pt x="1600" y="1459"/>
                      </a:lnTo>
                      <a:lnTo>
                        <a:pt x="1599" y="1478"/>
                      </a:lnTo>
                      <a:lnTo>
                        <a:pt x="1601" y="1498"/>
                      </a:lnTo>
                      <a:lnTo>
                        <a:pt x="1601" y="1507"/>
                      </a:lnTo>
                      <a:lnTo>
                        <a:pt x="1602" y="1517"/>
                      </a:lnTo>
                      <a:lnTo>
                        <a:pt x="1602" y="1527"/>
                      </a:lnTo>
                      <a:lnTo>
                        <a:pt x="1601" y="1536"/>
                      </a:lnTo>
                      <a:lnTo>
                        <a:pt x="1599" y="1545"/>
                      </a:lnTo>
                      <a:lnTo>
                        <a:pt x="1596" y="1554"/>
                      </a:lnTo>
                      <a:lnTo>
                        <a:pt x="1590" y="1562"/>
                      </a:lnTo>
                      <a:lnTo>
                        <a:pt x="1584" y="1570"/>
                      </a:lnTo>
                      <a:lnTo>
                        <a:pt x="1576" y="1579"/>
                      </a:lnTo>
                      <a:lnTo>
                        <a:pt x="1570" y="1585"/>
                      </a:lnTo>
                      <a:lnTo>
                        <a:pt x="1568" y="1589"/>
                      </a:lnTo>
                      <a:lnTo>
                        <a:pt x="1567" y="1594"/>
                      </a:lnTo>
                      <a:lnTo>
                        <a:pt x="1566" y="1599"/>
                      </a:lnTo>
                      <a:lnTo>
                        <a:pt x="1566" y="1606"/>
                      </a:lnTo>
                      <a:lnTo>
                        <a:pt x="1566" y="1613"/>
                      </a:lnTo>
                      <a:lnTo>
                        <a:pt x="1563" y="1617"/>
                      </a:lnTo>
                      <a:lnTo>
                        <a:pt x="1562" y="1621"/>
                      </a:lnTo>
                      <a:lnTo>
                        <a:pt x="1559" y="1623"/>
                      </a:lnTo>
                      <a:lnTo>
                        <a:pt x="1557" y="1625"/>
                      </a:lnTo>
                      <a:lnTo>
                        <a:pt x="1555" y="1627"/>
                      </a:lnTo>
                      <a:lnTo>
                        <a:pt x="1552" y="1630"/>
                      </a:lnTo>
                      <a:lnTo>
                        <a:pt x="1550" y="1636"/>
                      </a:lnTo>
                      <a:lnTo>
                        <a:pt x="1549" y="1644"/>
                      </a:lnTo>
                      <a:lnTo>
                        <a:pt x="1549" y="1653"/>
                      </a:lnTo>
                      <a:lnTo>
                        <a:pt x="1550" y="1664"/>
                      </a:lnTo>
                      <a:lnTo>
                        <a:pt x="1552" y="1675"/>
                      </a:lnTo>
                      <a:lnTo>
                        <a:pt x="1553" y="1684"/>
                      </a:lnTo>
                      <a:lnTo>
                        <a:pt x="1554" y="1693"/>
                      </a:lnTo>
                      <a:lnTo>
                        <a:pt x="1554" y="1702"/>
                      </a:lnTo>
                      <a:lnTo>
                        <a:pt x="1552" y="1707"/>
                      </a:lnTo>
                      <a:lnTo>
                        <a:pt x="1545" y="1717"/>
                      </a:lnTo>
                      <a:lnTo>
                        <a:pt x="1537" y="1726"/>
                      </a:lnTo>
                      <a:lnTo>
                        <a:pt x="1534" y="1732"/>
                      </a:lnTo>
                      <a:lnTo>
                        <a:pt x="1532" y="1737"/>
                      </a:lnTo>
                      <a:lnTo>
                        <a:pt x="1532" y="1743"/>
                      </a:lnTo>
                      <a:lnTo>
                        <a:pt x="1533" y="1749"/>
                      </a:lnTo>
                      <a:lnTo>
                        <a:pt x="1539" y="1766"/>
                      </a:lnTo>
                      <a:lnTo>
                        <a:pt x="1544" y="1785"/>
                      </a:lnTo>
                      <a:lnTo>
                        <a:pt x="1547" y="1803"/>
                      </a:lnTo>
                      <a:lnTo>
                        <a:pt x="1549" y="1820"/>
                      </a:lnTo>
                      <a:lnTo>
                        <a:pt x="1548" y="1830"/>
                      </a:lnTo>
                      <a:lnTo>
                        <a:pt x="1547" y="1839"/>
                      </a:lnTo>
                      <a:lnTo>
                        <a:pt x="1545" y="1846"/>
                      </a:lnTo>
                      <a:lnTo>
                        <a:pt x="1542" y="1855"/>
                      </a:lnTo>
                      <a:lnTo>
                        <a:pt x="1537" y="1863"/>
                      </a:lnTo>
                      <a:lnTo>
                        <a:pt x="1532" y="1870"/>
                      </a:lnTo>
                      <a:lnTo>
                        <a:pt x="1526" y="1877"/>
                      </a:lnTo>
                      <a:lnTo>
                        <a:pt x="1517" y="1883"/>
                      </a:lnTo>
                      <a:lnTo>
                        <a:pt x="1517" y="1883"/>
                      </a:lnTo>
                      <a:lnTo>
                        <a:pt x="1486" y="1873"/>
                      </a:lnTo>
                      <a:lnTo>
                        <a:pt x="1479" y="1869"/>
                      </a:lnTo>
                      <a:lnTo>
                        <a:pt x="1470" y="1867"/>
                      </a:lnTo>
                      <a:lnTo>
                        <a:pt x="1461" y="1866"/>
                      </a:lnTo>
                      <a:lnTo>
                        <a:pt x="1450" y="1865"/>
                      </a:lnTo>
                      <a:lnTo>
                        <a:pt x="1429" y="1865"/>
                      </a:lnTo>
                      <a:lnTo>
                        <a:pt x="1411" y="1865"/>
                      </a:lnTo>
                      <a:lnTo>
                        <a:pt x="1402" y="1864"/>
                      </a:lnTo>
                      <a:lnTo>
                        <a:pt x="1395" y="1860"/>
                      </a:lnTo>
                      <a:lnTo>
                        <a:pt x="1389" y="1856"/>
                      </a:lnTo>
                      <a:lnTo>
                        <a:pt x="1385" y="1851"/>
                      </a:lnTo>
                      <a:lnTo>
                        <a:pt x="1378" y="1839"/>
                      </a:lnTo>
                      <a:lnTo>
                        <a:pt x="1370" y="1825"/>
                      </a:lnTo>
                      <a:lnTo>
                        <a:pt x="1366" y="1820"/>
                      </a:lnTo>
                      <a:lnTo>
                        <a:pt x="1361" y="1817"/>
                      </a:lnTo>
                      <a:lnTo>
                        <a:pt x="1356" y="1815"/>
                      </a:lnTo>
                      <a:lnTo>
                        <a:pt x="1351" y="1814"/>
                      </a:lnTo>
                      <a:lnTo>
                        <a:pt x="1340" y="1814"/>
                      </a:lnTo>
                      <a:lnTo>
                        <a:pt x="1329" y="1813"/>
                      </a:lnTo>
                      <a:lnTo>
                        <a:pt x="1289" y="1813"/>
                      </a:lnTo>
                      <a:lnTo>
                        <a:pt x="1246" y="1812"/>
                      </a:lnTo>
                      <a:lnTo>
                        <a:pt x="1224" y="1810"/>
                      </a:lnTo>
                      <a:lnTo>
                        <a:pt x="1204" y="1805"/>
                      </a:lnTo>
                      <a:lnTo>
                        <a:pt x="1194" y="1803"/>
                      </a:lnTo>
                      <a:lnTo>
                        <a:pt x="1185" y="1800"/>
                      </a:lnTo>
                      <a:lnTo>
                        <a:pt x="1176" y="1796"/>
                      </a:lnTo>
                      <a:lnTo>
                        <a:pt x="1168" y="1791"/>
                      </a:lnTo>
                      <a:lnTo>
                        <a:pt x="1158" y="1787"/>
                      </a:lnTo>
                      <a:lnTo>
                        <a:pt x="1150" y="1783"/>
                      </a:lnTo>
                      <a:lnTo>
                        <a:pt x="1142" y="1779"/>
                      </a:lnTo>
                      <a:lnTo>
                        <a:pt x="1134" y="1777"/>
                      </a:lnTo>
                      <a:lnTo>
                        <a:pt x="1126" y="1776"/>
                      </a:lnTo>
                      <a:lnTo>
                        <a:pt x="1119" y="1775"/>
                      </a:lnTo>
                      <a:lnTo>
                        <a:pt x="1113" y="1776"/>
                      </a:lnTo>
                      <a:lnTo>
                        <a:pt x="1108" y="1778"/>
                      </a:lnTo>
                      <a:lnTo>
                        <a:pt x="1102" y="1780"/>
                      </a:lnTo>
                      <a:lnTo>
                        <a:pt x="1099" y="1785"/>
                      </a:lnTo>
                      <a:lnTo>
                        <a:pt x="1097" y="1790"/>
                      </a:lnTo>
                      <a:lnTo>
                        <a:pt x="1096" y="1797"/>
                      </a:lnTo>
                      <a:lnTo>
                        <a:pt x="1096" y="1804"/>
                      </a:lnTo>
                      <a:lnTo>
                        <a:pt x="1098" y="1813"/>
                      </a:lnTo>
                      <a:lnTo>
                        <a:pt x="1101" y="1824"/>
                      </a:lnTo>
                      <a:lnTo>
                        <a:pt x="1105" y="1836"/>
                      </a:lnTo>
                      <a:lnTo>
                        <a:pt x="1108" y="1841"/>
                      </a:lnTo>
                      <a:lnTo>
                        <a:pt x="1109" y="1847"/>
                      </a:lnTo>
                      <a:lnTo>
                        <a:pt x="1109" y="1852"/>
                      </a:lnTo>
                      <a:lnTo>
                        <a:pt x="1108" y="1857"/>
                      </a:lnTo>
                      <a:lnTo>
                        <a:pt x="1107" y="1861"/>
                      </a:lnTo>
                      <a:lnTo>
                        <a:pt x="1103" y="1865"/>
                      </a:lnTo>
                      <a:lnTo>
                        <a:pt x="1101" y="1869"/>
                      </a:lnTo>
                      <a:lnTo>
                        <a:pt x="1098" y="1872"/>
                      </a:lnTo>
                      <a:lnTo>
                        <a:pt x="1090" y="1879"/>
                      </a:lnTo>
                      <a:lnTo>
                        <a:pt x="1084" y="1885"/>
                      </a:lnTo>
                      <a:lnTo>
                        <a:pt x="1081" y="1890"/>
                      </a:lnTo>
                      <a:lnTo>
                        <a:pt x="1078" y="1893"/>
                      </a:lnTo>
                      <a:lnTo>
                        <a:pt x="1077" y="1897"/>
                      </a:lnTo>
                      <a:lnTo>
                        <a:pt x="1077" y="1901"/>
                      </a:lnTo>
                      <a:lnTo>
                        <a:pt x="1077" y="1912"/>
                      </a:lnTo>
                      <a:lnTo>
                        <a:pt x="1076" y="1922"/>
                      </a:lnTo>
                      <a:lnTo>
                        <a:pt x="1075" y="1926"/>
                      </a:lnTo>
                      <a:lnTo>
                        <a:pt x="1074" y="1931"/>
                      </a:lnTo>
                      <a:lnTo>
                        <a:pt x="1071" y="1936"/>
                      </a:lnTo>
                      <a:lnTo>
                        <a:pt x="1068" y="1941"/>
                      </a:lnTo>
                      <a:lnTo>
                        <a:pt x="1062" y="1950"/>
                      </a:lnTo>
                      <a:lnTo>
                        <a:pt x="1056" y="1962"/>
                      </a:lnTo>
                      <a:lnTo>
                        <a:pt x="1049" y="1973"/>
                      </a:lnTo>
                      <a:lnTo>
                        <a:pt x="1044" y="1980"/>
                      </a:lnTo>
                      <a:lnTo>
                        <a:pt x="1041" y="1984"/>
                      </a:lnTo>
                      <a:lnTo>
                        <a:pt x="1037" y="1986"/>
                      </a:lnTo>
                      <a:lnTo>
                        <a:pt x="1034" y="1988"/>
                      </a:lnTo>
                      <a:lnTo>
                        <a:pt x="1031" y="1989"/>
                      </a:lnTo>
                      <a:lnTo>
                        <a:pt x="1023" y="1990"/>
                      </a:lnTo>
                      <a:lnTo>
                        <a:pt x="1017" y="1989"/>
                      </a:lnTo>
                      <a:lnTo>
                        <a:pt x="1010" y="1988"/>
                      </a:lnTo>
                      <a:lnTo>
                        <a:pt x="1004" y="1987"/>
                      </a:lnTo>
                      <a:lnTo>
                        <a:pt x="996" y="1987"/>
                      </a:lnTo>
                      <a:lnTo>
                        <a:pt x="990" y="1988"/>
                      </a:lnTo>
                      <a:lnTo>
                        <a:pt x="980" y="1998"/>
                      </a:lnTo>
                      <a:lnTo>
                        <a:pt x="969" y="2006"/>
                      </a:lnTo>
                      <a:lnTo>
                        <a:pt x="966" y="2007"/>
                      </a:lnTo>
                      <a:lnTo>
                        <a:pt x="963" y="2006"/>
                      </a:lnTo>
                      <a:lnTo>
                        <a:pt x="961" y="2005"/>
                      </a:lnTo>
                      <a:lnTo>
                        <a:pt x="957" y="2004"/>
                      </a:lnTo>
                      <a:lnTo>
                        <a:pt x="953" y="1999"/>
                      </a:lnTo>
                      <a:lnTo>
                        <a:pt x="950" y="1992"/>
                      </a:lnTo>
                      <a:lnTo>
                        <a:pt x="946" y="1986"/>
                      </a:lnTo>
                      <a:lnTo>
                        <a:pt x="942" y="1979"/>
                      </a:lnTo>
                      <a:lnTo>
                        <a:pt x="938" y="1974"/>
                      </a:lnTo>
                      <a:lnTo>
                        <a:pt x="934" y="1971"/>
                      </a:lnTo>
                      <a:lnTo>
                        <a:pt x="930" y="1969"/>
                      </a:lnTo>
                      <a:lnTo>
                        <a:pt x="927" y="1971"/>
                      </a:lnTo>
                      <a:lnTo>
                        <a:pt x="925" y="1972"/>
                      </a:lnTo>
                      <a:lnTo>
                        <a:pt x="923" y="1974"/>
                      </a:lnTo>
                      <a:lnTo>
                        <a:pt x="920" y="1980"/>
                      </a:lnTo>
                      <a:lnTo>
                        <a:pt x="916" y="1986"/>
                      </a:lnTo>
                      <a:lnTo>
                        <a:pt x="914" y="1989"/>
                      </a:lnTo>
                      <a:lnTo>
                        <a:pt x="911" y="1991"/>
                      </a:lnTo>
                      <a:lnTo>
                        <a:pt x="908" y="1992"/>
                      </a:lnTo>
                      <a:lnTo>
                        <a:pt x="903" y="1993"/>
                      </a:lnTo>
                      <a:lnTo>
                        <a:pt x="898" y="1992"/>
                      </a:lnTo>
                      <a:lnTo>
                        <a:pt x="892" y="1990"/>
                      </a:lnTo>
                      <a:lnTo>
                        <a:pt x="883" y="1987"/>
                      </a:lnTo>
                      <a:lnTo>
                        <a:pt x="873" y="1981"/>
                      </a:lnTo>
                      <a:lnTo>
                        <a:pt x="868" y="1979"/>
                      </a:lnTo>
                      <a:lnTo>
                        <a:pt x="861" y="1978"/>
                      </a:lnTo>
                      <a:lnTo>
                        <a:pt x="856" y="1978"/>
                      </a:lnTo>
                      <a:lnTo>
                        <a:pt x="849" y="1978"/>
                      </a:lnTo>
                      <a:lnTo>
                        <a:pt x="844" y="1977"/>
                      </a:lnTo>
                      <a:lnTo>
                        <a:pt x="839" y="1975"/>
                      </a:lnTo>
                      <a:lnTo>
                        <a:pt x="836" y="1974"/>
                      </a:lnTo>
                      <a:lnTo>
                        <a:pt x="834" y="1972"/>
                      </a:lnTo>
                      <a:lnTo>
                        <a:pt x="833" y="1968"/>
                      </a:lnTo>
                      <a:lnTo>
                        <a:pt x="831" y="1965"/>
                      </a:lnTo>
                      <a:lnTo>
                        <a:pt x="830" y="1959"/>
                      </a:lnTo>
                      <a:lnTo>
                        <a:pt x="829" y="1952"/>
                      </a:lnTo>
                      <a:lnTo>
                        <a:pt x="828" y="1945"/>
                      </a:lnTo>
                      <a:lnTo>
                        <a:pt x="828" y="1938"/>
                      </a:lnTo>
                      <a:lnTo>
                        <a:pt x="828" y="1924"/>
                      </a:lnTo>
                      <a:lnTo>
                        <a:pt x="827" y="1910"/>
                      </a:lnTo>
                      <a:lnTo>
                        <a:pt x="824" y="1901"/>
                      </a:lnTo>
                      <a:lnTo>
                        <a:pt x="820" y="1894"/>
                      </a:lnTo>
                      <a:lnTo>
                        <a:pt x="817" y="1887"/>
                      </a:lnTo>
                      <a:lnTo>
                        <a:pt x="813" y="1882"/>
                      </a:lnTo>
                      <a:lnTo>
                        <a:pt x="809" y="1879"/>
                      </a:lnTo>
                      <a:lnTo>
                        <a:pt x="805" y="1877"/>
                      </a:lnTo>
                      <a:lnTo>
                        <a:pt x="800" y="1874"/>
                      </a:lnTo>
                      <a:lnTo>
                        <a:pt x="795" y="1873"/>
                      </a:lnTo>
                      <a:lnTo>
                        <a:pt x="790" y="1873"/>
                      </a:lnTo>
                      <a:lnTo>
                        <a:pt x="785" y="1874"/>
                      </a:lnTo>
                      <a:lnTo>
                        <a:pt x="779" y="1876"/>
                      </a:lnTo>
                      <a:lnTo>
                        <a:pt x="773" y="1878"/>
                      </a:lnTo>
                      <a:lnTo>
                        <a:pt x="761" y="1883"/>
                      </a:lnTo>
                      <a:lnTo>
                        <a:pt x="747" y="1888"/>
                      </a:lnTo>
                      <a:lnTo>
                        <a:pt x="736" y="1893"/>
                      </a:lnTo>
                      <a:lnTo>
                        <a:pt x="726" y="1895"/>
                      </a:lnTo>
                      <a:lnTo>
                        <a:pt x="719" y="1896"/>
                      </a:lnTo>
                      <a:lnTo>
                        <a:pt x="711" y="1895"/>
                      </a:lnTo>
                      <a:lnTo>
                        <a:pt x="695" y="1893"/>
                      </a:lnTo>
                      <a:lnTo>
                        <a:pt x="677" y="1891"/>
                      </a:lnTo>
                      <a:lnTo>
                        <a:pt x="670" y="1892"/>
                      </a:lnTo>
                      <a:lnTo>
                        <a:pt x="665" y="1893"/>
                      </a:lnTo>
                      <a:lnTo>
                        <a:pt x="660" y="1895"/>
                      </a:lnTo>
                      <a:lnTo>
                        <a:pt x="656" y="1898"/>
                      </a:lnTo>
                      <a:lnTo>
                        <a:pt x="653" y="1903"/>
                      </a:lnTo>
                      <a:lnTo>
                        <a:pt x="650" y="1907"/>
                      </a:lnTo>
                      <a:lnTo>
                        <a:pt x="647" y="1912"/>
                      </a:lnTo>
                      <a:lnTo>
                        <a:pt x="645" y="1918"/>
                      </a:lnTo>
                      <a:lnTo>
                        <a:pt x="640" y="1940"/>
                      </a:lnTo>
                      <a:lnTo>
                        <a:pt x="637" y="1962"/>
                      </a:lnTo>
                      <a:lnTo>
                        <a:pt x="635" y="1974"/>
                      </a:lnTo>
                      <a:lnTo>
                        <a:pt x="630" y="1981"/>
                      </a:lnTo>
                      <a:lnTo>
                        <a:pt x="629" y="1985"/>
                      </a:lnTo>
                      <a:lnTo>
                        <a:pt x="627" y="1987"/>
                      </a:lnTo>
                      <a:lnTo>
                        <a:pt x="625" y="1988"/>
                      </a:lnTo>
                      <a:lnTo>
                        <a:pt x="622" y="1989"/>
                      </a:lnTo>
                      <a:lnTo>
                        <a:pt x="617" y="1989"/>
                      </a:lnTo>
                      <a:lnTo>
                        <a:pt x="612" y="1988"/>
                      </a:lnTo>
                      <a:lnTo>
                        <a:pt x="605" y="1985"/>
                      </a:lnTo>
                      <a:lnTo>
                        <a:pt x="600" y="1980"/>
                      </a:lnTo>
                      <a:lnTo>
                        <a:pt x="577" y="1957"/>
                      </a:lnTo>
                      <a:lnTo>
                        <a:pt x="562" y="1939"/>
                      </a:lnTo>
                      <a:lnTo>
                        <a:pt x="553" y="1935"/>
                      </a:lnTo>
                      <a:lnTo>
                        <a:pt x="546" y="1933"/>
                      </a:lnTo>
                      <a:lnTo>
                        <a:pt x="536" y="1931"/>
                      </a:lnTo>
                      <a:lnTo>
                        <a:pt x="528" y="1931"/>
                      </a:lnTo>
                      <a:lnTo>
                        <a:pt x="518" y="1930"/>
                      </a:lnTo>
                      <a:lnTo>
                        <a:pt x="509" y="1930"/>
                      </a:lnTo>
                      <a:lnTo>
                        <a:pt x="499" y="1928"/>
                      </a:lnTo>
                      <a:lnTo>
                        <a:pt x="492" y="1926"/>
                      </a:lnTo>
                      <a:lnTo>
                        <a:pt x="470" y="1918"/>
                      </a:lnTo>
                      <a:lnTo>
                        <a:pt x="462" y="1913"/>
                      </a:lnTo>
                      <a:lnTo>
                        <a:pt x="453" y="1917"/>
                      </a:lnTo>
                      <a:lnTo>
                        <a:pt x="431" y="1927"/>
                      </a:lnTo>
                      <a:lnTo>
                        <a:pt x="415" y="1926"/>
                      </a:lnTo>
                      <a:lnTo>
                        <a:pt x="403" y="1926"/>
                      </a:lnTo>
                      <a:lnTo>
                        <a:pt x="396" y="1927"/>
                      </a:lnTo>
                      <a:lnTo>
                        <a:pt x="389" y="1931"/>
                      </a:lnTo>
                      <a:lnTo>
                        <a:pt x="377" y="1941"/>
                      </a:lnTo>
                      <a:lnTo>
                        <a:pt x="360" y="1963"/>
                      </a:lnTo>
                      <a:lnTo>
                        <a:pt x="355" y="1968"/>
                      </a:lnTo>
                      <a:lnTo>
                        <a:pt x="349" y="1973"/>
                      </a:lnTo>
                      <a:lnTo>
                        <a:pt x="345" y="1977"/>
                      </a:lnTo>
                      <a:lnTo>
                        <a:pt x="340" y="1979"/>
                      </a:lnTo>
                      <a:lnTo>
                        <a:pt x="335" y="1981"/>
                      </a:lnTo>
                      <a:lnTo>
                        <a:pt x="331" y="1982"/>
                      </a:lnTo>
                      <a:lnTo>
                        <a:pt x="327" y="1982"/>
                      </a:lnTo>
                      <a:lnTo>
                        <a:pt x="323" y="1982"/>
                      </a:lnTo>
                      <a:lnTo>
                        <a:pt x="319" y="1981"/>
                      </a:lnTo>
                      <a:lnTo>
                        <a:pt x="315" y="1979"/>
                      </a:lnTo>
                      <a:lnTo>
                        <a:pt x="310" y="1977"/>
                      </a:lnTo>
                      <a:lnTo>
                        <a:pt x="306" y="1975"/>
                      </a:lnTo>
                      <a:lnTo>
                        <a:pt x="298" y="1967"/>
                      </a:lnTo>
                      <a:lnTo>
                        <a:pt x="289" y="1958"/>
                      </a:lnTo>
                      <a:lnTo>
                        <a:pt x="278" y="1947"/>
                      </a:lnTo>
                      <a:lnTo>
                        <a:pt x="269" y="1940"/>
                      </a:lnTo>
                      <a:lnTo>
                        <a:pt x="260" y="1935"/>
                      </a:lnTo>
                      <a:lnTo>
                        <a:pt x="247" y="1928"/>
                      </a:lnTo>
                      <a:lnTo>
                        <a:pt x="240" y="1926"/>
                      </a:lnTo>
                      <a:lnTo>
                        <a:pt x="236" y="1925"/>
                      </a:lnTo>
                      <a:lnTo>
                        <a:pt x="232" y="1925"/>
                      </a:lnTo>
                      <a:lnTo>
                        <a:pt x="228" y="1926"/>
                      </a:lnTo>
                      <a:lnTo>
                        <a:pt x="225" y="1928"/>
                      </a:lnTo>
                      <a:lnTo>
                        <a:pt x="223" y="1931"/>
                      </a:lnTo>
                      <a:lnTo>
                        <a:pt x="221" y="1934"/>
                      </a:lnTo>
                      <a:lnTo>
                        <a:pt x="219" y="1937"/>
                      </a:lnTo>
                      <a:lnTo>
                        <a:pt x="215" y="1944"/>
                      </a:lnTo>
                      <a:lnTo>
                        <a:pt x="212" y="1950"/>
                      </a:lnTo>
                      <a:lnTo>
                        <a:pt x="209" y="1953"/>
                      </a:lnTo>
                      <a:lnTo>
                        <a:pt x="207" y="1954"/>
                      </a:lnTo>
                      <a:lnTo>
                        <a:pt x="202" y="1957"/>
                      </a:lnTo>
                      <a:lnTo>
                        <a:pt x="198" y="1957"/>
                      </a:lnTo>
                      <a:lnTo>
                        <a:pt x="195" y="1955"/>
                      </a:lnTo>
                      <a:lnTo>
                        <a:pt x="192" y="1953"/>
                      </a:lnTo>
                      <a:lnTo>
                        <a:pt x="188" y="1950"/>
                      </a:lnTo>
                      <a:lnTo>
                        <a:pt x="185" y="1946"/>
                      </a:lnTo>
                      <a:lnTo>
                        <a:pt x="181" y="1936"/>
                      </a:lnTo>
                      <a:lnTo>
                        <a:pt x="178" y="1923"/>
                      </a:lnTo>
                      <a:lnTo>
                        <a:pt x="173" y="1911"/>
                      </a:lnTo>
                      <a:lnTo>
                        <a:pt x="168" y="1899"/>
                      </a:lnTo>
                      <a:lnTo>
                        <a:pt x="166" y="1894"/>
                      </a:lnTo>
                      <a:lnTo>
                        <a:pt x="163" y="1890"/>
                      </a:lnTo>
                      <a:lnTo>
                        <a:pt x="158" y="1886"/>
                      </a:lnTo>
                      <a:lnTo>
                        <a:pt x="154" y="1884"/>
                      </a:lnTo>
                      <a:lnTo>
                        <a:pt x="148" y="1881"/>
                      </a:lnTo>
                      <a:lnTo>
                        <a:pt x="143" y="1877"/>
                      </a:lnTo>
                      <a:lnTo>
                        <a:pt x="139" y="1871"/>
                      </a:lnTo>
                      <a:lnTo>
                        <a:pt x="136" y="1865"/>
                      </a:lnTo>
                      <a:lnTo>
                        <a:pt x="132" y="1858"/>
                      </a:lnTo>
                      <a:lnTo>
                        <a:pt x="129" y="1854"/>
                      </a:lnTo>
                      <a:lnTo>
                        <a:pt x="126" y="1851"/>
                      </a:lnTo>
                      <a:lnTo>
                        <a:pt x="121" y="1849"/>
                      </a:lnTo>
                      <a:lnTo>
                        <a:pt x="112" y="1850"/>
                      </a:lnTo>
                      <a:lnTo>
                        <a:pt x="105" y="1853"/>
                      </a:lnTo>
                      <a:lnTo>
                        <a:pt x="100" y="1856"/>
                      </a:lnTo>
                      <a:lnTo>
                        <a:pt x="96" y="1860"/>
                      </a:lnTo>
                      <a:lnTo>
                        <a:pt x="88" y="1871"/>
                      </a:lnTo>
                      <a:lnTo>
                        <a:pt x="78" y="1883"/>
                      </a:lnTo>
                      <a:lnTo>
                        <a:pt x="45" y="1873"/>
                      </a:lnTo>
                      <a:lnTo>
                        <a:pt x="45" y="1873"/>
                      </a:lnTo>
                      <a:lnTo>
                        <a:pt x="46" y="1871"/>
                      </a:lnTo>
                      <a:lnTo>
                        <a:pt x="46" y="1869"/>
                      </a:lnTo>
                      <a:lnTo>
                        <a:pt x="45" y="1867"/>
                      </a:lnTo>
                      <a:lnTo>
                        <a:pt x="44" y="1865"/>
                      </a:lnTo>
                      <a:lnTo>
                        <a:pt x="43" y="1864"/>
                      </a:lnTo>
                      <a:lnTo>
                        <a:pt x="39" y="1863"/>
                      </a:lnTo>
                      <a:lnTo>
                        <a:pt x="36" y="1863"/>
                      </a:lnTo>
                      <a:lnTo>
                        <a:pt x="32" y="1864"/>
                      </a:lnTo>
                      <a:lnTo>
                        <a:pt x="3" y="1869"/>
                      </a:lnTo>
                      <a:lnTo>
                        <a:pt x="2" y="1869"/>
                      </a:lnTo>
                      <a:lnTo>
                        <a:pt x="0" y="1869"/>
                      </a:lnTo>
                      <a:lnTo>
                        <a:pt x="0" y="1868"/>
                      </a:lnTo>
                      <a:lnTo>
                        <a:pt x="0" y="1866"/>
                      </a:lnTo>
                      <a:lnTo>
                        <a:pt x="3" y="1861"/>
                      </a:lnTo>
                      <a:lnTo>
                        <a:pt x="5" y="1855"/>
                      </a:lnTo>
                      <a:lnTo>
                        <a:pt x="12" y="1844"/>
                      </a:lnTo>
                      <a:lnTo>
                        <a:pt x="18" y="1838"/>
                      </a:lnTo>
                      <a:lnTo>
                        <a:pt x="27" y="1826"/>
                      </a:lnTo>
                      <a:lnTo>
                        <a:pt x="40" y="1811"/>
                      </a:lnTo>
                      <a:lnTo>
                        <a:pt x="53" y="1792"/>
                      </a:lnTo>
                      <a:lnTo>
                        <a:pt x="67" y="1773"/>
                      </a:lnTo>
                      <a:lnTo>
                        <a:pt x="81" y="1756"/>
                      </a:lnTo>
                      <a:lnTo>
                        <a:pt x="97" y="1741"/>
                      </a:lnTo>
                      <a:lnTo>
                        <a:pt x="104" y="1735"/>
                      </a:lnTo>
                      <a:lnTo>
                        <a:pt x="112" y="1731"/>
                      </a:lnTo>
                      <a:lnTo>
                        <a:pt x="119" y="1728"/>
                      </a:lnTo>
                      <a:lnTo>
                        <a:pt x="126" y="1726"/>
                      </a:lnTo>
                      <a:lnTo>
                        <a:pt x="132" y="1725"/>
                      </a:lnTo>
                      <a:lnTo>
                        <a:pt x="137" y="1723"/>
                      </a:lnTo>
                      <a:lnTo>
                        <a:pt x="141" y="1720"/>
                      </a:lnTo>
                      <a:lnTo>
                        <a:pt x="145" y="1715"/>
                      </a:lnTo>
                      <a:lnTo>
                        <a:pt x="152" y="1703"/>
                      </a:lnTo>
                      <a:lnTo>
                        <a:pt x="158" y="1689"/>
                      </a:lnTo>
                      <a:lnTo>
                        <a:pt x="164" y="1674"/>
                      </a:lnTo>
                      <a:lnTo>
                        <a:pt x="170" y="1661"/>
                      </a:lnTo>
                      <a:lnTo>
                        <a:pt x="173" y="1655"/>
                      </a:lnTo>
                      <a:lnTo>
                        <a:pt x="178" y="1651"/>
                      </a:lnTo>
                      <a:lnTo>
                        <a:pt x="181" y="1648"/>
                      </a:lnTo>
                      <a:lnTo>
                        <a:pt x="186" y="1645"/>
                      </a:lnTo>
                      <a:lnTo>
                        <a:pt x="195" y="1672"/>
                      </a:lnTo>
                      <a:lnTo>
                        <a:pt x="197" y="1671"/>
                      </a:lnTo>
                      <a:lnTo>
                        <a:pt x="200" y="1669"/>
                      </a:lnTo>
                      <a:lnTo>
                        <a:pt x="204" y="1666"/>
                      </a:lnTo>
                      <a:lnTo>
                        <a:pt x="207" y="1663"/>
                      </a:lnTo>
                      <a:lnTo>
                        <a:pt x="212" y="1656"/>
                      </a:lnTo>
                      <a:lnTo>
                        <a:pt x="215" y="1651"/>
                      </a:lnTo>
                      <a:lnTo>
                        <a:pt x="217" y="1648"/>
                      </a:lnTo>
                      <a:lnTo>
                        <a:pt x="217" y="1645"/>
                      </a:lnTo>
                      <a:lnTo>
                        <a:pt x="217" y="1643"/>
                      </a:lnTo>
                      <a:lnTo>
                        <a:pt x="214" y="1641"/>
                      </a:lnTo>
                      <a:lnTo>
                        <a:pt x="209" y="1637"/>
                      </a:lnTo>
                      <a:lnTo>
                        <a:pt x="201" y="1633"/>
                      </a:lnTo>
                      <a:lnTo>
                        <a:pt x="194" y="1629"/>
                      </a:lnTo>
                      <a:lnTo>
                        <a:pt x="186" y="1624"/>
                      </a:lnTo>
                      <a:lnTo>
                        <a:pt x="183" y="1622"/>
                      </a:lnTo>
                      <a:lnTo>
                        <a:pt x="181" y="1618"/>
                      </a:lnTo>
                      <a:lnTo>
                        <a:pt x="180" y="1615"/>
                      </a:lnTo>
                      <a:lnTo>
                        <a:pt x="179" y="1611"/>
                      </a:lnTo>
                      <a:lnTo>
                        <a:pt x="180" y="1608"/>
                      </a:lnTo>
                      <a:lnTo>
                        <a:pt x="181" y="1603"/>
                      </a:lnTo>
                      <a:lnTo>
                        <a:pt x="183" y="1599"/>
                      </a:lnTo>
                      <a:lnTo>
                        <a:pt x="186" y="1594"/>
                      </a:lnTo>
                      <a:lnTo>
                        <a:pt x="195" y="1585"/>
                      </a:lnTo>
                      <a:lnTo>
                        <a:pt x="205" y="1575"/>
                      </a:lnTo>
                      <a:lnTo>
                        <a:pt x="214" y="1566"/>
                      </a:lnTo>
                      <a:lnTo>
                        <a:pt x="224" y="1557"/>
                      </a:lnTo>
                      <a:lnTo>
                        <a:pt x="232" y="1548"/>
                      </a:lnTo>
                      <a:lnTo>
                        <a:pt x="237" y="1540"/>
                      </a:lnTo>
                      <a:lnTo>
                        <a:pt x="241" y="1532"/>
                      </a:lnTo>
                      <a:lnTo>
                        <a:pt x="246" y="1526"/>
                      </a:lnTo>
                      <a:lnTo>
                        <a:pt x="250" y="1521"/>
                      </a:lnTo>
                      <a:lnTo>
                        <a:pt x="255" y="1517"/>
                      </a:lnTo>
                      <a:lnTo>
                        <a:pt x="262" y="1515"/>
                      </a:lnTo>
                      <a:lnTo>
                        <a:pt x="267" y="1513"/>
                      </a:lnTo>
                      <a:lnTo>
                        <a:pt x="274" y="1512"/>
                      </a:lnTo>
                      <a:lnTo>
                        <a:pt x="280" y="1512"/>
                      </a:lnTo>
                      <a:lnTo>
                        <a:pt x="293" y="1510"/>
                      </a:lnTo>
                      <a:lnTo>
                        <a:pt x="307" y="1509"/>
                      </a:lnTo>
                      <a:lnTo>
                        <a:pt x="315" y="1507"/>
                      </a:lnTo>
                      <a:lnTo>
                        <a:pt x="321" y="1506"/>
                      </a:lnTo>
                      <a:lnTo>
                        <a:pt x="328" y="1503"/>
                      </a:lnTo>
                      <a:lnTo>
                        <a:pt x="334" y="1499"/>
                      </a:lnTo>
                      <a:lnTo>
                        <a:pt x="341" y="1491"/>
                      </a:lnTo>
                      <a:lnTo>
                        <a:pt x="347" y="1481"/>
                      </a:lnTo>
                      <a:lnTo>
                        <a:pt x="354" y="1473"/>
                      </a:lnTo>
                      <a:lnTo>
                        <a:pt x="358" y="1463"/>
                      </a:lnTo>
                      <a:lnTo>
                        <a:pt x="361" y="1450"/>
                      </a:lnTo>
                      <a:lnTo>
                        <a:pt x="362" y="1439"/>
                      </a:lnTo>
                      <a:lnTo>
                        <a:pt x="364" y="1437"/>
                      </a:lnTo>
                      <a:lnTo>
                        <a:pt x="368" y="1435"/>
                      </a:lnTo>
                      <a:lnTo>
                        <a:pt x="374" y="1435"/>
                      </a:lnTo>
                      <a:lnTo>
                        <a:pt x="383" y="1436"/>
                      </a:lnTo>
                      <a:lnTo>
                        <a:pt x="385" y="1436"/>
                      </a:lnTo>
                      <a:lnTo>
                        <a:pt x="387" y="1436"/>
                      </a:lnTo>
                      <a:lnTo>
                        <a:pt x="388" y="1435"/>
                      </a:lnTo>
                      <a:lnTo>
                        <a:pt x="389" y="1434"/>
                      </a:lnTo>
                      <a:lnTo>
                        <a:pt x="390" y="1429"/>
                      </a:lnTo>
                      <a:lnTo>
                        <a:pt x="390" y="1424"/>
                      </a:lnTo>
                      <a:lnTo>
                        <a:pt x="388" y="1413"/>
                      </a:lnTo>
                      <a:lnTo>
                        <a:pt x="386" y="1401"/>
                      </a:lnTo>
                      <a:lnTo>
                        <a:pt x="383" y="1406"/>
                      </a:lnTo>
                      <a:lnTo>
                        <a:pt x="380" y="1408"/>
                      </a:lnTo>
                      <a:lnTo>
                        <a:pt x="376" y="1408"/>
                      </a:lnTo>
                      <a:lnTo>
                        <a:pt x="373" y="1406"/>
                      </a:lnTo>
                      <a:lnTo>
                        <a:pt x="371" y="1402"/>
                      </a:lnTo>
                      <a:lnTo>
                        <a:pt x="369" y="1397"/>
                      </a:lnTo>
                      <a:lnTo>
                        <a:pt x="368" y="1392"/>
                      </a:lnTo>
                      <a:lnTo>
                        <a:pt x="366" y="1385"/>
                      </a:lnTo>
                      <a:lnTo>
                        <a:pt x="362" y="1358"/>
                      </a:lnTo>
                      <a:lnTo>
                        <a:pt x="361" y="1340"/>
                      </a:lnTo>
                      <a:lnTo>
                        <a:pt x="362" y="1336"/>
                      </a:lnTo>
                      <a:lnTo>
                        <a:pt x="364" y="1332"/>
                      </a:lnTo>
                      <a:lnTo>
                        <a:pt x="368" y="1329"/>
                      </a:lnTo>
                      <a:lnTo>
                        <a:pt x="372" y="1327"/>
                      </a:lnTo>
                      <a:lnTo>
                        <a:pt x="381" y="1323"/>
                      </a:lnTo>
                      <a:lnTo>
                        <a:pt x="388" y="1319"/>
                      </a:lnTo>
                      <a:lnTo>
                        <a:pt x="391" y="1318"/>
                      </a:lnTo>
                      <a:lnTo>
                        <a:pt x="393" y="1317"/>
                      </a:lnTo>
                      <a:lnTo>
                        <a:pt x="393" y="1315"/>
                      </a:lnTo>
                      <a:lnTo>
                        <a:pt x="391" y="1314"/>
                      </a:lnTo>
                      <a:lnTo>
                        <a:pt x="389" y="1310"/>
                      </a:lnTo>
                      <a:lnTo>
                        <a:pt x="386" y="1306"/>
                      </a:lnTo>
                      <a:lnTo>
                        <a:pt x="384" y="1302"/>
                      </a:lnTo>
                      <a:lnTo>
                        <a:pt x="383" y="1298"/>
                      </a:lnTo>
                      <a:lnTo>
                        <a:pt x="384" y="1292"/>
                      </a:lnTo>
                      <a:lnTo>
                        <a:pt x="384" y="1288"/>
                      </a:lnTo>
                      <a:lnTo>
                        <a:pt x="386" y="1277"/>
                      </a:lnTo>
                      <a:lnTo>
                        <a:pt x="386" y="1266"/>
                      </a:lnTo>
                      <a:lnTo>
                        <a:pt x="385" y="1264"/>
                      </a:lnTo>
                      <a:lnTo>
                        <a:pt x="383" y="1263"/>
                      </a:lnTo>
                      <a:lnTo>
                        <a:pt x="381" y="1262"/>
                      </a:lnTo>
                      <a:lnTo>
                        <a:pt x="377" y="1261"/>
                      </a:lnTo>
                      <a:lnTo>
                        <a:pt x="369" y="1259"/>
                      </a:lnTo>
                      <a:lnTo>
                        <a:pt x="359" y="1259"/>
                      </a:lnTo>
                      <a:lnTo>
                        <a:pt x="339" y="1259"/>
                      </a:lnTo>
                      <a:lnTo>
                        <a:pt x="323" y="1259"/>
                      </a:lnTo>
                      <a:lnTo>
                        <a:pt x="315" y="1256"/>
                      </a:lnTo>
                      <a:lnTo>
                        <a:pt x="303" y="1251"/>
                      </a:lnTo>
                      <a:lnTo>
                        <a:pt x="291" y="1245"/>
                      </a:lnTo>
                      <a:lnTo>
                        <a:pt x="280" y="1237"/>
                      </a:lnTo>
                      <a:lnTo>
                        <a:pt x="275" y="1233"/>
                      </a:lnTo>
                      <a:lnTo>
                        <a:pt x="271" y="1229"/>
                      </a:lnTo>
                      <a:lnTo>
                        <a:pt x="266" y="1224"/>
                      </a:lnTo>
                      <a:lnTo>
                        <a:pt x="263" y="1220"/>
                      </a:lnTo>
                      <a:lnTo>
                        <a:pt x="260" y="1215"/>
                      </a:lnTo>
                      <a:lnTo>
                        <a:pt x="259" y="1209"/>
                      </a:lnTo>
                      <a:lnTo>
                        <a:pt x="258" y="1205"/>
                      </a:lnTo>
                      <a:lnTo>
                        <a:pt x="259" y="1199"/>
                      </a:lnTo>
                      <a:lnTo>
                        <a:pt x="259" y="1194"/>
                      </a:lnTo>
                      <a:lnTo>
                        <a:pt x="259" y="1190"/>
                      </a:lnTo>
                      <a:lnTo>
                        <a:pt x="258" y="1185"/>
                      </a:lnTo>
                      <a:lnTo>
                        <a:pt x="255" y="1183"/>
                      </a:lnTo>
                      <a:lnTo>
                        <a:pt x="251" y="1179"/>
                      </a:lnTo>
                      <a:lnTo>
                        <a:pt x="246" y="1177"/>
                      </a:lnTo>
                      <a:lnTo>
                        <a:pt x="240" y="1177"/>
                      </a:lnTo>
                      <a:lnTo>
                        <a:pt x="236" y="1176"/>
                      </a:lnTo>
                      <a:lnTo>
                        <a:pt x="234" y="1175"/>
                      </a:lnTo>
                      <a:lnTo>
                        <a:pt x="232" y="1174"/>
                      </a:lnTo>
                      <a:lnTo>
                        <a:pt x="231" y="1172"/>
                      </a:lnTo>
                      <a:lnTo>
                        <a:pt x="231" y="1170"/>
                      </a:lnTo>
                      <a:lnTo>
                        <a:pt x="231" y="1164"/>
                      </a:lnTo>
                      <a:lnTo>
                        <a:pt x="233" y="1159"/>
                      </a:lnTo>
                      <a:lnTo>
                        <a:pt x="237" y="1154"/>
                      </a:lnTo>
                      <a:lnTo>
                        <a:pt x="240" y="1149"/>
                      </a:lnTo>
                      <a:lnTo>
                        <a:pt x="244" y="1143"/>
                      </a:lnTo>
                      <a:lnTo>
                        <a:pt x="246" y="1138"/>
                      </a:lnTo>
                      <a:lnTo>
                        <a:pt x="247" y="1135"/>
                      </a:lnTo>
                      <a:lnTo>
                        <a:pt x="247" y="1131"/>
                      </a:lnTo>
                      <a:lnTo>
                        <a:pt x="247" y="1128"/>
                      </a:lnTo>
                      <a:lnTo>
                        <a:pt x="246" y="1125"/>
                      </a:lnTo>
                      <a:lnTo>
                        <a:pt x="245" y="1120"/>
                      </a:lnTo>
                      <a:lnTo>
                        <a:pt x="245" y="1114"/>
                      </a:lnTo>
                      <a:lnTo>
                        <a:pt x="246" y="1111"/>
                      </a:lnTo>
                      <a:lnTo>
                        <a:pt x="248" y="1107"/>
                      </a:lnTo>
                      <a:lnTo>
                        <a:pt x="255" y="1101"/>
                      </a:lnTo>
                      <a:lnTo>
                        <a:pt x="264" y="1097"/>
                      </a:lnTo>
                      <a:lnTo>
                        <a:pt x="274" y="1094"/>
                      </a:lnTo>
                      <a:lnTo>
                        <a:pt x="281" y="1090"/>
                      </a:lnTo>
                      <a:lnTo>
                        <a:pt x="285" y="1089"/>
                      </a:lnTo>
                      <a:lnTo>
                        <a:pt x="286" y="1088"/>
                      </a:lnTo>
                      <a:lnTo>
                        <a:pt x="287" y="1087"/>
                      </a:lnTo>
                      <a:lnTo>
                        <a:pt x="287" y="1085"/>
                      </a:lnTo>
                      <a:lnTo>
                        <a:pt x="282" y="1080"/>
                      </a:lnTo>
                      <a:lnTo>
                        <a:pt x="279" y="1074"/>
                      </a:lnTo>
                      <a:lnTo>
                        <a:pt x="277" y="1070"/>
                      </a:lnTo>
                      <a:lnTo>
                        <a:pt x="277" y="1067"/>
                      </a:lnTo>
                      <a:lnTo>
                        <a:pt x="277" y="1063"/>
                      </a:lnTo>
                      <a:lnTo>
                        <a:pt x="277" y="1061"/>
                      </a:lnTo>
                      <a:lnTo>
                        <a:pt x="279" y="1059"/>
                      </a:lnTo>
                      <a:lnTo>
                        <a:pt x="281" y="1057"/>
                      </a:lnTo>
                      <a:lnTo>
                        <a:pt x="294" y="1049"/>
                      </a:lnTo>
                      <a:lnTo>
                        <a:pt x="309" y="1039"/>
                      </a:lnTo>
                      <a:lnTo>
                        <a:pt x="314" y="1042"/>
                      </a:lnTo>
                      <a:lnTo>
                        <a:pt x="317" y="1043"/>
                      </a:lnTo>
                      <a:lnTo>
                        <a:pt x="321" y="1043"/>
                      </a:lnTo>
                      <a:lnTo>
                        <a:pt x="326" y="1041"/>
                      </a:lnTo>
                      <a:lnTo>
                        <a:pt x="329" y="1037"/>
                      </a:lnTo>
                      <a:lnTo>
                        <a:pt x="332" y="1034"/>
                      </a:lnTo>
                      <a:lnTo>
                        <a:pt x="334" y="1030"/>
                      </a:lnTo>
                      <a:lnTo>
                        <a:pt x="334" y="1026"/>
                      </a:lnTo>
                      <a:lnTo>
                        <a:pt x="334" y="1023"/>
                      </a:lnTo>
                      <a:lnTo>
                        <a:pt x="333" y="1022"/>
                      </a:lnTo>
                      <a:lnTo>
                        <a:pt x="331" y="1021"/>
                      </a:lnTo>
                      <a:lnTo>
                        <a:pt x="330" y="1021"/>
                      </a:lnTo>
                      <a:lnTo>
                        <a:pt x="326" y="1021"/>
                      </a:lnTo>
                      <a:lnTo>
                        <a:pt x="320" y="1022"/>
                      </a:lnTo>
                      <a:lnTo>
                        <a:pt x="309" y="1026"/>
                      </a:lnTo>
                      <a:lnTo>
                        <a:pt x="301" y="1028"/>
                      </a:lnTo>
                      <a:lnTo>
                        <a:pt x="280" y="1027"/>
                      </a:lnTo>
                      <a:lnTo>
                        <a:pt x="268" y="1026"/>
                      </a:lnTo>
                      <a:lnTo>
                        <a:pt x="263" y="1027"/>
                      </a:lnTo>
                      <a:lnTo>
                        <a:pt x="259" y="1031"/>
                      </a:lnTo>
                      <a:lnTo>
                        <a:pt x="252" y="1039"/>
                      </a:lnTo>
                      <a:lnTo>
                        <a:pt x="246" y="1049"/>
                      </a:lnTo>
                      <a:lnTo>
                        <a:pt x="237" y="1064"/>
                      </a:lnTo>
                      <a:lnTo>
                        <a:pt x="229" y="1081"/>
                      </a:lnTo>
                      <a:lnTo>
                        <a:pt x="221" y="1096"/>
                      </a:lnTo>
                      <a:lnTo>
                        <a:pt x="212" y="1110"/>
                      </a:lnTo>
                      <a:lnTo>
                        <a:pt x="209" y="1118"/>
                      </a:lnTo>
                      <a:lnTo>
                        <a:pt x="206" y="1130"/>
                      </a:lnTo>
                      <a:lnTo>
                        <a:pt x="205" y="1142"/>
                      </a:lnTo>
                      <a:lnTo>
                        <a:pt x="202" y="1152"/>
                      </a:lnTo>
                      <a:lnTo>
                        <a:pt x="202" y="1153"/>
                      </a:lnTo>
                      <a:lnTo>
                        <a:pt x="201" y="1153"/>
                      </a:lnTo>
                      <a:lnTo>
                        <a:pt x="199" y="1153"/>
                      </a:lnTo>
                      <a:lnTo>
                        <a:pt x="198" y="1152"/>
                      </a:lnTo>
                      <a:lnTo>
                        <a:pt x="193" y="1148"/>
                      </a:lnTo>
                      <a:lnTo>
                        <a:pt x="187" y="1142"/>
                      </a:lnTo>
                      <a:lnTo>
                        <a:pt x="177" y="1130"/>
                      </a:lnTo>
                      <a:lnTo>
                        <a:pt x="169" y="1123"/>
                      </a:lnTo>
                      <a:lnTo>
                        <a:pt x="163" y="1114"/>
                      </a:lnTo>
                      <a:lnTo>
                        <a:pt x="158" y="1104"/>
                      </a:lnTo>
                      <a:lnTo>
                        <a:pt x="154" y="1096"/>
                      </a:lnTo>
                      <a:lnTo>
                        <a:pt x="150" y="1087"/>
                      </a:lnTo>
                      <a:lnTo>
                        <a:pt x="144" y="1081"/>
                      </a:lnTo>
                      <a:lnTo>
                        <a:pt x="139" y="1075"/>
                      </a:lnTo>
                      <a:lnTo>
                        <a:pt x="133" y="1071"/>
                      </a:lnTo>
                      <a:lnTo>
                        <a:pt x="128" y="1067"/>
                      </a:lnTo>
                      <a:lnTo>
                        <a:pt x="123" y="1061"/>
                      </a:lnTo>
                      <a:lnTo>
                        <a:pt x="118" y="1056"/>
                      </a:lnTo>
                      <a:lnTo>
                        <a:pt x="113" y="1049"/>
                      </a:lnTo>
                      <a:lnTo>
                        <a:pt x="108" y="1042"/>
                      </a:lnTo>
                      <a:lnTo>
                        <a:pt x="107" y="1039"/>
                      </a:lnTo>
                      <a:lnTo>
                        <a:pt x="105" y="1034"/>
                      </a:lnTo>
                      <a:lnTo>
                        <a:pt x="105" y="1034"/>
                      </a:lnTo>
                      <a:lnTo>
                        <a:pt x="118" y="999"/>
                      </a:lnTo>
                      <a:lnTo>
                        <a:pt x="118" y="990"/>
                      </a:lnTo>
                      <a:lnTo>
                        <a:pt x="116" y="981"/>
                      </a:lnTo>
                      <a:lnTo>
                        <a:pt x="113" y="973"/>
                      </a:lnTo>
                      <a:lnTo>
                        <a:pt x="108" y="964"/>
                      </a:lnTo>
                      <a:lnTo>
                        <a:pt x="106" y="955"/>
                      </a:lnTo>
                      <a:lnTo>
                        <a:pt x="104" y="947"/>
                      </a:lnTo>
                      <a:lnTo>
                        <a:pt x="104" y="942"/>
                      </a:lnTo>
                      <a:lnTo>
                        <a:pt x="104" y="938"/>
                      </a:lnTo>
                      <a:lnTo>
                        <a:pt x="105" y="934"/>
                      </a:lnTo>
                      <a:lnTo>
                        <a:pt x="107" y="931"/>
                      </a:lnTo>
                      <a:lnTo>
                        <a:pt x="110" y="927"/>
                      </a:lnTo>
                      <a:lnTo>
                        <a:pt x="113" y="924"/>
                      </a:lnTo>
                      <a:lnTo>
                        <a:pt x="115" y="923"/>
                      </a:lnTo>
                      <a:lnTo>
                        <a:pt x="118" y="921"/>
                      </a:lnTo>
                      <a:lnTo>
                        <a:pt x="126" y="920"/>
                      </a:lnTo>
                      <a:lnTo>
                        <a:pt x="132" y="920"/>
                      </a:lnTo>
                      <a:lnTo>
                        <a:pt x="140" y="919"/>
                      </a:lnTo>
                      <a:lnTo>
                        <a:pt x="147" y="919"/>
                      </a:lnTo>
                      <a:lnTo>
                        <a:pt x="151" y="918"/>
                      </a:lnTo>
                      <a:lnTo>
                        <a:pt x="154" y="915"/>
                      </a:lnTo>
                      <a:lnTo>
                        <a:pt x="157" y="914"/>
                      </a:lnTo>
                      <a:lnTo>
                        <a:pt x="159" y="911"/>
                      </a:lnTo>
                      <a:lnTo>
                        <a:pt x="167" y="899"/>
                      </a:lnTo>
                      <a:lnTo>
                        <a:pt x="177" y="884"/>
                      </a:lnTo>
                      <a:lnTo>
                        <a:pt x="181" y="877"/>
                      </a:lnTo>
                      <a:lnTo>
                        <a:pt x="186" y="871"/>
                      </a:lnTo>
                      <a:lnTo>
                        <a:pt x="190" y="869"/>
                      </a:lnTo>
                      <a:lnTo>
                        <a:pt x="193" y="867"/>
                      </a:lnTo>
                      <a:lnTo>
                        <a:pt x="196" y="867"/>
                      </a:lnTo>
                      <a:lnTo>
                        <a:pt x="199" y="867"/>
                      </a:lnTo>
                      <a:lnTo>
                        <a:pt x="204" y="867"/>
                      </a:lnTo>
                      <a:lnTo>
                        <a:pt x="208" y="869"/>
                      </a:lnTo>
                      <a:lnTo>
                        <a:pt x="212" y="871"/>
                      </a:lnTo>
                      <a:lnTo>
                        <a:pt x="217" y="874"/>
                      </a:lnTo>
                      <a:lnTo>
                        <a:pt x="226" y="882"/>
                      </a:lnTo>
                      <a:lnTo>
                        <a:pt x="236" y="888"/>
                      </a:lnTo>
                      <a:lnTo>
                        <a:pt x="245" y="895"/>
                      </a:lnTo>
                      <a:lnTo>
                        <a:pt x="253" y="898"/>
                      </a:lnTo>
                      <a:lnTo>
                        <a:pt x="258" y="898"/>
                      </a:lnTo>
                      <a:lnTo>
                        <a:pt x="261" y="897"/>
                      </a:lnTo>
                      <a:lnTo>
                        <a:pt x="264" y="894"/>
                      </a:lnTo>
                      <a:lnTo>
                        <a:pt x="267" y="891"/>
                      </a:lnTo>
                      <a:lnTo>
                        <a:pt x="271" y="878"/>
                      </a:lnTo>
                      <a:lnTo>
                        <a:pt x="275" y="859"/>
                      </a:lnTo>
                      <a:lnTo>
                        <a:pt x="278" y="850"/>
                      </a:lnTo>
                      <a:lnTo>
                        <a:pt x="282" y="842"/>
                      </a:lnTo>
                      <a:lnTo>
                        <a:pt x="285" y="840"/>
                      </a:lnTo>
                      <a:lnTo>
                        <a:pt x="288" y="839"/>
                      </a:lnTo>
                      <a:lnTo>
                        <a:pt x="292" y="838"/>
                      </a:lnTo>
                      <a:lnTo>
                        <a:pt x="296" y="838"/>
                      </a:lnTo>
                      <a:lnTo>
                        <a:pt x="300" y="840"/>
                      </a:lnTo>
                      <a:lnTo>
                        <a:pt x="303" y="844"/>
                      </a:lnTo>
                      <a:lnTo>
                        <a:pt x="304" y="850"/>
                      </a:lnTo>
                      <a:lnTo>
                        <a:pt x="305" y="856"/>
                      </a:lnTo>
                      <a:lnTo>
                        <a:pt x="306" y="869"/>
                      </a:lnTo>
                      <a:lnTo>
                        <a:pt x="306" y="879"/>
                      </a:lnTo>
                      <a:lnTo>
                        <a:pt x="307" y="883"/>
                      </a:lnTo>
                      <a:lnTo>
                        <a:pt x="310" y="888"/>
                      </a:lnTo>
                      <a:lnTo>
                        <a:pt x="314" y="895"/>
                      </a:lnTo>
                      <a:lnTo>
                        <a:pt x="318" y="900"/>
                      </a:lnTo>
                      <a:lnTo>
                        <a:pt x="322" y="906"/>
                      </a:lnTo>
                      <a:lnTo>
                        <a:pt x="328" y="910"/>
                      </a:lnTo>
                      <a:lnTo>
                        <a:pt x="332" y="913"/>
                      </a:lnTo>
                      <a:lnTo>
                        <a:pt x="336" y="914"/>
                      </a:lnTo>
                      <a:lnTo>
                        <a:pt x="339" y="913"/>
                      </a:lnTo>
                      <a:lnTo>
                        <a:pt x="342" y="912"/>
                      </a:lnTo>
                      <a:lnTo>
                        <a:pt x="344" y="910"/>
                      </a:lnTo>
                      <a:lnTo>
                        <a:pt x="347" y="908"/>
                      </a:lnTo>
                      <a:lnTo>
                        <a:pt x="352" y="901"/>
                      </a:lnTo>
                      <a:lnTo>
                        <a:pt x="358" y="894"/>
                      </a:lnTo>
                      <a:lnTo>
                        <a:pt x="360" y="891"/>
                      </a:lnTo>
                      <a:lnTo>
                        <a:pt x="363" y="888"/>
                      </a:lnTo>
                      <a:lnTo>
                        <a:pt x="368" y="885"/>
                      </a:lnTo>
                      <a:lnTo>
                        <a:pt x="371" y="884"/>
                      </a:lnTo>
                      <a:lnTo>
                        <a:pt x="375" y="883"/>
                      </a:lnTo>
                      <a:lnTo>
                        <a:pt x="380" y="883"/>
                      </a:lnTo>
                      <a:lnTo>
                        <a:pt x="385" y="884"/>
                      </a:lnTo>
                      <a:lnTo>
                        <a:pt x="390" y="887"/>
                      </a:lnTo>
                      <a:lnTo>
                        <a:pt x="398" y="892"/>
                      </a:lnTo>
                      <a:lnTo>
                        <a:pt x="404" y="897"/>
                      </a:lnTo>
                      <a:lnTo>
                        <a:pt x="410" y="902"/>
                      </a:lnTo>
                      <a:lnTo>
                        <a:pt x="416" y="908"/>
                      </a:lnTo>
                      <a:lnTo>
                        <a:pt x="427" y="921"/>
                      </a:lnTo>
                      <a:lnTo>
                        <a:pt x="439" y="934"/>
                      </a:lnTo>
                      <a:lnTo>
                        <a:pt x="441" y="939"/>
                      </a:lnTo>
                      <a:lnTo>
                        <a:pt x="445" y="943"/>
                      </a:lnTo>
                      <a:lnTo>
                        <a:pt x="450" y="949"/>
                      </a:lnTo>
                      <a:lnTo>
                        <a:pt x="456" y="953"/>
                      </a:lnTo>
                      <a:lnTo>
                        <a:pt x="470" y="962"/>
                      </a:lnTo>
                      <a:lnTo>
                        <a:pt x="487" y="968"/>
                      </a:lnTo>
                      <a:lnTo>
                        <a:pt x="503" y="974"/>
                      </a:lnTo>
                      <a:lnTo>
                        <a:pt x="519" y="978"/>
                      </a:lnTo>
                      <a:lnTo>
                        <a:pt x="526" y="979"/>
                      </a:lnTo>
                      <a:lnTo>
                        <a:pt x="534" y="979"/>
                      </a:lnTo>
                      <a:lnTo>
                        <a:pt x="539" y="979"/>
                      </a:lnTo>
                      <a:lnTo>
                        <a:pt x="545" y="978"/>
                      </a:lnTo>
                      <a:lnTo>
                        <a:pt x="559" y="974"/>
                      </a:lnTo>
                      <a:lnTo>
                        <a:pt x="570" y="968"/>
                      </a:lnTo>
                      <a:lnTo>
                        <a:pt x="579" y="963"/>
                      </a:lnTo>
                      <a:lnTo>
                        <a:pt x="588" y="959"/>
                      </a:lnTo>
                      <a:lnTo>
                        <a:pt x="592" y="958"/>
                      </a:lnTo>
                      <a:lnTo>
                        <a:pt x="597" y="956"/>
                      </a:lnTo>
                      <a:lnTo>
                        <a:pt x="601" y="956"/>
                      </a:lnTo>
                      <a:lnTo>
                        <a:pt x="606" y="956"/>
                      </a:lnTo>
                      <a:lnTo>
                        <a:pt x="612" y="959"/>
                      </a:lnTo>
                      <a:lnTo>
                        <a:pt x="618" y="961"/>
                      </a:lnTo>
                      <a:lnTo>
                        <a:pt x="626" y="964"/>
                      </a:lnTo>
                      <a:lnTo>
                        <a:pt x="633" y="969"/>
                      </a:lnTo>
                      <a:lnTo>
                        <a:pt x="643" y="976"/>
                      </a:lnTo>
                      <a:lnTo>
                        <a:pt x="651" y="982"/>
                      </a:lnTo>
                      <a:lnTo>
                        <a:pt x="657" y="989"/>
                      </a:lnTo>
                      <a:lnTo>
                        <a:pt x="664" y="996"/>
                      </a:lnTo>
                      <a:lnTo>
                        <a:pt x="676" y="1010"/>
                      </a:lnTo>
                      <a:lnTo>
                        <a:pt x="689" y="1026"/>
                      </a:lnTo>
                      <a:lnTo>
                        <a:pt x="693" y="1030"/>
                      </a:lnTo>
                      <a:lnTo>
                        <a:pt x="696" y="1033"/>
                      </a:lnTo>
                      <a:lnTo>
                        <a:pt x="699" y="1034"/>
                      </a:lnTo>
                      <a:lnTo>
                        <a:pt x="703" y="1035"/>
                      </a:lnTo>
                      <a:lnTo>
                        <a:pt x="709" y="1036"/>
                      </a:lnTo>
                      <a:lnTo>
                        <a:pt x="714" y="1035"/>
                      </a:lnTo>
                      <a:lnTo>
                        <a:pt x="720" y="1034"/>
                      </a:lnTo>
                      <a:lnTo>
                        <a:pt x="724" y="1032"/>
                      </a:lnTo>
                      <a:lnTo>
                        <a:pt x="727" y="1032"/>
                      </a:lnTo>
                      <a:lnTo>
                        <a:pt x="730" y="1033"/>
                      </a:lnTo>
                      <a:lnTo>
                        <a:pt x="732" y="1034"/>
                      </a:lnTo>
                      <a:lnTo>
                        <a:pt x="735" y="1035"/>
                      </a:lnTo>
                      <a:lnTo>
                        <a:pt x="738" y="1040"/>
                      </a:lnTo>
                      <a:lnTo>
                        <a:pt x="741" y="1043"/>
                      </a:lnTo>
                      <a:lnTo>
                        <a:pt x="744" y="1048"/>
                      </a:lnTo>
                      <a:lnTo>
                        <a:pt x="746" y="1053"/>
                      </a:lnTo>
                      <a:lnTo>
                        <a:pt x="749" y="1058"/>
                      </a:lnTo>
                      <a:lnTo>
                        <a:pt x="751" y="1062"/>
                      </a:lnTo>
                      <a:lnTo>
                        <a:pt x="755" y="1067"/>
                      </a:lnTo>
                      <a:lnTo>
                        <a:pt x="760" y="1071"/>
                      </a:lnTo>
                      <a:lnTo>
                        <a:pt x="765" y="1073"/>
                      </a:lnTo>
                      <a:lnTo>
                        <a:pt x="772" y="1074"/>
                      </a:lnTo>
                      <a:lnTo>
                        <a:pt x="778" y="1074"/>
                      </a:lnTo>
                      <a:lnTo>
                        <a:pt x="786" y="1074"/>
                      </a:lnTo>
                      <a:lnTo>
                        <a:pt x="794" y="1074"/>
                      </a:lnTo>
                      <a:lnTo>
                        <a:pt x="802" y="1075"/>
                      </a:lnTo>
                      <a:lnTo>
                        <a:pt x="809" y="1075"/>
                      </a:lnTo>
                      <a:lnTo>
                        <a:pt x="816" y="1077"/>
                      </a:lnTo>
                      <a:lnTo>
                        <a:pt x="831" y="1086"/>
                      </a:lnTo>
                      <a:lnTo>
                        <a:pt x="848" y="1097"/>
                      </a:lnTo>
                      <a:lnTo>
                        <a:pt x="857" y="1102"/>
                      </a:lnTo>
                      <a:lnTo>
                        <a:pt x="865" y="1107"/>
                      </a:lnTo>
                      <a:lnTo>
                        <a:pt x="873" y="1110"/>
                      </a:lnTo>
                      <a:lnTo>
                        <a:pt x="880" y="1111"/>
                      </a:lnTo>
                      <a:lnTo>
                        <a:pt x="886" y="1109"/>
                      </a:lnTo>
                      <a:lnTo>
                        <a:pt x="892" y="1104"/>
                      </a:lnTo>
                      <a:lnTo>
                        <a:pt x="898" y="1100"/>
                      </a:lnTo>
                      <a:lnTo>
                        <a:pt x="905" y="1094"/>
                      </a:lnTo>
                      <a:lnTo>
                        <a:pt x="916" y="1081"/>
                      </a:lnTo>
                      <a:lnTo>
                        <a:pt x="929" y="1069"/>
                      </a:lnTo>
                      <a:lnTo>
                        <a:pt x="935" y="1063"/>
                      </a:lnTo>
                      <a:lnTo>
                        <a:pt x="941" y="1060"/>
                      </a:lnTo>
                      <a:lnTo>
                        <a:pt x="947" y="1059"/>
                      </a:lnTo>
                      <a:lnTo>
                        <a:pt x="953" y="1060"/>
                      </a:lnTo>
                      <a:lnTo>
                        <a:pt x="955" y="1061"/>
                      </a:lnTo>
                      <a:lnTo>
                        <a:pt x="959" y="1062"/>
                      </a:lnTo>
                      <a:lnTo>
                        <a:pt x="961" y="1066"/>
                      </a:lnTo>
                      <a:lnTo>
                        <a:pt x="964" y="1069"/>
                      </a:lnTo>
                      <a:lnTo>
                        <a:pt x="968" y="1078"/>
                      </a:lnTo>
                      <a:lnTo>
                        <a:pt x="974" y="1091"/>
                      </a:lnTo>
                      <a:lnTo>
                        <a:pt x="977" y="1097"/>
                      </a:lnTo>
                      <a:lnTo>
                        <a:pt x="980" y="1100"/>
                      </a:lnTo>
                      <a:lnTo>
                        <a:pt x="984" y="1102"/>
                      </a:lnTo>
                      <a:lnTo>
                        <a:pt x="989" y="1101"/>
                      </a:lnTo>
                      <a:lnTo>
                        <a:pt x="994" y="1100"/>
                      </a:lnTo>
                      <a:lnTo>
                        <a:pt x="998" y="1097"/>
                      </a:lnTo>
                      <a:lnTo>
                        <a:pt x="1004" y="1094"/>
                      </a:lnTo>
                      <a:lnTo>
                        <a:pt x="1009" y="1089"/>
                      </a:lnTo>
                      <a:lnTo>
                        <a:pt x="1020" y="1077"/>
                      </a:lnTo>
                      <a:lnTo>
                        <a:pt x="1029" y="1066"/>
                      </a:lnTo>
                      <a:lnTo>
                        <a:pt x="1032" y="1060"/>
                      </a:lnTo>
                      <a:lnTo>
                        <a:pt x="1034" y="1055"/>
                      </a:lnTo>
                      <a:lnTo>
                        <a:pt x="1035" y="1050"/>
                      </a:lnTo>
                      <a:lnTo>
                        <a:pt x="1035" y="1046"/>
                      </a:lnTo>
                      <a:lnTo>
                        <a:pt x="1035" y="1036"/>
                      </a:lnTo>
                      <a:lnTo>
                        <a:pt x="1035" y="1029"/>
                      </a:lnTo>
                      <a:lnTo>
                        <a:pt x="1035" y="1023"/>
                      </a:lnTo>
                      <a:lnTo>
                        <a:pt x="1037" y="1019"/>
                      </a:lnTo>
                      <a:lnTo>
                        <a:pt x="1038" y="1016"/>
                      </a:lnTo>
                      <a:lnTo>
                        <a:pt x="1042" y="1015"/>
                      </a:lnTo>
                      <a:lnTo>
                        <a:pt x="1044" y="1014"/>
                      </a:lnTo>
                      <a:lnTo>
                        <a:pt x="1047" y="1013"/>
                      </a:lnTo>
                      <a:lnTo>
                        <a:pt x="1055" y="1014"/>
                      </a:lnTo>
                      <a:lnTo>
                        <a:pt x="1063" y="1013"/>
                      </a:lnTo>
                      <a:lnTo>
                        <a:pt x="1068" y="1013"/>
                      </a:lnTo>
                      <a:lnTo>
                        <a:pt x="1072" y="1010"/>
                      </a:lnTo>
                      <a:lnTo>
                        <a:pt x="1076" y="1008"/>
                      </a:lnTo>
                      <a:lnTo>
                        <a:pt x="1080" y="1004"/>
                      </a:lnTo>
                      <a:lnTo>
                        <a:pt x="1084" y="999"/>
                      </a:lnTo>
                      <a:lnTo>
                        <a:pt x="1086" y="993"/>
                      </a:lnTo>
                      <a:lnTo>
                        <a:pt x="1087" y="987"/>
                      </a:lnTo>
                      <a:lnTo>
                        <a:pt x="1089" y="980"/>
                      </a:lnTo>
                      <a:lnTo>
                        <a:pt x="1090" y="973"/>
                      </a:lnTo>
                      <a:lnTo>
                        <a:pt x="1092" y="966"/>
                      </a:lnTo>
                      <a:lnTo>
                        <a:pt x="1096" y="960"/>
                      </a:lnTo>
                      <a:lnTo>
                        <a:pt x="1100" y="953"/>
                      </a:lnTo>
                      <a:lnTo>
                        <a:pt x="1110" y="940"/>
                      </a:lnTo>
                      <a:lnTo>
                        <a:pt x="1124" y="922"/>
                      </a:lnTo>
                      <a:lnTo>
                        <a:pt x="1129" y="913"/>
                      </a:lnTo>
                      <a:lnTo>
                        <a:pt x="1135" y="905"/>
                      </a:lnTo>
                      <a:lnTo>
                        <a:pt x="1139" y="896"/>
                      </a:lnTo>
                      <a:lnTo>
                        <a:pt x="1140" y="889"/>
                      </a:lnTo>
                      <a:lnTo>
                        <a:pt x="1139" y="881"/>
                      </a:lnTo>
                      <a:lnTo>
                        <a:pt x="1138" y="871"/>
                      </a:lnTo>
                      <a:lnTo>
                        <a:pt x="1136" y="867"/>
                      </a:lnTo>
                      <a:lnTo>
                        <a:pt x="1134" y="862"/>
                      </a:lnTo>
                      <a:lnTo>
                        <a:pt x="1131" y="858"/>
                      </a:lnTo>
                      <a:lnTo>
                        <a:pt x="1129" y="856"/>
                      </a:lnTo>
                      <a:lnTo>
                        <a:pt x="1113" y="846"/>
                      </a:lnTo>
                      <a:lnTo>
                        <a:pt x="1100" y="839"/>
                      </a:lnTo>
                      <a:lnTo>
                        <a:pt x="1090" y="829"/>
                      </a:lnTo>
                      <a:lnTo>
                        <a:pt x="1078" y="819"/>
                      </a:lnTo>
                      <a:lnTo>
                        <a:pt x="1067" y="811"/>
                      </a:lnTo>
                      <a:lnTo>
                        <a:pt x="1056" y="801"/>
                      </a:lnTo>
                      <a:lnTo>
                        <a:pt x="1051" y="797"/>
                      </a:lnTo>
                      <a:lnTo>
                        <a:pt x="1049" y="791"/>
                      </a:lnTo>
                      <a:lnTo>
                        <a:pt x="1048" y="786"/>
                      </a:lnTo>
                      <a:lnTo>
                        <a:pt x="1047" y="780"/>
                      </a:lnTo>
                      <a:lnTo>
                        <a:pt x="1048" y="770"/>
                      </a:lnTo>
                      <a:lnTo>
                        <a:pt x="1048" y="759"/>
                      </a:lnTo>
                      <a:lnTo>
                        <a:pt x="1047" y="750"/>
                      </a:lnTo>
                      <a:lnTo>
                        <a:pt x="1045" y="742"/>
                      </a:lnTo>
                      <a:lnTo>
                        <a:pt x="1041" y="734"/>
                      </a:lnTo>
                      <a:lnTo>
                        <a:pt x="1035" y="725"/>
                      </a:lnTo>
                      <a:lnTo>
                        <a:pt x="1031" y="717"/>
                      </a:lnTo>
                      <a:lnTo>
                        <a:pt x="1025" y="709"/>
                      </a:lnTo>
                      <a:lnTo>
                        <a:pt x="1021" y="700"/>
                      </a:lnTo>
                      <a:lnTo>
                        <a:pt x="1018" y="692"/>
                      </a:lnTo>
                      <a:lnTo>
                        <a:pt x="1017" y="686"/>
                      </a:lnTo>
                      <a:lnTo>
                        <a:pt x="1017" y="682"/>
                      </a:lnTo>
                      <a:lnTo>
                        <a:pt x="1018" y="678"/>
                      </a:lnTo>
                      <a:lnTo>
                        <a:pt x="1020" y="675"/>
                      </a:lnTo>
                      <a:lnTo>
                        <a:pt x="1022" y="672"/>
                      </a:lnTo>
                      <a:lnTo>
                        <a:pt x="1025" y="671"/>
                      </a:lnTo>
                      <a:lnTo>
                        <a:pt x="1030" y="669"/>
                      </a:lnTo>
                      <a:lnTo>
                        <a:pt x="1034" y="668"/>
                      </a:lnTo>
                      <a:lnTo>
                        <a:pt x="1051" y="667"/>
                      </a:lnTo>
                      <a:lnTo>
                        <a:pt x="1068" y="664"/>
                      </a:lnTo>
                      <a:lnTo>
                        <a:pt x="1081" y="656"/>
                      </a:lnTo>
                      <a:lnTo>
                        <a:pt x="1094" y="648"/>
                      </a:lnTo>
                      <a:lnTo>
                        <a:pt x="1105" y="639"/>
                      </a:lnTo>
                      <a:lnTo>
                        <a:pt x="1117" y="630"/>
                      </a:lnTo>
                      <a:lnTo>
                        <a:pt x="1134" y="623"/>
                      </a:lnTo>
                      <a:lnTo>
                        <a:pt x="1150" y="616"/>
                      </a:lnTo>
                      <a:lnTo>
                        <a:pt x="1155" y="611"/>
                      </a:lnTo>
                      <a:lnTo>
                        <a:pt x="1161" y="607"/>
                      </a:lnTo>
                      <a:lnTo>
                        <a:pt x="1164" y="601"/>
                      </a:lnTo>
                      <a:lnTo>
                        <a:pt x="1168" y="596"/>
                      </a:lnTo>
                      <a:lnTo>
                        <a:pt x="1172" y="591"/>
                      </a:lnTo>
                      <a:lnTo>
                        <a:pt x="1178" y="586"/>
                      </a:lnTo>
                      <a:lnTo>
                        <a:pt x="1184" y="583"/>
                      </a:lnTo>
                      <a:lnTo>
                        <a:pt x="1193" y="581"/>
                      </a:lnTo>
                      <a:lnTo>
                        <a:pt x="1197" y="580"/>
                      </a:lnTo>
                      <a:lnTo>
                        <a:pt x="1200" y="578"/>
                      </a:lnTo>
                      <a:lnTo>
                        <a:pt x="1204" y="576"/>
                      </a:lnTo>
                      <a:lnTo>
                        <a:pt x="1205" y="574"/>
                      </a:lnTo>
                      <a:lnTo>
                        <a:pt x="1207" y="570"/>
                      </a:lnTo>
                      <a:lnTo>
                        <a:pt x="1207" y="565"/>
                      </a:lnTo>
                      <a:lnTo>
                        <a:pt x="1204" y="554"/>
                      </a:lnTo>
                      <a:lnTo>
                        <a:pt x="1198" y="541"/>
                      </a:lnTo>
                      <a:lnTo>
                        <a:pt x="1194" y="530"/>
                      </a:lnTo>
                      <a:lnTo>
                        <a:pt x="1191" y="521"/>
                      </a:lnTo>
                      <a:lnTo>
                        <a:pt x="1189" y="515"/>
                      </a:lnTo>
                      <a:lnTo>
                        <a:pt x="1188" y="509"/>
                      </a:lnTo>
                      <a:lnTo>
                        <a:pt x="1189" y="505"/>
                      </a:lnTo>
                      <a:lnTo>
                        <a:pt x="1191" y="503"/>
                      </a:lnTo>
                      <a:lnTo>
                        <a:pt x="1193" y="501"/>
                      </a:lnTo>
                      <a:lnTo>
                        <a:pt x="1196" y="500"/>
                      </a:lnTo>
                      <a:lnTo>
                        <a:pt x="1205" y="499"/>
                      </a:lnTo>
                      <a:lnTo>
                        <a:pt x="1215" y="497"/>
                      </a:lnTo>
                      <a:lnTo>
                        <a:pt x="1220" y="495"/>
                      </a:lnTo>
                      <a:lnTo>
                        <a:pt x="1225" y="493"/>
                      </a:lnTo>
                      <a:lnTo>
                        <a:pt x="1230" y="490"/>
                      </a:lnTo>
                      <a:lnTo>
                        <a:pt x="1234" y="484"/>
                      </a:lnTo>
                      <a:lnTo>
                        <a:pt x="1245" y="472"/>
                      </a:lnTo>
                      <a:lnTo>
                        <a:pt x="1253" y="456"/>
                      </a:lnTo>
                      <a:lnTo>
                        <a:pt x="1262" y="441"/>
                      </a:lnTo>
                      <a:lnTo>
                        <a:pt x="1269" y="425"/>
                      </a:lnTo>
                      <a:lnTo>
                        <a:pt x="1275" y="410"/>
                      </a:lnTo>
                      <a:lnTo>
                        <a:pt x="1279" y="396"/>
                      </a:lnTo>
                      <a:lnTo>
                        <a:pt x="1283" y="383"/>
                      </a:lnTo>
                      <a:lnTo>
                        <a:pt x="1286" y="370"/>
                      </a:lnTo>
                      <a:lnTo>
                        <a:pt x="1287" y="357"/>
                      </a:lnTo>
                      <a:lnTo>
                        <a:pt x="1287" y="344"/>
                      </a:lnTo>
                      <a:lnTo>
                        <a:pt x="1286" y="330"/>
                      </a:lnTo>
                      <a:lnTo>
                        <a:pt x="1285" y="314"/>
                      </a:lnTo>
                      <a:lnTo>
                        <a:pt x="1285" y="304"/>
                      </a:lnTo>
                      <a:lnTo>
                        <a:pt x="1285" y="297"/>
                      </a:lnTo>
                      <a:lnTo>
                        <a:pt x="1287" y="292"/>
                      </a:lnTo>
                      <a:lnTo>
                        <a:pt x="1290" y="289"/>
                      </a:lnTo>
                      <a:lnTo>
                        <a:pt x="1300" y="284"/>
                      </a:lnTo>
                      <a:lnTo>
                        <a:pt x="1313" y="278"/>
                      </a:lnTo>
                      <a:lnTo>
                        <a:pt x="1321" y="273"/>
                      </a:lnTo>
                      <a:lnTo>
                        <a:pt x="1329" y="267"/>
                      </a:lnTo>
                      <a:lnTo>
                        <a:pt x="1335" y="260"/>
                      </a:lnTo>
                      <a:lnTo>
                        <a:pt x="1343" y="252"/>
                      </a:lnTo>
                      <a:lnTo>
                        <a:pt x="1350" y="245"/>
                      </a:lnTo>
                      <a:lnTo>
                        <a:pt x="1357" y="238"/>
                      </a:lnTo>
                      <a:lnTo>
                        <a:pt x="1366" y="233"/>
                      </a:lnTo>
                      <a:lnTo>
                        <a:pt x="1375" y="229"/>
                      </a:lnTo>
                      <a:lnTo>
                        <a:pt x="1396" y="221"/>
                      </a:lnTo>
                      <a:lnTo>
                        <a:pt x="1415" y="217"/>
                      </a:lnTo>
                      <a:lnTo>
                        <a:pt x="1424" y="213"/>
                      </a:lnTo>
                      <a:lnTo>
                        <a:pt x="1433" y="209"/>
                      </a:lnTo>
                      <a:lnTo>
                        <a:pt x="1441" y="204"/>
                      </a:lnTo>
                      <a:lnTo>
                        <a:pt x="1449" y="196"/>
                      </a:lnTo>
                      <a:lnTo>
                        <a:pt x="1456" y="185"/>
                      </a:lnTo>
                      <a:lnTo>
                        <a:pt x="1464" y="170"/>
                      </a:lnTo>
                      <a:lnTo>
                        <a:pt x="1472" y="155"/>
                      </a:lnTo>
                      <a:lnTo>
                        <a:pt x="1477" y="142"/>
                      </a:lnTo>
                      <a:lnTo>
                        <a:pt x="1483" y="126"/>
                      </a:lnTo>
                      <a:lnTo>
                        <a:pt x="1488" y="111"/>
                      </a:lnTo>
                      <a:lnTo>
                        <a:pt x="1490" y="96"/>
                      </a:lnTo>
                      <a:lnTo>
                        <a:pt x="1491" y="78"/>
                      </a:lnTo>
                      <a:lnTo>
                        <a:pt x="1489" y="59"/>
                      </a:lnTo>
                      <a:lnTo>
                        <a:pt x="1488" y="37"/>
                      </a:lnTo>
                      <a:lnTo>
                        <a:pt x="1489" y="28"/>
                      </a:lnTo>
                      <a:lnTo>
                        <a:pt x="1490" y="17"/>
                      </a:lnTo>
                      <a:lnTo>
                        <a:pt x="1492" y="13"/>
                      </a:lnTo>
                      <a:lnTo>
                        <a:pt x="1493" y="8"/>
                      </a:lnTo>
                      <a:lnTo>
                        <a:pt x="1496" y="4"/>
                      </a:lnTo>
                      <a:lnTo>
                        <a:pt x="1500" y="0"/>
                      </a:lnTo>
                      <a:lnTo>
                        <a:pt x="1500" y="0"/>
                      </a:lnTo>
                      <a:close/>
                    </a:path>
                  </a:pathLst>
                </a:custGeom>
                <a:solidFill>
                  <a:srgbClr val="800000"/>
                </a:solid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8" name="Freeform 81">
                  <a:extLst>
                    <a:ext uri="{FF2B5EF4-FFF2-40B4-BE49-F238E27FC236}">
                      <a16:creationId xmlns:a16="http://schemas.microsoft.com/office/drawing/2014/main" id="{8AFC36DC-3459-4262-AE9B-50261826582D}"/>
                    </a:ext>
                  </a:extLst>
                </p:cNvPr>
                <p:cNvSpPr>
                  <a:spLocks/>
                </p:cNvSpPr>
                <p:nvPr/>
              </p:nvSpPr>
              <p:spPr bwMode="auto">
                <a:xfrm>
                  <a:off x="1039638" y="3475730"/>
                  <a:ext cx="741711" cy="748752"/>
                </a:xfrm>
                <a:custGeom>
                  <a:avLst/>
                  <a:gdLst>
                    <a:gd name="T0" fmla="*/ 1874 w 2236"/>
                    <a:gd name="T1" fmla="*/ 218 h 2425"/>
                    <a:gd name="T2" fmla="*/ 1946 w 2236"/>
                    <a:gd name="T3" fmla="*/ 338 h 2425"/>
                    <a:gd name="T4" fmla="*/ 2144 w 2236"/>
                    <a:gd name="T5" fmla="*/ 549 h 2425"/>
                    <a:gd name="T6" fmla="*/ 2231 w 2236"/>
                    <a:gd name="T7" fmla="*/ 644 h 2425"/>
                    <a:gd name="T8" fmla="*/ 2162 w 2236"/>
                    <a:gd name="T9" fmla="*/ 842 h 2425"/>
                    <a:gd name="T10" fmla="*/ 2071 w 2236"/>
                    <a:gd name="T11" fmla="*/ 899 h 2425"/>
                    <a:gd name="T12" fmla="*/ 1937 w 2236"/>
                    <a:gd name="T13" fmla="*/ 930 h 2425"/>
                    <a:gd name="T14" fmla="*/ 1768 w 2236"/>
                    <a:gd name="T15" fmla="*/ 997 h 2425"/>
                    <a:gd name="T16" fmla="*/ 1623 w 2236"/>
                    <a:gd name="T17" fmla="*/ 943 h 2425"/>
                    <a:gd name="T18" fmla="*/ 1582 w 2236"/>
                    <a:gd name="T19" fmla="*/ 1061 h 2425"/>
                    <a:gd name="T20" fmla="*/ 1538 w 2236"/>
                    <a:gd name="T21" fmla="*/ 1189 h 2425"/>
                    <a:gd name="T22" fmla="*/ 1442 w 2236"/>
                    <a:gd name="T23" fmla="*/ 1218 h 2425"/>
                    <a:gd name="T24" fmla="*/ 1384 w 2236"/>
                    <a:gd name="T25" fmla="*/ 1292 h 2425"/>
                    <a:gd name="T26" fmla="*/ 1346 w 2236"/>
                    <a:gd name="T27" fmla="*/ 1393 h 2425"/>
                    <a:gd name="T28" fmla="*/ 1396 w 2236"/>
                    <a:gd name="T29" fmla="*/ 1505 h 2425"/>
                    <a:gd name="T30" fmla="*/ 1543 w 2236"/>
                    <a:gd name="T31" fmla="*/ 1618 h 2425"/>
                    <a:gd name="T32" fmla="*/ 1593 w 2236"/>
                    <a:gd name="T33" fmla="*/ 1689 h 2425"/>
                    <a:gd name="T34" fmla="*/ 1693 w 2236"/>
                    <a:gd name="T35" fmla="*/ 1692 h 2425"/>
                    <a:gd name="T36" fmla="*/ 1771 w 2236"/>
                    <a:gd name="T37" fmla="*/ 1780 h 2425"/>
                    <a:gd name="T38" fmla="*/ 1794 w 2236"/>
                    <a:gd name="T39" fmla="*/ 1872 h 2425"/>
                    <a:gd name="T40" fmla="*/ 1712 w 2236"/>
                    <a:gd name="T41" fmla="*/ 2107 h 2425"/>
                    <a:gd name="T42" fmla="*/ 1714 w 2236"/>
                    <a:gd name="T43" fmla="*/ 2244 h 2425"/>
                    <a:gd name="T44" fmla="*/ 1877 w 2236"/>
                    <a:gd name="T45" fmla="*/ 2371 h 2425"/>
                    <a:gd name="T46" fmla="*/ 1754 w 2236"/>
                    <a:gd name="T47" fmla="*/ 2403 h 2425"/>
                    <a:gd name="T48" fmla="*/ 1573 w 2236"/>
                    <a:gd name="T49" fmla="*/ 2401 h 2425"/>
                    <a:gd name="T50" fmla="*/ 1449 w 2236"/>
                    <a:gd name="T51" fmla="*/ 2343 h 2425"/>
                    <a:gd name="T52" fmla="*/ 1420 w 2236"/>
                    <a:gd name="T53" fmla="*/ 2240 h 2425"/>
                    <a:gd name="T54" fmla="*/ 1383 w 2236"/>
                    <a:gd name="T55" fmla="*/ 1986 h 2425"/>
                    <a:gd name="T56" fmla="*/ 1240 w 2236"/>
                    <a:gd name="T57" fmla="*/ 1928 h 2425"/>
                    <a:gd name="T58" fmla="*/ 1027 w 2236"/>
                    <a:gd name="T59" fmla="*/ 2006 h 2425"/>
                    <a:gd name="T60" fmla="*/ 1079 w 2236"/>
                    <a:gd name="T61" fmla="*/ 1840 h 2425"/>
                    <a:gd name="T62" fmla="*/ 1100 w 2236"/>
                    <a:gd name="T63" fmla="*/ 1727 h 2425"/>
                    <a:gd name="T64" fmla="*/ 967 w 2236"/>
                    <a:gd name="T65" fmla="*/ 1655 h 2425"/>
                    <a:gd name="T66" fmla="*/ 820 w 2236"/>
                    <a:gd name="T67" fmla="*/ 1708 h 2425"/>
                    <a:gd name="T68" fmla="*/ 667 w 2236"/>
                    <a:gd name="T69" fmla="*/ 1691 h 2425"/>
                    <a:gd name="T70" fmla="*/ 654 w 2236"/>
                    <a:gd name="T71" fmla="*/ 1515 h 2425"/>
                    <a:gd name="T72" fmla="*/ 712 w 2236"/>
                    <a:gd name="T73" fmla="*/ 1433 h 2425"/>
                    <a:gd name="T74" fmla="*/ 665 w 2236"/>
                    <a:gd name="T75" fmla="*/ 1337 h 2425"/>
                    <a:gd name="T76" fmla="*/ 636 w 2236"/>
                    <a:gd name="T77" fmla="*/ 1181 h 2425"/>
                    <a:gd name="T78" fmla="*/ 530 w 2236"/>
                    <a:gd name="T79" fmla="*/ 1079 h 2425"/>
                    <a:gd name="T80" fmla="*/ 461 w 2236"/>
                    <a:gd name="T81" fmla="*/ 1141 h 2425"/>
                    <a:gd name="T82" fmla="*/ 275 w 2236"/>
                    <a:gd name="T83" fmla="*/ 1188 h 2425"/>
                    <a:gd name="T84" fmla="*/ 88 w 2236"/>
                    <a:gd name="T85" fmla="*/ 1164 h 2425"/>
                    <a:gd name="T86" fmla="*/ 23 w 2236"/>
                    <a:gd name="T87" fmla="*/ 942 h 2425"/>
                    <a:gd name="T88" fmla="*/ 19 w 2236"/>
                    <a:gd name="T89" fmla="*/ 685 h 2425"/>
                    <a:gd name="T90" fmla="*/ 130 w 2236"/>
                    <a:gd name="T91" fmla="*/ 614 h 2425"/>
                    <a:gd name="T92" fmla="*/ 166 w 2236"/>
                    <a:gd name="T93" fmla="*/ 534 h 2425"/>
                    <a:gd name="T94" fmla="*/ 254 w 2236"/>
                    <a:gd name="T95" fmla="*/ 468 h 2425"/>
                    <a:gd name="T96" fmla="*/ 265 w 2236"/>
                    <a:gd name="T97" fmla="*/ 354 h 2425"/>
                    <a:gd name="T98" fmla="*/ 266 w 2236"/>
                    <a:gd name="T99" fmla="*/ 251 h 2425"/>
                    <a:gd name="T100" fmla="*/ 410 w 2236"/>
                    <a:gd name="T101" fmla="*/ 121 h 2425"/>
                    <a:gd name="T102" fmla="*/ 528 w 2236"/>
                    <a:gd name="T103" fmla="*/ 96 h 2425"/>
                    <a:gd name="T104" fmla="*/ 608 w 2236"/>
                    <a:gd name="T105" fmla="*/ 162 h 2425"/>
                    <a:gd name="T106" fmla="*/ 724 w 2236"/>
                    <a:gd name="T107" fmla="*/ 206 h 2425"/>
                    <a:gd name="T108" fmla="*/ 935 w 2236"/>
                    <a:gd name="T109" fmla="*/ 158 h 2425"/>
                    <a:gd name="T110" fmla="*/ 1049 w 2236"/>
                    <a:gd name="T111" fmla="*/ 120 h 2425"/>
                    <a:gd name="T112" fmla="*/ 1209 w 2236"/>
                    <a:gd name="T113" fmla="*/ 119 h 2425"/>
                    <a:gd name="T114" fmla="*/ 1287 w 2236"/>
                    <a:gd name="T115" fmla="*/ 217 h 2425"/>
                    <a:gd name="T116" fmla="*/ 1358 w 2236"/>
                    <a:gd name="T117" fmla="*/ 231 h 2425"/>
                    <a:gd name="T118" fmla="*/ 1466 w 2236"/>
                    <a:gd name="T119" fmla="*/ 137 h 2425"/>
                    <a:gd name="T120" fmla="*/ 1488 w 2236"/>
                    <a:gd name="T121" fmla="*/ 10 h 2425"/>
                    <a:gd name="T122" fmla="*/ 1745 w 2236"/>
                    <a:gd name="T123" fmla="*/ 40 h 2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6" h="2425">
                      <a:moveTo>
                        <a:pt x="1906" y="108"/>
                      </a:moveTo>
                      <a:lnTo>
                        <a:pt x="1903" y="120"/>
                      </a:lnTo>
                      <a:lnTo>
                        <a:pt x="1898" y="130"/>
                      </a:lnTo>
                      <a:lnTo>
                        <a:pt x="1897" y="134"/>
                      </a:lnTo>
                      <a:lnTo>
                        <a:pt x="1896" y="139"/>
                      </a:lnTo>
                      <a:lnTo>
                        <a:pt x="1896" y="146"/>
                      </a:lnTo>
                      <a:lnTo>
                        <a:pt x="1897" y="152"/>
                      </a:lnTo>
                      <a:lnTo>
                        <a:pt x="1899" y="161"/>
                      </a:lnTo>
                      <a:lnTo>
                        <a:pt x="1903" y="171"/>
                      </a:lnTo>
                      <a:lnTo>
                        <a:pt x="1904" y="176"/>
                      </a:lnTo>
                      <a:lnTo>
                        <a:pt x="1905" y="182"/>
                      </a:lnTo>
                      <a:lnTo>
                        <a:pt x="1905" y="186"/>
                      </a:lnTo>
                      <a:lnTo>
                        <a:pt x="1904" y="190"/>
                      </a:lnTo>
                      <a:lnTo>
                        <a:pt x="1901" y="194"/>
                      </a:lnTo>
                      <a:lnTo>
                        <a:pt x="1896" y="199"/>
                      </a:lnTo>
                      <a:lnTo>
                        <a:pt x="1891" y="202"/>
                      </a:lnTo>
                      <a:lnTo>
                        <a:pt x="1885" y="205"/>
                      </a:lnTo>
                      <a:lnTo>
                        <a:pt x="1880" y="210"/>
                      </a:lnTo>
                      <a:lnTo>
                        <a:pt x="1876" y="214"/>
                      </a:lnTo>
                      <a:lnTo>
                        <a:pt x="1875" y="216"/>
                      </a:lnTo>
                      <a:lnTo>
                        <a:pt x="1874" y="218"/>
                      </a:lnTo>
                      <a:lnTo>
                        <a:pt x="1874" y="220"/>
                      </a:lnTo>
                      <a:lnTo>
                        <a:pt x="1874" y="224"/>
                      </a:lnTo>
                      <a:lnTo>
                        <a:pt x="1877" y="228"/>
                      </a:lnTo>
                      <a:lnTo>
                        <a:pt x="1882" y="232"/>
                      </a:lnTo>
                      <a:lnTo>
                        <a:pt x="1888" y="237"/>
                      </a:lnTo>
                      <a:lnTo>
                        <a:pt x="1892" y="240"/>
                      </a:lnTo>
                      <a:lnTo>
                        <a:pt x="1898" y="245"/>
                      </a:lnTo>
                      <a:lnTo>
                        <a:pt x="1904" y="251"/>
                      </a:lnTo>
                      <a:lnTo>
                        <a:pt x="1905" y="254"/>
                      </a:lnTo>
                      <a:lnTo>
                        <a:pt x="1906" y="258"/>
                      </a:lnTo>
                      <a:lnTo>
                        <a:pt x="1907" y="261"/>
                      </a:lnTo>
                      <a:lnTo>
                        <a:pt x="1907" y="267"/>
                      </a:lnTo>
                      <a:lnTo>
                        <a:pt x="1910" y="272"/>
                      </a:lnTo>
                      <a:lnTo>
                        <a:pt x="1915" y="277"/>
                      </a:lnTo>
                      <a:lnTo>
                        <a:pt x="1923" y="282"/>
                      </a:lnTo>
                      <a:lnTo>
                        <a:pt x="1930" y="288"/>
                      </a:lnTo>
                      <a:lnTo>
                        <a:pt x="1936" y="296"/>
                      </a:lnTo>
                      <a:lnTo>
                        <a:pt x="1941" y="306"/>
                      </a:lnTo>
                      <a:lnTo>
                        <a:pt x="1943" y="317"/>
                      </a:lnTo>
                      <a:lnTo>
                        <a:pt x="1945" y="327"/>
                      </a:lnTo>
                      <a:lnTo>
                        <a:pt x="1946" y="338"/>
                      </a:lnTo>
                      <a:lnTo>
                        <a:pt x="1947" y="349"/>
                      </a:lnTo>
                      <a:lnTo>
                        <a:pt x="1947" y="349"/>
                      </a:lnTo>
                      <a:lnTo>
                        <a:pt x="1946" y="356"/>
                      </a:lnTo>
                      <a:lnTo>
                        <a:pt x="1946" y="365"/>
                      </a:lnTo>
                      <a:lnTo>
                        <a:pt x="1947" y="373"/>
                      </a:lnTo>
                      <a:lnTo>
                        <a:pt x="1949" y="380"/>
                      </a:lnTo>
                      <a:lnTo>
                        <a:pt x="1951" y="388"/>
                      </a:lnTo>
                      <a:lnTo>
                        <a:pt x="1956" y="396"/>
                      </a:lnTo>
                      <a:lnTo>
                        <a:pt x="1960" y="404"/>
                      </a:lnTo>
                      <a:lnTo>
                        <a:pt x="1964" y="413"/>
                      </a:lnTo>
                      <a:lnTo>
                        <a:pt x="1976" y="428"/>
                      </a:lnTo>
                      <a:lnTo>
                        <a:pt x="1990" y="443"/>
                      </a:lnTo>
                      <a:lnTo>
                        <a:pt x="2005" y="458"/>
                      </a:lnTo>
                      <a:lnTo>
                        <a:pt x="2023" y="473"/>
                      </a:lnTo>
                      <a:lnTo>
                        <a:pt x="2040" y="487"/>
                      </a:lnTo>
                      <a:lnTo>
                        <a:pt x="2058" y="500"/>
                      </a:lnTo>
                      <a:lnTo>
                        <a:pt x="2078" y="512"/>
                      </a:lnTo>
                      <a:lnTo>
                        <a:pt x="2095" y="523"/>
                      </a:lnTo>
                      <a:lnTo>
                        <a:pt x="2112" y="534"/>
                      </a:lnTo>
                      <a:lnTo>
                        <a:pt x="2128" y="542"/>
                      </a:lnTo>
                      <a:lnTo>
                        <a:pt x="2144" y="549"/>
                      </a:lnTo>
                      <a:lnTo>
                        <a:pt x="2157" y="554"/>
                      </a:lnTo>
                      <a:lnTo>
                        <a:pt x="2162" y="556"/>
                      </a:lnTo>
                      <a:lnTo>
                        <a:pt x="2167" y="558"/>
                      </a:lnTo>
                      <a:lnTo>
                        <a:pt x="2171" y="562"/>
                      </a:lnTo>
                      <a:lnTo>
                        <a:pt x="2175" y="565"/>
                      </a:lnTo>
                      <a:lnTo>
                        <a:pt x="2179" y="568"/>
                      </a:lnTo>
                      <a:lnTo>
                        <a:pt x="2184" y="571"/>
                      </a:lnTo>
                      <a:lnTo>
                        <a:pt x="2189" y="574"/>
                      </a:lnTo>
                      <a:lnTo>
                        <a:pt x="2195" y="575"/>
                      </a:lnTo>
                      <a:lnTo>
                        <a:pt x="2201" y="575"/>
                      </a:lnTo>
                      <a:lnTo>
                        <a:pt x="2206" y="576"/>
                      </a:lnTo>
                      <a:lnTo>
                        <a:pt x="2211" y="577"/>
                      </a:lnTo>
                      <a:lnTo>
                        <a:pt x="2214" y="579"/>
                      </a:lnTo>
                      <a:lnTo>
                        <a:pt x="2220" y="583"/>
                      </a:lnTo>
                      <a:lnTo>
                        <a:pt x="2225" y="590"/>
                      </a:lnTo>
                      <a:lnTo>
                        <a:pt x="2230" y="605"/>
                      </a:lnTo>
                      <a:lnTo>
                        <a:pt x="2235" y="622"/>
                      </a:lnTo>
                      <a:lnTo>
                        <a:pt x="2236" y="629"/>
                      </a:lnTo>
                      <a:lnTo>
                        <a:pt x="2235" y="635"/>
                      </a:lnTo>
                      <a:lnTo>
                        <a:pt x="2234" y="639"/>
                      </a:lnTo>
                      <a:lnTo>
                        <a:pt x="2231" y="644"/>
                      </a:lnTo>
                      <a:lnTo>
                        <a:pt x="2222" y="652"/>
                      </a:lnTo>
                      <a:lnTo>
                        <a:pt x="2214" y="661"/>
                      </a:lnTo>
                      <a:lnTo>
                        <a:pt x="2205" y="670"/>
                      </a:lnTo>
                      <a:lnTo>
                        <a:pt x="2200" y="676"/>
                      </a:lnTo>
                      <a:lnTo>
                        <a:pt x="2195" y="684"/>
                      </a:lnTo>
                      <a:lnTo>
                        <a:pt x="2191" y="696"/>
                      </a:lnTo>
                      <a:lnTo>
                        <a:pt x="2185" y="710"/>
                      </a:lnTo>
                      <a:lnTo>
                        <a:pt x="2177" y="722"/>
                      </a:lnTo>
                      <a:lnTo>
                        <a:pt x="2168" y="734"/>
                      </a:lnTo>
                      <a:lnTo>
                        <a:pt x="2160" y="746"/>
                      </a:lnTo>
                      <a:lnTo>
                        <a:pt x="2152" y="756"/>
                      </a:lnTo>
                      <a:lnTo>
                        <a:pt x="2149" y="765"/>
                      </a:lnTo>
                      <a:lnTo>
                        <a:pt x="2147" y="773"/>
                      </a:lnTo>
                      <a:lnTo>
                        <a:pt x="2147" y="781"/>
                      </a:lnTo>
                      <a:lnTo>
                        <a:pt x="2149" y="788"/>
                      </a:lnTo>
                      <a:lnTo>
                        <a:pt x="2152" y="797"/>
                      </a:lnTo>
                      <a:lnTo>
                        <a:pt x="2157" y="806"/>
                      </a:lnTo>
                      <a:lnTo>
                        <a:pt x="2162" y="817"/>
                      </a:lnTo>
                      <a:lnTo>
                        <a:pt x="2161" y="824"/>
                      </a:lnTo>
                      <a:lnTo>
                        <a:pt x="2161" y="834"/>
                      </a:lnTo>
                      <a:lnTo>
                        <a:pt x="2162" y="842"/>
                      </a:lnTo>
                      <a:lnTo>
                        <a:pt x="2161" y="852"/>
                      </a:lnTo>
                      <a:lnTo>
                        <a:pt x="2159" y="859"/>
                      </a:lnTo>
                      <a:lnTo>
                        <a:pt x="2154" y="865"/>
                      </a:lnTo>
                      <a:lnTo>
                        <a:pt x="2150" y="871"/>
                      </a:lnTo>
                      <a:lnTo>
                        <a:pt x="2146" y="877"/>
                      </a:lnTo>
                      <a:lnTo>
                        <a:pt x="2140" y="882"/>
                      </a:lnTo>
                      <a:lnTo>
                        <a:pt x="2136" y="889"/>
                      </a:lnTo>
                      <a:lnTo>
                        <a:pt x="2132" y="895"/>
                      </a:lnTo>
                      <a:lnTo>
                        <a:pt x="2128" y="902"/>
                      </a:lnTo>
                      <a:lnTo>
                        <a:pt x="2126" y="907"/>
                      </a:lnTo>
                      <a:lnTo>
                        <a:pt x="2124" y="911"/>
                      </a:lnTo>
                      <a:lnTo>
                        <a:pt x="2120" y="913"/>
                      </a:lnTo>
                      <a:lnTo>
                        <a:pt x="2117" y="914"/>
                      </a:lnTo>
                      <a:lnTo>
                        <a:pt x="2107" y="915"/>
                      </a:lnTo>
                      <a:lnTo>
                        <a:pt x="2097" y="915"/>
                      </a:lnTo>
                      <a:lnTo>
                        <a:pt x="2093" y="914"/>
                      </a:lnTo>
                      <a:lnTo>
                        <a:pt x="2090" y="914"/>
                      </a:lnTo>
                      <a:lnTo>
                        <a:pt x="2085" y="912"/>
                      </a:lnTo>
                      <a:lnTo>
                        <a:pt x="2082" y="911"/>
                      </a:lnTo>
                      <a:lnTo>
                        <a:pt x="2077" y="905"/>
                      </a:lnTo>
                      <a:lnTo>
                        <a:pt x="2071" y="899"/>
                      </a:lnTo>
                      <a:lnTo>
                        <a:pt x="2063" y="885"/>
                      </a:lnTo>
                      <a:lnTo>
                        <a:pt x="2054" y="871"/>
                      </a:lnTo>
                      <a:lnTo>
                        <a:pt x="2049" y="865"/>
                      </a:lnTo>
                      <a:lnTo>
                        <a:pt x="2041" y="859"/>
                      </a:lnTo>
                      <a:lnTo>
                        <a:pt x="2033" y="853"/>
                      </a:lnTo>
                      <a:lnTo>
                        <a:pt x="2025" y="848"/>
                      </a:lnTo>
                      <a:lnTo>
                        <a:pt x="2016" y="846"/>
                      </a:lnTo>
                      <a:lnTo>
                        <a:pt x="2007" y="845"/>
                      </a:lnTo>
                      <a:lnTo>
                        <a:pt x="2003" y="845"/>
                      </a:lnTo>
                      <a:lnTo>
                        <a:pt x="1999" y="846"/>
                      </a:lnTo>
                      <a:lnTo>
                        <a:pt x="1995" y="848"/>
                      </a:lnTo>
                      <a:lnTo>
                        <a:pt x="1990" y="850"/>
                      </a:lnTo>
                      <a:lnTo>
                        <a:pt x="1987" y="852"/>
                      </a:lnTo>
                      <a:lnTo>
                        <a:pt x="1983" y="854"/>
                      </a:lnTo>
                      <a:lnTo>
                        <a:pt x="1979" y="859"/>
                      </a:lnTo>
                      <a:lnTo>
                        <a:pt x="1975" y="863"/>
                      </a:lnTo>
                      <a:lnTo>
                        <a:pt x="1968" y="876"/>
                      </a:lnTo>
                      <a:lnTo>
                        <a:pt x="1960" y="890"/>
                      </a:lnTo>
                      <a:lnTo>
                        <a:pt x="1951" y="904"/>
                      </a:lnTo>
                      <a:lnTo>
                        <a:pt x="1944" y="918"/>
                      </a:lnTo>
                      <a:lnTo>
                        <a:pt x="1937" y="930"/>
                      </a:lnTo>
                      <a:lnTo>
                        <a:pt x="1931" y="938"/>
                      </a:lnTo>
                      <a:lnTo>
                        <a:pt x="1925" y="940"/>
                      </a:lnTo>
                      <a:lnTo>
                        <a:pt x="1919" y="941"/>
                      </a:lnTo>
                      <a:lnTo>
                        <a:pt x="1910" y="941"/>
                      </a:lnTo>
                      <a:lnTo>
                        <a:pt x="1901" y="941"/>
                      </a:lnTo>
                      <a:lnTo>
                        <a:pt x="1891" y="940"/>
                      </a:lnTo>
                      <a:lnTo>
                        <a:pt x="1880" y="940"/>
                      </a:lnTo>
                      <a:lnTo>
                        <a:pt x="1871" y="941"/>
                      </a:lnTo>
                      <a:lnTo>
                        <a:pt x="1863" y="944"/>
                      </a:lnTo>
                      <a:lnTo>
                        <a:pt x="1856" y="947"/>
                      </a:lnTo>
                      <a:lnTo>
                        <a:pt x="1851" y="953"/>
                      </a:lnTo>
                      <a:lnTo>
                        <a:pt x="1844" y="958"/>
                      </a:lnTo>
                      <a:lnTo>
                        <a:pt x="1839" y="965"/>
                      </a:lnTo>
                      <a:lnTo>
                        <a:pt x="1834" y="971"/>
                      </a:lnTo>
                      <a:lnTo>
                        <a:pt x="1827" y="976"/>
                      </a:lnTo>
                      <a:lnTo>
                        <a:pt x="1821" y="982"/>
                      </a:lnTo>
                      <a:lnTo>
                        <a:pt x="1813" y="985"/>
                      </a:lnTo>
                      <a:lnTo>
                        <a:pt x="1804" y="988"/>
                      </a:lnTo>
                      <a:lnTo>
                        <a:pt x="1794" y="992"/>
                      </a:lnTo>
                      <a:lnTo>
                        <a:pt x="1781" y="995"/>
                      </a:lnTo>
                      <a:lnTo>
                        <a:pt x="1768" y="997"/>
                      </a:lnTo>
                      <a:lnTo>
                        <a:pt x="1742" y="1000"/>
                      </a:lnTo>
                      <a:lnTo>
                        <a:pt x="1721" y="1001"/>
                      </a:lnTo>
                      <a:lnTo>
                        <a:pt x="1708" y="1000"/>
                      </a:lnTo>
                      <a:lnTo>
                        <a:pt x="1699" y="998"/>
                      </a:lnTo>
                      <a:lnTo>
                        <a:pt x="1695" y="997"/>
                      </a:lnTo>
                      <a:lnTo>
                        <a:pt x="1691" y="995"/>
                      </a:lnTo>
                      <a:lnTo>
                        <a:pt x="1689" y="993"/>
                      </a:lnTo>
                      <a:lnTo>
                        <a:pt x="1686" y="989"/>
                      </a:lnTo>
                      <a:lnTo>
                        <a:pt x="1682" y="983"/>
                      </a:lnTo>
                      <a:lnTo>
                        <a:pt x="1678" y="975"/>
                      </a:lnTo>
                      <a:lnTo>
                        <a:pt x="1675" y="966"/>
                      </a:lnTo>
                      <a:lnTo>
                        <a:pt x="1672" y="955"/>
                      </a:lnTo>
                      <a:lnTo>
                        <a:pt x="1666" y="953"/>
                      </a:lnTo>
                      <a:lnTo>
                        <a:pt x="1662" y="952"/>
                      </a:lnTo>
                      <a:lnTo>
                        <a:pt x="1658" y="950"/>
                      </a:lnTo>
                      <a:lnTo>
                        <a:pt x="1652" y="949"/>
                      </a:lnTo>
                      <a:lnTo>
                        <a:pt x="1646" y="949"/>
                      </a:lnTo>
                      <a:lnTo>
                        <a:pt x="1638" y="948"/>
                      </a:lnTo>
                      <a:lnTo>
                        <a:pt x="1632" y="946"/>
                      </a:lnTo>
                      <a:lnTo>
                        <a:pt x="1625" y="944"/>
                      </a:lnTo>
                      <a:lnTo>
                        <a:pt x="1623" y="943"/>
                      </a:lnTo>
                      <a:lnTo>
                        <a:pt x="1618" y="941"/>
                      </a:lnTo>
                      <a:lnTo>
                        <a:pt x="1613" y="941"/>
                      </a:lnTo>
                      <a:lnTo>
                        <a:pt x="1610" y="941"/>
                      </a:lnTo>
                      <a:lnTo>
                        <a:pt x="1608" y="947"/>
                      </a:lnTo>
                      <a:lnTo>
                        <a:pt x="1607" y="954"/>
                      </a:lnTo>
                      <a:lnTo>
                        <a:pt x="1606" y="960"/>
                      </a:lnTo>
                      <a:lnTo>
                        <a:pt x="1606" y="968"/>
                      </a:lnTo>
                      <a:lnTo>
                        <a:pt x="1606" y="983"/>
                      </a:lnTo>
                      <a:lnTo>
                        <a:pt x="1606" y="996"/>
                      </a:lnTo>
                      <a:lnTo>
                        <a:pt x="1606" y="1000"/>
                      </a:lnTo>
                      <a:lnTo>
                        <a:pt x="1604" y="1004"/>
                      </a:lnTo>
                      <a:lnTo>
                        <a:pt x="1601" y="1009"/>
                      </a:lnTo>
                      <a:lnTo>
                        <a:pt x="1599" y="1013"/>
                      </a:lnTo>
                      <a:lnTo>
                        <a:pt x="1593" y="1021"/>
                      </a:lnTo>
                      <a:lnTo>
                        <a:pt x="1586" y="1028"/>
                      </a:lnTo>
                      <a:lnTo>
                        <a:pt x="1580" y="1036"/>
                      </a:lnTo>
                      <a:lnTo>
                        <a:pt x="1577" y="1044"/>
                      </a:lnTo>
                      <a:lnTo>
                        <a:pt x="1577" y="1048"/>
                      </a:lnTo>
                      <a:lnTo>
                        <a:pt x="1578" y="1052"/>
                      </a:lnTo>
                      <a:lnTo>
                        <a:pt x="1579" y="1056"/>
                      </a:lnTo>
                      <a:lnTo>
                        <a:pt x="1582" y="1061"/>
                      </a:lnTo>
                      <a:lnTo>
                        <a:pt x="1586" y="1065"/>
                      </a:lnTo>
                      <a:lnTo>
                        <a:pt x="1588" y="1070"/>
                      </a:lnTo>
                      <a:lnTo>
                        <a:pt x="1589" y="1076"/>
                      </a:lnTo>
                      <a:lnTo>
                        <a:pt x="1591" y="1082"/>
                      </a:lnTo>
                      <a:lnTo>
                        <a:pt x="1589" y="1088"/>
                      </a:lnTo>
                      <a:lnTo>
                        <a:pt x="1588" y="1094"/>
                      </a:lnTo>
                      <a:lnTo>
                        <a:pt x="1586" y="1101"/>
                      </a:lnTo>
                      <a:lnTo>
                        <a:pt x="1584" y="1107"/>
                      </a:lnTo>
                      <a:lnTo>
                        <a:pt x="1578" y="1119"/>
                      </a:lnTo>
                      <a:lnTo>
                        <a:pt x="1570" y="1130"/>
                      </a:lnTo>
                      <a:lnTo>
                        <a:pt x="1561" y="1139"/>
                      </a:lnTo>
                      <a:lnTo>
                        <a:pt x="1553" y="1146"/>
                      </a:lnTo>
                      <a:lnTo>
                        <a:pt x="1548" y="1148"/>
                      </a:lnTo>
                      <a:lnTo>
                        <a:pt x="1544" y="1151"/>
                      </a:lnTo>
                      <a:lnTo>
                        <a:pt x="1541" y="1154"/>
                      </a:lnTo>
                      <a:lnTo>
                        <a:pt x="1539" y="1157"/>
                      </a:lnTo>
                      <a:lnTo>
                        <a:pt x="1537" y="1160"/>
                      </a:lnTo>
                      <a:lnTo>
                        <a:pt x="1535" y="1164"/>
                      </a:lnTo>
                      <a:lnTo>
                        <a:pt x="1535" y="1168"/>
                      </a:lnTo>
                      <a:lnTo>
                        <a:pt x="1535" y="1172"/>
                      </a:lnTo>
                      <a:lnTo>
                        <a:pt x="1538" y="1189"/>
                      </a:lnTo>
                      <a:lnTo>
                        <a:pt x="1540" y="1208"/>
                      </a:lnTo>
                      <a:lnTo>
                        <a:pt x="1539" y="1213"/>
                      </a:lnTo>
                      <a:lnTo>
                        <a:pt x="1537" y="1219"/>
                      </a:lnTo>
                      <a:lnTo>
                        <a:pt x="1533" y="1227"/>
                      </a:lnTo>
                      <a:lnTo>
                        <a:pt x="1529" y="1233"/>
                      </a:lnTo>
                      <a:lnTo>
                        <a:pt x="1525" y="1241"/>
                      </a:lnTo>
                      <a:lnTo>
                        <a:pt x="1519" y="1245"/>
                      </a:lnTo>
                      <a:lnTo>
                        <a:pt x="1514" y="1250"/>
                      </a:lnTo>
                      <a:lnTo>
                        <a:pt x="1508" y="1251"/>
                      </a:lnTo>
                      <a:lnTo>
                        <a:pt x="1506" y="1251"/>
                      </a:lnTo>
                      <a:lnTo>
                        <a:pt x="1503" y="1249"/>
                      </a:lnTo>
                      <a:lnTo>
                        <a:pt x="1500" y="1245"/>
                      </a:lnTo>
                      <a:lnTo>
                        <a:pt x="1498" y="1242"/>
                      </a:lnTo>
                      <a:lnTo>
                        <a:pt x="1493" y="1235"/>
                      </a:lnTo>
                      <a:lnTo>
                        <a:pt x="1490" y="1228"/>
                      </a:lnTo>
                      <a:lnTo>
                        <a:pt x="1488" y="1226"/>
                      </a:lnTo>
                      <a:lnTo>
                        <a:pt x="1484" y="1225"/>
                      </a:lnTo>
                      <a:lnTo>
                        <a:pt x="1479" y="1223"/>
                      </a:lnTo>
                      <a:lnTo>
                        <a:pt x="1473" y="1222"/>
                      </a:lnTo>
                      <a:lnTo>
                        <a:pt x="1459" y="1219"/>
                      </a:lnTo>
                      <a:lnTo>
                        <a:pt x="1442" y="1218"/>
                      </a:lnTo>
                      <a:lnTo>
                        <a:pt x="1425" y="1218"/>
                      </a:lnTo>
                      <a:lnTo>
                        <a:pt x="1410" y="1219"/>
                      </a:lnTo>
                      <a:lnTo>
                        <a:pt x="1404" y="1220"/>
                      </a:lnTo>
                      <a:lnTo>
                        <a:pt x="1398" y="1222"/>
                      </a:lnTo>
                      <a:lnTo>
                        <a:pt x="1394" y="1224"/>
                      </a:lnTo>
                      <a:lnTo>
                        <a:pt x="1391" y="1225"/>
                      </a:lnTo>
                      <a:lnTo>
                        <a:pt x="1385" y="1230"/>
                      </a:lnTo>
                      <a:lnTo>
                        <a:pt x="1381" y="1235"/>
                      </a:lnTo>
                      <a:lnTo>
                        <a:pt x="1379" y="1238"/>
                      </a:lnTo>
                      <a:lnTo>
                        <a:pt x="1378" y="1242"/>
                      </a:lnTo>
                      <a:lnTo>
                        <a:pt x="1377" y="1245"/>
                      </a:lnTo>
                      <a:lnTo>
                        <a:pt x="1377" y="1247"/>
                      </a:lnTo>
                      <a:lnTo>
                        <a:pt x="1378" y="1251"/>
                      </a:lnTo>
                      <a:lnTo>
                        <a:pt x="1380" y="1254"/>
                      </a:lnTo>
                      <a:lnTo>
                        <a:pt x="1383" y="1259"/>
                      </a:lnTo>
                      <a:lnTo>
                        <a:pt x="1387" y="1265"/>
                      </a:lnTo>
                      <a:lnTo>
                        <a:pt x="1389" y="1269"/>
                      </a:lnTo>
                      <a:lnTo>
                        <a:pt x="1389" y="1272"/>
                      </a:lnTo>
                      <a:lnTo>
                        <a:pt x="1389" y="1277"/>
                      </a:lnTo>
                      <a:lnTo>
                        <a:pt x="1387" y="1282"/>
                      </a:lnTo>
                      <a:lnTo>
                        <a:pt x="1384" y="1292"/>
                      </a:lnTo>
                      <a:lnTo>
                        <a:pt x="1382" y="1299"/>
                      </a:lnTo>
                      <a:lnTo>
                        <a:pt x="1382" y="1306"/>
                      </a:lnTo>
                      <a:lnTo>
                        <a:pt x="1383" y="1311"/>
                      </a:lnTo>
                      <a:lnTo>
                        <a:pt x="1386" y="1322"/>
                      </a:lnTo>
                      <a:lnTo>
                        <a:pt x="1387" y="1338"/>
                      </a:lnTo>
                      <a:lnTo>
                        <a:pt x="1386" y="1343"/>
                      </a:lnTo>
                      <a:lnTo>
                        <a:pt x="1383" y="1347"/>
                      </a:lnTo>
                      <a:lnTo>
                        <a:pt x="1379" y="1350"/>
                      </a:lnTo>
                      <a:lnTo>
                        <a:pt x="1373" y="1352"/>
                      </a:lnTo>
                      <a:lnTo>
                        <a:pt x="1363" y="1355"/>
                      </a:lnTo>
                      <a:lnTo>
                        <a:pt x="1352" y="1360"/>
                      </a:lnTo>
                      <a:lnTo>
                        <a:pt x="1346" y="1362"/>
                      </a:lnTo>
                      <a:lnTo>
                        <a:pt x="1343" y="1364"/>
                      </a:lnTo>
                      <a:lnTo>
                        <a:pt x="1340" y="1367"/>
                      </a:lnTo>
                      <a:lnTo>
                        <a:pt x="1339" y="1370"/>
                      </a:lnTo>
                      <a:lnTo>
                        <a:pt x="1338" y="1373"/>
                      </a:lnTo>
                      <a:lnTo>
                        <a:pt x="1339" y="1375"/>
                      </a:lnTo>
                      <a:lnTo>
                        <a:pt x="1339" y="1378"/>
                      </a:lnTo>
                      <a:lnTo>
                        <a:pt x="1340" y="1380"/>
                      </a:lnTo>
                      <a:lnTo>
                        <a:pt x="1343" y="1387"/>
                      </a:lnTo>
                      <a:lnTo>
                        <a:pt x="1346" y="1393"/>
                      </a:lnTo>
                      <a:lnTo>
                        <a:pt x="1348" y="1397"/>
                      </a:lnTo>
                      <a:lnTo>
                        <a:pt x="1348" y="1401"/>
                      </a:lnTo>
                      <a:lnTo>
                        <a:pt x="1348" y="1404"/>
                      </a:lnTo>
                      <a:lnTo>
                        <a:pt x="1346" y="1408"/>
                      </a:lnTo>
                      <a:lnTo>
                        <a:pt x="1344" y="1414"/>
                      </a:lnTo>
                      <a:lnTo>
                        <a:pt x="1344" y="1419"/>
                      </a:lnTo>
                      <a:lnTo>
                        <a:pt x="1344" y="1422"/>
                      </a:lnTo>
                      <a:lnTo>
                        <a:pt x="1345" y="1426"/>
                      </a:lnTo>
                      <a:lnTo>
                        <a:pt x="1351" y="1430"/>
                      </a:lnTo>
                      <a:lnTo>
                        <a:pt x="1356" y="1433"/>
                      </a:lnTo>
                      <a:lnTo>
                        <a:pt x="1364" y="1436"/>
                      </a:lnTo>
                      <a:lnTo>
                        <a:pt x="1369" y="1440"/>
                      </a:lnTo>
                      <a:lnTo>
                        <a:pt x="1372" y="1443"/>
                      </a:lnTo>
                      <a:lnTo>
                        <a:pt x="1375" y="1446"/>
                      </a:lnTo>
                      <a:lnTo>
                        <a:pt x="1376" y="1451"/>
                      </a:lnTo>
                      <a:lnTo>
                        <a:pt x="1376" y="1456"/>
                      </a:lnTo>
                      <a:lnTo>
                        <a:pt x="1379" y="1470"/>
                      </a:lnTo>
                      <a:lnTo>
                        <a:pt x="1382" y="1481"/>
                      </a:lnTo>
                      <a:lnTo>
                        <a:pt x="1386" y="1490"/>
                      </a:lnTo>
                      <a:lnTo>
                        <a:pt x="1391" y="1498"/>
                      </a:lnTo>
                      <a:lnTo>
                        <a:pt x="1396" y="1505"/>
                      </a:lnTo>
                      <a:lnTo>
                        <a:pt x="1403" y="1510"/>
                      </a:lnTo>
                      <a:lnTo>
                        <a:pt x="1409" y="1513"/>
                      </a:lnTo>
                      <a:lnTo>
                        <a:pt x="1416" y="1516"/>
                      </a:lnTo>
                      <a:lnTo>
                        <a:pt x="1431" y="1522"/>
                      </a:lnTo>
                      <a:lnTo>
                        <a:pt x="1447" y="1526"/>
                      </a:lnTo>
                      <a:lnTo>
                        <a:pt x="1457" y="1529"/>
                      </a:lnTo>
                      <a:lnTo>
                        <a:pt x="1465" y="1534"/>
                      </a:lnTo>
                      <a:lnTo>
                        <a:pt x="1475" y="1538"/>
                      </a:lnTo>
                      <a:lnTo>
                        <a:pt x="1485" y="1544"/>
                      </a:lnTo>
                      <a:lnTo>
                        <a:pt x="1497" y="1551"/>
                      </a:lnTo>
                      <a:lnTo>
                        <a:pt x="1510" y="1557"/>
                      </a:lnTo>
                      <a:lnTo>
                        <a:pt x="1516" y="1561"/>
                      </a:lnTo>
                      <a:lnTo>
                        <a:pt x="1523" y="1564"/>
                      </a:lnTo>
                      <a:lnTo>
                        <a:pt x="1528" y="1567"/>
                      </a:lnTo>
                      <a:lnTo>
                        <a:pt x="1533" y="1573"/>
                      </a:lnTo>
                      <a:lnTo>
                        <a:pt x="1535" y="1576"/>
                      </a:lnTo>
                      <a:lnTo>
                        <a:pt x="1538" y="1580"/>
                      </a:lnTo>
                      <a:lnTo>
                        <a:pt x="1539" y="1586"/>
                      </a:lnTo>
                      <a:lnTo>
                        <a:pt x="1540" y="1592"/>
                      </a:lnTo>
                      <a:lnTo>
                        <a:pt x="1542" y="1605"/>
                      </a:lnTo>
                      <a:lnTo>
                        <a:pt x="1543" y="1618"/>
                      </a:lnTo>
                      <a:lnTo>
                        <a:pt x="1544" y="1623"/>
                      </a:lnTo>
                      <a:lnTo>
                        <a:pt x="1546" y="1628"/>
                      </a:lnTo>
                      <a:lnTo>
                        <a:pt x="1548" y="1631"/>
                      </a:lnTo>
                      <a:lnTo>
                        <a:pt x="1551" y="1633"/>
                      </a:lnTo>
                      <a:lnTo>
                        <a:pt x="1555" y="1633"/>
                      </a:lnTo>
                      <a:lnTo>
                        <a:pt x="1559" y="1632"/>
                      </a:lnTo>
                      <a:lnTo>
                        <a:pt x="1565" y="1628"/>
                      </a:lnTo>
                      <a:lnTo>
                        <a:pt x="1571" y="1622"/>
                      </a:lnTo>
                      <a:lnTo>
                        <a:pt x="1579" y="1616"/>
                      </a:lnTo>
                      <a:lnTo>
                        <a:pt x="1584" y="1613"/>
                      </a:lnTo>
                      <a:lnTo>
                        <a:pt x="1586" y="1611"/>
                      </a:lnTo>
                      <a:lnTo>
                        <a:pt x="1587" y="1613"/>
                      </a:lnTo>
                      <a:lnTo>
                        <a:pt x="1589" y="1614"/>
                      </a:lnTo>
                      <a:lnTo>
                        <a:pt x="1591" y="1615"/>
                      </a:lnTo>
                      <a:lnTo>
                        <a:pt x="1592" y="1619"/>
                      </a:lnTo>
                      <a:lnTo>
                        <a:pt x="1593" y="1625"/>
                      </a:lnTo>
                      <a:lnTo>
                        <a:pt x="1593" y="1633"/>
                      </a:lnTo>
                      <a:lnTo>
                        <a:pt x="1593" y="1643"/>
                      </a:lnTo>
                      <a:lnTo>
                        <a:pt x="1592" y="1661"/>
                      </a:lnTo>
                      <a:lnTo>
                        <a:pt x="1592" y="1681"/>
                      </a:lnTo>
                      <a:lnTo>
                        <a:pt x="1593" y="1689"/>
                      </a:lnTo>
                      <a:lnTo>
                        <a:pt x="1595" y="1696"/>
                      </a:lnTo>
                      <a:lnTo>
                        <a:pt x="1596" y="1699"/>
                      </a:lnTo>
                      <a:lnTo>
                        <a:pt x="1598" y="1701"/>
                      </a:lnTo>
                      <a:lnTo>
                        <a:pt x="1599" y="1703"/>
                      </a:lnTo>
                      <a:lnTo>
                        <a:pt x="1602" y="1705"/>
                      </a:lnTo>
                      <a:lnTo>
                        <a:pt x="1607" y="1706"/>
                      </a:lnTo>
                      <a:lnTo>
                        <a:pt x="1611" y="1706"/>
                      </a:lnTo>
                      <a:lnTo>
                        <a:pt x="1615" y="1706"/>
                      </a:lnTo>
                      <a:lnTo>
                        <a:pt x="1620" y="1705"/>
                      </a:lnTo>
                      <a:lnTo>
                        <a:pt x="1629" y="1701"/>
                      </a:lnTo>
                      <a:lnTo>
                        <a:pt x="1639" y="1695"/>
                      </a:lnTo>
                      <a:lnTo>
                        <a:pt x="1649" y="1688"/>
                      </a:lnTo>
                      <a:lnTo>
                        <a:pt x="1659" y="1682"/>
                      </a:lnTo>
                      <a:lnTo>
                        <a:pt x="1668" y="1677"/>
                      </a:lnTo>
                      <a:lnTo>
                        <a:pt x="1677" y="1674"/>
                      </a:lnTo>
                      <a:lnTo>
                        <a:pt x="1681" y="1674"/>
                      </a:lnTo>
                      <a:lnTo>
                        <a:pt x="1685" y="1675"/>
                      </a:lnTo>
                      <a:lnTo>
                        <a:pt x="1687" y="1677"/>
                      </a:lnTo>
                      <a:lnTo>
                        <a:pt x="1689" y="1679"/>
                      </a:lnTo>
                      <a:lnTo>
                        <a:pt x="1691" y="1685"/>
                      </a:lnTo>
                      <a:lnTo>
                        <a:pt x="1693" y="1692"/>
                      </a:lnTo>
                      <a:lnTo>
                        <a:pt x="1695" y="1696"/>
                      </a:lnTo>
                      <a:lnTo>
                        <a:pt x="1699" y="1699"/>
                      </a:lnTo>
                      <a:lnTo>
                        <a:pt x="1703" y="1700"/>
                      </a:lnTo>
                      <a:lnTo>
                        <a:pt x="1708" y="1701"/>
                      </a:lnTo>
                      <a:lnTo>
                        <a:pt x="1719" y="1702"/>
                      </a:lnTo>
                      <a:lnTo>
                        <a:pt x="1728" y="1702"/>
                      </a:lnTo>
                      <a:lnTo>
                        <a:pt x="1734" y="1700"/>
                      </a:lnTo>
                      <a:lnTo>
                        <a:pt x="1742" y="1698"/>
                      </a:lnTo>
                      <a:lnTo>
                        <a:pt x="1746" y="1697"/>
                      </a:lnTo>
                      <a:lnTo>
                        <a:pt x="1750" y="1697"/>
                      </a:lnTo>
                      <a:lnTo>
                        <a:pt x="1754" y="1697"/>
                      </a:lnTo>
                      <a:lnTo>
                        <a:pt x="1755" y="1698"/>
                      </a:lnTo>
                      <a:lnTo>
                        <a:pt x="1757" y="1706"/>
                      </a:lnTo>
                      <a:lnTo>
                        <a:pt x="1757" y="1716"/>
                      </a:lnTo>
                      <a:lnTo>
                        <a:pt x="1758" y="1727"/>
                      </a:lnTo>
                      <a:lnTo>
                        <a:pt x="1760" y="1739"/>
                      </a:lnTo>
                      <a:lnTo>
                        <a:pt x="1763" y="1751"/>
                      </a:lnTo>
                      <a:lnTo>
                        <a:pt x="1766" y="1762"/>
                      </a:lnTo>
                      <a:lnTo>
                        <a:pt x="1767" y="1768"/>
                      </a:lnTo>
                      <a:lnTo>
                        <a:pt x="1769" y="1777"/>
                      </a:lnTo>
                      <a:lnTo>
                        <a:pt x="1771" y="1780"/>
                      </a:lnTo>
                      <a:lnTo>
                        <a:pt x="1773" y="1783"/>
                      </a:lnTo>
                      <a:lnTo>
                        <a:pt x="1776" y="1785"/>
                      </a:lnTo>
                      <a:lnTo>
                        <a:pt x="1780" y="1786"/>
                      </a:lnTo>
                      <a:lnTo>
                        <a:pt x="1787" y="1785"/>
                      </a:lnTo>
                      <a:lnTo>
                        <a:pt x="1795" y="1781"/>
                      </a:lnTo>
                      <a:lnTo>
                        <a:pt x="1798" y="1780"/>
                      </a:lnTo>
                      <a:lnTo>
                        <a:pt x="1801" y="1780"/>
                      </a:lnTo>
                      <a:lnTo>
                        <a:pt x="1805" y="1781"/>
                      </a:lnTo>
                      <a:lnTo>
                        <a:pt x="1810" y="1783"/>
                      </a:lnTo>
                      <a:lnTo>
                        <a:pt x="1812" y="1786"/>
                      </a:lnTo>
                      <a:lnTo>
                        <a:pt x="1814" y="1790"/>
                      </a:lnTo>
                      <a:lnTo>
                        <a:pt x="1815" y="1794"/>
                      </a:lnTo>
                      <a:lnTo>
                        <a:pt x="1816" y="1798"/>
                      </a:lnTo>
                      <a:lnTo>
                        <a:pt x="1818" y="1806"/>
                      </a:lnTo>
                      <a:lnTo>
                        <a:pt x="1821" y="1814"/>
                      </a:lnTo>
                      <a:lnTo>
                        <a:pt x="1821" y="1814"/>
                      </a:lnTo>
                      <a:lnTo>
                        <a:pt x="1813" y="1831"/>
                      </a:lnTo>
                      <a:lnTo>
                        <a:pt x="1803" y="1847"/>
                      </a:lnTo>
                      <a:lnTo>
                        <a:pt x="1799" y="1854"/>
                      </a:lnTo>
                      <a:lnTo>
                        <a:pt x="1796" y="1863"/>
                      </a:lnTo>
                      <a:lnTo>
                        <a:pt x="1794" y="1872"/>
                      </a:lnTo>
                      <a:lnTo>
                        <a:pt x="1793" y="1880"/>
                      </a:lnTo>
                      <a:lnTo>
                        <a:pt x="1793" y="1899"/>
                      </a:lnTo>
                      <a:lnTo>
                        <a:pt x="1791" y="1912"/>
                      </a:lnTo>
                      <a:lnTo>
                        <a:pt x="1790" y="1918"/>
                      </a:lnTo>
                      <a:lnTo>
                        <a:pt x="1788" y="1925"/>
                      </a:lnTo>
                      <a:lnTo>
                        <a:pt x="1786" y="1932"/>
                      </a:lnTo>
                      <a:lnTo>
                        <a:pt x="1782" y="1941"/>
                      </a:lnTo>
                      <a:lnTo>
                        <a:pt x="1776" y="1953"/>
                      </a:lnTo>
                      <a:lnTo>
                        <a:pt x="1773" y="1965"/>
                      </a:lnTo>
                      <a:lnTo>
                        <a:pt x="1771" y="1978"/>
                      </a:lnTo>
                      <a:lnTo>
                        <a:pt x="1769" y="1991"/>
                      </a:lnTo>
                      <a:lnTo>
                        <a:pt x="1767" y="2005"/>
                      </a:lnTo>
                      <a:lnTo>
                        <a:pt x="1763" y="2019"/>
                      </a:lnTo>
                      <a:lnTo>
                        <a:pt x="1760" y="2032"/>
                      </a:lnTo>
                      <a:lnTo>
                        <a:pt x="1755" y="2045"/>
                      </a:lnTo>
                      <a:lnTo>
                        <a:pt x="1750" y="2054"/>
                      </a:lnTo>
                      <a:lnTo>
                        <a:pt x="1744" y="2065"/>
                      </a:lnTo>
                      <a:lnTo>
                        <a:pt x="1736" y="2076"/>
                      </a:lnTo>
                      <a:lnTo>
                        <a:pt x="1729" y="2087"/>
                      </a:lnTo>
                      <a:lnTo>
                        <a:pt x="1720" y="2097"/>
                      </a:lnTo>
                      <a:lnTo>
                        <a:pt x="1712" y="2107"/>
                      </a:lnTo>
                      <a:lnTo>
                        <a:pt x="1702" y="2116"/>
                      </a:lnTo>
                      <a:lnTo>
                        <a:pt x="1693" y="2122"/>
                      </a:lnTo>
                      <a:lnTo>
                        <a:pt x="1674" y="2132"/>
                      </a:lnTo>
                      <a:lnTo>
                        <a:pt x="1664" y="2136"/>
                      </a:lnTo>
                      <a:lnTo>
                        <a:pt x="1663" y="2137"/>
                      </a:lnTo>
                      <a:lnTo>
                        <a:pt x="1663" y="2138"/>
                      </a:lnTo>
                      <a:lnTo>
                        <a:pt x="1663" y="2140"/>
                      </a:lnTo>
                      <a:lnTo>
                        <a:pt x="1664" y="2142"/>
                      </a:lnTo>
                      <a:lnTo>
                        <a:pt x="1667" y="2147"/>
                      </a:lnTo>
                      <a:lnTo>
                        <a:pt x="1673" y="2156"/>
                      </a:lnTo>
                      <a:lnTo>
                        <a:pt x="1679" y="2171"/>
                      </a:lnTo>
                      <a:lnTo>
                        <a:pt x="1683" y="2184"/>
                      </a:lnTo>
                      <a:lnTo>
                        <a:pt x="1687" y="2196"/>
                      </a:lnTo>
                      <a:lnTo>
                        <a:pt x="1689" y="2207"/>
                      </a:lnTo>
                      <a:lnTo>
                        <a:pt x="1690" y="2212"/>
                      </a:lnTo>
                      <a:lnTo>
                        <a:pt x="1692" y="2217"/>
                      </a:lnTo>
                      <a:lnTo>
                        <a:pt x="1694" y="2223"/>
                      </a:lnTo>
                      <a:lnTo>
                        <a:pt x="1697" y="2227"/>
                      </a:lnTo>
                      <a:lnTo>
                        <a:pt x="1702" y="2234"/>
                      </a:lnTo>
                      <a:lnTo>
                        <a:pt x="1707" y="2239"/>
                      </a:lnTo>
                      <a:lnTo>
                        <a:pt x="1714" y="2244"/>
                      </a:lnTo>
                      <a:lnTo>
                        <a:pt x="1722" y="2251"/>
                      </a:lnTo>
                      <a:lnTo>
                        <a:pt x="1729" y="2254"/>
                      </a:lnTo>
                      <a:lnTo>
                        <a:pt x="1735" y="2258"/>
                      </a:lnTo>
                      <a:lnTo>
                        <a:pt x="1744" y="2261"/>
                      </a:lnTo>
                      <a:lnTo>
                        <a:pt x="1751" y="2264"/>
                      </a:lnTo>
                      <a:lnTo>
                        <a:pt x="1769" y="2268"/>
                      </a:lnTo>
                      <a:lnTo>
                        <a:pt x="1786" y="2271"/>
                      </a:lnTo>
                      <a:lnTo>
                        <a:pt x="1804" y="2275"/>
                      </a:lnTo>
                      <a:lnTo>
                        <a:pt x="1823" y="2278"/>
                      </a:lnTo>
                      <a:lnTo>
                        <a:pt x="1840" y="2282"/>
                      </a:lnTo>
                      <a:lnTo>
                        <a:pt x="1855" y="2288"/>
                      </a:lnTo>
                      <a:lnTo>
                        <a:pt x="1891" y="2319"/>
                      </a:lnTo>
                      <a:lnTo>
                        <a:pt x="1891" y="2319"/>
                      </a:lnTo>
                      <a:lnTo>
                        <a:pt x="1891" y="2338"/>
                      </a:lnTo>
                      <a:lnTo>
                        <a:pt x="1891" y="2356"/>
                      </a:lnTo>
                      <a:lnTo>
                        <a:pt x="1891" y="2359"/>
                      </a:lnTo>
                      <a:lnTo>
                        <a:pt x="1890" y="2362"/>
                      </a:lnTo>
                      <a:lnTo>
                        <a:pt x="1888" y="2365"/>
                      </a:lnTo>
                      <a:lnTo>
                        <a:pt x="1885" y="2367"/>
                      </a:lnTo>
                      <a:lnTo>
                        <a:pt x="1881" y="2370"/>
                      </a:lnTo>
                      <a:lnTo>
                        <a:pt x="1877" y="2371"/>
                      </a:lnTo>
                      <a:lnTo>
                        <a:pt x="1871" y="2372"/>
                      </a:lnTo>
                      <a:lnTo>
                        <a:pt x="1864" y="2372"/>
                      </a:lnTo>
                      <a:lnTo>
                        <a:pt x="1854" y="2371"/>
                      </a:lnTo>
                      <a:lnTo>
                        <a:pt x="1845" y="2369"/>
                      </a:lnTo>
                      <a:lnTo>
                        <a:pt x="1836" y="2364"/>
                      </a:lnTo>
                      <a:lnTo>
                        <a:pt x="1827" y="2361"/>
                      </a:lnTo>
                      <a:lnTo>
                        <a:pt x="1818" y="2358"/>
                      </a:lnTo>
                      <a:lnTo>
                        <a:pt x="1811" y="2356"/>
                      </a:lnTo>
                      <a:lnTo>
                        <a:pt x="1807" y="2356"/>
                      </a:lnTo>
                      <a:lnTo>
                        <a:pt x="1802" y="2357"/>
                      </a:lnTo>
                      <a:lnTo>
                        <a:pt x="1799" y="2358"/>
                      </a:lnTo>
                      <a:lnTo>
                        <a:pt x="1795" y="2360"/>
                      </a:lnTo>
                      <a:lnTo>
                        <a:pt x="1790" y="2364"/>
                      </a:lnTo>
                      <a:lnTo>
                        <a:pt x="1786" y="2369"/>
                      </a:lnTo>
                      <a:lnTo>
                        <a:pt x="1784" y="2373"/>
                      </a:lnTo>
                      <a:lnTo>
                        <a:pt x="1782" y="2377"/>
                      </a:lnTo>
                      <a:lnTo>
                        <a:pt x="1778" y="2387"/>
                      </a:lnTo>
                      <a:lnTo>
                        <a:pt x="1773" y="2396"/>
                      </a:lnTo>
                      <a:lnTo>
                        <a:pt x="1768" y="2400"/>
                      </a:lnTo>
                      <a:lnTo>
                        <a:pt x="1761" y="2402"/>
                      </a:lnTo>
                      <a:lnTo>
                        <a:pt x="1754" y="2403"/>
                      </a:lnTo>
                      <a:lnTo>
                        <a:pt x="1746" y="2403"/>
                      </a:lnTo>
                      <a:lnTo>
                        <a:pt x="1729" y="2403"/>
                      </a:lnTo>
                      <a:lnTo>
                        <a:pt x="1715" y="2403"/>
                      </a:lnTo>
                      <a:lnTo>
                        <a:pt x="1697" y="2407"/>
                      </a:lnTo>
                      <a:lnTo>
                        <a:pt x="1676" y="2416"/>
                      </a:lnTo>
                      <a:lnTo>
                        <a:pt x="1666" y="2420"/>
                      </a:lnTo>
                      <a:lnTo>
                        <a:pt x="1656" y="2423"/>
                      </a:lnTo>
                      <a:lnTo>
                        <a:pt x="1648" y="2425"/>
                      </a:lnTo>
                      <a:lnTo>
                        <a:pt x="1642" y="2424"/>
                      </a:lnTo>
                      <a:lnTo>
                        <a:pt x="1638" y="2421"/>
                      </a:lnTo>
                      <a:lnTo>
                        <a:pt x="1635" y="2417"/>
                      </a:lnTo>
                      <a:lnTo>
                        <a:pt x="1633" y="2413"/>
                      </a:lnTo>
                      <a:lnTo>
                        <a:pt x="1631" y="2408"/>
                      </a:lnTo>
                      <a:lnTo>
                        <a:pt x="1628" y="2404"/>
                      </a:lnTo>
                      <a:lnTo>
                        <a:pt x="1625" y="2401"/>
                      </a:lnTo>
                      <a:lnTo>
                        <a:pt x="1622" y="2399"/>
                      </a:lnTo>
                      <a:lnTo>
                        <a:pt x="1615" y="2398"/>
                      </a:lnTo>
                      <a:lnTo>
                        <a:pt x="1605" y="2398"/>
                      </a:lnTo>
                      <a:lnTo>
                        <a:pt x="1588" y="2399"/>
                      </a:lnTo>
                      <a:lnTo>
                        <a:pt x="1581" y="2400"/>
                      </a:lnTo>
                      <a:lnTo>
                        <a:pt x="1573" y="2401"/>
                      </a:lnTo>
                      <a:lnTo>
                        <a:pt x="1568" y="2403"/>
                      </a:lnTo>
                      <a:lnTo>
                        <a:pt x="1564" y="2405"/>
                      </a:lnTo>
                      <a:lnTo>
                        <a:pt x="1551" y="2414"/>
                      </a:lnTo>
                      <a:lnTo>
                        <a:pt x="1541" y="2419"/>
                      </a:lnTo>
                      <a:lnTo>
                        <a:pt x="1539" y="2419"/>
                      </a:lnTo>
                      <a:lnTo>
                        <a:pt x="1535" y="2419"/>
                      </a:lnTo>
                      <a:lnTo>
                        <a:pt x="1533" y="2418"/>
                      </a:lnTo>
                      <a:lnTo>
                        <a:pt x="1531" y="2417"/>
                      </a:lnTo>
                      <a:lnTo>
                        <a:pt x="1526" y="2412"/>
                      </a:lnTo>
                      <a:lnTo>
                        <a:pt x="1519" y="2404"/>
                      </a:lnTo>
                      <a:lnTo>
                        <a:pt x="1503" y="2391"/>
                      </a:lnTo>
                      <a:lnTo>
                        <a:pt x="1489" y="2383"/>
                      </a:lnTo>
                      <a:lnTo>
                        <a:pt x="1484" y="2377"/>
                      </a:lnTo>
                      <a:lnTo>
                        <a:pt x="1478" y="2371"/>
                      </a:lnTo>
                      <a:lnTo>
                        <a:pt x="1473" y="2362"/>
                      </a:lnTo>
                      <a:lnTo>
                        <a:pt x="1469" y="2351"/>
                      </a:lnTo>
                      <a:lnTo>
                        <a:pt x="1466" y="2348"/>
                      </a:lnTo>
                      <a:lnTo>
                        <a:pt x="1464" y="2346"/>
                      </a:lnTo>
                      <a:lnTo>
                        <a:pt x="1461" y="2344"/>
                      </a:lnTo>
                      <a:lnTo>
                        <a:pt x="1458" y="2344"/>
                      </a:lnTo>
                      <a:lnTo>
                        <a:pt x="1449" y="2343"/>
                      </a:lnTo>
                      <a:lnTo>
                        <a:pt x="1439" y="2344"/>
                      </a:lnTo>
                      <a:lnTo>
                        <a:pt x="1430" y="2344"/>
                      </a:lnTo>
                      <a:lnTo>
                        <a:pt x="1421" y="2343"/>
                      </a:lnTo>
                      <a:lnTo>
                        <a:pt x="1417" y="2342"/>
                      </a:lnTo>
                      <a:lnTo>
                        <a:pt x="1413" y="2340"/>
                      </a:lnTo>
                      <a:lnTo>
                        <a:pt x="1410" y="2337"/>
                      </a:lnTo>
                      <a:lnTo>
                        <a:pt x="1408" y="2334"/>
                      </a:lnTo>
                      <a:lnTo>
                        <a:pt x="1405" y="2321"/>
                      </a:lnTo>
                      <a:lnTo>
                        <a:pt x="1403" y="2307"/>
                      </a:lnTo>
                      <a:lnTo>
                        <a:pt x="1402" y="2299"/>
                      </a:lnTo>
                      <a:lnTo>
                        <a:pt x="1400" y="2293"/>
                      </a:lnTo>
                      <a:lnTo>
                        <a:pt x="1398" y="2286"/>
                      </a:lnTo>
                      <a:lnTo>
                        <a:pt x="1395" y="2281"/>
                      </a:lnTo>
                      <a:lnTo>
                        <a:pt x="1395" y="2279"/>
                      </a:lnTo>
                      <a:lnTo>
                        <a:pt x="1397" y="2275"/>
                      </a:lnTo>
                      <a:lnTo>
                        <a:pt x="1400" y="2269"/>
                      </a:lnTo>
                      <a:lnTo>
                        <a:pt x="1405" y="2264"/>
                      </a:lnTo>
                      <a:lnTo>
                        <a:pt x="1409" y="2257"/>
                      </a:lnTo>
                      <a:lnTo>
                        <a:pt x="1413" y="2252"/>
                      </a:lnTo>
                      <a:lnTo>
                        <a:pt x="1418" y="2245"/>
                      </a:lnTo>
                      <a:lnTo>
                        <a:pt x="1420" y="2240"/>
                      </a:lnTo>
                      <a:lnTo>
                        <a:pt x="1422" y="2224"/>
                      </a:lnTo>
                      <a:lnTo>
                        <a:pt x="1424" y="2196"/>
                      </a:lnTo>
                      <a:lnTo>
                        <a:pt x="1425" y="2182"/>
                      </a:lnTo>
                      <a:lnTo>
                        <a:pt x="1425" y="2170"/>
                      </a:lnTo>
                      <a:lnTo>
                        <a:pt x="1424" y="2161"/>
                      </a:lnTo>
                      <a:lnTo>
                        <a:pt x="1423" y="2157"/>
                      </a:lnTo>
                      <a:lnTo>
                        <a:pt x="1413" y="2150"/>
                      </a:lnTo>
                      <a:lnTo>
                        <a:pt x="1405" y="2144"/>
                      </a:lnTo>
                      <a:lnTo>
                        <a:pt x="1400" y="2141"/>
                      </a:lnTo>
                      <a:lnTo>
                        <a:pt x="1397" y="2136"/>
                      </a:lnTo>
                      <a:lnTo>
                        <a:pt x="1395" y="2131"/>
                      </a:lnTo>
                      <a:lnTo>
                        <a:pt x="1393" y="2124"/>
                      </a:lnTo>
                      <a:lnTo>
                        <a:pt x="1389" y="2109"/>
                      </a:lnTo>
                      <a:lnTo>
                        <a:pt x="1386" y="2094"/>
                      </a:lnTo>
                      <a:lnTo>
                        <a:pt x="1385" y="2080"/>
                      </a:lnTo>
                      <a:lnTo>
                        <a:pt x="1384" y="2065"/>
                      </a:lnTo>
                      <a:lnTo>
                        <a:pt x="1385" y="2035"/>
                      </a:lnTo>
                      <a:lnTo>
                        <a:pt x="1386" y="2005"/>
                      </a:lnTo>
                      <a:lnTo>
                        <a:pt x="1385" y="1998"/>
                      </a:lnTo>
                      <a:lnTo>
                        <a:pt x="1384" y="1992"/>
                      </a:lnTo>
                      <a:lnTo>
                        <a:pt x="1383" y="1986"/>
                      </a:lnTo>
                      <a:lnTo>
                        <a:pt x="1381" y="1982"/>
                      </a:lnTo>
                      <a:lnTo>
                        <a:pt x="1375" y="1973"/>
                      </a:lnTo>
                      <a:lnTo>
                        <a:pt x="1366" y="1967"/>
                      </a:lnTo>
                      <a:lnTo>
                        <a:pt x="1357" y="1961"/>
                      </a:lnTo>
                      <a:lnTo>
                        <a:pt x="1349" y="1955"/>
                      </a:lnTo>
                      <a:lnTo>
                        <a:pt x="1339" y="1948"/>
                      </a:lnTo>
                      <a:lnTo>
                        <a:pt x="1330" y="1940"/>
                      </a:lnTo>
                      <a:lnTo>
                        <a:pt x="1322" y="1929"/>
                      </a:lnTo>
                      <a:lnTo>
                        <a:pt x="1313" y="1916"/>
                      </a:lnTo>
                      <a:lnTo>
                        <a:pt x="1308" y="1910"/>
                      </a:lnTo>
                      <a:lnTo>
                        <a:pt x="1302" y="1905"/>
                      </a:lnTo>
                      <a:lnTo>
                        <a:pt x="1298" y="1902"/>
                      </a:lnTo>
                      <a:lnTo>
                        <a:pt x="1292" y="1900"/>
                      </a:lnTo>
                      <a:lnTo>
                        <a:pt x="1288" y="1901"/>
                      </a:lnTo>
                      <a:lnTo>
                        <a:pt x="1283" y="1902"/>
                      </a:lnTo>
                      <a:lnTo>
                        <a:pt x="1278" y="1903"/>
                      </a:lnTo>
                      <a:lnTo>
                        <a:pt x="1274" y="1905"/>
                      </a:lnTo>
                      <a:lnTo>
                        <a:pt x="1265" y="1911"/>
                      </a:lnTo>
                      <a:lnTo>
                        <a:pt x="1258" y="1916"/>
                      </a:lnTo>
                      <a:lnTo>
                        <a:pt x="1249" y="1922"/>
                      </a:lnTo>
                      <a:lnTo>
                        <a:pt x="1240" y="1928"/>
                      </a:lnTo>
                      <a:lnTo>
                        <a:pt x="1231" y="1932"/>
                      </a:lnTo>
                      <a:lnTo>
                        <a:pt x="1220" y="1935"/>
                      </a:lnTo>
                      <a:lnTo>
                        <a:pt x="1211" y="1937"/>
                      </a:lnTo>
                      <a:lnTo>
                        <a:pt x="1203" y="1940"/>
                      </a:lnTo>
                      <a:lnTo>
                        <a:pt x="1194" y="1942"/>
                      </a:lnTo>
                      <a:lnTo>
                        <a:pt x="1186" y="1946"/>
                      </a:lnTo>
                      <a:lnTo>
                        <a:pt x="1168" y="1954"/>
                      </a:lnTo>
                      <a:lnTo>
                        <a:pt x="1152" y="1964"/>
                      </a:lnTo>
                      <a:lnTo>
                        <a:pt x="1135" y="1973"/>
                      </a:lnTo>
                      <a:lnTo>
                        <a:pt x="1117" y="1983"/>
                      </a:lnTo>
                      <a:lnTo>
                        <a:pt x="1100" y="1991"/>
                      </a:lnTo>
                      <a:lnTo>
                        <a:pt x="1083" y="1997"/>
                      </a:lnTo>
                      <a:lnTo>
                        <a:pt x="1075" y="2000"/>
                      </a:lnTo>
                      <a:lnTo>
                        <a:pt x="1069" y="2003"/>
                      </a:lnTo>
                      <a:lnTo>
                        <a:pt x="1062" y="2008"/>
                      </a:lnTo>
                      <a:lnTo>
                        <a:pt x="1056" y="2013"/>
                      </a:lnTo>
                      <a:lnTo>
                        <a:pt x="1044" y="2023"/>
                      </a:lnTo>
                      <a:lnTo>
                        <a:pt x="1031" y="2032"/>
                      </a:lnTo>
                      <a:lnTo>
                        <a:pt x="1031" y="2032"/>
                      </a:lnTo>
                      <a:lnTo>
                        <a:pt x="1029" y="2018"/>
                      </a:lnTo>
                      <a:lnTo>
                        <a:pt x="1027" y="2006"/>
                      </a:lnTo>
                      <a:lnTo>
                        <a:pt x="1026" y="2000"/>
                      </a:lnTo>
                      <a:lnTo>
                        <a:pt x="1026" y="1994"/>
                      </a:lnTo>
                      <a:lnTo>
                        <a:pt x="1026" y="1987"/>
                      </a:lnTo>
                      <a:lnTo>
                        <a:pt x="1027" y="1980"/>
                      </a:lnTo>
                      <a:lnTo>
                        <a:pt x="1029" y="1964"/>
                      </a:lnTo>
                      <a:lnTo>
                        <a:pt x="1029" y="1946"/>
                      </a:lnTo>
                      <a:lnTo>
                        <a:pt x="1029" y="1930"/>
                      </a:lnTo>
                      <a:lnTo>
                        <a:pt x="1029" y="1914"/>
                      </a:lnTo>
                      <a:lnTo>
                        <a:pt x="1027" y="1904"/>
                      </a:lnTo>
                      <a:lnTo>
                        <a:pt x="1024" y="1891"/>
                      </a:lnTo>
                      <a:lnTo>
                        <a:pt x="1020" y="1878"/>
                      </a:lnTo>
                      <a:lnTo>
                        <a:pt x="1020" y="1872"/>
                      </a:lnTo>
                      <a:lnTo>
                        <a:pt x="1034" y="1867"/>
                      </a:lnTo>
                      <a:lnTo>
                        <a:pt x="1046" y="1863"/>
                      </a:lnTo>
                      <a:lnTo>
                        <a:pt x="1051" y="1860"/>
                      </a:lnTo>
                      <a:lnTo>
                        <a:pt x="1056" y="1857"/>
                      </a:lnTo>
                      <a:lnTo>
                        <a:pt x="1061" y="1852"/>
                      </a:lnTo>
                      <a:lnTo>
                        <a:pt x="1066" y="1846"/>
                      </a:lnTo>
                      <a:lnTo>
                        <a:pt x="1070" y="1843"/>
                      </a:lnTo>
                      <a:lnTo>
                        <a:pt x="1074" y="1841"/>
                      </a:lnTo>
                      <a:lnTo>
                        <a:pt x="1079" y="1840"/>
                      </a:lnTo>
                      <a:lnTo>
                        <a:pt x="1084" y="1840"/>
                      </a:lnTo>
                      <a:lnTo>
                        <a:pt x="1088" y="1839"/>
                      </a:lnTo>
                      <a:lnTo>
                        <a:pt x="1094" y="1838"/>
                      </a:lnTo>
                      <a:lnTo>
                        <a:pt x="1099" y="1836"/>
                      </a:lnTo>
                      <a:lnTo>
                        <a:pt x="1103" y="1832"/>
                      </a:lnTo>
                      <a:lnTo>
                        <a:pt x="1103" y="1822"/>
                      </a:lnTo>
                      <a:lnTo>
                        <a:pt x="1102" y="1813"/>
                      </a:lnTo>
                      <a:lnTo>
                        <a:pt x="1102" y="1805"/>
                      </a:lnTo>
                      <a:lnTo>
                        <a:pt x="1102" y="1794"/>
                      </a:lnTo>
                      <a:lnTo>
                        <a:pt x="1107" y="1787"/>
                      </a:lnTo>
                      <a:lnTo>
                        <a:pt x="1111" y="1780"/>
                      </a:lnTo>
                      <a:lnTo>
                        <a:pt x="1113" y="1777"/>
                      </a:lnTo>
                      <a:lnTo>
                        <a:pt x="1115" y="1772"/>
                      </a:lnTo>
                      <a:lnTo>
                        <a:pt x="1116" y="1767"/>
                      </a:lnTo>
                      <a:lnTo>
                        <a:pt x="1116" y="1763"/>
                      </a:lnTo>
                      <a:lnTo>
                        <a:pt x="1116" y="1757"/>
                      </a:lnTo>
                      <a:lnTo>
                        <a:pt x="1115" y="1753"/>
                      </a:lnTo>
                      <a:lnTo>
                        <a:pt x="1114" y="1748"/>
                      </a:lnTo>
                      <a:lnTo>
                        <a:pt x="1112" y="1743"/>
                      </a:lnTo>
                      <a:lnTo>
                        <a:pt x="1107" y="1735"/>
                      </a:lnTo>
                      <a:lnTo>
                        <a:pt x="1100" y="1727"/>
                      </a:lnTo>
                      <a:lnTo>
                        <a:pt x="1093" y="1721"/>
                      </a:lnTo>
                      <a:lnTo>
                        <a:pt x="1084" y="1717"/>
                      </a:lnTo>
                      <a:lnTo>
                        <a:pt x="1074" y="1713"/>
                      </a:lnTo>
                      <a:lnTo>
                        <a:pt x="1063" y="1708"/>
                      </a:lnTo>
                      <a:lnTo>
                        <a:pt x="1055" y="1701"/>
                      </a:lnTo>
                      <a:lnTo>
                        <a:pt x="1046" y="1694"/>
                      </a:lnTo>
                      <a:lnTo>
                        <a:pt x="1039" y="1684"/>
                      </a:lnTo>
                      <a:lnTo>
                        <a:pt x="1033" y="1675"/>
                      </a:lnTo>
                      <a:lnTo>
                        <a:pt x="1028" y="1664"/>
                      </a:lnTo>
                      <a:lnTo>
                        <a:pt x="1024" y="1655"/>
                      </a:lnTo>
                      <a:lnTo>
                        <a:pt x="1020" y="1646"/>
                      </a:lnTo>
                      <a:lnTo>
                        <a:pt x="1017" y="1641"/>
                      </a:lnTo>
                      <a:lnTo>
                        <a:pt x="1014" y="1637"/>
                      </a:lnTo>
                      <a:lnTo>
                        <a:pt x="1011" y="1636"/>
                      </a:lnTo>
                      <a:lnTo>
                        <a:pt x="1007" y="1636"/>
                      </a:lnTo>
                      <a:lnTo>
                        <a:pt x="1003" y="1638"/>
                      </a:lnTo>
                      <a:lnTo>
                        <a:pt x="998" y="1642"/>
                      </a:lnTo>
                      <a:lnTo>
                        <a:pt x="991" y="1647"/>
                      </a:lnTo>
                      <a:lnTo>
                        <a:pt x="984" y="1650"/>
                      </a:lnTo>
                      <a:lnTo>
                        <a:pt x="975" y="1652"/>
                      </a:lnTo>
                      <a:lnTo>
                        <a:pt x="967" y="1655"/>
                      </a:lnTo>
                      <a:lnTo>
                        <a:pt x="959" y="1655"/>
                      </a:lnTo>
                      <a:lnTo>
                        <a:pt x="941" y="1654"/>
                      </a:lnTo>
                      <a:lnTo>
                        <a:pt x="925" y="1652"/>
                      </a:lnTo>
                      <a:lnTo>
                        <a:pt x="918" y="1654"/>
                      </a:lnTo>
                      <a:lnTo>
                        <a:pt x="910" y="1655"/>
                      </a:lnTo>
                      <a:lnTo>
                        <a:pt x="904" y="1657"/>
                      </a:lnTo>
                      <a:lnTo>
                        <a:pt x="897" y="1661"/>
                      </a:lnTo>
                      <a:lnTo>
                        <a:pt x="892" y="1667"/>
                      </a:lnTo>
                      <a:lnTo>
                        <a:pt x="886" y="1674"/>
                      </a:lnTo>
                      <a:lnTo>
                        <a:pt x="883" y="1685"/>
                      </a:lnTo>
                      <a:lnTo>
                        <a:pt x="880" y="1697"/>
                      </a:lnTo>
                      <a:lnTo>
                        <a:pt x="879" y="1700"/>
                      </a:lnTo>
                      <a:lnTo>
                        <a:pt x="876" y="1702"/>
                      </a:lnTo>
                      <a:lnTo>
                        <a:pt x="871" y="1703"/>
                      </a:lnTo>
                      <a:lnTo>
                        <a:pt x="867" y="1703"/>
                      </a:lnTo>
                      <a:lnTo>
                        <a:pt x="856" y="1702"/>
                      </a:lnTo>
                      <a:lnTo>
                        <a:pt x="847" y="1703"/>
                      </a:lnTo>
                      <a:lnTo>
                        <a:pt x="839" y="1705"/>
                      </a:lnTo>
                      <a:lnTo>
                        <a:pt x="831" y="1706"/>
                      </a:lnTo>
                      <a:lnTo>
                        <a:pt x="825" y="1708"/>
                      </a:lnTo>
                      <a:lnTo>
                        <a:pt x="820" y="1708"/>
                      </a:lnTo>
                      <a:lnTo>
                        <a:pt x="815" y="1705"/>
                      </a:lnTo>
                      <a:lnTo>
                        <a:pt x="811" y="1701"/>
                      </a:lnTo>
                      <a:lnTo>
                        <a:pt x="805" y="1696"/>
                      </a:lnTo>
                      <a:lnTo>
                        <a:pt x="800" y="1688"/>
                      </a:lnTo>
                      <a:lnTo>
                        <a:pt x="798" y="1686"/>
                      </a:lnTo>
                      <a:lnTo>
                        <a:pt x="795" y="1684"/>
                      </a:lnTo>
                      <a:lnTo>
                        <a:pt x="791" y="1683"/>
                      </a:lnTo>
                      <a:lnTo>
                        <a:pt x="787" y="1682"/>
                      </a:lnTo>
                      <a:lnTo>
                        <a:pt x="778" y="1682"/>
                      </a:lnTo>
                      <a:lnTo>
                        <a:pt x="770" y="1684"/>
                      </a:lnTo>
                      <a:lnTo>
                        <a:pt x="750" y="1689"/>
                      </a:lnTo>
                      <a:lnTo>
                        <a:pt x="736" y="1695"/>
                      </a:lnTo>
                      <a:lnTo>
                        <a:pt x="726" y="1699"/>
                      </a:lnTo>
                      <a:lnTo>
                        <a:pt x="719" y="1701"/>
                      </a:lnTo>
                      <a:lnTo>
                        <a:pt x="711" y="1702"/>
                      </a:lnTo>
                      <a:lnTo>
                        <a:pt x="704" y="1702"/>
                      </a:lnTo>
                      <a:lnTo>
                        <a:pt x="697" y="1702"/>
                      </a:lnTo>
                      <a:lnTo>
                        <a:pt x="691" y="1701"/>
                      </a:lnTo>
                      <a:lnTo>
                        <a:pt x="685" y="1699"/>
                      </a:lnTo>
                      <a:lnTo>
                        <a:pt x="679" y="1697"/>
                      </a:lnTo>
                      <a:lnTo>
                        <a:pt x="667" y="1691"/>
                      </a:lnTo>
                      <a:lnTo>
                        <a:pt x="655" y="1686"/>
                      </a:lnTo>
                      <a:lnTo>
                        <a:pt x="641" y="1681"/>
                      </a:lnTo>
                      <a:lnTo>
                        <a:pt x="626" y="1676"/>
                      </a:lnTo>
                      <a:lnTo>
                        <a:pt x="618" y="1674"/>
                      </a:lnTo>
                      <a:lnTo>
                        <a:pt x="614" y="1672"/>
                      </a:lnTo>
                      <a:lnTo>
                        <a:pt x="612" y="1670"/>
                      </a:lnTo>
                      <a:lnTo>
                        <a:pt x="611" y="1667"/>
                      </a:lnTo>
                      <a:lnTo>
                        <a:pt x="614" y="1659"/>
                      </a:lnTo>
                      <a:lnTo>
                        <a:pt x="622" y="1647"/>
                      </a:lnTo>
                      <a:lnTo>
                        <a:pt x="626" y="1640"/>
                      </a:lnTo>
                      <a:lnTo>
                        <a:pt x="630" y="1632"/>
                      </a:lnTo>
                      <a:lnTo>
                        <a:pt x="634" y="1624"/>
                      </a:lnTo>
                      <a:lnTo>
                        <a:pt x="636" y="1617"/>
                      </a:lnTo>
                      <a:lnTo>
                        <a:pt x="640" y="1603"/>
                      </a:lnTo>
                      <a:lnTo>
                        <a:pt x="647" y="1588"/>
                      </a:lnTo>
                      <a:lnTo>
                        <a:pt x="648" y="1569"/>
                      </a:lnTo>
                      <a:lnTo>
                        <a:pt x="649" y="1552"/>
                      </a:lnTo>
                      <a:lnTo>
                        <a:pt x="649" y="1543"/>
                      </a:lnTo>
                      <a:lnTo>
                        <a:pt x="650" y="1534"/>
                      </a:lnTo>
                      <a:lnTo>
                        <a:pt x="652" y="1525"/>
                      </a:lnTo>
                      <a:lnTo>
                        <a:pt x="654" y="1515"/>
                      </a:lnTo>
                      <a:lnTo>
                        <a:pt x="655" y="1512"/>
                      </a:lnTo>
                      <a:lnTo>
                        <a:pt x="658" y="1508"/>
                      </a:lnTo>
                      <a:lnTo>
                        <a:pt x="661" y="1506"/>
                      </a:lnTo>
                      <a:lnTo>
                        <a:pt x="664" y="1503"/>
                      </a:lnTo>
                      <a:lnTo>
                        <a:pt x="670" y="1499"/>
                      </a:lnTo>
                      <a:lnTo>
                        <a:pt x="677" y="1496"/>
                      </a:lnTo>
                      <a:lnTo>
                        <a:pt x="683" y="1493"/>
                      </a:lnTo>
                      <a:lnTo>
                        <a:pt x="688" y="1488"/>
                      </a:lnTo>
                      <a:lnTo>
                        <a:pt x="690" y="1485"/>
                      </a:lnTo>
                      <a:lnTo>
                        <a:pt x="691" y="1482"/>
                      </a:lnTo>
                      <a:lnTo>
                        <a:pt x="691" y="1479"/>
                      </a:lnTo>
                      <a:lnTo>
                        <a:pt x="691" y="1473"/>
                      </a:lnTo>
                      <a:lnTo>
                        <a:pt x="690" y="1467"/>
                      </a:lnTo>
                      <a:lnTo>
                        <a:pt x="691" y="1461"/>
                      </a:lnTo>
                      <a:lnTo>
                        <a:pt x="693" y="1457"/>
                      </a:lnTo>
                      <a:lnTo>
                        <a:pt x="696" y="1454"/>
                      </a:lnTo>
                      <a:lnTo>
                        <a:pt x="699" y="1452"/>
                      </a:lnTo>
                      <a:lnTo>
                        <a:pt x="703" y="1448"/>
                      </a:lnTo>
                      <a:lnTo>
                        <a:pt x="706" y="1445"/>
                      </a:lnTo>
                      <a:lnTo>
                        <a:pt x="709" y="1440"/>
                      </a:lnTo>
                      <a:lnTo>
                        <a:pt x="712" y="1433"/>
                      </a:lnTo>
                      <a:lnTo>
                        <a:pt x="717" y="1428"/>
                      </a:lnTo>
                      <a:lnTo>
                        <a:pt x="722" y="1424"/>
                      </a:lnTo>
                      <a:lnTo>
                        <a:pt x="726" y="1419"/>
                      </a:lnTo>
                      <a:lnTo>
                        <a:pt x="732" y="1415"/>
                      </a:lnTo>
                      <a:lnTo>
                        <a:pt x="736" y="1411"/>
                      </a:lnTo>
                      <a:lnTo>
                        <a:pt x="739" y="1405"/>
                      </a:lnTo>
                      <a:lnTo>
                        <a:pt x="742" y="1400"/>
                      </a:lnTo>
                      <a:lnTo>
                        <a:pt x="742" y="1394"/>
                      </a:lnTo>
                      <a:lnTo>
                        <a:pt x="741" y="1388"/>
                      </a:lnTo>
                      <a:lnTo>
                        <a:pt x="737" y="1379"/>
                      </a:lnTo>
                      <a:lnTo>
                        <a:pt x="733" y="1371"/>
                      </a:lnTo>
                      <a:lnTo>
                        <a:pt x="729" y="1362"/>
                      </a:lnTo>
                      <a:lnTo>
                        <a:pt x="724" y="1354"/>
                      </a:lnTo>
                      <a:lnTo>
                        <a:pt x="719" y="1350"/>
                      </a:lnTo>
                      <a:lnTo>
                        <a:pt x="715" y="1348"/>
                      </a:lnTo>
                      <a:lnTo>
                        <a:pt x="702" y="1347"/>
                      </a:lnTo>
                      <a:lnTo>
                        <a:pt x="689" y="1347"/>
                      </a:lnTo>
                      <a:lnTo>
                        <a:pt x="682" y="1347"/>
                      </a:lnTo>
                      <a:lnTo>
                        <a:pt x="677" y="1345"/>
                      </a:lnTo>
                      <a:lnTo>
                        <a:pt x="670" y="1341"/>
                      </a:lnTo>
                      <a:lnTo>
                        <a:pt x="665" y="1337"/>
                      </a:lnTo>
                      <a:lnTo>
                        <a:pt x="657" y="1335"/>
                      </a:lnTo>
                      <a:lnTo>
                        <a:pt x="647" y="1330"/>
                      </a:lnTo>
                      <a:lnTo>
                        <a:pt x="636" y="1324"/>
                      </a:lnTo>
                      <a:lnTo>
                        <a:pt x="624" y="1317"/>
                      </a:lnTo>
                      <a:lnTo>
                        <a:pt x="614" y="1309"/>
                      </a:lnTo>
                      <a:lnTo>
                        <a:pt x="607" y="1300"/>
                      </a:lnTo>
                      <a:lnTo>
                        <a:pt x="603" y="1297"/>
                      </a:lnTo>
                      <a:lnTo>
                        <a:pt x="602" y="1293"/>
                      </a:lnTo>
                      <a:lnTo>
                        <a:pt x="602" y="1290"/>
                      </a:lnTo>
                      <a:lnTo>
                        <a:pt x="604" y="1286"/>
                      </a:lnTo>
                      <a:lnTo>
                        <a:pt x="610" y="1278"/>
                      </a:lnTo>
                      <a:lnTo>
                        <a:pt x="616" y="1268"/>
                      </a:lnTo>
                      <a:lnTo>
                        <a:pt x="621" y="1259"/>
                      </a:lnTo>
                      <a:lnTo>
                        <a:pt x="625" y="1249"/>
                      </a:lnTo>
                      <a:lnTo>
                        <a:pt x="629" y="1239"/>
                      </a:lnTo>
                      <a:lnTo>
                        <a:pt x="631" y="1228"/>
                      </a:lnTo>
                      <a:lnTo>
                        <a:pt x="634" y="1218"/>
                      </a:lnTo>
                      <a:lnTo>
                        <a:pt x="636" y="1208"/>
                      </a:lnTo>
                      <a:lnTo>
                        <a:pt x="637" y="1199"/>
                      </a:lnTo>
                      <a:lnTo>
                        <a:pt x="636" y="1189"/>
                      </a:lnTo>
                      <a:lnTo>
                        <a:pt x="636" y="1181"/>
                      </a:lnTo>
                      <a:lnTo>
                        <a:pt x="634" y="1172"/>
                      </a:lnTo>
                      <a:lnTo>
                        <a:pt x="631" y="1162"/>
                      </a:lnTo>
                      <a:lnTo>
                        <a:pt x="629" y="1154"/>
                      </a:lnTo>
                      <a:lnTo>
                        <a:pt x="626" y="1145"/>
                      </a:lnTo>
                      <a:lnTo>
                        <a:pt x="622" y="1137"/>
                      </a:lnTo>
                      <a:lnTo>
                        <a:pt x="617" y="1129"/>
                      </a:lnTo>
                      <a:lnTo>
                        <a:pt x="612" y="1121"/>
                      </a:lnTo>
                      <a:lnTo>
                        <a:pt x="607" y="1114"/>
                      </a:lnTo>
                      <a:lnTo>
                        <a:pt x="600" y="1106"/>
                      </a:lnTo>
                      <a:lnTo>
                        <a:pt x="594" y="1100"/>
                      </a:lnTo>
                      <a:lnTo>
                        <a:pt x="587" y="1094"/>
                      </a:lnTo>
                      <a:lnTo>
                        <a:pt x="580" y="1089"/>
                      </a:lnTo>
                      <a:lnTo>
                        <a:pt x="572" y="1083"/>
                      </a:lnTo>
                      <a:lnTo>
                        <a:pt x="569" y="1082"/>
                      </a:lnTo>
                      <a:lnTo>
                        <a:pt x="564" y="1081"/>
                      </a:lnTo>
                      <a:lnTo>
                        <a:pt x="560" y="1081"/>
                      </a:lnTo>
                      <a:lnTo>
                        <a:pt x="556" y="1082"/>
                      </a:lnTo>
                      <a:lnTo>
                        <a:pt x="547" y="1083"/>
                      </a:lnTo>
                      <a:lnTo>
                        <a:pt x="539" y="1083"/>
                      </a:lnTo>
                      <a:lnTo>
                        <a:pt x="534" y="1082"/>
                      </a:lnTo>
                      <a:lnTo>
                        <a:pt x="530" y="1079"/>
                      </a:lnTo>
                      <a:lnTo>
                        <a:pt x="526" y="1076"/>
                      </a:lnTo>
                      <a:lnTo>
                        <a:pt x="521" y="1073"/>
                      </a:lnTo>
                      <a:lnTo>
                        <a:pt x="516" y="1069"/>
                      </a:lnTo>
                      <a:lnTo>
                        <a:pt x="512" y="1066"/>
                      </a:lnTo>
                      <a:lnTo>
                        <a:pt x="506" y="1064"/>
                      </a:lnTo>
                      <a:lnTo>
                        <a:pt x="501" y="1063"/>
                      </a:lnTo>
                      <a:lnTo>
                        <a:pt x="487" y="1065"/>
                      </a:lnTo>
                      <a:lnTo>
                        <a:pt x="474" y="1067"/>
                      </a:lnTo>
                      <a:lnTo>
                        <a:pt x="468" y="1070"/>
                      </a:lnTo>
                      <a:lnTo>
                        <a:pt x="464" y="1074"/>
                      </a:lnTo>
                      <a:lnTo>
                        <a:pt x="463" y="1077"/>
                      </a:lnTo>
                      <a:lnTo>
                        <a:pt x="463" y="1080"/>
                      </a:lnTo>
                      <a:lnTo>
                        <a:pt x="463" y="1083"/>
                      </a:lnTo>
                      <a:lnTo>
                        <a:pt x="464" y="1088"/>
                      </a:lnTo>
                      <a:lnTo>
                        <a:pt x="466" y="1095"/>
                      </a:lnTo>
                      <a:lnTo>
                        <a:pt x="467" y="1102"/>
                      </a:lnTo>
                      <a:lnTo>
                        <a:pt x="468" y="1107"/>
                      </a:lnTo>
                      <a:lnTo>
                        <a:pt x="468" y="1111"/>
                      </a:lnTo>
                      <a:lnTo>
                        <a:pt x="466" y="1122"/>
                      </a:lnTo>
                      <a:lnTo>
                        <a:pt x="463" y="1135"/>
                      </a:lnTo>
                      <a:lnTo>
                        <a:pt x="461" y="1141"/>
                      </a:lnTo>
                      <a:lnTo>
                        <a:pt x="458" y="1146"/>
                      </a:lnTo>
                      <a:lnTo>
                        <a:pt x="453" y="1149"/>
                      </a:lnTo>
                      <a:lnTo>
                        <a:pt x="447" y="1151"/>
                      </a:lnTo>
                      <a:lnTo>
                        <a:pt x="440" y="1154"/>
                      </a:lnTo>
                      <a:lnTo>
                        <a:pt x="433" y="1155"/>
                      </a:lnTo>
                      <a:lnTo>
                        <a:pt x="425" y="1155"/>
                      </a:lnTo>
                      <a:lnTo>
                        <a:pt x="416" y="1155"/>
                      </a:lnTo>
                      <a:lnTo>
                        <a:pt x="400" y="1155"/>
                      </a:lnTo>
                      <a:lnTo>
                        <a:pt x="384" y="1155"/>
                      </a:lnTo>
                      <a:lnTo>
                        <a:pt x="377" y="1155"/>
                      </a:lnTo>
                      <a:lnTo>
                        <a:pt x="370" y="1156"/>
                      </a:lnTo>
                      <a:lnTo>
                        <a:pt x="364" y="1157"/>
                      </a:lnTo>
                      <a:lnTo>
                        <a:pt x="359" y="1160"/>
                      </a:lnTo>
                      <a:lnTo>
                        <a:pt x="342" y="1172"/>
                      </a:lnTo>
                      <a:lnTo>
                        <a:pt x="329" y="1181"/>
                      </a:lnTo>
                      <a:lnTo>
                        <a:pt x="321" y="1184"/>
                      </a:lnTo>
                      <a:lnTo>
                        <a:pt x="314" y="1186"/>
                      </a:lnTo>
                      <a:lnTo>
                        <a:pt x="304" y="1187"/>
                      </a:lnTo>
                      <a:lnTo>
                        <a:pt x="292" y="1187"/>
                      </a:lnTo>
                      <a:lnTo>
                        <a:pt x="284" y="1187"/>
                      </a:lnTo>
                      <a:lnTo>
                        <a:pt x="275" y="1188"/>
                      </a:lnTo>
                      <a:lnTo>
                        <a:pt x="265" y="1189"/>
                      </a:lnTo>
                      <a:lnTo>
                        <a:pt x="257" y="1191"/>
                      </a:lnTo>
                      <a:lnTo>
                        <a:pt x="237" y="1197"/>
                      </a:lnTo>
                      <a:lnTo>
                        <a:pt x="221" y="1203"/>
                      </a:lnTo>
                      <a:lnTo>
                        <a:pt x="210" y="1208"/>
                      </a:lnTo>
                      <a:lnTo>
                        <a:pt x="202" y="1210"/>
                      </a:lnTo>
                      <a:lnTo>
                        <a:pt x="193" y="1210"/>
                      </a:lnTo>
                      <a:lnTo>
                        <a:pt x="185" y="1210"/>
                      </a:lnTo>
                      <a:lnTo>
                        <a:pt x="178" y="1209"/>
                      </a:lnTo>
                      <a:lnTo>
                        <a:pt x="171" y="1205"/>
                      </a:lnTo>
                      <a:lnTo>
                        <a:pt x="166" y="1203"/>
                      </a:lnTo>
                      <a:lnTo>
                        <a:pt x="161" y="1199"/>
                      </a:lnTo>
                      <a:lnTo>
                        <a:pt x="149" y="1191"/>
                      </a:lnTo>
                      <a:lnTo>
                        <a:pt x="138" y="1183"/>
                      </a:lnTo>
                      <a:lnTo>
                        <a:pt x="131" y="1179"/>
                      </a:lnTo>
                      <a:lnTo>
                        <a:pt x="125" y="1176"/>
                      </a:lnTo>
                      <a:lnTo>
                        <a:pt x="118" y="1174"/>
                      </a:lnTo>
                      <a:lnTo>
                        <a:pt x="111" y="1172"/>
                      </a:lnTo>
                      <a:lnTo>
                        <a:pt x="101" y="1171"/>
                      </a:lnTo>
                      <a:lnTo>
                        <a:pt x="94" y="1168"/>
                      </a:lnTo>
                      <a:lnTo>
                        <a:pt x="88" y="1164"/>
                      </a:lnTo>
                      <a:lnTo>
                        <a:pt x="84" y="1159"/>
                      </a:lnTo>
                      <a:lnTo>
                        <a:pt x="81" y="1154"/>
                      </a:lnTo>
                      <a:lnTo>
                        <a:pt x="77" y="1146"/>
                      </a:lnTo>
                      <a:lnTo>
                        <a:pt x="76" y="1137"/>
                      </a:lnTo>
                      <a:lnTo>
                        <a:pt x="74" y="1128"/>
                      </a:lnTo>
                      <a:lnTo>
                        <a:pt x="75" y="1112"/>
                      </a:lnTo>
                      <a:lnTo>
                        <a:pt x="75" y="1102"/>
                      </a:lnTo>
                      <a:lnTo>
                        <a:pt x="74" y="1092"/>
                      </a:lnTo>
                      <a:lnTo>
                        <a:pt x="72" y="1083"/>
                      </a:lnTo>
                      <a:lnTo>
                        <a:pt x="65" y="1067"/>
                      </a:lnTo>
                      <a:lnTo>
                        <a:pt x="54" y="1046"/>
                      </a:lnTo>
                      <a:lnTo>
                        <a:pt x="50" y="1036"/>
                      </a:lnTo>
                      <a:lnTo>
                        <a:pt x="47" y="1025"/>
                      </a:lnTo>
                      <a:lnTo>
                        <a:pt x="46" y="1015"/>
                      </a:lnTo>
                      <a:lnTo>
                        <a:pt x="45" y="1006"/>
                      </a:lnTo>
                      <a:lnTo>
                        <a:pt x="44" y="995"/>
                      </a:lnTo>
                      <a:lnTo>
                        <a:pt x="43" y="985"/>
                      </a:lnTo>
                      <a:lnTo>
                        <a:pt x="41" y="975"/>
                      </a:lnTo>
                      <a:lnTo>
                        <a:pt x="37" y="966"/>
                      </a:lnTo>
                      <a:lnTo>
                        <a:pt x="30" y="953"/>
                      </a:lnTo>
                      <a:lnTo>
                        <a:pt x="23" y="942"/>
                      </a:lnTo>
                      <a:lnTo>
                        <a:pt x="20" y="935"/>
                      </a:lnTo>
                      <a:lnTo>
                        <a:pt x="18" y="929"/>
                      </a:lnTo>
                      <a:lnTo>
                        <a:pt x="16" y="922"/>
                      </a:lnTo>
                      <a:lnTo>
                        <a:pt x="14" y="916"/>
                      </a:lnTo>
                      <a:lnTo>
                        <a:pt x="10" y="899"/>
                      </a:lnTo>
                      <a:lnTo>
                        <a:pt x="9" y="880"/>
                      </a:lnTo>
                      <a:lnTo>
                        <a:pt x="7" y="863"/>
                      </a:lnTo>
                      <a:lnTo>
                        <a:pt x="4" y="846"/>
                      </a:lnTo>
                      <a:lnTo>
                        <a:pt x="3" y="827"/>
                      </a:lnTo>
                      <a:lnTo>
                        <a:pt x="4" y="799"/>
                      </a:lnTo>
                      <a:lnTo>
                        <a:pt x="5" y="785"/>
                      </a:lnTo>
                      <a:lnTo>
                        <a:pt x="6" y="772"/>
                      </a:lnTo>
                      <a:lnTo>
                        <a:pt x="8" y="761"/>
                      </a:lnTo>
                      <a:lnTo>
                        <a:pt x="9" y="755"/>
                      </a:lnTo>
                      <a:lnTo>
                        <a:pt x="0" y="699"/>
                      </a:lnTo>
                      <a:lnTo>
                        <a:pt x="0" y="699"/>
                      </a:lnTo>
                      <a:lnTo>
                        <a:pt x="9" y="695"/>
                      </a:lnTo>
                      <a:lnTo>
                        <a:pt x="16" y="691"/>
                      </a:lnTo>
                      <a:lnTo>
                        <a:pt x="18" y="689"/>
                      </a:lnTo>
                      <a:lnTo>
                        <a:pt x="19" y="687"/>
                      </a:lnTo>
                      <a:lnTo>
                        <a:pt x="19" y="685"/>
                      </a:lnTo>
                      <a:lnTo>
                        <a:pt x="20" y="683"/>
                      </a:lnTo>
                      <a:lnTo>
                        <a:pt x="18" y="672"/>
                      </a:lnTo>
                      <a:lnTo>
                        <a:pt x="17" y="655"/>
                      </a:lnTo>
                      <a:lnTo>
                        <a:pt x="18" y="652"/>
                      </a:lnTo>
                      <a:lnTo>
                        <a:pt x="21" y="650"/>
                      </a:lnTo>
                      <a:lnTo>
                        <a:pt x="27" y="649"/>
                      </a:lnTo>
                      <a:lnTo>
                        <a:pt x="32" y="648"/>
                      </a:lnTo>
                      <a:lnTo>
                        <a:pt x="44" y="647"/>
                      </a:lnTo>
                      <a:lnTo>
                        <a:pt x="53" y="647"/>
                      </a:lnTo>
                      <a:lnTo>
                        <a:pt x="64" y="643"/>
                      </a:lnTo>
                      <a:lnTo>
                        <a:pt x="76" y="638"/>
                      </a:lnTo>
                      <a:lnTo>
                        <a:pt x="83" y="637"/>
                      </a:lnTo>
                      <a:lnTo>
                        <a:pt x="88" y="636"/>
                      </a:lnTo>
                      <a:lnTo>
                        <a:pt x="94" y="637"/>
                      </a:lnTo>
                      <a:lnTo>
                        <a:pt x="99" y="641"/>
                      </a:lnTo>
                      <a:lnTo>
                        <a:pt x="108" y="647"/>
                      </a:lnTo>
                      <a:lnTo>
                        <a:pt x="119" y="656"/>
                      </a:lnTo>
                      <a:lnTo>
                        <a:pt x="131" y="663"/>
                      </a:lnTo>
                      <a:lnTo>
                        <a:pt x="139" y="666"/>
                      </a:lnTo>
                      <a:lnTo>
                        <a:pt x="136" y="644"/>
                      </a:lnTo>
                      <a:lnTo>
                        <a:pt x="130" y="614"/>
                      </a:lnTo>
                      <a:lnTo>
                        <a:pt x="128" y="599"/>
                      </a:lnTo>
                      <a:lnTo>
                        <a:pt x="128" y="587"/>
                      </a:lnTo>
                      <a:lnTo>
                        <a:pt x="129" y="581"/>
                      </a:lnTo>
                      <a:lnTo>
                        <a:pt x="130" y="577"/>
                      </a:lnTo>
                      <a:lnTo>
                        <a:pt x="132" y="575"/>
                      </a:lnTo>
                      <a:lnTo>
                        <a:pt x="136" y="572"/>
                      </a:lnTo>
                      <a:lnTo>
                        <a:pt x="141" y="570"/>
                      </a:lnTo>
                      <a:lnTo>
                        <a:pt x="146" y="569"/>
                      </a:lnTo>
                      <a:lnTo>
                        <a:pt x="151" y="569"/>
                      </a:lnTo>
                      <a:lnTo>
                        <a:pt x="156" y="569"/>
                      </a:lnTo>
                      <a:lnTo>
                        <a:pt x="161" y="569"/>
                      </a:lnTo>
                      <a:lnTo>
                        <a:pt x="165" y="570"/>
                      </a:lnTo>
                      <a:lnTo>
                        <a:pt x="169" y="569"/>
                      </a:lnTo>
                      <a:lnTo>
                        <a:pt x="175" y="568"/>
                      </a:lnTo>
                      <a:lnTo>
                        <a:pt x="184" y="558"/>
                      </a:lnTo>
                      <a:lnTo>
                        <a:pt x="195" y="548"/>
                      </a:lnTo>
                      <a:lnTo>
                        <a:pt x="182" y="544"/>
                      </a:lnTo>
                      <a:lnTo>
                        <a:pt x="165" y="540"/>
                      </a:lnTo>
                      <a:lnTo>
                        <a:pt x="163" y="538"/>
                      </a:lnTo>
                      <a:lnTo>
                        <a:pt x="164" y="536"/>
                      </a:lnTo>
                      <a:lnTo>
                        <a:pt x="166" y="534"/>
                      </a:lnTo>
                      <a:lnTo>
                        <a:pt x="169" y="531"/>
                      </a:lnTo>
                      <a:lnTo>
                        <a:pt x="177" y="528"/>
                      </a:lnTo>
                      <a:lnTo>
                        <a:pt x="183" y="524"/>
                      </a:lnTo>
                      <a:lnTo>
                        <a:pt x="195" y="514"/>
                      </a:lnTo>
                      <a:lnTo>
                        <a:pt x="205" y="506"/>
                      </a:lnTo>
                      <a:lnTo>
                        <a:pt x="209" y="500"/>
                      </a:lnTo>
                      <a:lnTo>
                        <a:pt x="212" y="495"/>
                      </a:lnTo>
                      <a:lnTo>
                        <a:pt x="216" y="488"/>
                      </a:lnTo>
                      <a:lnTo>
                        <a:pt x="218" y="481"/>
                      </a:lnTo>
                      <a:lnTo>
                        <a:pt x="220" y="477"/>
                      </a:lnTo>
                      <a:lnTo>
                        <a:pt x="223" y="475"/>
                      </a:lnTo>
                      <a:lnTo>
                        <a:pt x="227" y="475"/>
                      </a:lnTo>
                      <a:lnTo>
                        <a:pt x="232" y="475"/>
                      </a:lnTo>
                      <a:lnTo>
                        <a:pt x="242" y="477"/>
                      </a:lnTo>
                      <a:lnTo>
                        <a:pt x="249" y="480"/>
                      </a:lnTo>
                      <a:lnTo>
                        <a:pt x="253" y="480"/>
                      </a:lnTo>
                      <a:lnTo>
                        <a:pt x="257" y="480"/>
                      </a:lnTo>
                      <a:lnTo>
                        <a:pt x="258" y="479"/>
                      </a:lnTo>
                      <a:lnTo>
                        <a:pt x="259" y="477"/>
                      </a:lnTo>
                      <a:lnTo>
                        <a:pt x="258" y="473"/>
                      </a:lnTo>
                      <a:lnTo>
                        <a:pt x="254" y="468"/>
                      </a:lnTo>
                      <a:lnTo>
                        <a:pt x="246" y="456"/>
                      </a:lnTo>
                      <a:lnTo>
                        <a:pt x="239" y="447"/>
                      </a:lnTo>
                      <a:lnTo>
                        <a:pt x="239" y="443"/>
                      </a:lnTo>
                      <a:lnTo>
                        <a:pt x="242" y="436"/>
                      </a:lnTo>
                      <a:lnTo>
                        <a:pt x="244" y="428"/>
                      </a:lnTo>
                      <a:lnTo>
                        <a:pt x="248" y="419"/>
                      </a:lnTo>
                      <a:lnTo>
                        <a:pt x="256" y="403"/>
                      </a:lnTo>
                      <a:lnTo>
                        <a:pt x="262" y="393"/>
                      </a:lnTo>
                      <a:lnTo>
                        <a:pt x="271" y="393"/>
                      </a:lnTo>
                      <a:lnTo>
                        <a:pt x="279" y="391"/>
                      </a:lnTo>
                      <a:lnTo>
                        <a:pt x="283" y="390"/>
                      </a:lnTo>
                      <a:lnTo>
                        <a:pt x="283" y="388"/>
                      </a:lnTo>
                      <a:lnTo>
                        <a:pt x="280" y="386"/>
                      </a:lnTo>
                      <a:lnTo>
                        <a:pt x="274" y="381"/>
                      </a:lnTo>
                      <a:lnTo>
                        <a:pt x="271" y="379"/>
                      </a:lnTo>
                      <a:lnTo>
                        <a:pt x="269" y="377"/>
                      </a:lnTo>
                      <a:lnTo>
                        <a:pt x="266" y="374"/>
                      </a:lnTo>
                      <a:lnTo>
                        <a:pt x="265" y="372"/>
                      </a:lnTo>
                      <a:lnTo>
                        <a:pt x="264" y="365"/>
                      </a:lnTo>
                      <a:lnTo>
                        <a:pt x="265" y="360"/>
                      </a:lnTo>
                      <a:lnTo>
                        <a:pt x="265" y="354"/>
                      </a:lnTo>
                      <a:lnTo>
                        <a:pt x="265" y="349"/>
                      </a:lnTo>
                      <a:lnTo>
                        <a:pt x="265" y="346"/>
                      </a:lnTo>
                      <a:lnTo>
                        <a:pt x="264" y="344"/>
                      </a:lnTo>
                      <a:lnTo>
                        <a:pt x="262" y="342"/>
                      </a:lnTo>
                      <a:lnTo>
                        <a:pt x="260" y="340"/>
                      </a:lnTo>
                      <a:lnTo>
                        <a:pt x="245" y="349"/>
                      </a:lnTo>
                      <a:lnTo>
                        <a:pt x="229" y="360"/>
                      </a:lnTo>
                      <a:lnTo>
                        <a:pt x="230" y="354"/>
                      </a:lnTo>
                      <a:lnTo>
                        <a:pt x="232" y="348"/>
                      </a:lnTo>
                      <a:lnTo>
                        <a:pt x="234" y="340"/>
                      </a:lnTo>
                      <a:lnTo>
                        <a:pt x="237" y="333"/>
                      </a:lnTo>
                      <a:lnTo>
                        <a:pt x="245" y="318"/>
                      </a:lnTo>
                      <a:lnTo>
                        <a:pt x="251" y="307"/>
                      </a:lnTo>
                      <a:lnTo>
                        <a:pt x="253" y="301"/>
                      </a:lnTo>
                      <a:lnTo>
                        <a:pt x="256" y="294"/>
                      </a:lnTo>
                      <a:lnTo>
                        <a:pt x="258" y="285"/>
                      </a:lnTo>
                      <a:lnTo>
                        <a:pt x="259" y="277"/>
                      </a:lnTo>
                      <a:lnTo>
                        <a:pt x="261" y="267"/>
                      </a:lnTo>
                      <a:lnTo>
                        <a:pt x="262" y="259"/>
                      </a:lnTo>
                      <a:lnTo>
                        <a:pt x="264" y="254"/>
                      </a:lnTo>
                      <a:lnTo>
                        <a:pt x="266" y="251"/>
                      </a:lnTo>
                      <a:lnTo>
                        <a:pt x="278" y="250"/>
                      </a:lnTo>
                      <a:lnTo>
                        <a:pt x="291" y="251"/>
                      </a:lnTo>
                      <a:lnTo>
                        <a:pt x="298" y="250"/>
                      </a:lnTo>
                      <a:lnTo>
                        <a:pt x="304" y="246"/>
                      </a:lnTo>
                      <a:lnTo>
                        <a:pt x="311" y="243"/>
                      </a:lnTo>
                      <a:lnTo>
                        <a:pt x="318" y="238"/>
                      </a:lnTo>
                      <a:lnTo>
                        <a:pt x="331" y="227"/>
                      </a:lnTo>
                      <a:lnTo>
                        <a:pt x="344" y="213"/>
                      </a:lnTo>
                      <a:lnTo>
                        <a:pt x="355" y="198"/>
                      </a:lnTo>
                      <a:lnTo>
                        <a:pt x="365" y="183"/>
                      </a:lnTo>
                      <a:lnTo>
                        <a:pt x="372" y="169"/>
                      </a:lnTo>
                      <a:lnTo>
                        <a:pt x="378" y="156"/>
                      </a:lnTo>
                      <a:lnTo>
                        <a:pt x="386" y="123"/>
                      </a:lnTo>
                      <a:lnTo>
                        <a:pt x="389" y="115"/>
                      </a:lnTo>
                      <a:lnTo>
                        <a:pt x="392" y="110"/>
                      </a:lnTo>
                      <a:lnTo>
                        <a:pt x="394" y="107"/>
                      </a:lnTo>
                      <a:lnTo>
                        <a:pt x="397" y="107"/>
                      </a:lnTo>
                      <a:lnTo>
                        <a:pt x="399" y="108"/>
                      </a:lnTo>
                      <a:lnTo>
                        <a:pt x="402" y="111"/>
                      </a:lnTo>
                      <a:lnTo>
                        <a:pt x="406" y="117"/>
                      </a:lnTo>
                      <a:lnTo>
                        <a:pt x="410" y="121"/>
                      </a:lnTo>
                      <a:lnTo>
                        <a:pt x="412" y="123"/>
                      </a:lnTo>
                      <a:lnTo>
                        <a:pt x="415" y="122"/>
                      </a:lnTo>
                      <a:lnTo>
                        <a:pt x="419" y="120"/>
                      </a:lnTo>
                      <a:lnTo>
                        <a:pt x="422" y="117"/>
                      </a:lnTo>
                      <a:lnTo>
                        <a:pt x="426" y="113"/>
                      </a:lnTo>
                      <a:lnTo>
                        <a:pt x="429" y="108"/>
                      </a:lnTo>
                      <a:lnTo>
                        <a:pt x="433" y="104"/>
                      </a:lnTo>
                      <a:lnTo>
                        <a:pt x="434" y="98"/>
                      </a:lnTo>
                      <a:lnTo>
                        <a:pt x="434" y="98"/>
                      </a:lnTo>
                      <a:lnTo>
                        <a:pt x="467" y="108"/>
                      </a:lnTo>
                      <a:lnTo>
                        <a:pt x="477" y="96"/>
                      </a:lnTo>
                      <a:lnTo>
                        <a:pt x="485" y="85"/>
                      </a:lnTo>
                      <a:lnTo>
                        <a:pt x="489" y="81"/>
                      </a:lnTo>
                      <a:lnTo>
                        <a:pt x="494" y="78"/>
                      </a:lnTo>
                      <a:lnTo>
                        <a:pt x="501" y="75"/>
                      </a:lnTo>
                      <a:lnTo>
                        <a:pt x="510" y="74"/>
                      </a:lnTo>
                      <a:lnTo>
                        <a:pt x="515" y="76"/>
                      </a:lnTo>
                      <a:lnTo>
                        <a:pt x="518" y="79"/>
                      </a:lnTo>
                      <a:lnTo>
                        <a:pt x="521" y="83"/>
                      </a:lnTo>
                      <a:lnTo>
                        <a:pt x="525" y="90"/>
                      </a:lnTo>
                      <a:lnTo>
                        <a:pt x="528" y="96"/>
                      </a:lnTo>
                      <a:lnTo>
                        <a:pt x="532" y="102"/>
                      </a:lnTo>
                      <a:lnTo>
                        <a:pt x="537" y="106"/>
                      </a:lnTo>
                      <a:lnTo>
                        <a:pt x="543" y="109"/>
                      </a:lnTo>
                      <a:lnTo>
                        <a:pt x="547" y="111"/>
                      </a:lnTo>
                      <a:lnTo>
                        <a:pt x="552" y="115"/>
                      </a:lnTo>
                      <a:lnTo>
                        <a:pt x="555" y="119"/>
                      </a:lnTo>
                      <a:lnTo>
                        <a:pt x="557" y="124"/>
                      </a:lnTo>
                      <a:lnTo>
                        <a:pt x="562" y="136"/>
                      </a:lnTo>
                      <a:lnTo>
                        <a:pt x="567" y="148"/>
                      </a:lnTo>
                      <a:lnTo>
                        <a:pt x="570" y="161"/>
                      </a:lnTo>
                      <a:lnTo>
                        <a:pt x="574" y="171"/>
                      </a:lnTo>
                      <a:lnTo>
                        <a:pt x="577" y="175"/>
                      </a:lnTo>
                      <a:lnTo>
                        <a:pt x="581" y="178"/>
                      </a:lnTo>
                      <a:lnTo>
                        <a:pt x="584" y="180"/>
                      </a:lnTo>
                      <a:lnTo>
                        <a:pt x="587" y="182"/>
                      </a:lnTo>
                      <a:lnTo>
                        <a:pt x="591" y="182"/>
                      </a:lnTo>
                      <a:lnTo>
                        <a:pt x="596" y="179"/>
                      </a:lnTo>
                      <a:lnTo>
                        <a:pt x="598" y="178"/>
                      </a:lnTo>
                      <a:lnTo>
                        <a:pt x="601" y="175"/>
                      </a:lnTo>
                      <a:lnTo>
                        <a:pt x="604" y="169"/>
                      </a:lnTo>
                      <a:lnTo>
                        <a:pt x="608" y="162"/>
                      </a:lnTo>
                      <a:lnTo>
                        <a:pt x="610" y="159"/>
                      </a:lnTo>
                      <a:lnTo>
                        <a:pt x="612" y="156"/>
                      </a:lnTo>
                      <a:lnTo>
                        <a:pt x="614" y="153"/>
                      </a:lnTo>
                      <a:lnTo>
                        <a:pt x="617" y="151"/>
                      </a:lnTo>
                      <a:lnTo>
                        <a:pt x="621" y="150"/>
                      </a:lnTo>
                      <a:lnTo>
                        <a:pt x="625" y="150"/>
                      </a:lnTo>
                      <a:lnTo>
                        <a:pt x="629" y="151"/>
                      </a:lnTo>
                      <a:lnTo>
                        <a:pt x="636" y="153"/>
                      </a:lnTo>
                      <a:lnTo>
                        <a:pt x="649" y="160"/>
                      </a:lnTo>
                      <a:lnTo>
                        <a:pt x="658" y="165"/>
                      </a:lnTo>
                      <a:lnTo>
                        <a:pt x="667" y="172"/>
                      </a:lnTo>
                      <a:lnTo>
                        <a:pt x="678" y="183"/>
                      </a:lnTo>
                      <a:lnTo>
                        <a:pt x="687" y="192"/>
                      </a:lnTo>
                      <a:lnTo>
                        <a:pt x="695" y="200"/>
                      </a:lnTo>
                      <a:lnTo>
                        <a:pt x="699" y="202"/>
                      </a:lnTo>
                      <a:lnTo>
                        <a:pt x="704" y="204"/>
                      </a:lnTo>
                      <a:lnTo>
                        <a:pt x="708" y="206"/>
                      </a:lnTo>
                      <a:lnTo>
                        <a:pt x="712" y="207"/>
                      </a:lnTo>
                      <a:lnTo>
                        <a:pt x="716" y="207"/>
                      </a:lnTo>
                      <a:lnTo>
                        <a:pt x="720" y="207"/>
                      </a:lnTo>
                      <a:lnTo>
                        <a:pt x="724" y="206"/>
                      </a:lnTo>
                      <a:lnTo>
                        <a:pt x="729" y="204"/>
                      </a:lnTo>
                      <a:lnTo>
                        <a:pt x="734" y="202"/>
                      </a:lnTo>
                      <a:lnTo>
                        <a:pt x="738" y="198"/>
                      </a:lnTo>
                      <a:lnTo>
                        <a:pt x="744" y="193"/>
                      </a:lnTo>
                      <a:lnTo>
                        <a:pt x="749" y="188"/>
                      </a:lnTo>
                      <a:lnTo>
                        <a:pt x="766" y="166"/>
                      </a:lnTo>
                      <a:lnTo>
                        <a:pt x="778" y="156"/>
                      </a:lnTo>
                      <a:lnTo>
                        <a:pt x="785" y="152"/>
                      </a:lnTo>
                      <a:lnTo>
                        <a:pt x="792" y="151"/>
                      </a:lnTo>
                      <a:lnTo>
                        <a:pt x="804" y="151"/>
                      </a:lnTo>
                      <a:lnTo>
                        <a:pt x="820" y="152"/>
                      </a:lnTo>
                      <a:lnTo>
                        <a:pt x="842" y="142"/>
                      </a:lnTo>
                      <a:lnTo>
                        <a:pt x="851" y="138"/>
                      </a:lnTo>
                      <a:lnTo>
                        <a:pt x="859" y="143"/>
                      </a:lnTo>
                      <a:lnTo>
                        <a:pt x="881" y="151"/>
                      </a:lnTo>
                      <a:lnTo>
                        <a:pt x="888" y="153"/>
                      </a:lnTo>
                      <a:lnTo>
                        <a:pt x="898" y="155"/>
                      </a:lnTo>
                      <a:lnTo>
                        <a:pt x="907" y="155"/>
                      </a:lnTo>
                      <a:lnTo>
                        <a:pt x="917" y="156"/>
                      </a:lnTo>
                      <a:lnTo>
                        <a:pt x="925" y="156"/>
                      </a:lnTo>
                      <a:lnTo>
                        <a:pt x="935" y="158"/>
                      </a:lnTo>
                      <a:lnTo>
                        <a:pt x="942" y="160"/>
                      </a:lnTo>
                      <a:lnTo>
                        <a:pt x="951" y="164"/>
                      </a:lnTo>
                      <a:lnTo>
                        <a:pt x="966" y="182"/>
                      </a:lnTo>
                      <a:lnTo>
                        <a:pt x="989" y="205"/>
                      </a:lnTo>
                      <a:lnTo>
                        <a:pt x="994" y="210"/>
                      </a:lnTo>
                      <a:lnTo>
                        <a:pt x="1001" y="213"/>
                      </a:lnTo>
                      <a:lnTo>
                        <a:pt x="1006" y="214"/>
                      </a:lnTo>
                      <a:lnTo>
                        <a:pt x="1011" y="214"/>
                      </a:lnTo>
                      <a:lnTo>
                        <a:pt x="1014" y="213"/>
                      </a:lnTo>
                      <a:lnTo>
                        <a:pt x="1016" y="212"/>
                      </a:lnTo>
                      <a:lnTo>
                        <a:pt x="1018" y="210"/>
                      </a:lnTo>
                      <a:lnTo>
                        <a:pt x="1019" y="206"/>
                      </a:lnTo>
                      <a:lnTo>
                        <a:pt x="1024" y="199"/>
                      </a:lnTo>
                      <a:lnTo>
                        <a:pt x="1026" y="187"/>
                      </a:lnTo>
                      <a:lnTo>
                        <a:pt x="1029" y="165"/>
                      </a:lnTo>
                      <a:lnTo>
                        <a:pt x="1034" y="143"/>
                      </a:lnTo>
                      <a:lnTo>
                        <a:pt x="1036" y="137"/>
                      </a:lnTo>
                      <a:lnTo>
                        <a:pt x="1039" y="132"/>
                      </a:lnTo>
                      <a:lnTo>
                        <a:pt x="1042" y="128"/>
                      </a:lnTo>
                      <a:lnTo>
                        <a:pt x="1045" y="123"/>
                      </a:lnTo>
                      <a:lnTo>
                        <a:pt x="1049" y="120"/>
                      </a:lnTo>
                      <a:lnTo>
                        <a:pt x="1054" y="118"/>
                      </a:lnTo>
                      <a:lnTo>
                        <a:pt x="1059" y="117"/>
                      </a:lnTo>
                      <a:lnTo>
                        <a:pt x="1066" y="116"/>
                      </a:lnTo>
                      <a:lnTo>
                        <a:pt x="1084" y="118"/>
                      </a:lnTo>
                      <a:lnTo>
                        <a:pt x="1100" y="120"/>
                      </a:lnTo>
                      <a:lnTo>
                        <a:pt x="1108" y="121"/>
                      </a:lnTo>
                      <a:lnTo>
                        <a:pt x="1115" y="120"/>
                      </a:lnTo>
                      <a:lnTo>
                        <a:pt x="1125" y="118"/>
                      </a:lnTo>
                      <a:lnTo>
                        <a:pt x="1136" y="113"/>
                      </a:lnTo>
                      <a:lnTo>
                        <a:pt x="1150" y="108"/>
                      </a:lnTo>
                      <a:lnTo>
                        <a:pt x="1162" y="103"/>
                      </a:lnTo>
                      <a:lnTo>
                        <a:pt x="1168" y="101"/>
                      </a:lnTo>
                      <a:lnTo>
                        <a:pt x="1174" y="99"/>
                      </a:lnTo>
                      <a:lnTo>
                        <a:pt x="1179" y="98"/>
                      </a:lnTo>
                      <a:lnTo>
                        <a:pt x="1184" y="98"/>
                      </a:lnTo>
                      <a:lnTo>
                        <a:pt x="1189" y="99"/>
                      </a:lnTo>
                      <a:lnTo>
                        <a:pt x="1194" y="102"/>
                      </a:lnTo>
                      <a:lnTo>
                        <a:pt x="1198" y="104"/>
                      </a:lnTo>
                      <a:lnTo>
                        <a:pt x="1202" y="107"/>
                      </a:lnTo>
                      <a:lnTo>
                        <a:pt x="1206" y="112"/>
                      </a:lnTo>
                      <a:lnTo>
                        <a:pt x="1209" y="119"/>
                      </a:lnTo>
                      <a:lnTo>
                        <a:pt x="1213" y="126"/>
                      </a:lnTo>
                      <a:lnTo>
                        <a:pt x="1216" y="135"/>
                      </a:lnTo>
                      <a:lnTo>
                        <a:pt x="1217" y="149"/>
                      </a:lnTo>
                      <a:lnTo>
                        <a:pt x="1217" y="163"/>
                      </a:lnTo>
                      <a:lnTo>
                        <a:pt x="1217" y="170"/>
                      </a:lnTo>
                      <a:lnTo>
                        <a:pt x="1218" y="177"/>
                      </a:lnTo>
                      <a:lnTo>
                        <a:pt x="1219" y="184"/>
                      </a:lnTo>
                      <a:lnTo>
                        <a:pt x="1220" y="190"/>
                      </a:lnTo>
                      <a:lnTo>
                        <a:pt x="1222" y="193"/>
                      </a:lnTo>
                      <a:lnTo>
                        <a:pt x="1223" y="197"/>
                      </a:lnTo>
                      <a:lnTo>
                        <a:pt x="1225" y="199"/>
                      </a:lnTo>
                      <a:lnTo>
                        <a:pt x="1228" y="200"/>
                      </a:lnTo>
                      <a:lnTo>
                        <a:pt x="1233" y="202"/>
                      </a:lnTo>
                      <a:lnTo>
                        <a:pt x="1238" y="203"/>
                      </a:lnTo>
                      <a:lnTo>
                        <a:pt x="1245" y="203"/>
                      </a:lnTo>
                      <a:lnTo>
                        <a:pt x="1250" y="203"/>
                      </a:lnTo>
                      <a:lnTo>
                        <a:pt x="1257" y="204"/>
                      </a:lnTo>
                      <a:lnTo>
                        <a:pt x="1262" y="206"/>
                      </a:lnTo>
                      <a:lnTo>
                        <a:pt x="1272" y="212"/>
                      </a:lnTo>
                      <a:lnTo>
                        <a:pt x="1281" y="215"/>
                      </a:lnTo>
                      <a:lnTo>
                        <a:pt x="1287" y="217"/>
                      </a:lnTo>
                      <a:lnTo>
                        <a:pt x="1292" y="218"/>
                      </a:lnTo>
                      <a:lnTo>
                        <a:pt x="1297" y="217"/>
                      </a:lnTo>
                      <a:lnTo>
                        <a:pt x="1300" y="216"/>
                      </a:lnTo>
                      <a:lnTo>
                        <a:pt x="1303" y="214"/>
                      </a:lnTo>
                      <a:lnTo>
                        <a:pt x="1305" y="211"/>
                      </a:lnTo>
                      <a:lnTo>
                        <a:pt x="1309" y="205"/>
                      </a:lnTo>
                      <a:lnTo>
                        <a:pt x="1312" y="199"/>
                      </a:lnTo>
                      <a:lnTo>
                        <a:pt x="1314" y="197"/>
                      </a:lnTo>
                      <a:lnTo>
                        <a:pt x="1316" y="196"/>
                      </a:lnTo>
                      <a:lnTo>
                        <a:pt x="1319" y="194"/>
                      </a:lnTo>
                      <a:lnTo>
                        <a:pt x="1323" y="196"/>
                      </a:lnTo>
                      <a:lnTo>
                        <a:pt x="1327" y="199"/>
                      </a:lnTo>
                      <a:lnTo>
                        <a:pt x="1331" y="204"/>
                      </a:lnTo>
                      <a:lnTo>
                        <a:pt x="1335" y="211"/>
                      </a:lnTo>
                      <a:lnTo>
                        <a:pt x="1339" y="217"/>
                      </a:lnTo>
                      <a:lnTo>
                        <a:pt x="1342" y="224"/>
                      </a:lnTo>
                      <a:lnTo>
                        <a:pt x="1346" y="229"/>
                      </a:lnTo>
                      <a:lnTo>
                        <a:pt x="1350" y="230"/>
                      </a:lnTo>
                      <a:lnTo>
                        <a:pt x="1352" y="231"/>
                      </a:lnTo>
                      <a:lnTo>
                        <a:pt x="1355" y="232"/>
                      </a:lnTo>
                      <a:lnTo>
                        <a:pt x="1358" y="231"/>
                      </a:lnTo>
                      <a:lnTo>
                        <a:pt x="1369" y="223"/>
                      </a:lnTo>
                      <a:lnTo>
                        <a:pt x="1379" y="213"/>
                      </a:lnTo>
                      <a:lnTo>
                        <a:pt x="1385" y="212"/>
                      </a:lnTo>
                      <a:lnTo>
                        <a:pt x="1393" y="212"/>
                      </a:lnTo>
                      <a:lnTo>
                        <a:pt x="1399" y="213"/>
                      </a:lnTo>
                      <a:lnTo>
                        <a:pt x="1406" y="214"/>
                      </a:lnTo>
                      <a:lnTo>
                        <a:pt x="1412" y="215"/>
                      </a:lnTo>
                      <a:lnTo>
                        <a:pt x="1420" y="214"/>
                      </a:lnTo>
                      <a:lnTo>
                        <a:pt x="1423" y="213"/>
                      </a:lnTo>
                      <a:lnTo>
                        <a:pt x="1426" y="211"/>
                      </a:lnTo>
                      <a:lnTo>
                        <a:pt x="1430" y="209"/>
                      </a:lnTo>
                      <a:lnTo>
                        <a:pt x="1433" y="205"/>
                      </a:lnTo>
                      <a:lnTo>
                        <a:pt x="1438" y="198"/>
                      </a:lnTo>
                      <a:lnTo>
                        <a:pt x="1445" y="187"/>
                      </a:lnTo>
                      <a:lnTo>
                        <a:pt x="1451" y="175"/>
                      </a:lnTo>
                      <a:lnTo>
                        <a:pt x="1457" y="166"/>
                      </a:lnTo>
                      <a:lnTo>
                        <a:pt x="1460" y="161"/>
                      </a:lnTo>
                      <a:lnTo>
                        <a:pt x="1463" y="156"/>
                      </a:lnTo>
                      <a:lnTo>
                        <a:pt x="1464" y="151"/>
                      </a:lnTo>
                      <a:lnTo>
                        <a:pt x="1465" y="147"/>
                      </a:lnTo>
                      <a:lnTo>
                        <a:pt x="1466" y="137"/>
                      </a:lnTo>
                      <a:lnTo>
                        <a:pt x="1466" y="126"/>
                      </a:lnTo>
                      <a:lnTo>
                        <a:pt x="1466" y="122"/>
                      </a:lnTo>
                      <a:lnTo>
                        <a:pt x="1467" y="118"/>
                      </a:lnTo>
                      <a:lnTo>
                        <a:pt x="1470" y="115"/>
                      </a:lnTo>
                      <a:lnTo>
                        <a:pt x="1473" y="110"/>
                      </a:lnTo>
                      <a:lnTo>
                        <a:pt x="1479" y="104"/>
                      </a:lnTo>
                      <a:lnTo>
                        <a:pt x="1487" y="97"/>
                      </a:lnTo>
                      <a:lnTo>
                        <a:pt x="1490" y="94"/>
                      </a:lnTo>
                      <a:lnTo>
                        <a:pt x="1492" y="90"/>
                      </a:lnTo>
                      <a:lnTo>
                        <a:pt x="1496" y="86"/>
                      </a:lnTo>
                      <a:lnTo>
                        <a:pt x="1497" y="82"/>
                      </a:lnTo>
                      <a:lnTo>
                        <a:pt x="1498" y="77"/>
                      </a:lnTo>
                      <a:lnTo>
                        <a:pt x="1498" y="72"/>
                      </a:lnTo>
                      <a:lnTo>
                        <a:pt x="1497" y="66"/>
                      </a:lnTo>
                      <a:lnTo>
                        <a:pt x="1494" y="61"/>
                      </a:lnTo>
                      <a:lnTo>
                        <a:pt x="1490" y="49"/>
                      </a:lnTo>
                      <a:lnTo>
                        <a:pt x="1487" y="38"/>
                      </a:lnTo>
                      <a:lnTo>
                        <a:pt x="1485" y="29"/>
                      </a:lnTo>
                      <a:lnTo>
                        <a:pt x="1485" y="22"/>
                      </a:lnTo>
                      <a:lnTo>
                        <a:pt x="1486" y="15"/>
                      </a:lnTo>
                      <a:lnTo>
                        <a:pt x="1488" y="10"/>
                      </a:lnTo>
                      <a:lnTo>
                        <a:pt x="1491" y="5"/>
                      </a:lnTo>
                      <a:lnTo>
                        <a:pt x="1497" y="3"/>
                      </a:lnTo>
                      <a:lnTo>
                        <a:pt x="1502" y="1"/>
                      </a:lnTo>
                      <a:lnTo>
                        <a:pt x="1508" y="0"/>
                      </a:lnTo>
                      <a:lnTo>
                        <a:pt x="1515" y="1"/>
                      </a:lnTo>
                      <a:lnTo>
                        <a:pt x="1523" y="2"/>
                      </a:lnTo>
                      <a:lnTo>
                        <a:pt x="1531" y="4"/>
                      </a:lnTo>
                      <a:lnTo>
                        <a:pt x="1539" y="8"/>
                      </a:lnTo>
                      <a:lnTo>
                        <a:pt x="1547" y="12"/>
                      </a:lnTo>
                      <a:lnTo>
                        <a:pt x="1557" y="16"/>
                      </a:lnTo>
                      <a:lnTo>
                        <a:pt x="1565" y="21"/>
                      </a:lnTo>
                      <a:lnTo>
                        <a:pt x="1574" y="25"/>
                      </a:lnTo>
                      <a:lnTo>
                        <a:pt x="1583" y="28"/>
                      </a:lnTo>
                      <a:lnTo>
                        <a:pt x="1593" y="30"/>
                      </a:lnTo>
                      <a:lnTo>
                        <a:pt x="1613" y="35"/>
                      </a:lnTo>
                      <a:lnTo>
                        <a:pt x="1635" y="37"/>
                      </a:lnTo>
                      <a:lnTo>
                        <a:pt x="1678" y="38"/>
                      </a:lnTo>
                      <a:lnTo>
                        <a:pt x="1718" y="38"/>
                      </a:lnTo>
                      <a:lnTo>
                        <a:pt x="1729" y="39"/>
                      </a:lnTo>
                      <a:lnTo>
                        <a:pt x="1740" y="39"/>
                      </a:lnTo>
                      <a:lnTo>
                        <a:pt x="1745" y="40"/>
                      </a:lnTo>
                      <a:lnTo>
                        <a:pt x="1750" y="42"/>
                      </a:lnTo>
                      <a:lnTo>
                        <a:pt x="1755" y="45"/>
                      </a:lnTo>
                      <a:lnTo>
                        <a:pt x="1759" y="50"/>
                      </a:lnTo>
                      <a:lnTo>
                        <a:pt x="1767" y="64"/>
                      </a:lnTo>
                      <a:lnTo>
                        <a:pt x="1774" y="76"/>
                      </a:lnTo>
                      <a:lnTo>
                        <a:pt x="1778" y="81"/>
                      </a:lnTo>
                      <a:lnTo>
                        <a:pt x="1784" y="85"/>
                      </a:lnTo>
                      <a:lnTo>
                        <a:pt x="1791" y="89"/>
                      </a:lnTo>
                      <a:lnTo>
                        <a:pt x="1800" y="90"/>
                      </a:lnTo>
                      <a:lnTo>
                        <a:pt x="1818" y="90"/>
                      </a:lnTo>
                      <a:lnTo>
                        <a:pt x="1839" y="90"/>
                      </a:lnTo>
                      <a:lnTo>
                        <a:pt x="1850" y="91"/>
                      </a:lnTo>
                      <a:lnTo>
                        <a:pt x="1859" y="92"/>
                      </a:lnTo>
                      <a:lnTo>
                        <a:pt x="1868" y="94"/>
                      </a:lnTo>
                      <a:lnTo>
                        <a:pt x="1875" y="98"/>
                      </a:lnTo>
                      <a:lnTo>
                        <a:pt x="1906" y="108"/>
                      </a:lnTo>
                      <a:lnTo>
                        <a:pt x="1906" y="108"/>
                      </a:lnTo>
                      <a:close/>
                    </a:path>
                  </a:pathLst>
                </a:custGeom>
                <a:solidFill>
                  <a:srgbClr val="66FFFF"/>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19" name="Freeform 83">
                  <a:extLst>
                    <a:ext uri="{FF2B5EF4-FFF2-40B4-BE49-F238E27FC236}">
                      <a16:creationId xmlns:a16="http://schemas.microsoft.com/office/drawing/2014/main" id="{E4E13BFB-F90A-473A-8AA9-0A6289699701}"/>
                    </a:ext>
                  </a:extLst>
                </p:cNvPr>
                <p:cNvSpPr>
                  <a:spLocks/>
                </p:cNvSpPr>
                <p:nvPr/>
              </p:nvSpPr>
              <p:spPr bwMode="auto">
                <a:xfrm>
                  <a:off x="672756" y="3675892"/>
                  <a:ext cx="737737" cy="737631"/>
                </a:xfrm>
                <a:custGeom>
                  <a:avLst/>
                  <a:gdLst>
                    <a:gd name="T0" fmla="*/ 1152 w 2227"/>
                    <a:gd name="T1" fmla="*/ 325 h 2388"/>
                    <a:gd name="T2" fmla="*/ 1205 w 2227"/>
                    <a:gd name="T3" fmla="*/ 518 h 2388"/>
                    <a:gd name="T4" fmla="*/ 1376 w 2227"/>
                    <a:gd name="T5" fmla="*/ 539 h 2388"/>
                    <a:gd name="T6" fmla="*/ 1558 w 2227"/>
                    <a:gd name="T7" fmla="*/ 501 h 2388"/>
                    <a:gd name="T8" fmla="*/ 1617 w 2227"/>
                    <a:gd name="T9" fmla="*/ 414 h 2388"/>
                    <a:gd name="T10" fmla="*/ 1723 w 2227"/>
                    <a:gd name="T11" fmla="*/ 471 h 2388"/>
                    <a:gd name="T12" fmla="*/ 1713 w 2227"/>
                    <a:gd name="T13" fmla="*/ 640 h 2388"/>
                    <a:gd name="T14" fmla="*/ 1844 w 2227"/>
                    <a:gd name="T15" fmla="*/ 721 h 2388"/>
                    <a:gd name="T16" fmla="*/ 1801 w 2227"/>
                    <a:gd name="T17" fmla="*/ 817 h 2388"/>
                    <a:gd name="T18" fmla="*/ 1758 w 2227"/>
                    <a:gd name="T19" fmla="*/ 938 h 2388"/>
                    <a:gd name="T20" fmla="*/ 1808 w 2227"/>
                    <a:gd name="T21" fmla="*/ 1052 h 2388"/>
                    <a:gd name="T22" fmla="*/ 1942 w 2227"/>
                    <a:gd name="T23" fmla="*/ 1056 h 2388"/>
                    <a:gd name="T24" fmla="*/ 2078 w 2227"/>
                    <a:gd name="T25" fmla="*/ 1005 h 2388"/>
                    <a:gd name="T26" fmla="*/ 2195 w 2227"/>
                    <a:gd name="T27" fmla="*/ 1067 h 2388"/>
                    <a:gd name="T28" fmla="*/ 2210 w 2227"/>
                    <a:gd name="T29" fmla="*/ 1186 h 2388"/>
                    <a:gd name="T30" fmla="*/ 2140 w 2227"/>
                    <a:gd name="T31" fmla="*/ 1296 h 2388"/>
                    <a:gd name="T32" fmla="*/ 2165 w 2227"/>
                    <a:gd name="T33" fmla="*/ 1450 h 2388"/>
                    <a:gd name="T34" fmla="*/ 2033 w 2227"/>
                    <a:gd name="T35" fmla="*/ 1439 h 2388"/>
                    <a:gd name="T36" fmla="*/ 1948 w 2227"/>
                    <a:gd name="T37" fmla="*/ 1525 h 2388"/>
                    <a:gd name="T38" fmla="*/ 1972 w 2227"/>
                    <a:gd name="T39" fmla="*/ 1648 h 2388"/>
                    <a:gd name="T40" fmla="*/ 2028 w 2227"/>
                    <a:gd name="T41" fmla="*/ 1730 h 2388"/>
                    <a:gd name="T42" fmla="*/ 1949 w 2227"/>
                    <a:gd name="T43" fmla="*/ 1822 h 2388"/>
                    <a:gd name="T44" fmla="*/ 1915 w 2227"/>
                    <a:gd name="T45" fmla="*/ 1923 h 2388"/>
                    <a:gd name="T46" fmla="*/ 1918 w 2227"/>
                    <a:gd name="T47" fmla="*/ 2131 h 2388"/>
                    <a:gd name="T48" fmla="*/ 1950 w 2227"/>
                    <a:gd name="T49" fmla="*/ 2274 h 2388"/>
                    <a:gd name="T50" fmla="*/ 1930 w 2227"/>
                    <a:gd name="T51" fmla="*/ 2364 h 2388"/>
                    <a:gd name="T52" fmla="*/ 1828 w 2227"/>
                    <a:gd name="T53" fmla="*/ 2386 h 2388"/>
                    <a:gd name="T54" fmla="*/ 1707 w 2227"/>
                    <a:gd name="T55" fmla="*/ 2348 h 2388"/>
                    <a:gd name="T56" fmla="*/ 1586 w 2227"/>
                    <a:gd name="T57" fmla="*/ 2311 h 2388"/>
                    <a:gd name="T58" fmla="*/ 1524 w 2227"/>
                    <a:gd name="T59" fmla="*/ 2270 h 2388"/>
                    <a:gd name="T60" fmla="*/ 1566 w 2227"/>
                    <a:gd name="T61" fmla="*/ 2081 h 2388"/>
                    <a:gd name="T62" fmla="*/ 1439 w 2227"/>
                    <a:gd name="T63" fmla="*/ 2053 h 2388"/>
                    <a:gd name="T64" fmla="*/ 1349 w 2227"/>
                    <a:gd name="T65" fmla="*/ 1982 h 2388"/>
                    <a:gd name="T66" fmla="*/ 1277 w 2227"/>
                    <a:gd name="T67" fmla="*/ 1887 h 2388"/>
                    <a:gd name="T68" fmla="*/ 1027 w 2227"/>
                    <a:gd name="T69" fmla="*/ 1873 h 2388"/>
                    <a:gd name="T70" fmla="*/ 886 w 2227"/>
                    <a:gd name="T71" fmla="*/ 1804 h 2388"/>
                    <a:gd name="T72" fmla="*/ 823 w 2227"/>
                    <a:gd name="T73" fmla="*/ 1726 h 2388"/>
                    <a:gd name="T74" fmla="*/ 779 w 2227"/>
                    <a:gd name="T75" fmla="*/ 1636 h 2388"/>
                    <a:gd name="T76" fmla="*/ 713 w 2227"/>
                    <a:gd name="T77" fmla="*/ 1534 h 2388"/>
                    <a:gd name="T78" fmla="*/ 600 w 2227"/>
                    <a:gd name="T79" fmla="*/ 1578 h 2388"/>
                    <a:gd name="T80" fmla="*/ 556 w 2227"/>
                    <a:gd name="T81" fmla="*/ 1546 h 2388"/>
                    <a:gd name="T82" fmla="*/ 382 w 2227"/>
                    <a:gd name="T83" fmla="*/ 1459 h 2388"/>
                    <a:gd name="T84" fmla="*/ 279 w 2227"/>
                    <a:gd name="T85" fmla="*/ 1341 h 2388"/>
                    <a:gd name="T86" fmla="*/ 186 w 2227"/>
                    <a:gd name="T87" fmla="*/ 1261 h 2388"/>
                    <a:gd name="T88" fmla="*/ 131 w 2227"/>
                    <a:gd name="T89" fmla="*/ 1213 h 2388"/>
                    <a:gd name="T90" fmla="*/ 48 w 2227"/>
                    <a:gd name="T91" fmla="*/ 1122 h 2388"/>
                    <a:gd name="T92" fmla="*/ 2 w 2227"/>
                    <a:gd name="T93" fmla="*/ 1049 h 2388"/>
                    <a:gd name="T94" fmla="*/ 180 w 2227"/>
                    <a:gd name="T95" fmla="*/ 880 h 2388"/>
                    <a:gd name="T96" fmla="*/ 252 w 2227"/>
                    <a:gd name="T97" fmla="*/ 892 h 2388"/>
                    <a:gd name="T98" fmla="*/ 294 w 2227"/>
                    <a:gd name="T99" fmla="*/ 937 h 2388"/>
                    <a:gd name="T100" fmla="*/ 457 w 2227"/>
                    <a:gd name="T101" fmla="*/ 958 h 2388"/>
                    <a:gd name="T102" fmla="*/ 473 w 2227"/>
                    <a:gd name="T103" fmla="*/ 829 h 2388"/>
                    <a:gd name="T104" fmla="*/ 426 w 2227"/>
                    <a:gd name="T105" fmla="*/ 729 h 2388"/>
                    <a:gd name="T106" fmla="*/ 344 w 2227"/>
                    <a:gd name="T107" fmla="*/ 731 h 2388"/>
                    <a:gd name="T108" fmla="*/ 310 w 2227"/>
                    <a:gd name="T109" fmla="*/ 566 h 2388"/>
                    <a:gd name="T110" fmla="*/ 365 w 2227"/>
                    <a:gd name="T111" fmla="*/ 414 h 2388"/>
                    <a:gd name="T112" fmla="*/ 465 w 2227"/>
                    <a:gd name="T113" fmla="*/ 238 h 2388"/>
                    <a:gd name="T114" fmla="*/ 603 w 2227"/>
                    <a:gd name="T115" fmla="*/ 99 h 2388"/>
                    <a:gd name="T116" fmla="*/ 704 w 2227"/>
                    <a:gd name="T117" fmla="*/ 90 h 2388"/>
                    <a:gd name="T118" fmla="*/ 778 w 2227"/>
                    <a:gd name="T119" fmla="*/ 35 h 2388"/>
                    <a:gd name="T120" fmla="*/ 816 w 2227"/>
                    <a:gd name="T121" fmla="*/ 30 h 2388"/>
                    <a:gd name="T122" fmla="*/ 886 w 2227"/>
                    <a:gd name="T123" fmla="*/ 39 h 2388"/>
                    <a:gd name="T124" fmla="*/ 1037 w 2227"/>
                    <a:gd name="T125" fmla="*/ 25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27" h="2388">
                      <a:moveTo>
                        <a:pt x="1111" y="49"/>
                      </a:moveTo>
                      <a:lnTo>
                        <a:pt x="1120" y="105"/>
                      </a:lnTo>
                      <a:lnTo>
                        <a:pt x="1119" y="111"/>
                      </a:lnTo>
                      <a:lnTo>
                        <a:pt x="1117" y="122"/>
                      </a:lnTo>
                      <a:lnTo>
                        <a:pt x="1116" y="135"/>
                      </a:lnTo>
                      <a:lnTo>
                        <a:pt x="1115" y="149"/>
                      </a:lnTo>
                      <a:lnTo>
                        <a:pt x="1114" y="177"/>
                      </a:lnTo>
                      <a:lnTo>
                        <a:pt x="1115" y="196"/>
                      </a:lnTo>
                      <a:lnTo>
                        <a:pt x="1118" y="213"/>
                      </a:lnTo>
                      <a:lnTo>
                        <a:pt x="1120" y="230"/>
                      </a:lnTo>
                      <a:lnTo>
                        <a:pt x="1121" y="249"/>
                      </a:lnTo>
                      <a:lnTo>
                        <a:pt x="1125" y="266"/>
                      </a:lnTo>
                      <a:lnTo>
                        <a:pt x="1127" y="272"/>
                      </a:lnTo>
                      <a:lnTo>
                        <a:pt x="1129" y="279"/>
                      </a:lnTo>
                      <a:lnTo>
                        <a:pt x="1131" y="285"/>
                      </a:lnTo>
                      <a:lnTo>
                        <a:pt x="1134" y="292"/>
                      </a:lnTo>
                      <a:lnTo>
                        <a:pt x="1141" y="303"/>
                      </a:lnTo>
                      <a:lnTo>
                        <a:pt x="1148" y="316"/>
                      </a:lnTo>
                      <a:lnTo>
                        <a:pt x="1152" y="325"/>
                      </a:lnTo>
                      <a:lnTo>
                        <a:pt x="1154" y="335"/>
                      </a:lnTo>
                      <a:lnTo>
                        <a:pt x="1155" y="345"/>
                      </a:lnTo>
                      <a:lnTo>
                        <a:pt x="1156" y="356"/>
                      </a:lnTo>
                      <a:lnTo>
                        <a:pt x="1157" y="365"/>
                      </a:lnTo>
                      <a:lnTo>
                        <a:pt x="1158" y="375"/>
                      </a:lnTo>
                      <a:lnTo>
                        <a:pt x="1161" y="386"/>
                      </a:lnTo>
                      <a:lnTo>
                        <a:pt x="1165" y="396"/>
                      </a:lnTo>
                      <a:lnTo>
                        <a:pt x="1176" y="417"/>
                      </a:lnTo>
                      <a:lnTo>
                        <a:pt x="1183" y="433"/>
                      </a:lnTo>
                      <a:lnTo>
                        <a:pt x="1185" y="442"/>
                      </a:lnTo>
                      <a:lnTo>
                        <a:pt x="1186" y="452"/>
                      </a:lnTo>
                      <a:lnTo>
                        <a:pt x="1186" y="462"/>
                      </a:lnTo>
                      <a:lnTo>
                        <a:pt x="1185" y="478"/>
                      </a:lnTo>
                      <a:lnTo>
                        <a:pt x="1187" y="487"/>
                      </a:lnTo>
                      <a:lnTo>
                        <a:pt x="1188" y="496"/>
                      </a:lnTo>
                      <a:lnTo>
                        <a:pt x="1192" y="504"/>
                      </a:lnTo>
                      <a:lnTo>
                        <a:pt x="1195" y="509"/>
                      </a:lnTo>
                      <a:lnTo>
                        <a:pt x="1199" y="514"/>
                      </a:lnTo>
                      <a:lnTo>
                        <a:pt x="1205" y="518"/>
                      </a:lnTo>
                      <a:lnTo>
                        <a:pt x="1212" y="521"/>
                      </a:lnTo>
                      <a:lnTo>
                        <a:pt x="1222" y="522"/>
                      </a:lnTo>
                      <a:lnTo>
                        <a:pt x="1229" y="524"/>
                      </a:lnTo>
                      <a:lnTo>
                        <a:pt x="1236" y="526"/>
                      </a:lnTo>
                      <a:lnTo>
                        <a:pt x="1242" y="529"/>
                      </a:lnTo>
                      <a:lnTo>
                        <a:pt x="1249" y="533"/>
                      </a:lnTo>
                      <a:lnTo>
                        <a:pt x="1260" y="541"/>
                      </a:lnTo>
                      <a:lnTo>
                        <a:pt x="1272" y="549"/>
                      </a:lnTo>
                      <a:lnTo>
                        <a:pt x="1277" y="553"/>
                      </a:lnTo>
                      <a:lnTo>
                        <a:pt x="1282" y="555"/>
                      </a:lnTo>
                      <a:lnTo>
                        <a:pt x="1289" y="559"/>
                      </a:lnTo>
                      <a:lnTo>
                        <a:pt x="1296" y="560"/>
                      </a:lnTo>
                      <a:lnTo>
                        <a:pt x="1304" y="560"/>
                      </a:lnTo>
                      <a:lnTo>
                        <a:pt x="1313" y="560"/>
                      </a:lnTo>
                      <a:lnTo>
                        <a:pt x="1321" y="558"/>
                      </a:lnTo>
                      <a:lnTo>
                        <a:pt x="1332" y="553"/>
                      </a:lnTo>
                      <a:lnTo>
                        <a:pt x="1348" y="547"/>
                      </a:lnTo>
                      <a:lnTo>
                        <a:pt x="1368" y="541"/>
                      </a:lnTo>
                      <a:lnTo>
                        <a:pt x="1376" y="539"/>
                      </a:lnTo>
                      <a:lnTo>
                        <a:pt x="1386" y="538"/>
                      </a:lnTo>
                      <a:lnTo>
                        <a:pt x="1395" y="537"/>
                      </a:lnTo>
                      <a:lnTo>
                        <a:pt x="1403" y="537"/>
                      </a:lnTo>
                      <a:lnTo>
                        <a:pt x="1415" y="537"/>
                      </a:lnTo>
                      <a:lnTo>
                        <a:pt x="1425" y="536"/>
                      </a:lnTo>
                      <a:lnTo>
                        <a:pt x="1432" y="534"/>
                      </a:lnTo>
                      <a:lnTo>
                        <a:pt x="1440" y="531"/>
                      </a:lnTo>
                      <a:lnTo>
                        <a:pt x="1453" y="522"/>
                      </a:lnTo>
                      <a:lnTo>
                        <a:pt x="1470" y="510"/>
                      </a:lnTo>
                      <a:lnTo>
                        <a:pt x="1475" y="507"/>
                      </a:lnTo>
                      <a:lnTo>
                        <a:pt x="1481" y="506"/>
                      </a:lnTo>
                      <a:lnTo>
                        <a:pt x="1488" y="505"/>
                      </a:lnTo>
                      <a:lnTo>
                        <a:pt x="1495" y="505"/>
                      </a:lnTo>
                      <a:lnTo>
                        <a:pt x="1511" y="505"/>
                      </a:lnTo>
                      <a:lnTo>
                        <a:pt x="1527" y="505"/>
                      </a:lnTo>
                      <a:lnTo>
                        <a:pt x="1536" y="505"/>
                      </a:lnTo>
                      <a:lnTo>
                        <a:pt x="1544" y="505"/>
                      </a:lnTo>
                      <a:lnTo>
                        <a:pt x="1551" y="504"/>
                      </a:lnTo>
                      <a:lnTo>
                        <a:pt x="1558" y="501"/>
                      </a:lnTo>
                      <a:lnTo>
                        <a:pt x="1564" y="499"/>
                      </a:lnTo>
                      <a:lnTo>
                        <a:pt x="1569" y="496"/>
                      </a:lnTo>
                      <a:lnTo>
                        <a:pt x="1572" y="491"/>
                      </a:lnTo>
                      <a:lnTo>
                        <a:pt x="1574" y="485"/>
                      </a:lnTo>
                      <a:lnTo>
                        <a:pt x="1577" y="472"/>
                      </a:lnTo>
                      <a:lnTo>
                        <a:pt x="1579" y="461"/>
                      </a:lnTo>
                      <a:lnTo>
                        <a:pt x="1579" y="457"/>
                      </a:lnTo>
                      <a:lnTo>
                        <a:pt x="1578" y="452"/>
                      </a:lnTo>
                      <a:lnTo>
                        <a:pt x="1577" y="445"/>
                      </a:lnTo>
                      <a:lnTo>
                        <a:pt x="1575" y="438"/>
                      </a:lnTo>
                      <a:lnTo>
                        <a:pt x="1574" y="433"/>
                      </a:lnTo>
                      <a:lnTo>
                        <a:pt x="1574" y="430"/>
                      </a:lnTo>
                      <a:lnTo>
                        <a:pt x="1574" y="427"/>
                      </a:lnTo>
                      <a:lnTo>
                        <a:pt x="1575" y="424"/>
                      </a:lnTo>
                      <a:lnTo>
                        <a:pt x="1579" y="420"/>
                      </a:lnTo>
                      <a:lnTo>
                        <a:pt x="1585" y="417"/>
                      </a:lnTo>
                      <a:lnTo>
                        <a:pt x="1598" y="415"/>
                      </a:lnTo>
                      <a:lnTo>
                        <a:pt x="1612" y="413"/>
                      </a:lnTo>
                      <a:lnTo>
                        <a:pt x="1617" y="414"/>
                      </a:lnTo>
                      <a:lnTo>
                        <a:pt x="1623" y="416"/>
                      </a:lnTo>
                      <a:lnTo>
                        <a:pt x="1627" y="419"/>
                      </a:lnTo>
                      <a:lnTo>
                        <a:pt x="1632" y="423"/>
                      </a:lnTo>
                      <a:lnTo>
                        <a:pt x="1637" y="426"/>
                      </a:lnTo>
                      <a:lnTo>
                        <a:pt x="1641" y="429"/>
                      </a:lnTo>
                      <a:lnTo>
                        <a:pt x="1645" y="432"/>
                      </a:lnTo>
                      <a:lnTo>
                        <a:pt x="1650" y="433"/>
                      </a:lnTo>
                      <a:lnTo>
                        <a:pt x="1658" y="433"/>
                      </a:lnTo>
                      <a:lnTo>
                        <a:pt x="1667" y="432"/>
                      </a:lnTo>
                      <a:lnTo>
                        <a:pt x="1671" y="431"/>
                      </a:lnTo>
                      <a:lnTo>
                        <a:pt x="1675" y="431"/>
                      </a:lnTo>
                      <a:lnTo>
                        <a:pt x="1680" y="432"/>
                      </a:lnTo>
                      <a:lnTo>
                        <a:pt x="1683" y="433"/>
                      </a:lnTo>
                      <a:lnTo>
                        <a:pt x="1691" y="439"/>
                      </a:lnTo>
                      <a:lnTo>
                        <a:pt x="1698" y="444"/>
                      </a:lnTo>
                      <a:lnTo>
                        <a:pt x="1705" y="450"/>
                      </a:lnTo>
                      <a:lnTo>
                        <a:pt x="1711" y="456"/>
                      </a:lnTo>
                      <a:lnTo>
                        <a:pt x="1718" y="464"/>
                      </a:lnTo>
                      <a:lnTo>
                        <a:pt x="1723" y="471"/>
                      </a:lnTo>
                      <a:lnTo>
                        <a:pt x="1728" y="479"/>
                      </a:lnTo>
                      <a:lnTo>
                        <a:pt x="1733" y="487"/>
                      </a:lnTo>
                      <a:lnTo>
                        <a:pt x="1737" y="495"/>
                      </a:lnTo>
                      <a:lnTo>
                        <a:pt x="1740" y="504"/>
                      </a:lnTo>
                      <a:lnTo>
                        <a:pt x="1742" y="512"/>
                      </a:lnTo>
                      <a:lnTo>
                        <a:pt x="1745" y="522"/>
                      </a:lnTo>
                      <a:lnTo>
                        <a:pt x="1747" y="531"/>
                      </a:lnTo>
                      <a:lnTo>
                        <a:pt x="1747" y="539"/>
                      </a:lnTo>
                      <a:lnTo>
                        <a:pt x="1748" y="549"/>
                      </a:lnTo>
                      <a:lnTo>
                        <a:pt x="1747" y="558"/>
                      </a:lnTo>
                      <a:lnTo>
                        <a:pt x="1745" y="568"/>
                      </a:lnTo>
                      <a:lnTo>
                        <a:pt x="1742" y="578"/>
                      </a:lnTo>
                      <a:lnTo>
                        <a:pt x="1740" y="589"/>
                      </a:lnTo>
                      <a:lnTo>
                        <a:pt x="1736" y="599"/>
                      </a:lnTo>
                      <a:lnTo>
                        <a:pt x="1732" y="609"/>
                      </a:lnTo>
                      <a:lnTo>
                        <a:pt x="1727" y="618"/>
                      </a:lnTo>
                      <a:lnTo>
                        <a:pt x="1721" y="628"/>
                      </a:lnTo>
                      <a:lnTo>
                        <a:pt x="1715" y="636"/>
                      </a:lnTo>
                      <a:lnTo>
                        <a:pt x="1713" y="640"/>
                      </a:lnTo>
                      <a:lnTo>
                        <a:pt x="1713" y="643"/>
                      </a:lnTo>
                      <a:lnTo>
                        <a:pt x="1714" y="647"/>
                      </a:lnTo>
                      <a:lnTo>
                        <a:pt x="1718" y="650"/>
                      </a:lnTo>
                      <a:lnTo>
                        <a:pt x="1725" y="659"/>
                      </a:lnTo>
                      <a:lnTo>
                        <a:pt x="1735" y="667"/>
                      </a:lnTo>
                      <a:lnTo>
                        <a:pt x="1747" y="674"/>
                      </a:lnTo>
                      <a:lnTo>
                        <a:pt x="1758" y="680"/>
                      </a:lnTo>
                      <a:lnTo>
                        <a:pt x="1768" y="685"/>
                      </a:lnTo>
                      <a:lnTo>
                        <a:pt x="1776" y="687"/>
                      </a:lnTo>
                      <a:lnTo>
                        <a:pt x="1781" y="691"/>
                      </a:lnTo>
                      <a:lnTo>
                        <a:pt x="1788" y="695"/>
                      </a:lnTo>
                      <a:lnTo>
                        <a:pt x="1793" y="697"/>
                      </a:lnTo>
                      <a:lnTo>
                        <a:pt x="1800" y="697"/>
                      </a:lnTo>
                      <a:lnTo>
                        <a:pt x="1813" y="697"/>
                      </a:lnTo>
                      <a:lnTo>
                        <a:pt x="1826" y="698"/>
                      </a:lnTo>
                      <a:lnTo>
                        <a:pt x="1830" y="700"/>
                      </a:lnTo>
                      <a:lnTo>
                        <a:pt x="1835" y="704"/>
                      </a:lnTo>
                      <a:lnTo>
                        <a:pt x="1840" y="712"/>
                      </a:lnTo>
                      <a:lnTo>
                        <a:pt x="1844" y="721"/>
                      </a:lnTo>
                      <a:lnTo>
                        <a:pt x="1848" y="729"/>
                      </a:lnTo>
                      <a:lnTo>
                        <a:pt x="1852" y="738"/>
                      </a:lnTo>
                      <a:lnTo>
                        <a:pt x="1853" y="744"/>
                      </a:lnTo>
                      <a:lnTo>
                        <a:pt x="1853" y="750"/>
                      </a:lnTo>
                      <a:lnTo>
                        <a:pt x="1850" y="755"/>
                      </a:lnTo>
                      <a:lnTo>
                        <a:pt x="1847" y="761"/>
                      </a:lnTo>
                      <a:lnTo>
                        <a:pt x="1843" y="765"/>
                      </a:lnTo>
                      <a:lnTo>
                        <a:pt x="1837" y="769"/>
                      </a:lnTo>
                      <a:lnTo>
                        <a:pt x="1833" y="774"/>
                      </a:lnTo>
                      <a:lnTo>
                        <a:pt x="1828" y="778"/>
                      </a:lnTo>
                      <a:lnTo>
                        <a:pt x="1823" y="783"/>
                      </a:lnTo>
                      <a:lnTo>
                        <a:pt x="1820" y="790"/>
                      </a:lnTo>
                      <a:lnTo>
                        <a:pt x="1817" y="795"/>
                      </a:lnTo>
                      <a:lnTo>
                        <a:pt x="1814" y="798"/>
                      </a:lnTo>
                      <a:lnTo>
                        <a:pt x="1810" y="802"/>
                      </a:lnTo>
                      <a:lnTo>
                        <a:pt x="1807" y="804"/>
                      </a:lnTo>
                      <a:lnTo>
                        <a:pt x="1804" y="807"/>
                      </a:lnTo>
                      <a:lnTo>
                        <a:pt x="1802" y="811"/>
                      </a:lnTo>
                      <a:lnTo>
                        <a:pt x="1801" y="817"/>
                      </a:lnTo>
                      <a:lnTo>
                        <a:pt x="1802" y="823"/>
                      </a:lnTo>
                      <a:lnTo>
                        <a:pt x="1802" y="829"/>
                      </a:lnTo>
                      <a:lnTo>
                        <a:pt x="1802" y="832"/>
                      </a:lnTo>
                      <a:lnTo>
                        <a:pt x="1801" y="835"/>
                      </a:lnTo>
                      <a:lnTo>
                        <a:pt x="1799" y="838"/>
                      </a:lnTo>
                      <a:lnTo>
                        <a:pt x="1794" y="843"/>
                      </a:lnTo>
                      <a:lnTo>
                        <a:pt x="1788" y="846"/>
                      </a:lnTo>
                      <a:lnTo>
                        <a:pt x="1781" y="849"/>
                      </a:lnTo>
                      <a:lnTo>
                        <a:pt x="1775" y="853"/>
                      </a:lnTo>
                      <a:lnTo>
                        <a:pt x="1772" y="856"/>
                      </a:lnTo>
                      <a:lnTo>
                        <a:pt x="1769" y="858"/>
                      </a:lnTo>
                      <a:lnTo>
                        <a:pt x="1766" y="862"/>
                      </a:lnTo>
                      <a:lnTo>
                        <a:pt x="1765" y="865"/>
                      </a:lnTo>
                      <a:lnTo>
                        <a:pt x="1763" y="875"/>
                      </a:lnTo>
                      <a:lnTo>
                        <a:pt x="1761" y="884"/>
                      </a:lnTo>
                      <a:lnTo>
                        <a:pt x="1760" y="893"/>
                      </a:lnTo>
                      <a:lnTo>
                        <a:pt x="1760" y="902"/>
                      </a:lnTo>
                      <a:lnTo>
                        <a:pt x="1759" y="919"/>
                      </a:lnTo>
                      <a:lnTo>
                        <a:pt x="1758" y="938"/>
                      </a:lnTo>
                      <a:lnTo>
                        <a:pt x="1751" y="953"/>
                      </a:lnTo>
                      <a:lnTo>
                        <a:pt x="1747" y="967"/>
                      </a:lnTo>
                      <a:lnTo>
                        <a:pt x="1745" y="974"/>
                      </a:lnTo>
                      <a:lnTo>
                        <a:pt x="1741" y="982"/>
                      </a:lnTo>
                      <a:lnTo>
                        <a:pt x="1737" y="990"/>
                      </a:lnTo>
                      <a:lnTo>
                        <a:pt x="1733" y="997"/>
                      </a:lnTo>
                      <a:lnTo>
                        <a:pt x="1725" y="1009"/>
                      </a:lnTo>
                      <a:lnTo>
                        <a:pt x="1722" y="1017"/>
                      </a:lnTo>
                      <a:lnTo>
                        <a:pt x="1723" y="1020"/>
                      </a:lnTo>
                      <a:lnTo>
                        <a:pt x="1725" y="1022"/>
                      </a:lnTo>
                      <a:lnTo>
                        <a:pt x="1729" y="1024"/>
                      </a:lnTo>
                      <a:lnTo>
                        <a:pt x="1737" y="1026"/>
                      </a:lnTo>
                      <a:lnTo>
                        <a:pt x="1752" y="1031"/>
                      </a:lnTo>
                      <a:lnTo>
                        <a:pt x="1766" y="1036"/>
                      </a:lnTo>
                      <a:lnTo>
                        <a:pt x="1778" y="1041"/>
                      </a:lnTo>
                      <a:lnTo>
                        <a:pt x="1790" y="1047"/>
                      </a:lnTo>
                      <a:lnTo>
                        <a:pt x="1796" y="1049"/>
                      </a:lnTo>
                      <a:lnTo>
                        <a:pt x="1802" y="1051"/>
                      </a:lnTo>
                      <a:lnTo>
                        <a:pt x="1808" y="1052"/>
                      </a:lnTo>
                      <a:lnTo>
                        <a:pt x="1815" y="1052"/>
                      </a:lnTo>
                      <a:lnTo>
                        <a:pt x="1822" y="1052"/>
                      </a:lnTo>
                      <a:lnTo>
                        <a:pt x="1830" y="1051"/>
                      </a:lnTo>
                      <a:lnTo>
                        <a:pt x="1837" y="1049"/>
                      </a:lnTo>
                      <a:lnTo>
                        <a:pt x="1847" y="1045"/>
                      </a:lnTo>
                      <a:lnTo>
                        <a:pt x="1861" y="1039"/>
                      </a:lnTo>
                      <a:lnTo>
                        <a:pt x="1881" y="1034"/>
                      </a:lnTo>
                      <a:lnTo>
                        <a:pt x="1889" y="1032"/>
                      </a:lnTo>
                      <a:lnTo>
                        <a:pt x="1898" y="1032"/>
                      </a:lnTo>
                      <a:lnTo>
                        <a:pt x="1902" y="1033"/>
                      </a:lnTo>
                      <a:lnTo>
                        <a:pt x="1906" y="1034"/>
                      </a:lnTo>
                      <a:lnTo>
                        <a:pt x="1909" y="1036"/>
                      </a:lnTo>
                      <a:lnTo>
                        <a:pt x="1911" y="1038"/>
                      </a:lnTo>
                      <a:lnTo>
                        <a:pt x="1916" y="1046"/>
                      </a:lnTo>
                      <a:lnTo>
                        <a:pt x="1922" y="1051"/>
                      </a:lnTo>
                      <a:lnTo>
                        <a:pt x="1926" y="1055"/>
                      </a:lnTo>
                      <a:lnTo>
                        <a:pt x="1931" y="1058"/>
                      </a:lnTo>
                      <a:lnTo>
                        <a:pt x="1936" y="1058"/>
                      </a:lnTo>
                      <a:lnTo>
                        <a:pt x="1942" y="1056"/>
                      </a:lnTo>
                      <a:lnTo>
                        <a:pt x="1950" y="1055"/>
                      </a:lnTo>
                      <a:lnTo>
                        <a:pt x="1958" y="1053"/>
                      </a:lnTo>
                      <a:lnTo>
                        <a:pt x="1967" y="1052"/>
                      </a:lnTo>
                      <a:lnTo>
                        <a:pt x="1978" y="1053"/>
                      </a:lnTo>
                      <a:lnTo>
                        <a:pt x="1982" y="1053"/>
                      </a:lnTo>
                      <a:lnTo>
                        <a:pt x="1987" y="1052"/>
                      </a:lnTo>
                      <a:lnTo>
                        <a:pt x="1990" y="1050"/>
                      </a:lnTo>
                      <a:lnTo>
                        <a:pt x="1991" y="1047"/>
                      </a:lnTo>
                      <a:lnTo>
                        <a:pt x="1994" y="1035"/>
                      </a:lnTo>
                      <a:lnTo>
                        <a:pt x="1997" y="1024"/>
                      </a:lnTo>
                      <a:lnTo>
                        <a:pt x="2003" y="1017"/>
                      </a:lnTo>
                      <a:lnTo>
                        <a:pt x="2008" y="1011"/>
                      </a:lnTo>
                      <a:lnTo>
                        <a:pt x="2015" y="1007"/>
                      </a:lnTo>
                      <a:lnTo>
                        <a:pt x="2021" y="1005"/>
                      </a:lnTo>
                      <a:lnTo>
                        <a:pt x="2029" y="1004"/>
                      </a:lnTo>
                      <a:lnTo>
                        <a:pt x="2036" y="1002"/>
                      </a:lnTo>
                      <a:lnTo>
                        <a:pt x="2052" y="1004"/>
                      </a:lnTo>
                      <a:lnTo>
                        <a:pt x="2070" y="1005"/>
                      </a:lnTo>
                      <a:lnTo>
                        <a:pt x="2078" y="1005"/>
                      </a:lnTo>
                      <a:lnTo>
                        <a:pt x="2086" y="1002"/>
                      </a:lnTo>
                      <a:lnTo>
                        <a:pt x="2095" y="1000"/>
                      </a:lnTo>
                      <a:lnTo>
                        <a:pt x="2102" y="997"/>
                      </a:lnTo>
                      <a:lnTo>
                        <a:pt x="2109" y="992"/>
                      </a:lnTo>
                      <a:lnTo>
                        <a:pt x="2114" y="988"/>
                      </a:lnTo>
                      <a:lnTo>
                        <a:pt x="2118" y="986"/>
                      </a:lnTo>
                      <a:lnTo>
                        <a:pt x="2122" y="986"/>
                      </a:lnTo>
                      <a:lnTo>
                        <a:pt x="2125" y="987"/>
                      </a:lnTo>
                      <a:lnTo>
                        <a:pt x="2128" y="991"/>
                      </a:lnTo>
                      <a:lnTo>
                        <a:pt x="2131" y="996"/>
                      </a:lnTo>
                      <a:lnTo>
                        <a:pt x="2135" y="1005"/>
                      </a:lnTo>
                      <a:lnTo>
                        <a:pt x="2139" y="1014"/>
                      </a:lnTo>
                      <a:lnTo>
                        <a:pt x="2144" y="1025"/>
                      </a:lnTo>
                      <a:lnTo>
                        <a:pt x="2150" y="1034"/>
                      </a:lnTo>
                      <a:lnTo>
                        <a:pt x="2157" y="1044"/>
                      </a:lnTo>
                      <a:lnTo>
                        <a:pt x="2166" y="1051"/>
                      </a:lnTo>
                      <a:lnTo>
                        <a:pt x="2174" y="1058"/>
                      </a:lnTo>
                      <a:lnTo>
                        <a:pt x="2185" y="1063"/>
                      </a:lnTo>
                      <a:lnTo>
                        <a:pt x="2195" y="1067"/>
                      </a:lnTo>
                      <a:lnTo>
                        <a:pt x="2204" y="1071"/>
                      </a:lnTo>
                      <a:lnTo>
                        <a:pt x="2211" y="1077"/>
                      </a:lnTo>
                      <a:lnTo>
                        <a:pt x="2218" y="1085"/>
                      </a:lnTo>
                      <a:lnTo>
                        <a:pt x="2223" y="1093"/>
                      </a:lnTo>
                      <a:lnTo>
                        <a:pt x="2225" y="1098"/>
                      </a:lnTo>
                      <a:lnTo>
                        <a:pt x="2226" y="1103"/>
                      </a:lnTo>
                      <a:lnTo>
                        <a:pt x="2227" y="1107"/>
                      </a:lnTo>
                      <a:lnTo>
                        <a:pt x="2227" y="1113"/>
                      </a:lnTo>
                      <a:lnTo>
                        <a:pt x="2227" y="1117"/>
                      </a:lnTo>
                      <a:lnTo>
                        <a:pt x="2226" y="1122"/>
                      </a:lnTo>
                      <a:lnTo>
                        <a:pt x="2224" y="1127"/>
                      </a:lnTo>
                      <a:lnTo>
                        <a:pt x="2222" y="1130"/>
                      </a:lnTo>
                      <a:lnTo>
                        <a:pt x="2218" y="1137"/>
                      </a:lnTo>
                      <a:lnTo>
                        <a:pt x="2213" y="1144"/>
                      </a:lnTo>
                      <a:lnTo>
                        <a:pt x="2213" y="1155"/>
                      </a:lnTo>
                      <a:lnTo>
                        <a:pt x="2213" y="1163"/>
                      </a:lnTo>
                      <a:lnTo>
                        <a:pt x="2214" y="1172"/>
                      </a:lnTo>
                      <a:lnTo>
                        <a:pt x="2214" y="1182"/>
                      </a:lnTo>
                      <a:lnTo>
                        <a:pt x="2210" y="1186"/>
                      </a:lnTo>
                      <a:lnTo>
                        <a:pt x="2205" y="1188"/>
                      </a:lnTo>
                      <a:lnTo>
                        <a:pt x="2199" y="1189"/>
                      </a:lnTo>
                      <a:lnTo>
                        <a:pt x="2195" y="1190"/>
                      </a:lnTo>
                      <a:lnTo>
                        <a:pt x="2190" y="1190"/>
                      </a:lnTo>
                      <a:lnTo>
                        <a:pt x="2185" y="1191"/>
                      </a:lnTo>
                      <a:lnTo>
                        <a:pt x="2181" y="1193"/>
                      </a:lnTo>
                      <a:lnTo>
                        <a:pt x="2177" y="1196"/>
                      </a:lnTo>
                      <a:lnTo>
                        <a:pt x="2172" y="1202"/>
                      </a:lnTo>
                      <a:lnTo>
                        <a:pt x="2167" y="1207"/>
                      </a:lnTo>
                      <a:lnTo>
                        <a:pt x="2162" y="1210"/>
                      </a:lnTo>
                      <a:lnTo>
                        <a:pt x="2157" y="1213"/>
                      </a:lnTo>
                      <a:lnTo>
                        <a:pt x="2145" y="1217"/>
                      </a:lnTo>
                      <a:lnTo>
                        <a:pt x="2131" y="1222"/>
                      </a:lnTo>
                      <a:lnTo>
                        <a:pt x="2131" y="1228"/>
                      </a:lnTo>
                      <a:lnTo>
                        <a:pt x="2135" y="1241"/>
                      </a:lnTo>
                      <a:lnTo>
                        <a:pt x="2138" y="1254"/>
                      </a:lnTo>
                      <a:lnTo>
                        <a:pt x="2140" y="1264"/>
                      </a:lnTo>
                      <a:lnTo>
                        <a:pt x="2140" y="1280"/>
                      </a:lnTo>
                      <a:lnTo>
                        <a:pt x="2140" y="1296"/>
                      </a:lnTo>
                      <a:lnTo>
                        <a:pt x="2140" y="1314"/>
                      </a:lnTo>
                      <a:lnTo>
                        <a:pt x="2138" y="1330"/>
                      </a:lnTo>
                      <a:lnTo>
                        <a:pt x="2137" y="1337"/>
                      </a:lnTo>
                      <a:lnTo>
                        <a:pt x="2137" y="1344"/>
                      </a:lnTo>
                      <a:lnTo>
                        <a:pt x="2137" y="1350"/>
                      </a:lnTo>
                      <a:lnTo>
                        <a:pt x="2138" y="1356"/>
                      </a:lnTo>
                      <a:lnTo>
                        <a:pt x="2140" y="1368"/>
                      </a:lnTo>
                      <a:lnTo>
                        <a:pt x="2142" y="1382"/>
                      </a:lnTo>
                      <a:lnTo>
                        <a:pt x="2142" y="1382"/>
                      </a:lnTo>
                      <a:lnTo>
                        <a:pt x="2143" y="1385"/>
                      </a:lnTo>
                      <a:lnTo>
                        <a:pt x="2145" y="1387"/>
                      </a:lnTo>
                      <a:lnTo>
                        <a:pt x="2147" y="1389"/>
                      </a:lnTo>
                      <a:lnTo>
                        <a:pt x="2150" y="1391"/>
                      </a:lnTo>
                      <a:lnTo>
                        <a:pt x="2156" y="1396"/>
                      </a:lnTo>
                      <a:lnTo>
                        <a:pt x="2160" y="1401"/>
                      </a:lnTo>
                      <a:lnTo>
                        <a:pt x="2163" y="1411"/>
                      </a:lnTo>
                      <a:lnTo>
                        <a:pt x="2164" y="1425"/>
                      </a:lnTo>
                      <a:lnTo>
                        <a:pt x="2164" y="1439"/>
                      </a:lnTo>
                      <a:lnTo>
                        <a:pt x="2165" y="1450"/>
                      </a:lnTo>
                      <a:lnTo>
                        <a:pt x="2164" y="1455"/>
                      </a:lnTo>
                      <a:lnTo>
                        <a:pt x="2163" y="1457"/>
                      </a:lnTo>
                      <a:lnTo>
                        <a:pt x="2159" y="1458"/>
                      </a:lnTo>
                      <a:lnTo>
                        <a:pt x="2156" y="1458"/>
                      </a:lnTo>
                      <a:lnTo>
                        <a:pt x="2151" y="1456"/>
                      </a:lnTo>
                      <a:lnTo>
                        <a:pt x="2145" y="1453"/>
                      </a:lnTo>
                      <a:lnTo>
                        <a:pt x="2140" y="1449"/>
                      </a:lnTo>
                      <a:lnTo>
                        <a:pt x="2133" y="1443"/>
                      </a:lnTo>
                      <a:lnTo>
                        <a:pt x="2110" y="1420"/>
                      </a:lnTo>
                      <a:lnTo>
                        <a:pt x="2095" y="1405"/>
                      </a:lnTo>
                      <a:lnTo>
                        <a:pt x="2092" y="1403"/>
                      </a:lnTo>
                      <a:lnTo>
                        <a:pt x="2090" y="1403"/>
                      </a:lnTo>
                      <a:lnTo>
                        <a:pt x="2088" y="1405"/>
                      </a:lnTo>
                      <a:lnTo>
                        <a:pt x="2086" y="1407"/>
                      </a:lnTo>
                      <a:lnTo>
                        <a:pt x="2082" y="1413"/>
                      </a:lnTo>
                      <a:lnTo>
                        <a:pt x="2077" y="1417"/>
                      </a:lnTo>
                      <a:lnTo>
                        <a:pt x="2060" y="1427"/>
                      </a:lnTo>
                      <a:lnTo>
                        <a:pt x="2042" y="1434"/>
                      </a:lnTo>
                      <a:lnTo>
                        <a:pt x="2033" y="1439"/>
                      </a:lnTo>
                      <a:lnTo>
                        <a:pt x="2024" y="1444"/>
                      </a:lnTo>
                      <a:lnTo>
                        <a:pt x="2017" y="1450"/>
                      </a:lnTo>
                      <a:lnTo>
                        <a:pt x="2010" y="1458"/>
                      </a:lnTo>
                      <a:lnTo>
                        <a:pt x="2004" y="1466"/>
                      </a:lnTo>
                      <a:lnTo>
                        <a:pt x="1996" y="1477"/>
                      </a:lnTo>
                      <a:lnTo>
                        <a:pt x="1993" y="1482"/>
                      </a:lnTo>
                      <a:lnTo>
                        <a:pt x="1989" y="1486"/>
                      </a:lnTo>
                      <a:lnTo>
                        <a:pt x="1984" y="1490"/>
                      </a:lnTo>
                      <a:lnTo>
                        <a:pt x="1981" y="1492"/>
                      </a:lnTo>
                      <a:lnTo>
                        <a:pt x="1971" y="1496"/>
                      </a:lnTo>
                      <a:lnTo>
                        <a:pt x="1962" y="1499"/>
                      </a:lnTo>
                      <a:lnTo>
                        <a:pt x="1953" y="1504"/>
                      </a:lnTo>
                      <a:lnTo>
                        <a:pt x="1945" y="1509"/>
                      </a:lnTo>
                      <a:lnTo>
                        <a:pt x="1943" y="1511"/>
                      </a:lnTo>
                      <a:lnTo>
                        <a:pt x="1942" y="1514"/>
                      </a:lnTo>
                      <a:lnTo>
                        <a:pt x="1941" y="1517"/>
                      </a:lnTo>
                      <a:lnTo>
                        <a:pt x="1942" y="1520"/>
                      </a:lnTo>
                      <a:lnTo>
                        <a:pt x="1944" y="1522"/>
                      </a:lnTo>
                      <a:lnTo>
                        <a:pt x="1948" y="1525"/>
                      </a:lnTo>
                      <a:lnTo>
                        <a:pt x="1952" y="1528"/>
                      </a:lnTo>
                      <a:lnTo>
                        <a:pt x="1958" y="1531"/>
                      </a:lnTo>
                      <a:lnTo>
                        <a:pt x="1967" y="1535"/>
                      </a:lnTo>
                      <a:lnTo>
                        <a:pt x="1974" y="1539"/>
                      </a:lnTo>
                      <a:lnTo>
                        <a:pt x="1975" y="1541"/>
                      </a:lnTo>
                      <a:lnTo>
                        <a:pt x="1975" y="1545"/>
                      </a:lnTo>
                      <a:lnTo>
                        <a:pt x="1975" y="1548"/>
                      </a:lnTo>
                      <a:lnTo>
                        <a:pt x="1972" y="1553"/>
                      </a:lnTo>
                      <a:lnTo>
                        <a:pt x="1970" y="1560"/>
                      </a:lnTo>
                      <a:lnTo>
                        <a:pt x="1969" y="1566"/>
                      </a:lnTo>
                      <a:lnTo>
                        <a:pt x="1968" y="1573"/>
                      </a:lnTo>
                      <a:lnTo>
                        <a:pt x="1967" y="1580"/>
                      </a:lnTo>
                      <a:lnTo>
                        <a:pt x="1968" y="1594"/>
                      </a:lnTo>
                      <a:lnTo>
                        <a:pt x="1968" y="1608"/>
                      </a:lnTo>
                      <a:lnTo>
                        <a:pt x="1966" y="1616"/>
                      </a:lnTo>
                      <a:lnTo>
                        <a:pt x="1966" y="1623"/>
                      </a:lnTo>
                      <a:lnTo>
                        <a:pt x="1966" y="1630"/>
                      </a:lnTo>
                      <a:lnTo>
                        <a:pt x="1967" y="1636"/>
                      </a:lnTo>
                      <a:lnTo>
                        <a:pt x="1972" y="1648"/>
                      </a:lnTo>
                      <a:lnTo>
                        <a:pt x="1979" y="1661"/>
                      </a:lnTo>
                      <a:lnTo>
                        <a:pt x="1982" y="1671"/>
                      </a:lnTo>
                      <a:lnTo>
                        <a:pt x="1989" y="1684"/>
                      </a:lnTo>
                      <a:lnTo>
                        <a:pt x="1992" y="1689"/>
                      </a:lnTo>
                      <a:lnTo>
                        <a:pt x="1995" y="1693"/>
                      </a:lnTo>
                      <a:lnTo>
                        <a:pt x="1997" y="1694"/>
                      </a:lnTo>
                      <a:lnTo>
                        <a:pt x="2001" y="1694"/>
                      </a:lnTo>
                      <a:lnTo>
                        <a:pt x="2003" y="1694"/>
                      </a:lnTo>
                      <a:lnTo>
                        <a:pt x="2006" y="1692"/>
                      </a:lnTo>
                      <a:lnTo>
                        <a:pt x="2011" y="1689"/>
                      </a:lnTo>
                      <a:lnTo>
                        <a:pt x="2016" y="1688"/>
                      </a:lnTo>
                      <a:lnTo>
                        <a:pt x="2020" y="1688"/>
                      </a:lnTo>
                      <a:lnTo>
                        <a:pt x="2023" y="1690"/>
                      </a:lnTo>
                      <a:lnTo>
                        <a:pt x="2026" y="1693"/>
                      </a:lnTo>
                      <a:lnTo>
                        <a:pt x="2029" y="1697"/>
                      </a:lnTo>
                      <a:lnTo>
                        <a:pt x="2030" y="1701"/>
                      </a:lnTo>
                      <a:lnTo>
                        <a:pt x="2031" y="1707"/>
                      </a:lnTo>
                      <a:lnTo>
                        <a:pt x="2030" y="1719"/>
                      </a:lnTo>
                      <a:lnTo>
                        <a:pt x="2028" y="1730"/>
                      </a:lnTo>
                      <a:lnTo>
                        <a:pt x="2026" y="1736"/>
                      </a:lnTo>
                      <a:lnTo>
                        <a:pt x="2023" y="1741"/>
                      </a:lnTo>
                      <a:lnTo>
                        <a:pt x="2021" y="1746"/>
                      </a:lnTo>
                      <a:lnTo>
                        <a:pt x="2018" y="1749"/>
                      </a:lnTo>
                      <a:lnTo>
                        <a:pt x="2010" y="1754"/>
                      </a:lnTo>
                      <a:lnTo>
                        <a:pt x="2003" y="1757"/>
                      </a:lnTo>
                      <a:lnTo>
                        <a:pt x="1997" y="1760"/>
                      </a:lnTo>
                      <a:lnTo>
                        <a:pt x="1992" y="1762"/>
                      </a:lnTo>
                      <a:lnTo>
                        <a:pt x="1988" y="1765"/>
                      </a:lnTo>
                      <a:lnTo>
                        <a:pt x="1984" y="1769"/>
                      </a:lnTo>
                      <a:lnTo>
                        <a:pt x="1982" y="1776"/>
                      </a:lnTo>
                      <a:lnTo>
                        <a:pt x="1983" y="1787"/>
                      </a:lnTo>
                      <a:lnTo>
                        <a:pt x="1983" y="1792"/>
                      </a:lnTo>
                      <a:lnTo>
                        <a:pt x="1981" y="1797"/>
                      </a:lnTo>
                      <a:lnTo>
                        <a:pt x="1978" y="1802"/>
                      </a:lnTo>
                      <a:lnTo>
                        <a:pt x="1975" y="1806"/>
                      </a:lnTo>
                      <a:lnTo>
                        <a:pt x="1965" y="1812"/>
                      </a:lnTo>
                      <a:lnTo>
                        <a:pt x="1954" y="1819"/>
                      </a:lnTo>
                      <a:lnTo>
                        <a:pt x="1949" y="1822"/>
                      </a:lnTo>
                      <a:lnTo>
                        <a:pt x="1944" y="1825"/>
                      </a:lnTo>
                      <a:lnTo>
                        <a:pt x="1940" y="1830"/>
                      </a:lnTo>
                      <a:lnTo>
                        <a:pt x="1937" y="1834"/>
                      </a:lnTo>
                      <a:lnTo>
                        <a:pt x="1935" y="1839"/>
                      </a:lnTo>
                      <a:lnTo>
                        <a:pt x="1935" y="1845"/>
                      </a:lnTo>
                      <a:lnTo>
                        <a:pt x="1936" y="1851"/>
                      </a:lnTo>
                      <a:lnTo>
                        <a:pt x="1938" y="1859"/>
                      </a:lnTo>
                      <a:lnTo>
                        <a:pt x="1944" y="1869"/>
                      </a:lnTo>
                      <a:lnTo>
                        <a:pt x="1954" y="1881"/>
                      </a:lnTo>
                      <a:lnTo>
                        <a:pt x="1957" y="1887"/>
                      </a:lnTo>
                      <a:lnTo>
                        <a:pt x="1960" y="1892"/>
                      </a:lnTo>
                      <a:lnTo>
                        <a:pt x="1960" y="1896"/>
                      </a:lnTo>
                      <a:lnTo>
                        <a:pt x="1960" y="1898"/>
                      </a:lnTo>
                      <a:lnTo>
                        <a:pt x="1957" y="1900"/>
                      </a:lnTo>
                      <a:lnTo>
                        <a:pt x="1955" y="1902"/>
                      </a:lnTo>
                      <a:lnTo>
                        <a:pt x="1939" y="1910"/>
                      </a:lnTo>
                      <a:lnTo>
                        <a:pt x="1925" y="1914"/>
                      </a:lnTo>
                      <a:lnTo>
                        <a:pt x="1920" y="1917"/>
                      </a:lnTo>
                      <a:lnTo>
                        <a:pt x="1915" y="1923"/>
                      </a:lnTo>
                      <a:lnTo>
                        <a:pt x="1911" y="1931"/>
                      </a:lnTo>
                      <a:lnTo>
                        <a:pt x="1907" y="1943"/>
                      </a:lnTo>
                      <a:lnTo>
                        <a:pt x="1899" y="1973"/>
                      </a:lnTo>
                      <a:lnTo>
                        <a:pt x="1893" y="2004"/>
                      </a:lnTo>
                      <a:lnTo>
                        <a:pt x="1886" y="2034"/>
                      </a:lnTo>
                      <a:lnTo>
                        <a:pt x="1876" y="2064"/>
                      </a:lnTo>
                      <a:lnTo>
                        <a:pt x="1874" y="2073"/>
                      </a:lnTo>
                      <a:lnTo>
                        <a:pt x="1872" y="2079"/>
                      </a:lnTo>
                      <a:lnTo>
                        <a:pt x="1871" y="2087"/>
                      </a:lnTo>
                      <a:lnTo>
                        <a:pt x="1871" y="2092"/>
                      </a:lnTo>
                      <a:lnTo>
                        <a:pt x="1871" y="2098"/>
                      </a:lnTo>
                      <a:lnTo>
                        <a:pt x="1872" y="2103"/>
                      </a:lnTo>
                      <a:lnTo>
                        <a:pt x="1873" y="2107"/>
                      </a:lnTo>
                      <a:lnTo>
                        <a:pt x="1874" y="2111"/>
                      </a:lnTo>
                      <a:lnTo>
                        <a:pt x="1880" y="2117"/>
                      </a:lnTo>
                      <a:lnTo>
                        <a:pt x="1886" y="2121"/>
                      </a:lnTo>
                      <a:lnTo>
                        <a:pt x="1893" y="2125"/>
                      </a:lnTo>
                      <a:lnTo>
                        <a:pt x="1901" y="2128"/>
                      </a:lnTo>
                      <a:lnTo>
                        <a:pt x="1918" y="2131"/>
                      </a:lnTo>
                      <a:lnTo>
                        <a:pt x="1934" y="2135"/>
                      </a:lnTo>
                      <a:lnTo>
                        <a:pt x="1940" y="2139"/>
                      </a:lnTo>
                      <a:lnTo>
                        <a:pt x="1945" y="2143"/>
                      </a:lnTo>
                      <a:lnTo>
                        <a:pt x="1947" y="2145"/>
                      </a:lnTo>
                      <a:lnTo>
                        <a:pt x="1949" y="2148"/>
                      </a:lnTo>
                      <a:lnTo>
                        <a:pt x="1949" y="2152"/>
                      </a:lnTo>
                      <a:lnTo>
                        <a:pt x="1950" y="2155"/>
                      </a:lnTo>
                      <a:lnTo>
                        <a:pt x="1949" y="2163"/>
                      </a:lnTo>
                      <a:lnTo>
                        <a:pt x="1945" y="2171"/>
                      </a:lnTo>
                      <a:lnTo>
                        <a:pt x="1942" y="2179"/>
                      </a:lnTo>
                      <a:lnTo>
                        <a:pt x="1938" y="2185"/>
                      </a:lnTo>
                      <a:lnTo>
                        <a:pt x="1934" y="2193"/>
                      </a:lnTo>
                      <a:lnTo>
                        <a:pt x="1930" y="2201"/>
                      </a:lnTo>
                      <a:lnTo>
                        <a:pt x="1929" y="2210"/>
                      </a:lnTo>
                      <a:lnTo>
                        <a:pt x="1929" y="2219"/>
                      </a:lnTo>
                      <a:lnTo>
                        <a:pt x="1931" y="2232"/>
                      </a:lnTo>
                      <a:lnTo>
                        <a:pt x="1937" y="2248"/>
                      </a:lnTo>
                      <a:lnTo>
                        <a:pt x="1943" y="2263"/>
                      </a:lnTo>
                      <a:lnTo>
                        <a:pt x="1950" y="2274"/>
                      </a:lnTo>
                      <a:lnTo>
                        <a:pt x="1956" y="2286"/>
                      </a:lnTo>
                      <a:lnTo>
                        <a:pt x="1963" y="2298"/>
                      </a:lnTo>
                      <a:lnTo>
                        <a:pt x="1969" y="2310"/>
                      </a:lnTo>
                      <a:lnTo>
                        <a:pt x="1974" y="2323"/>
                      </a:lnTo>
                      <a:lnTo>
                        <a:pt x="1975" y="2330"/>
                      </a:lnTo>
                      <a:lnTo>
                        <a:pt x="1974" y="2335"/>
                      </a:lnTo>
                      <a:lnTo>
                        <a:pt x="1971" y="2341"/>
                      </a:lnTo>
                      <a:lnTo>
                        <a:pt x="1969" y="2347"/>
                      </a:lnTo>
                      <a:lnTo>
                        <a:pt x="1966" y="2357"/>
                      </a:lnTo>
                      <a:lnTo>
                        <a:pt x="1961" y="2368"/>
                      </a:lnTo>
                      <a:lnTo>
                        <a:pt x="1955" y="2378"/>
                      </a:lnTo>
                      <a:lnTo>
                        <a:pt x="1951" y="2388"/>
                      </a:lnTo>
                      <a:lnTo>
                        <a:pt x="1951" y="2388"/>
                      </a:lnTo>
                      <a:lnTo>
                        <a:pt x="1943" y="2376"/>
                      </a:lnTo>
                      <a:lnTo>
                        <a:pt x="1939" y="2369"/>
                      </a:lnTo>
                      <a:lnTo>
                        <a:pt x="1937" y="2367"/>
                      </a:lnTo>
                      <a:lnTo>
                        <a:pt x="1935" y="2365"/>
                      </a:lnTo>
                      <a:lnTo>
                        <a:pt x="1933" y="2364"/>
                      </a:lnTo>
                      <a:lnTo>
                        <a:pt x="1930" y="2364"/>
                      </a:lnTo>
                      <a:lnTo>
                        <a:pt x="1925" y="2365"/>
                      </a:lnTo>
                      <a:lnTo>
                        <a:pt x="1920" y="2367"/>
                      </a:lnTo>
                      <a:lnTo>
                        <a:pt x="1913" y="2369"/>
                      </a:lnTo>
                      <a:lnTo>
                        <a:pt x="1907" y="2371"/>
                      </a:lnTo>
                      <a:lnTo>
                        <a:pt x="1901" y="2371"/>
                      </a:lnTo>
                      <a:lnTo>
                        <a:pt x="1896" y="2371"/>
                      </a:lnTo>
                      <a:lnTo>
                        <a:pt x="1890" y="2363"/>
                      </a:lnTo>
                      <a:lnTo>
                        <a:pt x="1884" y="2357"/>
                      </a:lnTo>
                      <a:lnTo>
                        <a:pt x="1879" y="2356"/>
                      </a:lnTo>
                      <a:lnTo>
                        <a:pt x="1874" y="2357"/>
                      </a:lnTo>
                      <a:lnTo>
                        <a:pt x="1869" y="2359"/>
                      </a:lnTo>
                      <a:lnTo>
                        <a:pt x="1864" y="2361"/>
                      </a:lnTo>
                      <a:lnTo>
                        <a:pt x="1857" y="2368"/>
                      </a:lnTo>
                      <a:lnTo>
                        <a:pt x="1849" y="2375"/>
                      </a:lnTo>
                      <a:lnTo>
                        <a:pt x="1845" y="2378"/>
                      </a:lnTo>
                      <a:lnTo>
                        <a:pt x="1841" y="2381"/>
                      </a:lnTo>
                      <a:lnTo>
                        <a:pt x="1836" y="2384"/>
                      </a:lnTo>
                      <a:lnTo>
                        <a:pt x="1832" y="2385"/>
                      </a:lnTo>
                      <a:lnTo>
                        <a:pt x="1828" y="2386"/>
                      </a:lnTo>
                      <a:lnTo>
                        <a:pt x="1822" y="2386"/>
                      </a:lnTo>
                      <a:lnTo>
                        <a:pt x="1817" y="2384"/>
                      </a:lnTo>
                      <a:lnTo>
                        <a:pt x="1812" y="2381"/>
                      </a:lnTo>
                      <a:lnTo>
                        <a:pt x="1806" y="2378"/>
                      </a:lnTo>
                      <a:lnTo>
                        <a:pt x="1801" y="2376"/>
                      </a:lnTo>
                      <a:lnTo>
                        <a:pt x="1795" y="2375"/>
                      </a:lnTo>
                      <a:lnTo>
                        <a:pt x="1791" y="2375"/>
                      </a:lnTo>
                      <a:lnTo>
                        <a:pt x="1781" y="2375"/>
                      </a:lnTo>
                      <a:lnTo>
                        <a:pt x="1772" y="2377"/>
                      </a:lnTo>
                      <a:lnTo>
                        <a:pt x="1766" y="2377"/>
                      </a:lnTo>
                      <a:lnTo>
                        <a:pt x="1762" y="2377"/>
                      </a:lnTo>
                      <a:lnTo>
                        <a:pt x="1758" y="2377"/>
                      </a:lnTo>
                      <a:lnTo>
                        <a:pt x="1752" y="2375"/>
                      </a:lnTo>
                      <a:lnTo>
                        <a:pt x="1748" y="2373"/>
                      </a:lnTo>
                      <a:lnTo>
                        <a:pt x="1742" y="2370"/>
                      </a:lnTo>
                      <a:lnTo>
                        <a:pt x="1737" y="2365"/>
                      </a:lnTo>
                      <a:lnTo>
                        <a:pt x="1733" y="2360"/>
                      </a:lnTo>
                      <a:lnTo>
                        <a:pt x="1715" y="2351"/>
                      </a:lnTo>
                      <a:lnTo>
                        <a:pt x="1707" y="2348"/>
                      </a:lnTo>
                      <a:lnTo>
                        <a:pt x="1699" y="2347"/>
                      </a:lnTo>
                      <a:lnTo>
                        <a:pt x="1691" y="2347"/>
                      </a:lnTo>
                      <a:lnTo>
                        <a:pt x="1683" y="2348"/>
                      </a:lnTo>
                      <a:lnTo>
                        <a:pt x="1674" y="2350"/>
                      </a:lnTo>
                      <a:lnTo>
                        <a:pt x="1666" y="2354"/>
                      </a:lnTo>
                      <a:lnTo>
                        <a:pt x="1657" y="2356"/>
                      </a:lnTo>
                      <a:lnTo>
                        <a:pt x="1650" y="2357"/>
                      </a:lnTo>
                      <a:lnTo>
                        <a:pt x="1646" y="2357"/>
                      </a:lnTo>
                      <a:lnTo>
                        <a:pt x="1643" y="2356"/>
                      </a:lnTo>
                      <a:lnTo>
                        <a:pt x="1640" y="2354"/>
                      </a:lnTo>
                      <a:lnTo>
                        <a:pt x="1637" y="2351"/>
                      </a:lnTo>
                      <a:lnTo>
                        <a:pt x="1629" y="2345"/>
                      </a:lnTo>
                      <a:lnTo>
                        <a:pt x="1621" y="2337"/>
                      </a:lnTo>
                      <a:lnTo>
                        <a:pt x="1614" y="2330"/>
                      </a:lnTo>
                      <a:lnTo>
                        <a:pt x="1606" y="2323"/>
                      </a:lnTo>
                      <a:lnTo>
                        <a:pt x="1599" y="2317"/>
                      </a:lnTo>
                      <a:lnTo>
                        <a:pt x="1592" y="2313"/>
                      </a:lnTo>
                      <a:lnTo>
                        <a:pt x="1589" y="2311"/>
                      </a:lnTo>
                      <a:lnTo>
                        <a:pt x="1586" y="2311"/>
                      </a:lnTo>
                      <a:lnTo>
                        <a:pt x="1583" y="2311"/>
                      </a:lnTo>
                      <a:lnTo>
                        <a:pt x="1579" y="2313"/>
                      </a:lnTo>
                      <a:lnTo>
                        <a:pt x="1572" y="2315"/>
                      </a:lnTo>
                      <a:lnTo>
                        <a:pt x="1565" y="2319"/>
                      </a:lnTo>
                      <a:lnTo>
                        <a:pt x="1551" y="2328"/>
                      </a:lnTo>
                      <a:lnTo>
                        <a:pt x="1540" y="2336"/>
                      </a:lnTo>
                      <a:lnTo>
                        <a:pt x="1535" y="2340"/>
                      </a:lnTo>
                      <a:lnTo>
                        <a:pt x="1531" y="2342"/>
                      </a:lnTo>
                      <a:lnTo>
                        <a:pt x="1527" y="2342"/>
                      </a:lnTo>
                      <a:lnTo>
                        <a:pt x="1524" y="2342"/>
                      </a:lnTo>
                      <a:lnTo>
                        <a:pt x="1522" y="2341"/>
                      </a:lnTo>
                      <a:lnTo>
                        <a:pt x="1521" y="2338"/>
                      </a:lnTo>
                      <a:lnTo>
                        <a:pt x="1521" y="2335"/>
                      </a:lnTo>
                      <a:lnTo>
                        <a:pt x="1521" y="2332"/>
                      </a:lnTo>
                      <a:lnTo>
                        <a:pt x="1524" y="2315"/>
                      </a:lnTo>
                      <a:lnTo>
                        <a:pt x="1530" y="2300"/>
                      </a:lnTo>
                      <a:lnTo>
                        <a:pt x="1527" y="2290"/>
                      </a:lnTo>
                      <a:lnTo>
                        <a:pt x="1525" y="2280"/>
                      </a:lnTo>
                      <a:lnTo>
                        <a:pt x="1524" y="2270"/>
                      </a:lnTo>
                      <a:lnTo>
                        <a:pt x="1525" y="2262"/>
                      </a:lnTo>
                      <a:lnTo>
                        <a:pt x="1530" y="2251"/>
                      </a:lnTo>
                      <a:lnTo>
                        <a:pt x="1534" y="2240"/>
                      </a:lnTo>
                      <a:lnTo>
                        <a:pt x="1532" y="2227"/>
                      </a:lnTo>
                      <a:lnTo>
                        <a:pt x="1530" y="2214"/>
                      </a:lnTo>
                      <a:lnTo>
                        <a:pt x="1530" y="2207"/>
                      </a:lnTo>
                      <a:lnTo>
                        <a:pt x="1530" y="2200"/>
                      </a:lnTo>
                      <a:lnTo>
                        <a:pt x="1531" y="2194"/>
                      </a:lnTo>
                      <a:lnTo>
                        <a:pt x="1533" y="2187"/>
                      </a:lnTo>
                      <a:lnTo>
                        <a:pt x="1545" y="2173"/>
                      </a:lnTo>
                      <a:lnTo>
                        <a:pt x="1558" y="2158"/>
                      </a:lnTo>
                      <a:lnTo>
                        <a:pt x="1560" y="2153"/>
                      </a:lnTo>
                      <a:lnTo>
                        <a:pt x="1562" y="2146"/>
                      </a:lnTo>
                      <a:lnTo>
                        <a:pt x="1564" y="2139"/>
                      </a:lnTo>
                      <a:lnTo>
                        <a:pt x="1565" y="2131"/>
                      </a:lnTo>
                      <a:lnTo>
                        <a:pt x="1567" y="2116"/>
                      </a:lnTo>
                      <a:lnTo>
                        <a:pt x="1567" y="2102"/>
                      </a:lnTo>
                      <a:lnTo>
                        <a:pt x="1567" y="2090"/>
                      </a:lnTo>
                      <a:lnTo>
                        <a:pt x="1566" y="2081"/>
                      </a:lnTo>
                      <a:lnTo>
                        <a:pt x="1565" y="2078"/>
                      </a:lnTo>
                      <a:lnTo>
                        <a:pt x="1564" y="2076"/>
                      </a:lnTo>
                      <a:lnTo>
                        <a:pt x="1563" y="2075"/>
                      </a:lnTo>
                      <a:lnTo>
                        <a:pt x="1561" y="2074"/>
                      </a:lnTo>
                      <a:lnTo>
                        <a:pt x="1556" y="2074"/>
                      </a:lnTo>
                      <a:lnTo>
                        <a:pt x="1548" y="2075"/>
                      </a:lnTo>
                      <a:lnTo>
                        <a:pt x="1538" y="2078"/>
                      </a:lnTo>
                      <a:lnTo>
                        <a:pt x="1526" y="2082"/>
                      </a:lnTo>
                      <a:lnTo>
                        <a:pt x="1516" y="2086"/>
                      </a:lnTo>
                      <a:lnTo>
                        <a:pt x="1502" y="2090"/>
                      </a:lnTo>
                      <a:lnTo>
                        <a:pt x="1494" y="2091"/>
                      </a:lnTo>
                      <a:lnTo>
                        <a:pt x="1486" y="2091"/>
                      </a:lnTo>
                      <a:lnTo>
                        <a:pt x="1481" y="2091"/>
                      </a:lnTo>
                      <a:lnTo>
                        <a:pt x="1477" y="2089"/>
                      </a:lnTo>
                      <a:lnTo>
                        <a:pt x="1466" y="2078"/>
                      </a:lnTo>
                      <a:lnTo>
                        <a:pt x="1456" y="2068"/>
                      </a:lnTo>
                      <a:lnTo>
                        <a:pt x="1451" y="2063"/>
                      </a:lnTo>
                      <a:lnTo>
                        <a:pt x="1445" y="2059"/>
                      </a:lnTo>
                      <a:lnTo>
                        <a:pt x="1439" y="2053"/>
                      </a:lnTo>
                      <a:lnTo>
                        <a:pt x="1431" y="2049"/>
                      </a:lnTo>
                      <a:lnTo>
                        <a:pt x="1418" y="2045"/>
                      </a:lnTo>
                      <a:lnTo>
                        <a:pt x="1401" y="2039"/>
                      </a:lnTo>
                      <a:lnTo>
                        <a:pt x="1392" y="2036"/>
                      </a:lnTo>
                      <a:lnTo>
                        <a:pt x="1385" y="2032"/>
                      </a:lnTo>
                      <a:lnTo>
                        <a:pt x="1383" y="2030"/>
                      </a:lnTo>
                      <a:lnTo>
                        <a:pt x="1381" y="2027"/>
                      </a:lnTo>
                      <a:lnTo>
                        <a:pt x="1380" y="2025"/>
                      </a:lnTo>
                      <a:lnTo>
                        <a:pt x="1378" y="2023"/>
                      </a:lnTo>
                      <a:lnTo>
                        <a:pt x="1377" y="2014"/>
                      </a:lnTo>
                      <a:lnTo>
                        <a:pt x="1375" y="2008"/>
                      </a:lnTo>
                      <a:lnTo>
                        <a:pt x="1372" y="2005"/>
                      </a:lnTo>
                      <a:lnTo>
                        <a:pt x="1368" y="2003"/>
                      </a:lnTo>
                      <a:lnTo>
                        <a:pt x="1363" y="2000"/>
                      </a:lnTo>
                      <a:lnTo>
                        <a:pt x="1359" y="1998"/>
                      </a:lnTo>
                      <a:lnTo>
                        <a:pt x="1355" y="1995"/>
                      </a:lnTo>
                      <a:lnTo>
                        <a:pt x="1350" y="1990"/>
                      </a:lnTo>
                      <a:lnTo>
                        <a:pt x="1349" y="1986"/>
                      </a:lnTo>
                      <a:lnTo>
                        <a:pt x="1349" y="1982"/>
                      </a:lnTo>
                      <a:lnTo>
                        <a:pt x="1350" y="1978"/>
                      </a:lnTo>
                      <a:lnTo>
                        <a:pt x="1353" y="1972"/>
                      </a:lnTo>
                      <a:lnTo>
                        <a:pt x="1358" y="1959"/>
                      </a:lnTo>
                      <a:lnTo>
                        <a:pt x="1363" y="1946"/>
                      </a:lnTo>
                      <a:lnTo>
                        <a:pt x="1370" y="1933"/>
                      </a:lnTo>
                      <a:lnTo>
                        <a:pt x="1374" y="1923"/>
                      </a:lnTo>
                      <a:lnTo>
                        <a:pt x="1375" y="1917"/>
                      </a:lnTo>
                      <a:lnTo>
                        <a:pt x="1375" y="1914"/>
                      </a:lnTo>
                      <a:lnTo>
                        <a:pt x="1374" y="1911"/>
                      </a:lnTo>
                      <a:lnTo>
                        <a:pt x="1373" y="1909"/>
                      </a:lnTo>
                      <a:lnTo>
                        <a:pt x="1356" y="1899"/>
                      </a:lnTo>
                      <a:lnTo>
                        <a:pt x="1338" y="1890"/>
                      </a:lnTo>
                      <a:lnTo>
                        <a:pt x="1330" y="1887"/>
                      </a:lnTo>
                      <a:lnTo>
                        <a:pt x="1321" y="1885"/>
                      </a:lnTo>
                      <a:lnTo>
                        <a:pt x="1311" y="1883"/>
                      </a:lnTo>
                      <a:lnTo>
                        <a:pt x="1302" y="1883"/>
                      </a:lnTo>
                      <a:lnTo>
                        <a:pt x="1293" y="1883"/>
                      </a:lnTo>
                      <a:lnTo>
                        <a:pt x="1284" y="1885"/>
                      </a:lnTo>
                      <a:lnTo>
                        <a:pt x="1277" y="1887"/>
                      </a:lnTo>
                      <a:lnTo>
                        <a:pt x="1269" y="1890"/>
                      </a:lnTo>
                      <a:lnTo>
                        <a:pt x="1255" y="1898"/>
                      </a:lnTo>
                      <a:lnTo>
                        <a:pt x="1241" y="1908"/>
                      </a:lnTo>
                      <a:lnTo>
                        <a:pt x="1228" y="1917"/>
                      </a:lnTo>
                      <a:lnTo>
                        <a:pt x="1213" y="1925"/>
                      </a:lnTo>
                      <a:lnTo>
                        <a:pt x="1206" y="1929"/>
                      </a:lnTo>
                      <a:lnTo>
                        <a:pt x="1198" y="1931"/>
                      </a:lnTo>
                      <a:lnTo>
                        <a:pt x="1189" y="1933"/>
                      </a:lnTo>
                      <a:lnTo>
                        <a:pt x="1181" y="1936"/>
                      </a:lnTo>
                      <a:lnTo>
                        <a:pt x="1147" y="1930"/>
                      </a:lnTo>
                      <a:lnTo>
                        <a:pt x="1109" y="1924"/>
                      </a:lnTo>
                      <a:lnTo>
                        <a:pt x="1091" y="1918"/>
                      </a:lnTo>
                      <a:lnTo>
                        <a:pt x="1075" y="1912"/>
                      </a:lnTo>
                      <a:lnTo>
                        <a:pt x="1066" y="1909"/>
                      </a:lnTo>
                      <a:lnTo>
                        <a:pt x="1060" y="1903"/>
                      </a:lnTo>
                      <a:lnTo>
                        <a:pt x="1053" y="1899"/>
                      </a:lnTo>
                      <a:lnTo>
                        <a:pt x="1047" y="1893"/>
                      </a:lnTo>
                      <a:lnTo>
                        <a:pt x="1037" y="1883"/>
                      </a:lnTo>
                      <a:lnTo>
                        <a:pt x="1027" y="1873"/>
                      </a:lnTo>
                      <a:lnTo>
                        <a:pt x="1019" y="1864"/>
                      </a:lnTo>
                      <a:lnTo>
                        <a:pt x="1009" y="1857"/>
                      </a:lnTo>
                      <a:lnTo>
                        <a:pt x="998" y="1849"/>
                      </a:lnTo>
                      <a:lnTo>
                        <a:pt x="987" y="1845"/>
                      </a:lnTo>
                      <a:lnTo>
                        <a:pt x="974" y="1841"/>
                      </a:lnTo>
                      <a:lnTo>
                        <a:pt x="959" y="1838"/>
                      </a:lnTo>
                      <a:lnTo>
                        <a:pt x="949" y="1836"/>
                      </a:lnTo>
                      <a:lnTo>
                        <a:pt x="941" y="1834"/>
                      </a:lnTo>
                      <a:lnTo>
                        <a:pt x="937" y="1831"/>
                      </a:lnTo>
                      <a:lnTo>
                        <a:pt x="933" y="1827"/>
                      </a:lnTo>
                      <a:lnTo>
                        <a:pt x="929" y="1817"/>
                      </a:lnTo>
                      <a:lnTo>
                        <a:pt x="923" y="1804"/>
                      </a:lnTo>
                      <a:lnTo>
                        <a:pt x="918" y="1800"/>
                      </a:lnTo>
                      <a:lnTo>
                        <a:pt x="915" y="1796"/>
                      </a:lnTo>
                      <a:lnTo>
                        <a:pt x="911" y="1795"/>
                      </a:lnTo>
                      <a:lnTo>
                        <a:pt x="908" y="1795"/>
                      </a:lnTo>
                      <a:lnTo>
                        <a:pt x="900" y="1796"/>
                      </a:lnTo>
                      <a:lnTo>
                        <a:pt x="893" y="1801"/>
                      </a:lnTo>
                      <a:lnTo>
                        <a:pt x="886" y="1804"/>
                      </a:lnTo>
                      <a:lnTo>
                        <a:pt x="878" y="1807"/>
                      </a:lnTo>
                      <a:lnTo>
                        <a:pt x="875" y="1808"/>
                      </a:lnTo>
                      <a:lnTo>
                        <a:pt x="871" y="1808"/>
                      </a:lnTo>
                      <a:lnTo>
                        <a:pt x="868" y="1806"/>
                      </a:lnTo>
                      <a:lnTo>
                        <a:pt x="863" y="1804"/>
                      </a:lnTo>
                      <a:lnTo>
                        <a:pt x="856" y="1798"/>
                      </a:lnTo>
                      <a:lnTo>
                        <a:pt x="844" y="1790"/>
                      </a:lnTo>
                      <a:lnTo>
                        <a:pt x="834" y="1782"/>
                      </a:lnTo>
                      <a:lnTo>
                        <a:pt x="829" y="1777"/>
                      </a:lnTo>
                      <a:lnTo>
                        <a:pt x="828" y="1773"/>
                      </a:lnTo>
                      <a:lnTo>
                        <a:pt x="829" y="1768"/>
                      </a:lnTo>
                      <a:lnTo>
                        <a:pt x="830" y="1764"/>
                      </a:lnTo>
                      <a:lnTo>
                        <a:pt x="832" y="1758"/>
                      </a:lnTo>
                      <a:lnTo>
                        <a:pt x="833" y="1754"/>
                      </a:lnTo>
                      <a:lnTo>
                        <a:pt x="834" y="1749"/>
                      </a:lnTo>
                      <a:lnTo>
                        <a:pt x="834" y="1743"/>
                      </a:lnTo>
                      <a:lnTo>
                        <a:pt x="833" y="1738"/>
                      </a:lnTo>
                      <a:lnTo>
                        <a:pt x="830" y="1731"/>
                      </a:lnTo>
                      <a:lnTo>
                        <a:pt x="823" y="1726"/>
                      </a:lnTo>
                      <a:lnTo>
                        <a:pt x="817" y="1721"/>
                      </a:lnTo>
                      <a:lnTo>
                        <a:pt x="808" y="1715"/>
                      </a:lnTo>
                      <a:lnTo>
                        <a:pt x="792" y="1706"/>
                      </a:lnTo>
                      <a:lnTo>
                        <a:pt x="778" y="1698"/>
                      </a:lnTo>
                      <a:lnTo>
                        <a:pt x="771" y="1694"/>
                      </a:lnTo>
                      <a:lnTo>
                        <a:pt x="765" y="1687"/>
                      </a:lnTo>
                      <a:lnTo>
                        <a:pt x="757" y="1681"/>
                      </a:lnTo>
                      <a:lnTo>
                        <a:pt x="752" y="1673"/>
                      </a:lnTo>
                      <a:lnTo>
                        <a:pt x="750" y="1670"/>
                      </a:lnTo>
                      <a:lnTo>
                        <a:pt x="748" y="1667"/>
                      </a:lnTo>
                      <a:lnTo>
                        <a:pt x="748" y="1662"/>
                      </a:lnTo>
                      <a:lnTo>
                        <a:pt x="748" y="1659"/>
                      </a:lnTo>
                      <a:lnTo>
                        <a:pt x="750" y="1656"/>
                      </a:lnTo>
                      <a:lnTo>
                        <a:pt x="753" y="1653"/>
                      </a:lnTo>
                      <a:lnTo>
                        <a:pt x="756" y="1650"/>
                      </a:lnTo>
                      <a:lnTo>
                        <a:pt x="763" y="1647"/>
                      </a:lnTo>
                      <a:lnTo>
                        <a:pt x="773" y="1643"/>
                      </a:lnTo>
                      <a:lnTo>
                        <a:pt x="778" y="1639"/>
                      </a:lnTo>
                      <a:lnTo>
                        <a:pt x="779" y="1636"/>
                      </a:lnTo>
                      <a:lnTo>
                        <a:pt x="779" y="1634"/>
                      </a:lnTo>
                      <a:lnTo>
                        <a:pt x="779" y="1632"/>
                      </a:lnTo>
                      <a:lnTo>
                        <a:pt x="778" y="1630"/>
                      </a:lnTo>
                      <a:lnTo>
                        <a:pt x="775" y="1626"/>
                      </a:lnTo>
                      <a:lnTo>
                        <a:pt x="768" y="1621"/>
                      </a:lnTo>
                      <a:lnTo>
                        <a:pt x="762" y="1617"/>
                      </a:lnTo>
                      <a:lnTo>
                        <a:pt x="753" y="1614"/>
                      </a:lnTo>
                      <a:lnTo>
                        <a:pt x="750" y="1612"/>
                      </a:lnTo>
                      <a:lnTo>
                        <a:pt x="747" y="1607"/>
                      </a:lnTo>
                      <a:lnTo>
                        <a:pt x="743" y="1603"/>
                      </a:lnTo>
                      <a:lnTo>
                        <a:pt x="741" y="1599"/>
                      </a:lnTo>
                      <a:lnTo>
                        <a:pt x="737" y="1589"/>
                      </a:lnTo>
                      <a:lnTo>
                        <a:pt x="733" y="1580"/>
                      </a:lnTo>
                      <a:lnTo>
                        <a:pt x="729" y="1567"/>
                      </a:lnTo>
                      <a:lnTo>
                        <a:pt x="728" y="1555"/>
                      </a:lnTo>
                      <a:lnTo>
                        <a:pt x="726" y="1550"/>
                      </a:lnTo>
                      <a:lnTo>
                        <a:pt x="724" y="1546"/>
                      </a:lnTo>
                      <a:lnTo>
                        <a:pt x="720" y="1540"/>
                      </a:lnTo>
                      <a:lnTo>
                        <a:pt x="713" y="1534"/>
                      </a:lnTo>
                      <a:lnTo>
                        <a:pt x="710" y="1533"/>
                      </a:lnTo>
                      <a:lnTo>
                        <a:pt x="707" y="1533"/>
                      </a:lnTo>
                      <a:lnTo>
                        <a:pt x="702" y="1534"/>
                      </a:lnTo>
                      <a:lnTo>
                        <a:pt x="697" y="1536"/>
                      </a:lnTo>
                      <a:lnTo>
                        <a:pt x="687" y="1539"/>
                      </a:lnTo>
                      <a:lnTo>
                        <a:pt x="679" y="1542"/>
                      </a:lnTo>
                      <a:lnTo>
                        <a:pt x="673" y="1544"/>
                      </a:lnTo>
                      <a:lnTo>
                        <a:pt x="669" y="1545"/>
                      </a:lnTo>
                      <a:lnTo>
                        <a:pt x="664" y="1547"/>
                      </a:lnTo>
                      <a:lnTo>
                        <a:pt x="661" y="1549"/>
                      </a:lnTo>
                      <a:lnTo>
                        <a:pt x="654" y="1554"/>
                      </a:lnTo>
                      <a:lnTo>
                        <a:pt x="648" y="1561"/>
                      </a:lnTo>
                      <a:lnTo>
                        <a:pt x="643" y="1566"/>
                      </a:lnTo>
                      <a:lnTo>
                        <a:pt x="637" y="1572"/>
                      </a:lnTo>
                      <a:lnTo>
                        <a:pt x="633" y="1575"/>
                      </a:lnTo>
                      <a:lnTo>
                        <a:pt x="630" y="1576"/>
                      </a:lnTo>
                      <a:lnTo>
                        <a:pt x="618" y="1576"/>
                      </a:lnTo>
                      <a:lnTo>
                        <a:pt x="605" y="1577"/>
                      </a:lnTo>
                      <a:lnTo>
                        <a:pt x="600" y="1578"/>
                      </a:lnTo>
                      <a:lnTo>
                        <a:pt x="594" y="1577"/>
                      </a:lnTo>
                      <a:lnTo>
                        <a:pt x="592" y="1577"/>
                      </a:lnTo>
                      <a:lnTo>
                        <a:pt x="591" y="1576"/>
                      </a:lnTo>
                      <a:lnTo>
                        <a:pt x="590" y="1575"/>
                      </a:lnTo>
                      <a:lnTo>
                        <a:pt x="589" y="1573"/>
                      </a:lnTo>
                      <a:lnTo>
                        <a:pt x="589" y="1564"/>
                      </a:lnTo>
                      <a:lnTo>
                        <a:pt x="591" y="1555"/>
                      </a:lnTo>
                      <a:lnTo>
                        <a:pt x="592" y="1546"/>
                      </a:lnTo>
                      <a:lnTo>
                        <a:pt x="592" y="1538"/>
                      </a:lnTo>
                      <a:lnTo>
                        <a:pt x="592" y="1536"/>
                      </a:lnTo>
                      <a:lnTo>
                        <a:pt x="591" y="1535"/>
                      </a:lnTo>
                      <a:lnTo>
                        <a:pt x="589" y="1535"/>
                      </a:lnTo>
                      <a:lnTo>
                        <a:pt x="588" y="1535"/>
                      </a:lnTo>
                      <a:lnTo>
                        <a:pt x="582" y="1537"/>
                      </a:lnTo>
                      <a:lnTo>
                        <a:pt x="578" y="1539"/>
                      </a:lnTo>
                      <a:lnTo>
                        <a:pt x="572" y="1542"/>
                      </a:lnTo>
                      <a:lnTo>
                        <a:pt x="566" y="1545"/>
                      </a:lnTo>
                      <a:lnTo>
                        <a:pt x="561" y="1546"/>
                      </a:lnTo>
                      <a:lnTo>
                        <a:pt x="556" y="1546"/>
                      </a:lnTo>
                      <a:lnTo>
                        <a:pt x="545" y="1540"/>
                      </a:lnTo>
                      <a:lnTo>
                        <a:pt x="529" y="1535"/>
                      </a:lnTo>
                      <a:lnTo>
                        <a:pt x="523" y="1532"/>
                      </a:lnTo>
                      <a:lnTo>
                        <a:pt x="517" y="1527"/>
                      </a:lnTo>
                      <a:lnTo>
                        <a:pt x="511" y="1524"/>
                      </a:lnTo>
                      <a:lnTo>
                        <a:pt x="507" y="1521"/>
                      </a:lnTo>
                      <a:lnTo>
                        <a:pt x="460" y="1468"/>
                      </a:lnTo>
                      <a:lnTo>
                        <a:pt x="458" y="1466"/>
                      </a:lnTo>
                      <a:lnTo>
                        <a:pt x="455" y="1464"/>
                      </a:lnTo>
                      <a:lnTo>
                        <a:pt x="451" y="1463"/>
                      </a:lnTo>
                      <a:lnTo>
                        <a:pt x="447" y="1463"/>
                      </a:lnTo>
                      <a:lnTo>
                        <a:pt x="439" y="1464"/>
                      </a:lnTo>
                      <a:lnTo>
                        <a:pt x="430" y="1465"/>
                      </a:lnTo>
                      <a:lnTo>
                        <a:pt x="420" y="1467"/>
                      </a:lnTo>
                      <a:lnTo>
                        <a:pt x="412" y="1469"/>
                      </a:lnTo>
                      <a:lnTo>
                        <a:pt x="403" y="1469"/>
                      </a:lnTo>
                      <a:lnTo>
                        <a:pt x="394" y="1468"/>
                      </a:lnTo>
                      <a:lnTo>
                        <a:pt x="387" y="1464"/>
                      </a:lnTo>
                      <a:lnTo>
                        <a:pt x="382" y="1459"/>
                      </a:lnTo>
                      <a:lnTo>
                        <a:pt x="376" y="1453"/>
                      </a:lnTo>
                      <a:lnTo>
                        <a:pt x="373" y="1445"/>
                      </a:lnTo>
                      <a:lnTo>
                        <a:pt x="367" y="1430"/>
                      </a:lnTo>
                      <a:lnTo>
                        <a:pt x="362" y="1415"/>
                      </a:lnTo>
                      <a:lnTo>
                        <a:pt x="360" y="1411"/>
                      </a:lnTo>
                      <a:lnTo>
                        <a:pt x="357" y="1406"/>
                      </a:lnTo>
                      <a:lnTo>
                        <a:pt x="355" y="1403"/>
                      </a:lnTo>
                      <a:lnTo>
                        <a:pt x="351" y="1400"/>
                      </a:lnTo>
                      <a:lnTo>
                        <a:pt x="345" y="1396"/>
                      </a:lnTo>
                      <a:lnTo>
                        <a:pt x="337" y="1392"/>
                      </a:lnTo>
                      <a:lnTo>
                        <a:pt x="331" y="1390"/>
                      </a:lnTo>
                      <a:lnTo>
                        <a:pt x="325" y="1387"/>
                      </a:lnTo>
                      <a:lnTo>
                        <a:pt x="321" y="1383"/>
                      </a:lnTo>
                      <a:lnTo>
                        <a:pt x="318" y="1378"/>
                      </a:lnTo>
                      <a:lnTo>
                        <a:pt x="315" y="1372"/>
                      </a:lnTo>
                      <a:lnTo>
                        <a:pt x="310" y="1366"/>
                      </a:lnTo>
                      <a:lnTo>
                        <a:pt x="304" y="1359"/>
                      </a:lnTo>
                      <a:lnTo>
                        <a:pt x="296" y="1352"/>
                      </a:lnTo>
                      <a:lnTo>
                        <a:pt x="279" y="1341"/>
                      </a:lnTo>
                      <a:lnTo>
                        <a:pt x="265" y="1333"/>
                      </a:lnTo>
                      <a:lnTo>
                        <a:pt x="257" y="1330"/>
                      </a:lnTo>
                      <a:lnTo>
                        <a:pt x="249" y="1328"/>
                      </a:lnTo>
                      <a:lnTo>
                        <a:pt x="241" y="1325"/>
                      </a:lnTo>
                      <a:lnTo>
                        <a:pt x="232" y="1321"/>
                      </a:lnTo>
                      <a:lnTo>
                        <a:pt x="205" y="1291"/>
                      </a:lnTo>
                      <a:lnTo>
                        <a:pt x="205" y="1291"/>
                      </a:lnTo>
                      <a:lnTo>
                        <a:pt x="204" y="1289"/>
                      </a:lnTo>
                      <a:lnTo>
                        <a:pt x="202" y="1285"/>
                      </a:lnTo>
                      <a:lnTo>
                        <a:pt x="198" y="1283"/>
                      </a:lnTo>
                      <a:lnTo>
                        <a:pt x="194" y="1280"/>
                      </a:lnTo>
                      <a:lnTo>
                        <a:pt x="188" y="1277"/>
                      </a:lnTo>
                      <a:lnTo>
                        <a:pt x="184" y="1274"/>
                      </a:lnTo>
                      <a:lnTo>
                        <a:pt x="182" y="1271"/>
                      </a:lnTo>
                      <a:lnTo>
                        <a:pt x="181" y="1269"/>
                      </a:lnTo>
                      <a:lnTo>
                        <a:pt x="181" y="1267"/>
                      </a:lnTo>
                      <a:lnTo>
                        <a:pt x="182" y="1265"/>
                      </a:lnTo>
                      <a:lnTo>
                        <a:pt x="184" y="1263"/>
                      </a:lnTo>
                      <a:lnTo>
                        <a:pt x="186" y="1261"/>
                      </a:lnTo>
                      <a:lnTo>
                        <a:pt x="191" y="1256"/>
                      </a:lnTo>
                      <a:lnTo>
                        <a:pt x="198" y="1252"/>
                      </a:lnTo>
                      <a:lnTo>
                        <a:pt x="201" y="1250"/>
                      </a:lnTo>
                      <a:lnTo>
                        <a:pt x="203" y="1247"/>
                      </a:lnTo>
                      <a:lnTo>
                        <a:pt x="205" y="1243"/>
                      </a:lnTo>
                      <a:lnTo>
                        <a:pt x="207" y="1240"/>
                      </a:lnTo>
                      <a:lnTo>
                        <a:pt x="196" y="1241"/>
                      </a:lnTo>
                      <a:lnTo>
                        <a:pt x="185" y="1242"/>
                      </a:lnTo>
                      <a:lnTo>
                        <a:pt x="174" y="1243"/>
                      </a:lnTo>
                      <a:lnTo>
                        <a:pt x="163" y="1243"/>
                      </a:lnTo>
                      <a:lnTo>
                        <a:pt x="158" y="1243"/>
                      </a:lnTo>
                      <a:lnTo>
                        <a:pt x="154" y="1242"/>
                      </a:lnTo>
                      <a:lnTo>
                        <a:pt x="149" y="1240"/>
                      </a:lnTo>
                      <a:lnTo>
                        <a:pt x="145" y="1238"/>
                      </a:lnTo>
                      <a:lnTo>
                        <a:pt x="142" y="1235"/>
                      </a:lnTo>
                      <a:lnTo>
                        <a:pt x="138" y="1231"/>
                      </a:lnTo>
                      <a:lnTo>
                        <a:pt x="135" y="1227"/>
                      </a:lnTo>
                      <a:lnTo>
                        <a:pt x="134" y="1223"/>
                      </a:lnTo>
                      <a:lnTo>
                        <a:pt x="131" y="1213"/>
                      </a:lnTo>
                      <a:lnTo>
                        <a:pt x="130" y="1203"/>
                      </a:lnTo>
                      <a:lnTo>
                        <a:pt x="131" y="1194"/>
                      </a:lnTo>
                      <a:lnTo>
                        <a:pt x="134" y="1185"/>
                      </a:lnTo>
                      <a:lnTo>
                        <a:pt x="136" y="1176"/>
                      </a:lnTo>
                      <a:lnTo>
                        <a:pt x="137" y="1169"/>
                      </a:lnTo>
                      <a:lnTo>
                        <a:pt x="137" y="1166"/>
                      </a:lnTo>
                      <a:lnTo>
                        <a:pt x="135" y="1163"/>
                      </a:lnTo>
                      <a:lnTo>
                        <a:pt x="131" y="1162"/>
                      </a:lnTo>
                      <a:lnTo>
                        <a:pt x="126" y="1164"/>
                      </a:lnTo>
                      <a:lnTo>
                        <a:pt x="120" y="1166"/>
                      </a:lnTo>
                      <a:lnTo>
                        <a:pt x="115" y="1166"/>
                      </a:lnTo>
                      <a:lnTo>
                        <a:pt x="108" y="1164"/>
                      </a:lnTo>
                      <a:lnTo>
                        <a:pt x="102" y="1162"/>
                      </a:lnTo>
                      <a:lnTo>
                        <a:pt x="90" y="1156"/>
                      </a:lnTo>
                      <a:lnTo>
                        <a:pt x="79" y="1149"/>
                      </a:lnTo>
                      <a:lnTo>
                        <a:pt x="70" y="1143"/>
                      </a:lnTo>
                      <a:lnTo>
                        <a:pt x="63" y="1136"/>
                      </a:lnTo>
                      <a:lnTo>
                        <a:pt x="55" y="1130"/>
                      </a:lnTo>
                      <a:lnTo>
                        <a:pt x="48" y="1122"/>
                      </a:lnTo>
                      <a:lnTo>
                        <a:pt x="46" y="1120"/>
                      </a:lnTo>
                      <a:lnTo>
                        <a:pt x="42" y="1118"/>
                      </a:lnTo>
                      <a:lnTo>
                        <a:pt x="40" y="1117"/>
                      </a:lnTo>
                      <a:lnTo>
                        <a:pt x="37" y="1117"/>
                      </a:lnTo>
                      <a:lnTo>
                        <a:pt x="32" y="1117"/>
                      </a:lnTo>
                      <a:lnTo>
                        <a:pt x="27" y="1117"/>
                      </a:lnTo>
                      <a:lnTo>
                        <a:pt x="25" y="1117"/>
                      </a:lnTo>
                      <a:lnTo>
                        <a:pt x="23" y="1116"/>
                      </a:lnTo>
                      <a:lnTo>
                        <a:pt x="21" y="1115"/>
                      </a:lnTo>
                      <a:lnTo>
                        <a:pt x="20" y="1113"/>
                      </a:lnTo>
                      <a:lnTo>
                        <a:pt x="18" y="1105"/>
                      </a:lnTo>
                      <a:lnTo>
                        <a:pt x="16" y="1092"/>
                      </a:lnTo>
                      <a:lnTo>
                        <a:pt x="13" y="1082"/>
                      </a:lnTo>
                      <a:lnTo>
                        <a:pt x="6" y="1068"/>
                      </a:lnTo>
                      <a:lnTo>
                        <a:pt x="2" y="1062"/>
                      </a:lnTo>
                      <a:lnTo>
                        <a:pt x="1" y="1055"/>
                      </a:lnTo>
                      <a:lnTo>
                        <a:pt x="0" y="1053"/>
                      </a:lnTo>
                      <a:lnTo>
                        <a:pt x="1" y="1051"/>
                      </a:lnTo>
                      <a:lnTo>
                        <a:pt x="2" y="1049"/>
                      </a:lnTo>
                      <a:lnTo>
                        <a:pt x="5" y="1048"/>
                      </a:lnTo>
                      <a:lnTo>
                        <a:pt x="16" y="1041"/>
                      </a:lnTo>
                      <a:lnTo>
                        <a:pt x="27" y="1035"/>
                      </a:lnTo>
                      <a:lnTo>
                        <a:pt x="37" y="1028"/>
                      </a:lnTo>
                      <a:lnTo>
                        <a:pt x="46" y="1021"/>
                      </a:lnTo>
                      <a:lnTo>
                        <a:pt x="53" y="1012"/>
                      </a:lnTo>
                      <a:lnTo>
                        <a:pt x="61" y="1002"/>
                      </a:lnTo>
                      <a:lnTo>
                        <a:pt x="68" y="993"/>
                      </a:lnTo>
                      <a:lnTo>
                        <a:pt x="77" y="981"/>
                      </a:lnTo>
                      <a:lnTo>
                        <a:pt x="86" y="968"/>
                      </a:lnTo>
                      <a:lnTo>
                        <a:pt x="95" y="956"/>
                      </a:lnTo>
                      <a:lnTo>
                        <a:pt x="105" y="943"/>
                      </a:lnTo>
                      <a:lnTo>
                        <a:pt x="116" y="932"/>
                      </a:lnTo>
                      <a:lnTo>
                        <a:pt x="127" y="921"/>
                      </a:lnTo>
                      <a:lnTo>
                        <a:pt x="137" y="911"/>
                      </a:lnTo>
                      <a:lnTo>
                        <a:pt x="149" y="900"/>
                      </a:lnTo>
                      <a:lnTo>
                        <a:pt x="162" y="890"/>
                      </a:lnTo>
                      <a:lnTo>
                        <a:pt x="170" y="886"/>
                      </a:lnTo>
                      <a:lnTo>
                        <a:pt x="180" y="880"/>
                      </a:lnTo>
                      <a:lnTo>
                        <a:pt x="190" y="876"/>
                      </a:lnTo>
                      <a:lnTo>
                        <a:pt x="200" y="872"/>
                      </a:lnTo>
                      <a:lnTo>
                        <a:pt x="205" y="871"/>
                      </a:lnTo>
                      <a:lnTo>
                        <a:pt x="210" y="870"/>
                      </a:lnTo>
                      <a:lnTo>
                        <a:pt x="214" y="870"/>
                      </a:lnTo>
                      <a:lnTo>
                        <a:pt x="217" y="871"/>
                      </a:lnTo>
                      <a:lnTo>
                        <a:pt x="221" y="873"/>
                      </a:lnTo>
                      <a:lnTo>
                        <a:pt x="223" y="875"/>
                      </a:lnTo>
                      <a:lnTo>
                        <a:pt x="224" y="878"/>
                      </a:lnTo>
                      <a:lnTo>
                        <a:pt x="225" y="884"/>
                      </a:lnTo>
                      <a:lnTo>
                        <a:pt x="225" y="889"/>
                      </a:lnTo>
                      <a:lnTo>
                        <a:pt x="226" y="893"/>
                      </a:lnTo>
                      <a:lnTo>
                        <a:pt x="227" y="897"/>
                      </a:lnTo>
                      <a:lnTo>
                        <a:pt x="230" y="899"/>
                      </a:lnTo>
                      <a:lnTo>
                        <a:pt x="232" y="899"/>
                      </a:lnTo>
                      <a:lnTo>
                        <a:pt x="236" y="899"/>
                      </a:lnTo>
                      <a:lnTo>
                        <a:pt x="239" y="898"/>
                      </a:lnTo>
                      <a:lnTo>
                        <a:pt x="243" y="897"/>
                      </a:lnTo>
                      <a:lnTo>
                        <a:pt x="252" y="892"/>
                      </a:lnTo>
                      <a:lnTo>
                        <a:pt x="261" y="887"/>
                      </a:lnTo>
                      <a:lnTo>
                        <a:pt x="269" y="884"/>
                      </a:lnTo>
                      <a:lnTo>
                        <a:pt x="277" y="882"/>
                      </a:lnTo>
                      <a:lnTo>
                        <a:pt x="277" y="883"/>
                      </a:lnTo>
                      <a:lnTo>
                        <a:pt x="278" y="884"/>
                      </a:lnTo>
                      <a:lnTo>
                        <a:pt x="276" y="888"/>
                      </a:lnTo>
                      <a:lnTo>
                        <a:pt x="275" y="891"/>
                      </a:lnTo>
                      <a:lnTo>
                        <a:pt x="275" y="896"/>
                      </a:lnTo>
                      <a:lnTo>
                        <a:pt x="275" y="899"/>
                      </a:lnTo>
                      <a:lnTo>
                        <a:pt x="276" y="907"/>
                      </a:lnTo>
                      <a:lnTo>
                        <a:pt x="279" y="914"/>
                      </a:lnTo>
                      <a:lnTo>
                        <a:pt x="281" y="921"/>
                      </a:lnTo>
                      <a:lnTo>
                        <a:pt x="282" y="931"/>
                      </a:lnTo>
                      <a:lnTo>
                        <a:pt x="282" y="937"/>
                      </a:lnTo>
                      <a:lnTo>
                        <a:pt x="283" y="941"/>
                      </a:lnTo>
                      <a:lnTo>
                        <a:pt x="284" y="943"/>
                      </a:lnTo>
                      <a:lnTo>
                        <a:pt x="286" y="944"/>
                      </a:lnTo>
                      <a:lnTo>
                        <a:pt x="290" y="942"/>
                      </a:lnTo>
                      <a:lnTo>
                        <a:pt x="294" y="937"/>
                      </a:lnTo>
                      <a:lnTo>
                        <a:pt x="297" y="933"/>
                      </a:lnTo>
                      <a:lnTo>
                        <a:pt x="301" y="931"/>
                      </a:lnTo>
                      <a:lnTo>
                        <a:pt x="305" y="931"/>
                      </a:lnTo>
                      <a:lnTo>
                        <a:pt x="309" y="932"/>
                      </a:lnTo>
                      <a:lnTo>
                        <a:pt x="318" y="933"/>
                      </a:lnTo>
                      <a:lnTo>
                        <a:pt x="328" y="933"/>
                      </a:lnTo>
                      <a:lnTo>
                        <a:pt x="339" y="932"/>
                      </a:lnTo>
                      <a:lnTo>
                        <a:pt x="351" y="930"/>
                      </a:lnTo>
                      <a:lnTo>
                        <a:pt x="377" y="925"/>
                      </a:lnTo>
                      <a:lnTo>
                        <a:pt x="397" y="921"/>
                      </a:lnTo>
                      <a:lnTo>
                        <a:pt x="405" y="920"/>
                      </a:lnTo>
                      <a:lnTo>
                        <a:pt x="412" y="921"/>
                      </a:lnTo>
                      <a:lnTo>
                        <a:pt x="417" y="924"/>
                      </a:lnTo>
                      <a:lnTo>
                        <a:pt x="421" y="927"/>
                      </a:lnTo>
                      <a:lnTo>
                        <a:pt x="429" y="934"/>
                      </a:lnTo>
                      <a:lnTo>
                        <a:pt x="440" y="945"/>
                      </a:lnTo>
                      <a:lnTo>
                        <a:pt x="448" y="954"/>
                      </a:lnTo>
                      <a:lnTo>
                        <a:pt x="455" y="957"/>
                      </a:lnTo>
                      <a:lnTo>
                        <a:pt x="457" y="958"/>
                      </a:lnTo>
                      <a:lnTo>
                        <a:pt x="459" y="958"/>
                      </a:lnTo>
                      <a:lnTo>
                        <a:pt x="460" y="958"/>
                      </a:lnTo>
                      <a:lnTo>
                        <a:pt x="461" y="956"/>
                      </a:lnTo>
                      <a:lnTo>
                        <a:pt x="461" y="946"/>
                      </a:lnTo>
                      <a:lnTo>
                        <a:pt x="464" y="930"/>
                      </a:lnTo>
                      <a:lnTo>
                        <a:pt x="465" y="925"/>
                      </a:lnTo>
                      <a:lnTo>
                        <a:pt x="468" y="919"/>
                      </a:lnTo>
                      <a:lnTo>
                        <a:pt x="471" y="914"/>
                      </a:lnTo>
                      <a:lnTo>
                        <a:pt x="474" y="909"/>
                      </a:lnTo>
                      <a:lnTo>
                        <a:pt x="478" y="903"/>
                      </a:lnTo>
                      <a:lnTo>
                        <a:pt x="481" y="898"/>
                      </a:lnTo>
                      <a:lnTo>
                        <a:pt x="482" y="892"/>
                      </a:lnTo>
                      <a:lnTo>
                        <a:pt x="482" y="887"/>
                      </a:lnTo>
                      <a:lnTo>
                        <a:pt x="480" y="874"/>
                      </a:lnTo>
                      <a:lnTo>
                        <a:pt x="478" y="863"/>
                      </a:lnTo>
                      <a:lnTo>
                        <a:pt x="475" y="851"/>
                      </a:lnTo>
                      <a:lnTo>
                        <a:pt x="474" y="838"/>
                      </a:lnTo>
                      <a:lnTo>
                        <a:pt x="474" y="833"/>
                      </a:lnTo>
                      <a:lnTo>
                        <a:pt x="473" y="829"/>
                      </a:lnTo>
                      <a:lnTo>
                        <a:pt x="471" y="826"/>
                      </a:lnTo>
                      <a:lnTo>
                        <a:pt x="469" y="824"/>
                      </a:lnTo>
                      <a:lnTo>
                        <a:pt x="463" y="824"/>
                      </a:lnTo>
                      <a:lnTo>
                        <a:pt x="454" y="825"/>
                      </a:lnTo>
                      <a:lnTo>
                        <a:pt x="445" y="828"/>
                      </a:lnTo>
                      <a:lnTo>
                        <a:pt x="437" y="826"/>
                      </a:lnTo>
                      <a:lnTo>
                        <a:pt x="432" y="825"/>
                      </a:lnTo>
                      <a:lnTo>
                        <a:pt x="428" y="822"/>
                      </a:lnTo>
                      <a:lnTo>
                        <a:pt x="425" y="818"/>
                      </a:lnTo>
                      <a:lnTo>
                        <a:pt x="423" y="811"/>
                      </a:lnTo>
                      <a:lnTo>
                        <a:pt x="420" y="801"/>
                      </a:lnTo>
                      <a:lnTo>
                        <a:pt x="420" y="784"/>
                      </a:lnTo>
                      <a:lnTo>
                        <a:pt x="420" y="769"/>
                      </a:lnTo>
                      <a:lnTo>
                        <a:pt x="421" y="757"/>
                      </a:lnTo>
                      <a:lnTo>
                        <a:pt x="426" y="749"/>
                      </a:lnTo>
                      <a:lnTo>
                        <a:pt x="429" y="741"/>
                      </a:lnTo>
                      <a:lnTo>
                        <a:pt x="429" y="738"/>
                      </a:lnTo>
                      <a:lnTo>
                        <a:pt x="429" y="734"/>
                      </a:lnTo>
                      <a:lnTo>
                        <a:pt x="426" y="729"/>
                      </a:lnTo>
                      <a:lnTo>
                        <a:pt x="421" y="724"/>
                      </a:lnTo>
                      <a:lnTo>
                        <a:pt x="412" y="710"/>
                      </a:lnTo>
                      <a:lnTo>
                        <a:pt x="405" y="697"/>
                      </a:lnTo>
                      <a:lnTo>
                        <a:pt x="403" y="695"/>
                      </a:lnTo>
                      <a:lnTo>
                        <a:pt x="401" y="694"/>
                      </a:lnTo>
                      <a:lnTo>
                        <a:pt x="400" y="694"/>
                      </a:lnTo>
                      <a:lnTo>
                        <a:pt x="398" y="694"/>
                      </a:lnTo>
                      <a:lnTo>
                        <a:pt x="396" y="696"/>
                      </a:lnTo>
                      <a:lnTo>
                        <a:pt x="392" y="699"/>
                      </a:lnTo>
                      <a:lnTo>
                        <a:pt x="390" y="703"/>
                      </a:lnTo>
                      <a:lnTo>
                        <a:pt x="387" y="710"/>
                      </a:lnTo>
                      <a:lnTo>
                        <a:pt x="384" y="715"/>
                      </a:lnTo>
                      <a:lnTo>
                        <a:pt x="379" y="721"/>
                      </a:lnTo>
                      <a:lnTo>
                        <a:pt x="375" y="724"/>
                      </a:lnTo>
                      <a:lnTo>
                        <a:pt x="370" y="727"/>
                      </a:lnTo>
                      <a:lnTo>
                        <a:pt x="363" y="729"/>
                      </a:lnTo>
                      <a:lnTo>
                        <a:pt x="357" y="730"/>
                      </a:lnTo>
                      <a:lnTo>
                        <a:pt x="350" y="731"/>
                      </a:lnTo>
                      <a:lnTo>
                        <a:pt x="344" y="731"/>
                      </a:lnTo>
                      <a:lnTo>
                        <a:pt x="344" y="723"/>
                      </a:lnTo>
                      <a:lnTo>
                        <a:pt x="347" y="707"/>
                      </a:lnTo>
                      <a:lnTo>
                        <a:pt x="350" y="689"/>
                      </a:lnTo>
                      <a:lnTo>
                        <a:pt x="352" y="677"/>
                      </a:lnTo>
                      <a:lnTo>
                        <a:pt x="351" y="670"/>
                      </a:lnTo>
                      <a:lnTo>
                        <a:pt x="349" y="661"/>
                      </a:lnTo>
                      <a:lnTo>
                        <a:pt x="346" y="654"/>
                      </a:lnTo>
                      <a:lnTo>
                        <a:pt x="342" y="645"/>
                      </a:lnTo>
                      <a:lnTo>
                        <a:pt x="337" y="636"/>
                      </a:lnTo>
                      <a:lnTo>
                        <a:pt x="333" y="628"/>
                      </a:lnTo>
                      <a:lnTo>
                        <a:pt x="329" y="619"/>
                      </a:lnTo>
                      <a:lnTo>
                        <a:pt x="326" y="610"/>
                      </a:lnTo>
                      <a:lnTo>
                        <a:pt x="325" y="603"/>
                      </a:lnTo>
                      <a:lnTo>
                        <a:pt x="322" y="596"/>
                      </a:lnTo>
                      <a:lnTo>
                        <a:pt x="320" y="591"/>
                      </a:lnTo>
                      <a:lnTo>
                        <a:pt x="317" y="585"/>
                      </a:lnTo>
                      <a:lnTo>
                        <a:pt x="315" y="579"/>
                      </a:lnTo>
                      <a:lnTo>
                        <a:pt x="312" y="573"/>
                      </a:lnTo>
                      <a:lnTo>
                        <a:pt x="310" y="566"/>
                      </a:lnTo>
                      <a:lnTo>
                        <a:pt x="309" y="558"/>
                      </a:lnTo>
                      <a:lnTo>
                        <a:pt x="311" y="542"/>
                      </a:lnTo>
                      <a:lnTo>
                        <a:pt x="313" y="527"/>
                      </a:lnTo>
                      <a:lnTo>
                        <a:pt x="316" y="512"/>
                      </a:lnTo>
                      <a:lnTo>
                        <a:pt x="317" y="497"/>
                      </a:lnTo>
                      <a:lnTo>
                        <a:pt x="322" y="493"/>
                      </a:lnTo>
                      <a:lnTo>
                        <a:pt x="325" y="488"/>
                      </a:lnTo>
                      <a:lnTo>
                        <a:pt x="329" y="484"/>
                      </a:lnTo>
                      <a:lnTo>
                        <a:pt x="331" y="480"/>
                      </a:lnTo>
                      <a:lnTo>
                        <a:pt x="335" y="470"/>
                      </a:lnTo>
                      <a:lnTo>
                        <a:pt x="340" y="460"/>
                      </a:lnTo>
                      <a:lnTo>
                        <a:pt x="346" y="453"/>
                      </a:lnTo>
                      <a:lnTo>
                        <a:pt x="352" y="446"/>
                      </a:lnTo>
                      <a:lnTo>
                        <a:pt x="355" y="443"/>
                      </a:lnTo>
                      <a:lnTo>
                        <a:pt x="358" y="440"/>
                      </a:lnTo>
                      <a:lnTo>
                        <a:pt x="359" y="435"/>
                      </a:lnTo>
                      <a:lnTo>
                        <a:pt x="361" y="431"/>
                      </a:lnTo>
                      <a:lnTo>
                        <a:pt x="363" y="421"/>
                      </a:lnTo>
                      <a:lnTo>
                        <a:pt x="365" y="414"/>
                      </a:lnTo>
                      <a:lnTo>
                        <a:pt x="367" y="407"/>
                      </a:lnTo>
                      <a:lnTo>
                        <a:pt x="371" y="402"/>
                      </a:lnTo>
                      <a:lnTo>
                        <a:pt x="378" y="391"/>
                      </a:lnTo>
                      <a:lnTo>
                        <a:pt x="390" y="377"/>
                      </a:lnTo>
                      <a:lnTo>
                        <a:pt x="396" y="369"/>
                      </a:lnTo>
                      <a:lnTo>
                        <a:pt x="399" y="360"/>
                      </a:lnTo>
                      <a:lnTo>
                        <a:pt x="401" y="351"/>
                      </a:lnTo>
                      <a:lnTo>
                        <a:pt x="403" y="343"/>
                      </a:lnTo>
                      <a:lnTo>
                        <a:pt x="404" y="334"/>
                      </a:lnTo>
                      <a:lnTo>
                        <a:pt x="406" y="325"/>
                      </a:lnTo>
                      <a:lnTo>
                        <a:pt x="410" y="317"/>
                      </a:lnTo>
                      <a:lnTo>
                        <a:pt x="415" y="308"/>
                      </a:lnTo>
                      <a:lnTo>
                        <a:pt x="421" y="292"/>
                      </a:lnTo>
                      <a:lnTo>
                        <a:pt x="430" y="276"/>
                      </a:lnTo>
                      <a:lnTo>
                        <a:pt x="441" y="261"/>
                      </a:lnTo>
                      <a:lnTo>
                        <a:pt x="451" y="245"/>
                      </a:lnTo>
                      <a:lnTo>
                        <a:pt x="455" y="241"/>
                      </a:lnTo>
                      <a:lnTo>
                        <a:pt x="460" y="239"/>
                      </a:lnTo>
                      <a:lnTo>
                        <a:pt x="465" y="238"/>
                      </a:lnTo>
                      <a:lnTo>
                        <a:pt x="469" y="238"/>
                      </a:lnTo>
                      <a:lnTo>
                        <a:pt x="473" y="237"/>
                      </a:lnTo>
                      <a:lnTo>
                        <a:pt x="478" y="234"/>
                      </a:lnTo>
                      <a:lnTo>
                        <a:pt x="481" y="228"/>
                      </a:lnTo>
                      <a:lnTo>
                        <a:pt x="485" y="218"/>
                      </a:lnTo>
                      <a:lnTo>
                        <a:pt x="487" y="212"/>
                      </a:lnTo>
                      <a:lnTo>
                        <a:pt x="491" y="205"/>
                      </a:lnTo>
                      <a:lnTo>
                        <a:pt x="495" y="198"/>
                      </a:lnTo>
                      <a:lnTo>
                        <a:pt x="499" y="191"/>
                      </a:lnTo>
                      <a:lnTo>
                        <a:pt x="510" y="177"/>
                      </a:lnTo>
                      <a:lnTo>
                        <a:pt x="521" y="164"/>
                      </a:lnTo>
                      <a:lnTo>
                        <a:pt x="546" y="138"/>
                      </a:lnTo>
                      <a:lnTo>
                        <a:pt x="567" y="116"/>
                      </a:lnTo>
                      <a:lnTo>
                        <a:pt x="572" y="111"/>
                      </a:lnTo>
                      <a:lnTo>
                        <a:pt x="576" y="108"/>
                      </a:lnTo>
                      <a:lnTo>
                        <a:pt x="580" y="106"/>
                      </a:lnTo>
                      <a:lnTo>
                        <a:pt x="585" y="104"/>
                      </a:lnTo>
                      <a:lnTo>
                        <a:pt x="593" y="101"/>
                      </a:lnTo>
                      <a:lnTo>
                        <a:pt x="603" y="99"/>
                      </a:lnTo>
                      <a:lnTo>
                        <a:pt x="612" y="96"/>
                      </a:lnTo>
                      <a:lnTo>
                        <a:pt x="619" y="94"/>
                      </a:lnTo>
                      <a:lnTo>
                        <a:pt x="625" y="92"/>
                      </a:lnTo>
                      <a:lnTo>
                        <a:pt x="629" y="88"/>
                      </a:lnTo>
                      <a:lnTo>
                        <a:pt x="636" y="77"/>
                      </a:lnTo>
                      <a:lnTo>
                        <a:pt x="646" y="66"/>
                      </a:lnTo>
                      <a:lnTo>
                        <a:pt x="653" y="61"/>
                      </a:lnTo>
                      <a:lnTo>
                        <a:pt x="658" y="57"/>
                      </a:lnTo>
                      <a:lnTo>
                        <a:pt x="664" y="55"/>
                      </a:lnTo>
                      <a:lnTo>
                        <a:pt x="671" y="55"/>
                      </a:lnTo>
                      <a:lnTo>
                        <a:pt x="675" y="57"/>
                      </a:lnTo>
                      <a:lnTo>
                        <a:pt x="679" y="60"/>
                      </a:lnTo>
                      <a:lnTo>
                        <a:pt x="682" y="63"/>
                      </a:lnTo>
                      <a:lnTo>
                        <a:pt x="685" y="66"/>
                      </a:lnTo>
                      <a:lnTo>
                        <a:pt x="690" y="74"/>
                      </a:lnTo>
                      <a:lnTo>
                        <a:pt x="695" y="81"/>
                      </a:lnTo>
                      <a:lnTo>
                        <a:pt x="698" y="84"/>
                      </a:lnTo>
                      <a:lnTo>
                        <a:pt x="701" y="88"/>
                      </a:lnTo>
                      <a:lnTo>
                        <a:pt x="704" y="90"/>
                      </a:lnTo>
                      <a:lnTo>
                        <a:pt x="709" y="91"/>
                      </a:lnTo>
                      <a:lnTo>
                        <a:pt x="713" y="90"/>
                      </a:lnTo>
                      <a:lnTo>
                        <a:pt x="719" y="89"/>
                      </a:lnTo>
                      <a:lnTo>
                        <a:pt x="724" y="86"/>
                      </a:lnTo>
                      <a:lnTo>
                        <a:pt x="730" y="80"/>
                      </a:lnTo>
                      <a:lnTo>
                        <a:pt x="734" y="76"/>
                      </a:lnTo>
                      <a:lnTo>
                        <a:pt x="735" y="72"/>
                      </a:lnTo>
                      <a:lnTo>
                        <a:pt x="735" y="66"/>
                      </a:lnTo>
                      <a:lnTo>
                        <a:pt x="735" y="61"/>
                      </a:lnTo>
                      <a:lnTo>
                        <a:pt x="734" y="55"/>
                      </a:lnTo>
                      <a:lnTo>
                        <a:pt x="734" y="50"/>
                      </a:lnTo>
                      <a:lnTo>
                        <a:pt x="734" y="45"/>
                      </a:lnTo>
                      <a:lnTo>
                        <a:pt x="736" y="40"/>
                      </a:lnTo>
                      <a:lnTo>
                        <a:pt x="741" y="38"/>
                      </a:lnTo>
                      <a:lnTo>
                        <a:pt x="752" y="35"/>
                      </a:lnTo>
                      <a:lnTo>
                        <a:pt x="764" y="33"/>
                      </a:lnTo>
                      <a:lnTo>
                        <a:pt x="770" y="33"/>
                      </a:lnTo>
                      <a:lnTo>
                        <a:pt x="775" y="33"/>
                      </a:lnTo>
                      <a:lnTo>
                        <a:pt x="778" y="35"/>
                      </a:lnTo>
                      <a:lnTo>
                        <a:pt x="781" y="38"/>
                      </a:lnTo>
                      <a:lnTo>
                        <a:pt x="784" y="41"/>
                      </a:lnTo>
                      <a:lnTo>
                        <a:pt x="792" y="49"/>
                      </a:lnTo>
                      <a:lnTo>
                        <a:pt x="798" y="59"/>
                      </a:lnTo>
                      <a:lnTo>
                        <a:pt x="806" y="66"/>
                      </a:lnTo>
                      <a:lnTo>
                        <a:pt x="812" y="73"/>
                      </a:lnTo>
                      <a:lnTo>
                        <a:pt x="816" y="75"/>
                      </a:lnTo>
                      <a:lnTo>
                        <a:pt x="820" y="77"/>
                      </a:lnTo>
                      <a:lnTo>
                        <a:pt x="823" y="77"/>
                      </a:lnTo>
                      <a:lnTo>
                        <a:pt x="828" y="76"/>
                      </a:lnTo>
                      <a:lnTo>
                        <a:pt x="829" y="74"/>
                      </a:lnTo>
                      <a:lnTo>
                        <a:pt x="828" y="70"/>
                      </a:lnTo>
                      <a:lnTo>
                        <a:pt x="825" y="67"/>
                      </a:lnTo>
                      <a:lnTo>
                        <a:pt x="824" y="65"/>
                      </a:lnTo>
                      <a:lnTo>
                        <a:pt x="819" y="53"/>
                      </a:lnTo>
                      <a:lnTo>
                        <a:pt x="816" y="42"/>
                      </a:lnTo>
                      <a:lnTo>
                        <a:pt x="816" y="38"/>
                      </a:lnTo>
                      <a:lnTo>
                        <a:pt x="815" y="35"/>
                      </a:lnTo>
                      <a:lnTo>
                        <a:pt x="816" y="30"/>
                      </a:lnTo>
                      <a:lnTo>
                        <a:pt x="817" y="27"/>
                      </a:lnTo>
                      <a:lnTo>
                        <a:pt x="818" y="25"/>
                      </a:lnTo>
                      <a:lnTo>
                        <a:pt x="820" y="22"/>
                      </a:lnTo>
                      <a:lnTo>
                        <a:pt x="822" y="20"/>
                      </a:lnTo>
                      <a:lnTo>
                        <a:pt x="825" y="18"/>
                      </a:lnTo>
                      <a:lnTo>
                        <a:pt x="834" y="13"/>
                      </a:lnTo>
                      <a:lnTo>
                        <a:pt x="846" y="9"/>
                      </a:lnTo>
                      <a:lnTo>
                        <a:pt x="865" y="2"/>
                      </a:lnTo>
                      <a:lnTo>
                        <a:pt x="876" y="0"/>
                      </a:lnTo>
                      <a:lnTo>
                        <a:pt x="877" y="0"/>
                      </a:lnTo>
                      <a:lnTo>
                        <a:pt x="878" y="1"/>
                      </a:lnTo>
                      <a:lnTo>
                        <a:pt x="879" y="3"/>
                      </a:lnTo>
                      <a:lnTo>
                        <a:pt x="881" y="6"/>
                      </a:lnTo>
                      <a:lnTo>
                        <a:pt x="881" y="13"/>
                      </a:lnTo>
                      <a:lnTo>
                        <a:pt x="882" y="24"/>
                      </a:lnTo>
                      <a:lnTo>
                        <a:pt x="882" y="28"/>
                      </a:lnTo>
                      <a:lnTo>
                        <a:pt x="883" y="33"/>
                      </a:lnTo>
                      <a:lnTo>
                        <a:pt x="884" y="36"/>
                      </a:lnTo>
                      <a:lnTo>
                        <a:pt x="886" y="39"/>
                      </a:lnTo>
                      <a:lnTo>
                        <a:pt x="890" y="42"/>
                      </a:lnTo>
                      <a:lnTo>
                        <a:pt x="896" y="45"/>
                      </a:lnTo>
                      <a:lnTo>
                        <a:pt x="909" y="45"/>
                      </a:lnTo>
                      <a:lnTo>
                        <a:pt x="922" y="42"/>
                      </a:lnTo>
                      <a:lnTo>
                        <a:pt x="928" y="42"/>
                      </a:lnTo>
                      <a:lnTo>
                        <a:pt x="935" y="43"/>
                      </a:lnTo>
                      <a:lnTo>
                        <a:pt x="939" y="46"/>
                      </a:lnTo>
                      <a:lnTo>
                        <a:pt x="943" y="48"/>
                      </a:lnTo>
                      <a:lnTo>
                        <a:pt x="951" y="55"/>
                      </a:lnTo>
                      <a:lnTo>
                        <a:pt x="958" y="65"/>
                      </a:lnTo>
                      <a:lnTo>
                        <a:pt x="962" y="68"/>
                      </a:lnTo>
                      <a:lnTo>
                        <a:pt x="966" y="68"/>
                      </a:lnTo>
                      <a:lnTo>
                        <a:pt x="970" y="68"/>
                      </a:lnTo>
                      <a:lnTo>
                        <a:pt x="976" y="66"/>
                      </a:lnTo>
                      <a:lnTo>
                        <a:pt x="989" y="59"/>
                      </a:lnTo>
                      <a:lnTo>
                        <a:pt x="1003" y="49"/>
                      </a:lnTo>
                      <a:lnTo>
                        <a:pt x="1017" y="39"/>
                      </a:lnTo>
                      <a:lnTo>
                        <a:pt x="1031" y="29"/>
                      </a:lnTo>
                      <a:lnTo>
                        <a:pt x="1037" y="25"/>
                      </a:lnTo>
                      <a:lnTo>
                        <a:pt x="1043" y="23"/>
                      </a:lnTo>
                      <a:lnTo>
                        <a:pt x="1048" y="21"/>
                      </a:lnTo>
                      <a:lnTo>
                        <a:pt x="1053" y="20"/>
                      </a:lnTo>
                      <a:lnTo>
                        <a:pt x="1058" y="21"/>
                      </a:lnTo>
                      <a:lnTo>
                        <a:pt x="1061" y="22"/>
                      </a:lnTo>
                      <a:lnTo>
                        <a:pt x="1064" y="25"/>
                      </a:lnTo>
                      <a:lnTo>
                        <a:pt x="1066" y="27"/>
                      </a:lnTo>
                      <a:lnTo>
                        <a:pt x="1071" y="34"/>
                      </a:lnTo>
                      <a:lnTo>
                        <a:pt x="1075" y="41"/>
                      </a:lnTo>
                      <a:lnTo>
                        <a:pt x="1077" y="45"/>
                      </a:lnTo>
                      <a:lnTo>
                        <a:pt x="1079" y="48"/>
                      </a:lnTo>
                      <a:lnTo>
                        <a:pt x="1082" y="50"/>
                      </a:lnTo>
                      <a:lnTo>
                        <a:pt x="1087" y="52"/>
                      </a:lnTo>
                      <a:lnTo>
                        <a:pt x="1091" y="53"/>
                      </a:lnTo>
                      <a:lnTo>
                        <a:pt x="1097" y="53"/>
                      </a:lnTo>
                      <a:lnTo>
                        <a:pt x="1103" y="52"/>
                      </a:lnTo>
                      <a:lnTo>
                        <a:pt x="1111" y="49"/>
                      </a:lnTo>
                      <a:lnTo>
                        <a:pt x="1111" y="49"/>
                      </a:lnTo>
                      <a:close/>
                    </a:path>
                  </a:pathLst>
                </a:custGeom>
                <a:solidFill>
                  <a:schemeClr val="accent3">
                    <a:lumMod val="75000"/>
                  </a:schemeClr>
                </a:solid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20" name="Freeform 85">
                  <a:extLst>
                    <a:ext uri="{FF2B5EF4-FFF2-40B4-BE49-F238E27FC236}">
                      <a16:creationId xmlns:a16="http://schemas.microsoft.com/office/drawing/2014/main" id="{0EF627AE-0F56-466D-A8DB-851020139D11}"/>
                    </a:ext>
                  </a:extLst>
                </p:cNvPr>
                <p:cNvSpPr>
                  <a:spLocks/>
                </p:cNvSpPr>
                <p:nvPr/>
              </p:nvSpPr>
              <p:spPr bwMode="auto">
                <a:xfrm>
                  <a:off x="2331009" y="1063910"/>
                  <a:ext cx="419861" cy="1014398"/>
                </a:xfrm>
                <a:custGeom>
                  <a:avLst/>
                  <a:gdLst>
                    <a:gd name="T0" fmla="*/ 721 w 1267"/>
                    <a:gd name="T1" fmla="*/ 1826 h 3286"/>
                    <a:gd name="T2" fmla="*/ 720 w 1267"/>
                    <a:gd name="T3" fmla="*/ 1980 h 3286"/>
                    <a:gd name="T4" fmla="*/ 730 w 1267"/>
                    <a:gd name="T5" fmla="*/ 2175 h 3286"/>
                    <a:gd name="T6" fmla="*/ 654 w 1267"/>
                    <a:gd name="T7" fmla="*/ 2262 h 3286"/>
                    <a:gd name="T8" fmla="*/ 634 w 1267"/>
                    <a:gd name="T9" fmla="*/ 2390 h 3286"/>
                    <a:gd name="T10" fmla="*/ 585 w 1267"/>
                    <a:gd name="T11" fmla="*/ 2478 h 3286"/>
                    <a:gd name="T12" fmla="*/ 663 w 1267"/>
                    <a:gd name="T13" fmla="*/ 2509 h 3286"/>
                    <a:gd name="T14" fmla="*/ 696 w 1267"/>
                    <a:gd name="T15" fmla="*/ 2614 h 3286"/>
                    <a:gd name="T16" fmla="*/ 770 w 1267"/>
                    <a:gd name="T17" fmla="*/ 2670 h 3286"/>
                    <a:gd name="T18" fmla="*/ 762 w 1267"/>
                    <a:gd name="T19" fmla="*/ 2869 h 3286"/>
                    <a:gd name="T20" fmla="*/ 795 w 1267"/>
                    <a:gd name="T21" fmla="*/ 2955 h 3286"/>
                    <a:gd name="T22" fmla="*/ 861 w 1267"/>
                    <a:gd name="T23" fmla="*/ 3049 h 3286"/>
                    <a:gd name="T24" fmla="*/ 797 w 1267"/>
                    <a:gd name="T25" fmla="*/ 3173 h 3286"/>
                    <a:gd name="T26" fmla="*/ 698 w 1267"/>
                    <a:gd name="T27" fmla="*/ 3284 h 3286"/>
                    <a:gd name="T28" fmla="*/ 403 w 1267"/>
                    <a:gd name="T29" fmla="*/ 3229 h 3286"/>
                    <a:gd name="T30" fmla="*/ 397 w 1267"/>
                    <a:gd name="T31" fmla="*/ 3148 h 3286"/>
                    <a:gd name="T32" fmla="*/ 449 w 1267"/>
                    <a:gd name="T33" fmla="*/ 3030 h 3286"/>
                    <a:gd name="T34" fmla="*/ 364 w 1267"/>
                    <a:gd name="T35" fmla="*/ 2853 h 3286"/>
                    <a:gd name="T36" fmla="*/ 370 w 1267"/>
                    <a:gd name="T37" fmla="*/ 2702 h 3286"/>
                    <a:gd name="T38" fmla="*/ 383 w 1267"/>
                    <a:gd name="T39" fmla="*/ 2502 h 3286"/>
                    <a:gd name="T40" fmla="*/ 335 w 1267"/>
                    <a:gd name="T41" fmla="*/ 2362 h 3286"/>
                    <a:gd name="T42" fmla="*/ 344 w 1267"/>
                    <a:gd name="T43" fmla="*/ 2187 h 3286"/>
                    <a:gd name="T44" fmla="*/ 288 w 1267"/>
                    <a:gd name="T45" fmla="*/ 2068 h 3286"/>
                    <a:gd name="T46" fmla="*/ 324 w 1267"/>
                    <a:gd name="T47" fmla="*/ 1919 h 3286"/>
                    <a:gd name="T48" fmla="*/ 265 w 1267"/>
                    <a:gd name="T49" fmla="*/ 1803 h 3286"/>
                    <a:gd name="T50" fmla="*/ 197 w 1267"/>
                    <a:gd name="T51" fmla="*/ 1755 h 3286"/>
                    <a:gd name="T52" fmla="*/ 183 w 1267"/>
                    <a:gd name="T53" fmla="*/ 1672 h 3286"/>
                    <a:gd name="T54" fmla="*/ 153 w 1267"/>
                    <a:gd name="T55" fmla="*/ 1551 h 3286"/>
                    <a:gd name="T56" fmla="*/ 47 w 1267"/>
                    <a:gd name="T57" fmla="*/ 1463 h 3286"/>
                    <a:gd name="T58" fmla="*/ 18 w 1267"/>
                    <a:gd name="T59" fmla="*/ 1389 h 3286"/>
                    <a:gd name="T60" fmla="*/ 342 w 1267"/>
                    <a:gd name="T61" fmla="*/ 1257 h 3286"/>
                    <a:gd name="T62" fmla="*/ 281 w 1267"/>
                    <a:gd name="T63" fmla="*/ 1110 h 3286"/>
                    <a:gd name="T64" fmla="*/ 166 w 1267"/>
                    <a:gd name="T65" fmla="*/ 975 h 3286"/>
                    <a:gd name="T66" fmla="*/ 52 w 1267"/>
                    <a:gd name="T67" fmla="*/ 819 h 3286"/>
                    <a:gd name="T68" fmla="*/ 129 w 1267"/>
                    <a:gd name="T69" fmla="*/ 628 h 3286"/>
                    <a:gd name="T70" fmla="*/ 250 w 1267"/>
                    <a:gd name="T71" fmla="*/ 493 h 3286"/>
                    <a:gd name="T72" fmla="*/ 404 w 1267"/>
                    <a:gd name="T73" fmla="*/ 448 h 3286"/>
                    <a:gd name="T74" fmla="*/ 478 w 1267"/>
                    <a:gd name="T75" fmla="*/ 418 h 3286"/>
                    <a:gd name="T76" fmla="*/ 579 w 1267"/>
                    <a:gd name="T77" fmla="*/ 375 h 3286"/>
                    <a:gd name="T78" fmla="*/ 543 w 1267"/>
                    <a:gd name="T79" fmla="*/ 257 h 3286"/>
                    <a:gd name="T80" fmla="*/ 532 w 1267"/>
                    <a:gd name="T81" fmla="*/ 208 h 3286"/>
                    <a:gd name="T82" fmla="*/ 567 w 1267"/>
                    <a:gd name="T83" fmla="*/ 103 h 3286"/>
                    <a:gd name="T84" fmla="*/ 528 w 1267"/>
                    <a:gd name="T85" fmla="*/ 45 h 3286"/>
                    <a:gd name="T86" fmla="*/ 682 w 1267"/>
                    <a:gd name="T87" fmla="*/ 0 h 3286"/>
                    <a:gd name="T88" fmla="*/ 871 w 1267"/>
                    <a:gd name="T89" fmla="*/ 6 h 3286"/>
                    <a:gd name="T90" fmla="*/ 876 w 1267"/>
                    <a:gd name="T91" fmla="*/ 140 h 3286"/>
                    <a:gd name="T92" fmla="*/ 946 w 1267"/>
                    <a:gd name="T93" fmla="*/ 162 h 3286"/>
                    <a:gd name="T94" fmla="*/ 1056 w 1267"/>
                    <a:gd name="T95" fmla="*/ 219 h 3286"/>
                    <a:gd name="T96" fmla="*/ 1023 w 1267"/>
                    <a:gd name="T97" fmla="*/ 360 h 3286"/>
                    <a:gd name="T98" fmla="*/ 1000 w 1267"/>
                    <a:gd name="T99" fmla="*/ 427 h 3286"/>
                    <a:gd name="T100" fmla="*/ 1060 w 1267"/>
                    <a:gd name="T101" fmla="*/ 457 h 3286"/>
                    <a:gd name="T102" fmla="*/ 1232 w 1267"/>
                    <a:gd name="T103" fmla="*/ 457 h 3286"/>
                    <a:gd name="T104" fmla="*/ 1262 w 1267"/>
                    <a:gd name="T105" fmla="*/ 586 h 3286"/>
                    <a:gd name="T106" fmla="*/ 1256 w 1267"/>
                    <a:gd name="T107" fmla="*/ 686 h 3286"/>
                    <a:gd name="T108" fmla="*/ 1208 w 1267"/>
                    <a:gd name="T109" fmla="*/ 836 h 3286"/>
                    <a:gd name="T110" fmla="*/ 1175 w 1267"/>
                    <a:gd name="T111" fmla="*/ 997 h 3286"/>
                    <a:gd name="T112" fmla="*/ 1207 w 1267"/>
                    <a:gd name="T113" fmla="*/ 1059 h 3286"/>
                    <a:gd name="T114" fmla="*/ 1107 w 1267"/>
                    <a:gd name="T115" fmla="*/ 1230 h 3286"/>
                    <a:gd name="T116" fmla="*/ 1018 w 1267"/>
                    <a:gd name="T117" fmla="*/ 1374 h 3286"/>
                    <a:gd name="T118" fmla="*/ 960 w 1267"/>
                    <a:gd name="T119" fmla="*/ 1458 h 3286"/>
                    <a:gd name="T120" fmla="*/ 909 w 1267"/>
                    <a:gd name="T121" fmla="*/ 1525 h 3286"/>
                    <a:gd name="T122" fmla="*/ 884 w 1267"/>
                    <a:gd name="T123" fmla="*/ 1596 h 3286"/>
                    <a:gd name="T124" fmla="*/ 827 w 1267"/>
                    <a:gd name="T125" fmla="*/ 1695 h 3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7" h="3286">
                      <a:moveTo>
                        <a:pt x="796" y="1742"/>
                      </a:moveTo>
                      <a:lnTo>
                        <a:pt x="777" y="1771"/>
                      </a:lnTo>
                      <a:lnTo>
                        <a:pt x="773" y="1774"/>
                      </a:lnTo>
                      <a:lnTo>
                        <a:pt x="769" y="1777"/>
                      </a:lnTo>
                      <a:lnTo>
                        <a:pt x="764" y="1780"/>
                      </a:lnTo>
                      <a:lnTo>
                        <a:pt x="760" y="1781"/>
                      </a:lnTo>
                      <a:lnTo>
                        <a:pt x="752" y="1781"/>
                      </a:lnTo>
                      <a:lnTo>
                        <a:pt x="743" y="1782"/>
                      </a:lnTo>
                      <a:lnTo>
                        <a:pt x="739" y="1783"/>
                      </a:lnTo>
                      <a:lnTo>
                        <a:pt x="735" y="1785"/>
                      </a:lnTo>
                      <a:lnTo>
                        <a:pt x="732" y="1787"/>
                      </a:lnTo>
                      <a:lnTo>
                        <a:pt x="729" y="1791"/>
                      </a:lnTo>
                      <a:lnTo>
                        <a:pt x="727" y="1797"/>
                      </a:lnTo>
                      <a:lnTo>
                        <a:pt x="725" y="1804"/>
                      </a:lnTo>
                      <a:lnTo>
                        <a:pt x="722" y="1814"/>
                      </a:lnTo>
                      <a:lnTo>
                        <a:pt x="721" y="1826"/>
                      </a:lnTo>
                      <a:lnTo>
                        <a:pt x="721" y="1837"/>
                      </a:lnTo>
                      <a:lnTo>
                        <a:pt x="723" y="1848"/>
                      </a:lnTo>
                      <a:lnTo>
                        <a:pt x="726" y="1860"/>
                      </a:lnTo>
                      <a:lnTo>
                        <a:pt x="729" y="1870"/>
                      </a:lnTo>
                      <a:lnTo>
                        <a:pt x="731" y="1882"/>
                      </a:lnTo>
                      <a:lnTo>
                        <a:pt x="732" y="1894"/>
                      </a:lnTo>
                      <a:lnTo>
                        <a:pt x="731" y="1899"/>
                      </a:lnTo>
                      <a:lnTo>
                        <a:pt x="731" y="1905"/>
                      </a:lnTo>
                      <a:lnTo>
                        <a:pt x="730" y="1910"/>
                      </a:lnTo>
                      <a:lnTo>
                        <a:pt x="728" y="1916"/>
                      </a:lnTo>
                      <a:lnTo>
                        <a:pt x="723" y="1924"/>
                      </a:lnTo>
                      <a:lnTo>
                        <a:pt x="721" y="1933"/>
                      </a:lnTo>
                      <a:lnTo>
                        <a:pt x="720" y="1942"/>
                      </a:lnTo>
                      <a:lnTo>
                        <a:pt x="719" y="1949"/>
                      </a:lnTo>
                      <a:lnTo>
                        <a:pt x="719" y="1965"/>
                      </a:lnTo>
                      <a:lnTo>
                        <a:pt x="720" y="1980"/>
                      </a:lnTo>
                      <a:lnTo>
                        <a:pt x="721" y="1996"/>
                      </a:lnTo>
                      <a:lnTo>
                        <a:pt x="722" y="2010"/>
                      </a:lnTo>
                      <a:lnTo>
                        <a:pt x="722" y="2017"/>
                      </a:lnTo>
                      <a:lnTo>
                        <a:pt x="722" y="2025"/>
                      </a:lnTo>
                      <a:lnTo>
                        <a:pt x="721" y="2032"/>
                      </a:lnTo>
                      <a:lnTo>
                        <a:pt x="719" y="2040"/>
                      </a:lnTo>
                      <a:lnTo>
                        <a:pt x="715" y="2055"/>
                      </a:lnTo>
                      <a:lnTo>
                        <a:pt x="713" y="2067"/>
                      </a:lnTo>
                      <a:lnTo>
                        <a:pt x="713" y="2077"/>
                      </a:lnTo>
                      <a:lnTo>
                        <a:pt x="714" y="2085"/>
                      </a:lnTo>
                      <a:lnTo>
                        <a:pt x="719" y="2105"/>
                      </a:lnTo>
                      <a:lnTo>
                        <a:pt x="727" y="2134"/>
                      </a:lnTo>
                      <a:lnTo>
                        <a:pt x="730" y="2149"/>
                      </a:lnTo>
                      <a:lnTo>
                        <a:pt x="731" y="2160"/>
                      </a:lnTo>
                      <a:lnTo>
                        <a:pt x="732" y="2168"/>
                      </a:lnTo>
                      <a:lnTo>
                        <a:pt x="730" y="2175"/>
                      </a:lnTo>
                      <a:lnTo>
                        <a:pt x="729" y="2178"/>
                      </a:lnTo>
                      <a:lnTo>
                        <a:pt x="727" y="2180"/>
                      </a:lnTo>
                      <a:lnTo>
                        <a:pt x="723" y="2182"/>
                      </a:lnTo>
                      <a:lnTo>
                        <a:pt x="720" y="2185"/>
                      </a:lnTo>
                      <a:lnTo>
                        <a:pt x="710" y="2190"/>
                      </a:lnTo>
                      <a:lnTo>
                        <a:pt x="698" y="2195"/>
                      </a:lnTo>
                      <a:lnTo>
                        <a:pt x="690" y="2200"/>
                      </a:lnTo>
                      <a:lnTo>
                        <a:pt x="685" y="2205"/>
                      </a:lnTo>
                      <a:lnTo>
                        <a:pt x="681" y="2211"/>
                      </a:lnTo>
                      <a:lnTo>
                        <a:pt x="679" y="2216"/>
                      </a:lnTo>
                      <a:lnTo>
                        <a:pt x="678" y="2222"/>
                      </a:lnTo>
                      <a:lnTo>
                        <a:pt x="677" y="2229"/>
                      </a:lnTo>
                      <a:lnTo>
                        <a:pt x="675" y="2236"/>
                      </a:lnTo>
                      <a:lnTo>
                        <a:pt x="671" y="2243"/>
                      </a:lnTo>
                      <a:lnTo>
                        <a:pt x="662" y="2254"/>
                      </a:lnTo>
                      <a:lnTo>
                        <a:pt x="654" y="2262"/>
                      </a:lnTo>
                      <a:lnTo>
                        <a:pt x="646" y="2269"/>
                      </a:lnTo>
                      <a:lnTo>
                        <a:pt x="639" y="2275"/>
                      </a:lnTo>
                      <a:lnTo>
                        <a:pt x="633" y="2283"/>
                      </a:lnTo>
                      <a:lnTo>
                        <a:pt x="626" y="2293"/>
                      </a:lnTo>
                      <a:lnTo>
                        <a:pt x="624" y="2299"/>
                      </a:lnTo>
                      <a:lnTo>
                        <a:pt x="622" y="2306"/>
                      </a:lnTo>
                      <a:lnTo>
                        <a:pt x="620" y="2314"/>
                      </a:lnTo>
                      <a:lnTo>
                        <a:pt x="618" y="2324"/>
                      </a:lnTo>
                      <a:lnTo>
                        <a:pt x="618" y="2331"/>
                      </a:lnTo>
                      <a:lnTo>
                        <a:pt x="618" y="2339"/>
                      </a:lnTo>
                      <a:lnTo>
                        <a:pt x="619" y="2346"/>
                      </a:lnTo>
                      <a:lnTo>
                        <a:pt x="621" y="2353"/>
                      </a:lnTo>
                      <a:lnTo>
                        <a:pt x="626" y="2366"/>
                      </a:lnTo>
                      <a:lnTo>
                        <a:pt x="632" y="2378"/>
                      </a:lnTo>
                      <a:lnTo>
                        <a:pt x="633" y="2384"/>
                      </a:lnTo>
                      <a:lnTo>
                        <a:pt x="634" y="2390"/>
                      </a:lnTo>
                      <a:lnTo>
                        <a:pt x="634" y="2396"/>
                      </a:lnTo>
                      <a:lnTo>
                        <a:pt x="633" y="2403"/>
                      </a:lnTo>
                      <a:lnTo>
                        <a:pt x="629" y="2408"/>
                      </a:lnTo>
                      <a:lnTo>
                        <a:pt x="624" y="2415"/>
                      </a:lnTo>
                      <a:lnTo>
                        <a:pt x="618" y="2422"/>
                      </a:lnTo>
                      <a:lnTo>
                        <a:pt x="608" y="2429"/>
                      </a:lnTo>
                      <a:lnTo>
                        <a:pt x="599" y="2435"/>
                      </a:lnTo>
                      <a:lnTo>
                        <a:pt x="585" y="2445"/>
                      </a:lnTo>
                      <a:lnTo>
                        <a:pt x="579" y="2449"/>
                      </a:lnTo>
                      <a:lnTo>
                        <a:pt x="574" y="2454"/>
                      </a:lnTo>
                      <a:lnTo>
                        <a:pt x="573" y="2456"/>
                      </a:lnTo>
                      <a:lnTo>
                        <a:pt x="572" y="2458"/>
                      </a:lnTo>
                      <a:lnTo>
                        <a:pt x="572" y="2460"/>
                      </a:lnTo>
                      <a:lnTo>
                        <a:pt x="573" y="2462"/>
                      </a:lnTo>
                      <a:lnTo>
                        <a:pt x="580" y="2470"/>
                      </a:lnTo>
                      <a:lnTo>
                        <a:pt x="585" y="2478"/>
                      </a:lnTo>
                      <a:lnTo>
                        <a:pt x="588" y="2482"/>
                      </a:lnTo>
                      <a:lnTo>
                        <a:pt x="593" y="2484"/>
                      </a:lnTo>
                      <a:lnTo>
                        <a:pt x="596" y="2485"/>
                      </a:lnTo>
                      <a:lnTo>
                        <a:pt x="600" y="2484"/>
                      </a:lnTo>
                      <a:lnTo>
                        <a:pt x="611" y="2479"/>
                      </a:lnTo>
                      <a:lnTo>
                        <a:pt x="624" y="2476"/>
                      </a:lnTo>
                      <a:lnTo>
                        <a:pt x="637" y="2474"/>
                      </a:lnTo>
                      <a:lnTo>
                        <a:pt x="649" y="2474"/>
                      </a:lnTo>
                      <a:lnTo>
                        <a:pt x="654" y="2474"/>
                      </a:lnTo>
                      <a:lnTo>
                        <a:pt x="659" y="2476"/>
                      </a:lnTo>
                      <a:lnTo>
                        <a:pt x="663" y="2479"/>
                      </a:lnTo>
                      <a:lnTo>
                        <a:pt x="665" y="2483"/>
                      </a:lnTo>
                      <a:lnTo>
                        <a:pt x="667" y="2487"/>
                      </a:lnTo>
                      <a:lnTo>
                        <a:pt x="667" y="2493"/>
                      </a:lnTo>
                      <a:lnTo>
                        <a:pt x="666" y="2500"/>
                      </a:lnTo>
                      <a:lnTo>
                        <a:pt x="663" y="2509"/>
                      </a:lnTo>
                      <a:lnTo>
                        <a:pt x="655" y="2525"/>
                      </a:lnTo>
                      <a:lnTo>
                        <a:pt x="646" y="2540"/>
                      </a:lnTo>
                      <a:lnTo>
                        <a:pt x="636" y="2555"/>
                      </a:lnTo>
                      <a:lnTo>
                        <a:pt x="627" y="2570"/>
                      </a:lnTo>
                      <a:lnTo>
                        <a:pt x="628" y="2572"/>
                      </a:lnTo>
                      <a:lnTo>
                        <a:pt x="632" y="2577"/>
                      </a:lnTo>
                      <a:lnTo>
                        <a:pt x="637" y="2581"/>
                      </a:lnTo>
                      <a:lnTo>
                        <a:pt x="645" y="2586"/>
                      </a:lnTo>
                      <a:lnTo>
                        <a:pt x="659" y="2598"/>
                      </a:lnTo>
                      <a:lnTo>
                        <a:pt x="671" y="2609"/>
                      </a:lnTo>
                      <a:lnTo>
                        <a:pt x="673" y="2612"/>
                      </a:lnTo>
                      <a:lnTo>
                        <a:pt x="676" y="2614"/>
                      </a:lnTo>
                      <a:lnTo>
                        <a:pt x="679" y="2617"/>
                      </a:lnTo>
                      <a:lnTo>
                        <a:pt x="682" y="2617"/>
                      </a:lnTo>
                      <a:lnTo>
                        <a:pt x="690" y="2617"/>
                      </a:lnTo>
                      <a:lnTo>
                        <a:pt x="696" y="2614"/>
                      </a:lnTo>
                      <a:lnTo>
                        <a:pt x="710" y="2607"/>
                      </a:lnTo>
                      <a:lnTo>
                        <a:pt x="723" y="2599"/>
                      </a:lnTo>
                      <a:lnTo>
                        <a:pt x="727" y="2598"/>
                      </a:lnTo>
                      <a:lnTo>
                        <a:pt x="730" y="2598"/>
                      </a:lnTo>
                      <a:lnTo>
                        <a:pt x="734" y="2599"/>
                      </a:lnTo>
                      <a:lnTo>
                        <a:pt x="739" y="2600"/>
                      </a:lnTo>
                      <a:lnTo>
                        <a:pt x="748" y="2605"/>
                      </a:lnTo>
                      <a:lnTo>
                        <a:pt x="758" y="2611"/>
                      </a:lnTo>
                      <a:lnTo>
                        <a:pt x="768" y="2618"/>
                      </a:lnTo>
                      <a:lnTo>
                        <a:pt x="774" y="2625"/>
                      </a:lnTo>
                      <a:lnTo>
                        <a:pt x="777" y="2628"/>
                      </a:lnTo>
                      <a:lnTo>
                        <a:pt x="780" y="2631"/>
                      </a:lnTo>
                      <a:lnTo>
                        <a:pt x="781" y="2634"/>
                      </a:lnTo>
                      <a:lnTo>
                        <a:pt x="781" y="2636"/>
                      </a:lnTo>
                      <a:lnTo>
                        <a:pt x="775" y="2653"/>
                      </a:lnTo>
                      <a:lnTo>
                        <a:pt x="770" y="2670"/>
                      </a:lnTo>
                      <a:lnTo>
                        <a:pt x="763" y="2686"/>
                      </a:lnTo>
                      <a:lnTo>
                        <a:pt x="757" y="2702"/>
                      </a:lnTo>
                      <a:lnTo>
                        <a:pt x="744" y="2734"/>
                      </a:lnTo>
                      <a:lnTo>
                        <a:pt x="732" y="2770"/>
                      </a:lnTo>
                      <a:lnTo>
                        <a:pt x="722" y="2789"/>
                      </a:lnTo>
                      <a:lnTo>
                        <a:pt x="713" y="2809"/>
                      </a:lnTo>
                      <a:lnTo>
                        <a:pt x="712" y="2814"/>
                      </a:lnTo>
                      <a:lnTo>
                        <a:pt x="710" y="2819"/>
                      </a:lnTo>
                      <a:lnTo>
                        <a:pt x="709" y="2824"/>
                      </a:lnTo>
                      <a:lnTo>
                        <a:pt x="710" y="2828"/>
                      </a:lnTo>
                      <a:lnTo>
                        <a:pt x="713" y="2833"/>
                      </a:lnTo>
                      <a:lnTo>
                        <a:pt x="716" y="2837"/>
                      </a:lnTo>
                      <a:lnTo>
                        <a:pt x="720" y="2841"/>
                      </a:lnTo>
                      <a:lnTo>
                        <a:pt x="726" y="2846"/>
                      </a:lnTo>
                      <a:lnTo>
                        <a:pt x="745" y="2857"/>
                      </a:lnTo>
                      <a:lnTo>
                        <a:pt x="762" y="2869"/>
                      </a:lnTo>
                      <a:lnTo>
                        <a:pt x="769" y="2877"/>
                      </a:lnTo>
                      <a:lnTo>
                        <a:pt x="774" y="2886"/>
                      </a:lnTo>
                      <a:lnTo>
                        <a:pt x="776" y="2890"/>
                      </a:lnTo>
                      <a:lnTo>
                        <a:pt x="779" y="2895"/>
                      </a:lnTo>
                      <a:lnTo>
                        <a:pt x="780" y="2901"/>
                      </a:lnTo>
                      <a:lnTo>
                        <a:pt x="781" y="2907"/>
                      </a:lnTo>
                      <a:lnTo>
                        <a:pt x="776" y="2924"/>
                      </a:lnTo>
                      <a:lnTo>
                        <a:pt x="775" y="2936"/>
                      </a:lnTo>
                      <a:lnTo>
                        <a:pt x="775" y="2942"/>
                      </a:lnTo>
                      <a:lnTo>
                        <a:pt x="776" y="2945"/>
                      </a:lnTo>
                      <a:lnTo>
                        <a:pt x="777" y="2948"/>
                      </a:lnTo>
                      <a:lnTo>
                        <a:pt x="780" y="2950"/>
                      </a:lnTo>
                      <a:lnTo>
                        <a:pt x="783" y="2952"/>
                      </a:lnTo>
                      <a:lnTo>
                        <a:pt x="786" y="2954"/>
                      </a:lnTo>
                      <a:lnTo>
                        <a:pt x="790" y="2955"/>
                      </a:lnTo>
                      <a:lnTo>
                        <a:pt x="795" y="2955"/>
                      </a:lnTo>
                      <a:lnTo>
                        <a:pt x="808" y="2955"/>
                      </a:lnTo>
                      <a:lnTo>
                        <a:pt x="823" y="2955"/>
                      </a:lnTo>
                      <a:lnTo>
                        <a:pt x="824" y="2960"/>
                      </a:lnTo>
                      <a:lnTo>
                        <a:pt x="824" y="2964"/>
                      </a:lnTo>
                      <a:lnTo>
                        <a:pt x="825" y="2969"/>
                      </a:lnTo>
                      <a:lnTo>
                        <a:pt x="827" y="2972"/>
                      </a:lnTo>
                      <a:lnTo>
                        <a:pt x="830" y="2977"/>
                      </a:lnTo>
                      <a:lnTo>
                        <a:pt x="836" y="2982"/>
                      </a:lnTo>
                      <a:lnTo>
                        <a:pt x="850" y="2986"/>
                      </a:lnTo>
                      <a:lnTo>
                        <a:pt x="865" y="2989"/>
                      </a:lnTo>
                      <a:lnTo>
                        <a:pt x="865" y="3001"/>
                      </a:lnTo>
                      <a:lnTo>
                        <a:pt x="864" y="3013"/>
                      </a:lnTo>
                      <a:lnTo>
                        <a:pt x="864" y="3025"/>
                      </a:lnTo>
                      <a:lnTo>
                        <a:pt x="863" y="3038"/>
                      </a:lnTo>
                      <a:lnTo>
                        <a:pt x="863" y="3043"/>
                      </a:lnTo>
                      <a:lnTo>
                        <a:pt x="861" y="3049"/>
                      </a:lnTo>
                      <a:lnTo>
                        <a:pt x="857" y="3052"/>
                      </a:lnTo>
                      <a:lnTo>
                        <a:pt x="853" y="3055"/>
                      </a:lnTo>
                      <a:lnTo>
                        <a:pt x="842" y="3059"/>
                      </a:lnTo>
                      <a:lnTo>
                        <a:pt x="829" y="3064"/>
                      </a:lnTo>
                      <a:lnTo>
                        <a:pt x="824" y="3065"/>
                      </a:lnTo>
                      <a:lnTo>
                        <a:pt x="817" y="3067"/>
                      </a:lnTo>
                      <a:lnTo>
                        <a:pt x="812" y="3070"/>
                      </a:lnTo>
                      <a:lnTo>
                        <a:pt x="807" y="3073"/>
                      </a:lnTo>
                      <a:lnTo>
                        <a:pt x="802" y="3077"/>
                      </a:lnTo>
                      <a:lnTo>
                        <a:pt x="799" y="3082"/>
                      </a:lnTo>
                      <a:lnTo>
                        <a:pt x="797" y="3089"/>
                      </a:lnTo>
                      <a:lnTo>
                        <a:pt x="796" y="3096"/>
                      </a:lnTo>
                      <a:lnTo>
                        <a:pt x="797" y="3117"/>
                      </a:lnTo>
                      <a:lnTo>
                        <a:pt x="798" y="3136"/>
                      </a:lnTo>
                      <a:lnTo>
                        <a:pt x="798" y="3156"/>
                      </a:lnTo>
                      <a:lnTo>
                        <a:pt x="797" y="3173"/>
                      </a:lnTo>
                      <a:lnTo>
                        <a:pt x="796" y="3181"/>
                      </a:lnTo>
                      <a:lnTo>
                        <a:pt x="794" y="3190"/>
                      </a:lnTo>
                      <a:lnTo>
                        <a:pt x="790" y="3199"/>
                      </a:lnTo>
                      <a:lnTo>
                        <a:pt x="786" y="3206"/>
                      </a:lnTo>
                      <a:lnTo>
                        <a:pt x="780" y="3214"/>
                      </a:lnTo>
                      <a:lnTo>
                        <a:pt x="773" y="3221"/>
                      </a:lnTo>
                      <a:lnTo>
                        <a:pt x="764" y="3228"/>
                      </a:lnTo>
                      <a:lnTo>
                        <a:pt x="755" y="3234"/>
                      </a:lnTo>
                      <a:lnTo>
                        <a:pt x="746" y="3241"/>
                      </a:lnTo>
                      <a:lnTo>
                        <a:pt x="739" y="3247"/>
                      </a:lnTo>
                      <a:lnTo>
                        <a:pt x="731" y="3256"/>
                      </a:lnTo>
                      <a:lnTo>
                        <a:pt x="722" y="3265"/>
                      </a:lnTo>
                      <a:lnTo>
                        <a:pt x="715" y="3272"/>
                      </a:lnTo>
                      <a:lnTo>
                        <a:pt x="706" y="3279"/>
                      </a:lnTo>
                      <a:lnTo>
                        <a:pt x="702" y="3282"/>
                      </a:lnTo>
                      <a:lnTo>
                        <a:pt x="698" y="3284"/>
                      </a:lnTo>
                      <a:lnTo>
                        <a:pt x="693" y="3285"/>
                      </a:lnTo>
                      <a:lnTo>
                        <a:pt x="688" y="3286"/>
                      </a:lnTo>
                      <a:lnTo>
                        <a:pt x="677" y="3286"/>
                      </a:lnTo>
                      <a:lnTo>
                        <a:pt x="667" y="3285"/>
                      </a:lnTo>
                      <a:lnTo>
                        <a:pt x="658" y="3282"/>
                      </a:lnTo>
                      <a:lnTo>
                        <a:pt x="648" y="3278"/>
                      </a:lnTo>
                      <a:lnTo>
                        <a:pt x="631" y="3268"/>
                      </a:lnTo>
                      <a:lnTo>
                        <a:pt x="612" y="3257"/>
                      </a:lnTo>
                      <a:lnTo>
                        <a:pt x="512" y="3240"/>
                      </a:lnTo>
                      <a:lnTo>
                        <a:pt x="512" y="3240"/>
                      </a:lnTo>
                      <a:lnTo>
                        <a:pt x="491" y="3235"/>
                      </a:lnTo>
                      <a:lnTo>
                        <a:pt x="475" y="3233"/>
                      </a:lnTo>
                      <a:lnTo>
                        <a:pt x="459" y="3232"/>
                      </a:lnTo>
                      <a:lnTo>
                        <a:pt x="438" y="3229"/>
                      </a:lnTo>
                      <a:lnTo>
                        <a:pt x="423" y="3229"/>
                      </a:lnTo>
                      <a:lnTo>
                        <a:pt x="403" y="3229"/>
                      </a:lnTo>
                      <a:lnTo>
                        <a:pt x="394" y="3228"/>
                      </a:lnTo>
                      <a:lnTo>
                        <a:pt x="388" y="3225"/>
                      </a:lnTo>
                      <a:lnTo>
                        <a:pt x="385" y="3222"/>
                      </a:lnTo>
                      <a:lnTo>
                        <a:pt x="385" y="3220"/>
                      </a:lnTo>
                      <a:lnTo>
                        <a:pt x="386" y="3217"/>
                      </a:lnTo>
                      <a:lnTo>
                        <a:pt x="389" y="3213"/>
                      </a:lnTo>
                      <a:lnTo>
                        <a:pt x="394" y="3204"/>
                      </a:lnTo>
                      <a:lnTo>
                        <a:pt x="396" y="3198"/>
                      </a:lnTo>
                      <a:lnTo>
                        <a:pt x="395" y="3191"/>
                      </a:lnTo>
                      <a:lnTo>
                        <a:pt x="393" y="3183"/>
                      </a:lnTo>
                      <a:lnTo>
                        <a:pt x="391" y="3175"/>
                      </a:lnTo>
                      <a:lnTo>
                        <a:pt x="390" y="3170"/>
                      </a:lnTo>
                      <a:lnTo>
                        <a:pt x="390" y="3163"/>
                      </a:lnTo>
                      <a:lnTo>
                        <a:pt x="391" y="3158"/>
                      </a:lnTo>
                      <a:lnTo>
                        <a:pt x="394" y="3152"/>
                      </a:lnTo>
                      <a:lnTo>
                        <a:pt x="397" y="3148"/>
                      </a:lnTo>
                      <a:lnTo>
                        <a:pt x="402" y="3144"/>
                      </a:lnTo>
                      <a:lnTo>
                        <a:pt x="407" y="3139"/>
                      </a:lnTo>
                      <a:lnTo>
                        <a:pt x="420" y="3130"/>
                      </a:lnTo>
                      <a:lnTo>
                        <a:pt x="432" y="3120"/>
                      </a:lnTo>
                      <a:lnTo>
                        <a:pt x="443" y="3108"/>
                      </a:lnTo>
                      <a:lnTo>
                        <a:pt x="453" y="3095"/>
                      </a:lnTo>
                      <a:lnTo>
                        <a:pt x="458" y="3089"/>
                      </a:lnTo>
                      <a:lnTo>
                        <a:pt x="461" y="3082"/>
                      </a:lnTo>
                      <a:lnTo>
                        <a:pt x="464" y="3076"/>
                      </a:lnTo>
                      <a:lnTo>
                        <a:pt x="465" y="3070"/>
                      </a:lnTo>
                      <a:lnTo>
                        <a:pt x="465" y="3065"/>
                      </a:lnTo>
                      <a:lnTo>
                        <a:pt x="465" y="3059"/>
                      </a:lnTo>
                      <a:lnTo>
                        <a:pt x="464" y="3054"/>
                      </a:lnTo>
                      <a:lnTo>
                        <a:pt x="462" y="3049"/>
                      </a:lnTo>
                      <a:lnTo>
                        <a:pt x="457" y="3039"/>
                      </a:lnTo>
                      <a:lnTo>
                        <a:pt x="449" y="3030"/>
                      </a:lnTo>
                      <a:lnTo>
                        <a:pt x="440" y="3021"/>
                      </a:lnTo>
                      <a:lnTo>
                        <a:pt x="430" y="3011"/>
                      </a:lnTo>
                      <a:lnTo>
                        <a:pt x="424" y="3005"/>
                      </a:lnTo>
                      <a:lnTo>
                        <a:pt x="420" y="3000"/>
                      </a:lnTo>
                      <a:lnTo>
                        <a:pt x="417" y="2996"/>
                      </a:lnTo>
                      <a:lnTo>
                        <a:pt x="415" y="2990"/>
                      </a:lnTo>
                      <a:lnTo>
                        <a:pt x="411" y="2978"/>
                      </a:lnTo>
                      <a:lnTo>
                        <a:pt x="407" y="2963"/>
                      </a:lnTo>
                      <a:lnTo>
                        <a:pt x="403" y="2948"/>
                      </a:lnTo>
                      <a:lnTo>
                        <a:pt x="396" y="2935"/>
                      </a:lnTo>
                      <a:lnTo>
                        <a:pt x="390" y="2923"/>
                      </a:lnTo>
                      <a:lnTo>
                        <a:pt x="383" y="2908"/>
                      </a:lnTo>
                      <a:lnTo>
                        <a:pt x="376" y="2888"/>
                      </a:lnTo>
                      <a:lnTo>
                        <a:pt x="371" y="2869"/>
                      </a:lnTo>
                      <a:lnTo>
                        <a:pt x="368" y="2861"/>
                      </a:lnTo>
                      <a:lnTo>
                        <a:pt x="364" y="2853"/>
                      </a:lnTo>
                      <a:lnTo>
                        <a:pt x="358" y="2846"/>
                      </a:lnTo>
                      <a:lnTo>
                        <a:pt x="350" y="2838"/>
                      </a:lnTo>
                      <a:lnTo>
                        <a:pt x="350" y="2838"/>
                      </a:lnTo>
                      <a:lnTo>
                        <a:pt x="354" y="2829"/>
                      </a:lnTo>
                      <a:lnTo>
                        <a:pt x="357" y="2822"/>
                      </a:lnTo>
                      <a:lnTo>
                        <a:pt x="359" y="2813"/>
                      </a:lnTo>
                      <a:lnTo>
                        <a:pt x="362" y="2803"/>
                      </a:lnTo>
                      <a:lnTo>
                        <a:pt x="364" y="2795"/>
                      </a:lnTo>
                      <a:lnTo>
                        <a:pt x="364" y="2786"/>
                      </a:lnTo>
                      <a:lnTo>
                        <a:pt x="364" y="2778"/>
                      </a:lnTo>
                      <a:lnTo>
                        <a:pt x="362" y="2768"/>
                      </a:lnTo>
                      <a:lnTo>
                        <a:pt x="361" y="2757"/>
                      </a:lnTo>
                      <a:lnTo>
                        <a:pt x="361" y="2746"/>
                      </a:lnTo>
                      <a:lnTo>
                        <a:pt x="362" y="2735"/>
                      </a:lnTo>
                      <a:lnTo>
                        <a:pt x="364" y="2724"/>
                      </a:lnTo>
                      <a:lnTo>
                        <a:pt x="370" y="2702"/>
                      </a:lnTo>
                      <a:lnTo>
                        <a:pt x="379" y="2681"/>
                      </a:lnTo>
                      <a:lnTo>
                        <a:pt x="380" y="2676"/>
                      </a:lnTo>
                      <a:lnTo>
                        <a:pt x="381" y="2670"/>
                      </a:lnTo>
                      <a:lnTo>
                        <a:pt x="381" y="2663"/>
                      </a:lnTo>
                      <a:lnTo>
                        <a:pt x="381" y="2655"/>
                      </a:lnTo>
                      <a:lnTo>
                        <a:pt x="380" y="2649"/>
                      </a:lnTo>
                      <a:lnTo>
                        <a:pt x="380" y="2643"/>
                      </a:lnTo>
                      <a:lnTo>
                        <a:pt x="380" y="2636"/>
                      </a:lnTo>
                      <a:lnTo>
                        <a:pt x="381" y="2630"/>
                      </a:lnTo>
                      <a:lnTo>
                        <a:pt x="383" y="2609"/>
                      </a:lnTo>
                      <a:lnTo>
                        <a:pt x="382" y="2591"/>
                      </a:lnTo>
                      <a:lnTo>
                        <a:pt x="381" y="2571"/>
                      </a:lnTo>
                      <a:lnTo>
                        <a:pt x="380" y="2551"/>
                      </a:lnTo>
                      <a:lnTo>
                        <a:pt x="381" y="2531"/>
                      </a:lnTo>
                      <a:lnTo>
                        <a:pt x="382" y="2512"/>
                      </a:lnTo>
                      <a:lnTo>
                        <a:pt x="383" y="2502"/>
                      </a:lnTo>
                      <a:lnTo>
                        <a:pt x="383" y="2492"/>
                      </a:lnTo>
                      <a:lnTo>
                        <a:pt x="382" y="2484"/>
                      </a:lnTo>
                      <a:lnTo>
                        <a:pt x="380" y="2474"/>
                      </a:lnTo>
                      <a:lnTo>
                        <a:pt x="376" y="2464"/>
                      </a:lnTo>
                      <a:lnTo>
                        <a:pt x="368" y="2454"/>
                      </a:lnTo>
                      <a:lnTo>
                        <a:pt x="365" y="2447"/>
                      </a:lnTo>
                      <a:lnTo>
                        <a:pt x="362" y="2442"/>
                      </a:lnTo>
                      <a:lnTo>
                        <a:pt x="359" y="2437"/>
                      </a:lnTo>
                      <a:lnTo>
                        <a:pt x="358" y="2432"/>
                      </a:lnTo>
                      <a:lnTo>
                        <a:pt x="359" y="2414"/>
                      </a:lnTo>
                      <a:lnTo>
                        <a:pt x="358" y="2402"/>
                      </a:lnTo>
                      <a:lnTo>
                        <a:pt x="356" y="2397"/>
                      </a:lnTo>
                      <a:lnTo>
                        <a:pt x="353" y="2392"/>
                      </a:lnTo>
                      <a:lnTo>
                        <a:pt x="348" y="2385"/>
                      </a:lnTo>
                      <a:lnTo>
                        <a:pt x="340" y="2377"/>
                      </a:lnTo>
                      <a:lnTo>
                        <a:pt x="335" y="2362"/>
                      </a:lnTo>
                      <a:lnTo>
                        <a:pt x="329" y="2344"/>
                      </a:lnTo>
                      <a:lnTo>
                        <a:pt x="322" y="2328"/>
                      </a:lnTo>
                      <a:lnTo>
                        <a:pt x="317" y="2316"/>
                      </a:lnTo>
                      <a:lnTo>
                        <a:pt x="316" y="2307"/>
                      </a:lnTo>
                      <a:lnTo>
                        <a:pt x="317" y="2297"/>
                      </a:lnTo>
                      <a:lnTo>
                        <a:pt x="319" y="2288"/>
                      </a:lnTo>
                      <a:lnTo>
                        <a:pt x="322" y="2277"/>
                      </a:lnTo>
                      <a:lnTo>
                        <a:pt x="324" y="2266"/>
                      </a:lnTo>
                      <a:lnTo>
                        <a:pt x="325" y="2250"/>
                      </a:lnTo>
                      <a:lnTo>
                        <a:pt x="325" y="2243"/>
                      </a:lnTo>
                      <a:lnTo>
                        <a:pt x="326" y="2235"/>
                      </a:lnTo>
                      <a:lnTo>
                        <a:pt x="327" y="2229"/>
                      </a:lnTo>
                      <a:lnTo>
                        <a:pt x="329" y="2221"/>
                      </a:lnTo>
                      <a:lnTo>
                        <a:pt x="336" y="2207"/>
                      </a:lnTo>
                      <a:lnTo>
                        <a:pt x="343" y="2195"/>
                      </a:lnTo>
                      <a:lnTo>
                        <a:pt x="344" y="2187"/>
                      </a:lnTo>
                      <a:lnTo>
                        <a:pt x="344" y="2178"/>
                      </a:lnTo>
                      <a:lnTo>
                        <a:pt x="345" y="2171"/>
                      </a:lnTo>
                      <a:lnTo>
                        <a:pt x="344" y="2163"/>
                      </a:lnTo>
                      <a:lnTo>
                        <a:pt x="343" y="2157"/>
                      </a:lnTo>
                      <a:lnTo>
                        <a:pt x="341" y="2149"/>
                      </a:lnTo>
                      <a:lnTo>
                        <a:pt x="338" y="2141"/>
                      </a:lnTo>
                      <a:lnTo>
                        <a:pt x="335" y="2134"/>
                      </a:lnTo>
                      <a:lnTo>
                        <a:pt x="331" y="2123"/>
                      </a:lnTo>
                      <a:lnTo>
                        <a:pt x="327" y="2113"/>
                      </a:lnTo>
                      <a:lnTo>
                        <a:pt x="325" y="2109"/>
                      </a:lnTo>
                      <a:lnTo>
                        <a:pt x="323" y="2104"/>
                      </a:lnTo>
                      <a:lnTo>
                        <a:pt x="319" y="2099"/>
                      </a:lnTo>
                      <a:lnTo>
                        <a:pt x="316" y="2096"/>
                      </a:lnTo>
                      <a:lnTo>
                        <a:pt x="305" y="2086"/>
                      </a:lnTo>
                      <a:lnTo>
                        <a:pt x="297" y="2078"/>
                      </a:lnTo>
                      <a:lnTo>
                        <a:pt x="288" y="2068"/>
                      </a:lnTo>
                      <a:lnTo>
                        <a:pt x="281" y="2058"/>
                      </a:lnTo>
                      <a:lnTo>
                        <a:pt x="275" y="2047"/>
                      </a:lnTo>
                      <a:lnTo>
                        <a:pt x="271" y="2036"/>
                      </a:lnTo>
                      <a:lnTo>
                        <a:pt x="270" y="2029"/>
                      </a:lnTo>
                      <a:lnTo>
                        <a:pt x="270" y="2023"/>
                      </a:lnTo>
                      <a:lnTo>
                        <a:pt x="270" y="2015"/>
                      </a:lnTo>
                      <a:lnTo>
                        <a:pt x="271" y="2007"/>
                      </a:lnTo>
                      <a:lnTo>
                        <a:pt x="271" y="2007"/>
                      </a:lnTo>
                      <a:lnTo>
                        <a:pt x="275" y="2004"/>
                      </a:lnTo>
                      <a:lnTo>
                        <a:pt x="281" y="2001"/>
                      </a:lnTo>
                      <a:lnTo>
                        <a:pt x="285" y="1997"/>
                      </a:lnTo>
                      <a:lnTo>
                        <a:pt x="289" y="1991"/>
                      </a:lnTo>
                      <a:lnTo>
                        <a:pt x="297" y="1980"/>
                      </a:lnTo>
                      <a:lnTo>
                        <a:pt x="303" y="1969"/>
                      </a:lnTo>
                      <a:lnTo>
                        <a:pt x="314" y="1943"/>
                      </a:lnTo>
                      <a:lnTo>
                        <a:pt x="324" y="1919"/>
                      </a:lnTo>
                      <a:lnTo>
                        <a:pt x="327" y="1909"/>
                      </a:lnTo>
                      <a:lnTo>
                        <a:pt x="328" y="1902"/>
                      </a:lnTo>
                      <a:lnTo>
                        <a:pt x="328" y="1894"/>
                      </a:lnTo>
                      <a:lnTo>
                        <a:pt x="327" y="1887"/>
                      </a:lnTo>
                      <a:lnTo>
                        <a:pt x="325" y="1880"/>
                      </a:lnTo>
                      <a:lnTo>
                        <a:pt x="322" y="1875"/>
                      </a:lnTo>
                      <a:lnTo>
                        <a:pt x="317" y="1869"/>
                      </a:lnTo>
                      <a:lnTo>
                        <a:pt x="313" y="1864"/>
                      </a:lnTo>
                      <a:lnTo>
                        <a:pt x="303" y="1854"/>
                      </a:lnTo>
                      <a:lnTo>
                        <a:pt x="292" y="1845"/>
                      </a:lnTo>
                      <a:lnTo>
                        <a:pt x="287" y="1840"/>
                      </a:lnTo>
                      <a:lnTo>
                        <a:pt x="282" y="1835"/>
                      </a:lnTo>
                      <a:lnTo>
                        <a:pt x="276" y="1829"/>
                      </a:lnTo>
                      <a:lnTo>
                        <a:pt x="272" y="1823"/>
                      </a:lnTo>
                      <a:lnTo>
                        <a:pt x="268" y="1813"/>
                      </a:lnTo>
                      <a:lnTo>
                        <a:pt x="265" y="1803"/>
                      </a:lnTo>
                      <a:lnTo>
                        <a:pt x="264" y="1795"/>
                      </a:lnTo>
                      <a:lnTo>
                        <a:pt x="264" y="1786"/>
                      </a:lnTo>
                      <a:lnTo>
                        <a:pt x="265" y="1777"/>
                      </a:lnTo>
                      <a:lnTo>
                        <a:pt x="267" y="1769"/>
                      </a:lnTo>
                      <a:lnTo>
                        <a:pt x="267" y="1760"/>
                      </a:lnTo>
                      <a:lnTo>
                        <a:pt x="265" y="1752"/>
                      </a:lnTo>
                      <a:lnTo>
                        <a:pt x="264" y="1749"/>
                      </a:lnTo>
                      <a:lnTo>
                        <a:pt x="263" y="1747"/>
                      </a:lnTo>
                      <a:lnTo>
                        <a:pt x="261" y="1745"/>
                      </a:lnTo>
                      <a:lnTo>
                        <a:pt x="259" y="1745"/>
                      </a:lnTo>
                      <a:lnTo>
                        <a:pt x="254" y="1744"/>
                      </a:lnTo>
                      <a:lnTo>
                        <a:pt x="247" y="1744"/>
                      </a:lnTo>
                      <a:lnTo>
                        <a:pt x="232" y="1748"/>
                      </a:lnTo>
                      <a:lnTo>
                        <a:pt x="215" y="1753"/>
                      </a:lnTo>
                      <a:lnTo>
                        <a:pt x="206" y="1754"/>
                      </a:lnTo>
                      <a:lnTo>
                        <a:pt x="197" y="1755"/>
                      </a:lnTo>
                      <a:lnTo>
                        <a:pt x="190" y="1754"/>
                      </a:lnTo>
                      <a:lnTo>
                        <a:pt x="182" y="1752"/>
                      </a:lnTo>
                      <a:lnTo>
                        <a:pt x="179" y="1749"/>
                      </a:lnTo>
                      <a:lnTo>
                        <a:pt x="176" y="1747"/>
                      </a:lnTo>
                      <a:lnTo>
                        <a:pt x="174" y="1745"/>
                      </a:lnTo>
                      <a:lnTo>
                        <a:pt x="172" y="1741"/>
                      </a:lnTo>
                      <a:lnTo>
                        <a:pt x="169" y="1737"/>
                      </a:lnTo>
                      <a:lnTo>
                        <a:pt x="168" y="1732"/>
                      </a:lnTo>
                      <a:lnTo>
                        <a:pt x="167" y="1727"/>
                      </a:lnTo>
                      <a:lnTo>
                        <a:pt x="167" y="1720"/>
                      </a:lnTo>
                      <a:lnTo>
                        <a:pt x="167" y="1712"/>
                      </a:lnTo>
                      <a:lnTo>
                        <a:pt x="169" y="1703"/>
                      </a:lnTo>
                      <a:lnTo>
                        <a:pt x="173" y="1695"/>
                      </a:lnTo>
                      <a:lnTo>
                        <a:pt x="176" y="1687"/>
                      </a:lnTo>
                      <a:lnTo>
                        <a:pt x="180" y="1679"/>
                      </a:lnTo>
                      <a:lnTo>
                        <a:pt x="183" y="1672"/>
                      </a:lnTo>
                      <a:lnTo>
                        <a:pt x="187" y="1663"/>
                      </a:lnTo>
                      <a:lnTo>
                        <a:pt x="189" y="1654"/>
                      </a:lnTo>
                      <a:lnTo>
                        <a:pt x="184" y="1648"/>
                      </a:lnTo>
                      <a:lnTo>
                        <a:pt x="178" y="1642"/>
                      </a:lnTo>
                      <a:lnTo>
                        <a:pt x="172" y="1637"/>
                      </a:lnTo>
                      <a:lnTo>
                        <a:pt x="164" y="1633"/>
                      </a:lnTo>
                      <a:lnTo>
                        <a:pt x="157" y="1627"/>
                      </a:lnTo>
                      <a:lnTo>
                        <a:pt x="152" y="1622"/>
                      </a:lnTo>
                      <a:lnTo>
                        <a:pt x="150" y="1619"/>
                      </a:lnTo>
                      <a:lnTo>
                        <a:pt x="148" y="1614"/>
                      </a:lnTo>
                      <a:lnTo>
                        <a:pt x="147" y="1611"/>
                      </a:lnTo>
                      <a:lnTo>
                        <a:pt x="147" y="1607"/>
                      </a:lnTo>
                      <a:lnTo>
                        <a:pt x="148" y="1591"/>
                      </a:lnTo>
                      <a:lnTo>
                        <a:pt x="151" y="1570"/>
                      </a:lnTo>
                      <a:lnTo>
                        <a:pt x="152" y="1560"/>
                      </a:lnTo>
                      <a:lnTo>
                        <a:pt x="153" y="1551"/>
                      </a:lnTo>
                      <a:lnTo>
                        <a:pt x="153" y="1543"/>
                      </a:lnTo>
                      <a:lnTo>
                        <a:pt x="151" y="1538"/>
                      </a:lnTo>
                      <a:lnTo>
                        <a:pt x="148" y="1532"/>
                      </a:lnTo>
                      <a:lnTo>
                        <a:pt x="141" y="1527"/>
                      </a:lnTo>
                      <a:lnTo>
                        <a:pt x="135" y="1524"/>
                      </a:lnTo>
                      <a:lnTo>
                        <a:pt x="127" y="1519"/>
                      </a:lnTo>
                      <a:lnTo>
                        <a:pt x="110" y="1514"/>
                      </a:lnTo>
                      <a:lnTo>
                        <a:pt x="93" y="1509"/>
                      </a:lnTo>
                      <a:lnTo>
                        <a:pt x="84" y="1505"/>
                      </a:lnTo>
                      <a:lnTo>
                        <a:pt x="75" y="1502"/>
                      </a:lnTo>
                      <a:lnTo>
                        <a:pt x="68" y="1498"/>
                      </a:lnTo>
                      <a:lnTo>
                        <a:pt x="60" y="1493"/>
                      </a:lnTo>
                      <a:lnTo>
                        <a:pt x="55" y="1488"/>
                      </a:lnTo>
                      <a:lnTo>
                        <a:pt x="51" y="1480"/>
                      </a:lnTo>
                      <a:lnTo>
                        <a:pt x="48" y="1473"/>
                      </a:lnTo>
                      <a:lnTo>
                        <a:pt x="47" y="1463"/>
                      </a:lnTo>
                      <a:lnTo>
                        <a:pt x="46" y="1461"/>
                      </a:lnTo>
                      <a:lnTo>
                        <a:pt x="44" y="1458"/>
                      </a:lnTo>
                      <a:lnTo>
                        <a:pt x="42" y="1455"/>
                      </a:lnTo>
                      <a:lnTo>
                        <a:pt x="38" y="1451"/>
                      </a:lnTo>
                      <a:lnTo>
                        <a:pt x="29" y="1445"/>
                      </a:lnTo>
                      <a:lnTo>
                        <a:pt x="19" y="1439"/>
                      </a:lnTo>
                      <a:lnTo>
                        <a:pt x="11" y="1433"/>
                      </a:lnTo>
                      <a:lnTo>
                        <a:pt x="3" y="1428"/>
                      </a:lnTo>
                      <a:lnTo>
                        <a:pt x="1" y="1424"/>
                      </a:lnTo>
                      <a:lnTo>
                        <a:pt x="0" y="1421"/>
                      </a:lnTo>
                      <a:lnTo>
                        <a:pt x="1" y="1418"/>
                      </a:lnTo>
                      <a:lnTo>
                        <a:pt x="3" y="1415"/>
                      </a:lnTo>
                      <a:lnTo>
                        <a:pt x="7" y="1409"/>
                      </a:lnTo>
                      <a:lnTo>
                        <a:pt x="12" y="1403"/>
                      </a:lnTo>
                      <a:lnTo>
                        <a:pt x="15" y="1396"/>
                      </a:lnTo>
                      <a:lnTo>
                        <a:pt x="18" y="1389"/>
                      </a:lnTo>
                      <a:lnTo>
                        <a:pt x="25" y="1375"/>
                      </a:lnTo>
                      <a:lnTo>
                        <a:pt x="31" y="1361"/>
                      </a:lnTo>
                      <a:lnTo>
                        <a:pt x="34" y="1354"/>
                      </a:lnTo>
                      <a:lnTo>
                        <a:pt x="38" y="1348"/>
                      </a:lnTo>
                      <a:lnTo>
                        <a:pt x="41" y="1342"/>
                      </a:lnTo>
                      <a:lnTo>
                        <a:pt x="45" y="1337"/>
                      </a:lnTo>
                      <a:lnTo>
                        <a:pt x="51" y="1332"/>
                      </a:lnTo>
                      <a:lnTo>
                        <a:pt x="56" y="1329"/>
                      </a:lnTo>
                      <a:lnTo>
                        <a:pt x="62" y="1326"/>
                      </a:lnTo>
                      <a:lnTo>
                        <a:pt x="70" y="1324"/>
                      </a:lnTo>
                      <a:lnTo>
                        <a:pt x="134" y="1314"/>
                      </a:lnTo>
                      <a:lnTo>
                        <a:pt x="345" y="1270"/>
                      </a:lnTo>
                      <a:lnTo>
                        <a:pt x="345" y="1269"/>
                      </a:lnTo>
                      <a:lnTo>
                        <a:pt x="344" y="1268"/>
                      </a:lnTo>
                      <a:lnTo>
                        <a:pt x="344" y="1262"/>
                      </a:lnTo>
                      <a:lnTo>
                        <a:pt x="342" y="1257"/>
                      </a:lnTo>
                      <a:lnTo>
                        <a:pt x="340" y="1251"/>
                      </a:lnTo>
                      <a:lnTo>
                        <a:pt x="337" y="1245"/>
                      </a:lnTo>
                      <a:lnTo>
                        <a:pt x="329" y="1233"/>
                      </a:lnTo>
                      <a:lnTo>
                        <a:pt x="321" y="1220"/>
                      </a:lnTo>
                      <a:lnTo>
                        <a:pt x="312" y="1206"/>
                      </a:lnTo>
                      <a:lnTo>
                        <a:pt x="304" y="1193"/>
                      </a:lnTo>
                      <a:lnTo>
                        <a:pt x="301" y="1187"/>
                      </a:lnTo>
                      <a:lnTo>
                        <a:pt x="299" y="1180"/>
                      </a:lnTo>
                      <a:lnTo>
                        <a:pt x="297" y="1175"/>
                      </a:lnTo>
                      <a:lnTo>
                        <a:pt x="297" y="1169"/>
                      </a:lnTo>
                      <a:lnTo>
                        <a:pt x="296" y="1155"/>
                      </a:lnTo>
                      <a:lnTo>
                        <a:pt x="295" y="1142"/>
                      </a:lnTo>
                      <a:lnTo>
                        <a:pt x="292" y="1133"/>
                      </a:lnTo>
                      <a:lnTo>
                        <a:pt x="289" y="1124"/>
                      </a:lnTo>
                      <a:lnTo>
                        <a:pt x="286" y="1116"/>
                      </a:lnTo>
                      <a:lnTo>
                        <a:pt x="281" y="1110"/>
                      </a:lnTo>
                      <a:lnTo>
                        <a:pt x="276" y="1105"/>
                      </a:lnTo>
                      <a:lnTo>
                        <a:pt x="271" y="1099"/>
                      </a:lnTo>
                      <a:lnTo>
                        <a:pt x="258" y="1089"/>
                      </a:lnTo>
                      <a:lnTo>
                        <a:pt x="245" y="1079"/>
                      </a:lnTo>
                      <a:lnTo>
                        <a:pt x="238" y="1072"/>
                      </a:lnTo>
                      <a:lnTo>
                        <a:pt x="231" y="1065"/>
                      </a:lnTo>
                      <a:lnTo>
                        <a:pt x="224" y="1056"/>
                      </a:lnTo>
                      <a:lnTo>
                        <a:pt x="218" y="1045"/>
                      </a:lnTo>
                      <a:lnTo>
                        <a:pt x="210" y="1038"/>
                      </a:lnTo>
                      <a:lnTo>
                        <a:pt x="204" y="1028"/>
                      </a:lnTo>
                      <a:lnTo>
                        <a:pt x="197" y="1019"/>
                      </a:lnTo>
                      <a:lnTo>
                        <a:pt x="192" y="1010"/>
                      </a:lnTo>
                      <a:lnTo>
                        <a:pt x="186" y="1001"/>
                      </a:lnTo>
                      <a:lnTo>
                        <a:pt x="180" y="991"/>
                      </a:lnTo>
                      <a:lnTo>
                        <a:pt x="174" y="983"/>
                      </a:lnTo>
                      <a:lnTo>
                        <a:pt x="166" y="975"/>
                      </a:lnTo>
                      <a:lnTo>
                        <a:pt x="152" y="964"/>
                      </a:lnTo>
                      <a:lnTo>
                        <a:pt x="139" y="956"/>
                      </a:lnTo>
                      <a:lnTo>
                        <a:pt x="132" y="950"/>
                      </a:lnTo>
                      <a:lnTo>
                        <a:pt x="125" y="945"/>
                      </a:lnTo>
                      <a:lnTo>
                        <a:pt x="119" y="939"/>
                      </a:lnTo>
                      <a:lnTo>
                        <a:pt x="112" y="932"/>
                      </a:lnTo>
                      <a:lnTo>
                        <a:pt x="102" y="920"/>
                      </a:lnTo>
                      <a:lnTo>
                        <a:pt x="92" y="905"/>
                      </a:lnTo>
                      <a:lnTo>
                        <a:pt x="80" y="889"/>
                      </a:lnTo>
                      <a:lnTo>
                        <a:pt x="69" y="870"/>
                      </a:lnTo>
                      <a:lnTo>
                        <a:pt x="65" y="862"/>
                      </a:lnTo>
                      <a:lnTo>
                        <a:pt x="60" y="853"/>
                      </a:lnTo>
                      <a:lnTo>
                        <a:pt x="56" y="844"/>
                      </a:lnTo>
                      <a:lnTo>
                        <a:pt x="54" y="836"/>
                      </a:lnTo>
                      <a:lnTo>
                        <a:pt x="53" y="828"/>
                      </a:lnTo>
                      <a:lnTo>
                        <a:pt x="52" y="819"/>
                      </a:lnTo>
                      <a:lnTo>
                        <a:pt x="53" y="813"/>
                      </a:lnTo>
                      <a:lnTo>
                        <a:pt x="55" y="807"/>
                      </a:lnTo>
                      <a:lnTo>
                        <a:pt x="59" y="796"/>
                      </a:lnTo>
                      <a:lnTo>
                        <a:pt x="62" y="785"/>
                      </a:lnTo>
                      <a:lnTo>
                        <a:pt x="64" y="774"/>
                      </a:lnTo>
                      <a:lnTo>
                        <a:pt x="66" y="763"/>
                      </a:lnTo>
                      <a:lnTo>
                        <a:pt x="67" y="741"/>
                      </a:lnTo>
                      <a:lnTo>
                        <a:pt x="70" y="719"/>
                      </a:lnTo>
                      <a:lnTo>
                        <a:pt x="73" y="704"/>
                      </a:lnTo>
                      <a:lnTo>
                        <a:pt x="78" y="690"/>
                      </a:lnTo>
                      <a:lnTo>
                        <a:pt x="84" y="678"/>
                      </a:lnTo>
                      <a:lnTo>
                        <a:pt x="91" y="667"/>
                      </a:lnTo>
                      <a:lnTo>
                        <a:pt x="98" y="657"/>
                      </a:lnTo>
                      <a:lnTo>
                        <a:pt x="107" y="648"/>
                      </a:lnTo>
                      <a:lnTo>
                        <a:pt x="118" y="638"/>
                      </a:lnTo>
                      <a:lnTo>
                        <a:pt x="129" y="628"/>
                      </a:lnTo>
                      <a:lnTo>
                        <a:pt x="137" y="622"/>
                      </a:lnTo>
                      <a:lnTo>
                        <a:pt x="143" y="614"/>
                      </a:lnTo>
                      <a:lnTo>
                        <a:pt x="150" y="607"/>
                      </a:lnTo>
                      <a:lnTo>
                        <a:pt x="155" y="598"/>
                      </a:lnTo>
                      <a:lnTo>
                        <a:pt x="164" y="580"/>
                      </a:lnTo>
                      <a:lnTo>
                        <a:pt x="174" y="561"/>
                      </a:lnTo>
                      <a:lnTo>
                        <a:pt x="183" y="543"/>
                      </a:lnTo>
                      <a:lnTo>
                        <a:pt x="194" y="526"/>
                      </a:lnTo>
                      <a:lnTo>
                        <a:pt x="200" y="518"/>
                      </a:lnTo>
                      <a:lnTo>
                        <a:pt x="207" y="512"/>
                      </a:lnTo>
                      <a:lnTo>
                        <a:pt x="215" y="505"/>
                      </a:lnTo>
                      <a:lnTo>
                        <a:pt x="223" y="500"/>
                      </a:lnTo>
                      <a:lnTo>
                        <a:pt x="230" y="498"/>
                      </a:lnTo>
                      <a:lnTo>
                        <a:pt x="236" y="495"/>
                      </a:lnTo>
                      <a:lnTo>
                        <a:pt x="243" y="494"/>
                      </a:lnTo>
                      <a:lnTo>
                        <a:pt x="250" y="493"/>
                      </a:lnTo>
                      <a:lnTo>
                        <a:pt x="265" y="492"/>
                      </a:lnTo>
                      <a:lnTo>
                        <a:pt x="281" y="491"/>
                      </a:lnTo>
                      <a:lnTo>
                        <a:pt x="296" y="491"/>
                      </a:lnTo>
                      <a:lnTo>
                        <a:pt x="309" y="490"/>
                      </a:lnTo>
                      <a:lnTo>
                        <a:pt x="315" y="489"/>
                      </a:lnTo>
                      <a:lnTo>
                        <a:pt x="322" y="487"/>
                      </a:lnTo>
                      <a:lnTo>
                        <a:pt x="326" y="486"/>
                      </a:lnTo>
                      <a:lnTo>
                        <a:pt x="330" y="483"/>
                      </a:lnTo>
                      <a:lnTo>
                        <a:pt x="343" y="477"/>
                      </a:lnTo>
                      <a:lnTo>
                        <a:pt x="359" y="471"/>
                      </a:lnTo>
                      <a:lnTo>
                        <a:pt x="375" y="462"/>
                      </a:lnTo>
                      <a:lnTo>
                        <a:pt x="385" y="454"/>
                      </a:lnTo>
                      <a:lnTo>
                        <a:pt x="390" y="451"/>
                      </a:lnTo>
                      <a:lnTo>
                        <a:pt x="394" y="449"/>
                      </a:lnTo>
                      <a:lnTo>
                        <a:pt x="398" y="448"/>
                      </a:lnTo>
                      <a:lnTo>
                        <a:pt x="404" y="448"/>
                      </a:lnTo>
                      <a:lnTo>
                        <a:pt x="415" y="449"/>
                      </a:lnTo>
                      <a:lnTo>
                        <a:pt x="424" y="449"/>
                      </a:lnTo>
                      <a:lnTo>
                        <a:pt x="431" y="448"/>
                      </a:lnTo>
                      <a:lnTo>
                        <a:pt x="436" y="446"/>
                      </a:lnTo>
                      <a:lnTo>
                        <a:pt x="439" y="444"/>
                      </a:lnTo>
                      <a:lnTo>
                        <a:pt x="442" y="441"/>
                      </a:lnTo>
                      <a:lnTo>
                        <a:pt x="445" y="436"/>
                      </a:lnTo>
                      <a:lnTo>
                        <a:pt x="447" y="430"/>
                      </a:lnTo>
                      <a:lnTo>
                        <a:pt x="448" y="427"/>
                      </a:lnTo>
                      <a:lnTo>
                        <a:pt x="450" y="424"/>
                      </a:lnTo>
                      <a:lnTo>
                        <a:pt x="452" y="422"/>
                      </a:lnTo>
                      <a:lnTo>
                        <a:pt x="455" y="420"/>
                      </a:lnTo>
                      <a:lnTo>
                        <a:pt x="459" y="419"/>
                      </a:lnTo>
                      <a:lnTo>
                        <a:pt x="464" y="418"/>
                      </a:lnTo>
                      <a:lnTo>
                        <a:pt x="471" y="417"/>
                      </a:lnTo>
                      <a:lnTo>
                        <a:pt x="478" y="418"/>
                      </a:lnTo>
                      <a:lnTo>
                        <a:pt x="486" y="417"/>
                      </a:lnTo>
                      <a:lnTo>
                        <a:pt x="491" y="414"/>
                      </a:lnTo>
                      <a:lnTo>
                        <a:pt x="496" y="410"/>
                      </a:lnTo>
                      <a:lnTo>
                        <a:pt x="500" y="406"/>
                      </a:lnTo>
                      <a:lnTo>
                        <a:pt x="504" y="394"/>
                      </a:lnTo>
                      <a:lnTo>
                        <a:pt x="510" y="382"/>
                      </a:lnTo>
                      <a:lnTo>
                        <a:pt x="511" y="380"/>
                      </a:lnTo>
                      <a:lnTo>
                        <a:pt x="514" y="378"/>
                      </a:lnTo>
                      <a:lnTo>
                        <a:pt x="518" y="377"/>
                      </a:lnTo>
                      <a:lnTo>
                        <a:pt x="524" y="377"/>
                      </a:lnTo>
                      <a:lnTo>
                        <a:pt x="536" y="377"/>
                      </a:lnTo>
                      <a:lnTo>
                        <a:pt x="548" y="379"/>
                      </a:lnTo>
                      <a:lnTo>
                        <a:pt x="560" y="379"/>
                      </a:lnTo>
                      <a:lnTo>
                        <a:pt x="571" y="378"/>
                      </a:lnTo>
                      <a:lnTo>
                        <a:pt x="575" y="377"/>
                      </a:lnTo>
                      <a:lnTo>
                        <a:pt x="579" y="375"/>
                      </a:lnTo>
                      <a:lnTo>
                        <a:pt x="581" y="370"/>
                      </a:lnTo>
                      <a:lnTo>
                        <a:pt x="581" y="366"/>
                      </a:lnTo>
                      <a:lnTo>
                        <a:pt x="581" y="355"/>
                      </a:lnTo>
                      <a:lnTo>
                        <a:pt x="579" y="343"/>
                      </a:lnTo>
                      <a:lnTo>
                        <a:pt x="574" y="332"/>
                      </a:lnTo>
                      <a:lnTo>
                        <a:pt x="569" y="323"/>
                      </a:lnTo>
                      <a:lnTo>
                        <a:pt x="563" y="314"/>
                      </a:lnTo>
                      <a:lnTo>
                        <a:pt x="555" y="306"/>
                      </a:lnTo>
                      <a:lnTo>
                        <a:pt x="550" y="303"/>
                      </a:lnTo>
                      <a:lnTo>
                        <a:pt x="544" y="301"/>
                      </a:lnTo>
                      <a:lnTo>
                        <a:pt x="539" y="299"/>
                      </a:lnTo>
                      <a:lnTo>
                        <a:pt x="533" y="297"/>
                      </a:lnTo>
                      <a:lnTo>
                        <a:pt x="534" y="287"/>
                      </a:lnTo>
                      <a:lnTo>
                        <a:pt x="537" y="276"/>
                      </a:lnTo>
                      <a:lnTo>
                        <a:pt x="540" y="267"/>
                      </a:lnTo>
                      <a:lnTo>
                        <a:pt x="543" y="257"/>
                      </a:lnTo>
                      <a:lnTo>
                        <a:pt x="545" y="251"/>
                      </a:lnTo>
                      <a:lnTo>
                        <a:pt x="546" y="247"/>
                      </a:lnTo>
                      <a:lnTo>
                        <a:pt x="546" y="243"/>
                      </a:lnTo>
                      <a:lnTo>
                        <a:pt x="546" y="240"/>
                      </a:lnTo>
                      <a:lnTo>
                        <a:pt x="544" y="234"/>
                      </a:lnTo>
                      <a:lnTo>
                        <a:pt x="541" y="231"/>
                      </a:lnTo>
                      <a:lnTo>
                        <a:pt x="537" y="229"/>
                      </a:lnTo>
                      <a:lnTo>
                        <a:pt x="532" y="227"/>
                      </a:lnTo>
                      <a:lnTo>
                        <a:pt x="529" y="223"/>
                      </a:lnTo>
                      <a:lnTo>
                        <a:pt x="527" y="220"/>
                      </a:lnTo>
                      <a:lnTo>
                        <a:pt x="526" y="220"/>
                      </a:lnTo>
                      <a:lnTo>
                        <a:pt x="526" y="219"/>
                      </a:lnTo>
                      <a:lnTo>
                        <a:pt x="526" y="218"/>
                      </a:lnTo>
                      <a:lnTo>
                        <a:pt x="527" y="216"/>
                      </a:lnTo>
                      <a:lnTo>
                        <a:pt x="529" y="213"/>
                      </a:lnTo>
                      <a:lnTo>
                        <a:pt x="532" y="208"/>
                      </a:lnTo>
                      <a:lnTo>
                        <a:pt x="540" y="201"/>
                      </a:lnTo>
                      <a:lnTo>
                        <a:pt x="545" y="194"/>
                      </a:lnTo>
                      <a:lnTo>
                        <a:pt x="548" y="178"/>
                      </a:lnTo>
                      <a:lnTo>
                        <a:pt x="554" y="163"/>
                      </a:lnTo>
                      <a:lnTo>
                        <a:pt x="558" y="156"/>
                      </a:lnTo>
                      <a:lnTo>
                        <a:pt x="563" y="151"/>
                      </a:lnTo>
                      <a:lnTo>
                        <a:pt x="569" y="146"/>
                      </a:lnTo>
                      <a:lnTo>
                        <a:pt x="574" y="141"/>
                      </a:lnTo>
                      <a:lnTo>
                        <a:pt x="580" y="136"/>
                      </a:lnTo>
                      <a:lnTo>
                        <a:pt x="584" y="130"/>
                      </a:lnTo>
                      <a:lnTo>
                        <a:pt x="586" y="127"/>
                      </a:lnTo>
                      <a:lnTo>
                        <a:pt x="587" y="123"/>
                      </a:lnTo>
                      <a:lnTo>
                        <a:pt x="588" y="119"/>
                      </a:lnTo>
                      <a:lnTo>
                        <a:pt x="588" y="114"/>
                      </a:lnTo>
                      <a:lnTo>
                        <a:pt x="578" y="110"/>
                      </a:lnTo>
                      <a:lnTo>
                        <a:pt x="567" y="103"/>
                      </a:lnTo>
                      <a:lnTo>
                        <a:pt x="561" y="99"/>
                      </a:lnTo>
                      <a:lnTo>
                        <a:pt x="557" y="95"/>
                      </a:lnTo>
                      <a:lnTo>
                        <a:pt x="554" y="89"/>
                      </a:lnTo>
                      <a:lnTo>
                        <a:pt x="552" y="85"/>
                      </a:lnTo>
                      <a:lnTo>
                        <a:pt x="551" y="85"/>
                      </a:lnTo>
                      <a:lnTo>
                        <a:pt x="550" y="83"/>
                      </a:lnTo>
                      <a:lnTo>
                        <a:pt x="541" y="82"/>
                      </a:lnTo>
                      <a:lnTo>
                        <a:pt x="531" y="80"/>
                      </a:lnTo>
                      <a:lnTo>
                        <a:pt x="520" y="78"/>
                      </a:lnTo>
                      <a:lnTo>
                        <a:pt x="511" y="78"/>
                      </a:lnTo>
                      <a:lnTo>
                        <a:pt x="510" y="76"/>
                      </a:lnTo>
                      <a:lnTo>
                        <a:pt x="511" y="72"/>
                      </a:lnTo>
                      <a:lnTo>
                        <a:pt x="513" y="68"/>
                      </a:lnTo>
                      <a:lnTo>
                        <a:pt x="516" y="62"/>
                      </a:lnTo>
                      <a:lnTo>
                        <a:pt x="519" y="56"/>
                      </a:lnTo>
                      <a:lnTo>
                        <a:pt x="528" y="45"/>
                      </a:lnTo>
                      <a:lnTo>
                        <a:pt x="533" y="35"/>
                      </a:lnTo>
                      <a:lnTo>
                        <a:pt x="533" y="35"/>
                      </a:lnTo>
                      <a:lnTo>
                        <a:pt x="541" y="33"/>
                      </a:lnTo>
                      <a:lnTo>
                        <a:pt x="550" y="32"/>
                      </a:lnTo>
                      <a:lnTo>
                        <a:pt x="557" y="31"/>
                      </a:lnTo>
                      <a:lnTo>
                        <a:pt x="566" y="31"/>
                      </a:lnTo>
                      <a:lnTo>
                        <a:pt x="574" y="31"/>
                      </a:lnTo>
                      <a:lnTo>
                        <a:pt x="582" y="30"/>
                      </a:lnTo>
                      <a:lnTo>
                        <a:pt x="591" y="28"/>
                      </a:lnTo>
                      <a:lnTo>
                        <a:pt x="598" y="25"/>
                      </a:lnTo>
                      <a:lnTo>
                        <a:pt x="613" y="17"/>
                      </a:lnTo>
                      <a:lnTo>
                        <a:pt x="627" y="12"/>
                      </a:lnTo>
                      <a:lnTo>
                        <a:pt x="641" y="7"/>
                      </a:lnTo>
                      <a:lnTo>
                        <a:pt x="654" y="4"/>
                      </a:lnTo>
                      <a:lnTo>
                        <a:pt x="667" y="1"/>
                      </a:lnTo>
                      <a:lnTo>
                        <a:pt x="682" y="0"/>
                      </a:lnTo>
                      <a:lnTo>
                        <a:pt x="696" y="0"/>
                      </a:lnTo>
                      <a:lnTo>
                        <a:pt x="713" y="0"/>
                      </a:lnTo>
                      <a:lnTo>
                        <a:pt x="740" y="1"/>
                      </a:lnTo>
                      <a:lnTo>
                        <a:pt x="766" y="2"/>
                      </a:lnTo>
                      <a:lnTo>
                        <a:pt x="779" y="2"/>
                      </a:lnTo>
                      <a:lnTo>
                        <a:pt x="792" y="3"/>
                      </a:lnTo>
                      <a:lnTo>
                        <a:pt x="804" y="5"/>
                      </a:lnTo>
                      <a:lnTo>
                        <a:pt x="817" y="7"/>
                      </a:lnTo>
                      <a:lnTo>
                        <a:pt x="825" y="8"/>
                      </a:lnTo>
                      <a:lnTo>
                        <a:pt x="831" y="8"/>
                      </a:lnTo>
                      <a:lnTo>
                        <a:pt x="839" y="7"/>
                      </a:lnTo>
                      <a:lnTo>
                        <a:pt x="846" y="6"/>
                      </a:lnTo>
                      <a:lnTo>
                        <a:pt x="852" y="5"/>
                      </a:lnTo>
                      <a:lnTo>
                        <a:pt x="858" y="4"/>
                      </a:lnTo>
                      <a:lnTo>
                        <a:pt x="865" y="5"/>
                      </a:lnTo>
                      <a:lnTo>
                        <a:pt x="871" y="6"/>
                      </a:lnTo>
                      <a:lnTo>
                        <a:pt x="875" y="8"/>
                      </a:lnTo>
                      <a:lnTo>
                        <a:pt x="877" y="11"/>
                      </a:lnTo>
                      <a:lnTo>
                        <a:pt x="880" y="14"/>
                      </a:lnTo>
                      <a:lnTo>
                        <a:pt x="883" y="17"/>
                      </a:lnTo>
                      <a:lnTo>
                        <a:pt x="888" y="26"/>
                      </a:lnTo>
                      <a:lnTo>
                        <a:pt x="892" y="35"/>
                      </a:lnTo>
                      <a:lnTo>
                        <a:pt x="894" y="45"/>
                      </a:lnTo>
                      <a:lnTo>
                        <a:pt x="896" y="55"/>
                      </a:lnTo>
                      <a:lnTo>
                        <a:pt x="897" y="63"/>
                      </a:lnTo>
                      <a:lnTo>
                        <a:pt x="896" y="71"/>
                      </a:lnTo>
                      <a:lnTo>
                        <a:pt x="892" y="87"/>
                      </a:lnTo>
                      <a:lnTo>
                        <a:pt x="883" y="106"/>
                      </a:lnTo>
                      <a:lnTo>
                        <a:pt x="880" y="115"/>
                      </a:lnTo>
                      <a:lnTo>
                        <a:pt x="877" y="124"/>
                      </a:lnTo>
                      <a:lnTo>
                        <a:pt x="876" y="133"/>
                      </a:lnTo>
                      <a:lnTo>
                        <a:pt x="876" y="140"/>
                      </a:lnTo>
                      <a:lnTo>
                        <a:pt x="890" y="139"/>
                      </a:lnTo>
                      <a:lnTo>
                        <a:pt x="903" y="137"/>
                      </a:lnTo>
                      <a:lnTo>
                        <a:pt x="910" y="136"/>
                      </a:lnTo>
                      <a:lnTo>
                        <a:pt x="917" y="136"/>
                      </a:lnTo>
                      <a:lnTo>
                        <a:pt x="924" y="136"/>
                      </a:lnTo>
                      <a:lnTo>
                        <a:pt x="932" y="137"/>
                      </a:lnTo>
                      <a:lnTo>
                        <a:pt x="935" y="138"/>
                      </a:lnTo>
                      <a:lnTo>
                        <a:pt x="938" y="140"/>
                      </a:lnTo>
                      <a:lnTo>
                        <a:pt x="941" y="142"/>
                      </a:lnTo>
                      <a:lnTo>
                        <a:pt x="942" y="144"/>
                      </a:lnTo>
                      <a:lnTo>
                        <a:pt x="943" y="149"/>
                      </a:lnTo>
                      <a:lnTo>
                        <a:pt x="943" y="154"/>
                      </a:lnTo>
                      <a:lnTo>
                        <a:pt x="943" y="157"/>
                      </a:lnTo>
                      <a:lnTo>
                        <a:pt x="944" y="160"/>
                      </a:lnTo>
                      <a:lnTo>
                        <a:pt x="945" y="161"/>
                      </a:lnTo>
                      <a:lnTo>
                        <a:pt x="946" y="162"/>
                      </a:lnTo>
                      <a:lnTo>
                        <a:pt x="948" y="163"/>
                      </a:lnTo>
                      <a:lnTo>
                        <a:pt x="951" y="164"/>
                      </a:lnTo>
                      <a:lnTo>
                        <a:pt x="957" y="163"/>
                      </a:lnTo>
                      <a:lnTo>
                        <a:pt x="962" y="162"/>
                      </a:lnTo>
                      <a:lnTo>
                        <a:pt x="969" y="161"/>
                      </a:lnTo>
                      <a:lnTo>
                        <a:pt x="975" y="161"/>
                      </a:lnTo>
                      <a:lnTo>
                        <a:pt x="981" y="163"/>
                      </a:lnTo>
                      <a:lnTo>
                        <a:pt x="986" y="165"/>
                      </a:lnTo>
                      <a:lnTo>
                        <a:pt x="996" y="171"/>
                      </a:lnTo>
                      <a:lnTo>
                        <a:pt x="1006" y="178"/>
                      </a:lnTo>
                      <a:lnTo>
                        <a:pt x="1022" y="187"/>
                      </a:lnTo>
                      <a:lnTo>
                        <a:pt x="1035" y="196"/>
                      </a:lnTo>
                      <a:lnTo>
                        <a:pt x="1040" y="201"/>
                      </a:lnTo>
                      <a:lnTo>
                        <a:pt x="1046" y="206"/>
                      </a:lnTo>
                      <a:lnTo>
                        <a:pt x="1052" y="213"/>
                      </a:lnTo>
                      <a:lnTo>
                        <a:pt x="1056" y="219"/>
                      </a:lnTo>
                      <a:lnTo>
                        <a:pt x="1060" y="225"/>
                      </a:lnTo>
                      <a:lnTo>
                        <a:pt x="1064" y="233"/>
                      </a:lnTo>
                      <a:lnTo>
                        <a:pt x="1065" y="242"/>
                      </a:lnTo>
                      <a:lnTo>
                        <a:pt x="1066" y="249"/>
                      </a:lnTo>
                      <a:lnTo>
                        <a:pt x="1067" y="267"/>
                      </a:lnTo>
                      <a:lnTo>
                        <a:pt x="1066" y="283"/>
                      </a:lnTo>
                      <a:lnTo>
                        <a:pt x="1062" y="292"/>
                      </a:lnTo>
                      <a:lnTo>
                        <a:pt x="1056" y="305"/>
                      </a:lnTo>
                      <a:lnTo>
                        <a:pt x="1051" y="319"/>
                      </a:lnTo>
                      <a:lnTo>
                        <a:pt x="1046" y="331"/>
                      </a:lnTo>
                      <a:lnTo>
                        <a:pt x="1043" y="338"/>
                      </a:lnTo>
                      <a:lnTo>
                        <a:pt x="1040" y="344"/>
                      </a:lnTo>
                      <a:lnTo>
                        <a:pt x="1036" y="349"/>
                      </a:lnTo>
                      <a:lnTo>
                        <a:pt x="1032" y="353"/>
                      </a:lnTo>
                      <a:lnTo>
                        <a:pt x="1028" y="357"/>
                      </a:lnTo>
                      <a:lnTo>
                        <a:pt x="1023" y="360"/>
                      </a:lnTo>
                      <a:lnTo>
                        <a:pt x="1017" y="365"/>
                      </a:lnTo>
                      <a:lnTo>
                        <a:pt x="1010" y="368"/>
                      </a:lnTo>
                      <a:lnTo>
                        <a:pt x="1001" y="372"/>
                      </a:lnTo>
                      <a:lnTo>
                        <a:pt x="995" y="377"/>
                      </a:lnTo>
                      <a:lnTo>
                        <a:pt x="989" y="381"/>
                      </a:lnTo>
                      <a:lnTo>
                        <a:pt x="986" y="384"/>
                      </a:lnTo>
                      <a:lnTo>
                        <a:pt x="984" y="387"/>
                      </a:lnTo>
                      <a:lnTo>
                        <a:pt x="983" y="390"/>
                      </a:lnTo>
                      <a:lnTo>
                        <a:pt x="983" y="393"/>
                      </a:lnTo>
                      <a:lnTo>
                        <a:pt x="984" y="396"/>
                      </a:lnTo>
                      <a:lnTo>
                        <a:pt x="988" y="402"/>
                      </a:lnTo>
                      <a:lnTo>
                        <a:pt x="993" y="408"/>
                      </a:lnTo>
                      <a:lnTo>
                        <a:pt x="996" y="412"/>
                      </a:lnTo>
                      <a:lnTo>
                        <a:pt x="998" y="417"/>
                      </a:lnTo>
                      <a:lnTo>
                        <a:pt x="999" y="421"/>
                      </a:lnTo>
                      <a:lnTo>
                        <a:pt x="1000" y="427"/>
                      </a:lnTo>
                      <a:lnTo>
                        <a:pt x="1000" y="440"/>
                      </a:lnTo>
                      <a:lnTo>
                        <a:pt x="1000" y="457"/>
                      </a:lnTo>
                      <a:lnTo>
                        <a:pt x="1000" y="464"/>
                      </a:lnTo>
                      <a:lnTo>
                        <a:pt x="1000" y="472"/>
                      </a:lnTo>
                      <a:lnTo>
                        <a:pt x="1001" y="478"/>
                      </a:lnTo>
                      <a:lnTo>
                        <a:pt x="1003" y="483"/>
                      </a:lnTo>
                      <a:lnTo>
                        <a:pt x="1005" y="485"/>
                      </a:lnTo>
                      <a:lnTo>
                        <a:pt x="1008" y="486"/>
                      </a:lnTo>
                      <a:lnTo>
                        <a:pt x="1010" y="486"/>
                      </a:lnTo>
                      <a:lnTo>
                        <a:pt x="1013" y="486"/>
                      </a:lnTo>
                      <a:lnTo>
                        <a:pt x="1019" y="483"/>
                      </a:lnTo>
                      <a:lnTo>
                        <a:pt x="1027" y="478"/>
                      </a:lnTo>
                      <a:lnTo>
                        <a:pt x="1041" y="466"/>
                      </a:lnTo>
                      <a:lnTo>
                        <a:pt x="1050" y="460"/>
                      </a:lnTo>
                      <a:lnTo>
                        <a:pt x="1055" y="458"/>
                      </a:lnTo>
                      <a:lnTo>
                        <a:pt x="1060" y="457"/>
                      </a:lnTo>
                      <a:lnTo>
                        <a:pt x="1066" y="457"/>
                      </a:lnTo>
                      <a:lnTo>
                        <a:pt x="1071" y="458"/>
                      </a:lnTo>
                      <a:lnTo>
                        <a:pt x="1082" y="462"/>
                      </a:lnTo>
                      <a:lnTo>
                        <a:pt x="1093" y="468"/>
                      </a:lnTo>
                      <a:lnTo>
                        <a:pt x="1104" y="475"/>
                      </a:lnTo>
                      <a:lnTo>
                        <a:pt x="1116" y="481"/>
                      </a:lnTo>
                      <a:lnTo>
                        <a:pt x="1121" y="484"/>
                      </a:lnTo>
                      <a:lnTo>
                        <a:pt x="1127" y="485"/>
                      </a:lnTo>
                      <a:lnTo>
                        <a:pt x="1134" y="486"/>
                      </a:lnTo>
                      <a:lnTo>
                        <a:pt x="1140" y="486"/>
                      </a:lnTo>
                      <a:lnTo>
                        <a:pt x="1154" y="483"/>
                      </a:lnTo>
                      <a:lnTo>
                        <a:pt x="1170" y="478"/>
                      </a:lnTo>
                      <a:lnTo>
                        <a:pt x="1185" y="473"/>
                      </a:lnTo>
                      <a:lnTo>
                        <a:pt x="1200" y="467"/>
                      </a:lnTo>
                      <a:lnTo>
                        <a:pt x="1216" y="461"/>
                      </a:lnTo>
                      <a:lnTo>
                        <a:pt x="1232" y="457"/>
                      </a:lnTo>
                      <a:lnTo>
                        <a:pt x="1248" y="453"/>
                      </a:lnTo>
                      <a:lnTo>
                        <a:pt x="1265" y="452"/>
                      </a:lnTo>
                      <a:lnTo>
                        <a:pt x="1265" y="452"/>
                      </a:lnTo>
                      <a:lnTo>
                        <a:pt x="1265" y="467"/>
                      </a:lnTo>
                      <a:lnTo>
                        <a:pt x="1266" y="484"/>
                      </a:lnTo>
                      <a:lnTo>
                        <a:pt x="1267" y="493"/>
                      </a:lnTo>
                      <a:lnTo>
                        <a:pt x="1266" y="502"/>
                      </a:lnTo>
                      <a:lnTo>
                        <a:pt x="1265" y="511"/>
                      </a:lnTo>
                      <a:lnTo>
                        <a:pt x="1261" y="519"/>
                      </a:lnTo>
                      <a:lnTo>
                        <a:pt x="1258" y="528"/>
                      </a:lnTo>
                      <a:lnTo>
                        <a:pt x="1256" y="535"/>
                      </a:lnTo>
                      <a:lnTo>
                        <a:pt x="1256" y="543"/>
                      </a:lnTo>
                      <a:lnTo>
                        <a:pt x="1255" y="549"/>
                      </a:lnTo>
                      <a:lnTo>
                        <a:pt x="1257" y="564"/>
                      </a:lnTo>
                      <a:lnTo>
                        <a:pt x="1261" y="579"/>
                      </a:lnTo>
                      <a:lnTo>
                        <a:pt x="1262" y="586"/>
                      </a:lnTo>
                      <a:lnTo>
                        <a:pt x="1262" y="593"/>
                      </a:lnTo>
                      <a:lnTo>
                        <a:pt x="1260" y="600"/>
                      </a:lnTo>
                      <a:lnTo>
                        <a:pt x="1257" y="607"/>
                      </a:lnTo>
                      <a:lnTo>
                        <a:pt x="1254" y="613"/>
                      </a:lnTo>
                      <a:lnTo>
                        <a:pt x="1251" y="621"/>
                      </a:lnTo>
                      <a:lnTo>
                        <a:pt x="1247" y="627"/>
                      </a:lnTo>
                      <a:lnTo>
                        <a:pt x="1247" y="634"/>
                      </a:lnTo>
                      <a:lnTo>
                        <a:pt x="1247" y="639"/>
                      </a:lnTo>
                      <a:lnTo>
                        <a:pt x="1248" y="645"/>
                      </a:lnTo>
                      <a:lnTo>
                        <a:pt x="1251" y="649"/>
                      </a:lnTo>
                      <a:lnTo>
                        <a:pt x="1254" y="653"/>
                      </a:lnTo>
                      <a:lnTo>
                        <a:pt x="1258" y="662"/>
                      </a:lnTo>
                      <a:lnTo>
                        <a:pt x="1261" y="672"/>
                      </a:lnTo>
                      <a:lnTo>
                        <a:pt x="1260" y="677"/>
                      </a:lnTo>
                      <a:lnTo>
                        <a:pt x="1259" y="681"/>
                      </a:lnTo>
                      <a:lnTo>
                        <a:pt x="1256" y="686"/>
                      </a:lnTo>
                      <a:lnTo>
                        <a:pt x="1253" y="690"/>
                      </a:lnTo>
                      <a:lnTo>
                        <a:pt x="1249" y="694"/>
                      </a:lnTo>
                      <a:lnTo>
                        <a:pt x="1246" y="700"/>
                      </a:lnTo>
                      <a:lnTo>
                        <a:pt x="1245" y="707"/>
                      </a:lnTo>
                      <a:lnTo>
                        <a:pt x="1246" y="715"/>
                      </a:lnTo>
                      <a:lnTo>
                        <a:pt x="1246" y="720"/>
                      </a:lnTo>
                      <a:lnTo>
                        <a:pt x="1246" y="728"/>
                      </a:lnTo>
                      <a:lnTo>
                        <a:pt x="1244" y="736"/>
                      </a:lnTo>
                      <a:lnTo>
                        <a:pt x="1243" y="745"/>
                      </a:lnTo>
                      <a:lnTo>
                        <a:pt x="1242" y="754"/>
                      </a:lnTo>
                      <a:lnTo>
                        <a:pt x="1241" y="760"/>
                      </a:lnTo>
                      <a:lnTo>
                        <a:pt x="1240" y="767"/>
                      </a:lnTo>
                      <a:lnTo>
                        <a:pt x="1241" y="770"/>
                      </a:lnTo>
                      <a:lnTo>
                        <a:pt x="1246" y="784"/>
                      </a:lnTo>
                      <a:lnTo>
                        <a:pt x="1249" y="791"/>
                      </a:lnTo>
                      <a:lnTo>
                        <a:pt x="1208" y="836"/>
                      </a:lnTo>
                      <a:lnTo>
                        <a:pt x="1207" y="856"/>
                      </a:lnTo>
                      <a:lnTo>
                        <a:pt x="1207" y="873"/>
                      </a:lnTo>
                      <a:lnTo>
                        <a:pt x="1205" y="882"/>
                      </a:lnTo>
                      <a:lnTo>
                        <a:pt x="1202" y="891"/>
                      </a:lnTo>
                      <a:lnTo>
                        <a:pt x="1197" y="898"/>
                      </a:lnTo>
                      <a:lnTo>
                        <a:pt x="1189" y="907"/>
                      </a:lnTo>
                      <a:lnTo>
                        <a:pt x="1186" y="910"/>
                      </a:lnTo>
                      <a:lnTo>
                        <a:pt x="1184" y="915"/>
                      </a:lnTo>
                      <a:lnTo>
                        <a:pt x="1181" y="919"/>
                      </a:lnTo>
                      <a:lnTo>
                        <a:pt x="1179" y="924"/>
                      </a:lnTo>
                      <a:lnTo>
                        <a:pt x="1176" y="937"/>
                      </a:lnTo>
                      <a:lnTo>
                        <a:pt x="1174" y="950"/>
                      </a:lnTo>
                      <a:lnTo>
                        <a:pt x="1173" y="964"/>
                      </a:lnTo>
                      <a:lnTo>
                        <a:pt x="1173" y="977"/>
                      </a:lnTo>
                      <a:lnTo>
                        <a:pt x="1173" y="988"/>
                      </a:lnTo>
                      <a:lnTo>
                        <a:pt x="1175" y="997"/>
                      </a:lnTo>
                      <a:lnTo>
                        <a:pt x="1176" y="1000"/>
                      </a:lnTo>
                      <a:lnTo>
                        <a:pt x="1176" y="1003"/>
                      </a:lnTo>
                      <a:lnTo>
                        <a:pt x="1176" y="1006"/>
                      </a:lnTo>
                      <a:lnTo>
                        <a:pt x="1175" y="1008"/>
                      </a:lnTo>
                      <a:lnTo>
                        <a:pt x="1173" y="1013"/>
                      </a:lnTo>
                      <a:lnTo>
                        <a:pt x="1170" y="1016"/>
                      </a:lnTo>
                      <a:lnTo>
                        <a:pt x="1168" y="1020"/>
                      </a:lnTo>
                      <a:lnTo>
                        <a:pt x="1168" y="1024"/>
                      </a:lnTo>
                      <a:lnTo>
                        <a:pt x="1172" y="1029"/>
                      </a:lnTo>
                      <a:lnTo>
                        <a:pt x="1178" y="1037"/>
                      </a:lnTo>
                      <a:lnTo>
                        <a:pt x="1184" y="1047"/>
                      </a:lnTo>
                      <a:lnTo>
                        <a:pt x="1188" y="1058"/>
                      </a:lnTo>
                      <a:lnTo>
                        <a:pt x="1193" y="1059"/>
                      </a:lnTo>
                      <a:lnTo>
                        <a:pt x="1201" y="1059"/>
                      </a:lnTo>
                      <a:lnTo>
                        <a:pt x="1204" y="1059"/>
                      </a:lnTo>
                      <a:lnTo>
                        <a:pt x="1207" y="1059"/>
                      </a:lnTo>
                      <a:lnTo>
                        <a:pt x="1209" y="1060"/>
                      </a:lnTo>
                      <a:lnTo>
                        <a:pt x="1211" y="1062"/>
                      </a:lnTo>
                      <a:lnTo>
                        <a:pt x="1212" y="1064"/>
                      </a:lnTo>
                      <a:lnTo>
                        <a:pt x="1213" y="1065"/>
                      </a:lnTo>
                      <a:lnTo>
                        <a:pt x="1213" y="1067"/>
                      </a:lnTo>
                      <a:lnTo>
                        <a:pt x="1212" y="1069"/>
                      </a:lnTo>
                      <a:lnTo>
                        <a:pt x="1208" y="1074"/>
                      </a:lnTo>
                      <a:lnTo>
                        <a:pt x="1204" y="1081"/>
                      </a:lnTo>
                      <a:lnTo>
                        <a:pt x="1193" y="1093"/>
                      </a:lnTo>
                      <a:lnTo>
                        <a:pt x="1186" y="1101"/>
                      </a:lnTo>
                      <a:lnTo>
                        <a:pt x="1172" y="1120"/>
                      </a:lnTo>
                      <a:lnTo>
                        <a:pt x="1157" y="1140"/>
                      </a:lnTo>
                      <a:lnTo>
                        <a:pt x="1143" y="1162"/>
                      </a:lnTo>
                      <a:lnTo>
                        <a:pt x="1130" y="1183"/>
                      </a:lnTo>
                      <a:lnTo>
                        <a:pt x="1118" y="1207"/>
                      </a:lnTo>
                      <a:lnTo>
                        <a:pt x="1107" y="1230"/>
                      </a:lnTo>
                      <a:lnTo>
                        <a:pt x="1097" y="1254"/>
                      </a:lnTo>
                      <a:lnTo>
                        <a:pt x="1090" y="1277"/>
                      </a:lnTo>
                      <a:lnTo>
                        <a:pt x="1085" y="1287"/>
                      </a:lnTo>
                      <a:lnTo>
                        <a:pt x="1079" y="1296"/>
                      </a:lnTo>
                      <a:lnTo>
                        <a:pt x="1077" y="1300"/>
                      </a:lnTo>
                      <a:lnTo>
                        <a:pt x="1074" y="1305"/>
                      </a:lnTo>
                      <a:lnTo>
                        <a:pt x="1073" y="1313"/>
                      </a:lnTo>
                      <a:lnTo>
                        <a:pt x="1073" y="1322"/>
                      </a:lnTo>
                      <a:lnTo>
                        <a:pt x="1072" y="1336"/>
                      </a:lnTo>
                      <a:lnTo>
                        <a:pt x="1072" y="1345"/>
                      </a:lnTo>
                      <a:lnTo>
                        <a:pt x="1070" y="1351"/>
                      </a:lnTo>
                      <a:lnTo>
                        <a:pt x="1068" y="1355"/>
                      </a:lnTo>
                      <a:lnTo>
                        <a:pt x="1056" y="1359"/>
                      </a:lnTo>
                      <a:lnTo>
                        <a:pt x="1037" y="1365"/>
                      </a:lnTo>
                      <a:lnTo>
                        <a:pt x="1027" y="1369"/>
                      </a:lnTo>
                      <a:lnTo>
                        <a:pt x="1018" y="1374"/>
                      </a:lnTo>
                      <a:lnTo>
                        <a:pt x="1010" y="1379"/>
                      </a:lnTo>
                      <a:lnTo>
                        <a:pt x="1001" y="1385"/>
                      </a:lnTo>
                      <a:lnTo>
                        <a:pt x="993" y="1392"/>
                      </a:lnTo>
                      <a:lnTo>
                        <a:pt x="986" y="1399"/>
                      </a:lnTo>
                      <a:lnTo>
                        <a:pt x="981" y="1408"/>
                      </a:lnTo>
                      <a:lnTo>
                        <a:pt x="975" y="1417"/>
                      </a:lnTo>
                      <a:lnTo>
                        <a:pt x="978" y="1428"/>
                      </a:lnTo>
                      <a:lnTo>
                        <a:pt x="979" y="1437"/>
                      </a:lnTo>
                      <a:lnTo>
                        <a:pt x="974" y="1439"/>
                      </a:lnTo>
                      <a:lnTo>
                        <a:pt x="970" y="1442"/>
                      </a:lnTo>
                      <a:lnTo>
                        <a:pt x="963" y="1443"/>
                      </a:lnTo>
                      <a:lnTo>
                        <a:pt x="957" y="1443"/>
                      </a:lnTo>
                      <a:lnTo>
                        <a:pt x="956" y="1446"/>
                      </a:lnTo>
                      <a:lnTo>
                        <a:pt x="957" y="1450"/>
                      </a:lnTo>
                      <a:lnTo>
                        <a:pt x="958" y="1453"/>
                      </a:lnTo>
                      <a:lnTo>
                        <a:pt x="960" y="1458"/>
                      </a:lnTo>
                      <a:lnTo>
                        <a:pt x="961" y="1463"/>
                      </a:lnTo>
                      <a:lnTo>
                        <a:pt x="963" y="1467"/>
                      </a:lnTo>
                      <a:lnTo>
                        <a:pt x="964" y="1473"/>
                      </a:lnTo>
                      <a:lnTo>
                        <a:pt x="964" y="1477"/>
                      </a:lnTo>
                      <a:lnTo>
                        <a:pt x="962" y="1482"/>
                      </a:lnTo>
                      <a:lnTo>
                        <a:pt x="958" y="1488"/>
                      </a:lnTo>
                      <a:lnTo>
                        <a:pt x="951" y="1494"/>
                      </a:lnTo>
                      <a:lnTo>
                        <a:pt x="943" y="1501"/>
                      </a:lnTo>
                      <a:lnTo>
                        <a:pt x="935" y="1507"/>
                      </a:lnTo>
                      <a:lnTo>
                        <a:pt x="928" y="1513"/>
                      </a:lnTo>
                      <a:lnTo>
                        <a:pt x="920" y="1517"/>
                      </a:lnTo>
                      <a:lnTo>
                        <a:pt x="916" y="1518"/>
                      </a:lnTo>
                      <a:lnTo>
                        <a:pt x="914" y="1519"/>
                      </a:lnTo>
                      <a:lnTo>
                        <a:pt x="911" y="1520"/>
                      </a:lnTo>
                      <a:lnTo>
                        <a:pt x="910" y="1523"/>
                      </a:lnTo>
                      <a:lnTo>
                        <a:pt x="909" y="1525"/>
                      </a:lnTo>
                      <a:lnTo>
                        <a:pt x="907" y="1530"/>
                      </a:lnTo>
                      <a:lnTo>
                        <a:pt x="906" y="1537"/>
                      </a:lnTo>
                      <a:lnTo>
                        <a:pt x="905" y="1544"/>
                      </a:lnTo>
                      <a:lnTo>
                        <a:pt x="902" y="1551"/>
                      </a:lnTo>
                      <a:lnTo>
                        <a:pt x="900" y="1553"/>
                      </a:lnTo>
                      <a:lnTo>
                        <a:pt x="897" y="1556"/>
                      </a:lnTo>
                      <a:lnTo>
                        <a:pt x="894" y="1558"/>
                      </a:lnTo>
                      <a:lnTo>
                        <a:pt x="890" y="1559"/>
                      </a:lnTo>
                      <a:lnTo>
                        <a:pt x="891" y="1567"/>
                      </a:lnTo>
                      <a:lnTo>
                        <a:pt x="893" y="1578"/>
                      </a:lnTo>
                      <a:lnTo>
                        <a:pt x="893" y="1582"/>
                      </a:lnTo>
                      <a:lnTo>
                        <a:pt x="892" y="1586"/>
                      </a:lnTo>
                      <a:lnTo>
                        <a:pt x="890" y="1590"/>
                      </a:lnTo>
                      <a:lnTo>
                        <a:pt x="887" y="1591"/>
                      </a:lnTo>
                      <a:lnTo>
                        <a:pt x="885" y="1594"/>
                      </a:lnTo>
                      <a:lnTo>
                        <a:pt x="884" y="1596"/>
                      </a:lnTo>
                      <a:lnTo>
                        <a:pt x="883" y="1597"/>
                      </a:lnTo>
                      <a:lnTo>
                        <a:pt x="881" y="1598"/>
                      </a:lnTo>
                      <a:lnTo>
                        <a:pt x="877" y="1598"/>
                      </a:lnTo>
                      <a:lnTo>
                        <a:pt x="874" y="1598"/>
                      </a:lnTo>
                      <a:lnTo>
                        <a:pt x="869" y="1598"/>
                      </a:lnTo>
                      <a:lnTo>
                        <a:pt x="866" y="1601"/>
                      </a:lnTo>
                      <a:lnTo>
                        <a:pt x="864" y="1604"/>
                      </a:lnTo>
                      <a:lnTo>
                        <a:pt x="863" y="1607"/>
                      </a:lnTo>
                      <a:lnTo>
                        <a:pt x="862" y="1611"/>
                      </a:lnTo>
                      <a:lnTo>
                        <a:pt x="862" y="1618"/>
                      </a:lnTo>
                      <a:lnTo>
                        <a:pt x="860" y="1629"/>
                      </a:lnTo>
                      <a:lnTo>
                        <a:pt x="856" y="1644"/>
                      </a:lnTo>
                      <a:lnTo>
                        <a:pt x="850" y="1656"/>
                      </a:lnTo>
                      <a:lnTo>
                        <a:pt x="843" y="1671"/>
                      </a:lnTo>
                      <a:lnTo>
                        <a:pt x="836" y="1683"/>
                      </a:lnTo>
                      <a:lnTo>
                        <a:pt x="827" y="1695"/>
                      </a:lnTo>
                      <a:lnTo>
                        <a:pt x="819" y="1706"/>
                      </a:lnTo>
                      <a:lnTo>
                        <a:pt x="810" y="1716"/>
                      </a:lnTo>
                      <a:lnTo>
                        <a:pt x="804" y="1722"/>
                      </a:lnTo>
                      <a:lnTo>
                        <a:pt x="799" y="1729"/>
                      </a:lnTo>
                      <a:lnTo>
                        <a:pt x="797" y="1735"/>
                      </a:lnTo>
                      <a:lnTo>
                        <a:pt x="796" y="1742"/>
                      </a:lnTo>
                      <a:lnTo>
                        <a:pt x="796" y="1742"/>
                      </a:lnTo>
                      <a:close/>
                    </a:path>
                  </a:pathLst>
                </a:custGeom>
                <a:solidFill>
                  <a:srgbClr val="FFFF00"/>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21" name="Freeform 87">
                  <a:extLst>
                    <a:ext uri="{FF2B5EF4-FFF2-40B4-BE49-F238E27FC236}">
                      <a16:creationId xmlns:a16="http://schemas.microsoft.com/office/drawing/2014/main" id="{C41884D3-00B6-432B-9EF6-0066A0529F47}"/>
                    </a:ext>
                  </a:extLst>
                </p:cNvPr>
                <p:cNvSpPr>
                  <a:spLocks/>
                </p:cNvSpPr>
                <p:nvPr/>
              </p:nvSpPr>
              <p:spPr bwMode="auto">
                <a:xfrm>
                  <a:off x="2489947" y="548680"/>
                  <a:ext cx="867537" cy="664733"/>
                </a:xfrm>
                <a:custGeom>
                  <a:avLst/>
                  <a:gdLst>
                    <a:gd name="T0" fmla="*/ 164 w 2619"/>
                    <a:gd name="T1" fmla="*/ 1675 h 2154"/>
                    <a:gd name="T2" fmla="*/ 348 w 2619"/>
                    <a:gd name="T3" fmla="*/ 1676 h 2154"/>
                    <a:gd name="T4" fmla="*/ 411 w 2619"/>
                    <a:gd name="T5" fmla="*/ 1694 h 2154"/>
                    <a:gd name="T6" fmla="*/ 413 w 2619"/>
                    <a:gd name="T7" fmla="*/ 1807 h 2154"/>
                    <a:gd name="T8" fmla="*/ 466 w 2619"/>
                    <a:gd name="T9" fmla="*/ 1825 h 2154"/>
                    <a:gd name="T10" fmla="*/ 519 w 2619"/>
                    <a:gd name="T11" fmla="*/ 1839 h 2154"/>
                    <a:gd name="T12" fmla="*/ 590 w 2619"/>
                    <a:gd name="T13" fmla="*/ 1935 h 2154"/>
                    <a:gd name="T14" fmla="*/ 540 w 2619"/>
                    <a:gd name="T15" fmla="*/ 2033 h 2154"/>
                    <a:gd name="T16" fmla="*/ 519 w 2619"/>
                    <a:gd name="T17" fmla="*/ 2080 h 2154"/>
                    <a:gd name="T18" fmla="*/ 533 w 2619"/>
                    <a:gd name="T19" fmla="*/ 2154 h 2154"/>
                    <a:gd name="T20" fmla="*/ 627 w 2619"/>
                    <a:gd name="T21" fmla="*/ 2143 h 2154"/>
                    <a:gd name="T22" fmla="*/ 771 w 2619"/>
                    <a:gd name="T23" fmla="*/ 2121 h 2154"/>
                    <a:gd name="T24" fmla="*/ 843 w 2619"/>
                    <a:gd name="T25" fmla="*/ 2052 h 2154"/>
                    <a:gd name="T26" fmla="*/ 907 w 2619"/>
                    <a:gd name="T27" fmla="*/ 1923 h 2154"/>
                    <a:gd name="T28" fmla="*/ 955 w 2619"/>
                    <a:gd name="T29" fmla="*/ 1860 h 2154"/>
                    <a:gd name="T30" fmla="*/ 993 w 2619"/>
                    <a:gd name="T31" fmla="*/ 1768 h 2154"/>
                    <a:gd name="T32" fmla="*/ 1051 w 2619"/>
                    <a:gd name="T33" fmla="*/ 1652 h 2154"/>
                    <a:gd name="T34" fmla="*/ 1183 w 2619"/>
                    <a:gd name="T35" fmla="*/ 1501 h 2154"/>
                    <a:gd name="T36" fmla="*/ 1201 w 2619"/>
                    <a:gd name="T37" fmla="*/ 1423 h 2154"/>
                    <a:gd name="T38" fmla="*/ 1253 w 2619"/>
                    <a:gd name="T39" fmla="*/ 1402 h 2154"/>
                    <a:gd name="T40" fmla="*/ 2032 w 2619"/>
                    <a:gd name="T41" fmla="*/ 771 h 2154"/>
                    <a:gd name="T42" fmla="*/ 2398 w 2619"/>
                    <a:gd name="T43" fmla="*/ 621 h 2154"/>
                    <a:gd name="T44" fmla="*/ 2458 w 2619"/>
                    <a:gd name="T45" fmla="*/ 560 h 2154"/>
                    <a:gd name="T46" fmla="*/ 2604 w 2619"/>
                    <a:gd name="T47" fmla="*/ 466 h 2154"/>
                    <a:gd name="T48" fmla="*/ 2601 w 2619"/>
                    <a:gd name="T49" fmla="*/ 366 h 2154"/>
                    <a:gd name="T50" fmla="*/ 2504 w 2619"/>
                    <a:gd name="T51" fmla="*/ 205 h 2154"/>
                    <a:gd name="T52" fmla="*/ 2441 w 2619"/>
                    <a:gd name="T53" fmla="*/ 119 h 2154"/>
                    <a:gd name="T54" fmla="*/ 2374 w 2619"/>
                    <a:gd name="T55" fmla="*/ 95 h 2154"/>
                    <a:gd name="T56" fmla="*/ 2271 w 2619"/>
                    <a:gd name="T57" fmla="*/ 63 h 2154"/>
                    <a:gd name="T58" fmla="*/ 2094 w 2619"/>
                    <a:gd name="T59" fmla="*/ 11 h 2154"/>
                    <a:gd name="T60" fmla="*/ 1991 w 2619"/>
                    <a:gd name="T61" fmla="*/ 25 h 2154"/>
                    <a:gd name="T62" fmla="*/ 1972 w 2619"/>
                    <a:gd name="T63" fmla="*/ 91 h 2154"/>
                    <a:gd name="T64" fmla="*/ 1923 w 2619"/>
                    <a:gd name="T65" fmla="*/ 142 h 2154"/>
                    <a:gd name="T66" fmla="*/ 1870 w 2619"/>
                    <a:gd name="T67" fmla="*/ 127 h 2154"/>
                    <a:gd name="T68" fmla="*/ 1881 w 2619"/>
                    <a:gd name="T69" fmla="*/ 94 h 2154"/>
                    <a:gd name="T70" fmla="*/ 1758 w 2619"/>
                    <a:gd name="T71" fmla="*/ 195 h 2154"/>
                    <a:gd name="T72" fmla="*/ 1829 w 2619"/>
                    <a:gd name="T73" fmla="*/ 228 h 2154"/>
                    <a:gd name="T74" fmla="*/ 1814 w 2619"/>
                    <a:gd name="T75" fmla="*/ 280 h 2154"/>
                    <a:gd name="T76" fmla="*/ 1761 w 2619"/>
                    <a:gd name="T77" fmla="*/ 317 h 2154"/>
                    <a:gd name="T78" fmla="*/ 1710 w 2619"/>
                    <a:gd name="T79" fmla="*/ 292 h 2154"/>
                    <a:gd name="T80" fmla="*/ 1743 w 2619"/>
                    <a:gd name="T81" fmla="*/ 218 h 2154"/>
                    <a:gd name="T82" fmla="*/ 1575 w 2619"/>
                    <a:gd name="T83" fmla="*/ 235 h 2154"/>
                    <a:gd name="T84" fmla="*/ 1546 w 2619"/>
                    <a:gd name="T85" fmla="*/ 263 h 2154"/>
                    <a:gd name="T86" fmla="*/ 1550 w 2619"/>
                    <a:gd name="T87" fmla="*/ 398 h 2154"/>
                    <a:gd name="T88" fmla="*/ 1475 w 2619"/>
                    <a:gd name="T89" fmla="*/ 568 h 2154"/>
                    <a:gd name="T90" fmla="*/ 1284 w 2619"/>
                    <a:gd name="T91" fmla="*/ 695 h 2154"/>
                    <a:gd name="T92" fmla="*/ 1136 w 2619"/>
                    <a:gd name="T93" fmla="*/ 744 h 2154"/>
                    <a:gd name="T94" fmla="*/ 1018 w 2619"/>
                    <a:gd name="T95" fmla="*/ 778 h 2154"/>
                    <a:gd name="T96" fmla="*/ 898 w 2619"/>
                    <a:gd name="T97" fmla="*/ 833 h 2154"/>
                    <a:gd name="T98" fmla="*/ 717 w 2619"/>
                    <a:gd name="T99" fmla="*/ 983 h 2154"/>
                    <a:gd name="T100" fmla="*/ 591 w 2619"/>
                    <a:gd name="T101" fmla="*/ 1113 h 2154"/>
                    <a:gd name="T102" fmla="*/ 546 w 2619"/>
                    <a:gd name="T103" fmla="*/ 1121 h 2154"/>
                    <a:gd name="T104" fmla="*/ 511 w 2619"/>
                    <a:gd name="T105" fmla="*/ 1135 h 2154"/>
                    <a:gd name="T106" fmla="*/ 396 w 2619"/>
                    <a:gd name="T107" fmla="*/ 1223 h 2154"/>
                    <a:gd name="T108" fmla="*/ 233 w 2619"/>
                    <a:gd name="T109" fmla="*/ 1252 h 2154"/>
                    <a:gd name="T110" fmla="*/ 84 w 2619"/>
                    <a:gd name="T111" fmla="*/ 1291 h 2154"/>
                    <a:gd name="T112" fmla="*/ 39 w 2619"/>
                    <a:gd name="T113" fmla="*/ 1357 h 2154"/>
                    <a:gd name="T114" fmla="*/ 26 w 2619"/>
                    <a:gd name="T115" fmla="*/ 1447 h 2154"/>
                    <a:gd name="T116" fmla="*/ 17 w 2619"/>
                    <a:gd name="T117" fmla="*/ 1564 h 2154"/>
                    <a:gd name="T118" fmla="*/ 51 w 2619"/>
                    <a:gd name="T119" fmla="*/ 167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19" h="2154">
                      <a:moveTo>
                        <a:pt x="56" y="1703"/>
                      </a:moveTo>
                      <a:lnTo>
                        <a:pt x="64" y="1701"/>
                      </a:lnTo>
                      <a:lnTo>
                        <a:pt x="73" y="1700"/>
                      </a:lnTo>
                      <a:lnTo>
                        <a:pt x="80" y="1699"/>
                      </a:lnTo>
                      <a:lnTo>
                        <a:pt x="89" y="1699"/>
                      </a:lnTo>
                      <a:lnTo>
                        <a:pt x="97" y="1699"/>
                      </a:lnTo>
                      <a:lnTo>
                        <a:pt x="105" y="1698"/>
                      </a:lnTo>
                      <a:lnTo>
                        <a:pt x="114" y="1696"/>
                      </a:lnTo>
                      <a:lnTo>
                        <a:pt x="121" y="1693"/>
                      </a:lnTo>
                      <a:lnTo>
                        <a:pt x="136" y="1685"/>
                      </a:lnTo>
                      <a:lnTo>
                        <a:pt x="150" y="1680"/>
                      </a:lnTo>
                      <a:lnTo>
                        <a:pt x="164" y="1675"/>
                      </a:lnTo>
                      <a:lnTo>
                        <a:pt x="177" y="1672"/>
                      </a:lnTo>
                      <a:lnTo>
                        <a:pt x="190" y="1669"/>
                      </a:lnTo>
                      <a:lnTo>
                        <a:pt x="205" y="1668"/>
                      </a:lnTo>
                      <a:lnTo>
                        <a:pt x="219" y="1668"/>
                      </a:lnTo>
                      <a:lnTo>
                        <a:pt x="236" y="1668"/>
                      </a:lnTo>
                      <a:lnTo>
                        <a:pt x="263" y="1669"/>
                      </a:lnTo>
                      <a:lnTo>
                        <a:pt x="289" y="1670"/>
                      </a:lnTo>
                      <a:lnTo>
                        <a:pt x="302" y="1670"/>
                      </a:lnTo>
                      <a:lnTo>
                        <a:pt x="315" y="1671"/>
                      </a:lnTo>
                      <a:lnTo>
                        <a:pt x="327" y="1673"/>
                      </a:lnTo>
                      <a:lnTo>
                        <a:pt x="340" y="1675"/>
                      </a:lnTo>
                      <a:lnTo>
                        <a:pt x="348" y="1676"/>
                      </a:lnTo>
                      <a:lnTo>
                        <a:pt x="354" y="1676"/>
                      </a:lnTo>
                      <a:lnTo>
                        <a:pt x="362" y="1675"/>
                      </a:lnTo>
                      <a:lnTo>
                        <a:pt x="369" y="1674"/>
                      </a:lnTo>
                      <a:lnTo>
                        <a:pt x="375" y="1673"/>
                      </a:lnTo>
                      <a:lnTo>
                        <a:pt x="381" y="1672"/>
                      </a:lnTo>
                      <a:lnTo>
                        <a:pt x="388" y="1673"/>
                      </a:lnTo>
                      <a:lnTo>
                        <a:pt x="394" y="1674"/>
                      </a:lnTo>
                      <a:lnTo>
                        <a:pt x="398" y="1676"/>
                      </a:lnTo>
                      <a:lnTo>
                        <a:pt x="400" y="1679"/>
                      </a:lnTo>
                      <a:lnTo>
                        <a:pt x="403" y="1682"/>
                      </a:lnTo>
                      <a:lnTo>
                        <a:pt x="406" y="1685"/>
                      </a:lnTo>
                      <a:lnTo>
                        <a:pt x="411" y="1694"/>
                      </a:lnTo>
                      <a:lnTo>
                        <a:pt x="415" y="1703"/>
                      </a:lnTo>
                      <a:lnTo>
                        <a:pt x="417" y="1713"/>
                      </a:lnTo>
                      <a:lnTo>
                        <a:pt x="419" y="1723"/>
                      </a:lnTo>
                      <a:lnTo>
                        <a:pt x="420" y="1731"/>
                      </a:lnTo>
                      <a:lnTo>
                        <a:pt x="419" y="1739"/>
                      </a:lnTo>
                      <a:lnTo>
                        <a:pt x="415" y="1755"/>
                      </a:lnTo>
                      <a:lnTo>
                        <a:pt x="406" y="1774"/>
                      </a:lnTo>
                      <a:lnTo>
                        <a:pt x="403" y="1783"/>
                      </a:lnTo>
                      <a:lnTo>
                        <a:pt x="400" y="1792"/>
                      </a:lnTo>
                      <a:lnTo>
                        <a:pt x="399" y="1801"/>
                      </a:lnTo>
                      <a:lnTo>
                        <a:pt x="399" y="1808"/>
                      </a:lnTo>
                      <a:lnTo>
                        <a:pt x="413" y="1807"/>
                      </a:lnTo>
                      <a:lnTo>
                        <a:pt x="426" y="1805"/>
                      </a:lnTo>
                      <a:lnTo>
                        <a:pt x="433" y="1804"/>
                      </a:lnTo>
                      <a:lnTo>
                        <a:pt x="440" y="1804"/>
                      </a:lnTo>
                      <a:lnTo>
                        <a:pt x="447" y="1804"/>
                      </a:lnTo>
                      <a:lnTo>
                        <a:pt x="455" y="1805"/>
                      </a:lnTo>
                      <a:lnTo>
                        <a:pt x="458" y="1806"/>
                      </a:lnTo>
                      <a:lnTo>
                        <a:pt x="461" y="1808"/>
                      </a:lnTo>
                      <a:lnTo>
                        <a:pt x="464" y="1810"/>
                      </a:lnTo>
                      <a:lnTo>
                        <a:pt x="465" y="1812"/>
                      </a:lnTo>
                      <a:lnTo>
                        <a:pt x="466" y="1817"/>
                      </a:lnTo>
                      <a:lnTo>
                        <a:pt x="466" y="1822"/>
                      </a:lnTo>
                      <a:lnTo>
                        <a:pt x="466" y="1825"/>
                      </a:lnTo>
                      <a:lnTo>
                        <a:pt x="467" y="1828"/>
                      </a:lnTo>
                      <a:lnTo>
                        <a:pt x="468" y="1829"/>
                      </a:lnTo>
                      <a:lnTo>
                        <a:pt x="469" y="1830"/>
                      </a:lnTo>
                      <a:lnTo>
                        <a:pt x="471" y="1831"/>
                      </a:lnTo>
                      <a:lnTo>
                        <a:pt x="474" y="1832"/>
                      </a:lnTo>
                      <a:lnTo>
                        <a:pt x="480" y="1831"/>
                      </a:lnTo>
                      <a:lnTo>
                        <a:pt x="485" y="1830"/>
                      </a:lnTo>
                      <a:lnTo>
                        <a:pt x="492" y="1829"/>
                      </a:lnTo>
                      <a:lnTo>
                        <a:pt x="498" y="1829"/>
                      </a:lnTo>
                      <a:lnTo>
                        <a:pt x="504" y="1831"/>
                      </a:lnTo>
                      <a:lnTo>
                        <a:pt x="509" y="1833"/>
                      </a:lnTo>
                      <a:lnTo>
                        <a:pt x="519" y="1839"/>
                      </a:lnTo>
                      <a:lnTo>
                        <a:pt x="529" y="1846"/>
                      </a:lnTo>
                      <a:lnTo>
                        <a:pt x="545" y="1855"/>
                      </a:lnTo>
                      <a:lnTo>
                        <a:pt x="558" y="1864"/>
                      </a:lnTo>
                      <a:lnTo>
                        <a:pt x="563" y="1869"/>
                      </a:lnTo>
                      <a:lnTo>
                        <a:pt x="569" y="1874"/>
                      </a:lnTo>
                      <a:lnTo>
                        <a:pt x="575" y="1881"/>
                      </a:lnTo>
                      <a:lnTo>
                        <a:pt x="579" y="1887"/>
                      </a:lnTo>
                      <a:lnTo>
                        <a:pt x="583" y="1893"/>
                      </a:lnTo>
                      <a:lnTo>
                        <a:pt x="587" y="1901"/>
                      </a:lnTo>
                      <a:lnTo>
                        <a:pt x="588" y="1910"/>
                      </a:lnTo>
                      <a:lnTo>
                        <a:pt x="589" y="1917"/>
                      </a:lnTo>
                      <a:lnTo>
                        <a:pt x="590" y="1935"/>
                      </a:lnTo>
                      <a:lnTo>
                        <a:pt x="589" y="1951"/>
                      </a:lnTo>
                      <a:lnTo>
                        <a:pt x="585" y="1960"/>
                      </a:lnTo>
                      <a:lnTo>
                        <a:pt x="579" y="1973"/>
                      </a:lnTo>
                      <a:lnTo>
                        <a:pt x="574" y="1987"/>
                      </a:lnTo>
                      <a:lnTo>
                        <a:pt x="569" y="1999"/>
                      </a:lnTo>
                      <a:lnTo>
                        <a:pt x="566" y="2006"/>
                      </a:lnTo>
                      <a:lnTo>
                        <a:pt x="563" y="2012"/>
                      </a:lnTo>
                      <a:lnTo>
                        <a:pt x="559" y="2017"/>
                      </a:lnTo>
                      <a:lnTo>
                        <a:pt x="555" y="2021"/>
                      </a:lnTo>
                      <a:lnTo>
                        <a:pt x="551" y="2025"/>
                      </a:lnTo>
                      <a:lnTo>
                        <a:pt x="546" y="2028"/>
                      </a:lnTo>
                      <a:lnTo>
                        <a:pt x="540" y="2033"/>
                      </a:lnTo>
                      <a:lnTo>
                        <a:pt x="533" y="2036"/>
                      </a:lnTo>
                      <a:lnTo>
                        <a:pt x="524" y="2040"/>
                      </a:lnTo>
                      <a:lnTo>
                        <a:pt x="518" y="2045"/>
                      </a:lnTo>
                      <a:lnTo>
                        <a:pt x="512" y="2049"/>
                      </a:lnTo>
                      <a:lnTo>
                        <a:pt x="509" y="2052"/>
                      </a:lnTo>
                      <a:lnTo>
                        <a:pt x="507" y="2055"/>
                      </a:lnTo>
                      <a:lnTo>
                        <a:pt x="506" y="2058"/>
                      </a:lnTo>
                      <a:lnTo>
                        <a:pt x="506" y="2061"/>
                      </a:lnTo>
                      <a:lnTo>
                        <a:pt x="507" y="2064"/>
                      </a:lnTo>
                      <a:lnTo>
                        <a:pt x="511" y="2070"/>
                      </a:lnTo>
                      <a:lnTo>
                        <a:pt x="516" y="2076"/>
                      </a:lnTo>
                      <a:lnTo>
                        <a:pt x="519" y="2080"/>
                      </a:lnTo>
                      <a:lnTo>
                        <a:pt x="521" y="2085"/>
                      </a:lnTo>
                      <a:lnTo>
                        <a:pt x="522" y="2089"/>
                      </a:lnTo>
                      <a:lnTo>
                        <a:pt x="523" y="2095"/>
                      </a:lnTo>
                      <a:lnTo>
                        <a:pt x="523" y="2108"/>
                      </a:lnTo>
                      <a:lnTo>
                        <a:pt x="523" y="2125"/>
                      </a:lnTo>
                      <a:lnTo>
                        <a:pt x="523" y="2132"/>
                      </a:lnTo>
                      <a:lnTo>
                        <a:pt x="523" y="2140"/>
                      </a:lnTo>
                      <a:lnTo>
                        <a:pt x="524" y="2146"/>
                      </a:lnTo>
                      <a:lnTo>
                        <a:pt x="526" y="2151"/>
                      </a:lnTo>
                      <a:lnTo>
                        <a:pt x="528" y="2153"/>
                      </a:lnTo>
                      <a:lnTo>
                        <a:pt x="531" y="2154"/>
                      </a:lnTo>
                      <a:lnTo>
                        <a:pt x="533" y="2154"/>
                      </a:lnTo>
                      <a:lnTo>
                        <a:pt x="536" y="2154"/>
                      </a:lnTo>
                      <a:lnTo>
                        <a:pt x="542" y="2151"/>
                      </a:lnTo>
                      <a:lnTo>
                        <a:pt x="550" y="2146"/>
                      </a:lnTo>
                      <a:lnTo>
                        <a:pt x="564" y="2134"/>
                      </a:lnTo>
                      <a:lnTo>
                        <a:pt x="573" y="2128"/>
                      </a:lnTo>
                      <a:lnTo>
                        <a:pt x="578" y="2126"/>
                      </a:lnTo>
                      <a:lnTo>
                        <a:pt x="583" y="2125"/>
                      </a:lnTo>
                      <a:lnTo>
                        <a:pt x="589" y="2125"/>
                      </a:lnTo>
                      <a:lnTo>
                        <a:pt x="594" y="2126"/>
                      </a:lnTo>
                      <a:lnTo>
                        <a:pt x="605" y="2130"/>
                      </a:lnTo>
                      <a:lnTo>
                        <a:pt x="616" y="2136"/>
                      </a:lnTo>
                      <a:lnTo>
                        <a:pt x="627" y="2143"/>
                      </a:lnTo>
                      <a:lnTo>
                        <a:pt x="639" y="2149"/>
                      </a:lnTo>
                      <a:lnTo>
                        <a:pt x="644" y="2152"/>
                      </a:lnTo>
                      <a:lnTo>
                        <a:pt x="650" y="2153"/>
                      </a:lnTo>
                      <a:lnTo>
                        <a:pt x="657" y="2154"/>
                      </a:lnTo>
                      <a:lnTo>
                        <a:pt x="663" y="2154"/>
                      </a:lnTo>
                      <a:lnTo>
                        <a:pt x="677" y="2151"/>
                      </a:lnTo>
                      <a:lnTo>
                        <a:pt x="693" y="2146"/>
                      </a:lnTo>
                      <a:lnTo>
                        <a:pt x="708" y="2141"/>
                      </a:lnTo>
                      <a:lnTo>
                        <a:pt x="723" y="2135"/>
                      </a:lnTo>
                      <a:lnTo>
                        <a:pt x="739" y="2129"/>
                      </a:lnTo>
                      <a:lnTo>
                        <a:pt x="755" y="2125"/>
                      </a:lnTo>
                      <a:lnTo>
                        <a:pt x="771" y="2121"/>
                      </a:lnTo>
                      <a:lnTo>
                        <a:pt x="788" y="2120"/>
                      </a:lnTo>
                      <a:lnTo>
                        <a:pt x="788" y="2120"/>
                      </a:lnTo>
                      <a:lnTo>
                        <a:pt x="788" y="2116"/>
                      </a:lnTo>
                      <a:lnTo>
                        <a:pt x="790" y="2112"/>
                      </a:lnTo>
                      <a:lnTo>
                        <a:pt x="791" y="2108"/>
                      </a:lnTo>
                      <a:lnTo>
                        <a:pt x="793" y="2106"/>
                      </a:lnTo>
                      <a:lnTo>
                        <a:pt x="805" y="2098"/>
                      </a:lnTo>
                      <a:lnTo>
                        <a:pt x="816" y="2088"/>
                      </a:lnTo>
                      <a:lnTo>
                        <a:pt x="825" y="2078"/>
                      </a:lnTo>
                      <a:lnTo>
                        <a:pt x="835" y="2067"/>
                      </a:lnTo>
                      <a:lnTo>
                        <a:pt x="839" y="2060"/>
                      </a:lnTo>
                      <a:lnTo>
                        <a:pt x="843" y="2052"/>
                      </a:lnTo>
                      <a:lnTo>
                        <a:pt x="845" y="2045"/>
                      </a:lnTo>
                      <a:lnTo>
                        <a:pt x="847" y="2036"/>
                      </a:lnTo>
                      <a:lnTo>
                        <a:pt x="851" y="2019"/>
                      </a:lnTo>
                      <a:lnTo>
                        <a:pt x="856" y="2003"/>
                      </a:lnTo>
                      <a:lnTo>
                        <a:pt x="862" y="1984"/>
                      </a:lnTo>
                      <a:lnTo>
                        <a:pt x="871" y="1969"/>
                      </a:lnTo>
                      <a:lnTo>
                        <a:pt x="880" y="1954"/>
                      </a:lnTo>
                      <a:lnTo>
                        <a:pt x="891" y="1937"/>
                      </a:lnTo>
                      <a:lnTo>
                        <a:pt x="896" y="1931"/>
                      </a:lnTo>
                      <a:lnTo>
                        <a:pt x="900" y="1928"/>
                      </a:lnTo>
                      <a:lnTo>
                        <a:pt x="903" y="1925"/>
                      </a:lnTo>
                      <a:lnTo>
                        <a:pt x="907" y="1923"/>
                      </a:lnTo>
                      <a:lnTo>
                        <a:pt x="915" y="1919"/>
                      </a:lnTo>
                      <a:lnTo>
                        <a:pt x="922" y="1917"/>
                      </a:lnTo>
                      <a:lnTo>
                        <a:pt x="928" y="1914"/>
                      </a:lnTo>
                      <a:lnTo>
                        <a:pt x="934" y="1909"/>
                      </a:lnTo>
                      <a:lnTo>
                        <a:pt x="937" y="1904"/>
                      </a:lnTo>
                      <a:lnTo>
                        <a:pt x="939" y="1900"/>
                      </a:lnTo>
                      <a:lnTo>
                        <a:pt x="942" y="1893"/>
                      </a:lnTo>
                      <a:lnTo>
                        <a:pt x="944" y="1886"/>
                      </a:lnTo>
                      <a:lnTo>
                        <a:pt x="946" y="1878"/>
                      </a:lnTo>
                      <a:lnTo>
                        <a:pt x="950" y="1871"/>
                      </a:lnTo>
                      <a:lnTo>
                        <a:pt x="952" y="1865"/>
                      </a:lnTo>
                      <a:lnTo>
                        <a:pt x="955" y="1860"/>
                      </a:lnTo>
                      <a:lnTo>
                        <a:pt x="961" y="1850"/>
                      </a:lnTo>
                      <a:lnTo>
                        <a:pt x="967" y="1839"/>
                      </a:lnTo>
                      <a:lnTo>
                        <a:pt x="970" y="1825"/>
                      </a:lnTo>
                      <a:lnTo>
                        <a:pt x="971" y="1812"/>
                      </a:lnTo>
                      <a:lnTo>
                        <a:pt x="972" y="1801"/>
                      </a:lnTo>
                      <a:lnTo>
                        <a:pt x="973" y="1790"/>
                      </a:lnTo>
                      <a:lnTo>
                        <a:pt x="976" y="1784"/>
                      </a:lnTo>
                      <a:lnTo>
                        <a:pt x="977" y="1780"/>
                      </a:lnTo>
                      <a:lnTo>
                        <a:pt x="979" y="1777"/>
                      </a:lnTo>
                      <a:lnTo>
                        <a:pt x="983" y="1774"/>
                      </a:lnTo>
                      <a:lnTo>
                        <a:pt x="987" y="1770"/>
                      </a:lnTo>
                      <a:lnTo>
                        <a:pt x="993" y="1768"/>
                      </a:lnTo>
                      <a:lnTo>
                        <a:pt x="999" y="1767"/>
                      </a:lnTo>
                      <a:lnTo>
                        <a:pt x="1008" y="1767"/>
                      </a:lnTo>
                      <a:lnTo>
                        <a:pt x="1012" y="1738"/>
                      </a:lnTo>
                      <a:lnTo>
                        <a:pt x="1019" y="1699"/>
                      </a:lnTo>
                      <a:lnTo>
                        <a:pt x="1021" y="1690"/>
                      </a:lnTo>
                      <a:lnTo>
                        <a:pt x="1023" y="1682"/>
                      </a:lnTo>
                      <a:lnTo>
                        <a:pt x="1026" y="1673"/>
                      </a:lnTo>
                      <a:lnTo>
                        <a:pt x="1031" y="1667"/>
                      </a:lnTo>
                      <a:lnTo>
                        <a:pt x="1035" y="1660"/>
                      </a:lnTo>
                      <a:lnTo>
                        <a:pt x="1039" y="1656"/>
                      </a:lnTo>
                      <a:lnTo>
                        <a:pt x="1045" y="1653"/>
                      </a:lnTo>
                      <a:lnTo>
                        <a:pt x="1051" y="1652"/>
                      </a:lnTo>
                      <a:lnTo>
                        <a:pt x="1062" y="1649"/>
                      </a:lnTo>
                      <a:lnTo>
                        <a:pt x="1072" y="1647"/>
                      </a:lnTo>
                      <a:lnTo>
                        <a:pt x="1080" y="1643"/>
                      </a:lnTo>
                      <a:lnTo>
                        <a:pt x="1089" y="1639"/>
                      </a:lnTo>
                      <a:lnTo>
                        <a:pt x="1095" y="1632"/>
                      </a:lnTo>
                      <a:lnTo>
                        <a:pt x="1103" y="1626"/>
                      </a:lnTo>
                      <a:lnTo>
                        <a:pt x="1109" y="1618"/>
                      </a:lnTo>
                      <a:lnTo>
                        <a:pt x="1115" y="1609"/>
                      </a:lnTo>
                      <a:lnTo>
                        <a:pt x="1135" y="1574"/>
                      </a:lnTo>
                      <a:lnTo>
                        <a:pt x="1156" y="1538"/>
                      </a:lnTo>
                      <a:lnTo>
                        <a:pt x="1168" y="1520"/>
                      </a:lnTo>
                      <a:lnTo>
                        <a:pt x="1183" y="1501"/>
                      </a:lnTo>
                      <a:lnTo>
                        <a:pt x="1197" y="1483"/>
                      </a:lnTo>
                      <a:lnTo>
                        <a:pt x="1208" y="1467"/>
                      </a:lnTo>
                      <a:lnTo>
                        <a:pt x="1209" y="1463"/>
                      </a:lnTo>
                      <a:lnTo>
                        <a:pt x="1208" y="1456"/>
                      </a:lnTo>
                      <a:lnTo>
                        <a:pt x="1206" y="1450"/>
                      </a:lnTo>
                      <a:lnTo>
                        <a:pt x="1202" y="1443"/>
                      </a:lnTo>
                      <a:lnTo>
                        <a:pt x="1200" y="1437"/>
                      </a:lnTo>
                      <a:lnTo>
                        <a:pt x="1198" y="1431"/>
                      </a:lnTo>
                      <a:lnTo>
                        <a:pt x="1198" y="1429"/>
                      </a:lnTo>
                      <a:lnTo>
                        <a:pt x="1199" y="1426"/>
                      </a:lnTo>
                      <a:lnTo>
                        <a:pt x="1200" y="1425"/>
                      </a:lnTo>
                      <a:lnTo>
                        <a:pt x="1201" y="1423"/>
                      </a:lnTo>
                      <a:lnTo>
                        <a:pt x="1212" y="1416"/>
                      </a:lnTo>
                      <a:lnTo>
                        <a:pt x="1225" y="1407"/>
                      </a:lnTo>
                      <a:lnTo>
                        <a:pt x="1231" y="1403"/>
                      </a:lnTo>
                      <a:lnTo>
                        <a:pt x="1237" y="1398"/>
                      </a:lnTo>
                      <a:lnTo>
                        <a:pt x="1241" y="1393"/>
                      </a:lnTo>
                      <a:lnTo>
                        <a:pt x="1243" y="1389"/>
                      </a:lnTo>
                      <a:lnTo>
                        <a:pt x="1246" y="1389"/>
                      </a:lnTo>
                      <a:lnTo>
                        <a:pt x="1246" y="1392"/>
                      </a:lnTo>
                      <a:lnTo>
                        <a:pt x="1246" y="1396"/>
                      </a:lnTo>
                      <a:lnTo>
                        <a:pt x="1248" y="1398"/>
                      </a:lnTo>
                      <a:lnTo>
                        <a:pt x="1249" y="1400"/>
                      </a:lnTo>
                      <a:lnTo>
                        <a:pt x="1253" y="1402"/>
                      </a:lnTo>
                      <a:lnTo>
                        <a:pt x="1260" y="1403"/>
                      </a:lnTo>
                      <a:lnTo>
                        <a:pt x="1266" y="1402"/>
                      </a:lnTo>
                      <a:lnTo>
                        <a:pt x="1274" y="1401"/>
                      </a:lnTo>
                      <a:lnTo>
                        <a:pt x="1282" y="1398"/>
                      </a:lnTo>
                      <a:lnTo>
                        <a:pt x="1291" y="1395"/>
                      </a:lnTo>
                      <a:lnTo>
                        <a:pt x="1309" y="1386"/>
                      </a:lnTo>
                      <a:lnTo>
                        <a:pt x="1325" y="1377"/>
                      </a:lnTo>
                      <a:lnTo>
                        <a:pt x="1338" y="1370"/>
                      </a:lnTo>
                      <a:lnTo>
                        <a:pt x="1346" y="1364"/>
                      </a:lnTo>
                      <a:lnTo>
                        <a:pt x="1450" y="1383"/>
                      </a:lnTo>
                      <a:lnTo>
                        <a:pt x="1734" y="852"/>
                      </a:lnTo>
                      <a:lnTo>
                        <a:pt x="2032" y="771"/>
                      </a:lnTo>
                      <a:lnTo>
                        <a:pt x="2339" y="676"/>
                      </a:lnTo>
                      <a:lnTo>
                        <a:pt x="2339" y="676"/>
                      </a:lnTo>
                      <a:lnTo>
                        <a:pt x="2336" y="675"/>
                      </a:lnTo>
                      <a:lnTo>
                        <a:pt x="2334" y="674"/>
                      </a:lnTo>
                      <a:lnTo>
                        <a:pt x="2334" y="672"/>
                      </a:lnTo>
                      <a:lnTo>
                        <a:pt x="2334" y="671"/>
                      </a:lnTo>
                      <a:lnTo>
                        <a:pt x="2336" y="667"/>
                      </a:lnTo>
                      <a:lnTo>
                        <a:pt x="2341" y="663"/>
                      </a:lnTo>
                      <a:lnTo>
                        <a:pt x="2349" y="657"/>
                      </a:lnTo>
                      <a:lnTo>
                        <a:pt x="2355" y="654"/>
                      </a:lnTo>
                      <a:lnTo>
                        <a:pt x="2377" y="636"/>
                      </a:lnTo>
                      <a:lnTo>
                        <a:pt x="2398" y="621"/>
                      </a:lnTo>
                      <a:lnTo>
                        <a:pt x="2401" y="617"/>
                      </a:lnTo>
                      <a:lnTo>
                        <a:pt x="2406" y="613"/>
                      </a:lnTo>
                      <a:lnTo>
                        <a:pt x="2409" y="607"/>
                      </a:lnTo>
                      <a:lnTo>
                        <a:pt x="2411" y="602"/>
                      </a:lnTo>
                      <a:lnTo>
                        <a:pt x="2413" y="596"/>
                      </a:lnTo>
                      <a:lnTo>
                        <a:pt x="2415" y="590"/>
                      </a:lnTo>
                      <a:lnTo>
                        <a:pt x="2416" y="582"/>
                      </a:lnTo>
                      <a:lnTo>
                        <a:pt x="2416" y="575"/>
                      </a:lnTo>
                      <a:lnTo>
                        <a:pt x="2424" y="572"/>
                      </a:lnTo>
                      <a:lnTo>
                        <a:pt x="2439" y="567"/>
                      </a:lnTo>
                      <a:lnTo>
                        <a:pt x="2449" y="563"/>
                      </a:lnTo>
                      <a:lnTo>
                        <a:pt x="2458" y="560"/>
                      </a:lnTo>
                      <a:lnTo>
                        <a:pt x="2466" y="555"/>
                      </a:lnTo>
                      <a:lnTo>
                        <a:pt x="2473" y="551"/>
                      </a:lnTo>
                      <a:lnTo>
                        <a:pt x="2495" y="532"/>
                      </a:lnTo>
                      <a:lnTo>
                        <a:pt x="2517" y="514"/>
                      </a:lnTo>
                      <a:lnTo>
                        <a:pt x="2529" y="506"/>
                      </a:lnTo>
                      <a:lnTo>
                        <a:pt x="2541" y="498"/>
                      </a:lnTo>
                      <a:lnTo>
                        <a:pt x="2554" y="492"/>
                      </a:lnTo>
                      <a:lnTo>
                        <a:pt x="2568" y="486"/>
                      </a:lnTo>
                      <a:lnTo>
                        <a:pt x="2578" y="482"/>
                      </a:lnTo>
                      <a:lnTo>
                        <a:pt x="2588" y="478"/>
                      </a:lnTo>
                      <a:lnTo>
                        <a:pt x="2597" y="472"/>
                      </a:lnTo>
                      <a:lnTo>
                        <a:pt x="2604" y="466"/>
                      </a:lnTo>
                      <a:lnTo>
                        <a:pt x="2611" y="459"/>
                      </a:lnTo>
                      <a:lnTo>
                        <a:pt x="2615" y="451"/>
                      </a:lnTo>
                      <a:lnTo>
                        <a:pt x="2616" y="446"/>
                      </a:lnTo>
                      <a:lnTo>
                        <a:pt x="2618" y="441"/>
                      </a:lnTo>
                      <a:lnTo>
                        <a:pt x="2618" y="434"/>
                      </a:lnTo>
                      <a:lnTo>
                        <a:pt x="2619" y="429"/>
                      </a:lnTo>
                      <a:lnTo>
                        <a:pt x="2618" y="417"/>
                      </a:lnTo>
                      <a:lnTo>
                        <a:pt x="2616" y="406"/>
                      </a:lnTo>
                      <a:lnTo>
                        <a:pt x="2614" y="396"/>
                      </a:lnTo>
                      <a:lnTo>
                        <a:pt x="2611" y="386"/>
                      </a:lnTo>
                      <a:lnTo>
                        <a:pt x="2606" y="376"/>
                      </a:lnTo>
                      <a:lnTo>
                        <a:pt x="2601" y="366"/>
                      </a:lnTo>
                      <a:lnTo>
                        <a:pt x="2596" y="358"/>
                      </a:lnTo>
                      <a:lnTo>
                        <a:pt x="2590" y="349"/>
                      </a:lnTo>
                      <a:lnTo>
                        <a:pt x="2578" y="331"/>
                      </a:lnTo>
                      <a:lnTo>
                        <a:pt x="2566" y="313"/>
                      </a:lnTo>
                      <a:lnTo>
                        <a:pt x="2561" y="304"/>
                      </a:lnTo>
                      <a:lnTo>
                        <a:pt x="2556" y="295"/>
                      </a:lnTo>
                      <a:lnTo>
                        <a:pt x="2550" y="285"/>
                      </a:lnTo>
                      <a:lnTo>
                        <a:pt x="2546" y="276"/>
                      </a:lnTo>
                      <a:lnTo>
                        <a:pt x="2532" y="254"/>
                      </a:lnTo>
                      <a:lnTo>
                        <a:pt x="2516" y="230"/>
                      </a:lnTo>
                      <a:lnTo>
                        <a:pt x="2509" y="217"/>
                      </a:lnTo>
                      <a:lnTo>
                        <a:pt x="2504" y="205"/>
                      </a:lnTo>
                      <a:lnTo>
                        <a:pt x="2503" y="199"/>
                      </a:lnTo>
                      <a:lnTo>
                        <a:pt x="2503" y="192"/>
                      </a:lnTo>
                      <a:lnTo>
                        <a:pt x="2503" y="186"/>
                      </a:lnTo>
                      <a:lnTo>
                        <a:pt x="2504" y="181"/>
                      </a:lnTo>
                      <a:lnTo>
                        <a:pt x="2504" y="178"/>
                      </a:lnTo>
                      <a:lnTo>
                        <a:pt x="2503" y="175"/>
                      </a:lnTo>
                      <a:lnTo>
                        <a:pt x="2501" y="171"/>
                      </a:lnTo>
                      <a:lnTo>
                        <a:pt x="2497" y="168"/>
                      </a:lnTo>
                      <a:lnTo>
                        <a:pt x="2489" y="158"/>
                      </a:lnTo>
                      <a:lnTo>
                        <a:pt x="2479" y="149"/>
                      </a:lnTo>
                      <a:lnTo>
                        <a:pt x="2456" y="131"/>
                      </a:lnTo>
                      <a:lnTo>
                        <a:pt x="2441" y="119"/>
                      </a:lnTo>
                      <a:lnTo>
                        <a:pt x="2433" y="111"/>
                      </a:lnTo>
                      <a:lnTo>
                        <a:pt x="2423" y="105"/>
                      </a:lnTo>
                      <a:lnTo>
                        <a:pt x="2417" y="104"/>
                      </a:lnTo>
                      <a:lnTo>
                        <a:pt x="2412" y="103"/>
                      </a:lnTo>
                      <a:lnTo>
                        <a:pt x="2406" y="104"/>
                      </a:lnTo>
                      <a:lnTo>
                        <a:pt x="2399" y="106"/>
                      </a:lnTo>
                      <a:lnTo>
                        <a:pt x="2396" y="106"/>
                      </a:lnTo>
                      <a:lnTo>
                        <a:pt x="2393" y="106"/>
                      </a:lnTo>
                      <a:lnTo>
                        <a:pt x="2389" y="105"/>
                      </a:lnTo>
                      <a:lnTo>
                        <a:pt x="2386" y="104"/>
                      </a:lnTo>
                      <a:lnTo>
                        <a:pt x="2380" y="99"/>
                      </a:lnTo>
                      <a:lnTo>
                        <a:pt x="2374" y="95"/>
                      </a:lnTo>
                      <a:lnTo>
                        <a:pt x="2368" y="91"/>
                      </a:lnTo>
                      <a:lnTo>
                        <a:pt x="2361" y="88"/>
                      </a:lnTo>
                      <a:lnTo>
                        <a:pt x="2354" y="86"/>
                      </a:lnTo>
                      <a:lnTo>
                        <a:pt x="2347" y="83"/>
                      </a:lnTo>
                      <a:lnTo>
                        <a:pt x="2333" y="81"/>
                      </a:lnTo>
                      <a:lnTo>
                        <a:pt x="2319" y="80"/>
                      </a:lnTo>
                      <a:lnTo>
                        <a:pt x="2306" y="78"/>
                      </a:lnTo>
                      <a:lnTo>
                        <a:pt x="2293" y="76"/>
                      </a:lnTo>
                      <a:lnTo>
                        <a:pt x="2288" y="74"/>
                      </a:lnTo>
                      <a:lnTo>
                        <a:pt x="2281" y="70"/>
                      </a:lnTo>
                      <a:lnTo>
                        <a:pt x="2276" y="67"/>
                      </a:lnTo>
                      <a:lnTo>
                        <a:pt x="2271" y="63"/>
                      </a:lnTo>
                      <a:lnTo>
                        <a:pt x="2260" y="52"/>
                      </a:lnTo>
                      <a:lnTo>
                        <a:pt x="2247" y="43"/>
                      </a:lnTo>
                      <a:lnTo>
                        <a:pt x="2234" y="36"/>
                      </a:lnTo>
                      <a:lnTo>
                        <a:pt x="2219" y="28"/>
                      </a:lnTo>
                      <a:lnTo>
                        <a:pt x="2204" y="23"/>
                      </a:lnTo>
                      <a:lnTo>
                        <a:pt x="2187" y="19"/>
                      </a:lnTo>
                      <a:lnTo>
                        <a:pt x="2172" y="15"/>
                      </a:lnTo>
                      <a:lnTo>
                        <a:pt x="2157" y="15"/>
                      </a:lnTo>
                      <a:lnTo>
                        <a:pt x="2137" y="15"/>
                      </a:lnTo>
                      <a:lnTo>
                        <a:pt x="2115" y="14"/>
                      </a:lnTo>
                      <a:lnTo>
                        <a:pt x="2104" y="13"/>
                      </a:lnTo>
                      <a:lnTo>
                        <a:pt x="2094" y="11"/>
                      </a:lnTo>
                      <a:lnTo>
                        <a:pt x="2084" y="9"/>
                      </a:lnTo>
                      <a:lnTo>
                        <a:pt x="2074" y="5"/>
                      </a:lnTo>
                      <a:lnTo>
                        <a:pt x="2064" y="1"/>
                      </a:lnTo>
                      <a:lnTo>
                        <a:pt x="2056" y="0"/>
                      </a:lnTo>
                      <a:lnTo>
                        <a:pt x="2048" y="1"/>
                      </a:lnTo>
                      <a:lnTo>
                        <a:pt x="2040" y="3"/>
                      </a:lnTo>
                      <a:lnTo>
                        <a:pt x="2025" y="10"/>
                      </a:lnTo>
                      <a:lnTo>
                        <a:pt x="2008" y="15"/>
                      </a:lnTo>
                      <a:lnTo>
                        <a:pt x="2003" y="16"/>
                      </a:lnTo>
                      <a:lnTo>
                        <a:pt x="1997" y="20"/>
                      </a:lnTo>
                      <a:lnTo>
                        <a:pt x="1994" y="22"/>
                      </a:lnTo>
                      <a:lnTo>
                        <a:pt x="1991" y="25"/>
                      </a:lnTo>
                      <a:lnTo>
                        <a:pt x="1986" y="34"/>
                      </a:lnTo>
                      <a:lnTo>
                        <a:pt x="1984" y="42"/>
                      </a:lnTo>
                      <a:lnTo>
                        <a:pt x="1982" y="52"/>
                      </a:lnTo>
                      <a:lnTo>
                        <a:pt x="1979" y="61"/>
                      </a:lnTo>
                      <a:lnTo>
                        <a:pt x="1977" y="65"/>
                      </a:lnTo>
                      <a:lnTo>
                        <a:pt x="1972" y="68"/>
                      </a:lnTo>
                      <a:lnTo>
                        <a:pt x="1968" y="73"/>
                      </a:lnTo>
                      <a:lnTo>
                        <a:pt x="1962" y="76"/>
                      </a:lnTo>
                      <a:lnTo>
                        <a:pt x="1962" y="77"/>
                      </a:lnTo>
                      <a:lnTo>
                        <a:pt x="1966" y="82"/>
                      </a:lnTo>
                      <a:lnTo>
                        <a:pt x="1969" y="87"/>
                      </a:lnTo>
                      <a:lnTo>
                        <a:pt x="1972" y="91"/>
                      </a:lnTo>
                      <a:lnTo>
                        <a:pt x="1974" y="95"/>
                      </a:lnTo>
                      <a:lnTo>
                        <a:pt x="1975" y="100"/>
                      </a:lnTo>
                      <a:lnTo>
                        <a:pt x="1975" y="103"/>
                      </a:lnTo>
                      <a:lnTo>
                        <a:pt x="1974" y="106"/>
                      </a:lnTo>
                      <a:lnTo>
                        <a:pt x="1972" y="110"/>
                      </a:lnTo>
                      <a:lnTo>
                        <a:pt x="1967" y="116"/>
                      </a:lnTo>
                      <a:lnTo>
                        <a:pt x="1961" y="122"/>
                      </a:lnTo>
                      <a:lnTo>
                        <a:pt x="1951" y="128"/>
                      </a:lnTo>
                      <a:lnTo>
                        <a:pt x="1940" y="132"/>
                      </a:lnTo>
                      <a:lnTo>
                        <a:pt x="1932" y="135"/>
                      </a:lnTo>
                      <a:lnTo>
                        <a:pt x="1927" y="138"/>
                      </a:lnTo>
                      <a:lnTo>
                        <a:pt x="1923" y="142"/>
                      </a:lnTo>
                      <a:lnTo>
                        <a:pt x="1918" y="145"/>
                      </a:lnTo>
                      <a:lnTo>
                        <a:pt x="1913" y="151"/>
                      </a:lnTo>
                      <a:lnTo>
                        <a:pt x="1910" y="156"/>
                      </a:lnTo>
                      <a:lnTo>
                        <a:pt x="1909" y="158"/>
                      </a:lnTo>
                      <a:lnTo>
                        <a:pt x="1907" y="159"/>
                      </a:lnTo>
                      <a:lnTo>
                        <a:pt x="1904" y="159"/>
                      </a:lnTo>
                      <a:lnTo>
                        <a:pt x="1902" y="158"/>
                      </a:lnTo>
                      <a:lnTo>
                        <a:pt x="1894" y="153"/>
                      </a:lnTo>
                      <a:lnTo>
                        <a:pt x="1882" y="142"/>
                      </a:lnTo>
                      <a:lnTo>
                        <a:pt x="1876" y="136"/>
                      </a:lnTo>
                      <a:lnTo>
                        <a:pt x="1872" y="131"/>
                      </a:lnTo>
                      <a:lnTo>
                        <a:pt x="1870" y="127"/>
                      </a:lnTo>
                      <a:lnTo>
                        <a:pt x="1870" y="123"/>
                      </a:lnTo>
                      <a:lnTo>
                        <a:pt x="1870" y="119"/>
                      </a:lnTo>
                      <a:lnTo>
                        <a:pt x="1872" y="116"/>
                      </a:lnTo>
                      <a:lnTo>
                        <a:pt x="1874" y="114"/>
                      </a:lnTo>
                      <a:lnTo>
                        <a:pt x="1877" y="110"/>
                      </a:lnTo>
                      <a:lnTo>
                        <a:pt x="1885" y="106"/>
                      </a:lnTo>
                      <a:lnTo>
                        <a:pt x="1893" y="101"/>
                      </a:lnTo>
                      <a:lnTo>
                        <a:pt x="1896" y="97"/>
                      </a:lnTo>
                      <a:lnTo>
                        <a:pt x="1898" y="95"/>
                      </a:lnTo>
                      <a:lnTo>
                        <a:pt x="1900" y="92"/>
                      </a:lnTo>
                      <a:lnTo>
                        <a:pt x="1900" y="88"/>
                      </a:lnTo>
                      <a:lnTo>
                        <a:pt x="1881" y="94"/>
                      </a:lnTo>
                      <a:lnTo>
                        <a:pt x="1863" y="102"/>
                      </a:lnTo>
                      <a:lnTo>
                        <a:pt x="1848" y="109"/>
                      </a:lnTo>
                      <a:lnTo>
                        <a:pt x="1833" y="119"/>
                      </a:lnTo>
                      <a:lnTo>
                        <a:pt x="1806" y="143"/>
                      </a:lnTo>
                      <a:lnTo>
                        <a:pt x="1776" y="169"/>
                      </a:lnTo>
                      <a:lnTo>
                        <a:pt x="1763" y="180"/>
                      </a:lnTo>
                      <a:lnTo>
                        <a:pt x="1753" y="187"/>
                      </a:lnTo>
                      <a:lnTo>
                        <a:pt x="1751" y="188"/>
                      </a:lnTo>
                      <a:lnTo>
                        <a:pt x="1751" y="189"/>
                      </a:lnTo>
                      <a:lnTo>
                        <a:pt x="1751" y="191"/>
                      </a:lnTo>
                      <a:lnTo>
                        <a:pt x="1752" y="192"/>
                      </a:lnTo>
                      <a:lnTo>
                        <a:pt x="1758" y="195"/>
                      </a:lnTo>
                      <a:lnTo>
                        <a:pt x="1767" y="196"/>
                      </a:lnTo>
                      <a:lnTo>
                        <a:pt x="1782" y="196"/>
                      </a:lnTo>
                      <a:lnTo>
                        <a:pt x="1800" y="196"/>
                      </a:lnTo>
                      <a:lnTo>
                        <a:pt x="1808" y="197"/>
                      </a:lnTo>
                      <a:lnTo>
                        <a:pt x="1815" y="199"/>
                      </a:lnTo>
                      <a:lnTo>
                        <a:pt x="1818" y="201"/>
                      </a:lnTo>
                      <a:lnTo>
                        <a:pt x="1820" y="203"/>
                      </a:lnTo>
                      <a:lnTo>
                        <a:pt x="1821" y="205"/>
                      </a:lnTo>
                      <a:lnTo>
                        <a:pt x="1822" y="209"/>
                      </a:lnTo>
                      <a:lnTo>
                        <a:pt x="1823" y="215"/>
                      </a:lnTo>
                      <a:lnTo>
                        <a:pt x="1826" y="223"/>
                      </a:lnTo>
                      <a:lnTo>
                        <a:pt x="1829" y="228"/>
                      </a:lnTo>
                      <a:lnTo>
                        <a:pt x="1831" y="235"/>
                      </a:lnTo>
                      <a:lnTo>
                        <a:pt x="1837" y="245"/>
                      </a:lnTo>
                      <a:lnTo>
                        <a:pt x="1843" y="254"/>
                      </a:lnTo>
                      <a:lnTo>
                        <a:pt x="1844" y="258"/>
                      </a:lnTo>
                      <a:lnTo>
                        <a:pt x="1845" y="263"/>
                      </a:lnTo>
                      <a:lnTo>
                        <a:pt x="1844" y="266"/>
                      </a:lnTo>
                      <a:lnTo>
                        <a:pt x="1843" y="269"/>
                      </a:lnTo>
                      <a:lnTo>
                        <a:pt x="1840" y="271"/>
                      </a:lnTo>
                      <a:lnTo>
                        <a:pt x="1834" y="275"/>
                      </a:lnTo>
                      <a:lnTo>
                        <a:pt x="1828" y="277"/>
                      </a:lnTo>
                      <a:lnTo>
                        <a:pt x="1819" y="279"/>
                      </a:lnTo>
                      <a:lnTo>
                        <a:pt x="1814" y="280"/>
                      </a:lnTo>
                      <a:lnTo>
                        <a:pt x="1809" y="282"/>
                      </a:lnTo>
                      <a:lnTo>
                        <a:pt x="1805" y="284"/>
                      </a:lnTo>
                      <a:lnTo>
                        <a:pt x="1802" y="286"/>
                      </a:lnTo>
                      <a:lnTo>
                        <a:pt x="1797" y="292"/>
                      </a:lnTo>
                      <a:lnTo>
                        <a:pt x="1795" y="298"/>
                      </a:lnTo>
                      <a:lnTo>
                        <a:pt x="1793" y="304"/>
                      </a:lnTo>
                      <a:lnTo>
                        <a:pt x="1792" y="308"/>
                      </a:lnTo>
                      <a:lnTo>
                        <a:pt x="1790" y="312"/>
                      </a:lnTo>
                      <a:lnTo>
                        <a:pt x="1787" y="315"/>
                      </a:lnTo>
                      <a:lnTo>
                        <a:pt x="1778" y="316"/>
                      </a:lnTo>
                      <a:lnTo>
                        <a:pt x="1769" y="316"/>
                      </a:lnTo>
                      <a:lnTo>
                        <a:pt x="1761" y="317"/>
                      </a:lnTo>
                      <a:lnTo>
                        <a:pt x="1752" y="319"/>
                      </a:lnTo>
                      <a:lnTo>
                        <a:pt x="1747" y="321"/>
                      </a:lnTo>
                      <a:lnTo>
                        <a:pt x="1742" y="322"/>
                      </a:lnTo>
                      <a:lnTo>
                        <a:pt x="1738" y="322"/>
                      </a:lnTo>
                      <a:lnTo>
                        <a:pt x="1735" y="322"/>
                      </a:lnTo>
                      <a:lnTo>
                        <a:pt x="1732" y="321"/>
                      </a:lnTo>
                      <a:lnTo>
                        <a:pt x="1729" y="320"/>
                      </a:lnTo>
                      <a:lnTo>
                        <a:pt x="1727" y="318"/>
                      </a:lnTo>
                      <a:lnTo>
                        <a:pt x="1726" y="316"/>
                      </a:lnTo>
                      <a:lnTo>
                        <a:pt x="1721" y="305"/>
                      </a:lnTo>
                      <a:lnTo>
                        <a:pt x="1713" y="295"/>
                      </a:lnTo>
                      <a:lnTo>
                        <a:pt x="1710" y="292"/>
                      </a:lnTo>
                      <a:lnTo>
                        <a:pt x="1708" y="289"/>
                      </a:lnTo>
                      <a:lnTo>
                        <a:pt x="1706" y="284"/>
                      </a:lnTo>
                      <a:lnTo>
                        <a:pt x="1706" y="280"/>
                      </a:lnTo>
                      <a:lnTo>
                        <a:pt x="1707" y="276"/>
                      </a:lnTo>
                      <a:lnTo>
                        <a:pt x="1708" y="271"/>
                      </a:lnTo>
                      <a:lnTo>
                        <a:pt x="1710" y="267"/>
                      </a:lnTo>
                      <a:lnTo>
                        <a:pt x="1713" y="263"/>
                      </a:lnTo>
                      <a:lnTo>
                        <a:pt x="1726" y="245"/>
                      </a:lnTo>
                      <a:lnTo>
                        <a:pt x="1738" y="230"/>
                      </a:lnTo>
                      <a:lnTo>
                        <a:pt x="1741" y="226"/>
                      </a:lnTo>
                      <a:lnTo>
                        <a:pt x="1742" y="222"/>
                      </a:lnTo>
                      <a:lnTo>
                        <a:pt x="1743" y="218"/>
                      </a:lnTo>
                      <a:lnTo>
                        <a:pt x="1742" y="216"/>
                      </a:lnTo>
                      <a:lnTo>
                        <a:pt x="1740" y="214"/>
                      </a:lnTo>
                      <a:lnTo>
                        <a:pt x="1737" y="214"/>
                      </a:lnTo>
                      <a:lnTo>
                        <a:pt x="1733" y="213"/>
                      </a:lnTo>
                      <a:lnTo>
                        <a:pt x="1728" y="213"/>
                      </a:lnTo>
                      <a:lnTo>
                        <a:pt x="1707" y="217"/>
                      </a:lnTo>
                      <a:lnTo>
                        <a:pt x="1689" y="222"/>
                      </a:lnTo>
                      <a:lnTo>
                        <a:pt x="1656" y="225"/>
                      </a:lnTo>
                      <a:lnTo>
                        <a:pt x="1624" y="227"/>
                      </a:lnTo>
                      <a:lnTo>
                        <a:pt x="1607" y="228"/>
                      </a:lnTo>
                      <a:lnTo>
                        <a:pt x="1591" y="231"/>
                      </a:lnTo>
                      <a:lnTo>
                        <a:pt x="1575" y="235"/>
                      </a:lnTo>
                      <a:lnTo>
                        <a:pt x="1559" y="241"/>
                      </a:lnTo>
                      <a:lnTo>
                        <a:pt x="1548" y="244"/>
                      </a:lnTo>
                      <a:lnTo>
                        <a:pt x="1529" y="251"/>
                      </a:lnTo>
                      <a:lnTo>
                        <a:pt x="1521" y="254"/>
                      </a:lnTo>
                      <a:lnTo>
                        <a:pt x="1514" y="257"/>
                      </a:lnTo>
                      <a:lnTo>
                        <a:pt x="1513" y="259"/>
                      </a:lnTo>
                      <a:lnTo>
                        <a:pt x="1513" y="261"/>
                      </a:lnTo>
                      <a:lnTo>
                        <a:pt x="1514" y="262"/>
                      </a:lnTo>
                      <a:lnTo>
                        <a:pt x="1518" y="262"/>
                      </a:lnTo>
                      <a:lnTo>
                        <a:pt x="1532" y="262"/>
                      </a:lnTo>
                      <a:lnTo>
                        <a:pt x="1541" y="262"/>
                      </a:lnTo>
                      <a:lnTo>
                        <a:pt x="1546" y="263"/>
                      </a:lnTo>
                      <a:lnTo>
                        <a:pt x="1549" y="265"/>
                      </a:lnTo>
                      <a:lnTo>
                        <a:pt x="1553" y="269"/>
                      </a:lnTo>
                      <a:lnTo>
                        <a:pt x="1557" y="277"/>
                      </a:lnTo>
                      <a:lnTo>
                        <a:pt x="1557" y="297"/>
                      </a:lnTo>
                      <a:lnTo>
                        <a:pt x="1557" y="317"/>
                      </a:lnTo>
                      <a:lnTo>
                        <a:pt x="1558" y="336"/>
                      </a:lnTo>
                      <a:lnTo>
                        <a:pt x="1560" y="356"/>
                      </a:lnTo>
                      <a:lnTo>
                        <a:pt x="1561" y="365"/>
                      </a:lnTo>
                      <a:lnTo>
                        <a:pt x="1560" y="373"/>
                      </a:lnTo>
                      <a:lnTo>
                        <a:pt x="1559" y="379"/>
                      </a:lnTo>
                      <a:lnTo>
                        <a:pt x="1556" y="386"/>
                      </a:lnTo>
                      <a:lnTo>
                        <a:pt x="1550" y="398"/>
                      </a:lnTo>
                      <a:lnTo>
                        <a:pt x="1546" y="412"/>
                      </a:lnTo>
                      <a:lnTo>
                        <a:pt x="1544" y="421"/>
                      </a:lnTo>
                      <a:lnTo>
                        <a:pt x="1541" y="432"/>
                      </a:lnTo>
                      <a:lnTo>
                        <a:pt x="1538" y="442"/>
                      </a:lnTo>
                      <a:lnTo>
                        <a:pt x="1534" y="452"/>
                      </a:lnTo>
                      <a:lnTo>
                        <a:pt x="1508" y="498"/>
                      </a:lnTo>
                      <a:lnTo>
                        <a:pt x="1500" y="515"/>
                      </a:lnTo>
                      <a:lnTo>
                        <a:pt x="1493" y="535"/>
                      </a:lnTo>
                      <a:lnTo>
                        <a:pt x="1490" y="545"/>
                      </a:lnTo>
                      <a:lnTo>
                        <a:pt x="1485" y="553"/>
                      </a:lnTo>
                      <a:lnTo>
                        <a:pt x="1480" y="562"/>
                      </a:lnTo>
                      <a:lnTo>
                        <a:pt x="1475" y="568"/>
                      </a:lnTo>
                      <a:lnTo>
                        <a:pt x="1467" y="579"/>
                      </a:lnTo>
                      <a:lnTo>
                        <a:pt x="1456" y="591"/>
                      </a:lnTo>
                      <a:lnTo>
                        <a:pt x="1444" y="603"/>
                      </a:lnTo>
                      <a:lnTo>
                        <a:pt x="1430" y="614"/>
                      </a:lnTo>
                      <a:lnTo>
                        <a:pt x="1414" y="626"/>
                      </a:lnTo>
                      <a:lnTo>
                        <a:pt x="1397" y="637"/>
                      </a:lnTo>
                      <a:lnTo>
                        <a:pt x="1378" y="648"/>
                      </a:lnTo>
                      <a:lnTo>
                        <a:pt x="1360" y="659"/>
                      </a:lnTo>
                      <a:lnTo>
                        <a:pt x="1341" y="669"/>
                      </a:lnTo>
                      <a:lnTo>
                        <a:pt x="1321" y="678"/>
                      </a:lnTo>
                      <a:lnTo>
                        <a:pt x="1303" y="687"/>
                      </a:lnTo>
                      <a:lnTo>
                        <a:pt x="1284" y="695"/>
                      </a:lnTo>
                      <a:lnTo>
                        <a:pt x="1266" y="701"/>
                      </a:lnTo>
                      <a:lnTo>
                        <a:pt x="1250" y="707"/>
                      </a:lnTo>
                      <a:lnTo>
                        <a:pt x="1235" y="711"/>
                      </a:lnTo>
                      <a:lnTo>
                        <a:pt x="1222" y="714"/>
                      </a:lnTo>
                      <a:lnTo>
                        <a:pt x="1207" y="715"/>
                      </a:lnTo>
                      <a:lnTo>
                        <a:pt x="1192" y="715"/>
                      </a:lnTo>
                      <a:lnTo>
                        <a:pt x="1183" y="715"/>
                      </a:lnTo>
                      <a:lnTo>
                        <a:pt x="1175" y="716"/>
                      </a:lnTo>
                      <a:lnTo>
                        <a:pt x="1168" y="718"/>
                      </a:lnTo>
                      <a:lnTo>
                        <a:pt x="1161" y="722"/>
                      </a:lnTo>
                      <a:lnTo>
                        <a:pt x="1148" y="734"/>
                      </a:lnTo>
                      <a:lnTo>
                        <a:pt x="1136" y="744"/>
                      </a:lnTo>
                      <a:lnTo>
                        <a:pt x="1130" y="749"/>
                      </a:lnTo>
                      <a:lnTo>
                        <a:pt x="1122" y="751"/>
                      </a:lnTo>
                      <a:lnTo>
                        <a:pt x="1118" y="751"/>
                      </a:lnTo>
                      <a:lnTo>
                        <a:pt x="1114" y="750"/>
                      </a:lnTo>
                      <a:lnTo>
                        <a:pt x="1109" y="749"/>
                      </a:lnTo>
                      <a:lnTo>
                        <a:pt x="1104" y="747"/>
                      </a:lnTo>
                      <a:lnTo>
                        <a:pt x="1100" y="747"/>
                      </a:lnTo>
                      <a:lnTo>
                        <a:pt x="1091" y="750"/>
                      </a:lnTo>
                      <a:lnTo>
                        <a:pt x="1078" y="754"/>
                      </a:lnTo>
                      <a:lnTo>
                        <a:pt x="1064" y="761"/>
                      </a:lnTo>
                      <a:lnTo>
                        <a:pt x="1036" y="771"/>
                      </a:lnTo>
                      <a:lnTo>
                        <a:pt x="1018" y="778"/>
                      </a:lnTo>
                      <a:lnTo>
                        <a:pt x="1011" y="782"/>
                      </a:lnTo>
                      <a:lnTo>
                        <a:pt x="1004" y="785"/>
                      </a:lnTo>
                      <a:lnTo>
                        <a:pt x="996" y="789"/>
                      </a:lnTo>
                      <a:lnTo>
                        <a:pt x="986" y="791"/>
                      </a:lnTo>
                      <a:lnTo>
                        <a:pt x="969" y="795"/>
                      </a:lnTo>
                      <a:lnTo>
                        <a:pt x="953" y="798"/>
                      </a:lnTo>
                      <a:lnTo>
                        <a:pt x="944" y="801"/>
                      </a:lnTo>
                      <a:lnTo>
                        <a:pt x="937" y="805"/>
                      </a:lnTo>
                      <a:lnTo>
                        <a:pt x="930" y="808"/>
                      </a:lnTo>
                      <a:lnTo>
                        <a:pt x="924" y="813"/>
                      </a:lnTo>
                      <a:lnTo>
                        <a:pt x="911" y="823"/>
                      </a:lnTo>
                      <a:lnTo>
                        <a:pt x="898" y="833"/>
                      </a:lnTo>
                      <a:lnTo>
                        <a:pt x="886" y="842"/>
                      </a:lnTo>
                      <a:lnTo>
                        <a:pt x="874" y="852"/>
                      </a:lnTo>
                      <a:lnTo>
                        <a:pt x="861" y="863"/>
                      </a:lnTo>
                      <a:lnTo>
                        <a:pt x="849" y="875"/>
                      </a:lnTo>
                      <a:lnTo>
                        <a:pt x="826" y="900"/>
                      </a:lnTo>
                      <a:lnTo>
                        <a:pt x="805" y="923"/>
                      </a:lnTo>
                      <a:lnTo>
                        <a:pt x="795" y="931"/>
                      </a:lnTo>
                      <a:lnTo>
                        <a:pt x="785" y="940"/>
                      </a:lnTo>
                      <a:lnTo>
                        <a:pt x="775" y="948"/>
                      </a:lnTo>
                      <a:lnTo>
                        <a:pt x="764" y="956"/>
                      </a:lnTo>
                      <a:lnTo>
                        <a:pt x="741" y="970"/>
                      </a:lnTo>
                      <a:lnTo>
                        <a:pt x="717" y="983"/>
                      </a:lnTo>
                      <a:lnTo>
                        <a:pt x="694" y="995"/>
                      </a:lnTo>
                      <a:lnTo>
                        <a:pt x="670" y="1008"/>
                      </a:lnTo>
                      <a:lnTo>
                        <a:pt x="647" y="1021"/>
                      </a:lnTo>
                      <a:lnTo>
                        <a:pt x="624" y="1034"/>
                      </a:lnTo>
                      <a:lnTo>
                        <a:pt x="616" y="1045"/>
                      </a:lnTo>
                      <a:lnTo>
                        <a:pt x="607" y="1053"/>
                      </a:lnTo>
                      <a:lnTo>
                        <a:pt x="600" y="1064"/>
                      </a:lnTo>
                      <a:lnTo>
                        <a:pt x="593" y="1075"/>
                      </a:lnTo>
                      <a:lnTo>
                        <a:pt x="593" y="1088"/>
                      </a:lnTo>
                      <a:lnTo>
                        <a:pt x="595" y="1102"/>
                      </a:lnTo>
                      <a:lnTo>
                        <a:pt x="593" y="1108"/>
                      </a:lnTo>
                      <a:lnTo>
                        <a:pt x="591" y="1113"/>
                      </a:lnTo>
                      <a:lnTo>
                        <a:pt x="589" y="1117"/>
                      </a:lnTo>
                      <a:lnTo>
                        <a:pt x="587" y="1119"/>
                      </a:lnTo>
                      <a:lnTo>
                        <a:pt x="585" y="1121"/>
                      </a:lnTo>
                      <a:lnTo>
                        <a:pt x="582" y="1122"/>
                      </a:lnTo>
                      <a:lnTo>
                        <a:pt x="579" y="1122"/>
                      </a:lnTo>
                      <a:lnTo>
                        <a:pt x="577" y="1121"/>
                      </a:lnTo>
                      <a:lnTo>
                        <a:pt x="563" y="1114"/>
                      </a:lnTo>
                      <a:lnTo>
                        <a:pt x="547" y="1100"/>
                      </a:lnTo>
                      <a:lnTo>
                        <a:pt x="546" y="1105"/>
                      </a:lnTo>
                      <a:lnTo>
                        <a:pt x="545" y="1110"/>
                      </a:lnTo>
                      <a:lnTo>
                        <a:pt x="546" y="1116"/>
                      </a:lnTo>
                      <a:lnTo>
                        <a:pt x="546" y="1121"/>
                      </a:lnTo>
                      <a:lnTo>
                        <a:pt x="548" y="1132"/>
                      </a:lnTo>
                      <a:lnTo>
                        <a:pt x="548" y="1143"/>
                      </a:lnTo>
                      <a:lnTo>
                        <a:pt x="547" y="1146"/>
                      </a:lnTo>
                      <a:lnTo>
                        <a:pt x="546" y="1147"/>
                      </a:lnTo>
                      <a:lnTo>
                        <a:pt x="545" y="1148"/>
                      </a:lnTo>
                      <a:lnTo>
                        <a:pt x="541" y="1149"/>
                      </a:lnTo>
                      <a:lnTo>
                        <a:pt x="537" y="1148"/>
                      </a:lnTo>
                      <a:lnTo>
                        <a:pt x="531" y="1147"/>
                      </a:lnTo>
                      <a:lnTo>
                        <a:pt x="524" y="1144"/>
                      </a:lnTo>
                      <a:lnTo>
                        <a:pt x="519" y="1141"/>
                      </a:lnTo>
                      <a:lnTo>
                        <a:pt x="513" y="1137"/>
                      </a:lnTo>
                      <a:lnTo>
                        <a:pt x="511" y="1135"/>
                      </a:lnTo>
                      <a:lnTo>
                        <a:pt x="509" y="1134"/>
                      </a:lnTo>
                      <a:lnTo>
                        <a:pt x="507" y="1135"/>
                      </a:lnTo>
                      <a:lnTo>
                        <a:pt x="504" y="1137"/>
                      </a:lnTo>
                      <a:lnTo>
                        <a:pt x="499" y="1141"/>
                      </a:lnTo>
                      <a:lnTo>
                        <a:pt x="489" y="1150"/>
                      </a:lnTo>
                      <a:lnTo>
                        <a:pt x="478" y="1161"/>
                      </a:lnTo>
                      <a:lnTo>
                        <a:pt x="455" y="1185"/>
                      </a:lnTo>
                      <a:lnTo>
                        <a:pt x="438" y="1201"/>
                      </a:lnTo>
                      <a:lnTo>
                        <a:pt x="428" y="1208"/>
                      </a:lnTo>
                      <a:lnTo>
                        <a:pt x="417" y="1214"/>
                      </a:lnTo>
                      <a:lnTo>
                        <a:pt x="406" y="1218"/>
                      </a:lnTo>
                      <a:lnTo>
                        <a:pt x="396" y="1223"/>
                      </a:lnTo>
                      <a:lnTo>
                        <a:pt x="374" y="1231"/>
                      </a:lnTo>
                      <a:lnTo>
                        <a:pt x="352" y="1241"/>
                      </a:lnTo>
                      <a:lnTo>
                        <a:pt x="347" y="1244"/>
                      </a:lnTo>
                      <a:lnTo>
                        <a:pt x="339" y="1247"/>
                      </a:lnTo>
                      <a:lnTo>
                        <a:pt x="332" y="1249"/>
                      </a:lnTo>
                      <a:lnTo>
                        <a:pt x="324" y="1250"/>
                      </a:lnTo>
                      <a:lnTo>
                        <a:pt x="307" y="1251"/>
                      </a:lnTo>
                      <a:lnTo>
                        <a:pt x="289" y="1251"/>
                      </a:lnTo>
                      <a:lnTo>
                        <a:pt x="270" y="1250"/>
                      </a:lnTo>
                      <a:lnTo>
                        <a:pt x="252" y="1251"/>
                      </a:lnTo>
                      <a:lnTo>
                        <a:pt x="242" y="1251"/>
                      </a:lnTo>
                      <a:lnTo>
                        <a:pt x="233" y="1252"/>
                      </a:lnTo>
                      <a:lnTo>
                        <a:pt x="226" y="1254"/>
                      </a:lnTo>
                      <a:lnTo>
                        <a:pt x="218" y="1256"/>
                      </a:lnTo>
                      <a:lnTo>
                        <a:pt x="209" y="1258"/>
                      </a:lnTo>
                      <a:lnTo>
                        <a:pt x="196" y="1260"/>
                      </a:lnTo>
                      <a:lnTo>
                        <a:pt x="181" y="1258"/>
                      </a:lnTo>
                      <a:lnTo>
                        <a:pt x="164" y="1257"/>
                      </a:lnTo>
                      <a:lnTo>
                        <a:pt x="133" y="1254"/>
                      </a:lnTo>
                      <a:lnTo>
                        <a:pt x="107" y="1252"/>
                      </a:lnTo>
                      <a:lnTo>
                        <a:pt x="107" y="1252"/>
                      </a:lnTo>
                      <a:lnTo>
                        <a:pt x="91" y="1283"/>
                      </a:lnTo>
                      <a:lnTo>
                        <a:pt x="88" y="1287"/>
                      </a:lnTo>
                      <a:lnTo>
                        <a:pt x="84" y="1291"/>
                      </a:lnTo>
                      <a:lnTo>
                        <a:pt x="83" y="1295"/>
                      </a:lnTo>
                      <a:lnTo>
                        <a:pt x="82" y="1299"/>
                      </a:lnTo>
                      <a:lnTo>
                        <a:pt x="80" y="1308"/>
                      </a:lnTo>
                      <a:lnTo>
                        <a:pt x="78" y="1318"/>
                      </a:lnTo>
                      <a:lnTo>
                        <a:pt x="76" y="1321"/>
                      </a:lnTo>
                      <a:lnTo>
                        <a:pt x="74" y="1324"/>
                      </a:lnTo>
                      <a:lnTo>
                        <a:pt x="70" y="1328"/>
                      </a:lnTo>
                      <a:lnTo>
                        <a:pt x="67" y="1330"/>
                      </a:lnTo>
                      <a:lnTo>
                        <a:pt x="61" y="1333"/>
                      </a:lnTo>
                      <a:lnTo>
                        <a:pt x="53" y="1337"/>
                      </a:lnTo>
                      <a:lnTo>
                        <a:pt x="48" y="1344"/>
                      </a:lnTo>
                      <a:lnTo>
                        <a:pt x="39" y="1357"/>
                      </a:lnTo>
                      <a:lnTo>
                        <a:pt x="32" y="1371"/>
                      </a:lnTo>
                      <a:lnTo>
                        <a:pt x="28" y="1379"/>
                      </a:lnTo>
                      <a:lnTo>
                        <a:pt x="29" y="1388"/>
                      </a:lnTo>
                      <a:lnTo>
                        <a:pt x="32" y="1398"/>
                      </a:lnTo>
                      <a:lnTo>
                        <a:pt x="33" y="1402"/>
                      </a:lnTo>
                      <a:lnTo>
                        <a:pt x="33" y="1406"/>
                      </a:lnTo>
                      <a:lnTo>
                        <a:pt x="33" y="1411"/>
                      </a:lnTo>
                      <a:lnTo>
                        <a:pt x="30" y="1416"/>
                      </a:lnTo>
                      <a:lnTo>
                        <a:pt x="28" y="1424"/>
                      </a:lnTo>
                      <a:lnTo>
                        <a:pt x="27" y="1432"/>
                      </a:lnTo>
                      <a:lnTo>
                        <a:pt x="26" y="1440"/>
                      </a:lnTo>
                      <a:lnTo>
                        <a:pt x="26" y="1447"/>
                      </a:lnTo>
                      <a:lnTo>
                        <a:pt x="26" y="1456"/>
                      </a:lnTo>
                      <a:lnTo>
                        <a:pt x="26" y="1464"/>
                      </a:lnTo>
                      <a:lnTo>
                        <a:pt x="25" y="1471"/>
                      </a:lnTo>
                      <a:lnTo>
                        <a:pt x="23" y="1479"/>
                      </a:lnTo>
                      <a:lnTo>
                        <a:pt x="14" y="1497"/>
                      </a:lnTo>
                      <a:lnTo>
                        <a:pt x="6" y="1511"/>
                      </a:lnTo>
                      <a:lnTo>
                        <a:pt x="2" y="1519"/>
                      </a:lnTo>
                      <a:lnTo>
                        <a:pt x="0" y="1526"/>
                      </a:lnTo>
                      <a:lnTo>
                        <a:pt x="0" y="1536"/>
                      </a:lnTo>
                      <a:lnTo>
                        <a:pt x="2" y="1547"/>
                      </a:lnTo>
                      <a:lnTo>
                        <a:pt x="11" y="1555"/>
                      </a:lnTo>
                      <a:lnTo>
                        <a:pt x="17" y="1564"/>
                      </a:lnTo>
                      <a:lnTo>
                        <a:pt x="20" y="1568"/>
                      </a:lnTo>
                      <a:lnTo>
                        <a:pt x="22" y="1574"/>
                      </a:lnTo>
                      <a:lnTo>
                        <a:pt x="23" y="1579"/>
                      </a:lnTo>
                      <a:lnTo>
                        <a:pt x="23" y="1587"/>
                      </a:lnTo>
                      <a:lnTo>
                        <a:pt x="23" y="1604"/>
                      </a:lnTo>
                      <a:lnTo>
                        <a:pt x="25" y="1619"/>
                      </a:lnTo>
                      <a:lnTo>
                        <a:pt x="27" y="1626"/>
                      </a:lnTo>
                      <a:lnTo>
                        <a:pt x="30" y="1632"/>
                      </a:lnTo>
                      <a:lnTo>
                        <a:pt x="34" y="1640"/>
                      </a:lnTo>
                      <a:lnTo>
                        <a:pt x="39" y="1647"/>
                      </a:lnTo>
                      <a:lnTo>
                        <a:pt x="44" y="1659"/>
                      </a:lnTo>
                      <a:lnTo>
                        <a:pt x="51" y="1674"/>
                      </a:lnTo>
                      <a:lnTo>
                        <a:pt x="55" y="1690"/>
                      </a:lnTo>
                      <a:lnTo>
                        <a:pt x="56" y="1703"/>
                      </a:lnTo>
                      <a:lnTo>
                        <a:pt x="56" y="1703"/>
                      </a:lnTo>
                      <a:close/>
                    </a:path>
                  </a:pathLst>
                </a:custGeom>
                <a:solidFill>
                  <a:srgbClr val="FFFF00"/>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22" name="Freeform 89">
                  <a:extLst>
                    <a:ext uri="{FF2B5EF4-FFF2-40B4-BE49-F238E27FC236}">
                      <a16:creationId xmlns:a16="http://schemas.microsoft.com/office/drawing/2014/main" id="{2222BB5F-408C-4561-9CAD-48A0A4C3564D}"/>
                    </a:ext>
                  </a:extLst>
                </p:cNvPr>
                <p:cNvSpPr>
                  <a:spLocks/>
                </p:cNvSpPr>
                <p:nvPr/>
              </p:nvSpPr>
              <p:spPr bwMode="auto">
                <a:xfrm>
                  <a:off x="2056840" y="908229"/>
                  <a:ext cx="470192" cy="775934"/>
                </a:xfrm>
                <a:custGeom>
                  <a:avLst/>
                  <a:gdLst>
                    <a:gd name="T0" fmla="*/ 1361 w 1419"/>
                    <a:gd name="T1" fmla="*/ 173 h 2511"/>
                    <a:gd name="T2" fmla="*/ 1334 w 1419"/>
                    <a:gd name="T3" fmla="*/ 283 h 2511"/>
                    <a:gd name="T4" fmla="*/ 1330 w 1419"/>
                    <a:gd name="T5" fmla="*/ 410 h 2511"/>
                    <a:gd name="T6" fmla="*/ 1359 w 1419"/>
                    <a:gd name="T7" fmla="*/ 549 h 2511"/>
                    <a:gd name="T8" fmla="*/ 1388 w 1419"/>
                    <a:gd name="T9" fmla="*/ 599 h 2511"/>
                    <a:gd name="T10" fmla="*/ 1385 w 1419"/>
                    <a:gd name="T11" fmla="*/ 667 h 2511"/>
                    <a:gd name="T12" fmla="*/ 1372 w 1419"/>
                    <a:gd name="T13" fmla="*/ 735 h 2511"/>
                    <a:gd name="T14" fmla="*/ 1386 w 1419"/>
                    <a:gd name="T15" fmla="*/ 810 h 2511"/>
                    <a:gd name="T16" fmla="*/ 1355 w 1419"/>
                    <a:gd name="T17" fmla="*/ 881 h 2511"/>
                    <a:gd name="T18" fmla="*/ 1286 w 1419"/>
                    <a:gd name="T19" fmla="*/ 924 h 2511"/>
                    <a:gd name="T20" fmla="*/ 1225 w 1419"/>
                    <a:gd name="T21" fmla="*/ 953 h 2511"/>
                    <a:gd name="T22" fmla="*/ 1081 w 1419"/>
                    <a:gd name="T23" fmla="*/ 997 h 2511"/>
                    <a:gd name="T24" fmla="*/ 974 w 1419"/>
                    <a:gd name="T25" fmla="*/ 1118 h 2511"/>
                    <a:gd name="T26" fmla="*/ 893 w 1419"/>
                    <a:gd name="T27" fmla="*/ 1289 h 2511"/>
                    <a:gd name="T28" fmla="*/ 943 w 1419"/>
                    <a:gd name="T29" fmla="*/ 1436 h 2511"/>
                    <a:gd name="T30" fmla="*/ 1049 w 1419"/>
                    <a:gd name="T31" fmla="*/ 1549 h 2511"/>
                    <a:gd name="T32" fmla="*/ 1128 w 1419"/>
                    <a:gd name="T33" fmla="*/ 1673 h 2511"/>
                    <a:gd name="T34" fmla="*/ 1176 w 1419"/>
                    <a:gd name="T35" fmla="*/ 1774 h 2511"/>
                    <a:gd name="T36" fmla="*/ 843 w 1419"/>
                    <a:gd name="T37" fmla="*/ 1907 h 2511"/>
                    <a:gd name="T38" fmla="*/ 878 w 1419"/>
                    <a:gd name="T39" fmla="*/ 1967 h 2511"/>
                    <a:gd name="T40" fmla="*/ 982 w 1419"/>
                    <a:gd name="T41" fmla="*/ 2042 h 2511"/>
                    <a:gd name="T42" fmla="*/ 1009 w 1419"/>
                    <a:gd name="T43" fmla="*/ 2146 h 2511"/>
                    <a:gd name="T44" fmla="*/ 1003 w 1419"/>
                    <a:gd name="T45" fmla="*/ 2245 h 2511"/>
                    <a:gd name="T46" fmla="*/ 1094 w 1419"/>
                    <a:gd name="T47" fmla="*/ 2251 h 2511"/>
                    <a:gd name="T48" fmla="*/ 1123 w 1419"/>
                    <a:gd name="T49" fmla="*/ 2349 h 2511"/>
                    <a:gd name="T50" fmla="*/ 1120 w 1419"/>
                    <a:gd name="T51" fmla="*/ 2495 h 2511"/>
                    <a:gd name="T52" fmla="*/ 1018 w 1419"/>
                    <a:gd name="T53" fmla="*/ 2448 h 2511"/>
                    <a:gd name="T54" fmla="*/ 912 w 1419"/>
                    <a:gd name="T55" fmla="*/ 2406 h 2511"/>
                    <a:gd name="T56" fmla="*/ 805 w 1419"/>
                    <a:gd name="T57" fmla="*/ 2367 h 2511"/>
                    <a:gd name="T58" fmla="*/ 709 w 1419"/>
                    <a:gd name="T59" fmla="*/ 2275 h 2511"/>
                    <a:gd name="T60" fmla="*/ 656 w 1419"/>
                    <a:gd name="T61" fmla="*/ 2277 h 2511"/>
                    <a:gd name="T62" fmla="*/ 574 w 1419"/>
                    <a:gd name="T63" fmla="*/ 2213 h 2511"/>
                    <a:gd name="T64" fmla="*/ 484 w 1419"/>
                    <a:gd name="T65" fmla="*/ 2160 h 2511"/>
                    <a:gd name="T66" fmla="*/ 330 w 1419"/>
                    <a:gd name="T67" fmla="*/ 2073 h 2511"/>
                    <a:gd name="T68" fmla="*/ 206 w 1419"/>
                    <a:gd name="T69" fmla="*/ 1998 h 2511"/>
                    <a:gd name="T70" fmla="*/ 143 w 1419"/>
                    <a:gd name="T71" fmla="*/ 1965 h 2511"/>
                    <a:gd name="T72" fmla="*/ 161 w 1419"/>
                    <a:gd name="T73" fmla="*/ 1792 h 2511"/>
                    <a:gd name="T74" fmla="*/ 137 w 1419"/>
                    <a:gd name="T75" fmla="*/ 1699 h 2511"/>
                    <a:gd name="T76" fmla="*/ 118 w 1419"/>
                    <a:gd name="T77" fmla="*/ 1609 h 2511"/>
                    <a:gd name="T78" fmla="*/ 82 w 1419"/>
                    <a:gd name="T79" fmla="*/ 1501 h 2511"/>
                    <a:gd name="T80" fmla="*/ 140 w 1419"/>
                    <a:gd name="T81" fmla="*/ 1421 h 2511"/>
                    <a:gd name="T82" fmla="*/ 96 w 1419"/>
                    <a:gd name="T83" fmla="*/ 1323 h 2511"/>
                    <a:gd name="T84" fmla="*/ 8 w 1419"/>
                    <a:gd name="T85" fmla="*/ 1287 h 2511"/>
                    <a:gd name="T86" fmla="*/ 30 w 1419"/>
                    <a:gd name="T87" fmla="*/ 1109 h 2511"/>
                    <a:gd name="T88" fmla="*/ 119 w 1419"/>
                    <a:gd name="T89" fmla="*/ 963 h 2511"/>
                    <a:gd name="T90" fmla="*/ 216 w 1419"/>
                    <a:gd name="T91" fmla="*/ 772 h 2511"/>
                    <a:gd name="T92" fmla="*/ 212 w 1419"/>
                    <a:gd name="T93" fmla="*/ 697 h 2511"/>
                    <a:gd name="T94" fmla="*/ 205 w 1419"/>
                    <a:gd name="T95" fmla="*/ 521 h 2511"/>
                    <a:gd name="T96" fmla="*/ 198 w 1419"/>
                    <a:gd name="T97" fmla="*/ 438 h 2511"/>
                    <a:gd name="T98" fmla="*/ 131 w 1419"/>
                    <a:gd name="T99" fmla="*/ 326 h 2511"/>
                    <a:gd name="T100" fmla="*/ 136 w 1419"/>
                    <a:gd name="T101" fmla="*/ 286 h 2511"/>
                    <a:gd name="T102" fmla="*/ 246 w 1419"/>
                    <a:gd name="T103" fmla="*/ 331 h 2511"/>
                    <a:gd name="T104" fmla="*/ 520 w 1419"/>
                    <a:gd name="T105" fmla="*/ 382 h 2511"/>
                    <a:gd name="T106" fmla="*/ 728 w 1419"/>
                    <a:gd name="T107" fmla="*/ 303 h 2511"/>
                    <a:gd name="T108" fmla="*/ 710 w 1419"/>
                    <a:gd name="T109" fmla="*/ 193 h 2511"/>
                    <a:gd name="T110" fmla="*/ 741 w 1419"/>
                    <a:gd name="T111" fmla="*/ 104 h 2511"/>
                    <a:gd name="T112" fmla="*/ 825 w 1419"/>
                    <a:gd name="T113" fmla="*/ 19 h 2511"/>
                    <a:gd name="T114" fmla="*/ 923 w 1419"/>
                    <a:gd name="T115" fmla="*/ 2 h 2511"/>
                    <a:gd name="T116" fmla="*/ 1101 w 1419"/>
                    <a:gd name="T117" fmla="*/ 64 h 2511"/>
                    <a:gd name="T118" fmla="*/ 1342 w 1419"/>
                    <a:gd name="T119" fmla="*/ 94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9" h="2511">
                      <a:moveTo>
                        <a:pt x="1415" y="88"/>
                      </a:moveTo>
                      <a:lnTo>
                        <a:pt x="1399" y="119"/>
                      </a:lnTo>
                      <a:lnTo>
                        <a:pt x="1396" y="123"/>
                      </a:lnTo>
                      <a:lnTo>
                        <a:pt x="1392" y="127"/>
                      </a:lnTo>
                      <a:lnTo>
                        <a:pt x="1391" y="131"/>
                      </a:lnTo>
                      <a:lnTo>
                        <a:pt x="1390" y="135"/>
                      </a:lnTo>
                      <a:lnTo>
                        <a:pt x="1388" y="144"/>
                      </a:lnTo>
                      <a:lnTo>
                        <a:pt x="1386" y="154"/>
                      </a:lnTo>
                      <a:lnTo>
                        <a:pt x="1384" y="157"/>
                      </a:lnTo>
                      <a:lnTo>
                        <a:pt x="1382" y="160"/>
                      </a:lnTo>
                      <a:lnTo>
                        <a:pt x="1378" y="164"/>
                      </a:lnTo>
                      <a:lnTo>
                        <a:pt x="1375" y="166"/>
                      </a:lnTo>
                      <a:lnTo>
                        <a:pt x="1369" y="169"/>
                      </a:lnTo>
                      <a:lnTo>
                        <a:pt x="1361" y="173"/>
                      </a:lnTo>
                      <a:lnTo>
                        <a:pt x="1356" y="180"/>
                      </a:lnTo>
                      <a:lnTo>
                        <a:pt x="1347" y="193"/>
                      </a:lnTo>
                      <a:lnTo>
                        <a:pt x="1340" y="207"/>
                      </a:lnTo>
                      <a:lnTo>
                        <a:pt x="1336" y="215"/>
                      </a:lnTo>
                      <a:lnTo>
                        <a:pt x="1337" y="224"/>
                      </a:lnTo>
                      <a:lnTo>
                        <a:pt x="1340" y="234"/>
                      </a:lnTo>
                      <a:lnTo>
                        <a:pt x="1341" y="238"/>
                      </a:lnTo>
                      <a:lnTo>
                        <a:pt x="1341" y="242"/>
                      </a:lnTo>
                      <a:lnTo>
                        <a:pt x="1341" y="247"/>
                      </a:lnTo>
                      <a:lnTo>
                        <a:pt x="1338" y="252"/>
                      </a:lnTo>
                      <a:lnTo>
                        <a:pt x="1336" y="260"/>
                      </a:lnTo>
                      <a:lnTo>
                        <a:pt x="1335" y="268"/>
                      </a:lnTo>
                      <a:lnTo>
                        <a:pt x="1334" y="276"/>
                      </a:lnTo>
                      <a:lnTo>
                        <a:pt x="1334" y="283"/>
                      </a:lnTo>
                      <a:lnTo>
                        <a:pt x="1334" y="292"/>
                      </a:lnTo>
                      <a:lnTo>
                        <a:pt x="1334" y="300"/>
                      </a:lnTo>
                      <a:lnTo>
                        <a:pt x="1333" y="307"/>
                      </a:lnTo>
                      <a:lnTo>
                        <a:pt x="1331" y="315"/>
                      </a:lnTo>
                      <a:lnTo>
                        <a:pt x="1322" y="333"/>
                      </a:lnTo>
                      <a:lnTo>
                        <a:pt x="1314" y="347"/>
                      </a:lnTo>
                      <a:lnTo>
                        <a:pt x="1310" y="355"/>
                      </a:lnTo>
                      <a:lnTo>
                        <a:pt x="1308" y="362"/>
                      </a:lnTo>
                      <a:lnTo>
                        <a:pt x="1308" y="372"/>
                      </a:lnTo>
                      <a:lnTo>
                        <a:pt x="1310" y="383"/>
                      </a:lnTo>
                      <a:lnTo>
                        <a:pt x="1319" y="391"/>
                      </a:lnTo>
                      <a:lnTo>
                        <a:pt x="1325" y="400"/>
                      </a:lnTo>
                      <a:lnTo>
                        <a:pt x="1328" y="404"/>
                      </a:lnTo>
                      <a:lnTo>
                        <a:pt x="1330" y="410"/>
                      </a:lnTo>
                      <a:lnTo>
                        <a:pt x="1331" y="415"/>
                      </a:lnTo>
                      <a:lnTo>
                        <a:pt x="1331" y="423"/>
                      </a:lnTo>
                      <a:lnTo>
                        <a:pt x="1331" y="440"/>
                      </a:lnTo>
                      <a:lnTo>
                        <a:pt x="1333" y="455"/>
                      </a:lnTo>
                      <a:lnTo>
                        <a:pt x="1335" y="462"/>
                      </a:lnTo>
                      <a:lnTo>
                        <a:pt x="1338" y="468"/>
                      </a:lnTo>
                      <a:lnTo>
                        <a:pt x="1342" y="476"/>
                      </a:lnTo>
                      <a:lnTo>
                        <a:pt x="1347" y="483"/>
                      </a:lnTo>
                      <a:lnTo>
                        <a:pt x="1352" y="495"/>
                      </a:lnTo>
                      <a:lnTo>
                        <a:pt x="1359" y="510"/>
                      </a:lnTo>
                      <a:lnTo>
                        <a:pt x="1363" y="526"/>
                      </a:lnTo>
                      <a:lnTo>
                        <a:pt x="1364" y="539"/>
                      </a:lnTo>
                      <a:lnTo>
                        <a:pt x="1364" y="539"/>
                      </a:lnTo>
                      <a:lnTo>
                        <a:pt x="1359" y="549"/>
                      </a:lnTo>
                      <a:lnTo>
                        <a:pt x="1350" y="560"/>
                      </a:lnTo>
                      <a:lnTo>
                        <a:pt x="1347" y="566"/>
                      </a:lnTo>
                      <a:lnTo>
                        <a:pt x="1344" y="572"/>
                      </a:lnTo>
                      <a:lnTo>
                        <a:pt x="1342" y="576"/>
                      </a:lnTo>
                      <a:lnTo>
                        <a:pt x="1341" y="580"/>
                      </a:lnTo>
                      <a:lnTo>
                        <a:pt x="1342" y="582"/>
                      </a:lnTo>
                      <a:lnTo>
                        <a:pt x="1351" y="582"/>
                      </a:lnTo>
                      <a:lnTo>
                        <a:pt x="1362" y="584"/>
                      </a:lnTo>
                      <a:lnTo>
                        <a:pt x="1372" y="586"/>
                      </a:lnTo>
                      <a:lnTo>
                        <a:pt x="1381" y="587"/>
                      </a:lnTo>
                      <a:lnTo>
                        <a:pt x="1382" y="589"/>
                      </a:lnTo>
                      <a:lnTo>
                        <a:pt x="1383" y="589"/>
                      </a:lnTo>
                      <a:lnTo>
                        <a:pt x="1385" y="593"/>
                      </a:lnTo>
                      <a:lnTo>
                        <a:pt x="1388" y="599"/>
                      </a:lnTo>
                      <a:lnTo>
                        <a:pt x="1392" y="603"/>
                      </a:lnTo>
                      <a:lnTo>
                        <a:pt x="1398" y="607"/>
                      </a:lnTo>
                      <a:lnTo>
                        <a:pt x="1409" y="614"/>
                      </a:lnTo>
                      <a:lnTo>
                        <a:pt x="1419" y="618"/>
                      </a:lnTo>
                      <a:lnTo>
                        <a:pt x="1419" y="623"/>
                      </a:lnTo>
                      <a:lnTo>
                        <a:pt x="1418" y="627"/>
                      </a:lnTo>
                      <a:lnTo>
                        <a:pt x="1417" y="631"/>
                      </a:lnTo>
                      <a:lnTo>
                        <a:pt x="1415" y="634"/>
                      </a:lnTo>
                      <a:lnTo>
                        <a:pt x="1411" y="640"/>
                      </a:lnTo>
                      <a:lnTo>
                        <a:pt x="1405" y="645"/>
                      </a:lnTo>
                      <a:lnTo>
                        <a:pt x="1400" y="650"/>
                      </a:lnTo>
                      <a:lnTo>
                        <a:pt x="1394" y="655"/>
                      </a:lnTo>
                      <a:lnTo>
                        <a:pt x="1389" y="660"/>
                      </a:lnTo>
                      <a:lnTo>
                        <a:pt x="1385" y="667"/>
                      </a:lnTo>
                      <a:lnTo>
                        <a:pt x="1379" y="682"/>
                      </a:lnTo>
                      <a:lnTo>
                        <a:pt x="1376" y="698"/>
                      </a:lnTo>
                      <a:lnTo>
                        <a:pt x="1371" y="705"/>
                      </a:lnTo>
                      <a:lnTo>
                        <a:pt x="1363" y="712"/>
                      </a:lnTo>
                      <a:lnTo>
                        <a:pt x="1360" y="717"/>
                      </a:lnTo>
                      <a:lnTo>
                        <a:pt x="1358" y="720"/>
                      </a:lnTo>
                      <a:lnTo>
                        <a:pt x="1357" y="722"/>
                      </a:lnTo>
                      <a:lnTo>
                        <a:pt x="1357" y="723"/>
                      </a:lnTo>
                      <a:lnTo>
                        <a:pt x="1357" y="724"/>
                      </a:lnTo>
                      <a:lnTo>
                        <a:pt x="1358" y="724"/>
                      </a:lnTo>
                      <a:lnTo>
                        <a:pt x="1360" y="727"/>
                      </a:lnTo>
                      <a:lnTo>
                        <a:pt x="1363" y="731"/>
                      </a:lnTo>
                      <a:lnTo>
                        <a:pt x="1368" y="733"/>
                      </a:lnTo>
                      <a:lnTo>
                        <a:pt x="1372" y="735"/>
                      </a:lnTo>
                      <a:lnTo>
                        <a:pt x="1375" y="738"/>
                      </a:lnTo>
                      <a:lnTo>
                        <a:pt x="1377" y="744"/>
                      </a:lnTo>
                      <a:lnTo>
                        <a:pt x="1377" y="747"/>
                      </a:lnTo>
                      <a:lnTo>
                        <a:pt x="1377" y="751"/>
                      </a:lnTo>
                      <a:lnTo>
                        <a:pt x="1376" y="755"/>
                      </a:lnTo>
                      <a:lnTo>
                        <a:pt x="1374" y="761"/>
                      </a:lnTo>
                      <a:lnTo>
                        <a:pt x="1371" y="771"/>
                      </a:lnTo>
                      <a:lnTo>
                        <a:pt x="1368" y="780"/>
                      </a:lnTo>
                      <a:lnTo>
                        <a:pt x="1365" y="791"/>
                      </a:lnTo>
                      <a:lnTo>
                        <a:pt x="1364" y="801"/>
                      </a:lnTo>
                      <a:lnTo>
                        <a:pt x="1370" y="803"/>
                      </a:lnTo>
                      <a:lnTo>
                        <a:pt x="1375" y="805"/>
                      </a:lnTo>
                      <a:lnTo>
                        <a:pt x="1381" y="807"/>
                      </a:lnTo>
                      <a:lnTo>
                        <a:pt x="1386" y="810"/>
                      </a:lnTo>
                      <a:lnTo>
                        <a:pt x="1394" y="818"/>
                      </a:lnTo>
                      <a:lnTo>
                        <a:pt x="1400" y="827"/>
                      </a:lnTo>
                      <a:lnTo>
                        <a:pt x="1405" y="836"/>
                      </a:lnTo>
                      <a:lnTo>
                        <a:pt x="1410" y="847"/>
                      </a:lnTo>
                      <a:lnTo>
                        <a:pt x="1412" y="859"/>
                      </a:lnTo>
                      <a:lnTo>
                        <a:pt x="1412" y="870"/>
                      </a:lnTo>
                      <a:lnTo>
                        <a:pt x="1412" y="874"/>
                      </a:lnTo>
                      <a:lnTo>
                        <a:pt x="1410" y="879"/>
                      </a:lnTo>
                      <a:lnTo>
                        <a:pt x="1406" y="881"/>
                      </a:lnTo>
                      <a:lnTo>
                        <a:pt x="1402" y="882"/>
                      </a:lnTo>
                      <a:lnTo>
                        <a:pt x="1391" y="883"/>
                      </a:lnTo>
                      <a:lnTo>
                        <a:pt x="1379" y="883"/>
                      </a:lnTo>
                      <a:lnTo>
                        <a:pt x="1367" y="881"/>
                      </a:lnTo>
                      <a:lnTo>
                        <a:pt x="1355" y="881"/>
                      </a:lnTo>
                      <a:lnTo>
                        <a:pt x="1349" y="881"/>
                      </a:lnTo>
                      <a:lnTo>
                        <a:pt x="1345" y="882"/>
                      </a:lnTo>
                      <a:lnTo>
                        <a:pt x="1342" y="884"/>
                      </a:lnTo>
                      <a:lnTo>
                        <a:pt x="1341" y="886"/>
                      </a:lnTo>
                      <a:lnTo>
                        <a:pt x="1335" y="898"/>
                      </a:lnTo>
                      <a:lnTo>
                        <a:pt x="1331" y="910"/>
                      </a:lnTo>
                      <a:lnTo>
                        <a:pt x="1327" y="914"/>
                      </a:lnTo>
                      <a:lnTo>
                        <a:pt x="1322" y="918"/>
                      </a:lnTo>
                      <a:lnTo>
                        <a:pt x="1317" y="921"/>
                      </a:lnTo>
                      <a:lnTo>
                        <a:pt x="1309" y="922"/>
                      </a:lnTo>
                      <a:lnTo>
                        <a:pt x="1302" y="921"/>
                      </a:lnTo>
                      <a:lnTo>
                        <a:pt x="1295" y="922"/>
                      </a:lnTo>
                      <a:lnTo>
                        <a:pt x="1290" y="923"/>
                      </a:lnTo>
                      <a:lnTo>
                        <a:pt x="1286" y="924"/>
                      </a:lnTo>
                      <a:lnTo>
                        <a:pt x="1283" y="926"/>
                      </a:lnTo>
                      <a:lnTo>
                        <a:pt x="1281" y="928"/>
                      </a:lnTo>
                      <a:lnTo>
                        <a:pt x="1279" y="931"/>
                      </a:lnTo>
                      <a:lnTo>
                        <a:pt x="1278" y="934"/>
                      </a:lnTo>
                      <a:lnTo>
                        <a:pt x="1276" y="940"/>
                      </a:lnTo>
                      <a:lnTo>
                        <a:pt x="1273" y="945"/>
                      </a:lnTo>
                      <a:lnTo>
                        <a:pt x="1270" y="948"/>
                      </a:lnTo>
                      <a:lnTo>
                        <a:pt x="1267" y="950"/>
                      </a:lnTo>
                      <a:lnTo>
                        <a:pt x="1262" y="952"/>
                      </a:lnTo>
                      <a:lnTo>
                        <a:pt x="1255" y="953"/>
                      </a:lnTo>
                      <a:lnTo>
                        <a:pt x="1246" y="953"/>
                      </a:lnTo>
                      <a:lnTo>
                        <a:pt x="1235" y="952"/>
                      </a:lnTo>
                      <a:lnTo>
                        <a:pt x="1229" y="952"/>
                      </a:lnTo>
                      <a:lnTo>
                        <a:pt x="1225" y="953"/>
                      </a:lnTo>
                      <a:lnTo>
                        <a:pt x="1221" y="955"/>
                      </a:lnTo>
                      <a:lnTo>
                        <a:pt x="1216" y="958"/>
                      </a:lnTo>
                      <a:lnTo>
                        <a:pt x="1206" y="966"/>
                      </a:lnTo>
                      <a:lnTo>
                        <a:pt x="1190" y="975"/>
                      </a:lnTo>
                      <a:lnTo>
                        <a:pt x="1174" y="981"/>
                      </a:lnTo>
                      <a:lnTo>
                        <a:pt x="1161" y="987"/>
                      </a:lnTo>
                      <a:lnTo>
                        <a:pt x="1157" y="990"/>
                      </a:lnTo>
                      <a:lnTo>
                        <a:pt x="1153" y="991"/>
                      </a:lnTo>
                      <a:lnTo>
                        <a:pt x="1146" y="993"/>
                      </a:lnTo>
                      <a:lnTo>
                        <a:pt x="1140" y="994"/>
                      </a:lnTo>
                      <a:lnTo>
                        <a:pt x="1127" y="995"/>
                      </a:lnTo>
                      <a:lnTo>
                        <a:pt x="1112" y="995"/>
                      </a:lnTo>
                      <a:lnTo>
                        <a:pt x="1096" y="996"/>
                      </a:lnTo>
                      <a:lnTo>
                        <a:pt x="1081" y="997"/>
                      </a:lnTo>
                      <a:lnTo>
                        <a:pt x="1074" y="998"/>
                      </a:lnTo>
                      <a:lnTo>
                        <a:pt x="1067" y="999"/>
                      </a:lnTo>
                      <a:lnTo>
                        <a:pt x="1061" y="1002"/>
                      </a:lnTo>
                      <a:lnTo>
                        <a:pt x="1054" y="1004"/>
                      </a:lnTo>
                      <a:lnTo>
                        <a:pt x="1046" y="1009"/>
                      </a:lnTo>
                      <a:lnTo>
                        <a:pt x="1038" y="1016"/>
                      </a:lnTo>
                      <a:lnTo>
                        <a:pt x="1031" y="1022"/>
                      </a:lnTo>
                      <a:lnTo>
                        <a:pt x="1025" y="1030"/>
                      </a:lnTo>
                      <a:lnTo>
                        <a:pt x="1014" y="1047"/>
                      </a:lnTo>
                      <a:lnTo>
                        <a:pt x="1005" y="1065"/>
                      </a:lnTo>
                      <a:lnTo>
                        <a:pt x="995" y="1084"/>
                      </a:lnTo>
                      <a:lnTo>
                        <a:pt x="986" y="1102"/>
                      </a:lnTo>
                      <a:lnTo>
                        <a:pt x="981" y="1111"/>
                      </a:lnTo>
                      <a:lnTo>
                        <a:pt x="974" y="1118"/>
                      </a:lnTo>
                      <a:lnTo>
                        <a:pt x="968" y="1126"/>
                      </a:lnTo>
                      <a:lnTo>
                        <a:pt x="960" y="1132"/>
                      </a:lnTo>
                      <a:lnTo>
                        <a:pt x="949" y="1142"/>
                      </a:lnTo>
                      <a:lnTo>
                        <a:pt x="938" y="1152"/>
                      </a:lnTo>
                      <a:lnTo>
                        <a:pt x="929" y="1161"/>
                      </a:lnTo>
                      <a:lnTo>
                        <a:pt x="922" y="1171"/>
                      </a:lnTo>
                      <a:lnTo>
                        <a:pt x="915" y="1182"/>
                      </a:lnTo>
                      <a:lnTo>
                        <a:pt x="909" y="1194"/>
                      </a:lnTo>
                      <a:lnTo>
                        <a:pt x="904" y="1208"/>
                      </a:lnTo>
                      <a:lnTo>
                        <a:pt x="901" y="1223"/>
                      </a:lnTo>
                      <a:lnTo>
                        <a:pt x="898" y="1245"/>
                      </a:lnTo>
                      <a:lnTo>
                        <a:pt x="897" y="1267"/>
                      </a:lnTo>
                      <a:lnTo>
                        <a:pt x="895" y="1278"/>
                      </a:lnTo>
                      <a:lnTo>
                        <a:pt x="893" y="1289"/>
                      </a:lnTo>
                      <a:lnTo>
                        <a:pt x="890" y="1300"/>
                      </a:lnTo>
                      <a:lnTo>
                        <a:pt x="886" y="1311"/>
                      </a:lnTo>
                      <a:lnTo>
                        <a:pt x="884" y="1317"/>
                      </a:lnTo>
                      <a:lnTo>
                        <a:pt x="883" y="1323"/>
                      </a:lnTo>
                      <a:lnTo>
                        <a:pt x="884" y="1332"/>
                      </a:lnTo>
                      <a:lnTo>
                        <a:pt x="885" y="1340"/>
                      </a:lnTo>
                      <a:lnTo>
                        <a:pt x="887" y="1348"/>
                      </a:lnTo>
                      <a:lnTo>
                        <a:pt x="891" y="1357"/>
                      </a:lnTo>
                      <a:lnTo>
                        <a:pt x="896" y="1366"/>
                      </a:lnTo>
                      <a:lnTo>
                        <a:pt x="900" y="1374"/>
                      </a:lnTo>
                      <a:lnTo>
                        <a:pt x="911" y="1393"/>
                      </a:lnTo>
                      <a:lnTo>
                        <a:pt x="923" y="1409"/>
                      </a:lnTo>
                      <a:lnTo>
                        <a:pt x="933" y="1424"/>
                      </a:lnTo>
                      <a:lnTo>
                        <a:pt x="943" y="1436"/>
                      </a:lnTo>
                      <a:lnTo>
                        <a:pt x="950" y="1443"/>
                      </a:lnTo>
                      <a:lnTo>
                        <a:pt x="956" y="1449"/>
                      </a:lnTo>
                      <a:lnTo>
                        <a:pt x="963" y="1454"/>
                      </a:lnTo>
                      <a:lnTo>
                        <a:pt x="970" y="1460"/>
                      </a:lnTo>
                      <a:lnTo>
                        <a:pt x="983" y="1468"/>
                      </a:lnTo>
                      <a:lnTo>
                        <a:pt x="997" y="1479"/>
                      </a:lnTo>
                      <a:lnTo>
                        <a:pt x="1005" y="1487"/>
                      </a:lnTo>
                      <a:lnTo>
                        <a:pt x="1011" y="1495"/>
                      </a:lnTo>
                      <a:lnTo>
                        <a:pt x="1017" y="1505"/>
                      </a:lnTo>
                      <a:lnTo>
                        <a:pt x="1023" y="1514"/>
                      </a:lnTo>
                      <a:lnTo>
                        <a:pt x="1028" y="1523"/>
                      </a:lnTo>
                      <a:lnTo>
                        <a:pt x="1035" y="1532"/>
                      </a:lnTo>
                      <a:lnTo>
                        <a:pt x="1041" y="1542"/>
                      </a:lnTo>
                      <a:lnTo>
                        <a:pt x="1049" y="1549"/>
                      </a:lnTo>
                      <a:lnTo>
                        <a:pt x="1055" y="1560"/>
                      </a:lnTo>
                      <a:lnTo>
                        <a:pt x="1062" y="1569"/>
                      </a:lnTo>
                      <a:lnTo>
                        <a:pt x="1069" y="1576"/>
                      </a:lnTo>
                      <a:lnTo>
                        <a:pt x="1076" y="1583"/>
                      </a:lnTo>
                      <a:lnTo>
                        <a:pt x="1089" y="1593"/>
                      </a:lnTo>
                      <a:lnTo>
                        <a:pt x="1102" y="1603"/>
                      </a:lnTo>
                      <a:lnTo>
                        <a:pt x="1107" y="1609"/>
                      </a:lnTo>
                      <a:lnTo>
                        <a:pt x="1112" y="1614"/>
                      </a:lnTo>
                      <a:lnTo>
                        <a:pt x="1117" y="1620"/>
                      </a:lnTo>
                      <a:lnTo>
                        <a:pt x="1120" y="1628"/>
                      </a:lnTo>
                      <a:lnTo>
                        <a:pt x="1123" y="1637"/>
                      </a:lnTo>
                      <a:lnTo>
                        <a:pt x="1126" y="1646"/>
                      </a:lnTo>
                      <a:lnTo>
                        <a:pt x="1127" y="1659"/>
                      </a:lnTo>
                      <a:lnTo>
                        <a:pt x="1128" y="1673"/>
                      </a:lnTo>
                      <a:lnTo>
                        <a:pt x="1128" y="1679"/>
                      </a:lnTo>
                      <a:lnTo>
                        <a:pt x="1130" y="1684"/>
                      </a:lnTo>
                      <a:lnTo>
                        <a:pt x="1132" y="1691"/>
                      </a:lnTo>
                      <a:lnTo>
                        <a:pt x="1135" y="1697"/>
                      </a:lnTo>
                      <a:lnTo>
                        <a:pt x="1143" y="1710"/>
                      </a:lnTo>
                      <a:lnTo>
                        <a:pt x="1152" y="1724"/>
                      </a:lnTo>
                      <a:lnTo>
                        <a:pt x="1160" y="1737"/>
                      </a:lnTo>
                      <a:lnTo>
                        <a:pt x="1168" y="1749"/>
                      </a:lnTo>
                      <a:lnTo>
                        <a:pt x="1171" y="1755"/>
                      </a:lnTo>
                      <a:lnTo>
                        <a:pt x="1173" y="1761"/>
                      </a:lnTo>
                      <a:lnTo>
                        <a:pt x="1175" y="1766"/>
                      </a:lnTo>
                      <a:lnTo>
                        <a:pt x="1175" y="1772"/>
                      </a:lnTo>
                      <a:lnTo>
                        <a:pt x="1176" y="1773"/>
                      </a:lnTo>
                      <a:lnTo>
                        <a:pt x="1176" y="1774"/>
                      </a:lnTo>
                      <a:lnTo>
                        <a:pt x="965" y="1818"/>
                      </a:lnTo>
                      <a:lnTo>
                        <a:pt x="901" y="1828"/>
                      </a:lnTo>
                      <a:lnTo>
                        <a:pt x="893" y="1830"/>
                      </a:lnTo>
                      <a:lnTo>
                        <a:pt x="887" y="1833"/>
                      </a:lnTo>
                      <a:lnTo>
                        <a:pt x="882" y="1836"/>
                      </a:lnTo>
                      <a:lnTo>
                        <a:pt x="876" y="1841"/>
                      </a:lnTo>
                      <a:lnTo>
                        <a:pt x="872" y="1846"/>
                      </a:lnTo>
                      <a:lnTo>
                        <a:pt x="869" y="1852"/>
                      </a:lnTo>
                      <a:lnTo>
                        <a:pt x="865" y="1858"/>
                      </a:lnTo>
                      <a:lnTo>
                        <a:pt x="862" y="1865"/>
                      </a:lnTo>
                      <a:lnTo>
                        <a:pt x="856" y="1879"/>
                      </a:lnTo>
                      <a:lnTo>
                        <a:pt x="849" y="1893"/>
                      </a:lnTo>
                      <a:lnTo>
                        <a:pt x="846" y="1900"/>
                      </a:lnTo>
                      <a:lnTo>
                        <a:pt x="843" y="1907"/>
                      </a:lnTo>
                      <a:lnTo>
                        <a:pt x="838" y="1913"/>
                      </a:lnTo>
                      <a:lnTo>
                        <a:pt x="834" y="1919"/>
                      </a:lnTo>
                      <a:lnTo>
                        <a:pt x="832" y="1922"/>
                      </a:lnTo>
                      <a:lnTo>
                        <a:pt x="831" y="1925"/>
                      </a:lnTo>
                      <a:lnTo>
                        <a:pt x="832" y="1928"/>
                      </a:lnTo>
                      <a:lnTo>
                        <a:pt x="834" y="1932"/>
                      </a:lnTo>
                      <a:lnTo>
                        <a:pt x="842" y="1937"/>
                      </a:lnTo>
                      <a:lnTo>
                        <a:pt x="850" y="1943"/>
                      </a:lnTo>
                      <a:lnTo>
                        <a:pt x="860" y="1949"/>
                      </a:lnTo>
                      <a:lnTo>
                        <a:pt x="869" y="1955"/>
                      </a:lnTo>
                      <a:lnTo>
                        <a:pt x="873" y="1959"/>
                      </a:lnTo>
                      <a:lnTo>
                        <a:pt x="875" y="1962"/>
                      </a:lnTo>
                      <a:lnTo>
                        <a:pt x="877" y="1965"/>
                      </a:lnTo>
                      <a:lnTo>
                        <a:pt x="878" y="1967"/>
                      </a:lnTo>
                      <a:lnTo>
                        <a:pt x="879" y="1977"/>
                      </a:lnTo>
                      <a:lnTo>
                        <a:pt x="882" y="1984"/>
                      </a:lnTo>
                      <a:lnTo>
                        <a:pt x="886" y="1992"/>
                      </a:lnTo>
                      <a:lnTo>
                        <a:pt x="891" y="1997"/>
                      </a:lnTo>
                      <a:lnTo>
                        <a:pt x="899" y="2002"/>
                      </a:lnTo>
                      <a:lnTo>
                        <a:pt x="906" y="2006"/>
                      </a:lnTo>
                      <a:lnTo>
                        <a:pt x="915" y="2009"/>
                      </a:lnTo>
                      <a:lnTo>
                        <a:pt x="924" y="2013"/>
                      </a:lnTo>
                      <a:lnTo>
                        <a:pt x="941" y="2018"/>
                      </a:lnTo>
                      <a:lnTo>
                        <a:pt x="958" y="2023"/>
                      </a:lnTo>
                      <a:lnTo>
                        <a:pt x="966" y="2028"/>
                      </a:lnTo>
                      <a:lnTo>
                        <a:pt x="972" y="2031"/>
                      </a:lnTo>
                      <a:lnTo>
                        <a:pt x="979" y="2036"/>
                      </a:lnTo>
                      <a:lnTo>
                        <a:pt x="982" y="2042"/>
                      </a:lnTo>
                      <a:lnTo>
                        <a:pt x="984" y="2047"/>
                      </a:lnTo>
                      <a:lnTo>
                        <a:pt x="984" y="2055"/>
                      </a:lnTo>
                      <a:lnTo>
                        <a:pt x="983" y="2064"/>
                      </a:lnTo>
                      <a:lnTo>
                        <a:pt x="982" y="2074"/>
                      </a:lnTo>
                      <a:lnTo>
                        <a:pt x="979" y="2095"/>
                      </a:lnTo>
                      <a:lnTo>
                        <a:pt x="978" y="2111"/>
                      </a:lnTo>
                      <a:lnTo>
                        <a:pt x="978" y="2115"/>
                      </a:lnTo>
                      <a:lnTo>
                        <a:pt x="979" y="2118"/>
                      </a:lnTo>
                      <a:lnTo>
                        <a:pt x="981" y="2123"/>
                      </a:lnTo>
                      <a:lnTo>
                        <a:pt x="983" y="2126"/>
                      </a:lnTo>
                      <a:lnTo>
                        <a:pt x="988" y="2131"/>
                      </a:lnTo>
                      <a:lnTo>
                        <a:pt x="995" y="2137"/>
                      </a:lnTo>
                      <a:lnTo>
                        <a:pt x="1003" y="2141"/>
                      </a:lnTo>
                      <a:lnTo>
                        <a:pt x="1009" y="2146"/>
                      </a:lnTo>
                      <a:lnTo>
                        <a:pt x="1015" y="2152"/>
                      </a:lnTo>
                      <a:lnTo>
                        <a:pt x="1020" y="2158"/>
                      </a:lnTo>
                      <a:lnTo>
                        <a:pt x="1018" y="2167"/>
                      </a:lnTo>
                      <a:lnTo>
                        <a:pt x="1014" y="2176"/>
                      </a:lnTo>
                      <a:lnTo>
                        <a:pt x="1011" y="2183"/>
                      </a:lnTo>
                      <a:lnTo>
                        <a:pt x="1007" y="2191"/>
                      </a:lnTo>
                      <a:lnTo>
                        <a:pt x="1004" y="2199"/>
                      </a:lnTo>
                      <a:lnTo>
                        <a:pt x="1000" y="2207"/>
                      </a:lnTo>
                      <a:lnTo>
                        <a:pt x="998" y="2216"/>
                      </a:lnTo>
                      <a:lnTo>
                        <a:pt x="998" y="2224"/>
                      </a:lnTo>
                      <a:lnTo>
                        <a:pt x="998" y="2231"/>
                      </a:lnTo>
                      <a:lnTo>
                        <a:pt x="999" y="2236"/>
                      </a:lnTo>
                      <a:lnTo>
                        <a:pt x="1000" y="2241"/>
                      </a:lnTo>
                      <a:lnTo>
                        <a:pt x="1003" y="2245"/>
                      </a:lnTo>
                      <a:lnTo>
                        <a:pt x="1005" y="2249"/>
                      </a:lnTo>
                      <a:lnTo>
                        <a:pt x="1007" y="2251"/>
                      </a:lnTo>
                      <a:lnTo>
                        <a:pt x="1010" y="2253"/>
                      </a:lnTo>
                      <a:lnTo>
                        <a:pt x="1013" y="2256"/>
                      </a:lnTo>
                      <a:lnTo>
                        <a:pt x="1021" y="2258"/>
                      </a:lnTo>
                      <a:lnTo>
                        <a:pt x="1028" y="2259"/>
                      </a:lnTo>
                      <a:lnTo>
                        <a:pt x="1037" y="2258"/>
                      </a:lnTo>
                      <a:lnTo>
                        <a:pt x="1046" y="2257"/>
                      </a:lnTo>
                      <a:lnTo>
                        <a:pt x="1063" y="2252"/>
                      </a:lnTo>
                      <a:lnTo>
                        <a:pt x="1078" y="2248"/>
                      </a:lnTo>
                      <a:lnTo>
                        <a:pt x="1085" y="2248"/>
                      </a:lnTo>
                      <a:lnTo>
                        <a:pt x="1090" y="2249"/>
                      </a:lnTo>
                      <a:lnTo>
                        <a:pt x="1092" y="2249"/>
                      </a:lnTo>
                      <a:lnTo>
                        <a:pt x="1094" y="2251"/>
                      </a:lnTo>
                      <a:lnTo>
                        <a:pt x="1095" y="2253"/>
                      </a:lnTo>
                      <a:lnTo>
                        <a:pt x="1096" y="2256"/>
                      </a:lnTo>
                      <a:lnTo>
                        <a:pt x="1098" y="2264"/>
                      </a:lnTo>
                      <a:lnTo>
                        <a:pt x="1098" y="2273"/>
                      </a:lnTo>
                      <a:lnTo>
                        <a:pt x="1096" y="2281"/>
                      </a:lnTo>
                      <a:lnTo>
                        <a:pt x="1095" y="2290"/>
                      </a:lnTo>
                      <a:lnTo>
                        <a:pt x="1095" y="2299"/>
                      </a:lnTo>
                      <a:lnTo>
                        <a:pt x="1096" y="2307"/>
                      </a:lnTo>
                      <a:lnTo>
                        <a:pt x="1099" y="2317"/>
                      </a:lnTo>
                      <a:lnTo>
                        <a:pt x="1103" y="2327"/>
                      </a:lnTo>
                      <a:lnTo>
                        <a:pt x="1107" y="2333"/>
                      </a:lnTo>
                      <a:lnTo>
                        <a:pt x="1113" y="2339"/>
                      </a:lnTo>
                      <a:lnTo>
                        <a:pt x="1118" y="2344"/>
                      </a:lnTo>
                      <a:lnTo>
                        <a:pt x="1123" y="2349"/>
                      </a:lnTo>
                      <a:lnTo>
                        <a:pt x="1134" y="2358"/>
                      </a:lnTo>
                      <a:lnTo>
                        <a:pt x="1144" y="2368"/>
                      </a:lnTo>
                      <a:lnTo>
                        <a:pt x="1148" y="2373"/>
                      </a:lnTo>
                      <a:lnTo>
                        <a:pt x="1153" y="2379"/>
                      </a:lnTo>
                      <a:lnTo>
                        <a:pt x="1156" y="2384"/>
                      </a:lnTo>
                      <a:lnTo>
                        <a:pt x="1158" y="2391"/>
                      </a:lnTo>
                      <a:lnTo>
                        <a:pt x="1159" y="2398"/>
                      </a:lnTo>
                      <a:lnTo>
                        <a:pt x="1159" y="2406"/>
                      </a:lnTo>
                      <a:lnTo>
                        <a:pt x="1158" y="2413"/>
                      </a:lnTo>
                      <a:lnTo>
                        <a:pt x="1155" y="2423"/>
                      </a:lnTo>
                      <a:lnTo>
                        <a:pt x="1145" y="2447"/>
                      </a:lnTo>
                      <a:lnTo>
                        <a:pt x="1134" y="2473"/>
                      </a:lnTo>
                      <a:lnTo>
                        <a:pt x="1128" y="2484"/>
                      </a:lnTo>
                      <a:lnTo>
                        <a:pt x="1120" y="2495"/>
                      </a:lnTo>
                      <a:lnTo>
                        <a:pt x="1116" y="2501"/>
                      </a:lnTo>
                      <a:lnTo>
                        <a:pt x="1112" y="2505"/>
                      </a:lnTo>
                      <a:lnTo>
                        <a:pt x="1106" y="2508"/>
                      </a:lnTo>
                      <a:lnTo>
                        <a:pt x="1102" y="2511"/>
                      </a:lnTo>
                      <a:lnTo>
                        <a:pt x="1102" y="2511"/>
                      </a:lnTo>
                      <a:lnTo>
                        <a:pt x="1069" y="2479"/>
                      </a:lnTo>
                      <a:lnTo>
                        <a:pt x="1064" y="2472"/>
                      </a:lnTo>
                      <a:lnTo>
                        <a:pt x="1059" y="2465"/>
                      </a:lnTo>
                      <a:lnTo>
                        <a:pt x="1052" y="2460"/>
                      </a:lnTo>
                      <a:lnTo>
                        <a:pt x="1046" y="2456"/>
                      </a:lnTo>
                      <a:lnTo>
                        <a:pt x="1039" y="2453"/>
                      </a:lnTo>
                      <a:lnTo>
                        <a:pt x="1032" y="2451"/>
                      </a:lnTo>
                      <a:lnTo>
                        <a:pt x="1024" y="2449"/>
                      </a:lnTo>
                      <a:lnTo>
                        <a:pt x="1018" y="2448"/>
                      </a:lnTo>
                      <a:lnTo>
                        <a:pt x="1004" y="2446"/>
                      </a:lnTo>
                      <a:lnTo>
                        <a:pt x="990" y="2442"/>
                      </a:lnTo>
                      <a:lnTo>
                        <a:pt x="983" y="2439"/>
                      </a:lnTo>
                      <a:lnTo>
                        <a:pt x="977" y="2436"/>
                      </a:lnTo>
                      <a:lnTo>
                        <a:pt x="971" y="2432"/>
                      </a:lnTo>
                      <a:lnTo>
                        <a:pt x="966" y="2425"/>
                      </a:lnTo>
                      <a:lnTo>
                        <a:pt x="958" y="2416"/>
                      </a:lnTo>
                      <a:lnTo>
                        <a:pt x="952" y="2411"/>
                      </a:lnTo>
                      <a:lnTo>
                        <a:pt x="945" y="2407"/>
                      </a:lnTo>
                      <a:lnTo>
                        <a:pt x="939" y="2403"/>
                      </a:lnTo>
                      <a:lnTo>
                        <a:pt x="931" y="2402"/>
                      </a:lnTo>
                      <a:lnTo>
                        <a:pt x="925" y="2402"/>
                      </a:lnTo>
                      <a:lnTo>
                        <a:pt x="918" y="2405"/>
                      </a:lnTo>
                      <a:lnTo>
                        <a:pt x="912" y="2406"/>
                      </a:lnTo>
                      <a:lnTo>
                        <a:pt x="898" y="2411"/>
                      </a:lnTo>
                      <a:lnTo>
                        <a:pt x="883" y="2415"/>
                      </a:lnTo>
                      <a:lnTo>
                        <a:pt x="875" y="2418"/>
                      </a:lnTo>
                      <a:lnTo>
                        <a:pt x="868" y="2419"/>
                      </a:lnTo>
                      <a:lnTo>
                        <a:pt x="859" y="2419"/>
                      </a:lnTo>
                      <a:lnTo>
                        <a:pt x="849" y="2416"/>
                      </a:lnTo>
                      <a:lnTo>
                        <a:pt x="845" y="2415"/>
                      </a:lnTo>
                      <a:lnTo>
                        <a:pt x="841" y="2413"/>
                      </a:lnTo>
                      <a:lnTo>
                        <a:pt x="836" y="2410"/>
                      </a:lnTo>
                      <a:lnTo>
                        <a:pt x="833" y="2406"/>
                      </a:lnTo>
                      <a:lnTo>
                        <a:pt x="825" y="2397"/>
                      </a:lnTo>
                      <a:lnTo>
                        <a:pt x="819" y="2386"/>
                      </a:lnTo>
                      <a:lnTo>
                        <a:pt x="812" y="2376"/>
                      </a:lnTo>
                      <a:lnTo>
                        <a:pt x="805" y="2367"/>
                      </a:lnTo>
                      <a:lnTo>
                        <a:pt x="802" y="2362"/>
                      </a:lnTo>
                      <a:lnTo>
                        <a:pt x="797" y="2358"/>
                      </a:lnTo>
                      <a:lnTo>
                        <a:pt x="793" y="2355"/>
                      </a:lnTo>
                      <a:lnTo>
                        <a:pt x="789" y="2353"/>
                      </a:lnTo>
                      <a:lnTo>
                        <a:pt x="776" y="2346"/>
                      </a:lnTo>
                      <a:lnTo>
                        <a:pt x="765" y="2339"/>
                      </a:lnTo>
                      <a:lnTo>
                        <a:pt x="755" y="2331"/>
                      </a:lnTo>
                      <a:lnTo>
                        <a:pt x="747" y="2324"/>
                      </a:lnTo>
                      <a:lnTo>
                        <a:pt x="738" y="2315"/>
                      </a:lnTo>
                      <a:lnTo>
                        <a:pt x="730" y="2305"/>
                      </a:lnTo>
                      <a:lnTo>
                        <a:pt x="724" y="2294"/>
                      </a:lnTo>
                      <a:lnTo>
                        <a:pt x="716" y="2284"/>
                      </a:lnTo>
                      <a:lnTo>
                        <a:pt x="713" y="2278"/>
                      </a:lnTo>
                      <a:lnTo>
                        <a:pt x="709" y="2275"/>
                      </a:lnTo>
                      <a:lnTo>
                        <a:pt x="706" y="2273"/>
                      </a:lnTo>
                      <a:lnTo>
                        <a:pt x="702" y="2271"/>
                      </a:lnTo>
                      <a:lnTo>
                        <a:pt x="698" y="2271"/>
                      </a:lnTo>
                      <a:lnTo>
                        <a:pt x="695" y="2272"/>
                      </a:lnTo>
                      <a:lnTo>
                        <a:pt x="691" y="2273"/>
                      </a:lnTo>
                      <a:lnTo>
                        <a:pt x="688" y="2275"/>
                      </a:lnTo>
                      <a:lnTo>
                        <a:pt x="682" y="2279"/>
                      </a:lnTo>
                      <a:lnTo>
                        <a:pt x="675" y="2283"/>
                      </a:lnTo>
                      <a:lnTo>
                        <a:pt x="672" y="2285"/>
                      </a:lnTo>
                      <a:lnTo>
                        <a:pt x="669" y="2286"/>
                      </a:lnTo>
                      <a:lnTo>
                        <a:pt x="666" y="2286"/>
                      </a:lnTo>
                      <a:lnTo>
                        <a:pt x="663" y="2285"/>
                      </a:lnTo>
                      <a:lnTo>
                        <a:pt x="659" y="2283"/>
                      </a:lnTo>
                      <a:lnTo>
                        <a:pt x="656" y="2277"/>
                      </a:lnTo>
                      <a:lnTo>
                        <a:pt x="654" y="2272"/>
                      </a:lnTo>
                      <a:lnTo>
                        <a:pt x="651" y="2265"/>
                      </a:lnTo>
                      <a:lnTo>
                        <a:pt x="650" y="2251"/>
                      </a:lnTo>
                      <a:lnTo>
                        <a:pt x="650" y="2240"/>
                      </a:lnTo>
                      <a:lnTo>
                        <a:pt x="642" y="2232"/>
                      </a:lnTo>
                      <a:lnTo>
                        <a:pt x="633" y="2224"/>
                      </a:lnTo>
                      <a:lnTo>
                        <a:pt x="626" y="2220"/>
                      </a:lnTo>
                      <a:lnTo>
                        <a:pt x="617" y="2217"/>
                      </a:lnTo>
                      <a:lnTo>
                        <a:pt x="609" y="2214"/>
                      </a:lnTo>
                      <a:lnTo>
                        <a:pt x="602" y="2213"/>
                      </a:lnTo>
                      <a:lnTo>
                        <a:pt x="594" y="2213"/>
                      </a:lnTo>
                      <a:lnTo>
                        <a:pt x="588" y="2213"/>
                      </a:lnTo>
                      <a:lnTo>
                        <a:pt x="580" y="2213"/>
                      </a:lnTo>
                      <a:lnTo>
                        <a:pt x="574" y="2213"/>
                      </a:lnTo>
                      <a:lnTo>
                        <a:pt x="566" y="2212"/>
                      </a:lnTo>
                      <a:lnTo>
                        <a:pt x="560" y="2210"/>
                      </a:lnTo>
                      <a:lnTo>
                        <a:pt x="553" y="2207"/>
                      </a:lnTo>
                      <a:lnTo>
                        <a:pt x="547" y="2203"/>
                      </a:lnTo>
                      <a:lnTo>
                        <a:pt x="539" y="2195"/>
                      </a:lnTo>
                      <a:lnTo>
                        <a:pt x="533" y="2186"/>
                      </a:lnTo>
                      <a:lnTo>
                        <a:pt x="524" y="2175"/>
                      </a:lnTo>
                      <a:lnTo>
                        <a:pt x="515" y="2167"/>
                      </a:lnTo>
                      <a:lnTo>
                        <a:pt x="511" y="2164"/>
                      </a:lnTo>
                      <a:lnTo>
                        <a:pt x="507" y="2162"/>
                      </a:lnTo>
                      <a:lnTo>
                        <a:pt x="504" y="2159"/>
                      </a:lnTo>
                      <a:lnTo>
                        <a:pt x="499" y="2158"/>
                      </a:lnTo>
                      <a:lnTo>
                        <a:pt x="492" y="2158"/>
                      </a:lnTo>
                      <a:lnTo>
                        <a:pt x="484" y="2160"/>
                      </a:lnTo>
                      <a:lnTo>
                        <a:pt x="478" y="2163"/>
                      </a:lnTo>
                      <a:lnTo>
                        <a:pt x="470" y="2166"/>
                      </a:lnTo>
                      <a:lnTo>
                        <a:pt x="457" y="2175"/>
                      </a:lnTo>
                      <a:lnTo>
                        <a:pt x="443" y="2181"/>
                      </a:lnTo>
                      <a:lnTo>
                        <a:pt x="437" y="2182"/>
                      </a:lnTo>
                      <a:lnTo>
                        <a:pt x="430" y="2181"/>
                      </a:lnTo>
                      <a:lnTo>
                        <a:pt x="426" y="2180"/>
                      </a:lnTo>
                      <a:lnTo>
                        <a:pt x="423" y="2178"/>
                      </a:lnTo>
                      <a:lnTo>
                        <a:pt x="419" y="2176"/>
                      </a:lnTo>
                      <a:lnTo>
                        <a:pt x="415" y="2172"/>
                      </a:lnTo>
                      <a:lnTo>
                        <a:pt x="400" y="2156"/>
                      </a:lnTo>
                      <a:lnTo>
                        <a:pt x="380" y="2132"/>
                      </a:lnTo>
                      <a:lnTo>
                        <a:pt x="356" y="2103"/>
                      </a:lnTo>
                      <a:lnTo>
                        <a:pt x="330" y="2073"/>
                      </a:lnTo>
                      <a:lnTo>
                        <a:pt x="316" y="2058"/>
                      </a:lnTo>
                      <a:lnTo>
                        <a:pt x="303" y="2044"/>
                      </a:lnTo>
                      <a:lnTo>
                        <a:pt x="290" y="2031"/>
                      </a:lnTo>
                      <a:lnTo>
                        <a:pt x="277" y="2020"/>
                      </a:lnTo>
                      <a:lnTo>
                        <a:pt x="265" y="2010"/>
                      </a:lnTo>
                      <a:lnTo>
                        <a:pt x="254" y="2004"/>
                      </a:lnTo>
                      <a:lnTo>
                        <a:pt x="250" y="2002"/>
                      </a:lnTo>
                      <a:lnTo>
                        <a:pt x="244" y="2000"/>
                      </a:lnTo>
                      <a:lnTo>
                        <a:pt x="241" y="1998"/>
                      </a:lnTo>
                      <a:lnTo>
                        <a:pt x="237" y="2000"/>
                      </a:lnTo>
                      <a:lnTo>
                        <a:pt x="222" y="2001"/>
                      </a:lnTo>
                      <a:lnTo>
                        <a:pt x="212" y="2001"/>
                      </a:lnTo>
                      <a:lnTo>
                        <a:pt x="209" y="2000"/>
                      </a:lnTo>
                      <a:lnTo>
                        <a:pt x="206" y="1998"/>
                      </a:lnTo>
                      <a:lnTo>
                        <a:pt x="204" y="1997"/>
                      </a:lnTo>
                      <a:lnTo>
                        <a:pt x="203" y="1995"/>
                      </a:lnTo>
                      <a:lnTo>
                        <a:pt x="200" y="1983"/>
                      </a:lnTo>
                      <a:lnTo>
                        <a:pt x="194" y="1964"/>
                      </a:lnTo>
                      <a:lnTo>
                        <a:pt x="190" y="1960"/>
                      </a:lnTo>
                      <a:lnTo>
                        <a:pt x="186" y="1957"/>
                      </a:lnTo>
                      <a:lnTo>
                        <a:pt x="182" y="1956"/>
                      </a:lnTo>
                      <a:lnTo>
                        <a:pt x="177" y="1957"/>
                      </a:lnTo>
                      <a:lnTo>
                        <a:pt x="168" y="1961"/>
                      </a:lnTo>
                      <a:lnTo>
                        <a:pt x="158" y="1965"/>
                      </a:lnTo>
                      <a:lnTo>
                        <a:pt x="154" y="1966"/>
                      </a:lnTo>
                      <a:lnTo>
                        <a:pt x="149" y="1967"/>
                      </a:lnTo>
                      <a:lnTo>
                        <a:pt x="146" y="1967"/>
                      </a:lnTo>
                      <a:lnTo>
                        <a:pt x="143" y="1965"/>
                      </a:lnTo>
                      <a:lnTo>
                        <a:pt x="141" y="1962"/>
                      </a:lnTo>
                      <a:lnTo>
                        <a:pt x="140" y="1956"/>
                      </a:lnTo>
                      <a:lnTo>
                        <a:pt x="140" y="1948"/>
                      </a:lnTo>
                      <a:lnTo>
                        <a:pt x="141" y="1936"/>
                      </a:lnTo>
                      <a:lnTo>
                        <a:pt x="149" y="1859"/>
                      </a:lnTo>
                      <a:lnTo>
                        <a:pt x="151" y="1844"/>
                      </a:lnTo>
                      <a:lnTo>
                        <a:pt x="155" y="1833"/>
                      </a:lnTo>
                      <a:lnTo>
                        <a:pt x="159" y="1824"/>
                      </a:lnTo>
                      <a:lnTo>
                        <a:pt x="162" y="1815"/>
                      </a:lnTo>
                      <a:lnTo>
                        <a:pt x="163" y="1812"/>
                      </a:lnTo>
                      <a:lnTo>
                        <a:pt x="163" y="1807"/>
                      </a:lnTo>
                      <a:lnTo>
                        <a:pt x="163" y="1803"/>
                      </a:lnTo>
                      <a:lnTo>
                        <a:pt x="162" y="1798"/>
                      </a:lnTo>
                      <a:lnTo>
                        <a:pt x="161" y="1792"/>
                      </a:lnTo>
                      <a:lnTo>
                        <a:pt x="158" y="1787"/>
                      </a:lnTo>
                      <a:lnTo>
                        <a:pt x="155" y="1780"/>
                      </a:lnTo>
                      <a:lnTo>
                        <a:pt x="149" y="1773"/>
                      </a:lnTo>
                      <a:lnTo>
                        <a:pt x="145" y="1764"/>
                      </a:lnTo>
                      <a:lnTo>
                        <a:pt x="143" y="1758"/>
                      </a:lnTo>
                      <a:lnTo>
                        <a:pt x="142" y="1751"/>
                      </a:lnTo>
                      <a:lnTo>
                        <a:pt x="142" y="1747"/>
                      </a:lnTo>
                      <a:lnTo>
                        <a:pt x="145" y="1736"/>
                      </a:lnTo>
                      <a:lnTo>
                        <a:pt x="147" y="1720"/>
                      </a:lnTo>
                      <a:lnTo>
                        <a:pt x="147" y="1716"/>
                      </a:lnTo>
                      <a:lnTo>
                        <a:pt x="146" y="1711"/>
                      </a:lnTo>
                      <a:lnTo>
                        <a:pt x="144" y="1708"/>
                      </a:lnTo>
                      <a:lnTo>
                        <a:pt x="142" y="1705"/>
                      </a:lnTo>
                      <a:lnTo>
                        <a:pt x="137" y="1699"/>
                      </a:lnTo>
                      <a:lnTo>
                        <a:pt x="132" y="1695"/>
                      </a:lnTo>
                      <a:lnTo>
                        <a:pt x="128" y="1690"/>
                      </a:lnTo>
                      <a:lnTo>
                        <a:pt x="124" y="1683"/>
                      </a:lnTo>
                      <a:lnTo>
                        <a:pt x="123" y="1679"/>
                      </a:lnTo>
                      <a:lnTo>
                        <a:pt x="123" y="1674"/>
                      </a:lnTo>
                      <a:lnTo>
                        <a:pt x="123" y="1669"/>
                      </a:lnTo>
                      <a:lnTo>
                        <a:pt x="125" y="1664"/>
                      </a:lnTo>
                      <a:lnTo>
                        <a:pt x="128" y="1658"/>
                      </a:lnTo>
                      <a:lnTo>
                        <a:pt x="129" y="1653"/>
                      </a:lnTo>
                      <a:lnTo>
                        <a:pt x="129" y="1647"/>
                      </a:lnTo>
                      <a:lnTo>
                        <a:pt x="129" y="1642"/>
                      </a:lnTo>
                      <a:lnTo>
                        <a:pt x="128" y="1631"/>
                      </a:lnTo>
                      <a:lnTo>
                        <a:pt x="123" y="1619"/>
                      </a:lnTo>
                      <a:lnTo>
                        <a:pt x="118" y="1609"/>
                      </a:lnTo>
                      <a:lnTo>
                        <a:pt x="111" y="1599"/>
                      </a:lnTo>
                      <a:lnTo>
                        <a:pt x="104" y="1590"/>
                      </a:lnTo>
                      <a:lnTo>
                        <a:pt x="96" y="1584"/>
                      </a:lnTo>
                      <a:lnTo>
                        <a:pt x="93" y="1582"/>
                      </a:lnTo>
                      <a:lnTo>
                        <a:pt x="90" y="1577"/>
                      </a:lnTo>
                      <a:lnTo>
                        <a:pt x="88" y="1574"/>
                      </a:lnTo>
                      <a:lnTo>
                        <a:pt x="87" y="1570"/>
                      </a:lnTo>
                      <a:lnTo>
                        <a:pt x="84" y="1562"/>
                      </a:lnTo>
                      <a:lnTo>
                        <a:pt x="84" y="1552"/>
                      </a:lnTo>
                      <a:lnTo>
                        <a:pt x="87" y="1534"/>
                      </a:lnTo>
                      <a:lnTo>
                        <a:pt x="88" y="1517"/>
                      </a:lnTo>
                      <a:lnTo>
                        <a:pt x="88" y="1511"/>
                      </a:lnTo>
                      <a:lnTo>
                        <a:pt x="86" y="1506"/>
                      </a:lnTo>
                      <a:lnTo>
                        <a:pt x="82" y="1501"/>
                      </a:lnTo>
                      <a:lnTo>
                        <a:pt x="79" y="1496"/>
                      </a:lnTo>
                      <a:lnTo>
                        <a:pt x="76" y="1492"/>
                      </a:lnTo>
                      <a:lnTo>
                        <a:pt x="74" y="1487"/>
                      </a:lnTo>
                      <a:lnTo>
                        <a:pt x="73" y="1481"/>
                      </a:lnTo>
                      <a:lnTo>
                        <a:pt x="74" y="1475"/>
                      </a:lnTo>
                      <a:lnTo>
                        <a:pt x="75" y="1468"/>
                      </a:lnTo>
                      <a:lnTo>
                        <a:pt x="77" y="1463"/>
                      </a:lnTo>
                      <a:lnTo>
                        <a:pt x="79" y="1457"/>
                      </a:lnTo>
                      <a:lnTo>
                        <a:pt x="82" y="1453"/>
                      </a:lnTo>
                      <a:lnTo>
                        <a:pt x="90" y="1446"/>
                      </a:lnTo>
                      <a:lnTo>
                        <a:pt x="97" y="1439"/>
                      </a:lnTo>
                      <a:lnTo>
                        <a:pt x="115" y="1430"/>
                      </a:lnTo>
                      <a:lnTo>
                        <a:pt x="132" y="1424"/>
                      </a:lnTo>
                      <a:lnTo>
                        <a:pt x="140" y="1421"/>
                      </a:lnTo>
                      <a:lnTo>
                        <a:pt x="145" y="1417"/>
                      </a:lnTo>
                      <a:lnTo>
                        <a:pt x="147" y="1415"/>
                      </a:lnTo>
                      <a:lnTo>
                        <a:pt x="149" y="1412"/>
                      </a:lnTo>
                      <a:lnTo>
                        <a:pt x="150" y="1410"/>
                      </a:lnTo>
                      <a:lnTo>
                        <a:pt x="150" y="1407"/>
                      </a:lnTo>
                      <a:lnTo>
                        <a:pt x="150" y="1402"/>
                      </a:lnTo>
                      <a:lnTo>
                        <a:pt x="150" y="1399"/>
                      </a:lnTo>
                      <a:lnTo>
                        <a:pt x="148" y="1394"/>
                      </a:lnTo>
                      <a:lnTo>
                        <a:pt x="146" y="1389"/>
                      </a:lnTo>
                      <a:lnTo>
                        <a:pt x="140" y="1376"/>
                      </a:lnTo>
                      <a:lnTo>
                        <a:pt x="128" y="1361"/>
                      </a:lnTo>
                      <a:lnTo>
                        <a:pt x="117" y="1347"/>
                      </a:lnTo>
                      <a:lnTo>
                        <a:pt x="106" y="1334"/>
                      </a:lnTo>
                      <a:lnTo>
                        <a:pt x="96" y="1323"/>
                      </a:lnTo>
                      <a:lnTo>
                        <a:pt x="87" y="1315"/>
                      </a:lnTo>
                      <a:lnTo>
                        <a:pt x="81" y="1311"/>
                      </a:lnTo>
                      <a:lnTo>
                        <a:pt x="76" y="1307"/>
                      </a:lnTo>
                      <a:lnTo>
                        <a:pt x="69" y="1304"/>
                      </a:lnTo>
                      <a:lnTo>
                        <a:pt x="63" y="1302"/>
                      </a:lnTo>
                      <a:lnTo>
                        <a:pt x="54" y="1300"/>
                      </a:lnTo>
                      <a:lnTo>
                        <a:pt x="47" y="1299"/>
                      </a:lnTo>
                      <a:lnTo>
                        <a:pt x="37" y="1298"/>
                      </a:lnTo>
                      <a:lnTo>
                        <a:pt x="26" y="1296"/>
                      </a:lnTo>
                      <a:lnTo>
                        <a:pt x="22" y="1295"/>
                      </a:lnTo>
                      <a:lnTo>
                        <a:pt x="17" y="1294"/>
                      </a:lnTo>
                      <a:lnTo>
                        <a:pt x="14" y="1292"/>
                      </a:lnTo>
                      <a:lnTo>
                        <a:pt x="11" y="1290"/>
                      </a:lnTo>
                      <a:lnTo>
                        <a:pt x="8" y="1287"/>
                      </a:lnTo>
                      <a:lnTo>
                        <a:pt x="6" y="1282"/>
                      </a:lnTo>
                      <a:lnTo>
                        <a:pt x="5" y="1278"/>
                      </a:lnTo>
                      <a:lnTo>
                        <a:pt x="2" y="1274"/>
                      </a:lnTo>
                      <a:lnTo>
                        <a:pt x="0" y="1263"/>
                      </a:lnTo>
                      <a:lnTo>
                        <a:pt x="0" y="1251"/>
                      </a:lnTo>
                      <a:lnTo>
                        <a:pt x="0" y="1238"/>
                      </a:lnTo>
                      <a:lnTo>
                        <a:pt x="1" y="1225"/>
                      </a:lnTo>
                      <a:lnTo>
                        <a:pt x="6" y="1198"/>
                      </a:lnTo>
                      <a:lnTo>
                        <a:pt x="11" y="1172"/>
                      </a:lnTo>
                      <a:lnTo>
                        <a:pt x="16" y="1151"/>
                      </a:lnTo>
                      <a:lnTo>
                        <a:pt x="20" y="1137"/>
                      </a:lnTo>
                      <a:lnTo>
                        <a:pt x="20" y="1137"/>
                      </a:lnTo>
                      <a:lnTo>
                        <a:pt x="25" y="1123"/>
                      </a:lnTo>
                      <a:lnTo>
                        <a:pt x="30" y="1109"/>
                      </a:lnTo>
                      <a:lnTo>
                        <a:pt x="35" y="1095"/>
                      </a:lnTo>
                      <a:lnTo>
                        <a:pt x="40" y="1080"/>
                      </a:lnTo>
                      <a:lnTo>
                        <a:pt x="47" y="1068"/>
                      </a:lnTo>
                      <a:lnTo>
                        <a:pt x="53" y="1057"/>
                      </a:lnTo>
                      <a:lnTo>
                        <a:pt x="61" y="1047"/>
                      </a:lnTo>
                      <a:lnTo>
                        <a:pt x="68" y="1035"/>
                      </a:lnTo>
                      <a:lnTo>
                        <a:pt x="82" y="1018"/>
                      </a:lnTo>
                      <a:lnTo>
                        <a:pt x="97" y="1002"/>
                      </a:lnTo>
                      <a:lnTo>
                        <a:pt x="105" y="994"/>
                      </a:lnTo>
                      <a:lnTo>
                        <a:pt x="111" y="984"/>
                      </a:lnTo>
                      <a:lnTo>
                        <a:pt x="114" y="980"/>
                      </a:lnTo>
                      <a:lnTo>
                        <a:pt x="116" y="975"/>
                      </a:lnTo>
                      <a:lnTo>
                        <a:pt x="118" y="969"/>
                      </a:lnTo>
                      <a:lnTo>
                        <a:pt x="119" y="963"/>
                      </a:lnTo>
                      <a:lnTo>
                        <a:pt x="123" y="947"/>
                      </a:lnTo>
                      <a:lnTo>
                        <a:pt x="128" y="930"/>
                      </a:lnTo>
                      <a:lnTo>
                        <a:pt x="133" y="915"/>
                      </a:lnTo>
                      <a:lnTo>
                        <a:pt x="138" y="901"/>
                      </a:lnTo>
                      <a:lnTo>
                        <a:pt x="144" y="887"/>
                      </a:lnTo>
                      <a:lnTo>
                        <a:pt x="151" y="872"/>
                      </a:lnTo>
                      <a:lnTo>
                        <a:pt x="160" y="858"/>
                      </a:lnTo>
                      <a:lnTo>
                        <a:pt x="171" y="844"/>
                      </a:lnTo>
                      <a:lnTo>
                        <a:pt x="187" y="825"/>
                      </a:lnTo>
                      <a:lnTo>
                        <a:pt x="202" y="805"/>
                      </a:lnTo>
                      <a:lnTo>
                        <a:pt x="209" y="794"/>
                      </a:lnTo>
                      <a:lnTo>
                        <a:pt x="214" y="783"/>
                      </a:lnTo>
                      <a:lnTo>
                        <a:pt x="215" y="778"/>
                      </a:lnTo>
                      <a:lnTo>
                        <a:pt x="216" y="772"/>
                      </a:lnTo>
                      <a:lnTo>
                        <a:pt x="216" y="765"/>
                      </a:lnTo>
                      <a:lnTo>
                        <a:pt x="216" y="759"/>
                      </a:lnTo>
                      <a:lnTo>
                        <a:pt x="214" y="751"/>
                      </a:lnTo>
                      <a:lnTo>
                        <a:pt x="211" y="745"/>
                      </a:lnTo>
                      <a:lnTo>
                        <a:pt x="208" y="739"/>
                      </a:lnTo>
                      <a:lnTo>
                        <a:pt x="204" y="733"/>
                      </a:lnTo>
                      <a:lnTo>
                        <a:pt x="201" y="727"/>
                      </a:lnTo>
                      <a:lnTo>
                        <a:pt x="200" y="722"/>
                      </a:lnTo>
                      <a:lnTo>
                        <a:pt x="200" y="719"/>
                      </a:lnTo>
                      <a:lnTo>
                        <a:pt x="201" y="715"/>
                      </a:lnTo>
                      <a:lnTo>
                        <a:pt x="202" y="712"/>
                      </a:lnTo>
                      <a:lnTo>
                        <a:pt x="204" y="709"/>
                      </a:lnTo>
                      <a:lnTo>
                        <a:pt x="209" y="702"/>
                      </a:lnTo>
                      <a:lnTo>
                        <a:pt x="212" y="697"/>
                      </a:lnTo>
                      <a:lnTo>
                        <a:pt x="214" y="691"/>
                      </a:lnTo>
                      <a:lnTo>
                        <a:pt x="215" y="685"/>
                      </a:lnTo>
                      <a:lnTo>
                        <a:pt x="217" y="673"/>
                      </a:lnTo>
                      <a:lnTo>
                        <a:pt x="218" y="663"/>
                      </a:lnTo>
                      <a:lnTo>
                        <a:pt x="218" y="651"/>
                      </a:lnTo>
                      <a:lnTo>
                        <a:pt x="219" y="639"/>
                      </a:lnTo>
                      <a:lnTo>
                        <a:pt x="219" y="626"/>
                      </a:lnTo>
                      <a:lnTo>
                        <a:pt x="223" y="613"/>
                      </a:lnTo>
                      <a:lnTo>
                        <a:pt x="216" y="590"/>
                      </a:lnTo>
                      <a:lnTo>
                        <a:pt x="210" y="567"/>
                      </a:lnTo>
                      <a:lnTo>
                        <a:pt x="208" y="556"/>
                      </a:lnTo>
                      <a:lnTo>
                        <a:pt x="205" y="544"/>
                      </a:lnTo>
                      <a:lnTo>
                        <a:pt x="205" y="532"/>
                      </a:lnTo>
                      <a:lnTo>
                        <a:pt x="205" y="521"/>
                      </a:lnTo>
                      <a:lnTo>
                        <a:pt x="208" y="513"/>
                      </a:lnTo>
                      <a:lnTo>
                        <a:pt x="212" y="506"/>
                      </a:lnTo>
                      <a:lnTo>
                        <a:pt x="216" y="499"/>
                      </a:lnTo>
                      <a:lnTo>
                        <a:pt x="221" y="494"/>
                      </a:lnTo>
                      <a:lnTo>
                        <a:pt x="224" y="489"/>
                      </a:lnTo>
                      <a:lnTo>
                        <a:pt x="226" y="482"/>
                      </a:lnTo>
                      <a:lnTo>
                        <a:pt x="227" y="479"/>
                      </a:lnTo>
                      <a:lnTo>
                        <a:pt x="226" y="476"/>
                      </a:lnTo>
                      <a:lnTo>
                        <a:pt x="225" y="471"/>
                      </a:lnTo>
                      <a:lnTo>
                        <a:pt x="223" y="467"/>
                      </a:lnTo>
                      <a:lnTo>
                        <a:pt x="218" y="459"/>
                      </a:lnTo>
                      <a:lnTo>
                        <a:pt x="212" y="452"/>
                      </a:lnTo>
                      <a:lnTo>
                        <a:pt x="205" y="444"/>
                      </a:lnTo>
                      <a:lnTo>
                        <a:pt x="198" y="438"/>
                      </a:lnTo>
                      <a:lnTo>
                        <a:pt x="191" y="432"/>
                      </a:lnTo>
                      <a:lnTo>
                        <a:pt x="188" y="427"/>
                      </a:lnTo>
                      <a:lnTo>
                        <a:pt x="186" y="422"/>
                      </a:lnTo>
                      <a:lnTo>
                        <a:pt x="184" y="416"/>
                      </a:lnTo>
                      <a:lnTo>
                        <a:pt x="183" y="404"/>
                      </a:lnTo>
                      <a:lnTo>
                        <a:pt x="181" y="390"/>
                      </a:lnTo>
                      <a:lnTo>
                        <a:pt x="176" y="380"/>
                      </a:lnTo>
                      <a:lnTo>
                        <a:pt x="172" y="370"/>
                      </a:lnTo>
                      <a:lnTo>
                        <a:pt x="168" y="361"/>
                      </a:lnTo>
                      <a:lnTo>
                        <a:pt x="161" y="354"/>
                      </a:lnTo>
                      <a:lnTo>
                        <a:pt x="155" y="346"/>
                      </a:lnTo>
                      <a:lnTo>
                        <a:pt x="148" y="340"/>
                      </a:lnTo>
                      <a:lnTo>
                        <a:pt x="140" y="333"/>
                      </a:lnTo>
                      <a:lnTo>
                        <a:pt x="131" y="326"/>
                      </a:lnTo>
                      <a:lnTo>
                        <a:pt x="93" y="289"/>
                      </a:lnTo>
                      <a:lnTo>
                        <a:pt x="93" y="289"/>
                      </a:lnTo>
                      <a:lnTo>
                        <a:pt x="92" y="280"/>
                      </a:lnTo>
                      <a:lnTo>
                        <a:pt x="92" y="269"/>
                      </a:lnTo>
                      <a:lnTo>
                        <a:pt x="93" y="264"/>
                      </a:lnTo>
                      <a:lnTo>
                        <a:pt x="94" y="261"/>
                      </a:lnTo>
                      <a:lnTo>
                        <a:pt x="95" y="261"/>
                      </a:lnTo>
                      <a:lnTo>
                        <a:pt x="97" y="260"/>
                      </a:lnTo>
                      <a:lnTo>
                        <a:pt x="100" y="261"/>
                      </a:lnTo>
                      <a:lnTo>
                        <a:pt x="102" y="262"/>
                      </a:lnTo>
                      <a:lnTo>
                        <a:pt x="121" y="273"/>
                      </a:lnTo>
                      <a:lnTo>
                        <a:pt x="124" y="278"/>
                      </a:lnTo>
                      <a:lnTo>
                        <a:pt x="129" y="282"/>
                      </a:lnTo>
                      <a:lnTo>
                        <a:pt x="136" y="286"/>
                      </a:lnTo>
                      <a:lnTo>
                        <a:pt x="144" y="288"/>
                      </a:lnTo>
                      <a:lnTo>
                        <a:pt x="163" y="292"/>
                      </a:lnTo>
                      <a:lnTo>
                        <a:pt x="185" y="295"/>
                      </a:lnTo>
                      <a:lnTo>
                        <a:pt x="196" y="296"/>
                      </a:lnTo>
                      <a:lnTo>
                        <a:pt x="206" y="299"/>
                      </a:lnTo>
                      <a:lnTo>
                        <a:pt x="216" y="302"/>
                      </a:lnTo>
                      <a:lnTo>
                        <a:pt x="225" y="305"/>
                      </a:lnTo>
                      <a:lnTo>
                        <a:pt x="232" y="308"/>
                      </a:lnTo>
                      <a:lnTo>
                        <a:pt x="239" y="313"/>
                      </a:lnTo>
                      <a:lnTo>
                        <a:pt x="241" y="316"/>
                      </a:lnTo>
                      <a:lnTo>
                        <a:pt x="243" y="319"/>
                      </a:lnTo>
                      <a:lnTo>
                        <a:pt x="244" y="322"/>
                      </a:lnTo>
                      <a:lnTo>
                        <a:pt x="245" y="326"/>
                      </a:lnTo>
                      <a:lnTo>
                        <a:pt x="246" y="331"/>
                      </a:lnTo>
                      <a:lnTo>
                        <a:pt x="250" y="335"/>
                      </a:lnTo>
                      <a:lnTo>
                        <a:pt x="253" y="340"/>
                      </a:lnTo>
                      <a:lnTo>
                        <a:pt x="258" y="343"/>
                      </a:lnTo>
                      <a:lnTo>
                        <a:pt x="264" y="346"/>
                      </a:lnTo>
                      <a:lnTo>
                        <a:pt x="270" y="348"/>
                      </a:lnTo>
                      <a:lnTo>
                        <a:pt x="278" y="350"/>
                      </a:lnTo>
                      <a:lnTo>
                        <a:pt x="285" y="351"/>
                      </a:lnTo>
                      <a:lnTo>
                        <a:pt x="317" y="354"/>
                      </a:lnTo>
                      <a:lnTo>
                        <a:pt x="342" y="355"/>
                      </a:lnTo>
                      <a:lnTo>
                        <a:pt x="384" y="361"/>
                      </a:lnTo>
                      <a:lnTo>
                        <a:pt x="424" y="368"/>
                      </a:lnTo>
                      <a:lnTo>
                        <a:pt x="462" y="375"/>
                      </a:lnTo>
                      <a:lnTo>
                        <a:pt x="500" y="381"/>
                      </a:lnTo>
                      <a:lnTo>
                        <a:pt x="520" y="382"/>
                      </a:lnTo>
                      <a:lnTo>
                        <a:pt x="539" y="383"/>
                      </a:lnTo>
                      <a:lnTo>
                        <a:pt x="559" y="383"/>
                      </a:lnTo>
                      <a:lnTo>
                        <a:pt x="578" y="382"/>
                      </a:lnTo>
                      <a:lnTo>
                        <a:pt x="599" y="380"/>
                      </a:lnTo>
                      <a:lnTo>
                        <a:pt x="619" y="375"/>
                      </a:lnTo>
                      <a:lnTo>
                        <a:pt x="640" y="370"/>
                      </a:lnTo>
                      <a:lnTo>
                        <a:pt x="661" y="363"/>
                      </a:lnTo>
                      <a:lnTo>
                        <a:pt x="672" y="358"/>
                      </a:lnTo>
                      <a:lnTo>
                        <a:pt x="683" y="351"/>
                      </a:lnTo>
                      <a:lnTo>
                        <a:pt x="694" y="343"/>
                      </a:lnTo>
                      <a:lnTo>
                        <a:pt x="704" y="334"/>
                      </a:lnTo>
                      <a:lnTo>
                        <a:pt x="713" y="324"/>
                      </a:lnTo>
                      <a:lnTo>
                        <a:pt x="722" y="314"/>
                      </a:lnTo>
                      <a:lnTo>
                        <a:pt x="728" y="303"/>
                      </a:lnTo>
                      <a:lnTo>
                        <a:pt x="734" y="292"/>
                      </a:lnTo>
                      <a:lnTo>
                        <a:pt x="737" y="285"/>
                      </a:lnTo>
                      <a:lnTo>
                        <a:pt x="738" y="279"/>
                      </a:lnTo>
                      <a:lnTo>
                        <a:pt x="739" y="274"/>
                      </a:lnTo>
                      <a:lnTo>
                        <a:pt x="738" y="269"/>
                      </a:lnTo>
                      <a:lnTo>
                        <a:pt x="737" y="265"/>
                      </a:lnTo>
                      <a:lnTo>
                        <a:pt x="734" y="261"/>
                      </a:lnTo>
                      <a:lnTo>
                        <a:pt x="729" y="255"/>
                      </a:lnTo>
                      <a:lnTo>
                        <a:pt x="725" y="249"/>
                      </a:lnTo>
                      <a:lnTo>
                        <a:pt x="718" y="240"/>
                      </a:lnTo>
                      <a:lnTo>
                        <a:pt x="714" y="231"/>
                      </a:lnTo>
                      <a:lnTo>
                        <a:pt x="712" y="222"/>
                      </a:lnTo>
                      <a:lnTo>
                        <a:pt x="711" y="212"/>
                      </a:lnTo>
                      <a:lnTo>
                        <a:pt x="710" y="193"/>
                      </a:lnTo>
                      <a:lnTo>
                        <a:pt x="711" y="172"/>
                      </a:lnTo>
                      <a:lnTo>
                        <a:pt x="717" y="162"/>
                      </a:lnTo>
                      <a:lnTo>
                        <a:pt x="722" y="154"/>
                      </a:lnTo>
                      <a:lnTo>
                        <a:pt x="723" y="150"/>
                      </a:lnTo>
                      <a:lnTo>
                        <a:pt x="724" y="145"/>
                      </a:lnTo>
                      <a:lnTo>
                        <a:pt x="722" y="141"/>
                      </a:lnTo>
                      <a:lnTo>
                        <a:pt x="720" y="135"/>
                      </a:lnTo>
                      <a:lnTo>
                        <a:pt x="718" y="134"/>
                      </a:lnTo>
                      <a:lnTo>
                        <a:pt x="718" y="132"/>
                      </a:lnTo>
                      <a:lnTo>
                        <a:pt x="720" y="129"/>
                      </a:lnTo>
                      <a:lnTo>
                        <a:pt x="721" y="127"/>
                      </a:lnTo>
                      <a:lnTo>
                        <a:pt x="725" y="121"/>
                      </a:lnTo>
                      <a:lnTo>
                        <a:pt x="730" y="115"/>
                      </a:lnTo>
                      <a:lnTo>
                        <a:pt x="741" y="104"/>
                      </a:lnTo>
                      <a:lnTo>
                        <a:pt x="749" y="94"/>
                      </a:lnTo>
                      <a:lnTo>
                        <a:pt x="771" y="44"/>
                      </a:lnTo>
                      <a:lnTo>
                        <a:pt x="776" y="43"/>
                      </a:lnTo>
                      <a:lnTo>
                        <a:pt x="781" y="43"/>
                      </a:lnTo>
                      <a:lnTo>
                        <a:pt x="788" y="44"/>
                      </a:lnTo>
                      <a:lnTo>
                        <a:pt x="793" y="45"/>
                      </a:lnTo>
                      <a:lnTo>
                        <a:pt x="804" y="48"/>
                      </a:lnTo>
                      <a:lnTo>
                        <a:pt x="815" y="48"/>
                      </a:lnTo>
                      <a:lnTo>
                        <a:pt x="816" y="47"/>
                      </a:lnTo>
                      <a:lnTo>
                        <a:pt x="816" y="38"/>
                      </a:lnTo>
                      <a:lnTo>
                        <a:pt x="817" y="32"/>
                      </a:lnTo>
                      <a:lnTo>
                        <a:pt x="819" y="25"/>
                      </a:lnTo>
                      <a:lnTo>
                        <a:pt x="822" y="22"/>
                      </a:lnTo>
                      <a:lnTo>
                        <a:pt x="825" y="19"/>
                      </a:lnTo>
                      <a:lnTo>
                        <a:pt x="832" y="18"/>
                      </a:lnTo>
                      <a:lnTo>
                        <a:pt x="838" y="18"/>
                      </a:lnTo>
                      <a:lnTo>
                        <a:pt x="848" y="19"/>
                      </a:lnTo>
                      <a:lnTo>
                        <a:pt x="859" y="21"/>
                      </a:lnTo>
                      <a:lnTo>
                        <a:pt x="870" y="24"/>
                      </a:lnTo>
                      <a:lnTo>
                        <a:pt x="875" y="24"/>
                      </a:lnTo>
                      <a:lnTo>
                        <a:pt x="880" y="23"/>
                      </a:lnTo>
                      <a:lnTo>
                        <a:pt x="886" y="21"/>
                      </a:lnTo>
                      <a:lnTo>
                        <a:pt x="890" y="18"/>
                      </a:lnTo>
                      <a:lnTo>
                        <a:pt x="896" y="13"/>
                      </a:lnTo>
                      <a:lnTo>
                        <a:pt x="901" y="9"/>
                      </a:lnTo>
                      <a:lnTo>
                        <a:pt x="906" y="7"/>
                      </a:lnTo>
                      <a:lnTo>
                        <a:pt x="912" y="5"/>
                      </a:lnTo>
                      <a:lnTo>
                        <a:pt x="923" y="2"/>
                      </a:lnTo>
                      <a:lnTo>
                        <a:pt x="934" y="0"/>
                      </a:lnTo>
                      <a:lnTo>
                        <a:pt x="946" y="0"/>
                      </a:lnTo>
                      <a:lnTo>
                        <a:pt x="958" y="3"/>
                      </a:lnTo>
                      <a:lnTo>
                        <a:pt x="970" y="7"/>
                      </a:lnTo>
                      <a:lnTo>
                        <a:pt x="982" y="11"/>
                      </a:lnTo>
                      <a:lnTo>
                        <a:pt x="1007" y="22"/>
                      </a:lnTo>
                      <a:lnTo>
                        <a:pt x="1030" y="34"/>
                      </a:lnTo>
                      <a:lnTo>
                        <a:pt x="1041" y="39"/>
                      </a:lnTo>
                      <a:lnTo>
                        <a:pt x="1052" y="45"/>
                      </a:lnTo>
                      <a:lnTo>
                        <a:pt x="1062" y="49"/>
                      </a:lnTo>
                      <a:lnTo>
                        <a:pt x="1072" y="52"/>
                      </a:lnTo>
                      <a:lnTo>
                        <a:pt x="1081" y="56"/>
                      </a:lnTo>
                      <a:lnTo>
                        <a:pt x="1091" y="60"/>
                      </a:lnTo>
                      <a:lnTo>
                        <a:pt x="1101" y="64"/>
                      </a:lnTo>
                      <a:lnTo>
                        <a:pt x="1109" y="70"/>
                      </a:lnTo>
                      <a:lnTo>
                        <a:pt x="1118" y="74"/>
                      </a:lnTo>
                      <a:lnTo>
                        <a:pt x="1127" y="79"/>
                      </a:lnTo>
                      <a:lnTo>
                        <a:pt x="1136" y="83"/>
                      </a:lnTo>
                      <a:lnTo>
                        <a:pt x="1146" y="86"/>
                      </a:lnTo>
                      <a:lnTo>
                        <a:pt x="1167" y="90"/>
                      </a:lnTo>
                      <a:lnTo>
                        <a:pt x="1188" y="93"/>
                      </a:lnTo>
                      <a:lnTo>
                        <a:pt x="1210" y="97"/>
                      </a:lnTo>
                      <a:lnTo>
                        <a:pt x="1233" y="100"/>
                      </a:lnTo>
                      <a:lnTo>
                        <a:pt x="1254" y="101"/>
                      </a:lnTo>
                      <a:lnTo>
                        <a:pt x="1277" y="102"/>
                      </a:lnTo>
                      <a:lnTo>
                        <a:pt x="1298" y="101"/>
                      </a:lnTo>
                      <a:lnTo>
                        <a:pt x="1318" y="99"/>
                      </a:lnTo>
                      <a:lnTo>
                        <a:pt x="1342" y="94"/>
                      </a:lnTo>
                      <a:lnTo>
                        <a:pt x="1367" y="91"/>
                      </a:lnTo>
                      <a:lnTo>
                        <a:pt x="1391" y="89"/>
                      </a:lnTo>
                      <a:lnTo>
                        <a:pt x="1415" y="88"/>
                      </a:lnTo>
                      <a:lnTo>
                        <a:pt x="1415" y="88"/>
                      </a:lnTo>
                      <a:close/>
                    </a:path>
                  </a:pathLst>
                </a:custGeom>
                <a:solidFill>
                  <a:srgbClr val="996600"/>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23" name="Freeform 91">
                  <a:extLst>
                    <a:ext uri="{FF2B5EF4-FFF2-40B4-BE49-F238E27FC236}">
                      <a16:creationId xmlns:a16="http://schemas.microsoft.com/office/drawing/2014/main" id="{76153A94-F0E1-4E09-852C-A0C683416220}"/>
                    </a:ext>
                  </a:extLst>
                </p:cNvPr>
                <p:cNvSpPr>
                  <a:spLocks/>
                </p:cNvSpPr>
                <p:nvPr/>
              </p:nvSpPr>
              <p:spPr bwMode="auto">
                <a:xfrm>
                  <a:off x="1942935" y="997190"/>
                  <a:ext cx="189401" cy="261939"/>
                </a:xfrm>
                <a:custGeom>
                  <a:avLst/>
                  <a:gdLst>
                    <a:gd name="T0" fmla="*/ 496 w 568"/>
                    <a:gd name="T1" fmla="*/ 57 h 848"/>
                    <a:gd name="T2" fmla="*/ 522 w 568"/>
                    <a:gd name="T3" fmla="*/ 101 h 848"/>
                    <a:gd name="T4" fmla="*/ 532 w 568"/>
                    <a:gd name="T5" fmla="*/ 143 h 848"/>
                    <a:gd name="T6" fmla="*/ 564 w 568"/>
                    <a:gd name="T7" fmla="*/ 178 h 848"/>
                    <a:gd name="T8" fmla="*/ 565 w 568"/>
                    <a:gd name="T9" fmla="*/ 200 h 848"/>
                    <a:gd name="T10" fmla="*/ 546 w 568"/>
                    <a:gd name="T11" fmla="*/ 232 h 848"/>
                    <a:gd name="T12" fmla="*/ 557 w 568"/>
                    <a:gd name="T13" fmla="*/ 301 h 848"/>
                    <a:gd name="T14" fmla="*/ 559 w 568"/>
                    <a:gd name="T15" fmla="*/ 374 h 848"/>
                    <a:gd name="T16" fmla="*/ 550 w 568"/>
                    <a:gd name="T17" fmla="*/ 413 h 848"/>
                    <a:gd name="T18" fmla="*/ 541 w 568"/>
                    <a:gd name="T19" fmla="*/ 433 h 848"/>
                    <a:gd name="T20" fmla="*/ 555 w 568"/>
                    <a:gd name="T21" fmla="*/ 462 h 848"/>
                    <a:gd name="T22" fmla="*/ 555 w 568"/>
                    <a:gd name="T23" fmla="*/ 494 h 848"/>
                    <a:gd name="T24" fmla="*/ 501 w 568"/>
                    <a:gd name="T25" fmla="*/ 569 h 848"/>
                    <a:gd name="T26" fmla="*/ 469 w 568"/>
                    <a:gd name="T27" fmla="*/ 641 h 848"/>
                    <a:gd name="T28" fmla="*/ 455 w 568"/>
                    <a:gd name="T29" fmla="*/ 691 h 848"/>
                    <a:gd name="T30" fmla="*/ 409 w 568"/>
                    <a:gd name="T31" fmla="*/ 746 h 848"/>
                    <a:gd name="T32" fmla="*/ 376 w 568"/>
                    <a:gd name="T33" fmla="*/ 806 h 848"/>
                    <a:gd name="T34" fmla="*/ 276 w 568"/>
                    <a:gd name="T35" fmla="*/ 764 h 848"/>
                    <a:gd name="T36" fmla="*/ 258 w 568"/>
                    <a:gd name="T37" fmla="*/ 744 h 848"/>
                    <a:gd name="T38" fmla="*/ 223 w 568"/>
                    <a:gd name="T39" fmla="*/ 720 h 848"/>
                    <a:gd name="T40" fmla="*/ 211 w 568"/>
                    <a:gd name="T41" fmla="*/ 699 h 848"/>
                    <a:gd name="T42" fmla="*/ 188 w 568"/>
                    <a:gd name="T43" fmla="*/ 691 h 848"/>
                    <a:gd name="T44" fmla="*/ 140 w 568"/>
                    <a:gd name="T45" fmla="*/ 699 h 848"/>
                    <a:gd name="T46" fmla="*/ 114 w 568"/>
                    <a:gd name="T47" fmla="*/ 695 h 848"/>
                    <a:gd name="T48" fmla="*/ 96 w 568"/>
                    <a:gd name="T49" fmla="*/ 666 h 848"/>
                    <a:gd name="T50" fmla="*/ 85 w 568"/>
                    <a:gd name="T51" fmla="*/ 622 h 848"/>
                    <a:gd name="T52" fmla="*/ 71 w 568"/>
                    <a:gd name="T53" fmla="*/ 611 h 848"/>
                    <a:gd name="T54" fmla="*/ 41 w 568"/>
                    <a:gd name="T55" fmla="*/ 613 h 848"/>
                    <a:gd name="T56" fmla="*/ 23 w 568"/>
                    <a:gd name="T57" fmla="*/ 607 h 848"/>
                    <a:gd name="T58" fmla="*/ 33 w 568"/>
                    <a:gd name="T59" fmla="*/ 570 h 848"/>
                    <a:gd name="T60" fmla="*/ 36 w 568"/>
                    <a:gd name="T61" fmla="*/ 533 h 848"/>
                    <a:gd name="T62" fmla="*/ 26 w 568"/>
                    <a:gd name="T63" fmla="*/ 493 h 848"/>
                    <a:gd name="T64" fmla="*/ 39 w 568"/>
                    <a:gd name="T65" fmla="*/ 467 h 848"/>
                    <a:gd name="T66" fmla="*/ 37 w 568"/>
                    <a:gd name="T67" fmla="*/ 452 h 848"/>
                    <a:gd name="T68" fmla="*/ 9 w 568"/>
                    <a:gd name="T69" fmla="*/ 380 h 848"/>
                    <a:gd name="T70" fmla="*/ 16 w 568"/>
                    <a:gd name="T71" fmla="*/ 367 h 848"/>
                    <a:gd name="T72" fmla="*/ 0 w 568"/>
                    <a:gd name="T73" fmla="*/ 339 h 848"/>
                    <a:gd name="T74" fmla="*/ 5 w 568"/>
                    <a:gd name="T75" fmla="*/ 310 h 848"/>
                    <a:gd name="T76" fmla="*/ 14 w 568"/>
                    <a:gd name="T77" fmla="*/ 293 h 848"/>
                    <a:gd name="T78" fmla="*/ 37 w 568"/>
                    <a:gd name="T79" fmla="*/ 294 h 848"/>
                    <a:gd name="T80" fmla="*/ 70 w 568"/>
                    <a:gd name="T81" fmla="*/ 268 h 848"/>
                    <a:gd name="T82" fmla="*/ 100 w 568"/>
                    <a:gd name="T83" fmla="*/ 254 h 848"/>
                    <a:gd name="T84" fmla="*/ 140 w 568"/>
                    <a:gd name="T85" fmla="*/ 237 h 848"/>
                    <a:gd name="T86" fmla="*/ 171 w 568"/>
                    <a:gd name="T87" fmla="*/ 208 h 848"/>
                    <a:gd name="T88" fmla="*/ 225 w 568"/>
                    <a:gd name="T89" fmla="*/ 176 h 848"/>
                    <a:gd name="T90" fmla="*/ 248 w 568"/>
                    <a:gd name="T91" fmla="*/ 140 h 848"/>
                    <a:gd name="T92" fmla="*/ 236 w 568"/>
                    <a:gd name="T93" fmla="*/ 129 h 848"/>
                    <a:gd name="T94" fmla="*/ 239 w 568"/>
                    <a:gd name="T95" fmla="*/ 114 h 848"/>
                    <a:gd name="T96" fmla="*/ 271 w 568"/>
                    <a:gd name="T97" fmla="*/ 105 h 848"/>
                    <a:gd name="T98" fmla="*/ 316 w 568"/>
                    <a:gd name="T99" fmla="*/ 86 h 848"/>
                    <a:gd name="T100" fmla="*/ 340 w 568"/>
                    <a:gd name="T101" fmla="*/ 44 h 848"/>
                    <a:gd name="T102" fmla="*/ 371 w 568"/>
                    <a:gd name="T103" fmla="*/ 21 h 848"/>
                    <a:gd name="T104" fmla="*/ 410 w 568"/>
                    <a:gd name="T105" fmla="*/ 21 h 848"/>
                    <a:gd name="T106" fmla="*/ 430 w 568"/>
                    <a:gd name="T107" fmla="*/ 15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8" h="848">
                      <a:moveTo>
                        <a:pt x="434" y="0"/>
                      </a:moveTo>
                      <a:lnTo>
                        <a:pt x="472" y="37"/>
                      </a:lnTo>
                      <a:lnTo>
                        <a:pt x="481" y="44"/>
                      </a:lnTo>
                      <a:lnTo>
                        <a:pt x="489" y="51"/>
                      </a:lnTo>
                      <a:lnTo>
                        <a:pt x="496" y="57"/>
                      </a:lnTo>
                      <a:lnTo>
                        <a:pt x="502" y="65"/>
                      </a:lnTo>
                      <a:lnTo>
                        <a:pt x="509" y="72"/>
                      </a:lnTo>
                      <a:lnTo>
                        <a:pt x="513" y="81"/>
                      </a:lnTo>
                      <a:lnTo>
                        <a:pt x="517" y="91"/>
                      </a:lnTo>
                      <a:lnTo>
                        <a:pt x="522" y="101"/>
                      </a:lnTo>
                      <a:lnTo>
                        <a:pt x="524" y="115"/>
                      </a:lnTo>
                      <a:lnTo>
                        <a:pt x="525" y="127"/>
                      </a:lnTo>
                      <a:lnTo>
                        <a:pt x="527" y="133"/>
                      </a:lnTo>
                      <a:lnTo>
                        <a:pt x="529" y="138"/>
                      </a:lnTo>
                      <a:lnTo>
                        <a:pt x="532" y="143"/>
                      </a:lnTo>
                      <a:lnTo>
                        <a:pt x="539" y="149"/>
                      </a:lnTo>
                      <a:lnTo>
                        <a:pt x="546" y="155"/>
                      </a:lnTo>
                      <a:lnTo>
                        <a:pt x="553" y="163"/>
                      </a:lnTo>
                      <a:lnTo>
                        <a:pt x="559" y="170"/>
                      </a:lnTo>
                      <a:lnTo>
                        <a:pt x="564" y="178"/>
                      </a:lnTo>
                      <a:lnTo>
                        <a:pt x="566" y="182"/>
                      </a:lnTo>
                      <a:lnTo>
                        <a:pt x="567" y="187"/>
                      </a:lnTo>
                      <a:lnTo>
                        <a:pt x="568" y="190"/>
                      </a:lnTo>
                      <a:lnTo>
                        <a:pt x="567" y="193"/>
                      </a:lnTo>
                      <a:lnTo>
                        <a:pt x="565" y="200"/>
                      </a:lnTo>
                      <a:lnTo>
                        <a:pt x="562" y="205"/>
                      </a:lnTo>
                      <a:lnTo>
                        <a:pt x="557" y="210"/>
                      </a:lnTo>
                      <a:lnTo>
                        <a:pt x="553" y="217"/>
                      </a:lnTo>
                      <a:lnTo>
                        <a:pt x="549" y="224"/>
                      </a:lnTo>
                      <a:lnTo>
                        <a:pt x="546" y="232"/>
                      </a:lnTo>
                      <a:lnTo>
                        <a:pt x="546" y="243"/>
                      </a:lnTo>
                      <a:lnTo>
                        <a:pt x="546" y="255"/>
                      </a:lnTo>
                      <a:lnTo>
                        <a:pt x="549" y="267"/>
                      </a:lnTo>
                      <a:lnTo>
                        <a:pt x="551" y="278"/>
                      </a:lnTo>
                      <a:lnTo>
                        <a:pt x="557" y="301"/>
                      </a:lnTo>
                      <a:lnTo>
                        <a:pt x="564" y="324"/>
                      </a:lnTo>
                      <a:lnTo>
                        <a:pt x="560" y="337"/>
                      </a:lnTo>
                      <a:lnTo>
                        <a:pt x="560" y="350"/>
                      </a:lnTo>
                      <a:lnTo>
                        <a:pt x="559" y="362"/>
                      </a:lnTo>
                      <a:lnTo>
                        <a:pt x="559" y="374"/>
                      </a:lnTo>
                      <a:lnTo>
                        <a:pt x="558" y="384"/>
                      </a:lnTo>
                      <a:lnTo>
                        <a:pt x="556" y="396"/>
                      </a:lnTo>
                      <a:lnTo>
                        <a:pt x="555" y="402"/>
                      </a:lnTo>
                      <a:lnTo>
                        <a:pt x="553" y="408"/>
                      </a:lnTo>
                      <a:lnTo>
                        <a:pt x="550" y="413"/>
                      </a:lnTo>
                      <a:lnTo>
                        <a:pt x="545" y="420"/>
                      </a:lnTo>
                      <a:lnTo>
                        <a:pt x="543" y="423"/>
                      </a:lnTo>
                      <a:lnTo>
                        <a:pt x="542" y="426"/>
                      </a:lnTo>
                      <a:lnTo>
                        <a:pt x="541" y="430"/>
                      </a:lnTo>
                      <a:lnTo>
                        <a:pt x="541" y="433"/>
                      </a:lnTo>
                      <a:lnTo>
                        <a:pt x="542" y="438"/>
                      </a:lnTo>
                      <a:lnTo>
                        <a:pt x="545" y="444"/>
                      </a:lnTo>
                      <a:lnTo>
                        <a:pt x="549" y="450"/>
                      </a:lnTo>
                      <a:lnTo>
                        <a:pt x="552" y="456"/>
                      </a:lnTo>
                      <a:lnTo>
                        <a:pt x="555" y="462"/>
                      </a:lnTo>
                      <a:lnTo>
                        <a:pt x="557" y="470"/>
                      </a:lnTo>
                      <a:lnTo>
                        <a:pt x="557" y="476"/>
                      </a:lnTo>
                      <a:lnTo>
                        <a:pt x="557" y="483"/>
                      </a:lnTo>
                      <a:lnTo>
                        <a:pt x="556" y="489"/>
                      </a:lnTo>
                      <a:lnTo>
                        <a:pt x="555" y="494"/>
                      </a:lnTo>
                      <a:lnTo>
                        <a:pt x="550" y="505"/>
                      </a:lnTo>
                      <a:lnTo>
                        <a:pt x="543" y="516"/>
                      </a:lnTo>
                      <a:lnTo>
                        <a:pt x="528" y="536"/>
                      </a:lnTo>
                      <a:lnTo>
                        <a:pt x="512" y="555"/>
                      </a:lnTo>
                      <a:lnTo>
                        <a:pt x="501" y="569"/>
                      </a:lnTo>
                      <a:lnTo>
                        <a:pt x="492" y="583"/>
                      </a:lnTo>
                      <a:lnTo>
                        <a:pt x="485" y="598"/>
                      </a:lnTo>
                      <a:lnTo>
                        <a:pt x="479" y="612"/>
                      </a:lnTo>
                      <a:lnTo>
                        <a:pt x="474" y="626"/>
                      </a:lnTo>
                      <a:lnTo>
                        <a:pt x="469" y="641"/>
                      </a:lnTo>
                      <a:lnTo>
                        <a:pt x="464" y="658"/>
                      </a:lnTo>
                      <a:lnTo>
                        <a:pt x="460" y="674"/>
                      </a:lnTo>
                      <a:lnTo>
                        <a:pt x="459" y="680"/>
                      </a:lnTo>
                      <a:lnTo>
                        <a:pt x="457" y="686"/>
                      </a:lnTo>
                      <a:lnTo>
                        <a:pt x="455" y="691"/>
                      </a:lnTo>
                      <a:lnTo>
                        <a:pt x="452" y="695"/>
                      </a:lnTo>
                      <a:lnTo>
                        <a:pt x="446" y="705"/>
                      </a:lnTo>
                      <a:lnTo>
                        <a:pt x="438" y="713"/>
                      </a:lnTo>
                      <a:lnTo>
                        <a:pt x="423" y="729"/>
                      </a:lnTo>
                      <a:lnTo>
                        <a:pt x="409" y="746"/>
                      </a:lnTo>
                      <a:lnTo>
                        <a:pt x="402" y="758"/>
                      </a:lnTo>
                      <a:lnTo>
                        <a:pt x="394" y="768"/>
                      </a:lnTo>
                      <a:lnTo>
                        <a:pt x="388" y="779"/>
                      </a:lnTo>
                      <a:lnTo>
                        <a:pt x="381" y="791"/>
                      </a:lnTo>
                      <a:lnTo>
                        <a:pt x="376" y="806"/>
                      </a:lnTo>
                      <a:lnTo>
                        <a:pt x="371" y="820"/>
                      </a:lnTo>
                      <a:lnTo>
                        <a:pt x="366" y="834"/>
                      </a:lnTo>
                      <a:lnTo>
                        <a:pt x="361" y="848"/>
                      </a:lnTo>
                      <a:lnTo>
                        <a:pt x="361" y="848"/>
                      </a:lnTo>
                      <a:lnTo>
                        <a:pt x="276" y="764"/>
                      </a:lnTo>
                      <a:lnTo>
                        <a:pt x="275" y="760"/>
                      </a:lnTo>
                      <a:lnTo>
                        <a:pt x="273" y="757"/>
                      </a:lnTo>
                      <a:lnTo>
                        <a:pt x="270" y="754"/>
                      </a:lnTo>
                      <a:lnTo>
                        <a:pt x="267" y="750"/>
                      </a:lnTo>
                      <a:lnTo>
                        <a:pt x="258" y="744"/>
                      </a:lnTo>
                      <a:lnTo>
                        <a:pt x="249" y="739"/>
                      </a:lnTo>
                      <a:lnTo>
                        <a:pt x="240" y="733"/>
                      </a:lnTo>
                      <a:lnTo>
                        <a:pt x="231" y="728"/>
                      </a:lnTo>
                      <a:lnTo>
                        <a:pt x="227" y="725"/>
                      </a:lnTo>
                      <a:lnTo>
                        <a:pt x="223" y="720"/>
                      </a:lnTo>
                      <a:lnTo>
                        <a:pt x="221" y="716"/>
                      </a:lnTo>
                      <a:lnTo>
                        <a:pt x="219" y="712"/>
                      </a:lnTo>
                      <a:lnTo>
                        <a:pt x="217" y="706"/>
                      </a:lnTo>
                      <a:lnTo>
                        <a:pt x="215" y="702"/>
                      </a:lnTo>
                      <a:lnTo>
                        <a:pt x="211" y="699"/>
                      </a:lnTo>
                      <a:lnTo>
                        <a:pt x="207" y="695"/>
                      </a:lnTo>
                      <a:lnTo>
                        <a:pt x="203" y="693"/>
                      </a:lnTo>
                      <a:lnTo>
                        <a:pt x="199" y="692"/>
                      </a:lnTo>
                      <a:lnTo>
                        <a:pt x="193" y="691"/>
                      </a:lnTo>
                      <a:lnTo>
                        <a:pt x="188" y="691"/>
                      </a:lnTo>
                      <a:lnTo>
                        <a:pt x="177" y="691"/>
                      </a:lnTo>
                      <a:lnTo>
                        <a:pt x="167" y="693"/>
                      </a:lnTo>
                      <a:lnTo>
                        <a:pt x="157" y="694"/>
                      </a:lnTo>
                      <a:lnTo>
                        <a:pt x="148" y="696"/>
                      </a:lnTo>
                      <a:lnTo>
                        <a:pt x="140" y="699"/>
                      </a:lnTo>
                      <a:lnTo>
                        <a:pt x="134" y="699"/>
                      </a:lnTo>
                      <a:lnTo>
                        <a:pt x="128" y="699"/>
                      </a:lnTo>
                      <a:lnTo>
                        <a:pt x="123" y="699"/>
                      </a:lnTo>
                      <a:lnTo>
                        <a:pt x="118" y="698"/>
                      </a:lnTo>
                      <a:lnTo>
                        <a:pt x="114" y="695"/>
                      </a:lnTo>
                      <a:lnTo>
                        <a:pt x="110" y="693"/>
                      </a:lnTo>
                      <a:lnTo>
                        <a:pt x="107" y="690"/>
                      </a:lnTo>
                      <a:lnTo>
                        <a:pt x="103" y="683"/>
                      </a:lnTo>
                      <a:lnTo>
                        <a:pt x="99" y="675"/>
                      </a:lnTo>
                      <a:lnTo>
                        <a:pt x="96" y="666"/>
                      </a:lnTo>
                      <a:lnTo>
                        <a:pt x="94" y="656"/>
                      </a:lnTo>
                      <a:lnTo>
                        <a:pt x="93" y="647"/>
                      </a:lnTo>
                      <a:lnTo>
                        <a:pt x="91" y="638"/>
                      </a:lnTo>
                      <a:lnTo>
                        <a:pt x="88" y="629"/>
                      </a:lnTo>
                      <a:lnTo>
                        <a:pt x="85" y="622"/>
                      </a:lnTo>
                      <a:lnTo>
                        <a:pt x="83" y="619"/>
                      </a:lnTo>
                      <a:lnTo>
                        <a:pt x="81" y="615"/>
                      </a:lnTo>
                      <a:lnTo>
                        <a:pt x="78" y="613"/>
                      </a:lnTo>
                      <a:lnTo>
                        <a:pt x="74" y="612"/>
                      </a:lnTo>
                      <a:lnTo>
                        <a:pt x="71" y="611"/>
                      </a:lnTo>
                      <a:lnTo>
                        <a:pt x="67" y="610"/>
                      </a:lnTo>
                      <a:lnTo>
                        <a:pt x="61" y="610"/>
                      </a:lnTo>
                      <a:lnTo>
                        <a:pt x="56" y="611"/>
                      </a:lnTo>
                      <a:lnTo>
                        <a:pt x="48" y="613"/>
                      </a:lnTo>
                      <a:lnTo>
                        <a:pt x="41" y="613"/>
                      </a:lnTo>
                      <a:lnTo>
                        <a:pt x="36" y="613"/>
                      </a:lnTo>
                      <a:lnTo>
                        <a:pt x="30" y="613"/>
                      </a:lnTo>
                      <a:lnTo>
                        <a:pt x="27" y="612"/>
                      </a:lnTo>
                      <a:lnTo>
                        <a:pt x="25" y="610"/>
                      </a:lnTo>
                      <a:lnTo>
                        <a:pt x="23" y="607"/>
                      </a:lnTo>
                      <a:lnTo>
                        <a:pt x="21" y="605"/>
                      </a:lnTo>
                      <a:lnTo>
                        <a:pt x="21" y="597"/>
                      </a:lnTo>
                      <a:lnTo>
                        <a:pt x="25" y="588"/>
                      </a:lnTo>
                      <a:lnTo>
                        <a:pt x="28" y="580"/>
                      </a:lnTo>
                      <a:lnTo>
                        <a:pt x="33" y="570"/>
                      </a:lnTo>
                      <a:lnTo>
                        <a:pt x="37" y="563"/>
                      </a:lnTo>
                      <a:lnTo>
                        <a:pt x="39" y="556"/>
                      </a:lnTo>
                      <a:lnTo>
                        <a:pt x="39" y="550"/>
                      </a:lnTo>
                      <a:lnTo>
                        <a:pt x="39" y="544"/>
                      </a:lnTo>
                      <a:lnTo>
                        <a:pt x="36" y="533"/>
                      </a:lnTo>
                      <a:lnTo>
                        <a:pt x="31" y="524"/>
                      </a:lnTo>
                      <a:lnTo>
                        <a:pt x="27" y="515"/>
                      </a:lnTo>
                      <a:lnTo>
                        <a:pt x="25" y="504"/>
                      </a:lnTo>
                      <a:lnTo>
                        <a:pt x="25" y="500"/>
                      </a:lnTo>
                      <a:lnTo>
                        <a:pt x="26" y="493"/>
                      </a:lnTo>
                      <a:lnTo>
                        <a:pt x="28" y="487"/>
                      </a:lnTo>
                      <a:lnTo>
                        <a:pt x="32" y="480"/>
                      </a:lnTo>
                      <a:lnTo>
                        <a:pt x="36" y="476"/>
                      </a:lnTo>
                      <a:lnTo>
                        <a:pt x="38" y="472"/>
                      </a:lnTo>
                      <a:lnTo>
                        <a:pt x="39" y="467"/>
                      </a:lnTo>
                      <a:lnTo>
                        <a:pt x="40" y="464"/>
                      </a:lnTo>
                      <a:lnTo>
                        <a:pt x="40" y="461"/>
                      </a:lnTo>
                      <a:lnTo>
                        <a:pt x="39" y="458"/>
                      </a:lnTo>
                      <a:lnTo>
                        <a:pt x="38" y="455"/>
                      </a:lnTo>
                      <a:lnTo>
                        <a:pt x="37" y="452"/>
                      </a:lnTo>
                      <a:lnTo>
                        <a:pt x="26" y="442"/>
                      </a:lnTo>
                      <a:lnTo>
                        <a:pt x="12" y="429"/>
                      </a:lnTo>
                      <a:lnTo>
                        <a:pt x="4" y="382"/>
                      </a:lnTo>
                      <a:lnTo>
                        <a:pt x="4" y="382"/>
                      </a:lnTo>
                      <a:lnTo>
                        <a:pt x="9" y="380"/>
                      </a:lnTo>
                      <a:lnTo>
                        <a:pt x="12" y="378"/>
                      </a:lnTo>
                      <a:lnTo>
                        <a:pt x="15" y="376"/>
                      </a:lnTo>
                      <a:lnTo>
                        <a:pt x="16" y="372"/>
                      </a:lnTo>
                      <a:lnTo>
                        <a:pt x="16" y="370"/>
                      </a:lnTo>
                      <a:lnTo>
                        <a:pt x="16" y="367"/>
                      </a:lnTo>
                      <a:lnTo>
                        <a:pt x="13" y="362"/>
                      </a:lnTo>
                      <a:lnTo>
                        <a:pt x="9" y="355"/>
                      </a:lnTo>
                      <a:lnTo>
                        <a:pt x="4" y="349"/>
                      </a:lnTo>
                      <a:lnTo>
                        <a:pt x="1" y="342"/>
                      </a:lnTo>
                      <a:lnTo>
                        <a:pt x="0" y="339"/>
                      </a:lnTo>
                      <a:lnTo>
                        <a:pt x="0" y="335"/>
                      </a:lnTo>
                      <a:lnTo>
                        <a:pt x="0" y="331"/>
                      </a:lnTo>
                      <a:lnTo>
                        <a:pt x="2" y="327"/>
                      </a:lnTo>
                      <a:lnTo>
                        <a:pt x="4" y="318"/>
                      </a:lnTo>
                      <a:lnTo>
                        <a:pt x="5" y="310"/>
                      </a:lnTo>
                      <a:lnTo>
                        <a:pt x="5" y="304"/>
                      </a:lnTo>
                      <a:lnTo>
                        <a:pt x="6" y="301"/>
                      </a:lnTo>
                      <a:lnTo>
                        <a:pt x="7" y="297"/>
                      </a:lnTo>
                      <a:lnTo>
                        <a:pt x="11" y="295"/>
                      </a:lnTo>
                      <a:lnTo>
                        <a:pt x="14" y="293"/>
                      </a:lnTo>
                      <a:lnTo>
                        <a:pt x="17" y="293"/>
                      </a:lnTo>
                      <a:lnTo>
                        <a:pt x="20" y="291"/>
                      </a:lnTo>
                      <a:lnTo>
                        <a:pt x="24" y="291"/>
                      </a:lnTo>
                      <a:lnTo>
                        <a:pt x="29" y="294"/>
                      </a:lnTo>
                      <a:lnTo>
                        <a:pt x="37" y="294"/>
                      </a:lnTo>
                      <a:lnTo>
                        <a:pt x="42" y="293"/>
                      </a:lnTo>
                      <a:lnTo>
                        <a:pt x="47" y="290"/>
                      </a:lnTo>
                      <a:lnTo>
                        <a:pt x="53" y="285"/>
                      </a:lnTo>
                      <a:lnTo>
                        <a:pt x="59" y="280"/>
                      </a:lnTo>
                      <a:lnTo>
                        <a:pt x="70" y="268"/>
                      </a:lnTo>
                      <a:lnTo>
                        <a:pt x="81" y="259"/>
                      </a:lnTo>
                      <a:lnTo>
                        <a:pt x="85" y="257"/>
                      </a:lnTo>
                      <a:lnTo>
                        <a:pt x="91" y="255"/>
                      </a:lnTo>
                      <a:lnTo>
                        <a:pt x="96" y="254"/>
                      </a:lnTo>
                      <a:lnTo>
                        <a:pt x="100" y="254"/>
                      </a:lnTo>
                      <a:lnTo>
                        <a:pt x="110" y="253"/>
                      </a:lnTo>
                      <a:lnTo>
                        <a:pt x="121" y="250"/>
                      </a:lnTo>
                      <a:lnTo>
                        <a:pt x="128" y="248"/>
                      </a:lnTo>
                      <a:lnTo>
                        <a:pt x="135" y="243"/>
                      </a:lnTo>
                      <a:lnTo>
                        <a:pt x="140" y="237"/>
                      </a:lnTo>
                      <a:lnTo>
                        <a:pt x="146" y="231"/>
                      </a:lnTo>
                      <a:lnTo>
                        <a:pt x="150" y="224"/>
                      </a:lnTo>
                      <a:lnTo>
                        <a:pt x="157" y="219"/>
                      </a:lnTo>
                      <a:lnTo>
                        <a:pt x="163" y="214"/>
                      </a:lnTo>
                      <a:lnTo>
                        <a:pt x="171" y="208"/>
                      </a:lnTo>
                      <a:lnTo>
                        <a:pt x="207" y="191"/>
                      </a:lnTo>
                      <a:lnTo>
                        <a:pt x="213" y="188"/>
                      </a:lnTo>
                      <a:lnTo>
                        <a:pt x="218" y="185"/>
                      </a:lnTo>
                      <a:lnTo>
                        <a:pt x="221" y="180"/>
                      </a:lnTo>
                      <a:lnTo>
                        <a:pt x="225" y="176"/>
                      </a:lnTo>
                      <a:lnTo>
                        <a:pt x="231" y="166"/>
                      </a:lnTo>
                      <a:lnTo>
                        <a:pt x="239" y="156"/>
                      </a:lnTo>
                      <a:lnTo>
                        <a:pt x="244" y="151"/>
                      </a:lnTo>
                      <a:lnTo>
                        <a:pt x="248" y="143"/>
                      </a:lnTo>
                      <a:lnTo>
                        <a:pt x="248" y="140"/>
                      </a:lnTo>
                      <a:lnTo>
                        <a:pt x="248" y="137"/>
                      </a:lnTo>
                      <a:lnTo>
                        <a:pt x="246" y="134"/>
                      </a:lnTo>
                      <a:lnTo>
                        <a:pt x="242" y="133"/>
                      </a:lnTo>
                      <a:lnTo>
                        <a:pt x="240" y="132"/>
                      </a:lnTo>
                      <a:lnTo>
                        <a:pt x="236" y="129"/>
                      </a:lnTo>
                      <a:lnTo>
                        <a:pt x="235" y="128"/>
                      </a:lnTo>
                      <a:lnTo>
                        <a:pt x="234" y="126"/>
                      </a:lnTo>
                      <a:lnTo>
                        <a:pt x="234" y="123"/>
                      </a:lnTo>
                      <a:lnTo>
                        <a:pt x="235" y="119"/>
                      </a:lnTo>
                      <a:lnTo>
                        <a:pt x="239" y="114"/>
                      </a:lnTo>
                      <a:lnTo>
                        <a:pt x="242" y="111"/>
                      </a:lnTo>
                      <a:lnTo>
                        <a:pt x="247" y="109"/>
                      </a:lnTo>
                      <a:lnTo>
                        <a:pt x="252" y="108"/>
                      </a:lnTo>
                      <a:lnTo>
                        <a:pt x="260" y="106"/>
                      </a:lnTo>
                      <a:lnTo>
                        <a:pt x="271" y="105"/>
                      </a:lnTo>
                      <a:lnTo>
                        <a:pt x="282" y="101"/>
                      </a:lnTo>
                      <a:lnTo>
                        <a:pt x="293" y="98"/>
                      </a:lnTo>
                      <a:lnTo>
                        <a:pt x="303" y="94"/>
                      </a:lnTo>
                      <a:lnTo>
                        <a:pt x="312" y="88"/>
                      </a:lnTo>
                      <a:lnTo>
                        <a:pt x="316" y="86"/>
                      </a:lnTo>
                      <a:lnTo>
                        <a:pt x="321" y="83"/>
                      </a:lnTo>
                      <a:lnTo>
                        <a:pt x="324" y="79"/>
                      </a:lnTo>
                      <a:lnTo>
                        <a:pt x="326" y="75"/>
                      </a:lnTo>
                      <a:lnTo>
                        <a:pt x="334" y="58"/>
                      </a:lnTo>
                      <a:lnTo>
                        <a:pt x="340" y="44"/>
                      </a:lnTo>
                      <a:lnTo>
                        <a:pt x="344" y="39"/>
                      </a:lnTo>
                      <a:lnTo>
                        <a:pt x="350" y="33"/>
                      </a:lnTo>
                      <a:lnTo>
                        <a:pt x="356" y="28"/>
                      </a:lnTo>
                      <a:lnTo>
                        <a:pt x="366" y="24"/>
                      </a:lnTo>
                      <a:lnTo>
                        <a:pt x="371" y="21"/>
                      </a:lnTo>
                      <a:lnTo>
                        <a:pt x="377" y="20"/>
                      </a:lnTo>
                      <a:lnTo>
                        <a:pt x="383" y="20"/>
                      </a:lnTo>
                      <a:lnTo>
                        <a:pt x="389" y="20"/>
                      </a:lnTo>
                      <a:lnTo>
                        <a:pt x="400" y="21"/>
                      </a:lnTo>
                      <a:lnTo>
                        <a:pt x="410" y="21"/>
                      </a:lnTo>
                      <a:lnTo>
                        <a:pt x="416" y="21"/>
                      </a:lnTo>
                      <a:lnTo>
                        <a:pt x="420" y="21"/>
                      </a:lnTo>
                      <a:lnTo>
                        <a:pt x="423" y="20"/>
                      </a:lnTo>
                      <a:lnTo>
                        <a:pt x="428" y="18"/>
                      </a:lnTo>
                      <a:lnTo>
                        <a:pt x="430" y="15"/>
                      </a:lnTo>
                      <a:lnTo>
                        <a:pt x="432" y="12"/>
                      </a:lnTo>
                      <a:lnTo>
                        <a:pt x="433" y="6"/>
                      </a:lnTo>
                      <a:lnTo>
                        <a:pt x="434" y="0"/>
                      </a:lnTo>
                      <a:lnTo>
                        <a:pt x="434" y="0"/>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24" name="Freeform 93">
                  <a:extLst>
                    <a:ext uri="{FF2B5EF4-FFF2-40B4-BE49-F238E27FC236}">
                      <a16:creationId xmlns:a16="http://schemas.microsoft.com/office/drawing/2014/main" id="{2C65C2A6-9D2E-4DD9-9373-B465FDDED6A1}"/>
                    </a:ext>
                  </a:extLst>
                </p:cNvPr>
                <p:cNvSpPr>
                  <a:spLocks/>
                </p:cNvSpPr>
                <p:nvPr/>
              </p:nvSpPr>
              <p:spPr bwMode="auto">
                <a:xfrm>
                  <a:off x="1798567" y="1115804"/>
                  <a:ext cx="659593" cy="1188612"/>
                </a:xfrm>
                <a:custGeom>
                  <a:avLst/>
                  <a:gdLst>
                    <a:gd name="T0" fmla="*/ 479 w 1995"/>
                    <a:gd name="T1" fmla="*/ 168 h 3851"/>
                    <a:gd name="T2" fmla="*/ 521 w 1995"/>
                    <a:gd name="T3" fmla="*/ 233 h 3851"/>
                    <a:gd name="T4" fmla="*/ 617 w 1995"/>
                    <a:gd name="T5" fmla="*/ 309 h 3851"/>
                    <a:gd name="T6" fmla="*/ 716 w 1995"/>
                    <a:gd name="T7" fmla="*/ 382 h 3851"/>
                    <a:gd name="T8" fmla="*/ 835 w 1995"/>
                    <a:gd name="T9" fmla="*/ 629 h 3851"/>
                    <a:gd name="T10" fmla="*/ 913 w 1995"/>
                    <a:gd name="T11" fmla="*/ 753 h 3851"/>
                    <a:gd name="T12" fmla="*/ 869 w 1995"/>
                    <a:gd name="T13" fmla="*/ 903 h 3851"/>
                    <a:gd name="T14" fmla="*/ 923 w 1995"/>
                    <a:gd name="T15" fmla="*/ 1034 h 3851"/>
                    <a:gd name="T16" fmla="*/ 932 w 1995"/>
                    <a:gd name="T17" fmla="*/ 1173 h 3851"/>
                    <a:gd name="T18" fmla="*/ 990 w 1995"/>
                    <a:gd name="T19" fmla="*/ 1329 h 3851"/>
                    <a:gd name="T20" fmla="*/ 1211 w 1995"/>
                    <a:gd name="T21" fmla="*/ 1510 h 3851"/>
                    <a:gd name="T22" fmla="*/ 1361 w 1995"/>
                    <a:gd name="T23" fmla="*/ 1542 h 3851"/>
                    <a:gd name="T24" fmla="*/ 1469 w 1995"/>
                    <a:gd name="T25" fmla="*/ 1604 h 3851"/>
                    <a:gd name="T26" fmla="*/ 1593 w 1995"/>
                    <a:gd name="T27" fmla="*/ 1705 h 3851"/>
                    <a:gd name="T28" fmla="*/ 1747 w 1995"/>
                    <a:gd name="T29" fmla="*/ 1754 h 3851"/>
                    <a:gd name="T30" fmla="*/ 1887 w 1995"/>
                    <a:gd name="T31" fmla="*/ 1880 h 3851"/>
                    <a:gd name="T32" fmla="*/ 1941 w 1995"/>
                    <a:gd name="T33" fmla="*/ 2054 h 3851"/>
                    <a:gd name="T34" fmla="*/ 1971 w 1995"/>
                    <a:gd name="T35" fmla="*/ 2270 h 3851"/>
                    <a:gd name="T36" fmla="*/ 1993 w 1995"/>
                    <a:gd name="T37" fmla="*/ 2503 h 3851"/>
                    <a:gd name="T38" fmla="*/ 1920 w 1995"/>
                    <a:gd name="T39" fmla="*/ 2700 h 3851"/>
                    <a:gd name="T40" fmla="*/ 1923 w 1995"/>
                    <a:gd name="T41" fmla="*/ 2946 h 3851"/>
                    <a:gd name="T42" fmla="*/ 1930 w 1995"/>
                    <a:gd name="T43" fmla="*/ 3109 h 3851"/>
                    <a:gd name="T44" fmla="*/ 1921 w 1995"/>
                    <a:gd name="T45" fmla="*/ 3230 h 3851"/>
                    <a:gd name="T46" fmla="*/ 1849 w 1995"/>
                    <a:gd name="T47" fmla="*/ 3401 h 3851"/>
                    <a:gd name="T48" fmla="*/ 1437 w 1995"/>
                    <a:gd name="T49" fmla="*/ 3847 h 3851"/>
                    <a:gd name="T50" fmla="*/ 1375 w 1995"/>
                    <a:gd name="T51" fmla="*/ 3773 h 3851"/>
                    <a:gd name="T52" fmla="*/ 1332 w 1995"/>
                    <a:gd name="T53" fmla="*/ 3600 h 3851"/>
                    <a:gd name="T54" fmla="*/ 1378 w 1995"/>
                    <a:gd name="T55" fmla="*/ 3402 h 3851"/>
                    <a:gd name="T56" fmla="*/ 1317 w 1995"/>
                    <a:gd name="T57" fmla="*/ 3427 h 3851"/>
                    <a:gd name="T58" fmla="*/ 1212 w 1995"/>
                    <a:gd name="T59" fmla="*/ 3443 h 3851"/>
                    <a:gd name="T60" fmla="*/ 1162 w 1995"/>
                    <a:gd name="T61" fmla="*/ 3290 h 3851"/>
                    <a:gd name="T62" fmla="*/ 1243 w 1995"/>
                    <a:gd name="T63" fmla="*/ 3151 h 3851"/>
                    <a:gd name="T64" fmla="*/ 1218 w 1995"/>
                    <a:gd name="T65" fmla="*/ 3050 h 3851"/>
                    <a:gd name="T66" fmla="*/ 1183 w 1995"/>
                    <a:gd name="T67" fmla="*/ 2865 h 3851"/>
                    <a:gd name="T68" fmla="*/ 1087 w 1995"/>
                    <a:gd name="T69" fmla="*/ 2768 h 3851"/>
                    <a:gd name="T70" fmla="*/ 992 w 1995"/>
                    <a:gd name="T71" fmla="*/ 2686 h 3851"/>
                    <a:gd name="T72" fmla="*/ 891 w 1995"/>
                    <a:gd name="T73" fmla="*/ 2600 h 3851"/>
                    <a:gd name="T74" fmla="*/ 949 w 1995"/>
                    <a:gd name="T75" fmla="*/ 2522 h 3851"/>
                    <a:gd name="T76" fmla="*/ 1057 w 1995"/>
                    <a:gd name="T77" fmla="*/ 2520 h 3851"/>
                    <a:gd name="T78" fmla="*/ 1123 w 1995"/>
                    <a:gd name="T79" fmla="*/ 2386 h 3851"/>
                    <a:gd name="T80" fmla="*/ 1182 w 1995"/>
                    <a:gd name="T81" fmla="*/ 2323 h 3851"/>
                    <a:gd name="T82" fmla="*/ 1146 w 1995"/>
                    <a:gd name="T83" fmla="*/ 2199 h 3851"/>
                    <a:gd name="T84" fmla="*/ 1131 w 1995"/>
                    <a:gd name="T85" fmla="*/ 2022 h 3851"/>
                    <a:gd name="T86" fmla="*/ 1094 w 1995"/>
                    <a:gd name="T87" fmla="*/ 1825 h 3851"/>
                    <a:gd name="T88" fmla="*/ 971 w 1995"/>
                    <a:gd name="T89" fmla="*/ 1731 h 3851"/>
                    <a:gd name="T90" fmla="*/ 802 w 1995"/>
                    <a:gd name="T91" fmla="*/ 1564 h 3851"/>
                    <a:gd name="T92" fmla="*/ 803 w 1995"/>
                    <a:gd name="T93" fmla="*/ 1404 h 3851"/>
                    <a:gd name="T94" fmla="*/ 756 w 1995"/>
                    <a:gd name="T95" fmla="*/ 1308 h 3851"/>
                    <a:gd name="T96" fmla="*/ 689 w 1995"/>
                    <a:gd name="T97" fmla="*/ 1214 h 3851"/>
                    <a:gd name="T98" fmla="*/ 522 w 1995"/>
                    <a:gd name="T99" fmla="*/ 1104 h 3851"/>
                    <a:gd name="T100" fmla="*/ 407 w 1995"/>
                    <a:gd name="T101" fmla="*/ 1079 h 3851"/>
                    <a:gd name="T102" fmla="*/ 345 w 1995"/>
                    <a:gd name="T103" fmla="*/ 1028 h 3851"/>
                    <a:gd name="T104" fmla="*/ 253 w 1995"/>
                    <a:gd name="T105" fmla="*/ 843 h 3851"/>
                    <a:gd name="T106" fmla="*/ 214 w 1995"/>
                    <a:gd name="T107" fmla="*/ 705 h 3851"/>
                    <a:gd name="T108" fmla="*/ 198 w 1995"/>
                    <a:gd name="T109" fmla="*/ 580 h 3851"/>
                    <a:gd name="T110" fmla="*/ 149 w 1995"/>
                    <a:gd name="T111" fmla="*/ 552 h 3851"/>
                    <a:gd name="T112" fmla="*/ 130 w 1995"/>
                    <a:gd name="T113" fmla="*/ 500 h 3851"/>
                    <a:gd name="T114" fmla="*/ 85 w 1995"/>
                    <a:gd name="T115" fmla="*/ 510 h 3851"/>
                    <a:gd name="T116" fmla="*/ 191 w 1995"/>
                    <a:gd name="T117" fmla="*/ 414 h 3851"/>
                    <a:gd name="T118" fmla="*/ 207 w 1995"/>
                    <a:gd name="T119" fmla="*/ 247 h 3851"/>
                    <a:gd name="T120" fmla="*/ 249 w 1995"/>
                    <a:gd name="T121" fmla="*/ 102 h 3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95" h="3851">
                      <a:moveTo>
                        <a:pt x="444" y="0"/>
                      </a:moveTo>
                      <a:lnTo>
                        <a:pt x="452" y="47"/>
                      </a:lnTo>
                      <a:lnTo>
                        <a:pt x="466" y="60"/>
                      </a:lnTo>
                      <a:lnTo>
                        <a:pt x="477" y="70"/>
                      </a:lnTo>
                      <a:lnTo>
                        <a:pt x="478" y="73"/>
                      </a:lnTo>
                      <a:lnTo>
                        <a:pt x="479" y="76"/>
                      </a:lnTo>
                      <a:lnTo>
                        <a:pt x="480" y="79"/>
                      </a:lnTo>
                      <a:lnTo>
                        <a:pt x="480" y="82"/>
                      </a:lnTo>
                      <a:lnTo>
                        <a:pt x="479" y="85"/>
                      </a:lnTo>
                      <a:lnTo>
                        <a:pt x="478" y="90"/>
                      </a:lnTo>
                      <a:lnTo>
                        <a:pt x="476" y="94"/>
                      </a:lnTo>
                      <a:lnTo>
                        <a:pt x="472" y="98"/>
                      </a:lnTo>
                      <a:lnTo>
                        <a:pt x="468" y="105"/>
                      </a:lnTo>
                      <a:lnTo>
                        <a:pt x="466" y="111"/>
                      </a:lnTo>
                      <a:lnTo>
                        <a:pt x="465" y="118"/>
                      </a:lnTo>
                      <a:lnTo>
                        <a:pt x="465" y="122"/>
                      </a:lnTo>
                      <a:lnTo>
                        <a:pt x="467" y="133"/>
                      </a:lnTo>
                      <a:lnTo>
                        <a:pt x="471" y="142"/>
                      </a:lnTo>
                      <a:lnTo>
                        <a:pt x="476" y="151"/>
                      </a:lnTo>
                      <a:lnTo>
                        <a:pt x="479" y="162"/>
                      </a:lnTo>
                      <a:lnTo>
                        <a:pt x="479" y="168"/>
                      </a:lnTo>
                      <a:lnTo>
                        <a:pt x="479" y="174"/>
                      </a:lnTo>
                      <a:lnTo>
                        <a:pt x="477" y="181"/>
                      </a:lnTo>
                      <a:lnTo>
                        <a:pt x="473" y="188"/>
                      </a:lnTo>
                      <a:lnTo>
                        <a:pt x="468" y="198"/>
                      </a:lnTo>
                      <a:lnTo>
                        <a:pt x="465" y="206"/>
                      </a:lnTo>
                      <a:lnTo>
                        <a:pt x="461" y="215"/>
                      </a:lnTo>
                      <a:lnTo>
                        <a:pt x="461" y="223"/>
                      </a:lnTo>
                      <a:lnTo>
                        <a:pt x="463" y="225"/>
                      </a:lnTo>
                      <a:lnTo>
                        <a:pt x="465" y="228"/>
                      </a:lnTo>
                      <a:lnTo>
                        <a:pt x="467" y="230"/>
                      </a:lnTo>
                      <a:lnTo>
                        <a:pt x="470" y="231"/>
                      </a:lnTo>
                      <a:lnTo>
                        <a:pt x="476" y="231"/>
                      </a:lnTo>
                      <a:lnTo>
                        <a:pt x="481" y="231"/>
                      </a:lnTo>
                      <a:lnTo>
                        <a:pt x="488" y="231"/>
                      </a:lnTo>
                      <a:lnTo>
                        <a:pt x="496" y="229"/>
                      </a:lnTo>
                      <a:lnTo>
                        <a:pt x="501" y="228"/>
                      </a:lnTo>
                      <a:lnTo>
                        <a:pt x="507" y="228"/>
                      </a:lnTo>
                      <a:lnTo>
                        <a:pt x="511" y="229"/>
                      </a:lnTo>
                      <a:lnTo>
                        <a:pt x="514" y="230"/>
                      </a:lnTo>
                      <a:lnTo>
                        <a:pt x="518" y="231"/>
                      </a:lnTo>
                      <a:lnTo>
                        <a:pt x="521" y="233"/>
                      </a:lnTo>
                      <a:lnTo>
                        <a:pt x="523" y="237"/>
                      </a:lnTo>
                      <a:lnTo>
                        <a:pt x="525" y="240"/>
                      </a:lnTo>
                      <a:lnTo>
                        <a:pt x="528" y="247"/>
                      </a:lnTo>
                      <a:lnTo>
                        <a:pt x="531" y="256"/>
                      </a:lnTo>
                      <a:lnTo>
                        <a:pt x="533" y="265"/>
                      </a:lnTo>
                      <a:lnTo>
                        <a:pt x="534" y="274"/>
                      </a:lnTo>
                      <a:lnTo>
                        <a:pt x="536" y="284"/>
                      </a:lnTo>
                      <a:lnTo>
                        <a:pt x="539" y="293"/>
                      </a:lnTo>
                      <a:lnTo>
                        <a:pt x="543" y="301"/>
                      </a:lnTo>
                      <a:lnTo>
                        <a:pt x="547" y="308"/>
                      </a:lnTo>
                      <a:lnTo>
                        <a:pt x="550" y="311"/>
                      </a:lnTo>
                      <a:lnTo>
                        <a:pt x="554" y="313"/>
                      </a:lnTo>
                      <a:lnTo>
                        <a:pt x="558" y="316"/>
                      </a:lnTo>
                      <a:lnTo>
                        <a:pt x="563" y="317"/>
                      </a:lnTo>
                      <a:lnTo>
                        <a:pt x="568" y="317"/>
                      </a:lnTo>
                      <a:lnTo>
                        <a:pt x="574" y="317"/>
                      </a:lnTo>
                      <a:lnTo>
                        <a:pt x="580" y="317"/>
                      </a:lnTo>
                      <a:lnTo>
                        <a:pt x="588" y="314"/>
                      </a:lnTo>
                      <a:lnTo>
                        <a:pt x="597" y="312"/>
                      </a:lnTo>
                      <a:lnTo>
                        <a:pt x="607" y="311"/>
                      </a:lnTo>
                      <a:lnTo>
                        <a:pt x="617" y="309"/>
                      </a:lnTo>
                      <a:lnTo>
                        <a:pt x="628" y="309"/>
                      </a:lnTo>
                      <a:lnTo>
                        <a:pt x="633" y="309"/>
                      </a:lnTo>
                      <a:lnTo>
                        <a:pt x="639" y="310"/>
                      </a:lnTo>
                      <a:lnTo>
                        <a:pt x="643" y="311"/>
                      </a:lnTo>
                      <a:lnTo>
                        <a:pt x="647" y="313"/>
                      </a:lnTo>
                      <a:lnTo>
                        <a:pt x="651" y="317"/>
                      </a:lnTo>
                      <a:lnTo>
                        <a:pt x="655" y="320"/>
                      </a:lnTo>
                      <a:lnTo>
                        <a:pt x="657" y="324"/>
                      </a:lnTo>
                      <a:lnTo>
                        <a:pt x="659" y="330"/>
                      </a:lnTo>
                      <a:lnTo>
                        <a:pt x="661" y="334"/>
                      </a:lnTo>
                      <a:lnTo>
                        <a:pt x="663" y="338"/>
                      </a:lnTo>
                      <a:lnTo>
                        <a:pt x="667" y="343"/>
                      </a:lnTo>
                      <a:lnTo>
                        <a:pt x="671" y="346"/>
                      </a:lnTo>
                      <a:lnTo>
                        <a:pt x="680" y="351"/>
                      </a:lnTo>
                      <a:lnTo>
                        <a:pt x="689" y="357"/>
                      </a:lnTo>
                      <a:lnTo>
                        <a:pt x="698" y="362"/>
                      </a:lnTo>
                      <a:lnTo>
                        <a:pt x="707" y="368"/>
                      </a:lnTo>
                      <a:lnTo>
                        <a:pt x="710" y="372"/>
                      </a:lnTo>
                      <a:lnTo>
                        <a:pt x="713" y="375"/>
                      </a:lnTo>
                      <a:lnTo>
                        <a:pt x="715" y="378"/>
                      </a:lnTo>
                      <a:lnTo>
                        <a:pt x="716" y="382"/>
                      </a:lnTo>
                      <a:lnTo>
                        <a:pt x="801" y="466"/>
                      </a:lnTo>
                      <a:lnTo>
                        <a:pt x="801" y="466"/>
                      </a:lnTo>
                      <a:lnTo>
                        <a:pt x="797" y="480"/>
                      </a:lnTo>
                      <a:lnTo>
                        <a:pt x="792" y="501"/>
                      </a:lnTo>
                      <a:lnTo>
                        <a:pt x="787" y="527"/>
                      </a:lnTo>
                      <a:lnTo>
                        <a:pt x="782" y="554"/>
                      </a:lnTo>
                      <a:lnTo>
                        <a:pt x="781" y="567"/>
                      </a:lnTo>
                      <a:lnTo>
                        <a:pt x="781" y="580"/>
                      </a:lnTo>
                      <a:lnTo>
                        <a:pt x="781" y="592"/>
                      </a:lnTo>
                      <a:lnTo>
                        <a:pt x="783" y="603"/>
                      </a:lnTo>
                      <a:lnTo>
                        <a:pt x="786" y="607"/>
                      </a:lnTo>
                      <a:lnTo>
                        <a:pt x="787" y="611"/>
                      </a:lnTo>
                      <a:lnTo>
                        <a:pt x="789" y="616"/>
                      </a:lnTo>
                      <a:lnTo>
                        <a:pt x="792" y="619"/>
                      </a:lnTo>
                      <a:lnTo>
                        <a:pt x="795" y="621"/>
                      </a:lnTo>
                      <a:lnTo>
                        <a:pt x="798" y="623"/>
                      </a:lnTo>
                      <a:lnTo>
                        <a:pt x="803" y="624"/>
                      </a:lnTo>
                      <a:lnTo>
                        <a:pt x="807" y="625"/>
                      </a:lnTo>
                      <a:lnTo>
                        <a:pt x="818" y="627"/>
                      </a:lnTo>
                      <a:lnTo>
                        <a:pt x="828" y="628"/>
                      </a:lnTo>
                      <a:lnTo>
                        <a:pt x="835" y="629"/>
                      </a:lnTo>
                      <a:lnTo>
                        <a:pt x="844" y="631"/>
                      </a:lnTo>
                      <a:lnTo>
                        <a:pt x="850" y="633"/>
                      </a:lnTo>
                      <a:lnTo>
                        <a:pt x="857" y="636"/>
                      </a:lnTo>
                      <a:lnTo>
                        <a:pt x="862" y="640"/>
                      </a:lnTo>
                      <a:lnTo>
                        <a:pt x="868" y="644"/>
                      </a:lnTo>
                      <a:lnTo>
                        <a:pt x="877" y="652"/>
                      </a:lnTo>
                      <a:lnTo>
                        <a:pt x="887" y="663"/>
                      </a:lnTo>
                      <a:lnTo>
                        <a:pt x="898" y="676"/>
                      </a:lnTo>
                      <a:lnTo>
                        <a:pt x="909" y="690"/>
                      </a:lnTo>
                      <a:lnTo>
                        <a:pt x="921" y="705"/>
                      </a:lnTo>
                      <a:lnTo>
                        <a:pt x="927" y="718"/>
                      </a:lnTo>
                      <a:lnTo>
                        <a:pt x="929" y="723"/>
                      </a:lnTo>
                      <a:lnTo>
                        <a:pt x="931" y="728"/>
                      </a:lnTo>
                      <a:lnTo>
                        <a:pt x="931" y="731"/>
                      </a:lnTo>
                      <a:lnTo>
                        <a:pt x="931" y="736"/>
                      </a:lnTo>
                      <a:lnTo>
                        <a:pt x="931" y="739"/>
                      </a:lnTo>
                      <a:lnTo>
                        <a:pt x="930" y="741"/>
                      </a:lnTo>
                      <a:lnTo>
                        <a:pt x="928" y="744"/>
                      </a:lnTo>
                      <a:lnTo>
                        <a:pt x="926" y="746"/>
                      </a:lnTo>
                      <a:lnTo>
                        <a:pt x="921" y="750"/>
                      </a:lnTo>
                      <a:lnTo>
                        <a:pt x="913" y="753"/>
                      </a:lnTo>
                      <a:lnTo>
                        <a:pt x="896" y="759"/>
                      </a:lnTo>
                      <a:lnTo>
                        <a:pt x="878" y="768"/>
                      </a:lnTo>
                      <a:lnTo>
                        <a:pt x="871" y="775"/>
                      </a:lnTo>
                      <a:lnTo>
                        <a:pt x="863" y="782"/>
                      </a:lnTo>
                      <a:lnTo>
                        <a:pt x="860" y="786"/>
                      </a:lnTo>
                      <a:lnTo>
                        <a:pt x="858" y="792"/>
                      </a:lnTo>
                      <a:lnTo>
                        <a:pt x="856" y="797"/>
                      </a:lnTo>
                      <a:lnTo>
                        <a:pt x="855" y="804"/>
                      </a:lnTo>
                      <a:lnTo>
                        <a:pt x="854" y="810"/>
                      </a:lnTo>
                      <a:lnTo>
                        <a:pt x="855" y="816"/>
                      </a:lnTo>
                      <a:lnTo>
                        <a:pt x="857" y="821"/>
                      </a:lnTo>
                      <a:lnTo>
                        <a:pt x="860" y="825"/>
                      </a:lnTo>
                      <a:lnTo>
                        <a:pt x="863" y="830"/>
                      </a:lnTo>
                      <a:lnTo>
                        <a:pt x="867" y="835"/>
                      </a:lnTo>
                      <a:lnTo>
                        <a:pt x="869" y="840"/>
                      </a:lnTo>
                      <a:lnTo>
                        <a:pt x="869" y="846"/>
                      </a:lnTo>
                      <a:lnTo>
                        <a:pt x="868" y="863"/>
                      </a:lnTo>
                      <a:lnTo>
                        <a:pt x="865" y="881"/>
                      </a:lnTo>
                      <a:lnTo>
                        <a:pt x="865" y="891"/>
                      </a:lnTo>
                      <a:lnTo>
                        <a:pt x="868" y="899"/>
                      </a:lnTo>
                      <a:lnTo>
                        <a:pt x="869" y="903"/>
                      </a:lnTo>
                      <a:lnTo>
                        <a:pt x="871" y="906"/>
                      </a:lnTo>
                      <a:lnTo>
                        <a:pt x="874" y="911"/>
                      </a:lnTo>
                      <a:lnTo>
                        <a:pt x="877" y="913"/>
                      </a:lnTo>
                      <a:lnTo>
                        <a:pt x="885" y="919"/>
                      </a:lnTo>
                      <a:lnTo>
                        <a:pt x="892" y="928"/>
                      </a:lnTo>
                      <a:lnTo>
                        <a:pt x="899" y="938"/>
                      </a:lnTo>
                      <a:lnTo>
                        <a:pt x="904" y="948"/>
                      </a:lnTo>
                      <a:lnTo>
                        <a:pt x="909" y="960"/>
                      </a:lnTo>
                      <a:lnTo>
                        <a:pt x="910" y="971"/>
                      </a:lnTo>
                      <a:lnTo>
                        <a:pt x="910" y="976"/>
                      </a:lnTo>
                      <a:lnTo>
                        <a:pt x="910" y="982"/>
                      </a:lnTo>
                      <a:lnTo>
                        <a:pt x="909" y="987"/>
                      </a:lnTo>
                      <a:lnTo>
                        <a:pt x="906" y="993"/>
                      </a:lnTo>
                      <a:lnTo>
                        <a:pt x="904" y="998"/>
                      </a:lnTo>
                      <a:lnTo>
                        <a:pt x="904" y="1003"/>
                      </a:lnTo>
                      <a:lnTo>
                        <a:pt x="904" y="1008"/>
                      </a:lnTo>
                      <a:lnTo>
                        <a:pt x="905" y="1012"/>
                      </a:lnTo>
                      <a:lnTo>
                        <a:pt x="909" y="1019"/>
                      </a:lnTo>
                      <a:lnTo>
                        <a:pt x="913" y="1024"/>
                      </a:lnTo>
                      <a:lnTo>
                        <a:pt x="918" y="1028"/>
                      </a:lnTo>
                      <a:lnTo>
                        <a:pt x="923" y="1034"/>
                      </a:lnTo>
                      <a:lnTo>
                        <a:pt x="925" y="1037"/>
                      </a:lnTo>
                      <a:lnTo>
                        <a:pt x="927" y="1040"/>
                      </a:lnTo>
                      <a:lnTo>
                        <a:pt x="928" y="1045"/>
                      </a:lnTo>
                      <a:lnTo>
                        <a:pt x="928" y="1049"/>
                      </a:lnTo>
                      <a:lnTo>
                        <a:pt x="926" y="1065"/>
                      </a:lnTo>
                      <a:lnTo>
                        <a:pt x="923" y="1076"/>
                      </a:lnTo>
                      <a:lnTo>
                        <a:pt x="923" y="1080"/>
                      </a:lnTo>
                      <a:lnTo>
                        <a:pt x="924" y="1087"/>
                      </a:lnTo>
                      <a:lnTo>
                        <a:pt x="926" y="1093"/>
                      </a:lnTo>
                      <a:lnTo>
                        <a:pt x="930" y="1102"/>
                      </a:lnTo>
                      <a:lnTo>
                        <a:pt x="936" y="1109"/>
                      </a:lnTo>
                      <a:lnTo>
                        <a:pt x="939" y="1116"/>
                      </a:lnTo>
                      <a:lnTo>
                        <a:pt x="942" y="1121"/>
                      </a:lnTo>
                      <a:lnTo>
                        <a:pt x="943" y="1127"/>
                      </a:lnTo>
                      <a:lnTo>
                        <a:pt x="944" y="1132"/>
                      </a:lnTo>
                      <a:lnTo>
                        <a:pt x="944" y="1136"/>
                      </a:lnTo>
                      <a:lnTo>
                        <a:pt x="944" y="1141"/>
                      </a:lnTo>
                      <a:lnTo>
                        <a:pt x="943" y="1144"/>
                      </a:lnTo>
                      <a:lnTo>
                        <a:pt x="940" y="1153"/>
                      </a:lnTo>
                      <a:lnTo>
                        <a:pt x="936" y="1162"/>
                      </a:lnTo>
                      <a:lnTo>
                        <a:pt x="932" y="1173"/>
                      </a:lnTo>
                      <a:lnTo>
                        <a:pt x="930" y="1188"/>
                      </a:lnTo>
                      <a:lnTo>
                        <a:pt x="922" y="1265"/>
                      </a:lnTo>
                      <a:lnTo>
                        <a:pt x="921" y="1277"/>
                      </a:lnTo>
                      <a:lnTo>
                        <a:pt x="921" y="1285"/>
                      </a:lnTo>
                      <a:lnTo>
                        <a:pt x="922" y="1291"/>
                      </a:lnTo>
                      <a:lnTo>
                        <a:pt x="924" y="1294"/>
                      </a:lnTo>
                      <a:lnTo>
                        <a:pt x="927" y="1296"/>
                      </a:lnTo>
                      <a:lnTo>
                        <a:pt x="930" y="1296"/>
                      </a:lnTo>
                      <a:lnTo>
                        <a:pt x="935" y="1295"/>
                      </a:lnTo>
                      <a:lnTo>
                        <a:pt x="939" y="1294"/>
                      </a:lnTo>
                      <a:lnTo>
                        <a:pt x="949" y="1290"/>
                      </a:lnTo>
                      <a:lnTo>
                        <a:pt x="958" y="1286"/>
                      </a:lnTo>
                      <a:lnTo>
                        <a:pt x="963" y="1285"/>
                      </a:lnTo>
                      <a:lnTo>
                        <a:pt x="967" y="1286"/>
                      </a:lnTo>
                      <a:lnTo>
                        <a:pt x="971" y="1289"/>
                      </a:lnTo>
                      <a:lnTo>
                        <a:pt x="975" y="1293"/>
                      </a:lnTo>
                      <a:lnTo>
                        <a:pt x="981" y="1312"/>
                      </a:lnTo>
                      <a:lnTo>
                        <a:pt x="984" y="1324"/>
                      </a:lnTo>
                      <a:lnTo>
                        <a:pt x="985" y="1326"/>
                      </a:lnTo>
                      <a:lnTo>
                        <a:pt x="987" y="1327"/>
                      </a:lnTo>
                      <a:lnTo>
                        <a:pt x="990" y="1329"/>
                      </a:lnTo>
                      <a:lnTo>
                        <a:pt x="993" y="1330"/>
                      </a:lnTo>
                      <a:lnTo>
                        <a:pt x="1003" y="1330"/>
                      </a:lnTo>
                      <a:lnTo>
                        <a:pt x="1018" y="1329"/>
                      </a:lnTo>
                      <a:lnTo>
                        <a:pt x="1022" y="1327"/>
                      </a:lnTo>
                      <a:lnTo>
                        <a:pt x="1025" y="1329"/>
                      </a:lnTo>
                      <a:lnTo>
                        <a:pt x="1031" y="1331"/>
                      </a:lnTo>
                      <a:lnTo>
                        <a:pt x="1035" y="1333"/>
                      </a:lnTo>
                      <a:lnTo>
                        <a:pt x="1046" y="1339"/>
                      </a:lnTo>
                      <a:lnTo>
                        <a:pt x="1058" y="1349"/>
                      </a:lnTo>
                      <a:lnTo>
                        <a:pt x="1071" y="1360"/>
                      </a:lnTo>
                      <a:lnTo>
                        <a:pt x="1084" y="1373"/>
                      </a:lnTo>
                      <a:lnTo>
                        <a:pt x="1097" y="1387"/>
                      </a:lnTo>
                      <a:lnTo>
                        <a:pt x="1111" y="1402"/>
                      </a:lnTo>
                      <a:lnTo>
                        <a:pt x="1137" y="1432"/>
                      </a:lnTo>
                      <a:lnTo>
                        <a:pt x="1161" y="1461"/>
                      </a:lnTo>
                      <a:lnTo>
                        <a:pt x="1181" y="1485"/>
                      </a:lnTo>
                      <a:lnTo>
                        <a:pt x="1196" y="1501"/>
                      </a:lnTo>
                      <a:lnTo>
                        <a:pt x="1200" y="1505"/>
                      </a:lnTo>
                      <a:lnTo>
                        <a:pt x="1204" y="1507"/>
                      </a:lnTo>
                      <a:lnTo>
                        <a:pt x="1207" y="1509"/>
                      </a:lnTo>
                      <a:lnTo>
                        <a:pt x="1211" y="1510"/>
                      </a:lnTo>
                      <a:lnTo>
                        <a:pt x="1218" y="1511"/>
                      </a:lnTo>
                      <a:lnTo>
                        <a:pt x="1224" y="1510"/>
                      </a:lnTo>
                      <a:lnTo>
                        <a:pt x="1238" y="1504"/>
                      </a:lnTo>
                      <a:lnTo>
                        <a:pt x="1251" y="1495"/>
                      </a:lnTo>
                      <a:lnTo>
                        <a:pt x="1259" y="1492"/>
                      </a:lnTo>
                      <a:lnTo>
                        <a:pt x="1265" y="1489"/>
                      </a:lnTo>
                      <a:lnTo>
                        <a:pt x="1273" y="1487"/>
                      </a:lnTo>
                      <a:lnTo>
                        <a:pt x="1280" y="1487"/>
                      </a:lnTo>
                      <a:lnTo>
                        <a:pt x="1285" y="1488"/>
                      </a:lnTo>
                      <a:lnTo>
                        <a:pt x="1288" y="1491"/>
                      </a:lnTo>
                      <a:lnTo>
                        <a:pt x="1292" y="1493"/>
                      </a:lnTo>
                      <a:lnTo>
                        <a:pt x="1296" y="1496"/>
                      </a:lnTo>
                      <a:lnTo>
                        <a:pt x="1305" y="1504"/>
                      </a:lnTo>
                      <a:lnTo>
                        <a:pt x="1314" y="1515"/>
                      </a:lnTo>
                      <a:lnTo>
                        <a:pt x="1320" y="1524"/>
                      </a:lnTo>
                      <a:lnTo>
                        <a:pt x="1328" y="1532"/>
                      </a:lnTo>
                      <a:lnTo>
                        <a:pt x="1334" y="1536"/>
                      </a:lnTo>
                      <a:lnTo>
                        <a:pt x="1341" y="1539"/>
                      </a:lnTo>
                      <a:lnTo>
                        <a:pt x="1347" y="1541"/>
                      </a:lnTo>
                      <a:lnTo>
                        <a:pt x="1355" y="1542"/>
                      </a:lnTo>
                      <a:lnTo>
                        <a:pt x="1361" y="1542"/>
                      </a:lnTo>
                      <a:lnTo>
                        <a:pt x="1369" y="1542"/>
                      </a:lnTo>
                      <a:lnTo>
                        <a:pt x="1375" y="1542"/>
                      </a:lnTo>
                      <a:lnTo>
                        <a:pt x="1383" y="1542"/>
                      </a:lnTo>
                      <a:lnTo>
                        <a:pt x="1390" y="1543"/>
                      </a:lnTo>
                      <a:lnTo>
                        <a:pt x="1398" y="1546"/>
                      </a:lnTo>
                      <a:lnTo>
                        <a:pt x="1407" y="1549"/>
                      </a:lnTo>
                      <a:lnTo>
                        <a:pt x="1414" y="1553"/>
                      </a:lnTo>
                      <a:lnTo>
                        <a:pt x="1423" y="1561"/>
                      </a:lnTo>
                      <a:lnTo>
                        <a:pt x="1431" y="1569"/>
                      </a:lnTo>
                      <a:lnTo>
                        <a:pt x="1431" y="1580"/>
                      </a:lnTo>
                      <a:lnTo>
                        <a:pt x="1432" y="1594"/>
                      </a:lnTo>
                      <a:lnTo>
                        <a:pt x="1435" y="1601"/>
                      </a:lnTo>
                      <a:lnTo>
                        <a:pt x="1437" y="1606"/>
                      </a:lnTo>
                      <a:lnTo>
                        <a:pt x="1440" y="1612"/>
                      </a:lnTo>
                      <a:lnTo>
                        <a:pt x="1444" y="1614"/>
                      </a:lnTo>
                      <a:lnTo>
                        <a:pt x="1447" y="1615"/>
                      </a:lnTo>
                      <a:lnTo>
                        <a:pt x="1450" y="1615"/>
                      </a:lnTo>
                      <a:lnTo>
                        <a:pt x="1453" y="1614"/>
                      </a:lnTo>
                      <a:lnTo>
                        <a:pt x="1456" y="1612"/>
                      </a:lnTo>
                      <a:lnTo>
                        <a:pt x="1463" y="1608"/>
                      </a:lnTo>
                      <a:lnTo>
                        <a:pt x="1469" y="1604"/>
                      </a:lnTo>
                      <a:lnTo>
                        <a:pt x="1472" y="1602"/>
                      </a:lnTo>
                      <a:lnTo>
                        <a:pt x="1476" y="1601"/>
                      </a:lnTo>
                      <a:lnTo>
                        <a:pt x="1479" y="1600"/>
                      </a:lnTo>
                      <a:lnTo>
                        <a:pt x="1483" y="1600"/>
                      </a:lnTo>
                      <a:lnTo>
                        <a:pt x="1487" y="1602"/>
                      </a:lnTo>
                      <a:lnTo>
                        <a:pt x="1490" y="1604"/>
                      </a:lnTo>
                      <a:lnTo>
                        <a:pt x="1494" y="1607"/>
                      </a:lnTo>
                      <a:lnTo>
                        <a:pt x="1497" y="1613"/>
                      </a:lnTo>
                      <a:lnTo>
                        <a:pt x="1505" y="1623"/>
                      </a:lnTo>
                      <a:lnTo>
                        <a:pt x="1511" y="1634"/>
                      </a:lnTo>
                      <a:lnTo>
                        <a:pt x="1519" y="1644"/>
                      </a:lnTo>
                      <a:lnTo>
                        <a:pt x="1528" y="1653"/>
                      </a:lnTo>
                      <a:lnTo>
                        <a:pt x="1536" y="1660"/>
                      </a:lnTo>
                      <a:lnTo>
                        <a:pt x="1546" y="1668"/>
                      </a:lnTo>
                      <a:lnTo>
                        <a:pt x="1557" y="1675"/>
                      </a:lnTo>
                      <a:lnTo>
                        <a:pt x="1570" y="1682"/>
                      </a:lnTo>
                      <a:lnTo>
                        <a:pt x="1574" y="1684"/>
                      </a:lnTo>
                      <a:lnTo>
                        <a:pt x="1578" y="1687"/>
                      </a:lnTo>
                      <a:lnTo>
                        <a:pt x="1583" y="1691"/>
                      </a:lnTo>
                      <a:lnTo>
                        <a:pt x="1586" y="1696"/>
                      </a:lnTo>
                      <a:lnTo>
                        <a:pt x="1593" y="1705"/>
                      </a:lnTo>
                      <a:lnTo>
                        <a:pt x="1600" y="1715"/>
                      </a:lnTo>
                      <a:lnTo>
                        <a:pt x="1606" y="1726"/>
                      </a:lnTo>
                      <a:lnTo>
                        <a:pt x="1614" y="1735"/>
                      </a:lnTo>
                      <a:lnTo>
                        <a:pt x="1617" y="1739"/>
                      </a:lnTo>
                      <a:lnTo>
                        <a:pt x="1622" y="1742"/>
                      </a:lnTo>
                      <a:lnTo>
                        <a:pt x="1626" y="1744"/>
                      </a:lnTo>
                      <a:lnTo>
                        <a:pt x="1630" y="1745"/>
                      </a:lnTo>
                      <a:lnTo>
                        <a:pt x="1640" y="1748"/>
                      </a:lnTo>
                      <a:lnTo>
                        <a:pt x="1649" y="1748"/>
                      </a:lnTo>
                      <a:lnTo>
                        <a:pt x="1656" y="1747"/>
                      </a:lnTo>
                      <a:lnTo>
                        <a:pt x="1664" y="1744"/>
                      </a:lnTo>
                      <a:lnTo>
                        <a:pt x="1679" y="1740"/>
                      </a:lnTo>
                      <a:lnTo>
                        <a:pt x="1693" y="1735"/>
                      </a:lnTo>
                      <a:lnTo>
                        <a:pt x="1699" y="1734"/>
                      </a:lnTo>
                      <a:lnTo>
                        <a:pt x="1706" y="1731"/>
                      </a:lnTo>
                      <a:lnTo>
                        <a:pt x="1712" y="1731"/>
                      </a:lnTo>
                      <a:lnTo>
                        <a:pt x="1720" y="1732"/>
                      </a:lnTo>
                      <a:lnTo>
                        <a:pt x="1726" y="1736"/>
                      </a:lnTo>
                      <a:lnTo>
                        <a:pt x="1733" y="1740"/>
                      </a:lnTo>
                      <a:lnTo>
                        <a:pt x="1739" y="1745"/>
                      </a:lnTo>
                      <a:lnTo>
                        <a:pt x="1747" y="1754"/>
                      </a:lnTo>
                      <a:lnTo>
                        <a:pt x="1752" y="1761"/>
                      </a:lnTo>
                      <a:lnTo>
                        <a:pt x="1758" y="1765"/>
                      </a:lnTo>
                      <a:lnTo>
                        <a:pt x="1764" y="1768"/>
                      </a:lnTo>
                      <a:lnTo>
                        <a:pt x="1771" y="1771"/>
                      </a:lnTo>
                      <a:lnTo>
                        <a:pt x="1785" y="1775"/>
                      </a:lnTo>
                      <a:lnTo>
                        <a:pt x="1799" y="1777"/>
                      </a:lnTo>
                      <a:lnTo>
                        <a:pt x="1805" y="1778"/>
                      </a:lnTo>
                      <a:lnTo>
                        <a:pt x="1813" y="1780"/>
                      </a:lnTo>
                      <a:lnTo>
                        <a:pt x="1820" y="1782"/>
                      </a:lnTo>
                      <a:lnTo>
                        <a:pt x="1827" y="1785"/>
                      </a:lnTo>
                      <a:lnTo>
                        <a:pt x="1833" y="1789"/>
                      </a:lnTo>
                      <a:lnTo>
                        <a:pt x="1840" y="1794"/>
                      </a:lnTo>
                      <a:lnTo>
                        <a:pt x="1845" y="1801"/>
                      </a:lnTo>
                      <a:lnTo>
                        <a:pt x="1850" y="1808"/>
                      </a:lnTo>
                      <a:lnTo>
                        <a:pt x="1883" y="1840"/>
                      </a:lnTo>
                      <a:lnTo>
                        <a:pt x="1883" y="1840"/>
                      </a:lnTo>
                      <a:lnTo>
                        <a:pt x="1882" y="1848"/>
                      </a:lnTo>
                      <a:lnTo>
                        <a:pt x="1882" y="1856"/>
                      </a:lnTo>
                      <a:lnTo>
                        <a:pt x="1882" y="1862"/>
                      </a:lnTo>
                      <a:lnTo>
                        <a:pt x="1883" y="1869"/>
                      </a:lnTo>
                      <a:lnTo>
                        <a:pt x="1887" y="1880"/>
                      </a:lnTo>
                      <a:lnTo>
                        <a:pt x="1893" y="1891"/>
                      </a:lnTo>
                      <a:lnTo>
                        <a:pt x="1900" y="1901"/>
                      </a:lnTo>
                      <a:lnTo>
                        <a:pt x="1909" y="1911"/>
                      </a:lnTo>
                      <a:lnTo>
                        <a:pt x="1917" y="1919"/>
                      </a:lnTo>
                      <a:lnTo>
                        <a:pt x="1928" y="1929"/>
                      </a:lnTo>
                      <a:lnTo>
                        <a:pt x="1931" y="1932"/>
                      </a:lnTo>
                      <a:lnTo>
                        <a:pt x="1935" y="1937"/>
                      </a:lnTo>
                      <a:lnTo>
                        <a:pt x="1937" y="1942"/>
                      </a:lnTo>
                      <a:lnTo>
                        <a:pt x="1939" y="1946"/>
                      </a:lnTo>
                      <a:lnTo>
                        <a:pt x="1943" y="1956"/>
                      </a:lnTo>
                      <a:lnTo>
                        <a:pt x="1947" y="1967"/>
                      </a:lnTo>
                      <a:lnTo>
                        <a:pt x="1950" y="1974"/>
                      </a:lnTo>
                      <a:lnTo>
                        <a:pt x="1953" y="1982"/>
                      </a:lnTo>
                      <a:lnTo>
                        <a:pt x="1955" y="1990"/>
                      </a:lnTo>
                      <a:lnTo>
                        <a:pt x="1956" y="1996"/>
                      </a:lnTo>
                      <a:lnTo>
                        <a:pt x="1957" y="2004"/>
                      </a:lnTo>
                      <a:lnTo>
                        <a:pt x="1956" y="2011"/>
                      </a:lnTo>
                      <a:lnTo>
                        <a:pt x="1956" y="2020"/>
                      </a:lnTo>
                      <a:lnTo>
                        <a:pt x="1955" y="2028"/>
                      </a:lnTo>
                      <a:lnTo>
                        <a:pt x="1948" y="2040"/>
                      </a:lnTo>
                      <a:lnTo>
                        <a:pt x="1941" y="2054"/>
                      </a:lnTo>
                      <a:lnTo>
                        <a:pt x="1939" y="2062"/>
                      </a:lnTo>
                      <a:lnTo>
                        <a:pt x="1938" y="2068"/>
                      </a:lnTo>
                      <a:lnTo>
                        <a:pt x="1937" y="2076"/>
                      </a:lnTo>
                      <a:lnTo>
                        <a:pt x="1937" y="2083"/>
                      </a:lnTo>
                      <a:lnTo>
                        <a:pt x="1936" y="2099"/>
                      </a:lnTo>
                      <a:lnTo>
                        <a:pt x="1934" y="2110"/>
                      </a:lnTo>
                      <a:lnTo>
                        <a:pt x="1931" y="2121"/>
                      </a:lnTo>
                      <a:lnTo>
                        <a:pt x="1929" y="2130"/>
                      </a:lnTo>
                      <a:lnTo>
                        <a:pt x="1928" y="2140"/>
                      </a:lnTo>
                      <a:lnTo>
                        <a:pt x="1929" y="2149"/>
                      </a:lnTo>
                      <a:lnTo>
                        <a:pt x="1934" y="2161"/>
                      </a:lnTo>
                      <a:lnTo>
                        <a:pt x="1941" y="2177"/>
                      </a:lnTo>
                      <a:lnTo>
                        <a:pt x="1947" y="2195"/>
                      </a:lnTo>
                      <a:lnTo>
                        <a:pt x="1952" y="2210"/>
                      </a:lnTo>
                      <a:lnTo>
                        <a:pt x="1960" y="2218"/>
                      </a:lnTo>
                      <a:lnTo>
                        <a:pt x="1965" y="2225"/>
                      </a:lnTo>
                      <a:lnTo>
                        <a:pt x="1968" y="2230"/>
                      </a:lnTo>
                      <a:lnTo>
                        <a:pt x="1970" y="2235"/>
                      </a:lnTo>
                      <a:lnTo>
                        <a:pt x="1971" y="2247"/>
                      </a:lnTo>
                      <a:lnTo>
                        <a:pt x="1970" y="2265"/>
                      </a:lnTo>
                      <a:lnTo>
                        <a:pt x="1971" y="2270"/>
                      </a:lnTo>
                      <a:lnTo>
                        <a:pt x="1974" y="2275"/>
                      </a:lnTo>
                      <a:lnTo>
                        <a:pt x="1977" y="2280"/>
                      </a:lnTo>
                      <a:lnTo>
                        <a:pt x="1980" y="2287"/>
                      </a:lnTo>
                      <a:lnTo>
                        <a:pt x="1988" y="2297"/>
                      </a:lnTo>
                      <a:lnTo>
                        <a:pt x="1992" y="2307"/>
                      </a:lnTo>
                      <a:lnTo>
                        <a:pt x="1994" y="2317"/>
                      </a:lnTo>
                      <a:lnTo>
                        <a:pt x="1995" y="2325"/>
                      </a:lnTo>
                      <a:lnTo>
                        <a:pt x="1995" y="2335"/>
                      </a:lnTo>
                      <a:lnTo>
                        <a:pt x="1994" y="2345"/>
                      </a:lnTo>
                      <a:lnTo>
                        <a:pt x="1993" y="2364"/>
                      </a:lnTo>
                      <a:lnTo>
                        <a:pt x="1992" y="2384"/>
                      </a:lnTo>
                      <a:lnTo>
                        <a:pt x="1993" y="2404"/>
                      </a:lnTo>
                      <a:lnTo>
                        <a:pt x="1994" y="2424"/>
                      </a:lnTo>
                      <a:lnTo>
                        <a:pt x="1995" y="2442"/>
                      </a:lnTo>
                      <a:lnTo>
                        <a:pt x="1993" y="2463"/>
                      </a:lnTo>
                      <a:lnTo>
                        <a:pt x="1992" y="2469"/>
                      </a:lnTo>
                      <a:lnTo>
                        <a:pt x="1992" y="2476"/>
                      </a:lnTo>
                      <a:lnTo>
                        <a:pt x="1992" y="2482"/>
                      </a:lnTo>
                      <a:lnTo>
                        <a:pt x="1993" y="2488"/>
                      </a:lnTo>
                      <a:lnTo>
                        <a:pt x="1993" y="2496"/>
                      </a:lnTo>
                      <a:lnTo>
                        <a:pt x="1993" y="2503"/>
                      </a:lnTo>
                      <a:lnTo>
                        <a:pt x="1992" y="2509"/>
                      </a:lnTo>
                      <a:lnTo>
                        <a:pt x="1991" y="2514"/>
                      </a:lnTo>
                      <a:lnTo>
                        <a:pt x="1982" y="2535"/>
                      </a:lnTo>
                      <a:lnTo>
                        <a:pt x="1976" y="2557"/>
                      </a:lnTo>
                      <a:lnTo>
                        <a:pt x="1974" y="2568"/>
                      </a:lnTo>
                      <a:lnTo>
                        <a:pt x="1973" y="2579"/>
                      </a:lnTo>
                      <a:lnTo>
                        <a:pt x="1973" y="2590"/>
                      </a:lnTo>
                      <a:lnTo>
                        <a:pt x="1974" y="2601"/>
                      </a:lnTo>
                      <a:lnTo>
                        <a:pt x="1976" y="2611"/>
                      </a:lnTo>
                      <a:lnTo>
                        <a:pt x="1976" y="2619"/>
                      </a:lnTo>
                      <a:lnTo>
                        <a:pt x="1976" y="2628"/>
                      </a:lnTo>
                      <a:lnTo>
                        <a:pt x="1974" y="2636"/>
                      </a:lnTo>
                      <a:lnTo>
                        <a:pt x="1971" y="2646"/>
                      </a:lnTo>
                      <a:lnTo>
                        <a:pt x="1969" y="2655"/>
                      </a:lnTo>
                      <a:lnTo>
                        <a:pt x="1966" y="2662"/>
                      </a:lnTo>
                      <a:lnTo>
                        <a:pt x="1962" y="2671"/>
                      </a:lnTo>
                      <a:lnTo>
                        <a:pt x="1962" y="2671"/>
                      </a:lnTo>
                      <a:lnTo>
                        <a:pt x="1944" y="2681"/>
                      </a:lnTo>
                      <a:lnTo>
                        <a:pt x="1931" y="2689"/>
                      </a:lnTo>
                      <a:lnTo>
                        <a:pt x="1926" y="2695"/>
                      </a:lnTo>
                      <a:lnTo>
                        <a:pt x="1920" y="2700"/>
                      </a:lnTo>
                      <a:lnTo>
                        <a:pt x="1914" y="2708"/>
                      </a:lnTo>
                      <a:lnTo>
                        <a:pt x="1907" y="2717"/>
                      </a:lnTo>
                      <a:lnTo>
                        <a:pt x="1900" y="2729"/>
                      </a:lnTo>
                      <a:lnTo>
                        <a:pt x="1893" y="2743"/>
                      </a:lnTo>
                      <a:lnTo>
                        <a:pt x="1887" y="2758"/>
                      </a:lnTo>
                      <a:lnTo>
                        <a:pt x="1883" y="2776"/>
                      </a:lnTo>
                      <a:lnTo>
                        <a:pt x="1880" y="2792"/>
                      </a:lnTo>
                      <a:lnTo>
                        <a:pt x="1880" y="2809"/>
                      </a:lnTo>
                      <a:lnTo>
                        <a:pt x="1880" y="2817"/>
                      </a:lnTo>
                      <a:lnTo>
                        <a:pt x="1882" y="2824"/>
                      </a:lnTo>
                      <a:lnTo>
                        <a:pt x="1883" y="2831"/>
                      </a:lnTo>
                      <a:lnTo>
                        <a:pt x="1886" y="2837"/>
                      </a:lnTo>
                      <a:lnTo>
                        <a:pt x="1894" y="2850"/>
                      </a:lnTo>
                      <a:lnTo>
                        <a:pt x="1902" y="2863"/>
                      </a:lnTo>
                      <a:lnTo>
                        <a:pt x="1909" y="2876"/>
                      </a:lnTo>
                      <a:lnTo>
                        <a:pt x="1915" y="2889"/>
                      </a:lnTo>
                      <a:lnTo>
                        <a:pt x="1917" y="2905"/>
                      </a:lnTo>
                      <a:lnTo>
                        <a:pt x="1920" y="2922"/>
                      </a:lnTo>
                      <a:lnTo>
                        <a:pt x="1920" y="2930"/>
                      </a:lnTo>
                      <a:lnTo>
                        <a:pt x="1922" y="2939"/>
                      </a:lnTo>
                      <a:lnTo>
                        <a:pt x="1923" y="2946"/>
                      </a:lnTo>
                      <a:lnTo>
                        <a:pt x="1926" y="2953"/>
                      </a:lnTo>
                      <a:lnTo>
                        <a:pt x="1926" y="2965"/>
                      </a:lnTo>
                      <a:lnTo>
                        <a:pt x="1927" y="2977"/>
                      </a:lnTo>
                      <a:lnTo>
                        <a:pt x="1929" y="2989"/>
                      </a:lnTo>
                      <a:lnTo>
                        <a:pt x="1933" y="3000"/>
                      </a:lnTo>
                      <a:lnTo>
                        <a:pt x="1935" y="3012"/>
                      </a:lnTo>
                      <a:lnTo>
                        <a:pt x="1938" y="3024"/>
                      </a:lnTo>
                      <a:lnTo>
                        <a:pt x="1939" y="3036"/>
                      </a:lnTo>
                      <a:lnTo>
                        <a:pt x="1940" y="3048"/>
                      </a:lnTo>
                      <a:lnTo>
                        <a:pt x="1939" y="3055"/>
                      </a:lnTo>
                      <a:lnTo>
                        <a:pt x="1937" y="3061"/>
                      </a:lnTo>
                      <a:lnTo>
                        <a:pt x="1934" y="3065"/>
                      </a:lnTo>
                      <a:lnTo>
                        <a:pt x="1929" y="3068"/>
                      </a:lnTo>
                      <a:lnTo>
                        <a:pt x="1926" y="3072"/>
                      </a:lnTo>
                      <a:lnTo>
                        <a:pt x="1923" y="3076"/>
                      </a:lnTo>
                      <a:lnTo>
                        <a:pt x="1920" y="3082"/>
                      </a:lnTo>
                      <a:lnTo>
                        <a:pt x="1920" y="3090"/>
                      </a:lnTo>
                      <a:lnTo>
                        <a:pt x="1921" y="3094"/>
                      </a:lnTo>
                      <a:lnTo>
                        <a:pt x="1923" y="3099"/>
                      </a:lnTo>
                      <a:lnTo>
                        <a:pt x="1926" y="3104"/>
                      </a:lnTo>
                      <a:lnTo>
                        <a:pt x="1930" y="3109"/>
                      </a:lnTo>
                      <a:lnTo>
                        <a:pt x="1934" y="3114"/>
                      </a:lnTo>
                      <a:lnTo>
                        <a:pt x="1937" y="3119"/>
                      </a:lnTo>
                      <a:lnTo>
                        <a:pt x="1937" y="3121"/>
                      </a:lnTo>
                      <a:lnTo>
                        <a:pt x="1937" y="3124"/>
                      </a:lnTo>
                      <a:lnTo>
                        <a:pt x="1937" y="3126"/>
                      </a:lnTo>
                      <a:lnTo>
                        <a:pt x="1936" y="3127"/>
                      </a:lnTo>
                      <a:lnTo>
                        <a:pt x="1933" y="3130"/>
                      </a:lnTo>
                      <a:lnTo>
                        <a:pt x="1931" y="3134"/>
                      </a:lnTo>
                      <a:lnTo>
                        <a:pt x="1930" y="3138"/>
                      </a:lnTo>
                      <a:lnTo>
                        <a:pt x="1930" y="3142"/>
                      </a:lnTo>
                      <a:lnTo>
                        <a:pt x="1933" y="3152"/>
                      </a:lnTo>
                      <a:lnTo>
                        <a:pt x="1936" y="3161"/>
                      </a:lnTo>
                      <a:lnTo>
                        <a:pt x="1939" y="3171"/>
                      </a:lnTo>
                      <a:lnTo>
                        <a:pt x="1940" y="3182"/>
                      </a:lnTo>
                      <a:lnTo>
                        <a:pt x="1939" y="3187"/>
                      </a:lnTo>
                      <a:lnTo>
                        <a:pt x="1938" y="3193"/>
                      </a:lnTo>
                      <a:lnTo>
                        <a:pt x="1935" y="3199"/>
                      </a:lnTo>
                      <a:lnTo>
                        <a:pt x="1931" y="3205"/>
                      </a:lnTo>
                      <a:lnTo>
                        <a:pt x="1926" y="3212"/>
                      </a:lnTo>
                      <a:lnTo>
                        <a:pt x="1923" y="3221"/>
                      </a:lnTo>
                      <a:lnTo>
                        <a:pt x="1921" y="3230"/>
                      </a:lnTo>
                      <a:lnTo>
                        <a:pt x="1919" y="3240"/>
                      </a:lnTo>
                      <a:lnTo>
                        <a:pt x="1917" y="3251"/>
                      </a:lnTo>
                      <a:lnTo>
                        <a:pt x="1915" y="3261"/>
                      </a:lnTo>
                      <a:lnTo>
                        <a:pt x="1913" y="3269"/>
                      </a:lnTo>
                      <a:lnTo>
                        <a:pt x="1910" y="3279"/>
                      </a:lnTo>
                      <a:lnTo>
                        <a:pt x="1904" y="3287"/>
                      </a:lnTo>
                      <a:lnTo>
                        <a:pt x="1899" y="3293"/>
                      </a:lnTo>
                      <a:lnTo>
                        <a:pt x="1893" y="3297"/>
                      </a:lnTo>
                      <a:lnTo>
                        <a:pt x="1885" y="3302"/>
                      </a:lnTo>
                      <a:lnTo>
                        <a:pt x="1870" y="3308"/>
                      </a:lnTo>
                      <a:lnTo>
                        <a:pt x="1856" y="3313"/>
                      </a:lnTo>
                      <a:lnTo>
                        <a:pt x="1849" y="3316"/>
                      </a:lnTo>
                      <a:lnTo>
                        <a:pt x="1844" y="3320"/>
                      </a:lnTo>
                      <a:lnTo>
                        <a:pt x="1840" y="3324"/>
                      </a:lnTo>
                      <a:lnTo>
                        <a:pt x="1836" y="3330"/>
                      </a:lnTo>
                      <a:lnTo>
                        <a:pt x="1834" y="3336"/>
                      </a:lnTo>
                      <a:lnTo>
                        <a:pt x="1834" y="3345"/>
                      </a:lnTo>
                      <a:lnTo>
                        <a:pt x="1836" y="3355"/>
                      </a:lnTo>
                      <a:lnTo>
                        <a:pt x="1840" y="3368"/>
                      </a:lnTo>
                      <a:lnTo>
                        <a:pt x="1846" y="3385"/>
                      </a:lnTo>
                      <a:lnTo>
                        <a:pt x="1849" y="3401"/>
                      </a:lnTo>
                      <a:lnTo>
                        <a:pt x="1852" y="3416"/>
                      </a:lnTo>
                      <a:lnTo>
                        <a:pt x="1852" y="3430"/>
                      </a:lnTo>
                      <a:lnTo>
                        <a:pt x="1849" y="3444"/>
                      </a:lnTo>
                      <a:lnTo>
                        <a:pt x="1847" y="3459"/>
                      </a:lnTo>
                      <a:lnTo>
                        <a:pt x="1843" y="3475"/>
                      </a:lnTo>
                      <a:lnTo>
                        <a:pt x="1839" y="3492"/>
                      </a:lnTo>
                      <a:lnTo>
                        <a:pt x="1828" y="3547"/>
                      </a:lnTo>
                      <a:lnTo>
                        <a:pt x="1828" y="3547"/>
                      </a:lnTo>
                      <a:lnTo>
                        <a:pt x="1799" y="3573"/>
                      </a:lnTo>
                      <a:lnTo>
                        <a:pt x="1674" y="3689"/>
                      </a:lnTo>
                      <a:lnTo>
                        <a:pt x="1564" y="3786"/>
                      </a:lnTo>
                      <a:lnTo>
                        <a:pt x="1548" y="3800"/>
                      </a:lnTo>
                      <a:lnTo>
                        <a:pt x="1531" y="3814"/>
                      </a:lnTo>
                      <a:lnTo>
                        <a:pt x="1512" y="3828"/>
                      </a:lnTo>
                      <a:lnTo>
                        <a:pt x="1494" y="3840"/>
                      </a:lnTo>
                      <a:lnTo>
                        <a:pt x="1484" y="3844"/>
                      </a:lnTo>
                      <a:lnTo>
                        <a:pt x="1475" y="3848"/>
                      </a:lnTo>
                      <a:lnTo>
                        <a:pt x="1465" y="3850"/>
                      </a:lnTo>
                      <a:lnTo>
                        <a:pt x="1455" y="3851"/>
                      </a:lnTo>
                      <a:lnTo>
                        <a:pt x="1445" y="3850"/>
                      </a:lnTo>
                      <a:lnTo>
                        <a:pt x="1437" y="3847"/>
                      </a:lnTo>
                      <a:lnTo>
                        <a:pt x="1427" y="3843"/>
                      </a:lnTo>
                      <a:lnTo>
                        <a:pt x="1418" y="3835"/>
                      </a:lnTo>
                      <a:lnTo>
                        <a:pt x="1416" y="3834"/>
                      </a:lnTo>
                      <a:lnTo>
                        <a:pt x="1413" y="3832"/>
                      </a:lnTo>
                      <a:lnTo>
                        <a:pt x="1411" y="3832"/>
                      </a:lnTo>
                      <a:lnTo>
                        <a:pt x="1409" y="3831"/>
                      </a:lnTo>
                      <a:lnTo>
                        <a:pt x="1403" y="3832"/>
                      </a:lnTo>
                      <a:lnTo>
                        <a:pt x="1399" y="3834"/>
                      </a:lnTo>
                      <a:lnTo>
                        <a:pt x="1395" y="3835"/>
                      </a:lnTo>
                      <a:lnTo>
                        <a:pt x="1391" y="3836"/>
                      </a:lnTo>
                      <a:lnTo>
                        <a:pt x="1389" y="3836"/>
                      </a:lnTo>
                      <a:lnTo>
                        <a:pt x="1387" y="3836"/>
                      </a:lnTo>
                      <a:lnTo>
                        <a:pt x="1386" y="3835"/>
                      </a:lnTo>
                      <a:lnTo>
                        <a:pt x="1384" y="3833"/>
                      </a:lnTo>
                      <a:lnTo>
                        <a:pt x="1382" y="3829"/>
                      </a:lnTo>
                      <a:lnTo>
                        <a:pt x="1380" y="3823"/>
                      </a:lnTo>
                      <a:lnTo>
                        <a:pt x="1378" y="3816"/>
                      </a:lnTo>
                      <a:lnTo>
                        <a:pt x="1377" y="3808"/>
                      </a:lnTo>
                      <a:lnTo>
                        <a:pt x="1376" y="3792"/>
                      </a:lnTo>
                      <a:lnTo>
                        <a:pt x="1376" y="3780"/>
                      </a:lnTo>
                      <a:lnTo>
                        <a:pt x="1375" y="3773"/>
                      </a:lnTo>
                      <a:lnTo>
                        <a:pt x="1374" y="3766"/>
                      </a:lnTo>
                      <a:lnTo>
                        <a:pt x="1372" y="3762"/>
                      </a:lnTo>
                      <a:lnTo>
                        <a:pt x="1370" y="3757"/>
                      </a:lnTo>
                      <a:lnTo>
                        <a:pt x="1363" y="3748"/>
                      </a:lnTo>
                      <a:lnTo>
                        <a:pt x="1356" y="3738"/>
                      </a:lnTo>
                      <a:lnTo>
                        <a:pt x="1354" y="3733"/>
                      </a:lnTo>
                      <a:lnTo>
                        <a:pt x="1353" y="3727"/>
                      </a:lnTo>
                      <a:lnTo>
                        <a:pt x="1351" y="3720"/>
                      </a:lnTo>
                      <a:lnTo>
                        <a:pt x="1350" y="3712"/>
                      </a:lnTo>
                      <a:lnTo>
                        <a:pt x="1349" y="3705"/>
                      </a:lnTo>
                      <a:lnTo>
                        <a:pt x="1348" y="3697"/>
                      </a:lnTo>
                      <a:lnTo>
                        <a:pt x="1346" y="3689"/>
                      </a:lnTo>
                      <a:lnTo>
                        <a:pt x="1344" y="3683"/>
                      </a:lnTo>
                      <a:lnTo>
                        <a:pt x="1337" y="3670"/>
                      </a:lnTo>
                      <a:lnTo>
                        <a:pt x="1334" y="3658"/>
                      </a:lnTo>
                      <a:lnTo>
                        <a:pt x="1331" y="3647"/>
                      </a:lnTo>
                      <a:lnTo>
                        <a:pt x="1330" y="3637"/>
                      </a:lnTo>
                      <a:lnTo>
                        <a:pt x="1329" y="3627"/>
                      </a:lnTo>
                      <a:lnTo>
                        <a:pt x="1330" y="3617"/>
                      </a:lnTo>
                      <a:lnTo>
                        <a:pt x="1331" y="3608"/>
                      </a:lnTo>
                      <a:lnTo>
                        <a:pt x="1332" y="3600"/>
                      </a:lnTo>
                      <a:lnTo>
                        <a:pt x="1336" y="3581"/>
                      </a:lnTo>
                      <a:lnTo>
                        <a:pt x="1340" y="3563"/>
                      </a:lnTo>
                      <a:lnTo>
                        <a:pt x="1340" y="3552"/>
                      </a:lnTo>
                      <a:lnTo>
                        <a:pt x="1340" y="3541"/>
                      </a:lnTo>
                      <a:lnTo>
                        <a:pt x="1340" y="3530"/>
                      </a:lnTo>
                      <a:lnTo>
                        <a:pt x="1337" y="3518"/>
                      </a:lnTo>
                      <a:lnTo>
                        <a:pt x="1336" y="3505"/>
                      </a:lnTo>
                      <a:lnTo>
                        <a:pt x="1337" y="3494"/>
                      </a:lnTo>
                      <a:lnTo>
                        <a:pt x="1339" y="3485"/>
                      </a:lnTo>
                      <a:lnTo>
                        <a:pt x="1342" y="3477"/>
                      </a:lnTo>
                      <a:lnTo>
                        <a:pt x="1350" y="3462"/>
                      </a:lnTo>
                      <a:lnTo>
                        <a:pt x="1363" y="3442"/>
                      </a:lnTo>
                      <a:lnTo>
                        <a:pt x="1376" y="3430"/>
                      </a:lnTo>
                      <a:lnTo>
                        <a:pt x="1388" y="3421"/>
                      </a:lnTo>
                      <a:lnTo>
                        <a:pt x="1389" y="3419"/>
                      </a:lnTo>
                      <a:lnTo>
                        <a:pt x="1390" y="3416"/>
                      </a:lnTo>
                      <a:lnTo>
                        <a:pt x="1390" y="3414"/>
                      </a:lnTo>
                      <a:lnTo>
                        <a:pt x="1389" y="3412"/>
                      </a:lnTo>
                      <a:lnTo>
                        <a:pt x="1387" y="3409"/>
                      </a:lnTo>
                      <a:lnTo>
                        <a:pt x="1384" y="3405"/>
                      </a:lnTo>
                      <a:lnTo>
                        <a:pt x="1378" y="3402"/>
                      </a:lnTo>
                      <a:lnTo>
                        <a:pt x="1372" y="3398"/>
                      </a:lnTo>
                      <a:lnTo>
                        <a:pt x="1367" y="3394"/>
                      </a:lnTo>
                      <a:lnTo>
                        <a:pt x="1361" y="3390"/>
                      </a:lnTo>
                      <a:lnTo>
                        <a:pt x="1358" y="3386"/>
                      </a:lnTo>
                      <a:lnTo>
                        <a:pt x="1357" y="3382"/>
                      </a:lnTo>
                      <a:lnTo>
                        <a:pt x="1355" y="3372"/>
                      </a:lnTo>
                      <a:lnTo>
                        <a:pt x="1355" y="3359"/>
                      </a:lnTo>
                      <a:lnTo>
                        <a:pt x="1349" y="3360"/>
                      </a:lnTo>
                      <a:lnTo>
                        <a:pt x="1342" y="3362"/>
                      </a:lnTo>
                      <a:lnTo>
                        <a:pt x="1334" y="3365"/>
                      </a:lnTo>
                      <a:lnTo>
                        <a:pt x="1327" y="3370"/>
                      </a:lnTo>
                      <a:lnTo>
                        <a:pt x="1319" y="3375"/>
                      </a:lnTo>
                      <a:lnTo>
                        <a:pt x="1314" y="3382"/>
                      </a:lnTo>
                      <a:lnTo>
                        <a:pt x="1312" y="3384"/>
                      </a:lnTo>
                      <a:lnTo>
                        <a:pt x="1310" y="3387"/>
                      </a:lnTo>
                      <a:lnTo>
                        <a:pt x="1310" y="3390"/>
                      </a:lnTo>
                      <a:lnTo>
                        <a:pt x="1310" y="3394"/>
                      </a:lnTo>
                      <a:lnTo>
                        <a:pt x="1313" y="3400"/>
                      </a:lnTo>
                      <a:lnTo>
                        <a:pt x="1315" y="3409"/>
                      </a:lnTo>
                      <a:lnTo>
                        <a:pt x="1316" y="3417"/>
                      </a:lnTo>
                      <a:lnTo>
                        <a:pt x="1317" y="3427"/>
                      </a:lnTo>
                      <a:lnTo>
                        <a:pt x="1316" y="3436"/>
                      </a:lnTo>
                      <a:lnTo>
                        <a:pt x="1314" y="3443"/>
                      </a:lnTo>
                      <a:lnTo>
                        <a:pt x="1312" y="3446"/>
                      </a:lnTo>
                      <a:lnTo>
                        <a:pt x="1309" y="3450"/>
                      </a:lnTo>
                      <a:lnTo>
                        <a:pt x="1307" y="3451"/>
                      </a:lnTo>
                      <a:lnTo>
                        <a:pt x="1304" y="3453"/>
                      </a:lnTo>
                      <a:lnTo>
                        <a:pt x="1296" y="3455"/>
                      </a:lnTo>
                      <a:lnTo>
                        <a:pt x="1290" y="3458"/>
                      </a:lnTo>
                      <a:lnTo>
                        <a:pt x="1285" y="3462"/>
                      </a:lnTo>
                      <a:lnTo>
                        <a:pt x="1279" y="3466"/>
                      </a:lnTo>
                      <a:lnTo>
                        <a:pt x="1269" y="3475"/>
                      </a:lnTo>
                      <a:lnTo>
                        <a:pt x="1258" y="3482"/>
                      </a:lnTo>
                      <a:lnTo>
                        <a:pt x="1253" y="3483"/>
                      </a:lnTo>
                      <a:lnTo>
                        <a:pt x="1249" y="3484"/>
                      </a:lnTo>
                      <a:lnTo>
                        <a:pt x="1246" y="3485"/>
                      </a:lnTo>
                      <a:lnTo>
                        <a:pt x="1242" y="3484"/>
                      </a:lnTo>
                      <a:lnTo>
                        <a:pt x="1236" y="3482"/>
                      </a:lnTo>
                      <a:lnTo>
                        <a:pt x="1231" y="3477"/>
                      </a:lnTo>
                      <a:lnTo>
                        <a:pt x="1223" y="3464"/>
                      </a:lnTo>
                      <a:lnTo>
                        <a:pt x="1216" y="3451"/>
                      </a:lnTo>
                      <a:lnTo>
                        <a:pt x="1212" y="3443"/>
                      </a:lnTo>
                      <a:lnTo>
                        <a:pt x="1205" y="3436"/>
                      </a:lnTo>
                      <a:lnTo>
                        <a:pt x="1195" y="3426"/>
                      </a:lnTo>
                      <a:lnTo>
                        <a:pt x="1185" y="3417"/>
                      </a:lnTo>
                      <a:lnTo>
                        <a:pt x="1164" y="3400"/>
                      </a:lnTo>
                      <a:lnTo>
                        <a:pt x="1146" y="3387"/>
                      </a:lnTo>
                      <a:lnTo>
                        <a:pt x="1143" y="3384"/>
                      </a:lnTo>
                      <a:lnTo>
                        <a:pt x="1141" y="3379"/>
                      </a:lnTo>
                      <a:lnTo>
                        <a:pt x="1139" y="3376"/>
                      </a:lnTo>
                      <a:lnTo>
                        <a:pt x="1137" y="3371"/>
                      </a:lnTo>
                      <a:lnTo>
                        <a:pt x="1134" y="3360"/>
                      </a:lnTo>
                      <a:lnTo>
                        <a:pt x="1133" y="3349"/>
                      </a:lnTo>
                      <a:lnTo>
                        <a:pt x="1134" y="3338"/>
                      </a:lnTo>
                      <a:lnTo>
                        <a:pt x="1137" y="3328"/>
                      </a:lnTo>
                      <a:lnTo>
                        <a:pt x="1139" y="3323"/>
                      </a:lnTo>
                      <a:lnTo>
                        <a:pt x="1141" y="3319"/>
                      </a:lnTo>
                      <a:lnTo>
                        <a:pt x="1143" y="3316"/>
                      </a:lnTo>
                      <a:lnTo>
                        <a:pt x="1146" y="3313"/>
                      </a:lnTo>
                      <a:lnTo>
                        <a:pt x="1154" y="3307"/>
                      </a:lnTo>
                      <a:lnTo>
                        <a:pt x="1159" y="3301"/>
                      </a:lnTo>
                      <a:lnTo>
                        <a:pt x="1161" y="3295"/>
                      </a:lnTo>
                      <a:lnTo>
                        <a:pt x="1162" y="3290"/>
                      </a:lnTo>
                      <a:lnTo>
                        <a:pt x="1159" y="3276"/>
                      </a:lnTo>
                      <a:lnTo>
                        <a:pt x="1155" y="3256"/>
                      </a:lnTo>
                      <a:lnTo>
                        <a:pt x="1154" y="3241"/>
                      </a:lnTo>
                      <a:lnTo>
                        <a:pt x="1153" y="3228"/>
                      </a:lnTo>
                      <a:lnTo>
                        <a:pt x="1153" y="3216"/>
                      </a:lnTo>
                      <a:lnTo>
                        <a:pt x="1155" y="3205"/>
                      </a:lnTo>
                      <a:lnTo>
                        <a:pt x="1158" y="3194"/>
                      </a:lnTo>
                      <a:lnTo>
                        <a:pt x="1164" y="3183"/>
                      </a:lnTo>
                      <a:lnTo>
                        <a:pt x="1167" y="3179"/>
                      </a:lnTo>
                      <a:lnTo>
                        <a:pt x="1171" y="3173"/>
                      </a:lnTo>
                      <a:lnTo>
                        <a:pt x="1177" y="3169"/>
                      </a:lnTo>
                      <a:lnTo>
                        <a:pt x="1182" y="3163"/>
                      </a:lnTo>
                      <a:lnTo>
                        <a:pt x="1193" y="3165"/>
                      </a:lnTo>
                      <a:lnTo>
                        <a:pt x="1204" y="3165"/>
                      </a:lnTo>
                      <a:lnTo>
                        <a:pt x="1214" y="3163"/>
                      </a:lnTo>
                      <a:lnTo>
                        <a:pt x="1224" y="3162"/>
                      </a:lnTo>
                      <a:lnTo>
                        <a:pt x="1229" y="3161"/>
                      </a:lnTo>
                      <a:lnTo>
                        <a:pt x="1234" y="3159"/>
                      </a:lnTo>
                      <a:lnTo>
                        <a:pt x="1237" y="3157"/>
                      </a:lnTo>
                      <a:lnTo>
                        <a:pt x="1240" y="3154"/>
                      </a:lnTo>
                      <a:lnTo>
                        <a:pt x="1243" y="3151"/>
                      </a:lnTo>
                      <a:lnTo>
                        <a:pt x="1246" y="3146"/>
                      </a:lnTo>
                      <a:lnTo>
                        <a:pt x="1247" y="3141"/>
                      </a:lnTo>
                      <a:lnTo>
                        <a:pt x="1247" y="3134"/>
                      </a:lnTo>
                      <a:lnTo>
                        <a:pt x="1248" y="3129"/>
                      </a:lnTo>
                      <a:lnTo>
                        <a:pt x="1248" y="3124"/>
                      </a:lnTo>
                      <a:lnTo>
                        <a:pt x="1250" y="3119"/>
                      </a:lnTo>
                      <a:lnTo>
                        <a:pt x="1251" y="3116"/>
                      </a:lnTo>
                      <a:lnTo>
                        <a:pt x="1254" y="3111"/>
                      </a:lnTo>
                      <a:lnTo>
                        <a:pt x="1259" y="3106"/>
                      </a:lnTo>
                      <a:lnTo>
                        <a:pt x="1260" y="3104"/>
                      </a:lnTo>
                      <a:lnTo>
                        <a:pt x="1260" y="3102"/>
                      </a:lnTo>
                      <a:lnTo>
                        <a:pt x="1261" y="3100"/>
                      </a:lnTo>
                      <a:lnTo>
                        <a:pt x="1260" y="3098"/>
                      </a:lnTo>
                      <a:lnTo>
                        <a:pt x="1256" y="3092"/>
                      </a:lnTo>
                      <a:lnTo>
                        <a:pt x="1248" y="3085"/>
                      </a:lnTo>
                      <a:lnTo>
                        <a:pt x="1238" y="3077"/>
                      </a:lnTo>
                      <a:lnTo>
                        <a:pt x="1231" y="3071"/>
                      </a:lnTo>
                      <a:lnTo>
                        <a:pt x="1227" y="3066"/>
                      </a:lnTo>
                      <a:lnTo>
                        <a:pt x="1224" y="3062"/>
                      </a:lnTo>
                      <a:lnTo>
                        <a:pt x="1221" y="3057"/>
                      </a:lnTo>
                      <a:lnTo>
                        <a:pt x="1218" y="3050"/>
                      </a:lnTo>
                      <a:lnTo>
                        <a:pt x="1213" y="3036"/>
                      </a:lnTo>
                      <a:lnTo>
                        <a:pt x="1208" y="3021"/>
                      </a:lnTo>
                      <a:lnTo>
                        <a:pt x="1205" y="3006"/>
                      </a:lnTo>
                      <a:lnTo>
                        <a:pt x="1201" y="2991"/>
                      </a:lnTo>
                      <a:lnTo>
                        <a:pt x="1200" y="2982"/>
                      </a:lnTo>
                      <a:lnTo>
                        <a:pt x="1201" y="2972"/>
                      </a:lnTo>
                      <a:lnTo>
                        <a:pt x="1202" y="2962"/>
                      </a:lnTo>
                      <a:lnTo>
                        <a:pt x="1204" y="2951"/>
                      </a:lnTo>
                      <a:lnTo>
                        <a:pt x="1204" y="2940"/>
                      </a:lnTo>
                      <a:lnTo>
                        <a:pt x="1205" y="2930"/>
                      </a:lnTo>
                      <a:lnTo>
                        <a:pt x="1204" y="2920"/>
                      </a:lnTo>
                      <a:lnTo>
                        <a:pt x="1201" y="2914"/>
                      </a:lnTo>
                      <a:lnTo>
                        <a:pt x="1196" y="2903"/>
                      </a:lnTo>
                      <a:lnTo>
                        <a:pt x="1192" y="2896"/>
                      </a:lnTo>
                      <a:lnTo>
                        <a:pt x="1191" y="2891"/>
                      </a:lnTo>
                      <a:lnTo>
                        <a:pt x="1188" y="2887"/>
                      </a:lnTo>
                      <a:lnTo>
                        <a:pt x="1187" y="2882"/>
                      </a:lnTo>
                      <a:lnTo>
                        <a:pt x="1187" y="2875"/>
                      </a:lnTo>
                      <a:lnTo>
                        <a:pt x="1186" y="2872"/>
                      </a:lnTo>
                      <a:lnTo>
                        <a:pt x="1185" y="2869"/>
                      </a:lnTo>
                      <a:lnTo>
                        <a:pt x="1183" y="2865"/>
                      </a:lnTo>
                      <a:lnTo>
                        <a:pt x="1181" y="2862"/>
                      </a:lnTo>
                      <a:lnTo>
                        <a:pt x="1174" y="2857"/>
                      </a:lnTo>
                      <a:lnTo>
                        <a:pt x="1167" y="2852"/>
                      </a:lnTo>
                      <a:lnTo>
                        <a:pt x="1160" y="2847"/>
                      </a:lnTo>
                      <a:lnTo>
                        <a:pt x="1154" y="2842"/>
                      </a:lnTo>
                      <a:lnTo>
                        <a:pt x="1151" y="2838"/>
                      </a:lnTo>
                      <a:lnTo>
                        <a:pt x="1148" y="2835"/>
                      </a:lnTo>
                      <a:lnTo>
                        <a:pt x="1147" y="2832"/>
                      </a:lnTo>
                      <a:lnTo>
                        <a:pt x="1147" y="2829"/>
                      </a:lnTo>
                      <a:lnTo>
                        <a:pt x="1142" y="2815"/>
                      </a:lnTo>
                      <a:lnTo>
                        <a:pt x="1138" y="2803"/>
                      </a:lnTo>
                      <a:lnTo>
                        <a:pt x="1135" y="2797"/>
                      </a:lnTo>
                      <a:lnTo>
                        <a:pt x="1132" y="2792"/>
                      </a:lnTo>
                      <a:lnTo>
                        <a:pt x="1128" y="2787"/>
                      </a:lnTo>
                      <a:lnTo>
                        <a:pt x="1123" y="2781"/>
                      </a:lnTo>
                      <a:lnTo>
                        <a:pt x="1117" y="2777"/>
                      </a:lnTo>
                      <a:lnTo>
                        <a:pt x="1112" y="2774"/>
                      </a:lnTo>
                      <a:lnTo>
                        <a:pt x="1105" y="2771"/>
                      </a:lnTo>
                      <a:lnTo>
                        <a:pt x="1100" y="2770"/>
                      </a:lnTo>
                      <a:lnTo>
                        <a:pt x="1093" y="2769"/>
                      </a:lnTo>
                      <a:lnTo>
                        <a:pt x="1087" y="2768"/>
                      </a:lnTo>
                      <a:lnTo>
                        <a:pt x="1080" y="2767"/>
                      </a:lnTo>
                      <a:lnTo>
                        <a:pt x="1075" y="2764"/>
                      </a:lnTo>
                      <a:lnTo>
                        <a:pt x="1072" y="2762"/>
                      </a:lnTo>
                      <a:lnTo>
                        <a:pt x="1069" y="2758"/>
                      </a:lnTo>
                      <a:lnTo>
                        <a:pt x="1065" y="2755"/>
                      </a:lnTo>
                      <a:lnTo>
                        <a:pt x="1063" y="2751"/>
                      </a:lnTo>
                      <a:lnTo>
                        <a:pt x="1058" y="2743"/>
                      </a:lnTo>
                      <a:lnTo>
                        <a:pt x="1053" y="2736"/>
                      </a:lnTo>
                      <a:lnTo>
                        <a:pt x="1048" y="2731"/>
                      </a:lnTo>
                      <a:lnTo>
                        <a:pt x="1043" y="2728"/>
                      </a:lnTo>
                      <a:lnTo>
                        <a:pt x="1037" y="2725"/>
                      </a:lnTo>
                      <a:lnTo>
                        <a:pt x="1032" y="2724"/>
                      </a:lnTo>
                      <a:lnTo>
                        <a:pt x="1025" y="2722"/>
                      </a:lnTo>
                      <a:lnTo>
                        <a:pt x="1020" y="2720"/>
                      </a:lnTo>
                      <a:lnTo>
                        <a:pt x="1015" y="2717"/>
                      </a:lnTo>
                      <a:lnTo>
                        <a:pt x="1010" y="2713"/>
                      </a:lnTo>
                      <a:lnTo>
                        <a:pt x="1004" y="2707"/>
                      </a:lnTo>
                      <a:lnTo>
                        <a:pt x="1000" y="2701"/>
                      </a:lnTo>
                      <a:lnTo>
                        <a:pt x="998" y="2695"/>
                      </a:lnTo>
                      <a:lnTo>
                        <a:pt x="995" y="2690"/>
                      </a:lnTo>
                      <a:lnTo>
                        <a:pt x="992" y="2686"/>
                      </a:lnTo>
                      <a:lnTo>
                        <a:pt x="987" y="2683"/>
                      </a:lnTo>
                      <a:lnTo>
                        <a:pt x="980" y="2682"/>
                      </a:lnTo>
                      <a:lnTo>
                        <a:pt x="969" y="2683"/>
                      </a:lnTo>
                      <a:lnTo>
                        <a:pt x="960" y="2684"/>
                      </a:lnTo>
                      <a:lnTo>
                        <a:pt x="951" y="2683"/>
                      </a:lnTo>
                      <a:lnTo>
                        <a:pt x="941" y="2681"/>
                      </a:lnTo>
                      <a:lnTo>
                        <a:pt x="931" y="2676"/>
                      </a:lnTo>
                      <a:lnTo>
                        <a:pt x="923" y="2672"/>
                      </a:lnTo>
                      <a:lnTo>
                        <a:pt x="914" y="2667"/>
                      </a:lnTo>
                      <a:lnTo>
                        <a:pt x="909" y="2659"/>
                      </a:lnTo>
                      <a:lnTo>
                        <a:pt x="903" y="2652"/>
                      </a:lnTo>
                      <a:lnTo>
                        <a:pt x="902" y="2646"/>
                      </a:lnTo>
                      <a:lnTo>
                        <a:pt x="901" y="2640"/>
                      </a:lnTo>
                      <a:lnTo>
                        <a:pt x="901" y="2634"/>
                      </a:lnTo>
                      <a:lnTo>
                        <a:pt x="902" y="2629"/>
                      </a:lnTo>
                      <a:lnTo>
                        <a:pt x="901" y="2622"/>
                      </a:lnTo>
                      <a:lnTo>
                        <a:pt x="900" y="2617"/>
                      </a:lnTo>
                      <a:lnTo>
                        <a:pt x="898" y="2611"/>
                      </a:lnTo>
                      <a:lnTo>
                        <a:pt x="895" y="2605"/>
                      </a:lnTo>
                      <a:lnTo>
                        <a:pt x="895" y="2605"/>
                      </a:lnTo>
                      <a:lnTo>
                        <a:pt x="891" y="2600"/>
                      </a:lnTo>
                      <a:lnTo>
                        <a:pt x="887" y="2592"/>
                      </a:lnTo>
                      <a:lnTo>
                        <a:pt x="886" y="2589"/>
                      </a:lnTo>
                      <a:lnTo>
                        <a:pt x="885" y="2586"/>
                      </a:lnTo>
                      <a:lnTo>
                        <a:pt x="885" y="2581"/>
                      </a:lnTo>
                      <a:lnTo>
                        <a:pt x="886" y="2579"/>
                      </a:lnTo>
                      <a:lnTo>
                        <a:pt x="889" y="2575"/>
                      </a:lnTo>
                      <a:lnTo>
                        <a:pt x="891" y="2573"/>
                      </a:lnTo>
                      <a:lnTo>
                        <a:pt x="896" y="2571"/>
                      </a:lnTo>
                      <a:lnTo>
                        <a:pt x="899" y="2569"/>
                      </a:lnTo>
                      <a:lnTo>
                        <a:pt x="906" y="2568"/>
                      </a:lnTo>
                      <a:lnTo>
                        <a:pt x="915" y="2566"/>
                      </a:lnTo>
                      <a:lnTo>
                        <a:pt x="918" y="2565"/>
                      </a:lnTo>
                      <a:lnTo>
                        <a:pt x="921" y="2562"/>
                      </a:lnTo>
                      <a:lnTo>
                        <a:pt x="923" y="2559"/>
                      </a:lnTo>
                      <a:lnTo>
                        <a:pt x="923" y="2554"/>
                      </a:lnTo>
                      <a:lnTo>
                        <a:pt x="923" y="2546"/>
                      </a:lnTo>
                      <a:lnTo>
                        <a:pt x="922" y="2538"/>
                      </a:lnTo>
                      <a:lnTo>
                        <a:pt x="927" y="2525"/>
                      </a:lnTo>
                      <a:lnTo>
                        <a:pt x="927" y="2525"/>
                      </a:lnTo>
                      <a:lnTo>
                        <a:pt x="939" y="2523"/>
                      </a:lnTo>
                      <a:lnTo>
                        <a:pt x="949" y="2522"/>
                      </a:lnTo>
                      <a:lnTo>
                        <a:pt x="953" y="2521"/>
                      </a:lnTo>
                      <a:lnTo>
                        <a:pt x="957" y="2519"/>
                      </a:lnTo>
                      <a:lnTo>
                        <a:pt x="962" y="2515"/>
                      </a:lnTo>
                      <a:lnTo>
                        <a:pt x="966" y="2511"/>
                      </a:lnTo>
                      <a:lnTo>
                        <a:pt x="973" y="2503"/>
                      </a:lnTo>
                      <a:lnTo>
                        <a:pt x="980" y="2497"/>
                      </a:lnTo>
                      <a:lnTo>
                        <a:pt x="983" y="2496"/>
                      </a:lnTo>
                      <a:lnTo>
                        <a:pt x="987" y="2496"/>
                      </a:lnTo>
                      <a:lnTo>
                        <a:pt x="991" y="2498"/>
                      </a:lnTo>
                      <a:lnTo>
                        <a:pt x="995" y="2504"/>
                      </a:lnTo>
                      <a:lnTo>
                        <a:pt x="997" y="2507"/>
                      </a:lnTo>
                      <a:lnTo>
                        <a:pt x="999" y="2508"/>
                      </a:lnTo>
                      <a:lnTo>
                        <a:pt x="1003" y="2509"/>
                      </a:lnTo>
                      <a:lnTo>
                        <a:pt x="1005" y="2509"/>
                      </a:lnTo>
                      <a:lnTo>
                        <a:pt x="1010" y="2508"/>
                      </a:lnTo>
                      <a:lnTo>
                        <a:pt x="1016" y="2506"/>
                      </a:lnTo>
                      <a:lnTo>
                        <a:pt x="1022" y="2508"/>
                      </a:lnTo>
                      <a:lnTo>
                        <a:pt x="1033" y="2512"/>
                      </a:lnTo>
                      <a:lnTo>
                        <a:pt x="1045" y="2517"/>
                      </a:lnTo>
                      <a:lnTo>
                        <a:pt x="1053" y="2520"/>
                      </a:lnTo>
                      <a:lnTo>
                        <a:pt x="1057" y="2520"/>
                      </a:lnTo>
                      <a:lnTo>
                        <a:pt x="1060" y="2520"/>
                      </a:lnTo>
                      <a:lnTo>
                        <a:pt x="1063" y="2519"/>
                      </a:lnTo>
                      <a:lnTo>
                        <a:pt x="1065" y="2518"/>
                      </a:lnTo>
                      <a:lnTo>
                        <a:pt x="1070" y="2513"/>
                      </a:lnTo>
                      <a:lnTo>
                        <a:pt x="1074" y="2508"/>
                      </a:lnTo>
                      <a:lnTo>
                        <a:pt x="1078" y="2495"/>
                      </a:lnTo>
                      <a:lnTo>
                        <a:pt x="1083" y="2482"/>
                      </a:lnTo>
                      <a:lnTo>
                        <a:pt x="1090" y="2468"/>
                      </a:lnTo>
                      <a:lnTo>
                        <a:pt x="1100" y="2455"/>
                      </a:lnTo>
                      <a:lnTo>
                        <a:pt x="1104" y="2449"/>
                      </a:lnTo>
                      <a:lnTo>
                        <a:pt x="1108" y="2441"/>
                      </a:lnTo>
                      <a:lnTo>
                        <a:pt x="1113" y="2433"/>
                      </a:lnTo>
                      <a:lnTo>
                        <a:pt x="1116" y="2424"/>
                      </a:lnTo>
                      <a:lnTo>
                        <a:pt x="1116" y="2416"/>
                      </a:lnTo>
                      <a:lnTo>
                        <a:pt x="1116" y="2406"/>
                      </a:lnTo>
                      <a:lnTo>
                        <a:pt x="1115" y="2397"/>
                      </a:lnTo>
                      <a:lnTo>
                        <a:pt x="1116" y="2391"/>
                      </a:lnTo>
                      <a:lnTo>
                        <a:pt x="1117" y="2389"/>
                      </a:lnTo>
                      <a:lnTo>
                        <a:pt x="1119" y="2387"/>
                      </a:lnTo>
                      <a:lnTo>
                        <a:pt x="1120" y="2386"/>
                      </a:lnTo>
                      <a:lnTo>
                        <a:pt x="1123" y="2386"/>
                      </a:lnTo>
                      <a:lnTo>
                        <a:pt x="1126" y="2387"/>
                      </a:lnTo>
                      <a:lnTo>
                        <a:pt x="1130" y="2388"/>
                      </a:lnTo>
                      <a:lnTo>
                        <a:pt x="1137" y="2396"/>
                      </a:lnTo>
                      <a:lnTo>
                        <a:pt x="1141" y="2402"/>
                      </a:lnTo>
                      <a:lnTo>
                        <a:pt x="1145" y="2409"/>
                      </a:lnTo>
                      <a:lnTo>
                        <a:pt x="1150" y="2412"/>
                      </a:lnTo>
                      <a:lnTo>
                        <a:pt x="1154" y="2413"/>
                      </a:lnTo>
                      <a:lnTo>
                        <a:pt x="1159" y="2413"/>
                      </a:lnTo>
                      <a:lnTo>
                        <a:pt x="1164" y="2410"/>
                      </a:lnTo>
                      <a:lnTo>
                        <a:pt x="1168" y="2406"/>
                      </a:lnTo>
                      <a:lnTo>
                        <a:pt x="1172" y="2401"/>
                      </a:lnTo>
                      <a:lnTo>
                        <a:pt x="1175" y="2396"/>
                      </a:lnTo>
                      <a:lnTo>
                        <a:pt x="1179" y="2387"/>
                      </a:lnTo>
                      <a:lnTo>
                        <a:pt x="1180" y="2379"/>
                      </a:lnTo>
                      <a:lnTo>
                        <a:pt x="1181" y="2372"/>
                      </a:lnTo>
                      <a:lnTo>
                        <a:pt x="1181" y="2363"/>
                      </a:lnTo>
                      <a:lnTo>
                        <a:pt x="1181" y="2356"/>
                      </a:lnTo>
                      <a:lnTo>
                        <a:pt x="1181" y="2348"/>
                      </a:lnTo>
                      <a:lnTo>
                        <a:pt x="1182" y="2339"/>
                      </a:lnTo>
                      <a:lnTo>
                        <a:pt x="1183" y="2332"/>
                      </a:lnTo>
                      <a:lnTo>
                        <a:pt x="1182" y="2323"/>
                      </a:lnTo>
                      <a:lnTo>
                        <a:pt x="1180" y="2316"/>
                      </a:lnTo>
                      <a:lnTo>
                        <a:pt x="1177" y="2308"/>
                      </a:lnTo>
                      <a:lnTo>
                        <a:pt x="1173" y="2302"/>
                      </a:lnTo>
                      <a:lnTo>
                        <a:pt x="1165" y="2290"/>
                      </a:lnTo>
                      <a:lnTo>
                        <a:pt x="1156" y="2279"/>
                      </a:lnTo>
                      <a:lnTo>
                        <a:pt x="1153" y="2274"/>
                      </a:lnTo>
                      <a:lnTo>
                        <a:pt x="1151" y="2268"/>
                      </a:lnTo>
                      <a:lnTo>
                        <a:pt x="1150" y="2262"/>
                      </a:lnTo>
                      <a:lnTo>
                        <a:pt x="1150" y="2256"/>
                      </a:lnTo>
                      <a:lnTo>
                        <a:pt x="1152" y="2249"/>
                      </a:lnTo>
                      <a:lnTo>
                        <a:pt x="1155" y="2242"/>
                      </a:lnTo>
                      <a:lnTo>
                        <a:pt x="1161" y="2234"/>
                      </a:lnTo>
                      <a:lnTo>
                        <a:pt x="1170" y="2224"/>
                      </a:lnTo>
                      <a:lnTo>
                        <a:pt x="1171" y="2223"/>
                      </a:lnTo>
                      <a:lnTo>
                        <a:pt x="1171" y="2221"/>
                      </a:lnTo>
                      <a:lnTo>
                        <a:pt x="1171" y="2220"/>
                      </a:lnTo>
                      <a:lnTo>
                        <a:pt x="1170" y="2217"/>
                      </a:lnTo>
                      <a:lnTo>
                        <a:pt x="1168" y="2214"/>
                      </a:lnTo>
                      <a:lnTo>
                        <a:pt x="1164" y="2210"/>
                      </a:lnTo>
                      <a:lnTo>
                        <a:pt x="1154" y="2204"/>
                      </a:lnTo>
                      <a:lnTo>
                        <a:pt x="1146" y="2199"/>
                      </a:lnTo>
                      <a:lnTo>
                        <a:pt x="1140" y="2194"/>
                      </a:lnTo>
                      <a:lnTo>
                        <a:pt x="1135" y="2188"/>
                      </a:lnTo>
                      <a:lnTo>
                        <a:pt x="1132" y="2183"/>
                      </a:lnTo>
                      <a:lnTo>
                        <a:pt x="1130" y="2177"/>
                      </a:lnTo>
                      <a:lnTo>
                        <a:pt x="1129" y="2172"/>
                      </a:lnTo>
                      <a:lnTo>
                        <a:pt x="1129" y="2166"/>
                      </a:lnTo>
                      <a:lnTo>
                        <a:pt x="1129" y="2158"/>
                      </a:lnTo>
                      <a:lnTo>
                        <a:pt x="1130" y="2149"/>
                      </a:lnTo>
                      <a:lnTo>
                        <a:pt x="1132" y="2134"/>
                      </a:lnTo>
                      <a:lnTo>
                        <a:pt x="1133" y="2118"/>
                      </a:lnTo>
                      <a:lnTo>
                        <a:pt x="1132" y="2103"/>
                      </a:lnTo>
                      <a:lnTo>
                        <a:pt x="1129" y="2088"/>
                      </a:lnTo>
                      <a:lnTo>
                        <a:pt x="1126" y="2075"/>
                      </a:lnTo>
                      <a:lnTo>
                        <a:pt x="1123" y="2063"/>
                      </a:lnTo>
                      <a:lnTo>
                        <a:pt x="1120" y="2053"/>
                      </a:lnTo>
                      <a:lnTo>
                        <a:pt x="1120" y="2044"/>
                      </a:lnTo>
                      <a:lnTo>
                        <a:pt x="1121" y="2039"/>
                      </a:lnTo>
                      <a:lnTo>
                        <a:pt x="1123" y="2035"/>
                      </a:lnTo>
                      <a:lnTo>
                        <a:pt x="1125" y="2031"/>
                      </a:lnTo>
                      <a:lnTo>
                        <a:pt x="1127" y="2026"/>
                      </a:lnTo>
                      <a:lnTo>
                        <a:pt x="1131" y="2022"/>
                      </a:lnTo>
                      <a:lnTo>
                        <a:pt x="1135" y="2019"/>
                      </a:lnTo>
                      <a:lnTo>
                        <a:pt x="1141" y="2014"/>
                      </a:lnTo>
                      <a:lnTo>
                        <a:pt x="1147" y="2011"/>
                      </a:lnTo>
                      <a:lnTo>
                        <a:pt x="1157" y="2002"/>
                      </a:lnTo>
                      <a:lnTo>
                        <a:pt x="1164" y="1994"/>
                      </a:lnTo>
                      <a:lnTo>
                        <a:pt x="1169" y="1986"/>
                      </a:lnTo>
                      <a:lnTo>
                        <a:pt x="1171" y="1978"/>
                      </a:lnTo>
                      <a:lnTo>
                        <a:pt x="1172" y="1970"/>
                      </a:lnTo>
                      <a:lnTo>
                        <a:pt x="1171" y="1963"/>
                      </a:lnTo>
                      <a:lnTo>
                        <a:pt x="1169" y="1955"/>
                      </a:lnTo>
                      <a:lnTo>
                        <a:pt x="1166" y="1947"/>
                      </a:lnTo>
                      <a:lnTo>
                        <a:pt x="1157" y="1932"/>
                      </a:lnTo>
                      <a:lnTo>
                        <a:pt x="1147" y="1916"/>
                      </a:lnTo>
                      <a:lnTo>
                        <a:pt x="1142" y="1907"/>
                      </a:lnTo>
                      <a:lnTo>
                        <a:pt x="1137" y="1899"/>
                      </a:lnTo>
                      <a:lnTo>
                        <a:pt x="1132" y="1890"/>
                      </a:lnTo>
                      <a:lnTo>
                        <a:pt x="1129" y="1882"/>
                      </a:lnTo>
                      <a:lnTo>
                        <a:pt x="1123" y="1866"/>
                      </a:lnTo>
                      <a:lnTo>
                        <a:pt x="1114" y="1852"/>
                      </a:lnTo>
                      <a:lnTo>
                        <a:pt x="1104" y="1838"/>
                      </a:lnTo>
                      <a:lnTo>
                        <a:pt x="1094" y="1825"/>
                      </a:lnTo>
                      <a:lnTo>
                        <a:pt x="1084" y="1812"/>
                      </a:lnTo>
                      <a:lnTo>
                        <a:pt x="1073" y="1799"/>
                      </a:lnTo>
                      <a:lnTo>
                        <a:pt x="1062" y="1785"/>
                      </a:lnTo>
                      <a:lnTo>
                        <a:pt x="1053" y="1770"/>
                      </a:lnTo>
                      <a:lnTo>
                        <a:pt x="1050" y="1767"/>
                      </a:lnTo>
                      <a:lnTo>
                        <a:pt x="1047" y="1765"/>
                      </a:lnTo>
                      <a:lnTo>
                        <a:pt x="1043" y="1763"/>
                      </a:lnTo>
                      <a:lnTo>
                        <a:pt x="1037" y="1763"/>
                      </a:lnTo>
                      <a:lnTo>
                        <a:pt x="1026" y="1764"/>
                      </a:lnTo>
                      <a:lnTo>
                        <a:pt x="1015" y="1765"/>
                      </a:lnTo>
                      <a:lnTo>
                        <a:pt x="1009" y="1765"/>
                      </a:lnTo>
                      <a:lnTo>
                        <a:pt x="1004" y="1765"/>
                      </a:lnTo>
                      <a:lnTo>
                        <a:pt x="997" y="1764"/>
                      </a:lnTo>
                      <a:lnTo>
                        <a:pt x="992" y="1763"/>
                      </a:lnTo>
                      <a:lnTo>
                        <a:pt x="987" y="1759"/>
                      </a:lnTo>
                      <a:lnTo>
                        <a:pt x="983" y="1755"/>
                      </a:lnTo>
                      <a:lnTo>
                        <a:pt x="980" y="1749"/>
                      </a:lnTo>
                      <a:lnTo>
                        <a:pt x="977" y="1741"/>
                      </a:lnTo>
                      <a:lnTo>
                        <a:pt x="976" y="1737"/>
                      </a:lnTo>
                      <a:lnTo>
                        <a:pt x="973" y="1734"/>
                      </a:lnTo>
                      <a:lnTo>
                        <a:pt x="971" y="1731"/>
                      </a:lnTo>
                      <a:lnTo>
                        <a:pt x="969" y="1730"/>
                      </a:lnTo>
                      <a:lnTo>
                        <a:pt x="965" y="1728"/>
                      </a:lnTo>
                      <a:lnTo>
                        <a:pt x="959" y="1729"/>
                      </a:lnTo>
                      <a:lnTo>
                        <a:pt x="953" y="1730"/>
                      </a:lnTo>
                      <a:lnTo>
                        <a:pt x="948" y="1731"/>
                      </a:lnTo>
                      <a:lnTo>
                        <a:pt x="941" y="1731"/>
                      </a:lnTo>
                      <a:lnTo>
                        <a:pt x="935" y="1730"/>
                      </a:lnTo>
                      <a:lnTo>
                        <a:pt x="917" y="1721"/>
                      </a:lnTo>
                      <a:lnTo>
                        <a:pt x="904" y="1711"/>
                      </a:lnTo>
                      <a:lnTo>
                        <a:pt x="896" y="1702"/>
                      </a:lnTo>
                      <a:lnTo>
                        <a:pt x="889" y="1693"/>
                      </a:lnTo>
                      <a:lnTo>
                        <a:pt x="879" y="1672"/>
                      </a:lnTo>
                      <a:lnTo>
                        <a:pt x="864" y="1643"/>
                      </a:lnTo>
                      <a:lnTo>
                        <a:pt x="857" y="1633"/>
                      </a:lnTo>
                      <a:lnTo>
                        <a:pt x="848" y="1621"/>
                      </a:lnTo>
                      <a:lnTo>
                        <a:pt x="837" y="1610"/>
                      </a:lnTo>
                      <a:lnTo>
                        <a:pt x="827" y="1599"/>
                      </a:lnTo>
                      <a:lnTo>
                        <a:pt x="817" y="1587"/>
                      </a:lnTo>
                      <a:lnTo>
                        <a:pt x="808" y="1576"/>
                      </a:lnTo>
                      <a:lnTo>
                        <a:pt x="805" y="1569"/>
                      </a:lnTo>
                      <a:lnTo>
                        <a:pt x="802" y="1564"/>
                      </a:lnTo>
                      <a:lnTo>
                        <a:pt x="800" y="1559"/>
                      </a:lnTo>
                      <a:lnTo>
                        <a:pt x="798" y="1552"/>
                      </a:lnTo>
                      <a:lnTo>
                        <a:pt x="797" y="1536"/>
                      </a:lnTo>
                      <a:lnTo>
                        <a:pt x="798" y="1521"/>
                      </a:lnTo>
                      <a:lnTo>
                        <a:pt x="798" y="1512"/>
                      </a:lnTo>
                      <a:lnTo>
                        <a:pt x="797" y="1505"/>
                      </a:lnTo>
                      <a:lnTo>
                        <a:pt x="795" y="1497"/>
                      </a:lnTo>
                      <a:lnTo>
                        <a:pt x="792" y="1491"/>
                      </a:lnTo>
                      <a:lnTo>
                        <a:pt x="787" y="1482"/>
                      </a:lnTo>
                      <a:lnTo>
                        <a:pt x="782" y="1475"/>
                      </a:lnTo>
                      <a:lnTo>
                        <a:pt x="781" y="1471"/>
                      </a:lnTo>
                      <a:lnTo>
                        <a:pt x="782" y="1468"/>
                      </a:lnTo>
                      <a:lnTo>
                        <a:pt x="784" y="1464"/>
                      </a:lnTo>
                      <a:lnTo>
                        <a:pt x="789" y="1458"/>
                      </a:lnTo>
                      <a:lnTo>
                        <a:pt x="798" y="1448"/>
                      </a:lnTo>
                      <a:lnTo>
                        <a:pt x="804" y="1441"/>
                      </a:lnTo>
                      <a:lnTo>
                        <a:pt x="806" y="1437"/>
                      </a:lnTo>
                      <a:lnTo>
                        <a:pt x="807" y="1431"/>
                      </a:lnTo>
                      <a:lnTo>
                        <a:pt x="808" y="1425"/>
                      </a:lnTo>
                      <a:lnTo>
                        <a:pt x="808" y="1417"/>
                      </a:lnTo>
                      <a:lnTo>
                        <a:pt x="803" y="1404"/>
                      </a:lnTo>
                      <a:lnTo>
                        <a:pt x="798" y="1392"/>
                      </a:lnTo>
                      <a:lnTo>
                        <a:pt x="795" y="1379"/>
                      </a:lnTo>
                      <a:lnTo>
                        <a:pt x="794" y="1366"/>
                      </a:lnTo>
                      <a:lnTo>
                        <a:pt x="795" y="1358"/>
                      </a:lnTo>
                      <a:lnTo>
                        <a:pt x="796" y="1351"/>
                      </a:lnTo>
                      <a:lnTo>
                        <a:pt x="800" y="1347"/>
                      </a:lnTo>
                      <a:lnTo>
                        <a:pt x="804" y="1344"/>
                      </a:lnTo>
                      <a:lnTo>
                        <a:pt x="815" y="1338"/>
                      </a:lnTo>
                      <a:lnTo>
                        <a:pt x="827" y="1334"/>
                      </a:lnTo>
                      <a:lnTo>
                        <a:pt x="827" y="1330"/>
                      </a:lnTo>
                      <a:lnTo>
                        <a:pt x="825" y="1326"/>
                      </a:lnTo>
                      <a:lnTo>
                        <a:pt x="823" y="1324"/>
                      </a:lnTo>
                      <a:lnTo>
                        <a:pt x="821" y="1322"/>
                      </a:lnTo>
                      <a:lnTo>
                        <a:pt x="815" y="1320"/>
                      </a:lnTo>
                      <a:lnTo>
                        <a:pt x="807" y="1318"/>
                      </a:lnTo>
                      <a:lnTo>
                        <a:pt x="791" y="1317"/>
                      </a:lnTo>
                      <a:lnTo>
                        <a:pt x="778" y="1313"/>
                      </a:lnTo>
                      <a:lnTo>
                        <a:pt x="773" y="1311"/>
                      </a:lnTo>
                      <a:lnTo>
                        <a:pt x="767" y="1309"/>
                      </a:lnTo>
                      <a:lnTo>
                        <a:pt x="762" y="1308"/>
                      </a:lnTo>
                      <a:lnTo>
                        <a:pt x="756" y="1308"/>
                      </a:lnTo>
                      <a:lnTo>
                        <a:pt x="743" y="1308"/>
                      </a:lnTo>
                      <a:lnTo>
                        <a:pt x="730" y="1308"/>
                      </a:lnTo>
                      <a:lnTo>
                        <a:pt x="719" y="1309"/>
                      </a:lnTo>
                      <a:lnTo>
                        <a:pt x="707" y="1308"/>
                      </a:lnTo>
                      <a:lnTo>
                        <a:pt x="701" y="1307"/>
                      </a:lnTo>
                      <a:lnTo>
                        <a:pt x="697" y="1306"/>
                      </a:lnTo>
                      <a:lnTo>
                        <a:pt x="693" y="1304"/>
                      </a:lnTo>
                      <a:lnTo>
                        <a:pt x="688" y="1302"/>
                      </a:lnTo>
                      <a:lnTo>
                        <a:pt x="684" y="1296"/>
                      </a:lnTo>
                      <a:lnTo>
                        <a:pt x="681" y="1291"/>
                      </a:lnTo>
                      <a:lnTo>
                        <a:pt x="678" y="1285"/>
                      </a:lnTo>
                      <a:lnTo>
                        <a:pt x="676" y="1280"/>
                      </a:lnTo>
                      <a:lnTo>
                        <a:pt x="675" y="1273"/>
                      </a:lnTo>
                      <a:lnTo>
                        <a:pt x="675" y="1267"/>
                      </a:lnTo>
                      <a:lnTo>
                        <a:pt x="675" y="1262"/>
                      </a:lnTo>
                      <a:lnTo>
                        <a:pt x="678" y="1255"/>
                      </a:lnTo>
                      <a:lnTo>
                        <a:pt x="683" y="1242"/>
                      </a:lnTo>
                      <a:lnTo>
                        <a:pt x="689" y="1228"/>
                      </a:lnTo>
                      <a:lnTo>
                        <a:pt x="692" y="1222"/>
                      </a:lnTo>
                      <a:lnTo>
                        <a:pt x="690" y="1216"/>
                      </a:lnTo>
                      <a:lnTo>
                        <a:pt x="689" y="1214"/>
                      </a:lnTo>
                      <a:lnTo>
                        <a:pt x="687" y="1213"/>
                      </a:lnTo>
                      <a:lnTo>
                        <a:pt x="684" y="1212"/>
                      </a:lnTo>
                      <a:lnTo>
                        <a:pt x="680" y="1213"/>
                      </a:lnTo>
                      <a:lnTo>
                        <a:pt x="665" y="1210"/>
                      </a:lnTo>
                      <a:lnTo>
                        <a:pt x="653" y="1209"/>
                      </a:lnTo>
                      <a:lnTo>
                        <a:pt x="644" y="1210"/>
                      </a:lnTo>
                      <a:lnTo>
                        <a:pt x="635" y="1210"/>
                      </a:lnTo>
                      <a:lnTo>
                        <a:pt x="632" y="1210"/>
                      </a:lnTo>
                      <a:lnTo>
                        <a:pt x="629" y="1209"/>
                      </a:lnTo>
                      <a:lnTo>
                        <a:pt x="625" y="1207"/>
                      </a:lnTo>
                      <a:lnTo>
                        <a:pt x="621" y="1204"/>
                      </a:lnTo>
                      <a:lnTo>
                        <a:pt x="613" y="1196"/>
                      </a:lnTo>
                      <a:lnTo>
                        <a:pt x="603" y="1182"/>
                      </a:lnTo>
                      <a:lnTo>
                        <a:pt x="597" y="1173"/>
                      </a:lnTo>
                      <a:lnTo>
                        <a:pt x="589" y="1167"/>
                      </a:lnTo>
                      <a:lnTo>
                        <a:pt x="581" y="1160"/>
                      </a:lnTo>
                      <a:lnTo>
                        <a:pt x="573" y="1154"/>
                      </a:lnTo>
                      <a:lnTo>
                        <a:pt x="557" y="1143"/>
                      </a:lnTo>
                      <a:lnTo>
                        <a:pt x="540" y="1131"/>
                      </a:lnTo>
                      <a:lnTo>
                        <a:pt x="531" y="1117"/>
                      </a:lnTo>
                      <a:lnTo>
                        <a:pt x="522" y="1104"/>
                      </a:lnTo>
                      <a:lnTo>
                        <a:pt x="519" y="1102"/>
                      </a:lnTo>
                      <a:lnTo>
                        <a:pt x="515" y="1100"/>
                      </a:lnTo>
                      <a:lnTo>
                        <a:pt x="511" y="1099"/>
                      </a:lnTo>
                      <a:lnTo>
                        <a:pt x="508" y="1097"/>
                      </a:lnTo>
                      <a:lnTo>
                        <a:pt x="499" y="1096"/>
                      </a:lnTo>
                      <a:lnTo>
                        <a:pt x="490" y="1096"/>
                      </a:lnTo>
                      <a:lnTo>
                        <a:pt x="481" y="1096"/>
                      </a:lnTo>
                      <a:lnTo>
                        <a:pt x="472" y="1096"/>
                      </a:lnTo>
                      <a:lnTo>
                        <a:pt x="464" y="1094"/>
                      </a:lnTo>
                      <a:lnTo>
                        <a:pt x="456" y="1091"/>
                      </a:lnTo>
                      <a:lnTo>
                        <a:pt x="449" y="1083"/>
                      </a:lnTo>
                      <a:lnTo>
                        <a:pt x="441" y="1075"/>
                      </a:lnTo>
                      <a:lnTo>
                        <a:pt x="438" y="1070"/>
                      </a:lnTo>
                      <a:lnTo>
                        <a:pt x="433" y="1067"/>
                      </a:lnTo>
                      <a:lnTo>
                        <a:pt x="429" y="1065"/>
                      </a:lnTo>
                      <a:lnTo>
                        <a:pt x="424" y="1064"/>
                      </a:lnTo>
                      <a:lnTo>
                        <a:pt x="420" y="1065"/>
                      </a:lnTo>
                      <a:lnTo>
                        <a:pt x="418" y="1066"/>
                      </a:lnTo>
                      <a:lnTo>
                        <a:pt x="415" y="1068"/>
                      </a:lnTo>
                      <a:lnTo>
                        <a:pt x="412" y="1072"/>
                      </a:lnTo>
                      <a:lnTo>
                        <a:pt x="407" y="1079"/>
                      </a:lnTo>
                      <a:lnTo>
                        <a:pt x="403" y="1088"/>
                      </a:lnTo>
                      <a:lnTo>
                        <a:pt x="396" y="1105"/>
                      </a:lnTo>
                      <a:lnTo>
                        <a:pt x="390" y="1119"/>
                      </a:lnTo>
                      <a:lnTo>
                        <a:pt x="388" y="1122"/>
                      </a:lnTo>
                      <a:lnTo>
                        <a:pt x="386" y="1124"/>
                      </a:lnTo>
                      <a:lnTo>
                        <a:pt x="383" y="1126"/>
                      </a:lnTo>
                      <a:lnTo>
                        <a:pt x="380" y="1127"/>
                      </a:lnTo>
                      <a:lnTo>
                        <a:pt x="374" y="1124"/>
                      </a:lnTo>
                      <a:lnTo>
                        <a:pt x="368" y="1120"/>
                      </a:lnTo>
                      <a:lnTo>
                        <a:pt x="356" y="1108"/>
                      </a:lnTo>
                      <a:lnTo>
                        <a:pt x="344" y="1099"/>
                      </a:lnTo>
                      <a:lnTo>
                        <a:pt x="336" y="1092"/>
                      </a:lnTo>
                      <a:lnTo>
                        <a:pt x="332" y="1088"/>
                      </a:lnTo>
                      <a:lnTo>
                        <a:pt x="330" y="1084"/>
                      </a:lnTo>
                      <a:lnTo>
                        <a:pt x="330" y="1080"/>
                      </a:lnTo>
                      <a:lnTo>
                        <a:pt x="334" y="1072"/>
                      </a:lnTo>
                      <a:lnTo>
                        <a:pt x="337" y="1056"/>
                      </a:lnTo>
                      <a:lnTo>
                        <a:pt x="338" y="1049"/>
                      </a:lnTo>
                      <a:lnTo>
                        <a:pt x="341" y="1041"/>
                      </a:lnTo>
                      <a:lnTo>
                        <a:pt x="343" y="1034"/>
                      </a:lnTo>
                      <a:lnTo>
                        <a:pt x="345" y="1028"/>
                      </a:lnTo>
                      <a:lnTo>
                        <a:pt x="352" y="1015"/>
                      </a:lnTo>
                      <a:lnTo>
                        <a:pt x="360" y="1001"/>
                      </a:lnTo>
                      <a:lnTo>
                        <a:pt x="364" y="992"/>
                      </a:lnTo>
                      <a:lnTo>
                        <a:pt x="368" y="983"/>
                      </a:lnTo>
                      <a:lnTo>
                        <a:pt x="368" y="973"/>
                      </a:lnTo>
                      <a:lnTo>
                        <a:pt x="366" y="965"/>
                      </a:lnTo>
                      <a:lnTo>
                        <a:pt x="362" y="946"/>
                      </a:lnTo>
                      <a:lnTo>
                        <a:pt x="358" y="929"/>
                      </a:lnTo>
                      <a:lnTo>
                        <a:pt x="362" y="917"/>
                      </a:lnTo>
                      <a:lnTo>
                        <a:pt x="370" y="900"/>
                      </a:lnTo>
                      <a:lnTo>
                        <a:pt x="372" y="891"/>
                      </a:lnTo>
                      <a:lnTo>
                        <a:pt x="373" y="885"/>
                      </a:lnTo>
                      <a:lnTo>
                        <a:pt x="372" y="881"/>
                      </a:lnTo>
                      <a:lnTo>
                        <a:pt x="371" y="878"/>
                      </a:lnTo>
                      <a:lnTo>
                        <a:pt x="369" y="876"/>
                      </a:lnTo>
                      <a:lnTo>
                        <a:pt x="365" y="875"/>
                      </a:lnTo>
                      <a:lnTo>
                        <a:pt x="306" y="858"/>
                      </a:lnTo>
                      <a:lnTo>
                        <a:pt x="291" y="854"/>
                      </a:lnTo>
                      <a:lnTo>
                        <a:pt x="272" y="849"/>
                      </a:lnTo>
                      <a:lnTo>
                        <a:pt x="263" y="847"/>
                      </a:lnTo>
                      <a:lnTo>
                        <a:pt x="253" y="843"/>
                      </a:lnTo>
                      <a:lnTo>
                        <a:pt x="244" y="839"/>
                      </a:lnTo>
                      <a:lnTo>
                        <a:pt x="236" y="835"/>
                      </a:lnTo>
                      <a:lnTo>
                        <a:pt x="228" y="831"/>
                      </a:lnTo>
                      <a:lnTo>
                        <a:pt x="223" y="824"/>
                      </a:lnTo>
                      <a:lnTo>
                        <a:pt x="218" y="819"/>
                      </a:lnTo>
                      <a:lnTo>
                        <a:pt x="215" y="811"/>
                      </a:lnTo>
                      <a:lnTo>
                        <a:pt x="215" y="808"/>
                      </a:lnTo>
                      <a:lnTo>
                        <a:pt x="215" y="804"/>
                      </a:lnTo>
                      <a:lnTo>
                        <a:pt x="215" y="799"/>
                      </a:lnTo>
                      <a:lnTo>
                        <a:pt x="217" y="795"/>
                      </a:lnTo>
                      <a:lnTo>
                        <a:pt x="222" y="785"/>
                      </a:lnTo>
                      <a:lnTo>
                        <a:pt x="230" y="776"/>
                      </a:lnTo>
                      <a:lnTo>
                        <a:pt x="233" y="772"/>
                      </a:lnTo>
                      <a:lnTo>
                        <a:pt x="234" y="768"/>
                      </a:lnTo>
                      <a:lnTo>
                        <a:pt x="234" y="764"/>
                      </a:lnTo>
                      <a:lnTo>
                        <a:pt x="234" y="759"/>
                      </a:lnTo>
                      <a:lnTo>
                        <a:pt x="231" y="750"/>
                      </a:lnTo>
                      <a:lnTo>
                        <a:pt x="227" y="739"/>
                      </a:lnTo>
                      <a:lnTo>
                        <a:pt x="223" y="727"/>
                      </a:lnTo>
                      <a:lnTo>
                        <a:pt x="217" y="716"/>
                      </a:lnTo>
                      <a:lnTo>
                        <a:pt x="214" y="705"/>
                      </a:lnTo>
                      <a:lnTo>
                        <a:pt x="213" y="696"/>
                      </a:lnTo>
                      <a:lnTo>
                        <a:pt x="212" y="695"/>
                      </a:lnTo>
                      <a:lnTo>
                        <a:pt x="188" y="699"/>
                      </a:lnTo>
                      <a:lnTo>
                        <a:pt x="171" y="703"/>
                      </a:lnTo>
                      <a:lnTo>
                        <a:pt x="168" y="702"/>
                      </a:lnTo>
                      <a:lnTo>
                        <a:pt x="166" y="701"/>
                      </a:lnTo>
                      <a:lnTo>
                        <a:pt x="164" y="699"/>
                      </a:lnTo>
                      <a:lnTo>
                        <a:pt x="164" y="695"/>
                      </a:lnTo>
                      <a:lnTo>
                        <a:pt x="164" y="689"/>
                      </a:lnTo>
                      <a:lnTo>
                        <a:pt x="166" y="682"/>
                      </a:lnTo>
                      <a:lnTo>
                        <a:pt x="168" y="673"/>
                      </a:lnTo>
                      <a:lnTo>
                        <a:pt x="171" y="661"/>
                      </a:lnTo>
                      <a:lnTo>
                        <a:pt x="179" y="645"/>
                      </a:lnTo>
                      <a:lnTo>
                        <a:pt x="189" y="620"/>
                      </a:lnTo>
                      <a:lnTo>
                        <a:pt x="195" y="607"/>
                      </a:lnTo>
                      <a:lnTo>
                        <a:pt x="199" y="595"/>
                      </a:lnTo>
                      <a:lnTo>
                        <a:pt x="201" y="590"/>
                      </a:lnTo>
                      <a:lnTo>
                        <a:pt x="201" y="586"/>
                      </a:lnTo>
                      <a:lnTo>
                        <a:pt x="201" y="582"/>
                      </a:lnTo>
                      <a:lnTo>
                        <a:pt x="201" y="580"/>
                      </a:lnTo>
                      <a:lnTo>
                        <a:pt x="198" y="580"/>
                      </a:lnTo>
                      <a:lnTo>
                        <a:pt x="195" y="582"/>
                      </a:lnTo>
                      <a:lnTo>
                        <a:pt x="191" y="584"/>
                      </a:lnTo>
                      <a:lnTo>
                        <a:pt x="189" y="587"/>
                      </a:lnTo>
                      <a:lnTo>
                        <a:pt x="184" y="593"/>
                      </a:lnTo>
                      <a:lnTo>
                        <a:pt x="181" y="598"/>
                      </a:lnTo>
                      <a:lnTo>
                        <a:pt x="129" y="643"/>
                      </a:lnTo>
                      <a:lnTo>
                        <a:pt x="129" y="643"/>
                      </a:lnTo>
                      <a:lnTo>
                        <a:pt x="129" y="631"/>
                      </a:lnTo>
                      <a:lnTo>
                        <a:pt x="129" y="620"/>
                      </a:lnTo>
                      <a:lnTo>
                        <a:pt x="131" y="615"/>
                      </a:lnTo>
                      <a:lnTo>
                        <a:pt x="133" y="608"/>
                      </a:lnTo>
                      <a:lnTo>
                        <a:pt x="137" y="603"/>
                      </a:lnTo>
                      <a:lnTo>
                        <a:pt x="144" y="595"/>
                      </a:lnTo>
                      <a:lnTo>
                        <a:pt x="147" y="591"/>
                      </a:lnTo>
                      <a:lnTo>
                        <a:pt x="150" y="588"/>
                      </a:lnTo>
                      <a:lnTo>
                        <a:pt x="152" y="583"/>
                      </a:lnTo>
                      <a:lnTo>
                        <a:pt x="153" y="578"/>
                      </a:lnTo>
                      <a:lnTo>
                        <a:pt x="152" y="569"/>
                      </a:lnTo>
                      <a:lnTo>
                        <a:pt x="149" y="560"/>
                      </a:lnTo>
                      <a:lnTo>
                        <a:pt x="148" y="555"/>
                      </a:lnTo>
                      <a:lnTo>
                        <a:pt x="149" y="552"/>
                      </a:lnTo>
                      <a:lnTo>
                        <a:pt x="153" y="550"/>
                      </a:lnTo>
                      <a:lnTo>
                        <a:pt x="156" y="549"/>
                      </a:lnTo>
                      <a:lnTo>
                        <a:pt x="164" y="547"/>
                      </a:lnTo>
                      <a:lnTo>
                        <a:pt x="174" y="546"/>
                      </a:lnTo>
                      <a:lnTo>
                        <a:pt x="174" y="544"/>
                      </a:lnTo>
                      <a:lnTo>
                        <a:pt x="175" y="543"/>
                      </a:lnTo>
                      <a:lnTo>
                        <a:pt x="174" y="534"/>
                      </a:lnTo>
                      <a:lnTo>
                        <a:pt x="173" y="524"/>
                      </a:lnTo>
                      <a:lnTo>
                        <a:pt x="171" y="514"/>
                      </a:lnTo>
                      <a:lnTo>
                        <a:pt x="170" y="506"/>
                      </a:lnTo>
                      <a:lnTo>
                        <a:pt x="170" y="496"/>
                      </a:lnTo>
                      <a:lnTo>
                        <a:pt x="170" y="489"/>
                      </a:lnTo>
                      <a:lnTo>
                        <a:pt x="169" y="484"/>
                      </a:lnTo>
                      <a:lnTo>
                        <a:pt x="168" y="480"/>
                      </a:lnTo>
                      <a:lnTo>
                        <a:pt x="167" y="479"/>
                      </a:lnTo>
                      <a:lnTo>
                        <a:pt x="166" y="479"/>
                      </a:lnTo>
                      <a:lnTo>
                        <a:pt x="163" y="479"/>
                      </a:lnTo>
                      <a:lnTo>
                        <a:pt x="161" y="480"/>
                      </a:lnTo>
                      <a:lnTo>
                        <a:pt x="155" y="482"/>
                      </a:lnTo>
                      <a:lnTo>
                        <a:pt x="146" y="488"/>
                      </a:lnTo>
                      <a:lnTo>
                        <a:pt x="130" y="500"/>
                      </a:lnTo>
                      <a:lnTo>
                        <a:pt x="114" y="516"/>
                      </a:lnTo>
                      <a:lnTo>
                        <a:pt x="96" y="535"/>
                      </a:lnTo>
                      <a:lnTo>
                        <a:pt x="78" y="552"/>
                      </a:lnTo>
                      <a:lnTo>
                        <a:pt x="69" y="561"/>
                      </a:lnTo>
                      <a:lnTo>
                        <a:pt x="60" y="569"/>
                      </a:lnTo>
                      <a:lnTo>
                        <a:pt x="50" y="577"/>
                      </a:lnTo>
                      <a:lnTo>
                        <a:pt x="40" y="583"/>
                      </a:lnTo>
                      <a:lnTo>
                        <a:pt x="31" y="589"/>
                      </a:lnTo>
                      <a:lnTo>
                        <a:pt x="21" y="593"/>
                      </a:lnTo>
                      <a:lnTo>
                        <a:pt x="11" y="595"/>
                      </a:lnTo>
                      <a:lnTo>
                        <a:pt x="0" y="596"/>
                      </a:lnTo>
                      <a:lnTo>
                        <a:pt x="7" y="589"/>
                      </a:lnTo>
                      <a:lnTo>
                        <a:pt x="16" y="580"/>
                      </a:lnTo>
                      <a:lnTo>
                        <a:pt x="24" y="570"/>
                      </a:lnTo>
                      <a:lnTo>
                        <a:pt x="33" y="562"/>
                      </a:lnTo>
                      <a:lnTo>
                        <a:pt x="41" y="554"/>
                      </a:lnTo>
                      <a:lnTo>
                        <a:pt x="51" y="546"/>
                      </a:lnTo>
                      <a:lnTo>
                        <a:pt x="60" y="537"/>
                      </a:lnTo>
                      <a:lnTo>
                        <a:pt x="68" y="529"/>
                      </a:lnTo>
                      <a:lnTo>
                        <a:pt x="77" y="520"/>
                      </a:lnTo>
                      <a:lnTo>
                        <a:pt x="85" y="510"/>
                      </a:lnTo>
                      <a:lnTo>
                        <a:pt x="89" y="502"/>
                      </a:lnTo>
                      <a:lnTo>
                        <a:pt x="92" y="495"/>
                      </a:lnTo>
                      <a:lnTo>
                        <a:pt x="93" y="487"/>
                      </a:lnTo>
                      <a:lnTo>
                        <a:pt x="94" y="481"/>
                      </a:lnTo>
                      <a:lnTo>
                        <a:pt x="94" y="468"/>
                      </a:lnTo>
                      <a:lnTo>
                        <a:pt x="94" y="457"/>
                      </a:lnTo>
                      <a:lnTo>
                        <a:pt x="95" y="452"/>
                      </a:lnTo>
                      <a:lnTo>
                        <a:pt x="96" y="447"/>
                      </a:lnTo>
                      <a:lnTo>
                        <a:pt x="100" y="444"/>
                      </a:lnTo>
                      <a:lnTo>
                        <a:pt x="103" y="441"/>
                      </a:lnTo>
                      <a:lnTo>
                        <a:pt x="109" y="439"/>
                      </a:lnTo>
                      <a:lnTo>
                        <a:pt x="117" y="436"/>
                      </a:lnTo>
                      <a:lnTo>
                        <a:pt x="127" y="436"/>
                      </a:lnTo>
                      <a:lnTo>
                        <a:pt x="140" y="436"/>
                      </a:lnTo>
                      <a:lnTo>
                        <a:pt x="152" y="435"/>
                      </a:lnTo>
                      <a:lnTo>
                        <a:pt x="162" y="434"/>
                      </a:lnTo>
                      <a:lnTo>
                        <a:pt x="171" y="432"/>
                      </a:lnTo>
                      <a:lnTo>
                        <a:pt x="179" y="429"/>
                      </a:lnTo>
                      <a:lnTo>
                        <a:pt x="184" y="425"/>
                      </a:lnTo>
                      <a:lnTo>
                        <a:pt x="188" y="419"/>
                      </a:lnTo>
                      <a:lnTo>
                        <a:pt x="191" y="414"/>
                      </a:lnTo>
                      <a:lnTo>
                        <a:pt x="194" y="407"/>
                      </a:lnTo>
                      <a:lnTo>
                        <a:pt x="195" y="400"/>
                      </a:lnTo>
                      <a:lnTo>
                        <a:pt x="195" y="392"/>
                      </a:lnTo>
                      <a:lnTo>
                        <a:pt x="194" y="384"/>
                      </a:lnTo>
                      <a:lnTo>
                        <a:pt x="193" y="375"/>
                      </a:lnTo>
                      <a:lnTo>
                        <a:pt x="188" y="358"/>
                      </a:lnTo>
                      <a:lnTo>
                        <a:pt x="183" y="338"/>
                      </a:lnTo>
                      <a:lnTo>
                        <a:pt x="175" y="326"/>
                      </a:lnTo>
                      <a:lnTo>
                        <a:pt x="168" y="316"/>
                      </a:lnTo>
                      <a:lnTo>
                        <a:pt x="159" y="306"/>
                      </a:lnTo>
                      <a:lnTo>
                        <a:pt x="149" y="295"/>
                      </a:lnTo>
                      <a:lnTo>
                        <a:pt x="148" y="294"/>
                      </a:lnTo>
                      <a:lnTo>
                        <a:pt x="148" y="293"/>
                      </a:lnTo>
                      <a:lnTo>
                        <a:pt x="148" y="291"/>
                      </a:lnTo>
                      <a:lnTo>
                        <a:pt x="148" y="290"/>
                      </a:lnTo>
                      <a:lnTo>
                        <a:pt x="152" y="286"/>
                      </a:lnTo>
                      <a:lnTo>
                        <a:pt x="155" y="282"/>
                      </a:lnTo>
                      <a:lnTo>
                        <a:pt x="167" y="274"/>
                      </a:lnTo>
                      <a:lnTo>
                        <a:pt x="181" y="266"/>
                      </a:lnTo>
                      <a:lnTo>
                        <a:pt x="195" y="256"/>
                      </a:lnTo>
                      <a:lnTo>
                        <a:pt x="207" y="247"/>
                      </a:lnTo>
                      <a:lnTo>
                        <a:pt x="211" y="243"/>
                      </a:lnTo>
                      <a:lnTo>
                        <a:pt x="213" y="240"/>
                      </a:lnTo>
                      <a:lnTo>
                        <a:pt x="214" y="236"/>
                      </a:lnTo>
                      <a:lnTo>
                        <a:pt x="213" y="232"/>
                      </a:lnTo>
                      <a:lnTo>
                        <a:pt x="208" y="223"/>
                      </a:lnTo>
                      <a:lnTo>
                        <a:pt x="204" y="216"/>
                      </a:lnTo>
                      <a:lnTo>
                        <a:pt x="203" y="210"/>
                      </a:lnTo>
                      <a:lnTo>
                        <a:pt x="203" y="203"/>
                      </a:lnTo>
                      <a:lnTo>
                        <a:pt x="206" y="191"/>
                      </a:lnTo>
                      <a:lnTo>
                        <a:pt x="208" y="174"/>
                      </a:lnTo>
                      <a:lnTo>
                        <a:pt x="208" y="165"/>
                      </a:lnTo>
                      <a:lnTo>
                        <a:pt x="209" y="158"/>
                      </a:lnTo>
                      <a:lnTo>
                        <a:pt x="211" y="152"/>
                      </a:lnTo>
                      <a:lnTo>
                        <a:pt x="214" y="148"/>
                      </a:lnTo>
                      <a:lnTo>
                        <a:pt x="223" y="139"/>
                      </a:lnTo>
                      <a:lnTo>
                        <a:pt x="234" y="130"/>
                      </a:lnTo>
                      <a:lnTo>
                        <a:pt x="238" y="125"/>
                      </a:lnTo>
                      <a:lnTo>
                        <a:pt x="241" y="120"/>
                      </a:lnTo>
                      <a:lnTo>
                        <a:pt x="243" y="116"/>
                      </a:lnTo>
                      <a:lnTo>
                        <a:pt x="245" y="111"/>
                      </a:lnTo>
                      <a:lnTo>
                        <a:pt x="249" y="102"/>
                      </a:lnTo>
                      <a:lnTo>
                        <a:pt x="254" y="92"/>
                      </a:lnTo>
                      <a:lnTo>
                        <a:pt x="263" y="80"/>
                      </a:lnTo>
                      <a:lnTo>
                        <a:pt x="272" y="68"/>
                      </a:lnTo>
                      <a:lnTo>
                        <a:pt x="282" y="56"/>
                      </a:lnTo>
                      <a:lnTo>
                        <a:pt x="292" y="46"/>
                      </a:lnTo>
                      <a:lnTo>
                        <a:pt x="298" y="39"/>
                      </a:lnTo>
                      <a:lnTo>
                        <a:pt x="305" y="34"/>
                      </a:lnTo>
                      <a:lnTo>
                        <a:pt x="312" y="29"/>
                      </a:lnTo>
                      <a:lnTo>
                        <a:pt x="321" y="25"/>
                      </a:lnTo>
                      <a:lnTo>
                        <a:pt x="339" y="20"/>
                      </a:lnTo>
                      <a:lnTo>
                        <a:pt x="356" y="13"/>
                      </a:lnTo>
                      <a:lnTo>
                        <a:pt x="374" y="11"/>
                      </a:lnTo>
                      <a:lnTo>
                        <a:pt x="399" y="10"/>
                      </a:lnTo>
                      <a:lnTo>
                        <a:pt x="412" y="8"/>
                      </a:lnTo>
                      <a:lnTo>
                        <a:pt x="424" y="6"/>
                      </a:lnTo>
                      <a:lnTo>
                        <a:pt x="434" y="3"/>
                      </a:lnTo>
                      <a:lnTo>
                        <a:pt x="444" y="0"/>
                      </a:lnTo>
                      <a:lnTo>
                        <a:pt x="444" y="0"/>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25" name="Freeform 95">
                  <a:extLst>
                    <a:ext uri="{FF2B5EF4-FFF2-40B4-BE49-F238E27FC236}">
                      <a16:creationId xmlns:a16="http://schemas.microsoft.com/office/drawing/2014/main" id="{C57931DD-8A32-40E1-8296-1C715427E985}"/>
                    </a:ext>
                  </a:extLst>
                </p:cNvPr>
                <p:cNvSpPr>
                  <a:spLocks/>
                </p:cNvSpPr>
                <p:nvPr/>
              </p:nvSpPr>
              <p:spPr bwMode="auto">
                <a:xfrm>
                  <a:off x="1793268" y="1294960"/>
                  <a:ext cx="396021" cy="600484"/>
                </a:xfrm>
                <a:custGeom>
                  <a:avLst/>
                  <a:gdLst>
                    <a:gd name="T0" fmla="*/ 213 w 1197"/>
                    <a:gd name="T1" fmla="*/ 15 h 1945"/>
                    <a:gd name="T2" fmla="*/ 185 w 1197"/>
                    <a:gd name="T3" fmla="*/ 123 h 1945"/>
                    <a:gd name="T4" fmla="*/ 247 w 1197"/>
                    <a:gd name="T5" fmla="*/ 192 h 1945"/>
                    <a:gd name="T6" fmla="*/ 258 w 1197"/>
                    <a:gd name="T7" fmla="*/ 259 h 1945"/>
                    <a:gd name="T8" fmla="*/ 384 w 1197"/>
                    <a:gd name="T9" fmla="*/ 320 h 1945"/>
                    <a:gd name="T10" fmla="*/ 355 w 1197"/>
                    <a:gd name="T11" fmla="*/ 461 h 1945"/>
                    <a:gd name="T12" fmla="*/ 394 w 1197"/>
                    <a:gd name="T13" fmla="*/ 547 h 1945"/>
                    <a:gd name="T14" fmla="*/ 438 w 1197"/>
                    <a:gd name="T15" fmla="*/ 484 h 1945"/>
                    <a:gd name="T16" fmla="*/ 522 w 1197"/>
                    <a:gd name="T17" fmla="*/ 517 h 1945"/>
                    <a:gd name="T18" fmla="*/ 617 w 1197"/>
                    <a:gd name="T19" fmla="*/ 602 h 1945"/>
                    <a:gd name="T20" fmla="*/ 701 w 1197"/>
                    <a:gd name="T21" fmla="*/ 633 h 1945"/>
                    <a:gd name="T22" fmla="*/ 695 w 1197"/>
                    <a:gd name="T23" fmla="*/ 711 h 1945"/>
                    <a:gd name="T24" fmla="*/ 781 w 1197"/>
                    <a:gd name="T25" fmla="*/ 729 h 1945"/>
                    <a:gd name="T26" fmla="*/ 818 w 1197"/>
                    <a:gd name="T27" fmla="*/ 764 h 1945"/>
                    <a:gd name="T28" fmla="*/ 818 w 1197"/>
                    <a:gd name="T29" fmla="*/ 861 h 1945"/>
                    <a:gd name="T30" fmla="*/ 812 w 1197"/>
                    <a:gd name="T31" fmla="*/ 941 h 1945"/>
                    <a:gd name="T32" fmla="*/ 878 w 1197"/>
                    <a:gd name="T33" fmla="*/ 1063 h 1945"/>
                    <a:gd name="T34" fmla="*/ 983 w 1197"/>
                    <a:gd name="T35" fmla="*/ 1150 h 1945"/>
                    <a:gd name="T36" fmla="*/ 1029 w 1197"/>
                    <a:gd name="T37" fmla="*/ 1185 h 1945"/>
                    <a:gd name="T38" fmla="*/ 1128 w 1197"/>
                    <a:gd name="T39" fmla="*/ 1272 h 1945"/>
                    <a:gd name="T40" fmla="*/ 1185 w 1197"/>
                    <a:gd name="T41" fmla="*/ 1398 h 1945"/>
                    <a:gd name="T42" fmla="*/ 1134 w 1197"/>
                    <a:gd name="T43" fmla="*/ 1464 h 1945"/>
                    <a:gd name="T44" fmla="*/ 1144 w 1197"/>
                    <a:gd name="T45" fmla="*/ 1597 h 1945"/>
                    <a:gd name="T46" fmla="*/ 1184 w 1197"/>
                    <a:gd name="T47" fmla="*/ 1644 h 1945"/>
                    <a:gd name="T48" fmla="*/ 1194 w 1197"/>
                    <a:gd name="T49" fmla="*/ 1736 h 1945"/>
                    <a:gd name="T50" fmla="*/ 1182 w 1197"/>
                    <a:gd name="T51" fmla="*/ 1826 h 1945"/>
                    <a:gd name="T52" fmla="*/ 1133 w 1197"/>
                    <a:gd name="T53" fmla="*/ 1807 h 1945"/>
                    <a:gd name="T54" fmla="*/ 1097 w 1197"/>
                    <a:gd name="T55" fmla="*/ 1902 h 1945"/>
                    <a:gd name="T56" fmla="*/ 1030 w 1197"/>
                    <a:gd name="T57" fmla="*/ 1926 h 1945"/>
                    <a:gd name="T58" fmla="*/ 980 w 1197"/>
                    <a:gd name="T59" fmla="*/ 1931 h 1945"/>
                    <a:gd name="T60" fmla="*/ 939 w 1197"/>
                    <a:gd name="T61" fmla="*/ 1880 h 1945"/>
                    <a:gd name="T62" fmla="*/ 868 w 1197"/>
                    <a:gd name="T63" fmla="*/ 1818 h 1945"/>
                    <a:gd name="T64" fmla="*/ 815 w 1197"/>
                    <a:gd name="T65" fmla="*/ 1748 h 1945"/>
                    <a:gd name="T66" fmla="*/ 662 w 1197"/>
                    <a:gd name="T67" fmla="*/ 1756 h 1945"/>
                    <a:gd name="T68" fmla="*/ 523 w 1197"/>
                    <a:gd name="T69" fmla="*/ 1803 h 1945"/>
                    <a:gd name="T70" fmla="*/ 448 w 1197"/>
                    <a:gd name="T71" fmla="*/ 1738 h 1945"/>
                    <a:gd name="T72" fmla="*/ 401 w 1197"/>
                    <a:gd name="T73" fmla="*/ 1651 h 1945"/>
                    <a:gd name="T74" fmla="*/ 380 w 1197"/>
                    <a:gd name="T75" fmla="*/ 1553 h 1945"/>
                    <a:gd name="T76" fmla="*/ 375 w 1197"/>
                    <a:gd name="T77" fmla="*/ 1516 h 1945"/>
                    <a:gd name="T78" fmla="*/ 378 w 1197"/>
                    <a:gd name="T79" fmla="*/ 1433 h 1945"/>
                    <a:gd name="T80" fmla="*/ 355 w 1197"/>
                    <a:gd name="T81" fmla="*/ 1340 h 1945"/>
                    <a:gd name="T82" fmla="*/ 445 w 1197"/>
                    <a:gd name="T83" fmla="*/ 1317 h 1945"/>
                    <a:gd name="T84" fmla="*/ 511 w 1197"/>
                    <a:gd name="T85" fmla="*/ 1276 h 1945"/>
                    <a:gd name="T86" fmla="*/ 518 w 1197"/>
                    <a:gd name="T87" fmla="*/ 1229 h 1945"/>
                    <a:gd name="T88" fmla="*/ 513 w 1197"/>
                    <a:gd name="T89" fmla="*/ 1194 h 1945"/>
                    <a:gd name="T90" fmla="*/ 478 w 1197"/>
                    <a:gd name="T91" fmla="*/ 1114 h 1945"/>
                    <a:gd name="T92" fmla="*/ 299 w 1197"/>
                    <a:gd name="T93" fmla="*/ 1050 h 1945"/>
                    <a:gd name="T94" fmla="*/ 256 w 1197"/>
                    <a:gd name="T95" fmla="*/ 995 h 1945"/>
                    <a:gd name="T96" fmla="*/ 188 w 1197"/>
                    <a:gd name="T97" fmla="*/ 926 h 1945"/>
                    <a:gd name="T98" fmla="*/ 108 w 1197"/>
                    <a:gd name="T99" fmla="*/ 860 h 1945"/>
                    <a:gd name="T100" fmla="*/ 57 w 1197"/>
                    <a:gd name="T101" fmla="*/ 846 h 1945"/>
                    <a:gd name="T102" fmla="*/ 26 w 1197"/>
                    <a:gd name="T103" fmla="*/ 764 h 1945"/>
                    <a:gd name="T104" fmla="*/ 84 w 1197"/>
                    <a:gd name="T105" fmla="*/ 722 h 1945"/>
                    <a:gd name="T106" fmla="*/ 136 w 1197"/>
                    <a:gd name="T107" fmla="*/ 595 h 1945"/>
                    <a:gd name="T108" fmla="*/ 59 w 1197"/>
                    <a:gd name="T109" fmla="*/ 465 h 1945"/>
                    <a:gd name="T110" fmla="*/ 55 w 1197"/>
                    <a:gd name="T111" fmla="*/ 415 h 1945"/>
                    <a:gd name="T112" fmla="*/ 97 w 1197"/>
                    <a:gd name="T113" fmla="*/ 277 h 1945"/>
                    <a:gd name="T114" fmla="*/ 128 w 1197"/>
                    <a:gd name="T115" fmla="*/ 189 h 1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7" h="1945">
                      <a:moveTo>
                        <a:pt x="143" y="63"/>
                      </a:moveTo>
                      <a:lnTo>
                        <a:pt x="195" y="18"/>
                      </a:lnTo>
                      <a:lnTo>
                        <a:pt x="198" y="13"/>
                      </a:lnTo>
                      <a:lnTo>
                        <a:pt x="203" y="7"/>
                      </a:lnTo>
                      <a:lnTo>
                        <a:pt x="205" y="4"/>
                      </a:lnTo>
                      <a:lnTo>
                        <a:pt x="209" y="2"/>
                      </a:lnTo>
                      <a:lnTo>
                        <a:pt x="212" y="0"/>
                      </a:lnTo>
                      <a:lnTo>
                        <a:pt x="215" y="0"/>
                      </a:lnTo>
                      <a:lnTo>
                        <a:pt x="215" y="2"/>
                      </a:lnTo>
                      <a:lnTo>
                        <a:pt x="215" y="6"/>
                      </a:lnTo>
                      <a:lnTo>
                        <a:pt x="215" y="10"/>
                      </a:lnTo>
                      <a:lnTo>
                        <a:pt x="213" y="15"/>
                      </a:lnTo>
                      <a:lnTo>
                        <a:pt x="209" y="27"/>
                      </a:lnTo>
                      <a:lnTo>
                        <a:pt x="203" y="40"/>
                      </a:lnTo>
                      <a:lnTo>
                        <a:pt x="193" y="65"/>
                      </a:lnTo>
                      <a:lnTo>
                        <a:pt x="185" y="81"/>
                      </a:lnTo>
                      <a:lnTo>
                        <a:pt x="182" y="93"/>
                      </a:lnTo>
                      <a:lnTo>
                        <a:pt x="180" y="102"/>
                      </a:lnTo>
                      <a:lnTo>
                        <a:pt x="178" y="109"/>
                      </a:lnTo>
                      <a:lnTo>
                        <a:pt x="178" y="115"/>
                      </a:lnTo>
                      <a:lnTo>
                        <a:pt x="178" y="119"/>
                      </a:lnTo>
                      <a:lnTo>
                        <a:pt x="180" y="121"/>
                      </a:lnTo>
                      <a:lnTo>
                        <a:pt x="182" y="122"/>
                      </a:lnTo>
                      <a:lnTo>
                        <a:pt x="185" y="123"/>
                      </a:lnTo>
                      <a:lnTo>
                        <a:pt x="202" y="119"/>
                      </a:lnTo>
                      <a:lnTo>
                        <a:pt x="226" y="115"/>
                      </a:lnTo>
                      <a:lnTo>
                        <a:pt x="227" y="116"/>
                      </a:lnTo>
                      <a:lnTo>
                        <a:pt x="228" y="125"/>
                      </a:lnTo>
                      <a:lnTo>
                        <a:pt x="231" y="136"/>
                      </a:lnTo>
                      <a:lnTo>
                        <a:pt x="237" y="147"/>
                      </a:lnTo>
                      <a:lnTo>
                        <a:pt x="241" y="159"/>
                      </a:lnTo>
                      <a:lnTo>
                        <a:pt x="245" y="170"/>
                      </a:lnTo>
                      <a:lnTo>
                        <a:pt x="248" y="179"/>
                      </a:lnTo>
                      <a:lnTo>
                        <a:pt x="248" y="184"/>
                      </a:lnTo>
                      <a:lnTo>
                        <a:pt x="248" y="188"/>
                      </a:lnTo>
                      <a:lnTo>
                        <a:pt x="247" y="192"/>
                      </a:lnTo>
                      <a:lnTo>
                        <a:pt x="244" y="196"/>
                      </a:lnTo>
                      <a:lnTo>
                        <a:pt x="236" y="205"/>
                      </a:lnTo>
                      <a:lnTo>
                        <a:pt x="231" y="215"/>
                      </a:lnTo>
                      <a:lnTo>
                        <a:pt x="229" y="219"/>
                      </a:lnTo>
                      <a:lnTo>
                        <a:pt x="229" y="224"/>
                      </a:lnTo>
                      <a:lnTo>
                        <a:pt x="229" y="228"/>
                      </a:lnTo>
                      <a:lnTo>
                        <a:pt x="229" y="231"/>
                      </a:lnTo>
                      <a:lnTo>
                        <a:pt x="232" y="239"/>
                      </a:lnTo>
                      <a:lnTo>
                        <a:pt x="237" y="244"/>
                      </a:lnTo>
                      <a:lnTo>
                        <a:pt x="242" y="251"/>
                      </a:lnTo>
                      <a:lnTo>
                        <a:pt x="250" y="255"/>
                      </a:lnTo>
                      <a:lnTo>
                        <a:pt x="258" y="259"/>
                      </a:lnTo>
                      <a:lnTo>
                        <a:pt x="267" y="263"/>
                      </a:lnTo>
                      <a:lnTo>
                        <a:pt x="277" y="267"/>
                      </a:lnTo>
                      <a:lnTo>
                        <a:pt x="286" y="269"/>
                      </a:lnTo>
                      <a:lnTo>
                        <a:pt x="305" y="274"/>
                      </a:lnTo>
                      <a:lnTo>
                        <a:pt x="320" y="278"/>
                      </a:lnTo>
                      <a:lnTo>
                        <a:pt x="379" y="295"/>
                      </a:lnTo>
                      <a:lnTo>
                        <a:pt x="383" y="296"/>
                      </a:lnTo>
                      <a:lnTo>
                        <a:pt x="385" y="298"/>
                      </a:lnTo>
                      <a:lnTo>
                        <a:pt x="386" y="301"/>
                      </a:lnTo>
                      <a:lnTo>
                        <a:pt x="387" y="305"/>
                      </a:lnTo>
                      <a:lnTo>
                        <a:pt x="386" y="311"/>
                      </a:lnTo>
                      <a:lnTo>
                        <a:pt x="384" y="320"/>
                      </a:lnTo>
                      <a:lnTo>
                        <a:pt x="376" y="337"/>
                      </a:lnTo>
                      <a:lnTo>
                        <a:pt x="372" y="349"/>
                      </a:lnTo>
                      <a:lnTo>
                        <a:pt x="376" y="366"/>
                      </a:lnTo>
                      <a:lnTo>
                        <a:pt x="380" y="385"/>
                      </a:lnTo>
                      <a:lnTo>
                        <a:pt x="382" y="393"/>
                      </a:lnTo>
                      <a:lnTo>
                        <a:pt x="382" y="403"/>
                      </a:lnTo>
                      <a:lnTo>
                        <a:pt x="378" y="412"/>
                      </a:lnTo>
                      <a:lnTo>
                        <a:pt x="374" y="421"/>
                      </a:lnTo>
                      <a:lnTo>
                        <a:pt x="366" y="435"/>
                      </a:lnTo>
                      <a:lnTo>
                        <a:pt x="359" y="448"/>
                      </a:lnTo>
                      <a:lnTo>
                        <a:pt x="357" y="454"/>
                      </a:lnTo>
                      <a:lnTo>
                        <a:pt x="355" y="461"/>
                      </a:lnTo>
                      <a:lnTo>
                        <a:pt x="352" y="469"/>
                      </a:lnTo>
                      <a:lnTo>
                        <a:pt x="351" y="476"/>
                      </a:lnTo>
                      <a:lnTo>
                        <a:pt x="348" y="492"/>
                      </a:lnTo>
                      <a:lnTo>
                        <a:pt x="344" y="500"/>
                      </a:lnTo>
                      <a:lnTo>
                        <a:pt x="344" y="504"/>
                      </a:lnTo>
                      <a:lnTo>
                        <a:pt x="346" y="508"/>
                      </a:lnTo>
                      <a:lnTo>
                        <a:pt x="350" y="512"/>
                      </a:lnTo>
                      <a:lnTo>
                        <a:pt x="358" y="519"/>
                      </a:lnTo>
                      <a:lnTo>
                        <a:pt x="370" y="528"/>
                      </a:lnTo>
                      <a:lnTo>
                        <a:pt x="382" y="540"/>
                      </a:lnTo>
                      <a:lnTo>
                        <a:pt x="388" y="544"/>
                      </a:lnTo>
                      <a:lnTo>
                        <a:pt x="394" y="547"/>
                      </a:lnTo>
                      <a:lnTo>
                        <a:pt x="397" y="546"/>
                      </a:lnTo>
                      <a:lnTo>
                        <a:pt x="400" y="544"/>
                      </a:lnTo>
                      <a:lnTo>
                        <a:pt x="402" y="542"/>
                      </a:lnTo>
                      <a:lnTo>
                        <a:pt x="404" y="539"/>
                      </a:lnTo>
                      <a:lnTo>
                        <a:pt x="410" y="525"/>
                      </a:lnTo>
                      <a:lnTo>
                        <a:pt x="417" y="508"/>
                      </a:lnTo>
                      <a:lnTo>
                        <a:pt x="421" y="499"/>
                      </a:lnTo>
                      <a:lnTo>
                        <a:pt x="426" y="492"/>
                      </a:lnTo>
                      <a:lnTo>
                        <a:pt x="429" y="488"/>
                      </a:lnTo>
                      <a:lnTo>
                        <a:pt x="432" y="486"/>
                      </a:lnTo>
                      <a:lnTo>
                        <a:pt x="434" y="485"/>
                      </a:lnTo>
                      <a:lnTo>
                        <a:pt x="438" y="484"/>
                      </a:lnTo>
                      <a:lnTo>
                        <a:pt x="443" y="485"/>
                      </a:lnTo>
                      <a:lnTo>
                        <a:pt x="447" y="487"/>
                      </a:lnTo>
                      <a:lnTo>
                        <a:pt x="452" y="490"/>
                      </a:lnTo>
                      <a:lnTo>
                        <a:pt x="455" y="495"/>
                      </a:lnTo>
                      <a:lnTo>
                        <a:pt x="463" y="503"/>
                      </a:lnTo>
                      <a:lnTo>
                        <a:pt x="470" y="511"/>
                      </a:lnTo>
                      <a:lnTo>
                        <a:pt x="478" y="514"/>
                      </a:lnTo>
                      <a:lnTo>
                        <a:pt x="486" y="516"/>
                      </a:lnTo>
                      <a:lnTo>
                        <a:pt x="495" y="516"/>
                      </a:lnTo>
                      <a:lnTo>
                        <a:pt x="504" y="516"/>
                      </a:lnTo>
                      <a:lnTo>
                        <a:pt x="513" y="516"/>
                      </a:lnTo>
                      <a:lnTo>
                        <a:pt x="522" y="517"/>
                      </a:lnTo>
                      <a:lnTo>
                        <a:pt x="525" y="519"/>
                      </a:lnTo>
                      <a:lnTo>
                        <a:pt x="529" y="520"/>
                      </a:lnTo>
                      <a:lnTo>
                        <a:pt x="533" y="522"/>
                      </a:lnTo>
                      <a:lnTo>
                        <a:pt x="536" y="524"/>
                      </a:lnTo>
                      <a:lnTo>
                        <a:pt x="545" y="537"/>
                      </a:lnTo>
                      <a:lnTo>
                        <a:pt x="554" y="551"/>
                      </a:lnTo>
                      <a:lnTo>
                        <a:pt x="571" y="563"/>
                      </a:lnTo>
                      <a:lnTo>
                        <a:pt x="587" y="574"/>
                      </a:lnTo>
                      <a:lnTo>
                        <a:pt x="595" y="580"/>
                      </a:lnTo>
                      <a:lnTo>
                        <a:pt x="603" y="587"/>
                      </a:lnTo>
                      <a:lnTo>
                        <a:pt x="611" y="593"/>
                      </a:lnTo>
                      <a:lnTo>
                        <a:pt x="617" y="602"/>
                      </a:lnTo>
                      <a:lnTo>
                        <a:pt x="627" y="616"/>
                      </a:lnTo>
                      <a:lnTo>
                        <a:pt x="635" y="624"/>
                      </a:lnTo>
                      <a:lnTo>
                        <a:pt x="639" y="627"/>
                      </a:lnTo>
                      <a:lnTo>
                        <a:pt x="643" y="629"/>
                      </a:lnTo>
                      <a:lnTo>
                        <a:pt x="646" y="630"/>
                      </a:lnTo>
                      <a:lnTo>
                        <a:pt x="649" y="630"/>
                      </a:lnTo>
                      <a:lnTo>
                        <a:pt x="658" y="630"/>
                      </a:lnTo>
                      <a:lnTo>
                        <a:pt x="667" y="629"/>
                      </a:lnTo>
                      <a:lnTo>
                        <a:pt x="679" y="630"/>
                      </a:lnTo>
                      <a:lnTo>
                        <a:pt x="694" y="633"/>
                      </a:lnTo>
                      <a:lnTo>
                        <a:pt x="698" y="632"/>
                      </a:lnTo>
                      <a:lnTo>
                        <a:pt x="701" y="633"/>
                      </a:lnTo>
                      <a:lnTo>
                        <a:pt x="703" y="634"/>
                      </a:lnTo>
                      <a:lnTo>
                        <a:pt x="704" y="636"/>
                      </a:lnTo>
                      <a:lnTo>
                        <a:pt x="706" y="642"/>
                      </a:lnTo>
                      <a:lnTo>
                        <a:pt x="703" y="648"/>
                      </a:lnTo>
                      <a:lnTo>
                        <a:pt x="697" y="662"/>
                      </a:lnTo>
                      <a:lnTo>
                        <a:pt x="692" y="675"/>
                      </a:lnTo>
                      <a:lnTo>
                        <a:pt x="689" y="682"/>
                      </a:lnTo>
                      <a:lnTo>
                        <a:pt x="689" y="687"/>
                      </a:lnTo>
                      <a:lnTo>
                        <a:pt x="689" y="693"/>
                      </a:lnTo>
                      <a:lnTo>
                        <a:pt x="690" y="700"/>
                      </a:lnTo>
                      <a:lnTo>
                        <a:pt x="692" y="705"/>
                      </a:lnTo>
                      <a:lnTo>
                        <a:pt x="695" y="711"/>
                      </a:lnTo>
                      <a:lnTo>
                        <a:pt x="698" y="716"/>
                      </a:lnTo>
                      <a:lnTo>
                        <a:pt x="702" y="722"/>
                      </a:lnTo>
                      <a:lnTo>
                        <a:pt x="707" y="724"/>
                      </a:lnTo>
                      <a:lnTo>
                        <a:pt x="711" y="726"/>
                      </a:lnTo>
                      <a:lnTo>
                        <a:pt x="715" y="727"/>
                      </a:lnTo>
                      <a:lnTo>
                        <a:pt x="721" y="728"/>
                      </a:lnTo>
                      <a:lnTo>
                        <a:pt x="733" y="729"/>
                      </a:lnTo>
                      <a:lnTo>
                        <a:pt x="744" y="728"/>
                      </a:lnTo>
                      <a:lnTo>
                        <a:pt x="757" y="728"/>
                      </a:lnTo>
                      <a:lnTo>
                        <a:pt x="770" y="728"/>
                      </a:lnTo>
                      <a:lnTo>
                        <a:pt x="776" y="728"/>
                      </a:lnTo>
                      <a:lnTo>
                        <a:pt x="781" y="729"/>
                      </a:lnTo>
                      <a:lnTo>
                        <a:pt x="787" y="731"/>
                      </a:lnTo>
                      <a:lnTo>
                        <a:pt x="792" y="733"/>
                      </a:lnTo>
                      <a:lnTo>
                        <a:pt x="805" y="737"/>
                      </a:lnTo>
                      <a:lnTo>
                        <a:pt x="821" y="738"/>
                      </a:lnTo>
                      <a:lnTo>
                        <a:pt x="829" y="740"/>
                      </a:lnTo>
                      <a:lnTo>
                        <a:pt x="835" y="742"/>
                      </a:lnTo>
                      <a:lnTo>
                        <a:pt x="837" y="744"/>
                      </a:lnTo>
                      <a:lnTo>
                        <a:pt x="839" y="746"/>
                      </a:lnTo>
                      <a:lnTo>
                        <a:pt x="841" y="750"/>
                      </a:lnTo>
                      <a:lnTo>
                        <a:pt x="841" y="754"/>
                      </a:lnTo>
                      <a:lnTo>
                        <a:pt x="829" y="758"/>
                      </a:lnTo>
                      <a:lnTo>
                        <a:pt x="818" y="764"/>
                      </a:lnTo>
                      <a:lnTo>
                        <a:pt x="814" y="767"/>
                      </a:lnTo>
                      <a:lnTo>
                        <a:pt x="810" y="771"/>
                      </a:lnTo>
                      <a:lnTo>
                        <a:pt x="809" y="778"/>
                      </a:lnTo>
                      <a:lnTo>
                        <a:pt x="808" y="786"/>
                      </a:lnTo>
                      <a:lnTo>
                        <a:pt x="809" y="799"/>
                      </a:lnTo>
                      <a:lnTo>
                        <a:pt x="812" y="812"/>
                      </a:lnTo>
                      <a:lnTo>
                        <a:pt x="817" y="824"/>
                      </a:lnTo>
                      <a:lnTo>
                        <a:pt x="822" y="837"/>
                      </a:lnTo>
                      <a:lnTo>
                        <a:pt x="822" y="845"/>
                      </a:lnTo>
                      <a:lnTo>
                        <a:pt x="821" y="851"/>
                      </a:lnTo>
                      <a:lnTo>
                        <a:pt x="820" y="857"/>
                      </a:lnTo>
                      <a:lnTo>
                        <a:pt x="818" y="861"/>
                      </a:lnTo>
                      <a:lnTo>
                        <a:pt x="812" y="868"/>
                      </a:lnTo>
                      <a:lnTo>
                        <a:pt x="803" y="878"/>
                      </a:lnTo>
                      <a:lnTo>
                        <a:pt x="798" y="884"/>
                      </a:lnTo>
                      <a:lnTo>
                        <a:pt x="796" y="888"/>
                      </a:lnTo>
                      <a:lnTo>
                        <a:pt x="795" y="891"/>
                      </a:lnTo>
                      <a:lnTo>
                        <a:pt x="796" y="895"/>
                      </a:lnTo>
                      <a:lnTo>
                        <a:pt x="801" y="902"/>
                      </a:lnTo>
                      <a:lnTo>
                        <a:pt x="806" y="911"/>
                      </a:lnTo>
                      <a:lnTo>
                        <a:pt x="809" y="917"/>
                      </a:lnTo>
                      <a:lnTo>
                        <a:pt x="811" y="925"/>
                      </a:lnTo>
                      <a:lnTo>
                        <a:pt x="812" y="932"/>
                      </a:lnTo>
                      <a:lnTo>
                        <a:pt x="812" y="941"/>
                      </a:lnTo>
                      <a:lnTo>
                        <a:pt x="811" y="956"/>
                      </a:lnTo>
                      <a:lnTo>
                        <a:pt x="812" y="972"/>
                      </a:lnTo>
                      <a:lnTo>
                        <a:pt x="814" y="979"/>
                      </a:lnTo>
                      <a:lnTo>
                        <a:pt x="816" y="984"/>
                      </a:lnTo>
                      <a:lnTo>
                        <a:pt x="819" y="989"/>
                      </a:lnTo>
                      <a:lnTo>
                        <a:pt x="822" y="996"/>
                      </a:lnTo>
                      <a:lnTo>
                        <a:pt x="831" y="1007"/>
                      </a:lnTo>
                      <a:lnTo>
                        <a:pt x="841" y="1019"/>
                      </a:lnTo>
                      <a:lnTo>
                        <a:pt x="851" y="1030"/>
                      </a:lnTo>
                      <a:lnTo>
                        <a:pt x="862" y="1041"/>
                      </a:lnTo>
                      <a:lnTo>
                        <a:pt x="871" y="1053"/>
                      </a:lnTo>
                      <a:lnTo>
                        <a:pt x="878" y="1063"/>
                      </a:lnTo>
                      <a:lnTo>
                        <a:pt x="893" y="1092"/>
                      </a:lnTo>
                      <a:lnTo>
                        <a:pt x="903" y="1113"/>
                      </a:lnTo>
                      <a:lnTo>
                        <a:pt x="910" y="1122"/>
                      </a:lnTo>
                      <a:lnTo>
                        <a:pt x="918" y="1131"/>
                      </a:lnTo>
                      <a:lnTo>
                        <a:pt x="931" y="1141"/>
                      </a:lnTo>
                      <a:lnTo>
                        <a:pt x="949" y="1150"/>
                      </a:lnTo>
                      <a:lnTo>
                        <a:pt x="955" y="1151"/>
                      </a:lnTo>
                      <a:lnTo>
                        <a:pt x="962" y="1151"/>
                      </a:lnTo>
                      <a:lnTo>
                        <a:pt x="967" y="1150"/>
                      </a:lnTo>
                      <a:lnTo>
                        <a:pt x="973" y="1149"/>
                      </a:lnTo>
                      <a:lnTo>
                        <a:pt x="979" y="1148"/>
                      </a:lnTo>
                      <a:lnTo>
                        <a:pt x="983" y="1150"/>
                      </a:lnTo>
                      <a:lnTo>
                        <a:pt x="985" y="1151"/>
                      </a:lnTo>
                      <a:lnTo>
                        <a:pt x="987" y="1154"/>
                      </a:lnTo>
                      <a:lnTo>
                        <a:pt x="990" y="1157"/>
                      </a:lnTo>
                      <a:lnTo>
                        <a:pt x="991" y="1161"/>
                      </a:lnTo>
                      <a:lnTo>
                        <a:pt x="994" y="1169"/>
                      </a:lnTo>
                      <a:lnTo>
                        <a:pt x="997" y="1175"/>
                      </a:lnTo>
                      <a:lnTo>
                        <a:pt x="1001" y="1179"/>
                      </a:lnTo>
                      <a:lnTo>
                        <a:pt x="1006" y="1183"/>
                      </a:lnTo>
                      <a:lnTo>
                        <a:pt x="1011" y="1184"/>
                      </a:lnTo>
                      <a:lnTo>
                        <a:pt x="1018" y="1185"/>
                      </a:lnTo>
                      <a:lnTo>
                        <a:pt x="1023" y="1185"/>
                      </a:lnTo>
                      <a:lnTo>
                        <a:pt x="1029" y="1185"/>
                      </a:lnTo>
                      <a:lnTo>
                        <a:pt x="1040" y="1184"/>
                      </a:lnTo>
                      <a:lnTo>
                        <a:pt x="1051" y="1183"/>
                      </a:lnTo>
                      <a:lnTo>
                        <a:pt x="1057" y="1183"/>
                      </a:lnTo>
                      <a:lnTo>
                        <a:pt x="1061" y="1185"/>
                      </a:lnTo>
                      <a:lnTo>
                        <a:pt x="1064" y="1187"/>
                      </a:lnTo>
                      <a:lnTo>
                        <a:pt x="1067" y="1190"/>
                      </a:lnTo>
                      <a:lnTo>
                        <a:pt x="1076" y="1205"/>
                      </a:lnTo>
                      <a:lnTo>
                        <a:pt x="1087" y="1219"/>
                      </a:lnTo>
                      <a:lnTo>
                        <a:pt x="1098" y="1232"/>
                      </a:lnTo>
                      <a:lnTo>
                        <a:pt x="1108" y="1245"/>
                      </a:lnTo>
                      <a:lnTo>
                        <a:pt x="1118" y="1258"/>
                      </a:lnTo>
                      <a:lnTo>
                        <a:pt x="1128" y="1272"/>
                      </a:lnTo>
                      <a:lnTo>
                        <a:pt x="1137" y="1286"/>
                      </a:lnTo>
                      <a:lnTo>
                        <a:pt x="1143" y="1302"/>
                      </a:lnTo>
                      <a:lnTo>
                        <a:pt x="1146" y="1310"/>
                      </a:lnTo>
                      <a:lnTo>
                        <a:pt x="1151" y="1319"/>
                      </a:lnTo>
                      <a:lnTo>
                        <a:pt x="1156" y="1327"/>
                      </a:lnTo>
                      <a:lnTo>
                        <a:pt x="1161" y="1336"/>
                      </a:lnTo>
                      <a:lnTo>
                        <a:pt x="1171" y="1352"/>
                      </a:lnTo>
                      <a:lnTo>
                        <a:pt x="1180" y="1367"/>
                      </a:lnTo>
                      <a:lnTo>
                        <a:pt x="1183" y="1375"/>
                      </a:lnTo>
                      <a:lnTo>
                        <a:pt x="1185" y="1383"/>
                      </a:lnTo>
                      <a:lnTo>
                        <a:pt x="1186" y="1390"/>
                      </a:lnTo>
                      <a:lnTo>
                        <a:pt x="1185" y="1398"/>
                      </a:lnTo>
                      <a:lnTo>
                        <a:pt x="1183" y="1406"/>
                      </a:lnTo>
                      <a:lnTo>
                        <a:pt x="1178" y="1414"/>
                      </a:lnTo>
                      <a:lnTo>
                        <a:pt x="1171" y="1422"/>
                      </a:lnTo>
                      <a:lnTo>
                        <a:pt x="1161" y="1431"/>
                      </a:lnTo>
                      <a:lnTo>
                        <a:pt x="1155" y="1434"/>
                      </a:lnTo>
                      <a:lnTo>
                        <a:pt x="1149" y="1439"/>
                      </a:lnTo>
                      <a:lnTo>
                        <a:pt x="1145" y="1442"/>
                      </a:lnTo>
                      <a:lnTo>
                        <a:pt x="1141" y="1446"/>
                      </a:lnTo>
                      <a:lnTo>
                        <a:pt x="1139" y="1451"/>
                      </a:lnTo>
                      <a:lnTo>
                        <a:pt x="1137" y="1455"/>
                      </a:lnTo>
                      <a:lnTo>
                        <a:pt x="1135" y="1459"/>
                      </a:lnTo>
                      <a:lnTo>
                        <a:pt x="1134" y="1464"/>
                      </a:lnTo>
                      <a:lnTo>
                        <a:pt x="1134" y="1473"/>
                      </a:lnTo>
                      <a:lnTo>
                        <a:pt x="1137" y="1483"/>
                      </a:lnTo>
                      <a:lnTo>
                        <a:pt x="1140" y="1495"/>
                      </a:lnTo>
                      <a:lnTo>
                        <a:pt x="1143" y="1508"/>
                      </a:lnTo>
                      <a:lnTo>
                        <a:pt x="1146" y="1523"/>
                      </a:lnTo>
                      <a:lnTo>
                        <a:pt x="1147" y="1538"/>
                      </a:lnTo>
                      <a:lnTo>
                        <a:pt x="1146" y="1554"/>
                      </a:lnTo>
                      <a:lnTo>
                        <a:pt x="1144" y="1569"/>
                      </a:lnTo>
                      <a:lnTo>
                        <a:pt x="1143" y="1578"/>
                      </a:lnTo>
                      <a:lnTo>
                        <a:pt x="1143" y="1586"/>
                      </a:lnTo>
                      <a:lnTo>
                        <a:pt x="1143" y="1592"/>
                      </a:lnTo>
                      <a:lnTo>
                        <a:pt x="1144" y="1597"/>
                      </a:lnTo>
                      <a:lnTo>
                        <a:pt x="1146" y="1603"/>
                      </a:lnTo>
                      <a:lnTo>
                        <a:pt x="1149" y="1608"/>
                      </a:lnTo>
                      <a:lnTo>
                        <a:pt x="1154" y="1614"/>
                      </a:lnTo>
                      <a:lnTo>
                        <a:pt x="1160" y="1619"/>
                      </a:lnTo>
                      <a:lnTo>
                        <a:pt x="1168" y="1624"/>
                      </a:lnTo>
                      <a:lnTo>
                        <a:pt x="1178" y="1630"/>
                      </a:lnTo>
                      <a:lnTo>
                        <a:pt x="1182" y="1634"/>
                      </a:lnTo>
                      <a:lnTo>
                        <a:pt x="1184" y="1637"/>
                      </a:lnTo>
                      <a:lnTo>
                        <a:pt x="1185" y="1640"/>
                      </a:lnTo>
                      <a:lnTo>
                        <a:pt x="1185" y="1641"/>
                      </a:lnTo>
                      <a:lnTo>
                        <a:pt x="1185" y="1643"/>
                      </a:lnTo>
                      <a:lnTo>
                        <a:pt x="1184" y="1644"/>
                      </a:lnTo>
                      <a:lnTo>
                        <a:pt x="1175" y="1654"/>
                      </a:lnTo>
                      <a:lnTo>
                        <a:pt x="1169" y="1662"/>
                      </a:lnTo>
                      <a:lnTo>
                        <a:pt x="1166" y="1669"/>
                      </a:lnTo>
                      <a:lnTo>
                        <a:pt x="1164" y="1676"/>
                      </a:lnTo>
                      <a:lnTo>
                        <a:pt x="1164" y="1682"/>
                      </a:lnTo>
                      <a:lnTo>
                        <a:pt x="1165" y="1688"/>
                      </a:lnTo>
                      <a:lnTo>
                        <a:pt x="1167" y="1694"/>
                      </a:lnTo>
                      <a:lnTo>
                        <a:pt x="1170" y="1699"/>
                      </a:lnTo>
                      <a:lnTo>
                        <a:pt x="1179" y="1710"/>
                      </a:lnTo>
                      <a:lnTo>
                        <a:pt x="1187" y="1722"/>
                      </a:lnTo>
                      <a:lnTo>
                        <a:pt x="1191" y="1728"/>
                      </a:lnTo>
                      <a:lnTo>
                        <a:pt x="1194" y="1736"/>
                      </a:lnTo>
                      <a:lnTo>
                        <a:pt x="1196" y="1743"/>
                      </a:lnTo>
                      <a:lnTo>
                        <a:pt x="1197" y="1752"/>
                      </a:lnTo>
                      <a:lnTo>
                        <a:pt x="1196" y="1759"/>
                      </a:lnTo>
                      <a:lnTo>
                        <a:pt x="1195" y="1768"/>
                      </a:lnTo>
                      <a:lnTo>
                        <a:pt x="1195" y="1776"/>
                      </a:lnTo>
                      <a:lnTo>
                        <a:pt x="1195" y="1783"/>
                      </a:lnTo>
                      <a:lnTo>
                        <a:pt x="1195" y="1792"/>
                      </a:lnTo>
                      <a:lnTo>
                        <a:pt x="1194" y="1799"/>
                      </a:lnTo>
                      <a:lnTo>
                        <a:pt x="1193" y="1807"/>
                      </a:lnTo>
                      <a:lnTo>
                        <a:pt x="1189" y="1816"/>
                      </a:lnTo>
                      <a:lnTo>
                        <a:pt x="1186" y="1821"/>
                      </a:lnTo>
                      <a:lnTo>
                        <a:pt x="1182" y="1826"/>
                      </a:lnTo>
                      <a:lnTo>
                        <a:pt x="1178" y="1830"/>
                      </a:lnTo>
                      <a:lnTo>
                        <a:pt x="1173" y="1833"/>
                      </a:lnTo>
                      <a:lnTo>
                        <a:pt x="1168" y="1833"/>
                      </a:lnTo>
                      <a:lnTo>
                        <a:pt x="1164" y="1832"/>
                      </a:lnTo>
                      <a:lnTo>
                        <a:pt x="1159" y="1829"/>
                      </a:lnTo>
                      <a:lnTo>
                        <a:pt x="1155" y="1822"/>
                      </a:lnTo>
                      <a:lnTo>
                        <a:pt x="1151" y="1816"/>
                      </a:lnTo>
                      <a:lnTo>
                        <a:pt x="1144" y="1808"/>
                      </a:lnTo>
                      <a:lnTo>
                        <a:pt x="1140" y="1807"/>
                      </a:lnTo>
                      <a:lnTo>
                        <a:pt x="1137" y="1806"/>
                      </a:lnTo>
                      <a:lnTo>
                        <a:pt x="1134" y="1806"/>
                      </a:lnTo>
                      <a:lnTo>
                        <a:pt x="1133" y="1807"/>
                      </a:lnTo>
                      <a:lnTo>
                        <a:pt x="1131" y="1809"/>
                      </a:lnTo>
                      <a:lnTo>
                        <a:pt x="1130" y="1811"/>
                      </a:lnTo>
                      <a:lnTo>
                        <a:pt x="1129" y="1817"/>
                      </a:lnTo>
                      <a:lnTo>
                        <a:pt x="1130" y="1826"/>
                      </a:lnTo>
                      <a:lnTo>
                        <a:pt x="1130" y="1836"/>
                      </a:lnTo>
                      <a:lnTo>
                        <a:pt x="1130" y="1844"/>
                      </a:lnTo>
                      <a:lnTo>
                        <a:pt x="1127" y="1853"/>
                      </a:lnTo>
                      <a:lnTo>
                        <a:pt x="1122" y="1861"/>
                      </a:lnTo>
                      <a:lnTo>
                        <a:pt x="1118" y="1869"/>
                      </a:lnTo>
                      <a:lnTo>
                        <a:pt x="1114" y="1875"/>
                      </a:lnTo>
                      <a:lnTo>
                        <a:pt x="1104" y="1888"/>
                      </a:lnTo>
                      <a:lnTo>
                        <a:pt x="1097" y="1902"/>
                      </a:lnTo>
                      <a:lnTo>
                        <a:pt x="1092" y="1915"/>
                      </a:lnTo>
                      <a:lnTo>
                        <a:pt x="1088" y="1928"/>
                      </a:lnTo>
                      <a:lnTo>
                        <a:pt x="1084" y="1933"/>
                      </a:lnTo>
                      <a:lnTo>
                        <a:pt x="1079" y="1938"/>
                      </a:lnTo>
                      <a:lnTo>
                        <a:pt x="1077" y="1939"/>
                      </a:lnTo>
                      <a:lnTo>
                        <a:pt x="1074" y="1940"/>
                      </a:lnTo>
                      <a:lnTo>
                        <a:pt x="1071" y="1940"/>
                      </a:lnTo>
                      <a:lnTo>
                        <a:pt x="1067" y="1940"/>
                      </a:lnTo>
                      <a:lnTo>
                        <a:pt x="1059" y="1937"/>
                      </a:lnTo>
                      <a:lnTo>
                        <a:pt x="1047" y="1932"/>
                      </a:lnTo>
                      <a:lnTo>
                        <a:pt x="1036" y="1928"/>
                      </a:lnTo>
                      <a:lnTo>
                        <a:pt x="1030" y="1926"/>
                      </a:lnTo>
                      <a:lnTo>
                        <a:pt x="1024" y="1928"/>
                      </a:lnTo>
                      <a:lnTo>
                        <a:pt x="1019" y="1929"/>
                      </a:lnTo>
                      <a:lnTo>
                        <a:pt x="1017" y="1929"/>
                      </a:lnTo>
                      <a:lnTo>
                        <a:pt x="1013" y="1928"/>
                      </a:lnTo>
                      <a:lnTo>
                        <a:pt x="1011" y="1927"/>
                      </a:lnTo>
                      <a:lnTo>
                        <a:pt x="1009" y="1924"/>
                      </a:lnTo>
                      <a:lnTo>
                        <a:pt x="1005" y="1918"/>
                      </a:lnTo>
                      <a:lnTo>
                        <a:pt x="1001" y="1916"/>
                      </a:lnTo>
                      <a:lnTo>
                        <a:pt x="997" y="1916"/>
                      </a:lnTo>
                      <a:lnTo>
                        <a:pt x="994" y="1917"/>
                      </a:lnTo>
                      <a:lnTo>
                        <a:pt x="987" y="1923"/>
                      </a:lnTo>
                      <a:lnTo>
                        <a:pt x="980" y="1931"/>
                      </a:lnTo>
                      <a:lnTo>
                        <a:pt x="976" y="1935"/>
                      </a:lnTo>
                      <a:lnTo>
                        <a:pt x="971" y="1939"/>
                      </a:lnTo>
                      <a:lnTo>
                        <a:pt x="967" y="1941"/>
                      </a:lnTo>
                      <a:lnTo>
                        <a:pt x="963" y="1942"/>
                      </a:lnTo>
                      <a:lnTo>
                        <a:pt x="953" y="1943"/>
                      </a:lnTo>
                      <a:lnTo>
                        <a:pt x="941" y="1945"/>
                      </a:lnTo>
                      <a:lnTo>
                        <a:pt x="941" y="1945"/>
                      </a:lnTo>
                      <a:lnTo>
                        <a:pt x="933" y="1923"/>
                      </a:lnTo>
                      <a:lnTo>
                        <a:pt x="936" y="1912"/>
                      </a:lnTo>
                      <a:lnTo>
                        <a:pt x="938" y="1901"/>
                      </a:lnTo>
                      <a:lnTo>
                        <a:pt x="939" y="1890"/>
                      </a:lnTo>
                      <a:lnTo>
                        <a:pt x="939" y="1880"/>
                      </a:lnTo>
                      <a:lnTo>
                        <a:pt x="938" y="1871"/>
                      </a:lnTo>
                      <a:lnTo>
                        <a:pt x="936" y="1862"/>
                      </a:lnTo>
                      <a:lnTo>
                        <a:pt x="931" y="1852"/>
                      </a:lnTo>
                      <a:lnTo>
                        <a:pt x="924" y="1843"/>
                      </a:lnTo>
                      <a:lnTo>
                        <a:pt x="920" y="1839"/>
                      </a:lnTo>
                      <a:lnTo>
                        <a:pt x="916" y="1835"/>
                      </a:lnTo>
                      <a:lnTo>
                        <a:pt x="912" y="1833"/>
                      </a:lnTo>
                      <a:lnTo>
                        <a:pt x="908" y="1831"/>
                      </a:lnTo>
                      <a:lnTo>
                        <a:pt x="898" y="1826"/>
                      </a:lnTo>
                      <a:lnTo>
                        <a:pt x="888" y="1823"/>
                      </a:lnTo>
                      <a:lnTo>
                        <a:pt x="878" y="1821"/>
                      </a:lnTo>
                      <a:lnTo>
                        <a:pt x="868" y="1818"/>
                      </a:lnTo>
                      <a:lnTo>
                        <a:pt x="859" y="1813"/>
                      </a:lnTo>
                      <a:lnTo>
                        <a:pt x="850" y="1808"/>
                      </a:lnTo>
                      <a:lnTo>
                        <a:pt x="846" y="1805"/>
                      </a:lnTo>
                      <a:lnTo>
                        <a:pt x="844" y="1800"/>
                      </a:lnTo>
                      <a:lnTo>
                        <a:pt x="843" y="1795"/>
                      </a:lnTo>
                      <a:lnTo>
                        <a:pt x="842" y="1790"/>
                      </a:lnTo>
                      <a:lnTo>
                        <a:pt x="842" y="1784"/>
                      </a:lnTo>
                      <a:lnTo>
                        <a:pt x="841" y="1779"/>
                      </a:lnTo>
                      <a:lnTo>
                        <a:pt x="838" y="1773"/>
                      </a:lnTo>
                      <a:lnTo>
                        <a:pt x="835" y="1769"/>
                      </a:lnTo>
                      <a:lnTo>
                        <a:pt x="824" y="1757"/>
                      </a:lnTo>
                      <a:lnTo>
                        <a:pt x="815" y="1748"/>
                      </a:lnTo>
                      <a:lnTo>
                        <a:pt x="804" y="1737"/>
                      </a:lnTo>
                      <a:lnTo>
                        <a:pt x="794" y="1724"/>
                      </a:lnTo>
                      <a:lnTo>
                        <a:pt x="791" y="1722"/>
                      </a:lnTo>
                      <a:lnTo>
                        <a:pt x="788" y="1719"/>
                      </a:lnTo>
                      <a:lnTo>
                        <a:pt x="782" y="1718"/>
                      </a:lnTo>
                      <a:lnTo>
                        <a:pt x="777" y="1718"/>
                      </a:lnTo>
                      <a:lnTo>
                        <a:pt x="764" y="1719"/>
                      </a:lnTo>
                      <a:lnTo>
                        <a:pt x="749" y="1722"/>
                      </a:lnTo>
                      <a:lnTo>
                        <a:pt x="721" y="1730"/>
                      </a:lnTo>
                      <a:lnTo>
                        <a:pt x="701" y="1737"/>
                      </a:lnTo>
                      <a:lnTo>
                        <a:pt x="682" y="1746"/>
                      </a:lnTo>
                      <a:lnTo>
                        <a:pt x="662" y="1756"/>
                      </a:lnTo>
                      <a:lnTo>
                        <a:pt x="643" y="1767"/>
                      </a:lnTo>
                      <a:lnTo>
                        <a:pt x="623" y="1778"/>
                      </a:lnTo>
                      <a:lnTo>
                        <a:pt x="604" y="1789"/>
                      </a:lnTo>
                      <a:lnTo>
                        <a:pt x="586" y="1799"/>
                      </a:lnTo>
                      <a:lnTo>
                        <a:pt x="565" y="1808"/>
                      </a:lnTo>
                      <a:lnTo>
                        <a:pt x="546" y="1816"/>
                      </a:lnTo>
                      <a:lnTo>
                        <a:pt x="542" y="1816"/>
                      </a:lnTo>
                      <a:lnTo>
                        <a:pt x="539" y="1816"/>
                      </a:lnTo>
                      <a:lnTo>
                        <a:pt x="536" y="1815"/>
                      </a:lnTo>
                      <a:lnTo>
                        <a:pt x="534" y="1813"/>
                      </a:lnTo>
                      <a:lnTo>
                        <a:pt x="528" y="1809"/>
                      </a:lnTo>
                      <a:lnTo>
                        <a:pt x="523" y="1803"/>
                      </a:lnTo>
                      <a:lnTo>
                        <a:pt x="518" y="1796"/>
                      </a:lnTo>
                      <a:lnTo>
                        <a:pt x="512" y="1791"/>
                      </a:lnTo>
                      <a:lnTo>
                        <a:pt x="507" y="1785"/>
                      </a:lnTo>
                      <a:lnTo>
                        <a:pt x="501" y="1782"/>
                      </a:lnTo>
                      <a:lnTo>
                        <a:pt x="496" y="1776"/>
                      </a:lnTo>
                      <a:lnTo>
                        <a:pt x="491" y="1768"/>
                      </a:lnTo>
                      <a:lnTo>
                        <a:pt x="484" y="1762"/>
                      </a:lnTo>
                      <a:lnTo>
                        <a:pt x="478" y="1756"/>
                      </a:lnTo>
                      <a:lnTo>
                        <a:pt x="471" y="1751"/>
                      </a:lnTo>
                      <a:lnTo>
                        <a:pt x="465" y="1746"/>
                      </a:lnTo>
                      <a:lnTo>
                        <a:pt x="457" y="1742"/>
                      </a:lnTo>
                      <a:lnTo>
                        <a:pt x="448" y="1738"/>
                      </a:lnTo>
                      <a:lnTo>
                        <a:pt x="433" y="1734"/>
                      </a:lnTo>
                      <a:lnTo>
                        <a:pt x="420" y="1728"/>
                      </a:lnTo>
                      <a:lnTo>
                        <a:pt x="414" y="1725"/>
                      </a:lnTo>
                      <a:lnTo>
                        <a:pt x="409" y="1721"/>
                      </a:lnTo>
                      <a:lnTo>
                        <a:pt x="404" y="1715"/>
                      </a:lnTo>
                      <a:lnTo>
                        <a:pt x="401" y="1708"/>
                      </a:lnTo>
                      <a:lnTo>
                        <a:pt x="399" y="1701"/>
                      </a:lnTo>
                      <a:lnTo>
                        <a:pt x="398" y="1695"/>
                      </a:lnTo>
                      <a:lnTo>
                        <a:pt x="397" y="1687"/>
                      </a:lnTo>
                      <a:lnTo>
                        <a:pt x="397" y="1681"/>
                      </a:lnTo>
                      <a:lnTo>
                        <a:pt x="399" y="1665"/>
                      </a:lnTo>
                      <a:lnTo>
                        <a:pt x="401" y="1651"/>
                      </a:lnTo>
                      <a:lnTo>
                        <a:pt x="403" y="1637"/>
                      </a:lnTo>
                      <a:lnTo>
                        <a:pt x="404" y="1624"/>
                      </a:lnTo>
                      <a:lnTo>
                        <a:pt x="404" y="1618"/>
                      </a:lnTo>
                      <a:lnTo>
                        <a:pt x="403" y="1611"/>
                      </a:lnTo>
                      <a:lnTo>
                        <a:pt x="401" y="1606"/>
                      </a:lnTo>
                      <a:lnTo>
                        <a:pt x="398" y="1601"/>
                      </a:lnTo>
                      <a:lnTo>
                        <a:pt x="390" y="1590"/>
                      </a:lnTo>
                      <a:lnTo>
                        <a:pt x="383" y="1578"/>
                      </a:lnTo>
                      <a:lnTo>
                        <a:pt x="379" y="1572"/>
                      </a:lnTo>
                      <a:lnTo>
                        <a:pt x="378" y="1565"/>
                      </a:lnTo>
                      <a:lnTo>
                        <a:pt x="378" y="1560"/>
                      </a:lnTo>
                      <a:lnTo>
                        <a:pt x="380" y="1553"/>
                      </a:lnTo>
                      <a:lnTo>
                        <a:pt x="380" y="1550"/>
                      </a:lnTo>
                      <a:lnTo>
                        <a:pt x="380" y="1548"/>
                      </a:lnTo>
                      <a:lnTo>
                        <a:pt x="379" y="1546"/>
                      </a:lnTo>
                      <a:lnTo>
                        <a:pt x="377" y="1545"/>
                      </a:lnTo>
                      <a:lnTo>
                        <a:pt x="375" y="1542"/>
                      </a:lnTo>
                      <a:lnTo>
                        <a:pt x="373" y="1541"/>
                      </a:lnTo>
                      <a:lnTo>
                        <a:pt x="373" y="1539"/>
                      </a:lnTo>
                      <a:lnTo>
                        <a:pt x="373" y="1538"/>
                      </a:lnTo>
                      <a:lnTo>
                        <a:pt x="378" y="1530"/>
                      </a:lnTo>
                      <a:lnTo>
                        <a:pt x="379" y="1529"/>
                      </a:lnTo>
                      <a:lnTo>
                        <a:pt x="378" y="1526"/>
                      </a:lnTo>
                      <a:lnTo>
                        <a:pt x="375" y="1516"/>
                      </a:lnTo>
                      <a:lnTo>
                        <a:pt x="375" y="1508"/>
                      </a:lnTo>
                      <a:lnTo>
                        <a:pt x="377" y="1496"/>
                      </a:lnTo>
                      <a:lnTo>
                        <a:pt x="380" y="1484"/>
                      </a:lnTo>
                      <a:lnTo>
                        <a:pt x="383" y="1474"/>
                      </a:lnTo>
                      <a:lnTo>
                        <a:pt x="386" y="1467"/>
                      </a:lnTo>
                      <a:lnTo>
                        <a:pt x="388" y="1459"/>
                      </a:lnTo>
                      <a:lnTo>
                        <a:pt x="389" y="1453"/>
                      </a:lnTo>
                      <a:lnTo>
                        <a:pt x="389" y="1448"/>
                      </a:lnTo>
                      <a:lnTo>
                        <a:pt x="387" y="1443"/>
                      </a:lnTo>
                      <a:lnTo>
                        <a:pt x="385" y="1440"/>
                      </a:lnTo>
                      <a:lnTo>
                        <a:pt x="383" y="1437"/>
                      </a:lnTo>
                      <a:lnTo>
                        <a:pt x="378" y="1433"/>
                      </a:lnTo>
                      <a:lnTo>
                        <a:pt x="371" y="1427"/>
                      </a:lnTo>
                      <a:lnTo>
                        <a:pt x="363" y="1419"/>
                      </a:lnTo>
                      <a:lnTo>
                        <a:pt x="360" y="1415"/>
                      </a:lnTo>
                      <a:lnTo>
                        <a:pt x="357" y="1411"/>
                      </a:lnTo>
                      <a:lnTo>
                        <a:pt x="355" y="1404"/>
                      </a:lnTo>
                      <a:lnTo>
                        <a:pt x="353" y="1398"/>
                      </a:lnTo>
                      <a:lnTo>
                        <a:pt x="348" y="1372"/>
                      </a:lnTo>
                      <a:lnTo>
                        <a:pt x="346" y="1353"/>
                      </a:lnTo>
                      <a:lnTo>
                        <a:pt x="347" y="1349"/>
                      </a:lnTo>
                      <a:lnTo>
                        <a:pt x="349" y="1346"/>
                      </a:lnTo>
                      <a:lnTo>
                        <a:pt x="351" y="1343"/>
                      </a:lnTo>
                      <a:lnTo>
                        <a:pt x="355" y="1340"/>
                      </a:lnTo>
                      <a:lnTo>
                        <a:pt x="360" y="1337"/>
                      </a:lnTo>
                      <a:lnTo>
                        <a:pt x="365" y="1335"/>
                      </a:lnTo>
                      <a:lnTo>
                        <a:pt x="373" y="1333"/>
                      </a:lnTo>
                      <a:lnTo>
                        <a:pt x="382" y="1331"/>
                      </a:lnTo>
                      <a:lnTo>
                        <a:pt x="391" y="1329"/>
                      </a:lnTo>
                      <a:lnTo>
                        <a:pt x="400" y="1329"/>
                      </a:lnTo>
                      <a:lnTo>
                        <a:pt x="407" y="1330"/>
                      </a:lnTo>
                      <a:lnTo>
                        <a:pt x="415" y="1330"/>
                      </a:lnTo>
                      <a:lnTo>
                        <a:pt x="421" y="1330"/>
                      </a:lnTo>
                      <a:lnTo>
                        <a:pt x="429" y="1327"/>
                      </a:lnTo>
                      <a:lnTo>
                        <a:pt x="437" y="1323"/>
                      </a:lnTo>
                      <a:lnTo>
                        <a:pt x="445" y="1317"/>
                      </a:lnTo>
                      <a:lnTo>
                        <a:pt x="448" y="1313"/>
                      </a:lnTo>
                      <a:lnTo>
                        <a:pt x="453" y="1312"/>
                      </a:lnTo>
                      <a:lnTo>
                        <a:pt x="457" y="1311"/>
                      </a:lnTo>
                      <a:lnTo>
                        <a:pt x="461" y="1311"/>
                      </a:lnTo>
                      <a:lnTo>
                        <a:pt x="466" y="1310"/>
                      </a:lnTo>
                      <a:lnTo>
                        <a:pt x="470" y="1309"/>
                      </a:lnTo>
                      <a:lnTo>
                        <a:pt x="474" y="1306"/>
                      </a:lnTo>
                      <a:lnTo>
                        <a:pt x="479" y="1302"/>
                      </a:lnTo>
                      <a:lnTo>
                        <a:pt x="486" y="1293"/>
                      </a:lnTo>
                      <a:lnTo>
                        <a:pt x="495" y="1286"/>
                      </a:lnTo>
                      <a:lnTo>
                        <a:pt x="504" y="1281"/>
                      </a:lnTo>
                      <a:lnTo>
                        <a:pt x="511" y="1276"/>
                      </a:lnTo>
                      <a:lnTo>
                        <a:pt x="514" y="1272"/>
                      </a:lnTo>
                      <a:lnTo>
                        <a:pt x="517" y="1269"/>
                      </a:lnTo>
                      <a:lnTo>
                        <a:pt x="519" y="1266"/>
                      </a:lnTo>
                      <a:lnTo>
                        <a:pt x="520" y="1262"/>
                      </a:lnTo>
                      <a:lnTo>
                        <a:pt x="521" y="1257"/>
                      </a:lnTo>
                      <a:lnTo>
                        <a:pt x="520" y="1252"/>
                      </a:lnTo>
                      <a:lnTo>
                        <a:pt x="519" y="1245"/>
                      </a:lnTo>
                      <a:lnTo>
                        <a:pt x="517" y="1238"/>
                      </a:lnTo>
                      <a:lnTo>
                        <a:pt x="515" y="1235"/>
                      </a:lnTo>
                      <a:lnTo>
                        <a:pt x="515" y="1232"/>
                      </a:lnTo>
                      <a:lnTo>
                        <a:pt x="517" y="1230"/>
                      </a:lnTo>
                      <a:lnTo>
                        <a:pt x="518" y="1229"/>
                      </a:lnTo>
                      <a:lnTo>
                        <a:pt x="521" y="1228"/>
                      </a:lnTo>
                      <a:lnTo>
                        <a:pt x="526" y="1227"/>
                      </a:lnTo>
                      <a:lnTo>
                        <a:pt x="531" y="1227"/>
                      </a:lnTo>
                      <a:lnTo>
                        <a:pt x="535" y="1226"/>
                      </a:lnTo>
                      <a:lnTo>
                        <a:pt x="536" y="1226"/>
                      </a:lnTo>
                      <a:lnTo>
                        <a:pt x="537" y="1225"/>
                      </a:lnTo>
                      <a:lnTo>
                        <a:pt x="537" y="1223"/>
                      </a:lnTo>
                      <a:lnTo>
                        <a:pt x="536" y="1221"/>
                      </a:lnTo>
                      <a:lnTo>
                        <a:pt x="533" y="1215"/>
                      </a:lnTo>
                      <a:lnTo>
                        <a:pt x="527" y="1209"/>
                      </a:lnTo>
                      <a:lnTo>
                        <a:pt x="521" y="1201"/>
                      </a:lnTo>
                      <a:lnTo>
                        <a:pt x="513" y="1194"/>
                      </a:lnTo>
                      <a:lnTo>
                        <a:pt x="500" y="1182"/>
                      </a:lnTo>
                      <a:lnTo>
                        <a:pt x="494" y="1176"/>
                      </a:lnTo>
                      <a:lnTo>
                        <a:pt x="504" y="1169"/>
                      </a:lnTo>
                      <a:lnTo>
                        <a:pt x="517" y="1160"/>
                      </a:lnTo>
                      <a:lnTo>
                        <a:pt x="518" y="1152"/>
                      </a:lnTo>
                      <a:lnTo>
                        <a:pt x="517" y="1145"/>
                      </a:lnTo>
                      <a:lnTo>
                        <a:pt x="512" y="1138"/>
                      </a:lnTo>
                      <a:lnTo>
                        <a:pt x="508" y="1133"/>
                      </a:lnTo>
                      <a:lnTo>
                        <a:pt x="501" y="1128"/>
                      </a:lnTo>
                      <a:lnTo>
                        <a:pt x="495" y="1122"/>
                      </a:lnTo>
                      <a:lnTo>
                        <a:pt x="486" y="1118"/>
                      </a:lnTo>
                      <a:lnTo>
                        <a:pt x="478" y="1114"/>
                      </a:lnTo>
                      <a:lnTo>
                        <a:pt x="441" y="1101"/>
                      </a:lnTo>
                      <a:lnTo>
                        <a:pt x="412" y="1089"/>
                      </a:lnTo>
                      <a:lnTo>
                        <a:pt x="387" y="1071"/>
                      </a:lnTo>
                      <a:lnTo>
                        <a:pt x="366" y="1059"/>
                      </a:lnTo>
                      <a:lnTo>
                        <a:pt x="356" y="1054"/>
                      </a:lnTo>
                      <a:lnTo>
                        <a:pt x="344" y="1052"/>
                      </a:lnTo>
                      <a:lnTo>
                        <a:pt x="331" y="1051"/>
                      </a:lnTo>
                      <a:lnTo>
                        <a:pt x="313" y="1052"/>
                      </a:lnTo>
                      <a:lnTo>
                        <a:pt x="308" y="1053"/>
                      </a:lnTo>
                      <a:lnTo>
                        <a:pt x="305" y="1052"/>
                      </a:lnTo>
                      <a:lnTo>
                        <a:pt x="302" y="1051"/>
                      </a:lnTo>
                      <a:lnTo>
                        <a:pt x="299" y="1050"/>
                      </a:lnTo>
                      <a:lnTo>
                        <a:pt x="296" y="1044"/>
                      </a:lnTo>
                      <a:lnTo>
                        <a:pt x="295" y="1038"/>
                      </a:lnTo>
                      <a:lnTo>
                        <a:pt x="295" y="1032"/>
                      </a:lnTo>
                      <a:lnTo>
                        <a:pt x="293" y="1024"/>
                      </a:lnTo>
                      <a:lnTo>
                        <a:pt x="291" y="1021"/>
                      </a:lnTo>
                      <a:lnTo>
                        <a:pt x="289" y="1017"/>
                      </a:lnTo>
                      <a:lnTo>
                        <a:pt x="285" y="1014"/>
                      </a:lnTo>
                      <a:lnTo>
                        <a:pt x="281" y="1012"/>
                      </a:lnTo>
                      <a:lnTo>
                        <a:pt x="274" y="1008"/>
                      </a:lnTo>
                      <a:lnTo>
                        <a:pt x="267" y="1005"/>
                      </a:lnTo>
                      <a:lnTo>
                        <a:pt x="262" y="999"/>
                      </a:lnTo>
                      <a:lnTo>
                        <a:pt x="256" y="995"/>
                      </a:lnTo>
                      <a:lnTo>
                        <a:pt x="249" y="985"/>
                      </a:lnTo>
                      <a:lnTo>
                        <a:pt x="243" y="975"/>
                      </a:lnTo>
                      <a:lnTo>
                        <a:pt x="238" y="965"/>
                      </a:lnTo>
                      <a:lnTo>
                        <a:pt x="232" y="955"/>
                      </a:lnTo>
                      <a:lnTo>
                        <a:pt x="229" y="949"/>
                      </a:lnTo>
                      <a:lnTo>
                        <a:pt x="225" y="945"/>
                      </a:lnTo>
                      <a:lnTo>
                        <a:pt x="221" y="941"/>
                      </a:lnTo>
                      <a:lnTo>
                        <a:pt x="215" y="936"/>
                      </a:lnTo>
                      <a:lnTo>
                        <a:pt x="209" y="931"/>
                      </a:lnTo>
                      <a:lnTo>
                        <a:pt x="201" y="929"/>
                      </a:lnTo>
                      <a:lnTo>
                        <a:pt x="195" y="928"/>
                      </a:lnTo>
                      <a:lnTo>
                        <a:pt x="188" y="926"/>
                      </a:lnTo>
                      <a:lnTo>
                        <a:pt x="182" y="925"/>
                      </a:lnTo>
                      <a:lnTo>
                        <a:pt x="175" y="921"/>
                      </a:lnTo>
                      <a:lnTo>
                        <a:pt x="170" y="916"/>
                      </a:lnTo>
                      <a:lnTo>
                        <a:pt x="166" y="907"/>
                      </a:lnTo>
                      <a:lnTo>
                        <a:pt x="158" y="892"/>
                      </a:lnTo>
                      <a:lnTo>
                        <a:pt x="149" y="880"/>
                      </a:lnTo>
                      <a:lnTo>
                        <a:pt x="145" y="875"/>
                      </a:lnTo>
                      <a:lnTo>
                        <a:pt x="139" y="871"/>
                      </a:lnTo>
                      <a:lnTo>
                        <a:pt x="131" y="867"/>
                      </a:lnTo>
                      <a:lnTo>
                        <a:pt x="123" y="865"/>
                      </a:lnTo>
                      <a:lnTo>
                        <a:pt x="115" y="863"/>
                      </a:lnTo>
                      <a:lnTo>
                        <a:pt x="108" y="860"/>
                      </a:lnTo>
                      <a:lnTo>
                        <a:pt x="102" y="857"/>
                      </a:lnTo>
                      <a:lnTo>
                        <a:pt x="97" y="852"/>
                      </a:lnTo>
                      <a:lnTo>
                        <a:pt x="93" y="848"/>
                      </a:lnTo>
                      <a:lnTo>
                        <a:pt x="90" y="841"/>
                      </a:lnTo>
                      <a:lnTo>
                        <a:pt x="88" y="834"/>
                      </a:lnTo>
                      <a:lnTo>
                        <a:pt x="87" y="825"/>
                      </a:lnTo>
                      <a:lnTo>
                        <a:pt x="83" y="825"/>
                      </a:lnTo>
                      <a:lnTo>
                        <a:pt x="79" y="827"/>
                      </a:lnTo>
                      <a:lnTo>
                        <a:pt x="74" y="832"/>
                      </a:lnTo>
                      <a:lnTo>
                        <a:pt x="68" y="836"/>
                      </a:lnTo>
                      <a:lnTo>
                        <a:pt x="63" y="841"/>
                      </a:lnTo>
                      <a:lnTo>
                        <a:pt x="57" y="846"/>
                      </a:lnTo>
                      <a:lnTo>
                        <a:pt x="52" y="849"/>
                      </a:lnTo>
                      <a:lnTo>
                        <a:pt x="48" y="850"/>
                      </a:lnTo>
                      <a:lnTo>
                        <a:pt x="42" y="849"/>
                      </a:lnTo>
                      <a:lnTo>
                        <a:pt x="38" y="847"/>
                      </a:lnTo>
                      <a:lnTo>
                        <a:pt x="35" y="844"/>
                      </a:lnTo>
                      <a:lnTo>
                        <a:pt x="32" y="840"/>
                      </a:lnTo>
                      <a:lnTo>
                        <a:pt x="29" y="835"/>
                      </a:lnTo>
                      <a:lnTo>
                        <a:pt x="27" y="831"/>
                      </a:lnTo>
                      <a:lnTo>
                        <a:pt x="26" y="825"/>
                      </a:lnTo>
                      <a:lnTo>
                        <a:pt x="26" y="821"/>
                      </a:lnTo>
                      <a:lnTo>
                        <a:pt x="26" y="764"/>
                      </a:lnTo>
                      <a:lnTo>
                        <a:pt x="26" y="764"/>
                      </a:lnTo>
                      <a:lnTo>
                        <a:pt x="37" y="766"/>
                      </a:lnTo>
                      <a:lnTo>
                        <a:pt x="48" y="769"/>
                      </a:lnTo>
                      <a:lnTo>
                        <a:pt x="61" y="772"/>
                      </a:lnTo>
                      <a:lnTo>
                        <a:pt x="67" y="773"/>
                      </a:lnTo>
                      <a:lnTo>
                        <a:pt x="72" y="772"/>
                      </a:lnTo>
                      <a:lnTo>
                        <a:pt x="74" y="772"/>
                      </a:lnTo>
                      <a:lnTo>
                        <a:pt x="76" y="770"/>
                      </a:lnTo>
                      <a:lnTo>
                        <a:pt x="77" y="769"/>
                      </a:lnTo>
                      <a:lnTo>
                        <a:pt x="77" y="766"/>
                      </a:lnTo>
                      <a:lnTo>
                        <a:pt x="78" y="751"/>
                      </a:lnTo>
                      <a:lnTo>
                        <a:pt x="80" y="736"/>
                      </a:lnTo>
                      <a:lnTo>
                        <a:pt x="84" y="722"/>
                      </a:lnTo>
                      <a:lnTo>
                        <a:pt x="91" y="709"/>
                      </a:lnTo>
                      <a:lnTo>
                        <a:pt x="97" y="697"/>
                      </a:lnTo>
                      <a:lnTo>
                        <a:pt x="106" y="684"/>
                      </a:lnTo>
                      <a:lnTo>
                        <a:pt x="115" y="672"/>
                      </a:lnTo>
                      <a:lnTo>
                        <a:pt x="124" y="660"/>
                      </a:lnTo>
                      <a:lnTo>
                        <a:pt x="129" y="654"/>
                      </a:lnTo>
                      <a:lnTo>
                        <a:pt x="133" y="646"/>
                      </a:lnTo>
                      <a:lnTo>
                        <a:pt x="135" y="637"/>
                      </a:lnTo>
                      <a:lnTo>
                        <a:pt x="136" y="628"/>
                      </a:lnTo>
                      <a:lnTo>
                        <a:pt x="137" y="617"/>
                      </a:lnTo>
                      <a:lnTo>
                        <a:pt x="136" y="606"/>
                      </a:lnTo>
                      <a:lnTo>
                        <a:pt x="136" y="595"/>
                      </a:lnTo>
                      <a:lnTo>
                        <a:pt x="134" y="583"/>
                      </a:lnTo>
                      <a:lnTo>
                        <a:pt x="131" y="561"/>
                      </a:lnTo>
                      <a:lnTo>
                        <a:pt x="126" y="539"/>
                      </a:lnTo>
                      <a:lnTo>
                        <a:pt x="121" y="521"/>
                      </a:lnTo>
                      <a:lnTo>
                        <a:pt x="116" y="504"/>
                      </a:lnTo>
                      <a:lnTo>
                        <a:pt x="113" y="493"/>
                      </a:lnTo>
                      <a:lnTo>
                        <a:pt x="108" y="485"/>
                      </a:lnTo>
                      <a:lnTo>
                        <a:pt x="104" y="480"/>
                      </a:lnTo>
                      <a:lnTo>
                        <a:pt x="99" y="477"/>
                      </a:lnTo>
                      <a:lnTo>
                        <a:pt x="86" y="474"/>
                      </a:lnTo>
                      <a:lnTo>
                        <a:pt x="67" y="468"/>
                      </a:lnTo>
                      <a:lnTo>
                        <a:pt x="59" y="465"/>
                      </a:lnTo>
                      <a:lnTo>
                        <a:pt x="50" y="463"/>
                      </a:lnTo>
                      <a:lnTo>
                        <a:pt x="41" y="463"/>
                      </a:lnTo>
                      <a:lnTo>
                        <a:pt x="33" y="465"/>
                      </a:lnTo>
                      <a:lnTo>
                        <a:pt x="25" y="467"/>
                      </a:lnTo>
                      <a:lnTo>
                        <a:pt x="16" y="468"/>
                      </a:lnTo>
                      <a:lnTo>
                        <a:pt x="8" y="468"/>
                      </a:lnTo>
                      <a:lnTo>
                        <a:pt x="0" y="466"/>
                      </a:lnTo>
                      <a:lnTo>
                        <a:pt x="8" y="462"/>
                      </a:lnTo>
                      <a:lnTo>
                        <a:pt x="16" y="456"/>
                      </a:lnTo>
                      <a:lnTo>
                        <a:pt x="26" y="446"/>
                      </a:lnTo>
                      <a:lnTo>
                        <a:pt x="36" y="436"/>
                      </a:lnTo>
                      <a:lnTo>
                        <a:pt x="55" y="415"/>
                      </a:lnTo>
                      <a:lnTo>
                        <a:pt x="67" y="399"/>
                      </a:lnTo>
                      <a:lnTo>
                        <a:pt x="75" y="380"/>
                      </a:lnTo>
                      <a:lnTo>
                        <a:pt x="83" y="361"/>
                      </a:lnTo>
                      <a:lnTo>
                        <a:pt x="91" y="341"/>
                      </a:lnTo>
                      <a:lnTo>
                        <a:pt x="95" y="323"/>
                      </a:lnTo>
                      <a:lnTo>
                        <a:pt x="96" y="312"/>
                      </a:lnTo>
                      <a:lnTo>
                        <a:pt x="95" y="305"/>
                      </a:lnTo>
                      <a:lnTo>
                        <a:pt x="94" y="299"/>
                      </a:lnTo>
                      <a:lnTo>
                        <a:pt x="93" y="294"/>
                      </a:lnTo>
                      <a:lnTo>
                        <a:pt x="93" y="290"/>
                      </a:lnTo>
                      <a:lnTo>
                        <a:pt x="94" y="284"/>
                      </a:lnTo>
                      <a:lnTo>
                        <a:pt x="97" y="277"/>
                      </a:lnTo>
                      <a:lnTo>
                        <a:pt x="104" y="267"/>
                      </a:lnTo>
                      <a:lnTo>
                        <a:pt x="107" y="263"/>
                      </a:lnTo>
                      <a:lnTo>
                        <a:pt x="109" y="257"/>
                      </a:lnTo>
                      <a:lnTo>
                        <a:pt x="112" y="252"/>
                      </a:lnTo>
                      <a:lnTo>
                        <a:pt x="114" y="246"/>
                      </a:lnTo>
                      <a:lnTo>
                        <a:pt x="116" y="236"/>
                      </a:lnTo>
                      <a:lnTo>
                        <a:pt x="116" y="224"/>
                      </a:lnTo>
                      <a:lnTo>
                        <a:pt x="116" y="217"/>
                      </a:lnTo>
                      <a:lnTo>
                        <a:pt x="118" y="211"/>
                      </a:lnTo>
                      <a:lnTo>
                        <a:pt x="120" y="204"/>
                      </a:lnTo>
                      <a:lnTo>
                        <a:pt x="123" y="197"/>
                      </a:lnTo>
                      <a:lnTo>
                        <a:pt x="128" y="189"/>
                      </a:lnTo>
                      <a:lnTo>
                        <a:pt x="130" y="182"/>
                      </a:lnTo>
                      <a:lnTo>
                        <a:pt x="132" y="173"/>
                      </a:lnTo>
                      <a:lnTo>
                        <a:pt x="133" y="165"/>
                      </a:lnTo>
                      <a:lnTo>
                        <a:pt x="134" y="156"/>
                      </a:lnTo>
                      <a:lnTo>
                        <a:pt x="137" y="147"/>
                      </a:lnTo>
                      <a:lnTo>
                        <a:pt x="140" y="139"/>
                      </a:lnTo>
                      <a:lnTo>
                        <a:pt x="141" y="131"/>
                      </a:lnTo>
                      <a:lnTo>
                        <a:pt x="141" y="85"/>
                      </a:lnTo>
                      <a:lnTo>
                        <a:pt x="143" y="74"/>
                      </a:lnTo>
                      <a:lnTo>
                        <a:pt x="143" y="63"/>
                      </a:lnTo>
                      <a:lnTo>
                        <a:pt x="143" y="63"/>
                      </a:lnTo>
                      <a:close/>
                    </a:path>
                  </a:pathLst>
                </a:custGeom>
                <a:solidFill>
                  <a:srgbClr val="00CC00"/>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26" name="Freeform 97">
                  <a:extLst>
                    <a:ext uri="{FF2B5EF4-FFF2-40B4-BE49-F238E27FC236}">
                      <a16:creationId xmlns:a16="http://schemas.microsoft.com/office/drawing/2014/main" id="{1CB68D51-F08F-4F30-A1B7-D11E374137EF}"/>
                    </a:ext>
                  </a:extLst>
                </p:cNvPr>
                <p:cNvSpPr>
                  <a:spLocks/>
                </p:cNvSpPr>
                <p:nvPr/>
              </p:nvSpPr>
              <p:spPr bwMode="auto">
                <a:xfrm>
                  <a:off x="1521750" y="1522304"/>
                  <a:ext cx="582772" cy="669675"/>
                </a:xfrm>
                <a:custGeom>
                  <a:avLst/>
                  <a:gdLst>
                    <a:gd name="T0" fmla="*/ 878 w 1762"/>
                    <a:gd name="T1" fmla="*/ 109 h 2169"/>
                    <a:gd name="T2" fmla="*/ 929 w 1762"/>
                    <a:gd name="T3" fmla="*/ 123 h 2169"/>
                    <a:gd name="T4" fmla="*/ 1009 w 1762"/>
                    <a:gd name="T5" fmla="*/ 189 h 2169"/>
                    <a:gd name="T6" fmla="*/ 1077 w 1762"/>
                    <a:gd name="T7" fmla="*/ 258 h 2169"/>
                    <a:gd name="T8" fmla="*/ 1120 w 1762"/>
                    <a:gd name="T9" fmla="*/ 313 h 2169"/>
                    <a:gd name="T10" fmla="*/ 1299 w 1762"/>
                    <a:gd name="T11" fmla="*/ 377 h 2169"/>
                    <a:gd name="T12" fmla="*/ 1334 w 1762"/>
                    <a:gd name="T13" fmla="*/ 457 h 2169"/>
                    <a:gd name="T14" fmla="*/ 1339 w 1762"/>
                    <a:gd name="T15" fmla="*/ 492 h 2169"/>
                    <a:gd name="T16" fmla="*/ 1332 w 1762"/>
                    <a:gd name="T17" fmla="*/ 539 h 2169"/>
                    <a:gd name="T18" fmla="*/ 1266 w 1762"/>
                    <a:gd name="T19" fmla="*/ 580 h 2169"/>
                    <a:gd name="T20" fmla="*/ 1176 w 1762"/>
                    <a:gd name="T21" fmla="*/ 603 h 2169"/>
                    <a:gd name="T22" fmla="*/ 1199 w 1762"/>
                    <a:gd name="T23" fmla="*/ 696 h 2169"/>
                    <a:gd name="T24" fmla="*/ 1196 w 1762"/>
                    <a:gd name="T25" fmla="*/ 779 h 2169"/>
                    <a:gd name="T26" fmla="*/ 1201 w 1762"/>
                    <a:gd name="T27" fmla="*/ 816 h 2169"/>
                    <a:gd name="T28" fmla="*/ 1222 w 1762"/>
                    <a:gd name="T29" fmla="*/ 914 h 2169"/>
                    <a:gd name="T30" fmla="*/ 1269 w 1762"/>
                    <a:gd name="T31" fmla="*/ 1001 h 2169"/>
                    <a:gd name="T32" fmla="*/ 1344 w 1762"/>
                    <a:gd name="T33" fmla="*/ 1066 h 2169"/>
                    <a:gd name="T34" fmla="*/ 1483 w 1762"/>
                    <a:gd name="T35" fmla="*/ 1019 h 2169"/>
                    <a:gd name="T36" fmla="*/ 1636 w 1762"/>
                    <a:gd name="T37" fmla="*/ 1011 h 2169"/>
                    <a:gd name="T38" fmla="*/ 1689 w 1762"/>
                    <a:gd name="T39" fmla="*/ 1081 h 2169"/>
                    <a:gd name="T40" fmla="*/ 1760 w 1762"/>
                    <a:gd name="T41" fmla="*/ 1143 h 2169"/>
                    <a:gd name="T42" fmla="*/ 1753 w 1762"/>
                    <a:gd name="T43" fmla="*/ 1248 h 2169"/>
                    <a:gd name="T44" fmla="*/ 1726 w 1762"/>
                    <a:gd name="T45" fmla="*/ 1283 h 2169"/>
                    <a:gd name="T46" fmla="*/ 1678 w 1762"/>
                    <a:gd name="T47" fmla="*/ 1301 h 2169"/>
                    <a:gd name="T48" fmla="*/ 1630 w 1762"/>
                    <a:gd name="T49" fmla="*/ 1404 h 2169"/>
                    <a:gd name="T50" fmla="*/ 1573 w 1762"/>
                    <a:gd name="T51" fmla="*/ 1398 h 2169"/>
                    <a:gd name="T52" fmla="*/ 1446 w 1762"/>
                    <a:gd name="T53" fmla="*/ 1447 h 2169"/>
                    <a:gd name="T54" fmla="*/ 1329 w 1762"/>
                    <a:gd name="T55" fmla="*/ 1433 h 2169"/>
                    <a:gd name="T56" fmla="*/ 1240 w 1762"/>
                    <a:gd name="T57" fmla="*/ 1541 h 2169"/>
                    <a:gd name="T58" fmla="*/ 1168 w 1762"/>
                    <a:gd name="T59" fmla="*/ 1622 h 2169"/>
                    <a:gd name="T60" fmla="*/ 1078 w 1762"/>
                    <a:gd name="T61" fmla="*/ 1674 h 2169"/>
                    <a:gd name="T62" fmla="*/ 1029 w 1762"/>
                    <a:gd name="T63" fmla="*/ 1791 h 2169"/>
                    <a:gd name="T64" fmla="*/ 972 w 1762"/>
                    <a:gd name="T65" fmla="*/ 1851 h 2169"/>
                    <a:gd name="T66" fmla="*/ 933 w 1762"/>
                    <a:gd name="T67" fmla="*/ 1927 h 2169"/>
                    <a:gd name="T68" fmla="*/ 845 w 1762"/>
                    <a:gd name="T69" fmla="*/ 1920 h 2169"/>
                    <a:gd name="T70" fmla="*/ 789 w 1762"/>
                    <a:gd name="T71" fmla="*/ 1903 h 2169"/>
                    <a:gd name="T72" fmla="*/ 746 w 1762"/>
                    <a:gd name="T73" fmla="*/ 2025 h 2169"/>
                    <a:gd name="T74" fmla="*/ 698 w 1762"/>
                    <a:gd name="T75" fmla="*/ 2109 h 2169"/>
                    <a:gd name="T76" fmla="*/ 650 w 1762"/>
                    <a:gd name="T77" fmla="*/ 2163 h 2169"/>
                    <a:gd name="T78" fmla="*/ 340 w 1762"/>
                    <a:gd name="T79" fmla="*/ 2146 h 2169"/>
                    <a:gd name="T80" fmla="*/ 114 w 1762"/>
                    <a:gd name="T81" fmla="*/ 2099 h 2169"/>
                    <a:gd name="T82" fmla="*/ 5 w 1762"/>
                    <a:gd name="T83" fmla="*/ 1937 h 2169"/>
                    <a:gd name="T84" fmla="*/ 23 w 1762"/>
                    <a:gd name="T85" fmla="*/ 1795 h 2169"/>
                    <a:gd name="T86" fmla="*/ 35 w 1762"/>
                    <a:gd name="T87" fmla="*/ 1681 h 2169"/>
                    <a:gd name="T88" fmla="*/ 92 w 1762"/>
                    <a:gd name="T89" fmla="*/ 1587 h 2169"/>
                    <a:gd name="T90" fmla="*/ 102 w 1762"/>
                    <a:gd name="T91" fmla="*/ 1413 h 2169"/>
                    <a:gd name="T92" fmla="*/ 148 w 1762"/>
                    <a:gd name="T93" fmla="*/ 1337 h 2169"/>
                    <a:gd name="T94" fmla="*/ 203 w 1762"/>
                    <a:gd name="T95" fmla="*/ 1208 h 2169"/>
                    <a:gd name="T96" fmla="*/ 307 w 1762"/>
                    <a:gd name="T97" fmla="*/ 1093 h 2169"/>
                    <a:gd name="T98" fmla="*/ 302 w 1762"/>
                    <a:gd name="T99" fmla="*/ 1015 h 2169"/>
                    <a:gd name="T100" fmla="*/ 287 w 1762"/>
                    <a:gd name="T101" fmla="*/ 912 h 2169"/>
                    <a:gd name="T102" fmla="*/ 257 w 1762"/>
                    <a:gd name="T103" fmla="*/ 866 h 2169"/>
                    <a:gd name="T104" fmla="*/ 186 w 1762"/>
                    <a:gd name="T105" fmla="*/ 817 h 2169"/>
                    <a:gd name="T106" fmla="*/ 147 w 1762"/>
                    <a:gd name="T107" fmla="*/ 746 h 2169"/>
                    <a:gd name="T108" fmla="*/ 111 w 1762"/>
                    <a:gd name="T109" fmla="*/ 673 h 2169"/>
                    <a:gd name="T110" fmla="*/ 124 w 1762"/>
                    <a:gd name="T111" fmla="*/ 568 h 2169"/>
                    <a:gd name="T112" fmla="*/ 249 w 1762"/>
                    <a:gd name="T113" fmla="*/ 450 h 2169"/>
                    <a:gd name="T114" fmla="*/ 333 w 1762"/>
                    <a:gd name="T115" fmla="*/ 328 h 2169"/>
                    <a:gd name="T116" fmla="*/ 401 w 1762"/>
                    <a:gd name="T117" fmla="*/ 191 h 2169"/>
                    <a:gd name="T118" fmla="*/ 431 w 1762"/>
                    <a:gd name="T119" fmla="*/ 116 h 2169"/>
                    <a:gd name="T120" fmla="*/ 604 w 1762"/>
                    <a:gd name="T121" fmla="*/ 2 h 2169"/>
                    <a:gd name="T122" fmla="*/ 741 w 1762"/>
                    <a:gd name="T123" fmla="*/ 52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2" h="2169">
                      <a:moveTo>
                        <a:pt x="847" y="27"/>
                      </a:moveTo>
                      <a:lnTo>
                        <a:pt x="847" y="84"/>
                      </a:lnTo>
                      <a:lnTo>
                        <a:pt x="847" y="88"/>
                      </a:lnTo>
                      <a:lnTo>
                        <a:pt x="848" y="94"/>
                      </a:lnTo>
                      <a:lnTo>
                        <a:pt x="850" y="98"/>
                      </a:lnTo>
                      <a:lnTo>
                        <a:pt x="853" y="103"/>
                      </a:lnTo>
                      <a:lnTo>
                        <a:pt x="856" y="107"/>
                      </a:lnTo>
                      <a:lnTo>
                        <a:pt x="859" y="110"/>
                      </a:lnTo>
                      <a:lnTo>
                        <a:pt x="863" y="112"/>
                      </a:lnTo>
                      <a:lnTo>
                        <a:pt x="869" y="113"/>
                      </a:lnTo>
                      <a:lnTo>
                        <a:pt x="873" y="112"/>
                      </a:lnTo>
                      <a:lnTo>
                        <a:pt x="878" y="109"/>
                      </a:lnTo>
                      <a:lnTo>
                        <a:pt x="884" y="104"/>
                      </a:lnTo>
                      <a:lnTo>
                        <a:pt x="889" y="99"/>
                      </a:lnTo>
                      <a:lnTo>
                        <a:pt x="895" y="95"/>
                      </a:lnTo>
                      <a:lnTo>
                        <a:pt x="900" y="90"/>
                      </a:lnTo>
                      <a:lnTo>
                        <a:pt x="904" y="88"/>
                      </a:lnTo>
                      <a:lnTo>
                        <a:pt x="908" y="88"/>
                      </a:lnTo>
                      <a:lnTo>
                        <a:pt x="909" y="97"/>
                      </a:lnTo>
                      <a:lnTo>
                        <a:pt x="911" y="104"/>
                      </a:lnTo>
                      <a:lnTo>
                        <a:pt x="914" y="111"/>
                      </a:lnTo>
                      <a:lnTo>
                        <a:pt x="918" y="115"/>
                      </a:lnTo>
                      <a:lnTo>
                        <a:pt x="923" y="120"/>
                      </a:lnTo>
                      <a:lnTo>
                        <a:pt x="929" y="123"/>
                      </a:lnTo>
                      <a:lnTo>
                        <a:pt x="936" y="126"/>
                      </a:lnTo>
                      <a:lnTo>
                        <a:pt x="944" y="128"/>
                      </a:lnTo>
                      <a:lnTo>
                        <a:pt x="952" y="130"/>
                      </a:lnTo>
                      <a:lnTo>
                        <a:pt x="960" y="134"/>
                      </a:lnTo>
                      <a:lnTo>
                        <a:pt x="966" y="138"/>
                      </a:lnTo>
                      <a:lnTo>
                        <a:pt x="970" y="143"/>
                      </a:lnTo>
                      <a:lnTo>
                        <a:pt x="979" y="155"/>
                      </a:lnTo>
                      <a:lnTo>
                        <a:pt x="987" y="170"/>
                      </a:lnTo>
                      <a:lnTo>
                        <a:pt x="991" y="179"/>
                      </a:lnTo>
                      <a:lnTo>
                        <a:pt x="996" y="184"/>
                      </a:lnTo>
                      <a:lnTo>
                        <a:pt x="1003" y="188"/>
                      </a:lnTo>
                      <a:lnTo>
                        <a:pt x="1009" y="189"/>
                      </a:lnTo>
                      <a:lnTo>
                        <a:pt x="1016" y="191"/>
                      </a:lnTo>
                      <a:lnTo>
                        <a:pt x="1022" y="192"/>
                      </a:lnTo>
                      <a:lnTo>
                        <a:pt x="1030" y="194"/>
                      </a:lnTo>
                      <a:lnTo>
                        <a:pt x="1036" y="199"/>
                      </a:lnTo>
                      <a:lnTo>
                        <a:pt x="1042" y="204"/>
                      </a:lnTo>
                      <a:lnTo>
                        <a:pt x="1046" y="208"/>
                      </a:lnTo>
                      <a:lnTo>
                        <a:pt x="1050" y="212"/>
                      </a:lnTo>
                      <a:lnTo>
                        <a:pt x="1053" y="218"/>
                      </a:lnTo>
                      <a:lnTo>
                        <a:pt x="1059" y="228"/>
                      </a:lnTo>
                      <a:lnTo>
                        <a:pt x="1064" y="238"/>
                      </a:lnTo>
                      <a:lnTo>
                        <a:pt x="1070" y="248"/>
                      </a:lnTo>
                      <a:lnTo>
                        <a:pt x="1077" y="258"/>
                      </a:lnTo>
                      <a:lnTo>
                        <a:pt x="1083" y="262"/>
                      </a:lnTo>
                      <a:lnTo>
                        <a:pt x="1088" y="268"/>
                      </a:lnTo>
                      <a:lnTo>
                        <a:pt x="1095" y="271"/>
                      </a:lnTo>
                      <a:lnTo>
                        <a:pt x="1102" y="275"/>
                      </a:lnTo>
                      <a:lnTo>
                        <a:pt x="1106" y="277"/>
                      </a:lnTo>
                      <a:lnTo>
                        <a:pt x="1110" y="280"/>
                      </a:lnTo>
                      <a:lnTo>
                        <a:pt x="1112" y="284"/>
                      </a:lnTo>
                      <a:lnTo>
                        <a:pt x="1114" y="287"/>
                      </a:lnTo>
                      <a:lnTo>
                        <a:pt x="1116" y="295"/>
                      </a:lnTo>
                      <a:lnTo>
                        <a:pt x="1116" y="301"/>
                      </a:lnTo>
                      <a:lnTo>
                        <a:pt x="1117" y="307"/>
                      </a:lnTo>
                      <a:lnTo>
                        <a:pt x="1120" y="313"/>
                      </a:lnTo>
                      <a:lnTo>
                        <a:pt x="1123" y="314"/>
                      </a:lnTo>
                      <a:lnTo>
                        <a:pt x="1126" y="315"/>
                      </a:lnTo>
                      <a:lnTo>
                        <a:pt x="1129" y="316"/>
                      </a:lnTo>
                      <a:lnTo>
                        <a:pt x="1134" y="315"/>
                      </a:lnTo>
                      <a:lnTo>
                        <a:pt x="1152" y="314"/>
                      </a:lnTo>
                      <a:lnTo>
                        <a:pt x="1165" y="315"/>
                      </a:lnTo>
                      <a:lnTo>
                        <a:pt x="1177" y="317"/>
                      </a:lnTo>
                      <a:lnTo>
                        <a:pt x="1187" y="322"/>
                      </a:lnTo>
                      <a:lnTo>
                        <a:pt x="1208" y="334"/>
                      </a:lnTo>
                      <a:lnTo>
                        <a:pt x="1233" y="352"/>
                      </a:lnTo>
                      <a:lnTo>
                        <a:pt x="1262" y="364"/>
                      </a:lnTo>
                      <a:lnTo>
                        <a:pt x="1299" y="377"/>
                      </a:lnTo>
                      <a:lnTo>
                        <a:pt x="1307" y="381"/>
                      </a:lnTo>
                      <a:lnTo>
                        <a:pt x="1316" y="385"/>
                      </a:lnTo>
                      <a:lnTo>
                        <a:pt x="1322" y="391"/>
                      </a:lnTo>
                      <a:lnTo>
                        <a:pt x="1329" y="396"/>
                      </a:lnTo>
                      <a:lnTo>
                        <a:pt x="1333" y="401"/>
                      </a:lnTo>
                      <a:lnTo>
                        <a:pt x="1338" y="408"/>
                      </a:lnTo>
                      <a:lnTo>
                        <a:pt x="1339" y="415"/>
                      </a:lnTo>
                      <a:lnTo>
                        <a:pt x="1338" y="423"/>
                      </a:lnTo>
                      <a:lnTo>
                        <a:pt x="1325" y="432"/>
                      </a:lnTo>
                      <a:lnTo>
                        <a:pt x="1315" y="439"/>
                      </a:lnTo>
                      <a:lnTo>
                        <a:pt x="1321" y="445"/>
                      </a:lnTo>
                      <a:lnTo>
                        <a:pt x="1334" y="457"/>
                      </a:lnTo>
                      <a:lnTo>
                        <a:pt x="1342" y="464"/>
                      </a:lnTo>
                      <a:lnTo>
                        <a:pt x="1348" y="472"/>
                      </a:lnTo>
                      <a:lnTo>
                        <a:pt x="1354" y="478"/>
                      </a:lnTo>
                      <a:lnTo>
                        <a:pt x="1357" y="484"/>
                      </a:lnTo>
                      <a:lnTo>
                        <a:pt x="1358" y="486"/>
                      </a:lnTo>
                      <a:lnTo>
                        <a:pt x="1358" y="488"/>
                      </a:lnTo>
                      <a:lnTo>
                        <a:pt x="1357" y="489"/>
                      </a:lnTo>
                      <a:lnTo>
                        <a:pt x="1356" y="489"/>
                      </a:lnTo>
                      <a:lnTo>
                        <a:pt x="1352" y="490"/>
                      </a:lnTo>
                      <a:lnTo>
                        <a:pt x="1347" y="490"/>
                      </a:lnTo>
                      <a:lnTo>
                        <a:pt x="1342" y="491"/>
                      </a:lnTo>
                      <a:lnTo>
                        <a:pt x="1339" y="492"/>
                      </a:lnTo>
                      <a:lnTo>
                        <a:pt x="1338" y="493"/>
                      </a:lnTo>
                      <a:lnTo>
                        <a:pt x="1336" y="495"/>
                      </a:lnTo>
                      <a:lnTo>
                        <a:pt x="1336" y="498"/>
                      </a:lnTo>
                      <a:lnTo>
                        <a:pt x="1338" y="501"/>
                      </a:lnTo>
                      <a:lnTo>
                        <a:pt x="1340" y="508"/>
                      </a:lnTo>
                      <a:lnTo>
                        <a:pt x="1341" y="515"/>
                      </a:lnTo>
                      <a:lnTo>
                        <a:pt x="1342" y="520"/>
                      </a:lnTo>
                      <a:lnTo>
                        <a:pt x="1341" y="525"/>
                      </a:lnTo>
                      <a:lnTo>
                        <a:pt x="1340" y="529"/>
                      </a:lnTo>
                      <a:lnTo>
                        <a:pt x="1338" y="532"/>
                      </a:lnTo>
                      <a:lnTo>
                        <a:pt x="1335" y="535"/>
                      </a:lnTo>
                      <a:lnTo>
                        <a:pt x="1332" y="539"/>
                      </a:lnTo>
                      <a:lnTo>
                        <a:pt x="1325" y="544"/>
                      </a:lnTo>
                      <a:lnTo>
                        <a:pt x="1316" y="549"/>
                      </a:lnTo>
                      <a:lnTo>
                        <a:pt x="1307" y="556"/>
                      </a:lnTo>
                      <a:lnTo>
                        <a:pt x="1300" y="565"/>
                      </a:lnTo>
                      <a:lnTo>
                        <a:pt x="1295" y="569"/>
                      </a:lnTo>
                      <a:lnTo>
                        <a:pt x="1291" y="572"/>
                      </a:lnTo>
                      <a:lnTo>
                        <a:pt x="1287" y="573"/>
                      </a:lnTo>
                      <a:lnTo>
                        <a:pt x="1282" y="574"/>
                      </a:lnTo>
                      <a:lnTo>
                        <a:pt x="1278" y="574"/>
                      </a:lnTo>
                      <a:lnTo>
                        <a:pt x="1274" y="575"/>
                      </a:lnTo>
                      <a:lnTo>
                        <a:pt x="1269" y="576"/>
                      </a:lnTo>
                      <a:lnTo>
                        <a:pt x="1266" y="580"/>
                      </a:lnTo>
                      <a:lnTo>
                        <a:pt x="1258" y="586"/>
                      </a:lnTo>
                      <a:lnTo>
                        <a:pt x="1250" y="590"/>
                      </a:lnTo>
                      <a:lnTo>
                        <a:pt x="1242" y="593"/>
                      </a:lnTo>
                      <a:lnTo>
                        <a:pt x="1236" y="593"/>
                      </a:lnTo>
                      <a:lnTo>
                        <a:pt x="1228" y="593"/>
                      </a:lnTo>
                      <a:lnTo>
                        <a:pt x="1221" y="592"/>
                      </a:lnTo>
                      <a:lnTo>
                        <a:pt x="1212" y="592"/>
                      </a:lnTo>
                      <a:lnTo>
                        <a:pt x="1203" y="594"/>
                      </a:lnTo>
                      <a:lnTo>
                        <a:pt x="1194" y="596"/>
                      </a:lnTo>
                      <a:lnTo>
                        <a:pt x="1186" y="598"/>
                      </a:lnTo>
                      <a:lnTo>
                        <a:pt x="1181" y="600"/>
                      </a:lnTo>
                      <a:lnTo>
                        <a:pt x="1176" y="603"/>
                      </a:lnTo>
                      <a:lnTo>
                        <a:pt x="1172" y="606"/>
                      </a:lnTo>
                      <a:lnTo>
                        <a:pt x="1170" y="609"/>
                      </a:lnTo>
                      <a:lnTo>
                        <a:pt x="1168" y="612"/>
                      </a:lnTo>
                      <a:lnTo>
                        <a:pt x="1167" y="616"/>
                      </a:lnTo>
                      <a:lnTo>
                        <a:pt x="1169" y="635"/>
                      </a:lnTo>
                      <a:lnTo>
                        <a:pt x="1174" y="661"/>
                      </a:lnTo>
                      <a:lnTo>
                        <a:pt x="1176" y="667"/>
                      </a:lnTo>
                      <a:lnTo>
                        <a:pt x="1178" y="674"/>
                      </a:lnTo>
                      <a:lnTo>
                        <a:pt x="1181" y="678"/>
                      </a:lnTo>
                      <a:lnTo>
                        <a:pt x="1184" y="682"/>
                      </a:lnTo>
                      <a:lnTo>
                        <a:pt x="1192" y="690"/>
                      </a:lnTo>
                      <a:lnTo>
                        <a:pt x="1199" y="696"/>
                      </a:lnTo>
                      <a:lnTo>
                        <a:pt x="1204" y="700"/>
                      </a:lnTo>
                      <a:lnTo>
                        <a:pt x="1206" y="703"/>
                      </a:lnTo>
                      <a:lnTo>
                        <a:pt x="1208" y="706"/>
                      </a:lnTo>
                      <a:lnTo>
                        <a:pt x="1210" y="711"/>
                      </a:lnTo>
                      <a:lnTo>
                        <a:pt x="1210" y="716"/>
                      </a:lnTo>
                      <a:lnTo>
                        <a:pt x="1209" y="722"/>
                      </a:lnTo>
                      <a:lnTo>
                        <a:pt x="1207" y="730"/>
                      </a:lnTo>
                      <a:lnTo>
                        <a:pt x="1204" y="737"/>
                      </a:lnTo>
                      <a:lnTo>
                        <a:pt x="1201" y="747"/>
                      </a:lnTo>
                      <a:lnTo>
                        <a:pt x="1198" y="759"/>
                      </a:lnTo>
                      <a:lnTo>
                        <a:pt x="1196" y="771"/>
                      </a:lnTo>
                      <a:lnTo>
                        <a:pt x="1196" y="779"/>
                      </a:lnTo>
                      <a:lnTo>
                        <a:pt x="1199" y="789"/>
                      </a:lnTo>
                      <a:lnTo>
                        <a:pt x="1200" y="792"/>
                      </a:lnTo>
                      <a:lnTo>
                        <a:pt x="1199" y="793"/>
                      </a:lnTo>
                      <a:lnTo>
                        <a:pt x="1194" y="801"/>
                      </a:lnTo>
                      <a:lnTo>
                        <a:pt x="1194" y="802"/>
                      </a:lnTo>
                      <a:lnTo>
                        <a:pt x="1194" y="804"/>
                      </a:lnTo>
                      <a:lnTo>
                        <a:pt x="1196" y="805"/>
                      </a:lnTo>
                      <a:lnTo>
                        <a:pt x="1198" y="808"/>
                      </a:lnTo>
                      <a:lnTo>
                        <a:pt x="1200" y="809"/>
                      </a:lnTo>
                      <a:lnTo>
                        <a:pt x="1201" y="811"/>
                      </a:lnTo>
                      <a:lnTo>
                        <a:pt x="1201" y="813"/>
                      </a:lnTo>
                      <a:lnTo>
                        <a:pt x="1201" y="816"/>
                      </a:lnTo>
                      <a:lnTo>
                        <a:pt x="1199" y="823"/>
                      </a:lnTo>
                      <a:lnTo>
                        <a:pt x="1199" y="828"/>
                      </a:lnTo>
                      <a:lnTo>
                        <a:pt x="1200" y="835"/>
                      </a:lnTo>
                      <a:lnTo>
                        <a:pt x="1204" y="841"/>
                      </a:lnTo>
                      <a:lnTo>
                        <a:pt x="1211" y="853"/>
                      </a:lnTo>
                      <a:lnTo>
                        <a:pt x="1219" y="864"/>
                      </a:lnTo>
                      <a:lnTo>
                        <a:pt x="1222" y="869"/>
                      </a:lnTo>
                      <a:lnTo>
                        <a:pt x="1224" y="874"/>
                      </a:lnTo>
                      <a:lnTo>
                        <a:pt x="1225" y="881"/>
                      </a:lnTo>
                      <a:lnTo>
                        <a:pt x="1225" y="887"/>
                      </a:lnTo>
                      <a:lnTo>
                        <a:pt x="1224" y="900"/>
                      </a:lnTo>
                      <a:lnTo>
                        <a:pt x="1222" y="914"/>
                      </a:lnTo>
                      <a:lnTo>
                        <a:pt x="1220" y="928"/>
                      </a:lnTo>
                      <a:lnTo>
                        <a:pt x="1218" y="944"/>
                      </a:lnTo>
                      <a:lnTo>
                        <a:pt x="1218" y="950"/>
                      </a:lnTo>
                      <a:lnTo>
                        <a:pt x="1219" y="958"/>
                      </a:lnTo>
                      <a:lnTo>
                        <a:pt x="1220" y="964"/>
                      </a:lnTo>
                      <a:lnTo>
                        <a:pt x="1222" y="971"/>
                      </a:lnTo>
                      <a:lnTo>
                        <a:pt x="1225" y="978"/>
                      </a:lnTo>
                      <a:lnTo>
                        <a:pt x="1230" y="984"/>
                      </a:lnTo>
                      <a:lnTo>
                        <a:pt x="1235" y="988"/>
                      </a:lnTo>
                      <a:lnTo>
                        <a:pt x="1241" y="991"/>
                      </a:lnTo>
                      <a:lnTo>
                        <a:pt x="1254" y="997"/>
                      </a:lnTo>
                      <a:lnTo>
                        <a:pt x="1269" y="1001"/>
                      </a:lnTo>
                      <a:lnTo>
                        <a:pt x="1278" y="1005"/>
                      </a:lnTo>
                      <a:lnTo>
                        <a:pt x="1286" y="1009"/>
                      </a:lnTo>
                      <a:lnTo>
                        <a:pt x="1292" y="1014"/>
                      </a:lnTo>
                      <a:lnTo>
                        <a:pt x="1299" y="1019"/>
                      </a:lnTo>
                      <a:lnTo>
                        <a:pt x="1305" y="1025"/>
                      </a:lnTo>
                      <a:lnTo>
                        <a:pt x="1312" y="1031"/>
                      </a:lnTo>
                      <a:lnTo>
                        <a:pt x="1317" y="1039"/>
                      </a:lnTo>
                      <a:lnTo>
                        <a:pt x="1322" y="1045"/>
                      </a:lnTo>
                      <a:lnTo>
                        <a:pt x="1328" y="1048"/>
                      </a:lnTo>
                      <a:lnTo>
                        <a:pt x="1333" y="1054"/>
                      </a:lnTo>
                      <a:lnTo>
                        <a:pt x="1339" y="1059"/>
                      </a:lnTo>
                      <a:lnTo>
                        <a:pt x="1344" y="1066"/>
                      </a:lnTo>
                      <a:lnTo>
                        <a:pt x="1349" y="1072"/>
                      </a:lnTo>
                      <a:lnTo>
                        <a:pt x="1355" y="1076"/>
                      </a:lnTo>
                      <a:lnTo>
                        <a:pt x="1357" y="1078"/>
                      </a:lnTo>
                      <a:lnTo>
                        <a:pt x="1360" y="1079"/>
                      </a:lnTo>
                      <a:lnTo>
                        <a:pt x="1363" y="1079"/>
                      </a:lnTo>
                      <a:lnTo>
                        <a:pt x="1367" y="1079"/>
                      </a:lnTo>
                      <a:lnTo>
                        <a:pt x="1386" y="1071"/>
                      </a:lnTo>
                      <a:lnTo>
                        <a:pt x="1407" y="1062"/>
                      </a:lnTo>
                      <a:lnTo>
                        <a:pt x="1425" y="1052"/>
                      </a:lnTo>
                      <a:lnTo>
                        <a:pt x="1444" y="1041"/>
                      </a:lnTo>
                      <a:lnTo>
                        <a:pt x="1464" y="1030"/>
                      </a:lnTo>
                      <a:lnTo>
                        <a:pt x="1483" y="1019"/>
                      </a:lnTo>
                      <a:lnTo>
                        <a:pt x="1503" y="1009"/>
                      </a:lnTo>
                      <a:lnTo>
                        <a:pt x="1522" y="1000"/>
                      </a:lnTo>
                      <a:lnTo>
                        <a:pt x="1542" y="993"/>
                      </a:lnTo>
                      <a:lnTo>
                        <a:pt x="1570" y="985"/>
                      </a:lnTo>
                      <a:lnTo>
                        <a:pt x="1585" y="982"/>
                      </a:lnTo>
                      <a:lnTo>
                        <a:pt x="1598" y="981"/>
                      </a:lnTo>
                      <a:lnTo>
                        <a:pt x="1603" y="981"/>
                      </a:lnTo>
                      <a:lnTo>
                        <a:pt x="1609" y="982"/>
                      </a:lnTo>
                      <a:lnTo>
                        <a:pt x="1612" y="985"/>
                      </a:lnTo>
                      <a:lnTo>
                        <a:pt x="1615" y="987"/>
                      </a:lnTo>
                      <a:lnTo>
                        <a:pt x="1625" y="1000"/>
                      </a:lnTo>
                      <a:lnTo>
                        <a:pt x="1636" y="1011"/>
                      </a:lnTo>
                      <a:lnTo>
                        <a:pt x="1645" y="1020"/>
                      </a:lnTo>
                      <a:lnTo>
                        <a:pt x="1656" y="1032"/>
                      </a:lnTo>
                      <a:lnTo>
                        <a:pt x="1659" y="1036"/>
                      </a:lnTo>
                      <a:lnTo>
                        <a:pt x="1662" y="1042"/>
                      </a:lnTo>
                      <a:lnTo>
                        <a:pt x="1663" y="1047"/>
                      </a:lnTo>
                      <a:lnTo>
                        <a:pt x="1663" y="1053"/>
                      </a:lnTo>
                      <a:lnTo>
                        <a:pt x="1664" y="1058"/>
                      </a:lnTo>
                      <a:lnTo>
                        <a:pt x="1665" y="1063"/>
                      </a:lnTo>
                      <a:lnTo>
                        <a:pt x="1667" y="1068"/>
                      </a:lnTo>
                      <a:lnTo>
                        <a:pt x="1671" y="1071"/>
                      </a:lnTo>
                      <a:lnTo>
                        <a:pt x="1680" y="1076"/>
                      </a:lnTo>
                      <a:lnTo>
                        <a:pt x="1689" y="1081"/>
                      </a:lnTo>
                      <a:lnTo>
                        <a:pt x="1699" y="1084"/>
                      </a:lnTo>
                      <a:lnTo>
                        <a:pt x="1709" y="1086"/>
                      </a:lnTo>
                      <a:lnTo>
                        <a:pt x="1719" y="1089"/>
                      </a:lnTo>
                      <a:lnTo>
                        <a:pt x="1729" y="1094"/>
                      </a:lnTo>
                      <a:lnTo>
                        <a:pt x="1733" y="1096"/>
                      </a:lnTo>
                      <a:lnTo>
                        <a:pt x="1737" y="1098"/>
                      </a:lnTo>
                      <a:lnTo>
                        <a:pt x="1741" y="1102"/>
                      </a:lnTo>
                      <a:lnTo>
                        <a:pt x="1745" y="1106"/>
                      </a:lnTo>
                      <a:lnTo>
                        <a:pt x="1752" y="1115"/>
                      </a:lnTo>
                      <a:lnTo>
                        <a:pt x="1757" y="1125"/>
                      </a:lnTo>
                      <a:lnTo>
                        <a:pt x="1759" y="1134"/>
                      </a:lnTo>
                      <a:lnTo>
                        <a:pt x="1760" y="1143"/>
                      </a:lnTo>
                      <a:lnTo>
                        <a:pt x="1760" y="1153"/>
                      </a:lnTo>
                      <a:lnTo>
                        <a:pt x="1759" y="1164"/>
                      </a:lnTo>
                      <a:lnTo>
                        <a:pt x="1757" y="1175"/>
                      </a:lnTo>
                      <a:lnTo>
                        <a:pt x="1754" y="1186"/>
                      </a:lnTo>
                      <a:lnTo>
                        <a:pt x="1762" y="1208"/>
                      </a:lnTo>
                      <a:lnTo>
                        <a:pt x="1762" y="1208"/>
                      </a:lnTo>
                      <a:lnTo>
                        <a:pt x="1757" y="1221"/>
                      </a:lnTo>
                      <a:lnTo>
                        <a:pt x="1758" y="1229"/>
                      </a:lnTo>
                      <a:lnTo>
                        <a:pt x="1758" y="1237"/>
                      </a:lnTo>
                      <a:lnTo>
                        <a:pt x="1758" y="1242"/>
                      </a:lnTo>
                      <a:lnTo>
                        <a:pt x="1756" y="1245"/>
                      </a:lnTo>
                      <a:lnTo>
                        <a:pt x="1753" y="1248"/>
                      </a:lnTo>
                      <a:lnTo>
                        <a:pt x="1750" y="1249"/>
                      </a:lnTo>
                      <a:lnTo>
                        <a:pt x="1741" y="1251"/>
                      </a:lnTo>
                      <a:lnTo>
                        <a:pt x="1734" y="1252"/>
                      </a:lnTo>
                      <a:lnTo>
                        <a:pt x="1731" y="1254"/>
                      </a:lnTo>
                      <a:lnTo>
                        <a:pt x="1726" y="1256"/>
                      </a:lnTo>
                      <a:lnTo>
                        <a:pt x="1724" y="1258"/>
                      </a:lnTo>
                      <a:lnTo>
                        <a:pt x="1721" y="1262"/>
                      </a:lnTo>
                      <a:lnTo>
                        <a:pt x="1720" y="1264"/>
                      </a:lnTo>
                      <a:lnTo>
                        <a:pt x="1720" y="1269"/>
                      </a:lnTo>
                      <a:lnTo>
                        <a:pt x="1721" y="1272"/>
                      </a:lnTo>
                      <a:lnTo>
                        <a:pt x="1722" y="1275"/>
                      </a:lnTo>
                      <a:lnTo>
                        <a:pt x="1726" y="1283"/>
                      </a:lnTo>
                      <a:lnTo>
                        <a:pt x="1730" y="1288"/>
                      </a:lnTo>
                      <a:lnTo>
                        <a:pt x="1730" y="1288"/>
                      </a:lnTo>
                      <a:lnTo>
                        <a:pt x="1720" y="1288"/>
                      </a:lnTo>
                      <a:lnTo>
                        <a:pt x="1710" y="1289"/>
                      </a:lnTo>
                      <a:lnTo>
                        <a:pt x="1700" y="1290"/>
                      </a:lnTo>
                      <a:lnTo>
                        <a:pt x="1692" y="1291"/>
                      </a:lnTo>
                      <a:lnTo>
                        <a:pt x="1686" y="1291"/>
                      </a:lnTo>
                      <a:lnTo>
                        <a:pt x="1682" y="1292"/>
                      </a:lnTo>
                      <a:lnTo>
                        <a:pt x="1680" y="1294"/>
                      </a:lnTo>
                      <a:lnTo>
                        <a:pt x="1678" y="1296"/>
                      </a:lnTo>
                      <a:lnTo>
                        <a:pt x="1678" y="1298"/>
                      </a:lnTo>
                      <a:lnTo>
                        <a:pt x="1678" y="1301"/>
                      </a:lnTo>
                      <a:lnTo>
                        <a:pt x="1679" y="1305"/>
                      </a:lnTo>
                      <a:lnTo>
                        <a:pt x="1680" y="1310"/>
                      </a:lnTo>
                      <a:lnTo>
                        <a:pt x="1681" y="1314"/>
                      </a:lnTo>
                      <a:lnTo>
                        <a:pt x="1681" y="1318"/>
                      </a:lnTo>
                      <a:lnTo>
                        <a:pt x="1680" y="1323"/>
                      </a:lnTo>
                      <a:lnTo>
                        <a:pt x="1679" y="1328"/>
                      </a:lnTo>
                      <a:lnTo>
                        <a:pt x="1676" y="1337"/>
                      </a:lnTo>
                      <a:lnTo>
                        <a:pt x="1670" y="1348"/>
                      </a:lnTo>
                      <a:lnTo>
                        <a:pt x="1657" y="1366"/>
                      </a:lnTo>
                      <a:lnTo>
                        <a:pt x="1646" y="1382"/>
                      </a:lnTo>
                      <a:lnTo>
                        <a:pt x="1640" y="1393"/>
                      </a:lnTo>
                      <a:lnTo>
                        <a:pt x="1630" y="1404"/>
                      </a:lnTo>
                      <a:lnTo>
                        <a:pt x="1626" y="1408"/>
                      </a:lnTo>
                      <a:lnTo>
                        <a:pt x="1619" y="1411"/>
                      </a:lnTo>
                      <a:lnTo>
                        <a:pt x="1617" y="1412"/>
                      </a:lnTo>
                      <a:lnTo>
                        <a:pt x="1614" y="1412"/>
                      </a:lnTo>
                      <a:lnTo>
                        <a:pt x="1611" y="1412"/>
                      </a:lnTo>
                      <a:lnTo>
                        <a:pt x="1608" y="1411"/>
                      </a:lnTo>
                      <a:lnTo>
                        <a:pt x="1599" y="1402"/>
                      </a:lnTo>
                      <a:lnTo>
                        <a:pt x="1591" y="1393"/>
                      </a:lnTo>
                      <a:lnTo>
                        <a:pt x="1586" y="1392"/>
                      </a:lnTo>
                      <a:lnTo>
                        <a:pt x="1582" y="1393"/>
                      </a:lnTo>
                      <a:lnTo>
                        <a:pt x="1577" y="1395"/>
                      </a:lnTo>
                      <a:lnTo>
                        <a:pt x="1573" y="1398"/>
                      </a:lnTo>
                      <a:lnTo>
                        <a:pt x="1567" y="1405"/>
                      </a:lnTo>
                      <a:lnTo>
                        <a:pt x="1559" y="1409"/>
                      </a:lnTo>
                      <a:lnTo>
                        <a:pt x="1530" y="1425"/>
                      </a:lnTo>
                      <a:lnTo>
                        <a:pt x="1505" y="1441"/>
                      </a:lnTo>
                      <a:lnTo>
                        <a:pt x="1498" y="1445"/>
                      </a:lnTo>
                      <a:lnTo>
                        <a:pt x="1492" y="1447"/>
                      </a:lnTo>
                      <a:lnTo>
                        <a:pt x="1486" y="1449"/>
                      </a:lnTo>
                      <a:lnTo>
                        <a:pt x="1478" y="1450"/>
                      </a:lnTo>
                      <a:lnTo>
                        <a:pt x="1470" y="1451"/>
                      </a:lnTo>
                      <a:lnTo>
                        <a:pt x="1463" y="1450"/>
                      </a:lnTo>
                      <a:lnTo>
                        <a:pt x="1454" y="1449"/>
                      </a:lnTo>
                      <a:lnTo>
                        <a:pt x="1446" y="1447"/>
                      </a:lnTo>
                      <a:lnTo>
                        <a:pt x="1433" y="1444"/>
                      </a:lnTo>
                      <a:lnTo>
                        <a:pt x="1420" y="1444"/>
                      </a:lnTo>
                      <a:lnTo>
                        <a:pt x="1407" y="1445"/>
                      </a:lnTo>
                      <a:lnTo>
                        <a:pt x="1394" y="1446"/>
                      </a:lnTo>
                      <a:lnTo>
                        <a:pt x="1381" y="1448"/>
                      </a:lnTo>
                      <a:lnTo>
                        <a:pt x="1370" y="1448"/>
                      </a:lnTo>
                      <a:lnTo>
                        <a:pt x="1365" y="1448"/>
                      </a:lnTo>
                      <a:lnTo>
                        <a:pt x="1359" y="1448"/>
                      </a:lnTo>
                      <a:lnTo>
                        <a:pt x="1354" y="1447"/>
                      </a:lnTo>
                      <a:lnTo>
                        <a:pt x="1349" y="1445"/>
                      </a:lnTo>
                      <a:lnTo>
                        <a:pt x="1340" y="1438"/>
                      </a:lnTo>
                      <a:lnTo>
                        <a:pt x="1329" y="1433"/>
                      </a:lnTo>
                      <a:lnTo>
                        <a:pt x="1325" y="1432"/>
                      </a:lnTo>
                      <a:lnTo>
                        <a:pt x="1320" y="1432"/>
                      </a:lnTo>
                      <a:lnTo>
                        <a:pt x="1317" y="1433"/>
                      </a:lnTo>
                      <a:lnTo>
                        <a:pt x="1315" y="1434"/>
                      </a:lnTo>
                      <a:lnTo>
                        <a:pt x="1313" y="1436"/>
                      </a:lnTo>
                      <a:lnTo>
                        <a:pt x="1311" y="1439"/>
                      </a:lnTo>
                      <a:lnTo>
                        <a:pt x="1269" y="1514"/>
                      </a:lnTo>
                      <a:lnTo>
                        <a:pt x="1265" y="1520"/>
                      </a:lnTo>
                      <a:lnTo>
                        <a:pt x="1261" y="1525"/>
                      </a:lnTo>
                      <a:lnTo>
                        <a:pt x="1257" y="1530"/>
                      </a:lnTo>
                      <a:lnTo>
                        <a:pt x="1251" y="1533"/>
                      </a:lnTo>
                      <a:lnTo>
                        <a:pt x="1240" y="1541"/>
                      </a:lnTo>
                      <a:lnTo>
                        <a:pt x="1230" y="1546"/>
                      </a:lnTo>
                      <a:lnTo>
                        <a:pt x="1218" y="1553"/>
                      </a:lnTo>
                      <a:lnTo>
                        <a:pt x="1208" y="1560"/>
                      </a:lnTo>
                      <a:lnTo>
                        <a:pt x="1204" y="1565"/>
                      </a:lnTo>
                      <a:lnTo>
                        <a:pt x="1199" y="1569"/>
                      </a:lnTo>
                      <a:lnTo>
                        <a:pt x="1195" y="1575"/>
                      </a:lnTo>
                      <a:lnTo>
                        <a:pt x="1192" y="1582"/>
                      </a:lnTo>
                      <a:lnTo>
                        <a:pt x="1187" y="1591"/>
                      </a:lnTo>
                      <a:lnTo>
                        <a:pt x="1183" y="1599"/>
                      </a:lnTo>
                      <a:lnTo>
                        <a:pt x="1179" y="1608"/>
                      </a:lnTo>
                      <a:lnTo>
                        <a:pt x="1173" y="1615"/>
                      </a:lnTo>
                      <a:lnTo>
                        <a:pt x="1168" y="1622"/>
                      </a:lnTo>
                      <a:lnTo>
                        <a:pt x="1161" y="1628"/>
                      </a:lnTo>
                      <a:lnTo>
                        <a:pt x="1155" y="1635"/>
                      </a:lnTo>
                      <a:lnTo>
                        <a:pt x="1147" y="1640"/>
                      </a:lnTo>
                      <a:lnTo>
                        <a:pt x="1141" y="1646"/>
                      </a:lnTo>
                      <a:lnTo>
                        <a:pt x="1133" y="1650"/>
                      </a:lnTo>
                      <a:lnTo>
                        <a:pt x="1125" y="1653"/>
                      </a:lnTo>
                      <a:lnTo>
                        <a:pt x="1116" y="1656"/>
                      </a:lnTo>
                      <a:lnTo>
                        <a:pt x="1107" y="1660"/>
                      </a:lnTo>
                      <a:lnTo>
                        <a:pt x="1099" y="1661"/>
                      </a:lnTo>
                      <a:lnTo>
                        <a:pt x="1089" y="1662"/>
                      </a:lnTo>
                      <a:lnTo>
                        <a:pt x="1079" y="1663"/>
                      </a:lnTo>
                      <a:lnTo>
                        <a:pt x="1078" y="1674"/>
                      </a:lnTo>
                      <a:lnTo>
                        <a:pt x="1078" y="1688"/>
                      </a:lnTo>
                      <a:lnTo>
                        <a:pt x="1079" y="1702"/>
                      </a:lnTo>
                      <a:lnTo>
                        <a:pt x="1082" y="1714"/>
                      </a:lnTo>
                      <a:lnTo>
                        <a:pt x="1078" y="1726"/>
                      </a:lnTo>
                      <a:lnTo>
                        <a:pt x="1072" y="1740"/>
                      </a:lnTo>
                      <a:lnTo>
                        <a:pt x="1065" y="1753"/>
                      </a:lnTo>
                      <a:lnTo>
                        <a:pt x="1056" y="1767"/>
                      </a:lnTo>
                      <a:lnTo>
                        <a:pt x="1051" y="1772"/>
                      </a:lnTo>
                      <a:lnTo>
                        <a:pt x="1046" y="1777"/>
                      </a:lnTo>
                      <a:lnTo>
                        <a:pt x="1041" y="1783"/>
                      </a:lnTo>
                      <a:lnTo>
                        <a:pt x="1034" y="1787"/>
                      </a:lnTo>
                      <a:lnTo>
                        <a:pt x="1029" y="1791"/>
                      </a:lnTo>
                      <a:lnTo>
                        <a:pt x="1022" y="1794"/>
                      </a:lnTo>
                      <a:lnTo>
                        <a:pt x="1016" y="1796"/>
                      </a:lnTo>
                      <a:lnTo>
                        <a:pt x="1009" y="1797"/>
                      </a:lnTo>
                      <a:lnTo>
                        <a:pt x="1001" y="1798"/>
                      </a:lnTo>
                      <a:lnTo>
                        <a:pt x="994" y="1799"/>
                      </a:lnTo>
                      <a:lnTo>
                        <a:pt x="989" y="1802"/>
                      </a:lnTo>
                      <a:lnTo>
                        <a:pt x="983" y="1805"/>
                      </a:lnTo>
                      <a:lnTo>
                        <a:pt x="980" y="1810"/>
                      </a:lnTo>
                      <a:lnTo>
                        <a:pt x="978" y="1814"/>
                      </a:lnTo>
                      <a:lnTo>
                        <a:pt x="976" y="1819"/>
                      </a:lnTo>
                      <a:lnTo>
                        <a:pt x="975" y="1826"/>
                      </a:lnTo>
                      <a:lnTo>
                        <a:pt x="972" y="1851"/>
                      </a:lnTo>
                      <a:lnTo>
                        <a:pt x="969" y="1877"/>
                      </a:lnTo>
                      <a:lnTo>
                        <a:pt x="967" y="1883"/>
                      </a:lnTo>
                      <a:lnTo>
                        <a:pt x="964" y="1889"/>
                      </a:lnTo>
                      <a:lnTo>
                        <a:pt x="960" y="1893"/>
                      </a:lnTo>
                      <a:lnTo>
                        <a:pt x="955" y="1898"/>
                      </a:lnTo>
                      <a:lnTo>
                        <a:pt x="950" y="1903"/>
                      </a:lnTo>
                      <a:lnTo>
                        <a:pt x="945" y="1907"/>
                      </a:lnTo>
                      <a:lnTo>
                        <a:pt x="942" y="1913"/>
                      </a:lnTo>
                      <a:lnTo>
                        <a:pt x="939" y="1920"/>
                      </a:lnTo>
                      <a:lnTo>
                        <a:pt x="938" y="1923"/>
                      </a:lnTo>
                      <a:lnTo>
                        <a:pt x="936" y="1925"/>
                      </a:lnTo>
                      <a:lnTo>
                        <a:pt x="933" y="1927"/>
                      </a:lnTo>
                      <a:lnTo>
                        <a:pt x="929" y="1929"/>
                      </a:lnTo>
                      <a:lnTo>
                        <a:pt x="921" y="1930"/>
                      </a:lnTo>
                      <a:lnTo>
                        <a:pt x="912" y="1929"/>
                      </a:lnTo>
                      <a:lnTo>
                        <a:pt x="901" y="1925"/>
                      </a:lnTo>
                      <a:lnTo>
                        <a:pt x="891" y="1922"/>
                      </a:lnTo>
                      <a:lnTo>
                        <a:pt x="883" y="1919"/>
                      </a:lnTo>
                      <a:lnTo>
                        <a:pt x="875" y="1916"/>
                      </a:lnTo>
                      <a:lnTo>
                        <a:pt x="869" y="1912"/>
                      </a:lnTo>
                      <a:lnTo>
                        <a:pt x="862" y="1911"/>
                      </a:lnTo>
                      <a:lnTo>
                        <a:pt x="857" y="1912"/>
                      </a:lnTo>
                      <a:lnTo>
                        <a:pt x="853" y="1915"/>
                      </a:lnTo>
                      <a:lnTo>
                        <a:pt x="845" y="1920"/>
                      </a:lnTo>
                      <a:lnTo>
                        <a:pt x="840" y="1927"/>
                      </a:lnTo>
                      <a:lnTo>
                        <a:pt x="836" y="1930"/>
                      </a:lnTo>
                      <a:lnTo>
                        <a:pt x="833" y="1932"/>
                      </a:lnTo>
                      <a:lnTo>
                        <a:pt x="829" y="1933"/>
                      </a:lnTo>
                      <a:lnTo>
                        <a:pt x="824" y="1933"/>
                      </a:lnTo>
                      <a:lnTo>
                        <a:pt x="819" y="1930"/>
                      </a:lnTo>
                      <a:lnTo>
                        <a:pt x="813" y="1925"/>
                      </a:lnTo>
                      <a:lnTo>
                        <a:pt x="805" y="1918"/>
                      </a:lnTo>
                      <a:lnTo>
                        <a:pt x="796" y="1907"/>
                      </a:lnTo>
                      <a:lnTo>
                        <a:pt x="794" y="1905"/>
                      </a:lnTo>
                      <a:lnTo>
                        <a:pt x="792" y="1904"/>
                      </a:lnTo>
                      <a:lnTo>
                        <a:pt x="789" y="1903"/>
                      </a:lnTo>
                      <a:lnTo>
                        <a:pt x="787" y="1903"/>
                      </a:lnTo>
                      <a:lnTo>
                        <a:pt x="782" y="1905"/>
                      </a:lnTo>
                      <a:lnTo>
                        <a:pt x="778" y="1909"/>
                      </a:lnTo>
                      <a:lnTo>
                        <a:pt x="774" y="1915"/>
                      </a:lnTo>
                      <a:lnTo>
                        <a:pt x="770" y="1923"/>
                      </a:lnTo>
                      <a:lnTo>
                        <a:pt x="766" y="1932"/>
                      </a:lnTo>
                      <a:lnTo>
                        <a:pt x="762" y="1942"/>
                      </a:lnTo>
                      <a:lnTo>
                        <a:pt x="755" y="1962"/>
                      </a:lnTo>
                      <a:lnTo>
                        <a:pt x="750" y="1983"/>
                      </a:lnTo>
                      <a:lnTo>
                        <a:pt x="747" y="2000"/>
                      </a:lnTo>
                      <a:lnTo>
                        <a:pt x="745" y="2012"/>
                      </a:lnTo>
                      <a:lnTo>
                        <a:pt x="746" y="2025"/>
                      </a:lnTo>
                      <a:lnTo>
                        <a:pt x="746" y="2037"/>
                      </a:lnTo>
                      <a:lnTo>
                        <a:pt x="746" y="2043"/>
                      </a:lnTo>
                      <a:lnTo>
                        <a:pt x="743" y="2048"/>
                      </a:lnTo>
                      <a:lnTo>
                        <a:pt x="740" y="2054"/>
                      </a:lnTo>
                      <a:lnTo>
                        <a:pt x="734" y="2059"/>
                      </a:lnTo>
                      <a:lnTo>
                        <a:pt x="724" y="2067"/>
                      </a:lnTo>
                      <a:lnTo>
                        <a:pt x="712" y="2075"/>
                      </a:lnTo>
                      <a:lnTo>
                        <a:pt x="707" y="2081"/>
                      </a:lnTo>
                      <a:lnTo>
                        <a:pt x="702" y="2086"/>
                      </a:lnTo>
                      <a:lnTo>
                        <a:pt x="699" y="2092"/>
                      </a:lnTo>
                      <a:lnTo>
                        <a:pt x="698" y="2097"/>
                      </a:lnTo>
                      <a:lnTo>
                        <a:pt x="698" y="2109"/>
                      </a:lnTo>
                      <a:lnTo>
                        <a:pt x="698" y="2123"/>
                      </a:lnTo>
                      <a:lnTo>
                        <a:pt x="697" y="2136"/>
                      </a:lnTo>
                      <a:lnTo>
                        <a:pt x="694" y="2150"/>
                      </a:lnTo>
                      <a:lnTo>
                        <a:pt x="693" y="2155"/>
                      </a:lnTo>
                      <a:lnTo>
                        <a:pt x="689" y="2160"/>
                      </a:lnTo>
                      <a:lnTo>
                        <a:pt x="686" y="2164"/>
                      </a:lnTo>
                      <a:lnTo>
                        <a:pt x="682" y="2167"/>
                      </a:lnTo>
                      <a:lnTo>
                        <a:pt x="678" y="2169"/>
                      </a:lnTo>
                      <a:lnTo>
                        <a:pt x="672" y="2169"/>
                      </a:lnTo>
                      <a:lnTo>
                        <a:pt x="665" y="2168"/>
                      </a:lnTo>
                      <a:lnTo>
                        <a:pt x="657" y="2165"/>
                      </a:lnTo>
                      <a:lnTo>
                        <a:pt x="650" y="2163"/>
                      </a:lnTo>
                      <a:lnTo>
                        <a:pt x="641" y="2161"/>
                      </a:lnTo>
                      <a:lnTo>
                        <a:pt x="632" y="2161"/>
                      </a:lnTo>
                      <a:lnTo>
                        <a:pt x="624" y="2160"/>
                      </a:lnTo>
                      <a:lnTo>
                        <a:pt x="592" y="2162"/>
                      </a:lnTo>
                      <a:lnTo>
                        <a:pt x="560" y="2162"/>
                      </a:lnTo>
                      <a:lnTo>
                        <a:pt x="527" y="2161"/>
                      </a:lnTo>
                      <a:lnTo>
                        <a:pt x="494" y="2159"/>
                      </a:lnTo>
                      <a:lnTo>
                        <a:pt x="462" y="2155"/>
                      </a:lnTo>
                      <a:lnTo>
                        <a:pt x="428" y="2152"/>
                      </a:lnTo>
                      <a:lnTo>
                        <a:pt x="396" y="2150"/>
                      </a:lnTo>
                      <a:lnTo>
                        <a:pt x="364" y="2147"/>
                      </a:lnTo>
                      <a:lnTo>
                        <a:pt x="340" y="2146"/>
                      </a:lnTo>
                      <a:lnTo>
                        <a:pt x="313" y="2146"/>
                      </a:lnTo>
                      <a:lnTo>
                        <a:pt x="284" y="2147"/>
                      </a:lnTo>
                      <a:lnTo>
                        <a:pt x="256" y="2148"/>
                      </a:lnTo>
                      <a:lnTo>
                        <a:pt x="227" y="2148"/>
                      </a:lnTo>
                      <a:lnTo>
                        <a:pt x="200" y="2147"/>
                      </a:lnTo>
                      <a:lnTo>
                        <a:pt x="187" y="2145"/>
                      </a:lnTo>
                      <a:lnTo>
                        <a:pt x="174" y="2143"/>
                      </a:lnTo>
                      <a:lnTo>
                        <a:pt x="162" y="2141"/>
                      </a:lnTo>
                      <a:lnTo>
                        <a:pt x="151" y="2138"/>
                      </a:lnTo>
                      <a:lnTo>
                        <a:pt x="136" y="2122"/>
                      </a:lnTo>
                      <a:lnTo>
                        <a:pt x="121" y="2107"/>
                      </a:lnTo>
                      <a:lnTo>
                        <a:pt x="114" y="2099"/>
                      </a:lnTo>
                      <a:lnTo>
                        <a:pt x="106" y="2091"/>
                      </a:lnTo>
                      <a:lnTo>
                        <a:pt x="100" y="2083"/>
                      </a:lnTo>
                      <a:lnTo>
                        <a:pt x="94" y="2074"/>
                      </a:lnTo>
                      <a:lnTo>
                        <a:pt x="86" y="2058"/>
                      </a:lnTo>
                      <a:lnTo>
                        <a:pt x="76" y="2042"/>
                      </a:lnTo>
                      <a:lnTo>
                        <a:pt x="66" y="2026"/>
                      </a:lnTo>
                      <a:lnTo>
                        <a:pt x="57" y="2011"/>
                      </a:lnTo>
                      <a:lnTo>
                        <a:pt x="40" y="1989"/>
                      </a:lnTo>
                      <a:lnTo>
                        <a:pt x="22" y="1967"/>
                      </a:lnTo>
                      <a:lnTo>
                        <a:pt x="14" y="1956"/>
                      </a:lnTo>
                      <a:lnTo>
                        <a:pt x="8" y="1944"/>
                      </a:lnTo>
                      <a:lnTo>
                        <a:pt x="5" y="1937"/>
                      </a:lnTo>
                      <a:lnTo>
                        <a:pt x="3" y="1932"/>
                      </a:lnTo>
                      <a:lnTo>
                        <a:pt x="1" y="1925"/>
                      </a:lnTo>
                      <a:lnTo>
                        <a:pt x="0" y="1919"/>
                      </a:lnTo>
                      <a:lnTo>
                        <a:pt x="1" y="1907"/>
                      </a:lnTo>
                      <a:lnTo>
                        <a:pt x="4" y="1895"/>
                      </a:lnTo>
                      <a:lnTo>
                        <a:pt x="7" y="1883"/>
                      </a:lnTo>
                      <a:lnTo>
                        <a:pt x="10" y="1872"/>
                      </a:lnTo>
                      <a:lnTo>
                        <a:pt x="17" y="1850"/>
                      </a:lnTo>
                      <a:lnTo>
                        <a:pt x="22" y="1826"/>
                      </a:lnTo>
                      <a:lnTo>
                        <a:pt x="23" y="1815"/>
                      </a:lnTo>
                      <a:lnTo>
                        <a:pt x="24" y="1805"/>
                      </a:lnTo>
                      <a:lnTo>
                        <a:pt x="23" y="1795"/>
                      </a:lnTo>
                      <a:lnTo>
                        <a:pt x="23" y="1785"/>
                      </a:lnTo>
                      <a:lnTo>
                        <a:pt x="23" y="1775"/>
                      </a:lnTo>
                      <a:lnTo>
                        <a:pt x="23" y="1764"/>
                      </a:lnTo>
                      <a:lnTo>
                        <a:pt x="24" y="1755"/>
                      </a:lnTo>
                      <a:lnTo>
                        <a:pt x="26" y="1744"/>
                      </a:lnTo>
                      <a:lnTo>
                        <a:pt x="30" y="1732"/>
                      </a:lnTo>
                      <a:lnTo>
                        <a:pt x="33" y="1720"/>
                      </a:lnTo>
                      <a:lnTo>
                        <a:pt x="35" y="1714"/>
                      </a:lnTo>
                      <a:lnTo>
                        <a:pt x="35" y="1707"/>
                      </a:lnTo>
                      <a:lnTo>
                        <a:pt x="36" y="1701"/>
                      </a:lnTo>
                      <a:lnTo>
                        <a:pt x="35" y="1693"/>
                      </a:lnTo>
                      <a:lnTo>
                        <a:pt x="35" y="1681"/>
                      </a:lnTo>
                      <a:lnTo>
                        <a:pt x="36" y="1670"/>
                      </a:lnTo>
                      <a:lnTo>
                        <a:pt x="38" y="1663"/>
                      </a:lnTo>
                      <a:lnTo>
                        <a:pt x="41" y="1656"/>
                      </a:lnTo>
                      <a:lnTo>
                        <a:pt x="51" y="1643"/>
                      </a:lnTo>
                      <a:lnTo>
                        <a:pt x="63" y="1627"/>
                      </a:lnTo>
                      <a:lnTo>
                        <a:pt x="70" y="1622"/>
                      </a:lnTo>
                      <a:lnTo>
                        <a:pt x="75" y="1616"/>
                      </a:lnTo>
                      <a:lnTo>
                        <a:pt x="80" y="1611"/>
                      </a:lnTo>
                      <a:lnTo>
                        <a:pt x="84" y="1605"/>
                      </a:lnTo>
                      <a:lnTo>
                        <a:pt x="88" y="1599"/>
                      </a:lnTo>
                      <a:lnTo>
                        <a:pt x="90" y="1593"/>
                      </a:lnTo>
                      <a:lnTo>
                        <a:pt x="92" y="1587"/>
                      </a:lnTo>
                      <a:lnTo>
                        <a:pt x="94" y="1581"/>
                      </a:lnTo>
                      <a:lnTo>
                        <a:pt x="97" y="1567"/>
                      </a:lnTo>
                      <a:lnTo>
                        <a:pt x="98" y="1554"/>
                      </a:lnTo>
                      <a:lnTo>
                        <a:pt x="98" y="1540"/>
                      </a:lnTo>
                      <a:lnTo>
                        <a:pt x="97" y="1526"/>
                      </a:lnTo>
                      <a:lnTo>
                        <a:pt x="93" y="1498"/>
                      </a:lnTo>
                      <a:lnTo>
                        <a:pt x="90" y="1471"/>
                      </a:lnTo>
                      <a:lnTo>
                        <a:pt x="90" y="1457"/>
                      </a:lnTo>
                      <a:lnTo>
                        <a:pt x="91" y="1444"/>
                      </a:lnTo>
                      <a:lnTo>
                        <a:pt x="93" y="1432"/>
                      </a:lnTo>
                      <a:lnTo>
                        <a:pt x="98" y="1420"/>
                      </a:lnTo>
                      <a:lnTo>
                        <a:pt x="102" y="1413"/>
                      </a:lnTo>
                      <a:lnTo>
                        <a:pt x="106" y="1408"/>
                      </a:lnTo>
                      <a:lnTo>
                        <a:pt x="111" y="1403"/>
                      </a:lnTo>
                      <a:lnTo>
                        <a:pt x="116" y="1398"/>
                      </a:lnTo>
                      <a:lnTo>
                        <a:pt x="120" y="1394"/>
                      </a:lnTo>
                      <a:lnTo>
                        <a:pt x="126" y="1390"/>
                      </a:lnTo>
                      <a:lnTo>
                        <a:pt x="130" y="1385"/>
                      </a:lnTo>
                      <a:lnTo>
                        <a:pt x="133" y="1379"/>
                      </a:lnTo>
                      <a:lnTo>
                        <a:pt x="139" y="1369"/>
                      </a:lnTo>
                      <a:lnTo>
                        <a:pt x="142" y="1359"/>
                      </a:lnTo>
                      <a:lnTo>
                        <a:pt x="144" y="1351"/>
                      </a:lnTo>
                      <a:lnTo>
                        <a:pt x="145" y="1343"/>
                      </a:lnTo>
                      <a:lnTo>
                        <a:pt x="148" y="1337"/>
                      </a:lnTo>
                      <a:lnTo>
                        <a:pt x="152" y="1329"/>
                      </a:lnTo>
                      <a:lnTo>
                        <a:pt x="158" y="1322"/>
                      </a:lnTo>
                      <a:lnTo>
                        <a:pt x="167" y="1314"/>
                      </a:lnTo>
                      <a:lnTo>
                        <a:pt x="170" y="1311"/>
                      </a:lnTo>
                      <a:lnTo>
                        <a:pt x="172" y="1306"/>
                      </a:lnTo>
                      <a:lnTo>
                        <a:pt x="173" y="1301"/>
                      </a:lnTo>
                      <a:lnTo>
                        <a:pt x="174" y="1296"/>
                      </a:lnTo>
                      <a:lnTo>
                        <a:pt x="178" y="1284"/>
                      </a:lnTo>
                      <a:lnTo>
                        <a:pt x="181" y="1274"/>
                      </a:lnTo>
                      <a:lnTo>
                        <a:pt x="186" y="1252"/>
                      </a:lnTo>
                      <a:lnTo>
                        <a:pt x="194" y="1230"/>
                      </a:lnTo>
                      <a:lnTo>
                        <a:pt x="203" y="1208"/>
                      </a:lnTo>
                      <a:lnTo>
                        <a:pt x="214" y="1186"/>
                      </a:lnTo>
                      <a:lnTo>
                        <a:pt x="226" y="1165"/>
                      </a:lnTo>
                      <a:lnTo>
                        <a:pt x="239" y="1144"/>
                      </a:lnTo>
                      <a:lnTo>
                        <a:pt x="247" y="1136"/>
                      </a:lnTo>
                      <a:lnTo>
                        <a:pt x="254" y="1127"/>
                      </a:lnTo>
                      <a:lnTo>
                        <a:pt x="262" y="1119"/>
                      </a:lnTo>
                      <a:lnTo>
                        <a:pt x="270" y="1111"/>
                      </a:lnTo>
                      <a:lnTo>
                        <a:pt x="276" y="1107"/>
                      </a:lnTo>
                      <a:lnTo>
                        <a:pt x="283" y="1102"/>
                      </a:lnTo>
                      <a:lnTo>
                        <a:pt x="291" y="1099"/>
                      </a:lnTo>
                      <a:lnTo>
                        <a:pt x="300" y="1096"/>
                      </a:lnTo>
                      <a:lnTo>
                        <a:pt x="307" y="1093"/>
                      </a:lnTo>
                      <a:lnTo>
                        <a:pt x="314" y="1089"/>
                      </a:lnTo>
                      <a:lnTo>
                        <a:pt x="320" y="1085"/>
                      </a:lnTo>
                      <a:lnTo>
                        <a:pt x="324" y="1080"/>
                      </a:lnTo>
                      <a:lnTo>
                        <a:pt x="325" y="1078"/>
                      </a:lnTo>
                      <a:lnTo>
                        <a:pt x="325" y="1074"/>
                      </a:lnTo>
                      <a:lnTo>
                        <a:pt x="325" y="1071"/>
                      </a:lnTo>
                      <a:lnTo>
                        <a:pt x="324" y="1068"/>
                      </a:lnTo>
                      <a:lnTo>
                        <a:pt x="322" y="1061"/>
                      </a:lnTo>
                      <a:lnTo>
                        <a:pt x="318" y="1054"/>
                      </a:lnTo>
                      <a:lnTo>
                        <a:pt x="309" y="1040"/>
                      </a:lnTo>
                      <a:lnTo>
                        <a:pt x="303" y="1026"/>
                      </a:lnTo>
                      <a:lnTo>
                        <a:pt x="302" y="1015"/>
                      </a:lnTo>
                      <a:lnTo>
                        <a:pt x="302" y="1003"/>
                      </a:lnTo>
                      <a:lnTo>
                        <a:pt x="303" y="990"/>
                      </a:lnTo>
                      <a:lnTo>
                        <a:pt x="305" y="979"/>
                      </a:lnTo>
                      <a:lnTo>
                        <a:pt x="297" y="961"/>
                      </a:lnTo>
                      <a:lnTo>
                        <a:pt x="287" y="944"/>
                      </a:lnTo>
                      <a:lnTo>
                        <a:pt x="286" y="940"/>
                      </a:lnTo>
                      <a:lnTo>
                        <a:pt x="283" y="936"/>
                      </a:lnTo>
                      <a:lnTo>
                        <a:pt x="283" y="932"/>
                      </a:lnTo>
                      <a:lnTo>
                        <a:pt x="282" y="926"/>
                      </a:lnTo>
                      <a:lnTo>
                        <a:pt x="283" y="922"/>
                      </a:lnTo>
                      <a:lnTo>
                        <a:pt x="284" y="918"/>
                      </a:lnTo>
                      <a:lnTo>
                        <a:pt x="287" y="912"/>
                      </a:lnTo>
                      <a:lnTo>
                        <a:pt x="291" y="907"/>
                      </a:lnTo>
                      <a:lnTo>
                        <a:pt x="292" y="904"/>
                      </a:lnTo>
                      <a:lnTo>
                        <a:pt x="293" y="901"/>
                      </a:lnTo>
                      <a:lnTo>
                        <a:pt x="292" y="898"/>
                      </a:lnTo>
                      <a:lnTo>
                        <a:pt x="291" y="896"/>
                      </a:lnTo>
                      <a:lnTo>
                        <a:pt x="287" y="891"/>
                      </a:lnTo>
                      <a:lnTo>
                        <a:pt x="280" y="886"/>
                      </a:lnTo>
                      <a:lnTo>
                        <a:pt x="274" y="881"/>
                      </a:lnTo>
                      <a:lnTo>
                        <a:pt x="266" y="876"/>
                      </a:lnTo>
                      <a:lnTo>
                        <a:pt x="263" y="872"/>
                      </a:lnTo>
                      <a:lnTo>
                        <a:pt x="260" y="869"/>
                      </a:lnTo>
                      <a:lnTo>
                        <a:pt x="257" y="866"/>
                      </a:lnTo>
                      <a:lnTo>
                        <a:pt x="256" y="862"/>
                      </a:lnTo>
                      <a:lnTo>
                        <a:pt x="251" y="849"/>
                      </a:lnTo>
                      <a:lnTo>
                        <a:pt x="243" y="837"/>
                      </a:lnTo>
                      <a:lnTo>
                        <a:pt x="234" y="826"/>
                      </a:lnTo>
                      <a:lnTo>
                        <a:pt x="224" y="816"/>
                      </a:lnTo>
                      <a:lnTo>
                        <a:pt x="220" y="813"/>
                      </a:lnTo>
                      <a:lnTo>
                        <a:pt x="215" y="811"/>
                      </a:lnTo>
                      <a:lnTo>
                        <a:pt x="210" y="810"/>
                      </a:lnTo>
                      <a:lnTo>
                        <a:pt x="206" y="811"/>
                      </a:lnTo>
                      <a:lnTo>
                        <a:pt x="198" y="813"/>
                      </a:lnTo>
                      <a:lnTo>
                        <a:pt x="189" y="816"/>
                      </a:lnTo>
                      <a:lnTo>
                        <a:pt x="186" y="817"/>
                      </a:lnTo>
                      <a:lnTo>
                        <a:pt x="182" y="818"/>
                      </a:lnTo>
                      <a:lnTo>
                        <a:pt x="179" y="818"/>
                      </a:lnTo>
                      <a:lnTo>
                        <a:pt x="175" y="818"/>
                      </a:lnTo>
                      <a:lnTo>
                        <a:pt x="172" y="816"/>
                      </a:lnTo>
                      <a:lnTo>
                        <a:pt x="169" y="813"/>
                      </a:lnTo>
                      <a:lnTo>
                        <a:pt x="166" y="808"/>
                      </a:lnTo>
                      <a:lnTo>
                        <a:pt x="162" y="801"/>
                      </a:lnTo>
                      <a:lnTo>
                        <a:pt x="158" y="789"/>
                      </a:lnTo>
                      <a:lnTo>
                        <a:pt x="156" y="777"/>
                      </a:lnTo>
                      <a:lnTo>
                        <a:pt x="154" y="765"/>
                      </a:lnTo>
                      <a:lnTo>
                        <a:pt x="151" y="754"/>
                      </a:lnTo>
                      <a:lnTo>
                        <a:pt x="147" y="746"/>
                      </a:lnTo>
                      <a:lnTo>
                        <a:pt x="144" y="741"/>
                      </a:lnTo>
                      <a:lnTo>
                        <a:pt x="141" y="735"/>
                      </a:lnTo>
                      <a:lnTo>
                        <a:pt x="135" y="732"/>
                      </a:lnTo>
                      <a:lnTo>
                        <a:pt x="126" y="724"/>
                      </a:lnTo>
                      <a:lnTo>
                        <a:pt x="115" y="716"/>
                      </a:lnTo>
                      <a:lnTo>
                        <a:pt x="103" y="706"/>
                      </a:lnTo>
                      <a:lnTo>
                        <a:pt x="97" y="700"/>
                      </a:lnTo>
                      <a:lnTo>
                        <a:pt x="95" y="696"/>
                      </a:lnTo>
                      <a:lnTo>
                        <a:pt x="98" y="692"/>
                      </a:lnTo>
                      <a:lnTo>
                        <a:pt x="100" y="688"/>
                      </a:lnTo>
                      <a:lnTo>
                        <a:pt x="105" y="681"/>
                      </a:lnTo>
                      <a:lnTo>
                        <a:pt x="111" y="673"/>
                      </a:lnTo>
                      <a:lnTo>
                        <a:pt x="115" y="665"/>
                      </a:lnTo>
                      <a:lnTo>
                        <a:pt x="116" y="658"/>
                      </a:lnTo>
                      <a:lnTo>
                        <a:pt x="116" y="652"/>
                      </a:lnTo>
                      <a:lnTo>
                        <a:pt x="114" y="640"/>
                      </a:lnTo>
                      <a:lnTo>
                        <a:pt x="112" y="624"/>
                      </a:lnTo>
                      <a:lnTo>
                        <a:pt x="103" y="593"/>
                      </a:lnTo>
                      <a:lnTo>
                        <a:pt x="103" y="593"/>
                      </a:lnTo>
                      <a:lnTo>
                        <a:pt x="108" y="584"/>
                      </a:lnTo>
                      <a:lnTo>
                        <a:pt x="113" y="577"/>
                      </a:lnTo>
                      <a:lnTo>
                        <a:pt x="115" y="574"/>
                      </a:lnTo>
                      <a:lnTo>
                        <a:pt x="119" y="571"/>
                      </a:lnTo>
                      <a:lnTo>
                        <a:pt x="124" y="568"/>
                      </a:lnTo>
                      <a:lnTo>
                        <a:pt x="129" y="565"/>
                      </a:lnTo>
                      <a:lnTo>
                        <a:pt x="138" y="559"/>
                      </a:lnTo>
                      <a:lnTo>
                        <a:pt x="147" y="552"/>
                      </a:lnTo>
                      <a:lnTo>
                        <a:pt x="157" y="544"/>
                      </a:lnTo>
                      <a:lnTo>
                        <a:pt x="167" y="534"/>
                      </a:lnTo>
                      <a:lnTo>
                        <a:pt x="185" y="516"/>
                      </a:lnTo>
                      <a:lnTo>
                        <a:pt x="202" y="500"/>
                      </a:lnTo>
                      <a:lnTo>
                        <a:pt x="222" y="484"/>
                      </a:lnTo>
                      <a:lnTo>
                        <a:pt x="236" y="474"/>
                      </a:lnTo>
                      <a:lnTo>
                        <a:pt x="240" y="467"/>
                      </a:lnTo>
                      <a:lnTo>
                        <a:pt x="244" y="461"/>
                      </a:lnTo>
                      <a:lnTo>
                        <a:pt x="249" y="450"/>
                      </a:lnTo>
                      <a:lnTo>
                        <a:pt x="252" y="437"/>
                      </a:lnTo>
                      <a:lnTo>
                        <a:pt x="255" y="422"/>
                      </a:lnTo>
                      <a:lnTo>
                        <a:pt x="260" y="408"/>
                      </a:lnTo>
                      <a:lnTo>
                        <a:pt x="266" y="396"/>
                      </a:lnTo>
                      <a:lnTo>
                        <a:pt x="273" y="385"/>
                      </a:lnTo>
                      <a:lnTo>
                        <a:pt x="281" y="376"/>
                      </a:lnTo>
                      <a:lnTo>
                        <a:pt x="292" y="367"/>
                      </a:lnTo>
                      <a:lnTo>
                        <a:pt x="304" y="358"/>
                      </a:lnTo>
                      <a:lnTo>
                        <a:pt x="317" y="349"/>
                      </a:lnTo>
                      <a:lnTo>
                        <a:pt x="323" y="343"/>
                      </a:lnTo>
                      <a:lnTo>
                        <a:pt x="329" y="337"/>
                      </a:lnTo>
                      <a:lnTo>
                        <a:pt x="333" y="328"/>
                      </a:lnTo>
                      <a:lnTo>
                        <a:pt x="336" y="318"/>
                      </a:lnTo>
                      <a:lnTo>
                        <a:pt x="340" y="298"/>
                      </a:lnTo>
                      <a:lnTo>
                        <a:pt x="342" y="275"/>
                      </a:lnTo>
                      <a:lnTo>
                        <a:pt x="344" y="253"/>
                      </a:lnTo>
                      <a:lnTo>
                        <a:pt x="346" y="235"/>
                      </a:lnTo>
                      <a:lnTo>
                        <a:pt x="347" y="228"/>
                      </a:lnTo>
                      <a:lnTo>
                        <a:pt x="349" y="221"/>
                      </a:lnTo>
                      <a:lnTo>
                        <a:pt x="352" y="217"/>
                      </a:lnTo>
                      <a:lnTo>
                        <a:pt x="357" y="215"/>
                      </a:lnTo>
                      <a:lnTo>
                        <a:pt x="373" y="208"/>
                      </a:lnTo>
                      <a:lnTo>
                        <a:pt x="392" y="197"/>
                      </a:lnTo>
                      <a:lnTo>
                        <a:pt x="401" y="191"/>
                      </a:lnTo>
                      <a:lnTo>
                        <a:pt x="409" y="184"/>
                      </a:lnTo>
                      <a:lnTo>
                        <a:pt x="412" y="181"/>
                      </a:lnTo>
                      <a:lnTo>
                        <a:pt x="414" y="178"/>
                      </a:lnTo>
                      <a:lnTo>
                        <a:pt x="415" y="174"/>
                      </a:lnTo>
                      <a:lnTo>
                        <a:pt x="416" y="170"/>
                      </a:lnTo>
                      <a:lnTo>
                        <a:pt x="414" y="158"/>
                      </a:lnTo>
                      <a:lnTo>
                        <a:pt x="411" y="147"/>
                      </a:lnTo>
                      <a:lnTo>
                        <a:pt x="412" y="141"/>
                      </a:lnTo>
                      <a:lnTo>
                        <a:pt x="415" y="136"/>
                      </a:lnTo>
                      <a:lnTo>
                        <a:pt x="418" y="131"/>
                      </a:lnTo>
                      <a:lnTo>
                        <a:pt x="423" y="126"/>
                      </a:lnTo>
                      <a:lnTo>
                        <a:pt x="431" y="116"/>
                      </a:lnTo>
                      <a:lnTo>
                        <a:pt x="439" y="108"/>
                      </a:lnTo>
                      <a:lnTo>
                        <a:pt x="467" y="98"/>
                      </a:lnTo>
                      <a:lnTo>
                        <a:pt x="497" y="89"/>
                      </a:lnTo>
                      <a:lnTo>
                        <a:pt x="512" y="84"/>
                      </a:lnTo>
                      <a:lnTo>
                        <a:pt x="526" y="77"/>
                      </a:lnTo>
                      <a:lnTo>
                        <a:pt x="539" y="71"/>
                      </a:lnTo>
                      <a:lnTo>
                        <a:pt x="551" y="63"/>
                      </a:lnTo>
                      <a:lnTo>
                        <a:pt x="564" y="48"/>
                      </a:lnTo>
                      <a:lnTo>
                        <a:pt x="581" y="27"/>
                      </a:lnTo>
                      <a:lnTo>
                        <a:pt x="590" y="16"/>
                      </a:lnTo>
                      <a:lnTo>
                        <a:pt x="598" y="7"/>
                      </a:lnTo>
                      <a:lnTo>
                        <a:pt x="604" y="2"/>
                      </a:lnTo>
                      <a:lnTo>
                        <a:pt x="607" y="0"/>
                      </a:lnTo>
                      <a:lnTo>
                        <a:pt x="619" y="7"/>
                      </a:lnTo>
                      <a:lnTo>
                        <a:pt x="632" y="14"/>
                      </a:lnTo>
                      <a:lnTo>
                        <a:pt x="645" y="20"/>
                      </a:lnTo>
                      <a:lnTo>
                        <a:pt x="658" y="27"/>
                      </a:lnTo>
                      <a:lnTo>
                        <a:pt x="675" y="33"/>
                      </a:lnTo>
                      <a:lnTo>
                        <a:pt x="692" y="37"/>
                      </a:lnTo>
                      <a:lnTo>
                        <a:pt x="709" y="43"/>
                      </a:lnTo>
                      <a:lnTo>
                        <a:pt x="725" y="48"/>
                      </a:lnTo>
                      <a:lnTo>
                        <a:pt x="732" y="50"/>
                      </a:lnTo>
                      <a:lnTo>
                        <a:pt x="737" y="52"/>
                      </a:lnTo>
                      <a:lnTo>
                        <a:pt x="741" y="52"/>
                      </a:lnTo>
                      <a:lnTo>
                        <a:pt x="745" y="49"/>
                      </a:lnTo>
                      <a:lnTo>
                        <a:pt x="751" y="44"/>
                      </a:lnTo>
                      <a:lnTo>
                        <a:pt x="758" y="36"/>
                      </a:lnTo>
                      <a:lnTo>
                        <a:pt x="763" y="29"/>
                      </a:lnTo>
                      <a:lnTo>
                        <a:pt x="770" y="21"/>
                      </a:lnTo>
                      <a:lnTo>
                        <a:pt x="775" y="18"/>
                      </a:lnTo>
                      <a:lnTo>
                        <a:pt x="780" y="16"/>
                      </a:lnTo>
                      <a:lnTo>
                        <a:pt x="786" y="14"/>
                      </a:lnTo>
                      <a:lnTo>
                        <a:pt x="792" y="14"/>
                      </a:lnTo>
                      <a:lnTo>
                        <a:pt x="847" y="27"/>
                      </a:lnTo>
                      <a:lnTo>
                        <a:pt x="847" y="27"/>
                      </a:lnTo>
                      <a:close/>
                    </a:path>
                  </a:pathLst>
                </a:custGeom>
                <a:solidFill>
                  <a:srgbClr val="FF66CC"/>
                </a:solid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27" name="Freeform 36">
                  <a:extLst>
                    <a:ext uri="{FF2B5EF4-FFF2-40B4-BE49-F238E27FC236}">
                      <a16:creationId xmlns:a16="http://schemas.microsoft.com/office/drawing/2014/main" id="{2C0756DA-5FE4-4AE0-A013-50A6EAA803A9}"/>
                    </a:ext>
                  </a:extLst>
                </p:cNvPr>
                <p:cNvSpPr>
                  <a:spLocks/>
                </p:cNvSpPr>
                <p:nvPr/>
              </p:nvSpPr>
              <p:spPr bwMode="auto">
                <a:xfrm>
                  <a:off x="3414436" y="3243444"/>
                  <a:ext cx="1386734" cy="914317"/>
                </a:xfrm>
                <a:custGeom>
                  <a:avLst/>
                  <a:gdLst>
                    <a:gd name="T0" fmla="*/ 659 w 4190"/>
                    <a:gd name="T1" fmla="*/ 1062 h 2960"/>
                    <a:gd name="T2" fmla="*/ 676 w 4190"/>
                    <a:gd name="T3" fmla="*/ 954 h 2960"/>
                    <a:gd name="T4" fmla="*/ 766 w 4190"/>
                    <a:gd name="T5" fmla="*/ 874 h 2960"/>
                    <a:gd name="T6" fmla="*/ 829 w 4190"/>
                    <a:gd name="T7" fmla="*/ 869 h 2960"/>
                    <a:gd name="T8" fmla="*/ 840 w 4190"/>
                    <a:gd name="T9" fmla="*/ 772 h 2960"/>
                    <a:gd name="T10" fmla="*/ 927 w 4190"/>
                    <a:gd name="T11" fmla="*/ 651 h 2960"/>
                    <a:gd name="T12" fmla="*/ 1006 w 4190"/>
                    <a:gd name="T13" fmla="*/ 607 h 2960"/>
                    <a:gd name="T14" fmla="*/ 1086 w 4190"/>
                    <a:gd name="T15" fmla="*/ 520 h 2960"/>
                    <a:gd name="T16" fmla="*/ 1152 w 4190"/>
                    <a:gd name="T17" fmla="*/ 531 h 2960"/>
                    <a:gd name="T18" fmla="*/ 1251 w 4190"/>
                    <a:gd name="T19" fmla="*/ 520 h 2960"/>
                    <a:gd name="T20" fmla="*/ 1309 w 4190"/>
                    <a:gd name="T21" fmla="*/ 478 h 2960"/>
                    <a:gd name="T22" fmla="*/ 1402 w 4190"/>
                    <a:gd name="T23" fmla="*/ 388 h 2960"/>
                    <a:gd name="T24" fmla="*/ 1558 w 4190"/>
                    <a:gd name="T25" fmla="*/ 393 h 2960"/>
                    <a:gd name="T26" fmla="*/ 1683 w 4190"/>
                    <a:gd name="T27" fmla="*/ 380 h 2960"/>
                    <a:gd name="T28" fmla="*/ 1741 w 4190"/>
                    <a:gd name="T29" fmla="*/ 351 h 2960"/>
                    <a:gd name="T30" fmla="*/ 1869 w 4190"/>
                    <a:gd name="T31" fmla="*/ 382 h 2960"/>
                    <a:gd name="T32" fmla="*/ 2046 w 4190"/>
                    <a:gd name="T33" fmla="*/ 335 h 2960"/>
                    <a:gd name="T34" fmla="*/ 2165 w 4190"/>
                    <a:gd name="T35" fmla="*/ 374 h 2960"/>
                    <a:gd name="T36" fmla="*/ 2243 w 4190"/>
                    <a:gd name="T37" fmla="*/ 272 h 2960"/>
                    <a:gd name="T38" fmla="*/ 2378 w 4190"/>
                    <a:gd name="T39" fmla="*/ 281 h 2960"/>
                    <a:gd name="T40" fmla="*/ 2487 w 4190"/>
                    <a:gd name="T41" fmla="*/ 271 h 2960"/>
                    <a:gd name="T42" fmla="*/ 2574 w 4190"/>
                    <a:gd name="T43" fmla="*/ 168 h 2960"/>
                    <a:gd name="T44" fmla="*/ 2614 w 4190"/>
                    <a:gd name="T45" fmla="*/ 137 h 2960"/>
                    <a:gd name="T46" fmla="*/ 2782 w 4190"/>
                    <a:gd name="T47" fmla="*/ 94 h 2960"/>
                    <a:gd name="T48" fmla="*/ 2879 w 4190"/>
                    <a:gd name="T49" fmla="*/ 84 h 2960"/>
                    <a:gd name="T50" fmla="*/ 2974 w 4190"/>
                    <a:gd name="T51" fmla="*/ 44 h 2960"/>
                    <a:gd name="T52" fmla="*/ 3315 w 4190"/>
                    <a:gd name="T53" fmla="*/ 0 h 2960"/>
                    <a:gd name="T54" fmla="*/ 3517 w 4190"/>
                    <a:gd name="T55" fmla="*/ 287 h 2960"/>
                    <a:gd name="T56" fmla="*/ 3584 w 4190"/>
                    <a:gd name="T57" fmla="*/ 469 h 2960"/>
                    <a:gd name="T58" fmla="*/ 3717 w 4190"/>
                    <a:gd name="T59" fmla="*/ 699 h 2960"/>
                    <a:gd name="T60" fmla="*/ 3276 w 4190"/>
                    <a:gd name="T61" fmla="*/ 1248 h 2960"/>
                    <a:gd name="T62" fmla="*/ 3466 w 4190"/>
                    <a:gd name="T63" fmla="*/ 1426 h 2960"/>
                    <a:gd name="T64" fmla="*/ 3726 w 4190"/>
                    <a:gd name="T65" fmla="*/ 1627 h 2960"/>
                    <a:gd name="T66" fmla="*/ 3842 w 4190"/>
                    <a:gd name="T67" fmla="*/ 1922 h 2960"/>
                    <a:gd name="T68" fmla="*/ 3926 w 4190"/>
                    <a:gd name="T69" fmla="*/ 2137 h 2960"/>
                    <a:gd name="T70" fmla="*/ 4114 w 4190"/>
                    <a:gd name="T71" fmla="*/ 2563 h 2960"/>
                    <a:gd name="T72" fmla="*/ 4154 w 4190"/>
                    <a:gd name="T73" fmla="*/ 2832 h 2960"/>
                    <a:gd name="T74" fmla="*/ 3925 w 4190"/>
                    <a:gd name="T75" fmla="*/ 2862 h 2960"/>
                    <a:gd name="T76" fmla="*/ 3960 w 4190"/>
                    <a:gd name="T77" fmla="*/ 2757 h 2960"/>
                    <a:gd name="T78" fmla="*/ 3922 w 4190"/>
                    <a:gd name="T79" fmla="*/ 2527 h 2960"/>
                    <a:gd name="T80" fmla="*/ 3888 w 4190"/>
                    <a:gd name="T81" fmla="*/ 2354 h 2960"/>
                    <a:gd name="T82" fmla="*/ 3809 w 4190"/>
                    <a:gd name="T83" fmla="*/ 2187 h 2960"/>
                    <a:gd name="T84" fmla="*/ 3688 w 4190"/>
                    <a:gd name="T85" fmla="*/ 2114 h 2960"/>
                    <a:gd name="T86" fmla="*/ 3661 w 4190"/>
                    <a:gd name="T87" fmla="*/ 1944 h 2960"/>
                    <a:gd name="T88" fmla="*/ 3569 w 4190"/>
                    <a:gd name="T89" fmla="*/ 1900 h 2960"/>
                    <a:gd name="T90" fmla="*/ 3423 w 4190"/>
                    <a:gd name="T91" fmla="*/ 2052 h 2960"/>
                    <a:gd name="T92" fmla="*/ 3229 w 4190"/>
                    <a:gd name="T93" fmla="*/ 2107 h 2960"/>
                    <a:gd name="T94" fmla="*/ 3101 w 4190"/>
                    <a:gd name="T95" fmla="*/ 2225 h 2960"/>
                    <a:gd name="T96" fmla="*/ 2985 w 4190"/>
                    <a:gd name="T97" fmla="*/ 2292 h 2960"/>
                    <a:gd name="T98" fmla="*/ 2831 w 4190"/>
                    <a:gd name="T99" fmla="*/ 2124 h 2960"/>
                    <a:gd name="T100" fmla="*/ 2738 w 4190"/>
                    <a:gd name="T101" fmla="*/ 2288 h 2960"/>
                    <a:gd name="T102" fmla="*/ 2845 w 4190"/>
                    <a:gd name="T103" fmla="*/ 2381 h 2960"/>
                    <a:gd name="T104" fmla="*/ 1247 w 4190"/>
                    <a:gd name="T105" fmla="*/ 2381 h 2960"/>
                    <a:gd name="T106" fmla="*/ 966 w 4190"/>
                    <a:gd name="T107" fmla="*/ 2351 h 2960"/>
                    <a:gd name="T108" fmla="*/ 822 w 4190"/>
                    <a:gd name="T109" fmla="*/ 2163 h 2960"/>
                    <a:gd name="T110" fmla="*/ 903 w 4190"/>
                    <a:gd name="T111" fmla="*/ 1958 h 2960"/>
                    <a:gd name="T112" fmla="*/ 892 w 4190"/>
                    <a:gd name="T113" fmla="*/ 1812 h 2960"/>
                    <a:gd name="T114" fmla="*/ 722 w 4190"/>
                    <a:gd name="T115" fmla="*/ 1833 h 2960"/>
                    <a:gd name="T116" fmla="*/ 490 w 4190"/>
                    <a:gd name="T117" fmla="*/ 1857 h 2960"/>
                    <a:gd name="T118" fmla="*/ 351 w 4190"/>
                    <a:gd name="T119" fmla="*/ 1793 h 2960"/>
                    <a:gd name="T120" fmla="*/ 200 w 4190"/>
                    <a:gd name="T121" fmla="*/ 1570 h 2960"/>
                    <a:gd name="T122" fmla="*/ 19 w 4190"/>
                    <a:gd name="T123" fmla="*/ 1512 h 2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90" h="2960">
                      <a:moveTo>
                        <a:pt x="450" y="1300"/>
                      </a:moveTo>
                      <a:lnTo>
                        <a:pt x="452" y="1296"/>
                      </a:lnTo>
                      <a:lnTo>
                        <a:pt x="453" y="1290"/>
                      </a:lnTo>
                      <a:lnTo>
                        <a:pt x="454" y="1285"/>
                      </a:lnTo>
                      <a:lnTo>
                        <a:pt x="454" y="1278"/>
                      </a:lnTo>
                      <a:lnTo>
                        <a:pt x="454" y="1269"/>
                      </a:lnTo>
                      <a:lnTo>
                        <a:pt x="455" y="1264"/>
                      </a:lnTo>
                      <a:lnTo>
                        <a:pt x="495" y="1256"/>
                      </a:lnTo>
                      <a:lnTo>
                        <a:pt x="534" y="1247"/>
                      </a:lnTo>
                      <a:lnTo>
                        <a:pt x="553" y="1242"/>
                      </a:lnTo>
                      <a:lnTo>
                        <a:pt x="572" y="1235"/>
                      </a:lnTo>
                      <a:lnTo>
                        <a:pt x="591" y="1229"/>
                      </a:lnTo>
                      <a:lnTo>
                        <a:pt x="609" y="1220"/>
                      </a:lnTo>
                      <a:lnTo>
                        <a:pt x="606" y="1168"/>
                      </a:lnTo>
                      <a:lnTo>
                        <a:pt x="619" y="1166"/>
                      </a:lnTo>
                      <a:lnTo>
                        <a:pt x="632" y="1163"/>
                      </a:lnTo>
                      <a:lnTo>
                        <a:pt x="645" y="1159"/>
                      </a:lnTo>
                      <a:lnTo>
                        <a:pt x="657" y="1155"/>
                      </a:lnTo>
                      <a:lnTo>
                        <a:pt x="662" y="1152"/>
                      </a:lnTo>
                      <a:lnTo>
                        <a:pt x="667" y="1149"/>
                      </a:lnTo>
                      <a:lnTo>
                        <a:pt x="671" y="1144"/>
                      </a:lnTo>
                      <a:lnTo>
                        <a:pt x="674" y="1140"/>
                      </a:lnTo>
                      <a:lnTo>
                        <a:pt x="676" y="1135"/>
                      </a:lnTo>
                      <a:lnTo>
                        <a:pt x="679" y="1127"/>
                      </a:lnTo>
                      <a:lnTo>
                        <a:pt x="680" y="1120"/>
                      </a:lnTo>
                      <a:lnTo>
                        <a:pt x="680" y="1111"/>
                      </a:lnTo>
                      <a:lnTo>
                        <a:pt x="680" y="1107"/>
                      </a:lnTo>
                      <a:lnTo>
                        <a:pt x="678" y="1101"/>
                      </a:lnTo>
                      <a:lnTo>
                        <a:pt x="675" y="1095"/>
                      </a:lnTo>
                      <a:lnTo>
                        <a:pt x="672" y="1089"/>
                      </a:lnTo>
                      <a:lnTo>
                        <a:pt x="666" y="1077"/>
                      </a:lnTo>
                      <a:lnTo>
                        <a:pt x="660" y="1067"/>
                      </a:lnTo>
                      <a:lnTo>
                        <a:pt x="659" y="1062"/>
                      </a:lnTo>
                      <a:lnTo>
                        <a:pt x="658" y="1058"/>
                      </a:lnTo>
                      <a:lnTo>
                        <a:pt x="658" y="1054"/>
                      </a:lnTo>
                      <a:lnTo>
                        <a:pt x="660" y="1050"/>
                      </a:lnTo>
                      <a:lnTo>
                        <a:pt x="663" y="1048"/>
                      </a:lnTo>
                      <a:lnTo>
                        <a:pt x="668" y="1046"/>
                      </a:lnTo>
                      <a:lnTo>
                        <a:pt x="675" y="1045"/>
                      </a:lnTo>
                      <a:lnTo>
                        <a:pt x="684" y="1046"/>
                      </a:lnTo>
                      <a:lnTo>
                        <a:pt x="693" y="1041"/>
                      </a:lnTo>
                      <a:lnTo>
                        <a:pt x="699" y="1036"/>
                      </a:lnTo>
                      <a:lnTo>
                        <a:pt x="702" y="1032"/>
                      </a:lnTo>
                      <a:lnTo>
                        <a:pt x="705" y="1029"/>
                      </a:lnTo>
                      <a:lnTo>
                        <a:pt x="703" y="1024"/>
                      </a:lnTo>
                      <a:lnTo>
                        <a:pt x="701" y="1021"/>
                      </a:lnTo>
                      <a:lnTo>
                        <a:pt x="698" y="1019"/>
                      </a:lnTo>
                      <a:lnTo>
                        <a:pt x="694" y="1016"/>
                      </a:lnTo>
                      <a:lnTo>
                        <a:pt x="672" y="1008"/>
                      </a:lnTo>
                      <a:lnTo>
                        <a:pt x="654" y="1003"/>
                      </a:lnTo>
                      <a:lnTo>
                        <a:pt x="648" y="1001"/>
                      </a:lnTo>
                      <a:lnTo>
                        <a:pt x="645" y="997"/>
                      </a:lnTo>
                      <a:lnTo>
                        <a:pt x="643" y="994"/>
                      </a:lnTo>
                      <a:lnTo>
                        <a:pt x="642" y="991"/>
                      </a:lnTo>
                      <a:lnTo>
                        <a:pt x="642" y="988"/>
                      </a:lnTo>
                      <a:lnTo>
                        <a:pt x="645" y="986"/>
                      </a:lnTo>
                      <a:lnTo>
                        <a:pt x="649" y="985"/>
                      </a:lnTo>
                      <a:lnTo>
                        <a:pt x="656" y="986"/>
                      </a:lnTo>
                      <a:lnTo>
                        <a:pt x="660" y="986"/>
                      </a:lnTo>
                      <a:lnTo>
                        <a:pt x="663" y="986"/>
                      </a:lnTo>
                      <a:lnTo>
                        <a:pt x="667" y="983"/>
                      </a:lnTo>
                      <a:lnTo>
                        <a:pt x="669" y="982"/>
                      </a:lnTo>
                      <a:lnTo>
                        <a:pt x="672" y="977"/>
                      </a:lnTo>
                      <a:lnTo>
                        <a:pt x="673" y="970"/>
                      </a:lnTo>
                      <a:lnTo>
                        <a:pt x="674" y="963"/>
                      </a:lnTo>
                      <a:lnTo>
                        <a:pt x="676" y="954"/>
                      </a:lnTo>
                      <a:lnTo>
                        <a:pt x="679" y="951"/>
                      </a:lnTo>
                      <a:lnTo>
                        <a:pt x="680" y="947"/>
                      </a:lnTo>
                      <a:lnTo>
                        <a:pt x="683" y="943"/>
                      </a:lnTo>
                      <a:lnTo>
                        <a:pt x="686" y="940"/>
                      </a:lnTo>
                      <a:lnTo>
                        <a:pt x="693" y="937"/>
                      </a:lnTo>
                      <a:lnTo>
                        <a:pt x="699" y="932"/>
                      </a:lnTo>
                      <a:lnTo>
                        <a:pt x="706" y="926"/>
                      </a:lnTo>
                      <a:lnTo>
                        <a:pt x="709" y="920"/>
                      </a:lnTo>
                      <a:lnTo>
                        <a:pt x="712" y="905"/>
                      </a:lnTo>
                      <a:lnTo>
                        <a:pt x="713" y="896"/>
                      </a:lnTo>
                      <a:lnTo>
                        <a:pt x="713" y="895"/>
                      </a:lnTo>
                      <a:lnTo>
                        <a:pt x="714" y="894"/>
                      </a:lnTo>
                      <a:lnTo>
                        <a:pt x="715" y="894"/>
                      </a:lnTo>
                      <a:lnTo>
                        <a:pt x="717" y="894"/>
                      </a:lnTo>
                      <a:lnTo>
                        <a:pt x="724" y="895"/>
                      </a:lnTo>
                      <a:lnTo>
                        <a:pt x="733" y="898"/>
                      </a:lnTo>
                      <a:lnTo>
                        <a:pt x="736" y="899"/>
                      </a:lnTo>
                      <a:lnTo>
                        <a:pt x="739" y="899"/>
                      </a:lnTo>
                      <a:lnTo>
                        <a:pt x="740" y="898"/>
                      </a:lnTo>
                      <a:lnTo>
                        <a:pt x="742" y="897"/>
                      </a:lnTo>
                      <a:lnTo>
                        <a:pt x="742" y="893"/>
                      </a:lnTo>
                      <a:lnTo>
                        <a:pt x="742" y="886"/>
                      </a:lnTo>
                      <a:lnTo>
                        <a:pt x="742" y="881"/>
                      </a:lnTo>
                      <a:lnTo>
                        <a:pt x="743" y="874"/>
                      </a:lnTo>
                      <a:lnTo>
                        <a:pt x="744" y="872"/>
                      </a:lnTo>
                      <a:lnTo>
                        <a:pt x="747" y="870"/>
                      </a:lnTo>
                      <a:lnTo>
                        <a:pt x="750" y="868"/>
                      </a:lnTo>
                      <a:lnTo>
                        <a:pt x="753" y="868"/>
                      </a:lnTo>
                      <a:lnTo>
                        <a:pt x="756" y="868"/>
                      </a:lnTo>
                      <a:lnTo>
                        <a:pt x="760" y="868"/>
                      </a:lnTo>
                      <a:lnTo>
                        <a:pt x="762" y="869"/>
                      </a:lnTo>
                      <a:lnTo>
                        <a:pt x="764" y="870"/>
                      </a:lnTo>
                      <a:lnTo>
                        <a:pt x="766" y="874"/>
                      </a:lnTo>
                      <a:lnTo>
                        <a:pt x="768" y="879"/>
                      </a:lnTo>
                      <a:lnTo>
                        <a:pt x="770" y="883"/>
                      </a:lnTo>
                      <a:lnTo>
                        <a:pt x="773" y="886"/>
                      </a:lnTo>
                      <a:lnTo>
                        <a:pt x="775" y="888"/>
                      </a:lnTo>
                      <a:lnTo>
                        <a:pt x="776" y="889"/>
                      </a:lnTo>
                      <a:lnTo>
                        <a:pt x="779" y="891"/>
                      </a:lnTo>
                      <a:lnTo>
                        <a:pt x="781" y="891"/>
                      </a:lnTo>
                      <a:lnTo>
                        <a:pt x="784" y="889"/>
                      </a:lnTo>
                      <a:lnTo>
                        <a:pt x="787" y="888"/>
                      </a:lnTo>
                      <a:lnTo>
                        <a:pt x="789" y="886"/>
                      </a:lnTo>
                      <a:lnTo>
                        <a:pt x="790" y="884"/>
                      </a:lnTo>
                      <a:lnTo>
                        <a:pt x="790" y="879"/>
                      </a:lnTo>
                      <a:lnTo>
                        <a:pt x="790" y="872"/>
                      </a:lnTo>
                      <a:lnTo>
                        <a:pt x="787" y="858"/>
                      </a:lnTo>
                      <a:lnTo>
                        <a:pt x="784" y="848"/>
                      </a:lnTo>
                      <a:lnTo>
                        <a:pt x="784" y="844"/>
                      </a:lnTo>
                      <a:lnTo>
                        <a:pt x="786" y="840"/>
                      </a:lnTo>
                      <a:lnTo>
                        <a:pt x="788" y="835"/>
                      </a:lnTo>
                      <a:lnTo>
                        <a:pt x="791" y="831"/>
                      </a:lnTo>
                      <a:lnTo>
                        <a:pt x="794" y="829"/>
                      </a:lnTo>
                      <a:lnTo>
                        <a:pt x="797" y="828"/>
                      </a:lnTo>
                      <a:lnTo>
                        <a:pt x="800" y="828"/>
                      </a:lnTo>
                      <a:lnTo>
                        <a:pt x="802" y="829"/>
                      </a:lnTo>
                      <a:lnTo>
                        <a:pt x="803" y="830"/>
                      </a:lnTo>
                      <a:lnTo>
                        <a:pt x="805" y="832"/>
                      </a:lnTo>
                      <a:lnTo>
                        <a:pt x="808" y="847"/>
                      </a:lnTo>
                      <a:lnTo>
                        <a:pt x="813" y="864"/>
                      </a:lnTo>
                      <a:lnTo>
                        <a:pt x="815" y="868"/>
                      </a:lnTo>
                      <a:lnTo>
                        <a:pt x="818" y="870"/>
                      </a:lnTo>
                      <a:lnTo>
                        <a:pt x="820" y="871"/>
                      </a:lnTo>
                      <a:lnTo>
                        <a:pt x="823" y="871"/>
                      </a:lnTo>
                      <a:lnTo>
                        <a:pt x="826" y="870"/>
                      </a:lnTo>
                      <a:lnTo>
                        <a:pt x="829" y="869"/>
                      </a:lnTo>
                      <a:lnTo>
                        <a:pt x="831" y="866"/>
                      </a:lnTo>
                      <a:lnTo>
                        <a:pt x="833" y="864"/>
                      </a:lnTo>
                      <a:lnTo>
                        <a:pt x="837" y="856"/>
                      </a:lnTo>
                      <a:lnTo>
                        <a:pt x="840" y="847"/>
                      </a:lnTo>
                      <a:lnTo>
                        <a:pt x="840" y="843"/>
                      </a:lnTo>
                      <a:lnTo>
                        <a:pt x="838" y="840"/>
                      </a:lnTo>
                      <a:lnTo>
                        <a:pt x="837" y="835"/>
                      </a:lnTo>
                      <a:lnTo>
                        <a:pt x="836" y="832"/>
                      </a:lnTo>
                      <a:lnTo>
                        <a:pt x="829" y="823"/>
                      </a:lnTo>
                      <a:lnTo>
                        <a:pt x="820" y="814"/>
                      </a:lnTo>
                      <a:lnTo>
                        <a:pt x="816" y="810"/>
                      </a:lnTo>
                      <a:lnTo>
                        <a:pt x="813" y="805"/>
                      </a:lnTo>
                      <a:lnTo>
                        <a:pt x="810" y="800"/>
                      </a:lnTo>
                      <a:lnTo>
                        <a:pt x="809" y="793"/>
                      </a:lnTo>
                      <a:lnTo>
                        <a:pt x="808" y="788"/>
                      </a:lnTo>
                      <a:lnTo>
                        <a:pt x="809" y="784"/>
                      </a:lnTo>
                      <a:lnTo>
                        <a:pt x="810" y="781"/>
                      </a:lnTo>
                      <a:lnTo>
                        <a:pt x="813" y="779"/>
                      </a:lnTo>
                      <a:lnTo>
                        <a:pt x="816" y="779"/>
                      </a:lnTo>
                      <a:lnTo>
                        <a:pt x="819" y="779"/>
                      </a:lnTo>
                      <a:lnTo>
                        <a:pt x="823" y="780"/>
                      </a:lnTo>
                      <a:lnTo>
                        <a:pt x="827" y="781"/>
                      </a:lnTo>
                      <a:lnTo>
                        <a:pt x="835" y="785"/>
                      </a:lnTo>
                      <a:lnTo>
                        <a:pt x="843" y="788"/>
                      </a:lnTo>
                      <a:lnTo>
                        <a:pt x="846" y="789"/>
                      </a:lnTo>
                      <a:lnTo>
                        <a:pt x="848" y="790"/>
                      </a:lnTo>
                      <a:lnTo>
                        <a:pt x="850" y="790"/>
                      </a:lnTo>
                      <a:lnTo>
                        <a:pt x="851" y="789"/>
                      </a:lnTo>
                      <a:lnTo>
                        <a:pt x="851" y="787"/>
                      </a:lnTo>
                      <a:lnTo>
                        <a:pt x="850" y="785"/>
                      </a:lnTo>
                      <a:lnTo>
                        <a:pt x="848" y="781"/>
                      </a:lnTo>
                      <a:lnTo>
                        <a:pt x="846" y="778"/>
                      </a:lnTo>
                      <a:lnTo>
                        <a:pt x="840" y="772"/>
                      </a:lnTo>
                      <a:lnTo>
                        <a:pt x="832" y="764"/>
                      </a:lnTo>
                      <a:lnTo>
                        <a:pt x="817" y="749"/>
                      </a:lnTo>
                      <a:lnTo>
                        <a:pt x="807" y="739"/>
                      </a:lnTo>
                      <a:lnTo>
                        <a:pt x="803" y="734"/>
                      </a:lnTo>
                      <a:lnTo>
                        <a:pt x="795" y="725"/>
                      </a:lnTo>
                      <a:lnTo>
                        <a:pt x="793" y="721"/>
                      </a:lnTo>
                      <a:lnTo>
                        <a:pt x="791" y="718"/>
                      </a:lnTo>
                      <a:lnTo>
                        <a:pt x="792" y="716"/>
                      </a:lnTo>
                      <a:lnTo>
                        <a:pt x="792" y="715"/>
                      </a:lnTo>
                      <a:lnTo>
                        <a:pt x="794" y="713"/>
                      </a:lnTo>
                      <a:lnTo>
                        <a:pt x="796" y="712"/>
                      </a:lnTo>
                      <a:lnTo>
                        <a:pt x="803" y="711"/>
                      </a:lnTo>
                      <a:lnTo>
                        <a:pt x="811" y="709"/>
                      </a:lnTo>
                      <a:lnTo>
                        <a:pt x="819" y="706"/>
                      </a:lnTo>
                      <a:lnTo>
                        <a:pt x="824" y="703"/>
                      </a:lnTo>
                      <a:lnTo>
                        <a:pt x="828" y="694"/>
                      </a:lnTo>
                      <a:lnTo>
                        <a:pt x="832" y="679"/>
                      </a:lnTo>
                      <a:lnTo>
                        <a:pt x="835" y="672"/>
                      </a:lnTo>
                      <a:lnTo>
                        <a:pt x="838" y="670"/>
                      </a:lnTo>
                      <a:lnTo>
                        <a:pt x="840" y="670"/>
                      </a:lnTo>
                      <a:lnTo>
                        <a:pt x="842" y="671"/>
                      </a:lnTo>
                      <a:lnTo>
                        <a:pt x="843" y="675"/>
                      </a:lnTo>
                      <a:lnTo>
                        <a:pt x="845" y="679"/>
                      </a:lnTo>
                      <a:lnTo>
                        <a:pt x="847" y="684"/>
                      </a:lnTo>
                      <a:lnTo>
                        <a:pt x="850" y="686"/>
                      </a:lnTo>
                      <a:lnTo>
                        <a:pt x="854" y="689"/>
                      </a:lnTo>
                      <a:lnTo>
                        <a:pt x="859" y="689"/>
                      </a:lnTo>
                      <a:lnTo>
                        <a:pt x="864" y="686"/>
                      </a:lnTo>
                      <a:lnTo>
                        <a:pt x="871" y="684"/>
                      </a:lnTo>
                      <a:lnTo>
                        <a:pt x="876" y="681"/>
                      </a:lnTo>
                      <a:lnTo>
                        <a:pt x="884" y="678"/>
                      </a:lnTo>
                      <a:lnTo>
                        <a:pt x="909" y="661"/>
                      </a:lnTo>
                      <a:lnTo>
                        <a:pt x="927" y="651"/>
                      </a:lnTo>
                      <a:lnTo>
                        <a:pt x="932" y="650"/>
                      </a:lnTo>
                      <a:lnTo>
                        <a:pt x="937" y="652"/>
                      </a:lnTo>
                      <a:lnTo>
                        <a:pt x="940" y="655"/>
                      </a:lnTo>
                      <a:lnTo>
                        <a:pt x="941" y="658"/>
                      </a:lnTo>
                      <a:lnTo>
                        <a:pt x="942" y="668"/>
                      </a:lnTo>
                      <a:lnTo>
                        <a:pt x="942" y="678"/>
                      </a:lnTo>
                      <a:lnTo>
                        <a:pt x="942" y="681"/>
                      </a:lnTo>
                      <a:lnTo>
                        <a:pt x="943" y="684"/>
                      </a:lnTo>
                      <a:lnTo>
                        <a:pt x="945" y="688"/>
                      </a:lnTo>
                      <a:lnTo>
                        <a:pt x="948" y="690"/>
                      </a:lnTo>
                      <a:lnTo>
                        <a:pt x="953" y="693"/>
                      </a:lnTo>
                      <a:lnTo>
                        <a:pt x="961" y="694"/>
                      </a:lnTo>
                      <a:lnTo>
                        <a:pt x="967" y="695"/>
                      </a:lnTo>
                      <a:lnTo>
                        <a:pt x="975" y="693"/>
                      </a:lnTo>
                      <a:lnTo>
                        <a:pt x="980" y="691"/>
                      </a:lnTo>
                      <a:lnTo>
                        <a:pt x="985" y="686"/>
                      </a:lnTo>
                      <a:lnTo>
                        <a:pt x="999" y="678"/>
                      </a:lnTo>
                      <a:lnTo>
                        <a:pt x="1012" y="670"/>
                      </a:lnTo>
                      <a:lnTo>
                        <a:pt x="1017" y="666"/>
                      </a:lnTo>
                      <a:lnTo>
                        <a:pt x="1020" y="661"/>
                      </a:lnTo>
                      <a:lnTo>
                        <a:pt x="1020" y="657"/>
                      </a:lnTo>
                      <a:lnTo>
                        <a:pt x="1020" y="654"/>
                      </a:lnTo>
                      <a:lnTo>
                        <a:pt x="1019" y="651"/>
                      </a:lnTo>
                      <a:lnTo>
                        <a:pt x="1018" y="646"/>
                      </a:lnTo>
                      <a:lnTo>
                        <a:pt x="1009" y="637"/>
                      </a:lnTo>
                      <a:lnTo>
                        <a:pt x="999" y="626"/>
                      </a:lnTo>
                      <a:lnTo>
                        <a:pt x="997" y="623"/>
                      </a:lnTo>
                      <a:lnTo>
                        <a:pt x="996" y="619"/>
                      </a:lnTo>
                      <a:lnTo>
                        <a:pt x="996" y="617"/>
                      </a:lnTo>
                      <a:lnTo>
                        <a:pt x="997" y="614"/>
                      </a:lnTo>
                      <a:lnTo>
                        <a:pt x="998" y="611"/>
                      </a:lnTo>
                      <a:lnTo>
                        <a:pt x="1002" y="609"/>
                      </a:lnTo>
                      <a:lnTo>
                        <a:pt x="1006" y="607"/>
                      </a:lnTo>
                      <a:lnTo>
                        <a:pt x="1012" y="603"/>
                      </a:lnTo>
                      <a:lnTo>
                        <a:pt x="1017" y="603"/>
                      </a:lnTo>
                      <a:lnTo>
                        <a:pt x="1021" y="604"/>
                      </a:lnTo>
                      <a:lnTo>
                        <a:pt x="1026" y="608"/>
                      </a:lnTo>
                      <a:lnTo>
                        <a:pt x="1032" y="612"/>
                      </a:lnTo>
                      <a:lnTo>
                        <a:pt x="1044" y="622"/>
                      </a:lnTo>
                      <a:lnTo>
                        <a:pt x="1056" y="631"/>
                      </a:lnTo>
                      <a:lnTo>
                        <a:pt x="1062" y="637"/>
                      </a:lnTo>
                      <a:lnTo>
                        <a:pt x="1069" y="640"/>
                      </a:lnTo>
                      <a:lnTo>
                        <a:pt x="1074" y="642"/>
                      </a:lnTo>
                      <a:lnTo>
                        <a:pt x="1079" y="643"/>
                      </a:lnTo>
                      <a:lnTo>
                        <a:pt x="1081" y="643"/>
                      </a:lnTo>
                      <a:lnTo>
                        <a:pt x="1084" y="642"/>
                      </a:lnTo>
                      <a:lnTo>
                        <a:pt x="1086" y="641"/>
                      </a:lnTo>
                      <a:lnTo>
                        <a:pt x="1088" y="639"/>
                      </a:lnTo>
                      <a:lnTo>
                        <a:pt x="1092" y="632"/>
                      </a:lnTo>
                      <a:lnTo>
                        <a:pt x="1096" y="624"/>
                      </a:lnTo>
                      <a:lnTo>
                        <a:pt x="1097" y="617"/>
                      </a:lnTo>
                      <a:lnTo>
                        <a:pt x="1097" y="611"/>
                      </a:lnTo>
                      <a:lnTo>
                        <a:pt x="1096" y="604"/>
                      </a:lnTo>
                      <a:lnTo>
                        <a:pt x="1094" y="598"/>
                      </a:lnTo>
                      <a:lnTo>
                        <a:pt x="1089" y="585"/>
                      </a:lnTo>
                      <a:lnTo>
                        <a:pt x="1084" y="572"/>
                      </a:lnTo>
                      <a:lnTo>
                        <a:pt x="1077" y="560"/>
                      </a:lnTo>
                      <a:lnTo>
                        <a:pt x="1073" y="549"/>
                      </a:lnTo>
                      <a:lnTo>
                        <a:pt x="1071" y="544"/>
                      </a:lnTo>
                      <a:lnTo>
                        <a:pt x="1071" y="540"/>
                      </a:lnTo>
                      <a:lnTo>
                        <a:pt x="1071" y="535"/>
                      </a:lnTo>
                      <a:lnTo>
                        <a:pt x="1072" y="531"/>
                      </a:lnTo>
                      <a:lnTo>
                        <a:pt x="1075" y="526"/>
                      </a:lnTo>
                      <a:lnTo>
                        <a:pt x="1078" y="521"/>
                      </a:lnTo>
                      <a:lnTo>
                        <a:pt x="1081" y="520"/>
                      </a:lnTo>
                      <a:lnTo>
                        <a:pt x="1086" y="520"/>
                      </a:lnTo>
                      <a:lnTo>
                        <a:pt x="1089" y="521"/>
                      </a:lnTo>
                      <a:lnTo>
                        <a:pt x="1092" y="524"/>
                      </a:lnTo>
                      <a:lnTo>
                        <a:pt x="1097" y="528"/>
                      </a:lnTo>
                      <a:lnTo>
                        <a:pt x="1100" y="532"/>
                      </a:lnTo>
                      <a:lnTo>
                        <a:pt x="1113" y="554"/>
                      </a:lnTo>
                      <a:lnTo>
                        <a:pt x="1123" y="570"/>
                      </a:lnTo>
                      <a:lnTo>
                        <a:pt x="1133" y="582"/>
                      </a:lnTo>
                      <a:lnTo>
                        <a:pt x="1140" y="588"/>
                      </a:lnTo>
                      <a:lnTo>
                        <a:pt x="1143" y="589"/>
                      </a:lnTo>
                      <a:lnTo>
                        <a:pt x="1145" y="590"/>
                      </a:lnTo>
                      <a:lnTo>
                        <a:pt x="1146" y="589"/>
                      </a:lnTo>
                      <a:lnTo>
                        <a:pt x="1147" y="587"/>
                      </a:lnTo>
                      <a:lnTo>
                        <a:pt x="1147" y="582"/>
                      </a:lnTo>
                      <a:lnTo>
                        <a:pt x="1145" y="574"/>
                      </a:lnTo>
                      <a:lnTo>
                        <a:pt x="1142" y="564"/>
                      </a:lnTo>
                      <a:lnTo>
                        <a:pt x="1138" y="554"/>
                      </a:lnTo>
                      <a:lnTo>
                        <a:pt x="1133" y="544"/>
                      </a:lnTo>
                      <a:lnTo>
                        <a:pt x="1129" y="533"/>
                      </a:lnTo>
                      <a:lnTo>
                        <a:pt x="1128" y="528"/>
                      </a:lnTo>
                      <a:lnTo>
                        <a:pt x="1127" y="522"/>
                      </a:lnTo>
                      <a:lnTo>
                        <a:pt x="1127" y="517"/>
                      </a:lnTo>
                      <a:lnTo>
                        <a:pt x="1127" y="511"/>
                      </a:lnTo>
                      <a:lnTo>
                        <a:pt x="1129" y="505"/>
                      </a:lnTo>
                      <a:lnTo>
                        <a:pt x="1133" y="499"/>
                      </a:lnTo>
                      <a:lnTo>
                        <a:pt x="1137" y="496"/>
                      </a:lnTo>
                      <a:lnTo>
                        <a:pt x="1139" y="495"/>
                      </a:lnTo>
                      <a:lnTo>
                        <a:pt x="1142" y="495"/>
                      </a:lnTo>
                      <a:lnTo>
                        <a:pt x="1144" y="497"/>
                      </a:lnTo>
                      <a:lnTo>
                        <a:pt x="1148" y="504"/>
                      </a:lnTo>
                      <a:lnTo>
                        <a:pt x="1150" y="510"/>
                      </a:lnTo>
                      <a:lnTo>
                        <a:pt x="1151" y="517"/>
                      </a:lnTo>
                      <a:lnTo>
                        <a:pt x="1151" y="524"/>
                      </a:lnTo>
                      <a:lnTo>
                        <a:pt x="1152" y="531"/>
                      </a:lnTo>
                      <a:lnTo>
                        <a:pt x="1153" y="538"/>
                      </a:lnTo>
                      <a:lnTo>
                        <a:pt x="1155" y="542"/>
                      </a:lnTo>
                      <a:lnTo>
                        <a:pt x="1157" y="545"/>
                      </a:lnTo>
                      <a:lnTo>
                        <a:pt x="1159" y="547"/>
                      </a:lnTo>
                      <a:lnTo>
                        <a:pt x="1162" y="550"/>
                      </a:lnTo>
                      <a:lnTo>
                        <a:pt x="1164" y="551"/>
                      </a:lnTo>
                      <a:lnTo>
                        <a:pt x="1166" y="551"/>
                      </a:lnTo>
                      <a:lnTo>
                        <a:pt x="1167" y="551"/>
                      </a:lnTo>
                      <a:lnTo>
                        <a:pt x="1168" y="550"/>
                      </a:lnTo>
                      <a:lnTo>
                        <a:pt x="1170" y="547"/>
                      </a:lnTo>
                      <a:lnTo>
                        <a:pt x="1172" y="543"/>
                      </a:lnTo>
                      <a:lnTo>
                        <a:pt x="1175" y="530"/>
                      </a:lnTo>
                      <a:lnTo>
                        <a:pt x="1180" y="516"/>
                      </a:lnTo>
                      <a:lnTo>
                        <a:pt x="1182" y="509"/>
                      </a:lnTo>
                      <a:lnTo>
                        <a:pt x="1184" y="503"/>
                      </a:lnTo>
                      <a:lnTo>
                        <a:pt x="1187" y="497"/>
                      </a:lnTo>
                      <a:lnTo>
                        <a:pt x="1191" y="494"/>
                      </a:lnTo>
                      <a:lnTo>
                        <a:pt x="1193" y="493"/>
                      </a:lnTo>
                      <a:lnTo>
                        <a:pt x="1194" y="493"/>
                      </a:lnTo>
                      <a:lnTo>
                        <a:pt x="1196" y="493"/>
                      </a:lnTo>
                      <a:lnTo>
                        <a:pt x="1198" y="494"/>
                      </a:lnTo>
                      <a:lnTo>
                        <a:pt x="1204" y="497"/>
                      </a:lnTo>
                      <a:lnTo>
                        <a:pt x="1209" y="504"/>
                      </a:lnTo>
                      <a:lnTo>
                        <a:pt x="1213" y="508"/>
                      </a:lnTo>
                      <a:lnTo>
                        <a:pt x="1220" y="514"/>
                      </a:lnTo>
                      <a:lnTo>
                        <a:pt x="1227" y="519"/>
                      </a:lnTo>
                      <a:lnTo>
                        <a:pt x="1236" y="524"/>
                      </a:lnTo>
                      <a:lnTo>
                        <a:pt x="1239" y="526"/>
                      </a:lnTo>
                      <a:lnTo>
                        <a:pt x="1242" y="527"/>
                      </a:lnTo>
                      <a:lnTo>
                        <a:pt x="1246" y="527"/>
                      </a:lnTo>
                      <a:lnTo>
                        <a:pt x="1248" y="526"/>
                      </a:lnTo>
                      <a:lnTo>
                        <a:pt x="1250" y="523"/>
                      </a:lnTo>
                      <a:lnTo>
                        <a:pt x="1251" y="520"/>
                      </a:lnTo>
                      <a:lnTo>
                        <a:pt x="1251" y="516"/>
                      </a:lnTo>
                      <a:lnTo>
                        <a:pt x="1250" y="510"/>
                      </a:lnTo>
                      <a:lnTo>
                        <a:pt x="1245" y="501"/>
                      </a:lnTo>
                      <a:lnTo>
                        <a:pt x="1235" y="483"/>
                      </a:lnTo>
                      <a:lnTo>
                        <a:pt x="1234" y="479"/>
                      </a:lnTo>
                      <a:lnTo>
                        <a:pt x="1233" y="475"/>
                      </a:lnTo>
                      <a:lnTo>
                        <a:pt x="1232" y="470"/>
                      </a:lnTo>
                      <a:lnTo>
                        <a:pt x="1233" y="467"/>
                      </a:lnTo>
                      <a:lnTo>
                        <a:pt x="1235" y="465"/>
                      </a:lnTo>
                      <a:lnTo>
                        <a:pt x="1238" y="464"/>
                      </a:lnTo>
                      <a:lnTo>
                        <a:pt x="1244" y="463"/>
                      </a:lnTo>
                      <a:lnTo>
                        <a:pt x="1250" y="464"/>
                      </a:lnTo>
                      <a:lnTo>
                        <a:pt x="1252" y="466"/>
                      </a:lnTo>
                      <a:lnTo>
                        <a:pt x="1254" y="468"/>
                      </a:lnTo>
                      <a:lnTo>
                        <a:pt x="1258" y="473"/>
                      </a:lnTo>
                      <a:lnTo>
                        <a:pt x="1260" y="478"/>
                      </a:lnTo>
                      <a:lnTo>
                        <a:pt x="1264" y="490"/>
                      </a:lnTo>
                      <a:lnTo>
                        <a:pt x="1268" y="501"/>
                      </a:lnTo>
                      <a:lnTo>
                        <a:pt x="1271" y="506"/>
                      </a:lnTo>
                      <a:lnTo>
                        <a:pt x="1273" y="510"/>
                      </a:lnTo>
                      <a:lnTo>
                        <a:pt x="1275" y="513"/>
                      </a:lnTo>
                      <a:lnTo>
                        <a:pt x="1277" y="514"/>
                      </a:lnTo>
                      <a:lnTo>
                        <a:pt x="1279" y="514"/>
                      </a:lnTo>
                      <a:lnTo>
                        <a:pt x="1282" y="510"/>
                      </a:lnTo>
                      <a:lnTo>
                        <a:pt x="1286" y="505"/>
                      </a:lnTo>
                      <a:lnTo>
                        <a:pt x="1288" y="497"/>
                      </a:lnTo>
                      <a:lnTo>
                        <a:pt x="1291" y="489"/>
                      </a:lnTo>
                      <a:lnTo>
                        <a:pt x="1294" y="483"/>
                      </a:lnTo>
                      <a:lnTo>
                        <a:pt x="1298" y="480"/>
                      </a:lnTo>
                      <a:lnTo>
                        <a:pt x="1301" y="478"/>
                      </a:lnTo>
                      <a:lnTo>
                        <a:pt x="1303" y="477"/>
                      </a:lnTo>
                      <a:lnTo>
                        <a:pt x="1306" y="477"/>
                      </a:lnTo>
                      <a:lnTo>
                        <a:pt x="1309" y="478"/>
                      </a:lnTo>
                      <a:lnTo>
                        <a:pt x="1314" y="480"/>
                      </a:lnTo>
                      <a:lnTo>
                        <a:pt x="1320" y="483"/>
                      </a:lnTo>
                      <a:lnTo>
                        <a:pt x="1328" y="487"/>
                      </a:lnTo>
                      <a:lnTo>
                        <a:pt x="1331" y="487"/>
                      </a:lnTo>
                      <a:lnTo>
                        <a:pt x="1335" y="487"/>
                      </a:lnTo>
                      <a:lnTo>
                        <a:pt x="1340" y="484"/>
                      </a:lnTo>
                      <a:lnTo>
                        <a:pt x="1344" y="481"/>
                      </a:lnTo>
                      <a:lnTo>
                        <a:pt x="1350" y="473"/>
                      </a:lnTo>
                      <a:lnTo>
                        <a:pt x="1357" y="466"/>
                      </a:lnTo>
                      <a:lnTo>
                        <a:pt x="1360" y="464"/>
                      </a:lnTo>
                      <a:lnTo>
                        <a:pt x="1363" y="465"/>
                      </a:lnTo>
                      <a:lnTo>
                        <a:pt x="1368" y="468"/>
                      </a:lnTo>
                      <a:lnTo>
                        <a:pt x="1371" y="474"/>
                      </a:lnTo>
                      <a:lnTo>
                        <a:pt x="1374" y="478"/>
                      </a:lnTo>
                      <a:lnTo>
                        <a:pt x="1376" y="482"/>
                      </a:lnTo>
                      <a:lnTo>
                        <a:pt x="1380" y="484"/>
                      </a:lnTo>
                      <a:lnTo>
                        <a:pt x="1382" y="484"/>
                      </a:lnTo>
                      <a:lnTo>
                        <a:pt x="1385" y="483"/>
                      </a:lnTo>
                      <a:lnTo>
                        <a:pt x="1387" y="480"/>
                      </a:lnTo>
                      <a:lnTo>
                        <a:pt x="1390" y="476"/>
                      </a:lnTo>
                      <a:lnTo>
                        <a:pt x="1393" y="469"/>
                      </a:lnTo>
                      <a:lnTo>
                        <a:pt x="1395" y="464"/>
                      </a:lnTo>
                      <a:lnTo>
                        <a:pt x="1395" y="460"/>
                      </a:lnTo>
                      <a:lnTo>
                        <a:pt x="1395" y="454"/>
                      </a:lnTo>
                      <a:lnTo>
                        <a:pt x="1395" y="450"/>
                      </a:lnTo>
                      <a:lnTo>
                        <a:pt x="1394" y="441"/>
                      </a:lnTo>
                      <a:lnTo>
                        <a:pt x="1391" y="432"/>
                      </a:lnTo>
                      <a:lnTo>
                        <a:pt x="1390" y="423"/>
                      </a:lnTo>
                      <a:lnTo>
                        <a:pt x="1391" y="412"/>
                      </a:lnTo>
                      <a:lnTo>
                        <a:pt x="1393" y="407"/>
                      </a:lnTo>
                      <a:lnTo>
                        <a:pt x="1395" y="401"/>
                      </a:lnTo>
                      <a:lnTo>
                        <a:pt x="1398" y="395"/>
                      </a:lnTo>
                      <a:lnTo>
                        <a:pt x="1402" y="388"/>
                      </a:lnTo>
                      <a:lnTo>
                        <a:pt x="1404" y="385"/>
                      </a:lnTo>
                      <a:lnTo>
                        <a:pt x="1408" y="383"/>
                      </a:lnTo>
                      <a:lnTo>
                        <a:pt x="1411" y="381"/>
                      </a:lnTo>
                      <a:lnTo>
                        <a:pt x="1415" y="379"/>
                      </a:lnTo>
                      <a:lnTo>
                        <a:pt x="1424" y="376"/>
                      </a:lnTo>
                      <a:lnTo>
                        <a:pt x="1434" y="375"/>
                      </a:lnTo>
                      <a:lnTo>
                        <a:pt x="1443" y="375"/>
                      </a:lnTo>
                      <a:lnTo>
                        <a:pt x="1452" y="378"/>
                      </a:lnTo>
                      <a:lnTo>
                        <a:pt x="1456" y="379"/>
                      </a:lnTo>
                      <a:lnTo>
                        <a:pt x="1460" y="381"/>
                      </a:lnTo>
                      <a:lnTo>
                        <a:pt x="1463" y="383"/>
                      </a:lnTo>
                      <a:lnTo>
                        <a:pt x="1465" y="385"/>
                      </a:lnTo>
                      <a:lnTo>
                        <a:pt x="1472" y="395"/>
                      </a:lnTo>
                      <a:lnTo>
                        <a:pt x="1479" y="400"/>
                      </a:lnTo>
                      <a:lnTo>
                        <a:pt x="1481" y="401"/>
                      </a:lnTo>
                      <a:lnTo>
                        <a:pt x="1483" y="401"/>
                      </a:lnTo>
                      <a:lnTo>
                        <a:pt x="1484" y="400"/>
                      </a:lnTo>
                      <a:lnTo>
                        <a:pt x="1487" y="399"/>
                      </a:lnTo>
                      <a:lnTo>
                        <a:pt x="1492" y="386"/>
                      </a:lnTo>
                      <a:lnTo>
                        <a:pt x="1498" y="367"/>
                      </a:lnTo>
                      <a:lnTo>
                        <a:pt x="1504" y="355"/>
                      </a:lnTo>
                      <a:lnTo>
                        <a:pt x="1508" y="347"/>
                      </a:lnTo>
                      <a:lnTo>
                        <a:pt x="1510" y="345"/>
                      </a:lnTo>
                      <a:lnTo>
                        <a:pt x="1514" y="344"/>
                      </a:lnTo>
                      <a:lnTo>
                        <a:pt x="1516" y="343"/>
                      </a:lnTo>
                      <a:lnTo>
                        <a:pt x="1518" y="343"/>
                      </a:lnTo>
                      <a:lnTo>
                        <a:pt x="1522" y="345"/>
                      </a:lnTo>
                      <a:lnTo>
                        <a:pt x="1526" y="349"/>
                      </a:lnTo>
                      <a:lnTo>
                        <a:pt x="1531" y="356"/>
                      </a:lnTo>
                      <a:lnTo>
                        <a:pt x="1535" y="362"/>
                      </a:lnTo>
                      <a:lnTo>
                        <a:pt x="1544" y="378"/>
                      </a:lnTo>
                      <a:lnTo>
                        <a:pt x="1553" y="389"/>
                      </a:lnTo>
                      <a:lnTo>
                        <a:pt x="1558" y="393"/>
                      </a:lnTo>
                      <a:lnTo>
                        <a:pt x="1563" y="395"/>
                      </a:lnTo>
                      <a:lnTo>
                        <a:pt x="1565" y="394"/>
                      </a:lnTo>
                      <a:lnTo>
                        <a:pt x="1568" y="393"/>
                      </a:lnTo>
                      <a:lnTo>
                        <a:pt x="1571" y="392"/>
                      </a:lnTo>
                      <a:lnTo>
                        <a:pt x="1573" y="388"/>
                      </a:lnTo>
                      <a:lnTo>
                        <a:pt x="1577" y="384"/>
                      </a:lnTo>
                      <a:lnTo>
                        <a:pt x="1580" y="382"/>
                      </a:lnTo>
                      <a:lnTo>
                        <a:pt x="1585" y="380"/>
                      </a:lnTo>
                      <a:lnTo>
                        <a:pt x="1588" y="380"/>
                      </a:lnTo>
                      <a:lnTo>
                        <a:pt x="1593" y="382"/>
                      </a:lnTo>
                      <a:lnTo>
                        <a:pt x="1600" y="386"/>
                      </a:lnTo>
                      <a:lnTo>
                        <a:pt x="1603" y="387"/>
                      </a:lnTo>
                      <a:lnTo>
                        <a:pt x="1607" y="389"/>
                      </a:lnTo>
                      <a:lnTo>
                        <a:pt x="1611" y="389"/>
                      </a:lnTo>
                      <a:lnTo>
                        <a:pt x="1615" y="389"/>
                      </a:lnTo>
                      <a:lnTo>
                        <a:pt x="1620" y="388"/>
                      </a:lnTo>
                      <a:lnTo>
                        <a:pt x="1626" y="386"/>
                      </a:lnTo>
                      <a:lnTo>
                        <a:pt x="1631" y="382"/>
                      </a:lnTo>
                      <a:lnTo>
                        <a:pt x="1638" y="375"/>
                      </a:lnTo>
                      <a:lnTo>
                        <a:pt x="1647" y="365"/>
                      </a:lnTo>
                      <a:lnTo>
                        <a:pt x="1665" y="347"/>
                      </a:lnTo>
                      <a:lnTo>
                        <a:pt x="1669" y="344"/>
                      </a:lnTo>
                      <a:lnTo>
                        <a:pt x="1673" y="341"/>
                      </a:lnTo>
                      <a:lnTo>
                        <a:pt x="1678" y="339"/>
                      </a:lnTo>
                      <a:lnTo>
                        <a:pt x="1681" y="338"/>
                      </a:lnTo>
                      <a:lnTo>
                        <a:pt x="1684" y="338"/>
                      </a:lnTo>
                      <a:lnTo>
                        <a:pt x="1687" y="340"/>
                      </a:lnTo>
                      <a:lnTo>
                        <a:pt x="1688" y="343"/>
                      </a:lnTo>
                      <a:lnTo>
                        <a:pt x="1691" y="348"/>
                      </a:lnTo>
                      <a:lnTo>
                        <a:pt x="1690" y="355"/>
                      </a:lnTo>
                      <a:lnTo>
                        <a:pt x="1688" y="362"/>
                      </a:lnTo>
                      <a:lnTo>
                        <a:pt x="1686" y="371"/>
                      </a:lnTo>
                      <a:lnTo>
                        <a:pt x="1683" y="380"/>
                      </a:lnTo>
                      <a:lnTo>
                        <a:pt x="1681" y="387"/>
                      </a:lnTo>
                      <a:lnTo>
                        <a:pt x="1680" y="394"/>
                      </a:lnTo>
                      <a:lnTo>
                        <a:pt x="1680" y="397"/>
                      </a:lnTo>
                      <a:lnTo>
                        <a:pt x="1681" y="400"/>
                      </a:lnTo>
                      <a:lnTo>
                        <a:pt x="1682" y="402"/>
                      </a:lnTo>
                      <a:lnTo>
                        <a:pt x="1684" y="405"/>
                      </a:lnTo>
                      <a:lnTo>
                        <a:pt x="1686" y="406"/>
                      </a:lnTo>
                      <a:lnTo>
                        <a:pt x="1688" y="407"/>
                      </a:lnTo>
                      <a:lnTo>
                        <a:pt x="1691" y="407"/>
                      </a:lnTo>
                      <a:lnTo>
                        <a:pt x="1693" y="407"/>
                      </a:lnTo>
                      <a:lnTo>
                        <a:pt x="1697" y="405"/>
                      </a:lnTo>
                      <a:lnTo>
                        <a:pt x="1700" y="401"/>
                      </a:lnTo>
                      <a:lnTo>
                        <a:pt x="1704" y="397"/>
                      </a:lnTo>
                      <a:lnTo>
                        <a:pt x="1706" y="392"/>
                      </a:lnTo>
                      <a:lnTo>
                        <a:pt x="1707" y="387"/>
                      </a:lnTo>
                      <a:lnTo>
                        <a:pt x="1707" y="383"/>
                      </a:lnTo>
                      <a:lnTo>
                        <a:pt x="1705" y="368"/>
                      </a:lnTo>
                      <a:lnTo>
                        <a:pt x="1701" y="351"/>
                      </a:lnTo>
                      <a:lnTo>
                        <a:pt x="1701" y="347"/>
                      </a:lnTo>
                      <a:lnTo>
                        <a:pt x="1703" y="343"/>
                      </a:lnTo>
                      <a:lnTo>
                        <a:pt x="1703" y="340"/>
                      </a:lnTo>
                      <a:lnTo>
                        <a:pt x="1705" y="337"/>
                      </a:lnTo>
                      <a:lnTo>
                        <a:pt x="1707" y="334"/>
                      </a:lnTo>
                      <a:lnTo>
                        <a:pt x="1709" y="332"/>
                      </a:lnTo>
                      <a:lnTo>
                        <a:pt x="1713" y="331"/>
                      </a:lnTo>
                      <a:lnTo>
                        <a:pt x="1718" y="331"/>
                      </a:lnTo>
                      <a:lnTo>
                        <a:pt x="1722" y="331"/>
                      </a:lnTo>
                      <a:lnTo>
                        <a:pt x="1726" y="331"/>
                      </a:lnTo>
                      <a:lnTo>
                        <a:pt x="1730" y="332"/>
                      </a:lnTo>
                      <a:lnTo>
                        <a:pt x="1732" y="334"/>
                      </a:lnTo>
                      <a:lnTo>
                        <a:pt x="1736" y="339"/>
                      </a:lnTo>
                      <a:lnTo>
                        <a:pt x="1739" y="344"/>
                      </a:lnTo>
                      <a:lnTo>
                        <a:pt x="1741" y="351"/>
                      </a:lnTo>
                      <a:lnTo>
                        <a:pt x="1743" y="357"/>
                      </a:lnTo>
                      <a:lnTo>
                        <a:pt x="1743" y="364"/>
                      </a:lnTo>
                      <a:lnTo>
                        <a:pt x="1743" y="370"/>
                      </a:lnTo>
                      <a:lnTo>
                        <a:pt x="1744" y="374"/>
                      </a:lnTo>
                      <a:lnTo>
                        <a:pt x="1746" y="379"/>
                      </a:lnTo>
                      <a:lnTo>
                        <a:pt x="1749" y="382"/>
                      </a:lnTo>
                      <a:lnTo>
                        <a:pt x="1753" y="386"/>
                      </a:lnTo>
                      <a:lnTo>
                        <a:pt x="1758" y="388"/>
                      </a:lnTo>
                      <a:lnTo>
                        <a:pt x="1762" y="391"/>
                      </a:lnTo>
                      <a:lnTo>
                        <a:pt x="1766" y="391"/>
                      </a:lnTo>
                      <a:lnTo>
                        <a:pt x="1771" y="389"/>
                      </a:lnTo>
                      <a:lnTo>
                        <a:pt x="1777" y="386"/>
                      </a:lnTo>
                      <a:lnTo>
                        <a:pt x="1782" y="381"/>
                      </a:lnTo>
                      <a:lnTo>
                        <a:pt x="1790" y="378"/>
                      </a:lnTo>
                      <a:lnTo>
                        <a:pt x="1797" y="375"/>
                      </a:lnTo>
                      <a:lnTo>
                        <a:pt x="1799" y="375"/>
                      </a:lnTo>
                      <a:lnTo>
                        <a:pt x="1801" y="376"/>
                      </a:lnTo>
                      <a:lnTo>
                        <a:pt x="1803" y="378"/>
                      </a:lnTo>
                      <a:lnTo>
                        <a:pt x="1804" y="380"/>
                      </a:lnTo>
                      <a:lnTo>
                        <a:pt x="1807" y="385"/>
                      </a:lnTo>
                      <a:lnTo>
                        <a:pt x="1811" y="392"/>
                      </a:lnTo>
                      <a:lnTo>
                        <a:pt x="1815" y="406"/>
                      </a:lnTo>
                      <a:lnTo>
                        <a:pt x="1818" y="415"/>
                      </a:lnTo>
                      <a:lnTo>
                        <a:pt x="1821" y="420"/>
                      </a:lnTo>
                      <a:lnTo>
                        <a:pt x="1824" y="422"/>
                      </a:lnTo>
                      <a:lnTo>
                        <a:pt x="1827" y="421"/>
                      </a:lnTo>
                      <a:lnTo>
                        <a:pt x="1830" y="419"/>
                      </a:lnTo>
                      <a:lnTo>
                        <a:pt x="1838" y="412"/>
                      </a:lnTo>
                      <a:lnTo>
                        <a:pt x="1846" y="401"/>
                      </a:lnTo>
                      <a:lnTo>
                        <a:pt x="1854" y="392"/>
                      </a:lnTo>
                      <a:lnTo>
                        <a:pt x="1862" y="384"/>
                      </a:lnTo>
                      <a:lnTo>
                        <a:pt x="1866" y="382"/>
                      </a:lnTo>
                      <a:lnTo>
                        <a:pt x="1869" y="382"/>
                      </a:lnTo>
                      <a:lnTo>
                        <a:pt x="1872" y="384"/>
                      </a:lnTo>
                      <a:lnTo>
                        <a:pt x="1875" y="388"/>
                      </a:lnTo>
                      <a:lnTo>
                        <a:pt x="1879" y="395"/>
                      </a:lnTo>
                      <a:lnTo>
                        <a:pt x="1882" y="402"/>
                      </a:lnTo>
                      <a:lnTo>
                        <a:pt x="1884" y="406"/>
                      </a:lnTo>
                      <a:lnTo>
                        <a:pt x="1886" y="408"/>
                      </a:lnTo>
                      <a:lnTo>
                        <a:pt x="1888" y="411"/>
                      </a:lnTo>
                      <a:lnTo>
                        <a:pt x="1893" y="413"/>
                      </a:lnTo>
                      <a:lnTo>
                        <a:pt x="1900" y="413"/>
                      </a:lnTo>
                      <a:lnTo>
                        <a:pt x="1915" y="411"/>
                      </a:lnTo>
                      <a:lnTo>
                        <a:pt x="1933" y="410"/>
                      </a:lnTo>
                      <a:lnTo>
                        <a:pt x="1941" y="409"/>
                      </a:lnTo>
                      <a:lnTo>
                        <a:pt x="1956" y="396"/>
                      </a:lnTo>
                      <a:lnTo>
                        <a:pt x="1973" y="380"/>
                      </a:lnTo>
                      <a:lnTo>
                        <a:pt x="1981" y="372"/>
                      </a:lnTo>
                      <a:lnTo>
                        <a:pt x="1989" y="367"/>
                      </a:lnTo>
                      <a:lnTo>
                        <a:pt x="1993" y="366"/>
                      </a:lnTo>
                      <a:lnTo>
                        <a:pt x="1997" y="365"/>
                      </a:lnTo>
                      <a:lnTo>
                        <a:pt x="2002" y="365"/>
                      </a:lnTo>
                      <a:lnTo>
                        <a:pt x="2006" y="366"/>
                      </a:lnTo>
                      <a:lnTo>
                        <a:pt x="2017" y="372"/>
                      </a:lnTo>
                      <a:lnTo>
                        <a:pt x="2025" y="379"/>
                      </a:lnTo>
                      <a:lnTo>
                        <a:pt x="2029" y="381"/>
                      </a:lnTo>
                      <a:lnTo>
                        <a:pt x="2033" y="381"/>
                      </a:lnTo>
                      <a:lnTo>
                        <a:pt x="2035" y="380"/>
                      </a:lnTo>
                      <a:lnTo>
                        <a:pt x="2037" y="379"/>
                      </a:lnTo>
                      <a:lnTo>
                        <a:pt x="2040" y="375"/>
                      </a:lnTo>
                      <a:lnTo>
                        <a:pt x="2042" y="372"/>
                      </a:lnTo>
                      <a:lnTo>
                        <a:pt x="2046" y="366"/>
                      </a:lnTo>
                      <a:lnTo>
                        <a:pt x="2047" y="358"/>
                      </a:lnTo>
                      <a:lnTo>
                        <a:pt x="2047" y="351"/>
                      </a:lnTo>
                      <a:lnTo>
                        <a:pt x="2047" y="343"/>
                      </a:lnTo>
                      <a:lnTo>
                        <a:pt x="2046" y="335"/>
                      </a:lnTo>
                      <a:lnTo>
                        <a:pt x="2047" y="329"/>
                      </a:lnTo>
                      <a:lnTo>
                        <a:pt x="2049" y="322"/>
                      </a:lnTo>
                      <a:lnTo>
                        <a:pt x="2052" y="316"/>
                      </a:lnTo>
                      <a:lnTo>
                        <a:pt x="2058" y="312"/>
                      </a:lnTo>
                      <a:lnTo>
                        <a:pt x="2061" y="310"/>
                      </a:lnTo>
                      <a:lnTo>
                        <a:pt x="2063" y="310"/>
                      </a:lnTo>
                      <a:lnTo>
                        <a:pt x="2064" y="311"/>
                      </a:lnTo>
                      <a:lnTo>
                        <a:pt x="2065" y="312"/>
                      </a:lnTo>
                      <a:lnTo>
                        <a:pt x="2065" y="313"/>
                      </a:lnTo>
                      <a:lnTo>
                        <a:pt x="2068" y="324"/>
                      </a:lnTo>
                      <a:lnTo>
                        <a:pt x="2069" y="338"/>
                      </a:lnTo>
                      <a:lnTo>
                        <a:pt x="2069" y="353"/>
                      </a:lnTo>
                      <a:lnTo>
                        <a:pt x="2071" y="365"/>
                      </a:lnTo>
                      <a:lnTo>
                        <a:pt x="2072" y="369"/>
                      </a:lnTo>
                      <a:lnTo>
                        <a:pt x="2075" y="372"/>
                      </a:lnTo>
                      <a:lnTo>
                        <a:pt x="2076" y="372"/>
                      </a:lnTo>
                      <a:lnTo>
                        <a:pt x="2078" y="372"/>
                      </a:lnTo>
                      <a:lnTo>
                        <a:pt x="2081" y="372"/>
                      </a:lnTo>
                      <a:lnTo>
                        <a:pt x="2083" y="370"/>
                      </a:lnTo>
                      <a:lnTo>
                        <a:pt x="2098" y="361"/>
                      </a:lnTo>
                      <a:lnTo>
                        <a:pt x="2110" y="355"/>
                      </a:lnTo>
                      <a:lnTo>
                        <a:pt x="2116" y="354"/>
                      </a:lnTo>
                      <a:lnTo>
                        <a:pt x="2123" y="355"/>
                      </a:lnTo>
                      <a:lnTo>
                        <a:pt x="2129" y="358"/>
                      </a:lnTo>
                      <a:lnTo>
                        <a:pt x="2137" y="365"/>
                      </a:lnTo>
                      <a:lnTo>
                        <a:pt x="2143" y="371"/>
                      </a:lnTo>
                      <a:lnTo>
                        <a:pt x="2154" y="381"/>
                      </a:lnTo>
                      <a:lnTo>
                        <a:pt x="2159" y="384"/>
                      </a:lnTo>
                      <a:lnTo>
                        <a:pt x="2164" y="385"/>
                      </a:lnTo>
                      <a:lnTo>
                        <a:pt x="2166" y="384"/>
                      </a:lnTo>
                      <a:lnTo>
                        <a:pt x="2166" y="382"/>
                      </a:lnTo>
                      <a:lnTo>
                        <a:pt x="2166" y="379"/>
                      </a:lnTo>
                      <a:lnTo>
                        <a:pt x="2165" y="374"/>
                      </a:lnTo>
                      <a:lnTo>
                        <a:pt x="2158" y="362"/>
                      </a:lnTo>
                      <a:lnTo>
                        <a:pt x="2146" y="342"/>
                      </a:lnTo>
                      <a:lnTo>
                        <a:pt x="2143" y="337"/>
                      </a:lnTo>
                      <a:lnTo>
                        <a:pt x="2141" y="331"/>
                      </a:lnTo>
                      <a:lnTo>
                        <a:pt x="2140" y="326"/>
                      </a:lnTo>
                      <a:lnTo>
                        <a:pt x="2140" y="321"/>
                      </a:lnTo>
                      <a:lnTo>
                        <a:pt x="2140" y="317"/>
                      </a:lnTo>
                      <a:lnTo>
                        <a:pt x="2142" y="314"/>
                      </a:lnTo>
                      <a:lnTo>
                        <a:pt x="2145" y="312"/>
                      </a:lnTo>
                      <a:lnTo>
                        <a:pt x="2150" y="311"/>
                      </a:lnTo>
                      <a:lnTo>
                        <a:pt x="2152" y="311"/>
                      </a:lnTo>
                      <a:lnTo>
                        <a:pt x="2155" y="312"/>
                      </a:lnTo>
                      <a:lnTo>
                        <a:pt x="2156" y="313"/>
                      </a:lnTo>
                      <a:lnTo>
                        <a:pt x="2158" y="314"/>
                      </a:lnTo>
                      <a:lnTo>
                        <a:pt x="2162" y="318"/>
                      </a:lnTo>
                      <a:lnTo>
                        <a:pt x="2164" y="324"/>
                      </a:lnTo>
                      <a:lnTo>
                        <a:pt x="2167" y="329"/>
                      </a:lnTo>
                      <a:lnTo>
                        <a:pt x="2170" y="334"/>
                      </a:lnTo>
                      <a:lnTo>
                        <a:pt x="2173" y="338"/>
                      </a:lnTo>
                      <a:lnTo>
                        <a:pt x="2179" y="340"/>
                      </a:lnTo>
                      <a:lnTo>
                        <a:pt x="2185" y="341"/>
                      </a:lnTo>
                      <a:lnTo>
                        <a:pt x="2191" y="340"/>
                      </a:lnTo>
                      <a:lnTo>
                        <a:pt x="2196" y="338"/>
                      </a:lnTo>
                      <a:lnTo>
                        <a:pt x="2202" y="335"/>
                      </a:lnTo>
                      <a:lnTo>
                        <a:pt x="2206" y="332"/>
                      </a:lnTo>
                      <a:lnTo>
                        <a:pt x="2210" y="328"/>
                      </a:lnTo>
                      <a:lnTo>
                        <a:pt x="2215" y="324"/>
                      </a:lnTo>
                      <a:lnTo>
                        <a:pt x="2218" y="318"/>
                      </a:lnTo>
                      <a:lnTo>
                        <a:pt x="2226" y="295"/>
                      </a:lnTo>
                      <a:lnTo>
                        <a:pt x="2234" y="278"/>
                      </a:lnTo>
                      <a:lnTo>
                        <a:pt x="2237" y="275"/>
                      </a:lnTo>
                      <a:lnTo>
                        <a:pt x="2239" y="274"/>
                      </a:lnTo>
                      <a:lnTo>
                        <a:pt x="2243" y="272"/>
                      </a:lnTo>
                      <a:lnTo>
                        <a:pt x="2247" y="272"/>
                      </a:lnTo>
                      <a:lnTo>
                        <a:pt x="2252" y="273"/>
                      </a:lnTo>
                      <a:lnTo>
                        <a:pt x="2258" y="274"/>
                      </a:lnTo>
                      <a:lnTo>
                        <a:pt x="2264" y="276"/>
                      </a:lnTo>
                      <a:lnTo>
                        <a:pt x="2271" y="280"/>
                      </a:lnTo>
                      <a:lnTo>
                        <a:pt x="2278" y="284"/>
                      </a:lnTo>
                      <a:lnTo>
                        <a:pt x="2287" y="287"/>
                      </a:lnTo>
                      <a:lnTo>
                        <a:pt x="2298" y="289"/>
                      </a:lnTo>
                      <a:lnTo>
                        <a:pt x="2308" y="290"/>
                      </a:lnTo>
                      <a:lnTo>
                        <a:pt x="2320" y="291"/>
                      </a:lnTo>
                      <a:lnTo>
                        <a:pt x="2330" y="291"/>
                      </a:lnTo>
                      <a:lnTo>
                        <a:pt x="2340" y="290"/>
                      </a:lnTo>
                      <a:lnTo>
                        <a:pt x="2346" y="288"/>
                      </a:lnTo>
                      <a:lnTo>
                        <a:pt x="2346" y="286"/>
                      </a:lnTo>
                      <a:lnTo>
                        <a:pt x="2334" y="273"/>
                      </a:lnTo>
                      <a:lnTo>
                        <a:pt x="2327" y="262"/>
                      </a:lnTo>
                      <a:lnTo>
                        <a:pt x="2325" y="257"/>
                      </a:lnTo>
                      <a:lnTo>
                        <a:pt x="2324" y="252"/>
                      </a:lnTo>
                      <a:lnTo>
                        <a:pt x="2323" y="249"/>
                      </a:lnTo>
                      <a:lnTo>
                        <a:pt x="2324" y="247"/>
                      </a:lnTo>
                      <a:lnTo>
                        <a:pt x="2325" y="246"/>
                      </a:lnTo>
                      <a:lnTo>
                        <a:pt x="2327" y="245"/>
                      </a:lnTo>
                      <a:lnTo>
                        <a:pt x="2329" y="246"/>
                      </a:lnTo>
                      <a:lnTo>
                        <a:pt x="2333" y="248"/>
                      </a:lnTo>
                      <a:lnTo>
                        <a:pt x="2338" y="251"/>
                      </a:lnTo>
                      <a:lnTo>
                        <a:pt x="2343" y="256"/>
                      </a:lnTo>
                      <a:lnTo>
                        <a:pt x="2350" y="262"/>
                      </a:lnTo>
                      <a:lnTo>
                        <a:pt x="2357" y="271"/>
                      </a:lnTo>
                      <a:lnTo>
                        <a:pt x="2360" y="274"/>
                      </a:lnTo>
                      <a:lnTo>
                        <a:pt x="2365" y="277"/>
                      </a:lnTo>
                      <a:lnTo>
                        <a:pt x="2368" y="279"/>
                      </a:lnTo>
                      <a:lnTo>
                        <a:pt x="2371" y="280"/>
                      </a:lnTo>
                      <a:lnTo>
                        <a:pt x="2378" y="281"/>
                      </a:lnTo>
                      <a:lnTo>
                        <a:pt x="2384" y="280"/>
                      </a:lnTo>
                      <a:lnTo>
                        <a:pt x="2392" y="279"/>
                      </a:lnTo>
                      <a:lnTo>
                        <a:pt x="2398" y="278"/>
                      </a:lnTo>
                      <a:lnTo>
                        <a:pt x="2407" y="277"/>
                      </a:lnTo>
                      <a:lnTo>
                        <a:pt x="2416" y="279"/>
                      </a:lnTo>
                      <a:lnTo>
                        <a:pt x="2423" y="280"/>
                      </a:lnTo>
                      <a:lnTo>
                        <a:pt x="2432" y="281"/>
                      </a:lnTo>
                      <a:lnTo>
                        <a:pt x="2436" y="281"/>
                      </a:lnTo>
                      <a:lnTo>
                        <a:pt x="2439" y="281"/>
                      </a:lnTo>
                      <a:lnTo>
                        <a:pt x="2442" y="280"/>
                      </a:lnTo>
                      <a:lnTo>
                        <a:pt x="2445" y="278"/>
                      </a:lnTo>
                      <a:lnTo>
                        <a:pt x="2446" y="275"/>
                      </a:lnTo>
                      <a:lnTo>
                        <a:pt x="2445" y="272"/>
                      </a:lnTo>
                      <a:lnTo>
                        <a:pt x="2442" y="270"/>
                      </a:lnTo>
                      <a:lnTo>
                        <a:pt x="2439" y="266"/>
                      </a:lnTo>
                      <a:lnTo>
                        <a:pt x="2435" y="262"/>
                      </a:lnTo>
                      <a:lnTo>
                        <a:pt x="2432" y="259"/>
                      </a:lnTo>
                      <a:lnTo>
                        <a:pt x="2429" y="256"/>
                      </a:lnTo>
                      <a:lnTo>
                        <a:pt x="2428" y="252"/>
                      </a:lnTo>
                      <a:lnTo>
                        <a:pt x="2427" y="245"/>
                      </a:lnTo>
                      <a:lnTo>
                        <a:pt x="2427" y="239"/>
                      </a:lnTo>
                      <a:lnTo>
                        <a:pt x="2428" y="236"/>
                      </a:lnTo>
                      <a:lnTo>
                        <a:pt x="2429" y="234"/>
                      </a:lnTo>
                      <a:lnTo>
                        <a:pt x="2432" y="233"/>
                      </a:lnTo>
                      <a:lnTo>
                        <a:pt x="2435" y="234"/>
                      </a:lnTo>
                      <a:lnTo>
                        <a:pt x="2438" y="235"/>
                      </a:lnTo>
                      <a:lnTo>
                        <a:pt x="2441" y="237"/>
                      </a:lnTo>
                      <a:lnTo>
                        <a:pt x="2456" y="249"/>
                      </a:lnTo>
                      <a:lnTo>
                        <a:pt x="2466" y="259"/>
                      </a:lnTo>
                      <a:lnTo>
                        <a:pt x="2473" y="265"/>
                      </a:lnTo>
                      <a:lnTo>
                        <a:pt x="2478" y="268"/>
                      </a:lnTo>
                      <a:lnTo>
                        <a:pt x="2482" y="271"/>
                      </a:lnTo>
                      <a:lnTo>
                        <a:pt x="2487" y="271"/>
                      </a:lnTo>
                      <a:lnTo>
                        <a:pt x="2489" y="270"/>
                      </a:lnTo>
                      <a:lnTo>
                        <a:pt x="2492" y="266"/>
                      </a:lnTo>
                      <a:lnTo>
                        <a:pt x="2494" y="262"/>
                      </a:lnTo>
                      <a:lnTo>
                        <a:pt x="2495" y="257"/>
                      </a:lnTo>
                      <a:lnTo>
                        <a:pt x="2499" y="245"/>
                      </a:lnTo>
                      <a:lnTo>
                        <a:pt x="2503" y="231"/>
                      </a:lnTo>
                      <a:lnTo>
                        <a:pt x="2505" y="224"/>
                      </a:lnTo>
                      <a:lnTo>
                        <a:pt x="2508" y="218"/>
                      </a:lnTo>
                      <a:lnTo>
                        <a:pt x="2512" y="212"/>
                      </a:lnTo>
                      <a:lnTo>
                        <a:pt x="2517" y="208"/>
                      </a:lnTo>
                      <a:lnTo>
                        <a:pt x="2520" y="206"/>
                      </a:lnTo>
                      <a:lnTo>
                        <a:pt x="2524" y="205"/>
                      </a:lnTo>
                      <a:lnTo>
                        <a:pt x="2530" y="205"/>
                      </a:lnTo>
                      <a:lnTo>
                        <a:pt x="2534" y="205"/>
                      </a:lnTo>
                      <a:lnTo>
                        <a:pt x="2545" y="207"/>
                      </a:lnTo>
                      <a:lnTo>
                        <a:pt x="2554" y="210"/>
                      </a:lnTo>
                      <a:lnTo>
                        <a:pt x="2558" y="211"/>
                      </a:lnTo>
                      <a:lnTo>
                        <a:pt x="2561" y="211"/>
                      </a:lnTo>
                      <a:lnTo>
                        <a:pt x="2563" y="211"/>
                      </a:lnTo>
                      <a:lnTo>
                        <a:pt x="2566" y="209"/>
                      </a:lnTo>
                      <a:lnTo>
                        <a:pt x="2567" y="207"/>
                      </a:lnTo>
                      <a:lnTo>
                        <a:pt x="2566" y="203"/>
                      </a:lnTo>
                      <a:lnTo>
                        <a:pt x="2563" y="197"/>
                      </a:lnTo>
                      <a:lnTo>
                        <a:pt x="2560" y="190"/>
                      </a:lnTo>
                      <a:lnTo>
                        <a:pt x="2558" y="183"/>
                      </a:lnTo>
                      <a:lnTo>
                        <a:pt x="2558" y="175"/>
                      </a:lnTo>
                      <a:lnTo>
                        <a:pt x="2559" y="170"/>
                      </a:lnTo>
                      <a:lnTo>
                        <a:pt x="2560" y="167"/>
                      </a:lnTo>
                      <a:lnTo>
                        <a:pt x="2563" y="165"/>
                      </a:lnTo>
                      <a:lnTo>
                        <a:pt x="2567" y="164"/>
                      </a:lnTo>
                      <a:lnTo>
                        <a:pt x="2570" y="164"/>
                      </a:lnTo>
                      <a:lnTo>
                        <a:pt x="2572" y="166"/>
                      </a:lnTo>
                      <a:lnTo>
                        <a:pt x="2574" y="168"/>
                      </a:lnTo>
                      <a:lnTo>
                        <a:pt x="2576" y="170"/>
                      </a:lnTo>
                      <a:lnTo>
                        <a:pt x="2580" y="177"/>
                      </a:lnTo>
                      <a:lnTo>
                        <a:pt x="2584" y="184"/>
                      </a:lnTo>
                      <a:lnTo>
                        <a:pt x="2588" y="192"/>
                      </a:lnTo>
                      <a:lnTo>
                        <a:pt x="2593" y="196"/>
                      </a:lnTo>
                      <a:lnTo>
                        <a:pt x="2595" y="198"/>
                      </a:lnTo>
                      <a:lnTo>
                        <a:pt x="2598" y="198"/>
                      </a:lnTo>
                      <a:lnTo>
                        <a:pt x="2601" y="198"/>
                      </a:lnTo>
                      <a:lnTo>
                        <a:pt x="2605" y="196"/>
                      </a:lnTo>
                      <a:lnTo>
                        <a:pt x="2609" y="194"/>
                      </a:lnTo>
                      <a:lnTo>
                        <a:pt x="2610" y="192"/>
                      </a:lnTo>
                      <a:lnTo>
                        <a:pt x="2610" y="189"/>
                      </a:lnTo>
                      <a:lnTo>
                        <a:pt x="2609" y="184"/>
                      </a:lnTo>
                      <a:lnTo>
                        <a:pt x="2603" y="177"/>
                      </a:lnTo>
                      <a:lnTo>
                        <a:pt x="2596" y="169"/>
                      </a:lnTo>
                      <a:lnTo>
                        <a:pt x="2587" y="160"/>
                      </a:lnTo>
                      <a:lnTo>
                        <a:pt x="2578" y="152"/>
                      </a:lnTo>
                      <a:lnTo>
                        <a:pt x="2575" y="148"/>
                      </a:lnTo>
                      <a:lnTo>
                        <a:pt x="2572" y="144"/>
                      </a:lnTo>
                      <a:lnTo>
                        <a:pt x="2570" y="140"/>
                      </a:lnTo>
                      <a:lnTo>
                        <a:pt x="2569" y="137"/>
                      </a:lnTo>
                      <a:lnTo>
                        <a:pt x="2569" y="135"/>
                      </a:lnTo>
                      <a:lnTo>
                        <a:pt x="2569" y="131"/>
                      </a:lnTo>
                      <a:lnTo>
                        <a:pt x="2570" y="130"/>
                      </a:lnTo>
                      <a:lnTo>
                        <a:pt x="2572" y="128"/>
                      </a:lnTo>
                      <a:lnTo>
                        <a:pt x="2575" y="126"/>
                      </a:lnTo>
                      <a:lnTo>
                        <a:pt x="2581" y="125"/>
                      </a:lnTo>
                      <a:lnTo>
                        <a:pt x="2587" y="125"/>
                      </a:lnTo>
                      <a:lnTo>
                        <a:pt x="2593" y="126"/>
                      </a:lnTo>
                      <a:lnTo>
                        <a:pt x="2598" y="127"/>
                      </a:lnTo>
                      <a:lnTo>
                        <a:pt x="2601" y="129"/>
                      </a:lnTo>
                      <a:lnTo>
                        <a:pt x="2608" y="133"/>
                      </a:lnTo>
                      <a:lnTo>
                        <a:pt x="2614" y="137"/>
                      </a:lnTo>
                      <a:lnTo>
                        <a:pt x="2621" y="139"/>
                      </a:lnTo>
                      <a:lnTo>
                        <a:pt x="2627" y="140"/>
                      </a:lnTo>
                      <a:lnTo>
                        <a:pt x="2634" y="140"/>
                      </a:lnTo>
                      <a:lnTo>
                        <a:pt x="2639" y="138"/>
                      </a:lnTo>
                      <a:lnTo>
                        <a:pt x="2647" y="136"/>
                      </a:lnTo>
                      <a:lnTo>
                        <a:pt x="2653" y="131"/>
                      </a:lnTo>
                      <a:lnTo>
                        <a:pt x="2655" y="128"/>
                      </a:lnTo>
                      <a:lnTo>
                        <a:pt x="2657" y="124"/>
                      </a:lnTo>
                      <a:lnTo>
                        <a:pt x="2658" y="118"/>
                      </a:lnTo>
                      <a:lnTo>
                        <a:pt x="2658" y="112"/>
                      </a:lnTo>
                      <a:lnTo>
                        <a:pt x="2658" y="99"/>
                      </a:lnTo>
                      <a:lnTo>
                        <a:pt x="2658" y="85"/>
                      </a:lnTo>
                      <a:lnTo>
                        <a:pt x="2658" y="78"/>
                      </a:lnTo>
                      <a:lnTo>
                        <a:pt x="2660" y="72"/>
                      </a:lnTo>
                      <a:lnTo>
                        <a:pt x="2660" y="67"/>
                      </a:lnTo>
                      <a:lnTo>
                        <a:pt x="2662" y="62"/>
                      </a:lnTo>
                      <a:lnTo>
                        <a:pt x="2664" y="58"/>
                      </a:lnTo>
                      <a:lnTo>
                        <a:pt x="2667" y="56"/>
                      </a:lnTo>
                      <a:lnTo>
                        <a:pt x="2671" y="56"/>
                      </a:lnTo>
                      <a:lnTo>
                        <a:pt x="2676" y="57"/>
                      </a:lnTo>
                      <a:lnTo>
                        <a:pt x="2685" y="67"/>
                      </a:lnTo>
                      <a:lnTo>
                        <a:pt x="2697" y="77"/>
                      </a:lnTo>
                      <a:lnTo>
                        <a:pt x="2704" y="78"/>
                      </a:lnTo>
                      <a:lnTo>
                        <a:pt x="2711" y="78"/>
                      </a:lnTo>
                      <a:lnTo>
                        <a:pt x="2719" y="77"/>
                      </a:lnTo>
                      <a:lnTo>
                        <a:pt x="2728" y="76"/>
                      </a:lnTo>
                      <a:lnTo>
                        <a:pt x="2735" y="76"/>
                      </a:lnTo>
                      <a:lnTo>
                        <a:pt x="2743" y="76"/>
                      </a:lnTo>
                      <a:lnTo>
                        <a:pt x="2751" y="77"/>
                      </a:lnTo>
                      <a:lnTo>
                        <a:pt x="2760" y="81"/>
                      </a:lnTo>
                      <a:lnTo>
                        <a:pt x="2769" y="85"/>
                      </a:lnTo>
                      <a:lnTo>
                        <a:pt x="2777" y="91"/>
                      </a:lnTo>
                      <a:lnTo>
                        <a:pt x="2782" y="94"/>
                      </a:lnTo>
                      <a:lnTo>
                        <a:pt x="2787" y="95"/>
                      </a:lnTo>
                      <a:lnTo>
                        <a:pt x="2791" y="96"/>
                      </a:lnTo>
                      <a:lnTo>
                        <a:pt x="2797" y="95"/>
                      </a:lnTo>
                      <a:lnTo>
                        <a:pt x="2798" y="94"/>
                      </a:lnTo>
                      <a:lnTo>
                        <a:pt x="2799" y="91"/>
                      </a:lnTo>
                      <a:lnTo>
                        <a:pt x="2800" y="88"/>
                      </a:lnTo>
                      <a:lnTo>
                        <a:pt x="2800" y="85"/>
                      </a:lnTo>
                      <a:lnTo>
                        <a:pt x="2800" y="77"/>
                      </a:lnTo>
                      <a:lnTo>
                        <a:pt x="2800" y="70"/>
                      </a:lnTo>
                      <a:lnTo>
                        <a:pt x="2800" y="65"/>
                      </a:lnTo>
                      <a:lnTo>
                        <a:pt x="2801" y="62"/>
                      </a:lnTo>
                      <a:lnTo>
                        <a:pt x="2802" y="59"/>
                      </a:lnTo>
                      <a:lnTo>
                        <a:pt x="2803" y="57"/>
                      </a:lnTo>
                      <a:lnTo>
                        <a:pt x="2806" y="56"/>
                      </a:lnTo>
                      <a:lnTo>
                        <a:pt x="2810" y="56"/>
                      </a:lnTo>
                      <a:lnTo>
                        <a:pt x="2814" y="57"/>
                      </a:lnTo>
                      <a:lnTo>
                        <a:pt x="2819" y="59"/>
                      </a:lnTo>
                      <a:lnTo>
                        <a:pt x="2826" y="61"/>
                      </a:lnTo>
                      <a:lnTo>
                        <a:pt x="2830" y="62"/>
                      </a:lnTo>
                      <a:lnTo>
                        <a:pt x="2836" y="63"/>
                      </a:lnTo>
                      <a:lnTo>
                        <a:pt x="2839" y="63"/>
                      </a:lnTo>
                      <a:lnTo>
                        <a:pt x="2847" y="62"/>
                      </a:lnTo>
                      <a:lnTo>
                        <a:pt x="2854" y="60"/>
                      </a:lnTo>
                      <a:lnTo>
                        <a:pt x="2860" y="57"/>
                      </a:lnTo>
                      <a:lnTo>
                        <a:pt x="2868" y="54"/>
                      </a:lnTo>
                      <a:lnTo>
                        <a:pt x="2876" y="51"/>
                      </a:lnTo>
                      <a:lnTo>
                        <a:pt x="2885" y="50"/>
                      </a:lnTo>
                      <a:lnTo>
                        <a:pt x="2885" y="51"/>
                      </a:lnTo>
                      <a:lnTo>
                        <a:pt x="2886" y="51"/>
                      </a:lnTo>
                      <a:lnTo>
                        <a:pt x="2886" y="60"/>
                      </a:lnTo>
                      <a:lnTo>
                        <a:pt x="2884" y="68"/>
                      </a:lnTo>
                      <a:lnTo>
                        <a:pt x="2881" y="76"/>
                      </a:lnTo>
                      <a:lnTo>
                        <a:pt x="2879" y="84"/>
                      </a:lnTo>
                      <a:lnTo>
                        <a:pt x="2877" y="91"/>
                      </a:lnTo>
                      <a:lnTo>
                        <a:pt x="2878" y="99"/>
                      </a:lnTo>
                      <a:lnTo>
                        <a:pt x="2879" y="102"/>
                      </a:lnTo>
                      <a:lnTo>
                        <a:pt x="2881" y="105"/>
                      </a:lnTo>
                      <a:lnTo>
                        <a:pt x="2884" y="109"/>
                      </a:lnTo>
                      <a:lnTo>
                        <a:pt x="2888" y="111"/>
                      </a:lnTo>
                      <a:lnTo>
                        <a:pt x="2892" y="112"/>
                      </a:lnTo>
                      <a:lnTo>
                        <a:pt x="2896" y="113"/>
                      </a:lnTo>
                      <a:lnTo>
                        <a:pt x="2898" y="112"/>
                      </a:lnTo>
                      <a:lnTo>
                        <a:pt x="2901" y="111"/>
                      </a:lnTo>
                      <a:lnTo>
                        <a:pt x="2905" y="105"/>
                      </a:lnTo>
                      <a:lnTo>
                        <a:pt x="2908" y="99"/>
                      </a:lnTo>
                      <a:lnTo>
                        <a:pt x="2912" y="84"/>
                      </a:lnTo>
                      <a:lnTo>
                        <a:pt x="2917" y="73"/>
                      </a:lnTo>
                      <a:lnTo>
                        <a:pt x="2921" y="70"/>
                      </a:lnTo>
                      <a:lnTo>
                        <a:pt x="2924" y="69"/>
                      </a:lnTo>
                      <a:lnTo>
                        <a:pt x="2926" y="69"/>
                      </a:lnTo>
                      <a:lnTo>
                        <a:pt x="2928" y="70"/>
                      </a:lnTo>
                      <a:lnTo>
                        <a:pt x="2931" y="75"/>
                      </a:lnTo>
                      <a:lnTo>
                        <a:pt x="2932" y="83"/>
                      </a:lnTo>
                      <a:lnTo>
                        <a:pt x="2933" y="100"/>
                      </a:lnTo>
                      <a:lnTo>
                        <a:pt x="2934" y="108"/>
                      </a:lnTo>
                      <a:lnTo>
                        <a:pt x="2939" y="108"/>
                      </a:lnTo>
                      <a:lnTo>
                        <a:pt x="2945" y="105"/>
                      </a:lnTo>
                      <a:lnTo>
                        <a:pt x="2949" y="102"/>
                      </a:lnTo>
                      <a:lnTo>
                        <a:pt x="2952" y="99"/>
                      </a:lnTo>
                      <a:lnTo>
                        <a:pt x="2957" y="88"/>
                      </a:lnTo>
                      <a:lnTo>
                        <a:pt x="2960" y="76"/>
                      </a:lnTo>
                      <a:lnTo>
                        <a:pt x="2963" y="64"/>
                      </a:lnTo>
                      <a:lnTo>
                        <a:pt x="2966" y="54"/>
                      </a:lnTo>
                      <a:lnTo>
                        <a:pt x="2968" y="49"/>
                      </a:lnTo>
                      <a:lnTo>
                        <a:pt x="2971" y="46"/>
                      </a:lnTo>
                      <a:lnTo>
                        <a:pt x="2974" y="44"/>
                      </a:lnTo>
                      <a:lnTo>
                        <a:pt x="2977" y="44"/>
                      </a:lnTo>
                      <a:lnTo>
                        <a:pt x="2985" y="54"/>
                      </a:lnTo>
                      <a:lnTo>
                        <a:pt x="2989" y="64"/>
                      </a:lnTo>
                      <a:lnTo>
                        <a:pt x="2992" y="69"/>
                      </a:lnTo>
                      <a:lnTo>
                        <a:pt x="2995" y="72"/>
                      </a:lnTo>
                      <a:lnTo>
                        <a:pt x="3001" y="74"/>
                      </a:lnTo>
                      <a:lnTo>
                        <a:pt x="3007" y="75"/>
                      </a:lnTo>
                      <a:lnTo>
                        <a:pt x="3025" y="75"/>
                      </a:lnTo>
                      <a:lnTo>
                        <a:pt x="3042" y="74"/>
                      </a:lnTo>
                      <a:lnTo>
                        <a:pt x="3050" y="74"/>
                      </a:lnTo>
                      <a:lnTo>
                        <a:pt x="3059" y="75"/>
                      </a:lnTo>
                      <a:lnTo>
                        <a:pt x="3068" y="78"/>
                      </a:lnTo>
                      <a:lnTo>
                        <a:pt x="3076" y="82"/>
                      </a:lnTo>
                      <a:lnTo>
                        <a:pt x="3082" y="88"/>
                      </a:lnTo>
                      <a:lnTo>
                        <a:pt x="3087" y="92"/>
                      </a:lnTo>
                      <a:lnTo>
                        <a:pt x="3093" y="99"/>
                      </a:lnTo>
                      <a:lnTo>
                        <a:pt x="3098" y="105"/>
                      </a:lnTo>
                      <a:lnTo>
                        <a:pt x="3100" y="115"/>
                      </a:lnTo>
                      <a:lnTo>
                        <a:pt x="3100" y="126"/>
                      </a:lnTo>
                      <a:lnTo>
                        <a:pt x="3101" y="131"/>
                      </a:lnTo>
                      <a:lnTo>
                        <a:pt x="3103" y="136"/>
                      </a:lnTo>
                      <a:lnTo>
                        <a:pt x="3107" y="140"/>
                      </a:lnTo>
                      <a:lnTo>
                        <a:pt x="3112" y="142"/>
                      </a:lnTo>
                      <a:lnTo>
                        <a:pt x="3117" y="144"/>
                      </a:lnTo>
                      <a:lnTo>
                        <a:pt x="3124" y="144"/>
                      </a:lnTo>
                      <a:lnTo>
                        <a:pt x="3129" y="143"/>
                      </a:lnTo>
                      <a:lnTo>
                        <a:pt x="3136" y="141"/>
                      </a:lnTo>
                      <a:lnTo>
                        <a:pt x="3148" y="135"/>
                      </a:lnTo>
                      <a:lnTo>
                        <a:pt x="3160" y="126"/>
                      </a:lnTo>
                      <a:lnTo>
                        <a:pt x="3182" y="105"/>
                      </a:lnTo>
                      <a:lnTo>
                        <a:pt x="3201" y="88"/>
                      </a:lnTo>
                      <a:lnTo>
                        <a:pt x="3315" y="0"/>
                      </a:lnTo>
                      <a:lnTo>
                        <a:pt x="3315" y="0"/>
                      </a:lnTo>
                      <a:lnTo>
                        <a:pt x="3322" y="20"/>
                      </a:lnTo>
                      <a:lnTo>
                        <a:pt x="3323" y="49"/>
                      </a:lnTo>
                      <a:lnTo>
                        <a:pt x="3325" y="76"/>
                      </a:lnTo>
                      <a:lnTo>
                        <a:pt x="3328" y="89"/>
                      </a:lnTo>
                      <a:lnTo>
                        <a:pt x="3331" y="102"/>
                      </a:lnTo>
                      <a:lnTo>
                        <a:pt x="3336" y="115"/>
                      </a:lnTo>
                      <a:lnTo>
                        <a:pt x="3341" y="129"/>
                      </a:lnTo>
                      <a:lnTo>
                        <a:pt x="3354" y="149"/>
                      </a:lnTo>
                      <a:lnTo>
                        <a:pt x="3368" y="169"/>
                      </a:lnTo>
                      <a:lnTo>
                        <a:pt x="3375" y="179"/>
                      </a:lnTo>
                      <a:lnTo>
                        <a:pt x="3380" y="190"/>
                      </a:lnTo>
                      <a:lnTo>
                        <a:pt x="3381" y="195"/>
                      </a:lnTo>
                      <a:lnTo>
                        <a:pt x="3382" y="202"/>
                      </a:lnTo>
                      <a:lnTo>
                        <a:pt x="3382" y="207"/>
                      </a:lnTo>
                      <a:lnTo>
                        <a:pt x="3381" y="212"/>
                      </a:lnTo>
                      <a:lnTo>
                        <a:pt x="3380" y="226"/>
                      </a:lnTo>
                      <a:lnTo>
                        <a:pt x="3380" y="239"/>
                      </a:lnTo>
                      <a:lnTo>
                        <a:pt x="3381" y="250"/>
                      </a:lnTo>
                      <a:lnTo>
                        <a:pt x="3384" y="261"/>
                      </a:lnTo>
                      <a:lnTo>
                        <a:pt x="3390" y="271"/>
                      </a:lnTo>
                      <a:lnTo>
                        <a:pt x="3396" y="279"/>
                      </a:lnTo>
                      <a:lnTo>
                        <a:pt x="3403" y="286"/>
                      </a:lnTo>
                      <a:lnTo>
                        <a:pt x="3411" y="292"/>
                      </a:lnTo>
                      <a:lnTo>
                        <a:pt x="3421" y="298"/>
                      </a:lnTo>
                      <a:lnTo>
                        <a:pt x="3431" y="301"/>
                      </a:lnTo>
                      <a:lnTo>
                        <a:pt x="3441" y="303"/>
                      </a:lnTo>
                      <a:lnTo>
                        <a:pt x="3452" y="304"/>
                      </a:lnTo>
                      <a:lnTo>
                        <a:pt x="3464" y="304"/>
                      </a:lnTo>
                      <a:lnTo>
                        <a:pt x="3475" y="303"/>
                      </a:lnTo>
                      <a:lnTo>
                        <a:pt x="3487" y="300"/>
                      </a:lnTo>
                      <a:lnTo>
                        <a:pt x="3498" y="295"/>
                      </a:lnTo>
                      <a:lnTo>
                        <a:pt x="3505" y="291"/>
                      </a:lnTo>
                      <a:lnTo>
                        <a:pt x="3517" y="287"/>
                      </a:lnTo>
                      <a:lnTo>
                        <a:pt x="3522" y="285"/>
                      </a:lnTo>
                      <a:lnTo>
                        <a:pt x="3527" y="285"/>
                      </a:lnTo>
                      <a:lnTo>
                        <a:pt x="3529" y="286"/>
                      </a:lnTo>
                      <a:lnTo>
                        <a:pt x="3530" y="287"/>
                      </a:lnTo>
                      <a:lnTo>
                        <a:pt x="3531" y="289"/>
                      </a:lnTo>
                      <a:lnTo>
                        <a:pt x="3532" y="292"/>
                      </a:lnTo>
                      <a:lnTo>
                        <a:pt x="3537" y="294"/>
                      </a:lnTo>
                      <a:lnTo>
                        <a:pt x="3540" y="298"/>
                      </a:lnTo>
                      <a:lnTo>
                        <a:pt x="3543" y="303"/>
                      </a:lnTo>
                      <a:lnTo>
                        <a:pt x="3545" y="308"/>
                      </a:lnTo>
                      <a:lnTo>
                        <a:pt x="3548" y="322"/>
                      </a:lnTo>
                      <a:lnTo>
                        <a:pt x="3552" y="339"/>
                      </a:lnTo>
                      <a:lnTo>
                        <a:pt x="3554" y="347"/>
                      </a:lnTo>
                      <a:lnTo>
                        <a:pt x="3556" y="355"/>
                      </a:lnTo>
                      <a:lnTo>
                        <a:pt x="3558" y="364"/>
                      </a:lnTo>
                      <a:lnTo>
                        <a:pt x="3561" y="370"/>
                      </a:lnTo>
                      <a:lnTo>
                        <a:pt x="3565" y="376"/>
                      </a:lnTo>
                      <a:lnTo>
                        <a:pt x="3570" y="382"/>
                      </a:lnTo>
                      <a:lnTo>
                        <a:pt x="3575" y="386"/>
                      </a:lnTo>
                      <a:lnTo>
                        <a:pt x="3583" y="388"/>
                      </a:lnTo>
                      <a:lnTo>
                        <a:pt x="3583" y="395"/>
                      </a:lnTo>
                      <a:lnTo>
                        <a:pt x="3582" y="399"/>
                      </a:lnTo>
                      <a:lnTo>
                        <a:pt x="3581" y="402"/>
                      </a:lnTo>
                      <a:lnTo>
                        <a:pt x="3578" y="408"/>
                      </a:lnTo>
                      <a:lnTo>
                        <a:pt x="3582" y="421"/>
                      </a:lnTo>
                      <a:lnTo>
                        <a:pt x="3586" y="430"/>
                      </a:lnTo>
                      <a:lnTo>
                        <a:pt x="3587" y="436"/>
                      </a:lnTo>
                      <a:lnTo>
                        <a:pt x="3586" y="441"/>
                      </a:lnTo>
                      <a:lnTo>
                        <a:pt x="3585" y="448"/>
                      </a:lnTo>
                      <a:lnTo>
                        <a:pt x="3582" y="455"/>
                      </a:lnTo>
                      <a:lnTo>
                        <a:pt x="3581" y="460"/>
                      </a:lnTo>
                      <a:lnTo>
                        <a:pt x="3582" y="465"/>
                      </a:lnTo>
                      <a:lnTo>
                        <a:pt x="3584" y="469"/>
                      </a:lnTo>
                      <a:lnTo>
                        <a:pt x="3586" y="475"/>
                      </a:lnTo>
                      <a:lnTo>
                        <a:pt x="3594" y="483"/>
                      </a:lnTo>
                      <a:lnTo>
                        <a:pt x="3601" y="492"/>
                      </a:lnTo>
                      <a:lnTo>
                        <a:pt x="3610" y="502"/>
                      </a:lnTo>
                      <a:lnTo>
                        <a:pt x="3616" y="511"/>
                      </a:lnTo>
                      <a:lnTo>
                        <a:pt x="3621" y="521"/>
                      </a:lnTo>
                      <a:lnTo>
                        <a:pt x="3624" y="532"/>
                      </a:lnTo>
                      <a:lnTo>
                        <a:pt x="3626" y="543"/>
                      </a:lnTo>
                      <a:lnTo>
                        <a:pt x="3627" y="555"/>
                      </a:lnTo>
                      <a:lnTo>
                        <a:pt x="3627" y="567"/>
                      </a:lnTo>
                      <a:lnTo>
                        <a:pt x="3627" y="580"/>
                      </a:lnTo>
                      <a:lnTo>
                        <a:pt x="3625" y="581"/>
                      </a:lnTo>
                      <a:lnTo>
                        <a:pt x="3625" y="582"/>
                      </a:lnTo>
                      <a:lnTo>
                        <a:pt x="3625" y="583"/>
                      </a:lnTo>
                      <a:lnTo>
                        <a:pt x="3626" y="585"/>
                      </a:lnTo>
                      <a:lnTo>
                        <a:pt x="3640" y="590"/>
                      </a:lnTo>
                      <a:lnTo>
                        <a:pt x="3655" y="596"/>
                      </a:lnTo>
                      <a:lnTo>
                        <a:pt x="3663" y="599"/>
                      </a:lnTo>
                      <a:lnTo>
                        <a:pt x="3670" y="601"/>
                      </a:lnTo>
                      <a:lnTo>
                        <a:pt x="3679" y="603"/>
                      </a:lnTo>
                      <a:lnTo>
                        <a:pt x="3688" y="603"/>
                      </a:lnTo>
                      <a:lnTo>
                        <a:pt x="3688" y="610"/>
                      </a:lnTo>
                      <a:lnTo>
                        <a:pt x="3690" y="616"/>
                      </a:lnTo>
                      <a:lnTo>
                        <a:pt x="3693" y="623"/>
                      </a:lnTo>
                      <a:lnTo>
                        <a:pt x="3696" y="630"/>
                      </a:lnTo>
                      <a:lnTo>
                        <a:pt x="3704" y="645"/>
                      </a:lnTo>
                      <a:lnTo>
                        <a:pt x="3712" y="661"/>
                      </a:lnTo>
                      <a:lnTo>
                        <a:pt x="3715" y="668"/>
                      </a:lnTo>
                      <a:lnTo>
                        <a:pt x="3718" y="675"/>
                      </a:lnTo>
                      <a:lnTo>
                        <a:pt x="3720" y="682"/>
                      </a:lnTo>
                      <a:lnTo>
                        <a:pt x="3720" y="689"/>
                      </a:lnTo>
                      <a:lnTo>
                        <a:pt x="3719" y="694"/>
                      </a:lnTo>
                      <a:lnTo>
                        <a:pt x="3717" y="699"/>
                      </a:lnTo>
                      <a:lnTo>
                        <a:pt x="3713" y="704"/>
                      </a:lnTo>
                      <a:lnTo>
                        <a:pt x="3707" y="708"/>
                      </a:lnTo>
                      <a:lnTo>
                        <a:pt x="3705" y="709"/>
                      </a:lnTo>
                      <a:lnTo>
                        <a:pt x="3703" y="712"/>
                      </a:lnTo>
                      <a:lnTo>
                        <a:pt x="3701" y="717"/>
                      </a:lnTo>
                      <a:lnTo>
                        <a:pt x="3700" y="721"/>
                      </a:lnTo>
                      <a:lnTo>
                        <a:pt x="3696" y="730"/>
                      </a:lnTo>
                      <a:lnTo>
                        <a:pt x="3693" y="737"/>
                      </a:lnTo>
                      <a:lnTo>
                        <a:pt x="3689" y="743"/>
                      </a:lnTo>
                      <a:lnTo>
                        <a:pt x="3685" y="748"/>
                      </a:lnTo>
                      <a:lnTo>
                        <a:pt x="3679" y="753"/>
                      </a:lnTo>
                      <a:lnTo>
                        <a:pt x="3674" y="759"/>
                      </a:lnTo>
                      <a:lnTo>
                        <a:pt x="3661" y="767"/>
                      </a:lnTo>
                      <a:lnTo>
                        <a:pt x="3649" y="775"/>
                      </a:lnTo>
                      <a:lnTo>
                        <a:pt x="3649" y="821"/>
                      </a:lnTo>
                      <a:lnTo>
                        <a:pt x="3597" y="819"/>
                      </a:lnTo>
                      <a:lnTo>
                        <a:pt x="3161" y="1219"/>
                      </a:lnTo>
                      <a:lnTo>
                        <a:pt x="3159" y="1302"/>
                      </a:lnTo>
                      <a:lnTo>
                        <a:pt x="3164" y="1299"/>
                      </a:lnTo>
                      <a:lnTo>
                        <a:pt x="3170" y="1296"/>
                      </a:lnTo>
                      <a:lnTo>
                        <a:pt x="3175" y="1291"/>
                      </a:lnTo>
                      <a:lnTo>
                        <a:pt x="3179" y="1287"/>
                      </a:lnTo>
                      <a:lnTo>
                        <a:pt x="3188" y="1278"/>
                      </a:lnTo>
                      <a:lnTo>
                        <a:pt x="3200" y="1269"/>
                      </a:lnTo>
                      <a:lnTo>
                        <a:pt x="3213" y="1260"/>
                      </a:lnTo>
                      <a:lnTo>
                        <a:pt x="3228" y="1251"/>
                      </a:lnTo>
                      <a:lnTo>
                        <a:pt x="3235" y="1248"/>
                      </a:lnTo>
                      <a:lnTo>
                        <a:pt x="3243" y="1246"/>
                      </a:lnTo>
                      <a:lnTo>
                        <a:pt x="3250" y="1244"/>
                      </a:lnTo>
                      <a:lnTo>
                        <a:pt x="3258" y="1244"/>
                      </a:lnTo>
                      <a:lnTo>
                        <a:pt x="3264" y="1244"/>
                      </a:lnTo>
                      <a:lnTo>
                        <a:pt x="3271" y="1246"/>
                      </a:lnTo>
                      <a:lnTo>
                        <a:pt x="3276" y="1248"/>
                      </a:lnTo>
                      <a:lnTo>
                        <a:pt x="3282" y="1253"/>
                      </a:lnTo>
                      <a:lnTo>
                        <a:pt x="3287" y="1259"/>
                      </a:lnTo>
                      <a:lnTo>
                        <a:pt x="3292" y="1264"/>
                      </a:lnTo>
                      <a:lnTo>
                        <a:pt x="3299" y="1269"/>
                      </a:lnTo>
                      <a:lnTo>
                        <a:pt x="3304" y="1272"/>
                      </a:lnTo>
                      <a:lnTo>
                        <a:pt x="3310" y="1275"/>
                      </a:lnTo>
                      <a:lnTo>
                        <a:pt x="3316" y="1277"/>
                      </a:lnTo>
                      <a:lnTo>
                        <a:pt x="3322" y="1278"/>
                      </a:lnTo>
                      <a:lnTo>
                        <a:pt x="3327" y="1279"/>
                      </a:lnTo>
                      <a:lnTo>
                        <a:pt x="3339" y="1280"/>
                      </a:lnTo>
                      <a:lnTo>
                        <a:pt x="3350" y="1279"/>
                      </a:lnTo>
                      <a:lnTo>
                        <a:pt x="3360" y="1278"/>
                      </a:lnTo>
                      <a:lnTo>
                        <a:pt x="3371" y="1276"/>
                      </a:lnTo>
                      <a:lnTo>
                        <a:pt x="3381" y="1274"/>
                      </a:lnTo>
                      <a:lnTo>
                        <a:pt x="3391" y="1272"/>
                      </a:lnTo>
                      <a:lnTo>
                        <a:pt x="3399" y="1272"/>
                      </a:lnTo>
                      <a:lnTo>
                        <a:pt x="3408" y="1272"/>
                      </a:lnTo>
                      <a:lnTo>
                        <a:pt x="3412" y="1273"/>
                      </a:lnTo>
                      <a:lnTo>
                        <a:pt x="3416" y="1275"/>
                      </a:lnTo>
                      <a:lnTo>
                        <a:pt x="3419" y="1277"/>
                      </a:lnTo>
                      <a:lnTo>
                        <a:pt x="3423" y="1280"/>
                      </a:lnTo>
                      <a:lnTo>
                        <a:pt x="3426" y="1284"/>
                      </a:lnTo>
                      <a:lnTo>
                        <a:pt x="3429" y="1288"/>
                      </a:lnTo>
                      <a:lnTo>
                        <a:pt x="3432" y="1293"/>
                      </a:lnTo>
                      <a:lnTo>
                        <a:pt x="3434" y="1299"/>
                      </a:lnTo>
                      <a:lnTo>
                        <a:pt x="3443" y="1318"/>
                      </a:lnTo>
                      <a:lnTo>
                        <a:pt x="3450" y="1337"/>
                      </a:lnTo>
                      <a:lnTo>
                        <a:pt x="3458" y="1356"/>
                      </a:lnTo>
                      <a:lnTo>
                        <a:pt x="3463" y="1375"/>
                      </a:lnTo>
                      <a:lnTo>
                        <a:pt x="3465" y="1387"/>
                      </a:lnTo>
                      <a:lnTo>
                        <a:pt x="3466" y="1400"/>
                      </a:lnTo>
                      <a:lnTo>
                        <a:pt x="3466" y="1413"/>
                      </a:lnTo>
                      <a:lnTo>
                        <a:pt x="3466" y="1426"/>
                      </a:lnTo>
                      <a:lnTo>
                        <a:pt x="3467" y="1429"/>
                      </a:lnTo>
                      <a:lnTo>
                        <a:pt x="3468" y="1432"/>
                      </a:lnTo>
                      <a:lnTo>
                        <a:pt x="3470" y="1434"/>
                      </a:lnTo>
                      <a:lnTo>
                        <a:pt x="3472" y="1435"/>
                      </a:lnTo>
                      <a:lnTo>
                        <a:pt x="3476" y="1434"/>
                      </a:lnTo>
                      <a:lnTo>
                        <a:pt x="3481" y="1432"/>
                      </a:lnTo>
                      <a:lnTo>
                        <a:pt x="3492" y="1424"/>
                      </a:lnTo>
                      <a:lnTo>
                        <a:pt x="3501" y="1419"/>
                      </a:lnTo>
                      <a:lnTo>
                        <a:pt x="3510" y="1414"/>
                      </a:lnTo>
                      <a:lnTo>
                        <a:pt x="3515" y="1412"/>
                      </a:lnTo>
                      <a:lnTo>
                        <a:pt x="3519" y="1415"/>
                      </a:lnTo>
                      <a:lnTo>
                        <a:pt x="3525" y="1421"/>
                      </a:lnTo>
                      <a:lnTo>
                        <a:pt x="3539" y="1434"/>
                      </a:lnTo>
                      <a:lnTo>
                        <a:pt x="3560" y="1452"/>
                      </a:lnTo>
                      <a:lnTo>
                        <a:pt x="3581" y="1468"/>
                      </a:lnTo>
                      <a:lnTo>
                        <a:pt x="3592" y="1478"/>
                      </a:lnTo>
                      <a:lnTo>
                        <a:pt x="3600" y="1483"/>
                      </a:lnTo>
                      <a:lnTo>
                        <a:pt x="3615" y="1491"/>
                      </a:lnTo>
                      <a:lnTo>
                        <a:pt x="3623" y="1495"/>
                      </a:lnTo>
                      <a:lnTo>
                        <a:pt x="3631" y="1502"/>
                      </a:lnTo>
                      <a:lnTo>
                        <a:pt x="3637" y="1507"/>
                      </a:lnTo>
                      <a:lnTo>
                        <a:pt x="3641" y="1515"/>
                      </a:lnTo>
                      <a:lnTo>
                        <a:pt x="3648" y="1526"/>
                      </a:lnTo>
                      <a:lnTo>
                        <a:pt x="3654" y="1534"/>
                      </a:lnTo>
                      <a:lnTo>
                        <a:pt x="3660" y="1541"/>
                      </a:lnTo>
                      <a:lnTo>
                        <a:pt x="3666" y="1547"/>
                      </a:lnTo>
                      <a:lnTo>
                        <a:pt x="3679" y="1557"/>
                      </a:lnTo>
                      <a:lnTo>
                        <a:pt x="3694" y="1570"/>
                      </a:lnTo>
                      <a:lnTo>
                        <a:pt x="3700" y="1577"/>
                      </a:lnTo>
                      <a:lnTo>
                        <a:pt x="3705" y="1586"/>
                      </a:lnTo>
                      <a:lnTo>
                        <a:pt x="3710" y="1596"/>
                      </a:lnTo>
                      <a:lnTo>
                        <a:pt x="3716" y="1607"/>
                      </a:lnTo>
                      <a:lnTo>
                        <a:pt x="3726" y="1627"/>
                      </a:lnTo>
                      <a:lnTo>
                        <a:pt x="3734" y="1647"/>
                      </a:lnTo>
                      <a:lnTo>
                        <a:pt x="3740" y="1650"/>
                      </a:lnTo>
                      <a:lnTo>
                        <a:pt x="3746" y="1654"/>
                      </a:lnTo>
                      <a:lnTo>
                        <a:pt x="3754" y="1658"/>
                      </a:lnTo>
                      <a:lnTo>
                        <a:pt x="3762" y="1663"/>
                      </a:lnTo>
                      <a:lnTo>
                        <a:pt x="3783" y="1672"/>
                      </a:lnTo>
                      <a:lnTo>
                        <a:pt x="3803" y="1682"/>
                      </a:lnTo>
                      <a:lnTo>
                        <a:pt x="3813" y="1689"/>
                      </a:lnTo>
                      <a:lnTo>
                        <a:pt x="3823" y="1695"/>
                      </a:lnTo>
                      <a:lnTo>
                        <a:pt x="3830" y="1702"/>
                      </a:lnTo>
                      <a:lnTo>
                        <a:pt x="3836" y="1709"/>
                      </a:lnTo>
                      <a:lnTo>
                        <a:pt x="3839" y="1714"/>
                      </a:lnTo>
                      <a:lnTo>
                        <a:pt x="3841" y="1718"/>
                      </a:lnTo>
                      <a:lnTo>
                        <a:pt x="3842" y="1722"/>
                      </a:lnTo>
                      <a:lnTo>
                        <a:pt x="3843" y="1726"/>
                      </a:lnTo>
                      <a:lnTo>
                        <a:pt x="3843" y="1732"/>
                      </a:lnTo>
                      <a:lnTo>
                        <a:pt x="3843" y="1736"/>
                      </a:lnTo>
                      <a:lnTo>
                        <a:pt x="3842" y="1742"/>
                      </a:lnTo>
                      <a:lnTo>
                        <a:pt x="3840" y="1747"/>
                      </a:lnTo>
                      <a:lnTo>
                        <a:pt x="3835" y="1760"/>
                      </a:lnTo>
                      <a:lnTo>
                        <a:pt x="3830" y="1773"/>
                      </a:lnTo>
                      <a:lnTo>
                        <a:pt x="3827" y="1786"/>
                      </a:lnTo>
                      <a:lnTo>
                        <a:pt x="3824" y="1799"/>
                      </a:lnTo>
                      <a:lnTo>
                        <a:pt x="3822" y="1812"/>
                      </a:lnTo>
                      <a:lnTo>
                        <a:pt x="3820" y="1824"/>
                      </a:lnTo>
                      <a:lnTo>
                        <a:pt x="3820" y="1837"/>
                      </a:lnTo>
                      <a:lnTo>
                        <a:pt x="3820" y="1849"/>
                      </a:lnTo>
                      <a:lnTo>
                        <a:pt x="3821" y="1861"/>
                      </a:lnTo>
                      <a:lnTo>
                        <a:pt x="3823" y="1873"/>
                      </a:lnTo>
                      <a:lnTo>
                        <a:pt x="3826" y="1885"/>
                      </a:lnTo>
                      <a:lnTo>
                        <a:pt x="3830" y="1897"/>
                      </a:lnTo>
                      <a:lnTo>
                        <a:pt x="3836" y="1910"/>
                      </a:lnTo>
                      <a:lnTo>
                        <a:pt x="3842" y="1922"/>
                      </a:lnTo>
                      <a:lnTo>
                        <a:pt x="3851" y="1934"/>
                      </a:lnTo>
                      <a:lnTo>
                        <a:pt x="3859" y="1946"/>
                      </a:lnTo>
                      <a:lnTo>
                        <a:pt x="3865" y="1951"/>
                      </a:lnTo>
                      <a:lnTo>
                        <a:pt x="3870" y="1954"/>
                      </a:lnTo>
                      <a:lnTo>
                        <a:pt x="3876" y="1958"/>
                      </a:lnTo>
                      <a:lnTo>
                        <a:pt x="3880" y="1960"/>
                      </a:lnTo>
                      <a:lnTo>
                        <a:pt x="3890" y="1961"/>
                      </a:lnTo>
                      <a:lnTo>
                        <a:pt x="3898" y="1961"/>
                      </a:lnTo>
                      <a:lnTo>
                        <a:pt x="3902" y="1961"/>
                      </a:lnTo>
                      <a:lnTo>
                        <a:pt x="3906" y="1962"/>
                      </a:lnTo>
                      <a:lnTo>
                        <a:pt x="3910" y="1963"/>
                      </a:lnTo>
                      <a:lnTo>
                        <a:pt x="3915" y="1964"/>
                      </a:lnTo>
                      <a:lnTo>
                        <a:pt x="3918" y="1967"/>
                      </a:lnTo>
                      <a:lnTo>
                        <a:pt x="3921" y="1972"/>
                      </a:lnTo>
                      <a:lnTo>
                        <a:pt x="3925" y="1977"/>
                      </a:lnTo>
                      <a:lnTo>
                        <a:pt x="3929" y="1984"/>
                      </a:lnTo>
                      <a:lnTo>
                        <a:pt x="3931" y="1990"/>
                      </a:lnTo>
                      <a:lnTo>
                        <a:pt x="3933" y="1996"/>
                      </a:lnTo>
                      <a:lnTo>
                        <a:pt x="3934" y="2003"/>
                      </a:lnTo>
                      <a:lnTo>
                        <a:pt x="3934" y="2011"/>
                      </a:lnTo>
                      <a:lnTo>
                        <a:pt x="3933" y="2022"/>
                      </a:lnTo>
                      <a:lnTo>
                        <a:pt x="3930" y="2035"/>
                      </a:lnTo>
                      <a:lnTo>
                        <a:pt x="3925" y="2048"/>
                      </a:lnTo>
                      <a:lnTo>
                        <a:pt x="3922" y="2061"/>
                      </a:lnTo>
                      <a:lnTo>
                        <a:pt x="3919" y="2074"/>
                      </a:lnTo>
                      <a:lnTo>
                        <a:pt x="3918" y="2087"/>
                      </a:lnTo>
                      <a:lnTo>
                        <a:pt x="3917" y="2099"/>
                      </a:lnTo>
                      <a:lnTo>
                        <a:pt x="3917" y="2110"/>
                      </a:lnTo>
                      <a:lnTo>
                        <a:pt x="3917" y="2116"/>
                      </a:lnTo>
                      <a:lnTo>
                        <a:pt x="3918" y="2122"/>
                      </a:lnTo>
                      <a:lnTo>
                        <a:pt x="3920" y="2127"/>
                      </a:lnTo>
                      <a:lnTo>
                        <a:pt x="3922" y="2131"/>
                      </a:lnTo>
                      <a:lnTo>
                        <a:pt x="3926" y="2137"/>
                      </a:lnTo>
                      <a:lnTo>
                        <a:pt x="3932" y="2142"/>
                      </a:lnTo>
                      <a:lnTo>
                        <a:pt x="3936" y="2147"/>
                      </a:lnTo>
                      <a:lnTo>
                        <a:pt x="3942" y="2150"/>
                      </a:lnTo>
                      <a:lnTo>
                        <a:pt x="3947" y="2155"/>
                      </a:lnTo>
                      <a:lnTo>
                        <a:pt x="3952" y="2160"/>
                      </a:lnTo>
                      <a:lnTo>
                        <a:pt x="3957" y="2166"/>
                      </a:lnTo>
                      <a:lnTo>
                        <a:pt x="3961" y="2174"/>
                      </a:lnTo>
                      <a:lnTo>
                        <a:pt x="3973" y="2197"/>
                      </a:lnTo>
                      <a:lnTo>
                        <a:pt x="3985" y="2221"/>
                      </a:lnTo>
                      <a:lnTo>
                        <a:pt x="3990" y="2233"/>
                      </a:lnTo>
                      <a:lnTo>
                        <a:pt x="3994" y="2246"/>
                      </a:lnTo>
                      <a:lnTo>
                        <a:pt x="3998" y="2259"/>
                      </a:lnTo>
                      <a:lnTo>
                        <a:pt x="3999" y="2273"/>
                      </a:lnTo>
                      <a:lnTo>
                        <a:pt x="3999" y="2288"/>
                      </a:lnTo>
                      <a:lnTo>
                        <a:pt x="4000" y="2300"/>
                      </a:lnTo>
                      <a:lnTo>
                        <a:pt x="4002" y="2312"/>
                      </a:lnTo>
                      <a:lnTo>
                        <a:pt x="4005" y="2322"/>
                      </a:lnTo>
                      <a:lnTo>
                        <a:pt x="4014" y="2341"/>
                      </a:lnTo>
                      <a:lnTo>
                        <a:pt x="4025" y="2363"/>
                      </a:lnTo>
                      <a:lnTo>
                        <a:pt x="4038" y="2391"/>
                      </a:lnTo>
                      <a:lnTo>
                        <a:pt x="4051" y="2419"/>
                      </a:lnTo>
                      <a:lnTo>
                        <a:pt x="4064" y="2446"/>
                      </a:lnTo>
                      <a:lnTo>
                        <a:pt x="4077" y="2474"/>
                      </a:lnTo>
                      <a:lnTo>
                        <a:pt x="4079" y="2481"/>
                      </a:lnTo>
                      <a:lnTo>
                        <a:pt x="4080" y="2489"/>
                      </a:lnTo>
                      <a:lnTo>
                        <a:pt x="4081" y="2498"/>
                      </a:lnTo>
                      <a:lnTo>
                        <a:pt x="4081" y="2505"/>
                      </a:lnTo>
                      <a:lnTo>
                        <a:pt x="4081" y="2514"/>
                      </a:lnTo>
                      <a:lnTo>
                        <a:pt x="4083" y="2521"/>
                      </a:lnTo>
                      <a:lnTo>
                        <a:pt x="4085" y="2529"/>
                      </a:lnTo>
                      <a:lnTo>
                        <a:pt x="4090" y="2534"/>
                      </a:lnTo>
                      <a:lnTo>
                        <a:pt x="4103" y="2548"/>
                      </a:lnTo>
                      <a:lnTo>
                        <a:pt x="4114" y="2563"/>
                      </a:lnTo>
                      <a:lnTo>
                        <a:pt x="4119" y="2571"/>
                      </a:lnTo>
                      <a:lnTo>
                        <a:pt x="4123" y="2580"/>
                      </a:lnTo>
                      <a:lnTo>
                        <a:pt x="4126" y="2589"/>
                      </a:lnTo>
                      <a:lnTo>
                        <a:pt x="4128" y="2599"/>
                      </a:lnTo>
                      <a:lnTo>
                        <a:pt x="4132" y="2638"/>
                      </a:lnTo>
                      <a:lnTo>
                        <a:pt x="4135" y="2677"/>
                      </a:lnTo>
                      <a:lnTo>
                        <a:pt x="4137" y="2686"/>
                      </a:lnTo>
                      <a:lnTo>
                        <a:pt x="4139" y="2694"/>
                      </a:lnTo>
                      <a:lnTo>
                        <a:pt x="4144" y="2702"/>
                      </a:lnTo>
                      <a:lnTo>
                        <a:pt x="4148" y="2709"/>
                      </a:lnTo>
                      <a:lnTo>
                        <a:pt x="4153" y="2716"/>
                      </a:lnTo>
                      <a:lnTo>
                        <a:pt x="4161" y="2721"/>
                      </a:lnTo>
                      <a:lnTo>
                        <a:pt x="4169" y="2725"/>
                      </a:lnTo>
                      <a:lnTo>
                        <a:pt x="4180" y="2729"/>
                      </a:lnTo>
                      <a:lnTo>
                        <a:pt x="4181" y="2729"/>
                      </a:lnTo>
                      <a:lnTo>
                        <a:pt x="4181" y="2731"/>
                      </a:lnTo>
                      <a:lnTo>
                        <a:pt x="4185" y="2740"/>
                      </a:lnTo>
                      <a:lnTo>
                        <a:pt x="4187" y="2750"/>
                      </a:lnTo>
                      <a:lnTo>
                        <a:pt x="4188" y="2762"/>
                      </a:lnTo>
                      <a:lnTo>
                        <a:pt x="4188" y="2775"/>
                      </a:lnTo>
                      <a:lnTo>
                        <a:pt x="4188" y="2782"/>
                      </a:lnTo>
                      <a:lnTo>
                        <a:pt x="4187" y="2788"/>
                      </a:lnTo>
                      <a:lnTo>
                        <a:pt x="4185" y="2795"/>
                      </a:lnTo>
                      <a:lnTo>
                        <a:pt x="4182" y="2800"/>
                      </a:lnTo>
                      <a:lnTo>
                        <a:pt x="4180" y="2805"/>
                      </a:lnTo>
                      <a:lnTo>
                        <a:pt x="4176" y="2810"/>
                      </a:lnTo>
                      <a:lnTo>
                        <a:pt x="4172" y="2813"/>
                      </a:lnTo>
                      <a:lnTo>
                        <a:pt x="4166" y="2816"/>
                      </a:lnTo>
                      <a:lnTo>
                        <a:pt x="4163" y="2818"/>
                      </a:lnTo>
                      <a:lnTo>
                        <a:pt x="4160" y="2821"/>
                      </a:lnTo>
                      <a:lnTo>
                        <a:pt x="4158" y="2825"/>
                      </a:lnTo>
                      <a:lnTo>
                        <a:pt x="4155" y="2828"/>
                      </a:lnTo>
                      <a:lnTo>
                        <a:pt x="4154" y="2832"/>
                      </a:lnTo>
                      <a:lnTo>
                        <a:pt x="4154" y="2838"/>
                      </a:lnTo>
                      <a:lnTo>
                        <a:pt x="4155" y="2843"/>
                      </a:lnTo>
                      <a:lnTo>
                        <a:pt x="4159" y="2849"/>
                      </a:lnTo>
                      <a:lnTo>
                        <a:pt x="4164" y="2858"/>
                      </a:lnTo>
                      <a:lnTo>
                        <a:pt x="4173" y="2872"/>
                      </a:lnTo>
                      <a:lnTo>
                        <a:pt x="4178" y="2880"/>
                      </a:lnTo>
                      <a:lnTo>
                        <a:pt x="4182" y="2886"/>
                      </a:lnTo>
                      <a:lnTo>
                        <a:pt x="4187" y="2892"/>
                      </a:lnTo>
                      <a:lnTo>
                        <a:pt x="4190" y="2895"/>
                      </a:lnTo>
                      <a:lnTo>
                        <a:pt x="4190" y="2895"/>
                      </a:lnTo>
                      <a:lnTo>
                        <a:pt x="4159" y="2900"/>
                      </a:lnTo>
                      <a:lnTo>
                        <a:pt x="4047" y="2931"/>
                      </a:lnTo>
                      <a:lnTo>
                        <a:pt x="4025" y="2938"/>
                      </a:lnTo>
                      <a:lnTo>
                        <a:pt x="3998" y="2948"/>
                      </a:lnTo>
                      <a:lnTo>
                        <a:pt x="3985" y="2953"/>
                      </a:lnTo>
                      <a:lnTo>
                        <a:pt x="3971" y="2957"/>
                      </a:lnTo>
                      <a:lnTo>
                        <a:pt x="3959" y="2959"/>
                      </a:lnTo>
                      <a:lnTo>
                        <a:pt x="3949" y="2960"/>
                      </a:lnTo>
                      <a:lnTo>
                        <a:pt x="3950" y="2947"/>
                      </a:lnTo>
                      <a:lnTo>
                        <a:pt x="3952" y="2933"/>
                      </a:lnTo>
                      <a:lnTo>
                        <a:pt x="3953" y="2926"/>
                      </a:lnTo>
                      <a:lnTo>
                        <a:pt x="3953" y="2920"/>
                      </a:lnTo>
                      <a:lnTo>
                        <a:pt x="3952" y="2913"/>
                      </a:lnTo>
                      <a:lnTo>
                        <a:pt x="3949" y="2908"/>
                      </a:lnTo>
                      <a:lnTo>
                        <a:pt x="3945" y="2902"/>
                      </a:lnTo>
                      <a:lnTo>
                        <a:pt x="3943" y="2894"/>
                      </a:lnTo>
                      <a:lnTo>
                        <a:pt x="3940" y="2886"/>
                      </a:lnTo>
                      <a:lnTo>
                        <a:pt x="3939" y="2879"/>
                      </a:lnTo>
                      <a:lnTo>
                        <a:pt x="3937" y="2871"/>
                      </a:lnTo>
                      <a:lnTo>
                        <a:pt x="3934" y="2866"/>
                      </a:lnTo>
                      <a:lnTo>
                        <a:pt x="3932" y="2864"/>
                      </a:lnTo>
                      <a:lnTo>
                        <a:pt x="3929" y="2863"/>
                      </a:lnTo>
                      <a:lnTo>
                        <a:pt x="3925" y="2862"/>
                      </a:lnTo>
                      <a:lnTo>
                        <a:pt x="3921" y="2862"/>
                      </a:lnTo>
                      <a:lnTo>
                        <a:pt x="3918" y="2860"/>
                      </a:lnTo>
                      <a:lnTo>
                        <a:pt x="3916" y="2860"/>
                      </a:lnTo>
                      <a:lnTo>
                        <a:pt x="3915" y="2859"/>
                      </a:lnTo>
                      <a:lnTo>
                        <a:pt x="3913" y="2857"/>
                      </a:lnTo>
                      <a:lnTo>
                        <a:pt x="3911" y="2853"/>
                      </a:lnTo>
                      <a:lnTo>
                        <a:pt x="3910" y="2848"/>
                      </a:lnTo>
                      <a:lnTo>
                        <a:pt x="3909" y="2837"/>
                      </a:lnTo>
                      <a:lnTo>
                        <a:pt x="3907" y="2827"/>
                      </a:lnTo>
                      <a:lnTo>
                        <a:pt x="3897" y="2815"/>
                      </a:lnTo>
                      <a:lnTo>
                        <a:pt x="3886" y="2805"/>
                      </a:lnTo>
                      <a:lnTo>
                        <a:pt x="3882" y="2799"/>
                      </a:lnTo>
                      <a:lnTo>
                        <a:pt x="3880" y="2794"/>
                      </a:lnTo>
                      <a:lnTo>
                        <a:pt x="3880" y="2790"/>
                      </a:lnTo>
                      <a:lnTo>
                        <a:pt x="3881" y="2787"/>
                      </a:lnTo>
                      <a:lnTo>
                        <a:pt x="3882" y="2784"/>
                      </a:lnTo>
                      <a:lnTo>
                        <a:pt x="3884" y="2779"/>
                      </a:lnTo>
                      <a:lnTo>
                        <a:pt x="3888" y="2775"/>
                      </a:lnTo>
                      <a:lnTo>
                        <a:pt x="3891" y="2772"/>
                      </a:lnTo>
                      <a:lnTo>
                        <a:pt x="3894" y="2771"/>
                      </a:lnTo>
                      <a:lnTo>
                        <a:pt x="3898" y="2770"/>
                      </a:lnTo>
                      <a:lnTo>
                        <a:pt x="3905" y="2771"/>
                      </a:lnTo>
                      <a:lnTo>
                        <a:pt x="3911" y="2774"/>
                      </a:lnTo>
                      <a:lnTo>
                        <a:pt x="3918" y="2777"/>
                      </a:lnTo>
                      <a:lnTo>
                        <a:pt x="3925" y="2781"/>
                      </a:lnTo>
                      <a:lnTo>
                        <a:pt x="3930" y="2781"/>
                      </a:lnTo>
                      <a:lnTo>
                        <a:pt x="3934" y="2781"/>
                      </a:lnTo>
                      <a:lnTo>
                        <a:pt x="3938" y="2779"/>
                      </a:lnTo>
                      <a:lnTo>
                        <a:pt x="3943" y="2776"/>
                      </a:lnTo>
                      <a:lnTo>
                        <a:pt x="3949" y="2772"/>
                      </a:lnTo>
                      <a:lnTo>
                        <a:pt x="3955" y="2767"/>
                      </a:lnTo>
                      <a:lnTo>
                        <a:pt x="3958" y="2761"/>
                      </a:lnTo>
                      <a:lnTo>
                        <a:pt x="3960" y="2757"/>
                      </a:lnTo>
                      <a:lnTo>
                        <a:pt x="3960" y="2751"/>
                      </a:lnTo>
                      <a:lnTo>
                        <a:pt x="3960" y="2746"/>
                      </a:lnTo>
                      <a:lnTo>
                        <a:pt x="3959" y="2741"/>
                      </a:lnTo>
                      <a:lnTo>
                        <a:pt x="3958" y="2735"/>
                      </a:lnTo>
                      <a:lnTo>
                        <a:pt x="3955" y="2724"/>
                      </a:lnTo>
                      <a:lnTo>
                        <a:pt x="3951" y="2713"/>
                      </a:lnTo>
                      <a:lnTo>
                        <a:pt x="3949" y="2707"/>
                      </a:lnTo>
                      <a:lnTo>
                        <a:pt x="3949" y="2702"/>
                      </a:lnTo>
                      <a:lnTo>
                        <a:pt x="3949" y="2696"/>
                      </a:lnTo>
                      <a:lnTo>
                        <a:pt x="3950" y="2690"/>
                      </a:lnTo>
                      <a:lnTo>
                        <a:pt x="3956" y="2681"/>
                      </a:lnTo>
                      <a:lnTo>
                        <a:pt x="3959" y="2673"/>
                      </a:lnTo>
                      <a:lnTo>
                        <a:pt x="3961" y="2664"/>
                      </a:lnTo>
                      <a:lnTo>
                        <a:pt x="3961" y="2656"/>
                      </a:lnTo>
                      <a:lnTo>
                        <a:pt x="3960" y="2650"/>
                      </a:lnTo>
                      <a:lnTo>
                        <a:pt x="3957" y="2642"/>
                      </a:lnTo>
                      <a:lnTo>
                        <a:pt x="3953" y="2635"/>
                      </a:lnTo>
                      <a:lnTo>
                        <a:pt x="3949" y="2627"/>
                      </a:lnTo>
                      <a:lnTo>
                        <a:pt x="3944" y="2619"/>
                      </a:lnTo>
                      <a:lnTo>
                        <a:pt x="3939" y="2612"/>
                      </a:lnTo>
                      <a:lnTo>
                        <a:pt x="3937" y="2608"/>
                      </a:lnTo>
                      <a:lnTo>
                        <a:pt x="3936" y="2603"/>
                      </a:lnTo>
                      <a:lnTo>
                        <a:pt x="3937" y="2594"/>
                      </a:lnTo>
                      <a:lnTo>
                        <a:pt x="3942" y="2579"/>
                      </a:lnTo>
                      <a:lnTo>
                        <a:pt x="3943" y="2572"/>
                      </a:lnTo>
                      <a:lnTo>
                        <a:pt x="3942" y="2567"/>
                      </a:lnTo>
                      <a:lnTo>
                        <a:pt x="3939" y="2562"/>
                      </a:lnTo>
                      <a:lnTo>
                        <a:pt x="3937" y="2557"/>
                      </a:lnTo>
                      <a:lnTo>
                        <a:pt x="3932" y="2547"/>
                      </a:lnTo>
                      <a:lnTo>
                        <a:pt x="3928" y="2538"/>
                      </a:lnTo>
                      <a:lnTo>
                        <a:pt x="3926" y="2533"/>
                      </a:lnTo>
                      <a:lnTo>
                        <a:pt x="3924" y="2530"/>
                      </a:lnTo>
                      <a:lnTo>
                        <a:pt x="3922" y="2527"/>
                      </a:lnTo>
                      <a:lnTo>
                        <a:pt x="3919" y="2524"/>
                      </a:lnTo>
                      <a:lnTo>
                        <a:pt x="3913" y="2519"/>
                      </a:lnTo>
                      <a:lnTo>
                        <a:pt x="3907" y="2516"/>
                      </a:lnTo>
                      <a:lnTo>
                        <a:pt x="3902" y="2514"/>
                      </a:lnTo>
                      <a:lnTo>
                        <a:pt x="3896" y="2512"/>
                      </a:lnTo>
                      <a:lnTo>
                        <a:pt x="3892" y="2509"/>
                      </a:lnTo>
                      <a:lnTo>
                        <a:pt x="3891" y="2507"/>
                      </a:lnTo>
                      <a:lnTo>
                        <a:pt x="3890" y="2504"/>
                      </a:lnTo>
                      <a:lnTo>
                        <a:pt x="3891" y="2501"/>
                      </a:lnTo>
                      <a:lnTo>
                        <a:pt x="3892" y="2498"/>
                      </a:lnTo>
                      <a:lnTo>
                        <a:pt x="3894" y="2494"/>
                      </a:lnTo>
                      <a:lnTo>
                        <a:pt x="3899" y="2488"/>
                      </a:lnTo>
                      <a:lnTo>
                        <a:pt x="3903" y="2481"/>
                      </a:lnTo>
                      <a:lnTo>
                        <a:pt x="3902" y="2466"/>
                      </a:lnTo>
                      <a:lnTo>
                        <a:pt x="3899" y="2451"/>
                      </a:lnTo>
                      <a:lnTo>
                        <a:pt x="3903" y="2441"/>
                      </a:lnTo>
                      <a:lnTo>
                        <a:pt x="3906" y="2433"/>
                      </a:lnTo>
                      <a:lnTo>
                        <a:pt x="3907" y="2427"/>
                      </a:lnTo>
                      <a:lnTo>
                        <a:pt x="3906" y="2423"/>
                      </a:lnTo>
                      <a:lnTo>
                        <a:pt x="3905" y="2420"/>
                      </a:lnTo>
                      <a:lnTo>
                        <a:pt x="3902" y="2416"/>
                      </a:lnTo>
                      <a:lnTo>
                        <a:pt x="3898" y="2411"/>
                      </a:lnTo>
                      <a:lnTo>
                        <a:pt x="3896" y="2407"/>
                      </a:lnTo>
                      <a:lnTo>
                        <a:pt x="3895" y="2401"/>
                      </a:lnTo>
                      <a:lnTo>
                        <a:pt x="3894" y="2396"/>
                      </a:lnTo>
                      <a:lnTo>
                        <a:pt x="3894" y="2385"/>
                      </a:lnTo>
                      <a:lnTo>
                        <a:pt x="3894" y="2373"/>
                      </a:lnTo>
                      <a:lnTo>
                        <a:pt x="3892" y="2369"/>
                      </a:lnTo>
                      <a:lnTo>
                        <a:pt x="3889" y="2365"/>
                      </a:lnTo>
                      <a:lnTo>
                        <a:pt x="3888" y="2363"/>
                      </a:lnTo>
                      <a:lnTo>
                        <a:pt x="3886" y="2359"/>
                      </a:lnTo>
                      <a:lnTo>
                        <a:pt x="3886" y="2357"/>
                      </a:lnTo>
                      <a:lnTo>
                        <a:pt x="3888" y="2354"/>
                      </a:lnTo>
                      <a:lnTo>
                        <a:pt x="3893" y="2343"/>
                      </a:lnTo>
                      <a:lnTo>
                        <a:pt x="3899" y="2332"/>
                      </a:lnTo>
                      <a:lnTo>
                        <a:pt x="3899" y="2329"/>
                      </a:lnTo>
                      <a:lnTo>
                        <a:pt x="3899" y="2325"/>
                      </a:lnTo>
                      <a:lnTo>
                        <a:pt x="3897" y="2320"/>
                      </a:lnTo>
                      <a:lnTo>
                        <a:pt x="3895" y="2316"/>
                      </a:lnTo>
                      <a:lnTo>
                        <a:pt x="3889" y="2306"/>
                      </a:lnTo>
                      <a:lnTo>
                        <a:pt x="3883" y="2301"/>
                      </a:lnTo>
                      <a:lnTo>
                        <a:pt x="3876" y="2300"/>
                      </a:lnTo>
                      <a:lnTo>
                        <a:pt x="3868" y="2300"/>
                      </a:lnTo>
                      <a:lnTo>
                        <a:pt x="3865" y="2300"/>
                      </a:lnTo>
                      <a:lnTo>
                        <a:pt x="3862" y="2299"/>
                      </a:lnTo>
                      <a:lnTo>
                        <a:pt x="3858" y="2298"/>
                      </a:lnTo>
                      <a:lnTo>
                        <a:pt x="3856" y="2293"/>
                      </a:lnTo>
                      <a:lnTo>
                        <a:pt x="3855" y="2289"/>
                      </a:lnTo>
                      <a:lnTo>
                        <a:pt x="3856" y="2284"/>
                      </a:lnTo>
                      <a:lnTo>
                        <a:pt x="3857" y="2279"/>
                      </a:lnTo>
                      <a:lnTo>
                        <a:pt x="3858" y="2274"/>
                      </a:lnTo>
                      <a:lnTo>
                        <a:pt x="3859" y="2270"/>
                      </a:lnTo>
                      <a:lnTo>
                        <a:pt x="3859" y="2266"/>
                      </a:lnTo>
                      <a:lnTo>
                        <a:pt x="3857" y="2263"/>
                      </a:lnTo>
                      <a:lnTo>
                        <a:pt x="3852" y="2260"/>
                      </a:lnTo>
                      <a:lnTo>
                        <a:pt x="3844" y="2256"/>
                      </a:lnTo>
                      <a:lnTo>
                        <a:pt x="3837" y="2252"/>
                      </a:lnTo>
                      <a:lnTo>
                        <a:pt x="3830" y="2248"/>
                      </a:lnTo>
                      <a:lnTo>
                        <a:pt x="3825" y="2243"/>
                      </a:lnTo>
                      <a:lnTo>
                        <a:pt x="3820" y="2237"/>
                      </a:lnTo>
                      <a:lnTo>
                        <a:pt x="3815" y="2231"/>
                      </a:lnTo>
                      <a:lnTo>
                        <a:pt x="3813" y="2223"/>
                      </a:lnTo>
                      <a:lnTo>
                        <a:pt x="3812" y="2215"/>
                      </a:lnTo>
                      <a:lnTo>
                        <a:pt x="3812" y="2205"/>
                      </a:lnTo>
                      <a:lnTo>
                        <a:pt x="3811" y="2196"/>
                      </a:lnTo>
                      <a:lnTo>
                        <a:pt x="3809" y="2187"/>
                      </a:lnTo>
                      <a:lnTo>
                        <a:pt x="3804" y="2180"/>
                      </a:lnTo>
                      <a:lnTo>
                        <a:pt x="3802" y="2177"/>
                      </a:lnTo>
                      <a:lnTo>
                        <a:pt x="3800" y="2175"/>
                      </a:lnTo>
                      <a:lnTo>
                        <a:pt x="3797" y="2173"/>
                      </a:lnTo>
                      <a:lnTo>
                        <a:pt x="3794" y="2173"/>
                      </a:lnTo>
                      <a:lnTo>
                        <a:pt x="3789" y="2173"/>
                      </a:lnTo>
                      <a:lnTo>
                        <a:pt x="3785" y="2174"/>
                      </a:lnTo>
                      <a:lnTo>
                        <a:pt x="3781" y="2177"/>
                      </a:lnTo>
                      <a:lnTo>
                        <a:pt x="3775" y="2180"/>
                      </a:lnTo>
                      <a:lnTo>
                        <a:pt x="3769" y="2185"/>
                      </a:lnTo>
                      <a:lnTo>
                        <a:pt x="3763" y="2187"/>
                      </a:lnTo>
                      <a:lnTo>
                        <a:pt x="3760" y="2185"/>
                      </a:lnTo>
                      <a:lnTo>
                        <a:pt x="3758" y="2182"/>
                      </a:lnTo>
                      <a:lnTo>
                        <a:pt x="3756" y="2179"/>
                      </a:lnTo>
                      <a:lnTo>
                        <a:pt x="3755" y="2175"/>
                      </a:lnTo>
                      <a:lnTo>
                        <a:pt x="3753" y="2170"/>
                      </a:lnTo>
                      <a:lnTo>
                        <a:pt x="3749" y="2169"/>
                      </a:lnTo>
                      <a:lnTo>
                        <a:pt x="3746" y="2168"/>
                      </a:lnTo>
                      <a:lnTo>
                        <a:pt x="3743" y="2169"/>
                      </a:lnTo>
                      <a:lnTo>
                        <a:pt x="3740" y="2170"/>
                      </a:lnTo>
                      <a:lnTo>
                        <a:pt x="3737" y="2173"/>
                      </a:lnTo>
                      <a:lnTo>
                        <a:pt x="3733" y="2177"/>
                      </a:lnTo>
                      <a:lnTo>
                        <a:pt x="3728" y="2180"/>
                      </a:lnTo>
                      <a:lnTo>
                        <a:pt x="3726" y="2180"/>
                      </a:lnTo>
                      <a:lnTo>
                        <a:pt x="3722" y="2180"/>
                      </a:lnTo>
                      <a:lnTo>
                        <a:pt x="3720" y="2179"/>
                      </a:lnTo>
                      <a:lnTo>
                        <a:pt x="3718" y="2177"/>
                      </a:lnTo>
                      <a:lnTo>
                        <a:pt x="3715" y="2171"/>
                      </a:lnTo>
                      <a:lnTo>
                        <a:pt x="3712" y="2164"/>
                      </a:lnTo>
                      <a:lnTo>
                        <a:pt x="3707" y="2148"/>
                      </a:lnTo>
                      <a:lnTo>
                        <a:pt x="3704" y="2136"/>
                      </a:lnTo>
                      <a:lnTo>
                        <a:pt x="3695" y="2125"/>
                      </a:lnTo>
                      <a:lnTo>
                        <a:pt x="3688" y="2114"/>
                      </a:lnTo>
                      <a:lnTo>
                        <a:pt x="3687" y="2110"/>
                      </a:lnTo>
                      <a:lnTo>
                        <a:pt x="3687" y="2106"/>
                      </a:lnTo>
                      <a:lnTo>
                        <a:pt x="3687" y="2102"/>
                      </a:lnTo>
                      <a:lnTo>
                        <a:pt x="3688" y="2098"/>
                      </a:lnTo>
                      <a:lnTo>
                        <a:pt x="3690" y="2089"/>
                      </a:lnTo>
                      <a:lnTo>
                        <a:pt x="3692" y="2081"/>
                      </a:lnTo>
                      <a:lnTo>
                        <a:pt x="3686" y="2072"/>
                      </a:lnTo>
                      <a:lnTo>
                        <a:pt x="3678" y="2065"/>
                      </a:lnTo>
                      <a:lnTo>
                        <a:pt x="3675" y="2060"/>
                      </a:lnTo>
                      <a:lnTo>
                        <a:pt x="3673" y="2056"/>
                      </a:lnTo>
                      <a:lnTo>
                        <a:pt x="3673" y="2050"/>
                      </a:lnTo>
                      <a:lnTo>
                        <a:pt x="3673" y="2043"/>
                      </a:lnTo>
                      <a:lnTo>
                        <a:pt x="3675" y="2034"/>
                      </a:lnTo>
                      <a:lnTo>
                        <a:pt x="3677" y="2027"/>
                      </a:lnTo>
                      <a:lnTo>
                        <a:pt x="3678" y="2022"/>
                      </a:lnTo>
                      <a:lnTo>
                        <a:pt x="3678" y="2019"/>
                      </a:lnTo>
                      <a:lnTo>
                        <a:pt x="3677" y="2015"/>
                      </a:lnTo>
                      <a:lnTo>
                        <a:pt x="3675" y="2009"/>
                      </a:lnTo>
                      <a:lnTo>
                        <a:pt x="3674" y="2004"/>
                      </a:lnTo>
                      <a:lnTo>
                        <a:pt x="3673" y="2000"/>
                      </a:lnTo>
                      <a:lnTo>
                        <a:pt x="3673" y="1994"/>
                      </a:lnTo>
                      <a:lnTo>
                        <a:pt x="3674" y="1990"/>
                      </a:lnTo>
                      <a:lnTo>
                        <a:pt x="3678" y="1980"/>
                      </a:lnTo>
                      <a:lnTo>
                        <a:pt x="3681" y="1973"/>
                      </a:lnTo>
                      <a:lnTo>
                        <a:pt x="3683" y="1968"/>
                      </a:lnTo>
                      <a:lnTo>
                        <a:pt x="3685" y="1965"/>
                      </a:lnTo>
                      <a:lnTo>
                        <a:pt x="3685" y="1962"/>
                      </a:lnTo>
                      <a:lnTo>
                        <a:pt x="3685" y="1959"/>
                      </a:lnTo>
                      <a:lnTo>
                        <a:pt x="3682" y="1955"/>
                      </a:lnTo>
                      <a:lnTo>
                        <a:pt x="3680" y="1952"/>
                      </a:lnTo>
                      <a:lnTo>
                        <a:pt x="3675" y="1950"/>
                      </a:lnTo>
                      <a:lnTo>
                        <a:pt x="3669" y="1947"/>
                      </a:lnTo>
                      <a:lnTo>
                        <a:pt x="3661" y="1944"/>
                      </a:lnTo>
                      <a:lnTo>
                        <a:pt x="3655" y="1940"/>
                      </a:lnTo>
                      <a:lnTo>
                        <a:pt x="3652" y="1936"/>
                      </a:lnTo>
                      <a:lnTo>
                        <a:pt x="3651" y="1932"/>
                      </a:lnTo>
                      <a:lnTo>
                        <a:pt x="3652" y="1927"/>
                      </a:lnTo>
                      <a:lnTo>
                        <a:pt x="3654" y="1922"/>
                      </a:lnTo>
                      <a:lnTo>
                        <a:pt x="3658" y="1917"/>
                      </a:lnTo>
                      <a:lnTo>
                        <a:pt x="3662" y="1910"/>
                      </a:lnTo>
                      <a:lnTo>
                        <a:pt x="3663" y="1907"/>
                      </a:lnTo>
                      <a:lnTo>
                        <a:pt x="3664" y="1905"/>
                      </a:lnTo>
                      <a:lnTo>
                        <a:pt x="3664" y="1900"/>
                      </a:lnTo>
                      <a:lnTo>
                        <a:pt x="3664" y="1897"/>
                      </a:lnTo>
                      <a:lnTo>
                        <a:pt x="3662" y="1891"/>
                      </a:lnTo>
                      <a:lnTo>
                        <a:pt x="3658" y="1883"/>
                      </a:lnTo>
                      <a:lnTo>
                        <a:pt x="3652" y="1878"/>
                      </a:lnTo>
                      <a:lnTo>
                        <a:pt x="3646" y="1872"/>
                      </a:lnTo>
                      <a:lnTo>
                        <a:pt x="3639" y="1868"/>
                      </a:lnTo>
                      <a:lnTo>
                        <a:pt x="3634" y="1866"/>
                      </a:lnTo>
                      <a:lnTo>
                        <a:pt x="3627" y="1866"/>
                      </a:lnTo>
                      <a:lnTo>
                        <a:pt x="3623" y="1867"/>
                      </a:lnTo>
                      <a:lnTo>
                        <a:pt x="3618" y="1869"/>
                      </a:lnTo>
                      <a:lnTo>
                        <a:pt x="3614" y="1872"/>
                      </a:lnTo>
                      <a:lnTo>
                        <a:pt x="3610" y="1874"/>
                      </a:lnTo>
                      <a:lnTo>
                        <a:pt x="3606" y="1878"/>
                      </a:lnTo>
                      <a:lnTo>
                        <a:pt x="3600" y="1879"/>
                      </a:lnTo>
                      <a:lnTo>
                        <a:pt x="3596" y="1879"/>
                      </a:lnTo>
                      <a:lnTo>
                        <a:pt x="3592" y="1879"/>
                      </a:lnTo>
                      <a:lnTo>
                        <a:pt x="3588" y="1881"/>
                      </a:lnTo>
                      <a:lnTo>
                        <a:pt x="3585" y="1883"/>
                      </a:lnTo>
                      <a:lnTo>
                        <a:pt x="3583" y="1885"/>
                      </a:lnTo>
                      <a:lnTo>
                        <a:pt x="3581" y="1890"/>
                      </a:lnTo>
                      <a:lnTo>
                        <a:pt x="3578" y="1894"/>
                      </a:lnTo>
                      <a:lnTo>
                        <a:pt x="3573" y="1897"/>
                      </a:lnTo>
                      <a:lnTo>
                        <a:pt x="3569" y="1900"/>
                      </a:lnTo>
                      <a:lnTo>
                        <a:pt x="3566" y="1905"/>
                      </a:lnTo>
                      <a:lnTo>
                        <a:pt x="3561" y="1908"/>
                      </a:lnTo>
                      <a:lnTo>
                        <a:pt x="3558" y="1913"/>
                      </a:lnTo>
                      <a:lnTo>
                        <a:pt x="3555" y="1919"/>
                      </a:lnTo>
                      <a:lnTo>
                        <a:pt x="3553" y="1923"/>
                      </a:lnTo>
                      <a:lnTo>
                        <a:pt x="3551" y="1925"/>
                      </a:lnTo>
                      <a:lnTo>
                        <a:pt x="3548" y="1928"/>
                      </a:lnTo>
                      <a:lnTo>
                        <a:pt x="3545" y="1930"/>
                      </a:lnTo>
                      <a:lnTo>
                        <a:pt x="3539" y="1933"/>
                      </a:lnTo>
                      <a:lnTo>
                        <a:pt x="3531" y="1935"/>
                      </a:lnTo>
                      <a:lnTo>
                        <a:pt x="3514" y="1941"/>
                      </a:lnTo>
                      <a:lnTo>
                        <a:pt x="3500" y="1948"/>
                      </a:lnTo>
                      <a:lnTo>
                        <a:pt x="3493" y="1949"/>
                      </a:lnTo>
                      <a:lnTo>
                        <a:pt x="3486" y="1950"/>
                      </a:lnTo>
                      <a:lnTo>
                        <a:pt x="3478" y="1948"/>
                      </a:lnTo>
                      <a:lnTo>
                        <a:pt x="3470" y="1946"/>
                      </a:lnTo>
                      <a:lnTo>
                        <a:pt x="3462" y="1942"/>
                      </a:lnTo>
                      <a:lnTo>
                        <a:pt x="3457" y="1941"/>
                      </a:lnTo>
                      <a:lnTo>
                        <a:pt x="3452" y="1940"/>
                      </a:lnTo>
                      <a:lnTo>
                        <a:pt x="3448" y="1941"/>
                      </a:lnTo>
                      <a:lnTo>
                        <a:pt x="3445" y="1945"/>
                      </a:lnTo>
                      <a:lnTo>
                        <a:pt x="3443" y="1948"/>
                      </a:lnTo>
                      <a:lnTo>
                        <a:pt x="3440" y="1953"/>
                      </a:lnTo>
                      <a:lnTo>
                        <a:pt x="3439" y="1961"/>
                      </a:lnTo>
                      <a:lnTo>
                        <a:pt x="3439" y="1972"/>
                      </a:lnTo>
                      <a:lnTo>
                        <a:pt x="3440" y="1981"/>
                      </a:lnTo>
                      <a:lnTo>
                        <a:pt x="3441" y="1991"/>
                      </a:lnTo>
                      <a:lnTo>
                        <a:pt x="3443" y="1999"/>
                      </a:lnTo>
                      <a:lnTo>
                        <a:pt x="3444" y="2007"/>
                      </a:lnTo>
                      <a:lnTo>
                        <a:pt x="3443" y="2016"/>
                      </a:lnTo>
                      <a:lnTo>
                        <a:pt x="3439" y="2025"/>
                      </a:lnTo>
                      <a:lnTo>
                        <a:pt x="3434" y="2035"/>
                      </a:lnTo>
                      <a:lnTo>
                        <a:pt x="3423" y="2052"/>
                      </a:lnTo>
                      <a:lnTo>
                        <a:pt x="3414" y="2060"/>
                      </a:lnTo>
                      <a:lnTo>
                        <a:pt x="3410" y="2063"/>
                      </a:lnTo>
                      <a:lnTo>
                        <a:pt x="3404" y="2066"/>
                      </a:lnTo>
                      <a:lnTo>
                        <a:pt x="3396" y="2068"/>
                      </a:lnTo>
                      <a:lnTo>
                        <a:pt x="3384" y="2069"/>
                      </a:lnTo>
                      <a:lnTo>
                        <a:pt x="3379" y="2070"/>
                      </a:lnTo>
                      <a:lnTo>
                        <a:pt x="3376" y="2072"/>
                      </a:lnTo>
                      <a:lnTo>
                        <a:pt x="3373" y="2074"/>
                      </a:lnTo>
                      <a:lnTo>
                        <a:pt x="3372" y="2077"/>
                      </a:lnTo>
                      <a:lnTo>
                        <a:pt x="3371" y="2085"/>
                      </a:lnTo>
                      <a:lnTo>
                        <a:pt x="3369" y="2093"/>
                      </a:lnTo>
                      <a:lnTo>
                        <a:pt x="3367" y="2096"/>
                      </a:lnTo>
                      <a:lnTo>
                        <a:pt x="3364" y="2097"/>
                      </a:lnTo>
                      <a:lnTo>
                        <a:pt x="3359" y="2098"/>
                      </a:lnTo>
                      <a:lnTo>
                        <a:pt x="3355" y="2099"/>
                      </a:lnTo>
                      <a:lnTo>
                        <a:pt x="3342" y="2098"/>
                      </a:lnTo>
                      <a:lnTo>
                        <a:pt x="3327" y="2095"/>
                      </a:lnTo>
                      <a:lnTo>
                        <a:pt x="3312" y="2090"/>
                      </a:lnTo>
                      <a:lnTo>
                        <a:pt x="3298" y="2086"/>
                      </a:lnTo>
                      <a:lnTo>
                        <a:pt x="3287" y="2082"/>
                      </a:lnTo>
                      <a:lnTo>
                        <a:pt x="3279" y="2077"/>
                      </a:lnTo>
                      <a:lnTo>
                        <a:pt x="3262" y="2075"/>
                      </a:lnTo>
                      <a:lnTo>
                        <a:pt x="3252" y="2074"/>
                      </a:lnTo>
                      <a:lnTo>
                        <a:pt x="3249" y="2074"/>
                      </a:lnTo>
                      <a:lnTo>
                        <a:pt x="3247" y="2075"/>
                      </a:lnTo>
                      <a:lnTo>
                        <a:pt x="3246" y="2076"/>
                      </a:lnTo>
                      <a:lnTo>
                        <a:pt x="3245" y="2077"/>
                      </a:lnTo>
                      <a:lnTo>
                        <a:pt x="3243" y="2082"/>
                      </a:lnTo>
                      <a:lnTo>
                        <a:pt x="3242" y="2088"/>
                      </a:lnTo>
                      <a:lnTo>
                        <a:pt x="3240" y="2092"/>
                      </a:lnTo>
                      <a:lnTo>
                        <a:pt x="3237" y="2096"/>
                      </a:lnTo>
                      <a:lnTo>
                        <a:pt x="3233" y="2101"/>
                      </a:lnTo>
                      <a:lnTo>
                        <a:pt x="3229" y="2107"/>
                      </a:lnTo>
                      <a:lnTo>
                        <a:pt x="3218" y="2119"/>
                      </a:lnTo>
                      <a:lnTo>
                        <a:pt x="3208" y="2131"/>
                      </a:lnTo>
                      <a:lnTo>
                        <a:pt x="3201" y="2144"/>
                      </a:lnTo>
                      <a:lnTo>
                        <a:pt x="3193" y="2161"/>
                      </a:lnTo>
                      <a:lnTo>
                        <a:pt x="3191" y="2164"/>
                      </a:lnTo>
                      <a:lnTo>
                        <a:pt x="3189" y="2166"/>
                      </a:lnTo>
                      <a:lnTo>
                        <a:pt x="3187" y="2168"/>
                      </a:lnTo>
                      <a:lnTo>
                        <a:pt x="3183" y="2169"/>
                      </a:lnTo>
                      <a:lnTo>
                        <a:pt x="3177" y="2171"/>
                      </a:lnTo>
                      <a:lnTo>
                        <a:pt x="3169" y="2171"/>
                      </a:lnTo>
                      <a:lnTo>
                        <a:pt x="3162" y="2173"/>
                      </a:lnTo>
                      <a:lnTo>
                        <a:pt x="3155" y="2174"/>
                      </a:lnTo>
                      <a:lnTo>
                        <a:pt x="3152" y="2176"/>
                      </a:lnTo>
                      <a:lnTo>
                        <a:pt x="3150" y="2179"/>
                      </a:lnTo>
                      <a:lnTo>
                        <a:pt x="3148" y="2182"/>
                      </a:lnTo>
                      <a:lnTo>
                        <a:pt x="3146" y="2187"/>
                      </a:lnTo>
                      <a:lnTo>
                        <a:pt x="3143" y="2193"/>
                      </a:lnTo>
                      <a:lnTo>
                        <a:pt x="3140" y="2198"/>
                      </a:lnTo>
                      <a:lnTo>
                        <a:pt x="3138" y="2203"/>
                      </a:lnTo>
                      <a:lnTo>
                        <a:pt x="3135" y="2206"/>
                      </a:lnTo>
                      <a:lnTo>
                        <a:pt x="3132" y="2208"/>
                      </a:lnTo>
                      <a:lnTo>
                        <a:pt x="3129" y="2210"/>
                      </a:lnTo>
                      <a:lnTo>
                        <a:pt x="3126" y="2211"/>
                      </a:lnTo>
                      <a:lnTo>
                        <a:pt x="3124" y="2211"/>
                      </a:lnTo>
                      <a:lnTo>
                        <a:pt x="3117" y="2211"/>
                      </a:lnTo>
                      <a:lnTo>
                        <a:pt x="3112" y="2210"/>
                      </a:lnTo>
                      <a:lnTo>
                        <a:pt x="3107" y="2210"/>
                      </a:lnTo>
                      <a:lnTo>
                        <a:pt x="3101" y="2214"/>
                      </a:lnTo>
                      <a:lnTo>
                        <a:pt x="3100" y="2215"/>
                      </a:lnTo>
                      <a:lnTo>
                        <a:pt x="3099" y="2217"/>
                      </a:lnTo>
                      <a:lnTo>
                        <a:pt x="3099" y="2219"/>
                      </a:lnTo>
                      <a:lnTo>
                        <a:pt x="3099" y="2221"/>
                      </a:lnTo>
                      <a:lnTo>
                        <a:pt x="3101" y="2225"/>
                      </a:lnTo>
                      <a:lnTo>
                        <a:pt x="3103" y="2230"/>
                      </a:lnTo>
                      <a:lnTo>
                        <a:pt x="3107" y="2235"/>
                      </a:lnTo>
                      <a:lnTo>
                        <a:pt x="3109" y="2239"/>
                      </a:lnTo>
                      <a:lnTo>
                        <a:pt x="3109" y="2242"/>
                      </a:lnTo>
                      <a:lnTo>
                        <a:pt x="3110" y="2244"/>
                      </a:lnTo>
                      <a:lnTo>
                        <a:pt x="3109" y="2245"/>
                      </a:lnTo>
                      <a:lnTo>
                        <a:pt x="3108" y="2247"/>
                      </a:lnTo>
                      <a:lnTo>
                        <a:pt x="3097" y="2256"/>
                      </a:lnTo>
                      <a:lnTo>
                        <a:pt x="3094" y="2259"/>
                      </a:lnTo>
                      <a:lnTo>
                        <a:pt x="3097" y="2263"/>
                      </a:lnTo>
                      <a:lnTo>
                        <a:pt x="3106" y="2279"/>
                      </a:lnTo>
                      <a:lnTo>
                        <a:pt x="3108" y="2284"/>
                      </a:lnTo>
                      <a:lnTo>
                        <a:pt x="3108" y="2287"/>
                      </a:lnTo>
                      <a:lnTo>
                        <a:pt x="3108" y="2289"/>
                      </a:lnTo>
                      <a:lnTo>
                        <a:pt x="3107" y="2291"/>
                      </a:lnTo>
                      <a:lnTo>
                        <a:pt x="3105" y="2293"/>
                      </a:lnTo>
                      <a:lnTo>
                        <a:pt x="3101" y="2295"/>
                      </a:lnTo>
                      <a:lnTo>
                        <a:pt x="3098" y="2295"/>
                      </a:lnTo>
                      <a:lnTo>
                        <a:pt x="3095" y="2296"/>
                      </a:lnTo>
                      <a:lnTo>
                        <a:pt x="3079" y="2293"/>
                      </a:lnTo>
                      <a:lnTo>
                        <a:pt x="3067" y="2292"/>
                      </a:lnTo>
                      <a:lnTo>
                        <a:pt x="3016" y="2289"/>
                      </a:lnTo>
                      <a:lnTo>
                        <a:pt x="3013" y="2288"/>
                      </a:lnTo>
                      <a:lnTo>
                        <a:pt x="3012" y="2286"/>
                      </a:lnTo>
                      <a:lnTo>
                        <a:pt x="3011" y="2283"/>
                      </a:lnTo>
                      <a:lnTo>
                        <a:pt x="3009" y="2278"/>
                      </a:lnTo>
                      <a:lnTo>
                        <a:pt x="3009" y="2276"/>
                      </a:lnTo>
                      <a:lnTo>
                        <a:pt x="3007" y="2274"/>
                      </a:lnTo>
                      <a:lnTo>
                        <a:pt x="3005" y="2275"/>
                      </a:lnTo>
                      <a:lnTo>
                        <a:pt x="3002" y="2277"/>
                      </a:lnTo>
                      <a:lnTo>
                        <a:pt x="2993" y="2286"/>
                      </a:lnTo>
                      <a:lnTo>
                        <a:pt x="2988" y="2291"/>
                      </a:lnTo>
                      <a:lnTo>
                        <a:pt x="2985" y="2292"/>
                      </a:lnTo>
                      <a:lnTo>
                        <a:pt x="2984" y="2292"/>
                      </a:lnTo>
                      <a:lnTo>
                        <a:pt x="2981" y="2292"/>
                      </a:lnTo>
                      <a:lnTo>
                        <a:pt x="2980" y="2291"/>
                      </a:lnTo>
                      <a:lnTo>
                        <a:pt x="2976" y="2281"/>
                      </a:lnTo>
                      <a:lnTo>
                        <a:pt x="2971" y="2260"/>
                      </a:lnTo>
                      <a:lnTo>
                        <a:pt x="2966" y="2246"/>
                      </a:lnTo>
                      <a:lnTo>
                        <a:pt x="2959" y="2229"/>
                      </a:lnTo>
                      <a:lnTo>
                        <a:pt x="2954" y="2220"/>
                      </a:lnTo>
                      <a:lnTo>
                        <a:pt x="2950" y="2212"/>
                      </a:lnTo>
                      <a:lnTo>
                        <a:pt x="2948" y="2209"/>
                      </a:lnTo>
                      <a:lnTo>
                        <a:pt x="2946" y="2207"/>
                      </a:lnTo>
                      <a:lnTo>
                        <a:pt x="2942" y="2205"/>
                      </a:lnTo>
                      <a:lnTo>
                        <a:pt x="2940" y="2204"/>
                      </a:lnTo>
                      <a:lnTo>
                        <a:pt x="2925" y="2201"/>
                      </a:lnTo>
                      <a:lnTo>
                        <a:pt x="2915" y="2197"/>
                      </a:lnTo>
                      <a:lnTo>
                        <a:pt x="2912" y="2195"/>
                      </a:lnTo>
                      <a:lnTo>
                        <a:pt x="2908" y="2192"/>
                      </a:lnTo>
                      <a:lnTo>
                        <a:pt x="2905" y="2187"/>
                      </a:lnTo>
                      <a:lnTo>
                        <a:pt x="2899" y="2179"/>
                      </a:lnTo>
                      <a:lnTo>
                        <a:pt x="2894" y="2169"/>
                      </a:lnTo>
                      <a:lnTo>
                        <a:pt x="2886" y="2156"/>
                      </a:lnTo>
                      <a:lnTo>
                        <a:pt x="2878" y="2144"/>
                      </a:lnTo>
                      <a:lnTo>
                        <a:pt x="2870" y="2137"/>
                      </a:lnTo>
                      <a:lnTo>
                        <a:pt x="2866" y="2135"/>
                      </a:lnTo>
                      <a:lnTo>
                        <a:pt x="2860" y="2136"/>
                      </a:lnTo>
                      <a:lnTo>
                        <a:pt x="2855" y="2137"/>
                      </a:lnTo>
                      <a:lnTo>
                        <a:pt x="2850" y="2138"/>
                      </a:lnTo>
                      <a:lnTo>
                        <a:pt x="2844" y="2138"/>
                      </a:lnTo>
                      <a:lnTo>
                        <a:pt x="2840" y="2137"/>
                      </a:lnTo>
                      <a:lnTo>
                        <a:pt x="2838" y="2135"/>
                      </a:lnTo>
                      <a:lnTo>
                        <a:pt x="2836" y="2133"/>
                      </a:lnTo>
                      <a:lnTo>
                        <a:pt x="2833" y="2129"/>
                      </a:lnTo>
                      <a:lnTo>
                        <a:pt x="2831" y="2124"/>
                      </a:lnTo>
                      <a:lnTo>
                        <a:pt x="2827" y="2111"/>
                      </a:lnTo>
                      <a:lnTo>
                        <a:pt x="2822" y="2096"/>
                      </a:lnTo>
                      <a:lnTo>
                        <a:pt x="2818" y="2082"/>
                      </a:lnTo>
                      <a:lnTo>
                        <a:pt x="2816" y="2068"/>
                      </a:lnTo>
                      <a:lnTo>
                        <a:pt x="2816" y="2067"/>
                      </a:lnTo>
                      <a:lnTo>
                        <a:pt x="2815" y="2068"/>
                      </a:lnTo>
                      <a:lnTo>
                        <a:pt x="2814" y="2068"/>
                      </a:lnTo>
                      <a:lnTo>
                        <a:pt x="2803" y="2122"/>
                      </a:lnTo>
                      <a:lnTo>
                        <a:pt x="2800" y="2130"/>
                      </a:lnTo>
                      <a:lnTo>
                        <a:pt x="2796" y="2139"/>
                      </a:lnTo>
                      <a:lnTo>
                        <a:pt x="2789" y="2147"/>
                      </a:lnTo>
                      <a:lnTo>
                        <a:pt x="2784" y="2153"/>
                      </a:lnTo>
                      <a:lnTo>
                        <a:pt x="2777" y="2161"/>
                      </a:lnTo>
                      <a:lnTo>
                        <a:pt x="2771" y="2169"/>
                      </a:lnTo>
                      <a:lnTo>
                        <a:pt x="2765" y="2178"/>
                      </a:lnTo>
                      <a:lnTo>
                        <a:pt x="2762" y="2188"/>
                      </a:lnTo>
                      <a:lnTo>
                        <a:pt x="2762" y="2202"/>
                      </a:lnTo>
                      <a:lnTo>
                        <a:pt x="2760" y="2215"/>
                      </a:lnTo>
                      <a:lnTo>
                        <a:pt x="2758" y="2221"/>
                      </a:lnTo>
                      <a:lnTo>
                        <a:pt x="2756" y="2227"/>
                      </a:lnTo>
                      <a:lnTo>
                        <a:pt x="2751" y="2232"/>
                      </a:lnTo>
                      <a:lnTo>
                        <a:pt x="2746" y="2236"/>
                      </a:lnTo>
                      <a:lnTo>
                        <a:pt x="2736" y="2243"/>
                      </a:lnTo>
                      <a:lnTo>
                        <a:pt x="2728" y="2250"/>
                      </a:lnTo>
                      <a:lnTo>
                        <a:pt x="2724" y="2254"/>
                      </a:lnTo>
                      <a:lnTo>
                        <a:pt x="2722" y="2259"/>
                      </a:lnTo>
                      <a:lnTo>
                        <a:pt x="2721" y="2263"/>
                      </a:lnTo>
                      <a:lnTo>
                        <a:pt x="2722" y="2269"/>
                      </a:lnTo>
                      <a:lnTo>
                        <a:pt x="2726" y="2275"/>
                      </a:lnTo>
                      <a:lnTo>
                        <a:pt x="2730" y="2282"/>
                      </a:lnTo>
                      <a:lnTo>
                        <a:pt x="2733" y="2284"/>
                      </a:lnTo>
                      <a:lnTo>
                        <a:pt x="2735" y="2286"/>
                      </a:lnTo>
                      <a:lnTo>
                        <a:pt x="2738" y="2288"/>
                      </a:lnTo>
                      <a:lnTo>
                        <a:pt x="2742" y="2289"/>
                      </a:lnTo>
                      <a:lnTo>
                        <a:pt x="2751" y="2290"/>
                      </a:lnTo>
                      <a:lnTo>
                        <a:pt x="2759" y="2290"/>
                      </a:lnTo>
                      <a:lnTo>
                        <a:pt x="2768" y="2289"/>
                      </a:lnTo>
                      <a:lnTo>
                        <a:pt x="2776" y="2289"/>
                      </a:lnTo>
                      <a:lnTo>
                        <a:pt x="2776" y="2289"/>
                      </a:lnTo>
                      <a:lnTo>
                        <a:pt x="2772" y="2301"/>
                      </a:lnTo>
                      <a:lnTo>
                        <a:pt x="2766" y="2316"/>
                      </a:lnTo>
                      <a:lnTo>
                        <a:pt x="2765" y="2323"/>
                      </a:lnTo>
                      <a:lnTo>
                        <a:pt x="2766" y="2328"/>
                      </a:lnTo>
                      <a:lnTo>
                        <a:pt x="2768" y="2330"/>
                      </a:lnTo>
                      <a:lnTo>
                        <a:pt x="2770" y="2332"/>
                      </a:lnTo>
                      <a:lnTo>
                        <a:pt x="2773" y="2333"/>
                      </a:lnTo>
                      <a:lnTo>
                        <a:pt x="2777" y="2333"/>
                      </a:lnTo>
                      <a:lnTo>
                        <a:pt x="2792" y="2331"/>
                      </a:lnTo>
                      <a:lnTo>
                        <a:pt x="2807" y="2327"/>
                      </a:lnTo>
                      <a:lnTo>
                        <a:pt x="2814" y="2326"/>
                      </a:lnTo>
                      <a:lnTo>
                        <a:pt x="2819" y="2327"/>
                      </a:lnTo>
                      <a:lnTo>
                        <a:pt x="2823" y="2328"/>
                      </a:lnTo>
                      <a:lnTo>
                        <a:pt x="2825" y="2330"/>
                      </a:lnTo>
                      <a:lnTo>
                        <a:pt x="2826" y="2333"/>
                      </a:lnTo>
                      <a:lnTo>
                        <a:pt x="2827" y="2338"/>
                      </a:lnTo>
                      <a:lnTo>
                        <a:pt x="2820" y="2355"/>
                      </a:lnTo>
                      <a:lnTo>
                        <a:pt x="2816" y="2369"/>
                      </a:lnTo>
                      <a:lnTo>
                        <a:pt x="2820" y="2371"/>
                      </a:lnTo>
                      <a:lnTo>
                        <a:pt x="2826" y="2372"/>
                      </a:lnTo>
                      <a:lnTo>
                        <a:pt x="2830" y="2372"/>
                      </a:lnTo>
                      <a:lnTo>
                        <a:pt x="2836" y="2372"/>
                      </a:lnTo>
                      <a:lnTo>
                        <a:pt x="2840" y="2373"/>
                      </a:lnTo>
                      <a:lnTo>
                        <a:pt x="2843" y="2376"/>
                      </a:lnTo>
                      <a:lnTo>
                        <a:pt x="2844" y="2377"/>
                      </a:lnTo>
                      <a:lnTo>
                        <a:pt x="2845" y="2379"/>
                      </a:lnTo>
                      <a:lnTo>
                        <a:pt x="2845" y="2381"/>
                      </a:lnTo>
                      <a:lnTo>
                        <a:pt x="2845" y="2384"/>
                      </a:lnTo>
                      <a:lnTo>
                        <a:pt x="1592" y="2384"/>
                      </a:lnTo>
                      <a:lnTo>
                        <a:pt x="1576" y="2376"/>
                      </a:lnTo>
                      <a:lnTo>
                        <a:pt x="1563" y="2368"/>
                      </a:lnTo>
                      <a:lnTo>
                        <a:pt x="1557" y="2365"/>
                      </a:lnTo>
                      <a:lnTo>
                        <a:pt x="1549" y="2363"/>
                      </a:lnTo>
                      <a:lnTo>
                        <a:pt x="1539" y="2360"/>
                      </a:lnTo>
                      <a:lnTo>
                        <a:pt x="1529" y="2360"/>
                      </a:lnTo>
                      <a:lnTo>
                        <a:pt x="1517" y="2359"/>
                      </a:lnTo>
                      <a:lnTo>
                        <a:pt x="1506" y="2357"/>
                      </a:lnTo>
                      <a:lnTo>
                        <a:pt x="1495" y="2354"/>
                      </a:lnTo>
                      <a:lnTo>
                        <a:pt x="1485" y="2351"/>
                      </a:lnTo>
                      <a:lnTo>
                        <a:pt x="1475" y="2347"/>
                      </a:lnTo>
                      <a:lnTo>
                        <a:pt x="1465" y="2345"/>
                      </a:lnTo>
                      <a:lnTo>
                        <a:pt x="1453" y="2343"/>
                      </a:lnTo>
                      <a:lnTo>
                        <a:pt x="1441" y="2342"/>
                      </a:lnTo>
                      <a:lnTo>
                        <a:pt x="1430" y="2343"/>
                      </a:lnTo>
                      <a:lnTo>
                        <a:pt x="1421" y="2344"/>
                      </a:lnTo>
                      <a:lnTo>
                        <a:pt x="1411" y="2347"/>
                      </a:lnTo>
                      <a:lnTo>
                        <a:pt x="1402" y="2351"/>
                      </a:lnTo>
                      <a:lnTo>
                        <a:pt x="1384" y="2359"/>
                      </a:lnTo>
                      <a:lnTo>
                        <a:pt x="1366" y="2370"/>
                      </a:lnTo>
                      <a:lnTo>
                        <a:pt x="1356" y="2374"/>
                      </a:lnTo>
                      <a:lnTo>
                        <a:pt x="1347" y="2379"/>
                      </a:lnTo>
                      <a:lnTo>
                        <a:pt x="1337" y="2382"/>
                      </a:lnTo>
                      <a:lnTo>
                        <a:pt x="1328" y="2385"/>
                      </a:lnTo>
                      <a:lnTo>
                        <a:pt x="1318" y="2387"/>
                      </a:lnTo>
                      <a:lnTo>
                        <a:pt x="1308" y="2389"/>
                      </a:lnTo>
                      <a:lnTo>
                        <a:pt x="1298" y="2387"/>
                      </a:lnTo>
                      <a:lnTo>
                        <a:pt x="1287" y="2385"/>
                      </a:lnTo>
                      <a:lnTo>
                        <a:pt x="1271" y="2382"/>
                      </a:lnTo>
                      <a:lnTo>
                        <a:pt x="1258" y="2380"/>
                      </a:lnTo>
                      <a:lnTo>
                        <a:pt x="1247" y="2381"/>
                      </a:lnTo>
                      <a:lnTo>
                        <a:pt x="1237" y="2383"/>
                      </a:lnTo>
                      <a:lnTo>
                        <a:pt x="1228" y="2387"/>
                      </a:lnTo>
                      <a:lnTo>
                        <a:pt x="1219" y="2394"/>
                      </a:lnTo>
                      <a:lnTo>
                        <a:pt x="1208" y="2401"/>
                      </a:lnTo>
                      <a:lnTo>
                        <a:pt x="1194" y="2411"/>
                      </a:lnTo>
                      <a:lnTo>
                        <a:pt x="1189" y="2413"/>
                      </a:lnTo>
                      <a:lnTo>
                        <a:pt x="1185" y="2414"/>
                      </a:lnTo>
                      <a:lnTo>
                        <a:pt x="1182" y="2416"/>
                      </a:lnTo>
                      <a:lnTo>
                        <a:pt x="1178" y="2417"/>
                      </a:lnTo>
                      <a:lnTo>
                        <a:pt x="1169" y="2416"/>
                      </a:lnTo>
                      <a:lnTo>
                        <a:pt x="1161" y="2412"/>
                      </a:lnTo>
                      <a:lnTo>
                        <a:pt x="1144" y="2405"/>
                      </a:lnTo>
                      <a:lnTo>
                        <a:pt x="1128" y="2398"/>
                      </a:lnTo>
                      <a:lnTo>
                        <a:pt x="1128" y="2398"/>
                      </a:lnTo>
                      <a:lnTo>
                        <a:pt x="1091" y="2392"/>
                      </a:lnTo>
                      <a:lnTo>
                        <a:pt x="1083" y="2389"/>
                      </a:lnTo>
                      <a:lnTo>
                        <a:pt x="1076" y="2384"/>
                      </a:lnTo>
                      <a:lnTo>
                        <a:pt x="1069" y="2380"/>
                      </a:lnTo>
                      <a:lnTo>
                        <a:pt x="1062" y="2374"/>
                      </a:lnTo>
                      <a:lnTo>
                        <a:pt x="1054" y="2370"/>
                      </a:lnTo>
                      <a:lnTo>
                        <a:pt x="1047" y="2367"/>
                      </a:lnTo>
                      <a:lnTo>
                        <a:pt x="1039" y="2365"/>
                      </a:lnTo>
                      <a:lnTo>
                        <a:pt x="1030" y="2364"/>
                      </a:lnTo>
                      <a:lnTo>
                        <a:pt x="1015" y="2366"/>
                      </a:lnTo>
                      <a:lnTo>
                        <a:pt x="999" y="2368"/>
                      </a:lnTo>
                      <a:lnTo>
                        <a:pt x="992" y="2368"/>
                      </a:lnTo>
                      <a:lnTo>
                        <a:pt x="985" y="2367"/>
                      </a:lnTo>
                      <a:lnTo>
                        <a:pt x="982" y="2366"/>
                      </a:lnTo>
                      <a:lnTo>
                        <a:pt x="979" y="2364"/>
                      </a:lnTo>
                      <a:lnTo>
                        <a:pt x="976" y="2362"/>
                      </a:lnTo>
                      <a:lnTo>
                        <a:pt x="973" y="2358"/>
                      </a:lnTo>
                      <a:lnTo>
                        <a:pt x="970" y="2354"/>
                      </a:lnTo>
                      <a:lnTo>
                        <a:pt x="966" y="2351"/>
                      </a:lnTo>
                      <a:lnTo>
                        <a:pt x="961" y="2349"/>
                      </a:lnTo>
                      <a:lnTo>
                        <a:pt x="956" y="2347"/>
                      </a:lnTo>
                      <a:lnTo>
                        <a:pt x="945" y="2345"/>
                      </a:lnTo>
                      <a:lnTo>
                        <a:pt x="935" y="2343"/>
                      </a:lnTo>
                      <a:lnTo>
                        <a:pt x="927" y="2341"/>
                      </a:lnTo>
                      <a:lnTo>
                        <a:pt x="923" y="2339"/>
                      </a:lnTo>
                      <a:lnTo>
                        <a:pt x="918" y="2336"/>
                      </a:lnTo>
                      <a:lnTo>
                        <a:pt x="915" y="2332"/>
                      </a:lnTo>
                      <a:lnTo>
                        <a:pt x="910" y="2324"/>
                      </a:lnTo>
                      <a:lnTo>
                        <a:pt x="901" y="2315"/>
                      </a:lnTo>
                      <a:lnTo>
                        <a:pt x="892" y="2310"/>
                      </a:lnTo>
                      <a:lnTo>
                        <a:pt x="884" y="2305"/>
                      </a:lnTo>
                      <a:lnTo>
                        <a:pt x="876" y="2301"/>
                      </a:lnTo>
                      <a:lnTo>
                        <a:pt x="868" y="2295"/>
                      </a:lnTo>
                      <a:lnTo>
                        <a:pt x="814" y="2246"/>
                      </a:lnTo>
                      <a:lnTo>
                        <a:pt x="803" y="2239"/>
                      </a:lnTo>
                      <a:lnTo>
                        <a:pt x="791" y="2234"/>
                      </a:lnTo>
                      <a:lnTo>
                        <a:pt x="786" y="2231"/>
                      </a:lnTo>
                      <a:lnTo>
                        <a:pt x="782" y="2227"/>
                      </a:lnTo>
                      <a:lnTo>
                        <a:pt x="780" y="2224"/>
                      </a:lnTo>
                      <a:lnTo>
                        <a:pt x="780" y="2222"/>
                      </a:lnTo>
                      <a:lnTo>
                        <a:pt x="779" y="2219"/>
                      </a:lnTo>
                      <a:lnTo>
                        <a:pt x="780" y="2216"/>
                      </a:lnTo>
                      <a:lnTo>
                        <a:pt x="782" y="2203"/>
                      </a:lnTo>
                      <a:lnTo>
                        <a:pt x="788" y="2187"/>
                      </a:lnTo>
                      <a:lnTo>
                        <a:pt x="791" y="2179"/>
                      </a:lnTo>
                      <a:lnTo>
                        <a:pt x="795" y="2173"/>
                      </a:lnTo>
                      <a:lnTo>
                        <a:pt x="797" y="2170"/>
                      </a:lnTo>
                      <a:lnTo>
                        <a:pt x="800" y="2168"/>
                      </a:lnTo>
                      <a:lnTo>
                        <a:pt x="803" y="2167"/>
                      </a:lnTo>
                      <a:lnTo>
                        <a:pt x="805" y="2166"/>
                      </a:lnTo>
                      <a:lnTo>
                        <a:pt x="815" y="2165"/>
                      </a:lnTo>
                      <a:lnTo>
                        <a:pt x="822" y="2163"/>
                      </a:lnTo>
                      <a:lnTo>
                        <a:pt x="824" y="2161"/>
                      </a:lnTo>
                      <a:lnTo>
                        <a:pt x="827" y="2157"/>
                      </a:lnTo>
                      <a:lnTo>
                        <a:pt x="827" y="2153"/>
                      </a:lnTo>
                      <a:lnTo>
                        <a:pt x="827" y="2148"/>
                      </a:lnTo>
                      <a:lnTo>
                        <a:pt x="826" y="2139"/>
                      </a:lnTo>
                      <a:lnTo>
                        <a:pt x="824" y="2127"/>
                      </a:lnTo>
                      <a:lnTo>
                        <a:pt x="824" y="2122"/>
                      </a:lnTo>
                      <a:lnTo>
                        <a:pt x="826" y="2116"/>
                      </a:lnTo>
                      <a:lnTo>
                        <a:pt x="828" y="2112"/>
                      </a:lnTo>
                      <a:lnTo>
                        <a:pt x="831" y="2109"/>
                      </a:lnTo>
                      <a:lnTo>
                        <a:pt x="836" y="2104"/>
                      </a:lnTo>
                      <a:lnTo>
                        <a:pt x="840" y="2101"/>
                      </a:lnTo>
                      <a:lnTo>
                        <a:pt x="842" y="2097"/>
                      </a:lnTo>
                      <a:lnTo>
                        <a:pt x="843" y="2093"/>
                      </a:lnTo>
                      <a:lnTo>
                        <a:pt x="842" y="2082"/>
                      </a:lnTo>
                      <a:lnTo>
                        <a:pt x="841" y="2070"/>
                      </a:lnTo>
                      <a:lnTo>
                        <a:pt x="840" y="2065"/>
                      </a:lnTo>
                      <a:lnTo>
                        <a:pt x="841" y="2059"/>
                      </a:lnTo>
                      <a:lnTo>
                        <a:pt x="842" y="2054"/>
                      </a:lnTo>
                      <a:lnTo>
                        <a:pt x="844" y="2048"/>
                      </a:lnTo>
                      <a:lnTo>
                        <a:pt x="847" y="2038"/>
                      </a:lnTo>
                      <a:lnTo>
                        <a:pt x="850" y="2026"/>
                      </a:lnTo>
                      <a:lnTo>
                        <a:pt x="850" y="2026"/>
                      </a:lnTo>
                      <a:lnTo>
                        <a:pt x="854" y="1998"/>
                      </a:lnTo>
                      <a:lnTo>
                        <a:pt x="853" y="1993"/>
                      </a:lnTo>
                      <a:lnTo>
                        <a:pt x="853" y="1990"/>
                      </a:lnTo>
                      <a:lnTo>
                        <a:pt x="854" y="1987"/>
                      </a:lnTo>
                      <a:lnTo>
                        <a:pt x="855" y="1984"/>
                      </a:lnTo>
                      <a:lnTo>
                        <a:pt x="860" y="1978"/>
                      </a:lnTo>
                      <a:lnTo>
                        <a:pt x="867" y="1974"/>
                      </a:lnTo>
                      <a:lnTo>
                        <a:pt x="883" y="1966"/>
                      </a:lnTo>
                      <a:lnTo>
                        <a:pt x="896" y="1961"/>
                      </a:lnTo>
                      <a:lnTo>
                        <a:pt x="903" y="1958"/>
                      </a:lnTo>
                      <a:lnTo>
                        <a:pt x="909" y="1953"/>
                      </a:lnTo>
                      <a:lnTo>
                        <a:pt x="914" y="1949"/>
                      </a:lnTo>
                      <a:lnTo>
                        <a:pt x="918" y="1944"/>
                      </a:lnTo>
                      <a:lnTo>
                        <a:pt x="926" y="1933"/>
                      </a:lnTo>
                      <a:lnTo>
                        <a:pt x="935" y="1920"/>
                      </a:lnTo>
                      <a:lnTo>
                        <a:pt x="948" y="1906"/>
                      </a:lnTo>
                      <a:lnTo>
                        <a:pt x="962" y="1892"/>
                      </a:lnTo>
                      <a:lnTo>
                        <a:pt x="963" y="1890"/>
                      </a:lnTo>
                      <a:lnTo>
                        <a:pt x="964" y="1887"/>
                      </a:lnTo>
                      <a:lnTo>
                        <a:pt x="963" y="1885"/>
                      </a:lnTo>
                      <a:lnTo>
                        <a:pt x="963" y="1883"/>
                      </a:lnTo>
                      <a:lnTo>
                        <a:pt x="961" y="1879"/>
                      </a:lnTo>
                      <a:lnTo>
                        <a:pt x="956" y="1874"/>
                      </a:lnTo>
                      <a:lnTo>
                        <a:pt x="948" y="1866"/>
                      </a:lnTo>
                      <a:lnTo>
                        <a:pt x="941" y="1859"/>
                      </a:lnTo>
                      <a:lnTo>
                        <a:pt x="939" y="1854"/>
                      </a:lnTo>
                      <a:lnTo>
                        <a:pt x="939" y="1847"/>
                      </a:lnTo>
                      <a:lnTo>
                        <a:pt x="938" y="1841"/>
                      </a:lnTo>
                      <a:lnTo>
                        <a:pt x="938" y="1834"/>
                      </a:lnTo>
                      <a:lnTo>
                        <a:pt x="937" y="1829"/>
                      </a:lnTo>
                      <a:lnTo>
                        <a:pt x="935" y="1825"/>
                      </a:lnTo>
                      <a:lnTo>
                        <a:pt x="932" y="1819"/>
                      </a:lnTo>
                      <a:lnTo>
                        <a:pt x="930" y="1816"/>
                      </a:lnTo>
                      <a:lnTo>
                        <a:pt x="927" y="1812"/>
                      </a:lnTo>
                      <a:lnTo>
                        <a:pt x="924" y="1809"/>
                      </a:lnTo>
                      <a:lnTo>
                        <a:pt x="919" y="1806"/>
                      </a:lnTo>
                      <a:lnTo>
                        <a:pt x="916" y="1805"/>
                      </a:lnTo>
                      <a:lnTo>
                        <a:pt x="912" y="1804"/>
                      </a:lnTo>
                      <a:lnTo>
                        <a:pt x="908" y="1804"/>
                      </a:lnTo>
                      <a:lnTo>
                        <a:pt x="904" y="1804"/>
                      </a:lnTo>
                      <a:lnTo>
                        <a:pt x="900" y="1806"/>
                      </a:lnTo>
                      <a:lnTo>
                        <a:pt x="897" y="1809"/>
                      </a:lnTo>
                      <a:lnTo>
                        <a:pt x="892" y="1812"/>
                      </a:lnTo>
                      <a:lnTo>
                        <a:pt x="889" y="1817"/>
                      </a:lnTo>
                      <a:lnTo>
                        <a:pt x="887" y="1823"/>
                      </a:lnTo>
                      <a:lnTo>
                        <a:pt x="883" y="1829"/>
                      </a:lnTo>
                      <a:lnTo>
                        <a:pt x="880" y="1834"/>
                      </a:lnTo>
                      <a:lnTo>
                        <a:pt x="875" y="1837"/>
                      </a:lnTo>
                      <a:lnTo>
                        <a:pt x="870" y="1837"/>
                      </a:lnTo>
                      <a:lnTo>
                        <a:pt x="859" y="1836"/>
                      </a:lnTo>
                      <a:lnTo>
                        <a:pt x="846" y="1831"/>
                      </a:lnTo>
                      <a:lnTo>
                        <a:pt x="837" y="1830"/>
                      </a:lnTo>
                      <a:lnTo>
                        <a:pt x="831" y="1830"/>
                      </a:lnTo>
                      <a:lnTo>
                        <a:pt x="826" y="1832"/>
                      </a:lnTo>
                      <a:lnTo>
                        <a:pt x="822" y="1834"/>
                      </a:lnTo>
                      <a:lnTo>
                        <a:pt x="815" y="1842"/>
                      </a:lnTo>
                      <a:lnTo>
                        <a:pt x="805" y="1851"/>
                      </a:lnTo>
                      <a:lnTo>
                        <a:pt x="803" y="1853"/>
                      </a:lnTo>
                      <a:lnTo>
                        <a:pt x="801" y="1853"/>
                      </a:lnTo>
                      <a:lnTo>
                        <a:pt x="799" y="1852"/>
                      </a:lnTo>
                      <a:lnTo>
                        <a:pt x="796" y="1851"/>
                      </a:lnTo>
                      <a:lnTo>
                        <a:pt x="793" y="1849"/>
                      </a:lnTo>
                      <a:lnTo>
                        <a:pt x="789" y="1849"/>
                      </a:lnTo>
                      <a:lnTo>
                        <a:pt x="782" y="1852"/>
                      </a:lnTo>
                      <a:lnTo>
                        <a:pt x="778" y="1856"/>
                      </a:lnTo>
                      <a:lnTo>
                        <a:pt x="775" y="1858"/>
                      </a:lnTo>
                      <a:lnTo>
                        <a:pt x="773" y="1859"/>
                      </a:lnTo>
                      <a:lnTo>
                        <a:pt x="768" y="1860"/>
                      </a:lnTo>
                      <a:lnTo>
                        <a:pt x="763" y="1861"/>
                      </a:lnTo>
                      <a:lnTo>
                        <a:pt x="754" y="1859"/>
                      </a:lnTo>
                      <a:lnTo>
                        <a:pt x="747" y="1856"/>
                      </a:lnTo>
                      <a:lnTo>
                        <a:pt x="740" y="1853"/>
                      </a:lnTo>
                      <a:lnTo>
                        <a:pt x="736" y="1847"/>
                      </a:lnTo>
                      <a:lnTo>
                        <a:pt x="730" y="1843"/>
                      </a:lnTo>
                      <a:lnTo>
                        <a:pt x="726" y="1838"/>
                      </a:lnTo>
                      <a:lnTo>
                        <a:pt x="722" y="1833"/>
                      </a:lnTo>
                      <a:lnTo>
                        <a:pt x="716" y="1831"/>
                      </a:lnTo>
                      <a:lnTo>
                        <a:pt x="713" y="1830"/>
                      </a:lnTo>
                      <a:lnTo>
                        <a:pt x="711" y="1830"/>
                      </a:lnTo>
                      <a:lnTo>
                        <a:pt x="708" y="1831"/>
                      </a:lnTo>
                      <a:lnTo>
                        <a:pt x="706" y="1832"/>
                      </a:lnTo>
                      <a:lnTo>
                        <a:pt x="701" y="1837"/>
                      </a:lnTo>
                      <a:lnTo>
                        <a:pt x="697" y="1842"/>
                      </a:lnTo>
                      <a:lnTo>
                        <a:pt x="693" y="1849"/>
                      </a:lnTo>
                      <a:lnTo>
                        <a:pt x="688" y="1854"/>
                      </a:lnTo>
                      <a:lnTo>
                        <a:pt x="684" y="1858"/>
                      </a:lnTo>
                      <a:lnTo>
                        <a:pt x="680" y="1860"/>
                      </a:lnTo>
                      <a:lnTo>
                        <a:pt x="667" y="1859"/>
                      </a:lnTo>
                      <a:lnTo>
                        <a:pt x="657" y="1856"/>
                      </a:lnTo>
                      <a:lnTo>
                        <a:pt x="656" y="1866"/>
                      </a:lnTo>
                      <a:lnTo>
                        <a:pt x="656" y="1873"/>
                      </a:lnTo>
                      <a:lnTo>
                        <a:pt x="655" y="1879"/>
                      </a:lnTo>
                      <a:lnTo>
                        <a:pt x="653" y="1883"/>
                      </a:lnTo>
                      <a:lnTo>
                        <a:pt x="651" y="1885"/>
                      </a:lnTo>
                      <a:lnTo>
                        <a:pt x="648" y="1887"/>
                      </a:lnTo>
                      <a:lnTo>
                        <a:pt x="645" y="1887"/>
                      </a:lnTo>
                      <a:lnTo>
                        <a:pt x="642" y="1886"/>
                      </a:lnTo>
                      <a:lnTo>
                        <a:pt x="626" y="1876"/>
                      </a:lnTo>
                      <a:lnTo>
                        <a:pt x="605" y="1865"/>
                      </a:lnTo>
                      <a:lnTo>
                        <a:pt x="536" y="1839"/>
                      </a:lnTo>
                      <a:lnTo>
                        <a:pt x="527" y="1836"/>
                      </a:lnTo>
                      <a:lnTo>
                        <a:pt x="521" y="1834"/>
                      </a:lnTo>
                      <a:lnTo>
                        <a:pt x="514" y="1834"/>
                      </a:lnTo>
                      <a:lnTo>
                        <a:pt x="508" y="1836"/>
                      </a:lnTo>
                      <a:lnTo>
                        <a:pt x="503" y="1838"/>
                      </a:lnTo>
                      <a:lnTo>
                        <a:pt x="498" y="1842"/>
                      </a:lnTo>
                      <a:lnTo>
                        <a:pt x="495" y="1846"/>
                      </a:lnTo>
                      <a:lnTo>
                        <a:pt x="492" y="1853"/>
                      </a:lnTo>
                      <a:lnTo>
                        <a:pt x="490" y="1857"/>
                      </a:lnTo>
                      <a:lnTo>
                        <a:pt x="487" y="1859"/>
                      </a:lnTo>
                      <a:lnTo>
                        <a:pt x="484" y="1860"/>
                      </a:lnTo>
                      <a:lnTo>
                        <a:pt x="481" y="1861"/>
                      </a:lnTo>
                      <a:lnTo>
                        <a:pt x="477" y="1861"/>
                      </a:lnTo>
                      <a:lnTo>
                        <a:pt x="472" y="1861"/>
                      </a:lnTo>
                      <a:lnTo>
                        <a:pt x="468" y="1859"/>
                      </a:lnTo>
                      <a:lnTo>
                        <a:pt x="464" y="1858"/>
                      </a:lnTo>
                      <a:lnTo>
                        <a:pt x="455" y="1853"/>
                      </a:lnTo>
                      <a:lnTo>
                        <a:pt x="449" y="1846"/>
                      </a:lnTo>
                      <a:lnTo>
                        <a:pt x="445" y="1842"/>
                      </a:lnTo>
                      <a:lnTo>
                        <a:pt x="443" y="1838"/>
                      </a:lnTo>
                      <a:lnTo>
                        <a:pt x="442" y="1834"/>
                      </a:lnTo>
                      <a:lnTo>
                        <a:pt x="441" y="1830"/>
                      </a:lnTo>
                      <a:lnTo>
                        <a:pt x="441" y="1824"/>
                      </a:lnTo>
                      <a:lnTo>
                        <a:pt x="440" y="1819"/>
                      </a:lnTo>
                      <a:lnTo>
                        <a:pt x="438" y="1817"/>
                      </a:lnTo>
                      <a:lnTo>
                        <a:pt x="436" y="1815"/>
                      </a:lnTo>
                      <a:lnTo>
                        <a:pt x="432" y="1815"/>
                      </a:lnTo>
                      <a:lnTo>
                        <a:pt x="428" y="1816"/>
                      </a:lnTo>
                      <a:lnTo>
                        <a:pt x="424" y="1818"/>
                      </a:lnTo>
                      <a:lnTo>
                        <a:pt x="419" y="1823"/>
                      </a:lnTo>
                      <a:lnTo>
                        <a:pt x="416" y="1824"/>
                      </a:lnTo>
                      <a:lnTo>
                        <a:pt x="414" y="1825"/>
                      </a:lnTo>
                      <a:lnTo>
                        <a:pt x="412" y="1825"/>
                      </a:lnTo>
                      <a:lnTo>
                        <a:pt x="410" y="1825"/>
                      </a:lnTo>
                      <a:lnTo>
                        <a:pt x="405" y="1822"/>
                      </a:lnTo>
                      <a:lnTo>
                        <a:pt x="401" y="1817"/>
                      </a:lnTo>
                      <a:lnTo>
                        <a:pt x="393" y="1807"/>
                      </a:lnTo>
                      <a:lnTo>
                        <a:pt x="385" y="1801"/>
                      </a:lnTo>
                      <a:lnTo>
                        <a:pt x="377" y="1798"/>
                      </a:lnTo>
                      <a:lnTo>
                        <a:pt x="369" y="1796"/>
                      </a:lnTo>
                      <a:lnTo>
                        <a:pt x="360" y="1795"/>
                      </a:lnTo>
                      <a:lnTo>
                        <a:pt x="351" y="1793"/>
                      </a:lnTo>
                      <a:lnTo>
                        <a:pt x="344" y="1791"/>
                      </a:lnTo>
                      <a:lnTo>
                        <a:pt x="335" y="1789"/>
                      </a:lnTo>
                      <a:lnTo>
                        <a:pt x="328" y="1786"/>
                      </a:lnTo>
                      <a:lnTo>
                        <a:pt x="321" y="1782"/>
                      </a:lnTo>
                      <a:lnTo>
                        <a:pt x="318" y="1777"/>
                      </a:lnTo>
                      <a:lnTo>
                        <a:pt x="315" y="1771"/>
                      </a:lnTo>
                      <a:lnTo>
                        <a:pt x="311" y="1762"/>
                      </a:lnTo>
                      <a:lnTo>
                        <a:pt x="309" y="1753"/>
                      </a:lnTo>
                      <a:lnTo>
                        <a:pt x="305" y="1735"/>
                      </a:lnTo>
                      <a:lnTo>
                        <a:pt x="299" y="1720"/>
                      </a:lnTo>
                      <a:lnTo>
                        <a:pt x="293" y="1712"/>
                      </a:lnTo>
                      <a:lnTo>
                        <a:pt x="287" y="1704"/>
                      </a:lnTo>
                      <a:lnTo>
                        <a:pt x="281" y="1695"/>
                      </a:lnTo>
                      <a:lnTo>
                        <a:pt x="275" y="1684"/>
                      </a:lnTo>
                      <a:lnTo>
                        <a:pt x="269" y="1675"/>
                      </a:lnTo>
                      <a:lnTo>
                        <a:pt x="265" y="1665"/>
                      </a:lnTo>
                      <a:lnTo>
                        <a:pt x="261" y="1654"/>
                      </a:lnTo>
                      <a:lnTo>
                        <a:pt x="258" y="1645"/>
                      </a:lnTo>
                      <a:lnTo>
                        <a:pt x="256" y="1640"/>
                      </a:lnTo>
                      <a:lnTo>
                        <a:pt x="254" y="1636"/>
                      </a:lnTo>
                      <a:lnTo>
                        <a:pt x="252" y="1631"/>
                      </a:lnTo>
                      <a:lnTo>
                        <a:pt x="250" y="1628"/>
                      </a:lnTo>
                      <a:lnTo>
                        <a:pt x="243" y="1622"/>
                      </a:lnTo>
                      <a:lnTo>
                        <a:pt x="237" y="1617"/>
                      </a:lnTo>
                      <a:lnTo>
                        <a:pt x="229" y="1612"/>
                      </a:lnTo>
                      <a:lnTo>
                        <a:pt x="222" y="1608"/>
                      </a:lnTo>
                      <a:lnTo>
                        <a:pt x="215" y="1602"/>
                      </a:lnTo>
                      <a:lnTo>
                        <a:pt x="209" y="1596"/>
                      </a:lnTo>
                      <a:lnTo>
                        <a:pt x="204" y="1590"/>
                      </a:lnTo>
                      <a:lnTo>
                        <a:pt x="202" y="1585"/>
                      </a:lnTo>
                      <a:lnTo>
                        <a:pt x="201" y="1581"/>
                      </a:lnTo>
                      <a:lnTo>
                        <a:pt x="201" y="1575"/>
                      </a:lnTo>
                      <a:lnTo>
                        <a:pt x="200" y="1570"/>
                      </a:lnTo>
                      <a:lnTo>
                        <a:pt x="199" y="1566"/>
                      </a:lnTo>
                      <a:lnTo>
                        <a:pt x="198" y="1560"/>
                      </a:lnTo>
                      <a:lnTo>
                        <a:pt x="196" y="1556"/>
                      </a:lnTo>
                      <a:lnTo>
                        <a:pt x="193" y="1553"/>
                      </a:lnTo>
                      <a:lnTo>
                        <a:pt x="189" y="1550"/>
                      </a:lnTo>
                      <a:lnTo>
                        <a:pt x="186" y="1549"/>
                      </a:lnTo>
                      <a:lnTo>
                        <a:pt x="183" y="1548"/>
                      </a:lnTo>
                      <a:lnTo>
                        <a:pt x="175" y="1548"/>
                      </a:lnTo>
                      <a:lnTo>
                        <a:pt x="168" y="1550"/>
                      </a:lnTo>
                      <a:lnTo>
                        <a:pt x="154" y="1558"/>
                      </a:lnTo>
                      <a:lnTo>
                        <a:pt x="140" y="1564"/>
                      </a:lnTo>
                      <a:lnTo>
                        <a:pt x="134" y="1566"/>
                      </a:lnTo>
                      <a:lnTo>
                        <a:pt x="130" y="1564"/>
                      </a:lnTo>
                      <a:lnTo>
                        <a:pt x="126" y="1563"/>
                      </a:lnTo>
                      <a:lnTo>
                        <a:pt x="120" y="1561"/>
                      </a:lnTo>
                      <a:lnTo>
                        <a:pt x="113" y="1554"/>
                      </a:lnTo>
                      <a:lnTo>
                        <a:pt x="106" y="1544"/>
                      </a:lnTo>
                      <a:lnTo>
                        <a:pt x="100" y="1534"/>
                      </a:lnTo>
                      <a:lnTo>
                        <a:pt x="93" y="1527"/>
                      </a:lnTo>
                      <a:lnTo>
                        <a:pt x="90" y="1523"/>
                      </a:lnTo>
                      <a:lnTo>
                        <a:pt x="87" y="1521"/>
                      </a:lnTo>
                      <a:lnTo>
                        <a:pt x="83" y="1521"/>
                      </a:lnTo>
                      <a:lnTo>
                        <a:pt x="80" y="1521"/>
                      </a:lnTo>
                      <a:lnTo>
                        <a:pt x="75" y="1523"/>
                      </a:lnTo>
                      <a:lnTo>
                        <a:pt x="68" y="1525"/>
                      </a:lnTo>
                      <a:lnTo>
                        <a:pt x="62" y="1526"/>
                      </a:lnTo>
                      <a:lnTo>
                        <a:pt x="55" y="1526"/>
                      </a:lnTo>
                      <a:lnTo>
                        <a:pt x="49" y="1525"/>
                      </a:lnTo>
                      <a:lnTo>
                        <a:pt x="42" y="1523"/>
                      </a:lnTo>
                      <a:lnTo>
                        <a:pt x="36" y="1521"/>
                      </a:lnTo>
                      <a:lnTo>
                        <a:pt x="29" y="1519"/>
                      </a:lnTo>
                      <a:lnTo>
                        <a:pt x="24" y="1516"/>
                      </a:lnTo>
                      <a:lnTo>
                        <a:pt x="19" y="1512"/>
                      </a:lnTo>
                      <a:lnTo>
                        <a:pt x="14" y="1507"/>
                      </a:lnTo>
                      <a:lnTo>
                        <a:pt x="10" y="1503"/>
                      </a:lnTo>
                      <a:lnTo>
                        <a:pt x="7" y="1498"/>
                      </a:lnTo>
                      <a:lnTo>
                        <a:pt x="4" y="1491"/>
                      </a:lnTo>
                      <a:lnTo>
                        <a:pt x="1" y="1485"/>
                      </a:lnTo>
                      <a:lnTo>
                        <a:pt x="0" y="1478"/>
                      </a:lnTo>
                      <a:lnTo>
                        <a:pt x="450" y="1300"/>
                      </a:lnTo>
                      <a:lnTo>
                        <a:pt x="450" y="1300"/>
                      </a:lnTo>
                      <a:close/>
                    </a:path>
                  </a:pathLst>
                </a:custGeom>
                <a:grpFill/>
                <a:ln w="12700" cap="flat" cmpd="sng" algn="ctr">
                  <a:solidFill>
                    <a:srgbClr val="FFFFFF"/>
                  </a:solidFill>
                  <a:prstDash val="solid"/>
                  <a:headEnd/>
                  <a:tailEnd/>
                </a:ln>
                <a:effectLst/>
              </p:spPr>
              <p:txBody>
                <a:bodyPr lIns="80616" tIns="40308" rIns="80616" bIns="40308"/>
                <a:lstStyle/>
                <a:p>
                  <a:pPr defTabSz="1202511">
                    <a:defRPr/>
                  </a:pPr>
                  <a:endParaRPr lang="es-CO" sz="705" kern="0">
                    <a:solidFill>
                      <a:srgbClr val="213362"/>
                    </a:solidFill>
                    <a:latin typeface="Franklin Gothic Book"/>
                  </a:endParaRPr>
                </a:p>
              </p:txBody>
            </p:sp>
            <p:sp>
              <p:nvSpPr>
                <p:cNvPr id="128" name="Freeform 53">
                  <a:extLst>
                    <a:ext uri="{FF2B5EF4-FFF2-40B4-BE49-F238E27FC236}">
                      <a16:creationId xmlns:a16="http://schemas.microsoft.com/office/drawing/2014/main" id="{F8EA4651-837B-41C2-9B4D-2D932FC200BA}"/>
                    </a:ext>
                  </a:extLst>
                </p:cNvPr>
                <p:cNvSpPr>
                  <a:spLocks/>
                </p:cNvSpPr>
                <p:nvPr/>
              </p:nvSpPr>
              <p:spPr bwMode="auto">
                <a:xfrm>
                  <a:off x="3366755" y="2519404"/>
                  <a:ext cx="1241040" cy="1136719"/>
                </a:xfrm>
                <a:custGeom>
                  <a:avLst/>
                  <a:gdLst>
                    <a:gd name="T0" fmla="*/ 1626 w 3748"/>
                    <a:gd name="T1" fmla="*/ 253 h 3680"/>
                    <a:gd name="T2" fmla="*/ 1874 w 3748"/>
                    <a:gd name="T3" fmla="*/ 262 h 3680"/>
                    <a:gd name="T4" fmla="*/ 2156 w 3748"/>
                    <a:gd name="T5" fmla="*/ 128 h 3680"/>
                    <a:gd name="T6" fmla="*/ 2374 w 3748"/>
                    <a:gd name="T7" fmla="*/ 175 h 3680"/>
                    <a:gd name="T8" fmla="*/ 2553 w 3748"/>
                    <a:gd name="T9" fmla="*/ 159 h 3680"/>
                    <a:gd name="T10" fmla="*/ 2791 w 3748"/>
                    <a:gd name="T11" fmla="*/ 154 h 3680"/>
                    <a:gd name="T12" fmla="*/ 3190 w 3748"/>
                    <a:gd name="T13" fmla="*/ 70 h 3680"/>
                    <a:gd name="T14" fmla="*/ 3495 w 3748"/>
                    <a:gd name="T15" fmla="*/ 23 h 3680"/>
                    <a:gd name="T16" fmla="*/ 3681 w 3748"/>
                    <a:gd name="T17" fmla="*/ 176 h 3680"/>
                    <a:gd name="T18" fmla="*/ 3639 w 3748"/>
                    <a:gd name="T19" fmla="*/ 432 h 3680"/>
                    <a:gd name="T20" fmla="*/ 3550 w 3748"/>
                    <a:gd name="T21" fmla="*/ 841 h 3680"/>
                    <a:gd name="T22" fmla="*/ 3318 w 3748"/>
                    <a:gd name="T23" fmla="*/ 1072 h 3680"/>
                    <a:gd name="T24" fmla="*/ 3321 w 3748"/>
                    <a:gd name="T25" fmla="*/ 1428 h 3680"/>
                    <a:gd name="T26" fmla="*/ 3308 w 3748"/>
                    <a:gd name="T27" fmla="*/ 1862 h 3680"/>
                    <a:gd name="T28" fmla="*/ 3391 w 3748"/>
                    <a:gd name="T29" fmla="*/ 2030 h 3680"/>
                    <a:gd name="T30" fmla="*/ 3324 w 3748"/>
                    <a:gd name="T31" fmla="*/ 2449 h 3680"/>
                    <a:gd name="T32" fmla="*/ 3134 w 3748"/>
                    <a:gd name="T33" fmla="*/ 2413 h 3680"/>
                    <a:gd name="T34" fmla="*/ 3047 w 3748"/>
                    <a:gd name="T35" fmla="*/ 2449 h 3680"/>
                    <a:gd name="T36" fmla="*/ 2968 w 3748"/>
                    <a:gd name="T37" fmla="*/ 2405 h 3680"/>
                    <a:gd name="T38" fmla="*/ 2861 w 3748"/>
                    <a:gd name="T39" fmla="*/ 2421 h 3680"/>
                    <a:gd name="T40" fmla="*/ 2750 w 3748"/>
                    <a:gd name="T41" fmla="*/ 2477 h 3680"/>
                    <a:gd name="T42" fmla="*/ 2737 w 3748"/>
                    <a:gd name="T43" fmla="*/ 2542 h 3680"/>
                    <a:gd name="T44" fmla="*/ 2672 w 3748"/>
                    <a:gd name="T45" fmla="*/ 2549 h 3680"/>
                    <a:gd name="T46" fmla="*/ 2569 w 3748"/>
                    <a:gd name="T47" fmla="*/ 2589 h 3680"/>
                    <a:gd name="T48" fmla="*/ 2492 w 3748"/>
                    <a:gd name="T49" fmla="*/ 2606 h 3680"/>
                    <a:gd name="T50" fmla="*/ 2389 w 3748"/>
                    <a:gd name="T51" fmla="*/ 2616 h 3680"/>
                    <a:gd name="T52" fmla="*/ 2284 w 3748"/>
                    <a:gd name="T53" fmla="*/ 2658 h 3680"/>
                    <a:gd name="T54" fmla="*/ 2217 w 3748"/>
                    <a:gd name="T55" fmla="*/ 2716 h 3680"/>
                    <a:gd name="T56" fmla="*/ 2167 w 3748"/>
                    <a:gd name="T57" fmla="*/ 2723 h 3680"/>
                    <a:gd name="T58" fmla="*/ 1988 w 3748"/>
                    <a:gd name="T59" fmla="*/ 2745 h 3680"/>
                    <a:gd name="T60" fmla="*/ 1885 w 3748"/>
                    <a:gd name="T61" fmla="*/ 2714 h 3680"/>
                    <a:gd name="T62" fmla="*/ 1835 w 3748"/>
                    <a:gd name="T63" fmla="*/ 2751 h 3680"/>
                    <a:gd name="T64" fmla="*/ 1768 w 3748"/>
                    <a:gd name="T65" fmla="*/ 2730 h 3680"/>
                    <a:gd name="T66" fmla="*/ 1656 w 3748"/>
                    <a:gd name="T67" fmla="*/ 2688 h 3680"/>
                    <a:gd name="T68" fmla="*/ 1537 w 3748"/>
                    <a:gd name="T69" fmla="*/ 2745 h 3680"/>
                    <a:gd name="T70" fmla="*/ 1477 w 3748"/>
                    <a:gd name="T71" fmla="*/ 2831 h 3680"/>
                    <a:gd name="T72" fmla="*/ 1392 w 3748"/>
                    <a:gd name="T73" fmla="*/ 2808 h 3680"/>
                    <a:gd name="T74" fmla="*/ 1336 w 3748"/>
                    <a:gd name="T75" fmla="*/ 2837 h 3680"/>
                    <a:gd name="T76" fmla="*/ 1281 w 3748"/>
                    <a:gd name="T77" fmla="*/ 2839 h 3680"/>
                    <a:gd name="T78" fmla="*/ 1228 w 3748"/>
                    <a:gd name="T79" fmla="*/ 2864 h 3680"/>
                    <a:gd name="T80" fmla="*/ 1198 w 3748"/>
                    <a:gd name="T81" fmla="*/ 2975 h 3680"/>
                    <a:gd name="T82" fmla="*/ 1117 w 3748"/>
                    <a:gd name="T83" fmla="*/ 3037 h 3680"/>
                    <a:gd name="T84" fmla="*/ 984 w 3748"/>
                    <a:gd name="T85" fmla="*/ 3015 h 3680"/>
                    <a:gd name="T86" fmla="*/ 993 w 3748"/>
                    <a:gd name="T87" fmla="*/ 3133 h 3680"/>
                    <a:gd name="T88" fmla="*/ 975 w 3748"/>
                    <a:gd name="T89" fmla="*/ 3208 h 3680"/>
                    <a:gd name="T90" fmla="*/ 929 w 3748"/>
                    <a:gd name="T91" fmla="*/ 3232 h 3680"/>
                    <a:gd name="T92" fmla="*/ 875 w 3748"/>
                    <a:gd name="T93" fmla="*/ 3242 h 3680"/>
                    <a:gd name="T94" fmla="*/ 787 w 3748"/>
                    <a:gd name="T95" fmla="*/ 3330 h 3680"/>
                    <a:gd name="T96" fmla="*/ 814 w 3748"/>
                    <a:gd name="T97" fmla="*/ 3433 h 3680"/>
                    <a:gd name="T98" fmla="*/ 596 w 3748"/>
                    <a:gd name="T99" fmla="*/ 3629 h 3680"/>
                    <a:gd name="T100" fmla="*/ 481 w 3748"/>
                    <a:gd name="T101" fmla="*/ 3627 h 3680"/>
                    <a:gd name="T102" fmla="*/ 448 w 3748"/>
                    <a:gd name="T103" fmla="*/ 3605 h 3680"/>
                    <a:gd name="T104" fmla="*/ 313 w 3748"/>
                    <a:gd name="T105" fmla="*/ 3656 h 3680"/>
                    <a:gd name="T106" fmla="*/ 232 w 3748"/>
                    <a:gd name="T107" fmla="*/ 3641 h 3680"/>
                    <a:gd name="T108" fmla="*/ 204 w 3748"/>
                    <a:gd name="T109" fmla="*/ 3622 h 3680"/>
                    <a:gd name="T110" fmla="*/ 149 w 3748"/>
                    <a:gd name="T111" fmla="*/ 3621 h 3680"/>
                    <a:gd name="T112" fmla="*/ 63 w 3748"/>
                    <a:gd name="T113" fmla="*/ 3572 h 3680"/>
                    <a:gd name="T114" fmla="*/ 137 w 3748"/>
                    <a:gd name="T115" fmla="*/ 1243 h 3680"/>
                    <a:gd name="T116" fmla="*/ 406 w 3748"/>
                    <a:gd name="T117" fmla="*/ 1043 h 3680"/>
                    <a:gd name="T118" fmla="*/ 744 w 3748"/>
                    <a:gd name="T119" fmla="*/ 751 h 3680"/>
                    <a:gd name="T120" fmla="*/ 1011 w 3748"/>
                    <a:gd name="T121" fmla="*/ 679 h 3680"/>
                    <a:gd name="T122" fmla="*/ 1141 w 3748"/>
                    <a:gd name="T123" fmla="*/ 489 h 3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48" h="3680">
                      <a:moveTo>
                        <a:pt x="1275" y="292"/>
                      </a:moveTo>
                      <a:lnTo>
                        <a:pt x="1285" y="284"/>
                      </a:lnTo>
                      <a:lnTo>
                        <a:pt x="1295" y="278"/>
                      </a:lnTo>
                      <a:lnTo>
                        <a:pt x="1302" y="273"/>
                      </a:lnTo>
                      <a:lnTo>
                        <a:pt x="1310" y="271"/>
                      </a:lnTo>
                      <a:lnTo>
                        <a:pt x="1317" y="271"/>
                      </a:lnTo>
                      <a:lnTo>
                        <a:pt x="1326" y="272"/>
                      </a:lnTo>
                      <a:lnTo>
                        <a:pt x="1336" y="275"/>
                      </a:lnTo>
                      <a:lnTo>
                        <a:pt x="1349" y="281"/>
                      </a:lnTo>
                      <a:lnTo>
                        <a:pt x="1358" y="284"/>
                      </a:lnTo>
                      <a:lnTo>
                        <a:pt x="1369" y="287"/>
                      </a:lnTo>
                      <a:lnTo>
                        <a:pt x="1379" y="290"/>
                      </a:lnTo>
                      <a:lnTo>
                        <a:pt x="1390" y="293"/>
                      </a:lnTo>
                      <a:lnTo>
                        <a:pt x="1409" y="295"/>
                      </a:lnTo>
                      <a:lnTo>
                        <a:pt x="1430" y="296"/>
                      </a:lnTo>
                      <a:lnTo>
                        <a:pt x="1450" y="296"/>
                      </a:lnTo>
                      <a:lnTo>
                        <a:pt x="1471" y="295"/>
                      </a:lnTo>
                      <a:lnTo>
                        <a:pt x="1492" y="294"/>
                      </a:lnTo>
                      <a:lnTo>
                        <a:pt x="1514" y="293"/>
                      </a:lnTo>
                      <a:lnTo>
                        <a:pt x="1524" y="292"/>
                      </a:lnTo>
                      <a:lnTo>
                        <a:pt x="1535" y="290"/>
                      </a:lnTo>
                      <a:lnTo>
                        <a:pt x="1545" y="287"/>
                      </a:lnTo>
                      <a:lnTo>
                        <a:pt x="1557" y="284"/>
                      </a:lnTo>
                      <a:lnTo>
                        <a:pt x="1580" y="275"/>
                      </a:lnTo>
                      <a:lnTo>
                        <a:pt x="1603" y="265"/>
                      </a:lnTo>
                      <a:lnTo>
                        <a:pt x="1626" y="253"/>
                      </a:lnTo>
                      <a:lnTo>
                        <a:pt x="1649" y="241"/>
                      </a:lnTo>
                      <a:lnTo>
                        <a:pt x="1670" y="231"/>
                      </a:lnTo>
                      <a:lnTo>
                        <a:pt x="1689" y="222"/>
                      </a:lnTo>
                      <a:lnTo>
                        <a:pt x="1689" y="222"/>
                      </a:lnTo>
                      <a:lnTo>
                        <a:pt x="1700" y="215"/>
                      </a:lnTo>
                      <a:lnTo>
                        <a:pt x="1713" y="207"/>
                      </a:lnTo>
                      <a:lnTo>
                        <a:pt x="1725" y="201"/>
                      </a:lnTo>
                      <a:lnTo>
                        <a:pt x="1737" y="195"/>
                      </a:lnTo>
                      <a:lnTo>
                        <a:pt x="1742" y="193"/>
                      </a:lnTo>
                      <a:lnTo>
                        <a:pt x="1748" y="192"/>
                      </a:lnTo>
                      <a:lnTo>
                        <a:pt x="1754" y="192"/>
                      </a:lnTo>
                      <a:lnTo>
                        <a:pt x="1759" y="192"/>
                      </a:lnTo>
                      <a:lnTo>
                        <a:pt x="1766" y="192"/>
                      </a:lnTo>
                      <a:lnTo>
                        <a:pt x="1771" y="194"/>
                      </a:lnTo>
                      <a:lnTo>
                        <a:pt x="1776" y="198"/>
                      </a:lnTo>
                      <a:lnTo>
                        <a:pt x="1781" y="201"/>
                      </a:lnTo>
                      <a:lnTo>
                        <a:pt x="1799" y="222"/>
                      </a:lnTo>
                      <a:lnTo>
                        <a:pt x="1818" y="246"/>
                      </a:lnTo>
                      <a:lnTo>
                        <a:pt x="1823" y="253"/>
                      </a:lnTo>
                      <a:lnTo>
                        <a:pt x="1828" y="257"/>
                      </a:lnTo>
                      <a:lnTo>
                        <a:pt x="1835" y="261"/>
                      </a:lnTo>
                      <a:lnTo>
                        <a:pt x="1841" y="263"/>
                      </a:lnTo>
                      <a:lnTo>
                        <a:pt x="1848" y="266"/>
                      </a:lnTo>
                      <a:lnTo>
                        <a:pt x="1856" y="267"/>
                      </a:lnTo>
                      <a:lnTo>
                        <a:pt x="1864" y="266"/>
                      </a:lnTo>
                      <a:lnTo>
                        <a:pt x="1874" y="262"/>
                      </a:lnTo>
                      <a:lnTo>
                        <a:pt x="1886" y="257"/>
                      </a:lnTo>
                      <a:lnTo>
                        <a:pt x="1897" y="248"/>
                      </a:lnTo>
                      <a:lnTo>
                        <a:pt x="1909" y="239"/>
                      </a:lnTo>
                      <a:lnTo>
                        <a:pt x="1921" y="227"/>
                      </a:lnTo>
                      <a:lnTo>
                        <a:pt x="1945" y="201"/>
                      </a:lnTo>
                      <a:lnTo>
                        <a:pt x="1970" y="173"/>
                      </a:lnTo>
                      <a:lnTo>
                        <a:pt x="1983" y="160"/>
                      </a:lnTo>
                      <a:lnTo>
                        <a:pt x="1996" y="148"/>
                      </a:lnTo>
                      <a:lnTo>
                        <a:pt x="2009" y="138"/>
                      </a:lnTo>
                      <a:lnTo>
                        <a:pt x="2022" y="130"/>
                      </a:lnTo>
                      <a:lnTo>
                        <a:pt x="2028" y="125"/>
                      </a:lnTo>
                      <a:lnTo>
                        <a:pt x="2035" y="123"/>
                      </a:lnTo>
                      <a:lnTo>
                        <a:pt x="2041" y="121"/>
                      </a:lnTo>
                      <a:lnTo>
                        <a:pt x="2049" y="119"/>
                      </a:lnTo>
                      <a:lnTo>
                        <a:pt x="2055" y="119"/>
                      </a:lnTo>
                      <a:lnTo>
                        <a:pt x="2062" y="119"/>
                      </a:lnTo>
                      <a:lnTo>
                        <a:pt x="2068" y="120"/>
                      </a:lnTo>
                      <a:lnTo>
                        <a:pt x="2076" y="122"/>
                      </a:lnTo>
                      <a:lnTo>
                        <a:pt x="2102" y="133"/>
                      </a:lnTo>
                      <a:lnTo>
                        <a:pt x="2108" y="135"/>
                      </a:lnTo>
                      <a:lnTo>
                        <a:pt x="2111" y="134"/>
                      </a:lnTo>
                      <a:lnTo>
                        <a:pt x="2116" y="132"/>
                      </a:lnTo>
                      <a:lnTo>
                        <a:pt x="2124" y="130"/>
                      </a:lnTo>
                      <a:lnTo>
                        <a:pt x="2139" y="126"/>
                      </a:lnTo>
                      <a:lnTo>
                        <a:pt x="2148" y="126"/>
                      </a:lnTo>
                      <a:lnTo>
                        <a:pt x="2156" y="128"/>
                      </a:lnTo>
                      <a:lnTo>
                        <a:pt x="2162" y="132"/>
                      </a:lnTo>
                      <a:lnTo>
                        <a:pt x="2167" y="136"/>
                      </a:lnTo>
                      <a:lnTo>
                        <a:pt x="2180" y="146"/>
                      </a:lnTo>
                      <a:lnTo>
                        <a:pt x="2193" y="153"/>
                      </a:lnTo>
                      <a:lnTo>
                        <a:pt x="2201" y="157"/>
                      </a:lnTo>
                      <a:lnTo>
                        <a:pt x="2210" y="157"/>
                      </a:lnTo>
                      <a:lnTo>
                        <a:pt x="2217" y="157"/>
                      </a:lnTo>
                      <a:lnTo>
                        <a:pt x="2226" y="155"/>
                      </a:lnTo>
                      <a:lnTo>
                        <a:pt x="2242" y="150"/>
                      </a:lnTo>
                      <a:lnTo>
                        <a:pt x="2259" y="145"/>
                      </a:lnTo>
                      <a:lnTo>
                        <a:pt x="2267" y="141"/>
                      </a:lnTo>
                      <a:lnTo>
                        <a:pt x="2275" y="139"/>
                      </a:lnTo>
                      <a:lnTo>
                        <a:pt x="2283" y="138"/>
                      </a:lnTo>
                      <a:lnTo>
                        <a:pt x="2292" y="137"/>
                      </a:lnTo>
                      <a:lnTo>
                        <a:pt x="2299" y="138"/>
                      </a:lnTo>
                      <a:lnTo>
                        <a:pt x="2307" y="141"/>
                      </a:lnTo>
                      <a:lnTo>
                        <a:pt x="2313" y="146"/>
                      </a:lnTo>
                      <a:lnTo>
                        <a:pt x="2320" y="152"/>
                      </a:lnTo>
                      <a:lnTo>
                        <a:pt x="2331" y="164"/>
                      </a:lnTo>
                      <a:lnTo>
                        <a:pt x="2339" y="172"/>
                      </a:lnTo>
                      <a:lnTo>
                        <a:pt x="2344" y="175"/>
                      </a:lnTo>
                      <a:lnTo>
                        <a:pt x="2347" y="177"/>
                      </a:lnTo>
                      <a:lnTo>
                        <a:pt x="2351" y="178"/>
                      </a:lnTo>
                      <a:lnTo>
                        <a:pt x="2354" y="178"/>
                      </a:lnTo>
                      <a:lnTo>
                        <a:pt x="2363" y="177"/>
                      </a:lnTo>
                      <a:lnTo>
                        <a:pt x="2374" y="175"/>
                      </a:lnTo>
                      <a:lnTo>
                        <a:pt x="2386" y="171"/>
                      </a:lnTo>
                      <a:lnTo>
                        <a:pt x="2402" y="166"/>
                      </a:lnTo>
                      <a:lnTo>
                        <a:pt x="2408" y="165"/>
                      </a:lnTo>
                      <a:lnTo>
                        <a:pt x="2416" y="165"/>
                      </a:lnTo>
                      <a:lnTo>
                        <a:pt x="2423" y="167"/>
                      </a:lnTo>
                      <a:lnTo>
                        <a:pt x="2432" y="171"/>
                      </a:lnTo>
                      <a:lnTo>
                        <a:pt x="2449" y="178"/>
                      </a:lnTo>
                      <a:lnTo>
                        <a:pt x="2468" y="187"/>
                      </a:lnTo>
                      <a:lnTo>
                        <a:pt x="2476" y="190"/>
                      </a:lnTo>
                      <a:lnTo>
                        <a:pt x="2485" y="193"/>
                      </a:lnTo>
                      <a:lnTo>
                        <a:pt x="2494" y="194"/>
                      </a:lnTo>
                      <a:lnTo>
                        <a:pt x="2501" y="195"/>
                      </a:lnTo>
                      <a:lnTo>
                        <a:pt x="2509" y="194"/>
                      </a:lnTo>
                      <a:lnTo>
                        <a:pt x="2515" y="191"/>
                      </a:lnTo>
                      <a:lnTo>
                        <a:pt x="2519" y="188"/>
                      </a:lnTo>
                      <a:lnTo>
                        <a:pt x="2522" y="186"/>
                      </a:lnTo>
                      <a:lnTo>
                        <a:pt x="2525" y="181"/>
                      </a:lnTo>
                      <a:lnTo>
                        <a:pt x="2527" y="177"/>
                      </a:lnTo>
                      <a:lnTo>
                        <a:pt x="2530" y="172"/>
                      </a:lnTo>
                      <a:lnTo>
                        <a:pt x="2534" y="166"/>
                      </a:lnTo>
                      <a:lnTo>
                        <a:pt x="2537" y="163"/>
                      </a:lnTo>
                      <a:lnTo>
                        <a:pt x="2540" y="161"/>
                      </a:lnTo>
                      <a:lnTo>
                        <a:pt x="2543" y="159"/>
                      </a:lnTo>
                      <a:lnTo>
                        <a:pt x="2547" y="158"/>
                      </a:lnTo>
                      <a:lnTo>
                        <a:pt x="2550" y="158"/>
                      </a:lnTo>
                      <a:lnTo>
                        <a:pt x="2553" y="159"/>
                      </a:lnTo>
                      <a:lnTo>
                        <a:pt x="2566" y="164"/>
                      </a:lnTo>
                      <a:lnTo>
                        <a:pt x="2580" y="174"/>
                      </a:lnTo>
                      <a:lnTo>
                        <a:pt x="2584" y="176"/>
                      </a:lnTo>
                      <a:lnTo>
                        <a:pt x="2589" y="177"/>
                      </a:lnTo>
                      <a:lnTo>
                        <a:pt x="2593" y="177"/>
                      </a:lnTo>
                      <a:lnTo>
                        <a:pt x="2596" y="177"/>
                      </a:lnTo>
                      <a:lnTo>
                        <a:pt x="2603" y="173"/>
                      </a:lnTo>
                      <a:lnTo>
                        <a:pt x="2608" y="167"/>
                      </a:lnTo>
                      <a:lnTo>
                        <a:pt x="2614" y="161"/>
                      </a:lnTo>
                      <a:lnTo>
                        <a:pt x="2619" y="154"/>
                      </a:lnTo>
                      <a:lnTo>
                        <a:pt x="2624" y="148"/>
                      </a:lnTo>
                      <a:lnTo>
                        <a:pt x="2632" y="144"/>
                      </a:lnTo>
                      <a:lnTo>
                        <a:pt x="2646" y="139"/>
                      </a:lnTo>
                      <a:lnTo>
                        <a:pt x="2664" y="134"/>
                      </a:lnTo>
                      <a:lnTo>
                        <a:pt x="2686" y="131"/>
                      </a:lnTo>
                      <a:lnTo>
                        <a:pt x="2709" y="128"/>
                      </a:lnTo>
                      <a:lnTo>
                        <a:pt x="2720" y="127"/>
                      </a:lnTo>
                      <a:lnTo>
                        <a:pt x="2731" y="127"/>
                      </a:lnTo>
                      <a:lnTo>
                        <a:pt x="2742" y="128"/>
                      </a:lnTo>
                      <a:lnTo>
                        <a:pt x="2752" y="130"/>
                      </a:lnTo>
                      <a:lnTo>
                        <a:pt x="2762" y="132"/>
                      </a:lnTo>
                      <a:lnTo>
                        <a:pt x="2769" y="135"/>
                      </a:lnTo>
                      <a:lnTo>
                        <a:pt x="2776" y="139"/>
                      </a:lnTo>
                      <a:lnTo>
                        <a:pt x="2781" y="144"/>
                      </a:lnTo>
                      <a:lnTo>
                        <a:pt x="2786" y="150"/>
                      </a:lnTo>
                      <a:lnTo>
                        <a:pt x="2791" y="154"/>
                      </a:lnTo>
                      <a:lnTo>
                        <a:pt x="2796" y="159"/>
                      </a:lnTo>
                      <a:lnTo>
                        <a:pt x="2802" y="162"/>
                      </a:lnTo>
                      <a:lnTo>
                        <a:pt x="2806" y="164"/>
                      </a:lnTo>
                      <a:lnTo>
                        <a:pt x="2811" y="165"/>
                      </a:lnTo>
                      <a:lnTo>
                        <a:pt x="2817" y="166"/>
                      </a:lnTo>
                      <a:lnTo>
                        <a:pt x="2822" y="166"/>
                      </a:lnTo>
                      <a:lnTo>
                        <a:pt x="2832" y="166"/>
                      </a:lnTo>
                      <a:lnTo>
                        <a:pt x="2843" y="163"/>
                      </a:lnTo>
                      <a:lnTo>
                        <a:pt x="2853" y="159"/>
                      </a:lnTo>
                      <a:lnTo>
                        <a:pt x="2863" y="153"/>
                      </a:lnTo>
                      <a:lnTo>
                        <a:pt x="2885" y="139"/>
                      </a:lnTo>
                      <a:lnTo>
                        <a:pt x="2906" y="126"/>
                      </a:lnTo>
                      <a:lnTo>
                        <a:pt x="2917" y="120"/>
                      </a:lnTo>
                      <a:lnTo>
                        <a:pt x="2928" y="114"/>
                      </a:lnTo>
                      <a:lnTo>
                        <a:pt x="2939" y="111"/>
                      </a:lnTo>
                      <a:lnTo>
                        <a:pt x="2949" y="109"/>
                      </a:lnTo>
                      <a:lnTo>
                        <a:pt x="2982" y="106"/>
                      </a:lnTo>
                      <a:lnTo>
                        <a:pt x="3015" y="103"/>
                      </a:lnTo>
                      <a:lnTo>
                        <a:pt x="3048" y="100"/>
                      </a:lnTo>
                      <a:lnTo>
                        <a:pt x="3081" y="97"/>
                      </a:lnTo>
                      <a:lnTo>
                        <a:pt x="3101" y="95"/>
                      </a:lnTo>
                      <a:lnTo>
                        <a:pt x="3120" y="92"/>
                      </a:lnTo>
                      <a:lnTo>
                        <a:pt x="3138" y="87"/>
                      </a:lnTo>
                      <a:lnTo>
                        <a:pt x="3157" y="82"/>
                      </a:lnTo>
                      <a:lnTo>
                        <a:pt x="3174" y="77"/>
                      </a:lnTo>
                      <a:lnTo>
                        <a:pt x="3190" y="70"/>
                      </a:lnTo>
                      <a:lnTo>
                        <a:pt x="3207" y="64"/>
                      </a:lnTo>
                      <a:lnTo>
                        <a:pt x="3223" y="57"/>
                      </a:lnTo>
                      <a:lnTo>
                        <a:pt x="3251" y="43"/>
                      </a:lnTo>
                      <a:lnTo>
                        <a:pt x="3278" y="30"/>
                      </a:lnTo>
                      <a:lnTo>
                        <a:pt x="3301" y="17"/>
                      </a:lnTo>
                      <a:lnTo>
                        <a:pt x="3321" y="8"/>
                      </a:lnTo>
                      <a:lnTo>
                        <a:pt x="3332" y="2"/>
                      </a:lnTo>
                      <a:lnTo>
                        <a:pt x="3342" y="0"/>
                      </a:lnTo>
                      <a:lnTo>
                        <a:pt x="3349" y="0"/>
                      </a:lnTo>
                      <a:lnTo>
                        <a:pt x="3357" y="1"/>
                      </a:lnTo>
                      <a:lnTo>
                        <a:pt x="3363" y="3"/>
                      </a:lnTo>
                      <a:lnTo>
                        <a:pt x="3369" y="6"/>
                      </a:lnTo>
                      <a:lnTo>
                        <a:pt x="3374" y="11"/>
                      </a:lnTo>
                      <a:lnTo>
                        <a:pt x="3378" y="15"/>
                      </a:lnTo>
                      <a:lnTo>
                        <a:pt x="3388" y="24"/>
                      </a:lnTo>
                      <a:lnTo>
                        <a:pt x="3398" y="31"/>
                      </a:lnTo>
                      <a:lnTo>
                        <a:pt x="3404" y="33"/>
                      </a:lnTo>
                      <a:lnTo>
                        <a:pt x="3412" y="35"/>
                      </a:lnTo>
                      <a:lnTo>
                        <a:pt x="3419" y="33"/>
                      </a:lnTo>
                      <a:lnTo>
                        <a:pt x="3429" y="30"/>
                      </a:lnTo>
                      <a:lnTo>
                        <a:pt x="3441" y="27"/>
                      </a:lnTo>
                      <a:lnTo>
                        <a:pt x="3452" y="24"/>
                      </a:lnTo>
                      <a:lnTo>
                        <a:pt x="3464" y="23"/>
                      </a:lnTo>
                      <a:lnTo>
                        <a:pt x="3474" y="22"/>
                      </a:lnTo>
                      <a:lnTo>
                        <a:pt x="3484" y="22"/>
                      </a:lnTo>
                      <a:lnTo>
                        <a:pt x="3495" y="23"/>
                      </a:lnTo>
                      <a:lnTo>
                        <a:pt x="3505" y="24"/>
                      </a:lnTo>
                      <a:lnTo>
                        <a:pt x="3514" y="26"/>
                      </a:lnTo>
                      <a:lnTo>
                        <a:pt x="3534" y="30"/>
                      </a:lnTo>
                      <a:lnTo>
                        <a:pt x="3554" y="35"/>
                      </a:lnTo>
                      <a:lnTo>
                        <a:pt x="3576" y="39"/>
                      </a:lnTo>
                      <a:lnTo>
                        <a:pt x="3600" y="42"/>
                      </a:lnTo>
                      <a:lnTo>
                        <a:pt x="3609" y="44"/>
                      </a:lnTo>
                      <a:lnTo>
                        <a:pt x="3618" y="47"/>
                      </a:lnTo>
                      <a:lnTo>
                        <a:pt x="3626" y="51"/>
                      </a:lnTo>
                      <a:lnTo>
                        <a:pt x="3634" y="55"/>
                      </a:lnTo>
                      <a:lnTo>
                        <a:pt x="3646" y="60"/>
                      </a:lnTo>
                      <a:lnTo>
                        <a:pt x="3656" y="67"/>
                      </a:lnTo>
                      <a:lnTo>
                        <a:pt x="3661" y="71"/>
                      </a:lnTo>
                      <a:lnTo>
                        <a:pt x="3666" y="76"/>
                      </a:lnTo>
                      <a:lnTo>
                        <a:pt x="3670" y="80"/>
                      </a:lnTo>
                      <a:lnTo>
                        <a:pt x="3673" y="85"/>
                      </a:lnTo>
                      <a:lnTo>
                        <a:pt x="3680" y="93"/>
                      </a:lnTo>
                      <a:lnTo>
                        <a:pt x="3690" y="106"/>
                      </a:lnTo>
                      <a:lnTo>
                        <a:pt x="3702" y="119"/>
                      </a:lnTo>
                      <a:lnTo>
                        <a:pt x="3710" y="126"/>
                      </a:lnTo>
                      <a:lnTo>
                        <a:pt x="3698" y="139"/>
                      </a:lnTo>
                      <a:lnTo>
                        <a:pt x="3689" y="152"/>
                      </a:lnTo>
                      <a:lnTo>
                        <a:pt x="3685" y="159"/>
                      </a:lnTo>
                      <a:lnTo>
                        <a:pt x="3683" y="164"/>
                      </a:lnTo>
                      <a:lnTo>
                        <a:pt x="3682" y="171"/>
                      </a:lnTo>
                      <a:lnTo>
                        <a:pt x="3681" y="176"/>
                      </a:lnTo>
                      <a:lnTo>
                        <a:pt x="3681" y="186"/>
                      </a:lnTo>
                      <a:lnTo>
                        <a:pt x="3682" y="195"/>
                      </a:lnTo>
                      <a:lnTo>
                        <a:pt x="3683" y="204"/>
                      </a:lnTo>
                      <a:lnTo>
                        <a:pt x="3685" y="213"/>
                      </a:lnTo>
                      <a:lnTo>
                        <a:pt x="3690" y="228"/>
                      </a:lnTo>
                      <a:lnTo>
                        <a:pt x="3697" y="242"/>
                      </a:lnTo>
                      <a:lnTo>
                        <a:pt x="3704" y="256"/>
                      </a:lnTo>
                      <a:lnTo>
                        <a:pt x="3714" y="269"/>
                      </a:lnTo>
                      <a:lnTo>
                        <a:pt x="3725" y="284"/>
                      </a:lnTo>
                      <a:lnTo>
                        <a:pt x="3737" y="299"/>
                      </a:lnTo>
                      <a:lnTo>
                        <a:pt x="3740" y="305"/>
                      </a:lnTo>
                      <a:lnTo>
                        <a:pt x="3743" y="310"/>
                      </a:lnTo>
                      <a:lnTo>
                        <a:pt x="3746" y="315"/>
                      </a:lnTo>
                      <a:lnTo>
                        <a:pt x="3747" y="321"/>
                      </a:lnTo>
                      <a:lnTo>
                        <a:pt x="3748" y="326"/>
                      </a:lnTo>
                      <a:lnTo>
                        <a:pt x="3748" y="330"/>
                      </a:lnTo>
                      <a:lnTo>
                        <a:pt x="3747" y="336"/>
                      </a:lnTo>
                      <a:lnTo>
                        <a:pt x="3746" y="340"/>
                      </a:lnTo>
                      <a:lnTo>
                        <a:pt x="3742" y="350"/>
                      </a:lnTo>
                      <a:lnTo>
                        <a:pt x="3736" y="359"/>
                      </a:lnTo>
                      <a:lnTo>
                        <a:pt x="3728" y="367"/>
                      </a:lnTo>
                      <a:lnTo>
                        <a:pt x="3720" y="375"/>
                      </a:lnTo>
                      <a:lnTo>
                        <a:pt x="3700" y="391"/>
                      </a:lnTo>
                      <a:lnTo>
                        <a:pt x="3677" y="405"/>
                      </a:lnTo>
                      <a:lnTo>
                        <a:pt x="3657" y="419"/>
                      </a:lnTo>
                      <a:lnTo>
                        <a:pt x="3639" y="432"/>
                      </a:lnTo>
                      <a:lnTo>
                        <a:pt x="3629" y="441"/>
                      </a:lnTo>
                      <a:lnTo>
                        <a:pt x="3619" y="449"/>
                      </a:lnTo>
                      <a:lnTo>
                        <a:pt x="3610" y="460"/>
                      </a:lnTo>
                      <a:lnTo>
                        <a:pt x="3602" y="471"/>
                      </a:lnTo>
                      <a:lnTo>
                        <a:pt x="3593" y="483"/>
                      </a:lnTo>
                      <a:lnTo>
                        <a:pt x="3586" y="495"/>
                      </a:lnTo>
                      <a:lnTo>
                        <a:pt x="3578" y="506"/>
                      </a:lnTo>
                      <a:lnTo>
                        <a:pt x="3571" y="519"/>
                      </a:lnTo>
                      <a:lnTo>
                        <a:pt x="3559" y="546"/>
                      </a:lnTo>
                      <a:lnTo>
                        <a:pt x="3548" y="572"/>
                      </a:lnTo>
                      <a:lnTo>
                        <a:pt x="3544" y="586"/>
                      </a:lnTo>
                      <a:lnTo>
                        <a:pt x="3540" y="599"/>
                      </a:lnTo>
                      <a:lnTo>
                        <a:pt x="3537" y="611"/>
                      </a:lnTo>
                      <a:lnTo>
                        <a:pt x="3535" y="623"/>
                      </a:lnTo>
                      <a:lnTo>
                        <a:pt x="3533" y="645"/>
                      </a:lnTo>
                      <a:lnTo>
                        <a:pt x="3532" y="665"/>
                      </a:lnTo>
                      <a:lnTo>
                        <a:pt x="3534" y="685"/>
                      </a:lnTo>
                      <a:lnTo>
                        <a:pt x="3536" y="704"/>
                      </a:lnTo>
                      <a:lnTo>
                        <a:pt x="3544" y="740"/>
                      </a:lnTo>
                      <a:lnTo>
                        <a:pt x="3551" y="775"/>
                      </a:lnTo>
                      <a:lnTo>
                        <a:pt x="3553" y="792"/>
                      </a:lnTo>
                      <a:lnTo>
                        <a:pt x="3554" y="809"/>
                      </a:lnTo>
                      <a:lnTo>
                        <a:pt x="3554" y="816"/>
                      </a:lnTo>
                      <a:lnTo>
                        <a:pt x="3553" y="825"/>
                      </a:lnTo>
                      <a:lnTo>
                        <a:pt x="3552" y="834"/>
                      </a:lnTo>
                      <a:lnTo>
                        <a:pt x="3550" y="841"/>
                      </a:lnTo>
                      <a:lnTo>
                        <a:pt x="3547" y="850"/>
                      </a:lnTo>
                      <a:lnTo>
                        <a:pt x="3544" y="857"/>
                      </a:lnTo>
                      <a:lnTo>
                        <a:pt x="3539" y="866"/>
                      </a:lnTo>
                      <a:lnTo>
                        <a:pt x="3535" y="874"/>
                      </a:lnTo>
                      <a:lnTo>
                        <a:pt x="3528" y="882"/>
                      </a:lnTo>
                      <a:lnTo>
                        <a:pt x="3521" y="891"/>
                      </a:lnTo>
                      <a:lnTo>
                        <a:pt x="3513" y="899"/>
                      </a:lnTo>
                      <a:lnTo>
                        <a:pt x="3505" y="907"/>
                      </a:lnTo>
                      <a:lnTo>
                        <a:pt x="3487" y="920"/>
                      </a:lnTo>
                      <a:lnTo>
                        <a:pt x="3469" y="932"/>
                      </a:lnTo>
                      <a:lnTo>
                        <a:pt x="3450" y="943"/>
                      </a:lnTo>
                      <a:lnTo>
                        <a:pt x="3429" y="954"/>
                      </a:lnTo>
                      <a:lnTo>
                        <a:pt x="3410" y="964"/>
                      </a:lnTo>
                      <a:lnTo>
                        <a:pt x="3389" y="976"/>
                      </a:lnTo>
                      <a:lnTo>
                        <a:pt x="3371" y="987"/>
                      </a:lnTo>
                      <a:lnTo>
                        <a:pt x="3352" y="1000"/>
                      </a:lnTo>
                      <a:lnTo>
                        <a:pt x="3343" y="1009"/>
                      </a:lnTo>
                      <a:lnTo>
                        <a:pt x="3335" y="1016"/>
                      </a:lnTo>
                      <a:lnTo>
                        <a:pt x="3329" y="1024"/>
                      </a:lnTo>
                      <a:lnTo>
                        <a:pt x="3323" y="1030"/>
                      </a:lnTo>
                      <a:lnTo>
                        <a:pt x="3320" y="1038"/>
                      </a:lnTo>
                      <a:lnTo>
                        <a:pt x="3317" y="1044"/>
                      </a:lnTo>
                      <a:lnTo>
                        <a:pt x="3316" y="1051"/>
                      </a:lnTo>
                      <a:lnTo>
                        <a:pt x="3316" y="1058"/>
                      </a:lnTo>
                      <a:lnTo>
                        <a:pt x="3317" y="1065"/>
                      </a:lnTo>
                      <a:lnTo>
                        <a:pt x="3318" y="1072"/>
                      </a:lnTo>
                      <a:lnTo>
                        <a:pt x="3321" y="1079"/>
                      </a:lnTo>
                      <a:lnTo>
                        <a:pt x="3324" y="1088"/>
                      </a:lnTo>
                      <a:lnTo>
                        <a:pt x="3333" y="1104"/>
                      </a:lnTo>
                      <a:lnTo>
                        <a:pt x="3344" y="1123"/>
                      </a:lnTo>
                      <a:lnTo>
                        <a:pt x="3347" y="1132"/>
                      </a:lnTo>
                      <a:lnTo>
                        <a:pt x="3348" y="1140"/>
                      </a:lnTo>
                      <a:lnTo>
                        <a:pt x="3348" y="1148"/>
                      </a:lnTo>
                      <a:lnTo>
                        <a:pt x="3346" y="1156"/>
                      </a:lnTo>
                      <a:lnTo>
                        <a:pt x="3342" y="1172"/>
                      </a:lnTo>
                      <a:lnTo>
                        <a:pt x="3338" y="1190"/>
                      </a:lnTo>
                      <a:lnTo>
                        <a:pt x="3338" y="1198"/>
                      </a:lnTo>
                      <a:lnTo>
                        <a:pt x="3338" y="1205"/>
                      </a:lnTo>
                      <a:lnTo>
                        <a:pt x="3340" y="1213"/>
                      </a:lnTo>
                      <a:lnTo>
                        <a:pt x="3343" y="1219"/>
                      </a:lnTo>
                      <a:lnTo>
                        <a:pt x="3347" y="1234"/>
                      </a:lnTo>
                      <a:lnTo>
                        <a:pt x="3350" y="1248"/>
                      </a:lnTo>
                      <a:lnTo>
                        <a:pt x="3352" y="1260"/>
                      </a:lnTo>
                      <a:lnTo>
                        <a:pt x="3352" y="1272"/>
                      </a:lnTo>
                      <a:lnTo>
                        <a:pt x="3351" y="1285"/>
                      </a:lnTo>
                      <a:lnTo>
                        <a:pt x="3350" y="1297"/>
                      </a:lnTo>
                      <a:lnTo>
                        <a:pt x="3344" y="1323"/>
                      </a:lnTo>
                      <a:lnTo>
                        <a:pt x="3337" y="1349"/>
                      </a:lnTo>
                      <a:lnTo>
                        <a:pt x="3330" y="1375"/>
                      </a:lnTo>
                      <a:lnTo>
                        <a:pt x="3323" y="1402"/>
                      </a:lnTo>
                      <a:lnTo>
                        <a:pt x="3322" y="1415"/>
                      </a:lnTo>
                      <a:lnTo>
                        <a:pt x="3321" y="1428"/>
                      </a:lnTo>
                      <a:lnTo>
                        <a:pt x="3321" y="1440"/>
                      </a:lnTo>
                      <a:lnTo>
                        <a:pt x="3322" y="1453"/>
                      </a:lnTo>
                      <a:lnTo>
                        <a:pt x="3329" y="1485"/>
                      </a:lnTo>
                      <a:lnTo>
                        <a:pt x="3334" y="1515"/>
                      </a:lnTo>
                      <a:lnTo>
                        <a:pt x="3339" y="1545"/>
                      </a:lnTo>
                      <a:lnTo>
                        <a:pt x="3343" y="1575"/>
                      </a:lnTo>
                      <a:lnTo>
                        <a:pt x="3343" y="1590"/>
                      </a:lnTo>
                      <a:lnTo>
                        <a:pt x="3343" y="1605"/>
                      </a:lnTo>
                      <a:lnTo>
                        <a:pt x="3343" y="1620"/>
                      </a:lnTo>
                      <a:lnTo>
                        <a:pt x="3340" y="1635"/>
                      </a:lnTo>
                      <a:lnTo>
                        <a:pt x="3338" y="1650"/>
                      </a:lnTo>
                      <a:lnTo>
                        <a:pt x="3335" y="1666"/>
                      </a:lnTo>
                      <a:lnTo>
                        <a:pt x="3330" y="1683"/>
                      </a:lnTo>
                      <a:lnTo>
                        <a:pt x="3324" y="1699"/>
                      </a:lnTo>
                      <a:lnTo>
                        <a:pt x="3320" y="1711"/>
                      </a:lnTo>
                      <a:lnTo>
                        <a:pt x="3317" y="1724"/>
                      </a:lnTo>
                      <a:lnTo>
                        <a:pt x="3315" y="1737"/>
                      </a:lnTo>
                      <a:lnTo>
                        <a:pt x="3313" y="1751"/>
                      </a:lnTo>
                      <a:lnTo>
                        <a:pt x="3310" y="1778"/>
                      </a:lnTo>
                      <a:lnTo>
                        <a:pt x="3308" y="1804"/>
                      </a:lnTo>
                      <a:lnTo>
                        <a:pt x="3303" y="1827"/>
                      </a:lnTo>
                      <a:lnTo>
                        <a:pt x="3301" y="1847"/>
                      </a:lnTo>
                      <a:lnTo>
                        <a:pt x="3302" y="1851"/>
                      </a:lnTo>
                      <a:lnTo>
                        <a:pt x="3303" y="1854"/>
                      </a:lnTo>
                      <a:lnTo>
                        <a:pt x="3305" y="1859"/>
                      </a:lnTo>
                      <a:lnTo>
                        <a:pt x="3308" y="1862"/>
                      </a:lnTo>
                      <a:lnTo>
                        <a:pt x="3312" y="1865"/>
                      </a:lnTo>
                      <a:lnTo>
                        <a:pt x="3318" y="1868"/>
                      </a:lnTo>
                      <a:lnTo>
                        <a:pt x="3323" y="1872"/>
                      </a:lnTo>
                      <a:lnTo>
                        <a:pt x="3331" y="1874"/>
                      </a:lnTo>
                      <a:lnTo>
                        <a:pt x="3339" y="1877"/>
                      </a:lnTo>
                      <a:lnTo>
                        <a:pt x="3346" y="1881"/>
                      </a:lnTo>
                      <a:lnTo>
                        <a:pt x="3351" y="1885"/>
                      </a:lnTo>
                      <a:lnTo>
                        <a:pt x="3356" y="1889"/>
                      </a:lnTo>
                      <a:lnTo>
                        <a:pt x="3359" y="1893"/>
                      </a:lnTo>
                      <a:lnTo>
                        <a:pt x="3361" y="1898"/>
                      </a:lnTo>
                      <a:lnTo>
                        <a:pt x="3363" y="1903"/>
                      </a:lnTo>
                      <a:lnTo>
                        <a:pt x="3364" y="1908"/>
                      </a:lnTo>
                      <a:lnTo>
                        <a:pt x="3366" y="1919"/>
                      </a:lnTo>
                      <a:lnTo>
                        <a:pt x="3369" y="1931"/>
                      </a:lnTo>
                      <a:lnTo>
                        <a:pt x="3370" y="1937"/>
                      </a:lnTo>
                      <a:lnTo>
                        <a:pt x="3372" y="1945"/>
                      </a:lnTo>
                      <a:lnTo>
                        <a:pt x="3375" y="1952"/>
                      </a:lnTo>
                      <a:lnTo>
                        <a:pt x="3378" y="1959"/>
                      </a:lnTo>
                      <a:lnTo>
                        <a:pt x="3380" y="1964"/>
                      </a:lnTo>
                      <a:lnTo>
                        <a:pt x="3382" y="1972"/>
                      </a:lnTo>
                      <a:lnTo>
                        <a:pt x="3383" y="1981"/>
                      </a:lnTo>
                      <a:lnTo>
                        <a:pt x="3384" y="1991"/>
                      </a:lnTo>
                      <a:lnTo>
                        <a:pt x="3385" y="2001"/>
                      </a:lnTo>
                      <a:lnTo>
                        <a:pt x="3387" y="2012"/>
                      </a:lnTo>
                      <a:lnTo>
                        <a:pt x="3389" y="2022"/>
                      </a:lnTo>
                      <a:lnTo>
                        <a:pt x="3391" y="2030"/>
                      </a:lnTo>
                      <a:lnTo>
                        <a:pt x="3391" y="2034"/>
                      </a:lnTo>
                      <a:lnTo>
                        <a:pt x="3389" y="2039"/>
                      </a:lnTo>
                      <a:lnTo>
                        <a:pt x="3386" y="2047"/>
                      </a:lnTo>
                      <a:lnTo>
                        <a:pt x="3382" y="2055"/>
                      </a:lnTo>
                      <a:lnTo>
                        <a:pt x="3374" y="2071"/>
                      </a:lnTo>
                      <a:lnTo>
                        <a:pt x="3370" y="2084"/>
                      </a:lnTo>
                      <a:lnTo>
                        <a:pt x="3366" y="2104"/>
                      </a:lnTo>
                      <a:lnTo>
                        <a:pt x="3365" y="2121"/>
                      </a:lnTo>
                      <a:lnTo>
                        <a:pt x="3366" y="2137"/>
                      </a:lnTo>
                      <a:lnTo>
                        <a:pt x="3370" y="2152"/>
                      </a:lnTo>
                      <a:lnTo>
                        <a:pt x="3374" y="2166"/>
                      </a:lnTo>
                      <a:lnTo>
                        <a:pt x="3379" y="2179"/>
                      </a:lnTo>
                      <a:lnTo>
                        <a:pt x="3386" y="2192"/>
                      </a:lnTo>
                      <a:lnTo>
                        <a:pt x="3393" y="2204"/>
                      </a:lnTo>
                      <a:lnTo>
                        <a:pt x="3409" y="2228"/>
                      </a:lnTo>
                      <a:lnTo>
                        <a:pt x="3425" y="2254"/>
                      </a:lnTo>
                      <a:lnTo>
                        <a:pt x="3432" y="2267"/>
                      </a:lnTo>
                      <a:lnTo>
                        <a:pt x="3439" y="2281"/>
                      </a:lnTo>
                      <a:lnTo>
                        <a:pt x="3445" y="2297"/>
                      </a:lnTo>
                      <a:lnTo>
                        <a:pt x="3450" y="2313"/>
                      </a:lnTo>
                      <a:lnTo>
                        <a:pt x="3452" y="2323"/>
                      </a:lnTo>
                      <a:lnTo>
                        <a:pt x="3453" y="2331"/>
                      </a:lnTo>
                      <a:lnTo>
                        <a:pt x="3457" y="2344"/>
                      </a:lnTo>
                      <a:lnTo>
                        <a:pt x="3457" y="2344"/>
                      </a:lnTo>
                      <a:lnTo>
                        <a:pt x="3343" y="2432"/>
                      </a:lnTo>
                      <a:lnTo>
                        <a:pt x="3324" y="2449"/>
                      </a:lnTo>
                      <a:lnTo>
                        <a:pt x="3302" y="2470"/>
                      </a:lnTo>
                      <a:lnTo>
                        <a:pt x="3290" y="2479"/>
                      </a:lnTo>
                      <a:lnTo>
                        <a:pt x="3278" y="2485"/>
                      </a:lnTo>
                      <a:lnTo>
                        <a:pt x="3271" y="2487"/>
                      </a:lnTo>
                      <a:lnTo>
                        <a:pt x="3266" y="2488"/>
                      </a:lnTo>
                      <a:lnTo>
                        <a:pt x="3259" y="2488"/>
                      </a:lnTo>
                      <a:lnTo>
                        <a:pt x="3254" y="2486"/>
                      </a:lnTo>
                      <a:lnTo>
                        <a:pt x="3249" y="2484"/>
                      </a:lnTo>
                      <a:lnTo>
                        <a:pt x="3245" y="2480"/>
                      </a:lnTo>
                      <a:lnTo>
                        <a:pt x="3243" y="2475"/>
                      </a:lnTo>
                      <a:lnTo>
                        <a:pt x="3242" y="2470"/>
                      </a:lnTo>
                      <a:lnTo>
                        <a:pt x="3242" y="2459"/>
                      </a:lnTo>
                      <a:lnTo>
                        <a:pt x="3240" y="2449"/>
                      </a:lnTo>
                      <a:lnTo>
                        <a:pt x="3235" y="2443"/>
                      </a:lnTo>
                      <a:lnTo>
                        <a:pt x="3229" y="2436"/>
                      </a:lnTo>
                      <a:lnTo>
                        <a:pt x="3224" y="2432"/>
                      </a:lnTo>
                      <a:lnTo>
                        <a:pt x="3218" y="2426"/>
                      </a:lnTo>
                      <a:lnTo>
                        <a:pt x="3210" y="2422"/>
                      </a:lnTo>
                      <a:lnTo>
                        <a:pt x="3201" y="2419"/>
                      </a:lnTo>
                      <a:lnTo>
                        <a:pt x="3192" y="2418"/>
                      </a:lnTo>
                      <a:lnTo>
                        <a:pt x="3184" y="2418"/>
                      </a:lnTo>
                      <a:lnTo>
                        <a:pt x="3167" y="2419"/>
                      </a:lnTo>
                      <a:lnTo>
                        <a:pt x="3149" y="2419"/>
                      </a:lnTo>
                      <a:lnTo>
                        <a:pt x="3143" y="2418"/>
                      </a:lnTo>
                      <a:lnTo>
                        <a:pt x="3137" y="2416"/>
                      </a:lnTo>
                      <a:lnTo>
                        <a:pt x="3134" y="2413"/>
                      </a:lnTo>
                      <a:lnTo>
                        <a:pt x="3131" y="2408"/>
                      </a:lnTo>
                      <a:lnTo>
                        <a:pt x="3127" y="2398"/>
                      </a:lnTo>
                      <a:lnTo>
                        <a:pt x="3119" y="2388"/>
                      </a:lnTo>
                      <a:lnTo>
                        <a:pt x="3116" y="2388"/>
                      </a:lnTo>
                      <a:lnTo>
                        <a:pt x="3113" y="2390"/>
                      </a:lnTo>
                      <a:lnTo>
                        <a:pt x="3110" y="2393"/>
                      </a:lnTo>
                      <a:lnTo>
                        <a:pt x="3108" y="2398"/>
                      </a:lnTo>
                      <a:lnTo>
                        <a:pt x="3105" y="2408"/>
                      </a:lnTo>
                      <a:lnTo>
                        <a:pt x="3102" y="2420"/>
                      </a:lnTo>
                      <a:lnTo>
                        <a:pt x="3099" y="2432"/>
                      </a:lnTo>
                      <a:lnTo>
                        <a:pt x="3094" y="2443"/>
                      </a:lnTo>
                      <a:lnTo>
                        <a:pt x="3091" y="2446"/>
                      </a:lnTo>
                      <a:lnTo>
                        <a:pt x="3087" y="2449"/>
                      </a:lnTo>
                      <a:lnTo>
                        <a:pt x="3081" y="2452"/>
                      </a:lnTo>
                      <a:lnTo>
                        <a:pt x="3076" y="2452"/>
                      </a:lnTo>
                      <a:lnTo>
                        <a:pt x="3075" y="2444"/>
                      </a:lnTo>
                      <a:lnTo>
                        <a:pt x="3074" y="2427"/>
                      </a:lnTo>
                      <a:lnTo>
                        <a:pt x="3073" y="2419"/>
                      </a:lnTo>
                      <a:lnTo>
                        <a:pt x="3070" y="2414"/>
                      </a:lnTo>
                      <a:lnTo>
                        <a:pt x="3068" y="2413"/>
                      </a:lnTo>
                      <a:lnTo>
                        <a:pt x="3066" y="2413"/>
                      </a:lnTo>
                      <a:lnTo>
                        <a:pt x="3063" y="2414"/>
                      </a:lnTo>
                      <a:lnTo>
                        <a:pt x="3059" y="2417"/>
                      </a:lnTo>
                      <a:lnTo>
                        <a:pt x="3054" y="2428"/>
                      </a:lnTo>
                      <a:lnTo>
                        <a:pt x="3050" y="2443"/>
                      </a:lnTo>
                      <a:lnTo>
                        <a:pt x="3047" y="2449"/>
                      </a:lnTo>
                      <a:lnTo>
                        <a:pt x="3043" y="2455"/>
                      </a:lnTo>
                      <a:lnTo>
                        <a:pt x="3040" y="2456"/>
                      </a:lnTo>
                      <a:lnTo>
                        <a:pt x="3038" y="2457"/>
                      </a:lnTo>
                      <a:lnTo>
                        <a:pt x="3034" y="2456"/>
                      </a:lnTo>
                      <a:lnTo>
                        <a:pt x="3030" y="2455"/>
                      </a:lnTo>
                      <a:lnTo>
                        <a:pt x="3026" y="2453"/>
                      </a:lnTo>
                      <a:lnTo>
                        <a:pt x="3023" y="2449"/>
                      </a:lnTo>
                      <a:lnTo>
                        <a:pt x="3021" y="2446"/>
                      </a:lnTo>
                      <a:lnTo>
                        <a:pt x="3020" y="2443"/>
                      </a:lnTo>
                      <a:lnTo>
                        <a:pt x="3019" y="2435"/>
                      </a:lnTo>
                      <a:lnTo>
                        <a:pt x="3021" y="2428"/>
                      </a:lnTo>
                      <a:lnTo>
                        <a:pt x="3023" y="2420"/>
                      </a:lnTo>
                      <a:lnTo>
                        <a:pt x="3026" y="2412"/>
                      </a:lnTo>
                      <a:lnTo>
                        <a:pt x="3028" y="2404"/>
                      </a:lnTo>
                      <a:lnTo>
                        <a:pt x="3028" y="2395"/>
                      </a:lnTo>
                      <a:lnTo>
                        <a:pt x="3027" y="2395"/>
                      </a:lnTo>
                      <a:lnTo>
                        <a:pt x="3027" y="2394"/>
                      </a:lnTo>
                      <a:lnTo>
                        <a:pt x="3018" y="2395"/>
                      </a:lnTo>
                      <a:lnTo>
                        <a:pt x="3010" y="2398"/>
                      </a:lnTo>
                      <a:lnTo>
                        <a:pt x="3002" y="2401"/>
                      </a:lnTo>
                      <a:lnTo>
                        <a:pt x="2996" y="2404"/>
                      </a:lnTo>
                      <a:lnTo>
                        <a:pt x="2989" y="2406"/>
                      </a:lnTo>
                      <a:lnTo>
                        <a:pt x="2981" y="2407"/>
                      </a:lnTo>
                      <a:lnTo>
                        <a:pt x="2978" y="2407"/>
                      </a:lnTo>
                      <a:lnTo>
                        <a:pt x="2972" y="2406"/>
                      </a:lnTo>
                      <a:lnTo>
                        <a:pt x="2968" y="2405"/>
                      </a:lnTo>
                      <a:lnTo>
                        <a:pt x="2961" y="2403"/>
                      </a:lnTo>
                      <a:lnTo>
                        <a:pt x="2956" y="2401"/>
                      </a:lnTo>
                      <a:lnTo>
                        <a:pt x="2952" y="2400"/>
                      </a:lnTo>
                      <a:lnTo>
                        <a:pt x="2948" y="2400"/>
                      </a:lnTo>
                      <a:lnTo>
                        <a:pt x="2945" y="2401"/>
                      </a:lnTo>
                      <a:lnTo>
                        <a:pt x="2944" y="2403"/>
                      </a:lnTo>
                      <a:lnTo>
                        <a:pt x="2943" y="2406"/>
                      </a:lnTo>
                      <a:lnTo>
                        <a:pt x="2942" y="2409"/>
                      </a:lnTo>
                      <a:lnTo>
                        <a:pt x="2942" y="2414"/>
                      </a:lnTo>
                      <a:lnTo>
                        <a:pt x="2942" y="2421"/>
                      </a:lnTo>
                      <a:lnTo>
                        <a:pt x="2942" y="2429"/>
                      </a:lnTo>
                      <a:lnTo>
                        <a:pt x="2942" y="2432"/>
                      </a:lnTo>
                      <a:lnTo>
                        <a:pt x="2941" y="2435"/>
                      </a:lnTo>
                      <a:lnTo>
                        <a:pt x="2940" y="2438"/>
                      </a:lnTo>
                      <a:lnTo>
                        <a:pt x="2939" y="2439"/>
                      </a:lnTo>
                      <a:lnTo>
                        <a:pt x="2933" y="2440"/>
                      </a:lnTo>
                      <a:lnTo>
                        <a:pt x="2929" y="2439"/>
                      </a:lnTo>
                      <a:lnTo>
                        <a:pt x="2924" y="2438"/>
                      </a:lnTo>
                      <a:lnTo>
                        <a:pt x="2919" y="2435"/>
                      </a:lnTo>
                      <a:lnTo>
                        <a:pt x="2911" y="2429"/>
                      </a:lnTo>
                      <a:lnTo>
                        <a:pt x="2902" y="2425"/>
                      </a:lnTo>
                      <a:lnTo>
                        <a:pt x="2893" y="2421"/>
                      </a:lnTo>
                      <a:lnTo>
                        <a:pt x="2885" y="2420"/>
                      </a:lnTo>
                      <a:lnTo>
                        <a:pt x="2877" y="2420"/>
                      </a:lnTo>
                      <a:lnTo>
                        <a:pt x="2870" y="2420"/>
                      </a:lnTo>
                      <a:lnTo>
                        <a:pt x="2861" y="2421"/>
                      </a:lnTo>
                      <a:lnTo>
                        <a:pt x="2853" y="2422"/>
                      </a:lnTo>
                      <a:lnTo>
                        <a:pt x="2846" y="2422"/>
                      </a:lnTo>
                      <a:lnTo>
                        <a:pt x="2839" y="2421"/>
                      </a:lnTo>
                      <a:lnTo>
                        <a:pt x="2827" y="2411"/>
                      </a:lnTo>
                      <a:lnTo>
                        <a:pt x="2818" y="2401"/>
                      </a:lnTo>
                      <a:lnTo>
                        <a:pt x="2813" y="2400"/>
                      </a:lnTo>
                      <a:lnTo>
                        <a:pt x="2809" y="2400"/>
                      </a:lnTo>
                      <a:lnTo>
                        <a:pt x="2806" y="2402"/>
                      </a:lnTo>
                      <a:lnTo>
                        <a:pt x="2804" y="2406"/>
                      </a:lnTo>
                      <a:lnTo>
                        <a:pt x="2802" y="2411"/>
                      </a:lnTo>
                      <a:lnTo>
                        <a:pt x="2802" y="2416"/>
                      </a:lnTo>
                      <a:lnTo>
                        <a:pt x="2800" y="2422"/>
                      </a:lnTo>
                      <a:lnTo>
                        <a:pt x="2800" y="2429"/>
                      </a:lnTo>
                      <a:lnTo>
                        <a:pt x="2800" y="2443"/>
                      </a:lnTo>
                      <a:lnTo>
                        <a:pt x="2800" y="2456"/>
                      </a:lnTo>
                      <a:lnTo>
                        <a:pt x="2800" y="2462"/>
                      </a:lnTo>
                      <a:lnTo>
                        <a:pt x="2799" y="2468"/>
                      </a:lnTo>
                      <a:lnTo>
                        <a:pt x="2797" y="2472"/>
                      </a:lnTo>
                      <a:lnTo>
                        <a:pt x="2795" y="2475"/>
                      </a:lnTo>
                      <a:lnTo>
                        <a:pt x="2789" y="2480"/>
                      </a:lnTo>
                      <a:lnTo>
                        <a:pt x="2781" y="2482"/>
                      </a:lnTo>
                      <a:lnTo>
                        <a:pt x="2776" y="2484"/>
                      </a:lnTo>
                      <a:lnTo>
                        <a:pt x="2769" y="2484"/>
                      </a:lnTo>
                      <a:lnTo>
                        <a:pt x="2763" y="2483"/>
                      </a:lnTo>
                      <a:lnTo>
                        <a:pt x="2756" y="2481"/>
                      </a:lnTo>
                      <a:lnTo>
                        <a:pt x="2750" y="2477"/>
                      </a:lnTo>
                      <a:lnTo>
                        <a:pt x="2743" y="2473"/>
                      </a:lnTo>
                      <a:lnTo>
                        <a:pt x="2740" y="2471"/>
                      </a:lnTo>
                      <a:lnTo>
                        <a:pt x="2735" y="2470"/>
                      </a:lnTo>
                      <a:lnTo>
                        <a:pt x="2729" y="2469"/>
                      </a:lnTo>
                      <a:lnTo>
                        <a:pt x="2723" y="2469"/>
                      </a:lnTo>
                      <a:lnTo>
                        <a:pt x="2717" y="2470"/>
                      </a:lnTo>
                      <a:lnTo>
                        <a:pt x="2714" y="2472"/>
                      </a:lnTo>
                      <a:lnTo>
                        <a:pt x="2712" y="2474"/>
                      </a:lnTo>
                      <a:lnTo>
                        <a:pt x="2711" y="2475"/>
                      </a:lnTo>
                      <a:lnTo>
                        <a:pt x="2711" y="2479"/>
                      </a:lnTo>
                      <a:lnTo>
                        <a:pt x="2711" y="2481"/>
                      </a:lnTo>
                      <a:lnTo>
                        <a:pt x="2712" y="2484"/>
                      </a:lnTo>
                      <a:lnTo>
                        <a:pt x="2714" y="2488"/>
                      </a:lnTo>
                      <a:lnTo>
                        <a:pt x="2717" y="2492"/>
                      </a:lnTo>
                      <a:lnTo>
                        <a:pt x="2720" y="2496"/>
                      </a:lnTo>
                      <a:lnTo>
                        <a:pt x="2729" y="2504"/>
                      </a:lnTo>
                      <a:lnTo>
                        <a:pt x="2738" y="2513"/>
                      </a:lnTo>
                      <a:lnTo>
                        <a:pt x="2745" y="2521"/>
                      </a:lnTo>
                      <a:lnTo>
                        <a:pt x="2751" y="2528"/>
                      </a:lnTo>
                      <a:lnTo>
                        <a:pt x="2752" y="2533"/>
                      </a:lnTo>
                      <a:lnTo>
                        <a:pt x="2752" y="2536"/>
                      </a:lnTo>
                      <a:lnTo>
                        <a:pt x="2751" y="2538"/>
                      </a:lnTo>
                      <a:lnTo>
                        <a:pt x="2747" y="2540"/>
                      </a:lnTo>
                      <a:lnTo>
                        <a:pt x="2743" y="2542"/>
                      </a:lnTo>
                      <a:lnTo>
                        <a:pt x="2740" y="2542"/>
                      </a:lnTo>
                      <a:lnTo>
                        <a:pt x="2737" y="2542"/>
                      </a:lnTo>
                      <a:lnTo>
                        <a:pt x="2735" y="2540"/>
                      </a:lnTo>
                      <a:lnTo>
                        <a:pt x="2730" y="2536"/>
                      </a:lnTo>
                      <a:lnTo>
                        <a:pt x="2726" y="2528"/>
                      </a:lnTo>
                      <a:lnTo>
                        <a:pt x="2722" y="2521"/>
                      </a:lnTo>
                      <a:lnTo>
                        <a:pt x="2718" y="2514"/>
                      </a:lnTo>
                      <a:lnTo>
                        <a:pt x="2716" y="2512"/>
                      </a:lnTo>
                      <a:lnTo>
                        <a:pt x="2714" y="2510"/>
                      </a:lnTo>
                      <a:lnTo>
                        <a:pt x="2712" y="2508"/>
                      </a:lnTo>
                      <a:lnTo>
                        <a:pt x="2709" y="2508"/>
                      </a:lnTo>
                      <a:lnTo>
                        <a:pt x="2705" y="2509"/>
                      </a:lnTo>
                      <a:lnTo>
                        <a:pt x="2702" y="2511"/>
                      </a:lnTo>
                      <a:lnTo>
                        <a:pt x="2701" y="2514"/>
                      </a:lnTo>
                      <a:lnTo>
                        <a:pt x="2700" y="2519"/>
                      </a:lnTo>
                      <a:lnTo>
                        <a:pt x="2700" y="2527"/>
                      </a:lnTo>
                      <a:lnTo>
                        <a:pt x="2702" y="2534"/>
                      </a:lnTo>
                      <a:lnTo>
                        <a:pt x="2705" y="2541"/>
                      </a:lnTo>
                      <a:lnTo>
                        <a:pt x="2708" y="2547"/>
                      </a:lnTo>
                      <a:lnTo>
                        <a:pt x="2709" y="2551"/>
                      </a:lnTo>
                      <a:lnTo>
                        <a:pt x="2708" y="2553"/>
                      </a:lnTo>
                      <a:lnTo>
                        <a:pt x="2705" y="2555"/>
                      </a:lnTo>
                      <a:lnTo>
                        <a:pt x="2703" y="2555"/>
                      </a:lnTo>
                      <a:lnTo>
                        <a:pt x="2700" y="2555"/>
                      </a:lnTo>
                      <a:lnTo>
                        <a:pt x="2696" y="2554"/>
                      </a:lnTo>
                      <a:lnTo>
                        <a:pt x="2687" y="2551"/>
                      </a:lnTo>
                      <a:lnTo>
                        <a:pt x="2676" y="2549"/>
                      </a:lnTo>
                      <a:lnTo>
                        <a:pt x="2672" y="2549"/>
                      </a:lnTo>
                      <a:lnTo>
                        <a:pt x="2666" y="2549"/>
                      </a:lnTo>
                      <a:lnTo>
                        <a:pt x="2662" y="2550"/>
                      </a:lnTo>
                      <a:lnTo>
                        <a:pt x="2659" y="2552"/>
                      </a:lnTo>
                      <a:lnTo>
                        <a:pt x="2654" y="2556"/>
                      </a:lnTo>
                      <a:lnTo>
                        <a:pt x="2650" y="2562"/>
                      </a:lnTo>
                      <a:lnTo>
                        <a:pt x="2647" y="2568"/>
                      </a:lnTo>
                      <a:lnTo>
                        <a:pt x="2645" y="2575"/>
                      </a:lnTo>
                      <a:lnTo>
                        <a:pt x="2641" y="2589"/>
                      </a:lnTo>
                      <a:lnTo>
                        <a:pt x="2637" y="2601"/>
                      </a:lnTo>
                      <a:lnTo>
                        <a:pt x="2636" y="2606"/>
                      </a:lnTo>
                      <a:lnTo>
                        <a:pt x="2634" y="2610"/>
                      </a:lnTo>
                      <a:lnTo>
                        <a:pt x="2631" y="2614"/>
                      </a:lnTo>
                      <a:lnTo>
                        <a:pt x="2629" y="2615"/>
                      </a:lnTo>
                      <a:lnTo>
                        <a:pt x="2624" y="2615"/>
                      </a:lnTo>
                      <a:lnTo>
                        <a:pt x="2620" y="2612"/>
                      </a:lnTo>
                      <a:lnTo>
                        <a:pt x="2615" y="2609"/>
                      </a:lnTo>
                      <a:lnTo>
                        <a:pt x="2608" y="2603"/>
                      </a:lnTo>
                      <a:lnTo>
                        <a:pt x="2598" y="2593"/>
                      </a:lnTo>
                      <a:lnTo>
                        <a:pt x="2583" y="2581"/>
                      </a:lnTo>
                      <a:lnTo>
                        <a:pt x="2580" y="2579"/>
                      </a:lnTo>
                      <a:lnTo>
                        <a:pt x="2577" y="2578"/>
                      </a:lnTo>
                      <a:lnTo>
                        <a:pt x="2574" y="2577"/>
                      </a:lnTo>
                      <a:lnTo>
                        <a:pt x="2571" y="2578"/>
                      </a:lnTo>
                      <a:lnTo>
                        <a:pt x="2570" y="2580"/>
                      </a:lnTo>
                      <a:lnTo>
                        <a:pt x="2569" y="2583"/>
                      </a:lnTo>
                      <a:lnTo>
                        <a:pt x="2569" y="2589"/>
                      </a:lnTo>
                      <a:lnTo>
                        <a:pt x="2570" y="2596"/>
                      </a:lnTo>
                      <a:lnTo>
                        <a:pt x="2571" y="2600"/>
                      </a:lnTo>
                      <a:lnTo>
                        <a:pt x="2574" y="2603"/>
                      </a:lnTo>
                      <a:lnTo>
                        <a:pt x="2577" y="2606"/>
                      </a:lnTo>
                      <a:lnTo>
                        <a:pt x="2581" y="2610"/>
                      </a:lnTo>
                      <a:lnTo>
                        <a:pt x="2584" y="2614"/>
                      </a:lnTo>
                      <a:lnTo>
                        <a:pt x="2587" y="2616"/>
                      </a:lnTo>
                      <a:lnTo>
                        <a:pt x="2588" y="2619"/>
                      </a:lnTo>
                      <a:lnTo>
                        <a:pt x="2587" y="2622"/>
                      </a:lnTo>
                      <a:lnTo>
                        <a:pt x="2584" y="2624"/>
                      </a:lnTo>
                      <a:lnTo>
                        <a:pt x="2581" y="2625"/>
                      </a:lnTo>
                      <a:lnTo>
                        <a:pt x="2578" y="2625"/>
                      </a:lnTo>
                      <a:lnTo>
                        <a:pt x="2574" y="2625"/>
                      </a:lnTo>
                      <a:lnTo>
                        <a:pt x="2565" y="2624"/>
                      </a:lnTo>
                      <a:lnTo>
                        <a:pt x="2558" y="2623"/>
                      </a:lnTo>
                      <a:lnTo>
                        <a:pt x="2549" y="2621"/>
                      </a:lnTo>
                      <a:lnTo>
                        <a:pt x="2540" y="2622"/>
                      </a:lnTo>
                      <a:lnTo>
                        <a:pt x="2534" y="2623"/>
                      </a:lnTo>
                      <a:lnTo>
                        <a:pt x="2526" y="2624"/>
                      </a:lnTo>
                      <a:lnTo>
                        <a:pt x="2520" y="2625"/>
                      </a:lnTo>
                      <a:lnTo>
                        <a:pt x="2513" y="2624"/>
                      </a:lnTo>
                      <a:lnTo>
                        <a:pt x="2510" y="2623"/>
                      </a:lnTo>
                      <a:lnTo>
                        <a:pt x="2507" y="2621"/>
                      </a:lnTo>
                      <a:lnTo>
                        <a:pt x="2502" y="2618"/>
                      </a:lnTo>
                      <a:lnTo>
                        <a:pt x="2499" y="2615"/>
                      </a:lnTo>
                      <a:lnTo>
                        <a:pt x="2492" y="2606"/>
                      </a:lnTo>
                      <a:lnTo>
                        <a:pt x="2485" y="2600"/>
                      </a:lnTo>
                      <a:lnTo>
                        <a:pt x="2480" y="2595"/>
                      </a:lnTo>
                      <a:lnTo>
                        <a:pt x="2475" y="2592"/>
                      </a:lnTo>
                      <a:lnTo>
                        <a:pt x="2471" y="2590"/>
                      </a:lnTo>
                      <a:lnTo>
                        <a:pt x="2469" y="2589"/>
                      </a:lnTo>
                      <a:lnTo>
                        <a:pt x="2467" y="2590"/>
                      </a:lnTo>
                      <a:lnTo>
                        <a:pt x="2466" y="2591"/>
                      </a:lnTo>
                      <a:lnTo>
                        <a:pt x="2465" y="2593"/>
                      </a:lnTo>
                      <a:lnTo>
                        <a:pt x="2466" y="2596"/>
                      </a:lnTo>
                      <a:lnTo>
                        <a:pt x="2467" y="2601"/>
                      </a:lnTo>
                      <a:lnTo>
                        <a:pt x="2469" y="2606"/>
                      </a:lnTo>
                      <a:lnTo>
                        <a:pt x="2476" y="2617"/>
                      </a:lnTo>
                      <a:lnTo>
                        <a:pt x="2488" y="2630"/>
                      </a:lnTo>
                      <a:lnTo>
                        <a:pt x="2488" y="2632"/>
                      </a:lnTo>
                      <a:lnTo>
                        <a:pt x="2482" y="2634"/>
                      </a:lnTo>
                      <a:lnTo>
                        <a:pt x="2472" y="2635"/>
                      </a:lnTo>
                      <a:lnTo>
                        <a:pt x="2462" y="2635"/>
                      </a:lnTo>
                      <a:lnTo>
                        <a:pt x="2450" y="2634"/>
                      </a:lnTo>
                      <a:lnTo>
                        <a:pt x="2440" y="2633"/>
                      </a:lnTo>
                      <a:lnTo>
                        <a:pt x="2429" y="2631"/>
                      </a:lnTo>
                      <a:lnTo>
                        <a:pt x="2420" y="2628"/>
                      </a:lnTo>
                      <a:lnTo>
                        <a:pt x="2413" y="2624"/>
                      </a:lnTo>
                      <a:lnTo>
                        <a:pt x="2406" y="2620"/>
                      </a:lnTo>
                      <a:lnTo>
                        <a:pt x="2400" y="2618"/>
                      </a:lnTo>
                      <a:lnTo>
                        <a:pt x="2394" y="2617"/>
                      </a:lnTo>
                      <a:lnTo>
                        <a:pt x="2389" y="2616"/>
                      </a:lnTo>
                      <a:lnTo>
                        <a:pt x="2385" y="2616"/>
                      </a:lnTo>
                      <a:lnTo>
                        <a:pt x="2381" y="2618"/>
                      </a:lnTo>
                      <a:lnTo>
                        <a:pt x="2379" y="2619"/>
                      </a:lnTo>
                      <a:lnTo>
                        <a:pt x="2376" y="2622"/>
                      </a:lnTo>
                      <a:lnTo>
                        <a:pt x="2368" y="2639"/>
                      </a:lnTo>
                      <a:lnTo>
                        <a:pt x="2360" y="2662"/>
                      </a:lnTo>
                      <a:lnTo>
                        <a:pt x="2357" y="2668"/>
                      </a:lnTo>
                      <a:lnTo>
                        <a:pt x="2352" y="2672"/>
                      </a:lnTo>
                      <a:lnTo>
                        <a:pt x="2348" y="2676"/>
                      </a:lnTo>
                      <a:lnTo>
                        <a:pt x="2344" y="2679"/>
                      </a:lnTo>
                      <a:lnTo>
                        <a:pt x="2338" y="2682"/>
                      </a:lnTo>
                      <a:lnTo>
                        <a:pt x="2333" y="2684"/>
                      </a:lnTo>
                      <a:lnTo>
                        <a:pt x="2327" y="2685"/>
                      </a:lnTo>
                      <a:lnTo>
                        <a:pt x="2321" y="2684"/>
                      </a:lnTo>
                      <a:lnTo>
                        <a:pt x="2315" y="2682"/>
                      </a:lnTo>
                      <a:lnTo>
                        <a:pt x="2312" y="2678"/>
                      </a:lnTo>
                      <a:lnTo>
                        <a:pt x="2309" y="2673"/>
                      </a:lnTo>
                      <a:lnTo>
                        <a:pt x="2306" y="2668"/>
                      </a:lnTo>
                      <a:lnTo>
                        <a:pt x="2304" y="2662"/>
                      </a:lnTo>
                      <a:lnTo>
                        <a:pt x="2300" y="2658"/>
                      </a:lnTo>
                      <a:lnTo>
                        <a:pt x="2298" y="2657"/>
                      </a:lnTo>
                      <a:lnTo>
                        <a:pt x="2297" y="2656"/>
                      </a:lnTo>
                      <a:lnTo>
                        <a:pt x="2294" y="2655"/>
                      </a:lnTo>
                      <a:lnTo>
                        <a:pt x="2292" y="2655"/>
                      </a:lnTo>
                      <a:lnTo>
                        <a:pt x="2287" y="2656"/>
                      </a:lnTo>
                      <a:lnTo>
                        <a:pt x="2284" y="2658"/>
                      </a:lnTo>
                      <a:lnTo>
                        <a:pt x="2282" y="2661"/>
                      </a:lnTo>
                      <a:lnTo>
                        <a:pt x="2282" y="2665"/>
                      </a:lnTo>
                      <a:lnTo>
                        <a:pt x="2282" y="2670"/>
                      </a:lnTo>
                      <a:lnTo>
                        <a:pt x="2283" y="2675"/>
                      </a:lnTo>
                      <a:lnTo>
                        <a:pt x="2285" y="2681"/>
                      </a:lnTo>
                      <a:lnTo>
                        <a:pt x="2288" y="2686"/>
                      </a:lnTo>
                      <a:lnTo>
                        <a:pt x="2300" y="2706"/>
                      </a:lnTo>
                      <a:lnTo>
                        <a:pt x="2307" y="2718"/>
                      </a:lnTo>
                      <a:lnTo>
                        <a:pt x="2308" y="2723"/>
                      </a:lnTo>
                      <a:lnTo>
                        <a:pt x="2308" y="2726"/>
                      </a:lnTo>
                      <a:lnTo>
                        <a:pt x="2308" y="2728"/>
                      </a:lnTo>
                      <a:lnTo>
                        <a:pt x="2306" y="2729"/>
                      </a:lnTo>
                      <a:lnTo>
                        <a:pt x="2301" y="2728"/>
                      </a:lnTo>
                      <a:lnTo>
                        <a:pt x="2296" y="2725"/>
                      </a:lnTo>
                      <a:lnTo>
                        <a:pt x="2285" y="2715"/>
                      </a:lnTo>
                      <a:lnTo>
                        <a:pt x="2279" y="2709"/>
                      </a:lnTo>
                      <a:lnTo>
                        <a:pt x="2271" y="2702"/>
                      </a:lnTo>
                      <a:lnTo>
                        <a:pt x="2265" y="2699"/>
                      </a:lnTo>
                      <a:lnTo>
                        <a:pt x="2258" y="2698"/>
                      </a:lnTo>
                      <a:lnTo>
                        <a:pt x="2252" y="2699"/>
                      </a:lnTo>
                      <a:lnTo>
                        <a:pt x="2240" y="2705"/>
                      </a:lnTo>
                      <a:lnTo>
                        <a:pt x="2225" y="2714"/>
                      </a:lnTo>
                      <a:lnTo>
                        <a:pt x="2223" y="2716"/>
                      </a:lnTo>
                      <a:lnTo>
                        <a:pt x="2220" y="2716"/>
                      </a:lnTo>
                      <a:lnTo>
                        <a:pt x="2218" y="2716"/>
                      </a:lnTo>
                      <a:lnTo>
                        <a:pt x="2217" y="2716"/>
                      </a:lnTo>
                      <a:lnTo>
                        <a:pt x="2214" y="2713"/>
                      </a:lnTo>
                      <a:lnTo>
                        <a:pt x="2213" y="2709"/>
                      </a:lnTo>
                      <a:lnTo>
                        <a:pt x="2211" y="2697"/>
                      </a:lnTo>
                      <a:lnTo>
                        <a:pt x="2211" y="2682"/>
                      </a:lnTo>
                      <a:lnTo>
                        <a:pt x="2210" y="2668"/>
                      </a:lnTo>
                      <a:lnTo>
                        <a:pt x="2207" y="2657"/>
                      </a:lnTo>
                      <a:lnTo>
                        <a:pt x="2207" y="2656"/>
                      </a:lnTo>
                      <a:lnTo>
                        <a:pt x="2206" y="2655"/>
                      </a:lnTo>
                      <a:lnTo>
                        <a:pt x="2205" y="2654"/>
                      </a:lnTo>
                      <a:lnTo>
                        <a:pt x="2203" y="2654"/>
                      </a:lnTo>
                      <a:lnTo>
                        <a:pt x="2200" y="2656"/>
                      </a:lnTo>
                      <a:lnTo>
                        <a:pt x="2194" y="2660"/>
                      </a:lnTo>
                      <a:lnTo>
                        <a:pt x="2191" y="2666"/>
                      </a:lnTo>
                      <a:lnTo>
                        <a:pt x="2189" y="2673"/>
                      </a:lnTo>
                      <a:lnTo>
                        <a:pt x="2188" y="2679"/>
                      </a:lnTo>
                      <a:lnTo>
                        <a:pt x="2189" y="2687"/>
                      </a:lnTo>
                      <a:lnTo>
                        <a:pt x="2189" y="2695"/>
                      </a:lnTo>
                      <a:lnTo>
                        <a:pt x="2189" y="2702"/>
                      </a:lnTo>
                      <a:lnTo>
                        <a:pt x="2188" y="2710"/>
                      </a:lnTo>
                      <a:lnTo>
                        <a:pt x="2184" y="2716"/>
                      </a:lnTo>
                      <a:lnTo>
                        <a:pt x="2182" y="2719"/>
                      </a:lnTo>
                      <a:lnTo>
                        <a:pt x="2179" y="2723"/>
                      </a:lnTo>
                      <a:lnTo>
                        <a:pt x="2177" y="2724"/>
                      </a:lnTo>
                      <a:lnTo>
                        <a:pt x="2175" y="2725"/>
                      </a:lnTo>
                      <a:lnTo>
                        <a:pt x="2171" y="2725"/>
                      </a:lnTo>
                      <a:lnTo>
                        <a:pt x="2167" y="2723"/>
                      </a:lnTo>
                      <a:lnTo>
                        <a:pt x="2159" y="2716"/>
                      </a:lnTo>
                      <a:lnTo>
                        <a:pt x="2148" y="2710"/>
                      </a:lnTo>
                      <a:lnTo>
                        <a:pt x="2144" y="2709"/>
                      </a:lnTo>
                      <a:lnTo>
                        <a:pt x="2139" y="2709"/>
                      </a:lnTo>
                      <a:lnTo>
                        <a:pt x="2135" y="2710"/>
                      </a:lnTo>
                      <a:lnTo>
                        <a:pt x="2131" y="2711"/>
                      </a:lnTo>
                      <a:lnTo>
                        <a:pt x="2123" y="2716"/>
                      </a:lnTo>
                      <a:lnTo>
                        <a:pt x="2115" y="2724"/>
                      </a:lnTo>
                      <a:lnTo>
                        <a:pt x="2098" y="2740"/>
                      </a:lnTo>
                      <a:lnTo>
                        <a:pt x="2083" y="2753"/>
                      </a:lnTo>
                      <a:lnTo>
                        <a:pt x="2075" y="2754"/>
                      </a:lnTo>
                      <a:lnTo>
                        <a:pt x="2057" y="2755"/>
                      </a:lnTo>
                      <a:lnTo>
                        <a:pt x="2042" y="2757"/>
                      </a:lnTo>
                      <a:lnTo>
                        <a:pt x="2035" y="2757"/>
                      </a:lnTo>
                      <a:lnTo>
                        <a:pt x="2030" y="2755"/>
                      </a:lnTo>
                      <a:lnTo>
                        <a:pt x="2028" y="2752"/>
                      </a:lnTo>
                      <a:lnTo>
                        <a:pt x="2026" y="2750"/>
                      </a:lnTo>
                      <a:lnTo>
                        <a:pt x="2024" y="2746"/>
                      </a:lnTo>
                      <a:lnTo>
                        <a:pt x="2021" y="2739"/>
                      </a:lnTo>
                      <a:lnTo>
                        <a:pt x="2017" y="2732"/>
                      </a:lnTo>
                      <a:lnTo>
                        <a:pt x="2014" y="2728"/>
                      </a:lnTo>
                      <a:lnTo>
                        <a:pt x="2011" y="2726"/>
                      </a:lnTo>
                      <a:lnTo>
                        <a:pt x="2008" y="2726"/>
                      </a:lnTo>
                      <a:lnTo>
                        <a:pt x="2004" y="2728"/>
                      </a:lnTo>
                      <a:lnTo>
                        <a:pt x="1996" y="2736"/>
                      </a:lnTo>
                      <a:lnTo>
                        <a:pt x="1988" y="2745"/>
                      </a:lnTo>
                      <a:lnTo>
                        <a:pt x="1980" y="2756"/>
                      </a:lnTo>
                      <a:lnTo>
                        <a:pt x="1972" y="2763"/>
                      </a:lnTo>
                      <a:lnTo>
                        <a:pt x="1969" y="2765"/>
                      </a:lnTo>
                      <a:lnTo>
                        <a:pt x="1966" y="2766"/>
                      </a:lnTo>
                      <a:lnTo>
                        <a:pt x="1963" y="2764"/>
                      </a:lnTo>
                      <a:lnTo>
                        <a:pt x="1960" y="2759"/>
                      </a:lnTo>
                      <a:lnTo>
                        <a:pt x="1957" y="2750"/>
                      </a:lnTo>
                      <a:lnTo>
                        <a:pt x="1953" y="2736"/>
                      </a:lnTo>
                      <a:lnTo>
                        <a:pt x="1949" y="2729"/>
                      </a:lnTo>
                      <a:lnTo>
                        <a:pt x="1946" y="2724"/>
                      </a:lnTo>
                      <a:lnTo>
                        <a:pt x="1945" y="2722"/>
                      </a:lnTo>
                      <a:lnTo>
                        <a:pt x="1943" y="2720"/>
                      </a:lnTo>
                      <a:lnTo>
                        <a:pt x="1941" y="2719"/>
                      </a:lnTo>
                      <a:lnTo>
                        <a:pt x="1939" y="2719"/>
                      </a:lnTo>
                      <a:lnTo>
                        <a:pt x="1932" y="2722"/>
                      </a:lnTo>
                      <a:lnTo>
                        <a:pt x="1924" y="2725"/>
                      </a:lnTo>
                      <a:lnTo>
                        <a:pt x="1919" y="2730"/>
                      </a:lnTo>
                      <a:lnTo>
                        <a:pt x="1913" y="2733"/>
                      </a:lnTo>
                      <a:lnTo>
                        <a:pt x="1908" y="2735"/>
                      </a:lnTo>
                      <a:lnTo>
                        <a:pt x="1904" y="2735"/>
                      </a:lnTo>
                      <a:lnTo>
                        <a:pt x="1900" y="2732"/>
                      </a:lnTo>
                      <a:lnTo>
                        <a:pt x="1895" y="2730"/>
                      </a:lnTo>
                      <a:lnTo>
                        <a:pt x="1891" y="2726"/>
                      </a:lnTo>
                      <a:lnTo>
                        <a:pt x="1888" y="2723"/>
                      </a:lnTo>
                      <a:lnTo>
                        <a:pt x="1886" y="2718"/>
                      </a:lnTo>
                      <a:lnTo>
                        <a:pt x="1885" y="2714"/>
                      </a:lnTo>
                      <a:lnTo>
                        <a:pt x="1885" y="2708"/>
                      </a:lnTo>
                      <a:lnTo>
                        <a:pt x="1885" y="2701"/>
                      </a:lnTo>
                      <a:lnTo>
                        <a:pt x="1883" y="2695"/>
                      </a:lnTo>
                      <a:lnTo>
                        <a:pt x="1881" y="2688"/>
                      </a:lnTo>
                      <a:lnTo>
                        <a:pt x="1878" y="2683"/>
                      </a:lnTo>
                      <a:lnTo>
                        <a:pt x="1874" y="2678"/>
                      </a:lnTo>
                      <a:lnTo>
                        <a:pt x="1872" y="2676"/>
                      </a:lnTo>
                      <a:lnTo>
                        <a:pt x="1868" y="2675"/>
                      </a:lnTo>
                      <a:lnTo>
                        <a:pt x="1864" y="2675"/>
                      </a:lnTo>
                      <a:lnTo>
                        <a:pt x="1860" y="2675"/>
                      </a:lnTo>
                      <a:lnTo>
                        <a:pt x="1855" y="2675"/>
                      </a:lnTo>
                      <a:lnTo>
                        <a:pt x="1851" y="2676"/>
                      </a:lnTo>
                      <a:lnTo>
                        <a:pt x="1849" y="2678"/>
                      </a:lnTo>
                      <a:lnTo>
                        <a:pt x="1847" y="2681"/>
                      </a:lnTo>
                      <a:lnTo>
                        <a:pt x="1845" y="2684"/>
                      </a:lnTo>
                      <a:lnTo>
                        <a:pt x="1845" y="2687"/>
                      </a:lnTo>
                      <a:lnTo>
                        <a:pt x="1843" y="2691"/>
                      </a:lnTo>
                      <a:lnTo>
                        <a:pt x="1843" y="2695"/>
                      </a:lnTo>
                      <a:lnTo>
                        <a:pt x="1847" y="2712"/>
                      </a:lnTo>
                      <a:lnTo>
                        <a:pt x="1849" y="2727"/>
                      </a:lnTo>
                      <a:lnTo>
                        <a:pt x="1849" y="2731"/>
                      </a:lnTo>
                      <a:lnTo>
                        <a:pt x="1848" y="2736"/>
                      </a:lnTo>
                      <a:lnTo>
                        <a:pt x="1846" y="2741"/>
                      </a:lnTo>
                      <a:lnTo>
                        <a:pt x="1842" y="2745"/>
                      </a:lnTo>
                      <a:lnTo>
                        <a:pt x="1839" y="2749"/>
                      </a:lnTo>
                      <a:lnTo>
                        <a:pt x="1835" y="2751"/>
                      </a:lnTo>
                      <a:lnTo>
                        <a:pt x="1833" y="2751"/>
                      </a:lnTo>
                      <a:lnTo>
                        <a:pt x="1830" y="2751"/>
                      </a:lnTo>
                      <a:lnTo>
                        <a:pt x="1828" y="2750"/>
                      </a:lnTo>
                      <a:lnTo>
                        <a:pt x="1826" y="2749"/>
                      </a:lnTo>
                      <a:lnTo>
                        <a:pt x="1824" y="2746"/>
                      </a:lnTo>
                      <a:lnTo>
                        <a:pt x="1823" y="2744"/>
                      </a:lnTo>
                      <a:lnTo>
                        <a:pt x="1822" y="2741"/>
                      </a:lnTo>
                      <a:lnTo>
                        <a:pt x="1822" y="2738"/>
                      </a:lnTo>
                      <a:lnTo>
                        <a:pt x="1823" y="2731"/>
                      </a:lnTo>
                      <a:lnTo>
                        <a:pt x="1825" y="2724"/>
                      </a:lnTo>
                      <a:lnTo>
                        <a:pt x="1828" y="2715"/>
                      </a:lnTo>
                      <a:lnTo>
                        <a:pt x="1830" y="2706"/>
                      </a:lnTo>
                      <a:lnTo>
                        <a:pt x="1832" y="2699"/>
                      </a:lnTo>
                      <a:lnTo>
                        <a:pt x="1833" y="2692"/>
                      </a:lnTo>
                      <a:lnTo>
                        <a:pt x="1830" y="2687"/>
                      </a:lnTo>
                      <a:lnTo>
                        <a:pt x="1829" y="2684"/>
                      </a:lnTo>
                      <a:lnTo>
                        <a:pt x="1826" y="2682"/>
                      </a:lnTo>
                      <a:lnTo>
                        <a:pt x="1823" y="2682"/>
                      </a:lnTo>
                      <a:lnTo>
                        <a:pt x="1820" y="2683"/>
                      </a:lnTo>
                      <a:lnTo>
                        <a:pt x="1815" y="2685"/>
                      </a:lnTo>
                      <a:lnTo>
                        <a:pt x="1811" y="2688"/>
                      </a:lnTo>
                      <a:lnTo>
                        <a:pt x="1807" y="2691"/>
                      </a:lnTo>
                      <a:lnTo>
                        <a:pt x="1789" y="2709"/>
                      </a:lnTo>
                      <a:lnTo>
                        <a:pt x="1780" y="2719"/>
                      </a:lnTo>
                      <a:lnTo>
                        <a:pt x="1773" y="2726"/>
                      </a:lnTo>
                      <a:lnTo>
                        <a:pt x="1768" y="2730"/>
                      </a:lnTo>
                      <a:lnTo>
                        <a:pt x="1762" y="2732"/>
                      </a:lnTo>
                      <a:lnTo>
                        <a:pt x="1757" y="2733"/>
                      </a:lnTo>
                      <a:lnTo>
                        <a:pt x="1753" y="2733"/>
                      </a:lnTo>
                      <a:lnTo>
                        <a:pt x="1749" y="2733"/>
                      </a:lnTo>
                      <a:lnTo>
                        <a:pt x="1745" y="2731"/>
                      </a:lnTo>
                      <a:lnTo>
                        <a:pt x="1742" y="2730"/>
                      </a:lnTo>
                      <a:lnTo>
                        <a:pt x="1735" y="2726"/>
                      </a:lnTo>
                      <a:lnTo>
                        <a:pt x="1730" y="2724"/>
                      </a:lnTo>
                      <a:lnTo>
                        <a:pt x="1727" y="2724"/>
                      </a:lnTo>
                      <a:lnTo>
                        <a:pt x="1722" y="2726"/>
                      </a:lnTo>
                      <a:lnTo>
                        <a:pt x="1719" y="2728"/>
                      </a:lnTo>
                      <a:lnTo>
                        <a:pt x="1715" y="2732"/>
                      </a:lnTo>
                      <a:lnTo>
                        <a:pt x="1713" y="2736"/>
                      </a:lnTo>
                      <a:lnTo>
                        <a:pt x="1710" y="2737"/>
                      </a:lnTo>
                      <a:lnTo>
                        <a:pt x="1707" y="2738"/>
                      </a:lnTo>
                      <a:lnTo>
                        <a:pt x="1705" y="2739"/>
                      </a:lnTo>
                      <a:lnTo>
                        <a:pt x="1700" y="2737"/>
                      </a:lnTo>
                      <a:lnTo>
                        <a:pt x="1695" y="2733"/>
                      </a:lnTo>
                      <a:lnTo>
                        <a:pt x="1686" y="2722"/>
                      </a:lnTo>
                      <a:lnTo>
                        <a:pt x="1677" y="2706"/>
                      </a:lnTo>
                      <a:lnTo>
                        <a:pt x="1673" y="2700"/>
                      </a:lnTo>
                      <a:lnTo>
                        <a:pt x="1668" y="2693"/>
                      </a:lnTo>
                      <a:lnTo>
                        <a:pt x="1664" y="2689"/>
                      </a:lnTo>
                      <a:lnTo>
                        <a:pt x="1660" y="2687"/>
                      </a:lnTo>
                      <a:lnTo>
                        <a:pt x="1658" y="2687"/>
                      </a:lnTo>
                      <a:lnTo>
                        <a:pt x="1656" y="2688"/>
                      </a:lnTo>
                      <a:lnTo>
                        <a:pt x="1652" y="2689"/>
                      </a:lnTo>
                      <a:lnTo>
                        <a:pt x="1650" y="2691"/>
                      </a:lnTo>
                      <a:lnTo>
                        <a:pt x="1646" y="2699"/>
                      </a:lnTo>
                      <a:lnTo>
                        <a:pt x="1640" y="2711"/>
                      </a:lnTo>
                      <a:lnTo>
                        <a:pt x="1634" y="2730"/>
                      </a:lnTo>
                      <a:lnTo>
                        <a:pt x="1629" y="2743"/>
                      </a:lnTo>
                      <a:lnTo>
                        <a:pt x="1626" y="2744"/>
                      </a:lnTo>
                      <a:lnTo>
                        <a:pt x="1625" y="2745"/>
                      </a:lnTo>
                      <a:lnTo>
                        <a:pt x="1623" y="2745"/>
                      </a:lnTo>
                      <a:lnTo>
                        <a:pt x="1621" y="2744"/>
                      </a:lnTo>
                      <a:lnTo>
                        <a:pt x="1614" y="2739"/>
                      </a:lnTo>
                      <a:lnTo>
                        <a:pt x="1607" y="2729"/>
                      </a:lnTo>
                      <a:lnTo>
                        <a:pt x="1605" y="2727"/>
                      </a:lnTo>
                      <a:lnTo>
                        <a:pt x="1602" y="2725"/>
                      </a:lnTo>
                      <a:lnTo>
                        <a:pt x="1598" y="2723"/>
                      </a:lnTo>
                      <a:lnTo>
                        <a:pt x="1594" y="2722"/>
                      </a:lnTo>
                      <a:lnTo>
                        <a:pt x="1585" y="2719"/>
                      </a:lnTo>
                      <a:lnTo>
                        <a:pt x="1576" y="2719"/>
                      </a:lnTo>
                      <a:lnTo>
                        <a:pt x="1566" y="2720"/>
                      </a:lnTo>
                      <a:lnTo>
                        <a:pt x="1557" y="2723"/>
                      </a:lnTo>
                      <a:lnTo>
                        <a:pt x="1553" y="2725"/>
                      </a:lnTo>
                      <a:lnTo>
                        <a:pt x="1550" y="2727"/>
                      </a:lnTo>
                      <a:lnTo>
                        <a:pt x="1546" y="2729"/>
                      </a:lnTo>
                      <a:lnTo>
                        <a:pt x="1544" y="2732"/>
                      </a:lnTo>
                      <a:lnTo>
                        <a:pt x="1540" y="2739"/>
                      </a:lnTo>
                      <a:lnTo>
                        <a:pt x="1537" y="2745"/>
                      </a:lnTo>
                      <a:lnTo>
                        <a:pt x="1535" y="2751"/>
                      </a:lnTo>
                      <a:lnTo>
                        <a:pt x="1533" y="2756"/>
                      </a:lnTo>
                      <a:lnTo>
                        <a:pt x="1532" y="2767"/>
                      </a:lnTo>
                      <a:lnTo>
                        <a:pt x="1533" y="2776"/>
                      </a:lnTo>
                      <a:lnTo>
                        <a:pt x="1536" y="2785"/>
                      </a:lnTo>
                      <a:lnTo>
                        <a:pt x="1537" y="2794"/>
                      </a:lnTo>
                      <a:lnTo>
                        <a:pt x="1537" y="2798"/>
                      </a:lnTo>
                      <a:lnTo>
                        <a:pt x="1537" y="2804"/>
                      </a:lnTo>
                      <a:lnTo>
                        <a:pt x="1537" y="2808"/>
                      </a:lnTo>
                      <a:lnTo>
                        <a:pt x="1535" y="2813"/>
                      </a:lnTo>
                      <a:lnTo>
                        <a:pt x="1532" y="2820"/>
                      </a:lnTo>
                      <a:lnTo>
                        <a:pt x="1529" y="2824"/>
                      </a:lnTo>
                      <a:lnTo>
                        <a:pt x="1527" y="2827"/>
                      </a:lnTo>
                      <a:lnTo>
                        <a:pt x="1524" y="2828"/>
                      </a:lnTo>
                      <a:lnTo>
                        <a:pt x="1522" y="2828"/>
                      </a:lnTo>
                      <a:lnTo>
                        <a:pt x="1518" y="2826"/>
                      </a:lnTo>
                      <a:lnTo>
                        <a:pt x="1516" y="2822"/>
                      </a:lnTo>
                      <a:lnTo>
                        <a:pt x="1513" y="2818"/>
                      </a:lnTo>
                      <a:lnTo>
                        <a:pt x="1510" y="2812"/>
                      </a:lnTo>
                      <a:lnTo>
                        <a:pt x="1505" y="2809"/>
                      </a:lnTo>
                      <a:lnTo>
                        <a:pt x="1502" y="2808"/>
                      </a:lnTo>
                      <a:lnTo>
                        <a:pt x="1499" y="2810"/>
                      </a:lnTo>
                      <a:lnTo>
                        <a:pt x="1492" y="2817"/>
                      </a:lnTo>
                      <a:lnTo>
                        <a:pt x="1486" y="2825"/>
                      </a:lnTo>
                      <a:lnTo>
                        <a:pt x="1482" y="2828"/>
                      </a:lnTo>
                      <a:lnTo>
                        <a:pt x="1477" y="2831"/>
                      </a:lnTo>
                      <a:lnTo>
                        <a:pt x="1473" y="2831"/>
                      </a:lnTo>
                      <a:lnTo>
                        <a:pt x="1470" y="2831"/>
                      </a:lnTo>
                      <a:lnTo>
                        <a:pt x="1462" y="2827"/>
                      </a:lnTo>
                      <a:lnTo>
                        <a:pt x="1456" y="2824"/>
                      </a:lnTo>
                      <a:lnTo>
                        <a:pt x="1451" y="2822"/>
                      </a:lnTo>
                      <a:lnTo>
                        <a:pt x="1448" y="2821"/>
                      </a:lnTo>
                      <a:lnTo>
                        <a:pt x="1445" y="2821"/>
                      </a:lnTo>
                      <a:lnTo>
                        <a:pt x="1443" y="2822"/>
                      </a:lnTo>
                      <a:lnTo>
                        <a:pt x="1440" y="2824"/>
                      </a:lnTo>
                      <a:lnTo>
                        <a:pt x="1436" y="2827"/>
                      </a:lnTo>
                      <a:lnTo>
                        <a:pt x="1433" y="2833"/>
                      </a:lnTo>
                      <a:lnTo>
                        <a:pt x="1430" y="2841"/>
                      </a:lnTo>
                      <a:lnTo>
                        <a:pt x="1428" y="2849"/>
                      </a:lnTo>
                      <a:lnTo>
                        <a:pt x="1424" y="2854"/>
                      </a:lnTo>
                      <a:lnTo>
                        <a:pt x="1421" y="2858"/>
                      </a:lnTo>
                      <a:lnTo>
                        <a:pt x="1419" y="2858"/>
                      </a:lnTo>
                      <a:lnTo>
                        <a:pt x="1417" y="2857"/>
                      </a:lnTo>
                      <a:lnTo>
                        <a:pt x="1415" y="2854"/>
                      </a:lnTo>
                      <a:lnTo>
                        <a:pt x="1413" y="2850"/>
                      </a:lnTo>
                      <a:lnTo>
                        <a:pt x="1410" y="2845"/>
                      </a:lnTo>
                      <a:lnTo>
                        <a:pt x="1406" y="2834"/>
                      </a:lnTo>
                      <a:lnTo>
                        <a:pt x="1402" y="2822"/>
                      </a:lnTo>
                      <a:lnTo>
                        <a:pt x="1400" y="2817"/>
                      </a:lnTo>
                      <a:lnTo>
                        <a:pt x="1396" y="2812"/>
                      </a:lnTo>
                      <a:lnTo>
                        <a:pt x="1394" y="2810"/>
                      </a:lnTo>
                      <a:lnTo>
                        <a:pt x="1392" y="2808"/>
                      </a:lnTo>
                      <a:lnTo>
                        <a:pt x="1386" y="2807"/>
                      </a:lnTo>
                      <a:lnTo>
                        <a:pt x="1380" y="2808"/>
                      </a:lnTo>
                      <a:lnTo>
                        <a:pt x="1377" y="2809"/>
                      </a:lnTo>
                      <a:lnTo>
                        <a:pt x="1375" y="2811"/>
                      </a:lnTo>
                      <a:lnTo>
                        <a:pt x="1374" y="2814"/>
                      </a:lnTo>
                      <a:lnTo>
                        <a:pt x="1375" y="2819"/>
                      </a:lnTo>
                      <a:lnTo>
                        <a:pt x="1376" y="2823"/>
                      </a:lnTo>
                      <a:lnTo>
                        <a:pt x="1377" y="2827"/>
                      </a:lnTo>
                      <a:lnTo>
                        <a:pt x="1387" y="2845"/>
                      </a:lnTo>
                      <a:lnTo>
                        <a:pt x="1392" y="2854"/>
                      </a:lnTo>
                      <a:lnTo>
                        <a:pt x="1393" y="2860"/>
                      </a:lnTo>
                      <a:lnTo>
                        <a:pt x="1393" y="2864"/>
                      </a:lnTo>
                      <a:lnTo>
                        <a:pt x="1392" y="2867"/>
                      </a:lnTo>
                      <a:lnTo>
                        <a:pt x="1390" y="2870"/>
                      </a:lnTo>
                      <a:lnTo>
                        <a:pt x="1388" y="2871"/>
                      </a:lnTo>
                      <a:lnTo>
                        <a:pt x="1384" y="2871"/>
                      </a:lnTo>
                      <a:lnTo>
                        <a:pt x="1381" y="2870"/>
                      </a:lnTo>
                      <a:lnTo>
                        <a:pt x="1378" y="2868"/>
                      </a:lnTo>
                      <a:lnTo>
                        <a:pt x="1369" y="2863"/>
                      </a:lnTo>
                      <a:lnTo>
                        <a:pt x="1362" y="2858"/>
                      </a:lnTo>
                      <a:lnTo>
                        <a:pt x="1355" y="2852"/>
                      </a:lnTo>
                      <a:lnTo>
                        <a:pt x="1351" y="2848"/>
                      </a:lnTo>
                      <a:lnTo>
                        <a:pt x="1346" y="2841"/>
                      </a:lnTo>
                      <a:lnTo>
                        <a:pt x="1340" y="2838"/>
                      </a:lnTo>
                      <a:lnTo>
                        <a:pt x="1338" y="2837"/>
                      </a:lnTo>
                      <a:lnTo>
                        <a:pt x="1336" y="2837"/>
                      </a:lnTo>
                      <a:lnTo>
                        <a:pt x="1335" y="2837"/>
                      </a:lnTo>
                      <a:lnTo>
                        <a:pt x="1333" y="2838"/>
                      </a:lnTo>
                      <a:lnTo>
                        <a:pt x="1329" y="2841"/>
                      </a:lnTo>
                      <a:lnTo>
                        <a:pt x="1326" y="2847"/>
                      </a:lnTo>
                      <a:lnTo>
                        <a:pt x="1324" y="2853"/>
                      </a:lnTo>
                      <a:lnTo>
                        <a:pt x="1322" y="2860"/>
                      </a:lnTo>
                      <a:lnTo>
                        <a:pt x="1317" y="2874"/>
                      </a:lnTo>
                      <a:lnTo>
                        <a:pt x="1314" y="2887"/>
                      </a:lnTo>
                      <a:lnTo>
                        <a:pt x="1312" y="2891"/>
                      </a:lnTo>
                      <a:lnTo>
                        <a:pt x="1310" y="2894"/>
                      </a:lnTo>
                      <a:lnTo>
                        <a:pt x="1309" y="2895"/>
                      </a:lnTo>
                      <a:lnTo>
                        <a:pt x="1308" y="2895"/>
                      </a:lnTo>
                      <a:lnTo>
                        <a:pt x="1306" y="2895"/>
                      </a:lnTo>
                      <a:lnTo>
                        <a:pt x="1304" y="2894"/>
                      </a:lnTo>
                      <a:lnTo>
                        <a:pt x="1301" y="2891"/>
                      </a:lnTo>
                      <a:lnTo>
                        <a:pt x="1299" y="2889"/>
                      </a:lnTo>
                      <a:lnTo>
                        <a:pt x="1297" y="2886"/>
                      </a:lnTo>
                      <a:lnTo>
                        <a:pt x="1295" y="2882"/>
                      </a:lnTo>
                      <a:lnTo>
                        <a:pt x="1294" y="2875"/>
                      </a:lnTo>
                      <a:lnTo>
                        <a:pt x="1293" y="2868"/>
                      </a:lnTo>
                      <a:lnTo>
                        <a:pt x="1293" y="2861"/>
                      </a:lnTo>
                      <a:lnTo>
                        <a:pt x="1292" y="2854"/>
                      </a:lnTo>
                      <a:lnTo>
                        <a:pt x="1290" y="2848"/>
                      </a:lnTo>
                      <a:lnTo>
                        <a:pt x="1286" y="2841"/>
                      </a:lnTo>
                      <a:lnTo>
                        <a:pt x="1284" y="2839"/>
                      </a:lnTo>
                      <a:lnTo>
                        <a:pt x="1281" y="2839"/>
                      </a:lnTo>
                      <a:lnTo>
                        <a:pt x="1279" y="2840"/>
                      </a:lnTo>
                      <a:lnTo>
                        <a:pt x="1275" y="2843"/>
                      </a:lnTo>
                      <a:lnTo>
                        <a:pt x="1271" y="2849"/>
                      </a:lnTo>
                      <a:lnTo>
                        <a:pt x="1269" y="2855"/>
                      </a:lnTo>
                      <a:lnTo>
                        <a:pt x="1269" y="2861"/>
                      </a:lnTo>
                      <a:lnTo>
                        <a:pt x="1269" y="2866"/>
                      </a:lnTo>
                      <a:lnTo>
                        <a:pt x="1270" y="2872"/>
                      </a:lnTo>
                      <a:lnTo>
                        <a:pt x="1271" y="2877"/>
                      </a:lnTo>
                      <a:lnTo>
                        <a:pt x="1275" y="2888"/>
                      </a:lnTo>
                      <a:lnTo>
                        <a:pt x="1280" y="2898"/>
                      </a:lnTo>
                      <a:lnTo>
                        <a:pt x="1284" y="2908"/>
                      </a:lnTo>
                      <a:lnTo>
                        <a:pt x="1287" y="2918"/>
                      </a:lnTo>
                      <a:lnTo>
                        <a:pt x="1289" y="2926"/>
                      </a:lnTo>
                      <a:lnTo>
                        <a:pt x="1289" y="2931"/>
                      </a:lnTo>
                      <a:lnTo>
                        <a:pt x="1288" y="2933"/>
                      </a:lnTo>
                      <a:lnTo>
                        <a:pt x="1287" y="2934"/>
                      </a:lnTo>
                      <a:lnTo>
                        <a:pt x="1285" y="2933"/>
                      </a:lnTo>
                      <a:lnTo>
                        <a:pt x="1282" y="2932"/>
                      </a:lnTo>
                      <a:lnTo>
                        <a:pt x="1275" y="2926"/>
                      </a:lnTo>
                      <a:lnTo>
                        <a:pt x="1265" y="2914"/>
                      </a:lnTo>
                      <a:lnTo>
                        <a:pt x="1255" y="2898"/>
                      </a:lnTo>
                      <a:lnTo>
                        <a:pt x="1242" y="2876"/>
                      </a:lnTo>
                      <a:lnTo>
                        <a:pt x="1239" y="2872"/>
                      </a:lnTo>
                      <a:lnTo>
                        <a:pt x="1234" y="2868"/>
                      </a:lnTo>
                      <a:lnTo>
                        <a:pt x="1231" y="2865"/>
                      </a:lnTo>
                      <a:lnTo>
                        <a:pt x="1228" y="2864"/>
                      </a:lnTo>
                      <a:lnTo>
                        <a:pt x="1223" y="2864"/>
                      </a:lnTo>
                      <a:lnTo>
                        <a:pt x="1220" y="2865"/>
                      </a:lnTo>
                      <a:lnTo>
                        <a:pt x="1217" y="2870"/>
                      </a:lnTo>
                      <a:lnTo>
                        <a:pt x="1214" y="2875"/>
                      </a:lnTo>
                      <a:lnTo>
                        <a:pt x="1213" y="2879"/>
                      </a:lnTo>
                      <a:lnTo>
                        <a:pt x="1213" y="2884"/>
                      </a:lnTo>
                      <a:lnTo>
                        <a:pt x="1213" y="2888"/>
                      </a:lnTo>
                      <a:lnTo>
                        <a:pt x="1215" y="2893"/>
                      </a:lnTo>
                      <a:lnTo>
                        <a:pt x="1219" y="2904"/>
                      </a:lnTo>
                      <a:lnTo>
                        <a:pt x="1226" y="2916"/>
                      </a:lnTo>
                      <a:lnTo>
                        <a:pt x="1231" y="2929"/>
                      </a:lnTo>
                      <a:lnTo>
                        <a:pt x="1236" y="2942"/>
                      </a:lnTo>
                      <a:lnTo>
                        <a:pt x="1238" y="2948"/>
                      </a:lnTo>
                      <a:lnTo>
                        <a:pt x="1239" y="2955"/>
                      </a:lnTo>
                      <a:lnTo>
                        <a:pt x="1239" y="2961"/>
                      </a:lnTo>
                      <a:lnTo>
                        <a:pt x="1238" y="2968"/>
                      </a:lnTo>
                      <a:lnTo>
                        <a:pt x="1234" y="2976"/>
                      </a:lnTo>
                      <a:lnTo>
                        <a:pt x="1230" y="2983"/>
                      </a:lnTo>
                      <a:lnTo>
                        <a:pt x="1228" y="2985"/>
                      </a:lnTo>
                      <a:lnTo>
                        <a:pt x="1226" y="2986"/>
                      </a:lnTo>
                      <a:lnTo>
                        <a:pt x="1223" y="2987"/>
                      </a:lnTo>
                      <a:lnTo>
                        <a:pt x="1221" y="2987"/>
                      </a:lnTo>
                      <a:lnTo>
                        <a:pt x="1216" y="2986"/>
                      </a:lnTo>
                      <a:lnTo>
                        <a:pt x="1211" y="2984"/>
                      </a:lnTo>
                      <a:lnTo>
                        <a:pt x="1204" y="2981"/>
                      </a:lnTo>
                      <a:lnTo>
                        <a:pt x="1198" y="2975"/>
                      </a:lnTo>
                      <a:lnTo>
                        <a:pt x="1186" y="2966"/>
                      </a:lnTo>
                      <a:lnTo>
                        <a:pt x="1174" y="2956"/>
                      </a:lnTo>
                      <a:lnTo>
                        <a:pt x="1168" y="2952"/>
                      </a:lnTo>
                      <a:lnTo>
                        <a:pt x="1163" y="2948"/>
                      </a:lnTo>
                      <a:lnTo>
                        <a:pt x="1159" y="2947"/>
                      </a:lnTo>
                      <a:lnTo>
                        <a:pt x="1154" y="2947"/>
                      </a:lnTo>
                      <a:lnTo>
                        <a:pt x="1148" y="2951"/>
                      </a:lnTo>
                      <a:lnTo>
                        <a:pt x="1144" y="2953"/>
                      </a:lnTo>
                      <a:lnTo>
                        <a:pt x="1140" y="2955"/>
                      </a:lnTo>
                      <a:lnTo>
                        <a:pt x="1139" y="2958"/>
                      </a:lnTo>
                      <a:lnTo>
                        <a:pt x="1138" y="2961"/>
                      </a:lnTo>
                      <a:lnTo>
                        <a:pt x="1138" y="2963"/>
                      </a:lnTo>
                      <a:lnTo>
                        <a:pt x="1139" y="2967"/>
                      </a:lnTo>
                      <a:lnTo>
                        <a:pt x="1141" y="2970"/>
                      </a:lnTo>
                      <a:lnTo>
                        <a:pt x="1151" y="2981"/>
                      </a:lnTo>
                      <a:lnTo>
                        <a:pt x="1160" y="2990"/>
                      </a:lnTo>
                      <a:lnTo>
                        <a:pt x="1161" y="2995"/>
                      </a:lnTo>
                      <a:lnTo>
                        <a:pt x="1162" y="2998"/>
                      </a:lnTo>
                      <a:lnTo>
                        <a:pt x="1162" y="3001"/>
                      </a:lnTo>
                      <a:lnTo>
                        <a:pt x="1162" y="3005"/>
                      </a:lnTo>
                      <a:lnTo>
                        <a:pt x="1159" y="3010"/>
                      </a:lnTo>
                      <a:lnTo>
                        <a:pt x="1154" y="3014"/>
                      </a:lnTo>
                      <a:lnTo>
                        <a:pt x="1141" y="3022"/>
                      </a:lnTo>
                      <a:lnTo>
                        <a:pt x="1127" y="3030"/>
                      </a:lnTo>
                      <a:lnTo>
                        <a:pt x="1122" y="3035"/>
                      </a:lnTo>
                      <a:lnTo>
                        <a:pt x="1117" y="3037"/>
                      </a:lnTo>
                      <a:lnTo>
                        <a:pt x="1109" y="3039"/>
                      </a:lnTo>
                      <a:lnTo>
                        <a:pt x="1103" y="3038"/>
                      </a:lnTo>
                      <a:lnTo>
                        <a:pt x="1095" y="3037"/>
                      </a:lnTo>
                      <a:lnTo>
                        <a:pt x="1090" y="3034"/>
                      </a:lnTo>
                      <a:lnTo>
                        <a:pt x="1087" y="3032"/>
                      </a:lnTo>
                      <a:lnTo>
                        <a:pt x="1085" y="3028"/>
                      </a:lnTo>
                      <a:lnTo>
                        <a:pt x="1084" y="3025"/>
                      </a:lnTo>
                      <a:lnTo>
                        <a:pt x="1084" y="3022"/>
                      </a:lnTo>
                      <a:lnTo>
                        <a:pt x="1084" y="3012"/>
                      </a:lnTo>
                      <a:lnTo>
                        <a:pt x="1083" y="3002"/>
                      </a:lnTo>
                      <a:lnTo>
                        <a:pt x="1082" y="2999"/>
                      </a:lnTo>
                      <a:lnTo>
                        <a:pt x="1079" y="2996"/>
                      </a:lnTo>
                      <a:lnTo>
                        <a:pt x="1074" y="2994"/>
                      </a:lnTo>
                      <a:lnTo>
                        <a:pt x="1069" y="2995"/>
                      </a:lnTo>
                      <a:lnTo>
                        <a:pt x="1051" y="3005"/>
                      </a:lnTo>
                      <a:lnTo>
                        <a:pt x="1026" y="3022"/>
                      </a:lnTo>
                      <a:lnTo>
                        <a:pt x="1018" y="3025"/>
                      </a:lnTo>
                      <a:lnTo>
                        <a:pt x="1013" y="3028"/>
                      </a:lnTo>
                      <a:lnTo>
                        <a:pt x="1006" y="3030"/>
                      </a:lnTo>
                      <a:lnTo>
                        <a:pt x="1001" y="3033"/>
                      </a:lnTo>
                      <a:lnTo>
                        <a:pt x="996" y="3033"/>
                      </a:lnTo>
                      <a:lnTo>
                        <a:pt x="992" y="3030"/>
                      </a:lnTo>
                      <a:lnTo>
                        <a:pt x="989" y="3028"/>
                      </a:lnTo>
                      <a:lnTo>
                        <a:pt x="987" y="3023"/>
                      </a:lnTo>
                      <a:lnTo>
                        <a:pt x="985" y="3019"/>
                      </a:lnTo>
                      <a:lnTo>
                        <a:pt x="984" y="3015"/>
                      </a:lnTo>
                      <a:lnTo>
                        <a:pt x="982" y="3014"/>
                      </a:lnTo>
                      <a:lnTo>
                        <a:pt x="980" y="3014"/>
                      </a:lnTo>
                      <a:lnTo>
                        <a:pt x="977" y="3016"/>
                      </a:lnTo>
                      <a:lnTo>
                        <a:pt x="974" y="3023"/>
                      </a:lnTo>
                      <a:lnTo>
                        <a:pt x="970" y="3038"/>
                      </a:lnTo>
                      <a:lnTo>
                        <a:pt x="966" y="3047"/>
                      </a:lnTo>
                      <a:lnTo>
                        <a:pt x="961" y="3050"/>
                      </a:lnTo>
                      <a:lnTo>
                        <a:pt x="953" y="3053"/>
                      </a:lnTo>
                      <a:lnTo>
                        <a:pt x="945" y="3055"/>
                      </a:lnTo>
                      <a:lnTo>
                        <a:pt x="938" y="3056"/>
                      </a:lnTo>
                      <a:lnTo>
                        <a:pt x="936" y="3057"/>
                      </a:lnTo>
                      <a:lnTo>
                        <a:pt x="934" y="3059"/>
                      </a:lnTo>
                      <a:lnTo>
                        <a:pt x="934" y="3060"/>
                      </a:lnTo>
                      <a:lnTo>
                        <a:pt x="933" y="3062"/>
                      </a:lnTo>
                      <a:lnTo>
                        <a:pt x="935" y="3065"/>
                      </a:lnTo>
                      <a:lnTo>
                        <a:pt x="937" y="3069"/>
                      </a:lnTo>
                      <a:lnTo>
                        <a:pt x="945" y="3078"/>
                      </a:lnTo>
                      <a:lnTo>
                        <a:pt x="949" y="3083"/>
                      </a:lnTo>
                      <a:lnTo>
                        <a:pt x="959" y="3093"/>
                      </a:lnTo>
                      <a:lnTo>
                        <a:pt x="974" y="3108"/>
                      </a:lnTo>
                      <a:lnTo>
                        <a:pt x="982" y="3116"/>
                      </a:lnTo>
                      <a:lnTo>
                        <a:pt x="988" y="3122"/>
                      </a:lnTo>
                      <a:lnTo>
                        <a:pt x="990" y="3125"/>
                      </a:lnTo>
                      <a:lnTo>
                        <a:pt x="992" y="3129"/>
                      </a:lnTo>
                      <a:lnTo>
                        <a:pt x="993" y="3131"/>
                      </a:lnTo>
                      <a:lnTo>
                        <a:pt x="993" y="3133"/>
                      </a:lnTo>
                      <a:lnTo>
                        <a:pt x="992" y="3134"/>
                      </a:lnTo>
                      <a:lnTo>
                        <a:pt x="990" y="3134"/>
                      </a:lnTo>
                      <a:lnTo>
                        <a:pt x="988" y="3133"/>
                      </a:lnTo>
                      <a:lnTo>
                        <a:pt x="985" y="3132"/>
                      </a:lnTo>
                      <a:lnTo>
                        <a:pt x="977" y="3129"/>
                      </a:lnTo>
                      <a:lnTo>
                        <a:pt x="969" y="3125"/>
                      </a:lnTo>
                      <a:lnTo>
                        <a:pt x="965" y="3124"/>
                      </a:lnTo>
                      <a:lnTo>
                        <a:pt x="961" y="3123"/>
                      </a:lnTo>
                      <a:lnTo>
                        <a:pt x="958" y="3123"/>
                      </a:lnTo>
                      <a:lnTo>
                        <a:pt x="955" y="3123"/>
                      </a:lnTo>
                      <a:lnTo>
                        <a:pt x="952" y="3125"/>
                      </a:lnTo>
                      <a:lnTo>
                        <a:pt x="951" y="3128"/>
                      </a:lnTo>
                      <a:lnTo>
                        <a:pt x="950" y="3132"/>
                      </a:lnTo>
                      <a:lnTo>
                        <a:pt x="951" y="3137"/>
                      </a:lnTo>
                      <a:lnTo>
                        <a:pt x="952" y="3144"/>
                      </a:lnTo>
                      <a:lnTo>
                        <a:pt x="955" y="3149"/>
                      </a:lnTo>
                      <a:lnTo>
                        <a:pt x="958" y="3154"/>
                      </a:lnTo>
                      <a:lnTo>
                        <a:pt x="962" y="3158"/>
                      </a:lnTo>
                      <a:lnTo>
                        <a:pt x="971" y="3167"/>
                      </a:lnTo>
                      <a:lnTo>
                        <a:pt x="978" y="3176"/>
                      </a:lnTo>
                      <a:lnTo>
                        <a:pt x="979" y="3179"/>
                      </a:lnTo>
                      <a:lnTo>
                        <a:pt x="980" y="3184"/>
                      </a:lnTo>
                      <a:lnTo>
                        <a:pt x="982" y="3187"/>
                      </a:lnTo>
                      <a:lnTo>
                        <a:pt x="982" y="3191"/>
                      </a:lnTo>
                      <a:lnTo>
                        <a:pt x="979" y="3200"/>
                      </a:lnTo>
                      <a:lnTo>
                        <a:pt x="975" y="3208"/>
                      </a:lnTo>
                      <a:lnTo>
                        <a:pt x="973" y="3210"/>
                      </a:lnTo>
                      <a:lnTo>
                        <a:pt x="971" y="3213"/>
                      </a:lnTo>
                      <a:lnTo>
                        <a:pt x="968" y="3214"/>
                      </a:lnTo>
                      <a:lnTo>
                        <a:pt x="965" y="3215"/>
                      </a:lnTo>
                      <a:lnTo>
                        <a:pt x="962" y="3215"/>
                      </a:lnTo>
                      <a:lnTo>
                        <a:pt x="960" y="3214"/>
                      </a:lnTo>
                      <a:lnTo>
                        <a:pt x="957" y="3212"/>
                      </a:lnTo>
                      <a:lnTo>
                        <a:pt x="955" y="3208"/>
                      </a:lnTo>
                      <a:lnTo>
                        <a:pt x="950" y="3191"/>
                      </a:lnTo>
                      <a:lnTo>
                        <a:pt x="947" y="3176"/>
                      </a:lnTo>
                      <a:lnTo>
                        <a:pt x="945" y="3174"/>
                      </a:lnTo>
                      <a:lnTo>
                        <a:pt x="944" y="3173"/>
                      </a:lnTo>
                      <a:lnTo>
                        <a:pt x="942" y="3172"/>
                      </a:lnTo>
                      <a:lnTo>
                        <a:pt x="939" y="3172"/>
                      </a:lnTo>
                      <a:lnTo>
                        <a:pt x="936" y="3173"/>
                      </a:lnTo>
                      <a:lnTo>
                        <a:pt x="933" y="3175"/>
                      </a:lnTo>
                      <a:lnTo>
                        <a:pt x="930" y="3179"/>
                      </a:lnTo>
                      <a:lnTo>
                        <a:pt x="928" y="3184"/>
                      </a:lnTo>
                      <a:lnTo>
                        <a:pt x="926" y="3188"/>
                      </a:lnTo>
                      <a:lnTo>
                        <a:pt x="926" y="3192"/>
                      </a:lnTo>
                      <a:lnTo>
                        <a:pt x="929" y="3202"/>
                      </a:lnTo>
                      <a:lnTo>
                        <a:pt x="932" y="3216"/>
                      </a:lnTo>
                      <a:lnTo>
                        <a:pt x="932" y="3223"/>
                      </a:lnTo>
                      <a:lnTo>
                        <a:pt x="932" y="3228"/>
                      </a:lnTo>
                      <a:lnTo>
                        <a:pt x="931" y="3230"/>
                      </a:lnTo>
                      <a:lnTo>
                        <a:pt x="929" y="3232"/>
                      </a:lnTo>
                      <a:lnTo>
                        <a:pt x="926" y="3233"/>
                      </a:lnTo>
                      <a:lnTo>
                        <a:pt x="923" y="3235"/>
                      </a:lnTo>
                      <a:lnTo>
                        <a:pt x="921" y="3235"/>
                      </a:lnTo>
                      <a:lnTo>
                        <a:pt x="918" y="3233"/>
                      </a:lnTo>
                      <a:lnTo>
                        <a:pt x="917" y="3232"/>
                      </a:lnTo>
                      <a:lnTo>
                        <a:pt x="915" y="3230"/>
                      </a:lnTo>
                      <a:lnTo>
                        <a:pt x="912" y="3227"/>
                      </a:lnTo>
                      <a:lnTo>
                        <a:pt x="910" y="3223"/>
                      </a:lnTo>
                      <a:lnTo>
                        <a:pt x="908" y="3218"/>
                      </a:lnTo>
                      <a:lnTo>
                        <a:pt x="906" y="3214"/>
                      </a:lnTo>
                      <a:lnTo>
                        <a:pt x="904" y="3213"/>
                      </a:lnTo>
                      <a:lnTo>
                        <a:pt x="902" y="3212"/>
                      </a:lnTo>
                      <a:lnTo>
                        <a:pt x="898" y="3212"/>
                      </a:lnTo>
                      <a:lnTo>
                        <a:pt x="895" y="3212"/>
                      </a:lnTo>
                      <a:lnTo>
                        <a:pt x="892" y="3212"/>
                      </a:lnTo>
                      <a:lnTo>
                        <a:pt x="889" y="3214"/>
                      </a:lnTo>
                      <a:lnTo>
                        <a:pt x="886" y="3216"/>
                      </a:lnTo>
                      <a:lnTo>
                        <a:pt x="885" y="3218"/>
                      </a:lnTo>
                      <a:lnTo>
                        <a:pt x="884" y="3225"/>
                      </a:lnTo>
                      <a:lnTo>
                        <a:pt x="884" y="3230"/>
                      </a:lnTo>
                      <a:lnTo>
                        <a:pt x="884" y="3237"/>
                      </a:lnTo>
                      <a:lnTo>
                        <a:pt x="884" y="3241"/>
                      </a:lnTo>
                      <a:lnTo>
                        <a:pt x="882" y="3242"/>
                      </a:lnTo>
                      <a:lnTo>
                        <a:pt x="881" y="3243"/>
                      </a:lnTo>
                      <a:lnTo>
                        <a:pt x="878" y="3243"/>
                      </a:lnTo>
                      <a:lnTo>
                        <a:pt x="875" y="3242"/>
                      </a:lnTo>
                      <a:lnTo>
                        <a:pt x="866" y="3239"/>
                      </a:lnTo>
                      <a:lnTo>
                        <a:pt x="859" y="3238"/>
                      </a:lnTo>
                      <a:lnTo>
                        <a:pt x="857" y="3238"/>
                      </a:lnTo>
                      <a:lnTo>
                        <a:pt x="856" y="3238"/>
                      </a:lnTo>
                      <a:lnTo>
                        <a:pt x="855" y="3239"/>
                      </a:lnTo>
                      <a:lnTo>
                        <a:pt x="855" y="3240"/>
                      </a:lnTo>
                      <a:lnTo>
                        <a:pt x="854" y="3249"/>
                      </a:lnTo>
                      <a:lnTo>
                        <a:pt x="851" y="3264"/>
                      </a:lnTo>
                      <a:lnTo>
                        <a:pt x="848" y="3270"/>
                      </a:lnTo>
                      <a:lnTo>
                        <a:pt x="841" y="3276"/>
                      </a:lnTo>
                      <a:lnTo>
                        <a:pt x="835" y="3281"/>
                      </a:lnTo>
                      <a:lnTo>
                        <a:pt x="828" y="3284"/>
                      </a:lnTo>
                      <a:lnTo>
                        <a:pt x="825" y="3287"/>
                      </a:lnTo>
                      <a:lnTo>
                        <a:pt x="822" y="3291"/>
                      </a:lnTo>
                      <a:lnTo>
                        <a:pt x="821" y="3295"/>
                      </a:lnTo>
                      <a:lnTo>
                        <a:pt x="818" y="3298"/>
                      </a:lnTo>
                      <a:lnTo>
                        <a:pt x="816" y="3307"/>
                      </a:lnTo>
                      <a:lnTo>
                        <a:pt x="815" y="3314"/>
                      </a:lnTo>
                      <a:lnTo>
                        <a:pt x="814" y="3321"/>
                      </a:lnTo>
                      <a:lnTo>
                        <a:pt x="811" y="3326"/>
                      </a:lnTo>
                      <a:lnTo>
                        <a:pt x="809" y="3327"/>
                      </a:lnTo>
                      <a:lnTo>
                        <a:pt x="805" y="3330"/>
                      </a:lnTo>
                      <a:lnTo>
                        <a:pt x="802" y="3330"/>
                      </a:lnTo>
                      <a:lnTo>
                        <a:pt x="798" y="3330"/>
                      </a:lnTo>
                      <a:lnTo>
                        <a:pt x="791" y="3329"/>
                      </a:lnTo>
                      <a:lnTo>
                        <a:pt x="787" y="3330"/>
                      </a:lnTo>
                      <a:lnTo>
                        <a:pt x="784" y="3332"/>
                      </a:lnTo>
                      <a:lnTo>
                        <a:pt x="784" y="3335"/>
                      </a:lnTo>
                      <a:lnTo>
                        <a:pt x="785" y="3338"/>
                      </a:lnTo>
                      <a:lnTo>
                        <a:pt x="787" y="3341"/>
                      </a:lnTo>
                      <a:lnTo>
                        <a:pt x="790" y="3345"/>
                      </a:lnTo>
                      <a:lnTo>
                        <a:pt x="796" y="3347"/>
                      </a:lnTo>
                      <a:lnTo>
                        <a:pt x="814" y="3352"/>
                      </a:lnTo>
                      <a:lnTo>
                        <a:pt x="836" y="3360"/>
                      </a:lnTo>
                      <a:lnTo>
                        <a:pt x="840" y="3363"/>
                      </a:lnTo>
                      <a:lnTo>
                        <a:pt x="843" y="3365"/>
                      </a:lnTo>
                      <a:lnTo>
                        <a:pt x="845" y="3368"/>
                      </a:lnTo>
                      <a:lnTo>
                        <a:pt x="847" y="3373"/>
                      </a:lnTo>
                      <a:lnTo>
                        <a:pt x="844" y="3376"/>
                      </a:lnTo>
                      <a:lnTo>
                        <a:pt x="841" y="3380"/>
                      </a:lnTo>
                      <a:lnTo>
                        <a:pt x="835" y="3385"/>
                      </a:lnTo>
                      <a:lnTo>
                        <a:pt x="826" y="3390"/>
                      </a:lnTo>
                      <a:lnTo>
                        <a:pt x="817" y="3389"/>
                      </a:lnTo>
                      <a:lnTo>
                        <a:pt x="810" y="3390"/>
                      </a:lnTo>
                      <a:lnTo>
                        <a:pt x="805" y="3392"/>
                      </a:lnTo>
                      <a:lnTo>
                        <a:pt x="802" y="3394"/>
                      </a:lnTo>
                      <a:lnTo>
                        <a:pt x="800" y="3398"/>
                      </a:lnTo>
                      <a:lnTo>
                        <a:pt x="800" y="3402"/>
                      </a:lnTo>
                      <a:lnTo>
                        <a:pt x="801" y="3406"/>
                      </a:lnTo>
                      <a:lnTo>
                        <a:pt x="802" y="3411"/>
                      </a:lnTo>
                      <a:lnTo>
                        <a:pt x="808" y="3421"/>
                      </a:lnTo>
                      <a:lnTo>
                        <a:pt x="814" y="3433"/>
                      </a:lnTo>
                      <a:lnTo>
                        <a:pt x="817" y="3439"/>
                      </a:lnTo>
                      <a:lnTo>
                        <a:pt x="820" y="3445"/>
                      </a:lnTo>
                      <a:lnTo>
                        <a:pt x="822" y="3451"/>
                      </a:lnTo>
                      <a:lnTo>
                        <a:pt x="822" y="3455"/>
                      </a:lnTo>
                      <a:lnTo>
                        <a:pt x="822" y="3464"/>
                      </a:lnTo>
                      <a:lnTo>
                        <a:pt x="821" y="3471"/>
                      </a:lnTo>
                      <a:lnTo>
                        <a:pt x="818" y="3479"/>
                      </a:lnTo>
                      <a:lnTo>
                        <a:pt x="816" y="3484"/>
                      </a:lnTo>
                      <a:lnTo>
                        <a:pt x="813" y="3488"/>
                      </a:lnTo>
                      <a:lnTo>
                        <a:pt x="809" y="3493"/>
                      </a:lnTo>
                      <a:lnTo>
                        <a:pt x="804" y="3496"/>
                      </a:lnTo>
                      <a:lnTo>
                        <a:pt x="799" y="3499"/>
                      </a:lnTo>
                      <a:lnTo>
                        <a:pt x="787" y="3503"/>
                      </a:lnTo>
                      <a:lnTo>
                        <a:pt x="774" y="3507"/>
                      </a:lnTo>
                      <a:lnTo>
                        <a:pt x="761" y="3510"/>
                      </a:lnTo>
                      <a:lnTo>
                        <a:pt x="748" y="3512"/>
                      </a:lnTo>
                      <a:lnTo>
                        <a:pt x="751" y="3564"/>
                      </a:lnTo>
                      <a:lnTo>
                        <a:pt x="733" y="3573"/>
                      </a:lnTo>
                      <a:lnTo>
                        <a:pt x="714" y="3579"/>
                      </a:lnTo>
                      <a:lnTo>
                        <a:pt x="695" y="3586"/>
                      </a:lnTo>
                      <a:lnTo>
                        <a:pt x="676" y="3591"/>
                      </a:lnTo>
                      <a:lnTo>
                        <a:pt x="637" y="3600"/>
                      </a:lnTo>
                      <a:lnTo>
                        <a:pt x="597" y="3608"/>
                      </a:lnTo>
                      <a:lnTo>
                        <a:pt x="596" y="3613"/>
                      </a:lnTo>
                      <a:lnTo>
                        <a:pt x="596" y="3622"/>
                      </a:lnTo>
                      <a:lnTo>
                        <a:pt x="596" y="3629"/>
                      </a:lnTo>
                      <a:lnTo>
                        <a:pt x="595" y="3634"/>
                      </a:lnTo>
                      <a:lnTo>
                        <a:pt x="594" y="3640"/>
                      </a:lnTo>
                      <a:lnTo>
                        <a:pt x="592" y="3644"/>
                      </a:lnTo>
                      <a:lnTo>
                        <a:pt x="592" y="3644"/>
                      </a:lnTo>
                      <a:lnTo>
                        <a:pt x="580" y="3635"/>
                      </a:lnTo>
                      <a:lnTo>
                        <a:pt x="567" y="3627"/>
                      </a:lnTo>
                      <a:lnTo>
                        <a:pt x="554" y="3618"/>
                      </a:lnTo>
                      <a:lnTo>
                        <a:pt x="543" y="3608"/>
                      </a:lnTo>
                      <a:lnTo>
                        <a:pt x="534" y="3599"/>
                      </a:lnTo>
                      <a:lnTo>
                        <a:pt x="524" y="3588"/>
                      </a:lnTo>
                      <a:lnTo>
                        <a:pt x="517" y="3584"/>
                      </a:lnTo>
                      <a:lnTo>
                        <a:pt x="511" y="3582"/>
                      </a:lnTo>
                      <a:lnTo>
                        <a:pt x="507" y="3582"/>
                      </a:lnTo>
                      <a:lnTo>
                        <a:pt x="504" y="3582"/>
                      </a:lnTo>
                      <a:lnTo>
                        <a:pt x="501" y="3583"/>
                      </a:lnTo>
                      <a:lnTo>
                        <a:pt x="498" y="3586"/>
                      </a:lnTo>
                      <a:lnTo>
                        <a:pt x="496" y="3587"/>
                      </a:lnTo>
                      <a:lnTo>
                        <a:pt x="493" y="3590"/>
                      </a:lnTo>
                      <a:lnTo>
                        <a:pt x="492" y="3593"/>
                      </a:lnTo>
                      <a:lnTo>
                        <a:pt x="491" y="3596"/>
                      </a:lnTo>
                      <a:lnTo>
                        <a:pt x="490" y="3603"/>
                      </a:lnTo>
                      <a:lnTo>
                        <a:pt x="490" y="3610"/>
                      </a:lnTo>
                      <a:lnTo>
                        <a:pt x="489" y="3618"/>
                      </a:lnTo>
                      <a:lnTo>
                        <a:pt x="486" y="3623"/>
                      </a:lnTo>
                      <a:lnTo>
                        <a:pt x="484" y="3626"/>
                      </a:lnTo>
                      <a:lnTo>
                        <a:pt x="481" y="3627"/>
                      </a:lnTo>
                      <a:lnTo>
                        <a:pt x="478" y="3628"/>
                      </a:lnTo>
                      <a:lnTo>
                        <a:pt x="474" y="3627"/>
                      </a:lnTo>
                      <a:lnTo>
                        <a:pt x="469" y="3626"/>
                      </a:lnTo>
                      <a:lnTo>
                        <a:pt x="463" y="3624"/>
                      </a:lnTo>
                      <a:lnTo>
                        <a:pt x="460" y="3621"/>
                      </a:lnTo>
                      <a:lnTo>
                        <a:pt x="458" y="3619"/>
                      </a:lnTo>
                      <a:lnTo>
                        <a:pt x="453" y="3611"/>
                      </a:lnTo>
                      <a:lnTo>
                        <a:pt x="452" y="3603"/>
                      </a:lnTo>
                      <a:lnTo>
                        <a:pt x="451" y="3593"/>
                      </a:lnTo>
                      <a:lnTo>
                        <a:pt x="450" y="3584"/>
                      </a:lnTo>
                      <a:lnTo>
                        <a:pt x="449" y="3580"/>
                      </a:lnTo>
                      <a:lnTo>
                        <a:pt x="448" y="3576"/>
                      </a:lnTo>
                      <a:lnTo>
                        <a:pt x="447" y="3573"/>
                      </a:lnTo>
                      <a:lnTo>
                        <a:pt x="445" y="3569"/>
                      </a:lnTo>
                      <a:lnTo>
                        <a:pt x="440" y="3565"/>
                      </a:lnTo>
                      <a:lnTo>
                        <a:pt x="436" y="3564"/>
                      </a:lnTo>
                      <a:lnTo>
                        <a:pt x="432" y="3564"/>
                      </a:lnTo>
                      <a:lnTo>
                        <a:pt x="430" y="3566"/>
                      </a:lnTo>
                      <a:lnTo>
                        <a:pt x="427" y="3569"/>
                      </a:lnTo>
                      <a:lnTo>
                        <a:pt x="426" y="3574"/>
                      </a:lnTo>
                      <a:lnTo>
                        <a:pt x="427" y="3578"/>
                      </a:lnTo>
                      <a:lnTo>
                        <a:pt x="431" y="3583"/>
                      </a:lnTo>
                      <a:lnTo>
                        <a:pt x="438" y="3591"/>
                      </a:lnTo>
                      <a:lnTo>
                        <a:pt x="444" y="3597"/>
                      </a:lnTo>
                      <a:lnTo>
                        <a:pt x="446" y="3601"/>
                      </a:lnTo>
                      <a:lnTo>
                        <a:pt x="448" y="3605"/>
                      </a:lnTo>
                      <a:lnTo>
                        <a:pt x="449" y="3609"/>
                      </a:lnTo>
                      <a:lnTo>
                        <a:pt x="450" y="3616"/>
                      </a:lnTo>
                      <a:lnTo>
                        <a:pt x="451" y="3623"/>
                      </a:lnTo>
                      <a:lnTo>
                        <a:pt x="450" y="3630"/>
                      </a:lnTo>
                      <a:lnTo>
                        <a:pt x="448" y="3633"/>
                      </a:lnTo>
                      <a:lnTo>
                        <a:pt x="444" y="3636"/>
                      </a:lnTo>
                      <a:lnTo>
                        <a:pt x="433" y="3640"/>
                      </a:lnTo>
                      <a:lnTo>
                        <a:pt x="419" y="3645"/>
                      </a:lnTo>
                      <a:lnTo>
                        <a:pt x="398" y="3667"/>
                      </a:lnTo>
                      <a:lnTo>
                        <a:pt x="385" y="3678"/>
                      </a:lnTo>
                      <a:lnTo>
                        <a:pt x="382" y="3680"/>
                      </a:lnTo>
                      <a:lnTo>
                        <a:pt x="380" y="3680"/>
                      </a:lnTo>
                      <a:lnTo>
                        <a:pt x="378" y="3678"/>
                      </a:lnTo>
                      <a:lnTo>
                        <a:pt x="376" y="3675"/>
                      </a:lnTo>
                      <a:lnTo>
                        <a:pt x="371" y="3663"/>
                      </a:lnTo>
                      <a:lnTo>
                        <a:pt x="368" y="3645"/>
                      </a:lnTo>
                      <a:lnTo>
                        <a:pt x="366" y="3637"/>
                      </a:lnTo>
                      <a:lnTo>
                        <a:pt x="363" y="3631"/>
                      </a:lnTo>
                      <a:lnTo>
                        <a:pt x="359" y="3628"/>
                      </a:lnTo>
                      <a:lnTo>
                        <a:pt x="355" y="3627"/>
                      </a:lnTo>
                      <a:lnTo>
                        <a:pt x="351" y="3627"/>
                      </a:lnTo>
                      <a:lnTo>
                        <a:pt x="346" y="3629"/>
                      </a:lnTo>
                      <a:lnTo>
                        <a:pt x="341" y="3632"/>
                      </a:lnTo>
                      <a:lnTo>
                        <a:pt x="336" y="3636"/>
                      </a:lnTo>
                      <a:lnTo>
                        <a:pt x="324" y="3646"/>
                      </a:lnTo>
                      <a:lnTo>
                        <a:pt x="313" y="3656"/>
                      </a:lnTo>
                      <a:lnTo>
                        <a:pt x="308" y="3661"/>
                      </a:lnTo>
                      <a:lnTo>
                        <a:pt x="303" y="3664"/>
                      </a:lnTo>
                      <a:lnTo>
                        <a:pt x="299" y="3667"/>
                      </a:lnTo>
                      <a:lnTo>
                        <a:pt x="296" y="3669"/>
                      </a:lnTo>
                      <a:lnTo>
                        <a:pt x="290" y="3669"/>
                      </a:lnTo>
                      <a:lnTo>
                        <a:pt x="286" y="3668"/>
                      </a:lnTo>
                      <a:lnTo>
                        <a:pt x="283" y="3667"/>
                      </a:lnTo>
                      <a:lnTo>
                        <a:pt x="281" y="3664"/>
                      </a:lnTo>
                      <a:lnTo>
                        <a:pt x="279" y="3661"/>
                      </a:lnTo>
                      <a:lnTo>
                        <a:pt x="279" y="3658"/>
                      </a:lnTo>
                      <a:lnTo>
                        <a:pt x="281" y="3654"/>
                      </a:lnTo>
                      <a:lnTo>
                        <a:pt x="282" y="3649"/>
                      </a:lnTo>
                      <a:lnTo>
                        <a:pt x="284" y="3640"/>
                      </a:lnTo>
                      <a:lnTo>
                        <a:pt x="287" y="3631"/>
                      </a:lnTo>
                      <a:lnTo>
                        <a:pt x="289" y="3623"/>
                      </a:lnTo>
                      <a:lnTo>
                        <a:pt x="288" y="3619"/>
                      </a:lnTo>
                      <a:lnTo>
                        <a:pt x="286" y="3613"/>
                      </a:lnTo>
                      <a:lnTo>
                        <a:pt x="282" y="3609"/>
                      </a:lnTo>
                      <a:lnTo>
                        <a:pt x="277" y="3608"/>
                      </a:lnTo>
                      <a:lnTo>
                        <a:pt x="273" y="3608"/>
                      </a:lnTo>
                      <a:lnTo>
                        <a:pt x="268" y="3610"/>
                      </a:lnTo>
                      <a:lnTo>
                        <a:pt x="263" y="3614"/>
                      </a:lnTo>
                      <a:lnTo>
                        <a:pt x="258" y="3617"/>
                      </a:lnTo>
                      <a:lnTo>
                        <a:pt x="252" y="3621"/>
                      </a:lnTo>
                      <a:lnTo>
                        <a:pt x="242" y="3631"/>
                      </a:lnTo>
                      <a:lnTo>
                        <a:pt x="232" y="3641"/>
                      </a:lnTo>
                      <a:lnTo>
                        <a:pt x="228" y="3644"/>
                      </a:lnTo>
                      <a:lnTo>
                        <a:pt x="223" y="3646"/>
                      </a:lnTo>
                      <a:lnTo>
                        <a:pt x="221" y="3647"/>
                      </a:lnTo>
                      <a:lnTo>
                        <a:pt x="218" y="3647"/>
                      </a:lnTo>
                      <a:lnTo>
                        <a:pt x="216" y="3645"/>
                      </a:lnTo>
                      <a:lnTo>
                        <a:pt x="214" y="3642"/>
                      </a:lnTo>
                      <a:lnTo>
                        <a:pt x="213" y="3640"/>
                      </a:lnTo>
                      <a:lnTo>
                        <a:pt x="213" y="3636"/>
                      </a:lnTo>
                      <a:lnTo>
                        <a:pt x="213" y="3631"/>
                      </a:lnTo>
                      <a:lnTo>
                        <a:pt x="215" y="3624"/>
                      </a:lnTo>
                      <a:lnTo>
                        <a:pt x="221" y="3611"/>
                      </a:lnTo>
                      <a:lnTo>
                        <a:pt x="225" y="3602"/>
                      </a:lnTo>
                      <a:lnTo>
                        <a:pt x="227" y="3595"/>
                      </a:lnTo>
                      <a:lnTo>
                        <a:pt x="225" y="3590"/>
                      </a:lnTo>
                      <a:lnTo>
                        <a:pt x="222" y="3584"/>
                      </a:lnTo>
                      <a:lnTo>
                        <a:pt x="219" y="3582"/>
                      </a:lnTo>
                      <a:lnTo>
                        <a:pt x="215" y="3580"/>
                      </a:lnTo>
                      <a:lnTo>
                        <a:pt x="210" y="3581"/>
                      </a:lnTo>
                      <a:lnTo>
                        <a:pt x="208" y="3582"/>
                      </a:lnTo>
                      <a:lnTo>
                        <a:pt x="206" y="3584"/>
                      </a:lnTo>
                      <a:lnTo>
                        <a:pt x="204" y="3587"/>
                      </a:lnTo>
                      <a:lnTo>
                        <a:pt x="203" y="3590"/>
                      </a:lnTo>
                      <a:lnTo>
                        <a:pt x="202" y="3597"/>
                      </a:lnTo>
                      <a:lnTo>
                        <a:pt x="203" y="3606"/>
                      </a:lnTo>
                      <a:lnTo>
                        <a:pt x="204" y="3615"/>
                      </a:lnTo>
                      <a:lnTo>
                        <a:pt x="204" y="3622"/>
                      </a:lnTo>
                      <a:lnTo>
                        <a:pt x="204" y="3628"/>
                      </a:lnTo>
                      <a:lnTo>
                        <a:pt x="202" y="3630"/>
                      </a:lnTo>
                      <a:lnTo>
                        <a:pt x="201" y="3632"/>
                      </a:lnTo>
                      <a:lnTo>
                        <a:pt x="198" y="3632"/>
                      </a:lnTo>
                      <a:lnTo>
                        <a:pt x="195" y="3629"/>
                      </a:lnTo>
                      <a:lnTo>
                        <a:pt x="191" y="3623"/>
                      </a:lnTo>
                      <a:lnTo>
                        <a:pt x="183" y="3607"/>
                      </a:lnTo>
                      <a:lnTo>
                        <a:pt x="179" y="3597"/>
                      </a:lnTo>
                      <a:lnTo>
                        <a:pt x="177" y="3592"/>
                      </a:lnTo>
                      <a:lnTo>
                        <a:pt x="174" y="3584"/>
                      </a:lnTo>
                      <a:lnTo>
                        <a:pt x="168" y="3577"/>
                      </a:lnTo>
                      <a:lnTo>
                        <a:pt x="163" y="3570"/>
                      </a:lnTo>
                      <a:lnTo>
                        <a:pt x="160" y="3568"/>
                      </a:lnTo>
                      <a:lnTo>
                        <a:pt x="157" y="3566"/>
                      </a:lnTo>
                      <a:lnTo>
                        <a:pt x="154" y="3565"/>
                      </a:lnTo>
                      <a:lnTo>
                        <a:pt x="151" y="3564"/>
                      </a:lnTo>
                      <a:lnTo>
                        <a:pt x="149" y="3565"/>
                      </a:lnTo>
                      <a:lnTo>
                        <a:pt x="146" y="3567"/>
                      </a:lnTo>
                      <a:lnTo>
                        <a:pt x="143" y="3569"/>
                      </a:lnTo>
                      <a:lnTo>
                        <a:pt x="141" y="3575"/>
                      </a:lnTo>
                      <a:lnTo>
                        <a:pt x="141" y="3579"/>
                      </a:lnTo>
                      <a:lnTo>
                        <a:pt x="141" y="3584"/>
                      </a:lnTo>
                      <a:lnTo>
                        <a:pt x="142" y="3590"/>
                      </a:lnTo>
                      <a:lnTo>
                        <a:pt x="143" y="3596"/>
                      </a:lnTo>
                      <a:lnTo>
                        <a:pt x="147" y="3610"/>
                      </a:lnTo>
                      <a:lnTo>
                        <a:pt x="149" y="3621"/>
                      </a:lnTo>
                      <a:lnTo>
                        <a:pt x="148" y="3627"/>
                      </a:lnTo>
                      <a:lnTo>
                        <a:pt x="147" y="3631"/>
                      </a:lnTo>
                      <a:lnTo>
                        <a:pt x="143" y="3634"/>
                      </a:lnTo>
                      <a:lnTo>
                        <a:pt x="140" y="3636"/>
                      </a:lnTo>
                      <a:lnTo>
                        <a:pt x="137" y="3636"/>
                      </a:lnTo>
                      <a:lnTo>
                        <a:pt x="135" y="3635"/>
                      </a:lnTo>
                      <a:lnTo>
                        <a:pt x="132" y="3632"/>
                      </a:lnTo>
                      <a:lnTo>
                        <a:pt x="130" y="3627"/>
                      </a:lnTo>
                      <a:lnTo>
                        <a:pt x="130" y="3618"/>
                      </a:lnTo>
                      <a:lnTo>
                        <a:pt x="133" y="3608"/>
                      </a:lnTo>
                      <a:lnTo>
                        <a:pt x="134" y="3599"/>
                      </a:lnTo>
                      <a:lnTo>
                        <a:pt x="134" y="3590"/>
                      </a:lnTo>
                      <a:lnTo>
                        <a:pt x="133" y="3588"/>
                      </a:lnTo>
                      <a:lnTo>
                        <a:pt x="130" y="3587"/>
                      </a:lnTo>
                      <a:lnTo>
                        <a:pt x="128" y="3586"/>
                      </a:lnTo>
                      <a:lnTo>
                        <a:pt x="125" y="3586"/>
                      </a:lnTo>
                      <a:lnTo>
                        <a:pt x="116" y="3588"/>
                      </a:lnTo>
                      <a:lnTo>
                        <a:pt x="108" y="3589"/>
                      </a:lnTo>
                      <a:lnTo>
                        <a:pt x="97" y="3590"/>
                      </a:lnTo>
                      <a:lnTo>
                        <a:pt x="87" y="3589"/>
                      </a:lnTo>
                      <a:lnTo>
                        <a:pt x="82" y="3587"/>
                      </a:lnTo>
                      <a:lnTo>
                        <a:pt x="76" y="3584"/>
                      </a:lnTo>
                      <a:lnTo>
                        <a:pt x="72" y="3580"/>
                      </a:lnTo>
                      <a:lnTo>
                        <a:pt x="68" y="3575"/>
                      </a:lnTo>
                      <a:lnTo>
                        <a:pt x="66" y="3573"/>
                      </a:lnTo>
                      <a:lnTo>
                        <a:pt x="63" y="3572"/>
                      </a:lnTo>
                      <a:lnTo>
                        <a:pt x="61" y="3570"/>
                      </a:lnTo>
                      <a:lnTo>
                        <a:pt x="59" y="3569"/>
                      </a:lnTo>
                      <a:lnTo>
                        <a:pt x="55" y="3570"/>
                      </a:lnTo>
                      <a:lnTo>
                        <a:pt x="49" y="3572"/>
                      </a:lnTo>
                      <a:lnTo>
                        <a:pt x="40" y="3575"/>
                      </a:lnTo>
                      <a:lnTo>
                        <a:pt x="32" y="3577"/>
                      </a:lnTo>
                      <a:lnTo>
                        <a:pt x="28" y="3575"/>
                      </a:lnTo>
                      <a:lnTo>
                        <a:pt x="25" y="3572"/>
                      </a:lnTo>
                      <a:lnTo>
                        <a:pt x="20" y="3567"/>
                      </a:lnTo>
                      <a:lnTo>
                        <a:pt x="16" y="3562"/>
                      </a:lnTo>
                      <a:lnTo>
                        <a:pt x="7" y="3552"/>
                      </a:lnTo>
                      <a:lnTo>
                        <a:pt x="0" y="3545"/>
                      </a:lnTo>
                      <a:lnTo>
                        <a:pt x="0" y="3545"/>
                      </a:lnTo>
                      <a:lnTo>
                        <a:pt x="5" y="1446"/>
                      </a:lnTo>
                      <a:lnTo>
                        <a:pt x="5" y="1446"/>
                      </a:lnTo>
                      <a:lnTo>
                        <a:pt x="57" y="1407"/>
                      </a:lnTo>
                      <a:lnTo>
                        <a:pt x="66" y="1393"/>
                      </a:lnTo>
                      <a:lnTo>
                        <a:pt x="72" y="1379"/>
                      </a:lnTo>
                      <a:lnTo>
                        <a:pt x="79" y="1364"/>
                      </a:lnTo>
                      <a:lnTo>
                        <a:pt x="84" y="1349"/>
                      </a:lnTo>
                      <a:lnTo>
                        <a:pt x="95" y="1320"/>
                      </a:lnTo>
                      <a:lnTo>
                        <a:pt x="106" y="1291"/>
                      </a:lnTo>
                      <a:lnTo>
                        <a:pt x="112" y="1278"/>
                      </a:lnTo>
                      <a:lnTo>
                        <a:pt x="119" y="1265"/>
                      </a:lnTo>
                      <a:lnTo>
                        <a:pt x="127" y="1254"/>
                      </a:lnTo>
                      <a:lnTo>
                        <a:pt x="137" y="1243"/>
                      </a:lnTo>
                      <a:lnTo>
                        <a:pt x="142" y="1239"/>
                      </a:lnTo>
                      <a:lnTo>
                        <a:pt x="149" y="1234"/>
                      </a:lnTo>
                      <a:lnTo>
                        <a:pt x="155" y="1230"/>
                      </a:lnTo>
                      <a:lnTo>
                        <a:pt x="162" y="1227"/>
                      </a:lnTo>
                      <a:lnTo>
                        <a:pt x="169" y="1224"/>
                      </a:lnTo>
                      <a:lnTo>
                        <a:pt x="178" y="1221"/>
                      </a:lnTo>
                      <a:lnTo>
                        <a:pt x="187" y="1219"/>
                      </a:lnTo>
                      <a:lnTo>
                        <a:pt x="195" y="1217"/>
                      </a:lnTo>
                      <a:lnTo>
                        <a:pt x="204" y="1216"/>
                      </a:lnTo>
                      <a:lnTo>
                        <a:pt x="211" y="1213"/>
                      </a:lnTo>
                      <a:lnTo>
                        <a:pt x="219" y="1211"/>
                      </a:lnTo>
                      <a:lnTo>
                        <a:pt x="227" y="1206"/>
                      </a:lnTo>
                      <a:lnTo>
                        <a:pt x="240" y="1198"/>
                      </a:lnTo>
                      <a:lnTo>
                        <a:pt x="252" y="1186"/>
                      </a:lnTo>
                      <a:lnTo>
                        <a:pt x="276" y="1162"/>
                      </a:lnTo>
                      <a:lnTo>
                        <a:pt x="299" y="1138"/>
                      </a:lnTo>
                      <a:lnTo>
                        <a:pt x="312" y="1127"/>
                      </a:lnTo>
                      <a:lnTo>
                        <a:pt x="327" y="1117"/>
                      </a:lnTo>
                      <a:lnTo>
                        <a:pt x="342" y="1106"/>
                      </a:lnTo>
                      <a:lnTo>
                        <a:pt x="358" y="1095"/>
                      </a:lnTo>
                      <a:lnTo>
                        <a:pt x="373" y="1084"/>
                      </a:lnTo>
                      <a:lnTo>
                        <a:pt x="387" y="1071"/>
                      </a:lnTo>
                      <a:lnTo>
                        <a:pt x="393" y="1065"/>
                      </a:lnTo>
                      <a:lnTo>
                        <a:pt x="398" y="1058"/>
                      </a:lnTo>
                      <a:lnTo>
                        <a:pt x="403" y="1051"/>
                      </a:lnTo>
                      <a:lnTo>
                        <a:pt x="406" y="1043"/>
                      </a:lnTo>
                      <a:lnTo>
                        <a:pt x="407" y="1025"/>
                      </a:lnTo>
                      <a:lnTo>
                        <a:pt x="407" y="1007"/>
                      </a:lnTo>
                      <a:lnTo>
                        <a:pt x="406" y="988"/>
                      </a:lnTo>
                      <a:lnTo>
                        <a:pt x="406" y="970"/>
                      </a:lnTo>
                      <a:lnTo>
                        <a:pt x="411" y="968"/>
                      </a:lnTo>
                      <a:lnTo>
                        <a:pt x="417" y="965"/>
                      </a:lnTo>
                      <a:lnTo>
                        <a:pt x="422" y="963"/>
                      </a:lnTo>
                      <a:lnTo>
                        <a:pt x="427" y="961"/>
                      </a:lnTo>
                      <a:lnTo>
                        <a:pt x="439" y="959"/>
                      </a:lnTo>
                      <a:lnTo>
                        <a:pt x="452" y="956"/>
                      </a:lnTo>
                      <a:lnTo>
                        <a:pt x="462" y="953"/>
                      </a:lnTo>
                      <a:lnTo>
                        <a:pt x="473" y="948"/>
                      </a:lnTo>
                      <a:lnTo>
                        <a:pt x="484" y="942"/>
                      </a:lnTo>
                      <a:lnTo>
                        <a:pt x="494" y="935"/>
                      </a:lnTo>
                      <a:lnTo>
                        <a:pt x="505" y="928"/>
                      </a:lnTo>
                      <a:lnTo>
                        <a:pt x="514" y="920"/>
                      </a:lnTo>
                      <a:lnTo>
                        <a:pt x="523" y="913"/>
                      </a:lnTo>
                      <a:lnTo>
                        <a:pt x="530" y="905"/>
                      </a:lnTo>
                      <a:lnTo>
                        <a:pt x="543" y="892"/>
                      </a:lnTo>
                      <a:lnTo>
                        <a:pt x="558" y="880"/>
                      </a:lnTo>
                      <a:lnTo>
                        <a:pt x="575" y="867"/>
                      </a:lnTo>
                      <a:lnTo>
                        <a:pt x="594" y="855"/>
                      </a:lnTo>
                      <a:lnTo>
                        <a:pt x="631" y="832"/>
                      </a:lnTo>
                      <a:lnTo>
                        <a:pt x="663" y="810"/>
                      </a:lnTo>
                      <a:lnTo>
                        <a:pt x="742" y="752"/>
                      </a:lnTo>
                      <a:lnTo>
                        <a:pt x="744" y="751"/>
                      </a:lnTo>
                      <a:lnTo>
                        <a:pt x="747" y="752"/>
                      </a:lnTo>
                      <a:lnTo>
                        <a:pt x="750" y="753"/>
                      </a:lnTo>
                      <a:lnTo>
                        <a:pt x="755" y="755"/>
                      </a:lnTo>
                      <a:lnTo>
                        <a:pt x="766" y="760"/>
                      </a:lnTo>
                      <a:lnTo>
                        <a:pt x="776" y="767"/>
                      </a:lnTo>
                      <a:lnTo>
                        <a:pt x="788" y="774"/>
                      </a:lnTo>
                      <a:lnTo>
                        <a:pt x="799" y="781"/>
                      </a:lnTo>
                      <a:lnTo>
                        <a:pt x="809" y="787"/>
                      </a:lnTo>
                      <a:lnTo>
                        <a:pt x="815" y="789"/>
                      </a:lnTo>
                      <a:lnTo>
                        <a:pt x="831" y="784"/>
                      </a:lnTo>
                      <a:lnTo>
                        <a:pt x="845" y="778"/>
                      </a:lnTo>
                      <a:lnTo>
                        <a:pt x="858" y="770"/>
                      </a:lnTo>
                      <a:lnTo>
                        <a:pt x="872" y="761"/>
                      </a:lnTo>
                      <a:lnTo>
                        <a:pt x="879" y="759"/>
                      </a:lnTo>
                      <a:lnTo>
                        <a:pt x="885" y="757"/>
                      </a:lnTo>
                      <a:lnTo>
                        <a:pt x="891" y="756"/>
                      </a:lnTo>
                      <a:lnTo>
                        <a:pt x="895" y="756"/>
                      </a:lnTo>
                      <a:lnTo>
                        <a:pt x="906" y="755"/>
                      </a:lnTo>
                      <a:lnTo>
                        <a:pt x="918" y="753"/>
                      </a:lnTo>
                      <a:lnTo>
                        <a:pt x="925" y="749"/>
                      </a:lnTo>
                      <a:lnTo>
                        <a:pt x="934" y="745"/>
                      </a:lnTo>
                      <a:lnTo>
                        <a:pt x="944" y="739"/>
                      </a:lnTo>
                      <a:lnTo>
                        <a:pt x="955" y="731"/>
                      </a:lnTo>
                      <a:lnTo>
                        <a:pt x="977" y="712"/>
                      </a:lnTo>
                      <a:lnTo>
                        <a:pt x="1000" y="690"/>
                      </a:lnTo>
                      <a:lnTo>
                        <a:pt x="1011" y="679"/>
                      </a:lnTo>
                      <a:lnTo>
                        <a:pt x="1020" y="667"/>
                      </a:lnTo>
                      <a:lnTo>
                        <a:pt x="1029" y="657"/>
                      </a:lnTo>
                      <a:lnTo>
                        <a:pt x="1038" y="645"/>
                      </a:lnTo>
                      <a:lnTo>
                        <a:pt x="1044" y="635"/>
                      </a:lnTo>
                      <a:lnTo>
                        <a:pt x="1050" y="625"/>
                      </a:lnTo>
                      <a:lnTo>
                        <a:pt x="1053" y="616"/>
                      </a:lnTo>
                      <a:lnTo>
                        <a:pt x="1054" y="608"/>
                      </a:lnTo>
                      <a:lnTo>
                        <a:pt x="1055" y="605"/>
                      </a:lnTo>
                      <a:lnTo>
                        <a:pt x="1057" y="600"/>
                      </a:lnTo>
                      <a:lnTo>
                        <a:pt x="1061" y="596"/>
                      </a:lnTo>
                      <a:lnTo>
                        <a:pt x="1067" y="593"/>
                      </a:lnTo>
                      <a:lnTo>
                        <a:pt x="1078" y="585"/>
                      </a:lnTo>
                      <a:lnTo>
                        <a:pt x="1085" y="580"/>
                      </a:lnTo>
                      <a:lnTo>
                        <a:pt x="1092" y="575"/>
                      </a:lnTo>
                      <a:lnTo>
                        <a:pt x="1097" y="568"/>
                      </a:lnTo>
                      <a:lnTo>
                        <a:pt x="1103" y="562"/>
                      </a:lnTo>
                      <a:lnTo>
                        <a:pt x="1108" y="555"/>
                      </a:lnTo>
                      <a:lnTo>
                        <a:pt x="1118" y="540"/>
                      </a:lnTo>
                      <a:lnTo>
                        <a:pt x="1128" y="527"/>
                      </a:lnTo>
                      <a:lnTo>
                        <a:pt x="1133" y="523"/>
                      </a:lnTo>
                      <a:lnTo>
                        <a:pt x="1135" y="518"/>
                      </a:lnTo>
                      <a:lnTo>
                        <a:pt x="1137" y="514"/>
                      </a:lnTo>
                      <a:lnTo>
                        <a:pt x="1139" y="510"/>
                      </a:lnTo>
                      <a:lnTo>
                        <a:pt x="1140" y="503"/>
                      </a:lnTo>
                      <a:lnTo>
                        <a:pt x="1140" y="496"/>
                      </a:lnTo>
                      <a:lnTo>
                        <a:pt x="1141" y="489"/>
                      </a:lnTo>
                      <a:lnTo>
                        <a:pt x="1142" y="483"/>
                      </a:lnTo>
                      <a:lnTo>
                        <a:pt x="1145" y="478"/>
                      </a:lnTo>
                      <a:lnTo>
                        <a:pt x="1147" y="475"/>
                      </a:lnTo>
                      <a:lnTo>
                        <a:pt x="1151" y="471"/>
                      </a:lnTo>
                      <a:lnTo>
                        <a:pt x="1155" y="467"/>
                      </a:lnTo>
                      <a:lnTo>
                        <a:pt x="1162" y="462"/>
                      </a:lnTo>
                      <a:lnTo>
                        <a:pt x="1172" y="452"/>
                      </a:lnTo>
                      <a:lnTo>
                        <a:pt x="1181" y="443"/>
                      </a:lnTo>
                      <a:lnTo>
                        <a:pt x="1187" y="436"/>
                      </a:lnTo>
                      <a:lnTo>
                        <a:pt x="1227" y="380"/>
                      </a:lnTo>
                      <a:lnTo>
                        <a:pt x="1240" y="365"/>
                      </a:lnTo>
                      <a:lnTo>
                        <a:pt x="1254" y="350"/>
                      </a:lnTo>
                      <a:lnTo>
                        <a:pt x="1261" y="342"/>
                      </a:lnTo>
                      <a:lnTo>
                        <a:pt x="1268" y="335"/>
                      </a:lnTo>
                      <a:lnTo>
                        <a:pt x="1273" y="326"/>
                      </a:lnTo>
                      <a:lnTo>
                        <a:pt x="1277" y="317"/>
                      </a:lnTo>
                      <a:lnTo>
                        <a:pt x="1275" y="292"/>
                      </a:lnTo>
                      <a:lnTo>
                        <a:pt x="1275" y="292"/>
                      </a:lnTo>
                      <a:close/>
                    </a:path>
                  </a:pathLst>
                </a:custGeom>
                <a:grpFill/>
                <a:ln w="12700" cap="flat" cmpd="sng" algn="ctr">
                  <a:solidFill>
                    <a:srgbClr val="FFFFFF"/>
                  </a:solidFill>
                  <a:prstDash val="solid"/>
                </a:ln>
                <a:effectLst/>
              </p:spPr>
              <p:txBody>
                <a:bodyPr lIns="80616" tIns="40308" rIns="80616" bIns="40308"/>
                <a:lstStyle/>
                <a:p>
                  <a:pPr defTabSz="1202511">
                    <a:defRPr/>
                  </a:pPr>
                  <a:endParaRPr lang="es-CO" sz="705" kern="0">
                    <a:solidFill>
                      <a:srgbClr val="213362"/>
                    </a:solidFill>
                    <a:latin typeface="Franklin Gothic Book"/>
                  </a:endParaRPr>
                </a:p>
              </p:txBody>
            </p:sp>
          </p:grpSp>
          <p:sp>
            <p:nvSpPr>
              <p:cNvPr id="42" name="541 CuadroTexto">
                <a:extLst>
                  <a:ext uri="{FF2B5EF4-FFF2-40B4-BE49-F238E27FC236}">
                    <a16:creationId xmlns:a16="http://schemas.microsoft.com/office/drawing/2014/main" id="{341FD406-A1E8-447A-B08E-DA903A158C0E}"/>
                  </a:ext>
                </a:extLst>
              </p:cNvPr>
              <p:cNvSpPr txBox="1"/>
              <p:nvPr/>
            </p:nvSpPr>
            <p:spPr>
              <a:xfrm>
                <a:off x="5782799" y="4376051"/>
                <a:ext cx="1050389" cy="340446"/>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5</a:t>
                </a:r>
              </a:p>
            </p:txBody>
          </p:sp>
          <p:sp>
            <p:nvSpPr>
              <p:cNvPr id="43" name="542 CuadroTexto">
                <a:extLst>
                  <a:ext uri="{FF2B5EF4-FFF2-40B4-BE49-F238E27FC236}">
                    <a16:creationId xmlns:a16="http://schemas.microsoft.com/office/drawing/2014/main" id="{548118C0-C759-4A7E-951A-72DBAA5D9EDF}"/>
                  </a:ext>
                </a:extLst>
              </p:cNvPr>
              <p:cNvSpPr txBox="1"/>
              <p:nvPr/>
            </p:nvSpPr>
            <p:spPr>
              <a:xfrm>
                <a:off x="6291219" y="2018142"/>
                <a:ext cx="1050387" cy="337925"/>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8</a:t>
                </a:r>
              </a:p>
            </p:txBody>
          </p:sp>
        </p:grpSp>
        <p:sp>
          <p:nvSpPr>
            <p:cNvPr id="129" name="542 CuadroTexto">
              <a:extLst>
                <a:ext uri="{FF2B5EF4-FFF2-40B4-BE49-F238E27FC236}">
                  <a16:creationId xmlns:a16="http://schemas.microsoft.com/office/drawing/2014/main" id="{23D936B9-46D2-4C40-AFEA-9BC36315F83A}"/>
                </a:ext>
              </a:extLst>
            </p:cNvPr>
            <p:cNvSpPr txBox="1"/>
            <p:nvPr/>
          </p:nvSpPr>
          <p:spPr>
            <a:xfrm>
              <a:off x="5465782" y="2522583"/>
              <a:ext cx="925296"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1</a:t>
              </a:r>
            </a:p>
          </p:txBody>
        </p:sp>
        <p:sp>
          <p:nvSpPr>
            <p:cNvPr id="130" name="540 CuadroTexto">
              <a:extLst>
                <a:ext uri="{FF2B5EF4-FFF2-40B4-BE49-F238E27FC236}">
                  <a16:creationId xmlns:a16="http://schemas.microsoft.com/office/drawing/2014/main" id="{AAC074AD-0EB7-45D6-86A5-9BFF9E69E594}"/>
                </a:ext>
              </a:extLst>
            </p:cNvPr>
            <p:cNvSpPr txBox="1"/>
            <p:nvPr/>
          </p:nvSpPr>
          <p:spPr>
            <a:xfrm>
              <a:off x="6309233" y="2935033"/>
              <a:ext cx="925297"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3</a:t>
              </a:r>
            </a:p>
          </p:txBody>
        </p:sp>
        <p:sp>
          <p:nvSpPr>
            <p:cNvPr id="131" name="540 CuadroTexto">
              <a:extLst>
                <a:ext uri="{FF2B5EF4-FFF2-40B4-BE49-F238E27FC236}">
                  <a16:creationId xmlns:a16="http://schemas.microsoft.com/office/drawing/2014/main" id="{FC5CFA3B-20F1-4DB5-B2A9-57E0EA7874C7}"/>
                </a:ext>
              </a:extLst>
            </p:cNvPr>
            <p:cNvSpPr txBox="1"/>
            <p:nvPr/>
          </p:nvSpPr>
          <p:spPr>
            <a:xfrm>
              <a:off x="7041286" y="2697875"/>
              <a:ext cx="923023"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2</a:t>
              </a:r>
            </a:p>
          </p:txBody>
        </p:sp>
        <p:sp>
          <p:nvSpPr>
            <p:cNvPr id="132" name="540 CuadroTexto">
              <a:extLst>
                <a:ext uri="{FF2B5EF4-FFF2-40B4-BE49-F238E27FC236}">
                  <a16:creationId xmlns:a16="http://schemas.microsoft.com/office/drawing/2014/main" id="{FA3FE9EC-EB76-4E69-B3B9-898AE773C1D9}"/>
                </a:ext>
              </a:extLst>
            </p:cNvPr>
            <p:cNvSpPr txBox="1"/>
            <p:nvPr/>
          </p:nvSpPr>
          <p:spPr>
            <a:xfrm>
              <a:off x="6225116" y="1235738"/>
              <a:ext cx="925296"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6</a:t>
              </a:r>
            </a:p>
          </p:txBody>
        </p:sp>
        <p:sp>
          <p:nvSpPr>
            <p:cNvPr id="133" name="528 CuadroTexto">
              <a:extLst>
                <a:ext uri="{FF2B5EF4-FFF2-40B4-BE49-F238E27FC236}">
                  <a16:creationId xmlns:a16="http://schemas.microsoft.com/office/drawing/2014/main" id="{C00D4BE8-9391-41F9-A121-1F161A089C41}"/>
                </a:ext>
              </a:extLst>
            </p:cNvPr>
            <p:cNvSpPr txBox="1"/>
            <p:nvPr/>
          </p:nvSpPr>
          <p:spPr>
            <a:xfrm>
              <a:off x="5397578" y="4335302"/>
              <a:ext cx="925296"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4</a:t>
              </a:r>
            </a:p>
          </p:txBody>
        </p:sp>
        <p:sp>
          <p:nvSpPr>
            <p:cNvPr id="134" name="541 CuadroTexto">
              <a:extLst>
                <a:ext uri="{FF2B5EF4-FFF2-40B4-BE49-F238E27FC236}">
                  <a16:creationId xmlns:a16="http://schemas.microsoft.com/office/drawing/2014/main" id="{A23EDB42-A515-43C0-B814-1B072C807604}"/>
                </a:ext>
              </a:extLst>
            </p:cNvPr>
            <p:cNvSpPr txBox="1"/>
            <p:nvPr/>
          </p:nvSpPr>
          <p:spPr>
            <a:xfrm>
              <a:off x="4811026" y="2877290"/>
              <a:ext cx="925296" cy="278405"/>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7</a:t>
              </a:r>
            </a:p>
          </p:txBody>
        </p:sp>
        <p:sp>
          <p:nvSpPr>
            <p:cNvPr id="165" name="540 CuadroTexto">
              <a:extLst>
                <a:ext uri="{FF2B5EF4-FFF2-40B4-BE49-F238E27FC236}">
                  <a16:creationId xmlns:a16="http://schemas.microsoft.com/office/drawing/2014/main" id="{D4D7537A-D5B6-4A78-A4EA-2AFA422E9C25}"/>
                </a:ext>
              </a:extLst>
            </p:cNvPr>
            <p:cNvSpPr txBox="1"/>
            <p:nvPr/>
          </p:nvSpPr>
          <p:spPr>
            <a:xfrm>
              <a:off x="5818167" y="1293481"/>
              <a:ext cx="923023"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10</a:t>
              </a:r>
            </a:p>
          </p:txBody>
        </p:sp>
        <p:sp>
          <p:nvSpPr>
            <p:cNvPr id="166" name="540 CuadroTexto">
              <a:extLst>
                <a:ext uri="{FF2B5EF4-FFF2-40B4-BE49-F238E27FC236}">
                  <a16:creationId xmlns:a16="http://schemas.microsoft.com/office/drawing/2014/main" id="{E4A8B0B7-EA06-46B7-A6BF-2029F0E064E2}"/>
                </a:ext>
              </a:extLst>
            </p:cNvPr>
            <p:cNvSpPr txBox="1"/>
            <p:nvPr/>
          </p:nvSpPr>
          <p:spPr>
            <a:xfrm>
              <a:off x="6381984" y="3648572"/>
              <a:ext cx="923023" cy="278405"/>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11</a:t>
              </a:r>
            </a:p>
          </p:txBody>
        </p:sp>
        <p:sp>
          <p:nvSpPr>
            <p:cNvPr id="191" name="540 CuadroTexto">
              <a:extLst>
                <a:ext uri="{FF2B5EF4-FFF2-40B4-BE49-F238E27FC236}">
                  <a16:creationId xmlns:a16="http://schemas.microsoft.com/office/drawing/2014/main" id="{C30944CF-9172-4C3E-9804-41EBC367AFD2}"/>
                </a:ext>
              </a:extLst>
            </p:cNvPr>
            <p:cNvSpPr txBox="1"/>
            <p:nvPr/>
          </p:nvSpPr>
          <p:spPr>
            <a:xfrm>
              <a:off x="4349514" y="4263122"/>
              <a:ext cx="925297"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12</a:t>
              </a:r>
            </a:p>
          </p:txBody>
        </p:sp>
        <p:sp>
          <p:nvSpPr>
            <p:cNvPr id="192" name="540 CuadroTexto">
              <a:extLst>
                <a:ext uri="{FF2B5EF4-FFF2-40B4-BE49-F238E27FC236}">
                  <a16:creationId xmlns:a16="http://schemas.microsoft.com/office/drawing/2014/main" id="{05D3614F-9F0B-461D-8E47-5D3AF1E1F49F}"/>
                </a:ext>
              </a:extLst>
            </p:cNvPr>
            <p:cNvSpPr txBox="1"/>
            <p:nvPr/>
          </p:nvSpPr>
          <p:spPr>
            <a:xfrm>
              <a:off x="6384258" y="1967838"/>
              <a:ext cx="923023"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13</a:t>
              </a:r>
            </a:p>
          </p:txBody>
        </p:sp>
        <p:sp>
          <p:nvSpPr>
            <p:cNvPr id="193" name="541 CuadroTexto">
              <a:extLst>
                <a:ext uri="{FF2B5EF4-FFF2-40B4-BE49-F238E27FC236}">
                  <a16:creationId xmlns:a16="http://schemas.microsoft.com/office/drawing/2014/main" id="{2AB9FC06-BC39-4533-A2F7-801F3B3DC293}"/>
                </a:ext>
              </a:extLst>
            </p:cNvPr>
            <p:cNvSpPr txBox="1"/>
            <p:nvPr/>
          </p:nvSpPr>
          <p:spPr>
            <a:xfrm>
              <a:off x="5102029" y="2998963"/>
              <a:ext cx="923023" cy="278403"/>
            </a:xfrm>
            <a:prstGeom prst="rect">
              <a:avLst/>
            </a:prstGeom>
            <a:noFill/>
          </p:spPr>
          <p:txBody>
            <a:bodyPr>
              <a:spAutoFit/>
            </a:bodyPr>
            <a:lstStyle/>
            <a:p>
              <a:pPr algn="ctr" defTabSz="1202511">
                <a:defRPr/>
              </a:pPr>
              <a:r>
                <a:rPr lang="es-CO" sz="1200" b="1" kern="0" dirty="0">
                  <a:solidFill>
                    <a:prstClr val="white"/>
                  </a:solidFill>
                  <a:latin typeface="Franklin Gothic Book"/>
                </a:rPr>
                <a:t>14</a:t>
              </a:r>
            </a:p>
          </p:txBody>
        </p:sp>
        <p:sp>
          <p:nvSpPr>
            <p:cNvPr id="194" name="540 CuadroTexto">
              <a:extLst>
                <a:ext uri="{FF2B5EF4-FFF2-40B4-BE49-F238E27FC236}">
                  <a16:creationId xmlns:a16="http://schemas.microsoft.com/office/drawing/2014/main" id="{3B4843BC-8ECD-4003-B7C1-6E28ACCAD84B}"/>
                </a:ext>
              </a:extLst>
            </p:cNvPr>
            <p:cNvSpPr txBox="1"/>
            <p:nvPr/>
          </p:nvSpPr>
          <p:spPr>
            <a:xfrm>
              <a:off x="6179647" y="2475151"/>
              <a:ext cx="925296" cy="276342"/>
            </a:xfrm>
            <a:prstGeom prst="rect">
              <a:avLst/>
            </a:prstGeom>
            <a:noFill/>
          </p:spPr>
          <p:txBody>
            <a:bodyPr>
              <a:spAutoFit/>
            </a:bodyPr>
            <a:lstStyle/>
            <a:p>
              <a:pPr algn="ctr" defTabSz="1202511">
                <a:defRPr/>
              </a:pPr>
              <a:r>
                <a:rPr lang="es-CO" sz="1200" b="1" kern="0" dirty="0">
                  <a:solidFill>
                    <a:prstClr val="white"/>
                  </a:solidFill>
                  <a:latin typeface="Franklin Gothic Book"/>
                </a:rPr>
                <a:t>15</a:t>
              </a:r>
            </a:p>
          </p:txBody>
        </p:sp>
        <p:sp>
          <p:nvSpPr>
            <p:cNvPr id="195" name="540 CuadroTexto">
              <a:extLst>
                <a:ext uri="{FF2B5EF4-FFF2-40B4-BE49-F238E27FC236}">
                  <a16:creationId xmlns:a16="http://schemas.microsoft.com/office/drawing/2014/main" id="{9F444D0B-B01E-461A-A728-AF5AE942F82A}"/>
                </a:ext>
              </a:extLst>
            </p:cNvPr>
            <p:cNvSpPr txBox="1"/>
            <p:nvPr/>
          </p:nvSpPr>
          <p:spPr>
            <a:xfrm>
              <a:off x="5529439" y="1738927"/>
              <a:ext cx="927570" cy="278405"/>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16</a:t>
              </a:r>
            </a:p>
          </p:txBody>
        </p:sp>
        <p:sp>
          <p:nvSpPr>
            <p:cNvPr id="196" name="540 CuadroTexto">
              <a:extLst>
                <a:ext uri="{FF2B5EF4-FFF2-40B4-BE49-F238E27FC236}">
                  <a16:creationId xmlns:a16="http://schemas.microsoft.com/office/drawing/2014/main" id="{4B937B55-2202-4656-9131-32370EF42E71}"/>
                </a:ext>
              </a:extLst>
            </p:cNvPr>
            <p:cNvSpPr txBox="1"/>
            <p:nvPr/>
          </p:nvSpPr>
          <p:spPr>
            <a:xfrm>
              <a:off x="5649931" y="3219623"/>
              <a:ext cx="925297"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9</a:t>
              </a:r>
            </a:p>
          </p:txBody>
        </p:sp>
        <p:sp>
          <p:nvSpPr>
            <p:cNvPr id="197" name="540 CuadroTexto">
              <a:extLst>
                <a:ext uri="{FF2B5EF4-FFF2-40B4-BE49-F238E27FC236}">
                  <a16:creationId xmlns:a16="http://schemas.microsoft.com/office/drawing/2014/main" id="{4063F1B8-42B0-4FEA-9404-E5311C8B78DE}"/>
                </a:ext>
              </a:extLst>
            </p:cNvPr>
            <p:cNvSpPr txBox="1"/>
            <p:nvPr/>
          </p:nvSpPr>
          <p:spPr>
            <a:xfrm>
              <a:off x="4906512" y="3531024"/>
              <a:ext cx="925296" cy="276342"/>
            </a:xfrm>
            <a:prstGeom prst="rect">
              <a:avLst/>
            </a:prstGeom>
            <a:noFill/>
          </p:spPr>
          <p:txBody>
            <a:bodyPr>
              <a:spAutoFit/>
            </a:bodyPr>
            <a:lstStyle/>
            <a:p>
              <a:pPr algn="ctr" defTabSz="1202511">
                <a:defRPr/>
              </a:pPr>
              <a:r>
                <a:rPr lang="es-CO" sz="1200" b="1" kern="0" dirty="0">
                  <a:solidFill>
                    <a:srgbClr val="213362">
                      <a:lumMod val="50000"/>
                    </a:srgbClr>
                  </a:solidFill>
                  <a:latin typeface="Franklin Gothic Book"/>
                </a:rPr>
                <a:t>17</a:t>
              </a:r>
            </a:p>
          </p:txBody>
        </p:sp>
        <p:sp>
          <p:nvSpPr>
            <p:cNvPr id="198" name="540 CuadroTexto">
              <a:extLst>
                <a:ext uri="{FF2B5EF4-FFF2-40B4-BE49-F238E27FC236}">
                  <a16:creationId xmlns:a16="http://schemas.microsoft.com/office/drawing/2014/main" id="{B0E4A1C4-8448-435D-9D07-AA5B04B0A889}"/>
                </a:ext>
              </a:extLst>
            </p:cNvPr>
            <p:cNvSpPr txBox="1"/>
            <p:nvPr/>
          </p:nvSpPr>
          <p:spPr>
            <a:xfrm>
              <a:off x="7266359" y="4473472"/>
              <a:ext cx="927570" cy="276342"/>
            </a:xfrm>
            <a:prstGeom prst="rect">
              <a:avLst/>
            </a:prstGeom>
            <a:noFill/>
          </p:spPr>
          <p:txBody>
            <a:bodyPr>
              <a:spAutoFit/>
            </a:bodyPr>
            <a:lstStyle/>
            <a:p>
              <a:pPr algn="ctr" defTabSz="1202511">
                <a:defRPr/>
              </a:pPr>
              <a:r>
                <a:rPr lang="es-CO" sz="1200" b="1" kern="0" dirty="0">
                  <a:solidFill>
                    <a:prstClr val="white"/>
                  </a:solidFill>
                  <a:latin typeface="Franklin Gothic Book"/>
                </a:rPr>
                <a:t>18</a:t>
              </a:r>
            </a:p>
          </p:txBody>
        </p:sp>
      </p:grpSp>
      <p:sp>
        <p:nvSpPr>
          <p:cNvPr id="178181" name="Rectángulo 5">
            <a:extLst>
              <a:ext uri="{FF2B5EF4-FFF2-40B4-BE49-F238E27FC236}">
                <a16:creationId xmlns:a16="http://schemas.microsoft.com/office/drawing/2014/main" id="{C6EC2C7D-FD7D-4EB9-9130-6323ED65BF92}"/>
              </a:ext>
            </a:extLst>
          </p:cNvPr>
          <p:cNvSpPr>
            <a:spLocks noChangeArrowheads="1"/>
          </p:cNvSpPr>
          <p:nvPr/>
        </p:nvSpPr>
        <p:spPr bwMode="auto">
          <a:xfrm>
            <a:off x="5829300" y="798513"/>
            <a:ext cx="54102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400" b="1">
                <a:solidFill>
                  <a:srgbClr val="385723"/>
                </a:solidFill>
              </a:rPr>
              <a:t>Las interventorías de los 91 proyectos se estructuraron en 18 grupos.   </a:t>
            </a:r>
          </a:p>
        </p:txBody>
      </p:sp>
      <p:sp>
        <p:nvSpPr>
          <p:cNvPr id="178182" name="Rectángulo 82">
            <a:extLst>
              <a:ext uri="{FF2B5EF4-FFF2-40B4-BE49-F238E27FC236}">
                <a16:creationId xmlns:a16="http://schemas.microsoft.com/office/drawing/2014/main" id="{68A1E803-7FAD-4157-9D48-84069423E878}"/>
              </a:ext>
            </a:extLst>
          </p:cNvPr>
          <p:cNvSpPr>
            <a:spLocks noChangeArrowheads="1"/>
          </p:cNvSpPr>
          <p:nvPr/>
        </p:nvSpPr>
        <p:spPr bwMode="auto">
          <a:xfrm>
            <a:off x="866775" y="623888"/>
            <a:ext cx="4487863"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graphicFrame>
        <p:nvGraphicFramePr>
          <p:cNvPr id="2" name="Tabla 1">
            <a:extLst>
              <a:ext uri="{FF2B5EF4-FFF2-40B4-BE49-F238E27FC236}">
                <a16:creationId xmlns:a16="http://schemas.microsoft.com/office/drawing/2014/main" id="{87642587-F2AE-4282-975F-5EEE5724024E}"/>
              </a:ext>
            </a:extLst>
          </p:cNvPr>
          <p:cNvGraphicFramePr>
            <a:graphicFrameLocks noGrp="1"/>
          </p:cNvGraphicFramePr>
          <p:nvPr/>
        </p:nvGraphicFramePr>
        <p:xfrm>
          <a:off x="5915025" y="1252538"/>
          <a:ext cx="5410200" cy="4352925"/>
        </p:xfrm>
        <a:graphic>
          <a:graphicData uri="http://schemas.openxmlformats.org/drawingml/2006/table">
            <a:tbl>
              <a:tblPr firstRow="1" bandRow="1"/>
              <a:tblGrid>
                <a:gridCol w="1461150">
                  <a:extLst>
                    <a:ext uri="{9D8B030D-6E8A-4147-A177-3AD203B41FA5}">
                      <a16:colId xmlns:a16="http://schemas.microsoft.com/office/drawing/2014/main" val="20000"/>
                    </a:ext>
                  </a:extLst>
                </a:gridCol>
                <a:gridCol w="1562069">
                  <a:extLst>
                    <a:ext uri="{9D8B030D-6E8A-4147-A177-3AD203B41FA5}">
                      <a16:colId xmlns:a16="http://schemas.microsoft.com/office/drawing/2014/main" val="20001"/>
                    </a:ext>
                  </a:extLst>
                </a:gridCol>
                <a:gridCol w="1035528">
                  <a:extLst>
                    <a:ext uri="{9D8B030D-6E8A-4147-A177-3AD203B41FA5}">
                      <a16:colId xmlns:a16="http://schemas.microsoft.com/office/drawing/2014/main" val="20002"/>
                    </a:ext>
                  </a:extLst>
                </a:gridCol>
                <a:gridCol w="1351453">
                  <a:extLst>
                    <a:ext uri="{9D8B030D-6E8A-4147-A177-3AD203B41FA5}">
                      <a16:colId xmlns:a16="http://schemas.microsoft.com/office/drawing/2014/main" val="20003"/>
                    </a:ext>
                  </a:extLst>
                </a:gridCol>
              </a:tblGrid>
              <a:tr h="430805">
                <a:tc>
                  <a:txBody>
                    <a:bodyPr/>
                    <a:lstStyle/>
                    <a:p>
                      <a:pPr algn="ctr" fontAlgn="ctr"/>
                      <a:r>
                        <a:rPr lang="es-CO" sz="900" b="1" i="0" u="none" strike="noStrike" dirty="0">
                          <a:solidFill>
                            <a:srgbClr val="FFFFFF"/>
                          </a:solidFill>
                          <a:effectLst/>
                          <a:latin typeface="Arial" panose="020B0604020202020204" pitchFamily="34" charset="0"/>
                        </a:rPr>
                        <a:t>Grupos </a:t>
                      </a:r>
                      <a:r>
                        <a:rPr lang="es-CO" sz="900" b="1" i="0" u="none" strike="noStrike" dirty="0" err="1">
                          <a:solidFill>
                            <a:srgbClr val="FFFFFF"/>
                          </a:solidFill>
                          <a:effectLst/>
                          <a:latin typeface="Arial" panose="020B0604020202020204" pitchFamily="34" charset="0"/>
                        </a:rPr>
                        <a:t>Interv</a:t>
                      </a:r>
                      <a:r>
                        <a:rPr lang="es-CO" sz="900" b="1" i="0" u="none" strike="noStrike" dirty="0">
                          <a:solidFill>
                            <a:srgbClr val="FFFFFF"/>
                          </a:solidFill>
                          <a:effectLst/>
                          <a:latin typeface="Arial" panose="020B0604020202020204" pitchFamily="34" charset="0"/>
                        </a:rPr>
                        <a:t>.</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Departamento(s)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N° Proyecto(s)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Fecha Adjudicación Contratos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179502">
                <a:tc>
                  <a:txBody>
                    <a:bodyPr/>
                    <a:lstStyle/>
                    <a:p>
                      <a:pPr algn="ctr" fontAlgn="b"/>
                      <a:r>
                        <a:rPr lang="es-CO" sz="900" b="0" i="0" u="none" strike="noStrike" dirty="0">
                          <a:solidFill>
                            <a:srgbClr val="000000"/>
                          </a:solidFill>
                          <a:effectLst/>
                          <a:latin typeface="Arial" panose="020B0604020202020204" pitchFamily="34" charset="0"/>
                        </a:rPr>
                        <a:t>1</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l" fontAlgn="b"/>
                      <a:r>
                        <a:rPr lang="es-CO" sz="900" b="0" i="0" u="none" strike="noStrike" dirty="0">
                          <a:solidFill>
                            <a:srgbClr val="000000"/>
                          </a:solidFill>
                          <a:effectLst/>
                          <a:latin typeface="Arial" panose="020B0604020202020204" pitchFamily="34" charset="0"/>
                        </a:rPr>
                        <a:t>Antioquia</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10</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14/08/2019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1"/>
                  </a:ext>
                </a:extLst>
              </a:tr>
              <a:tr h="315923">
                <a:tc>
                  <a:txBody>
                    <a:bodyPr/>
                    <a:lstStyle/>
                    <a:p>
                      <a:pPr algn="ctr" fontAlgn="b"/>
                      <a:r>
                        <a:rPr lang="es-CO" sz="900" b="0" i="0" u="none" strike="noStrike">
                          <a:solidFill>
                            <a:srgbClr val="000000"/>
                          </a:solidFill>
                          <a:effectLst/>
                          <a:latin typeface="Arial" panose="020B0604020202020204" pitchFamily="34" charset="0"/>
                        </a:rPr>
                        <a:t>2</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900" b="0" i="0" u="none" strike="noStrike" dirty="0">
                          <a:solidFill>
                            <a:srgbClr val="000000"/>
                          </a:solidFill>
                          <a:effectLst/>
                          <a:latin typeface="Arial" panose="020B0604020202020204" pitchFamily="34" charset="0"/>
                        </a:rPr>
                        <a:t>Arauca - Casanare</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4</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23/08/2019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79502">
                <a:tc>
                  <a:txBody>
                    <a:bodyPr/>
                    <a:lstStyle/>
                    <a:p>
                      <a:pPr algn="ctr" fontAlgn="b"/>
                      <a:r>
                        <a:rPr lang="es-CO" sz="900" b="0" i="0" u="none" strike="noStrike">
                          <a:solidFill>
                            <a:srgbClr val="000000"/>
                          </a:solidFill>
                          <a:effectLst/>
                          <a:latin typeface="Arial" panose="020B0604020202020204" pitchFamily="34" charset="0"/>
                        </a:rPr>
                        <a:t>3</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l" fontAlgn="b"/>
                      <a:r>
                        <a:rPr lang="es-CO" sz="900" b="0" i="0" u="none" strike="noStrike" dirty="0">
                          <a:solidFill>
                            <a:srgbClr val="000000"/>
                          </a:solidFill>
                          <a:effectLst/>
                          <a:latin typeface="Arial" panose="020B0604020202020204" pitchFamily="34" charset="0"/>
                        </a:rPr>
                        <a:t>Boyacá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2</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1/08/2019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3"/>
                  </a:ext>
                </a:extLst>
              </a:tr>
              <a:tr h="315923">
                <a:tc>
                  <a:txBody>
                    <a:bodyPr/>
                    <a:lstStyle/>
                    <a:p>
                      <a:pPr algn="ctr" fontAlgn="b"/>
                      <a:r>
                        <a:rPr lang="es-CO" sz="900" b="0" i="0" u="none" strike="noStrike">
                          <a:solidFill>
                            <a:srgbClr val="000000"/>
                          </a:solidFill>
                          <a:effectLst/>
                          <a:latin typeface="Arial" panose="020B0604020202020204" pitchFamily="34" charset="0"/>
                        </a:rPr>
                        <a:t>4</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900" b="0" i="0" u="none" strike="noStrike" dirty="0">
                          <a:solidFill>
                            <a:srgbClr val="000000"/>
                          </a:solidFill>
                          <a:effectLst/>
                          <a:latin typeface="Arial" panose="020B0604020202020204" pitchFamily="34" charset="0"/>
                        </a:rPr>
                        <a:t>Caquetá- Huila - Putumayo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dirty="0">
                          <a:solidFill>
                            <a:srgbClr val="000000"/>
                          </a:solidFill>
                          <a:effectLst/>
                          <a:latin typeface="Arial" panose="020B0604020202020204" pitchFamily="34" charset="0"/>
                        </a:rPr>
                        <a:t>4</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4/10/2019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79502">
                <a:tc>
                  <a:txBody>
                    <a:bodyPr/>
                    <a:lstStyle/>
                    <a:p>
                      <a:pPr algn="ctr" fontAlgn="b"/>
                      <a:r>
                        <a:rPr lang="es-CO" sz="900" b="0" i="0" u="none" strike="noStrike">
                          <a:solidFill>
                            <a:srgbClr val="000000"/>
                          </a:solidFill>
                          <a:effectLst/>
                          <a:latin typeface="Arial" panose="020B0604020202020204" pitchFamily="34" charset="0"/>
                        </a:rPr>
                        <a:t>5</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l" fontAlgn="b"/>
                      <a:r>
                        <a:rPr lang="es-CO" sz="900" b="0" i="0" u="none" strike="noStrike">
                          <a:solidFill>
                            <a:srgbClr val="000000"/>
                          </a:solidFill>
                          <a:effectLst/>
                          <a:latin typeface="Arial" panose="020B0604020202020204" pitchFamily="34" charset="0"/>
                        </a:rPr>
                        <a:t>Cauca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dirty="0">
                          <a:solidFill>
                            <a:srgbClr val="000000"/>
                          </a:solidFill>
                          <a:effectLst/>
                          <a:latin typeface="Arial" panose="020B0604020202020204" pitchFamily="34" charset="0"/>
                        </a:rPr>
                        <a:t>7</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24/09/2019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5"/>
                  </a:ext>
                </a:extLst>
              </a:tr>
              <a:tr h="179502">
                <a:tc>
                  <a:txBody>
                    <a:bodyPr/>
                    <a:lstStyle/>
                    <a:p>
                      <a:pPr algn="ctr" fontAlgn="b"/>
                      <a:r>
                        <a:rPr lang="es-CO" sz="900" b="0" i="0" u="none" strike="noStrike">
                          <a:solidFill>
                            <a:srgbClr val="000000"/>
                          </a:solidFill>
                          <a:effectLst/>
                          <a:latin typeface="Arial" panose="020B0604020202020204" pitchFamily="34" charset="0"/>
                        </a:rPr>
                        <a:t>6</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900" b="0" i="0" u="none" strike="noStrike">
                          <a:solidFill>
                            <a:srgbClr val="000000"/>
                          </a:solidFill>
                          <a:effectLst/>
                          <a:latin typeface="Arial" panose="020B0604020202020204" pitchFamily="34" charset="0"/>
                        </a:rPr>
                        <a:t>Cesar – Guajira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dirty="0">
                          <a:solidFill>
                            <a:srgbClr val="000000"/>
                          </a:solidFill>
                          <a:effectLst/>
                          <a:latin typeface="Arial" panose="020B0604020202020204" pitchFamily="34" charset="0"/>
                        </a:rPr>
                        <a:t>4</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10/10/2019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79502">
                <a:tc>
                  <a:txBody>
                    <a:bodyPr/>
                    <a:lstStyle/>
                    <a:p>
                      <a:pPr algn="ctr" fontAlgn="b"/>
                      <a:r>
                        <a:rPr lang="es-CO" sz="900" b="0" i="0" u="none" strike="noStrike">
                          <a:solidFill>
                            <a:srgbClr val="000000"/>
                          </a:solidFill>
                          <a:effectLst/>
                          <a:latin typeface="Arial" panose="020B0604020202020204" pitchFamily="34" charset="0"/>
                        </a:rPr>
                        <a:t>7</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l" fontAlgn="b"/>
                      <a:r>
                        <a:rPr lang="es-CO" sz="900" b="0" i="0" u="none" strike="noStrike">
                          <a:solidFill>
                            <a:srgbClr val="000000"/>
                          </a:solidFill>
                          <a:effectLst/>
                          <a:latin typeface="Arial" panose="020B0604020202020204" pitchFamily="34" charset="0"/>
                        </a:rPr>
                        <a:t>Chocó</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dirty="0">
                          <a:solidFill>
                            <a:srgbClr val="000000"/>
                          </a:solidFill>
                          <a:effectLst/>
                          <a:latin typeface="Arial" panose="020B0604020202020204" pitchFamily="34" charset="0"/>
                        </a:rPr>
                        <a:t>2</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5/07/2019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7"/>
                  </a:ext>
                </a:extLst>
              </a:tr>
              <a:tr h="179502">
                <a:tc>
                  <a:txBody>
                    <a:bodyPr/>
                    <a:lstStyle/>
                    <a:p>
                      <a:pPr algn="ctr" fontAlgn="b"/>
                      <a:r>
                        <a:rPr lang="es-CO" sz="900" b="0" i="0" u="none" strike="noStrike">
                          <a:solidFill>
                            <a:srgbClr val="000000"/>
                          </a:solidFill>
                          <a:effectLst/>
                          <a:latin typeface="Arial" panose="020B0604020202020204" pitchFamily="34" charset="0"/>
                        </a:rPr>
                        <a:t>8</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900" b="0" i="0" u="none" strike="noStrike">
                          <a:solidFill>
                            <a:srgbClr val="000000"/>
                          </a:solidFill>
                          <a:effectLst/>
                          <a:latin typeface="Arial" panose="020B0604020202020204" pitchFamily="34" charset="0"/>
                        </a:rPr>
                        <a:t>Córdoba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dirty="0">
                          <a:solidFill>
                            <a:srgbClr val="000000"/>
                          </a:solidFill>
                          <a:effectLst/>
                          <a:latin typeface="Arial" panose="020B0604020202020204" pitchFamily="34" charset="0"/>
                        </a:rPr>
                        <a:t>7</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27/09/2019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315923">
                <a:tc>
                  <a:txBody>
                    <a:bodyPr/>
                    <a:lstStyle/>
                    <a:p>
                      <a:pPr algn="ctr" fontAlgn="b"/>
                      <a:r>
                        <a:rPr lang="es-CO" sz="900" b="0" i="0" u="none" strike="noStrike">
                          <a:solidFill>
                            <a:srgbClr val="000000"/>
                          </a:solidFill>
                          <a:effectLst/>
                          <a:latin typeface="Arial" panose="020B0604020202020204" pitchFamily="34" charset="0"/>
                        </a:rPr>
                        <a:t>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l" fontAlgn="b"/>
                      <a:r>
                        <a:rPr lang="es-CO" sz="900" b="0" i="0" u="none" strike="noStrike">
                          <a:solidFill>
                            <a:srgbClr val="000000"/>
                          </a:solidFill>
                          <a:effectLst/>
                          <a:latin typeface="Arial" panose="020B0604020202020204" pitchFamily="34" charset="0"/>
                        </a:rPr>
                        <a:t>Cundinamarca – Tolima</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dirty="0">
                          <a:solidFill>
                            <a:srgbClr val="000000"/>
                          </a:solidFill>
                          <a:effectLst/>
                          <a:latin typeface="Arial" panose="020B0604020202020204" pitchFamily="34" charset="0"/>
                        </a:rPr>
                        <a:t>5</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6/09/2019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9"/>
                  </a:ext>
                </a:extLst>
              </a:tr>
              <a:tr h="179502">
                <a:tc>
                  <a:txBody>
                    <a:bodyPr/>
                    <a:lstStyle/>
                    <a:p>
                      <a:pPr algn="ctr" fontAlgn="b"/>
                      <a:r>
                        <a:rPr lang="es-CO" sz="900" b="0" i="0" u="none" strike="noStrike">
                          <a:solidFill>
                            <a:srgbClr val="000000"/>
                          </a:solidFill>
                          <a:effectLst/>
                          <a:latin typeface="Arial" panose="020B0604020202020204" pitchFamily="34" charset="0"/>
                        </a:rPr>
                        <a:t>10</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900" b="0" i="0" u="none" strike="noStrike">
                          <a:solidFill>
                            <a:srgbClr val="000000"/>
                          </a:solidFill>
                          <a:effectLst/>
                          <a:latin typeface="Arial" panose="020B0604020202020204" pitchFamily="34" charset="0"/>
                        </a:rPr>
                        <a:t>Magdalena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dirty="0">
                          <a:solidFill>
                            <a:srgbClr val="000000"/>
                          </a:solidFill>
                          <a:effectLst/>
                          <a:latin typeface="Arial" panose="020B0604020202020204" pitchFamily="34" charset="0"/>
                        </a:rPr>
                        <a:t>5</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22/08/2019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179502">
                <a:tc>
                  <a:txBody>
                    <a:bodyPr/>
                    <a:lstStyle/>
                    <a:p>
                      <a:pPr algn="ctr" fontAlgn="b"/>
                      <a:r>
                        <a:rPr lang="es-CO" sz="900" b="0" i="0" u="none" strike="noStrike">
                          <a:solidFill>
                            <a:srgbClr val="000000"/>
                          </a:solidFill>
                          <a:effectLst/>
                          <a:latin typeface="Arial" panose="020B0604020202020204" pitchFamily="34" charset="0"/>
                        </a:rPr>
                        <a:t>11</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l" fontAlgn="b"/>
                      <a:r>
                        <a:rPr lang="es-CO" sz="900" b="0" i="0" u="none" strike="noStrike">
                          <a:solidFill>
                            <a:srgbClr val="000000"/>
                          </a:solidFill>
                          <a:effectLst/>
                          <a:latin typeface="Arial" panose="020B0604020202020204" pitchFamily="34" charset="0"/>
                        </a:rPr>
                        <a:t>Meta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dirty="0">
                          <a:solidFill>
                            <a:srgbClr val="000000"/>
                          </a:solidFill>
                          <a:effectLst/>
                          <a:latin typeface="Arial" panose="020B0604020202020204" pitchFamily="34" charset="0"/>
                        </a:rPr>
                        <a:t>5</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dirty="0">
                          <a:solidFill>
                            <a:srgbClr val="000000"/>
                          </a:solidFill>
                          <a:effectLst/>
                          <a:latin typeface="Arial" panose="020B0604020202020204" pitchFamily="34" charset="0"/>
                        </a:rPr>
                        <a:t>23/08/2019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11"/>
                  </a:ext>
                </a:extLst>
              </a:tr>
              <a:tr h="179502">
                <a:tc>
                  <a:txBody>
                    <a:bodyPr/>
                    <a:lstStyle/>
                    <a:p>
                      <a:pPr algn="ctr" fontAlgn="b"/>
                      <a:r>
                        <a:rPr lang="es-CO" sz="900" b="0" i="0" u="none" strike="noStrike">
                          <a:solidFill>
                            <a:srgbClr val="000000"/>
                          </a:solidFill>
                          <a:effectLst/>
                          <a:latin typeface="Arial" panose="020B0604020202020204" pitchFamily="34" charset="0"/>
                        </a:rPr>
                        <a:t>12</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900" b="0" i="0" u="none" strike="noStrike">
                          <a:solidFill>
                            <a:srgbClr val="000000"/>
                          </a:solidFill>
                          <a:effectLst/>
                          <a:latin typeface="Arial" panose="020B0604020202020204" pitchFamily="34" charset="0"/>
                        </a:rPr>
                        <a:t>Nariño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dirty="0">
                          <a:solidFill>
                            <a:srgbClr val="000000"/>
                          </a:solidFill>
                          <a:effectLst/>
                          <a:latin typeface="Arial" panose="020B0604020202020204" pitchFamily="34" charset="0"/>
                        </a:rPr>
                        <a:t>10/09/2019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315923">
                <a:tc>
                  <a:txBody>
                    <a:bodyPr/>
                    <a:lstStyle/>
                    <a:p>
                      <a:pPr algn="ctr" fontAlgn="b"/>
                      <a:r>
                        <a:rPr lang="es-CO" sz="900" b="0" i="0" u="none" strike="noStrike">
                          <a:solidFill>
                            <a:srgbClr val="000000"/>
                          </a:solidFill>
                          <a:effectLst/>
                          <a:latin typeface="Arial" panose="020B0604020202020204" pitchFamily="34" charset="0"/>
                        </a:rPr>
                        <a:t>13</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l" fontAlgn="b"/>
                      <a:r>
                        <a:rPr lang="es-CO" sz="900" b="0" i="0" u="none" strike="noStrike">
                          <a:solidFill>
                            <a:srgbClr val="000000"/>
                          </a:solidFill>
                          <a:effectLst/>
                          <a:latin typeface="Arial" panose="020B0604020202020204" pitchFamily="34" charset="0"/>
                        </a:rPr>
                        <a:t>Norte de Santander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dirty="0">
                          <a:solidFill>
                            <a:srgbClr val="000000"/>
                          </a:solidFill>
                          <a:effectLst/>
                          <a:latin typeface="Arial" panose="020B0604020202020204" pitchFamily="34" charset="0"/>
                        </a:rPr>
                        <a:t>23/09/2019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13"/>
                  </a:ext>
                </a:extLst>
              </a:tr>
              <a:tr h="315923">
                <a:tc>
                  <a:txBody>
                    <a:bodyPr/>
                    <a:lstStyle/>
                    <a:p>
                      <a:pPr algn="ctr" fontAlgn="b"/>
                      <a:r>
                        <a:rPr lang="es-CO" sz="900" b="0" i="0" u="none" strike="noStrike">
                          <a:solidFill>
                            <a:srgbClr val="000000"/>
                          </a:solidFill>
                          <a:effectLst/>
                          <a:latin typeface="Arial" panose="020B0604020202020204" pitchFamily="34" charset="0"/>
                        </a:rPr>
                        <a:t>14</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900" b="0" i="0" u="none" strike="noStrike">
                          <a:solidFill>
                            <a:srgbClr val="000000"/>
                          </a:solidFill>
                          <a:effectLst/>
                          <a:latin typeface="Arial" panose="020B0604020202020204" pitchFamily="34" charset="0"/>
                        </a:rPr>
                        <a:t>Quindío - Risaralda</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4</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dirty="0">
                          <a:solidFill>
                            <a:srgbClr val="000000"/>
                          </a:solidFill>
                          <a:effectLst/>
                          <a:latin typeface="Arial" panose="020B0604020202020204" pitchFamily="34" charset="0"/>
                        </a:rPr>
                        <a:t>5/09/2019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179502">
                <a:tc>
                  <a:txBody>
                    <a:bodyPr/>
                    <a:lstStyle/>
                    <a:p>
                      <a:pPr algn="ctr" fontAlgn="b"/>
                      <a:r>
                        <a:rPr lang="es-CO" sz="900" b="0" i="0" u="none" strike="noStrike">
                          <a:solidFill>
                            <a:srgbClr val="000000"/>
                          </a:solidFill>
                          <a:effectLst/>
                          <a:latin typeface="Arial" panose="020B0604020202020204" pitchFamily="34" charset="0"/>
                        </a:rPr>
                        <a:t>15</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l" fontAlgn="b"/>
                      <a:r>
                        <a:rPr lang="es-CO" sz="900" b="0" i="0" u="none" strike="noStrike">
                          <a:solidFill>
                            <a:srgbClr val="000000"/>
                          </a:solidFill>
                          <a:effectLst/>
                          <a:latin typeface="Arial" panose="020B0604020202020204" pitchFamily="34" charset="0"/>
                        </a:rPr>
                        <a:t>Santander</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2</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dirty="0">
                          <a:solidFill>
                            <a:srgbClr val="000000"/>
                          </a:solidFill>
                          <a:effectLst/>
                          <a:latin typeface="Arial" panose="020B0604020202020204" pitchFamily="34" charset="0"/>
                        </a:rPr>
                        <a:t>15/08/2019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15"/>
                  </a:ext>
                </a:extLst>
              </a:tr>
              <a:tr h="179502">
                <a:tc>
                  <a:txBody>
                    <a:bodyPr/>
                    <a:lstStyle/>
                    <a:p>
                      <a:pPr algn="ctr" fontAlgn="b"/>
                      <a:r>
                        <a:rPr lang="es-CO" sz="900" b="0" i="0" u="none" strike="noStrike">
                          <a:solidFill>
                            <a:srgbClr val="000000"/>
                          </a:solidFill>
                          <a:effectLst/>
                          <a:latin typeface="Arial" panose="020B0604020202020204" pitchFamily="34" charset="0"/>
                        </a:rPr>
                        <a:t>16</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900" b="0" i="0" u="none" strike="noStrike">
                          <a:solidFill>
                            <a:srgbClr val="000000"/>
                          </a:solidFill>
                          <a:effectLst/>
                          <a:latin typeface="Arial" panose="020B0604020202020204" pitchFamily="34" charset="0"/>
                        </a:rPr>
                        <a:t>Sucre</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6</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dirty="0">
                          <a:solidFill>
                            <a:srgbClr val="000000"/>
                          </a:solidFill>
                          <a:effectLst/>
                          <a:latin typeface="Arial" panose="020B0604020202020204" pitchFamily="34" charset="0"/>
                        </a:rPr>
                        <a:t>6/09/2020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r h="179502">
                <a:tc>
                  <a:txBody>
                    <a:bodyPr/>
                    <a:lstStyle/>
                    <a:p>
                      <a:pPr algn="ctr" fontAlgn="b"/>
                      <a:r>
                        <a:rPr lang="es-CO" sz="900" b="0" i="0" u="none" strike="noStrike">
                          <a:solidFill>
                            <a:srgbClr val="000000"/>
                          </a:solidFill>
                          <a:effectLst/>
                          <a:latin typeface="Arial" panose="020B0604020202020204" pitchFamily="34" charset="0"/>
                        </a:rPr>
                        <a:t>17</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l" fontAlgn="b"/>
                      <a:r>
                        <a:rPr lang="es-CO" sz="900" b="0" i="0" u="none" strike="noStrike">
                          <a:solidFill>
                            <a:srgbClr val="000000"/>
                          </a:solidFill>
                          <a:effectLst/>
                          <a:latin typeface="Arial" panose="020B0604020202020204" pitchFamily="34" charset="0"/>
                        </a:rPr>
                        <a:t>Valle del Cauca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a:solidFill>
                            <a:srgbClr val="000000"/>
                          </a:solidFill>
                          <a:effectLst/>
                          <a:latin typeface="Arial" panose="020B0604020202020204" pitchFamily="34" charset="0"/>
                        </a:rPr>
                        <a:t>4</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900" b="0" i="0" u="none" strike="noStrike" dirty="0">
                          <a:solidFill>
                            <a:srgbClr val="000000"/>
                          </a:solidFill>
                          <a:effectLst/>
                          <a:latin typeface="Arial" panose="020B0604020202020204" pitchFamily="34" charset="0"/>
                        </a:rPr>
                        <a:t>10/07/2019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17"/>
                  </a:ext>
                </a:extLst>
              </a:tr>
              <a:tr h="188477">
                <a:tc>
                  <a:txBody>
                    <a:bodyPr/>
                    <a:lstStyle/>
                    <a:p>
                      <a:pPr algn="ctr" fontAlgn="b"/>
                      <a:r>
                        <a:rPr lang="es-CO" sz="900" b="0" i="0" u="none" strike="noStrike">
                          <a:solidFill>
                            <a:srgbClr val="000000"/>
                          </a:solidFill>
                          <a:effectLst/>
                          <a:latin typeface="Arial" panose="020B0604020202020204" pitchFamily="34" charset="0"/>
                        </a:rPr>
                        <a:t>18</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fontAlgn="b"/>
                      <a:r>
                        <a:rPr lang="es-CO" sz="900" b="0" i="0" u="none" strike="noStrike">
                          <a:solidFill>
                            <a:srgbClr val="000000"/>
                          </a:solidFill>
                          <a:effectLst/>
                          <a:latin typeface="Arial" panose="020B0604020202020204" pitchFamily="34" charset="0"/>
                        </a:rPr>
                        <a:t>Vaupés</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a:solidFill>
                            <a:srgbClr val="000000"/>
                          </a:solidFill>
                          <a:effectLst/>
                          <a:latin typeface="Arial" panose="020B0604020202020204" pitchFamily="34" charset="0"/>
                        </a:rPr>
                        <a:t>1</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900" b="0" i="0" u="none" strike="noStrike" dirty="0">
                          <a:solidFill>
                            <a:srgbClr val="000000"/>
                          </a:solidFill>
                          <a:effectLst/>
                          <a:latin typeface="Arial" panose="020B0604020202020204" pitchFamily="34" charset="0"/>
                        </a:rPr>
                        <a:t>16/08/2019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8"/>
                  </a:ext>
                </a:extLst>
              </a:tr>
            </a:tbl>
          </a:graphicData>
        </a:graphic>
      </p:graphicFrame>
      <p:sp>
        <p:nvSpPr>
          <p:cNvPr id="178285" name="639 CuadroTexto">
            <a:extLst>
              <a:ext uri="{FF2B5EF4-FFF2-40B4-BE49-F238E27FC236}">
                <a16:creationId xmlns:a16="http://schemas.microsoft.com/office/drawing/2014/main" id="{17EAAB16-6813-4B03-AE9F-9CC4DC0DD675}"/>
              </a:ext>
            </a:extLst>
          </p:cNvPr>
          <p:cNvSpPr txBox="1">
            <a:spLocks noChangeArrowheads="1"/>
          </p:cNvSpPr>
          <p:nvPr/>
        </p:nvSpPr>
        <p:spPr bwMode="auto">
          <a:xfrm>
            <a:off x="1020763" y="5491163"/>
            <a:ext cx="3994150" cy="295275"/>
          </a:xfrm>
          <a:prstGeom prst="rect">
            <a:avLst/>
          </a:prstGeom>
          <a:solidFill>
            <a:srgbClr val="548235"/>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400">
                <a:solidFill>
                  <a:srgbClr val="FFFFFF"/>
                </a:solidFill>
                <a:latin typeface="Franklin Gothic Demi Cond" panose="020B0706030402020204" pitchFamily="34" charset="0"/>
              </a:rPr>
              <a:t>ATENCIÓN EN  </a:t>
            </a:r>
            <a:r>
              <a:rPr lang="es-CO" altLang="es-CO" sz="1400" b="1">
                <a:solidFill>
                  <a:srgbClr val="FFFFFF"/>
                </a:solidFill>
                <a:latin typeface="Franklin Gothic Demi Cond" panose="020B0706030402020204" pitchFamily="34" charset="0"/>
              </a:rPr>
              <a:t>24 DEPARTAMENTOS Y 88 MUNICIPIOS</a:t>
            </a: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Título 1">
            <a:extLst>
              <a:ext uri="{FF2B5EF4-FFF2-40B4-BE49-F238E27FC236}">
                <a16:creationId xmlns:a16="http://schemas.microsoft.com/office/drawing/2014/main" id="{08EBF385-ABEF-4B58-9BDB-A140EB6C53A8}"/>
              </a:ext>
            </a:extLst>
          </p:cNvPr>
          <p:cNvSpPr>
            <a:spLocks noGrp="1"/>
          </p:cNvSpPr>
          <p:nvPr>
            <p:ph type="title" idx="4294967295"/>
          </p:nvPr>
        </p:nvSpPr>
        <p:spPr>
          <a:xfrm>
            <a:off x="866775" y="363538"/>
            <a:ext cx="5280025" cy="576262"/>
          </a:xfrm>
        </p:spPr>
        <p:txBody>
          <a:bodyPr/>
          <a:lstStyle/>
          <a:p>
            <a:pPr>
              <a:defRPr/>
            </a:pPr>
            <a:r>
              <a:rPr lang="es-CO" altLang="es-CO" sz="1600" dirty="0">
                <a:solidFill>
                  <a:schemeClr val="accent6">
                    <a:lumMod val="50000"/>
                  </a:schemeClr>
                </a:solidFill>
                <a:latin typeface="Arial" panose="020B0604020202020204" pitchFamily="34" charset="0"/>
                <a:cs typeface="Arial" panose="020B0604020202020204" pitchFamily="34" charset="0"/>
              </a:rPr>
              <a:t>Metas Físicas</a:t>
            </a:r>
          </a:p>
        </p:txBody>
      </p:sp>
      <p:sp>
        <p:nvSpPr>
          <p:cNvPr id="4" name="Rectángulo 5">
            <a:extLst>
              <a:ext uri="{FF2B5EF4-FFF2-40B4-BE49-F238E27FC236}">
                <a16:creationId xmlns:a16="http://schemas.microsoft.com/office/drawing/2014/main" id="{6D33228D-BBD6-4225-8819-B4F3FEE0F121}"/>
              </a:ext>
            </a:extLst>
          </p:cNvPr>
          <p:cNvSpPr>
            <a:spLocks noChangeArrowheads="1"/>
          </p:cNvSpPr>
          <p:nvPr/>
        </p:nvSpPr>
        <p:spPr bwMode="auto">
          <a:xfrm>
            <a:off x="6348413" y="385763"/>
            <a:ext cx="4976812" cy="592137"/>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3600" b="1" dirty="0">
                <a:solidFill>
                  <a:prstClr val="white"/>
                </a:solidFill>
                <a:latin typeface="Arial" panose="020B0604020202020204" pitchFamily="34" charset="0"/>
                <a:cs typeface="Arial" panose="020B0604020202020204" pitchFamily="34" charset="0"/>
                <a:sym typeface="Helvetica Neue Bold Condensed"/>
              </a:rPr>
              <a:t>ACUERDO 14</a:t>
            </a:r>
          </a:p>
        </p:txBody>
      </p:sp>
      <p:sp>
        <p:nvSpPr>
          <p:cNvPr id="7" name="CuadroTexto 6">
            <a:extLst>
              <a:ext uri="{FF2B5EF4-FFF2-40B4-BE49-F238E27FC236}">
                <a16:creationId xmlns:a16="http://schemas.microsoft.com/office/drawing/2014/main" id="{2320527B-DC65-41E9-A947-63E527A250F9}"/>
              </a:ext>
            </a:extLst>
          </p:cNvPr>
          <p:cNvSpPr txBox="1"/>
          <p:nvPr/>
        </p:nvSpPr>
        <p:spPr>
          <a:xfrm>
            <a:off x="866775" y="1185863"/>
            <a:ext cx="2343150" cy="923925"/>
          </a:xfrm>
          <a:prstGeom prst="rect">
            <a:avLst/>
          </a:prstGeom>
          <a:solidFill>
            <a:schemeClr val="accent6">
              <a:lumMod val="75000"/>
            </a:schemeClr>
          </a:solidFill>
          <a:ln>
            <a:solidFill>
              <a:schemeClr val="tx1"/>
            </a:solidFill>
          </a:ln>
        </p:spPr>
        <p:style>
          <a:lnRef idx="0">
            <a:schemeClr val="accent5"/>
          </a:lnRef>
          <a:fillRef idx="3">
            <a:schemeClr val="accent5"/>
          </a:fillRef>
          <a:effectRef idx="3">
            <a:schemeClr val="accent5"/>
          </a:effectRef>
          <a:fontRef idx="minor">
            <a:schemeClr val="lt1"/>
          </a:fontRef>
        </p:style>
        <p:txBody>
          <a:bodyPr>
            <a:spAutoFit/>
          </a:bodyPr>
          <a:lstStyle>
            <a:defPPr>
              <a:defRPr lang="es-CO"/>
            </a:defPPr>
            <a:lvl1pPr>
              <a:defRPr sz="2400" b="1">
                <a:solidFill>
                  <a:schemeClr val="bg1"/>
                </a:solidFill>
                <a:latin typeface="Franklin Gothic Demi Cond" panose="020B0706030402020204" pitchFamily="34" charset="0"/>
                <a:ea typeface="MS PGothic" panose="020B0600070205080204" pitchFamily="34" charset="-128"/>
              </a:defRPr>
            </a:lvl1pPr>
          </a:lstStyle>
          <a:p>
            <a:pPr algn="ctr" eaLnBrk="1" fontAlgn="auto" hangingPunct="1">
              <a:spcBef>
                <a:spcPts val="0"/>
              </a:spcBef>
              <a:spcAft>
                <a:spcPts val="0"/>
              </a:spcAft>
              <a:defRPr/>
            </a:pPr>
            <a:r>
              <a:rPr lang="es-CO" sz="1800" dirty="0">
                <a:solidFill>
                  <a:prstClr val="white"/>
                </a:solidFill>
                <a:latin typeface="Arial" panose="020B0604020202020204" pitchFamily="34" charset="0"/>
                <a:cs typeface="Arial" panose="020B0604020202020204" pitchFamily="34" charset="0"/>
              </a:rPr>
              <a:t>C</a:t>
            </a:r>
            <a:r>
              <a:rPr lang="es-CO" sz="1600" dirty="0">
                <a:solidFill>
                  <a:prstClr val="white"/>
                </a:solidFill>
                <a:latin typeface="Arial" panose="020B0604020202020204" pitchFamily="34" charset="0"/>
                <a:cs typeface="Arial" panose="020B0604020202020204" pitchFamily="34" charset="0"/>
              </a:rPr>
              <a:t>ARACTERIZACION VIAL</a:t>
            </a:r>
          </a:p>
          <a:p>
            <a:pPr algn="ctr" eaLnBrk="1" fontAlgn="auto" hangingPunct="1">
              <a:spcBef>
                <a:spcPts val="0"/>
              </a:spcBef>
              <a:spcAft>
                <a:spcPts val="0"/>
              </a:spcAft>
              <a:defRPr/>
            </a:pPr>
            <a:r>
              <a:rPr lang="es-CO" sz="1800" dirty="0">
                <a:solidFill>
                  <a:srgbClr val="70AD47">
                    <a:lumMod val="50000"/>
                  </a:srgbClr>
                </a:solidFill>
                <a:latin typeface="Arial" panose="020B0604020202020204" pitchFamily="34" charset="0"/>
                <a:cs typeface="Arial" panose="020B0604020202020204" pitchFamily="34" charset="0"/>
              </a:rPr>
              <a:t>68 KM</a:t>
            </a:r>
          </a:p>
        </p:txBody>
      </p:sp>
      <p:sp>
        <p:nvSpPr>
          <p:cNvPr id="8" name="CuadroTexto 7">
            <a:extLst>
              <a:ext uri="{FF2B5EF4-FFF2-40B4-BE49-F238E27FC236}">
                <a16:creationId xmlns:a16="http://schemas.microsoft.com/office/drawing/2014/main" id="{13618BEB-4C1B-4C39-8E45-ABBAAF12EAF3}"/>
              </a:ext>
            </a:extLst>
          </p:cNvPr>
          <p:cNvSpPr txBox="1"/>
          <p:nvPr/>
        </p:nvSpPr>
        <p:spPr>
          <a:xfrm>
            <a:off x="3419475" y="1852613"/>
            <a:ext cx="2270125" cy="954087"/>
          </a:xfrm>
          <a:prstGeom prst="rect">
            <a:avLst/>
          </a:prstGeom>
          <a:solidFill>
            <a:schemeClr val="accent6">
              <a:lumMod val="60000"/>
              <a:lumOff val="40000"/>
            </a:schemeClr>
          </a:solidFill>
          <a:ln>
            <a:solidFill>
              <a:schemeClr val="tx1"/>
            </a:solidFill>
          </a:ln>
        </p:spPr>
        <p:style>
          <a:lnRef idx="1">
            <a:schemeClr val="accent5"/>
          </a:lnRef>
          <a:fillRef idx="3">
            <a:schemeClr val="accent5"/>
          </a:fillRef>
          <a:effectRef idx="2">
            <a:schemeClr val="accent5"/>
          </a:effectRef>
          <a:fontRef idx="minor">
            <a:schemeClr val="lt1"/>
          </a:fontRef>
        </p:style>
        <p:txBody>
          <a:bodyPr>
            <a:spAutoFit/>
          </a:bodyPr>
          <a:lstStyle>
            <a:defPPr>
              <a:defRPr lang="es-CO"/>
            </a:defPPr>
            <a:lvl1pPr algn="ctr">
              <a:defRPr sz="24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sz="1800" dirty="0">
                <a:solidFill>
                  <a:prstClr val="white"/>
                </a:solidFill>
              </a:rPr>
              <a:t>CONSTRUCCION DE PLACA HUELLA</a:t>
            </a:r>
          </a:p>
          <a:p>
            <a:pPr eaLnBrk="1" fontAlgn="auto" hangingPunct="1">
              <a:spcBef>
                <a:spcPts val="0"/>
              </a:spcBef>
              <a:spcAft>
                <a:spcPts val="0"/>
              </a:spcAft>
              <a:defRPr/>
            </a:pPr>
            <a:r>
              <a:rPr lang="es-CO" sz="2000" dirty="0">
                <a:solidFill>
                  <a:srgbClr val="70AD47">
                    <a:lumMod val="50000"/>
                  </a:srgbClr>
                </a:solidFill>
              </a:rPr>
              <a:t>28,5 KM</a:t>
            </a:r>
          </a:p>
        </p:txBody>
      </p:sp>
      <p:sp>
        <p:nvSpPr>
          <p:cNvPr id="9" name="CuadroTexto 8">
            <a:extLst>
              <a:ext uri="{FF2B5EF4-FFF2-40B4-BE49-F238E27FC236}">
                <a16:creationId xmlns:a16="http://schemas.microsoft.com/office/drawing/2014/main" id="{29E3C197-5F42-48E5-99E8-2889CECBDAE4}"/>
              </a:ext>
            </a:extLst>
          </p:cNvPr>
          <p:cNvSpPr txBox="1"/>
          <p:nvPr/>
        </p:nvSpPr>
        <p:spPr>
          <a:xfrm>
            <a:off x="6411913" y="2289175"/>
            <a:ext cx="2690812" cy="769938"/>
          </a:xfrm>
          <a:prstGeom prst="rect">
            <a:avLst/>
          </a:prstGeom>
          <a:solidFill>
            <a:schemeClr val="accent6">
              <a:lumMod val="60000"/>
              <a:lumOff val="40000"/>
            </a:schemeClr>
          </a:solidFill>
          <a:ln>
            <a:solidFill>
              <a:schemeClr val="tx1"/>
            </a:solidFill>
          </a:ln>
        </p:spPr>
        <p:style>
          <a:lnRef idx="1">
            <a:schemeClr val="accent5"/>
          </a:lnRef>
          <a:fillRef idx="3">
            <a:schemeClr val="accent5"/>
          </a:fillRef>
          <a:effectRef idx="2">
            <a:schemeClr val="accent5"/>
          </a:effectRef>
          <a:fontRef idx="minor">
            <a:schemeClr val="lt1"/>
          </a:fontRef>
        </p:style>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dirty="0">
                <a:solidFill>
                  <a:prstClr val="white"/>
                </a:solidFill>
              </a:rPr>
              <a:t>ALCANTARILLAS</a:t>
            </a:r>
          </a:p>
          <a:p>
            <a:pPr eaLnBrk="1" fontAlgn="auto" hangingPunct="1">
              <a:spcBef>
                <a:spcPts val="0"/>
              </a:spcBef>
              <a:spcAft>
                <a:spcPts val="0"/>
              </a:spcAft>
              <a:defRPr/>
            </a:pPr>
            <a:r>
              <a:rPr lang="es-CO" sz="2400" dirty="0">
                <a:solidFill>
                  <a:srgbClr val="70AD47">
                    <a:lumMod val="50000"/>
                  </a:srgbClr>
                </a:solidFill>
              </a:rPr>
              <a:t>140 UNIDADES</a:t>
            </a:r>
          </a:p>
        </p:txBody>
      </p:sp>
      <p:sp>
        <p:nvSpPr>
          <p:cNvPr id="10" name="CuadroTexto 9">
            <a:extLst>
              <a:ext uri="{FF2B5EF4-FFF2-40B4-BE49-F238E27FC236}">
                <a16:creationId xmlns:a16="http://schemas.microsoft.com/office/drawing/2014/main" id="{E3F93199-5230-45D1-8139-F915E35A5BE1}"/>
              </a:ext>
            </a:extLst>
          </p:cNvPr>
          <p:cNvSpPr txBox="1"/>
          <p:nvPr/>
        </p:nvSpPr>
        <p:spPr>
          <a:xfrm>
            <a:off x="6411913" y="3298825"/>
            <a:ext cx="2690812" cy="769938"/>
          </a:xfrm>
          <a:prstGeom prst="rect">
            <a:avLst/>
          </a:prstGeom>
          <a:solidFill>
            <a:schemeClr val="accent6">
              <a:lumMod val="60000"/>
              <a:lumOff val="40000"/>
            </a:schemeClr>
          </a:solidFill>
          <a:ln>
            <a:solidFill>
              <a:schemeClr val="tx1"/>
            </a:solidFill>
          </a:ln>
        </p:spPr>
        <p:style>
          <a:lnRef idx="1">
            <a:schemeClr val="accent5"/>
          </a:lnRef>
          <a:fillRef idx="3">
            <a:schemeClr val="accent5"/>
          </a:fillRef>
          <a:effectRef idx="2">
            <a:schemeClr val="accent5"/>
          </a:effectRef>
          <a:fontRef idx="minor">
            <a:schemeClr val="lt1"/>
          </a:fontRef>
        </p:style>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dirty="0">
                <a:solidFill>
                  <a:prstClr val="white"/>
                </a:solidFill>
              </a:rPr>
              <a:t>BOX COULVERT</a:t>
            </a:r>
          </a:p>
          <a:p>
            <a:pPr eaLnBrk="1" fontAlgn="auto" hangingPunct="1">
              <a:spcBef>
                <a:spcPts val="0"/>
              </a:spcBef>
              <a:spcAft>
                <a:spcPts val="0"/>
              </a:spcAft>
              <a:defRPr/>
            </a:pPr>
            <a:r>
              <a:rPr lang="es-CO" sz="2400" dirty="0">
                <a:solidFill>
                  <a:srgbClr val="70AD47">
                    <a:lumMod val="50000"/>
                  </a:srgbClr>
                </a:solidFill>
              </a:rPr>
              <a:t>43 UNIDADES</a:t>
            </a:r>
          </a:p>
        </p:txBody>
      </p:sp>
      <p:sp>
        <p:nvSpPr>
          <p:cNvPr id="11" name="CuadroTexto 10">
            <a:extLst>
              <a:ext uri="{FF2B5EF4-FFF2-40B4-BE49-F238E27FC236}">
                <a16:creationId xmlns:a16="http://schemas.microsoft.com/office/drawing/2014/main" id="{9FFFD97B-B7D0-4F71-98B0-5D54BE72DA2A}"/>
              </a:ext>
            </a:extLst>
          </p:cNvPr>
          <p:cNvSpPr txBox="1"/>
          <p:nvPr/>
        </p:nvSpPr>
        <p:spPr>
          <a:xfrm>
            <a:off x="9223375" y="2289175"/>
            <a:ext cx="2101850" cy="769938"/>
          </a:xfrm>
          <a:prstGeom prst="rect">
            <a:avLst/>
          </a:prstGeom>
          <a:solidFill>
            <a:schemeClr val="accent6">
              <a:lumMod val="60000"/>
              <a:lumOff val="40000"/>
            </a:schemeClr>
          </a:solidFill>
          <a:ln>
            <a:solidFill>
              <a:schemeClr val="tx1"/>
            </a:solidFill>
          </a:ln>
        </p:spPr>
        <p:style>
          <a:lnRef idx="1">
            <a:schemeClr val="accent5"/>
          </a:lnRef>
          <a:fillRef idx="3">
            <a:schemeClr val="accent5"/>
          </a:fillRef>
          <a:effectRef idx="2">
            <a:schemeClr val="accent5"/>
          </a:effectRef>
          <a:fontRef idx="minor">
            <a:schemeClr val="lt1"/>
          </a:fontRef>
        </p:style>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dirty="0">
                <a:solidFill>
                  <a:prstClr val="white"/>
                </a:solidFill>
              </a:rPr>
              <a:t>CUNETAS</a:t>
            </a:r>
          </a:p>
          <a:p>
            <a:pPr eaLnBrk="1" fontAlgn="auto" hangingPunct="1">
              <a:spcBef>
                <a:spcPts val="0"/>
              </a:spcBef>
              <a:spcAft>
                <a:spcPts val="0"/>
              </a:spcAft>
              <a:defRPr/>
            </a:pPr>
            <a:r>
              <a:rPr lang="es-CO" sz="2400" dirty="0">
                <a:solidFill>
                  <a:srgbClr val="70AD47">
                    <a:lumMod val="50000"/>
                  </a:srgbClr>
                </a:solidFill>
              </a:rPr>
              <a:t>4000 ML</a:t>
            </a:r>
          </a:p>
        </p:txBody>
      </p:sp>
      <p:sp>
        <p:nvSpPr>
          <p:cNvPr id="12" name="CuadroTexto 11">
            <a:extLst>
              <a:ext uri="{FF2B5EF4-FFF2-40B4-BE49-F238E27FC236}">
                <a16:creationId xmlns:a16="http://schemas.microsoft.com/office/drawing/2014/main" id="{244019EA-FCE5-4CF6-BEC8-B3E0852BBB4E}"/>
              </a:ext>
            </a:extLst>
          </p:cNvPr>
          <p:cNvSpPr txBox="1"/>
          <p:nvPr/>
        </p:nvSpPr>
        <p:spPr>
          <a:xfrm>
            <a:off x="7513638" y="4543425"/>
            <a:ext cx="3325812" cy="768350"/>
          </a:xfrm>
          <a:prstGeom prst="rect">
            <a:avLst/>
          </a:prstGeom>
          <a:solidFill>
            <a:schemeClr val="accent6">
              <a:lumMod val="60000"/>
              <a:lumOff val="40000"/>
            </a:schemeClr>
          </a:solidFill>
          <a:ln>
            <a:solidFill>
              <a:schemeClr val="tx1"/>
            </a:solidFill>
          </a:ln>
        </p:spPr>
        <p:style>
          <a:lnRef idx="1">
            <a:schemeClr val="accent5"/>
          </a:lnRef>
          <a:fillRef idx="3">
            <a:schemeClr val="accent5"/>
          </a:fillRef>
          <a:effectRef idx="2">
            <a:schemeClr val="accent5"/>
          </a:effectRef>
          <a:fontRef idx="minor">
            <a:schemeClr val="lt1"/>
          </a:fontRef>
        </p:style>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dirty="0">
                <a:solidFill>
                  <a:prstClr val="white"/>
                </a:solidFill>
              </a:rPr>
              <a:t>MUROS DE CONTENCION</a:t>
            </a:r>
          </a:p>
          <a:p>
            <a:pPr eaLnBrk="1" fontAlgn="auto" hangingPunct="1">
              <a:spcBef>
                <a:spcPts val="0"/>
              </a:spcBef>
              <a:spcAft>
                <a:spcPts val="0"/>
              </a:spcAft>
              <a:defRPr/>
            </a:pPr>
            <a:r>
              <a:rPr lang="es-CO" sz="2400" dirty="0">
                <a:solidFill>
                  <a:srgbClr val="70AD47">
                    <a:lumMod val="50000"/>
                  </a:srgbClr>
                </a:solidFill>
              </a:rPr>
              <a:t>2 UNIDADES</a:t>
            </a:r>
          </a:p>
        </p:txBody>
      </p:sp>
      <p:sp>
        <p:nvSpPr>
          <p:cNvPr id="13" name="CuadroTexto 12">
            <a:extLst>
              <a:ext uri="{FF2B5EF4-FFF2-40B4-BE49-F238E27FC236}">
                <a16:creationId xmlns:a16="http://schemas.microsoft.com/office/drawing/2014/main" id="{F25A78D6-257A-4DA9-8603-410E6F6DF545}"/>
              </a:ext>
            </a:extLst>
          </p:cNvPr>
          <p:cNvSpPr txBox="1"/>
          <p:nvPr/>
        </p:nvSpPr>
        <p:spPr>
          <a:xfrm>
            <a:off x="3419475" y="3017838"/>
            <a:ext cx="2270125" cy="954087"/>
          </a:xfrm>
          <a:prstGeom prst="rect">
            <a:avLst/>
          </a:prstGeom>
          <a:solidFill>
            <a:schemeClr val="accent6">
              <a:lumMod val="60000"/>
              <a:lumOff val="40000"/>
            </a:schemeClr>
          </a:solidFill>
          <a:ln>
            <a:solidFill>
              <a:schemeClr val="tx1"/>
            </a:solidFill>
          </a:ln>
        </p:spPr>
        <p:style>
          <a:lnRef idx="1">
            <a:schemeClr val="accent5"/>
          </a:lnRef>
          <a:fillRef idx="3">
            <a:schemeClr val="accent5"/>
          </a:fillRef>
          <a:effectRef idx="2">
            <a:schemeClr val="accent5"/>
          </a:effectRef>
          <a:fontRef idx="minor">
            <a:schemeClr val="lt1"/>
          </a:fontRef>
        </p:style>
        <p:txBody>
          <a:bodyPr>
            <a:spAutoFit/>
          </a:bodyPr>
          <a:lstStyle>
            <a:defPPr>
              <a:defRPr lang="es-CO"/>
            </a:defPPr>
            <a:lvl1pPr algn="ctr">
              <a:defRPr sz="24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sz="1800" dirty="0">
                <a:solidFill>
                  <a:prstClr val="white"/>
                </a:solidFill>
              </a:rPr>
              <a:t>PAVIMENTOS FLEXIBLES Y RIGIDOS</a:t>
            </a:r>
          </a:p>
          <a:p>
            <a:pPr eaLnBrk="1" fontAlgn="auto" hangingPunct="1">
              <a:spcBef>
                <a:spcPts val="0"/>
              </a:spcBef>
              <a:spcAft>
                <a:spcPts val="0"/>
              </a:spcAft>
              <a:defRPr/>
            </a:pPr>
            <a:r>
              <a:rPr lang="es-CO" sz="2000" dirty="0">
                <a:solidFill>
                  <a:srgbClr val="70AD47">
                    <a:lumMod val="50000"/>
                  </a:srgbClr>
                </a:solidFill>
              </a:rPr>
              <a:t>11,5 KM</a:t>
            </a:r>
          </a:p>
        </p:txBody>
      </p:sp>
      <p:sp>
        <p:nvSpPr>
          <p:cNvPr id="14" name="CuadroTexto 13">
            <a:extLst>
              <a:ext uri="{FF2B5EF4-FFF2-40B4-BE49-F238E27FC236}">
                <a16:creationId xmlns:a16="http://schemas.microsoft.com/office/drawing/2014/main" id="{E81F31EA-678B-45FD-9E74-4A9C62873F65}"/>
              </a:ext>
            </a:extLst>
          </p:cNvPr>
          <p:cNvSpPr txBox="1"/>
          <p:nvPr/>
        </p:nvSpPr>
        <p:spPr>
          <a:xfrm>
            <a:off x="9202738" y="3311525"/>
            <a:ext cx="2122487" cy="1077913"/>
          </a:xfrm>
          <a:prstGeom prst="rect">
            <a:avLst/>
          </a:prstGeom>
          <a:solidFill>
            <a:schemeClr val="accent6">
              <a:lumMod val="60000"/>
              <a:lumOff val="40000"/>
            </a:schemeClr>
          </a:solidFill>
          <a:ln>
            <a:solidFill>
              <a:schemeClr val="tx1"/>
            </a:solidFill>
          </a:ln>
        </p:spPr>
        <p:style>
          <a:lnRef idx="1">
            <a:schemeClr val="accent5"/>
          </a:lnRef>
          <a:fillRef idx="3">
            <a:schemeClr val="accent5"/>
          </a:fillRef>
          <a:effectRef idx="2">
            <a:schemeClr val="accent5"/>
          </a:effectRef>
          <a:fontRef idx="minor">
            <a:schemeClr val="lt1"/>
          </a:fontRef>
        </p:style>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dirty="0">
                <a:solidFill>
                  <a:prstClr val="white"/>
                </a:solidFill>
              </a:rPr>
              <a:t>PUENTES VEHICULARES</a:t>
            </a:r>
          </a:p>
          <a:p>
            <a:pPr eaLnBrk="1" fontAlgn="auto" hangingPunct="1">
              <a:spcBef>
                <a:spcPts val="0"/>
              </a:spcBef>
              <a:spcAft>
                <a:spcPts val="0"/>
              </a:spcAft>
              <a:defRPr/>
            </a:pPr>
            <a:r>
              <a:rPr lang="es-CO" sz="2400" dirty="0">
                <a:solidFill>
                  <a:srgbClr val="70AD47">
                    <a:lumMod val="50000"/>
                  </a:srgbClr>
                </a:solidFill>
              </a:rPr>
              <a:t>5 UNIDADES</a:t>
            </a:r>
          </a:p>
        </p:txBody>
      </p:sp>
      <p:sp>
        <p:nvSpPr>
          <p:cNvPr id="15" name="CuadroTexto 14">
            <a:extLst>
              <a:ext uri="{FF2B5EF4-FFF2-40B4-BE49-F238E27FC236}">
                <a16:creationId xmlns:a16="http://schemas.microsoft.com/office/drawing/2014/main" id="{9596CAA7-0967-46A7-A4BA-6BA7EBD8A743}"/>
              </a:ext>
            </a:extLst>
          </p:cNvPr>
          <p:cNvSpPr txBox="1"/>
          <p:nvPr/>
        </p:nvSpPr>
        <p:spPr>
          <a:xfrm>
            <a:off x="3419475" y="1019175"/>
            <a:ext cx="2343150" cy="646113"/>
          </a:xfrm>
          <a:prstGeom prst="rect">
            <a:avLst/>
          </a:prstGeom>
          <a:solidFill>
            <a:schemeClr val="accent6">
              <a:lumMod val="75000"/>
            </a:schemeClr>
          </a:solidFill>
          <a:ln>
            <a:solidFill>
              <a:schemeClr val="tx1"/>
            </a:solidFill>
          </a:ln>
        </p:spPr>
        <p:style>
          <a:lnRef idx="0">
            <a:schemeClr val="accent5"/>
          </a:lnRef>
          <a:fillRef idx="3">
            <a:schemeClr val="accent5"/>
          </a:fillRef>
          <a:effectRef idx="3">
            <a:schemeClr val="accent5"/>
          </a:effectRef>
          <a:fontRef idx="minor">
            <a:schemeClr val="lt1"/>
          </a:fontRef>
        </p:style>
        <p:txBody>
          <a:bodyPr>
            <a:spAutoFit/>
          </a:bodyPr>
          <a:lstStyle>
            <a:defPPr>
              <a:defRPr lang="es-CO"/>
            </a:defPPr>
            <a:lvl1pPr algn="ctr">
              <a:defRPr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sz="2000" dirty="0">
                <a:solidFill>
                  <a:prstClr val="white"/>
                </a:solidFill>
              </a:rPr>
              <a:t>TOTAL PAVIMENTOS</a:t>
            </a:r>
          </a:p>
          <a:p>
            <a:pPr eaLnBrk="1" fontAlgn="auto" hangingPunct="1">
              <a:spcBef>
                <a:spcPts val="0"/>
              </a:spcBef>
              <a:spcAft>
                <a:spcPts val="0"/>
              </a:spcAft>
              <a:defRPr/>
            </a:pPr>
            <a:r>
              <a:rPr lang="es-CO" sz="1600" dirty="0">
                <a:solidFill>
                  <a:srgbClr val="70AD47">
                    <a:lumMod val="50000"/>
                  </a:srgbClr>
                </a:solidFill>
                <a:latin typeface="Arial" panose="020B0604020202020204" pitchFamily="34" charset="0"/>
                <a:cs typeface="Arial" panose="020B0604020202020204" pitchFamily="34" charset="0"/>
              </a:rPr>
              <a:t>57,7 KM</a:t>
            </a:r>
          </a:p>
        </p:txBody>
      </p:sp>
      <p:sp>
        <p:nvSpPr>
          <p:cNvPr id="16" name="CuadroTexto 15">
            <a:extLst>
              <a:ext uri="{FF2B5EF4-FFF2-40B4-BE49-F238E27FC236}">
                <a16:creationId xmlns:a16="http://schemas.microsoft.com/office/drawing/2014/main" id="{B708C0A4-61F6-4C7D-BB4A-AFE9646D57A5}"/>
              </a:ext>
            </a:extLst>
          </p:cNvPr>
          <p:cNvSpPr txBox="1"/>
          <p:nvPr/>
        </p:nvSpPr>
        <p:spPr>
          <a:xfrm>
            <a:off x="6338888" y="1131888"/>
            <a:ext cx="4986337" cy="830262"/>
          </a:xfrm>
          <a:prstGeom prst="rect">
            <a:avLst/>
          </a:prstGeom>
          <a:solidFill>
            <a:schemeClr val="accent6">
              <a:lumMod val="75000"/>
            </a:schemeClr>
          </a:solidFill>
          <a:ln>
            <a:solidFill>
              <a:schemeClr val="tx1"/>
            </a:solidFill>
          </a:ln>
        </p:spPr>
        <p:style>
          <a:lnRef idx="0">
            <a:schemeClr val="accent5"/>
          </a:lnRef>
          <a:fillRef idx="3">
            <a:schemeClr val="accent5"/>
          </a:fillRef>
          <a:effectRef idx="3">
            <a:schemeClr val="accent5"/>
          </a:effectRef>
          <a:fontRef idx="minor">
            <a:schemeClr val="lt1"/>
          </a:fontRef>
        </p:style>
        <p:txBody>
          <a:bodyPr anchor="ctr">
            <a:spAutoFit/>
          </a:bodyPr>
          <a:lstStyle>
            <a:defPPr>
              <a:defRPr lang="es-CO"/>
            </a:defPPr>
            <a:lvl1pPr algn="ctr">
              <a:defRPr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sz="2400" spc="300" dirty="0">
                <a:solidFill>
                  <a:prstClr val="white"/>
                </a:solidFill>
              </a:rPr>
              <a:t>OBRAS DE ARTE</a:t>
            </a:r>
          </a:p>
          <a:p>
            <a:pPr eaLnBrk="1" fontAlgn="auto" hangingPunct="1">
              <a:spcBef>
                <a:spcPts val="0"/>
              </a:spcBef>
              <a:spcAft>
                <a:spcPts val="0"/>
              </a:spcAft>
              <a:defRPr/>
            </a:pPr>
            <a:endParaRPr lang="es-CO" sz="2400" spc="300" dirty="0">
              <a:solidFill>
                <a:prstClr val="white"/>
              </a:solidFill>
            </a:endParaRPr>
          </a:p>
        </p:txBody>
      </p:sp>
      <p:sp>
        <p:nvSpPr>
          <p:cNvPr id="17" name="CuadroTexto 16">
            <a:extLst>
              <a:ext uri="{FF2B5EF4-FFF2-40B4-BE49-F238E27FC236}">
                <a16:creationId xmlns:a16="http://schemas.microsoft.com/office/drawing/2014/main" id="{59C4DF2D-09BE-482C-A161-BC0B47836B88}"/>
              </a:ext>
            </a:extLst>
          </p:cNvPr>
          <p:cNvSpPr txBox="1"/>
          <p:nvPr/>
        </p:nvSpPr>
        <p:spPr>
          <a:xfrm>
            <a:off x="3430588" y="4162425"/>
            <a:ext cx="2270125" cy="954088"/>
          </a:xfrm>
          <a:prstGeom prst="rect">
            <a:avLst/>
          </a:prstGeom>
          <a:solidFill>
            <a:schemeClr val="accent6">
              <a:lumMod val="60000"/>
              <a:lumOff val="40000"/>
            </a:schemeClr>
          </a:solidFill>
          <a:ln>
            <a:solidFill>
              <a:schemeClr val="tx1"/>
            </a:solidFill>
          </a:ln>
        </p:spPr>
        <p:style>
          <a:lnRef idx="1">
            <a:schemeClr val="accent5"/>
          </a:lnRef>
          <a:fillRef idx="3">
            <a:schemeClr val="accent5"/>
          </a:fillRef>
          <a:effectRef idx="2">
            <a:schemeClr val="accent5"/>
          </a:effectRef>
          <a:fontRef idx="minor">
            <a:schemeClr val="lt1"/>
          </a:fontRef>
        </p:style>
        <p:txBody>
          <a:bodyPr>
            <a:spAutoFit/>
          </a:bodyPr>
          <a:lstStyle>
            <a:defPPr>
              <a:defRPr lang="es-CO"/>
            </a:defPPr>
            <a:lvl1pPr algn="ctr">
              <a:defRPr sz="2000" b="1">
                <a:solidFill>
                  <a:schemeClr val="bg1"/>
                </a:solidFill>
                <a:latin typeface="Franklin Gothic Demi Cond" panose="020B0706030402020204" pitchFamily="34" charset="0"/>
                <a:ea typeface="MS PGothic" panose="020B0600070205080204" pitchFamily="34" charset="-128"/>
              </a:defRPr>
            </a:lvl1pPr>
          </a:lstStyle>
          <a:p>
            <a:pPr eaLnBrk="1" fontAlgn="auto" hangingPunct="1">
              <a:spcBef>
                <a:spcPts val="0"/>
              </a:spcBef>
              <a:spcAft>
                <a:spcPts val="0"/>
              </a:spcAft>
              <a:defRPr/>
            </a:pPr>
            <a:r>
              <a:rPr lang="es-CO" sz="1800" dirty="0">
                <a:solidFill>
                  <a:prstClr val="white"/>
                </a:solidFill>
              </a:rPr>
              <a:t>BASE ESTABILIZADA CON CEMENTO</a:t>
            </a:r>
          </a:p>
          <a:p>
            <a:pPr eaLnBrk="1" fontAlgn="auto" hangingPunct="1">
              <a:spcBef>
                <a:spcPts val="0"/>
              </a:spcBef>
              <a:spcAft>
                <a:spcPts val="0"/>
              </a:spcAft>
              <a:defRPr/>
            </a:pPr>
            <a:r>
              <a:rPr lang="es-CO" dirty="0">
                <a:solidFill>
                  <a:srgbClr val="70AD47">
                    <a:lumMod val="50000"/>
                  </a:srgbClr>
                </a:solidFill>
              </a:rPr>
              <a:t>17,7 KM</a:t>
            </a:r>
          </a:p>
        </p:txBody>
      </p:sp>
      <p:sp>
        <p:nvSpPr>
          <p:cNvPr id="22" name="257 CuadroTexto">
            <a:extLst>
              <a:ext uri="{FF2B5EF4-FFF2-40B4-BE49-F238E27FC236}">
                <a16:creationId xmlns:a16="http://schemas.microsoft.com/office/drawing/2014/main" id="{AC62402B-E414-47F5-BDEB-3DA8496F7718}"/>
              </a:ext>
            </a:extLst>
          </p:cNvPr>
          <p:cNvSpPr txBox="1"/>
          <p:nvPr/>
        </p:nvSpPr>
        <p:spPr>
          <a:xfrm>
            <a:off x="866775" y="5395913"/>
            <a:ext cx="4986338" cy="400050"/>
          </a:xfrm>
          <a:prstGeom prst="rect">
            <a:avLst/>
          </a:prstGeom>
          <a:solidFill>
            <a:schemeClr val="accent6">
              <a:lumMod val="60000"/>
              <a:lumOff val="40000"/>
            </a:schemeClr>
          </a:solidFill>
        </p:spPr>
        <p:txBody>
          <a:bodyPr>
            <a:spAutoFit/>
          </a:bodyPr>
          <a:lstStyle/>
          <a:p>
            <a:pPr algn="ctr">
              <a:defRPr/>
            </a:pPr>
            <a:r>
              <a:rPr lang="es-CO" sz="1600" dirty="0">
                <a:solidFill>
                  <a:prstClr val="white"/>
                </a:solidFill>
                <a:latin typeface="Franklin Gothic Demi Cond" pitchFamily="34" charset="0"/>
              </a:rPr>
              <a:t>INVERSION INTERVENTORIA: </a:t>
            </a:r>
            <a:r>
              <a:rPr lang="es-CO" sz="2000" dirty="0">
                <a:solidFill>
                  <a:srgbClr val="70AD47">
                    <a:lumMod val="50000"/>
                  </a:srgbClr>
                </a:solidFill>
                <a:latin typeface="Franklin Gothic Demi Cond" pitchFamily="34" charset="0"/>
              </a:rPr>
              <a:t>$ 6.900 MILLONES</a:t>
            </a:r>
            <a:endParaRPr lang="es-CO" sz="1600" b="1" dirty="0">
              <a:solidFill>
                <a:srgbClr val="70AD47">
                  <a:lumMod val="50000"/>
                </a:srgbClr>
              </a:solidFill>
              <a:latin typeface="Franklin Gothic Demi Cond" panose="020B0706030402020204" pitchFamily="34" charset="0"/>
            </a:endParaRPr>
          </a:p>
        </p:txBody>
      </p:sp>
      <p:sp>
        <p:nvSpPr>
          <p:cNvPr id="23" name="257 CuadroTexto">
            <a:extLst>
              <a:ext uri="{FF2B5EF4-FFF2-40B4-BE49-F238E27FC236}">
                <a16:creationId xmlns:a16="http://schemas.microsoft.com/office/drawing/2014/main" id="{DF64D579-3F43-478A-80AD-C6BE40A72C6F}"/>
              </a:ext>
            </a:extLst>
          </p:cNvPr>
          <p:cNvSpPr txBox="1"/>
          <p:nvPr/>
        </p:nvSpPr>
        <p:spPr>
          <a:xfrm>
            <a:off x="6326188" y="5395913"/>
            <a:ext cx="4999037" cy="400050"/>
          </a:xfrm>
          <a:prstGeom prst="rect">
            <a:avLst/>
          </a:prstGeom>
          <a:solidFill>
            <a:schemeClr val="accent6">
              <a:lumMod val="75000"/>
            </a:schemeClr>
          </a:solidFill>
        </p:spPr>
        <p:style>
          <a:lnRef idx="2">
            <a:schemeClr val="accent5"/>
          </a:lnRef>
          <a:fillRef idx="1">
            <a:schemeClr val="lt1"/>
          </a:fillRef>
          <a:effectRef idx="0">
            <a:schemeClr val="accent5"/>
          </a:effectRef>
          <a:fontRef idx="minor">
            <a:schemeClr val="dk1"/>
          </a:fontRef>
        </p:style>
        <p:txBody>
          <a:bodyPr>
            <a:spAutoFit/>
          </a:bodyPr>
          <a:lstStyle/>
          <a:p>
            <a:pPr algn="ctr">
              <a:defRPr/>
            </a:pPr>
            <a:r>
              <a:rPr lang="es-CO" sz="1600" dirty="0">
                <a:solidFill>
                  <a:prstClr val="white"/>
                </a:solidFill>
                <a:latin typeface="Franklin Gothic Demi Cond" pitchFamily="34" charset="0"/>
              </a:rPr>
              <a:t>VALOR TOTAL DE LOS PROYECTOS : </a:t>
            </a:r>
            <a:r>
              <a:rPr lang="es-CO" sz="2000" dirty="0">
                <a:solidFill>
                  <a:prstClr val="white"/>
                </a:solidFill>
                <a:latin typeface="Franklin Gothic Demi Cond" pitchFamily="34" charset="0"/>
              </a:rPr>
              <a:t>$ 99.634 MILLONES</a:t>
            </a:r>
            <a:endParaRPr lang="es-CO" sz="1600" b="1" dirty="0">
              <a:solidFill>
                <a:prstClr val="white"/>
              </a:solidFill>
              <a:latin typeface="Franklin Gothic Demi Cond" panose="020B0706030402020204" pitchFamily="34" charset="0"/>
            </a:endParaRPr>
          </a:p>
        </p:txBody>
      </p:sp>
      <p:sp>
        <p:nvSpPr>
          <p:cNvPr id="180241" name="Rectángulo 23">
            <a:extLst>
              <a:ext uri="{FF2B5EF4-FFF2-40B4-BE49-F238E27FC236}">
                <a16:creationId xmlns:a16="http://schemas.microsoft.com/office/drawing/2014/main" id="{BB265829-831D-4483-B105-B2BD8C028594}"/>
              </a:ext>
            </a:extLst>
          </p:cNvPr>
          <p:cNvSpPr>
            <a:spLocks noChangeArrowheads="1"/>
          </p:cNvSpPr>
          <p:nvPr/>
        </p:nvSpPr>
        <p:spPr bwMode="auto">
          <a:xfrm>
            <a:off x="866775" y="692150"/>
            <a:ext cx="4487863"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
        <p:nvSpPr>
          <p:cNvPr id="180242" name="Título 1">
            <a:extLst>
              <a:ext uri="{FF2B5EF4-FFF2-40B4-BE49-F238E27FC236}">
                <a16:creationId xmlns:a16="http://schemas.microsoft.com/office/drawing/2014/main" id="{06CFFA39-E997-41D4-B7A3-C386C81BF88F}"/>
              </a:ext>
            </a:extLst>
          </p:cNvPr>
          <p:cNvSpPr txBox="1">
            <a:spLocks noChangeArrowheads="1"/>
          </p:cNvSpPr>
          <p:nvPr/>
        </p:nvSpPr>
        <p:spPr bwMode="auto">
          <a:xfrm>
            <a:off x="866775" y="150813"/>
            <a:ext cx="5159375"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spcBef>
                <a:spcPct val="0"/>
              </a:spcBef>
              <a:buFontTx/>
              <a:buNone/>
            </a:pPr>
            <a:r>
              <a:rPr lang="es-CO" altLang="es-CO" sz="1600" b="1">
                <a:solidFill>
                  <a:srgbClr val="385723"/>
                </a:solidFill>
                <a:latin typeface="Arial" panose="020B0604020202020204" pitchFamily="34" charset="0"/>
                <a:cs typeface="Arial" panose="020B0604020202020204" pitchFamily="34" charset="0"/>
              </a:rPr>
              <a:t>OCAD PAZ</a:t>
            </a:r>
            <a:r>
              <a:rPr lang="es-CO" altLang="es-CO" sz="1600">
                <a:solidFill>
                  <a:srgbClr val="385723"/>
                </a:solidFill>
                <a:latin typeface="Arial" panose="020B0604020202020204" pitchFamily="34" charset="0"/>
                <a:cs typeface="Arial" panose="020B0604020202020204" pitchFamily="34" charset="0"/>
              </a:rPr>
              <a:t> </a:t>
            </a: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91F77F0-B50F-4B8A-890A-980707C71261}"/>
              </a:ext>
            </a:extLst>
          </p:cNvPr>
          <p:cNvSpPr>
            <a:spLocks noGrp="1"/>
          </p:cNvSpPr>
          <p:nvPr>
            <p:ph type="title" idx="4294967295"/>
          </p:nvPr>
        </p:nvSpPr>
        <p:spPr>
          <a:xfrm>
            <a:off x="884238" y="241300"/>
            <a:ext cx="5389562" cy="612775"/>
          </a:xfrm>
        </p:spPr>
        <p:txBody>
          <a:bodyPr>
            <a:normAutofit/>
          </a:bodyPr>
          <a:lstStyle/>
          <a:p>
            <a:pPr>
              <a:defRPr/>
            </a:pPr>
            <a:r>
              <a:rPr lang="es-CO" sz="1600" b="1" dirty="0">
                <a:solidFill>
                  <a:schemeClr val="accent6">
                    <a:lumMod val="50000"/>
                  </a:schemeClr>
                </a:solidFill>
                <a:latin typeface="Arial" panose="020B0604020202020204" pitchFamily="34" charset="0"/>
                <a:cs typeface="Arial" panose="020B0604020202020204" pitchFamily="34" charset="0"/>
              </a:rPr>
              <a:t>OCAD PAZ</a:t>
            </a:r>
            <a:br>
              <a:rPr lang="es-CO" sz="1600" b="1" dirty="0">
                <a:solidFill>
                  <a:schemeClr val="accent6">
                    <a:lumMod val="50000"/>
                  </a:schemeClr>
                </a:solidFill>
                <a:latin typeface="Arial" panose="020B0604020202020204" pitchFamily="34" charset="0"/>
                <a:cs typeface="Arial" panose="020B0604020202020204" pitchFamily="34" charset="0"/>
              </a:rPr>
            </a:br>
            <a:r>
              <a:rPr lang="es-CO" sz="1600" dirty="0">
                <a:solidFill>
                  <a:schemeClr val="accent6">
                    <a:lumMod val="50000"/>
                  </a:schemeClr>
                </a:solidFill>
                <a:latin typeface="Arial" panose="020B0604020202020204" pitchFamily="34" charset="0"/>
                <a:cs typeface="Arial" panose="020B0604020202020204" pitchFamily="34" charset="0"/>
              </a:rPr>
              <a:t>INTERVENTORIAS </a:t>
            </a:r>
          </a:p>
        </p:txBody>
      </p:sp>
      <p:sp>
        <p:nvSpPr>
          <p:cNvPr id="7" name="Rectángulo 5">
            <a:extLst>
              <a:ext uri="{FF2B5EF4-FFF2-40B4-BE49-F238E27FC236}">
                <a16:creationId xmlns:a16="http://schemas.microsoft.com/office/drawing/2014/main" id="{3209398C-9A45-4834-9590-8E7A57CF18DD}"/>
              </a:ext>
            </a:extLst>
          </p:cNvPr>
          <p:cNvSpPr>
            <a:spLocks noChangeArrowheads="1"/>
          </p:cNvSpPr>
          <p:nvPr/>
        </p:nvSpPr>
        <p:spPr bwMode="auto">
          <a:xfrm>
            <a:off x="6753225" y="190500"/>
            <a:ext cx="4554538" cy="646113"/>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3600" b="1" dirty="0">
                <a:solidFill>
                  <a:prstClr val="white"/>
                </a:solidFill>
                <a:latin typeface="Arial" panose="020B0604020202020204" pitchFamily="34" charset="0"/>
                <a:cs typeface="Arial" panose="020B0604020202020204" pitchFamily="34" charset="0"/>
                <a:sym typeface="Helvetica Neue Bold Condensed"/>
              </a:rPr>
              <a:t>ACUERDO 14</a:t>
            </a:r>
          </a:p>
        </p:txBody>
      </p:sp>
      <p:sp>
        <p:nvSpPr>
          <p:cNvPr id="12" name="Rectángulo 11">
            <a:extLst>
              <a:ext uri="{FF2B5EF4-FFF2-40B4-BE49-F238E27FC236}">
                <a16:creationId xmlns:a16="http://schemas.microsoft.com/office/drawing/2014/main" id="{98D10B8F-0889-4DF5-8166-27D44BFE0EDD}"/>
              </a:ext>
            </a:extLst>
          </p:cNvPr>
          <p:cNvSpPr/>
          <p:nvPr/>
        </p:nvSpPr>
        <p:spPr>
          <a:xfrm>
            <a:off x="773113" y="2663825"/>
            <a:ext cx="10512425" cy="198438"/>
          </a:xfrm>
          <a:prstGeom prst="rect">
            <a:avLst/>
          </a:prstGeom>
          <a:solidFill>
            <a:srgbClr val="FFFFFF">
              <a:lumMod val="65000"/>
            </a:srgbClr>
          </a:solidFill>
          <a:ln w="25400" cap="flat" cmpd="sng" algn="ctr">
            <a:noFill/>
            <a:prstDash val="solid"/>
          </a:ln>
          <a:effectLst/>
        </p:spPr>
        <p:txBody>
          <a:bodyPr anchor="ctr"/>
          <a:lstStyle/>
          <a:p>
            <a:pPr algn="ctr" eaLnBrk="1" fontAlgn="auto" hangingPunct="1">
              <a:spcBef>
                <a:spcPts val="0"/>
              </a:spcBef>
              <a:spcAft>
                <a:spcPts val="0"/>
              </a:spcAft>
              <a:defRPr/>
            </a:pPr>
            <a:endParaRPr lang="es-CO" sz="900" kern="0">
              <a:solidFill>
                <a:prstClr val="white"/>
              </a:solidFill>
              <a:latin typeface="Work Sans" panose="020B0604020202020204" charset="0"/>
            </a:endParaRPr>
          </a:p>
        </p:txBody>
      </p:sp>
      <p:sp>
        <p:nvSpPr>
          <p:cNvPr id="181253" name="Rectángulo 33">
            <a:extLst>
              <a:ext uri="{FF2B5EF4-FFF2-40B4-BE49-F238E27FC236}">
                <a16:creationId xmlns:a16="http://schemas.microsoft.com/office/drawing/2014/main" id="{BB90E410-EA0D-44E0-A9CB-AA74D935FC15}"/>
              </a:ext>
            </a:extLst>
          </p:cNvPr>
          <p:cNvSpPr>
            <a:spLocks noChangeArrowheads="1"/>
          </p:cNvSpPr>
          <p:nvPr/>
        </p:nvSpPr>
        <p:spPr bwMode="auto">
          <a:xfrm>
            <a:off x="1054100" y="3543300"/>
            <a:ext cx="928688" cy="153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1000">
                <a:solidFill>
                  <a:srgbClr val="385723"/>
                </a:solidFill>
                <a:latin typeface="Arial" panose="020B0604020202020204" pitchFamily="34" charset="0"/>
                <a:cs typeface="Arial" panose="020B0604020202020204" pitchFamily="34" charset="0"/>
              </a:rPr>
              <a:t>ACUERDO 14</a:t>
            </a: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1000">
                <a:solidFill>
                  <a:srgbClr val="385723"/>
                </a:solidFill>
                <a:latin typeface="Arial" panose="020B0604020202020204" pitchFamily="34" charset="0"/>
                <a:cs typeface="Arial" panose="020B0604020202020204" pitchFamily="34" charset="0"/>
              </a:rPr>
              <a:t>Sesión </a:t>
            </a:r>
          </a:p>
          <a:p>
            <a:pPr algn="ctr" eaLnBrk="1" hangingPunct="1">
              <a:lnSpc>
                <a:spcPct val="100000"/>
              </a:lnSpc>
              <a:spcBef>
                <a:spcPct val="0"/>
              </a:spcBef>
              <a:buFontTx/>
              <a:buNone/>
            </a:pPr>
            <a:r>
              <a:rPr lang="es-CO" altLang="es-CO" sz="1000">
                <a:solidFill>
                  <a:srgbClr val="385723"/>
                </a:solidFill>
                <a:latin typeface="Arial" panose="020B0604020202020204" pitchFamily="34" charset="0"/>
                <a:cs typeface="Arial" panose="020B0604020202020204" pitchFamily="34" charset="0"/>
              </a:rPr>
              <a:t>OCAD Paz</a:t>
            </a:r>
          </a:p>
        </p:txBody>
      </p:sp>
      <p:cxnSp>
        <p:nvCxnSpPr>
          <p:cNvPr id="102406" name="Conector recto 38">
            <a:extLst>
              <a:ext uri="{FF2B5EF4-FFF2-40B4-BE49-F238E27FC236}">
                <a16:creationId xmlns:a16="http://schemas.microsoft.com/office/drawing/2014/main" id="{C0FFC51D-CD45-4F39-886D-BC198A0C1398}"/>
              </a:ext>
            </a:extLst>
          </p:cNvPr>
          <p:cNvCxnSpPr>
            <a:cxnSpLocks/>
          </p:cNvCxnSpPr>
          <p:nvPr/>
        </p:nvCxnSpPr>
        <p:spPr bwMode="auto">
          <a:xfrm flipH="1">
            <a:off x="1519238" y="1920875"/>
            <a:ext cx="0" cy="1709738"/>
          </a:xfrm>
          <a:prstGeom prst="line">
            <a:avLst/>
          </a:prstGeom>
          <a:noFill/>
          <a:ln w="9525" algn="ctr">
            <a:solidFill>
              <a:schemeClr val="accent6">
                <a:lumMod val="50000"/>
              </a:schemeClr>
            </a:solidFill>
            <a:prstDash val="dash"/>
            <a:round/>
            <a:headEnd/>
            <a:tailEnd/>
          </a:ln>
        </p:spPr>
      </p:cxnSp>
      <p:sp>
        <p:nvSpPr>
          <p:cNvPr id="181255" name="Rectángulo 58">
            <a:extLst>
              <a:ext uri="{FF2B5EF4-FFF2-40B4-BE49-F238E27FC236}">
                <a16:creationId xmlns:a16="http://schemas.microsoft.com/office/drawing/2014/main" id="{FAC85178-40C6-44C5-A812-7B3D01F55844}"/>
              </a:ext>
            </a:extLst>
          </p:cNvPr>
          <p:cNvSpPr>
            <a:spLocks noChangeArrowheads="1"/>
          </p:cNvSpPr>
          <p:nvPr/>
        </p:nvSpPr>
        <p:spPr bwMode="auto">
          <a:xfrm>
            <a:off x="1762125" y="3519488"/>
            <a:ext cx="1495425" cy="153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1000">
                <a:solidFill>
                  <a:srgbClr val="385723"/>
                </a:solidFill>
                <a:latin typeface="Arial" panose="020B0604020202020204" pitchFamily="34" charset="0"/>
                <a:cs typeface="Arial" panose="020B0604020202020204" pitchFamily="34" charset="0"/>
              </a:rPr>
              <a:t>NOTIFICACIÓN APROBACIÓN DE PROYECTOS</a:t>
            </a: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1000">
                <a:solidFill>
                  <a:srgbClr val="385723"/>
                </a:solidFill>
                <a:latin typeface="Arial" panose="020B0604020202020204" pitchFamily="34" charset="0"/>
                <a:cs typeface="Arial" panose="020B0604020202020204" pitchFamily="34" charset="0"/>
              </a:rPr>
              <a:t>Secretaría Técnica</a:t>
            </a:r>
          </a:p>
          <a:p>
            <a:pPr algn="ctr" eaLnBrk="1" hangingPunct="1">
              <a:lnSpc>
                <a:spcPct val="100000"/>
              </a:lnSpc>
              <a:spcBef>
                <a:spcPct val="0"/>
              </a:spcBef>
              <a:buFontTx/>
              <a:buNone/>
            </a:pPr>
            <a:r>
              <a:rPr lang="es-CO" altLang="es-CO" sz="1000">
                <a:solidFill>
                  <a:srgbClr val="385723"/>
                </a:solidFill>
                <a:latin typeface="Arial" panose="020B0604020202020204" pitchFamily="34" charset="0"/>
                <a:cs typeface="Arial" panose="020B0604020202020204" pitchFamily="34" charset="0"/>
              </a:rPr>
              <a:t> OCAD Paz</a:t>
            </a:r>
          </a:p>
        </p:txBody>
      </p:sp>
      <p:cxnSp>
        <p:nvCxnSpPr>
          <p:cNvPr id="102408" name="Conector recto 59">
            <a:extLst>
              <a:ext uri="{FF2B5EF4-FFF2-40B4-BE49-F238E27FC236}">
                <a16:creationId xmlns:a16="http://schemas.microsoft.com/office/drawing/2014/main" id="{91747702-FA7C-4E89-80BD-B4ADB2A4EB5A}"/>
              </a:ext>
            </a:extLst>
          </p:cNvPr>
          <p:cNvCxnSpPr>
            <a:cxnSpLocks/>
            <a:stCxn id="53" idx="2"/>
            <a:endCxn id="181255" idx="0"/>
          </p:cNvCxnSpPr>
          <p:nvPr/>
        </p:nvCxnSpPr>
        <p:spPr bwMode="auto">
          <a:xfrm flipH="1">
            <a:off x="2509838" y="1938338"/>
            <a:ext cx="34925" cy="1581150"/>
          </a:xfrm>
          <a:prstGeom prst="line">
            <a:avLst/>
          </a:prstGeom>
          <a:noFill/>
          <a:ln w="9525" algn="ctr">
            <a:solidFill>
              <a:schemeClr val="accent6">
                <a:lumMod val="50000"/>
              </a:schemeClr>
            </a:solidFill>
            <a:prstDash val="dash"/>
            <a:round/>
            <a:headEnd/>
            <a:tailEnd/>
          </a:ln>
        </p:spPr>
      </p:cxnSp>
      <p:sp>
        <p:nvSpPr>
          <p:cNvPr id="181257" name="Rectángulo 67">
            <a:extLst>
              <a:ext uri="{FF2B5EF4-FFF2-40B4-BE49-F238E27FC236}">
                <a16:creationId xmlns:a16="http://schemas.microsoft.com/office/drawing/2014/main" id="{9AD1DA74-6418-47F8-AC32-F76AB630A032}"/>
              </a:ext>
            </a:extLst>
          </p:cNvPr>
          <p:cNvSpPr>
            <a:spLocks noChangeArrowheads="1"/>
          </p:cNvSpPr>
          <p:nvPr/>
        </p:nvSpPr>
        <p:spPr bwMode="auto">
          <a:xfrm>
            <a:off x="3095625" y="3568700"/>
            <a:ext cx="1381125" cy="166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900">
                <a:solidFill>
                  <a:srgbClr val="385723"/>
                </a:solidFill>
                <a:latin typeface="Arial" panose="020B0604020202020204" pitchFamily="34" charset="0"/>
                <a:cs typeface="Arial" panose="020B0604020202020204" pitchFamily="34" charset="0"/>
              </a:rPr>
              <a:t>COMUNICACIÓN DE ACEPTACIÓN INTERVENTORIA 19 PROYECTOS</a:t>
            </a: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900">
                <a:solidFill>
                  <a:srgbClr val="385723"/>
                </a:solidFill>
                <a:latin typeface="Arial" panose="020B0604020202020204" pitchFamily="34" charset="0"/>
                <a:cs typeface="Arial" panose="020B0604020202020204" pitchFamily="34" charset="0"/>
              </a:rPr>
              <a:t>INVIAS</a:t>
            </a:r>
          </a:p>
        </p:txBody>
      </p:sp>
      <p:cxnSp>
        <p:nvCxnSpPr>
          <p:cNvPr id="102411" name="Conector recto 68">
            <a:extLst>
              <a:ext uri="{FF2B5EF4-FFF2-40B4-BE49-F238E27FC236}">
                <a16:creationId xmlns:a16="http://schemas.microsoft.com/office/drawing/2014/main" id="{3A169D3F-E88C-4754-BE84-52E8669A4CFA}"/>
              </a:ext>
            </a:extLst>
          </p:cNvPr>
          <p:cNvCxnSpPr>
            <a:cxnSpLocks/>
            <a:stCxn id="54" idx="2"/>
            <a:endCxn id="181257" idx="0"/>
          </p:cNvCxnSpPr>
          <p:nvPr/>
        </p:nvCxnSpPr>
        <p:spPr bwMode="auto">
          <a:xfrm flipH="1">
            <a:off x="3786188" y="1938338"/>
            <a:ext cx="26987" cy="1630362"/>
          </a:xfrm>
          <a:prstGeom prst="line">
            <a:avLst/>
          </a:prstGeom>
          <a:noFill/>
          <a:ln w="9525" algn="ctr">
            <a:solidFill>
              <a:schemeClr val="accent6">
                <a:lumMod val="50000"/>
              </a:schemeClr>
            </a:solidFill>
            <a:prstDash val="dash"/>
            <a:round/>
            <a:headEnd/>
            <a:tailEnd/>
          </a:ln>
        </p:spPr>
      </p:cxnSp>
      <p:pic>
        <p:nvPicPr>
          <p:cNvPr id="181259" name="Imagen 69">
            <a:extLst>
              <a:ext uri="{FF2B5EF4-FFF2-40B4-BE49-F238E27FC236}">
                <a16:creationId xmlns:a16="http://schemas.microsoft.com/office/drawing/2014/main" id="{1C93309C-7CE7-4E21-9C0B-114A84CBEDB1}"/>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479800" y="2428875"/>
            <a:ext cx="614363"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Rectángulo 72">
            <a:extLst>
              <a:ext uri="{FF2B5EF4-FFF2-40B4-BE49-F238E27FC236}">
                <a16:creationId xmlns:a16="http://schemas.microsoft.com/office/drawing/2014/main" id="{1F6EC244-9B46-45D2-8520-1F900A8CC85F}"/>
              </a:ext>
            </a:extLst>
          </p:cNvPr>
          <p:cNvSpPr/>
          <p:nvPr/>
        </p:nvSpPr>
        <p:spPr>
          <a:xfrm>
            <a:off x="4433888" y="3490913"/>
            <a:ext cx="1427162" cy="2354262"/>
          </a:xfrm>
          <a:prstGeom prst="rect">
            <a:avLst/>
          </a:prstGeom>
        </p:spPr>
        <p:txBody>
          <a:bodyPr lIns="0" tIns="0" rIns="0" bIns="0">
            <a:spAutoFit/>
          </a:bodyPr>
          <a:lstStyle/>
          <a:p>
            <a:pPr marL="171450" indent="-171450" algn="ctr" eaLnBrk="1" fontAlgn="auto" hangingPunct="1">
              <a:spcBef>
                <a:spcPts val="0"/>
              </a:spcBef>
              <a:spcAft>
                <a:spcPts val="0"/>
              </a:spcAft>
              <a:buFont typeface="Arial" panose="020B0604020202020204" pitchFamily="34" charset="0"/>
              <a:buChar char="•"/>
              <a:defRPr/>
            </a:pPr>
            <a:r>
              <a:rPr lang="es-CO" sz="900" dirty="0">
                <a:solidFill>
                  <a:srgbClr val="70AD47">
                    <a:lumMod val="50000"/>
                  </a:srgbClr>
                </a:solidFill>
                <a:latin typeface="Arial" panose="020B0604020202020204" pitchFamily="34" charset="0"/>
                <a:cs typeface="Arial" panose="020B0604020202020204" pitchFamily="34" charset="0"/>
              </a:rPr>
              <a:t>RESOLUCIÓN DE INCORPORACIÓN DE RECURSOS</a:t>
            </a:r>
          </a:p>
          <a:p>
            <a:pPr marL="171450" indent="-171450" algn="ctr" eaLnBrk="1" fontAlgn="auto" hangingPunct="1">
              <a:spcBef>
                <a:spcPts val="0"/>
              </a:spcBef>
              <a:spcAft>
                <a:spcPts val="0"/>
              </a:spcAft>
              <a:buFont typeface="Arial" panose="020B0604020202020204" pitchFamily="34" charset="0"/>
              <a:buChar char="•"/>
              <a:defRPr/>
            </a:pPr>
            <a:r>
              <a:rPr lang="es-CO" sz="900" dirty="0">
                <a:solidFill>
                  <a:srgbClr val="70AD47">
                    <a:lumMod val="50000"/>
                  </a:srgbClr>
                </a:solidFill>
                <a:latin typeface="Arial" panose="020B0604020202020204" pitchFamily="34" charset="0"/>
                <a:cs typeface="Arial" panose="020B0604020202020204" pitchFamily="34" charset="0"/>
              </a:rPr>
              <a:t>ELABORACIÓN DE PROGRAMACIÓN MENSUALES DE GIROS DE LOS 19 PROYECTOS</a:t>
            </a:r>
          </a:p>
          <a:p>
            <a:pPr algn="ctr" eaLnBrk="1" fontAlgn="auto" hangingPunct="1">
              <a:spcBef>
                <a:spcPts val="0"/>
              </a:spcBef>
              <a:spcAft>
                <a:spcPts val="0"/>
              </a:spcAft>
              <a:defRPr/>
            </a:pPr>
            <a:endParaRPr lang="es-CO" sz="900" dirty="0">
              <a:solidFill>
                <a:srgbClr val="70AD47">
                  <a:lumMod val="50000"/>
                </a:srgbClr>
              </a:solidFill>
              <a:latin typeface="Arial" panose="020B0604020202020204" pitchFamily="34" charset="0"/>
              <a:cs typeface="Arial" panose="020B0604020202020204" pitchFamily="34" charset="0"/>
            </a:endParaRPr>
          </a:p>
          <a:p>
            <a:pPr marL="171450" indent="-171450" algn="ctr" eaLnBrk="1" fontAlgn="auto" hangingPunct="1">
              <a:spcBef>
                <a:spcPts val="0"/>
              </a:spcBef>
              <a:spcAft>
                <a:spcPts val="0"/>
              </a:spcAft>
              <a:buFont typeface="Arial" panose="020B0604020202020204" pitchFamily="34" charset="0"/>
              <a:buChar char="•"/>
              <a:defRPr/>
            </a:pPr>
            <a:r>
              <a:rPr lang="es-CO" sz="900" dirty="0">
                <a:solidFill>
                  <a:srgbClr val="70AD47">
                    <a:lumMod val="50000"/>
                  </a:srgbClr>
                </a:solidFill>
                <a:latin typeface="Arial" panose="020B0604020202020204" pitchFamily="34" charset="0"/>
                <a:cs typeface="Arial" panose="020B0604020202020204" pitchFamily="34" charset="0"/>
              </a:rPr>
              <a:t>SOLICITUD DE CERTIFICADOS DE CUMPLIMIENTO DE REQUISITOS PREVIOS AL INICIO DE LA EJECUCIÓN </a:t>
            </a:r>
          </a:p>
          <a:p>
            <a:pPr algn="ctr" eaLnBrk="1" fontAlgn="auto" hangingPunct="1">
              <a:spcBef>
                <a:spcPts val="0"/>
              </a:spcBef>
              <a:spcAft>
                <a:spcPts val="0"/>
              </a:spcAft>
              <a:defRPr/>
            </a:pPr>
            <a:endParaRPr lang="es-CO" sz="900" dirty="0">
              <a:solidFill>
                <a:srgbClr val="70AD47">
                  <a:lumMod val="50000"/>
                </a:srgbClr>
              </a:solidFill>
              <a:latin typeface="Arial" panose="020B0604020202020204" pitchFamily="34" charset="0"/>
              <a:cs typeface="Arial" panose="020B0604020202020204" pitchFamily="34" charset="0"/>
            </a:endParaRPr>
          </a:p>
          <a:p>
            <a:pPr algn="ctr" eaLnBrk="1" fontAlgn="auto" hangingPunct="1">
              <a:spcBef>
                <a:spcPts val="0"/>
              </a:spcBef>
              <a:spcAft>
                <a:spcPts val="0"/>
              </a:spcAft>
              <a:defRPr/>
            </a:pPr>
            <a:r>
              <a:rPr lang="es-CO" sz="900" dirty="0">
                <a:solidFill>
                  <a:srgbClr val="70AD47">
                    <a:lumMod val="50000"/>
                  </a:srgbClr>
                </a:solidFill>
                <a:latin typeface="Arial" panose="020B0604020202020204" pitchFamily="34" charset="0"/>
                <a:cs typeface="Arial" panose="020B0604020202020204" pitchFamily="34" charset="0"/>
              </a:rPr>
              <a:t>INVIAS</a:t>
            </a:r>
          </a:p>
        </p:txBody>
      </p:sp>
      <p:cxnSp>
        <p:nvCxnSpPr>
          <p:cNvPr id="102414" name="Conector recto 73">
            <a:extLst>
              <a:ext uri="{FF2B5EF4-FFF2-40B4-BE49-F238E27FC236}">
                <a16:creationId xmlns:a16="http://schemas.microsoft.com/office/drawing/2014/main" id="{D39F1650-BD43-4289-9EB0-0CABB564BF7F}"/>
              </a:ext>
            </a:extLst>
          </p:cNvPr>
          <p:cNvCxnSpPr>
            <a:cxnSpLocks/>
          </p:cNvCxnSpPr>
          <p:nvPr/>
        </p:nvCxnSpPr>
        <p:spPr bwMode="auto">
          <a:xfrm>
            <a:off x="5153025" y="1938338"/>
            <a:ext cx="0" cy="1490662"/>
          </a:xfrm>
          <a:prstGeom prst="line">
            <a:avLst/>
          </a:prstGeom>
          <a:noFill/>
          <a:ln w="9525" algn="ctr">
            <a:solidFill>
              <a:schemeClr val="accent6">
                <a:lumMod val="50000"/>
              </a:schemeClr>
            </a:solidFill>
            <a:prstDash val="dash"/>
            <a:round/>
            <a:headEnd/>
            <a:tailEnd/>
          </a:ln>
        </p:spPr>
      </p:cxnSp>
      <p:pic>
        <p:nvPicPr>
          <p:cNvPr id="181262" name="Imagen 74">
            <a:extLst>
              <a:ext uri="{FF2B5EF4-FFF2-40B4-BE49-F238E27FC236}">
                <a16:creationId xmlns:a16="http://schemas.microsoft.com/office/drawing/2014/main" id="{743FF40D-0E7B-4B46-A829-FDDB91144EC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851400" y="2447925"/>
            <a:ext cx="614363"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16" name="Rectángulo 76">
            <a:extLst>
              <a:ext uri="{FF2B5EF4-FFF2-40B4-BE49-F238E27FC236}">
                <a16:creationId xmlns:a16="http://schemas.microsoft.com/office/drawing/2014/main" id="{E033A442-5ED2-4EF5-9D93-15CE39D7DB49}"/>
              </a:ext>
            </a:extLst>
          </p:cNvPr>
          <p:cNvSpPr>
            <a:spLocks noChangeArrowheads="1"/>
          </p:cNvSpPr>
          <p:nvPr/>
        </p:nvSpPr>
        <p:spPr bwMode="auto">
          <a:xfrm>
            <a:off x="5976938" y="3495675"/>
            <a:ext cx="1403350" cy="1970088"/>
          </a:xfrm>
          <a:prstGeom prst="rect">
            <a:avLst/>
          </a:prstGeom>
          <a:noFill/>
          <a:ln>
            <a:noFill/>
          </a:ln>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defRPr/>
            </a:pPr>
            <a:r>
              <a:rPr lang="es-CO" altLang="es-CO" sz="900" dirty="0">
                <a:solidFill>
                  <a:srgbClr val="70AD47">
                    <a:lumMod val="50000"/>
                  </a:srgbClr>
                </a:solidFill>
                <a:latin typeface="Arial" panose="020B0604020202020204" pitchFamily="34" charset="0"/>
                <a:cs typeface="Arial" panose="020B0604020202020204" pitchFamily="34" charset="0"/>
              </a:rPr>
              <a:t>SOLICITUD AJUSTE PARA CERTIFICADO DE CUMPLIMIENTO DE REQUISITOS PREVIOS AL INICIO DE LA EJECUCIÓN </a:t>
            </a:r>
          </a:p>
          <a:p>
            <a:pPr algn="ctr" eaLnBrk="1" hangingPunct="1">
              <a:lnSpc>
                <a:spcPct val="100000"/>
              </a:lnSpc>
              <a:spcBef>
                <a:spcPct val="0"/>
              </a:spcBef>
              <a:buFontTx/>
              <a:buNone/>
              <a:defRPr/>
            </a:pPr>
            <a:endParaRPr lang="es-CO" altLang="es-CO" sz="900" dirty="0">
              <a:solidFill>
                <a:srgbClr val="70AD47">
                  <a:lumMod val="50000"/>
                </a:srgbClr>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endParaRPr lang="es-CO" altLang="es-CO" sz="900" dirty="0">
              <a:solidFill>
                <a:srgbClr val="70AD47">
                  <a:lumMod val="50000"/>
                </a:srgbClr>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endParaRPr lang="es-CO" altLang="es-CO" sz="900" dirty="0">
              <a:solidFill>
                <a:srgbClr val="70AD47">
                  <a:lumMod val="50000"/>
                </a:srgbClr>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endParaRPr lang="es-CO" altLang="es-CO" sz="900" dirty="0">
              <a:solidFill>
                <a:srgbClr val="70AD47">
                  <a:lumMod val="50000"/>
                </a:srgbClr>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endParaRPr lang="es-CO" altLang="es-CO" sz="900" dirty="0">
              <a:solidFill>
                <a:srgbClr val="70AD47">
                  <a:lumMod val="50000"/>
                </a:srgbClr>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r>
              <a:rPr lang="es-CO" altLang="es-CO" sz="900" dirty="0">
                <a:solidFill>
                  <a:srgbClr val="70AD47">
                    <a:lumMod val="50000"/>
                  </a:srgbClr>
                </a:solidFill>
                <a:latin typeface="Arial" panose="020B0604020202020204" pitchFamily="34" charset="0"/>
                <a:cs typeface="Arial" panose="020B0604020202020204" pitchFamily="34" charset="0"/>
              </a:rPr>
              <a:t>Secretaría Técnica</a:t>
            </a:r>
          </a:p>
          <a:p>
            <a:pPr algn="ctr" eaLnBrk="1" hangingPunct="1">
              <a:lnSpc>
                <a:spcPct val="100000"/>
              </a:lnSpc>
              <a:spcBef>
                <a:spcPct val="0"/>
              </a:spcBef>
              <a:buFontTx/>
              <a:buNone/>
              <a:defRPr/>
            </a:pPr>
            <a:r>
              <a:rPr lang="es-CO" altLang="es-CO" sz="900" dirty="0">
                <a:solidFill>
                  <a:srgbClr val="70AD47">
                    <a:lumMod val="50000"/>
                  </a:srgbClr>
                </a:solidFill>
                <a:latin typeface="Arial" panose="020B0604020202020204" pitchFamily="34" charset="0"/>
                <a:cs typeface="Arial" panose="020B0604020202020204" pitchFamily="34" charset="0"/>
              </a:rPr>
              <a:t> OCAD Paz</a:t>
            </a:r>
            <a:endParaRPr lang="es-CO" altLang="es-CO" sz="900" b="1" dirty="0">
              <a:solidFill>
                <a:srgbClr val="70AD47">
                  <a:lumMod val="50000"/>
                </a:srgbClr>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endParaRPr lang="es-CO" altLang="es-CO" sz="1050" dirty="0">
              <a:solidFill>
                <a:srgbClr val="70AD47">
                  <a:lumMod val="50000"/>
                </a:srgbClr>
              </a:solidFill>
              <a:latin typeface="Franklin Gothic Demi Cond" panose="020B0706030402020204" pitchFamily="34" charset="0"/>
            </a:endParaRPr>
          </a:p>
        </p:txBody>
      </p:sp>
      <p:cxnSp>
        <p:nvCxnSpPr>
          <p:cNvPr id="102417" name="Conector recto 77">
            <a:extLst>
              <a:ext uri="{FF2B5EF4-FFF2-40B4-BE49-F238E27FC236}">
                <a16:creationId xmlns:a16="http://schemas.microsoft.com/office/drawing/2014/main" id="{4B9CAC52-2ADD-484E-BD4A-8964466BC9E7}"/>
              </a:ext>
            </a:extLst>
          </p:cNvPr>
          <p:cNvCxnSpPr>
            <a:cxnSpLocks/>
          </p:cNvCxnSpPr>
          <p:nvPr/>
        </p:nvCxnSpPr>
        <p:spPr bwMode="auto">
          <a:xfrm flipH="1">
            <a:off x="6618288" y="1966913"/>
            <a:ext cx="9525" cy="1490662"/>
          </a:xfrm>
          <a:prstGeom prst="line">
            <a:avLst/>
          </a:prstGeom>
          <a:noFill/>
          <a:ln w="9525" algn="ctr">
            <a:solidFill>
              <a:schemeClr val="accent6">
                <a:lumMod val="50000"/>
              </a:schemeClr>
            </a:solidFill>
            <a:prstDash val="dash"/>
            <a:round/>
            <a:headEnd/>
            <a:tailEnd/>
          </a:ln>
        </p:spPr>
      </p:cxnSp>
      <p:sp>
        <p:nvSpPr>
          <p:cNvPr id="181265" name="Rectángulo 80">
            <a:extLst>
              <a:ext uri="{FF2B5EF4-FFF2-40B4-BE49-F238E27FC236}">
                <a16:creationId xmlns:a16="http://schemas.microsoft.com/office/drawing/2014/main" id="{86B3D984-223B-4CBB-9502-CEC27F145BEA}"/>
              </a:ext>
            </a:extLst>
          </p:cNvPr>
          <p:cNvSpPr>
            <a:spLocks noChangeArrowheads="1"/>
          </p:cNvSpPr>
          <p:nvPr/>
        </p:nvSpPr>
        <p:spPr bwMode="auto">
          <a:xfrm>
            <a:off x="7545388" y="3519488"/>
            <a:ext cx="1185862" cy="169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1000">
                <a:solidFill>
                  <a:srgbClr val="385723"/>
                </a:solidFill>
                <a:latin typeface="Arial" panose="020B0604020202020204" pitchFamily="34" charset="0"/>
                <a:cs typeface="Arial" panose="020B0604020202020204" pitchFamily="34" charset="0"/>
              </a:rPr>
              <a:t>AJUSTES PARA CERTIFICADO DE CUMPLIMIENTO DE REQUISITOS PREVIOS AL INICIO DE LA </a:t>
            </a:r>
            <a:r>
              <a:rPr lang="es-CO" altLang="es-CO" sz="900">
                <a:solidFill>
                  <a:srgbClr val="385723"/>
                </a:solidFill>
                <a:latin typeface="Arial" panose="020B0604020202020204" pitchFamily="34" charset="0"/>
                <a:cs typeface="Arial" panose="020B0604020202020204" pitchFamily="34" charset="0"/>
              </a:rPr>
              <a:t>EJECUCIÓN</a:t>
            </a:r>
            <a:r>
              <a:rPr lang="es-CO" altLang="es-CO" sz="1000">
                <a:solidFill>
                  <a:srgbClr val="385723"/>
                </a:solidFill>
                <a:latin typeface="Arial" panose="020B0604020202020204" pitchFamily="34" charset="0"/>
                <a:cs typeface="Arial" panose="020B0604020202020204" pitchFamily="34" charset="0"/>
              </a:rPr>
              <a:t> </a:t>
            </a: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10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1000">
                <a:solidFill>
                  <a:srgbClr val="385723"/>
                </a:solidFill>
                <a:latin typeface="Arial" panose="020B0604020202020204" pitchFamily="34" charset="0"/>
                <a:cs typeface="Arial" panose="020B0604020202020204" pitchFamily="34" charset="0"/>
              </a:rPr>
              <a:t>INVIAS</a:t>
            </a:r>
          </a:p>
        </p:txBody>
      </p:sp>
      <p:cxnSp>
        <p:nvCxnSpPr>
          <p:cNvPr id="102419" name="Conector recto 81">
            <a:extLst>
              <a:ext uri="{FF2B5EF4-FFF2-40B4-BE49-F238E27FC236}">
                <a16:creationId xmlns:a16="http://schemas.microsoft.com/office/drawing/2014/main" id="{CA241769-2CAE-45C0-8E04-06AE814CEF20}"/>
              </a:ext>
            </a:extLst>
          </p:cNvPr>
          <p:cNvCxnSpPr>
            <a:cxnSpLocks/>
          </p:cNvCxnSpPr>
          <p:nvPr/>
        </p:nvCxnSpPr>
        <p:spPr bwMode="auto">
          <a:xfrm>
            <a:off x="8097838" y="1833563"/>
            <a:ext cx="14287" cy="1641475"/>
          </a:xfrm>
          <a:prstGeom prst="line">
            <a:avLst/>
          </a:prstGeom>
          <a:noFill/>
          <a:ln w="9525" algn="ctr">
            <a:solidFill>
              <a:schemeClr val="accent6">
                <a:lumMod val="50000"/>
              </a:schemeClr>
            </a:solidFill>
            <a:prstDash val="dash"/>
            <a:round/>
            <a:headEnd/>
            <a:tailEnd/>
          </a:ln>
        </p:spPr>
      </p:cxnSp>
      <p:pic>
        <p:nvPicPr>
          <p:cNvPr id="181267" name="Imagen 82">
            <a:extLst>
              <a:ext uri="{FF2B5EF4-FFF2-40B4-BE49-F238E27FC236}">
                <a16:creationId xmlns:a16="http://schemas.microsoft.com/office/drawing/2014/main" id="{CCBBC651-E5A0-4763-9D01-250B6B7682E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05738" y="2447925"/>
            <a:ext cx="615950"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68" name="Rectángulo 88">
            <a:extLst>
              <a:ext uri="{FF2B5EF4-FFF2-40B4-BE49-F238E27FC236}">
                <a16:creationId xmlns:a16="http://schemas.microsoft.com/office/drawing/2014/main" id="{6FF1EBF3-3B05-407D-8DCC-CFEAA518BD9B}"/>
              </a:ext>
            </a:extLst>
          </p:cNvPr>
          <p:cNvSpPr>
            <a:spLocks noChangeArrowheads="1"/>
          </p:cNvSpPr>
          <p:nvPr/>
        </p:nvSpPr>
        <p:spPr bwMode="auto">
          <a:xfrm>
            <a:off x="8890000" y="3529013"/>
            <a:ext cx="1404938" cy="166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900">
                <a:solidFill>
                  <a:srgbClr val="385723"/>
                </a:solidFill>
                <a:latin typeface="Arial" panose="020B0604020202020204" pitchFamily="34" charset="0"/>
                <a:cs typeface="Arial" panose="020B0604020202020204" pitchFamily="34" charset="0"/>
              </a:rPr>
              <a:t>EXPEDICION DE CERTIFICADOS DE CUMPLIMIENTO DE REQUISITOS MINIMOS</a:t>
            </a:r>
          </a:p>
          <a:p>
            <a:pPr algn="ctr" eaLnBrk="1" hangingPunct="1">
              <a:lnSpc>
                <a:spcPct val="100000"/>
              </a:lnSpc>
              <a:spcBef>
                <a:spcPct val="0"/>
              </a:spcBef>
              <a:buFontTx/>
              <a:buNone/>
            </a:pPr>
            <a:endParaRPr lang="es-CO" altLang="es-CO" sz="900" b="1">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b="1">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b="1">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b="1">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b="1">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b="1">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900">
                <a:solidFill>
                  <a:srgbClr val="385723"/>
                </a:solidFill>
                <a:latin typeface="Arial" panose="020B0604020202020204" pitchFamily="34" charset="0"/>
                <a:cs typeface="Arial" panose="020B0604020202020204" pitchFamily="34" charset="0"/>
              </a:rPr>
              <a:t>Secretaría Técnica</a:t>
            </a:r>
          </a:p>
          <a:p>
            <a:pPr algn="ctr" eaLnBrk="1" hangingPunct="1">
              <a:lnSpc>
                <a:spcPct val="100000"/>
              </a:lnSpc>
              <a:spcBef>
                <a:spcPct val="0"/>
              </a:spcBef>
              <a:buFontTx/>
              <a:buNone/>
            </a:pPr>
            <a:r>
              <a:rPr lang="es-CO" altLang="es-CO" sz="900">
                <a:solidFill>
                  <a:srgbClr val="385723"/>
                </a:solidFill>
                <a:latin typeface="Arial" panose="020B0604020202020204" pitchFamily="34" charset="0"/>
                <a:cs typeface="Arial" panose="020B0604020202020204" pitchFamily="34" charset="0"/>
              </a:rPr>
              <a:t> OCAD Paz</a:t>
            </a:r>
            <a:endParaRPr lang="es-CO" altLang="es-CO" sz="900" b="1">
              <a:solidFill>
                <a:srgbClr val="385723"/>
              </a:solidFill>
              <a:latin typeface="Arial" panose="020B0604020202020204" pitchFamily="34" charset="0"/>
              <a:cs typeface="Arial" panose="020B0604020202020204" pitchFamily="34" charset="0"/>
            </a:endParaRPr>
          </a:p>
        </p:txBody>
      </p:sp>
      <p:cxnSp>
        <p:nvCxnSpPr>
          <p:cNvPr id="102422" name="Conector recto 89">
            <a:extLst>
              <a:ext uri="{FF2B5EF4-FFF2-40B4-BE49-F238E27FC236}">
                <a16:creationId xmlns:a16="http://schemas.microsoft.com/office/drawing/2014/main" id="{F696C851-FEBF-4393-BCDC-323436030430}"/>
              </a:ext>
            </a:extLst>
          </p:cNvPr>
          <p:cNvCxnSpPr>
            <a:cxnSpLocks/>
            <a:endCxn id="181268" idx="0"/>
          </p:cNvCxnSpPr>
          <p:nvPr/>
        </p:nvCxnSpPr>
        <p:spPr bwMode="auto">
          <a:xfrm>
            <a:off x="9564688" y="2055813"/>
            <a:ext cx="28575" cy="1473200"/>
          </a:xfrm>
          <a:prstGeom prst="line">
            <a:avLst/>
          </a:prstGeom>
          <a:noFill/>
          <a:ln w="9525" algn="ctr">
            <a:solidFill>
              <a:schemeClr val="accent6">
                <a:lumMod val="50000"/>
              </a:schemeClr>
            </a:solidFill>
            <a:prstDash val="dash"/>
            <a:round/>
            <a:headEnd/>
            <a:tailEnd/>
          </a:ln>
        </p:spPr>
      </p:cxnSp>
      <p:pic>
        <p:nvPicPr>
          <p:cNvPr id="181270" name="Imagen 2">
            <a:extLst>
              <a:ext uri="{FF2B5EF4-FFF2-40B4-BE49-F238E27FC236}">
                <a16:creationId xmlns:a16="http://schemas.microsoft.com/office/drawing/2014/main" id="{C999F21A-9313-49D9-BCC8-86D8093C394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4100" y="2354263"/>
            <a:ext cx="900113"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71" name="Imagen 51">
            <a:extLst>
              <a:ext uri="{FF2B5EF4-FFF2-40B4-BE49-F238E27FC236}">
                <a16:creationId xmlns:a16="http://schemas.microsoft.com/office/drawing/2014/main" id="{791F6AEF-056C-4B76-A194-DBCB5737D91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097088" y="2347913"/>
            <a:ext cx="900112"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CuadroTexto 3">
            <a:extLst>
              <a:ext uri="{FF2B5EF4-FFF2-40B4-BE49-F238E27FC236}">
                <a16:creationId xmlns:a16="http://schemas.microsoft.com/office/drawing/2014/main" id="{40EC6737-9003-4750-8233-9CBA8E8418DB}"/>
              </a:ext>
            </a:extLst>
          </p:cNvPr>
          <p:cNvSpPr txBox="1"/>
          <p:nvPr/>
        </p:nvSpPr>
        <p:spPr>
          <a:xfrm>
            <a:off x="1189038" y="1458913"/>
            <a:ext cx="738187" cy="461962"/>
          </a:xfrm>
          <a:prstGeom prst="rect">
            <a:avLst/>
          </a:prstGeom>
          <a:solidFill>
            <a:schemeClr val="accent6">
              <a:lumMod val="50000"/>
            </a:schemeClr>
          </a:solidFill>
        </p:spPr>
        <p:txBody>
          <a:bodyPr>
            <a:spAutoFit/>
          </a:bodyPr>
          <a:lstStyle/>
          <a:p>
            <a:pPr algn="ctr" eaLnBrk="1" fontAlgn="auto" hangingPunct="1">
              <a:spcBef>
                <a:spcPts val="0"/>
              </a:spcBef>
              <a:spcAft>
                <a:spcPts val="0"/>
              </a:spcAft>
              <a:defRPr/>
            </a:pPr>
            <a:r>
              <a:rPr lang="es-CO" sz="1200" b="1" dirty="0">
                <a:solidFill>
                  <a:prstClr val="white"/>
                </a:solidFill>
                <a:latin typeface="Arial" panose="020B0604020202020204" pitchFamily="34" charset="0"/>
                <a:cs typeface="Arial" panose="020B0604020202020204" pitchFamily="34" charset="0"/>
              </a:rPr>
              <a:t>6 JUN 2018</a:t>
            </a:r>
          </a:p>
        </p:txBody>
      </p:sp>
      <p:sp>
        <p:nvSpPr>
          <p:cNvPr id="53" name="CuadroTexto 52">
            <a:extLst>
              <a:ext uri="{FF2B5EF4-FFF2-40B4-BE49-F238E27FC236}">
                <a16:creationId xmlns:a16="http://schemas.microsoft.com/office/drawing/2014/main" id="{30E2844D-2E36-4D72-8A27-E95EC789C324}"/>
              </a:ext>
            </a:extLst>
          </p:cNvPr>
          <p:cNvSpPr txBox="1"/>
          <p:nvPr/>
        </p:nvSpPr>
        <p:spPr>
          <a:xfrm>
            <a:off x="2051050" y="1476375"/>
            <a:ext cx="987425" cy="461963"/>
          </a:xfrm>
          <a:prstGeom prst="rect">
            <a:avLst/>
          </a:prstGeom>
          <a:solidFill>
            <a:schemeClr val="accent6">
              <a:lumMod val="50000"/>
            </a:schemeClr>
          </a:solidFill>
        </p:spPr>
        <p:txBody>
          <a:bodyPr>
            <a:spAutoFit/>
          </a:bodyPr>
          <a:lstStyle/>
          <a:p>
            <a:pPr algn="ctr" eaLnBrk="1" fontAlgn="auto" hangingPunct="1">
              <a:spcBef>
                <a:spcPts val="0"/>
              </a:spcBef>
              <a:spcAft>
                <a:spcPts val="0"/>
              </a:spcAft>
              <a:defRPr/>
            </a:pPr>
            <a:r>
              <a:rPr lang="es-CO" sz="1200" dirty="0">
                <a:solidFill>
                  <a:prstClr val="white"/>
                </a:solidFill>
                <a:latin typeface="Arial" panose="020B0604020202020204" pitchFamily="34" charset="0"/>
                <a:cs typeface="Arial" panose="020B0604020202020204" pitchFamily="34" charset="0"/>
              </a:rPr>
              <a:t>25 JUN 2019</a:t>
            </a:r>
          </a:p>
        </p:txBody>
      </p:sp>
      <p:sp>
        <p:nvSpPr>
          <p:cNvPr id="54" name="CuadroTexto 53">
            <a:extLst>
              <a:ext uri="{FF2B5EF4-FFF2-40B4-BE49-F238E27FC236}">
                <a16:creationId xmlns:a16="http://schemas.microsoft.com/office/drawing/2014/main" id="{94E3D744-AE23-4253-B19E-7EB1383270E0}"/>
              </a:ext>
            </a:extLst>
          </p:cNvPr>
          <p:cNvSpPr txBox="1"/>
          <p:nvPr/>
        </p:nvSpPr>
        <p:spPr>
          <a:xfrm>
            <a:off x="3327400" y="1476375"/>
            <a:ext cx="969963" cy="461963"/>
          </a:xfrm>
          <a:prstGeom prst="rect">
            <a:avLst/>
          </a:prstGeom>
          <a:solidFill>
            <a:schemeClr val="accent6">
              <a:lumMod val="50000"/>
            </a:schemeClr>
          </a:solidFill>
        </p:spPr>
        <p:txBody>
          <a:bodyPr>
            <a:spAutoFit/>
          </a:bodyPr>
          <a:lstStyle>
            <a:defPPr>
              <a:defRPr lang="es-CO"/>
            </a:defPPr>
            <a:lvl1pPr marL="0" marR="0" lvl="0" indent="0" algn="ctr" defTabSz="914400" eaLnBrk="1" fontAlgn="auto" latinLnBrk="0" hangingPunct="1">
              <a:lnSpc>
                <a:spcPct val="100000"/>
              </a:lnSpc>
              <a:spcBef>
                <a:spcPts val="0"/>
              </a:spcBef>
              <a:spcAft>
                <a:spcPts val="0"/>
              </a:spcAft>
              <a:buClrTx/>
              <a:buSzTx/>
              <a:buFontTx/>
              <a:buNone/>
              <a:tabLst/>
              <a:defRPr kumimoji="0" sz="1200" b="1" i="0" u="none" strike="noStrike" cap="none" spc="0" normalizeH="0" baseline="0">
                <a:ln>
                  <a:noFill/>
                </a:ln>
                <a:solidFill>
                  <a:prstClr val="white"/>
                </a:solidFill>
                <a:effectLst/>
                <a:uLnTx/>
                <a:uFillTx/>
                <a:latin typeface="Arial" panose="020B0604020202020204" pitchFamily="34" charset="0"/>
                <a:cs typeface="Arial" panose="020B0604020202020204" pitchFamily="34" charset="0"/>
              </a:defRPr>
            </a:lvl1pPr>
          </a:lstStyle>
          <a:p>
            <a:pPr>
              <a:defRPr/>
            </a:pPr>
            <a:r>
              <a:rPr lang="es-CO" dirty="0"/>
              <a:t>09 JUL 2019</a:t>
            </a:r>
          </a:p>
        </p:txBody>
      </p:sp>
      <p:sp>
        <p:nvSpPr>
          <p:cNvPr id="55" name="CuadroTexto 54">
            <a:extLst>
              <a:ext uri="{FF2B5EF4-FFF2-40B4-BE49-F238E27FC236}">
                <a16:creationId xmlns:a16="http://schemas.microsoft.com/office/drawing/2014/main" id="{6C72B353-80F1-4351-8C84-605B12E933F1}"/>
              </a:ext>
            </a:extLst>
          </p:cNvPr>
          <p:cNvSpPr txBox="1"/>
          <p:nvPr/>
        </p:nvSpPr>
        <p:spPr>
          <a:xfrm>
            <a:off x="4762500" y="1476375"/>
            <a:ext cx="933450" cy="461963"/>
          </a:xfrm>
          <a:prstGeom prst="rect">
            <a:avLst/>
          </a:prstGeom>
          <a:solidFill>
            <a:schemeClr val="accent6">
              <a:lumMod val="50000"/>
            </a:schemeClr>
          </a:solidFill>
        </p:spPr>
        <p:txBody>
          <a:bodyPr>
            <a:spAutoFit/>
          </a:bodyPr>
          <a:lstStyle>
            <a:defPPr>
              <a:defRPr lang="es-CO"/>
            </a:defPPr>
            <a:lvl1pPr marL="0" marR="0" lvl="0" indent="0" algn="ctr" defTabSz="914400" eaLnBrk="1" fontAlgn="auto" latinLnBrk="0" hangingPunct="1">
              <a:lnSpc>
                <a:spcPct val="100000"/>
              </a:lnSpc>
              <a:spcBef>
                <a:spcPts val="0"/>
              </a:spcBef>
              <a:spcAft>
                <a:spcPts val="0"/>
              </a:spcAft>
              <a:buClrTx/>
              <a:buSzTx/>
              <a:buFontTx/>
              <a:buNone/>
              <a:tabLst/>
              <a:defRPr kumimoji="0" sz="1200" b="1" i="0" u="none" strike="noStrike" cap="none" spc="0" normalizeH="0" baseline="0">
                <a:ln>
                  <a:noFill/>
                </a:ln>
                <a:solidFill>
                  <a:prstClr val="white"/>
                </a:solidFill>
                <a:effectLst/>
                <a:uLnTx/>
                <a:uFillTx/>
                <a:latin typeface="Arial" panose="020B0604020202020204" pitchFamily="34" charset="0"/>
                <a:cs typeface="Arial" panose="020B0604020202020204" pitchFamily="34" charset="0"/>
              </a:defRPr>
            </a:lvl1pPr>
          </a:lstStyle>
          <a:p>
            <a:pPr>
              <a:defRPr/>
            </a:pPr>
            <a:r>
              <a:rPr lang="es-CO" dirty="0"/>
              <a:t>19 JUL 2019</a:t>
            </a:r>
          </a:p>
        </p:txBody>
      </p:sp>
      <p:sp>
        <p:nvSpPr>
          <p:cNvPr id="56" name="CuadroTexto 55">
            <a:extLst>
              <a:ext uri="{FF2B5EF4-FFF2-40B4-BE49-F238E27FC236}">
                <a16:creationId xmlns:a16="http://schemas.microsoft.com/office/drawing/2014/main" id="{427B9524-5BCC-473C-B8EE-ECB0336B95E2}"/>
              </a:ext>
            </a:extLst>
          </p:cNvPr>
          <p:cNvSpPr txBox="1"/>
          <p:nvPr/>
        </p:nvSpPr>
        <p:spPr>
          <a:xfrm>
            <a:off x="6088063" y="1465263"/>
            <a:ext cx="1035050" cy="461962"/>
          </a:xfrm>
          <a:prstGeom prst="rect">
            <a:avLst/>
          </a:prstGeom>
          <a:solidFill>
            <a:schemeClr val="accent6">
              <a:lumMod val="50000"/>
            </a:schemeClr>
          </a:solidFill>
        </p:spPr>
        <p:txBody>
          <a:bodyPr>
            <a:spAutoFit/>
          </a:bodyPr>
          <a:lstStyle/>
          <a:p>
            <a:pPr algn="ctr" eaLnBrk="1" fontAlgn="auto" hangingPunct="1">
              <a:spcBef>
                <a:spcPts val="0"/>
              </a:spcBef>
              <a:spcAft>
                <a:spcPts val="0"/>
              </a:spcAft>
              <a:defRPr/>
            </a:pPr>
            <a:r>
              <a:rPr lang="es-CO" sz="1200" b="1" dirty="0">
                <a:solidFill>
                  <a:prstClr val="white"/>
                </a:solidFill>
                <a:latin typeface="Arial" panose="020B0604020202020204" pitchFamily="34" charset="0"/>
                <a:cs typeface="Arial" panose="020B0604020202020204" pitchFamily="34" charset="0"/>
              </a:rPr>
              <a:t>30 JUL 2019</a:t>
            </a:r>
          </a:p>
        </p:txBody>
      </p:sp>
      <p:pic>
        <p:nvPicPr>
          <p:cNvPr id="181277" name="Imagen 56">
            <a:extLst>
              <a:ext uri="{FF2B5EF4-FFF2-40B4-BE49-F238E27FC236}">
                <a16:creationId xmlns:a16="http://schemas.microsoft.com/office/drawing/2014/main" id="{7589DB35-0F1D-4A7A-97C4-05DD736D52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107488" y="2374900"/>
            <a:ext cx="900112"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CuadroTexto 70">
            <a:extLst>
              <a:ext uri="{FF2B5EF4-FFF2-40B4-BE49-F238E27FC236}">
                <a16:creationId xmlns:a16="http://schemas.microsoft.com/office/drawing/2014/main" id="{93D319DF-3160-43A8-A3B5-E2B0FD604C86}"/>
              </a:ext>
            </a:extLst>
          </p:cNvPr>
          <p:cNvSpPr txBox="1"/>
          <p:nvPr/>
        </p:nvSpPr>
        <p:spPr>
          <a:xfrm>
            <a:off x="7693025" y="1476375"/>
            <a:ext cx="833438" cy="461963"/>
          </a:xfrm>
          <a:prstGeom prst="rect">
            <a:avLst/>
          </a:prstGeom>
          <a:solidFill>
            <a:schemeClr val="accent6">
              <a:lumMod val="50000"/>
            </a:schemeClr>
          </a:solidFill>
        </p:spPr>
        <p:txBody>
          <a:bodyPr>
            <a:spAutoFit/>
          </a:bodyPr>
          <a:lstStyle/>
          <a:p>
            <a:pPr algn="ctr" eaLnBrk="1" fontAlgn="auto" hangingPunct="1">
              <a:spcBef>
                <a:spcPts val="0"/>
              </a:spcBef>
              <a:spcAft>
                <a:spcPts val="0"/>
              </a:spcAft>
              <a:defRPr/>
            </a:pPr>
            <a:r>
              <a:rPr lang="es-CO" sz="1200" b="1" dirty="0">
                <a:solidFill>
                  <a:prstClr val="white"/>
                </a:solidFill>
                <a:latin typeface="Arial" panose="020B0604020202020204" pitchFamily="34" charset="0"/>
                <a:cs typeface="Arial" panose="020B0604020202020204" pitchFamily="34" charset="0"/>
              </a:rPr>
              <a:t>13 AGO 2019</a:t>
            </a:r>
          </a:p>
        </p:txBody>
      </p:sp>
      <p:sp>
        <p:nvSpPr>
          <p:cNvPr id="84" name="CuadroTexto 83">
            <a:extLst>
              <a:ext uri="{FF2B5EF4-FFF2-40B4-BE49-F238E27FC236}">
                <a16:creationId xmlns:a16="http://schemas.microsoft.com/office/drawing/2014/main" id="{630BD6E8-ABDB-4E2B-B22B-DAF555F9E1F4}"/>
              </a:ext>
            </a:extLst>
          </p:cNvPr>
          <p:cNvSpPr txBox="1"/>
          <p:nvPr/>
        </p:nvSpPr>
        <p:spPr>
          <a:xfrm>
            <a:off x="9026525" y="1476375"/>
            <a:ext cx="1071563" cy="646113"/>
          </a:xfrm>
          <a:prstGeom prst="rect">
            <a:avLst/>
          </a:prstGeom>
          <a:solidFill>
            <a:schemeClr val="accent6">
              <a:lumMod val="50000"/>
            </a:schemeClr>
          </a:solidFill>
        </p:spPr>
        <p:txBody>
          <a:bodyPr>
            <a:spAutoFit/>
          </a:bodyPr>
          <a:lstStyle/>
          <a:p>
            <a:pPr algn="ctr" eaLnBrk="1" fontAlgn="auto" hangingPunct="1">
              <a:spcBef>
                <a:spcPts val="0"/>
              </a:spcBef>
              <a:spcAft>
                <a:spcPts val="0"/>
              </a:spcAft>
              <a:defRPr/>
            </a:pPr>
            <a:r>
              <a:rPr lang="es-CO" sz="1200" b="1" dirty="0">
                <a:solidFill>
                  <a:prstClr val="white"/>
                </a:solidFill>
                <a:latin typeface="Arial" panose="020B0604020202020204" pitchFamily="34" charset="0"/>
                <a:cs typeface="Arial" panose="020B0604020202020204" pitchFamily="34" charset="0"/>
              </a:rPr>
              <a:t>DEL 15 AGO AL 22 NOV  2019</a:t>
            </a:r>
          </a:p>
        </p:txBody>
      </p:sp>
      <p:pic>
        <p:nvPicPr>
          <p:cNvPr id="181280" name="Imagen 39">
            <a:extLst>
              <a:ext uri="{FF2B5EF4-FFF2-40B4-BE49-F238E27FC236}">
                <a16:creationId xmlns:a16="http://schemas.microsoft.com/office/drawing/2014/main" id="{F434F91F-662F-4E3D-8D3D-5C432B483149}"/>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159500" y="2362200"/>
            <a:ext cx="900113"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1281" name="Conector recto 40">
            <a:extLst>
              <a:ext uri="{FF2B5EF4-FFF2-40B4-BE49-F238E27FC236}">
                <a16:creationId xmlns:a16="http://schemas.microsoft.com/office/drawing/2014/main" id="{3F47A791-3083-460D-A07A-918175FC93D8}"/>
              </a:ext>
            </a:extLst>
          </p:cNvPr>
          <p:cNvCxnSpPr>
            <a:cxnSpLocks/>
          </p:cNvCxnSpPr>
          <p:nvPr/>
        </p:nvCxnSpPr>
        <p:spPr bwMode="auto">
          <a:xfrm>
            <a:off x="3811588" y="4143375"/>
            <a:ext cx="0" cy="88900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1282" name="Conector recto 41">
            <a:extLst>
              <a:ext uri="{FF2B5EF4-FFF2-40B4-BE49-F238E27FC236}">
                <a16:creationId xmlns:a16="http://schemas.microsoft.com/office/drawing/2014/main" id="{3A1F209C-E4FA-418B-952B-CCD6A90F06E8}"/>
              </a:ext>
            </a:extLst>
          </p:cNvPr>
          <p:cNvCxnSpPr>
            <a:cxnSpLocks/>
          </p:cNvCxnSpPr>
          <p:nvPr/>
        </p:nvCxnSpPr>
        <p:spPr bwMode="auto">
          <a:xfrm>
            <a:off x="2468563" y="4037013"/>
            <a:ext cx="0" cy="78740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1283" name="Conector recto 42">
            <a:extLst>
              <a:ext uri="{FF2B5EF4-FFF2-40B4-BE49-F238E27FC236}">
                <a16:creationId xmlns:a16="http://schemas.microsoft.com/office/drawing/2014/main" id="{15B5FF73-4B5A-4138-A9CC-0D79E6A06C11}"/>
              </a:ext>
            </a:extLst>
          </p:cNvPr>
          <p:cNvCxnSpPr>
            <a:cxnSpLocks/>
          </p:cNvCxnSpPr>
          <p:nvPr/>
        </p:nvCxnSpPr>
        <p:spPr bwMode="auto">
          <a:xfrm>
            <a:off x="1481138" y="3756025"/>
            <a:ext cx="0" cy="992188"/>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1284" name="Conector recto 43">
            <a:extLst>
              <a:ext uri="{FF2B5EF4-FFF2-40B4-BE49-F238E27FC236}">
                <a16:creationId xmlns:a16="http://schemas.microsoft.com/office/drawing/2014/main" id="{9A446557-1DDE-4AB9-9F4C-7B6D9084B5E0}"/>
              </a:ext>
            </a:extLst>
          </p:cNvPr>
          <p:cNvCxnSpPr>
            <a:cxnSpLocks/>
          </p:cNvCxnSpPr>
          <p:nvPr/>
        </p:nvCxnSpPr>
        <p:spPr bwMode="auto">
          <a:xfrm>
            <a:off x="5149850" y="5540375"/>
            <a:ext cx="0" cy="14605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1285" name="Conector recto 44">
            <a:extLst>
              <a:ext uri="{FF2B5EF4-FFF2-40B4-BE49-F238E27FC236}">
                <a16:creationId xmlns:a16="http://schemas.microsoft.com/office/drawing/2014/main" id="{E9D16424-9233-4805-8825-B24EE6CABCD1}"/>
              </a:ext>
            </a:extLst>
          </p:cNvPr>
          <p:cNvCxnSpPr>
            <a:cxnSpLocks/>
          </p:cNvCxnSpPr>
          <p:nvPr/>
        </p:nvCxnSpPr>
        <p:spPr bwMode="auto">
          <a:xfrm>
            <a:off x="6645275" y="4364038"/>
            <a:ext cx="11113" cy="612775"/>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1286" name="Conector recto 50">
            <a:extLst>
              <a:ext uri="{FF2B5EF4-FFF2-40B4-BE49-F238E27FC236}">
                <a16:creationId xmlns:a16="http://schemas.microsoft.com/office/drawing/2014/main" id="{78C58232-20B8-4BC2-8F0F-A46C317DFDFE}"/>
              </a:ext>
            </a:extLst>
          </p:cNvPr>
          <p:cNvCxnSpPr>
            <a:cxnSpLocks/>
          </p:cNvCxnSpPr>
          <p:nvPr/>
        </p:nvCxnSpPr>
        <p:spPr bwMode="auto">
          <a:xfrm>
            <a:off x="8094663" y="4435475"/>
            <a:ext cx="0" cy="650875"/>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1287" name="Conector recto 57">
            <a:extLst>
              <a:ext uri="{FF2B5EF4-FFF2-40B4-BE49-F238E27FC236}">
                <a16:creationId xmlns:a16="http://schemas.microsoft.com/office/drawing/2014/main" id="{840D3175-0338-4E92-8CF3-853182ACB322}"/>
              </a:ext>
            </a:extLst>
          </p:cNvPr>
          <p:cNvCxnSpPr>
            <a:cxnSpLocks/>
          </p:cNvCxnSpPr>
          <p:nvPr/>
        </p:nvCxnSpPr>
        <p:spPr bwMode="auto">
          <a:xfrm flipH="1">
            <a:off x="9591675" y="4143375"/>
            <a:ext cx="11113" cy="681038"/>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181288" name="Rectángulo 47">
            <a:extLst>
              <a:ext uri="{FF2B5EF4-FFF2-40B4-BE49-F238E27FC236}">
                <a16:creationId xmlns:a16="http://schemas.microsoft.com/office/drawing/2014/main" id="{168AA8C4-E8AD-4B4C-A7B4-283DA03D9009}"/>
              </a:ext>
            </a:extLst>
          </p:cNvPr>
          <p:cNvSpPr>
            <a:spLocks noChangeArrowheads="1"/>
          </p:cNvSpPr>
          <p:nvPr/>
        </p:nvSpPr>
        <p:spPr bwMode="auto">
          <a:xfrm>
            <a:off x="884238" y="1095375"/>
            <a:ext cx="6873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pPr>
            <a:r>
              <a:rPr lang="es-CO" altLang="es-CO" sz="1800" b="1">
                <a:solidFill>
                  <a:srgbClr val="385723"/>
                </a:solidFill>
              </a:rPr>
              <a:t>El INVIAS fue designado para la contratación de 19 Interventorías.  </a:t>
            </a:r>
          </a:p>
        </p:txBody>
      </p:sp>
      <p:sp>
        <p:nvSpPr>
          <p:cNvPr id="181289" name="Rectángulo 46">
            <a:extLst>
              <a:ext uri="{FF2B5EF4-FFF2-40B4-BE49-F238E27FC236}">
                <a16:creationId xmlns:a16="http://schemas.microsoft.com/office/drawing/2014/main" id="{BF8C3CC2-F1C5-4E4A-9148-C9B5A84A9BCA}"/>
              </a:ext>
            </a:extLst>
          </p:cNvPr>
          <p:cNvSpPr>
            <a:spLocks noChangeArrowheads="1"/>
          </p:cNvSpPr>
          <p:nvPr/>
        </p:nvSpPr>
        <p:spPr bwMode="auto">
          <a:xfrm>
            <a:off x="10215563" y="3519488"/>
            <a:ext cx="140335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900">
                <a:solidFill>
                  <a:srgbClr val="385723"/>
                </a:solidFill>
                <a:latin typeface="Arial" panose="020B0604020202020204" pitchFamily="34" charset="0"/>
                <a:cs typeface="Arial" panose="020B0604020202020204" pitchFamily="34" charset="0"/>
              </a:rPr>
              <a:t>PROCESOS DE CONTRATACIÓN DE INTERVENTORIAS </a:t>
            </a: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endParaRPr lang="es-CO" altLang="es-CO" sz="900">
              <a:solidFill>
                <a:srgbClr val="385723"/>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lang="es-CO" altLang="es-CO" sz="900">
                <a:solidFill>
                  <a:srgbClr val="385723"/>
                </a:solidFill>
                <a:latin typeface="Arial" panose="020B0604020202020204" pitchFamily="34" charset="0"/>
                <a:cs typeface="Arial" panose="020B0604020202020204" pitchFamily="34" charset="0"/>
              </a:rPr>
              <a:t>INVIAS</a:t>
            </a:r>
          </a:p>
        </p:txBody>
      </p:sp>
      <p:cxnSp>
        <p:nvCxnSpPr>
          <p:cNvPr id="102443" name="Conector recto 48">
            <a:extLst>
              <a:ext uri="{FF2B5EF4-FFF2-40B4-BE49-F238E27FC236}">
                <a16:creationId xmlns:a16="http://schemas.microsoft.com/office/drawing/2014/main" id="{70CCD9B0-DDF9-4EA8-8C09-5B69143D6C1F}"/>
              </a:ext>
            </a:extLst>
          </p:cNvPr>
          <p:cNvCxnSpPr>
            <a:cxnSpLocks/>
          </p:cNvCxnSpPr>
          <p:nvPr/>
        </p:nvCxnSpPr>
        <p:spPr bwMode="auto">
          <a:xfrm>
            <a:off x="10869613" y="2127250"/>
            <a:ext cx="0" cy="1347788"/>
          </a:xfrm>
          <a:prstGeom prst="line">
            <a:avLst/>
          </a:prstGeom>
          <a:noFill/>
          <a:ln w="9525" algn="ctr">
            <a:solidFill>
              <a:schemeClr val="accent6">
                <a:lumMod val="50000"/>
              </a:schemeClr>
            </a:solidFill>
            <a:prstDash val="dash"/>
            <a:round/>
            <a:headEnd/>
            <a:tailEnd/>
          </a:ln>
        </p:spPr>
      </p:cxnSp>
      <p:pic>
        <p:nvPicPr>
          <p:cNvPr id="181291" name="Imagen 49">
            <a:extLst>
              <a:ext uri="{FF2B5EF4-FFF2-40B4-BE49-F238E27FC236}">
                <a16:creationId xmlns:a16="http://schemas.microsoft.com/office/drawing/2014/main" id="{C5FDE6C3-DA6B-41D3-8406-5793906FAEF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579100" y="2447925"/>
            <a:ext cx="615950"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CuadroTexto 66">
            <a:extLst>
              <a:ext uri="{FF2B5EF4-FFF2-40B4-BE49-F238E27FC236}">
                <a16:creationId xmlns:a16="http://schemas.microsoft.com/office/drawing/2014/main" id="{05A201B4-57C1-4D6E-BF26-81FA6A3E461B}"/>
              </a:ext>
            </a:extLst>
          </p:cNvPr>
          <p:cNvSpPr txBox="1"/>
          <p:nvPr/>
        </p:nvSpPr>
        <p:spPr>
          <a:xfrm>
            <a:off x="10410825" y="1476375"/>
            <a:ext cx="896938" cy="646113"/>
          </a:xfrm>
          <a:prstGeom prst="rect">
            <a:avLst/>
          </a:prstGeom>
          <a:solidFill>
            <a:schemeClr val="accent6">
              <a:lumMod val="50000"/>
            </a:schemeClr>
          </a:solidFill>
        </p:spPr>
        <p:txBody>
          <a:bodyPr>
            <a:spAutoFit/>
          </a:bodyPr>
          <a:lstStyle/>
          <a:p>
            <a:pPr algn="ctr" eaLnBrk="1" fontAlgn="auto" hangingPunct="1">
              <a:spcBef>
                <a:spcPts val="0"/>
              </a:spcBef>
              <a:spcAft>
                <a:spcPts val="0"/>
              </a:spcAft>
              <a:defRPr/>
            </a:pPr>
            <a:r>
              <a:rPr lang="es-CO" sz="1200" b="1" dirty="0">
                <a:solidFill>
                  <a:prstClr val="white"/>
                </a:solidFill>
                <a:latin typeface="Arial" panose="020B0604020202020204" pitchFamily="34" charset="0"/>
                <a:cs typeface="Arial" panose="020B0604020202020204" pitchFamily="34" charset="0"/>
              </a:rPr>
              <a:t>DEL 20 AGO AL 9 DIC  2019</a:t>
            </a:r>
          </a:p>
        </p:txBody>
      </p:sp>
      <p:cxnSp>
        <p:nvCxnSpPr>
          <p:cNvPr id="181293" name="Conector recto 71">
            <a:extLst>
              <a:ext uri="{FF2B5EF4-FFF2-40B4-BE49-F238E27FC236}">
                <a16:creationId xmlns:a16="http://schemas.microsoft.com/office/drawing/2014/main" id="{BB31A63F-B664-497F-A8F2-320246FF97CC}"/>
              </a:ext>
            </a:extLst>
          </p:cNvPr>
          <p:cNvCxnSpPr>
            <a:cxnSpLocks/>
          </p:cNvCxnSpPr>
          <p:nvPr/>
        </p:nvCxnSpPr>
        <p:spPr bwMode="auto">
          <a:xfrm>
            <a:off x="10898188" y="3987800"/>
            <a:ext cx="19050" cy="846138"/>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181294" name="Rectángulo 51">
            <a:extLst>
              <a:ext uri="{FF2B5EF4-FFF2-40B4-BE49-F238E27FC236}">
                <a16:creationId xmlns:a16="http://schemas.microsoft.com/office/drawing/2014/main" id="{8ACD0E19-D7A6-40F9-9D2B-CE2D586BBAAF}"/>
              </a:ext>
            </a:extLst>
          </p:cNvPr>
          <p:cNvSpPr>
            <a:spLocks noChangeArrowheads="1"/>
          </p:cNvSpPr>
          <p:nvPr/>
        </p:nvSpPr>
        <p:spPr bwMode="auto">
          <a:xfrm>
            <a:off x="884238" y="735013"/>
            <a:ext cx="44704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ítulo 1">
            <a:extLst>
              <a:ext uri="{FF2B5EF4-FFF2-40B4-BE49-F238E27FC236}">
                <a16:creationId xmlns:a16="http://schemas.microsoft.com/office/drawing/2014/main" id="{CD45B1F7-74A4-4E0E-A59B-D333AC4FAFA9}"/>
              </a:ext>
            </a:extLst>
          </p:cNvPr>
          <p:cNvSpPr>
            <a:spLocks noGrp="1"/>
          </p:cNvSpPr>
          <p:nvPr>
            <p:ph type="title" idx="4294967295"/>
          </p:nvPr>
        </p:nvSpPr>
        <p:spPr>
          <a:xfrm>
            <a:off x="857250" y="712788"/>
            <a:ext cx="5222875" cy="576262"/>
          </a:xfrm>
        </p:spPr>
        <p:txBody>
          <a:bodyPr/>
          <a:lstStyle/>
          <a:p>
            <a:pPr>
              <a:defRPr/>
            </a:pPr>
            <a:r>
              <a:rPr lang="es-CO" altLang="es-CO" sz="1200" dirty="0">
                <a:solidFill>
                  <a:schemeClr val="accent6">
                    <a:lumMod val="75000"/>
                  </a:schemeClr>
                </a:solidFill>
                <a:latin typeface="Arial" panose="020B0604020202020204" pitchFamily="34" charset="0"/>
                <a:cs typeface="Arial" panose="020B0604020202020204" pitchFamily="34" charset="0"/>
              </a:rPr>
              <a:t>DISTRIBUCION PROCESOS DE CONTRATACION  DE INTERVENTORIAS </a:t>
            </a:r>
            <a:r>
              <a:rPr lang="es-CO" altLang="es-CO" sz="1200" b="1" dirty="0">
                <a:solidFill>
                  <a:schemeClr val="accent6">
                    <a:lumMod val="75000"/>
                  </a:schemeClr>
                </a:solidFill>
                <a:latin typeface="Arial" panose="020B0604020202020204" pitchFamily="34" charset="0"/>
                <a:cs typeface="Arial" panose="020B0604020202020204" pitchFamily="34" charset="0"/>
              </a:rPr>
              <a:t>-CONCURSO DE MÉRITOS ABIERTO-</a:t>
            </a:r>
          </a:p>
        </p:txBody>
      </p:sp>
      <p:sp>
        <p:nvSpPr>
          <p:cNvPr id="4" name="Rectángulo 5">
            <a:extLst>
              <a:ext uri="{FF2B5EF4-FFF2-40B4-BE49-F238E27FC236}">
                <a16:creationId xmlns:a16="http://schemas.microsoft.com/office/drawing/2014/main" id="{E670AEFC-33EA-444F-A1B0-525C3CB8279F}"/>
              </a:ext>
            </a:extLst>
          </p:cNvPr>
          <p:cNvSpPr>
            <a:spLocks noChangeArrowheads="1"/>
          </p:cNvSpPr>
          <p:nvPr/>
        </p:nvSpPr>
        <p:spPr bwMode="auto">
          <a:xfrm>
            <a:off x="6210300" y="266700"/>
            <a:ext cx="5124450" cy="592138"/>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3600" b="1" dirty="0">
                <a:solidFill>
                  <a:prstClr val="white"/>
                </a:solidFill>
                <a:latin typeface="Arial" panose="020B0604020202020204" pitchFamily="34" charset="0"/>
                <a:cs typeface="Arial" panose="020B0604020202020204" pitchFamily="34" charset="0"/>
                <a:sym typeface="Helvetica Neue Bold Condensed"/>
              </a:rPr>
              <a:t>ACUERDO 14</a:t>
            </a:r>
          </a:p>
        </p:txBody>
      </p:sp>
      <p:sp>
        <p:nvSpPr>
          <p:cNvPr id="7" name="639 CuadroTexto">
            <a:extLst>
              <a:ext uri="{FF2B5EF4-FFF2-40B4-BE49-F238E27FC236}">
                <a16:creationId xmlns:a16="http://schemas.microsoft.com/office/drawing/2014/main" id="{8C3AFF96-2B3E-4702-BFBF-806841068CE5}"/>
              </a:ext>
            </a:extLst>
          </p:cNvPr>
          <p:cNvSpPr txBox="1"/>
          <p:nvPr/>
        </p:nvSpPr>
        <p:spPr>
          <a:xfrm>
            <a:off x="80963" y="5453063"/>
            <a:ext cx="5424487" cy="306387"/>
          </a:xfrm>
          <a:prstGeom prst="rect">
            <a:avLst/>
          </a:prstGeom>
          <a:solidFill>
            <a:schemeClr val="accent6">
              <a:lumMod val="75000"/>
            </a:schemeClr>
          </a:solidFill>
        </p:spPr>
        <p:txBody>
          <a:bodyPr>
            <a:spAutoFit/>
          </a:bodyPr>
          <a:lstStyle/>
          <a:p>
            <a:pPr algn="ctr" eaLnBrk="1" fontAlgn="auto" hangingPunct="1">
              <a:spcBef>
                <a:spcPts val="0"/>
              </a:spcBef>
              <a:spcAft>
                <a:spcPts val="0"/>
              </a:spcAft>
              <a:defRPr/>
            </a:pPr>
            <a:r>
              <a:rPr lang="es-CO" sz="1400" dirty="0">
                <a:solidFill>
                  <a:prstClr val="white"/>
                </a:solidFill>
                <a:latin typeface="Franklin Gothic Demi Cond" pitchFamily="34" charset="0"/>
              </a:rPr>
              <a:t>ATENCIÓN EN  </a:t>
            </a:r>
            <a:r>
              <a:rPr lang="es-CO" sz="1400" b="1" dirty="0">
                <a:solidFill>
                  <a:prstClr val="white"/>
                </a:solidFill>
                <a:latin typeface="Franklin Gothic Demi Cond" panose="020B0706030402020204" pitchFamily="34" charset="0"/>
              </a:rPr>
              <a:t>11 DEPARTAMENTOS Y 30 MUNICIPIOS  </a:t>
            </a:r>
          </a:p>
        </p:txBody>
      </p:sp>
      <p:sp>
        <p:nvSpPr>
          <p:cNvPr id="182277" name="Rectángulo 1">
            <a:extLst>
              <a:ext uri="{FF2B5EF4-FFF2-40B4-BE49-F238E27FC236}">
                <a16:creationId xmlns:a16="http://schemas.microsoft.com/office/drawing/2014/main" id="{FFE28307-BA1E-4D2F-8581-4B3390509347}"/>
              </a:ext>
            </a:extLst>
          </p:cNvPr>
          <p:cNvSpPr>
            <a:spLocks noChangeArrowheads="1"/>
          </p:cNvSpPr>
          <p:nvPr/>
        </p:nvSpPr>
        <p:spPr bwMode="auto">
          <a:xfrm>
            <a:off x="6196013" y="820738"/>
            <a:ext cx="51387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400" b="1">
                <a:solidFill>
                  <a:srgbClr val="385723"/>
                </a:solidFill>
                <a:latin typeface="Arial" panose="020B0604020202020204" pitchFamily="34" charset="0"/>
                <a:cs typeface="Arial" panose="020B0604020202020204" pitchFamily="34" charset="0"/>
              </a:rPr>
              <a:t>Las interventorías de los 19 proyectos se estructuraron en 10 grupos.   </a:t>
            </a:r>
          </a:p>
        </p:txBody>
      </p:sp>
      <p:grpSp>
        <p:nvGrpSpPr>
          <p:cNvPr id="182278" name="Grupo 4">
            <a:extLst>
              <a:ext uri="{FF2B5EF4-FFF2-40B4-BE49-F238E27FC236}">
                <a16:creationId xmlns:a16="http://schemas.microsoft.com/office/drawing/2014/main" id="{77A7DA36-4EB6-471D-973A-E9E0D2357DB9}"/>
              </a:ext>
            </a:extLst>
          </p:cNvPr>
          <p:cNvGrpSpPr>
            <a:grpSpLocks/>
          </p:cNvGrpSpPr>
          <p:nvPr/>
        </p:nvGrpSpPr>
        <p:grpSpPr bwMode="auto">
          <a:xfrm>
            <a:off x="1411288" y="1406525"/>
            <a:ext cx="3357562" cy="3803650"/>
            <a:chOff x="905715" y="939872"/>
            <a:chExt cx="3357813" cy="3803029"/>
          </a:xfrm>
        </p:grpSpPr>
        <p:grpSp>
          <p:nvGrpSpPr>
            <p:cNvPr id="182353" name="Grupo 9">
              <a:extLst>
                <a:ext uri="{FF2B5EF4-FFF2-40B4-BE49-F238E27FC236}">
                  <a16:creationId xmlns:a16="http://schemas.microsoft.com/office/drawing/2014/main" id="{6FE13286-A898-4019-BD7E-1CE408C64C84}"/>
                </a:ext>
              </a:extLst>
            </p:cNvPr>
            <p:cNvGrpSpPr>
              <a:grpSpLocks/>
            </p:cNvGrpSpPr>
            <p:nvPr/>
          </p:nvGrpSpPr>
          <p:grpSpPr bwMode="auto">
            <a:xfrm>
              <a:off x="905715" y="939872"/>
              <a:ext cx="3357813" cy="3803029"/>
              <a:chOff x="2664048" y="572293"/>
              <a:chExt cx="5222875" cy="6415087"/>
            </a:xfrm>
          </p:grpSpPr>
          <p:grpSp>
            <p:nvGrpSpPr>
              <p:cNvPr id="182364" name="Grupo 10">
                <a:extLst>
                  <a:ext uri="{FF2B5EF4-FFF2-40B4-BE49-F238E27FC236}">
                    <a16:creationId xmlns:a16="http://schemas.microsoft.com/office/drawing/2014/main" id="{4364F255-A114-4A48-8CA5-7E14A5AAD87F}"/>
                  </a:ext>
                </a:extLst>
              </p:cNvPr>
              <p:cNvGrpSpPr>
                <a:grpSpLocks/>
              </p:cNvGrpSpPr>
              <p:nvPr/>
            </p:nvGrpSpPr>
            <p:grpSpPr bwMode="auto">
              <a:xfrm>
                <a:off x="2664048" y="572293"/>
                <a:ext cx="5222875" cy="6415087"/>
                <a:chOff x="2664048" y="572293"/>
                <a:chExt cx="5222875" cy="6415087"/>
              </a:xfrm>
            </p:grpSpPr>
            <p:sp>
              <p:nvSpPr>
                <p:cNvPr id="24" name="Freeform 15">
                  <a:extLst>
                    <a:ext uri="{FF2B5EF4-FFF2-40B4-BE49-F238E27FC236}">
                      <a16:creationId xmlns:a16="http://schemas.microsoft.com/office/drawing/2014/main" id="{A926D9F9-365F-450F-9881-3FB2E9D38408}"/>
                    </a:ext>
                  </a:extLst>
                </p:cNvPr>
                <p:cNvSpPr>
                  <a:spLocks noChangeArrowheads="1"/>
                </p:cNvSpPr>
                <p:nvPr/>
              </p:nvSpPr>
              <p:spPr bwMode="auto">
                <a:xfrm>
                  <a:off x="3044343" y="2133227"/>
                  <a:ext cx="829733" cy="1834029"/>
                </a:xfrm>
                <a:custGeom>
                  <a:avLst/>
                  <a:gdLst>
                    <a:gd name="T0" fmla="*/ 2198 w 2305"/>
                    <a:gd name="T1" fmla="*/ 3211 h 5092"/>
                    <a:gd name="T2" fmla="*/ 2162 w 2305"/>
                    <a:gd name="T3" fmla="*/ 2929 h 5092"/>
                    <a:gd name="T4" fmla="*/ 1995 w 2305"/>
                    <a:gd name="T5" fmla="*/ 2752 h 5092"/>
                    <a:gd name="T6" fmla="*/ 1730 w 2305"/>
                    <a:gd name="T7" fmla="*/ 2646 h 5092"/>
                    <a:gd name="T8" fmla="*/ 1421 w 2305"/>
                    <a:gd name="T9" fmla="*/ 2567 h 5092"/>
                    <a:gd name="T10" fmla="*/ 1377 w 2305"/>
                    <a:gd name="T11" fmla="*/ 2329 h 5092"/>
                    <a:gd name="T12" fmla="*/ 1183 w 2305"/>
                    <a:gd name="T13" fmla="*/ 2152 h 5092"/>
                    <a:gd name="T14" fmla="*/ 1253 w 2305"/>
                    <a:gd name="T15" fmla="*/ 1923 h 5092"/>
                    <a:gd name="T16" fmla="*/ 1412 w 2305"/>
                    <a:gd name="T17" fmla="*/ 1720 h 5092"/>
                    <a:gd name="T18" fmla="*/ 1668 w 2305"/>
                    <a:gd name="T19" fmla="*/ 1614 h 5092"/>
                    <a:gd name="T20" fmla="*/ 1456 w 2305"/>
                    <a:gd name="T21" fmla="*/ 1393 h 5092"/>
                    <a:gd name="T22" fmla="*/ 945 w 2305"/>
                    <a:gd name="T23" fmla="*/ 829 h 5092"/>
                    <a:gd name="T24" fmla="*/ 1112 w 2305"/>
                    <a:gd name="T25" fmla="*/ 618 h 5092"/>
                    <a:gd name="T26" fmla="*/ 1059 w 2305"/>
                    <a:gd name="T27" fmla="*/ 371 h 5092"/>
                    <a:gd name="T28" fmla="*/ 768 w 2305"/>
                    <a:gd name="T29" fmla="*/ 177 h 5092"/>
                    <a:gd name="T30" fmla="*/ 503 w 2305"/>
                    <a:gd name="T31" fmla="*/ 106 h 5092"/>
                    <a:gd name="T32" fmla="*/ 627 w 2305"/>
                    <a:gd name="T33" fmla="*/ 371 h 5092"/>
                    <a:gd name="T34" fmla="*/ 786 w 2305"/>
                    <a:gd name="T35" fmla="*/ 609 h 5092"/>
                    <a:gd name="T36" fmla="*/ 742 w 2305"/>
                    <a:gd name="T37" fmla="*/ 829 h 5092"/>
                    <a:gd name="T38" fmla="*/ 283 w 2305"/>
                    <a:gd name="T39" fmla="*/ 1120 h 5092"/>
                    <a:gd name="T40" fmla="*/ 186 w 2305"/>
                    <a:gd name="T41" fmla="*/ 1279 h 5092"/>
                    <a:gd name="T42" fmla="*/ 71 w 2305"/>
                    <a:gd name="T43" fmla="*/ 1605 h 5092"/>
                    <a:gd name="T44" fmla="*/ 309 w 2305"/>
                    <a:gd name="T45" fmla="*/ 1852 h 5092"/>
                    <a:gd name="T46" fmla="*/ 389 w 2305"/>
                    <a:gd name="T47" fmla="*/ 2011 h 5092"/>
                    <a:gd name="T48" fmla="*/ 583 w 2305"/>
                    <a:gd name="T49" fmla="*/ 2117 h 5092"/>
                    <a:gd name="T50" fmla="*/ 671 w 2305"/>
                    <a:gd name="T51" fmla="*/ 2346 h 5092"/>
                    <a:gd name="T52" fmla="*/ 556 w 2305"/>
                    <a:gd name="T53" fmla="*/ 2549 h 5092"/>
                    <a:gd name="T54" fmla="*/ 662 w 2305"/>
                    <a:gd name="T55" fmla="*/ 2805 h 5092"/>
                    <a:gd name="T56" fmla="*/ 750 w 2305"/>
                    <a:gd name="T57" fmla="*/ 3035 h 5092"/>
                    <a:gd name="T58" fmla="*/ 697 w 2305"/>
                    <a:gd name="T59" fmla="*/ 3317 h 5092"/>
                    <a:gd name="T60" fmla="*/ 503 w 2305"/>
                    <a:gd name="T61" fmla="*/ 3379 h 5092"/>
                    <a:gd name="T62" fmla="*/ 618 w 2305"/>
                    <a:gd name="T63" fmla="*/ 3546 h 5092"/>
                    <a:gd name="T64" fmla="*/ 689 w 2305"/>
                    <a:gd name="T65" fmla="*/ 3820 h 5092"/>
                    <a:gd name="T66" fmla="*/ 750 w 2305"/>
                    <a:gd name="T67" fmla="*/ 4146 h 5092"/>
                    <a:gd name="T68" fmla="*/ 777 w 2305"/>
                    <a:gd name="T69" fmla="*/ 4464 h 5092"/>
                    <a:gd name="T70" fmla="*/ 653 w 2305"/>
                    <a:gd name="T71" fmla="*/ 4746 h 5092"/>
                    <a:gd name="T72" fmla="*/ 547 w 2305"/>
                    <a:gd name="T73" fmla="*/ 4914 h 5092"/>
                    <a:gd name="T74" fmla="*/ 768 w 2305"/>
                    <a:gd name="T75" fmla="*/ 4870 h 5092"/>
                    <a:gd name="T76" fmla="*/ 998 w 2305"/>
                    <a:gd name="T77" fmla="*/ 4879 h 5092"/>
                    <a:gd name="T78" fmla="*/ 1333 w 2305"/>
                    <a:gd name="T79" fmla="*/ 5011 h 5092"/>
                    <a:gd name="T80" fmla="*/ 1686 w 2305"/>
                    <a:gd name="T81" fmla="*/ 5029 h 5092"/>
                    <a:gd name="T82" fmla="*/ 1827 w 2305"/>
                    <a:gd name="T83" fmla="*/ 4835 h 5092"/>
                    <a:gd name="T84" fmla="*/ 1668 w 2305"/>
                    <a:gd name="T85" fmla="*/ 4579 h 5092"/>
                    <a:gd name="T86" fmla="*/ 1906 w 2305"/>
                    <a:gd name="T87" fmla="*/ 4235 h 5092"/>
                    <a:gd name="T88" fmla="*/ 2154 w 2305"/>
                    <a:gd name="T89" fmla="*/ 3996 h 5092"/>
                    <a:gd name="T90" fmla="*/ 2012 w 2305"/>
                    <a:gd name="T91" fmla="*/ 3758 h 5092"/>
                    <a:gd name="T92" fmla="*/ 2039 w 2305"/>
                    <a:gd name="T93" fmla="*/ 3538 h 5092"/>
                    <a:gd name="T94" fmla="*/ 2304 w 2305"/>
                    <a:gd name="T95" fmla="*/ 3432 h 5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5" h="5092">
                      <a:moveTo>
                        <a:pt x="2277" y="3352"/>
                      </a:moveTo>
                      <a:lnTo>
                        <a:pt x="2268" y="3308"/>
                      </a:lnTo>
                      <a:lnTo>
                        <a:pt x="2233" y="3273"/>
                      </a:lnTo>
                      <a:lnTo>
                        <a:pt x="2198" y="3211"/>
                      </a:lnTo>
                      <a:lnTo>
                        <a:pt x="2207" y="3141"/>
                      </a:lnTo>
                      <a:lnTo>
                        <a:pt x="2171" y="3088"/>
                      </a:lnTo>
                      <a:lnTo>
                        <a:pt x="2127" y="3017"/>
                      </a:lnTo>
                      <a:lnTo>
                        <a:pt x="2162" y="2929"/>
                      </a:lnTo>
                      <a:lnTo>
                        <a:pt x="2171" y="2867"/>
                      </a:lnTo>
                      <a:lnTo>
                        <a:pt x="2145" y="2814"/>
                      </a:lnTo>
                      <a:lnTo>
                        <a:pt x="2039" y="2823"/>
                      </a:lnTo>
                      <a:lnTo>
                        <a:pt x="1995" y="2752"/>
                      </a:lnTo>
                      <a:lnTo>
                        <a:pt x="2004" y="2664"/>
                      </a:lnTo>
                      <a:lnTo>
                        <a:pt x="1977" y="2611"/>
                      </a:lnTo>
                      <a:lnTo>
                        <a:pt x="1871" y="2620"/>
                      </a:lnTo>
                      <a:lnTo>
                        <a:pt x="1730" y="2646"/>
                      </a:lnTo>
                      <a:lnTo>
                        <a:pt x="1633" y="2664"/>
                      </a:lnTo>
                      <a:lnTo>
                        <a:pt x="1527" y="2673"/>
                      </a:lnTo>
                      <a:lnTo>
                        <a:pt x="1448" y="2638"/>
                      </a:lnTo>
                      <a:lnTo>
                        <a:pt x="1421" y="2567"/>
                      </a:lnTo>
                      <a:lnTo>
                        <a:pt x="1359" y="2532"/>
                      </a:lnTo>
                      <a:lnTo>
                        <a:pt x="1351" y="2470"/>
                      </a:lnTo>
                      <a:lnTo>
                        <a:pt x="1351" y="2399"/>
                      </a:lnTo>
                      <a:lnTo>
                        <a:pt x="1377" y="2329"/>
                      </a:lnTo>
                      <a:lnTo>
                        <a:pt x="1324" y="2293"/>
                      </a:lnTo>
                      <a:lnTo>
                        <a:pt x="1262" y="2241"/>
                      </a:lnTo>
                      <a:lnTo>
                        <a:pt x="1236" y="2179"/>
                      </a:lnTo>
                      <a:lnTo>
                        <a:pt x="1183" y="2152"/>
                      </a:lnTo>
                      <a:lnTo>
                        <a:pt x="1174" y="2082"/>
                      </a:lnTo>
                      <a:lnTo>
                        <a:pt x="1121" y="2029"/>
                      </a:lnTo>
                      <a:lnTo>
                        <a:pt x="1121" y="1976"/>
                      </a:lnTo>
                      <a:lnTo>
                        <a:pt x="1253" y="1923"/>
                      </a:lnTo>
                      <a:lnTo>
                        <a:pt x="1315" y="1888"/>
                      </a:lnTo>
                      <a:lnTo>
                        <a:pt x="1306" y="1817"/>
                      </a:lnTo>
                      <a:lnTo>
                        <a:pt x="1298" y="1746"/>
                      </a:lnTo>
                      <a:lnTo>
                        <a:pt x="1412" y="1720"/>
                      </a:lnTo>
                      <a:lnTo>
                        <a:pt x="1492" y="1738"/>
                      </a:lnTo>
                      <a:lnTo>
                        <a:pt x="1562" y="1755"/>
                      </a:lnTo>
                      <a:lnTo>
                        <a:pt x="1633" y="1746"/>
                      </a:lnTo>
                      <a:lnTo>
                        <a:pt x="1668" y="1614"/>
                      </a:lnTo>
                      <a:lnTo>
                        <a:pt x="1651" y="1526"/>
                      </a:lnTo>
                      <a:lnTo>
                        <a:pt x="1615" y="1455"/>
                      </a:lnTo>
                      <a:lnTo>
                        <a:pt x="1545" y="1402"/>
                      </a:lnTo>
                      <a:lnTo>
                        <a:pt x="1456" y="1393"/>
                      </a:lnTo>
                      <a:lnTo>
                        <a:pt x="1271" y="1173"/>
                      </a:lnTo>
                      <a:lnTo>
                        <a:pt x="962" y="943"/>
                      </a:lnTo>
                      <a:lnTo>
                        <a:pt x="900" y="864"/>
                      </a:lnTo>
                      <a:lnTo>
                        <a:pt x="945" y="829"/>
                      </a:lnTo>
                      <a:lnTo>
                        <a:pt x="1006" y="785"/>
                      </a:lnTo>
                      <a:lnTo>
                        <a:pt x="1024" y="705"/>
                      </a:lnTo>
                      <a:lnTo>
                        <a:pt x="1033" y="644"/>
                      </a:lnTo>
                      <a:lnTo>
                        <a:pt x="1112" y="618"/>
                      </a:lnTo>
                      <a:lnTo>
                        <a:pt x="1103" y="556"/>
                      </a:lnTo>
                      <a:lnTo>
                        <a:pt x="1077" y="494"/>
                      </a:lnTo>
                      <a:lnTo>
                        <a:pt x="1095" y="441"/>
                      </a:lnTo>
                      <a:lnTo>
                        <a:pt x="1059" y="371"/>
                      </a:lnTo>
                      <a:lnTo>
                        <a:pt x="971" y="371"/>
                      </a:lnTo>
                      <a:lnTo>
                        <a:pt x="927" y="327"/>
                      </a:lnTo>
                      <a:lnTo>
                        <a:pt x="865" y="203"/>
                      </a:lnTo>
                      <a:lnTo>
                        <a:pt x="768" y="177"/>
                      </a:lnTo>
                      <a:lnTo>
                        <a:pt x="697" y="141"/>
                      </a:lnTo>
                      <a:lnTo>
                        <a:pt x="689" y="80"/>
                      </a:lnTo>
                      <a:lnTo>
                        <a:pt x="583" y="0"/>
                      </a:lnTo>
                      <a:lnTo>
                        <a:pt x="503" y="106"/>
                      </a:lnTo>
                      <a:lnTo>
                        <a:pt x="512" y="168"/>
                      </a:lnTo>
                      <a:lnTo>
                        <a:pt x="565" y="221"/>
                      </a:lnTo>
                      <a:lnTo>
                        <a:pt x="627" y="291"/>
                      </a:lnTo>
                      <a:lnTo>
                        <a:pt x="627" y="371"/>
                      </a:lnTo>
                      <a:lnTo>
                        <a:pt x="680" y="424"/>
                      </a:lnTo>
                      <a:lnTo>
                        <a:pt x="742" y="486"/>
                      </a:lnTo>
                      <a:lnTo>
                        <a:pt x="759" y="556"/>
                      </a:lnTo>
                      <a:lnTo>
                        <a:pt x="786" y="609"/>
                      </a:lnTo>
                      <a:lnTo>
                        <a:pt x="812" y="696"/>
                      </a:lnTo>
                      <a:lnTo>
                        <a:pt x="803" y="740"/>
                      </a:lnTo>
                      <a:lnTo>
                        <a:pt x="803" y="793"/>
                      </a:lnTo>
                      <a:lnTo>
                        <a:pt x="742" y="829"/>
                      </a:lnTo>
                      <a:lnTo>
                        <a:pt x="671" y="855"/>
                      </a:lnTo>
                      <a:lnTo>
                        <a:pt x="406" y="1217"/>
                      </a:lnTo>
                      <a:lnTo>
                        <a:pt x="344" y="1199"/>
                      </a:lnTo>
                      <a:lnTo>
                        <a:pt x="283" y="1120"/>
                      </a:lnTo>
                      <a:lnTo>
                        <a:pt x="230" y="1067"/>
                      </a:lnTo>
                      <a:lnTo>
                        <a:pt x="177" y="1093"/>
                      </a:lnTo>
                      <a:lnTo>
                        <a:pt x="186" y="1199"/>
                      </a:lnTo>
                      <a:lnTo>
                        <a:pt x="186" y="1279"/>
                      </a:lnTo>
                      <a:lnTo>
                        <a:pt x="97" y="1323"/>
                      </a:lnTo>
                      <a:lnTo>
                        <a:pt x="80" y="1358"/>
                      </a:lnTo>
                      <a:lnTo>
                        <a:pt x="0" y="1552"/>
                      </a:lnTo>
                      <a:lnTo>
                        <a:pt x="71" y="1605"/>
                      </a:lnTo>
                      <a:lnTo>
                        <a:pt x="142" y="1667"/>
                      </a:lnTo>
                      <a:lnTo>
                        <a:pt x="239" y="1729"/>
                      </a:lnTo>
                      <a:lnTo>
                        <a:pt x="283" y="1791"/>
                      </a:lnTo>
                      <a:lnTo>
                        <a:pt x="309" y="1852"/>
                      </a:lnTo>
                      <a:lnTo>
                        <a:pt x="265" y="1888"/>
                      </a:lnTo>
                      <a:lnTo>
                        <a:pt x="239" y="1949"/>
                      </a:lnTo>
                      <a:lnTo>
                        <a:pt x="309" y="1985"/>
                      </a:lnTo>
                      <a:lnTo>
                        <a:pt x="389" y="2011"/>
                      </a:lnTo>
                      <a:lnTo>
                        <a:pt x="442" y="2073"/>
                      </a:lnTo>
                      <a:lnTo>
                        <a:pt x="459" y="2161"/>
                      </a:lnTo>
                      <a:lnTo>
                        <a:pt x="512" y="2117"/>
                      </a:lnTo>
                      <a:lnTo>
                        <a:pt x="583" y="2117"/>
                      </a:lnTo>
                      <a:lnTo>
                        <a:pt x="636" y="2161"/>
                      </a:lnTo>
                      <a:lnTo>
                        <a:pt x="627" y="2205"/>
                      </a:lnTo>
                      <a:lnTo>
                        <a:pt x="671" y="2267"/>
                      </a:lnTo>
                      <a:lnTo>
                        <a:pt x="671" y="2346"/>
                      </a:lnTo>
                      <a:lnTo>
                        <a:pt x="671" y="2435"/>
                      </a:lnTo>
                      <a:lnTo>
                        <a:pt x="636" y="2470"/>
                      </a:lnTo>
                      <a:lnTo>
                        <a:pt x="627" y="2532"/>
                      </a:lnTo>
                      <a:lnTo>
                        <a:pt x="556" y="2549"/>
                      </a:lnTo>
                      <a:lnTo>
                        <a:pt x="547" y="2629"/>
                      </a:lnTo>
                      <a:lnTo>
                        <a:pt x="539" y="2708"/>
                      </a:lnTo>
                      <a:lnTo>
                        <a:pt x="609" y="2743"/>
                      </a:lnTo>
                      <a:lnTo>
                        <a:pt x="662" y="2805"/>
                      </a:lnTo>
                      <a:lnTo>
                        <a:pt x="697" y="2858"/>
                      </a:lnTo>
                      <a:lnTo>
                        <a:pt x="697" y="2920"/>
                      </a:lnTo>
                      <a:lnTo>
                        <a:pt x="733" y="2973"/>
                      </a:lnTo>
                      <a:lnTo>
                        <a:pt x="750" y="3035"/>
                      </a:lnTo>
                      <a:lnTo>
                        <a:pt x="812" y="3096"/>
                      </a:lnTo>
                      <a:lnTo>
                        <a:pt x="803" y="3176"/>
                      </a:lnTo>
                      <a:lnTo>
                        <a:pt x="750" y="3246"/>
                      </a:lnTo>
                      <a:lnTo>
                        <a:pt x="697" y="3317"/>
                      </a:lnTo>
                      <a:lnTo>
                        <a:pt x="662" y="3361"/>
                      </a:lnTo>
                      <a:lnTo>
                        <a:pt x="583" y="3352"/>
                      </a:lnTo>
                      <a:lnTo>
                        <a:pt x="512" y="3317"/>
                      </a:lnTo>
                      <a:lnTo>
                        <a:pt x="503" y="3379"/>
                      </a:lnTo>
                      <a:lnTo>
                        <a:pt x="468" y="3441"/>
                      </a:lnTo>
                      <a:lnTo>
                        <a:pt x="521" y="3458"/>
                      </a:lnTo>
                      <a:lnTo>
                        <a:pt x="618" y="3485"/>
                      </a:lnTo>
                      <a:lnTo>
                        <a:pt x="618" y="3546"/>
                      </a:lnTo>
                      <a:lnTo>
                        <a:pt x="653" y="3608"/>
                      </a:lnTo>
                      <a:lnTo>
                        <a:pt x="653" y="3679"/>
                      </a:lnTo>
                      <a:lnTo>
                        <a:pt x="653" y="3749"/>
                      </a:lnTo>
                      <a:lnTo>
                        <a:pt x="689" y="3820"/>
                      </a:lnTo>
                      <a:lnTo>
                        <a:pt x="680" y="3917"/>
                      </a:lnTo>
                      <a:lnTo>
                        <a:pt x="715" y="3979"/>
                      </a:lnTo>
                      <a:lnTo>
                        <a:pt x="689" y="4049"/>
                      </a:lnTo>
                      <a:lnTo>
                        <a:pt x="750" y="4146"/>
                      </a:lnTo>
                      <a:lnTo>
                        <a:pt x="733" y="4226"/>
                      </a:lnTo>
                      <a:lnTo>
                        <a:pt x="777" y="4279"/>
                      </a:lnTo>
                      <a:lnTo>
                        <a:pt x="777" y="4367"/>
                      </a:lnTo>
                      <a:lnTo>
                        <a:pt x="777" y="4464"/>
                      </a:lnTo>
                      <a:lnTo>
                        <a:pt x="777" y="4552"/>
                      </a:lnTo>
                      <a:lnTo>
                        <a:pt x="768" y="4614"/>
                      </a:lnTo>
                      <a:lnTo>
                        <a:pt x="715" y="4685"/>
                      </a:lnTo>
                      <a:lnTo>
                        <a:pt x="653" y="4746"/>
                      </a:lnTo>
                      <a:lnTo>
                        <a:pt x="556" y="4799"/>
                      </a:lnTo>
                      <a:lnTo>
                        <a:pt x="539" y="4861"/>
                      </a:lnTo>
                      <a:lnTo>
                        <a:pt x="636" y="4861"/>
                      </a:lnTo>
                      <a:lnTo>
                        <a:pt x="547" y="4914"/>
                      </a:lnTo>
                      <a:lnTo>
                        <a:pt x="556" y="4958"/>
                      </a:lnTo>
                      <a:lnTo>
                        <a:pt x="645" y="4923"/>
                      </a:lnTo>
                      <a:lnTo>
                        <a:pt x="715" y="4949"/>
                      </a:lnTo>
                      <a:lnTo>
                        <a:pt x="768" y="4870"/>
                      </a:lnTo>
                      <a:lnTo>
                        <a:pt x="795" y="4905"/>
                      </a:lnTo>
                      <a:lnTo>
                        <a:pt x="839" y="4852"/>
                      </a:lnTo>
                      <a:lnTo>
                        <a:pt x="927" y="4852"/>
                      </a:lnTo>
                      <a:lnTo>
                        <a:pt x="998" y="4879"/>
                      </a:lnTo>
                      <a:lnTo>
                        <a:pt x="1086" y="4932"/>
                      </a:lnTo>
                      <a:lnTo>
                        <a:pt x="1130" y="4967"/>
                      </a:lnTo>
                      <a:lnTo>
                        <a:pt x="1245" y="4941"/>
                      </a:lnTo>
                      <a:lnTo>
                        <a:pt x="1333" y="5011"/>
                      </a:lnTo>
                      <a:lnTo>
                        <a:pt x="1403" y="5055"/>
                      </a:lnTo>
                      <a:lnTo>
                        <a:pt x="1509" y="5091"/>
                      </a:lnTo>
                      <a:lnTo>
                        <a:pt x="1553" y="5029"/>
                      </a:lnTo>
                      <a:lnTo>
                        <a:pt x="1686" y="5029"/>
                      </a:lnTo>
                      <a:lnTo>
                        <a:pt x="1721" y="4949"/>
                      </a:lnTo>
                      <a:lnTo>
                        <a:pt x="1783" y="4923"/>
                      </a:lnTo>
                      <a:lnTo>
                        <a:pt x="1845" y="4905"/>
                      </a:lnTo>
                      <a:lnTo>
                        <a:pt x="1827" y="4835"/>
                      </a:lnTo>
                      <a:lnTo>
                        <a:pt x="1739" y="4799"/>
                      </a:lnTo>
                      <a:lnTo>
                        <a:pt x="1721" y="4746"/>
                      </a:lnTo>
                      <a:lnTo>
                        <a:pt x="1686" y="4676"/>
                      </a:lnTo>
                      <a:lnTo>
                        <a:pt x="1668" y="4579"/>
                      </a:lnTo>
                      <a:lnTo>
                        <a:pt x="1739" y="4579"/>
                      </a:lnTo>
                      <a:lnTo>
                        <a:pt x="1756" y="4508"/>
                      </a:lnTo>
                      <a:lnTo>
                        <a:pt x="1845" y="4341"/>
                      </a:lnTo>
                      <a:lnTo>
                        <a:pt x="1906" y="4235"/>
                      </a:lnTo>
                      <a:lnTo>
                        <a:pt x="1933" y="4191"/>
                      </a:lnTo>
                      <a:lnTo>
                        <a:pt x="2012" y="4164"/>
                      </a:lnTo>
                      <a:lnTo>
                        <a:pt x="2092" y="4076"/>
                      </a:lnTo>
                      <a:lnTo>
                        <a:pt x="2154" y="3996"/>
                      </a:lnTo>
                      <a:lnTo>
                        <a:pt x="2136" y="3944"/>
                      </a:lnTo>
                      <a:lnTo>
                        <a:pt x="2065" y="3899"/>
                      </a:lnTo>
                      <a:lnTo>
                        <a:pt x="2057" y="3829"/>
                      </a:lnTo>
                      <a:lnTo>
                        <a:pt x="2012" y="3758"/>
                      </a:lnTo>
                      <a:lnTo>
                        <a:pt x="1959" y="3714"/>
                      </a:lnTo>
                      <a:lnTo>
                        <a:pt x="1915" y="3644"/>
                      </a:lnTo>
                      <a:lnTo>
                        <a:pt x="1995" y="3599"/>
                      </a:lnTo>
                      <a:lnTo>
                        <a:pt x="2039" y="3538"/>
                      </a:lnTo>
                      <a:lnTo>
                        <a:pt x="2092" y="3485"/>
                      </a:lnTo>
                      <a:lnTo>
                        <a:pt x="2145" y="3485"/>
                      </a:lnTo>
                      <a:lnTo>
                        <a:pt x="2198" y="3432"/>
                      </a:lnTo>
                      <a:lnTo>
                        <a:pt x="2304" y="3432"/>
                      </a:lnTo>
                      <a:lnTo>
                        <a:pt x="2277" y="3352"/>
                      </a:lnTo>
                    </a:path>
                  </a:pathLst>
                </a:custGeom>
                <a:solidFill>
                  <a:srgbClr val="FFC000">
                    <a:lumMod val="60000"/>
                    <a:lumOff val="40000"/>
                  </a:srgb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25" name="Freeform 1">
                  <a:extLst>
                    <a:ext uri="{FF2B5EF4-FFF2-40B4-BE49-F238E27FC236}">
                      <a16:creationId xmlns:a16="http://schemas.microsoft.com/office/drawing/2014/main" id="{98D7C4BA-932C-4ABD-9BB4-3D6602D041BE}"/>
                    </a:ext>
                  </a:extLst>
                </p:cNvPr>
                <p:cNvSpPr>
                  <a:spLocks noChangeArrowheads="1"/>
                </p:cNvSpPr>
                <p:nvPr/>
              </p:nvSpPr>
              <p:spPr bwMode="auto">
                <a:xfrm>
                  <a:off x="3629600" y="1798549"/>
                  <a:ext cx="748243" cy="819289"/>
                </a:xfrm>
                <a:custGeom>
                  <a:avLst/>
                  <a:gdLst>
                    <a:gd name="T0" fmla="*/ 918 w 2075"/>
                    <a:gd name="T1" fmla="*/ 106 h 2277"/>
                    <a:gd name="T2" fmla="*/ 1041 w 2075"/>
                    <a:gd name="T3" fmla="*/ 124 h 2277"/>
                    <a:gd name="T4" fmla="*/ 1200 w 2075"/>
                    <a:gd name="T5" fmla="*/ 194 h 2277"/>
                    <a:gd name="T6" fmla="*/ 1244 w 2075"/>
                    <a:gd name="T7" fmla="*/ 256 h 2277"/>
                    <a:gd name="T8" fmla="*/ 1376 w 2075"/>
                    <a:gd name="T9" fmla="*/ 318 h 2277"/>
                    <a:gd name="T10" fmla="*/ 1465 w 2075"/>
                    <a:gd name="T11" fmla="*/ 379 h 2277"/>
                    <a:gd name="T12" fmla="*/ 1500 w 2075"/>
                    <a:gd name="T13" fmla="*/ 529 h 2277"/>
                    <a:gd name="T14" fmla="*/ 1385 w 2075"/>
                    <a:gd name="T15" fmla="*/ 574 h 2277"/>
                    <a:gd name="T16" fmla="*/ 1279 w 2075"/>
                    <a:gd name="T17" fmla="*/ 644 h 2277"/>
                    <a:gd name="T18" fmla="*/ 1341 w 2075"/>
                    <a:gd name="T19" fmla="*/ 741 h 2277"/>
                    <a:gd name="T20" fmla="*/ 1376 w 2075"/>
                    <a:gd name="T21" fmla="*/ 874 h 2277"/>
                    <a:gd name="T22" fmla="*/ 1403 w 2075"/>
                    <a:gd name="T23" fmla="*/ 979 h 2277"/>
                    <a:gd name="T24" fmla="*/ 1526 w 2075"/>
                    <a:gd name="T25" fmla="*/ 1006 h 2277"/>
                    <a:gd name="T26" fmla="*/ 1588 w 2075"/>
                    <a:gd name="T27" fmla="*/ 1085 h 2277"/>
                    <a:gd name="T28" fmla="*/ 1756 w 2075"/>
                    <a:gd name="T29" fmla="*/ 953 h 2277"/>
                    <a:gd name="T30" fmla="*/ 1844 w 2075"/>
                    <a:gd name="T31" fmla="*/ 1006 h 2277"/>
                    <a:gd name="T32" fmla="*/ 1941 w 2075"/>
                    <a:gd name="T33" fmla="*/ 1068 h 2277"/>
                    <a:gd name="T34" fmla="*/ 2021 w 2075"/>
                    <a:gd name="T35" fmla="*/ 1129 h 2277"/>
                    <a:gd name="T36" fmla="*/ 2074 w 2075"/>
                    <a:gd name="T37" fmla="*/ 1200 h 2277"/>
                    <a:gd name="T38" fmla="*/ 1985 w 2075"/>
                    <a:gd name="T39" fmla="*/ 1288 h 2277"/>
                    <a:gd name="T40" fmla="*/ 1897 w 2075"/>
                    <a:gd name="T41" fmla="*/ 1385 h 2277"/>
                    <a:gd name="T42" fmla="*/ 1782 w 2075"/>
                    <a:gd name="T43" fmla="*/ 1429 h 2277"/>
                    <a:gd name="T44" fmla="*/ 1650 w 2075"/>
                    <a:gd name="T45" fmla="*/ 1465 h 2277"/>
                    <a:gd name="T46" fmla="*/ 1500 w 2075"/>
                    <a:gd name="T47" fmla="*/ 1465 h 2277"/>
                    <a:gd name="T48" fmla="*/ 1491 w 2075"/>
                    <a:gd name="T49" fmla="*/ 1571 h 2277"/>
                    <a:gd name="T50" fmla="*/ 1385 w 2075"/>
                    <a:gd name="T51" fmla="*/ 1631 h 2277"/>
                    <a:gd name="T52" fmla="*/ 1226 w 2075"/>
                    <a:gd name="T53" fmla="*/ 1737 h 2277"/>
                    <a:gd name="T54" fmla="*/ 1165 w 2075"/>
                    <a:gd name="T55" fmla="*/ 1852 h 2277"/>
                    <a:gd name="T56" fmla="*/ 1006 w 2075"/>
                    <a:gd name="T57" fmla="*/ 1834 h 2277"/>
                    <a:gd name="T58" fmla="*/ 926 w 2075"/>
                    <a:gd name="T59" fmla="*/ 2046 h 2277"/>
                    <a:gd name="T60" fmla="*/ 185 w 2075"/>
                    <a:gd name="T61" fmla="*/ 2276 h 2277"/>
                    <a:gd name="T62" fmla="*/ 44 w 2075"/>
                    <a:gd name="T63" fmla="*/ 2081 h 2277"/>
                    <a:gd name="T64" fmla="*/ 0 w 2075"/>
                    <a:gd name="T65" fmla="*/ 1870 h 2277"/>
                    <a:gd name="T66" fmla="*/ 53 w 2075"/>
                    <a:gd name="T67" fmla="*/ 1658 h 2277"/>
                    <a:gd name="T68" fmla="*/ 106 w 2075"/>
                    <a:gd name="T69" fmla="*/ 1482 h 2277"/>
                    <a:gd name="T70" fmla="*/ 194 w 2075"/>
                    <a:gd name="T71" fmla="*/ 1244 h 2277"/>
                    <a:gd name="T72" fmla="*/ 317 w 2075"/>
                    <a:gd name="T73" fmla="*/ 1147 h 2277"/>
                    <a:gd name="T74" fmla="*/ 344 w 2075"/>
                    <a:gd name="T75" fmla="*/ 979 h 2277"/>
                    <a:gd name="T76" fmla="*/ 273 w 2075"/>
                    <a:gd name="T77" fmla="*/ 891 h 2277"/>
                    <a:gd name="T78" fmla="*/ 141 w 2075"/>
                    <a:gd name="T79" fmla="*/ 785 h 2277"/>
                    <a:gd name="T80" fmla="*/ 70 w 2075"/>
                    <a:gd name="T81" fmla="*/ 626 h 2277"/>
                    <a:gd name="T82" fmla="*/ 132 w 2075"/>
                    <a:gd name="T83" fmla="*/ 529 h 2277"/>
                    <a:gd name="T84" fmla="*/ 229 w 2075"/>
                    <a:gd name="T85" fmla="*/ 432 h 2277"/>
                    <a:gd name="T86" fmla="*/ 335 w 2075"/>
                    <a:gd name="T87" fmla="*/ 344 h 2277"/>
                    <a:gd name="T88" fmla="*/ 397 w 2075"/>
                    <a:gd name="T89" fmla="*/ 212 h 2277"/>
                    <a:gd name="T90" fmla="*/ 450 w 2075"/>
                    <a:gd name="T91" fmla="*/ 115 h 2277"/>
                    <a:gd name="T92" fmla="*/ 582 w 2075"/>
                    <a:gd name="T93" fmla="*/ 44 h 2277"/>
                    <a:gd name="T94" fmla="*/ 741 w 2075"/>
                    <a:gd name="T95" fmla="*/ 0 h 2277"/>
                    <a:gd name="T96" fmla="*/ 900 w 2075"/>
                    <a:gd name="T97" fmla="*/ 26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75" h="2277">
                      <a:moveTo>
                        <a:pt x="900" y="26"/>
                      </a:moveTo>
                      <a:lnTo>
                        <a:pt x="918" y="106"/>
                      </a:lnTo>
                      <a:lnTo>
                        <a:pt x="979" y="124"/>
                      </a:lnTo>
                      <a:lnTo>
                        <a:pt x="1041" y="124"/>
                      </a:lnTo>
                      <a:lnTo>
                        <a:pt x="1112" y="185"/>
                      </a:lnTo>
                      <a:lnTo>
                        <a:pt x="1200" y="194"/>
                      </a:lnTo>
                      <a:lnTo>
                        <a:pt x="1191" y="238"/>
                      </a:lnTo>
                      <a:lnTo>
                        <a:pt x="1244" y="256"/>
                      </a:lnTo>
                      <a:lnTo>
                        <a:pt x="1297" y="291"/>
                      </a:lnTo>
                      <a:lnTo>
                        <a:pt x="1376" y="318"/>
                      </a:lnTo>
                      <a:lnTo>
                        <a:pt x="1394" y="371"/>
                      </a:lnTo>
                      <a:lnTo>
                        <a:pt x="1465" y="379"/>
                      </a:lnTo>
                      <a:lnTo>
                        <a:pt x="1491" y="441"/>
                      </a:lnTo>
                      <a:lnTo>
                        <a:pt x="1500" y="529"/>
                      </a:lnTo>
                      <a:lnTo>
                        <a:pt x="1465" y="565"/>
                      </a:lnTo>
                      <a:lnTo>
                        <a:pt x="1385" y="574"/>
                      </a:lnTo>
                      <a:lnTo>
                        <a:pt x="1306" y="600"/>
                      </a:lnTo>
                      <a:lnTo>
                        <a:pt x="1279" y="644"/>
                      </a:lnTo>
                      <a:lnTo>
                        <a:pt x="1350" y="679"/>
                      </a:lnTo>
                      <a:lnTo>
                        <a:pt x="1341" y="741"/>
                      </a:lnTo>
                      <a:lnTo>
                        <a:pt x="1359" y="812"/>
                      </a:lnTo>
                      <a:lnTo>
                        <a:pt x="1376" y="874"/>
                      </a:lnTo>
                      <a:lnTo>
                        <a:pt x="1385" y="935"/>
                      </a:lnTo>
                      <a:lnTo>
                        <a:pt x="1403" y="979"/>
                      </a:lnTo>
                      <a:lnTo>
                        <a:pt x="1482" y="979"/>
                      </a:lnTo>
                      <a:lnTo>
                        <a:pt x="1526" y="1006"/>
                      </a:lnTo>
                      <a:lnTo>
                        <a:pt x="1518" y="1068"/>
                      </a:lnTo>
                      <a:lnTo>
                        <a:pt x="1588" y="1085"/>
                      </a:lnTo>
                      <a:lnTo>
                        <a:pt x="1676" y="1050"/>
                      </a:lnTo>
                      <a:lnTo>
                        <a:pt x="1756" y="953"/>
                      </a:lnTo>
                      <a:lnTo>
                        <a:pt x="1765" y="1015"/>
                      </a:lnTo>
                      <a:lnTo>
                        <a:pt x="1844" y="1006"/>
                      </a:lnTo>
                      <a:lnTo>
                        <a:pt x="1906" y="1032"/>
                      </a:lnTo>
                      <a:lnTo>
                        <a:pt x="1941" y="1068"/>
                      </a:lnTo>
                      <a:lnTo>
                        <a:pt x="2012" y="1076"/>
                      </a:lnTo>
                      <a:lnTo>
                        <a:pt x="2021" y="1129"/>
                      </a:lnTo>
                      <a:lnTo>
                        <a:pt x="2029" y="1182"/>
                      </a:lnTo>
                      <a:lnTo>
                        <a:pt x="2074" y="1200"/>
                      </a:lnTo>
                      <a:lnTo>
                        <a:pt x="2056" y="1253"/>
                      </a:lnTo>
                      <a:lnTo>
                        <a:pt x="1985" y="1288"/>
                      </a:lnTo>
                      <a:lnTo>
                        <a:pt x="1932" y="1324"/>
                      </a:lnTo>
                      <a:lnTo>
                        <a:pt x="1897" y="1385"/>
                      </a:lnTo>
                      <a:lnTo>
                        <a:pt x="1862" y="1438"/>
                      </a:lnTo>
                      <a:lnTo>
                        <a:pt x="1782" y="1429"/>
                      </a:lnTo>
                      <a:lnTo>
                        <a:pt x="1721" y="1456"/>
                      </a:lnTo>
                      <a:lnTo>
                        <a:pt x="1650" y="1465"/>
                      </a:lnTo>
                      <a:lnTo>
                        <a:pt x="1571" y="1456"/>
                      </a:lnTo>
                      <a:lnTo>
                        <a:pt x="1500" y="1465"/>
                      </a:lnTo>
                      <a:lnTo>
                        <a:pt x="1491" y="1509"/>
                      </a:lnTo>
                      <a:lnTo>
                        <a:pt x="1491" y="1571"/>
                      </a:lnTo>
                      <a:lnTo>
                        <a:pt x="1412" y="1579"/>
                      </a:lnTo>
                      <a:lnTo>
                        <a:pt x="1385" y="1631"/>
                      </a:lnTo>
                      <a:lnTo>
                        <a:pt x="1323" y="1693"/>
                      </a:lnTo>
                      <a:lnTo>
                        <a:pt x="1226" y="1737"/>
                      </a:lnTo>
                      <a:lnTo>
                        <a:pt x="1218" y="1817"/>
                      </a:lnTo>
                      <a:lnTo>
                        <a:pt x="1165" y="1852"/>
                      </a:lnTo>
                      <a:lnTo>
                        <a:pt x="1094" y="1817"/>
                      </a:lnTo>
                      <a:lnTo>
                        <a:pt x="1006" y="1834"/>
                      </a:lnTo>
                      <a:lnTo>
                        <a:pt x="970" y="1949"/>
                      </a:lnTo>
                      <a:lnTo>
                        <a:pt x="926" y="2046"/>
                      </a:lnTo>
                      <a:lnTo>
                        <a:pt x="803" y="2249"/>
                      </a:lnTo>
                      <a:lnTo>
                        <a:pt x="185" y="2276"/>
                      </a:lnTo>
                      <a:lnTo>
                        <a:pt x="132" y="2187"/>
                      </a:lnTo>
                      <a:lnTo>
                        <a:pt x="44" y="2081"/>
                      </a:lnTo>
                      <a:lnTo>
                        <a:pt x="26" y="2002"/>
                      </a:lnTo>
                      <a:lnTo>
                        <a:pt x="0" y="1870"/>
                      </a:lnTo>
                      <a:lnTo>
                        <a:pt x="17" y="1764"/>
                      </a:lnTo>
                      <a:lnTo>
                        <a:pt x="53" y="1658"/>
                      </a:lnTo>
                      <a:lnTo>
                        <a:pt x="106" y="1571"/>
                      </a:lnTo>
                      <a:lnTo>
                        <a:pt x="106" y="1482"/>
                      </a:lnTo>
                      <a:lnTo>
                        <a:pt x="123" y="1376"/>
                      </a:lnTo>
                      <a:lnTo>
                        <a:pt x="194" y="1244"/>
                      </a:lnTo>
                      <a:lnTo>
                        <a:pt x="256" y="1191"/>
                      </a:lnTo>
                      <a:lnTo>
                        <a:pt x="317" y="1147"/>
                      </a:lnTo>
                      <a:lnTo>
                        <a:pt x="335" y="1076"/>
                      </a:lnTo>
                      <a:lnTo>
                        <a:pt x="344" y="979"/>
                      </a:lnTo>
                      <a:lnTo>
                        <a:pt x="335" y="926"/>
                      </a:lnTo>
                      <a:lnTo>
                        <a:pt x="273" y="891"/>
                      </a:lnTo>
                      <a:lnTo>
                        <a:pt x="194" y="847"/>
                      </a:lnTo>
                      <a:lnTo>
                        <a:pt x="141" y="785"/>
                      </a:lnTo>
                      <a:lnTo>
                        <a:pt x="114" y="706"/>
                      </a:lnTo>
                      <a:lnTo>
                        <a:pt x="70" y="626"/>
                      </a:lnTo>
                      <a:lnTo>
                        <a:pt x="123" y="591"/>
                      </a:lnTo>
                      <a:lnTo>
                        <a:pt x="132" y="529"/>
                      </a:lnTo>
                      <a:lnTo>
                        <a:pt x="203" y="494"/>
                      </a:lnTo>
                      <a:lnTo>
                        <a:pt x="229" y="432"/>
                      </a:lnTo>
                      <a:lnTo>
                        <a:pt x="264" y="397"/>
                      </a:lnTo>
                      <a:lnTo>
                        <a:pt x="335" y="344"/>
                      </a:lnTo>
                      <a:lnTo>
                        <a:pt x="326" y="265"/>
                      </a:lnTo>
                      <a:lnTo>
                        <a:pt x="397" y="212"/>
                      </a:lnTo>
                      <a:lnTo>
                        <a:pt x="441" y="176"/>
                      </a:lnTo>
                      <a:lnTo>
                        <a:pt x="450" y="115"/>
                      </a:lnTo>
                      <a:lnTo>
                        <a:pt x="520" y="71"/>
                      </a:lnTo>
                      <a:lnTo>
                        <a:pt x="582" y="44"/>
                      </a:lnTo>
                      <a:lnTo>
                        <a:pt x="644" y="26"/>
                      </a:lnTo>
                      <a:lnTo>
                        <a:pt x="741" y="0"/>
                      </a:lnTo>
                      <a:lnTo>
                        <a:pt x="829" y="9"/>
                      </a:lnTo>
                      <a:lnTo>
                        <a:pt x="900" y="26"/>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26" name="Freeform 2">
                  <a:extLst>
                    <a:ext uri="{FF2B5EF4-FFF2-40B4-BE49-F238E27FC236}">
                      <a16:creationId xmlns:a16="http://schemas.microsoft.com/office/drawing/2014/main" id="{030CBEA0-052D-449E-88FA-D4634607069C}"/>
                    </a:ext>
                  </a:extLst>
                </p:cNvPr>
                <p:cNvSpPr>
                  <a:spLocks noChangeArrowheads="1"/>
                </p:cNvSpPr>
                <p:nvPr/>
              </p:nvSpPr>
              <p:spPr bwMode="auto">
                <a:xfrm>
                  <a:off x="3362900" y="2023452"/>
                  <a:ext cx="1405115" cy="1330676"/>
                </a:xfrm>
                <a:custGeom>
                  <a:avLst/>
                  <a:gdLst>
                    <a:gd name="T0" fmla="*/ 3901 w 3902"/>
                    <a:gd name="T1" fmla="*/ 1897 h 3698"/>
                    <a:gd name="T2" fmla="*/ 3716 w 3902"/>
                    <a:gd name="T3" fmla="*/ 2073 h 3698"/>
                    <a:gd name="T4" fmla="*/ 3495 w 3902"/>
                    <a:gd name="T5" fmla="*/ 2258 h 3698"/>
                    <a:gd name="T6" fmla="*/ 3283 w 3902"/>
                    <a:gd name="T7" fmla="*/ 2417 h 3698"/>
                    <a:gd name="T8" fmla="*/ 3239 w 3902"/>
                    <a:gd name="T9" fmla="*/ 2664 h 3698"/>
                    <a:gd name="T10" fmla="*/ 3045 w 3902"/>
                    <a:gd name="T11" fmla="*/ 2929 h 3698"/>
                    <a:gd name="T12" fmla="*/ 3098 w 3902"/>
                    <a:gd name="T13" fmla="*/ 3105 h 3698"/>
                    <a:gd name="T14" fmla="*/ 3063 w 3902"/>
                    <a:gd name="T15" fmla="*/ 3352 h 3698"/>
                    <a:gd name="T16" fmla="*/ 2798 w 3902"/>
                    <a:gd name="T17" fmla="*/ 3388 h 3698"/>
                    <a:gd name="T18" fmla="*/ 2489 w 3902"/>
                    <a:gd name="T19" fmla="*/ 3476 h 3698"/>
                    <a:gd name="T20" fmla="*/ 2286 w 3902"/>
                    <a:gd name="T21" fmla="*/ 3697 h 3698"/>
                    <a:gd name="T22" fmla="*/ 2057 w 3902"/>
                    <a:gd name="T23" fmla="*/ 3458 h 3698"/>
                    <a:gd name="T24" fmla="*/ 1871 w 3902"/>
                    <a:gd name="T25" fmla="*/ 3485 h 3698"/>
                    <a:gd name="T26" fmla="*/ 1712 w 3902"/>
                    <a:gd name="T27" fmla="*/ 3626 h 3698"/>
                    <a:gd name="T28" fmla="*/ 1448 w 3902"/>
                    <a:gd name="T29" fmla="*/ 3697 h 3698"/>
                    <a:gd name="T30" fmla="*/ 1298 w 3902"/>
                    <a:gd name="T31" fmla="*/ 3520 h 3698"/>
                    <a:gd name="T32" fmla="*/ 1262 w 3902"/>
                    <a:gd name="T33" fmla="*/ 3238 h 3698"/>
                    <a:gd name="T34" fmla="*/ 1095 w 3902"/>
                    <a:gd name="T35" fmla="*/ 3061 h 3698"/>
                    <a:gd name="T36" fmla="*/ 830 w 3902"/>
                    <a:gd name="T37" fmla="*/ 2955 h 3698"/>
                    <a:gd name="T38" fmla="*/ 521 w 3902"/>
                    <a:gd name="T39" fmla="*/ 2876 h 3698"/>
                    <a:gd name="T40" fmla="*/ 477 w 3902"/>
                    <a:gd name="T41" fmla="*/ 2638 h 3698"/>
                    <a:gd name="T42" fmla="*/ 283 w 3902"/>
                    <a:gd name="T43" fmla="*/ 2461 h 3698"/>
                    <a:gd name="T44" fmla="*/ 353 w 3902"/>
                    <a:gd name="T45" fmla="*/ 2232 h 3698"/>
                    <a:gd name="T46" fmla="*/ 512 w 3902"/>
                    <a:gd name="T47" fmla="*/ 2029 h 3698"/>
                    <a:gd name="T48" fmla="*/ 768 w 3902"/>
                    <a:gd name="T49" fmla="*/ 1923 h 3698"/>
                    <a:gd name="T50" fmla="*/ 556 w 3902"/>
                    <a:gd name="T51" fmla="*/ 1702 h 3698"/>
                    <a:gd name="T52" fmla="*/ 45 w 3902"/>
                    <a:gd name="T53" fmla="*/ 1138 h 3698"/>
                    <a:gd name="T54" fmla="*/ 212 w 3902"/>
                    <a:gd name="T55" fmla="*/ 927 h 3698"/>
                    <a:gd name="T56" fmla="*/ 353 w 3902"/>
                    <a:gd name="T57" fmla="*/ 1067 h 3698"/>
                    <a:gd name="T58" fmla="*/ 442 w 3902"/>
                    <a:gd name="T59" fmla="*/ 777 h 3698"/>
                    <a:gd name="T60" fmla="*/ 353 w 3902"/>
                    <a:gd name="T61" fmla="*/ 450 h 3698"/>
                    <a:gd name="T62" fmla="*/ 318 w 3902"/>
                    <a:gd name="T63" fmla="*/ 274 h 3698"/>
                    <a:gd name="T64" fmla="*/ 556 w 3902"/>
                    <a:gd name="T65" fmla="*/ 168 h 3698"/>
                    <a:gd name="T66" fmla="*/ 812 w 3902"/>
                    <a:gd name="T67" fmla="*/ 0 h 3698"/>
                    <a:gd name="T68" fmla="*/ 1015 w 3902"/>
                    <a:gd name="T69" fmla="*/ 265 h 3698"/>
                    <a:gd name="T70" fmla="*/ 1059 w 3902"/>
                    <a:gd name="T71" fmla="*/ 521 h 3698"/>
                    <a:gd name="T72" fmla="*/ 848 w 3902"/>
                    <a:gd name="T73" fmla="*/ 856 h 3698"/>
                    <a:gd name="T74" fmla="*/ 742 w 3902"/>
                    <a:gd name="T75" fmla="*/ 1244 h 3698"/>
                    <a:gd name="T76" fmla="*/ 927 w 3902"/>
                    <a:gd name="T77" fmla="*/ 1650 h 3698"/>
                    <a:gd name="T78" fmla="*/ 1748 w 3902"/>
                    <a:gd name="T79" fmla="*/ 1208 h 3698"/>
                    <a:gd name="T80" fmla="*/ 1968 w 3902"/>
                    <a:gd name="T81" fmla="*/ 1111 h 3698"/>
                    <a:gd name="T82" fmla="*/ 2233 w 3902"/>
                    <a:gd name="T83" fmla="*/ 945 h 3698"/>
                    <a:gd name="T84" fmla="*/ 2392 w 3902"/>
                    <a:gd name="T85" fmla="*/ 839 h 3698"/>
                    <a:gd name="T86" fmla="*/ 2639 w 3902"/>
                    <a:gd name="T87" fmla="*/ 759 h 3698"/>
                    <a:gd name="T88" fmla="*/ 2930 w 3902"/>
                    <a:gd name="T89" fmla="*/ 795 h 3698"/>
                    <a:gd name="T90" fmla="*/ 3080 w 3902"/>
                    <a:gd name="T91" fmla="*/ 1085 h 3698"/>
                    <a:gd name="T92" fmla="*/ 3054 w 3902"/>
                    <a:gd name="T93" fmla="*/ 1261 h 3698"/>
                    <a:gd name="T94" fmla="*/ 3054 w 3902"/>
                    <a:gd name="T95" fmla="*/ 1508 h 3698"/>
                    <a:gd name="T96" fmla="*/ 3230 w 3902"/>
                    <a:gd name="T97" fmla="*/ 1482 h 3698"/>
                    <a:gd name="T98" fmla="*/ 3248 w 3902"/>
                    <a:gd name="T99" fmla="*/ 1605 h 3698"/>
                    <a:gd name="T100" fmla="*/ 3310 w 3902"/>
                    <a:gd name="T101" fmla="*/ 1844 h 3698"/>
                    <a:gd name="T102" fmla="*/ 3751 w 3902"/>
                    <a:gd name="T103" fmla="*/ 1694 h 3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02" h="3698">
                      <a:moveTo>
                        <a:pt x="3822" y="1694"/>
                      </a:moveTo>
                      <a:lnTo>
                        <a:pt x="3822" y="1773"/>
                      </a:lnTo>
                      <a:lnTo>
                        <a:pt x="3857" y="1844"/>
                      </a:lnTo>
                      <a:lnTo>
                        <a:pt x="3901" y="1897"/>
                      </a:lnTo>
                      <a:lnTo>
                        <a:pt x="3875" y="1950"/>
                      </a:lnTo>
                      <a:lnTo>
                        <a:pt x="3822" y="2002"/>
                      </a:lnTo>
                      <a:lnTo>
                        <a:pt x="3733" y="2020"/>
                      </a:lnTo>
                      <a:lnTo>
                        <a:pt x="3716" y="2073"/>
                      </a:lnTo>
                      <a:lnTo>
                        <a:pt x="3654" y="2100"/>
                      </a:lnTo>
                      <a:lnTo>
                        <a:pt x="3619" y="2179"/>
                      </a:lnTo>
                      <a:lnTo>
                        <a:pt x="3575" y="2241"/>
                      </a:lnTo>
                      <a:lnTo>
                        <a:pt x="3495" y="2258"/>
                      </a:lnTo>
                      <a:lnTo>
                        <a:pt x="3433" y="2294"/>
                      </a:lnTo>
                      <a:lnTo>
                        <a:pt x="3407" y="2355"/>
                      </a:lnTo>
                      <a:lnTo>
                        <a:pt x="3319" y="2373"/>
                      </a:lnTo>
                      <a:lnTo>
                        <a:pt x="3283" y="2417"/>
                      </a:lnTo>
                      <a:lnTo>
                        <a:pt x="3266" y="2479"/>
                      </a:lnTo>
                      <a:lnTo>
                        <a:pt x="3274" y="2558"/>
                      </a:lnTo>
                      <a:lnTo>
                        <a:pt x="3292" y="2620"/>
                      </a:lnTo>
                      <a:lnTo>
                        <a:pt x="3239" y="2664"/>
                      </a:lnTo>
                      <a:lnTo>
                        <a:pt x="3204" y="2726"/>
                      </a:lnTo>
                      <a:lnTo>
                        <a:pt x="3124" y="2797"/>
                      </a:lnTo>
                      <a:lnTo>
                        <a:pt x="3063" y="2876"/>
                      </a:lnTo>
                      <a:lnTo>
                        <a:pt x="3045" y="2929"/>
                      </a:lnTo>
                      <a:lnTo>
                        <a:pt x="3080" y="2991"/>
                      </a:lnTo>
                      <a:lnTo>
                        <a:pt x="3124" y="3000"/>
                      </a:lnTo>
                      <a:lnTo>
                        <a:pt x="3124" y="3061"/>
                      </a:lnTo>
                      <a:lnTo>
                        <a:pt x="3098" y="3105"/>
                      </a:lnTo>
                      <a:lnTo>
                        <a:pt x="3071" y="3158"/>
                      </a:lnTo>
                      <a:lnTo>
                        <a:pt x="3036" y="3211"/>
                      </a:lnTo>
                      <a:lnTo>
                        <a:pt x="3045" y="3282"/>
                      </a:lnTo>
                      <a:lnTo>
                        <a:pt x="3063" y="3352"/>
                      </a:lnTo>
                      <a:lnTo>
                        <a:pt x="2992" y="3335"/>
                      </a:lnTo>
                      <a:lnTo>
                        <a:pt x="2930" y="3352"/>
                      </a:lnTo>
                      <a:lnTo>
                        <a:pt x="2877" y="3414"/>
                      </a:lnTo>
                      <a:lnTo>
                        <a:pt x="2798" y="3388"/>
                      </a:lnTo>
                      <a:lnTo>
                        <a:pt x="2719" y="3370"/>
                      </a:lnTo>
                      <a:lnTo>
                        <a:pt x="2648" y="3397"/>
                      </a:lnTo>
                      <a:lnTo>
                        <a:pt x="2560" y="3450"/>
                      </a:lnTo>
                      <a:lnTo>
                        <a:pt x="2489" y="3476"/>
                      </a:lnTo>
                      <a:lnTo>
                        <a:pt x="2489" y="3529"/>
                      </a:lnTo>
                      <a:lnTo>
                        <a:pt x="2445" y="3591"/>
                      </a:lnTo>
                      <a:lnTo>
                        <a:pt x="2330" y="3635"/>
                      </a:lnTo>
                      <a:lnTo>
                        <a:pt x="2286" y="3697"/>
                      </a:lnTo>
                      <a:lnTo>
                        <a:pt x="2215" y="3661"/>
                      </a:lnTo>
                      <a:lnTo>
                        <a:pt x="2163" y="3511"/>
                      </a:lnTo>
                      <a:lnTo>
                        <a:pt x="2110" y="3432"/>
                      </a:lnTo>
                      <a:lnTo>
                        <a:pt x="2057" y="3458"/>
                      </a:lnTo>
                      <a:lnTo>
                        <a:pt x="1986" y="3485"/>
                      </a:lnTo>
                      <a:lnTo>
                        <a:pt x="1942" y="3432"/>
                      </a:lnTo>
                      <a:lnTo>
                        <a:pt x="1854" y="3414"/>
                      </a:lnTo>
                      <a:lnTo>
                        <a:pt x="1871" y="3485"/>
                      </a:lnTo>
                      <a:lnTo>
                        <a:pt x="1889" y="3573"/>
                      </a:lnTo>
                      <a:lnTo>
                        <a:pt x="1836" y="3635"/>
                      </a:lnTo>
                      <a:lnTo>
                        <a:pt x="1774" y="3617"/>
                      </a:lnTo>
                      <a:lnTo>
                        <a:pt x="1712" y="3626"/>
                      </a:lnTo>
                      <a:lnTo>
                        <a:pt x="1660" y="3661"/>
                      </a:lnTo>
                      <a:lnTo>
                        <a:pt x="1624" y="3688"/>
                      </a:lnTo>
                      <a:lnTo>
                        <a:pt x="1554" y="3697"/>
                      </a:lnTo>
                      <a:lnTo>
                        <a:pt x="1448" y="3697"/>
                      </a:lnTo>
                      <a:lnTo>
                        <a:pt x="1377" y="3661"/>
                      </a:lnTo>
                      <a:lnTo>
                        <a:pt x="1368" y="3617"/>
                      </a:lnTo>
                      <a:lnTo>
                        <a:pt x="1333" y="3582"/>
                      </a:lnTo>
                      <a:lnTo>
                        <a:pt x="1298" y="3520"/>
                      </a:lnTo>
                      <a:lnTo>
                        <a:pt x="1307" y="3450"/>
                      </a:lnTo>
                      <a:lnTo>
                        <a:pt x="1271" y="3397"/>
                      </a:lnTo>
                      <a:lnTo>
                        <a:pt x="1227" y="3326"/>
                      </a:lnTo>
                      <a:lnTo>
                        <a:pt x="1262" y="3238"/>
                      </a:lnTo>
                      <a:lnTo>
                        <a:pt x="1271" y="3176"/>
                      </a:lnTo>
                      <a:lnTo>
                        <a:pt x="1245" y="3123"/>
                      </a:lnTo>
                      <a:lnTo>
                        <a:pt x="1139" y="3132"/>
                      </a:lnTo>
                      <a:lnTo>
                        <a:pt x="1095" y="3061"/>
                      </a:lnTo>
                      <a:lnTo>
                        <a:pt x="1104" y="2973"/>
                      </a:lnTo>
                      <a:lnTo>
                        <a:pt x="1077" y="2920"/>
                      </a:lnTo>
                      <a:lnTo>
                        <a:pt x="971" y="2929"/>
                      </a:lnTo>
                      <a:lnTo>
                        <a:pt x="830" y="2955"/>
                      </a:lnTo>
                      <a:lnTo>
                        <a:pt x="733" y="2973"/>
                      </a:lnTo>
                      <a:lnTo>
                        <a:pt x="627" y="2982"/>
                      </a:lnTo>
                      <a:lnTo>
                        <a:pt x="548" y="2947"/>
                      </a:lnTo>
                      <a:lnTo>
                        <a:pt x="521" y="2876"/>
                      </a:lnTo>
                      <a:lnTo>
                        <a:pt x="459" y="2841"/>
                      </a:lnTo>
                      <a:lnTo>
                        <a:pt x="451" y="2779"/>
                      </a:lnTo>
                      <a:lnTo>
                        <a:pt x="451" y="2708"/>
                      </a:lnTo>
                      <a:lnTo>
                        <a:pt x="477" y="2638"/>
                      </a:lnTo>
                      <a:lnTo>
                        <a:pt x="424" y="2602"/>
                      </a:lnTo>
                      <a:lnTo>
                        <a:pt x="362" y="2550"/>
                      </a:lnTo>
                      <a:lnTo>
                        <a:pt x="336" y="2488"/>
                      </a:lnTo>
                      <a:lnTo>
                        <a:pt x="283" y="2461"/>
                      </a:lnTo>
                      <a:lnTo>
                        <a:pt x="274" y="2391"/>
                      </a:lnTo>
                      <a:lnTo>
                        <a:pt x="221" y="2338"/>
                      </a:lnTo>
                      <a:lnTo>
                        <a:pt x="221" y="2285"/>
                      </a:lnTo>
                      <a:lnTo>
                        <a:pt x="353" y="2232"/>
                      </a:lnTo>
                      <a:lnTo>
                        <a:pt x="415" y="2197"/>
                      </a:lnTo>
                      <a:lnTo>
                        <a:pt x="406" y="2126"/>
                      </a:lnTo>
                      <a:lnTo>
                        <a:pt x="398" y="2055"/>
                      </a:lnTo>
                      <a:lnTo>
                        <a:pt x="512" y="2029"/>
                      </a:lnTo>
                      <a:lnTo>
                        <a:pt x="592" y="2047"/>
                      </a:lnTo>
                      <a:lnTo>
                        <a:pt x="662" y="2064"/>
                      </a:lnTo>
                      <a:lnTo>
                        <a:pt x="733" y="2055"/>
                      </a:lnTo>
                      <a:lnTo>
                        <a:pt x="768" y="1923"/>
                      </a:lnTo>
                      <a:lnTo>
                        <a:pt x="751" y="1835"/>
                      </a:lnTo>
                      <a:lnTo>
                        <a:pt x="715" y="1764"/>
                      </a:lnTo>
                      <a:lnTo>
                        <a:pt x="645" y="1711"/>
                      </a:lnTo>
                      <a:lnTo>
                        <a:pt x="556" y="1702"/>
                      </a:lnTo>
                      <a:lnTo>
                        <a:pt x="371" y="1482"/>
                      </a:lnTo>
                      <a:lnTo>
                        <a:pt x="62" y="1252"/>
                      </a:lnTo>
                      <a:lnTo>
                        <a:pt x="0" y="1173"/>
                      </a:lnTo>
                      <a:lnTo>
                        <a:pt x="45" y="1138"/>
                      </a:lnTo>
                      <a:lnTo>
                        <a:pt x="106" y="1094"/>
                      </a:lnTo>
                      <a:lnTo>
                        <a:pt x="124" y="1014"/>
                      </a:lnTo>
                      <a:lnTo>
                        <a:pt x="133" y="953"/>
                      </a:lnTo>
                      <a:lnTo>
                        <a:pt x="212" y="927"/>
                      </a:lnTo>
                      <a:lnTo>
                        <a:pt x="248" y="970"/>
                      </a:lnTo>
                      <a:lnTo>
                        <a:pt x="239" y="1014"/>
                      </a:lnTo>
                      <a:lnTo>
                        <a:pt x="256" y="1049"/>
                      </a:lnTo>
                      <a:lnTo>
                        <a:pt x="353" y="1067"/>
                      </a:lnTo>
                      <a:lnTo>
                        <a:pt x="433" y="1041"/>
                      </a:lnTo>
                      <a:lnTo>
                        <a:pt x="459" y="953"/>
                      </a:lnTo>
                      <a:lnTo>
                        <a:pt x="442" y="848"/>
                      </a:lnTo>
                      <a:lnTo>
                        <a:pt x="442" y="777"/>
                      </a:lnTo>
                      <a:lnTo>
                        <a:pt x="406" y="706"/>
                      </a:lnTo>
                      <a:lnTo>
                        <a:pt x="415" y="627"/>
                      </a:lnTo>
                      <a:lnTo>
                        <a:pt x="433" y="539"/>
                      </a:lnTo>
                      <a:lnTo>
                        <a:pt x="353" y="450"/>
                      </a:lnTo>
                      <a:lnTo>
                        <a:pt x="283" y="415"/>
                      </a:lnTo>
                      <a:lnTo>
                        <a:pt x="203" y="345"/>
                      </a:lnTo>
                      <a:lnTo>
                        <a:pt x="248" y="292"/>
                      </a:lnTo>
                      <a:lnTo>
                        <a:pt x="318" y="274"/>
                      </a:lnTo>
                      <a:lnTo>
                        <a:pt x="433" y="256"/>
                      </a:lnTo>
                      <a:lnTo>
                        <a:pt x="486" y="265"/>
                      </a:lnTo>
                      <a:lnTo>
                        <a:pt x="503" y="212"/>
                      </a:lnTo>
                      <a:lnTo>
                        <a:pt x="556" y="168"/>
                      </a:lnTo>
                      <a:lnTo>
                        <a:pt x="636" y="115"/>
                      </a:lnTo>
                      <a:lnTo>
                        <a:pt x="698" y="71"/>
                      </a:lnTo>
                      <a:lnTo>
                        <a:pt x="759" y="36"/>
                      </a:lnTo>
                      <a:lnTo>
                        <a:pt x="812" y="0"/>
                      </a:lnTo>
                      <a:lnTo>
                        <a:pt x="856" y="80"/>
                      </a:lnTo>
                      <a:lnTo>
                        <a:pt x="883" y="159"/>
                      </a:lnTo>
                      <a:lnTo>
                        <a:pt x="936" y="221"/>
                      </a:lnTo>
                      <a:lnTo>
                        <a:pt x="1015" y="265"/>
                      </a:lnTo>
                      <a:lnTo>
                        <a:pt x="1077" y="300"/>
                      </a:lnTo>
                      <a:lnTo>
                        <a:pt x="1086" y="353"/>
                      </a:lnTo>
                      <a:lnTo>
                        <a:pt x="1077" y="450"/>
                      </a:lnTo>
                      <a:lnTo>
                        <a:pt x="1059" y="521"/>
                      </a:lnTo>
                      <a:lnTo>
                        <a:pt x="998" y="565"/>
                      </a:lnTo>
                      <a:lnTo>
                        <a:pt x="936" y="618"/>
                      </a:lnTo>
                      <a:lnTo>
                        <a:pt x="865" y="750"/>
                      </a:lnTo>
                      <a:lnTo>
                        <a:pt x="848" y="856"/>
                      </a:lnTo>
                      <a:lnTo>
                        <a:pt x="848" y="945"/>
                      </a:lnTo>
                      <a:lnTo>
                        <a:pt x="795" y="1032"/>
                      </a:lnTo>
                      <a:lnTo>
                        <a:pt x="759" y="1138"/>
                      </a:lnTo>
                      <a:lnTo>
                        <a:pt x="742" y="1244"/>
                      </a:lnTo>
                      <a:lnTo>
                        <a:pt x="768" y="1376"/>
                      </a:lnTo>
                      <a:lnTo>
                        <a:pt x="786" y="1455"/>
                      </a:lnTo>
                      <a:lnTo>
                        <a:pt x="874" y="1561"/>
                      </a:lnTo>
                      <a:lnTo>
                        <a:pt x="927" y="1650"/>
                      </a:lnTo>
                      <a:lnTo>
                        <a:pt x="1545" y="1623"/>
                      </a:lnTo>
                      <a:lnTo>
                        <a:pt x="1668" y="1420"/>
                      </a:lnTo>
                      <a:lnTo>
                        <a:pt x="1712" y="1323"/>
                      </a:lnTo>
                      <a:lnTo>
                        <a:pt x="1748" y="1208"/>
                      </a:lnTo>
                      <a:lnTo>
                        <a:pt x="1836" y="1191"/>
                      </a:lnTo>
                      <a:lnTo>
                        <a:pt x="1907" y="1226"/>
                      </a:lnTo>
                      <a:lnTo>
                        <a:pt x="1960" y="1191"/>
                      </a:lnTo>
                      <a:lnTo>
                        <a:pt x="1968" y="1111"/>
                      </a:lnTo>
                      <a:lnTo>
                        <a:pt x="2065" y="1067"/>
                      </a:lnTo>
                      <a:lnTo>
                        <a:pt x="2127" y="1005"/>
                      </a:lnTo>
                      <a:lnTo>
                        <a:pt x="2154" y="953"/>
                      </a:lnTo>
                      <a:lnTo>
                        <a:pt x="2233" y="945"/>
                      </a:lnTo>
                      <a:lnTo>
                        <a:pt x="2233" y="883"/>
                      </a:lnTo>
                      <a:lnTo>
                        <a:pt x="2242" y="839"/>
                      </a:lnTo>
                      <a:lnTo>
                        <a:pt x="2313" y="830"/>
                      </a:lnTo>
                      <a:lnTo>
                        <a:pt x="2392" y="839"/>
                      </a:lnTo>
                      <a:lnTo>
                        <a:pt x="2463" y="830"/>
                      </a:lnTo>
                      <a:lnTo>
                        <a:pt x="2524" y="803"/>
                      </a:lnTo>
                      <a:lnTo>
                        <a:pt x="2604" y="812"/>
                      </a:lnTo>
                      <a:lnTo>
                        <a:pt x="2639" y="759"/>
                      </a:lnTo>
                      <a:lnTo>
                        <a:pt x="2674" y="698"/>
                      </a:lnTo>
                      <a:lnTo>
                        <a:pt x="2727" y="662"/>
                      </a:lnTo>
                      <a:lnTo>
                        <a:pt x="2842" y="750"/>
                      </a:lnTo>
                      <a:lnTo>
                        <a:pt x="2930" y="795"/>
                      </a:lnTo>
                      <a:lnTo>
                        <a:pt x="3010" y="856"/>
                      </a:lnTo>
                      <a:lnTo>
                        <a:pt x="3071" y="927"/>
                      </a:lnTo>
                      <a:lnTo>
                        <a:pt x="3089" y="997"/>
                      </a:lnTo>
                      <a:lnTo>
                        <a:pt x="3080" y="1085"/>
                      </a:lnTo>
                      <a:lnTo>
                        <a:pt x="3124" y="1120"/>
                      </a:lnTo>
                      <a:lnTo>
                        <a:pt x="3177" y="1164"/>
                      </a:lnTo>
                      <a:lnTo>
                        <a:pt x="3142" y="1235"/>
                      </a:lnTo>
                      <a:lnTo>
                        <a:pt x="3054" y="1261"/>
                      </a:lnTo>
                      <a:lnTo>
                        <a:pt x="3054" y="1323"/>
                      </a:lnTo>
                      <a:lnTo>
                        <a:pt x="3036" y="1376"/>
                      </a:lnTo>
                      <a:lnTo>
                        <a:pt x="3027" y="1447"/>
                      </a:lnTo>
                      <a:lnTo>
                        <a:pt x="3054" y="1508"/>
                      </a:lnTo>
                      <a:lnTo>
                        <a:pt x="3089" y="1544"/>
                      </a:lnTo>
                      <a:lnTo>
                        <a:pt x="3151" y="1588"/>
                      </a:lnTo>
                      <a:lnTo>
                        <a:pt x="3204" y="1552"/>
                      </a:lnTo>
                      <a:lnTo>
                        <a:pt x="3230" y="1482"/>
                      </a:lnTo>
                      <a:lnTo>
                        <a:pt x="3257" y="1429"/>
                      </a:lnTo>
                      <a:lnTo>
                        <a:pt x="3319" y="1499"/>
                      </a:lnTo>
                      <a:lnTo>
                        <a:pt x="3310" y="1544"/>
                      </a:lnTo>
                      <a:lnTo>
                        <a:pt x="3248" y="1605"/>
                      </a:lnTo>
                      <a:lnTo>
                        <a:pt x="3283" y="1667"/>
                      </a:lnTo>
                      <a:lnTo>
                        <a:pt x="3257" y="1720"/>
                      </a:lnTo>
                      <a:lnTo>
                        <a:pt x="3274" y="1791"/>
                      </a:lnTo>
                      <a:lnTo>
                        <a:pt x="3310" y="1844"/>
                      </a:lnTo>
                      <a:lnTo>
                        <a:pt x="3310" y="1923"/>
                      </a:lnTo>
                      <a:lnTo>
                        <a:pt x="3372" y="1950"/>
                      </a:lnTo>
                      <a:lnTo>
                        <a:pt x="3451" y="1950"/>
                      </a:lnTo>
                      <a:lnTo>
                        <a:pt x="3751" y="1694"/>
                      </a:lnTo>
                      <a:lnTo>
                        <a:pt x="3804" y="1614"/>
                      </a:lnTo>
                      <a:lnTo>
                        <a:pt x="3822" y="1694"/>
                      </a:lnTo>
                    </a:path>
                  </a:pathLst>
                </a:custGeom>
                <a:solidFill>
                  <a:srgbClr val="00B0F0"/>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27" name="Freeform 3">
                  <a:extLst>
                    <a:ext uri="{FF2B5EF4-FFF2-40B4-BE49-F238E27FC236}">
                      <a16:creationId xmlns:a16="http://schemas.microsoft.com/office/drawing/2014/main" id="{2D8BF25E-7FF1-4FD8-BD04-E8D7049488C7}"/>
                    </a:ext>
                  </a:extLst>
                </p:cNvPr>
                <p:cNvSpPr>
                  <a:spLocks noChangeArrowheads="1"/>
                </p:cNvSpPr>
                <p:nvPr/>
              </p:nvSpPr>
              <p:spPr bwMode="auto">
                <a:xfrm>
                  <a:off x="3940750" y="3653999"/>
                  <a:ext cx="217311" cy="262387"/>
                </a:xfrm>
                <a:custGeom>
                  <a:avLst/>
                  <a:gdLst>
                    <a:gd name="T0" fmla="*/ 547 w 601"/>
                    <a:gd name="T1" fmla="*/ 0 h 724"/>
                    <a:gd name="T2" fmla="*/ 467 w 601"/>
                    <a:gd name="T3" fmla="*/ 44 h 724"/>
                    <a:gd name="T4" fmla="*/ 397 w 601"/>
                    <a:gd name="T5" fmla="*/ 26 h 724"/>
                    <a:gd name="T6" fmla="*/ 317 w 601"/>
                    <a:gd name="T7" fmla="*/ 9 h 724"/>
                    <a:gd name="T8" fmla="*/ 229 w 601"/>
                    <a:gd name="T9" fmla="*/ 18 h 724"/>
                    <a:gd name="T10" fmla="*/ 158 w 601"/>
                    <a:gd name="T11" fmla="*/ 26 h 724"/>
                    <a:gd name="T12" fmla="*/ 176 w 601"/>
                    <a:gd name="T13" fmla="*/ 62 h 724"/>
                    <a:gd name="T14" fmla="*/ 88 w 601"/>
                    <a:gd name="T15" fmla="*/ 97 h 724"/>
                    <a:gd name="T16" fmla="*/ 35 w 601"/>
                    <a:gd name="T17" fmla="*/ 106 h 724"/>
                    <a:gd name="T18" fmla="*/ 0 w 601"/>
                    <a:gd name="T19" fmla="*/ 150 h 724"/>
                    <a:gd name="T20" fmla="*/ 17 w 601"/>
                    <a:gd name="T21" fmla="*/ 220 h 724"/>
                    <a:gd name="T22" fmla="*/ 26 w 601"/>
                    <a:gd name="T23" fmla="*/ 291 h 724"/>
                    <a:gd name="T24" fmla="*/ 61 w 601"/>
                    <a:gd name="T25" fmla="*/ 344 h 724"/>
                    <a:gd name="T26" fmla="*/ 105 w 601"/>
                    <a:gd name="T27" fmla="*/ 397 h 724"/>
                    <a:gd name="T28" fmla="*/ 88 w 601"/>
                    <a:gd name="T29" fmla="*/ 468 h 724"/>
                    <a:gd name="T30" fmla="*/ 114 w 601"/>
                    <a:gd name="T31" fmla="*/ 565 h 724"/>
                    <a:gd name="T32" fmla="*/ 114 w 601"/>
                    <a:gd name="T33" fmla="*/ 644 h 724"/>
                    <a:gd name="T34" fmla="*/ 150 w 601"/>
                    <a:gd name="T35" fmla="*/ 706 h 724"/>
                    <a:gd name="T36" fmla="*/ 211 w 601"/>
                    <a:gd name="T37" fmla="*/ 723 h 724"/>
                    <a:gd name="T38" fmla="*/ 220 w 601"/>
                    <a:gd name="T39" fmla="*/ 653 h 724"/>
                    <a:gd name="T40" fmla="*/ 247 w 601"/>
                    <a:gd name="T41" fmla="*/ 591 h 724"/>
                    <a:gd name="T42" fmla="*/ 300 w 601"/>
                    <a:gd name="T43" fmla="*/ 494 h 724"/>
                    <a:gd name="T44" fmla="*/ 353 w 601"/>
                    <a:gd name="T45" fmla="*/ 397 h 724"/>
                    <a:gd name="T46" fmla="*/ 344 w 601"/>
                    <a:gd name="T47" fmla="*/ 335 h 724"/>
                    <a:gd name="T48" fmla="*/ 361 w 601"/>
                    <a:gd name="T49" fmla="*/ 265 h 724"/>
                    <a:gd name="T50" fmla="*/ 423 w 601"/>
                    <a:gd name="T51" fmla="*/ 203 h 724"/>
                    <a:gd name="T52" fmla="*/ 494 w 601"/>
                    <a:gd name="T53" fmla="*/ 132 h 724"/>
                    <a:gd name="T54" fmla="*/ 564 w 601"/>
                    <a:gd name="T55" fmla="*/ 97 h 724"/>
                    <a:gd name="T56" fmla="*/ 600 w 601"/>
                    <a:gd name="T57" fmla="*/ 44 h 724"/>
                    <a:gd name="T58" fmla="*/ 547 w 601"/>
                    <a:gd name="T59"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1" h="724">
                      <a:moveTo>
                        <a:pt x="547" y="0"/>
                      </a:moveTo>
                      <a:lnTo>
                        <a:pt x="467" y="44"/>
                      </a:lnTo>
                      <a:lnTo>
                        <a:pt x="397" y="26"/>
                      </a:lnTo>
                      <a:lnTo>
                        <a:pt x="317" y="9"/>
                      </a:lnTo>
                      <a:lnTo>
                        <a:pt x="229" y="18"/>
                      </a:lnTo>
                      <a:lnTo>
                        <a:pt x="158" y="26"/>
                      </a:lnTo>
                      <a:lnTo>
                        <a:pt x="176" y="62"/>
                      </a:lnTo>
                      <a:lnTo>
                        <a:pt x="88" y="97"/>
                      </a:lnTo>
                      <a:lnTo>
                        <a:pt x="35" y="106"/>
                      </a:lnTo>
                      <a:lnTo>
                        <a:pt x="0" y="150"/>
                      </a:lnTo>
                      <a:lnTo>
                        <a:pt x="17" y="220"/>
                      </a:lnTo>
                      <a:lnTo>
                        <a:pt x="26" y="291"/>
                      </a:lnTo>
                      <a:lnTo>
                        <a:pt x="61" y="344"/>
                      </a:lnTo>
                      <a:lnTo>
                        <a:pt x="105" y="397"/>
                      </a:lnTo>
                      <a:lnTo>
                        <a:pt x="88" y="468"/>
                      </a:lnTo>
                      <a:lnTo>
                        <a:pt x="114" y="565"/>
                      </a:lnTo>
                      <a:lnTo>
                        <a:pt x="114" y="644"/>
                      </a:lnTo>
                      <a:lnTo>
                        <a:pt x="150" y="706"/>
                      </a:lnTo>
                      <a:lnTo>
                        <a:pt x="211" y="723"/>
                      </a:lnTo>
                      <a:lnTo>
                        <a:pt x="220" y="653"/>
                      </a:lnTo>
                      <a:lnTo>
                        <a:pt x="247" y="591"/>
                      </a:lnTo>
                      <a:lnTo>
                        <a:pt x="300" y="494"/>
                      </a:lnTo>
                      <a:lnTo>
                        <a:pt x="353" y="397"/>
                      </a:lnTo>
                      <a:lnTo>
                        <a:pt x="344" y="335"/>
                      </a:lnTo>
                      <a:lnTo>
                        <a:pt x="361" y="265"/>
                      </a:lnTo>
                      <a:lnTo>
                        <a:pt x="423" y="203"/>
                      </a:lnTo>
                      <a:lnTo>
                        <a:pt x="494" y="132"/>
                      </a:lnTo>
                      <a:lnTo>
                        <a:pt x="564" y="97"/>
                      </a:lnTo>
                      <a:lnTo>
                        <a:pt x="600" y="44"/>
                      </a:lnTo>
                      <a:lnTo>
                        <a:pt x="547" y="0"/>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28" name="Freeform 4">
                  <a:extLst>
                    <a:ext uri="{FF2B5EF4-FFF2-40B4-BE49-F238E27FC236}">
                      <a16:creationId xmlns:a16="http://schemas.microsoft.com/office/drawing/2014/main" id="{1284E338-9BCF-48E5-A42E-F2253E85FDFF}"/>
                    </a:ext>
                  </a:extLst>
                </p:cNvPr>
                <p:cNvSpPr>
                  <a:spLocks noChangeArrowheads="1"/>
                </p:cNvSpPr>
                <p:nvPr/>
              </p:nvSpPr>
              <p:spPr bwMode="auto">
                <a:xfrm>
                  <a:off x="4380311" y="3198838"/>
                  <a:ext cx="765528" cy="867483"/>
                </a:xfrm>
                <a:custGeom>
                  <a:avLst/>
                  <a:gdLst>
                    <a:gd name="T0" fmla="*/ 2004 w 2128"/>
                    <a:gd name="T1" fmla="*/ 1739 h 2410"/>
                    <a:gd name="T2" fmla="*/ 1854 w 2128"/>
                    <a:gd name="T3" fmla="*/ 1659 h 2410"/>
                    <a:gd name="T4" fmla="*/ 1721 w 2128"/>
                    <a:gd name="T5" fmla="*/ 1686 h 2410"/>
                    <a:gd name="T6" fmla="*/ 1589 w 2128"/>
                    <a:gd name="T7" fmla="*/ 1712 h 2410"/>
                    <a:gd name="T8" fmla="*/ 1509 w 2128"/>
                    <a:gd name="T9" fmla="*/ 1518 h 2410"/>
                    <a:gd name="T10" fmla="*/ 1351 w 2128"/>
                    <a:gd name="T11" fmla="*/ 1447 h 2410"/>
                    <a:gd name="T12" fmla="*/ 1245 w 2128"/>
                    <a:gd name="T13" fmla="*/ 1580 h 2410"/>
                    <a:gd name="T14" fmla="*/ 1333 w 2128"/>
                    <a:gd name="T15" fmla="*/ 1747 h 2410"/>
                    <a:gd name="T16" fmla="*/ 1236 w 2128"/>
                    <a:gd name="T17" fmla="*/ 1827 h 2410"/>
                    <a:gd name="T18" fmla="*/ 1112 w 2128"/>
                    <a:gd name="T19" fmla="*/ 1906 h 2410"/>
                    <a:gd name="T20" fmla="*/ 962 w 2128"/>
                    <a:gd name="T21" fmla="*/ 1968 h 2410"/>
                    <a:gd name="T22" fmla="*/ 795 w 2128"/>
                    <a:gd name="T23" fmla="*/ 2012 h 2410"/>
                    <a:gd name="T24" fmla="*/ 618 w 2128"/>
                    <a:gd name="T25" fmla="*/ 2277 h 2410"/>
                    <a:gd name="T26" fmla="*/ 521 w 2128"/>
                    <a:gd name="T27" fmla="*/ 2391 h 2410"/>
                    <a:gd name="T28" fmla="*/ 468 w 2128"/>
                    <a:gd name="T29" fmla="*/ 2356 h 2410"/>
                    <a:gd name="T30" fmla="*/ 389 w 2128"/>
                    <a:gd name="T31" fmla="*/ 2241 h 2410"/>
                    <a:gd name="T32" fmla="*/ 406 w 2128"/>
                    <a:gd name="T33" fmla="*/ 2065 h 2410"/>
                    <a:gd name="T34" fmla="*/ 442 w 2128"/>
                    <a:gd name="T35" fmla="*/ 1933 h 2410"/>
                    <a:gd name="T36" fmla="*/ 406 w 2128"/>
                    <a:gd name="T37" fmla="*/ 1800 h 2410"/>
                    <a:gd name="T38" fmla="*/ 300 w 2128"/>
                    <a:gd name="T39" fmla="*/ 1774 h 2410"/>
                    <a:gd name="T40" fmla="*/ 168 w 2128"/>
                    <a:gd name="T41" fmla="*/ 1800 h 2410"/>
                    <a:gd name="T42" fmla="*/ 53 w 2128"/>
                    <a:gd name="T43" fmla="*/ 1730 h 2410"/>
                    <a:gd name="T44" fmla="*/ 27 w 2128"/>
                    <a:gd name="T45" fmla="*/ 1553 h 2410"/>
                    <a:gd name="T46" fmla="*/ 36 w 2128"/>
                    <a:gd name="T47" fmla="*/ 1421 h 2410"/>
                    <a:gd name="T48" fmla="*/ 36 w 2128"/>
                    <a:gd name="T49" fmla="*/ 1262 h 2410"/>
                    <a:gd name="T50" fmla="*/ 80 w 2128"/>
                    <a:gd name="T51" fmla="*/ 1112 h 2410"/>
                    <a:gd name="T52" fmla="*/ 80 w 2128"/>
                    <a:gd name="T53" fmla="*/ 989 h 2410"/>
                    <a:gd name="T54" fmla="*/ 106 w 2128"/>
                    <a:gd name="T55" fmla="*/ 874 h 2410"/>
                    <a:gd name="T56" fmla="*/ 115 w 2128"/>
                    <a:gd name="T57" fmla="*/ 777 h 2410"/>
                    <a:gd name="T58" fmla="*/ 106 w 2128"/>
                    <a:gd name="T59" fmla="*/ 636 h 2410"/>
                    <a:gd name="T60" fmla="*/ 115 w 2128"/>
                    <a:gd name="T61" fmla="*/ 574 h 2410"/>
                    <a:gd name="T62" fmla="*/ 177 w 2128"/>
                    <a:gd name="T63" fmla="*/ 397 h 2410"/>
                    <a:gd name="T64" fmla="*/ 203 w 2128"/>
                    <a:gd name="T65" fmla="*/ 238 h 2410"/>
                    <a:gd name="T66" fmla="*/ 239 w 2128"/>
                    <a:gd name="T67" fmla="*/ 88 h 2410"/>
                    <a:gd name="T68" fmla="*/ 362 w 2128"/>
                    <a:gd name="T69" fmla="*/ 44 h 2410"/>
                    <a:gd name="T70" fmla="*/ 477 w 2128"/>
                    <a:gd name="T71" fmla="*/ 62 h 2410"/>
                    <a:gd name="T72" fmla="*/ 556 w 2128"/>
                    <a:gd name="T73" fmla="*/ 0 h 2410"/>
                    <a:gd name="T74" fmla="*/ 627 w 2128"/>
                    <a:gd name="T75" fmla="*/ 150 h 2410"/>
                    <a:gd name="T76" fmla="*/ 627 w 2128"/>
                    <a:gd name="T77" fmla="*/ 274 h 2410"/>
                    <a:gd name="T78" fmla="*/ 689 w 2128"/>
                    <a:gd name="T79" fmla="*/ 371 h 2410"/>
                    <a:gd name="T80" fmla="*/ 848 w 2128"/>
                    <a:gd name="T81" fmla="*/ 397 h 2410"/>
                    <a:gd name="T82" fmla="*/ 936 w 2128"/>
                    <a:gd name="T83" fmla="*/ 486 h 2410"/>
                    <a:gd name="T84" fmla="*/ 1086 w 2128"/>
                    <a:gd name="T85" fmla="*/ 388 h 2410"/>
                    <a:gd name="T86" fmla="*/ 1156 w 2128"/>
                    <a:gd name="T87" fmla="*/ 309 h 2410"/>
                    <a:gd name="T88" fmla="*/ 1227 w 2128"/>
                    <a:gd name="T89" fmla="*/ 327 h 2410"/>
                    <a:gd name="T90" fmla="*/ 1412 w 2128"/>
                    <a:gd name="T91" fmla="*/ 388 h 2410"/>
                    <a:gd name="T92" fmla="*/ 1439 w 2128"/>
                    <a:gd name="T93" fmla="*/ 521 h 2410"/>
                    <a:gd name="T94" fmla="*/ 1554 w 2128"/>
                    <a:gd name="T95" fmla="*/ 600 h 2410"/>
                    <a:gd name="T96" fmla="*/ 1607 w 2128"/>
                    <a:gd name="T97" fmla="*/ 768 h 2410"/>
                    <a:gd name="T98" fmla="*/ 1589 w 2128"/>
                    <a:gd name="T99" fmla="*/ 883 h 2410"/>
                    <a:gd name="T100" fmla="*/ 1598 w 2128"/>
                    <a:gd name="T101" fmla="*/ 997 h 2410"/>
                    <a:gd name="T102" fmla="*/ 1739 w 2128"/>
                    <a:gd name="T103" fmla="*/ 1041 h 2410"/>
                    <a:gd name="T104" fmla="*/ 1809 w 2128"/>
                    <a:gd name="T105" fmla="*/ 1121 h 2410"/>
                    <a:gd name="T106" fmla="*/ 1907 w 2128"/>
                    <a:gd name="T107" fmla="*/ 1165 h 2410"/>
                    <a:gd name="T108" fmla="*/ 2074 w 2128"/>
                    <a:gd name="T109" fmla="*/ 1244 h 2410"/>
                    <a:gd name="T110" fmla="*/ 2074 w 2128"/>
                    <a:gd name="T111" fmla="*/ 1765 h 2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28" h="2410">
                      <a:moveTo>
                        <a:pt x="2074" y="1765"/>
                      </a:moveTo>
                      <a:lnTo>
                        <a:pt x="2004" y="1739"/>
                      </a:lnTo>
                      <a:lnTo>
                        <a:pt x="1942" y="1694"/>
                      </a:lnTo>
                      <a:lnTo>
                        <a:pt x="1854" y="1659"/>
                      </a:lnTo>
                      <a:lnTo>
                        <a:pt x="1774" y="1641"/>
                      </a:lnTo>
                      <a:lnTo>
                        <a:pt x="1721" y="1686"/>
                      </a:lnTo>
                      <a:lnTo>
                        <a:pt x="1659" y="1712"/>
                      </a:lnTo>
                      <a:lnTo>
                        <a:pt x="1589" y="1712"/>
                      </a:lnTo>
                      <a:lnTo>
                        <a:pt x="1536" y="1624"/>
                      </a:lnTo>
                      <a:lnTo>
                        <a:pt x="1509" y="1518"/>
                      </a:lnTo>
                      <a:lnTo>
                        <a:pt x="1430" y="1456"/>
                      </a:lnTo>
                      <a:lnTo>
                        <a:pt x="1351" y="1447"/>
                      </a:lnTo>
                      <a:lnTo>
                        <a:pt x="1289" y="1500"/>
                      </a:lnTo>
                      <a:lnTo>
                        <a:pt x="1245" y="1580"/>
                      </a:lnTo>
                      <a:lnTo>
                        <a:pt x="1280" y="1659"/>
                      </a:lnTo>
                      <a:lnTo>
                        <a:pt x="1333" y="1747"/>
                      </a:lnTo>
                      <a:lnTo>
                        <a:pt x="1298" y="1791"/>
                      </a:lnTo>
                      <a:lnTo>
                        <a:pt x="1236" y="1827"/>
                      </a:lnTo>
                      <a:lnTo>
                        <a:pt x="1192" y="1871"/>
                      </a:lnTo>
                      <a:lnTo>
                        <a:pt x="1112" y="1906"/>
                      </a:lnTo>
                      <a:lnTo>
                        <a:pt x="1015" y="1906"/>
                      </a:lnTo>
                      <a:lnTo>
                        <a:pt x="962" y="1968"/>
                      </a:lnTo>
                      <a:lnTo>
                        <a:pt x="874" y="2003"/>
                      </a:lnTo>
                      <a:lnTo>
                        <a:pt x="795" y="2012"/>
                      </a:lnTo>
                      <a:lnTo>
                        <a:pt x="680" y="2162"/>
                      </a:lnTo>
                      <a:lnTo>
                        <a:pt x="618" y="2277"/>
                      </a:lnTo>
                      <a:lnTo>
                        <a:pt x="574" y="2339"/>
                      </a:lnTo>
                      <a:lnTo>
                        <a:pt x="521" y="2391"/>
                      </a:lnTo>
                      <a:lnTo>
                        <a:pt x="477" y="2409"/>
                      </a:lnTo>
                      <a:lnTo>
                        <a:pt x="468" y="2356"/>
                      </a:lnTo>
                      <a:lnTo>
                        <a:pt x="450" y="2277"/>
                      </a:lnTo>
                      <a:lnTo>
                        <a:pt x="389" y="2241"/>
                      </a:lnTo>
                      <a:lnTo>
                        <a:pt x="442" y="2127"/>
                      </a:lnTo>
                      <a:lnTo>
                        <a:pt x="406" y="2065"/>
                      </a:lnTo>
                      <a:lnTo>
                        <a:pt x="389" y="1986"/>
                      </a:lnTo>
                      <a:lnTo>
                        <a:pt x="442" y="1933"/>
                      </a:lnTo>
                      <a:lnTo>
                        <a:pt x="442" y="1853"/>
                      </a:lnTo>
                      <a:lnTo>
                        <a:pt x="406" y="1800"/>
                      </a:lnTo>
                      <a:lnTo>
                        <a:pt x="353" y="1747"/>
                      </a:lnTo>
                      <a:lnTo>
                        <a:pt x="300" y="1774"/>
                      </a:lnTo>
                      <a:lnTo>
                        <a:pt x="239" y="1809"/>
                      </a:lnTo>
                      <a:lnTo>
                        <a:pt x="168" y="1800"/>
                      </a:lnTo>
                      <a:lnTo>
                        <a:pt x="124" y="1747"/>
                      </a:lnTo>
                      <a:lnTo>
                        <a:pt x="53" y="1730"/>
                      </a:lnTo>
                      <a:lnTo>
                        <a:pt x="0" y="1624"/>
                      </a:lnTo>
                      <a:lnTo>
                        <a:pt x="27" y="1553"/>
                      </a:lnTo>
                      <a:lnTo>
                        <a:pt x="45" y="1456"/>
                      </a:lnTo>
                      <a:lnTo>
                        <a:pt x="36" y="1421"/>
                      </a:lnTo>
                      <a:lnTo>
                        <a:pt x="36" y="1341"/>
                      </a:lnTo>
                      <a:lnTo>
                        <a:pt x="36" y="1262"/>
                      </a:lnTo>
                      <a:lnTo>
                        <a:pt x="53" y="1191"/>
                      </a:lnTo>
                      <a:lnTo>
                        <a:pt x="80" y="1112"/>
                      </a:lnTo>
                      <a:lnTo>
                        <a:pt x="62" y="1050"/>
                      </a:lnTo>
                      <a:lnTo>
                        <a:pt x="80" y="989"/>
                      </a:lnTo>
                      <a:lnTo>
                        <a:pt x="124" y="944"/>
                      </a:lnTo>
                      <a:lnTo>
                        <a:pt x="106" y="874"/>
                      </a:lnTo>
                      <a:lnTo>
                        <a:pt x="142" y="830"/>
                      </a:lnTo>
                      <a:lnTo>
                        <a:pt x="115" y="777"/>
                      </a:lnTo>
                      <a:lnTo>
                        <a:pt x="106" y="715"/>
                      </a:lnTo>
                      <a:lnTo>
                        <a:pt x="106" y="636"/>
                      </a:lnTo>
                      <a:lnTo>
                        <a:pt x="80" y="591"/>
                      </a:lnTo>
                      <a:lnTo>
                        <a:pt x="115" y="574"/>
                      </a:lnTo>
                      <a:lnTo>
                        <a:pt x="177" y="486"/>
                      </a:lnTo>
                      <a:lnTo>
                        <a:pt x="177" y="397"/>
                      </a:lnTo>
                      <a:lnTo>
                        <a:pt x="212" y="336"/>
                      </a:lnTo>
                      <a:lnTo>
                        <a:pt x="203" y="238"/>
                      </a:lnTo>
                      <a:lnTo>
                        <a:pt x="212" y="168"/>
                      </a:lnTo>
                      <a:lnTo>
                        <a:pt x="239" y="88"/>
                      </a:lnTo>
                      <a:lnTo>
                        <a:pt x="300" y="71"/>
                      </a:lnTo>
                      <a:lnTo>
                        <a:pt x="362" y="44"/>
                      </a:lnTo>
                      <a:lnTo>
                        <a:pt x="415" y="80"/>
                      </a:lnTo>
                      <a:lnTo>
                        <a:pt x="477" y="62"/>
                      </a:lnTo>
                      <a:lnTo>
                        <a:pt x="521" y="18"/>
                      </a:lnTo>
                      <a:lnTo>
                        <a:pt x="556" y="0"/>
                      </a:lnTo>
                      <a:lnTo>
                        <a:pt x="592" y="53"/>
                      </a:lnTo>
                      <a:lnTo>
                        <a:pt x="627" y="150"/>
                      </a:lnTo>
                      <a:lnTo>
                        <a:pt x="583" y="203"/>
                      </a:lnTo>
                      <a:lnTo>
                        <a:pt x="627" y="274"/>
                      </a:lnTo>
                      <a:lnTo>
                        <a:pt x="671" y="327"/>
                      </a:lnTo>
                      <a:lnTo>
                        <a:pt x="689" y="371"/>
                      </a:lnTo>
                      <a:lnTo>
                        <a:pt x="751" y="371"/>
                      </a:lnTo>
                      <a:lnTo>
                        <a:pt x="848" y="397"/>
                      </a:lnTo>
                      <a:lnTo>
                        <a:pt x="865" y="450"/>
                      </a:lnTo>
                      <a:lnTo>
                        <a:pt x="936" y="486"/>
                      </a:lnTo>
                      <a:lnTo>
                        <a:pt x="1015" y="450"/>
                      </a:lnTo>
                      <a:lnTo>
                        <a:pt x="1086" y="388"/>
                      </a:lnTo>
                      <a:lnTo>
                        <a:pt x="1104" y="327"/>
                      </a:lnTo>
                      <a:lnTo>
                        <a:pt x="1156" y="309"/>
                      </a:lnTo>
                      <a:lnTo>
                        <a:pt x="1192" y="265"/>
                      </a:lnTo>
                      <a:lnTo>
                        <a:pt x="1227" y="327"/>
                      </a:lnTo>
                      <a:lnTo>
                        <a:pt x="1289" y="371"/>
                      </a:lnTo>
                      <a:lnTo>
                        <a:pt x="1412" y="388"/>
                      </a:lnTo>
                      <a:lnTo>
                        <a:pt x="1439" y="450"/>
                      </a:lnTo>
                      <a:lnTo>
                        <a:pt x="1439" y="521"/>
                      </a:lnTo>
                      <a:lnTo>
                        <a:pt x="1483" y="565"/>
                      </a:lnTo>
                      <a:lnTo>
                        <a:pt x="1554" y="600"/>
                      </a:lnTo>
                      <a:lnTo>
                        <a:pt x="1562" y="680"/>
                      </a:lnTo>
                      <a:lnTo>
                        <a:pt x="1607" y="768"/>
                      </a:lnTo>
                      <a:lnTo>
                        <a:pt x="1624" y="830"/>
                      </a:lnTo>
                      <a:lnTo>
                        <a:pt x="1589" y="883"/>
                      </a:lnTo>
                      <a:lnTo>
                        <a:pt x="1545" y="962"/>
                      </a:lnTo>
                      <a:lnTo>
                        <a:pt x="1598" y="997"/>
                      </a:lnTo>
                      <a:lnTo>
                        <a:pt x="1695" y="989"/>
                      </a:lnTo>
                      <a:lnTo>
                        <a:pt x="1739" y="1041"/>
                      </a:lnTo>
                      <a:lnTo>
                        <a:pt x="1739" y="1112"/>
                      </a:lnTo>
                      <a:lnTo>
                        <a:pt x="1809" y="1121"/>
                      </a:lnTo>
                      <a:lnTo>
                        <a:pt x="1836" y="1174"/>
                      </a:lnTo>
                      <a:lnTo>
                        <a:pt x="1907" y="1165"/>
                      </a:lnTo>
                      <a:lnTo>
                        <a:pt x="1960" y="1236"/>
                      </a:lnTo>
                      <a:lnTo>
                        <a:pt x="2074" y="1244"/>
                      </a:lnTo>
                      <a:lnTo>
                        <a:pt x="2127" y="1174"/>
                      </a:lnTo>
                      <a:lnTo>
                        <a:pt x="2074" y="1765"/>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29" name="Freeform 5">
                  <a:extLst>
                    <a:ext uri="{FF2B5EF4-FFF2-40B4-BE49-F238E27FC236}">
                      <a16:creationId xmlns:a16="http://schemas.microsoft.com/office/drawing/2014/main" id="{2C9B7EFA-8FC0-4F5D-BD49-53143064D0C4}"/>
                    </a:ext>
                  </a:extLst>
                </p:cNvPr>
                <p:cNvSpPr>
                  <a:spLocks noChangeArrowheads="1"/>
                </p:cNvSpPr>
                <p:nvPr/>
              </p:nvSpPr>
              <p:spPr bwMode="auto">
                <a:xfrm>
                  <a:off x="5405132" y="2641936"/>
                  <a:ext cx="1271763" cy="428386"/>
                </a:xfrm>
                <a:custGeom>
                  <a:avLst/>
                  <a:gdLst>
                    <a:gd name="T0" fmla="*/ 17 w 3531"/>
                    <a:gd name="T1" fmla="*/ 944 h 1192"/>
                    <a:gd name="T2" fmla="*/ 194 w 3531"/>
                    <a:gd name="T3" fmla="*/ 803 h 1192"/>
                    <a:gd name="T4" fmla="*/ 326 w 3531"/>
                    <a:gd name="T5" fmla="*/ 662 h 1192"/>
                    <a:gd name="T6" fmla="*/ 520 w 3531"/>
                    <a:gd name="T7" fmla="*/ 115 h 1192"/>
                    <a:gd name="T8" fmla="*/ 679 w 3531"/>
                    <a:gd name="T9" fmla="*/ 80 h 1192"/>
                    <a:gd name="T10" fmla="*/ 821 w 3531"/>
                    <a:gd name="T11" fmla="*/ 106 h 1192"/>
                    <a:gd name="T12" fmla="*/ 962 w 3531"/>
                    <a:gd name="T13" fmla="*/ 115 h 1192"/>
                    <a:gd name="T14" fmla="*/ 1165 w 3531"/>
                    <a:gd name="T15" fmla="*/ 106 h 1192"/>
                    <a:gd name="T16" fmla="*/ 1306 w 3531"/>
                    <a:gd name="T17" fmla="*/ 97 h 1192"/>
                    <a:gd name="T18" fmla="*/ 1474 w 3531"/>
                    <a:gd name="T19" fmla="*/ 97 h 1192"/>
                    <a:gd name="T20" fmla="*/ 1615 w 3531"/>
                    <a:gd name="T21" fmla="*/ 150 h 1192"/>
                    <a:gd name="T22" fmla="*/ 1738 w 3531"/>
                    <a:gd name="T23" fmla="*/ 97 h 1192"/>
                    <a:gd name="T24" fmla="*/ 1853 w 3531"/>
                    <a:gd name="T25" fmla="*/ 44 h 1192"/>
                    <a:gd name="T26" fmla="*/ 1994 w 3531"/>
                    <a:gd name="T27" fmla="*/ 71 h 1192"/>
                    <a:gd name="T28" fmla="*/ 2082 w 3531"/>
                    <a:gd name="T29" fmla="*/ 44 h 1192"/>
                    <a:gd name="T30" fmla="*/ 2215 w 3531"/>
                    <a:gd name="T31" fmla="*/ 80 h 1192"/>
                    <a:gd name="T32" fmla="*/ 2374 w 3531"/>
                    <a:gd name="T33" fmla="*/ 115 h 1192"/>
                    <a:gd name="T34" fmla="*/ 2515 w 3531"/>
                    <a:gd name="T35" fmla="*/ 159 h 1192"/>
                    <a:gd name="T36" fmla="*/ 2691 w 3531"/>
                    <a:gd name="T37" fmla="*/ 124 h 1192"/>
                    <a:gd name="T38" fmla="*/ 3494 w 3531"/>
                    <a:gd name="T39" fmla="*/ 1112 h 1192"/>
                    <a:gd name="T40" fmla="*/ 3389 w 3531"/>
                    <a:gd name="T41" fmla="*/ 1156 h 1192"/>
                    <a:gd name="T42" fmla="*/ 3177 w 3531"/>
                    <a:gd name="T43" fmla="*/ 1156 h 1192"/>
                    <a:gd name="T44" fmla="*/ 3009 w 3531"/>
                    <a:gd name="T45" fmla="*/ 1121 h 1192"/>
                    <a:gd name="T46" fmla="*/ 2912 w 3531"/>
                    <a:gd name="T47" fmla="*/ 1041 h 1192"/>
                    <a:gd name="T48" fmla="*/ 2806 w 3531"/>
                    <a:gd name="T49" fmla="*/ 988 h 1192"/>
                    <a:gd name="T50" fmla="*/ 2638 w 3531"/>
                    <a:gd name="T51" fmla="*/ 891 h 1192"/>
                    <a:gd name="T52" fmla="*/ 2418 w 3531"/>
                    <a:gd name="T53" fmla="*/ 856 h 1192"/>
                    <a:gd name="T54" fmla="*/ 2232 w 3531"/>
                    <a:gd name="T55" fmla="*/ 971 h 1192"/>
                    <a:gd name="T56" fmla="*/ 2065 w 3531"/>
                    <a:gd name="T57" fmla="*/ 980 h 1192"/>
                    <a:gd name="T58" fmla="*/ 1809 w 3531"/>
                    <a:gd name="T59" fmla="*/ 971 h 1192"/>
                    <a:gd name="T60" fmla="*/ 1615 w 3531"/>
                    <a:gd name="T61" fmla="*/ 935 h 1192"/>
                    <a:gd name="T62" fmla="*/ 1429 w 3531"/>
                    <a:gd name="T63" fmla="*/ 909 h 1192"/>
                    <a:gd name="T64" fmla="*/ 1262 w 3531"/>
                    <a:gd name="T65" fmla="*/ 988 h 1192"/>
                    <a:gd name="T66" fmla="*/ 1112 w 3531"/>
                    <a:gd name="T67" fmla="*/ 1024 h 1192"/>
                    <a:gd name="T68" fmla="*/ 935 w 3531"/>
                    <a:gd name="T69" fmla="*/ 997 h 1192"/>
                    <a:gd name="T70" fmla="*/ 759 w 3531"/>
                    <a:gd name="T71" fmla="*/ 1032 h 1192"/>
                    <a:gd name="T72" fmla="*/ 653 w 3531"/>
                    <a:gd name="T73" fmla="*/ 1077 h 1192"/>
                    <a:gd name="T74" fmla="*/ 468 w 3531"/>
                    <a:gd name="T75" fmla="*/ 1103 h 1192"/>
                    <a:gd name="T76" fmla="*/ 300 w 3531"/>
                    <a:gd name="T77" fmla="*/ 1191 h 1192"/>
                    <a:gd name="T78" fmla="*/ 203 w 3531"/>
                    <a:gd name="T79" fmla="*/ 1156 h 1192"/>
                    <a:gd name="T80" fmla="*/ 150 w 3531"/>
                    <a:gd name="T81" fmla="*/ 1041 h 1192"/>
                    <a:gd name="T82" fmla="*/ 0 w 3531"/>
                    <a:gd name="T83" fmla="*/ 1032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31" h="1192">
                      <a:moveTo>
                        <a:pt x="0" y="1032"/>
                      </a:moveTo>
                      <a:lnTo>
                        <a:pt x="17" y="944"/>
                      </a:lnTo>
                      <a:lnTo>
                        <a:pt x="88" y="874"/>
                      </a:lnTo>
                      <a:lnTo>
                        <a:pt x="194" y="803"/>
                      </a:lnTo>
                      <a:lnTo>
                        <a:pt x="282" y="741"/>
                      </a:lnTo>
                      <a:lnTo>
                        <a:pt x="326" y="662"/>
                      </a:lnTo>
                      <a:lnTo>
                        <a:pt x="318" y="574"/>
                      </a:lnTo>
                      <a:lnTo>
                        <a:pt x="520" y="115"/>
                      </a:lnTo>
                      <a:lnTo>
                        <a:pt x="635" y="124"/>
                      </a:lnTo>
                      <a:lnTo>
                        <a:pt x="679" y="80"/>
                      </a:lnTo>
                      <a:lnTo>
                        <a:pt x="750" y="53"/>
                      </a:lnTo>
                      <a:lnTo>
                        <a:pt x="821" y="106"/>
                      </a:lnTo>
                      <a:lnTo>
                        <a:pt x="900" y="71"/>
                      </a:lnTo>
                      <a:lnTo>
                        <a:pt x="962" y="115"/>
                      </a:lnTo>
                      <a:lnTo>
                        <a:pt x="1068" y="71"/>
                      </a:lnTo>
                      <a:lnTo>
                        <a:pt x="1165" y="106"/>
                      </a:lnTo>
                      <a:lnTo>
                        <a:pt x="1235" y="124"/>
                      </a:lnTo>
                      <a:lnTo>
                        <a:pt x="1306" y="97"/>
                      </a:lnTo>
                      <a:lnTo>
                        <a:pt x="1368" y="115"/>
                      </a:lnTo>
                      <a:lnTo>
                        <a:pt x="1474" y="97"/>
                      </a:lnTo>
                      <a:lnTo>
                        <a:pt x="1535" y="132"/>
                      </a:lnTo>
                      <a:lnTo>
                        <a:pt x="1615" y="150"/>
                      </a:lnTo>
                      <a:lnTo>
                        <a:pt x="1677" y="115"/>
                      </a:lnTo>
                      <a:lnTo>
                        <a:pt x="1738" y="97"/>
                      </a:lnTo>
                      <a:lnTo>
                        <a:pt x="1791" y="71"/>
                      </a:lnTo>
                      <a:lnTo>
                        <a:pt x="1853" y="44"/>
                      </a:lnTo>
                      <a:lnTo>
                        <a:pt x="1941" y="27"/>
                      </a:lnTo>
                      <a:lnTo>
                        <a:pt x="1994" y="71"/>
                      </a:lnTo>
                      <a:lnTo>
                        <a:pt x="2012" y="0"/>
                      </a:lnTo>
                      <a:lnTo>
                        <a:pt x="2082" y="44"/>
                      </a:lnTo>
                      <a:lnTo>
                        <a:pt x="2162" y="27"/>
                      </a:lnTo>
                      <a:lnTo>
                        <a:pt x="2215" y="80"/>
                      </a:lnTo>
                      <a:lnTo>
                        <a:pt x="2277" y="97"/>
                      </a:lnTo>
                      <a:lnTo>
                        <a:pt x="2374" y="115"/>
                      </a:lnTo>
                      <a:lnTo>
                        <a:pt x="2444" y="168"/>
                      </a:lnTo>
                      <a:lnTo>
                        <a:pt x="2515" y="159"/>
                      </a:lnTo>
                      <a:lnTo>
                        <a:pt x="2568" y="124"/>
                      </a:lnTo>
                      <a:lnTo>
                        <a:pt x="2691" y="124"/>
                      </a:lnTo>
                      <a:lnTo>
                        <a:pt x="3530" y="1032"/>
                      </a:lnTo>
                      <a:lnTo>
                        <a:pt x="3494" y="1112"/>
                      </a:lnTo>
                      <a:lnTo>
                        <a:pt x="3424" y="1112"/>
                      </a:lnTo>
                      <a:lnTo>
                        <a:pt x="3389" y="1156"/>
                      </a:lnTo>
                      <a:lnTo>
                        <a:pt x="3274" y="1147"/>
                      </a:lnTo>
                      <a:lnTo>
                        <a:pt x="3177" y="1156"/>
                      </a:lnTo>
                      <a:lnTo>
                        <a:pt x="3106" y="1121"/>
                      </a:lnTo>
                      <a:lnTo>
                        <a:pt x="3009" y="1121"/>
                      </a:lnTo>
                      <a:lnTo>
                        <a:pt x="2983" y="1077"/>
                      </a:lnTo>
                      <a:lnTo>
                        <a:pt x="2912" y="1041"/>
                      </a:lnTo>
                      <a:lnTo>
                        <a:pt x="2841" y="1041"/>
                      </a:lnTo>
                      <a:lnTo>
                        <a:pt x="2806" y="988"/>
                      </a:lnTo>
                      <a:lnTo>
                        <a:pt x="2753" y="935"/>
                      </a:lnTo>
                      <a:lnTo>
                        <a:pt x="2638" y="891"/>
                      </a:lnTo>
                      <a:lnTo>
                        <a:pt x="2550" y="900"/>
                      </a:lnTo>
                      <a:lnTo>
                        <a:pt x="2418" y="856"/>
                      </a:lnTo>
                      <a:lnTo>
                        <a:pt x="2330" y="900"/>
                      </a:lnTo>
                      <a:lnTo>
                        <a:pt x="2232" y="971"/>
                      </a:lnTo>
                      <a:lnTo>
                        <a:pt x="2144" y="944"/>
                      </a:lnTo>
                      <a:lnTo>
                        <a:pt x="2065" y="980"/>
                      </a:lnTo>
                      <a:lnTo>
                        <a:pt x="1941" y="953"/>
                      </a:lnTo>
                      <a:lnTo>
                        <a:pt x="1809" y="971"/>
                      </a:lnTo>
                      <a:lnTo>
                        <a:pt x="1712" y="953"/>
                      </a:lnTo>
                      <a:lnTo>
                        <a:pt x="1615" y="935"/>
                      </a:lnTo>
                      <a:lnTo>
                        <a:pt x="1535" y="971"/>
                      </a:lnTo>
                      <a:lnTo>
                        <a:pt x="1429" y="909"/>
                      </a:lnTo>
                      <a:lnTo>
                        <a:pt x="1350" y="953"/>
                      </a:lnTo>
                      <a:lnTo>
                        <a:pt x="1262" y="988"/>
                      </a:lnTo>
                      <a:lnTo>
                        <a:pt x="1174" y="980"/>
                      </a:lnTo>
                      <a:lnTo>
                        <a:pt x="1112" y="1024"/>
                      </a:lnTo>
                      <a:lnTo>
                        <a:pt x="997" y="1024"/>
                      </a:lnTo>
                      <a:lnTo>
                        <a:pt x="935" y="997"/>
                      </a:lnTo>
                      <a:lnTo>
                        <a:pt x="829" y="997"/>
                      </a:lnTo>
                      <a:lnTo>
                        <a:pt x="759" y="1032"/>
                      </a:lnTo>
                      <a:lnTo>
                        <a:pt x="679" y="1032"/>
                      </a:lnTo>
                      <a:lnTo>
                        <a:pt x="653" y="1077"/>
                      </a:lnTo>
                      <a:lnTo>
                        <a:pt x="538" y="1077"/>
                      </a:lnTo>
                      <a:lnTo>
                        <a:pt x="468" y="1103"/>
                      </a:lnTo>
                      <a:lnTo>
                        <a:pt x="379" y="1147"/>
                      </a:lnTo>
                      <a:lnTo>
                        <a:pt x="300" y="1191"/>
                      </a:lnTo>
                      <a:lnTo>
                        <a:pt x="256" y="1147"/>
                      </a:lnTo>
                      <a:lnTo>
                        <a:pt x="203" y="1156"/>
                      </a:lnTo>
                      <a:lnTo>
                        <a:pt x="167" y="1103"/>
                      </a:lnTo>
                      <a:lnTo>
                        <a:pt x="150" y="1041"/>
                      </a:lnTo>
                      <a:lnTo>
                        <a:pt x="88" y="1024"/>
                      </a:lnTo>
                      <a:lnTo>
                        <a:pt x="0" y="1032"/>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0" name="Freeform 6">
                  <a:extLst>
                    <a:ext uri="{FF2B5EF4-FFF2-40B4-BE49-F238E27FC236}">
                      <a16:creationId xmlns:a16="http://schemas.microsoft.com/office/drawing/2014/main" id="{BC2B49CA-776E-450E-B765-46DA04EE70BE}"/>
                    </a:ext>
                  </a:extLst>
                </p:cNvPr>
                <p:cNvSpPr>
                  <a:spLocks noChangeArrowheads="1"/>
                </p:cNvSpPr>
                <p:nvPr/>
              </p:nvSpPr>
              <p:spPr bwMode="auto">
                <a:xfrm>
                  <a:off x="6126210" y="3787870"/>
                  <a:ext cx="1760713" cy="1135224"/>
                </a:xfrm>
                <a:custGeom>
                  <a:avLst/>
                  <a:gdLst>
                    <a:gd name="T0" fmla="*/ 3777 w 4890"/>
                    <a:gd name="T1" fmla="*/ 177 h 3152"/>
                    <a:gd name="T2" fmla="*/ 3918 w 4890"/>
                    <a:gd name="T3" fmla="*/ 265 h 3152"/>
                    <a:gd name="T4" fmla="*/ 3989 w 4890"/>
                    <a:gd name="T5" fmla="*/ 495 h 3152"/>
                    <a:gd name="T6" fmla="*/ 4139 w 4890"/>
                    <a:gd name="T7" fmla="*/ 636 h 3152"/>
                    <a:gd name="T8" fmla="*/ 3980 w 4890"/>
                    <a:gd name="T9" fmla="*/ 803 h 3152"/>
                    <a:gd name="T10" fmla="*/ 3601 w 4890"/>
                    <a:gd name="T11" fmla="*/ 1289 h 3152"/>
                    <a:gd name="T12" fmla="*/ 3821 w 4890"/>
                    <a:gd name="T13" fmla="*/ 1324 h 3152"/>
                    <a:gd name="T14" fmla="*/ 3962 w 4890"/>
                    <a:gd name="T15" fmla="*/ 1448 h 3152"/>
                    <a:gd name="T16" fmla="*/ 4112 w 4890"/>
                    <a:gd name="T17" fmla="*/ 1598 h 3152"/>
                    <a:gd name="T18" fmla="*/ 4315 w 4890"/>
                    <a:gd name="T19" fmla="*/ 1748 h 3152"/>
                    <a:gd name="T20" fmla="*/ 4386 w 4890"/>
                    <a:gd name="T21" fmla="*/ 1977 h 3152"/>
                    <a:gd name="T22" fmla="*/ 4518 w 4890"/>
                    <a:gd name="T23" fmla="*/ 2109 h 3152"/>
                    <a:gd name="T24" fmla="*/ 4571 w 4890"/>
                    <a:gd name="T25" fmla="*/ 2356 h 3152"/>
                    <a:gd name="T26" fmla="*/ 4695 w 4890"/>
                    <a:gd name="T27" fmla="*/ 2533 h 3152"/>
                    <a:gd name="T28" fmla="*/ 4748 w 4890"/>
                    <a:gd name="T29" fmla="*/ 2727 h 3152"/>
                    <a:gd name="T30" fmla="*/ 4889 w 4890"/>
                    <a:gd name="T31" fmla="*/ 2956 h 3152"/>
                    <a:gd name="T32" fmla="*/ 4704 w 4890"/>
                    <a:gd name="T33" fmla="*/ 3151 h 3152"/>
                    <a:gd name="T34" fmla="*/ 4598 w 4890"/>
                    <a:gd name="T35" fmla="*/ 2903 h 3152"/>
                    <a:gd name="T36" fmla="*/ 4430 w 4890"/>
                    <a:gd name="T37" fmla="*/ 2480 h 3152"/>
                    <a:gd name="T38" fmla="*/ 4174 w 4890"/>
                    <a:gd name="T39" fmla="*/ 2109 h 3152"/>
                    <a:gd name="T40" fmla="*/ 3795 w 4890"/>
                    <a:gd name="T41" fmla="*/ 2242 h 3152"/>
                    <a:gd name="T42" fmla="*/ 3539 w 4890"/>
                    <a:gd name="T43" fmla="*/ 2551 h 3152"/>
                    <a:gd name="T44" fmla="*/ 3389 w 4890"/>
                    <a:gd name="T45" fmla="*/ 2471 h 3152"/>
                    <a:gd name="T46" fmla="*/ 3177 w 4890"/>
                    <a:gd name="T47" fmla="*/ 2445 h 3152"/>
                    <a:gd name="T48" fmla="*/ 3274 w 4890"/>
                    <a:gd name="T49" fmla="*/ 2630 h 3152"/>
                    <a:gd name="T50" fmla="*/ 1536 w 4890"/>
                    <a:gd name="T51" fmla="*/ 2639 h 3152"/>
                    <a:gd name="T52" fmla="*/ 1288 w 4890"/>
                    <a:gd name="T53" fmla="*/ 2727 h 3152"/>
                    <a:gd name="T54" fmla="*/ 1041 w 4890"/>
                    <a:gd name="T55" fmla="*/ 2683 h 3152"/>
                    <a:gd name="T56" fmla="*/ 821 w 4890"/>
                    <a:gd name="T57" fmla="*/ 2533 h 3152"/>
                    <a:gd name="T58" fmla="*/ 874 w 4890"/>
                    <a:gd name="T59" fmla="*/ 2321 h 3152"/>
                    <a:gd name="T60" fmla="*/ 997 w 4890"/>
                    <a:gd name="T61" fmla="*/ 2109 h 3152"/>
                    <a:gd name="T62" fmla="*/ 803 w 4890"/>
                    <a:gd name="T63" fmla="*/ 2153 h 3152"/>
                    <a:gd name="T64" fmla="*/ 459 w 4890"/>
                    <a:gd name="T65" fmla="*/ 2198 h 3152"/>
                    <a:gd name="T66" fmla="*/ 256 w 4890"/>
                    <a:gd name="T67" fmla="*/ 2021 h 3152"/>
                    <a:gd name="T68" fmla="*/ 53 w 4890"/>
                    <a:gd name="T69" fmla="*/ 1871 h 3152"/>
                    <a:gd name="T70" fmla="*/ 538 w 4890"/>
                    <a:gd name="T71" fmla="*/ 1509 h 3152"/>
                    <a:gd name="T72" fmla="*/ 662 w 4890"/>
                    <a:gd name="T73" fmla="*/ 1306 h 3152"/>
                    <a:gd name="T74" fmla="*/ 759 w 4890"/>
                    <a:gd name="T75" fmla="*/ 1112 h 3152"/>
                    <a:gd name="T76" fmla="*/ 785 w 4890"/>
                    <a:gd name="T77" fmla="*/ 971 h 3152"/>
                    <a:gd name="T78" fmla="*/ 1006 w 4890"/>
                    <a:gd name="T79" fmla="*/ 918 h 3152"/>
                    <a:gd name="T80" fmla="*/ 1138 w 4890"/>
                    <a:gd name="T81" fmla="*/ 812 h 3152"/>
                    <a:gd name="T82" fmla="*/ 1288 w 4890"/>
                    <a:gd name="T83" fmla="*/ 706 h 3152"/>
                    <a:gd name="T84" fmla="*/ 1456 w 4890"/>
                    <a:gd name="T85" fmla="*/ 627 h 3152"/>
                    <a:gd name="T86" fmla="*/ 1606 w 4890"/>
                    <a:gd name="T87" fmla="*/ 521 h 3152"/>
                    <a:gd name="T88" fmla="*/ 1871 w 4890"/>
                    <a:gd name="T89" fmla="*/ 565 h 3152"/>
                    <a:gd name="T90" fmla="*/ 2074 w 4890"/>
                    <a:gd name="T91" fmla="*/ 583 h 3152"/>
                    <a:gd name="T92" fmla="*/ 2321 w 4890"/>
                    <a:gd name="T93" fmla="*/ 477 h 3152"/>
                    <a:gd name="T94" fmla="*/ 2559 w 4890"/>
                    <a:gd name="T95" fmla="*/ 406 h 3152"/>
                    <a:gd name="T96" fmla="*/ 2912 w 4890"/>
                    <a:gd name="T97" fmla="*/ 292 h 3152"/>
                    <a:gd name="T98" fmla="*/ 3053 w 4890"/>
                    <a:gd name="T99" fmla="*/ 177 h 3152"/>
                    <a:gd name="T100" fmla="*/ 3301 w 4890"/>
                    <a:gd name="T101" fmla="*/ 177 h 3152"/>
                    <a:gd name="T102" fmla="*/ 3618 w 4890"/>
                    <a:gd name="T103" fmla="*/ 106 h 3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90" h="3152">
                      <a:moveTo>
                        <a:pt x="3698" y="0"/>
                      </a:moveTo>
                      <a:lnTo>
                        <a:pt x="3733" y="62"/>
                      </a:lnTo>
                      <a:lnTo>
                        <a:pt x="3733" y="124"/>
                      </a:lnTo>
                      <a:lnTo>
                        <a:pt x="3777" y="177"/>
                      </a:lnTo>
                      <a:lnTo>
                        <a:pt x="3830" y="212"/>
                      </a:lnTo>
                      <a:lnTo>
                        <a:pt x="3909" y="168"/>
                      </a:lnTo>
                      <a:lnTo>
                        <a:pt x="3954" y="239"/>
                      </a:lnTo>
                      <a:lnTo>
                        <a:pt x="3918" y="265"/>
                      </a:lnTo>
                      <a:lnTo>
                        <a:pt x="3927" y="345"/>
                      </a:lnTo>
                      <a:lnTo>
                        <a:pt x="3945" y="389"/>
                      </a:lnTo>
                      <a:lnTo>
                        <a:pt x="3989" y="406"/>
                      </a:lnTo>
                      <a:lnTo>
                        <a:pt x="3989" y="495"/>
                      </a:lnTo>
                      <a:lnTo>
                        <a:pt x="4042" y="521"/>
                      </a:lnTo>
                      <a:lnTo>
                        <a:pt x="4059" y="556"/>
                      </a:lnTo>
                      <a:lnTo>
                        <a:pt x="4130" y="583"/>
                      </a:lnTo>
                      <a:lnTo>
                        <a:pt x="4139" y="636"/>
                      </a:lnTo>
                      <a:lnTo>
                        <a:pt x="4112" y="689"/>
                      </a:lnTo>
                      <a:lnTo>
                        <a:pt x="4059" y="706"/>
                      </a:lnTo>
                      <a:lnTo>
                        <a:pt x="4042" y="768"/>
                      </a:lnTo>
                      <a:lnTo>
                        <a:pt x="3980" y="803"/>
                      </a:lnTo>
                      <a:lnTo>
                        <a:pt x="3909" y="821"/>
                      </a:lnTo>
                      <a:lnTo>
                        <a:pt x="3477" y="1271"/>
                      </a:lnTo>
                      <a:lnTo>
                        <a:pt x="3539" y="1306"/>
                      </a:lnTo>
                      <a:lnTo>
                        <a:pt x="3601" y="1289"/>
                      </a:lnTo>
                      <a:lnTo>
                        <a:pt x="3654" y="1333"/>
                      </a:lnTo>
                      <a:lnTo>
                        <a:pt x="3742" y="1289"/>
                      </a:lnTo>
                      <a:lnTo>
                        <a:pt x="3768" y="1324"/>
                      </a:lnTo>
                      <a:lnTo>
                        <a:pt x="3821" y="1324"/>
                      </a:lnTo>
                      <a:lnTo>
                        <a:pt x="3856" y="1368"/>
                      </a:lnTo>
                      <a:lnTo>
                        <a:pt x="3856" y="1456"/>
                      </a:lnTo>
                      <a:lnTo>
                        <a:pt x="3901" y="1492"/>
                      </a:lnTo>
                      <a:lnTo>
                        <a:pt x="3962" y="1448"/>
                      </a:lnTo>
                      <a:lnTo>
                        <a:pt x="3971" y="1501"/>
                      </a:lnTo>
                      <a:lnTo>
                        <a:pt x="4024" y="1536"/>
                      </a:lnTo>
                      <a:lnTo>
                        <a:pt x="4077" y="1536"/>
                      </a:lnTo>
                      <a:lnTo>
                        <a:pt x="4112" y="1598"/>
                      </a:lnTo>
                      <a:lnTo>
                        <a:pt x="4174" y="1642"/>
                      </a:lnTo>
                      <a:lnTo>
                        <a:pt x="4245" y="1677"/>
                      </a:lnTo>
                      <a:lnTo>
                        <a:pt x="4254" y="1721"/>
                      </a:lnTo>
                      <a:lnTo>
                        <a:pt x="4315" y="1748"/>
                      </a:lnTo>
                      <a:lnTo>
                        <a:pt x="4360" y="1818"/>
                      </a:lnTo>
                      <a:lnTo>
                        <a:pt x="4342" y="1871"/>
                      </a:lnTo>
                      <a:lnTo>
                        <a:pt x="4377" y="1924"/>
                      </a:lnTo>
                      <a:lnTo>
                        <a:pt x="4386" y="1977"/>
                      </a:lnTo>
                      <a:lnTo>
                        <a:pt x="4404" y="2048"/>
                      </a:lnTo>
                      <a:lnTo>
                        <a:pt x="4483" y="2003"/>
                      </a:lnTo>
                      <a:lnTo>
                        <a:pt x="4483" y="2065"/>
                      </a:lnTo>
                      <a:lnTo>
                        <a:pt x="4518" y="2109"/>
                      </a:lnTo>
                      <a:lnTo>
                        <a:pt x="4501" y="2180"/>
                      </a:lnTo>
                      <a:lnTo>
                        <a:pt x="4474" y="2233"/>
                      </a:lnTo>
                      <a:lnTo>
                        <a:pt x="4545" y="2312"/>
                      </a:lnTo>
                      <a:lnTo>
                        <a:pt x="4571" y="2356"/>
                      </a:lnTo>
                      <a:lnTo>
                        <a:pt x="4615" y="2383"/>
                      </a:lnTo>
                      <a:lnTo>
                        <a:pt x="4615" y="2436"/>
                      </a:lnTo>
                      <a:lnTo>
                        <a:pt x="4615" y="2498"/>
                      </a:lnTo>
                      <a:lnTo>
                        <a:pt x="4695" y="2533"/>
                      </a:lnTo>
                      <a:lnTo>
                        <a:pt x="4695" y="2577"/>
                      </a:lnTo>
                      <a:lnTo>
                        <a:pt x="4730" y="2603"/>
                      </a:lnTo>
                      <a:lnTo>
                        <a:pt x="4713" y="2665"/>
                      </a:lnTo>
                      <a:lnTo>
                        <a:pt x="4748" y="2727"/>
                      </a:lnTo>
                      <a:lnTo>
                        <a:pt x="4801" y="2780"/>
                      </a:lnTo>
                      <a:lnTo>
                        <a:pt x="4783" y="2886"/>
                      </a:lnTo>
                      <a:lnTo>
                        <a:pt x="4845" y="2912"/>
                      </a:lnTo>
                      <a:lnTo>
                        <a:pt x="4889" y="2956"/>
                      </a:lnTo>
                      <a:lnTo>
                        <a:pt x="4845" y="3027"/>
                      </a:lnTo>
                      <a:lnTo>
                        <a:pt x="4889" y="3133"/>
                      </a:lnTo>
                      <a:lnTo>
                        <a:pt x="4792" y="3124"/>
                      </a:lnTo>
                      <a:lnTo>
                        <a:pt x="4704" y="3151"/>
                      </a:lnTo>
                      <a:lnTo>
                        <a:pt x="4598" y="3142"/>
                      </a:lnTo>
                      <a:lnTo>
                        <a:pt x="4589" y="3080"/>
                      </a:lnTo>
                      <a:lnTo>
                        <a:pt x="4571" y="3001"/>
                      </a:lnTo>
                      <a:lnTo>
                        <a:pt x="4598" y="2903"/>
                      </a:lnTo>
                      <a:lnTo>
                        <a:pt x="4562" y="2780"/>
                      </a:lnTo>
                      <a:lnTo>
                        <a:pt x="4483" y="2692"/>
                      </a:lnTo>
                      <a:lnTo>
                        <a:pt x="4474" y="2595"/>
                      </a:lnTo>
                      <a:lnTo>
                        <a:pt x="4430" y="2480"/>
                      </a:lnTo>
                      <a:lnTo>
                        <a:pt x="4324" y="2418"/>
                      </a:lnTo>
                      <a:lnTo>
                        <a:pt x="4271" y="2330"/>
                      </a:lnTo>
                      <a:lnTo>
                        <a:pt x="4227" y="2198"/>
                      </a:lnTo>
                      <a:lnTo>
                        <a:pt x="4174" y="2109"/>
                      </a:lnTo>
                      <a:lnTo>
                        <a:pt x="4086" y="2065"/>
                      </a:lnTo>
                      <a:lnTo>
                        <a:pt x="3980" y="2083"/>
                      </a:lnTo>
                      <a:lnTo>
                        <a:pt x="3892" y="2171"/>
                      </a:lnTo>
                      <a:lnTo>
                        <a:pt x="3795" y="2242"/>
                      </a:lnTo>
                      <a:lnTo>
                        <a:pt x="3671" y="2401"/>
                      </a:lnTo>
                      <a:lnTo>
                        <a:pt x="3592" y="2418"/>
                      </a:lnTo>
                      <a:lnTo>
                        <a:pt x="3521" y="2471"/>
                      </a:lnTo>
                      <a:lnTo>
                        <a:pt x="3539" y="2551"/>
                      </a:lnTo>
                      <a:lnTo>
                        <a:pt x="3574" y="2595"/>
                      </a:lnTo>
                      <a:lnTo>
                        <a:pt x="3495" y="2577"/>
                      </a:lnTo>
                      <a:lnTo>
                        <a:pt x="3424" y="2542"/>
                      </a:lnTo>
                      <a:lnTo>
                        <a:pt x="3389" y="2471"/>
                      </a:lnTo>
                      <a:lnTo>
                        <a:pt x="3353" y="2401"/>
                      </a:lnTo>
                      <a:lnTo>
                        <a:pt x="3292" y="2365"/>
                      </a:lnTo>
                      <a:lnTo>
                        <a:pt x="3230" y="2374"/>
                      </a:lnTo>
                      <a:lnTo>
                        <a:pt x="3177" y="2445"/>
                      </a:lnTo>
                      <a:lnTo>
                        <a:pt x="3151" y="2506"/>
                      </a:lnTo>
                      <a:lnTo>
                        <a:pt x="3195" y="2533"/>
                      </a:lnTo>
                      <a:lnTo>
                        <a:pt x="3203" y="2577"/>
                      </a:lnTo>
                      <a:lnTo>
                        <a:pt x="3274" y="2630"/>
                      </a:lnTo>
                      <a:lnTo>
                        <a:pt x="1747" y="2683"/>
                      </a:lnTo>
                      <a:lnTo>
                        <a:pt x="1659" y="2683"/>
                      </a:lnTo>
                      <a:lnTo>
                        <a:pt x="1606" y="2656"/>
                      </a:lnTo>
                      <a:lnTo>
                        <a:pt x="1536" y="2639"/>
                      </a:lnTo>
                      <a:lnTo>
                        <a:pt x="1483" y="2683"/>
                      </a:lnTo>
                      <a:lnTo>
                        <a:pt x="1403" y="2683"/>
                      </a:lnTo>
                      <a:lnTo>
                        <a:pt x="1324" y="2692"/>
                      </a:lnTo>
                      <a:lnTo>
                        <a:pt x="1288" y="2727"/>
                      </a:lnTo>
                      <a:lnTo>
                        <a:pt x="1227" y="2727"/>
                      </a:lnTo>
                      <a:lnTo>
                        <a:pt x="1183" y="2692"/>
                      </a:lnTo>
                      <a:lnTo>
                        <a:pt x="1138" y="2674"/>
                      </a:lnTo>
                      <a:lnTo>
                        <a:pt x="1041" y="2683"/>
                      </a:lnTo>
                      <a:lnTo>
                        <a:pt x="980" y="2674"/>
                      </a:lnTo>
                      <a:lnTo>
                        <a:pt x="927" y="2603"/>
                      </a:lnTo>
                      <a:lnTo>
                        <a:pt x="883" y="2559"/>
                      </a:lnTo>
                      <a:lnTo>
                        <a:pt x="821" y="2533"/>
                      </a:lnTo>
                      <a:lnTo>
                        <a:pt x="821" y="2480"/>
                      </a:lnTo>
                      <a:lnTo>
                        <a:pt x="874" y="2445"/>
                      </a:lnTo>
                      <a:lnTo>
                        <a:pt x="883" y="2392"/>
                      </a:lnTo>
                      <a:lnTo>
                        <a:pt x="874" y="2321"/>
                      </a:lnTo>
                      <a:lnTo>
                        <a:pt x="909" y="2268"/>
                      </a:lnTo>
                      <a:lnTo>
                        <a:pt x="980" y="2224"/>
                      </a:lnTo>
                      <a:lnTo>
                        <a:pt x="1015" y="2171"/>
                      </a:lnTo>
                      <a:lnTo>
                        <a:pt x="997" y="2109"/>
                      </a:lnTo>
                      <a:lnTo>
                        <a:pt x="953" y="2092"/>
                      </a:lnTo>
                      <a:lnTo>
                        <a:pt x="900" y="2136"/>
                      </a:lnTo>
                      <a:lnTo>
                        <a:pt x="847" y="2118"/>
                      </a:lnTo>
                      <a:lnTo>
                        <a:pt x="803" y="2153"/>
                      </a:lnTo>
                      <a:lnTo>
                        <a:pt x="715" y="2145"/>
                      </a:lnTo>
                      <a:lnTo>
                        <a:pt x="671" y="2189"/>
                      </a:lnTo>
                      <a:lnTo>
                        <a:pt x="521" y="2127"/>
                      </a:lnTo>
                      <a:lnTo>
                        <a:pt x="459" y="2198"/>
                      </a:lnTo>
                      <a:lnTo>
                        <a:pt x="415" y="2145"/>
                      </a:lnTo>
                      <a:lnTo>
                        <a:pt x="344" y="2118"/>
                      </a:lnTo>
                      <a:lnTo>
                        <a:pt x="282" y="2118"/>
                      </a:lnTo>
                      <a:lnTo>
                        <a:pt x="256" y="2021"/>
                      </a:lnTo>
                      <a:lnTo>
                        <a:pt x="221" y="1968"/>
                      </a:lnTo>
                      <a:lnTo>
                        <a:pt x="177" y="1915"/>
                      </a:lnTo>
                      <a:lnTo>
                        <a:pt x="124" y="1871"/>
                      </a:lnTo>
                      <a:lnTo>
                        <a:pt x="53" y="1871"/>
                      </a:lnTo>
                      <a:lnTo>
                        <a:pt x="0" y="1836"/>
                      </a:lnTo>
                      <a:lnTo>
                        <a:pt x="388" y="1562"/>
                      </a:lnTo>
                      <a:lnTo>
                        <a:pt x="450" y="1527"/>
                      </a:lnTo>
                      <a:lnTo>
                        <a:pt x="538" y="1509"/>
                      </a:lnTo>
                      <a:lnTo>
                        <a:pt x="582" y="1430"/>
                      </a:lnTo>
                      <a:lnTo>
                        <a:pt x="662" y="1412"/>
                      </a:lnTo>
                      <a:lnTo>
                        <a:pt x="671" y="1342"/>
                      </a:lnTo>
                      <a:lnTo>
                        <a:pt x="662" y="1306"/>
                      </a:lnTo>
                      <a:lnTo>
                        <a:pt x="706" y="1271"/>
                      </a:lnTo>
                      <a:lnTo>
                        <a:pt x="653" y="1218"/>
                      </a:lnTo>
                      <a:lnTo>
                        <a:pt x="706" y="1156"/>
                      </a:lnTo>
                      <a:lnTo>
                        <a:pt x="759" y="1112"/>
                      </a:lnTo>
                      <a:lnTo>
                        <a:pt x="830" y="1121"/>
                      </a:lnTo>
                      <a:lnTo>
                        <a:pt x="821" y="1068"/>
                      </a:lnTo>
                      <a:lnTo>
                        <a:pt x="838" y="1024"/>
                      </a:lnTo>
                      <a:lnTo>
                        <a:pt x="785" y="971"/>
                      </a:lnTo>
                      <a:lnTo>
                        <a:pt x="838" y="918"/>
                      </a:lnTo>
                      <a:lnTo>
                        <a:pt x="909" y="909"/>
                      </a:lnTo>
                      <a:lnTo>
                        <a:pt x="962" y="865"/>
                      </a:lnTo>
                      <a:lnTo>
                        <a:pt x="1006" y="918"/>
                      </a:lnTo>
                      <a:lnTo>
                        <a:pt x="1059" y="892"/>
                      </a:lnTo>
                      <a:lnTo>
                        <a:pt x="1041" y="830"/>
                      </a:lnTo>
                      <a:lnTo>
                        <a:pt x="1112" y="848"/>
                      </a:lnTo>
                      <a:lnTo>
                        <a:pt x="1138" y="812"/>
                      </a:lnTo>
                      <a:lnTo>
                        <a:pt x="1147" y="759"/>
                      </a:lnTo>
                      <a:lnTo>
                        <a:pt x="1200" y="759"/>
                      </a:lnTo>
                      <a:lnTo>
                        <a:pt x="1227" y="706"/>
                      </a:lnTo>
                      <a:lnTo>
                        <a:pt x="1288" y="706"/>
                      </a:lnTo>
                      <a:lnTo>
                        <a:pt x="1288" y="671"/>
                      </a:lnTo>
                      <a:lnTo>
                        <a:pt x="1386" y="689"/>
                      </a:lnTo>
                      <a:lnTo>
                        <a:pt x="1456" y="680"/>
                      </a:lnTo>
                      <a:lnTo>
                        <a:pt x="1456" y="627"/>
                      </a:lnTo>
                      <a:lnTo>
                        <a:pt x="1465" y="556"/>
                      </a:lnTo>
                      <a:lnTo>
                        <a:pt x="1500" y="539"/>
                      </a:lnTo>
                      <a:lnTo>
                        <a:pt x="1553" y="583"/>
                      </a:lnTo>
                      <a:lnTo>
                        <a:pt x="1606" y="521"/>
                      </a:lnTo>
                      <a:lnTo>
                        <a:pt x="1677" y="556"/>
                      </a:lnTo>
                      <a:lnTo>
                        <a:pt x="1747" y="556"/>
                      </a:lnTo>
                      <a:lnTo>
                        <a:pt x="1827" y="512"/>
                      </a:lnTo>
                      <a:lnTo>
                        <a:pt x="1871" y="565"/>
                      </a:lnTo>
                      <a:lnTo>
                        <a:pt x="1924" y="539"/>
                      </a:lnTo>
                      <a:lnTo>
                        <a:pt x="1950" y="583"/>
                      </a:lnTo>
                      <a:lnTo>
                        <a:pt x="2012" y="556"/>
                      </a:lnTo>
                      <a:lnTo>
                        <a:pt x="2074" y="583"/>
                      </a:lnTo>
                      <a:lnTo>
                        <a:pt x="2118" y="530"/>
                      </a:lnTo>
                      <a:lnTo>
                        <a:pt x="2189" y="530"/>
                      </a:lnTo>
                      <a:lnTo>
                        <a:pt x="2277" y="530"/>
                      </a:lnTo>
                      <a:lnTo>
                        <a:pt x="2321" y="477"/>
                      </a:lnTo>
                      <a:lnTo>
                        <a:pt x="2383" y="486"/>
                      </a:lnTo>
                      <a:lnTo>
                        <a:pt x="2409" y="424"/>
                      </a:lnTo>
                      <a:lnTo>
                        <a:pt x="2497" y="442"/>
                      </a:lnTo>
                      <a:lnTo>
                        <a:pt x="2559" y="406"/>
                      </a:lnTo>
                      <a:lnTo>
                        <a:pt x="2789" y="406"/>
                      </a:lnTo>
                      <a:lnTo>
                        <a:pt x="2771" y="345"/>
                      </a:lnTo>
                      <a:lnTo>
                        <a:pt x="2859" y="327"/>
                      </a:lnTo>
                      <a:lnTo>
                        <a:pt x="2912" y="292"/>
                      </a:lnTo>
                      <a:lnTo>
                        <a:pt x="2903" y="239"/>
                      </a:lnTo>
                      <a:lnTo>
                        <a:pt x="2992" y="239"/>
                      </a:lnTo>
                      <a:lnTo>
                        <a:pt x="3000" y="195"/>
                      </a:lnTo>
                      <a:lnTo>
                        <a:pt x="3053" y="177"/>
                      </a:lnTo>
                      <a:lnTo>
                        <a:pt x="3124" y="177"/>
                      </a:lnTo>
                      <a:lnTo>
                        <a:pt x="3177" y="150"/>
                      </a:lnTo>
                      <a:lnTo>
                        <a:pt x="3239" y="168"/>
                      </a:lnTo>
                      <a:lnTo>
                        <a:pt x="3301" y="177"/>
                      </a:lnTo>
                      <a:lnTo>
                        <a:pt x="3371" y="168"/>
                      </a:lnTo>
                      <a:lnTo>
                        <a:pt x="3459" y="177"/>
                      </a:lnTo>
                      <a:lnTo>
                        <a:pt x="3512" y="186"/>
                      </a:lnTo>
                      <a:lnTo>
                        <a:pt x="3618" y="106"/>
                      </a:lnTo>
                      <a:lnTo>
                        <a:pt x="3698" y="0"/>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1" name="Freeform 7">
                  <a:extLst>
                    <a:ext uri="{FF2B5EF4-FFF2-40B4-BE49-F238E27FC236}">
                      <a16:creationId xmlns:a16="http://schemas.microsoft.com/office/drawing/2014/main" id="{8C486C0C-94F1-4D2B-8445-A1BB696782CC}"/>
                    </a:ext>
                  </a:extLst>
                </p:cNvPr>
                <p:cNvSpPr>
                  <a:spLocks noChangeArrowheads="1"/>
                </p:cNvSpPr>
                <p:nvPr/>
              </p:nvSpPr>
              <p:spPr bwMode="auto">
                <a:xfrm>
                  <a:off x="6000267" y="2936452"/>
                  <a:ext cx="1528587" cy="1437771"/>
                </a:xfrm>
                <a:custGeom>
                  <a:avLst/>
                  <a:gdLst>
                    <a:gd name="T0" fmla="*/ 4007 w 4246"/>
                    <a:gd name="T1" fmla="*/ 2285 h 3989"/>
                    <a:gd name="T2" fmla="*/ 3998 w 4246"/>
                    <a:gd name="T3" fmla="*/ 2100 h 3989"/>
                    <a:gd name="T4" fmla="*/ 3936 w 4246"/>
                    <a:gd name="T5" fmla="*/ 1862 h 3989"/>
                    <a:gd name="T6" fmla="*/ 3874 w 4246"/>
                    <a:gd name="T7" fmla="*/ 1667 h 3989"/>
                    <a:gd name="T8" fmla="*/ 3874 w 4246"/>
                    <a:gd name="T9" fmla="*/ 1447 h 3989"/>
                    <a:gd name="T10" fmla="*/ 3927 w 4246"/>
                    <a:gd name="T11" fmla="*/ 1279 h 3989"/>
                    <a:gd name="T12" fmla="*/ 3883 w 4246"/>
                    <a:gd name="T13" fmla="*/ 1129 h 3989"/>
                    <a:gd name="T14" fmla="*/ 3839 w 4246"/>
                    <a:gd name="T15" fmla="*/ 1014 h 3989"/>
                    <a:gd name="T16" fmla="*/ 3998 w 4246"/>
                    <a:gd name="T17" fmla="*/ 864 h 3989"/>
                    <a:gd name="T18" fmla="*/ 4059 w 4246"/>
                    <a:gd name="T19" fmla="*/ 706 h 3989"/>
                    <a:gd name="T20" fmla="*/ 4042 w 4246"/>
                    <a:gd name="T21" fmla="*/ 529 h 3989"/>
                    <a:gd name="T22" fmla="*/ 4174 w 4246"/>
                    <a:gd name="T23" fmla="*/ 309 h 3989"/>
                    <a:gd name="T24" fmla="*/ 4174 w 4246"/>
                    <a:gd name="T25" fmla="*/ 176 h 3989"/>
                    <a:gd name="T26" fmla="*/ 4121 w 4246"/>
                    <a:gd name="T27" fmla="*/ 35 h 3989"/>
                    <a:gd name="T28" fmla="*/ 3918 w 4246"/>
                    <a:gd name="T29" fmla="*/ 9 h 3989"/>
                    <a:gd name="T30" fmla="*/ 3680 w 4246"/>
                    <a:gd name="T31" fmla="*/ 61 h 3989"/>
                    <a:gd name="T32" fmla="*/ 3468 w 4246"/>
                    <a:gd name="T33" fmla="*/ 61 h 3989"/>
                    <a:gd name="T34" fmla="*/ 3265 w 4246"/>
                    <a:gd name="T35" fmla="*/ 88 h 3989"/>
                    <a:gd name="T36" fmla="*/ 2992 w 4246"/>
                    <a:gd name="T37" fmla="*/ 132 h 3989"/>
                    <a:gd name="T38" fmla="*/ 2648 w 4246"/>
                    <a:gd name="T39" fmla="*/ 123 h 3989"/>
                    <a:gd name="T40" fmla="*/ 2321 w 4246"/>
                    <a:gd name="T41" fmla="*/ 114 h 3989"/>
                    <a:gd name="T42" fmla="*/ 2162 w 4246"/>
                    <a:gd name="T43" fmla="*/ 220 h 3989"/>
                    <a:gd name="T44" fmla="*/ 1986 w 4246"/>
                    <a:gd name="T45" fmla="*/ 176 h 3989"/>
                    <a:gd name="T46" fmla="*/ 1844 w 4246"/>
                    <a:gd name="T47" fmla="*/ 291 h 3989"/>
                    <a:gd name="T48" fmla="*/ 1624 w 4246"/>
                    <a:gd name="T49" fmla="*/ 326 h 3989"/>
                    <a:gd name="T50" fmla="*/ 1439 w 4246"/>
                    <a:gd name="T51" fmla="*/ 344 h 3989"/>
                    <a:gd name="T52" fmla="*/ 1297 w 4246"/>
                    <a:gd name="T53" fmla="*/ 476 h 3989"/>
                    <a:gd name="T54" fmla="*/ 1236 w 4246"/>
                    <a:gd name="T55" fmla="*/ 626 h 3989"/>
                    <a:gd name="T56" fmla="*/ 1103 w 4246"/>
                    <a:gd name="T57" fmla="*/ 767 h 3989"/>
                    <a:gd name="T58" fmla="*/ 927 w 4246"/>
                    <a:gd name="T59" fmla="*/ 847 h 3989"/>
                    <a:gd name="T60" fmla="*/ 618 w 4246"/>
                    <a:gd name="T61" fmla="*/ 979 h 3989"/>
                    <a:gd name="T62" fmla="*/ 441 w 4246"/>
                    <a:gd name="T63" fmla="*/ 1173 h 3989"/>
                    <a:gd name="T64" fmla="*/ 230 w 4246"/>
                    <a:gd name="T65" fmla="*/ 1323 h 3989"/>
                    <a:gd name="T66" fmla="*/ 62 w 4246"/>
                    <a:gd name="T67" fmla="*/ 1562 h 3989"/>
                    <a:gd name="T68" fmla="*/ 115 w 4246"/>
                    <a:gd name="T69" fmla="*/ 3909 h 3989"/>
                    <a:gd name="T70" fmla="*/ 327 w 4246"/>
                    <a:gd name="T71" fmla="*/ 3909 h 3989"/>
                    <a:gd name="T72" fmla="*/ 415 w 4246"/>
                    <a:gd name="T73" fmla="*/ 3979 h 3989"/>
                    <a:gd name="T74" fmla="*/ 591 w 4246"/>
                    <a:gd name="T75" fmla="*/ 3935 h 3989"/>
                    <a:gd name="T76" fmla="*/ 715 w 4246"/>
                    <a:gd name="T77" fmla="*/ 3865 h 3989"/>
                    <a:gd name="T78" fmla="*/ 891 w 4246"/>
                    <a:gd name="T79" fmla="*/ 3873 h 3989"/>
                    <a:gd name="T80" fmla="*/ 1024 w 4246"/>
                    <a:gd name="T81" fmla="*/ 3706 h 3989"/>
                    <a:gd name="T82" fmla="*/ 1006 w 4246"/>
                    <a:gd name="T83" fmla="*/ 3582 h 3989"/>
                    <a:gd name="T84" fmla="*/ 1183 w 4246"/>
                    <a:gd name="T85" fmla="*/ 3485 h 3989"/>
                    <a:gd name="T86" fmla="*/ 1138 w 4246"/>
                    <a:gd name="T87" fmla="*/ 3335 h 3989"/>
                    <a:gd name="T88" fmla="*/ 1315 w 4246"/>
                    <a:gd name="T89" fmla="*/ 3229 h 3989"/>
                    <a:gd name="T90" fmla="*/ 1394 w 4246"/>
                    <a:gd name="T91" fmla="*/ 3194 h 3989"/>
                    <a:gd name="T92" fmla="*/ 1500 w 4246"/>
                    <a:gd name="T93" fmla="*/ 3123 h 3989"/>
                    <a:gd name="T94" fmla="*/ 1641 w 4246"/>
                    <a:gd name="T95" fmla="*/ 3070 h 3989"/>
                    <a:gd name="T96" fmla="*/ 1809 w 4246"/>
                    <a:gd name="T97" fmla="*/ 3044 h 3989"/>
                    <a:gd name="T98" fmla="*/ 1853 w 4246"/>
                    <a:gd name="T99" fmla="*/ 2903 h 3989"/>
                    <a:gd name="T100" fmla="*/ 2030 w 4246"/>
                    <a:gd name="T101" fmla="*/ 2920 h 3989"/>
                    <a:gd name="T102" fmla="*/ 2224 w 4246"/>
                    <a:gd name="T103" fmla="*/ 2929 h 3989"/>
                    <a:gd name="T104" fmla="*/ 2365 w 4246"/>
                    <a:gd name="T105" fmla="*/ 2920 h 3989"/>
                    <a:gd name="T106" fmla="*/ 2542 w 4246"/>
                    <a:gd name="T107" fmla="*/ 2894 h 3989"/>
                    <a:gd name="T108" fmla="*/ 2736 w 4246"/>
                    <a:gd name="T109" fmla="*/ 2850 h 3989"/>
                    <a:gd name="T110" fmla="*/ 2912 w 4246"/>
                    <a:gd name="T111" fmla="*/ 2770 h 3989"/>
                    <a:gd name="T112" fmla="*/ 3212 w 4246"/>
                    <a:gd name="T113" fmla="*/ 2691 h 3989"/>
                    <a:gd name="T114" fmla="*/ 3345 w 4246"/>
                    <a:gd name="T115" fmla="*/ 2603 h 3989"/>
                    <a:gd name="T116" fmla="*/ 3477 w 4246"/>
                    <a:gd name="T117" fmla="*/ 2541 h 3989"/>
                    <a:gd name="T118" fmla="*/ 3654 w 4246"/>
                    <a:gd name="T119" fmla="*/ 2541 h 3989"/>
                    <a:gd name="T120" fmla="*/ 3865 w 4246"/>
                    <a:gd name="T121" fmla="*/ 2550 h 3989"/>
                    <a:gd name="T122" fmla="*/ 4033 w 4246"/>
                    <a:gd name="T123" fmla="*/ 2347 h 3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46" h="3989">
                      <a:moveTo>
                        <a:pt x="4033" y="2347"/>
                      </a:moveTo>
                      <a:lnTo>
                        <a:pt x="4051" y="2303"/>
                      </a:lnTo>
                      <a:lnTo>
                        <a:pt x="4007" y="2285"/>
                      </a:lnTo>
                      <a:lnTo>
                        <a:pt x="4059" y="2197"/>
                      </a:lnTo>
                      <a:lnTo>
                        <a:pt x="4042" y="2144"/>
                      </a:lnTo>
                      <a:lnTo>
                        <a:pt x="3998" y="2100"/>
                      </a:lnTo>
                      <a:lnTo>
                        <a:pt x="4015" y="2012"/>
                      </a:lnTo>
                      <a:lnTo>
                        <a:pt x="3998" y="1941"/>
                      </a:lnTo>
                      <a:lnTo>
                        <a:pt x="3936" y="1862"/>
                      </a:lnTo>
                      <a:lnTo>
                        <a:pt x="3892" y="1809"/>
                      </a:lnTo>
                      <a:lnTo>
                        <a:pt x="3857" y="1729"/>
                      </a:lnTo>
                      <a:lnTo>
                        <a:pt x="3874" y="1667"/>
                      </a:lnTo>
                      <a:lnTo>
                        <a:pt x="3901" y="1606"/>
                      </a:lnTo>
                      <a:lnTo>
                        <a:pt x="3892" y="1509"/>
                      </a:lnTo>
                      <a:lnTo>
                        <a:pt x="3874" y="1447"/>
                      </a:lnTo>
                      <a:lnTo>
                        <a:pt x="3909" y="1394"/>
                      </a:lnTo>
                      <a:lnTo>
                        <a:pt x="3892" y="1323"/>
                      </a:lnTo>
                      <a:lnTo>
                        <a:pt x="3927" y="1279"/>
                      </a:lnTo>
                      <a:lnTo>
                        <a:pt x="3901" y="1235"/>
                      </a:lnTo>
                      <a:lnTo>
                        <a:pt x="3927" y="1182"/>
                      </a:lnTo>
                      <a:lnTo>
                        <a:pt x="3883" y="1129"/>
                      </a:lnTo>
                      <a:lnTo>
                        <a:pt x="3901" y="1094"/>
                      </a:lnTo>
                      <a:lnTo>
                        <a:pt x="3839" y="1067"/>
                      </a:lnTo>
                      <a:lnTo>
                        <a:pt x="3839" y="1014"/>
                      </a:lnTo>
                      <a:lnTo>
                        <a:pt x="3901" y="970"/>
                      </a:lnTo>
                      <a:lnTo>
                        <a:pt x="3945" y="917"/>
                      </a:lnTo>
                      <a:lnTo>
                        <a:pt x="3998" y="864"/>
                      </a:lnTo>
                      <a:lnTo>
                        <a:pt x="4051" y="811"/>
                      </a:lnTo>
                      <a:lnTo>
                        <a:pt x="4086" y="767"/>
                      </a:lnTo>
                      <a:lnTo>
                        <a:pt x="4059" y="706"/>
                      </a:lnTo>
                      <a:lnTo>
                        <a:pt x="4033" y="653"/>
                      </a:lnTo>
                      <a:lnTo>
                        <a:pt x="4068" y="591"/>
                      </a:lnTo>
                      <a:lnTo>
                        <a:pt x="4042" y="529"/>
                      </a:lnTo>
                      <a:lnTo>
                        <a:pt x="4086" y="432"/>
                      </a:lnTo>
                      <a:lnTo>
                        <a:pt x="4130" y="379"/>
                      </a:lnTo>
                      <a:lnTo>
                        <a:pt x="4174" y="309"/>
                      </a:lnTo>
                      <a:lnTo>
                        <a:pt x="4245" y="256"/>
                      </a:lnTo>
                      <a:lnTo>
                        <a:pt x="4236" y="194"/>
                      </a:lnTo>
                      <a:lnTo>
                        <a:pt x="4174" y="176"/>
                      </a:lnTo>
                      <a:lnTo>
                        <a:pt x="4139" y="114"/>
                      </a:lnTo>
                      <a:lnTo>
                        <a:pt x="4174" y="79"/>
                      </a:lnTo>
                      <a:lnTo>
                        <a:pt x="4121" y="35"/>
                      </a:lnTo>
                      <a:lnTo>
                        <a:pt x="4051" y="0"/>
                      </a:lnTo>
                      <a:lnTo>
                        <a:pt x="3971" y="0"/>
                      </a:lnTo>
                      <a:lnTo>
                        <a:pt x="3918" y="9"/>
                      </a:lnTo>
                      <a:lnTo>
                        <a:pt x="3821" y="35"/>
                      </a:lnTo>
                      <a:lnTo>
                        <a:pt x="3759" y="70"/>
                      </a:lnTo>
                      <a:lnTo>
                        <a:pt x="3680" y="61"/>
                      </a:lnTo>
                      <a:lnTo>
                        <a:pt x="3609" y="26"/>
                      </a:lnTo>
                      <a:lnTo>
                        <a:pt x="3539" y="26"/>
                      </a:lnTo>
                      <a:lnTo>
                        <a:pt x="3468" y="61"/>
                      </a:lnTo>
                      <a:lnTo>
                        <a:pt x="3433" y="106"/>
                      </a:lnTo>
                      <a:lnTo>
                        <a:pt x="3345" y="114"/>
                      </a:lnTo>
                      <a:lnTo>
                        <a:pt x="3265" y="88"/>
                      </a:lnTo>
                      <a:lnTo>
                        <a:pt x="3186" y="123"/>
                      </a:lnTo>
                      <a:lnTo>
                        <a:pt x="3133" y="159"/>
                      </a:lnTo>
                      <a:lnTo>
                        <a:pt x="2992" y="132"/>
                      </a:lnTo>
                      <a:lnTo>
                        <a:pt x="2815" y="176"/>
                      </a:lnTo>
                      <a:lnTo>
                        <a:pt x="2753" y="159"/>
                      </a:lnTo>
                      <a:lnTo>
                        <a:pt x="2648" y="123"/>
                      </a:lnTo>
                      <a:lnTo>
                        <a:pt x="2533" y="123"/>
                      </a:lnTo>
                      <a:lnTo>
                        <a:pt x="2427" y="123"/>
                      </a:lnTo>
                      <a:lnTo>
                        <a:pt x="2321" y="114"/>
                      </a:lnTo>
                      <a:lnTo>
                        <a:pt x="2250" y="106"/>
                      </a:lnTo>
                      <a:lnTo>
                        <a:pt x="2215" y="159"/>
                      </a:lnTo>
                      <a:lnTo>
                        <a:pt x="2162" y="220"/>
                      </a:lnTo>
                      <a:lnTo>
                        <a:pt x="2083" y="256"/>
                      </a:lnTo>
                      <a:lnTo>
                        <a:pt x="2030" y="229"/>
                      </a:lnTo>
                      <a:lnTo>
                        <a:pt x="1986" y="176"/>
                      </a:lnTo>
                      <a:lnTo>
                        <a:pt x="1950" y="211"/>
                      </a:lnTo>
                      <a:lnTo>
                        <a:pt x="1880" y="211"/>
                      </a:lnTo>
                      <a:lnTo>
                        <a:pt x="1844" y="291"/>
                      </a:lnTo>
                      <a:lnTo>
                        <a:pt x="1774" y="291"/>
                      </a:lnTo>
                      <a:lnTo>
                        <a:pt x="1739" y="335"/>
                      </a:lnTo>
                      <a:lnTo>
                        <a:pt x="1624" y="326"/>
                      </a:lnTo>
                      <a:lnTo>
                        <a:pt x="1527" y="335"/>
                      </a:lnTo>
                      <a:lnTo>
                        <a:pt x="1447" y="291"/>
                      </a:lnTo>
                      <a:lnTo>
                        <a:pt x="1439" y="344"/>
                      </a:lnTo>
                      <a:lnTo>
                        <a:pt x="1386" y="370"/>
                      </a:lnTo>
                      <a:lnTo>
                        <a:pt x="1359" y="441"/>
                      </a:lnTo>
                      <a:lnTo>
                        <a:pt x="1297" y="476"/>
                      </a:lnTo>
                      <a:lnTo>
                        <a:pt x="1280" y="529"/>
                      </a:lnTo>
                      <a:lnTo>
                        <a:pt x="1236" y="573"/>
                      </a:lnTo>
                      <a:lnTo>
                        <a:pt x="1236" y="626"/>
                      </a:lnTo>
                      <a:lnTo>
                        <a:pt x="1174" y="670"/>
                      </a:lnTo>
                      <a:lnTo>
                        <a:pt x="1165" y="723"/>
                      </a:lnTo>
                      <a:lnTo>
                        <a:pt x="1103" y="767"/>
                      </a:lnTo>
                      <a:lnTo>
                        <a:pt x="1077" y="811"/>
                      </a:lnTo>
                      <a:lnTo>
                        <a:pt x="997" y="820"/>
                      </a:lnTo>
                      <a:lnTo>
                        <a:pt x="927" y="847"/>
                      </a:lnTo>
                      <a:lnTo>
                        <a:pt x="821" y="847"/>
                      </a:lnTo>
                      <a:lnTo>
                        <a:pt x="715" y="917"/>
                      </a:lnTo>
                      <a:lnTo>
                        <a:pt x="618" y="979"/>
                      </a:lnTo>
                      <a:lnTo>
                        <a:pt x="547" y="1023"/>
                      </a:lnTo>
                      <a:lnTo>
                        <a:pt x="468" y="1076"/>
                      </a:lnTo>
                      <a:lnTo>
                        <a:pt x="441" y="1173"/>
                      </a:lnTo>
                      <a:lnTo>
                        <a:pt x="388" y="1217"/>
                      </a:lnTo>
                      <a:lnTo>
                        <a:pt x="300" y="1270"/>
                      </a:lnTo>
                      <a:lnTo>
                        <a:pt x="230" y="1323"/>
                      </a:lnTo>
                      <a:lnTo>
                        <a:pt x="150" y="1367"/>
                      </a:lnTo>
                      <a:lnTo>
                        <a:pt x="106" y="1482"/>
                      </a:lnTo>
                      <a:lnTo>
                        <a:pt x="62" y="1562"/>
                      </a:lnTo>
                      <a:lnTo>
                        <a:pt x="0" y="1614"/>
                      </a:lnTo>
                      <a:lnTo>
                        <a:pt x="71" y="3873"/>
                      </a:lnTo>
                      <a:lnTo>
                        <a:pt x="115" y="3909"/>
                      </a:lnTo>
                      <a:lnTo>
                        <a:pt x="194" y="3891"/>
                      </a:lnTo>
                      <a:lnTo>
                        <a:pt x="238" y="3917"/>
                      </a:lnTo>
                      <a:lnTo>
                        <a:pt x="327" y="3909"/>
                      </a:lnTo>
                      <a:lnTo>
                        <a:pt x="335" y="3953"/>
                      </a:lnTo>
                      <a:lnTo>
                        <a:pt x="415" y="3944"/>
                      </a:lnTo>
                      <a:lnTo>
                        <a:pt x="415" y="3979"/>
                      </a:lnTo>
                      <a:lnTo>
                        <a:pt x="503" y="3953"/>
                      </a:lnTo>
                      <a:lnTo>
                        <a:pt x="530" y="3988"/>
                      </a:lnTo>
                      <a:lnTo>
                        <a:pt x="591" y="3935"/>
                      </a:lnTo>
                      <a:lnTo>
                        <a:pt x="582" y="3882"/>
                      </a:lnTo>
                      <a:lnTo>
                        <a:pt x="627" y="3838"/>
                      </a:lnTo>
                      <a:lnTo>
                        <a:pt x="715" y="3865"/>
                      </a:lnTo>
                      <a:lnTo>
                        <a:pt x="741" y="3926"/>
                      </a:lnTo>
                      <a:lnTo>
                        <a:pt x="803" y="3891"/>
                      </a:lnTo>
                      <a:lnTo>
                        <a:pt x="891" y="3873"/>
                      </a:lnTo>
                      <a:lnTo>
                        <a:pt x="935" y="3794"/>
                      </a:lnTo>
                      <a:lnTo>
                        <a:pt x="1015" y="3776"/>
                      </a:lnTo>
                      <a:lnTo>
                        <a:pt x="1024" y="3706"/>
                      </a:lnTo>
                      <a:lnTo>
                        <a:pt x="1015" y="3670"/>
                      </a:lnTo>
                      <a:lnTo>
                        <a:pt x="1059" y="3635"/>
                      </a:lnTo>
                      <a:lnTo>
                        <a:pt x="1006" y="3582"/>
                      </a:lnTo>
                      <a:lnTo>
                        <a:pt x="1059" y="3520"/>
                      </a:lnTo>
                      <a:lnTo>
                        <a:pt x="1112" y="3476"/>
                      </a:lnTo>
                      <a:lnTo>
                        <a:pt x="1183" y="3485"/>
                      </a:lnTo>
                      <a:lnTo>
                        <a:pt x="1174" y="3432"/>
                      </a:lnTo>
                      <a:lnTo>
                        <a:pt x="1191" y="3388"/>
                      </a:lnTo>
                      <a:lnTo>
                        <a:pt x="1138" y="3335"/>
                      </a:lnTo>
                      <a:lnTo>
                        <a:pt x="1191" y="3282"/>
                      </a:lnTo>
                      <a:lnTo>
                        <a:pt x="1262" y="3273"/>
                      </a:lnTo>
                      <a:lnTo>
                        <a:pt x="1315" y="3229"/>
                      </a:lnTo>
                      <a:lnTo>
                        <a:pt x="1359" y="3282"/>
                      </a:lnTo>
                      <a:lnTo>
                        <a:pt x="1412" y="3256"/>
                      </a:lnTo>
                      <a:lnTo>
                        <a:pt x="1394" y="3194"/>
                      </a:lnTo>
                      <a:lnTo>
                        <a:pt x="1465" y="3212"/>
                      </a:lnTo>
                      <a:lnTo>
                        <a:pt x="1491" y="3176"/>
                      </a:lnTo>
                      <a:lnTo>
                        <a:pt x="1500" y="3123"/>
                      </a:lnTo>
                      <a:lnTo>
                        <a:pt x="1553" y="3123"/>
                      </a:lnTo>
                      <a:lnTo>
                        <a:pt x="1580" y="3070"/>
                      </a:lnTo>
                      <a:lnTo>
                        <a:pt x="1641" y="3070"/>
                      </a:lnTo>
                      <a:lnTo>
                        <a:pt x="1641" y="3035"/>
                      </a:lnTo>
                      <a:lnTo>
                        <a:pt x="1739" y="3053"/>
                      </a:lnTo>
                      <a:lnTo>
                        <a:pt x="1809" y="3044"/>
                      </a:lnTo>
                      <a:lnTo>
                        <a:pt x="1809" y="2991"/>
                      </a:lnTo>
                      <a:lnTo>
                        <a:pt x="1818" y="2920"/>
                      </a:lnTo>
                      <a:lnTo>
                        <a:pt x="1853" y="2903"/>
                      </a:lnTo>
                      <a:lnTo>
                        <a:pt x="1906" y="2947"/>
                      </a:lnTo>
                      <a:lnTo>
                        <a:pt x="1959" y="2885"/>
                      </a:lnTo>
                      <a:lnTo>
                        <a:pt x="2030" y="2920"/>
                      </a:lnTo>
                      <a:lnTo>
                        <a:pt x="2100" y="2920"/>
                      </a:lnTo>
                      <a:lnTo>
                        <a:pt x="2180" y="2876"/>
                      </a:lnTo>
                      <a:lnTo>
                        <a:pt x="2224" y="2929"/>
                      </a:lnTo>
                      <a:lnTo>
                        <a:pt x="2277" y="2903"/>
                      </a:lnTo>
                      <a:lnTo>
                        <a:pt x="2303" y="2947"/>
                      </a:lnTo>
                      <a:lnTo>
                        <a:pt x="2365" y="2920"/>
                      </a:lnTo>
                      <a:lnTo>
                        <a:pt x="2427" y="2947"/>
                      </a:lnTo>
                      <a:lnTo>
                        <a:pt x="2471" y="2894"/>
                      </a:lnTo>
                      <a:lnTo>
                        <a:pt x="2542" y="2894"/>
                      </a:lnTo>
                      <a:lnTo>
                        <a:pt x="2630" y="2894"/>
                      </a:lnTo>
                      <a:lnTo>
                        <a:pt x="2674" y="2841"/>
                      </a:lnTo>
                      <a:lnTo>
                        <a:pt x="2736" y="2850"/>
                      </a:lnTo>
                      <a:lnTo>
                        <a:pt x="2762" y="2788"/>
                      </a:lnTo>
                      <a:lnTo>
                        <a:pt x="2850" y="2806"/>
                      </a:lnTo>
                      <a:lnTo>
                        <a:pt x="2912" y="2770"/>
                      </a:lnTo>
                      <a:lnTo>
                        <a:pt x="3142" y="2770"/>
                      </a:lnTo>
                      <a:lnTo>
                        <a:pt x="3124" y="2709"/>
                      </a:lnTo>
                      <a:lnTo>
                        <a:pt x="3212" y="2691"/>
                      </a:lnTo>
                      <a:lnTo>
                        <a:pt x="3265" y="2656"/>
                      </a:lnTo>
                      <a:lnTo>
                        <a:pt x="3256" y="2603"/>
                      </a:lnTo>
                      <a:lnTo>
                        <a:pt x="3345" y="2603"/>
                      </a:lnTo>
                      <a:lnTo>
                        <a:pt x="3353" y="2559"/>
                      </a:lnTo>
                      <a:lnTo>
                        <a:pt x="3406" y="2541"/>
                      </a:lnTo>
                      <a:lnTo>
                        <a:pt x="3477" y="2541"/>
                      </a:lnTo>
                      <a:lnTo>
                        <a:pt x="3530" y="2514"/>
                      </a:lnTo>
                      <a:lnTo>
                        <a:pt x="3592" y="2532"/>
                      </a:lnTo>
                      <a:lnTo>
                        <a:pt x="3654" y="2541"/>
                      </a:lnTo>
                      <a:lnTo>
                        <a:pt x="3724" y="2532"/>
                      </a:lnTo>
                      <a:lnTo>
                        <a:pt x="3812" y="2541"/>
                      </a:lnTo>
                      <a:lnTo>
                        <a:pt x="3865" y="2550"/>
                      </a:lnTo>
                      <a:lnTo>
                        <a:pt x="3971" y="2470"/>
                      </a:lnTo>
                      <a:lnTo>
                        <a:pt x="4051" y="2364"/>
                      </a:lnTo>
                      <a:lnTo>
                        <a:pt x="4033" y="2347"/>
                      </a:lnTo>
                    </a:path>
                  </a:pathLst>
                </a:custGeom>
                <a:solidFill>
                  <a:srgbClr val="70AD47">
                    <a:lumMod val="60000"/>
                    <a:lumOff val="40000"/>
                  </a:srgb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2" name="Freeform 8">
                  <a:extLst>
                    <a:ext uri="{FF2B5EF4-FFF2-40B4-BE49-F238E27FC236}">
                      <a16:creationId xmlns:a16="http://schemas.microsoft.com/office/drawing/2014/main" id="{A19AF7A5-B678-4099-AAF3-0B3DBCA9D45B}"/>
                    </a:ext>
                  </a:extLst>
                </p:cNvPr>
                <p:cNvSpPr>
                  <a:spLocks noChangeArrowheads="1"/>
                </p:cNvSpPr>
                <p:nvPr/>
              </p:nvSpPr>
              <p:spPr bwMode="auto">
                <a:xfrm>
                  <a:off x="4792709" y="572293"/>
                  <a:ext cx="1044574" cy="808579"/>
                </a:xfrm>
                <a:custGeom>
                  <a:avLst/>
                  <a:gdLst>
                    <a:gd name="T0" fmla="*/ 1085 w 2903"/>
                    <a:gd name="T1" fmla="*/ 2188 h 2251"/>
                    <a:gd name="T2" fmla="*/ 1085 w 2903"/>
                    <a:gd name="T3" fmla="*/ 2091 h 2251"/>
                    <a:gd name="T4" fmla="*/ 1164 w 2903"/>
                    <a:gd name="T5" fmla="*/ 1994 h 2251"/>
                    <a:gd name="T6" fmla="*/ 1234 w 2903"/>
                    <a:gd name="T7" fmla="*/ 1844 h 2251"/>
                    <a:gd name="T8" fmla="*/ 1287 w 2903"/>
                    <a:gd name="T9" fmla="*/ 1712 h 2251"/>
                    <a:gd name="T10" fmla="*/ 1340 w 2903"/>
                    <a:gd name="T11" fmla="*/ 1597 h 2251"/>
                    <a:gd name="T12" fmla="*/ 1516 w 2903"/>
                    <a:gd name="T13" fmla="*/ 1465 h 2251"/>
                    <a:gd name="T14" fmla="*/ 1675 w 2903"/>
                    <a:gd name="T15" fmla="*/ 1394 h 2251"/>
                    <a:gd name="T16" fmla="*/ 1834 w 2903"/>
                    <a:gd name="T17" fmla="*/ 1138 h 2251"/>
                    <a:gd name="T18" fmla="*/ 1922 w 2903"/>
                    <a:gd name="T19" fmla="*/ 1006 h 2251"/>
                    <a:gd name="T20" fmla="*/ 1993 w 2903"/>
                    <a:gd name="T21" fmla="*/ 891 h 2251"/>
                    <a:gd name="T22" fmla="*/ 2249 w 2903"/>
                    <a:gd name="T23" fmla="*/ 838 h 2251"/>
                    <a:gd name="T24" fmla="*/ 2478 w 2903"/>
                    <a:gd name="T25" fmla="*/ 759 h 2251"/>
                    <a:gd name="T26" fmla="*/ 2664 w 2903"/>
                    <a:gd name="T27" fmla="*/ 671 h 2251"/>
                    <a:gd name="T28" fmla="*/ 2823 w 2903"/>
                    <a:gd name="T29" fmla="*/ 538 h 2251"/>
                    <a:gd name="T30" fmla="*/ 2893 w 2903"/>
                    <a:gd name="T31" fmla="*/ 406 h 2251"/>
                    <a:gd name="T32" fmla="*/ 2796 w 2903"/>
                    <a:gd name="T33" fmla="*/ 238 h 2251"/>
                    <a:gd name="T34" fmla="*/ 2611 w 2903"/>
                    <a:gd name="T35" fmla="*/ 115 h 2251"/>
                    <a:gd name="T36" fmla="*/ 2364 w 2903"/>
                    <a:gd name="T37" fmla="*/ 18 h 2251"/>
                    <a:gd name="T38" fmla="*/ 2187 w 2903"/>
                    <a:gd name="T39" fmla="*/ 9 h 2251"/>
                    <a:gd name="T40" fmla="*/ 2187 w 2903"/>
                    <a:gd name="T41" fmla="*/ 124 h 2251"/>
                    <a:gd name="T42" fmla="*/ 2055 w 2903"/>
                    <a:gd name="T43" fmla="*/ 168 h 2251"/>
                    <a:gd name="T44" fmla="*/ 2046 w 2903"/>
                    <a:gd name="T45" fmla="*/ 291 h 2251"/>
                    <a:gd name="T46" fmla="*/ 1914 w 2903"/>
                    <a:gd name="T47" fmla="*/ 362 h 2251"/>
                    <a:gd name="T48" fmla="*/ 1799 w 2903"/>
                    <a:gd name="T49" fmla="*/ 282 h 2251"/>
                    <a:gd name="T50" fmla="*/ 1728 w 2903"/>
                    <a:gd name="T51" fmla="*/ 450 h 2251"/>
                    <a:gd name="T52" fmla="*/ 1631 w 2903"/>
                    <a:gd name="T53" fmla="*/ 644 h 2251"/>
                    <a:gd name="T54" fmla="*/ 1472 w 2903"/>
                    <a:gd name="T55" fmla="*/ 724 h 2251"/>
                    <a:gd name="T56" fmla="*/ 1340 w 2903"/>
                    <a:gd name="T57" fmla="*/ 821 h 2251"/>
                    <a:gd name="T58" fmla="*/ 1172 w 2903"/>
                    <a:gd name="T59" fmla="*/ 812 h 2251"/>
                    <a:gd name="T60" fmla="*/ 1041 w 2903"/>
                    <a:gd name="T61" fmla="*/ 856 h 2251"/>
                    <a:gd name="T62" fmla="*/ 873 w 2903"/>
                    <a:gd name="T63" fmla="*/ 962 h 2251"/>
                    <a:gd name="T64" fmla="*/ 732 w 2903"/>
                    <a:gd name="T65" fmla="*/ 1068 h 2251"/>
                    <a:gd name="T66" fmla="*/ 661 w 2903"/>
                    <a:gd name="T67" fmla="*/ 1174 h 2251"/>
                    <a:gd name="T68" fmla="*/ 511 w 2903"/>
                    <a:gd name="T69" fmla="*/ 1253 h 2251"/>
                    <a:gd name="T70" fmla="*/ 353 w 2903"/>
                    <a:gd name="T71" fmla="*/ 1324 h 2251"/>
                    <a:gd name="T72" fmla="*/ 114 w 2903"/>
                    <a:gd name="T73" fmla="*/ 1332 h 2251"/>
                    <a:gd name="T74" fmla="*/ 17 w 2903"/>
                    <a:gd name="T75" fmla="*/ 1474 h 2251"/>
                    <a:gd name="T76" fmla="*/ 0 w 2903"/>
                    <a:gd name="T77" fmla="*/ 1668 h 2251"/>
                    <a:gd name="T78" fmla="*/ 70 w 2903"/>
                    <a:gd name="T79" fmla="*/ 1765 h 2251"/>
                    <a:gd name="T80" fmla="*/ 176 w 2903"/>
                    <a:gd name="T81" fmla="*/ 1800 h 2251"/>
                    <a:gd name="T82" fmla="*/ 414 w 2903"/>
                    <a:gd name="T83" fmla="*/ 1765 h 2251"/>
                    <a:gd name="T84" fmla="*/ 467 w 2903"/>
                    <a:gd name="T85" fmla="*/ 1844 h 2251"/>
                    <a:gd name="T86" fmla="*/ 556 w 2903"/>
                    <a:gd name="T87" fmla="*/ 1879 h 2251"/>
                    <a:gd name="T88" fmla="*/ 661 w 2903"/>
                    <a:gd name="T89" fmla="*/ 1959 h 2251"/>
                    <a:gd name="T90" fmla="*/ 688 w 2903"/>
                    <a:gd name="T91" fmla="*/ 2074 h 2251"/>
                    <a:gd name="T92" fmla="*/ 591 w 2903"/>
                    <a:gd name="T93" fmla="*/ 2188 h 2251"/>
                    <a:gd name="T94" fmla="*/ 661 w 2903"/>
                    <a:gd name="T95" fmla="*/ 2250 h 2251"/>
                    <a:gd name="T96" fmla="*/ 812 w 2903"/>
                    <a:gd name="T97" fmla="*/ 2215 h 2251"/>
                    <a:gd name="T98" fmla="*/ 953 w 2903"/>
                    <a:gd name="T99" fmla="*/ 2224 h 2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3" h="2251">
                      <a:moveTo>
                        <a:pt x="1032" y="2241"/>
                      </a:moveTo>
                      <a:lnTo>
                        <a:pt x="1085" y="2188"/>
                      </a:lnTo>
                      <a:lnTo>
                        <a:pt x="1085" y="2144"/>
                      </a:lnTo>
                      <a:lnTo>
                        <a:pt x="1085" y="2091"/>
                      </a:lnTo>
                      <a:lnTo>
                        <a:pt x="1129" y="2047"/>
                      </a:lnTo>
                      <a:lnTo>
                        <a:pt x="1164" y="1994"/>
                      </a:lnTo>
                      <a:lnTo>
                        <a:pt x="1190" y="1941"/>
                      </a:lnTo>
                      <a:lnTo>
                        <a:pt x="1234" y="1844"/>
                      </a:lnTo>
                      <a:lnTo>
                        <a:pt x="1261" y="1774"/>
                      </a:lnTo>
                      <a:lnTo>
                        <a:pt x="1287" y="1712"/>
                      </a:lnTo>
                      <a:lnTo>
                        <a:pt x="1340" y="1659"/>
                      </a:lnTo>
                      <a:lnTo>
                        <a:pt x="1340" y="1597"/>
                      </a:lnTo>
                      <a:lnTo>
                        <a:pt x="1428" y="1527"/>
                      </a:lnTo>
                      <a:lnTo>
                        <a:pt x="1516" y="1465"/>
                      </a:lnTo>
                      <a:lnTo>
                        <a:pt x="1622" y="1447"/>
                      </a:lnTo>
                      <a:lnTo>
                        <a:pt x="1675" y="1394"/>
                      </a:lnTo>
                      <a:lnTo>
                        <a:pt x="1728" y="1315"/>
                      </a:lnTo>
                      <a:lnTo>
                        <a:pt x="1834" y="1138"/>
                      </a:lnTo>
                      <a:lnTo>
                        <a:pt x="1869" y="1076"/>
                      </a:lnTo>
                      <a:lnTo>
                        <a:pt x="1922" y="1006"/>
                      </a:lnTo>
                      <a:lnTo>
                        <a:pt x="1940" y="953"/>
                      </a:lnTo>
                      <a:lnTo>
                        <a:pt x="1993" y="891"/>
                      </a:lnTo>
                      <a:lnTo>
                        <a:pt x="2090" y="865"/>
                      </a:lnTo>
                      <a:lnTo>
                        <a:pt x="2249" y="838"/>
                      </a:lnTo>
                      <a:lnTo>
                        <a:pt x="2337" y="794"/>
                      </a:lnTo>
                      <a:lnTo>
                        <a:pt x="2478" y="759"/>
                      </a:lnTo>
                      <a:lnTo>
                        <a:pt x="2567" y="732"/>
                      </a:lnTo>
                      <a:lnTo>
                        <a:pt x="2664" y="671"/>
                      </a:lnTo>
                      <a:lnTo>
                        <a:pt x="2708" y="591"/>
                      </a:lnTo>
                      <a:lnTo>
                        <a:pt x="2823" y="538"/>
                      </a:lnTo>
                      <a:lnTo>
                        <a:pt x="2902" y="476"/>
                      </a:lnTo>
                      <a:lnTo>
                        <a:pt x="2893" y="406"/>
                      </a:lnTo>
                      <a:lnTo>
                        <a:pt x="2840" y="309"/>
                      </a:lnTo>
                      <a:lnTo>
                        <a:pt x="2796" y="238"/>
                      </a:lnTo>
                      <a:lnTo>
                        <a:pt x="2717" y="168"/>
                      </a:lnTo>
                      <a:lnTo>
                        <a:pt x="2611" y="115"/>
                      </a:lnTo>
                      <a:lnTo>
                        <a:pt x="2478" y="71"/>
                      </a:lnTo>
                      <a:lnTo>
                        <a:pt x="2364" y="18"/>
                      </a:lnTo>
                      <a:lnTo>
                        <a:pt x="2284" y="0"/>
                      </a:lnTo>
                      <a:lnTo>
                        <a:pt x="2187" y="9"/>
                      </a:lnTo>
                      <a:lnTo>
                        <a:pt x="2134" y="62"/>
                      </a:lnTo>
                      <a:lnTo>
                        <a:pt x="2187" y="124"/>
                      </a:lnTo>
                      <a:lnTo>
                        <a:pt x="2161" y="185"/>
                      </a:lnTo>
                      <a:lnTo>
                        <a:pt x="2055" y="168"/>
                      </a:lnTo>
                      <a:lnTo>
                        <a:pt x="1993" y="212"/>
                      </a:lnTo>
                      <a:lnTo>
                        <a:pt x="2046" y="291"/>
                      </a:lnTo>
                      <a:lnTo>
                        <a:pt x="2020" y="353"/>
                      </a:lnTo>
                      <a:lnTo>
                        <a:pt x="1914" y="362"/>
                      </a:lnTo>
                      <a:lnTo>
                        <a:pt x="1869" y="291"/>
                      </a:lnTo>
                      <a:lnTo>
                        <a:pt x="1799" y="282"/>
                      </a:lnTo>
                      <a:lnTo>
                        <a:pt x="1737" y="309"/>
                      </a:lnTo>
                      <a:lnTo>
                        <a:pt x="1728" y="450"/>
                      </a:lnTo>
                      <a:lnTo>
                        <a:pt x="1667" y="574"/>
                      </a:lnTo>
                      <a:lnTo>
                        <a:pt x="1631" y="644"/>
                      </a:lnTo>
                      <a:lnTo>
                        <a:pt x="1534" y="688"/>
                      </a:lnTo>
                      <a:lnTo>
                        <a:pt x="1472" y="724"/>
                      </a:lnTo>
                      <a:lnTo>
                        <a:pt x="1437" y="776"/>
                      </a:lnTo>
                      <a:lnTo>
                        <a:pt x="1340" y="821"/>
                      </a:lnTo>
                      <a:lnTo>
                        <a:pt x="1243" y="803"/>
                      </a:lnTo>
                      <a:lnTo>
                        <a:pt x="1172" y="812"/>
                      </a:lnTo>
                      <a:lnTo>
                        <a:pt x="1120" y="847"/>
                      </a:lnTo>
                      <a:lnTo>
                        <a:pt x="1041" y="856"/>
                      </a:lnTo>
                      <a:lnTo>
                        <a:pt x="953" y="909"/>
                      </a:lnTo>
                      <a:lnTo>
                        <a:pt x="873" y="962"/>
                      </a:lnTo>
                      <a:lnTo>
                        <a:pt x="820" y="1041"/>
                      </a:lnTo>
                      <a:lnTo>
                        <a:pt x="732" y="1068"/>
                      </a:lnTo>
                      <a:lnTo>
                        <a:pt x="661" y="1112"/>
                      </a:lnTo>
                      <a:lnTo>
                        <a:pt x="661" y="1174"/>
                      </a:lnTo>
                      <a:lnTo>
                        <a:pt x="564" y="1191"/>
                      </a:lnTo>
                      <a:lnTo>
                        <a:pt x="511" y="1253"/>
                      </a:lnTo>
                      <a:lnTo>
                        <a:pt x="441" y="1306"/>
                      </a:lnTo>
                      <a:lnTo>
                        <a:pt x="353" y="1324"/>
                      </a:lnTo>
                      <a:lnTo>
                        <a:pt x="211" y="1324"/>
                      </a:lnTo>
                      <a:lnTo>
                        <a:pt x="114" y="1332"/>
                      </a:lnTo>
                      <a:lnTo>
                        <a:pt x="97" y="1394"/>
                      </a:lnTo>
                      <a:lnTo>
                        <a:pt x="17" y="1474"/>
                      </a:lnTo>
                      <a:lnTo>
                        <a:pt x="8" y="1571"/>
                      </a:lnTo>
                      <a:lnTo>
                        <a:pt x="0" y="1668"/>
                      </a:lnTo>
                      <a:lnTo>
                        <a:pt x="26" y="1729"/>
                      </a:lnTo>
                      <a:lnTo>
                        <a:pt x="70" y="1765"/>
                      </a:lnTo>
                      <a:lnTo>
                        <a:pt x="61" y="1809"/>
                      </a:lnTo>
                      <a:lnTo>
                        <a:pt x="176" y="1800"/>
                      </a:lnTo>
                      <a:lnTo>
                        <a:pt x="300" y="1765"/>
                      </a:lnTo>
                      <a:lnTo>
                        <a:pt x="414" y="1765"/>
                      </a:lnTo>
                      <a:lnTo>
                        <a:pt x="476" y="1774"/>
                      </a:lnTo>
                      <a:lnTo>
                        <a:pt x="467" y="1844"/>
                      </a:lnTo>
                      <a:lnTo>
                        <a:pt x="450" y="1915"/>
                      </a:lnTo>
                      <a:lnTo>
                        <a:pt x="556" y="1879"/>
                      </a:lnTo>
                      <a:lnTo>
                        <a:pt x="600" y="1941"/>
                      </a:lnTo>
                      <a:lnTo>
                        <a:pt x="661" y="1959"/>
                      </a:lnTo>
                      <a:lnTo>
                        <a:pt x="706" y="2012"/>
                      </a:lnTo>
                      <a:lnTo>
                        <a:pt x="688" y="2074"/>
                      </a:lnTo>
                      <a:lnTo>
                        <a:pt x="644" y="2118"/>
                      </a:lnTo>
                      <a:lnTo>
                        <a:pt x="591" y="2188"/>
                      </a:lnTo>
                      <a:lnTo>
                        <a:pt x="653" y="2206"/>
                      </a:lnTo>
                      <a:lnTo>
                        <a:pt x="661" y="2250"/>
                      </a:lnTo>
                      <a:lnTo>
                        <a:pt x="732" y="2215"/>
                      </a:lnTo>
                      <a:lnTo>
                        <a:pt x="812" y="2215"/>
                      </a:lnTo>
                      <a:lnTo>
                        <a:pt x="864" y="2232"/>
                      </a:lnTo>
                      <a:lnTo>
                        <a:pt x="953" y="2224"/>
                      </a:lnTo>
                      <a:lnTo>
                        <a:pt x="1032" y="2241"/>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3" name="Freeform 9">
                  <a:extLst>
                    <a:ext uri="{FF2B5EF4-FFF2-40B4-BE49-F238E27FC236}">
                      <a16:creationId xmlns:a16="http://schemas.microsoft.com/office/drawing/2014/main" id="{323B5243-D2AF-4C35-8C26-75589B93237F}"/>
                    </a:ext>
                  </a:extLst>
                </p:cNvPr>
                <p:cNvSpPr>
                  <a:spLocks noChangeArrowheads="1"/>
                </p:cNvSpPr>
                <p:nvPr/>
              </p:nvSpPr>
              <p:spPr bwMode="auto">
                <a:xfrm>
                  <a:off x="4261778" y="1038163"/>
                  <a:ext cx="577850" cy="907645"/>
                </a:xfrm>
                <a:custGeom>
                  <a:avLst/>
                  <a:gdLst>
                    <a:gd name="T0" fmla="*/ 1535 w 1607"/>
                    <a:gd name="T1" fmla="*/ 556 h 2516"/>
                    <a:gd name="T2" fmla="*/ 1553 w 1607"/>
                    <a:gd name="T3" fmla="*/ 680 h 2516"/>
                    <a:gd name="T4" fmla="*/ 1580 w 1607"/>
                    <a:gd name="T5" fmla="*/ 821 h 2516"/>
                    <a:gd name="T6" fmla="*/ 1491 w 1607"/>
                    <a:gd name="T7" fmla="*/ 909 h 2516"/>
                    <a:gd name="T8" fmla="*/ 1341 w 1607"/>
                    <a:gd name="T9" fmla="*/ 962 h 2516"/>
                    <a:gd name="T10" fmla="*/ 1165 w 1607"/>
                    <a:gd name="T11" fmla="*/ 1041 h 2516"/>
                    <a:gd name="T12" fmla="*/ 1085 w 1607"/>
                    <a:gd name="T13" fmla="*/ 1156 h 2516"/>
                    <a:gd name="T14" fmla="*/ 1041 w 1607"/>
                    <a:gd name="T15" fmla="*/ 1324 h 2516"/>
                    <a:gd name="T16" fmla="*/ 1138 w 1607"/>
                    <a:gd name="T17" fmla="*/ 1482 h 2516"/>
                    <a:gd name="T18" fmla="*/ 1324 w 1607"/>
                    <a:gd name="T19" fmla="*/ 1632 h 2516"/>
                    <a:gd name="T20" fmla="*/ 1403 w 1607"/>
                    <a:gd name="T21" fmla="*/ 1791 h 2516"/>
                    <a:gd name="T22" fmla="*/ 1306 w 1607"/>
                    <a:gd name="T23" fmla="*/ 1844 h 2516"/>
                    <a:gd name="T24" fmla="*/ 1103 w 1607"/>
                    <a:gd name="T25" fmla="*/ 1844 h 2516"/>
                    <a:gd name="T26" fmla="*/ 1041 w 1607"/>
                    <a:gd name="T27" fmla="*/ 1932 h 2516"/>
                    <a:gd name="T28" fmla="*/ 1041 w 1607"/>
                    <a:gd name="T29" fmla="*/ 1994 h 2516"/>
                    <a:gd name="T30" fmla="*/ 1174 w 1607"/>
                    <a:gd name="T31" fmla="*/ 2083 h 2516"/>
                    <a:gd name="T32" fmla="*/ 1209 w 1607"/>
                    <a:gd name="T33" fmla="*/ 2215 h 2516"/>
                    <a:gd name="T34" fmla="*/ 1262 w 1607"/>
                    <a:gd name="T35" fmla="*/ 2277 h 2516"/>
                    <a:gd name="T36" fmla="*/ 1315 w 1607"/>
                    <a:gd name="T37" fmla="*/ 2330 h 2516"/>
                    <a:gd name="T38" fmla="*/ 1394 w 1607"/>
                    <a:gd name="T39" fmla="*/ 2391 h 2516"/>
                    <a:gd name="T40" fmla="*/ 1341 w 1607"/>
                    <a:gd name="T41" fmla="*/ 2515 h 2516"/>
                    <a:gd name="T42" fmla="*/ 1174 w 1607"/>
                    <a:gd name="T43" fmla="*/ 2497 h 2516"/>
                    <a:gd name="T44" fmla="*/ 1068 w 1607"/>
                    <a:gd name="T45" fmla="*/ 2506 h 2516"/>
                    <a:gd name="T46" fmla="*/ 971 w 1607"/>
                    <a:gd name="T47" fmla="*/ 2427 h 2516"/>
                    <a:gd name="T48" fmla="*/ 821 w 1607"/>
                    <a:gd name="T49" fmla="*/ 2347 h 2516"/>
                    <a:gd name="T50" fmla="*/ 732 w 1607"/>
                    <a:gd name="T51" fmla="*/ 2250 h 2516"/>
                    <a:gd name="T52" fmla="*/ 635 w 1607"/>
                    <a:gd name="T53" fmla="*/ 2180 h 2516"/>
                    <a:gd name="T54" fmla="*/ 485 w 1607"/>
                    <a:gd name="T55" fmla="*/ 2206 h 2516"/>
                    <a:gd name="T56" fmla="*/ 362 w 1607"/>
                    <a:gd name="T57" fmla="*/ 2083 h 2516"/>
                    <a:gd name="T58" fmla="*/ 212 w 1607"/>
                    <a:gd name="T59" fmla="*/ 2056 h 2516"/>
                    <a:gd name="T60" fmla="*/ 221 w 1607"/>
                    <a:gd name="T61" fmla="*/ 1915 h 2516"/>
                    <a:gd name="T62" fmla="*/ 194 w 1607"/>
                    <a:gd name="T63" fmla="*/ 1818 h 2516"/>
                    <a:gd name="T64" fmla="*/ 238 w 1607"/>
                    <a:gd name="T65" fmla="*/ 1685 h 2516"/>
                    <a:gd name="T66" fmla="*/ 141 w 1607"/>
                    <a:gd name="T67" fmla="*/ 1632 h 2516"/>
                    <a:gd name="T68" fmla="*/ 115 w 1607"/>
                    <a:gd name="T69" fmla="*/ 1518 h 2516"/>
                    <a:gd name="T70" fmla="*/ 185 w 1607"/>
                    <a:gd name="T71" fmla="*/ 1438 h 2516"/>
                    <a:gd name="T72" fmla="*/ 70 w 1607"/>
                    <a:gd name="T73" fmla="*/ 1332 h 2516"/>
                    <a:gd name="T74" fmla="*/ 53 w 1607"/>
                    <a:gd name="T75" fmla="*/ 1244 h 2516"/>
                    <a:gd name="T76" fmla="*/ 79 w 1607"/>
                    <a:gd name="T77" fmla="*/ 1130 h 2516"/>
                    <a:gd name="T78" fmla="*/ 123 w 1607"/>
                    <a:gd name="T79" fmla="*/ 1024 h 2516"/>
                    <a:gd name="T80" fmla="*/ 159 w 1607"/>
                    <a:gd name="T81" fmla="*/ 900 h 2516"/>
                    <a:gd name="T82" fmla="*/ 229 w 1607"/>
                    <a:gd name="T83" fmla="*/ 785 h 2516"/>
                    <a:gd name="T84" fmla="*/ 212 w 1607"/>
                    <a:gd name="T85" fmla="*/ 662 h 2516"/>
                    <a:gd name="T86" fmla="*/ 221 w 1607"/>
                    <a:gd name="T87" fmla="*/ 538 h 2516"/>
                    <a:gd name="T88" fmla="*/ 273 w 1607"/>
                    <a:gd name="T89" fmla="*/ 397 h 2516"/>
                    <a:gd name="T90" fmla="*/ 423 w 1607"/>
                    <a:gd name="T91" fmla="*/ 371 h 2516"/>
                    <a:gd name="T92" fmla="*/ 626 w 1607"/>
                    <a:gd name="T93" fmla="*/ 397 h 2516"/>
                    <a:gd name="T94" fmla="*/ 856 w 1607"/>
                    <a:gd name="T95" fmla="*/ 344 h 2516"/>
                    <a:gd name="T96" fmla="*/ 838 w 1607"/>
                    <a:gd name="T97" fmla="*/ 141 h 2516"/>
                    <a:gd name="T98" fmla="*/ 909 w 1607"/>
                    <a:gd name="T99" fmla="*/ 62 h 2516"/>
                    <a:gd name="T100" fmla="*/ 997 w 1607"/>
                    <a:gd name="T101" fmla="*/ 0 h 2516"/>
                    <a:gd name="T102" fmla="*/ 1129 w 1607"/>
                    <a:gd name="T103" fmla="*/ 27 h 2516"/>
                    <a:gd name="T104" fmla="*/ 1332 w 1607"/>
                    <a:gd name="T105" fmla="*/ 62 h 2516"/>
                    <a:gd name="T106" fmla="*/ 1518 w 1607"/>
                    <a:gd name="T107" fmla="*/ 53 h 2516"/>
                    <a:gd name="T108" fmla="*/ 1571 w 1607"/>
                    <a:gd name="T109" fmla="*/ 97 h 2516"/>
                    <a:gd name="T110" fmla="*/ 1482 w 1607"/>
                    <a:gd name="T111" fmla="*/ 274 h 2516"/>
                    <a:gd name="T112" fmla="*/ 1500 w 1607"/>
                    <a:gd name="T113" fmla="*/ 432 h 2516"/>
                    <a:gd name="T114" fmla="*/ 1535 w 1607"/>
                    <a:gd name="T115" fmla="*/ 512 h 2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7" h="2516">
                      <a:moveTo>
                        <a:pt x="1491" y="556"/>
                      </a:moveTo>
                      <a:lnTo>
                        <a:pt x="1535" y="556"/>
                      </a:lnTo>
                      <a:lnTo>
                        <a:pt x="1606" y="600"/>
                      </a:lnTo>
                      <a:lnTo>
                        <a:pt x="1553" y="680"/>
                      </a:lnTo>
                      <a:lnTo>
                        <a:pt x="1571" y="741"/>
                      </a:lnTo>
                      <a:lnTo>
                        <a:pt x="1580" y="821"/>
                      </a:lnTo>
                      <a:lnTo>
                        <a:pt x="1509" y="847"/>
                      </a:lnTo>
                      <a:lnTo>
                        <a:pt x="1491" y="909"/>
                      </a:lnTo>
                      <a:lnTo>
                        <a:pt x="1421" y="927"/>
                      </a:lnTo>
                      <a:lnTo>
                        <a:pt x="1341" y="962"/>
                      </a:lnTo>
                      <a:lnTo>
                        <a:pt x="1244" y="971"/>
                      </a:lnTo>
                      <a:lnTo>
                        <a:pt x="1165" y="1041"/>
                      </a:lnTo>
                      <a:lnTo>
                        <a:pt x="1138" y="1112"/>
                      </a:lnTo>
                      <a:lnTo>
                        <a:pt x="1085" y="1156"/>
                      </a:lnTo>
                      <a:lnTo>
                        <a:pt x="1041" y="1218"/>
                      </a:lnTo>
                      <a:lnTo>
                        <a:pt x="1041" y="1324"/>
                      </a:lnTo>
                      <a:lnTo>
                        <a:pt x="1059" y="1403"/>
                      </a:lnTo>
                      <a:lnTo>
                        <a:pt x="1138" y="1482"/>
                      </a:lnTo>
                      <a:lnTo>
                        <a:pt x="1235" y="1553"/>
                      </a:lnTo>
                      <a:lnTo>
                        <a:pt x="1324" y="1632"/>
                      </a:lnTo>
                      <a:lnTo>
                        <a:pt x="1377" y="1721"/>
                      </a:lnTo>
                      <a:lnTo>
                        <a:pt x="1403" y="1791"/>
                      </a:lnTo>
                      <a:lnTo>
                        <a:pt x="1403" y="1853"/>
                      </a:lnTo>
                      <a:lnTo>
                        <a:pt x="1306" y="1844"/>
                      </a:lnTo>
                      <a:lnTo>
                        <a:pt x="1235" y="1853"/>
                      </a:lnTo>
                      <a:lnTo>
                        <a:pt x="1103" y="1844"/>
                      </a:lnTo>
                      <a:lnTo>
                        <a:pt x="1050" y="1862"/>
                      </a:lnTo>
                      <a:lnTo>
                        <a:pt x="1041" y="1932"/>
                      </a:lnTo>
                      <a:lnTo>
                        <a:pt x="971" y="1959"/>
                      </a:lnTo>
                      <a:lnTo>
                        <a:pt x="1041" y="1994"/>
                      </a:lnTo>
                      <a:lnTo>
                        <a:pt x="1121" y="2021"/>
                      </a:lnTo>
                      <a:lnTo>
                        <a:pt x="1174" y="2083"/>
                      </a:lnTo>
                      <a:lnTo>
                        <a:pt x="1218" y="2153"/>
                      </a:lnTo>
                      <a:lnTo>
                        <a:pt x="1209" y="2215"/>
                      </a:lnTo>
                      <a:lnTo>
                        <a:pt x="1200" y="2277"/>
                      </a:lnTo>
                      <a:lnTo>
                        <a:pt x="1262" y="2277"/>
                      </a:lnTo>
                      <a:lnTo>
                        <a:pt x="1306" y="2277"/>
                      </a:lnTo>
                      <a:lnTo>
                        <a:pt x="1315" y="2330"/>
                      </a:lnTo>
                      <a:lnTo>
                        <a:pt x="1341" y="2391"/>
                      </a:lnTo>
                      <a:lnTo>
                        <a:pt x="1394" y="2391"/>
                      </a:lnTo>
                      <a:lnTo>
                        <a:pt x="1377" y="2453"/>
                      </a:lnTo>
                      <a:lnTo>
                        <a:pt x="1341" y="2515"/>
                      </a:lnTo>
                      <a:lnTo>
                        <a:pt x="1253" y="2506"/>
                      </a:lnTo>
                      <a:lnTo>
                        <a:pt x="1174" y="2497"/>
                      </a:lnTo>
                      <a:lnTo>
                        <a:pt x="1129" y="2462"/>
                      </a:lnTo>
                      <a:lnTo>
                        <a:pt x="1068" y="2506"/>
                      </a:lnTo>
                      <a:lnTo>
                        <a:pt x="1006" y="2497"/>
                      </a:lnTo>
                      <a:lnTo>
                        <a:pt x="971" y="2427"/>
                      </a:lnTo>
                      <a:lnTo>
                        <a:pt x="900" y="2409"/>
                      </a:lnTo>
                      <a:lnTo>
                        <a:pt x="821" y="2347"/>
                      </a:lnTo>
                      <a:lnTo>
                        <a:pt x="794" y="2277"/>
                      </a:lnTo>
                      <a:lnTo>
                        <a:pt x="732" y="2250"/>
                      </a:lnTo>
                      <a:lnTo>
                        <a:pt x="671" y="2277"/>
                      </a:lnTo>
                      <a:lnTo>
                        <a:pt x="635" y="2180"/>
                      </a:lnTo>
                      <a:lnTo>
                        <a:pt x="582" y="2241"/>
                      </a:lnTo>
                      <a:lnTo>
                        <a:pt x="485" y="2206"/>
                      </a:lnTo>
                      <a:lnTo>
                        <a:pt x="432" y="2144"/>
                      </a:lnTo>
                      <a:lnTo>
                        <a:pt x="362" y="2083"/>
                      </a:lnTo>
                      <a:lnTo>
                        <a:pt x="291" y="2038"/>
                      </a:lnTo>
                      <a:lnTo>
                        <a:pt x="212" y="2056"/>
                      </a:lnTo>
                      <a:lnTo>
                        <a:pt x="203" y="1985"/>
                      </a:lnTo>
                      <a:lnTo>
                        <a:pt x="221" y="1915"/>
                      </a:lnTo>
                      <a:lnTo>
                        <a:pt x="229" y="1871"/>
                      </a:lnTo>
                      <a:lnTo>
                        <a:pt x="194" y="1818"/>
                      </a:lnTo>
                      <a:lnTo>
                        <a:pt x="159" y="1738"/>
                      </a:lnTo>
                      <a:lnTo>
                        <a:pt x="238" y="1685"/>
                      </a:lnTo>
                      <a:lnTo>
                        <a:pt x="194" y="1668"/>
                      </a:lnTo>
                      <a:lnTo>
                        <a:pt x="141" y="1632"/>
                      </a:lnTo>
                      <a:lnTo>
                        <a:pt x="123" y="1597"/>
                      </a:lnTo>
                      <a:lnTo>
                        <a:pt x="115" y="1518"/>
                      </a:lnTo>
                      <a:lnTo>
                        <a:pt x="176" y="1482"/>
                      </a:lnTo>
                      <a:lnTo>
                        <a:pt x="185" y="1438"/>
                      </a:lnTo>
                      <a:lnTo>
                        <a:pt x="123" y="1359"/>
                      </a:lnTo>
                      <a:lnTo>
                        <a:pt x="70" y="1332"/>
                      </a:lnTo>
                      <a:lnTo>
                        <a:pt x="0" y="1297"/>
                      </a:lnTo>
                      <a:lnTo>
                        <a:pt x="53" y="1244"/>
                      </a:lnTo>
                      <a:lnTo>
                        <a:pt x="35" y="1165"/>
                      </a:lnTo>
                      <a:lnTo>
                        <a:pt x="79" y="1130"/>
                      </a:lnTo>
                      <a:lnTo>
                        <a:pt x="106" y="1068"/>
                      </a:lnTo>
                      <a:lnTo>
                        <a:pt x="123" y="1024"/>
                      </a:lnTo>
                      <a:lnTo>
                        <a:pt x="150" y="953"/>
                      </a:lnTo>
                      <a:lnTo>
                        <a:pt x="159" y="900"/>
                      </a:lnTo>
                      <a:lnTo>
                        <a:pt x="203" y="838"/>
                      </a:lnTo>
                      <a:lnTo>
                        <a:pt x="229" y="785"/>
                      </a:lnTo>
                      <a:lnTo>
                        <a:pt x="229" y="715"/>
                      </a:lnTo>
                      <a:lnTo>
                        <a:pt x="212" y="662"/>
                      </a:lnTo>
                      <a:lnTo>
                        <a:pt x="247" y="600"/>
                      </a:lnTo>
                      <a:lnTo>
                        <a:pt x="221" y="538"/>
                      </a:lnTo>
                      <a:lnTo>
                        <a:pt x="221" y="432"/>
                      </a:lnTo>
                      <a:lnTo>
                        <a:pt x="273" y="397"/>
                      </a:lnTo>
                      <a:lnTo>
                        <a:pt x="318" y="344"/>
                      </a:lnTo>
                      <a:lnTo>
                        <a:pt x="423" y="371"/>
                      </a:lnTo>
                      <a:lnTo>
                        <a:pt x="512" y="380"/>
                      </a:lnTo>
                      <a:lnTo>
                        <a:pt x="626" y="397"/>
                      </a:lnTo>
                      <a:lnTo>
                        <a:pt x="768" y="380"/>
                      </a:lnTo>
                      <a:lnTo>
                        <a:pt x="856" y="344"/>
                      </a:lnTo>
                      <a:lnTo>
                        <a:pt x="838" y="230"/>
                      </a:lnTo>
                      <a:lnTo>
                        <a:pt x="838" y="141"/>
                      </a:lnTo>
                      <a:lnTo>
                        <a:pt x="865" y="80"/>
                      </a:lnTo>
                      <a:lnTo>
                        <a:pt x="909" y="62"/>
                      </a:lnTo>
                      <a:lnTo>
                        <a:pt x="926" y="0"/>
                      </a:lnTo>
                      <a:lnTo>
                        <a:pt x="997" y="0"/>
                      </a:lnTo>
                      <a:lnTo>
                        <a:pt x="1059" y="9"/>
                      </a:lnTo>
                      <a:lnTo>
                        <a:pt x="1129" y="27"/>
                      </a:lnTo>
                      <a:lnTo>
                        <a:pt x="1244" y="53"/>
                      </a:lnTo>
                      <a:lnTo>
                        <a:pt x="1332" y="62"/>
                      </a:lnTo>
                      <a:lnTo>
                        <a:pt x="1412" y="71"/>
                      </a:lnTo>
                      <a:lnTo>
                        <a:pt x="1518" y="53"/>
                      </a:lnTo>
                      <a:lnTo>
                        <a:pt x="1588" y="35"/>
                      </a:lnTo>
                      <a:lnTo>
                        <a:pt x="1571" y="97"/>
                      </a:lnTo>
                      <a:lnTo>
                        <a:pt x="1491" y="177"/>
                      </a:lnTo>
                      <a:lnTo>
                        <a:pt x="1482" y="274"/>
                      </a:lnTo>
                      <a:lnTo>
                        <a:pt x="1474" y="371"/>
                      </a:lnTo>
                      <a:lnTo>
                        <a:pt x="1500" y="432"/>
                      </a:lnTo>
                      <a:lnTo>
                        <a:pt x="1544" y="468"/>
                      </a:lnTo>
                      <a:lnTo>
                        <a:pt x="1535" y="512"/>
                      </a:lnTo>
                      <a:lnTo>
                        <a:pt x="1491" y="556"/>
                      </a:lnTo>
                    </a:path>
                  </a:pathLst>
                </a:custGeom>
                <a:solidFill>
                  <a:srgbClr val="7030A0"/>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4" name="Freeform 10">
                  <a:extLst>
                    <a:ext uri="{FF2B5EF4-FFF2-40B4-BE49-F238E27FC236}">
                      <a16:creationId xmlns:a16="http://schemas.microsoft.com/office/drawing/2014/main" id="{F2907CA1-5987-4F4C-BC8D-DE7A3A78436B}"/>
                    </a:ext>
                  </a:extLst>
                </p:cNvPr>
                <p:cNvSpPr>
                  <a:spLocks noChangeArrowheads="1"/>
                </p:cNvSpPr>
                <p:nvPr/>
              </p:nvSpPr>
              <p:spPr bwMode="auto">
                <a:xfrm>
                  <a:off x="4612439" y="1206841"/>
                  <a:ext cx="550687" cy="1244997"/>
                </a:xfrm>
                <a:custGeom>
                  <a:avLst/>
                  <a:gdLst>
                    <a:gd name="T0" fmla="*/ 423 w 1536"/>
                    <a:gd name="T1" fmla="*/ 1923 h 3459"/>
                    <a:gd name="T2" fmla="*/ 335 w 1536"/>
                    <a:gd name="T3" fmla="*/ 1809 h 3459"/>
                    <a:gd name="T4" fmla="*/ 238 w 1536"/>
                    <a:gd name="T5" fmla="*/ 1747 h 3459"/>
                    <a:gd name="T6" fmla="*/ 150 w 1536"/>
                    <a:gd name="T7" fmla="*/ 1553 h 3459"/>
                    <a:gd name="T8" fmla="*/ 70 w 1536"/>
                    <a:gd name="T9" fmla="*/ 1464 h 3459"/>
                    <a:gd name="T10" fmla="*/ 264 w 1536"/>
                    <a:gd name="T11" fmla="*/ 1385 h 3459"/>
                    <a:gd name="T12" fmla="*/ 432 w 1536"/>
                    <a:gd name="T13" fmla="*/ 1323 h 3459"/>
                    <a:gd name="T14" fmla="*/ 264 w 1536"/>
                    <a:gd name="T15" fmla="*/ 1085 h 3459"/>
                    <a:gd name="T16" fmla="*/ 70 w 1536"/>
                    <a:gd name="T17" fmla="*/ 856 h 3459"/>
                    <a:gd name="T18" fmla="*/ 167 w 1536"/>
                    <a:gd name="T19" fmla="*/ 644 h 3459"/>
                    <a:gd name="T20" fmla="*/ 370 w 1536"/>
                    <a:gd name="T21" fmla="*/ 494 h 3459"/>
                    <a:gd name="T22" fmla="*/ 538 w 1536"/>
                    <a:gd name="T23" fmla="*/ 379 h 3459"/>
                    <a:gd name="T24" fmla="*/ 582 w 1536"/>
                    <a:gd name="T25" fmla="*/ 212 h 3459"/>
                    <a:gd name="T26" fmla="*/ 520 w 1536"/>
                    <a:gd name="T27" fmla="*/ 88 h 3459"/>
                    <a:gd name="T28" fmla="*/ 803 w 1536"/>
                    <a:gd name="T29" fmla="*/ 0 h 3459"/>
                    <a:gd name="T30" fmla="*/ 970 w 1536"/>
                    <a:gd name="T31" fmla="*/ 79 h 3459"/>
                    <a:gd name="T32" fmla="*/ 1103 w 1536"/>
                    <a:gd name="T33" fmla="*/ 176 h 3459"/>
                    <a:gd name="T34" fmla="*/ 1191 w 1536"/>
                    <a:gd name="T35" fmla="*/ 309 h 3459"/>
                    <a:gd name="T36" fmla="*/ 1156 w 1536"/>
                    <a:gd name="T37" fmla="*/ 441 h 3459"/>
                    <a:gd name="T38" fmla="*/ 1315 w 1536"/>
                    <a:gd name="T39" fmla="*/ 450 h 3459"/>
                    <a:gd name="T40" fmla="*/ 1535 w 1536"/>
                    <a:gd name="T41" fmla="*/ 476 h 3459"/>
                    <a:gd name="T42" fmla="*/ 1420 w 1536"/>
                    <a:gd name="T43" fmla="*/ 653 h 3459"/>
                    <a:gd name="T44" fmla="*/ 1376 w 1536"/>
                    <a:gd name="T45" fmla="*/ 935 h 3459"/>
                    <a:gd name="T46" fmla="*/ 1385 w 1536"/>
                    <a:gd name="T47" fmla="*/ 1138 h 3459"/>
                    <a:gd name="T48" fmla="*/ 1253 w 1536"/>
                    <a:gd name="T49" fmla="*/ 1376 h 3459"/>
                    <a:gd name="T50" fmla="*/ 1059 w 1536"/>
                    <a:gd name="T51" fmla="*/ 1606 h 3459"/>
                    <a:gd name="T52" fmla="*/ 979 w 1536"/>
                    <a:gd name="T53" fmla="*/ 1809 h 3459"/>
                    <a:gd name="T54" fmla="*/ 891 w 1536"/>
                    <a:gd name="T55" fmla="*/ 1888 h 3459"/>
                    <a:gd name="T56" fmla="*/ 882 w 1536"/>
                    <a:gd name="T57" fmla="*/ 2109 h 3459"/>
                    <a:gd name="T58" fmla="*/ 856 w 1536"/>
                    <a:gd name="T59" fmla="*/ 2267 h 3459"/>
                    <a:gd name="T60" fmla="*/ 785 w 1536"/>
                    <a:gd name="T61" fmla="*/ 2409 h 3459"/>
                    <a:gd name="T62" fmla="*/ 820 w 1536"/>
                    <a:gd name="T63" fmla="*/ 2567 h 3459"/>
                    <a:gd name="T64" fmla="*/ 900 w 1536"/>
                    <a:gd name="T65" fmla="*/ 2726 h 3459"/>
                    <a:gd name="T66" fmla="*/ 1014 w 1536"/>
                    <a:gd name="T67" fmla="*/ 2629 h 3459"/>
                    <a:gd name="T68" fmla="*/ 944 w 1536"/>
                    <a:gd name="T69" fmla="*/ 2903 h 3459"/>
                    <a:gd name="T70" fmla="*/ 1067 w 1536"/>
                    <a:gd name="T71" fmla="*/ 3106 h 3459"/>
                    <a:gd name="T72" fmla="*/ 1023 w 1536"/>
                    <a:gd name="T73" fmla="*/ 3272 h 3459"/>
                    <a:gd name="T74" fmla="*/ 900 w 1536"/>
                    <a:gd name="T75" fmla="*/ 3431 h 3459"/>
                    <a:gd name="T76" fmla="*/ 714 w 1536"/>
                    <a:gd name="T77" fmla="*/ 3387 h 3459"/>
                    <a:gd name="T78" fmla="*/ 529 w 1536"/>
                    <a:gd name="T79" fmla="*/ 3334 h 3459"/>
                    <a:gd name="T80" fmla="*/ 617 w 1536"/>
                    <a:gd name="T81" fmla="*/ 3167 h 3459"/>
                    <a:gd name="T82" fmla="*/ 503 w 1536"/>
                    <a:gd name="T83" fmla="*/ 2938 h 3459"/>
                    <a:gd name="T84" fmla="*/ 503 w 1536"/>
                    <a:gd name="T85" fmla="*/ 2576 h 3459"/>
                    <a:gd name="T86" fmla="*/ 450 w 1536"/>
                    <a:gd name="T87" fmla="*/ 2338 h 3459"/>
                    <a:gd name="T88" fmla="*/ 344 w 1536"/>
                    <a:gd name="T89" fmla="*/ 2126 h 3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3459">
                      <a:moveTo>
                        <a:pt x="370" y="2047"/>
                      </a:moveTo>
                      <a:lnTo>
                        <a:pt x="406" y="1985"/>
                      </a:lnTo>
                      <a:lnTo>
                        <a:pt x="423" y="1923"/>
                      </a:lnTo>
                      <a:lnTo>
                        <a:pt x="370" y="1923"/>
                      </a:lnTo>
                      <a:lnTo>
                        <a:pt x="344" y="1862"/>
                      </a:lnTo>
                      <a:lnTo>
                        <a:pt x="335" y="1809"/>
                      </a:lnTo>
                      <a:lnTo>
                        <a:pt x="291" y="1809"/>
                      </a:lnTo>
                      <a:lnTo>
                        <a:pt x="229" y="1809"/>
                      </a:lnTo>
                      <a:lnTo>
                        <a:pt x="238" y="1747"/>
                      </a:lnTo>
                      <a:lnTo>
                        <a:pt x="247" y="1685"/>
                      </a:lnTo>
                      <a:lnTo>
                        <a:pt x="203" y="1615"/>
                      </a:lnTo>
                      <a:lnTo>
                        <a:pt x="150" y="1553"/>
                      </a:lnTo>
                      <a:lnTo>
                        <a:pt x="70" y="1526"/>
                      </a:lnTo>
                      <a:lnTo>
                        <a:pt x="0" y="1491"/>
                      </a:lnTo>
                      <a:lnTo>
                        <a:pt x="70" y="1464"/>
                      </a:lnTo>
                      <a:lnTo>
                        <a:pt x="79" y="1394"/>
                      </a:lnTo>
                      <a:lnTo>
                        <a:pt x="132" y="1376"/>
                      </a:lnTo>
                      <a:lnTo>
                        <a:pt x="264" y="1385"/>
                      </a:lnTo>
                      <a:lnTo>
                        <a:pt x="335" y="1376"/>
                      </a:lnTo>
                      <a:lnTo>
                        <a:pt x="432" y="1385"/>
                      </a:lnTo>
                      <a:lnTo>
                        <a:pt x="432" y="1323"/>
                      </a:lnTo>
                      <a:lnTo>
                        <a:pt x="406" y="1253"/>
                      </a:lnTo>
                      <a:lnTo>
                        <a:pt x="353" y="1164"/>
                      </a:lnTo>
                      <a:lnTo>
                        <a:pt x="264" y="1085"/>
                      </a:lnTo>
                      <a:lnTo>
                        <a:pt x="167" y="1014"/>
                      </a:lnTo>
                      <a:lnTo>
                        <a:pt x="88" y="935"/>
                      </a:lnTo>
                      <a:lnTo>
                        <a:pt x="70" y="856"/>
                      </a:lnTo>
                      <a:lnTo>
                        <a:pt x="70" y="750"/>
                      </a:lnTo>
                      <a:lnTo>
                        <a:pt x="114" y="688"/>
                      </a:lnTo>
                      <a:lnTo>
                        <a:pt x="167" y="644"/>
                      </a:lnTo>
                      <a:lnTo>
                        <a:pt x="194" y="573"/>
                      </a:lnTo>
                      <a:lnTo>
                        <a:pt x="273" y="503"/>
                      </a:lnTo>
                      <a:lnTo>
                        <a:pt x="370" y="494"/>
                      </a:lnTo>
                      <a:lnTo>
                        <a:pt x="450" y="459"/>
                      </a:lnTo>
                      <a:lnTo>
                        <a:pt x="520" y="441"/>
                      </a:lnTo>
                      <a:lnTo>
                        <a:pt x="538" y="379"/>
                      </a:lnTo>
                      <a:lnTo>
                        <a:pt x="609" y="353"/>
                      </a:lnTo>
                      <a:lnTo>
                        <a:pt x="600" y="273"/>
                      </a:lnTo>
                      <a:lnTo>
                        <a:pt x="582" y="212"/>
                      </a:lnTo>
                      <a:lnTo>
                        <a:pt x="635" y="132"/>
                      </a:lnTo>
                      <a:lnTo>
                        <a:pt x="564" y="88"/>
                      </a:lnTo>
                      <a:lnTo>
                        <a:pt x="520" y="88"/>
                      </a:lnTo>
                      <a:lnTo>
                        <a:pt x="564" y="44"/>
                      </a:lnTo>
                      <a:lnTo>
                        <a:pt x="679" y="35"/>
                      </a:lnTo>
                      <a:lnTo>
                        <a:pt x="803" y="0"/>
                      </a:lnTo>
                      <a:lnTo>
                        <a:pt x="917" y="0"/>
                      </a:lnTo>
                      <a:lnTo>
                        <a:pt x="979" y="9"/>
                      </a:lnTo>
                      <a:lnTo>
                        <a:pt x="970" y="79"/>
                      </a:lnTo>
                      <a:lnTo>
                        <a:pt x="953" y="150"/>
                      </a:lnTo>
                      <a:lnTo>
                        <a:pt x="1059" y="114"/>
                      </a:lnTo>
                      <a:lnTo>
                        <a:pt x="1103" y="176"/>
                      </a:lnTo>
                      <a:lnTo>
                        <a:pt x="1164" y="194"/>
                      </a:lnTo>
                      <a:lnTo>
                        <a:pt x="1209" y="247"/>
                      </a:lnTo>
                      <a:lnTo>
                        <a:pt x="1191" y="309"/>
                      </a:lnTo>
                      <a:lnTo>
                        <a:pt x="1147" y="353"/>
                      </a:lnTo>
                      <a:lnTo>
                        <a:pt x="1094" y="423"/>
                      </a:lnTo>
                      <a:lnTo>
                        <a:pt x="1156" y="441"/>
                      </a:lnTo>
                      <a:lnTo>
                        <a:pt x="1164" y="485"/>
                      </a:lnTo>
                      <a:lnTo>
                        <a:pt x="1235" y="450"/>
                      </a:lnTo>
                      <a:lnTo>
                        <a:pt x="1315" y="450"/>
                      </a:lnTo>
                      <a:lnTo>
                        <a:pt x="1367" y="467"/>
                      </a:lnTo>
                      <a:lnTo>
                        <a:pt x="1456" y="459"/>
                      </a:lnTo>
                      <a:lnTo>
                        <a:pt x="1535" y="476"/>
                      </a:lnTo>
                      <a:lnTo>
                        <a:pt x="1517" y="529"/>
                      </a:lnTo>
                      <a:lnTo>
                        <a:pt x="1456" y="582"/>
                      </a:lnTo>
                      <a:lnTo>
                        <a:pt x="1420" y="653"/>
                      </a:lnTo>
                      <a:lnTo>
                        <a:pt x="1429" y="732"/>
                      </a:lnTo>
                      <a:lnTo>
                        <a:pt x="1420" y="820"/>
                      </a:lnTo>
                      <a:lnTo>
                        <a:pt x="1376" y="935"/>
                      </a:lnTo>
                      <a:lnTo>
                        <a:pt x="1359" y="1014"/>
                      </a:lnTo>
                      <a:lnTo>
                        <a:pt x="1438" y="1067"/>
                      </a:lnTo>
                      <a:lnTo>
                        <a:pt x="1385" y="1138"/>
                      </a:lnTo>
                      <a:lnTo>
                        <a:pt x="1350" y="1191"/>
                      </a:lnTo>
                      <a:lnTo>
                        <a:pt x="1323" y="1279"/>
                      </a:lnTo>
                      <a:lnTo>
                        <a:pt x="1253" y="1376"/>
                      </a:lnTo>
                      <a:lnTo>
                        <a:pt x="1164" y="1420"/>
                      </a:lnTo>
                      <a:lnTo>
                        <a:pt x="1103" y="1500"/>
                      </a:lnTo>
                      <a:lnTo>
                        <a:pt x="1059" y="1606"/>
                      </a:lnTo>
                      <a:lnTo>
                        <a:pt x="1023" y="1694"/>
                      </a:lnTo>
                      <a:lnTo>
                        <a:pt x="1023" y="1747"/>
                      </a:lnTo>
                      <a:lnTo>
                        <a:pt x="979" y="1809"/>
                      </a:lnTo>
                      <a:lnTo>
                        <a:pt x="926" y="1826"/>
                      </a:lnTo>
                      <a:lnTo>
                        <a:pt x="882" y="1826"/>
                      </a:lnTo>
                      <a:lnTo>
                        <a:pt x="891" y="1888"/>
                      </a:lnTo>
                      <a:lnTo>
                        <a:pt x="891" y="1976"/>
                      </a:lnTo>
                      <a:lnTo>
                        <a:pt x="873" y="2029"/>
                      </a:lnTo>
                      <a:lnTo>
                        <a:pt x="882" y="2109"/>
                      </a:lnTo>
                      <a:lnTo>
                        <a:pt x="891" y="2170"/>
                      </a:lnTo>
                      <a:lnTo>
                        <a:pt x="900" y="2241"/>
                      </a:lnTo>
                      <a:lnTo>
                        <a:pt x="856" y="2267"/>
                      </a:lnTo>
                      <a:lnTo>
                        <a:pt x="856" y="2312"/>
                      </a:lnTo>
                      <a:lnTo>
                        <a:pt x="820" y="2356"/>
                      </a:lnTo>
                      <a:lnTo>
                        <a:pt x="785" y="2409"/>
                      </a:lnTo>
                      <a:lnTo>
                        <a:pt x="767" y="2479"/>
                      </a:lnTo>
                      <a:lnTo>
                        <a:pt x="785" y="2523"/>
                      </a:lnTo>
                      <a:lnTo>
                        <a:pt x="820" y="2567"/>
                      </a:lnTo>
                      <a:lnTo>
                        <a:pt x="847" y="2620"/>
                      </a:lnTo>
                      <a:lnTo>
                        <a:pt x="838" y="2700"/>
                      </a:lnTo>
                      <a:lnTo>
                        <a:pt x="900" y="2726"/>
                      </a:lnTo>
                      <a:lnTo>
                        <a:pt x="917" y="2656"/>
                      </a:lnTo>
                      <a:lnTo>
                        <a:pt x="953" y="2585"/>
                      </a:lnTo>
                      <a:lnTo>
                        <a:pt x="1014" y="2629"/>
                      </a:lnTo>
                      <a:lnTo>
                        <a:pt x="997" y="2735"/>
                      </a:lnTo>
                      <a:lnTo>
                        <a:pt x="953" y="2815"/>
                      </a:lnTo>
                      <a:lnTo>
                        <a:pt x="944" y="2903"/>
                      </a:lnTo>
                      <a:lnTo>
                        <a:pt x="944" y="2973"/>
                      </a:lnTo>
                      <a:lnTo>
                        <a:pt x="988" y="3035"/>
                      </a:lnTo>
                      <a:lnTo>
                        <a:pt x="1067" y="3106"/>
                      </a:lnTo>
                      <a:lnTo>
                        <a:pt x="1067" y="3176"/>
                      </a:lnTo>
                      <a:lnTo>
                        <a:pt x="1014" y="3194"/>
                      </a:lnTo>
                      <a:lnTo>
                        <a:pt x="1023" y="3272"/>
                      </a:lnTo>
                      <a:lnTo>
                        <a:pt x="1006" y="3325"/>
                      </a:lnTo>
                      <a:lnTo>
                        <a:pt x="935" y="3387"/>
                      </a:lnTo>
                      <a:lnTo>
                        <a:pt x="900" y="3431"/>
                      </a:lnTo>
                      <a:lnTo>
                        <a:pt x="847" y="3458"/>
                      </a:lnTo>
                      <a:lnTo>
                        <a:pt x="776" y="3414"/>
                      </a:lnTo>
                      <a:lnTo>
                        <a:pt x="714" y="3387"/>
                      </a:lnTo>
                      <a:lnTo>
                        <a:pt x="661" y="3387"/>
                      </a:lnTo>
                      <a:lnTo>
                        <a:pt x="564" y="3387"/>
                      </a:lnTo>
                      <a:lnTo>
                        <a:pt x="529" y="3334"/>
                      </a:lnTo>
                      <a:lnTo>
                        <a:pt x="538" y="3264"/>
                      </a:lnTo>
                      <a:lnTo>
                        <a:pt x="609" y="3229"/>
                      </a:lnTo>
                      <a:lnTo>
                        <a:pt x="617" y="3167"/>
                      </a:lnTo>
                      <a:lnTo>
                        <a:pt x="556" y="3097"/>
                      </a:lnTo>
                      <a:lnTo>
                        <a:pt x="511" y="3000"/>
                      </a:lnTo>
                      <a:lnTo>
                        <a:pt x="503" y="2938"/>
                      </a:lnTo>
                      <a:lnTo>
                        <a:pt x="503" y="2841"/>
                      </a:lnTo>
                      <a:lnTo>
                        <a:pt x="520" y="2726"/>
                      </a:lnTo>
                      <a:lnTo>
                        <a:pt x="503" y="2576"/>
                      </a:lnTo>
                      <a:lnTo>
                        <a:pt x="459" y="2479"/>
                      </a:lnTo>
                      <a:lnTo>
                        <a:pt x="441" y="2400"/>
                      </a:lnTo>
                      <a:lnTo>
                        <a:pt x="450" y="2338"/>
                      </a:lnTo>
                      <a:lnTo>
                        <a:pt x="459" y="2250"/>
                      </a:lnTo>
                      <a:lnTo>
                        <a:pt x="432" y="2197"/>
                      </a:lnTo>
                      <a:lnTo>
                        <a:pt x="344" y="2126"/>
                      </a:lnTo>
                      <a:lnTo>
                        <a:pt x="370" y="2047"/>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5" name="Freeform 11">
                  <a:extLst>
                    <a:ext uri="{FF2B5EF4-FFF2-40B4-BE49-F238E27FC236}">
                      <a16:creationId xmlns:a16="http://schemas.microsoft.com/office/drawing/2014/main" id="{CD80B0A8-676B-4498-87E1-251A11950474}"/>
                    </a:ext>
                  </a:extLst>
                </p:cNvPr>
                <p:cNvSpPr>
                  <a:spLocks noChangeArrowheads="1"/>
                </p:cNvSpPr>
                <p:nvPr/>
              </p:nvSpPr>
              <p:spPr bwMode="auto">
                <a:xfrm>
                  <a:off x="4869261" y="1803904"/>
                  <a:ext cx="676628" cy="950483"/>
                </a:xfrm>
                <a:custGeom>
                  <a:avLst/>
                  <a:gdLst>
                    <a:gd name="T0" fmla="*/ 62 w 1880"/>
                    <a:gd name="T1" fmla="*/ 1825 h 2638"/>
                    <a:gd name="T2" fmla="*/ 203 w 1880"/>
                    <a:gd name="T3" fmla="*/ 1922 h 2638"/>
                    <a:gd name="T4" fmla="*/ 336 w 1880"/>
                    <a:gd name="T5" fmla="*/ 1931 h 2638"/>
                    <a:gd name="T6" fmla="*/ 415 w 1880"/>
                    <a:gd name="T7" fmla="*/ 1869 h 2638"/>
                    <a:gd name="T8" fmla="*/ 556 w 1880"/>
                    <a:gd name="T9" fmla="*/ 1825 h 2638"/>
                    <a:gd name="T10" fmla="*/ 689 w 1880"/>
                    <a:gd name="T11" fmla="*/ 1807 h 2638"/>
                    <a:gd name="T12" fmla="*/ 733 w 1880"/>
                    <a:gd name="T13" fmla="*/ 1905 h 2638"/>
                    <a:gd name="T14" fmla="*/ 839 w 1880"/>
                    <a:gd name="T15" fmla="*/ 1975 h 2638"/>
                    <a:gd name="T16" fmla="*/ 865 w 1880"/>
                    <a:gd name="T17" fmla="*/ 2055 h 2638"/>
                    <a:gd name="T18" fmla="*/ 909 w 1880"/>
                    <a:gd name="T19" fmla="*/ 2178 h 2638"/>
                    <a:gd name="T20" fmla="*/ 944 w 1880"/>
                    <a:gd name="T21" fmla="*/ 2319 h 2638"/>
                    <a:gd name="T22" fmla="*/ 953 w 1880"/>
                    <a:gd name="T23" fmla="*/ 2443 h 2638"/>
                    <a:gd name="T24" fmla="*/ 1094 w 1880"/>
                    <a:gd name="T25" fmla="*/ 2513 h 2638"/>
                    <a:gd name="T26" fmla="*/ 1253 w 1880"/>
                    <a:gd name="T27" fmla="*/ 2505 h 2638"/>
                    <a:gd name="T28" fmla="*/ 1297 w 1880"/>
                    <a:gd name="T29" fmla="*/ 2610 h 2638"/>
                    <a:gd name="T30" fmla="*/ 1411 w 1880"/>
                    <a:gd name="T31" fmla="*/ 2619 h 2638"/>
                    <a:gd name="T32" fmla="*/ 1517 w 1880"/>
                    <a:gd name="T33" fmla="*/ 2628 h 2638"/>
                    <a:gd name="T34" fmla="*/ 1614 w 1880"/>
                    <a:gd name="T35" fmla="*/ 2469 h 2638"/>
                    <a:gd name="T36" fmla="*/ 1711 w 1880"/>
                    <a:gd name="T37" fmla="*/ 2434 h 2638"/>
                    <a:gd name="T38" fmla="*/ 1826 w 1880"/>
                    <a:gd name="T39" fmla="*/ 2487 h 2638"/>
                    <a:gd name="T40" fmla="*/ 1773 w 1880"/>
                    <a:gd name="T41" fmla="*/ 2249 h 2638"/>
                    <a:gd name="T42" fmla="*/ 1738 w 1880"/>
                    <a:gd name="T43" fmla="*/ 2125 h 2638"/>
                    <a:gd name="T44" fmla="*/ 1632 w 1880"/>
                    <a:gd name="T45" fmla="*/ 2063 h 2638"/>
                    <a:gd name="T46" fmla="*/ 1429 w 1880"/>
                    <a:gd name="T47" fmla="*/ 2055 h 2638"/>
                    <a:gd name="T48" fmla="*/ 1341 w 1880"/>
                    <a:gd name="T49" fmla="*/ 1940 h 2638"/>
                    <a:gd name="T50" fmla="*/ 1332 w 1880"/>
                    <a:gd name="T51" fmla="*/ 1816 h 2638"/>
                    <a:gd name="T52" fmla="*/ 1332 w 1880"/>
                    <a:gd name="T53" fmla="*/ 1675 h 2638"/>
                    <a:gd name="T54" fmla="*/ 1341 w 1880"/>
                    <a:gd name="T55" fmla="*/ 1535 h 2638"/>
                    <a:gd name="T56" fmla="*/ 1403 w 1880"/>
                    <a:gd name="T57" fmla="*/ 1403 h 2638"/>
                    <a:gd name="T58" fmla="*/ 1420 w 1880"/>
                    <a:gd name="T59" fmla="*/ 1288 h 2638"/>
                    <a:gd name="T60" fmla="*/ 1473 w 1880"/>
                    <a:gd name="T61" fmla="*/ 1164 h 2638"/>
                    <a:gd name="T62" fmla="*/ 1429 w 1880"/>
                    <a:gd name="T63" fmla="*/ 1014 h 2638"/>
                    <a:gd name="T64" fmla="*/ 997 w 1880"/>
                    <a:gd name="T65" fmla="*/ 406 h 2638"/>
                    <a:gd name="T66" fmla="*/ 901 w 1880"/>
                    <a:gd name="T67" fmla="*/ 194 h 2638"/>
                    <a:gd name="T68" fmla="*/ 786 w 1880"/>
                    <a:gd name="T69" fmla="*/ 211 h 2638"/>
                    <a:gd name="T70" fmla="*/ 689 w 1880"/>
                    <a:gd name="T71" fmla="*/ 167 h 2638"/>
                    <a:gd name="T72" fmla="*/ 698 w 1880"/>
                    <a:gd name="T73" fmla="*/ 79 h 2638"/>
                    <a:gd name="T74" fmla="*/ 574 w 1880"/>
                    <a:gd name="T75" fmla="*/ 61 h 2638"/>
                    <a:gd name="T76" fmla="*/ 424 w 1880"/>
                    <a:gd name="T77" fmla="*/ 141 h 2638"/>
                    <a:gd name="T78" fmla="*/ 212 w 1880"/>
                    <a:gd name="T79" fmla="*/ 167 h 2638"/>
                    <a:gd name="T80" fmla="*/ 177 w 1880"/>
                    <a:gd name="T81" fmla="*/ 229 h 2638"/>
                    <a:gd name="T82" fmla="*/ 159 w 1880"/>
                    <a:gd name="T83" fmla="*/ 370 h 2638"/>
                    <a:gd name="T84" fmla="*/ 177 w 1880"/>
                    <a:gd name="T85" fmla="*/ 511 h 2638"/>
                    <a:gd name="T86" fmla="*/ 142 w 1880"/>
                    <a:gd name="T87" fmla="*/ 608 h 2638"/>
                    <a:gd name="T88" fmla="*/ 106 w 1880"/>
                    <a:gd name="T89" fmla="*/ 697 h 2638"/>
                    <a:gd name="T90" fmla="*/ 53 w 1880"/>
                    <a:gd name="T91" fmla="*/ 820 h 2638"/>
                    <a:gd name="T92" fmla="*/ 106 w 1880"/>
                    <a:gd name="T93" fmla="*/ 908 h 2638"/>
                    <a:gd name="T94" fmla="*/ 124 w 1880"/>
                    <a:gd name="T95" fmla="*/ 1041 h 2638"/>
                    <a:gd name="T96" fmla="*/ 203 w 1880"/>
                    <a:gd name="T97" fmla="*/ 997 h 2638"/>
                    <a:gd name="T98" fmla="*/ 300 w 1880"/>
                    <a:gd name="T99" fmla="*/ 970 h 2638"/>
                    <a:gd name="T100" fmla="*/ 239 w 1880"/>
                    <a:gd name="T101" fmla="*/ 1156 h 2638"/>
                    <a:gd name="T102" fmla="*/ 230 w 1880"/>
                    <a:gd name="T103" fmla="*/ 1314 h 2638"/>
                    <a:gd name="T104" fmla="*/ 353 w 1880"/>
                    <a:gd name="T105" fmla="*/ 1447 h 2638"/>
                    <a:gd name="T106" fmla="*/ 300 w 1880"/>
                    <a:gd name="T107" fmla="*/ 1535 h 2638"/>
                    <a:gd name="T108" fmla="*/ 292 w 1880"/>
                    <a:gd name="T109" fmla="*/ 1666 h 2638"/>
                    <a:gd name="T110" fmla="*/ 186 w 1880"/>
                    <a:gd name="T111" fmla="*/ 1772 h 2638"/>
                    <a:gd name="T112" fmla="*/ 62 w 1880"/>
                    <a:gd name="T113" fmla="*/ 1755 h 2638"/>
                    <a:gd name="T114" fmla="*/ 18 w 1880"/>
                    <a:gd name="T115" fmla="*/ 1781 h 2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80" h="2638">
                      <a:moveTo>
                        <a:pt x="18" y="1781"/>
                      </a:moveTo>
                      <a:lnTo>
                        <a:pt x="62" y="1825"/>
                      </a:lnTo>
                      <a:lnTo>
                        <a:pt x="133" y="1887"/>
                      </a:lnTo>
                      <a:lnTo>
                        <a:pt x="203" y="1922"/>
                      </a:lnTo>
                      <a:lnTo>
                        <a:pt x="265" y="1905"/>
                      </a:lnTo>
                      <a:lnTo>
                        <a:pt x="336" y="1931"/>
                      </a:lnTo>
                      <a:lnTo>
                        <a:pt x="398" y="1922"/>
                      </a:lnTo>
                      <a:lnTo>
                        <a:pt x="415" y="1869"/>
                      </a:lnTo>
                      <a:lnTo>
                        <a:pt x="450" y="1807"/>
                      </a:lnTo>
                      <a:lnTo>
                        <a:pt x="556" y="1825"/>
                      </a:lnTo>
                      <a:lnTo>
                        <a:pt x="627" y="1825"/>
                      </a:lnTo>
                      <a:lnTo>
                        <a:pt x="689" y="1807"/>
                      </a:lnTo>
                      <a:lnTo>
                        <a:pt x="733" y="1869"/>
                      </a:lnTo>
                      <a:lnTo>
                        <a:pt x="733" y="1905"/>
                      </a:lnTo>
                      <a:lnTo>
                        <a:pt x="786" y="1931"/>
                      </a:lnTo>
                      <a:lnTo>
                        <a:pt x="839" y="1975"/>
                      </a:lnTo>
                      <a:lnTo>
                        <a:pt x="848" y="2019"/>
                      </a:lnTo>
                      <a:lnTo>
                        <a:pt x="865" y="2055"/>
                      </a:lnTo>
                      <a:lnTo>
                        <a:pt x="918" y="2116"/>
                      </a:lnTo>
                      <a:lnTo>
                        <a:pt x="909" y="2178"/>
                      </a:lnTo>
                      <a:lnTo>
                        <a:pt x="892" y="2249"/>
                      </a:lnTo>
                      <a:lnTo>
                        <a:pt x="944" y="2319"/>
                      </a:lnTo>
                      <a:lnTo>
                        <a:pt x="909" y="2399"/>
                      </a:lnTo>
                      <a:lnTo>
                        <a:pt x="953" y="2443"/>
                      </a:lnTo>
                      <a:lnTo>
                        <a:pt x="1005" y="2496"/>
                      </a:lnTo>
                      <a:lnTo>
                        <a:pt x="1094" y="2513"/>
                      </a:lnTo>
                      <a:lnTo>
                        <a:pt x="1182" y="2513"/>
                      </a:lnTo>
                      <a:lnTo>
                        <a:pt x="1253" y="2505"/>
                      </a:lnTo>
                      <a:lnTo>
                        <a:pt x="1261" y="2558"/>
                      </a:lnTo>
                      <a:lnTo>
                        <a:pt x="1297" y="2610"/>
                      </a:lnTo>
                      <a:lnTo>
                        <a:pt x="1350" y="2610"/>
                      </a:lnTo>
                      <a:lnTo>
                        <a:pt x="1411" y="2619"/>
                      </a:lnTo>
                      <a:lnTo>
                        <a:pt x="1464" y="2637"/>
                      </a:lnTo>
                      <a:lnTo>
                        <a:pt x="1517" y="2628"/>
                      </a:lnTo>
                      <a:lnTo>
                        <a:pt x="1570" y="2540"/>
                      </a:lnTo>
                      <a:lnTo>
                        <a:pt x="1614" y="2469"/>
                      </a:lnTo>
                      <a:lnTo>
                        <a:pt x="1685" y="2505"/>
                      </a:lnTo>
                      <a:lnTo>
                        <a:pt x="1711" y="2434"/>
                      </a:lnTo>
                      <a:lnTo>
                        <a:pt x="1773" y="2452"/>
                      </a:lnTo>
                      <a:lnTo>
                        <a:pt x="1826" y="2487"/>
                      </a:lnTo>
                      <a:lnTo>
                        <a:pt x="1879" y="2452"/>
                      </a:lnTo>
                      <a:lnTo>
                        <a:pt x="1773" y="2249"/>
                      </a:lnTo>
                      <a:lnTo>
                        <a:pt x="1703" y="2178"/>
                      </a:lnTo>
                      <a:lnTo>
                        <a:pt x="1738" y="2125"/>
                      </a:lnTo>
                      <a:lnTo>
                        <a:pt x="1703" y="2063"/>
                      </a:lnTo>
                      <a:lnTo>
                        <a:pt x="1632" y="2063"/>
                      </a:lnTo>
                      <a:lnTo>
                        <a:pt x="1517" y="2063"/>
                      </a:lnTo>
                      <a:lnTo>
                        <a:pt x="1429" y="2055"/>
                      </a:lnTo>
                      <a:lnTo>
                        <a:pt x="1447" y="1993"/>
                      </a:lnTo>
                      <a:lnTo>
                        <a:pt x="1341" y="1940"/>
                      </a:lnTo>
                      <a:lnTo>
                        <a:pt x="1376" y="1896"/>
                      </a:lnTo>
                      <a:lnTo>
                        <a:pt x="1332" y="1816"/>
                      </a:lnTo>
                      <a:lnTo>
                        <a:pt x="1358" y="1755"/>
                      </a:lnTo>
                      <a:lnTo>
                        <a:pt x="1332" y="1675"/>
                      </a:lnTo>
                      <a:lnTo>
                        <a:pt x="1367" y="1596"/>
                      </a:lnTo>
                      <a:lnTo>
                        <a:pt x="1341" y="1535"/>
                      </a:lnTo>
                      <a:lnTo>
                        <a:pt x="1350" y="1438"/>
                      </a:lnTo>
                      <a:lnTo>
                        <a:pt x="1403" y="1403"/>
                      </a:lnTo>
                      <a:lnTo>
                        <a:pt x="1456" y="1332"/>
                      </a:lnTo>
                      <a:lnTo>
                        <a:pt x="1420" y="1288"/>
                      </a:lnTo>
                      <a:lnTo>
                        <a:pt x="1464" y="1226"/>
                      </a:lnTo>
                      <a:lnTo>
                        <a:pt x="1473" y="1164"/>
                      </a:lnTo>
                      <a:lnTo>
                        <a:pt x="1456" y="1085"/>
                      </a:lnTo>
                      <a:lnTo>
                        <a:pt x="1429" y="1014"/>
                      </a:lnTo>
                      <a:lnTo>
                        <a:pt x="1094" y="732"/>
                      </a:lnTo>
                      <a:lnTo>
                        <a:pt x="997" y="406"/>
                      </a:lnTo>
                      <a:lnTo>
                        <a:pt x="970" y="229"/>
                      </a:lnTo>
                      <a:lnTo>
                        <a:pt x="901" y="194"/>
                      </a:lnTo>
                      <a:lnTo>
                        <a:pt x="830" y="167"/>
                      </a:lnTo>
                      <a:lnTo>
                        <a:pt x="786" y="211"/>
                      </a:lnTo>
                      <a:lnTo>
                        <a:pt x="724" y="229"/>
                      </a:lnTo>
                      <a:lnTo>
                        <a:pt x="689" y="167"/>
                      </a:lnTo>
                      <a:lnTo>
                        <a:pt x="733" y="132"/>
                      </a:lnTo>
                      <a:lnTo>
                        <a:pt x="698" y="79"/>
                      </a:lnTo>
                      <a:lnTo>
                        <a:pt x="645" y="0"/>
                      </a:lnTo>
                      <a:lnTo>
                        <a:pt x="574" y="61"/>
                      </a:lnTo>
                      <a:lnTo>
                        <a:pt x="512" y="106"/>
                      </a:lnTo>
                      <a:lnTo>
                        <a:pt x="424" y="141"/>
                      </a:lnTo>
                      <a:lnTo>
                        <a:pt x="327" y="176"/>
                      </a:lnTo>
                      <a:lnTo>
                        <a:pt x="212" y="167"/>
                      </a:lnTo>
                      <a:lnTo>
                        <a:pt x="168" y="167"/>
                      </a:lnTo>
                      <a:lnTo>
                        <a:pt x="177" y="229"/>
                      </a:lnTo>
                      <a:lnTo>
                        <a:pt x="177" y="317"/>
                      </a:lnTo>
                      <a:lnTo>
                        <a:pt x="159" y="370"/>
                      </a:lnTo>
                      <a:lnTo>
                        <a:pt x="168" y="450"/>
                      </a:lnTo>
                      <a:lnTo>
                        <a:pt x="177" y="511"/>
                      </a:lnTo>
                      <a:lnTo>
                        <a:pt x="186" y="582"/>
                      </a:lnTo>
                      <a:lnTo>
                        <a:pt x="142" y="608"/>
                      </a:lnTo>
                      <a:lnTo>
                        <a:pt x="142" y="653"/>
                      </a:lnTo>
                      <a:lnTo>
                        <a:pt x="106" y="697"/>
                      </a:lnTo>
                      <a:lnTo>
                        <a:pt x="71" y="750"/>
                      </a:lnTo>
                      <a:lnTo>
                        <a:pt x="53" y="820"/>
                      </a:lnTo>
                      <a:lnTo>
                        <a:pt x="71" y="864"/>
                      </a:lnTo>
                      <a:lnTo>
                        <a:pt x="106" y="908"/>
                      </a:lnTo>
                      <a:lnTo>
                        <a:pt x="133" y="961"/>
                      </a:lnTo>
                      <a:lnTo>
                        <a:pt x="124" y="1041"/>
                      </a:lnTo>
                      <a:lnTo>
                        <a:pt x="186" y="1067"/>
                      </a:lnTo>
                      <a:lnTo>
                        <a:pt x="203" y="997"/>
                      </a:lnTo>
                      <a:lnTo>
                        <a:pt x="239" y="926"/>
                      </a:lnTo>
                      <a:lnTo>
                        <a:pt x="300" y="970"/>
                      </a:lnTo>
                      <a:lnTo>
                        <a:pt x="283" y="1076"/>
                      </a:lnTo>
                      <a:lnTo>
                        <a:pt x="239" y="1156"/>
                      </a:lnTo>
                      <a:lnTo>
                        <a:pt x="230" y="1244"/>
                      </a:lnTo>
                      <a:lnTo>
                        <a:pt x="230" y="1314"/>
                      </a:lnTo>
                      <a:lnTo>
                        <a:pt x="274" y="1376"/>
                      </a:lnTo>
                      <a:lnTo>
                        <a:pt x="353" y="1447"/>
                      </a:lnTo>
                      <a:lnTo>
                        <a:pt x="353" y="1517"/>
                      </a:lnTo>
                      <a:lnTo>
                        <a:pt x="300" y="1535"/>
                      </a:lnTo>
                      <a:lnTo>
                        <a:pt x="309" y="1613"/>
                      </a:lnTo>
                      <a:lnTo>
                        <a:pt x="292" y="1666"/>
                      </a:lnTo>
                      <a:lnTo>
                        <a:pt x="221" y="1728"/>
                      </a:lnTo>
                      <a:lnTo>
                        <a:pt x="186" y="1772"/>
                      </a:lnTo>
                      <a:lnTo>
                        <a:pt x="133" y="1799"/>
                      </a:lnTo>
                      <a:lnTo>
                        <a:pt x="62" y="1755"/>
                      </a:lnTo>
                      <a:lnTo>
                        <a:pt x="0" y="1728"/>
                      </a:lnTo>
                      <a:lnTo>
                        <a:pt x="18" y="1781"/>
                      </a:lnTo>
                    </a:path>
                  </a:pathLst>
                </a:custGeom>
                <a:solidFill>
                  <a:srgbClr val="FF5D5D"/>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6" name="Freeform 12">
                  <a:extLst>
                    <a:ext uri="{FF2B5EF4-FFF2-40B4-BE49-F238E27FC236}">
                      <a16:creationId xmlns:a16="http://schemas.microsoft.com/office/drawing/2014/main" id="{C199D9EF-8467-4C80-9551-3DA6EDB319BD}"/>
                    </a:ext>
                  </a:extLst>
                </p:cNvPr>
                <p:cNvSpPr>
                  <a:spLocks noChangeArrowheads="1"/>
                </p:cNvSpPr>
                <p:nvPr/>
              </p:nvSpPr>
              <p:spPr bwMode="auto">
                <a:xfrm>
                  <a:off x="4017304" y="1287164"/>
                  <a:ext cx="782813" cy="1440449"/>
                </a:xfrm>
                <a:custGeom>
                  <a:avLst/>
                  <a:gdLst>
                    <a:gd name="T0" fmla="*/ 62 w 2172"/>
                    <a:gd name="T1" fmla="*/ 142 h 3998"/>
                    <a:gd name="T2" fmla="*/ 0 w 2172"/>
                    <a:gd name="T3" fmla="*/ 362 h 3998"/>
                    <a:gd name="T4" fmla="*/ 27 w 2172"/>
                    <a:gd name="T5" fmla="*/ 530 h 3998"/>
                    <a:gd name="T6" fmla="*/ 159 w 2172"/>
                    <a:gd name="T7" fmla="*/ 706 h 3998"/>
                    <a:gd name="T8" fmla="*/ 80 w 2172"/>
                    <a:gd name="T9" fmla="*/ 874 h 3998"/>
                    <a:gd name="T10" fmla="*/ 239 w 2172"/>
                    <a:gd name="T11" fmla="*/ 953 h 3998"/>
                    <a:gd name="T12" fmla="*/ 203 w 2172"/>
                    <a:gd name="T13" fmla="*/ 1165 h 3998"/>
                    <a:gd name="T14" fmla="*/ 397 w 2172"/>
                    <a:gd name="T15" fmla="*/ 1130 h 3998"/>
                    <a:gd name="T16" fmla="*/ 574 w 2172"/>
                    <a:gd name="T17" fmla="*/ 1236 h 3998"/>
                    <a:gd name="T18" fmla="*/ 768 w 2172"/>
                    <a:gd name="T19" fmla="*/ 1377 h 3998"/>
                    <a:gd name="T20" fmla="*/ 795 w 2172"/>
                    <a:gd name="T21" fmla="*/ 1624 h 3998"/>
                    <a:gd name="T22" fmla="*/ 962 w 2172"/>
                    <a:gd name="T23" fmla="*/ 1800 h 3998"/>
                    <a:gd name="T24" fmla="*/ 1148 w 2172"/>
                    <a:gd name="T25" fmla="*/ 1950 h 3998"/>
                    <a:gd name="T26" fmla="*/ 1121 w 2172"/>
                    <a:gd name="T27" fmla="*/ 2092 h 3998"/>
                    <a:gd name="T28" fmla="*/ 1183 w 2172"/>
                    <a:gd name="T29" fmla="*/ 2321 h 3998"/>
                    <a:gd name="T30" fmla="*/ 1165 w 2172"/>
                    <a:gd name="T31" fmla="*/ 2497 h 3998"/>
                    <a:gd name="T32" fmla="*/ 1051 w 2172"/>
                    <a:gd name="T33" fmla="*/ 2595 h 3998"/>
                    <a:gd name="T34" fmla="*/ 909 w 2172"/>
                    <a:gd name="T35" fmla="*/ 2709 h 3998"/>
                    <a:gd name="T36" fmla="*/ 1192 w 2172"/>
                    <a:gd name="T37" fmla="*/ 2903 h 3998"/>
                    <a:gd name="T38" fmla="*/ 1262 w 2172"/>
                    <a:gd name="T39" fmla="*/ 3132 h 3998"/>
                    <a:gd name="T40" fmla="*/ 1324 w 2172"/>
                    <a:gd name="T41" fmla="*/ 3282 h 3998"/>
                    <a:gd name="T42" fmla="*/ 1218 w 2172"/>
                    <a:gd name="T43" fmla="*/ 3423 h 3998"/>
                    <a:gd name="T44" fmla="*/ 1271 w 2172"/>
                    <a:gd name="T45" fmla="*/ 3591 h 3998"/>
                    <a:gd name="T46" fmla="*/ 1412 w 2172"/>
                    <a:gd name="T47" fmla="*/ 3529 h 3998"/>
                    <a:gd name="T48" fmla="*/ 1492 w 2172"/>
                    <a:gd name="T49" fmla="*/ 3591 h 3998"/>
                    <a:gd name="T50" fmla="*/ 1439 w 2172"/>
                    <a:gd name="T51" fmla="*/ 3767 h 3998"/>
                    <a:gd name="T52" fmla="*/ 1492 w 2172"/>
                    <a:gd name="T53" fmla="*/ 3970 h 3998"/>
                    <a:gd name="T54" fmla="*/ 1933 w 2172"/>
                    <a:gd name="T55" fmla="*/ 3741 h 3998"/>
                    <a:gd name="T56" fmla="*/ 2030 w 2172"/>
                    <a:gd name="T57" fmla="*/ 3441 h 3998"/>
                    <a:gd name="T58" fmla="*/ 2127 w 2172"/>
                    <a:gd name="T59" fmla="*/ 3229 h 3998"/>
                    <a:gd name="T60" fmla="*/ 2083 w 2172"/>
                    <a:gd name="T61" fmla="*/ 2983 h 3998"/>
                    <a:gd name="T62" fmla="*/ 2092 w 2172"/>
                    <a:gd name="T63" fmla="*/ 2762 h 3998"/>
                    <a:gd name="T64" fmla="*/ 2171 w 2172"/>
                    <a:gd name="T65" fmla="*/ 2506 h 3998"/>
                    <a:gd name="T66" fmla="*/ 2092 w 2172"/>
                    <a:gd name="T67" fmla="*/ 2180 h 3998"/>
                    <a:gd name="T68" fmla="*/ 2083 w 2172"/>
                    <a:gd name="T69" fmla="*/ 1977 h 3998"/>
                    <a:gd name="T70" fmla="*/ 1933 w 2172"/>
                    <a:gd name="T71" fmla="*/ 1818 h 3998"/>
                    <a:gd name="T72" fmla="*/ 1748 w 2172"/>
                    <a:gd name="T73" fmla="*/ 1818 h 3998"/>
                    <a:gd name="T74" fmla="*/ 1580 w 2172"/>
                    <a:gd name="T75" fmla="*/ 1721 h 3998"/>
                    <a:gd name="T76" fmla="*/ 1412 w 2172"/>
                    <a:gd name="T77" fmla="*/ 1562 h 3998"/>
                    <a:gd name="T78" fmla="*/ 1262 w 2172"/>
                    <a:gd name="T79" fmla="*/ 1553 h 3998"/>
                    <a:gd name="T80" fmla="*/ 1042 w 2172"/>
                    <a:gd name="T81" fmla="*/ 1395 h 3998"/>
                    <a:gd name="T82" fmla="*/ 883 w 2172"/>
                    <a:gd name="T83" fmla="*/ 1297 h 3998"/>
                    <a:gd name="T84" fmla="*/ 874 w 2172"/>
                    <a:gd name="T85" fmla="*/ 1130 h 3998"/>
                    <a:gd name="T86" fmla="*/ 874 w 2172"/>
                    <a:gd name="T87" fmla="*/ 980 h 3998"/>
                    <a:gd name="T88" fmla="*/ 795 w 2172"/>
                    <a:gd name="T89" fmla="*/ 830 h 3998"/>
                    <a:gd name="T90" fmla="*/ 803 w 2172"/>
                    <a:gd name="T91" fmla="*/ 671 h 3998"/>
                    <a:gd name="T92" fmla="*/ 733 w 2172"/>
                    <a:gd name="T93" fmla="*/ 556 h 3998"/>
                    <a:gd name="T94" fmla="*/ 618 w 2172"/>
                    <a:gd name="T95" fmla="*/ 371 h 3998"/>
                    <a:gd name="T96" fmla="*/ 459 w 2172"/>
                    <a:gd name="T97" fmla="*/ 309 h 3998"/>
                    <a:gd name="T98" fmla="*/ 336 w 2172"/>
                    <a:gd name="T99" fmla="*/ 221 h 3998"/>
                    <a:gd name="T100" fmla="*/ 292 w 2172"/>
                    <a:gd name="T101" fmla="*/ 62 h 3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72" h="3998">
                      <a:moveTo>
                        <a:pt x="195" y="27"/>
                      </a:moveTo>
                      <a:lnTo>
                        <a:pt x="115" y="80"/>
                      </a:lnTo>
                      <a:lnTo>
                        <a:pt x="62" y="142"/>
                      </a:lnTo>
                      <a:lnTo>
                        <a:pt x="9" y="212"/>
                      </a:lnTo>
                      <a:lnTo>
                        <a:pt x="0" y="309"/>
                      </a:lnTo>
                      <a:lnTo>
                        <a:pt x="0" y="362"/>
                      </a:lnTo>
                      <a:lnTo>
                        <a:pt x="27" y="406"/>
                      </a:lnTo>
                      <a:lnTo>
                        <a:pt x="9" y="450"/>
                      </a:lnTo>
                      <a:lnTo>
                        <a:pt x="27" y="530"/>
                      </a:lnTo>
                      <a:lnTo>
                        <a:pt x="44" y="600"/>
                      </a:lnTo>
                      <a:lnTo>
                        <a:pt x="97" y="662"/>
                      </a:lnTo>
                      <a:lnTo>
                        <a:pt x="159" y="706"/>
                      </a:lnTo>
                      <a:lnTo>
                        <a:pt x="80" y="742"/>
                      </a:lnTo>
                      <a:lnTo>
                        <a:pt x="80" y="812"/>
                      </a:lnTo>
                      <a:lnTo>
                        <a:pt x="80" y="874"/>
                      </a:lnTo>
                      <a:lnTo>
                        <a:pt x="142" y="900"/>
                      </a:lnTo>
                      <a:lnTo>
                        <a:pt x="247" y="918"/>
                      </a:lnTo>
                      <a:lnTo>
                        <a:pt x="239" y="953"/>
                      </a:lnTo>
                      <a:lnTo>
                        <a:pt x="239" y="1024"/>
                      </a:lnTo>
                      <a:lnTo>
                        <a:pt x="186" y="1094"/>
                      </a:lnTo>
                      <a:lnTo>
                        <a:pt x="203" y="1165"/>
                      </a:lnTo>
                      <a:lnTo>
                        <a:pt x="265" y="1121"/>
                      </a:lnTo>
                      <a:lnTo>
                        <a:pt x="345" y="1112"/>
                      </a:lnTo>
                      <a:lnTo>
                        <a:pt x="397" y="1130"/>
                      </a:lnTo>
                      <a:lnTo>
                        <a:pt x="477" y="1183"/>
                      </a:lnTo>
                      <a:lnTo>
                        <a:pt x="512" y="1227"/>
                      </a:lnTo>
                      <a:lnTo>
                        <a:pt x="574" y="1236"/>
                      </a:lnTo>
                      <a:lnTo>
                        <a:pt x="627" y="1244"/>
                      </a:lnTo>
                      <a:lnTo>
                        <a:pt x="689" y="1315"/>
                      </a:lnTo>
                      <a:lnTo>
                        <a:pt x="768" y="1377"/>
                      </a:lnTo>
                      <a:lnTo>
                        <a:pt x="759" y="1474"/>
                      </a:lnTo>
                      <a:lnTo>
                        <a:pt x="742" y="1553"/>
                      </a:lnTo>
                      <a:lnTo>
                        <a:pt x="795" y="1624"/>
                      </a:lnTo>
                      <a:lnTo>
                        <a:pt x="848" y="1695"/>
                      </a:lnTo>
                      <a:lnTo>
                        <a:pt x="892" y="1765"/>
                      </a:lnTo>
                      <a:lnTo>
                        <a:pt x="962" y="1800"/>
                      </a:lnTo>
                      <a:lnTo>
                        <a:pt x="1024" y="1818"/>
                      </a:lnTo>
                      <a:lnTo>
                        <a:pt x="1086" y="1862"/>
                      </a:lnTo>
                      <a:lnTo>
                        <a:pt x="1148" y="1950"/>
                      </a:lnTo>
                      <a:lnTo>
                        <a:pt x="1183" y="2003"/>
                      </a:lnTo>
                      <a:lnTo>
                        <a:pt x="1183" y="2074"/>
                      </a:lnTo>
                      <a:lnTo>
                        <a:pt x="1121" y="2092"/>
                      </a:lnTo>
                      <a:lnTo>
                        <a:pt x="1139" y="2171"/>
                      </a:lnTo>
                      <a:lnTo>
                        <a:pt x="1156" y="2242"/>
                      </a:lnTo>
                      <a:lnTo>
                        <a:pt x="1183" y="2321"/>
                      </a:lnTo>
                      <a:lnTo>
                        <a:pt x="1209" y="2365"/>
                      </a:lnTo>
                      <a:lnTo>
                        <a:pt x="1253" y="2418"/>
                      </a:lnTo>
                      <a:lnTo>
                        <a:pt x="1165" y="2497"/>
                      </a:lnTo>
                      <a:lnTo>
                        <a:pt x="1139" y="2568"/>
                      </a:lnTo>
                      <a:lnTo>
                        <a:pt x="1095" y="2630"/>
                      </a:lnTo>
                      <a:lnTo>
                        <a:pt x="1051" y="2595"/>
                      </a:lnTo>
                      <a:lnTo>
                        <a:pt x="998" y="2621"/>
                      </a:lnTo>
                      <a:lnTo>
                        <a:pt x="980" y="2674"/>
                      </a:lnTo>
                      <a:lnTo>
                        <a:pt x="909" y="2709"/>
                      </a:lnTo>
                      <a:lnTo>
                        <a:pt x="1024" y="2797"/>
                      </a:lnTo>
                      <a:lnTo>
                        <a:pt x="1112" y="2842"/>
                      </a:lnTo>
                      <a:lnTo>
                        <a:pt x="1192" y="2903"/>
                      </a:lnTo>
                      <a:lnTo>
                        <a:pt x="1253" y="2974"/>
                      </a:lnTo>
                      <a:lnTo>
                        <a:pt x="1271" y="3044"/>
                      </a:lnTo>
                      <a:lnTo>
                        <a:pt x="1262" y="3132"/>
                      </a:lnTo>
                      <a:lnTo>
                        <a:pt x="1306" y="3167"/>
                      </a:lnTo>
                      <a:lnTo>
                        <a:pt x="1359" y="3211"/>
                      </a:lnTo>
                      <a:lnTo>
                        <a:pt x="1324" y="3282"/>
                      </a:lnTo>
                      <a:lnTo>
                        <a:pt x="1236" y="3308"/>
                      </a:lnTo>
                      <a:lnTo>
                        <a:pt x="1236" y="3370"/>
                      </a:lnTo>
                      <a:lnTo>
                        <a:pt x="1218" y="3423"/>
                      </a:lnTo>
                      <a:lnTo>
                        <a:pt x="1209" y="3494"/>
                      </a:lnTo>
                      <a:lnTo>
                        <a:pt x="1236" y="3555"/>
                      </a:lnTo>
                      <a:lnTo>
                        <a:pt x="1271" y="3591"/>
                      </a:lnTo>
                      <a:lnTo>
                        <a:pt x="1333" y="3635"/>
                      </a:lnTo>
                      <a:lnTo>
                        <a:pt x="1386" y="3599"/>
                      </a:lnTo>
                      <a:lnTo>
                        <a:pt x="1412" y="3529"/>
                      </a:lnTo>
                      <a:lnTo>
                        <a:pt x="1439" y="3476"/>
                      </a:lnTo>
                      <a:lnTo>
                        <a:pt x="1501" y="3546"/>
                      </a:lnTo>
                      <a:lnTo>
                        <a:pt x="1492" y="3591"/>
                      </a:lnTo>
                      <a:lnTo>
                        <a:pt x="1430" y="3652"/>
                      </a:lnTo>
                      <a:lnTo>
                        <a:pt x="1465" y="3714"/>
                      </a:lnTo>
                      <a:lnTo>
                        <a:pt x="1439" y="3767"/>
                      </a:lnTo>
                      <a:lnTo>
                        <a:pt x="1456" y="3838"/>
                      </a:lnTo>
                      <a:lnTo>
                        <a:pt x="1492" y="3891"/>
                      </a:lnTo>
                      <a:lnTo>
                        <a:pt x="1492" y="3970"/>
                      </a:lnTo>
                      <a:lnTo>
                        <a:pt x="1554" y="3997"/>
                      </a:lnTo>
                      <a:lnTo>
                        <a:pt x="1633" y="3997"/>
                      </a:lnTo>
                      <a:lnTo>
                        <a:pt x="1933" y="3741"/>
                      </a:lnTo>
                      <a:lnTo>
                        <a:pt x="1986" y="3661"/>
                      </a:lnTo>
                      <a:lnTo>
                        <a:pt x="2021" y="3529"/>
                      </a:lnTo>
                      <a:lnTo>
                        <a:pt x="2030" y="3441"/>
                      </a:lnTo>
                      <a:lnTo>
                        <a:pt x="2065" y="3352"/>
                      </a:lnTo>
                      <a:lnTo>
                        <a:pt x="2110" y="3308"/>
                      </a:lnTo>
                      <a:lnTo>
                        <a:pt x="2127" y="3229"/>
                      </a:lnTo>
                      <a:lnTo>
                        <a:pt x="2118" y="3141"/>
                      </a:lnTo>
                      <a:lnTo>
                        <a:pt x="2110" y="3070"/>
                      </a:lnTo>
                      <a:lnTo>
                        <a:pt x="2083" y="2983"/>
                      </a:lnTo>
                      <a:lnTo>
                        <a:pt x="2039" y="2921"/>
                      </a:lnTo>
                      <a:lnTo>
                        <a:pt x="2048" y="2833"/>
                      </a:lnTo>
                      <a:lnTo>
                        <a:pt x="2092" y="2762"/>
                      </a:lnTo>
                      <a:lnTo>
                        <a:pt x="2154" y="2718"/>
                      </a:lnTo>
                      <a:lnTo>
                        <a:pt x="2154" y="2621"/>
                      </a:lnTo>
                      <a:lnTo>
                        <a:pt x="2171" y="2506"/>
                      </a:lnTo>
                      <a:lnTo>
                        <a:pt x="2154" y="2356"/>
                      </a:lnTo>
                      <a:lnTo>
                        <a:pt x="2110" y="2259"/>
                      </a:lnTo>
                      <a:lnTo>
                        <a:pt x="2092" y="2180"/>
                      </a:lnTo>
                      <a:lnTo>
                        <a:pt x="2101" y="2118"/>
                      </a:lnTo>
                      <a:lnTo>
                        <a:pt x="2110" y="2030"/>
                      </a:lnTo>
                      <a:lnTo>
                        <a:pt x="2083" y="1977"/>
                      </a:lnTo>
                      <a:lnTo>
                        <a:pt x="1995" y="1906"/>
                      </a:lnTo>
                      <a:lnTo>
                        <a:pt x="2021" y="1827"/>
                      </a:lnTo>
                      <a:lnTo>
                        <a:pt x="1933" y="1818"/>
                      </a:lnTo>
                      <a:lnTo>
                        <a:pt x="1854" y="1809"/>
                      </a:lnTo>
                      <a:lnTo>
                        <a:pt x="1809" y="1774"/>
                      </a:lnTo>
                      <a:lnTo>
                        <a:pt x="1748" y="1818"/>
                      </a:lnTo>
                      <a:lnTo>
                        <a:pt x="1686" y="1809"/>
                      </a:lnTo>
                      <a:lnTo>
                        <a:pt x="1651" y="1739"/>
                      </a:lnTo>
                      <a:lnTo>
                        <a:pt x="1580" y="1721"/>
                      </a:lnTo>
                      <a:lnTo>
                        <a:pt x="1501" y="1659"/>
                      </a:lnTo>
                      <a:lnTo>
                        <a:pt x="1474" y="1589"/>
                      </a:lnTo>
                      <a:lnTo>
                        <a:pt x="1412" y="1562"/>
                      </a:lnTo>
                      <a:lnTo>
                        <a:pt x="1351" y="1589"/>
                      </a:lnTo>
                      <a:lnTo>
                        <a:pt x="1315" y="1492"/>
                      </a:lnTo>
                      <a:lnTo>
                        <a:pt x="1262" y="1553"/>
                      </a:lnTo>
                      <a:lnTo>
                        <a:pt x="1165" y="1518"/>
                      </a:lnTo>
                      <a:lnTo>
                        <a:pt x="1112" y="1456"/>
                      </a:lnTo>
                      <a:lnTo>
                        <a:pt x="1042" y="1395"/>
                      </a:lnTo>
                      <a:lnTo>
                        <a:pt x="971" y="1350"/>
                      </a:lnTo>
                      <a:lnTo>
                        <a:pt x="892" y="1368"/>
                      </a:lnTo>
                      <a:lnTo>
                        <a:pt x="883" y="1297"/>
                      </a:lnTo>
                      <a:lnTo>
                        <a:pt x="901" y="1227"/>
                      </a:lnTo>
                      <a:lnTo>
                        <a:pt x="909" y="1183"/>
                      </a:lnTo>
                      <a:lnTo>
                        <a:pt x="874" y="1130"/>
                      </a:lnTo>
                      <a:lnTo>
                        <a:pt x="839" y="1050"/>
                      </a:lnTo>
                      <a:lnTo>
                        <a:pt x="918" y="997"/>
                      </a:lnTo>
                      <a:lnTo>
                        <a:pt x="874" y="980"/>
                      </a:lnTo>
                      <a:lnTo>
                        <a:pt x="821" y="944"/>
                      </a:lnTo>
                      <a:lnTo>
                        <a:pt x="803" y="909"/>
                      </a:lnTo>
                      <a:lnTo>
                        <a:pt x="795" y="830"/>
                      </a:lnTo>
                      <a:lnTo>
                        <a:pt x="856" y="794"/>
                      </a:lnTo>
                      <a:lnTo>
                        <a:pt x="865" y="750"/>
                      </a:lnTo>
                      <a:lnTo>
                        <a:pt x="803" y="671"/>
                      </a:lnTo>
                      <a:lnTo>
                        <a:pt x="750" y="644"/>
                      </a:lnTo>
                      <a:lnTo>
                        <a:pt x="680" y="609"/>
                      </a:lnTo>
                      <a:lnTo>
                        <a:pt x="733" y="556"/>
                      </a:lnTo>
                      <a:lnTo>
                        <a:pt x="715" y="477"/>
                      </a:lnTo>
                      <a:lnTo>
                        <a:pt x="662" y="389"/>
                      </a:lnTo>
                      <a:lnTo>
                        <a:pt x="618" y="371"/>
                      </a:lnTo>
                      <a:lnTo>
                        <a:pt x="539" y="353"/>
                      </a:lnTo>
                      <a:lnTo>
                        <a:pt x="468" y="362"/>
                      </a:lnTo>
                      <a:lnTo>
                        <a:pt x="459" y="309"/>
                      </a:lnTo>
                      <a:lnTo>
                        <a:pt x="406" y="274"/>
                      </a:lnTo>
                      <a:lnTo>
                        <a:pt x="345" y="274"/>
                      </a:lnTo>
                      <a:lnTo>
                        <a:pt x="336" y="221"/>
                      </a:lnTo>
                      <a:lnTo>
                        <a:pt x="292" y="186"/>
                      </a:lnTo>
                      <a:lnTo>
                        <a:pt x="300" y="124"/>
                      </a:lnTo>
                      <a:lnTo>
                        <a:pt x="292" y="62"/>
                      </a:lnTo>
                      <a:lnTo>
                        <a:pt x="283" y="0"/>
                      </a:lnTo>
                      <a:lnTo>
                        <a:pt x="195" y="27"/>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7" name="Freeform 13">
                  <a:extLst>
                    <a:ext uri="{FF2B5EF4-FFF2-40B4-BE49-F238E27FC236}">
                      <a16:creationId xmlns:a16="http://schemas.microsoft.com/office/drawing/2014/main" id="{83EB8BED-A556-41C4-B54D-0C335B0A3F60}"/>
                    </a:ext>
                  </a:extLst>
                </p:cNvPr>
                <p:cNvSpPr>
                  <a:spLocks noChangeArrowheads="1"/>
                </p:cNvSpPr>
                <p:nvPr/>
              </p:nvSpPr>
              <p:spPr bwMode="auto">
                <a:xfrm>
                  <a:off x="3955567" y="1525453"/>
                  <a:ext cx="513645" cy="709516"/>
                </a:xfrm>
                <a:custGeom>
                  <a:avLst/>
                  <a:gdLst>
                    <a:gd name="T0" fmla="*/ 1112 w 1430"/>
                    <a:gd name="T1" fmla="*/ 1835 h 1969"/>
                    <a:gd name="T2" fmla="*/ 1006 w 1430"/>
                    <a:gd name="T3" fmla="*/ 1791 h 1969"/>
                    <a:gd name="T4" fmla="*/ 865 w 1430"/>
                    <a:gd name="T5" fmla="*/ 1774 h 1969"/>
                    <a:gd name="T6" fmla="*/ 776 w 1430"/>
                    <a:gd name="T7" fmla="*/ 1809 h 1969"/>
                    <a:gd name="T8" fmla="*/ 618 w 1430"/>
                    <a:gd name="T9" fmla="*/ 1827 h 1969"/>
                    <a:gd name="T10" fmla="*/ 582 w 1430"/>
                    <a:gd name="T11" fmla="*/ 1738 h 1969"/>
                    <a:gd name="T12" fmla="*/ 485 w 1430"/>
                    <a:gd name="T13" fmla="*/ 1694 h 1969"/>
                    <a:gd name="T14" fmla="*/ 459 w 1430"/>
                    <a:gd name="T15" fmla="*/ 1571 h 1969"/>
                    <a:gd name="T16" fmla="*/ 450 w 1430"/>
                    <a:gd name="T17" fmla="*/ 1438 h 1969"/>
                    <a:gd name="T18" fmla="*/ 406 w 1430"/>
                    <a:gd name="T19" fmla="*/ 1359 h 1969"/>
                    <a:gd name="T20" fmla="*/ 565 w 1430"/>
                    <a:gd name="T21" fmla="*/ 1324 h 1969"/>
                    <a:gd name="T22" fmla="*/ 591 w 1430"/>
                    <a:gd name="T23" fmla="*/ 1200 h 1969"/>
                    <a:gd name="T24" fmla="*/ 494 w 1430"/>
                    <a:gd name="T25" fmla="*/ 1130 h 1969"/>
                    <a:gd name="T26" fmla="*/ 397 w 1430"/>
                    <a:gd name="T27" fmla="*/ 1050 h 1969"/>
                    <a:gd name="T28" fmla="*/ 291 w 1430"/>
                    <a:gd name="T29" fmla="*/ 997 h 1969"/>
                    <a:gd name="T30" fmla="*/ 212 w 1430"/>
                    <a:gd name="T31" fmla="*/ 944 h 1969"/>
                    <a:gd name="T32" fmla="*/ 79 w 1430"/>
                    <a:gd name="T33" fmla="*/ 883 h 1969"/>
                    <a:gd name="T34" fmla="*/ 0 w 1430"/>
                    <a:gd name="T35" fmla="*/ 785 h 1969"/>
                    <a:gd name="T36" fmla="*/ 168 w 1430"/>
                    <a:gd name="T37" fmla="*/ 680 h 1969"/>
                    <a:gd name="T38" fmla="*/ 132 w 1430"/>
                    <a:gd name="T39" fmla="*/ 521 h 1969"/>
                    <a:gd name="T40" fmla="*/ 35 w 1430"/>
                    <a:gd name="T41" fmla="*/ 415 h 1969"/>
                    <a:gd name="T42" fmla="*/ 97 w 1430"/>
                    <a:gd name="T43" fmla="*/ 247 h 1969"/>
                    <a:gd name="T44" fmla="*/ 115 w 1430"/>
                    <a:gd name="T45" fmla="*/ 62 h 1969"/>
                    <a:gd name="T46" fmla="*/ 203 w 1430"/>
                    <a:gd name="T47" fmla="*/ 27 h 1969"/>
                    <a:gd name="T48" fmla="*/ 256 w 1430"/>
                    <a:gd name="T49" fmla="*/ 80 h 1969"/>
                    <a:gd name="T50" fmla="*/ 256 w 1430"/>
                    <a:gd name="T51" fmla="*/ 212 h 1969"/>
                    <a:gd name="T52" fmla="*/ 423 w 1430"/>
                    <a:gd name="T53" fmla="*/ 256 h 1969"/>
                    <a:gd name="T54" fmla="*/ 415 w 1430"/>
                    <a:gd name="T55" fmla="*/ 362 h 1969"/>
                    <a:gd name="T56" fmla="*/ 379 w 1430"/>
                    <a:gd name="T57" fmla="*/ 503 h 1969"/>
                    <a:gd name="T58" fmla="*/ 521 w 1430"/>
                    <a:gd name="T59" fmla="*/ 450 h 1969"/>
                    <a:gd name="T60" fmla="*/ 653 w 1430"/>
                    <a:gd name="T61" fmla="*/ 521 h 1969"/>
                    <a:gd name="T62" fmla="*/ 750 w 1430"/>
                    <a:gd name="T63" fmla="*/ 574 h 1969"/>
                    <a:gd name="T64" fmla="*/ 865 w 1430"/>
                    <a:gd name="T65" fmla="*/ 653 h 1969"/>
                    <a:gd name="T66" fmla="*/ 935 w 1430"/>
                    <a:gd name="T67" fmla="*/ 812 h 1969"/>
                    <a:gd name="T68" fmla="*/ 971 w 1430"/>
                    <a:gd name="T69" fmla="*/ 962 h 1969"/>
                    <a:gd name="T70" fmla="*/ 1068 w 1430"/>
                    <a:gd name="T71" fmla="*/ 1103 h 1969"/>
                    <a:gd name="T72" fmla="*/ 1200 w 1430"/>
                    <a:gd name="T73" fmla="*/ 1156 h 1969"/>
                    <a:gd name="T74" fmla="*/ 1324 w 1430"/>
                    <a:gd name="T75" fmla="*/ 1288 h 1969"/>
                    <a:gd name="T76" fmla="*/ 1359 w 1430"/>
                    <a:gd name="T77" fmla="*/ 1412 h 1969"/>
                    <a:gd name="T78" fmla="*/ 1315 w 1430"/>
                    <a:gd name="T79" fmla="*/ 1509 h 1969"/>
                    <a:gd name="T80" fmla="*/ 1359 w 1430"/>
                    <a:gd name="T81" fmla="*/ 1659 h 1969"/>
                    <a:gd name="T82" fmla="*/ 1429 w 1430"/>
                    <a:gd name="T83" fmla="*/ 1756 h 1969"/>
                    <a:gd name="T84" fmla="*/ 1315 w 1430"/>
                    <a:gd name="T85" fmla="*/ 1906 h 1969"/>
                    <a:gd name="T86" fmla="*/ 1227 w 1430"/>
                    <a:gd name="T87" fmla="*/ 1933 h 1969"/>
                    <a:gd name="T88" fmla="*/ 1129 w 1430"/>
                    <a:gd name="T89" fmla="*/ 1941 h 1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30" h="1969">
                      <a:moveTo>
                        <a:pt x="1121" y="1888"/>
                      </a:moveTo>
                      <a:lnTo>
                        <a:pt x="1112" y="1835"/>
                      </a:lnTo>
                      <a:lnTo>
                        <a:pt x="1041" y="1827"/>
                      </a:lnTo>
                      <a:lnTo>
                        <a:pt x="1006" y="1791"/>
                      </a:lnTo>
                      <a:lnTo>
                        <a:pt x="944" y="1765"/>
                      </a:lnTo>
                      <a:lnTo>
                        <a:pt x="865" y="1774"/>
                      </a:lnTo>
                      <a:lnTo>
                        <a:pt x="856" y="1712"/>
                      </a:lnTo>
                      <a:lnTo>
                        <a:pt x="776" y="1809"/>
                      </a:lnTo>
                      <a:lnTo>
                        <a:pt x="688" y="1844"/>
                      </a:lnTo>
                      <a:lnTo>
                        <a:pt x="618" y="1827"/>
                      </a:lnTo>
                      <a:lnTo>
                        <a:pt x="626" y="1765"/>
                      </a:lnTo>
                      <a:lnTo>
                        <a:pt x="582" y="1738"/>
                      </a:lnTo>
                      <a:lnTo>
                        <a:pt x="503" y="1738"/>
                      </a:lnTo>
                      <a:lnTo>
                        <a:pt x="485" y="1694"/>
                      </a:lnTo>
                      <a:lnTo>
                        <a:pt x="476" y="1633"/>
                      </a:lnTo>
                      <a:lnTo>
                        <a:pt x="459" y="1571"/>
                      </a:lnTo>
                      <a:lnTo>
                        <a:pt x="441" y="1500"/>
                      </a:lnTo>
                      <a:lnTo>
                        <a:pt x="450" y="1438"/>
                      </a:lnTo>
                      <a:lnTo>
                        <a:pt x="379" y="1403"/>
                      </a:lnTo>
                      <a:lnTo>
                        <a:pt x="406" y="1359"/>
                      </a:lnTo>
                      <a:lnTo>
                        <a:pt x="485" y="1333"/>
                      </a:lnTo>
                      <a:lnTo>
                        <a:pt x="565" y="1324"/>
                      </a:lnTo>
                      <a:lnTo>
                        <a:pt x="600" y="1288"/>
                      </a:lnTo>
                      <a:lnTo>
                        <a:pt x="591" y="1200"/>
                      </a:lnTo>
                      <a:lnTo>
                        <a:pt x="565" y="1138"/>
                      </a:lnTo>
                      <a:lnTo>
                        <a:pt x="494" y="1130"/>
                      </a:lnTo>
                      <a:lnTo>
                        <a:pt x="476" y="1077"/>
                      </a:lnTo>
                      <a:lnTo>
                        <a:pt x="397" y="1050"/>
                      </a:lnTo>
                      <a:lnTo>
                        <a:pt x="344" y="1015"/>
                      </a:lnTo>
                      <a:lnTo>
                        <a:pt x="291" y="997"/>
                      </a:lnTo>
                      <a:lnTo>
                        <a:pt x="300" y="953"/>
                      </a:lnTo>
                      <a:lnTo>
                        <a:pt x="212" y="944"/>
                      </a:lnTo>
                      <a:lnTo>
                        <a:pt x="141" y="883"/>
                      </a:lnTo>
                      <a:lnTo>
                        <a:pt x="79" y="883"/>
                      </a:lnTo>
                      <a:lnTo>
                        <a:pt x="18" y="865"/>
                      </a:lnTo>
                      <a:lnTo>
                        <a:pt x="0" y="785"/>
                      </a:lnTo>
                      <a:lnTo>
                        <a:pt x="97" y="733"/>
                      </a:lnTo>
                      <a:lnTo>
                        <a:pt x="168" y="680"/>
                      </a:lnTo>
                      <a:lnTo>
                        <a:pt x="168" y="609"/>
                      </a:lnTo>
                      <a:lnTo>
                        <a:pt x="132" y="521"/>
                      </a:lnTo>
                      <a:lnTo>
                        <a:pt x="88" y="468"/>
                      </a:lnTo>
                      <a:lnTo>
                        <a:pt x="35" y="415"/>
                      </a:lnTo>
                      <a:lnTo>
                        <a:pt x="79" y="344"/>
                      </a:lnTo>
                      <a:lnTo>
                        <a:pt x="97" y="247"/>
                      </a:lnTo>
                      <a:lnTo>
                        <a:pt x="123" y="141"/>
                      </a:lnTo>
                      <a:lnTo>
                        <a:pt x="115" y="62"/>
                      </a:lnTo>
                      <a:lnTo>
                        <a:pt x="159" y="0"/>
                      </a:lnTo>
                      <a:lnTo>
                        <a:pt x="203" y="27"/>
                      </a:lnTo>
                      <a:lnTo>
                        <a:pt x="194" y="97"/>
                      </a:lnTo>
                      <a:lnTo>
                        <a:pt x="256" y="80"/>
                      </a:lnTo>
                      <a:lnTo>
                        <a:pt x="256" y="150"/>
                      </a:lnTo>
                      <a:lnTo>
                        <a:pt x="256" y="212"/>
                      </a:lnTo>
                      <a:lnTo>
                        <a:pt x="318" y="238"/>
                      </a:lnTo>
                      <a:lnTo>
                        <a:pt x="423" y="256"/>
                      </a:lnTo>
                      <a:lnTo>
                        <a:pt x="415" y="291"/>
                      </a:lnTo>
                      <a:lnTo>
                        <a:pt x="415" y="362"/>
                      </a:lnTo>
                      <a:lnTo>
                        <a:pt x="362" y="432"/>
                      </a:lnTo>
                      <a:lnTo>
                        <a:pt x="379" y="503"/>
                      </a:lnTo>
                      <a:lnTo>
                        <a:pt x="441" y="459"/>
                      </a:lnTo>
                      <a:lnTo>
                        <a:pt x="521" y="450"/>
                      </a:lnTo>
                      <a:lnTo>
                        <a:pt x="573" y="468"/>
                      </a:lnTo>
                      <a:lnTo>
                        <a:pt x="653" y="521"/>
                      </a:lnTo>
                      <a:lnTo>
                        <a:pt x="688" y="565"/>
                      </a:lnTo>
                      <a:lnTo>
                        <a:pt x="750" y="574"/>
                      </a:lnTo>
                      <a:lnTo>
                        <a:pt x="803" y="582"/>
                      </a:lnTo>
                      <a:lnTo>
                        <a:pt x="865" y="653"/>
                      </a:lnTo>
                      <a:lnTo>
                        <a:pt x="944" y="715"/>
                      </a:lnTo>
                      <a:lnTo>
                        <a:pt x="935" y="812"/>
                      </a:lnTo>
                      <a:lnTo>
                        <a:pt x="918" y="891"/>
                      </a:lnTo>
                      <a:lnTo>
                        <a:pt x="971" y="962"/>
                      </a:lnTo>
                      <a:lnTo>
                        <a:pt x="1024" y="1033"/>
                      </a:lnTo>
                      <a:lnTo>
                        <a:pt x="1068" y="1103"/>
                      </a:lnTo>
                      <a:lnTo>
                        <a:pt x="1138" y="1138"/>
                      </a:lnTo>
                      <a:lnTo>
                        <a:pt x="1200" y="1156"/>
                      </a:lnTo>
                      <a:lnTo>
                        <a:pt x="1262" y="1200"/>
                      </a:lnTo>
                      <a:lnTo>
                        <a:pt x="1324" y="1288"/>
                      </a:lnTo>
                      <a:lnTo>
                        <a:pt x="1359" y="1341"/>
                      </a:lnTo>
                      <a:lnTo>
                        <a:pt x="1359" y="1412"/>
                      </a:lnTo>
                      <a:lnTo>
                        <a:pt x="1297" y="1430"/>
                      </a:lnTo>
                      <a:lnTo>
                        <a:pt x="1315" y="1509"/>
                      </a:lnTo>
                      <a:lnTo>
                        <a:pt x="1332" y="1580"/>
                      </a:lnTo>
                      <a:lnTo>
                        <a:pt x="1359" y="1659"/>
                      </a:lnTo>
                      <a:lnTo>
                        <a:pt x="1385" y="1703"/>
                      </a:lnTo>
                      <a:lnTo>
                        <a:pt x="1429" y="1756"/>
                      </a:lnTo>
                      <a:lnTo>
                        <a:pt x="1341" y="1835"/>
                      </a:lnTo>
                      <a:lnTo>
                        <a:pt x="1315" y="1906"/>
                      </a:lnTo>
                      <a:lnTo>
                        <a:pt x="1271" y="1968"/>
                      </a:lnTo>
                      <a:lnTo>
                        <a:pt x="1227" y="1933"/>
                      </a:lnTo>
                      <a:lnTo>
                        <a:pt x="1174" y="1959"/>
                      </a:lnTo>
                      <a:lnTo>
                        <a:pt x="1129" y="1941"/>
                      </a:lnTo>
                      <a:lnTo>
                        <a:pt x="1121" y="1888"/>
                      </a:lnTo>
                    </a:path>
                  </a:pathLst>
                </a:custGeom>
                <a:solidFill>
                  <a:srgbClr val="7030A0"/>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8" name="Freeform 14">
                  <a:extLst>
                    <a:ext uri="{FF2B5EF4-FFF2-40B4-BE49-F238E27FC236}">
                      <a16:creationId xmlns:a16="http://schemas.microsoft.com/office/drawing/2014/main" id="{431B2B65-881A-4F44-A4A7-806DDC22866C}"/>
                    </a:ext>
                  </a:extLst>
                </p:cNvPr>
                <p:cNvSpPr>
                  <a:spLocks noChangeArrowheads="1"/>
                </p:cNvSpPr>
                <p:nvPr/>
              </p:nvSpPr>
              <p:spPr bwMode="auto">
                <a:xfrm>
                  <a:off x="3923465" y="3222934"/>
                  <a:ext cx="543278" cy="388226"/>
                </a:xfrm>
                <a:custGeom>
                  <a:avLst/>
                  <a:gdLst>
                    <a:gd name="T0" fmla="*/ 1438 w 1510"/>
                    <a:gd name="T1" fmla="*/ 0 h 1077"/>
                    <a:gd name="T2" fmla="*/ 1323 w 1510"/>
                    <a:gd name="T3" fmla="*/ 79 h 1077"/>
                    <a:gd name="T4" fmla="*/ 1165 w 1510"/>
                    <a:gd name="T5" fmla="*/ 35 h 1077"/>
                    <a:gd name="T6" fmla="*/ 1006 w 1510"/>
                    <a:gd name="T7" fmla="*/ 115 h 1077"/>
                    <a:gd name="T8" fmla="*/ 935 w 1510"/>
                    <a:gd name="T9" fmla="*/ 194 h 1077"/>
                    <a:gd name="T10" fmla="*/ 776 w 1510"/>
                    <a:gd name="T11" fmla="*/ 300 h 1077"/>
                    <a:gd name="T12" fmla="*/ 661 w 1510"/>
                    <a:gd name="T13" fmla="*/ 326 h 1077"/>
                    <a:gd name="T14" fmla="*/ 556 w 1510"/>
                    <a:gd name="T15" fmla="*/ 97 h 1077"/>
                    <a:gd name="T16" fmla="*/ 432 w 1510"/>
                    <a:gd name="T17" fmla="*/ 150 h 1077"/>
                    <a:gd name="T18" fmla="*/ 300 w 1510"/>
                    <a:gd name="T19" fmla="*/ 79 h 1077"/>
                    <a:gd name="T20" fmla="*/ 335 w 1510"/>
                    <a:gd name="T21" fmla="*/ 238 h 1077"/>
                    <a:gd name="T22" fmla="*/ 220 w 1510"/>
                    <a:gd name="T23" fmla="*/ 282 h 1077"/>
                    <a:gd name="T24" fmla="*/ 106 w 1510"/>
                    <a:gd name="T25" fmla="*/ 326 h 1077"/>
                    <a:gd name="T26" fmla="*/ 0 w 1510"/>
                    <a:gd name="T27" fmla="*/ 362 h 1077"/>
                    <a:gd name="T28" fmla="*/ 0 w 1510"/>
                    <a:gd name="T29" fmla="*/ 485 h 1077"/>
                    <a:gd name="T30" fmla="*/ 123 w 1510"/>
                    <a:gd name="T31" fmla="*/ 459 h 1077"/>
                    <a:gd name="T32" fmla="*/ 132 w 1510"/>
                    <a:gd name="T33" fmla="*/ 538 h 1077"/>
                    <a:gd name="T34" fmla="*/ 79 w 1510"/>
                    <a:gd name="T35" fmla="*/ 635 h 1077"/>
                    <a:gd name="T36" fmla="*/ 61 w 1510"/>
                    <a:gd name="T37" fmla="*/ 759 h 1077"/>
                    <a:gd name="T38" fmla="*/ 132 w 1510"/>
                    <a:gd name="T39" fmla="*/ 838 h 1077"/>
                    <a:gd name="T40" fmla="*/ 203 w 1510"/>
                    <a:gd name="T41" fmla="*/ 918 h 1077"/>
                    <a:gd name="T42" fmla="*/ 361 w 1510"/>
                    <a:gd name="T43" fmla="*/ 944 h 1077"/>
                    <a:gd name="T44" fmla="*/ 467 w 1510"/>
                    <a:gd name="T45" fmla="*/ 979 h 1077"/>
                    <a:gd name="T46" fmla="*/ 547 w 1510"/>
                    <a:gd name="T47" fmla="*/ 1041 h 1077"/>
                    <a:gd name="T48" fmla="*/ 688 w 1510"/>
                    <a:gd name="T49" fmla="*/ 1032 h 1077"/>
                    <a:gd name="T50" fmla="*/ 679 w 1510"/>
                    <a:gd name="T51" fmla="*/ 926 h 1077"/>
                    <a:gd name="T52" fmla="*/ 661 w 1510"/>
                    <a:gd name="T53" fmla="*/ 768 h 1077"/>
                    <a:gd name="T54" fmla="*/ 794 w 1510"/>
                    <a:gd name="T55" fmla="*/ 723 h 1077"/>
                    <a:gd name="T56" fmla="*/ 917 w 1510"/>
                    <a:gd name="T57" fmla="*/ 670 h 1077"/>
                    <a:gd name="T58" fmla="*/ 1023 w 1510"/>
                    <a:gd name="T59" fmla="*/ 556 h 1077"/>
                    <a:gd name="T60" fmla="*/ 1200 w 1510"/>
                    <a:gd name="T61" fmla="*/ 538 h 1077"/>
                    <a:gd name="T62" fmla="*/ 1385 w 1510"/>
                    <a:gd name="T63" fmla="*/ 503 h 1077"/>
                    <a:gd name="T64" fmla="*/ 1447 w 1510"/>
                    <a:gd name="T65" fmla="*/ 326 h 1077"/>
                    <a:gd name="T66" fmla="*/ 1473 w 1510"/>
                    <a:gd name="T67" fmla="*/ 167 h 1077"/>
                    <a:gd name="T68" fmla="*/ 1509 w 1510"/>
                    <a:gd name="T69" fmla="*/ 17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0" h="1077">
                      <a:moveTo>
                        <a:pt x="1509" y="17"/>
                      </a:moveTo>
                      <a:lnTo>
                        <a:pt x="1438" y="0"/>
                      </a:lnTo>
                      <a:lnTo>
                        <a:pt x="1376" y="17"/>
                      </a:lnTo>
                      <a:lnTo>
                        <a:pt x="1323" y="79"/>
                      </a:lnTo>
                      <a:lnTo>
                        <a:pt x="1244" y="53"/>
                      </a:lnTo>
                      <a:lnTo>
                        <a:pt x="1165" y="35"/>
                      </a:lnTo>
                      <a:lnTo>
                        <a:pt x="1094" y="62"/>
                      </a:lnTo>
                      <a:lnTo>
                        <a:pt x="1006" y="115"/>
                      </a:lnTo>
                      <a:lnTo>
                        <a:pt x="935" y="141"/>
                      </a:lnTo>
                      <a:lnTo>
                        <a:pt x="935" y="194"/>
                      </a:lnTo>
                      <a:lnTo>
                        <a:pt x="891" y="256"/>
                      </a:lnTo>
                      <a:lnTo>
                        <a:pt x="776" y="300"/>
                      </a:lnTo>
                      <a:lnTo>
                        <a:pt x="732" y="362"/>
                      </a:lnTo>
                      <a:lnTo>
                        <a:pt x="661" y="326"/>
                      </a:lnTo>
                      <a:lnTo>
                        <a:pt x="609" y="176"/>
                      </a:lnTo>
                      <a:lnTo>
                        <a:pt x="556" y="97"/>
                      </a:lnTo>
                      <a:lnTo>
                        <a:pt x="503" y="123"/>
                      </a:lnTo>
                      <a:lnTo>
                        <a:pt x="432" y="150"/>
                      </a:lnTo>
                      <a:lnTo>
                        <a:pt x="388" y="97"/>
                      </a:lnTo>
                      <a:lnTo>
                        <a:pt x="300" y="79"/>
                      </a:lnTo>
                      <a:lnTo>
                        <a:pt x="317" y="150"/>
                      </a:lnTo>
                      <a:lnTo>
                        <a:pt x="335" y="238"/>
                      </a:lnTo>
                      <a:lnTo>
                        <a:pt x="282" y="300"/>
                      </a:lnTo>
                      <a:lnTo>
                        <a:pt x="220" y="282"/>
                      </a:lnTo>
                      <a:lnTo>
                        <a:pt x="158" y="291"/>
                      </a:lnTo>
                      <a:lnTo>
                        <a:pt x="106" y="326"/>
                      </a:lnTo>
                      <a:lnTo>
                        <a:pt x="70" y="353"/>
                      </a:lnTo>
                      <a:lnTo>
                        <a:pt x="0" y="362"/>
                      </a:lnTo>
                      <a:lnTo>
                        <a:pt x="35" y="432"/>
                      </a:lnTo>
                      <a:lnTo>
                        <a:pt x="0" y="485"/>
                      </a:lnTo>
                      <a:lnTo>
                        <a:pt x="61" y="494"/>
                      </a:lnTo>
                      <a:lnTo>
                        <a:pt x="123" y="459"/>
                      </a:lnTo>
                      <a:lnTo>
                        <a:pt x="194" y="476"/>
                      </a:lnTo>
                      <a:lnTo>
                        <a:pt x="132" y="538"/>
                      </a:lnTo>
                      <a:lnTo>
                        <a:pt x="88" y="582"/>
                      </a:lnTo>
                      <a:lnTo>
                        <a:pt x="79" y="635"/>
                      </a:lnTo>
                      <a:lnTo>
                        <a:pt x="79" y="688"/>
                      </a:lnTo>
                      <a:lnTo>
                        <a:pt x="61" y="759"/>
                      </a:lnTo>
                      <a:lnTo>
                        <a:pt x="61" y="829"/>
                      </a:lnTo>
                      <a:lnTo>
                        <a:pt x="132" y="838"/>
                      </a:lnTo>
                      <a:lnTo>
                        <a:pt x="185" y="856"/>
                      </a:lnTo>
                      <a:lnTo>
                        <a:pt x="203" y="918"/>
                      </a:lnTo>
                      <a:lnTo>
                        <a:pt x="238" y="962"/>
                      </a:lnTo>
                      <a:lnTo>
                        <a:pt x="361" y="944"/>
                      </a:lnTo>
                      <a:lnTo>
                        <a:pt x="441" y="944"/>
                      </a:lnTo>
                      <a:lnTo>
                        <a:pt x="467" y="979"/>
                      </a:lnTo>
                      <a:lnTo>
                        <a:pt x="547" y="988"/>
                      </a:lnTo>
                      <a:lnTo>
                        <a:pt x="547" y="1041"/>
                      </a:lnTo>
                      <a:lnTo>
                        <a:pt x="626" y="1076"/>
                      </a:lnTo>
                      <a:lnTo>
                        <a:pt x="688" y="1032"/>
                      </a:lnTo>
                      <a:lnTo>
                        <a:pt x="679" y="979"/>
                      </a:lnTo>
                      <a:lnTo>
                        <a:pt x="679" y="926"/>
                      </a:lnTo>
                      <a:lnTo>
                        <a:pt x="697" y="856"/>
                      </a:lnTo>
                      <a:lnTo>
                        <a:pt x="661" y="768"/>
                      </a:lnTo>
                      <a:lnTo>
                        <a:pt x="706" y="723"/>
                      </a:lnTo>
                      <a:lnTo>
                        <a:pt x="794" y="723"/>
                      </a:lnTo>
                      <a:lnTo>
                        <a:pt x="838" y="688"/>
                      </a:lnTo>
                      <a:lnTo>
                        <a:pt x="917" y="670"/>
                      </a:lnTo>
                      <a:lnTo>
                        <a:pt x="979" y="600"/>
                      </a:lnTo>
                      <a:lnTo>
                        <a:pt x="1023" y="556"/>
                      </a:lnTo>
                      <a:lnTo>
                        <a:pt x="1094" y="529"/>
                      </a:lnTo>
                      <a:lnTo>
                        <a:pt x="1200" y="538"/>
                      </a:lnTo>
                      <a:lnTo>
                        <a:pt x="1315" y="538"/>
                      </a:lnTo>
                      <a:lnTo>
                        <a:pt x="1385" y="503"/>
                      </a:lnTo>
                      <a:lnTo>
                        <a:pt x="1447" y="415"/>
                      </a:lnTo>
                      <a:lnTo>
                        <a:pt x="1447" y="326"/>
                      </a:lnTo>
                      <a:lnTo>
                        <a:pt x="1482" y="265"/>
                      </a:lnTo>
                      <a:lnTo>
                        <a:pt x="1473" y="167"/>
                      </a:lnTo>
                      <a:lnTo>
                        <a:pt x="1482" y="97"/>
                      </a:lnTo>
                      <a:lnTo>
                        <a:pt x="1509" y="17"/>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39" name="Freeform 16">
                  <a:extLst>
                    <a:ext uri="{FF2B5EF4-FFF2-40B4-BE49-F238E27FC236}">
                      <a16:creationId xmlns:a16="http://schemas.microsoft.com/office/drawing/2014/main" id="{7193552B-9328-4BC1-A128-7D0EF9711E24}"/>
                    </a:ext>
                  </a:extLst>
                </p:cNvPr>
                <p:cNvSpPr>
                  <a:spLocks noChangeArrowheads="1"/>
                </p:cNvSpPr>
                <p:nvPr/>
              </p:nvSpPr>
              <p:spPr bwMode="auto">
                <a:xfrm>
                  <a:off x="4488967" y="2264419"/>
                  <a:ext cx="874183" cy="966548"/>
                </a:xfrm>
                <a:custGeom>
                  <a:avLst/>
                  <a:gdLst>
                    <a:gd name="T0" fmla="*/ 698 w 2436"/>
                    <a:gd name="T1" fmla="*/ 1102 h 2682"/>
                    <a:gd name="T2" fmla="*/ 751 w 2436"/>
                    <a:gd name="T3" fmla="*/ 1279 h 2682"/>
                    <a:gd name="T4" fmla="*/ 592 w 2436"/>
                    <a:gd name="T5" fmla="*/ 1402 h 2682"/>
                    <a:gd name="T6" fmla="*/ 451 w 2436"/>
                    <a:gd name="T7" fmla="*/ 1570 h 2682"/>
                    <a:gd name="T8" fmla="*/ 283 w 2436"/>
                    <a:gd name="T9" fmla="*/ 1684 h 2682"/>
                    <a:gd name="T10" fmla="*/ 142 w 2436"/>
                    <a:gd name="T11" fmla="*/ 1808 h 2682"/>
                    <a:gd name="T12" fmla="*/ 115 w 2436"/>
                    <a:gd name="T13" fmla="*/ 1993 h 2682"/>
                    <a:gd name="T14" fmla="*/ 80 w 2436"/>
                    <a:gd name="T15" fmla="*/ 2179 h 2682"/>
                    <a:gd name="T16" fmla="*/ 248 w 2436"/>
                    <a:gd name="T17" fmla="*/ 2346 h 2682"/>
                    <a:gd name="T18" fmla="*/ 345 w 2436"/>
                    <a:gd name="T19" fmla="*/ 2417 h 2682"/>
                    <a:gd name="T20" fmla="*/ 415 w 2436"/>
                    <a:gd name="T21" fmla="*/ 2549 h 2682"/>
                    <a:gd name="T22" fmla="*/ 601 w 2436"/>
                    <a:gd name="T23" fmla="*/ 2584 h 2682"/>
                    <a:gd name="T24" fmla="*/ 768 w 2436"/>
                    <a:gd name="T25" fmla="*/ 2673 h 2682"/>
                    <a:gd name="T26" fmla="*/ 971 w 2436"/>
                    <a:gd name="T27" fmla="*/ 2611 h 2682"/>
                    <a:gd name="T28" fmla="*/ 1121 w 2436"/>
                    <a:gd name="T29" fmla="*/ 2611 h 2682"/>
                    <a:gd name="T30" fmla="*/ 1209 w 2436"/>
                    <a:gd name="T31" fmla="*/ 2329 h 2682"/>
                    <a:gd name="T32" fmla="*/ 1395 w 2436"/>
                    <a:gd name="T33" fmla="*/ 2364 h 2682"/>
                    <a:gd name="T34" fmla="*/ 1271 w 2436"/>
                    <a:gd name="T35" fmla="*/ 2540 h 2682"/>
                    <a:gd name="T36" fmla="*/ 1421 w 2436"/>
                    <a:gd name="T37" fmla="*/ 2540 h 2682"/>
                    <a:gd name="T38" fmla="*/ 1571 w 2436"/>
                    <a:gd name="T39" fmla="*/ 2443 h 2682"/>
                    <a:gd name="T40" fmla="*/ 1801 w 2436"/>
                    <a:gd name="T41" fmla="*/ 2381 h 2682"/>
                    <a:gd name="T42" fmla="*/ 2012 w 2436"/>
                    <a:gd name="T43" fmla="*/ 2187 h 2682"/>
                    <a:gd name="T44" fmla="*/ 2153 w 2436"/>
                    <a:gd name="T45" fmla="*/ 1993 h 2682"/>
                    <a:gd name="T46" fmla="*/ 2082 w 2436"/>
                    <a:gd name="T47" fmla="*/ 1781 h 2682"/>
                    <a:gd name="T48" fmla="*/ 2197 w 2436"/>
                    <a:gd name="T49" fmla="*/ 1773 h 2682"/>
                    <a:gd name="T50" fmla="*/ 2347 w 2436"/>
                    <a:gd name="T51" fmla="*/ 1799 h 2682"/>
                    <a:gd name="T52" fmla="*/ 2435 w 2436"/>
                    <a:gd name="T53" fmla="*/ 1614 h 2682"/>
                    <a:gd name="T54" fmla="*/ 2435 w 2436"/>
                    <a:gd name="T55" fmla="*/ 1402 h 2682"/>
                    <a:gd name="T56" fmla="*/ 2320 w 2436"/>
                    <a:gd name="T57" fmla="*/ 1279 h 2682"/>
                    <a:gd name="T58" fmla="*/ 2153 w 2436"/>
                    <a:gd name="T59" fmla="*/ 1234 h 2682"/>
                    <a:gd name="T60" fmla="*/ 1968 w 2436"/>
                    <a:gd name="T61" fmla="*/ 1120 h 2682"/>
                    <a:gd name="T62" fmla="*/ 1968 w 2436"/>
                    <a:gd name="T63" fmla="*/ 899 h 2682"/>
                    <a:gd name="T64" fmla="*/ 1907 w 2436"/>
                    <a:gd name="T65" fmla="*/ 740 h 2682"/>
                    <a:gd name="T66" fmla="*/ 1792 w 2436"/>
                    <a:gd name="T67" fmla="*/ 626 h 2682"/>
                    <a:gd name="T68" fmla="*/ 1686 w 2436"/>
                    <a:gd name="T69" fmla="*/ 546 h 2682"/>
                    <a:gd name="T70" fmla="*/ 1474 w 2436"/>
                    <a:gd name="T71" fmla="*/ 590 h 2682"/>
                    <a:gd name="T72" fmla="*/ 1324 w 2436"/>
                    <a:gd name="T73" fmla="*/ 626 h 2682"/>
                    <a:gd name="T74" fmla="*/ 1121 w 2436"/>
                    <a:gd name="T75" fmla="*/ 546 h 2682"/>
                    <a:gd name="T76" fmla="*/ 1006 w 2436"/>
                    <a:gd name="T77" fmla="*/ 449 h 2682"/>
                    <a:gd name="T78" fmla="*/ 883 w 2436"/>
                    <a:gd name="T79" fmla="*/ 326 h 2682"/>
                    <a:gd name="T80" fmla="*/ 901 w 2436"/>
                    <a:gd name="T81" fmla="*/ 159 h 2682"/>
                    <a:gd name="T82" fmla="*/ 786 w 2436"/>
                    <a:gd name="T83" fmla="*/ 44 h 2682"/>
                    <a:gd name="T84" fmla="*/ 777 w 2436"/>
                    <a:gd name="T85" fmla="*/ 265 h 2682"/>
                    <a:gd name="T86" fmla="*/ 821 w 2436"/>
                    <a:gd name="T87" fmla="*/ 511 h 2682"/>
                    <a:gd name="T88" fmla="*/ 724 w 2436"/>
                    <a:gd name="T89" fmla="*/ 723 h 2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36" h="2682">
                      <a:moveTo>
                        <a:pt x="680" y="943"/>
                      </a:moveTo>
                      <a:lnTo>
                        <a:pt x="698" y="1023"/>
                      </a:lnTo>
                      <a:lnTo>
                        <a:pt x="698" y="1102"/>
                      </a:lnTo>
                      <a:lnTo>
                        <a:pt x="733" y="1173"/>
                      </a:lnTo>
                      <a:lnTo>
                        <a:pt x="777" y="1226"/>
                      </a:lnTo>
                      <a:lnTo>
                        <a:pt x="751" y="1279"/>
                      </a:lnTo>
                      <a:lnTo>
                        <a:pt x="698" y="1331"/>
                      </a:lnTo>
                      <a:lnTo>
                        <a:pt x="609" y="1349"/>
                      </a:lnTo>
                      <a:lnTo>
                        <a:pt x="592" y="1402"/>
                      </a:lnTo>
                      <a:lnTo>
                        <a:pt x="530" y="1429"/>
                      </a:lnTo>
                      <a:lnTo>
                        <a:pt x="495" y="1508"/>
                      </a:lnTo>
                      <a:lnTo>
                        <a:pt x="451" y="1570"/>
                      </a:lnTo>
                      <a:lnTo>
                        <a:pt x="371" y="1587"/>
                      </a:lnTo>
                      <a:lnTo>
                        <a:pt x="309" y="1623"/>
                      </a:lnTo>
                      <a:lnTo>
                        <a:pt x="283" y="1684"/>
                      </a:lnTo>
                      <a:lnTo>
                        <a:pt x="195" y="1702"/>
                      </a:lnTo>
                      <a:lnTo>
                        <a:pt x="159" y="1746"/>
                      </a:lnTo>
                      <a:lnTo>
                        <a:pt x="142" y="1808"/>
                      </a:lnTo>
                      <a:lnTo>
                        <a:pt x="150" y="1887"/>
                      </a:lnTo>
                      <a:lnTo>
                        <a:pt x="168" y="1949"/>
                      </a:lnTo>
                      <a:lnTo>
                        <a:pt x="115" y="1993"/>
                      </a:lnTo>
                      <a:lnTo>
                        <a:pt x="80" y="2055"/>
                      </a:lnTo>
                      <a:lnTo>
                        <a:pt x="0" y="2126"/>
                      </a:lnTo>
                      <a:lnTo>
                        <a:pt x="80" y="2179"/>
                      </a:lnTo>
                      <a:lnTo>
                        <a:pt x="98" y="2258"/>
                      </a:lnTo>
                      <a:lnTo>
                        <a:pt x="168" y="2337"/>
                      </a:lnTo>
                      <a:lnTo>
                        <a:pt x="248" y="2346"/>
                      </a:lnTo>
                      <a:lnTo>
                        <a:pt x="309" y="2284"/>
                      </a:lnTo>
                      <a:lnTo>
                        <a:pt x="353" y="2329"/>
                      </a:lnTo>
                      <a:lnTo>
                        <a:pt x="345" y="2417"/>
                      </a:lnTo>
                      <a:lnTo>
                        <a:pt x="380" y="2452"/>
                      </a:lnTo>
                      <a:lnTo>
                        <a:pt x="362" y="2523"/>
                      </a:lnTo>
                      <a:lnTo>
                        <a:pt x="415" y="2549"/>
                      </a:lnTo>
                      <a:lnTo>
                        <a:pt x="451" y="2496"/>
                      </a:lnTo>
                      <a:lnTo>
                        <a:pt x="539" y="2540"/>
                      </a:lnTo>
                      <a:lnTo>
                        <a:pt x="601" y="2584"/>
                      </a:lnTo>
                      <a:lnTo>
                        <a:pt x="671" y="2593"/>
                      </a:lnTo>
                      <a:lnTo>
                        <a:pt x="706" y="2655"/>
                      </a:lnTo>
                      <a:lnTo>
                        <a:pt x="768" y="2673"/>
                      </a:lnTo>
                      <a:lnTo>
                        <a:pt x="839" y="2681"/>
                      </a:lnTo>
                      <a:lnTo>
                        <a:pt x="918" y="2646"/>
                      </a:lnTo>
                      <a:lnTo>
                        <a:pt x="971" y="2611"/>
                      </a:lnTo>
                      <a:lnTo>
                        <a:pt x="1042" y="2611"/>
                      </a:lnTo>
                      <a:lnTo>
                        <a:pt x="1095" y="2681"/>
                      </a:lnTo>
                      <a:lnTo>
                        <a:pt x="1121" y="2611"/>
                      </a:lnTo>
                      <a:lnTo>
                        <a:pt x="1121" y="2505"/>
                      </a:lnTo>
                      <a:lnTo>
                        <a:pt x="1148" y="2381"/>
                      </a:lnTo>
                      <a:lnTo>
                        <a:pt x="1209" y="2329"/>
                      </a:lnTo>
                      <a:lnTo>
                        <a:pt x="1289" y="2311"/>
                      </a:lnTo>
                      <a:lnTo>
                        <a:pt x="1359" y="2329"/>
                      </a:lnTo>
                      <a:lnTo>
                        <a:pt x="1395" y="2364"/>
                      </a:lnTo>
                      <a:lnTo>
                        <a:pt x="1412" y="2434"/>
                      </a:lnTo>
                      <a:lnTo>
                        <a:pt x="1342" y="2496"/>
                      </a:lnTo>
                      <a:lnTo>
                        <a:pt x="1271" y="2540"/>
                      </a:lnTo>
                      <a:lnTo>
                        <a:pt x="1307" y="2584"/>
                      </a:lnTo>
                      <a:lnTo>
                        <a:pt x="1412" y="2602"/>
                      </a:lnTo>
                      <a:lnTo>
                        <a:pt x="1421" y="2540"/>
                      </a:lnTo>
                      <a:lnTo>
                        <a:pt x="1457" y="2496"/>
                      </a:lnTo>
                      <a:lnTo>
                        <a:pt x="1518" y="2487"/>
                      </a:lnTo>
                      <a:lnTo>
                        <a:pt x="1571" y="2443"/>
                      </a:lnTo>
                      <a:lnTo>
                        <a:pt x="1580" y="2364"/>
                      </a:lnTo>
                      <a:lnTo>
                        <a:pt x="1721" y="2373"/>
                      </a:lnTo>
                      <a:lnTo>
                        <a:pt x="1801" y="2381"/>
                      </a:lnTo>
                      <a:lnTo>
                        <a:pt x="1854" y="2337"/>
                      </a:lnTo>
                      <a:lnTo>
                        <a:pt x="1924" y="2276"/>
                      </a:lnTo>
                      <a:lnTo>
                        <a:pt x="2012" y="2187"/>
                      </a:lnTo>
                      <a:lnTo>
                        <a:pt x="2073" y="2099"/>
                      </a:lnTo>
                      <a:lnTo>
                        <a:pt x="2135" y="2055"/>
                      </a:lnTo>
                      <a:lnTo>
                        <a:pt x="2153" y="1993"/>
                      </a:lnTo>
                      <a:lnTo>
                        <a:pt x="2144" y="1905"/>
                      </a:lnTo>
                      <a:lnTo>
                        <a:pt x="2135" y="1826"/>
                      </a:lnTo>
                      <a:lnTo>
                        <a:pt x="2082" y="1781"/>
                      </a:lnTo>
                      <a:lnTo>
                        <a:pt x="2073" y="1711"/>
                      </a:lnTo>
                      <a:lnTo>
                        <a:pt x="2153" y="1711"/>
                      </a:lnTo>
                      <a:lnTo>
                        <a:pt x="2197" y="1773"/>
                      </a:lnTo>
                      <a:lnTo>
                        <a:pt x="2214" y="1834"/>
                      </a:lnTo>
                      <a:lnTo>
                        <a:pt x="2276" y="1852"/>
                      </a:lnTo>
                      <a:lnTo>
                        <a:pt x="2347" y="1799"/>
                      </a:lnTo>
                      <a:lnTo>
                        <a:pt x="2373" y="1746"/>
                      </a:lnTo>
                      <a:lnTo>
                        <a:pt x="2391" y="1658"/>
                      </a:lnTo>
                      <a:lnTo>
                        <a:pt x="2435" y="1614"/>
                      </a:lnTo>
                      <a:lnTo>
                        <a:pt x="2426" y="1552"/>
                      </a:lnTo>
                      <a:lnTo>
                        <a:pt x="2426" y="1473"/>
                      </a:lnTo>
                      <a:lnTo>
                        <a:pt x="2435" y="1402"/>
                      </a:lnTo>
                      <a:lnTo>
                        <a:pt x="2409" y="1331"/>
                      </a:lnTo>
                      <a:lnTo>
                        <a:pt x="2356" y="1331"/>
                      </a:lnTo>
                      <a:lnTo>
                        <a:pt x="2320" y="1279"/>
                      </a:lnTo>
                      <a:lnTo>
                        <a:pt x="2312" y="1226"/>
                      </a:lnTo>
                      <a:lnTo>
                        <a:pt x="2241" y="1234"/>
                      </a:lnTo>
                      <a:lnTo>
                        <a:pt x="2153" y="1234"/>
                      </a:lnTo>
                      <a:lnTo>
                        <a:pt x="2064" y="1217"/>
                      </a:lnTo>
                      <a:lnTo>
                        <a:pt x="2012" y="1164"/>
                      </a:lnTo>
                      <a:lnTo>
                        <a:pt x="1968" y="1120"/>
                      </a:lnTo>
                      <a:lnTo>
                        <a:pt x="2003" y="1040"/>
                      </a:lnTo>
                      <a:lnTo>
                        <a:pt x="1951" y="970"/>
                      </a:lnTo>
                      <a:lnTo>
                        <a:pt x="1968" y="899"/>
                      </a:lnTo>
                      <a:lnTo>
                        <a:pt x="1977" y="837"/>
                      </a:lnTo>
                      <a:lnTo>
                        <a:pt x="1924" y="776"/>
                      </a:lnTo>
                      <a:lnTo>
                        <a:pt x="1907" y="740"/>
                      </a:lnTo>
                      <a:lnTo>
                        <a:pt x="1898" y="696"/>
                      </a:lnTo>
                      <a:lnTo>
                        <a:pt x="1845" y="652"/>
                      </a:lnTo>
                      <a:lnTo>
                        <a:pt x="1792" y="626"/>
                      </a:lnTo>
                      <a:lnTo>
                        <a:pt x="1792" y="590"/>
                      </a:lnTo>
                      <a:lnTo>
                        <a:pt x="1748" y="528"/>
                      </a:lnTo>
                      <a:lnTo>
                        <a:pt x="1686" y="546"/>
                      </a:lnTo>
                      <a:lnTo>
                        <a:pt x="1615" y="546"/>
                      </a:lnTo>
                      <a:lnTo>
                        <a:pt x="1509" y="528"/>
                      </a:lnTo>
                      <a:lnTo>
                        <a:pt x="1474" y="590"/>
                      </a:lnTo>
                      <a:lnTo>
                        <a:pt x="1457" y="643"/>
                      </a:lnTo>
                      <a:lnTo>
                        <a:pt x="1395" y="652"/>
                      </a:lnTo>
                      <a:lnTo>
                        <a:pt x="1324" y="626"/>
                      </a:lnTo>
                      <a:lnTo>
                        <a:pt x="1262" y="643"/>
                      </a:lnTo>
                      <a:lnTo>
                        <a:pt x="1192" y="608"/>
                      </a:lnTo>
                      <a:lnTo>
                        <a:pt x="1121" y="546"/>
                      </a:lnTo>
                      <a:lnTo>
                        <a:pt x="1077" y="502"/>
                      </a:lnTo>
                      <a:lnTo>
                        <a:pt x="1059" y="449"/>
                      </a:lnTo>
                      <a:lnTo>
                        <a:pt x="1006" y="449"/>
                      </a:lnTo>
                      <a:lnTo>
                        <a:pt x="909" y="449"/>
                      </a:lnTo>
                      <a:lnTo>
                        <a:pt x="874" y="396"/>
                      </a:lnTo>
                      <a:lnTo>
                        <a:pt x="883" y="326"/>
                      </a:lnTo>
                      <a:lnTo>
                        <a:pt x="954" y="291"/>
                      </a:lnTo>
                      <a:lnTo>
                        <a:pt x="962" y="229"/>
                      </a:lnTo>
                      <a:lnTo>
                        <a:pt x="901" y="159"/>
                      </a:lnTo>
                      <a:lnTo>
                        <a:pt x="856" y="62"/>
                      </a:lnTo>
                      <a:lnTo>
                        <a:pt x="848" y="0"/>
                      </a:lnTo>
                      <a:lnTo>
                        <a:pt x="786" y="44"/>
                      </a:lnTo>
                      <a:lnTo>
                        <a:pt x="742" y="115"/>
                      </a:lnTo>
                      <a:lnTo>
                        <a:pt x="733" y="203"/>
                      </a:lnTo>
                      <a:lnTo>
                        <a:pt x="777" y="265"/>
                      </a:lnTo>
                      <a:lnTo>
                        <a:pt x="804" y="352"/>
                      </a:lnTo>
                      <a:lnTo>
                        <a:pt x="812" y="423"/>
                      </a:lnTo>
                      <a:lnTo>
                        <a:pt x="821" y="511"/>
                      </a:lnTo>
                      <a:lnTo>
                        <a:pt x="804" y="590"/>
                      </a:lnTo>
                      <a:lnTo>
                        <a:pt x="759" y="634"/>
                      </a:lnTo>
                      <a:lnTo>
                        <a:pt x="724" y="723"/>
                      </a:lnTo>
                      <a:lnTo>
                        <a:pt x="715" y="811"/>
                      </a:lnTo>
                      <a:lnTo>
                        <a:pt x="680" y="943"/>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40" name="Freeform 17">
                  <a:extLst>
                    <a:ext uri="{FF2B5EF4-FFF2-40B4-BE49-F238E27FC236}">
                      <a16:creationId xmlns:a16="http://schemas.microsoft.com/office/drawing/2014/main" id="{E827C011-059E-40A0-8866-AB53A2BCC8C4}"/>
                    </a:ext>
                  </a:extLst>
                </p:cNvPr>
                <p:cNvSpPr>
                  <a:spLocks noChangeArrowheads="1"/>
                </p:cNvSpPr>
                <p:nvPr/>
              </p:nvSpPr>
              <p:spPr bwMode="auto">
                <a:xfrm>
                  <a:off x="3728378" y="3340740"/>
                  <a:ext cx="419806" cy="348064"/>
                </a:xfrm>
                <a:custGeom>
                  <a:avLst/>
                  <a:gdLst>
                    <a:gd name="T0" fmla="*/ 221 w 1166"/>
                    <a:gd name="T1" fmla="*/ 592 h 972"/>
                    <a:gd name="T2" fmla="*/ 150 w 1166"/>
                    <a:gd name="T3" fmla="*/ 547 h 972"/>
                    <a:gd name="T4" fmla="*/ 142 w 1166"/>
                    <a:gd name="T5" fmla="*/ 477 h 972"/>
                    <a:gd name="T6" fmla="*/ 97 w 1166"/>
                    <a:gd name="T7" fmla="*/ 406 h 972"/>
                    <a:gd name="T8" fmla="*/ 44 w 1166"/>
                    <a:gd name="T9" fmla="*/ 362 h 972"/>
                    <a:gd name="T10" fmla="*/ 0 w 1166"/>
                    <a:gd name="T11" fmla="*/ 292 h 972"/>
                    <a:gd name="T12" fmla="*/ 80 w 1166"/>
                    <a:gd name="T13" fmla="*/ 247 h 972"/>
                    <a:gd name="T14" fmla="*/ 124 w 1166"/>
                    <a:gd name="T15" fmla="*/ 186 h 972"/>
                    <a:gd name="T16" fmla="*/ 177 w 1166"/>
                    <a:gd name="T17" fmla="*/ 133 h 972"/>
                    <a:gd name="T18" fmla="*/ 230 w 1166"/>
                    <a:gd name="T19" fmla="*/ 133 h 972"/>
                    <a:gd name="T20" fmla="*/ 283 w 1166"/>
                    <a:gd name="T21" fmla="*/ 80 h 972"/>
                    <a:gd name="T22" fmla="*/ 389 w 1166"/>
                    <a:gd name="T23" fmla="*/ 80 h 972"/>
                    <a:gd name="T24" fmla="*/ 362 w 1166"/>
                    <a:gd name="T25" fmla="*/ 0 h 972"/>
                    <a:gd name="T26" fmla="*/ 433 w 1166"/>
                    <a:gd name="T27" fmla="*/ 36 h 972"/>
                    <a:gd name="T28" fmla="*/ 539 w 1166"/>
                    <a:gd name="T29" fmla="*/ 36 h 972"/>
                    <a:gd name="T30" fmla="*/ 574 w 1166"/>
                    <a:gd name="T31" fmla="*/ 106 h 972"/>
                    <a:gd name="T32" fmla="*/ 539 w 1166"/>
                    <a:gd name="T33" fmla="*/ 159 h 972"/>
                    <a:gd name="T34" fmla="*/ 600 w 1166"/>
                    <a:gd name="T35" fmla="*/ 168 h 972"/>
                    <a:gd name="T36" fmla="*/ 662 w 1166"/>
                    <a:gd name="T37" fmla="*/ 133 h 972"/>
                    <a:gd name="T38" fmla="*/ 733 w 1166"/>
                    <a:gd name="T39" fmla="*/ 150 h 972"/>
                    <a:gd name="T40" fmla="*/ 733 w 1166"/>
                    <a:gd name="T41" fmla="*/ 203 h 972"/>
                    <a:gd name="T42" fmla="*/ 627 w 1166"/>
                    <a:gd name="T43" fmla="*/ 256 h 972"/>
                    <a:gd name="T44" fmla="*/ 618 w 1166"/>
                    <a:gd name="T45" fmla="*/ 309 h 972"/>
                    <a:gd name="T46" fmla="*/ 618 w 1166"/>
                    <a:gd name="T47" fmla="*/ 362 h 972"/>
                    <a:gd name="T48" fmla="*/ 600 w 1166"/>
                    <a:gd name="T49" fmla="*/ 433 h 972"/>
                    <a:gd name="T50" fmla="*/ 600 w 1166"/>
                    <a:gd name="T51" fmla="*/ 503 h 972"/>
                    <a:gd name="T52" fmla="*/ 671 w 1166"/>
                    <a:gd name="T53" fmla="*/ 512 h 972"/>
                    <a:gd name="T54" fmla="*/ 724 w 1166"/>
                    <a:gd name="T55" fmla="*/ 530 h 972"/>
                    <a:gd name="T56" fmla="*/ 742 w 1166"/>
                    <a:gd name="T57" fmla="*/ 592 h 972"/>
                    <a:gd name="T58" fmla="*/ 777 w 1166"/>
                    <a:gd name="T59" fmla="*/ 636 h 972"/>
                    <a:gd name="T60" fmla="*/ 900 w 1166"/>
                    <a:gd name="T61" fmla="*/ 618 h 972"/>
                    <a:gd name="T62" fmla="*/ 980 w 1166"/>
                    <a:gd name="T63" fmla="*/ 618 h 972"/>
                    <a:gd name="T64" fmla="*/ 1006 w 1166"/>
                    <a:gd name="T65" fmla="*/ 653 h 972"/>
                    <a:gd name="T66" fmla="*/ 1086 w 1166"/>
                    <a:gd name="T67" fmla="*/ 662 h 972"/>
                    <a:gd name="T68" fmla="*/ 1086 w 1166"/>
                    <a:gd name="T69" fmla="*/ 715 h 972"/>
                    <a:gd name="T70" fmla="*/ 1165 w 1166"/>
                    <a:gd name="T71" fmla="*/ 750 h 972"/>
                    <a:gd name="T72" fmla="*/ 1165 w 1166"/>
                    <a:gd name="T73" fmla="*/ 830 h 972"/>
                    <a:gd name="T74" fmla="*/ 1139 w 1166"/>
                    <a:gd name="T75" fmla="*/ 874 h 972"/>
                    <a:gd name="T76" fmla="*/ 1059 w 1166"/>
                    <a:gd name="T77" fmla="*/ 918 h 972"/>
                    <a:gd name="T78" fmla="*/ 989 w 1166"/>
                    <a:gd name="T79" fmla="*/ 900 h 972"/>
                    <a:gd name="T80" fmla="*/ 909 w 1166"/>
                    <a:gd name="T81" fmla="*/ 883 h 972"/>
                    <a:gd name="T82" fmla="*/ 821 w 1166"/>
                    <a:gd name="T83" fmla="*/ 892 h 972"/>
                    <a:gd name="T84" fmla="*/ 750 w 1166"/>
                    <a:gd name="T85" fmla="*/ 900 h 972"/>
                    <a:gd name="T86" fmla="*/ 768 w 1166"/>
                    <a:gd name="T87" fmla="*/ 936 h 972"/>
                    <a:gd name="T88" fmla="*/ 680 w 1166"/>
                    <a:gd name="T89" fmla="*/ 971 h 972"/>
                    <a:gd name="T90" fmla="*/ 653 w 1166"/>
                    <a:gd name="T91" fmla="*/ 883 h 972"/>
                    <a:gd name="T92" fmla="*/ 592 w 1166"/>
                    <a:gd name="T93" fmla="*/ 865 h 972"/>
                    <a:gd name="T94" fmla="*/ 539 w 1166"/>
                    <a:gd name="T95" fmla="*/ 856 h 972"/>
                    <a:gd name="T96" fmla="*/ 486 w 1166"/>
                    <a:gd name="T97" fmla="*/ 812 h 972"/>
                    <a:gd name="T98" fmla="*/ 512 w 1166"/>
                    <a:gd name="T99" fmla="*/ 715 h 972"/>
                    <a:gd name="T100" fmla="*/ 424 w 1166"/>
                    <a:gd name="T101" fmla="*/ 715 h 972"/>
                    <a:gd name="T102" fmla="*/ 406 w 1166"/>
                    <a:gd name="T103" fmla="*/ 680 h 972"/>
                    <a:gd name="T104" fmla="*/ 353 w 1166"/>
                    <a:gd name="T105" fmla="*/ 618 h 972"/>
                    <a:gd name="T106" fmla="*/ 283 w 1166"/>
                    <a:gd name="T107" fmla="*/ 583 h 972"/>
                    <a:gd name="T108" fmla="*/ 221 w 1166"/>
                    <a:gd name="T109" fmla="*/ 59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6" h="972">
                      <a:moveTo>
                        <a:pt x="221" y="592"/>
                      </a:moveTo>
                      <a:lnTo>
                        <a:pt x="150" y="547"/>
                      </a:lnTo>
                      <a:lnTo>
                        <a:pt x="142" y="477"/>
                      </a:lnTo>
                      <a:lnTo>
                        <a:pt x="97" y="406"/>
                      </a:lnTo>
                      <a:lnTo>
                        <a:pt x="44" y="362"/>
                      </a:lnTo>
                      <a:lnTo>
                        <a:pt x="0" y="292"/>
                      </a:lnTo>
                      <a:lnTo>
                        <a:pt x="80" y="247"/>
                      </a:lnTo>
                      <a:lnTo>
                        <a:pt x="124" y="186"/>
                      </a:lnTo>
                      <a:lnTo>
                        <a:pt x="177" y="133"/>
                      </a:lnTo>
                      <a:lnTo>
                        <a:pt x="230" y="133"/>
                      </a:lnTo>
                      <a:lnTo>
                        <a:pt x="283" y="80"/>
                      </a:lnTo>
                      <a:lnTo>
                        <a:pt x="389" y="80"/>
                      </a:lnTo>
                      <a:lnTo>
                        <a:pt x="362" y="0"/>
                      </a:lnTo>
                      <a:lnTo>
                        <a:pt x="433" y="36"/>
                      </a:lnTo>
                      <a:lnTo>
                        <a:pt x="539" y="36"/>
                      </a:lnTo>
                      <a:lnTo>
                        <a:pt x="574" y="106"/>
                      </a:lnTo>
                      <a:lnTo>
                        <a:pt x="539" y="159"/>
                      </a:lnTo>
                      <a:lnTo>
                        <a:pt x="600" y="168"/>
                      </a:lnTo>
                      <a:lnTo>
                        <a:pt x="662" y="133"/>
                      </a:lnTo>
                      <a:lnTo>
                        <a:pt x="733" y="150"/>
                      </a:lnTo>
                      <a:lnTo>
                        <a:pt x="733" y="203"/>
                      </a:lnTo>
                      <a:lnTo>
                        <a:pt x="627" y="256"/>
                      </a:lnTo>
                      <a:lnTo>
                        <a:pt x="618" y="309"/>
                      </a:lnTo>
                      <a:lnTo>
                        <a:pt x="618" y="362"/>
                      </a:lnTo>
                      <a:lnTo>
                        <a:pt x="600" y="433"/>
                      </a:lnTo>
                      <a:lnTo>
                        <a:pt x="600" y="503"/>
                      </a:lnTo>
                      <a:lnTo>
                        <a:pt x="671" y="512"/>
                      </a:lnTo>
                      <a:lnTo>
                        <a:pt x="724" y="530"/>
                      </a:lnTo>
                      <a:lnTo>
                        <a:pt x="742" y="592"/>
                      </a:lnTo>
                      <a:lnTo>
                        <a:pt x="777" y="636"/>
                      </a:lnTo>
                      <a:lnTo>
                        <a:pt x="900" y="618"/>
                      </a:lnTo>
                      <a:lnTo>
                        <a:pt x="980" y="618"/>
                      </a:lnTo>
                      <a:lnTo>
                        <a:pt x="1006" y="653"/>
                      </a:lnTo>
                      <a:lnTo>
                        <a:pt x="1086" y="662"/>
                      </a:lnTo>
                      <a:lnTo>
                        <a:pt x="1086" y="715"/>
                      </a:lnTo>
                      <a:lnTo>
                        <a:pt x="1165" y="750"/>
                      </a:lnTo>
                      <a:lnTo>
                        <a:pt x="1165" y="830"/>
                      </a:lnTo>
                      <a:lnTo>
                        <a:pt x="1139" y="874"/>
                      </a:lnTo>
                      <a:lnTo>
                        <a:pt x="1059" y="918"/>
                      </a:lnTo>
                      <a:lnTo>
                        <a:pt x="989" y="900"/>
                      </a:lnTo>
                      <a:lnTo>
                        <a:pt x="909" y="883"/>
                      </a:lnTo>
                      <a:lnTo>
                        <a:pt x="821" y="892"/>
                      </a:lnTo>
                      <a:lnTo>
                        <a:pt x="750" y="900"/>
                      </a:lnTo>
                      <a:lnTo>
                        <a:pt x="768" y="936"/>
                      </a:lnTo>
                      <a:lnTo>
                        <a:pt x="680" y="971"/>
                      </a:lnTo>
                      <a:lnTo>
                        <a:pt x="653" y="883"/>
                      </a:lnTo>
                      <a:lnTo>
                        <a:pt x="592" y="865"/>
                      </a:lnTo>
                      <a:lnTo>
                        <a:pt x="539" y="856"/>
                      </a:lnTo>
                      <a:lnTo>
                        <a:pt x="486" y="812"/>
                      </a:lnTo>
                      <a:lnTo>
                        <a:pt x="512" y="715"/>
                      </a:lnTo>
                      <a:lnTo>
                        <a:pt x="424" y="715"/>
                      </a:lnTo>
                      <a:lnTo>
                        <a:pt x="406" y="680"/>
                      </a:lnTo>
                      <a:lnTo>
                        <a:pt x="353" y="618"/>
                      </a:lnTo>
                      <a:lnTo>
                        <a:pt x="283" y="583"/>
                      </a:lnTo>
                      <a:lnTo>
                        <a:pt x="221" y="592"/>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41" name="Freeform 18">
                  <a:extLst>
                    <a:ext uri="{FF2B5EF4-FFF2-40B4-BE49-F238E27FC236}">
                      <a16:creationId xmlns:a16="http://schemas.microsoft.com/office/drawing/2014/main" id="{3E4A333B-6708-4CA5-B0F1-F308846076FD}"/>
                    </a:ext>
                  </a:extLst>
                </p:cNvPr>
                <p:cNvSpPr>
                  <a:spLocks noChangeArrowheads="1"/>
                </p:cNvSpPr>
                <p:nvPr/>
              </p:nvSpPr>
              <p:spPr bwMode="auto">
                <a:xfrm>
                  <a:off x="3239428" y="3549579"/>
                  <a:ext cx="790222" cy="797870"/>
                </a:xfrm>
                <a:custGeom>
                  <a:avLst/>
                  <a:gdLst>
                    <a:gd name="T0" fmla="*/ 1951 w 2190"/>
                    <a:gd name="T1" fmla="*/ 441 h 2215"/>
                    <a:gd name="T2" fmla="*/ 2012 w 2190"/>
                    <a:gd name="T3" fmla="*/ 635 h 2215"/>
                    <a:gd name="T4" fmla="*/ 2065 w 2190"/>
                    <a:gd name="T5" fmla="*/ 856 h 2215"/>
                    <a:gd name="T6" fmla="*/ 2162 w 2190"/>
                    <a:gd name="T7" fmla="*/ 1014 h 2215"/>
                    <a:gd name="T8" fmla="*/ 2118 w 2190"/>
                    <a:gd name="T9" fmla="*/ 1156 h 2215"/>
                    <a:gd name="T10" fmla="*/ 1942 w 2190"/>
                    <a:gd name="T11" fmla="*/ 1332 h 2215"/>
                    <a:gd name="T12" fmla="*/ 1880 w 2190"/>
                    <a:gd name="T13" fmla="*/ 1588 h 2215"/>
                    <a:gd name="T14" fmla="*/ 1818 w 2190"/>
                    <a:gd name="T15" fmla="*/ 1853 h 2215"/>
                    <a:gd name="T16" fmla="*/ 1712 w 2190"/>
                    <a:gd name="T17" fmla="*/ 1994 h 2215"/>
                    <a:gd name="T18" fmla="*/ 1492 w 2190"/>
                    <a:gd name="T19" fmla="*/ 1906 h 2215"/>
                    <a:gd name="T20" fmla="*/ 1271 w 2190"/>
                    <a:gd name="T21" fmla="*/ 1914 h 2215"/>
                    <a:gd name="T22" fmla="*/ 1253 w 2190"/>
                    <a:gd name="T23" fmla="*/ 2100 h 2215"/>
                    <a:gd name="T24" fmla="*/ 989 w 2190"/>
                    <a:gd name="T25" fmla="*/ 2153 h 2215"/>
                    <a:gd name="T26" fmla="*/ 874 w 2190"/>
                    <a:gd name="T27" fmla="*/ 2214 h 2215"/>
                    <a:gd name="T28" fmla="*/ 645 w 2190"/>
                    <a:gd name="T29" fmla="*/ 2170 h 2215"/>
                    <a:gd name="T30" fmla="*/ 406 w 2190"/>
                    <a:gd name="T31" fmla="*/ 2153 h 2215"/>
                    <a:gd name="T32" fmla="*/ 274 w 2190"/>
                    <a:gd name="T33" fmla="*/ 2082 h 2215"/>
                    <a:gd name="T34" fmla="*/ 115 w 2190"/>
                    <a:gd name="T35" fmla="*/ 1994 h 2215"/>
                    <a:gd name="T36" fmla="*/ 97 w 2190"/>
                    <a:gd name="T37" fmla="*/ 1906 h 2215"/>
                    <a:gd name="T38" fmla="*/ 247 w 2190"/>
                    <a:gd name="T39" fmla="*/ 1809 h 2215"/>
                    <a:gd name="T40" fmla="*/ 362 w 2190"/>
                    <a:gd name="T41" fmla="*/ 1597 h 2215"/>
                    <a:gd name="T42" fmla="*/ 477 w 2190"/>
                    <a:gd name="T43" fmla="*/ 1500 h 2215"/>
                    <a:gd name="T44" fmla="*/ 521 w 2190"/>
                    <a:gd name="T45" fmla="*/ 1394 h 2215"/>
                    <a:gd name="T46" fmla="*/ 556 w 2190"/>
                    <a:gd name="T47" fmla="*/ 1314 h 2215"/>
                    <a:gd name="T48" fmla="*/ 574 w 2190"/>
                    <a:gd name="T49" fmla="*/ 1253 h 2215"/>
                    <a:gd name="T50" fmla="*/ 547 w 2190"/>
                    <a:gd name="T51" fmla="*/ 1235 h 2215"/>
                    <a:gd name="T52" fmla="*/ 442 w 2190"/>
                    <a:gd name="T53" fmla="*/ 1288 h 2215"/>
                    <a:gd name="T54" fmla="*/ 265 w 2190"/>
                    <a:gd name="T55" fmla="*/ 1235 h 2215"/>
                    <a:gd name="T56" fmla="*/ 292 w 2190"/>
                    <a:gd name="T57" fmla="*/ 1103 h 2215"/>
                    <a:gd name="T58" fmla="*/ 159 w 2190"/>
                    <a:gd name="T59" fmla="*/ 1191 h 2215"/>
                    <a:gd name="T60" fmla="*/ 53 w 2190"/>
                    <a:gd name="T61" fmla="*/ 1103 h 2215"/>
                    <a:gd name="T62" fmla="*/ 159 w 2190"/>
                    <a:gd name="T63" fmla="*/ 1014 h 2215"/>
                    <a:gd name="T64" fmla="*/ 283 w 2190"/>
                    <a:gd name="T65" fmla="*/ 917 h 2215"/>
                    <a:gd name="T66" fmla="*/ 530 w 2190"/>
                    <a:gd name="T67" fmla="*/ 997 h 2215"/>
                    <a:gd name="T68" fmla="*/ 777 w 2190"/>
                    <a:gd name="T69" fmla="*/ 1076 h 2215"/>
                    <a:gd name="T70" fmla="*/ 997 w 2190"/>
                    <a:gd name="T71" fmla="*/ 1094 h 2215"/>
                    <a:gd name="T72" fmla="*/ 1227 w 2190"/>
                    <a:gd name="T73" fmla="*/ 988 h 2215"/>
                    <a:gd name="T74" fmla="*/ 1183 w 2190"/>
                    <a:gd name="T75" fmla="*/ 864 h 2215"/>
                    <a:gd name="T76" fmla="*/ 1112 w 2190"/>
                    <a:gd name="T77" fmla="*/ 644 h 2215"/>
                    <a:gd name="T78" fmla="*/ 1289 w 2190"/>
                    <a:gd name="T79" fmla="*/ 406 h 2215"/>
                    <a:gd name="T80" fmla="*/ 1456 w 2190"/>
                    <a:gd name="T81" fmla="*/ 229 h 2215"/>
                    <a:gd name="T82" fmla="*/ 1580 w 2190"/>
                    <a:gd name="T83" fmla="*/ 9 h 2215"/>
                    <a:gd name="T84" fmla="*/ 1765 w 2190"/>
                    <a:gd name="T85" fmla="*/ 97 h 2215"/>
                    <a:gd name="T86" fmla="*/ 1845 w 2190"/>
                    <a:gd name="T87" fmla="*/ 229 h 2215"/>
                    <a:gd name="T88" fmla="*/ 2012 w 2190"/>
                    <a:gd name="T89" fmla="*/ 300 h 2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90" h="2215">
                      <a:moveTo>
                        <a:pt x="2039" y="388"/>
                      </a:moveTo>
                      <a:lnTo>
                        <a:pt x="1986" y="397"/>
                      </a:lnTo>
                      <a:lnTo>
                        <a:pt x="1951" y="441"/>
                      </a:lnTo>
                      <a:lnTo>
                        <a:pt x="1968" y="511"/>
                      </a:lnTo>
                      <a:lnTo>
                        <a:pt x="1977" y="582"/>
                      </a:lnTo>
                      <a:lnTo>
                        <a:pt x="2012" y="635"/>
                      </a:lnTo>
                      <a:lnTo>
                        <a:pt x="2056" y="688"/>
                      </a:lnTo>
                      <a:lnTo>
                        <a:pt x="2039" y="759"/>
                      </a:lnTo>
                      <a:lnTo>
                        <a:pt x="2065" y="856"/>
                      </a:lnTo>
                      <a:lnTo>
                        <a:pt x="2065" y="935"/>
                      </a:lnTo>
                      <a:lnTo>
                        <a:pt x="2101" y="997"/>
                      </a:lnTo>
                      <a:lnTo>
                        <a:pt x="2162" y="1014"/>
                      </a:lnTo>
                      <a:lnTo>
                        <a:pt x="2189" y="1059"/>
                      </a:lnTo>
                      <a:lnTo>
                        <a:pt x="2162" y="1111"/>
                      </a:lnTo>
                      <a:lnTo>
                        <a:pt x="2118" y="1156"/>
                      </a:lnTo>
                      <a:lnTo>
                        <a:pt x="2030" y="1173"/>
                      </a:lnTo>
                      <a:lnTo>
                        <a:pt x="1959" y="1235"/>
                      </a:lnTo>
                      <a:lnTo>
                        <a:pt x="1942" y="1332"/>
                      </a:lnTo>
                      <a:lnTo>
                        <a:pt x="1915" y="1438"/>
                      </a:lnTo>
                      <a:lnTo>
                        <a:pt x="1871" y="1500"/>
                      </a:lnTo>
                      <a:lnTo>
                        <a:pt x="1880" y="1588"/>
                      </a:lnTo>
                      <a:lnTo>
                        <a:pt x="1845" y="1676"/>
                      </a:lnTo>
                      <a:lnTo>
                        <a:pt x="1836" y="1764"/>
                      </a:lnTo>
                      <a:lnTo>
                        <a:pt x="1818" y="1853"/>
                      </a:lnTo>
                      <a:lnTo>
                        <a:pt x="1783" y="1923"/>
                      </a:lnTo>
                      <a:lnTo>
                        <a:pt x="1765" y="1994"/>
                      </a:lnTo>
                      <a:lnTo>
                        <a:pt x="1712" y="1994"/>
                      </a:lnTo>
                      <a:lnTo>
                        <a:pt x="1633" y="1967"/>
                      </a:lnTo>
                      <a:lnTo>
                        <a:pt x="1562" y="1906"/>
                      </a:lnTo>
                      <a:lnTo>
                        <a:pt x="1492" y="1906"/>
                      </a:lnTo>
                      <a:lnTo>
                        <a:pt x="1403" y="1932"/>
                      </a:lnTo>
                      <a:lnTo>
                        <a:pt x="1333" y="1879"/>
                      </a:lnTo>
                      <a:lnTo>
                        <a:pt x="1271" y="1914"/>
                      </a:lnTo>
                      <a:lnTo>
                        <a:pt x="1262" y="1967"/>
                      </a:lnTo>
                      <a:lnTo>
                        <a:pt x="1253" y="2038"/>
                      </a:lnTo>
                      <a:lnTo>
                        <a:pt x="1253" y="2100"/>
                      </a:lnTo>
                      <a:lnTo>
                        <a:pt x="1174" y="2117"/>
                      </a:lnTo>
                      <a:lnTo>
                        <a:pt x="1068" y="2117"/>
                      </a:lnTo>
                      <a:lnTo>
                        <a:pt x="989" y="2153"/>
                      </a:lnTo>
                      <a:lnTo>
                        <a:pt x="936" y="2117"/>
                      </a:lnTo>
                      <a:lnTo>
                        <a:pt x="918" y="2170"/>
                      </a:lnTo>
                      <a:lnTo>
                        <a:pt x="874" y="2214"/>
                      </a:lnTo>
                      <a:lnTo>
                        <a:pt x="795" y="2206"/>
                      </a:lnTo>
                      <a:lnTo>
                        <a:pt x="706" y="2135"/>
                      </a:lnTo>
                      <a:lnTo>
                        <a:pt x="645" y="2170"/>
                      </a:lnTo>
                      <a:lnTo>
                        <a:pt x="556" y="2153"/>
                      </a:lnTo>
                      <a:lnTo>
                        <a:pt x="477" y="2135"/>
                      </a:lnTo>
                      <a:lnTo>
                        <a:pt x="406" y="2153"/>
                      </a:lnTo>
                      <a:lnTo>
                        <a:pt x="380" y="2091"/>
                      </a:lnTo>
                      <a:lnTo>
                        <a:pt x="318" y="2056"/>
                      </a:lnTo>
                      <a:lnTo>
                        <a:pt x="274" y="2082"/>
                      </a:lnTo>
                      <a:lnTo>
                        <a:pt x="221" y="2038"/>
                      </a:lnTo>
                      <a:lnTo>
                        <a:pt x="186" y="1976"/>
                      </a:lnTo>
                      <a:lnTo>
                        <a:pt x="115" y="1994"/>
                      </a:lnTo>
                      <a:lnTo>
                        <a:pt x="36" y="2038"/>
                      </a:lnTo>
                      <a:lnTo>
                        <a:pt x="44" y="1967"/>
                      </a:lnTo>
                      <a:lnTo>
                        <a:pt x="97" y="1906"/>
                      </a:lnTo>
                      <a:lnTo>
                        <a:pt x="150" y="1862"/>
                      </a:lnTo>
                      <a:lnTo>
                        <a:pt x="194" y="1835"/>
                      </a:lnTo>
                      <a:lnTo>
                        <a:pt x="247" y="1809"/>
                      </a:lnTo>
                      <a:lnTo>
                        <a:pt x="256" y="1720"/>
                      </a:lnTo>
                      <a:lnTo>
                        <a:pt x="292" y="1659"/>
                      </a:lnTo>
                      <a:lnTo>
                        <a:pt x="362" y="1597"/>
                      </a:lnTo>
                      <a:lnTo>
                        <a:pt x="424" y="1579"/>
                      </a:lnTo>
                      <a:lnTo>
                        <a:pt x="433" y="1526"/>
                      </a:lnTo>
                      <a:lnTo>
                        <a:pt x="477" y="1500"/>
                      </a:lnTo>
                      <a:lnTo>
                        <a:pt x="424" y="1447"/>
                      </a:lnTo>
                      <a:lnTo>
                        <a:pt x="442" y="1385"/>
                      </a:lnTo>
                      <a:lnTo>
                        <a:pt x="521" y="1394"/>
                      </a:lnTo>
                      <a:lnTo>
                        <a:pt x="530" y="1314"/>
                      </a:lnTo>
                      <a:lnTo>
                        <a:pt x="530" y="1314"/>
                      </a:lnTo>
                      <a:lnTo>
                        <a:pt x="556" y="1314"/>
                      </a:lnTo>
                      <a:lnTo>
                        <a:pt x="574" y="1297"/>
                      </a:lnTo>
                      <a:lnTo>
                        <a:pt x="583" y="1270"/>
                      </a:lnTo>
                      <a:lnTo>
                        <a:pt x="574" y="1253"/>
                      </a:lnTo>
                      <a:lnTo>
                        <a:pt x="574" y="1253"/>
                      </a:lnTo>
                      <a:lnTo>
                        <a:pt x="556" y="1244"/>
                      </a:lnTo>
                      <a:lnTo>
                        <a:pt x="547" y="1235"/>
                      </a:lnTo>
                      <a:lnTo>
                        <a:pt x="530" y="1235"/>
                      </a:lnTo>
                      <a:lnTo>
                        <a:pt x="512" y="1244"/>
                      </a:lnTo>
                      <a:lnTo>
                        <a:pt x="442" y="1288"/>
                      </a:lnTo>
                      <a:lnTo>
                        <a:pt x="353" y="1314"/>
                      </a:lnTo>
                      <a:lnTo>
                        <a:pt x="300" y="1297"/>
                      </a:lnTo>
                      <a:lnTo>
                        <a:pt x="265" y="1235"/>
                      </a:lnTo>
                      <a:lnTo>
                        <a:pt x="318" y="1182"/>
                      </a:lnTo>
                      <a:lnTo>
                        <a:pt x="362" y="1111"/>
                      </a:lnTo>
                      <a:lnTo>
                        <a:pt x="292" y="1103"/>
                      </a:lnTo>
                      <a:lnTo>
                        <a:pt x="239" y="1156"/>
                      </a:lnTo>
                      <a:lnTo>
                        <a:pt x="212" y="1217"/>
                      </a:lnTo>
                      <a:lnTo>
                        <a:pt x="159" y="1191"/>
                      </a:lnTo>
                      <a:lnTo>
                        <a:pt x="124" y="1138"/>
                      </a:lnTo>
                      <a:lnTo>
                        <a:pt x="106" y="1076"/>
                      </a:lnTo>
                      <a:lnTo>
                        <a:pt x="53" y="1103"/>
                      </a:lnTo>
                      <a:lnTo>
                        <a:pt x="0" y="1023"/>
                      </a:lnTo>
                      <a:lnTo>
                        <a:pt x="89" y="988"/>
                      </a:lnTo>
                      <a:lnTo>
                        <a:pt x="159" y="1014"/>
                      </a:lnTo>
                      <a:lnTo>
                        <a:pt x="212" y="935"/>
                      </a:lnTo>
                      <a:lnTo>
                        <a:pt x="239" y="970"/>
                      </a:lnTo>
                      <a:lnTo>
                        <a:pt x="283" y="917"/>
                      </a:lnTo>
                      <a:lnTo>
                        <a:pt x="371" y="917"/>
                      </a:lnTo>
                      <a:lnTo>
                        <a:pt x="442" y="944"/>
                      </a:lnTo>
                      <a:lnTo>
                        <a:pt x="530" y="997"/>
                      </a:lnTo>
                      <a:lnTo>
                        <a:pt x="574" y="1032"/>
                      </a:lnTo>
                      <a:lnTo>
                        <a:pt x="689" y="1006"/>
                      </a:lnTo>
                      <a:lnTo>
                        <a:pt x="777" y="1076"/>
                      </a:lnTo>
                      <a:lnTo>
                        <a:pt x="847" y="1120"/>
                      </a:lnTo>
                      <a:lnTo>
                        <a:pt x="953" y="1156"/>
                      </a:lnTo>
                      <a:lnTo>
                        <a:pt x="997" y="1094"/>
                      </a:lnTo>
                      <a:lnTo>
                        <a:pt x="1130" y="1094"/>
                      </a:lnTo>
                      <a:lnTo>
                        <a:pt x="1165" y="1014"/>
                      </a:lnTo>
                      <a:lnTo>
                        <a:pt x="1227" y="988"/>
                      </a:lnTo>
                      <a:lnTo>
                        <a:pt x="1289" y="970"/>
                      </a:lnTo>
                      <a:lnTo>
                        <a:pt x="1271" y="900"/>
                      </a:lnTo>
                      <a:lnTo>
                        <a:pt x="1183" y="864"/>
                      </a:lnTo>
                      <a:lnTo>
                        <a:pt x="1165" y="811"/>
                      </a:lnTo>
                      <a:lnTo>
                        <a:pt x="1130" y="741"/>
                      </a:lnTo>
                      <a:lnTo>
                        <a:pt x="1112" y="644"/>
                      </a:lnTo>
                      <a:lnTo>
                        <a:pt x="1183" y="644"/>
                      </a:lnTo>
                      <a:lnTo>
                        <a:pt x="1200" y="573"/>
                      </a:lnTo>
                      <a:lnTo>
                        <a:pt x="1289" y="406"/>
                      </a:lnTo>
                      <a:lnTo>
                        <a:pt x="1350" y="300"/>
                      </a:lnTo>
                      <a:lnTo>
                        <a:pt x="1377" y="256"/>
                      </a:lnTo>
                      <a:lnTo>
                        <a:pt x="1456" y="229"/>
                      </a:lnTo>
                      <a:lnTo>
                        <a:pt x="1536" y="141"/>
                      </a:lnTo>
                      <a:lnTo>
                        <a:pt x="1598" y="61"/>
                      </a:lnTo>
                      <a:lnTo>
                        <a:pt x="1580" y="9"/>
                      </a:lnTo>
                      <a:lnTo>
                        <a:pt x="1642" y="0"/>
                      </a:lnTo>
                      <a:lnTo>
                        <a:pt x="1712" y="35"/>
                      </a:lnTo>
                      <a:lnTo>
                        <a:pt x="1765" y="97"/>
                      </a:lnTo>
                      <a:lnTo>
                        <a:pt x="1783" y="132"/>
                      </a:lnTo>
                      <a:lnTo>
                        <a:pt x="1871" y="132"/>
                      </a:lnTo>
                      <a:lnTo>
                        <a:pt x="1845" y="229"/>
                      </a:lnTo>
                      <a:lnTo>
                        <a:pt x="1898" y="273"/>
                      </a:lnTo>
                      <a:lnTo>
                        <a:pt x="1951" y="282"/>
                      </a:lnTo>
                      <a:lnTo>
                        <a:pt x="2012" y="300"/>
                      </a:lnTo>
                      <a:lnTo>
                        <a:pt x="2039" y="388"/>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42" name="Freeform 19">
                  <a:extLst>
                    <a:ext uri="{FF2B5EF4-FFF2-40B4-BE49-F238E27FC236}">
                      <a16:creationId xmlns:a16="http://schemas.microsoft.com/office/drawing/2014/main" id="{2329B7A0-3922-4A2C-85C4-3E4CE402E44D}"/>
                    </a:ext>
                  </a:extLst>
                </p:cNvPr>
                <p:cNvSpPr>
                  <a:spLocks noChangeArrowheads="1"/>
                </p:cNvSpPr>
                <p:nvPr/>
              </p:nvSpPr>
              <p:spPr bwMode="auto">
                <a:xfrm>
                  <a:off x="4456865" y="2679420"/>
                  <a:ext cx="1135945" cy="966546"/>
                </a:xfrm>
                <a:custGeom>
                  <a:avLst/>
                  <a:gdLst>
                    <a:gd name="T0" fmla="*/ 2920 w 3159"/>
                    <a:gd name="T1" fmla="*/ 18 h 2683"/>
                    <a:gd name="T2" fmla="*/ 2761 w 3159"/>
                    <a:gd name="T3" fmla="*/ 35 h 2683"/>
                    <a:gd name="T4" fmla="*/ 2611 w 3159"/>
                    <a:gd name="T5" fmla="*/ 203 h 2683"/>
                    <a:gd name="T6" fmla="*/ 2523 w 3159"/>
                    <a:gd name="T7" fmla="*/ 247 h 2683"/>
                    <a:gd name="T8" fmla="*/ 2523 w 3159"/>
                    <a:gd name="T9" fmla="*/ 459 h 2683"/>
                    <a:gd name="T10" fmla="*/ 2435 w 3159"/>
                    <a:gd name="T11" fmla="*/ 644 h 2683"/>
                    <a:gd name="T12" fmla="*/ 2285 w 3159"/>
                    <a:gd name="T13" fmla="*/ 618 h 2683"/>
                    <a:gd name="T14" fmla="*/ 2170 w 3159"/>
                    <a:gd name="T15" fmla="*/ 626 h 2683"/>
                    <a:gd name="T16" fmla="*/ 2241 w 3159"/>
                    <a:gd name="T17" fmla="*/ 838 h 2683"/>
                    <a:gd name="T18" fmla="*/ 2100 w 3159"/>
                    <a:gd name="T19" fmla="*/ 1032 h 2683"/>
                    <a:gd name="T20" fmla="*/ 1889 w 3159"/>
                    <a:gd name="T21" fmla="*/ 1226 h 2683"/>
                    <a:gd name="T22" fmla="*/ 1659 w 3159"/>
                    <a:gd name="T23" fmla="*/ 1288 h 2683"/>
                    <a:gd name="T24" fmla="*/ 1509 w 3159"/>
                    <a:gd name="T25" fmla="*/ 1385 h 2683"/>
                    <a:gd name="T26" fmla="*/ 1359 w 3159"/>
                    <a:gd name="T27" fmla="*/ 1385 h 2683"/>
                    <a:gd name="T28" fmla="*/ 1483 w 3159"/>
                    <a:gd name="T29" fmla="*/ 1209 h 2683"/>
                    <a:gd name="T30" fmla="*/ 1297 w 3159"/>
                    <a:gd name="T31" fmla="*/ 1174 h 2683"/>
                    <a:gd name="T32" fmla="*/ 1209 w 3159"/>
                    <a:gd name="T33" fmla="*/ 1456 h 2683"/>
                    <a:gd name="T34" fmla="*/ 1059 w 3159"/>
                    <a:gd name="T35" fmla="*/ 1456 h 2683"/>
                    <a:gd name="T36" fmla="*/ 856 w 3159"/>
                    <a:gd name="T37" fmla="*/ 1518 h 2683"/>
                    <a:gd name="T38" fmla="*/ 689 w 3159"/>
                    <a:gd name="T39" fmla="*/ 1429 h 2683"/>
                    <a:gd name="T40" fmla="*/ 503 w 3159"/>
                    <a:gd name="T41" fmla="*/ 1394 h 2683"/>
                    <a:gd name="T42" fmla="*/ 433 w 3159"/>
                    <a:gd name="T43" fmla="*/ 1262 h 2683"/>
                    <a:gd name="T44" fmla="*/ 336 w 3159"/>
                    <a:gd name="T45" fmla="*/ 1191 h 2683"/>
                    <a:gd name="T46" fmla="*/ 168 w 3159"/>
                    <a:gd name="T47" fmla="*/ 1024 h 2683"/>
                    <a:gd name="T48" fmla="*/ 9 w 3159"/>
                    <a:gd name="T49" fmla="*/ 1103 h 2683"/>
                    <a:gd name="T50" fmla="*/ 88 w 3159"/>
                    <a:gd name="T51" fmla="*/ 1235 h 2683"/>
                    <a:gd name="T52" fmla="*/ 0 w 3159"/>
                    <a:gd name="T53" fmla="*/ 1385 h 2683"/>
                    <a:gd name="T54" fmla="*/ 88 w 3159"/>
                    <a:gd name="T55" fmla="*/ 1509 h 2683"/>
                    <a:gd name="T56" fmla="*/ 265 w 3159"/>
                    <a:gd name="T57" fmla="*/ 1500 h 2683"/>
                    <a:gd name="T58" fmla="*/ 380 w 3159"/>
                    <a:gd name="T59" fmla="*/ 1491 h 2683"/>
                    <a:gd name="T60" fmla="*/ 415 w 3159"/>
                    <a:gd name="T61" fmla="*/ 1712 h 2683"/>
                    <a:gd name="T62" fmla="*/ 539 w 3159"/>
                    <a:gd name="T63" fmla="*/ 1809 h 2683"/>
                    <a:gd name="T64" fmla="*/ 724 w 3159"/>
                    <a:gd name="T65" fmla="*/ 1924 h 2683"/>
                    <a:gd name="T66" fmla="*/ 892 w 3159"/>
                    <a:gd name="T67" fmla="*/ 1765 h 2683"/>
                    <a:gd name="T68" fmla="*/ 1015 w 3159"/>
                    <a:gd name="T69" fmla="*/ 1765 h 2683"/>
                    <a:gd name="T70" fmla="*/ 1227 w 3159"/>
                    <a:gd name="T71" fmla="*/ 1888 h 2683"/>
                    <a:gd name="T72" fmla="*/ 1342 w 3159"/>
                    <a:gd name="T73" fmla="*/ 2038 h 2683"/>
                    <a:gd name="T74" fmla="*/ 1412 w 3159"/>
                    <a:gd name="T75" fmla="*/ 2268 h 2683"/>
                    <a:gd name="T76" fmla="*/ 1386 w 3159"/>
                    <a:gd name="T77" fmla="*/ 2435 h 2683"/>
                    <a:gd name="T78" fmla="*/ 1527 w 3159"/>
                    <a:gd name="T79" fmla="*/ 2550 h 2683"/>
                    <a:gd name="T80" fmla="*/ 1695 w 3159"/>
                    <a:gd name="T81" fmla="*/ 2603 h 2683"/>
                    <a:gd name="T82" fmla="*/ 1915 w 3159"/>
                    <a:gd name="T83" fmla="*/ 2612 h 2683"/>
                    <a:gd name="T84" fmla="*/ 1915 w 3159"/>
                    <a:gd name="T85" fmla="*/ 2374 h 2683"/>
                    <a:gd name="T86" fmla="*/ 2056 w 3159"/>
                    <a:gd name="T87" fmla="*/ 2259 h 2683"/>
                    <a:gd name="T88" fmla="*/ 2056 w 3159"/>
                    <a:gd name="T89" fmla="*/ 2091 h 2683"/>
                    <a:gd name="T90" fmla="*/ 2135 w 3159"/>
                    <a:gd name="T91" fmla="*/ 1932 h 2683"/>
                    <a:gd name="T92" fmla="*/ 2320 w 3159"/>
                    <a:gd name="T93" fmla="*/ 1950 h 2683"/>
                    <a:gd name="T94" fmla="*/ 2523 w 3159"/>
                    <a:gd name="T95" fmla="*/ 1809 h 2683"/>
                    <a:gd name="T96" fmla="*/ 2673 w 3159"/>
                    <a:gd name="T97" fmla="*/ 1632 h 2683"/>
                    <a:gd name="T98" fmla="*/ 2797 w 3159"/>
                    <a:gd name="T99" fmla="*/ 1641 h 2683"/>
                    <a:gd name="T100" fmla="*/ 2814 w 3159"/>
                    <a:gd name="T101" fmla="*/ 1438 h 2683"/>
                    <a:gd name="T102" fmla="*/ 2603 w 3159"/>
                    <a:gd name="T103" fmla="*/ 1324 h 2683"/>
                    <a:gd name="T104" fmla="*/ 2691 w 3159"/>
                    <a:gd name="T105" fmla="*/ 1085 h 2683"/>
                    <a:gd name="T106" fmla="*/ 2655 w 3159"/>
                    <a:gd name="T107" fmla="*/ 838 h 2683"/>
                    <a:gd name="T108" fmla="*/ 2920 w 3159"/>
                    <a:gd name="T109" fmla="*/ 635 h 2683"/>
                    <a:gd name="T110" fmla="*/ 3158 w 3159"/>
                    <a:gd name="T111" fmla="*/ 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9" h="2683">
                      <a:moveTo>
                        <a:pt x="3026" y="18"/>
                      </a:moveTo>
                      <a:lnTo>
                        <a:pt x="2973" y="53"/>
                      </a:lnTo>
                      <a:lnTo>
                        <a:pt x="2920" y="18"/>
                      </a:lnTo>
                      <a:lnTo>
                        <a:pt x="2858" y="0"/>
                      </a:lnTo>
                      <a:lnTo>
                        <a:pt x="2832" y="71"/>
                      </a:lnTo>
                      <a:lnTo>
                        <a:pt x="2761" y="35"/>
                      </a:lnTo>
                      <a:lnTo>
                        <a:pt x="2717" y="106"/>
                      </a:lnTo>
                      <a:lnTo>
                        <a:pt x="2664" y="194"/>
                      </a:lnTo>
                      <a:lnTo>
                        <a:pt x="2611" y="203"/>
                      </a:lnTo>
                      <a:lnTo>
                        <a:pt x="2558" y="185"/>
                      </a:lnTo>
                      <a:lnTo>
                        <a:pt x="2497" y="176"/>
                      </a:lnTo>
                      <a:lnTo>
                        <a:pt x="2523" y="247"/>
                      </a:lnTo>
                      <a:lnTo>
                        <a:pt x="2514" y="318"/>
                      </a:lnTo>
                      <a:lnTo>
                        <a:pt x="2514" y="397"/>
                      </a:lnTo>
                      <a:lnTo>
                        <a:pt x="2523" y="459"/>
                      </a:lnTo>
                      <a:lnTo>
                        <a:pt x="2479" y="503"/>
                      </a:lnTo>
                      <a:lnTo>
                        <a:pt x="2461" y="591"/>
                      </a:lnTo>
                      <a:lnTo>
                        <a:pt x="2435" y="644"/>
                      </a:lnTo>
                      <a:lnTo>
                        <a:pt x="2364" y="697"/>
                      </a:lnTo>
                      <a:lnTo>
                        <a:pt x="2302" y="679"/>
                      </a:lnTo>
                      <a:lnTo>
                        <a:pt x="2285" y="618"/>
                      </a:lnTo>
                      <a:lnTo>
                        <a:pt x="2241" y="556"/>
                      </a:lnTo>
                      <a:lnTo>
                        <a:pt x="2161" y="556"/>
                      </a:lnTo>
                      <a:lnTo>
                        <a:pt x="2170" y="626"/>
                      </a:lnTo>
                      <a:lnTo>
                        <a:pt x="2223" y="671"/>
                      </a:lnTo>
                      <a:lnTo>
                        <a:pt x="2232" y="750"/>
                      </a:lnTo>
                      <a:lnTo>
                        <a:pt x="2241" y="838"/>
                      </a:lnTo>
                      <a:lnTo>
                        <a:pt x="2223" y="900"/>
                      </a:lnTo>
                      <a:lnTo>
                        <a:pt x="2161" y="944"/>
                      </a:lnTo>
                      <a:lnTo>
                        <a:pt x="2100" y="1032"/>
                      </a:lnTo>
                      <a:lnTo>
                        <a:pt x="2012" y="1121"/>
                      </a:lnTo>
                      <a:lnTo>
                        <a:pt x="1942" y="1182"/>
                      </a:lnTo>
                      <a:lnTo>
                        <a:pt x="1889" y="1226"/>
                      </a:lnTo>
                      <a:lnTo>
                        <a:pt x="1809" y="1218"/>
                      </a:lnTo>
                      <a:lnTo>
                        <a:pt x="1668" y="1209"/>
                      </a:lnTo>
                      <a:lnTo>
                        <a:pt x="1659" y="1288"/>
                      </a:lnTo>
                      <a:lnTo>
                        <a:pt x="1606" y="1332"/>
                      </a:lnTo>
                      <a:lnTo>
                        <a:pt x="1545" y="1341"/>
                      </a:lnTo>
                      <a:lnTo>
                        <a:pt x="1509" y="1385"/>
                      </a:lnTo>
                      <a:lnTo>
                        <a:pt x="1500" y="1447"/>
                      </a:lnTo>
                      <a:lnTo>
                        <a:pt x="1395" y="1429"/>
                      </a:lnTo>
                      <a:lnTo>
                        <a:pt x="1359" y="1385"/>
                      </a:lnTo>
                      <a:lnTo>
                        <a:pt x="1430" y="1341"/>
                      </a:lnTo>
                      <a:lnTo>
                        <a:pt x="1500" y="1279"/>
                      </a:lnTo>
                      <a:lnTo>
                        <a:pt x="1483" y="1209"/>
                      </a:lnTo>
                      <a:lnTo>
                        <a:pt x="1447" y="1174"/>
                      </a:lnTo>
                      <a:lnTo>
                        <a:pt x="1377" y="1156"/>
                      </a:lnTo>
                      <a:lnTo>
                        <a:pt x="1297" y="1174"/>
                      </a:lnTo>
                      <a:lnTo>
                        <a:pt x="1236" y="1226"/>
                      </a:lnTo>
                      <a:lnTo>
                        <a:pt x="1209" y="1350"/>
                      </a:lnTo>
                      <a:lnTo>
                        <a:pt x="1209" y="1456"/>
                      </a:lnTo>
                      <a:lnTo>
                        <a:pt x="1183" y="1526"/>
                      </a:lnTo>
                      <a:lnTo>
                        <a:pt x="1130" y="1456"/>
                      </a:lnTo>
                      <a:lnTo>
                        <a:pt x="1059" y="1456"/>
                      </a:lnTo>
                      <a:lnTo>
                        <a:pt x="1006" y="1491"/>
                      </a:lnTo>
                      <a:lnTo>
                        <a:pt x="927" y="1526"/>
                      </a:lnTo>
                      <a:lnTo>
                        <a:pt x="856" y="1518"/>
                      </a:lnTo>
                      <a:lnTo>
                        <a:pt x="794" y="1500"/>
                      </a:lnTo>
                      <a:lnTo>
                        <a:pt x="759" y="1438"/>
                      </a:lnTo>
                      <a:lnTo>
                        <a:pt x="689" y="1429"/>
                      </a:lnTo>
                      <a:lnTo>
                        <a:pt x="627" y="1385"/>
                      </a:lnTo>
                      <a:lnTo>
                        <a:pt x="539" y="1341"/>
                      </a:lnTo>
                      <a:lnTo>
                        <a:pt x="503" y="1394"/>
                      </a:lnTo>
                      <a:lnTo>
                        <a:pt x="450" y="1368"/>
                      </a:lnTo>
                      <a:lnTo>
                        <a:pt x="468" y="1297"/>
                      </a:lnTo>
                      <a:lnTo>
                        <a:pt x="433" y="1262"/>
                      </a:lnTo>
                      <a:lnTo>
                        <a:pt x="441" y="1174"/>
                      </a:lnTo>
                      <a:lnTo>
                        <a:pt x="397" y="1129"/>
                      </a:lnTo>
                      <a:lnTo>
                        <a:pt x="336" y="1191"/>
                      </a:lnTo>
                      <a:lnTo>
                        <a:pt x="256" y="1182"/>
                      </a:lnTo>
                      <a:lnTo>
                        <a:pt x="186" y="1103"/>
                      </a:lnTo>
                      <a:lnTo>
                        <a:pt x="168" y="1024"/>
                      </a:lnTo>
                      <a:lnTo>
                        <a:pt x="88" y="971"/>
                      </a:lnTo>
                      <a:lnTo>
                        <a:pt x="27" y="1050"/>
                      </a:lnTo>
                      <a:lnTo>
                        <a:pt x="9" y="1103"/>
                      </a:lnTo>
                      <a:lnTo>
                        <a:pt x="44" y="1165"/>
                      </a:lnTo>
                      <a:lnTo>
                        <a:pt x="88" y="1174"/>
                      </a:lnTo>
                      <a:lnTo>
                        <a:pt x="88" y="1235"/>
                      </a:lnTo>
                      <a:lnTo>
                        <a:pt x="62" y="1279"/>
                      </a:lnTo>
                      <a:lnTo>
                        <a:pt x="35" y="1332"/>
                      </a:lnTo>
                      <a:lnTo>
                        <a:pt x="0" y="1385"/>
                      </a:lnTo>
                      <a:lnTo>
                        <a:pt x="9" y="1456"/>
                      </a:lnTo>
                      <a:lnTo>
                        <a:pt x="27" y="1526"/>
                      </a:lnTo>
                      <a:lnTo>
                        <a:pt x="88" y="1509"/>
                      </a:lnTo>
                      <a:lnTo>
                        <a:pt x="150" y="1482"/>
                      </a:lnTo>
                      <a:lnTo>
                        <a:pt x="203" y="1518"/>
                      </a:lnTo>
                      <a:lnTo>
                        <a:pt x="265" y="1500"/>
                      </a:lnTo>
                      <a:lnTo>
                        <a:pt x="309" y="1456"/>
                      </a:lnTo>
                      <a:lnTo>
                        <a:pt x="344" y="1438"/>
                      </a:lnTo>
                      <a:lnTo>
                        <a:pt x="380" y="1491"/>
                      </a:lnTo>
                      <a:lnTo>
                        <a:pt x="415" y="1588"/>
                      </a:lnTo>
                      <a:lnTo>
                        <a:pt x="371" y="1641"/>
                      </a:lnTo>
                      <a:lnTo>
                        <a:pt x="415" y="1712"/>
                      </a:lnTo>
                      <a:lnTo>
                        <a:pt x="459" y="1765"/>
                      </a:lnTo>
                      <a:lnTo>
                        <a:pt x="477" y="1809"/>
                      </a:lnTo>
                      <a:lnTo>
                        <a:pt x="539" y="1809"/>
                      </a:lnTo>
                      <a:lnTo>
                        <a:pt x="636" y="1835"/>
                      </a:lnTo>
                      <a:lnTo>
                        <a:pt x="653" y="1888"/>
                      </a:lnTo>
                      <a:lnTo>
                        <a:pt x="724" y="1924"/>
                      </a:lnTo>
                      <a:lnTo>
                        <a:pt x="803" y="1888"/>
                      </a:lnTo>
                      <a:lnTo>
                        <a:pt x="874" y="1826"/>
                      </a:lnTo>
                      <a:lnTo>
                        <a:pt x="892" y="1765"/>
                      </a:lnTo>
                      <a:lnTo>
                        <a:pt x="944" y="1747"/>
                      </a:lnTo>
                      <a:lnTo>
                        <a:pt x="980" y="1703"/>
                      </a:lnTo>
                      <a:lnTo>
                        <a:pt x="1015" y="1765"/>
                      </a:lnTo>
                      <a:lnTo>
                        <a:pt x="1077" y="1809"/>
                      </a:lnTo>
                      <a:lnTo>
                        <a:pt x="1200" y="1826"/>
                      </a:lnTo>
                      <a:lnTo>
                        <a:pt x="1227" y="1888"/>
                      </a:lnTo>
                      <a:lnTo>
                        <a:pt x="1227" y="1959"/>
                      </a:lnTo>
                      <a:lnTo>
                        <a:pt x="1271" y="2003"/>
                      </a:lnTo>
                      <a:lnTo>
                        <a:pt x="1342" y="2038"/>
                      </a:lnTo>
                      <a:lnTo>
                        <a:pt x="1350" y="2118"/>
                      </a:lnTo>
                      <a:lnTo>
                        <a:pt x="1395" y="2206"/>
                      </a:lnTo>
                      <a:lnTo>
                        <a:pt x="1412" y="2268"/>
                      </a:lnTo>
                      <a:lnTo>
                        <a:pt x="1377" y="2321"/>
                      </a:lnTo>
                      <a:lnTo>
                        <a:pt x="1333" y="2400"/>
                      </a:lnTo>
                      <a:lnTo>
                        <a:pt x="1386" y="2435"/>
                      </a:lnTo>
                      <a:lnTo>
                        <a:pt x="1483" y="2427"/>
                      </a:lnTo>
                      <a:lnTo>
                        <a:pt x="1527" y="2479"/>
                      </a:lnTo>
                      <a:lnTo>
                        <a:pt x="1527" y="2550"/>
                      </a:lnTo>
                      <a:lnTo>
                        <a:pt x="1597" y="2559"/>
                      </a:lnTo>
                      <a:lnTo>
                        <a:pt x="1624" y="2612"/>
                      </a:lnTo>
                      <a:lnTo>
                        <a:pt x="1695" y="2603"/>
                      </a:lnTo>
                      <a:lnTo>
                        <a:pt x="1748" y="2674"/>
                      </a:lnTo>
                      <a:lnTo>
                        <a:pt x="1862" y="2682"/>
                      </a:lnTo>
                      <a:lnTo>
                        <a:pt x="1915" y="2612"/>
                      </a:lnTo>
                      <a:lnTo>
                        <a:pt x="1889" y="2541"/>
                      </a:lnTo>
                      <a:lnTo>
                        <a:pt x="1933" y="2462"/>
                      </a:lnTo>
                      <a:lnTo>
                        <a:pt x="1915" y="2374"/>
                      </a:lnTo>
                      <a:lnTo>
                        <a:pt x="1933" y="2329"/>
                      </a:lnTo>
                      <a:lnTo>
                        <a:pt x="1995" y="2312"/>
                      </a:lnTo>
                      <a:lnTo>
                        <a:pt x="2056" y="2259"/>
                      </a:lnTo>
                      <a:lnTo>
                        <a:pt x="2091" y="2188"/>
                      </a:lnTo>
                      <a:lnTo>
                        <a:pt x="2039" y="2153"/>
                      </a:lnTo>
                      <a:lnTo>
                        <a:pt x="2056" y="2091"/>
                      </a:lnTo>
                      <a:lnTo>
                        <a:pt x="2039" y="2021"/>
                      </a:lnTo>
                      <a:lnTo>
                        <a:pt x="2082" y="1985"/>
                      </a:lnTo>
                      <a:lnTo>
                        <a:pt x="2135" y="1932"/>
                      </a:lnTo>
                      <a:lnTo>
                        <a:pt x="2179" y="1897"/>
                      </a:lnTo>
                      <a:lnTo>
                        <a:pt x="2250" y="1924"/>
                      </a:lnTo>
                      <a:lnTo>
                        <a:pt x="2320" y="1950"/>
                      </a:lnTo>
                      <a:lnTo>
                        <a:pt x="2400" y="1924"/>
                      </a:lnTo>
                      <a:lnTo>
                        <a:pt x="2479" y="1879"/>
                      </a:lnTo>
                      <a:lnTo>
                        <a:pt x="2523" y="1809"/>
                      </a:lnTo>
                      <a:lnTo>
                        <a:pt x="2576" y="1756"/>
                      </a:lnTo>
                      <a:lnTo>
                        <a:pt x="2603" y="1712"/>
                      </a:lnTo>
                      <a:lnTo>
                        <a:pt x="2673" y="1632"/>
                      </a:lnTo>
                      <a:lnTo>
                        <a:pt x="2717" y="1694"/>
                      </a:lnTo>
                      <a:lnTo>
                        <a:pt x="2797" y="1712"/>
                      </a:lnTo>
                      <a:lnTo>
                        <a:pt x="2797" y="1641"/>
                      </a:lnTo>
                      <a:lnTo>
                        <a:pt x="2788" y="1562"/>
                      </a:lnTo>
                      <a:lnTo>
                        <a:pt x="2850" y="1518"/>
                      </a:lnTo>
                      <a:lnTo>
                        <a:pt x="2814" y="1438"/>
                      </a:lnTo>
                      <a:lnTo>
                        <a:pt x="2779" y="1403"/>
                      </a:lnTo>
                      <a:lnTo>
                        <a:pt x="2691" y="1368"/>
                      </a:lnTo>
                      <a:lnTo>
                        <a:pt x="2603" y="1324"/>
                      </a:lnTo>
                      <a:lnTo>
                        <a:pt x="2647" y="1271"/>
                      </a:lnTo>
                      <a:lnTo>
                        <a:pt x="2691" y="1165"/>
                      </a:lnTo>
                      <a:lnTo>
                        <a:pt x="2691" y="1085"/>
                      </a:lnTo>
                      <a:lnTo>
                        <a:pt x="2655" y="1015"/>
                      </a:lnTo>
                      <a:lnTo>
                        <a:pt x="2638" y="926"/>
                      </a:lnTo>
                      <a:lnTo>
                        <a:pt x="2655" y="838"/>
                      </a:lnTo>
                      <a:lnTo>
                        <a:pt x="2726" y="768"/>
                      </a:lnTo>
                      <a:lnTo>
                        <a:pt x="2832" y="697"/>
                      </a:lnTo>
                      <a:lnTo>
                        <a:pt x="2920" y="635"/>
                      </a:lnTo>
                      <a:lnTo>
                        <a:pt x="2964" y="556"/>
                      </a:lnTo>
                      <a:lnTo>
                        <a:pt x="2956" y="468"/>
                      </a:lnTo>
                      <a:lnTo>
                        <a:pt x="3158" y="9"/>
                      </a:lnTo>
                      <a:lnTo>
                        <a:pt x="3097" y="18"/>
                      </a:lnTo>
                      <a:lnTo>
                        <a:pt x="3026" y="18"/>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43" name="Freeform 20">
                  <a:extLst>
                    <a:ext uri="{FF2B5EF4-FFF2-40B4-BE49-F238E27FC236}">
                      <a16:creationId xmlns:a16="http://schemas.microsoft.com/office/drawing/2014/main" id="{DE4E3438-C2F9-4F08-A23B-61906505A761}"/>
                    </a:ext>
                  </a:extLst>
                </p:cNvPr>
                <p:cNvSpPr>
                  <a:spLocks noChangeArrowheads="1"/>
                </p:cNvSpPr>
                <p:nvPr/>
              </p:nvSpPr>
              <p:spPr bwMode="auto">
                <a:xfrm>
                  <a:off x="3874076" y="3410353"/>
                  <a:ext cx="666750" cy="947805"/>
                </a:xfrm>
                <a:custGeom>
                  <a:avLst/>
                  <a:gdLst>
                    <a:gd name="T0" fmla="*/ 1845 w 1846"/>
                    <a:gd name="T1" fmla="*/ 1536 h 2631"/>
                    <a:gd name="T2" fmla="*/ 1792 w 1846"/>
                    <a:gd name="T3" fmla="*/ 1395 h 2631"/>
                    <a:gd name="T4" fmla="*/ 1845 w 1846"/>
                    <a:gd name="T5" fmla="*/ 1262 h 2631"/>
                    <a:gd name="T6" fmla="*/ 1756 w 1846"/>
                    <a:gd name="T7" fmla="*/ 1156 h 2631"/>
                    <a:gd name="T8" fmla="*/ 1642 w 1846"/>
                    <a:gd name="T9" fmla="*/ 1218 h 2631"/>
                    <a:gd name="T10" fmla="*/ 1527 w 1846"/>
                    <a:gd name="T11" fmla="*/ 1156 h 2631"/>
                    <a:gd name="T12" fmla="*/ 1403 w 1846"/>
                    <a:gd name="T13" fmla="*/ 1033 h 2631"/>
                    <a:gd name="T14" fmla="*/ 1448 w 1846"/>
                    <a:gd name="T15" fmla="*/ 865 h 2631"/>
                    <a:gd name="T16" fmla="*/ 1439 w 1846"/>
                    <a:gd name="T17" fmla="*/ 750 h 2631"/>
                    <a:gd name="T18" fmla="*/ 1456 w 1846"/>
                    <a:gd name="T19" fmla="*/ 600 h 2631"/>
                    <a:gd name="T20" fmla="*/ 1465 w 1846"/>
                    <a:gd name="T21" fmla="*/ 459 h 2631"/>
                    <a:gd name="T22" fmla="*/ 1527 w 1846"/>
                    <a:gd name="T23" fmla="*/ 353 h 2631"/>
                    <a:gd name="T24" fmla="*/ 1545 w 1846"/>
                    <a:gd name="T25" fmla="*/ 239 h 2631"/>
                    <a:gd name="T26" fmla="*/ 1509 w 1846"/>
                    <a:gd name="T27" fmla="*/ 124 h 2631"/>
                    <a:gd name="T28" fmla="*/ 1483 w 1846"/>
                    <a:gd name="T29" fmla="*/ 0 h 2631"/>
                    <a:gd name="T30" fmla="*/ 1333 w 1846"/>
                    <a:gd name="T31" fmla="*/ 18 h 2631"/>
                    <a:gd name="T32" fmla="*/ 1156 w 1846"/>
                    <a:gd name="T33" fmla="*/ 36 h 2631"/>
                    <a:gd name="T34" fmla="*/ 1050 w 1846"/>
                    <a:gd name="T35" fmla="*/ 150 h 2631"/>
                    <a:gd name="T36" fmla="*/ 927 w 1846"/>
                    <a:gd name="T37" fmla="*/ 203 h 2631"/>
                    <a:gd name="T38" fmla="*/ 794 w 1846"/>
                    <a:gd name="T39" fmla="*/ 248 h 2631"/>
                    <a:gd name="T40" fmla="*/ 812 w 1846"/>
                    <a:gd name="T41" fmla="*/ 406 h 2631"/>
                    <a:gd name="T42" fmla="*/ 821 w 1846"/>
                    <a:gd name="T43" fmla="*/ 512 h 2631"/>
                    <a:gd name="T44" fmla="*/ 759 w 1846"/>
                    <a:gd name="T45" fmla="*/ 636 h 2631"/>
                    <a:gd name="T46" fmla="*/ 786 w 1846"/>
                    <a:gd name="T47" fmla="*/ 724 h 2631"/>
                    <a:gd name="T48" fmla="*/ 680 w 1846"/>
                    <a:gd name="T49" fmla="*/ 812 h 2631"/>
                    <a:gd name="T50" fmla="*/ 547 w 1846"/>
                    <a:gd name="T51" fmla="*/ 945 h 2631"/>
                    <a:gd name="T52" fmla="*/ 539 w 1846"/>
                    <a:gd name="T53" fmla="*/ 1077 h 2631"/>
                    <a:gd name="T54" fmla="*/ 433 w 1846"/>
                    <a:gd name="T55" fmla="*/ 1271 h 2631"/>
                    <a:gd name="T56" fmla="*/ 397 w 1846"/>
                    <a:gd name="T57" fmla="*/ 1403 h 2631"/>
                    <a:gd name="T58" fmla="*/ 397 w 1846"/>
                    <a:gd name="T59" fmla="*/ 1500 h 2631"/>
                    <a:gd name="T60" fmla="*/ 265 w 1846"/>
                    <a:gd name="T61" fmla="*/ 1562 h 2631"/>
                    <a:gd name="T62" fmla="*/ 177 w 1846"/>
                    <a:gd name="T63" fmla="*/ 1721 h 2631"/>
                    <a:gd name="T64" fmla="*/ 106 w 1846"/>
                    <a:gd name="T65" fmla="*/ 1889 h 2631"/>
                    <a:gd name="T66" fmla="*/ 80 w 1846"/>
                    <a:gd name="T67" fmla="*/ 2065 h 2631"/>
                    <a:gd name="T68" fmla="*/ 53 w 1846"/>
                    <a:gd name="T69" fmla="*/ 2242 h 2631"/>
                    <a:gd name="T70" fmla="*/ 0 w 1846"/>
                    <a:gd name="T71" fmla="*/ 2383 h 2631"/>
                    <a:gd name="T72" fmla="*/ 18 w 1846"/>
                    <a:gd name="T73" fmla="*/ 2542 h 2631"/>
                    <a:gd name="T74" fmla="*/ 159 w 1846"/>
                    <a:gd name="T75" fmla="*/ 2630 h 2631"/>
                    <a:gd name="T76" fmla="*/ 283 w 1846"/>
                    <a:gd name="T77" fmla="*/ 2568 h 2631"/>
                    <a:gd name="T78" fmla="*/ 389 w 1846"/>
                    <a:gd name="T79" fmla="*/ 2551 h 2631"/>
                    <a:gd name="T80" fmla="*/ 503 w 1846"/>
                    <a:gd name="T81" fmla="*/ 2453 h 2631"/>
                    <a:gd name="T82" fmla="*/ 609 w 1846"/>
                    <a:gd name="T83" fmla="*/ 2392 h 2631"/>
                    <a:gd name="T84" fmla="*/ 653 w 1846"/>
                    <a:gd name="T85" fmla="*/ 2277 h 2631"/>
                    <a:gd name="T86" fmla="*/ 794 w 1846"/>
                    <a:gd name="T87" fmla="*/ 2171 h 2631"/>
                    <a:gd name="T88" fmla="*/ 945 w 1846"/>
                    <a:gd name="T89" fmla="*/ 2145 h 2631"/>
                    <a:gd name="T90" fmla="*/ 1042 w 1846"/>
                    <a:gd name="T91" fmla="*/ 2136 h 2631"/>
                    <a:gd name="T92" fmla="*/ 1209 w 1846"/>
                    <a:gd name="T93" fmla="*/ 2092 h 2631"/>
                    <a:gd name="T94" fmla="*/ 1209 w 1846"/>
                    <a:gd name="T95" fmla="*/ 2180 h 2631"/>
                    <a:gd name="T96" fmla="*/ 1245 w 1846"/>
                    <a:gd name="T97" fmla="*/ 2268 h 2631"/>
                    <a:gd name="T98" fmla="*/ 1430 w 1846"/>
                    <a:gd name="T99" fmla="*/ 2233 h 2631"/>
                    <a:gd name="T100" fmla="*/ 1509 w 1846"/>
                    <a:gd name="T101" fmla="*/ 2109 h 2631"/>
                    <a:gd name="T102" fmla="*/ 1553 w 1846"/>
                    <a:gd name="T103" fmla="*/ 1986 h 2631"/>
                    <a:gd name="T104" fmla="*/ 1598 w 1846"/>
                    <a:gd name="T105" fmla="*/ 1871 h 2631"/>
                    <a:gd name="T106" fmla="*/ 1712 w 1846"/>
                    <a:gd name="T107" fmla="*/ 1774 h 2631"/>
                    <a:gd name="T108" fmla="*/ 1792 w 1846"/>
                    <a:gd name="T109" fmla="*/ 1650 h 2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6" h="2631">
                      <a:moveTo>
                        <a:pt x="1792" y="1650"/>
                      </a:moveTo>
                      <a:lnTo>
                        <a:pt x="1845" y="1536"/>
                      </a:lnTo>
                      <a:lnTo>
                        <a:pt x="1809" y="1474"/>
                      </a:lnTo>
                      <a:lnTo>
                        <a:pt x="1792" y="1395"/>
                      </a:lnTo>
                      <a:lnTo>
                        <a:pt x="1845" y="1342"/>
                      </a:lnTo>
                      <a:lnTo>
                        <a:pt x="1845" y="1262"/>
                      </a:lnTo>
                      <a:lnTo>
                        <a:pt x="1809" y="1209"/>
                      </a:lnTo>
                      <a:lnTo>
                        <a:pt x="1756" y="1156"/>
                      </a:lnTo>
                      <a:lnTo>
                        <a:pt x="1703" y="1183"/>
                      </a:lnTo>
                      <a:lnTo>
                        <a:pt x="1642" y="1218"/>
                      </a:lnTo>
                      <a:lnTo>
                        <a:pt x="1571" y="1209"/>
                      </a:lnTo>
                      <a:lnTo>
                        <a:pt x="1527" y="1156"/>
                      </a:lnTo>
                      <a:lnTo>
                        <a:pt x="1456" y="1139"/>
                      </a:lnTo>
                      <a:lnTo>
                        <a:pt x="1403" y="1033"/>
                      </a:lnTo>
                      <a:lnTo>
                        <a:pt x="1430" y="962"/>
                      </a:lnTo>
                      <a:lnTo>
                        <a:pt x="1448" y="865"/>
                      </a:lnTo>
                      <a:lnTo>
                        <a:pt x="1439" y="830"/>
                      </a:lnTo>
                      <a:lnTo>
                        <a:pt x="1439" y="750"/>
                      </a:lnTo>
                      <a:lnTo>
                        <a:pt x="1439" y="671"/>
                      </a:lnTo>
                      <a:lnTo>
                        <a:pt x="1456" y="600"/>
                      </a:lnTo>
                      <a:lnTo>
                        <a:pt x="1483" y="521"/>
                      </a:lnTo>
                      <a:lnTo>
                        <a:pt x="1465" y="459"/>
                      </a:lnTo>
                      <a:lnTo>
                        <a:pt x="1483" y="398"/>
                      </a:lnTo>
                      <a:lnTo>
                        <a:pt x="1527" y="353"/>
                      </a:lnTo>
                      <a:lnTo>
                        <a:pt x="1509" y="283"/>
                      </a:lnTo>
                      <a:lnTo>
                        <a:pt x="1545" y="239"/>
                      </a:lnTo>
                      <a:lnTo>
                        <a:pt x="1518" y="186"/>
                      </a:lnTo>
                      <a:lnTo>
                        <a:pt x="1509" y="124"/>
                      </a:lnTo>
                      <a:lnTo>
                        <a:pt x="1509" y="45"/>
                      </a:lnTo>
                      <a:lnTo>
                        <a:pt x="1483" y="0"/>
                      </a:lnTo>
                      <a:lnTo>
                        <a:pt x="1448" y="18"/>
                      </a:lnTo>
                      <a:lnTo>
                        <a:pt x="1333" y="18"/>
                      </a:lnTo>
                      <a:lnTo>
                        <a:pt x="1227" y="9"/>
                      </a:lnTo>
                      <a:lnTo>
                        <a:pt x="1156" y="36"/>
                      </a:lnTo>
                      <a:lnTo>
                        <a:pt x="1112" y="80"/>
                      </a:lnTo>
                      <a:lnTo>
                        <a:pt x="1050" y="150"/>
                      </a:lnTo>
                      <a:lnTo>
                        <a:pt x="971" y="168"/>
                      </a:lnTo>
                      <a:lnTo>
                        <a:pt x="927" y="203"/>
                      </a:lnTo>
                      <a:lnTo>
                        <a:pt x="839" y="203"/>
                      </a:lnTo>
                      <a:lnTo>
                        <a:pt x="794" y="248"/>
                      </a:lnTo>
                      <a:lnTo>
                        <a:pt x="830" y="336"/>
                      </a:lnTo>
                      <a:lnTo>
                        <a:pt x="812" y="406"/>
                      </a:lnTo>
                      <a:lnTo>
                        <a:pt x="812" y="459"/>
                      </a:lnTo>
                      <a:lnTo>
                        <a:pt x="821" y="512"/>
                      </a:lnTo>
                      <a:lnTo>
                        <a:pt x="759" y="556"/>
                      </a:lnTo>
                      <a:lnTo>
                        <a:pt x="759" y="636"/>
                      </a:lnTo>
                      <a:lnTo>
                        <a:pt x="733" y="680"/>
                      </a:lnTo>
                      <a:lnTo>
                        <a:pt x="786" y="724"/>
                      </a:lnTo>
                      <a:lnTo>
                        <a:pt x="750" y="777"/>
                      </a:lnTo>
                      <a:lnTo>
                        <a:pt x="680" y="812"/>
                      </a:lnTo>
                      <a:lnTo>
                        <a:pt x="609" y="883"/>
                      </a:lnTo>
                      <a:lnTo>
                        <a:pt x="547" y="945"/>
                      </a:lnTo>
                      <a:lnTo>
                        <a:pt x="530" y="1015"/>
                      </a:lnTo>
                      <a:lnTo>
                        <a:pt x="539" y="1077"/>
                      </a:lnTo>
                      <a:lnTo>
                        <a:pt x="486" y="1174"/>
                      </a:lnTo>
                      <a:lnTo>
                        <a:pt x="433" y="1271"/>
                      </a:lnTo>
                      <a:lnTo>
                        <a:pt x="406" y="1333"/>
                      </a:lnTo>
                      <a:lnTo>
                        <a:pt x="397" y="1403"/>
                      </a:lnTo>
                      <a:lnTo>
                        <a:pt x="424" y="1448"/>
                      </a:lnTo>
                      <a:lnTo>
                        <a:pt x="397" y="1500"/>
                      </a:lnTo>
                      <a:lnTo>
                        <a:pt x="353" y="1545"/>
                      </a:lnTo>
                      <a:lnTo>
                        <a:pt x="265" y="1562"/>
                      </a:lnTo>
                      <a:lnTo>
                        <a:pt x="194" y="1624"/>
                      </a:lnTo>
                      <a:lnTo>
                        <a:pt x="177" y="1721"/>
                      </a:lnTo>
                      <a:lnTo>
                        <a:pt x="150" y="1827"/>
                      </a:lnTo>
                      <a:lnTo>
                        <a:pt x="106" y="1889"/>
                      </a:lnTo>
                      <a:lnTo>
                        <a:pt x="115" y="1977"/>
                      </a:lnTo>
                      <a:lnTo>
                        <a:pt x="80" y="2065"/>
                      </a:lnTo>
                      <a:lnTo>
                        <a:pt x="71" y="2153"/>
                      </a:lnTo>
                      <a:lnTo>
                        <a:pt x="53" y="2242"/>
                      </a:lnTo>
                      <a:lnTo>
                        <a:pt x="18" y="2312"/>
                      </a:lnTo>
                      <a:lnTo>
                        <a:pt x="0" y="2383"/>
                      </a:lnTo>
                      <a:lnTo>
                        <a:pt x="9" y="2480"/>
                      </a:lnTo>
                      <a:lnTo>
                        <a:pt x="18" y="2542"/>
                      </a:lnTo>
                      <a:lnTo>
                        <a:pt x="62" y="2603"/>
                      </a:lnTo>
                      <a:lnTo>
                        <a:pt x="159" y="2630"/>
                      </a:lnTo>
                      <a:lnTo>
                        <a:pt x="247" y="2621"/>
                      </a:lnTo>
                      <a:lnTo>
                        <a:pt x="283" y="2568"/>
                      </a:lnTo>
                      <a:lnTo>
                        <a:pt x="327" y="2533"/>
                      </a:lnTo>
                      <a:lnTo>
                        <a:pt x="389" y="2551"/>
                      </a:lnTo>
                      <a:lnTo>
                        <a:pt x="433" y="2480"/>
                      </a:lnTo>
                      <a:lnTo>
                        <a:pt x="503" y="2453"/>
                      </a:lnTo>
                      <a:lnTo>
                        <a:pt x="592" y="2436"/>
                      </a:lnTo>
                      <a:lnTo>
                        <a:pt x="609" y="2392"/>
                      </a:lnTo>
                      <a:lnTo>
                        <a:pt x="592" y="2330"/>
                      </a:lnTo>
                      <a:lnTo>
                        <a:pt x="653" y="2277"/>
                      </a:lnTo>
                      <a:lnTo>
                        <a:pt x="724" y="2233"/>
                      </a:lnTo>
                      <a:lnTo>
                        <a:pt x="794" y="2171"/>
                      </a:lnTo>
                      <a:lnTo>
                        <a:pt x="847" y="2136"/>
                      </a:lnTo>
                      <a:lnTo>
                        <a:pt x="945" y="2145"/>
                      </a:lnTo>
                      <a:lnTo>
                        <a:pt x="989" y="2189"/>
                      </a:lnTo>
                      <a:lnTo>
                        <a:pt x="1042" y="2136"/>
                      </a:lnTo>
                      <a:lnTo>
                        <a:pt x="1130" y="2100"/>
                      </a:lnTo>
                      <a:lnTo>
                        <a:pt x="1209" y="2092"/>
                      </a:lnTo>
                      <a:lnTo>
                        <a:pt x="1262" y="2145"/>
                      </a:lnTo>
                      <a:lnTo>
                        <a:pt x="1209" y="2180"/>
                      </a:lnTo>
                      <a:lnTo>
                        <a:pt x="1183" y="2233"/>
                      </a:lnTo>
                      <a:lnTo>
                        <a:pt x="1245" y="2268"/>
                      </a:lnTo>
                      <a:lnTo>
                        <a:pt x="1359" y="2268"/>
                      </a:lnTo>
                      <a:lnTo>
                        <a:pt x="1430" y="2233"/>
                      </a:lnTo>
                      <a:lnTo>
                        <a:pt x="1465" y="2180"/>
                      </a:lnTo>
                      <a:lnTo>
                        <a:pt x="1509" y="2109"/>
                      </a:lnTo>
                      <a:lnTo>
                        <a:pt x="1553" y="2048"/>
                      </a:lnTo>
                      <a:lnTo>
                        <a:pt x="1553" y="1986"/>
                      </a:lnTo>
                      <a:lnTo>
                        <a:pt x="1580" y="1942"/>
                      </a:lnTo>
                      <a:lnTo>
                        <a:pt x="1598" y="1871"/>
                      </a:lnTo>
                      <a:lnTo>
                        <a:pt x="1650" y="1827"/>
                      </a:lnTo>
                      <a:lnTo>
                        <a:pt x="1712" y="1774"/>
                      </a:lnTo>
                      <a:lnTo>
                        <a:pt x="1783" y="1712"/>
                      </a:lnTo>
                      <a:lnTo>
                        <a:pt x="1792" y="1650"/>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45" name="Freeform 21">
                  <a:extLst>
                    <a:ext uri="{FF2B5EF4-FFF2-40B4-BE49-F238E27FC236}">
                      <a16:creationId xmlns:a16="http://schemas.microsoft.com/office/drawing/2014/main" id="{EAFDCECB-5E82-4AC8-BAE5-2143BFFC9DB2}"/>
                    </a:ext>
                  </a:extLst>
                </p:cNvPr>
                <p:cNvSpPr>
                  <a:spLocks noChangeArrowheads="1"/>
                </p:cNvSpPr>
                <p:nvPr/>
              </p:nvSpPr>
              <p:spPr bwMode="auto">
                <a:xfrm>
                  <a:off x="5135961" y="2949838"/>
                  <a:ext cx="1382889" cy="846063"/>
                </a:xfrm>
                <a:custGeom>
                  <a:avLst/>
                  <a:gdLst>
                    <a:gd name="T0" fmla="*/ 44 w 3847"/>
                    <a:gd name="T1" fmla="*/ 1712 h 2348"/>
                    <a:gd name="T2" fmla="*/ 106 w 3847"/>
                    <a:gd name="T3" fmla="*/ 1562 h 2348"/>
                    <a:gd name="T4" fmla="*/ 150 w 3847"/>
                    <a:gd name="T5" fmla="*/ 1403 h 2348"/>
                    <a:gd name="T6" fmla="*/ 193 w 3847"/>
                    <a:gd name="T7" fmla="*/ 1235 h 2348"/>
                    <a:gd name="T8" fmla="*/ 361 w 3847"/>
                    <a:gd name="T9" fmla="*/ 1174 h 2348"/>
                    <a:gd name="T10" fmla="*/ 590 w 3847"/>
                    <a:gd name="T11" fmla="*/ 1129 h 2348"/>
                    <a:gd name="T12" fmla="*/ 714 w 3847"/>
                    <a:gd name="T13" fmla="*/ 962 h 2348"/>
                    <a:gd name="T14" fmla="*/ 908 w 3847"/>
                    <a:gd name="T15" fmla="*/ 962 h 2348"/>
                    <a:gd name="T16" fmla="*/ 961 w 3847"/>
                    <a:gd name="T17" fmla="*/ 768 h 2348"/>
                    <a:gd name="T18" fmla="*/ 802 w 3847"/>
                    <a:gd name="T19" fmla="*/ 618 h 2348"/>
                    <a:gd name="T20" fmla="*/ 802 w 3847"/>
                    <a:gd name="T21" fmla="*/ 415 h 2348"/>
                    <a:gd name="T22" fmla="*/ 749 w 3847"/>
                    <a:gd name="T23" fmla="*/ 176 h 2348"/>
                    <a:gd name="T24" fmla="*/ 916 w 3847"/>
                    <a:gd name="T25" fmla="*/ 247 h 2348"/>
                    <a:gd name="T26" fmla="*/ 1049 w 3847"/>
                    <a:gd name="T27" fmla="*/ 335 h 2348"/>
                    <a:gd name="T28" fmla="*/ 1287 w 3847"/>
                    <a:gd name="T29" fmla="*/ 221 h 2348"/>
                    <a:gd name="T30" fmla="*/ 1508 w 3847"/>
                    <a:gd name="T31" fmla="*/ 176 h 2348"/>
                    <a:gd name="T32" fmla="*/ 1746 w 3847"/>
                    <a:gd name="T33" fmla="*/ 168 h 2348"/>
                    <a:gd name="T34" fmla="*/ 2011 w 3847"/>
                    <a:gd name="T35" fmla="*/ 132 h 2348"/>
                    <a:gd name="T36" fmla="*/ 2284 w 3847"/>
                    <a:gd name="T37" fmla="*/ 115 h 2348"/>
                    <a:gd name="T38" fmla="*/ 2558 w 3847"/>
                    <a:gd name="T39" fmla="*/ 115 h 2348"/>
                    <a:gd name="T40" fmla="*/ 2893 w 3847"/>
                    <a:gd name="T41" fmla="*/ 88 h 2348"/>
                    <a:gd name="T42" fmla="*/ 3167 w 3847"/>
                    <a:gd name="T43" fmla="*/ 0 h 2348"/>
                    <a:gd name="T44" fmla="*/ 3502 w 3847"/>
                    <a:gd name="T45" fmla="*/ 79 h 2348"/>
                    <a:gd name="T46" fmla="*/ 3661 w 3847"/>
                    <a:gd name="T47" fmla="*/ 185 h 2348"/>
                    <a:gd name="T48" fmla="*/ 3846 w 3847"/>
                    <a:gd name="T49" fmla="*/ 256 h 2348"/>
                    <a:gd name="T50" fmla="*/ 3758 w 3847"/>
                    <a:gd name="T51" fmla="*/ 406 h 2348"/>
                    <a:gd name="T52" fmla="*/ 3635 w 3847"/>
                    <a:gd name="T53" fmla="*/ 538 h 2348"/>
                    <a:gd name="T54" fmla="*/ 3564 w 3847"/>
                    <a:gd name="T55" fmla="*/ 688 h 2348"/>
                    <a:gd name="T56" fmla="*/ 3396 w 3847"/>
                    <a:gd name="T57" fmla="*/ 785 h 2348"/>
                    <a:gd name="T58" fmla="*/ 3114 w 3847"/>
                    <a:gd name="T59" fmla="*/ 882 h 2348"/>
                    <a:gd name="T60" fmla="*/ 2867 w 3847"/>
                    <a:gd name="T61" fmla="*/ 1041 h 2348"/>
                    <a:gd name="T62" fmla="*/ 2699 w 3847"/>
                    <a:gd name="T63" fmla="*/ 1235 h 2348"/>
                    <a:gd name="T64" fmla="*/ 2505 w 3847"/>
                    <a:gd name="T65" fmla="*/ 1447 h 2348"/>
                    <a:gd name="T66" fmla="*/ 2328 w 3847"/>
                    <a:gd name="T67" fmla="*/ 1606 h 2348"/>
                    <a:gd name="T68" fmla="*/ 2037 w 3847"/>
                    <a:gd name="T69" fmla="*/ 1765 h 2348"/>
                    <a:gd name="T70" fmla="*/ 1746 w 3847"/>
                    <a:gd name="T71" fmla="*/ 1924 h 2348"/>
                    <a:gd name="T72" fmla="*/ 1367 w 3847"/>
                    <a:gd name="T73" fmla="*/ 2197 h 2348"/>
                    <a:gd name="T74" fmla="*/ 1137 w 3847"/>
                    <a:gd name="T75" fmla="*/ 2153 h 2348"/>
                    <a:gd name="T76" fmla="*/ 855 w 3847"/>
                    <a:gd name="T77" fmla="*/ 2294 h 2348"/>
                    <a:gd name="T78" fmla="*/ 652 w 3847"/>
                    <a:gd name="T79" fmla="*/ 2268 h 2348"/>
                    <a:gd name="T80" fmla="*/ 440 w 3847"/>
                    <a:gd name="T81" fmla="*/ 2347 h 2348"/>
                    <a:gd name="T82" fmla="*/ 246 w 3847"/>
                    <a:gd name="T83" fmla="*/ 2135 h 2348"/>
                    <a:gd name="T84" fmla="*/ 26 w 3847"/>
                    <a:gd name="T85" fmla="*/ 1862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7" h="2348">
                      <a:moveTo>
                        <a:pt x="26" y="1862"/>
                      </a:moveTo>
                      <a:lnTo>
                        <a:pt x="0" y="1791"/>
                      </a:lnTo>
                      <a:lnTo>
                        <a:pt x="44" y="1712"/>
                      </a:lnTo>
                      <a:lnTo>
                        <a:pt x="26" y="1624"/>
                      </a:lnTo>
                      <a:lnTo>
                        <a:pt x="44" y="1579"/>
                      </a:lnTo>
                      <a:lnTo>
                        <a:pt x="106" y="1562"/>
                      </a:lnTo>
                      <a:lnTo>
                        <a:pt x="167" y="1509"/>
                      </a:lnTo>
                      <a:lnTo>
                        <a:pt x="202" y="1438"/>
                      </a:lnTo>
                      <a:lnTo>
                        <a:pt x="150" y="1403"/>
                      </a:lnTo>
                      <a:lnTo>
                        <a:pt x="167" y="1341"/>
                      </a:lnTo>
                      <a:lnTo>
                        <a:pt x="150" y="1271"/>
                      </a:lnTo>
                      <a:lnTo>
                        <a:pt x="193" y="1235"/>
                      </a:lnTo>
                      <a:lnTo>
                        <a:pt x="246" y="1182"/>
                      </a:lnTo>
                      <a:lnTo>
                        <a:pt x="290" y="1147"/>
                      </a:lnTo>
                      <a:lnTo>
                        <a:pt x="361" y="1174"/>
                      </a:lnTo>
                      <a:lnTo>
                        <a:pt x="431" y="1200"/>
                      </a:lnTo>
                      <a:lnTo>
                        <a:pt x="511" y="1174"/>
                      </a:lnTo>
                      <a:lnTo>
                        <a:pt x="590" y="1129"/>
                      </a:lnTo>
                      <a:lnTo>
                        <a:pt x="634" y="1059"/>
                      </a:lnTo>
                      <a:lnTo>
                        <a:pt x="687" y="1006"/>
                      </a:lnTo>
                      <a:lnTo>
                        <a:pt x="714" y="962"/>
                      </a:lnTo>
                      <a:lnTo>
                        <a:pt x="784" y="882"/>
                      </a:lnTo>
                      <a:lnTo>
                        <a:pt x="828" y="944"/>
                      </a:lnTo>
                      <a:lnTo>
                        <a:pt x="908" y="962"/>
                      </a:lnTo>
                      <a:lnTo>
                        <a:pt x="908" y="891"/>
                      </a:lnTo>
                      <a:lnTo>
                        <a:pt x="899" y="812"/>
                      </a:lnTo>
                      <a:lnTo>
                        <a:pt x="961" y="768"/>
                      </a:lnTo>
                      <a:lnTo>
                        <a:pt x="925" y="688"/>
                      </a:lnTo>
                      <a:lnTo>
                        <a:pt x="890" y="653"/>
                      </a:lnTo>
                      <a:lnTo>
                        <a:pt x="802" y="618"/>
                      </a:lnTo>
                      <a:lnTo>
                        <a:pt x="714" y="574"/>
                      </a:lnTo>
                      <a:lnTo>
                        <a:pt x="758" y="521"/>
                      </a:lnTo>
                      <a:lnTo>
                        <a:pt x="802" y="415"/>
                      </a:lnTo>
                      <a:lnTo>
                        <a:pt x="802" y="335"/>
                      </a:lnTo>
                      <a:lnTo>
                        <a:pt x="766" y="265"/>
                      </a:lnTo>
                      <a:lnTo>
                        <a:pt x="749" y="176"/>
                      </a:lnTo>
                      <a:lnTo>
                        <a:pt x="837" y="168"/>
                      </a:lnTo>
                      <a:lnTo>
                        <a:pt x="899" y="185"/>
                      </a:lnTo>
                      <a:lnTo>
                        <a:pt x="916" y="247"/>
                      </a:lnTo>
                      <a:lnTo>
                        <a:pt x="952" y="300"/>
                      </a:lnTo>
                      <a:lnTo>
                        <a:pt x="1005" y="291"/>
                      </a:lnTo>
                      <a:lnTo>
                        <a:pt x="1049" y="335"/>
                      </a:lnTo>
                      <a:lnTo>
                        <a:pt x="1128" y="291"/>
                      </a:lnTo>
                      <a:lnTo>
                        <a:pt x="1217" y="247"/>
                      </a:lnTo>
                      <a:lnTo>
                        <a:pt x="1287" y="221"/>
                      </a:lnTo>
                      <a:lnTo>
                        <a:pt x="1402" y="221"/>
                      </a:lnTo>
                      <a:lnTo>
                        <a:pt x="1428" y="176"/>
                      </a:lnTo>
                      <a:lnTo>
                        <a:pt x="1508" y="176"/>
                      </a:lnTo>
                      <a:lnTo>
                        <a:pt x="1578" y="141"/>
                      </a:lnTo>
                      <a:lnTo>
                        <a:pt x="1684" y="141"/>
                      </a:lnTo>
                      <a:lnTo>
                        <a:pt x="1746" y="168"/>
                      </a:lnTo>
                      <a:lnTo>
                        <a:pt x="1861" y="168"/>
                      </a:lnTo>
                      <a:lnTo>
                        <a:pt x="1923" y="124"/>
                      </a:lnTo>
                      <a:lnTo>
                        <a:pt x="2011" y="132"/>
                      </a:lnTo>
                      <a:lnTo>
                        <a:pt x="2099" y="97"/>
                      </a:lnTo>
                      <a:lnTo>
                        <a:pt x="2178" y="53"/>
                      </a:lnTo>
                      <a:lnTo>
                        <a:pt x="2284" y="115"/>
                      </a:lnTo>
                      <a:lnTo>
                        <a:pt x="2364" y="79"/>
                      </a:lnTo>
                      <a:lnTo>
                        <a:pt x="2461" y="97"/>
                      </a:lnTo>
                      <a:lnTo>
                        <a:pt x="2558" y="115"/>
                      </a:lnTo>
                      <a:lnTo>
                        <a:pt x="2690" y="97"/>
                      </a:lnTo>
                      <a:lnTo>
                        <a:pt x="2814" y="124"/>
                      </a:lnTo>
                      <a:lnTo>
                        <a:pt x="2893" y="88"/>
                      </a:lnTo>
                      <a:lnTo>
                        <a:pt x="2981" y="115"/>
                      </a:lnTo>
                      <a:lnTo>
                        <a:pt x="3079" y="44"/>
                      </a:lnTo>
                      <a:lnTo>
                        <a:pt x="3167" y="0"/>
                      </a:lnTo>
                      <a:lnTo>
                        <a:pt x="3299" y="44"/>
                      </a:lnTo>
                      <a:lnTo>
                        <a:pt x="3387" y="35"/>
                      </a:lnTo>
                      <a:lnTo>
                        <a:pt x="3502" y="79"/>
                      </a:lnTo>
                      <a:lnTo>
                        <a:pt x="3555" y="132"/>
                      </a:lnTo>
                      <a:lnTo>
                        <a:pt x="3590" y="185"/>
                      </a:lnTo>
                      <a:lnTo>
                        <a:pt x="3661" y="185"/>
                      </a:lnTo>
                      <a:lnTo>
                        <a:pt x="3732" y="221"/>
                      </a:lnTo>
                      <a:lnTo>
                        <a:pt x="3758" y="265"/>
                      </a:lnTo>
                      <a:lnTo>
                        <a:pt x="3846" y="256"/>
                      </a:lnTo>
                      <a:lnTo>
                        <a:pt x="3838" y="309"/>
                      </a:lnTo>
                      <a:lnTo>
                        <a:pt x="3785" y="335"/>
                      </a:lnTo>
                      <a:lnTo>
                        <a:pt x="3758" y="406"/>
                      </a:lnTo>
                      <a:lnTo>
                        <a:pt x="3696" y="441"/>
                      </a:lnTo>
                      <a:lnTo>
                        <a:pt x="3679" y="494"/>
                      </a:lnTo>
                      <a:lnTo>
                        <a:pt x="3635" y="538"/>
                      </a:lnTo>
                      <a:lnTo>
                        <a:pt x="3635" y="591"/>
                      </a:lnTo>
                      <a:lnTo>
                        <a:pt x="3573" y="635"/>
                      </a:lnTo>
                      <a:lnTo>
                        <a:pt x="3564" y="688"/>
                      </a:lnTo>
                      <a:lnTo>
                        <a:pt x="3502" y="732"/>
                      </a:lnTo>
                      <a:lnTo>
                        <a:pt x="3476" y="776"/>
                      </a:lnTo>
                      <a:lnTo>
                        <a:pt x="3396" y="785"/>
                      </a:lnTo>
                      <a:lnTo>
                        <a:pt x="3326" y="812"/>
                      </a:lnTo>
                      <a:lnTo>
                        <a:pt x="3220" y="812"/>
                      </a:lnTo>
                      <a:lnTo>
                        <a:pt x="3114" y="882"/>
                      </a:lnTo>
                      <a:lnTo>
                        <a:pt x="3017" y="944"/>
                      </a:lnTo>
                      <a:lnTo>
                        <a:pt x="2946" y="988"/>
                      </a:lnTo>
                      <a:lnTo>
                        <a:pt x="2867" y="1041"/>
                      </a:lnTo>
                      <a:lnTo>
                        <a:pt x="2840" y="1138"/>
                      </a:lnTo>
                      <a:lnTo>
                        <a:pt x="2787" y="1182"/>
                      </a:lnTo>
                      <a:lnTo>
                        <a:pt x="2699" y="1235"/>
                      </a:lnTo>
                      <a:lnTo>
                        <a:pt x="2629" y="1288"/>
                      </a:lnTo>
                      <a:lnTo>
                        <a:pt x="2549" y="1332"/>
                      </a:lnTo>
                      <a:lnTo>
                        <a:pt x="2505" y="1447"/>
                      </a:lnTo>
                      <a:lnTo>
                        <a:pt x="2461" y="1527"/>
                      </a:lnTo>
                      <a:lnTo>
                        <a:pt x="2417" y="1579"/>
                      </a:lnTo>
                      <a:lnTo>
                        <a:pt x="2328" y="1606"/>
                      </a:lnTo>
                      <a:lnTo>
                        <a:pt x="2284" y="1668"/>
                      </a:lnTo>
                      <a:lnTo>
                        <a:pt x="2170" y="1694"/>
                      </a:lnTo>
                      <a:lnTo>
                        <a:pt x="2037" y="1765"/>
                      </a:lnTo>
                      <a:lnTo>
                        <a:pt x="1940" y="1818"/>
                      </a:lnTo>
                      <a:lnTo>
                        <a:pt x="1772" y="1853"/>
                      </a:lnTo>
                      <a:lnTo>
                        <a:pt x="1746" y="1924"/>
                      </a:lnTo>
                      <a:lnTo>
                        <a:pt x="1658" y="1950"/>
                      </a:lnTo>
                      <a:lnTo>
                        <a:pt x="1543" y="1985"/>
                      </a:lnTo>
                      <a:lnTo>
                        <a:pt x="1367" y="2197"/>
                      </a:lnTo>
                      <a:lnTo>
                        <a:pt x="1287" y="2224"/>
                      </a:lnTo>
                      <a:lnTo>
                        <a:pt x="1225" y="2197"/>
                      </a:lnTo>
                      <a:lnTo>
                        <a:pt x="1137" y="2153"/>
                      </a:lnTo>
                      <a:lnTo>
                        <a:pt x="1031" y="2162"/>
                      </a:lnTo>
                      <a:lnTo>
                        <a:pt x="952" y="2206"/>
                      </a:lnTo>
                      <a:lnTo>
                        <a:pt x="855" y="2294"/>
                      </a:lnTo>
                      <a:lnTo>
                        <a:pt x="793" y="2268"/>
                      </a:lnTo>
                      <a:lnTo>
                        <a:pt x="731" y="2294"/>
                      </a:lnTo>
                      <a:lnTo>
                        <a:pt x="652" y="2268"/>
                      </a:lnTo>
                      <a:lnTo>
                        <a:pt x="581" y="2329"/>
                      </a:lnTo>
                      <a:lnTo>
                        <a:pt x="511" y="2303"/>
                      </a:lnTo>
                      <a:lnTo>
                        <a:pt x="440" y="2347"/>
                      </a:lnTo>
                      <a:lnTo>
                        <a:pt x="387" y="2285"/>
                      </a:lnTo>
                      <a:lnTo>
                        <a:pt x="343" y="2215"/>
                      </a:lnTo>
                      <a:lnTo>
                        <a:pt x="246" y="2135"/>
                      </a:lnTo>
                      <a:lnTo>
                        <a:pt x="150" y="2029"/>
                      </a:lnTo>
                      <a:lnTo>
                        <a:pt x="79" y="1950"/>
                      </a:lnTo>
                      <a:lnTo>
                        <a:pt x="26" y="1862"/>
                      </a:lnTo>
                    </a:path>
                  </a:pathLst>
                </a:custGeom>
                <a:solidFill>
                  <a:srgbClr val="70AD47">
                    <a:lumMod val="60000"/>
                    <a:lumOff val="40000"/>
                  </a:srgb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92D050"/>
                    </a:solidFill>
                    <a:latin typeface="Arial" charset="0"/>
                    <a:ea typeface="MS Gothic" charset="-128"/>
                  </a:endParaRPr>
                </a:p>
              </p:txBody>
            </p:sp>
            <p:sp>
              <p:nvSpPr>
                <p:cNvPr id="46" name="Freeform 22">
                  <a:extLst>
                    <a:ext uri="{FF2B5EF4-FFF2-40B4-BE49-F238E27FC236}">
                      <a16:creationId xmlns:a16="http://schemas.microsoft.com/office/drawing/2014/main" id="{EBF72E1D-ADD0-4FA4-8FDB-A5C31C96BBD6}"/>
                    </a:ext>
                  </a:extLst>
                </p:cNvPr>
                <p:cNvSpPr>
                  <a:spLocks noChangeArrowheads="1"/>
                </p:cNvSpPr>
                <p:nvPr/>
              </p:nvSpPr>
              <p:spPr bwMode="auto">
                <a:xfrm>
                  <a:off x="4377843" y="3517450"/>
                  <a:ext cx="1649589" cy="1357450"/>
                </a:xfrm>
                <a:custGeom>
                  <a:avLst/>
                  <a:gdLst>
                    <a:gd name="T0" fmla="*/ 4535 w 4580"/>
                    <a:gd name="T1" fmla="*/ 2277 h 3769"/>
                    <a:gd name="T2" fmla="*/ 4349 w 4580"/>
                    <a:gd name="T3" fmla="*/ 2268 h 3769"/>
                    <a:gd name="T4" fmla="*/ 4243 w 4580"/>
                    <a:gd name="T5" fmla="*/ 2268 h 3769"/>
                    <a:gd name="T6" fmla="*/ 4093 w 4580"/>
                    <a:gd name="T7" fmla="*/ 2295 h 3769"/>
                    <a:gd name="T8" fmla="*/ 3899 w 4580"/>
                    <a:gd name="T9" fmla="*/ 2312 h 3769"/>
                    <a:gd name="T10" fmla="*/ 3705 w 4580"/>
                    <a:gd name="T11" fmla="*/ 2330 h 3769"/>
                    <a:gd name="T12" fmla="*/ 3387 w 4580"/>
                    <a:gd name="T13" fmla="*/ 2374 h 3769"/>
                    <a:gd name="T14" fmla="*/ 3246 w 4580"/>
                    <a:gd name="T15" fmla="*/ 2348 h 3769"/>
                    <a:gd name="T16" fmla="*/ 3123 w 4580"/>
                    <a:gd name="T17" fmla="*/ 2418 h 3769"/>
                    <a:gd name="T18" fmla="*/ 2867 w 4580"/>
                    <a:gd name="T19" fmla="*/ 2480 h 3769"/>
                    <a:gd name="T20" fmla="*/ 2787 w 4580"/>
                    <a:gd name="T21" fmla="*/ 2595 h 3769"/>
                    <a:gd name="T22" fmla="*/ 2549 w 4580"/>
                    <a:gd name="T23" fmla="*/ 2630 h 3769"/>
                    <a:gd name="T24" fmla="*/ 2372 w 4580"/>
                    <a:gd name="T25" fmla="*/ 2709 h 3769"/>
                    <a:gd name="T26" fmla="*/ 2276 w 4580"/>
                    <a:gd name="T27" fmla="*/ 2806 h 3769"/>
                    <a:gd name="T28" fmla="*/ 2082 w 4580"/>
                    <a:gd name="T29" fmla="*/ 2877 h 3769"/>
                    <a:gd name="T30" fmla="*/ 1906 w 4580"/>
                    <a:gd name="T31" fmla="*/ 2903 h 3769"/>
                    <a:gd name="T32" fmla="*/ 1676 w 4580"/>
                    <a:gd name="T33" fmla="*/ 2921 h 3769"/>
                    <a:gd name="T34" fmla="*/ 1579 w 4580"/>
                    <a:gd name="T35" fmla="*/ 3715 h 3769"/>
                    <a:gd name="T36" fmla="*/ 1200 w 4580"/>
                    <a:gd name="T37" fmla="*/ 3768 h 3769"/>
                    <a:gd name="T38" fmla="*/ 961 w 4580"/>
                    <a:gd name="T39" fmla="*/ 3645 h 3769"/>
                    <a:gd name="T40" fmla="*/ 706 w 4580"/>
                    <a:gd name="T41" fmla="*/ 3539 h 3769"/>
                    <a:gd name="T42" fmla="*/ 467 w 4580"/>
                    <a:gd name="T43" fmla="*/ 3424 h 3769"/>
                    <a:gd name="T44" fmla="*/ 406 w 4580"/>
                    <a:gd name="T45" fmla="*/ 3159 h 3769"/>
                    <a:gd name="T46" fmla="*/ 326 w 4580"/>
                    <a:gd name="T47" fmla="*/ 2868 h 3769"/>
                    <a:gd name="T48" fmla="*/ 406 w 4580"/>
                    <a:gd name="T49" fmla="*/ 2612 h 3769"/>
                    <a:gd name="T50" fmla="*/ 211 w 4580"/>
                    <a:gd name="T51" fmla="*/ 2374 h 3769"/>
                    <a:gd name="T52" fmla="*/ 26 w 4580"/>
                    <a:gd name="T53" fmla="*/ 2268 h 3769"/>
                    <a:gd name="T54" fmla="*/ 308 w 4580"/>
                    <a:gd name="T55" fmla="*/ 1977 h 3769"/>
                    <a:gd name="T56" fmla="*/ 344 w 4580"/>
                    <a:gd name="T57" fmla="*/ 1748 h 3769"/>
                    <a:gd name="T58" fmla="*/ 441 w 4580"/>
                    <a:gd name="T59" fmla="*/ 1571 h 3769"/>
                    <a:gd name="T60" fmla="*/ 582 w 4580"/>
                    <a:gd name="T61" fmla="*/ 1448 h 3769"/>
                    <a:gd name="T62" fmla="*/ 803 w 4580"/>
                    <a:gd name="T63" fmla="*/ 1121 h 3769"/>
                    <a:gd name="T64" fmla="*/ 1023 w 4580"/>
                    <a:gd name="T65" fmla="*/ 1015 h 3769"/>
                    <a:gd name="T66" fmla="*/ 1244 w 4580"/>
                    <a:gd name="T67" fmla="*/ 936 h 3769"/>
                    <a:gd name="T68" fmla="*/ 1288 w 4580"/>
                    <a:gd name="T69" fmla="*/ 768 h 3769"/>
                    <a:gd name="T70" fmla="*/ 1359 w 4580"/>
                    <a:gd name="T71" fmla="*/ 556 h 3769"/>
                    <a:gd name="T72" fmla="*/ 1544 w 4580"/>
                    <a:gd name="T73" fmla="*/ 733 h 3769"/>
                    <a:gd name="T74" fmla="*/ 1729 w 4580"/>
                    <a:gd name="T75" fmla="*/ 795 h 3769"/>
                    <a:gd name="T76" fmla="*/ 1950 w 4580"/>
                    <a:gd name="T77" fmla="*/ 803 h 3769"/>
                    <a:gd name="T78" fmla="*/ 2135 w 4580"/>
                    <a:gd name="T79" fmla="*/ 283 h 3769"/>
                    <a:gd name="T80" fmla="*/ 2355 w 4580"/>
                    <a:gd name="T81" fmla="*/ 556 h 3769"/>
                    <a:gd name="T82" fmla="*/ 2549 w 4580"/>
                    <a:gd name="T83" fmla="*/ 768 h 3769"/>
                    <a:gd name="T84" fmla="*/ 2761 w 4580"/>
                    <a:gd name="T85" fmla="*/ 689 h 3769"/>
                    <a:gd name="T86" fmla="*/ 2964 w 4580"/>
                    <a:gd name="T87" fmla="*/ 715 h 3769"/>
                    <a:gd name="T88" fmla="*/ 3246 w 4580"/>
                    <a:gd name="T89" fmla="*/ 574 h 3769"/>
                    <a:gd name="T90" fmla="*/ 3476 w 4580"/>
                    <a:gd name="T91" fmla="*/ 618 h 3769"/>
                    <a:gd name="T92" fmla="*/ 3855 w 4580"/>
                    <a:gd name="T93" fmla="*/ 345 h 3769"/>
                    <a:gd name="T94" fmla="*/ 4146 w 4580"/>
                    <a:gd name="T95" fmla="*/ 186 h 3769"/>
                    <a:gd name="T96" fmla="*/ 4437 w 4580"/>
                    <a:gd name="T97" fmla="*/ 27 h 3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80" h="3769">
                      <a:moveTo>
                        <a:pt x="4508" y="0"/>
                      </a:moveTo>
                      <a:lnTo>
                        <a:pt x="4579" y="2259"/>
                      </a:lnTo>
                      <a:lnTo>
                        <a:pt x="4535" y="2277"/>
                      </a:lnTo>
                      <a:lnTo>
                        <a:pt x="4464" y="2242"/>
                      </a:lnTo>
                      <a:lnTo>
                        <a:pt x="4420" y="2268"/>
                      </a:lnTo>
                      <a:lnTo>
                        <a:pt x="4349" y="2268"/>
                      </a:lnTo>
                      <a:lnTo>
                        <a:pt x="4314" y="2233"/>
                      </a:lnTo>
                      <a:lnTo>
                        <a:pt x="4287" y="2198"/>
                      </a:lnTo>
                      <a:lnTo>
                        <a:pt x="4243" y="2268"/>
                      </a:lnTo>
                      <a:lnTo>
                        <a:pt x="4173" y="2295"/>
                      </a:lnTo>
                      <a:lnTo>
                        <a:pt x="4120" y="2251"/>
                      </a:lnTo>
                      <a:lnTo>
                        <a:pt x="4093" y="2295"/>
                      </a:lnTo>
                      <a:lnTo>
                        <a:pt x="4049" y="2277"/>
                      </a:lnTo>
                      <a:lnTo>
                        <a:pt x="3987" y="2312"/>
                      </a:lnTo>
                      <a:lnTo>
                        <a:pt x="3899" y="2312"/>
                      </a:lnTo>
                      <a:lnTo>
                        <a:pt x="3811" y="2312"/>
                      </a:lnTo>
                      <a:lnTo>
                        <a:pt x="3767" y="2268"/>
                      </a:lnTo>
                      <a:lnTo>
                        <a:pt x="3705" y="2330"/>
                      </a:lnTo>
                      <a:lnTo>
                        <a:pt x="3608" y="2339"/>
                      </a:lnTo>
                      <a:lnTo>
                        <a:pt x="3502" y="2356"/>
                      </a:lnTo>
                      <a:lnTo>
                        <a:pt x="3387" y="2374"/>
                      </a:lnTo>
                      <a:lnTo>
                        <a:pt x="3334" y="2303"/>
                      </a:lnTo>
                      <a:lnTo>
                        <a:pt x="3264" y="2303"/>
                      </a:lnTo>
                      <a:lnTo>
                        <a:pt x="3246" y="2348"/>
                      </a:lnTo>
                      <a:lnTo>
                        <a:pt x="3255" y="2427"/>
                      </a:lnTo>
                      <a:lnTo>
                        <a:pt x="3176" y="2383"/>
                      </a:lnTo>
                      <a:lnTo>
                        <a:pt x="3123" y="2418"/>
                      </a:lnTo>
                      <a:lnTo>
                        <a:pt x="3025" y="2418"/>
                      </a:lnTo>
                      <a:lnTo>
                        <a:pt x="2946" y="2480"/>
                      </a:lnTo>
                      <a:lnTo>
                        <a:pt x="2867" y="2480"/>
                      </a:lnTo>
                      <a:lnTo>
                        <a:pt x="2875" y="2524"/>
                      </a:lnTo>
                      <a:lnTo>
                        <a:pt x="2787" y="2542"/>
                      </a:lnTo>
                      <a:lnTo>
                        <a:pt x="2787" y="2595"/>
                      </a:lnTo>
                      <a:lnTo>
                        <a:pt x="2743" y="2630"/>
                      </a:lnTo>
                      <a:lnTo>
                        <a:pt x="2664" y="2612"/>
                      </a:lnTo>
                      <a:lnTo>
                        <a:pt x="2549" y="2630"/>
                      </a:lnTo>
                      <a:lnTo>
                        <a:pt x="2487" y="2621"/>
                      </a:lnTo>
                      <a:lnTo>
                        <a:pt x="2425" y="2656"/>
                      </a:lnTo>
                      <a:lnTo>
                        <a:pt x="2372" y="2709"/>
                      </a:lnTo>
                      <a:lnTo>
                        <a:pt x="2346" y="2762"/>
                      </a:lnTo>
                      <a:lnTo>
                        <a:pt x="2328" y="2806"/>
                      </a:lnTo>
                      <a:lnTo>
                        <a:pt x="2276" y="2806"/>
                      </a:lnTo>
                      <a:lnTo>
                        <a:pt x="2223" y="2824"/>
                      </a:lnTo>
                      <a:lnTo>
                        <a:pt x="2188" y="2868"/>
                      </a:lnTo>
                      <a:lnTo>
                        <a:pt x="2082" y="2877"/>
                      </a:lnTo>
                      <a:lnTo>
                        <a:pt x="2012" y="2886"/>
                      </a:lnTo>
                      <a:lnTo>
                        <a:pt x="1950" y="2921"/>
                      </a:lnTo>
                      <a:lnTo>
                        <a:pt x="1906" y="2903"/>
                      </a:lnTo>
                      <a:lnTo>
                        <a:pt x="1835" y="2921"/>
                      </a:lnTo>
                      <a:lnTo>
                        <a:pt x="1773" y="2895"/>
                      </a:lnTo>
                      <a:lnTo>
                        <a:pt x="1676" y="2921"/>
                      </a:lnTo>
                      <a:lnTo>
                        <a:pt x="1615" y="2886"/>
                      </a:lnTo>
                      <a:lnTo>
                        <a:pt x="1579" y="2939"/>
                      </a:lnTo>
                      <a:lnTo>
                        <a:pt x="1579" y="3715"/>
                      </a:lnTo>
                      <a:lnTo>
                        <a:pt x="1429" y="3724"/>
                      </a:lnTo>
                      <a:lnTo>
                        <a:pt x="1314" y="3751"/>
                      </a:lnTo>
                      <a:lnTo>
                        <a:pt x="1200" y="3768"/>
                      </a:lnTo>
                      <a:lnTo>
                        <a:pt x="1112" y="3733"/>
                      </a:lnTo>
                      <a:lnTo>
                        <a:pt x="1041" y="3680"/>
                      </a:lnTo>
                      <a:lnTo>
                        <a:pt x="961" y="3645"/>
                      </a:lnTo>
                      <a:lnTo>
                        <a:pt x="900" y="3583"/>
                      </a:lnTo>
                      <a:lnTo>
                        <a:pt x="803" y="3556"/>
                      </a:lnTo>
                      <a:lnTo>
                        <a:pt x="706" y="3539"/>
                      </a:lnTo>
                      <a:lnTo>
                        <a:pt x="617" y="3556"/>
                      </a:lnTo>
                      <a:lnTo>
                        <a:pt x="547" y="3503"/>
                      </a:lnTo>
                      <a:lnTo>
                        <a:pt x="467" y="3424"/>
                      </a:lnTo>
                      <a:lnTo>
                        <a:pt x="441" y="3353"/>
                      </a:lnTo>
                      <a:lnTo>
                        <a:pt x="397" y="3301"/>
                      </a:lnTo>
                      <a:lnTo>
                        <a:pt x="406" y="3159"/>
                      </a:lnTo>
                      <a:lnTo>
                        <a:pt x="370" y="3062"/>
                      </a:lnTo>
                      <a:lnTo>
                        <a:pt x="326" y="2974"/>
                      </a:lnTo>
                      <a:lnTo>
                        <a:pt x="326" y="2868"/>
                      </a:lnTo>
                      <a:lnTo>
                        <a:pt x="300" y="2780"/>
                      </a:lnTo>
                      <a:lnTo>
                        <a:pt x="353" y="2718"/>
                      </a:lnTo>
                      <a:lnTo>
                        <a:pt x="406" y="2612"/>
                      </a:lnTo>
                      <a:lnTo>
                        <a:pt x="388" y="2498"/>
                      </a:lnTo>
                      <a:lnTo>
                        <a:pt x="326" y="2436"/>
                      </a:lnTo>
                      <a:lnTo>
                        <a:pt x="211" y="2374"/>
                      </a:lnTo>
                      <a:lnTo>
                        <a:pt x="105" y="2339"/>
                      </a:lnTo>
                      <a:lnTo>
                        <a:pt x="0" y="2339"/>
                      </a:lnTo>
                      <a:lnTo>
                        <a:pt x="26" y="2268"/>
                      </a:lnTo>
                      <a:lnTo>
                        <a:pt x="150" y="2145"/>
                      </a:lnTo>
                      <a:lnTo>
                        <a:pt x="229" y="2074"/>
                      </a:lnTo>
                      <a:lnTo>
                        <a:pt x="308" y="1977"/>
                      </a:lnTo>
                      <a:lnTo>
                        <a:pt x="335" y="1915"/>
                      </a:lnTo>
                      <a:lnTo>
                        <a:pt x="335" y="1836"/>
                      </a:lnTo>
                      <a:lnTo>
                        <a:pt x="344" y="1748"/>
                      </a:lnTo>
                      <a:lnTo>
                        <a:pt x="370" y="1659"/>
                      </a:lnTo>
                      <a:lnTo>
                        <a:pt x="423" y="1633"/>
                      </a:lnTo>
                      <a:lnTo>
                        <a:pt x="441" y="1571"/>
                      </a:lnTo>
                      <a:lnTo>
                        <a:pt x="485" y="1518"/>
                      </a:lnTo>
                      <a:lnTo>
                        <a:pt x="529" y="1500"/>
                      </a:lnTo>
                      <a:lnTo>
                        <a:pt x="582" y="1448"/>
                      </a:lnTo>
                      <a:lnTo>
                        <a:pt x="626" y="1386"/>
                      </a:lnTo>
                      <a:lnTo>
                        <a:pt x="688" y="1271"/>
                      </a:lnTo>
                      <a:lnTo>
                        <a:pt x="803" y="1121"/>
                      </a:lnTo>
                      <a:lnTo>
                        <a:pt x="882" y="1112"/>
                      </a:lnTo>
                      <a:lnTo>
                        <a:pt x="970" y="1077"/>
                      </a:lnTo>
                      <a:lnTo>
                        <a:pt x="1023" y="1015"/>
                      </a:lnTo>
                      <a:lnTo>
                        <a:pt x="1120" y="1015"/>
                      </a:lnTo>
                      <a:lnTo>
                        <a:pt x="1200" y="980"/>
                      </a:lnTo>
                      <a:lnTo>
                        <a:pt x="1244" y="936"/>
                      </a:lnTo>
                      <a:lnTo>
                        <a:pt x="1306" y="900"/>
                      </a:lnTo>
                      <a:lnTo>
                        <a:pt x="1341" y="856"/>
                      </a:lnTo>
                      <a:lnTo>
                        <a:pt x="1288" y="768"/>
                      </a:lnTo>
                      <a:lnTo>
                        <a:pt x="1253" y="689"/>
                      </a:lnTo>
                      <a:lnTo>
                        <a:pt x="1297" y="609"/>
                      </a:lnTo>
                      <a:lnTo>
                        <a:pt x="1359" y="556"/>
                      </a:lnTo>
                      <a:lnTo>
                        <a:pt x="1438" y="565"/>
                      </a:lnTo>
                      <a:lnTo>
                        <a:pt x="1517" y="627"/>
                      </a:lnTo>
                      <a:lnTo>
                        <a:pt x="1544" y="733"/>
                      </a:lnTo>
                      <a:lnTo>
                        <a:pt x="1597" y="821"/>
                      </a:lnTo>
                      <a:lnTo>
                        <a:pt x="1667" y="821"/>
                      </a:lnTo>
                      <a:lnTo>
                        <a:pt x="1729" y="795"/>
                      </a:lnTo>
                      <a:lnTo>
                        <a:pt x="1782" y="750"/>
                      </a:lnTo>
                      <a:lnTo>
                        <a:pt x="1862" y="768"/>
                      </a:lnTo>
                      <a:lnTo>
                        <a:pt x="1950" y="803"/>
                      </a:lnTo>
                      <a:lnTo>
                        <a:pt x="2012" y="848"/>
                      </a:lnTo>
                      <a:lnTo>
                        <a:pt x="2082" y="874"/>
                      </a:lnTo>
                      <a:lnTo>
                        <a:pt x="2135" y="283"/>
                      </a:lnTo>
                      <a:lnTo>
                        <a:pt x="2188" y="371"/>
                      </a:lnTo>
                      <a:lnTo>
                        <a:pt x="2259" y="450"/>
                      </a:lnTo>
                      <a:lnTo>
                        <a:pt x="2355" y="556"/>
                      </a:lnTo>
                      <a:lnTo>
                        <a:pt x="2452" y="636"/>
                      </a:lnTo>
                      <a:lnTo>
                        <a:pt x="2496" y="706"/>
                      </a:lnTo>
                      <a:lnTo>
                        <a:pt x="2549" y="768"/>
                      </a:lnTo>
                      <a:lnTo>
                        <a:pt x="2620" y="724"/>
                      </a:lnTo>
                      <a:lnTo>
                        <a:pt x="2690" y="750"/>
                      </a:lnTo>
                      <a:lnTo>
                        <a:pt x="2761" y="689"/>
                      </a:lnTo>
                      <a:lnTo>
                        <a:pt x="2840" y="715"/>
                      </a:lnTo>
                      <a:lnTo>
                        <a:pt x="2902" y="689"/>
                      </a:lnTo>
                      <a:lnTo>
                        <a:pt x="2964" y="715"/>
                      </a:lnTo>
                      <a:lnTo>
                        <a:pt x="3061" y="627"/>
                      </a:lnTo>
                      <a:lnTo>
                        <a:pt x="3140" y="583"/>
                      </a:lnTo>
                      <a:lnTo>
                        <a:pt x="3246" y="574"/>
                      </a:lnTo>
                      <a:lnTo>
                        <a:pt x="3334" y="618"/>
                      </a:lnTo>
                      <a:lnTo>
                        <a:pt x="3396" y="645"/>
                      </a:lnTo>
                      <a:lnTo>
                        <a:pt x="3476" y="618"/>
                      </a:lnTo>
                      <a:lnTo>
                        <a:pt x="3652" y="406"/>
                      </a:lnTo>
                      <a:lnTo>
                        <a:pt x="3767" y="371"/>
                      </a:lnTo>
                      <a:lnTo>
                        <a:pt x="3855" y="345"/>
                      </a:lnTo>
                      <a:lnTo>
                        <a:pt x="3881" y="274"/>
                      </a:lnTo>
                      <a:lnTo>
                        <a:pt x="4049" y="239"/>
                      </a:lnTo>
                      <a:lnTo>
                        <a:pt x="4146" y="186"/>
                      </a:lnTo>
                      <a:lnTo>
                        <a:pt x="4279" y="115"/>
                      </a:lnTo>
                      <a:lnTo>
                        <a:pt x="4393" y="89"/>
                      </a:lnTo>
                      <a:lnTo>
                        <a:pt x="4437" y="27"/>
                      </a:lnTo>
                      <a:lnTo>
                        <a:pt x="4526" y="0"/>
                      </a:lnTo>
                      <a:lnTo>
                        <a:pt x="4508" y="0"/>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47" name="Freeform 23">
                  <a:extLst>
                    <a:ext uri="{FF2B5EF4-FFF2-40B4-BE49-F238E27FC236}">
                      <a16:creationId xmlns:a16="http://schemas.microsoft.com/office/drawing/2014/main" id="{72D0F699-D8F3-417F-81AF-18CDEACA5342}"/>
                    </a:ext>
                  </a:extLst>
                </p:cNvPr>
                <p:cNvSpPr>
                  <a:spLocks noChangeArrowheads="1"/>
                </p:cNvSpPr>
                <p:nvPr/>
              </p:nvSpPr>
              <p:spPr bwMode="auto">
                <a:xfrm>
                  <a:off x="3669111" y="4004739"/>
                  <a:ext cx="881593" cy="929064"/>
                </a:xfrm>
                <a:custGeom>
                  <a:avLst/>
                  <a:gdLst>
                    <a:gd name="T0" fmla="*/ 1994 w 2454"/>
                    <a:gd name="T1" fmla="*/ 918 h 2578"/>
                    <a:gd name="T2" fmla="*/ 2197 w 2454"/>
                    <a:gd name="T3" fmla="*/ 724 h 2578"/>
                    <a:gd name="T4" fmla="*/ 2303 w 2454"/>
                    <a:gd name="T5" fmla="*/ 565 h 2578"/>
                    <a:gd name="T6" fmla="*/ 2312 w 2454"/>
                    <a:gd name="T7" fmla="*/ 398 h 2578"/>
                    <a:gd name="T8" fmla="*/ 2391 w 2454"/>
                    <a:gd name="T9" fmla="*/ 283 h 2578"/>
                    <a:gd name="T10" fmla="*/ 2453 w 2454"/>
                    <a:gd name="T11" fmla="*/ 168 h 2578"/>
                    <a:gd name="T12" fmla="*/ 2426 w 2454"/>
                    <a:gd name="T13" fmla="*/ 36 h 2578"/>
                    <a:gd name="T14" fmla="*/ 2356 w 2454"/>
                    <a:gd name="T15" fmla="*/ 62 h 2578"/>
                    <a:gd name="T16" fmla="*/ 2223 w 2454"/>
                    <a:gd name="T17" fmla="*/ 177 h 2578"/>
                    <a:gd name="T18" fmla="*/ 2153 w 2454"/>
                    <a:gd name="T19" fmla="*/ 292 h 2578"/>
                    <a:gd name="T20" fmla="*/ 2126 w 2454"/>
                    <a:gd name="T21" fmla="*/ 398 h 2578"/>
                    <a:gd name="T22" fmla="*/ 2038 w 2454"/>
                    <a:gd name="T23" fmla="*/ 530 h 2578"/>
                    <a:gd name="T24" fmla="*/ 1932 w 2454"/>
                    <a:gd name="T25" fmla="*/ 618 h 2578"/>
                    <a:gd name="T26" fmla="*/ 1756 w 2454"/>
                    <a:gd name="T27" fmla="*/ 583 h 2578"/>
                    <a:gd name="T28" fmla="*/ 1835 w 2454"/>
                    <a:gd name="T29" fmla="*/ 495 h 2578"/>
                    <a:gd name="T30" fmla="*/ 1703 w 2454"/>
                    <a:gd name="T31" fmla="*/ 450 h 2578"/>
                    <a:gd name="T32" fmla="*/ 1562 w 2454"/>
                    <a:gd name="T33" fmla="*/ 539 h 2578"/>
                    <a:gd name="T34" fmla="*/ 1420 w 2454"/>
                    <a:gd name="T35" fmla="*/ 486 h 2578"/>
                    <a:gd name="T36" fmla="*/ 1297 w 2454"/>
                    <a:gd name="T37" fmla="*/ 583 h 2578"/>
                    <a:gd name="T38" fmla="*/ 1165 w 2454"/>
                    <a:gd name="T39" fmla="*/ 680 h 2578"/>
                    <a:gd name="T40" fmla="*/ 1165 w 2454"/>
                    <a:gd name="T41" fmla="*/ 786 h 2578"/>
                    <a:gd name="T42" fmla="*/ 1006 w 2454"/>
                    <a:gd name="T43" fmla="*/ 830 h 2578"/>
                    <a:gd name="T44" fmla="*/ 900 w 2454"/>
                    <a:gd name="T45" fmla="*/ 883 h 2578"/>
                    <a:gd name="T46" fmla="*/ 820 w 2454"/>
                    <a:gd name="T47" fmla="*/ 971 h 2578"/>
                    <a:gd name="T48" fmla="*/ 688 w 2454"/>
                    <a:gd name="T49" fmla="*/ 1024 h 2578"/>
                    <a:gd name="T50" fmla="*/ 741 w 2454"/>
                    <a:gd name="T51" fmla="*/ 1227 h 2578"/>
                    <a:gd name="T52" fmla="*/ 829 w 2454"/>
                    <a:gd name="T53" fmla="*/ 1359 h 2578"/>
                    <a:gd name="T54" fmla="*/ 891 w 2454"/>
                    <a:gd name="T55" fmla="*/ 1483 h 2578"/>
                    <a:gd name="T56" fmla="*/ 829 w 2454"/>
                    <a:gd name="T57" fmla="*/ 1545 h 2578"/>
                    <a:gd name="T58" fmla="*/ 714 w 2454"/>
                    <a:gd name="T59" fmla="*/ 1518 h 2578"/>
                    <a:gd name="T60" fmla="*/ 635 w 2454"/>
                    <a:gd name="T61" fmla="*/ 1580 h 2578"/>
                    <a:gd name="T62" fmla="*/ 520 w 2454"/>
                    <a:gd name="T63" fmla="*/ 1633 h 2578"/>
                    <a:gd name="T64" fmla="*/ 361 w 2454"/>
                    <a:gd name="T65" fmla="*/ 1606 h 2578"/>
                    <a:gd name="T66" fmla="*/ 300 w 2454"/>
                    <a:gd name="T67" fmla="*/ 1712 h 2578"/>
                    <a:gd name="T68" fmla="*/ 300 w 2454"/>
                    <a:gd name="T69" fmla="*/ 1818 h 2578"/>
                    <a:gd name="T70" fmla="*/ 300 w 2454"/>
                    <a:gd name="T71" fmla="*/ 1942 h 2578"/>
                    <a:gd name="T72" fmla="*/ 167 w 2454"/>
                    <a:gd name="T73" fmla="*/ 1933 h 2578"/>
                    <a:gd name="T74" fmla="*/ 8 w 2454"/>
                    <a:gd name="T75" fmla="*/ 1924 h 2578"/>
                    <a:gd name="T76" fmla="*/ 26 w 2454"/>
                    <a:gd name="T77" fmla="*/ 2065 h 2578"/>
                    <a:gd name="T78" fmla="*/ 35 w 2454"/>
                    <a:gd name="T79" fmla="*/ 2189 h 2578"/>
                    <a:gd name="T80" fmla="*/ 176 w 2454"/>
                    <a:gd name="T81" fmla="*/ 2233 h 2578"/>
                    <a:gd name="T82" fmla="*/ 220 w 2454"/>
                    <a:gd name="T83" fmla="*/ 2409 h 2578"/>
                    <a:gd name="T84" fmla="*/ 335 w 2454"/>
                    <a:gd name="T85" fmla="*/ 2489 h 2578"/>
                    <a:gd name="T86" fmla="*/ 441 w 2454"/>
                    <a:gd name="T87" fmla="*/ 2533 h 2578"/>
                    <a:gd name="T88" fmla="*/ 564 w 2454"/>
                    <a:gd name="T89" fmla="*/ 2559 h 2578"/>
                    <a:gd name="T90" fmla="*/ 679 w 2454"/>
                    <a:gd name="T91" fmla="*/ 2577 h 2578"/>
                    <a:gd name="T92" fmla="*/ 829 w 2454"/>
                    <a:gd name="T93" fmla="*/ 2471 h 2578"/>
                    <a:gd name="T94" fmla="*/ 962 w 2454"/>
                    <a:gd name="T95" fmla="*/ 2348 h 2578"/>
                    <a:gd name="T96" fmla="*/ 1032 w 2454"/>
                    <a:gd name="T97" fmla="*/ 2215 h 2578"/>
                    <a:gd name="T98" fmla="*/ 1138 w 2454"/>
                    <a:gd name="T99" fmla="*/ 2092 h 2578"/>
                    <a:gd name="T100" fmla="*/ 1270 w 2454"/>
                    <a:gd name="T101" fmla="*/ 1959 h 2578"/>
                    <a:gd name="T102" fmla="*/ 1376 w 2454"/>
                    <a:gd name="T103" fmla="*/ 1827 h 2578"/>
                    <a:gd name="T104" fmla="*/ 1465 w 2454"/>
                    <a:gd name="T105" fmla="*/ 1721 h 2578"/>
                    <a:gd name="T106" fmla="*/ 1570 w 2454"/>
                    <a:gd name="T107" fmla="*/ 1553 h 2578"/>
                    <a:gd name="T108" fmla="*/ 1615 w 2454"/>
                    <a:gd name="T109" fmla="*/ 1421 h 2578"/>
                    <a:gd name="T110" fmla="*/ 1720 w 2454"/>
                    <a:gd name="T111" fmla="*/ 1456 h 2578"/>
                    <a:gd name="T112" fmla="*/ 1888 w 2454"/>
                    <a:gd name="T113" fmla="*/ 1333 h 2578"/>
                    <a:gd name="T114" fmla="*/ 1862 w 2454"/>
                    <a:gd name="T115" fmla="*/ 1236 h 2578"/>
                    <a:gd name="T116" fmla="*/ 1844 w 2454"/>
                    <a:gd name="T117" fmla="*/ 1130 h 2578"/>
                    <a:gd name="T118" fmla="*/ 1968 w 2454"/>
                    <a:gd name="T119" fmla="*/ 989 h 2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54" h="2578">
                      <a:moveTo>
                        <a:pt x="1968" y="989"/>
                      </a:moveTo>
                      <a:lnTo>
                        <a:pt x="1994" y="918"/>
                      </a:lnTo>
                      <a:lnTo>
                        <a:pt x="2118" y="795"/>
                      </a:lnTo>
                      <a:lnTo>
                        <a:pt x="2197" y="724"/>
                      </a:lnTo>
                      <a:lnTo>
                        <a:pt x="2276" y="627"/>
                      </a:lnTo>
                      <a:lnTo>
                        <a:pt x="2303" y="565"/>
                      </a:lnTo>
                      <a:lnTo>
                        <a:pt x="2303" y="486"/>
                      </a:lnTo>
                      <a:lnTo>
                        <a:pt x="2312" y="398"/>
                      </a:lnTo>
                      <a:lnTo>
                        <a:pt x="2338" y="309"/>
                      </a:lnTo>
                      <a:lnTo>
                        <a:pt x="2391" y="283"/>
                      </a:lnTo>
                      <a:lnTo>
                        <a:pt x="2409" y="221"/>
                      </a:lnTo>
                      <a:lnTo>
                        <a:pt x="2453" y="168"/>
                      </a:lnTo>
                      <a:lnTo>
                        <a:pt x="2444" y="115"/>
                      </a:lnTo>
                      <a:lnTo>
                        <a:pt x="2426" y="36"/>
                      </a:lnTo>
                      <a:lnTo>
                        <a:pt x="2365" y="0"/>
                      </a:lnTo>
                      <a:lnTo>
                        <a:pt x="2356" y="62"/>
                      </a:lnTo>
                      <a:lnTo>
                        <a:pt x="2285" y="124"/>
                      </a:lnTo>
                      <a:lnTo>
                        <a:pt x="2223" y="177"/>
                      </a:lnTo>
                      <a:lnTo>
                        <a:pt x="2171" y="221"/>
                      </a:lnTo>
                      <a:lnTo>
                        <a:pt x="2153" y="292"/>
                      </a:lnTo>
                      <a:lnTo>
                        <a:pt x="2126" y="336"/>
                      </a:lnTo>
                      <a:lnTo>
                        <a:pt x="2126" y="398"/>
                      </a:lnTo>
                      <a:lnTo>
                        <a:pt x="2082" y="459"/>
                      </a:lnTo>
                      <a:lnTo>
                        <a:pt x="2038" y="530"/>
                      </a:lnTo>
                      <a:lnTo>
                        <a:pt x="2003" y="583"/>
                      </a:lnTo>
                      <a:lnTo>
                        <a:pt x="1932" y="618"/>
                      </a:lnTo>
                      <a:lnTo>
                        <a:pt x="1818" y="618"/>
                      </a:lnTo>
                      <a:lnTo>
                        <a:pt x="1756" y="583"/>
                      </a:lnTo>
                      <a:lnTo>
                        <a:pt x="1782" y="530"/>
                      </a:lnTo>
                      <a:lnTo>
                        <a:pt x="1835" y="495"/>
                      </a:lnTo>
                      <a:lnTo>
                        <a:pt x="1782" y="442"/>
                      </a:lnTo>
                      <a:lnTo>
                        <a:pt x="1703" y="450"/>
                      </a:lnTo>
                      <a:lnTo>
                        <a:pt x="1615" y="486"/>
                      </a:lnTo>
                      <a:lnTo>
                        <a:pt x="1562" y="539"/>
                      </a:lnTo>
                      <a:lnTo>
                        <a:pt x="1518" y="495"/>
                      </a:lnTo>
                      <a:lnTo>
                        <a:pt x="1420" y="486"/>
                      </a:lnTo>
                      <a:lnTo>
                        <a:pt x="1367" y="521"/>
                      </a:lnTo>
                      <a:lnTo>
                        <a:pt x="1297" y="583"/>
                      </a:lnTo>
                      <a:lnTo>
                        <a:pt x="1226" y="627"/>
                      </a:lnTo>
                      <a:lnTo>
                        <a:pt x="1165" y="680"/>
                      </a:lnTo>
                      <a:lnTo>
                        <a:pt x="1182" y="742"/>
                      </a:lnTo>
                      <a:lnTo>
                        <a:pt x="1165" y="786"/>
                      </a:lnTo>
                      <a:lnTo>
                        <a:pt x="1076" y="803"/>
                      </a:lnTo>
                      <a:lnTo>
                        <a:pt x="1006" y="830"/>
                      </a:lnTo>
                      <a:lnTo>
                        <a:pt x="962" y="901"/>
                      </a:lnTo>
                      <a:lnTo>
                        <a:pt x="900" y="883"/>
                      </a:lnTo>
                      <a:lnTo>
                        <a:pt x="856" y="918"/>
                      </a:lnTo>
                      <a:lnTo>
                        <a:pt x="820" y="971"/>
                      </a:lnTo>
                      <a:lnTo>
                        <a:pt x="732" y="980"/>
                      </a:lnTo>
                      <a:lnTo>
                        <a:pt x="688" y="1024"/>
                      </a:lnTo>
                      <a:lnTo>
                        <a:pt x="714" y="1121"/>
                      </a:lnTo>
                      <a:lnTo>
                        <a:pt x="741" y="1227"/>
                      </a:lnTo>
                      <a:lnTo>
                        <a:pt x="776" y="1289"/>
                      </a:lnTo>
                      <a:lnTo>
                        <a:pt x="829" y="1359"/>
                      </a:lnTo>
                      <a:lnTo>
                        <a:pt x="873" y="1430"/>
                      </a:lnTo>
                      <a:lnTo>
                        <a:pt x="891" y="1483"/>
                      </a:lnTo>
                      <a:lnTo>
                        <a:pt x="891" y="1536"/>
                      </a:lnTo>
                      <a:lnTo>
                        <a:pt x="829" y="1545"/>
                      </a:lnTo>
                      <a:lnTo>
                        <a:pt x="776" y="1518"/>
                      </a:lnTo>
                      <a:lnTo>
                        <a:pt x="714" y="1518"/>
                      </a:lnTo>
                      <a:lnTo>
                        <a:pt x="670" y="1509"/>
                      </a:lnTo>
                      <a:lnTo>
                        <a:pt x="635" y="1580"/>
                      </a:lnTo>
                      <a:lnTo>
                        <a:pt x="564" y="1624"/>
                      </a:lnTo>
                      <a:lnTo>
                        <a:pt x="520" y="1633"/>
                      </a:lnTo>
                      <a:lnTo>
                        <a:pt x="432" y="1598"/>
                      </a:lnTo>
                      <a:lnTo>
                        <a:pt x="361" y="1606"/>
                      </a:lnTo>
                      <a:lnTo>
                        <a:pt x="344" y="1686"/>
                      </a:lnTo>
                      <a:lnTo>
                        <a:pt x="300" y="1712"/>
                      </a:lnTo>
                      <a:lnTo>
                        <a:pt x="247" y="1765"/>
                      </a:lnTo>
                      <a:lnTo>
                        <a:pt x="300" y="1818"/>
                      </a:lnTo>
                      <a:lnTo>
                        <a:pt x="335" y="1898"/>
                      </a:lnTo>
                      <a:lnTo>
                        <a:pt x="300" y="1942"/>
                      </a:lnTo>
                      <a:lnTo>
                        <a:pt x="229" y="1986"/>
                      </a:lnTo>
                      <a:lnTo>
                        <a:pt x="167" y="1933"/>
                      </a:lnTo>
                      <a:lnTo>
                        <a:pt x="106" y="1898"/>
                      </a:lnTo>
                      <a:lnTo>
                        <a:pt x="8" y="1924"/>
                      </a:lnTo>
                      <a:lnTo>
                        <a:pt x="0" y="2003"/>
                      </a:lnTo>
                      <a:lnTo>
                        <a:pt x="26" y="2065"/>
                      </a:lnTo>
                      <a:lnTo>
                        <a:pt x="17" y="2127"/>
                      </a:lnTo>
                      <a:lnTo>
                        <a:pt x="35" y="2189"/>
                      </a:lnTo>
                      <a:lnTo>
                        <a:pt x="97" y="2206"/>
                      </a:lnTo>
                      <a:lnTo>
                        <a:pt x="176" y="2233"/>
                      </a:lnTo>
                      <a:lnTo>
                        <a:pt x="229" y="2277"/>
                      </a:lnTo>
                      <a:lnTo>
                        <a:pt x="220" y="2409"/>
                      </a:lnTo>
                      <a:lnTo>
                        <a:pt x="256" y="2471"/>
                      </a:lnTo>
                      <a:lnTo>
                        <a:pt x="335" y="2489"/>
                      </a:lnTo>
                      <a:lnTo>
                        <a:pt x="397" y="2489"/>
                      </a:lnTo>
                      <a:lnTo>
                        <a:pt x="441" y="2533"/>
                      </a:lnTo>
                      <a:lnTo>
                        <a:pt x="494" y="2568"/>
                      </a:lnTo>
                      <a:lnTo>
                        <a:pt x="564" y="2559"/>
                      </a:lnTo>
                      <a:lnTo>
                        <a:pt x="635" y="2551"/>
                      </a:lnTo>
                      <a:lnTo>
                        <a:pt x="679" y="2577"/>
                      </a:lnTo>
                      <a:lnTo>
                        <a:pt x="767" y="2551"/>
                      </a:lnTo>
                      <a:lnTo>
                        <a:pt x="829" y="2471"/>
                      </a:lnTo>
                      <a:lnTo>
                        <a:pt x="909" y="2401"/>
                      </a:lnTo>
                      <a:lnTo>
                        <a:pt x="962" y="2348"/>
                      </a:lnTo>
                      <a:lnTo>
                        <a:pt x="979" y="2268"/>
                      </a:lnTo>
                      <a:lnTo>
                        <a:pt x="1032" y="2215"/>
                      </a:lnTo>
                      <a:lnTo>
                        <a:pt x="1094" y="2162"/>
                      </a:lnTo>
                      <a:lnTo>
                        <a:pt x="1138" y="2092"/>
                      </a:lnTo>
                      <a:lnTo>
                        <a:pt x="1235" y="2039"/>
                      </a:lnTo>
                      <a:lnTo>
                        <a:pt x="1270" y="1959"/>
                      </a:lnTo>
                      <a:lnTo>
                        <a:pt x="1315" y="1889"/>
                      </a:lnTo>
                      <a:lnTo>
                        <a:pt x="1376" y="1827"/>
                      </a:lnTo>
                      <a:lnTo>
                        <a:pt x="1412" y="1756"/>
                      </a:lnTo>
                      <a:lnTo>
                        <a:pt x="1465" y="1721"/>
                      </a:lnTo>
                      <a:lnTo>
                        <a:pt x="1526" y="1651"/>
                      </a:lnTo>
                      <a:lnTo>
                        <a:pt x="1570" y="1553"/>
                      </a:lnTo>
                      <a:lnTo>
                        <a:pt x="1588" y="1465"/>
                      </a:lnTo>
                      <a:lnTo>
                        <a:pt x="1615" y="1421"/>
                      </a:lnTo>
                      <a:lnTo>
                        <a:pt x="1676" y="1430"/>
                      </a:lnTo>
                      <a:lnTo>
                        <a:pt x="1720" y="1456"/>
                      </a:lnTo>
                      <a:lnTo>
                        <a:pt x="1818" y="1403"/>
                      </a:lnTo>
                      <a:lnTo>
                        <a:pt x="1888" y="1333"/>
                      </a:lnTo>
                      <a:lnTo>
                        <a:pt x="1906" y="1280"/>
                      </a:lnTo>
                      <a:lnTo>
                        <a:pt x="1862" y="1236"/>
                      </a:lnTo>
                      <a:lnTo>
                        <a:pt x="1818" y="1183"/>
                      </a:lnTo>
                      <a:lnTo>
                        <a:pt x="1844" y="1130"/>
                      </a:lnTo>
                      <a:lnTo>
                        <a:pt x="1923" y="1042"/>
                      </a:lnTo>
                      <a:lnTo>
                        <a:pt x="1968" y="989"/>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48" name="Freeform 24">
                  <a:extLst>
                    <a:ext uri="{FF2B5EF4-FFF2-40B4-BE49-F238E27FC236}">
                      <a16:creationId xmlns:a16="http://schemas.microsoft.com/office/drawing/2014/main" id="{3D195843-8A50-42D9-A5C8-23C342D6B665}"/>
                    </a:ext>
                  </a:extLst>
                </p:cNvPr>
                <p:cNvSpPr>
                  <a:spLocks noChangeArrowheads="1"/>
                </p:cNvSpPr>
                <p:nvPr/>
              </p:nvSpPr>
              <p:spPr bwMode="auto">
                <a:xfrm>
                  <a:off x="3061628" y="4226966"/>
                  <a:ext cx="928511" cy="918353"/>
                </a:xfrm>
                <a:custGeom>
                  <a:avLst/>
                  <a:gdLst>
                    <a:gd name="T0" fmla="*/ 2206 w 2578"/>
                    <a:gd name="T1" fmla="*/ 2021 h 2551"/>
                    <a:gd name="T2" fmla="*/ 2118 w 2578"/>
                    <a:gd name="T3" fmla="*/ 2206 h 2551"/>
                    <a:gd name="T4" fmla="*/ 2383 w 2578"/>
                    <a:gd name="T5" fmla="*/ 2453 h 2551"/>
                    <a:gd name="T6" fmla="*/ 2268 w 2578"/>
                    <a:gd name="T7" fmla="*/ 2506 h 2551"/>
                    <a:gd name="T8" fmla="*/ 2092 w 2578"/>
                    <a:gd name="T9" fmla="*/ 2550 h 2551"/>
                    <a:gd name="T10" fmla="*/ 1942 w 2578"/>
                    <a:gd name="T11" fmla="*/ 2533 h 2551"/>
                    <a:gd name="T12" fmla="*/ 1809 w 2578"/>
                    <a:gd name="T13" fmla="*/ 2391 h 2551"/>
                    <a:gd name="T14" fmla="*/ 1774 w 2578"/>
                    <a:gd name="T15" fmla="*/ 2118 h 2551"/>
                    <a:gd name="T16" fmla="*/ 1597 w 2578"/>
                    <a:gd name="T17" fmla="*/ 2162 h 2551"/>
                    <a:gd name="T18" fmla="*/ 1491 w 2578"/>
                    <a:gd name="T19" fmla="*/ 2180 h 2551"/>
                    <a:gd name="T20" fmla="*/ 1518 w 2578"/>
                    <a:gd name="T21" fmla="*/ 1985 h 2551"/>
                    <a:gd name="T22" fmla="*/ 1394 w 2578"/>
                    <a:gd name="T23" fmla="*/ 1835 h 2551"/>
                    <a:gd name="T24" fmla="*/ 1209 w 2578"/>
                    <a:gd name="T25" fmla="*/ 1791 h 2551"/>
                    <a:gd name="T26" fmla="*/ 971 w 2578"/>
                    <a:gd name="T27" fmla="*/ 1835 h 2551"/>
                    <a:gd name="T28" fmla="*/ 891 w 2578"/>
                    <a:gd name="T29" fmla="*/ 1633 h 2551"/>
                    <a:gd name="T30" fmla="*/ 944 w 2578"/>
                    <a:gd name="T31" fmla="*/ 1483 h 2551"/>
                    <a:gd name="T32" fmla="*/ 838 w 2578"/>
                    <a:gd name="T33" fmla="*/ 1306 h 2551"/>
                    <a:gd name="T34" fmla="*/ 618 w 2578"/>
                    <a:gd name="T35" fmla="*/ 1271 h 2551"/>
                    <a:gd name="T36" fmla="*/ 388 w 2578"/>
                    <a:gd name="T37" fmla="*/ 1218 h 2551"/>
                    <a:gd name="T38" fmla="*/ 230 w 2578"/>
                    <a:gd name="T39" fmla="*/ 1015 h 2551"/>
                    <a:gd name="T40" fmla="*/ 44 w 2578"/>
                    <a:gd name="T41" fmla="*/ 821 h 2551"/>
                    <a:gd name="T42" fmla="*/ 124 w 2578"/>
                    <a:gd name="T43" fmla="*/ 706 h 2551"/>
                    <a:gd name="T44" fmla="*/ 203 w 2578"/>
                    <a:gd name="T45" fmla="*/ 618 h 2551"/>
                    <a:gd name="T46" fmla="*/ 344 w 2578"/>
                    <a:gd name="T47" fmla="*/ 530 h 2551"/>
                    <a:gd name="T48" fmla="*/ 433 w 2578"/>
                    <a:gd name="T49" fmla="*/ 415 h 2551"/>
                    <a:gd name="T50" fmla="*/ 397 w 2578"/>
                    <a:gd name="T51" fmla="*/ 309 h 2551"/>
                    <a:gd name="T52" fmla="*/ 530 w 2578"/>
                    <a:gd name="T53" fmla="*/ 159 h 2551"/>
                    <a:gd name="T54" fmla="*/ 715 w 2578"/>
                    <a:gd name="T55" fmla="*/ 159 h 2551"/>
                    <a:gd name="T56" fmla="*/ 874 w 2578"/>
                    <a:gd name="T57" fmla="*/ 212 h 2551"/>
                    <a:gd name="T58" fmla="*/ 1050 w 2578"/>
                    <a:gd name="T59" fmla="*/ 274 h 2551"/>
                    <a:gd name="T60" fmla="*/ 1289 w 2578"/>
                    <a:gd name="T61" fmla="*/ 327 h 2551"/>
                    <a:gd name="T62" fmla="*/ 1430 w 2578"/>
                    <a:gd name="T63" fmla="*/ 238 h 2551"/>
                    <a:gd name="T64" fmla="*/ 1668 w 2578"/>
                    <a:gd name="T65" fmla="*/ 238 h 2551"/>
                    <a:gd name="T66" fmla="*/ 1756 w 2578"/>
                    <a:gd name="T67" fmla="*/ 88 h 2551"/>
                    <a:gd name="T68" fmla="*/ 1897 w 2578"/>
                    <a:gd name="T69" fmla="*/ 53 h 2551"/>
                    <a:gd name="T70" fmla="*/ 2127 w 2578"/>
                    <a:gd name="T71" fmla="*/ 88 h 2551"/>
                    <a:gd name="T72" fmla="*/ 2268 w 2578"/>
                    <a:gd name="T73" fmla="*/ 212 h 2551"/>
                    <a:gd name="T74" fmla="*/ 2418 w 2578"/>
                    <a:gd name="T75" fmla="*/ 362 h 2551"/>
                    <a:gd name="T76" fmla="*/ 2427 w 2578"/>
                    <a:gd name="T77" fmla="*/ 609 h 2551"/>
                    <a:gd name="T78" fmla="*/ 2559 w 2578"/>
                    <a:gd name="T79" fmla="*/ 812 h 2551"/>
                    <a:gd name="T80" fmla="*/ 2515 w 2578"/>
                    <a:gd name="T81" fmla="*/ 927 h 2551"/>
                    <a:gd name="T82" fmla="*/ 2356 w 2578"/>
                    <a:gd name="T83" fmla="*/ 891 h 2551"/>
                    <a:gd name="T84" fmla="*/ 2206 w 2578"/>
                    <a:gd name="T85" fmla="*/ 1015 h 2551"/>
                    <a:gd name="T86" fmla="*/ 2030 w 2578"/>
                    <a:gd name="T87" fmla="*/ 1068 h 2551"/>
                    <a:gd name="T88" fmla="*/ 1986 w 2578"/>
                    <a:gd name="T89" fmla="*/ 1200 h 2551"/>
                    <a:gd name="T90" fmla="*/ 1915 w 2578"/>
                    <a:gd name="T91" fmla="*/ 1368 h 2551"/>
                    <a:gd name="T92" fmla="*/ 1694 w 2578"/>
                    <a:gd name="T93" fmla="*/ 1306 h 2551"/>
                    <a:gd name="T94" fmla="*/ 1703 w 2578"/>
                    <a:gd name="T95" fmla="*/ 1509 h 2551"/>
                    <a:gd name="T96" fmla="*/ 1862 w 2578"/>
                    <a:gd name="T97" fmla="*/ 1615 h 2551"/>
                    <a:gd name="T98" fmla="*/ 1942 w 2578"/>
                    <a:gd name="T99" fmla="*/ 1853 h 2551"/>
                    <a:gd name="T100" fmla="*/ 2127 w 2578"/>
                    <a:gd name="T101" fmla="*/ 1915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8" h="2551">
                      <a:moveTo>
                        <a:pt x="2242" y="1941"/>
                      </a:moveTo>
                      <a:lnTo>
                        <a:pt x="2233" y="1985"/>
                      </a:lnTo>
                      <a:lnTo>
                        <a:pt x="2206" y="2021"/>
                      </a:lnTo>
                      <a:lnTo>
                        <a:pt x="2189" y="2091"/>
                      </a:lnTo>
                      <a:lnTo>
                        <a:pt x="2145" y="2136"/>
                      </a:lnTo>
                      <a:lnTo>
                        <a:pt x="2118" y="2206"/>
                      </a:lnTo>
                      <a:lnTo>
                        <a:pt x="2206" y="2286"/>
                      </a:lnTo>
                      <a:lnTo>
                        <a:pt x="2321" y="2391"/>
                      </a:lnTo>
                      <a:lnTo>
                        <a:pt x="2383" y="2453"/>
                      </a:lnTo>
                      <a:lnTo>
                        <a:pt x="2365" y="2497"/>
                      </a:lnTo>
                      <a:lnTo>
                        <a:pt x="2321" y="2515"/>
                      </a:lnTo>
                      <a:lnTo>
                        <a:pt x="2268" y="2506"/>
                      </a:lnTo>
                      <a:lnTo>
                        <a:pt x="2224" y="2533"/>
                      </a:lnTo>
                      <a:lnTo>
                        <a:pt x="2189" y="2550"/>
                      </a:lnTo>
                      <a:lnTo>
                        <a:pt x="2092" y="2550"/>
                      </a:lnTo>
                      <a:lnTo>
                        <a:pt x="2056" y="2506"/>
                      </a:lnTo>
                      <a:lnTo>
                        <a:pt x="2012" y="2541"/>
                      </a:lnTo>
                      <a:lnTo>
                        <a:pt x="1942" y="2533"/>
                      </a:lnTo>
                      <a:lnTo>
                        <a:pt x="1871" y="2488"/>
                      </a:lnTo>
                      <a:lnTo>
                        <a:pt x="1809" y="2471"/>
                      </a:lnTo>
                      <a:lnTo>
                        <a:pt x="1809" y="2391"/>
                      </a:lnTo>
                      <a:lnTo>
                        <a:pt x="1800" y="2303"/>
                      </a:lnTo>
                      <a:lnTo>
                        <a:pt x="1800" y="2188"/>
                      </a:lnTo>
                      <a:lnTo>
                        <a:pt x="1774" y="2118"/>
                      </a:lnTo>
                      <a:lnTo>
                        <a:pt x="1677" y="2083"/>
                      </a:lnTo>
                      <a:lnTo>
                        <a:pt x="1615" y="2100"/>
                      </a:lnTo>
                      <a:lnTo>
                        <a:pt x="1597" y="2162"/>
                      </a:lnTo>
                      <a:lnTo>
                        <a:pt x="1571" y="2206"/>
                      </a:lnTo>
                      <a:lnTo>
                        <a:pt x="1483" y="2224"/>
                      </a:lnTo>
                      <a:lnTo>
                        <a:pt x="1491" y="2180"/>
                      </a:lnTo>
                      <a:lnTo>
                        <a:pt x="1509" y="2127"/>
                      </a:lnTo>
                      <a:lnTo>
                        <a:pt x="1483" y="2056"/>
                      </a:lnTo>
                      <a:lnTo>
                        <a:pt x="1518" y="1985"/>
                      </a:lnTo>
                      <a:lnTo>
                        <a:pt x="1509" y="1915"/>
                      </a:lnTo>
                      <a:lnTo>
                        <a:pt x="1465" y="1862"/>
                      </a:lnTo>
                      <a:lnTo>
                        <a:pt x="1394" y="1835"/>
                      </a:lnTo>
                      <a:lnTo>
                        <a:pt x="1324" y="1818"/>
                      </a:lnTo>
                      <a:lnTo>
                        <a:pt x="1262" y="1774"/>
                      </a:lnTo>
                      <a:lnTo>
                        <a:pt x="1209" y="1791"/>
                      </a:lnTo>
                      <a:lnTo>
                        <a:pt x="1121" y="1818"/>
                      </a:lnTo>
                      <a:lnTo>
                        <a:pt x="1024" y="1800"/>
                      </a:lnTo>
                      <a:lnTo>
                        <a:pt x="971" y="1835"/>
                      </a:lnTo>
                      <a:lnTo>
                        <a:pt x="900" y="1800"/>
                      </a:lnTo>
                      <a:lnTo>
                        <a:pt x="891" y="1721"/>
                      </a:lnTo>
                      <a:lnTo>
                        <a:pt x="891" y="1633"/>
                      </a:lnTo>
                      <a:lnTo>
                        <a:pt x="944" y="1571"/>
                      </a:lnTo>
                      <a:lnTo>
                        <a:pt x="988" y="1527"/>
                      </a:lnTo>
                      <a:lnTo>
                        <a:pt x="944" y="1483"/>
                      </a:lnTo>
                      <a:lnTo>
                        <a:pt x="856" y="1447"/>
                      </a:lnTo>
                      <a:lnTo>
                        <a:pt x="838" y="1385"/>
                      </a:lnTo>
                      <a:lnTo>
                        <a:pt x="838" y="1306"/>
                      </a:lnTo>
                      <a:lnTo>
                        <a:pt x="803" y="1244"/>
                      </a:lnTo>
                      <a:lnTo>
                        <a:pt x="741" y="1253"/>
                      </a:lnTo>
                      <a:lnTo>
                        <a:pt x="618" y="1271"/>
                      </a:lnTo>
                      <a:lnTo>
                        <a:pt x="530" y="1288"/>
                      </a:lnTo>
                      <a:lnTo>
                        <a:pt x="450" y="1253"/>
                      </a:lnTo>
                      <a:lnTo>
                        <a:pt x="388" y="1218"/>
                      </a:lnTo>
                      <a:lnTo>
                        <a:pt x="353" y="1156"/>
                      </a:lnTo>
                      <a:lnTo>
                        <a:pt x="291" y="1103"/>
                      </a:lnTo>
                      <a:lnTo>
                        <a:pt x="230" y="1015"/>
                      </a:lnTo>
                      <a:lnTo>
                        <a:pt x="185" y="953"/>
                      </a:lnTo>
                      <a:lnTo>
                        <a:pt x="106" y="891"/>
                      </a:lnTo>
                      <a:lnTo>
                        <a:pt x="44" y="821"/>
                      </a:lnTo>
                      <a:lnTo>
                        <a:pt x="0" y="759"/>
                      </a:lnTo>
                      <a:lnTo>
                        <a:pt x="53" y="697"/>
                      </a:lnTo>
                      <a:lnTo>
                        <a:pt x="124" y="706"/>
                      </a:lnTo>
                      <a:lnTo>
                        <a:pt x="185" y="741"/>
                      </a:lnTo>
                      <a:lnTo>
                        <a:pt x="194" y="688"/>
                      </a:lnTo>
                      <a:lnTo>
                        <a:pt x="203" y="618"/>
                      </a:lnTo>
                      <a:lnTo>
                        <a:pt x="291" y="583"/>
                      </a:lnTo>
                      <a:lnTo>
                        <a:pt x="353" y="583"/>
                      </a:lnTo>
                      <a:lnTo>
                        <a:pt x="344" y="530"/>
                      </a:lnTo>
                      <a:lnTo>
                        <a:pt x="362" y="477"/>
                      </a:lnTo>
                      <a:lnTo>
                        <a:pt x="424" y="468"/>
                      </a:lnTo>
                      <a:lnTo>
                        <a:pt x="433" y="415"/>
                      </a:lnTo>
                      <a:lnTo>
                        <a:pt x="362" y="380"/>
                      </a:lnTo>
                      <a:lnTo>
                        <a:pt x="309" y="344"/>
                      </a:lnTo>
                      <a:lnTo>
                        <a:pt x="397" y="309"/>
                      </a:lnTo>
                      <a:lnTo>
                        <a:pt x="450" y="274"/>
                      </a:lnTo>
                      <a:lnTo>
                        <a:pt x="494" y="221"/>
                      </a:lnTo>
                      <a:lnTo>
                        <a:pt x="530" y="159"/>
                      </a:lnTo>
                      <a:lnTo>
                        <a:pt x="609" y="115"/>
                      </a:lnTo>
                      <a:lnTo>
                        <a:pt x="680" y="97"/>
                      </a:lnTo>
                      <a:lnTo>
                        <a:pt x="715" y="159"/>
                      </a:lnTo>
                      <a:lnTo>
                        <a:pt x="768" y="203"/>
                      </a:lnTo>
                      <a:lnTo>
                        <a:pt x="812" y="177"/>
                      </a:lnTo>
                      <a:lnTo>
                        <a:pt x="874" y="212"/>
                      </a:lnTo>
                      <a:lnTo>
                        <a:pt x="900" y="274"/>
                      </a:lnTo>
                      <a:lnTo>
                        <a:pt x="971" y="256"/>
                      </a:lnTo>
                      <a:lnTo>
                        <a:pt x="1050" y="274"/>
                      </a:lnTo>
                      <a:lnTo>
                        <a:pt x="1139" y="291"/>
                      </a:lnTo>
                      <a:lnTo>
                        <a:pt x="1200" y="256"/>
                      </a:lnTo>
                      <a:lnTo>
                        <a:pt x="1289" y="327"/>
                      </a:lnTo>
                      <a:lnTo>
                        <a:pt x="1368" y="335"/>
                      </a:lnTo>
                      <a:lnTo>
                        <a:pt x="1412" y="291"/>
                      </a:lnTo>
                      <a:lnTo>
                        <a:pt x="1430" y="238"/>
                      </a:lnTo>
                      <a:lnTo>
                        <a:pt x="1483" y="274"/>
                      </a:lnTo>
                      <a:lnTo>
                        <a:pt x="1562" y="238"/>
                      </a:lnTo>
                      <a:lnTo>
                        <a:pt x="1668" y="238"/>
                      </a:lnTo>
                      <a:lnTo>
                        <a:pt x="1747" y="221"/>
                      </a:lnTo>
                      <a:lnTo>
                        <a:pt x="1747" y="159"/>
                      </a:lnTo>
                      <a:lnTo>
                        <a:pt x="1756" y="88"/>
                      </a:lnTo>
                      <a:lnTo>
                        <a:pt x="1765" y="35"/>
                      </a:lnTo>
                      <a:lnTo>
                        <a:pt x="1827" y="0"/>
                      </a:lnTo>
                      <a:lnTo>
                        <a:pt x="1897" y="53"/>
                      </a:lnTo>
                      <a:lnTo>
                        <a:pt x="1986" y="27"/>
                      </a:lnTo>
                      <a:lnTo>
                        <a:pt x="2056" y="27"/>
                      </a:lnTo>
                      <a:lnTo>
                        <a:pt x="2127" y="88"/>
                      </a:lnTo>
                      <a:lnTo>
                        <a:pt x="2206" y="115"/>
                      </a:lnTo>
                      <a:lnTo>
                        <a:pt x="2259" y="115"/>
                      </a:lnTo>
                      <a:lnTo>
                        <a:pt x="2268" y="212"/>
                      </a:lnTo>
                      <a:lnTo>
                        <a:pt x="2277" y="274"/>
                      </a:lnTo>
                      <a:lnTo>
                        <a:pt x="2321" y="335"/>
                      </a:lnTo>
                      <a:lnTo>
                        <a:pt x="2418" y="362"/>
                      </a:lnTo>
                      <a:lnTo>
                        <a:pt x="2374" y="406"/>
                      </a:lnTo>
                      <a:lnTo>
                        <a:pt x="2400" y="503"/>
                      </a:lnTo>
                      <a:lnTo>
                        <a:pt x="2427" y="609"/>
                      </a:lnTo>
                      <a:lnTo>
                        <a:pt x="2462" y="671"/>
                      </a:lnTo>
                      <a:lnTo>
                        <a:pt x="2515" y="741"/>
                      </a:lnTo>
                      <a:lnTo>
                        <a:pt x="2559" y="812"/>
                      </a:lnTo>
                      <a:lnTo>
                        <a:pt x="2577" y="865"/>
                      </a:lnTo>
                      <a:lnTo>
                        <a:pt x="2577" y="918"/>
                      </a:lnTo>
                      <a:lnTo>
                        <a:pt x="2515" y="927"/>
                      </a:lnTo>
                      <a:lnTo>
                        <a:pt x="2462" y="900"/>
                      </a:lnTo>
                      <a:lnTo>
                        <a:pt x="2400" y="900"/>
                      </a:lnTo>
                      <a:lnTo>
                        <a:pt x="2356" y="891"/>
                      </a:lnTo>
                      <a:lnTo>
                        <a:pt x="2321" y="962"/>
                      </a:lnTo>
                      <a:lnTo>
                        <a:pt x="2250" y="1006"/>
                      </a:lnTo>
                      <a:lnTo>
                        <a:pt x="2206" y="1015"/>
                      </a:lnTo>
                      <a:lnTo>
                        <a:pt x="2118" y="980"/>
                      </a:lnTo>
                      <a:lnTo>
                        <a:pt x="2047" y="988"/>
                      </a:lnTo>
                      <a:lnTo>
                        <a:pt x="2030" y="1068"/>
                      </a:lnTo>
                      <a:lnTo>
                        <a:pt x="1986" y="1094"/>
                      </a:lnTo>
                      <a:lnTo>
                        <a:pt x="1933" y="1147"/>
                      </a:lnTo>
                      <a:lnTo>
                        <a:pt x="1986" y="1200"/>
                      </a:lnTo>
                      <a:lnTo>
                        <a:pt x="2021" y="1280"/>
                      </a:lnTo>
                      <a:lnTo>
                        <a:pt x="1986" y="1324"/>
                      </a:lnTo>
                      <a:lnTo>
                        <a:pt x="1915" y="1368"/>
                      </a:lnTo>
                      <a:lnTo>
                        <a:pt x="1853" y="1315"/>
                      </a:lnTo>
                      <a:lnTo>
                        <a:pt x="1792" y="1280"/>
                      </a:lnTo>
                      <a:lnTo>
                        <a:pt x="1694" y="1306"/>
                      </a:lnTo>
                      <a:lnTo>
                        <a:pt x="1686" y="1385"/>
                      </a:lnTo>
                      <a:lnTo>
                        <a:pt x="1712" y="1447"/>
                      </a:lnTo>
                      <a:lnTo>
                        <a:pt x="1703" y="1509"/>
                      </a:lnTo>
                      <a:lnTo>
                        <a:pt x="1721" y="1571"/>
                      </a:lnTo>
                      <a:lnTo>
                        <a:pt x="1783" y="1588"/>
                      </a:lnTo>
                      <a:lnTo>
                        <a:pt x="1862" y="1615"/>
                      </a:lnTo>
                      <a:lnTo>
                        <a:pt x="1915" y="1659"/>
                      </a:lnTo>
                      <a:lnTo>
                        <a:pt x="1906" y="1791"/>
                      </a:lnTo>
                      <a:lnTo>
                        <a:pt x="1942" y="1853"/>
                      </a:lnTo>
                      <a:lnTo>
                        <a:pt x="2021" y="1871"/>
                      </a:lnTo>
                      <a:lnTo>
                        <a:pt x="2083" y="1871"/>
                      </a:lnTo>
                      <a:lnTo>
                        <a:pt x="2127" y="1915"/>
                      </a:lnTo>
                      <a:lnTo>
                        <a:pt x="2180" y="1950"/>
                      </a:lnTo>
                      <a:lnTo>
                        <a:pt x="2242" y="1941"/>
                      </a:lnTo>
                    </a:path>
                  </a:pathLst>
                </a:custGeom>
                <a:solidFill>
                  <a:srgbClr val="FFC000">
                    <a:lumMod val="60000"/>
                    <a:lumOff val="40000"/>
                  </a:srgb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49" name="Freeform 25">
                  <a:extLst>
                    <a:ext uri="{FF2B5EF4-FFF2-40B4-BE49-F238E27FC236}">
                      <a16:creationId xmlns:a16="http://schemas.microsoft.com/office/drawing/2014/main" id="{386AB330-105F-4505-954F-6AE9537E8896}"/>
                    </a:ext>
                  </a:extLst>
                </p:cNvPr>
                <p:cNvSpPr>
                  <a:spLocks noChangeArrowheads="1"/>
                </p:cNvSpPr>
                <p:nvPr/>
              </p:nvSpPr>
              <p:spPr bwMode="auto">
                <a:xfrm>
                  <a:off x="2664048" y="4492029"/>
                  <a:ext cx="943328" cy="902290"/>
                </a:xfrm>
                <a:custGeom>
                  <a:avLst/>
                  <a:gdLst>
                    <a:gd name="T0" fmla="*/ 971 w 2622"/>
                    <a:gd name="T1" fmla="*/ 0 h 2506"/>
                    <a:gd name="T2" fmla="*/ 891 w 2622"/>
                    <a:gd name="T3" fmla="*/ 52 h 2506"/>
                    <a:gd name="T4" fmla="*/ 803 w 2622"/>
                    <a:gd name="T5" fmla="*/ 0 h 2506"/>
                    <a:gd name="T6" fmla="*/ 750 w 2622"/>
                    <a:gd name="T7" fmla="*/ 52 h 2506"/>
                    <a:gd name="T8" fmla="*/ 697 w 2622"/>
                    <a:gd name="T9" fmla="*/ 105 h 2506"/>
                    <a:gd name="T10" fmla="*/ 618 w 2622"/>
                    <a:gd name="T11" fmla="*/ 123 h 2506"/>
                    <a:gd name="T12" fmla="*/ 547 w 2622"/>
                    <a:gd name="T13" fmla="*/ 185 h 2506"/>
                    <a:gd name="T14" fmla="*/ 424 w 2622"/>
                    <a:gd name="T15" fmla="*/ 317 h 2506"/>
                    <a:gd name="T16" fmla="*/ 344 w 2622"/>
                    <a:gd name="T17" fmla="*/ 467 h 2506"/>
                    <a:gd name="T18" fmla="*/ 335 w 2622"/>
                    <a:gd name="T19" fmla="*/ 600 h 2506"/>
                    <a:gd name="T20" fmla="*/ 415 w 2622"/>
                    <a:gd name="T21" fmla="*/ 741 h 2506"/>
                    <a:gd name="T22" fmla="*/ 494 w 2622"/>
                    <a:gd name="T23" fmla="*/ 855 h 2506"/>
                    <a:gd name="T24" fmla="*/ 529 w 2622"/>
                    <a:gd name="T25" fmla="*/ 917 h 2506"/>
                    <a:gd name="T26" fmla="*/ 468 w 2622"/>
                    <a:gd name="T27" fmla="*/ 1005 h 2506"/>
                    <a:gd name="T28" fmla="*/ 362 w 2622"/>
                    <a:gd name="T29" fmla="*/ 988 h 2506"/>
                    <a:gd name="T30" fmla="*/ 176 w 2622"/>
                    <a:gd name="T31" fmla="*/ 970 h 2506"/>
                    <a:gd name="T32" fmla="*/ 71 w 2622"/>
                    <a:gd name="T33" fmla="*/ 1058 h 2506"/>
                    <a:gd name="T34" fmla="*/ 0 w 2622"/>
                    <a:gd name="T35" fmla="*/ 1182 h 2506"/>
                    <a:gd name="T36" fmla="*/ 124 w 2622"/>
                    <a:gd name="T37" fmla="*/ 1279 h 2506"/>
                    <a:gd name="T38" fmla="*/ 176 w 2622"/>
                    <a:gd name="T39" fmla="*/ 1367 h 2506"/>
                    <a:gd name="T40" fmla="*/ 318 w 2622"/>
                    <a:gd name="T41" fmla="*/ 1473 h 2506"/>
                    <a:gd name="T42" fmla="*/ 450 w 2622"/>
                    <a:gd name="T43" fmla="*/ 1561 h 2506"/>
                    <a:gd name="T44" fmla="*/ 653 w 2622"/>
                    <a:gd name="T45" fmla="*/ 1623 h 2506"/>
                    <a:gd name="T46" fmla="*/ 777 w 2622"/>
                    <a:gd name="T47" fmla="*/ 1755 h 2506"/>
                    <a:gd name="T48" fmla="*/ 953 w 2622"/>
                    <a:gd name="T49" fmla="*/ 1817 h 2506"/>
                    <a:gd name="T50" fmla="*/ 1077 w 2622"/>
                    <a:gd name="T51" fmla="*/ 1914 h 2506"/>
                    <a:gd name="T52" fmla="*/ 1333 w 2622"/>
                    <a:gd name="T53" fmla="*/ 2047 h 2506"/>
                    <a:gd name="T54" fmla="*/ 1544 w 2622"/>
                    <a:gd name="T55" fmla="*/ 2064 h 2506"/>
                    <a:gd name="T56" fmla="*/ 1703 w 2622"/>
                    <a:gd name="T57" fmla="*/ 2153 h 2506"/>
                    <a:gd name="T58" fmla="*/ 1836 w 2622"/>
                    <a:gd name="T59" fmla="*/ 2250 h 2506"/>
                    <a:gd name="T60" fmla="*/ 1915 w 2622"/>
                    <a:gd name="T61" fmla="*/ 2408 h 2506"/>
                    <a:gd name="T62" fmla="*/ 2039 w 2622"/>
                    <a:gd name="T63" fmla="*/ 2461 h 2506"/>
                    <a:gd name="T64" fmla="*/ 2197 w 2622"/>
                    <a:gd name="T65" fmla="*/ 2505 h 2506"/>
                    <a:gd name="T66" fmla="*/ 2321 w 2622"/>
                    <a:gd name="T67" fmla="*/ 2488 h 2506"/>
                    <a:gd name="T68" fmla="*/ 2330 w 2622"/>
                    <a:gd name="T69" fmla="*/ 2382 h 2506"/>
                    <a:gd name="T70" fmla="*/ 2303 w 2622"/>
                    <a:gd name="T71" fmla="*/ 2250 h 2506"/>
                    <a:gd name="T72" fmla="*/ 2312 w 2622"/>
                    <a:gd name="T73" fmla="*/ 2188 h 2506"/>
                    <a:gd name="T74" fmla="*/ 2400 w 2622"/>
                    <a:gd name="T75" fmla="*/ 2126 h 2506"/>
                    <a:gd name="T76" fmla="*/ 2356 w 2622"/>
                    <a:gd name="T77" fmla="*/ 2003 h 2506"/>
                    <a:gd name="T78" fmla="*/ 2339 w 2622"/>
                    <a:gd name="T79" fmla="*/ 1914 h 2506"/>
                    <a:gd name="T80" fmla="*/ 2294 w 2622"/>
                    <a:gd name="T81" fmla="*/ 1764 h 2506"/>
                    <a:gd name="T82" fmla="*/ 2303 w 2622"/>
                    <a:gd name="T83" fmla="*/ 1588 h 2506"/>
                    <a:gd name="T84" fmla="*/ 2436 w 2622"/>
                    <a:gd name="T85" fmla="*/ 1526 h 2506"/>
                    <a:gd name="T86" fmla="*/ 2586 w 2622"/>
                    <a:gd name="T87" fmla="*/ 1491 h 2506"/>
                    <a:gd name="T88" fmla="*/ 2612 w 2622"/>
                    <a:gd name="T89" fmla="*/ 1394 h 2506"/>
                    <a:gd name="T90" fmla="*/ 2621 w 2622"/>
                    <a:gd name="T91" fmla="*/ 1252 h 2506"/>
                    <a:gd name="T92" fmla="*/ 2568 w 2622"/>
                    <a:gd name="T93" fmla="*/ 1129 h 2506"/>
                    <a:gd name="T94" fmla="*/ 2427 w 2622"/>
                    <a:gd name="T95" fmla="*/ 1085 h 2506"/>
                    <a:gd name="T96" fmla="*/ 2312 w 2622"/>
                    <a:gd name="T97" fmla="*/ 1058 h 2506"/>
                    <a:gd name="T98" fmla="*/ 2127 w 2622"/>
                    <a:gd name="T99" fmla="*/ 1067 h 2506"/>
                    <a:gd name="T100" fmla="*/ 2003 w 2622"/>
                    <a:gd name="T101" fmla="*/ 1067 h 2506"/>
                    <a:gd name="T102" fmla="*/ 1994 w 2622"/>
                    <a:gd name="T103" fmla="*/ 900 h 2506"/>
                    <a:gd name="T104" fmla="*/ 2091 w 2622"/>
                    <a:gd name="T105" fmla="*/ 794 h 2506"/>
                    <a:gd name="T106" fmla="*/ 1959 w 2622"/>
                    <a:gd name="T107" fmla="*/ 714 h 2506"/>
                    <a:gd name="T108" fmla="*/ 1941 w 2622"/>
                    <a:gd name="T109" fmla="*/ 573 h 2506"/>
                    <a:gd name="T110" fmla="*/ 1844 w 2622"/>
                    <a:gd name="T111" fmla="*/ 520 h 2506"/>
                    <a:gd name="T112" fmla="*/ 1633 w 2622"/>
                    <a:gd name="T113" fmla="*/ 555 h 2506"/>
                    <a:gd name="T114" fmla="*/ 1491 w 2622"/>
                    <a:gd name="T115" fmla="*/ 485 h 2506"/>
                    <a:gd name="T116" fmla="*/ 1394 w 2622"/>
                    <a:gd name="T117" fmla="*/ 370 h 2506"/>
                    <a:gd name="T118" fmla="*/ 1288 w 2622"/>
                    <a:gd name="T119" fmla="*/ 220 h 2506"/>
                    <a:gd name="T120" fmla="*/ 1147 w 2622"/>
                    <a:gd name="T121" fmla="*/ 88 h 2506"/>
                    <a:gd name="T122" fmla="*/ 1015 w 2622"/>
                    <a:gd name="T123" fmla="*/ 44 h 2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2" h="2506">
                      <a:moveTo>
                        <a:pt x="1015" y="44"/>
                      </a:moveTo>
                      <a:lnTo>
                        <a:pt x="971" y="0"/>
                      </a:lnTo>
                      <a:lnTo>
                        <a:pt x="918" y="8"/>
                      </a:lnTo>
                      <a:lnTo>
                        <a:pt x="891" y="52"/>
                      </a:lnTo>
                      <a:lnTo>
                        <a:pt x="838" y="52"/>
                      </a:lnTo>
                      <a:lnTo>
                        <a:pt x="803" y="0"/>
                      </a:lnTo>
                      <a:lnTo>
                        <a:pt x="750" y="17"/>
                      </a:lnTo>
                      <a:lnTo>
                        <a:pt x="750" y="52"/>
                      </a:lnTo>
                      <a:lnTo>
                        <a:pt x="732" y="114"/>
                      </a:lnTo>
                      <a:lnTo>
                        <a:pt x="697" y="105"/>
                      </a:lnTo>
                      <a:lnTo>
                        <a:pt x="662" y="88"/>
                      </a:lnTo>
                      <a:lnTo>
                        <a:pt x="618" y="123"/>
                      </a:lnTo>
                      <a:lnTo>
                        <a:pt x="627" y="176"/>
                      </a:lnTo>
                      <a:lnTo>
                        <a:pt x="547" y="185"/>
                      </a:lnTo>
                      <a:lnTo>
                        <a:pt x="477" y="229"/>
                      </a:lnTo>
                      <a:lnTo>
                        <a:pt x="424" y="317"/>
                      </a:lnTo>
                      <a:lnTo>
                        <a:pt x="371" y="405"/>
                      </a:lnTo>
                      <a:lnTo>
                        <a:pt x="344" y="467"/>
                      </a:lnTo>
                      <a:lnTo>
                        <a:pt x="327" y="564"/>
                      </a:lnTo>
                      <a:lnTo>
                        <a:pt x="335" y="600"/>
                      </a:lnTo>
                      <a:lnTo>
                        <a:pt x="379" y="679"/>
                      </a:lnTo>
                      <a:lnTo>
                        <a:pt x="415" y="741"/>
                      </a:lnTo>
                      <a:lnTo>
                        <a:pt x="468" y="785"/>
                      </a:lnTo>
                      <a:lnTo>
                        <a:pt x="494" y="855"/>
                      </a:lnTo>
                      <a:lnTo>
                        <a:pt x="538" y="873"/>
                      </a:lnTo>
                      <a:lnTo>
                        <a:pt x="529" y="917"/>
                      </a:lnTo>
                      <a:lnTo>
                        <a:pt x="529" y="970"/>
                      </a:lnTo>
                      <a:lnTo>
                        <a:pt x="468" y="1005"/>
                      </a:lnTo>
                      <a:lnTo>
                        <a:pt x="424" y="979"/>
                      </a:lnTo>
                      <a:lnTo>
                        <a:pt x="362" y="988"/>
                      </a:lnTo>
                      <a:lnTo>
                        <a:pt x="265" y="970"/>
                      </a:lnTo>
                      <a:lnTo>
                        <a:pt x="176" y="970"/>
                      </a:lnTo>
                      <a:lnTo>
                        <a:pt x="124" y="997"/>
                      </a:lnTo>
                      <a:lnTo>
                        <a:pt x="71" y="1058"/>
                      </a:lnTo>
                      <a:lnTo>
                        <a:pt x="9" y="1120"/>
                      </a:lnTo>
                      <a:lnTo>
                        <a:pt x="0" y="1182"/>
                      </a:lnTo>
                      <a:lnTo>
                        <a:pt x="44" y="1252"/>
                      </a:lnTo>
                      <a:lnTo>
                        <a:pt x="124" y="1279"/>
                      </a:lnTo>
                      <a:lnTo>
                        <a:pt x="132" y="1323"/>
                      </a:lnTo>
                      <a:lnTo>
                        <a:pt x="176" y="1367"/>
                      </a:lnTo>
                      <a:lnTo>
                        <a:pt x="265" y="1411"/>
                      </a:lnTo>
                      <a:lnTo>
                        <a:pt x="318" y="1473"/>
                      </a:lnTo>
                      <a:lnTo>
                        <a:pt x="362" y="1517"/>
                      </a:lnTo>
                      <a:lnTo>
                        <a:pt x="450" y="1561"/>
                      </a:lnTo>
                      <a:lnTo>
                        <a:pt x="556" y="1623"/>
                      </a:lnTo>
                      <a:lnTo>
                        <a:pt x="653" y="1623"/>
                      </a:lnTo>
                      <a:lnTo>
                        <a:pt x="697" y="1676"/>
                      </a:lnTo>
                      <a:lnTo>
                        <a:pt x="777" y="1755"/>
                      </a:lnTo>
                      <a:lnTo>
                        <a:pt x="847" y="1800"/>
                      </a:lnTo>
                      <a:lnTo>
                        <a:pt x="953" y="1817"/>
                      </a:lnTo>
                      <a:lnTo>
                        <a:pt x="997" y="1879"/>
                      </a:lnTo>
                      <a:lnTo>
                        <a:pt x="1077" y="1914"/>
                      </a:lnTo>
                      <a:lnTo>
                        <a:pt x="1183" y="2003"/>
                      </a:lnTo>
                      <a:lnTo>
                        <a:pt x="1333" y="2047"/>
                      </a:lnTo>
                      <a:lnTo>
                        <a:pt x="1456" y="2038"/>
                      </a:lnTo>
                      <a:lnTo>
                        <a:pt x="1544" y="2064"/>
                      </a:lnTo>
                      <a:lnTo>
                        <a:pt x="1633" y="2108"/>
                      </a:lnTo>
                      <a:lnTo>
                        <a:pt x="1703" y="2153"/>
                      </a:lnTo>
                      <a:lnTo>
                        <a:pt x="1774" y="2205"/>
                      </a:lnTo>
                      <a:lnTo>
                        <a:pt x="1836" y="2250"/>
                      </a:lnTo>
                      <a:lnTo>
                        <a:pt x="1880" y="2338"/>
                      </a:lnTo>
                      <a:lnTo>
                        <a:pt x="1915" y="2408"/>
                      </a:lnTo>
                      <a:lnTo>
                        <a:pt x="1941" y="2461"/>
                      </a:lnTo>
                      <a:lnTo>
                        <a:pt x="2039" y="2461"/>
                      </a:lnTo>
                      <a:lnTo>
                        <a:pt x="2118" y="2479"/>
                      </a:lnTo>
                      <a:lnTo>
                        <a:pt x="2197" y="2505"/>
                      </a:lnTo>
                      <a:lnTo>
                        <a:pt x="2286" y="2470"/>
                      </a:lnTo>
                      <a:lnTo>
                        <a:pt x="2321" y="2488"/>
                      </a:lnTo>
                      <a:lnTo>
                        <a:pt x="2339" y="2444"/>
                      </a:lnTo>
                      <a:lnTo>
                        <a:pt x="2330" y="2382"/>
                      </a:lnTo>
                      <a:lnTo>
                        <a:pt x="2303" y="2329"/>
                      </a:lnTo>
                      <a:lnTo>
                        <a:pt x="2303" y="2250"/>
                      </a:lnTo>
                      <a:lnTo>
                        <a:pt x="2259" y="2205"/>
                      </a:lnTo>
                      <a:lnTo>
                        <a:pt x="2312" y="2188"/>
                      </a:lnTo>
                      <a:lnTo>
                        <a:pt x="2392" y="2170"/>
                      </a:lnTo>
                      <a:lnTo>
                        <a:pt x="2400" y="2126"/>
                      </a:lnTo>
                      <a:lnTo>
                        <a:pt x="2374" y="2082"/>
                      </a:lnTo>
                      <a:lnTo>
                        <a:pt x="2356" y="2003"/>
                      </a:lnTo>
                      <a:lnTo>
                        <a:pt x="2365" y="1941"/>
                      </a:lnTo>
                      <a:lnTo>
                        <a:pt x="2339" y="1914"/>
                      </a:lnTo>
                      <a:lnTo>
                        <a:pt x="2312" y="1853"/>
                      </a:lnTo>
                      <a:lnTo>
                        <a:pt x="2294" y="1764"/>
                      </a:lnTo>
                      <a:lnTo>
                        <a:pt x="2294" y="1667"/>
                      </a:lnTo>
                      <a:lnTo>
                        <a:pt x="2303" y="1588"/>
                      </a:lnTo>
                      <a:lnTo>
                        <a:pt x="2356" y="1544"/>
                      </a:lnTo>
                      <a:lnTo>
                        <a:pt x="2436" y="1526"/>
                      </a:lnTo>
                      <a:lnTo>
                        <a:pt x="2515" y="1517"/>
                      </a:lnTo>
                      <a:lnTo>
                        <a:pt x="2586" y="1491"/>
                      </a:lnTo>
                      <a:lnTo>
                        <a:pt x="2594" y="1447"/>
                      </a:lnTo>
                      <a:lnTo>
                        <a:pt x="2612" y="1394"/>
                      </a:lnTo>
                      <a:lnTo>
                        <a:pt x="2586" y="1323"/>
                      </a:lnTo>
                      <a:lnTo>
                        <a:pt x="2621" y="1252"/>
                      </a:lnTo>
                      <a:lnTo>
                        <a:pt x="2612" y="1182"/>
                      </a:lnTo>
                      <a:lnTo>
                        <a:pt x="2568" y="1129"/>
                      </a:lnTo>
                      <a:lnTo>
                        <a:pt x="2497" y="1102"/>
                      </a:lnTo>
                      <a:lnTo>
                        <a:pt x="2427" y="1085"/>
                      </a:lnTo>
                      <a:lnTo>
                        <a:pt x="2365" y="1041"/>
                      </a:lnTo>
                      <a:lnTo>
                        <a:pt x="2312" y="1058"/>
                      </a:lnTo>
                      <a:lnTo>
                        <a:pt x="2224" y="1085"/>
                      </a:lnTo>
                      <a:lnTo>
                        <a:pt x="2127" y="1067"/>
                      </a:lnTo>
                      <a:lnTo>
                        <a:pt x="2074" y="1102"/>
                      </a:lnTo>
                      <a:lnTo>
                        <a:pt x="2003" y="1067"/>
                      </a:lnTo>
                      <a:lnTo>
                        <a:pt x="1994" y="988"/>
                      </a:lnTo>
                      <a:lnTo>
                        <a:pt x="1994" y="900"/>
                      </a:lnTo>
                      <a:lnTo>
                        <a:pt x="2047" y="838"/>
                      </a:lnTo>
                      <a:lnTo>
                        <a:pt x="2091" y="794"/>
                      </a:lnTo>
                      <a:lnTo>
                        <a:pt x="2047" y="750"/>
                      </a:lnTo>
                      <a:lnTo>
                        <a:pt x="1959" y="714"/>
                      </a:lnTo>
                      <a:lnTo>
                        <a:pt x="1941" y="652"/>
                      </a:lnTo>
                      <a:lnTo>
                        <a:pt x="1941" y="573"/>
                      </a:lnTo>
                      <a:lnTo>
                        <a:pt x="1906" y="511"/>
                      </a:lnTo>
                      <a:lnTo>
                        <a:pt x="1844" y="520"/>
                      </a:lnTo>
                      <a:lnTo>
                        <a:pt x="1721" y="538"/>
                      </a:lnTo>
                      <a:lnTo>
                        <a:pt x="1633" y="555"/>
                      </a:lnTo>
                      <a:lnTo>
                        <a:pt x="1553" y="520"/>
                      </a:lnTo>
                      <a:lnTo>
                        <a:pt x="1491" y="485"/>
                      </a:lnTo>
                      <a:lnTo>
                        <a:pt x="1456" y="423"/>
                      </a:lnTo>
                      <a:lnTo>
                        <a:pt x="1394" y="370"/>
                      </a:lnTo>
                      <a:lnTo>
                        <a:pt x="1333" y="282"/>
                      </a:lnTo>
                      <a:lnTo>
                        <a:pt x="1288" y="220"/>
                      </a:lnTo>
                      <a:lnTo>
                        <a:pt x="1209" y="158"/>
                      </a:lnTo>
                      <a:lnTo>
                        <a:pt x="1147" y="88"/>
                      </a:lnTo>
                      <a:lnTo>
                        <a:pt x="1103" y="26"/>
                      </a:lnTo>
                      <a:lnTo>
                        <a:pt x="1015" y="44"/>
                      </a:lnTo>
                    </a:path>
                  </a:pathLst>
                </a:custGeom>
                <a:solidFill>
                  <a:srgbClr val="FFC000">
                    <a:lumMod val="60000"/>
                    <a:lumOff val="40000"/>
                  </a:srgb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dirty="0">
                    <a:solidFill>
                      <a:srgbClr val="000000"/>
                    </a:solidFill>
                    <a:latin typeface="Arial" charset="0"/>
                    <a:ea typeface="MS Gothic" charset="-128"/>
                  </a:endParaRPr>
                </a:p>
              </p:txBody>
            </p:sp>
            <p:sp>
              <p:nvSpPr>
                <p:cNvPr id="50" name="Freeform 26">
                  <a:extLst>
                    <a:ext uri="{FF2B5EF4-FFF2-40B4-BE49-F238E27FC236}">
                      <a16:creationId xmlns:a16="http://schemas.microsoft.com/office/drawing/2014/main" id="{F27EFC64-3C5F-4506-8E71-98266903939C}"/>
                    </a:ext>
                  </a:extLst>
                </p:cNvPr>
                <p:cNvSpPr>
                  <a:spLocks noChangeArrowheads="1"/>
                </p:cNvSpPr>
                <p:nvPr/>
              </p:nvSpPr>
              <p:spPr bwMode="auto">
                <a:xfrm>
                  <a:off x="3478965" y="4976642"/>
                  <a:ext cx="1400174" cy="741643"/>
                </a:xfrm>
                <a:custGeom>
                  <a:avLst/>
                  <a:gdLst>
                    <a:gd name="T0" fmla="*/ 230 w 3893"/>
                    <a:gd name="T1" fmla="*/ 1208 h 2056"/>
                    <a:gd name="T2" fmla="*/ 406 w 3893"/>
                    <a:gd name="T3" fmla="*/ 1253 h 2056"/>
                    <a:gd name="T4" fmla="*/ 556 w 3893"/>
                    <a:gd name="T5" fmla="*/ 1217 h 2056"/>
                    <a:gd name="T6" fmla="*/ 733 w 3893"/>
                    <a:gd name="T7" fmla="*/ 1253 h 2056"/>
                    <a:gd name="T8" fmla="*/ 874 w 3893"/>
                    <a:gd name="T9" fmla="*/ 1085 h 2056"/>
                    <a:gd name="T10" fmla="*/ 980 w 3893"/>
                    <a:gd name="T11" fmla="*/ 1032 h 2056"/>
                    <a:gd name="T12" fmla="*/ 1165 w 3893"/>
                    <a:gd name="T13" fmla="*/ 1094 h 2056"/>
                    <a:gd name="T14" fmla="*/ 1324 w 3893"/>
                    <a:gd name="T15" fmla="*/ 1217 h 2056"/>
                    <a:gd name="T16" fmla="*/ 1509 w 3893"/>
                    <a:gd name="T17" fmla="*/ 1358 h 2056"/>
                    <a:gd name="T18" fmla="*/ 1889 w 3893"/>
                    <a:gd name="T19" fmla="*/ 1508 h 2056"/>
                    <a:gd name="T20" fmla="*/ 2092 w 3893"/>
                    <a:gd name="T21" fmla="*/ 1553 h 2056"/>
                    <a:gd name="T22" fmla="*/ 2321 w 3893"/>
                    <a:gd name="T23" fmla="*/ 1535 h 2056"/>
                    <a:gd name="T24" fmla="*/ 2462 w 3893"/>
                    <a:gd name="T25" fmla="*/ 1561 h 2056"/>
                    <a:gd name="T26" fmla="*/ 2639 w 3893"/>
                    <a:gd name="T27" fmla="*/ 1685 h 2056"/>
                    <a:gd name="T28" fmla="*/ 2833 w 3893"/>
                    <a:gd name="T29" fmla="*/ 1694 h 2056"/>
                    <a:gd name="T30" fmla="*/ 2965 w 3893"/>
                    <a:gd name="T31" fmla="*/ 1853 h 2056"/>
                    <a:gd name="T32" fmla="*/ 3124 w 3893"/>
                    <a:gd name="T33" fmla="*/ 1950 h 2056"/>
                    <a:gd name="T34" fmla="*/ 3292 w 3893"/>
                    <a:gd name="T35" fmla="*/ 2055 h 2056"/>
                    <a:gd name="T36" fmla="*/ 3715 w 3893"/>
                    <a:gd name="T37" fmla="*/ 1800 h 2056"/>
                    <a:gd name="T38" fmla="*/ 3574 w 3893"/>
                    <a:gd name="T39" fmla="*/ 1694 h 2056"/>
                    <a:gd name="T40" fmla="*/ 3442 w 3893"/>
                    <a:gd name="T41" fmla="*/ 1694 h 2056"/>
                    <a:gd name="T42" fmla="*/ 3301 w 3893"/>
                    <a:gd name="T43" fmla="*/ 1570 h 2056"/>
                    <a:gd name="T44" fmla="*/ 3159 w 3893"/>
                    <a:gd name="T45" fmla="*/ 1597 h 2056"/>
                    <a:gd name="T46" fmla="*/ 3018 w 3893"/>
                    <a:gd name="T47" fmla="*/ 1579 h 2056"/>
                    <a:gd name="T48" fmla="*/ 2948 w 3893"/>
                    <a:gd name="T49" fmla="*/ 1473 h 2056"/>
                    <a:gd name="T50" fmla="*/ 2921 w 3893"/>
                    <a:gd name="T51" fmla="*/ 1367 h 2056"/>
                    <a:gd name="T52" fmla="*/ 2798 w 3893"/>
                    <a:gd name="T53" fmla="*/ 1235 h 2056"/>
                    <a:gd name="T54" fmla="*/ 2568 w 3893"/>
                    <a:gd name="T55" fmla="*/ 1226 h 2056"/>
                    <a:gd name="T56" fmla="*/ 2542 w 3893"/>
                    <a:gd name="T57" fmla="*/ 1058 h 2056"/>
                    <a:gd name="T58" fmla="*/ 2427 w 3893"/>
                    <a:gd name="T59" fmla="*/ 970 h 2056"/>
                    <a:gd name="T60" fmla="*/ 2303 w 3893"/>
                    <a:gd name="T61" fmla="*/ 953 h 2056"/>
                    <a:gd name="T62" fmla="*/ 2268 w 3893"/>
                    <a:gd name="T63" fmla="*/ 829 h 2056"/>
                    <a:gd name="T64" fmla="*/ 2224 w 3893"/>
                    <a:gd name="T65" fmla="*/ 714 h 2056"/>
                    <a:gd name="T66" fmla="*/ 1995 w 3893"/>
                    <a:gd name="T67" fmla="*/ 679 h 2056"/>
                    <a:gd name="T68" fmla="*/ 1845 w 3893"/>
                    <a:gd name="T69" fmla="*/ 582 h 2056"/>
                    <a:gd name="T70" fmla="*/ 1668 w 3893"/>
                    <a:gd name="T71" fmla="*/ 573 h 2056"/>
                    <a:gd name="T72" fmla="*/ 1492 w 3893"/>
                    <a:gd name="T73" fmla="*/ 555 h 2056"/>
                    <a:gd name="T74" fmla="*/ 1403 w 3893"/>
                    <a:gd name="T75" fmla="*/ 405 h 2056"/>
                    <a:gd name="T76" fmla="*/ 1227 w 3893"/>
                    <a:gd name="T77" fmla="*/ 370 h 2056"/>
                    <a:gd name="T78" fmla="*/ 1112 w 3893"/>
                    <a:gd name="T79" fmla="*/ 423 h 2056"/>
                    <a:gd name="T80" fmla="*/ 936 w 3893"/>
                    <a:gd name="T81" fmla="*/ 467 h 2056"/>
                    <a:gd name="T82" fmla="*/ 786 w 3893"/>
                    <a:gd name="T83" fmla="*/ 450 h 2056"/>
                    <a:gd name="T84" fmla="*/ 653 w 3893"/>
                    <a:gd name="T85" fmla="*/ 308 h 2056"/>
                    <a:gd name="T86" fmla="*/ 618 w 3893"/>
                    <a:gd name="T87" fmla="*/ 35 h 2056"/>
                    <a:gd name="T88" fmla="*/ 441 w 3893"/>
                    <a:gd name="T89" fmla="*/ 79 h 2056"/>
                    <a:gd name="T90" fmla="*/ 256 w 3893"/>
                    <a:gd name="T91" fmla="*/ 167 h 2056"/>
                    <a:gd name="T92" fmla="*/ 44 w 3893"/>
                    <a:gd name="T93" fmla="*/ 238 h 2056"/>
                    <a:gd name="T94" fmla="*/ 53 w 3893"/>
                    <a:gd name="T95" fmla="*/ 503 h 2056"/>
                    <a:gd name="T96" fmla="*/ 97 w 3893"/>
                    <a:gd name="T97" fmla="*/ 653 h 2056"/>
                    <a:gd name="T98" fmla="*/ 133 w 3893"/>
                    <a:gd name="T99" fmla="*/ 820 h 2056"/>
                    <a:gd name="T100" fmla="*/ 44 w 3893"/>
                    <a:gd name="T101" fmla="*/ 900 h 2056"/>
                    <a:gd name="T102" fmla="*/ 80 w 3893"/>
                    <a:gd name="T103" fmla="*/ 1094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93" h="2056">
                      <a:moveTo>
                        <a:pt x="97" y="1182"/>
                      </a:moveTo>
                      <a:lnTo>
                        <a:pt x="159" y="1200"/>
                      </a:lnTo>
                      <a:lnTo>
                        <a:pt x="230" y="1208"/>
                      </a:lnTo>
                      <a:lnTo>
                        <a:pt x="283" y="1244"/>
                      </a:lnTo>
                      <a:lnTo>
                        <a:pt x="335" y="1253"/>
                      </a:lnTo>
                      <a:lnTo>
                        <a:pt x="406" y="1253"/>
                      </a:lnTo>
                      <a:lnTo>
                        <a:pt x="477" y="1270"/>
                      </a:lnTo>
                      <a:lnTo>
                        <a:pt x="459" y="1217"/>
                      </a:lnTo>
                      <a:lnTo>
                        <a:pt x="556" y="1217"/>
                      </a:lnTo>
                      <a:lnTo>
                        <a:pt x="618" y="1244"/>
                      </a:lnTo>
                      <a:lnTo>
                        <a:pt x="671" y="1288"/>
                      </a:lnTo>
                      <a:lnTo>
                        <a:pt x="733" y="1253"/>
                      </a:lnTo>
                      <a:lnTo>
                        <a:pt x="794" y="1244"/>
                      </a:lnTo>
                      <a:lnTo>
                        <a:pt x="865" y="1244"/>
                      </a:lnTo>
                      <a:lnTo>
                        <a:pt x="874" y="1085"/>
                      </a:lnTo>
                      <a:lnTo>
                        <a:pt x="936" y="1094"/>
                      </a:lnTo>
                      <a:lnTo>
                        <a:pt x="944" y="1058"/>
                      </a:lnTo>
                      <a:lnTo>
                        <a:pt x="980" y="1032"/>
                      </a:lnTo>
                      <a:lnTo>
                        <a:pt x="1059" y="1076"/>
                      </a:lnTo>
                      <a:lnTo>
                        <a:pt x="1121" y="1103"/>
                      </a:lnTo>
                      <a:lnTo>
                        <a:pt x="1165" y="1094"/>
                      </a:lnTo>
                      <a:lnTo>
                        <a:pt x="1218" y="1147"/>
                      </a:lnTo>
                      <a:lnTo>
                        <a:pt x="1280" y="1155"/>
                      </a:lnTo>
                      <a:lnTo>
                        <a:pt x="1324" y="1217"/>
                      </a:lnTo>
                      <a:lnTo>
                        <a:pt x="1377" y="1261"/>
                      </a:lnTo>
                      <a:lnTo>
                        <a:pt x="1421" y="1323"/>
                      </a:lnTo>
                      <a:lnTo>
                        <a:pt x="1509" y="1358"/>
                      </a:lnTo>
                      <a:lnTo>
                        <a:pt x="1642" y="1438"/>
                      </a:lnTo>
                      <a:lnTo>
                        <a:pt x="1800" y="1420"/>
                      </a:lnTo>
                      <a:lnTo>
                        <a:pt x="1889" y="1508"/>
                      </a:lnTo>
                      <a:lnTo>
                        <a:pt x="1959" y="1517"/>
                      </a:lnTo>
                      <a:lnTo>
                        <a:pt x="2039" y="1553"/>
                      </a:lnTo>
                      <a:lnTo>
                        <a:pt x="2092" y="1553"/>
                      </a:lnTo>
                      <a:lnTo>
                        <a:pt x="2153" y="1579"/>
                      </a:lnTo>
                      <a:lnTo>
                        <a:pt x="2233" y="1579"/>
                      </a:lnTo>
                      <a:lnTo>
                        <a:pt x="2321" y="1535"/>
                      </a:lnTo>
                      <a:lnTo>
                        <a:pt x="2374" y="1561"/>
                      </a:lnTo>
                      <a:lnTo>
                        <a:pt x="2427" y="1570"/>
                      </a:lnTo>
                      <a:lnTo>
                        <a:pt x="2462" y="1561"/>
                      </a:lnTo>
                      <a:lnTo>
                        <a:pt x="2533" y="1614"/>
                      </a:lnTo>
                      <a:lnTo>
                        <a:pt x="2577" y="1667"/>
                      </a:lnTo>
                      <a:lnTo>
                        <a:pt x="2639" y="1685"/>
                      </a:lnTo>
                      <a:lnTo>
                        <a:pt x="2718" y="1711"/>
                      </a:lnTo>
                      <a:lnTo>
                        <a:pt x="2780" y="1641"/>
                      </a:lnTo>
                      <a:lnTo>
                        <a:pt x="2833" y="1694"/>
                      </a:lnTo>
                      <a:lnTo>
                        <a:pt x="2868" y="1773"/>
                      </a:lnTo>
                      <a:lnTo>
                        <a:pt x="2904" y="1817"/>
                      </a:lnTo>
                      <a:lnTo>
                        <a:pt x="2965" y="1853"/>
                      </a:lnTo>
                      <a:lnTo>
                        <a:pt x="3018" y="1861"/>
                      </a:lnTo>
                      <a:lnTo>
                        <a:pt x="3080" y="1905"/>
                      </a:lnTo>
                      <a:lnTo>
                        <a:pt x="3124" y="1950"/>
                      </a:lnTo>
                      <a:lnTo>
                        <a:pt x="3186" y="1967"/>
                      </a:lnTo>
                      <a:lnTo>
                        <a:pt x="3257" y="2003"/>
                      </a:lnTo>
                      <a:lnTo>
                        <a:pt x="3292" y="2055"/>
                      </a:lnTo>
                      <a:lnTo>
                        <a:pt x="3892" y="1853"/>
                      </a:lnTo>
                      <a:lnTo>
                        <a:pt x="3795" y="1826"/>
                      </a:lnTo>
                      <a:lnTo>
                        <a:pt x="3715" y="1800"/>
                      </a:lnTo>
                      <a:lnTo>
                        <a:pt x="3671" y="1755"/>
                      </a:lnTo>
                      <a:lnTo>
                        <a:pt x="3636" y="1729"/>
                      </a:lnTo>
                      <a:lnTo>
                        <a:pt x="3574" y="1694"/>
                      </a:lnTo>
                      <a:lnTo>
                        <a:pt x="3530" y="1729"/>
                      </a:lnTo>
                      <a:lnTo>
                        <a:pt x="3495" y="1685"/>
                      </a:lnTo>
                      <a:lnTo>
                        <a:pt x="3442" y="1694"/>
                      </a:lnTo>
                      <a:lnTo>
                        <a:pt x="3380" y="1658"/>
                      </a:lnTo>
                      <a:lnTo>
                        <a:pt x="3407" y="1614"/>
                      </a:lnTo>
                      <a:lnTo>
                        <a:pt x="3301" y="1570"/>
                      </a:lnTo>
                      <a:lnTo>
                        <a:pt x="3239" y="1579"/>
                      </a:lnTo>
                      <a:lnTo>
                        <a:pt x="3204" y="1553"/>
                      </a:lnTo>
                      <a:lnTo>
                        <a:pt x="3159" y="1597"/>
                      </a:lnTo>
                      <a:lnTo>
                        <a:pt x="3124" y="1570"/>
                      </a:lnTo>
                      <a:lnTo>
                        <a:pt x="3062" y="1605"/>
                      </a:lnTo>
                      <a:lnTo>
                        <a:pt x="3018" y="1579"/>
                      </a:lnTo>
                      <a:lnTo>
                        <a:pt x="3001" y="1526"/>
                      </a:lnTo>
                      <a:lnTo>
                        <a:pt x="2948" y="1526"/>
                      </a:lnTo>
                      <a:lnTo>
                        <a:pt x="2948" y="1473"/>
                      </a:lnTo>
                      <a:lnTo>
                        <a:pt x="2904" y="1438"/>
                      </a:lnTo>
                      <a:lnTo>
                        <a:pt x="2895" y="1385"/>
                      </a:lnTo>
                      <a:lnTo>
                        <a:pt x="2921" y="1367"/>
                      </a:lnTo>
                      <a:lnTo>
                        <a:pt x="2912" y="1297"/>
                      </a:lnTo>
                      <a:lnTo>
                        <a:pt x="2859" y="1253"/>
                      </a:lnTo>
                      <a:lnTo>
                        <a:pt x="2798" y="1235"/>
                      </a:lnTo>
                      <a:lnTo>
                        <a:pt x="2701" y="1235"/>
                      </a:lnTo>
                      <a:lnTo>
                        <a:pt x="2621" y="1191"/>
                      </a:lnTo>
                      <a:lnTo>
                        <a:pt x="2568" y="1226"/>
                      </a:lnTo>
                      <a:lnTo>
                        <a:pt x="2542" y="1182"/>
                      </a:lnTo>
                      <a:lnTo>
                        <a:pt x="2515" y="1120"/>
                      </a:lnTo>
                      <a:lnTo>
                        <a:pt x="2542" y="1058"/>
                      </a:lnTo>
                      <a:lnTo>
                        <a:pt x="2533" y="997"/>
                      </a:lnTo>
                      <a:lnTo>
                        <a:pt x="2480" y="953"/>
                      </a:lnTo>
                      <a:lnTo>
                        <a:pt x="2427" y="970"/>
                      </a:lnTo>
                      <a:lnTo>
                        <a:pt x="2409" y="917"/>
                      </a:lnTo>
                      <a:lnTo>
                        <a:pt x="2365" y="926"/>
                      </a:lnTo>
                      <a:lnTo>
                        <a:pt x="2303" y="953"/>
                      </a:lnTo>
                      <a:lnTo>
                        <a:pt x="2242" y="926"/>
                      </a:lnTo>
                      <a:lnTo>
                        <a:pt x="2242" y="882"/>
                      </a:lnTo>
                      <a:lnTo>
                        <a:pt x="2268" y="829"/>
                      </a:lnTo>
                      <a:lnTo>
                        <a:pt x="2250" y="785"/>
                      </a:lnTo>
                      <a:lnTo>
                        <a:pt x="2189" y="767"/>
                      </a:lnTo>
                      <a:lnTo>
                        <a:pt x="2224" y="714"/>
                      </a:lnTo>
                      <a:lnTo>
                        <a:pt x="2118" y="653"/>
                      </a:lnTo>
                      <a:lnTo>
                        <a:pt x="2065" y="661"/>
                      </a:lnTo>
                      <a:lnTo>
                        <a:pt x="1995" y="679"/>
                      </a:lnTo>
                      <a:lnTo>
                        <a:pt x="1950" y="635"/>
                      </a:lnTo>
                      <a:lnTo>
                        <a:pt x="1880" y="644"/>
                      </a:lnTo>
                      <a:lnTo>
                        <a:pt x="1845" y="582"/>
                      </a:lnTo>
                      <a:lnTo>
                        <a:pt x="1783" y="600"/>
                      </a:lnTo>
                      <a:lnTo>
                        <a:pt x="1730" y="555"/>
                      </a:lnTo>
                      <a:lnTo>
                        <a:pt x="1668" y="573"/>
                      </a:lnTo>
                      <a:lnTo>
                        <a:pt x="1589" y="591"/>
                      </a:lnTo>
                      <a:lnTo>
                        <a:pt x="1553" y="529"/>
                      </a:lnTo>
                      <a:lnTo>
                        <a:pt x="1492" y="555"/>
                      </a:lnTo>
                      <a:lnTo>
                        <a:pt x="1439" y="494"/>
                      </a:lnTo>
                      <a:lnTo>
                        <a:pt x="1403" y="458"/>
                      </a:lnTo>
                      <a:lnTo>
                        <a:pt x="1403" y="405"/>
                      </a:lnTo>
                      <a:lnTo>
                        <a:pt x="1342" y="370"/>
                      </a:lnTo>
                      <a:lnTo>
                        <a:pt x="1297" y="379"/>
                      </a:lnTo>
                      <a:lnTo>
                        <a:pt x="1227" y="370"/>
                      </a:lnTo>
                      <a:lnTo>
                        <a:pt x="1209" y="414"/>
                      </a:lnTo>
                      <a:lnTo>
                        <a:pt x="1165" y="432"/>
                      </a:lnTo>
                      <a:lnTo>
                        <a:pt x="1112" y="423"/>
                      </a:lnTo>
                      <a:lnTo>
                        <a:pt x="1068" y="450"/>
                      </a:lnTo>
                      <a:lnTo>
                        <a:pt x="1033" y="467"/>
                      </a:lnTo>
                      <a:lnTo>
                        <a:pt x="936" y="467"/>
                      </a:lnTo>
                      <a:lnTo>
                        <a:pt x="900" y="423"/>
                      </a:lnTo>
                      <a:lnTo>
                        <a:pt x="856" y="458"/>
                      </a:lnTo>
                      <a:lnTo>
                        <a:pt x="786" y="450"/>
                      </a:lnTo>
                      <a:lnTo>
                        <a:pt x="715" y="405"/>
                      </a:lnTo>
                      <a:lnTo>
                        <a:pt x="653" y="388"/>
                      </a:lnTo>
                      <a:lnTo>
                        <a:pt x="653" y="308"/>
                      </a:lnTo>
                      <a:lnTo>
                        <a:pt x="644" y="220"/>
                      </a:lnTo>
                      <a:lnTo>
                        <a:pt x="644" y="105"/>
                      </a:lnTo>
                      <a:lnTo>
                        <a:pt x="618" y="35"/>
                      </a:lnTo>
                      <a:lnTo>
                        <a:pt x="521" y="0"/>
                      </a:lnTo>
                      <a:lnTo>
                        <a:pt x="459" y="17"/>
                      </a:lnTo>
                      <a:lnTo>
                        <a:pt x="441" y="79"/>
                      </a:lnTo>
                      <a:lnTo>
                        <a:pt x="415" y="123"/>
                      </a:lnTo>
                      <a:lnTo>
                        <a:pt x="327" y="141"/>
                      </a:lnTo>
                      <a:lnTo>
                        <a:pt x="256" y="167"/>
                      </a:lnTo>
                      <a:lnTo>
                        <a:pt x="177" y="176"/>
                      </a:lnTo>
                      <a:lnTo>
                        <a:pt x="97" y="194"/>
                      </a:lnTo>
                      <a:lnTo>
                        <a:pt x="44" y="238"/>
                      </a:lnTo>
                      <a:lnTo>
                        <a:pt x="35" y="317"/>
                      </a:lnTo>
                      <a:lnTo>
                        <a:pt x="35" y="414"/>
                      </a:lnTo>
                      <a:lnTo>
                        <a:pt x="53" y="503"/>
                      </a:lnTo>
                      <a:lnTo>
                        <a:pt x="80" y="564"/>
                      </a:lnTo>
                      <a:lnTo>
                        <a:pt x="106" y="591"/>
                      </a:lnTo>
                      <a:lnTo>
                        <a:pt x="97" y="653"/>
                      </a:lnTo>
                      <a:lnTo>
                        <a:pt x="115" y="732"/>
                      </a:lnTo>
                      <a:lnTo>
                        <a:pt x="141" y="776"/>
                      </a:lnTo>
                      <a:lnTo>
                        <a:pt x="133" y="820"/>
                      </a:lnTo>
                      <a:lnTo>
                        <a:pt x="53" y="838"/>
                      </a:lnTo>
                      <a:lnTo>
                        <a:pt x="0" y="855"/>
                      </a:lnTo>
                      <a:lnTo>
                        <a:pt x="44" y="900"/>
                      </a:lnTo>
                      <a:lnTo>
                        <a:pt x="44" y="979"/>
                      </a:lnTo>
                      <a:lnTo>
                        <a:pt x="71" y="1032"/>
                      </a:lnTo>
                      <a:lnTo>
                        <a:pt x="80" y="1094"/>
                      </a:lnTo>
                      <a:lnTo>
                        <a:pt x="62" y="1138"/>
                      </a:lnTo>
                      <a:lnTo>
                        <a:pt x="97" y="1182"/>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51" name="Freeform 27">
                  <a:extLst>
                    <a:ext uri="{FF2B5EF4-FFF2-40B4-BE49-F238E27FC236}">
                      <a16:creationId xmlns:a16="http://schemas.microsoft.com/office/drawing/2014/main" id="{7E69BF6E-77BD-4BA2-815B-045FD4DD7F91}"/>
                    </a:ext>
                  </a:extLst>
                </p:cNvPr>
                <p:cNvSpPr>
                  <a:spLocks noChangeArrowheads="1"/>
                </p:cNvSpPr>
                <p:nvPr/>
              </p:nvSpPr>
              <p:spPr bwMode="auto">
                <a:xfrm>
                  <a:off x="3824687" y="4360836"/>
                  <a:ext cx="2121252" cy="1381546"/>
                </a:xfrm>
                <a:custGeom>
                  <a:avLst/>
                  <a:gdLst>
                    <a:gd name="T0" fmla="*/ 3283 w 5895"/>
                    <a:gd name="T1" fmla="*/ 3617 h 3830"/>
                    <a:gd name="T2" fmla="*/ 3459 w 5895"/>
                    <a:gd name="T3" fmla="*/ 3688 h 3830"/>
                    <a:gd name="T4" fmla="*/ 3751 w 5895"/>
                    <a:gd name="T5" fmla="*/ 3776 h 3830"/>
                    <a:gd name="T6" fmla="*/ 3988 w 5895"/>
                    <a:gd name="T7" fmla="*/ 3688 h 3830"/>
                    <a:gd name="T8" fmla="*/ 4217 w 5895"/>
                    <a:gd name="T9" fmla="*/ 3697 h 3830"/>
                    <a:gd name="T10" fmla="*/ 4491 w 5895"/>
                    <a:gd name="T11" fmla="*/ 3829 h 3830"/>
                    <a:gd name="T12" fmla="*/ 4685 w 5895"/>
                    <a:gd name="T13" fmla="*/ 3732 h 3830"/>
                    <a:gd name="T14" fmla="*/ 4906 w 5895"/>
                    <a:gd name="T15" fmla="*/ 3617 h 3830"/>
                    <a:gd name="T16" fmla="*/ 5073 w 5895"/>
                    <a:gd name="T17" fmla="*/ 3423 h 3830"/>
                    <a:gd name="T18" fmla="*/ 5294 w 5895"/>
                    <a:gd name="T19" fmla="*/ 3353 h 3830"/>
                    <a:gd name="T20" fmla="*/ 5479 w 5895"/>
                    <a:gd name="T21" fmla="*/ 3141 h 3830"/>
                    <a:gd name="T22" fmla="*/ 5682 w 5895"/>
                    <a:gd name="T23" fmla="*/ 3000 h 3830"/>
                    <a:gd name="T24" fmla="*/ 5868 w 5895"/>
                    <a:gd name="T25" fmla="*/ 2859 h 3830"/>
                    <a:gd name="T26" fmla="*/ 5691 w 5895"/>
                    <a:gd name="T27" fmla="*/ 2876 h 3830"/>
                    <a:gd name="T28" fmla="*/ 5506 w 5895"/>
                    <a:gd name="T29" fmla="*/ 2815 h 3830"/>
                    <a:gd name="T30" fmla="*/ 5356 w 5895"/>
                    <a:gd name="T31" fmla="*/ 2673 h 3830"/>
                    <a:gd name="T32" fmla="*/ 5197 w 5895"/>
                    <a:gd name="T33" fmla="*/ 2576 h 3830"/>
                    <a:gd name="T34" fmla="*/ 5091 w 5895"/>
                    <a:gd name="T35" fmla="*/ 2435 h 3830"/>
                    <a:gd name="T36" fmla="*/ 4932 w 5895"/>
                    <a:gd name="T37" fmla="*/ 2285 h 3830"/>
                    <a:gd name="T38" fmla="*/ 4773 w 5895"/>
                    <a:gd name="T39" fmla="*/ 2250 h 3830"/>
                    <a:gd name="T40" fmla="*/ 4641 w 5895"/>
                    <a:gd name="T41" fmla="*/ 2091 h 3830"/>
                    <a:gd name="T42" fmla="*/ 4464 w 5895"/>
                    <a:gd name="T43" fmla="*/ 1941 h 3830"/>
                    <a:gd name="T44" fmla="*/ 4182 w 5895"/>
                    <a:gd name="T45" fmla="*/ 1870 h 3830"/>
                    <a:gd name="T46" fmla="*/ 4050 w 5895"/>
                    <a:gd name="T47" fmla="*/ 1950 h 3830"/>
                    <a:gd name="T48" fmla="*/ 3908 w 5895"/>
                    <a:gd name="T49" fmla="*/ 2100 h 3830"/>
                    <a:gd name="T50" fmla="*/ 3654 w 5895"/>
                    <a:gd name="T51" fmla="*/ 2029 h 3830"/>
                    <a:gd name="T52" fmla="*/ 3398 w 5895"/>
                    <a:gd name="T53" fmla="*/ 1835 h 3830"/>
                    <a:gd name="T54" fmla="*/ 3283 w 5895"/>
                    <a:gd name="T55" fmla="*/ 1641 h 3830"/>
                    <a:gd name="T56" fmla="*/ 3124 w 5895"/>
                    <a:gd name="T57" fmla="*/ 1482 h 3830"/>
                    <a:gd name="T58" fmla="*/ 2736 w 5895"/>
                    <a:gd name="T59" fmla="*/ 1429 h 3830"/>
                    <a:gd name="T60" fmla="*/ 2436 w 5895"/>
                    <a:gd name="T61" fmla="*/ 1244 h 3830"/>
                    <a:gd name="T62" fmla="*/ 2083 w 5895"/>
                    <a:gd name="T63" fmla="*/ 1164 h 3830"/>
                    <a:gd name="T64" fmla="*/ 1942 w 5895"/>
                    <a:gd name="T65" fmla="*/ 820 h 3830"/>
                    <a:gd name="T66" fmla="*/ 1836 w 5895"/>
                    <a:gd name="T67" fmla="*/ 441 h 3830"/>
                    <a:gd name="T68" fmla="*/ 1862 w 5895"/>
                    <a:gd name="T69" fmla="*/ 97 h 3830"/>
                    <a:gd name="T70" fmla="*/ 1491 w 5895"/>
                    <a:gd name="T71" fmla="*/ 53 h 3830"/>
                    <a:gd name="T72" fmla="*/ 1474 w 5895"/>
                    <a:gd name="T73" fmla="*/ 291 h 3830"/>
                    <a:gd name="T74" fmla="*/ 1244 w 5895"/>
                    <a:gd name="T75" fmla="*/ 441 h 3830"/>
                    <a:gd name="T76" fmla="*/ 1094 w 5895"/>
                    <a:gd name="T77" fmla="*/ 662 h 3830"/>
                    <a:gd name="T78" fmla="*/ 883 w 5895"/>
                    <a:gd name="T79" fmla="*/ 900 h 3830"/>
                    <a:gd name="T80" fmla="*/ 662 w 5895"/>
                    <a:gd name="T81" fmla="*/ 1173 h 3830"/>
                    <a:gd name="T82" fmla="*/ 477 w 5895"/>
                    <a:gd name="T83" fmla="*/ 1412 h 3830"/>
                    <a:gd name="T84" fmla="*/ 203 w 5895"/>
                    <a:gd name="T85" fmla="*/ 1562 h 3830"/>
                    <a:gd name="T86" fmla="*/ 71 w 5895"/>
                    <a:gd name="T87" fmla="*/ 1720 h 3830"/>
                    <a:gd name="T88" fmla="*/ 203 w 5895"/>
                    <a:gd name="T89" fmla="*/ 2020 h 3830"/>
                    <a:gd name="T90" fmla="*/ 441 w 5895"/>
                    <a:gd name="T91" fmla="*/ 2117 h 3830"/>
                    <a:gd name="T92" fmla="*/ 591 w 5895"/>
                    <a:gd name="T93" fmla="*/ 2241 h 3830"/>
                    <a:gd name="T94" fmla="*/ 821 w 5895"/>
                    <a:gd name="T95" fmla="*/ 2312 h 3830"/>
                    <a:gd name="T96" fmla="*/ 1033 w 5895"/>
                    <a:gd name="T97" fmla="*/ 2391 h 3830"/>
                    <a:gd name="T98" fmla="*/ 1227 w 5895"/>
                    <a:gd name="T99" fmla="*/ 2479 h 3830"/>
                    <a:gd name="T100" fmla="*/ 1280 w 5895"/>
                    <a:gd name="T101" fmla="*/ 2638 h 3830"/>
                    <a:gd name="T102" fmla="*/ 1465 w 5895"/>
                    <a:gd name="T103" fmla="*/ 2682 h 3830"/>
                    <a:gd name="T104" fmla="*/ 1553 w 5895"/>
                    <a:gd name="T105" fmla="*/ 2832 h 3830"/>
                    <a:gd name="T106" fmla="*/ 1739 w 5895"/>
                    <a:gd name="T107" fmla="*/ 2947 h 3830"/>
                    <a:gd name="T108" fmla="*/ 1959 w 5895"/>
                    <a:gd name="T109" fmla="*/ 3079 h 3830"/>
                    <a:gd name="T110" fmla="*/ 1986 w 5895"/>
                    <a:gd name="T111" fmla="*/ 3238 h 3830"/>
                    <a:gd name="T112" fmla="*/ 2162 w 5895"/>
                    <a:gd name="T113" fmla="*/ 3282 h 3830"/>
                    <a:gd name="T114" fmla="*/ 2339 w 5895"/>
                    <a:gd name="T115" fmla="*/ 3282 h 3830"/>
                    <a:gd name="T116" fmla="*/ 2533 w 5895"/>
                    <a:gd name="T117" fmla="*/ 3397 h 3830"/>
                    <a:gd name="T118" fmla="*/ 2709 w 5895"/>
                    <a:gd name="T119" fmla="*/ 3467 h 3830"/>
                    <a:gd name="T120" fmla="*/ 3018 w 5895"/>
                    <a:gd name="T121" fmla="*/ 3582 h 3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95" h="3830">
                      <a:moveTo>
                        <a:pt x="3133" y="3573"/>
                      </a:moveTo>
                      <a:lnTo>
                        <a:pt x="3195" y="3573"/>
                      </a:lnTo>
                      <a:lnTo>
                        <a:pt x="3195" y="3617"/>
                      </a:lnTo>
                      <a:lnTo>
                        <a:pt x="3283" y="3617"/>
                      </a:lnTo>
                      <a:lnTo>
                        <a:pt x="3283" y="3688"/>
                      </a:lnTo>
                      <a:lnTo>
                        <a:pt x="3345" y="3662"/>
                      </a:lnTo>
                      <a:lnTo>
                        <a:pt x="3398" y="3706"/>
                      </a:lnTo>
                      <a:lnTo>
                        <a:pt x="3459" y="3688"/>
                      </a:lnTo>
                      <a:lnTo>
                        <a:pt x="3539" y="3662"/>
                      </a:lnTo>
                      <a:lnTo>
                        <a:pt x="3592" y="3697"/>
                      </a:lnTo>
                      <a:lnTo>
                        <a:pt x="3662" y="3723"/>
                      </a:lnTo>
                      <a:lnTo>
                        <a:pt x="3751" y="3776"/>
                      </a:lnTo>
                      <a:lnTo>
                        <a:pt x="3838" y="3750"/>
                      </a:lnTo>
                      <a:lnTo>
                        <a:pt x="3882" y="3706"/>
                      </a:lnTo>
                      <a:lnTo>
                        <a:pt x="3917" y="3662"/>
                      </a:lnTo>
                      <a:lnTo>
                        <a:pt x="3988" y="3688"/>
                      </a:lnTo>
                      <a:lnTo>
                        <a:pt x="4050" y="3741"/>
                      </a:lnTo>
                      <a:lnTo>
                        <a:pt x="4120" y="3767"/>
                      </a:lnTo>
                      <a:lnTo>
                        <a:pt x="4173" y="3750"/>
                      </a:lnTo>
                      <a:lnTo>
                        <a:pt x="4217" y="3697"/>
                      </a:lnTo>
                      <a:lnTo>
                        <a:pt x="4279" y="3715"/>
                      </a:lnTo>
                      <a:lnTo>
                        <a:pt x="4359" y="3759"/>
                      </a:lnTo>
                      <a:lnTo>
                        <a:pt x="4429" y="3820"/>
                      </a:lnTo>
                      <a:lnTo>
                        <a:pt x="4491" y="3829"/>
                      </a:lnTo>
                      <a:lnTo>
                        <a:pt x="4544" y="3767"/>
                      </a:lnTo>
                      <a:lnTo>
                        <a:pt x="4588" y="3697"/>
                      </a:lnTo>
                      <a:lnTo>
                        <a:pt x="4632" y="3679"/>
                      </a:lnTo>
                      <a:lnTo>
                        <a:pt x="4685" y="3732"/>
                      </a:lnTo>
                      <a:lnTo>
                        <a:pt x="4738" y="3750"/>
                      </a:lnTo>
                      <a:lnTo>
                        <a:pt x="4809" y="3759"/>
                      </a:lnTo>
                      <a:lnTo>
                        <a:pt x="4862" y="3679"/>
                      </a:lnTo>
                      <a:lnTo>
                        <a:pt x="4906" y="3617"/>
                      </a:lnTo>
                      <a:lnTo>
                        <a:pt x="4914" y="3547"/>
                      </a:lnTo>
                      <a:lnTo>
                        <a:pt x="4941" y="3476"/>
                      </a:lnTo>
                      <a:lnTo>
                        <a:pt x="5012" y="3441"/>
                      </a:lnTo>
                      <a:lnTo>
                        <a:pt x="5073" y="3423"/>
                      </a:lnTo>
                      <a:lnTo>
                        <a:pt x="5091" y="3353"/>
                      </a:lnTo>
                      <a:lnTo>
                        <a:pt x="5126" y="3309"/>
                      </a:lnTo>
                      <a:lnTo>
                        <a:pt x="5215" y="3335"/>
                      </a:lnTo>
                      <a:lnTo>
                        <a:pt x="5294" y="3353"/>
                      </a:lnTo>
                      <a:lnTo>
                        <a:pt x="5382" y="3317"/>
                      </a:lnTo>
                      <a:lnTo>
                        <a:pt x="5409" y="3238"/>
                      </a:lnTo>
                      <a:lnTo>
                        <a:pt x="5435" y="3176"/>
                      </a:lnTo>
                      <a:lnTo>
                        <a:pt x="5479" y="3141"/>
                      </a:lnTo>
                      <a:lnTo>
                        <a:pt x="5541" y="3115"/>
                      </a:lnTo>
                      <a:lnTo>
                        <a:pt x="5568" y="3053"/>
                      </a:lnTo>
                      <a:lnTo>
                        <a:pt x="5594" y="3026"/>
                      </a:lnTo>
                      <a:lnTo>
                        <a:pt x="5682" y="3000"/>
                      </a:lnTo>
                      <a:lnTo>
                        <a:pt x="5815" y="3000"/>
                      </a:lnTo>
                      <a:lnTo>
                        <a:pt x="5885" y="2973"/>
                      </a:lnTo>
                      <a:lnTo>
                        <a:pt x="5894" y="2903"/>
                      </a:lnTo>
                      <a:lnTo>
                        <a:pt x="5868" y="2859"/>
                      </a:lnTo>
                      <a:lnTo>
                        <a:pt x="5815" y="2850"/>
                      </a:lnTo>
                      <a:lnTo>
                        <a:pt x="5770" y="2876"/>
                      </a:lnTo>
                      <a:lnTo>
                        <a:pt x="5735" y="2850"/>
                      </a:lnTo>
                      <a:lnTo>
                        <a:pt x="5691" y="2876"/>
                      </a:lnTo>
                      <a:lnTo>
                        <a:pt x="5656" y="2850"/>
                      </a:lnTo>
                      <a:lnTo>
                        <a:pt x="5612" y="2832"/>
                      </a:lnTo>
                      <a:lnTo>
                        <a:pt x="5559" y="2841"/>
                      </a:lnTo>
                      <a:lnTo>
                        <a:pt x="5506" y="2815"/>
                      </a:lnTo>
                      <a:lnTo>
                        <a:pt x="5462" y="2770"/>
                      </a:lnTo>
                      <a:lnTo>
                        <a:pt x="5435" y="2726"/>
                      </a:lnTo>
                      <a:lnTo>
                        <a:pt x="5391" y="2717"/>
                      </a:lnTo>
                      <a:lnTo>
                        <a:pt x="5356" y="2673"/>
                      </a:lnTo>
                      <a:lnTo>
                        <a:pt x="5303" y="2682"/>
                      </a:lnTo>
                      <a:lnTo>
                        <a:pt x="5285" y="2620"/>
                      </a:lnTo>
                      <a:lnTo>
                        <a:pt x="5259" y="2559"/>
                      </a:lnTo>
                      <a:lnTo>
                        <a:pt x="5197" y="2576"/>
                      </a:lnTo>
                      <a:lnTo>
                        <a:pt x="5197" y="2523"/>
                      </a:lnTo>
                      <a:lnTo>
                        <a:pt x="5170" y="2453"/>
                      </a:lnTo>
                      <a:lnTo>
                        <a:pt x="5126" y="2470"/>
                      </a:lnTo>
                      <a:lnTo>
                        <a:pt x="5091" y="2435"/>
                      </a:lnTo>
                      <a:lnTo>
                        <a:pt x="5082" y="2373"/>
                      </a:lnTo>
                      <a:lnTo>
                        <a:pt x="5029" y="2373"/>
                      </a:lnTo>
                      <a:lnTo>
                        <a:pt x="4994" y="2320"/>
                      </a:lnTo>
                      <a:lnTo>
                        <a:pt x="4932" y="2285"/>
                      </a:lnTo>
                      <a:lnTo>
                        <a:pt x="4879" y="2303"/>
                      </a:lnTo>
                      <a:lnTo>
                        <a:pt x="4835" y="2320"/>
                      </a:lnTo>
                      <a:lnTo>
                        <a:pt x="4809" y="2232"/>
                      </a:lnTo>
                      <a:lnTo>
                        <a:pt x="4773" y="2250"/>
                      </a:lnTo>
                      <a:lnTo>
                        <a:pt x="4729" y="2215"/>
                      </a:lnTo>
                      <a:lnTo>
                        <a:pt x="4729" y="2162"/>
                      </a:lnTo>
                      <a:lnTo>
                        <a:pt x="4694" y="2100"/>
                      </a:lnTo>
                      <a:lnTo>
                        <a:pt x="4641" y="2091"/>
                      </a:lnTo>
                      <a:lnTo>
                        <a:pt x="4614" y="2029"/>
                      </a:lnTo>
                      <a:lnTo>
                        <a:pt x="4588" y="1959"/>
                      </a:lnTo>
                      <a:lnTo>
                        <a:pt x="4517" y="1897"/>
                      </a:lnTo>
                      <a:lnTo>
                        <a:pt x="4464" y="1941"/>
                      </a:lnTo>
                      <a:lnTo>
                        <a:pt x="4359" y="1879"/>
                      </a:lnTo>
                      <a:lnTo>
                        <a:pt x="4288" y="1835"/>
                      </a:lnTo>
                      <a:lnTo>
                        <a:pt x="4226" y="1809"/>
                      </a:lnTo>
                      <a:lnTo>
                        <a:pt x="4182" y="1870"/>
                      </a:lnTo>
                      <a:lnTo>
                        <a:pt x="4138" y="1817"/>
                      </a:lnTo>
                      <a:lnTo>
                        <a:pt x="4094" y="1826"/>
                      </a:lnTo>
                      <a:lnTo>
                        <a:pt x="4041" y="1888"/>
                      </a:lnTo>
                      <a:lnTo>
                        <a:pt x="4050" y="1950"/>
                      </a:lnTo>
                      <a:lnTo>
                        <a:pt x="4014" y="2003"/>
                      </a:lnTo>
                      <a:lnTo>
                        <a:pt x="3961" y="2012"/>
                      </a:lnTo>
                      <a:lnTo>
                        <a:pt x="3917" y="2047"/>
                      </a:lnTo>
                      <a:lnTo>
                        <a:pt x="3908" y="2100"/>
                      </a:lnTo>
                      <a:lnTo>
                        <a:pt x="3838" y="2135"/>
                      </a:lnTo>
                      <a:lnTo>
                        <a:pt x="3759" y="2117"/>
                      </a:lnTo>
                      <a:lnTo>
                        <a:pt x="3706" y="2091"/>
                      </a:lnTo>
                      <a:lnTo>
                        <a:pt x="3654" y="2029"/>
                      </a:lnTo>
                      <a:lnTo>
                        <a:pt x="3574" y="1994"/>
                      </a:lnTo>
                      <a:lnTo>
                        <a:pt x="3521" y="1959"/>
                      </a:lnTo>
                      <a:lnTo>
                        <a:pt x="3442" y="1888"/>
                      </a:lnTo>
                      <a:lnTo>
                        <a:pt x="3398" y="1835"/>
                      </a:lnTo>
                      <a:lnTo>
                        <a:pt x="3389" y="1747"/>
                      </a:lnTo>
                      <a:lnTo>
                        <a:pt x="3345" y="1729"/>
                      </a:lnTo>
                      <a:lnTo>
                        <a:pt x="3327" y="1667"/>
                      </a:lnTo>
                      <a:lnTo>
                        <a:pt x="3283" y="1641"/>
                      </a:lnTo>
                      <a:lnTo>
                        <a:pt x="3221" y="1623"/>
                      </a:lnTo>
                      <a:lnTo>
                        <a:pt x="3221" y="1570"/>
                      </a:lnTo>
                      <a:lnTo>
                        <a:pt x="3186" y="1509"/>
                      </a:lnTo>
                      <a:lnTo>
                        <a:pt x="3124" y="1482"/>
                      </a:lnTo>
                      <a:lnTo>
                        <a:pt x="3115" y="1376"/>
                      </a:lnTo>
                      <a:lnTo>
                        <a:pt x="2965" y="1385"/>
                      </a:lnTo>
                      <a:lnTo>
                        <a:pt x="2850" y="1412"/>
                      </a:lnTo>
                      <a:lnTo>
                        <a:pt x="2736" y="1429"/>
                      </a:lnTo>
                      <a:lnTo>
                        <a:pt x="2648" y="1394"/>
                      </a:lnTo>
                      <a:lnTo>
                        <a:pt x="2577" y="1341"/>
                      </a:lnTo>
                      <a:lnTo>
                        <a:pt x="2497" y="1306"/>
                      </a:lnTo>
                      <a:lnTo>
                        <a:pt x="2436" y="1244"/>
                      </a:lnTo>
                      <a:lnTo>
                        <a:pt x="2339" y="1217"/>
                      </a:lnTo>
                      <a:lnTo>
                        <a:pt x="2242" y="1200"/>
                      </a:lnTo>
                      <a:lnTo>
                        <a:pt x="2153" y="1217"/>
                      </a:lnTo>
                      <a:lnTo>
                        <a:pt x="2083" y="1164"/>
                      </a:lnTo>
                      <a:lnTo>
                        <a:pt x="2003" y="1085"/>
                      </a:lnTo>
                      <a:lnTo>
                        <a:pt x="1977" y="1014"/>
                      </a:lnTo>
                      <a:lnTo>
                        <a:pt x="1933" y="962"/>
                      </a:lnTo>
                      <a:lnTo>
                        <a:pt x="1942" y="820"/>
                      </a:lnTo>
                      <a:lnTo>
                        <a:pt x="1906" y="723"/>
                      </a:lnTo>
                      <a:lnTo>
                        <a:pt x="1862" y="635"/>
                      </a:lnTo>
                      <a:lnTo>
                        <a:pt x="1862" y="529"/>
                      </a:lnTo>
                      <a:lnTo>
                        <a:pt x="1836" y="441"/>
                      </a:lnTo>
                      <a:lnTo>
                        <a:pt x="1889" y="379"/>
                      </a:lnTo>
                      <a:lnTo>
                        <a:pt x="1942" y="273"/>
                      </a:lnTo>
                      <a:lnTo>
                        <a:pt x="1924" y="159"/>
                      </a:lnTo>
                      <a:lnTo>
                        <a:pt x="1862" y="97"/>
                      </a:lnTo>
                      <a:lnTo>
                        <a:pt x="1747" y="35"/>
                      </a:lnTo>
                      <a:lnTo>
                        <a:pt x="1641" y="0"/>
                      </a:lnTo>
                      <a:lnTo>
                        <a:pt x="1536" y="0"/>
                      </a:lnTo>
                      <a:lnTo>
                        <a:pt x="1491" y="53"/>
                      </a:lnTo>
                      <a:lnTo>
                        <a:pt x="1412" y="141"/>
                      </a:lnTo>
                      <a:lnTo>
                        <a:pt x="1386" y="194"/>
                      </a:lnTo>
                      <a:lnTo>
                        <a:pt x="1430" y="247"/>
                      </a:lnTo>
                      <a:lnTo>
                        <a:pt x="1474" y="291"/>
                      </a:lnTo>
                      <a:lnTo>
                        <a:pt x="1456" y="344"/>
                      </a:lnTo>
                      <a:lnTo>
                        <a:pt x="1386" y="414"/>
                      </a:lnTo>
                      <a:lnTo>
                        <a:pt x="1288" y="467"/>
                      </a:lnTo>
                      <a:lnTo>
                        <a:pt x="1244" y="441"/>
                      </a:lnTo>
                      <a:lnTo>
                        <a:pt x="1183" y="432"/>
                      </a:lnTo>
                      <a:lnTo>
                        <a:pt x="1156" y="476"/>
                      </a:lnTo>
                      <a:lnTo>
                        <a:pt x="1138" y="564"/>
                      </a:lnTo>
                      <a:lnTo>
                        <a:pt x="1094" y="662"/>
                      </a:lnTo>
                      <a:lnTo>
                        <a:pt x="1033" y="732"/>
                      </a:lnTo>
                      <a:lnTo>
                        <a:pt x="980" y="767"/>
                      </a:lnTo>
                      <a:lnTo>
                        <a:pt x="944" y="838"/>
                      </a:lnTo>
                      <a:lnTo>
                        <a:pt x="883" y="900"/>
                      </a:lnTo>
                      <a:lnTo>
                        <a:pt x="838" y="970"/>
                      </a:lnTo>
                      <a:lnTo>
                        <a:pt x="803" y="1050"/>
                      </a:lnTo>
                      <a:lnTo>
                        <a:pt x="706" y="1103"/>
                      </a:lnTo>
                      <a:lnTo>
                        <a:pt x="662" y="1173"/>
                      </a:lnTo>
                      <a:lnTo>
                        <a:pt x="600" y="1226"/>
                      </a:lnTo>
                      <a:lnTo>
                        <a:pt x="547" y="1279"/>
                      </a:lnTo>
                      <a:lnTo>
                        <a:pt x="530" y="1359"/>
                      </a:lnTo>
                      <a:lnTo>
                        <a:pt x="477" y="1412"/>
                      </a:lnTo>
                      <a:lnTo>
                        <a:pt x="397" y="1482"/>
                      </a:lnTo>
                      <a:lnTo>
                        <a:pt x="335" y="1562"/>
                      </a:lnTo>
                      <a:lnTo>
                        <a:pt x="247" y="1588"/>
                      </a:lnTo>
                      <a:lnTo>
                        <a:pt x="203" y="1562"/>
                      </a:lnTo>
                      <a:lnTo>
                        <a:pt x="124" y="1570"/>
                      </a:lnTo>
                      <a:lnTo>
                        <a:pt x="115" y="1614"/>
                      </a:lnTo>
                      <a:lnTo>
                        <a:pt x="88" y="1650"/>
                      </a:lnTo>
                      <a:lnTo>
                        <a:pt x="71" y="1720"/>
                      </a:lnTo>
                      <a:lnTo>
                        <a:pt x="27" y="1765"/>
                      </a:lnTo>
                      <a:lnTo>
                        <a:pt x="0" y="1835"/>
                      </a:lnTo>
                      <a:lnTo>
                        <a:pt x="88" y="1915"/>
                      </a:lnTo>
                      <a:lnTo>
                        <a:pt x="203" y="2020"/>
                      </a:lnTo>
                      <a:lnTo>
                        <a:pt x="265" y="2082"/>
                      </a:lnTo>
                      <a:lnTo>
                        <a:pt x="335" y="2091"/>
                      </a:lnTo>
                      <a:lnTo>
                        <a:pt x="380" y="2082"/>
                      </a:lnTo>
                      <a:lnTo>
                        <a:pt x="441" y="2117"/>
                      </a:lnTo>
                      <a:lnTo>
                        <a:pt x="441" y="2170"/>
                      </a:lnTo>
                      <a:lnTo>
                        <a:pt x="477" y="2206"/>
                      </a:lnTo>
                      <a:lnTo>
                        <a:pt x="530" y="2267"/>
                      </a:lnTo>
                      <a:lnTo>
                        <a:pt x="591" y="2241"/>
                      </a:lnTo>
                      <a:lnTo>
                        <a:pt x="627" y="2303"/>
                      </a:lnTo>
                      <a:lnTo>
                        <a:pt x="706" y="2285"/>
                      </a:lnTo>
                      <a:lnTo>
                        <a:pt x="768" y="2267"/>
                      </a:lnTo>
                      <a:lnTo>
                        <a:pt x="821" y="2312"/>
                      </a:lnTo>
                      <a:lnTo>
                        <a:pt x="883" y="2294"/>
                      </a:lnTo>
                      <a:lnTo>
                        <a:pt x="918" y="2356"/>
                      </a:lnTo>
                      <a:lnTo>
                        <a:pt x="988" y="2347"/>
                      </a:lnTo>
                      <a:lnTo>
                        <a:pt x="1033" y="2391"/>
                      </a:lnTo>
                      <a:lnTo>
                        <a:pt x="1103" y="2373"/>
                      </a:lnTo>
                      <a:lnTo>
                        <a:pt x="1156" y="2365"/>
                      </a:lnTo>
                      <a:lnTo>
                        <a:pt x="1262" y="2426"/>
                      </a:lnTo>
                      <a:lnTo>
                        <a:pt x="1227" y="2479"/>
                      </a:lnTo>
                      <a:lnTo>
                        <a:pt x="1288" y="2497"/>
                      </a:lnTo>
                      <a:lnTo>
                        <a:pt x="1306" y="2541"/>
                      </a:lnTo>
                      <a:lnTo>
                        <a:pt x="1280" y="2594"/>
                      </a:lnTo>
                      <a:lnTo>
                        <a:pt x="1280" y="2638"/>
                      </a:lnTo>
                      <a:lnTo>
                        <a:pt x="1341" y="2665"/>
                      </a:lnTo>
                      <a:lnTo>
                        <a:pt x="1403" y="2638"/>
                      </a:lnTo>
                      <a:lnTo>
                        <a:pt x="1447" y="2629"/>
                      </a:lnTo>
                      <a:lnTo>
                        <a:pt x="1465" y="2682"/>
                      </a:lnTo>
                      <a:lnTo>
                        <a:pt x="1518" y="2665"/>
                      </a:lnTo>
                      <a:lnTo>
                        <a:pt x="1571" y="2709"/>
                      </a:lnTo>
                      <a:lnTo>
                        <a:pt x="1580" y="2770"/>
                      </a:lnTo>
                      <a:lnTo>
                        <a:pt x="1553" y="2832"/>
                      </a:lnTo>
                      <a:lnTo>
                        <a:pt x="1580" y="2894"/>
                      </a:lnTo>
                      <a:lnTo>
                        <a:pt x="1606" y="2938"/>
                      </a:lnTo>
                      <a:lnTo>
                        <a:pt x="1659" y="2903"/>
                      </a:lnTo>
                      <a:lnTo>
                        <a:pt x="1739" y="2947"/>
                      </a:lnTo>
                      <a:lnTo>
                        <a:pt x="1836" y="2947"/>
                      </a:lnTo>
                      <a:lnTo>
                        <a:pt x="1897" y="2965"/>
                      </a:lnTo>
                      <a:lnTo>
                        <a:pt x="1950" y="3009"/>
                      </a:lnTo>
                      <a:lnTo>
                        <a:pt x="1959" y="3079"/>
                      </a:lnTo>
                      <a:lnTo>
                        <a:pt x="1933" y="3097"/>
                      </a:lnTo>
                      <a:lnTo>
                        <a:pt x="1942" y="3150"/>
                      </a:lnTo>
                      <a:lnTo>
                        <a:pt x="1986" y="3185"/>
                      </a:lnTo>
                      <a:lnTo>
                        <a:pt x="1986" y="3238"/>
                      </a:lnTo>
                      <a:lnTo>
                        <a:pt x="2039" y="3238"/>
                      </a:lnTo>
                      <a:lnTo>
                        <a:pt x="2056" y="3291"/>
                      </a:lnTo>
                      <a:lnTo>
                        <a:pt x="2100" y="3317"/>
                      </a:lnTo>
                      <a:lnTo>
                        <a:pt x="2162" y="3282"/>
                      </a:lnTo>
                      <a:lnTo>
                        <a:pt x="2197" y="3309"/>
                      </a:lnTo>
                      <a:lnTo>
                        <a:pt x="2242" y="3265"/>
                      </a:lnTo>
                      <a:lnTo>
                        <a:pt x="2277" y="3291"/>
                      </a:lnTo>
                      <a:lnTo>
                        <a:pt x="2339" y="3282"/>
                      </a:lnTo>
                      <a:lnTo>
                        <a:pt x="2445" y="3326"/>
                      </a:lnTo>
                      <a:lnTo>
                        <a:pt x="2418" y="3370"/>
                      </a:lnTo>
                      <a:lnTo>
                        <a:pt x="2480" y="3406"/>
                      </a:lnTo>
                      <a:lnTo>
                        <a:pt x="2533" y="3397"/>
                      </a:lnTo>
                      <a:lnTo>
                        <a:pt x="2568" y="3441"/>
                      </a:lnTo>
                      <a:lnTo>
                        <a:pt x="2612" y="3406"/>
                      </a:lnTo>
                      <a:lnTo>
                        <a:pt x="2674" y="3441"/>
                      </a:lnTo>
                      <a:lnTo>
                        <a:pt x="2709" y="3467"/>
                      </a:lnTo>
                      <a:lnTo>
                        <a:pt x="2753" y="3512"/>
                      </a:lnTo>
                      <a:lnTo>
                        <a:pt x="2833" y="3538"/>
                      </a:lnTo>
                      <a:lnTo>
                        <a:pt x="2930" y="3565"/>
                      </a:lnTo>
                      <a:lnTo>
                        <a:pt x="3018" y="3582"/>
                      </a:lnTo>
                      <a:lnTo>
                        <a:pt x="3071" y="3556"/>
                      </a:lnTo>
                      <a:lnTo>
                        <a:pt x="3133" y="3573"/>
                      </a:lnTo>
                    </a:path>
                  </a:pathLst>
                </a:custGeom>
                <a:solidFill>
                  <a:srgbClr val="FF66FF"/>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52" name="Freeform 28">
                  <a:extLst>
                    <a:ext uri="{FF2B5EF4-FFF2-40B4-BE49-F238E27FC236}">
                      <a16:creationId xmlns:a16="http://schemas.microsoft.com/office/drawing/2014/main" id="{71CE6B71-025C-4DCD-B2B5-FDD284D7F0F3}"/>
                    </a:ext>
                  </a:extLst>
                </p:cNvPr>
                <p:cNvSpPr>
                  <a:spLocks noChangeArrowheads="1"/>
                </p:cNvSpPr>
                <p:nvPr/>
              </p:nvSpPr>
              <p:spPr bwMode="auto">
                <a:xfrm>
                  <a:off x="4945815" y="4309965"/>
                  <a:ext cx="1548341" cy="904966"/>
                </a:xfrm>
                <a:custGeom>
                  <a:avLst/>
                  <a:gdLst>
                    <a:gd name="T0" fmla="*/ 3556 w 4298"/>
                    <a:gd name="T1" fmla="*/ 26 h 2515"/>
                    <a:gd name="T2" fmla="*/ 3459 w 4298"/>
                    <a:gd name="T3" fmla="*/ 176 h 2515"/>
                    <a:gd name="T4" fmla="*/ 3344 w 4298"/>
                    <a:gd name="T5" fmla="*/ 132 h 2515"/>
                    <a:gd name="T6" fmla="*/ 3167 w 4298"/>
                    <a:gd name="T7" fmla="*/ 105 h 2515"/>
                    <a:gd name="T8" fmla="*/ 3000 w 4298"/>
                    <a:gd name="T9" fmla="*/ 61 h 2515"/>
                    <a:gd name="T10" fmla="*/ 2841 w 4298"/>
                    <a:gd name="T11" fmla="*/ 70 h 2515"/>
                    <a:gd name="T12" fmla="*/ 2708 w 4298"/>
                    <a:gd name="T13" fmla="*/ 0 h 2515"/>
                    <a:gd name="T14" fmla="*/ 2541 w 4298"/>
                    <a:gd name="T15" fmla="*/ 53 h 2515"/>
                    <a:gd name="T16" fmla="*/ 2408 w 4298"/>
                    <a:gd name="T17" fmla="*/ 114 h 2515"/>
                    <a:gd name="T18" fmla="*/ 2188 w 4298"/>
                    <a:gd name="T19" fmla="*/ 70 h 2515"/>
                    <a:gd name="T20" fmla="*/ 1923 w 4298"/>
                    <a:gd name="T21" fmla="*/ 158 h 2515"/>
                    <a:gd name="T22" fmla="*/ 1685 w 4298"/>
                    <a:gd name="T23" fmla="*/ 105 h 2515"/>
                    <a:gd name="T24" fmla="*/ 1597 w 4298"/>
                    <a:gd name="T25" fmla="*/ 185 h 2515"/>
                    <a:gd name="T26" fmla="*/ 1367 w 4298"/>
                    <a:gd name="T27" fmla="*/ 282 h 2515"/>
                    <a:gd name="T28" fmla="*/ 1208 w 4298"/>
                    <a:gd name="T29" fmla="*/ 344 h 2515"/>
                    <a:gd name="T30" fmla="*/ 1085 w 4298"/>
                    <a:gd name="T31" fmla="*/ 414 h 2515"/>
                    <a:gd name="T32" fmla="*/ 846 w 4298"/>
                    <a:gd name="T33" fmla="*/ 458 h 2515"/>
                    <a:gd name="T34" fmla="*/ 749 w 4298"/>
                    <a:gd name="T35" fmla="*/ 608 h 2515"/>
                    <a:gd name="T36" fmla="*/ 609 w 4298"/>
                    <a:gd name="T37" fmla="*/ 670 h 2515"/>
                    <a:gd name="T38" fmla="*/ 371 w 4298"/>
                    <a:gd name="T39" fmla="*/ 723 h 2515"/>
                    <a:gd name="T40" fmla="*/ 194 w 4298"/>
                    <a:gd name="T41" fmla="*/ 697 h 2515"/>
                    <a:gd name="T42" fmla="*/ 0 w 4298"/>
                    <a:gd name="T43" fmla="*/ 741 h 2515"/>
                    <a:gd name="T44" fmla="*/ 71 w 4298"/>
                    <a:gd name="T45" fmla="*/ 1650 h 2515"/>
                    <a:gd name="T46" fmla="*/ 168 w 4298"/>
                    <a:gd name="T47" fmla="*/ 1782 h 2515"/>
                    <a:gd name="T48" fmla="*/ 274 w 4298"/>
                    <a:gd name="T49" fmla="*/ 1888 h 2515"/>
                    <a:gd name="T50" fmla="*/ 406 w 4298"/>
                    <a:gd name="T51" fmla="*/ 2100 h 2515"/>
                    <a:gd name="T52" fmla="*/ 591 w 4298"/>
                    <a:gd name="T53" fmla="*/ 2232 h 2515"/>
                    <a:gd name="T54" fmla="*/ 793 w 4298"/>
                    <a:gd name="T55" fmla="*/ 2241 h 2515"/>
                    <a:gd name="T56" fmla="*/ 899 w 4298"/>
                    <a:gd name="T57" fmla="*/ 2144 h 2515"/>
                    <a:gd name="T58" fmla="*/ 979 w 4298"/>
                    <a:gd name="T59" fmla="*/ 1967 h 2515"/>
                    <a:gd name="T60" fmla="*/ 1111 w 4298"/>
                    <a:gd name="T61" fmla="*/ 1950 h 2515"/>
                    <a:gd name="T62" fmla="*/ 1349 w 4298"/>
                    <a:gd name="T63" fmla="*/ 2082 h 2515"/>
                    <a:gd name="T64" fmla="*/ 1499 w 4298"/>
                    <a:gd name="T65" fmla="*/ 2170 h 2515"/>
                    <a:gd name="T66" fmla="*/ 1614 w 4298"/>
                    <a:gd name="T67" fmla="*/ 2303 h 2515"/>
                    <a:gd name="T68" fmla="*/ 1694 w 4298"/>
                    <a:gd name="T69" fmla="*/ 2373 h 2515"/>
                    <a:gd name="T70" fmla="*/ 1817 w 4298"/>
                    <a:gd name="T71" fmla="*/ 2426 h 2515"/>
                    <a:gd name="T72" fmla="*/ 1976 w 4298"/>
                    <a:gd name="T73" fmla="*/ 2470 h 2515"/>
                    <a:gd name="T74" fmla="*/ 2294 w 4298"/>
                    <a:gd name="T75" fmla="*/ 2135 h 2515"/>
                    <a:gd name="T76" fmla="*/ 2444 w 4298"/>
                    <a:gd name="T77" fmla="*/ 2073 h 2515"/>
                    <a:gd name="T78" fmla="*/ 2550 w 4298"/>
                    <a:gd name="T79" fmla="*/ 1985 h 2515"/>
                    <a:gd name="T80" fmla="*/ 2550 w 4298"/>
                    <a:gd name="T81" fmla="*/ 1720 h 2515"/>
                    <a:gd name="T82" fmla="*/ 2523 w 4298"/>
                    <a:gd name="T83" fmla="*/ 1438 h 2515"/>
                    <a:gd name="T84" fmla="*/ 2638 w 4298"/>
                    <a:gd name="T85" fmla="*/ 1314 h 2515"/>
                    <a:gd name="T86" fmla="*/ 2858 w 4298"/>
                    <a:gd name="T87" fmla="*/ 1385 h 2515"/>
                    <a:gd name="T88" fmla="*/ 3044 w 4298"/>
                    <a:gd name="T89" fmla="*/ 1217 h 2515"/>
                    <a:gd name="T90" fmla="*/ 3229 w 4298"/>
                    <a:gd name="T91" fmla="*/ 1094 h 2515"/>
                    <a:gd name="T92" fmla="*/ 3467 w 4298"/>
                    <a:gd name="T93" fmla="*/ 1094 h 2515"/>
                    <a:gd name="T94" fmla="*/ 3662 w 4298"/>
                    <a:gd name="T95" fmla="*/ 1050 h 2515"/>
                    <a:gd name="T96" fmla="*/ 3856 w 4298"/>
                    <a:gd name="T97" fmla="*/ 988 h 2515"/>
                    <a:gd name="T98" fmla="*/ 4103 w 4298"/>
                    <a:gd name="T99" fmla="*/ 953 h 2515"/>
                    <a:gd name="T100" fmla="*/ 4191 w 4298"/>
                    <a:gd name="T101" fmla="*/ 820 h 2515"/>
                    <a:gd name="T102" fmla="*/ 4279 w 4298"/>
                    <a:gd name="T103" fmla="*/ 661 h 2515"/>
                    <a:gd name="T104" fmla="*/ 4129 w 4298"/>
                    <a:gd name="T105" fmla="*/ 670 h 2515"/>
                    <a:gd name="T106" fmla="*/ 3953 w 4298"/>
                    <a:gd name="T107" fmla="*/ 741 h 2515"/>
                    <a:gd name="T108" fmla="*/ 3697 w 4298"/>
                    <a:gd name="T109" fmla="*/ 697 h 2515"/>
                    <a:gd name="T110" fmla="*/ 3538 w 4298"/>
                    <a:gd name="T111" fmla="*/ 573 h 2515"/>
                    <a:gd name="T112" fmla="*/ 3406 w 4298"/>
                    <a:gd name="T113" fmla="*/ 423 h 2515"/>
                    <a:gd name="T114" fmla="*/ 3670 w 4298"/>
                    <a:gd name="T115" fmla="*/ 114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98" h="2515">
                      <a:moveTo>
                        <a:pt x="3670" y="114"/>
                      </a:moveTo>
                      <a:lnTo>
                        <a:pt x="3644" y="53"/>
                      </a:lnTo>
                      <a:lnTo>
                        <a:pt x="3556" y="26"/>
                      </a:lnTo>
                      <a:lnTo>
                        <a:pt x="3511" y="70"/>
                      </a:lnTo>
                      <a:lnTo>
                        <a:pt x="3520" y="123"/>
                      </a:lnTo>
                      <a:lnTo>
                        <a:pt x="3459" y="176"/>
                      </a:lnTo>
                      <a:lnTo>
                        <a:pt x="3432" y="141"/>
                      </a:lnTo>
                      <a:lnTo>
                        <a:pt x="3344" y="167"/>
                      </a:lnTo>
                      <a:lnTo>
                        <a:pt x="3344" y="132"/>
                      </a:lnTo>
                      <a:lnTo>
                        <a:pt x="3264" y="141"/>
                      </a:lnTo>
                      <a:lnTo>
                        <a:pt x="3256" y="97"/>
                      </a:lnTo>
                      <a:lnTo>
                        <a:pt x="3167" y="105"/>
                      </a:lnTo>
                      <a:lnTo>
                        <a:pt x="3123" y="79"/>
                      </a:lnTo>
                      <a:lnTo>
                        <a:pt x="3044" y="97"/>
                      </a:lnTo>
                      <a:lnTo>
                        <a:pt x="3000" y="61"/>
                      </a:lnTo>
                      <a:lnTo>
                        <a:pt x="2956" y="79"/>
                      </a:lnTo>
                      <a:lnTo>
                        <a:pt x="2885" y="44"/>
                      </a:lnTo>
                      <a:lnTo>
                        <a:pt x="2841" y="70"/>
                      </a:lnTo>
                      <a:lnTo>
                        <a:pt x="2770" y="70"/>
                      </a:lnTo>
                      <a:lnTo>
                        <a:pt x="2735" y="35"/>
                      </a:lnTo>
                      <a:lnTo>
                        <a:pt x="2708" y="0"/>
                      </a:lnTo>
                      <a:lnTo>
                        <a:pt x="2664" y="70"/>
                      </a:lnTo>
                      <a:lnTo>
                        <a:pt x="2594" y="97"/>
                      </a:lnTo>
                      <a:lnTo>
                        <a:pt x="2541" y="53"/>
                      </a:lnTo>
                      <a:lnTo>
                        <a:pt x="2514" y="97"/>
                      </a:lnTo>
                      <a:lnTo>
                        <a:pt x="2470" y="79"/>
                      </a:lnTo>
                      <a:lnTo>
                        <a:pt x="2408" y="114"/>
                      </a:lnTo>
                      <a:lnTo>
                        <a:pt x="2320" y="114"/>
                      </a:lnTo>
                      <a:lnTo>
                        <a:pt x="2232" y="114"/>
                      </a:lnTo>
                      <a:lnTo>
                        <a:pt x="2188" y="70"/>
                      </a:lnTo>
                      <a:lnTo>
                        <a:pt x="2126" y="132"/>
                      </a:lnTo>
                      <a:lnTo>
                        <a:pt x="2029" y="141"/>
                      </a:lnTo>
                      <a:lnTo>
                        <a:pt x="1923" y="158"/>
                      </a:lnTo>
                      <a:lnTo>
                        <a:pt x="1808" y="176"/>
                      </a:lnTo>
                      <a:lnTo>
                        <a:pt x="1755" y="105"/>
                      </a:lnTo>
                      <a:lnTo>
                        <a:pt x="1685" y="105"/>
                      </a:lnTo>
                      <a:lnTo>
                        <a:pt x="1667" y="150"/>
                      </a:lnTo>
                      <a:lnTo>
                        <a:pt x="1676" y="229"/>
                      </a:lnTo>
                      <a:lnTo>
                        <a:pt x="1597" y="185"/>
                      </a:lnTo>
                      <a:lnTo>
                        <a:pt x="1544" y="220"/>
                      </a:lnTo>
                      <a:lnTo>
                        <a:pt x="1446" y="220"/>
                      </a:lnTo>
                      <a:lnTo>
                        <a:pt x="1367" y="282"/>
                      </a:lnTo>
                      <a:lnTo>
                        <a:pt x="1288" y="282"/>
                      </a:lnTo>
                      <a:lnTo>
                        <a:pt x="1296" y="326"/>
                      </a:lnTo>
                      <a:lnTo>
                        <a:pt x="1208" y="344"/>
                      </a:lnTo>
                      <a:lnTo>
                        <a:pt x="1208" y="397"/>
                      </a:lnTo>
                      <a:lnTo>
                        <a:pt x="1164" y="432"/>
                      </a:lnTo>
                      <a:lnTo>
                        <a:pt x="1085" y="414"/>
                      </a:lnTo>
                      <a:lnTo>
                        <a:pt x="970" y="432"/>
                      </a:lnTo>
                      <a:lnTo>
                        <a:pt x="908" y="423"/>
                      </a:lnTo>
                      <a:lnTo>
                        <a:pt x="846" y="458"/>
                      </a:lnTo>
                      <a:lnTo>
                        <a:pt x="793" y="511"/>
                      </a:lnTo>
                      <a:lnTo>
                        <a:pt x="767" y="564"/>
                      </a:lnTo>
                      <a:lnTo>
                        <a:pt x="749" y="608"/>
                      </a:lnTo>
                      <a:lnTo>
                        <a:pt x="697" y="608"/>
                      </a:lnTo>
                      <a:lnTo>
                        <a:pt x="644" y="626"/>
                      </a:lnTo>
                      <a:lnTo>
                        <a:pt x="609" y="670"/>
                      </a:lnTo>
                      <a:lnTo>
                        <a:pt x="503" y="679"/>
                      </a:lnTo>
                      <a:lnTo>
                        <a:pt x="433" y="688"/>
                      </a:lnTo>
                      <a:lnTo>
                        <a:pt x="371" y="723"/>
                      </a:lnTo>
                      <a:lnTo>
                        <a:pt x="327" y="705"/>
                      </a:lnTo>
                      <a:lnTo>
                        <a:pt x="256" y="723"/>
                      </a:lnTo>
                      <a:lnTo>
                        <a:pt x="194" y="697"/>
                      </a:lnTo>
                      <a:lnTo>
                        <a:pt x="97" y="723"/>
                      </a:lnTo>
                      <a:lnTo>
                        <a:pt x="36" y="688"/>
                      </a:lnTo>
                      <a:lnTo>
                        <a:pt x="0" y="741"/>
                      </a:lnTo>
                      <a:lnTo>
                        <a:pt x="0" y="1517"/>
                      </a:lnTo>
                      <a:lnTo>
                        <a:pt x="9" y="1623"/>
                      </a:lnTo>
                      <a:lnTo>
                        <a:pt x="71" y="1650"/>
                      </a:lnTo>
                      <a:lnTo>
                        <a:pt x="106" y="1711"/>
                      </a:lnTo>
                      <a:lnTo>
                        <a:pt x="106" y="1764"/>
                      </a:lnTo>
                      <a:lnTo>
                        <a:pt x="168" y="1782"/>
                      </a:lnTo>
                      <a:lnTo>
                        <a:pt x="212" y="1808"/>
                      </a:lnTo>
                      <a:lnTo>
                        <a:pt x="230" y="1870"/>
                      </a:lnTo>
                      <a:lnTo>
                        <a:pt x="274" y="1888"/>
                      </a:lnTo>
                      <a:lnTo>
                        <a:pt x="283" y="1976"/>
                      </a:lnTo>
                      <a:lnTo>
                        <a:pt x="327" y="2029"/>
                      </a:lnTo>
                      <a:lnTo>
                        <a:pt x="406" y="2100"/>
                      </a:lnTo>
                      <a:lnTo>
                        <a:pt x="459" y="2135"/>
                      </a:lnTo>
                      <a:lnTo>
                        <a:pt x="539" y="2170"/>
                      </a:lnTo>
                      <a:lnTo>
                        <a:pt x="591" y="2232"/>
                      </a:lnTo>
                      <a:lnTo>
                        <a:pt x="644" y="2258"/>
                      </a:lnTo>
                      <a:lnTo>
                        <a:pt x="723" y="2276"/>
                      </a:lnTo>
                      <a:lnTo>
                        <a:pt x="793" y="2241"/>
                      </a:lnTo>
                      <a:lnTo>
                        <a:pt x="802" y="2188"/>
                      </a:lnTo>
                      <a:lnTo>
                        <a:pt x="846" y="2153"/>
                      </a:lnTo>
                      <a:lnTo>
                        <a:pt x="899" y="2144"/>
                      </a:lnTo>
                      <a:lnTo>
                        <a:pt x="935" y="2091"/>
                      </a:lnTo>
                      <a:lnTo>
                        <a:pt x="926" y="2029"/>
                      </a:lnTo>
                      <a:lnTo>
                        <a:pt x="979" y="1967"/>
                      </a:lnTo>
                      <a:lnTo>
                        <a:pt x="1023" y="1958"/>
                      </a:lnTo>
                      <a:lnTo>
                        <a:pt x="1067" y="2011"/>
                      </a:lnTo>
                      <a:lnTo>
                        <a:pt x="1111" y="1950"/>
                      </a:lnTo>
                      <a:lnTo>
                        <a:pt x="1173" y="1976"/>
                      </a:lnTo>
                      <a:lnTo>
                        <a:pt x="1244" y="2020"/>
                      </a:lnTo>
                      <a:lnTo>
                        <a:pt x="1349" y="2082"/>
                      </a:lnTo>
                      <a:lnTo>
                        <a:pt x="1402" y="2038"/>
                      </a:lnTo>
                      <a:lnTo>
                        <a:pt x="1473" y="2100"/>
                      </a:lnTo>
                      <a:lnTo>
                        <a:pt x="1499" y="2170"/>
                      </a:lnTo>
                      <a:lnTo>
                        <a:pt x="1526" y="2232"/>
                      </a:lnTo>
                      <a:lnTo>
                        <a:pt x="1579" y="2241"/>
                      </a:lnTo>
                      <a:lnTo>
                        <a:pt x="1614" y="2303"/>
                      </a:lnTo>
                      <a:lnTo>
                        <a:pt x="1614" y="2356"/>
                      </a:lnTo>
                      <a:lnTo>
                        <a:pt x="1658" y="2391"/>
                      </a:lnTo>
                      <a:lnTo>
                        <a:pt x="1694" y="2373"/>
                      </a:lnTo>
                      <a:lnTo>
                        <a:pt x="1720" y="2461"/>
                      </a:lnTo>
                      <a:lnTo>
                        <a:pt x="1764" y="2444"/>
                      </a:lnTo>
                      <a:lnTo>
                        <a:pt x="1817" y="2426"/>
                      </a:lnTo>
                      <a:lnTo>
                        <a:pt x="1879" y="2461"/>
                      </a:lnTo>
                      <a:lnTo>
                        <a:pt x="1914" y="2514"/>
                      </a:lnTo>
                      <a:lnTo>
                        <a:pt x="1976" y="2470"/>
                      </a:lnTo>
                      <a:lnTo>
                        <a:pt x="2241" y="2258"/>
                      </a:lnTo>
                      <a:lnTo>
                        <a:pt x="2232" y="2188"/>
                      </a:lnTo>
                      <a:lnTo>
                        <a:pt x="2294" y="2135"/>
                      </a:lnTo>
                      <a:lnTo>
                        <a:pt x="2347" y="2153"/>
                      </a:lnTo>
                      <a:lnTo>
                        <a:pt x="2408" y="2117"/>
                      </a:lnTo>
                      <a:lnTo>
                        <a:pt x="2444" y="2073"/>
                      </a:lnTo>
                      <a:lnTo>
                        <a:pt x="2453" y="2020"/>
                      </a:lnTo>
                      <a:lnTo>
                        <a:pt x="2479" y="1976"/>
                      </a:lnTo>
                      <a:lnTo>
                        <a:pt x="2550" y="1985"/>
                      </a:lnTo>
                      <a:lnTo>
                        <a:pt x="2523" y="1906"/>
                      </a:lnTo>
                      <a:lnTo>
                        <a:pt x="2514" y="1817"/>
                      </a:lnTo>
                      <a:lnTo>
                        <a:pt x="2550" y="1720"/>
                      </a:lnTo>
                      <a:lnTo>
                        <a:pt x="2558" y="1597"/>
                      </a:lnTo>
                      <a:lnTo>
                        <a:pt x="2558" y="1491"/>
                      </a:lnTo>
                      <a:lnTo>
                        <a:pt x="2523" y="1438"/>
                      </a:lnTo>
                      <a:lnTo>
                        <a:pt x="2505" y="1367"/>
                      </a:lnTo>
                      <a:lnTo>
                        <a:pt x="2558" y="1305"/>
                      </a:lnTo>
                      <a:lnTo>
                        <a:pt x="2638" y="1314"/>
                      </a:lnTo>
                      <a:lnTo>
                        <a:pt x="2708" y="1376"/>
                      </a:lnTo>
                      <a:lnTo>
                        <a:pt x="2806" y="1429"/>
                      </a:lnTo>
                      <a:lnTo>
                        <a:pt x="2858" y="1385"/>
                      </a:lnTo>
                      <a:lnTo>
                        <a:pt x="2885" y="1314"/>
                      </a:lnTo>
                      <a:lnTo>
                        <a:pt x="2956" y="1261"/>
                      </a:lnTo>
                      <a:lnTo>
                        <a:pt x="3044" y="1217"/>
                      </a:lnTo>
                      <a:lnTo>
                        <a:pt x="3132" y="1217"/>
                      </a:lnTo>
                      <a:lnTo>
                        <a:pt x="3185" y="1164"/>
                      </a:lnTo>
                      <a:lnTo>
                        <a:pt x="3229" y="1094"/>
                      </a:lnTo>
                      <a:lnTo>
                        <a:pt x="3326" y="1103"/>
                      </a:lnTo>
                      <a:lnTo>
                        <a:pt x="3406" y="1085"/>
                      </a:lnTo>
                      <a:lnTo>
                        <a:pt x="3467" y="1094"/>
                      </a:lnTo>
                      <a:lnTo>
                        <a:pt x="3529" y="1103"/>
                      </a:lnTo>
                      <a:lnTo>
                        <a:pt x="3609" y="1076"/>
                      </a:lnTo>
                      <a:lnTo>
                        <a:pt x="3662" y="1050"/>
                      </a:lnTo>
                      <a:lnTo>
                        <a:pt x="3741" y="1050"/>
                      </a:lnTo>
                      <a:lnTo>
                        <a:pt x="3794" y="1005"/>
                      </a:lnTo>
                      <a:lnTo>
                        <a:pt x="3856" y="988"/>
                      </a:lnTo>
                      <a:lnTo>
                        <a:pt x="3909" y="988"/>
                      </a:lnTo>
                      <a:lnTo>
                        <a:pt x="4015" y="970"/>
                      </a:lnTo>
                      <a:lnTo>
                        <a:pt x="4103" y="953"/>
                      </a:lnTo>
                      <a:lnTo>
                        <a:pt x="4129" y="908"/>
                      </a:lnTo>
                      <a:lnTo>
                        <a:pt x="4156" y="873"/>
                      </a:lnTo>
                      <a:lnTo>
                        <a:pt x="4191" y="820"/>
                      </a:lnTo>
                      <a:lnTo>
                        <a:pt x="4262" y="776"/>
                      </a:lnTo>
                      <a:lnTo>
                        <a:pt x="4297" y="723"/>
                      </a:lnTo>
                      <a:lnTo>
                        <a:pt x="4279" y="661"/>
                      </a:lnTo>
                      <a:lnTo>
                        <a:pt x="4235" y="644"/>
                      </a:lnTo>
                      <a:lnTo>
                        <a:pt x="4182" y="688"/>
                      </a:lnTo>
                      <a:lnTo>
                        <a:pt x="4129" y="670"/>
                      </a:lnTo>
                      <a:lnTo>
                        <a:pt x="4085" y="705"/>
                      </a:lnTo>
                      <a:lnTo>
                        <a:pt x="3997" y="697"/>
                      </a:lnTo>
                      <a:lnTo>
                        <a:pt x="3953" y="741"/>
                      </a:lnTo>
                      <a:lnTo>
                        <a:pt x="3803" y="679"/>
                      </a:lnTo>
                      <a:lnTo>
                        <a:pt x="3741" y="750"/>
                      </a:lnTo>
                      <a:lnTo>
                        <a:pt x="3697" y="697"/>
                      </a:lnTo>
                      <a:lnTo>
                        <a:pt x="3626" y="670"/>
                      </a:lnTo>
                      <a:lnTo>
                        <a:pt x="3564" y="670"/>
                      </a:lnTo>
                      <a:lnTo>
                        <a:pt x="3538" y="573"/>
                      </a:lnTo>
                      <a:lnTo>
                        <a:pt x="3503" y="520"/>
                      </a:lnTo>
                      <a:lnTo>
                        <a:pt x="3459" y="467"/>
                      </a:lnTo>
                      <a:lnTo>
                        <a:pt x="3406" y="423"/>
                      </a:lnTo>
                      <a:lnTo>
                        <a:pt x="3335" y="423"/>
                      </a:lnTo>
                      <a:lnTo>
                        <a:pt x="3282" y="388"/>
                      </a:lnTo>
                      <a:lnTo>
                        <a:pt x="3670" y="114"/>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53" name="Freeform 29">
                  <a:extLst>
                    <a:ext uri="{FF2B5EF4-FFF2-40B4-BE49-F238E27FC236}">
                      <a16:creationId xmlns:a16="http://schemas.microsoft.com/office/drawing/2014/main" id="{8F8B61FD-D994-4775-AACD-F6E736928DFD}"/>
                    </a:ext>
                  </a:extLst>
                </p:cNvPr>
                <p:cNvSpPr>
                  <a:spLocks noChangeArrowheads="1"/>
                </p:cNvSpPr>
                <p:nvPr/>
              </p:nvSpPr>
              <p:spPr bwMode="auto">
                <a:xfrm>
                  <a:off x="5634789" y="4625900"/>
                  <a:ext cx="1237193" cy="1261063"/>
                </a:xfrm>
                <a:custGeom>
                  <a:avLst/>
                  <a:gdLst>
                    <a:gd name="T0" fmla="*/ 1086 w 3434"/>
                    <a:gd name="T1" fmla="*/ 2233 h 3504"/>
                    <a:gd name="T2" fmla="*/ 1271 w 3434"/>
                    <a:gd name="T3" fmla="*/ 2294 h 3504"/>
                    <a:gd name="T4" fmla="*/ 1368 w 3434"/>
                    <a:gd name="T5" fmla="*/ 2497 h 3504"/>
                    <a:gd name="T6" fmla="*/ 1562 w 3434"/>
                    <a:gd name="T7" fmla="*/ 2577 h 3504"/>
                    <a:gd name="T8" fmla="*/ 1862 w 3434"/>
                    <a:gd name="T9" fmla="*/ 2647 h 3504"/>
                    <a:gd name="T10" fmla="*/ 2092 w 3434"/>
                    <a:gd name="T11" fmla="*/ 2691 h 3504"/>
                    <a:gd name="T12" fmla="*/ 2109 w 3434"/>
                    <a:gd name="T13" fmla="*/ 2797 h 3504"/>
                    <a:gd name="T14" fmla="*/ 2162 w 3434"/>
                    <a:gd name="T15" fmla="*/ 3009 h 3504"/>
                    <a:gd name="T16" fmla="*/ 2206 w 3434"/>
                    <a:gd name="T17" fmla="*/ 3168 h 3504"/>
                    <a:gd name="T18" fmla="*/ 2215 w 3434"/>
                    <a:gd name="T19" fmla="*/ 3300 h 3504"/>
                    <a:gd name="T20" fmla="*/ 2365 w 3434"/>
                    <a:gd name="T21" fmla="*/ 3309 h 3504"/>
                    <a:gd name="T22" fmla="*/ 2471 w 3434"/>
                    <a:gd name="T23" fmla="*/ 3247 h 3504"/>
                    <a:gd name="T24" fmla="*/ 2577 w 3434"/>
                    <a:gd name="T25" fmla="*/ 3371 h 3504"/>
                    <a:gd name="T26" fmla="*/ 2736 w 3434"/>
                    <a:gd name="T27" fmla="*/ 3318 h 3504"/>
                    <a:gd name="T28" fmla="*/ 2824 w 3434"/>
                    <a:gd name="T29" fmla="*/ 3424 h 3504"/>
                    <a:gd name="T30" fmla="*/ 3062 w 3434"/>
                    <a:gd name="T31" fmla="*/ 3450 h 3504"/>
                    <a:gd name="T32" fmla="*/ 3124 w 3434"/>
                    <a:gd name="T33" fmla="*/ 3247 h 3504"/>
                    <a:gd name="T34" fmla="*/ 2957 w 3434"/>
                    <a:gd name="T35" fmla="*/ 3088 h 3504"/>
                    <a:gd name="T36" fmla="*/ 2948 w 3434"/>
                    <a:gd name="T37" fmla="*/ 2885 h 3504"/>
                    <a:gd name="T38" fmla="*/ 2842 w 3434"/>
                    <a:gd name="T39" fmla="*/ 2700 h 3504"/>
                    <a:gd name="T40" fmla="*/ 2542 w 3434"/>
                    <a:gd name="T41" fmla="*/ 2577 h 3504"/>
                    <a:gd name="T42" fmla="*/ 2392 w 3434"/>
                    <a:gd name="T43" fmla="*/ 1650 h 3504"/>
                    <a:gd name="T44" fmla="*/ 2683 w 3434"/>
                    <a:gd name="T45" fmla="*/ 1606 h 3504"/>
                    <a:gd name="T46" fmla="*/ 2948 w 3434"/>
                    <a:gd name="T47" fmla="*/ 1483 h 3504"/>
                    <a:gd name="T48" fmla="*/ 3212 w 3434"/>
                    <a:gd name="T49" fmla="*/ 1500 h 3504"/>
                    <a:gd name="T50" fmla="*/ 3433 w 3434"/>
                    <a:gd name="T51" fmla="*/ 1509 h 3504"/>
                    <a:gd name="T52" fmla="*/ 3380 w 3434"/>
                    <a:gd name="T53" fmla="*/ 1306 h 3504"/>
                    <a:gd name="T54" fmla="*/ 3345 w 3434"/>
                    <a:gd name="T55" fmla="*/ 1138 h 3504"/>
                    <a:gd name="T56" fmla="*/ 3089 w 3434"/>
                    <a:gd name="T57" fmla="*/ 1103 h 3504"/>
                    <a:gd name="T58" fmla="*/ 2895 w 3434"/>
                    <a:gd name="T59" fmla="*/ 1041 h 3504"/>
                    <a:gd name="T60" fmla="*/ 2692 w 3434"/>
                    <a:gd name="T61" fmla="*/ 1041 h 3504"/>
                    <a:gd name="T62" fmla="*/ 2551 w 3434"/>
                    <a:gd name="T63" fmla="*/ 371 h 3504"/>
                    <a:gd name="T64" fmla="*/ 2295 w 3434"/>
                    <a:gd name="T65" fmla="*/ 282 h 3504"/>
                    <a:gd name="T66" fmla="*/ 2242 w 3434"/>
                    <a:gd name="T67" fmla="*/ 124 h 3504"/>
                    <a:gd name="T68" fmla="*/ 2101 w 3434"/>
                    <a:gd name="T69" fmla="*/ 97 h 3504"/>
                    <a:gd name="T70" fmla="*/ 1827 w 3434"/>
                    <a:gd name="T71" fmla="*/ 177 h 3504"/>
                    <a:gd name="T72" fmla="*/ 1553 w 3434"/>
                    <a:gd name="T73" fmla="*/ 221 h 3504"/>
                    <a:gd name="T74" fmla="*/ 1271 w 3434"/>
                    <a:gd name="T75" fmla="*/ 291 h 3504"/>
                    <a:gd name="T76" fmla="*/ 971 w 3434"/>
                    <a:gd name="T77" fmla="*/ 441 h 3504"/>
                    <a:gd name="T78" fmla="*/ 724 w 3434"/>
                    <a:gd name="T79" fmla="*/ 441 h 3504"/>
                    <a:gd name="T80" fmla="*/ 644 w 3434"/>
                    <a:gd name="T81" fmla="*/ 618 h 3504"/>
                    <a:gd name="T82" fmla="*/ 609 w 3434"/>
                    <a:gd name="T83" fmla="*/ 1033 h 3504"/>
                    <a:gd name="T84" fmla="*/ 530 w 3434"/>
                    <a:gd name="T85" fmla="*/ 1200 h 3504"/>
                    <a:gd name="T86" fmla="*/ 318 w 3434"/>
                    <a:gd name="T87" fmla="*/ 1315 h 3504"/>
                    <a:gd name="T88" fmla="*/ 53 w 3434"/>
                    <a:gd name="T89" fmla="*/ 1641 h 3504"/>
                    <a:gd name="T90" fmla="*/ 168 w 3434"/>
                    <a:gd name="T91" fmla="*/ 1791 h 3504"/>
                    <a:gd name="T92" fmla="*/ 274 w 3434"/>
                    <a:gd name="T93" fmla="*/ 1950 h 3504"/>
                    <a:gd name="T94" fmla="*/ 433 w 3434"/>
                    <a:gd name="T95" fmla="*/ 2038 h 3504"/>
                    <a:gd name="T96" fmla="*/ 627 w 3434"/>
                    <a:gd name="T97" fmla="*/ 2118 h 3504"/>
                    <a:gd name="T98" fmla="*/ 786 w 3434"/>
                    <a:gd name="T99" fmla="*/ 2118 h 3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4" h="3504">
                      <a:moveTo>
                        <a:pt x="918" y="2215"/>
                      </a:moveTo>
                      <a:lnTo>
                        <a:pt x="997" y="2206"/>
                      </a:lnTo>
                      <a:lnTo>
                        <a:pt x="1059" y="2188"/>
                      </a:lnTo>
                      <a:lnTo>
                        <a:pt x="1086" y="2233"/>
                      </a:lnTo>
                      <a:lnTo>
                        <a:pt x="1094" y="2277"/>
                      </a:lnTo>
                      <a:lnTo>
                        <a:pt x="1174" y="2294"/>
                      </a:lnTo>
                      <a:lnTo>
                        <a:pt x="1218" y="2321"/>
                      </a:lnTo>
                      <a:lnTo>
                        <a:pt x="1271" y="2294"/>
                      </a:lnTo>
                      <a:lnTo>
                        <a:pt x="1333" y="2356"/>
                      </a:lnTo>
                      <a:lnTo>
                        <a:pt x="1377" y="2400"/>
                      </a:lnTo>
                      <a:lnTo>
                        <a:pt x="1297" y="2444"/>
                      </a:lnTo>
                      <a:lnTo>
                        <a:pt x="1368" y="2497"/>
                      </a:lnTo>
                      <a:lnTo>
                        <a:pt x="1403" y="2524"/>
                      </a:lnTo>
                      <a:lnTo>
                        <a:pt x="1412" y="2594"/>
                      </a:lnTo>
                      <a:lnTo>
                        <a:pt x="1518" y="2621"/>
                      </a:lnTo>
                      <a:lnTo>
                        <a:pt x="1562" y="2577"/>
                      </a:lnTo>
                      <a:lnTo>
                        <a:pt x="1668" y="2630"/>
                      </a:lnTo>
                      <a:lnTo>
                        <a:pt x="1712" y="2612"/>
                      </a:lnTo>
                      <a:lnTo>
                        <a:pt x="1748" y="2638"/>
                      </a:lnTo>
                      <a:lnTo>
                        <a:pt x="1862" y="2647"/>
                      </a:lnTo>
                      <a:lnTo>
                        <a:pt x="1915" y="2718"/>
                      </a:lnTo>
                      <a:lnTo>
                        <a:pt x="1986" y="2744"/>
                      </a:lnTo>
                      <a:lnTo>
                        <a:pt x="2056" y="2753"/>
                      </a:lnTo>
                      <a:lnTo>
                        <a:pt x="2092" y="2691"/>
                      </a:lnTo>
                      <a:lnTo>
                        <a:pt x="2153" y="2691"/>
                      </a:lnTo>
                      <a:lnTo>
                        <a:pt x="2206" y="2709"/>
                      </a:lnTo>
                      <a:lnTo>
                        <a:pt x="2171" y="2753"/>
                      </a:lnTo>
                      <a:lnTo>
                        <a:pt x="2109" y="2797"/>
                      </a:lnTo>
                      <a:lnTo>
                        <a:pt x="2092" y="2868"/>
                      </a:lnTo>
                      <a:lnTo>
                        <a:pt x="2162" y="2859"/>
                      </a:lnTo>
                      <a:lnTo>
                        <a:pt x="2171" y="2938"/>
                      </a:lnTo>
                      <a:lnTo>
                        <a:pt x="2162" y="3009"/>
                      </a:lnTo>
                      <a:lnTo>
                        <a:pt x="2118" y="3027"/>
                      </a:lnTo>
                      <a:lnTo>
                        <a:pt x="2109" y="3071"/>
                      </a:lnTo>
                      <a:lnTo>
                        <a:pt x="2153" y="3124"/>
                      </a:lnTo>
                      <a:lnTo>
                        <a:pt x="2206" y="3168"/>
                      </a:lnTo>
                      <a:lnTo>
                        <a:pt x="2171" y="3230"/>
                      </a:lnTo>
                      <a:lnTo>
                        <a:pt x="2109" y="3256"/>
                      </a:lnTo>
                      <a:lnTo>
                        <a:pt x="2136" y="3300"/>
                      </a:lnTo>
                      <a:lnTo>
                        <a:pt x="2215" y="3300"/>
                      </a:lnTo>
                      <a:lnTo>
                        <a:pt x="2224" y="3362"/>
                      </a:lnTo>
                      <a:lnTo>
                        <a:pt x="2286" y="3406"/>
                      </a:lnTo>
                      <a:lnTo>
                        <a:pt x="2339" y="3362"/>
                      </a:lnTo>
                      <a:lnTo>
                        <a:pt x="2365" y="3309"/>
                      </a:lnTo>
                      <a:lnTo>
                        <a:pt x="2295" y="3291"/>
                      </a:lnTo>
                      <a:lnTo>
                        <a:pt x="2339" y="3256"/>
                      </a:lnTo>
                      <a:lnTo>
                        <a:pt x="2418" y="3256"/>
                      </a:lnTo>
                      <a:lnTo>
                        <a:pt x="2471" y="3247"/>
                      </a:lnTo>
                      <a:lnTo>
                        <a:pt x="2551" y="3238"/>
                      </a:lnTo>
                      <a:lnTo>
                        <a:pt x="2515" y="3291"/>
                      </a:lnTo>
                      <a:lnTo>
                        <a:pt x="2515" y="3353"/>
                      </a:lnTo>
                      <a:lnTo>
                        <a:pt x="2577" y="3371"/>
                      </a:lnTo>
                      <a:lnTo>
                        <a:pt x="2630" y="3344"/>
                      </a:lnTo>
                      <a:lnTo>
                        <a:pt x="2656" y="3309"/>
                      </a:lnTo>
                      <a:lnTo>
                        <a:pt x="2727" y="3380"/>
                      </a:lnTo>
                      <a:lnTo>
                        <a:pt x="2736" y="3318"/>
                      </a:lnTo>
                      <a:lnTo>
                        <a:pt x="2780" y="3291"/>
                      </a:lnTo>
                      <a:lnTo>
                        <a:pt x="2833" y="3336"/>
                      </a:lnTo>
                      <a:lnTo>
                        <a:pt x="2859" y="3388"/>
                      </a:lnTo>
                      <a:lnTo>
                        <a:pt x="2824" y="3424"/>
                      </a:lnTo>
                      <a:lnTo>
                        <a:pt x="2868" y="3503"/>
                      </a:lnTo>
                      <a:lnTo>
                        <a:pt x="2939" y="3433"/>
                      </a:lnTo>
                      <a:lnTo>
                        <a:pt x="3001" y="3468"/>
                      </a:lnTo>
                      <a:lnTo>
                        <a:pt x="3062" y="3450"/>
                      </a:lnTo>
                      <a:lnTo>
                        <a:pt x="3080" y="3380"/>
                      </a:lnTo>
                      <a:lnTo>
                        <a:pt x="3080" y="3336"/>
                      </a:lnTo>
                      <a:lnTo>
                        <a:pt x="3115" y="3300"/>
                      </a:lnTo>
                      <a:lnTo>
                        <a:pt x="3124" y="3247"/>
                      </a:lnTo>
                      <a:lnTo>
                        <a:pt x="3071" y="3212"/>
                      </a:lnTo>
                      <a:lnTo>
                        <a:pt x="2992" y="3185"/>
                      </a:lnTo>
                      <a:lnTo>
                        <a:pt x="3018" y="3141"/>
                      </a:lnTo>
                      <a:lnTo>
                        <a:pt x="2957" y="3088"/>
                      </a:lnTo>
                      <a:lnTo>
                        <a:pt x="2912" y="3035"/>
                      </a:lnTo>
                      <a:lnTo>
                        <a:pt x="2877" y="2974"/>
                      </a:lnTo>
                      <a:lnTo>
                        <a:pt x="2912" y="2938"/>
                      </a:lnTo>
                      <a:lnTo>
                        <a:pt x="2948" y="2885"/>
                      </a:lnTo>
                      <a:lnTo>
                        <a:pt x="2904" y="2859"/>
                      </a:lnTo>
                      <a:lnTo>
                        <a:pt x="2904" y="2797"/>
                      </a:lnTo>
                      <a:lnTo>
                        <a:pt x="2912" y="2727"/>
                      </a:lnTo>
                      <a:lnTo>
                        <a:pt x="2842" y="2700"/>
                      </a:lnTo>
                      <a:lnTo>
                        <a:pt x="2762" y="2665"/>
                      </a:lnTo>
                      <a:lnTo>
                        <a:pt x="2692" y="2621"/>
                      </a:lnTo>
                      <a:lnTo>
                        <a:pt x="2621" y="2585"/>
                      </a:lnTo>
                      <a:lnTo>
                        <a:pt x="2542" y="2577"/>
                      </a:lnTo>
                      <a:lnTo>
                        <a:pt x="2462" y="2515"/>
                      </a:lnTo>
                      <a:lnTo>
                        <a:pt x="2418" y="2435"/>
                      </a:lnTo>
                      <a:lnTo>
                        <a:pt x="2392" y="2365"/>
                      </a:lnTo>
                      <a:lnTo>
                        <a:pt x="2392" y="1650"/>
                      </a:lnTo>
                      <a:lnTo>
                        <a:pt x="2480" y="1633"/>
                      </a:lnTo>
                      <a:lnTo>
                        <a:pt x="2524" y="1597"/>
                      </a:lnTo>
                      <a:lnTo>
                        <a:pt x="2604" y="1615"/>
                      </a:lnTo>
                      <a:lnTo>
                        <a:pt x="2683" y="1606"/>
                      </a:lnTo>
                      <a:lnTo>
                        <a:pt x="2736" y="1562"/>
                      </a:lnTo>
                      <a:lnTo>
                        <a:pt x="2798" y="1518"/>
                      </a:lnTo>
                      <a:lnTo>
                        <a:pt x="2851" y="1544"/>
                      </a:lnTo>
                      <a:lnTo>
                        <a:pt x="2948" y="1483"/>
                      </a:lnTo>
                      <a:lnTo>
                        <a:pt x="2974" y="1447"/>
                      </a:lnTo>
                      <a:lnTo>
                        <a:pt x="3036" y="1456"/>
                      </a:lnTo>
                      <a:lnTo>
                        <a:pt x="3115" y="1500"/>
                      </a:lnTo>
                      <a:lnTo>
                        <a:pt x="3212" y="1500"/>
                      </a:lnTo>
                      <a:lnTo>
                        <a:pt x="3248" y="1535"/>
                      </a:lnTo>
                      <a:lnTo>
                        <a:pt x="3301" y="1553"/>
                      </a:lnTo>
                      <a:lnTo>
                        <a:pt x="3345" y="1509"/>
                      </a:lnTo>
                      <a:lnTo>
                        <a:pt x="3433" y="1509"/>
                      </a:lnTo>
                      <a:lnTo>
                        <a:pt x="3398" y="1447"/>
                      </a:lnTo>
                      <a:lnTo>
                        <a:pt x="3354" y="1403"/>
                      </a:lnTo>
                      <a:lnTo>
                        <a:pt x="3398" y="1368"/>
                      </a:lnTo>
                      <a:lnTo>
                        <a:pt x="3380" y="1306"/>
                      </a:lnTo>
                      <a:lnTo>
                        <a:pt x="3433" y="1280"/>
                      </a:lnTo>
                      <a:lnTo>
                        <a:pt x="3362" y="1244"/>
                      </a:lnTo>
                      <a:lnTo>
                        <a:pt x="3371" y="1191"/>
                      </a:lnTo>
                      <a:lnTo>
                        <a:pt x="3345" y="1138"/>
                      </a:lnTo>
                      <a:lnTo>
                        <a:pt x="3283" y="1094"/>
                      </a:lnTo>
                      <a:lnTo>
                        <a:pt x="3212" y="1077"/>
                      </a:lnTo>
                      <a:lnTo>
                        <a:pt x="3133" y="1041"/>
                      </a:lnTo>
                      <a:lnTo>
                        <a:pt x="3089" y="1103"/>
                      </a:lnTo>
                      <a:lnTo>
                        <a:pt x="3018" y="1059"/>
                      </a:lnTo>
                      <a:lnTo>
                        <a:pt x="2983" y="1094"/>
                      </a:lnTo>
                      <a:lnTo>
                        <a:pt x="2912" y="1094"/>
                      </a:lnTo>
                      <a:lnTo>
                        <a:pt x="2895" y="1041"/>
                      </a:lnTo>
                      <a:lnTo>
                        <a:pt x="2824" y="1041"/>
                      </a:lnTo>
                      <a:lnTo>
                        <a:pt x="2771" y="1077"/>
                      </a:lnTo>
                      <a:lnTo>
                        <a:pt x="2736" y="1033"/>
                      </a:lnTo>
                      <a:lnTo>
                        <a:pt x="2692" y="1041"/>
                      </a:lnTo>
                      <a:lnTo>
                        <a:pt x="2656" y="1077"/>
                      </a:lnTo>
                      <a:lnTo>
                        <a:pt x="2595" y="1085"/>
                      </a:lnTo>
                      <a:lnTo>
                        <a:pt x="2595" y="406"/>
                      </a:lnTo>
                      <a:lnTo>
                        <a:pt x="2551" y="371"/>
                      </a:lnTo>
                      <a:lnTo>
                        <a:pt x="2506" y="353"/>
                      </a:lnTo>
                      <a:lnTo>
                        <a:pt x="2409" y="362"/>
                      </a:lnTo>
                      <a:lnTo>
                        <a:pt x="2348" y="353"/>
                      </a:lnTo>
                      <a:lnTo>
                        <a:pt x="2295" y="282"/>
                      </a:lnTo>
                      <a:lnTo>
                        <a:pt x="2251" y="238"/>
                      </a:lnTo>
                      <a:lnTo>
                        <a:pt x="2189" y="212"/>
                      </a:lnTo>
                      <a:lnTo>
                        <a:pt x="2189" y="159"/>
                      </a:lnTo>
                      <a:lnTo>
                        <a:pt x="2242" y="124"/>
                      </a:lnTo>
                      <a:lnTo>
                        <a:pt x="2251" y="71"/>
                      </a:lnTo>
                      <a:lnTo>
                        <a:pt x="2242" y="0"/>
                      </a:lnTo>
                      <a:lnTo>
                        <a:pt x="2189" y="80"/>
                      </a:lnTo>
                      <a:lnTo>
                        <a:pt x="2101" y="97"/>
                      </a:lnTo>
                      <a:lnTo>
                        <a:pt x="1995" y="115"/>
                      </a:lnTo>
                      <a:lnTo>
                        <a:pt x="1942" y="115"/>
                      </a:lnTo>
                      <a:lnTo>
                        <a:pt x="1880" y="132"/>
                      </a:lnTo>
                      <a:lnTo>
                        <a:pt x="1827" y="177"/>
                      </a:lnTo>
                      <a:lnTo>
                        <a:pt x="1748" y="177"/>
                      </a:lnTo>
                      <a:lnTo>
                        <a:pt x="1695" y="203"/>
                      </a:lnTo>
                      <a:lnTo>
                        <a:pt x="1615" y="230"/>
                      </a:lnTo>
                      <a:lnTo>
                        <a:pt x="1553" y="221"/>
                      </a:lnTo>
                      <a:lnTo>
                        <a:pt x="1492" y="212"/>
                      </a:lnTo>
                      <a:lnTo>
                        <a:pt x="1412" y="230"/>
                      </a:lnTo>
                      <a:lnTo>
                        <a:pt x="1315" y="221"/>
                      </a:lnTo>
                      <a:lnTo>
                        <a:pt x="1271" y="291"/>
                      </a:lnTo>
                      <a:lnTo>
                        <a:pt x="1218" y="344"/>
                      </a:lnTo>
                      <a:lnTo>
                        <a:pt x="1130" y="344"/>
                      </a:lnTo>
                      <a:lnTo>
                        <a:pt x="1042" y="388"/>
                      </a:lnTo>
                      <a:lnTo>
                        <a:pt x="971" y="441"/>
                      </a:lnTo>
                      <a:lnTo>
                        <a:pt x="944" y="512"/>
                      </a:lnTo>
                      <a:lnTo>
                        <a:pt x="892" y="556"/>
                      </a:lnTo>
                      <a:lnTo>
                        <a:pt x="794" y="503"/>
                      </a:lnTo>
                      <a:lnTo>
                        <a:pt x="724" y="441"/>
                      </a:lnTo>
                      <a:lnTo>
                        <a:pt x="644" y="432"/>
                      </a:lnTo>
                      <a:lnTo>
                        <a:pt x="591" y="494"/>
                      </a:lnTo>
                      <a:lnTo>
                        <a:pt x="609" y="565"/>
                      </a:lnTo>
                      <a:lnTo>
                        <a:pt x="644" y="618"/>
                      </a:lnTo>
                      <a:lnTo>
                        <a:pt x="644" y="724"/>
                      </a:lnTo>
                      <a:lnTo>
                        <a:pt x="636" y="847"/>
                      </a:lnTo>
                      <a:lnTo>
                        <a:pt x="600" y="944"/>
                      </a:lnTo>
                      <a:lnTo>
                        <a:pt x="609" y="1033"/>
                      </a:lnTo>
                      <a:lnTo>
                        <a:pt x="636" y="1112"/>
                      </a:lnTo>
                      <a:lnTo>
                        <a:pt x="565" y="1103"/>
                      </a:lnTo>
                      <a:lnTo>
                        <a:pt x="539" y="1147"/>
                      </a:lnTo>
                      <a:lnTo>
                        <a:pt x="530" y="1200"/>
                      </a:lnTo>
                      <a:lnTo>
                        <a:pt x="494" y="1244"/>
                      </a:lnTo>
                      <a:lnTo>
                        <a:pt x="433" y="1280"/>
                      </a:lnTo>
                      <a:lnTo>
                        <a:pt x="380" y="1262"/>
                      </a:lnTo>
                      <a:lnTo>
                        <a:pt x="318" y="1315"/>
                      </a:lnTo>
                      <a:lnTo>
                        <a:pt x="327" y="1385"/>
                      </a:lnTo>
                      <a:lnTo>
                        <a:pt x="62" y="1597"/>
                      </a:lnTo>
                      <a:lnTo>
                        <a:pt x="0" y="1641"/>
                      </a:lnTo>
                      <a:lnTo>
                        <a:pt x="53" y="1641"/>
                      </a:lnTo>
                      <a:lnTo>
                        <a:pt x="62" y="1703"/>
                      </a:lnTo>
                      <a:lnTo>
                        <a:pt x="97" y="1738"/>
                      </a:lnTo>
                      <a:lnTo>
                        <a:pt x="141" y="1721"/>
                      </a:lnTo>
                      <a:lnTo>
                        <a:pt x="168" y="1791"/>
                      </a:lnTo>
                      <a:lnTo>
                        <a:pt x="168" y="1844"/>
                      </a:lnTo>
                      <a:lnTo>
                        <a:pt x="230" y="1827"/>
                      </a:lnTo>
                      <a:lnTo>
                        <a:pt x="256" y="1888"/>
                      </a:lnTo>
                      <a:lnTo>
                        <a:pt x="274" y="1950"/>
                      </a:lnTo>
                      <a:lnTo>
                        <a:pt x="327" y="1941"/>
                      </a:lnTo>
                      <a:lnTo>
                        <a:pt x="362" y="1985"/>
                      </a:lnTo>
                      <a:lnTo>
                        <a:pt x="406" y="1994"/>
                      </a:lnTo>
                      <a:lnTo>
                        <a:pt x="433" y="2038"/>
                      </a:lnTo>
                      <a:lnTo>
                        <a:pt x="477" y="2083"/>
                      </a:lnTo>
                      <a:lnTo>
                        <a:pt x="530" y="2109"/>
                      </a:lnTo>
                      <a:lnTo>
                        <a:pt x="583" y="2100"/>
                      </a:lnTo>
                      <a:lnTo>
                        <a:pt x="627" y="2118"/>
                      </a:lnTo>
                      <a:lnTo>
                        <a:pt x="662" y="2144"/>
                      </a:lnTo>
                      <a:lnTo>
                        <a:pt x="706" y="2118"/>
                      </a:lnTo>
                      <a:lnTo>
                        <a:pt x="741" y="2144"/>
                      </a:lnTo>
                      <a:lnTo>
                        <a:pt x="786" y="2118"/>
                      </a:lnTo>
                      <a:lnTo>
                        <a:pt x="839" y="2127"/>
                      </a:lnTo>
                      <a:lnTo>
                        <a:pt x="865" y="2171"/>
                      </a:lnTo>
                      <a:lnTo>
                        <a:pt x="918" y="2215"/>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54" name="Freeform 30">
                  <a:extLst>
                    <a:ext uri="{FF2B5EF4-FFF2-40B4-BE49-F238E27FC236}">
                      <a16:creationId xmlns:a16="http://schemas.microsoft.com/office/drawing/2014/main" id="{6FEB3E5A-BF3D-442E-B2CD-0BF60225E989}"/>
                    </a:ext>
                  </a:extLst>
                </p:cNvPr>
                <p:cNvSpPr>
                  <a:spLocks noChangeArrowheads="1"/>
                </p:cNvSpPr>
                <p:nvPr/>
              </p:nvSpPr>
              <p:spPr bwMode="auto">
                <a:xfrm>
                  <a:off x="4661828" y="5405028"/>
                  <a:ext cx="2111376" cy="1582352"/>
                </a:xfrm>
                <a:custGeom>
                  <a:avLst/>
                  <a:gdLst>
                    <a:gd name="T0" fmla="*/ 803 w 5859"/>
                    <a:gd name="T1" fmla="*/ 670 h 4394"/>
                    <a:gd name="T2" fmla="*/ 1015 w 5859"/>
                    <a:gd name="T3" fmla="*/ 759 h 4394"/>
                    <a:gd name="T4" fmla="*/ 1332 w 5859"/>
                    <a:gd name="T5" fmla="*/ 820 h 4394"/>
                    <a:gd name="T6" fmla="*/ 1658 w 5859"/>
                    <a:gd name="T7" fmla="*/ 785 h 4394"/>
                    <a:gd name="T8" fmla="*/ 1949 w 5859"/>
                    <a:gd name="T9" fmla="*/ 812 h 4394"/>
                    <a:gd name="T10" fmla="*/ 2258 w 5859"/>
                    <a:gd name="T11" fmla="*/ 794 h 4394"/>
                    <a:gd name="T12" fmla="*/ 2532 w 5859"/>
                    <a:gd name="T13" fmla="*/ 776 h 4394"/>
                    <a:gd name="T14" fmla="*/ 2743 w 5859"/>
                    <a:gd name="T15" fmla="*/ 520 h 4394"/>
                    <a:gd name="T16" fmla="*/ 3052 w 5859"/>
                    <a:gd name="T17" fmla="*/ 414 h 4394"/>
                    <a:gd name="T18" fmla="*/ 3238 w 5859"/>
                    <a:gd name="T19" fmla="*/ 150 h 4394"/>
                    <a:gd name="T20" fmla="*/ 3564 w 5859"/>
                    <a:gd name="T21" fmla="*/ 0 h 4394"/>
                    <a:gd name="T22" fmla="*/ 3793 w 5859"/>
                    <a:gd name="T23" fmla="*/ 106 h 4394"/>
                    <a:gd name="T24" fmla="*/ 4076 w 5859"/>
                    <a:gd name="T25" fmla="*/ 229 h 4394"/>
                    <a:gd name="T26" fmla="*/ 4217 w 5859"/>
                    <a:gd name="T27" fmla="*/ 450 h 4394"/>
                    <a:gd name="T28" fmla="*/ 4561 w 5859"/>
                    <a:gd name="T29" fmla="*/ 476 h 4394"/>
                    <a:gd name="T30" fmla="*/ 4852 w 5859"/>
                    <a:gd name="T31" fmla="*/ 520 h 4394"/>
                    <a:gd name="T32" fmla="*/ 4861 w 5859"/>
                    <a:gd name="T33" fmla="*/ 688 h 4394"/>
                    <a:gd name="T34" fmla="*/ 4852 w 5859"/>
                    <a:gd name="T35" fmla="*/ 953 h 4394"/>
                    <a:gd name="T36" fmla="*/ 4914 w 5859"/>
                    <a:gd name="T37" fmla="*/ 1129 h 4394"/>
                    <a:gd name="T38" fmla="*/ 4994 w 5859"/>
                    <a:gd name="T39" fmla="*/ 1120 h 4394"/>
                    <a:gd name="T40" fmla="*/ 5214 w 5859"/>
                    <a:gd name="T41" fmla="*/ 1120 h 4394"/>
                    <a:gd name="T42" fmla="*/ 5426 w 5859"/>
                    <a:gd name="T43" fmla="*/ 1209 h 4394"/>
                    <a:gd name="T44" fmla="*/ 5523 w 5859"/>
                    <a:gd name="T45" fmla="*/ 1253 h 4394"/>
                    <a:gd name="T46" fmla="*/ 5779 w 5859"/>
                    <a:gd name="T47" fmla="*/ 1209 h 4394"/>
                    <a:gd name="T48" fmla="*/ 5814 w 5859"/>
                    <a:gd name="T49" fmla="*/ 1367 h 4394"/>
                    <a:gd name="T50" fmla="*/ 5250 w 5859"/>
                    <a:gd name="T51" fmla="*/ 4393 h 4394"/>
                    <a:gd name="T52" fmla="*/ 5100 w 5859"/>
                    <a:gd name="T53" fmla="*/ 4146 h 4394"/>
                    <a:gd name="T54" fmla="*/ 4861 w 5859"/>
                    <a:gd name="T55" fmla="*/ 3961 h 4394"/>
                    <a:gd name="T56" fmla="*/ 4508 w 5859"/>
                    <a:gd name="T57" fmla="*/ 4014 h 4394"/>
                    <a:gd name="T58" fmla="*/ 4994 w 5859"/>
                    <a:gd name="T59" fmla="*/ 2866 h 4394"/>
                    <a:gd name="T60" fmla="*/ 4817 w 5859"/>
                    <a:gd name="T61" fmla="*/ 2743 h 4394"/>
                    <a:gd name="T62" fmla="*/ 4658 w 5859"/>
                    <a:gd name="T63" fmla="*/ 2619 h 4394"/>
                    <a:gd name="T64" fmla="*/ 4455 w 5859"/>
                    <a:gd name="T65" fmla="*/ 2593 h 4394"/>
                    <a:gd name="T66" fmla="*/ 4226 w 5859"/>
                    <a:gd name="T67" fmla="*/ 2452 h 4394"/>
                    <a:gd name="T68" fmla="*/ 3952 w 5859"/>
                    <a:gd name="T69" fmla="*/ 2469 h 4394"/>
                    <a:gd name="T70" fmla="*/ 3732 w 5859"/>
                    <a:gd name="T71" fmla="*/ 2575 h 4394"/>
                    <a:gd name="T72" fmla="*/ 3467 w 5859"/>
                    <a:gd name="T73" fmla="*/ 2593 h 4394"/>
                    <a:gd name="T74" fmla="*/ 3193 w 5859"/>
                    <a:gd name="T75" fmla="*/ 2381 h 4394"/>
                    <a:gd name="T76" fmla="*/ 2982 w 5859"/>
                    <a:gd name="T77" fmla="*/ 2566 h 4394"/>
                    <a:gd name="T78" fmla="*/ 2690 w 5859"/>
                    <a:gd name="T79" fmla="*/ 2716 h 4394"/>
                    <a:gd name="T80" fmla="*/ 2346 w 5859"/>
                    <a:gd name="T81" fmla="*/ 2708 h 4394"/>
                    <a:gd name="T82" fmla="*/ 2073 w 5859"/>
                    <a:gd name="T83" fmla="*/ 2769 h 4394"/>
                    <a:gd name="T84" fmla="*/ 1764 w 5859"/>
                    <a:gd name="T85" fmla="*/ 2725 h 4394"/>
                    <a:gd name="T86" fmla="*/ 1526 w 5859"/>
                    <a:gd name="T87" fmla="*/ 2611 h 4394"/>
                    <a:gd name="T88" fmla="*/ 1578 w 5859"/>
                    <a:gd name="T89" fmla="*/ 2399 h 4394"/>
                    <a:gd name="T90" fmla="*/ 1517 w 5859"/>
                    <a:gd name="T91" fmla="*/ 2187 h 4394"/>
                    <a:gd name="T92" fmla="*/ 1368 w 5859"/>
                    <a:gd name="T93" fmla="*/ 2108 h 4394"/>
                    <a:gd name="T94" fmla="*/ 1094 w 5859"/>
                    <a:gd name="T95" fmla="*/ 2072 h 4394"/>
                    <a:gd name="T96" fmla="*/ 1121 w 5859"/>
                    <a:gd name="T97" fmla="*/ 1843 h 4394"/>
                    <a:gd name="T98" fmla="*/ 971 w 5859"/>
                    <a:gd name="T99" fmla="*/ 1649 h 4394"/>
                    <a:gd name="T100" fmla="*/ 582 w 5859"/>
                    <a:gd name="T101" fmla="*/ 1473 h 4394"/>
                    <a:gd name="T102" fmla="*/ 326 w 5859"/>
                    <a:gd name="T103" fmla="*/ 1350 h 4394"/>
                    <a:gd name="T104" fmla="*/ 123 w 5859"/>
                    <a:gd name="T105" fmla="*/ 1209 h 4394"/>
                    <a:gd name="T106" fmla="*/ 62 w 5859"/>
                    <a:gd name="T107" fmla="*/ 997 h 4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59" h="4394">
                      <a:moveTo>
                        <a:pt x="0" y="856"/>
                      </a:moveTo>
                      <a:lnTo>
                        <a:pt x="600" y="662"/>
                      </a:lnTo>
                      <a:lnTo>
                        <a:pt x="688" y="679"/>
                      </a:lnTo>
                      <a:lnTo>
                        <a:pt x="741" y="653"/>
                      </a:lnTo>
                      <a:lnTo>
                        <a:pt x="803" y="670"/>
                      </a:lnTo>
                      <a:lnTo>
                        <a:pt x="865" y="670"/>
                      </a:lnTo>
                      <a:lnTo>
                        <a:pt x="865" y="714"/>
                      </a:lnTo>
                      <a:lnTo>
                        <a:pt x="953" y="714"/>
                      </a:lnTo>
                      <a:lnTo>
                        <a:pt x="953" y="785"/>
                      </a:lnTo>
                      <a:lnTo>
                        <a:pt x="1015" y="759"/>
                      </a:lnTo>
                      <a:lnTo>
                        <a:pt x="1068" y="803"/>
                      </a:lnTo>
                      <a:lnTo>
                        <a:pt x="1129" y="785"/>
                      </a:lnTo>
                      <a:lnTo>
                        <a:pt x="1209" y="759"/>
                      </a:lnTo>
                      <a:lnTo>
                        <a:pt x="1262" y="794"/>
                      </a:lnTo>
                      <a:lnTo>
                        <a:pt x="1332" y="820"/>
                      </a:lnTo>
                      <a:lnTo>
                        <a:pt x="1421" y="873"/>
                      </a:lnTo>
                      <a:lnTo>
                        <a:pt x="1508" y="847"/>
                      </a:lnTo>
                      <a:lnTo>
                        <a:pt x="1552" y="803"/>
                      </a:lnTo>
                      <a:lnTo>
                        <a:pt x="1587" y="759"/>
                      </a:lnTo>
                      <a:lnTo>
                        <a:pt x="1658" y="785"/>
                      </a:lnTo>
                      <a:lnTo>
                        <a:pt x="1720" y="838"/>
                      </a:lnTo>
                      <a:lnTo>
                        <a:pt x="1790" y="864"/>
                      </a:lnTo>
                      <a:lnTo>
                        <a:pt x="1843" y="847"/>
                      </a:lnTo>
                      <a:lnTo>
                        <a:pt x="1887" y="794"/>
                      </a:lnTo>
                      <a:lnTo>
                        <a:pt x="1949" y="812"/>
                      </a:lnTo>
                      <a:lnTo>
                        <a:pt x="2029" y="856"/>
                      </a:lnTo>
                      <a:lnTo>
                        <a:pt x="2099" y="917"/>
                      </a:lnTo>
                      <a:lnTo>
                        <a:pt x="2161" y="926"/>
                      </a:lnTo>
                      <a:lnTo>
                        <a:pt x="2214" y="864"/>
                      </a:lnTo>
                      <a:lnTo>
                        <a:pt x="2258" y="794"/>
                      </a:lnTo>
                      <a:lnTo>
                        <a:pt x="2302" y="776"/>
                      </a:lnTo>
                      <a:lnTo>
                        <a:pt x="2355" y="829"/>
                      </a:lnTo>
                      <a:lnTo>
                        <a:pt x="2408" y="847"/>
                      </a:lnTo>
                      <a:lnTo>
                        <a:pt x="2479" y="856"/>
                      </a:lnTo>
                      <a:lnTo>
                        <a:pt x="2532" y="776"/>
                      </a:lnTo>
                      <a:lnTo>
                        <a:pt x="2576" y="714"/>
                      </a:lnTo>
                      <a:lnTo>
                        <a:pt x="2584" y="644"/>
                      </a:lnTo>
                      <a:lnTo>
                        <a:pt x="2611" y="573"/>
                      </a:lnTo>
                      <a:lnTo>
                        <a:pt x="2682" y="538"/>
                      </a:lnTo>
                      <a:lnTo>
                        <a:pt x="2743" y="520"/>
                      </a:lnTo>
                      <a:lnTo>
                        <a:pt x="2761" y="450"/>
                      </a:lnTo>
                      <a:lnTo>
                        <a:pt x="2796" y="406"/>
                      </a:lnTo>
                      <a:lnTo>
                        <a:pt x="2885" y="432"/>
                      </a:lnTo>
                      <a:lnTo>
                        <a:pt x="2964" y="450"/>
                      </a:lnTo>
                      <a:lnTo>
                        <a:pt x="3052" y="414"/>
                      </a:lnTo>
                      <a:lnTo>
                        <a:pt x="3079" y="335"/>
                      </a:lnTo>
                      <a:lnTo>
                        <a:pt x="3105" y="273"/>
                      </a:lnTo>
                      <a:lnTo>
                        <a:pt x="3149" y="238"/>
                      </a:lnTo>
                      <a:lnTo>
                        <a:pt x="3211" y="212"/>
                      </a:lnTo>
                      <a:lnTo>
                        <a:pt x="3238" y="150"/>
                      </a:lnTo>
                      <a:lnTo>
                        <a:pt x="3264" y="123"/>
                      </a:lnTo>
                      <a:lnTo>
                        <a:pt x="3352" y="97"/>
                      </a:lnTo>
                      <a:lnTo>
                        <a:pt x="3485" y="97"/>
                      </a:lnTo>
                      <a:lnTo>
                        <a:pt x="3555" y="70"/>
                      </a:lnTo>
                      <a:lnTo>
                        <a:pt x="3564" y="0"/>
                      </a:lnTo>
                      <a:lnTo>
                        <a:pt x="3617" y="44"/>
                      </a:lnTo>
                      <a:lnTo>
                        <a:pt x="3696" y="35"/>
                      </a:lnTo>
                      <a:lnTo>
                        <a:pt x="3758" y="17"/>
                      </a:lnTo>
                      <a:lnTo>
                        <a:pt x="3785" y="62"/>
                      </a:lnTo>
                      <a:lnTo>
                        <a:pt x="3793" y="106"/>
                      </a:lnTo>
                      <a:lnTo>
                        <a:pt x="3873" y="123"/>
                      </a:lnTo>
                      <a:lnTo>
                        <a:pt x="3917" y="150"/>
                      </a:lnTo>
                      <a:lnTo>
                        <a:pt x="3970" y="123"/>
                      </a:lnTo>
                      <a:lnTo>
                        <a:pt x="4032" y="185"/>
                      </a:lnTo>
                      <a:lnTo>
                        <a:pt x="4076" y="229"/>
                      </a:lnTo>
                      <a:lnTo>
                        <a:pt x="3996" y="273"/>
                      </a:lnTo>
                      <a:lnTo>
                        <a:pt x="4067" y="326"/>
                      </a:lnTo>
                      <a:lnTo>
                        <a:pt x="4102" y="353"/>
                      </a:lnTo>
                      <a:lnTo>
                        <a:pt x="4111" y="423"/>
                      </a:lnTo>
                      <a:lnTo>
                        <a:pt x="4217" y="450"/>
                      </a:lnTo>
                      <a:lnTo>
                        <a:pt x="4261" y="406"/>
                      </a:lnTo>
                      <a:lnTo>
                        <a:pt x="4367" y="459"/>
                      </a:lnTo>
                      <a:lnTo>
                        <a:pt x="4411" y="441"/>
                      </a:lnTo>
                      <a:lnTo>
                        <a:pt x="4447" y="467"/>
                      </a:lnTo>
                      <a:lnTo>
                        <a:pt x="4561" y="476"/>
                      </a:lnTo>
                      <a:lnTo>
                        <a:pt x="4614" y="547"/>
                      </a:lnTo>
                      <a:lnTo>
                        <a:pt x="4685" y="573"/>
                      </a:lnTo>
                      <a:lnTo>
                        <a:pt x="4755" y="582"/>
                      </a:lnTo>
                      <a:lnTo>
                        <a:pt x="4791" y="520"/>
                      </a:lnTo>
                      <a:lnTo>
                        <a:pt x="4852" y="520"/>
                      </a:lnTo>
                      <a:lnTo>
                        <a:pt x="4905" y="538"/>
                      </a:lnTo>
                      <a:lnTo>
                        <a:pt x="4870" y="582"/>
                      </a:lnTo>
                      <a:lnTo>
                        <a:pt x="4808" y="626"/>
                      </a:lnTo>
                      <a:lnTo>
                        <a:pt x="4791" y="697"/>
                      </a:lnTo>
                      <a:lnTo>
                        <a:pt x="4861" y="688"/>
                      </a:lnTo>
                      <a:lnTo>
                        <a:pt x="4870" y="767"/>
                      </a:lnTo>
                      <a:lnTo>
                        <a:pt x="4861" y="838"/>
                      </a:lnTo>
                      <a:lnTo>
                        <a:pt x="4817" y="856"/>
                      </a:lnTo>
                      <a:lnTo>
                        <a:pt x="4808" y="900"/>
                      </a:lnTo>
                      <a:lnTo>
                        <a:pt x="4852" y="953"/>
                      </a:lnTo>
                      <a:lnTo>
                        <a:pt x="4905" y="997"/>
                      </a:lnTo>
                      <a:lnTo>
                        <a:pt x="4870" y="1059"/>
                      </a:lnTo>
                      <a:lnTo>
                        <a:pt x="4808" y="1085"/>
                      </a:lnTo>
                      <a:lnTo>
                        <a:pt x="4835" y="1129"/>
                      </a:lnTo>
                      <a:lnTo>
                        <a:pt x="4914" y="1129"/>
                      </a:lnTo>
                      <a:lnTo>
                        <a:pt x="4923" y="1191"/>
                      </a:lnTo>
                      <a:lnTo>
                        <a:pt x="4985" y="1235"/>
                      </a:lnTo>
                      <a:lnTo>
                        <a:pt x="5038" y="1191"/>
                      </a:lnTo>
                      <a:lnTo>
                        <a:pt x="5064" y="1138"/>
                      </a:lnTo>
                      <a:lnTo>
                        <a:pt x="4994" y="1120"/>
                      </a:lnTo>
                      <a:lnTo>
                        <a:pt x="5038" y="1085"/>
                      </a:lnTo>
                      <a:lnTo>
                        <a:pt x="5117" y="1085"/>
                      </a:lnTo>
                      <a:lnTo>
                        <a:pt x="5170" y="1076"/>
                      </a:lnTo>
                      <a:lnTo>
                        <a:pt x="5250" y="1067"/>
                      </a:lnTo>
                      <a:lnTo>
                        <a:pt x="5214" y="1120"/>
                      </a:lnTo>
                      <a:lnTo>
                        <a:pt x="5214" y="1182"/>
                      </a:lnTo>
                      <a:lnTo>
                        <a:pt x="5276" y="1200"/>
                      </a:lnTo>
                      <a:lnTo>
                        <a:pt x="5329" y="1173"/>
                      </a:lnTo>
                      <a:lnTo>
                        <a:pt x="5355" y="1138"/>
                      </a:lnTo>
                      <a:lnTo>
                        <a:pt x="5426" y="1209"/>
                      </a:lnTo>
                      <a:lnTo>
                        <a:pt x="5435" y="1147"/>
                      </a:lnTo>
                      <a:lnTo>
                        <a:pt x="5479" y="1120"/>
                      </a:lnTo>
                      <a:lnTo>
                        <a:pt x="5532" y="1165"/>
                      </a:lnTo>
                      <a:lnTo>
                        <a:pt x="5558" y="1217"/>
                      </a:lnTo>
                      <a:lnTo>
                        <a:pt x="5523" y="1253"/>
                      </a:lnTo>
                      <a:lnTo>
                        <a:pt x="5567" y="1332"/>
                      </a:lnTo>
                      <a:lnTo>
                        <a:pt x="5638" y="1262"/>
                      </a:lnTo>
                      <a:lnTo>
                        <a:pt x="5700" y="1297"/>
                      </a:lnTo>
                      <a:lnTo>
                        <a:pt x="5761" y="1279"/>
                      </a:lnTo>
                      <a:lnTo>
                        <a:pt x="5779" y="1209"/>
                      </a:lnTo>
                      <a:lnTo>
                        <a:pt x="5779" y="1165"/>
                      </a:lnTo>
                      <a:lnTo>
                        <a:pt x="5814" y="1129"/>
                      </a:lnTo>
                      <a:lnTo>
                        <a:pt x="5858" y="1182"/>
                      </a:lnTo>
                      <a:lnTo>
                        <a:pt x="5823" y="1279"/>
                      </a:lnTo>
                      <a:lnTo>
                        <a:pt x="5814" y="1367"/>
                      </a:lnTo>
                      <a:lnTo>
                        <a:pt x="5841" y="1429"/>
                      </a:lnTo>
                      <a:lnTo>
                        <a:pt x="5814" y="1500"/>
                      </a:lnTo>
                      <a:lnTo>
                        <a:pt x="5788" y="1587"/>
                      </a:lnTo>
                      <a:lnTo>
                        <a:pt x="5797" y="1640"/>
                      </a:lnTo>
                      <a:lnTo>
                        <a:pt x="5250" y="4393"/>
                      </a:lnTo>
                      <a:lnTo>
                        <a:pt x="5197" y="4358"/>
                      </a:lnTo>
                      <a:lnTo>
                        <a:pt x="5170" y="4287"/>
                      </a:lnTo>
                      <a:lnTo>
                        <a:pt x="5117" y="4261"/>
                      </a:lnTo>
                      <a:lnTo>
                        <a:pt x="5100" y="4208"/>
                      </a:lnTo>
                      <a:lnTo>
                        <a:pt x="5100" y="4146"/>
                      </a:lnTo>
                      <a:lnTo>
                        <a:pt x="5064" y="4102"/>
                      </a:lnTo>
                      <a:lnTo>
                        <a:pt x="4985" y="4084"/>
                      </a:lnTo>
                      <a:lnTo>
                        <a:pt x="4941" y="4058"/>
                      </a:lnTo>
                      <a:lnTo>
                        <a:pt x="4888" y="4005"/>
                      </a:lnTo>
                      <a:lnTo>
                        <a:pt x="4861" y="3961"/>
                      </a:lnTo>
                      <a:lnTo>
                        <a:pt x="4782" y="3934"/>
                      </a:lnTo>
                      <a:lnTo>
                        <a:pt x="4729" y="3987"/>
                      </a:lnTo>
                      <a:lnTo>
                        <a:pt x="4676" y="4040"/>
                      </a:lnTo>
                      <a:lnTo>
                        <a:pt x="4579" y="4014"/>
                      </a:lnTo>
                      <a:lnTo>
                        <a:pt x="4508" y="4014"/>
                      </a:lnTo>
                      <a:lnTo>
                        <a:pt x="4411" y="4022"/>
                      </a:lnTo>
                      <a:lnTo>
                        <a:pt x="4341" y="4005"/>
                      </a:lnTo>
                      <a:lnTo>
                        <a:pt x="5108" y="2911"/>
                      </a:lnTo>
                      <a:lnTo>
                        <a:pt x="5082" y="2805"/>
                      </a:lnTo>
                      <a:lnTo>
                        <a:pt x="4994" y="2866"/>
                      </a:lnTo>
                      <a:lnTo>
                        <a:pt x="4994" y="2796"/>
                      </a:lnTo>
                      <a:lnTo>
                        <a:pt x="4932" y="2805"/>
                      </a:lnTo>
                      <a:lnTo>
                        <a:pt x="4923" y="2752"/>
                      </a:lnTo>
                      <a:lnTo>
                        <a:pt x="4905" y="2699"/>
                      </a:lnTo>
                      <a:lnTo>
                        <a:pt x="4817" y="2743"/>
                      </a:lnTo>
                      <a:lnTo>
                        <a:pt x="4764" y="2725"/>
                      </a:lnTo>
                      <a:lnTo>
                        <a:pt x="4817" y="2681"/>
                      </a:lnTo>
                      <a:lnTo>
                        <a:pt x="4764" y="2664"/>
                      </a:lnTo>
                      <a:lnTo>
                        <a:pt x="4702" y="2690"/>
                      </a:lnTo>
                      <a:lnTo>
                        <a:pt x="4658" y="2619"/>
                      </a:lnTo>
                      <a:lnTo>
                        <a:pt x="4614" y="2646"/>
                      </a:lnTo>
                      <a:lnTo>
                        <a:pt x="4552" y="2602"/>
                      </a:lnTo>
                      <a:lnTo>
                        <a:pt x="4535" y="2664"/>
                      </a:lnTo>
                      <a:lnTo>
                        <a:pt x="4464" y="2655"/>
                      </a:lnTo>
                      <a:lnTo>
                        <a:pt x="4455" y="2593"/>
                      </a:lnTo>
                      <a:lnTo>
                        <a:pt x="4429" y="2540"/>
                      </a:lnTo>
                      <a:lnTo>
                        <a:pt x="4349" y="2531"/>
                      </a:lnTo>
                      <a:lnTo>
                        <a:pt x="4296" y="2487"/>
                      </a:lnTo>
                      <a:lnTo>
                        <a:pt x="4235" y="2496"/>
                      </a:lnTo>
                      <a:lnTo>
                        <a:pt x="4226" y="2452"/>
                      </a:lnTo>
                      <a:lnTo>
                        <a:pt x="4164" y="2408"/>
                      </a:lnTo>
                      <a:lnTo>
                        <a:pt x="4102" y="2434"/>
                      </a:lnTo>
                      <a:lnTo>
                        <a:pt x="4032" y="2399"/>
                      </a:lnTo>
                      <a:lnTo>
                        <a:pt x="4041" y="2487"/>
                      </a:lnTo>
                      <a:lnTo>
                        <a:pt x="3952" y="2469"/>
                      </a:lnTo>
                      <a:lnTo>
                        <a:pt x="3882" y="2461"/>
                      </a:lnTo>
                      <a:lnTo>
                        <a:pt x="3873" y="2514"/>
                      </a:lnTo>
                      <a:lnTo>
                        <a:pt x="3846" y="2575"/>
                      </a:lnTo>
                      <a:lnTo>
                        <a:pt x="3776" y="2593"/>
                      </a:lnTo>
                      <a:lnTo>
                        <a:pt x="3732" y="2575"/>
                      </a:lnTo>
                      <a:lnTo>
                        <a:pt x="3652" y="2602"/>
                      </a:lnTo>
                      <a:lnTo>
                        <a:pt x="3599" y="2611"/>
                      </a:lnTo>
                      <a:lnTo>
                        <a:pt x="3538" y="2558"/>
                      </a:lnTo>
                      <a:lnTo>
                        <a:pt x="3502" y="2487"/>
                      </a:lnTo>
                      <a:lnTo>
                        <a:pt x="3467" y="2593"/>
                      </a:lnTo>
                      <a:lnTo>
                        <a:pt x="3440" y="2478"/>
                      </a:lnTo>
                      <a:lnTo>
                        <a:pt x="3352" y="2461"/>
                      </a:lnTo>
                      <a:lnTo>
                        <a:pt x="3308" y="2434"/>
                      </a:lnTo>
                      <a:lnTo>
                        <a:pt x="3202" y="2452"/>
                      </a:lnTo>
                      <a:lnTo>
                        <a:pt x="3193" y="2381"/>
                      </a:lnTo>
                      <a:lnTo>
                        <a:pt x="3132" y="2408"/>
                      </a:lnTo>
                      <a:lnTo>
                        <a:pt x="3070" y="2425"/>
                      </a:lnTo>
                      <a:lnTo>
                        <a:pt x="3043" y="2496"/>
                      </a:lnTo>
                      <a:lnTo>
                        <a:pt x="3035" y="2549"/>
                      </a:lnTo>
                      <a:lnTo>
                        <a:pt x="2982" y="2566"/>
                      </a:lnTo>
                      <a:lnTo>
                        <a:pt x="2973" y="2611"/>
                      </a:lnTo>
                      <a:lnTo>
                        <a:pt x="2902" y="2611"/>
                      </a:lnTo>
                      <a:lnTo>
                        <a:pt x="2814" y="2593"/>
                      </a:lnTo>
                      <a:lnTo>
                        <a:pt x="2752" y="2646"/>
                      </a:lnTo>
                      <a:lnTo>
                        <a:pt x="2690" y="2716"/>
                      </a:lnTo>
                      <a:lnTo>
                        <a:pt x="2637" y="2708"/>
                      </a:lnTo>
                      <a:lnTo>
                        <a:pt x="2567" y="2734"/>
                      </a:lnTo>
                      <a:lnTo>
                        <a:pt x="2496" y="2752"/>
                      </a:lnTo>
                      <a:lnTo>
                        <a:pt x="2434" y="2716"/>
                      </a:lnTo>
                      <a:lnTo>
                        <a:pt x="2346" y="2708"/>
                      </a:lnTo>
                      <a:lnTo>
                        <a:pt x="2267" y="2725"/>
                      </a:lnTo>
                      <a:lnTo>
                        <a:pt x="2205" y="2699"/>
                      </a:lnTo>
                      <a:lnTo>
                        <a:pt x="2152" y="2672"/>
                      </a:lnTo>
                      <a:lnTo>
                        <a:pt x="2117" y="2725"/>
                      </a:lnTo>
                      <a:lnTo>
                        <a:pt x="2073" y="2769"/>
                      </a:lnTo>
                      <a:lnTo>
                        <a:pt x="2037" y="2699"/>
                      </a:lnTo>
                      <a:lnTo>
                        <a:pt x="2011" y="2752"/>
                      </a:lnTo>
                      <a:lnTo>
                        <a:pt x="1896" y="2761"/>
                      </a:lnTo>
                      <a:lnTo>
                        <a:pt x="1799" y="2778"/>
                      </a:lnTo>
                      <a:lnTo>
                        <a:pt x="1764" y="2725"/>
                      </a:lnTo>
                      <a:lnTo>
                        <a:pt x="1764" y="2690"/>
                      </a:lnTo>
                      <a:lnTo>
                        <a:pt x="1711" y="2672"/>
                      </a:lnTo>
                      <a:lnTo>
                        <a:pt x="1631" y="2672"/>
                      </a:lnTo>
                      <a:lnTo>
                        <a:pt x="1552" y="2646"/>
                      </a:lnTo>
                      <a:lnTo>
                        <a:pt x="1526" y="2611"/>
                      </a:lnTo>
                      <a:lnTo>
                        <a:pt x="1491" y="2540"/>
                      </a:lnTo>
                      <a:lnTo>
                        <a:pt x="1543" y="2522"/>
                      </a:lnTo>
                      <a:lnTo>
                        <a:pt x="1570" y="2478"/>
                      </a:lnTo>
                      <a:lnTo>
                        <a:pt x="1623" y="2443"/>
                      </a:lnTo>
                      <a:lnTo>
                        <a:pt x="1578" y="2399"/>
                      </a:lnTo>
                      <a:lnTo>
                        <a:pt x="1614" y="2372"/>
                      </a:lnTo>
                      <a:lnTo>
                        <a:pt x="1561" y="2319"/>
                      </a:lnTo>
                      <a:lnTo>
                        <a:pt x="1570" y="2258"/>
                      </a:lnTo>
                      <a:lnTo>
                        <a:pt x="1570" y="2205"/>
                      </a:lnTo>
                      <a:lnTo>
                        <a:pt x="1517" y="2187"/>
                      </a:lnTo>
                      <a:lnTo>
                        <a:pt x="1517" y="2134"/>
                      </a:lnTo>
                      <a:lnTo>
                        <a:pt x="1456" y="2143"/>
                      </a:lnTo>
                      <a:lnTo>
                        <a:pt x="1447" y="2081"/>
                      </a:lnTo>
                      <a:lnTo>
                        <a:pt x="1421" y="2134"/>
                      </a:lnTo>
                      <a:lnTo>
                        <a:pt x="1368" y="2108"/>
                      </a:lnTo>
                      <a:lnTo>
                        <a:pt x="1324" y="2143"/>
                      </a:lnTo>
                      <a:lnTo>
                        <a:pt x="1244" y="2143"/>
                      </a:lnTo>
                      <a:lnTo>
                        <a:pt x="1191" y="2125"/>
                      </a:lnTo>
                      <a:lnTo>
                        <a:pt x="1147" y="2072"/>
                      </a:lnTo>
                      <a:lnTo>
                        <a:pt x="1094" y="2072"/>
                      </a:lnTo>
                      <a:lnTo>
                        <a:pt x="1050" y="2019"/>
                      </a:lnTo>
                      <a:lnTo>
                        <a:pt x="1068" y="1958"/>
                      </a:lnTo>
                      <a:lnTo>
                        <a:pt x="1138" y="1914"/>
                      </a:lnTo>
                      <a:lnTo>
                        <a:pt x="1076" y="1896"/>
                      </a:lnTo>
                      <a:lnTo>
                        <a:pt x="1121" y="1843"/>
                      </a:lnTo>
                      <a:lnTo>
                        <a:pt x="1059" y="1808"/>
                      </a:lnTo>
                      <a:lnTo>
                        <a:pt x="1015" y="1772"/>
                      </a:lnTo>
                      <a:lnTo>
                        <a:pt x="1032" y="1737"/>
                      </a:lnTo>
                      <a:lnTo>
                        <a:pt x="979" y="1702"/>
                      </a:lnTo>
                      <a:lnTo>
                        <a:pt x="971" y="1649"/>
                      </a:lnTo>
                      <a:lnTo>
                        <a:pt x="909" y="1605"/>
                      </a:lnTo>
                      <a:lnTo>
                        <a:pt x="873" y="1578"/>
                      </a:lnTo>
                      <a:lnTo>
                        <a:pt x="662" y="1562"/>
                      </a:lnTo>
                      <a:lnTo>
                        <a:pt x="618" y="1535"/>
                      </a:lnTo>
                      <a:lnTo>
                        <a:pt x="582" y="1473"/>
                      </a:lnTo>
                      <a:lnTo>
                        <a:pt x="556" y="1420"/>
                      </a:lnTo>
                      <a:lnTo>
                        <a:pt x="503" y="1456"/>
                      </a:lnTo>
                      <a:lnTo>
                        <a:pt x="450" y="1438"/>
                      </a:lnTo>
                      <a:lnTo>
                        <a:pt x="423" y="1385"/>
                      </a:lnTo>
                      <a:lnTo>
                        <a:pt x="326" y="1350"/>
                      </a:lnTo>
                      <a:lnTo>
                        <a:pt x="256" y="1332"/>
                      </a:lnTo>
                      <a:lnTo>
                        <a:pt x="194" y="1350"/>
                      </a:lnTo>
                      <a:lnTo>
                        <a:pt x="141" y="1306"/>
                      </a:lnTo>
                      <a:lnTo>
                        <a:pt x="150" y="1253"/>
                      </a:lnTo>
                      <a:lnTo>
                        <a:pt x="123" y="1209"/>
                      </a:lnTo>
                      <a:lnTo>
                        <a:pt x="159" y="1165"/>
                      </a:lnTo>
                      <a:lnTo>
                        <a:pt x="123" y="1112"/>
                      </a:lnTo>
                      <a:lnTo>
                        <a:pt x="79" y="1085"/>
                      </a:lnTo>
                      <a:lnTo>
                        <a:pt x="0" y="1041"/>
                      </a:lnTo>
                      <a:lnTo>
                        <a:pt x="62" y="997"/>
                      </a:lnTo>
                      <a:lnTo>
                        <a:pt x="53" y="944"/>
                      </a:lnTo>
                      <a:lnTo>
                        <a:pt x="0" y="856"/>
                      </a:lnTo>
                    </a:path>
                  </a:pathLst>
                </a:custGeom>
                <a:solidFill>
                  <a:sysClr val="windowText" lastClr="000000">
                    <a:lumMod val="50000"/>
                    <a:lumOff val="50000"/>
                  </a:sysClr>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a:solidFill>
                      <a:srgbClr val="000000"/>
                    </a:solidFill>
                    <a:latin typeface="Arial" charset="0"/>
                    <a:ea typeface="MS Gothic" charset="-128"/>
                  </a:endParaRPr>
                </a:p>
              </p:txBody>
            </p:sp>
            <p:sp>
              <p:nvSpPr>
                <p:cNvPr id="55" name="Freeform 31">
                  <a:extLst>
                    <a:ext uri="{FF2B5EF4-FFF2-40B4-BE49-F238E27FC236}">
                      <a16:creationId xmlns:a16="http://schemas.microsoft.com/office/drawing/2014/main" id="{201F4D28-8392-439B-930C-82AF1B52AFBB}"/>
                    </a:ext>
                  </a:extLst>
                </p:cNvPr>
                <p:cNvSpPr>
                  <a:spLocks noChangeArrowheads="1"/>
                </p:cNvSpPr>
                <p:nvPr/>
              </p:nvSpPr>
              <p:spPr bwMode="auto">
                <a:xfrm>
                  <a:off x="4118550" y="1169357"/>
                  <a:ext cx="232128" cy="289161"/>
                </a:xfrm>
                <a:custGeom>
                  <a:avLst/>
                  <a:gdLst>
                    <a:gd name="T0" fmla="*/ 573 w 645"/>
                    <a:gd name="T1" fmla="*/ 0 h 804"/>
                    <a:gd name="T2" fmla="*/ 485 w 645"/>
                    <a:gd name="T3" fmla="*/ 0 h 804"/>
                    <a:gd name="T4" fmla="*/ 379 w 645"/>
                    <a:gd name="T5" fmla="*/ 18 h 804"/>
                    <a:gd name="T6" fmla="*/ 317 w 645"/>
                    <a:gd name="T7" fmla="*/ 70 h 804"/>
                    <a:gd name="T8" fmla="*/ 265 w 645"/>
                    <a:gd name="T9" fmla="*/ 123 h 804"/>
                    <a:gd name="T10" fmla="*/ 212 w 645"/>
                    <a:gd name="T11" fmla="*/ 141 h 804"/>
                    <a:gd name="T12" fmla="*/ 194 w 645"/>
                    <a:gd name="T13" fmla="*/ 176 h 804"/>
                    <a:gd name="T14" fmla="*/ 123 w 645"/>
                    <a:gd name="T15" fmla="*/ 203 h 804"/>
                    <a:gd name="T16" fmla="*/ 44 w 645"/>
                    <a:gd name="T17" fmla="*/ 212 h 804"/>
                    <a:gd name="T18" fmla="*/ 9 w 645"/>
                    <a:gd name="T19" fmla="*/ 265 h 804"/>
                    <a:gd name="T20" fmla="*/ 0 w 645"/>
                    <a:gd name="T21" fmla="*/ 326 h 804"/>
                    <a:gd name="T22" fmla="*/ 9 w 645"/>
                    <a:gd name="T23" fmla="*/ 388 h 804"/>
                    <a:gd name="T24" fmla="*/ 17 w 645"/>
                    <a:gd name="T25" fmla="*/ 450 h 804"/>
                    <a:gd name="T26" fmla="*/ 9 w 645"/>
                    <a:gd name="T27" fmla="*/ 512 h 804"/>
                    <a:gd name="T28" fmla="*/ 53 w 645"/>
                    <a:gd name="T29" fmla="*/ 547 h 804"/>
                    <a:gd name="T30" fmla="*/ 62 w 645"/>
                    <a:gd name="T31" fmla="*/ 600 h 804"/>
                    <a:gd name="T32" fmla="*/ 123 w 645"/>
                    <a:gd name="T33" fmla="*/ 600 h 804"/>
                    <a:gd name="T34" fmla="*/ 176 w 645"/>
                    <a:gd name="T35" fmla="*/ 635 h 804"/>
                    <a:gd name="T36" fmla="*/ 185 w 645"/>
                    <a:gd name="T37" fmla="*/ 688 h 804"/>
                    <a:gd name="T38" fmla="*/ 256 w 645"/>
                    <a:gd name="T39" fmla="*/ 679 h 804"/>
                    <a:gd name="T40" fmla="*/ 335 w 645"/>
                    <a:gd name="T41" fmla="*/ 697 h 804"/>
                    <a:gd name="T42" fmla="*/ 379 w 645"/>
                    <a:gd name="T43" fmla="*/ 715 h 804"/>
                    <a:gd name="T44" fmla="*/ 432 w 645"/>
                    <a:gd name="T45" fmla="*/ 803 h 804"/>
                    <a:gd name="T46" fmla="*/ 476 w 645"/>
                    <a:gd name="T47" fmla="*/ 768 h 804"/>
                    <a:gd name="T48" fmla="*/ 503 w 645"/>
                    <a:gd name="T49" fmla="*/ 706 h 804"/>
                    <a:gd name="T50" fmla="*/ 520 w 645"/>
                    <a:gd name="T51" fmla="*/ 662 h 804"/>
                    <a:gd name="T52" fmla="*/ 547 w 645"/>
                    <a:gd name="T53" fmla="*/ 591 h 804"/>
                    <a:gd name="T54" fmla="*/ 556 w 645"/>
                    <a:gd name="T55" fmla="*/ 538 h 804"/>
                    <a:gd name="T56" fmla="*/ 600 w 645"/>
                    <a:gd name="T57" fmla="*/ 476 h 804"/>
                    <a:gd name="T58" fmla="*/ 626 w 645"/>
                    <a:gd name="T59" fmla="*/ 423 h 804"/>
                    <a:gd name="T60" fmla="*/ 626 w 645"/>
                    <a:gd name="T61" fmla="*/ 353 h 804"/>
                    <a:gd name="T62" fmla="*/ 609 w 645"/>
                    <a:gd name="T63" fmla="*/ 300 h 804"/>
                    <a:gd name="T64" fmla="*/ 644 w 645"/>
                    <a:gd name="T65" fmla="*/ 238 h 804"/>
                    <a:gd name="T66" fmla="*/ 618 w 645"/>
                    <a:gd name="T67" fmla="*/ 176 h 804"/>
                    <a:gd name="T68" fmla="*/ 618 w 645"/>
                    <a:gd name="T69" fmla="*/ 70 h 804"/>
                    <a:gd name="T70" fmla="*/ 573 w 645"/>
                    <a:gd name="T7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5" h="804">
                      <a:moveTo>
                        <a:pt x="573" y="0"/>
                      </a:moveTo>
                      <a:lnTo>
                        <a:pt x="485" y="0"/>
                      </a:lnTo>
                      <a:lnTo>
                        <a:pt x="379" y="18"/>
                      </a:lnTo>
                      <a:lnTo>
                        <a:pt x="317" y="70"/>
                      </a:lnTo>
                      <a:lnTo>
                        <a:pt x="265" y="123"/>
                      </a:lnTo>
                      <a:lnTo>
                        <a:pt x="212" y="141"/>
                      </a:lnTo>
                      <a:lnTo>
                        <a:pt x="194" y="176"/>
                      </a:lnTo>
                      <a:lnTo>
                        <a:pt x="123" y="203"/>
                      </a:lnTo>
                      <a:lnTo>
                        <a:pt x="44" y="212"/>
                      </a:lnTo>
                      <a:lnTo>
                        <a:pt x="9" y="265"/>
                      </a:lnTo>
                      <a:lnTo>
                        <a:pt x="0" y="326"/>
                      </a:lnTo>
                      <a:lnTo>
                        <a:pt x="9" y="388"/>
                      </a:lnTo>
                      <a:lnTo>
                        <a:pt x="17" y="450"/>
                      </a:lnTo>
                      <a:lnTo>
                        <a:pt x="9" y="512"/>
                      </a:lnTo>
                      <a:lnTo>
                        <a:pt x="53" y="547"/>
                      </a:lnTo>
                      <a:lnTo>
                        <a:pt x="62" y="600"/>
                      </a:lnTo>
                      <a:lnTo>
                        <a:pt x="123" y="600"/>
                      </a:lnTo>
                      <a:lnTo>
                        <a:pt x="176" y="635"/>
                      </a:lnTo>
                      <a:lnTo>
                        <a:pt x="185" y="688"/>
                      </a:lnTo>
                      <a:lnTo>
                        <a:pt x="256" y="679"/>
                      </a:lnTo>
                      <a:lnTo>
                        <a:pt x="335" y="697"/>
                      </a:lnTo>
                      <a:lnTo>
                        <a:pt x="379" y="715"/>
                      </a:lnTo>
                      <a:lnTo>
                        <a:pt x="432" y="803"/>
                      </a:lnTo>
                      <a:lnTo>
                        <a:pt x="476" y="768"/>
                      </a:lnTo>
                      <a:lnTo>
                        <a:pt x="503" y="706"/>
                      </a:lnTo>
                      <a:lnTo>
                        <a:pt x="520" y="662"/>
                      </a:lnTo>
                      <a:lnTo>
                        <a:pt x="547" y="591"/>
                      </a:lnTo>
                      <a:lnTo>
                        <a:pt x="556" y="538"/>
                      </a:lnTo>
                      <a:lnTo>
                        <a:pt x="600" y="476"/>
                      </a:lnTo>
                      <a:lnTo>
                        <a:pt x="626" y="423"/>
                      </a:lnTo>
                      <a:lnTo>
                        <a:pt x="626" y="353"/>
                      </a:lnTo>
                      <a:lnTo>
                        <a:pt x="609" y="300"/>
                      </a:lnTo>
                      <a:lnTo>
                        <a:pt x="644" y="238"/>
                      </a:lnTo>
                      <a:lnTo>
                        <a:pt x="618" y="176"/>
                      </a:lnTo>
                      <a:lnTo>
                        <a:pt x="618" y="70"/>
                      </a:lnTo>
                      <a:lnTo>
                        <a:pt x="573" y="0"/>
                      </a:lnTo>
                    </a:path>
                  </a:pathLst>
                </a:custGeom>
                <a:solidFill>
                  <a:sysClr val="window" lastClr="FFFFFF"/>
                </a:solidFill>
                <a:ln w="9525">
                  <a:solidFill>
                    <a:srgbClr val="000000"/>
                  </a:solidFill>
                  <a:round/>
                  <a:headEnd/>
                  <a:tailEnd/>
                </a:ln>
                <a:effectLst/>
              </p:spPr>
              <p:txBody>
                <a:bodyPr wrap="none" anchor="ctr"/>
                <a:lstStyle/>
                <a:p>
                  <a:pPr defTabSz="449263" eaLnBrk="1">
                    <a:lnSpc>
                      <a:spcPct val="93000"/>
                    </a:lnSpc>
                    <a:buClr>
                      <a:srgbClr val="000000"/>
                    </a:buClr>
                    <a:buSzPct val="100000"/>
                    <a:buFont typeface="Times New Roman" pitchFamily="16" charset="0"/>
                    <a:buNone/>
                    <a:defRPr/>
                  </a:pPr>
                  <a:endParaRPr lang="es-ES" kern="0" dirty="0">
                    <a:solidFill>
                      <a:srgbClr val="000000"/>
                    </a:solidFill>
                    <a:latin typeface="Arial" charset="0"/>
                    <a:ea typeface="MS Gothic" charset="-128"/>
                  </a:endParaRPr>
                </a:p>
              </p:txBody>
            </p:sp>
          </p:grpSp>
          <p:sp>
            <p:nvSpPr>
              <p:cNvPr id="14" name="588 CuadroTexto">
                <a:extLst>
                  <a:ext uri="{FF2B5EF4-FFF2-40B4-BE49-F238E27FC236}">
                    <a16:creationId xmlns:a16="http://schemas.microsoft.com/office/drawing/2014/main" id="{1D9587B8-21FD-43BD-9A9A-FE37E7616642}"/>
                  </a:ext>
                </a:extLst>
              </p:cNvPr>
              <p:cNvSpPr txBox="1"/>
              <p:nvPr/>
            </p:nvSpPr>
            <p:spPr>
              <a:xfrm>
                <a:off x="4118550" y="1182744"/>
                <a:ext cx="269170" cy="297194"/>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400" b="1" kern="0" dirty="0">
                    <a:solidFill>
                      <a:prstClr val="black"/>
                    </a:solidFill>
                    <a:latin typeface="Aharoni" panose="02010803020104030203" pitchFamily="2" charset="-79"/>
                    <a:ea typeface="MS Gothic" charset="-128"/>
                    <a:cs typeface="Aharoni" panose="02010803020104030203" pitchFamily="2" charset="-79"/>
                  </a:rPr>
                  <a:t>1</a:t>
                </a:r>
                <a:endParaRPr lang="es-ES" sz="1000" b="1" kern="0" dirty="0">
                  <a:solidFill>
                    <a:prstClr val="black"/>
                  </a:solidFill>
                  <a:latin typeface="Aharoni" panose="02010803020104030203" pitchFamily="2" charset="-79"/>
                  <a:ea typeface="MS Gothic" charset="-128"/>
                  <a:cs typeface="Aharoni" panose="02010803020104030203" pitchFamily="2" charset="-79"/>
                </a:endParaRPr>
              </a:p>
            </p:txBody>
          </p:sp>
        </p:grpSp>
        <p:sp>
          <p:nvSpPr>
            <p:cNvPr id="56" name="588 CuadroTexto">
              <a:extLst>
                <a:ext uri="{FF2B5EF4-FFF2-40B4-BE49-F238E27FC236}">
                  <a16:creationId xmlns:a16="http://schemas.microsoft.com/office/drawing/2014/main" id="{D209ED47-CCD5-4811-8695-A7CDDEA77909}"/>
                </a:ext>
              </a:extLst>
            </p:cNvPr>
            <p:cNvSpPr txBox="1"/>
            <p:nvPr/>
          </p:nvSpPr>
          <p:spPr>
            <a:xfrm>
              <a:off x="1728101" y="1995388"/>
              <a:ext cx="268307" cy="325384"/>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black"/>
                  </a:solidFill>
                  <a:latin typeface="Aharoni" panose="02010803020104030203" pitchFamily="2" charset="-79"/>
                  <a:ea typeface="MS Gothic" charset="-128"/>
                  <a:cs typeface="Aharoni" panose="02010803020104030203" pitchFamily="2" charset="-79"/>
                </a:rPr>
                <a:t>3</a:t>
              </a:r>
              <a:endParaRPr lang="es-ES" sz="1050" b="1" kern="0" dirty="0">
                <a:solidFill>
                  <a:prstClr val="black"/>
                </a:solidFill>
                <a:latin typeface="Aharoni" panose="02010803020104030203" pitchFamily="2" charset="-79"/>
                <a:ea typeface="MS Gothic" charset="-128"/>
                <a:cs typeface="Aharoni" panose="02010803020104030203" pitchFamily="2" charset="-79"/>
              </a:endParaRPr>
            </a:p>
          </p:txBody>
        </p:sp>
        <p:sp>
          <p:nvSpPr>
            <p:cNvPr id="57" name="588 CuadroTexto">
              <a:extLst>
                <a:ext uri="{FF2B5EF4-FFF2-40B4-BE49-F238E27FC236}">
                  <a16:creationId xmlns:a16="http://schemas.microsoft.com/office/drawing/2014/main" id="{F99D7490-82C0-4941-9F2D-F361BC62D691}"/>
                </a:ext>
              </a:extLst>
            </p:cNvPr>
            <p:cNvSpPr txBox="1"/>
            <p:nvPr/>
          </p:nvSpPr>
          <p:spPr>
            <a:xfrm>
              <a:off x="1797957" y="1212877"/>
              <a:ext cx="268307" cy="325385"/>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black"/>
                  </a:solidFill>
                  <a:latin typeface="Aharoni" panose="02010803020104030203" pitchFamily="2" charset="-79"/>
                  <a:ea typeface="MS Gothic" charset="-128"/>
                  <a:cs typeface="Aharoni" panose="02010803020104030203" pitchFamily="2" charset="-79"/>
                </a:rPr>
                <a:t>1</a:t>
              </a:r>
              <a:endParaRPr lang="es-ES" sz="1050" b="1" kern="0" dirty="0">
                <a:solidFill>
                  <a:prstClr val="black"/>
                </a:solidFill>
                <a:latin typeface="Aharoni" panose="02010803020104030203" pitchFamily="2" charset="-79"/>
                <a:ea typeface="MS Gothic" charset="-128"/>
                <a:cs typeface="Aharoni" panose="02010803020104030203" pitchFamily="2" charset="-79"/>
              </a:endParaRPr>
            </a:p>
          </p:txBody>
        </p:sp>
        <p:sp>
          <p:nvSpPr>
            <p:cNvPr id="58" name="588 CuadroTexto">
              <a:extLst>
                <a:ext uri="{FF2B5EF4-FFF2-40B4-BE49-F238E27FC236}">
                  <a16:creationId xmlns:a16="http://schemas.microsoft.com/office/drawing/2014/main" id="{061262A5-B5CF-4103-B29E-69BB77D1B36D}"/>
                </a:ext>
              </a:extLst>
            </p:cNvPr>
            <p:cNvSpPr txBox="1"/>
            <p:nvPr/>
          </p:nvSpPr>
          <p:spPr>
            <a:xfrm>
              <a:off x="1936079" y="1420806"/>
              <a:ext cx="268308" cy="325384"/>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white"/>
                  </a:solidFill>
                  <a:latin typeface="Aharoni" panose="02010803020104030203" pitchFamily="2" charset="-79"/>
                  <a:ea typeface="MS Gothic" charset="-128"/>
                  <a:cs typeface="Aharoni" panose="02010803020104030203" pitchFamily="2" charset="-79"/>
                </a:rPr>
                <a:t>2</a:t>
              </a:r>
              <a:endParaRPr lang="es-ES" sz="1050" b="1" kern="0" dirty="0">
                <a:solidFill>
                  <a:prstClr val="white"/>
                </a:solidFill>
                <a:latin typeface="Aharoni" panose="02010803020104030203" pitchFamily="2" charset="-79"/>
                <a:ea typeface="MS Gothic" charset="-128"/>
                <a:cs typeface="Aharoni" panose="02010803020104030203" pitchFamily="2" charset="-79"/>
              </a:endParaRPr>
            </a:p>
          </p:txBody>
        </p:sp>
        <p:sp>
          <p:nvSpPr>
            <p:cNvPr id="59" name="588 CuadroTexto">
              <a:extLst>
                <a:ext uri="{FF2B5EF4-FFF2-40B4-BE49-F238E27FC236}">
                  <a16:creationId xmlns:a16="http://schemas.microsoft.com/office/drawing/2014/main" id="{519E55F1-BBB1-44E5-9C19-991082CC467C}"/>
                </a:ext>
              </a:extLst>
            </p:cNvPr>
            <p:cNvSpPr txBox="1"/>
            <p:nvPr/>
          </p:nvSpPr>
          <p:spPr>
            <a:xfrm>
              <a:off x="2339334" y="1630322"/>
              <a:ext cx="268308" cy="325384"/>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black"/>
                  </a:solidFill>
                  <a:latin typeface="Aharoni" panose="02010803020104030203" pitchFamily="2" charset="-79"/>
                  <a:ea typeface="MS Gothic" charset="-128"/>
                  <a:cs typeface="Aharoni" panose="02010803020104030203" pitchFamily="2" charset="-79"/>
                </a:rPr>
                <a:t>4</a:t>
              </a:r>
            </a:p>
          </p:txBody>
        </p:sp>
        <p:sp>
          <p:nvSpPr>
            <p:cNvPr id="60" name="588 CuadroTexto">
              <a:extLst>
                <a:ext uri="{FF2B5EF4-FFF2-40B4-BE49-F238E27FC236}">
                  <a16:creationId xmlns:a16="http://schemas.microsoft.com/office/drawing/2014/main" id="{B9638D38-5EEF-4B09-BAD7-37E32B92F5A2}"/>
                </a:ext>
              </a:extLst>
            </p:cNvPr>
            <p:cNvSpPr txBox="1"/>
            <p:nvPr/>
          </p:nvSpPr>
          <p:spPr>
            <a:xfrm>
              <a:off x="2382200" y="1773174"/>
              <a:ext cx="254019" cy="325384"/>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black"/>
                  </a:solidFill>
                  <a:latin typeface="Aharoni" panose="02010803020104030203" pitchFamily="2" charset="-79"/>
                  <a:ea typeface="MS Gothic" charset="-128"/>
                  <a:cs typeface="Aharoni" panose="02010803020104030203" pitchFamily="2" charset="-79"/>
                </a:rPr>
                <a:t>5</a:t>
              </a:r>
            </a:p>
          </p:txBody>
        </p:sp>
        <p:sp>
          <p:nvSpPr>
            <p:cNvPr id="61" name="588 CuadroTexto">
              <a:extLst>
                <a:ext uri="{FF2B5EF4-FFF2-40B4-BE49-F238E27FC236}">
                  <a16:creationId xmlns:a16="http://schemas.microsoft.com/office/drawing/2014/main" id="{A2899085-6B87-4739-A774-EF61AF9324D5}"/>
                </a:ext>
              </a:extLst>
            </p:cNvPr>
            <p:cNvSpPr txBox="1"/>
            <p:nvPr/>
          </p:nvSpPr>
          <p:spPr>
            <a:xfrm>
              <a:off x="2445705" y="1892216"/>
              <a:ext cx="254019" cy="325385"/>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black"/>
                  </a:solidFill>
                  <a:latin typeface="Aharoni" panose="02010803020104030203" pitchFamily="2" charset="-79"/>
                  <a:ea typeface="MS Gothic" charset="-128"/>
                  <a:cs typeface="Aharoni" panose="02010803020104030203" pitchFamily="2" charset="-79"/>
                </a:rPr>
                <a:t>6</a:t>
              </a:r>
            </a:p>
          </p:txBody>
        </p:sp>
        <p:sp>
          <p:nvSpPr>
            <p:cNvPr id="62" name="588 CuadroTexto">
              <a:extLst>
                <a:ext uri="{FF2B5EF4-FFF2-40B4-BE49-F238E27FC236}">
                  <a16:creationId xmlns:a16="http://schemas.microsoft.com/office/drawing/2014/main" id="{33E9FED4-F18E-48F2-BCAE-C4BF8F66FF43}"/>
                </a:ext>
              </a:extLst>
            </p:cNvPr>
            <p:cNvSpPr txBox="1"/>
            <p:nvPr/>
          </p:nvSpPr>
          <p:spPr>
            <a:xfrm>
              <a:off x="3153783" y="2471560"/>
              <a:ext cx="254019" cy="325384"/>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black"/>
                  </a:solidFill>
                  <a:latin typeface="Aharoni" panose="02010803020104030203" pitchFamily="2" charset="-79"/>
                  <a:ea typeface="MS Gothic" charset="-128"/>
                  <a:cs typeface="Aharoni" panose="02010803020104030203" pitchFamily="2" charset="-79"/>
                </a:rPr>
                <a:t>7</a:t>
              </a:r>
            </a:p>
          </p:txBody>
        </p:sp>
        <p:sp>
          <p:nvSpPr>
            <p:cNvPr id="63" name="588 CuadroTexto">
              <a:extLst>
                <a:ext uri="{FF2B5EF4-FFF2-40B4-BE49-F238E27FC236}">
                  <a16:creationId xmlns:a16="http://schemas.microsoft.com/office/drawing/2014/main" id="{51ADF378-1AF9-4FD7-B72A-165BE9D7227A}"/>
                </a:ext>
              </a:extLst>
            </p:cNvPr>
            <p:cNvSpPr txBox="1"/>
            <p:nvPr/>
          </p:nvSpPr>
          <p:spPr>
            <a:xfrm>
              <a:off x="1312145" y="2527113"/>
              <a:ext cx="254019" cy="325385"/>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black"/>
                  </a:solidFill>
                  <a:latin typeface="Aharoni" panose="02010803020104030203" pitchFamily="2" charset="-79"/>
                  <a:ea typeface="MS Gothic" charset="-128"/>
                  <a:cs typeface="Aharoni" panose="02010803020104030203" pitchFamily="2" charset="-79"/>
                </a:rPr>
                <a:t>8</a:t>
              </a:r>
            </a:p>
          </p:txBody>
        </p:sp>
        <p:sp>
          <p:nvSpPr>
            <p:cNvPr id="64" name="588 CuadroTexto">
              <a:extLst>
                <a:ext uri="{FF2B5EF4-FFF2-40B4-BE49-F238E27FC236}">
                  <a16:creationId xmlns:a16="http://schemas.microsoft.com/office/drawing/2014/main" id="{47872EC0-8AB0-461D-B979-433B02A635E6}"/>
                </a:ext>
              </a:extLst>
            </p:cNvPr>
            <p:cNvSpPr txBox="1"/>
            <p:nvPr/>
          </p:nvSpPr>
          <p:spPr>
            <a:xfrm>
              <a:off x="1281980" y="3150899"/>
              <a:ext cx="254019" cy="325384"/>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black"/>
                  </a:solidFill>
                  <a:latin typeface="Aharoni" panose="02010803020104030203" pitchFamily="2" charset="-79"/>
                  <a:ea typeface="MS Gothic" charset="-128"/>
                  <a:cs typeface="Aharoni" panose="02010803020104030203" pitchFamily="2" charset="-79"/>
                </a:rPr>
                <a:t>9</a:t>
              </a:r>
            </a:p>
          </p:txBody>
        </p:sp>
        <p:sp>
          <p:nvSpPr>
            <p:cNvPr id="99" name="588 CuadroTexto">
              <a:extLst>
                <a:ext uri="{FF2B5EF4-FFF2-40B4-BE49-F238E27FC236}">
                  <a16:creationId xmlns:a16="http://schemas.microsoft.com/office/drawing/2014/main" id="{25620B49-DD5F-435C-8612-E8AC7CDDE3FA}"/>
                </a:ext>
              </a:extLst>
            </p:cNvPr>
            <p:cNvSpPr txBox="1"/>
            <p:nvPr/>
          </p:nvSpPr>
          <p:spPr>
            <a:xfrm>
              <a:off x="2004347" y="3444538"/>
              <a:ext cx="377853" cy="326972"/>
            </a:xfrm>
            <a:prstGeom prst="rect">
              <a:avLst/>
            </a:prstGeom>
            <a:noFill/>
          </p:spPr>
          <p:txBody>
            <a:bodyPr>
              <a:spAutoFit/>
            </a:bodyPr>
            <a:lstStyle/>
            <a:p>
              <a:pPr defTabSz="449263" eaLnBrk="1">
                <a:lnSpc>
                  <a:spcPct val="93000"/>
                </a:lnSpc>
                <a:buClr>
                  <a:srgbClr val="000000"/>
                </a:buClr>
                <a:buSzPct val="100000"/>
                <a:buFont typeface="Times New Roman" pitchFamily="16" charset="0"/>
                <a:buNone/>
                <a:defRPr/>
              </a:pPr>
              <a:r>
                <a:rPr lang="es-ES" sz="1600" b="1" kern="0" dirty="0">
                  <a:solidFill>
                    <a:prstClr val="black"/>
                  </a:solidFill>
                  <a:latin typeface="Aharoni" panose="02010803020104030203" pitchFamily="2" charset="-79"/>
                  <a:ea typeface="MS Gothic" charset="-128"/>
                  <a:cs typeface="Aharoni" panose="02010803020104030203" pitchFamily="2" charset="-79"/>
                </a:rPr>
                <a:t>10</a:t>
              </a:r>
            </a:p>
          </p:txBody>
        </p:sp>
      </p:grpSp>
      <p:graphicFrame>
        <p:nvGraphicFramePr>
          <p:cNvPr id="2" name="Tabla 1">
            <a:extLst>
              <a:ext uri="{FF2B5EF4-FFF2-40B4-BE49-F238E27FC236}">
                <a16:creationId xmlns:a16="http://schemas.microsoft.com/office/drawing/2014/main" id="{BB186432-A619-45E8-9391-9305F7D981F9}"/>
              </a:ext>
            </a:extLst>
          </p:cNvPr>
          <p:cNvGraphicFramePr>
            <a:graphicFrameLocks noGrp="1"/>
          </p:cNvGraphicFramePr>
          <p:nvPr/>
        </p:nvGraphicFramePr>
        <p:xfrm>
          <a:off x="6200775" y="1362075"/>
          <a:ext cx="5138738" cy="4254500"/>
        </p:xfrm>
        <a:graphic>
          <a:graphicData uri="http://schemas.openxmlformats.org/drawingml/2006/table">
            <a:tbl>
              <a:tblPr firstRow="1" bandRow="1"/>
              <a:tblGrid>
                <a:gridCol w="1377554">
                  <a:extLst>
                    <a:ext uri="{9D8B030D-6E8A-4147-A177-3AD203B41FA5}">
                      <a16:colId xmlns:a16="http://schemas.microsoft.com/office/drawing/2014/main" val="20000"/>
                    </a:ext>
                  </a:extLst>
                </a:gridCol>
                <a:gridCol w="1377554">
                  <a:extLst>
                    <a:ext uri="{9D8B030D-6E8A-4147-A177-3AD203B41FA5}">
                      <a16:colId xmlns:a16="http://schemas.microsoft.com/office/drawing/2014/main" val="20001"/>
                    </a:ext>
                  </a:extLst>
                </a:gridCol>
                <a:gridCol w="1191815">
                  <a:extLst>
                    <a:ext uri="{9D8B030D-6E8A-4147-A177-3AD203B41FA5}">
                      <a16:colId xmlns:a16="http://schemas.microsoft.com/office/drawing/2014/main" val="20002"/>
                    </a:ext>
                  </a:extLst>
                </a:gridCol>
                <a:gridCol w="1191815">
                  <a:extLst>
                    <a:ext uri="{9D8B030D-6E8A-4147-A177-3AD203B41FA5}">
                      <a16:colId xmlns:a16="http://schemas.microsoft.com/office/drawing/2014/main" val="20003"/>
                    </a:ext>
                  </a:extLst>
                </a:gridCol>
              </a:tblGrid>
              <a:tr h="457191">
                <a:tc>
                  <a:txBody>
                    <a:bodyPr/>
                    <a:lstStyle/>
                    <a:p>
                      <a:pPr algn="ctr" fontAlgn="ctr"/>
                      <a:r>
                        <a:rPr lang="es-CO" sz="1000" b="1" i="0" u="none" strike="noStrike">
                          <a:solidFill>
                            <a:srgbClr val="FFFFFF"/>
                          </a:solidFill>
                          <a:effectLst/>
                          <a:latin typeface="Arial" panose="020B0604020202020204" pitchFamily="34" charset="0"/>
                        </a:rPr>
                        <a:t>Grupos Interv.</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1000" b="1" i="0" u="none" strike="noStrike">
                          <a:solidFill>
                            <a:srgbClr val="FFFFFF"/>
                          </a:solidFill>
                          <a:effectLst/>
                          <a:latin typeface="Arial" panose="020B0604020202020204" pitchFamily="34" charset="0"/>
                        </a:rPr>
                        <a:t>Departamento(s)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1000" b="1" i="0" u="none" strike="noStrike">
                          <a:solidFill>
                            <a:srgbClr val="FFFFFF"/>
                          </a:solidFill>
                          <a:effectLst/>
                          <a:latin typeface="Arial" panose="020B0604020202020204" pitchFamily="34" charset="0"/>
                        </a:rPr>
                        <a:t>N° Proyectos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1000" b="1" i="0" u="none" strike="noStrike">
                          <a:solidFill>
                            <a:srgbClr val="FFFFFF"/>
                          </a:solidFill>
                          <a:effectLst/>
                          <a:latin typeface="Arial" panose="020B0604020202020204" pitchFamily="34" charset="0"/>
                        </a:rPr>
                        <a:t>Estado Proceso Contratación Interventorías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304794">
                <a:tc>
                  <a:txBody>
                    <a:bodyPr/>
                    <a:lstStyle/>
                    <a:p>
                      <a:pPr algn="ctr" fontAlgn="ctr"/>
                      <a:r>
                        <a:rPr lang="es-CO" sz="1000" b="0" i="0" u="none" strike="noStrike">
                          <a:solidFill>
                            <a:srgbClr val="000000"/>
                          </a:solidFill>
                          <a:effectLst/>
                          <a:latin typeface="Arial" panose="020B0604020202020204" pitchFamily="34" charset="0"/>
                        </a:rPr>
                        <a:t>1</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Atlántico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ADJUDICADO Y CELEBRADO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1"/>
                  </a:ext>
                </a:extLst>
              </a:tr>
              <a:tr h="182272">
                <a:tc rowSpan="2">
                  <a:txBody>
                    <a:bodyPr/>
                    <a:lstStyle/>
                    <a:p>
                      <a:pPr algn="ctr" fontAlgn="ctr"/>
                      <a:r>
                        <a:rPr lang="es-CO" sz="1000" b="0" i="0" u="none" strike="noStrike">
                          <a:solidFill>
                            <a:srgbClr val="000000"/>
                          </a:solidFill>
                          <a:effectLst/>
                          <a:latin typeface="Arial" panose="020B0604020202020204" pitchFamily="34" charset="0"/>
                        </a:rPr>
                        <a:t>2</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000" b="0" i="0" u="none" strike="noStrike">
                          <a:solidFill>
                            <a:srgbClr val="000000"/>
                          </a:solidFill>
                          <a:effectLst/>
                          <a:latin typeface="Arial" panose="020B0604020202020204" pitchFamily="34" charset="0"/>
                        </a:rPr>
                        <a:t>Magdalena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fontAlgn="ctr"/>
                      <a:r>
                        <a:rPr lang="es-CO" sz="1000" b="0" i="0" u="none" strike="noStrike">
                          <a:solidFill>
                            <a:srgbClr val="000000"/>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fontAlgn="ctr"/>
                      <a:r>
                        <a:rPr lang="es-CO" sz="1000" b="0" i="0" u="none" strike="noStrike">
                          <a:solidFill>
                            <a:srgbClr val="000000"/>
                          </a:solidFill>
                          <a:effectLst/>
                          <a:latin typeface="Arial" panose="020B0604020202020204" pitchFamily="34" charset="0"/>
                        </a:rPr>
                        <a:t>ADJUDICADO Y CELEBRADO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82272">
                <a:tc vMerge="1">
                  <a:txBody>
                    <a:bodyPr/>
                    <a:lstStyle/>
                    <a:p>
                      <a:endParaRPr lang="es-CO"/>
                    </a:p>
                  </a:txBody>
                  <a:tcPr/>
                </a:tc>
                <a:tc>
                  <a:txBody>
                    <a:bodyPr/>
                    <a:lstStyle/>
                    <a:p>
                      <a:pPr algn="ctr" fontAlgn="ctr"/>
                      <a:r>
                        <a:rPr lang="es-CO" sz="1000" b="0" i="0" u="none" strike="noStrike">
                          <a:solidFill>
                            <a:srgbClr val="000000"/>
                          </a:solidFill>
                          <a:effectLst/>
                          <a:latin typeface="Arial" panose="020B0604020202020204" pitchFamily="34" charset="0"/>
                        </a:rPr>
                        <a:t> Sucre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3"/>
                  </a:ext>
                </a:extLst>
              </a:tr>
              <a:tr h="304794">
                <a:tc>
                  <a:txBody>
                    <a:bodyPr/>
                    <a:lstStyle/>
                    <a:p>
                      <a:pPr algn="ctr" fontAlgn="ctr"/>
                      <a:r>
                        <a:rPr lang="es-CO" sz="1000" b="0" i="0" u="none" strike="noStrike">
                          <a:solidFill>
                            <a:srgbClr val="000000"/>
                          </a:solidFill>
                          <a:effectLst/>
                          <a:latin typeface="Arial" panose="020B0604020202020204" pitchFamily="34" charset="0"/>
                        </a:rPr>
                        <a:t>3</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Antioquia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ADJUDICADO Y CELEBRADO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4"/>
                  </a:ext>
                </a:extLst>
              </a:tr>
              <a:tr h="437455">
                <a:tc>
                  <a:txBody>
                    <a:bodyPr/>
                    <a:lstStyle/>
                    <a:p>
                      <a:pPr algn="ctr" fontAlgn="ctr"/>
                      <a:r>
                        <a:rPr lang="es-CO" sz="1000" b="0" i="0" u="none" strike="noStrike" dirty="0">
                          <a:solidFill>
                            <a:srgbClr val="000000"/>
                          </a:solidFill>
                          <a:effectLst/>
                          <a:latin typeface="Arial" panose="020B0604020202020204" pitchFamily="34" charset="0"/>
                        </a:rPr>
                        <a:t>4</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000" b="0" i="0" u="none" strike="noStrike">
                          <a:solidFill>
                            <a:srgbClr val="000000"/>
                          </a:solidFill>
                          <a:effectLst/>
                          <a:latin typeface="Arial" panose="020B0604020202020204" pitchFamily="34" charset="0"/>
                        </a:rPr>
                        <a:t>Norte De Santander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000" b="0" i="0" u="none" strike="noStrike">
                          <a:solidFill>
                            <a:srgbClr val="000000"/>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ES" sz="1000" b="0" i="0" u="none" strike="noStrike">
                          <a:solidFill>
                            <a:srgbClr val="000000"/>
                          </a:solidFill>
                          <a:effectLst/>
                          <a:latin typeface="Arial" panose="020B0604020202020204" pitchFamily="34" charset="0"/>
                        </a:rPr>
                        <a:t>CON ORDEN DE INICIO 12/12/2019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04794">
                <a:tc>
                  <a:txBody>
                    <a:bodyPr/>
                    <a:lstStyle/>
                    <a:p>
                      <a:pPr algn="ctr" fontAlgn="ctr"/>
                      <a:r>
                        <a:rPr lang="es-CO" sz="1000" b="0" i="0" u="none" strike="noStrike">
                          <a:solidFill>
                            <a:srgbClr val="000000"/>
                          </a:solidFill>
                          <a:effectLst/>
                          <a:latin typeface="Arial" panose="020B0604020202020204" pitchFamily="34" charset="0"/>
                        </a:rPr>
                        <a:t>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Norte De Santander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ADJUDICADO Y CELEBRADO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6"/>
                  </a:ext>
                </a:extLst>
              </a:tr>
              <a:tr h="437455">
                <a:tc>
                  <a:txBody>
                    <a:bodyPr/>
                    <a:lstStyle/>
                    <a:p>
                      <a:pPr algn="ctr" fontAlgn="ctr"/>
                      <a:r>
                        <a:rPr lang="es-CO" sz="1000" b="0" i="0" u="none" strike="noStrike">
                          <a:solidFill>
                            <a:srgbClr val="000000"/>
                          </a:solidFill>
                          <a:effectLst/>
                          <a:latin typeface="Arial" panose="020B0604020202020204" pitchFamily="34" charset="0"/>
                        </a:rPr>
                        <a:t>6</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000" b="0" i="0" u="none" strike="noStrike">
                          <a:solidFill>
                            <a:srgbClr val="000000"/>
                          </a:solidFill>
                          <a:effectLst/>
                          <a:latin typeface="Arial" panose="020B0604020202020204" pitchFamily="34" charset="0"/>
                        </a:rPr>
                        <a:t>Norte De Santander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000" b="0" i="0" u="none" strike="noStrike">
                          <a:solidFill>
                            <a:srgbClr val="000000"/>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ES" sz="1000" b="0" i="0" u="none" strike="noStrike">
                          <a:solidFill>
                            <a:srgbClr val="000000"/>
                          </a:solidFill>
                          <a:effectLst/>
                          <a:latin typeface="Arial" panose="020B0604020202020204" pitchFamily="34" charset="0"/>
                        </a:rPr>
                        <a:t>CON ORDEN DE INICIO 27/12/2019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04794">
                <a:tc rowSpan="2">
                  <a:txBody>
                    <a:bodyPr/>
                    <a:lstStyle/>
                    <a:p>
                      <a:pPr algn="ctr" fontAlgn="ctr"/>
                      <a:r>
                        <a:rPr lang="es-CO" sz="1000" b="0" i="0" u="none" strike="noStrike">
                          <a:solidFill>
                            <a:srgbClr val="000000"/>
                          </a:solidFill>
                          <a:effectLst/>
                          <a:latin typeface="Arial" panose="020B0604020202020204" pitchFamily="34" charset="0"/>
                        </a:rPr>
                        <a:t>7</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Casanare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ADJUDICADO Y CELEBRADO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8"/>
                  </a:ext>
                </a:extLst>
              </a:tr>
              <a:tr h="182272">
                <a:tc vMerge="1">
                  <a:txBody>
                    <a:bodyPr/>
                    <a:lstStyle/>
                    <a:p>
                      <a:endParaRPr lang="es-CO"/>
                    </a:p>
                  </a:txBody>
                  <a:tcPr/>
                </a:tc>
                <a:tc>
                  <a:txBody>
                    <a:bodyPr/>
                    <a:lstStyle/>
                    <a:p>
                      <a:pPr algn="ctr" fontAlgn="ctr"/>
                      <a:r>
                        <a:rPr lang="es-CO" sz="1000" b="0" i="0" u="none" strike="noStrike">
                          <a:solidFill>
                            <a:srgbClr val="000000"/>
                          </a:solidFill>
                          <a:effectLst/>
                          <a:latin typeface="Arial" panose="020B0604020202020204" pitchFamily="34" charset="0"/>
                        </a:rPr>
                        <a:t>Vichada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9"/>
                  </a:ext>
                </a:extLst>
              </a:tr>
              <a:tr h="182272">
                <a:tc rowSpan="3">
                  <a:txBody>
                    <a:bodyPr/>
                    <a:lstStyle/>
                    <a:p>
                      <a:pPr algn="ctr" fontAlgn="ctr"/>
                      <a:r>
                        <a:rPr lang="es-CO" sz="1000" b="0" i="0" u="none" strike="noStrike">
                          <a:solidFill>
                            <a:srgbClr val="000000"/>
                          </a:solidFill>
                          <a:effectLst/>
                          <a:latin typeface="Arial" panose="020B0604020202020204" pitchFamily="34" charset="0"/>
                        </a:rPr>
                        <a:t>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000" b="0" i="0" u="none" strike="noStrike">
                          <a:solidFill>
                            <a:srgbClr val="000000"/>
                          </a:solidFill>
                          <a:effectLst/>
                          <a:latin typeface="Arial" panose="020B0604020202020204" pitchFamily="34" charset="0"/>
                        </a:rPr>
                        <a:t>Cauca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3">
                  <a:txBody>
                    <a:bodyPr/>
                    <a:lstStyle/>
                    <a:p>
                      <a:pPr algn="ctr" fontAlgn="ctr"/>
                      <a:r>
                        <a:rPr lang="es-CO" sz="1000" b="0" i="0" u="none" strike="noStrike">
                          <a:solidFill>
                            <a:srgbClr val="000000"/>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3">
                  <a:txBody>
                    <a:bodyPr/>
                    <a:lstStyle/>
                    <a:p>
                      <a:pPr algn="ctr" fontAlgn="ctr"/>
                      <a:r>
                        <a:rPr lang="es-CO" sz="1000" b="0" i="0" u="none" strike="noStrike">
                          <a:solidFill>
                            <a:srgbClr val="000000"/>
                          </a:solidFill>
                          <a:effectLst/>
                          <a:latin typeface="Arial" panose="020B0604020202020204" pitchFamily="34" charset="0"/>
                        </a:rPr>
                        <a:t>ADJUDICADO Y CELEBRADO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182272">
                <a:tc vMerge="1">
                  <a:txBody>
                    <a:bodyPr/>
                    <a:lstStyle/>
                    <a:p>
                      <a:endParaRPr lang="es-CO"/>
                    </a:p>
                  </a:txBody>
                  <a:tcPr/>
                </a:tc>
                <a:tc>
                  <a:txBody>
                    <a:bodyPr/>
                    <a:lstStyle/>
                    <a:p>
                      <a:pPr algn="ctr" fontAlgn="ctr"/>
                      <a:r>
                        <a:rPr lang="es-CO" sz="1000" b="0" i="0" u="none" strike="noStrike">
                          <a:solidFill>
                            <a:srgbClr val="000000"/>
                          </a:solidFill>
                          <a:effectLst/>
                          <a:latin typeface="Arial" panose="020B0604020202020204" pitchFamily="34" charset="0"/>
                        </a:rPr>
                        <a:t>Choco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1"/>
                  </a:ext>
                </a:extLst>
              </a:tr>
              <a:tr h="182272">
                <a:tc vMerge="1">
                  <a:txBody>
                    <a:bodyPr/>
                    <a:lstStyle/>
                    <a:p>
                      <a:endParaRPr lang="es-CO"/>
                    </a:p>
                  </a:txBody>
                  <a:tcPr/>
                </a:tc>
                <a:tc>
                  <a:txBody>
                    <a:bodyPr/>
                    <a:lstStyle/>
                    <a:p>
                      <a:pPr algn="ctr" fontAlgn="ctr"/>
                      <a:r>
                        <a:rPr lang="es-CO" sz="1000" b="0" i="0" u="none" strike="noStrike" dirty="0">
                          <a:solidFill>
                            <a:srgbClr val="000000"/>
                          </a:solidFill>
                          <a:effectLst/>
                          <a:latin typeface="Arial" panose="020B0604020202020204" pitchFamily="34" charset="0"/>
                        </a:rPr>
                        <a:t>Nariño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2"/>
                  </a:ext>
                </a:extLst>
              </a:tr>
              <a:tr h="304794">
                <a:tc>
                  <a:txBody>
                    <a:bodyPr/>
                    <a:lstStyle/>
                    <a:p>
                      <a:pPr algn="ctr" fontAlgn="ctr"/>
                      <a:r>
                        <a:rPr lang="es-CO" sz="1000" b="0" i="0" u="none" strike="noStrike">
                          <a:solidFill>
                            <a:srgbClr val="000000"/>
                          </a:solidFill>
                          <a:effectLst/>
                          <a:latin typeface="Arial" panose="020B0604020202020204" pitchFamily="34" charset="0"/>
                        </a:rPr>
                        <a:t>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Cauca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000" b="0" i="0" u="none" strike="noStrike">
                          <a:solidFill>
                            <a:srgbClr val="000000"/>
                          </a:solidFill>
                          <a:effectLst/>
                          <a:latin typeface="Arial" panose="020B0604020202020204" pitchFamily="34" charset="0"/>
                        </a:rPr>
                        <a:t>ADJUDICADO Y CELEBRADO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13"/>
                  </a:ext>
                </a:extLst>
              </a:tr>
              <a:tr h="304794">
                <a:tc>
                  <a:txBody>
                    <a:bodyPr/>
                    <a:lstStyle/>
                    <a:p>
                      <a:pPr algn="ctr" fontAlgn="ctr"/>
                      <a:r>
                        <a:rPr lang="es-CO" sz="1000" b="0" i="0" u="none" strike="noStrike">
                          <a:solidFill>
                            <a:srgbClr val="000000"/>
                          </a:solidFill>
                          <a:effectLst/>
                          <a:latin typeface="Arial" panose="020B0604020202020204" pitchFamily="34" charset="0"/>
                        </a:rPr>
                        <a:t>10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000" b="0" i="0" u="none" strike="noStrike">
                          <a:solidFill>
                            <a:srgbClr val="000000"/>
                          </a:solidFill>
                          <a:effectLst/>
                          <a:latin typeface="Arial" panose="020B0604020202020204" pitchFamily="34" charset="0"/>
                        </a:rPr>
                        <a:t>Caquetá</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000" b="0" i="0" u="none" strike="noStrike" dirty="0">
                          <a:solidFill>
                            <a:srgbClr val="000000"/>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000" b="0" i="0" u="none" strike="noStrike" dirty="0">
                          <a:solidFill>
                            <a:srgbClr val="000000"/>
                          </a:solidFill>
                          <a:effectLst/>
                          <a:latin typeface="Arial" panose="020B0604020202020204" pitchFamily="34" charset="0"/>
                        </a:rPr>
                        <a:t>ADJUDICADO Y CELEBRADO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sp>
        <p:nvSpPr>
          <p:cNvPr id="182351" name="Rectángulo 64">
            <a:extLst>
              <a:ext uri="{FF2B5EF4-FFF2-40B4-BE49-F238E27FC236}">
                <a16:creationId xmlns:a16="http://schemas.microsoft.com/office/drawing/2014/main" id="{819884A4-36AF-4B4C-93B8-BDCF396939F5}"/>
              </a:ext>
            </a:extLst>
          </p:cNvPr>
          <p:cNvSpPr>
            <a:spLocks noChangeArrowheads="1"/>
          </p:cNvSpPr>
          <p:nvPr/>
        </p:nvSpPr>
        <p:spPr bwMode="auto">
          <a:xfrm>
            <a:off x="857250" y="415925"/>
            <a:ext cx="45481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
        <p:nvSpPr>
          <p:cNvPr id="182352" name="Rectángulo 2">
            <a:extLst>
              <a:ext uri="{FF2B5EF4-FFF2-40B4-BE49-F238E27FC236}">
                <a16:creationId xmlns:a16="http://schemas.microsoft.com/office/drawing/2014/main" id="{66FA784F-FF0F-4898-86A7-E7949B6CA2C7}"/>
              </a:ext>
            </a:extLst>
          </p:cNvPr>
          <p:cNvSpPr>
            <a:spLocks noChangeArrowheads="1"/>
          </p:cNvSpPr>
          <p:nvPr/>
        </p:nvSpPr>
        <p:spPr bwMode="auto">
          <a:xfrm>
            <a:off x="862013" y="214313"/>
            <a:ext cx="12334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600" b="1">
                <a:solidFill>
                  <a:srgbClr val="385723"/>
                </a:solidFill>
                <a:latin typeface="Arial" panose="020B0604020202020204" pitchFamily="34" charset="0"/>
                <a:cs typeface="Arial" panose="020B0604020202020204" pitchFamily="34" charset="0"/>
              </a:rPr>
              <a:t>OCAD PAZ</a:t>
            </a:r>
            <a:endParaRPr lang="es-CO" altLang="es-CO" sz="1800">
              <a:solidFill>
                <a:srgbClr val="000000"/>
              </a:solidFill>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ángulo 45">
            <a:extLst>
              <a:ext uri="{FF2B5EF4-FFF2-40B4-BE49-F238E27FC236}">
                <a16:creationId xmlns:a16="http://schemas.microsoft.com/office/drawing/2014/main" id="{FF29F57F-DEF7-4144-95F9-22FE7AD21B0C}"/>
              </a:ext>
            </a:extLst>
          </p:cNvPr>
          <p:cNvSpPr/>
          <p:nvPr/>
        </p:nvSpPr>
        <p:spPr>
          <a:xfrm>
            <a:off x="8821738" y="3536950"/>
            <a:ext cx="1069975" cy="2216150"/>
          </a:xfrm>
          <a:prstGeom prst="rect">
            <a:avLst/>
          </a:prstGeom>
        </p:spPr>
        <p:txBody>
          <a:bodyPr lIns="0" tIns="0" rIns="0" bIns="0">
            <a:spAutoFit/>
          </a:bodyPr>
          <a:lstStyle/>
          <a:p>
            <a:pPr marL="128588" indent="-128588" algn="ctr" defTabSz="685800">
              <a:buFont typeface="Arial" panose="020B0604020202020204" pitchFamily="34" charset="0"/>
              <a:buChar char="•"/>
              <a:defRPr/>
            </a:pPr>
            <a:r>
              <a:rPr lang="es-CO" sz="800" dirty="0">
                <a:solidFill>
                  <a:srgbClr val="70AD47">
                    <a:lumMod val="50000"/>
                  </a:srgbClr>
                </a:solidFill>
                <a:latin typeface="Arial" panose="020B0604020202020204" pitchFamily="34" charset="0"/>
                <a:cs typeface="Arial" panose="020B0604020202020204" pitchFamily="34" charset="0"/>
              </a:rPr>
              <a:t>SE APERTURARON 10 PROCESOS DE CONTRATACIÓN DE INTERVENTORÍA PARA LOS 40 PROYECTOS</a:t>
            </a:r>
          </a:p>
          <a:p>
            <a:pPr marL="128588" indent="-128588" algn="ctr" defTabSz="685800">
              <a:buFont typeface="Arial" panose="020B0604020202020204" pitchFamily="34" charset="0"/>
              <a:buChar char="•"/>
              <a:defRPr/>
            </a:pPr>
            <a:endParaRPr lang="es-CO" sz="800" dirty="0">
              <a:solidFill>
                <a:srgbClr val="70AD47">
                  <a:lumMod val="50000"/>
                </a:srgbClr>
              </a:solidFill>
              <a:latin typeface="Arial" panose="020B0604020202020204" pitchFamily="34" charset="0"/>
              <a:cs typeface="Arial" panose="020B0604020202020204" pitchFamily="34" charset="0"/>
            </a:endParaRPr>
          </a:p>
          <a:p>
            <a:pPr marL="128588" indent="-128588" algn="ctr" defTabSz="685800">
              <a:buFont typeface="Arial" panose="020B0604020202020204" pitchFamily="34" charset="0"/>
              <a:buChar char="•"/>
              <a:defRPr/>
            </a:pPr>
            <a:endParaRPr lang="es-CO" sz="800" dirty="0">
              <a:solidFill>
                <a:srgbClr val="70AD47">
                  <a:lumMod val="50000"/>
                </a:srgbClr>
              </a:solidFill>
              <a:latin typeface="Arial" panose="020B0604020202020204" pitchFamily="34" charset="0"/>
              <a:cs typeface="Arial" panose="020B0604020202020204" pitchFamily="34" charset="0"/>
            </a:endParaRPr>
          </a:p>
          <a:p>
            <a:pPr marL="128588" indent="-128588" algn="ctr" defTabSz="685800">
              <a:buFont typeface="Arial" panose="020B0604020202020204" pitchFamily="34" charset="0"/>
              <a:buChar char="•"/>
              <a:defRPr/>
            </a:pPr>
            <a:endParaRPr lang="es-CO" sz="800" dirty="0">
              <a:solidFill>
                <a:srgbClr val="70AD47">
                  <a:lumMod val="50000"/>
                </a:srgbClr>
              </a:solidFill>
              <a:latin typeface="Arial" panose="020B0604020202020204" pitchFamily="34" charset="0"/>
              <a:cs typeface="Arial" panose="020B0604020202020204" pitchFamily="34" charset="0"/>
            </a:endParaRPr>
          </a:p>
          <a:p>
            <a:pPr marL="128588" indent="-128588" algn="ctr" defTabSz="685800">
              <a:buFont typeface="Arial" panose="020B0604020202020204" pitchFamily="34" charset="0"/>
              <a:buChar char="•"/>
              <a:defRPr/>
            </a:pPr>
            <a:endParaRPr lang="es-CO" sz="800" dirty="0">
              <a:solidFill>
                <a:srgbClr val="70AD47">
                  <a:lumMod val="50000"/>
                </a:srgbClr>
              </a:solidFill>
              <a:latin typeface="Arial" panose="020B0604020202020204" pitchFamily="34" charset="0"/>
              <a:cs typeface="Arial" panose="020B0604020202020204" pitchFamily="34" charset="0"/>
            </a:endParaRPr>
          </a:p>
          <a:p>
            <a:pPr marL="128588" indent="-128588" algn="ctr" defTabSz="685800">
              <a:buFont typeface="Arial" panose="020B0604020202020204" pitchFamily="34" charset="0"/>
              <a:buChar char="•"/>
              <a:defRPr/>
            </a:pPr>
            <a:endParaRPr lang="es-CO" sz="800" dirty="0">
              <a:solidFill>
                <a:srgbClr val="70AD47">
                  <a:lumMod val="50000"/>
                </a:srgbClr>
              </a:solidFill>
              <a:latin typeface="Arial" panose="020B0604020202020204" pitchFamily="34" charset="0"/>
              <a:cs typeface="Arial" panose="020B0604020202020204" pitchFamily="34" charset="0"/>
            </a:endParaRPr>
          </a:p>
          <a:p>
            <a:pPr marL="128588" indent="-128588" algn="ctr" defTabSz="685800">
              <a:buFont typeface="Arial" panose="020B0604020202020204" pitchFamily="34" charset="0"/>
              <a:buChar char="•"/>
              <a:defRPr/>
            </a:pPr>
            <a:endParaRPr lang="es-CO" sz="800" dirty="0">
              <a:solidFill>
                <a:srgbClr val="70AD47">
                  <a:lumMod val="50000"/>
                </a:srgbClr>
              </a:solidFill>
              <a:latin typeface="Arial" panose="020B0604020202020204" pitchFamily="34" charset="0"/>
              <a:cs typeface="Arial" panose="020B0604020202020204" pitchFamily="34" charset="0"/>
            </a:endParaRPr>
          </a:p>
          <a:p>
            <a:pPr marL="128588" indent="-128588" algn="ctr" defTabSz="685800">
              <a:buFont typeface="Arial" panose="020B0604020202020204" pitchFamily="34" charset="0"/>
              <a:buChar char="•"/>
              <a:defRPr/>
            </a:pPr>
            <a:endParaRPr lang="es-CO" sz="800" dirty="0">
              <a:solidFill>
                <a:srgbClr val="70AD47">
                  <a:lumMod val="50000"/>
                </a:srgbClr>
              </a:solidFill>
              <a:latin typeface="Arial" panose="020B0604020202020204" pitchFamily="34" charset="0"/>
              <a:cs typeface="Arial" panose="020B0604020202020204" pitchFamily="34" charset="0"/>
            </a:endParaRPr>
          </a:p>
          <a:p>
            <a:pPr algn="ctr" defTabSz="685800">
              <a:defRPr/>
            </a:pPr>
            <a:r>
              <a:rPr lang="es-CO" sz="800" dirty="0">
                <a:solidFill>
                  <a:srgbClr val="70AD47">
                    <a:lumMod val="50000"/>
                  </a:srgbClr>
                </a:solidFill>
                <a:latin typeface="Arial" panose="020B0604020202020204" pitchFamily="34" charset="0"/>
                <a:cs typeface="Arial" panose="020B0604020202020204" pitchFamily="34" charset="0"/>
              </a:rPr>
              <a:t> </a:t>
            </a:r>
          </a:p>
          <a:p>
            <a:pPr defTabSz="685800">
              <a:defRPr/>
            </a:pPr>
            <a:endParaRPr lang="es-CO" sz="800" dirty="0">
              <a:solidFill>
                <a:srgbClr val="70AD47">
                  <a:lumMod val="50000"/>
                </a:srgbClr>
              </a:solidFill>
              <a:latin typeface="Arial" panose="020B0604020202020204" pitchFamily="34" charset="0"/>
              <a:cs typeface="Arial" panose="020B0604020202020204" pitchFamily="34" charset="0"/>
            </a:endParaRPr>
          </a:p>
          <a:p>
            <a:pPr algn="ctr" defTabSz="685800">
              <a:defRPr/>
            </a:pPr>
            <a:r>
              <a:rPr lang="es-CO" sz="800" dirty="0">
                <a:solidFill>
                  <a:srgbClr val="70AD47">
                    <a:lumMod val="50000"/>
                  </a:srgbClr>
                </a:solidFill>
                <a:latin typeface="Arial" panose="020B0604020202020204" pitchFamily="34" charset="0"/>
                <a:cs typeface="Arial" panose="020B0604020202020204" pitchFamily="34" charset="0"/>
              </a:rPr>
              <a:t>INVIAS</a:t>
            </a:r>
          </a:p>
        </p:txBody>
      </p:sp>
      <p:sp>
        <p:nvSpPr>
          <p:cNvPr id="2" name="Título 1">
            <a:extLst>
              <a:ext uri="{FF2B5EF4-FFF2-40B4-BE49-F238E27FC236}">
                <a16:creationId xmlns:a16="http://schemas.microsoft.com/office/drawing/2014/main" id="{DB1D73D1-79E7-4061-977D-675D35C28CB6}"/>
              </a:ext>
            </a:extLst>
          </p:cNvPr>
          <p:cNvSpPr>
            <a:spLocks noGrp="1"/>
          </p:cNvSpPr>
          <p:nvPr>
            <p:ph type="title" idx="4294967295"/>
          </p:nvPr>
        </p:nvSpPr>
        <p:spPr>
          <a:xfrm>
            <a:off x="866775" y="184150"/>
            <a:ext cx="4300538" cy="460375"/>
          </a:xfrm>
        </p:spPr>
        <p:txBody>
          <a:bodyPr>
            <a:noAutofit/>
          </a:bodyPr>
          <a:lstStyle/>
          <a:p>
            <a:pPr>
              <a:defRPr/>
            </a:pPr>
            <a:r>
              <a:rPr lang="es-CO" sz="1600" b="1" dirty="0">
                <a:solidFill>
                  <a:schemeClr val="accent6">
                    <a:lumMod val="50000"/>
                  </a:schemeClr>
                </a:solidFill>
                <a:latin typeface="Arial" panose="020B0604020202020204" pitchFamily="34" charset="0"/>
                <a:cs typeface="Arial" panose="020B0604020202020204" pitchFamily="34" charset="0"/>
              </a:rPr>
              <a:t>OCAD PAZ INTERVENTORIAS </a:t>
            </a:r>
          </a:p>
        </p:txBody>
      </p:sp>
      <p:sp>
        <p:nvSpPr>
          <p:cNvPr id="7" name="Rectángulo 5">
            <a:extLst>
              <a:ext uri="{FF2B5EF4-FFF2-40B4-BE49-F238E27FC236}">
                <a16:creationId xmlns:a16="http://schemas.microsoft.com/office/drawing/2014/main" id="{A4E5CCD8-361C-47C9-84BA-4BB3B77CAFF8}"/>
              </a:ext>
            </a:extLst>
          </p:cNvPr>
          <p:cNvSpPr>
            <a:spLocks noChangeArrowheads="1"/>
          </p:cNvSpPr>
          <p:nvPr/>
        </p:nvSpPr>
        <p:spPr bwMode="auto">
          <a:xfrm>
            <a:off x="6297613" y="184150"/>
            <a:ext cx="5027612" cy="660400"/>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2400" b="1" dirty="0">
                <a:solidFill>
                  <a:prstClr val="white"/>
                </a:solidFill>
                <a:latin typeface="Arial" panose="020B0604020202020204" pitchFamily="34" charset="0"/>
                <a:cs typeface="Arial" panose="020B0604020202020204" pitchFamily="34" charset="0"/>
                <a:sym typeface="Helvetica Neue Bold Condensed"/>
              </a:rPr>
              <a:t>ACUERDO 15 </a:t>
            </a:r>
            <a:r>
              <a:rPr lang="es-ES" altLang="es-CO" sz="2000" b="1" dirty="0">
                <a:solidFill>
                  <a:prstClr val="white"/>
                </a:solidFill>
                <a:latin typeface="Arial" panose="020B0604020202020204" pitchFamily="34" charset="0"/>
                <a:cs typeface="Arial" panose="020B0604020202020204" pitchFamily="34" charset="0"/>
                <a:sym typeface="Helvetica Neue Bold Condensed"/>
              </a:rPr>
              <a:t>(INTERVENTORÍAS)</a:t>
            </a:r>
          </a:p>
        </p:txBody>
      </p:sp>
      <p:sp>
        <p:nvSpPr>
          <p:cNvPr id="12" name="Rectángulo 11">
            <a:extLst>
              <a:ext uri="{FF2B5EF4-FFF2-40B4-BE49-F238E27FC236}">
                <a16:creationId xmlns:a16="http://schemas.microsoft.com/office/drawing/2014/main" id="{5434D6BE-C141-4FC9-9DEF-B99EDF8E4569}"/>
              </a:ext>
            </a:extLst>
          </p:cNvPr>
          <p:cNvSpPr/>
          <p:nvPr/>
        </p:nvSpPr>
        <p:spPr>
          <a:xfrm>
            <a:off x="1595438" y="2794000"/>
            <a:ext cx="8583612" cy="117475"/>
          </a:xfrm>
          <a:prstGeom prst="rect">
            <a:avLst/>
          </a:prstGeom>
          <a:solidFill>
            <a:srgbClr val="FFFFFF">
              <a:lumMod val="65000"/>
            </a:srgbClr>
          </a:solidFill>
          <a:ln w="25400" cap="flat" cmpd="sng" algn="ctr">
            <a:noFill/>
            <a:prstDash val="solid"/>
          </a:ln>
          <a:effectLst/>
        </p:spPr>
        <p:txBody>
          <a:bodyPr anchor="ctr"/>
          <a:lstStyle/>
          <a:p>
            <a:pPr algn="ctr" defTabSz="685800">
              <a:defRPr/>
            </a:pPr>
            <a:endParaRPr lang="es-CO" sz="675" kern="0">
              <a:solidFill>
                <a:prstClr val="white"/>
              </a:solidFill>
              <a:latin typeface="Work Sans" panose="020B0604020202020204" charset="0"/>
            </a:endParaRPr>
          </a:p>
        </p:txBody>
      </p:sp>
      <p:sp>
        <p:nvSpPr>
          <p:cNvPr id="183302" name="Rectángulo 33">
            <a:extLst>
              <a:ext uri="{FF2B5EF4-FFF2-40B4-BE49-F238E27FC236}">
                <a16:creationId xmlns:a16="http://schemas.microsoft.com/office/drawing/2014/main" id="{CA437A9A-BBBF-4151-BDDE-1AF77FF66876}"/>
              </a:ext>
            </a:extLst>
          </p:cNvPr>
          <p:cNvSpPr>
            <a:spLocks noChangeArrowheads="1"/>
          </p:cNvSpPr>
          <p:nvPr/>
        </p:nvSpPr>
        <p:spPr bwMode="auto">
          <a:xfrm>
            <a:off x="3122613" y="3514725"/>
            <a:ext cx="696912" cy="135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ACUERDO 15</a:t>
            </a: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Aprobación del Proyecto </a:t>
            </a: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Sesión </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OCAD Paz</a:t>
            </a:r>
          </a:p>
        </p:txBody>
      </p:sp>
      <p:cxnSp>
        <p:nvCxnSpPr>
          <p:cNvPr id="183303" name="Conector recto 38">
            <a:extLst>
              <a:ext uri="{FF2B5EF4-FFF2-40B4-BE49-F238E27FC236}">
                <a16:creationId xmlns:a16="http://schemas.microsoft.com/office/drawing/2014/main" id="{FC70A31A-8CD9-484B-A07B-8BC916F54986}"/>
              </a:ext>
            </a:extLst>
          </p:cNvPr>
          <p:cNvCxnSpPr>
            <a:cxnSpLocks/>
          </p:cNvCxnSpPr>
          <p:nvPr/>
        </p:nvCxnSpPr>
        <p:spPr bwMode="auto">
          <a:xfrm>
            <a:off x="3470275" y="2333625"/>
            <a:ext cx="1588" cy="1011238"/>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183304" name="Rectángulo 58">
            <a:extLst>
              <a:ext uri="{FF2B5EF4-FFF2-40B4-BE49-F238E27FC236}">
                <a16:creationId xmlns:a16="http://schemas.microsoft.com/office/drawing/2014/main" id="{9AF49163-665D-485F-A01F-C45E8C8E8247}"/>
              </a:ext>
            </a:extLst>
          </p:cNvPr>
          <p:cNvSpPr>
            <a:spLocks noChangeArrowheads="1"/>
          </p:cNvSpPr>
          <p:nvPr/>
        </p:nvSpPr>
        <p:spPr bwMode="auto">
          <a:xfrm>
            <a:off x="3952875" y="3516313"/>
            <a:ext cx="1122363" cy="166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NOTIFICACIÓN APROBACIÓN DE PROYECTOS</a:t>
            </a: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Secretaría Técnica</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 OCAD Paz</a:t>
            </a:r>
          </a:p>
        </p:txBody>
      </p:sp>
      <p:cxnSp>
        <p:nvCxnSpPr>
          <p:cNvPr id="183305" name="Conector recto 59">
            <a:extLst>
              <a:ext uri="{FF2B5EF4-FFF2-40B4-BE49-F238E27FC236}">
                <a16:creationId xmlns:a16="http://schemas.microsoft.com/office/drawing/2014/main" id="{7D722889-C434-4E35-8BCE-F32D156AD3C7}"/>
              </a:ext>
            </a:extLst>
          </p:cNvPr>
          <p:cNvCxnSpPr>
            <a:cxnSpLocks/>
          </p:cNvCxnSpPr>
          <p:nvPr/>
        </p:nvCxnSpPr>
        <p:spPr bwMode="auto">
          <a:xfrm>
            <a:off x="4513263" y="2343150"/>
            <a:ext cx="1587" cy="1011238"/>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grpSp>
        <p:nvGrpSpPr>
          <p:cNvPr id="183306" name="Grupo 60">
            <a:extLst>
              <a:ext uri="{FF2B5EF4-FFF2-40B4-BE49-F238E27FC236}">
                <a16:creationId xmlns:a16="http://schemas.microsoft.com/office/drawing/2014/main" id="{9F30BB07-7747-4C36-B076-9ECB2751B5C4}"/>
              </a:ext>
            </a:extLst>
          </p:cNvPr>
          <p:cNvGrpSpPr>
            <a:grpSpLocks/>
          </p:cNvGrpSpPr>
          <p:nvPr/>
        </p:nvGrpSpPr>
        <p:grpSpPr bwMode="auto">
          <a:xfrm>
            <a:off x="7864475" y="2743200"/>
            <a:ext cx="346075" cy="254000"/>
            <a:chOff x="8038260" y="4951095"/>
            <a:chExt cx="461899" cy="338687"/>
          </a:xfrm>
        </p:grpSpPr>
        <p:sp>
          <p:nvSpPr>
            <p:cNvPr id="62" name="Rectángulo 61">
              <a:extLst>
                <a:ext uri="{FF2B5EF4-FFF2-40B4-BE49-F238E27FC236}">
                  <a16:creationId xmlns:a16="http://schemas.microsoft.com/office/drawing/2014/main" id="{35E5EEB7-B76A-4DB5-B23D-DF92AC0B2F20}"/>
                </a:ext>
              </a:extLst>
            </p:cNvPr>
            <p:cNvSpPr/>
            <p:nvPr/>
          </p:nvSpPr>
          <p:spPr>
            <a:xfrm>
              <a:off x="8167508" y="5046351"/>
              <a:ext cx="211880" cy="158759"/>
            </a:xfrm>
            <a:prstGeom prst="rect">
              <a:avLst/>
            </a:prstGeom>
            <a:solidFill>
              <a:srgbClr val="FFFFFF"/>
            </a:solidFill>
            <a:ln w="38100" cap="flat" cmpd="sng" algn="ctr">
              <a:solidFill>
                <a:srgbClr val="5B8BFF">
                  <a:lumMod val="50000"/>
                </a:srgbClr>
              </a:solidFill>
              <a:prstDash val="solid"/>
            </a:ln>
            <a:effectLst/>
          </p:spPr>
          <p:txBody>
            <a:bodyPr anchor="ctr"/>
            <a:lstStyle/>
            <a:p>
              <a:pPr algn="ctr" defTabSz="685800">
                <a:defRPr/>
              </a:pPr>
              <a:endParaRPr lang="es-CO" sz="675" kern="0">
                <a:solidFill>
                  <a:prstClr val="white"/>
                </a:solidFill>
                <a:latin typeface="Work Sans" panose="020B0604020202020204" charset="0"/>
              </a:endParaRPr>
            </a:p>
          </p:txBody>
        </p:sp>
        <p:cxnSp>
          <p:nvCxnSpPr>
            <p:cNvPr id="183339" name="Conector recto 62">
              <a:extLst>
                <a:ext uri="{FF2B5EF4-FFF2-40B4-BE49-F238E27FC236}">
                  <a16:creationId xmlns:a16="http://schemas.microsoft.com/office/drawing/2014/main" id="{48919FAC-E1E2-4CEC-8F4D-E18D8CB376B6}"/>
                </a:ext>
              </a:extLst>
            </p:cNvPr>
            <p:cNvCxnSpPr>
              <a:cxnSpLocks noChangeShapeType="1"/>
            </p:cNvCxnSpPr>
            <p:nvPr/>
          </p:nvCxnSpPr>
          <p:spPr bwMode="auto">
            <a:xfrm flipH="1" flipV="1">
              <a:off x="8044815" y="4951095"/>
              <a:ext cx="134846" cy="95038"/>
            </a:xfrm>
            <a:prstGeom prst="line">
              <a:avLst/>
            </a:prstGeom>
            <a:noFill/>
            <a:ln w="38100" algn="ctr">
              <a:solidFill>
                <a:srgbClr val="0033AD"/>
              </a:solidFill>
              <a:round/>
              <a:headEnd/>
              <a:tailEnd/>
            </a:ln>
            <a:extLst>
              <a:ext uri="{909E8E84-426E-40DD-AFC4-6F175D3DCCD1}">
                <a14:hiddenFill xmlns:a14="http://schemas.microsoft.com/office/drawing/2010/main">
                  <a:noFill/>
                </a14:hiddenFill>
              </a:ext>
            </a:extLst>
          </p:spPr>
        </p:cxnSp>
        <p:cxnSp>
          <p:nvCxnSpPr>
            <p:cNvPr id="183340" name="Conector recto 63">
              <a:extLst>
                <a:ext uri="{FF2B5EF4-FFF2-40B4-BE49-F238E27FC236}">
                  <a16:creationId xmlns:a16="http://schemas.microsoft.com/office/drawing/2014/main" id="{52F71E18-B816-4F16-9D04-8B53AEA6E481}"/>
                </a:ext>
              </a:extLst>
            </p:cNvPr>
            <p:cNvCxnSpPr>
              <a:cxnSpLocks noChangeShapeType="1"/>
            </p:cNvCxnSpPr>
            <p:nvPr/>
          </p:nvCxnSpPr>
          <p:spPr bwMode="auto">
            <a:xfrm flipV="1">
              <a:off x="8378424" y="4951095"/>
              <a:ext cx="121735" cy="95038"/>
            </a:xfrm>
            <a:prstGeom prst="line">
              <a:avLst/>
            </a:prstGeom>
            <a:noFill/>
            <a:ln w="38100" algn="ctr">
              <a:solidFill>
                <a:srgbClr val="0033AD"/>
              </a:solidFill>
              <a:round/>
              <a:headEnd/>
              <a:tailEnd/>
            </a:ln>
            <a:extLst>
              <a:ext uri="{909E8E84-426E-40DD-AFC4-6F175D3DCCD1}">
                <a14:hiddenFill xmlns:a14="http://schemas.microsoft.com/office/drawing/2010/main">
                  <a:noFill/>
                </a14:hiddenFill>
              </a:ext>
            </a:extLst>
          </p:spPr>
        </p:cxnSp>
        <p:cxnSp>
          <p:nvCxnSpPr>
            <p:cNvPr id="183341" name="Conector recto 64">
              <a:extLst>
                <a:ext uri="{FF2B5EF4-FFF2-40B4-BE49-F238E27FC236}">
                  <a16:creationId xmlns:a16="http://schemas.microsoft.com/office/drawing/2014/main" id="{E28D0E85-F101-4DA1-BC2B-104BA3C9F413}"/>
                </a:ext>
              </a:extLst>
            </p:cNvPr>
            <p:cNvCxnSpPr>
              <a:cxnSpLocks noChangeShapeType="1"/>
            </p:cNvCxnSpPr>
            <p:nvPr/>
          </p:nvCxnSpPr>
          <p:spPr bwMode="auto">
            <a:xfrm flipH="1">
              <a:off x="8038260" y="5198826"/>
              <a:ext cx="126171" cy="90956"/>
            </a:xfrm>
            <a:prstGeom prst="line">
              <a:avLst/>
            </a:prstGeom>
            <a:noFill/>
            <a:ln w="38100" algn="ctr">
              <a:solidFill>
                <a:srgbClr val="0033AD"/>
              </a:solidFill>
              <a:round/>
              <a:headEnd/>
              <a:tailEnd/>
            </a:ln>
            <a:extLst>
              <a:ext uri="{909E8E84-426E-40DD-AFC4-6F175D3DCCD1}">
                <a14:hiddenFill xmlns:a14="http://schemas.microsoft.com/office/drawing/2010/main">
                  <a:noFill/>
                </a14:hiddenFill>
              </a:ext>
            </a:extLst>
          </p:spPr>
        </p:cxnSp>
        <p:cxnSp>
          <p:nvCxnSpPr>
            <p:cNvPr id="183342" name="Conector recto 65">
              <a:extLst>
                <a:ext uri="{FF2B5EF4-FFF2-40B4-BE49-F238E27FC236}">
                  <a16:creationId xmlns:a16="http://schemas.microsoft.com/office/drawing/2014/main" id="{95FEE9CD-9BFB-4B41-B936-70BCA8797C67}"/>
                </a:ext>
              </a:extLst>
            </p:cNvPr>
            <p:cNvCxnSpPr>
              <a:cxnSpLocks noChangeShapeType="1"/>
            </p:cNvCxnSpPr>
            <p:nvPr/>
          </p:nvCxnSpPr>
          <p:spPr bwMode="auto">
            <a:xfrm>
              <a:off x="8363194" y="5197055"/>
              <a:ext cx="136965" cy="92727"/>
            </a:xfrm>
            <a:prstGeom prst="line">
              <a:avLst/>
            </a:prstGeom>
            <a:noFill/>
            <a:ln w="38100" algn="ctr">
              <a:solidFill>
                <a:srgbClr val="0033AD"/>
              </a:solidFill>
              <a:round/>
              <a:headEnd/>
              <a:tailEnd/>
            </a:ln>
            <a:extLst>
              <a:ext uri="{909E8E84-426E-40DD-AFC4-6F175D3DCCD1}">
                <a14:hiddenFill xmlns:a14="http://schemas.microsoft.com/office/drawing/2010/main">
                  <a:noFill/>
                </a14:hiddenFill>
              </a:ext>
            </a:extLst>
          </p:spPr>
        </p:cxnSp>
      </p:grpSp>
      <p:sp>
        <p:nvSpPr>
          <p:cNvPr id="183307" name="Rectángulo 67">
            <a:extLst>
              <a:ext uri="{FF2B5EF4-FFF2-40B4-BE49-F238E27FC236}">
                <a16:creationId xmlns:a16="http://schemas.microsoft.com/office/drawing/2014/main" id="{A15308FF-1BD7-4929-A316-D9C14BC94239}"/>
              </a:ext>
            </a:extLst>
          </p:cNvPr>
          <p:cNvSpPr>
            <a:spLocks noChangeArrowheads="1"/>
          </p:cNvSpPr>
          <p:nvPr/>
        </p:nvSpPr>
        <p:spPr bwMode="auto">
          <a:xfrm>
            <a:off x="5030788" y="3519488"/>
            <a:ext cx="1036637" cy="135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COMUNICACIÓN DE ACEPTACIÓN INTERVENTORIA 41 PROYECTOS Y 1 OBRA</a:t>
            </a: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INVIAS</a:t>
            </a:r>
          </a:p>
        </p:txBody>
      </p:sp>
      <p:cxnSp>
        <p:nvCxnSpPr>
          <p:cNvPr id="183308" name="Conector recto 68">
            <a:extLst>
              <a:ext uri="{FF2B5EF4-FFF2-40B4-BE49-F238E27FC236}">
                <a16:creationId xmlns:a16="http://schemas.microsoft.com/office/drawing/2014/main" id="{F2E69EAA-CD66-4F8E-A783-29505E408B64}"/>
              </a:ext>
            </a:extLst>
          </p:cNvPr>
          <p:cNvCxnSpPr>
            <a:cxnSpLocks/>
          </p:cNvCxnSpPr>
          <p:nvPr/>
        </p:nvCxnSpPr>
        <p:spPr bwMode="auto">
          <a:xfrm>
            <a:off x="5549900" y="2338388"/>
            <a:ext cx="0" cy="1011237"/>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83309" name="Imagen 69">
            <a:extLst>
              <a:ext uri="{FF2B5EF4-FFF2-40B4-BE49-F238E27FC236}">
                <a16:creationId xmlns:a16="http://schemas.microsoft.com/office/drawing/2014/main" id="{E4CC759E-C0E3-4C75-8E43-1EACD22A75FD}"/>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318125" y="2692400"/>
            <a:ext cx="461963"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Rectángulo 72">
            <a:extLst>
              <a:ext uri="{FF2B5EF4-FFF2-40B4-BE49-F238E27FC236}">
                <a16:creationId xmlns:a16="http://schemas.microsoft.com/office/drawing/2014/main" id="{32D4E5FC-4AC0-4D48-9CBA-2E8D1F3ABE11}"/>
              </a:ext>
            </a:extLst>
          </p:cNvPr>
          <p:cNvSpPr/>
          <p:nvPr/>
        </p:nvSpPr>
        <p:spPr>
          <a:xfrm>
            <a:off x="6191250" y="3543300"/>
            <a:ext cx="1069975" cy="2216150"/>
          </a:xfrm>
          <a:prstGeom prst="rect">
            <a:avLst/>
          </a:prstGeom>
        </p:spPr>
        <p:txBody>
          <a:bodyPr lIns="0" tIns="0" rIns="0" bIns="0">
            <a:spAutoFit/>
          </a:bodyPr>
          <a:lstStyle/>
          <a:p>
            <a:pPr marL="128588" indent="-128588" algn="ctr" defTabSz="685800">
              <a:buFont typeface="Arial" panose="020B0604020202020204" pitchFamily="34" charset="0"/>
              <a:buChar char="•"/>
              <a:defRPr/>
            </a:pPr>
            <a:r>
              <a:rPr lang="es-CO" sz="800" dirty="0">
                <a:solidFill>
                  <a:srgbClr val="70AD47">
                    <a:lumMod val="50000"/>
                  </a:srgbClr>
                </a:solidFill>
                <a:latin typeface="Arial" panose="020B0604020202020204" pitchFamily="34" charset="0"/>
                <a:cs typeface="Arial" panose="020B0604020202020204" pitchFamily="34" charset="0"/>
              </a:rPr>
              <a:t>RESOLUCIÓN DE INCORPORACIÓN DE RECURSOS</a:t>
            </a:r>
          </a:p>
          <a:p>
            <a:pPr marL="128588" indent="-128588" algn="ctr" defTabSz="685800">
              <a:buFont typeface="Arial" panose="020B0604020202020204" pitchFamily="34" charset="0"/>
              <a:buChar char="•"/>
              <a:defRPr/>
            </a:pPr>
            <a:r>
              <a:rPr lang="es-CO" sz="800" dirty="0">
                <a:solidFill>
                  <a:srgbClr val="70AD47">
                    <a:lumMod val="50000"/>
                  </a:srgbClr>
                </a:solidFill>
                <a:latin typeface="Arial" panose="020B0604020202020204" pitchFamily="34" charset="0"/>
                <a:cs typeface="Arial" panose="020B0604020202020204" pitchFamily="34" charset="0"/>
              </a:rPr>
              <a:t>ELABORACIÓN DE PROGRAMACIÓN MENSUALES DE GIROS DE LOS 41 PROYECTOS</a:t>
            </a:r>
          </a:p>
          <a:p>
            <a:pPr algn="ctr" defTabSz="685800">
              <a:defRPr/>
            </a:pPr>
            <a:endParaRPr lang="es-CO" sz="800" dirty="0">
              <a:solidFill>
                <a:srgbClr val="70AD47">
                  <a:lumMod val="50000"/>
                </a:srgbClr>
              </a:solidFill>
              <a:latin typeface="Arial" panose="020B0604020202020204" pitchFamily="34" charset="0"/>
              <a:cs typeface="Arial" panose="020B0604020202020204" pitchFamily="34" charset="0"/>
            </a:endParaRPr>
          </a:p>
          <a:p>
            <a:pPr marL="128588" indent="-128588" algn="ctr" defTabSz="685800">
              <a:buFont typeface="Arial" panose="020B0604020202020204" pitchFamily="34" charset="0"/>
              <a:buChar char="•"/>
              <a:defRPr/>
            </a:pPr>
            <a:r>
              <a:rPr lang="es-CO" sz="800" dirty="0">
                <a:solidFill>
                  <a:srgbClr val="70AD47">
                    <a:lumMod val="50000"/>
                  </a:srgbClr>
                </a:solidFill>
                <a:latin typeface="Arial" panose="020B0604020202020204" pitchFamily="34" charset="0"/>
                <a:cs typeface="Arial" panose="020B0604020202020204" pitchFamily="34" charset="0"/>
              </a:rPr>
              <a:t>SOLICITUD DE CERTIFICADOS DE CUMPLIMIENTO DE REQUISITOS PREVIOS AL INICIO DE LA EJECUCIÓN </a:t>
            </a:r>
          </a:p>
          <a:p>
            <a:pPr defTabSz="685800">
              <a:defRPr/>
            </a:pPr>
            <a:endParaRPr lang="es-CO" sz="800" dirty="0">
              <a:solidFill>
                <a:srgbClr val="70AD47">
                  <a:lumMod val="50000"/>
                </a:srgbClr>
              </a:solidFill>
              <a:latin typeface="Arial" panose="020B0604020202020204" pitchFamily="34" charset="0"/>
              <a:cs typeface="Arial" panose="020B0604020202020204" pitchFamily="34" charset="0"/>
            </a:endParaRPr>
          </a:p>
          <a:p>
            <a:pPr algn="ctr" defTabSz="685800">
              <a:defRPr/>
            </a:pPr>
            <a:r>
              <a:rPr lang="es-CO" sz="800" dirty="0">
                <a:solidFill>
                  <a:srgbClr val="70AD47">
                    <a:lumMod val="50000"/>
                  </a:srgbClr>
                </a:solidFill>
                <a:latin typeface="Arial" panose="020B0604020202020204" pitchFamily="34" charset="0"/>
                <a:cs typeface="Arial" panose="020B0604020202020204" pitchFamily="34" charset="0"/>
              </a:rPr>
              <a:t>INVIAS</a:t>
            </a:r>
          </a:p>
        </p:txBody>
      </p:sp>
      <p:cxnSp>
        <p:nvCxnSpPr>
          <p:cNvPr id="183311" name="Conector recto 73">
            <a:extLst>
              <a:ext uri="{FF2B5EF4-FFF2-40B4-BE49-F238E27FC236}">
                <a16:creationId xmlns:a16="http://schemas.microsoft.com/office/drawing/2014/main" id="{E53D4C8B-9E0F-49C4-813C-BB6C27593078}"/>
              </a:ext>
            </a:extLst>
          </p:cNvPr>
          <p:cNvCxnSpPr>
            <a:cxnSpLocks/>
          </p:cNvCxnSpPr>
          <p:nvPr/>
        </p:nvCxnSpPr>
        <p:spPr bwMode="auto">
          <a:xfrm>
            <a:off x="6726238" y="2363788"/>
            <a:ext cx="0" cy="100965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83312" name="Imagen 74">
            <a:extLst>
              <a:ext uri="{FF2B5EF4-FFF2-40B4-BE49-F238E27FC236}">
                <a16:creationId xmlns:a16="http://schemas.microsoft.com/office/drawing/2014/main" id="{68E9DA64-EB0B-406B-A2E8-7EFE51E3C7A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496050" y="2717800"/>
            <a:ext cx="4603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13" name="Rectángulo 88">
            <a:extLst>
              <a:ext uri="{FF2B5EF4-FFF2-40B4-BE49-F238E27FC236}">
                <a16:creationId xmlns:a16="http://schemas.microsoft.com/office/drawing/2014/main" id="{B773D43D-A2C8-422A-A4E1-C5F9A6F8C950}"/>
              </a:ext>
            </a:extLst>
          </p:cNvPr>
          <p:cNvSpPr>
            <a:spLocks noChangeArrowheads="1"/>
          </p:cNvSpPr>
          <p:nvPr/>
        </p:nvSpPr>
        <p:spPr bwMode="auto">
          <a:xfrm>
            <a:off x="7321550" y="3481388"/>
            <a:ext cx="1431925" cy="233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EXPEDICION DE CERTIFICADOS DE CUMPLIMIENTO DE REQUISITOS MINIMOS</a:t>
            </a: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b="1">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Secretaría Técnica</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 OCAD Paz</a:t>
            </a:r>
            <a:endParaRPr lang="es-CO" altLang="es-CO" sz="800" b="1">
              <a:solidFill>
                <a:srgbClr val="385723"/>
              </a:solidFill>
              <a:latin typeface="Arial" panose="020B0604020202020204" pitchFamily="34" charset="0"/>
              <a:cs typeface="Arial" panose="020B0604020202020204" pitchFamily="34" charset="0"/>
            </a:endParaRPr>
          </a:p>
        </p:txBody>
      </p:sp>
      <p:cxnSp>
        <p:nvCxnSpPr>
          <p:cNvPr id="183314" name="Conector recto 89">
            <a:extLst>
              <a:ext uri="{FF2B5EF4-FFF2-40B4-BE49-F238E27FC236}">
                <a16:creationId xmlns:a16="http://schemas.microsoft.com/office/drawing/2014/main" id="{FDE60D2E-A1E6-44D3-82E0-371F087BDCF7}"/>
              </a:ext>
            </a:extLst>
          </p:cNvPr>
          <p:cNvCxnSpPr>
            <a:cxnSpLocks/>
          </p:cNvCxnSpPr>
          <p:nvPr/>
        </p:nvCxnSpPr>
        <p:spPr bwMode="auto">
          <a:xfrm>
            <a:off x="8037513" y="2347913"/>
            <a:ext cx="0" cy="100965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05491" name="Imagen 2">
            <a:extLst>
              <a:ext uri="{FF2B5EF4-FFF2-40B4-BE49-F238E27FC236}">
                <a16:creationId xmlns:a16="http://schemas.microsoft.com/office/drawing/2014/main" id="{530DA451-2343-466C-B9F4-51D51171533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133725" y="2640013"/>
            <a:ext cx="674688" cy="458787"/>
          </a:xfrm>
          <a:prstGeom prst="rect">
            <a:avLst/>
          </a:prstGeom>
          <a:noFill/>
          <a:ln>
            <a:noFill/>
          </a:ln>
          <a:effectLst>
            <a:outerShdw blurRad="50800" dist="50800" dir="5400000" algn="ctr" rotWithShape="0">
              <a:schemeClr val="accent6">
                <a:lumMod val="75000"/>
              </a:schemeClr>
            </a:outerShdw>
          </a:effectLst>
        </p:spPr>
      </p:pic>
      <p:pic>
        <p:nvPicPr>
          <p:cNvPr id="183316" name="Imagen 51">
            <a:extLst>
              <a:ext uri="{FF2B5EF4-FFF2-40B4-BE49-F238E27FC236}">
                <a16:creationId xmlns:a16="http://schemas.microsoft.com/office/drawing/2014/main" id="{B6A99EEF-73BD-4A35-B3E8-B98BE2452BF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176713" y="2655888"/>
            <a:ext cx="674687"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CuadroTexto 3">
            <a:extLst>
              <a:ext uri="{FF2B5EF4-FFF2-40B4-BE49-F238E27FC236}">
                <a16:creationId xmlns:a16="http://schemas.microsoft.com/office/drawing/2014/main" id="{8EFD83A7-AD79-455E-92A1-B8C7F92AD9E3}"/>
              </a:ext>
            </a:extLst>
          </p:cNvPr>
          <p:cNvSpPr txBox="1"/>
          <p:nvPr/>
        </p:nvSpPr>
        <p:spPr>
          <a:xfrm>
            <a:off x="2998788" y="1968500"/>
            <a:ext cx="944562" cy="277813"/>
          </a:xfrm>
          <a:prstGeom prst="rect">
            <a:avLst/>
          </a:prstGeom>
          <a:solidFill>
            <a:schemeClr val="accent6">
              <a:lumMod val="50000"/>
            </a:schemeClr>
          </a:solidFill>
        </p:spPr>
        <p:txBody>
          <a:bodyPr>
            <a:spAutoFit/>
          </a:bodyPr>
          <a:lstStyle>
            <a:defPPr>
              <a:defRPr lang="es-CO"/>
            </a:defPPr>
            <a:lvl1pPr marL="0" marR="0" lvl="0" indent="0" algn="ctr" defTabSz="685800" latinLnBrk="0">
              <a:lnSpc>
                <a:spcPct val="100000"/>
              </a:lnSpc>
              <a:buClrTx/>
              <a:buSzTx/>
              <a:buFontTx/>
              <a:buNone/>
              <a:tabLst/>
              <a:defRPr kumimoji="0" sz="1200" b="1" i="0" u="none" strike="noStrike" cap="none" spc="0" normalizeH="0" baseline="0">
                <a:ln>
                  <a:noFill/>
                </a:ln>
                <a:solidFill>
                  <a:prstClr val="white"/>
                </a:solidFill>
                <a:effectLst/>
                <a:uLnTx/>
                <a:uFillTx/>
                <a:latin typeface="Franklin Gothic Demi Cond" panose="020B0706030402020204" pitchFamily="34" charset="0"/>
              </a:defRPr>
            </a:lvl1pPr>
          </a:lstStyle>
          <a:p>
            <a:pPr>
              <a:defRPr/>
            </a:pPr>
            <a:r>
              <a:rPr lang="es-CO" dirty="0"/>
              <a:t>5 SEP 2019</a:t>
            </a:r>
          </a:p>
        </p:txBody>
      </p:sp>
      <p:sp>
        <p:nvSpPr>
          <p:cNvPr id="53" name="CuadroTexto 52">
            <a:extLst>
              <a:ext uri="{FF2B5EF4-FFF2-40B4-BE49-F238E27FC236}">
                <a16:creationId xmlns:a16="http://schemas.microsoft.com/office/drawing/2014/main" id="{E1926F09-79CF-4991-8DA7-581A22BBC0AC}"/>
              </a:ext>
            </a:extLst>
          </p:cNvPr>
          <p:cNvSpPr txBox="1"/>
          <p:nvPr/>
        </p:nvSpPr>
        <p:spPr>
          <a:xfrm>
            <a:off x="4041775" y="1968500"/>
            <a:ext cx="944563" cy="277813"/>
          </a:xfrm>
          <a:prstGeom prst="rect">
            <a:avLst/>
          </a:prstGeom>
          <a:solidFill>
            <a:schemeClr val="accent6">
              <a:lumMod val="50000"/>
            </a:schemeClr>
          </a:solidFill>
        </p:spPr>
        <p:txBody>
          <a:bodyPr>
            <a:spAutoFit/>
          </a:bodyPr>
          <a:lstStyle>
            <a:defPPr>
              <a:defRPr lang="es-CO"/>
            </a:defPPr>
            <a:lvl1pPr marL="0" marR="0" lvl="0" indent="0" algn="ctr" defTabSz="685800" latinLnBrk="0">
              <a:lnSpc>
                <a:spcPct val="100000"/>
              </a:lnSpc>
              <a:buClrTx/>
              <a:buSzTx/>
              <a:buFontTx/>
              <a:buNone/>
              <a:tabLst/>
              <a:defRPr kumimoji="0" sz="1200" b="1" i="0" u="none" strike="noStrike" cap="none" spc="0" normalizeH="0" baseline="0">
                <a:ln>
                  <a:noFill/>
                </a:ln>
                <a:solidFill>
                  <a:prstClr val="white"/>
                </a:solidFill>
                <a:effectLst/>
                <a:uLnTx/>
                <a:uFillTx/>
                <a:latin typeface="Franklin Gothic Demi Cond" panose="020B0706030402020204" pitchFamily="34" charset="0"/>
              </a:defRPr>
            </a:lvl1pPr>
          </a:lstStyle>
          <a:p>
            <a:pPr>
              <a:defRPr/>
            </a:pPr>
            <a:r>
              <a:rPr lang="es-CO" dirty="0"/>
              <a:t>10 SEP 2019</a:t>
            </a:r>
          </a:p>
        </p:txBody>
      </p:sp>
      <p:pic>
        <p:nvPicPr>
          <p:cNvPr id="183319" name="Imagen 56">
            <a:extLst>
              <a:ext uri="{FF2B5EF4-FFF2-40B4-BE49-F238E27FC236}">
                <a16:creationId xmlns:a16="http://schemas.microsoft.com/office/drawing/2014/main" id="{3AEEF887-7C26-47DF-9907-69D27CC1499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700963" y="2644775"/>
            <a:ext cx="6746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CuadroTexto 83">
            <a:extLst>
              <a:ext uri="{FF2B5EF4-FFF2-40B4-BE49-F238E27FC236}">
                <a16:creationId xmlns:a16="http://schemas.microsoft.com/office/drawing/2014/main" id="{B8A49564-2AF8-4694-9FE0-B5CC6100EDDF}"/>
              </a:ext>
            </a:extLst>
          </p:cNvPr>
          <p:cNvSpPr txBox="1"/>
          <p:nvPr/>
        </p:nvSpPr>
        <p:spPr>
          <a:xfrm>
            <a:off x="7512050" y="1968500"/>
            <a:ext cx="1050925" cy="461963"/>
          </a:xfrm>
          <a:prstGeom prst="rect">
            <a:avLst/>
          </a:prstGeom>
          <a:solidFill>
            <a:schemeClr val="accent6">
              <a:lumMod val="50000"/>
            </a:schemeClr>
          </a:solidFill>
        </p:spPr>
        <p:txBody>
          <a:bodyPr>
            <a:spAutoFit/>
          </a:bodyPr>
          <a:lstStyle>
            <a:defPPr>
              <a:defRPr lang="es-CO"/>
            </a:defPPr>
            <a:lvl1pPr marL="0" marR="0" lvl="0" indent="0" algn="ctr" defTabSz="685800" latinLnBrk="0">
              <a:lnSpc>
                <a:spcPct val="100000"/>
              </a:lnSpc>
              <a:buClrTx/>
              <a:buSzTx/>
              <a:buFontTx/>
              <a:buNone/>
              <a:tabLst/>
              <a:defRPr kumimoji="0" sz="1200" b="1" i="0" u="none" strike="noStrike" cap="none" spc="0" normalizeH="0" baseline="0">
                <a:ln>
                  <a:noFill/>
                </a:ln>
                <a:solidFill>
                  <a:prstClr val="white"/>
                </a:solidFill>
                <a:effectLst/>
                <a:uLnTx/>
                <a:uFillTx/>
                <a:latin typeface="Franklin Gothic Demi Cond" panose="020B0706030402020204" pitchFamily="34" charset="0"/>
              </a:defRPr>
            </a:lvl1pPr>
          </a:lstStyle>
          <a:p>
            <a:pPr>
              <a:defRPr/>
            </a:pPr>
            <a:r>
              <a:rPr lang="es-CO" dirty="0"/>
              <a:t>DE 30 OCT  A 10 DIC 2019</a:t>
            </a:r>
          </a:p>
        </p:txBody>
      </p:sp>
      <p:cxnSp>
        <p:nvCxnSpPr>
          <p:cNvPr id="183321" name="Conector recto 40">
            <a:extLst>
              <a:ext uri="{FF2B5EF4-FFF2-40B4-BE49-F238E27FC236}">
                <a16:creationId xmlns:a16="http://schemas.microsoft.com/office/drawing/2014/main" id="{04FECB5E-A711-4FD3-AF50-A0FBA880AE70}"/>
              </a:ext>
            </a:extLst>
          </p:cNvPr>
          <p:cNvCxnSpPr>
            <a:cxnSpLocks/>
          </p:cNvCxnSpPr>
          <p:nvPr/>
        </p:nvCxnSpPr>
        <p:spPr bwMode="auto">
          <a:xfrm>
            <a:off x="5549900" y="4132263"/>
            <a:ext cx="0" cy="649287"/>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3322" name="Conector recto 41">
            <a:extLst>
              <a:ext uri="{FF2B5EF4-FFF2-40B4-BE49-F238E27FC236}">
                <a16:creationId xmlns:a16="http://schemas.microsoft.com/office/drawing/2014/main" id="{9B5F3515-500C-4126-AA29-32EC64686C61}"/>
              </a:ext>
            </a:extLst>
          </p:cNvPr>
          <p:cNvCxnSpPr>
            <a:cxnSpLocks/>
          </p:cNvCxnSpPr>
          <p:nvPr/>
        </p:nvCxnSpPr>
        <p:spPr bwMode="auto">
          <a:xfrm>
            <a:off x="4513263" y="3916363"/>
            <a:ext cx="0" cy="969962"/>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3323" name="Conector recto 42">
            <a:extLst>
              <a:ext uri="{FF2B5EF4-FFF2-40B4-BE49-F238E27FC236}">
                <a16:creationId xmlns:a16="http://schemas.microsoft.com/office/drawing/2014/main" id="{56DDAE29-C13D-4B56-A4A0-4C434F8185A3}"/>
              </a:ext>
            </a:extLst>
          </p:cNvPr>
          <p:cNvCxnSpPr>
            <a:cxnSpLocks/>
          </p:cNvCxnSpPr>
          <p:nvPr/>
        </p:nvCxnSpPr>
        <p:spPr bwMode="auto">
          <a:xfrm>
            <a:off x="3470275" y="4181475"/>
            <a:ext cx="0" cy="600075"/>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3324" name="Conector recto 43">
            <a:extLst>
              <a:ext uri="{FF2B5EF4-FFF2-40B4-BE49-F238E27FC236}">
                <a16:creationId xmlns:a16="http://schemas.microsoft.com/office/drawing/2014/main" id="{D1A77999-4168-41AE-91C5-B13E03F6CB36}"/>
              </a:ext>
            </a:extLst>
          </p:cNvPr>
          <p:cNvCxnSpPr>
            <a:cxnSpLocks/>
          </p:cNvCxnSpPr>
          <p:nvPr/>
        </p:nvCxnSpPr>
        <p:spPr bwMode="auto">
          <a:xfrm>
            <a:off x="6726238" y="5316538"/>
            <a:ext cx="0" cy="201612"/>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3325" name="Conector recto 57">
            <a:extLst>
              <a:ext uri="{FF2B5EF4-FFF2-40B4-BE49-F238E27FC236}">
                <a16:creationId xmlns:a16="http://schemas.microsoft.com/office/drawing/2014/main" id="{A4437E71-35DA-48EB-A7FF-057281B7E6ED}"/>
              </a:ext>
            </a:extLst>
          </p:cNvPr>
          <p:cNvCxnSpPr>
            <a:cxnSpLocks/>
          </p:cNvCxnSpPr>
          <p:nvPr/>
        </p:nvCxnSpPr>
        <p:spPr bwMode="auto">
          <a:xfrm>
            <a:off x="8037513" y="4081463"/>
            <a:ext cx="0" cy="1331912"/>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48" name="Rectángulo 47">
            <a:extLst>
              <a:ext uri="{FF2B5EF4-FFF2-40B4-BE49-F238E27FC236}">
                <a16:creationId xmlns:a16="http://schemas.microsoft.com/office/drawing/2014/main" id="{70FC6EAA-65CE-45C4-850E-2FF7CC8BA2C8}"/>
              </a:ext>
            </a:extLst>
          </p:cNvPr>
          <p:cNvSpPr/>
          <p:nvPr/>
        </p:nvSpPr>
        <p:spPr>
          <a:xfrm>
            <a:off x="1595438" y="1109663"/>
            <a:ext cx="5861050" cy="300037"/>
          </a:xfrm>
          <a:prstGeom prst="rect">
            <a:avLst/>
          </a:prstGeom>
        </p:spPr>
        <p:txBody>
          <a:bodyPr>
            <a:spAutoFit/>
          </a:bodyPr>
          <a:lstStyle/>
          <a:p>
            <a:pPr marL="214313" indent="-214313" defTabSz="685800">
              <a:buFont typeface="Arial" panose="020B0604020202020204" pitchFamily="34" charset="0"/>
              <a:buChar char="•"/>
              <a:defRPr/>
            </a:pPr>
            <a:r>
              <a:rPr lang="es-CO" sz="1350" b="1" dirty="0">
                <a:solidFill>
                  <a:srgbClr val="70AD47">
                    <a:lumMod val="50000"/>
                  </a:srgbClr>
                </a:solidFill>
                <a:latin typeface="Arial" panose="020B0604020202020204" pitchFamily="34" charset="0"/>
                <a:cs typeface="Arial" panose="020B0604020202020204" pitchFamily="34" charset="0"/>
              </a:rPr>
              <a:t>El INVIAS fue designado para la contratación de 40 Interventorías</a:t>
            </a:r>
          </a:p>
        </p:txBody>
      </p:sp>
      <p:sp>
        <p:nvSpPr>
          <p:cNvPr id="37" name="CuadroTexto 36">
            <a:extLst>
              <a:ext uri="{FF2B5EF4-FFF2-40B4-BE49-F238E27FC236}">
                <a16:creationId xmlns:a16="http://schemas.microsoft.com/office/drawing/2014/main" id="{11E4C914-DDC6-4644-BCCE-5E26B12450DD}"/>
              </a:ext>
            </a:extLst>
          </p:cNvPr>
          <p:cNvSpPr txBox="1"/>
          <p:nvPr/>
        </p:nvSpPr>
        <p:spPr>
          <a:xfrm>
            <a:off x="5076825" y="1968500"/>
            <a:ext cx="944563" cy="277813"/>
          </a:xfrm>
          <a:prstGeom prst="rect">
            <a:avLst/>
          </a:prstGeom>
          <a:solidFill>
            <a:schemeClr val="accent6">
              <a:lumMod val="50000"/>
            </a:schemeClr>
          </a:solidFill>
        </p:spPr>
        <p:txBody>
          <a:bodyPr>
            <a:spAutoFit/>
          </a:bodyPr>
          <a:lstStyle>
            <a:defPPr>
              <a:defRPr lang="es-CO"/>
            </a:defPPr>
            <a:lvl1pPr marL="0" marR="0" lvl="0" indent="0" algn="ctr" defTabSz="685800" latinLnBrk="0">
              <a:lnSpc>
                <a:spcPct val="100000"/>
              </a:lnSpc>
              <a:buClrTx/>
              <a:buSzTx/>
              <a:buFontTx/>
              <a:buNone/>
              <a:tabLst/>
              <a:defRPr kumimoji="0" sz="1200" b="1" i="0" u="none" strike="noStrike" cap="none" spc="0" normalizeH="0" baseline="0">
                <a:ln>
                  <a:noFill/>
                </a:ln>
                <a:solidFill>
                  <a:prstClr val="white"/>
                </a:solidFill>
                <a:effectLst/>
                <a:uLnTx/>
                <a:uFillTx/>
                <a:latin typeface="Franklin Gothic Demi Cond" panose="020B0706030402020204" pitchFamily="34" charset="0"/>
              </a:defRPr>
            </a:lvl1pPr>
          </a:lstStyle>
          <a:p>
            <a:pPr>
              <a:defRPr/>
            </a:pPr>
            <a:r>
              <a:rPr lang="es-CO" dirty="0"/>
              <a:t>26 SEP 2019</a:t>
            </a:r>
          </a:p>
        </p:txBody>
      </p:sp>
      <p:sp>
        <p:nvSpPr>
          <p:cNvPr id="38" name="CuadroTexto 37">
            <a:extLst>
              <a:ext uri="{FF2B5EF4-FFF2-40B4-BE49-F238E27FC236}">
                <a16:creationId xmlns:a16="http://schemas.microsoft.com/office/drawing/2014/main" id="{67EE0B88-B7B2-43CD-8D84-445193C8EC90}"/>
              </a:ext>
            </a:extLst>
          </p:cNvPr>
          <p:cNvSpPr txBox="1"/>
          <p:nvPr/>
        </p:nvSpPr>
        <p:spPr>
          <a:xfrm>
            <a:off x="6200775" y="1968500"/>
            <a:ext cx="1050925" cy="393700"/>
          </a:xfrm>
          <a:prstGeom prst="rect">
            <a:avLst/>
          </a:prstGeom>
          <a:solidFill>
            <a:schemeClr val="accent6">
              <a:lumMod val="50000"/>
            </a:schemeClr>
          </a:solidFill>
        </p:spPr>
        <p:txBody>
          <a:bodyPr>
            <a:spAutoFit/>
          </a:bodyPr>
          <a:lstStyle>
            <a:defPPr>
              <a:defRPr lang="es-CO"/>
            </a:defPPr>
            <a:lvl1pPr marL="0" marR="0" lvl="0" indent="0" algn="ctr" defTabSz="685800" latinLnBrk="0">
              <a:lnSpc>
                <a:spcPct val="100000"/>
              </a:lnSpc>
              <a:buClrTx/>
              <a:buSzTx/>
              <a:buFontTx/>
              <a:buNone/>
              <a:tabLst/>
              <a:defRPr kumimoji="0" sz="1200" b="1" i="0" u="none" strike="noStrike" cap="none" spc="0" normalizeH="0" baseline="0">
                <a:ln>
                  <a:noFill/>
                </a:ln>
                <a:solidFill>
                  <a:prstClr val="white"/>
                </a:solidFill>
                <a:effectLst/>
                <a:uLnTx/>
                <a:uFillTx/>
                <a:latin typeface="Franklin Gothic Demi Cond" panose="020B0706030402020204" pitchFamily="34" charset="0"/>
              </a:defRPr>
            </a:lvl1pPr>
          </a:lstStyle>
          <a:p>
            <a:pPr>
              <a:defRPr/>
            </a:pPr>
            <a:r>
              <a:rPr lang="es-CO" dirty="0"/>
              <a:t>18 OCT 2019*</a:t>
            </a:r>
          </a:p>
          <a:p>
            <a:pPr>
              <a:defRPr/>
            </a:pPr>
            <a:r>
              <a:rPr lang="es-CO" dirty="0"/>
              <a:t>*FECHA PROYECTADA</a:t>
            </a:r>
          </a:p>
        </p:txBody>
      </p:sp>
      <p:sp>
        <p:nvSpPr>
          <p:cNvPr id="183329" name="Rectángulo 39">
            <a:extLst>
              <a:ext uri="{FF2B5EF4-FFF2-40B4-BE49-F238E27FC236}">
                <a16:creationId xmlns:a16="http://schemas.microsoft.com/office/drawing/2014/main" id="{6D25040F-B7E3-4000-902A-2FDF95979789}"/>
              </a:ext>
            </a:extLst>
          </p:cNvPr>
          <p:cNvSpPr>
            <a:spLocks noChangeArrowheads="1"/>
          </p:cNvSpPr>
          <p:nvPr/>
        </p:nvSpPr>
        <p:spPr bwMode="auto">
          <a:xfrm>
            <a:off x="2071688" y="3529013"/>
            <a:ext cx="696912"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PRONUNCIAMIENTO TÉCNICO</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 </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Favorable </a:t>
            </a: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p:txBody>
      </p:sp>
      <p:cxnSp>
        <p:nvCxnSpPr>
          <p:cNvPr id="183330" name="Conector recto 44">
            <a:extLst>
              <a:ext uri="{FF2B5EF4-FFF2-40B4-BE49-F238E27FC236}">
                <a16:creationId xmlns:a16="http://schemas.microsoft.com/office/drawing/2014/main" id="{CCBB5530-E746-43B9-924B-F9E94EB5BFCF}"/>
              </a:ext>
            </a:extLst>
          </p:cNvPr>
          <p:cNvCxnSpPr>
            <a:cxnSpLocks/>
          </p:cNvCxnSpPr>
          <p:nvPr/>
        </p:nvCxnSpPr>
        <p:spPr bwMode="auto">
          <a:xfrm>
            <a:off x="2419350" y="2332038"/>
            <a:ext cx="1588" cy="100965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47" name="CuadroTexto 46">
            <a:extLst>
              <a:ext uri="{FF2B5EF4-FFF2-40B4-BE49-F238E27FC236}">
                <a16:creationId xmlns:a16="http://schemas.microsoft.com/office/drawing/2014/main" id="{DB5EF128-9E2F-436D-9FD8-451B19669C0A}"/>
              </a:ext>
            </a:extLst>
          </p:cNvPr>
          <p:cNvSpPr txBox="1"/>
          <p:nvPr/>
        </p:nvSpPr>
        <p:spPr>
          <a:xfrm>
            <a:off x="1947863" y="1968500"/>
            <a:ext cx="944562" cy="461963"/>
          </a:xfrm>
          <a:prstGeom prst="rect">
            <a:avLst/>
          </a:prstGeom>
          <a:solidFill>
            <a:schemeClr val="accent6">
              <a:lumMod val="50000"/>
            </a:schemeClr>
          </a:solidFill>
        </p:spPr>
        <p:txBody>
          <a:bodyPr>
            <a:spAutoFit/>
          </a:bodyPr>
          <a:lstStyle/>
          <a:p>
            <a:pPr algn="ctr" defTabSz="685800">
              <a:defRPr/>
            </a:pPr>
            <a:r>
              <a:rPr lang="es-CO" sz="1200" b="1" dirty="0">
                <a:solidFill>
                  <a:prstClr val="white"/>
                </a:solidFill>
                <a:latin typeface="Franklin Gothic Demi Cond" panose="020B0706030402020204" pitchFamily="34" charset="0"/>
              </a:rPr>
              <a:t>27 MAR 2019</a:t>
            </a:r>
          </a:p>
        </p:txBody>
      </p:sp>
      <p:pic>
        <p:nvPicPr>
          <p:cNvPr id="105508" name="Imagen 4">
            <a:extLst>
              <a:ext uri="{FF2B5EF4-FFF2-40B4-BE49-F238E27FC236}">
                <a16:creationId xmlns:a16="http://schemas.microsoft.com/office/drawing/2014/main" id="{D550B611-62DD-497E-97AC-6F5940320AD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66913" y="2684463"/>
            <a:ext cx="908050" cy="277812"/>
          </a:xfrm>
          <a:prstGeom prst="rect">
            <a:avLst/>
          </a:prstGeom>
          <a:noFill/>
          <a:ln>
            <a:noFill/>
          </a:ln>
          <a:effectLst>
            <a:outerShdw blurRad="50800" dist="50800" dir="5400000" algn="ctr" rotWithShape="0">
              <a:schemeClr val="accent6">
                <a:lumMod val="60000"/>
                <a:lumOff val="40000"/>
              </a:schemeClr>
            </a:outerShdw>
          </a:effectLst>
        </p:spPr>
      </p:pic>
      <p:cxnSp>
        <p:nvCxnSpPr>
          <p:cNvPr id="183333" name="Conector recto 48">
            <a:extLst>
              <a:ext uri="{FF2B5EF4-FFF2-40B4-BE49-F238E27FC236}">
                <a16:creationId xmlns:a16="http://schemas.microsoft.com/office/drawing/2014/main" id="{F57697C2-43B4-4A66-9655-12BB636E6EDA}"/>
              </a:ext>
            </a:extLst>
          </p:cNvPr>
          <p:cNvCxnSpPr>
            <a:cxnSpLocks/>
          </p:cNvCxnSpPr>
          <p:nvPr/>
        </p:nvCxnSpPr>
        <p:spPr bwMode="auto">
          <a:xfrm>
            <a:off x="9356725" y="2357438"/>
            <a:ext cx="0" cy="100965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83334" name="Imagen 49">
            <a:extLst>
              <a:ext uri="{FF2B5EF4-FFF2-40B4-BE49-F238E27FC236}">
                <a16:creationId xmlns:a16="http://schemas.microsoft.com/office/drawing/2014/main" id="{1C442795-4C3A-41E8-B95D-A1799449618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124950" y="2711450"/>
            <a:ext cx="461963"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3335" name="Conector recto 50">
            <a:extLst>
              <a:ext uri="{FF2B5EF4-FFF2-40B4-BE49-F238E27FC236}">
                <a16:creationId xmlns:a16="http://schemas.microsoft.com/office/drawing/2014/main" id="{639A2D90-F338-46A9-B65D-E7372D841F8B}"/>
              </a:ext>
            </a:extLst>
          </p:cNvPr>
          <p:cNvCxnSpPr>
            <a:cxnSpLocks/>
          </p:cNvCxnSpPr>
          <p:nvPr/>
        </p:nvCxnSpPr>
        <p:spPr bwMode="auto">
          <a:xfrm>
            <a:off x="9356725" y="4484688"/>
            <a:ext cx="0" cy="83185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54" name="CuadroTexto 53">
            <a:extLst>
              <a:ext uri="{FF2B5EF4-FFF2-40B4-BE49-F238E27FC236}">
                <a16:creationId xmlns:a16="http://schemas.microsoft.com/office/drawing/2014/main" id="{71DBA34A-FF9E-41F4-ABD7-DF822129B31D}"/>
              </a:ext>
            </a:extLst>
          </p:cNvPr>
          <p:cNvSpPr txBox="1"/>
          <p:nvPr/>
        </p:nvSpPr>
        <p:spPr>
          <a:xfrm>
            <a:off x="8831263" y="1962150"/>
            <a:ext cx="1050925" cy="392113"/>
          </a:xfrm>
          <a:prstGeom prst="rect">
            <a:avLst/>
          </a:prstGeom>
          <a:solidFill>
            <a:schemeClr val="accent6">
              <a:lumMod val="50000"/>
            </a:schemeClr>
          </a:solidFill>
        </p:spPr>
        <p:txBody>
          <a:bodyPr>
            <a:spAutoFit/>
          </a:bodyPr>
          <a:lstStyle>
            <a:defPPr>
              <a:defRPr lang="es-CO"/>
            </a:defPPr>
            <a:lvl1pPr marL="0" marR="0" lvl="0" indent="0" algn="ctr" defTabSz="685800" latinLnBrk="0">
              <a:lnSpc>
                <a:spcPct val="100000"/>
              </a:lnSpc>
              <a:buClrTx/>
              <a:buSzTx/>
              <a:buFontTx/>
              <a:buNone/>
              <a:tabLst/>
              <a:defRPr kumimoji="0" sz="1200" b="1" i="0" u="none" strike="noStrike" cap="none" spc="0" normalizeH="0" baseline="0">
                <a:ln>
                  <a:noFill/>
                </a:ln>
                <a:solidFill>
                  <a:prstClr val="white"/>
                </a:solidFill>
                <a:effectLst/>
                <a:uLnTx/>
                <a:uFillTx/>
                <a:latin typeface="Franklin Gothic Demi Cond" panose="020B0706030402020204" pitchFamily="34" charset="0"/>
              </a:defRPr>
            </a:lvl1pPr>
          </a:lstStyle>
          <a:p>
            <a:pPr>
              <a:defRPr/>
            </a:pPr>
            <a:r>
              <a:rPr lang="es-CO" dirty="0"/>
              <a:t>18 OCT 2019*</a:t>
            </a:r>
          </a:p>
          <a:p>
            <a:pPr>
              <a:defRPr/>
            </a:pPr>
            <a:r>
              <a:rPr lang="es-CO" dirty="0"/>
              <a:t>*FECHA PROYECTADA</a:t>
            </a:r>
          </a:p>
        </p:txBody>
      </p:sp>
      <p:sp>
        <p:nvSpPr>
          <p:cNvPr id="183337" name="Rectángulo 48">
            <a:extLst>
              <a:ext uri="{FF2B5EF4-FFF2-40B4-BE49-F238E27FC236}">
                <a16:creationId xmlns:a16="http://schemas.microsoft.com/office/drawing/2014/main" id="{0FE112B7-E8AC-4297-8A6F-8D9BF3520691}"/>
              </a:ext>
            </a:extLst>
          </p:cNvPr>
          <p:cNvSpPr>
            <a:spLocks noChangeArrowheads="1"/>
          </p:cNvSpPr>
          <p:nvPr/>
        </p:nvSpPr>
        <p:spPr bwMode="auto">
          <a:xfrm>
            <a:off x="866775" y="612775"/>
            <a:ext cx="4537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ítulo 1">
            <a:extLst>
              <a:ext uri="{FF2B5EF4-FFF2-40B4-BE49-F238E27FC236}">
                <a16:creationId xmlns:a16="http://schemas.microsoft.com/office/drawing/2014/main" id="{837C6B9B-F7EA-451B-8412-A147B7462889}"/>
              </a:ext>
            </a:extLst>
          </p:cNvPr>
          <p:cNvSpPr>
            <a:spLocks noGrp="1"/>
          </p:cNvSpPr>
          <p:nvPr>
            <p:ph type="title"/>
          </p:nvPr>
        </p:nvSpPr>
        <p:spPr>
          <a:xfrm>
            <a:off x="857250" y="263525"/>
            <a:ext cx="4067175" cy="460375"/>
          </a:xfrm>
          <a:noFill/>
          <a:extLst>
            <a:ext uri="{909E8E84-426E-40DD-AFC4-6F175D3DCCD1}">
              <a14:hiddenFill xmlns:a14="http://schemas.microsoft.com/office/drawing/2010/main">
                <a:solidFill>
                  <a:srgbClr val="FFFFFF"/>
                </a:solidFill>
              </a14:hiddenFill>
            </a:ext>
          </a:extLst>
        </p:spPr>
        <p:txBody>
          <a:bodyPr>
            <a:noAutofit/>
          </a:bodyPr>
          <a:lstStyle/>
          <a:p>
            <a:pPr algn="l">
              <a:defRPr/>
            </a:pPr>
            <a:r>
              <a:rPr lang="es-CO" sz="1600" b="1" dirty="0">
                <a:solidFill>
                  <a:schemeClr val="accent6">
                    <a:lumMod val="50000"/>
                  </a:schemeClr>
                </a:solidFill>
              </a:rPr>
              <a:t>OCAD PAZ INTERVENTORIAS </a:t>
            </a:r>
          </a:p>
        </p:txBody>
      </p:sp>
      <p:sp>
        <p:nvSpPr>
          <p:cNvPr id="14" name="Rectángulo 5">
            <a:extLst>
              <a:ext uri="{FF2B5EF4-FFF2-40B4-BE49-F238E27FC236}">
                <a16:creationId xmlns:a16="http://schemas.microsoft.com/office/drawing/2014/main" id="{AA1EDA93-756D-43BC-A181-E6E33FDC2B27}"/>
              </a:ext>
            </a:extLst>
          </p:cNvPr>
          <p:cNvSpPr>
            <a:spLocks noChangeArrowheads="1"/>
          </p:cNvSpPr>
          <p:nvPr/>
        </p:nvSpPr>
        <p:spPr bwMode="auto">
          <a:xfrm>
            <a:off x="6315075" y="228600"/>
            <a:ext cx="5019675" cy="757238"/>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2400" b="1" dirty="0">
                <a:solidFill>
                  <a:prstClr val="white"/>
                </a:solidFill>
                <a:latin typeface="Arial" panose="020B0604020202020204" pitchFamily="34" charset="0"/>
                <a:cs typeface="Arial" panose="020B0604020202020204" pitchFamily="34" charset="0"/>
                <a:sym typeface="Helvetica Neue Bold Condensed"/>
              </a:rPr>
              <a:t>ACUERDO 15 (INTERVENTORÍAS)</a:t>
            </a:r>
          </a:p>
        </p:txBody>
      </p:sp>
      <p:sp>
        <p:nvSpPr>
          <p:cNvPr id="184324" name="Rectángulo 9">
            <a:extLst>
              <a:ext uri="{FF2B5EF4-FFF2-40B4-BE49-F238E27FC236}">
                <a16:creationId xmlns:a16="http://schemas.microsoft.com/office/drawing/2014/main" id="{2E882AD0-89BF-4F25-A64B-BC59DAEB71E8}"/>
              </a:ext>
            </a:extLst>
          </p:cNvPr>
          <p:cNvSpPr>
            <a:spLocks noChangeArrowheads="1"/>
          </p:cNvSpPr>
          <p:nvPr/>
        </p:nvSpPr>
        <p:spPr bwMode="auto">
          <a:xfrm>
            <a:off x="838200" y="547688"/>
            <a:ext cx="45370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graphicFrame>
        <p:nvGraphicFramePr>
          <p:cNvPr id="2" name="Tabla 1">
            <a:extLst>
              <a:ext uri="{FF2B5EF4-FFF2-40B4-BE49-F238E27FC236}">
                <a16:creationId xmlns:a16="http://schemas.microsoft.com/office/drawing/2014/main" id="{DC1EE3CF-7630-4692-A88A-6F7F0E858815}"/>
              </a:ext>
            </a:extLst>
          </p:cNvPr>
          <p:cNvGraphicFramePr>
            <a:graphicFrameLocks noGrp="1"/>
          </p:cNvGraphicFramePr>
          <p:nvPr/>
        </p:nvGraphicFramePr>
        <p:xfrm>
          <a:off x="6315075" y="1666875"/>
          <a:ext cx="5019675" cy="2209800"/>
        </p:xfrm>
        <a:graphic>
          <a:graphicData uri="http://schemas.openxmlformats.org/drawingml/2006/table">
            <a:tbl>
              <a:tblPr firstRow="1" bandRow="1"/>
              <a:tblGrid>
                <a:gridCol w="2336745">
                  <a:extLst>
                    <a:ext uri="{9D8B030D-6E8A-4147-A177-3AD203B41FA5}">
                      <a16:colId xmlns:a16="http://schemas.microsoft.com/office/drawing/2014/main" val="20000"/>
                    </a:ext>
                  </a:extLst>
                </a:gridCol>
                <a:gridCol w="2682930">
                  <a:extLst>
                    <a:ext uri="{9D8B030D-6E8A-4147-A177-3AD203B41FA5}">
                      <a16:colId xmlns:a16="http://schemas.microsoft.com/office/drawing/2014/main" val="20001"/>
                    </a:ext>
                  </a:extLst>
                </a:gridCol>
              </a:tblGrid>
              <a:tr h="457200">
                <a:tc gridSpan="2">
                  <a:txBody>
                    <a:bodyPr/>
                    <a:lstStyle/>
                    <a:p>
                      <a:pPr algn="ctr" fontAlgn="ctr"/>
                      <a:r>
                        <a:rPr lang="es-ES" sz="1100" b="1" i="0" u="none" strike="noStrike">
                          <a:solidFill>
                            <a:srgbClr val="FFFFFF"/>
                          </a:solidFill>
                          <a:effectLst/>
                          <a:latin typeface="Arial" panose="020B0604020202020204" pitchFamily="34" charset="0"/>
                        </a:rPr>
                        <a:t>40 Municipios en 17 Departamentos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1171575">
                <a:tc gridSpan="2">
                  <a:txBody>
                    <a:bodyPr/>
                    <a:lstStyle/>
                    <a:p>
                      <a:pPr algn="ctr" fontAlgn="ctr"/>
                      <a:r>
                        <a:rPr lang="es-CO" sz="1100" b="0" i="0" u="none" strike="noStrike">
                          <a:solidFill>
                            <a:srgbClr val="000000"/>
                          </a:solidFill>
                          <a:effectLst/>
                          <a:latin typeface="Arial" panose="020B0604020202020204" pitchFamily="34" charset="0"/>
                        </a:rPr>
                        <a:t>Antioquia – Boyacá - Caquetá – Casanare – Cauca – Cundinamarca - Chocó – Guajira – Magdalena – Meta – Nariño – Norte de Santander – Risaralda – Santander - Sucre – Tolima – Valle del Cauca.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ctr" fontAlgn="ctr"/>
                      <a:r>
                        <a:rPr lang="es-CO" sz="1100" b="0" i="0" u="none" strike="noStrike">
                          <a:solidFill>
                            <a:srgbClr val="000000"/>
                          </a:solidFill>
                          <a:effectLst/>
                          <a:latin typeface="Arial" panose="020B0604020202020204" pitchFamily="34" charset="0"/>
                        </a:rPr>
                        <a:t>Valor Total Proyectos: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a:txBody>
                    <a:bodyPr/>
                    <a:lstStyle/>
                    <a:p>
                      <a:pPr algn="ctr" fontAlgn="ctr"/>
                      <a:r>
                        <a:rPr lang="es-CO" sz="1100" b="0" i="0" u="none" strike="noStrike">
                          <a:solidFill>
                            <a:srgbClr val="000000"/>
                          </a:solidFill>
                          <a:effectLst/>
                          <a:latin typeface="Arial" panose="020B0604020202020204" pitchFamily="34" charset="0"/>
                        </a:rPr>
                        <a:t>Valor Obra: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ctr"/>
                      <a:r>
                        <a:rPr lang="es-CO" sz="1100" b="0" i="0" u="none" strike="noStrike">
                          <a:solidFill>
                            <a:srgbClr val="000000"/>
                          </a:solidFill>
                          <a:effectLst/>
                          <a:latin typeface="Arial" panose="020B0604020202020204" pitchFamily="34" charset="0"/>
                        </a:rPr>
                        <a:t>$154.615 Millones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3"/>
                  </a:ext>
                </a:extLst>
              </a:tr>
              <a:tr h="200025">
                <a:tc>
                  <a:txBody>
                    <a:bodyPr/>
                    <a:lstStyle/>
                    <a:p>
                      <a:pPr algn="ctr" fontAlgn="ctr"/>
                      <a:r>
                        <a:rPr lang="es-CO" sz="1100" b="0" i="0" u="none" strike="noStrike">
                          <a:solidFill>
                            <a:srgbClr val="000000"/>
                          </a:solidFill>
                          <a:effectLst/>
                          <a:latin typeface="Arial" panose="020B0604020202020204" pitchFamily="34" charset="0"/>
                        </a:rPr>
                        <a:t>Valor Interventoría: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dirty="0">
                          <a:solidFill>
                            <a:srgbClr val="000000"/>
                          </a:solidFill>
                          <a:effectLst/>
                          <a:latin typeface="Arial" panose="020B0604020202020204" pitchFamily="34" charset="0"/>
                        </a:rPr>
                        <a:t>$  11.227 Millones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bl>
          </a:graphicData>
        </a:graphic>
      </p:graphicFrame>
      <p:sp>
        <p:nvSpPr>
          <p:cNvPr id="184343" name="Triángulo isósceles 15">
            <a:extLst>
              <a:ext uri="{FF2B5EF4-FFF2-40B4-BE49-F238E27FC236}">
                <a16:creationId xmlns:a16="http://schemas.microsoft.com/office/drawing/2014/main" id="{639153C7-A8AA-4396-B045-28B9DB49C48D}"/>
              </a:ext>
            </a:extLst>
          </p:cNvPr>
          <p:cNvSpPr>
            <a:spLocks noChangeArrowheads="1"/>
          </p:cNvSpPr>
          <p:nvPr/>
        </p:nvSpPr>
        <p:spPr bwMode="auto">
          <a:xfrm rot="-5400000">
            <a:off x="4405313" y="2185987"/>
            <a:ext cx="2209800" cy="1171575"/>
          </a:xfrm>
          <a:prstGeom prst="triangle">
            <a:avLst>
              <a:gd name="adj" fmla="val 52426"/>
            </a:avLst>
          </a:prstGeom>
          <a:solidFill>
            <a:srgbClr val="548235"/>
          </a:solidFill>
          <a:ln w="12700" algn="ctr">
            <a:solidFill>
              <a:srgbClr val="41719C"/>
            </a:solidFill>
            <a:miter lim="800000"/>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endParaRPr lang="es-CO" altLang="es-CO" sz="1800">
              <a:solidFill>
                <a:srgbClr val="FFFFFF"/>
              </a:solidFill>
            </a:endParaRPr>
          </a:p>
        </p:txBody>
      </p:sp>
      <p:sp>
        <p:nvSpPr>
          <p:cNvPr id="184344" name="Rectángulo 2">
            <a:extLst>
              <a:ext uri="{FF2B5EF4-FFF2-40B4-BE49-F238E27FC236}">
                <a16:creationId xmlns:a16="http://schemas.microsoft.com/office/drawing/2014/main" id="{DBEC9FBD-6254-4DA2-BA61-C40806F70352}"/>
              </a:ext>
            </a:extLst>
          </p:cNvPr>
          <p:cNvSpPr>
            <a:spLocks noChangeArrowheads="1"/>
          </p:cNvSpPr>
          <p:nvPr/>
        </p:nvSpPr>
        <p:spPr bwMode="auto">
          <a:xfrm>
            <a:off x="1333500" y="2097088"/>
            <a:ext cx="28860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a:solidFill>
                  <a:srgbClr val="375623"/>
                </a:solidFill>
                <a:latin typeface="Arial" panose="020B0604020202020204" pitchFamily="34" charset="0"/>
                <a:cs typeface="Arial" panose="020B0604020202020204" pitchFamily="34" charset="0"/>
              </a:rPr>
              <a:t>40 interventorías a cargo de Invias</a:t>
            </a:r>
            <a:r>
              <a:rPr lang="es-CO" altLang="es-CO">
                <a:solidFill>
                  <a:srgbClr val="000000"/>
                </a:solidFill>
                <a:latin typeface="Arial" panose="020B0604020202020204" pitchFamily="34" charset="0"/>
                <a:cs typeface="Arial" panose="020B0604020202020204" pitchFamily="34" charset="0"/>
              </a:rPr>
              <a:t> </a:t>
            </a:r>
          </a:p>
        </p:txBody>
      </p:sp>
      <p:graphicFrame>
        <p:nvGraphicFramePr>
          <p:cNvPr id="5" name="Tabla 4">
            <a:extLst>
              <a:ext uri="{FF2B5EF4-FFF2-40B4-BE49-F238E27FC236}">
                <a16:creationId xmlns:a16="http://schemas.microsoft.com/office/drawing/2014/main" id="{EBF4D5AC-E987-4572-AAEC-E54533771C60}"/>
              </a:ext>
            </a:extLst>
          </p:cNvPr>
          <p:cNvGraphicFramePr>
            <a:graphicFrameLocks noGrp="1"/>
          </p:cNvGraphicFramePr>
          <p:nvPr/>
        </p:nvGraphicFramePr>
        <p:xfrm>
          <a:off x="2406650" y="4416425"/>
          <a:ext cx="7378700" cy="1022350"/>
        </p:xfrm>
        <a:graphic>
          <a:graphicData uri="http://schemas.openxmlformats.org/drawingml/2006/table">
            <a:tbl>
              <a:tblPr firstRow="1" bandRow="1"/>
              <a:tblGrid>
                <a:gridCol w="1166392">
                  <a:extLst>
                    <a:ext uri="{9D8B030D-6E8A-4147-A177-3AD203B41FA5}">
                      <a16:colId xmlns:a16="http://schemas.microsoft.com/office/drawing/2014/main" val="20000"/>
                    </a:ext>
                  </a:extLst>
                </a:gridCol>
                <a:gridCol w="950863">
                  <a:extLst>
                    <a:ext uri="{9D8B030D-6E8A-4147-A177-3AD203B41FA5}">
                      <a16:colId xmlns:a16="http://schemas.microsoft.com/office/drawing/2014/main" val="20001"/>
                    </a:ext>
                  </a:extLst>
                </a:gridCol>
                <a:gridCol w="903320">
                  <a:extLst>
                    <a:ext uri="{9D8B030D-6E8A-4147-A177-3AD203B41FA5}">
                      <a16:colId xmlns:a16="http://schemas.microsoft.com/office/drawing/2014/main" val="20002"/>
                    </a:ext>
                  </a:extLst>
                </a:gridCol>
                <a:gridCol w="903320">
                  <a:extLst>
                    <a:ext uri="{9D8B030D-6E8A-4147-A177-3AD203B41FA5}">
                      <a16:colId xmlns:a16="http://schemas.microsoft.com/office/drawing/2014/main" val="20003"/>
                    </a:ext>
                  </a:extLst>
                </a:gridCol>
                <a:gridCol w="865286">
                  <a:extLst>
                    <a:ext uri="{9D8B030D-6E8A-4147-A177-3AD203B41FA5}">
                      <a16:colId xmlns:a16="http://schemas.microsoft.com/office/drawing/2014/main" val="20004"/>
                    </a:ext>
                  </a:extLst>
                </a:gridCol>
                <a:gridCol w="1026932">
                  <a:extLst>
                    <a:ext uri="{9D8B030D-6E8A-4147-A177-3AD203B41FA5}">
                      <a16:colId xmlns:a16="http://schemas.microsoft.com/office/drawing/2014/main" val="20005"/>
                    </a:ext>
                  </a:extLst>
                </a:gridCol>
                <a:gridCol w="865286">
                  <a:extLst>
                    <a:ext uri="{9D8B030D-6E8A-4147-A177-3AD203B41FA5}">
                      <a16:colId xmlns:a16="http://schemas.microsoft.com/office/drawing/2014/main" val="20006"/>
                    </a:ext>
                  </a:extLst>
                </a:gridCol>
                <a:gridCol w="697300">
                  <a:extLst>
                    <a:ext uri="{9D8B030D-6E8A-4147-A177-3AD203B41FA5}">
                      <a16:colId xmlns:a16="http://schemas.microsoft.com/office/drawing/2014/main" val="20007"/>
                    </a:ext>
                  </a:extLst>
                </a:gridCol>
              </a:tblGrid>
              <a:tr h="753983">
                <a:tc>
                  <a:txBody>
                    <a:bodyPr/>
                    <a:lstStyle/>
                    <a:p>
                      <a:pPr algn="ctr" fontAlgn="ctr"/>
                      <a:r>
                        <a:rPr lang="es-CO" sz="900" b="1" i="0" u="none" strike="noStrike">
                          <a:solidFill>
                            <a:srgbClr val="FFFFFF"/>
                          </a:solidFill>
                          <a:effectLst/>
                          <a:latin typeface="Arial" panose="020B0604020202020204" pitchFamily="34" charset="0"/>
                        </a:rPr>
                        <a:t>CARACTERIZACIÓN (Km)</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 PUENTE (und)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PLACA HUELLA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ALCANTARILLAS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BOX COULVERT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CUNETAS (ML)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PAVIMENTO ASFALTICO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PAVIMENTO RIGIDO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268367">
                <a:tc>
                  <a:txBody>
                    <a:bodyPr/>
                    <a:lstStyle/>
                    <a:p>
                      <a:pPr algn="ctr" fontAlgn="ctr"/>
                      <a:r>
                        <a:rPr lang="es-CO" sz="1100" b="0" i="0" u="none" strike="noStrike">
                          <a:solidFill>
                            <a:srgbClr val="000000"/>
                          </a:solidFill>
                          <a:effectLst/>
                          <a:latin typeface="Arial" panose="020B0604020202020204" pitchFamily="34" charset="0"/>
                        </a:rPr>
                        <a:t>408,55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78,1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408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14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4783,4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12,1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dirty="0">
                          <a:solidFill>
                            <a:srgbClr val="000000"/>
                          </a:solidFill>
                          <a:effectLst/>
                          <a:latin typeface="Arial" panose="020B0604020202020204" pitchFamily="34" charset="0"/>
                        </a:rPr>
                        <a:t>4,9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B5FB946-0E37-4B05-8994-B62EFE7F948A}"/>
              </a:ext>
            </a:extLst>
          </p:cNvPr>
          <p:cNvSpPr>
            <a:spLocks noGrp="1"/>
          </p:cNvSpPr>
          <p:nvPr>
            <p:ph type="title"/>
          </p:nvPr>
        </p:nvSpPr>
        <p:spPr>
          <a:xfrm>
            <a:off x="857250" y="274638"/>
            <a:ext cx="4148138" cy="458787"/>
          </a:xfrm>
          <a:noFill/>
          <a:extLst>
            <a:ext uri="{909E8E84-426E-40DD-AFC4-6F175D3DCCD1}">
              <a14:hiddenFill xmlns:a14="http://schemas.microsoft.com/office/drawing/2010/main">
                <a:solidFill>
                  <a:srgbClr val="FFFFFF"/>
                </a:solidFill>
              </a14:hiddenFill>
            </a:ext>
          </a:extLst>
        </p:spPr>
        <p:txBody>
          <a:bodyPr>
            <a:noAutofit/>
          </a:bodyPr>
          <a:lstStyle/>
          <a:p>
            <a:pPr algn="l">
              <a:defRPr/>
            </a:pPr>
            <a:r>
              <a:rPr lang="es-CO" sz="1600" b="1" dirty="0">
                <a:solidFill>
                  <a:schemeClr val="accent6">
                    <a:lumMod val="50000"/>
                  </a:schemeClr>
                </a:solidFill>
              </a:rPr>
              <a:t>OCAD PAZ INTERVENTORIAS </a:t>
            </a:r>
          </a:p>
        </p:txBody>
      </p:sp>
      <p:sp>
        <p:nvSpPr>
          <p:cNvPr id="7" name="Rectángulo 5">
            <a:extLst>
              <a:ext uri="{FF2B5EF4-FFF2-40B4-BE49-F238E27FC236}">
                <a16:creationId xmlns:a16="http://schemas.microsoft.com/office/drawing/2014/main" id="{2102A278-B715-449C-8FB4-05E5D1FDB0B0}"/>
              </a:ext>
            </a:extLst>
          </p:cNvPr>
          <p:cNvSpPr>
            <a:spLocks noChangeArrowheads="1"/>
          </p:cNvSpPr>
          <p:nvPr/>
        </p:nvSpPr>
        <p:spPr bwMode="auto">
          <a:xfrm>
            <a:off x="7092950" y="425450"/>
            <a:ext cx="4241800" cy="425450"/>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2800" b="1" dirty="0">
                <a:solidFill>
                  <a:prstClr val="white"/>
                </a:solidFill>
                <a:latin typeface="Arial" panose="020B0604020202020204" pitchFamily="34" charset="0"/>
                <a:cs typeface="Arial" panose="020B0604020202020204" pitchFamily="34" charset="0"/>
                <a:sym typeface="Helvetica Neue Bold Condensed"/>
              </a:rPr>
              <a:t>ACUERDO 15 (PDET)</a:t>
            </a:r>
          </a:p>
        </p:txBody>
      </p:sp>
      <p:sp>
        <p:nvSpPr>
          <p:cNvPr id="12" name="Rectángulo 11">
            <a:extLst>
              <a:ext uri="{FF2B5EF4-FFF2-40B4-BE49-F238E27FC236}">
                <a16:creationId xmlns:a16="http://schemas.microsoft.com/office/drawing/2014/main" id="{316E1F11-A325-4B91-95A9-280291BB2129}"/>
              </a:ext>
            </a:extLst>
          </p:cNvPr>
          <p:cNvSpPr/>
          <p:nvPr/>
        </p:nvSpPr>
        <p:spPr>
          <a:xfrm>
            <a:off x="1639888" y="2386013"/>
            <a:ext cx="8863012" cy="111125"/>
          </a:xfrm>
          <a:prstGeom prst="rect">
            <a:avLst/>
          </a:prstGeom>
          <a:solidFill>
            <a:srgbClr val="FFFFFF">
              <a:lumMod val="65000"/>
            </a:srgbClr>
          </a:solidFill>
          <a:ln w="25400" cap="flat" cmpd="sng" algn="ctr">
            <a:noFill/>
            <a:prstDash val="solid"/>
          </a:ln>
          <a:effectLst/>
        </p:spPr>
        <p:txBody>
          <a:bodyPr anchor="ctr"/>
          <a:lstStyle/>
          <a:p>
            <a:pPr algn="ctr" defTabSz="685783">
              <a:defRPr/>
            </a:pPr>
            <a:endParaRPr lang="es-CO" sz="675" kern="0">
              <a:solidFill>
                <a:prstClr val="white"/>
              </a:solidFill>
              <a:latin typeface="Work Sans" panose="020B0604020202020204" charset="0"/>
            </a:endParaRPr>
          </a:p>
        </p:txBody>
      </p:sp>
      <p:grpSp>
        <p:nvGrpSpPr>
          <p:cNvPr id="185349" name="Grupo 9">
            <a:extLst>
              <a:ext uri="{FF2B5EF4-FFF2-40B4-BE49-F238E27FC236}">
                <a16:creationId xmlns:a16="http://schemas.microsoft.com/office/drawing/2014/main" id="{74D66179-1D45-45A3-BA4C-42D93B81DCE2}"/>
              </a:ext>
            </a:extLst>
          </p:cNvPr>
          <p:cNvGrpSpPr>
            <a:grpSpLocks/>
          </p:cNvGrpSpPr>
          <p:nvPr/>
        </p:nvGrpSpPr>
        <p:grpSpPr bwMode="auto">
          <a:xfrm>
            <a:off x="3635375" y="1582738"/>
            <a:ext cx="1122363" cy="3503612"/>
            <a:chOff x="4612815" y="1566066"/>
            <a:chExt cx="1495546" cy="4670142"/>
          </a:xfrm>
        </p:grpSpPr>
        <p:sp>
          <p:nvSpPr>
            <p:cNvPr id="185395" name="Rectángulo 58">
              <a:extLst>
                <a:ext uri="{FF2B5EF4-FFF2-40B4-BE49-F238E27FC236}">
                  <a16:creationId xmlns:a16="http://schemas.microsoft.com/office/drawing/2014/main" id="{B9989378-40DB-49C8-BA02-37C1E5FA0B13}"/>
                </a:ext>
              </a:extLst>
            </p:cNvPr>
            <p:cNvSpPr>
              <a:spLocks noChangeArrowheads="1"/>
            </p:cNvSpPr>
            <p:nvPr/>
          </p:nvSpPr>
          <p:spPr bwMode="auto">
            <a:xfrm>
              <a:off x="4612815" y="3610179"/>
              <a:ext cx="1495546" cy="2626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42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421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421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NOTIFICACIÓN APROBACIÓN DE PROYECTOS</a:t>
              </a: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Secretaría Técnica</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 OCAD Paz</a:t>
              </a:r>
            </a:p>
          </p:txBody>
        </p:sp>
        <p:cxnSp>
          <p:nvCxnSpPr>
            <p:cNvPr id="185396" name="Conector recto 59">
              <a:extLst>
                <a:ext uri="{FF2B5EF4-FFF2-40B4-BE49-F238E27FC236}">
                  <a16:creationId xmlns:a16="http://schemas.microsoft.com/office/drawing/2014/main" id="{979D537D-1185-4A11-A3F5-25AE985544FD}"/>
                </a:ext>
              </a:extLst>
            </p:cNvPr>
            <p:cNvCxnSpPr>
              <a:cxnSpLocks/>
              <a:endCxn id="185395" idx="0"/>
            </p:cNvCxnSpPr>
            <p:nvPr/>
          </p:nvCxnSpPr>
          <p:spPr bwMode="auto">
            <a:xfrm flipH="1">
              <a:off x="5360589" y="1968682"/>
              <a:ext cx="9258" cy="1641683"/>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85397" name="Imagen 51">
              <a:extLst>
                <a:ext uri="{FF2B5EF4-FFF2-40B4-BE49-F238E27FC236}">
                  <a16:creationId xmlns:a16="http://schemas.microsoft.com/office/drawing/2014/main" id="{6978CD4E-24A5-4EE9-9E7D-CB51192F707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920090" y="2432603"/>
              <a:ext cx="899844" cy="61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CuadroTexto 52">
              <a:extLst>
                <a:ext uri="{FF2B5EF4-FFF2-40B4-BE49-F238E27FC236}">
                  <a16:creationId xmlns:a16="http://schemas.microsoft.com/office/drawing/2014/main" id="{8E353E8A-D5D3-469E-BC0F-16AC74BB8E18}"/>
                </a:ext>
              </a:extLst>
            </p:cNvPr>
            <p:cNvSpPr txBox="1"/>
            <p:nvPr/>
          </p:nvSpPr>
          <p:spPr>
            <a:xfrm>
              <a:off x="4739735" y="1566066"/>
              <a:ext cx="1260743" cy="370310"/>
            </a:xfrm>
            <a:prstGeom prst="rect">
              <a:avLst/>
            </a:prstGeom>
            <a:solidFill>
              <a:schemeClr val="accent6">
                <a:lumMod val="50000"/>
              </a:schemeClr>
            </a:solidFill>
          </p:spPr>
          <p:txBody>
            <a:bodyPr>
              <a:spAutoFit/>
            </a:bodyPr>
            <a:lstStyle/>
            <a:p>
              <a:pPr algn="ctr" defTabSz="685783">
                <a:defRPr/>
              </a:pPr>
              <a:r>
                <a:rPr lang="es-CO" sz="1200" b="1" dirty="0">
                  <a:solidFill>
                    <a:prstClr val="white"/>
                  </a:solidFill>
                  <a:latin typeface="Franklin Gothic Demi Cond" panose="020B0706030402020204" pitchFamily="34" charset="0"/>
                </a:rPr>
                <a:t>10 SEP 2019</a:t>
              </a:r>
            </a:p>
          </p:txBody>
        </p:sp>
        <p:cxnSp>
          <p:nvCxnSpPr>
            <p:cNvPr id="185399" name="Conector recto 41">
              <a:extLst>
                <a:ext uri="{FF2B5EF4-FFF2-40B4-BE49-F238E27FC236}">
                  <a16:creationId xmlns:a16="http://schemas.microsoft.com/office/drawing/2014/main" id="{29CBA770-25CD-4AE0-ADC1-7CC9363DE64D}"/>
                </a:ext>
              </a:extLst>
            </p:cNvPr>
            <p:cNvCxnSpPr>
              <a:cxnSpLocks/>
            </p:cNvCxnSpPr>
            <p:nvPr/>
          </p:nvCxnSpPr>
          <p:spPr bwMode="auto">
            <a:xfrm flipH="1">
              <a:off x="5369846" y="4077355"/>
              <a:ext cx="167" cy="1740258"/>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grpSp>
      <p:grpSp>
        <p:nvGrpSpPr>
          <p:cNvPr id="185350" name="Grupo 7">
            <a:extLst>
              <a:ext uri="{FF2B5EF4-FFF2-40B4-BE49-F238E27FC236}">
                <a16:creationId xmlns:a16="http://schemas.microsoft.com/office/drawing/2014/main" id="{28FA899B-2712-4537-86FF-689E15680E4B}"/>
              </a:ext>
            </a:extLst>
          </p:cNvPr>
          <p:cNvGrpSpPr>
            <a:grpSpLocks/>
          </p:cNvGrpSpPr>
          <p:nvPr/>
        </p:nvGrpSpPr>
        <p:grpSpPr bwMode="auto">
          <a:xfrm>
            <a:off x="2681288" y="1582738"/>
            <a:ext cx="944562" cy="3503612"/>
            <a:chOff x="2350595" y="1566066"/>
            <a:chExt cx="1260000" cy="4670142"/>
          </a:xfrm>
        </p:grpSpPr>
        <p:sp>
          <p:nvSpPr>
            <p:cNvPr id="185390" name="Rectángulo 33">
              <a:extLst>
                <a:ext uri="{FF2B5EF4-FFF2-40B4-BE49-F238E27FC236}">
                  <a16:creationId xmlns:a16="http://schemas.microsoft.com/office/drawing/2014/main" id="{2BA36C38-B126-48AA-BFEB-C644D729091A}"/>
                </a:ext>
              </a:extLst>
            </p:cNvPr>
            <p:cNvSpPr>
              <a:spLocks noChangeArrowheads="1"/>
            </p:cNvSpPr>
            <p:nvPr/>
          </p:nvSpPr>
          <p:spPr bwMode="auto">
            <a:xfrm>
              <a:off x="2515772" y="3610179"/>
              <a:ext cx="929647" cy="2626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42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421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421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ACUERDO 15</a:t>
              </a: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Aprobación del Proyecto </a:t>
              </a: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Sesión </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OCAD Paz</a:t>
              </a:r>
            </a:p>
          </p:txBody>
        </p:sp>
        <p:cxnSp>
          <p:nvCxnSpPr>
            <p:cNvPr id="185391" name="Conector recto 38">
              <a:extLst>
                <a:ext uri="{FF2B5EF4-FFF2-40B4-BE49-F238E27FC236}">
                  <a16:creationId xmlns:a16="http://schemas.microsoft.com/office/drawing/2014/main" id="{827CBD32-4B3B-4903-9FAA-F557D9B549D7}"/>
                </a:ext>
              </a:extLst>
            </p:cNvPr>
            <p:cNvCxnSpPr>
              <a:cxnSpLocks/>
              <a:endCxn id="185390" idx="0"/>
            </p:cNvCxnSpPr>
            <p:nvPr/>
          </p:nvCxnSpPr>
          <p:spPr bwMode="auto">
            <a:xfrm>
              <a:off x="2980428" y="1968682"/>
              <a:ext cx="167" cy="1641683"/>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85392" name="Imagen 2">
              <a:extLst>
                <a:ext uri="{FF2B5EF4-FFF2-40B4-BE49-F238E27FC236}">
                  <a16:creationId xmlns:a16="http://schemas.microsoft.com/office/drawing/2014/main" id="{1E5A7267-F07D-4865-BF88-DED295D3FF92}"/>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530673" y="2432603"/>
              <a:ext cx="899844" cy="61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CuadroTexto 3">
              <a:extLst>
                <a:ext uri="{FF2B5EF4-FFF2-40B4-BE49-F238E27FC236}">
                  <a16:creationId xmlns:a16="http://schemas.microsoft.com/office/drawing/2014/main" id="{AE3A0116-7721-467F-B1C2-8AEDE854BD63}"/>
                </a:ext>
              </a:extLst>
            </p:cNvPr>
            <p:cNvSpPr txBox="1"/>
            <p:nvPr/>
          </p:nvSpPr>
          <p:spPr>
            <a:xfrm>
              <a:off x="2350595" y="1566066"/>
              <a:ext cx="1260000" cy="370310"/>
            </a:xfrm>
            <a:prstGeom prst="rect">
              <a:avLst/>
            </a:prstGeom>
            <a:solidFill>
              <a:schemeClr val="accent6">
                <a:lumMod val="50000"/>
              </a:schemeClr>
            </a:solidFill>
          </p:spPr>
          <p:txBody>
            <a:bodyPr>
              <a:spAutoFit/>
            </a:bodyPr>
            <a:lstStyle>
              <a:defPPr>
                <a:defRPr lang="es-CO"/>
              </a:defPPr>
              <a:lvl1pPr marL="0" marR="0" lvl="0" indent="0" algn="ctr" defTabSz="685783" latinLnBrk="0">
                <a:lnSpc>
                  <a:spcPct val="100000"/>
                </a:lnSpc>
                <a:buClrTx/>
                <a:buSzTx/>
                <a:buFontTx/>
                <a:buNone/>
                <a:tabLst/>
                <a:defRPr kumimoji="0" sz="1200" b="1" i="0" u="none" strike="noStrike" cap="none" spc="0" normalizeH="0" baseline="0">
                  <a:ln>
                    <a:noFill/>
                  </a:ln>
                  <a:solidFill>
                    <a:prstClr val="white"/>
                  </a:solidFill>
                  <a:effectLst/>
                  <a:uLnTx/>
                  <a:uFillTx/>
                  <a:latin typeface="Franklin Gothic Demi Cond" panose="020B0706030402020204" pitchFamily="34" charset="0"/>
                </a:defRPr>
              </a:lvl1pPr>
            </a:lstStyle>
            <a:p>
              <a:pPr>
                <a:defRPr/>
              </a:pPr>
              <a:r>
                <a:rPr lang="es-CO" dirty="0"/>
                <a:t>5 SEP 2019</a:t>
              </a:r>
            </a:p>
          </p:txBody>
        </p:sp>
        <p:cxnSp>
          <p:nvCxnSpPr>
            <p:cNvPr id="185394" name="Conector recto 42">
              <a:extLst>
                <a:ext uri="{FF2B5EF4-FFF2-40B4-BE49-F238E27FC236}">
                  <a16:creationId xmlns:a16="http://schemas.microsoft.com/office/drawing/2014/main" id="{D90DCF51-4E2F-437A-995D-69040AEDFACC}"/>
                </a:ext>
              </a:extLst>
            </p:cNvPr>
            <p:cNvCxnSpPr>
              <a:cxnSpLocks/>
            </p:cNvCxnSpPr>
            <p:nvPr/>
          </p:nvCxnSpPr>
          <p:spPr bwMode="auto">
            <a:xfrm flipH="1">
              <a:off x="2979536" y="4432885"/>
              <a:ext cx="1059" cy="1245055"/>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grpSp>
      <p:grpSp>
        <p:nvGrpSpPr>
          <p:cNvPr id="185351" name="Grupo 10">
            <a:extLst>
              <a:ext uri="{FF2B5EF4-FFF2-40B4-BE49-F238E27FC236}">
                <a16:creationId xmlns:a16="http://schemas.microsoft.com/office/drawing/2014/main" id="{47BC6318-BBE9-4D8E-AAB5-0A0D89965938}"/>
              </a:ext>
            </a:extLst>
          </p:cNvPr>
          <p:cNvGrpSpPr>
            <a:grpSpLocks/>
          </p:cNvGrpSpPr>
          <p:nvPr/>
        </p:nvGrpSpPr>
        <p:grpSpPr bwMode="auto">
          <a:xfrm>
            <a:off x="4718050" y="1582738"/>
            <a:ext cx="1036638" cy="3503612"/>
            <a:chOff x="6619914" y="1566066"/>
            <a:chExt cx="1382147" cy="4670160"/>
          </a:xfrm>
        </p:grpSpPr>
        <p:sp>
          <p:nvSpPr>
            <p:cNvPr id="185385" name="Rectángulo 67">
              <a:extLst>
                <a:ext uri="{FF2B5EF4-FFF2-40B4-BE49-F238E27FC236}">
                  <a16:creationId xmlns:a16="http://schemas.microsoft.com/office/drawing/2014/main" id="{C45AC5DF-1143-4519-8A24-62A8E55C4A7B}"/>
                </a:ext>
              </a:extLst>
            </p:cNvPr>
            <p:cNvSpPr>
              <a:spLocks noChangeArrowheads="1"/>
            </p:cNvSpPr>
            <p:nvPr/>
          </p:nvSpPr>
          <p:spPr bwMode="auto">
            <a:xfrm>
              <a:off x="6619914" y="3610187"/>
              <a:ext cx="1382147" cy="2626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42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421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421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COMUNICACIÓN DE ACEPTACIÓN DEL PROYECTO</a:t>
              </a: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INVIAS</a:t>
              </a:r>
            </a:p>
          </p:txBody>
        </p:sp>
        <p:cxnSp>
          <p:nvCxnSpPr>
            <p:cNvPr id="185386" name="Conector recto 68">
              <a:extLst>
                <a:ext uri="{FF2B5EF4-FFF2-40B4-BE49-F238E27FC236}">
                  <a16:creationId xmlns:a16="http://schemas.microsoft.com/office/drawing/2014/main" id="{9282257D-E417-4E4B-A390-67CCA62C105D}"/>
                </a:ext>
              </a:extLst>
            </p:cNvPr>
            <p:cNvCxnSpPr>
              <a:cxnSpLocks/>
              <a:endCxn id="185385" idx="0"/>
            </p:cNvCxnSpPr>
            <p:nvPr/>
          </p:nvCxnSpPr>
          <p:spPr bwMode="auto">
            <a:xfrm>
              <a:off x="7310820" y="1975310"/>
              <a:ext cx="168" cy="1635062"/>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85387" name="Imagen 69">
              <a:extLst>
                <a:ext uri="{FF2B5EF4-FFF2-40B4-BE49-F238E27FC236}">
                  <a16:creationId xmlns:a16="http://schemas.microsoft.com/office/drawing/2014/main" id="{3CE73955-3831-4D41-ADE4-20B7AD2266B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003282" y="2432603"/>
              <a:ext cx="615411" cy="61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5388" name="Conector recto 40">
              <a:extLst>
                <a:ext uri="{FF2B5EF4-FFF2-40B4-BE49-F238E27FC236}">
                  <a16:creationId xmlns:a16="http://schemas.microsoft.com/office/drawing/2014/main" id="{397A21A7-0C63-4F77-AA40-84C89F37EBA2}"/>
                </a:ext>
              </a:extLst>
            </p:cNvPr>
            <p:cNvCxnSpPr>
              <a:cxnSpLocks/>
            </p:cNvCxnSpPr>
            <p:nvPr/>
          </p:nvCxnSpPr>
          <p:spPr bwMode="auto">
            <a:xfrm>
              <a:off x="7310987" y="4252776"/>
              <a:ext cx="0" cy="1738309"/>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37" name="CuadroTexto 36">
              <a:extLst>
                <a:ext uri="{FF2B5EF4-FFF2-40B4-BE49-F238E27FC236}">
                  <a16:creationId xmlns:a16="http://schemas.microsoft.com/office/drawing/2014/main" id="{350CBBAE-BD24-4C4E-B5E8-2E96F403EE8A}"/>
                </a:ext>
              </a:extLst>
            </p:cNvPr>
            <p:cNvSpPr txBox="1"/>
            <p:nvPr/>
          </p:nvSpPr>
          <p:spPr>
            <a:xfrm>
              <a:off x="6681296" y="1566066"/>
              <a:ext cx="1259382" cy="370311"/>
            </a:xfrm>
            <a:prstGeom prst="rect">
              <a:avLst/>
            </a:prstGeom>
            <a:solidFill>
              <a:schemeClr val="accent6">
                <a:lumMod val="50000"/>
              </a:schemeClr>
            </a:solidFill>
          </p:spPr>
          <p:txBody>
            <a:bodyPr>
              <a:spAutoFit/>
            </a:bodyPr>
            <a:lstStyle/>
            <a:p>
              <a:pPr algn="ctr" defTabSz="685783">
                <a:defRPr/>
              </a:pPr>
              <a:r>
                <a:rPr lang="es-CO" sz="1200" b="1" dirty="0">
                  <a:solidFill>
                    <a:prstClr val="white"/>
                  </a:solidFill>
                  <a:latin typeface="Franklin Gothic Demi Cond" panose="020B0706030402020204" pitchFamily="34" charset="0"/>
                </a:rPr>
                <a:t>26 SEP 2019</a:t>
              </a:r>
            </a:p>
          </p:txBody>
        </p:sp>
      </p:grpSp>
      <p:grpSp>
        <p:nvGrpSpPr>
          <p:cNvPr id="185352" name="Grupo 12">
            <a:extLst>
              <a:ext uri="{FF2B5EF4-FFF2-40B4-BE49-F238E27FC236}">
                <a16:creationId xmlns:a16="http://schemas.microsoft.com/office/drawing/2014/main" id="{65AB0031-BB34-44D1-9D7B-396D89EAE4F4}"/>
              </a:ext>
            </a:extLst>
          </p:cNvPr>
          <p:cNvGrpSpPr>
            <a:grpSpLocks/>
          </p:cNvGrpSpPr>
          <p:nvPr/>
        </p:nvGrpSpPr>
        <p:grpSpPr bwMode="auto">
          <a:xfrm>
            <a:off x="5770563" y="1582738"/>
            <a:ext cx="1071562" cy="3521075"/>
            <a:chOff x="8395239" y="1566066"/>
            <a:chExt cx="1427376" cy="4692815"/>
          </a:xfrm>
        </p:grpSpPr>
        <p:sp>
          <p:nvSpPr>
            <p:cNvPr id="73" name="Rectángulo 72">
              <a:extLst>
                <a:ext uri="{FF2B5EF4-FFF2-40B4-BE49-F238E27FC236}">
                  <a16:creationId xmlns:a16="http://schemas.microsoft.com/office/drawing/2014/main" id="{8C0E7474-CB59-4856-98F2-94FC4C19CF61}"/>
                </a:ext>
              </a:extLst>
            </p:cNvPr>
            <p:cNvSpPr/>
            <p:nvPr/>
          </p:nvSpPr>
          <p:spPr>
            <a:xfrm>
              <a:off x="8395239" y="3605684"/>
              <a:ext cx="1427376" cy="2625691"/>
            </a:xfrm>
            <a:prstGeom prst="rect">
              <a:avLst/>
            </a:prstGeom>
          </p:spPr>
          <p:txBody>
            <a:bodyPr lIns="0" tIns="0" rIns="0" bIns="0">
              <a:spAutoFit/>
            </a:bodyPr>
            <a:lstStyle/>
            <a:p>
              <a:pPr marL="128585" indent="-128585" algn="ctr" defTabSz="685783">
                <a:buFont typeface="Arial" panose="020B0604020202020204" pitchFamily="34" charset="0"/>
                <a:buChar char="•"/>
                <a:defRPr/>
              </a:pPr>
              <a:r>
                <a:rPr lang="es-CO" sz="700" dirty="0">
                  <a:solidFill>
                    <a:srgbClr val="70AD47">
                      <a:lumMod val="50000"/>
                    </a:srgbClr>
                  </a:solidFill>
                  <a:latin typeface="Arial" panose="020B0604020202020204" pitchFamily="34" charset="0"/>
                  <a:cs typeface="Arial" panose="020B0604020202020204" pitchFamily="34" charset="0"/>
                </a:rPr>
                <a:t>RESOLUCIÓN DE INCORPORACIÓN DE RECURSOS</a:t>
              </a:r>
            </a:p>
            <a:p>
              <a:pPr marL="128585" indent="-128585" algn="ctr" defTabSz="685783">
                <a:buFont typeface="Arial" panose="020B0604020202020204" pitchFamily="34" charset="0"/>
                <a:buChar char="•"/>
                <a:defRPr/>
              </a:pPr>
              <a:endParaRPr lang="es-CO" sz="700" dirty="0">
                <a:solidFill>
                  <a:srgbClr val="70AD47">
                    <a:lumMod val="50000"/>
                  </a:srgbClr>
                </a:solidFill>
                <a:latin typeface="Arial" panose="020B0604020202020204" pitchFamily="34" charset="0"/>
                <a:cs typeface="Arial" panose="020B0604020202020204" pitchFamily="34" charset="0"/>
              </a:endParaRPr>
            </a:p>
            <a:p>
              <a:pPr marL="128585" indent="-128585" algn="ctr" defTabSz="685783">
                <a:buFont typeface="Arial" panose="020B0604020202020204" pitchFamily="34" charset="0"/>
                <a:buChar char="•"/>
                <a:defRPr/>
              </a:pPr>
              <a:r>
                <a:rPr lang="es-CO" sz="700" dirty="0">
                  <a:solidFill>
                    <a:srgbClr val="70AD47">
                      <a:lumMod val="50000"/>
                    </a:srgbClr>
                  </a:solidFill>
                  <a:latin typeface="Arial" panose="020B0604020202020204" pitchFamily="34" charset="0"/>
                  <a:cs typeface="Arial" panose="020B0604020202020204" pitchFamily="34" charset="0"/>
                </a:rPr>
                <a:t>ELABORACIÓN DE PROGRAMACIÓN MENSUALES DE GIROS DEL PROYECTO</a:t>
              </a:r>
            </a:p>
            <a:p>
              <a:pPr algn="ctr" defTabSz="685783">
                <a:defRPr/>
              </a:pPr>
              <a:endParaRPr lang="es-CO" sz="700" dirty="0">
                <a:solidFill>
                  <a:srgbClr val="70AD47">
                    <a:lumMod val="50000"/>
                  </a:srgbClr>
                </a:solidFill>
                <a:latin typeface="Arial" panose="020B0604020202020204" pitchFamily="34" charset="0"/>
                <a:cs typeface="Arial" panose="020B0604020202020204" pitchFamily="34" charset="0"/>
              </a:endParaRPr>
            </a:p>
            <a:p>
              <a:pPr marL="128585" indent="-128585" algn="ctr" defTabSz="685783">
                <a:buFont typeface="Arial" panose="020B0604020202020204" pitchFamily="34" charset="0"/>
                <a:buChar char="•"/>
                <a:defRPr/>
              </a:pPr>
              <a:r>
                <a:rPr lang="es-CO" sz="700" dirty="0">
                  <a:solidFill>
                    <a:srgbClr val="70AD47">
                      <a:lumMod val="50000"/>
                    </a:srgbClr>
                  </a:solidFill>
                  <a:latin typeface="Arial" panose="020B0604020202020204" pitchFamily="34" charset="0"/>
                  <a:cs typeface="Arial" panose="020B0604020202020204" pitchFamily="34" charset="0"/>
                </a:rPr>
                <a:t>SOLICITUD DE CERTIFICADO DE CUMPLIMIENTO DE REQUISITOS PREVIOS AL INICIO DE LA EJECUCIÓN </a:t>
              </a:r>
            </a:p>
            <a:p>
              <a:pPr defTabSz="685783">
                <a:defRPr/>
              </a:pPr>
              <a:endParaRPr lang="es-CO" sz="800" dirty="0">
                <a:solidFill>
                  <a:srgbClr val="70AD47">
                    <a:lumMod val="50000"/>
                  </a:srgbClr>
                </a:solidFill>
                <a:latin typeface="Arial" panose="020B0604020202020204" pitchFamily="34" charset="0"/>
                <a:cs typeface="Arial" panose="020B0604020202020204" pitchFamily="34" charset="0"/>
              </a:endParaRPr>
            </a:p>
            <a:p>
              <a:pPr algn="ctr" defTabSz="685783">
                <a:defRPr/>
              </a:pPr>
              <a:r>
                <a:rPr lang="es-CO" sz="800" dirty="0">
                  <a:solidFill>
                    <a:srgbClr val="70AD47">
                      <a:lumMod val="50000"/>
                    </a:srgbClr>
                  </a:solidFill>
                  <a:latin typeface="Arial" panose="020B0604020202020204" pitchFamily="34" charset="0"/>
                  <a:cs typeface="Arial" panose="020B0604020202020204" pitchFamily="34" charset="0"/>
                </a:rPr>
                <a:t>INVIAS</a:t>
              </a:r>
            </a:p>
          </p:txBody>
        </p:sp>
        <p:cxnSp>
          <p:nvCxnSpPr>
            <p:cNvPr id="185381" name="Conector recto 73">
              <a:extLst>
                <a:ext uri="{FF2B5EF4-FFF2-40B4-BE49-F238E27FC236}">
                  <a16:creationId xmlns:a16="http://schemas.microsoft.com/office/drawing/2014/main" id="{A9E5AD7D-9A1C-4573-806B-FC8AAB76567C}"/>
                </a:ext>
              </a:extLst>
            </p:cNvPr>
            <p:cNvCxnSpPr>
              <a:cxnSpLocks/>
              <a:endCxn id="73" idx="0"/>
            </p:cNvCxnSpPr>
            <p:nvPr/>
          </p:nvCxnSpPr>
          <p:spPr bwMode="auto">
            <a:xfrm>
              <a:off x="9108760" y="2008361"/>
              <a:ext cx="167" cy="1597553"/>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pic>
          <p:nvPicPr>
            <p:cNvPr id="185382" name="Imagen 74">
              <a:extLst>
                <a:ext uri="{FF2B5EF4-FFF2-40B4-BE49-F238E27FC236}">
                  <a16:creationId xmlns:a16="http://schemas.microsoft.com/office/drawing/2014/main" id="{636760C4-6179-4DBD-8077-0BE76E2EAE3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801222" y="2432603"/>
              <a:ext cx="615411" cy="61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5383" name="Conector recto 43">
              <a:extLst>
                <a:ext uri="{FF2B5EF4-FFF2-40B4-BE49-F238E27FC236}">
                  <a16:creationId xmlns:a16="http://schemas.microsoft.com/office/drawing/2014/main" id="{A5973C31-AC0B-49BE-B60D-65EFC908BF74}"/>
                </a:ext>
              </a:extLst>
            </p:cNvPr>
            <p:cNvCxnSpPr>
              <a:cxnSpLocks/>
            </p:cNvCxnSpPr>
            <p:nvPr/>
          </p:nvCxnSpPr>
          <p:spPr bwMode="auto">
            <a:xfrm>
              <a:off x="9115831" y="5990596"/>
              <a:ext cx="0" cy="268285"/>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38" name="CuadroTexto 37">
              <a:extLst>
                <a:ext uri="{FF2B5EF4-FFF2-40B4-BE49-F238E27FC236}">
                  <a16:creationId xmlns:a16="http://schemas.microsoft.com/office/drawing/2014/main" id="{34A916F2-C13E-4564-A331-F153E4EF1535}"/>
                </a:ext>
              </a:extLst>
            </p:cNvPr>
            <p:cNvSpPr txBox="1"/>
            <p:nvPr/>
          </p:nvSpPr>
          <p:spPr>
            <a:xfrm>
              <a:off x="8395239" y="1566066"/>
              <a:ext cx="1402000" cy="370262"/>
            </a:xfrm>
            <a:prstGeom prst="rect">
              <a:avLst/>
            </a:prstGeom>
            <a:solidFill>
              <a:schemeClr val="accent6">
                <a:lumMod val="50000"/>
              </a:schemeClr>
            </a:solidFill>
          </p:spPr>
          <p:txBody>
            <a:bodyPr>
              <a:spAutoFit/>
            </a:bodyPr>
            <a:lstStyle/>
            <a:p>
              <a:pPr algn="ctr" defTabSz="685783">
                <a:defRPr/>
              </a:pPr>
              <a:r>
                <a:rPr lang="es-CO" sz="1200" b="1" dirty="0">
                  <a:solidFill>
                    <a:prstClr val="white"/>
                  </a:solidFill>
                  <a:latin typeface="Franklin Gothic Demi Cond" panose="020B0706030402020204" pitchFamily="34" charset="0"/>
                </a:rPr>
                <a:t>17 OCT 2019</a:t>
              </a:r>
              <a:endParaRPr lang="es-CO" sz="1200" dirty="0">
                <a:solidFill>
                  <a:prstClr val="white"/>
                </a:solidFill>
                <a:latin typeface="Franklin Gothic Demi Cond" panose="020B0706030402020204" pitchFamily="34" charset="0"/>
              </a:endParaRPr>
            </a:p>
          </p:txBody>
        </p:sp>
      </p:grpSp>
      <p:grpSp>
        <p:nvGrpSpPr>
          <p:cNvPr id="185353" name="Grupo 8">
            <a:extLst>
              <a:ext uri="{FF2B5EF4-FFF2-40B4-BE49-F238E27FC236}">
                <a16:creationId xmlns:a16="http://schemas.microsoft.com/office/drawing/2014/main" id="{1F83676F-518B-4649-916D-EE9E8384302D}"/>
              </a:ext>
            </a:extLst>
          </p:cNvPr>
          <p:cNvGrpSpPr>
            <a:grpSpLocks/>
          </p:cNvGrpSpPr>
          <p:nvPr/>
        </p:nvGrpSpPr>
        <p:grpSpPr bwMode="auto">
          <a:xfrm>
            <a:off x="1663700" y="1582738"/>
            <a:ext cx="944563" cy="2160587"/>
            <a:chOff x="302193" y="1566066"/>
            <a:chExt cx="1260000" cy="2878897"/>
          </a:xfrm>
        </p:grpSpPr>
        <p:sp>
          <p:nvSpPr>
            <p:cNvPr id="40" name="Rectángulo 39">
              <a:extLst>
                <a:ext uri="{FF2B5EF4-FFF2-40B4-BE49-F238E27FC236}">
                  <a16:creationId xmlns:a16="http://schemas.microsoft.com/office/drawing/2014/main" id="{959378BC-6DA9-436E-B7B4-8658346EA1FE}"/>
                </a:ext>
              </a:extLst>
            </p:cNvPr>
            <p:cNvSpPr/>
            <p:nvPr/>
          </p:nvSpPr>
          <p:spPr>
            <a:xfrm>
              <a:off x="374193" y="3598851"/>
              <a:ext cx="1116000" cy="846112"/>
            </a:xfrm>
            <a:prstGeom prst="rect">
              <a:avLst/>
            </a:prstGeom>
          </p:spPr>
          <p:txBody>
            <a:bodyPr lIns="0" tIns="0" rIns="0" bIns="0">
              <a:spAutoFit/>
            </a:bodyPr>
            <a:lstStyle/>
            <a:p>
              <a:pPr algn="ctr" defTabSz="685783">
                <a:defRPr/>
              </a:pPr>
              <a:r>
                <a:rPr lang="es-CO" sz="825" dirty="0">
                  <a:solidFill>
                    <a:srgbClr val="70AD47">
                      <a:lumMod val="50000"/>
                    </a:srgbClr>
                  </a:solidFill>
                  <a:latin typeface="Franklin Gothic Demi Cond" panose="020B0706030402020204" pitchFamily="34" charset="0"/>
                </a:rPr>
                <a:t>PRONUNCIAMIENTO </a:t>
              </a:r>
              <a:r>
                <a:rPr lang="es-CO" sz="800" dirty="0">
                  <a:solidFill>
                    <a:srgbClr val="70AD47">
                      <a:lumMod val="50000"/>
                    </a:srgbClr>
                  </a:solidFill>
                  <a:latin typeface="Arial" panose="020B0604020202020204" pitchFamily="34" charset="0"/>
                  <a:cs typeface="Arial" panose="020B0604020202020204" pitchFamily="34" charset="0"/>
                </a:rPr>
                <a:t>TÉCNICO</a:t>
              </a:r>
            </a:p>
            <a:p>
              <a:pPr algn="ctr" defTabSz="685783">
                <a:defRPr/>
              </a:pPr>
              <a:r>
                <a:rPr lang="es-CO" sz="825" dirty="0">
                  <a:solidFill>
                    <a:srgbClr val="70AD47">
                      <a:lumMod val="50000"/>
                    </a:srgbClr>
                  </a:solidFill>
                  <a:latin typeface="Franklin Gothic Demi Cond" panose="020B0706030402020204" pitchFamily="34" charset="0"/>
                </a:rPr>
                <a:t> </a:t>
              </a:r>
            </a:p>
            <a:p>
              <a:pPr algn="ctr" defTabSz="685783">
                <a:defRPr/>
              </a:pPr>
              <a:r>
                <a:rPr lang="es-CO" sz="825" dirty="0">
                  <a:solidFill>
                    <a:srgbClr val="70AD47">
                      <a:lumMod val="50000"/>
                    </a:srgbClr>
                  </a:solidFill>
                  <a:latin typeface="Franklin Gothic Demi Cond" panose="020B0706030402020204" pitchFamily="34" charset="0"/>
                </a:rPr>
                <a:t>Favorabl</a:t>
              </a:r>
              <a:r>
                <a:rPr lang="es-CO" sz="825" dirty="0">
                  <a:solidFill>
                    <a:srgbClr val="424242">
                      <a:lumMod val="50000"/>
                    </a:srgbClr>
                  </a:solidFill>
                  <a:latin typeface="Franklin Gothic Demi Cond" panose="020B0706030402020204" pitchFamily="34" charset="0"/>
                </a:rPr>
                <a:t>e </a:t>
              </a:r>
            </a:p>
            <a:p>
              <a:pPr algn="ctr" defTabSz="685783">
                <a:defRPr/>
              </a:pPr>
              <a:endParaRPr lang="es-CO" sz="825" dirty="0">
                <a:solidFill>
                  <a:srgbClr val="424242">
                    <a:lumMod val="50000"/>
                  </a:srgbClr>
                </a:solidFill>
                <a:latin typeface="Franklin Gothic Demi Cond" panose="020B0706030402020204" pitchFamily="34" charset="0"/>
              </a:endParaRPr>
            </a:p>
          </p:txBody>
        </p:sp>
        <p:cxnSp>
          <p:nvCxnSpPr>
            <p:cNvPr id="185377" name="Conector recto 44">
              <a:extLst>
                <a:ext uri="{FF2B5EF4-FFF2-40B4-BE49-F238E27FC236}">
                  <a16:creationId xmlns:a16="http://schemas.microsoft.com/office/drawing/2014/main" id="{037D6FFE-F29F-4C50-8100-95400DE38BB5}"/>
                </a:ext>
              </a:extLst>
            </p:cNvPr>
            <p:cNvCxnSpPr>
              <a:cxnSpLocks/>
              <a:endCxn id="40" idx="0"/>
            </p:cNvCxnSpPr>
            <p:nvPr/>
          </p:nvCxnSpPr>
          <p:spPr bwMode="auto">
            <a:xfrm>
              <a:off x="932026" y="1966207"/>
              <a:ext cx="168" cy="1632644"/>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47" name="CuadroTexto 46">
              <a:extLst>
                <a:ext uri="{FF2B5EF4-FFF2-40B4-BE49-F238E27FC236}">
                  <a16:creationId xmlns:a16="http://schemas.microsoft.com/office/drawing/2014/main" id="{6C634DC3-8B3B-40A8-A440-A81D512D66F6}"/>
                </a:ext>
              </a:extLst>
            </p:cNvPr>
            <p:cNvSpPr txBox="1"/>
            <p:nvPr/>
          </p:nvSpPr>
          <p:spPr>
            <a:xfrm>
              <a:off x="302193" y="1566066"/>
              <a:ext cx="1260000" cy="615546"/>
            </a:xfrm>
            <a:prstGeom prst="rect">
              <a:avLst/>
            </a:prstGeom>
            <a:solidFill>
              <a:schemeClr val="accent6">
                <a:lumMod val="50000"/>
              </a:schemeClr>
            </a:solidFill>
          </p:spPr>
          <p:txBody>
            <a:bodyPr>
              <a:spAutoFit/>
            </a:bodyPr>
            <a:lstStyle/>
            <a:p>
              <a:pPr algn="ctr" defTabSz="685783">
                <a:defRPr/>
              </a:pPr>
              <a:r>
                <a:rPr lang="es-CO" sz="1200" b="1" dirty="0">
                  <a:solidFill>
                    <a:prstClr val="white"/>
                  </a:solidFill>
                  <a:latin typeface="Franklin Gothic Demi Cond" panose="020B0706030402020204" pitchFamily="34" charset="0"/>
                </a:rPr>
                <a:t>27 MAR 2019</a:t>
              </a:r>
            </a:p>
          </p:txBody>
        </p:sp>
        <p:pic>
          <p:nvPicPr>
            <p:cNvPr id="185379" name="Imagen 4">
              <a:extLst>
                <a:ext uri="{FF2B5EF4-FFF2-40B4-BE49-F238E27FC236}">
                  <a16:creationId xmlns:a16="http://schemas.microsoft.com/office/drawing/2014/main" id="{4B6D9432-E4EC-4B4F-A430-92294999C0C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6770" y="2553937"/>
              <a:ext cx="12108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5354" name="Grupo 45">
            <a:extLst>
              <a:ext uri="{FF2B5EF4-FFF2-40B4-BE49-F238E27FC236}">
                <a16:creationId xmlns:a16="http://schemas.microsoft.com/office/drawing/2014/main" id="{B3D55EF1-0E26-4BA9-B90C-9BD5CE4553C2}"/>
              </a:ext>
            </a:extLst>
          </p:cNvPr>
          <p:cNvGrpSpPr>
            <a:grpSpLocks/>
          </p:cNvGrpSpPr>
          <p:nvPr/>
        </p:nvGrpSpPr>
        <p:grpSpPr bwMode="auto">
          <a:xfrm>
            <a:off x="6894513" y="1574800"/>
            <a:ext cx="1166812" cy="3511550"/>
            <a:chOff x="8395239" y="1566066"/>
            <a:chExt cx="1401958" cy="4680770"/>
          </a:xfrm>
        </p:grpSpPr>
        <p:sp>
          <p:nvSpPr>
            <p:cNvPr id="185372" name="Rectángulo 47">
              <a:extLst>
                <a:ext uri="{FF2B5EF4-FFF2-40B4-BE49-F238E27FC236}">
                  <a16:creationId xmlns:a16="http://schemas.microsoft.com/office/drawing/2014/main" id="{BA4E43ED-E3E4-419F-B2FF-E52E92B3398F}"/>
                </a:ext>
              </a:extLst>
            </p:cNvPr>
            <p:cNvSpPr>
              <a:spLocks noChangeArrowheads="1"/>
            </p:cNvSpPr>
            <p:nvPr/>
          </p:nvSpPr>
          <p:spPr bwMode="auto">
            <a:xfrm>
              <a:off x="8528759" y="3620781"/>
              <a:ext cx="1159715" cy="2626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42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421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421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CERTIFICADO DE CUMPLIMIENTO :</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 NO CUMPLE.   </a:t>
              </a: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Se solicita certificado POMCA ante 19 Corporaciones Autónomas </a:t>
              </a: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Secretaría Técnica</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 OCAD Paz</a:t>
              </a:r>
              <a:endParaRPr lang="es-CO" altLang="es-CO" sz="800" b="1">
                <a:solidFill>
                  <a:srgbClr val="385723"/>
                </a:solidFill>
                <a:latin typeface="Arial" panose="020B0604020202020204" pitchFamily="34" charset="0"/>
                <a:cs typeface="Arial" panose="020B0604020202020204" pitchFamily="34" charset="0"/>
              </a:endParaRPr>
            </a:p>
          </p:txBody>
        </p:sp>
        <p:cxnSp>
          <p:nvCxnSpPr>
            <p:cNvPr id="185373" name="Conector recto 48">
              <a:extLst>
                <a:ext uri="{FF2B5EF4-FFF2-40B4-BE49-F238E27FC236}">
                  <a16:creationId xmlns:a16="http://schemas.microsoft.com/office/drawing/2014/main" id="{F37C0000-0924-4D5F-A26F-681C8E109DB0}"/>
                </a:ext>
              </a:extLst>
            </p:cNvPr>
            <p:cNvCxnSpPr>
              <a:cxnSpLocks/>
              <a:endCxn id="185372" idx="0"/>
            </p:cNvCxnSpPr>
            <p:nvPr/>
          </p:nvCxnSpPr>
          <p:spPr bwMode="auto">
            <a:xfrm flipH="1">
              <a:off x="9108617" y="2008361"/>
              <a:ext cx="144" cy="1612606"/>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5374" name="Conector recto 50">
              <a:extLst>
                <a:ext uri="{FF2B5EF4-FFF2-40B4-BE49-F238E27FC236}">
                  <a16:creationId xmlns:a16="http://schemas.microsoft.com/office/drawing/2014/main" id="{F5688634-F7C2-4088-91FA-0C8F8CEDD38B}"/>
                </a:ext>
              </a:extLst>
            </p:cNvPr>
            <p:cNvCxnSpPr>
              <a:cxnSpLocks/>
            </p:cNvCxnSpPr>
            <p:nvPr/>
          </p:nvCxnSpPr>
          <p:spPr bwMode="auto">
            <a:xfrm>
              <a:off x="9096218" y="4952513"/>
              <a:ext cx="12542" cy="78684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54" name="CuadroTexto 53">
              <a:extLst>
                <a:ext uri="{FF2B5EF4-FFF2-40B4-BE49-F238E27FC236}">
                  <a16:creationId xmlns:a16="http://schemas.microsoft.com/office/drawing/2014/main" id="{3870B54C-7317-4D01-BF6F-11B6022C055A}"/>
                </a:ext>
              </a:extLst>
            </p:cNvPr>
            <p:cNvSpPr txBox="1"/>
            <p:nvPr/>
          </p:nvSpPr>
          <p:spPr>
            <a:xfrm>
              <a:off x="8395239" y="1566066"/>
              <a:ext cx="1401958" cy="370315"/>
            </a:xfrm>
            <a:prstGeom prst="rect">
              <a:avLst/>
            </a:prstGeom>
            <a:solidFill>
              <a:schemeClr val="accent6">
                <a:lumMod val="50000"/>
              </a:schemeClr>
            </a:solidFill>
          </p:spPr>
          <p:txBody>
            <a:bodyPr>
              <a:spAutoFit/>
            </a:bodyPr>
            <a:lstStyle/>
            <a:p>
              <a:pPr algn="ctr" defTabSz="685783">
                <a:defRPr/>
              </a:pPr>
              <a:r>
                <a:rPr lang="es-CO" sz="1200" b="1" dirty="0">
                  <a:solidFill>
                    <a:prstClr val="white"/>
                  </a:solidFill>
                  <a:latin typeface="Franklin Gothic Demi Cond" panose="020B0706030402020204" pitchFamily="34" charset="0"/>
                </a:rPr>
                <a:t>28 OCT 2019</a:t>
              </a:r>
              <a:endParaRPr lang="es-CO" sz="1200" dirty="0">
                <a:solidFill>
                  <a:prstClr val="white"/>
                </a:solidFill>
                <a:latin typeface="Franklin Gothic Demi Cond" panose="020B0706030402020204" pitchFamily="34" charset="0"/>
              </a:endParaRPr>
            </a:p>
          </p:txBody>
        </p:sp>
      </p:grpSp>
      <p:pic>
        <p:nvPicPr>
          <p:cNvPr id="185355" name="Imagen 54">
            <a:extLst>
              <a:ext uri="{FF2B5EF4-FFF2-40B4-BE49-F238E27FC236}">
                <a16:creationId xmlns:a16="http://schemas.microsoft.com/office/drawing/2014/main" id="{2931C44C-0299-4653-82FE-1CB980544A1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7092950" y="2232025"/>
            <a:ext cx="674688"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5356" name="Grupo 18">
            <a:extLst>
              <a:ext uri="{FF2B5EF4-FFF2-40B4-BE49-F238E27FC236}">
                <a16:creationId xmlns:a16="http://schemas.microsoft.com/office/drawing/2014/main" id="{28D2FBE9-9E6B-400E-8B53-075DFD7E4B7D}"/>
              </a:ext>
            </a:extLst>
          </p:cNvPr>
          <p:cNvGrpSpPr>
            <a:grpSpLocks/>
          </p:cNvGrpSpPr>
          <p:nvPr/>
        </p:nvGrpSpPr>
        <p:grpSpPr bwMode="auto">
          <a:xfrm>
            <a:off x="8139113" y="1581150"/>
            <a:ext cx="1154112" cy="3627438"/>
            <a:chOff x="8820071" y="1563268"/>
            <a:chExt cx="1538997" cy="4837001"/>
          </a:xfrm>
        </p:grpSpPr>
        <p:grpSp>
          <p:nvGrpSpPr>
            <p:cNvPr id="185366" name="Grupo 71">
              <a:extLst>
                <a:ext uri="{FF2B5EF4-FFF2-40B4-BE49-F238E27FC236}">
                  <a16:creationId xmlns:a16="http://schemas.microsoft.com/office/drawing/2014/main" id="{5EC1321A-4E45-4B5F-8670-653635BAD49C}"/>
                </a:ext>
              </a:extLst>
            </p:cNvPr>
            <p:cNvGrpSpPr>
              <a:grpSpLocks/>
            </p:cNvGrpSpPr>
            <p:nvPr/>
          </p:nvGrpSpPr>
          <p:grpSpPr bwMode="auto">
            <a:xfrm>
              <a:off x="8875111" y="1563268"/>
              <a:ext cx="1403514" cy="4837001"/>
              <a:chOff x="8394300" y="1563268"/>
              <a:chExt cx="1403514" cy="4837001"/>
            </a:xfrm>
          </p:grpSpPr>
          <p:sp>
            <p:nvSpPr>
              <p:cNvPr id="185368" name="Rectángulo 75">
                <a:extLst>
                  <a:ext uri="{FF2B5EF4-FFF2-40B4-BE49-F238E27FC236}">
                    <a16:creationId xmlns:a16="http://schemas.microsoft.com/office/drawing/2014/main" id="{E91DF76F-729C-4028-A5DA-6F131A813C06}"/>
                  </a:ext>
                </a:extLst>
              </p:cNvPr>
              <p:cNvSpPr>
                <a:spLocks noChangeArrowheads="1"/>
              </p:cNvSpPr>
              <p:nvPr/>
            </p:nvSpPr>
            <p:spPr bwMode="auto">
              <a:xfrm>
                <a:off x="8504380" y="3610262"/>
                <a:ext cx="1248980" cy="2790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42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421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421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EXPEDICIÓN CERTIFICADO DE NO AFECTACIÓN DE CUENCAS PARA LOS 124 TRAMOS EN LOS 68 MUNICIPIOS  </a:t>
                </a: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19 Corporaciones Autónomas Regionales </a:t>
                </a:r>
              </a:p>
            </p:txBody>
          </p:sp>
          <p:cxnSp>
            <p:nvCxnSpPr>
              <p:cNvPr id="185369" name="Conector recto 76">
                <a:extLst>
                  <a:ext uri="{FF2B5EF4-FFF2-40B4-BE49-F238E27FC236}">
                    <a16:creationId xmlns:a16="http://schemas.microsoft.com/office/drawing/2014/main" id="{9C41D1FD-3A3C-40F3-B4C9-1E61E4BA4811}"/>
                  </a:ext>
                </a:extLst>
              </p:cNvPr>
              <p:cNvCxnSpPr>
                <a:cxnSpLocks/>
              </p:cNvCxnSpPr>
              <p:nvPr/>
            </p:nvCxnSpPr>
            <p:spPr bwMode="auto">
              <a:xfrm>
                <a:off x="9108760" y="1953276"/>
                <a:ext cx="335" cy="1347090"/>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5370" name="Conector recto 77">
                <a:extLst>
                  <a:ext uri="{FF2B5EF4-FFF2-40B4-BE49-F238E27FC236}">
                    <a16:creationId xmlns:a16="http://schemas.microsoft.com/office/drawing/2014/main" id="{EA18F731-0E8C-4540-B35E-A199375CF9E1}"/>
                  </a:ext>
                </a:extLst>
              </p:cNvPr>
              <p:cNvCxnSpPr>
                <a:cxnSpLocks/>
              </p:cNvCxnSpPr>
              <p:nvPr/>
            </p:nvCxnSpPr>
            <p:spPr bwMode="auto">
              <a:xfrm>
                <a:off x="9096218" y="4658350"/>
                <a:ext cx="12541" cy="1088274"/>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79" name="CuadroTexto 78">
                <a:extLst>
                  <a:ext uri="{FF2B5EF4-FFF2-40B4-BE49-F238E27FC236}">
                    <a16:creationId xmlns:a16="http://schemas.microsoft.com/office/drawing/2014/main" id="{6C701F51-4ECF-4020-9646-4FA70E3FD1A7}"/>
                  </a:ext>
                </a:extLst>
              </p:cNvPr>
              <p:cNvSpPr txBox="1"/>
              <p:nvPr/>
            </p:nvSpPr>
            <p:spPr>
              <a:xfrm>
                <a:off x="8394300" y="1563268"/>
                <a:ext cx="1403514" cy="368332"/>
              </a:xfrm>
              <a:prstGeom prst="rect">
                <a:avLst/>
              </a:prstGeom>
              <a:solidFill>
                <a:schemeClr val="accent6">
                  <a:lumMod val="50000"/>
                </a:schemeClr>
              </a:solidFill>
            </p:spPr>
            <p:txBody>
              <a:bodyPr>
                <a:spAutoFit/>
              </a:bodyPr>
              <a:lstStyle/>
              <a:p>
                <a:pPr algn="ctr" defTabSz="685783">
                  <a:defRPr/>
                </a:pPr>
                <a:r>
                  <a:rPr lang="es-CO" sz="1200" b="1" dirty="0">
                    <a:solidFill>
                      <a:prstClr val="white"/>
                    </a:solidFill>
                    <a:latin typeface="Franklin Gothic Demi Cond" panose="020B0706030402020204" pitchFamily="34" charset="0"/>
                  </a:rPr>
                  <a:t>10 ENE 2020*</a:t>
                </a:r>
              </a:p>
            </p:txBody>
          </p:sp>
        </p:grpSp>
        <p:pic>
          <p:nvPicPr>
            <p:cNvPr id="17" name="Imagen 16" descr="Imagen que contiene texto&#10;&#10;Descripción generada automáticamente">
              <a:extLst>
                <a:ext uri="{FF2B5EF4-FFF2-40B4-BE49-F238E27FC236}">
                  <a16:creationId xmlns:a16="http://schemas.microsoft.com/office/drawing/2014/main" id="{8B88CB99-C474-4A73-BF17-78A0104132A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820071" y="2128467"/>
              <a:ext cx="1538997" cy="1312446"/>
            </a:xfrm>
            <a:prstGeom prst="rect">
              <a:avLst/>
            </a:prstGeom>
            <a:ln w="19050" cap="sq">
              <a:solidFill>
                <a:srgbClr val="00B050"/>
              </a:solidFill>
              <a:prstDash val="solid"/>
              <a:miter lim="800000"/>
            </a:ln>
            <a:effectLst>
              <a:outerShdw blurRad="50800" dist="38100" dir="2700000" algn="tl" rotWithShape="0">
                <a:srgbClr val="000000">
                  <a:alpha val="43000"/>
                </a:srgbClr>
              </a:outerShdw>
            </a:effectLst>
          </p:spPr>
        </p:pic>
      </p:grpSp>
      <p:sp>
        <p:nvSpPr>
          <p:cNvPr id="81" name="Rectángulo 80">
            <a:extLst>
              <a:ext uri="{FF2B5EF4-FFF2-40B4-BE49-F238E27FC236}">
                <a16:creationId xmlns:a16="http://schemas.microsoft.com/office/drawing/2014/main" id="{9E6A3045-5D06-4387-8292-6E4A52D59D1A}"/>
              </a:ext>
            </a:extLst>
          </p:cNvPr>
          <p:cNvSpPr/>
          <p:nvPr/>
        </p:nvSpPr>
        <p:spPr>
          <a:xfrm>
            <a:off x="857250" y="5537200"/>
            <a:ext cx="10477500" cy="161925"/>
          </a:xfrm>
          <a:prstGeom prst="rect">
            <a:avLst/>
          </a:prstGeom>
        </p:spPr>
        <p:txBody>
          <a:bodyPr lIns="0" tIns="0" rIns="0" bIns="0">
            <a:spAutoFit/>
          </a:bodyPr>
          <a:lstStyle/>
          <a:p>
            <a:pPr algn="ctr" defTabSz="685783">
              <a:defRPr/>
            </a:pPr>
            <a:r>
              <a:rPr lang="es-CO" sz="1050" dirty="0">
                <a:solidFill>
                  <a:srgbClr val="70AD47">
                    <a:lumMod val="50000"/>
                  </a:srgbClr>
                </a:solidFill>
                <a:latin typeface="Arial" panose="020B0604020202020204" pitchFamily="34" charset="0"/>
                <a:cs typeface="Arial" panose="020B0604020202020204" pitchFamily="34" charset="0"/>
              </a:rPr>
              <a:t>PLAZO 6 MESES DESPUÉS DEL ACUERDO PARA  EXPEDICIÓN DE CERTIFICADO DE CUMPLIMIENTO DE REQUISITOS PREVIOS AL INICIO – 05 MAR 2020</a:t>
            </a:r>
          </a:p>
        </p:txBody>
      </p:sp>
      <p:cxnSp>
        <p:nvCxnSpPr>
          <p:cNvPr id="23" name="Conector recto de flecha 22">
            <a:extLst>
              <a:ext uri="{FF2B5EF4-FFF2-40B4-BE49-F238E27FC236}">
                <a16:creationId xmlns:a16="http://schemas.microsoft.com/office/drawing/2014/main" id="{375F6ED3-1FE7-45F5-BABD-1AAB48CD6D5A}"/>
              </a:ext>
            </a:extLst>
          </p:cNvPr>
          <p:cNvCxnSpPr>
            <a:cxnSpLocks/>
          </p:cNvCxnSpPr>
          <p:nvPr/>
        </p:nvCxnSpPr>
        <p:spPr>
          <a:xfrm>
            <a:off x="1717675" y="5324475"/>
            <a:ext cx="8940800" cy="55563"/>
          </a:xfrm>
          <a:prstGeom prst="straightConnector1">
            <a:avLst/>
          </a:prstGeom>
          <a:ln w="28575">
            <a:solidFill>
              <a:schemeClr val="accent6">
                <a:lumMod val="50000"/>
              </a:schemeClr>
            </a:solidFill>
            <a:headEnd type="triangle"/>
            <a:tailEnd type="triangle"/>
          </a:ln>
        </p:spPr>
        <p:style>
          <a:lnRef idx="2">
            <a:schemeClr val="accent2"/>
          </a:lnRef>
          <a:fillRef idx="0">
            <a:schemeClr val="accent2"/>
          </a:fillRef>
          <a:effectRef idx="1">
            <a:schemeClr val="accent2"/>
          </a:effectRef>
          <a:fontRef idx="minor">
            <a:schemeClr val="tx1"/>
          </a:fontRef>
        </p:style>
      </p:cxnSp>
      <p:grpSp>
        <p:nvGrpSpPr>
          <p:cNvPr id="185359" name="Grupo 15">
            <a:extLst>
              <a:ext uri="{FF2B5EF4-FFF2-40B4-BE49-F238E27FC236}">
                <a16:creationId xmlns:a16="http://schemas.microsoft.com/office/drawing/2014/main" id="{B7E21DE2-09FF-4140-9619-5028563336B4}"/>
              </a:ext>
            </a:extLst>
          </p:cNvPr>
          <p:cNvGrpSpPr>
            <a:grpSpLocks/>
          </p:cNvGrpSpPr>
          <p:nvPr/>
        </p:nvGrpSpPr>
        <p:grpSpPr bwMode="auto">
          <a:xfrm>
            <a:off x="9391650" y="1582738"/>
            <a:ext cx="1103313" cy="3560762"/>
            <a:chOff x="7867344" y="1583117"/>
            <a:chExt cx="1103572" cy="3560245"/>
          </a:xfrm>
        </p:grpSpPr>
        <p:sp>
          <p:nvSpPr>
            <p:cNvPr id="185361" name="Rectángulo 60">
              <a:extLst>
                <a:ext uri="{FF2B5EF4-FFF2-40B4-BE49-F238E27FC236}">
                  <a16:creationId xmlns:a16="http://schemas.microsoft.com/office/drawing/2014/main" id="{530348F4-D74F-49DC-A450-718FA1B0DD32}"/>
                </a:ext>
              </a:extLst>
            </p:cNvPr>
            <p:cNvSpPr>
              <a:spLocks noChangeArrowheads="1"/>
            </p:cNvSpPr>
            <p:nvPr/>
          </p:nvSpPr>
          <p:spPr bwMode="auto">
            <a:xfrm>
              <a:off x="7967380" y="3111657"/>
              <a:ext cx="965427" cy="2031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42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421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421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CERTIFICADO DE CUMPLIMIENTO :</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CUMPLE.   </a:t>
              </a: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nSpc>
                  <a:spcPct val="100000"/>
                </a:lnSpc>
                <a:spcBef>
                  <a:spcPct val="0"/>
                </a:spcBef>
                <a:buFontTx/>
                <a:buNone/>
              </a:pPr>
              <a:endParaRPr lang="es-CO" altLang="es-CO" sz="800">
                <a:solidFill>
                  <a:srgbClr val="385723"/>
                </a:solidFill>
                <a:latin typeface="Arial" panose="020B0604020202020204" pitchFamily="34" charset="0"/>
                <a:cs typeface="Arial" panose="020B0604020202020204" pitchFamily="34" charset="0"/>
              </a:endParaRP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Secretaría Técnica</a:t>
              </a:r>
            </a:p>
            <a:p>
              <a:pPr algn="ctr">
                <a:lnSpc>
                  <a:spcPct val="100000"/>
                </a:lnSpc>
                <a:spcBef>
                  <a:spcPct val="0"/>
                </a:spcBef>
                <a:buFontTx/>
                <a:buNone/>
              </a:pPr>
              <a:r>
                <a:rPr lang="es-CO" altLang="es-CO" sz="800">
                  <a:solidFill>
                    <a:srgbClr val="385723"/>
                  </a:solidFill>
                  <a:latin typeface="Arial" panose="020B0604020202020204" pitchFamily="34" charset="0"/>
                  <a:cs typeface="Arial" panose="020B0604020202020204" pitchFamily="34" charset="0"/>
                </a:rPr>
                <a:t> OCAD Paz</a:t>
              </a:r>
              <a:endParaRPr lang="es-CO" altLang="es-CO" sz="800" b="1">
                <a:solidFill>
                  <a:srgbClr val="385723"/>
                </a:solidFill>
                <a:latin typeface="Arial" panose="020B0604020202020204" pitchFamily="34" charset="0"/>
                <a:cs typeface="Arial" panose="020B0604020202020204" pitchFamily="34" charset="0"/>
              </a:endParaRPr>
            </a:p>
          </p:txBody>
        </p:sp>
        <p:cxnSp>
          <p:nvCxnSpPr>
            <p:cNvPr id="185362" name="Conector recto 89">
              <a:extLst>
                <a:ext uri="{FF2B5EF4-FFF2-40B4-BE49-F238E27FC236}">
                  <a16:creationId xmlns:a16="http://schemas.microsoft.com/office/drawing/2014/main" id="{BFBAE6A7-4025-423F-9320-E788F013B877}"/>
                </a:ext>
              </a:extLst>
            </p:cNvPr>
            <p:cNvCxnSpPr>
              <a:cxnSpLocks/>
              <a:endCxn id="185361" idx="0"/>
            </p:cNvCxnSpPr>
            <p:nvPr/>
          </p:nvCxnSpPr>
          <p:spPr bwMode="auto">
            <a:xfrm>
              <a:off x="8448147" y="1714176"/>
              <a:ext cx="1947" cy="1397774"/>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cxnSp>
          <p:nvCxnSpPr>
            <p:cNvPr id="185363" name="Conector recto 57">
              <a:extLst>
                <a:ext uri="{FF2B5EF4-FFF2-40B4-BE49-F238E27FC236}">
                  <a16:creationId xmlns:a16="http://schemas.microsoft.com/office/drawing/2014/main" id="{BF84C27C-6F25-46F6-A1D0-4C894A4BCB81}"/>
                </a:ext>
              </a:extLst>
            </p:cNvPr>
            <p:cNvCxnSpPr>
              <a:cxnSpLocks/>
            </p:cNvCxnSpPr>
            <p:nvPr/>
          </p:nvCxnSpPr>
          <p:spPr bwMode="auto">
            <a:xfrm>
              <a:off x="8419131" y="3543244"/>
              <a:ext cx="0" cy="1159184"/>
            </a:xfrm>
            <a:prstGeom prst="line">
              <a:avLst/>
            </a:prstGeom>
            <a:noFill/>
            <a:ln w="9525" algn="ctr">
              <a:solidFill>
                <a:srgbClr val="313131"/>
              </a:solidFill>
              <a:prstDash val="dash"/>
              <a:round/>
              <a:headEnd/>
              <a:tailEnd/>
            </a:ln>
            <a:extLst>
              <a:ext uri="{909E8E84-426E-40DD-AFC4-6F175D3DCCD1}">
                <a14:hiddenFill xmlns:a14="http://schemas.microsoft.com/office/drawing/2010/main">
                  <a:noFill/>
                </a14:hiddenFill>
              </a:ext>
            </a:extLst>
          </p:spPr>
        </p:cxnSp>
        <p:sp>
          <p:nvSpPr>
            <p:cNvPr id="80" name="CuadroTexto 79">
              <a:extLst>
                <a:ext uri="{FF2B5EF4-FFF2-40B4-BE49-F238E27FC236}">
                  <a16:creationId xmlns:a16="http://schemas.microsoft.com/office/drawing/2014/main" id="{6FDEDDCE-89B5-4BAA-B4A2-443AEC14AB8C}"/>
                </a:ext>
              </a:extLst>
            </p:cNvPr>
            <p:cNvSpPr txBox="1"/>
            <p:nvPr/>
          </p:nvSpPr>
          <p:spPr>
            <a:xfrm>
              <a:off x="7867344" y="1583117"/>
              <a:ext cx="1103572" cy="276185"/>
            </a:xfrm>
            <a:prstGeom prst="rect">
              <a:avLst/>
            </a:prstGeom>
            <a:solidFill>
              <a:schemeClr val="accent6">
                <a:lumMod val="50000"/>
              </a:schemeClr>
            </a:solidFill>
          </p:spPr>
          <p:txBody>
            <a:bodyPr>
              <a:spAutoFit/>
            </a:bodyPr>
            <a:lstStyle>
              <a:defPPr>
                <a:defRPr lang="es-CO"/>
              </a:defPPr>
              <a:lvl1pPr marL="0" marR="0" lvl="0" indent="0" algn="ctr" defTabSz="685783" latinLnBrk="0">
                <a:lnSpc>
                  <a:spcPct val="100000"/>
                </a:lnSpc>
                <a:buClrTx/>
                <a:buSzTx/>
                <a:buFontTx/>
                <a:buNone/>
                <a:tabLst/>
                <a:defRPr kumimoji="0" sz="1200" b="1" i="0" u="none" strike="noStrike" cap="none" spc="0" normalizeH="0" baseline="0">
                  <a:ln>
                    <a:noFill/>
                  </a:ln>
                  <a:solidFill>
                    <a:prstClr val="white"/>
                  </a:solidFill>
                  <a:effectLst/>
                  <a:uLnTx/>
                  <a:uFillTx/>
                  <a:latin typeface="Franklin Gothic Demi Cond" panose="020B0706030402020204" pitchFamily="34" charset="0"/>
                </a:defRPr>
              </a:lvl1pPr>
            </a:lstStyle>
            <a:p>
              <a:pPr>
                <a:defRPr/>
              </a:pPr>
              <a:r>
                <a:rPr lang="es-CO" dirty="0"/>
                <a:t>15 ENE 2020</a:t>
              </a:r>
            </a:p>
          </p:txBody>
        </p:sp>
        <p:pic>
          <p:nvPicPr>
            <p:cNvPr id="185365" name="Imagen 56">
              <a:extLst>
                <a:ext uri="{FF2B5EF4-FFF2-40B4-BE49-F238E27FC236}">
                  <a16:creationId xmlns:a16="http://schemas.microsoft.com/office/drawing/2014/main" id="{90BB024D-C366-44DE-A055-21C11444DAB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118475" y="2212112"/>
              <a:ext cx="674883" cy="45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5360" name="Rectángulo 55">
            <a:extLst>
              <a:ext uri="{FF2B5EF4-FFF2-40B4-BE49-F238E27FC236}">
                <a16:creationId xmlns:a16="http://schemas.microsoft.com/office/drawing/2014/main" id="{76102A1A-B737-4ED1-9510-89CA62FDBF6D}"/>
              </a:ext>
            </a:extLst>
          </p:cNvPr>
          <p:cNvSpPr>
            <a:spLocks noChangeArrowheads="1"/>
          </p:cNvSpPr>
          <p:nvPr/>
        </p:nvSpPr>
        <p:spPr bwMode="auto">
          <a:xfrm>
            <a:off x="857250" y="639763"/>
            <a:ext cx="45180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5">
            <a:extLst>
              <a:ext uri="{FF2B5EF4-FFF2-40B4-BE49-F238E27FC236}">
                <a16:creationId xmlns:a16="http://schemas.microsoft.com/office/drawing/2014/main" id="{B873793D-5F2E-4570-A04D-E8B45AAA8640}"/>
              </a:ext>
            </a:extLst>
          </p:cNvPr>
          <p:cNvSpPr>
            <a:spLocks noChangeArrowheads="1"/>
          </p:cNvSpPr>
          <p:nvPr/>
        </p:nvSpPr>
        <p:spPr bwMode="auto">
          <a:xfrm>
            <a:off x="2435225" y="971550"/>
            <a:ext cx="3359150" cy="414338"/>
          </a:xfrm>
          <a:prstGeom prst="rect">
            <a:avLst/>
          </a:prstGeom>
          <a:noFill/>
          <a:ln w="9525">
            <a:noFill/>
            <a:miter lim="800000"/>
            <a:headEnd/>
            <a:tailEnd/>
          </a:ln>
        </p:spPr>
        <p:txBody>
          <a:bodyPr>
            <a:spAutoFit/>
          </a:bodyPr>
          <a:lstStyle/>
          <a:p>
            <a:pPr defTabSz="684018">
              <a:defRPr/>
            </a:pPr>
            <a:endParaRPr lang="es-ES" sz="2084" b="1" dirty="0">
              <a:ln w="10541" cmpd="sng">
                <a:solidFill>
                  <a:srgbClr val="4F81BD">
                    <a:shade val="88000"/>
                    <a:satMod val="110000"/>
                  </a:srgbClr>
                </a:solidFill>
                <a:prstDash val="solid"/>
              </a:ln>
              <a:solidFill>
                <a:srgbClr val="244061"/>
              </a:solidFill>
              <a:latin typeface="Calibri"/>
              <a:ea typeface="MS PGothic" pitchFamily="34" charset="-128"/>
              <a:sym typeface="Helvetica Neue Bold Condensed" charset="0"/>
            </a:endParaRPr>
          </a:p>
        </p:txBody>
      </p:sp>
      <p:sp>
        <p:nvSpPr>
          <p:cNvPr id="11" name="Rectángulo 5">
            <a:extLst>
              <a:ext uri="{FF2B5EF4-FFF2-40B4-BE49-F238E27FC236}">
                <a16:creationId xmlns:a16="http://schemas.microsoft.com/office/drawing/2014/main" id="{ADF797DE-D6B8-46B9-AAFE-AAADACE9B4E4}"/>
              </a:ext>
            </a:extLst>
          </p:cNvPr>
          <p:cNvSpPr>
            <a:spLocks noChangeArrowheads="1"/>
          </p:cNvSpPr>
          <p:nvPr/>
        </p:nvSpPr>
        <p:spPr bwMode="auto">
          <a:xfrm>
            <a:off x="6267450" y="306388"/>
            <a:ext cx="5048250" cy="479425"/>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2800" b="1" dirty="0">
                <a:solidFill>
                  <a:prstClr val="white"/>
                </a:solidFill>
                <a:latin typeface="Arial" panose="020B0604020202020204" pitchFamily="34" charset="0"/>
                <a:cs typeface="Arial" panose="020B0604020202020204" pitchFamily="34" charset="0"/>
                <a:sym typeface="Helvetica Neue Bold Condensed"/>
              </a:rPr>
              <a:t>ACUERDO 15 (PDET)</a:t>
            </a:r>
          </a:p>
        </p:txBody>
      </p:sp>
      <p:sp>
        <p:nvSpPr>
          <p:cNvPr id="186372" name="Rectángulo 6">
            <a:extLst>
              <a:ext uri="{FF2B5EF4-FFF2-40B4-BE49-F238E27FC236}">
                <a16:creationId xmlns:a16="http://schemas.microsoft.com/office/drawing/2014/main" id="{B2A33EA7-E338-40CF-BDBD-28C045B6F8F2}"/>
              </a:ext>
            </a:extLst>
          </p:cNvPr>
          <p:cNvSpPr>
            <a:spLocks noChangeArrowheads="1"/>
          </p:cNvSpPr>
          <p:nvPr/>
        </p:nvSpPr>
        <p:spPr bwMode="auto">
          <a:xfrm>
            <a:off x="876300" y="566738"/>
            <a:ext cx="4498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sp>
        <p:nvSpPr>
          <p:cNvPr id="186373" name="Rectángulo 1">
            <a:extLst>
              <a:ext uri="{FF2B5EF4-FFF2-40B4-BE49-F238E27FC236}">
                <a16:creationId xmlns:a16="http://schemas.microsoft.com/office/drawing/2014/main" id="{AF06C08F-DCDF-4936-AF01-E06B7EF6514B}"/>
              </a:ext>
            </a:extLst>
          </p:cNvPr>
          <p:cNvSpPr>
            <a:spLocks noChangeArrowheads="1"/>
          </p:cNvSpPr>
          <p:nvPr/>
        </p:nvSpPr>
        <p:spPr bwMode="auto">
          <a:xfrm>
            <a:off x="3048000" y="1368425"/>
            <a:ext cx="6096000" cy="276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2000" b="1">
                <a:solidFill>
                  <a:srgbClr val="385723"/>
                </a:solidFill>
              </a:rPr>
              <a:t>68 Municipios - 17 Departamentos  - 124 Tramos </a:t>
            </a:r>
          </a:p>
          <a:p>
            <a:pPr algn="ctr">
              <a:lnSpc>
                <a:spcPct val="100000"/>
              </a:lnSpc>
              <a:spcBef>
                <a:spcPct val="0"/>
              </a:spcBef>
              <a:buFontTx/>
              <a:buNone/>
            </a:pPr>
            <a:endParaRPr lang="es-CO" altLang="es-CO" sz="1400" b="1">
              <a:solidFill>
                <a:srgbClr val="385723"/>
              </a:solidFill>
            </a:endParaRPr>
          </a:p>
          <a:p>
            <a:pPr algn="ctr">
              <a:lnSpc>
                <a:spcPct val="100000"/>
              </a:lnSpc>
              <a:spcBef>
                <a:spcPct val="0"/>
              </a:spcBef>
              <a:buFontTx/>
              <a:buNone/>
            </a:pPr>
            <a:r>
              <a:rPr lang="es-CO" altLang="es-CO" sz="1400">
                <a:solidFill>
                  <a:srgbClr val="385723"/>
                </a:solidFill>
              </a:rPr>
              <a:t>Antioquia – Arauca – Bolívar – Caquetá – Cauca – Cesar – Chocó – Córdoba – Guajira – Magdalena – Meta – Nariño – Norte de Santander – Putumayo – Sucre – Tolima – Valle del Cauca </a:t>
            </a:r>
          </a:p>
          <a:p>
            <a:pPr>
              <a:lnSpc>
                <a:spcPct val="100000"/>
              </a:lnSpc>
              <a:spcBef>
                <a:spcPct val="0"/>
              </a:spcBef>
              <a:buFontTx/>
              <a:buNone/>
            </a:pPr>
            <a:r>
              <a:rPr lang="es-CO" altLang="es-CO" sz="1400">
                <a:solidFill>
                  <a:srgbClr val="385723"/>
                </a:solidFill>
              </a:rPr>
              <a:t>	Valor Total Proyectos: 			</a:t>
            </a:r>
            <a:r>
              <a:rPr lang="es-CO" altLang="es-CO" sz="1400" b="1">
                <a:solidFill>
                  <a:srgbClr val="385723"/>
                </a:solidFill>
              </a:rPr>
              <a:t>$86.183 Millones</a:t>
            </a:r>
          </a:p>
          <a:p>
            <a:pPr>
              <a:lnSpc>
                <a:spcPct val="100000"/>
              </a:lnSpc>
              <a:spcBef>
                <a:spcPct val="0"/>
              </a:spcBef>
              <a:buFontTx/>
              <a:buNone/>
            </a:pPr>
            <a:r>
              <a:rPr lang="es-CO" altLang="es-CO" sz="1400">
                <a:solidFill>
                  <a:srgbClr val="385723"/>
                </a:solidFill>
              </a:rPr>
              <a:t>	</a:t>
            </a:r>
          </a:p>
          <a:p>
            <a:pPr>
              <a:lnSpc>
                <a:spcPct val="100000"/>
              </a:lnSpc>
              <a:spcBef>
                <a:spcPct val="0"/>
              </a:spcBef>
              <a:buFontTx/>
              <a:buNone/>
            </a:pPr>
            <a:r>
              <a:rPr lang="es-CO" altLang="es-CO" sz="1400">
                <a:solidFill>
                  <a:srgbClr val="385723"/>
                </a:solidFill>
              </a:rPr>
              <a:t>	</a:t>
            </a:r>
            <a:r>
              <a:rPr lang="es-CO" altLang="es-CO" sz="1400" b="1">
                <a:solidFill>
                  <a:srgbClr val="385723"/>
                </a:solidFill>
              </a:rPr>
              <a:t>Obra</a:t>
            </a:r>
            <a:r>
              <a:rPr lang="es-CO" altLang="es-CO" sz="1400">
                <a:solidFill>
                  <a:srgbClr val="385723"/>
                </a:solidFill>
              </a:rPr>
              <a:t> </a:t>
            </a:r>
            <a:r>
              <a:rPr lang="es-CO" altLang="es-CO" sz="800">
                <a:solidFill>
                  <a:srgbClr val="385723"/>
                </a:solidFill>
              </a:rPr>
              <a:t>(Incluye Estudios y Diseños y Obras de Compensación Ambiental):</a:t>
            </a:r>
            <a:r>
              <a:rPr lang="es-CO" altLang="es-CO" sz="1400">
                <a:solidFill>
                  <a:srgbClr val="385723"/>
                </a:solidFill>
              </a:rPr>
              <a:t>	$74.252 </a:t>
            </a:r>
          </a:p>
          <a:p>
            <a:pPr>
              <a:lnSpc>
                <a:spcPct val="100000"/>
              </a:lnSpc>
              <a:spcBef>
                <a:spcPct val="0"/>
              </a:spcBef>
              <a:buFontTx/>
              <a:buNone/>
            </a:pPr>
            <a:r>
              <a:rPr lang="es-CO" altLang="es-CO" sz="1400">
                <a:solidFill>
                  <a:srgbClr val="385723"/>
                </a:solidFill>
              </a:rPr>
              <a:t>	</a:t>
            </a:r>
          </a:p>
          <a:p>
            <a:pPr>
              <a:lnSpc>
                <a:spcPct val="100000"/>
              </a:lnSpc>
              <a:spcBef>
                <a:spcPct val="0"/>
              </a:spcBef>
              <a:buFontTx/>
              <a:buNone/>
            </a:pPr>
            <a:r>
              <a:rPr lang="es-CO" altLang="es-CO" sz="1400">
                <a:solidFill>
                  <a:srgbClr val="385723"/>
                </a:solidFill>
              </a:rPr>
              <a:t>	</a:t>
            </a:r>
            <a:r>
              <a:rPr lang="es-CO" altLang="es-CO" sz="1400" b="1">
                <a:solidFill>
                  <a:srgbClr val="385723"/>
                </a:solidFill>
              </a:rPr>
              <a:t>Caracterización :</a:t>
            </a:r>
            <a:r>
              <a:rPr lang="es-CO" altLang="es-CO" sz="1400">
                <a:solidFill>
                  <a:srgbClr val="385723"/>
                </a:solidFill>
              </a:rPr>
              <a:t>			$1.217 </a:t>
            </a:r>
          </a:p>
          <a:p>
            <a:pPr>
              <a:lnSpc>
                <a:spcPct val="100000"/>
              </a:lnSpc>
              <a:spcBef>
                <a:spcPct val="0"/>
              </a:spcBef>
              <a:buFontTx/>
              <a:buNone/>
            </a:pPr>
            <a:r>
              <a:rPr lang="es-CO" altLang="es-CO" sz="1400">
                <a:solidFill>
                  <a:srgbClr val="385723"/>
                </a:solidFill>
              </a:rPr>
              <a:t>	</a:t>
            </a:r>
            <a:r>
              <a:rPr lang="es-CO" altLang="es-CO" sz="1400" b="1">
                <a:solidFill>
                  <a:srgbClr val="385723"/>
                </a:solidFill>
              </a:rPr>
              <a:t>Valor Interventoría: </a:t>
            </a:r>
            <a:r>
              <a:rPr lang="es-CO" altLang="es-CO" sz="1400">
                <a:solidFill>
                  <a:srgbClr val="385723"/>
                </a:solidFill>
              </a:rPr>
              <a:t>			$  9.116 </a:t>
            </a:r>
          </a:p>
          <a:p>
            <a:pPr>
              <a:lnSpc>
                <a:spcPct val="100000"/>
              </a:lnSpc>
              <a:spcBef>
                <a:spcPct val="0"/>
              </a:spcBef>
              <a:buFontTx/>
              <a:buNone/>
            </a:pPr>
            <a:r>
              <a:rPr lang="es-CO" altLang="es-CO" sz="1400">
                <a:solidFill>
                  <a:srgbClr val="385723"/>
                </a:solidFill>
              </a:rPr>
              <a:t>	</a:t>
            </a:r>
            <a:r>
              <a:rPr lang="es-CO" altLang="es-CO" sz="1400" b="1">
                <a:solidFill>
                  <a:srgbClr val="385723"/>
                </a:solidFill>
              </a:rPr>
              <a:t>Apoyo Supervisión:</a:t>
            </a:r>
            <a:r>
              <a:rPr lang="es-CO" altLang="es-CO" sz="1400">
                <a:solidFill>
                  <a:srgbClr val="385723"/>
                </a:solidFill>
              </a:rPr>
              <a:t>			$ 1.597</a:t>
            </a:r>
          </a:p>
        </p:txBody>
      </p:sp>
      <p:graphicFrame>
        <p:nvGraphicFramePr>
          <p:cNvPr id="3" name="Tabla 2">
            <a:extLst>
              <a:ext uri="{FF2B5EF4-FFF2-40B4-BE49-F238E27FC236}">
                <a16:creationId xmlns:a16="http://schemas.microsoft.com/office/drawing/2014/main" id="{16F1BFEB-EFC3-4786-8A35-973025F554FC}"/>
              </a:ext>
            </a:extLst>
          </p:cNvPr>
          <p:cNvGraphicFramePr>
            <a:graphicFrameLocks noGrp="1"/>
          </p:cNvGraphicFramePr>
          <p:nvPr/>
        </p:nvGraphicFramePr>
        <p:xfrm>
          <a:off x="876300" y="4529138"/>
          <a:ext cx="10439400" cy="657225"/>
        </p:xfrm>
        <a:graphic>
          <a:graphicData uri="http://schemas.openxmlformats.org/drawingml/2006/table">
            <a:tbl>
              <a:tblPr firstRow="1" bandRow="1"/>
              <a:tblGrid>
                <a:gridCol w="1353187">
                  <a:extLst>
                    <a:ext uri="{9D8B030D-6E8A-4147-A177-3AD203B41FA5}">
                      <a16:colId xmlns:a16="http://schemas.microsoft.com/office/drawing/2014/main" val="20000"/>
                    </a:ext>
                  </a:extLst>
                </a:gridCol>
                <a:gridCol w="1323770">
                  <a:extLst>
                    <a:ext uri="{9D8B030D-6E8A-4147-A177-3AD203B41FA5}">
                      <a16:colId xmlns:a16="http://schemas.microsoft.com/office/drawing/2014/main" val="20001"/>
                    </a:ext>
                  </a:extLst>
                </a:gridCol>
                <a:gridCol w="1047985">
                  <a:extLst>
                    <a:ext uri="{9D8B030D-6E8A-4147-A177-3AD203B41FA5}">
                      <a16:colId xmlns:a16="http://schemas.microsoft.com/office/drawing/2014/main" val="20002"/>
                    </a:ext>
                  </a:extLst>
                </a:gridCol>
                <a:gridCol w="1047985">
                  <a:extLst>
                    <a:ext uri="{9D8B030D-6E8A-4147-A177-3AD203B41FA5}">
                      <a16:colId xmlns:a16="http://schemas.microsoft.com/office/drawing/2014/main" val="20003"/>
                    </a:ext>
                  </a:extLst>
                </a:gridCol>
                <a:gridCol w="1132559">
                  <a:extLst>
                    <a:ext uri="{9D8B030D-6E8A-4147-A177-3AD203B41FA5}">
                      <a16:colId xmlns:a16="http://schemas.microsoft.com/office/drawing/2014/main" val="20004"/>
                    </a:ext>
                  </a:extLst>
                </a:gridCol>
                <a:gridCol w="956056">
                  <a:extLst>
                    <a:ext uri="{9D8B030D-6E8A-4147-A177-3AD203B41FA5}">
                      <a16:colId xmlns:a16="http://schemas.microsoft.com/office/drawing/2014/main" val="20005"/>
                    </a:ext>
                  </a:extLst>
                </a:gridCol>
                <a:gridCol w="1003859">
                  <a:extLst>
                    <a:ext uri="{9D8B030D-6E8A-4147-A177-3AD203B41FA5}">
                      <a16:colId xmlns:a16="http://schemas.microsoft.com/office/drawing/2014/main" val="20006"/>
                    </a:ext>
                  </a:extLst>
                </a:gridCol>
                <a:gridCol w="808970">
                  <a:extLst>
                    <a:ext uri="{9D8B030D-6E8A-4147-A177-3AD203B41FA5}">
                      <a16:colId xmlns:a16="http://schemas.microsoft.com/office/drawing/2014/main" val="20007"/>
                    </a:ext>
                  </a:extLst>
                </a:gridCol>
                <a:gridCol w="647178">
                  <a:extLst>
                    <a:ext uri="{9D8B030D-6E8A-4147-A177-3AD203B41FA5}">
                      <a16:colId xmlns:a16="http://schemas.microsoft.com/office/drawing/2014/main" val="20008"/>
                    </a:ext>
                  </a:extLst>
                </a:gridCol>
                <a:gridCol w="1117850">
                  <a:extLst>
                    <a:ext uri="{9D8B030D-6E8A-4147-A177-3AD203B41FA5}">
                      <a16:colId xmlns:a16="http://schemas.microsoft.com/office/drawing/2014/main" val="20009"/>
                    </a:ext>
                  </a:extLst>
                </a:gridCol>
              </a:tblGrid>
              <a:tr h="457200">
                <a:tc>
                  <a:txBody>
                    <a:bodyPr/>
                    <a:lstStyle/>
                    <a:p>
                      <a:pPr algn="ctr" fontAlgn="ctr"/>
                      <a:r>
                        <a:rPr lang="es-CO" sz="900" b="1" i="0" u="none" strike="noStrike">
                          <a:solidFill>
                            <a:srgbClr val="FFFFFF"/>
                          </a:solidFill>
                          <a:effectLst/>
                          <a:latin typeface="Arial" panose="020B0604020202020204" pitchFamily="34" charset="0"/>
                        </a:rPr>
                        <a:t>LONGITUD DE INTERVENCIÓN (Km)</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CARACTERIZACIÓN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 PUENTE (und)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PLACA HUELLA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ALCANTARILLAS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BOX COULVERT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MURO EN GAVIONES (M3)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MURO EN CONCRETO (M3)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BATEAS (M2)</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Arial" panose="020B0604020202020204" pitchFamily="34" charset="0"/>
                        </a:rPr>
                        <a:t>MANTENIMIENTO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200025">
                <a:tc>
                  <a:txBody>
                    <a:bodyPr/>
                    <a:lstStyle/>
                    <a:p>
                      <a:pPr algn="ctr" fontAlgn="ctr"/>
                      <a:r>
                        <a:rPr lang="es-CO" sz="1100" b="0" i="0" u="none" strike="noStrike">
                          <a:solidFill>
                            <a:srgbClr val="000000"/>
                          </a:solidFill>
                          <a:effectLst/>
                          <a:latin typeface="Arial" panose="020B0604020202020204" pitchFamily="34" charset="0"/>
                        </a:rPr>
                        <a:t>860,3</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1593,7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47,37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444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185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1029,6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449,42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a:solidFill>
                            <a:srgbClr val="000000"/>
                          </a:solidFill>
                          <a:effectLst/>
                          <a:latin typeface="Arial" panose="020B0604020202020204" pitchFamily="34" charset="0"/>
                        </a:rPr>
                        <a:t>2313</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fontAlgn="ctr"/>
                      <a:r>
                        <a:rPr lang="es-CO" sz="1100" b="0" i="0" u="none" strike="noStrike" dirty="0">
                          <a:solidFill>
                            <a:srgbClr val="000000"/>
                          </a:solidFill>
                          <a:effectLst/>
                          <a:latin typeface="Arial" panose="020B0604020202020204" pitchFamily="34" charset="0"/>
                        </a:rPr>
                        <a:t>943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bl>
          </a:graphicData>
        </a:graphic>
      </p:graphicFrame>
      <p:sp>
        <p:nvSpPr>
          <p:cNvPr id="7" name="Título 1">
            <a:extLst>
              <a:ext uri="{FF2B5EF4-FFF2-40B4-BE49-F238E27FC236}">
                <a16:creationId xmlns:a16="http://schemas.microsoft.com/office/drawing/2014/main" id="{C2782590-2354-4D27-84C4-D5617F4B4633}"/>
              </a:ext>
            </a:extLst>
          </p:cNvPr>
          <p:cNvSpPr>
            <a:spLocks noGrp="1"/>
          </p:cNvSpPr>
          <p:nvPr>
            <p:ph type="title"/>
          </p:nvPr>
        </p:nvSpPr>
        <p:spPr>
          <a:xfrm>
            <a:off x="857250" y="274638"/>
            <a:ext cx="4067175" cy="460375"/>
          </a:xfrm>
          <a:noFill/>
          <a:extLst>
            <a:ext uri="{909E8E84-426E-40DD-AFC4-6F175D3DCCD1}">
              <a14:hiddenFill xmlns:a14="http://schemas.microsoft.com/office/drawing/2010/main">
                <a:solidFill>
                  <a:srgbClr val="FFFFFF"/>
                </a:solidFill>
              </a14:hiddenFill>
            </a:ext>
          </a:extLst>
        </p:spPr>
        <p:txBody>
          <a:bodyPr>
            <a:noAutofit/>
          </a:bodyPr>
          <a:lstStyle/>
          <a:p>
            <a:pPr algn="l">
              <a:defRPr/>
            </a:pPr>
            <a:r>
              <a:rPr lang="es-CO" sz="1600" b="1" dirty="0">
                <a:solidFill>
                  <a:schemeClr val="accent6">
                    <a:lumMod val="50000"/>
                  </a:schemeClr>
                </a:solidFill>
              </a:rPr>
              <a:t>OCAD PAZ INTERVENTORIAS </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ángulo 3">
            <a:extLst>
              <a:ext uri="{FF2B5EF4-FFF2-40B4-BE49-F238E27FC236}">
                <a16:creationId xmlns:a16="http://schemas.microsoft.com/office/drawing/2014/main" id="{5949A55D-1412-4309-B9C7-AD9AEECAF51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40963" name="Rectángulo 7">
            <a:extLst>
              <a:ext uri="{FF2B5EF4-FFF2-40B4-BE49-F238E27FC236}">
                <a16:creationId xmlns:a16="http://schemas.microsoft.com/office/drawing/2014/main" id="{7AB53096-3AC0-409B-8A7E-67BEB64DE065}"/>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E878C8A-133D-4AAA-B0E0-AEBCFD75CB1F}"/>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40965" name="Imagen 14">
            <a:extLst>
              <a:ext uri="{FF2B5EF4-FFF2-40B4-BE49-F238E27FC236}">
                <a16:creationId xmlns:a16="http://schemas.microsoft.com/office/drawing/2014/main" id="{6961500D-8844-43EC-8116-6298535DCF5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6" name="CuadroTexto 2">
            <a:extLst>
              <a:ext uri="{FF2B5EF4-FFF2-40B4-BE49-F238E27FC236}">
                <a16:creationId xmlns:a16="http://schemas.microsoft.com/office/drawing/2014/main" id="{EED65039-33AB-4151-8C66-1695B4BF5B0B}"/>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40967" name="CuadroTexto 11">
            <a:extLst>
              <a:ext uri="{FF2B5EF4-FFF2-40B4-BE49-F238E27FC236}">
                <a16:creationId xmlns:a16="http://schemas.microsoft.com/office/drawing/2014/main" id="{ED4BE966-4391-4016-A4F8-BA9C03C3420A}"/>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40968" name="Imagen 16">
            <a:extLst>
              <a:ext uri="{FF2B5EF4-FFF2-40B4-BE49-F238E27FC236}">
                <a16:creationId xmlns:a16="http://schemas.microsoft.com/office/drawing/2014/main" id="{5BA5A35B-197F-4274-8478-B459F1C970D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9" name="Imagen 2">
            <a:extLst>
              <a:ext uri="{FF2B5EF4-FFF2-40B4-BE49-F238E27FC236}">
                <a16:creationId xmlns:a16="http://schemas.microsoft.com/office/drawing/2014/main" id="{34199419-1DDB-456F-A4A2-78014C5637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E48BF38-E4B4-4299-B7BE-DBAE6847E70B}"/>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1C3D7A6E-B2A6-4329-8017-887E2376E65C}"/>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07BA824-F8DB-4694-8E93-353B271CACFA}"/>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6C7F5A5D-4CC4-4D0B-98C7-5ED1EBE0A325}"/>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0974" name="CuadroTexto 4">
            <a:extLst>
              <a:ext uri="{FF2B5EF4-FFF2-40B4-BE49-F238E27FC236}">
                <a16:creationId xmlns:a16="http://schemas.microsoft.com/office/drawing/2014/main" id="{1D43E0DA-3105-4C34-9B1F-77C55C06C9FF}"/>
              </a:ext>
            </a:extLst>
          </p:cNvPr>
          <p:cNvSpPr txBox="1">
            <a:spLocks noChangeArrowheads="1"/>
          </p:cNvSpPr>
          <p:nvPr/>
        </p:nvSpPr>
        <p:spPr bwMode="auto">
          <a:xfrm>
            <a:off x="3533775" y="5389563"/>
            <a:ext cx="51260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Construcción Centro de Control y Peaje Bermellón.</a:t>
            </a:r>
          </a:p>
          <a:p>
            <a:pPr>
              <a:lnSpc>
                <a:spcPct val="100000"/>
              </a:lnSpc>
              <a:spcBef>
                <a:spcPct val="0"/>
              </a:spcBef>
              <a:buFontTx/>
              <a:buNone/>
            </a:pPr>
            <a:endParaRPr lang="es-CO" altLang="es-CO" sz="1800">
              <a:solidFill>
                <a:srgbClr val="000000"/>
              </a:solidFill>
            </a:endParaRPr>
          </a:p>
        </p:txBody>
      </p:sp>
      <p:pic>
        <p:nvPicPr>
          <p:cNvPr id="40975" name="Picture 2">
            <a:extLst>
              <a:ext uri="{FF2B5EF4-FFF2-40B4-BE49-F238E27FC236}">
                <a16:creationId xmlns:a16="http://schemas.microsoft.com/office/drawing/2014/main" id="{4B0A2328-7E04-485E-BF1A-FC39FD01F43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3163" y="1885950"/>
            <a:ext cx="4092575"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76" name="Imagen 1">
            <a:extLst>
              <a:ext uri="{FF2B5EF4-FFF2-40B4-BE49-F238E27FC236}">
                <a16:creationId xmlns:a16="http://schemas.microsoft.com/office/drawing/2014/main" id="{FE875569-AE17-47B1-9BEE-A9EB33A965C0}"/>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02438" y="1958975"/>
            <a:ext cx="4086225" cy="334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5">
            <a:extLst>
              <a:ext uri="{FF2B5EF4-FFF2-40B4-BE49-F238E27FC236}">
                <a16:creationId xmlns:a16="http://schemas.microsoft.com/office/drawing/2014/main" id="{C72C5542-ED9F-45C0-BB84-35AF429C49F6}"/>
              </a:ext>
            </a:extLst>
          </p:cNvPr>
          <p:cNvSpPr>
            <a:spLocks noChangeArrowheads="1"/>
          </p:cNvSpPr>
          <p:nvPr/>
        </p:nvSpPr>
        <p:spPr bwMode="auto">
          <a:xfrm>
            <a:off x="2435225" y="971550"/>
            <a:ext cx="3359150" cy="414338"/>
          </a:xfrm>
          <a:prstGeom prst="rect">
            <a:avLst/>
          </a:prstGeom>
          <a:noFill/>
          <a:ln w="9525">
            <a:noFill/>
            <a:miter lim="800000"/>
            <a:headEnd/>
            <a:tailEnd/>
          </a:ln>
        </p:spPr>
        <p:txBody>
          <a:bodyPr>
            <a:spAutoFit/>
          </a:bodyPr>
          <a:lstStyle/>
          <a:p>
            <a:pPr defTabSz="684018">
              <a:defRPr/>
            </a:pPr>
            <a:endParaRPr lang="es-ES" sz="2084" b="1" dirty="0">
              <a:ln w="10541" cmpd="sng">
                <a:solidFill>
                  <a:srgbClr val="4F81BD">
                    <a:shade val="88000"/>
                    <a:satMod val="110000"/>
                  </a:srgbClr>
                </a:solidFill>
                <a:prstDash val="solid"/>
              </a:ln>
              <a:solidFill>
                <a:srgbClr val="244061"/>
              </a:solidFill>
              <a:latin typeface="Calibri"/>
              <a:ea typeface="MS PGothic" pitchFamily="34" charset="-128"/>
              <a:sym typeface="Helvetica Neue Bold Condensed" charset="0"/>
            </a:endParaRPr>
          </a:p>
        </p:txBody>
      </p:sp>
      <p:sp>
        <p:nvSpPr>
          <p:cNvPr id="7" name="Rectángulo 5">
            <a:extLst>
              <a:ext uri="{FF2B5EF4-FFF2-40B4-BE49-F238E27FC236}">
                <a16:creationId xmlns:a16="http://schemas.microsoft.com/office/drawing/2014/main" id="{2847A4E2-CCD1-4ABA-B4A2-5E0B82F0D003}"/>
              </a:ext>
            </a:extLst>
          </p:cNvPr>
          <p:cNvSpPr>
            <a:spLocks noChangeArrowheads="1"/>
          </p:cNvSpPr>
          <p:nvPr/>
        </p:nvSpPr>
        <p:spPr bwMode="auto">
          <a:xfrm>
            <a:off x="6286500" y="368300"/>
            <a:ext cx="5048250" cy="479425"/>
          </a:xfrm>
          <a:prstGeom prst="rect">
            <a:avLst/>
          </a:prstGeom>
          <a:solidFill>
            <a:schemeClr val="accent6">
              <a:lumMod val="50000"/>
            </a:schemeClr>
          </a:solidFill>
          <a:ln>
            <a:noFill/>
          </a:ln>
        </p:spPr>
        <p:txBody>
          <a:bodyPr anchor="ctr"/>
          <a:lstStyle/>
          <a:p>
            <a:pPr algn="ctr" eaLnBrk="1" hangingPunct="1">
              <a:lnSpc>
                <a:spcPct val="90000"/>
              </a:lnSpc>
              <a:defRPr/>
            </a:pPr>
            <a:r>
              <a:rPr lang="es-ES" altLang="es-CO" sz="2800" b="1" dirty="0">
                <a:solidFill>
                  <a:prstClr val="white"/>
                </a:solidFill>
                <a:latin typeface="Arial" panose="020B0604020202020204" pitchFamily="34" charset="0"/>
                <a:cs typeface="Arial" panose="020B0604020202020204" pitchFamily="34" charset="0"/>
                <a:sym typeface="Helvetica Neue Bold Condensed"/>
              </a:rPr>
              <a:t>ACUERDO 15 (PDET)</a:t>
            </a:r>
          </a:p>
        </p:txBody>
      </p:sp>
      <p:sp>
        <p:nvSpPr>
          <p:cNvPr id="5" name="Título 1">
            <a:extLst>
              <a:ext uri="{FF2B5EF4-FFF2-40B4-BE49-F238E27FC236}">
                <a16:creationId xmlns:a16="http://schemas.microsoft.com/office/drawing/2014/main" id="{46082EB3-A201-4084-85BD-9010AE190923}"/>
              </a:ext>
            </a:extLst>
          </p:cNvPr>
          <p:cNvSpPr>
            <a:spLocks noGrp="1"/>
          </p:cNvSpPr>
          <p:nvPr>
            <p:ph type="title"/>
          </p:nvPr>
        </p:nvSpPr>
        <p:spPr>
          <a:xfrm>
            <a:off x="857250" y="274638"/>
            <a:ext cx="4067175" cy="460375"/>
          </a:xfrm>
          <a:noFill/>
          <a:extLst>
            <a:ext uri="{909E8E84-426E-40DD-AFC4-6F175D3DCCD1}">
              <a14:hiddenFill xmlns:a14="http://schemas.microsoft.com/office/drawing/2010/main">
                <a:solidFill>
                  <a:srgbClr val="FFFFFF"/>
                </a:solidFill>
              </a14:hiddenFill>
            </a:ext>
          </a:extLst>
        </p:spPr>
        <p:txBody>
          <a:bodyPr>
            <a:noAutofit/>
          </a:bodyPr>
          <a:lstStyle/>
          <a:p>
            <a:pPr algn="l">
              <a:defRPr/>
            </a:pPr>
            <a:r>
              <a:rPr lang="es-CO" sz="1600" b="1" dirty="0">
                <a:solidFill>
                  <a:schemeClr val="accent6">
                    <a:lumMod val="50000"/>
                  </a:schemeClr>
                </a:solidFill>
              </a:rPr>
              <a:t>OCAD PAZ INTERVENTORIAS </a:t>
            </a:r>
          </a:p>
        </p:txBody>
      </p:sp>
      <p:sp>
        <p:nvSpPr>
          <p:cNvPr id="187397" name="Rectángulo 6">
            <a:extLst>
              <a:ext uri="{FF2B5EF4-FFF2-40B4-BE49-F238E27FC236}">
                <a16:creationId xmlns:a16="http://schemas.microsoft.com/office/drawing/2014/main" id="{A7C43AC9-571C-469B-8660-E4E164C7DFB5}"/>
              </a:ext>
            </a:extLst>
          </p:cNvPr>
          <p:cNvSpPr>
            <a:spLocks noChangeArrowheads="1"/>
          </p:cNvSpPr>
          <p:nvPr/>
        </p:nvSpPr>
        <p:spPr bwMode="auto">
          <a:xfrm>
            <a:off x="876300" y="608013"/>
            <a:ext cx="4498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graphicFrame>
        <p:nvGraphicFramePr>
          <p:cNvPr id="2" name="Tabla 1">
            <a:extLst>
              <a:ext uri="{FF2B5EF4-FFF2-40B4-BE49-F238E27FC236}">
                <a16:creationId xmlns:a16="http://schemas.microsoft.com/office/drawing/2014/main" id="{8CAB1B6E-5146-49BB-978B-61E8862B7A4E}"/>
              </a:ext>
            </a:extLst>
          </p:cNvPr>
          <p:cNvGraphicFramePr>
            <a:graphicFrameLocks noGrp="1"/>
          </p:cNvGraphicFramePr>
          <p:nvPr/>
        </p:nvGraphicFramePr>
        <p:xfrm>
          <a:off x="876300" y="922338"/>
          <a:ext cx="10458450" cy="4694237"/>
        </p:xfrm>
        <a:graphic>
          <a:graphicData uri="http://schemas.openxmlformats.org/drawingml/2006/table">
            <a:tbl>
              <a:tblPr firstRow="1" lastRow="1"/>
              <a:tblGrid>
                <a:gridCol w="1534391">
                  <a:extLst>
                    <a:ext uri="{9D8B030D-6E8A-4147-A177-3AD203B41FA5}">
                      <a16:colId xmlns:a16="http://schemas.microsoft.com/office/drawing/2014/main" val="20000"/>
                    </a:ext>
                  </a:extLst>
                </a:gridCol>
                <a:gridCol w="1932709">
                  <a:extLst>
                    <a:ext uri="{9D8B030D-6E8A-4147-A177-3AD203B41FA5}">
                      <a16:colId xmlns:a16="http://schemas.microsoft.com/office/drawing/2014/main" val="20001"/>
                    </a:ext>
                  </a:extLst>
                </a:gridCol>
                <a:gridCol w="1797627">
                  <a:extLst>
                    <a:ext uri="{9D8B030D-6E8A-4147-A177-3AD203B41FA5}">
                      <a16:colId xmlns:a16="http://schemas.microsoft.com/office/drawing/2014/main" val="20002"/>
                    </a:ext>
                  </a:extLst>
                </a:gridCol>
                <a:gridCol w="966355">
                  <a:extLst>
                    <a:ext uri="{9D8B030D-6E8A-4147-A177-3AD203B41FA5}">
                      <a16:colId xmlns:a16="http://schemas.microsoft.com/office/drawing/2014/main" val="20003"/>
                    </a:ext>
                  </a:extLst>
                </a:gridCol>
                <a:gridCol w="3397828">
                  <a:extLst>
                    <a:ext uri="{9D8B030D-6E8A-4147-A177-3AD203B41FA5}">
                      <a16:colId xmlns:a16="http://schemas.microsoft.com/office/drawing/2014/main" val="20004"/>
                    </a:ext>
                  </a:extLst>
                </a:gridCol>
                <a:gridCol w="829539">
                  <a:extLst>
                    <a:ext uri="{9D8B030D-6E8A-4147-A177-3AD203B41FA5}">
                      <a16:colId xmlns:a16="http://schemas.microsoft.com/office/drawing/2014/main" val="20005"/>
                    </a:ext>
                  </a:extLst>
                </a:gridCol>
              </a:tblGrid>
              <a:tr h="304795">
                <a:tc>
                  <a:txBody>
                    <a:bodyPr/>
                    <a:lstStyle/>
                    <a:p>
                      <a:pPr algn="ctr" rtl="0" fontAlgn="ctr"/>
                      <a:r>
                        <a:rPr lang="es-CO" sz="1000" b="1" i="0" u="none" strike="noStrike" dirty="0">
                          <a:solidFill>
                            <a:srgbClr val="FFFFFF"/>
                          </a:solidFill>
                          <a:effectLst/>
                          <a:latin typeface="Arial" panose="020B0604020202020204" pitchFamily="34" charset="0"/>
                          <a:cs typeface="Arial" panose="020B0604020202020204" pitchFamily="34" charset="0"/>
                        </a:rPr>
                        <a:t>DEPARTAMENTO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VALOR OBRA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VALOR INTERVENTORIA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NO MUNICIPIOS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MUNICIPIOS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000" b="1" i="0" u="none" strike="noStrike">
                          <a:solidFill>
                            <a:srgbClr val="FFFFFF"/>
                          </a:solidFill>
                          <a:effectLst/>
                          <a:latin typeface="Arial" panose="020B0604020202020204" pitchFamily="34" charset="0"/>
                          <a:cs typeface="Arial" panose="020B0604020202020204" pitchFamily="34" charset="0"/>
                        </a:rPr>
                        <a:t>N° VIAS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546597">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ANTIOQUIA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$ 12.096.409.101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$ 1.408.621.176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1000" b="0" i="0" u="none" strike="noStrike">
                          <a:solidFill>
                            <a:srgbClr val="375623"/>
                          </a:solidFill>
                          <a:effectLst/>
                          <a:latin typeface="Arial" panose="020B0604020202020204" pitchFamily="34" charset="0"/>
                          <a:cs typeface="Arial" panose="020B0604020202020204" pitchFamily="34" charset="0"/>
                        </a:rPr>
                        <a:t>Amalfi, Segovia, El Bagre, Yondo,  Zaragoza, Apartadó, Carepa, Caucacia, Nechí, Taraza y Valdivia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26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239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ARAUCA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$ 3.281.946.210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$ 404.039.089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Fortul, Saravena y Tame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546597">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BOLIVAR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$ 8.798.970.724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$ 746.226.972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1000" b="0" i="0" u="none" strike="noStrike">
                          <a:solidFill>
                            <a:srgbClr val="375623"/>
                          </a:solidFill>
                          <a:effectLst/>
                          <a:latin typeface="Arial" panose="020B0604020202020204" pitchFamily="34" charset="0"/>
                          <a:cs typeface="Arial" panose="020B0604020202020204" pitchFamily="34" charset="0"/>
                        </a:rPr>
                        <a:t>Cordoba, Carmen de Bolivar, el Guamo, Maria la Baja, San Jacinto, San Juan de Nepomuceno, San Pablo y Zambrano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32795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CAQUETA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$ 7.671.107.809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$ 997.555.568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1000" b="0" i="0" u="none" strike="noStrike" dirty="0">
                          <a:solidFill>
                            <a:srgbClr val="375623"/>
                          </a:solidFill>
                          <a:effectLst/>
                          <a:latin typeface="Arial" panose="020B0604020202020204" pitchFamily="34" charset="0"/>
                          <a:cs typeface="Arial" panose="020B0604020202020204" pitchFamily="34" charset="0"/>
                        </a:rPr>
                        <a:t>Albania, Curillo, Florencia, </a:t>
                      </a:r>
                      <a:r>
                        <a:rPr lang="es-ES" sz="1000" b="0" i="0" u="none" strike="noStrike" dirty="0" err="1">
                          <a:solidFill>
                            <a:srgbClr val="375623"/>
                          </a:solidFill>
                          <a:effectLst/>
                          <a:latin typeface="Arial" panose="020B0604020202020204" pitchFamily="34" charset="0"/>
                          <a:cs typeface="Arial" panose="020B0604020202020204" pitchFamily="34" charset="0"/>
                        </a:rPr>
                        <a:t>Millan</a:t>
                      </a:r>
                      <a:r>
                        <a:rPr lang="es-ES" sz="1000" b="0" i="0" u="none" strike="noStrike" dirty="0">
                          <a:solidFill>
                            <a:srgbClr val="375623"/>
                          </a:solidFill>
                          <a:effectLst/>
                          <a:latin typeface="Arial" panose="020B0604020202020204" pitchFamily="34" charset="0"/>
                          <a:cs typeface="Arial" panose="020B0604020202020204" pitchFamily="34" charset="0"/>
                        </a:rPr>
                        <a:t>, Morelia, Puerto Rico y </a:t>
                      </a:r>
                      <a:r>
                        <a:rPr lang="es-ES" sz="1000" b="0" i="0" u="none" strike="noStrike" dirty="0" err="1">
                          <a:solidFill>
                            <a:srgbClr val="375623"/>
                          </a:solidFill>
                          <a:effectLst/>
                          <a:latin typeface="Arial" panose="020B0604020202020204" pitchFamily="34" charset="0"/>
                          <a:cs typeface="Arial" panose="020B0604020202020204" pitchFamily="34" charset="0"/>
                        </a:rPr>
                        <a:t>Valaparaiso</a:t>
                      </a:r>
                      <a:endParaRPr lang="es-ES" sz="1000" b="0" i="0" u="none" strike="noStrike" dirty="0">
                        <a:solidFill>
                          <a:srgbClr val="375623"/>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20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18639">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CAUCA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$ 5.313.136.805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$ 705.128.757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1000" b="0" i="0" u="none" strike="noStrike" dirty="0">
                          <a:solidFill>
                            <a:srgbClr val="375623"/>
                          </a:solidFill>
                          <a:effectLst/>
                          <a:latin typeface="Arial" panose="020B0604020202020204" pitchFamily="34" charset="0"/>
                          <a:cs typeface="Arial" panose="020B0604020202020204" pitchFamily="34" charset="0"/>
                        </a:rPr>
                        <a:t>Suarez, </a:t>
                      </a:r>
                      <a:r>
                        <a:rPr lang="es-ES" sz="1000" b="0" i="0" u="none" strike="noStrike" dirty="0" err="1">
                          <a:solidFill>
                            <a:srgbClr val="375623"/>
                          </a:solidFill>
                          <a:effectLst/>
                          <a:latin typeface="Arial" panose="020B0604020202020204" pitchFamily="34" charset="0"/>
                          <a:cs typeface="Arial" panose="020B0604020202020204" pitchFamily="34" charset="0"/>
                        </a:rPr>
                        <a:t>Cajibio</a:t>
                      </a:r>
                      <a:r>
                        <a:rPr lang="es-ES" sz="1000" b="0" i="0" u="none" strike="noStrike" dirty="0">
                          <a:solidFill>
                            <a:srgbClr val="375623"/>
                          </a:solidFill>
                          <a:effectLst/>
                          <a:latin typeface="Arial" panose="020B0604020202020204" pitchFamily="34" charset="0"/>
                          <a:cs typeface="Arial" panose="020B0604020202020204" pitchFamily="34" charset="0"/>
                        </a:rPr>
                        <a:t>, Balboa, </a:t>
                      </a:r>
                      <a:r>
                        <a:rPr lang="es-ES" sz="1000" b="0" i="0" u="none" strike="noStrike" dirty="0" err="1">
                          <a:solidFill>
                            <a:srgbClr val="375623"/>
                          </a:solidFill>
                          <a:effectLst/>
                          <a:latin typeface="Arial" panose="020B0604020202020204" pitchFamily="34" charset="0"/>
                          <a:cs typeface="Arial" panose="020B0604020202020204" pitchFamily="34" charset="0"/>
                        </a:rPr>
                        <a:t>Patia</a:t>
                      </a:r>
                      <a:r>
                        <a:rPr lang="es-ES" sz="1000" b="0" i="0" u="none" strike="noStrike" dirty="0">
                          <a:solidFill>
                            <a:srgbClr val="375623"/>
                          </a:solidFill>
                          <a:effectLst/>
                          <a:latin typeface="Arial" panose="020B0604020202020204" pitchFamily="34" charset="0"/>
                          <a:cs typeface="Arial" panose="020B0604020202020204" pitchFamily="34" charset="0"/>
                        </a:rPr>
                        <a:t> y Mercaderes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239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CESAR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$ 2.161.538.453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$ 299.948.973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San Diego y Valledupar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239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CHOCO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$ 3.288.067.509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$ 429.813.891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Bojayá, Unguia y Acandi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18639">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CORDOBA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$ 3.298.916.328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$ 426.125.949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1000" b="0" i="0" u="none" strike="noStrike">
                          <a:solidFill>
                            <a:srgbClr val="375623"/>
                          </a:solidFill>
                          <a:effectLst/>
                          <a:latin typeface="Arial" panose="020B0604020202020204" pitchFamily="34" charset="0"/>
                          <a:cs typeface="Arial" panose="020B0604020202020204" pitchFamily="34" charset="0"/>
                        </a:rPr>
                        <a:t>Puerto Libertador, San José Uré, Valencia.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218639">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GUAJIRA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$ 2.197.857.200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$ 419.476.241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1000" b="0" i="0" u="none" strike="noStrike">
                          <a:solidFill>
                            <a:srgbClr val="375623"/>
                          </a:solidFill>
                          <a:effectLst/>
                          <a:latin typeface="Arial" panose="020B0604020202020204" pitchFamily="34" charset="0"/>
                          <a:cs typeface="Arial" panose="020B0604020202020204" pitchFamily="34" charset="0"/>
                        </a:rPr>
                        <a:t>Dibulla y San Juan del Cesar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5239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MAGDALENA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$ 2.198.724.477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$ 365.170.981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Aracataca - Fundacion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218639">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$ 3.294.771.804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$ 442.069.785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1000" b="0" i="0" u="none" strike="noStrike">
                          <a:solidFill>
                            <a:srgbClr val="375623"/>
                          </a:solidFill>
                          <a:effectLst/>
                          <a:latin typeface="Arial" panose="020B0604020202020204" pitchFamily="34" charset="0"/>
                          <a:cs typeface="Arial" panose="020B0604020202020204" pitchFamily="34" charset="0"/>
                        </a:rPr>
                        <a:t>Mapiripan, Puerto Concordia y Puerto Lleras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15239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NARIÑO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$ 1.095.286.897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$ 145.200.333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El Rosario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218639">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NORTE DE SANTANDER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$ 3.299.988.136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$ 421.006.489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Sardinata, Hacari y San Calixto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15239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PUTUMAYO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$ 2.199.818.579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$ 362.772.535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Mocoa - Puerto Guzman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43727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SUCRE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$ 8.792.123.117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$ 685.272.004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1000" b="0" i="0" u="none" strike="noStrike">
                          <a:solidFill>
                            <a:srgbClr val="375623"/>
                          </a:solidFill>
                          <a:effectLst/>
                          <a:latin typeface="Arial" panose="020B0604020202020204" pitchFamily="34" charset="0"/>
                          <a:cs typeface="Arial" panose="020B0604020202020204" pitchFamily="34" charset="0"/>
                        </a:rPr>
                        <a:t>Chalan, Colosó, Los Palmitos, Morroa,  Ovejas, Palmito San Onofre y Tolú Viejo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r h="218639">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TOLIMA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$ 3.165.493.448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$ 455.763.109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Ataco, Chaparral y Rio Blanco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r h="15239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VALLE DEL CAUCA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$ 2.098.233.093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$ 402.628.507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Florida y Pradera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7"/>
                  </a:ext>
                </a:extLst>
              </a:tr>
              <a:tr h="152398">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17</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$ 74.252.389.690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$ 9.116.820.359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68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124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8"/>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5BDBE608-6E19-4795-B010-39FAE56843BC}"/>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88419" name="Imagen 1">
            <a:extLst>
              <a:ext uri="{FF2B5EF4-FFF2-40B4-BE49-F238E27FC236}">
                <a16:creationId xmlns:a16="http://schemas.microsoft.com/office/drawing/2014/main" id="{90A00CB0-D6D4-4E5B-B486-8BFB8484481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6725" y="591343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20" name="Imagen 35">
            <a:extLst>
              <a:ext uri="{FF2B5EF4-FFF2-40B4-BE49-F238E27FC236}">
                <a16:creationId xmlns:a16="http://schemas.microsoft.com/office/drawing/2014/main" id="{F083CBE1-4403-40FA-94BB-0395C4B5CA1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245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21" name="Imagen 54">
            <a:extLst>
              <a:ext uri="{FF2B5EF4-FFF2-40B4-BE49-F238E27FC236}">
                <a16:creationId xmlns:a16="http://schemas.microsoft.com/office/drawing/2014/main" id="{C759A69D-D086-4C05-B34E-1F3FA74A35B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9917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o 10">
            <a:extLst>
              <a:ext uri="{FF2B5EF4-FFF2-40B4-BE49-F238E27FC236}">
                <a16:creationId xmlns:a16="http://schemas.microsoft.com/office/drawing/2014/main" id="{364DA61B-325E-4FE2-BB80-19FBF56E490D}"/>
              </a:ext>
            </a:extLst>
          </p:cNvPr>
          <p:cNvGrpSpPr>
            <a:grpSpLocks/>
          </p:cNvGrpSpPr>
          <p:nvPr/>
        </p:nvGrpSpPr>
        <p:grpSpPr bwMode="auto">
          <a:xfrm>
            <a:off x="6366514" y="837029"/>
            <a:ext cx="5014957" cy="433388"/>
            <a:chOff x="3797995" y="1095038"/>
            <a:chExt cx="8830845" cy="641713"/>
          </a:xfrm>
          <a:solidFill>
            <a:schemeClr val="accent6">
              <a:lumMod val="60000"/>
              <a:lumOff val="40000"/>
            </a:schemeClr>
          </a:solidFill>
        </p:grpSpPr>
        <p:sp>
          <p:nvSpPr>
            <p:cNvPr id="7" name="Pentágono 11">
              <a:extLst>
                <a:ext uri="{FF2B5EF4-FFF2-40B4-BE49-F238E27FC236}">
                  <a16:creationId xmlns:a16="http://schemas.microsoft.com/office/drawing/2014/main" id="{6A195C9F-D3DE-43BF-A38F-C6BF589A578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8" name="Forma libre 12">
              <a:extLst>
                <a:ext uri="{FF2B5EF4-FFF2-40B4-BE49-F238E27FC236}">
                  <a16:creationId xmlns:a16="http://schemas.microsoft.com/office/drawing/2014/main" id="{5F4E60C9-552F-405A-AB51-6F03451DACFC}"/>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9" name="CuadroTexto 13">
              <a:extLst>
                <a:ext uri="{FF2B5EF4-FFF2-40B4-BE49-F238E27FC236}">
                  <a16:creationId xmlns:a16="http://schemas.microsoft.com/office/drawing/2014/main" id="{CAF4E9C6-B265-4D8B-88C6-E8B8F7A6C4D4}"/>
                </a:ext>
              </a:extLst>
            </p:cNvPr>
            <p:cNvSpPr txBox="1">
              <a:spLocks noChangeArrowheads="1"/>
            </p:cNvSpPr>
            <p:nvPr/>
          </p:nvSpPr>
          <p:spPr bwMode="auto">
            <a:xfrm>
              <a:off x="5052163" y="1158505"/>
              <a:ext cx="5418288" cy="54533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Localización</a:t>
              </a:r>
              <a:r>
                <a:rPr lang="es-CO" altLang="es-CO" sz="1800" b="1" dirty="0">
                  <a:solidFill>
                    <a:srgbClr val="70AD47">
                      <a:lumMod val="50000"/>
                    </a:srgbClr>
                  </a:solidFill>
                  <a:latin typeface="Arial" panose="020B0604020202020204" pitchFamily="34" charset="0"/>
                  <a:cs typeface="Arial" panose="020B0604020202020204" pitchFamily="34" charset="0"/>
                </a:rPr>
                <a:t> </a:t>
              </a:r>
            </a:p>
          </p:txBody>
        </p:sp>
        <p:sp>
          <p:nvSpPr>
            <p:cNvPr id="10" name="CuadroTexto 14">
              <a:extLst>
                <a:ext uri="{FF2B5EF4-FFF2-40B4-BE49-F238E27FC236}">
                  <a16:creationId xmlns:a16="http://schemas.microsoft.com/office/drawing/2014/main" id="{514E6C2B-5F69-4412-8263-32055E83D923}"/>
                </a:ext>
              </a:extLst>
            </p:cNvPr>
            <p:cNvSpPr txBox="1">
              <a:spLocks noChangeArrowheads="1"/>
            </p:cNvSpPr>
            <p:nvPr/>
          </p:nvSpPr>
          <p:spPr bwMode="auto">
            <a:xfrm>
              <a:off x="7555801" y="1174958"/>
              <a:ext cx="4704305" cy="50067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600" b="1" dirty="0">
                  <a:solidFill>
                    <a:srgbClr val="70AD47">
                      <a:lumMod val="50000"/>
                    </a:srgbClr>
                  </a:solidFill>
                  <a:latin typeface="Calibri" panose="020F0502020204030204"/>
                  <a:cs typeface="Arial" panose="020B0604020202020204" pitchFamily="34" charset="0"/>
                </a:rPr>
                <a:t>Departamento de Córdoba</a:t>
              </a:r>
            </a:p>
          </p:txBody>
        </p:sp>
        <p:sp>
          <p:nvSpPr>
            <p:cNvPr id="11" name="Elipse 10">
              <a:extLst>
                <a:ext uri="{FF2B5EF4-FFF2-40B4-BE49-F238E27FC236}">
                  <a16:creationId xmlns:a16="http://schemas.microsoft.com/office/drawing/2014/main" id="{3328AB07-AE44-4955-8BD0-FE27C712C326}"/>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12" name="Grupo 16">
            <a:extLst>
              <a:ext uri="{FF2B5EF4-FFF2-40B4-BE49-F238E27FC236}">
                <a16:creationId xmlns:a16="http://schemas.microsoft.com/office/drawing/2014/main" id="{ACE77DA8-A66F-43E1-A4CF-618DCE24DC1F}"/>
              </a:ext>
            </a:extLst>
          </p:cNvPr>
          <p:cNvGrpSpPr>
            <a:grpSpLocks/>
          </p:cNvGrpSpPr>
          <p:nvPr/>
        </p:nvGrpSpPr>
        <p:grpSpPr bwMode="auto">
          <a:xfrm>
            <a:off x="6366514" y="1448505"/>
            <a:ext cx="4969967" cy="433387"/>
            <a:chOff x="3799824" y="1095459"/>
            <a:chExt cx="8829018" cy="641292"/>
          </a:xfrm>
          <a:solidFill>
            <a:schemeClr val="accent6">
              <a:lumMod val="60000"/>
              <a:lumOff val="40000"/>
            </a:schemeClr>
          </a:solidFill>
        </p:grpSpPr>
        <p:sp>
          <p:nvSpPr>
            <p:cNvPr id="13" name="Pentágono 17">
              <a:extLst>
                <a:ext uri="{FF2B5EF4-FFF2-40B4-BE49-F238E27FC236}">
                  <a16:creationId xmlns:a16="http://schemas.microsoft.com/office/drawing/2014/main" id="{B9D4A243-B23B-4C64-AE58-DBEDEC5A20E5}"/>
                </a:ext>
              </a:extLst>
            </p:cNvPr>
            <p:cNvSpPr/>
            <p:nvPr/>
          </p:nvSpPr>
          <p:spPr>
            <a:xfrm>
              <a:off x="4220253" y="1097807"/>
              <a:ext cx="519078" cy="63894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latin typeface="Arial" panose="020B0604020202020204" pitchFamily="34" charset="0"/>
                <a:cs typeface="Arial" panose="020B0604020202020204" pitchFamily="34" charset="0"/>
              </a:endParaRPr>
            </a:p>
          </p:txBody>
        </p:sp>
        <p:sp>
          <p:nvSpPr>
            <p:cNvPr id="14" name="Forma libre 18">
              <a:extLst>
                <a:ext uri="{FF2B5EF4-FFF2-40B4-BE49-F238E27FC236}">
                  <a16:creationId xmlns:a16="http://schemas.microsoft.com/office/drawing/2014/main" id="{7B489559-B5AB-4CC5-8813-F932115F5118}"/>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latin typeface="Arial" panose="020B0604020202020204" pitchFamily="34" charset="0"/>
                <a:cs typeface="Arial" panose="020B0604020202020204" pitchFamily="34" charset="0"/>
              </a:endParaRPr>
            </a:p>
          </p:txBody>
        </p:sp>
        <p:sp>
          <p:nvSpPr>
            <p:cNvPr id="15" name="CuadroTexto 19">
              <a:extLst>
                <a:ext uri="{FF2B5EF4-FFF2-40B4-BE49-F238E27FC236}">
                  <a16:creationId xmlns:a16="http://schemas.microsoft.com/office/drawing/2014/main" id="{C9724F40-A937-4E52-88F5-A66C2E8DDF73}"/>
                </a:ext>
              </a:extLst>
            </p:cNvPr>
            <p:cNvSpPr txBox="1">
              <a:spLocks noChangeArrowheads="1"/>
            </p:cNvSpPr>
            <p:nvPr/>
          </p:nvSpPr>
          <p:spPr bwMode="auto">
            <a:xfrm>
              <a:off x="4901362" y="1158883"/>
              <a:ext cx="5395120" cy="544981"/>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Arial" panose="020B0604020202020204" pitchFamily="34" charset="0"/>
                  <a:cs typeface="Arial" panose="020B0604020202020204" pitchFamily="34" charset="0"/>
                </a:rPr>
                <a:t>Conectividad</a:t>
              </a:r>
            </a:p>
          </p:txBody>
        </p:sp>
        <p:sp>
          <p:nvSpPr>
            <p:cNvPr id="16" name="CuadroTexto 20">
              <a:extLst>
                <a:ext uri="{FF2B5EF4-FFF2-40B4-BE49-F238E27FC236}">
                  <a16:creationId xmlns:a16="http://schemas.microsoft.com/office/drawing/2014/main" id="{702AF915-EE9B-4100-BC39-08B7E883BA6A}"/>
                </a:ext>
              </a:extLst>
            </p:cNvPr>
            <p:cNvSpPr txBox="1">
              <a:spLocks noChangeArrowheads="1"/>
            </p:cNvSpPr>
            <p:nvPr/>
          </p:nvSpPr>
          <p:spPr bwMode="auto">
            <a:xfrm>
              <a:off x="7600198" y="1140518"/>
              <a:ext cx="4736574" cy="54650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fontAlgn="auto" hangingPunct="1">
                <a:lnSpc>
                  <a:spcPct val="100000"/>
                </a:lnSpc>
                <a:spcBef>
                  <a:spcPts val="0"/>
                </a:spcBef>
                <a:spcAft>
                  <a:spcPts val="0"/>
                </a:spcAft>
                <a:buFont typeface="Arial" panose="020B0604020202020204" pitchFamily="34" charset="0"/>
                <a:buNone/>
                <a:defRPr/>
              </a:pPr>
              <a:r>
                <a:rPr lang="es-CO" sz="900" b="1" dirty="0">
                  <a:solidFill>
                    <a:srgbClr val="70AD47">
                      <a:lumMod val="50000"/>
                    </a:srgbClr>
                  </a:solidFill>
                  <a:latin typeface="Arial" panose="020B0604020202020204" pitchFamily="34" charset="0"/>
                  <a:cs typeface="Arial" panose="020B0604020202020204" pitchFamily="34" charset="0"/>
                </a:rPr>
                <a:t>Interconexión carretera K15 – Y de Morales – Municipio de Tierralta </a:t>
              </a:r>
            </a:p>
          </p:txBody>
        </p:sp>
        <p:sp>
          <p:nvSpPr>
            <p:cNvPr id="17" name="Elipse 16">
              <a:extLst>
                <a:ext uri="{FF2B5EF4-FFF2-40B4-BE49-F238E27FC236}">
                  <a16:creationId xmlns:a16="http://schemas.microsoft.com/office/drawing/2014/main" id="{0F9E3649-4FD2-48FF-9F9B-746BDBAFC3B5}"/>
                </a:ext>
              </a:extLst>
            </p:cNvPr>
            <p:cNvSpPr/>
            <p:nvPr/>
          </p:nvSpPr>
          <p:spPr>
            <a:xfrm>
              <a:off x="3799824" y="1095459"/>
              <a:ext cx="629470" cy="62954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latin typeface="Arial" panose="020B0604020202020204" pitchFamily="34" charset="0"/>
                <a:cs typeface="Arial" panose="020B0604020202020204" pitchFamily="34" charset="0"/>
              </a:endParaRPr>
            </a:p>
          </p:txBody>
        </p:sp>
      </p:grpSp>
      <p:grpSp>
        <p:nvGrpSpPr>
          <p:cNvPr id="18" name="Grupo 22">
            <a:extLst>
              <a:ext uri="{FF2B5EF4-FFF2-40B4-BE49-F238E27FC236}">
                <a16:creationId xmlns:a16="http://schemas.microsoft.com/office/drawing/2014/main" id="{43BDFFDC-5BE9-4687-A464-542135E0FCB2}"/>
              </a:ext>
            </a:extLst>
          </p:cNvPr>
          <p:cNvGrpSpPr>
            <a:grpSpLocks/>
          </p:cNvGrpSpPr>
          <p:nvPr/>
        </p:nvGrpSpPr>
        <p:grpSpPr bwMode="auto">
          <a:xfrm>
            <a:off x="6366514" y="2052189"/>
            <a:ext cx="4969967" cy="461963"/>
            <a:chOff x="3788546" y="1079015"/>
            <a:chExt cx="8840294" cy="683036"/>
          </a:xfrm>
          <a:solidFill>
            <a:schemeClr val="accent6">
              <a:lumMod val="60000"/>
              <a:lumOff val="40000"/>
            </a:schemeClr>
          </a:solidFill>
        </p:grpSpPr>
        <p:sp>
          <p:nvSpPr>
            <p:cNvPr id="19" name="Pentágono 23">
              <a:extLst>
                <a:ext uri="{FF2B5EF4-FFF2-40B4-BE49-F238E27FC236}">
                  <a16:creationId xmlns:a16="http://schemas.microsoft.com/office/drawing/2014/main" id="{41C81BDE-6531-45AB-A1B4-2C0F80E2A050}"/>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0" name="Forma libre 24">
              <a:extLst>
                <a:ext uri="{FF2B5EF4-FFF2-40B4-BE49-F238E27FC236}">
                  <a16:creationId xmlns:a16="http://schemas.microsoft.com/office/drawing/2014/main" id="{CF478293-C768-4560-9DD5-A328064BEE21}"/>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1" name="CuadroTexto 25">
              <a:extLst>
                <a:ext uri="{FF2B5EF4-FFF2-40B4-BE49-F238E27FC236}">
                  <a16:creationId xmlns:a16="http://schemas.microsoft.com/office/drawing/2014/main" id="{246C99F3-78FB-4357-A479-E3647C73B6D5}"/>
                </a:ext>
              </a:extLst>
            </p:cNvPr>
            <p:cNvSpPr txBox="1">
              <a:spLocks noChangeArrowheads="1"/>
            </p:cNvSpPr>
            <p:nvPr/>
          </p:nvSpPr>
          <p:spPr bwMode="auto">
            <a:xfrm>
              <a:off x="5066208" y="1158820"/>
              <a:ext cx="5479386" cy="54689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Longitud de la vía</a:t>
              </a:r>
            </a:p>
          </p:txBody>
        </p:sp>
        <p:sp>
          <p:nvSpPr>
            <p:cNvPr id="22" name="CuadroTexto 26">
              <a:extLst>
                <a:ext uri="{FF2B5EF4-FFF2-40B4-BE49-F238E27FC236}">
                  <a16:creationId xmlns:a16="http://schemas.microsoft.com/office/drawing/2014/main" id="{76B56F3C-8B2B-448D-9023-D57D1F8B65DB}"/>
                </a:ext>
              </a:extLst>
            </p:cNvPr>
            <p:cNvSpPr txBox="1">
              <a:spLocks noChangeArrowheads="1"/>
            </p:cNvSpPr>
            <p:nvPr/>
          </p:nvSpPr>
          <p:spPr bwMode="auto">
            <a:xfrm>
              <a:off x="10129883" y="1079015"/>
              <a:ext cx="2130220" cy="68303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rgbClr val="70AD47">
                      <a:lumMod val="50000"/>
                    </a:srgbClr>
                  </a:solidFill>
                  <a:latin typeface="Calibri" panose="020F0502020204030204"/>
                  <a:cs typeface="Arial" panose="020B0604020202020204" pitchFamily="34" charset="0"/>
                </a:rPr>
                <a:t>65 </a:t>
              </a:r>
              <a:r>
                <a:rPr lang="es-CO" altLang="es-CO" sz="1800" dirty="0">
                  <a:solidFill>
                    <a:srgbClr val="70AD47">
                      <a:lumMod val="50000"/>
                    </a:srgbClr>
                  </a:solidFill>
                  <a:latin typeface="Calibri" panose="020F0502020204030204"/>
                  <a:cs typeface="Arial" panose="020B0604020202020204" pitchFamily="34" charset="0"/>
                </a:rPr>
                <a:t>km</a:t>
              </a:r>
              <a:endParaRPr lang="es-CO" altLang="es-CO" sz="2400" dirty="0">
                <a:solidFill>
                  <a:srgbClr val="70AD47">
                    <a:lumMod val="50000"/>
                  </a:srgbClr>
                </a:solidFill>
                <a:latin typeface="Calibri" panose="020F0502020204030204"/>
                <a:cs typeface="Arial" panose="020B0604020202020204" pitchFamily="34" charset="0"/>
              </a:endParaRPr>
            </a:p>
          </p:txBody>
        </p:sp>
        <p:sp>
          <p:nvSpPr>
            <p:cNvPr id="23" name="Elipse 22">
              <a:extLst>
                <a:ext uri="{FF2B5EF4-FFF2-40B4-BE49-F238E27FC236}">
                  <a16:creationId xmlns:a16="http://schemas.microsoft.com/office/drawing/2014/main" id="{1367D943-572E-46BA-AB5A-977BA8CE66C9}"/>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24" name="Grupo 28">
            <a:extLst>
              <a:ext uri="{FF2B5EF4-FFF2-40B4-BE49-F238E27FC236}">
                <a16:creationId xmlns:a16="http://schemas.microsoft.com/office/drawing/2014/main" id="{9E229E18-1EA4-486A-866E-F0B212E9D0C0}"/>
              </a:ext>
            </a:extLst>
          </p:cNvPr>
          <p:cNvGrpSpPr>
            <a:grpSpLocks/>
          </p:cNvGrpSpPr>
          <p:nvPr/>
        </p:nvGrpSpPr>
        <p:grpSpPr bwMode="auto">
          <a:xfrm>
            <a:off x="6435088" y="2659769"/>
            <a:ext cx="4901393" cy="461963"/>
            <a:chOff x="3790135" y="1079015"/>
            <a:chExt cx="8838706" cy="683037"/>
          </a:xfrm>
          <a:solidFill>
            <a:schemeClr val="accent6">
              <a:lumMod val="60000"/>
              <a:lumOff val="40000"/>
            </a:schemeClr>
          </a:solidFill>
        </p:grpSpPr>
        <p:sp>
          <p:nvSpPr>
            <p:cNvPr id="25" name="Pentágono 29">
              <a:extLst>
                <a:ext uri="{FF2B5EF4-FFF2-40B4-BE49-F238E27FC236}">
                  <a16:creationId xmlns:a16="http://schemas.microsoft.com/office/drawing/2014/main" id="{4B968B74-F8DB-49BD-BDC7-003AA7FF8082}"/>
                </a:ext>
              </a:extLst>
            </p:cNvPr>
            <p:cNvSpPr/>
            <p:nvPr/>
          </p:nvSpPr>
          <p:spPr>
            <a:xfrm>
              <a:off x="4210578" y="1088404"/>
              <a:ext cx="519096" cy="63843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6" name="Forma libre 30">
              <a:extLst>
                <a:ext uri="{FF2B5EF4-FFF2-40B4-BE49-F238E27FC236}">
                  <a16:creationId xmlns:a16="http://schemas.microsoft.com/office/drawing/2014/main" id="{4E50D632-99FE-4513-B7E5-A69BA8A5A6C6}"/>
                </a:ext>
              </a:extLst>
            </p:cNvPr>
            <p:cNvSpPr/>
            <p:nvPr/>
          </p:nvSpPr>
          <p:spPr>
            <a:xfrm>
              <a:off x="4724976" y="1097793"/>
              <a:ext cx="7903865" cy="638439"/>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7" name="CuadroTexto 31">
              <a:extLst>
                <a:ext uri="{FF2B5EF4-FFF2-40B4-BE49-F238E27FC236}">
                  <a16:creationId xmlns:a16="http://schemas.microsoft.com/office/drawing/2014/main" id="{B90AD97C-C5D4-4271-ACCC-CFC0D4FEB3B4}"/>
                </a:ext>
              </a:extLst>
            </p:cNvPr>
            <p:cNvSpPr txBox="1">
              <a:spLocks noChangeArrowheads="1"/>
            </p:cNvSpPr>
            <p:nvPr/>
          </p:nvSpPr>
          <p:spPr bwMode="auto">
            <a:xfrm>
              <a:off x="5086699" y="1158820"/>
              <a:ext cx="5338926" cy="455065"/>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70AD47">
                      <a:lumMod val="50000"/>
                    </a:srgbClr>
                  </a:solidFill>
                  <a:latin typeface="Calibri" panose="020F0502020204030204"/>
                  <a:cs typeface="Arial" panose="020B0604020202020204" pitchFamily="34" charset="0"/>
                </a:rPr>
                <a:t>Longitud del proyecto a intervenir</a:t>
              </a:r>
              <a:endParaRPr lang="es-CO" altLang="es-CO" sz="1400" b="1" dirty="0">
                <a:solidFill>
                  <a:srgbClr val="70AD47">
                    <a:lumMod val="50000"/>
                  </a:srgbClr>
                </a:solidFill>
                <a:latin typeface="Calibri" panose="020F0502020204030204"/>
                <a:cs typeface="Arial" panose="020B0604020202020204" pitchFamily="34" charset="0"/>
              </a:endParaRPr>
            </a:p>
          </p:txBody>
        </p:sp>
        <p:sp>
          <p:nvSpPr>
            <p:cNvPr id="28" name="CuadroTexto 32">
              <a:extLst>
                <a:ext uri="{FF2B5EF4-FFF2-40B4-BE49-F238E27FC236}">
                  <a16:creationId xmlns:a16="http://schemas.microsoft.com/office/drawing/2014/main" id="{F4C549D4-EFB9-4456-B806-1186EDCE87E4}"/>
                </a:ext>
              </a:extLst>
            </p:cNvPr>
            <p:cNvSpPr txBox="1">
              <a:spLocks noChangeArrowheads="1"/>
            </p:cNvSpPr>
            <p:nvPr/>
          </p:nvSpPr>
          <p:spPr bwMode="auto">
            <a:xfrm>
              <a:off x="10458507" y="1079015"/>
              <a:ext cx="1841495" cy="68303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rgbClr val="70AD47">
                      <a:lumMod val="50000"/>
                    </a:srgbClr>
                  </a:solidFill>
                  <a:latin typeface="Calibri" panose="020F0502020204030204"/>
                  <a:cs typeface="Arial" panose="020B0604020202020204" pitchFamily="34" charset="0"/>
                </a:rPr>
                <a:t>1,4 </a:t>
              </a:r>
              <a:r>
                <a:rPr lang="es-CO" altLang="es-CO" sz="1800" dirty="0">
                  <a:solidFill>
                    <a:srgbClr val="70AD47">
                      <a:lumMod val="50000"/>
                    </a:srgbClr>
                  </a:solidFill>
                  <a:latin typeface="Calibri" panose="020F0502020204030204"/>
                  <a:cs typeface="Arial" panose="020B0604020202020204" pitchFamily="34" charset="0"/>
                </a:rPr>
                <a:t>km</a:t>
              </a:r>
              <a:endParaRPr lang="es-CO" altLang="es-CO" sz="2400" dirty="0">
                <a:solidFill>
                  <a:srgbClr val="70AD47">
                    <a:lumMod val="50000"/>
                  </a:srgbClr>
                </a:solidFill>
                <a:latin typeface="Calibri" panose="020F0502020204030204"/>
                <a:cs typeface="Arial" panose="020B0604020202020204" pitchFamily="34" charset="0"/>
              </a:endParaRPr>
            </a:p>
          </p:txBody>
        </p:sp>
        <p:sp>
          <p:nvSpPr>
            <p:cNvPr id="29" name="Elipse 28">
              <a:extLst>
                <a:ext uri="{FF2B5EF4-FFF2-40B4-BE49-F238E27FC236}">
                  <a16:creationId xmlns:a16="http://schemas.microsoft.com/office/drawing/2014/main" id="{35538F17-C343-42B0-8390-9AA3E8A881B9}"/>
                </a:ext>
              </a:extLst>
            </p:cNvPr>
            <p:cNvSpPr/>
            <p:nvPr/>
          </p:nvSpPr>
          <p:spPr>
            <a:xfrm>
              <a:off x="3790135" y="1083709"/>
              <a:ext cx="629491" cy="6313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sp>
        <p:nvSpPr>
          <p:cNvPr id="188426" name="Rectángulo 68">
            <a:extLst>
              <a:ext uri="{FF2B5EF4-FFF2-40B4-BE49-F238E27FC236}">
                <a16:creationId xmlns:a16="http://schemas.microsoft.com/office/drawing/2014/main" id="{BD3077E1-84B4-4A93-9DD8-804C4EC15A3E}"/>
              </a:ext>
            </a:extLst>
          </p:cNvPr>
          <p:cNvSpPr>
            <a:spLocks noChangeArrowheads="1"/>
          </p:cNvSpPr>
          <p:nvPr/>
        </p:nvSpPr>
        <p:spPr bwMode="auto">
          <a:xfrm>
            <a:off x="881063" y="296863"/>
            <a:ext cx="11028362"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tabLst>
                <a:tab pos="4665663" algn="l"/>
              </a:tabLst>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tabLst>
                <a:tab pos="4665663" algn="l"/>
              </a:tabLst>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tabLst>
                <a:tab pos="4665663" algn="l"/>
              </a:tabLst>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tabLst>
                <a:tab pos="4665663" algn="l"/>
              </a:tabLst>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tabLst>
                <a:tab pos="4665663" algn="l"/>
              </a:tabLst>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tabLst>
                <a:tab pos="4665663" algn="l"/>
              </a:tabLst>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tabLst>
                <a:tab pos="4665663" algn="l"/>
              </a:tabLst>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tabLst>
                <a:tab pos="4665663" algn="l"/>
              </a:tabLst>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tabLst>
                <a:tab pos="4665663" algn="l"/>
              </a:tabLst>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PROGRAMA: OCAD PAZ</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K15-TIERRALTA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Gerencia de Grandes proyectos</a:t>
            </a:r>
            <a:endParaRPr lang="es-ES" altLang="es-CO" sz="1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1" name="Tabla 30">
            <a:extLst>
              <a:ext uri="{FF2B5EF4-FFF2-40B4-BE49-F238E27FC236}">
                <a16:creationId xmlns:a16="http://schemas.microsoft.com/office/drawing/2014/main" id="{02F2E739-6468-447B-BC8A-359FDAA17890}"/>
              </a:ext>
            </a:extLst>
          </p:cNvPr>
          <p:cNvGraphicFramePr>
            <a:graphicFrameLocks noGrp="1"/>
          </p:cNvGraphicFramePr>
          <p:nvPr/>
        </p:nvGraphicFramePr>
        <p:xfrm>
          <a:off x="6435725" y="3433763"/>
          <a:ext cx="4900613" cy="1711325"/>
        </p:xfrm>
        <a:graphic>
          <a:graphicData uri="http://schemas.openxmlformats.org/drawingml/2006/table">
            <a:tbl>
              <a:tblPr firstRow="1" bandRow="1">
                <a:tableStyleId>{93296810-A885-4BE3-A3E7-6D5BEEA58F35}</a:tableStyleId>
              </a:tblPr>
              <a:tblGrid>
                <a:gridCol w="1316266">
                  <a:extLst>
                    <a:ext uri="{9D8B030D-6E8A-4147-A177-3AD203B41FA5}">
                      <a16:colId xmlns:a16="http://schemas.microsoft.com/office/drawing/2014/main" val="20000"/>
                    </a:ext>
                  </a:extLst>
                </a:gridCol>
                <a:gridCol w="1316266">
                  <a:extLst>
                    <a:ext uri="{9D8B030D-6E8A-4147-A177-3AD203B41FA5}">
                      <a16:colId xmlns:a16="http://schemas.microsoft.com/office/drawing/2014/main" val="20001"/>
                    </a:ext>
                  </a:extLst>
                </a:gridCol>
                <a:gridCol w="1316266">
                  <a:extLst>
                    <a:ext uri="{9D8B030D-6E8A-4147-A177-3AD203B41FA5}">
                      <a16:colId xmlns:a16="http://schemas.microsoft.com/office/drawing/2014/main" val="20002"/>
                    </a:ext>
                  </a:extLst>
                </a:gridCol>
                <a:gridCol w="951814">
                  <a:extLst>
                    <a:ext uri="{9D8B030D-6E8A-4147-A177-3AD203B41FA5}">
                      <a16:colId xmlns:a16="http://schemas.microsoft.com/office/drawing/2014/main" val="20003"/>
                    </a:ext>
                  </a:extLst>
                </a:gridCol>
              </a:tblGrid>
              <a:tr h="148737">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900" kern="1200" dirty="0">
                          <a:solidFill>
                            <a:schemeClr val="bg1"/>
                          </a:solidFill>
                          <a:latin typeface="Arial" panose="020B0604020202020204" pitchFamily="34" charset="0"/>
                          <a:cs typeface="Arial" panose="020B0604020202020204" pitchFamily="34" charset="0"/>
                        </a:rPr>
                        <a:t>INVERSIONES</a:t>
                      </a:r>
                      <a:endParaRPr lang="es-MX" sz="8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48737">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A. Total Contrato de</a:t>
                      </a:r>
                      <a:r>
                        <a:rPr lang="es-ES" sz="800" kern="1200" baseline="0" dirty="0">
                          <a:solidFill>
                            <a:schemeClr val="accent6">
                              <a:lumMod val="50000"/>
                            </a:schemeClr>
                          </a:solidFill>
                          <a:latin typeface="Arial" panose="020B0604020202020204" pitchFamily="34" charset="0"/>
                          <a:cs typeface="Arial" panose="020B0604020202020204" pitchFamily="34" charset="0"/>
                        </a:rPr>
                        <a:t> Obra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rPr>
                        <a:t>$ 4.710.294.325</a:t>
                      </a:r>
                      <a:endPar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1487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B. Total Contrato Interventoría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rPr>
                        <a:t>$</a:t>
                      </a:r>
                      <a:r>
                        <a:rPr lang="es-CO" sz="800" b="0" i="0" u="none" strike="noStrike" baseline="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rPr>
                        <a:t>  618.808.758</a:t>
                      </a:r>
                      <a:endPar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2"/>
                  </a:ext>
                </a:extLst>
              </a:tr>
              <a:tr h="148737">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Total Inversión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rPr>
                        <a:t>$ 5.329.103.083</a:t>
                      </a:r>
                      <a:endPar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3"/>
                  </a:ext>
                </a:extLst>
              </a:tr>
              <a:tr h="148737">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accent6">
                              <a:lumMod val="50000"/>
                            </a:schemeClr>
                          </a:solidFill>
                          <a:latin typeface="Arial" panose="020B0604020202020204" pitchFamily="34" charset="0"/>
                          <a:cs typeface="Arial" panose="020B0604020202020204" pitchFamily="34" charset="0"/>
                        </a:rPr>
                        <a:t>ALCANCE FÍSICO TOTAL DEL CONTRATO O PROYECTO</a:t>
                      </a:r>
                      <a:endParaRPr lang="es-MX"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4"/>
                  </a:ext>
                </a:extLst>
              </a:tr>
              <a:tr h="297474">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SECTOR/TRAMO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CANTIDAD </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INTERVENCIÓN PREVISTA</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ACUMULADO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extLst>
                  <a:ext uri="{0D108BD9-81ED-4DB2-BD59-A6C34878D82A}">
                    <a16:rowId xmlns:a16="http://schemas.microsoft.com/office/drawing/2014/main" val="10005"/>
                  </a:ext>
                </a:extLst>
              </a:tr>
              <a:tr h="33508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ea typeface="+mn-ea"/>
                          <a:cs typeface="Arial" panose="020B0604020202020204" pitchFamily="34" charset="0"/>
                        </a:rPr>
                        <a:t>K15-tierralta K38+600 a K 40+000</a:t>
                      </a:r>
                    </a:p>
                  </a:txBody>
                  <a:tcPr marL="91405" marR="91405" marT="45621" marB="456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ea typeface="+mn-ea"/>
                          <a:cs typeface="Arial" panose="020B0604020202020204" pitchFamily="34" charset="0"/>
                        </a:rPr>
                        <a:t>1,4 km</a:t>
                      </a:r>
                    </a:p>
                  </a:txBody>
                  <a:tcPr marL="91405" marR="91405" marT="45621" marB="456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ea typeface="+mn-ea"/>
                          <a:cs typeface="Arial" panose="020B0604020202020204" pitchFamily="34" charset="0"/>
                        </a:rPr>
                        <a:t>Mejoramiento</a:t>
                      </a:r>
                    </a:p>
                  </a:txBody>
                  <a:tcPr marL="91405" marR="91405" marT="45621" marB="456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ea typeface="+mn-ea"/>
                          <a:cs typeface="Arial" panose="020B0604020202020204" pitchFamily="34" charset="0"/>
                        </a:rPr>
                        <a:t>1,4 km</a:t>
                      </a:r>
                    </a:p>
                  </a:txBody>
                  <a:tcPr marL="91405" marR="91405" marT="45607" marB="45607"/>
                </a:tc>
                <a:extLst>
                  <a:ext uri="{0D108BD9-81ED-4DB2-BD59-A6C34878D82A}">
                    <a16:rowId xmlns:a16="http://schemas.microsoft.com/office/drawing/2014/main" val="10006"/>
                  </a:ext>
                </a:extLst>
              </a:tr>
              <a:tr h="33508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ea typeface="+mn-ea"/>
                          <a:cs typeface="Arial" panose="020B0604020202020204" pitchFamily="34" charset="0"/>
                        </a:rPr>
                        <a:t>Box Coulvert en el K 39+814</a:t>
                      </a:r>
                    </a:p>
                  </a:txBody>
                  <a:tcPr marL="91405" marR="91405" marT="45621" marB="456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ea typeface="+mn-ea"/>
                          <a:cs typeface="Arial" panose="020B0604020202020204" pitchFamily="34" charset="0"/>
                        </a:rPr>
                        <a:t>1 un</a:t>
                      </a:r>
                    </a:p>
                  </a:txBody>
                  <a:tcPr marL="91405" marR="91405" marT="45621" marB="456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ea typeface="+mn-ea"/>
                          <a:cs typeface="Arial" panose="020B0604020202020204" pitchFamily="34" charset="0"/>
                        </a:rPr>
                        <a:t>Construcción</a:t>
                      </a:r>
                    </a:p>
                  </a:txBody>
                  <a:tcPr marL="91405" marR="91405" marT="45621" marB="456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ea typeface="+mn-ea"/>
                          <a:cs typeface="Arial" panose="020B0604020202020204" pitchFamily="34" charset="0"/>
                        </a:rPr>
                        <a:t>1 un</a:t>
                      </a:r>
                    </a:p>
                  </a:txBody>
                  <a:tcPr marL="91405" marR="91405" marT="45607" marB="45607"/>
                </a:tc>
                <a:extLst>
                  <a:ext uri="{0D108BD9-81ED-4DB2-BD59-A6C34878D82A}">
                    <a16:rowId xmlns:a16="http://schemas.microsoft.com/office/drawing/2014/main" val="10007"/>
                  </a:ext>
                </a:extLst>
              </a:tr>
            </a:tbl>
          </a:graphicData>
        </a:graphic>
      </p:graphicFrame>
      <p:graphicFrame>
        <p:nvGraphicFramePr>
          <p:cNvPr id="32" name="Tabla 31">
            <a:extLst>
              <a:ext uri="{FF2B5EF4-FFF2-40B4-BE49-F238E27FC236}">
                <a16:creationId xmlns:a16="http://schemas.microsoft.com/office/drawing/2014/main" id="{7509A8E2-F605-430D-9CB8-5D3C3A071C25}"/>
              </a:ext>
            </a:extLst>
          </p:cNvPr>
          <p:cNvGraphicFramePr>
            <a:graphicFrameLocks noGrp="1"/>
          </p:cNvGraphicFramePr>
          <p:nvPr/>
        </p:nvGraphicFramePr>
        <p:xfrm>
          <a:off x="881063" y="1414463"/>
          <a:ext cx="4875212" cy="3198812"/>
        </p:xfrm>
        <a:graphic>
          <a:graphicData uri="http://schemas.openxmlformats.org/drawingml/2006/table">
            <a:tbl>
              <a:tblPr firstRow="1" bandRow="1">
                <a:tableStyleId>{93296810-A885-4BE3-A3E7-6D5BEEA58F35}</a:tableStyleId>
              </a:tblPr>
              <a:tblGrid>
                <a:gridCol w="2072314">
                  <a:extLst>
                    <a:ext uri="{9D8B030D-6E8A-4147-A177-3AD203B41FA5}">
                      <a16:colId xmlns:a16="http://schemas.microsoft.com/office/drawing/2014/main" val="20000"/>
                    </a:ext>
                  </a:extLst>
                </a:gridCol>
                <a:gridCol w="635974">
                  <a:extLst>
                    <a:ext uri="{9D8B030D-6E8A-4147-A177-3AD203B41FA5}">
                      <a16:colId xmlns:a16="http://schemas.microsoft.com/office/drawing/2014/main" val="20001"/>
                    </a:ext>
                  </a:extLst>
                </a:gridCol>
                <a:gridCol w="227771">
                  <a:extLst>
                    <a:ext uri="{9D8B030D-6E8A-4147-A177-3AD203B41FA5}">
                      <a16:colId xmlns:a16="http://schemas.microsoft.com/office/drawing/2014/main" val="20002"/>
                    </a:ext>
                  </a:extLst>
                </a:gridCol>
                <a:gridCol w="836311">
                  <a:extLst>
                    <a:ext uri="{9D8B030D-6E8A-4147-A177-3AD203B41FA5}">
                      <a16:colId xmlns:a16="http://schemas.microsoft.com/office/drawing/2014/main" val="20003"/>
                    </a:ext>
                  </a:extLst>
                </a:gridCol>
                <a:gridCol w="1102842">
                  <a:extLst>
                    <a:ext uri="{9D8B030D-6E8A-4147-A177-3AD203B41FA5}">
                      <a16:colId xmlns:a16="http://schemas.microsoft.com/office/drawing/2014/main" val="20004"/>
                    </a:ext>
                  </a:extLst>
                </a:gridCol>
              </a:tblGrid>
              <a:tr h="213332">
                <a:tc gridSpan="5">
                  <a:txBody>
                    <a:bodyPr/>
                    <a:lstStyle/>
                    <a:p>
                      <a:pPr marL="343266" indent="-343266" algn="ctr" defTabSz="912047" eaLnBrk="1" fontAlgn="auto" hangingPunct="1">
                        <a:spcBef>
                          <a:spcPts val="450"/>
                        </a:spcBef>
                        <a:spcAft>
                          <a:spcPts val="0"/>
                        </a:spcAft>
                        <a:defRPr/>
                      </a:pPr>
                      <a:r>
                        <a:rPr lang="es-CO" sz="800" dirty="0">
                          <a:latin typeface="Arial" panose="020B0604020202020204" pitchFamily="34" charset="0"/>
                          <a:cs typeface="Arial" panose="020B0604020202020204" pitchFamily="34" charset="0"/>
                        </a:rPr>
                        <a:t>INFORMACION DEL CONTRATO</a:t>
                      </a:r>
                      <a:endParaRPr lang="es-CO" sz="8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26" marR="91426" marT="45691" marB="45691">
                    <a:solidFill>
                      <a:schemeClr val="accent6">
                        <a:lumMod val="50000"/>
                      </a:schemeClr>
                    </a:solidFill>
                  </a:tcPr>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066">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CONTRATO No.</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2" marR="36012"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algn="l"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1406 DE 2018</a:t>
                      </a:r>
                    </a:p>
                  </a:txBody>
                  <a:tcPr marL="9522" marR="9522" marT="9523" marB="0" anchor="ct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46066">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FECHA DE INICIO</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2" marR="36012"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algn="l"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08/04/2019</a:t>
                      </a:r>
                    </a:p>
                  </a:txBody>
                  <a:tcPr marL="9522" marR="9522" marT="9523" marB="0" anchor="ct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46066">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FECHA PROGRAMADA TERMINACION</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2" marR="36012"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algn="l"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07/09/2019</a:t>
                      </a:r>
                    </a:p>
                  </a:txBody>
                  <a:tcPr marL="9522" marR="9522" marT="9523" marB="0" anchor="ct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213332">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solidFill>
                            <a:schemeClr val="accent6">
                              <a:lumMod val="50000"/>
                            </a:schemeClr>
                          </a:solidFill>
                          <a:latin typeface="Arial" panose="020B0604020202020204" pitchFamily="34" charset="0"/>
                          <a:cs typeface="Arial" panose="020B0604020202020204" pitchFamily="34" charset="0"/>
                        </a:rPr>
                        <a:t>BENEFICIOS DEL PROYECTO</a:t>
                      </a:r>
                      <a:endParaRPr lang="es-CO" sz="8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6" marR="91426" marT="45691" marB="45691"/>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13288">
                <a:tc gridSpan="3">
                  <a:txBody>
                    <a:bodyPr/>
                    <a:lstStyle/>
                    <a:p>
                      <a:r>
                        <a:rPr lang="es-CO"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AHORRO EN TIEMPOS DE RECORRIDO: </a:t>
                      </a:r>
                    </a:p>
                  </a:txBody>
                  <a:tcPr marL="91428" marR="91428" marT="45669" marB="45669"/>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pPr algn="l"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Hasta en 30 minutos</a:t>
                      </a:r>
                    </a:p>
                  </a:txBody>
                  <a:tcPr marL="9522" marR="9522" marT="9523" marB="0" anchor="ctr"/>
                </a:tc>
                <a:tc hMerge="1">
                  <a:txBody>
                    <a:bodyPr/>
                    <a:lstStyle/>
                    <a:p>
                      <a:endParaRPr lang="es-CO"/>
                    </a:p>
                  </a:txBody>
                  <a:tcPr/>
                </a:tc>
                <a:extLst>
                  <a:ext uri="{0D108BD9-81ED-4DB2-BD59-A6C34878D82A}">
                    <a16:rowId xmlns:a16="http://schemas.microsoft.com/office/drawing/2014/main" val="10005"/>
                  </a:ext>
                </a:extLst>
              </a:tr>
              <a:tr h="213288">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EMPLEOS GENERADOS:</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8" marR="91428" marT="45669" marB="45669"/>
                </a:tc>
                <a:tc hMerge="1">
                  <a:txBody>
                    <a:bodyPr/>
                    <a:lstStyle/>
                    <a:p>
                      <a:endParaRPr lang="es-CO"/>
                    </a:p>
                  </a:txBody>
                  <a:tcPr/>
                </a:tc>
                <a:tc hMerge="1">
                  <a:txBody>
                    <a:bodyPr/>
                    <a:lstStyle/>
                    <a:p>
                      <a:endParaRPr lang="es-CO"/>
                    </a:p>
                  </a:txBody>
                  <a:tcPr/>
                </a:tc>
                <a:tc gridSpan="2">
                  <a:txBody>
                    <a:bodyPr/>
                    <a:lstStyle/>
                    <a:p>
                      <a:pPr algn="l" rtl="0" fontAlgn="ctr"/>
                      <a:r>
                        <a:rPr lang="pt-BR" sz="800" b="0" i="0" u="none" strike="noStrike" dirty="0">
                          <a:solidFill>
                            <a:schemeClr val="accent6">
                              <a:lumMod val="50000"/>
                            </a:schemeClr>
                          </a:solidFill>
                          <a:effectLst/>
                          <a:latin typeface="Arial" panose="020B0604020202020204" pitchFamily="34" charset="0"/>
                          <a:cs typeface="Arial" panose="020B0604020202020204" pitchFamily="34" charset="0"/>
                        </a:rPr>
                        <a:t>41 Entre </a:t>
                      </a:r>
                      <a:r>
                        <a:rPr lang="pt-BR" sz="800" b="0" i="0" u="none" strike="noStrike" dirty="0" err="1">
                          <a:solidFill>
                            <a:schemeClr val="accent6">
                              <a:lumMod val="50000"/>
                            </a:schemeClr>
                          </a:solidFill>
                          <a:effectLst/>
                          <a:latin typeface="Arial" panose="020B0604020202020204" pitchFamily="34" charset="0"/>
                          <a:cs typeface="Arial" panose="020B0604020202020204" pitchFamily="34" charset="0"/>
                        </a:rPr>
                        <a:t>directos</a:t>
                      </a:r>
                      <a:r>
                        <a:rPr lang="pt-BR" sz="800" b="0" i="0" u="none" strike="noStrike" dirty="0">
                          <a:solidFill>
                            <a:schemeClr val="accent6">
                              <a:lumMod val="50000"/>
                            </a:schemeClr>
                          </a:solidFill>
                          <a:effectLst/>
                          <a:latin typeface="Arial" panose="020B0604020202020204" pitchFamily="34" charset="0"/>
                          <a:cs typeface="Arial" panose="020B0604020202020204" pitchFamily="34" charset="0"/>
                        </a:rPr>
                        <a:t> e </a:t>
                      </a:r>
                      <a:r>
                        <a:rPr lang="pt-BR" sz="800" b="0" i="0" u="none" strike="noStrike" dirty="0" err="1">
                          <a:solidFill>
                            <a:schemeClr val="accent6">
                              <a:lumMod val="50000"/>
                            </a:schemeClr>
                          </a:solidFill>
                          <a:effectLst/>
                          <a:latin typeface="Arial" panose="020B0604020202020204" pitchFamily="34" charset="0"/>
                          <a:cs typeface="Arial" panose="020B0604020202020204" pitchFamily="34" charset="0"/>
                        </a:rPr>
                        <a:t>indirectos</a:t>
                      </a:r>
                      <a:endParaRPr lang="pt-BR" sz="8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9522" marR="9522" marT="9523" marB="0" anchor="ctr"/>
                </a:tc>
                <a:tc hMerge="1">
                  <a:txBody>
                    <a:bodyPr/>
                    <a:lstStyle/>
                    <a:p>
                      <a:endParaRPr lang="es-CO"/>
                    </a:p>
                  </a:txBody>
                  <a:tcPr/>
                </a:tc>
                <a:extLst>
                  <a:ext uri="{0D108BD9-81ED-4DB2-BD59-A6C34878D82A}">
                    <a16:rowId xmlns:a16="http://schemas.microsoft.com/office/drawing/2014/main" val="10006"/>
                  </a:ext>
                </a:extLst>
              </a:tr>
              <a:tr h="213288">
                <a:tc gridSpan="3">
                  <a:txBody>
                    <a:bodyPr/>
                    <a:lstStyle/>
                    <a:p>
                      <a:r>
                        <a:rPr lang="es-CO" sz="800" kern="1200" dirty="0">
                          <a:solidFill>
                            <a:schemeClr val="accent6">
                              <a:lumMod val="50000"/>
                            </a:schemeClr>
                          </a:solidFill>
                          <a:latin typeface="Arial" panose="020B0604020202020204" pitchFamily="34" charset="0"/>
                          <a:cs typeface="Arial" panose="020B0604020202020204" pitchFamily="34" charset="0"/>
                        </a:rPr>
                        <a:t>DISMINUCIÓN DE LA ACCIDENTALIDAD: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8" marR="91428" marT="45669" marB="45669"/>
                </a:tc>
                <a:tc hMerge="1">
                  <a:txBody>
                    <a:bodyPr/>
                    <a:lstStyle/>
                    <a:p>
                      <a:endParaRPr lang="es-CO" dirty="0"/>
                    </a:p>
                  </a:txBody>
                  <a:tcPr marL="91442" marR="91442" marT="45698" marB="45698"/>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pPr algn="l"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80%</a:t>
                      </a:r>
                    </a:p>
                  </a:txBody>
                  <a:tcPr marL="9522" marR="9522" marT="9523" marB="0" anchor="ctr"/>
                </a:tc>
                <a:tc hMerge="1">
                  <a:txBody>
                    <a:bodyPr/>
                    <a:lstStyle/>
                    <a:p>
                      <a:endParaRPr lang="es-CO"/>
                    </a:p>
                  </a:txBody>
                  <a:tcPr/>
                </a:tc>
                <a:extLst>
                  <a:ext uri="{0D108BD9-81ED-4DB2-BD59-A6C34878D82A}">
                    <a16:rowId xmlns:a16="http://schemas.microsoft.com/office/drawing/2014/main" val="10007"/>
                  </a:ext>
                </a:extLst>
              </a:tr>
              <a:tr h="701086">
                <a:tc gridSpan="5">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OTROS BENEFICIOS: Mejorar la intercomunicación terrestre de los Municipios de Montería y Tierralta, con la pavimentación de 1,4 Km faltantes de vía entre los PR 38+600 y PR 40+000 que permitan a todos sus habitantes una mejor comunicación y logren condiciones socio ambientales optimas. </a:t>
                      </a:r>
                    </a:p>
                    <a:p>
                      <a:pPr marL="0" marR="0" lvl="0" indent="0" algn="just"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fortalecimiento de los corredores de comercialización de productos agrícolas y ganaderos, especialmente plátano, banano y productos maderables.</a:t>
                      </a:r>
                    </a:p>
                  </a:txBody>
                  <a:tcPr marL="91428" marR="91428" marT="45669" marB="45669"/>
                </a:tc>
                <a:tc hMerge="1">
                  <a:txBody>
                    <a:bodyPr/>
                    <a:lstStyle/>
                    <a:p>
                      <a:endParaRPr lang="es-CO" sz="1000" kern="1200" dirty="0">
                        <a:solidFill>
                          <a:schemeClr val="tx1"/>
                        </a:solidFill>
                        <a:latin typeface="+mn-lt"/>
                        <a:ea typeface="+mn-ea"/>
                        <a:cs typeface="+mn-cs"/>
                      </a:endParaRPr>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13288">
                <a:tc gridSpan="5">
                  <a:txBody>
                    <a:bodyPr/>
                    <a:lstStyle/>
                    <a:p>
                      <a:pPr marL="0" algn="ctr"/>
                      <a:r>
                        <a:rPr lang="es-CO" sz="800" kern="1200" dirty="0">
                          <a:solidFill>
                            <a:schemeClr val="accent6">
                              <a:lumMod val="50000"/>
                            </a:schemeClr>
                          </a:solidFill>
                          <a:latin typeface="Arial" panose="020B0604020202020204" pitchFamily="34" charset="0"/>
                          <a:cs typeface="Arial" panose="020B0604020202020204" pitchFamily="34" charset="0"/>
                        </a:rPr>
                        <a:t>METAS DEL CONTRATO O PROYECTO (PLAN DE ACCIÓN 2019)</a:t>
                      </a:r>
                      <a:endParaRPr lang="es-CO"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8" marR="91428" marT="45669" marB="45669"/>
                </a:tc>
                <a:tc hMerge="1">
                  <a:txBody>
                    <a:bodyPr/>
                    <a:lstStyle/>
                    <a:p>
                      <a:endParaRPr lang="es-CO" dirty="0"/>
                    </a:p>
                  </a:txBody>
                  <a:tcPr marL="91455" marR="91455" marT="45680" marB="45680">
                    <a:solidFill>
                      <a:schemeClr val="accent1"/>
                    </a:solidFill>
                  </a:tcPr>
                </a:tc>
                <a:tc hMerge="1">
                  <a:txBody>
                    <a:bodyPr/>
                    <a:lstStyle/>
                    <a:p>
                      <a:endParaRPr lang="es-CO" dirty="0"/>
                    </a:p>
                  </a:txBody>
                  <a:tcPr/>
                </a:tc>
                <a:tc hMerge="1">
                  <a:txBody>
                    <a:bodyPr/>
                    <a:lstStyle/>
                    <a:p>
                      <a:endParaRPr lang="es-CO"/>
                    </a:p>
                  </a:txBody>
                  <a:tcPr/>
                </a:tc>
                <a:tc hMerge="1">
                  <a:txBody>
                    <a:bodyPr/>
                    <a:lstStyle/>
                    <a:p>
                      <a:pPr marL="0" algn="ctr"/>
                      <a:endParaRPr lang="es-CO" sz="8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80" marB="45680">
                    <a:solidFill>
                      <a:schemeClr val="accent1"/>
                    </a:solidFill>
                  </a:tcPr>
                </a:tc>
                <a:extLst>
                  <a:ext uri="{0D108BD9-81ED-4DB2-BD59-A6C34878D82A}">
                    <a16:rowId xmlns:a16="http://schemas.microsoft.com/office/drawing/2014/main" val="10009"/>
                  </a:ext>
                </a:extLst>
              </a:tr>
              <a:tr h="487798">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a:solidFill>
                            <a:schemeClr val="accent6">
                              <a:lumMod val="50000"/>
                            </a:schemeClr>
                          </a:solidFill>
                          <a:effectLst/>
                          <a:latin typeface="Arial" panose="020B0604020202020204" pitchFamily="34" charset="0"/>
                          <a:cs typeface="Arial" panose="020B0604020202020204" pitchFamily="34" charset="0"/>
                        </a:rPr>
                        <a:t>INDICADOR DE GESTIÓN</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3" marR="58343" marT="0" marB="0" anchor="ctr"/>
                </a:tc>
                <a:tc gridSpan="2">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solidFill>
                            <a:schemeClr val="accent6">
                              <a:lumMod val="50000"/>
                            </a:schemeClr>
                          </a:solidFill>
                          <a:effectLst/>
                          <a:latin typeface="Arial" panose="020B0604020202020204" pitchFamily="34" charset="0"/>
                          <a:cs typeface="Arial" panose="020B0604020202020204" pitchFamily="34" charset="0"/>
                        </a:rPr>
                        <a:t>META 2019</a:t>
                      </a:r>
                      <a:endParaRPr lang="es-CO" sz="9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3" marR="58343"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effectLst/>
                        </a:rPr>
                        <a:t>EJECUCION MES JULIO 2019</a:t>
                      </a:r>
                      <a:endParaRPr lang="es-CO" sz="800" b="1" kern="1200" dirty="0">
                        <a:solidFill>
                          <a:schemeClr val="dk1"/>
                        </a:solidFill>
                        <a:effectLst/>
                        <a:latin typeface="Calibri" panose="020F0502020204030204"/>
                        <a:ea typeface="Verdana" panose="020B0604030504040204" pitchFamily="34" charset="0"/>
                        <a:cs typeface="Verdana" panose="020B0604030504040204" pitchFamily="34" charset="0"/>
                      </a:endParaRPr>
                    </a:p>
                  </a:txBody>
                  <a:tcPr marL="58360" marR="58360" marT="0" marB="0" anchor="ctr"/>
                </a:tc>
                <a:tc>
                  <a:txBody>
                    <a:bodyPr/>
                    <a:lstStyle/>
                    <a:p>
                      <a:pPr algn="ctr">
                        <a:spcAft>
                          <a:spcPts val="0"/>
                        </a:spcAft>
                      </a:pPr>
                      <a:r>
                        <a:rPr lang="es-ES_tradnl" sz="800" dirty="0">
                          <a:solidFill>
                            <a:schemeClr val="accent6">
                              <a:lumMod val="50000"/>
                            </a:schemeClr>
                          </a:solidFill>
                          <a:effectLst/>
                          <a:latin typeface="Arial" panose="020B0604020202020204" pitchFamily="34" charset="0"/>
                          <a:cs typeface="Arial" panose="020B0604020202020204" pitchFamily="34" charset="0"/>
                        </a:rPr>
                        <a:t>EJECUCION MES NOVIEMBRE 2019</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3" marR="58343"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2019</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3" marR="58343" marT="0" marB="0" anchor="ctr"/>
                </a:tc>
                <a:extLst>
                  <a:ext uri="{0D108BD9-81ED-4DB2-BD59-A6C34878D82A}">
                    <a16:rowId xmlns:a16="http://schemas.microsoft.com/office/drawing/2014/main" val="10010"/>
                  </a:ext>
                </a:extLst>
              </a:tr>
              <a:tr h="145956">
                <a:tc>
                  <a:txBody>
                    <a:bodyPr/>
                    <a:lstStyle/>
                    <a:p>
                      <a:pPr algn="ctr"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Pavimentación (Km)</a:t>
                      </a:r>
                    </a:p>
                  </a:txBody>
                  <a:tcPr marL="9522" marR="9522" marT="9523" marB="0" anchor="ctr"/>
                </a:tc>
                <a:tc gridSpan="2">
                  <a:txBody>
                    <a:bodyPr/>
                    <a:lstStyle/>
                    <a:p>
                      <a:pPr algn="ctr"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1,4 km</a:t>
                      </a:r>
                    </a:p>
                  </a:txBody>
                  <a:tcPr marL="9522" marR="9522" marT="9523" marB="0" anchor="ctr"/>
                </a:tc>
                <a:tc hMerge="1">
                  <a:txBody>
                    <a:bodyPr/>
                    <a:lstStyle/>
                    <a:p>
                      <a:endParaRPr lang="es-CO"/>
                    </a:p>
                  </a:txBody>
                  <a:tcPr/>
                </a:tc>
                <a:tc>
                  <a:txBody>
                    <a:bodyPr/>
                    <a:lstStyle/>
                    <a:p>
                      <a:pPr algn="ctr"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1,4 km</a:t>
                      </a:r>
                    </a:p>
                  </a:txBody>
                  <a:tcPr marL="9522" marR="9522" marT="9523" marB="0" anchor="ctr"/>
                </a:tc>
                <a:tc>
                  <a:txBody>
                    <a:bodyPr/>
                    <a:lstStyle/>
                    <a:p>
                      <a:pPr algn="ctr"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1,4 km</a:t>
                      </a:r>
                    </a:p>
                  </a:txBody>
                  <a:tcPr marL="9522" marR="9522" marT="9523" marB="0" anchor="ctr"/>
                </a:tc>
                <a:extLst>
                  <a:ext uri="{0D108BD9-81ED-4DB2-BD59-A6C34878D82A}">
                    <a16:rowId xmlns:a16="http://schemas.microsoft.com/office/drawing/2014/main" val="10011"/>
                  </a:ext>
                </a:extLst>
              </a:tr>
              <a:tr h="145956">
                <a:tc>
                  <a:txBody>
                    <a:bodyPr/>
                    <a:lstStyle/>
                    <a:p>
                      <a:pPr algn="ctr"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Box </a:t>
                      </a:r>
                      <a:r>
                        <a:rPr lang="es-CO" sz="800" b="0" i="0" u="none" strike="noStrike" dirty="0" err="1">
                          <a:solidFill>
                            <a:schemeClr val="accent6">
                              <a:lumMod val="50000"/>
                            </a:schemeClr>
                          </a:solidFill>
                          <a:effectLst/>
                          <a:latin typeface="Arial" panose="020B0604020202020204" pitchFamily="34" charset="0"/>
                          <a:cs typeface="Arial" panose="020B0604020202020204" pitchFamily="34" charset="0"/>
                        </a:rPr>
                        <a:t>coulvert</a:t>
                      </a: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 (Un)</a:t>
                      </a:r>
                    </a:p>
                  </a:txBody>
                  <a:tcPr marL="9522" marR="9522" marT="9523" marB="0" anchor="ctr"/>
                </a:tc>
                <a:tc gridSpan="2">
                  <a:txBody>
                    <a:bodyPr/>
                    <a:lstStyle/>
                    <a:p>
                      <a:pPr algn="ctr"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1 Un</a:t>
                      </a:r>
                    </a:p>
                  </a:txBody>
                  <a:tcPr marL="9522" marR="9522" marT="9523" marB="0" anchor="ctr"/>
                </a:tc>
                <a:tc hMerge="1">
                  <a:txBody>
                    <a:bodyPr/>
                    <a:lstStyle/>
                    <a:p>
                      <a:endParaRPr lang="es-CO"/>
                    </a:p>
                  </a:txBody>
                  <a:tcPr/>
                </a:tc>
                <a:tc>
                  <a:txBody>
                    <a:bodyPr/>
                    <a:lstStyle/>
                    <a:p>
                      <a:pPr algn="ctr"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1 Un</a:t>
                      </a:r>
                    </a:p>
                  </a:txBody>
                  <a:tcPr marL="9522" marR="9522" marT="9523" marB="0" anchor="ctr"/>
                </a:tc>
                <a:tc>
                  <a:txBody>
                    <a:bodyPr/>
                    <a:lstStyle/>
                    <a:p>
                      <a:pPr algn="ctr" rtl="0" fontAlgn="ct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1 Un</a:t>
                      </a:r>
                    </a:p>
                  </a:txBody>
                  <a:tcPr marL="9522" marR="9522" marT="9523" marB="0" anchor="ctr"/>
                </a:tc>
                <a:extLst>
                  <a:ext uri="{0D108BD9-81ED-4DB2-BD59-A6C34878D82A}">
                    <a16:rowId xmlns:a16="http://schemas.microsoft.com/office/drawing/2014/main" val="10012"/>
                  </a:ext>
                </a:extLst>
              </a:tr>
            </a:tbl>
          </a:graphicData>
        </a:graphic>
      </p:graphicFrame>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ángulo 3">
            <a:extLst>
              <a:ext uri="{FF2B5EF4-FFF2-40B4-BE49-F238E27FC236}">
                <a16:creationId xmlns:a16="http://schemas.microsoft.com/office/drawing/2014/main" id="{39B32448-F863-485C-8F5E-D07794AB0D0E}"/>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89443" name="Rectángulo 7">
            <a:extLst>
              <a:ext uri="{FF2B5EF4-FFF2-40B4-BE49-F238E27FC236}">
                <a16:creationId xmlns:a16="http://schemas.microsoft.com/office/drawing/2014/main" id="{7F773C86-392B-4E5B-9588-63C35B4D96E7}"/>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861B3B3-447B-4797-B790-33278A468806}"/>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89445" name="Imagen 14">
            <a:extLst>
              <a:ext uri="{FF2B5EF4-FFF2-40B4-BE49-F238E27FC236}">
                <a16:creationId xmlns:a16="http://schemas.microsoft.com/office/drawing/2014/main" id="{6E688B90-7E08-4513-8444-D0619386BB5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446" name="CuadroTexto 2">
            <a:extLst>
              <a:ext uri="{FF2B5EF4-FFF2-40B4-BE49-F238E27FC236}">
                <a16:creationId xmlns:a16="http://schemas.microsoft.com/office/drawing/2014/main" id="{15B2859F-B85A-4D4B-B96D-DACE5EF039E6}"/>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89447" name="CuadroTexto 11">
            <a:extLst>
              <a:ext uri="{FF2B5EF4-FFF2-40B4-BE49-F238E27FC236}">
                <a16:creationId xmlns:a16="http://schemas.microsoft.com/office/drawing/2014/main" id="{25AAB142-A106-4188-B020-9F60DE65FB35}"/>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89448" name="Imagen 16">
            <a:extLst>
              <a:ext uri="{FF2B5EF4-FFF2-40B4-BE49-F238E27FC236}">
                <a16:creationId xmlns:a16="http://schemas.microsoft.com/office/drawing/2014/main" id="{0B2B9C35-67F7-43B5-AA30-3DAFFA46CFE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49" name="Imagen 2">
            <a:extLst>
              <a:ext uri="{FF2B5EF4-FFF2-40B4-BE49-F238E27FC236}">
                <a16:creationId xmlns:a16="http://schemas.microsoft.com/office/drawing/2014/main" id="{271B70AF-1EE1-4B3D-98D7-EE9C66E945A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17C6D948-DC21-42FF-A869-02BEB940FEA9}"/>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A545D8A6-96E6-4035-A52D-F7438115C849}"/>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7D4FD549-0488-4FB7-8D26-71A6FB9BEF5A}"/>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F7A776D8-7D0B-4BCC-B625-BC832FF5814B}"/>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16" name="Imagen 15" descr="D:\WORK\CONSORCIO VIAS CORDOBA 151\REFISTRO FOTOGRAFICO\JULIO\19 A 25 -07-2019\24-07-19\20190724_150408_DRO.jpg">
            <a:extLst>
              <a:ext uri="{FF2B5EF4-FFF2-40B4-BE49-F238E27FC236}">
                <a16:creationId xmlns:a16="http://schemas.microsoft.com/office/drawing/2014/main" id="{FDCB327D-CE80-4C5E-8B5E-95A7D8AD1889}"/>
              </a:ext>
            </a:extLst>
          </p:cNvPr>
          <p:cNvPicPr/>
          <p:nvPr/>
        </p:nvPicPr>
        <p:blipFill>
          <a:blip r:embed="rId5" cstate="email">
            <a:extLst>
              <a:ext uri="{28A0092B-C50C-407E-A947-70E740481C1C}">
                <a14:useLocalDpi xmlns:a14="http://schemas.microsoft.com/office/drawing/2010/main"/>
              </a:ext>
            </a:extLst>
          </a:blip>
          <a:srcRect/>
          <a:stretch>
            <a:fillRect/>
          </a:stretch>
        </p:blipFill>
        <p:spPr bwMode="auto">
          <a:xfrm>
            <a:off x="1146175" y="1881188"/>
            <a:ext cx="4119563" cy="336073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89455" name="Imagen 16">
            <a:extLst>
              <a:ext uri="{FF2B5EF4-FFF2-40B4-BE49-F238E27FC236}">
                <a16:creationId xmlns:a16="http://schemas.microsoft.com/office/drawing/2014/main" id="{0CCFD279-D543-4C63-B7B4-77EA7E6D20E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73863" y="1939925"/>
            <a:ext cx="4119562"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object 22">
            <a:extLst>
              <a:ext uri="{FF2B5EF4-FFF2-40B4-BE49-F238E27FC236}">
                <a16:creationId xmlns:a16="http://schemas.microsoft.com/office/drawing/2014/main" id="{0A5CEB67-83D9-4D4E-B09E-1898C05817EA}"/>
              </a:ext>
            </a:extLst>
          </p:cNvPr>
          <p:cNvSpPr txBox="1"/>
          <p:nvPr/>
        </p:nvSpPr>
        <p:spPr>
          <a:xfrm>
            <a:off x="885825" y="312738"/>
            <a:ext cx="10336213" cy="263525"/>
          </a:xfrm>
          <a:prstGeom prst="rect">
            <a:avLst/>
          </a:prstGeom>
        </p:spPr>
        <p:txBody>
          <a:bodyPr lIns="0" tIns="17275" rIns="0" bIns="0">
            <a:spAutoFit/>
          </a:bodyPr>
          <a:lstStyle/>
          <a:p>
            <a:pPr marL="17275">
              <a:spcBef>
                <a:spcPts val="136"/>
              </a:spcBef>
              <a:defRPr/>
            </a:pPr>
            <a:r>
              <a:rPr lang="es-CO" sz="1600" b="1" spc="-7" dirty="0">
                <a:solidFill>
                  <a:srgbClr val="70AD47">
                    <a:lumMod val="50000"/>
                  </a:srgbClr>
                </a:solidFill>
                <a:latin typeface="Arial"/>
                <a:cs typeface="Arial"/>
              </a:rPr>
              <a:t>PROGRAMA: RECURSOS DE LA ENAJENACION ISAGEN.   DPTO. ANTIOQUIA.</a:t>
            </a:r>
            <a:endParaRPr lang="es-CO" sz="1600" b="1" dirty="0">
              <a:solidFill>
                <a:srgbClr val="70AD47">
                  <a:lumMod val="50000"/>
                </a:srgbClr>
              </a:solidFill>
              <a:latin typeface="Arial"/>
              <a:cs typeface="Arial"/>
            </a:endParaRPr>
          </a:p>
        </p:txBody>
      </p:sp>
      <p:sp>
        <p:nvSpPr>
          <p:cNvPr id="190467" name="object 26">
            <a:extLst>
              <a:ext uri="{FF2B5EF4-FFF2-40B4-BE49-F238E27FC236}">
                <a16:creationId xmlns:a16="http://schemas.microsoft.com/office/drawing/2014/main" id="{6679A29B-D922-48D5-9417-F8342CFEC68C}"/>
              </a:ext>
            </a:extLst>
          </p:cNvPr>
          <p:cNvSpPr txBox="1">
            <a:spLocks noChangeArrowheads="1"/>
          </p:cNvSpPr>
          <p:nvPr/>
        </p:nvSpPr>
        <p:spPr bwMode="auto">
          <a:xfrm>
            <a:off x="885825" y="2295525"/>
            <a:ext cx="2279650"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pPr>
            <a:r>
              <a:rPr lang="es-CO" altLang="es-CO" sz="1900" b="1">
                <a:solidFill>
                  <a:srgbClr val="548235"/>
                </a:solidFill>
                <a:latin typeface="Arial" panose="020B0604020202020204" pitchFamily="34" charset="0"/>
                <a:cs typeface="Arial" panose="020B0604020202020204" pitchFamily="34" charset="0"/>
              </a:rPr>
              <a:t>Monto total</a:t>
            </a:r>
            <a:r>
              <a:rPr lang="es-ES" altLang="es-CO" sz="1900" b="1">
                <a:solidFill>
                  <a:srgbClr val="548235"/>
                </a:solidFill>
                <a:latin typeface="Arial" panose="020B0604020202020204" pitchFamily="34" charset="0"/>
                <a:cs typeface="Arial" panose="020B0604020202020204" pitchFamily="34" charset="0"/>
              </a:rPr>
              <a:t> obra </a:t>
            </a:r>
            <a:r>
              <a:rPr lang="es-CO" altLang="es-CO" sz="1900" b="1">
                <a:solidFill>
                  <a:srgbClr val="548235"/>
                </a:solidFill>
                <a:latin typeface="Arial" panose="020B0604020202020204" pitchFamily="34" charset="0"/>
                <a:cs typeface="Arial" panose="020B0604020202020204" pitchFamily="34" charset="0"/>
              </a:rPr>
              <a:t>:</a:t>
            </a:r>
            <a:endParaRPr lang="es-CO" altLang="es-CO" sz="1900">
              <a:solidFill>
                <a:srgbClr val="548235"/>
              </a:solidFill>
              <a:latin typeface="Arial" panose="020B0604020202020204" pitchFamily="34" charset="0"/>
              <a:cs typeface="Arial" panose="020B0604020202020204" pitchFamily="34" charset="0"/>
            </a:endParaRPr>
          </a:p>
        </p:txBody>
      </p:sp>
      <p:sp>
        <p:nvSpPr>
          <p:cNvPr id="27" name="object 27">
            <a:extLst>
              <a:ext uri="{FF2B5EF4-FFF2-40B4-BE49-F238E27FC236}">
                <a16:creationId xmlns:a16="http://schemas.microsoft.com/office/drawing/2014/main" id="{D1031061-7BB8-4C72-9525-108F8AE9F38B}"/>
              </a:ext>
            </a:extLst>
          </p:cNvPr>
          <p:cNvSpPr txBox="1"/>
          <p:nvPr/>
        </p:nvSpPr>
        <p:spPr>
          <a:xfrm>
            <a:off x="4216400" y="2301875"/>
            <a:ext cx="2157413" cy="265113"/>
          </a:xfrm>
          <a:prstGeom prst="rect">
            <a:avLst/>
          </a:prstGeom>
        </p:spPr>
        <p:txBody>
          <a:bodyPr lIns="0" tIns="19002" rIns="0" bIns="0">
            <a:spAutoFit/>
          </a:bodyPr>
          <a:lstStyle/>
          <a:p>
            <a:pPr marL="17275">
              <a:spcBef>
                <a:spcPts val="150"/>
              </a:spcBef>
              <a:defRPr/>
            </a:pPr>
            <a:r>
              <a:rPr sz="1600" b="1" dirty="0">
                <a:solidFill>
                  <a:srgbClr val="70AD47">
                    <a:lumMod val="75000"/>
                  </a:srgbClr>
                </a:solidFill>
                <a:latin typeface="Arial"/>
                <a:cs typeface="Arial"/>
              </a:rPr>
              <a:t>$</a:t>
            </a:r>
            <a:r>
              <a:rPr lang="es-ES" sz="1600" b="1" dirty="0">
                <a:solidFill>
                  <a:srgbClr val="70AD47">
                    <a:lumMod val="75000"/>
                  </a:srgbClr>
                </a:solidFill>
                <a:latin typeface="Arial"/>
                <a:cs typeface="Arial"/>
              </a:rPr>
              <a:t> 258.062</a:t>
            </a:r>
            <a:r>
              <a:rPr sz="1600" b="1" spc="-95" dirty="0">
                <a:solidFill>
                  <a:srgbClr val="70AD47">
                    <a:lumMod val="75000"/>
                  </a:srgbClr>
                </a:solidFill>
                <a:latin typeface="Arial"/>
                <a:cs typeface="Arial"/>
              </a:rPr>
              <a:t> </a:t>
            </a:r>
            <a:r>
              <a:rPr sz="1600" b="1" spc="-10" baseline="2057" dirty="0">
                <a:solidFill>
                  <a:srgbClr val="70AD47">
                    <a:lumMod val="75000"/>
                  </a:srgbClr>
                </a:solidFill>
                <a:latin typeface="Arial"/>
                <a:cs typeface="Arial"/>
              </a:rPr>
              <a:t>millones</a:t>
            </a:r>
            <a:endParaRPr sz="1600" baseline="2057" dirty="0">
              <a:solidFill>
                <a:srgbClr val="70AD47">
                  <a:lumMod val="75000"/>
                </a:srgbClr>
              </a:solidFill>
              <a:latin typeface="Arial"/>
              <a:cs typeface="Arial"/>
            </a:endParaRPr>
          </a:p>
        </p:txBody>
      </p:sp>
      <p:sp>
        <p:nvSpPr>
          <p:cNvPr id="44" name="Rectángulo 43">
            <a:extLst>
              <a:ext uri="{FF2B5EF4-FFF2-40B4-BE49-F238E27FC236}">
                <a16:creationId xmlns:a16="http://schemas.microsoft.com/office/drawing/2014/main" id="{7774CF08-6D20-439B-A6E3-DF0C5EE1A989}"/>
              </a:ext>
            </a:extLst>
          </p:cNvPr>
          <p:cNvSpPr/>
          <p:nvPr/>
        </p:nvSpPr>
        <p:spPr>
          <a:xfrm>
            <a:off x="8245475" y="1173163"/>
            <a:ext cx="4565650" cy="728662"/>
          </a:xfrm>
          <a:prstGeom prst="rect">
            <a:avLst/>
          </a:prstGeom>
        </p:spPr>
        <p:txBody>
          <a:bodyPr>
            <a:spAutoFit/>
          </a:bodyPr>
          <a:lstStyle/>
          <a:p>
            <a:pPr marL="766990">
              <a:spcBef>
                <a:spcPts val="891"/>
              </a:spcBef>
              <a:defRPr/>
            </a:pPr>
            <a:r>
              <a:rPr lang="es-MX" sz="1632" b="1" spc="-75" dirty="0">
                <a:solidFill>
                  <a:srgbClr val="70AD47">
                    <a:lumMod val="75000"/>
                  </a:srgbClr>
                </a:solidFill>
                <a:latin typeface="Arial"/>
                <a:cs typeface="Arial"/>
              </a:rPr>
              <a:t>Población Beneficiada</a:t>
            </a:r>
            <a:endParaRPr lang="es-MX" sz="1632" b="1" dirty="0">
              <a:solidFill>
                <a:srgbClr val="70AD47">
                  <a:lumMod val="75000"/>
                </a:srgbClr>
              </a:solidFill>
              <a:latin typeface="Arial"/>
              <a:cs typeface="Arial"/>
            </a:endParaRPr>
          </a:p>
          <a:p>
            <a:pPr marL="982921" indent="-98465">
              <a:spcBef>
                <a:spcPts val="422"/>
              </a:spcBef>
              <a:buFontTx/>
              <a:buChar char="•"/>
              <a:tabLst>
                <a:tab pos="983785" algn="l"/>
              </a:tabLst>
              <a:defRPr/>
            </a:pPr>
            <a:r>
              <a:rPr lang="es-MX" sz="1632" b="1" spc="-121" baseline="2777" dirty="0">
                <a:solidFill>
                  <a:srgbClr val="70AD47">
                    <a:lumMod val="75000"/>
                  </a:srgbClr>
                </a:solidFill>
                <a:latin typeface="Arial"/>
                <a:cs typeface="Arial"/>
              </a:rPr>
              <a:t>  </a:t>
            </a:r>
            <a:r>
              <a:rPr lang="es-MX" sz="2176" b="1" spc="-121" baseline="2777" dirty="0">
                <a:solidFill>
                  <a:srgbClr val="70AD47">
                    <a:lumMod val="75000"/>
                  </a:srgbClr>
                </a:solidFill>
                <a:latin typeface="Arial"/>
                <a:cs typeface="Arial"/>
              </a:rPr>
              <a:t>1.700.000</a:t>
            </a:r>
            <a:r>
              <a:rPr lang="es-MX" sz="2176" b="1" dirty="0">
                <a:solidFill>
                  <a:srgbClr val="70AD47">
                    <a:lumMod val="75000"/>
                  </a:srgbClr>
                </a:solidFill>
                <a:latin typeface="Arial"/>
                <a:cs typeface="Arial"/>
              </a:rPr>
              <a:t> </a:t>
            </a:r>
          </a:p>
        </p:txBody>
      </p:sp>
      <p:grpSp>
        <p:nvGrpSpPr>
          <p:cNvPr id="16" name="Gráfico 14" descr="Éxito de grupo">
            <a:extLst>
              <a:ext uri="{FF2B5EF4-FFF2-40B4-BE49-F238E27FC236}">
                <a16:creationId xmlns:a16="http://schemas.microsoft.com/office/drawing/2014/main" id="{42476012-AA0A-4191-915E-1385A9B88E00}"/>
              </a:ext>
            </a:extLst>
          </p:cNvPr>
          <p:cNvGrpSpPr/>
          <p:nvPr/>
        </p:nvGrpSpPr>
        <p:grpSpPr>
          <a:xfrm>
            <a:off x="9448800" y="2221276"/>
            <a:ext cx="1522413" cy="618058"/>
            <a:chOff x="4294685" y="3639110"/>
            <a:chExt cx="914400" cy="914400"/>
          </a:xfrm>
          <a:solidFill>
            <a:schemeClr val="bg1"/>
          </a:solidFill>
        </p:grpSpPr>
        <p:sp>
          <p:nvSpPr>
            <p:cNvPr id="43" name="Forma libre: forma 42">
              <a:extLst>
                <a:ext uri="{FF2B5EF4-FFF2-40B4-BE49-F238E27FC236}">
                  <a16:creationId xmlns:a16="http://schemas.microsoft.com/office/drawing/2014/main" id="{3EEE0041-E0A2-4846-89A8-D55DE8D091BF}"/>
                </a:ext>
              </a:extLst>
            </p:cNvPr>
            <p:cNvSpPr/>
            <p:nvPr/>
          </p:nvSpPr>
          <p:spPr>
            <a:xfrm>
              <a:off x="49900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45" name="Forma libre: forma 44">
              <a:extLst>
                <a:ext uri="{FF2B5EF4-FFF2-40B4-BE49-F238E27FC236}">
                  <a16:creationId xmlns:a16="http://schemas.microsoft.com/office/drawing/2014/main" id="{78FABE54-7C6A-4A42-997D-C77B888DE5B8}"/>
                </a:ext>
              </a:extLst>
            </p:cNvPr>
            <p:cNvSpPr/>
            <p:nvPr/>
          </p:nvSpPr>
          <p:spPr>
            <a:xfrm>
              <a:off x="47995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46" name="Forma libre: forma 45">
              <a:extLst>
                <a:ext uri="{FF2B5EF4-FFF2-40B4-BE49-F238E27FC236}">
                  <a16:creationId xmlns:a16="http://schemas.microsoft.com/office/drawing/2014/main" id="{7654FE2A-2A74-4D58-86FC-795F2E99F08F}"/>
                </a:ext>
              </a:extLst>
            </p:cNvPr>
            <p:cNvSpPr/>
            <p:nvPr/>
          </p:nvSpPr>
          <p:spPr>
            <a:xfrm>
              <a:off x="46090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47" name="Forma libre: forma 46">
              <a:extLst>
                <a:ext uri="{FF2B5EF4-FFF2-40B4-BE49-F238E27FC236}">
                  <a16:creationId xmlns:a16="http://schemas.microsoft.com/office/drawing/2014/main" id="{6632CCFF-B7B4-4D97-8B0F-4F85E4E5EAA0}"/>
                </a:ext>
              </a:extLst>
            </p:cNvPr>
            <p:cNvSpPr/>
            <p:nvPr/>
          </p:nvSpPr>
          <p:spPr>
            <a:xfrm>
              <a:off x="44185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48" name="Forma libre: forma 47">
              <a:extLst>
                <a:ext uri="{FF2B5EF4-FFF2-40B4-BE49-F238E27FC236}">
                  <a16:creationId xmlns:a16="http://schemas.microsoft.com/office/drawing/2014/main" id="{D4013328-9A34-40BF-A8E3-5E12F495A6B4}"/>
                </a:ext>
              </a:extLst>
            </p:cNvPr>
            <p:cNvSpPr/>
            <p:nvPr/>
          </p:nvSpPr>
          <p:spPr>
            <a:xfrm>
              <a:off x="4352828" y="3823806"/>
              <a:ext cx="790575" cy="533400"/>
            </a:xfrm>
            <a:custGeom>
              <a:avLst/>
              <a:gdLst>
                <a:gd name="connsiteX0" fmla="*/ 785581 w 790575"/>
                <a:gd name="connsiteY0" fmla="*/ 1137 h 533400"/>
                <a:gd name="connsiteX1" fmla="*/ 761195 w 790575"/>
                <a:gd name="connsiteY1" fmla="*/ 12588 h 533400"/>
                <a:gd name="connsiteX2" fmla="*/ 761007 w 790575"/>
                <a:gd name="connsiteY2" fmla="*/ 13138 h 533400"/>
                <a:gd name="connsiteX3" fmla="*/ 725478 w 790575"/>
                <a:gd name="connsiteY3" fmla="*/ 117913 h 533400"/>
                <a:gd name="connsiteX4" fmla="*/ 684807 w 790575"/>
                <a:gd name="connsiteY4" fmla="*/ 110579 h 533400"/>
                <a:gd name="connsiteX5" fmla="*/ 643659 w 790575"/>
                <a:gd name="connsiteY5" fmla="*/ 118008 h 533400"/>
                <a:gd name="connsiteX6" fmla="*/ 608607 w 790575"/>
                <a:gd name="connsiteY6" fmla="*/ 13138 h 533400"/>
                <a:gd name="connsiteX7" fmla="*/ 582757 w 790575"/>
                <a:gd name="connsiteY7" fmla="*/ 1650 h 533400"/>
                <a:gd name="connsiteX8" fmla="*/ 571269 w 790575"/>
                <a:gd name="connsiteY8" fmla="*/ 13138 h 533400"/>
                <a:gd name="connsiteX9" fmla="*/ 535740 w 790575"/>
                <a:gd name="connsiteY9" fmla="*/ 117913 h 533400"/>
                <a:gd name="connsiteX10" fmla="*/ 494307 w 790575"/>
                <a:gd name="connsiteY10" fmla="*/ 110579 h 533400"/>
                <a:gd name="connsiteX11" fmla="*/ 453159 w 790575"/>
                <a:gd name="connsiteY11" fmla="*/ 117913 h 533400"/>
                <a:gd name="connsiteX12" fmla="*/ 418107 w 790575"/>
                <a:gd name="connsiteY12" fmla="*/ 13138 h 533400"/>
                <a:gd name="connsiteX13" fmla="*/ 392257 w 790575"/>
                <a:gd name="connsiteY13" fmla="*/ 1650 h 533400"/>
                <a:gd name="connsiteX14" fmla="*/ 380769 w 790575"/>
                <a:gd name="connsiteY14" fmla="*/ 13138 h 533400"/>
                <a:gd name="connsiteX15" fmla="*/ 345336 w 790575"/>
                <a:gd name="connsiteY15" fmla="*/ 117913 h 533400"/>
                <a:gd name="connsiteX16" fmla="*/ 303807 w 790575"/>
                <a:gd name="connsiteY16" fmla="*/ 110579 h 533400"/>
                <a:gd name="connsiteX17" fmla="*/ 262659 w 790575"/>
                <a:gd name="connsiteY17" fmla="*/ 118008 h 533400"/>
                <a:gd name="connsiteX18" fmla="*/ 227607 w 790575"/>
                <a:gd name="connsiteY18" fmla="*/ 13138 h 533400"/>
                <a:gd name="connsiteX19" fmla="*/ 201757 w 790575"/>
                <a:gd name="connsiteY19" fmla="*/ 1650 h 533400"/>
                <a:gd name="connsiteX20" fmla="*/ 190269 w 790575"/>
                <a:gd name="connsiteY20" fmla="*/ 13138 h 533400"/>
                <a:gd name="connsiteX21" fmla="*/ 154740 w 790575"/>
                <a:gd name="connsiteY21" fmla="*/ 117913 h 533400"/>
                <a:gd name="connsiteX22" fmla="*/ 113307 w 790575"/>
                <a:gd name="connsiteY22" fmla="*/ 110579 h 533400"/>
                <a:gd name="connsiteX23" fmla="*/ 72159 w 790575"/>
                <a:gd name="connsiteY23" fmla="*/ 118008 h 533400"/>
                <a:gd name="connsiteX24" fmla="*/ 37107 w 790575"/>
                <a:gd name="connsiteY24" fmla="*/ 13138 h 533400"/>
                <a:gd name="connsiteX25" fmla="*/ 12961 w 790575"/>
                <a:gd name="connsiteY25" fmla="*/ 1184 h 533400"/>
                <a:gd name="connsiteX26" fmla="*/ 1007 w 790575"/>
                <a:gd name="connsiteY26" fmla="*/ 25330 h 533400"/>
                <a:gd name="connsiteX27" fmla="*/ 48060 w 790575"/>
                <a:gd name="connsiteY27" fmla="*/ 164300 h 533400"/>
                <a:gd name="connsiteX28" fmla="*/ 65682 w 790575"/>
                <a:gd name="connsiteY28" fmla="*/ 177254 h 533400"/>
                <a:gd name="connsiteX29" fmla="*/ 65682 w 790575"/>
                <a:gd name="connsiteY29" fmla="*/ 234404 h 533400"/>
                <a:gd name="connsiteX30" fmla="*/ 37107 w 790575"/>
                <a:gd name="connsiteY30" fmla="*/ 377279 h 533400"/>
                <a:gd name="connsiteX31" fmla="*/ 65682 w 790575"/>
                <a:gd name="connsiteY31" fmla="*/ 377279 h 533400"/>
                <a:gd name="connsiteX32" fmla="*/ 65682 w 790575"/>
                <a:gd name="connsiteY32" fmla="*/ 539204 h 533400"/>
                <a:gd name="connsiteX33" fmla="*/ 103782 w 790575"/>
                <a:gd name="connsiteY33" fmla="*/ 539204 h 533400"/>
                <a:gd name="connsiteX34" fmla="*/ 103782 w 790575"/>
                <a:gd name="connsiteY34" fmla="*/ 377279 h 533400"/>
                <a:gd name="connsiteX35" fmla="*/ 122832 w 790575"/>
                <a:gd name="connsiteY35" fmla="*/ 377279 h 533400"/>
                <a:gd name="connsiteX36" fmla="*/ 122832 w 790575"/>
                <a:gd name="connsiteY36" fmla="*/ 539204 h 533400"/>
                <a:gd name="connsiteX37" fmla="*/ 160932 w 790575"/>
                <a:gd name="connsiteY37" fmla="*/ 539204 h 533400"/>
                <a:gd name="connsiteX38" fmla="*/ 160932 w 790575"/>
                <a:gd name="connsiteY38" fmla="*/ 377279 h 533400"/>
                <a:gd name="connsiteX39" fmla="*/ 189507 w 790575"/>
                <a:gd name="connsiteY39" fmla="*/ 377279 h 533400"/>
                <a:gd name="connsiteX40" fmla="*/ 160932 w 790575"/>
                <a:gd name="connsiteY40" fmla="*/ 234404 h 533400"/>
                <a:gd name="connsiteX41" fmla="*/ 160932 w 790575"/>
                <a:gd name="connsiteY41" fmla="*/ 177254 h 533400"/>
                <a:gd name="connsiteX42" fmla="*/ 178934 w 790575"/>
                <a:gd name="connsiteY42" fmla="*/ 164300 h 533400"/>
                <a:gd name="connsiteX43" fmla="*/ 208557 w 790575"/>
                <a:gd name="connsiteY43" fmla="*/ 76860 h 533400"/>
                <a:gd name="connsiteX44" fmla="*/ 238179 w 790575"/>
                <a:gd name="connsiteY44" fmla="*/ 164300 h 533400"/>
                <a:gd name="connsiteX45" fmla="*/ 256182 w 790575"/>
                <a:gd name="connsiteY45" fmla="*/ 177254 h 533400"/>
                <a:gd name="connsiteX46" fmla="*/ 256182 w 790575"/>
                <a:gd name="connsiteY46" fmla="*/ 539204 h 533400"/>
                <a:gd name="connsiteX47" fmla="*/ 294282 w 790575"/>
                <a:gd name="connsiteY47" fmla="*/ 539204 h 533400"/>
                <a:gd name="connsiteX48" fmla="*/ 294282 w 790575"/>
                <a:gd name="connsiteY48" fmla="*/ 320129 h 533400"/>
                <a:gd name="connsiteX49" fmla="*/ 313332 w 790575"/>
                <a:gd name="connsiteY49" fmla="*/ 320129 h 533400"/>
                <a:gd name="connsiteX50" fmla="*/ 313332 w 790575"/>
                <a:gd name="connsiteY50" fmla="*/ 539204 h 533400"/>
                <a:gd name="connsiteX51" fmla="*/ 351432 w 790575"/>
                <a:gd name="connsiteY51" fmla="*/ 539204 h 533400"/>
                <a:gd name="connsiteX52" fmla="*/ 351432 w 790575"/>
                <a:gd name="connsiteY52" fmla="*/ 177254 h 533400"/>
                <a:gd name="connsiteX53" fmla="*/ 369434 w 790575"/>
                <a:gd name="connsiteY53" fmla="*/ 164300 h 533400"/>
                <a:gd name="connsiteX54" fmla="*/ 399057 w 790575"/>
                <a:gd name="connsiteY54" fmla="*/ 76860 h 533400"/>
                <a:gd name="connsiteX55" fmla="*/ 428679 w 790575"/>
                <a:gd name="connsiteY55" fmla="*/ 164300 h 533400"/>
                <a:gd name="connsiteX56" fmla="*/ 446682 w 790575"/>
                <a:gd name="connsiteY56" fmla="*/ 177254 h 533400"/>
                <a:gd name="connsiteX57" fmla="*/ 446682 w 790575"/>
                <a:gd name="connsiteY57" fmla="*/ 234404 h 533400"/>
                <a:gd name="connsiteX58" fmla="*/ 418107 w 790575"/>
                <a:gd name="connsiteY58" fmla="*/ 377279 h 533400"/>
                <a:gd name="connsiteX59" fmla="*/ 446682 w 790575"/>
                <a:gd name="connsiteY59" fmla="*/ 377279 h 533400"/>
                <a:gd name="connsiteX60" fmla="*/ 446682 w 790575"/>
                <a:gd name="connsiteY60" fmla="*/ 539204 h 533400"/>
                <a:gd name="connsiteX61" fmla="*/ 484782 w 790575"/>
                <a:gd name="connsiteY61" fmla="*/ 539204 h 533400"/>
                <a:gd name="connsiteX62" fmla="*/ 484782 w 790575"/>
                <a:gd name="connsiteY62" fmla="*/ 377279 h 533400"/>
                <a:gd name="connsiteX63" fmla="*/ 503832 w 790575"/>
                <a:gd name="connsiteY63" fmla="*/ 377279 h 533400"/>
                <a:gd name="connsiteX64" fmla="*/ 503832 w 790575"/>
                <a:gd name="connsiteY64" fmla="*/ 539204 h 533400"/>
                <a:gd name="connsiteX65" fmla="*/ 541932 w 790575"/>
                <a:gd name="connsiteY65" fmla="*/ 539204 h 533400"/>
                <a:gd name="connsiteX66" fmla="*/ 541932 w 790575"/>
                <a:gd name="connsiteY66" fmla="*/ 377279 h 533400"/>
                <a:gd name="connsiteX67" fmla="*/ 570507 w 790575"/>
                <a:gd name="connsiteY67" fmla="*/ 377279 h 533400"/>
                <a:gd name="connsiteX68" fmla="*/ 541932 w 790575"/>
                <a:gd name="connsiteY68" fmla="*/ 234404 h 533400"/>
                <a:gd name="connsiteX69" fmla="*/ 541932 w 790575"/>
                <a:gd name="connsiteY69" fmla="*/ 177254 h 533400"/>
                <a:gd name="connsiteX70" fmla="*/ 559934 w 790575"/>
                <a:gd name="connsiteY70" fmla="*/ 164300 h 533400"/>
                <a:gd name="connsiteX71" fmla="*/ 589557 w 790575"/>
                <a:gd name="connsiteY71" fmla="*/ 76860 h 533400"/>
                <a:gd name="connsiteX72" fmla="*/ 619179 w 790575"/>
                <a:gd name="connsiteY72" fmla="*/ 164300 h 533400"/>
                <a:gd name="connsiteX73" fmla="*/ 637182 w 790575"/>
                <a:gd name="connsiteY73" fmla="*/ 177254 h 533400"/>
                <a:gd name="connsiteX74" fmla="*/ 637182 w 790575"/>
                <a:gd name="connsiteY74" fmla="*/ 539204 h 533400"/>
                <a:gd name="connsiteX75" fmla="*/ 675282 w 790575"/>
                <a:gd name="connsiteY75" fmla="*/ 539204 h 533400"/>
                <a:gd name="connsiteX76" fmla="*/ 675282 w 790575"/>
                <a:gd name="connsiteY76" fmla="*/ 320129 h 533400"/>
                <a:gd name="connsiteX77" fmla="*/ 694332 w 790575"/>
                <a:gd name="connsiteY77" fmla="*/ 320129 h 533400"/>
                <a:gd name="connsiteX78" fmla="*/ 694332 w 790575"/>
                <a:gd name="connsiteY78" fmla="*/ 539204 h 533400"/>
                <a:gd name="connsiteX79" fmla="*/ 732432 w 790575"/>
                <a:gd name="connsiteY79" fmla="*/ 539204 h 533400"/>
                <a:gd name="connsiteX80" fmla="*/ 732432 w 790575"/>
                <a:gd name="connsiteY80" fmla="*/ 177254 h 533400"/>
                <a:gd name="connsiteX81" fmla="*/ 750434 w 790575"/>
                <a:gd name="connsiteY81" fmla="*/ 164300 h 533400"/>
                <a:gd name="connsiteX82" fmla="*/ 797487 w 790575"/>
                <a:gd name="connsiteY82" fmla="*/ 25330 h 533400"/>
                <a:gd name="connsiteX83" fmla="*/ 785612 w 790575"/>
                <a:gd name="connsiteY83" fmla="*/ 1147 h 533400"/>
                <a:gd name="connsiteX84" fmla="*/ 785581 w 790575"/>
                <a:gd name="connsiteY84" fmla="*/ 1137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790575" h="533400">
                  <a:moveTo>
                    <a:pt x="785581" y="1137"/>
                  </a:moveTo>
                  <a:cubicBezTo>
                    <a:pt x="775685" y="-2435"/>
                    <a:pt x="764767" y="2692"/>
                    <a:pt x="761195" y="12588"/>
                  </a:cubicBezTo>
                  <a:cubicBezTo>
                    <a:pt x="761129" y="12770"/>
                    <a:pt x="761067" y="12954"/>
                    <a:pt x="761007" y="13138"/>
                  </a:cubicBezTo>
                  <a:lnTo>
                    <a:pt x="725478" y="117913"/>
                  </a:lnTo>
                  <a:cubicBezTo>
                    <a:pt x="712353" y="113493"/>
                    <a:pt x="698649" y="111022"/>
                    <a:pt x="684807" y="110579"/>
                  </a:cubicBezTo>
                  <a:cubicBezTo>
                    <a:pt x="670798" y="111001"/>
                    <a:pt x="656930" y="113504"/>
                    <a:pt x="643659" y="118008"/>
                  </a:cubicBezTo>
                  <a:lnTo>
                    <a:pt x="608607" y="13138"/>
                  </a:lnTo>
                  <a:cubicBezTo>
                    <a:pt x="604640" y="2827"/>
                    <a:pt x="593067" y="-2316"/>
                    <a:pt x="582757" y="1650"/>
                  </a:cubicBezTo>
                  <a:cubicBezTo>
                    <a:pt x="577474" y="3682"/>
                    <a:pt x="573300" y="7856"/>
                    <a:pt x="571269" y="13138"/>
                  </a:cubicBezTo>
                  <a:lnTo>
                    <a:pt x="535740" y="117913"/>
                  </a:lnTo>
                  <a:cubicBezTo>
                    <a:pt x="522373" y="113411"/>
                    <a:pt x="508406" y="110939"/>
                    <a:pt x="494307" y="110579"/>
                  </a:cubicBezTo>
                  <a:cubicBezTo>
                    <a:pt x="480307" y="111011"/>
                    <a:pt x="466445" y="113482"/>
                    <a:pt x="453159" y="117913"/>
                  </a:cubicBezTo>
                  <a:lnTo>
                    <a:pt x="418107" y="13138"/>
                  </a:lnTo>
                  <a:cubicBezTo>
                    <a:pt x="414140" y="2827"/>
                    <a:pt x="402567" y="-2316"/>
                    <a:pt x="392257" y="1650"/>
                  </a:cubicBezTo>
                  <a:cubicBezTo>
                    <a:pt x="386974" y="3682"/>
                    <a:pt x="382800" y="7856"/>
                    <a:pt x="380769" y="13138"/>
                  </a:cubicBezTo>
                  <a:lnTo>
                    <a:pt x="345336" y="117913"/>
                  </a:lnTo>
                  <a:cubicBezTo>
                    <a:pt x="331923" y="113458"/>
                    <a:pt x="317933" y="110987"/>
                    <a:pt x="303807" y="110579"/>
                  </a:cubicBezTo>
                  <a:cubicBezTo>
                    <a:pt x="289798" y="111001"/>
                    <a:pt x="275930" y="113504"/>
                    <a:pt x="262659" y="118008"/>
                  </a:cubicBezTo>
                  <a:lnTo>
                    <a:pt x="227607" y="13138"/>
                  </a:lnTo>
                  <a:cubicBezTo>
                    <a:pt x="223640" y="2827"/>
                    <a:pt x="212067" y="-2316"/>
                    <a:pt x="201757" y="1650"/>
                  </a:cubicBezTo>
                  <a:cubicBezTo>
                    <a:pt x="196474" y="3682"/>
                    <a:pt x="192300" y="7856"/>
                    <a:pt x="190269" y="13138"/>
                  </a:cubicBezTo>
                  <a:lnTo>
                    <a:pt x="154740" y="117913"/>
                  </a:lnTo>
                  <a:cubicBezTo>
                    <a:pt x="141363" y="113452"/>
                    <a:pt x="127403" y="110981"/>
                    <a:pt x="113307" y="110579"/>
                  </a:cubicBezTo>
                  <a:cubicBezTo>
                    <a:pt x="99298" y="111001"/>
                    <a:pt x="85430" y="113504"/>
                    <a:pt x="72159" y="118008"/>
                  </a:cubicBezTo>
                  <a:lnTo>
                    <a:pt x="37107" y="13138"/>
                  </a:lnTo>
                  <a:cubicBezTo>
                    <a:pt x="33740" y="3169"/>
                    <a:pt x="22929" y="-2183"/>
                    <a:pt x="12961" y="1184"/>
                  </a:cubicBezTo>
                  <a:cubicBezTo>
                    <a:pt x="2992" y="4551"/>
                    <a:pt x="-2360" y="15361"/>
                    <a:pt x="1007" y="25330"/>
                  </a:cubicBezTo>
                  <a:lnTo>
                    <a:pt x="48060" y="164300"/>
                  </a:lnTo>
                  <a:cubicBezTo>
                    <a:pt x="50623" y="171895"/>
                    <a:pt x="57667" y="177074"/>
                    <a:pt x="65682" y="177254"/>
                  </a:cubicBezTo>
                  <a:lnTo>
                    <a:pt x="65682" y="234404"/>
                  </a:lnTo>
                  <a:lnTo>
                    <a:pt x="37107" y="377279"/>
                  </a:lnTo>
                  <a:lnTo>
                    <a:pt x="65682" y="377279"/>
                  </a:lnTo>
                  <a:lnTo>
                    <a:pt x="65682" y="539204"/>
                  </a:lnTo>
                  <a:lnTo>
                    <a:pt x="103782" y="539204"/>
                  </a:lnTo>
                  <a:lnTo>
                    <a:pt x="103782" y="377279"/>
                  </a:lnTo>
                  <a:lnTo>
                    <a:pt x="122832" y="377279"/>
                  </a:lnTo>
                  <a:lnTo>
                    <a:pt x="122832" y="539204"/>
                  </a:lnTo>
                  <a:lnTo>
                    <a:pt x="160932" y="539204"/>
                  </a:lnTo>
                  <a:lnTo>
                    <a:pt x="160932" y="377279"/>
                  </a:lnTo>
                  <a:lnTo>
                    <a:pt x="189507" y="377279"/>
                  </a:lnTo>
                  <a:lnTo>
                    <a:pt x="160932" y="234404"/>
                  </a:lnTo>
                  <a:lnTo>
                    <a:pt x="160932" y="177254"/>
                  </a:lnTo>
                  <a:cubicBezTo>
                    <a:pt x="169087" y="177234"/>
                    <a:pt x="176324" y="172026"/>
                    <a:pt x="178934" y="164300"/>
                  </a:cubicBezTo>
                  <a:lnTo>
                    <a:pt x="208557" y="76860"/>
                  </a:lnTo>
                  <a:lnTo>
                    <a:pt x="238179" y="164300"/>
                  </a:lnTo>
                  <a:cubicBezTo>
                    <a:pt x="240789" y="172026"/>
                    <a:pt x="248026" y="177234"/>
                    <a:pt x="256182" y="177254"/>
                  </a:cubicBezTo>
                  <a:lnTo>
                    <a:pt x="256182" y="539204"/>
                  </a:lnTo>
                  <a:lnTo>
                    <a:pt x="294282" y="539204"/>
                  </a:lnTo>
                  <a:lnTo>
                    <a:pt x="294282" y="320129"/>
                  </a:lnTo>
                  <a:lnTo>
                    <a:pt x="313332" y="320129"/>
                  </a:lnTo>
                  <a:lnTo>
                    <a:pt x="313332" y="539204"/>
                  </a:lnTo>
                  <a:lnTo>
                    <a:pt x="351432" y="539204"/>
                  </a:lnTo>
                  <a:lnTo>
                    <a:pt x="351432" y="177254"/>
                  </a:lnTo>
                  <a:cubicBezTo>
                    <a:pt x="359587" y="177234"/>
                    <a:pt x="366824" y="172026"/>
                    <a:pt x="369434" y="164300"/>
                  </a:cubicBezTo>
                  <a:lnTo>
                    <a:pt x="399057" y="76860"/>
                  </a:lnTo>
                  <a:lnTo>
                    <a:pt x="428679" y="164300"/>
                  </a:lnTo>
                  <a:cubicBezTo>
                    <a:pt x="431289" y="172026"/>
                    <a:pt x="438526" y="177234"/>
                    <a:pt x="446682" y="177254"/>
                  </a:cubicBezTo>
                  <a:lnTo>
                    <a:pt x="446682" y="234404"/>
                  </a:lnTo>
                  <a:lnTo>
                    <a:pt x="418107" y="377279"/>
                  </a:lnTo>
                  <a:lnTo>
                    <a:pt x="446682" y="377279"/>
                  </a:lnTo>
                  <a:lnTo>
                    <a:pt x="446682" y="539204"/>
                  </a:lnTo>
                  <a:lnTo>
                    <a:pt x="484782" y="539204"/>
                  </a:lnTo>
                  <a:lnTo>
                    <a:pt x="484782" y="377279"/>
                  </a:lnTo>
                  <a:lnTo>
                    <a:pt x="503832" y="377279"/>
                  </a:lnTo>
                  <a:lnTo>
                    <a:pt x="503832" y="539204"/>
                  </a:lnTo>
                  <a:lnTo>
                    <a:pt x="541932" y="539204"/>
                  </a:lnTo>
                  <a:lnTo>
                    <a:pt x="541932" y="377279"/>
                  </a:lnTo>
                  <a:lnTo>
                    <a:pt x="570507" y="377279"/>
                  </a:lnTo>
                  <a:lnTo>
                    <a:pt x="541932" y="234404"/>
                  </a:lnTo>
                  <a:lnTo>
                    <a:pt x="541932" y="177254"/>
                  </a:lnTo>
                  <a:cubicBezTo>
                    <a:pt x="550087" y="177234"/>
                    <a:pt x="557324" y="172026"/>
                    <a:pt x="559934" y="164300"/>
                  </a:cubicBezTo>
                  <a:lnTo>
                    <a:pt x="589557" y="76860"/>
                  </a:lnTo>
                  <a:lnTo>
                    <a:pt x="619179" y="164300"/>
                  </a:lnTo>
                  <a:cubicBezTo>
                    <a:pt x="621789" y="172026"/>
                    <a:pt x="629026" y="177234"/>
                    <a:pt x="637182" y="177254"/>
                  </a:cubicBezTo>
                  <a:lnTo>
                    <a:pt x="637182" y="539204"/>
                  </a:lnTo>
                  <a:lnTo>
                    <a:pt x="675282" y="539204"/>
                  </a:lnTo>
                  <a:lnTo>
                    <a:pt x="675282" y="320129"/>
                  </a:lnTo>
                  <a:lnTo>
                    <a:pt x="694332" y="320129"/>
                  </a:lnTo>
                  <a:lnTo>
                    <a:pt x="694332" y="539204"/>
                  </a:lnTo>
                  <a:lnTo>
                    <a:pt x="732432" y="539204"/>
                  </a:lnTo>
                  <a:lnTo>
                    <a:pt x="732432" y="177254"/>
                  </a:lnTo>
                  <a:cubicBezTo>
                    <a:pt x="740587" y="177234"/>
                    <a:pt x="747824" y="172026"/>
                    <a:pt x="750434" y="164300"/>
                  </a:cubicBezTo>
                  <a:lnTo>
                    <a:pt x="797487" y="25330"/>
                  </a:lnTo>
                  <a:cubicBezTo>
                    <a:pt x="800886" y="15374"/>
                    <a:pt x="795570" y="4547"/>
                    <a:pt x="785612" y="1147"/>
                  </a:cubicBezTo>
                  <a:cubicBezTo>
                    <a:pt x="785602" y="1144"/>
                    <a:pt x="785592" y="1140"/>
                    <a:pt x="785581" y="1137"/>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grpSp>
      <p:sp>
        <p:nvSpPr>
          <p:cNvPr id="190471" name="object 26">
            <a:extLst>
              <a:ext uri="{FF2B5EF4-FFF2-40B4-BE49-F238E27FC236}">
                <a16:creationId xmlns:a16="http://schemas.microsoft.com/office/drawing/2014/main" id="{7758B93F-75E1-4220-B4D2-D7658D759939}"/>
              </a:ext>
            </a:extLst>
          </p:cNvPr>
          <p:cNvSpPr txBox="1">
            <a:spLocks noChangeArrowheads="1"/>
          </p:cNvSpPr>
          <p:nvPr/>
        </p:nvSpPr>
        <p:spPr bwMode="auto">
          <a:xfrm>
            <a:off x="885825" y="2554288"/>
            <a:ext cx="34004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 typeface="Arial" panose="020B0604020202020204" pitchFamily="34" charset="0"/>
              <a:buNone/>
            </a:pPr>
            <a:r>
              <a:rPr lang="es-CO" altLang="es-CO" sz="1900" b="1">
                <a:solidFill>
                  <a:srgbClr val="548235"/>
                </a:solidFill>
                <a:latin typeface="Arial" panose="020B0604020202020204" pitchFamily="34" charset="0"/>
                <a:cs typeface="Arial" panose="020B0604020202020204" pitchFamily="34" charset="0"/>
              </a:rPr>
              <a:t>Monto total </a:t>
            </a:r>
            <a:r>
              <a:rPr lang="es-ES" altLang="es-CO" sz="1900" b="1">
                <a:solidFill>
                  <a:srgbClr val="548235"/>
                </a:solidFill>
                <a:latin typeface="Arial" panose="020B0604020202020204" pitchFamily="34" charset="0"/>
                <a:cs typeface="Arial" panose="020B0604020202020204" pitchFamily="34" charset="0"/>
              </a:rPr>
              <a:t>interventoría </a:t>
            </a:r>
            <a:r>
              <a:rPr lang="es-CO" altLang="es-CO" sz="1900" b="1">
                <a:solidFill>
                  <a:srgbClr val="548235"/>
                </a:solidFill>
                <a:latin typeface="Arial" panose="020B0604020202020204" pitchFamily="34" charset="0"/>
                <a:cs typeface="Arial" panose="020B0604020202020204" pitchFamily="34" charset="0"/>
              </a:rPr>
              <a:t>:</a:t>
            </a:r>
            <a:endParaRPr lang="es-CO" altLang="es-CO" sz="1900">
              <a:solidFill>
                <a:srgbClr val="548235"/>
              </a:solidFill>
              <a:latin typeface="Arial" panose="020B0604020202020204" pitchFamily="34" charset="0"/>
              <a:cs typeface="Arial" panose="020B0604020202020204" pitchFamily="34" charset="0"/>
            </a:endParaRPr>
          </a:p>
        </p:txBody>
      </p:sp>
      <p:sp>
        <p:nvSpPr>
          <p:cNvPr id="190472" name="object 27">
            <a:extLst>
              <a:ext uri="{FF2B5EF4-FFF2-40B4-BE49-F238E27FC236}">
                <a16:creationId xmlns:a16="http://schemas.microsoft.com/office/drawing/2014/main" id="{C9D6BFEF-B325-4E87-8519-A26E1ECA8810}"/>
              </a:ext>
            </a:extLst>
          </p:cNvPr>
          <p:cNvSpPr txBox="1">
            <a:spLocks noChangeArrowheads="1"/>
          </p:cNvSpPr>
          <p:nvPr/>
        </p:nvSpPr>
        <p:spPr bwMode="auto">
          <a:xfrm>
            <a:off x="4214813" y="2547938"/>
            <a:ext cx="2327275" cy="265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19002"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ts val="150"/>
              </a:spcBef>
              <a:buFontTx/>
              <a:buNone/>
            </a:pPr>
            <a:r>
              <a:rPr lang="es-CO" altLang="es-CO" sz="1600" b="1">
                <a:solidFill>
                  <a:srgbClr val="548235"/>
                </a:solidFill>
                <a:latin typeface="Arial" panose="020B0604020202020204" pitchFamily="34" charset="0"/>
                <a:cs typeface="Arial" panose="020B0604020202020204" pitchFamily="34" charset="0"/>
              </a:rPr>
              <a:t>$</a:t>
            </a:r>
            <a:r>
              <a:rPr lang="es-ES" altLang="es-CO" sz="1600" b="1">
                <a:solidFill>
                  <a:srgbClr val="548235"/>
                </a:solidFill>
                <a:latin typeface="Arial" panose="020B0604020202020204" pitchFamily="34" charset="0"/>
                <a:cs typeface="Arial" panose="020B0604020202020204" pitchFamily="34" charset="0"/>
              </a:rPr>
              <a:t> 20.092</a:t>
            </a:r>
            <a:r>
              <a:rPr lang="es-CO" altLang="es-CO" sz="1600" b="1">
                <a:solidFill>
                  <a:srgbClr val="548235"/>
                </a:solidFill>
                <a:latin typeface="Arial" panose="020B0604020202020204" pitchFamily="34" charset="0"/>
                <a:cs typeface="Arial" panose="020B0604020202020204" pitchFamily="34" charset="0"/>
              </a:rPr>
              <a:t> millones</a:t>
            </a:r>
          </a:p>
        </p:txBody>
      </p:sp>
      <p:pic>
        <p:nvPicPr>
          <p:cNvPr id="190473" name="Imagen 64">
            <a:extLst>
              <a:ext uri="{FF2B5EF4-FFF2-40B4-BE49-F238E27FC236}">
                <a16:creationId xmlns:a16="http://schemas.microsoft.com/office/drawing/2014/main" id="{2CD240B0-6440-4074-B63B-3395C01BBE7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450013" y="3592513"/>
            <a:ext cx="2030412" cy="169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474" name="Imagen 65">
            <a:extLst>
              <a:ext uri="{FF2B5EF4-FFF2-40B4-BE49-F238E27FC236}">
                <a16:creationId xmlns:a16="http://schemas.microsoft.com/office/drawing/2014/main" id="{02214745-1925-4DB1-BDC9-EF2B257882B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128125" y="3568700"/>
            <a:ext cx="2178050" cy="169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CuadroTexto 66">
            <a:extLst>
              <a:ext uri="{FF2B5EF4-FFF2-40B4-BE49-F238E27FC236}">
                <a16:creationId xmlns:a16="http://schemas.microsoft.com/office/drawing/2014/main" id="{4BBE9E34-4828-49AE-BE63-3EDECEFB7C2A}"/>
              </a:ext>
            </a:extLst>
          </p:cNvPr>
          <p:cNvSpPr txBox="1"/>
          <p:nvPr/>
        </p:nvSpPr>
        <p:spPr>
          <a:xfrm rot="5400000">
            <a:off x="7359568" y="4363722"/>
            <a:ext cx="352084" cy="2326706"/>
          </a:xfrm>
          <a:prstGeom prst="rect">
            <a:avLst/>
          </a:prstGeom>
          <a:noFill/>
        </p:spPr>
        <p:txBody>
          <a:bodyPr vert="vert270">
            <a:spAutoFit/>
          </a:bodyPr>
          <a:lstStyle/>
          <a:p>
            <a:pPr>
              <a:defRPr/>
            </a:pPr>
            <a:r>
              <a:rPr lang="es-ES" sz="1088" b="1" dirty="0">
                <a:solidFill>
                  <a:srgbClr val="70AD47">
                    <a:lumMod val="75000"/>
                  </a:srgbClr>
                </a:solidFill>
              </a:rPr>
              <a:t>VIA MOSQUITA – CARMIN - TOLDAS.</a:t>
            </a:r>
            <a:endParaRPr lang="es-CO" sz="1088" b="1" dirty="0">
              <a:solidFill>
                <a:srgbClr val="70AD47">
                  <a:lumMod val="75000"/>
                </a:srgbClr>
              </a:solidFill>
            </a:endParaRPr>
          </a:p>
        </p:txBody>
      </p:sp>
      <p:sp>
        <p:nvSpPr>
          <p:cNvPr id="68" name="CuadroTexto 67">
            <a:extLst>
              <a:ext uri="{FF2B5EF4-FFF2-40B4-BE49-F238E27FC236}">
                <a16:creationId xmlns:a16="http://schemas.microsoft.com/office/drawing/2014/main" id="{0E176F40-F6E7-4847-9FF9-5E6DEE64837E}"/>
              </a:ext>
            </a:extLst>
          </p:cNvPr>
          <p:cNvSpPr txBox="1"/>
          <p:nvPr/>
        </p:nvSpPr>
        <p:spPr>
          <a:xfrm rot="5400000">
            <a:off x="10058660" y="4680040"/>
            <a:ext cx="352084" cy="1749245"/>
          </a:xfrm>
          <a:prstGeom prst="rect">
            <a:avLst/>
          </a:prstGeom>
          <a:noFill/>
        </p:spPr>
        <p:txBody>
          <a:bodyPr vert="vert270">
            <a:spAutoFit/>
          </a:bodyPr>
          <a:lstStyle/>
          <a:p>
            <a:pPr>
              <a:defRPr/>
            </a:pPr>
            <a:r>
              <a:rPr lang="es-ES" sz="1088" b="1" dirty="0">
                <a:solidFill>
                  <a:srgbClr val="70AD47">
                    <a:lumMod val="75000"/>
                  </a:srgbClr>
                </a:solidFill>
              </a:rPr>
              <a:t>LA AMALITA – LAS DELICIAS.</a:t>
            </a:r>
            <a:endParaRPr lang="es-CO" sz="1088" b="1" dirty="0">
              <a:solidFill>
                <a:srgbClr val="70AD47">
                  <a:lumMod val="75000"/>
                </a:srgbClr>
              </a:solidFill>
            </a:endParaRPr>
          </a:p>
        </p:txBody>
      </p:sp>
      <p:sp>
        <p:nvSpPr>
          <p:cNvPr id="190477" name="Rectángulo 2">
            <a:extLst>
              <a:ext uri="{FF2B5EF4-FFF2-40B4-BE49-F238E27FC236}">
                <a16:creationId xmlns:a16="http://schemas.microsoft.com/office/drawing/2014/main" id="{8AB0E01D-5A8A-4C0C-B8C7-A608F719A3F2}"/>
              </a:ext>
            </a:extLst>
          </p:cNvPr>
          <p:cNvSpPr>
            <a:spLocks noChangeArrowheads="1"/>
          </p:cNvSpPr>
          <p:nvPr/>
        </p:nvSpPr>
        <p:spPr bwMode="auto">
          <a:xfrm>
            <a:off x="819150" y="568325"/>
            <a:ext cx="48958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graphicFrame>
        <p:nvGraphicFramePr>
          <p:cNvPr id="4" name="Tabla 3">
            <a:extLst>
              <a:ext uri="{FF2B5EF4-FFF2-40B4-BE49-F238E27FC236}">
                <a16:creationId xmlns:a16="http://schemas.microsoft.com/office/drawing/2014/main" id="{69DF9837-085E-4F86-BCDE-DF65696BBA16}"/>
              </a:ext>
            </a:extLst>
          </p:cNvPr>
          <p:cNvGraphicFramePr>
            <a:graphicFrameLocks noGrp="1"/>
          </p:cNvGraphicFramePr>
          <p:nvPr/>
        </p:nvGraphicFramePr>
        <p:xfrm>
          <a:off x="885825" y="914400"/>
          <a:ext cx="6743700" cy="1276350"/>
        </p:xfrm>
        <a:graphic>
          <a:graphicData uri="http://schemas.openxmlformats.org/drawingml/2006/table">
            <a:tbl>
              <a:tblPr firstRow="1" bandRow="1"/>
              <a:tblGrid>
                <a:gridCol w="1666091">
                  <a:extLst>
                    <a:ext uri="{9D8B030D-6E8A-4147-A177-3AD203B41FA5}">
                      <a16:colId xmlns:a16="http://schemas.microsoft.com/office/drawing/2014/main" val="20000"/>
                    </a:ext>
                  </a:extLst>
                </a:gridCol>
                <a:gridCol w="952052">
                  <a:extLst>
                    <a:ext uri="{9D8B030D-6E8A-4147-A177-3AD203B41FA5}">
                      <a16:colId xmlns:a16="http://schemas.microsoft.com/office/drawing/2014/main" val="20001"/>
                    </a:ext>
                  </a:extLst>
                </a:gridCol>
                <a:gridCol w="761641">
                  <a:extLst>
                    <a:ext uri="{9D8B030D-6E8A-4147-A177-3AD203B41FA5}">
                      <a16:colId xmlns:a16="http://schemas.microsoft.com/office/drawing/2014/main" val="20002"/>
                    </a:ext>
                  </a:extLst>
                </a:gridCol>
                <a:gridCol w="812418">
                  <a:extLst>
                    <a:ext uri="{9D8B030D-6E8A-4147-A177-3AD203B41FA5}">
                      <a16:colId xmlns:a16="http://schemas.microsoft.com/office/drawing/2014/main" val="20003"/>
                    </a:ext>
                  </a:extLst>
                </a:gridCol>
                <a:gridCol w="1028216">
                  <a:extLst>
                    <a:ext uri="{9D8B030D-6E8A-4147-A177-3AD203B41FA5}">
                      <a16:colId xmlns:a16="http://schemas.microsoft.com/office/drawing/2014/main" val="20004"/>
                    </a:ext>
                  </a:extLst>
                </a:gridCol>
                <a:gridCol w="761641">
                  <a:extLst>
                    <a:ext uri="{9D8B030D-6E8A-4147-A177-3AD203B41FA5}">
                      <a16:colId xmlns:a16="http://schemas.microsoft.com/office/drawing/2014/main" val="20005"/>
                    </a:ext>
                  </a:extLst>
                </a:gridCol>
                <a:gridCol w="761641">
                  <a:extLst>
                    <a:ext uri="{9D8B030D-6E8A-4147-A177-3AD203B41FA5}">
                      <a16:colId xmlns:a16="http://schemas.microsoft.com/office/drawing/2014/main" val="20006"/>
                    </a:ext>
                  </a:extLst>
                </a:gridCol>
              </a:tblGrid>
              <a:tr h="457200">
                <a:tc>
                  <a:txBody>
                    <a:bodyPr/>
                    <a:lstStyle/>
                    <a:p>
                      <a:pPr algn="ctr" fontAlgn="ctr"/>
                      <a:r>
                        <a:rPr lang="es-CO" sz="900" b="1" i="0" u="none" strike="noStrike">
                          <a:solidFill>
                            <a:srgbClr val="FFFFFF"/>
                          </a:solidFill>
                          <a:effectLst/>
                          <a:latin typeface="Calibri" panose="020F0502020204030204" pitchFamily="34" charset="0"/>
                        </a:rPr>
                        <a:t>ENTE TERRITORIAL</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CONVENIO No.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VALOR CONVENIO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VALOR CONTRATOS DE OBRA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VALOR CONTRATOS DE INTERVENTORIA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FECHA INICIO DEL CONVENIO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FECHA FINAL DEL CONVENIO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314325">
                <a:tc>
                  <a:txBody>
                    <a:bodyPr/>
                    <a:lstStyle/>
                    <a:p>
                      <a:pPr algn="l" rtl="0" fontAlgn="b"/>
                      <a:r>
                        <a:rPr lang="es-CO" sz="900" b="1" i="0" u="none" strike="noStrike">
                          <a:solidFill>
                            <a:srgbClr val="375623"/>
                          </a:solidFill>
                          <a:effectLst/>
                          <a:latin typeface="Arial" panose="020B0604020202020204" pitchFamily="34" charset="0"/>
                        </a:rPr>
                        <a:t>GOBERNACION DE ANTIOQUIA</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dirty="0">
                          <a:solidFill>
                            <a:srgbClr val="375623"/>
                          </a:solidFill>
                          <a:effectLst/>
                          <a:latin typeface="Arial" panose="020B0604020202020204" pitchFamily="34" charset="0"/>
                        </a:rPr>
                        <a:t>1234 DE 2017</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235.556 </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234.231 </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17.985 </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0" i="0" u="none" strike="noStrike">
                          <a:solidFill>
                            <a:srgbClr val="375623"/>
                          </a:solidFill>
                          <a:effectLst/>
                          <a:latin typeface="Arial" panose="020B0604020202020204" pitchFamily="34" charset="0"/>
                        </a:rPr>
                        <a:t>14/12/2017</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31/08/2020</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ctr"/>
                      <a:r>
                        <a:rPr lang="es-CO" sz="900" b="1" i="0" u="none" strike="noStrike">
                          <a:solidFill>
                            <a:srgbClr val="375623"/>
                          </a:solidFill>
                          <a:effectLst/>
                          <a:latin typeface="Arial" panose="020B0604020202020204" pitchFamily="34" charset="0"/>
                        </a:rPr>
                        <a:t>MUNICIPIO DE SAN CARLOS</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1240 DE 2017</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 $          9.983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 $            9.934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 $                   1.221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14/12/2017</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31/12/2019</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314325">
                <a:tc>
                  <a:txBody>
                    <a:bodyPr/>
                    <a:lstStyle/>
                    <a:p>
                      <a:pPr algn="l" rtl="0" fontAlgn="b"/>
                      <a:r>
                        <a:rPr lang="es-CO" sz="900" b="1" i="0" u="none" strike="noStrike" dirty="0">
                          <a:solidFill>
                            <a:srgbClr val="375623"/>
                          </a:solidFill>
                          <a:effectLst/>
                          <a:latin typeface="Arial" panose="020B0604020202020204" pitchFamily="34" charset="0"/>
                        </a:rPr>
                        <a:t>MUNICIPIO DE SANTO DOMINGO</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1241 DE 2017</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13.999 </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13.898 </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887 </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0" i="0" u="none" strike="noStrike">
                          <a:solidFill>
                            <a:srgbClr val="375623"/>
                          </a:solidFill>
                          <a:effectLst/>
                          <a:latin typeface="Arial" panose="020B0604020202020204" pitchFamily="34" charset="0"/>
                        </a:rPr>
                        <a:t>14/12/2017</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dirty="0">
                          <a:solidFill>
                            <a:srgbClr val="375623"/>
                          </a:solidFill>
                          <a:effectLst/>
                          <a:latin typeface="Arial" panose="020B0604020202020204" pitchFamily="34" charset="0"/>
                        </a:rPr>
                        <a:t>31/12/2019</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bl>
          </a:graphicData>
        </a:graphic>
      </p:graphicFrame>
      <p:graphicFrame>
        <p:nvGraphicFramePr>
          <p:cNvPr id="5" name="Tabla 4">
            <a:extLst>
              <a:ext uri="{FF2B5EF4-FFF2-40B4-BE49-F238E27FC236}">
                <a16:creationId xmlns:a16="http://schemas.microsoft.com/office/drawing/2014/main" id="{F63E9AD1-CBAE-4EEC-85CF-405F58CF2A83}"/>
              </a:ext>
            </a:extLst>
          </p:cNvPr>
          <p:cNvGraphicFramePr>
            <a:graphicFrameLocks noGrp="1"/>
          </p:cNvGraphicFramePr>
          <p:nvPr/>
        </p:nvGraphicFramePr>
        <p:xfrm>
          <a:off x="885825" y="3028950"/>
          <a:ext cx="3540125" cy="971550"/>
        </p:xfrm>
        <a:graphic>
          <a:graphicData uri="http://schemas.openxmlformats.org/drawingml/2006/table">
            <a:tbl>
              <a:tblPr firstRow="1" bandRow="1"/>
              <a:tblGrid>
                <a:gridCol w="1745131">
                  <a:extLst>
                    <a:ext uri="{9D8B030D-6E8A-4147-A177-3AD203B41FA5}">
                      <a16:colId xmlns:a16="http://schemas.microsoft.com/office/drawing/2014/main" val="20000"/>
                    </a:ext>
                  </a:extLst>
                </a:gridCol>
                <a:gridCol w="997219">
                  <a:extLst>
                    <a:ext uri="{9D8B030D-6E8A-4147-A177-3AD203B41FA5}">
                      <a16:colId xmlns:a16="http://schemas.microsoft.com/office/drawing/2014/main" val="20001"/>
                    </a:ext>
                  </a:extLst>
                </a:gridCol>
                <a:gridCol w="797775">
                  <a:extLst>
                    <a:ext uri="{9D8B030D-6E8A-4147-A177-3AD203B41FA5}">
                      <a16:colId xmlns:a16="http://schemas.microsoft.com/office/drawing/2014/main" val="20002"/>
                    </a:ext>
                  </a:extLst>
                </a:gridCol>
              </a:tblGrid>
              <a:tr h="200025">
                <a:tc gridSpan="3">
                  <a:txBody>
                    <a:bodyPr/>
                    <a:lstStyle/>
                    <a:p>
                      <a:pPr algn="ctr" fontAlgn="b"/>
                      <a:r>
                        <a:rPr lang="es-CO" sz="1100" b="0" i="0" u="none" strike="noStrike">
                          <a:solidFill>
                            <a:srgbClr val="FFFFFF"/>
                          </a:solidFill>
                          <a:effectLst/>
                          <a:latin typeface="Calibri" panose="020F0502020204030204" pitchFamily="34" charset="0"/>
                        </a:rPr>
                        <a:t>METAS FISICAS</a:t>
                      </a:r>
                    </a:p>
                  </a:txBody>
                  <a:tcPr marL="9526" marR="9526" marT="9525" marB="0" anchor="b">
                    <a:lnL>
                      <a:noFill/>
                    </a:lnL>
                    <a:lnR>
                      <a:noFill/>
                    </a:lnR>
                    <a:lnT>
                      <a:noFill/>
                    </a:lnT>
                    <a:lnB w="1270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ctr" fontAlgn="ctr"/>
                      <a:r>
                        <a:rPr lang="es-CO" sz="900" b="1" i="0" u="none" strike="noStrike">
                          <a:solidFill>
                            <a:srgbClr val="FFFFFF"/>
                          </a:solidFill>
                          <a:effectLst/>
                          <a:latin typeface="Calibri" panose="020F0502020204030204" pitchFamily="34" charset="0"/>
                        </a:rPr>
                        <a:t>CONVENIO No.</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 PROGRAMADA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 EJECUTADA</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1"/>
                  </a:ext>
                </a:extLst>
              </a:tr>
              <a:tr h="190500">
                <a:tc>
                  <a:txBody>
                    <a:bodyPr/>
                    <a:lstStyle/>
                    <a:p>
                      <a:pPr algn="ctr" rtl="0" fontAlgn="b"/>
                      <a:r>
                        <a:rPr lang="es-CO" sz="900" b="0" i="0" u="none" strike="noStrike">
                          <a:solidFill>
                            <a:srgbClr val="375623"/>
                          </a:solidFill>
                          <a:effectLst/>
                          <a:latin typeface="Arial" panose="020B0604020202020204" pitchFamily="34" charset="0"/>
                        </a:rPr>
                        <a:t>1234 DE 2017</a:t>
                      </a:r>
                    </a:p>
                  </a:txBody>
                  <a:tcPr marL="9526" marR="9526"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99,38</a:t>
                      </a:r>
                    </a:p>
                  </a:txBody>
                  <a:tcPr marL="9526" marR="9526"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97,42</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90500">
                <a:tc>
                  <a:txBody>
                    <a:bodyPr/>
                    <a:lstStyle/>
                    <a:p>
                      <a:pPr algn="ctr" rtl="0" fontAlgn="ctr"/>
                      <a:r>
                        <a:rPr lang="es-CO" sz="900" b="0" i="0" u="none" strike="noStrike">
                          <a:solidFill>
                            <a:srgbClr val="375623"/>
                          </a:solidFill>
                          <a:effectLst/>
                          <a:latin typeface="Arial" panose="020B0604020202020204" pitchFamily="34" charset="0"/>
                        </a:rPr>
                        <a:t>1240 DE 2017</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100</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100</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200025">
                <a:tc>
                  <a:txBody>
                    <a:bodyPr/>
                    <a:lstStyle/>
                    <a:p>
                      <a:pPr algn="ctr" rtl="0" fontAlgn="b"/>
                      <a:r>
                        <a:rPr lang="es-CO" sz="900" b="0" i="0" u="none" strike="noStrike">
                          <a:solidFill>
                            <a:srgbClr val="375623"/>
                          </a:solidFill>
                          <a:effectLst/>
                          <a:latin typeface="Arial" panose="020B0604020202020204" pitchFamily="34" charset="0"/>
                        </a:rPr>
                        <a:t>1241 DE 2017</a:t>
                      </a:r>
                    </a:p>
                  </a:txBody>
                  <a:tcPr marL="9526" marR="9526"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98,7</a:t>
                      </a:r>
                    </a:p>
                  </a:txBody>
                  <a:tcPr marL="9526" marR="9526"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dirty="0">
                          <a:solidFill>
                            <a:srgbClr val="375623"/>
                          </a:solidFill>
                          <a:effectLst/>
                          <a:latin typeface="Arial" panose="020B0604020202020204" pitchFamily="34" charset="0"/>
                        </a:rPr>
                        <a:t>82,67</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bl>
          </a:graphicData>
        </a:graphic>
      </p:graphicFrame>
      <p:graphicFrame>
        <p:nvGraphicFramePr>
          <p:cNvPr id="7" name="Tabla 6">
            <a:extLst>
              <a:ext uri="{FF2B5EF4-FFF2-40B4-BE49-F238E27FC236}">
                <a16:creationId xmlns:a16="http://schemas.microsoft.com/office/drawing/2014/main" id="{3025AAD0-5311-44F0-8390-5DA6F7CEA5D3}"/>
              </a:ext>
            </a:extLst>
          </p:cNvPr>
          <p:cNvGraphicFramePr>
            <a:graphicFrameLocks noGrp="1"/>
          </p:cNvGraphicFramePr>
          <p:nvPr/>
        </p:nvGraphicFramePr>
        <p:xfrm>
          <a:off x="885825" y="4202113"/>
          <a:ext cx="4267200" cy="1352550"/>
        </p:xfrm>
        <a:graphic>
          <a:graphicData uri="http://schemas.openxmlformats.org/drawingml/2006/table">
            <a:tbl>
              <a:tblPr/>
              <a:tblGrid>
                <a:gridCol w="1524000">
                  <a:extLst>
                    <a:ext uri="{9D8B030D-6E8A-4147-A177-3AD203B41FA5}">
                      <a16:colId xmlns:a16="http://schemas.microsoft.com/office/drawing/2014/main" val="20000"/>
                    </a:ext>
                  </a:extLst>
                </a:gridCol>
                <a:gridCol w="1130300">
                  <a:extLst>
                    <a:ext uri="{9D8B030D-6E8A-4147-A177-3AD203B41FA5}">
                      <a16:colId xmlns:a16="http://schemas.microsoft.com/office/drawing/2014/main" val="20001"/>
                    </a:ext>
                  </a:extLst>
                </a:gridCol>
                <a:gridCol w="749300">
                  <a:extLst>
                    <a:ext uri="{9D8B030D-6E8A-4147-A177-3AD203B41FA5}">
                      <a16:colId xmlns:a16="http://schemas.microsoft.com/office/drawing/2014/main" val="20002"/>
                    </a:ext>
                  </a:extLst>
                </a:gridCol>
                <a:gridCol w="863600">
                  <a:extLst>
                    <a:ext uri="{9D8B030D-6E8A-4147-A177-3AD203B41FA5}">
                      <a16:colId xmlns:a16="http://schemas.microsoft.com/office/drawing/2014/main" val="20003"/>
                    </a:ext>
                  </a:extLst>
                </a:gridCol>
              </a:tblGrid>
              <a:tr h="771525">
                <a:tc>
                  <a:txBody>
                    <a:bodyPr/>
                    <a:lstStyle/>
                    <a:p>
                      <a:pPr algn="ctr" fontAlgn="ctr"/>
                      <a:r>
                        <a:rPr lang="es-CO" sz="900" b="1" i="0" u="none" strike="noStrike">
                          <a:solidFill>
                            <a:srgbClr val="FFFFFF"/>
                          </a:solidFill>
                          <a:effectLst/>
                          <a:latin typeface="Calibri" panose="020F0502020204030204" pitchFamily="34" charset="0"/>
                        </a:rPr>
                        <a:t>CONVENIO No.</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PAVIMENTADOS A LA FECHA (KM)</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ES" sz="900" b="1" i="0" u="none" strike="noStrike">
                          <a:solidFill>
                            <a:srgbClr val="FFFFFF"/>
                          </a:solidFill>
                          <a:effectLst/>
                          <a:latin typeface="Calibri" panose="020F0502020204030204" pitchFamily="34" charset="0"/>
                        </a:rPr>
                        <a:t>PLACA HUELLA A LA FECHA (KM).</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CONSTRUCCION PAVIMENTO  VARIANTE CIRCUNVALAR (KM)</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190500">
                <a:tc>
                  <a:txBody>
                    <a:bodyPr/>
                    <a:lstStyle/>
                    <a:p>
                      <a:pPr algn="ctr" rtl="0" fontAlgn="b"/>
                      <a:r>
                        <a:rPr lang="es-CO" sz="900" b="0" i="0" u="none" strike="noStrike">
                          <a:solidFill>
                            <a:srgbClr val="375623"/>
                          </a:solidFill>
                          <a:effectLst/>
                          <a:latin typeface="Arial" panose="020B0604020202020204" pitchFamily="34" charset="0"/>
                        </a:rPr>
                        <a:t>1234 DE 2017</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163,07</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ctr" rtl="0" fontAlgn="ctr"/>
                      <a:r>
                        <a:rPr lang="es-CO" sz="900" b="0" i="0" u="none" strike="noStrike">
                          <a:solidFill>
                            <a:srgbClr val="375623"/>
                          </a:solidFill>
                          <a:effectLst/>
                          <a:latin typeface="Arial" panose="020B0604020202020204" pitchFamily="34" charset="0"/>
                        </a:rPr>
                        <a:t>1240 DE 2017</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9,55</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200025">
                <a:tc>
                  <a:txBody>
                    <a:bodyPr/>
                    <a:lstStyle/>
                    <a:p>
                      <a:pPr algn="ctr" rtl="0" fontAlgn="b"/>
                      <a:r>
                        <a:rPr lang="es-CO" sz="900" b="0" i="0" u="none" strike="noStrike">
                          <a:solidFill>
                            <a:srgbClr val="375623"/>
                          </a:solidFill>
                          <a:effectLst/>
                          <a:latin typeface="Arial" panose="020B0604020202020204" pitchFamily="34" charset="0"/>
                        </a:rPr>
                        <a:t>1241 DE 2017</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a:t>
                      </a:r>
                    </a:p>
                  </a:txBody>
                  <a:tcPr marL="9525" marR="9525" marT="9525"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dirty="0">
                          <a:solidFill>
                            <a:srgbClr val="375623"/>
                          </a:solidFill>
                          <a:effectLst/>
                          <a:latin typeface="Arial" panose="020B0604020202020204" pitchFamily="34" charset="0"/>
                        </a:rPr>
                        <a:t>0,1</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bl>
          </a:graphicData>
        </a:graphic>
      </p:graphicFrame>
      <p:sp>
        <p:nvSpPr>
          <p:cNvPr id="23" name="Botón de acción: ir a inicio 22">
            <a:hlinkClick r:id="rId4" action="ppaction://hlinksldjump" highlightClick="1"/>
            <a:extLst>
              <a:ext uri="{FF2B5EF4-FFF2-40B4-BE49-F238E27FC236}">
                <a16:creationId xmlns:a16="http://schemas.microsoft.com/office/drawing/2014/main" id="{30DA845C-2CAF-46CC-87B3-F9715709907F}"/>
              </a:ext>
            </a:extLst>
          </p:cNvPr>
          <p:cNvSpPr/>
          <p:nvPr/>
        </p:nvSpPr>
        <p:spPr>
          <a:xfrm>
            <a:off x="10931525" y="193675"/>
            <a:ext cx="581025"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object 22">
            <a:extLst>
              <a:ext uri="{FF2B5EF4-FFF2-40B4-BE49-F238E27FC236}">
                <a16:creationId xmlns:a16="http://schemas.microsoft.com/office/drawing/2014/main" id="{CED7AADA-65B5-401A-BD25-301D3EBCD686}"/>
              </a:ext>
            </a:extLst>
          </p:cNvPr>
          <p:cNvSpPr txBox="1"/>
          <p:nvPr/>
        </p:nvSpPr>
        <p:spPr>
          <a:xfrm>
            <a:off x="950913" y="322263"/>
            <a:ext cx="10461625" cy="263525"/>
          </a:xfrm>
          <a:prstGeom prst="rect">
            <a:avLst/>
          </a:prstGeom>
        </p:spPr>
        <p:txBody>
          <a:bodyPr lIns="0" tIns="17275" rIns="0" bIns="0">
            <a:spAutoFit/>
          </a:bodyPr>
          <a:lstStyle>
            <a:defPPr>
              <a:defRPr lang="es-CO"/>
            </a:defPPr>
            <a:lvl1pPr marL="17275" marR="0" lvl="0" indent="0" defTabSz="914400" latinLnBrk="0">
              <a:lnSpc>
                <a:spcPct val="100000"/>
              </a:lnSpc>
              <a:spcBef>
                <a:spcPts val="136"/>
              </a:spcBef>
              <a:buClrTx/>
              <a:buSzTx/>
              <a:buFontTx/>
              <a:buNone/>
              <a:tabLst/>
              <a:defRPr kumimoji="0" sz="1600" b="0" i="0" u="none" strike="noStrike" cap="none" spc="-7" normalizeH="0" baseline="0">
                <a:ln>
                  <a:noFill/>
                </a:ln>
                <a:solidFill>
                  <a:schemeClr val="accent6">
                    <a:lumMod val="50000"/>
                  </a:schemeClr>
                </a:solidFill>
                <a:effectLst/>
                <a:uLnTx/>
                <a:uFillTx/>
                <a:latin typeface="Arial"/>
                <a:cs typeface="Arial"/>
              </a:defRPr>
            </a:lvl1pPr>
          </a:lstStyle>
          <a:p>
            <a:pPr>
              <a:defRPr/>
            </a:pPr>
            <a:r>
              <a:rPr lang="es-CO" b="1" dirty="0">
                <a:solidFill>
                  <a:srgbClr val="70AD47">
                    <a:lumMod val="50000"/>
                  </a:srgbClr>
                </a:solidFill>
              </a:rPr>
              <a:t>PROGRAMA: RECURSOS DE LA ENAJENACION ISAGEN.   DPTO. CALDAS.</a:t>
            </a:r>
          </a:p>
        </p:txBody>
      </p:sp>
      <p:sp>
        <p:nvSpPr>
          <p:cNvPr id="191491" name="object 26">
            <a:extLst>
              <a:ext uri="{FF2B5EF4-FFF2-40B4-BE49-F238E27FC236}">
                <a16:creationId xmlns:a16="http://schemas.microsoft.com/office/drawing/2014/main" id="{C7875C10-99BE-496B-A78D-2599133161FE}"/>
              </a:ext>
            </a:extLst>
          </p:cNvPr>
          <p:cNvSpPr txBox="1">
            <a:spLocks noChangeArrowheads="1"/>
          </p:cNvSpPr>
          <p:nvPr/>
        </p:nvSpPr>
        <p:spPr bwMode="auto">
          <a:xfrm>
            <a:off x="950913" y="2152650"/>
            <a:ext cx="21574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pPr>
            <a:r>
              <a:rPr lang="es-CO" altLang="es-CO" sz="1900" b="1">
                <a:solidFill>
                  <a:srgbClr val="548235"/>
                </a:solidFill>
                <a:latin typeface="Arial" panose="020B0604020202020204" pitchFamily="34" charset="0"/>
                <a:cs typeface="Arial" panose="020B0604020202020204" pitchFamily="34" charset="0"/>
              </a:rPr>
              <a:t>Monto total</a:t>
            </a:r>
            <a:r>
              <a:rPr lang="es-ES" altLang="es-CO" sz="1900" b="1">
                <a:solidFill>
                  <a:srgbClr val="548235"/>
                </a:solidFill>
                <a:latin typeface="Arial" panose="020B0604020202020204" pitchFamily="34" charset="0"/>
                <a:cs typeface="Arial" panose="020B0604020202020204" pitchFamily="34" charset="0"/>
              </a:rPr>
              <a:t> obra </a:t>
            </a:r>
            <a:r>
              <a:rPr lang="es-CO" altLang="es-CO" sz="1900" b="1">
                <a:solidFill>
                  <a:srgbClr val="548235"/>
                </a:solidFill>
                <a:latin typeface="Arial" panose="020B0604020202020204" pitchFamily="34" charset="0"/>
                <a:cs typeface="Arial" panose="020B0604020202020204" pitchFamily="34" charset="0"/>
              </a:rPr>
              <a:t>:</a:t>
            </a:r>
            <a:endParaRPr lang="es-CO" altLang="es-CO" sz="1900">
              <a:solidFill>
                <a:srgbClr val="548235"/>
              </a:solidFill>
              <a:latin typeface="Arial" panose="020B0604020202020204" pitchFamily="34" charset="0"/>
              <a:cs typeface="Arial" panose="020B0604020202020204" pitchFamily="34" charset="0"/>
            </a:endParaRPr>
          </a:p>
        </p:txBody>
      </p:sp>
      <p:sp>
        <p:nvSpPr>
          <p:cNvPr id="27" name="object 27">
            <a:extLst>
              <a:ext uri="{FF2B5EF4-FFF2-40B4-BE49-F238E27FC236}">
                <a16:creationId xmlns:a16="http://schemas.microsoft.com/office/drawing/2014/main" id="{9D15D86C-9A3A-42AA-BBFA-A32485EB43CC}"/>
              </a:ext>
            </a:extLst>
          </p:cNvPr>
          <p:cNvSpPr txBox="1"/>
          <p:nvPr/>
        </p:nvSpPr>
        <p:spPr>
          <a:xfrm>
            <a:off x="4016375" y="2143125"/>
            <a:ext cx="2595563" cy="296863"/>
          </a:xfrm>
          <a:prstGeom prst="rect">
            <a:avLst/>
          </a:prstGeom>
        </p:spPr>
        <p:txBody>
          <a:bodyPr lIns="0" tIns="19002" rIns="0" bIns="0">
            <a:spAutoFit/>
          </a:bodyPr>
          <a:lstStyle/>
          <a:p>
            <a:pPr marL="17275">
              <a:spcBef>
                <a:spcPts val="150"/>
              </a:spcBef>
              <a:defRPr/>
            </a:pPr>
            <a:r>
              <a:rPr b="1" dirty="0">
                <a:solidFill>
                  <a:srgbClr val="70AD47">
                    <a:lumMod val="50000"/>
                  </a:srgbClr>
                </a:solidFill>
                <a:latin typeface="Arial"/>
                <a:cs typeface="Arial"/>
              </a:rPr>
              <a:t>$</a:t>
            </a:r>
            <a:r>
              <a:rPr lang="es-ES" b="1" dirty="0">
                <a:solidFill>
                  <a:srgbClr val="70AD47">
                    <a:lumMod val="50000"/>
                  </a:srgbClr>
                </a:solidFill>
                <a:latin typeface="Arial"/>
                <a:cs typeface="Arial"/>
              </a:rPr>
              <a:t> 78.120,00</a:t>
            </a:r>
            <a:r>
              <a:rPr b="1" spc="-95" dirty="0">
                <a:solidFill>
                  <a:srgbClr val="70AD47">
                    <a:lumMod val="50000"/>
                  </a:srgbClr>
                </a:solidFill>
                <a:latin typeface="Arial"/>
                <a:cs typeface="Arial"/>
              </a:rPr>
              <a:t> </a:t>
            </a:r>
            <a:r>
              <a:rPr b="1" spc="-10" baseline="2057" dirty="0">
                <a:solidFill>
                  <a:srgbClr val="70AD47">
                    <a:lumMod val="50000"/>
                  </a:srgbClr>
                </a:solidFill>
                <a:latin typeface="Arial"/>
                <a:cs typeface="Arial"/>
              </a:rPr>
              <a:t>millones</a:t>
            </a:r>
            <a:endParaRPr baseline="2057" dirty="0">
              <a:solidFill>
                <a:srgbClr val="70AD47">
                  <a:lumMod val="50000"/>
                </a:srgbClr>
              </a:solidFill>
              <a:latin typeface="Arial"/>
              <a:cs typeface="Arial"/>
            </a:endParaRPr>
          </a:p>
        </p:txBody>
      </p:sp>
      <p:sp>
        <p:nvSpPr>
          <p:cNvPr id="191493" name="object 26">
            <a:extLst>
              <a:ext uri="{FF2B5EF4-FFF2-40B4-BE49-F238E27FC236}">
                <a16:creationId xmlns:a16="http://schemas.microsoft.com/office/drawing/2014/main" id="{FCD5409C-FBED-4B39-ACB5-80683DA48144}"/>
              </a:ext>
            </a:extLst>
          </p:cNvPr>
          <p:cNvSpPr txBox="1">
            <a:spLocks noChangeArrowheads="1"/>
          </p:cNvSpPr>
          <p:nvPr/>
        </p:nvSpPr>
        <p:spPr bwMode="auto">
          <a:xfrm>
            <a:off x="950913" y="2624138"/>
            <a:ext cx="300196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pPr>
            <a:r>
              <a:rPr lang="es-CO" altLang="es-CO" sz="1900" b="1">
                <a:solidFill>
                  <a:srgbClr val="548235"/>
                </a:solidFill>
                <a:latin typeface="Arial" panose="020B0604020202020204" pitchFamily="34" charset="0"/>
                <a:cs typeface="Arial" panose="020B0604020202020204" pitchFamily="34" charset="0"/>
              </a:rPr>
              <a:t>Monto total</a:t>
            </a:r>
            <a:r>
              <a:rPr lang="es-ES" altLang="es-CO" sz="1900" b="1">
                <a:solidFill>
                  <a:srgbClr val="548235"/>
                </a:solidFill>
                <a:latin typeface="Arial" panose="020B0604020202020204" pitchFamily="34" charset="0"/>
                <a:cs typeface="Arial" panose="020B0604020202020204" pitchFamily="34" charset="0"/>
              </a:rPr>
              <a:t> interventoría </a:t>
            </a:r>
            <a:r>
              <a:rPr lang="es-CO" altLang="es-CO" sz="1900" b="1">
                <a:solidFill>
                  <a:srgbClr val="548235"/>
                </a:solidFill>
                <a:latin typeface="Arial" panose="020B0604020202020204" pitchFamily="34" charset="0"/>
                <a:cs typeface="Arial" panose="020B0604020202020204" pitchFamily="34" charset="0"/>
              </a:rPr>
              <a:t>:</a:t>
            </a:r>
            <a:endParaRPr lang="es-CO" altLang="es-CO" sz="1900">
              <a:solidFill>
                <a:srgbClr val="548235"/>
              </a:solidFill>
              <a:latin typeface="Arial" panose="020B0604020202020204" pitchFamily="34" charset="0"/>
              <a:cs typeface="Arial" panose="020B0604020202020204" pitchFamily="34" charset="0"/>
            </a:endParaRPr>
          </a:p>
        </p:txBody>
      </p:sp>
      <p:sp>
        <p:nvSpPr>
          <p:cNvPr id="60" name="object 27">
            <a:extLst>
              <a:ext uri="{FF2B5EF4-FFF2-40B4-BE49-F238E27FC236}">
                <a16:creationId xmlns:a16="http://schemas.microsoft.com/office/drawing/2014/main" id="{178BBF02-C41B-4BB0-A8A6-49FBF10D41A0}"/>
              </a:ext>
            </a:extLst>
          </p:cNvPr>
          <p:cNvSpPr txBox="1"/>
          <p:nvPr/>
        </p:nvSpPr>
        <p:spPr>
          <a:xfrm>
            <a:off x="4167188" y="2632075"/>
            <a:ext cx="2595562" cy="296863"/>
          </a:xfrm>
          <a:prstGeom prst="rect">
            <a:avLst/>
          </a:prstGeom>
        </p:spPr>
        <p:txBody>
          <a:bodyPr lIns="0" tIns="19002" rIns="0" bIns="0">
            <a:spAutoFit/>
          </a:bodyPr>
          <a:lstStyle/>
          <a:p>
            <a:pPr marL="17275">
              <a:spcBef>
                <a:spcPts val="150"/>
              </a:spcBef>
              <a:defRPr/>
            </a:pPr>
            <a:r>
              <a:rPr b="1" dirty="0">
                <a:solidFill>
                  <a:srgbClr val="70AD47">
                    <a:lumMod val="50000"/>
                  </a:srgbClr>
                </a:solidFill>
                <a:latin typeface="Arial"/>
                <a:cs typeface="Arial"/>
              </a:rPr>
              <a:t>$</a:t>
            </a:r>
            <a:r>
              <a:rPr lang="es-ES" b="1" dirty="0">
                <a:solidFill>
                  <a:srgbClr val="70AD47">
                    <a:lumMod val="50000"/>
                  </a:srgbClr>
                </a:solidFill>
                <a:latin typeface="Arial"/>
                <a:cs typeface="Arial"/>
              </a:rPr>
              <a:t> 5.958,00</a:t>
            </a:r>
            <a:r>
              <a:rPr b="1" spc="-95" dirty="0">
                <a:solidFill>
                  <a:srgbClr val="70AD47">
                    <a:lumMod val="50000"/>
                  </a:srgbClr>
                </a:solidFill>
                <a:latin typeface="Arial"/>
                <a:cs typeface="Arial"/>
              </a:rPr>
              <a:t> </a:t>
            </a:r>
            <a:r>
              <a:rPr b="1" spc="-10" baseline="2057" dirty="0">
                <a:solidFill>
                  <a:srgbClr val="70AD47">
                    <a:lumMod val="50000"/>
                  </a:srgbClr>
                </a:solidFill>
                <a:latin typeface="Arial"/>
                <a:cs typeface="Arial"/>
              </a:rPr>
              <a:t>millones</a:t>
            </a:r>
            <a:endParaRPr baseline="2057" dirty="0">
              <a:solidFill>
                <a:srgbClr val="70AD47">
                  <a:lumMod val="50000"/>
                </a:srgbClr>
              </a:solidFill>
              <a:latin typeface="Arial"/>
              <a:cs typeface="Arial"/>
            </a:endParaRPr>
          </a:p>
        </p:txBody>
      </p:sp>
      <p:pic>
        <p:nvPicPr>
          <p:cNvPr id="191495" name="Imagen 18" descr="Una carretera con arboles a los lados&#10;&#10;Descripción generada automáticamente">
            <a:extLst>
              <a:ext uri="{FF2B5EF4-FFF2-40B4-BE49-F238E27FC236}">
                <a16:creationId xmlns:a16="http://schemas.microsoft.com/office/drawing/2014/main" id="{5D09826A-5920-4B53-8FA7-E45588B1E85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234113" y="3714750"/>
            <a:ext cx="2347912" cy="137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CuadroTexto 51">
            <a:extLst>
              <a:ext uri="{FF2B5EF4-FFF2-40B4-BE49-F238E27FC236}">
                <a16:creationId xmlns:a16="http://schemas.microsoft.com/office/drawing/2014/main" id="{4239E38A-556E-42C9-A90C-D289E83F13DE}"/>
              </a:ext>
            </a:extLst>
          </p:cNvPr>
          <p:cNvSpPr txBox="1"/>
          <p:nvPr/>
        </p:nvSpPr>
        <p:spPr>
          <a:xfrm rot="5400000">
            <a:off x="7501673" y="4037975"/>
            <a:ext cx="323165" cy="2628114"/>
          </a:xfrm>
          <a:prstGeom prst="rect">
            <a:avLst/>
          </a:prstGeom>
          <a:noFill/>
        </p:spPr>
        <p:txBody>
          <a:bodyPr vert="vert270">
            <a:spAutoFit/>
          </a:bodyPr>
          <a:lstStyle/>
          <a:p>
            <a:pPr>
              <a:defRPr/>
            </a:pPr>
            <a:r>
              <a:rPr lang="es-ES" sz="900" b="1" dirty="0">
                <a:solidFill>
                  <a:prstClr val="black"/>
                </a:solidFill>
              </a:rPr>
              <a:t>      VIA MANZANARES - PENSILVANIA </a:t>
            </a:r>
            <a:endParaRPr lang="es-CO" sz="900" b="1" dirty="0">
              <a:solidFill>
                <a:prstClr val="black"/>
              </a:solidFill>
            </a:endParaRPr>
          </a:p>
        </p:txBody>
      </p:sp>
      <p:pic>
        <p:nvPicPr>
          <p:cNvPr id="191497" name="Imagen 23">
            <a:extLst>
              <a:ext uri="{FF2B5EF4-FFF2-40B4-BE49-F238E27FC236}">
                <a16:creationId xmlns:a16="http://schemas.microsoft.com/office/drawing/2014/main" id="{B60CDB4F-EB4D-4BBA-8D58-ADE8CC6B6E6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r="-2"/>
          <a:stretch>
            <a:fillRect/>
          </a:stretch>
        </p:blipFill>
        <p:spPr bwMode="auto">
          <a:xfrm>
            <a:off x="8977313" y="3716338"/>
            <a:ext cx="2347912" cy="137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CuadroTexto 54">
            <a:extLst>
              <a:ext uri="{FF2B5EF4-FFF2-40B4-BE49-F238E27FC236}">
                <a16:creationId xmlns:a16="http://schemas.microsoft.com/office/drawing/2014/main" id="{F9982C3B-D3D4-4408-AF8D-1821D4248643}"/>
              </a:ext>
            </a:extLst>
          </p:cNvPr>
          <p:cNvSpPr txBox="1"/>
          <p:nvPr/>
        </p:nvSpPr>
        <p:spPr>
          <a:xfrm rot="5400000">
            <a:off x="10594033" y="3915647"/>
            <a:ext cx="323165" cy="2872769"/>
          </a:xfrm>
          <a:prstGeom prst="rect">
            <a:avLst/>
          </a:prstGeom>
          <a:noFill/>
        </p:spPr>
        <p:txBody>
          <a:bodyPr vert="vert270">
            <a:spAutoFit/>
          </a:bodyPr>
          <a:lstStyle/>
          <a:p>
            <a:pPr>
              <a:defRPr/>
            </a:pPr>
            <a:r>
              <a:rPr lang="es-ES" sz="900" b="1" dirty="0">
                <a:solidFill>
                  <a:prstClr val="black"/>
                </a:solidFill>
              </a:rPr>
              <a:t>     VIA RIOSUCIO - BONAFONT </a:t>
            </a:r>
            <a:endParaRPr lang="es-CO" sz="900" b="1" dirty="0">
              <a:solidFill>
                <a:prstClr val="black"/>
              </a:solidFill>
            </a:endParaRPr>
          </a:p>
        </p:txBody>
      </p:sp>
      <p:sp>
        <p:nvSpPr>
          <p:cNvPr id="191499" name="Rectángulo 24">
            <a:extLst>
              <a:ext uri="{FF2B5EF4-FFF2-40B4-BE49-F238E27FC236}">
                <a16:creationId xmlns:a16="http://schemas.microsoft.com/office/drawing/2014/main" id="{C9137439-A5BA-422C-960C-F80B2798F42E}"/>
              </a:ext>
            </a:extLst>
          </p:cNvPr>
          <p:cNvSpPr>
            <a:spLocks noChangeArrowheads="1"/>
          </p:cNvSpPr>
          <p:nvPr/>
        </p:nvSpPr>
        <p:spPr bwMode="auto">
          <a:xfrm>
            <a:off x="865188" y="568325"/>
            <a:ext cx="47640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graphicFrame>
        <p:nvGraphicFramePr>
          <p:cNvPr id="2" name="Tabla 1">
            <a:extLst>
              <a:ext uri="{FF2B5EF4-FFF2-40B4-BE49-F238E27FC236}">
                <a16:creationId xmlns:a16="http://schemas.microsoft.com/office/drawing/2014/main" id="{E5CD4016-8E33-4432-A1DD-8C4135BE3654}"/>
              </a:ext>
            </a:extLst>
          </p:cNvPr>
          <p:cNvGraphicFramePr>
            <a:graphicFrameLocks noGrp="1"/>
          </p:cNvGraphicFramePr>
          <p:nvPr/>
        </p:nvGraphicFramePr>
        <p:xfrm>
          <a:off x="950913" y="1030288"/>
          <a:ext cx="6743700" cy="647700"/>
        </p:xfrm>
        <a:graphic>
          <a:graphicData uri="http://schemas.openxmlformats.org/drawingml/2006/table">
            <a:tbl>
              <a:tblPr/>
              <a:tblGrid>
                <a:gridCol w="1666091">
                  <a:extLst>
                    <a:ext uri="{9D8B030D-6E8A-4147-A177-3AD203B41FA5}">
                      <a16:colId xmlns:a16="http://schemas.microsoft.com/office/drawing/2014/main" val="20000"/>
                    </a:ext>
                  </a:extLst>
                </a:gridCol>
                <a:gridCol w="952052">
                  <a:extLst>
                    <a:ext uri="{9D8B030D-6E8A-4147-A177-3AD203B41FA5}">
                      <a16:colId xmlns:a16="http://schemas.microsoft.com/office/drawing/2014/main" val="20001"/>
                    </a:ext>
                  </a:extLst>
                </a:gridCol>
                <a:gridCol w="761641">
                  <a:extLst>
                    <a:ext uri="{9D8B030D-6E8A-4147-A177-3AD203B41FA5}">
                      <a16:colId xmlns:a16="http://schemas.microsoft.com/office/drawing/2014/main" val="20002"/>
                    </a:ext>
                  </a:extLst>
                </a:gridCol>
                <a:gridCol w="812418">
                  <a:extLst>
                    <a:ext uri="{9D8B030D-6E8A-4147-A177-3AD203B41FA5}">
                      <a16:colId xmlns:a16="http://schemas.microsoft.com/office/drawing/2014/main" val="20003"/>
                    </a:ext>
                  </a:extLst>
                </a:gridCol>
                <a:gridCol w="1028216">
                  <a:extLst>
                    <a:ext uri="{9D8B030D-6E8A-4147-A177-3AD203B41FA5}">
                      <a16:colId xmlns:a16="http://schemas.microsoft.com/office/drawing/2014/main" val="20004"/>
                    </a:ext>
                  </a:extLst>
                </a:gridCol>
                <a:gridCol w="761641">
                  <a:extLst>
                    <a:ext uri="{9D8B030D-6E8A-4147-A177-3AD203B41FA5}">
                      <a16:colId xmlns:a16="http://schemas.microsoft.com/office/drawing/2014/main" val="20005"/>
                    </a:ext>
                  </a:extLst>
                </a:gridCol>
                <a:gridCol w="761641">
                  <a:extLst>
                    <a:ext uri="{9D8B030D-6E8A-4147-A177-3AD203B41FA5}">
                      <a16:colId xmlns:a16="http://schemas.microsoft.com/office/drawing/2014/main" val="20006"/>
                    </a:ext>
                  </a:extLst>
                </a:gridCol>
              </a:tblGrid>
              <a:tr h="457200">
                <a:tc>
                  <a:txBody>
                    <a:bodyPr/>
                    <a:lstStyle/>
                    <a:p>
                      <a:pPr algn="ctr" fontAlgn="ctr"/>
                      <a:r>
                        <a:rPr lang="es-CO" sz="900" b="1" i="0" u="none" strike="noStrike">
                          <a:solidFill>
                            <a:srgbClr val="FFFFFF"/>
                          </a:solidFill>
                          <a:effectLst/>
                          <a:latin typeface="Calibri" panose="020F0502020204030204" pitchFamily="34" charset="0"/>
                        </a:rPr>
                        <a:t>ENTE TERRITORIAL</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CONVENIO No.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VALOR CONVENIO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VALOR CONTRATOS DE OBRA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VALOR CONTRATOS DE INTERVENTORIA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FECHA INICIO DEL CONVENIO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FECHA FINAL DEL CONVENIO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190500">
                <a:tc>
                  <a:txBody>
                    <a:bodyPr/>
                    <a:lstStyle/>
                    <a:p>
                      <a:pPr algn="l" rtl="0" fontAlgn="b"/>
                      <a:r>
                        <a:rPr lang="es-CO" sz="900" b="1" i="0" u="none" strike="noStrike">
                          <a:solidFill>
                            <a:srgbClr val="375623"/>
                          </a:solidFill>
                          <a:effectLst/>
                          <a:latin typeface="Arial" panose="020B0604020202020204" pitchFamily="34" charset="0"/>
                        </a:rPr>
                        <a:t>GOBERNACION DE CALDAS</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1231 DE 2017</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78.217 </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78.120 </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5.958 </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0" i="0" u="none" strike="noStrike">
                          <a:solidFill>
                            <a:srgbClr val="375623"/>
                          </a:solidFill>
                          <a:effectLst/>
                          <a:latin typeface="Arial" panose="020B0604020202020204" pitchFamily="34" charset="0"/>
                        </a:rPr>
                        <a:t>14/12/2017</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dirty="0">
                          <a:solidFill>
                            <a:srgbClr val="375623"/>
                          </a:solidFill>
                          <a:effectLst/>
                          <a:latin typeface="Arial" panose="020B0604020202020204" pitchFamily="34" charset="0"/>
                        </a:rPr>
                        <a:t>31/12/2019</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bl>
          </a:graphicData>
        </a:graphic>
      </p:graphicFrame>
      <p:graphicFrame>
        <p:nvGraphicFramePr>
          <p:cNvPr id="3" name="Tabla 2">
            <a:extLst>
              <a:ext uri="{FF2B5EF4-FFF2-40B4-BE49-F238E27FC236}">
                <a16:creationId xmlns:a16="http://schemas.microsoft.com/office/drawing/2014/main" id="{A35E911F-D1BD-4EB8-B4AF-349712A94F77}"/>
              </a:ext>
            </a:extLst>
          </p:cNvPr>
          <p:cNvGraphicFramePr>
            <a:graphicFrameLocks noGrp="1"/>
          </p:cNvGraphicFramePr>
          <p:nvPr/>
        </p:nvGraphicFramePr>
        <p:xfrm>
          <a:off x="865188" y="3287713"/>
          <a:ext cx="4764087" cy="1808162"/>
        </p:xfrm>
        <a:graphic>
          <a:graphicData uri="http://schemas.openxmlformats.org/drawingml/2006/table">
            <a:tbl>
              <a:tblPr/>
              <a:tblGrid>
                <a:gridCol w="2393441">
                  <a:extLst>
                    <a:ext uri="{9D8B030D-6E8A-4147-A177-3AD203B41FA5}">
                      <a16:colId xmlns:a16="http://schemas.microsoft.com/office/drawing/2014/main" val="20000"/>
                    </a:ext>
                  </a:extLst>
                </a:gridCol>
                <a:gridCol w="1276501">
                  <a:extLst>
                    <a:ext uri="{9D8B030D-6E8A-4147-A177-3AD203B41FA5}">
                      <a16:colId xmlns:a16="http://schemas.microsoft.com/office/drawing/2014/main" val="20001"/>
                    </a:ext>
                  </a:extLst>
                </a:gridCol>
                <a:gridCol w="1094145">
                  <a:extLst>
                    <a:ext uri="{9D8B030D-6E8A-4147-A177-3AD203B41FA5}">
                      <a16:colId xmlns:a16="http://schemas.microsoft.com/office/drawing/2014/main" val="20002"/>
                    </a:ext>
                  </a:extLst>
                </a:gridCol>
              </a:tblGrid>
              <a:tr h="281270">
                <a:tc gridSpan="3">
                  <a:txBody>
                    <a:bodyPr/>
                    <a:lstStyle/>
                    <a:p>
                      <a:pPr algn="ctr" fontAlgn="b"/>
                      <a:r>
                        <a:rPr lang="es-CO" sz="1100" b="0" i="0" u="none" strike="noStrike">
                          <a:solidFill>
                            <a:srgbClr val="FFFFFF"/>
                          </a:solidFill>
                          <a:effectLst/>
                          <a:latin typeface="Calibri" panose="020F0502020204030204" pitchFamily="34" charset="0"/>
                        </a:rPr>
                        <a:t>METAS FISICAS</a:t>
                      </a:r>
                    </a:p>
                  </a:txBody>
                  <a:tcPr marL="0" marR="0" marT="0" marB="0" anchor="b">
                    <a:lnL>
                      <a:noFill/>
                    </a:lnL>
                    <a:lnR>
                      <a:noFill/>
                    </a:lnR>
                    <a:lnT>
                      <a:noFill/>
                    </a:lnT>
                    <a:lnB w="1270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67876">
                <a:tc>
                  <a:txBody>
                    <a:bodyPr/>
                    <a:lstStyle/>
                    <a:p>
                      <a:pPr algn="ctr" fontAlgn="ctr"/>
                      <a:r>
                        <a:rPr lang="es-CO" sz="900" b="1" i="0" u="none" strike="noStrike">
                          <a:solidFill>
                            <a:srgbClr val="FFFFFF"/>
                          </a:solidFill>
                          <a:effectLst/>
                          <a:latin typeface="Calibri" panose="020F0502020204030204" pitchFamily="34" charset="0"/>
                        </a:rPr>
                        <a:t>CONVENIO No.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 PROGRAMADA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 EJECUTADA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1"/>
                  </a:ext>
                </a:extLst>
              </a:tr>
              <a:tr h="267876">
                <a:tc>
                  <a:txBody>
                    <a:bodyPr/>
                    <a:lstStyle/>
                    <a:p>
                      <a:pPr algn="ctr" rtl="0" fontAlgn="b"/>
                      <a:r>
                        <a:rPr lang="es-CO" sz="900" b="0" i="0" u="none" strike="noStrike">
                          <a:solidFill>
                            <a:srgbClr val="375623"/>
                          </a:solidFill>
                          <a:effectLst/>
                          <a:latin typeface="Arial" panose="020B0604020202020204" pitchFamily="34" charset="0"/>
                        </a:rPr>
                        <a:t>1231 DE 2017</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100</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81270">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428602">
                <a:tc>
                  <a:txBody>
                    <a:bodyPr/>
                    <a:lstStyle/>
                    <a:p>
                      <a:pPr algn="ctr" fontAlgn="ctr"/>
                      <a:r>
                        <a:rPr lang="es-CO" sz="900" b="1" i="0" u="none" strike="noStrike">
                          <a:solidFill>
                            <a:srgbClr val="FFFFFF"/>
                          </a:solidFill>
                          <a:effectLst/>
                          <a:latin typeface="Calibri" panose="020F0502020204030204" pitchFamily="34" charset="0"/>
                        </a:rPr>
                        <a:t>CONVENIO No.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PAVIMENTO RIGIDO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PAVIMENTO FLEXIBLE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4"/>
                  </a:ext>
                </a:extLst>
              </a:tr>
              <a:tr h="281270">
                <a:tc>
                  <a:txBody>
                    <a:bodyPr/>
                    <a:lstStyle/>
                    <a:p>
                      <a:pPr algn="ctr" rtl="0" fontAlgn="b"/>
                      <a:r>
                        <a:rPr lang="es-CO" sz="900" b="0" i="0" u="none" strike="noStrike">
                          <a:solidFill>
                            <a:srgbClr val="375623"/>
                          </a:solidFill>
                          <a:effectLst/>
                          <a:latin typeface="Arial" panose="020B0604020202020204" pitchFamily="34" charset="0"/>
                        </a:rPr>
                        <a:t>1231 DE 2017</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100</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dirty="0">
                          <a:solidFill>
                            <a:srgbClr val="375623"/>
                          </a:solidFill>
                          <a:effectLst/>
                          <a:latin typeface="Arial" panose="020B0604020202020204" pitchFamily="34" charset="0"/>
                        </a:rPr>
                        <a:t>100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bl>
          </a:graphicData>
        </a:graphic>
      </p:graphicFrame>
      <p:sp>
        <p:nvSpPr>
          <p:cNvPr id="4" name="Rectángulo 3">
            <a:extLst>
              <a:ext uri="{FF2B5EF4-FFF2-40B4-BE49-F238E27FC236}">
                <a16:creationId xmlns:a16="http://schemas.microsoft.com/office/drawing/2014/main" id="{66003367-D4A7-42BD-8D11-A020E6DF1B3D}"/>
              </a:ext>
            </a:extLst>
          </p:cNvPr>
          <p:cNvSpPr/>
          <p:nvPr/>
        </p:nvSpPr>
        <p:spPr>
          <a:xfrm>
            <a:off x="7153275" y="1865313"/>
            <a:ext cx="4171950" cy="385762"/>
          </a:xfrm>
          <a:prstGeom prst="rect">
            <a:avLst/>
          </a:prstGeom>
        </p:spPr>
        <p:txBody>
          <a:bodyPr>
            <a:spAutoFit/>
          </a:bodyPr>
          <a:lstStyle/>
          <a:p>
            <a:pPr marL="202112">
              <a:spcBef>
                <a:spcPts val="665"/>
              </a:spcBef>
              <a:defRPr/>
            </a:pPr>
            <a:r>
              <a:rPr lang="es-CO" sz="1904" b="1" spc="-109" dirty="0">
                <a:solidFill>
                  <a:srgbClr val="70AD47">
                    <a:lumMod val="75000"/>
                  </a:srgbClr>
                </a:solidFill>
                <a:latin typeface="Arial"/>
                <a:cs typeface="Arial"/>
              </a:rPr>
              <a:t>Impactos </a:t>
            </a:r>
            <a:r>
              <a:rPr lang="es-CO" sz="1904" b="1" spc="-102" dirty="0">
                <a:solidFill>
                  <a:srgbClr val="70AD47">
                    <a:lumMod val="75000"/>
                  </a:srgbClr>
                </a:solidFill>
                <a:latin typeface="Arial"/>
                <a:cs typeface="Arial"/>
              </a:rPr>
              <a:t>y</a:t>
            </a:r>
            <a:r>
              <a:rPr lang="es-CO" sz="1904" b="1" spc="-7" dirty="0">
                <a:solidFill>
                  <a:srgbClr val="70AD47">
                    <a:lumMod val="75000"/>
                  </a:srgbClr>
                </a:solidFill>
                <a:latin typeface="Arial"/>
                <a:cs typeface="Arial"/>
              </a:rPr>
              <a:t> </a:t>
            </a:r>
            <a:r>
              <a:rPr lang="es-CO" sz="1904" b="1" spc="-109" dirty="0" err="1">
                <a:solidFill>
                  <a:srgbClr val="70AD47">
                    <a:lumMod val="75000"/>
                  </a:srgbClr>
                </a:solidFill>
                <a:latin typeface="Arial"/>
                <a:cs typeface="Arial"/>
              </a:rPr>
              <a:t>beneﬁcios</a:t>
            </a:r>
            <a:r>
              <a:rPr lang="es-CO" sz="1904" b="1" spc="-109" dirty="0">
                <a:solidFill>
                  <a:srgbClr val="70AD47">
                    <a:lumMod val="75000"/>
                  </a:srgbClr>
                </a:solidFill>
                <a:latin typeface="Arial"/>
                <a:cs typeface="Arial"/>
              </a:rPr>
              <a:t> / LOGROS</a:t>
            </a:r>
            <a:endParaRPr lang="es-CO" sz="1904" dirty="0">
              <a:solidFill>
                <a:srgbClr val="70AD47">
                  <a:lumMod val="75000"/>
                </a:srgbClr>
              </a:solidFill>
              <a:latin typeface="Arial"/>
              <a:cs typeface="Arial"/>
            </a:endParaRPr>
          </a:p>
        </p:txBody>
      </p:sp>
      <p:sp>
        <p:nvSpPr>
          <p:cNvPr id="29" name="Rectángulo 28">
            <a:extLst>
              <a:ext uri="{FF2B5EF4-FFF2-40B4-BE49-F238E27FC236}">
                <a16:creationId xmlns:a16="http://schemas.microsoft.com/office/drawing/2014/main" id="{7B7DD328-3316-4DFE-8003-86102385EEED}"/>
              </a:ext>
            </a:extLst>
          </p:cNvPr>
          <p:cNvSpPr/>
          <p:nvPr/>
        </p:nvSpPr>
        <p:spPr>
          <a:xfrm>
            <a:off x="6481763" y="2265363"/>
            <a:ext cx="4814887" cy="730250"/>
          </a:xfrm>
          <a:prstGeom prst="rect">
            <a:avLst/>
          </a:prstGeom>
        </p:spPr>
        <p:txBody>
          <a:bodyPr>
            <a:spAutoFit/>
          </a:bodyPr>
          <a:lstStyle/>
          <a:p>
            <a:pPr marL="766990" algn="ctr">
              <a:spcBef>
                <a:spcPts val="891"/>
              </a:spcBef>
              <a:defRPr/>
            </a:pPr>
            <a:r>
              <a:rPr lang="es-MX" sz="1632" b="1" spc="-75" dirty="0">
                <a:solidFill>
                  <a:srgbClr val="70AD47">
                    <a:lumMod val="75000"/>
                  </a:srgbClr>
                </a:solidFill>
                <a:latin typeface="Arial"/>
                <a:cs typeface="Arial"/>
              </a:rPr>
              <a:t>Población Beneficiada</a:t>
            </a:r>
            <a:endParaRPr lang="es-MX" sz="1632" b="1" dirty="0">
              <a:solidFill>
                <a:srgbClr val="70AD47">
                  <a:lumMod val="75000"/>
                </a:srgbClr>
              </a:solidFill>
              <a:latin typeface="Arial"/>
              <a:cs typeface="Arial"/>
            </a:endParaRPr>
          </a:p>
          <a:p>
            <a:pPr marL="982921" indent="-98465" algn="ctr">
              <a:spcBef>
                <a:spcPts val="422"/>
              </a:spcBef>
              <a:buFontTx/>
              <a:buChar char="•"/>
              <a:tabLst>
                <a:tab pos="983785" algn="l"/>
              </a:tabLst>
              <a:defRPr/>
            </a:pPr>
            <a:r>
              <a:rPr lang="es-MX" sz="1632" b="1" spc="-121" baseline="2777" dirty="0">
                <a:solidFill>
                  <a:srgbClr val="70AD47">
                    <a:lumMod val="75000"/>
                  </a:srgbClr>
                </a:solidFill>
                <a:latin typeface="Arial"/>
                <a:cs typeface="Arial"/>
              </a:rPr>
              <a:t>  </a:t>
            </a:r>
            <a:r>
              <a:rPr lang="es-MX" sz="2176" b="1" spc="-121" baseline="2777" dirty="0">
                <a:solidFill>
                  <a:srgbClr val="70AD47">
                    <a:lumMod val="75000"/>
                  </a:srgbClr>
                </a:solidFill>
                <a:latin typeface="Arial"/>
                <a:cs typeface="Arial"/>
              </a:rPr>
              <a:t>46.422</a:t>
            </a:r>
            <a:r>
              <a:rPr lang="es-MX" sz="2176" b="1" dirty="0">
                <a:solidFill>
                  <a:srgbClr val="70AD47">
                    <a:lumMod val="75000"/>
                  </a:srgbClr>
                </a:solidFill>
                <a:latin typeface="Arial"/>
                <a:cs typeface="Arial"/>
              </a:rPr>
              <a:t> </a:t>
            </a:r>
          </a:p>
        </p:txBody>
      </p:sp>
      <p:grpSp>
        <p:nvGrpSpPr>
          <p:cNvPr id="30" name="Gráfico 14" descr="Éxito de grupo">
            <a:extLst>
              <a:ext uri="{FF2B5EF4-FFF2-40B4-BE49-F238E27FC236}">
                <a16:creationId xmlns:a16="http://schemas.microsoft.com/office/drawing/2014/main" id="{3BC6AC76-719F-4C3F-865A-D49D5755DFBD}"/>
              </a:ext>
            </a:extLst>
          </p:cNvPr>
          <p:cNvGrpSpPr/>
          <p:nvPr/>
        </p:nvGrpSpPr>
        <p:grpSpPr>
          <a:xfrm>
            <a:off x="7848511" y="2478176"/>
            <a:ext cx="730094" cy="618058"/>
            <a:chOff x="4294685" y="3639110"/>
            <a:chExt cx="914400" cy="914400"/>
          </a:xfrm>
          <a:solidFill>
            <a:schemeClr val="bg1"/>
          </a:solidFill>
        </p:grpSpPr>
        <p:sp>
          <p:nvSpPr>
            <p:cNvPr id="31" name="Forma libre: forma 30">
              <a:extLst>
                <a:ext uri="{FF2B5EF4-FFF2-40B4-BE49-F238E27FC236}">
                  <a16:creationId xmlns:a16="http://schemas.microsoft.com/office/drawing/2014/main" id="{8A82D286-0659-4A38-BA57-C8A74F6E960E}"/>
                </a:ext>
              </a:extLst>
            </p:cNvPr>
            <p:cNvSpPr/>
            <p:nvPr/>
          </p:nvSpPr>
          <p:spPr>
            <a:xfrm>
              <a:off x="49900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32" name="Forma libre: forma 31">
              <a:extLst>
                <a:ext uri="{FF2B5EF4-FFF2-40B4-BE49-F238E27FC236}">
                  <a16:creationId xmlns:a16="http://schemas.microsoft.com/office/drawing/2014/main" id="{BCF20097-BF58-446B-8428-834930E5DB7A}"/>
                </a:ext>
              </a:extLst>
            </p:cNvPr>
            <p:cNvSpPr/>
            <p:nvPr/>
          </p:nvSpPr>
          <p:spPr>
            <a:xfrm>
              <a:off x="47995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33" name="Forma libre: forma 32">
              <a:extLst>
                <a:ext uri="{FF2B5EF4-FFF2-40B4-BE49-F238E27FC236}">
                  <a16:creationId xmlns:a16="http://schemas.microsoft.com/office/drawing/2014/main" id="{B298E21D-2439-4A58-8640-C2D96645B1FA}"/>
                </a:ext>
              </a:extLst>
            </p:cNvPr>
            <p:cNvSpPr/>
            <p:nvPr/>
          </p:nvSpPr>
          <p:spPr>
            <a:xfrm>
              <a:off x="46090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34" name="Forma libre: forma 33">
              <a:extLst>
                <a:ext uri="{FF2B5EF4-FFF2-40B4-BE49-F238E27FC236}">
                  <a16:creationId xmlns:a16="http://schemas.microsoft.com/office/drawing/2014/main" id="{06CA2F80-2FA0-4D3A-AE18-B95A261DBD14}"/>
                </a:ext>
              </a:extLst>
            </p:cNvPr>
            <p:cNvSpPr/>
            <p:nvPr/>
          </p:nvSpPr>
          <p:spPr>
            <a:xfrm>
              <a:off x="44185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36" name="Forma libre: forma 35">
              <a:extLst>
                <a:ext uri="{FF2B5EF4-FFF2-40B4-BE49-F238E27FC236}">
                  <a16:creationId xmlns:a16="http://schemas.microsoft.com/office/drawing/2014/main" id="{682F96B3-D33A-40BD-9BC6-59FBEE32E546}"/>
                </a:ext>
              </a:extLst>
            </p:cNvPr>
            <p:cNvSpPr/>
            <p:nvPr/>
          </p:nvSpPr>
          <p:spPr>
            <a:xfrm>
              <a:off x="4352828" y="3823806"/>
              <a:ext cx="790575" cy="533400"/>
            </a:xfrm>
            <a:custGeom>
              <a:avLst/>
              <a:gdLst>
                <a:gd name="connsiteX0" fmla="*/ 785581 w 790575"/>
                <a:gd name="connsiteY0" fmla="*/ 1137 h 533400"/>
                <a:gd name="connsiteX1" fmla="*/ 761195 w 790575"/>
                <a:gd name="connsiteY1" fmla="*/ 12588 h 533400"/>
                <a:gd name="connsiteX2" fmla="*/ 761007 w 790575"/>
                <a:gd name="connsiteY2" fmla="*/ 13138 h 533400"/>
                <a:gd name="connsiteX3" fmla="*/ 725478 w 790575"/>
                <a:gd name="connsiteY3" fmla="*/ 117913 h 533400"/>
                <a:gd name="connsiteX4" fmla="*/ 684807 w 790575"/>
                <a:gd name="connsiteY4" fmla="*/ 110579 h 533400"/>
                <a:gd name="connsiteX5" fmla="*/ 643659 w 790575"/>
                <a:gd name="connsiteY5" fmla="*/ 118008 h 533400"/>
                <a:gd name="connsiteX6" fmla="*/ 608607 w 790575"/>
                <a:gd name="connsiteY6" fmla="*/ 13138 h 533400"/>
                <a:gd name="connsiteX7" fmla="*/ 582757 w 790575"/>
                <a:gd name="connsiteY7" fmla="*/ 1650 h 533400"/>
                <a:gd name="connsiteX8" fmla="*/ 571269 w 790575"/>
                <a:gd name="connsiteY8" fmla="*/ 13138 h 533400"/>
                <a:gd name="connsiteX9" fmla="*/ 535740 w 790575"/>
                <a:gd name="connsiteY9" fmla="*/ 117913 h 533400"/>
                <a:gd name="connsiteX10" fmla="*/ 494307 w 790575"/>
                <a:gd name="connsiteY10" fmla="*/ 110579 h 533400"/>
                <a:gd name="connsiteX11" fmla="*/ 453159 w 790575"/>
                <a:gd name="connsiteY11" fmla="*/ 117913 h 533400"/>
                <a:gd name="connsiteX12" fmla="*/ 418107 w 790575"/>
                <a:gd name="connsiteY12" fmla="*/ 13138 h 533400"/>
                <a:gd name="connsiteX13" fmla="*/ 392257 w 790575"/>
                <a:gd name="connsiteY13" fmla="*/ 1650 h 533400"/>
                <a:gd name="connsiteX14" fmla="*/ 380769 w 790575"/>
                <a:gd name="connsiteY14" fmla="*/ 13138 h 533400"/>
                <a:gd name="connsiteX15" fmla="*/ 345336 w 790575"/>
                <a:gd name="connsiteY15" fmla="*/ 117913 h 533400"/>
                <a:gd name="connsiteX16" fmla="*/ 303807 w 790575"/>
                <a:gd name="connsiteY16" fmla="*/ 110579 h 533400"/>
                <a:gd name="connsiteX17" fmla="*/ 262659 w 790575"/>
                <a:gd name="connsiteY17" fmla="*/ 118008 h 533400"/>
                <a:gd name="connsiteX18" fmla="*/ 227607 w 790575"/>
                <a:gd name="connsiteY18" fmla="*/ 13138 h 533400"/>
                <a:gd name="connsiteX19" fmla="*/ 201757 w 790575"/>
                <a:gd name="connsiteY19" fmla="*/ 1650 h 533400"/>
                <a:gd name="connsiteX20" fmla="*/ 190269 w 790575"/>
                <a:gd name="connsiteY20" fmla="*/ 13138 h 533400"/>
                <a:gd name="connsiteX21" fmla="*/ 154740 w 790575"/>
                <a:gd name="connsiteY21" fmla="*/ 117913 h 533400"/>
                <a:gd name="connsiteX22" fmla="*/ 113307 w 790575"/>
                <a:gd name="connsiteY22" fmla="*/ 110579 h 533400"/>
                <a:gd name="connsiteX23" fmla="*/ 72159 w 790575"/>
                <a:gd name="connsiteY23" fmla="*/ 118008 h 533400"/>
                <a:gd name="connsiteX24" fmla="*/ 37107 w 790575"/>
                <a:gd name="connsiteY24" fmla="*/ 13138 h 533400"/>
                <a:gd name="connsiteX25" fmla="*/ 12961 w 790575"/>
                <a:gd name="connsiteY25" fmla="*/ 1184 h 533400"/>
                <a:gd name="connsiteX26" fmla="*/ 1007 w 790575"/>
                <a:gd name="connsiteY26" fmla="*/ 25330 h 533400"/>
                <a:gd name="connsiteX27" fmla="*/ 48060 w 790575"/>
                <a:gd name="connsiteY27" fmla="*/ 164300 h 533400"/>
                <a:gd name="connsiteX28" fmla="*/ 65682 w 790575"/>
                <a:gd name="connsiteY28" fmla="*/ 177254 h 533400"/>
                <a:gd name="connsiteX29" fmla="*/ 65682 w 790575"/>
                <a:gd name="connsiteY29" fmla="*/ 234404 h 533400"/>
                <a:gd name="connsiteX30" fmla="*/ 37107 w 790575"/>
                <a:gd name="connsiteY30" fmla="*/ 377279 h 533400"/>
                <a:gd name="connsiteX31" fmla="*/ 65682 w 790575"/>
                <a:gd name="connsiteY31" fmla="*/ 377279 h 533400"/>
                <a:gd name="connsiteX32" fmla="*/ 65682 w 790575"/>
                <a:gd name="connsiteY32" fmla="*/ 539204 h 533400"/>
                <a:gd name="connsiteX33" fmla="*/ 103782 w 790575"/>
                <a:gd name="connsiteY33" fmla="*/ 539204 h 533400"/>
                <a:gd name="connsiteX34" fmla="*/ 103782 w 790575"/>
                <a:gd name="connsiteY34" fmla="*/ 377279 h 533400"/>
                <a:gd name="connsiteX35" fmla="*/ 122832 w 790575"/>
                <a:gd name="connsiteY35" fmla="*/ 377279 h 533400"/>
                <a:gd name="connsiteX36" fmla="*/ 122832 w 790575"/>
                <a:gd name="connsiteY36" fmla="*/ 539204 h 533400"/>
                <a:gd name="connsiteX37" fmla="*/ 160932 w 790575"/>
                <a:gd name="connsiteY37" fmla="*/ 539204 h 533400"/>
                <a:gd name="connsiteX38" fmla="*/ 160932 w 790575"/>
                <a:gd name="connsiteY38" fmla="*/ 377279 h 533400"/>
                <a:gd name="connsiteX39" fmla="*/ 189507 w 790575"/>
                <a:gd name="connsiteY39" fmla="*/ 377279 h 533400"/>
                <a:gd name="connsiteX40" fmla="*/ 160932 w 790575"/>
                <a:gd name="connsiteY40" fmla="*/ 234404 h 533400"/>
                <a:gd name="connsiteX41" fmla="*/ 160932 w 790575"/>
                <a:gd name="connsiteY41" fmla="*/ 177254 h 533400"/>
                <a:gd name="connsiteX42" fmla="*/ 178934 w 790575"/>
                <a:gd name="connsiteY42" fmla="*/ 164300 h 533400"/>
                <a:gd name="connsiteX43" fmla="*/ 208557 w 790575"/>
                <a:gd name="connsiteY43" fmla="*/ 76860 h 533400"/>
                <a:gd name="connsiteX44" fmla="*/ 238179 w 790575"/>
                <a:gd name="connsiteY44" fmla="*/ 164300 h 533400"/>
                <a:gd name="connsiteX45" fmla="*/ 256182 w 790575"/>
                <a:gd name="connsiteY45" fmla="*/ 177254 h 533400"/>
                <a:gd name="connsiteX46" fmla="*/ 256182 w 790575"/>
                <a:gd name="connsiteY46" fmla="*/ 539204 h 533400"/>
                <a:gd name="connsiteX47" fmla="*/ 294282 w 790575"/>
                <a:gd name="connsiteY47" fmla="*/ 539204 h 533400"/>
                <a:gd name="connsiteX48" fmla="*/ 294282 w 790575"/>
                <a:gd name="connsiteY48" fmla="*/ 320129 h 533400"/>
                <a:gd name="connsiteX49" fmla="*/ 313332 w 790575"/>
                <a:gd name="connsiteY49" fmla="*/ 320129 h 533400"/>
                <a:gd name="connsiteX50" fmla="*/ 313332 w 790575"/>
                <a:gd name="connsiteY50" fmla="*/ 539204 h 533400"/>
                <a:gd name="connsiteX51" fmla="*/ 351432 w 790575"/>
                <a:gd name="connsiteY51" fmla="*/ 539204 h 533400"/>
                <a:gd name="connsiteX52" fmla="*/ 351432 w 790575"/>
                <a:gd name="connsiteY52" fmla="*/ 177254 h 533400"/>
                <a:gd name="connsiteX53" fmla="*/ 369434 w 790575"/>
                <a:gd name="connsiteY53" fmla="*/ 164300 h 533400"/>
                <a:gd name="connsiteX54" fmla="*/ 399057 w 790575"/>
                <a:gd name="connsiteY54" fmla="*/ 76860 h 533400"/>
                <a:gd name="connsiteX55" fmla="*/ 428679 w 790575"/>
                <a:gd name="connsiteY55" fmla="*/ 164300 h 533400"/>
                <a:gd name="connsiteX56" fmla="*/ 446682 w 790575"/>
                <a:gd name="connsiteY56" fmla="*/ 177254 h 533400"/>
                <a:gd name="connsiteX57" fmla="*/ 446682 w 790575"/>
                <a:gd name="connsiteY57" fmla="*/ 234404 h 533400"/>
                <a:gd name="connsiteX58" fmla="*/ 418107 w 790575"/>
                <a:gd name="connsiteY58" fmla="*/ 377279 h 533400"/>
                <a:gd name="connsiteX59" fmla="*/ 446682 w 790575"/>
                <a:gd name="connsiteY59" fmla="*/ 377279 h 533400"/>
                <a:gd name="connsiteX60" fmla="*/ 446682 w 790575"/>
                <a:gd name="connsiteY60" fmla="*/ 539204 h 533400"/>
                <a:gd name="connsiteX61" fmla="*/ 484782 w 790575"/>
                <a:gd name="connsiteY61" fmla="*/ 539204 h 533400"/>
                <a:gd name="connsiteX62" fmla="*/ 484782 w 790575"/>
                <a:gd name="connsiteY62" fmla="*/ 377279 h 533400"/>
                <a:gd name="connsiteX63" fmla="*/ 503832 w 790575"/>
                <a:gd name="connsiteY63" fmla="*/ 377279 h 533400"/>
                <a:gd name="connsiteX64" fmla="*/ 503832 w 790575"/>
                <a:gd name="connsiteY64" fmla="*/ 539204 h 533400"/>
                <a:gd name="connsiteX65" fmla="*/ 541932 w 790575"/>
                <a:gd name="connsiteY65" fmla="*/ 539204 h 533400"/>
                <a:gd name="connsiteX66" fmla="*/ 541932 w 790575"/>
                <a:gd name="connsiteY66" fmla="*/ 377279 h 533400"/>
                <a:gd name="connsiteX67" fmla="*/ 570507 w 790575"/>
                <a:gd name="connsiteY67" fmla="*/ 377279 h 533400"/>
                <a:gd name="connsiteX68" fmla="*/ 541932 w 790575"/>
                <a:gd name="connsiteY68" fmla="*/ 234404 h 533400"/>
                <a:gd name="connsiteX69" fmla="*/ 541932 w 790575"/>
                <a:gd name="connsiteY69" fmla="*/ 177254 h 533400"/>
                <a:gd name="connsiteX70" fmla="*/ 559934 w 790575"/>
                <a:gd name="connsiteY70" fmla="*/ 164300 h 533400"/>
                <a:gd name="connsiteX71" fmla="*/ 589557 w 790575"/>
                <a:gd name="connsiteY71" fmla="*/ 76860 h 533400"/>
                <a:gd name="connsiteX72" fmla="*/ 619179 w 790575"/>
                <a:gd name="connsiteY72" fmla="*/ 164300 h 533400"/>
                <a:gd name="connsiteX73" fmla="*/ 637182 w 790575"/>
                <a:gd name="connsiteY73" fmla="*/ 177254 h 533400"/>
                <a:gd name="connsiteX74" fmla="*/ 637182 w 790575"/>
                <a:gd name="connsiteY74" fmla="*/ 539204 h 533400"/>
                <a:gd name="connsiteX75" fmla="*/ 675282 w 790575"/>
                <a:gd name="connsiteY75" fmla="*/ 539204 h 533400"/>
                <a:gd name="connsiteX76" fmla="*/ 675282 w 790575"/>
                <a:gd name="connsiteY76" fmla="*/ 320129 h 533400"/>
                <a:gd name="connsiteX77" fmla="*/ 694332 w 790575"/>
                <a:gd name="connsiteY77" fmla="*/ 320129 h 533400"/>
                <a:gd name="connsiteX78" fmla="*/ 694332 w 790575"/>
                <a:gd name="connsiteY78" fmla="*/ 539204 h 533400"/>
                <a:gd name="connsiteX79" fmla="*/ 732432 w 790575"/>
                <a:gd name="connsiteY79" fmla="*/ 539204 h 533400"/>
                <a:gd name="connsiteX80" fmla="*/ 732432 w 790575"/>
                <a:gd name="connsiteY80" fmla="*/ 177254 h 533400"/>
                <a:gd name="connsiteX81" fmla="*/ 750434 w 790575"/>
                <a:gd name="connsiteY81" fmla="*/ 164300 h 533400"/>
                <a:gd name="connsiteX82" fmla="*/ 797487 w 790575"/>
                <a:gd name="connsiteY82" fmla="*/ 25330 h 533400"/>
                <a:gd name="connsiteX83" fmla="*/ 785612 w 790575"/>
                <a:gd name="connsiteY83" fmla="*/ 1147 h 533400"/>
                <a:gd name="connsiteX84" fmla="*/ 785581 w 790575"/>
                <a:gd name="connsiteY84" fmla="*/ 1137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790575" h="533400">
                  <a:moveTo>
                    <a:pt x="785581" y="1137"/>
                  </a:moveTo>
                  <a:cubicBezTo>
                    <a:pt x="775685" y="-2435"/>
                    <a:pt x="764767" y="2692"/>
                    <a:pt x="761195" y="12588"/>
                  </a:cubicBezTo>
                  <a:cubicBezTo>
                    <a:pt x="761129" y="12770"/>
                    <a:pt x="761067" y="12954"/>
                    <a:pt x="761007" y="13138"/>
                  </a:cubicBezTo>
                  <a:lnTo>
                    <a:pt x="725478" y="117913"/>
                  </a:lnTo>
                  <a:cubicBezTo>
                    <a:pt x="712353" y="113493"/>
                    <a:pt x="698649" y="111022"/>
                    <a:pt x="684807" y="110579"/>
                  </a:cubicBezTo>
                  <a:cubicBezTo>
                    <a:pt x="670798" y="111001"/>
                    <a:pt x="656930" y="113504"/>
                    <a:pt x="643659" y="118008"/>
                  </a:cubicBezTo>
                  <a:lnTo>
                    <a:pt x="608607" y="13138"/>
                  </a:lnTo>
                  <a:cubicBezTo>
                    <a:pt x="604640" y="2827"/>
                    <a:pt x="593067" y="-2316"/>
                    <a:pt x="582757" y="1650"/>
                  </a:cubicBezTo>
                  <a:cubicBezTo>
                    <a:pt x="577474" y="3682"/>
                    <a:pt x="573300" y="7856"/>
                    <a:pt x="571269" y="13138"/>
                  </a:cubicBezTo>
                  <a:lnTo>
                    <a:pt x="535740" y="117913"/>
                  </a:lnTo>
                  <a:cubicBezTo>
                    <a:pt x="522373" y="113411"/>
                    <a:pt x="508406" y="110939"/>
                    <a:pt x="494307" y="110579"/>
                  </a:cubicBezTo>
                  <a:cubicBezTo>
                    <a:pt x="480307" y="111011"/>
                    <a:pt x="466445" y="113482"/>
                    <a:pt x="453159" y="117913"/>
                  </a:cubicBezTo>
                  <a:lnTo>
                    <a:pt x="418107" y="13138"/>
                  </a:lnTo>
                  <a:cubicBezTo>
                    <a:pt x="414140" y="2827"/>
                    <a:pt x="402567" y="-2316"/>
                    <a:pt x="392257" y="1650"/>
                  </a:cubicBezTo>
                  <a:cubicBezTo>
                    <a:pt x="386974" y="3682"/>
                    <a:pt x="382800" y="7856"/>
                    <a:pt x="380769" y="13138"/>
                  </a:cubicBezTo>
                  <a:lnTo>
                    <a:pt x="345336" y="117913"/>
                  </a:lnTo>
                  <a:cubicBezTo>
                    <a:pt x="331923" y="113458"/>
                    <a:pt x="317933" y="110987"/>
                    <a:pt x="303807" y="110579"/>
                  </a:cubicBezTo>
                  <a:cubicBezTo>
                    <a:pt x="289798" y="111001"/>
                    <a:pt x="275930" y="113504"/>
                    <a:pt x="262659" y="118008"/>
                  </a:cubicBezTo>
                  <a:lnTo>
                    <a:pt x="227607" y="13138"/>
                  </a:lnTo>
                  <a:cubicBezTo>
                    <a:pt x="223640" y="2827"/>
                    <a:pt x="212067" y="-2316"/>
                    <a:pt x="201757" y="1650"/>
                  </a:cubicBezTo>
                  <a:cubicBezTo>
                    <a:pt x="196474" y="3682"/>
                    <a:pt x="192300" y="7856"/>
                    <a:pt x="190269" y="13138"/>
                  </a:cubicBezTo>
                  <a:lnTo>
                    <a:pt x="154740" y="117913"/>
                  </a:lnTo>
                  <a:cubicBezTo>
                    <a:pt x="141363" y="113452"/>
                    <a:pt x="127403" y="110981"/>
                    <a:pt x="113307" y="110579"/>
                  </a:cubicBezTo>
                  <a:cubicBezTo>
                    <a:pt x="99298" y="111001"/>
                    <a:pt x="85430" y="113504"/>
                    <a:pt x="72159" y="118008"/>
                  </a:cubicBezTo>
                  <a:lnTo>
                    <a:pt x="37107" y="13138"/>
                  </a:lnTo>
                  <a:cubicBezTo>
                    <a:pt x="33740" y="3169"/>
                    <a:pt x="22929" y="-2183"/>
                    <a:pt x="12961" y="1184"/>
                  </a:cubicBezTo>
                  <a:cubicBezTo>
                    <a:pt x="2992" y="4551"/>
                    <a:pt x="-2360" y="15361"/>
                    <a:pt x="1007" y="25330"/>
                  </a:cubicBezTo>
                  <a:lnTo>
                    <a:pt x="48060" y="164300"/>
                  </a:lnTo>
                  <a:cubicBezTo>
                    <a:pt x="50623" y="171895"/>
                    <a:pt x="57667" y="177074"/>
                    <a:pt x="65682" y="177254"/>
                  </a:cubicBezTo>
                  <a:lnTo>
                    <a:pt x="65682" y="234404"/>
                  </a:lnTo>
                  <a:lnTo>
                    <a:pt x="37107" y="377279"/>
                  </a:lnTo>
                  <a:lnTo>
                    <a:pt x="65682" y="377279"/>
                  </a:lnTo>
                  <a:lnTo>
                    <a:pt x="65682" y="539204"/>
                  </a:lnTo>
                  <a:lnTo>
                    <a:pt x="103782" y="539204"/>
                  </a:lnTo>
                  <a:lnTo>
                    <a:pt x="103782" y="377279"/>
                  </a:lnTo>
                  <a:lnTo>
                    <a:pt x="122832" y="377279"/>
                  </a:lnTo>
                  <a:lnTo>
                    <a:pt x="122832" y="539204"/>
                  </a:lnTo>
                  <a:lnTo>
                    <a:pt x="160932" y="539204"/>
                  </a:lnTo>
                  <a:lnTo>
                    <a:pt x="160932" y="377279"/>
                  </a:lnTo>
                  <a:lnTo>
                    <a:pt x="189507" y="377279"/>
                  </a:lnTo>
                  <a:lnTo>
                    <a:pt x="160932" y="234404"/>
                  </a:lnTo>
                  <a:lnTo>
                    <a:pt x="160932" y="177254"/>
                  </a:lnTo>
                  <a:cubicBezTo>
                    <a:pt x="169087" y="177234"/>
                    <a:pt x="176324" y="172026"/>
                    <a:pt x="178934" y="164300"/>
                  </a:cubicBezTo>
                  <a:lnTo>
                    <a:pt x="208557" y="76860"/>
                  </a:lnTo>
                  <a:lnTo>
                    <a:pt x="238179" y="164300"/>
                  </a:lnTo>
                  <a:cubicBezTo>
                    <a:pt x="240789" y="172026"/>
                    <a:pt x="248026" y="177234"/>
                    <a:pt x="256182" y="177254"/>
                  </a:cubicBezTo>
                  <a:lnTo>
                    <a:pt x="256182" y="539204"/>
                  </a:lnTo>
                  <a:lnTo>
                    <a:pt x="294282" y="539204"/>
                  </a:lnTo>
                  <a:lnTo>
                    <a:pt x="294282" y="320129"/>
                  </a:lnTo>
                  <a:lnTo>
                    <a:pt x="313332" y="320129"/>
                  </a:lnTo>
                  <a:lnTo>
                    <a:pt x="313332" y="539204"/>
                  </a:lnTo>
                  <a:lnTo>
                    <a:pt x="351432" y="539204"/>
                  </a:lnTo>
                  <a:lnTo>
                    <a:pt x="351432" y="177254"/>
                  </a:lnTo>
                  <a:cubicBezTo>
                    <a:pt x="359587" y="177234"/>
                    <a:pt x="366824" y="172026"/>
                    <a:pt x="369434" y="164300"/>
                  </a:cubicBezTo>
                  <a:lnTo>
                    <a:pt x="399057" y="76860"/>
                  </a:lnTo>
                  <a:lnTo>
                    <a:pt x="428679" y="164300"/>
                  </a:lnTo>
                  <a:cubicBezTo>
                    <a:pt x="431289" y="172026"/>
                    <a:pt x="438526" y="177234"/>
                    <a:pt x="446682" y="177254"/>
                  </a:cubicBezTo>
                  <a:lnTo>
                    <a:pt x="446682" y="234404"/>
                  </a:lnTo>
                  <a:lnTo>
                    <a:pt x="418107" y="377279"/>
                  </a:lnTo>
                  <a:lnTo>
                    <a:pt x="446682" y="377279"/>
                  </a:lnTo>
                  <a:lnTo>
                    <a:pt x="446682" y="539204"/>
                  </a:lnTo>
                  <a:lnTo>
                    <a:pt x="484782" y="539204"/>
                  </a:lnTo>
                  <a:lnTo>
                    <a:pt x="484782" y="377279"/>
                  </a:lnTo>
                  <a:lnTo>
                    <a:pt x="503832" y="377279"/>
                  </a:lnTo>
                  <a:lnTo>
                    <a:pt x="503832" y="539204"/>
                  </a:lnTo>
                  <a:lnTo>
                    <a:pt x="541932" y="539204"/>
                  </a:lnTo>
                  <a:lnTo>
                    <a:pt x="541932" y="377279"/>
                  </a:lnTo>
                  <a:lnTo>
                    <a:pt x="570507" y="377279"/>
                  </a:lnTo>
                  <a:lnTo>
                    <a:pt x="541932" y="234404"/>
                  </a:lnTo>
                  <a:lnTo>
                    <a:pt x="541932" y="177254"/>
                  </a:lnTo>
                  <a:cubicBezTo>
                    <a:pt x="550087" y="177234"/>
                    <a:pt x="557324" y="172026"/>
                    <a:pt x="559934" y="164300"/>
                  </a:cubicBezTo>
                  <a:lnTo>
                    <a:pt x="589557" y="76860"/>
                  </a:lnTo>
                  <a:lnTo>
                    <a:pt x="619179" y="164300"/>
                  </a:lnTo>
                  <a:cubicBezTo>
                    <a:pt x="621789" y="172026"/>
                    <a:pt x="629026" y="177234"/>
                    <a:pt x="637182" y="177254"/>
                  </a:cubicBezTo>
                  <a:lnTo>
                    <a:pt x="637182" y="539204"/>
                  </a:lnTo>
                  <a:lnTo>
                    <a:pt x="675282" y="539204"/>
                  </a:lnTo>
                  <a:lnTo>
                    <a:pt x="675282" y="320129"/>
                  </a:lnTo>
                  <a:lnTo>
                    <a:pt x="694332" y="320129"/>
                  </a:lnTo>
                  <a:lnTo>
                    <a:pt x="694332" y="539204"/>
                  </a:lnTo>
                  <a:lnTo>
                    <a:pt x="732432" y="539204"/>
                  </a:lnTo>
                  <a:lnTo>
                    <a:pt x="732432" y="177254"/>
                  </a:lnTo>
                  <a:cubicBezTo>
                    <a:pt x="740587" y="177234"/>
                    <a:pt x="747824" y="172026"/>
                    <a:pt x="750434" y="164300"/>
                  </a:cubicBezTo>
                  <a:lnTo>
                    <a:pt x="797487" y="25330"/>
                  </a:lnTo>
                  <a:cubicBezTo>
                    <a:pt x="800886" y="15374"/>
                    <a:pt x="795570" y="4547"/>
                    <a:pt x="785612" y="1147"/>
                  </a:cubicBezTo>
                  <a:cubicBezTo>
                    <a:pt x="785602" y="1144"/>
                    <a:pt x="785592" y="1140"/>
                    <a:pt x="785581" y="1137"/>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gr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object 22">
            <a:extLst>
              <a:ext uri="{FF2B5EF4-FFF2-40B4-BE49-F238E27FC236}">
                <a16:creationId xmlns:a16="http://schemas.microsoft.com/office/drawing/2014/main" id="{A7244E78-71D0-47EA-A679-585D682E9073}"/>
              </a:ext>
            </a:extLst>
          </p:cNvPr>
          <p:cNvSpPr txBox="1"/>
          <p:nvPr/>
        </p:nvSpPr>
        <p:spPr>
          <a:xfrm>
            <a:off x="895350" y="312738"/>
            <a:ext cx="10271125" cy="263525"/>
          </a:xfrm>
          <a:prstGeom prst="rect">
            <a:avLst/>
          </a:prstGeom>
        </p:spPr>
        <p:txBody>
          <a:bodyPr lIns="0" tIns="17275" rIns="0" bIns="0">
            <a:spAutoFit/>
          </a:bodyPr>
          <a:lstStyle>
            <a:defPPr>
              <a:defRPr lang="es-CO"/>
            </a:defPPr>
            <a:lvl1pPr marL="17275" marR="0" lvl="0" indent="0" defTabSz="914400" latinLnBrk="0">
              <a:lnSpc>
                <a:spcPct val="100000"/>
              </a:lnSpc>
              <a:spcBef>
                <a:spcPts val="136"/>
              </a:spcBef>
              <a:buClrTx/>
              <a:buSzTx/>
              <a:buFontTx/>
              <a:buNone/>
              <a:tabLst/>
              <a:defRPr kumimoji="0" sz="1600" b="0" i="0" u="none" strike="noStrike" cap="none" spc="-7" normalizeH="0" baseline="0">
                <a:ln>
                  <a:noFill/>
                </a:ln>
                <a:solidFill>
                  <a:schemeClr val="accent6">
                    <a:lumMod val="50000"/>
                  </a:schemeClr>
                </a:solidFill>
                <a:effectLst/>
                <a:uLnTx/>
                <a:uFillTx/>
                <a:latin typeface="Arial"/>
                <a:cs typeface="Arial"/>
              </a:defRPr>
            </a:lvl1pPr>
          </a:lstStyle>
          <a:p>
            <a:pPr>
              <a:defRPr/>
            </a:pPr>
            <a:r>
              <a:rPr lang="es-CO" b="1" dirty="0"/>
              <a:t>PROGRAMA: RECURSOS DE LA ENAJENACION ISAGEN.   DPTO. SANTANDER.</a:t>
            </a:r>
          </a:p>
        </p:txBody>
      </p:sp>
      <p:sp>
        <p:nvSpPr>
          <p:cNvPr id="193539" name="object 26">
            <a:extLst>
              <a:ext uri="{FF2B5EF4-FFF2-40B4-BE49-F238E27FC236}">
                <a16:creationId xmlns:a16="http://schemas.microsoft.com/office/drawing/2014/main" id="{9AC00899-8A92-4D75-A73B-24DDA25A5337}"/>
              </a:ext>
            </a:extLst>
          </p:cNvPr>
          <p:cNvSpPr txBox="1">
            <a:spLocks noChangeArrowheads="1"/>
          </p:cNvSpPr>
          <p:nvPr/>
        </p:nvSpPr>
        <p:spPr bwMode="auto">
          <a:xfrm>
            <a:off x="895350" y="2638425"/>
            <a:ext cx="22701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pPr>
            <a:r>
              <a:rPr lang="es-CO" altLang="es-CO" sz="1900" b="1">
                <a:solidFill>
                  <a:srgbClr val="548235"/>
                </a:solidFill>
                <a:latin typeface="Arial" panose="020B0604020202020204" pitchFamily="34" charset="0"/>
                <a:cs typeface="Arial" panose="020B0604020202020204" pitchFamily="34" charset="0"/>
              </a:rPr>
              <a:t>Monto total</a:t>
            </a:r>
            <a:r>
              <a:rPr lang="es-ES" altLang="es-CO" sz="1900" b="1">
                <a:solidFill>
                  <a:srgbClr val="548235"/>
                </a:solidFill>
                <a:latin typeface="Arial" panose="020B0604020202020204" pitchFamily="34" charset="0"/>
                <a:cs typeface="Arial" panose="020B0604020202020204" pitchFamily="34" charset="0"/>
              </a:rPr>
              <a:t> obra </a:t>
            </a:r>
            <a:r>
              <a:rPr lang="es-CO" altLang="es-CO" sz="1900" b="1">
                <a:solidFill>
                  <a:srgbClr val="548235"/>
                </a:solidFill>
                <a:latin typeface="Arial" panose="020B0604020202020204" pitchFamily="34" charset="0"/>
                <a:cs typeface="Arial" panose="020B0604020202020204" pitchFamily="34" charset="0"/>
              </a:rPr>
              <a:t>:</a:t>
            </a:r>
            <a:endParaRPr lang="es-CO" altLang="es-CO" sz="1900">
              <a:solidFill>
                <a:srgbClr val="548235"/>
              </a:solidFill>
              <a:latin typeface="Arial" panose="020B0604020202020204" pitchFamily="34" charset="0"/>
              <a:cs typeface="Arial" panose="020B0604020202020204" pitchFamily="34" charset="0"/>
            </a:endParaRPr>
          </a:p>
        </p:txBody>
      </p:sp>
      <p:sp>
        <p:nvSpPr>
          <p:cNvPr id="27" name="object 27">
            <a:extLst>
              <a:ext uri="{FF2B5EF4-FFF2-40B4-BE49-F238E27FC236}">
                <a16:creationId xmlns:a16="http://schemas.microsoft.com/office/drawing/2014/main" id="{7BBA6D82-769A-4E3C-AA9A-452CCF8D9C21}"/>
              </a:ext>
            </a:extLst>
          </p:cNvPr>
          <p:cNvSpPr txBox="1"/>
          <p:nvPr/>
        </p:nvSpPr>
        <p:spPr>
          <a:xfrm>
            <a:off x="3914775" y="2619375"/>
            <a:ext cx="2595563" cy="295275"/>
          </a:xfrm>
          <a:prstGeom prst="rect">
            <a:avLst/>
          </a:prstGeom>
        </p:spPr>
        <p:txBody>
          <a:bodyPr lIns="0" tIns="19002" rIns="0" bIns="0">
            <a:spAutoFit/>
          </a:bodyPr>
          <a:lstStyle/>
          <a:p>
            <a:pPr marL="17275">
              <a:spcBef>
                <a:spcPts val="150"/>
              </a:spcBef>
              <a:defRPr/>
            </a:pPr>
            <a:r>
              <a:rPr b="1" dirty="0">
                <a:solidFill>
                  <a:srgbClr val="70AD47">
                    <a:lumMod val="75000"/>
                  </a:srgbClr>
                </a:solidFill>
                <a:latin typeface="Arial"/>
                <a:cs typeface="Arial"/>
              </a:rPr>
              <a:t>$</a:t>
            </a:r>
            <a:r>
              <a:rPr lang="es-ES" b="1" dirty="0">
                <a:solidFill>
                  <a:srgbClr val="70AD47">
                    <a:lumMod val="75000"/>
                  </a:srgbClr>
                </a:solidFill>
                <a:latin typeface="Arial"/>
                <a:cs typeface="Arial"/>
              </a:rPr>
              <a:t> 55.381</a:t>
            </a:r>
            <a:r>
              <a:rPr b="1" spc="-95" dirty="0">
                <a:solidFill>
                  <a:srgbClr val="70AD47">
                    <a:lumMod val="75000"/>
                  </a:srgbClr>
                </a:solidFill>
                <a:latin typeface="Arial"/>
                <a:cs typeface="Arial"/>
              </a:rPr>
              <a:t> </a:t>
            </a:r>
            <a:r>
              <a:rPr b="1" spc="-10" baseline="2057" dirty="0">
                <a:solidFill>
                  <a:srgbClr val="70AD47">
                    <a:lumMod val="75000"/>
                  </a:srgbClr>
                </a:solidFill>
                <a:latin typeface="Arial"/>
                <a:cs typeface="Arial"/>
              </a:rPr>
              <a:t>millones</a:t>
            </a:r>
            <a:endParaRPr baseline="2057" dirty="0">
              <a:solidFill>
                <a:srgbClr val="70AD47">
                  <a:lumMod val="75000"/>
                </a:srgbClr>
              </a:solidFill>
              <a:latin typeface="Arial"/>
              <a:cs typeface="Arial"/>
            </a:endParaRPr>
          </a:p>
        </p:txBody>
      </p:sp>
      <p:grpSp>
        <p:nvGrpSpPr>
          <p:cNvPr id="16" name="Gráfico 14" descr="Éxito de grupo">
            <a:extLst>
              <a:ext uri="{FF2B5EF4-FFF2-40B4-BE49-F238E27FC236}">
                <a16:creationId xmlns:a16="http://schemas.microsoft.com/office/drawing/2014/main" id="{9CC12F77-DA89-449F-AB41-00938D7D5161}"/>
              </a:ext>
            </a:extLst>
          </p:cNvPr>
          <p:cNvGrpSpPr/>
          <p:nvPr/>
        </p:nvGrpSpPr>
        <p:grpSpPr>
          <a:xfrm>
            <a:off x="7670958" y="2915262"/>
            <a:ext cx="730094" cy="618058"/>
            <a:chOff x="4294685" y="3639110"/>
            <a:chExt cx="914400" cy="914400"/>
          </a:xfrm>
          <a:solidFill>
            <a:schemeClr val="bg1"/>
          </a:solidFill>
        </p:grpSpPr>
        <p:sp>
          <p:nvSpPr>
            <p:cNvPr id="43" name="Forma libre: forma 42">
              <a:extLst>
                <a:ext uri="{FF2B5EF4-FFF2-40B4-BE49-F238E27FC236}">
                  <a16:creationId xmlns:a16="http://schemas.microsoft.com/office/drawing/2014/main" id="{4B36A974-AE86-44CB-8DE5-2A7BE0E049EF}"/>
                </a:ext>
              </a:extLst>
            </p:cNvPr>
            <p:cNvSpPr/>
            <p:nvPr/>
          </p:nvSpPr>
          <p:spPr>
            <a:xfrm>
              <a:off x="49900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45" name="Forma libre: forma 44">
              <a:extLst>
                <a:ext uri="{FF2B5EF4-FFF2-40B4-BE49-F238E27FC236}">
                  <a16:creationId xmlns:a16="http://schemas.microsoft.com/office/drawing/2014/main" id="{03EAA9B7-C81A-4443-8AC1-FCEC2943412F}"/>
                </a:ext>
              </a:extLst>
            </p:cNvPr>
            <p:cNvSpPr/>
            <p:nvPr/>
          </p:nvSpPr>
          <p:spPr>
            <a:xfrm>
              <a:off x="47995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46" name="Forma libre: forma 45">
              <a:extLst>
                <a:ext uri="{FF2B5EF4-FFF2-40B4-BE49-F238E27FC236}">
                  <a16:creationId xmlns:a16="http://schemas.microsoft.com/office/drawing/2014/main" id="{BAC352F0-FED0-4002-96C1-529390E2B593}"/>
                </a:ext>
              </a:extLst>
            </p:cNvPr>
            <p:cNvSpPr/>
            <p:nvPr/>
          </p:nvSpPr>
          <p:spPr>
            <a:xfrm>
              <a:off x="46090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47" name="Forma libre: forma 46">
              <a:extLst>
                <a:ext uri="{FF2B5EF4-FFF2-40B4-BE49-F238E27FC236}">
                  <a16:creationId xmlns:a16="http://schemas.microsoft.com/office/drawing/2014/main" id="{BE6503E9-0C39-4744-8583-79A0FF4088F1}"/>
                </a:ext>
              </a:extLst>
            </p:cNvPr>
            <p:cNvSpPr/>
            <p:nvPr/>
          </p:nvSpPr>
          <p:spPr>
            <a:xfrm>
              <a:off x="4418510" y="3829610"/>
              <a:ext cx="95250" cy="95250"/>
            </a:xfrm>
            <a:custGeom>
              <a:avLst/>
              <a:gdLst>
                <a:gd name="connsiteX0" fmla="*/ 95250 w 95250"/>
                <a:gd name="connsiteY0" fmla="*/ 47625 h 95250"/>
                <a:gd name="connsiteX1" fmla="*/ 47625 w 95250"/>
                <a:gd name="connsiteY1" fmla="*/ 95250 h 95250"/>
                <a:gd name="connsiteX2" fmla="*/ 0 w 95250"/>
                <a:gd name="connsiteY2" fmla="*/ 47625 h 95250"/>
                <a:gd name="connsiteX3" fmla="*/ 47625 w 95250"/>
                <a:gd name="connsiteY3" fmla="*/ 0 h 95250"/>
                <a:gd name="connsiteX4" fmla="*/ 95250 w 95250"/>
                <a:gd name="connsiteY4" fmla="*/ 47625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95250" y="47625"/>
                  </a:moveTo>
                  <a:cubicBezTo>
                    <a:pt x="95250" y="73928"/>
                    <a:pt x="73928" y="95250"/>
                    <a:pt x="47625" y="95250"/>
                  </a:cubicBezTo>
                  <a:cubicBezTo>
                    <a:pt x="21322" y="95250"/>
                    <a:pt x="0" y="73928"/>
                    <a:pt x="0" y="47625"/>
                  </a:cubicBezTo>
                  <a:cubicBezTo>
                    <a:pt x="0" y="21322"/>
                    <a:pt x="21322" y="0"/>
                    <a:pt x="47625" y="0"/>
                  </a:cubicBezTo>
                  <a:cubicBezTo>
                    <a:pt x="73928" y="0"/>
                    <a:pt x="95250" y="21322"/>
                    <a:pt x="95250" y="47625"/>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sp>
          <p:nvSpPr>
            <p:cNvPr id="48" name="Forma libre: forma 47">
              <a:extLst>
                <a:ext uri="{FF2B5EF4-FFF2-40B4-BE49-F238E27FC236}">
                  <a16:creationId xmlns:a16="http://schemas.microsoft.com/office/drawing/2014/main" id="{A5B27BE5-F18F-4F54-923C-31D4F4E313A6}"/>
                </a:ext>
              </a:extLst>
            </p:cNvPr>
            <p:cNvSpPr/>
            <p:nvPr/>
          </p:nvSpPr>
          <p:spPr>
            <a:xfrm>
              <a:off x="4352828" y="3823806"/>
              <a:ext cx="790575" cy="533400"/>
            </a:xfrm>
            <a:custGeom>
              <a:avLst/>
              <a:gdLst>
                <a:gd name="connsiteX0" fmla="*/ 785581 w 790575"/>
                <a:gd name="connsiteY0" fmla="*/ 1137 h 533400"/>
                <a:gd name="connsiteX1" fmla="*/ 761195 w 790575"/>
                <a:gd name="connsiteY1" fmla="*/ 12588 h 533400"/>
                <a:gd name="connsiteX2" fmla="*/ 761007 w 790575"/>
                <a:gd name="connsiteY2" fmla="*/ 13138 h 533400"/>
                <a:gd name="connsiteX3" fmla="*/ 725478 w 790575"/>
                <a:gd name="connsiteY3" fmla="*/ 117913 h 533400"/>
                <a:gd name="connsiteX4" fmla="*/ 684807 w 790575"/>
                <a:gd name="connsiteY4" fmla="*/ 110579 h 533400"/>
                <a:gd name="connsiteX5" fmla="*/ 643659 w 790575"/>
                <a:gd name="connsiteY5" fmla="*/ 118008 h 533400"/>
                <a:gd name="connsiteX6" fmla="*/ 608607 w 790575"/>
                <a:gd name="connsiteY6" fmla="*/ 13138 h 533400"/>
                <a:gd name="connsiteX7" fmla="*/ 582757 w 790575"/>
                <a:gd name="connsiteY7" fmla="*/ 1650 h 533400"/>
                <a:gd name="connsiteX8" fmla="*/ 571269 w 790575"/>
                <a:gd name="connsiteY8" fmla="*/ 13138 h 533400"/>
                <a:gd name="connsiteX9" fmla="*/ 535740 w 790575"/>
                <a:gd name="connsiteY9" fmla="*/ 117913 h 533400"/>
                <a:gd name="connsiteX10" fmla="*/ 494307 w 790575"/>
                <a:gd name="connsiteY10" fmla="*/ 110579 h 533400"/>
                <a:gd name="connsiteX11" fmla="*/ 453159 w 790575"/>
                <a:gd name="connsiteY11" fmla="*/ 117913 h 533400"/>
                <a:gd name="connsiteX12" fmla="*/ 418107 w 790575"/>
                <a:gd name="connsiteY12" fmla="*/ 13138 h 533400"/>
                <a:gd name="connsiteX13" fmla="*/ 392257 w 790575"/>
                <a:gd name="connsiteY13" fmla="*/ 1650 h 533400"/>
                <a:gd name="connsiteX14" fmla="*/ 380769 w 790575"/>
                <a:gd name="connsiteY14" fmla="*/ 13138 h 533400"/>
                <a:gd name="connsiteX15" fmla="*/ 345336 w 790575"/>
                <a:gd name="connsiteY15" fmla="*/ 117913 h 533400"/>
                <a:gd name="connsiteX16" fmla="*/ 303807 w 790575"/>
                <a:gd name="connsiteY16" fmla="*/ 110579 h 533400"/>
                <a:gd name="connsiteX17" fmla="*/ 262659 w 790575"/>
                <a:gd name="connsiteY17" fmla="*/ 118008 h 533400"/>
                <a:gd name="connsiteX18" fmla="*/ 227607 w 790575"/>
                <a:gd name="connsiteY18" fmla="*/ 13138 h 533400"/>
                <a:gd name="connsiteX19" fmla="*/ 201757 w 790575"/>
                <a:gd name="connsiteY19" fmla="*/ 1650 h 533400"/>
                <a:gd name="connsiteX20" fmla="*/ 190269 w 790575"/>
                <a:gd name="connsiteY20" fmla="*/ 13138 h 533400"/>
                <a:gd name="connsiteX21" fmla="*/ 154740 w 790575"/>
                <a:gd name="connsiteY21" fmla="*/ 117913 h 533400"/>
                <a:gd name="connsiteX22" fmla="*/ 113307 w 790575"/>
                <a:gd name="connsiteY22" fmla="*/ 110579 h 533400"/>
                <a:gd name="connsiteX23" fmla="*/ 72159 w 790575"/>
                <a:gd name="connsiteY23" fmla="*/ 118008 h 533400"/>
                <a:gd name="connsiteX24" fmla="*/ 37107 w 790575"/>
                <a:gd name="connsiteY24" fmla="*/ 13138 h 533400"/>
                <a:gd name="connsiteX25" fmla="*/ 12961 w 790575"/>
                <a:gd name="connsiteY25" fmla="*/ 1184 h 533400"/>
                <a:gd name="connsiteX26" fmla="*/ 1007 w 790575"/>
                <a:gd name="connsiteY26" fmla="*/ 25330 h 533400"/>
                <a:gd name="connsiteX27" fmla="*/ 48060 w 790575"/>
                <a:gd name="connsiteY27" fmla="*/ 164300 h 533400"/>
                <a:gd name="connsiteX28" fmla="*/ 65682 w 790575"/>
                <a:gd name="connsiteY28" fmla="*/ 177254 h 533400"/>
                <a:gd name="connsiteX29" fmla="*/ 65682 w 790575"/>
                <a:gd name="connsiteY29" fmla="*/ 234404 h 533400"/>
                <a:gd name="connsiteX30" fmla="*/ 37107 w 790575"/>
                <a:gd name="connsiteY30" fmla="*/ 377279 h 533400"/>
                <a:gd name="connsiteX31" fmla="*/ 65682 w 790575"/>
                <a:gd name="connsiteY31" fmla="*/ 377279 h 533400"/>
                <a:gd name="connsiteX32" fmla="*/ 65682 w 790575"/>
                <a:gd name="connsiteY32" fmla="*/ 539204 h 533400"/>
                <a:gd name="connsiteX33" fmla="*/ 103782 w 790575"/>
                <a:gd name="connsiteY33" fmla="*/ 539204 h 533400"/>
                <a:gd name="connsiteX34" fmla="*/ 103782 w 790575"/>
                <a:gd name="connsiteY34" fmla="*/ 377279 h 533400"/>
                <a:gd name="connsiteX35" fmla="*/ 122832 w 790575"/>
                <a:gd name="connsiteY35" fmla="*/ 377279 h 533400"/>
                <a:gd name="connsiteX36" fmla="*/ 122832 w 790575"/>
                <a:gd name="connsiteY36" fmla="*/ 539204 h 533400"/>
                <a:gd name="connsiteX37" fmla="*/ 160932 w 790575"/>
                <a:gd name="connsiteY37" fmla="*/ 539204 h 533400"/>
                <a:gd name="connsiteX38" fmla="*/ 160932 w 790575"/>
                <a:gd name="connsiteY38" fmla="*/ 377279 h 533400"/>
                <a:gd name="connsiteX39" fmla="*/ 189507 w 790575"/>
                <a:gd name="connsiteY39" fmla="*/ 377279 h 533400"/>
                <a:gd name="connsiteX40" fmla="*/ 160932 w 790575"/>
                <a:gd name="connsiteY40" fmla="*/ 234404 h 533400"/>
                <a:gd name="connsiteX41" fmla="*/ 160932 w 790575"/>
                <a:gd name="connsiteY41" fmla="*/ 177254 h 533400"/>
                <a:gd name="connsiteX42" fmla="*/ 178934 w 790575"/>
                <a:gd name="connsiteY42" fmla="*/ 164300 h 533400"/>
                <a:gd name="connsiteX43" fmla="*/ 208557 w 790575"/>
                <a:gd name="connsiteY43" fmla="*/ 76860 h 533400"/>
                <a:gd name="connsiteX44" fmla="*/ 238179 w 790575"/>
                <a:gd name="connsiteY44" fmla="*/ 164300 h 533400"/>
                <a:gd name="connsiteX45" fmla="*/ 256182 w 790575"/>
                <a:gd name="connsiteY45" fmla="*/ 177254 h 533400"/>
                <a:gd name="connsiteX46" fmla="*/ 256182 w 790575"/>
                <a:gd name="connsiteY46" fmla="*/ 539204 h 533400"/>
                <a:gd name="connsiteX47" fmla="*/ 294282 w 790575"/>
                <a:gd name="connsiteY47" fmla="*/ 539204 h 533400"/>
                <a:gd name="connsiteX48" fmla="*/ 294282 w 790575"/>
                <a:gd name="connsiteY48" fmla="*/ 320129 h 533400"/>
                <a:gd name="connsiteX49" fmla="*/ 313332 w 790575"/>
                <a:gd name="connsiteY49" fmla="*/ 320129 h 533400"/>
                <a:gd name="connsiteX50" fmla="*/ 313332 w 790575"/>
                <a:gd name="connsiteY50" fmla="*/ 539204 h 533400"/>
                <a:gd name="connsiteX51" fmla="*/ 351432 w 790575"/>
                <a:gd name="connsiteY51" fmla="*/ 539204 h 533400"/>
                <a:gd name="connsiteX52" fmla="*/ 351432 w 790575"/>
                <a:gd name="connsiteY52" fmla="*/ 177254 h 533400"/>
                <a:gd name="connsiteX53" fmla="*/ 369434 w 790575"/>
                <a:gd name="connsiteY53" fmla="*/ 164300 h 533400"/>
                <a:gd name="connsiteX54" fmla="*/ 399057 w 790575"/>
                <a:gd name="connsiteY54" fmla="*/ 76860 h 533400"/>
                <a:gd name="connsiteX55" fmla="*/ 428679 w 790575"/>
                <a:gd name="connsiteY55" fmla="*/ 164300 h 533400"/>
                <a:gd name="connsiteX56" fmla="*/ 446682 w 790575"/>
                <a:gd name="connsiteY56" fmla="*/ 177254 h 533400"/>
                <a:gd name="connsiteX57" fmla="*/ 446682 w 790575"/>
                <a:gd name="connsiteY57" fmla="*/ 234404 h 533400"/>
                <a:gd name="connsiteX58" fmla="*/ 418107 w 790575"/>
                <a:gd name="connsiteY58" fmla="*/ 377279 h 533400"/>
                <a:gd name="connsiteX59" fmla="*/ 446682 w 790575"/>
                <a:gd name="connsiteY59" fmla="*/ 377279 h 533400"/>
                <a:gd name="connsiteX60" fmla="*/ 446682 w 790575"/>
                <a:gd name="connsiteY60" fmla="*/ 539204 h 533400"/>
                <a:gd name="connsiteX61" fmla="*/ 484782 w 790575"/>
                <a:gd name="connsiteY61" fmla="*/ 539204 h 533400"/>
                <a:gd name="connsiteX62" fmla="*/ 484782 w 790575"/>
                <a:gd name="connsiteY62" fmla="*/ 377279 h 533400"/>
                <a:gd name="connsiteX63" fmla="*/ 503832 w 790575"/>
                <a:gd name="connsiteY63" fmla="*/ 377279 h 533400"/>
                <a:gd name="connsiteX64" fmla="*/ 503832 w 790575"/>
                <a:gd name="connsiteY64" fmla="*/ 539204 h 533400"/>
                <a:gd name="connsiteX65" fmla="*/ 541932 w 790575"/>
                <a:gd name="connsiteY65" fmla="*/ 539204 h 533400"/>
                <a:gd name="connsiteX66" fmla="*/ 541932 w 790575"/>
                <a:gd name="connsiteY66" fmla="*/ 377279 h 533400"/>
                <a:gd name="connsiteX67" fmla="*/ 570507 w 790575"/>
                <a:gd name="connsiteY67" fmla="*/ 377279 h 533400"/>
                <a:gd name="connsiteX68" fmla="*/ 541932 w 790575"/>
                <a:gd name="connsiteY68" fmla="*/ 234404 h 533400"/>
                <a:gd name="connsiteX69" fmla="*/ 541932 w 790575"/>
                <a:gd name="connsiteY69" fmla="*/ 177254 h 533400"/>
                <a:gd name="connsiteX70" fmla="*/ 559934 w 790575"/>
                <a:gd name="connsiteY70" fmla="*/ 164300 h 533400"/>
                <a:gd name="connsiteX71" fmla="*/ 589557 w 790575"/>
                <a:gd name="connsiteY71" fmla="*/ 76860 h 533400"/>
                <a:gd name="connsiteX72" fmla="*/ 619179 w 790575"/>
                <a:gd name="connsiteY72" fmla="*/ 164300 h 533400"/>
                <a:gd name="connsiteX73" fmla="*/ 637182 w 790575"/>
                <a:gd name="connsiteY73" fmla="*/ 177254 h 533400"/>
                <a:gd name="connsiteX74" fmla="*/ 637182 w 790575"/>
                <a:gd name="connsiteY74" fmla="*/ 539204 h 533400"/>
                <a:gd name="connsiteX75" fmla="*/ 675282 w 790575"/>
                <a:gd name="connsiteY75" fmla="*/ 539204 h 533400"/>
                <a:gd name="connsiteX76" fmla="*/ 675282 w 790575"/>
                <a:gd name="connsiteY76" fmla="*/ 320129 h 533400"/>
                <a:gd name="connsiteX77" fmla="*/ 694332 w 790575"/>
                <a:gd name="connsiteY77" fmla="*/ 320129 h 533400"/>
                <a:gd name="connsiteX78" fmla="*/ 694332 w 790575"/>
                <a:gd name="connsiteY78" fmla="*/ 539204 h 533400"/>
                <a:gd name="connsiteX79" fmla="*/ 732432 w 790575"/>
                <a:gd name="connsiteY79" fmla="*/ 539204 h 533400"/>
                <a:gd name="connsiteX80" fmla="*/ 732432 w 790575"/>
                <a:gd name="connsiteY80" fmla="*/ 177254 h 533400"/>
                <a:gd name="connsiteX81" fmla="*/ 750434 w 790575"/>
                <a:gd name="connsiteY81" fmla="*/ 164300 h 533400"/>
                <a:gd name="connsiteX82" fmla="*/ 797487 w 790575"/>
                <a:gd name="connsiteY82" fmla="*/ 25330 h 533400"/>
                <a:gd name="connsiteX83" fmla="*/ 785612 w 790575"/>
                <a:gd name="connsiteY83" fmla="*/ 1147 h 533400"/>
                <a:gd name="connsiteX84" fmla="*/ 785581 w 790575"/>
                <a:gd name="connsiteY84" fmla="*/ 1137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790575" h="533400">
                  <a:moveTo>
                    <a:pt x="785581" y="1137"/>
                  </a:moveTo>
                  <a:cubicBezTo>
                    <a:pt x="775685" y="-2435"/>
                    <a:pt x="764767" y="2692"/>
                    <a:pt x="761195" y="12588"/>
                  </a:cubicBezTo>
                  <a:cubicBezTo>
                    <a:pt x="761129" y="12770"/>
                    <a:pt x="761067" y="12954"/>
                    <a:pt x="761007" y="13138"/>
                  </a:cubicBezTo>
                  <a:lnTo>
                    <a:pt x="725478" y="117913"/>
                  </a:lnTo>
                  <a:cubicBezTo>
                    <a:pt x="712353" y="113493"/>
                    <a:pt x="698649" y="111022"/>
                    <a:pt x="684807" y="110579"/>
                  </a:cubicBezTo>
                  <a:cubicBezTo>
                    <a:pt x="670798" y="111001"/>
                    <a:pt x="656930" y="113504"/>
                    <a:pt x="643659" y="118008"/>
                  </a:cubicBezTo>
                  <a:lnTo>
                    <a:pt x="608607" y="13138"/>
                  </a:lnTo>
                  <a:cubicBezTo>
                    <a:pt x="604640" y="2827"/>
                    <a:pt x="593067" y="-2316"/>
                    <a:pt x="582757" y="1650"/>
                  </a:cubicBezTo>
                  <a:cubicBezTo>
                    <a:pt x="577474" y="3682"/>
                    <a:pt x="573300" y="7856"/>
                    <a:pt x="571269" y="13138"/>
                  </a:cubicBezTo>
                  <a:lnTo>
                    <a:pt x="535740" y="117913"/>
                  </a:lnTo>
                  <a:cubicBezTo>
                    <a:pt x="522373" y="113411"/>
                    <a:pt x="508406" y="110939"/>
                    <a:pt x="494307" y="110579"/>
                  </a:cubicBezTo>
                  <a:cubicBezTo>
                    <a:pt x="480307" y="111011"/>
                    <a:pt x="466445" y="113482"/>
                    <a:pt x="453159" y="117913"/>
                  </a:cubicBezTo>
                  <a:lnTo>
                    <a:pt x="418107" y="13138"/>
                  </a:lnTo>
                  <a:cubicBezTo>
                    <a:pt x="414140" y="2827"/>
                    <a:pt x="402567" y="-2316"/>
                    <a:pt x="392257" y="1650"/>
                  </a:cubicBezTo>
                  <a:cubicBezTo>
                    <a:pt x="386974" y="3682"/>
                    <a:pt x="382800" y="7856"/>
                    <a:pt x="380769" y="13138"/>
                  </a:cubicBezTo>
                  <a:lnTo>
                    <a:pt x="345336" y="117913"/>
                  </a:lnTo>
                  <a:cubicBezTo>
                    <a:pt x="331923" y="113458"/>
                    <a:pt x="317933" y="110987"/>
                    <a:pt x="303807" y="110579"/>
                  </a:cubicBezTo>
                  <a:cubicBezTo>
                    <a:pt x="289798" y="111001"/>
                    <a:pt x="275930" y="113504"/>
                    <a:pt x="262659" y="118008"/>
                  </a:cubicBezTo>
                  <a:lnTo>
                    <a:pt x="227607" y="13138"/>
                  </a:lnTo>
                  <a:cubicBezTo>
                    <a:pt x="223640" y="2827"/>
                    <a:pt x="212067" y="-2316"/>
                    <a:pt x="201757" y="1650"/>
                  </a:cubicBezTo>
                  <a:cubicBezTo>
                    <a:pt x="196474" y="3682"/>
                    <a:pt x="192300" y="7856"/>
                    <a:pt x="190269" y="13138"/>
                  </a:cubicBezTo>
                  <a:lnTo>
                    <a:pt x="154740" y="117913"/>
                  </a:lnTo>
                  <a:cubicBezTo>
                    <a:pt x="141363" y="113452"/>
                    <a:pt x="127403" y="110981"/>
                    <a:pt x="113307" y="110579"/>
                  </a:cubicBezTo>
                  <a:cubicBezTo>
                    <a:pt x="99298" y="111001"/>
                    <a:pt x="85430" y="113504"/>
                    <a:pt x="72159" y="118008"/>
                  </a:cubicBezTo>
                  <a:lnTo>
                    <a:pt x="37107" y="13138"/>
                  </a:lnTo>
                  <a:cubicBezTo>
                    <a:pt x="33740" y="3169"/>
                    <a:pt x="22929" y="-2183"/>
                    <a:pt x="12961" y="1184"/>
                  </a:cubicBezTo>
                  <a:cubicBezTo>
                    <a:pt x="2992" y="4551"/>
                    <a:pt x="-2360" y="15361"/>
                    <a:pt x="1007" y="25330"/>
                  </a:cubicBezTo>
                  <a:lnTo>
                    <a:pt x="48060" y="164300"/>
                  </a:lnTo>
                  <a:cubicBezTo>
                    <a:pt x="50623" y="171895"/>
                    <a:pt x="57667" y="177074"/>
                    <a:pt x="65682" y="177254"/>
                  </a:cubicBezTo>
                  <a:lnTo>
                    <a:pt x="65682" y="234404"/>
                  </a:lnTo>
                  <a:lnTo>
                    <a:pt x="37107" y="377279"/>
                  </a:lnTo>
                  <a:lnTo>
                    <a:pt x="65682" y="377279"/>
                  </a:lnTo>
                  <a:lnTo>
                    <a:pt x="65682" y="539204"/>
                  </a:lnTo>
                  <a:lnTo>
                    <a:pt x="103782" y="539204"/>
                  </a:lnTo>
                  <a:lnTo>
                    <a:pt x="103782" y="377279"/>
                  </a:lnTo>
                  <a:lnTo>
                    <a:pt x="122832" y="377279"/>
                  </a:lnTo>
                  <a:lnTo>
                    <a:pt x="122832" y="539204"/>
                  </a:lnTo>
                  <a:lnTo>
                    <a:pt x="160932" y="539204"/>
                  </a:lnTo>
                  <a:lnTo>
                    <a:pt x="160932" y="377279"/>
                  </a:lnTo>
                  <a:lnTo>
                    <a:pt x="189507" y="377279"/>
                  </a:lnTo>
                  <a:lnTo>
                    <a:pt x="160932" y="234404"/>
                  </a:lnTo>
                  <a:lnTo>
                    <a:pt x="160932" y="177254"/>
                  </a:lnTo>
                  <a:cubicBezTo>
                    <a:pt x="169087" y="177234"/>
                    <a:pt x="176324" y="172026"/>
                    <a:pt x="178934" y="164300"/>
                  </a:cubicBezTo>
                  <a:lnTo>
                    <a:pt x="208557" y="76860"/>
                  </a:lnTo>
                  <a:lnTo>
                    <a:pt x="238179" y="164300"/>
                  </a:lnTo>
                  <a:cubicBezTo>
                    <a:pt x="240789" y="172026"/>
                    <a:pt x="248026" y="177234"/>
                    <a:pt x="256182" y="177254"/>
                  </a:cubicBezTo>
                  <a:lnTo>
                    <a:pt x="256182" y="539204"/>
                  </a:lnTo>
                  <a:lnTo>
                    <a:pt x="294282" y="539204"/>
                  </a:lnTo>
                  <a:lnTo>
                    <a:pt x="294282" y="320129"/>
                  </a:lnTo>
                  <a:lnTo>
                    <a:pt x="313332" y="320129"/>
                  </a:lnTo>
                  <a:lnTo>
                    <a:pt x="313332" y="539204"/>
                  </a:lnTo>
                  <a:lnTo>
                    <a:pt x="351432" y="539204"/>
                  </a:lnTo>
                  <a:lnTo>
                    <a:pt x="351432" y="177254"/>
                  </a:lnTo>
                  <a:cubicBezTo>
                    <a:pt x="359587" y="177234"/>
                    <a:pt x="366824" y="172026"/>
                    <a:pt x="369434" y="164300"/>
                  </a:cubicBezTo>
                  <a:lnTo>
                    <a:pt x="399057" y="76860"/>
                  </a:lnTo>
                  <a:lnTo>
                    <a:pt x="428679" y="164300"/>
                  </a:lnTo>
                  <a:cubicBezTo>
                    <a:pt x="431289" y="172026"/>
                    <a:pt x="438526" y="177234"/>
                    <a:pt x="446682" y="177254"/>
                  </a:cubicBezTo>
                  <a:lnTo>
                    <a:pt x="446682" y="234404"/>
                  </a:lnTo>
                  <a:lnTo>
                    <a:pt x="418107" y="377279"/>
                  </a:lnTo>
                  <a:lnTo>
                    <a:pt x="446682" y="377279"/>
                  </a:lnTo>
                  <a:lnTo>
                    <a:pt x="446682" y="539204"/>
                  </a:lnTo>
                  <a:lnTo>
                    <a:pt x="484782" y="539204"/>
                  </a:lnTo>
                  <a:lnTo>
                    <a:pt x="484782" y="377279"/>
                  </a:lnTo>
                  <a:lnTo>
                    <a:pt x="503832" y="377279"/>
                  </a:lnTo>
                  <a:lnTo>
                    <a:pt x="503832" y="539204"/>
                  </a:lnTo>
                  <a:lnTo>
                    <a:pt x="541932" y="539204"/>
                  </a:lnTo>
                  <a:lnTo>
                    <a:pt x="541932" y="377279"/>
                  </a:lnTo>
                  <a:lnTo>
                    <a:pt x="570507" y="377279"/>
                  </a:lnTo>
                  <a:lnTo>
                    <a:pt x="541932" y="234404"/>
                  </a:lnTo>
                  <a:lnTo>
                    <a:pt x="541932" y="177254"/>
                  </a:lnTo>
                  <a:cubicBezTo>
                    <a:pt x="550087" y="177234"/>
                    <a:pt x="557324" y="172026"/>
                    <a:pt x="559934" y="164300"/>
                  </a:cubicBezTo>
                  <a:lnTo>
                    <a:pt x="589557" y="76860"/>
                  </a:lnTo>
                  <a:lnTo>
                    <a:pt x="619179" y="164300"/>
                  </a:lnTo>
                  <a:cubicBezTo>
                    <a:pt x="621789" y="172026"/>
                    <a:pt x="629026" y="177234"/>
                    <a:pt x="637182" y="177254"/>
                  </a:cubicBezTo>
                  <a:lnTo>
                    <a:pt x="637182" y="539204"/>
                  </a:lnTo>
                  <a:lnTo>
                    <a:pt x="675282" y="539204"/>
                  </a:lnTo>
                  <a:lnTo>
                    <a:pt x="675282" y="320129"/>
                  </a:lnTo>
                  <a:lnTo>
                    <a:pt x="694332" y="320129"/>
                  </a:lnTo>
                  <a:lnTo>
                    <a:pt x="694332" y="539204"/>
                  </a:lnTo>
                  <a:lnTo>
                    <a:pt x="732432" y="539204"/>
                  </a:lnTo>
                  <a:lnTo>
                    <a:pt x="732432" y="177254"/>
                  </a:lnTo>
                  <a:cubicBezTo>
                    <a:pt x="740587" y="177234"/>
                    <a:pt x="747824" y="172026"/>
                    <a:pt x="750434" y="164300"/>
                  </a:cubicBezTo>
                  <a:lnTo>
                    <a:pt x="797487" y="25330"/>
                  </a:lnTo>
                  <a:cubicBezTo>
                    <a:pt x="800886" y="15374"/>
                    <a:pt x="795570" y="4547"/>
                    <a:pt x="785612" y="1147"/>
                  </a:cubicBezTo>
                  <a:cubicBezTo>
                    <a:pt x="785602" y="1144"/>
                    <a:pt x="785592" y="1140"/>
                    <a:pt x="785581" y="1137"/>
                  </a:cubicBezTo>
                  <a:close/>
                </a:path>
              </a:pathLst>
            </a:custGeom>
            <a:grpFill/>
            <a:ln w="9525" cap="flat">
              <a:solidFill>
                <a:srgbClr val="30A484"/>
              </a:solidFill>
              <a:prstDash val="solid"/>
              <a:miter/>
            </a:ln>
          </p:spPr>
          <p:txBody>
            <a:bodyPr anchor="ctr"/>
            <a:lstStyle/>
            <a:p>
              <a:pPr>
                <a:defRPr/>
              </a:pPr>
              <a:endParaRPr lang="es-CO">
                <a:solidFill>
                  <a:srgbClr val="ED7D31">
                    <a:lumMod val="60000"/>
                    <a:lumOff val="40000"/>
                  </a:srgbClr>
                </a:solidFill>
              </a:endParaRPr>
            </a:p>
          </p:txBody>
        </p:sp>
      </p:grpSp>
      <p:sp>
        <p:nvSpPr>
          <p:cNvPr id="193542" name="object 26">
            <a:extLst>
              <a:ext uri="{FF2B5EF4-FFF2-40B4-BE49-F238E27FC236}">
                <a16:creationId xmlns:a16="http://schemas.microsoft.com/office/drawing/2014/main" id="{F61F4A55-649A-424E-97F6-01B8EAACDD9B}"/>
              </a:ext>
            </a:extLst>
          </p:cNvPr>
          <p:cNvSpPr txBox="1">
            <a:spLocks noChangeArrowheads="1"/>
          </p:cNvSpPr>
          <p:nvPr/>
        </p:nvSpPr>
        <p:spPr bwMode="auto">
          <a:xfrm>
            <a:off x="884238" y="2935288"/>
            <a:ext cx="2906712"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5411" rIns="0" bIns="0">
            <a:spAutoFit/>
          </a:bodyPr>
          <a:lstStyle>
            <a:lvl1pPr marL="158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1875"/>
              </a:lnSpc>
              <a:spcBef>
                <a:spcPts val="275"/>
              </a:spcBef>
              <a:buFontTx/>
              <a:buNone/>
            </a:pPr>
            <a:r>
              <a:rPr lang="es-CO" altLang="es-CO" sz="1900" b="1">
                <a:solidFill>
                  <a:srgbClr val="548235"/>
                </a:solidFill>
                <a:latin typeface="Arial" panose="020B0604020202020204" pitchFamily="34" charset="0"/>
                <a:cs typeface="Arial" panose="020B0604020202020204" pitchFamily="34" charset="0"/>
              </a:rPr>
              <a:t>Monto total</a:t>
            </a:r>
            <a:r>
              <a:rPr lang="es-ES" altLang="es-CO" sz="1900" b="1">
                <a:solidFill>
                  <a:srgbClr val="548235"/>
                </a:solidFill>
                <a:latin typeface="Arial" panose="020B0604020202020204" pitchFamily="34" charset="0"/>
                <a:cs typeface="Arial" panose="020B0604020202020204" pitchFamily="34" charset="0"/>
              </a:rPr>
              <a:t> interventoría </a:t>
            </a:r>
            <a:endParaRPr lang="es-CO" altLang="es-CO" sz="1900">
              <a:solidFill>
                <a:srgbClr val="548235"/>
              </a:solidFill>
              <a:latin typeface="Arial" panose="020B0604020202020204" pitchFamily="34" charset="0"/>
              <a:cs typeface="Arial" panose="020B0604020202020204" pitchFamily="34" charset="0"/>
            </a:endParaRPr>
          </a:p>
        </p:txBody>
      </p:sp>
      <p:sp>
        <p:nvSpPr>
          <p:cNvPr id="60" name="object 27">
            <a:extLst>
              <a:ext uri="{FF2B5EF4-FFF2-40B4-BE49-F238E27FC236}">
                <a16:creationId xmlns:a16="http://schemas.microsoft.com/office/drawing/2014/main" id="{7987A6E5-AE05-4120-AE9C-EC0EA97C5C18}"/>
              </a:ext>
            </a:extLst>
          </p:cNvPr>
          <p:cNvSpPr txBox="1"/>
          <p:nvPr/>
        </p:nvSpPr>
        <p:spPr>
          <a:xfrm>
            <a:off x="4035425" y="2870200"/>
            <a:ext cx="2595563" cy="296863"/>
          </a:xfrm>
          <a:prstGeom prst="rect">
            <a:avLst/>
          </a:prstGeom>
        </p:spPr>
        <p:txBody>
          <a:bodyPr lIns="0" tIns="19002" rIns="0" bIns="0">
            <a:spAutoFit/>
          </a:bodyPr>
          <a:lstStyle/>
          <a:p>
            <a:pPr marL="17275">
              <a:spcBef>
                <a:spcPts val="150"/>
              </a:spcBef>
              <a:defRPr/>
            </a:pPr>
            <a:r>
              <a:rPr b="1" dirty="0">
                <a:solidFill>
                  <a:srgbClr val="70AD47">
                    <a:lumMod val="75000"/>
                  </a:srgbClr>
                </a:solidFill>
                <a:latin typeface="Arial"/>
                <a:cs typeface="Arial"/>
              </a:rPr>
              <a:t>$</a:t>
            </a:r>
            <a:r>
              <a:rPr lang="es-ES" b="1" dirty="0">
                <a:solidFill>
                  <a:srgbClr val="70AD47">
                    <a:lumMod val="75000"/>
                  </a:srgbClr>
                </a:solidFill>
                <a:latin typeface="Arial"/>
                <a:cs typeface="Arial"/>
              </a:rPr>
              <a:t> 4.507</a:t>
            </a:r>
            <a:r>
              <a:rPr b="1" spc="-95" dirty="0">
                <a:solidFill>
                  <a:srgbClr val="70AD47">
                    <a:lumMod val="75000"/>
                  </a:srgbClr>
                </a:solidFill>
                <a:latin typeface="Arial"/>
                <a:cs typeface="Arial"/>
              </a:rPr>
              <a:t> </a:t>
            </a:r>
            <a:r>
              <a:rPr b="1" spc="-10" baseline="2057" dirty="0">
                <a:solidFill>
                  <a:srgbClr val="70AD47">
                    <a:lumMod val="75000"/>
                  </a:srgbClr>
                </a:solidFill>
                <a:latin typeface="Arial"/>
                <a:cs typeface="Arial"/>
              </a:rPr>
              <a:t>millones</a:t>
            </a:r>
            <a:endParaRPr baseline="2057" dirty="0">
              <a:solidFill>
                <a:srgbClr val="70AD47">
                  <a:lumMod val="75000"/>
                </a:srgbClr>
              </a:solidFill>
              <a:latin typeface="Arial"/>
              <a:cs typeface="Arial"/>
            </a:endParaRPr>
          </a:p>
        </p:txBody>
      </p:sp>
      <p:pic>
        <p:nvPicPr>
          <p:cNvPr id="193544" name="Picture 6">
            <a:extLst>
              <a:ext uri="{FF2B5EF4-FFF2-40B4-BE49-F238E27FC236}">
                <a16:creationId xmlns:a16="http://schemas.microsoft.com/office/drawing/2014/main" id="{0107A98C-5F43-4749-A5B8-FA6A0B34854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7904163" y="3675063"/>
            <a:ext cx="3403600" cy="1927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CuadroTexto 32">
            <a:extLst>
              <a:ext uri="{FF2B5EF4-FFF2-40B4-BE49-F238E27FC236}">
                <a16:creationId xmlns:a16="http://schemas.microsoft.com/office/drawing/2014/main" id="{CDB91D80-0EED-4B3D-A92E-5A2945C7FA2B}"/>
              </a:ext>
            </a:extLst>
          </p:cNvPr>
          <p:cNvSpPr txBox="1"/>
          <p:nvPr/>
        </p:nvSpPr>
        <p:spPr>
          <a:xfrm rot="5400000">
            <a:off x="8637541" y="4772540"/>
            <a:ext cx="352084" cy="1951139"/>
          </a:xfrm>
          <a:prstGeom prst="rect">
            <a:avLst/>
          </a:prstGeom>
          <a:noFill/>
        </p:spPr>
        <p:txBody>
          <a:bodyPr vert="vert270">
            <a:spAutoFit/>
          </a:bodyPr>
          <a:lstStyle/>
          <a:p>
            <a:pPr>
              <a:defRPr/>
            </a:pPr>
            <a:r>
              <a:rPr lang="es-ES" sz="1088" b="1" dirty="0">
                <a:solidFill>
                  <a:srgbClr val="70AD47">
                    <a:lumMod val="50000"/>
                  </a:srgbClr>
                </a:solidFill>
              </a:rPr>
              <a:t>VIA PALOBLANCO - BOLIVAR </a:t>
            </a:r>
            <a:endParaRPr lang="es-CO" sz="1088" b="1" dirty="0">
              <a:solidFill>
                <a:srgbClr val="70AD47">
                  <a:lumMod val="50000"/>
                </a:srgbClr>
              </a:solidFill>
            </a:endParaRPr>
          </a:p>
        </p:txBody>
      </p:sp>
      <p:sp>
        <p:nvSpPr>
          <p:cNvPr id="193546" name="Rectángulo 22">
            <a:extLst>
              <a:ext uri="{FF2B5EF4-FFF2-40B4-BE49-F238E27FC236}">
                <a16:creationId xmlns:a16="http://schemas.microsoft.com/office/drawing/2014/main" id="{D1C3F7CB-45ED-4C82-B4C8-D2BF79947C35}"/>
              </a:ext>
            </a:extLst>
          </p:cNvPr>
          <p:cNvSpPr>
            <a:spLocks noChangeArrowheads="1"/>
          </p:cNvSpPr>
          <p:nvPr/>
        </p:nvSpPr>
        <p:spPr bwMode="auto">
          <a:xfrm>
            <a:off x="819150" y="568325"/>
            <a:ext cx="50625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CO" altLang="es-CO" sz="2000">
              <a:solidFill>
                <a:srgbClr val="000000"/>
              </a:solidFill>
              <a:ea typeface="Verdana" panose="020B0604030504040204" pitchFamily="34" charset="0"/>
              <a:cs typeface="Arial" panose="020B0604020202020204" pitchFamily="34" charset="0"/>
            </a:endParaRPr>
          </a:p>
        </p:txBody>
      </p:sp>
      <p:graphicFrame>
        <p:nvGraphicFramePr>
          <p:cNvPr id="2" name="Tabla 1">
            <a:extLst>
              <a:ext uri="{FF2B5EF4-FFF2-40B4-BE49-F238E27FC236}">
                <a16:creationId xmlns:a16="http://schemas.microsoft.com/office/drawing/2014/main" id="{F0B1BA94-A7BD-4717-AF3C-96FCDEE0C7D3}"/>
              </a:ext>
            </a:extLst>
          </p:cNvPr>
          <p:cNvGraphicFramePr>
            <a:graphicFrameLocks noGrp="1"/>
          </p:cNvGraphicFramePr>
          <p:nvPr/>
        </p:nvGraphicFramePr>
        <p:xfrm>
          <a:off x="895350" y="1049338"/>
          <a:ext cx="6805613" cy="1257300"/>
        </p:xfrm>
        <a:graphic>
          <a:graphicData uri="http://schemas.openxmlformats.org/drawingml/2006/table">
            <a:tbl>
              <a:tblPr/>
              <a:tblGrid>
                <a:gridCol w="1697362">
                  <a:extLst>
                    <a:ext uri="{9D8B030D-6E8A-4147-A177-3AD203B41FA5}">
                      <a16:colId xmlns:a16="http://schemas.microsoft.com/office/drawing/2014/main" val="20000"/>
                    </a:ext>
                  </a:extLst>
                </a:gridCol>
                <a:gridCol w="905260">
                  <a:extLst>
                    <a:ext uri="{9D8B030D-6E8A-4147-A177-3AD203B41FA5}">
                      <a16:colId xmlns:a16="http://schemas.microsoft.com/office/drawing/2014/main" val="20001"/>
                    </a:ext>
                  </a:extLst>
                </a:gridCol>
                <a:gridCol w="775937">
                  <a:extLst>
                    <a:ext uri="{9D8B030D-6E8A-4147-A177-3AD203B41FA5}">
                      <a16:colId xmlns:a16="http://schemas.microsoft.com/office/drawing/2014/main" val="20002"/>
                    </a:ext>
                  </a:extLst>
                </a:gridCol>
                <a:gridCol w="827666">
                  <a:extLst>
                    <a:ext uri="{9D8B030D-6E8A-4147-A177-3AD203B41FA5}">
                      <a16:colId xmlns:a16="http://schemas.microsoft.com/office/drawing/2014/main" val="20003"/>
                    </a:ext>
                  </a:extLst>
                </a:gridCol>
                <a:gridCol w="1047514">
                  <a:extLst>
                    <a:ext uri="{9D8B030D-6E8A-4147-A177-3AD203B41FA5}">
                      <a16:colId xmlns:a16="http://schemas.microsoft.com/office/drawing/2014/main" val="20004"/>
                    </a:ext>
                  </a:extLst>
                </a:gridCol>
                <a:gridCol w="775937">
                  <a:extLst>
                    <a:ext uri="{9D8B030D-6E8A-4147-A177-3AD203B41FA5}">
                      <a16:colId xmlns:a16="http://schemas.microsoft.com/office/drawing/2014/main" val="20005"/>
                    </a:ext>
                  </a:extLst>
                </a:gridCol>
                <a:gridCol w="775937">
                  <a:extLst>
                    <a:ext uri="{9D8B030D-6E8A-4147-A177-3AD203B41FA5}">
                      <a16:colId xmlns:a16="http://schemas.microsoft.com/office/drawing/2014/main" val="20006"/>
                    </a:ext>
                  </a:extLst>
                </a:gridCol>
              </a:tblGrid>
              <a:tr h="457200">
                <a:tc>
                  <a:txBody>
                    <a:bodyPr/>
                    <a:lstStyle/>
                    <a:p>
                      <a:pPr algn="ctr" fontAlgn="ctr"/>
                      <a:r>
                        <a:rPr lang="es-CO" sz="900" b="1" i="0" u="none" strike="noStrike">
                          <a:solidFill>
                            <a:srgbClr val="FFFFFF"/>
                          </a:solidFill>
                          <a:effectLst/>
                          <a:latin typeface="Calibri" panose="020F0502020204030204" pitchFamily="34" charset="0"/>
                        </a:rPr>
                        <a:t>ENTE TERRITORIAL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CONVENIO No.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VALOR CONVENIO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VALOR CONTRATOS DE OBRA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VALOR CONTRATOS DE INTERVENTORIA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FECHA INICIO DEL CONVENIO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FECHA FINAL DEL CONVENIO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190500">
                <a:tc>
                  <a:txBody>
                    <a:bodyPr/>
                    <a:lstStyle/>
                    <a:p>
                      <a:pPr algn="l" rtl="0" fontAlgn="b"/>
                      <a:r>
                        <a:rPr lang="es-CO" sz="900" b="1" i="0" u="none" strike="noStrike">
                          <a:solidFill>
                            <a:srgbClr val="375623"/>
                          </a:solidFill>
                          <a:effectLst/>
                          <a:latin typeface="Arial" panose="020B0604020202020204" pitchFamily="34" charset="0"/>
                        </a:rPr>
                        <a:t>MUNICIPIO DE GALAN</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1252 DE 2017</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3.600 </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3.825 </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324 </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0" i="0" u="none" strike="noStrike">
                          <a:solidFill>
                            <a:srgbClr val="375623"/>
                          </a:solidFill>
                          <a:effectLst/>
                          <a:latin typeface="Arial" panose="020B0604020202020204" pitchFamily="34" charset="0"/>
                        </a:rPr>
                        <a:t>14/12/2017</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31/12/2020</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04800">
                <a:tc>
                  <a:txBody>
                    <a:bodyPr/>
                    <a:lstStyle/>
                    <a:p>
                      <a:pPr algn="l" rtl="0" fontAlgn="ctr"/>
                      <a:r>
                        <a:rPr lang="es-CO" sz="900" b="1" i="0" u="none" strike="noStrike">
                          <a:solidFill>
                            <a:srgbClr val="375623"/>
                          </a:solidFill>
                          <a:effectLst/>
                          <a:latin typeface="Arial" panose="020B0604020202020204" pitchFamily="34" charset="0"/>
                        </a:rPr>
                        <a:t>GOBERNACION DE SANTANDER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1245 DE 2017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 $        58.984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 $         58.984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 $                   4.506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14/12/2017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31/12/2019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304800">
                <a:tc>
                  <a:txBody>
                    <a:bodyPr/>
                    <a:lstStyle/>
                    <a:p>
                      <a:pPr algn="l" rtl="0" fontAlgn="ctr"/>
                      <a:r>
                        <a:rPr lang="es-CO" sz="900" b="1" i="0" u="none" strike="noStrike">
                          <a:solidFill>
                            <a:srgbClr val="375623"/>
                          </a:solidFill>
                          <a:effectLst/>
                          <a:latin typeface="Arial" panose="020B0604020202020204" pitchFamily="34" charset="0"/>
                        </a:rPr>
                        <a:t>GOBERNACION DE SANTANDER</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900" b="0" i="0" u="none" strike="noStrike">
                          <a:solidFill>
                            <a:srgbClr val="375623"/>
                          </a:solidFill>
                          <a:effectLst/>
                          <a:latin typeface="Arial" panose="020B0604020202020204" pitchFamily="34" charset="0"/>
                        </a:rPr>
                        <a:t>1250 DE 2017</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36.000 </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33.006 </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                   2.709 </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900" b="0" i="0" u="none" strike="noStrike">
                          <a:solidFill>
                            <a:srgbClr val="375623"/>
                          </a:solidFill>
                          <a:effectLst/>
                          <a:latin typeface="Arial" panose="020B0604020202020204" pitchFamily="34" charset="0"/>
                        </a:rPr>
                        <a:t>14/12/2017</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dirty="0">
                          <a:solidFill>
                            <a:srgbClr val="375623"/>
                          </a:solidFill>
                          <a:effectLst/>
                          <a:latin typeface="Arial" panose="020B0604020202020204" pitchFamily="34" charset="0"/>
                        </a:rPr>
                        <a:t>31/12/2019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bl>
          </a:graphicData>
        </a:graphic>
      </p:graphicFrame>
      <p:graphicFrame>
        <p:nvGraphicFramePr>
          <p:cNvPr id="3" name="Tabla 2">
            <a:extLst>
              <a:ext uri="{FF2B5EF4-FFF2-40B4-BE49-F238E27FC236}">
                <a16:creationId xmlns:a16="http://schemas.microsoft.com/office/drawing/2014/main" id="{02F65B1B-43D4-498C-9B8D-389E6B871BE2}"/>
              </a:ext>
            </a:extLst>
          </p:cNvPr>
          <p:cNvGraphicFramePr>
            <a:graphicFrameLocks noGrp="1"/>
          </p:cNvGraphicFramePr>
          <p:nvPr/>
        </p:nvGraphicFramePr>
        <p:xfrm>
          <a:off x="884238" y="3497263"/>
          <a:ext cx="4564062" cy="971550"/>
        </p:xfrm>
        <a:graphic>
          <a:graphicData uri="http://schemas.openxmlformats.org/drawingml/2006/table">
            <a:tbl>
              <a:tblPr/>
              <a:tblGrid>
                <a:gridCol w="2292951">
                  <a:extLst>
                    <a:ext uri="{9D8B030D-6E8A-4147-A177-3AD203B41FA5}">
                      <a16:colId xmlns:a16="http://schemas.microsoft.com/office/drawing/2014/main" val="20000"/>
                    </a:ext>
                  </a:extLst>
                </a:gridCol>
                <a:gridCol w="1222906">
                  <a:extLst>
                    <a:ext uri="{9D8B030D-6E8A-4147-A177-3AD203B41FA5}">
                      <a16:colId xmlns:a16="http://schemas.microsoft.com/office/drawing/2014/main" val="20001"/>
                    </a:ext>
                  </a:extLst>
                </a:gridCol>
                <a:gridCol w="1048205">
                  <a:extLst>
                    <a:ext uri="{9D8B030D-6E8A-4147-A177-3AD203B41FA5}">
                      <a16:colId xmlns:a16="http://schemas.microsoft.com/office/drawing/2014/main" val="20002"/>
                    </a:ext>
                  </a:extLst>
                </a:gridCol>
              </a:tblGrid>
              <a:tr h="200025">
                <a:tc gridSpan="3">
                  <a:txBody>
                    <a:bodyPr/>
                    <a:lstStyle/>
                    <a:p>
                      <a:pPr algn="ctr" fontAlgn="b"/>
                      <a:r>
                        <a:rPr lang="es-CO" sz="1100" b="0" i="0" u="none" strike="noStrike">
                          <a:solidFill>
                            <a:srgbClr val="FFFFFF"/>
                          </a:solidFill>
                          <a:effectLst/>
                          <a:latin typeface="Calibri" panose="020F0502020204030204" pitchFamily="34" charset="0"/>
                        </a:rPr>
                        <a:t>METAS FISICAS</a:t>
                      </a:r>
                    </a:p>
                  </a:txBody>
                  <a:tcPr marL="0" marR="0" marT="0" marB="0" anchor="b">
                    <a:lnL>
                      <a:noFill/>
                    </a:lnL>
                    <a:lnR>
                      <a:noFill/>
                    </a:lnR>
                    <a:lnT>
                      <a:noFill/>
                    </a:lnT>
                    <a:lnB w="1270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ctr" fontAlgn="ctr"/>
                      <a:r>
                        <a:rPr lang="es-CO" sz="900" b="1" i="0" u="none" strike="noStrike">
                          <a:solidFill>
                            <a:srgbClr val="FFFFFF"/>
                          </a:solidFill>
                          <a:effectLst/>
                          <a:latin typeface="Calibri" panose="020F0502020204030204" pitchFamily="34" charset="0"/>
                        </a:rPr>
                        <a:t>CONVENIO No.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 PROGRAMADA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 EJECUTADA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1"/>
                  </a:ext>
                </a:extLst>
              </a:tr>
              <a:tr h="190500">
                <a:tc>
                  <a:txBody>
                    <a:bodyPr/>
                    <a:lstStyle/>
                    <a:p>
                      <a:pPr algn="ctr" rtl="0" fontAlgn="b"/>
                      <a:r>
                        <a:rPr lang="es-CO" sz="900" b="0" i="0" u="none" strike="noStrike">
                          <a:solidFill>
                            <a:srgbClr val="375623"/>
                          </a:solidFill>
                          <a:effectLst/>
                          <a:latin typeface="Arial" panose="020B0604020202020204" pitchFamily="34" charset="0"/>
                        </a:rPr>
                        <a:t>1252 DE 2017</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100</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90500">
                <a:tc>
                  <a:txBody>
                    <a:bodyPr/>
                    <a:lstStyle/>
                    <a:p>
                      <a:pPr algn="ctr" rtl="0" fontAlgn="ctr"/>
                      <a:r>
                        <a:rPr lang="es-CO" sz="900" b="0" i="0" u="none" strike="noStrike" dirty="0">
                          <a:solidFill>
                            <a:srgbClr val="375623"/>
                          </a:solidFill>
                          <a:effectLst/>
                          <a:latin typeface="Arial" panose="020B0604020202020204" pitchFamily="34" charset="0"/>
                        </a:rPr>
                        <a:t>1245 DE 2017</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24,96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200025">
                <a:tc>
                  <a:txBody>
                    <a:bodyPr/>
                    <a:lstStyle/>
                    <a:p>
                      <a:pPr algn="ctr" rtl="0" fontAlgn="b"/>
                      <a:r>
                        <a:rPr lang="es-CO" sz="900" b="0" i="0" u="none" strike="noStrike">
                          <a:solidFill>
                            <a:srgbClr val="375623"/>
                          </a:solidFill>
                          <a:effectLst/>
                          <a:latin typeface="Arial" panose="020B0604020202020204" pitchFamily="34" charset="0"/>
                        </a:rPr>
                        <a:t>1250 DE 2017</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10,05</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dirty="0">
                          <a:solidFill>
                            <a:srgbClr val="375623"/>
                          </a:solidFill>
                          <a:effectLst/>
                          <a:latin typeface="Arial" panose="020B0604020202020204" pitchFamily="34" charset="0"/>
                        </a:rPr>
                        <a:t>0,5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bl>
          </a:graphicData>
        </a:graphic>
      </p:graphicFrame>
      <p:graphicFrame>
        <p:nvGraphicFramePr>
          <p:cNvPr id="4" name="Tabla 3">
            <a:extLst>
              <a:ext uri="{FF2B5EF4-FFF2-40B4-BE49-F238E27FC236}">
                <a16:creationId xmlns:a16="http://schemas.microsoft.com/office/drawing/2014/main" id="{B5272C2E-D920-4D9E-914B-D32FA3A1C9CA}"/>
              </a:ext>
            </a:extLst>
          </p:cNvPr>
          <p:cNvGraphicFramePr>
            <a:graphicFrameLocks noGrp="1"/>
          </p:cNvGraphicFramePr>
          <p:nvPr/>
        </p:nvGraphicFramePr>
        <p:xfrm>
          <a:off x="884238" y="4602163"/>
          <a:ext cx="4564062" cy="895350"/>
        </p:xfrm>
        <a:graphic>
          <a:graphicData uri="http://schemas.openxmlformats.org/drawingml/2006/table">
            <a:tbl>
              <a:tblPr/>
              <a:tblGrid>
                <a:gridCol w="1769669">
                  <a:extLst>
                    <a:ext uri="{9D8B030D-6E8A-4147-A177-3AD203B41FA5}">
                      <a16:colId xmlns:a16="http://schemas.microsoft.com/office/drawing/2014/main" val="20000"/>
                    </a:ext>
                  </a:extLst>
                </a:gridCol>
                <a:gridCol w="943824">
                  <a:extLst>
                    <a:ext uri="{9D8B030D-6E8A-4147-A177-3AD203B41FA5}">
                      <a16:colId xmlns:a16="http://schemas.microsoft.com/office/drawing/2014/main" val="20001"/>
                    </a:ext>
                  </a:extLst>
                </a:gridCol>
                <a:gridCol w="808991">
                  <a:extLst>
                    <a:ext uri="{9D8B030D-6E8A-4147-A177-3AD203B41FA5}">
                      <a16:colId xmlns:a16="http://schemas.microsoft.com/office/drawing/2014/main" val="20002"/>
                    </a:ext>
                  </a:extLst>
                </a:gridCol>
                <a:gridCol w="1041577">
                  <a:extLst>
                    <a:ext uri="{9D8B030D-6E8A-4147-A177-3AD203B41FA5}">
                      <a16:colId xmlns:a16="http://schemas.microsoft.com/office/drawing/2014/main" val="20003"/>
                    </a:ext>
                  </a:extLst>
                </a:gridCol>
              </a:tblGrid>
              <a:tr h="304800">
                <a:tc>
                  <a:txBody>
                    <a:bodyPr/>
                    <a:lstStyle/>
                    <a:p>
                      <a:pPr algn="ctr" fontAlgn="ctr"/>
                      <a:r>
                        <a:rPr lang="es-CO" sz="900" b="1" i="0" u="none" strike="noStrike">
                          <a:solidFill>
                            <a:srgbClr val="FFFFFF"/>
                          </a:solidFill>
                          <a:effectLst/>
                          <a:latin typeface="Calibri" panose="020F0502020204030204" pitchFamily="34" charset="0"/>
                        </a:rPr>
                        <a:t>CONVENIO No.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PAVIMENTADO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PLACA HUELLA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ctr"/>
                      <a:r>
                        <a:rPr lang="es-CO" sz="900" b="1" i="0" u="none" strike="noStrike">
                          <a:solidFill>
                            <a:srgbClr val="FFFFFF"/>
                          </a:solidFill>
                          <a:effectLst/>
                          <a:latin typeface="Calibri" panose="020F0502020204030204" pitchFamily="34" charset="0"/>
                        </a:rPr>
                        <a:t>INTERCAMBIADOR VIAL</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200025">
                <a:tc>
                  <a:txBody>
                    <a:bodyPr/>
                    <a:lstStyle/>
                    <a:p>
                      <a:pPr algn="ctr" rtl="0" fontAlgn="b"/>
                      <a:r>
                        <a:rPr lang="es-CO" sz="900" b="0" i="0" u="none" strike="noStrike">
                          <a:solidFill>
                            <a:srgbClr val="375623"/>
                          </a:solidFill>
                          <a:effectLst/>
                          <a:latin typeface="Arial" panose="020B0604020202020204" pitchFamily="34" charset="0"/>
                        </a:rPr>
                        <a:t>1252 DE 2017</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2</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ctr" rtl="0" fontAlgn="ctr"/>
                      <a:r>
                        <a:rPr lang="es-CO" sz="900" b="0" i="0" u="none" strike="noStrike">
                          <a:solidFill>
                            <a:srgbClr val="375623"/>
                          </a:solidFill>
                          <a:effectLst/>
                          <a:latin typeface="Arial" panose="020B0604020202020204" pitchFamily="34" charset="0"/>
                        </a:rPr>
                        <a:t>1245 DE 2017</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0</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0</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200025">
                <a:tc>
                  <a:txBody>
                    <a:bodyPr/>
                    <a:lstStyle/>
                    <a:p>
                      <a:pPr algn="ctr" rtl="0" fontAlgn="b"/>
                      <a:r>
                        <a:rPr lang="es-CO" sz="900" b="0" i="0" u="none" strike="noStrike">
                          <a:solidFill>
                            <a:srgbClr val="375623"/>
                          </a:solidFill>
                          <a:effectLst/>
                          <a:latin typeface="Arial" panose="020B0604020202020204" pitchFamily="34" charset="0"/>
                        </a:rPr>
                        <a:t>1250 DE 2017</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a:solidFill>
                            <a:srgbClr val="375623"/>
                          </a:solidFill>
                          <a:effectLst/>
                          <a:latin typeface="Arial" panose="020B0604020202020204" pitchFamily="34" charset="0"/>
                        </a:rPr>
                        <a:t> </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0" i="0" u="none" strike="noStrike" dirty="0">
                          <a:solidFill>
                            <a:srgbClr val="375623"/>
                          </a:solidFill>
                          <a:effectLst/>
                          <a:latin typeface="Arial" panose="020B0604020202020204" pitchFamily="34" charset="0"/>
                        </a:rPr>
                        <a:t>0</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bl>
          </a:graphicData>
        </a:graphic>
      </p:graphicFrame>
      <p:sp>
        <p:nvSpPr>
          <p:cNvPr id="5" name="Rectángulo 4">
            <a:extLst>
              <a:ext uri="{FF2B5EF4-FFF2-40B4-BE49-F238E27FC236}">
                <a16:creationId xmlns:a16="http://schemas.microsoft.com/office/drawing/2014/main" id="{B5C0F7DE-F861-4743-99FB-79214F0CA8B0}"/>
              </a:ext>
            </a:extLst>
          </p:cNvPr>
          <p:cNvSpPr/>
          <p:nvPr/>
        </p:nvSpPr>
        <p:spPr>
          <a:xfrm>
            <a:off x="7259638" y="2390775"/>
            <a:ext cx="3956050" cy="384175"/>
          </a:xfrm>
          <a:prstGeom prst="rect">
            <a:avLst/>
          </a:prstGeom>
        </p:spPr>
        <p:txBody>
          <a:bodyPr>
            <a:spAutoFit/>
          </a:bodyPr>
          <a:lstStyle/>
          <a:p>
            <a:pPr marL="202112">
              <a:spcBef>
                <a:spcPts val="665"/>
              </a:spcBef>
              <a:defRPr/>
            </a:pPr>
            <a:r>
              <a:rPr lang="es-CO" sz="1904" b="1" spc="-109" dirty="0">
                <a:solidFill>
                  <a:srgbClr val="70AD47">
                    <a:lumMod val="75000"/>
                  </a:srgbClr>
                </a:solidFill>
                <a:latin typeface="Arial"/>
                <a:cs typeface="Arial"/>
              </a:rPr>
              <a:t>Impactos </a:t>
            </a:r>
            <a:r>
              <a:rPr lang="es-CO" sz="1904" b="1" spc="-102" dirty="0">
                <a:solidFill>
                  <a:srgbClr val="70AD47">
                    <a:lumMod val="75000"/>
                  </a:srgbClr>
                </a:solidFill>
                <a:latin typeface="Arial"/>
                <a:cs typeface="Arial"/>
              </a:rPr>
              <a:t>y</a:t>
            </a:r>
            <a:r>
              <a:rPr lang="es-CO" sz="1904" b="1" spc="-7" dirty="0">
                <a:solidFill>
                  <a:srgbClr val="70AD47">
                    <a:lumMod val="75000"/>
                  </a:srgbClr>
                </a:solidFill>
                <a:latin typeface="Arial"/>
                <a:cs typeface="Arial"/>
              </a:rPr>
              <a:t> </a:t>
            </a:r>
            <a:r>
              <a:rPr lang="es-CO" sz="1904" b="1" spc="-109" dirty="0" err="1">
                <a:solidFill>
                  <a:srgbClr val="70AD47">
                    <a:lumMod val="75000"/>
                  </a:srgbClr>
                </a:solidFill>
                <a:latin typeface="Arial"/>
                <a:cs typeface="Arial"/>
              </a:rPr>
              <a:t>beneﬁcios</a:t>
            </a:r>
            <a:r>
              <a:rPr lang="es-CO" sz="1904" b="1" spc="-109" dirty="0">
                <a:solidFill>
                  <a:srgbClr val="70AD47">
                    <a:lumMod val="75000"/>
                  </a:srgbClr>
                </a:solidFill>
                <a:latin typeface="Arial"/>
                <a:cs typeface="Arial"/>
              </a:rPr>
              <a:t> / LOGROS</a:t>
            </a:r>
            <a:endParaRPr lang="es-CO" sz="1904" dirty="0">
              <a:solidFill>
                <a:srgbClr val="70AD47">
                  <a:lumMod val="75000"/>
                </a:srgbClr>
              </a:solidFill>
              <a:latin typeface="Arial"/>
              <a:cs typeface="Arial"/>
            </a:endParaRPr>
          </a:p>
        </p:txBody>
      </p:sp>
      <p:sp>
        <p:nvSpPr>
          <p:cNvPr id="28" name="Rectángulo 27">
            <a:extLst>
              <a:ext uri="{FF2B5EF4-FFF2-40B4-BE49-F238E27FC236}">
                <a16:creationId xmlns:a16="http://schemas.microsoft.com/office/drawing/2014/main" id="{47CDC60B-B9F3-40FA-8EF2-3D24A54AB177}"/>
              </a:ext>
            </a:extLst>
          </p:cNvPr>
          <p:cNvSpPr/>
          <p:nvPr/>
        </p:nvSpPr>
        <p:spPr>
          <a:xfrm>
            <a:off x="7700963" y="2860675"/>
            <a:ext cx="3267075" cy="730250"/>
          </a:xfrm>
          <a:prstGeom prst="rect">
            <a:avLst/>
          </a:prstGeom>
        </p:spPr>
        <p:txBody>
          <a:bodyPr>
            <a:spAutoFit/>
          </a:bodyPr>
          <a:lstStyle/>
          <a:p>
            <a:pPr marL="766990" algn="ctr">
              <a:spcBef>
                <a:spcPts val="891"/>
              </a:spcBef>
              <a:defRPr/>
            </a:pPr>
            <a:r>
              <a:rPr lang="es-MX" sz="1632" b="1" spc="-75" dirty="0">
                <a:solidFill>
                  <a:srgbClr val="70AD47">
                    <a:lumMod val="75000"/>
                  </a:srgbClr>
                </a:solidFill>
                <a:latin typeface="Arial"/>
                <a:cs typeface="Arial"/>
              </a:rPr>
              <a:t>Población Beneficiada</a:t>
            </a:r>
            <a:endParaRPr lang="es-MX" sz="1632" b="1" dirty="0">
              <a:solidFill>
                <a:srgbClr val="70AD47">
                  <a:lumMod val="75000"/>
                </a:srgbClr>
              </a:solidFill>
              <a:latin typeface="Arial"/>
              <a:cs typeface="Arial"/>
            </a:endParaRPr>
          </a:p>
          <a:p>
            <a:pPr marL="982921" indent="-98465" algn="ctr">
              <a:spcBef>
                <a:spcPts val="422"/>
              </a:spcBef>
              <a:buFontTx/>
              <a:buChar char="•"/>
              <a:tabLst>
                <a:tab pos="983785" algn="l"/>
              </a:tabLst>
              <a:defRPr/>
            </a:pPr>
            <a:r>
              <a:rPr lang="es-MX" sz="1632" b="1" spc="-121" baseline="2777" dirty="0">
                <a:solidFill>
                  <a:srgbClr val="70AD47">
                    <a:lumMod val="75000"/>
                  </a:srgbClr>
                </a:solidFill>
                <a:latin typeface="Arial"/>
                <a:cs typeface="Arial"/>
              </a:rPr>
              <a:t>  </a:t>
            </a:r>
            <a:r>
              <a:rPr lang="es-MX" sz="2176" b="1" spc="-121" baseline="2777" dirty="0">
                <a:solidFill>
                  <a:srgbClr val="70AD47">
                    <a:lumMod val="75000"/>
                  </a:srgbClr>
                </a:solidFill>
                <a:latin typeface="Arial"/>
                <a:cs typeface="Arial"/>
              </a:rPr>
              <a:t>810.000</a:t>
            </a:r>
            <a:endParaRPr lang="es-MX" sz="2176" b="1" dirty="0">
              <a:solidFill>
                <a:srgbClr val="70AD47">
                  <a:lumMod val="75000"/>
                </a:srgbClr>
              </a:solidFill>
              <a:latin typeface="Arial"/>
              <a:cs typeface="Arial"/>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423F7F94-0E6E-444D-9365-BFA8A34AD186}"/>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94563" name="Imagen 1">
            <a:extLst>
              <a:ext uri="{FF2B5EF4-FFF2-40B4-BE49-F238E27FC236}">
                <a16:creationId xmlns:a16="http://schemas.microsoft.com/office/drawing/2014/main" id="{EFA05DF4-6766-4F19-B20E-818EF7D07C9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1963" y="59610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29567EBC-2F6F-47A6-B269-49132CCFF6AE}"/>
              </a:ext>
            </a:extLst>
          </p:cNvPr>
          <p:cNvGrpSpPr>
            <a:grpSpLocks/>
          </p:cNvGrpSpPr>
          <p:nvPr/>
        </p:nvGrpSpPr>
        <p:grpSpPr bwMode="auto">
          <a:xfrm>
            <a:off x="6089650" y="719486"/>
            <a:ext cx="5241924"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228448A8-3670-4E6E-8239-0EF4776E517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5AEAB93-1ADE-4AE1-91A1-A35CC66ADCE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F06E158-E516-4AA3-82C2-62AC02B1519E}"/>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 de Barbacoas</a:t>
              </a:r>
            </a:p>
          </p:txBody>
        </p:sp>
        <p:sp>
          <p:nvSpPr>
            <p:cNvPr id="16" name="Elipse 15">
              <a:extLst>
                <a:ext uri="{FF2B5EF4-FFF2-40B4-BE49-F238E27FC236}">
                  <a16:creationId xmlns:a16="http://schemas.microsoft.com/office/drawing/2014/main" id="{767B4E73-9A5F-47A7-BBD1-C12DB3967A8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94565" name="Rectángulo 67">
            <a:extLst>
              <a:ext uri="{FF2B5EF4-FFF2-40B4-BE49-F238E27FC236}">
                <a16:creationId xmlns:a16="http://schemas.microsoft.com/office/drawing/2014/main" id="{6C17628A-C0E7-4D6A-B37B-B02026A185E5}"/>
              </a:ext>
            </a:extLst>
          </p:cNvPr>
          <p:cNvSpPr>
            <a:spLocks noChangeArrowheads="1"/>
          </p:cNvSpPr>
          <p:nvPr/>
        </p:nvSpPr>
        <p:spPr bwMode="auto">
          <a:xfrm>
            <a:off x="860425" y="112713"/>
            <a:ext cx="7712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CONTRATO PLAN</a:t>
            </a:r>
          </a:p>
        </p:txBody>
      </p:sp>
      <p:sp>
        <p:nvSpPr>
          <p:cNvPr id="194566" name="Rectángulo 68">
            <a:extLst>
              <a:ext uri="{FF2B5EF4-FFF2-40B4-BE49-F238E27FC236}">
                <a16:creationId xmlns:a16="http://schemas.microsoft.com/office/drawing/2014/main" id="{E4F0D52A-95A4-45E5-97DD-6BA0F5D77F1F}"/>
              </a:ext>
            </a:extLst>
          </p:cNvPr>
          <p:cNvSpPr>
            <a:spLocks noChangeArrowheads="1"/>
          </p:cNvSpPr>
          <p:nvPr/>
        </p:nvSpPr>
        <p:spPr bwMode="auto">
          <a:xfrm>
            <a:off x="860425" y="320675"/>
            <a:ext cx="97869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PAVIMENTACIÓN DE LA VÍA JUNÍN - BARBACOAS</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94567" name="Imagen 35">
            <a:extLst>
              <a:ext uri="{FF2B5EF4-FFF2-40B4-BE49-F238E27FC236}">
                <a16:creationId xmlns:a16="http://schemas.microsoft.com/office/drawing/2014/main" id="{34E1D8D9-A4A5-4B51-B96F-F90E5568017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68" name="CuadroTexto 3">
            <a:extLst>
              <a:ext uri="{FF2B5EF4-FFF2-40B4-BE49-F238E27FC236}">
                <a16:creationId xmlns:a16="http://schemas.microsoft.com/office/drawing/2014/main" id="{6A1DB0A1-673F-4D90-A303-95DBF4CCFE0B}"/>
              </a:ext>
            </a:extLst>
          </p:cNvPr>
          <p:cNvSpPr txBox="1">
            <a:spLocks noChangeArrowheads="1"/>
          </p:cNvSpPr>
          <p:nvPr/>
        </p:nvSpPr>
        <p:spPr bwMode="auto">
          <a:xfrm>
            <a:off x="5092700" y="415131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sp>
        <p:nvSpPr>
          <p:cNvPr id="39" name="Pentágono 11">
            <a:extLst>
              <a:ext uri="{FF2B5EF4-FFF2-40B4-BE49-F238E27FC236}">
                <a16:creationId xmlns:a16="http://schemas.microsoft.com/office/drawing/2014/main" id="{A301C340-22C0-4D2F-A9EE-3A0D1D5C5D3B}"/>
              </a:ext>
            </a:extLst>
          </p:cNvPr>
          <p:cNvSpPr/>
          <p:nvPr/>
        </p:nvSpPr>
        <p:spPr bwMode="auto">
          <a:xfrm>
            <a:off x="6364288" y="1216025"/>
            <a:ext cx="339725" cy="587375"/>
          </a:xfrm>
          <a:prstGeom prst="homePlate">
            <a:avLst/>
          </a:prstGeom>
          <a:solidFill>
            <a:schemeClr val="accent6">
              <a:lumMod val="60000"/>
              <a:lumOff val="40000"/>
            </a:schemeClr>
          </a:solid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960706C1-F2FF-4897-9EF5-294FCEABF6D0}"/>
              </a:ext>
            </a:extLst>
          </p:cNvPr>
          <p:cNvSpPr/>
          <p:nvPr/>
        </p:nvSpPr>
        <p:spPr bwMode="auto">
          <a:xfrm>
            <a:off x="6681788" y="1239838"/>
            <a:ext cx="4649787" cy="60483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solidFill>
            <a:schemeClr val="accent6">
              <a:lumMod val="60000"/>
              <a:lumOff val="40000"/>
            </a:schemeClr>
          </a:solid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defTabSz="628650"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000" b="1" dirty="0">
                <a:solidFill>
                  <a:srgbClr val="70AD47">
                    <a:lumMod val="50000"/>
                  </a:srgbClr>
                </a:solidFill>
                <a:latin typeface="Arial" panose="020B0604020202020204" pitchFamily="34" charset="0"/>
                <a:cs typeface="Arial" panose="020B0604020202020204" pitchFamily="34" charset="0"/>
              </a:rPr>
              <a:t>Es la única vía que comunica a la región de </a:t>
            </a:r>
            <a:r>
              <a:rPr lang="es-ES" sz="1000" b="1" dirty="0" err="1">
                <a:solidFill>
                  <a:srgbClr val="70AD47">
                    <a:lumMod val="50000"/>
                  </a:srgbClr>
                </a:solidFill>
                <a:latin typeface="Arial" panose="020B0604020202020204" pitchFamily="34" charset="0"/>
                <a:cs typeface="Arial" panose="020B0604020202020204" pitchFamily="34" charset="0"/>
              </a:rPr>
              <a:t>Telembí</a:t>
            </a:r>
            <a:r>
              <a:rPr lang="es-ES" sz="1000" b="1" dirty="0">
                <a:solidFill>
                  <a:srgbClr val="70AD47">
                    <a:lumMod val="50000"/>
                  </a:srgbClr>
                </a:solidFill>
                <a:latin typeface="Arial" panose="020B0604020202020204" pitchFamily="34" charset="0"/>
                <a:cs typeface="Arial" panose="020B0604020202020204" pitchFamily="34" charset="0"/>
              </a:rPr>
              <a:t> (Municipios de Barbacoas, </a:t>
            </a:r>
            <a:r>
              <a:rPr lang="es-ES" sz="1000" b="1" dirty="0" err="1">
                <a:solidFill>
                  <a:srgbClr val="70AD47">
                    <a:lumMod val="50000"/>
                  </a:srgbClr>
                </a:solidFill>
                <a:latin typeface="Arial" panose="020B0604020202020204" pitchFamily="34" charset="0"/>
                <a:cs typeface="Arial" panose="020B0604020202020204" pitchFamily="34" charset="0"/>
              </a:rPr>
              <a:t>Magui</a:t>
            </a:r>
            <a:r>
              <a:rPr lang="es-ES" sz="1000" b="1" dirty="0">
                <a:solidFill>
                  <a:srgbClr val="70AD47">
                    <a:lumMod val="50000"/>
                  </a:srgbClr>
                </a:solidFill>
                <a:latin typeface="Arial" panose="020B0604020202020204" pitchFamily="34" charset="0"/>
                <a:cs typeface="Arial" panose="020B0604020202020204" pitchFamily="34" charset="0"/>
              </a:rPr>
              <a:t> Payan y Roberto Payan) con el todo el piedemonte costero de Nariño</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32FB77D6-8550-4B3C-A8D3-84851EAD5B2B}"/>
              </a:ext>
            </a:extLst>
          </p:cNvPr>
          <p:cNvSpPr/>
          <p:nvPr/>
        </p:nvSpPr>
        <p:spPr bwMode="auto">
          <a:xfrm>
            <a:off x="6089650" y="1212850"/>
            <a:ext cx="411163" cy="579438"/>
          </a:xfrm>
          <a:prstGeom prst="ellipse">
            <a:avLst/>
          </a:prstGeom>
          <a:solidFill>
            <a:schemeClr val="accent6">
              <a:lumMod val="60000"/>
              <a:lumOff val="40000"/>
            </a:schemeClr>
          </a:solid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nvGrpSpPr>
          <p:cNvPr id="43" name="Grupo 10">
            <a:extLst>
              <a:ext uri="{FF2B5EF4-FFF2-40B4-BE49-F238E27FC236}">
                <a16:creationId xmlns:a16="http://schemas.microsoft.com/office/drawing/2014/main" id="{46FD101A-F8A2-4ADE-8691-C24876774E68}"/>
              </a:ext>
            </a:extLst>
          </p:cNvPr>
          <p:cNvGrpSpPr>
            <a:grpSpLocks/>
          </p:cNvGrpSpPr>
          <p:nvPr/>
        </p:nvGrpSpPr>
        <p:grpSpPr bwMode="auto">
          <a:xfrm>
            <a:off x="6117335" y="1882538"/>
            <a:ext cx="5214239"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17CA7777-4985-4DED-ACE3-4C128ADB9CC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ABA4BEDC-F9C6-4DED-AAAC-A861419EBAC7}"/>
                </a:ext>
              </a:extLst>
            </p:cNvPr>
            <p:cNvSpPr/>
            <p:nvPr/>
          </p:nvSpPr>
          <p:spPr>
            <a:xfrm>
              <a:off x="4746728" y="1167907"/>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Corredor:</a:t>
              </a:r>
              <a:r>
                <a:rPr lang="es-ES" sz="1600" dirty="0">
                  <a:solidFill>
                    <a:srgbClr val="70AD47">
                      <a:lumMod val="50000"/>
                    </a:srgbClr>
                  </a:solidFill>
                  <a:latin typeface="Arial" panose="020B0604020202020204" pitchFamily="34" charset="0"/>
                  <a:cs typeface="Arial" panose="020B0604020202020204" pitchFamily="34" charset="0"/>
                </a:rPr>
                <a:t> 55,4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C2B62AF4-363B-40BD-8447-420254CC809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F13BAD7B-3467-4C29-B5E1-D4F1D7F44E68}"/>
              </a:ext>
            </a:extLst>
          </p:cNvPr>
          <p:cNvGrpSpPr>
            <a:grpSpLocks/>
          </p:cNvGrpSpPr>
          <p:nvPr/>
        </p:nvGrpSpPr>
        <p:grpSpPr bwMode="auto">
          <a:xfrm>
            <a:off x="6104082" y="2422245"/>
            <a:ext cx="5227492"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DA913693-E99C-4A29-B192-330BAB5C28F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27C1479F-6D53-4446-944C-19733E809C2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5F2B266C-4C66-484B-9990-53F8CCEE8814}"/>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28</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AB763897-5010-4FC7-A3F2-449EF10C1B5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94574" name="Imagen 54">
            <a:extLst>
              <a:ext uri="{FF2B5EF4-FFF2-40B4-BE49-F238E27FC236}">
                <a16:creationId xmlns:a16="http://schemas.microsoft.com/office/drawing/2014/main" id="{E3DE836D-9EAB-4671-90E3-30E1235FE12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38850"/>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575" name="Imagen 2">
            <a:extLst>
              <a:ext uri="{FF2B5EF4-FFF2-40B4-BE49-F238E27FC236}">
                <a16:creationId xmlns:a16="http://schemas.microsoft.com/office/drawing/2014/main" id="{7C138876-9A44-4EB2-B646-03C6B70011E5}"/>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673225" y="3895725"/>
            <a:ext cx="3287713" cy="176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AE48837-C8DE-43FA-B3B3-705579BED07D}"/>
              </a:ext>
            </a:extLst>
          </p:cNvPr>
          <p:cNvGraphicFramePr>
            <a:graphicFrameLocks noGrp="1"/>
          </p:cNvGraphicFramePr>
          <p:nvPr/>
        </p:nvGraphicFramePr>
        <p:xfrm>
          <a:off x="6116638" y="2932113"/>
          <a:ext cx="5214937" cy="2811462"/>
        </p:xfrm>
        <a:graphic>
          <a:graphicData uri="http://schemas.openxmlformats.org/drawingml/2006/table">
            <a:tbl>
              <a:tblPr firstRow="1" bandRow="1"/>
              <a:tblGrid>
                <a:gridCol w="1839214">
                  <a:extLst>
                    <a:ext uri="{9D8B030D-6E8A-4147-A177-3AD203B41FA5}">
                      <a16:colId xmlns:a16="http://schemas.microsoft.com/office/drawing/2014/main" val="20000"/>
                    </a:ext>
                  </a:extLst>
                </a:gridCol>
                <a:gridCol w="1092032">
                  <a:extLst>
                    <a:ext uri="{9D8B030D-6E8A-4147-A177-3AD203B41FA5}">
                      <a16:colId xmlns:a16="http://schemas.microsoft.com/office/drawing/2014/main" val="20001"/>
                    </a:ext>
                  </a:extLst>
                </a:gridCol>
                <a:gridCol w="1348757">
                  <a:extLst>
                    <a:ext uri="{9D8B030D-6E8A-4147-A177-3AD203B41FA5}">
                      <a16:colId xmlns:a16="http://schemas.microsoft.com/office/drawing/2014/main" val="20002"/>
                    </a:ext>
                  </a:extLst>
                </a:gridCol>
                <a:gridCol w="934934">
                  <a:extLst>
                    <a:ext uri="{9D8B030D-6E8A-4147-A177-3AD203B41FA5}">
                      <a16:colId xmlns:a16="http://schemas.microsoft.com/office/drawing/2014/main" val="20003"/>
                    </a:ext>
                  </a:extLst>
                </a:gridCol>
              </a:tblGrid>
              <a:tr h="131453">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6" marR="9526"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1453">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$ 119.643</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31453">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$ 70.313</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31453">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$ 8.737</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31453">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$ 10.446</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31453">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$ 8.943</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31453">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$ 700</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31453">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$ 130.089</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31453">
                <a:tc gridSpan="2">
                  <a:txBody>
                    <a:bodyPr/>
                    <a:lstStyle/>
                    <a:p>
                      <a:pPr algn="l" rtl="0" fontAlgn="ctr"/>
                      <a:r>
                        <a:rPr lang="es-CO" sz="800" b="0" i="0" u="none" strike="noStrike" dirty="0">
                          <a:solidFill>
                            <a:srgbClr val="375623"/>
                          </a:solidFill>
                          <a:effectLst/>
                          <a:latin typeface="Arial" panose="020B0604020202020204" pitchFamily="34" charset="0"/>
                        </a:rPr>
                        <a:t>Inversión acumulada a 2019</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$ 9.442</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31453">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6" marR="9526"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6236">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53378">
                <a:tc>
                  <a:txBody>
                    <a:bodyPr/>
                    <a:lstStyle/>
                    <a:p>
                      <a:pPr algn="ctr" rtl="0" fontAlgn="ctr"/>
                      <a:r>
                        <a:rPr lang="es-CO" sz="800" b="0" i="0" u="none" strike="noStrike">
                          <a:solidFill>
                            <a:srgbClr val="375623"/>
                          </a:solidFill>
                          <a:effectLst/>
                          <a:latin typeface="Arial" panose="020B0604020202020204" pitchFamily="34" charset="0"/>
                        </a:rPr>
                        <a:t>BUENAVISTA (K27+000) - DESCANSO (K41+500)</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14,5 KM</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11,9 KM</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53378">
                <a:tc>
                  <a:txBody>
                    <a:bodyPr/>
                    <a:lstStyle/>
                    <a:p>
                      <a:pPr algn="ctr" rtl="0" fontAlgn="ctr"/>
                      <a:r>
                        <a:rPr lang="es-CO" sz="800" b="0" i="0" u="none" strike="noStrike">
                          <a:solidFill>
                            <a:srgbClr val="375623"/>
                          </a:solidFill>
                          <a:effectLst/>
                          <a:latin typeface="Arial" panose="020B0604020202020204" pitchFamily="34" charset="0"/>
                        </a:rPr>
                        <a:t>BUENAVISTA (K27+000) - DESCANSO (K41+500)</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30</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 Muros</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30</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53378">
                <a:tc>
                  <a:txBody>
                    <a:bodyPr/>
                    <a:lstStyle/>
                    <a:p>
                      <a:pPr algn="ctr" rtl="0" fontAlgn="ctr"/>
                      <a:r>
                        <a:rPr lang="es-CO" sz="800" b="0" i="0" u="none" strike="noStrike">
                          <a:solidFill>
                            <a:srgbClr val="375623"/>
                          </a:solidFill>
                          <a:effectLst/>
                          <a:latin typeface="Arial" panose="020B0604020202020204" pitchFamily="34" charset="0"/>
                        </a:rPr>
                        <a:t>DESCANSO (K41+500) - ALMORZADERO (K49+500)</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8,0 KM</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Pavimentación</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8,0 KM</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53378">
                <a:tc>
                  <a:txBody>
                    <a:bodyPr/>
                    <a:lstStyle/>
                    <a:p>
                      <a:pPr algn="ctr" rtl="0" fontAlgn="ctr"/>
                      <a:r>
                        <a:rPr lang="es-ES" sz="800" b="0" i="0" u="none" strike="noStrike">
                          <a:solidFill>
                            <a:srgbClr val="375623"/>
                          </a:solidFill>
                          <a:effectLst/>
                          <a:latin typeface="Arial" panose="020B0604020202020204" pitchFamily="34" charset="0"/>
                        </a:rPr>
                        <a:t>ALMORZADERO (K49+500) - DIVINO NIÑO (K54+000)</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4,5 KM</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4,5 KM</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97185">
                <a:tc>
                  <a:txBody>
                    <a:bodyPr/>
                    <a:lstStyle/>
                    <a:p>
                      <a:pPr algn="ctr" rtl="0" fontAlgn="ctr"/>
                      <a:r>
                        <a:rPr lang="es-ES" sz="800" b="0" i="0" u="none" strike="noStrike">
                          <a:solidFill>
                            <a:srgbClr val="375623"/>
                          </a:solidFill>
                          <a:effectLst/>
                          <a:latin typeface="Arial" panose="020B0604020202020204" pitchFamily="34" charset="0"/>
                        </a:rPr>
                        <a:t>DIVINO NIÑO (K54+000 AL K55+035)</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1,035 KM</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O KM</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graphicFrame>
        <p:nvGraphicFramePr>
          <p:cNvPr id="6" name="Tabla 5">
            <a:extLst>
              <a:ext uri="{FF2B5EF4-FFF2-40B4-BE49-F238E27FC236}">
                <a16:creationId xmlns:a16="http://schemas.microsoft.com/office/drawing/2014/main" id="{EF882678-705C-412D-AC4A-96C5F200B356}"/>
              </a:ext>
            </a:extLst>
          </p:cNvPr>
          <p:cNvGraphicFramePr>
            <a:graphicFrameLocks noGrp="1"/>
          </p:cNvGraphicFramePr>
          <p:nvPr/>
        </p:nvGraphicFramePr>
        <p:xfrm>
          <a:off x="860425" y="801688"/>
          <a:ext cx="4797425" cy="3028950"/>
        </p:xfrm>
        <a:graphic>
          <a:graphicData uri="http://schemas.openxmlformats.org/drawingml/2006/table">
            <a:tbl>
              <a:tblPr firstRow="1" bandRow="1"/>
              <a:tblGrid>
                <a:gridCol w="1441029">
                  <a:extLst>
                    <a:ext uri="{9D8B030D-6E8A-4147-A177-3AD203B41FA5}">
                      <a16:colId xmlns:a16="http://schemas.microsoft.com/office/drawing/2014/main" val="20000"/>
                    </a:ext>
                  </a:extLst>
                </a:gridCol>
                <a:gridCol w="855611">
                  <a:extLst>
                    <a:ext uri="{9D8B030D-6E8A-4147-A177-3AD203B41FA5}">
                      <a16:colId xmlns:a16="http://schemas.microsoft.com/office/drawing/2014/main" val="20001"/>
                    </a:ext>
                  </a:extLst>
                </a:gridCol>
                <a:gridCol w="882031">
                  <a:extLst>
                    <a:ext uri="{9D8B030D-6E8A-4147-A177-3AD203B41FA5}">
                      <a16:colId xmlns:a16="http://schemas.microsoft.com/office/drawing/2014/main" val="20002"/>
                    </a:ext>
                  </a:extLst>
                </a:gridCol>
                <a:gridCol w="174724">
                  <a:extLst>
                    <a:ext uri="{9D8B030D-6E8A-4147-A177-3AD203B41FA5}">
                      <a16:colId xmlns:a16="http://schemas.microsoft.com/office/drawing/2014/main" val="20003"/>
                    </a:ext>
                  </a:extLst>
                </a:gridCol>
                <a:gridCol w="732522">
                  <a:extLst>
                    <a:ext uri="{9D8B030D-6E8A-4147-A177-3AD203B41FA5}">
                      <a16:colId xmlns:a16="http://schemas.microsoft.com/office/drawing/2014/main" val="20004"/>
                    </a:ext>
                  </a:extLst>
                </a:gridCol>
                <a:gridCol w="711508">
                  <a:extLst>
                    <a:ext uri="{9D8B030D-6E8A-4147-A177-3AD203B41FA5}">
                      <a16:colId xmlns:a16="http://schemas.microsoft.com/office/drawing/2014/main" val="20005"/>
                    </a:ext>
                  </a:extLst>
                </a:gridCol>
              </a:tblGrid>
              <a:tr h="190500">
                <a:tc gridSpan="6">
                  <a:txBody>
                    <a:bodyPr/>
                    <a:lstStyle/>
                    <a:p>
                      <a:pPr algn="ctr" rtl="0" fontAlgn="b"/>
                      <a:r>
                        <a:rPr lang="es-CO" sz="1100" b="0" i="0" u="none" strike="noStrike">
                          <a:solidFill>
                            <a:srgbClr val="FFFFFF"/>
                          </a:solidFill>
                          <a:effectLst/>
                          <a:latin typeface="Calibri" panose="020F0502020204030204" pitchFamily="34" charset="0"/>
                        </a:rPr>
                        <a:t>INFORMACIÓN DEL CONTRATO</a:t>
                      </a:r>
                    </a:p>
                  </a:txBody>
                  <a:tcPr marL="9526" marR="9526"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04800">
                <a:tc>
                  <a:txBody>
                    <a:bodyPr/>
                    <a:lstStyle/>
                    <a:p>
                      <a:pPr algn="l" rtl="0" fontAlgn="b"/>
                      <a:r>
                        <a:rPr lang="es-CO" sz="900" b="1" i="0" u="none" strike="noStrike" dirty="0">
                          <a:solidFill>
                            <a:srgbClr val="375623"/>
                          </a:solidFill>
                          <a:effectLst/>
                          <a:latin typeface="Arial" panose="020B0604020202020204" pitchFamily="34" charset="0"/>
                        </a:rPr>
                        <a:t>CONVENIO No.</a:t>
                      </a:r>
                    </a:p>
                  </a:txBody>
                  <a:tcPr marL="9526" marR="9526"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900" b="0" i="0" u="none" strike="noStrike">
                          <a:solidFill>
                            <a:srgbClr val="375623"/>
                          </a:solidFill>
                          <a:effectLst/>
                          <a:latin typeface="Arial" panose="020B0604020202020204" pitchFamily="34" charset="0"/>
                        </a:rPr>
                        <a:t> </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l" rtl="0" fontAlgn="ctr"/>
                      <a:r>
                        <a:rPr lang="es-CO" sz="900" b="0" i="0" u="none" strike="noStrike" dirty="0">
                          <a:solidFill>
                            <a:srgbClr val="375623"/>
                          </a:solidFill>
                          <a:effectLst/>
                          <a:latin typeface="Arial" panose="020B0604020202020204" pitchFamily="34" charset="0"/>
                        </a:rPr>
                        <a:t>2178 DE 2013</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l" rtl="0" fontAlgn="ctr"/>
                      <a:r>
                        <a:rPr lang="es-CO" sz="900" b="0" i="0" u="none" strike="noStrike">
                          <a:solidFill>
                            <a:srgbClr val="375623"/>
                          </a:solidFill>
                          <a:effectLst/>
                          <a:latin typeface="Arial" panose="020B0604020202020204" pitchFamily="34" charset="0"/>
                        </a:rPr>
                        <a:t>2178 DE 2013</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9526" marR="9526"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l" rtl="0" fontAlgn="ctr"/>
                      <a:r>
                        <a:rPr lang="es-CO" sz="900" b="0" i="0" u="none" strike="noStrike">
                          <a:solidFill>
                            <a:srgbClr val="375623"/>
                          </a:solidFill>
                          <a:effectLst/>
                          <a:latin typeface="Arial" panose="020B0604020202020204" pitchFamily="34" charset="0"/>
                        </a:rPr>
                        <a:t>17/10/2013</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00">
                <a:tc gridSpan="5">
                  <a:txBody>
                    <a:bodyPr/>
                    <a:lstStyle/>
                    <a:p>
                      <a:pPr algn="l" rtl="0" fontAlgn="b"/>
                      <a:r>
                        <a:rPr lang="es-CO" sz="900" b="1" i="0" u="none" strike="noStrike">
                          <a:solidFill>
                            <a:srgbClr val="375623"/>
                          </a:solidFill>
                          <a:effectLst/>
                          <a:latin typeface="Arial" panose="020B0604020202020204" pitchFamily="34" charset="0"/>
                        </a:rPr>
                        <a:t>FECHA PROGRAMADA TERMINACIÓN</a:t>
                      </a:r>
                    </a:p>
                  </a:txBody>
                  <a:tcPr marL="9526" marR="9526"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900" b="0" i="0" u="none" strike="noStrike">
                          <a:solidFill>
                            <a:srgbClr val="375623"/>
                          </a:solidFill>
                          <a:effectLst/>
                          <a:latin typeface="Calibri" panose="020F0502020204030204" pitchFamily="34" charset="0"/>
                        </a:rPr>
                        <a:t>30/06/2021</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6">
                  <a:txBody>
                    <a:bodyPr/>
                    <a:lstStyle/>
                    <a:p>
                      <a:pPr algn="ctr" rtl="0" fontAlgn="b"/>
                      <a:r>
                        <a:rPr lang="es-CO" sz="1100" b="0" i="0" u="none" strike="noStrike">
                          <a:solidFill>
                            <a:srgbClr val="FFFFFF"/>
                          </a:solidFill>
                          <a:effectLst/>
                          <a:latin typeface="Calibri" panose="020F0502020204030204" pitchFamily="34" charset="0"/>
                        </a:rPr>
                        <a:t>BENEFICIOS DEL PROYECTO</a:t>
                      </a:r>
                    </a:p>
                  </a:txBody>
                  <a:tcPr marL="9526" marR="9526"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00">
                <a:tc gridSpan="5">
                  <a:txBody>
                    <a:bodyPr/>
                    <a:lstStyle/>
                    <a:p>
                      <a:pPr algn="l" rtl="0" fontAlgn="ctr"/>
                      <a:r>
                        <a:rPr lang="es-ES" sz="900" b="1" i="0" u="none" strike="noStrike">
                          <a:solidFill>
                            <a:srgbClr val="375623"/>
                          </a:solidFill>
                          <a:effectLst/>
                          <a:latin typeface="Arial" panose="020B0604020202020204" pitchFamily="34" charset="0"/>
                        </a:rPr>
                        <a:t>AHORRO EN TIEMPOS DE RECORRIDO: </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11,5 Horas </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5">
                  <a:txBody>
                    <a:bodyPr/>
                    <a:lstStyle/>
                    <a:p>
                      <a:pPr algn="l" rtl="0" fontAlgn="ctr"/>
                      <a:r>
                        <a:rPr lang="es-CO" sz="900" b="1" i="0" u="none" strike="noStrike">
                          <a:solidFill>
                            <a:srgbClr val="375623"/>
                          </a:solidFill>
                          <a:effectLst/>
                          <a:latin typeface="Arial" panose="020B0604020202020204" pitchFamily="34" charset="0"/>
                        </a:rPr>
                        <a:t> EMPLEOS  GENERADOS:</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49</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762000">
                <a:tc gridSpan="6">
                  <a:txBody>
                    <a:bodyPr/>
                    <a:lstStyle/>
                    <a:p>
                      <a:pPr algn="just"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Mejora de las condiciones de </a:t>
                      </a:r>
                      <a:r>
                        <a:rPr lang="es-ES" sz="900" b="0" i="0" u="none" strike="noStrike" dirty="0" err="1">
                          <a:solidFill>
                            <a:srgbClr val="375623"/>
                          </a:solidFill>
                          <a:effectLst/>
                          <a:latin typeface="Arial" panose="020B0604020202020204" pitchFamily="34" charset="0"/>
                        </a:rPr>
                        <a:t>transitabilidad</a:t>
                      </a:r>
                      <a:r>
                        <a:rPr lang="es-ES" sz="900" b="0" i="0" u="none" strike="noStrike" dirty="0">
                          <a:solidFill>
                            <a:srgbClr val="375623"/>
                          </a:solidFill>
                          <a:effectLst/>
                          <a:latin typeface="Arial" panose="020B0604020202020204" pitchFamily="34" charset="0"/>
                        </a:rPr>
                        <a:t> de la vía, teniendo en cuenta que antes el desplazamiento entre Junín y Barbacoas se realizaba en 14 horas, actualmente el recorrido es de 2 horas y media. Con el avance de los tramos que se encuentran pavimentados se han disminuido los costos de producción y comercialización de productos de la región del </a:t>
                      </a:r>
                      <a:r>
                        <a:rPr lang="es-ES" sz="900" b="0" i="0" u="none" strike="noStrike" dirty="0" err="1">
                          <a:solidFill>
                            <a:srgbClr val="375623"/>
                          </a:solidFill>
                          <a:effectLst/>
                          <a:latin typeface="Arial" panose="020B0604020202020204" pitchFamily="34" charset="0"/>
                        </a:rPr>
                        <a:t>Telembí</a:t>
                      </a:r>
                      <a:r>
                        <a:rPr lang="es-ES" sz="900" b="0" i="0" u="none" strike="noStrike" dirty="0">
                          <a:solidFill>
                            <a:srgbClr val="375623"/>
                          </a:solidFill>
                          <a:effectLst/>
                          <a:latin typeface="Arial" panose="020B0604020202020204" pitchFamily="34" charset="0"/>
                        </a:rPr>
                        <a:t> del departamento de Nariño. </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90500">
                <a:tc gridSpan="6">
                  <a:txBody>
                    <a:bodyPr/>
                    <a:lstStyle/>
                    <a:p>
                      <a:pPr algn="ctr" rtl="0" fontAlgn="b"/>
                      <a:r>
                        <a:rPr lang="es-ES" sz="1100" b="0" i="0" u="none" strike="noStrike">
                          <a:solidFill>
                            <a:srgbClr val="FFFFFF"/>
                          </a:solidFill>
                          <a:effectLst/>
                          <a:latin typeface="Calibri" panose="020F0502020204030204" pitchFamily="34" charset="0"/>
                        </a:rPr>
                        <a:t>METAS DEL CONTRATO O PROYECTO  (PLAN DE ACCIÓN 2019)</a:t>
                      </a:r>
                    </a:p>
                  </a:txBody>
                  <a:tcPr marL="9526" marR="9526"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28625">
                <a:tc gridSpan="2">
                  <a:txBody>
                    <a:bodyPr/>
                    <a:lstStyle/>
                    <a:p>
                      <a:pPr algn="ctr" rtl="0" fontAlgn="ctr"/>
                      <a:r>
                        <a:rPr lang="es-CO" sz="800" b="1" i="0" u="none" strike="noStrike">
                          <a:solidFill>
                            <a:srgbClr val="375623"/>
                          </a:solidFill>
                          <a:effectLst/>
                          <a:latin typeface="Arial" panose="020B0604020202020204" pitchFamily="34" charset="0"/>
                        </a:rPr>
                        <a:t>META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Unidad de Medida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endParaRPr lang="es-CO" sz="800" b="1" i="0" u="none" strike="noStrike">
                        <a:solidFill>
                          <a:srgbClr val="375623"/>
                        </a:solidFill>
                        <a:effectLst/>
                        <a:latin typeface="Arial" panose="020B0604020202020204" pitchFamily="34" charset="0"/>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Indicador de Gestión (Meta)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Ejecutado</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00025">
                <a:tc gridSpan="2">
                  <a:txBody>
                    <a:bodyPr/>
                    <a:lstStyle/>
                    <a:p>
                      <a:pPr algn="just" rtl="0" fontAlgn="ctr"/>
                      <a:r>
                        <a:rPr lang="es-CO" sz="800" b="1" i="0" u="none" strike="noStrike" dirty="0">
                          <a:solidFill>
                            <a:srgbClr val="375623"/>
                          </a:solidFill>
                          <a:effectLst/>
                          <a:latin typeface="Arial" panose="020B0604020202020204" pitchFamily="34" charset="0"/>
                        </a:rPr>
                        <a:t>Red Vascular Pavimentada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dirty="0">
                          <a:solidFill>
                            <a:srgbClr val="375623"/>
                          </a:solidFill>
                          <a:effectLst/>
                          <a:latin typeface="Arial" panose="020B0604020202020204" pitchFamily="34" charset="0"/>
                        </a:rPr>
                        <a:t>Kilómetro</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endParaRPr lang="es-CO" sz="800" b="1" i="0" u="none" strike="noStrike">
                        <a:solidFill>
                          <a:srgbClr val="375623"/>
                        </a:solidFill>
                        <a:effectLst/>
                        <a:latin typeface="Arial" panose="020B0604020202020204" pitchFamily="34" charset="0"/>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3,0 Km</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3,78 Km</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
        <p:nvSpPr>
          <p:cNvPr id="29" name="Botón de acción: ir a inicio 28">
            <a:hlinkClick r:id="rId6" action="ppaction://hlinksldjump" highlightClick="1"/>
            <a:extLst>
              <a:ext uri="{FF2B5EF4-FFF2-40B4-BE49-F238E27FC236}">
                <a16:creationId xmlns:a16="http://schemas.microsoft.com/office/drawing/2014/main" id="{D847AB8A-1107-4C34-8A0A-5433E2DE4B84}"/>
              </a:ext>
            </a:extLst>
          </p:cNvPr>
          <p:cNvSpPr/>
          <p:nvPr/>
        </p:nvSpPr>
        <p:spPr>
          <a:xfrm>
            <a:off x="10752138" y="146050"/>
            <a:ext cx="579437"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ángulo 3">
            <a:extLst>
              <a:ext uri="{FF2B5EF4-FFF2-40B4-BE49-F238E27FC236}">
                <a16:creationId xmlns:a16="http://schemas.microsoft.com/office/drawing/2014/main" id="{3BDF65BA-997B-4419-BEB9-7B1804A419D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95587" name="Rectángulo 7">
            <a:extLst>
              <a:ext uri="{FF2B5EF4-FFF2-40B4-BE49-F238E27FC236}">
                <a16:creationId xmlns:a16="http://schemas.microsoft.com/office/drawing/2014/main" id="{5549701A-DC84-41D0-AD7F-759B7553927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ED21C8A5-D502-481B-99DA-DA67D833341A}"/>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95589" name="Imagen 14">
            <a:extLst>
              <a:ext uri="{FF2B5EF4-FFF2-40B4-BE49-F238E27FC236}">
                <a16:creationId xmlns:a16="http://schemas.microsoft.com/office/drawing/2014/main" id="{CF8CFD17-7F1F-41E2-B3B4-E8E7444E0141}"/>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13863"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590" name="CuadroTexto 2">
            <a:extLst>
              <a:ext uri="{FF2B5EF4-FFF2-40B4-BE49-F238E27FC236}">
                <a16:creationId xmlns:a16="http://schemas.microsoft.com/office/drawing/2014/main" id="{B04DC284-DFEF-48A8-9003-C4E18646CC96}"/>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95591" name="CuadroTexto 11">
            <a:extLst>
              <a:ext uri="{FF2B5EF4-FFF2-40B4-BE49-F238E27FC236}">
                <a16:creationId xmlns:a16="http://schemas.microsoft.com/office/drawing/2014/main" id="{615A78AC-97EC-4BAD-9559-A864D1641FEB}"/>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95592" name="Imagen 16">
            <a:extLst>
              <a:ext uri="{FF2B5EF4-FFF2-40B4-BE49-F238E27FC236}">
                <a16:creationId xmlns:a16="http://schemas.microsoft.com/office/drawing/2014/main" id="{F447B3E8-8562-4ADB-A60E-09FE7640B5A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93" name="Imagen 2">
            <a:extLst>
              <a:ext uri="{FF2B5EF4-FFF2-40B4-BE49-F238E27FC236}">
                <a16:creationId xmlns:a16="http://schemas.microsoft.com/office/drawing/2014/main" id="{98837E69-5D3C-4F4C-9229-D09AA2E47CE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346D75C4-1C39-4ACA-85D5-F5C01A9C39C8}"/>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A018D49-EF54-41A8-BAD6-B68DFB2ABBD4}"/>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965DBAB-6319-43A0-B9B1-A9D2E95244EF}"/>
              </a:ext>
            </a:extLst>
          </p:cNvPr>
          <p:cNvSpPr/>
          <p:nvPr/>
        </p:nvSpPr>
        <p:spPr>
          <a:xfrm>
            <a:off x="4446588" y="1039813"/>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CBAB5710-0514-4EF0-8A12-8B9C710471CD}"/>
              </a:ext>
            </a:extLst>
          </p:cNvPr>
          <p:cNvSpPr txBox="1"/>
          <p:nvPr/>
        </p:nvSpPr>
        <p:spPr>
          <a:xfrm>
            <a:off x="67897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95598" name="CuadroTexto 4">
            <a:extLst>
              <a:ext uri="{FF2B5EF4-FFF2-40B4-BE49-F238E27FC236}">
                <a16:creationId xmlns:a16="http://schemas.microsoft.com/office/drawing/2014/main" id="{4C2DF904-D124-4791-9300-C6CD385463AC}"/>
              </a:ext>
            </a:extLst>
          </p:cNvPr>
          <p:cNvSpPr txBox="1">
            <a:spLocks noChangeArrowheads="1"/>
          </p:cNvSpPr>
          <p:nvPr/>
        </p:nvSpPr>
        <p:spPr bwMode="auto">
          <a:xfrm>
            <a:off x="2425700" y="5394325"/>
            <a:ext cx="73421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K37+650 Sector Tinajillas (Obras a cargo del Ejército Nacional – BICON 52)</a:t>
            </a:r>
            <a:endParaRPr lang="es-CO" altLang="es-CO" sz="1800">
              <a:solidFill>
                <a:srgbClr val="000000"/>
              </a:solidFill>
            </a:endParaRPr>
          </a:p>
        </p:txBody>
      </p:sp>
      <p:pic>
        <p:nvPicPr>
          <p:cNvPr id="15" name="Imagen 14" descr="H:\ANTES\37+650 antes.jpg">
            <a:extLst>
              <a:ext uri="{FF2B5EF4-FFF2-40B4-BE49-F238E27FC236}">
                <a16:creationId xmlns:a16="http://schemas.microsoft.com/office/drawing/2014/main" id="{3FB55147-FE32-484F-AB1E-F29581FAF487}"/>
              </a:ext>
            </a:extLst>
          </p:cNvPr>
          <p:cNvPicPr/>
          <p:nvPr/>
        </p:nvPicPr>
        <p:blipFill>
          <a:blip r:embed="rId5" cstate="email">
            <a:extLst>
              <a:ext uri="{28A0092B-C50C-407E-A947-70E740481C1C}">
                <a14:useLocalDpi xmlns:a14="http://schemas.microsoft.com/office/drawing/2010/main"/>
              </a:ext>
            </a:extLst>
          </a:blip>
          <a:srcRect/>
          <a:stretch>
            <a:fillRect/>
          </a:stretch>
        </p:blipFill>
        <p:spPr bwMode="auto">
          <a:xfrm>
            <a:off x="1315004" y="1989137"/>
            <a:ext cx="3794878" cy="3075231"/>
          </a:xfrm>
          <a:prstGeom prst="roundRect">
            <a:avLst>
              <a:gd name="adj" fmla="val 16667"/>
            </a:avLst>
          </a:prstGeom>
          <a:ln>
            <a:noFill/>
          </a:ln>
          <a:effectLst/>
        </p:spPr>
      </p:pic>
      <p:pic>
        <p:nvPicPr>
          <p:cNvPr id="16" name="Imagen 15" descr="H:\marzo 2019\4-03-2019\37+720 tito hacia felipe.JPG">
            <a:extLst>
              <a:ext uri="{FF2B5EF4-FFF2-40B4-BE49-F238E27FC236}">
                <a16:creationId xmlns:a16="http://schemas.microsoft.com/office/drawing/2014/main" id="{1B2ABA34-6A0F-403C-8C7D-9E58DE7217F3}"/>
              </a:ext>
            </a:extLst>
          </p:cNvPr>
          <p:cNvPicPr/>
          <p:nvPr/>
        </p:nvPicPr>
        <p:blipFill>
          <a:blip r:embed="rId6" cstate="email">
            <a:extLst>
              <a:ext uri="{28A0092B-C50C-407E-A947-70E740481C1C}">
                <a14:useLocalDpi xmlns:a14="http://schemas.microsoft.com/office/drawing/2010/main"/>
              </a:ext>
            </a:extLst>
          </a:blip>
          <a:srcRect/>
          <a:stretch>
            <a:fillRect/>
          </a:stretch>
        </p:blipFill>
        <p:spPr bwMode="auto">
          <a:xfrm>
            <a:off x="6952696" y="1989138"/>
            <a:ext cx="3761920" cy="3075230"/>
          </a:xfrm>
          <a:prstGeom prst="roundRect">
            <a:avLst>
              <a:gd name="adj" fmla="val 16667"/>
            </a:avLst>
          </a:prstGeom>
          <a:ln>
            <a:noFill/>
          </a:ln>
          <a:effectLst/>
        </p:spPr>
      </p:pic>
      <p:sp>
        <p:nvSpPr>
          <p:cNvPr id="195601" name="Rectángulo 67">
            <a:extLst>
              <a:ext uri="{FF2B5EF4-FFF2-40B4-BE49-F238E27FC236}">
                <a16:creationId xmlns:a16="http://schemas.microsoft.com/office/drawing/2014/main" id="{AD6C1F3E-7748-4AF0-952E-CF0CD2B16D98}"/>
              </a:ext>
            </a:extLst>
          </p:cNvPr>
          <p:cNvSpPr>
            <a:spLocks noChangeArrowheads="1"/>
          </p:cNvSpPr>
          <p:nvPr/>
        </p:nvSpPr>
        <p:spPr bwMode="auto">
          <a:xfrm>
            <a:off x="860425" y="255588"/>
            <a:ext cx="77120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PROGRAMA/PROYECTO: CONTRATO PLAN</a:t>
            </a:r>
          </a:p>
        </p:txBody>
      </p:sp>
      <p:sp>
        <p:nvSpPr>
          <p:cNvPr id="195602" name="Rectángulo 68">
            <a:extLst>
              <a:ext uri="{FF2B5EF4-FFF2-40B4-BE49-F238E27FC236}">
                <a16:creationId xmlns:a16="http://schemas.microsoft.com/office/drawing/2014/main" id="{B6AA66D9-ED5A-4686-A958-5D21B08AE264}"/>
              </a:ext>
            </a:extLst>
          </p:cNvPr>
          <p:cNvSpPr>
            <a:spLocks noChangeArrowheads="1"/>
          </p:cNvSpPr>
          <p:nvPr/>
        </p:nvSpPr>
        <p:spPr bwMode="auto">
          <a:xfrm>
            <a:off x="860425" y="492125"/>
            <a:ext cx="97869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Continuación de la pavimentación de la vía Junín - Barbacoas</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903572EF-CAE2-4255-B70A-C2933A2D47D8}"/>
              </a:ext>
            </a:extLst>
          </p:cNvPr>
          <p:cNvSpPr/>
          <p:nvPr/>
        </p:nvSpPr>
        <p:spPr>
          <a:xfrm>
            <a:off x="138113" y="84138"/>
            <a:ext cx="12222162"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3" name="Rectangle 3">
            <a:extLst>
              <a:ext uri="{FF2B5EF4-FFF2-40B4-BE49-F238E27FC236}">
                <a16:creationId xmlns:a16="http://schemas.microsoft.com/office/drawing/2014/main" id="{8C30B839-57D7-4ED0-BBE2-18117D34CC13}"/>
              </a:ext>
            </a:extLst>
          </p:cNvPr>
          <p:cNvSpPr/>
          <p:nvPr/>
        </p:nvSpPr>
        <p:spPr>
          <a:xfrm>
            <a:off x="-14288" y="-68263"/>
            <a:ext cx="12374563" cy="70786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96612" name="Imagen 1">
            <a:extLst>
              <a:ext uri="{FF2B5EF4-FFF2-40B4-BE49-F238E27FC236}">
                <a16:creationId xmlns:a16="http://schemas.microsoft.com/office/drawing/2014/main" id="{BFB68902-4EA5-4D5E-A45F-059B0EE7B66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26563" y="58991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5C2EF621-1EF9-48FC-A557-F78EB2F297E2}"/>
              </a:ext>
            </a:extLst>
          </p:cNvPr>
          <p:cNvGrpSpPr>
            <a:grpSpLocks/>
          </p:cNvGrpSpPr>
          <p:nvPr/>
        </p:nvGrpSpPr>
        <p:grpSpPr bwMode="auto">
          <a:xfrm>
            <a:off x="5516563" y="799205"/>
            <a:ext cx="5765801" cy="359638"/>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43D21C71-1100-4B8D-B52D-B1B073CD3E2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ACBD78EA-C780-40C3-A008-7AB813315D5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3D4B8227-2E7B-4523-A5F0-7E07028A0462}"/>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b="1" dirty="0">
                  <a:solidFill>
                    <a:srgbClr val="70AD47">
                      <a:lumMod val="50000"/>
                    </a:srgbClr>
                  </a:solidFill>
                  <a:latin typeface="Arial" panose="020B0604020202020204" pitchFamily="34" charset="0"/>
                  <a:cs typeface="Arial" panose="020B0604020202020204" pitchFamily="34" charset="0"/>
                </a:rPr>
                <a:t>Departamento de Santander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5ACBB01F-0E42-449C-A6C1-E47A8254535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96614" name="Rectángulo 67">
            <a:extLst>
              <a:ext uri="{FF2B5EF4-FFF2-40B4-BE49-F238E27FC236}">
                <a16:creationId xmlns:a16="http://schemas.microsoft.com/office/drawing/2014/main" id="{C3FA5F62-88E5-4668-8ADC-82946B229E8B}"/>
              </a:ext>
            </a:extLst>
          </p:cNvPr>
          <p:cNvSpPr>
            <a:spLocks noChangeArrowheads="1"/>
          </p:cNvSpPr>
          <p:nvPr/>
        </p:nvSpPr>
        <p:spPr bwMode="auto">
          <a:xfrm>
            <a:off x="885825" y="133350"/>
            <a:ext cx="88582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CONTRATO PLAN</a:t>
            </a:r>
          </a:p>
        </p:txBody>
      </p:sp>
      <p:sp>
        <p:nvSpPr>
          <p:cNvPr id="164871" name="Rectángulo 68">
            <a:extLst>
              <a:ext uri="{FF2B5EF4-FFF2-40B4-BE49-F238E27FC236}">
                <a16:creationId xmlns:a16="http://schemas.microsoft.com/office/drawing/2014/main" id="{52315C13-EEBF-4D14-9399-9A8751D76D0A}"/>
              </a:ext>
            </a:extLst>
          </p:cNvPr>
          <p:cNvSpPr>
            <a:spLocks noChangeArrowheads="1"/>
          </p:cNvSpPr>
          <p:nvPr/>
        </p:nvSpPr>
        <p:spPr bwMode="auto">
          <a:xfrm>
            <a:off x="885825" y="296863"/>
            <a:ext cx="10420350" cy="5238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OBRAS EN EL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DEPARTAMENTO DE SANTANDER </a:t>
            </a:r>
            <a:endPar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p>
        </p:txBody>
      </p:sp>
      <p:pic>
        <p:nvPicPr>
          <p:cNvPr id="196616" name="Imagen 35">
            <a:extLst>
              <a:ext uri="{FF2B5EF4-FFF2-40B4-BE49-F238E27FC236}">
                <a16:creationId xmlns:a16="http://schemas.microsoft.com/office/drawing/2014/main" id="{3D51093B-8636-45A0-9CD8-9F65EC452E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769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7" name="CuadroTexto 3">
            <a:extLst>
              <a:ext uri="{FF2B5EF4-FFF2-40B4-BE49-F238E27FC236}">
                <a16:creationId xmlns:a16="http://schemas.microsoft.com/office/drawing/2014/main" id="{E24E3AB9-8BDD-4CD5-B6C2-9B7A99DFDD19}"/>
              </a:ext>
            </a:extLst>
          </p:cNvPr>
          <p:cNvSpPr txBox="1">
            <a:spLocks noChangeArrowheads="1"/>
          </p:cNvSpPr>
          <p:nvPr/>
        </p:nvSpPr>
        <p:spPr bwMode="auto">
          <a:xfrm>
            <a:off x="4791075" y="476250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101EB31A-3B9D-4D32-B69D-744E2C48E433}"/>
              </a:ext>
            </a:extLst>
          </p:cNvPr>
          <p:cNvGrpSpPr>
            <a:grpSpLocks/>
          </p:cNvGrpSpPr>
          <p:nvPr/>
        </p:nvGrpSpPr>
        <p:grpSpPr bwMode="auto">
          <a:xfrm>
            <a:off x="5516563" y="1278809"/>
            <a:ext cx="5765801" cy="439968"/>
            <a:chOff x="3797995" y="941053"/>
            <a:chExt cx="8840944" cy="902672"/>
          </a:xfrm>
          <a:solidFill>
            <a:schemeClr val="accent6">
              <a:lumMod val="60000"/>
              <a:lumOff val="40000"/>
            </a:schemeClr>
          </a:solidFill>
        </p:grpSpPr>
        <p:sp>
          <p:nvSpPr>
            <p:cNvPr id="39" name="Pentágono 11">
              <a:extLst>
                <a:ext uri="{FF2B5EF4-FFF2-40B4-BE49-F238E27FC236}">
                  <a16:creationId xmlns:a16="http://schemas.microsoft.com/office/drawing/2014/main" id="{3F2A786C-64FC-4815-902E-51A184AEF5A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FC40127A-9A74-4454-B1B4-942574CA10BC}"/>
                </a:ext>
              </a:extLst>
            </p:cNvPr>
            <p:cNvSpPr/>
            <p:nvPr/>
          </p:nvSpPr>
          <p:spPr>
            <a:xfrm>
              <a:off x="4803097" y="941053"/>
              <a:ext cx="7835842" cy="90267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100" b="1" dirty="0">
                  <a:solidFill>
                    <a:srgbClr val="70AD47">
                      <a:lumMod val="50000"/>
                    </a:srgbClr>
                  </a:solidFill>
                  <a:latin typeface="Arial" panose="020B0604020202020204" pitchFamily="34" charset="0"/>
                  <a:cs typeface="Arial" panose="020B0604020202020204" pitchFamily="34" charset="0"/>
                </a:rPr>
                <a:t>Conexión del Departamento de Santander a través del mantenimiento de las Vías Secundarias</a:t>
              </a:r>
              <a:r>
                <a:rPr lang="es-ES" sz="1100" b="1" dirty="0">
                  <a:solidFill>
                    <a:srgbClr val="70AD47">
                      <a:lumMod val="50000"/>
                    </a:srgbClr>
                  </a:solidFill>
                  <a:latin typeface="Arial" panose="020B0604020202020204" pitchFamily="34" charset="0"/>
                  <a:cs typeface="Arial" panose="020B0604020202020204" pitchFamily="34" charset="0"/>
                </a:rPr>
                <a:t>.</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F4D33EAD-8BB3-4307-A561-5B7CC0297E2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F927CA9B-BA63-488C-846B-977818A6CF17}"/>
              </a:ext>
            </a:extLst>
          </p:cNvPr>
          <p:cNvGrpSpPr>
            <a:grpSpLocks/>
          </p:cNvGrpSpPr>
          <p:nvPr/>
        </p:nvGrpSpPr>
        <p:grpSpPr bwMode="auto">
          <a:xfrm>
            <a:off x="5516563" y="1825388"/>
            <a:ext cx="5765801"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FC1945B8-F3F0-4F25-BE4B-7F20856F64C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1485F957-5EC5-4A7B-A981-BA736EC9D7DE}"/>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b="1" dirty="0">
                  <a:solidFill>
                    <a:srgbClr val="70AD47">
                      <a:lumMod val="50000"/>
                    </a:srgbClr>
                  </a:solidFill>
                  <a:latin typeface="Arial" panose="020B0604020202020204" pitchFamily="34" charset="0"/>
                  <a:cs typeface="Arial" panose="020B0604020202020204" pitchFamily="34" charset="0"/>
                </a:rPr>
                <a:t>874.73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0129FC46-61FB-4579-9C82-05F6F4E43AF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96620" name="Imagen 54">
            <a:extLst>
              <a:ext uri="{FF2B5EF4-FFF2-40B4-BE49-F238E27FC236}">
                <a16:creationId xmlns:a16="http://schemas.microsoft.com/office/drawing/2014/main" id="{D387A975-B855-46D4-95CF-5F8F20A244BC}"/>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34100"/>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621" name="Imagen 2">
            <a:extLst>
              <a:ext uri="{FF2B5EF4-FFF2-40B4-BE49-F238E27FC236}">
                <a16:creationId xmlns:a16="http://schemas.microsoft.com/office/drawing/2014/main" id="{92AA1F97-A37E-48D9-9A6D-E29F8E14D085}"/>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3810000" y="4786313"/>
            <a:ext cx="93821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5" name="Grupo 10">
            <a:extLst>
              <a:ext uri="{FF2B5EF4-FFF2-40B4-BE49-F238E27FC236}">
                <a16:creationId xmlns:a16="http://schemas.microsoft.com/office/drawing/2014/main" id="{5A6FCD42-63B3-4736-A867-51096F429005}"/>
              </a:ext>
            </a:extLst>
          </p:cNvPr>
          <p:cNvGrpSpPr>
            <a:grpSpLocks/>
          </p:cNvGrpSpPr>
          <p:nvPr/>
        </p:nvGrpSpPr>
        <p:grpSpPr bwMode="auto">
          <a:xfrm>
            <a:off x="5516275" y="2325202"/>
            <a:ext cx="5766090" cy="433388"/>
            <a:chOff x="3797995" y="1095038"/>
            <a:chExt cx="8786730" cy="641713"/>
          </a:xfrm>
          <a:solidFill>
            <a:schemeClr val="accent6">
              <a:lumMod val="60000"/>
              <a:lumOff val="40000"/>
            </a:schemeClr>
          </a:solidFill>
        </p:grpSpPr>
        <p:sp>
          <p:nvSpPr>
            <p:cNvPr id="36" name="Pentágono 11">
              <a:extLst>
                <a:ext uri="{FF2B5EF4-FFF2-40B4-BE49-F238E27FC236}">
                  <a16:creationId xmlns:a16="http://schemas.microsoft.com/office/drawing/2014/main" id="{52D44640-6E85-4648-803A-B2C3D38642A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7" name="Forma libre 12">
              <a:extLst>
                <a:ext uri="{FF2B5EF4-FFF2-40B4-BE49-F238E27FC236}">
                  <a16:creationId xmlns:a16="http://schemas.microsoft.com/office/drawing/2014/main" id="{EEA001E0-0822-42DE-ACEA-C1351BD479E8}"/>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a Intervenir:</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b="1" dirty="0">
                  <a:solidFill>
                    <a:srgbClr val="70AD47">
                      <a:lumMod val="50000"/>
                    </a:srgbClr>
                  </a:solidFill>
                  <a:latin typeface="Arial" panose="020B0604020202020204" pitchFamily="34" charset="0"/>
                  <a:cs typeface="Arial" panose="020B0604020202020204" pitchFamily="34" charset="0"/>
                </a:rPr>
                <a:t>874.73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1" name="Elipse 40">
              <a:extLst>
                <a:ext uri="{FF2B5EF4-FFF2-40B4-BE49-F238E27FC236}">
                  <a16:creationId xmlns:a16="http://schemas.microsoft.com/office/drawing/2014/main" id="{30DF08F0-17D5-4B89-8619-5CF4BC71B61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299C4778-74D1-4A2B-A390-1B77F8C7DBD3}"/>
              </a:ext>
            </a:extLst>
          </p:cNvPr>
          <p:cNvGraphicFramePr>
            <a:graphicFrameLocks noGrp="1"/>
          </p:cNvGraphicFramePr>
          <p:nvPr/>
        </p:nvGraphicFramePr>
        <p:xfrm>
          <a:off x="5516563" y="2809875"/>
          <a:ext cx="5789612" cy="2857500"/>
        </p:xfrm>
        <a:graphic>
          <a:graphicData uri="http://schemas.openxmlformats.org/drawingml/2006/table">
            <a:tbl>
              <a:tblPr firstRow="1" bandRow="1"/>
              <a:tblGrid>
                <a:gridCol w="1833122">
                  <a:extLst>
                    <a:ext uri="{9D8B030D-6E8A-4147-A177-3AD203B41FA5}">
                      <a16:colId xmlns:a16="http://schemas.microsoft.com/office/drawing/2014/main" val="20000"/>
                    </a:ext>
                  </a:extLst>
                </a:gridCol>
                <a:gridCol w="1481774">
                  <a:extLst>
                    <a:ext uri="{9D8B030D-6E8A-4147-A177-3AD203B41FA5}">
                      <a16:colId xmlns:a16="http://schemas.microsoft.com/office/drawing/2014/main" val="20001"/>
                    </a:ext>
                  </a:extLst>
                </a:gridCol>
                <a:gridCol w="1512326">
                  <a:extLst>
                    <a:ext uri="{9D8B030D-6E8A-4147-A177-3AD203B41FA5}">
                      <a16:colId xmlns:a16="http://schemas.microsoft.com/office/drawing/2014/main" val="20002"/>
                    </a:ext>
                  </a:extLst>
                </a:gridCol>
                <a:gridCol w="962389">
                  <a:extLst>
                    <a:ext uri="{9D8B030D-6E8A-4147-A177-3AD203B41FA5}">
                      <a16:colId xmlns:a16="http://schemas.microsoft.com/office/drawing/2014/main" val="20003"/>
                    </a:ext>
                  </a:extLst>
                </a:gridCol>
              </a:tblGrid>
              <a:tr h="156148">
                <a:tc gridSpan="4">
                  <a:txBody>
                    <a:bodyPr/>
                    <a:lstStyle/>
                    <a:p>
                      <a:pPr algn="ctr" rtl="0" fontAlgn="ctr"/>
                      <a:r>
                        <a:rPr lang="es-CO" sz="900" b="0" i="0" u="none" strike="noStrike" dirty="0">
                          <a:solidFill>
                            <a:srgbClr val="FFFFFF"/>
                          </a:solidFill>
                          <a:effectLst/>
                          <a:latin typeface="Arial" panose="020B0604020202020204" pitchFamily="34" charset="0"/>
                          <a:cs typeface="Arial" panose="020B0604020202020204" pitchFamily="34" charset="0"/>
                        </a:rPr>
                        <a:t>INVERSIONES (Millones)</a:t>
                      </a:r>
                    </a:p>
                  </a:txBody>
                  <a:tcPr marL="9525" marR="9525"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6148">
                <a:tc gridSpan="2">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A. Total Contrato de Obra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$ 621.349</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56148">
                <a:tc gridSpan="2">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A.1. Inversión acumulada obra hasta 2018</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$ 514.821</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56148">
                <a:tc gridSpan="2">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A.2.  Inversión obra  2019</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$ 554.067</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56148">
                <a:tc gridSpan="2">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B. Total Contrato Interventoría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$ 43.891</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56148">
                <a:tc gridSpan="2">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B.1. Inversión  acumulada interventoría hasta 2018</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$ 41.387</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56148">
                <a:tc gridSpan="2">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B.2 Inversión  Interventoría 2019</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$ 43.807</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56148">
                <a:tc gridSpan="2">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Total Inversión </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$ 665.240</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56148">
                <a:tc gridSpan="2">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Inversión acumulada a 2019</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$ 597.874</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56148">
                <a:tc gridSpan="4">
                  <a:txBody>
                    <a:bodyPr/>
                    <a:lstStyle/>
                    <a:p>
                      <a:pPr algn="ctr" rtl="0" fontAlgn="ctr"/>
                      <a:r>
                        <a:rPr lang="es-ES" sz="900" b="0" i="0" u="none" strike="noStrike" dirty="0">
                          <a:solidFill>
                            <a:srgbClr val="FFFFFF"/>
                          </a:solidFill>
                          <a:effectLst/>
                          <a:latin typeface="Arial" panose="020B0604020202020204" pitchFamily="34" charset="0"/>
                          <a:cs typeface="Arial" panose="020B0604020202020204" pitchFamily="34" charset="0"/>
                        </a:rPr>
                        <a:t>ALCANCE  FÍSICO TOTAL DEL CONTRATO O PROYECTO</a:t>
                      </a:r>
                    </a:p>
                  </a:txBody>
                  <a:tcPr marL="9525" marR="9525"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51329">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CORREDORES</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CANTIDAD </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56148">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SAN GIL - CHARALA - LIMITES</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35 km</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PAVIMENTO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35 km</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56148">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ESTRATEGICO</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18.10 km</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PAVIMENTO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14.10 km</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56148">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AGROFORESTAL</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44.23 km</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PAVIMENTO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47.13 km</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3"/>
                  </a:ext>
                </a:extLst>
              </a:tr>
              <a:tr h="156148">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 BOCADILLO I</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16.55 km</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PAVIMENTO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16.55 km</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56148">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BOCADILLO II</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6.15 km</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PAVIMENTO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5.27 km</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5"/>
                  </a:ext>
                </a:extLst>
              </a:tr>
              <a:tr h="163955">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TRAMOS COMPLEMENTARIOS</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3.80 km</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PAVIMENTO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3.80 km</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6"/>
                  </a:ext>
                </a:extLst>
              </a:tr>
            </a:tbl>
          </a:graphicData>
        </a:graphic>
      </p:graphicFrame>
      <p:graphicFrame>
        <p:nvGraphicFramePr>
          <p:cNvPr id="6" name="Tabla 5">
            <a:extLst>
              <a:ext uri="{FF2B5EF4-FFF2-40B4-BE49-F238E27FC236}">
                <a16:creationId xmlns:a16="http://schemas.microsoft.com/office/drawing/2014/main" id="{69F52F32-5D8B-4B29-9FF7-239D6A34BD04}"/>
              </a:ext>
            </a:extLst>
          </p:cNvPr>
          <p:cNvGraphicFramePr>
            <a:graphicFrameLocks noGrp="1"/>
          </p:cNvGraphicFramePr>
          <p:nvPr/>
        </p:nvGraphicFramePr>
        <p:xfrm>
          <a:off x="885825" y="817563"/>
          <a:ext cx="4384675" cy="3822700"/>
        </p:xfrm>
        <a:graphic>
          <a:graphicData uri="http://schemas.openxmlformats.org/drawingml/2006/table">
            <a:tbl>
              <a:tblPr firstRow="1" bandRow="1"/>
              <a:tblGrid>
                <a:gridCol w="1289611">
                  <a:extLst>
                    <a:ext uri="{9D8B030D-6E8A-4147-A177-3AD203B41FA5}">
                      <a16:colId xmlns:a16="http://schemas.microsoft.com/office/drawing/2014/main" val="20000"/>
                    </a:ext>
                  </a:extLst>
                </a:gridCol>
                <a:gridCol w="796364">
                  <a:extLst>
                    <a:ext uri="{9D8B030D-6E8A-4147-A177-3AD203B41FA5}">
                      <a16:colId xmlns:a16="http://schemas.microsoft.com/office/drawing/2014/main" val="20001"/>
                    </a:ext>
                  </a:extLst>
                </a:gridCol>
                <a:gridCol w="243384">
                  <a:extLst>
                    <a:ext uri="{9D8B030D-6E8A-4147-A177-3AD203B41FA5}">
                      <a16:colId xmlns:a16="http://schemas.microsoft.com/office/drawing/2014/main" val="20002"/>
                    </a:ext>
                  </a:extLst>
                </a:gridCol>
                <a:gridCol w="460973">
                  <a:extLst>
                    <a:ext uri="{9D8B030D-6E8A-4147-A177-3AD203B41FA5}">
                      <a16:colId xmlns:a16="http://schemas.microsoft.com/office/drawing/2014/main" val="20003"/>
                    </a:ext>
                  </a:extLst>
                </a:gridCol>
                <a:gridCol w="602956">
                  <a:extLst>
                    <a:ext uri="{9D8B030D-6E8A-4147-A177-3AD203B41FA5}">
                      <a16:colId xmlns:a16="http://schemas.microsoft.com/office/drawing/2014/main" val="20004"/>
                    </a:ext>
                  </a:extLst>
                </a:gridCol>
                <a:gridCol w="417578">
                  <a:extLst>
                    <a:ext uri="{9D8B030D-6E8A-4147-A177-3AD203B41FA5}">
                      <a16:colId xmlns:a16="http://schemas.microsoft.com/office/drawing/2014/main" val="20005"/>
                    </a:ext>
                  </a:extLst>
                </a:gridCol>
                <a:gridCol w="130506">
                  <a:extLst>
                    <a:ext uri="{9D8B030D-6E8A-4147-A177-3AD203B41FA5}">
                      <a16:colId xmlns:a16="http://schemas.microsoft.com/office/drawing/2014/main" val="20006"/>
                    </a:ext>
                  </a:extLst>
                </a:gridCol>
                <a:gridCol w="443303">
                  <a:extLst>
                    <a:ext uri="{9D8B030D-6E8A-4147-A177-3AD203B41FA5}">
                      <a16:colId xmlns:a16="http://schemas.microsoft.com/office/drawing/2014/main" val="20007"/>
                    </a:ext>
                  </a:extLst>
                </a:gridCol>
              </a:tblGrid>
              <a:tr h="116225">
                <a:tc gridSpan="8">
                  <a:txBody>
                    <a:bodyPr/>
                    <a:lstStyle/>
                    <a:p>
                      <a:pPr algn="ctr" rtl="0" fontAlgn="b"/>
                      <a:r>
                        <a:rPr lang="es-CO" sz="700" b="0" i="0" u="none" strike="noStrike">
                          <a:solidFill>
                            <a:srgbClr val="FFFFFF"/>
                          </a:solidFill>
                          <a:effectLst/>
                          <a:latin typeface="Calibri" panose="020F0502020204030204" pitchFamily="34" charset="0"/>
                        </a:rPr>
                        <a:t>INFORMACION DEL CONVENIO</a:t>
                      </a:r>
                    </a:p>
                  </a:txBody>
                  <a:tcPr marL="9523" marR="9523"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710">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CONVENIO No.</a:t>
                      </a:r>
                    </a:p>
                  </a:txBody>
                  <a:tcPr marL="9523" marR="9523"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pPr algn="l" rtl="0" fontAlgn="b"/>
                      <a:endParaRPr lang="es-CO" sz="800" b="1" i="0" u="none" strike="noStrike">
                        <a:solidFill>
                          <a:srgbClr val="375623"/>
                        </a:solidFill>
                        <a:effectLst/>
                        <a:latin typeface="Arial" panose="020B0604020202020204" pitchFamily="34" charset="0"/>
                        <a:cs typeface="Arial" panose="020B0604020202020204" pitchFamily="34" charset="0"/>
                      </a:endParaRPr>
                    </a:p>
                  </a:txBody>
                  <a:tcPr marL="9523" marR="9523" marT="9526"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5">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 2963 DE 2013 </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46710">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9523" marR="9523"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pPr algn="l" rtl="0" fontAlgn="b"/>
                      <a:endParaRPr lang="es-CO" sz="800" b="1" i="0" u="none" strike="noStrike">
                        <a:solidFill>
                          <a:srgbClr val="375623"/>
                        </a:solidFill>
                        <a:effectLst/>
                        <a:latin typeface="Arial" panose="020B0604020202020204" pitchFamily="34" charset="0"/>
                        <a:cs typeface="Arial" panose="020B0604020202020204" pitchFamily="34" charset="0"/>
                      </a:endParaRPr>
                    </a:p>
                  </a:txBody>
                  <a:tcPr marL="9523" marR="9523" marT="9526"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28/01/2014</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46710">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3" marR="9523"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hMerge="1">
                  <a:txBody>
                    <a:bodyPr/>
                    <a:lstStyle/>
                    <a:p>
                      <a:endParaRPr lang="es-CO"/>
                    </a:p>
                  </a:txBody>
                  <a:tcPr/>
                </a:tc>
                <a:tc hMerge="1">
                  <a:txBody>
                    <a:bodyPr/>
                    <a:lstStyle/>
                    <a:p>
                      <a:pPr algn="l" rtl="0" fontAlgn="b"/>
                      <a:endParaRPr lang="es-CO" sz="800" b="1" i="0" u="none" strike="noStrike">
                        <a:solidFill>
                          <a:srgbClr val="375623"/>
                        </a:solidFill>
                        <a:effectLst/>
                        <a:latin typeface="Arial" panose="020B0604020202020204" pitchFamily="34" charset="0"/>
                        <a:cs typeface="Arial" panose="020B0604020202020204" pitchFamily="34" charset="0"/>
                      </a:endParaRPr>
                    </a:p>
                  </a:txBody>
                  <a:tcPr marL="9523" marR="9523" marT="9526"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gridSpan="5">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31/12/2020</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146710">
                <a:tc gridSpan="8">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3" marR="9523"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46710">
                <a:tc gridSpan="4">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 EN TIEMPOS DE RECORRIDO: </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4">
                  <a:txBody>
                    <a:bodyPr/>
                    <a:lstStyle/>
                    <a:p>
                      <a:r>
                        <a:rPr lang="es-CO" sz="900" b="1" i="0" u="none" strike="noStrike">
                          <a:solidFill>
                            <a:srgbClr val="375623"/>
                          </a:solidFill>
                          <a:effectLst/>
                          <a:latin typeface="Arial" panose="020B0604020202020204" pitchFamily="34" charset="0"/>
                          <a:cs typeface="Arial" panose="020B0604020202020204" pitchFamily="34" charset="0"/>
                        </a:rPr>
                        <a:t>5 Horas</a:t>
                      </a:r>
                      <a:endParaRPr lang="es-CO" sz="900">
                        <a:latin typeface="Arial" panose="020B0604020202020204" pitchFamily="34" charset="0"/>
                        <a:cs typeface="Arial" panose="020B0604020202020204" pitchFamily="34" charset="0"/>
                      </a:endParaRP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lnL w="12700" cap="flat" cmpd="sng" algn="ctr">
                      <a:solidFill>
                        <a:srgbClr val="FFFFFF"/>
                      </a:solidFill>
                      <a:prstDash val="solid"/>
                      <a:round/>
                      <a:headEnd type="none" w="med" len="med"/>
                      <a:tailEnd type="none" w="med" len="med"/>
                    </a:lnL>
                  </a:tcPr>
                </a:tc>
                <a:tc hMerge="1">
                  <a:txBody>
                    <a:bodyPr/>
                    <a:lstStyle/>
                    <a:p>
                      <a:endParaRPr lang="es-CO"/>
                    </a:p>
                  </a:txBody>
                  <a:tcPr/>
                </a:tc>
                <a:tc hMerge="1">
                  <a:txBody>
                    <a:bodyPr/>
                    <a:lstStyle/>
                    <a:p>
                      <a:pPr algn="ctr" rtl="0" fontAlgn="ctr"/>
                      <a:r>
                        <a:rPr lang="es-CO" sz="700" b="1" i="0" u="none" strike="noStrike">
                          <a:solidFill>
                            <a:srgbClr val="375623"/>
                          </a:solidFill>
                          <a:effectLst/>
                          <a:latin typeface="Arial" panose="020B0604020202020204" pitchFamily="34" charset="0"/>
                        </a:rPr>
                        <a:t>5 Horas</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283896">
                <a:tc gridSpan="4">
                  <a:txBody>
                    <a:bodyPr/>
                    <a:lstStyle/>
                    <a:p>
                      <a:pPr algn="l" rtl="0" fontAlgn="ctr"/>
                      <a:r>
                        <a:rPr lang="es-CO" sz="900" b="1" i="0" u="none" strike="noStrike" dirty="0">
                          <a:solidFill>
                            <a:srgbClr val="375623"/>
                          </a:solidFill>
                          <a:effectLst/>
                          <a:latin typeface="Arial" panose="020B0604020202020204" pitchFamily="34" charset="0"/>
                          <a:cs typeface="Arial" panose="020B0604020202020204" pitchFamily="34" charset="0"/>
                        </a:rPr>
                        <a:t>EMPLEOS  GENERADOS:</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4">
                  <a:txBody>
                    <a:bodyPr/>
                    <a:lstStyle/>
                    <a:p>
                      <a:pPr algn="ctr"/>
                      <a:r>
                        <a:rPr lang="es-CO" sz="900" b="0" i="0" u="none" strike="noStrike" dirty="0">
                          <a:solidFill>
                            <a:srgbClr val="375623"/>
                          </a:solidFill>
                          <a:effectLst/>
                          <a:latin typeface="Arial" panose="020B0604020202020204" pitchFamily="34" charset="0"/>
                          <a:cs typeface="Arial" panose="020B0604020202020204" pitchFamily="34" charset="0"/>
                        </a:rPr>
                        <a:t>12000 entre Directos - Indirectos</a:t>
                      </a:r>
                      <a:endParaRPr lang="es-CO" sz="900" dirty="0">
                        <a:latin typeface="Arial" panose="020B0604020202020204" pitchFamily="34" charset="0"/>
                        <a:cs typeface="Arial" panose="020B0604020202020204" pitchFamily="34" charset="0"/>
                      </a:endParaRPr>
                    </a:p>
                  </a:txBody>
                  <a:tcPr marL="9523" marR="9523"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lnL w="12700" cap="flat" cmpd="sng" algn="ctr">
                      <a:solidFill>
                        <a:srgbClr val="FFFFFF"/>
                      </a:solidFill>
                      <a:prstDash val="solid"/>
                      <a:round/>
                      <a:headEnd type="none" w="med" len="med"/>
                      <a:tailEnd type="none" w="med" len="med"/>
                    </a:lnL>
                  </a:tcPr>
                </a:tc>
                <a:tc hMerge="1">
                  <a:txBody>
                    <a:bodyPr/>
                    <a:lstStyle/>
                    <a:p>
                      <a:endParaRPr lang="es-CO"/>
                    </a:p>
                  </a:txBody>
                  <a:tcPr/>
                </a:tc>
                <a:tc hMerge="1">
                  <a:txBody>
                    <a:bodyPr/>
                    <a:lstStyle/>
                    <a:p>
                      <a:pPr algn="ctr" rtl="0" fontAlgn="b"/>
                      <a:r>
                        <a:rPr lang="es-CO" sz="700" b="0" i="0" u="none" strike="noStrike">
                          <a:solidFill>
                            <a:srgbClr val="375623"/>
                          </a:solidFill>
                          <a:effectLst/>
                          <a:latin typeface="Arial" panose="020B0604020202020204" pitchFamily="34" charset="0"/>
                        </a:rPr>
                        <a:t>12000 entre Directos - Indirectos</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558267">
                <a:tc gridSpan="8">
                  <a:txBody>
                    <a:bodyPr/>
                    <a:lstStyle/>
                    <a:p>
                      <a:pPr algn="just"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Consolidar una red articulada y eficiente de transporte. Conexión entre los centros de producción de consumo y turísticos del departamento y hacia los corredores de competitividad y disminución de los costos de operación vehicular y tiempos de viaje.</a:t>
                      </a:r>
                    </a:p>
                  </a:txBody>
                  <a:tcPr marL="9523" marR="9523"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46710">
                <a:tc gridSpan="8">
                  <a:txBody>
                    <a:bodyPr/>
                    <a:lstStyle/>
                    <a:p>
                      <a:pPr algn="ctr" rtl="0" fontAlgn="b"/>
                      <a:r>
                        <a:rPr lang="es-ES" sz="900" b="0" i="0" u="none" strike="noStrike" dirty="0">
                          <a:solidFill>
                            <a:srgbClr val="FFFFFF"/>
                          </a:solidFill>
                          <a:effectLst/>
                          <a:latin typeface="Arial" panose="020B0604020202020204" pitchFamily="34" charset="0"/>
                          <a:cs typeface="Arial" panose="020B0604020202020204" pitchFamily="34" charset="0"/>
                        </a:rPr>
                        <a:t>METAS DEL CONTRATO O PROYECTO  (PLAN DE ACCIÓN 2019)</a:t>
                      </a:r>
                    </a:p>
                  </a:txBody>
                  <a:tcPr marL="9523" marR="9523"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83896">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META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Unidad de Medida</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endParaRPr lang="es-CO" sz="700" b="1" i="0" u="none" strike="noStrike" dirty="0">
                        <a:solidFill>
                          <a:srgbClr val="375623"/>
                        </a:solidFill>
                        <a:effectLst/>
                        <a:latin typeface="Arial" panose="020B0604020202020204" pitchFamily="34" charset="0"/>
                      </a:endParaRP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800" b="1" i="0" u="none" strike="noStrike" dirty="0">
                          <a:solidFill>
                            <a:srgbClr val="375623"/>
                          </a:solidFill>
                          <a:effectLst/>
                          <a:latin typeface="Arial" panose="020B0604020202020204" pitchFamily="34" charset="0"/>
                          <a:cs typeface="Arial" panose="020B0604020202020204" pitchFamily="34" charset="0"/>
                        </a:rPr>
                        <a:t>Indicador de Gestión (Meta)</a:t>
                      </a: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endParaRPr lang="es-CO" sz="900" b="1" i="0" u="none" strike="noStrike" dirty="0">
                        <a:solidFill>
                          <a:srgbClr val="375623"/>
                        </a:solidFill>
                        <a:effectLst/>
                        <a:latin typeface="Arial" panose="020B0604020202020204" pitchFamily="34" charset="0"/>
                        <a:cs typeface="Arial" panose="020B0604020202020204" pitchFamily="34" charset="0"/>
                      </a:endParaRP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800" b="1" i="0" u="none" strike="noStrike" dirty="0">
                          <a:solidFill>
                            <a:srgbClr val="375623"/>
                          </a:solidFill>
                          <a:effectLst/>
                          <a:latin typeface="Arial" panose="020B0604020202020204" pitchFamily="34" charset="0"/>
                          <a:cs typeface="Arial" panose="020B0604020202020204" pitchFamily="34" charset="0"/>
                        </a:rPr>
                        <a:t>Ejecutado</a:t>
                      </a:r>
                    </a:p>
                  </a:txBody>
                  <a:tcPr marL="9523" marR="9523"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83896">
                <a:tc>
                  <a:txBody>
                    <a:bodyPr/>
                    <a:lstStyle/>
                    <a:p>
                      <a:pPr algn="just" rtl="0" fontAlgn="ctr"/>
                      <a:r>
                        <a:rPr lang="es-CO" sz="900" b="0" i="0" u="none" strike="noStrike">
                          <a:solidFill>
                            <a:srgbClr val="375623"/>
                          </a:solidFill>
                          <a:effectLst/>
                          <a:latin typeface="Arial" panose="020B0604020202020204" pitchFamily="34" charset="0"/>
                          <a:cs typeface="Arial" panose="020B0604020202020204" pitchFamily="34" charset="0"/>
                        </a:rPr>
                        <a:t>Pavimento Red Secundaria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Kilómetro</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9,5</a:t>
                      </a:r>
                      <a:endParaRPr lang="es-CO" sz="700" b="0" i="0" u="none" strike="noStrike">
                        <a:solidFill>
                          <a:srgbClr val="375623"/>
                        </a:solidFill>
                        <a:effectLst/>
                        <a:latin typeface="Arial" panose="020B0604020202020204" pitchFamily="34" charset="0"/>
                      </a:endParaRP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9,5</a:t>
                      </a: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9,52</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9,52</a:t>
                      </a:r>
                    </a:p>
                  </a:txBody>
                  <a:tcPr marL="9523" marR="9523"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257346">
                <a:tc>
                  <a:txBody>
                    <a:bodyPr/>
                    <a:lstStyle/>
                    <a:p>
                      <a:pPr algn="just" rtl="0" fontAlgn="ctr"/>
                      <a:r>
                        <a:rPr lang="es-CO" sz="900" b="0" i="0" u="none" strike="noStrike">
                          <a:solidFill>
                            <a:srgbClr val="375623"/>
                          </a:solidFill>
                          <a:effectLst/>
                          <a:latin typeface="Arial" panose="020B0604020202020204" pitchFamily="34" charset="0"/>
                          <a:cs typeface="Arial" panose="020B0604020202020204" pitchFamily="34" charset="0"/>
                        </a:rPr>
                        <a:t>Puentes Red Secundaria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Unidad </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3</a:t>
                      </a:r>
                      <a:endParaRPr lang="es-CO" sz="700" b="0" i="0" u="none" strike="noStrike" dirty="0">
                        <a:solidFill>
                          <a:srgbClr val="375623"/>
                        </a:solidFill>
                        <a:effectLst/>
                        <a:latin typeface="Arial" panose="020B0604020202020204" pitchFamily="34" charset="0"/>
                      </a:endParaRP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3</a:t>
                      </a: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2</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2</a:t>
                      </a:r>
                    </a:p>
                  </a:txBody>
                  <a:tcPr marL="9523" marR="9523"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283896">
                <a:tc gridSpan="8">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METAS DEL CONTRATO O PROYECTO  (EJECUTADAS 2019 NO INCLUIDAS EN EL PLAN DE ACCIÓN 2019)</a:t>
                      </a:r>
                    </a:p>
                  </a:txBody>
                  <a:tcPr marL="9523" marR="9523"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857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lnT w="6350" cap="flat" cmpd="sng" algn="ctr">
                      <a:solidFill>
                        <a:srgbClr val="FFFFFF"/>
                      </a:solidFill>
                      <a:prstDash val="solid"/>
                      <a:round/>
                      <a:headEnd type="none" w="med" len="med"/>
                      <a:tailEnd type="none" w="med" len="med"/>
                    </a:lnT>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153613">
                <a:tc gridSpan="2">
                  <a:txBody>
                    <a:bodyPr/>
                    <a:lstStyle/>
                    <a:p>
                      <a:pPr algn="just" rtl="0" fontAlgn="ctr"/>
                      <a:r>
                        <a:rPr lang="es-CO" sz="900" b="0" i="0" u="none" strike="noStrike" dirty="0">
                          <a:solidFill>
                            <a:srgbClr val="375623"/>
                          </a:solidFill>
                          <a:effectLst/>
                          <a:latin typeface="Arial" panose="020B0604020202020204" pitchFamily="34" charset="0"/>
                          <a:cs typeface="Arial" panose="020B0604020202020204" pitchFamily="34" charset="0"/>
                        </a:rPr>
                        <a:t>Placa Huella Red Secundaria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Kilómetro</a:t>
                      </a: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r>
                        <a:rPr lang="es-CO" sz="900" b="0" i="0" u="none" strike="noStrike">
                          <a:solidFill>
                            <a:srgbClr val="375623"/>
                          </a:solidFill>
                          <a:effectLst/>
                          <a:latin typeface="Arial" panose="020B0604020202020204" pitchFamily="34" charset="0"/>
                          <a:cs typeface="Arial" panose="020B0604020202020204" pitchFamily="34" charset="0"/>
                        </a:rPr>
                        <a:t>Kilómetro</a:t>
                      </a:r>
                      <a:endParaRPr lang="es-CO" sz="2000" b="0"/>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pPr algn="ctr" rtl="0" fontAlgn="ctr"/>
                      <a:endParaRPr lang="es-CO" sz="700" b="1" i="0" u="none" strike="noStrike">
                        <a:solidFill>
                          <a:srgbClr val="375623"/>
                        </a:solidFill>
                        <a:effectLst/>
                        <a:latin typeface="Arial" panose="020B0604020202020204" pitchFamily="34" charset="0"/>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fontAlgn="ctr"/>
                      <a:r>
                        <a:rPr lang="es-CO" sz="900" b="0" i="0" u="none" strike="noStrike">
                          <a:solidFill>
                            <a:srgbClr val="000000"/>
                          </a:solidFill>
                          <a:effectLst/>
                          <a:latin typeface="Arial" panose="020B0604020202020204" pitchFamily="34" charset="0"/>
                          <a:cs typeface="Arial" panose="020B0604020202020204" pitchFamily="34" charset="0"/>
                        </a:rPr>
                        <a:t> </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tc hMerge="1">
                  <a:txBody>
                    <a:bodyPr/>
                    <a:lstStyle/>
                    <a:p>
                      <a:pPr algn="ctr" fontAlgn="ctr"/>
                      <a:endParaRPr lang="es-CO" sz="800" b="0" i="0" u="none" strike="noStrike">
                        <a:solidFill>
                          <a:srgbClr val="000000"/>
                        </a:solidFill>
                        <a:effectLst/>
                        <a:latin typeface="Arial" panose="020B0604020202020204" pitchFamily="34" charset="0"/>
                        <a:cs typeface="Arial" panose="020B0604020202020204" pitchFamily="34" charset="0"/>
                      </a:endParaRP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0.64</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153613">
                <a:tc gridSpan="2">
                  <a:txBody>
                    <a:bodyPr/>
                    <a:lstStyle/>
                    <a:p>
                      <a:pPr algn="just" rtl="0" fontAlgn="ctr"/>
                      <a:r>
                        <a:rPr lang="es-CO" sz="900" b="0" i="0" u="none" strike="noStrike">
                          <a:solidFill>
                            <a:srgbClr val="375623"/>
                          </a:solidFill>
                          <a:effectLst/>
                          <a:latin typeface="Arial" panose="020B0604020202020204" pitchFamily="34" charset="0"/>
                          <a:cs typeface="Arial" panose="020B0604020202020204" pitchFamily="34" charset="0"/>
                        </a:rPr>
                        <a:t>Alcantarillas Red Secundaria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a:t>
                      </a: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r>
                        <a:rPr lang="es-CO" sz="900" b="0" i="0" u="none" strike="noStrike">
                          <a:solidFill>
                            <a:srgbClr val="375623"/>
                          </a:solidFill>
                          <a:effectLst/>
                          <a:latin typeface="Arial" panose="020B0604020202020204" pitchFamily="34" charset="0"/>
                          <a:cs typeface="Arial" panose="020B0604020202020204" pitchFamily="34" charset="0"/>
                        </a:rPr>
                        <a:t>Unidad </a:t>
                      </a:r>
                      <a:endParaRPr lang="es-CO" sz="2000" b="0"/>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pPr algn="ctr" rtl="0" fontAlgn="ctr"/>
                      <a:endParaRPr lang="es-CO" sz="700" b="1" i="0" u="none" strike="noStrike">
                        <a:solidFill>
                          <a:srgbClr val="375623"/>
                        </a:solidFill>
                        <a:effectLst/>
                        <a:latin typeface="Arial" panose="020B0604020202020204" pitchFamily="34" charset="0"/>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fontAlgn="ctr"/>
                      <a:r>
                        <a:rPr lang="es-CO" sz="900" b="0" i="0" u="none" strike="noStrike">
                          <a:solidFill>
                            <a:srgbClr val="000000"/>
                          </a:solidFill>
                          <a:effectLst/>
                          <a:latin typeface="Arial" panose="020B0604020202020204" pitchFamily="34" charset="0"/>
                          <a:cs typeface="Arial" panose="020B0604020202020204" pitchFamily="34" charset="0"/>
                        </a:rPr>
                        <a:t> </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fontAlgn="ctr"/>
                      <a:endParaRPr lang="es-CO" sz="800" b="0" i="0" u="none" strike="noStrike">
                        <a:solidFill>
                          <a:srgbClr val="000000"/>
                        </a:solidFill>
                        <a:effectLst/>
                        <a:latin typeface="Arial" panose="020B0604020202020204" pitchFamily="34" charset="0"/>
                        <a:cs typeface="Arial" panose="020B0604020202020204" pitchFamily="34" charset="0"/>
                      </a:endParaRP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42</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283896">
                <a:tc gridSpan="2">
                  <a:txBody>
                    <a:bodyPr/>
                    <a:lstStyle/>
                    <a:p>
                      <a:pPr algn="just" rtl="0" fontAlgn="ctr"/>
                      <a:r>
                        <a:rPr lang="es-ES" sz="900" b="0" i="0" u="none" strike="noStrike">
                          <a:solidFill>
                            <a:srgbClr val="375623"/>
                          </a:solidFill>
                          <a:effectLst/>
                          <a:latin typeface="Arial" panose="020B0604020202020204" pitchFamily="34" charset="0"/>
                          <a:cs typeface="Arial" panose="020B0604020202020204" pitchFamily="34" charset="0"/>
                        </a:rPr>
                        <a:t>Muros Convencionales sobre CAISSON Red Secundaria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hMerge="1">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a:t>
                      </a: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gridSpan="3">
                  <a:txBody>
                    <a:bodyPr/>
                    <a:lstStyle/>
                    <a:p>
                      <a:r>
                        <a:rPr lang="es-CO" sz="900" b="0" i="0" u="none" strike="noStrike">
                          <a:solidFill>
                            <a:srgbClr val="375623"/>
                          </a:solidFill>
                          <a:effectLst/>
                          <a:latin typeface="Arial" panose="020B0604020202020204" pitchFamily="34" charset="0"/>
                          <a:cs typeface="Arial" panose="020B0604020202020204" pitchFamily="34" charset="0"/>
                        </a:rPr>
                        <a:t>Unidad </a:t>
                      </a:r>
                      <a:endParaRPr lang="es-CO" sz="2000" b="0"/>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hMerge="1">
                  <a:txBody>
                    <a:bodyPr/>
                    <a:lstStyle/>
                    <a:p>
                      <a:endParaRPr lang="es-CO"/>
                    </a:p>
                  </a:txBody>
                  <a:tcPr/>
                </a:tc>
                <a:tc hMerge="1">
                  <a:txBody>
                    <a:bodyPr/>
                    <a:lstStyle/>
                    <a:p>
                      <a:pPr algn="ctr" rtl="0" fontAlgn="ctr"/>
                      <a:endParaRPr lang="es-CO" sz="700" b="1" i="0" u="none" strike="noStrike">
                        <a:solidFill>
                          <a:srgbClr val="375623"/>
                        </a:solidFill>
                        <a:effectLst/>
                        <a:latin typeface="Arial" panose="020B0604020202020204" pitchFamily="34" charset="0"/>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gridSpan="2">
                  <a:txBody>
                    <a:bodyPr/>
                    <a:lstStyle/>
                    <a:p>
                      <a:pPr algn="ctr" fontAlgn="ctr"/>
                      <a:r>
                        <a:rPr lang="es-CO" sz="900" b="0" i="0" u="none" strike="noStrike">
                          <a:solidFill>
                            <a:srgbClr val="000000"/>
                          </a:solidFill>
                          <a:effectLst/>
                          <a:latin typeface="Arial" panose="020B0604020202020204" pitchFamily="34" charset="0"/>
                          <a:cs typeface="Arial" panose="020B0604020202020204" pitchFamily="34" charset="0"/>
                        </a:rPr>
                        <a:t> </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hMerge="1">
                  <a:txBody>
                    <a:bodyPr/>
                    <a:lstStyle/>
                    <a:p>
                      <a:pPr algn="ctr" fontAlgn="ctr"/>
                      <a:endParaRPr lang="es-CO" sz="800" b="0" i="0" u="none" strike="noStrike">
                        <a:solidFill>
                          <a:srgbClr val="000000"/>
                        </a:solidFill>
                        <a:effectLst/>
                        <a:latin typeface="Arial" panose="020B0604020202020204" pitchFamily="34" charset="0"/>
                        <a:cs typeface="Arial" panose="020B0604020202020204" pitchFamily="34" charset="0"/>
                      </a:endParaRP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15</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5"/>
                  </a:ext>
                </a:extLst>
              </a:tr>
              <a:tr h="283896">
                <a:tc gridSpan="2">
                  <a:txBody>
                    <a:bodyPr/>
                    <a:lstStyle/>
                    <a:p>
                      <a:pPr algn="just" rtl="0" fontAlgn="ctr"/>
                      <a:r>
                        <a:rPr lang="es-ES" sz="900" b="0" i="0" u="none" strike="noStrike">
                          <a:solidFill>
                            <a:srgbClr val="375623"/>
                          </a:solidFill>
                          <a:effectLst/>
                          <a:latin typeface="Arial" panose="020B0604020202020204" pitchFamily="34" charset="0"/>
                          <a:cs typeface="Arial" panose="020B0604020202020204" pitchFamily="34" charset="0"/>
                        </a:rPr>
                        <a:t>Muros Convencionales sobre Zapata Red Secundaria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hMerge="1">
                  <a:txBody>
                    <a:bodyPr/>
                    <a:lstStyle/>
                    <a:p>
                      <a:pPr algn="ctr" rtl="0" fontAlgn="ctr"/>
                      <a:r>
                        <a:rPr lang="es-CO" sz="800" b="1" i="0" u="none" strike="noStrike" dirty="0">
                          <a:solidFill>
                            <a:srgbClr val="375623"/>
                          </a:solidFill>
                          <a:effectLst/>
                          <a:latin typeface="Arial" panose="020B0604020202020204" pitchFamily="34" charset="0"/>
                          <a:cs typeface="Arial" panose="020B0604020202020204" pitchFamily="34" charset="0"/>
                        </a:rPr>
                        <a:t>Unidad </a:t>
                      </a: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gridSpan="3">
                  <a:txBody>
                    <a:bodyPr/>
                    <a:lstStyle/>
                    <a:p>
                      <a:r>
                        <a:rPr lang="es-CO" sz="900" b="0" i="0" u="none" strike="noStrike" dirty="0">
                          <a:solidFill>
                            <a:srgbClr val="375623"/>
                          </a:solidFill>
                          <a:effectLst/>
                          <a:latin typeface="Arial" panose="020B0604020202020204" pitchFamily="34" charset="0"/>
                          <a:cs typeface="Arial" panose="020B0604020202020204" pitchFamily="34" charset="0"/>
                        </a:rPr>
                        <a:t>Unidad </a:t>
                      </a:r>
                      <a:endParaRPr lang="es-CO" sz="2000" b="0" dirty="0"/>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hMerge="1">
                  <a:txBody>
                    <a:bodyPr/>
                    <a:lstStyle/>
                    <a:p>
                      <a:endParaRPr lang="es-CO"/>
                    </a:p>
                  </a:txBody>
                  <a:tcPr/>
                </a:tc>
                <a:tc hMerge="1">
                  <a:txBody>
                    <a:bodyPr/>
                    <a:lstStyle/>
                    <a:p>
                      <a:pPr algn="ctr" rtl="0" fontAlgn="ctr"/>
                      <a:endParaRPr lang="es-CO" sz="700" b="1" i="0" u="none" strike="noStrike">
                        <a:solidFill>
                          <a:srgbClr val="375623"/>
                        </a:solidFill>
                        <a:effectLst/>
                        <a:latin typeface="Arial" panose="020B0604020202020204" pitchFamily="34" charset="0"/>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gridSpan="2">
                  <a:txBody>
                    <a:bodyPr/>
                    <a:lstStyle/>
                    <a:p>
                      <a:pPr algn="ctr" fontAlgn="ctr"/>
                      <a:r>
                        <a:rPr lang="es-CO" sz="900" b="0" i="0" u="none" strike="noStrike">
                          <a:solidFill>
                            <a:srgbClr val="000000"/>
                          </a:solidFill>
                          <a:effectLst/>
                          <a:latin typeface="Arial" panose="020B0604020202020204" pitchFamily="34" charset="0"/>
                          <a:cs typeface="Arial" panose="020B0604020202020204" pitchFamily="34" charset="0"/>
                        </a:rPr>
                        <a:t> </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hMerge="1">
                  <a:txBody>
                    <a:bodyPr/>
                    <a:lstStyle/>
                    <a:p>
                      <a:pPr algn="ctr" fontAlgn="ctr"/>
                      <a:endParaRPr lang="es-CO" sz="800" b="0" i="0" u="none" strike="noStrike">
                        <a:solidFill>
                          <a:srgbClr val="000000"/>
                        </a:solidFill>
                        <a:effectLst/>
                        <a:latin typeface="Arial" panose="020B0604020202020204" pitchFamily="34" charset="0"/>
                        <a:cs typeface="Arial" panose="020B0604020202020204" pitchFamily="34" charset="0"/>
                      </a:endParaRPr>
                    </a:p>
                  </a:txBody>
                  <a:tcPr marL="9523" marR="9523"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5</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6"/>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CFAE901B-964E-4A67-B215-DAD413A1F8F4}"/>
              </a:ext>
            </a:extLst>
          </p:cNvPr>
          <p:cNvSpPr/>
          <p:nvPr/>
        </p:nvSpPr>
        <p:spPr>
          <a:xfrm>
            <a:off x="138113" y="84138"/>
            <a:ext cx="12222162"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3" name="Rectangle 3">
            <a:extLst>
              <a:ext uri="{FF2B5EF4-FFF2-40B4-BE49-F238E27FC236}">
                <a16:creationId xmlns:a16="http://schemas.microsoft.com/office/drawing/2014/main" id="{8773DAA6-4F00-4904-93CD-8D8A0E88E6C0}"/>
              </a:ext>
            </a:extLst>
          </p:cNvPr>
          <p:cNvSpPr/>
          <p:nvPr/>
        </p:nvSpPr>
        <p:spPr>
          <a:xfrm>
            <a:off x="-14288" y="-68263"/>
            <a:ext cx="12374563" cy="70786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98660" name="Imagen 1">
            <a:extLst>
              <a:ext uri="{FF2B5EF4-FFF2-40B4-BE49-F238E27FC236}">
                <a16:creationId xmlns:a16="http://schemas.microsoft.com/office/drawing/2014/main" id="{876B14EE-BC37-42C7-8554-A4476811B68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55138" y="59563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61" name="Rectángulo 67">
            <a:extLst>
              <a:ext uri="{FF2B5EF4-FFF2-40B4-BE49-F238E27FC236}">
                <a16:creationId xmlns:a16="http://schemas.microsoft.com/office/drawing/2014/main" id="{6486A2CB-6052-4DA4-B68C-B52792E939FC}"/>
              </a:ext>
            </a:extLst>
          </p:cNvPr>
          <p:cNvSpPr>
            <a:spLocks noChangeArrowheads="1"/>
          </p:cNvSpPr>
          <p:nvPr/>
        </p:nvSpPr>
        <p:spPr bwMode="auto">
          <a:xfrm>
            <a:off x="876300" y="33338"/>
            <a:ext cx="88677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PROGRAMA/PROYECTO: CONTRATOS PLAN</a:t>
            </a:r>
          </a:p>
        </p:txBody>
      </p:sp>
      <p:pic>
        <p:nvPicPr>
          <p:cNvPr id="198662" name="Imagen 35">
            <a:extLst>
              <a:ext uri="{FF2B5EF4-FFF2-40B4-BE49-F238E27FC236}">
                <a16:creationId xmlns:a16="http://schemas.microsoft.com/office/drawing/2014/main" id="{EA44D371-489E-42D0-9E72-2516EF99347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4C23A0DE-09F6-4F06-881B-531F9802703F}"/>
              </a:ext>
            </a:extLst>
          </p:cNvPr>
          <p:cNvGraphicFramePr>
            <a:graphicFrameLocks noGrp="1"/>
          </p:cNvGraphicFramePr>
          <p:nvPr/>
        </p:nvGraphicFramePr>
        <p:xfrm>
          <a:off x="876300" y="296863"/>
          <a:ext cx="10458450" cy="5597525"/>
        </p:xfrm>
        <a:graphic>
          <a:graphicData uri="http://schemas.openxmlformats.org/drawingml/2006/table">
            <a:tbl>
              <a:tblPr firstRow="1" bandRow="1"/>
              <a:tblGrid>
                <a:gridCol w="2787233">
                  <a:extLst>
                    <a:ext uri="{9D8B030D-6E8A-4147-A177-3AD203B41FA5}">
                      <a16:colId xmlns:a16="http://schemas.microsoft.com/office/drawing/2014/main" val="20000"/>
                    </a:ext>
                  </a:extLst>
                </a:gridCol>
                <a:gridCol w="1748213">
                  <a:extLst>
                    <a:ext uri="{9D8B030D-6E8A-4147-A177-3AD203B41FA5}">
                      <a16:colId xmlns:a16="http://schemas.microsoft.com/office/drawing/2014/main" val="20001"/>
                    </a:ext>
                  </a:extLst>
                </a:gridCol>
                <a:gridCol w="3546084">
                  <a:extLst>
                    <a:ext uri="{9D8B030D-6E8A-4147-A177-3AD203B41FA5}">
                      <a16:colId xmlns:a16="http://schemas.microsoft.com/office/drawing/2014/main" val="20002"/>
                    </a:ext>
                  </a:extLst>
                </a:gridCol>
                <a:gridCol w="2376920">
                  <a:extLst>
                    <a:ext uri="{9D8B030D-6E8A-4147-A177-3AD203B41FA5}">
                      <a16:colId xmlns:a16="http://schemas.microsoft.com/office/drawing/2014/main" val="20003"/>
                    </a:ext>
                  </a:extLst>
                </a:gridCol>
              </a:tblGrid>
              <a:tr h="195940">
                <a:tc gridSpan="4">
                  <a:txBody>
                    <a:bodyPr/>
                    <a:lstStyle/>
                    <a:p>
                      <a:pPr algn="ctr" rtl="0" fontAlgn="ctr"/>
                      <a:r>
                        <a:rPr lang="es-ES" sz="800" b="0" i="0" u="none" strike="noStrike" dirty="0">
                          <a:solidFill>
                            <a:srgbClr val="FFFFFF"/>
                          </a:solidFill>
                          <a:effectLst/>
                          <a:latin typeface="Arial" panose="020B0604020202020204" pitchFamily="34" charset="0"/>
                        </a:rPr>
                        <a:t>ALCANCE  FÍSICO TOTAL DEL CONTRATO O PROYECTO</a:t>
                      </a:r>
                    </a:p>
                  </a:txBody>
                  <a:tcPr marL="9527" marR="9527" marT="9524" marB="0" anchor="ctr">
                    <a:lnL w="12700" cap="flat" cmpd="sng" algn="ctr">
                      <a:solidFill>
                        <a:srgbClr val="375623"/>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45398">
                <a:tc>
                  <a:txBody>
                    <a:bodyPr/>
                    <a:lstStyle/>
                    <a:p>
                      <a:pPr algn="ctr" rtl="0" fontAlgn="ctr"/>
                      <a:r>
                        <a:rPr lang="es-CO" sz="800" b="1" i="0" u="none" strike="noStrike" dirty="0">
                          <a:solidFill>
                            <a:srgbClr val="375623"/>
                          </a:solidFill>
                          <a:effectLst/>
                          <a:latin typeface="Arial" panose="020B0604020202020204" pitchFamily="34" charset="0"/>
                        </a:rPr>
                        <a:t>CORREDORES</a:t>
                      </a:r>
                    </a:p>
                  </a:txBody>
                  <a:tcPr marL="9527" marR="9527" marT="9524"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dirty="0">
                          <a:solidFill>
                            <a:srgbClr val="375623"/>
                          </a:solidFill>
                          <a:effectLst/>
                          <a:latin typeface="Arial" panose="020B0604020202020204" pitchFamily="34" charset="0"/>
                        </a:rPr>
                        <a:t>CANTIDAD </a:t>
                      </a: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741091">
                <a:tc>
                  <a:txBody>
                    <a:bodyPr/>
                    <a:lstStyle/>
                    <a:p>
                      <a:pPr algn="ctr" rtl="0" fontAlgn="ctr"/>
                      <a:r>
                        <a:rPr lang="es-CO" sz="800" b="0" i="0" u="none" strike="noStrike" dirty="0">
                          <a:solidFill>
                            <a:srgbClr val="375623"/>
                          </a:solidFill>
                          <a:effectLst/>
                          <a:latin typeface="Arial" panose="020B0604020202020204" pitchFamily="34" charset="0"/>
                        </a:rPr>
                        <a:t>SAN GIL - CHARALA - LIMITES</a:t>
                      </a:r>
                    </a:p>
                  </a:txBody>
                  <a:tcPr marL="9527" marR="9527" marT="9524"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a:r>
                        <a:rPr lang="es-CO" sz="800" b="0" i="0" u="none" strike="noStrike" kern="1200" dirty="0">
                          <a:solidFill>
                            <a:srgbClr val="375623"/>
                          </a:solidFill>
                          <a:effectLst/>
                          <a:latin typeface="Arial" panose="020B0604020202020204" pitchFamily="34" charset="0"/>
                          <a:ea typeface="+mn-ea"/>
                          <a:cs typeface="+mn-cs"/>
                        </a:rPr>
                        <a:t>PAVIMENTO </a:t>
                      </a:r>
                    </a:p>
                    <a:p>
                      <a:pPr algn="ctr"/>
                      <a:r>
                        <a:rPr lang="es-CO" sz="800" b="0" i="0" u="none" strike="noStrike" kern="1200" dirty="0">
                          <a:solidFill>
                            <a:srgbClr val="375623"/>
                          </a:solidFill>
                          <a:effectLst/>
                          <a:latin typeface="Arial" panose="020B0604020202020204" pitchFamily="34" charset="0"/>
                          <a:ea typeface="+mn-ea"/>
                          <a:cs typeface="+mn-cs"/>
                        </a:rPr>
                        <a:t>PUENTES NUEVOS </a:t>
                      </a:r>
                    </a:p>
                    <a:p>
                      <a:pPr algn="ctr"/>
                      <a:r>
                        <a:rPr lang="es-CO" sz="800" b="0" i="0" u="none" strike="noStrike" kern="1200" dirty="0">
                          <a:solidFill>
                            <a:srgbClr val="375623"/>
                          </a:solidFill>
                          <a:effectLst/>
                          <a:latin typeface="Arial" panose="020B0604020202020204" pitchFamily="34" charset="0"/>
                          <a:ea typeface="+mn-ea"/>
                          <a:cs typeface="+mn-cs"/>
                        </a:rPr>
                        <a:t>ALCANTARILLAS</a:t>
                      </a:r>
                    </a:p>
                    <a:p>
                      <a:pPr algn="ctr"/>
                      <a:r>
                        <a:rPr lang="es-CO" sz="800" b="0" i="0" u="none" strike="noStrike" kern="1200" dirty="0">
                          <a:solidFill>
                            <a:srgbClr val="375623"/>
                          </a:solidFill>
                          <a:effectLst/>
                          <a:latin typeface="Arial" panose="020B0604020202020204" pitchFamily="34" charset="0"/>
                          <a:ea typeface="+mn-ea"/>
                          <a:cs typeface="+mn-cs"/>
                        </a:rPr>
                        <a:t>BOX COULVERT</a:t>
                      </a:r>
                    </a:p>
                    <a:p>
                      <a:pPr algn="ctr"/>
                      <a:r>
                        <a:rPr lang="es-CO" sz="800" b="0" i="0" u="none" strike="noStrike" kern="1200" dirty="0">
                          <a:solidFill>
                            <a:srgbClr val="375623"/>
                          </a:solidFill>
                          <a:effectLst/>
                          <a:latin typeface="Arial" panose="020B0604020202020204" pitchFamily="34" charset="0"/>
                          <a:ea typeface="+mn-ea"/>
                          <a:cs typeface="+mn-cs"/>
                        </a:rPr>
                        <a:t>MUROS CONVENCIONALES</a:t>
                      </a:r>
                    </a:p>
                    <a:p>
                      <a:pPr algn="ctr"/>
                      <a:r>
                        <a:rPr lang="es-CO" sz="800" b="0" i="0" u="none" strike="noStrike" kern="1200" dirty="0">
                          <a:solidFill>
                            <a:srgbClr val="375623"/>
                          </a:solidFill>
                          <a:effectLst/>
                          <a:latin typeface="Arial" panose="020B0604020202020204" pitchFamily="34" charset="0"/>
                          <a:ea typeface="+mn-ea"/>
                          <a:cs typeface="+mn-cs"/>
                        </a:rPr>
                        <a:t>MUROS GAVION</a:t>
                      </a: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35 km</a:t>
                      </a:r>
                    </a:p>
                    <a:p>
                      <a:pPr algn="ctr" rtl="0" fontAlgn="ctr"/>
                      <a:r>
                        <a:rPr lang="es-CO" sz="800" b="0" i="0" u="none" strike="noStrike">
                          <a:solidFill>
                            <a:srgbClr val="375623"/>
                          </a:solidFill>
                          <a:effectLst/>
                          <a:latin typeface="Arial" panose="020B0604020202020204" pitchFamily="34" charset="0"/>
                        </a:rPr>
                        <a:t>2 Und</a:t>
                      </a:r>
                    </a:p>
                    <a:p>
                      <a:pPr algn="ctr" rtl="0" fontAlgn="ctr"/>
                      <a:r>
                        <a:rPr lang="es-CO" sz="800" b="0" i="0" u="none" strike="noStrike">
                          <a:solidFill>
                            <a:srgbClr val="375623"/>
                          </a:solidFill>
                          <a:effectLst/>
                          <a:latin typeface="Arial" panose="020B0604020202020204" pitchFamily="34" charset="0"/>
                        </a:rPr>
                        <a:t>227 Und</a:t>
                      </a:r>
                    </a:p>
                    <a:p>
                      <a:pPr algn="ctr" rtl="0" fontAlgn="ctr"/>
                      <a:r>
                        <a:rPr lang="es-CO" sz="800" b="0" i="0" u="none" strike="noStrike">
                          <a:solidFill>
                            <a:srgbClr val="375623"/>
                          </a:solidFill>
                          <a:effectLst/>
                          <a:latin typeface="Arial" panose="020B0604020202020204" pitchFamily="34" charset="0"/>
                        </a:rPr>
                        <a:t>57 Und</a:t>
                      </a:r>
                    </a:p>
                    <a:p>
                      <a:pPr algn="ctr" rtl="0" fontAlgn="ctr"/>
                      <a:r>
                        <a:rPr lang="es-CO" sz="800" b="0" i="0" u="none" strike="noStrike">
                          <a:solidFill>
                            <a:srgbClr val="375623"/>
                          </a:solidFill>
                          <a:effectLst/>
                          <a:latin typeface="Arial" panose="020B0604020202020204" pitchFamily="34" charset="0"/>
                        </a:rPr>
                        <a:t>74 Und</a:t>
                      </a:r>
                    </a:p>
                    <a:p>
                      <a:pPr algn="ctr" rtl="0" fontAlgn="ctr"/>
                      <a:r>
                        <a:rPr lang="es-CO" sz="800" b="0" i="0" u="none" strike="noStrike">
                          <a:solidFill>
                            <a:srgbClr val="375623"/>
                          </a:solidFill>
                          <a:effectLst/>
                          <a:latin typeface="Arial" panose="020B0604020202020204" pitchFamily="34" charset="0"/>
                        </a:rPr>
                        <a:t>82 Und</a:t>
                      </a: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741091">
                <a:tc>
                  <a:txBody>
                    <a:bodyPr/>
                    <a:lstStyle/>
                    <a:p>
                      <a:pPr algn="ctr" rtl="0" fontAlgn="ctr"/>
                      <a:r>
                        <a:rPr lang="es-CO" sz="800" b="0" i="0" u="none" strike="noStrike" dirty="0">
                          <a:solidFill>
                            <a:srgbClr val="375623"/>
                          </a:solidFill>
                          <a:effectLst/>
                          <a:latin typeface="Arial" panose="020B0604020202020204" pitchFamily="34" charset="0"/>
                        </a:rPr>
                        <a:t>ESTRATEGICO</a:t>
                      </a:r>
                    </a:p>
                  </a:txBody>
                  <a:tcPr marL="9527" marR="9527" marT="9524"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a:r>
                        <a:rPr lang="es-CO" sz="800" b="0" i="0" u="none" strike="noStrike" kern="1200" dirty="0">
                          <a:solidFill>
                            <a:srgbClr val="375623"/>
                          </a:solidFill>
                          <a:effectLst/>
                          <a:latin typeface="Arial" panose="020B0604020202020204" pitchFamily="34" charset="0"/>
                          <a:ea typeface="+mn-ea"/>
                          <a:cs typeface="+mn-cs"/>
                        </a:rPr>
                        <a:t>PAVIMENTO </a:t>
                      </a:r>
                    </a:p>
                    <a:p>
                      <a:pPr algn="ctr"/>
                      <a:r>
                        <a:rPr lang="es-CO" sz="800" b="0" i="0" u="none" strike="noStrike" kern="1200" dirty="0">
                          <a:solidFill>
                            <a:srgbClr val="375623"/>
                          </a:solidFill>
                          <a:effectLst/>
                          <a:latin typeface="Arial" panose="020B0604020202020204" pitchFamily="34" charset="0"/>
                          <a:ea typeface="+mn-ea"/>
                          <a:cs typeface="+mn-cs"/>
                        </a:rPr>
                        <a:t>ALCANTARILLAS</a:t>
                      </a:r>
                    </a:p>
                    <a:p>
                      <a:pPr algn="ctr"/>
                      <a:r>
                        <a:rPr lang="es-CO" sz="800" b="0" i="0" u="none" strike="noStrike" kern="1200" dirty="0">
                          <a:solidFill>
                            <a:srgbClr val="375623"/>
                          </a:solidFill>
                          <a:effectLst/>
                          <a:latin typeface="Arial" panose="020B0604020202020204" pitchFamily="34" charset="0"/>
                          <a:ea typeface="+mn-ea"/>
                          <a:cs typeface="+mn-cs"/>
                        </a:rPr>
                        <a:t>BOX COULVERT</a:t>
                      </a:r>
                    </a:p>
                    <a:p>
                      <a:pPr algn="ctr"/>
                      <a:r>
                        <a:rPr lang="es-CO" sz="800" b="0" i="0" u="none" strike="noStrike" kern="1200" dirty="0">
                          <a:solidFill>
                            <a:srgbClr val="375623"/>
                          </a:solidFill>
                          <a:effectLst/>
                          <a:latin typeface="Arial" panose="020B0604020202020204" pitchFamily="34" charset="0"/>
                          <a:ea typeface="+mn-ea"/>
                          <a:cs typeface="+mn-cs"/>
                        </a:rPr>
                        <a:t>MUROS CONVENCIONALES</a:t>
                      </a:r>
                    </a:p>
                    <a:p>
                      <a:pPr algn="ctr"/>
                      <a:r>
                        <a:rPr lang="es-CO" sz="800" b="0" i="0" u="none" strike="noStrike" kern="1200" dirty="0">
                          <a:solidFill>
                            <a:srgbClr val="375623"/>
                          </a:solidFill>
                          <a:effectLst/>
                          <a:latin typeface="Arial" panose="020B0604020202020204" pitchFamily="34" charset="0"/>
                          <a:ea typeface="+mn-ea"/>
                          <a:cs typeface="+mn-cs"/>
                        </a:rPr>
                        <a:t>MUROS CAISSON</a:t>
                      </a:r>
                    </a:p>
                    <a:p>
                      <a:pPr algn="ctr"/>
                      <a:r>
                        <a:rPr lang="es-CO" sz="800" b="0" i="0" u="none" strike="noStrike" kern="1200" dirty="0">
                          <a:solidFill>
                            <a:srgbClr val="375623"/>
                          </a:solidFill>
                          <a:effectLst/>
                          <a:latin typeface="Arial" panose="020B0604020202020204" pitchFamily="34" charset="0"/>
                          <a:ea typeface="+mn-ea"/>
                          <a:cs typeface="+mn-cs"/>
                        </a:rPr>
                        <a:t>PUNTOS</a:t>
                      </a:r>
                      <a:r>
                        <a:rPr lang="es-CO" sz="800" b="0" i="0" u="none" strike="noStrike" kern="1200" baseline="0" dirty="0">
                          <a:solidFill>
                            <a:srgbClr val="375623"/>
                          </a:solidFill>
                          <a:effectLst/>
                          <a:latin typeface="Arial" panose="020B0604020202020204" pitchFamily="34" charset="0"/>
                          <a:ea typeface="+mn-ea"/>
                          <a:cs typeface="+mn-cs"/>
                        </a:rPr>
                        <a:t> CRITICOS</a:t>
                      </a:r>
                      <a:endParaRPr lang="es-CO" sz="800" b="0" i="0" u="none" strike="noStrike" kern="1200" dirty="0">
                        <a:solidFill>
                          <a:srgbClr val="375623"/>
                        </a:solidFill>
                        <a:effectLst/>
                        <a:latin typeface="Arial" panose="020B0604020202020204" pitchFamily="34" charset="0"/>
                        <a:ea typeface="+mn-ea"/>
                        <a:cs typeface="+mn-cs"/>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14.10 km</a:t>
                      </a:r>
                    </a:p>
                    <a:p>
                      <a:pPr algn="ctr" rtl="0" fontAlgn="ctr"/>
                      <a:r>
                        <a:rPr lang="es-CO" sz="800" b="0" i="0" u="none" strike="noStrike">
                          <a:solidFill>
                            <a:srgbClr val="375623"/>
                          </a:solidFill>
                          <a:effectLst/>
                          <a:latin typeface="Arial" panose="020B0604020202020204" pitchFamily="34" charset="0"/>
                        </a:rPr>
                        <a:t>58 Und</a:t>
                      </a:r>
                    </a:p>
                    <a:p>
                      <a:pPr algn="ctr" rtl="0" fontAlgn="ctr"/>
                      <a:r>
                        <a:rPr lang="es-CO" sz="800" b="0" i="0" u="none" strike="noStrike">
                          <a:solidFill>
                            <a:srgbClr val="375623"/>
                          </a:solidFill>
                          <a:effectLst/>
                          <a:latin typeface="Arial" panose="020B0604020202020204" pitchFamily="34" charset="0"/>
                        </a:rPr>
                        <a:t>63 Und</a:t>
                      </a:r>
                    </a:p>
                    <a:p>
                      <a:pPr algn="ctr" rtl="0" fontAlgn="ctr"/>
                      <a:r>
                        <a:rPr lang="es-CO" sz="800" b="0" i="0" u="none" strike="noStrike">
                          <a:solidFill>
                            <a:srgbClr val="375623"/>
                          </a:solidFill>
                          <a:effectLst/>
                          <a:latin typeface="Arial" panose="020B0604020202020204" pitchFamily="34" charset="0"/>
                        </a:rPr>
                        <a:t>93 Und</a:t>
                      </a:r>
                    </a:p>
                    <a:p>
                      <a:pPr algn="ctr" rtl="0" fontAlgn="ctr"/>
                      <a:r>
                        <a:rPr lang="es-CO" sz="800" b="0" i="0" u="none" strike="noStrike">
                          <a:solidFill>
                            <a:srgbClr val="375623"/>
                          </a:solidFill>
                          <a:effectLst/>
                          <a:latin typeface="Arial" panose="020B0604020202020204" pitchFamily="34" charset="0"/>
                        </a:rPr>
                        <a:t>13 Und</a:t>
                      </a:r>
                    </a:p>
                    <a:p>
                      <a:pPr algn="ctr" rtl="0" fontAlgn="ctr"/>
                      <a:r>
                        <a:rPr lang="es-CO" sz="800" b="0" i="0" u="none" strike="noStrike">
                          <a:solidFill>
                            <a:srgbClr val="375623"/>
                          </a:solidFill>
                          <a:effectLst/>
                          <a:latin typeface="Arial" panose="020B0604020202020204" pitchFamily="34" charset="0"/>
                        </a:rPr>
                        <a:t>22 Und</a:t>
                      </a: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350731">
                <a:tc>
                  <a:txBody>
                    <a:bodyPr/>
                    <a:lstStyle/>
                    <a:p>
                      <a:pPr algn="ctr" rtl="0" fontAlgn="ctr"/>
                      <a:r>
                        <a:rPr lang="es-CO" sz="800" b="0" i="0" u="none" strike="noStrike" dirty="0">
                          <a:solidFill>
                            <a:srgbClr val="375623"/>
                          </a:solidFill>
                          <a:effectLst/>
                          <a:latin typeface="Arial" panose="020B0604020202020204" pitchFamily="34" charset="0"/>
                        </a:rPr>
                        <a:t>AGROFORESTAL</a:t>
                      </a:r>
                    </a:p>
                  </a:txBody>
                  <a:tcPr marL="9527" marR="9527" marT="9524"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20000"/>
                        <a:lumOff val="80000"/>
                      </a:schemeClr>
                    </a:solidFill>
                  </a:tcPr>
                </a:tc>
                <a:tc>
                  <a:txBody>
                    <a:bodyPr/>
                    <a:lstStyle/>
                    <a:p>
                      <a:pPr algn="ctr"/>
                      <a:r>
                        <a:rPr lang="es-CO" sz="800" b="0" i="0" u="none" strike="noStrike" kern="1200" dirty="0">
                          <a:solidFill>
                            <a:srgbClr val="375623"/>
                          </a:solidFill>
                          <a:effectLst/>
                          <a:latin typeface="Arial" panose="020B0604020202020204" pitchFamily="34" charset="0"/>
                          <a:ea typeface="+mn-ea"/>
                          <a:cs typeface="+mn-cs"/>
                        </a:rPr>
                        <a:t>PAVIMENTO </a:t>
                      </a:r>
                    </a:p>
                    <a:p>
                      <a:pPr algn="ctr"/>
                      <a:r>
                        <a:rPr lang="es-CO" sz="800" b="0" i="0" u="none" strike="noStrike" kern="1200" dirty="0">
                          <a:solidFill>
                            <a:srgbClr val="375623"/>
                          </a:solidFill>
                          <a:effectLst/>
                          <a:latin typeface="Arial" panose="020B0604020202020204" pitchFamily="34" charset="0"/>
                          <a:ea typeface="+mn-ea"/>
                          <a:cs typeface="+mn-cs"/>
                        </a:rPr>
                        <a:t>PUENTES NUEVOS</a:t>
                      </a:r>
                    </a:p>
                    <a:p>
                      <a:pPr algn="ctr"/>
                      <a:r>
                        <a:rPr lang="es-CO" sz="800" b="0" i="0" u="none" strike="noStrike" kern="1200" dirty="0">
                          <a:solidFill>
                            <a:srgbClr val="375623"/>
                          </a:solidFill>
                          <a:effectLst/>
                          <a:latin typeface="Arial" panose="020B0604020202020204" pitchFamily="34" charset="0"/>
                          <a:ea typeface="+mn-ea"/>
                          <a:cs typeface="+mn-cs"/>
                        </a:rPr>
                        <a:t>PONTONES</a:t>
                      </a:r>
                    </a:p>
                    <a:p>
                      <a:pPr algn="ctr"/>
                      <a:r>
                        <a:rPr lang="es-CO" sz="800" b="0" i="0" u="none" strike="noStrike" kern="1200" dirty="0">
                          <a:solidFill>
                            <a:srgbClr val="375623"/>
                          </a:solidFill>
                          <a:effectLst/>
                          <a:latin typeface="Arial" panose="020B0604020202020204" pitchFamily="34" charset="0"/>
                          <a:ea typeface="+mn-ea"/>
                          <a:cs typeface="+mn-cs"/>
                        </a:rPr>
                        <a:t>ALCANTARILLAS</a:t>
                      </a:r>
                    </a:p>
                    <a:p>
                      <a:pPr algn="ctr"/>
                      <a:r>
                        <a:rPr lang="es-CO" sz="800" b="0" i="0" u="none" strike="noStrike" kern="1200" dirty="0">
                          <a:solidFill>
                            <a:srgbClr val="375623"/>
                          </a:solidFill>
                          <a:effectLst/>
                          <a:latin typeface="Arial" panose="020B0604020202020204" pitchFamily="34" charset="0"/>
                          <a:ea typeface="+mn-ea"/>
                          <a:cs typeface="+mn-cs"/>
                        </a:rPr>
                        <a:t>BOX COULVERT</a:t>
                      </a:r>
                    </a:p>
                    <a:p>
                      <a:pPr algn="ctr"/>
                      <a:r>
                        <a:rPr lang="es-CO" sz="800" b="0" i="0" u="none" strike="noStrike" kern="1200" dirty="0">
                          <a:solidFill>
                            <a:srgbClr val="375623"/>
                          </a:solidFill>
                          <a:effectLst/>
                          <a:latin typeface="Arial" panose="020B0604020202020204" pitchFamily="34" charset="0"/>
                          <a:ea typeface="+mn-ea"/>
                          <a:cs typeface="+mn-cs"/>
                        </a:rPr>
                        <a:t>BATEAS</a:t>
                      </a:r>
                    </a:p>
                    <a:p>
                      <a:pPr algn="ctr"/>
                      <a:r>
                        <a:rPr lang="es-CO" sz="800" b="0" i="0" u="none" strike="noStrike" kern="1200" dirty="0">
                          <a:solidFill>
                            <a:srgbClr val="375623"/>
                          </a:solidFill>
                          <a:effectLst/>
                          <a:latin typeface="Arial" panose="020B0604020202020204" pitchFamily="34" charset="0"/>
                          <a:ea typeface="+mn-ea"/>
                          <a:cs typeface="+mn-cs"/>
                        </a:rPr>
                        <a:t>MUROS CONVENCIONALES</a:t>
                      </a:r>
                    </a:p>
                    <a:p>
                      <a:pPr algn="ctr"/>
                      <a:r>
                        <a:rPr lang="es-CO" sz="800" b="0" i="0" u="none" strike="noStrike" kern="1200" dirty="0">
                          <a:solidFill>
                            <a:srgbClr val="375623"/>
                          </a:solidFill>
                          <a:effectLst/>
                          <a:latin typeface="Arial" panose="020B0604020202020204" pitchFamily="34" charset="0"/>
                          <a:ea typeface="+mn-ea"/>
                          <a:cs typeface="+mn-cs"/>
                        </a:rPr>
                        <a:t>MUROS CAISSON</a:t>
                      </a:r>
                    </a:p>
                    <a:p>
                      <a:pPr algn="ctr"/>
                      <a:r>
                        <a:rPr lang="es-CO" sz="800" b="0" i="0" u="none" strike="noStrike" kern="1200" dirty="0">
                          <a:solidFill>
                            <a:srgbClr val="375623"/>
                          </a:solidFill>
                          <a:effectLst/>
                          <a:latin typeface="Arial" panose="020B0604020202020204" pitchFamily="34" charset="0"/>
                          <a:ea typeface="+mn-ea"/>
                          <a:cs typeface="+mn-cs"/>
                        </a:rPr>
                        <a:t>MUROS GAVION</a:t>
                      </a:r>
                    </a:p>
                    <a:p>
                      <a:pPr algn="ctr"/>
                      <a:r>
                        <a:rPr lang="es-CO" sz="800" b="0" i="0" u="none" strike="noStrike" kern="1200" dirty="0">
                          <a:solidFill>
                            <a:srgbClr val="375623"/>
                          </a:solidFill>
                          <a:effectLst/>
                          <a:latin typeface="Arial" panose="020B0604020202020204" pitchFamily="34" charset="0"/>
                          <a:ea typeface="+mn-ea"/>
                          <a:cs typeface="+mn-cs"/>
                        </a:rPr>
                        <a:t>PUNTOS</a:t>
                      </a:r>
                      <a:r>
                        <a:rPr lang="es-CO" sz="800" b="0" i="0" u="none" strike="noStrike" kern="1200" baseline="0" dirty="0">
                          <a:solidFill>
                            <a:srgbClr val="375623"/>
                          </a:solidFill>
                          <a:effectLst/>
                          <a:latin typeface="Arial" panose="020B0604020202020204" pitchFamily="34" charset="0"/>
                          <a:ea typeface="+mn-ea"/>
                          <a:cs typeface="+mn-cs"/>
                        </a:rPr>
                        <a:t> CRITICOS</a:t>
                      </a:r>
                    </a:p>
                    <a:p>
                      <a:pPr algn="ctr"/>
                      <a:r>
                        <a:rPr lang="es-CO" sz="800" b="0" i="0" u="none" strike="noStrike" kern="1200" baseline="0" dirty="0">
                          <a:solidFill>
                            <a:srgbClr val="375623"/>
                          </a:solidFill>
                          <a:effectLst/>
                          <a:latin typeface="Arial" panose="020B0604020202020204" pitchFamily="34" charset="0"/>
                          <a:ea typeface="+mn-ea"/>
                          <a:cs typeface="+mn-cs"/>
                        </a:rPr>
                        <a:t>PLACA HUELLA</a:t>
                      </a:r>
                      <a:endParaRPr lang="es-CO" sz="800" b="0" i="0" u="none" strike="noStrike" kern="1200" dirty="0">
                        <a:solidFill>
                          <a:srgbClr val="375623"/>
                        </a:solidFill>
                        <a:effectLst/>
                        <a:latin typeface="Arial" panose="020B0604020202020204" pitchFamily="34" charset="0"/>
                        <a:ea typeface="+mn-ea"/>
                        <a:cs typeface="+mn-cs"/>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800" b="0" i="0" u="none" strike="noStrike">
                          <a:solidFill>
                            <a:srgbClr val="375623"/>
                          </a:solidFill>
                          <a:effectLst/>
                          <a:latin typeface="Arial" panose="020B0604020202020204" pitchFamily="34" charset="0"/>
                        </a:rPr>
                        <a:t>47.13 km</a:t>
                      </a:r>
                    </a:p>
                    <a:p>
                      <a:pPr algn="ctr" rtl="0" fontAlgn="ctr"/>
                      <a:r>
                        <a:rPr lang="es-CO" sz="800" b="0" i="0" u="none" strike="noStrike">
                          <a:solidFill>
                            <a:srgbClr val="375623"/>
                          </a:solidFill>
                          <a:effectLst/>
                          <a:latin typeface="Arial" panose="020B0604020202020204" pitchFamily="34" charset="0"/>
                        </a:rPr>
                        <a:t>5 Und</a:t>
                      </a:r>
                    </a:p>
                    <a:p>
                      <a:pPr algn="ctr" rtl="0" fontAlgn="ctr"/>
                      <a:r>
                        <a:rPr lang="es-CO" sz="800" b="0" i="0" u="none" strike="noStrike">
                          <a:solidFill>
                            <a:srgbClr val="375623"/>
                          </a:solidFill>
                          <a:effectLst/>
                          <a:latin typeface="Arial" panose="020B0604020202020204" pitchFamily="34" charset="0"/>
                        </a:rPr>
                        <a:t>4 Und</a:t>
                      </a:r>
                    </a:p>
                    <a:p>
                      <a:pPr algn="ctr" rtl="0" fontAlgn="ctr"/>
                      <a:r>
                        <a:rPr lang="es-CO" sz="800" b="0" i="0" u="none" strike="noStrike">
                          <a:solidFill>
                            <a:srgbClr val="375623"/>
                          </a:solidFill>
                          <a:effectLst/>
                          <a:latin typeface="Arial" panose="020B0604020202020204" pitchFamily="34" charset="0"/>
                        </a:rPr>
                        <a:t>364 Und</a:t>
                      </a:r>
                    </a:p>
                    <a:p>
                      <a:pPr algn="ctr" rtl="0" fontAlgn="ctr"/>
                      <a:r>
                        <a:rPr lang="es-CO" sz="800" b="0" i="0" u="none" strike="noStrike">
                          <a:solidFill>
                            <a:srgbClr val="375623"/>
                          </a:solidFill>
                          <a:effectLst/>
                          <a:latin typeface="Arial" panose="020B0604020202020204" pitchFamily="34" charset="0"/>
                        </a:rPr>
                        <a:t>54 Und</a:t>
                      </a:r>
                    </a:p>
                    <a:p>
                      <a:pPr algn="ctr" rtl="0" fontAlgn="ctr"/>
                      <a:r>
                        <a:rPr lang="es-CO" sz="800" b="0" i="0" u="none" strike="noStrike">
                          <a:solidFill>
                            <a:srgbClr val="375623"/>
                          </a:solidFill>
                          <a:effectLst/>
                          <a:latin typeface="Arial" panose="020B0604020202020204" pitchFamily="34" charset="0"/>
                        </a:rPr>
                        <a:t>7 Und</a:t>
                      </a:r>
                    </a:p>
                    <a:p>
                      <a:pPr algn="ctr" rtl="0" fontAlgn="ctr"/>
                      <a:r>
                        <a:rPr lang="es-CO" sz="800" b="0" i="0" u="none" strike="noStrike">
                          <a:solidFill>
                            <a:srgbClr val="375623"/>
                          </a:solidFill>
                          <a:effectLst/>
                          <a:latin typeface="Arial" panose="020B0604020202020204" pitchFamily="34" charset="0"/>
                        </a:rPr>
                        <a:t>79 Und</a:t>
                      </a:r>
                    </a:p>
                    <a:p>
                      <a:pPr algn="ctr" rtl="0" fontAlgn="ctr"/>
                      <a:r>
                        <a:rPr lang="es-CO" sz="800" b="0" i="0" u="none" strike="noStrike">
                          <a:solidFill>
                            <a:srgbClr val="375623"/>
                          </a:solidFill>
                          <a:effectLst/>
                          <a:latin typeface="Arial" panose="020B0604020202020204" pitchFamily="34" charset="0"/>
                        </a:rPr>
                        <a:t>21 Und</a:t>
                      </a:r>
                    </a:p>
                    <a:p>
                      <a:pPr algn="ctr" rtl="0" fontAlgn="ctr"/>
                      <a:r>
                        <a:rPr lang="es-CO" sz="800" b="0" i="0" u="none" strike="noStrike">
                          <a:solidFill>
                            <a:srgbClr val="375623"/>
                          </a:solidFill>
                          <a:effectLst/>
                          <a:latin typeface="Arial" panose="020B0604020202020204" pitchFamily="34" charset="0"/>
                        </a:rPr>
                        <a:t>70 Und</a:t>
                      </a:r>
                    </a:p>
                    <a:p>
                      <a:pPr algn="ctr" rtl="0" fontAlgn="ctr"/>
                      <a:r>
                        <a:rPr lang="es-CO" sz="800" b="0" i="0" u="none" strike="noStrike">
                          <a:solidFill>
                            <a:srgbClr val="375623"/>
                          </a:solidFill>
                          <a:effectLst/>
                          <a:latin typeface="Arial" panose="020B0604020202020204" pitchFamily="34" charset="0"/>
                        </a:rPr>
                        <a:t>70 Und</a:t>
                      </a:r>
                    </a:p>
                    <a:p>
                      <a:pPr algn="ctr" rtl="0" fontAlgn="ctr"/>
                      <a:r>
                        <a:rPr lang="es-CO" sz="800" b="0" i="0" u="none" strike="noStrike">
                          <a:solidFill>
                            <a:srgbClr val="375623"/>
                          </a:solidFill>
                          <a:effectLst/>
                          <a:latin typeface="Arial" panose="020B0604020202020204" pitchFamily="34" charset="0"/>
                        </a:rPr>
                        <a:t>8 Km</a:t>
                      </a: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4"/>
                  </a:ext>
                </a:extLst>
              </a:tr>
              <a:tr h="741091">
                <a:tc>
                  <a:txBody>
                    <a:bodyPr/>
                    <a:lstStyle/>
                    <a:p>
                      <a:pPr algn="ctr" rtl="0" fontAlgn="ctr"/>
                      <a:r>
                        <a:rPr lang="es-CO" sz="800" b="0" i="0" u="none" strike="noStrike" dirty="0">
                          <a:solidFill>
                            <a:srgbClr val="375623"/>
                          </a:solidFill>
                          <a:effectLst/>
                          <a:latin typeface="Arial" panose="020B0604020202020204" pitchFamily="34" charset="0"/>
                        </a:rPr>
                        <a:t> BOCADILLO I</a:t>
                      </a:r>
                    </a:p>
                  </a:txBody>
                  <a:tcPr marL="9527" marR="9527" marT="9524"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a:r>
                        <a:rPr lang="es-CO" sz="800" b="0" i="0" u="none" strike="noStrike" kern="1200" dirty="0">
                          <a:solidFill>
                            <a:srgbClr val="375623"/>
                          </a:solidFill>
                          <a:effectLst/>
                          <a:latin typeface="Arial" panose="020B0604020202020204" pitchFamily="34" charset="0"/>
                          <a:ea typeface="+mn-ea"/>
                          <a:cs typeface="+mn-cs"/>
                        </a:rPr>
                        <a:t>PAVIMENTO </a:t>
                      </a:r>
                    </a:p>
                    <a:p>
                      <a:pPr algn="ctr"/>
                      <a:r>
                        <a:rPr lang="es-CO" sz="800" b="0" i="0" u="none" strike="noStrike" kern="1200" dirty="0">
                          <a:solidFill>
                            <a:srgbClr val="375623"/>
                          </a:solidFill>
                          <a:effectLst/>
                          <a:latin typeface="Arial" panose="020B0604020202020204" pitchFamily="34" charset="0"/>
                          <a:ea typeface="+mn-ea"/>
                          <a:cs typeface="+mn-cs"/>
                        </a:rPr>
                        <a:t>PUENTES NUEVOS </a:t>
                      </a:r>
                    </a:p>
                    <a:p>
                      <a:pPr algn="ctr"/>
                      <a:r>
                        <a:rPr lang="es-CO" sz="800" b="0" i="0" u="none" strike="noStrike" kern="1200" dirty="0">
                          <a:solidFill>
                            <a:srgbClr val="375623"/>
                          </a:solidFill>
                          <a:effectLst/>
                          <a:latin typeface="Arial" panose="020B0604020202020204" pitchFamily="34" charset="0"/>
                          <a:ea typeface="+mn-ea"/>
                          <a:cs typeface="+mn-cs"/>
                        </a:rPr>
                        <a:t>ALCANTARILLAS</a:t>
                      </a:r>
                    </a:p>
                    <a:p>
                      <a:pPr algn="ctr"/>
                      <a:r>
                        <a:rPr lang="es-CO" sz="800" b="0" i="0" u="none" strike="noStrike" kern="1200" dirty="0">
                          <a:solidFill>
                            <a:srgbClr val="375623"/>
                          </a:solidFill>
                          <a:effectLst/>
                          <a:latin typeface="Arial" panose="020B0604020202020204" pitchFamily="34" charset="0"/>
                          <a:ea typeface="+mn-ea"/>
                          <a:cs typeface="+mn-cs"/>
                        </a:rPr>
                        <a:t>BOX COULVERT</a:t>
                      </a:r>
                    </a:p>
                    <a:p>
                      <a:pPr algn="ctr"/>
                      <a:r>
                        <a:rPr lang="es-CO" sz="800" b="0" i="0" u="none" strike="noStrike" kern="1200" dirty="0">
                          <a:solidFill>
                            <a:srgbClr val="375623"/>
                          </a:solidFill>
                          <a:effectLst/>
                          <a:latin typeface="Arial" panose="020B0604020202020204" pitchFamily="34" charset="0"/>
                          <a:ea typeface="+mn-ea"/>
                          <a:cs typeface="+mn-cs"/>
                        </a:rPr>
                        <a:t>MUROS CONVENCIONALES</a:t>
                      </a:r>
                    </a:p>
                    <a:p>
                      <a:pPr algn="ctr"/>
                      <a:r>
                        <a:rPr lang="es-CO" sz="800" b="0" i="0" u="none" strike="noStrike" kern="1200" dirty="0">
                          <a:solidFill>
                            <a:srgbClr val="375623"/>
                          </a:solidFill>
                          <a:effectLst/>
                          <a:latin typeface="Arial" panose="020B0604020202020204" pitchFamily="34" charset="0"/>
                          <a:ea typeface="+mn-ea"/>
                          <a:cs typeface="+mn-cs"/>
                        </a:rPr>
                        <a:t>MUROS CAISSON</a:t>
                      </a: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16.55 km</a:t>
                      </a:r>
                    </a:p>
                    <a:p>
                      <a:pPr algn="ctr" rtl="0" fontAlgn="ctr"/>
                      <a:r>
                        <a:rPr lang="es-CO" sz="800" b="0" i="0" u="none" strike="noStrike">
                          <a:solidFill>
                            <a:srgbClr val="375623"/>
                          </a:solidFill>
                          <a:effectLst/>
                          <a:latin typeface="Arial" panose="020B0604020202020204" pitchFamily="34" charset="0"/>
                        </a:rPr>
                        <a:t>4 Und</a:t>
                      </a:r>
                    </a:p>
                    <a:p>
                      <a:pPr algn="ctr" rtl="0" fontAlgn="ctr"/>
                      <a:r>
                        <a:rPr lang="es-CO" sz="800" b="0" i="0" u="none" strike="noStrike">
                          <a:solidFill>
                            <a:srgbClr val="375623"/>
                          </a:solidFill>
                          <a:effectLst/>
                          <a:latin typeface="Arial" panose="020B0604020202020204" pitchFamily="34" charset="0"/>
                        </a:rPr>
                        <a:t>41 Und</a:t>
                      </a:r>
                    </a:p>
                    <a:p>
                      <a:pPr algn="ctr" rtl="0" fontAlgn="ctr"/>
                      <a:r>
                        <a:rPr lang="es-CO" sz="800" b="0" i="0" u="none" strike="noStrike">
                          <a:solidFill>
                            <a:srgbClr val="375623"/>
                          </a:solidFill>
                          <a:effectLst/>
                          <a:latin typeface="Arial" panose="020B0604020202020204" pitchFamily="34" charset="0"/>
                        </a:rPr>
                        <a:t>1 Und</a:t>
                      </a:r>
                    </a:p>
                    <a:p>
                      <a:pPr algn="ctr" rtl="0" fontAlgn="ctr"/>
                      <a:r>
                        <a:rPr lang="es-CO" sz="800" b="0" i="0" u="none" strike="noStrike">
                          <a:solidFill>
                            <a:srgbClr val="375623"/>
                          </a:solidFill>
                          <a:effectLst/>
                          <a:latin typeface="Arial" panose="020B0604020202020204" pitchFamily="34" charset="0"/>
                        </a:rPr>
                        <a:t>36 Und</a:t>
                      </a:r>
                    </a:p>
                    <a:p>
                      <a:pPr algn="ctr" rtl="0" fontAlgn="ctr"/>
                      <a:r>
                        <a:rPr lang="es-CO" sz="800" b="0" i="0" u="none" strike="noStrike">
                          <a:solidFill>
                            <a:srgbClr val="375623"/>
                          </a:solidFill>
                          <a:effectLst/>
                          <a:latin typeface="Arial" panose="020B0604020202020204" pitchFamily="34" charset="0"/>
                        </a:rPr>
                        <a:t>41 Und</a:t>
                      </a: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863019">
                <a:tc>
                  <a:txBody>
                    <a:bodyPr/>
                    <a:lstStyle/>
                    <a:p>
                      <a:pPr algn="ctr" rtl="0" fontAlgn="ctr"/>
                      <a:r>
                        <a:rPr lang="es-CO" sz="800" b="0" i="0" u="none" strike="noStrike" dirty="0">
                          <a:solidFill>
                            <a:srgbClr val="375623"/>
                          </a:solidFill>
                          <a:effectLst/>
                          <a:latin typeface="Arial" panose="020B0604020202020204" pitchFamily="34" charset="0"/>
                        </a:rPr>
                        <a:t>BOCADILLO II</a:t>
                      </a:r>
                    </a:p>
                  </a:txBody>
                  <a:tcPr marL="9527" marR="9527" marT="9524"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20000"/>
                        <a:lumOff val="80000"/>
                      </a:schemeClr>
                    </a:solidFill>
                  </a:tcPr>
                </a:tc>
                <a:tc>
                  <a:txBody>
                    <a:bodyPr/>
                    <a:lstStyle/>
                    <a:p>
                      <a:pPr algn="ctr"/>
                      <a:r>
                        <a:rPr lang="es-CO" sz="800" b="0" i="0" u="none" strike="noStrike" kern="1200" dirty="0">
                          <a:solidFill>
                            <a:srgbClr val="375623"/>
                          </a:solidFill>
                          <a:effectLst/>
                          <a:latin typeface="Arial" panose="020B0604020202020204" pitchFamily="34" charset="0"/>
                          <a:ea typeface="+mn-ea"/>
                          <a:cs typeface="+mn-cs"/>
                        </a:rPr>
                        <a:t>PAVIMENTO </a:t>
                      </a:r>
                    </a:p>
                    <a:p>
                      <a:pPr algn="ctr"/>
                      <a:r>
                        <a:rPr lang="es-CO" sz="800" b="0" i="0" u="none" strike="noStrike" kern="1200" dirty="0">
                          <a:solidFill>
                            <a:srgbClr val="375623"/>
                          </a:solidFill>
                          <a:effectLst/>
                          <a:latin typeface="Arial" panose="020B0604020202020204" pitchFamily="34" charset="0"/>
                          <a:ea typeface="+mn-ea"/>
                          <a:cs typeface="+mn-cs"/>
                        </a:rPr>
                        <a:t>ALCANTARILLAS</a:t>
                      </a:r>
                    </a:p>
                    <a:p>
                      <a:pPr algn="ctr"/>
                      <a:r>
                        <a:rPr lang="es-CO" sz="800" b="0" i="0" u="none" strike="noStrike" kern="1200" dirty="0">
                          <a:solidFill>
                            <a:srgbClr val="375623"/>
                          </a:solidFill>
                          <a:effectLst/>
                          <a:latin typeface="Arial" panose="020B0604020202020204" pitchFamily="34" charset="0"/>
                          <a:ea typeface="+mn-ea"/>
                          <a:cs typeface="+mn-cs"/>
                        </a:rPr>
                        <a:t>BOX COULVERT</a:t>
                      </a:r>
                    </a:p>
                    <a:p>
                      <a:pPr algn="ctr"/>
                      <a:r>
                        <a:rPr lang="es-CO" sz="800" b="0" i="0" u="none" strike="noStrike" kern="1200" dirty="0">
                          <a:solidFill>
                            <a:srgbClr val="375623"/>
                          </a:solidFill>
                          <a:effectLst/>
                          <a:latin typeface="Arial" panose="020B0604020202020204" pitchFamily="34" charset="0"/>
                          <a:ea typeface="+mn-ea"/>
                          <a:cs typeface="+mn-cs"/>
                        </a:rPr>
                        <a:t>MUROS CONVENCIONALES</a:t>
                      </a:r>
                    </a:p>
                    <a:p>
                      <a:pPr algn="ctr"/>
                      <a:r>
                        <a:rPr lang="es-CO" sz="800" b="0" i="0" u="none" strike="noStrike" kern="1200" dirty="0">
                          <a:solidFill>
                            <a:srgbClr val="375623"/>
                          </a:solidFill>
                          <a:effectLst/>
                          <a:latin typeface="Arial" panose="020B0604020202020204" pitchFamily="34" charset="0"/>
                          <a:ea typeface="+mn-ea"/>
                          <a:cs typeface="+mn-cs"/>
                        </a:rPr>
                        <a:t>MUROS CAISSON</a:t>
                      </a:r>
                    </a:p>
                    <a:p>
                      <a:pPr algn="ctr"/>
                      <a:r>
                        <a:rPr lang="es-CO" sz="800" b="0" i="0" u="none" strike="noStrike" kern="1200" dirty="0">
                          <a:solidFill>
                            <a:srgbClr val="375623"/>
                          </a:solidFill>
                          <a:effectLst/>
                          <a:latin typeface="Arial" panose="020B0604020202020204" pitchFamily="34" charset="0"/>
                          <a:ea typeface="+mn-ea"/>
                          <a:cs typeface="+mn-cs"/>
                        </a:rPr>
                        <a:t>PUNTOS CRITICOS</a:t>
                      </a:r>
                    </a:p>
                    <a:p>
                      <a:pPr algn="ctr"/>
                      <a:r>
                        <a:rPr lang="es-CO" sz="800" b="0" i="0" u="none" strike="noStrike" kern="1200" dirty="0">
                          <a:solidFill>
                            <a:srgbClr val="375623"/>
                          </a:solidFill>
                          <a:effectLst/>
                          <a:latin typeface="Arial" panose="020B0604020202020204" pitchFamily="34" charset="0"/>
                          <a:ea typeface="+mn-ea"/>
                          <a:cs typeface="+mn-cs"/>
                        </a:rPr>
                        <a:t>PLACA HUELLA</a:t>
                      </a: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800" b="0" i="0" u="none" strike="noStrike">
                          <a:solidFill>
                            <a:srgbClr val="375623"/>
                          </a:solidFill>
                          <a:effectLst/>
                          <a:latin typeface="Arial" panose="020B0604020202020204" pitchFamily="34" charset="0"/>
                        </a:rPr>
                        <a:t>5.27 km</a:t>
                      </a:r>
                    </a:p>
                    <a:p>
                      <a:pPr algn="ctr" rtl="0" fontAlgn="ctr"/>
                      <a:r>
                        <a:rPr lang="es-CO" sz="800" b="0" i="0" u="none" strike="noStrike">
                          <a:solidFill>
                            <a:srgbClr val="375623"/>
                          </a:solidFill>
                          <a:effectLst/>
                          <a:latin typeface="Arial" panose="020B0604020202020204" pitchFamily="34" charset="0"/>
                        </a:rPr>
                        <a:t>51 Und</a:t>
                      </a:r>
                    </a:p>
                    <a:p>
                      <a:pPr algn="ctr" rtl="0" fontAlgn="ctr"/>
                      <a:r>
                        <a:rPr lang="es-CO" sz="800" b="0" i="0" u="none" strike="noStrike">
                          <a:solidFill>
                            <a:srgbClr val="375623"/>
                          </a:solidFill>
                          <a:effectLst/>
                          <a:latin typeface="Arial" panose="020B0604020202020204" pitchFamily="34" charset="0"/>
                        </a:rPr>
                        <a:t>6 Und</a:t>
                      </a:r>
                    </a:p>
                    <a:p>
                      <a:pPr algn="ctr" rtl="0" fontAlgn="ctr"/>
                      <a:r>
                        <a:rPr lang="es-CO" sz="800" b="0" i="0" u="none" strike="noStrike">
                          <a:solidFill>
                            <a:srgbClr val="375623"/>
                          </a:solidFill>
                          <a:effectLst/>
                          <a:latin typeface="Arial" panose="020B0604020202020204" pitchFamily="34" charset="0"/>
                        </a:rPr>
                        <a:t>26 Und</a:t>
                      </a:r>
                    </a:p>
                    <a:p>
                      <a:pPr algn="ctr" rtl="0" fontAlgn="ctr"/>
                      <a:r>
                        <a:rPr lang="es-CO" sz="800" b="0" i="0" u="none" strike="noStrike">
                          <a:solidFill>
                            <a:srgbClr val="375623"/>
                          </a:solidFill>
                          <a:effectLst/>
                          <a:latin typeface="Arial" panose="020B0604020202020204" pitchFamily="34" charset="0"/>
                        </a:rPr>
                        <a:t>19 Und</a:t>
                      </a:r>
                    </a:p>
                    <a:p>
                      <a:pPr algn="ctr" rtl="0" fontAlgn="ctr"/>
                      <a:r>
                        <a:rPr lang="es-CO" sz="800" b="0" i="0" u="none" strike="noStrike">
                          <a:solidFill>
                            <a:srgbClr val="375623"/>
                          </a:solidFill>
                          <a:effectLst/>
                          <a:latin typeface="Arial" panose="020B0604020202020204" pitchFamily="34" charset="0"/>
                        </a:rPr>
                        <a:t>15 Und</a:t>
                      </a:r>
                    </a:p>
                    <a:p>
                      <a:pPr algn="ctr" rtl="0" fontAlgn="ctr"/>
                      <a:r>
                        <a:rPr lang="es-CO" sz="800" b="0" i="0" u="none" strike="noStrike">
                          <a:solidFill>
                            <a:srgbClr val="375623"/>
                          </a:solidFill>
                          <a:effectLst/>
                          <a:latin typeface="Arial" panose="020B0604020202020204" pitchFamily="34" charset="0"/>
                        </a:rPr>
                        <a:t>2.42 Km</a:t>
                      </a: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6"/>
                  </a:ext>
                </a:extLst>
              </a:tr>
              <a:tr h="619163">
                <a:tc>
                  <a:txBody>
                    <a:bodyPr/>
                    <a:lstStyle/>
                    <a:p>
                      <a:pPr algn="ctr" rtl="0" fontAlgn="ctr"/>
                      <a:r>
                        <a:rPr lang="es-CO" sz="800" b="0" i="0" u="none" strike="noStrike" dirty="0">
                          <a:solidFill>
                            <a:srgbClr val="375623"/>
                          </a:solidFill>
                          <a:effectLst/>
                          <a:latin typeface="Arial" panose="020B0604020202020204" pitchFamily="34" charset="0"/>
                        </a:rPr>
                        <a:t>TRAMOS COMPLEMENTARIOS</a:t>
                      </a:r>
                    </a:p>
                  </a:txBody>
                  <a:tcPr marL="9527" marR="9527" marT="9524"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tc>
                  <a:txBody>
                    <a:bodyPr/>
                    <a:lstStyle/>
                    <a:p>
                      <a:pPr algn="ctr" rtl="0" fontAlgn="ct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tc>
                  <a:txBody>
                    <a:bodyPr/>
                    <a:lstStyle/>
                    <a:p>
                      <a:pPr algn="ctr"/>
                      <a:r>
                        <a:rPr lang="es-CO" sz="800" b="0" i="0" u="none" strike="noStrike" kern="1200" dirty="0">
                          <a:solidFill>
                            <a:srgbClr val="375623"/>
                          </a:solidFill>
                          <a:effectLst/>
                          <a:latin typeface="Arial" panose="020B0604020202020204" pitchFamily="34" charset="0"/>
                          <a:ea typeface="+mn-ea"/>
                          <a:cs typeface="+mn-cs"/>
                        </a:rPr>
                        <a:t>PAVIMENTO </a:t>
                      </a:r>
                    </a:p>
                    <a:p>
                      <a:pPr algn="ctr"/>
                      <a:r>
                        <a:rPr lang="es-CO" sz="800" b="0" i="0" u="none" strike="noStrike" kern="1200" dirty="0">
                          <a:solidFill>
                            <a:srgbClr val="375623"/>
                          </a:solidFill>
                          <a:effectLst/>
                          <a:latin typeface="Arial" panose="020B0604020202020204" pitchFamily="34" charset="0"/>
                          <a:ea typeface="+mn-ea"/>
                          <a:cs typeface="+mn-cs"/>
                        </a:rPr>
                        <a:t>ALCANTARILLAS</a:t>
                      </a:r>
                    </a:p>
                    <a:p>
                      <a:pPr algn="ctr"/>
                      <a:r>
                        <a:rPr lang="es-CO" sz="800" b="0" i="0" u="none" strike="noStrike" kern="1200" dirty="0">
                          <a:solidFill>
                            <a:srgbClr val="375623"/>
                          </a:solidFill>
                          <a:effectLst/>
                          <a:latin typeface="Arial" panose="020B0604020202020204" pitchFamily="34" charset="0"/>
                          <a:ea typeface="+mn-ea"/>
                          <a:cs typeface="+mn-cs"/>
                        </a:rPr>
                        <a:t>BOX COULVERT</a:t>
                      </a:r>
                    </a:p>
                    <a:p>
                      <a:pPr algn="ctr"/>
                      <a:r>
                        <a:rPr lang="es-CO" sz="800" b="0" i="0" u="none" strike="noStrike" kern="1200" dirty="0">
                          <a:solidFill>
                            <a:srgbClr val="375623"/>
                          </a:solidFill>
                          <a:effectLst/>
                          <a:latin typeface="Arial" panose="020B0604020202020204" pitchFamily="34" charset="0"/>
                          <a:ea typeface="+mn-ea"/>
                          <a:cs typeface="+mn-cs"/>
                        </a:rPr>
                        <a:t>MUROS CONVENCIONALES</a:t>
                      </a:r>
                    </a:p>
                    <a:p>
                      <a:pPr algn="ctr"/>
                      <a:r>
                        <a:rPr lang="es-CO" sz="800" b="0" i="0" u="none" strike="noStrike" kern="1200" dirty="0">
                          <a:solidFill>
                            <a:srgbClr val="375623"/>
                          </a:solidFill>
                          <a:effectLst/>
                          <a:latin typeface="Arial" panose="020B0604020202020204" pitchFamily="34" charset="0"/>
                          <a:ea typeface="+mn-ea"/>
                          <a:cs typeface="+mn-cs"/>
                        </a:rPr>
                        <a:t>MUROS GAVION</a:t>
                      </a: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3.80 km</a:t>
                      </a:r>
                    </a:p>
                    <a:p>
                      <a:pPr algn="ctr" rtl="0" fontAlgn="ctr"/>
                      <a:r>
                        <a:rPr lang="es-CO" sz="800" b="0" i="0" u="none" strike="noStrike" dirty="0">
                          <a:solidFill>
                            <a:srgbClr val="375623"/>
                          </a:solidFill>
                          <a:effectLst/>
                          <a:latin typeface="Arial" panose="020B0604020202020204" pitchFamily="34" charset="0"/>
                        </a:rPr>
                        <a:t>14 </a:t>
                      </a:r>
                      <a:r>
                        <a:rPr lang="es-CO" sz="800" b="0" i="0" u="none" strike="noStrike" dirty="0" err="1">
                          <a:solidFill>
                            <a:srgbClr val="375623"/>
                          </a:solidFill>
                          <a:effectLst/>
                          <a:latin typeface="Arial" panose="020B0604020202020204" pitchFamily="34" charset="0"/>
                        </a:rPr>
                        <a:t>Und</a:t>
                      </a:r>
                      <a:endParaRPr lang="es-CO" sz="800" b="0" i="0" u="none" strike="noStrike" dirty="0">
                        <a:solidFill>
                          <a:srgbClr val="375623"/>
                        </a:solidFill>
                        <a:effectLst/>
                        <a:latin typeface="Arial" panose="020B0604020202020204" pitchFamily="34" charset="0"/>
                      </a:endParaRPr>
                    </a:p>
                    <a:p>
                      <a:pPr algn="ctr" rtl="0" fontAlgn="ctr"/>
                      <a:r>
                        <a:rPr lang="es-CO" sz="800" b="0" i="0" u="none" strike="noStrike" dirty="0">
                          <a:solidFill>
                            <a:srgbClr val="375623"/>
                          </a:solidFill>
                          <a:effectLst/>
                          <a:latin typeface="Arial" panose="020B0604020202020204" pitchFamily="34" charset="0"/>
                        </a:rPr>
                        <a:t>1 </a:t>
                      </a:r>
                      <a:r>
                        <a:rPr lang="es-CO" sz="800" b="0" i="0" u="none" strike="noStrike" dirty="0" err="1">
                          <a:solidFill>
                            <a:srgbClr val="375623"/>
                          </a:solidFill>
                          <a:effectLst/>
                          <a:latin typeface="Arial" panose="020B0604020202020204" pitchFamily="34" charset="0"/>
                        </a:rPr>
                        <a:t>Und</a:t>
                      </a:r>
                      <a:endParaRPr lang="es-CO" sz="800" b="0" i="0" u="none" strike="noStrike" dirty="0">
                        <a:solidFill>
                          <a:srgbClr val="375623"/>
                        </a:solidFill>
                        <a:effectLst/>
                        <a:latin typeface="Arial" panose="020B0604020202020204" pitchFamily="34" charset="0"/>
                      </a:endParaRPr>
                    </a:p>
                    <a:p>
                      <a:pPr algn="ctr" rtl="0" fontAlgn="ctr"/>
                      <a:r>
                        <a:rPr lang="es-CO" sz="800" b="0" i="0" u="none" strike="noStrike" dirty="0">
                          <a:solidFill>
                            <a:srgbClr val="375623"/>
                          </a:solidFill>
                          <a:effectLst/>
                          <a:latin typeface="Arial" panose="020B0604020202020204" pitchFamily="34" charset="0"/>
                        </a:rPr>
                        <a:t>8 </a:t>
                      </a:r>
                      <a:r>
                        <a:rPr lang="es-CO" sz="800" b="0" i="0" u="none" strike="noStrike" dirty="0" err="1">
                          <a:solidFill>
                            <a:srgbClr val="375623"/>
                          </a:solidFill>
                          <a:effectLst/>
                          <a:latin typeface="Arial" panose="020B0604020202020204" pitchFamily="34" charset="0"/>
                        </a:rPr>
                        <a:t>Und</a:t>
                      </a:r>
                      <a:endParaRPr lang="es-CO" sz="800" b="0" i="0" u="none" strike="noStrike" dirty="0">
                        <a:solidFill>
                          <a:srgbClr val="375623"/>
                        </a:solidFill>
                        <a:effectLst/>
                        <a:latin typeface="Arial" panose="020B0604020202020204" pitchFamily="34" charset="0"/>
                      </a:endParaRPr>
                    </a:p>
                    <a:p>
                      <a:pPr algn="ctr" rtl="0" fontAlgn="ctr"/>
                      <a:r>
                        <a:rPr lang="es-CO" sz="800" b="0" i="0" u="none" strike="noStrike" dirty="0">
                          <a:solidFill>
                            <a:srgbClr val="375623"/>
                          </a:solidFill>
                          <a:effectLst/>
                          <a:latin typeface="Arial" panose="020B0604020202020204" pitchFamily="34" charset="0"/>
                        </a:rPr>
                        <a:t>1 </a:t>
                      </a:r>
                      <a:r>
                        <a:rPr lang="es-CO" sz="800" b="0" i="0" u="none" strike="noStrike" dirty="0" err="1">
                          <a:solidFill>
                            <a:srgbClr val="375623"/>
                          </a:solidFill>
                          <a:effectLst/>
                          <a:latin typeface="Arial" panose="020B0604020202020204" pitchFamily="34" charset="0"/>
                        </a:rPr>
                        <a:t>Und</a:t>
                      </a:r>
                      <a:endParaRPr lang="es-CO" sz="800" b="0" i="0" u="none" strike="noStrike" dirty="0">
                        <a:solidFill>
                          <a:srgbClr val="375623"/>
                        </a:solidFill>
                        <a:effectLst/>
                        <a:latin typeface="Arial" panose="020B0604020202020204" pitchFamily="34" charset="0"/>
                      </a:endParaRPr>
                    </a:p>
                  </a:txBody>
                  <a:tcPr marL="9527" marR="9527" marT="9524"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bl>
          </a:graphicData>
        </a:graphic>
      </p:graphicFrame>
      <p:pic>
        <p:nvPicPr>
          <p:cNvPr id="198707" name="Imagen 54">
            <a:extLst>
              <a:ext uri="{FF2B5EF4-FFF2-40B4-BE49-F238E27FC236}">
                <a16:creationId xmlns:a16="http://schemas.microsoft.com/office/drawing/2014/main" id="{4CC767E0-CE2F-4E61-962F-D1E1E06C90B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039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E2D8E147-E98E-44AC-9B86-3130DD0AE11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41987" name="Imagen 1">
            <a:extLst>
              <a:ext uri="{FF2B5EF4-FFF2-40B4-BE49-F238E27FC236}">
                <a16:creationId xmlns:a16="http://schemas.microsoft.com/office/drawing/2014/main" id="{3BCF4878-E17C-4661-9245-85B60828247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55150" y="5873750"/>
            <a:ext cx="1871663" cy="81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64CFDF7F-C5EA-444F-828A-DC6FA9709FCD}"/>
              </a:ext>
            </a:extLst>
          </p:cNvPr>
          <p:cNvGrpSpPr>
            <a:grpSpLocks/>
          </p:cNvGrpSpPr>
          <p:nvPr/>
        </p:nvGrpSpPr>
        <p:grpSpPr bwMode="auto">
          <a:xfrm>
            <a:off x="5813044" y="861551"/>
            <a:ext cx="5513047"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F5169F30-307E-41B2-8EA7-61377F3D14E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41F6F4D0-8CAF-45F3-A4B9-4F09330CC04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2C2B76CB-B8CC-4346-B258-FFF36D1BD1D8}"/>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Municipios de Cajamarca y Calarcá</a:t>
              </a:r>
            </a:p>
          </p:txBody>
        </p:sp>
        <p:sp>
          <p:nvSpPr>
            <p:cNvPr id="16" name="Elipse 15">
              <a:extLst>
                <a:ext uri="{FF2B5EF4-FFF2-40B4-BE49-F238E27FC236}">
                  <a16:creationId xmlns:a16="http://schemas.microsoft.com/office/drawing/2014/main" id="{4B1D374B-48F8-41A4-A63A-67DF7475735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41989" name="Rectángulo 67">
            <a:extLst>
              <a:ext uri="{FF2B5EF4-FFF2-40B4-BE49-F238E27FC236}">
                <a16:creationId xmlns:a16="http://schemas.microsoft.com/office/drawing/2014/main" id="{10EF022B-E80D-4587-A393-9FD19F1EF0B3}"/>
              </a:ext>
            </a:extLst>
          </p:cNvPr>
          <p:cNvSpPr>
            <a:spLocks noChangeArrowheads="1"/>
          </p:cNvSpPr>
          <p:nvPr/>
        </p:nvSpPr>
        <p:spPr bwMode="auto">
          <a:xfrm>
            <a:off x="700088" y="179388"/>
            <a:ext cx="84550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PROGRAMA/PROYECTO: TRONCAL DEL MAGDALENA MEDIO – RUTA DEL SOL 2</a:t>
            </a:r>
          </a:p>
        </p:txBody>
      </p:sp>
      <p:sp>
        <p:nvSpPr>
          <p:cNvPr id="41990" name="Rectángulo 68">
            <a:extLst>
              <a:ext uri="{FF2B5EF4-FFF2-40B4-BE49-F238E27FC236}">
                <a16:creationId xmlns:a16="http://schemas.microsoft.com/office/drawing/2014/main" id="{D1D26AAE-95AC-4B66-8DC1-BA027EA53A6E}"/>
              </a:ext>
            </a:extLst>
          </p:cNvPr>
          <p:cNvSpPr>
            <a:spLocks noChangeArrowheads="1"/>
          </p:cNvSpPr>
          <p:nvPr/>
        </p:nvSpPr>
        <p:spPr bwMode="auto">
          <a:xfrm>
            <a:off x="865188" y="393700"/>
            <a:ext cx="9782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Troncal del Magdalena Medio – Ruta del Sol 2</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Gerencia de Proyectos Estratégicos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41991" name="Imagen 35">
            <a:extLst>
              <a:ext uri="{FF2B5EF4-FFF2-40B4-BE49-F238E27FC236}">
                <a16:creationId xmlns:a16="http://schemas.microsoft.com/office/drawing/2014/main" id="{40359BD8-DB2D-4B2E-BCBB-62CA8118DDB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737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2" name="CuadroTexto 3">
            <a:extLst>
              <a:ext uri="{FF2B5EF4-FFF2-40B4-BE49-F238E27FC236}">
                <a16:creationId xmlns:a16="http://schemas.microsoft.com/office/drawing/2014/main" id="{C0181499-B4FC-4477-A392-C588A138839B}"/>
              </a:ext>
            </a:extLst>
          </p:cNvPr>
          <p:cNvSpPr txBox="1">
            <a:spLocks noChangeArrowheads="1"/>
          </p:cNvSpPr>
          <p:nvPr/>
        </p:nvSpPr>
        <p:spPr bwMode="auto">
          <a:xfrm>
            <a:off x="4202113" y="5308600"/>
            <a:ext cx="1208087"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0B975C52-3607-451F-8414-A4B0776FAE6F}"/>
              </a:ext>
            </a:extLst>
          </p:cNvPr>
          <p:cNvGrpSpPr>
            <a:grpSpLocks/>
          </p:cNvGrpSpPr>
          <p:nvPr/>
        </p:nvGrpSpPr>
        <p:grpSpPr bwMode="auto">
          <a:xfrm>
            <a:off x="5813044" y="1436992"/>
            <a:ext cx="5513048" cy="433388"/>
            <a:chOff x="3797995" y="1095038"/>
            <a:chExt cx="8840953" cy="641712"/>
          </a:xfrm>
          <a:solidFill>
            <a:schemeClr val="accent6">
              <a:lumMod val="60000"/>
              <a:lumOff val="40000"/>
            </a:schemeClr>
          </a:solidFill>
        </p:grpSpPr>
        <p:sp>
          <p:nvSpPr>
            <p:cNvPr id="39" name="Pentágono 11">
              <a:extLst>
                <a:ext uri="{FF2B5EF4-FFF2-40B4-BE49-F238E27FC236}">
                  <a16:creationId xmlns:a16="http://schemas.microsoft.com/office/drawing/2014/main" id="{CF11470E-F268-4E30-80D5-B697C3B1EE09}"/>
                </a:ext>
              </a:extLst>
            </p:cNvPr>
            <p:cNvSpPr/>
            <p:nvPr/>
          </p:nvSpPr>
          <p:spPr>
            <a:xfrm>
              <a:off x="4218404" y="1097389"/>
              <a:ext cx="519046" cy="639361"/>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45BD85CD-D7B4-4333-A93E-7E4BF7F2DA21}"/>
                </a:ext>
              </a:extLst>
            </p:cNvPr>
            <p:cNvSpPr/>
            <p:nvPr/>
          </p:nvSpPr>
          <p:spPr>
            <a:xfrm>
              <a:off x="4803100" y="1097388"/>
              <a:ext cx="7835848"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400" dirty="0">
                  <a:solidFill>
                    <a:srgbClr val="70AD47">
                      <a:lumMod val="50000"/>
                    </a:srgbClr>
                  </a:solidFill>
                  <a:latin typeface="Arial" panose="020B0604020202020204" pitchFamily="34" charset="0"/>
                  <a:cs typeface="Arial" panose="020B0604020202020204" pitchFamily="34" charset="0"/>
                </a:rPr>
                <a:t>    </a:t>
              </a:r>
              <a:r>
                <a:rPr lang="es-ES" sz="1400" b="1" dirty="0">
                  <a:solidFill>
                    <a:srgbClr val="70AD47">
                      <a:lumMod val="50000"/>
                    </a:srgbClr>
                  </a:solidFill>
                  <a:latin typeface="Arial" panose="020B0604020202020204" pitchFamily="34" charset="0"/>
                  <a:cs typeface="Arial" panose="020B0604020202020204" pitchFamily="34" charset="0"/>
                </a:rPr>
                <a:t>Conectividad: </a:t>
              </a:r>
              <a:r>
                <a:rPr lang="es-ES" sz="1050" b="1" dirty="0">
                  <a:solidFill>
                    <a:srgbClr val="70AD47">
                      <a:lumMod val="50000"/>
                    </a:srgbClr>
                  </a:solidFill>
                  <a:latin typeface="Arial" panose="020B0604020202020204" pitchFamily="34" charset="0"/>
                  <a:cs typeface="Arial" panose="020B0604020202020204" pitchFamily="34" charset="0"/>
                </a:rPr>
                <a:t>Centro del País con la Costa Pacífica, departamentos de Cundinamarca, Boyacá, Santander, Norte de Santander y Cesar</a:t>
              </a:r>
              <a:endParaRPr lang="es-CO" sz="105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12158B50-3441-4C26-9E39-1D9C3694E6F6}"/>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23F965D4-5A40-4294-90EE-DD086AF73E94}"/>
              </a:ext>
            </a:extLst>
          </p:cNvPr>
          <p:cNvGrpSpPr>
            <a:grpSpLocks/>
          </p:cNvGrpSpPr>
          <p:nvPr/>
        </p:nvGrpSpPr>
        <p:grpSpPr bwMode="auto">
          <a:xfrm>
            <a:off x="5813044" y="2017621"/>
            <a:ext cx="5513048"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06D48882-BDB6-4FB2-9FD3-4D88A9C7BBD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CB770812-AAD5-4CEB-BFD7-FB54398F1292}"/>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600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6F5DFAB6-73F6-406B-83B9-5840D5E58BA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DC83E672-B69B-4427-A6C1-16ADD32E6601}"/>
              </a:ext>
            </a:extLst>
          </p:cNvPr>
          <p:cNvGrpSpPr>
            <a:grpSpLocks/>
          </p:cNvGrpSpPr>
          <p:nvPr/>
        </p:nvGrpSpPr>
        <p:grpSpPr bwMode="auto">
          <a:xfrm>
            <a:off x="5813044" y="2567719"/>
            <a:ext cx="5513047" cy="366966"/>
            <a:chOff x="3797995" y="1095038"/>
            <a:chExt cx="8830834" cy="654786"/>
          </a:xfrm>
          <a:solidFill>
            <a:schemeClr val="accent6">
              <a:lumMod val="60000"/>
              <a:lumOff val="40000"/>
            </a:schemeClr>
          </a:solidFill>
        </p:grpSpPr>
        <p:sp>
          <p:nvSpPr>
            <p:cNvPr id="48" name="Pentágono 11">
              <a:extLst>
                <a:ext uri="{FF2B5EF4-FFF2-40B4-BE49-F238E27FC236}">
                  <a16:creationId xmlns:a16="http://schemas.microsoft.com/office/drawing/2014/main" id="{65BC2C01-2059-4CE0-BA13-D895022FA4C6}"/>
                </a:ext>
              </a:extLst>
            </p:cNvPr>
            <p:cNvSpPr/>
            <p:nvPr/>
          </p:nvSpPr>
          <p:spPr>
            <a:xfrm>
              <a:off x="4218397" y="1097390"/>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3C02274F-409C-47BC-899C-7F78E6AA80FE}"/>
                </a:ext>
              </a:extLst>
            </p:cNvPr>
            <p:cNvSpPr/>
            <p:nvPr/>
          </p:nvSpPr>
          <p:spPr>
            <a:xfrm>
              <a:off x="4751534" y="1097390"/>
              <a:ext cx="7877295"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8337610C-D444-4392-95B3-8B5EA6116B2B}"/>
                </a:ext>
              </a:extLst>
            </p:cNvPr>
            <p:cNvSpPr txBox="1"/>
            <p:nvPr/>
          </p:nvSpPr>
          <p:spPr>
            <a:xfrm>
              <a:off x="5031022" y="1145734"/>
              <a:ext cx="7320722"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600</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62FD4AE2-309F-4657-9A3C-3D150D87BBE3}"/>
                </a:ext>
              </a:extLst>
            </p:cNvPr>
            <p:cNvSpPr/>
            <p:nvPr/>
          </p:nvSpPr>
          <p:spPr>
            <a:xfrm>
              <a:off x="3797995" y="1095038"/>
              <a:ext cx="629431"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41996" name="Imagen 54">
            <a:extLst>
              <a:ext uri="{FF2B5EF4-FFF2-40B4-BE49-F238E27FC236}">
                <a16:creationId xmlns:a16="http://schemas.microsoft.com/office/drawing/2014/main" id="{6875A671-1077-4345-B50A-1B8D0EDFC8F3}"/>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97" name="Imagen 6">
            <a:extLst>
              <a:ext uri="{FF2B5EF4-FFF2-40B4-BE49-F238E27FC236}">
                <a16:creationId xmlns:a16="http://schemas.microsoft.com/office/drawing/2014/main" id="{721AA677-F7FF-4CE0-AEA5-65DA60AC0C6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548313" y="3033713"/>
            <a:ext cx="1208087" cy="270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AA9C0DE-EF91-464C-AE70-EA5371EF6FC3}"/>
              </a:ext>
            </a:extLst>
          </p:cNvPr>
          <p:cNvGraphicFramePr>
            <a:graphicFrameLocks noGrp="1"/>
          </p:cNvGraphicFramePr>
          <p:nvPr/>
        </p:nvGraphicFramePr>
        <p:xfrm>
          <a:off x="6878638" y="3033713"/>
          <a:ext cx="4448175" cy="2854325"/>
        </p:xfrm>
        <a:graphic>
          <a:graphicData uri="http://schemas.openxmlformats.org/drawingml/2006/table">
            <a:tbl>
              <a:tblPr firstRow="1" bandRow="1"/>
              <a:tblGrid>
                <a:gridCol w="1283021">
                  <a:extLst>
                    <a:ext uri="{9D8B030D-6E8A-4147-A177-3AD203B41FA5}">
                      <a16:colId xmlns:a16="http://schemas.microsoft.com/office/drawing/2014/main" val="20000"/>
                    </a:ext>
                  </a:extLst>
                </a:gridCol>
                <a:gridCol w="980700">
                  <a:extLst>
                    <a:ext uri="{9D8B030D-6E8A-4147-A177-3AD203B41FA5}">
                      <a16:colId xmlns:a16="http://schemas.microsoft.com/office/drawing/2014/main" val="20001"/>
                    </a:ext>
                  </a:extLst>
                </a:gridCol>
                <a:gridCol w="1216658">
                  <a:extLst>
                    <a:ext uri="{9D8B030D-6E8A-4147-A177-3AD203B41FA5}">
                      <a16:colId xmlns:a16="http://schemas.microsoft.com/office/drawing/2014/main" val="20002"/>
                    </a:ext>
                  </a:extLst>
                </a:gridCol>
                <a:gridCol w="967796">
                  <a:extLst>
                    <a:ext uri="{9D8B030D-6E8A-4147-A177-3AD203B41FA5}">
                      <a16:colId xmlns:a16="http://schemas.microsoft.com/office/drawing/2014/main" val="20003"/>
                    </a:ext>
                  </a:extLst>
                </a:gridCol>
              </a:tblGrid>
              <a:tr h="154546">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4546">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$ 350.271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54546">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$ 68.195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54546">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$ 184.734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54546">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$ 31.293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43902">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$ 6.990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54546">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$ 12.840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54546">
                <a:tc gridSpan="2">
                  <a:txBody>
                    <a:bodyPr/>
                    <a:lstStyle/>
                    <a:p>
                      <a:pPr algn="l" rtl="0" fontAlgn="ctr"/>
                      <a:r>
                        <a:rPr lang="es-CO" sz="800" b="0" i="0" u="none" strike="noStrike" dirty="0">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$ 381.563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54546">
                <a:tc gridSpan="2">
                  <a:txBody>
                    <a:bodyPr/>
                    <a:lstStyle/>
                    <a:p>
                      <a:pPr algn="l" rtl="0" fontAlgn="ctr"/>
                      <a:r>
                        <a:rPr lang="es-CO" sz="800" b="0" i="0" u="none" strike="noStrike" dirty="0">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$ 272.760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54546">
                <a:tc gridSpan="4">
                  <a:txBody>
                    <a:bodyPr/>
                    <a:lstStyle/>
                    <a:p>
                      <a:pPr algn="ctr" rtl="0" fontAlgn="ctr"/>
                      <a:r>
                        <a:rPr lang="es-ES" sz="800" b="0" i="0" u="none" strike="noStrike" dirty="0">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43902">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dirty="0">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43902">
                <a:tc>
                  <a:txBody>
                    <a:bodyPr/>
                    <a:lstStyle/>
                    <a:p>
                      <a:pPr algn="ctr" rtl="0" fontAlgn="ctr"/>
                      <a:r>
                        <a:rPr lang="es-CO" sz="800" b="0" i="0" u="none" strike="noStrike">
                          <a:solidFill>
                            <a:srgbClr val="375623"/>
                          </a:solidFill>
                          <a:effectLst/>
                          <a:latin typeface="Arial" panose="020B0604020202020204" pitchFamily="34" charset="0"/>
                        </a:rPr>
                        <a:t>PUERTO SALGAR – PUERTO ARAUJO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29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Segunda Calzada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29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43902">
                <a:tc>
                  <a:txBody>
                    <a:bodyPr/>
                    <a:lstStyle/>
                    <a:p>
                      <a:pPr algn="ctr" rtl="0" fontAlgn="ctr"/>
                      <a:r>
                        <a:rPr lang="es-CO" sz="800" b="0" i="0" u="none" strike="noStrike">
                          <a:solidFill>
                            <a:srgbClr val="375623"/>
                          </a:solidFill>
                          <a:effectLst/>
                          <a:latin typeface="Arial" panose="020B0604020202020204" pitchFamily="34" charset="0"/>
                        </a:rPr>
                        <a:t>PUERTO ARAUJO – SAN ALBERTO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24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Segunda Calzada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24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43902">
                <a:tc>
                  <a:txBody>
                    <a:bodyPr/>
                    <a:lstStyle/>
                    <a:p>
                      <a:pPr algn="ctr" rtl="0" fontAlgn="ctr"/>
                      <a:r>
                        <a:rPr lang="es-CO" sz="800" b="0" i="0" u="none" strike="noStrike">
                          <a:solidFill>
                            <a:srgbClr val="375623"/>
                          </a:solidFill>
                          <a:effectLst/>
                          <a:latin typeface="Arial" panose="020B0604020202020204" pitchFamily="34" charset="0"/>
                        </a:rPr>
                        <a:t>SAN ALBERTO – SAN ROQUE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14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Segunda Calzada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14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43902">
                <a:tc>
                  <a:txBody>
                    <a:bodyPr/>
                    <a:lstStyle/>
                    <a:p>
                      <a:pPr algn="ctr" rtl="0" fontAlgn="ctr"/>
                      <a:r>
                        <a:rPr lang="es-ES" sz="800" b="0" i="0" u="none" strike="noStrike">
                          <a:solidFill>
                            <a:srgbClr val="375623"/>
                          </a:solidFill>
                          <a:effectLst/>
                          <a:latin typeface="Arial" panose="020B0604020202020204" pitchFamily="34" charset="0"/>
                        </a:rPr>
                        <a:t>AGUACLARA – RIO DE ORO -OCAÑA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3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 de Puentes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1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bl>
          </a:graphicData>
        </a:graphic>
      </p:graphicFrame>
      <p:graphicFrame>
        <p:nvGraphicFramePr>
          <p:cNvPr id="6" name="Tabla 5">
            <a:extLst>
              <a:ext uri="{FF2B5EF4-FFF2-40B4-BE49-F238E27FC236}">
                <a16:creationId xmlns:a16="http://schemas.microsoft.com/office/drawing/2014/main" id="{A0155301-4E70-46A0-AA48-F0399B9CCB2A}"/>
              </a:ext>
            </a:extLst>
          </p:cNvPr>
          <p:cNvGraphicFramePr>
            <a:graphicFrameLocks noGrp="1"/>
          </p:cNvGraphicFramePr>
          <p:nvPr/>
        </p:nvGraphicFramePr>
        <p:xfrm>
          <a:off x="865188" y="833438"/>
          <a:ext cx="4570412" cy="4467225"/>
        </p:xfrm>
        <a:graphic>
          <a:graphicData uri="http://schemas.openxmlformats.org/drawingml/2006/table">
            <a:tbl>
              <a:tblPr firstRow="1" bandRow="1"/>
              <a:tblGrid>
                <a:gridCol w="1015648">
                  <a:extLst>
                    <a:ext uri="{9D8B030D-6E8A-4147-A177-3AD203B41FA5}">
                      <a16:colId xmlns:a16="http://schemas.microsoft.com/office/drawing/2014/main" val="20000"/>
                    </a:ext>
                  </a:extLst>
                </a:gridCol>
                <a:gridCol w="774868">
                  <a:extLst>
                    <a:ext uri="{9D8B030D-6E8A-4147-A177-3AD203B41FA5}">
                      <a16:colId xmlns:a16="http://schemas.microsoft.com/office/drawing/2014/main" val="20001"/>
                    </a:ext>
                  </a:extLst>
                </a:gridCol>
                <a:gridCol w="963114">
                  <a:extLst>
                    <a:ext uri="{9D8B030D-6E8A-4147-A177-3AD203B41FA5}">
                      <a16:colId xmlns:a16="http://schemas.microsoft.com/office/drawing/2014/main" val="20002"/>
                    </a:ext>
                  </a:extLst>
                </a:gridCol>
                <a:gridCol w="766113">
                  <a:extLst>
                    <a:ext uri="{9D8B030D-6E8A-4147-A177-3AD203B41FA5}">
                      <a16:colId xmlns:a16="http://schemas.microsoft.com/office/drawing/2014/main" val="20003"/>
                    </a:ext>
                  </a:extLst>
                </a:gridCol>
                <a:gridCol w="1050669">
                  <a:extLst>
                    <a:ext uri="{9D8B030D-6E8A-4147-A177-3AD203B41FA5}">
                      <a16:colId xmlns:a16="http://schemas.microsoft.com/office/drawing/2014/main" val="20004"/>
                    </a:ext>
                  </a:extLst>
                </a:gridCol>
              </a:tblGrid>
              <a:tr h="363155">
                <a:tc gridSpan="5">
                  <a:txBody>
                    <a:bodyPr/>
                    <a:lstStyle/>
                    <a:p>
                      <a:pPr algn="ctr" rtl="0" fontAlgn="b"/>
                      <a:r>
                        <a:rPr lang="es-CO" sz="11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23899">
                <a:tc>
                  <a:txBody>
                    <a:bodyPr/>
                    <a:lstStyle/>
                    <a:p>
                      <a:pPr algn="l" rtl="0" fontAlgn="b"/>
                      <a:r>
                        <a:rPr lang="es-CO" sz="8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4">
                  <a:txBody>
                    <a:bodyPr/>
                    <a:lstStyle/>
                    <a:p>
                      <a:pPr algn="l" rtl="0" fontAlgn="ctr"/>
                      <a:r>
                        <a:rPr lang="es-ES" sz="800" b="0" i="0" u="none" strike="noStrike">
                          <a:solidFill>
                            <a:srgbClr val="375623"/>
                          </a:solidFill>
                          <a:effectLst/>
                          <a:latin typeface="Arial" panose="020B0604020202020204" pitchFamily="34" charset="0"/>
                        </a:rPr>
                        <a:t>1171, 1187, 1177, 1188, 1172, 1189, 1179, 1241, 1180 Y 1238 DE 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23899">
                <a:tc>
                  <a:txBody>
                    <a:bodyPr/>
                    <a:lstStyle/>
                    <a:p>
                      <a:pPr algn="l" rtl="0" fontAlgn="b"/>
                      <a:r>
                        <a:rPr lang="es-CO" sz="8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4">
                  <a:txBody>
                    <a:bodyPr/>
                    <a:lstStyle/>
                    <a:p>
                      <a:pPr algn="l" rtl="0" fontAlgn="ctr"/>
                      <a:r>
                        <a:rPr lang="es-CO" sz="800" b="0" i="0" u="none" strike="noStrike">
                          <a:solidFill>
                            <a:srgbClr val="375623"/>
                          </a:solidFill>
                          <a:effectLst/>
                          <a:latin typeface="Arial" panose="020B0604020202020204" pitchFamily="34" charset="0"/>
                        </a:rPr>
                        <a:t>30/10/2018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23899">
                <a:tc gridSpan="4">
                  <a:txBody>
                    <a:bodyPr/>
                    <a:lstStyle/>
                    <a:p>
                      <a:pPr algn="l" rtl="0" fontAlgn="b"/>
                      <a:r>
                        <a:rPr lang="es-CO" sz="8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30/06/2020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23899">
                <a:tc gridSpan="5">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23899">
                <a:tc gridSpan="4">
                  <a:txBody>
                    <a:bodyPr/>
                    <a:lstStyle/>
                    <a:p>
                      <a:pPr algn="l" rtl="0" fontAlgn="ctr"/>
                      <a:r>
                        <a:rPr lang="es-ES" sz="800" b="1" i="0" u="none" strike="noStrike">
                          <a:solidFill>
                            <a:srgbClr val="375623"/>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800" b="1" i="0" u="none" strike="noStrike">
                          <a:solidFill>
                            <a:srgbClr val="375623"/>
                          </a:solidFill>
                          <a:effectLst/>
                          <a:latin typeface="Arial" panose="020B0604020202020204" pitchFamily="34" charset="0"/>
                        </a:rPr>
                        <a:t>90 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223899">
                <a:tc gridSpan="4">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800" b="1" i="0" u="none" strike="noStrike">
                          <a:solidFill>
                            <a:srgbClr val="375623"/>
                          </a:solidFill>
                          <a:effectLst/>
                          <a:latin typeface="Arial" panose="020B0604020202020204" pitchFamily="34" charset="0"/>
                        </a:rPr>
                        <a:t>1932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644828">
                <a:tc gridSpan="5">
                  <a:txBody>
                    <a:bodyPr/>
                    <a:lstStyle/>
                    <a:p>
                      <a:pPr algn="just" rtl="0" fontAlgn="ctr"/>
                      <a:r>
                        <a:rPr lang="es-ES" sz="900" b="1" i="0" u="none" strike="noStrike" dirty="0">
                          <a:solidFill>
                            <a:srgbClr val="375623"/>
                          </a:solidFill>
                          <a:effectLst/>
                          <a:latin typeface="Arial" panose="020B0604020202020204" pitchFamily="34" charset="0"/>
                        </a:rPr>
                        <a:t>OTROS BENEFICIOS</a:t>
                      </a:r>
                      <a:r>
                        <a:rPr lang="es-ES" sz="900" b="0" i="0" u="none" strike="noStrike" dirty="0">
                          <a:solidFill>
                            <a:srgbClr val="375623"/>
                          </a:solidFill>
                          <a:effectLst/>
                          <a:latin typeface="Arial" panose="020B0604020202020204" pitchFamily="34" charset="0"/>
                        </a:rPr>
                        <a:t>: Con el mejoramiento de la vía se disminuyen los costos de operación de los vehículos de carga y tiempos de recorrido. Se facilita a los pobladores el acceso a los centros de atención hospitalaria, educativo y de comercio, mejora la comercialización de productos de la región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23899">
                <a:tc gridSpan="5">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86591">
                <a:tc gridSpan="2">
                  <a:txBody>
                    <a:bodyPr/>
                    <a:lstStyle/>
                    <a:p>
                      <a:pPr algn="ctr" rtl="0" fontAlgn="ctr"/>
                      <a:r>
                        <a:rPr lang="es-CO" sz="8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50767">
                <a:tc gridSpan="2">
                  <a:txBody>
                    <a:bodyPr/>
                    <a:lstStyle/>
                    <a:p>
                      <a:pPr algn="just" rtl="0" fontAlgn="ctr"/>
                      <a:r>
                        <a:rPr lang="es-ES" sz="700" b="1" i="0" u="none" strike="noStrike">
                          <a:solidFill>
                            <a:srgbClr val="375623"/>
                          </a:solidFill>
                          <a:effectLst/>
                          <a:latin typeface="Arial" panose="020B0604020202020204" pitchFamily="34" charset="0"/>
                        </a:rPr>
                        <a:t>CASETAS PEAJES Y PESAJE CONSTRUIDAS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223899">
                <a:tc gridSpan="2">
                  <a:txBody>
                    <a:bodyPr/>
                    <a:lstStyle/>
                    <a:p>
                      <a:pPr algn="just" rtl="0" fontAlgn="ctr"/>
                      <a:r>
                        <a:rPr lang="es-CO" sz="700" b="1" i="0" u="none" strike="noStrike">
                          <a:solidFill>
                            <a:srgbClr val="375623"/>
                          </a:solidFill>
                          <a:effectLst/>
                          <a:latin typeface="Arial" panose="020B0604020202020204" pitchFamily="34" charset="0"/>
                        </a:rPr>
                        <a:t>CONSTRUC. SEGUNDA CALZADA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6,4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42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223899">
                <a:tc gridSpan="2">
                  <a:txBody>
                    <a:bodyPr/>
                    <a:lstStyle/>
                    <a:p>
                      <a:pPr algn="just" rtl="0" fontAlgn="ctr"/>
                      <a:r>
                        <a:rPr lang="es-CO" sz="700" b="1" i="0" u="none" strike="noStrike">
                          <a:solidFill>
                            <a:srgbClr val="375623"/>
                          </a:solidFill>
                          <a:effectLst/>
                          <a:latin typeface="Arial" panose="020B0604020202020204" pitchFamily="34" charset="0"/>
                        </a:rPr>
                        <a:t>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223899">
                <a:tc gridSpan="2">
                  <a:txBody>
                    <a:bodyPr/>
                    <a:lstStyle/>
                    <a:p>
                      <a:pPr algn="just" rtl="0" fontAlgn="ctr"/>
                      <a:r>
                        <a:rPr lang="es-CO" sz="700" b="1" i="0" u="none" strike="noStrike">
                          <a:solidFill>
                            <a:srgbClr val="375623"/>
                          </a:solidFill>
                          <a:effectLst/>
                          <a:latin typeface="Arial" panose="020B0604020202020204" pitchFamily="34" charset="0"/>
                        </a:rPr>
                        <a:t>MANT-PERIOD-NAL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351,4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348,7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223899">
                <a:tc gridSpan="2">
                  <a:txBody>
                    <a:bodyPr/>
                    <a:lstStyle/>
                    <a:p>
                      <a:pPr algn="just" rtl="0" fontAlgn="ctr"/>
                      <a:r>
                        <a:rPr lang="es-CO" sz="700" b="1" i="0" u="none" strike="noStrike">
                          <a:solidFill>
                            <a:srgbClr val="375623"/>
                          </a:solidFill>
                          <a:effectLst/>
                          <a:latin typeface="Arial" panose="020B0604020202020204" pitchFamily="34" charset="0"/>
                        </a:rPr>
                        <a:t>MANT-RUT-NAL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529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529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223899">
                <a:tc gridSpan="2">
                  <a:txBody>
                    <a:bodyPr/>
                    <a:lstStyle/>
                    <a:p>
                      <a:pPr algn="just" rtl="0" fontAlgn="ctr"/>
                      <a:r>
                        <a:rPr lang="es-CO" sz="700" b="1" i="0" u="none" strike="noStrike">
                          <a:solidFill>
                            <a:srgbClr val="375623"/>
                          </a:solidFill>
                          <a:effectLst/>
                          <a:latin typeface="Arial" panose="020B0604020202020204" pitchFamily="34" charset="0"/>
                        </a:rPr>
                        <a:t>No. PUENTES CONST.-NAL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4,8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1,95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r h="235094">
                <a:tc gridSpan="2">
                  <a:txBody>
                    <a:bodyPr/>
                    <a:lstStyle/>
                    <a:p>
                      <a:pPr algn="just" rtl="0" fontAlgn="ctr"/>
                      <a:r>
                        <a:rPr lang="es-CO" sz="700" b="1" i="0" u="none" strike="noStrike">
                          <a:solidFill>
                            <a:srgbClr val="375623"/>
                          </a:solidFill>
                          <a:effectLst/>
                          <a:latin typeface="Arial" panose="020B0604020202020204" pitchFamily="34" charset="0"/>
                        </a:rPr>
                        <a:t>REHAB-NAL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10,2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55,3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bl>
          </a:graphicData>
        </a:graphic>
      </p:graphicFrame>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ángulo 3">
            <a:extLst>
              <a:ext uri="{FF2B5EF4-FFF2-40B4-BE49-F238E27FC236}">
                <a16:creationId xmlns:a16="http://schemas.microsoft.com/office/drawing/2014/main" id="{FA72866B-4B38-4BE5-80FE-1E07DACB626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00707" name="Rectángulo 7">
            <a:extLst>
              <a:ext uri="{FF2B5EF4-FFF2-40B4-BE49-F238E27FC236}">
                <a16:creationId xmlns:a16="http://schemas.microsoft.com/office/drawing/2014/main" id="{81C5653C-A3C8-4E78-81F3-5706BD8E5964}"/>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144D947-401F-45FD-9D21-0271AF273AC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0709" name="Imagen 14">
            <a:extLst>
              <a:ext uri="{FF2B5EF4-FFF2-40B4-BE49-F238E27FC236}">
                <a16:creationId xmlns:a16="http://schemas.microsoft.com/office/drawing/2014/main" id="{BA041134-92A6-4314-82D5-32F1D11262D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392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10" name="Imagen 16">
            <a:extLst>
              <a:ext uri="{FF2B5EF4-FFF2-40B4-BE49-F238E27FC236}">
                <a16:creationId xmlns:a16="http://schemas.microsoft.com/office/drawing/2014/main" id="{B537344B-301A-40BD-B094-A2D506D6C19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11" name="Imagen 2">
            <a:extLst>
              <a:ext uri="{FF2B5EF4-FFF2-40B4-BE49-F238E27FC236}">
                <a16:creationId xmlns:a16="http://schemas.microsoft.com/office/drawing/2014/main" id="{3D869074-EEBF-4CD0-9FE3-71FD74FF376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3AACE25-4BA3-4501-890C-5DEED96BAAD6}"/>
              </a:ext>
            </a:extLst>
          </p:cNvPr>
          <p:cNvSpPr txBox="1"/>
          <p:nvPr/>
        </p:nvSpPr>
        <p:spPr>
          <a:xfrm>
            <a:off x="171450" y="833438"/>
            <a:ext cx="2762250" cy="1776412"/>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E29779E6-7AA3-4CD3-A1B8-ACA24F4782E1}"/>
              </a:ext>
            </a:extLst>
          </p:cNvPr>
          <p:cNvSpPr/>
          <p:nvPr/>
        </p:nvSpPr>
        <p:spPr>
          <a:xfrm>
            <a:off x="4251325" y="361950"/>
            <a:ext cx="3470275" cy="400050"/>
          </a:xfrm>
          <a:prstGeom prst="rect">
            <a:avLst/>
          </a:prstGeom>
          <a:noFill/>
        </p:spPr>
        <p:txBody>
          <a:bodyPr wrap="none">
            <a:spAutoFit/>
          </a:bodyPr>
          <a:lstStyle/>
          <a:p>
            <a:pPr algn="ctr">
              <a:defRPr/>
            </a:pPr>
            <a:r>
              <a:rPr lang="es-ES" sz="2000" b="1" dirty="0">
                <a:ln w="0"/>
                <a:solidFill>
                  <a:srgbClr val="70AD47">
                    <a:lumMod val="50000"/>
                  </a:srgbClr>
                </a:solidFill>
                <a:effectLst>
                  <a:outerShdw blurRad="38100" dist="19050" dir="2700000" algn="tl" rotWithShape="0">
                    <a:prstClr val="black">
                      <a:alpha val="40000"/>
                    </a:prstClr>
                  </a:outerShdw>
                </a:effectLst>
                <a:latin typeface="Arial" panose="020B0604020202020204" pitchFamily="34" charset="0"/>
                <a:cs typeface="Arial" panose="020B0604020202020204" pitchFamily="34" charset="0"/>
              </a:rPr>
              <a:t>REGISTRO FOTOGRAFICO</a:t>
            </a:r>
          </a:p>
        </p:txBody>
      </p:sp>
      <p:sp>
        <p:nvSpPr>
          <p:cNvPr id="21" name="CuadroTexto 20">
            <a:extLst>
              <a:ext uri="{FF2B5EF4-FFF2-40B4-BE49-F238E27FC236}">
                <a16:creationId xmlns:a16="http://schemas.microsoft.com/office/drawing/2014/main" id="{93A18970-3E43-4FC5-B66A-A14DE709D7AD}"/>
              </a:ext>
            </a:extLst>
          </p:cNvPr>
          <p:cNvSpPr txBox="1"/>
          <p:nvPr/>
        </p:nvSpPr>
        <p:spPr>
          <a:xfrm>
            <a:off x="3100388" y="860425"/>
            <a:ext cx="2762250" cy="1746250"/>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5" name="CuadroTexto 14">
            <a:extLst>
              <a:ext uri="{FF2B5EF4-FFF2-40B4-BE49-F238E27FC236}">
                <a16:creationId xmlns:a16="http://schemas.microsoft.com/office/drawing/2014/main" id="{10A4E7CB-B95C-4FBC-A93C-84940C37F001}"/>
              </a:ext>
            </a:extLst>
          </p:cNvPr>
          <p:cNvSpPr txBox="1"/>
          <p:nvPr/>
        </p:nvSpPr>
        <p:spPr>
          <a:xfrm>
            <a:off x="6049963" y="860425"/>
            <a:ext cx="2762250" cy="1746250"/>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6" name="CuadroTexto 15">
            <a:extLst>
              <a:ext uri="{FF2B5EF4-FFF2-40B4-BE49-F238E27FC236}">
                <a16:creationId xmlns:a16="http://schemas.microsoft.com/office/drawing/2014/main" id="{A23A6035-6A50-4FE7-B44F-41E90C70F3FE}"/>
              </a:ext>
            </a:extLst>
          </p:cNvPr>
          <p:cNvSpPr txBox="1"/>
          <p:nvPr/>
        </p:nvSpPr>
        <p:spPr>
          <a:xfrm>
            <a:off x="169863" y="3462338"/>
            <a:ext cx="2760662" cy="1776412"/>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7" name="CuadroTexto 16">
            <a:extLst>
              <a:ext uri="{FF2B5EF4-FFF2-40B4-BE49-F238E27FC236}">
                <a16:creationId xmlns:a16="http://schemas.microsoft.com/office/drawing/2014/main" id="{6FCE86EF-2624-4A8B-8B52-1865A84FBE96}"/>
              </a:ext>
            </a:extLst>
          </p:cNvPr>
          <p:cNvSpPr txBox="1"/>
          <p:nvPr/>
        </p:nvSpPr>
        <p:spPr>
          <a:xfrm>
            <a:off x="3100388" y="3460750"/>
            <a:ext cx="2762250" cy="1776413"/>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8" name="CuadroTexto 17">
            <a:extLst>
              <a:ext uri="{FF2B5EF4-FFF2-40B4-BE49-F238E27FC236}">
                <a16:creationId xmlns:a16="http://schemas.microsoft.com/office/drawing/2014/main" id="{ADC24944-0C4F-4B68-A664-E8B7354AFD97}"/>
              </a:ext>
            </a:extLst>
          </p:cNvPr>
          <p:cNvSpPr txBox="1"/>
          <p:nvPr/>
        </p:nvSpPr>
        <p:spPr>
          <a:xfrm>
            <a:off x="6049963" y="3482975"/>
            <a:ext cx="2762250" cy="1776413"/>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0719" name="CuadroTexto 21">
            <a:extLst>
              <a:ext uri="{FF2B5EF4-FFF2-40B4-BE49-F238E27FC236}">
                <a16:creationId xmlns:a16="http://schemas.microsoft.com/office/drawing/2014/main" id="{14BADB39-9279-4667-A364-72AB6C03F79F}"/>
              </a:ext>
            </a:extLst>
          </p:cNvPr>
          <p:cNvSpPr txBox="1">
            <a:spLocks noChangeArrowheads="1"/>
          </p:cNvSpPr>
          <p:nvPr/>
        </p:nvSpPr>
        <p:spPr bwMode="auto">
          <a:xfrm>
            <a:off x="1720850" y="2808288"/>
            <a:ext cx="276066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CORREDOR SAN GIL – CHARALA - LIMITES</a:t>
            </a:r>
            <a:endParaRPr lang="es-CO" altLang="es-CO" sz="1100" b="1">
              <a:solidFill>
                <a:srgbClr val="000000"/>
              </a:solidFill>
              <a:latin typeface="Arial" panose="020B0604020202020204" pitchFamily="34" charset="0"/>
              <a:cs typeface="Arial" panose="020B0604020202020204" pitchFamily="34" charset="0"/>
            </a:endParaRPr>
          </a:p>
        </p:txBody>
      </p:sp>
      <p:sp>
        <p:nvSpPr>
          <p:cNvPr id="200720" name="CuadroTexto 22">
            <a:extLst>
              <a:ext uri="{FF2B5EF4-FFF2-40B4-BE49-F238E27FC236}">
                <a16:creationId xmlns:a16="http://schemas.microsoft.com/office/drawing/2014/main" id="{3DD27D9A-BDB3-48BB-9D9C-EE34E05A7788}"/>
              </a:ext>
            </a:extLst>
          </p:cNvPr>
          <p:cNvSpPr txBox="1">
            <a:spLocks noChangeArrowheads="1"/>
          </p:cNvSpPr>
          <p:nvPr/>
        </p:nvSpPr>
        <p:spPr bwMode="auto">
          <a:xfrm>
            <a:off x="7635875" y="2892425"/>
            <a:ext cx="27622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CORREDOR ESTRATEGICO</a:t>
            </a:r>
            <a:endParaRPr lang="es-CO" altLang="es-CO" sz="1100" b="1">
              <a:solidFill>
                <a:srgbClr val="000000"/>
              </a:solidFill>
              <a:latin typeface="Arial" panose="020B0604020202020204" pitchFamily="34" charset="0"/>
              <a:cs typeface="Arial" panose="020B0604020202020204" pitchFamily="34" charset="0"/>
            </a:endParaRPr>
          </a:p>
        </p:txBody>
      </p:sp>
      <p:sp>
        <p:nvSpPr>
          <p:cNvPr id="200721" name="CuadroTexto 24">
            <a:extLst>
              <a:ext uri="{FF2B5EF4-FFF2-40B4-BE49-F238E27FC236}">
                <a16:creationId xmlns:a16="http://schemas.microsoft.com/office/drawing/2014/main" id="{778B4859-CF8F-4475-996B-A7D814D98286}"/>
              </a:ext>
            </a:extLst>
          </p:cNvPr>
          <p:cNvSpPr txBox="1">
            <a:spLocks noChangeArrowheads="1"/>
          </p:cNvSpPr>
          <p:nvPr/>
        </p:nvSpPr>
        <p:spPr bwMode="auto">
          <a:xfrm>
            <a:off x="1489075" y="5405438"/>
            <a:ext cx="27622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CORREDOR BOCADILLO I</a:t>
            </a:r>
            <a:endParaRPr lang="es-CO" altLang="es-CO" sz="1100" b="1">
              <a:solidFill>
                <a:srgbClr val="000000"/>
              </a:solidFill>
              <a:latin typeface="Arial" panose="020B0604020202020204" pitchFamily="34" charset="0"/>
              <a:cs typeface="Arial" panose="020B0604020202020204" pitchFamily="34" charset="0"/>
            </a:endParaRPr>
          </a:p>
        </p:txBody>
      </p:sp>
      <p:sp>
        <p:nvSpPr>
          <p:cNvPr id="200722" name="CuadroTexto 25">
            <a:extLst>
              <a:ext uri="{FF2B5EF4-FFF2-40B4-BE49-F238E27FC236}">
                <a16:creationId xmlns:a16="http://schemas.microsoft.com/office/drawing/2014/main" id="{D15F8803-5BCF-4796-A7F5-CDDF574FBE66}"/>
              </a:ext>
            </a:extLst>
          </p:cNvPr>
          <p:cNvSpPr txBox="1">
            <a:spLocks noChangeArrowheads="1"/>
          </p:cNvSpPr>
          <p:nvPr/>
        </p:nvSpPr>
        <p:spPr bwMode="auto">
          <a:xfrm>
            <a:off x="7635875" y="5384800"/>
            <a:ext cx="27622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CORREDOR BOCADILLO II</a:t>
            </a:r>
            <a:endParaRPr lang="es-CO" altLang="es-CO" sz="1100" b="1">
              <a:solidFill>
                <a:srgbClr val="000000"/>
              </a:solidFill>
              <a:latin typeface="Arial" panose="020B0604020202020204" pitchFamily="34" charset="0"/>
              <a:cs typeface="Arial" panose="020B0604020202020204" pitchFamily="34" charset="0"/>
            </a:endParaRPr>
          </a:p>
        </p:txBody>
      </p:sp>
      <p:sp>
        <p:nvSpPr>
          <p:cNvPr id="28" name="CuadroTexto 27">
            <a:extLst>
              <a:ext uri="{FF2B5EF4-FFF2-40B4-BE49-F238E27FC236}">
                <a16:creationId xmlns:a16="http://schemas.microsoft.com/office/drawing/2014/main" id="{C7B84133-A888-4654-A1D8-0D843A533EB7}"/>
              </a:ext>
            </a:extLst>
          </p:cNvPr>
          <p:cNvSpPr txBox="1"/>
          <p:nvPr/>
        </p:nvSpPr>
        <p:spPr>
          <a:xfrm>
            <a:off x="9036050" y="863600"/>
            <a:ext cx="2762250" cy="1744663"/>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9" name="CuadroTexto 28">
            <a:extLst>
              <a:ext uri="{FF2B5EF4-FFF2-40B4-BE49-F238E27FC236}">
                <a16:creationId xmlns:a16="http://schemas.microsoft.com/office/drawing/2014/main" id="{E1613C6A-B99C-457E-A0FC-F963B9005BF3}"/>
              </a:ext>
            </a:extLst>
          </p:cNvPr>
          <p:cNvSpPr txBox="1"/>
          <p:nvPr/>
        </p:nvSpPr>
        <p:spPr>
          <a:xfrm>
            <a:off x="9036050" y="3482975"/>
            <a:ext cx="2762250" cy="1746250"/>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200725" name="Imagen 1">
            <a:extLst>
              <a:ext uri="{FF2B5EF4-FFF2-40B4-BE49-F238E27FC236}">
                <a16:creationId xmlns:a16="http://schemas.microsoft.com/office/drawing/2014/main" id="{958F9C27-A47E-414C-8066-33946E7E81CA}"/>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31775" y="3524250"/>
            <a:ext cx="2644775"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26" name="Imagen 2">
            <a:extLst>
              <a:ext uri="{FF2B5EF4-FFF2-40B4-BE49-F238E27FC236}">
                <a16:creationId xmlns:a16="http://schemas.microsoft.com/office/drawing/2014/main" id="{80C1C9A3-BB28-410C-B8D9-6680E8094DE8}"/>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167063" y="3524250"/>
            <a:ext cx="2657475"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27" name="Imagen 4">
            <a:extLst>
              <a:ext uri="{FF2B5EF4-FFF2-40B4-BE49-F238E27FC236}">
                <a16:creationId xmlns:a16="http://schemas.microsoft.com/office/drawing/2014/main" id="{94C7AF16-E6E6-462D-807E-B135ED7D0514}"/>
              </a:ext>
            </a:extLst>
          </p:cNvPr>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6142038" y="3527425"/>
            <a:ext cx="2613025" cy="168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28" name="Imagen 5">
            <a:extLst>
              <a:ext uri="{FF2B5EF4-FFF2-40B4-BE49-F238E27FC236}">
                <a16:creationId xmlns:a16="http://schemas.microsoft.com/office/drawing/2014/main" id="{CACD2E53-BDD7-4A48-9F35-650344AA17B5}"/>
              </a:ext>
            </a:extLst>
          </p:cNvPr>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9120188" y="3540125"/>
            <a:ext cx="2617787" cy="164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29" name="Imagen 6">
            <a:extLst>
              <a:ext uri="{FF2B5EF4-FFF2-40B4-BE49-F238E27FC236}">
                <a16:creationId xmlns:a16="http://schemas.microsoft.com/office/drawing/2014/main" id="{701DA9A0-19FD-49A8-B73C-B08189C530B2}"/>
              </a:ext>
            </a:extLst>
          </p:cNvPr>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6107113" y="906463"/>
            <a:ext cx="2647950" cy="166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30" name="Imagen 7">
            <a:extLst>
              <a:ext uri="{FF2B5EF4-FFF2-40B4-BE49-F238E27FC236}">
                <a16:creationId xmlns:a16="http://schemas.microsoft.com/office/drawing/2014/main" id="{6FF63BBC-2425-4B8A-8CC9-6433BE565356}"/>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bwMode="auto">
          <a:xfrm>
            <a:off x="9097963" y="923925"/>
            <a:ext cx="2640012" cy="162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31" name="Imagen 8">
            <a:extLst>
              <a:ext uri="{FF2B5EF4-FFF2-40B4-BE49-F238E27FC236}">
                <a16:creationId xmlns:a16="http://schemas.microsoft.com/office/drawing/2014/main" id="{560B34B1-201C-4B9B-8F2A-7EF56045AD8C}"/>
              </a:ext>
            </a:extLst>
          </p:cNvPr>
          <p:cNvPicPr>
            <a:picLocks noChangeAspect="1"/>
          </p:cNvPicPr>
          <p:nvPr/>
        </p:nvPicPr>
        <p:blipFill>
          <a:blip r:embed="rId11" cstate="email">
            <a:extLst>
              <a:ext uri="{28A0092B-C50C-407E-A947-70E740481C1C}">
                <a14:useLocalDpi xmlns:a14="http://schemas.microsoft.com/office/drawing/2010/main"/>
              </a:ext>
            </a:extLst>
          </a:blip>
          <a:srcRect/>
          <a:stretch>
            <a:fillRect/>
          </a:stretch>
        </p:blipFill>
        <p:spPr bwMode="auto">
          <a:xfrm>
            <a:off x="231775" y="892175"/>
            <a:ext cx="2644775"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32" name="Imagen 9">
            <a:extLst>
              <a:ext uri="{FF2B5EF4-FFF2-40B4-BE49-F238E27FC236}">
                <a16:creationId xmlns:a16="http://schemas.microsoft.com/office/drawing/2014/main" id="{3EB82719-7467-48E6-851A-7E981C153D86}"/>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a:off x="3159125" y="914400"/>
            <a:ext cx="2665413" cy="163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ángulo 3">
            <a:extLst>
              <a:ext uri="{FF2B5EF4-FFF2-40B4-BE49-F238E27FC236}">
                <a16:creationId xmlns:a16="http://schemas.microsoft.com/office/drawing/2014/main" id="{51FE7ABD-725A-426F-9686-932CC63F7B53}"/>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01731" name="Rectángulo 7">
            <a:extLst>
              <a:ext uri="{FF2B5EF4-FFF2-40B4-BE49-F238E27FC236}">
                <a16:creationId xmlns:a16="http://schemas.microsoft.com/office/drawing/2014/main" id="{BAD6582D-2F9F-4937-84A0-FDEE752C9283}"/>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0AB181F6-F3F0-45CF-A512-7920F0AD73FF}"/>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1733" name="Imagen 14">
            <a:extLst>
              <a:ext uri="{FF2B5EF4-FFF2-40B4-BE49-F238E27FC236}">
                <a16:creationId xmlns:a16="http://schemas.microsoft.com/office/drawing/2014/main" id="{E5E12F5D-E188-4C74-8F16-0A3767EE252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34" name="Imagen 16">
            <a:extLst>
              <a:ext uri="{FF2B5EF4-FFF2-40B4-BE49-F238E27FC236}">
                <a16:creationId xmlns:a16="http://schemas.microsoft.com/office/drawing/2014/main" id="{2576E972-003B-43A2-9D40-28C5BC97115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35" name="Imagen 2">
            <a:extLst>
              <a:ext uri="{FF2B5EF4-FFF2-40B4-BE49-F238E27FC236}">
                <a16:creationId xmlns:a16="http://schemas.microsoft.com/office/drawing/2014/main" id="{4094261A-A0DB-4C4B-895C-6791702378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03925"/>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FDAD32AA-F6D7-49FC-A72F-46EC1EB16147}"/>
              </a:ext>
            </a:extLst>
          </p:cNvPr>
          <p:cNvSpPr txBox="1"/>
          <p:nvPr/>
        </p:nvSpPr>
        <p:spPr>
          <a:xfrm>
            <a:off x="171450" y="833438"/>
            <a:ext cx="2762250" cy="1776412"/>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9FEB24CF-0E88-4B91-866C-02838C108A05}"/>
              </a:ext>
            </a:extLst>
          </p:cNvPr>
          <p:cNvSpPr/>
          <p:nvPr/>
        </p:nvSpPr>
        <p:spPr>
          <a:xfrm>
            <a:off x="4314825" y="3973513"/>
            <a:ext cx="3470275" cy="400050"/>
          </a:xfrm>
          <a:prstGeom prst="rect">
            <a:avLst/>
          </a:prstGeom>
          <a:noFill/>
        </p:spPr>
        <p:txBody>
          <a:bodyPr wrap="none">
            <a:spAutoFit/>
          </a:bodyPr>
          <a:lstStyle/>
          <a:p>
            <a:pPr algn="ctr">
              <a:defRPr/>
            </a:pPr>
            <a:r>
              <a:rPr lang="es-ES" sz="2000" b="1" dirty="0">
                <a:ln w="0"/>
                <a:solidFill>
                  <a:srgbClr val="70AD47">
                    <a:lumMod val="50000"/>
                  </a:srgbClr>
                </a:solidFill>
                <a:effectLst>
                  <a:outerShdw blurRad="38100" dist="19050" dir="2700000" algn="tl" rotWithShape="0">
                    <a:prstClr val="black">
                      <a:alpha val="40000"/>
                    </a:prstClr>
                  </a:outerShdw>
                </a:effectLst>
                <a:latin typeface="Arial" panose="020B0604020202020204" pitchFamily="34" charset="0"/>
                <a:cs typeface="Arial" panose="020B0604020202020204" pitchFamily="34" charset="0"/>
              </a:rPr>
              <a:t>REGISTRO FOTOGRAFICO</a:t>
            </a:r>
          </a:p>
        </p:txBody>
      </p:sp>
      <p:sp>
        <p:nvSpPr>
          <p:cNvPr id="21" name="CuadroTexto 20">
            <a:extLst>
              <a:ext uri="{FF2B5EF4-FFF2-40B4-BE49-F238E27FC236}">
                <a16:creationId xmlns:a16="http://schemas.microsoft.com/office/drawing/2014/main" id="{E9E519EA-2ECC-4CD1-9EE1-56EB8C6C8029}"/>
              </a:ext>
            </a:extLst>
          </p:cNvPr>
          <p:cNvSpPr txBox="1"/>
          <p:nvPr/>
        </p:nvSpPr>
        <p:spPr>
          <a:xfrm>
            <a:off x="3100388" y="860425"/>
            <a:ext cx="2762250" cy="1746250"/>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5" name="CuadroTexto 14">
            <a:extLst>
              <a:ext uri="{FF2B5EF4-FFF2-40B4-BE49-F238E27FC236}">
                <a16:creationId xmlns:a16="http://schemas.microsoft.com/office/drawing/2014/main" id="{8C83DB15-221C-493F-B9CC-420889E69B0C}"/>
              </a:ext>
            </a:extLst>
          </p:cNvPr>
          <p:cNvSpPr txBox="1"/>
          <p:nvPr/>
        </p:nvSpPr>
        <p:spPr>
          <a:xfrm>
            <a:off x="6049963" y="860425"/>
            <a:ext cx="2762250" cy="1746250"/>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1740" name="CuadroTexto 21">
            <a:extLst>
              <a:ext uri="{FF2B5EF4-FFF2-40B4-BE49-F238E27FC236}">
                <a16:creationId xmlns:a16="http://schemas.microsoft.com/office/drawing/2014/main" id="{5AA02CC7-A15A-4EF2-A706-35A9C0DAFFB6}"/>
              </a:ext>
            </a:extLst>
          </p:cNvPr>
          <p:cNvSpPr txBox="1">
            <a:spLocks noChangeArrowheads="1"/>
          </p:cNvSpPr>
          <p:nvPr/>
        </p:nvSpPr>
        <p:spPr bwMode="auto">
          <a:xfrm>
            <a:off x="1720850" y="2808288"/>
            <a:ext cx="276066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CORREDOR AGROFORESTAL</a:t>
            </a:r>
            <a:endParaRPr lang="es-CO" altLang="es-CO" sz="1100" b="1">
              <a:solidFill>
                <a:srgbClr val="000000"/>
              </a:solidFill>
              <a:latin typeface="Arial" panose="020B0604020202020204" pitchFamily="34" charset="0"/>
              <a:cs typeface="Arial" panose="020B0604020202020204" pitchFamily="34" charset="0"/>
            </a:endParaRPr>
          </a:p>
        </p:txBody>
      </p:sp>
      <p:sp>
        <p:nvSpPr>
          <p:cNvPr id="201741" name="CuadroTexto 22">
            <a:extLst>
              <a:ext uri="{FF2B5EF4-FFF2-40B4-BE49-F238E27FC236}">
                <a16:creationId xmlns:a16="http://schemas.microsoft.com/office/drawing/2014/main" id="{91A26FE4-1BAF-469F-9540-8A2A837CED48}"/>
              </a:ext>
            </a:extLst>
          </p:cNvPr>
          <p:cNvSpPr txBox="1">
            <a:spLocks noChangeArrowheads="1"/>
          </p:cNvSpPr>
          <p:nvPr/>
        </p:nvSpPr>
        <p:spPr bwMode="auto">
          <a:xfrm>
            <a:off x="7635875" y="2892425"/>
            <a:ext cx="276225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CORREDOR TRAMOS COMPLEMENTARIOS</a:t>
            </a:r>
            <a:endParaRPr lang="es-CO" altLang="es-CO" sz="1100" b="1">
              <a:solidFill>
                <a:srgbClr val="000000"/>
              </a:solidFill>
              <a:latin typeface="Arial" panose="020B0604020202020204" pitchFamily="34" charset="0"/>
              <a:cs typeface="Arial" panose="020B0604020202020204" pitchFamily="34" charset="0"/>
            </a:endParaRPr>
          </a:p>
        </p:txBody>
      </p:sp>
      <p:sp>
        <p:nvSpPr>
          <p:cNvPr id="28" name="CuadroTexto 27">
            <a:extLst>
              <a:ext uri="{FF2B5EF4-FFF2-40B4-BE49-F238E27FC236}">
                <a16:creationId xmlns:a16="http://schemas.microsoft.com/office/drawing/2014/main" id="{267DA017-BD06-4468-9CD0-2FA68B1F4DFF}"/>
              </a:ext>
            </a:extLst>
          </p:cNvPr>
          <p:cNvSpPr txBox="1"/>
          <p:nvPr/>
        </p:nvSpPr>
        <p:spPr>
          <a:xfrm>
            <a:off x="9036050" y="863600"/>
            <a:ext cx="2762250" cy="1744663"/>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201743" name="Imagen 8">
            <a:extLst>
              <a:ext uri="{FF2B5EF4-FFF2-40B4-BE49-F238E27FC236}">
                <a16:creationId xmlns:a16="http://schemas.microsoft.com/office/drawing/2014/main" id="{AE5E0F24-9114-4CA1-A807-973C784A5EAB}"/>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132513" y="904875"/>
            <a:ext cx="2633662"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44" name="Imagen 9">
            <a:extLst>
              <a:ext uri="{FF2B5EF4-FFF2-40B4-BE49-F238E27FC236}">
                <a16:creationId xmlns:a16="http://schemas.microsoft.com/office/drawing/2014/main" id="{F77E9671-AC16-4C6D-AB26-B7CD2B6EA6BF}"/>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9137650" y="912813"/>
            <a:ext cx="2595563" cy="165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45" name="Imagen 10">
            <a:extLst>
              <a:ext uri="{FF2B5EF4-FFF2-40B4-BE49-F238E27FC236}">
                <a16:creationId xmlns:a16="http://schemas.microsoft.com/office/drawing/2014/main" id="{62507459-E781-44AA-8DA6-A49853CF30E1}"/>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3148013" y="904875"/>
            <a:ext cx="2689225" cy="166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46" name="Imagen 11">
            <a:extLst>
              <a:ext uri="{FF2B5EF4-FFF2-40B4-BE49-F238E27FC236}">
                <a16:creationId xmlns:a16="http://schemas.microsoft.com/office/drawing/2014/main" id="{6DC6C1B9-178A-424E-ABC5-594F0070955C}"/>
              </a:ext>
            </a:extLst>
          </p:cNvPr>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254000" y="904875"/>
            <a:ext cx="2633663"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47" name="Rectángulo 67">
            <a:extLst>
              <a:ext uri="{FF2B5EF4-FFF2-40B4-BE49-F238E27FC236}">
                <a16:creationId xmlns:a16="http://schemas.microsoft.com/office/drawing/2014/main" id="{889BD258-E2E0-4267-BCDB-93078B276273}"/>
              </a:ext>
            </a:extLst>
          </p:cNvPr>
          <p:cNvSpPr>
            <a:spLocks noChangeArrowheads="1"/>
          </p:cNvSpPr>
          <p:nvPr/>
        </p:nvSpPr>
        <p:spPr bwMode="auto">
          <a:xfrm>
            <a:off x="885825" y="236538"/>
            <a:ext cx="88582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CONTRATOS PLAN</a:t>
            </a: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CF7CC2B0-41B6-4CA8-AD21-B9CA72C29F42}"/>
              </a:ext>
            </a:extLst>
          </p:cNvPr>
          <p:cNvSpPr/>
          <p:nvPr/>
        </p:nvSpPr>
        <p:spPr>
          <a:xfrm>
            <a:off x="0" y="-317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2755" name="Imagen 1">
            <a:extLst>
              <a:ext uri="{FF2B5EF4-FFF2-40B4-BE49-F238E27FC236}">
                <a16:creationId xmlns:a16="http://schemas.microsoft.com/office/drawing/2014/main" id="{1CD96F70-4B5E-439A-9A3E-15544BCD233D}"/>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82113" y="593248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FC821F9B-627B-4F64-85A7-18542DEEA633}"/>
              </a:ext>
            </a:extLst>
          </p:cNvPr>
          <p:cNvGrpSpPr>
            <a:grpSpLocks/>
          </p:cNvGrpSpPr>
          <p:nvPr/>
        </p:nvGrpSpPr>
        <p:grpSpPr bwMode="auto">
          <a:xfrm>
            <a:off x="6111081" y="870469"/>
            <a:ext cx="5223669"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B919EE74-8AF5-4CEB-BE9E-2D96A5A0867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DB5ABFEE-D468-439E-A910-02943903713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2609B09-299F-444B-B81F-D477B2726A02}"/>
                </a:ext>
              </a:extLst>
            </p:cNvPr>
            <p:cNvSpPr txBox="1"/>
            <p:nvPr/>
          </p:nvSpPr>
          <p:spPr>
            <a:xfrm>
              <a:off x="4940980" y="1177422"/>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Bogotá D.C</a:t>
              </a:r>
            </a:p>
          </p:txBody>
        </p:sp>
        <p:sp>
          <p:nvSpPr>
            <p:cNvPr id="16" name="Elipse 15">
              <a:extLst>
                <a:ext uri="{FF2B5EF4-FFF2-40B4-BE49-F238E27FC236}">
                  <a16:creationId xmlns:a16="http://schemas.microsoft.com/office/drawing/2014/main" id="{63BE4C7C-3505-4F2A-9DE0-76C73A4E404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02757" name="Rectángulo 67">
            <a:extLst>
              <a:ext uri="{FF2B5EF4-FFF2-40B4-BE49-F238E27FC236}">
                <a16:creationId xmlns:a16="http://schemas.microsoft.com/office/drawing/2014/main" id="{5BF83641-4B06-4BE4-9405-42B2D07D721F}"/>
              </a:ext>
            </a:extLst>
          </p:cNvPr>
          <p:cNvSpPr>
            <a:spLocks noChangeArrowheads="1"/>
          </p:cNvSpPr>
          <p:nvPr/>
        </p:nvSpPr>
        <p:spPr bwMode="auto">
          <a:xfrm>
            <a:off x="857250" y="152400"/>
            <a:ext cx="103171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180230" name="Rectángulo 68">
            <a:extLst>
              <a:ext uri="{FF2B5EF4-FFF2-40B4-BE49-F238E27FC236}">
                <a16:creationId xmlns:a16="http://schemas.microsoft.com/office/drawing/2014/main" id="{FD855B87-BD2F-4991-8FB3-7AAEF4359273}"/>
              </a:ext>
            </a:extLst>
          </p:cNvPr>
          <p:cNvSpPr>
            <a:spLocks noChangeArrowheads="1"/>
          </p:cNvSpPr>
          <p:nvPr/>
        </p:nvSpPr>
        <p:spPr bwMode="auto">
          <a:xfrm>
            <a:off x="857250" y="382588"/>
            <a:ext cx="10404475" cy="5238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a:t>
            </a:r>
            <a:r>
              <a:rPr lang="es-CO" altLang="es-CO" sz="1400" dirty="0">
                <a:solidFill>
                  <a:srgbClr val="548235"/>
                </a:solidFill>
                <a:latin typeface="Arial" panose="020B0604020202020204" pitchFamily="34" charset="0"/>
                <a:ea typeface="Verdana" panose="020B0604030504040204" pitchFamily="34" charset="0"/>
                <a:cs typeface="Arial" panose="020B0604020202020204" pitchFamily="34" charset="0"/>
              </a:rPr>
              <a:t>RESTACIÓN EL SERVICIO DE GUARDAVÍAS EN LOS SIETE PASOS A NIVEL DE LA CIUDAD DE BOGOTÁ.</a:t>
            </a:r>
            <a:endPar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 </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02759" name="Imagen 35">
            <a:extLst>
              <a:ext uri="{FF2B5EF4-FFF2-40B4-BE49-F238E27FC236}">
                <a16:creationId xmlns:a16="http://schemas.microsoft.com/office/drawing/2014/main" id="{EC474C0E-5BA5-4E4E-8331-7E55B6A7E3F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8D2588ED-9023-4F34-806D-02B98EDFD55E}"/>
              </a:ext>
            </a:extLst>
          </p:cNvPr>
          <p:cNvGrpSpPr>
            <a:grpSpLocks/>
          </p:cNvGrpSpPr>
          <p:nvPr/>
        </p:nvGrpSpPr>
        <p:grpSpPr bwMode="auto">
          <a:xfrm>
            <a:off x="6089173" y="1477683"/>
            <a:ext cx="5245577" cy="433388"/>
            <a:chOff x="3797995" y="1095038"/>
            <a:chExt cx="8818175" cy="641713"/>
          </a:xfrm>
          <a:solidFill>
            <a:schemeClr val="accent6">
              <a:lumMod val="60000"/>
              <a:lumOff val="40000"/>
            </a:schemeClr>
          </a:solidFill>
        </p:grpSpPr>
        <p:sp>
          <p:nvSpPr>
            <p:cNvPr id="39" name="Pentágono 11">
              <a:extLst>
                <a:ext uri="{FF2B5EF4-FFF2-40B4-BE49-F238E27FC236}">
                  <a16:creationId xmlns:a16="http://schemas.microsoft.com/office/drawing/2014/main" id="{57501BE5-B7AE-4626-8DB8-87B3B87F6A1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937320D6-F674-4E2D-BB00-7F014AE1CB8A}"/>
                </a:ext>
              </a:extLst>
            </p:cNvPr>
            <p:cNvSpPr/>
            <p:nvPr/>
          </p:nvSpPr>
          <p:spPr>
            <a:xfrm>
              <a:off x="4780327" y="1127936"/>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200" dirty="0">
                  <a:solidFill>
                    <a:srgbClr val="70AD47">
                      <a:lumMod val="50000"/>
                    </a:srgbClr>
                  </a:solidFill>
                  <a:latin typeface="Arial" panose="020B0604020202020204" pitchFamily="34" charset="0"/>
                  <a:cs typeface="Arial" panose="020B0604020202020204" pitchFamily="34" charset="0"/>
                </a:rPr>
                <a:t>Estación de la Sabana – Kilometro 5. Bogotá </a:t>
              </a:r>
              <a:endParaRPr lang="es-CO" sz="1400" dirty="0">
                <a:solidFill>
                  <a:srgbClr val="70AD47">
                    <a:lumMod val="50000"/>
                  </a:srgbClr>
                </a:solidFill>
                <a:latin typeface="Arial" panose="020B0604020202020204" pitchFamily="34" charset="0"/>
                <a:cs typeface="Arial" panose="020B0604020202020204" pitchFamily="34" charset="0"/>
              </a:endParaRP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C9A31CCB-77DA-4D99-856E-590174FF02E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A05171DF-4384-4222-AC11-FAAE15338918}"/>
              </a:ext>
            </a:extLst>
          </p:cNvPr>
          <p:cNvGrpSpPr>
            <a:grpSpLocks/>
          </p:cNvGrpSpPr>
          <p:nvPr/>
        </p:nvGrpSpPr>
        <p:grpSpPr bwMode="auto">
          <a:xfrm>
            <a:off x="6117335" y="2034938"/>
            <a:ext cx="521741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EB67425D-1592-411A-9ECA-1061886218E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AFCFAB07-65E1-462C-BA2C-5BA7D27E927F}"/>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5 Km</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37D113FF-0BCB-461A-AF8A-03D6C9AD083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197A27EB-00B1-4701-AC91-8860B0115821}"/>
              </a:ext>
            </a:extLst>
          </p:cNvPr>
          <p:cNvGrpSpPr>
            <a:grpSpLocks/>
          </p:cNvGrpSpPr>
          <p:nvPr/>
        </p:nvGrpSpPr>
        <p:grpSpPr bwMode="auto">
          <a:xfrm>
            <a:off x="6104082" y="2593695"/>
            <a:ext cx="5230668"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3EE6173E-27AB-40F4-8744-DCACA92F8DC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807F0742-FEBD-4D63-8CF3-19A0BF3B2D7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D75280E6-317A-41FE-9BC8-9F0C345FDE18}"/>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5</a:t>
              </a:r>
              <a:r>
                <a:rPr lang="es-CO" sz="1400" b="1" dirty="0">
                  <a:solidFill>
                    <a:srgbClr val="70AD47">
                      <a:lumMod val="50000"/>
                    </a:srgbClr>
                  </a:solidFill>
                  <a:latin typeface="Arial" panose="020B0604020202020204" pitchFamily="34" charset="0"/>
                  <a:cs typeface="Arial" panose="020B0604020202020204" pitchFamily="34" charset="0"/>
                </a:rPr>
                <a:t> </a:t>
              </a:r>
              <a:r>
                <a:rPr lang="es-CO" sz="1400" dirty="0">
                  <a:solidFill>
                    <a:srgbClr val="70AD47">
                      <a:lumMod val="50000"/>
                    </a:srgbClr>
                  </a:solidFill>
                  <a:latin typeface="Arial" panose="020B0604020202020204" pitchFamily="34" charset="0"/>
                  <a:cs typeface="Arial" panose="020B0604020202020204" pitchFamily="34" charset="0"/>
                </a:rPr>
                <a:t>Km</a:t>
              </a:r>
              <a:r>
                <a:rPr lang="es-CO" sz="14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964DE03F-31AE-42B0-91F1-1E6FF11BEBA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02763" name="Imagen 54">
            <a:extLst>
              <a:ext uri="{FF2B5EF4-FFF2-40B4-BE49-F238E27FC236}">
                <a16:creationId xmlns:a16="http://schemas.microsoft.com/office/drawing/2014/main" id="{DAB4C480-8073-4959-96B5-E8DA8D0852E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7FF24F46-970C-46D8-878B-D90F980B772F}"/>
              </a:ext>
            </a:extLst>
          </p:cNvPr>
          <p:cNvGraphicFramePr>
            <a:graphicFrameLocks noGrp="1"/>
          </p:cNvGraphicFramePr>
          <p:nvPr/>
        </p:nvGraphicFramePr>
        <p:xfrm>
          <a:off x="6110288" y="3214688"/>
          <a:ext cx="5151437" cy="2514600"/>
        </p:xfrm>
        <a:graphic>
          <a:graphicData uri="http://schemas.openxmlformats.org/drawingml/2006/table">
            <a:tbl>
              <a:tblPr firstRow="1" bandRow="1"/>
              <a:tblGrid>
                <a:gridCol w="1159573">
                  <a:extLst>
                    <a:ext uri="{9D8B030D-6E8A-4147-A177-3AD203B41FA5}">
                      <a16:colId xmlns:a16="http://schemas.microsoft.com/office/drawing/2014/main" val="20000"/>
                    </a:ext>
                  </a:extLst>
                </a:gridCol>
                <a:gridCol w="1466127">
                  <a:extLst>
                    <a:ext uri="{9D8B030D-6E8A-4147-A177-3AD203B41FA5}">
                      <a16:colId xmlns:a16="http://schemas.microsoft.com/office/drawing/2014/main" val="20001"/>
                    </a:ext>
                  </a:extLst>
                </a:gridCol>
                <a:gridCol w="1766017">
                  <a:extLst>
                    <a:ext uri="{9D8B030D-6E8A-4147-A177-3AD203B41FA5}">
                      <a16:colId xmlns:a16="http://schemas.microsoft.com/office/drawing/2014/main" val="20002"/>
                    </a:ext>
                  </a:extLst>
                </a:gridCol>
                <a:gridCol w="759720">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$ 1.266.172.284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$ 910.736.055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$ 910.736.055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$ 1.266.172.284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$ 910.736.055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5750">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ctr" rtl="0" fontAlgn="ctr"/>
                      <a:r>
                        <a:rPr lang="es-ES" sz="800" b="0" i="0" u="none" strike="noStrike">
                          <a:solidFill>
                            <a:srgbClr val="375623"/>
                          </a:solidFill>
                          <a:effectLst/>
                          <a:latin typeface="Arial" panose="020B0604020202020204" pitchFamily="34" charset="0"/>
                        </a:rPr>
                        <a:t>Estación de la Sabana al Kilómetro 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5A069EB3-12A8-4445-B4A6-C494709B0B8C}"/>
              </a:ext>
            </a:extLst>
          </p:cNvPr>
          <p:cNvGraphicFramePr>
            <a:graphicFrameLocks noGrp="1"/>
          </p:cNvGraphicFramePr>
          <p:nvPr/>
        </p:nvGraphicFramePr>
        <p:xfrm>
          <a:off x="857250" y="860425"/>
          <a:ext cx="4902200" cy="4797425"/>
        </p:xfrm>
        <a:graphic>
          <a:graphicData uri="http://schemas.openxmlformats.org/drawingml/2006/table">
            <a:tbl>
              <a:tblPr firstRow="1" bandRow="1"/>
              <a:tblGrid>
                <a:gridCol w="847685">
                  <a:extLst>
                    <a:ext uri="{9D8B030D-6E8A-4147-A177-3AD203B41FA5}">
                      <a16:colId xmlns:a16="http://schemas.microsoft.com/office/drawing/2014/main" val="20000"/>
                    </a:ext>
                  </a:extLst>
                </a:gridCol>
                <a:gridCol w="1070567">
                  <a:extLst>
                    <a:ext uri="{9D8B030D-6E8A-4147-A177-3AD203B41FA5}">
                      <a16:colId xmlns:a16="http://schemas.microsoft.com/office/drawing/2014/main" val="20001"/>
                    </a:ext>
                  </a:extLst>
                </a:gridCol>
                <a:gridCol w="1289796">
                  <a:extLst>
                    <a:ext uri="{9D8B030D-6E8A-4147-A177-3AD203B41FA5}">
                      <a16:colId xmlns:a16="http://schemas.microsoft.com/office/drawing/2014/main" val="20002"/>
                    </a:ext>
                  </a:extLst>
                </a:gridCol>
                <a:gridCol w="555380">
                  <a:extLst>
                    <a:ext uri="{9D8B030D-6E8A-4147-A177-3AD203B41FA5}">
                      <a16:colId xmlns:a16="http://schemas.microsoft.com/office/drawing/2014/main" val="20003"/>
                    </a:ext>
                  </a:extLst>
                </a:gridCol>
                <a:gridCol w="806275">
                  <a:extLst>
                    <a:ext uri="{9D8B030D-6E8A-4147-A177-3AD203B41FA5}">
                      <a16:colId xmlns:a16="http://schemas.microsoft.com/office/drawing/2014/main" val="20004"/>
                    </a:ext>
                  </a:extLst>
                </a:gridCol>
                <a:gridCol w="332498">
                  <a:extLst>
                    <a:ext uri="{9D8B030D-6E8A-4147-A177-3AD203B41FA5}">
                      <a16:colId xmlns:a16="http://schemas.microsoft.com/office/drawing/2014/main" val="20005"/>
                    </a:ext>
                  </a:extLst>
                </a:gridCol>
              </a:tblGrid>
              <a:tr h="242183">
                <a:tc gridSpan="6">
                  <a:txBody>
                    <a:bodyPr/>
                    <a:lstStyle/>
                    <a:p>
                      <a:pPr algn="l" rtl="0" fontAlgn="b"/>
                      <a:r>
                        <a:rPr lang="es-CO" sz="7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0"/>
                  </a:ext>
                </a:extLst>
              </a:tr>
              <a:tr h="242183">
                <a:tc>
                  <a:txBody>
                    <a:bodyPr/>
                    <a:lstStyle/>
                    <a:p>
                      <a:pPr algn="l" rtl="0" fontAlgn="b"/>
                      <a:r>
                        <a:rPr lang="es-CO" sz="7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7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l" rtl="0" fontAlgn="ctr"/>
                      <a:r>
                        <a:rPr lang="es-CO" sz="700" b="0" i="0" u="none" strike="noStrike">
                          <a:solidFill>
                            <a:srgbClr val="000000"/>
                          </a:solidFill>
                          <a:effectLst/>
                          <a:latin typeface="Arial" panose="020B0604020202020204" pitchFamily="34" charset="0"/>
                        </a:rPr>
                        <a:t>515- 622 y 693-19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42183">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l" rtl="0" fontAlgn="b"/>
                      <a:r>
                        <a:rPr lang="es-CO" sz="700" b="1" i="0" u="none" strike="noStrike">
                          <a:solidFill>
                            <a:srgbClr val="375623"/>
                          </a:solidFill>
                          <a:effectLst/>
                          <a:latin typeface="Arial" panose="020B0604020202020204" pitchFamily="34" charset="0"/>
                        </a:rPr>
                        <a:t>                                 1/02/2019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lnT w="63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10002"/>
                  </a:ext>
                </a:extLst>
              </a:tr>
              <a:tr h="329883">
                <a:tc gridSpan="5">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b"/>
                      <a:r>
                        <a:rPr lang="es-CO" sz="700" b="0" i="0" u="none" strike="noStrike">
                          <a:solidFill>
                            <a:srgbClr val="375623"/>
                          </a:solidFill>
                          <a:effectLst/>
                          <a:latin typeface="Arial" panose="020B0604020202020204" pitchFamily="34" charset="0"/>
                        </a:rPr>
                        <a:t>30/04/2020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42183">
                <a:tc gridSpan="6">
                  <a:txBody>
                    <a:bodyPr/>
                    <a:lstStyle/>
                    <a:p>
                      <a:pPr algn="l" rtl="0" fontAlgn="b"/>
                      <a:r>
                        <a:rPr lang="es-CO" sz="700" b="0" i="0" u="none" strike="noStrike" dirty="0">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lnT w="63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10004"/>
                  </a:ext>
                </a:extLst>
              </a:tr>
              <a:tr h="329883">
                <a:tc gridSpan="6">
                  <a:txBody>
                    <a:bodyPr/>
                    <a:lstStyle/>
                    <a:p>
                      <a:pPr algn="l" rtl="0" fontAlgn="ctr"/>
                      <a:r>
                        <a:rPr lang="es-ES" sz="700" b="0" i="0" u="none" strike="noStrike">
                          <a:solidFill>
                            <a:srgbClr val="375623"/>
                          </a:solidFill>
                          <a:effectLst/>
                          <a:latin typeface="Arial" panose="020B0604020202020204" pitchFamily="34" charset="0"/>
                        </a:rPr>
                        <a:t>Garantizar la vida de los usuarios, prestadores del servicio, peatones y demás personas que se ven afectados por la existencia del tráfico férreo en la zona urbana de la ciudad de Bogotá, en el tramo de la Estación de la Sabana al K 5.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5"/>
                  </a:ext>
                </a:extLst>
              </a:tr>
              <a:tr h="494824">
                <a:tc gridSpan="6">
                  <a:txBody>
                    <a:bodyPr/>
                    <a:lstStyle/>
                    <a:p>
                      <a:pPr algn="l" rtl="0" fontAlgn="ctr"/>
                      <a:r>
                        <a:rPr lang="es-ES" sz="700" b="1" i="0" u="none" strike="noStrike">
                          <a:solidFill>
                            <a:srgbClr val="375623"/>
                          </a:solidFill>
                          <a:effectLst/>
                          <a:latin typeface="Arial" panose="020B0604020202020204" pitchFamily="34" charset="0"/>
                        </a:rPr>
                        <a:t>Se  da cumplimiento a lo establecido en el Código Nacional de Tránsito y al marco legal sobre Tráfico Férreo, en el sentido de garantizar la señalización en pasos de nivel y la presencia de un guardavía para la regulación del tránsito cuando se requiera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6"/>
                  </a:ext>
                </a:extLst>
              </a:tr>
              <a:tr h="363273">
                <a:tc gridSpan="4">
                  <a:txBody>
                    <a:bodyPr/>
                    <a:lstStyle/>
                    <a:p>
                      <a:pPr algn="l" rtl="0" fontAlgn="ctr"/>
                      <a:r>
                        <a:rPr lang="es-CO" sz="7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700" b="1" i="0" u="none" strike="noStrike">
                          <a:solidFill>
                            <a:srgbClr val="375623"/>
                          </a:solidFill>
                          <a:effectLst/>
                          <a:latin typeface="Arial" panose="020B0604020202020204" pitchFamily="34" charset="0"/>
                        </a:rPr>
                        <a:t>CANTIDAD                                                            23 directos 3 indirectos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7"/>
                  </a:ext>
                </a:extLst>
              </a:tr>
              <a:tr h="659766">
                <a:tc gridSpan="6">
                  <a:txBody>
                    <a:bodyPr/>
                    <a:lstStyle/>
                    <a:p>
                      <a:pPr algn="l" rtl="0" fontAlgn="ctr"/>
                      <a:r>
                        <a:rPr lang="es-ES" sz="700" b="0" i="0" u="none" strike="noStrike">
                          <a:solidFill>
                            <a:srgbClr val="375623"/>
                          </a:solidFill>
                          <a:effectLst/>
                          <a:latin typeface="Arial" panose="020B0604020202020204" pitchFamily="34" charset="0"/>
                        </a:rPr>
                        <a:t>OTROS BENEFICIOS: Evitar el paso por parte de particulares y la no atención a la señalización en el cruce de una línea férrea, o que haya vehículos transitando por la vía férrea o por las zonas de protección y seguridad de ella, así mismo que la utilicen como parqueadero, depósito o taller de automotores. Dar  custodia a los equipos eléctricos y electromecánicos existentes en los siete pasos niveles de Bogotá a cargo de la Entidad.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8"/>
                  </a:ext>
                </a:extLst>
              </a:tr>
              <a:tr h="242183">
                <a:tc gridSpan="6">
                  <a:txBody>
                    <a:bodyPr/>
                    <a:lstStyle/>
                    <a:p>
                      <a:pPr algn="l" rtl="0" fontAlgn="b"/>
                      <a:r>
                        <a:rPr lang="es-ES" sz="7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9"/>
                  </a:ext>
                </a:extLst>
              </a:tr>
              <a:tr h="824707">
                <a:tc gridSpan="2">
                  <a:txBody>
                    <a:bodyPr/>
                    <a:lstStyle/>
                    <a:p>
                      <a:pPr algn="l"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r>
                        <a:rPr lang="es-CO" sz="700" b="1" i="0" u="none" strike="noStrike">
                          <a:solidFill>
                            <a:srgbClr val="375623"/>
                          </a:solidFill>
                          <a:effectLst/>
                          <a:latin typeface="Arial" panose="020B0604020202020204" pitchFamily="34" charset="0"/>
                        </a:rPr>
                        <a:t>Indicador de Gestión (Meta)</a:t>
                      </a:r>
                      <a:endParaRPr lang="es-CO" sz="180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29883">
                <a:tc gridSpan="2">
                  <a:txBody>
                    <a:bodyPr/>
                    <a:lstStyle/>
                    <a:p>
                      <a:pPr algn="l" rtl="0" fontAlgn="ctr"/>
                      <a:r>
                        <a:rPr lang="es-ES" sz="700" b="1" i="0" u="none" strike="noStrike">
                          <a:solidFill>
                            <a:srgbClr val="375623"/>
                          </a:solidFill>
                          <a:effectLst/>
                          <a:latin typeface="Arial" panose="020B0604020202020204" pitchFamily="34" charset="0"/>
                        </a:rPr>
                        <a:t>Prestación del servicio de Guardavías en los 7 pasos a nivel de Bogotá.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rowSpan="2">
                  <a:txBody>
                    <a:bodyPr/>
                    <a:lstStyle/>
                    <a:p>
                      <a:pPr algn="l" rtl="0" fontAlgn="ctr"/>
                      <a:r>
                        <a:rPr lang="es-ES" sz="700" b="1" i="0" u="none" strike="noStrike">
                          <a:solidFill>
                            <a:srgbClr val="375623"/>
                          </a:solidFill>
                          <a:effectLst/>
                          <a:latin typeface="Arial" panose="020B0604020202020204" pitchFamily="34" charset="0"/>
                        </a:rPr>
                        <a:t>Paso nivel con servicio de guardavías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gridSpan="2">
                  <a:txBody>
                    <a:bodyPr/>
                    <a:lstStyle/>
                    <a:p>
                      <a:pPr algn="ctr"/>
                      <a:r>
                        <a:rPr lang="es-CO" sz="700" b="0" i="0" u="none" strike="noStrike" dirty="0">
                          <a:solidFill>
                            <a:srgbClr val="375623"/>
                          </a:solidFill>
                          <a:effectLst/>
                          <a:latin typeface="Arial" panose="020B0604020202020204" pitchFamily="34" charset="0"/>
                        </a:rPr>
                        <a:t>7</a:t>
                      </a:r>
                      <a:endParaRPr lang="es-CO" sz="1800" dirty="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hMerge="1">
                  <a:txBody>
                    <a:bodyPr/>
                    <a:lstStyle/>
                    <a:p>
                      <a:endParaRPr lang="es-CO"/>
                    </a:p>
                  </a:txBody>
                  <a:tcPr/>
                </a:tc>
                <a:tc rowSpan="2">
                  <a:txBody>
                    <a:bodyPr/>
                    <a:lstStyle/>
                    <a:p>
                      <a:pPr algn="ctr" rtl="0" fontAlgn="ctr"/>
                      <a:r>
                        <a:rPr lang="es-CO" sz="700" b="0" i="0" u="none" strike="noStrike" dirty="0">
                          <a:solidFill>
                            <a:srgbClr val="375623"/>
                          </a:solidFill>
                          <a:effectLst/>
                          <a:latin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54291">
                <a:tc gridSpan="2">
                  <a:txBody>
                    <a:bodyPr/>
                    <a:lstStyle/>
                    <a:p>
                      <a:pPr algn="l" rtl="0" fontAlgn="ctr"/>
                      <a:r>
                        <a:rPr lang="es-CO" sz="700" b="1" i="0" u="none" strike="noStrike" dirty="0">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vMerge="1">
                  <a:txBody>
                    <a:bodyPr/>
                    <a:lstStyle/>
                    <a:p>
                      <a:endParaRPr lang="es-CO"/>
                    </a:p>
                  </a:txBody>
                  <a:tcPr/>
                </a:tc>
                <a:tc gridSpan="2" vMerge="1">
                  <a:txBody>
                    <a:bodyPr/>
                    <a:lstStyle/>
                    <a:p>
                      <a:endParaRPr lang="es-CO"/>
                    </a:p>
                  </a:txBody>
                  <a:tcPr/>
                </a:tc>
                <a:tc hMerge="1"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2"/>
                  </a:ext>
                </a:extLst>
              </a:tr>
            </a:tbl>
          </a:graphicData>
        </a:graphic>
      </p:graphicFrame>
      <p:sp>
        <p:nvSpPr>
          <p:cNvPr id="28" name="Botón de acción: ir a inicio 27">
            <a:hlinkClick r:id="rId5" action="ppaction://hlinksldjump" highlightClick="1"/>
            <a:extLst>
              <a:ext uri="{FF2B5EF4-FFF2-40B4-BE49-F238E27FC236}">
                <a16:creationId xmlns:a16="http://schemas.microsoft.com/office/drawing/2014/main" id="{9C018511-4A02-41DD-A4E0-A2EEBBE5780D}"/>
              </a:ext>
            </a:extLst>
          </p:cNvPr>
          <p:cNvSpPr/>
          <p:nvPr/>
        </p:nvSpPr>
        <p:spPr>
          <a:xfrm>
            <a:off x="11161713" y="155575"/>
            <a:ext cx="581025"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ángulo 3">
            <a:extLst>
              <a:ext uri="{FF2B5EF4-FFF2-40B4-BE49-F238E27FC236}">
                <a16:creationId xmlns:a16="http://schemas.microsoft.com/office/drawing/2014/main" id="{EB10C4C0-2FAE-4FF2-AC65-257F985ACE13}"/>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03779" name="Rectángulo 7">
            <a:extLst>
              <a:ext uri="{FF2B5EF4-FFF2-40B4-BE49-F238E27FC236}">
                <a16:creationId xmlns:a16="http://schemas.microsoft.com/office/drawing/2014/main" id="{FF24C83A-1E36-4395-80CA-A1E32A7436F0}"/>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DCC2EA42-4D62-42C7-BFED-D05D67C320A9}"/>
              </a:ext>
            </a:extLst>
          </p:cNvPr>
          <p:cNvSpPr/>
          <p:nvPr/>
        </p:nvSpPr>
        <p:spPr>
          <a:xfrm>
            <a:off x="-30163"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3781" name="Imagen 14">
            <a:extLst>
              <a:ext uri="{FF2B5EF4-FFF2-40B4-BE49-F238E27FC236}">
                <a16:creationId xmlns:a16="http://schemas.microsoft.com/office/drawing/2014/main" id="{FD7870B7-0626-4151-AEEF-BBA526BCCAF2}"/>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82" name="Imagen 16">
            <a:extLst>
              <a:ext uri="{FF2B5EF4-FFF2-40B4-BE49-F238E27FC236}">
                <a16:creationId xmlns:a16="http://schemas.microsoft.com/office/drawing/2014/main" id="{39E892B1-3B92-4F83-A732-5C620B44FC1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83" name="Imagen 2">
            <a:extLst>
              <a:ext uri="{FF2B5EF4-FFF2-40B4-BE49-F238E27FC236}">
                <a16:creationId xmlns:a16="http://schemas.microsoft.com/office/drawing/2014/main" id="{637E05D1-4447-41A7-8A33-6EC1C93C1E6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ED36D20B-7588-459F-8AC5-BEC86582286A}"/>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0A542B4C-8C77-482B-B913-6CA10F9BCFF2}"/>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A7AD6D2-CEA7-44C1-9511-2EE277E24094}"/>
              </a:ext>
            </a:extLst>
          </p:cNvPr>
          <p:cNvSpPr txBox="1"/>
          <p:nvPr/>
        </p:nvSpPr>
        <p:spPr>
          <a:xfrm>
            <a:off x="6796088" y="1943100"/>
            <a:ext cx="3006725"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3787" name="CuadroTexto 4">
            <a:extLst>
              <a:ext uri="{FF2B5EF4-FFF2-40B4-BE49-F238E27FC236}">
                <a16:creationId xmlns:a16="http://schemas.microsoft.com/office/drawing/2014/main" id="{40875F57-F827-40CC-B371-0982F6056BD7}"/>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03788" name="Imagen 15">
            <a:extLst>
              <a:ext uri="{FF2B5EF4-FFF2-40B4-BE49-F238E27FC236}">
                <a16:creationId xmlns:a16="http://schemas.microsoft.com/office/drawing/2014/main" id="{5E4DEEB2-85BC-41BC-A182-3D0DE12AFA09}"/>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881188"/>
            <a:ext cx="4089400" cy="346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89" name="CuadroTexto 2">
            <a:extLst>
              <a:ext uri="{FF2B5EF4-FFF2-40B4-BE49-F238E27FC236}">
                <a16:creationId xmlns:a16="http://schemas.microsoft.com/office/drawing/2014/main" id="{A117E3C4-D476-4B96-BAF0-7924A94539CC}"/>
              </a:ext>
            </a:extLst>
          </p:cNvPr>
          <p:cNvSpPr txBox="1">
            <a:spLocks noChangeArrowheads="1"/>
          </p:cNvSpPr>
          <p:nvPr/>
        </p:nvSpPr>
        <p:spPr bwMode="auto">
          <a:xfrm>
            <a:off x="1135063" y="1270000"/>
            <a:ext cx="41306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s-CO" altLang="es-CO" sz="1200">
                <a:solidFill>
                  <a:srgbClr val="548235"/>
                </a:solidFill>
                <a:latin typeface="Arial" panose="020B0604020202020204" pitchFamily="34" charset="0"/>
                <a:cs typeface="Arial" panose="020B0604020202020204" pitchFamily="34" charset="0"/>
              </a:rPr>
              <a:t>PASOS A NIEL DE BOGOTÁ A CARGO DEL INSTITUTO. </a:t>
            </a:r>
          </a:p>
        </p:txBody>
      </p:sp>
      <p:graphicFrame>
        <p:nvGraphicFramePr>
          <p:cNvPr id="2" name="Tabla 1">
            <a:extLst>
              <a:ext uri="{FF2B5EF4-FFF2-40B4-BE49-F238E27FC236}">
                <a16:creationId xmlns:a16="http://schemas.microsoft.com/office/drawing/2014/main" id="{5DC66F78-9168-4E66-AC0A-4A0C0360AE58}"/>
              </a:ext>
            </a:extLst>
          </p:cNvPr>
          <p:cNvGraphicFramePr>
            <a:graphicFrameLocks noGrp="1"/>
          </p:cNvGraphicFramePr>
          <p:nvPr/>
        </p:nvGraphicFramePr>
        <p:xfrm>
          <a:off x="6811963" y="1960563"/>
          <a:ext cx="2962275" cy="3314700"/>
        </p:xfrm>
        <a:graphic>
          <a:graphicData uri="http://schemas.openxmlformats.org/drawingml/2006/table">
            <a:tbl>
              <a:tblPr firstRow="1" bandRow="1"/>
              <a:tblGrid>
                <a:gridCol w="2962275">
                  <a:extLst>
                    <a:ext uri="{9D8B030D-6E8A-4147-A177-3AD203B41FA5}">
                      <a16:colId xmlns:a16="http://schemas.microsoft.com/office/drawing/2014/main" val="20000"/>
                    </a:ext>
                  </a:extLst>
                </a:gridCol>
              </a:tblGrid>
              <a:tr h="411764">
                <a:tc>
                  <a:txBody>
                    <a:bodyPr/>
                    <a:lstStyle/>
                    <a:p>
                      <a:pPr algn="ctr" fontAlgn="b"/>
                      <a:r>
                        <a:rPr lang="es-CO" sz="1100" b="0" i="0" u="none" strike="noStrike">
                          <a:solidFill>
                            <a:srgbClr val="FFFFFF"/>
                          </a:solidFill>
                          <a:effectLst/>
                          <a:latin typeface="Calibri" panose="020F0502020204030204" pitchFamily="34" charset="0"/>
                        </a:rPr>
                        <a:t>PASOS A NIVEL BOGOTA</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411764">
                <a:tc>
                  <a:txBody>
                    <a:bodyPr/>
                    <a:lstStyle/>
                    <a:p>
                      <a:pPr algn="l" fontAlgn="b"/>
                      <a:r>
                        <a:rPr lang="es-ES" sz="1100" b="0" i="0" u="none" strike="noStrike">
                          <a:solidFill>
                            <a:srgbClr val="000000"/>
                          </a:solidFill>
                          <a:effectLst/>
                          <a:latin typeface="Calibri" panose="020F0502020204030204" pitchFamily="34" charset="0"/>
                        </a:rPr>
                        <a:t>1 PASO A NIVEL AVENIDA 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411764">
                <a:tc>
                  <a:txBody>
                    <a:bodyPr/>
                    <a:lstStyle/>
                    <a:p>
                      <a:pPr algn="l" fontAlgn="b"/>
                      <a:r>
                        <a:rPr lang="es-ES" sz="1100" b="0" i="0" u="none" strike="noStrike">
                          <a:solidFill>
                            <a:srgbClr val="000000"/>
                          </a:solidFill>
                          <a:effectLst/>
                          <a:latin typeface="Calibri" panose="020F0502020204030204" pitchFamily="34" charset="0"/>
                        </a:rPr>
                        <a:t>2 PASO A NIVEL CARRERA 23</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2"/>
                  </a:ext>
                </a:extLst>
              </a:tr>
              <a:tr h="411764">
                <a:tc>
                  <a:txBody>
                    <a:bodyPr/>
                    <a:lstStyle/>
                    <a:p>
                      <a:pPr algn="l" fontAlgn="b"/>
                      <a:r>
                        <a:rPr lang="es-ES" sz="1100" b="0" i="0" u="none" strike="noStrike">
                          <a:solidFill>
                            <a:srgbClr val="000000"/>
                          </a:solidFill>
                          <a:effectLst/>
                          <a:latin typeface="Calibri" panose="020F0502020204030204" pitchFamily="34" charset="0"/>
                        </a:rPr>
                        <a:t>3 PASO A NIVEL CARRERA 30</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411764">
                <a:tc>
                  <a:txBody>
                    <a:bodyPr/>
                    <a:lstStyle/>
                    <a:p>
                      <a:pPr algn="l" fontAlgn="b"/>
                      <a:r>
                        <a:rPr lang="es-ES" sz="1100" b="0" i="0" u="none" strike="noStrike" dirty="0">
                          <a:solidFill>
                            <a:srgbClr val="000000"/>
                          </a:solidFill>
                          <a:effectLst/>
                          <a:latin typeface="Calibri" panose="020F0502020204030204" pitchFamily="34" charset="0"/>
                        </a:rPr>
                        <a:t>4 PASO A NIVEL CARRERA 32</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4"/>
                  </a:ext>
                </a:extLst>
              </a:tr>
              <a:tr h="411764">
                <a:tc>
                  <a:txBody>
                    <a:bodyPr/>
                    <a:lstStyle/>
                    <a:p>
                      <a:pPr algn="l" fontAlgn="b"/>
                      <a:r>
                        <a:rPr lang="es-ES" sz="1100" b="0" i="0" u="none" strike="noStrike" dirty="0">
                          <a:solidFill>
                            <a:srgbClr val="000000"/>
                          </a:solidFill>
                          <a:effectLst/>
                          <a:latin typeface="Calibri" panose="020F0502020204030204" pitchFamily="34" charset="0"/>
                        </a:rPr>
                        <a:t>5 PASO A NIVEL AVENIDA LAS AMERICAS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411764">
                <a:tc>
                  <a:txBody>
                    <a:bodyPr/>
                    <a:lstStyle/>
                    <a:p>
                      <a:pPr algn="l" fontAlgn="b"/>
                      <a:r>
                        <a:rPr lang="es-ES" sz="1100" b="0" i="0" u="none" strike="noStrike" dirty="0">
                          <a:solidFill>
                            <a:srgbClr val="000000"/>
                          </a:solidFill>
                          <a:effectLst/>
                          <a:latin typeface="Calibri" panose="020F0502020204030204" pitchFamily="34" charset="0"/>
                        </a:rPr>
                        <a:t>6 PASO A NIVEL CARRERA 43</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6"/>
                  </a:ext>
                </a:extLst>
              </a:tr>
              <a:tr h="432353">
                <a:tc>
                  <a:txBody>
                    <a:bodyPr/>
                    <a:lstStyle/>
                    <a:p>
                      <a:pPr algn="l" fontAlgn="b"/>
                      <a:r>
                        <a:rPr lang="es-ES" sz="1100" b="0" i="0" u="none" strike="noStrike" dirty="0">
                          <a:solidFill>
                            <a:srgbClr val="000000"/>
                          </a:solidFill>
                          <a:effectLst/>
                          <a:latin typeface="Calibri" panose="020F0502020204030204" pitchFamily="34" charset="0"/>
                        </a:rPr>
                        <a:t>7 PASO A NIVEL CARRERA 50</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0024B71B-0B1B-49F3-A8AC-EE2C86001E95}"/>
              </a:ext>
            </a:extLst>
          </p:cNvPr>
          <p:cNvSpPr/>
          <p:nvPr/>
        </p:nvSpPr>
        <p:spPr>
          <a:xfrm>
            <a:off x="0" y="-317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4803" name="Imagen 1">
            <a:extLst>
              <a:ext uri="{FF2B5EF4-FFF2-40B4-BE49-F238E27FC236}">
                <a16:creationId xmlns:a16="http://schemas.microsoft.com/office/drawing/2014/main" id="{3CB20C73-5F4B-4E6A-BFCC-3C517831D2E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5613" y="59182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32609898-F74D-49CA-AAD0-2E5535FC815B}"/>
              </a:ext>
            </a:extLst>
          </p:cNvPr>
          <p:cNvGrpSpPr>
            <a:grpSpLocks/>
          </p:cNvGrpSpPr>
          <p:nvPr/>
        </p:nvGrpSpPr>
        <p:grpSpPr bwMode="auto">
          <a:xfrm>
            <a:off x="6089173" y="812526"/>
            <a:ext cx="5236049"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1572F19-1EEB-4C13-9EAA-B5F845435F3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3366F79F-5700-4ADF-9E0F-33D5AE9E909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41D221C-CA82-47D0-A0B8-FA55870F6C40}"/>
                </a:ext>
              </a:extLst>
            </p:cNvPr>
            <p:cNvSpPr txBox="1"/>
            <p:nvPr/>
          </p:nvSpPr>
          <p:spPr>
            <a:xfrm>
              <a:off x="4892692" y="116305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Bogotá D.C</a:t>
              </a:r>
            </a:p>
          </p:txBody>
        </p:sp>
        <p:sp>
          <p:nvSpPr>
            <p:cNvPr id="16" name="Elipse 15">
              <a:extLst>
                <a:ext uri="{FF2B5EF4-FFF2-40B4-BE49-F238E27FC236}">
                  <a16:creationId xmlns:a16="http://schemas.microsoft.com/office/drawing/2014/main" id="{384C0180-0DDC-4F19-B316-C30E4186E3A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04805" name="Rectángulo 67">
            <a:extLst>
              <a:ext uri="{FF2B5EF4-FFF2-40B4-BE49-F238E27FC236}">
                <a16:creationId xmlns:a16="http://schemas.microsoft.com/office/drawing/2014/main" id="{2C154994-74CA-4FFE-B09E-9F69C6880B53}"/>
              </a:ext>
            </a:extLst>
          </p:cNvPr>
          <p:cNvSpPr>
            <a:spLocks noChangeArrowheads="1"/>
          </p:cNvSpPr>
          <p:nvPr/>
        </p:nvSpPr>
        <p:spPr bwMode="auto">
          <a:xfrm>
            <a:off x="866775" y="131763"/>
            <a:ext cx="80025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04806" name="Rectángulo 68">
            <a:extLst>
              <a:ext uri="{FF2B5EF4-FFF2-40B4-BE49-F238E27FC236}">
                <a16:creationId xmlns:a16="http://schemas.microsoft.com/office/drawing/2014/main" id="{7F12873B-9740-4460-95BF-C92AD5ABD12B}"/>
              </a:ext>
            </a:extLst>
          </p:cNvPr>
          <p:cNvSpPr>
            <a:spLocks noChangeArrowheads="1"/>
          </p:cNvSpPr>
          <p:nvPr/>
        </p:nvSpPr>
        <p:spPr bwMode="auto">
          <a:xfrm>
            <a:off x="866775" y="387350"/>
            <a:ext cx="978058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EQUIPOS ELÉCTRICOS Y ELECTROMECÁNICOS PASOS A NIVEL  BOGOTÁ</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 </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04807" name="Imagen 35">
            <a:extLst>
              <a:ext uri="{FF2B5EF4-FFF2-40B4-BE49-F238E27FC236}">
                <a16:creationId xmlns:a16="http://schemas.microsoft.com/office/drawing/2014/main" id="{CF219545-5ABC-4D70-A272-1D4D94B3F41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B567A6B2-F1C3-417A-99A1-2BC14039E0B2}"/>
              </a:ext>
            </a:extLst>
          </p:cNvPr>
          <p:cNvGrpSpPr>
            <a:grpSpLocks/>
          </p:cNvGrpSpPr>
          <p:nvPr/>
        </p:nvGrpSpPr>
        <p:grpSpPr bwMode="auto">
          <a:xfrm>
            <a:off x="6089173" y="1353863"/>
            <a:ext cx="5236049" cy="433388"/>
            <a:chOff x="3797995" y="1095038"/>
            <a:chExt cx="7996768" cy="641713"/>
          </a:xfrm>
          <a:solidFill>
            <a:schemeClr val="accent6">
              <a:lumMod val="60000"/>
              <a:lumOff val="40000"/>
            </a:schemeClr>
          </a:solidFill>
        </p:grpSpPr>
        <p:sp>
          <p:nvSpPr>
            <p:cNvPr id="39" name="Pentágono 11">
              <a:extLst>
                <a:ext uri="{FF2B5EF4-FFF2-40B4-BE49-F238E27FC236}">
                  <a16:creationId xmlns:a16="http://schemas.microsoft.com/office/drawing/2014/main" id="{D89A5281-86EC-4B5C-B741-4BEA16BE13A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9234E5C0-E15B-40F5-8EAA-8A2D3F13FC55}"/>
                </a:ext>
              </a:extLst>
            </p:cNvPr>
            <p:cNvSpPr/>
            <p:nvPr/>
          </p:nvSpPr>
          <p:spPr>
            <a:xfrm>
              <a:off x="4780327" y="1099729"/>
              <a:ext cx="7014436"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400" dirty="0">
                  <a:solidFill>
                    <a:srgbClr val="70AD47">
                      <a:lumMod val="50000"/>
                    </a:srgbClr>
                  </a:solidFill>
                  <a:latin typeface="Arial" panose="020B0604020202020204" pitchFamily="34" charset="0"/>
                  <a:cs typeface="Arial" panose="020B0604020202020204" pitchFamily="34" charset="0"/>
                </a:rPr>
                <a:t>Estación de la Sabana – Kilometro 5. Bogotá </a:t>
              </a: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F3082FA2-A5FE-4322-BAB6-454BDB72838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E4612366-21FC-4914-9D71-EBCC513C94BC}"/>
              </a:ext>
            </a:extLst>
          </p:cNvPr>
          <p:cNvGrpSpPr>
            <a:grpSpLocks/>
          </p:cNvGrpSpPr>
          <p:nvPr/>
        </p:nvGrpSpPr>
        <p:grpSpPr bwMode="auto">
          <a:xfrm>
            <a:off x="6117335" y="1882538"/>
            <a:ext cx="5207887"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394C4DA3-833F-4AB0-B12E-B48C8867D45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6A5454EA-1BB8-4D94-8E0D-C49825630F3A}"/>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5 Km</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37E39323-E5D9-4415-B1E5-D269D731218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5AA59973-2D05-4476-9BE4-629733377683}"/>
              </a:ext>
            </a:extLst>
          </p:cNvPr>
          <p:cNvGrpSpPr>
            <a:grpSpLocks/>
          </p:cNvGrpSpPr>
          <p:nvPr/>
        </p:nvGrpSpPr>
        <p:grpSpPr bwMode="auto">
          <a:xfrm>
            <a:off x="6104082" y="2422244"/>
            <a:ext cx="5221140" cy="359638"/>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1EB51921-A560-4A62-82F8-844D15256CA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F846A1DA-296C-4361-903F-2D2EBF5E825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78AEED64-AE72-4A8E-BC6A-EEF70EBD9D87}"/>
                </a:ext>
              </a:extLst>
            </p:cNvPr>
            <p:cNvSpPr txBox="1"/>
            <p:nvPr/>
          </p:nvSpPr>
          <p:spPr>
            <a:xfrm>
              <a:off x="5031026" y="1128740"/>
              <a:ext cx="7181208"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5</a:t>
              </a:r>
              <a:r>
                <a:rPr lang="es-CO" sz="1400" b="1" dirty="0">
                  <a:solidFill>
                    <a:srgbClr val="70AD47">
                      <a:lumMod val="50000"/>
                    </a:srgbClr>
                  </a:solidFill>
                  <a:latin typeface="Arial" panose="020B0604020202020204" pitchFamily="34" charset="0"/>
                  <a:cs typeface="Arial" panose="020B0604020202020204" pitchFamily="34" charset="0"/>
                </a:rPr>
                <a:t> </a:t>
              </a:r>
              <a:r>
                <a:rPr lang="es-CO" sz="1400" dirty="0">
                  <a:solidFill>
                    <a:srgbClr val="70AD47">
                      <a:lumMod val="50000"/>
                    </a:srgbClr>
                  </a:solidFill>
                  <a:latin typeface="Arial" panose="020B0604020202020204" pitchFamily="34" charset="0"/>
                  <a:cs typeface="Arial" panose="020B0604020202020204" pitchFamily="34" charset="0"/>
                </a:rPr>
                <a:t>Km</a:t>
              </a:r>
              <a:r>
                <a:rPr lang="es-CO" sz="14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78AF8203-0A2F-4253-BF1F-DAB9B6C08DB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04811" name="Imagen 54">
            <a:extLst>
              <a:ext uri="{FF2B5EF4-FFF2-40B4-BE49-F238E27FC236}">
                <a16:creationId xmlns:a16="http://schemas.microsoft.com/office/drawing/2014/main" id="{87FB44CB-BAD0-4761-B49F-9CEDE6789EC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039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0A0782F7-827D-4108-B0DA-6D53D4A10448}"/>
              </a:ext>
            </a:extLst>
          </p:cNvPr>
          <p:cNvGraphicFramePr>
            <a:graphicFrameLocks noGrp="1"/>
          </p:cNvGraphicFramePr>
          <p:nvPr/>
        </p:nvGraphicFramePr>
        <p:xfrm>
          <a:off x="6116638" y="2928938"/>
          <a:ext cx="5208587" cy="2733675"/>
        </p:xfrm>
        <a:graphic>
          <a:graphicData uri="http://schemas.openxmlformats.org/drawingml/2006/table">
            <a:tbl>
              <a:tblPr firstRow="1" bandRow="1"/>
              <a:tblGrid>
                <a:gridCol w="2245752">
                  <a:extLst>
                    <a:ext uri="{9D8B030D-6E8A-4147-A177-3AD203B41FA5}">
                      <a16:colId xmlns:a16="http://schemas.microsoft.com/office/drawing/2014/main" val="20000"/>
                    </a:ext>
                  </a:extLst>
                </a:gridCol>
                <a:gridCol w="1445285">
                  <a:extLst>
                    <a:ext uri="{9D8B030D-6E8A-4147-A177-3AD203B41FA5}">
                      <a16:colId xmlns:a16="http://schemas.microsoft.com/office/drawing/2014/main" val="20001"/>
                    </a:ext>
                  </a:extLst>
                </a:gridCol>
                <a:gridCol w="1517550">
                  <a:extLst>
                    <a:ext uri="{9D8B030D-6E8A-4147-A177-3AD203B41FA5}">
                      <a16:colId xmlns:a16="http://schemas.microsoft.com/office/drawing/2014/main" val="20002"/>
                    </a:ext>
                  </a:extLst>
                </a:gridCol>
              </a:tblGrid>
              <a:tr h="190500">
                <a:tc gridSpan="3">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$ 58.993.972.58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$ 58.993.972.58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$ 58.993.972.58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200025">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$ 58.993.972.58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$ 58.993.972.58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95275">
                <a:tc>
                  <a:txBody>
                    <a:bodyPr/>
                    <a:lstStyle/>
                    <a:p>
                      <a:pPr algn="ctr" rtl="0" fontAlgn="ctr"/>
                      <a:r>
                        <a:rPr lang="es-ES" sz="900" b="0" i="0" u="none" strike="noStrike">
                          <a:solidFill>
                            <a:srgbClr val="375623"/>
                          </a:solidFill>
                          <a:effectLst/>
                          <a:latin typeface="Arial" panose="020B0604020202020204" pitchFamily="34" charset="0"/>
                        </a:rPr>
                        <a:t>Estación de la Sabana al Kilómetro 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2C0A9A17-94BA-4BF9-B2B3-76697E56726A}"/>
              </a:ext>
            </a:extLst>
          </p:cNvPr>
          <p:cNvGraphicFramePr>
            <a:graphicFrameLocks noGrp="1"/>
          </p:cNvGraphicFramePr>
          <p:nvPr/>
        </p:nvGraphicFramePr>
        <p:xfrm>
          <a:off x="866775" y="857250"/>
          <a:ext cx="4670425" cy="4805363"/>
        </p:xfrm>
        <a:graphic>
          <a:graphicData uri="http://schemas.openxmlformats.org/drawingml/2006/table">
            <a:tbl>
              <a:tblPr firstRow="1" bandRow="1"/>
              <a:tblGrid>
                <a:gridCol w="2013716">
                  <a:extLst>
                    <a:ext uri="{9D8B030D-6E8A-4147-A177-3AD203B41FA5}">
                      <a16:colId xmlns:a16="http://schemas.microsoft.com/office/drawing/2014/main" val="20000"/>
                    </a:ext>
                  </a:extLst>
                </a:gridCol>
                <a:gridCol w="1295956">
                  <a:extLst>
                    <a:ext uri="{9D8B030D-6E8A-4147-A177-3AD203B41FA5}">
                      <a16:colId xmlns:a16="http://schemas.microsoft.com/office/drawing/2014/main" val="20001"/>
                    </a:ext>
                  </a:extLst>
                </a:gridCol>
                <a:gridCol w="1360753">
                  <a:extLst>
                    <a:ext uri="{9D8B030D-6E8A-4147-A177-3AD203B41FA5}">
                      <a16:colId xmlns:a16="http://schemas.microsoft.com/office/drawing/2014/main" val="20002"/>
                    </a:ext>
                  </a:extLst>
                </a:gridCol>
              </a:tblGrid>
              <a:tr h="208476">
                <a:tc gridSpan="3">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08476">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08476">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16//05/2020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08476">
                <a:tc gridSpan="2">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31/12/2019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08476">
                <a:tc gridSpan="3">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094497">
                <a:tc gridSpan="3">
                  <a:txBody>
                    <a:bodyPr/>
                    <a:lstStyle/>
                    <a:p>
                      <a:pPr algn="ctr" rtl="0" fontAlgn="ctr"/>
                      <a:r>
                        <a:rPr lang="es-ES" sz="900" b="0" i="0" u="none" strike="noStrike" dirty="0">
                          <a:solidFill>
                            <a:srgbClr val="375623"/>
                          </a:solidFill>
                          <a:effectLst/>
                          <a:latin typeface="Arial" panose="020B0604020202020204" pitchFamily="34" charset="0"/>
                          <a:cs typeface="Arial" panose="020B0604020202020204" pitchFamily="34" charset="0"/>
                        </a:rPr>
                        <a:t>Con los trabajaos de mantenimiento equipos electrónicos y electromecánicos de pasos nivel de Bogotá a cargo del INVIAS, se evita la congestión y posible accidentalidad por no tener en buen estado, por ende el benéfico es garantizar  la movilidad y el transito libre y adecuado del Tren en la zona urbana de Bogotá.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938140">
                <a:tc gridSpan="3">
                  <a:txBody>
                    <a:bodyPr/>
                    <a:lstStyle/>
                    <a:p>
                      <a:pPr algn="ctr" rtl="0" fontAlgn="ctr"/>
                      <a:r>
                        <a:rPr lang="es-ES" sz="900" b="0" i="0" u="none" strike="noStrike" dirty="0">
                          <a:solidFill>
                            <a:srgbClr val="375623"/>
                          </a:solidFill>
                          <a:effectLst/>
                          <a:latin typeface="Arial" panose="020B0604020202020204" pitchFamily="34" charset="0"/>
                          <a:cs typeface="Arial" panose="020B0604020202020204" pitchFamily="34" charset="0"/>
                        </a:rPr>
                        <a:t>Así el Instituto Nacional de Vías busca el cumplimiento de sus responsabilidades y el evitar perjuicios a los ciudadanos y daños a los Bienes de Uso Público de su propiedad, por lo que encuentra necesario y conveniente adelantar este mantenimiento de una manera adecuada y con profesionales a cargo.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08476">
                <a:tc gridSpan="2">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 </a:t>
                      </a:r>
                      <a:r>
                        <a:rPr lang="es-CO" sz="900" b="1" i="0" u="none" strike="noStrike" dirty="0">
                          <a:solidFill>
                            <a:srgbClr val="375623"/>
                          </a:solidFill>
                          <a:effectLst/>
                          <a:latin typeface="Arial" panose="020B0604020202020204" pitchFamily="34" charset="0"/>
                          <a:cs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CANTIDAD      4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12713">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 </a:t>
                      </a:r>
                      <a:r>
                        <a:rPr lang="es-ES" sz="900" b="0" i="0" u="none" strike="noStrike" dirty="0">
                          <a:solidFill>
                            <a:srgbClr val="375623"/>
                          </a:solidFill>
                          <a:effectLst/>
                          <a:latin typeface="Arial" panose="020B0604020202020204" pitchFamily="34" charset="0"/>
                          <a:cs typeface="Arial" panose="020B0604020202020204" pitchFamily="34" charset="0"/>
                        </a:rPr>
                        <a:t>Con el mantenimiento y cuidado de los equipos  se disminuyen los riesgos de accidentalidad.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16950">
                <a:tc gridSpan="3">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12713">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79493">
                <a:tc>
                  <a:txBody>
                    <a:bodyPr/>
                    <a:lstStyle/>
                    <a:p>
                      <a:pPr algn="just" rtl="0" fontAlgn="ctr"/>
                      <a:r>
                        <a:rPr lang="es-ES" sz="900" b="1" i="0" u="none" strike="noStrike">
                          <a:solidFill>
                            <a:srgbClr val="375623"/>
                          </a:solidFill>
                          <a:effectLst/>
                          <a:latin typeface="Arial" panose="020B0604020202020204" pitchFamily="34" charset="0"/>
                          <a:cs typeface="Arial" panose="020B0604020202020204" pitchFamily="34" charset="0"/>
                        </a:rPr>
                        <a:t>MANTENIMIENTO EQUIPOS ELECTRICOS Y ELECTROMECANICOS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900" b="1" i="0" u="none" strike="noStrike">
                          <a:solidFill>
                            <a:srgbClr val="375623"/>
                          </a:solidFill>
                          <a:effectLst/>
                          <a:latin typeface="Arial" panose="020B0604020202020204" pitchFamily="34" charset="0"/>
                          <a:cs typeface="Arial" panose="020B0604020202020204" pitchFamily="34" charset="0"/>
                        </a:rPr>
                        <a:t>EQUIPOS DE PASO A NIVEL MANTENIDO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ángulo 3">
            <a:extLst>
              <a:ext uri="{FF2B5EF4-FFF2-40B4-BE49-F238E27FC236}">
                <a16:creationId xmlns:a16="http://schemas.microsoft.com/office/drawing/2014/main" id="{301E6D71-A514-4BD5-8A50-202D3852641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05827" name="Rectángulo 7">
            <a:extLst>
              <a:ext uri="{FF2B5EF4-FFF2-40B4-BE49-F238E27FC236}">
                <a16:creationId xmlns:a16="http://schemas.microsoft.com/office/drawing/2014/main" id="{9ECF2188-1A07-4C6B-8EEB-A2C38C7273E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69ABD3DF-B550-4CDC-8A8C-2120807B07AD}"/>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5829" name="Imagen 14">
            <a:extLst>
              <a:ext uri="{FF2B5EF4-FFF2-40B4-BE49-F238E27FC236}">
                <a16:creationId xmlns:a16="http://schemas.microsoft.com/office/drawing/2014/main" id="{B5E2A004-AA44-4FD5-8AFC-1E6ED47EF69C}"/>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48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30" name="CuadroTexto 2">
            <a:extLst>
              <a:ext uri="{FF2B5EF4-FFF2-40B4-BE49-F238E27FC236}">
                <a16:creationId xmlns:a16="http://schemas.microsoft.com/office/drawing/2014/main" id="{E7613A5E-B109-4C06-BB5D-D3928A7D57A8}"/>
              </a:ext>
            </a:extLst>
          </p:cNvPr>
          <p:cNvSpPr txBox="1">
            <a:spLocks noChangeArrowheads="1"/>
          </p:cNvSpPr>
          <p:nvPr/>
        </p:nvSpPr>
        <p:spPr bwMode="auto">
          <a:xfrm>
            <a:off x="1176338" y="1387475"/>
            <a:ext cx="15573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Señalización </a:t>
            </a:r>
          </a:p>
        </p:txBody>
      </p:sp>
      <p:sp>
        <p:nvSpPr>
          <p:cNvPr id="205831" name="CuadroTexto 11">
            <a:extLst>
              <a:ext uri="{FF2B5EF4-FFF2-40B4-BE49-F238E27FC236}">
                <a16:creationId xmlns:a16="http://schemas.microsoft.com/office/drawing/2014/main" id="{E0E5B525-A27F-43E1-BEFC-BABF6DE81ADB}"/>
              </a:ext>
            </a:extLst>
          </p:cNvPr>
          <p:cNvSpPr txBox="1">
            <a:spLocks noChangeArrowheads="1"/>
          </p:cNvSpPr>
          <p:nvPr/>
        </p:nvSpPr>
        <p:spPr bwMode="auto">
          <a:xfrm>
            <a:off x="8415338" y="1446213"/>
            <a:ext cx="2479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Puesto de Guardavías</a:t>
            </a:r>
          </a:p>
        </p:txBody>
      </p:sp>
      <p:pic>
        <p:nvPicPr>
          <p:cNvPr id="205832" name="Imagen 16">
            <a:extLst>
              <a:ext uri="{FF2B5EF4-FFF2-40B4-BE49-F238E27FC236}">
                <a16:creationId xmlns:a16="http://schemas.microsoft.com/office/drawing/2014/main" id="{3F546E28-B65C-4CC5-B176-99CFD517C1C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33" name="Imagen 2">
            <a:extLst>
              <a:ext uri="{FF2B5EF4-FFF2-40B4-BE49-F238E27FC236}">
                <a16:creationId xmlns:a16="http://schemas.microsoft.com/office/drawing/2014/main" id="{C214B175-FEE4-489F-A8A3-1BA00C0F322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AEF713FA-F496-4C80-A530-2A823A744FA1}"/>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77D10B33-37A1-4DE4-A644-E1829B1C9419}"/>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0F5F3CA5-8F5F-4240-954E-117182795609}"/>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chemeClr val="accent6">
                    <a:lumMod val="50000"/>
                  </a:scheme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3ACD0475-B622-432B-A9DF-935E8AFEF990}"/>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5838" name="CuadroTexto 4">
            <a:extLst>
              <a:ext uri="{FF2B5EF4-FFF2-40B4-BE49-F238E27FC236}">
                <a16:creationId xmlns:a16="http://schemas.microsoft.com/office/drawing/2014/main" id="{FB6915E4-9942-45AC-BB4D-7F73CC7EAB0A}"/>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05839" name="Imagen 14">
            <a:extLst>
              <a:ext uri="{FF2B5EF4-FFF2-40B4-BE49-F238E27FC236}">
                <a16:creationId xmlns:a16="http://schemas.microsoft.com/office/drawing/2014/main" id="{75F1C91D-AFE3-4B32-9D3D-D5E218928A2C}"/>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34188" y="1985963"/>
            <a:ext cx="4043362" cy="328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40" name="Imagen 16">
            <a:extLst>
              <a:ext uri="{FF2B5EF4-FFF2-40B4-BE49-F238E27FC236}">
                <a16:creationId xmlns:a16="http://schemas.microsoft.com/office/drawing/2014/main" id="{F60FAE7D-8E19-403B-967A-6890E9D67C7E}"/>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1176338" y="1901825"/>
            <a:ext cx="4117975" cy="333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73AC7C2C-1321-40C6-B0E6-3C6D89FE3154}"/>
              </a:ext>
            </a:extLst>
          </p:cNvPr>
          <p:cNvSpPr/>
          <p:nvPr/>
        </p:nvSpPr>
        <p:spPr>
          <a:xfrm>
            <a:off x="-3175" y="63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6851" name="Imagen 1">
            <a:extLst>
              <a:ext uri="{FF2B5EF4-FFF2-40B4-BE49-F238E27FC236}">
                <a16:creationId xmlns:a16="http://schemas.microsoft.com/office/drawing/2014/main" id="{78042990-78FE-408B-A336-276583F84E5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2913" y="59563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FC68F482-08A2-4B3F-AA6F-AB25BDE1CCE5}"/>
              </a:ext>
            </a:extLst>
          </p:cNvPr>
          <p:cNvGrpSpPr>
            <a:grpSpLocks/>
          </p:cNvGrpSpPr>
          <p:nvPr/>
        </p:nvGrpSpPr>
        <p:grpSpPr bwMode="auto">
          <a:xfrm>
            <a:off x="6089173" y="812526"/>
            <a:ext cx="5224094"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C7F22752-F55D-46C5-A92B-BBBCBD7444A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1BA065F5-47B4-403C-A4D8-8C8C3125C1F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AB55DCA8-962D-43E1-A824-5CC61D4F944A}"/>
                </a:ext>
              </a:extLst>
            </p:cNvPr>
            <p:cNvSpPr txBox="1"/>
            <p:nvPr/>
          </p:nvSpPr>
          <p:spPr>
            <a:xfrm>
              <a:off x="4902622" y="1164280"/>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Bogotá D.C</a:t>
              </a:r>
            </a:p>
          </p:txBody>
        </p:sp>
        <p:sp>
          <p:nvSpPr>
            <p:cNvPr id="16" name="Elipse 15">
              <a:extLst>
                <a:ext uri="{FF2B5EF4-FFF2-40B4-BE49-F238E27FC236}">
                  <a16:creationId xmlns:a16="http://schemas.microsoft.com/office/drawing/2014/main" id="{367C4323-8A89-4F30-A257-DC5103FB4CA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06853" name="Rectángulo 67">
            <a:extLst>
              <a:ext uri="{FF2B5EF4-FFF2-40B4-BE49-F238E27FC236}">
                <a16:creationId xmlns:a16="http://schemas.microsoft.com/office/drawing/2014/main" id="{91EEC10F-56E0-42D5-83A6-D1ED6DFDE495}"/>
              </a:ext>
            </a:extLst>
          </p:cNvPr>
          <p:cNvSpPr>
            <a:spLocks noChangeArrowheads="1"/>
          </p:cNvSpPr>
          <p:nvPr/>
        </p:nvSpPr>
        <p:spPr bwMode="auto">
          <a:xfrm>
            <a:off x="879475" y="201613"/>
            <a:ext cx="80025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06854" name="Rectángulo 68">
            <a:extLst>
              <a:ext uri="{FF2B5EF4-FFF2-40B4-BE49-F238E27FC236}">
                <a16:creationId xmlns:a16="http://schemas.microsoft.com/office/drawing/2014/main" id="{F0F5805F-E780-458A-A0A1-CFDC7297E228}"/>
              </a:ext>
            </a:extLst>
          </p:cNvPr>
          <p:cNvSpPr>
            <a:spLocks noChangeArrowheads="1"/>
          </p:cNvSpPr>
          <p:nvPr/>
        </p:nvSpPr>
        <p:spPr bwMode="auto">
          <a:xfrm>
            <a:off x="879475" y="412750"/>
            <a:ext cx="104330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CORREDOR FÉRREO DESDE EL K0 + 000 AL K5+000 Y CARRERA 32 HASTA LA AVENIDA 1 DE MAYO CON AV. 68 EN BOGOTÁ.</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 </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06855" name="Imagen 35">
            <a:extLst>
              <a:ext uri="{FF2B5EF4-FFF2-40B4-BE49-F238E27FC236}">
                <a16:creationId xmlns:a16="http://schemas.microsoft.com/office/drawing/2014/main" id="{B14F08F9-27A6-4525-8942-2AA72B7B581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B643DC82-C379-4889-8F88-D751524CC655}"/>
              </a:ext>
            </a:extLst>
          </p:cNvPr>
          <p:cNvGrpSpPr>
            <a:grpSpLocks/>
          </p:cNvGrpSpPr>
          <p:nvPr/>
        </p:nvGrpSpPr>
        <p:grpSpPr bwMode="auto">
          <a:xfrm>
            <a:off x="6089173" y="1353863"/>
            <a:ext cx="5224094" cy="433388"/>
            <a:chOff x="3797995" y="1095038"/>
            <a:chExt cx="8818175" cy="641713"/>
          </a:xfrm>
          <a:solidFill>
            <a:schemeClr val="accent6">
              <a:lumMod val="60000"/>
              <a:lumOff val="40000"/>
            </a:schemeClr>
          </a:solidFill>
        </p:grpSpPr>
        <p:sp>
          <p:nvSpPr>
            <p:cNvPr id="39" name="Pentágono 11">
              <a:extLst>
                <a:ext uri="{FF2B5EF4-FFF2-40B4-BE49-F238E27FC236}">
                  <a16:creationId xmlns:a16="http://schemas.microsoft.com/office/drawing/2014/main" id="{0D67BA0A-99E5-4220-B736-6C50959CEDE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D9F14A07-6E70-40AE-9C26-1044221E9AD5}"/>
                </a:ext>
              </a:extLst>
            </p:cNvPr>
            <p:cNvSpPr/>
            <p:nvPr/>
          </p:nvSpPr>
          <p:spPr>
            <a:xfrm>
              <a:off x="4780327" y="1099729"/>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a:t>
              </a:r>
              <a:r>
                <a:rPr lang="es-ES" sz="1200" b="1" dirty="0">
                  <a:solidFill>
                    <a:srgbClr val="70AD47">
                      <a:lumMod val="50000"/>
                    </a:srgbClr>
                  </a:solidFill>
                  <a:latin typeface="Arial" panose="020B0604020202020204" pitchFamily="34" charset="0"/>
                  <a:cs typeface="Arial" panose="020B0604020202020204" pitchFamily="34" charset="0"/>
                </a:rPr>
                <a:t>: </a:t>
              </a:r>
              <a:r>
                <a:rPr lang="es-CO" altLang="es-CO" sz="1400" dirty="0">
                  <a:solidFill>
                    <a:srgbClr val="70AD47">
                      <a:lumMod val="50000"/>
                    </a:srgbClr>
                  </a:solidFill>
                  <a:latin typeface="Arial" panose="020B0604020202020204" pitchFamily="34" charset="0"/>
                  <a:cs typeface="Arial" panose="020B0604020202020204" pitchFamily="34" charset="0"/>
                  <a:sym typeface="Helvetica Neue Bold Condensed"/>
                </a:rPr>
                <a:t>k0 + 000 al k5+000 y carrera 32 hasta la avenida 1 de mayo con av. 68 en Bogotá</a:t>
              </a:r>
              <a:r>
                <a:rPr lang="es-CO" altLang="es-CO" sz="1100" b="1" dirty="0">
                  <a:solidFill>
                    <a:srgbClr val="70AD47">
                      <a:lumMod val="50000"/>
                    </a:srgbClr>
                  </a:solidFill>
                  <a:latin typeface="Arial" panose="020B0604020202020204" pitchFamily="34" charset="0"/>
                  <a:cs typeface="Arial" panose="020B0604020202020204" pitchFamily="34" charset="0"/>
                  <a:sym typeface="Helvetica Neue Bold Condensed"/>
                </a:rPr>
                <a:t>. </a:t>
              </a:r>
              <a:endParaRPr lang="es-CO" sz="1100" b="1" dirty="0">
                <a:solidFill>
                  <a:srgbClr val="70AD47">
                    <a:lumMod val="50000"/>
                  </a:srgbClr>
                </a:solidFill>
                <a:latin typeface="Arial" panose="020B0604020202020204" pitchFamily="34" charset="0"/>
                <a:cs typeface="Arial" panose="020B0604020202020204" pitchFamily="34" charset="0"/>
              </a:endParaRP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C54C0C21-FA43-4991-8448-6AE7009E6A2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7C859CC5-EAD8-4C8D-A65D-FAE72971F429}"/>
              </a:ext>
            </a:extLst>
          </p:cNvPr>
          <p:cNvGrpSpPr>
            <a:grpSpLocks/>
          </p:cNvGrpSpPr>
          <p:nvPr/>
        </p:nvGrpSpPr>
        <p:grpSpPr bwMode="auto">
          <a:xfrm>
            <a:off x="6117336" y="1882538"/>
            <a:ext cx="5195932"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65EAB197-5675-4C08-837A-35B8E30E015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721BFF12-5E1B-4B61-A7F0-AD33827CE2FC}"/>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15 Km</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6C88B4A3-6984-41E5-A8F1-619E8E06000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DDAA38E1-AC57-4101-A494-1A409FC1C80F}"/>
              </a:ext>
            </a:extLst>
          </p:cNvPr>
          <p:cNvGrpSpPr>
            <a:grpSpLocks/>
          </p:cNvGrpSpPr>
          <p:nvPr/>
        </p:nvGrpSpPr>
        <p:grpSpPr bwMode="auto">
          <a:xfrm>
            <a:off x="6104082" y="2422244"/>
            <a:ext cx="5209185"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BB066815-99ED-4B47-B7A2-51FDCBC1FB8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17C2E590-F750-46C2-A52E-3B0E677BEDD1}"/>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59020546-4590-4155-8C12-8407385954A0}"/>
                </a:ext>
              </a:extLst>
            </p:cNvPr>
            <p:cNvSpPr txBox="1"/>
            <p:nvPr/>
          </p:nvSpPr>
          <p:spPr>
            <a:xfrm>
              <a:off x="4932078" y="1128376"/>
              <a:ext cx="7320728"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a:t>
              </a:r>
              <a:r>
                <a:rPr lang="es-CO" sz="1400" dirty="0">
                  <a:solidFill>
                    <a:srgbClr val="70AD47">
                      <a:lumMod val="50000"/>
                    </a:srgbClr>
                  </a:solidFill>
                  <a:latin typeface="Arial" panose="020B0604020202020204" pitchFamily="34" charset="0"/>
                  <a:cs typeface="Arial" panose="020B0604020202020204" pitchFamily="34" charset="0"/>
                </a:rPr>
                <a:t>15</a:t>
              </a:r>
              <a:r>
                <a:rPr lang="es-CO" sz="1400" b="1" dirty="0">
                  <a:solidFill>
                    <a:srgbClr val="70AD47">
                      <a:lumMod val="50000"/>
                    </a:srgbClr>
                  </a:solidFill>
                  <a:latin typeface="Arial" panose="020B0604020202020204" pitchFamily="34" charset="0"/>
                  <a:cs typeface="Arial" panose="020B0604020202020204" pitchFamily="34" charset="0"/>
                </a:rPr>
                <a:t> </a:t>
              </a:r>
              <a:r>
                <a:rPr lang="es-CO" sz="1400" dirty="0">
                  <a:solidFill>
                    <a:srgbClr val="70AD47">
                      <a:lumMod val="50000"/>
                    </a:srgbClr>
                  </a:solidFill>
                  <a:latin typeface="Arial" panose="020B0604020202020204" pitchFamily="34" charset="0"/>
                  <a:cs typeface="Arial" panose="020B0604020202020204" pitchFamily="34" charset="0"/>
                </a:rPr>
                <a:t>Km</a:t>
              </a:r>
              <a:r>
                <a:rPr lang="es-CO" sz="14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34AD8DF0-7A84-4256-9FE4-DBB63D487F5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06859" name="Imagen 54">
            <a:extLst>
              <a:ext uri="{FF2B5EF4-FFF2-40B4-BE49-F238E27FC236}">
                <a16:creationId xmlns:a16="http://schemas.microsoft.com/office/drawing/2014/main" id="{A19DC0A9-2E7D-4C75-AD09-02FCC6BC0E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70924889-E357-45FA-82CE-96984F6CDC1E}"/>
              </a:ext>
            </a:extLst>
          </p:cNvPr>
          <p:cNvGraphicFramePr>
            <a:graphicFrameLocks noGrp="1"/>
          </p:cNvGraphicFramePr>
          <p:nvPr/>
        </p:nvGraphicFramePr>
        <p:xfrm>
          <a:off x="6162675" y="3046413"/>
          <a:ext cx="5149850" cy="2511425"/>
        </p:xfrm>
        <a:graphic>
          <a:graphicData uri="http://schemas.openxmlformats.org/drawingml/2006/table">
            <a:tbl>
              <a:tblPr firstRow="1" bandRow="1"/>
              <a:tblGrid>
                <a:gridCol w="2220426">
                  <a:extLst>
                    <a:ext uri="{9D8B030D-6E8A-4147-A177-3AD203B41FA5}">
                      <a16:colId xmlns:a16="http://schemas.microsoft.com/office/drawing/2014/main" val="20000"/>
                    </a:ext>
                  </a:extLst>
                </a:gridCol>
                <a:gridCol w="1428987">
                  <a:extLst>
                    <a:ext uri="{9D8B030D-6E8A-4147-A177-3AD203B41FA5}">
                      <a16:colId xmlns:a16="http://schemas.microsoft.com/office/drawing/2014/main" val="20001"/>
                    </a:ext>
                  </a:extLst>
                </a:gridCol>
                <a:gridCol w="1500436">
                  <a:extLst>
                    <a:ext uri="{9D8B030D-6E8A-4147-A177-3AD203B41FA5}">
                      <a16:colId xmlns:a16="http://schemas.microsoft.com/office/drawing/2014/main" val="20002"/>
                    </a:ext>
                  </a:extLst>
                </a:gridCol>
              </a:tblGrid>
              <a:tr h="158951">
                <a:tc gridSpan="3">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8951">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$ 1.266.172.284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8951">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$ 910.736.055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8951">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$ 910.736.055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8951">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38427">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8951">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8951">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$ 1.266.172.284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8951">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$ 910.736.055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8951">
                <a:tc gridSpan="3">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57640">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84801">
                <a:tc>
                  <a:txBody>
                    <a:bodyPr/>
                    <a:lstStyle/>
                    <a:p>
                      <a:pPr algn="ctr" rtl="0" fontAlgn="ctr"/>
                      <a:r>
                        <a:rPr lang="es-ES" sz="900" b="0" i="0" u="none" strike="noStrike">
                          <a:solidFill>
                            <a:srgbClr val="548235"/>
                          </a:solidFill>
                          <a:effectLst/>
                          <a:latin typeface="Arial" panose="020B0604020202020204" pitchFamily="34" charset="0"/>
                        </a:rPr>
                        <a:t>El k0 + 000 al k5+000 y carrera 32 hasta la avenida 1 de mayo con av. 68 en Bogotá.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3" name="Tabla 2">
            <a:extLst>
              <a:ext uri="{FF2B5EF4-FFF2-40B4-BE49-F238E27FC236}">
                <a16:creationId xmlns:a16="http://schemas.microsoft.com/office/drawing/2014/main" id="{27410F58-0BC8-45D2-AA36-8A93103B95CF}"/>
              </a:ext>
            </a:extLst>
          </p:cNvPr>
          <p:cNvGraphicFramePr>
            <a:graphicFrameLocks noGrp="1"/>
          </p:cNvGraphicFramePr>
          <p:nvPr/>
        </p:nvGraphicFramePr>
        <p:xfrm>
          <a:off x="879475" y="1019175"/>
          <a:ext cx="4781550" cy="4546600"/>
        </p:xfrm>
        <a:graphic>
          <a:graphicData uri="http://schemas.openxmlformats.org/drawingml/2006/table">
            <a:tbl>
              <a:tblPr firstRow="1" bandRow="1"/>
              <a:tblGrid>
                <a:gridCol w="1182220">
                  <a:extLst>
                    <a:ext uri="{9D8B030D-6E8A-4147-A177-3AD203B41FA5}">
                      <a16:colId xmlns:a16="http://schemas.microsoft.com/office/drawing/2014/main" val="20000"/>
                    </a:ext>
                  </a:extLst>
                </a:gridCol>
                <a:gridCol w="760833">
                  <a:extLst>
                    <a:ext uri="{9D8B030D-6E8A-4147-A177-3AD203B41FA5}">
                      <a16:colId xmlns:a16="http://schemas.microsoft.com/office/drawing/2014/main" val="20001"/>
                    </a:ext>
                  </a:extLst>
                </a:gridCol>
                <a:gridCol w="798876">
                  <a:extLst>
                    <a:ext uri="{9D8B030D-6E8A-4147-A177-3AD203B41FA5}">
                      <a16:colId xmlns:a16="http://schemas.microsoft.com/office/drawing/2014/main" val="20002"/>
                    </a:ext>
                  </a:extLst>
                </a:gridCol>
                <a:gridCol w="1150030">
                  <a:extLst>
                    <a:ext uri="{9D8B030D-6E8A-4147-A177-3AD203B41FA5}">
                      <a16:colId xmlns:a16="http://schemas.microsoft.com/office/drawing/2014/main" val="20003"/>
                    </a:ext>
                  </a:extLst>
                </a:gridCol>
                <a:gridCol w="889591">
                  <a:extLst>
                    <a:ext uri="{9D8B030D-6E8A-4147-A177-3AD203B41FA5}">
                      <a16:colId xmlns:a16="http://schemas.microsoft.com/office/drawing/2014/main" val="20004"/>
                    </a:ext>
                  </a:extLst>
                </a:gridCol>
              </a:tblGrid>
              <a:tr h="270933">
                <a:tc gridSpan="5">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0"/>
                  </a:ext>
                </a:extLst>
              </a:tr>
              <a:tr h="270933">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dirty="0">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900" b="0" i="0" u="none" strike="noStrike">
                          <a:solidFill>
                            <a:srgbClr val="000000"/>
                          </a:solidFill>
                          <a:effectLst/>
                          <a:latin typeface="Arial" panose="020B0604020202020204" pitchFamily="34" charset="0"/>
                        </a:rPr>
                        <a:t>1678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70933">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4">
                  <a:txBody>
                    <a:bodyPr/>
                    <a:lstStyle/>
                    <a:p>
                      <a:pPr algn="l" rtl="0" fontAlgn="b"/>
                      <a:r>
                        <a:rPr lang="es-CO" sz="900" b="1" i="0" u="none" strike="noStrike">
                          <a:solidFill>
                            <a:srgbClr val="375623"/>
                          </a:solidFill>
                          <a:effectLst/>
                          <a:latin typeface="Arial" panose="020B0604020202020204" pitchFamily="34" charset="0"/>
                        </a:rPr>
                        <a:t>                                       1/10/2019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lnT w="63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10002"/>
                  </a:ext>
                </a:extLst>
              </a:tr>
              <a:tr h="270933">
                <a:tc gridSpan="4">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900" b="0" i="0" u="none" strike="noStrike">
                          <a:solidFill>
                            <a:srgbClr val="375623"/>
                          </a:solidFill>
                          <a:effectLst/>
                          <a:latin typeface="Arial" panose="020B0604020202020204" pitchFamily="34" charset="0"/>
                        </a:rPr>
                        <a:t>31/12/2020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70933">
                <a:tc gridSpan="5">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lnT w="63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10004"/>
                  </a:ext>
                </a:extLst>
              </a:tr>
              <a:tr h="609601">
                <a:tc gridSpan="5">
                  <a:txBody>
                    <a:bodyPr/>
                    <a:lstStyle/>
                    <a:p>
                      <a:pPr algn="l" rtl="0" fontAlgn="ctr"/>
                      <a:r>
                        <a:rPr lang="es-ES" sz="900" b="0" i="0" u="none" strike="noStrike" dirty="0">
                          <a:solidFill>
                            <a:srgbClr val="375623"/>
                          </a:solidFill>
                          <a:effectLst/>
                          <a:latin typeface="Arial" panose="020B0604020202020204" pitchFamily="34" charset="0"/>
                        </a:rPr>
                        <a:t>Mantenimiento, limpieza y cambio de ríeles y traviesas de 15 kilómetros de corredor férreo en el casco urbano de Bogotá, con lo se mitiga la presencia de insectos y roedores, principales vectores de infecciones y problemáticas ambientales.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5"/>
                  </a:ext>
                </a:extLst>
              </a:tr>
              <a:tr h="274319">
                <a:tc gridSpan="5">
                  <a:txBody>
                    <a:bodyPr/>
                    <a:lstStyle/>
                    <a:p>
                      <a:pPr algn="l" rtl="0" fontAlgn="ctr"/>
                      <a:r>
                        <a:rPr lang="es-ES" sz="900" b="0" i="0" u="none" strike="noStrike">
                          <a:solidFill>
                            <a:srgbClr val="375623"/>
                          </a:solidFill>
                          <a:effectLst/>
                          <a:latin typeface="Arial" panose="020B0604020202020204" pitchFamily="34" charset="0"/>
                        </a:rPr>
                        <a:t>Dar seguridad y evitan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6"/>
                  </a:ext>
                </a:extLst>
              </a:tr>
              <a:tr h="609601">
                <a:tc gridSpan="3">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r>
                        <a:rPr lang="es-CO" sz="900" b="1" i="0" u="none" strike="noStrike" dirty="0">
                          <a:solidFill>
                            <a:srgbClr val="375623"/>
                          </a:solidFill>
                          <a:effectLst/>
                          <a:latin typeface="Arial" panose="020B0604020202020204" pitchFamily="34" charset="0"/>
                        </a:rPr>
                        <a:t>CANTIDAD                                                            12 directos 3 indirectos </a:t>
                      </a:r>
                      <a:endParaRPr lang="es-CO" sz="1800" dirty="0"/>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lnL w="1270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7"/>
                  </a:ext>
                </a:extLst>
              </a:tr>
              <a:tr h="411479">
                <a:tc gridSpan="5">
                  <a:txBody>
                    <a:bodyPr/>
                    <a:lstStyle/>
                    <a:p>
                      <a:pPr algn="l" rtl="0" fontAlgn="ctr"/>
                      <a:r>
                        <a:rPr lang="es-ES" sz="900" b="1" i="0" u="none" strike="noStrike" dirty="0">
                          <a:solidFill>
                            <a:srgbClr val="375623"/>
                          </a:solidFill>
                          <a:effectLst/>
                          <a:latin typeface="Arial" panose="020B0604020202020204" pitchFamily="34" charset="0"/>
                        </a:rPr>
                        <a:t>OTROS BENEFICIOS</a:t>
                      </a:r>
                      <a:r>
                        <a:rPr lang="es-ES" sz="900" b="0" i="0" u="none" strike="noStrike" dirty="0">
                          <a:solidFill>
                            <a:srgbClr val="375623"/>
                          </a:solidFill>
                          <a:effectLst/>
                          <a:latin typeface="Arial" panose="020B0604020202020204" pitchFamily="34" charset="0"/>
                        </a:rPr>
                        <a:t>: Se hace presencia de estado con la restitución de áreas tenidas como botaderos, y se evita la presencia de personas ajenas, quienes promueven las ocupaciones ilegales.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8"/>
                  </a:ext>
                </a:extLst>
              </a:tr>
              <a:tr h="270933">
                <a:tc gridSpan="5">
                  <a:txBody>
                    <a:bodyPr/>
                    <a:lstStyle/>
                    <a:p>
                      <a:pPr algn="ctr" rtl="0" fontAlgn="b"/>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9"/>
                  </a:ext>
                </a:extLst>
              </a:tr>
              <a:tr h="406400">
                <a:tc gridSpan="2">
                  <a:txBody>
                    <a:bodyPr/>
                    <a:lstStyle/>
                    <a:p>
                      <a:pPr algn="ctr" rtl="0" fontAlgn="ctr"/>
                      <a:r>
                        <a:rPr lang="es-CO" sz="900" b="1" i="0" u="none" strike="noStrike" dirty="0">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609601">
                <a:tc gridSpan="2">
                  <a:txBody>
                    <a:bodyPr/>
                    <a:lstStyle/>
                    <a:p>
                      <a:pPr algn="l" rtl="0" fontAlgn="b"/>
                      <a:r>
                        <a:rPr lang="es-ES" sz="900" b="1" i="0" u="none" strike="noStrike" dirty="0">
                          <a:solidFill>
                            <a:srgbClr val="375623"/>
                          </a:solidFill>
                          <a:effectLst/>
                          <a:latin typeface="Arial" panose="020B0604020202020204" pitchFamily="34" charset="0"/>
                        </a:rPr>
                        <a:t>Mantenimiento 15 kilómetros de corredor férreo en la ciudad de Bogotá.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l" rtl="0" fontAlgn="ctr"/>
                      <a:r>
                        <a:rPr lang="es-CO" sz="900" b="1" i="0" u="none" strike="noStrike" dirty="0">
                          <a:solidFill>
                            <a:srgbClr val="375623"/>
                          </a:solidFill>
                          <a:effectLst/>
                          <a:latin typeface="Arial" panose="020B0604020202020204" pitchFamily="34" charset="0"/>
                        </a:rPr>
                        <a:t>Kilometro de corredor férreo mantenido.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ángulo 3">
            <a:extLst>
              <a:ext uri="{FF2B5EF4-FFF2-40B4-BE49-F238E27FC236}">
                <a16:creationId xmlns:a16="http://schemas.microsoft.com/office/drawing/2014/main" id="{38BDE913-07FA-4A3C-88FC-DF305EB6477D}"/>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07875" name="Rectángulo 7">
            <a:extLst>
              <a:ext uri="{FF2B5EF4-FFF2-40B4-BE49-F238E27FC236}">
                <a16:creationId xmlns:a16="http://schemas.microsoft.com/office/drawing/2014/main" id="{F2DF7E0C-27BD-4AE5-9EBC-E8626BD5942E}"/>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FD63687C-0625-4258-9B6A-FB8052EB1CE9}"/>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7877" name="Imagen 14">
            <a:extLst>
              <a:ext uri="{FF2B5EF4-FFF2-40B4-BE49-F238E27FC236}">
                <a16:creationId xmlns:a16="http://schemas.microsoft.com/office/drawing/2014/main" id="{BC50ED54-2E5D-4757-98E7-196AF3770B7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78" name="CuadroTexto 2">
            <a:extLst>
              <a:ext uri="{FF2B5EF4-FFF2-40B4-BE49-F238E27FC236}">
                <a16:creationId xmlns:a16="http://schemas.microsoft.com/office/drawing/2014/main" id="{FBB1DA7F-75F8-48D6-ACCC-085E861C8398}"/>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07879" name="CuadroTexto 11">
            <a:extLst>
              <a:ext uri="{FF2B5EF4-FFF2-40B4-BE49-F238E27FC236}">
                <a16:creationId xmlns:a16="http://schemas.microsoft.com/office/drawing/2014/main" id="{C00E81CE-6F17-415A-97FF-4F019C05AA1B}"/>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07880" name="Imagen 16">
            <a:extLst>
              <a:ext uri="{FF2B5EF4-FFF2-40B4-BE49-F238E27FC236}">
                <a16:creationId xmlns:a16="http://schemas.microsoft.com/office/drawing/2014/main" id="{E112AA3E-A51F-43FD-B7A9-DDE29D2C06D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881" name="Imagen 2">
            <a:extLst>
              <a:ext uri="{FF2B5EF4-FFF2-40B4-BE49-F238E27FC236}">
                <a16:creationId xmlns:a16="http://schemas.microsoft.com/office/drawing/2014/main" id="{B6DEB8AA-6683-4A25-A343-786127ADCA1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B7FDD414-ACAE-4E7C-B9AC-EA7CA797BA3B}"/>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B7CF3FD9-4D74-4C37-8FE8-D72CA796A3F8}"/>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C72CFE0A-791A-4D74-97D3-27885CA4D0E9}"/>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E6491CFC-13C1-4164-82E2-00A6CA2B272C}"/>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7886" name="CuadroTexto 4">
            <a:extLst>
              <a:ext uri="{FF2B5EF4-FFF2-40B4-BE49-F238E27FC236}">
                <a16:creationId xmlns:a16="http://schemas.microsoft.com/office/drawing/2014/main" id="{416574EC-2DFB-44E4-82A9-1CA8ECA08A04}"/>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07887" name="Imagen 3">
            <a:extLst>
              <a:ext uri="{FF2B5EF4-FFF2-40B4-BE49-F238E27FC236}">
                <a16:creationId xmlns:a16="http://schemas.microsoft.com/office/drawing/2014/main" id="{3FD1C0FF-FB35-4C82-9D59-0C70C5D70EBA}"/>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895475"/>
            <a:ext cx="4089400" cy="3341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888" name="Imagen 4">
            <a:extLst>
              <a:ext uri="{FF2B5EF4-FFF2-40B4-BE49-F238E27FC236}">
                <a16:creationId xmlns:a16="http://schemas.microsoft.com/office/drawing/2014/main" id="{536EAEDF-E69B-4158-A8B7-45C4602B528B}"/>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04025" y="1935163"/>
            <a:ext cx="4081463"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D32DCFE9-5D49-457B-88E3-EEC54275A643}"/>
              </a:ext>
            </a:extLst>
          </p:cNvPr>
          <p:cNvSpPr/>
          <p:nvPr/>
        </p:nvSpPr>
        <p:spPr>
          <a:xfrm>
            <a:off x="-3175" y="7938"/>
            <a:ext cx="12222163"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8899" name="Imagen 1">
            <a:extLst>
              <a:ext uri="{FF2B5EF4-FFF2-40B4-BE49-F238E27FC236}">
                <a16:creationId xmlns:a16="http://schemas.microsoft.com/office/drawing/2014/main" id="{E8153783-5980-4BDE-9D13-5427D237C7D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4025" y="5951538"/>
            <a:ext cx="1979613"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CA6246DF-4AE4-482A-B917-12189C82AA03}"/>
              </a:ext>
            </a:extLst>
          </p:cNvPr>
          <p:cNvGrpSpPr>
            <a:grpSpLocks/>
          </p:cNvGrpSpPr>
          <p:nvPr/>
        </p:nvGrpSpPr>
        <p:grpSpPr bwMode="auto">
          <a:xfrm>
            <a:off x="6089173" y="812526"/>
            <a:ext cx="5233823"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03B70B91-9950-4AFC-96DB-726B7FA091E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116CC093-2E6C-417F-80F7-0B1278D3CA1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40766046-C3ED-4A1B-9F87-38AA4359CE93}"/>
                </a:ext>
              </a:extLst>
            </p:cNvPr>
            <p:cNvSpPr txBox="1"/>
            <p:nvPr/>
          </p:nvSpPr>
          <p:spPr>
            <a:xfrm>
              <a:off x="5034481" y="1164280"/>
              <a:ext cx="7320726"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Facatativá – Cundinamarca </a:t>
              </a:r>
            </a:p>
          </p:txBody>
        </p:sp>
        <p:sp>
          <p:nvSpPr>
            <p:cNvPr id="16" name="Elipse 15">
              <a:extLst>
                <a:ext uri="{FF2B5EF4-FFF2-40B4-BE49-F238E27FC236}">
                  <a16:creationId xmlns:a16="http://schemas.microsoft.com/office/drawing/2014/main" id="{0BC30D3C-DFBB-497C-BCEC-36CE825E393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08901" name="Rectángulo 67">
            <a:extLst>
              <a:ext uri="{FF2B5EF4-FFF2-40B4-BE49-F238E27FC236}">
                <a16:creationId xmlns:a16="http://schemas.microsoft.com/office/drawing/2014/main" id="{9EFFDE61-8E73-4C08-B111-46FF4C0CB17A}"/>
              </a:ext>
            </a:extLst>
          </p:cNvPr>
          <p:cNvSpPr>
            <a:spLocks noChangeArrowheads="1"/>
          </p:cNvSpPr>
          <p:nvPr/>
        </p:nvSpPr>
        <p:spPr bwMode="auto">
          <a:xfrm>
            <a:off x="876300" y="241300"/>
            <a:ext cx="80025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08902" name="Rectángulo 68">
            <a:extLst>
              <a:ext uri="{FF2B5EF4-FFF2-40B4-BE49-F238E27FC236}">
                <a16:creationId xmlns:a16="http://schemas.microsoft.com/office/drawing/2014/main" id="{7C1DC380-5D91-4E25-8838-58D9B2F0B929}"/>
              </a:ext>
            </a:extLst>
          </p:cNvPr>
          <p:cNvSpPr>
            <a:spLocks noChangeArrowheads="1"/>
          </p:cNvSpPr>
          <p:nvPr/>
        </p:nvSpPr>
        <p:spPr bwMode="auto">
          <a:xfrm>
            <a:off x="868363" y="476250"/>
            <a:ext cx="97790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CORREDOR FÉRREO PASO URBANO FACATATIVÁ.                                                                                                            </a:t>
            </a: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08903" name="Imagen 35">
            <a:extLst>
              <a:ext uri="{FF2B5EF4-FFF2-40B4-BE49-F238E27FC236}">
                <a16:creationId xmlns:a16="http://schemas.microsoft.com/office/drawing/2014/main" id="{38B0B2E5-6031-444A-9B02-116245760BC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D43BEB1C-8457-428C-AB37-925B9E6FE9A4}"/>
              </a:ext>
            </a:extLst>
          </p:cNvPr>
          <p:cNvGrpSpPr>
            <a:grpSpLocks/>
          </p:cNvGrpSpPr>
          <p:nvPr/>
        </p:nvGrpSpPr>
        <p:grpSpPr bwMode="auto">
          <a:xfrm>
            <a:off x="6117335" y="1352203"/>
            <a:ext cx="5205661" cy="433388"/>
            <a:chOff x="3797995" y="1095038"/>
            <a:chExt cx="8818175" cy="641713"/>
          </a:xfrm>
          <a:solidFill>
            <a:schemeClr val="accent6">
              <a:lumMod val="60000"/>
              <a:lumOff val="40000"/>
            </a:schemeClr>
          </a:solidFill>
        </p:grpSpPr>
        <p:sp>
          <p:nvSpPr>
            <p:cNvPr id="39" name="Pentágono 11">
              <a:extLst>
                <a:ext uri="{FF2B5EF4-FFF2-40B4-BE49-F238E27FC236}">
                  <a16:creationId xmlns:a16="http://schemas.microsoft.com/office/drawing/2014/main" id="{ED2325EA-A5D6-46B2-886F-2D25DD88B4A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C8B4ADF9-3904-4D7A-BF6A-1D1135E0D9B3}"/>
                </a:ext>
              </a:extLst>
            </p:cNvPr>
            <p:cNvSpPr/>
            <p:nvPr/>
          </p:nvSpPr>
          <p:spPr>
            <a:xfrm>
              <a:off x="4780327" y="1099729"/>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400" dirty="0">
                  <a:solidFill>
                    <a:srgbClr val="70AD47">
                      <a:lumMod val="50000"/>
                    </a:srgbClr>
                  </a:solidFill>
                  <a:latin typeface="Arial" panose="020B0604020202020204" pitchFamily="34" charset="0"/>
                  <a:cs typeface="Arial" panose="020B0604020202020204" pitchFamily="34" charset="0"/>
                </a:rPr>
                <a:t>KM 36 a KM 40 en Facatativá</a:t>
              </a: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5565074D-C607-4AAA-857C-412AED7EB8E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018479B2-63B9-464D-8AFE-DF97A93668A1}"/>
              </a:ext>
            </a:extLst>
          </p:cNvPr>
          <p:cNvGrpSpPr>
            <a:grpSpLocks/>
          </p:cNvGrpSpPr>
          <p:nvPr/>
        </p:nvGrpSpPr>
        <p:grpSpPr bwMode="auto">
          <a:xfrm>
            <a:off x="6136792" y="1882538"/>
            <a:ext cx="5186204" cy="375513"/>
            <a:chOff x="3827673" y="1095038"/>
            <a:chExt cx="8757052" cy="556018"/>
          </a:xfrm>
          <a:solidFill>
            <a:schemeClr val="accent6">
              <a:lumMod val="60000"/>
              <a:lumOff val="40000"/>
            </a:schemeClr>
          </a:solidFill>
        </p:grpSpPr>
        <p:sp>
          <p:nvSpPr>
            <p:cNvPr id="44" name="Pentágono 11">
              <a:extLst>
                <a:ext uri="{FF2B5EF4-FFF2-40B4-BE49-F238E27FC236}">
                  <a16:creationId xmlns:a16="http://schemas.microsoft.com/office/drawing/2014/main" id="{909D302F-C044-4841-9E12-4870C25B436E}"/>
                </a:ext>
              </a:extLst>
            </p:cNvPr>
            <p:cNvSpPr/>
            <p:nvPr/>
          </p:nvSpPr>
          <p:spPr>
            <a:xfrm>
              <a:off x="4218401" y="1097389"/>
              <a:ext cx="519045" cy="553667"/>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434F48CC-9D24-4E59-BA69-04948CD080C4}"/>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4 Km</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9EF32A22-D3FC-46E4-A7A3-F89685271415}"/>
                </a:ext>
              </a:extLst>
            </p:cNvPr>
            <p:cNvSpPr/>
            <p:nvPr/>
          </p:nvSpPr>
          <p:spPr>
            <a:xfrm>
              <a:off x="3827673" y="1095038"/>
              <a:ext cx="628631" cy="532512"/>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dirty="0">
                <a:solidFill>
                  <a:prstClr val="white"/>
                </a:solidFill>
              </a:endParaRPr>
            </a:p>
          </p:txBody>
        </p:sp>
      </p:grpSp>
      <p:grpSp>
        <p:nvGrpSpPr>
          <p:cNvPr id="47" name="Grupo 10">
            <a:extLst>
              <a:ext uri="{FF2B5EF4-FFF2-40B4-BE49-F238E27FC236}">
                <a16:creationId xmlns:a16="http://schemas.microsoft.com/office/drawing/2014/main" id="{1C239864-73EA-4741-A869-8A131B4F50FB}"/>
              </a:ext>
            </a:extLst>
          </p:cNvPr>
          <p:cNvGrpSpPr>
            <a:grpSpLocks/>
          </p:cNvGrpSpPr>
          <p:nvPr/>
        </p:nvGrpSpPr>
        <p:grpSpPr bwMode="auto">
          <a:xfrm>
            <a:off x="6172570" y="2421473"/>
            <a:ext cx="5150426" cy="360411"/>
            <a:chOff x="3902743" y="1093661"/>
            <a:chExt cx="8726095" cy="643090"/>
          </a:xfrm>
          <a:solidFill>
            <a:schemeClr val="accent6">
              <a:lumMod val="60000"/>
              <a:lumOff val="40000"/>
            </a:schemeClr>
          </a:solidFill>
        </p:grpSpPr>
        <p:sp>
          <p:nvSpPr>
            <p:cNvPr id="48" name="Pentágono 11">
              <a:extLst>
                <a:ext uri="{FF2B5EF4-FFF2-40B4-BE49-F238E27FC236}">
                  <a16:creationId xmlns:a16="http://schemas.microsoft.com/office/drawing/2014/main" id="{E57719DD-F4B3-4C30-95A4-3FE247B66D4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83D785D1-83CC-4676-AE38-45C2FB81AA0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C5EC44A3-3EE5-441C-AEF6-5C1E3093BD2D}"/>
                </a:ext>
              </a:extLst>
            </p:cNvPr>
            <p:cNvSpPr txBox="1"/>
            <p:nvPr/>
          </p:nvSpPr>
          <p:spPr>
            <a:xfrm>
              <a:off x="4981580" y="1093661"/>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4</a:t>
              </a:r>
              <a:r>
                <a:rPr lang="es-CO" sz="1400" b="1" dirty="0">
                  <a:solidFill>
                    <a:srgbClr val="70AD47">
                      <a:lumMod val="50000"/>
                    </a:srgbClr>
                  </a:solidFill>
                  <a:latin typeface="Arial" panose="020B0604020202020204" pitchFamily="34" charset="0"/>
                  <a:cs typeface="Arial" panose="020B0604020202020204" pitchFamily="34" charset="0"/>
                </a:rPr>
                <a:t> </a:t>
              </a:r>
              <a:r>
                <a:rPr lang="es-CO" sz="1400" dirty="0">
                  <a:solidFill>
                    <a:srgbClr val="70AD47">
                      <a:lumMod val="50000"/>
                    </a:srgbClr>
                  </a:solidFill>
                  <a:latin typeface="Arial" panose="020B0604020202020204" pitchFamily="34" charset="0"/>
                  <a:cs typeface="Arial" panose="020B0604020202020204" pitchFamily="34" charset="0"/>
                </a:rPr>
                <a:t>Km</a:t>
              </a:r>
              <a:r>
                <a:rPr lang="es-CO" sz="14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EBD7CA00-3F56-424F-8135-B271AC78824F}"/>
                </a:ext>
              </a:extLst>
            </p:cNvPr>
            <p:cNvSpPr/>
            <p:nvPr/>
          </p:nvSpPr>
          <p:spPr>
            <a:xfrm>
              <a:off x="3902743" y="1095038"/>
              <a:ext cx="554440"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08907" name="Imagen 54">
            <a:extLst>
              <a:ext uri="{FF2B5EF4-FFF2-40B4-BE49-F238E27FC236}">
                <a16:creationId xmlns:a16="http://schemas.microsoft.com/office/drawing/2014/main" id="{06390C7C-D8D3-4F5E-8A93-46FD40F8998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134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C20A47FC-067C-4E9A-A56C-877BD5E36739}"/>
              </a:ext>
            </a:extLst>
          </p:cNvPr>
          <p:cNvGraphicFramePr>
            <a:graphicFrameLocks noGrp="1"/>
          </p:cNvGraphicFramePr>
          <p:nvPr/>
        </p:nvGraphicFramePr>
        <p:xfrm>
          <a:off x="6172200" y="3024188"/>
          <a:ext cx="5151438" cy="2735262"/>
        </p:xfrm>
        <a:graphic>
          <a:graphicData uri="http://schemas.openxmlformats.org/drawingml/2006/table">
            <a:tbl>
              <a:tblPr firstRow="1" bandRow="1"/>
              <a:tblGrid>
                <a:gridCol w="2221110">
                  <a:extLst>
                    <a:ext uri="{9D8B030D-6E8A-4147-A177-3AD203B41FA5}">
                      <a16:colId xmlns:a16="http://schemas.microsoft.com/office/drawing/2014/main" val="20000"/>
                    </a:ext>
                  </a:extLst>
                </a:gridCol>
                <a:gridCol w="1429428">
                  <a:extLst>
                    <a:ext uri="{9D8B030D-6E8A-4147-A177-3AD203B41FA5}">
                      <a16:colId xmlns:a16="http://schemas.microsoft.com/office/drawing/2014/main" val="20001"/>
                    </a:ext>
                  </a:extLst>
                </a:gridCol>
                <a:gridCol w="1500900">
                  <a:extLst>
                    <a:ext uri="{9D8B030D-6E8A-4147-A177-3AD203B41FA5}">
                      <a16:colId xmlns:a16="http://schemas.microsoft.com/office/drawing/2014/main" val="20002"/>
                    </a:ext>
                  </a:extLst>
                </a:gridCol>
              </a:tblGrid>
              <a:tr h="181745">
                <a:tc gridSpan="3">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1745">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$ 232.639.060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81745">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$ 8.531.586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81745">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$ 8.531.586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81745">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72618">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81745">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81745">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$ 8.531.586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81745">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$ 8.531.586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81745">
                <a:tc gridSpan="3">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08926">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18014">
                <a:tc>
                  <a:txBody>
                    <a:bodyPr/>
                    <a:lstStyle/>
                    <a:p>
                      <a:pPr algn="ctr" rtl="0" fontAlgn="ctr"/>
                      <a:r>
                        <a:rPr lang="pt-BR" sz="900" b="0" i="0" u="none" strike="noStrike">
                          <a:solidFill>
                            <a:srgbClr val="548235"/>
                          </a:solidFill>
                          <a:effectLst/>
                          <a:latin typeface="Arial" panose="020B0604020202020204" pitchFamily="34" charset="0"/>
                        </a:rPr>
                        <a:t>CASCO URBANO DE FACATATIVA CUNDINAMARCA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826DACB9-E2C6-4EF0-A011-9A1538FAE105}"/>
              </a:ext>
            </a:extLst>
          </p:cNvPr>
          <p:cNvGraphicFramePr>
            <a:graphicFrameLocks noGrp="1"/>
          </p:cNvGraphicFramePr>
          <p:nvPr/>
        </p:nvGraphicFramePr>
        <p:xfrm>
          <a:off x="868363" y="939800"/>
          <a:ext cx="4879975" cy="4795838"/>
        </p:xfrm>
        <a:graphic>
          <a:graphicData uri="http://schemas.openxmlformats.org/drawingml/2006/table">
            <a:tbl>
              <a:tblPr firstRow="1" bandRow="1"/>
              <a:tblGrid>
                <a:gridCol w="1208033">
                  <a:extLst>
                    <a:ext uri="{9D8B030D-6E8A-4147-A177-3AD203B41FA5}">
                      <a16:colId xmlns:a16="http://schemas.microsoft.com/office/drawing/2014/main" val="20000"/>
                    </a:ext>
                  </a:extLst>
                </a:gridCol>
                <a:gridCol w="771467">
                  <a:extLst>
                    <a:ext uri="{9D8B030D-6E8A-4147-A177-3AD203B41FA5}">
                      <a16:colId xmlns:a16="http://schemas.microsoft.com/office/drawing/2014/main" val="20001"/>
                    </a:ext>
                  </a:extLst>
                </a:gridCol>
                <a:gridCol w="816319">
                  <a:extLst>
                    <a:ext uri="{9D8B030D-6E8A-4147-A177-3AD203B41FA5}">
                      <a16:colId xmlns:a16="http://schemas.microsoft.com/office/drawing/2014/main" val="20002"/>
                    </a:ext>
                  </a:extLst>
                </a:gridCol>
                <a:gridCol w="654850">
                  <a:extLst>
                    <a:ext uri="{9D8B030D-6E8A-4147-A177-3AD203B41FA5}">
                      <a16:colId xmlns:a16="http://schemas.microsoft.com/office/drawing/2014/main" val="20003"/>
                    </a:ext>
                  </a:extLst>
                </a:gridCol>
                <a:gridCol w="520292">
                  <a:extLst>
                    <a:ext uri="{9D8B030D-6E8A-4147-A177-3AD203B41FA5}">
                      <a16:colId xmlns:a16="http://schemas.microsoft.com/office/drawing/2014/main" val="20004"/>
                    </a:ext>
                  </a:extLst>
                </a:gridCol>
                <a:gridCol w="909015">
                  <a:extLst>
                    <a:ext uri="{9D8B030D-6E8A-4147-A177-3AD203B41FA5}">
                      <a16:colId xmlns:a16="http://schemas.microsoft.com/office/drawing/2014/main" val="20005"/>
                    </a:ext>
                  </a:extLst>
                </a:gridCol>
              </a:tblGrid>
              <a:tr h="274649">
                <a:tc gridSpan="6">
                  <a:txBody>
                    <a:bodyPr/>
                    <a:lstStyle/>
                    <a:p>
                      <a:pPr algn="ctr" rtl="0" fontAlgn="b"/>
                      <a:r>
                        <a:rPr lang="es-CO" sz="8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74649">
                <a:tc gridSpan="2">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l" rtl="0" fontAlgn="ctr"/>
                      <a:r>
                        <a:rPr lang="es-CO" sz="900" b="0" i="0" u="none" strike="noStrike">
                          <a:solidFill>
                            <a:srgbClr val="000000"/>
                          </a:solidFill>
                          <a:effectLst/>
                          <a:latin typeface="Arial" panose="020B0604020202020204" pitchFamily="34" charset="0"/>
                        </a:rPr>
                        <a:t>1678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74649">
                <a:tc gridSpan="2">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4">
                  <a:txBody>
                    <a:bodyPr/>
                    <a:lstStyle/>
                    <a:p>
                      <a:pPr algn="l" rtl="0" fontAlgn="b"/>
                      <a:r>
                        <a:rPr lang="es-CO" sz="900" b="1" i="0" u="none" strike="noStrike">
                          <a:solidFill>
                            <a:srgbClr val="375623"/>
                          </a:solidFill>
                          <a:effectLst/>
                          <a:latin typeface="Arial" panose="020B0604020202020204" pitchFamily="34" charset="0"/>
                        </a:rPr>
                        <a:t>                          1/10/2019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74649">
                <a:tc gridSpan="4">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900" b="0" i="0" u="none" strike="noStrike">
                          <a:solidFill>
                            <a:srgbClr val="000000"/>
                          </a:solidFill>
                          <a:effectLst/>
                          <a:latin typeface="Arial" panose="020B0604020202020204" pitchFamily="34" charset="0"/>
                        </a:rPr>
                        <a:t>31/12/2020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274649">
                <a:tc gridSpan="6">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617959">
                <a:tc gridSpan="6">
                  <a:txBody>
                    <a:bodyPr/>
                    <a:lstStyle/>
                    <a:p>
                      <a:pPr algn="l" rtl="0" fontAlgn="ctr"/>
                      <a:r>
                        <a:rPr lang="es-ES" sz="900" b="0" i="0" u="none" strike="noStrike">
                          <a:solidFill>
                            <a:srgbClr val="375623"/>
                          </a:solidFill>
                          <a:effectLst/>
                          <a:latin typeface="Arial" panose="020B0604020202020204" pitchFamily="34" charset="0"/>
                        </a:rPr>
                        <a:t>Mantenimiento, limpieza de 4 kilómetros de corredor férreo en el casco urbano de Facatativá Cundinamarca, con lo se mitiga la presencia de insectos y roedores, principales vectores de infecciones y problemáticas ambientales.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274649">
                <a:tc gridSpan="6">
                  <a:txBody>
                    <a:bodyPr/>
                    <a:lstStyle/>
                    <a:p>
                      <a:pPr algn="l" rtl="0" fontAlgn="ctr"/>
                      <a:r>
                        <a:rPr lang="es-ES" sz="900" b="0" i="0" u="none" strike="noStrike">
                          <a:solidFill>
                            <a:srgbClr val="375623"/>
                          </a:solidFill>
                          <a:effectLst/>
                          <a:latin typeface="Arial" panose="020B0604020202020204" pitchFamily="34" charset="0"/>
                        </a:rPr>
                        <a:t>Dar seguridad y evitan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411973">
                <a:tc gridSpan="3">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3">
                  <a:txBody>
                    <a:bodyPr/>
                    <a:lstStyle/>
                    <a:p>
                      <a:pPr algn="l" rtl="0" fontAlgn="ctr"/>
                      <a:r>
                        <a:rPr lang="es-CO" sz="900" b="1" i="0" u="none" strike="noStrike">
                          <a:solidFill>
                            <a:srgbClr val="375623"/>
                          </a:solidFill>
                          <a:effectLst/>
                          <a:latin typeface="Arial" panose="020B0604020202020204" pitchFamily="34" charset="0"/>
                        </a:rPr>
                        <a:t>CANTIDAD                                                            6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411973">
                <a:tc gridSpan="6">
                  <a:txBody>
                    <a:bodyPr/>
                    <a:lstStyle/>
                    <a:p>
                      <a:pPr algn="l"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Se hace presencia de estado con la restitución de áreas tenidas como botaderos, y se evita la presencia de personas ajenas, quienes promueven las ocupaciones ilegales.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74649">
                <a:tc gridSpan="6">
                  <a:txBody>
                    <a:bodyPr/>
                    <a:lstStyle/>
                    <a:p>
                      <a:pPr algn="ctr" rtl="0" fontAlgn="b"/>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579980">
                <a:tc>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851410">
                <a:tc>
                  <a:txBody>
                    <a:bodyPr/>
                    <a:lstStyle/>
                    <a:p>
                      <a:pPr algn="ctr" rtl="0" fontAlgn="b"/>
                      <a:r>
                        <a:rPr lang="es-ES" sz="900" b="1" i="0" u="none" strike="noStrike" dirty="0">
                          <a:solidFill>
                            <a:srgbClr val="375623"/>
                          </a:solidFill>
                          <a:effectLst/>
                          <a:latin typeface="Arial" panose="020B0604020202020204" pitchFamily="34" charset="0"/>
                        </a:rPr>
                        <a:t>Mantenimiento 4 kilómetros de corredor férreo en la ciudad de Facatativá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1" i="0" u="none" strike="noStrike" dirty="0">
                          <a:solidFill>
                            <a:srgbClr val="375623"/>
                          </a:solidFill>
                          <a:effectLst/>
                          <a:latin typeface="Arial" panose="020B0604020202020204" pitchFamily="34" charset="0"/>
                        </a:rPr>
                        <a:t>Kilometro de corredor férreo mantenido.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a:solidFill>
                            <a:srgbClr val="375623"/>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900" b="0" i="0" u="none" strike="noStrike" dirty="0">
                          <a:solidFill>
                            <a:srgbClr val="375623"/>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ángulo 3">
            <a:extLst>
              <a:ext uri="{FF2B5EF4-FFF2-40B4-BE49-F238E27FC236}">
                <a16:creationId xmlns:a16="http://schemas.microsoft.com/office/drawing/2014/main" id="{CB04E017-01D7-4C49-9A70-CF8D5CC1606F}"/>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09923" name="Rectángulo 7">
            <a:extLst>
              <a:ext uri="{FF2B5EF4-FFF2-40B4-BE49-F238E27FC236}">
                <a16:creationId xmlns:a16="http://schemas.microsoft.com/office/drawing/2014/main" id="{70D31E8A-4881-4FEB-9A28-123D2863833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135200B-D598-4B65-B65B-B8C69AAC4D1B}"/>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09925" name="Imagen 14">
            <a:extLst>
              <a:ext uri="{FF2B5EF4-FFF2-40B4-BE49-F238E27FC236}">
                <a16:creationId xmlns:a16="http://schemas.microsoft.com/office/drawing/2014/main" id="{CC778712-8696-42AB-A301-F9A959C0105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6" name="CuadroTexto 2">
            <a:extLst>
              <a:ext uri="{FF2B5EF4-FFF2-40B4-BE49-F238E27FC236}">
                <a16:creationId xmlns:a16="http://schemas.microsoft.com/office/drawing/2014/main" id="{37021A33-E090-4651-903F-DC3EBD45C2FD}"/>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09927" name="CuadroTexto 11">
            <a:extLst>
              <a:ext uri="{FF2B5EF4-FFF2-40B4-BE49-F238E27FC236}">
                <a16:creationId xmlns:a16="http://schemas.microsoft.com/office/drawing/2014/main" id="{416004EC-27A8-434B-957F-57EF2172EBA2}"/>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09928" name="Imagen 16">
            <a:extLst>
              <a:ext uri="{FF2B5EF4-FFF2-40B4-BE49-F238E27FC236}">
                <a16:creationId xmlns:a16="http://schemas.microsoft.com/office/drawing/2014/main" id="{290705E9-EF8F-4A9F-AE77-E2F91AF3107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929" name="Imagen 2">
            <a:extLst>
              <a:ext uri="{FF2B5EF4-FFF2-40B4-BE49-F238E27FC236}">
                <a16:creationId xmlns:a16="http://schemas.microsoft.com/office/drawing/2014/main" id="{FD520848-C35C-49EB-B196-C865F643859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8A6312A8-1C6D-4204-B1C8-1BC801B9237A}"/>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772FC330-459A-4B51-9535-19C6702AB13A}"/>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77363587-508B-4186-BF40-D706AC32341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04B2814-0B8F-4BEC-943C-BE9567E6E5C4}"/>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9934" name="CuadroTexto 4">
            <a:extLst>
              <a:ext uri="{FF2B5EF4-FFF2-40B4-BE49-F238E27FC236}">
                <a16:creationId xmlns:a16="http://schemas.microsoft.com/office/drawing/2014/main" id="{DD8D4330-44AC-487B-B0F1-C82F85563971}"/>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09935" name="Imagen 14">
            <a:extLst>
              <a:ext uri="{FF2B5EF4-FFF2-40B4-BE49-F238E27FC236}">
                <a16:creationId xmlns:a16="http://schemas.microsoft.com/office/drawing/2014/main" id="{6D5F3BDC-7AC5-4A9B-ADDC-61DA3A54A14A}"/>
              </a:ext>
            </a:extLst>
          </p:cNvPr>
          <p:cNvPicPr>
            <a:picLocks/>
          </p:cNvPicPr>
          <p:nvPr/>
        </p:nvPicPr>
        <p:blipFill>
          <a:blip r:embed="rId5" cstate="email">
            <a:extLst>
              <a:ext uri="{28A0092B-C50C-407E-A947-70E740481C1C}">
                <a14:useLocalDpi xmlns:a14="http://schemas.microsoft.com/office/drawing/2010/main"/>
              </a:ext>
            </a:extLst>
          </a:blip>
          <a:srcRect/>
          <a:stretch>
            <a:fillRect/>
          </a:stretch>
        </p:blipFill>
        <p:spPr bwMode="auto">
          <a:xfrm>
            <a:off x="6829425" y="1957388"/>
            <a:ext cx="4056063" cy="3338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936" name="Imagen 1">
            <a:extLst>
              <a:ext uri="{FF2B5EF4-FFF2-40B4-BE49-F238E27FC236}">
                <a16:creationId xmlns:a16="http://schemas.microsoft.com/office/drawing/2014/main" id="{08F7AF61-7A27-40C9-8C3E-B893B1DBAE10}"/>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203325" y="1892300"/>
            <a:ext cx="4035425" cy="332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ángulo 3">
            <a:extLst>
              <a:ext uri="{FF2B5EF4-FFF2-40B4-BE49-F238E27FC236}">
                <a16:creationId xmlns:a16="http://schemas.microsoft.com/office/drawing/2014/main" id="{A07A83FA-2BEF-464D-AC68-FFBFAD8BA281}"/>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43011" name="Rectángulo 7">
            <a:extLst>
              <a:ext uri="{FF2B5EF4-FFF2-40B4-BE49-F238E27FC236}">
                <a16:creationId xmlns:a16="http://schemas.microsoft.com/office/drawing/2014/main" id="{3A35B342-AA21-4176-A120-F1E223126E6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E7B6F5F0-93B1-46C7-9B40-E76DA4793E2C}"/>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43013" name="Imagen 14">
            <a:extLst>
              <a:ext uri="{FF2B5EF4-FFF2-40B4-BE49-F238E27FC236}">
                <a16:creationId xmlns:a16="http://schemas.microsoft.com/office/drawing/2014/main" id="{D616BD08-036C-450D-8A1E-FDB1A4404A2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193213" y="59213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4" name="CuadroTexto 2">
            <a:extLst>
              <a:ext uri="{FF2B5EF4-FFF2-40B4-BE49-F238E27FC236}">
                <a16:creationId xmlns:a16="http://schemas.microsoft.com/office/drawing/2014/main" id="{B3527472-D1AF-4023-8DDA-8D2913534C19}"/>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43015" name="CuadroTexto 11">
            <a:extLst>
              <a:ext uri="{FF2B5EF4-FFF2-40B4-BE49-F238E27FC236}">
                <a16:creationId xmlns:a16="http://schemas.microsoft.com/office/drawing/2014/main" id="{A1A9A262-601E-44B9-B73F-AF3EF4B918B9}"/>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43016" name="Imagen 16">
            <a:extLst>
              <a:ext uri="{FF2B5EF4-FFF2-40B4-BE49-F238E27FC236}">
                <a16:creationId xmlns:a16="http://schemas.microsoft.com/office/drawing/2014/main" id="{C3D2327D-C36B-4369-994F-5B33FAFE5A1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7" name="Imagen 2">
            <a:extLst>
              <a:ext uri="{FF2B5EF4-FFF2-40B4-BE49-F238E27FC236}">
                <a16:creationId xmlns:a16="http://schemas.microsoft.com/office/drawing/2014/main" id="{775B2AE5-30F2-4518-9E4C-39FB5838D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F2C42CE-D1B4-448B-B58F-0A7002F4EE06}"/>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7A97D46B-1B0E-43AB-B30C-DA610539E987}"/>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1" name="CuadroTexto 20">
            <a:extLst>
              <a:ext uri="{FF2B5EF4-FFF2-40B4-BE49-F238E27FC236}">
                <a16:creationId xmlns:a16="http://schemas.microsoft.com/office/drawing/2014/main" id="{E22C106B-1663-48F5-9ABD-FD301C8CFAB3}"/>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3021" name="CuadroTexto 4">
            <a:extLst>
              <a:ext uri="{FF2B5EF4-FFF2-40B4-BE49-F238E27FC236}">
                <a16:creationId xmlns:a16="http://schemas.microsoft.com/office/drawing/2014/main" id="{781EED7D-C824-4154-866F-452F45FE2325}"/>
              </a:ext>
            </a:extLst>
          </p:cNvPr>
          <p:cNvSpPr txBox="1">
            <a:spLocks noChangeArrowheads="1"/>
          </p:cNvSpPr>
          <p:nvPr/>
        </p:nvSpPr>
        <p:spPr bwMode="auto">
          <a:xfrm>
            <a:off x="819150" y="5264150"/>
            <a:ext cx="1035367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800">
                <a:solidFill>
                  <a:srgbClr val="385723"/>
                </a:solidFill>
              </a:rPr>
              <a:t>Terminación de la segunda calzada Sector La Mata – Pelaya y de la construcción del puente San Alonso, PR04+510, Ruta 4515.</a:t>
            </a:r>
            <a:endParaRPr lang="es-ES" altLang="es-CO" sz="1800">
              <a:solidFill>
                <a:srgbClr val="385723"/>
              </a:solidFill>
            </a:endParaRPr>
          </a:p>
          <a:p>
            <a:pPr>
              <a:lnSpc>
                <a:spcPct val="100000"/>
              </a:lnSpc>
              <a:spcBef>
                <a:spcPct val="0"/>
              </a:spcBef>
              <a:buFontTx/>
              <a:buNone/>
            </a:pPr>
            <a:endParaRPr lang="es-CO" altLang="es-CO" sz="1800">
              <a:solidFill>
                <a:srgbClr val="000000"/>
              </a:solidFill>
            </a:endParaRPr>
          </a:p>
        </p:txBody>
      </p:sp>
      <p:pic>
        <p:nvPicPr>
          <p:cNvPr id="43022" name="Imagen 5">
            <a:extLst>
              <a:ext uri="{FF2B5EF4-FFF2-40B4-BE49-F238E27FC236}">
                <a16:creationId xmlns:a16="http://schemas.microsoft.com/office/drawing/2014/main" id="{D3307863-875F-460C-B183-640B543AD2E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881188"/>
            <a:ext cx="4089400" cy="336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23" name="Imagen 6">
            <a:extLst>
              <a:ext uri="{FF2B5EF4-FFF2-40B4-BE49-F238E27FC236}">
                <a16:creationId xmlns:a16="http://schemas.microsoft.com/office/drawing/2014/main" id="{9ACAFFC4-D2F1-4E33-A35E-8C3EC59BE366}"/>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96088" y="1943100"/>
            <a:ext cx="4089400"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ángulo 21">
            <a:extLst>
              <a:ext uri="{FF2B5EF4-FFF2-40B4-BE49-F238E27FC236}">
                <a16:creationId xmlns:a16="http://schemas.microsoft.com/office/drawing/2014/main" id="{817094A3-501E-46AE-88FC-7155FD8EFEA3}"/>
              </a:ext>
            </a:extLst>
          </p:cNvPr>
          <p:cNvSpPr/>
          <p:nvPr/>
        </p:nvSpPr>
        <p:spPr>
          <a:xfrm>
            <a:off x="2579688" y="361950"/>
            <a:ext cx="6813550" cy="769938"/>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 </a:t>
            </a:r>
          </a:p>
          <a:p>
            <a:pPr algn="ctr">
              <a:defRPr/>
            </a:pPr>
            <a:r>
              <a:rPr lang="es-ES" sz="2000" dirty="0">
                <a:ln w="0"/>
                <a:solidFill>
                  <a:srgbClr val="70AD47">
                    <a:lumMod val="50000"/>
                  </a:srgbClr>
                </a:solidFill>
                <a:effectLst>
                  <a:outerShdw blurRad="38100" dist="19050" dir="2700000" algn="tl" rotWithShape="0">
                    <a:prstClr val="black">
                      <a:alpha val="40000"/>
                    </a:prstClr>
                  </a:outerShdw>
                </a:effectLst>
              </a:rPr>
              <a:t>TRONCAL DEL MAGDALENA, TRAMO SAN ALBERTO-SAN ROQUE</a:t>
            </a: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80274FE5-A7DF-4F08-94BF-D40F1BD066D3}"/>
              </a:ext>
            </a:extLst>
          </p:cNvPr>
          <p:cNvSpPr/>
          <p:nvPr/>
        </p:nvSpPr>
        <p:spPr>
          <a:xfrm>
            <a:off x="-7938" y="0"/>
            <a:ext cx="12199938" cy="81454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10947" name="Imagen 1">
            <a:extLst>
              <a:ext uri="{FF2B5EF4-FFF2-40B4-BE49-F238E27FC236}">
                <a16:creationId xmlns:a16="http://schemas.microsoft.com/office/drawing/2014/main" id="{23069BD5-5D1D-428E-979D-0061D8DF941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2913" y="705008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5CB725C9-D218-49E3-A738-5CB0F6901008}"/>
              </a:ext>
            </a:extLst>
          </p:cNvPr>
          <p:cNvGrpSpPr>
            <a:grpSpLocks/>
          </p:cNvGrpSpPr>
          <p:nvPr/>
        </p:nvGrpSpPr>
        <p:grpSpPr bwMode="auto">
          <a:xfrm>
            <a:off x="6089173" y="1194666"/>
            <a:ext cx="5224095"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82FAFF6E-FE13-4C61-BD9D-A84BE0D9BA2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C5D05CA3-27CB-43AF-BEAA-737C09CACF5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2FACDA9-A365-4A4F-AE67-EFBF5C5A228A}"/>
                </a:ext>
              </a:extLst>
            </p:cNvPr>
            <p:cNvSpPr txBox="1"/>
            <p:nvPr/>
          </p:nvSpPr>
          <p:spPr>
            <a:xfrm>
              <a:off x="5203174" y="1197234"/>
              <a:ext cx="6733570"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Madrid - Cundinamarca</a:t>
              </a:r>
            </a:p>
          </p:txBody>
        </p:sp>
        <p:sp>
          <p:nvSpPr>
            <p:cNvPr id="16" name="Elipse 15">
              <a:extLst>
                <a:ext uri="{FF2B5EF4-FFF2-40B4-BE49-F238E27FC236}">
                  <a16:creationId xmlns:a16="http://schemas.microsoft.com/office/drawing/2014/main" id="{ADD00D28-6568-4FC2-A71B-7F9E191DEC3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10949" name="Rectángulo 67">
            <a:extLst>
              <a:ext uri="{FF2B5EF4-FFF2-40B4-BE49-F238E27FC236}">
                <a16:creationId xmlns:a16="http://schemas.microsoft.com/office/drawing/2014/main" id="{2ED6EC31-49D9-464D-A903-5552D1FA0065}"/>
              </a:ext>
            </a:extLst>
          </p:cNvPr>
          <p:cNvSpPr>
            <a:spLocks noChangeArrowheads="1"/>
          </p:cNvSpPr>
          <p:nvPr/>
        </p:nvSpPr>
        <p:spPr bwMode="auto">
          <a:xfrm>
            <a:off x="846138" y="374650"/>
            <a:ext cx="80025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10950" name="Rectángulo 68">
            <a:extLst>
              <a:ext uri="{FF2B5EF4-FFF2-40B4-BE49-F238E27FC236}">
                <a16:creationId xmlns:a16="http://schemas.microsoft.com/office/drawing/2014/main" id="{94B312F9-0B99-4B46-8019-CDCE047541DF}"/>
              </a:ext>
            </a:extLst>
          </p:cNvPr>
          <p:cNvSpPr>
            <a:spLocks noChangeArrowheads="1"/>
          </p:cNvSpPr>
          <p:nvPr/>
        </p:nvSpPr>
        <p:spPr bwMode="auto">
          <a:xfrm>
            <a:off x="846138" y="630238"/>
            <a:ext cx="97678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TANQUE FÉRREO MADRID CUNDINAMARCA.                                                                                                         </a:t>
            </a: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10951" name="Imagen 35">
            <a:extLst>
              <a:ext uri="{FF2B5EF4-FFF2-40B4-BE49-F238E27FC236}">
                <a16:creationId xmlns:a16="http://schemas.microsoft.com/office/drawing/2014/main" id="{39A97067-C446-41E9-A0EF-CD04AC6EDA0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175" y="713898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50F5D30E-EAA9-4206-964A-E5E5CAB3FBBE}"/>
              </a:ext>
            </a:extLst>
          </p:cNvPr>
          <p:cNvGrpSpPr>
            <a:grpSpLocks/>
          </p:cNvGrpSpPr>
          <p:nvPr/>
        </p:nvGrpSpPr>
        <p:grpSpPr bwMode="auto">
          <a:xfrm>
            <a:off x="6117335" y="1802581"/>
            <a:ext cx="5195933" cy="433388"/>
            <a:chOff x="3797995" y="1095038"/>
            <a:chExt cx="8760086" cy="641713"/>
          </a:xfrm>
          <a:solidFill>
            <a:schemeClr val="accent6">
              <a:lumMod val="60000"/>
              <a:lumOff val="40000"/>
            </a:schemeClr>
          </a:solidFill>
        </p:grpSpPr>
        <p:sp>
          <p:nvSpPr>
            <p:cNvPr id="39" name="Pentágono 11">
              <a:extLst>
                <a:ext uri="{FF2B5EF4-FFF2-40B4-BE49-F238E27FC236}">
                  <a16:creationId xmlns:a16="http://schemas.microsoft.com/office/drawing/2014/main" id="{20787DB3-9CAB-4ABD-95AE-52D82A63540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D08BE61D-10B3-4AD5-A504-443BBD76F067}"/>
                </a:ext>
              </a:extLst>
            </p:cNvPr>
            <p:cNvSpPr/>
            <p:nvPr/>
          </p:nvSpPr>
          <p:spPr>
            <a:xfrm>
              <a:off x="4722238" y="1154713"/>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defTabSz="808038"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400" dirty="0">
                  <a:solidFill>
                    <a:srgbClr val="70AD47">
                      <a:lumMod val="50000"/>
                    </a:srgbClr>
                  </a:solidFill>
                  <a:latin typeface="Arial" panose="020B0604020202020204" pitchFamily="34" charset="0"/>
                  <a:cs typeface="Arial" panose="020B0604020202020204" pitchFamily="34" charset="0"/>
                </a:rPr>
                <a:t>Casco urbano Madrid.  </a:t>
              </a: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887BD3BD-191B-43ED-A19E-51BA53EEC9B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B57CEFC1-C373-47AE-A936-FB722936F195}"/>
              </a:ext>
            </a:extLst>
          </p:cNvPr>
          <p:cNvGrpSpPr>
            <a:grpSpLocks/>
          </p:cNvGrpSpPr>
          <p:nvPr/>
        </p:nvGrpSpPr>
        <p:grpSpPr bwMode="auto">
          <a:xfrm>
            <a:off x="6117335" y="2455747"/>
            <a:ext cx="5195933"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EE34EF8F-B905-46B7-AB48-AB61370F5FF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1C838E38-3A6E-4B2D-BB05-566C8FE45D4E}"/>
                </a:ext>
              </a:extLst>
            </p:cNvPr>
            <p:cNvSpPr/>
            <p:nvPr/>
          </p:nvSpPr>
          <p:spPr>
            <a:xfrm>
              <a:off x="4746729" y="1097389"/>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Sector estación férrea</a:t>
              </a:r>
              <a:r>
                <a:rPr lang="es-ES" sz="1600" dirty="0">
                  <a:solidFill>
                    <a:srgbClr val="70AD47">
                      <a:lumMod val="50000"/>
                    </a:srgbClr>
                  </a:solidFill>
                  <a:latin typeface="Arial" panose="020B0604020202020204" pitchFamily="34" charset="0"/>
                  <a:cs typeface="Arial" panose="020B0604020202020204" pitchFamily="34" charset="0"/>
                </a:rPr>
                <a:t>.</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4C738DA6-7894-41E7-B739-932E624B082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4F76B0B3-2BBA-4FA7-88C1-6867F95D121E}"/>
              </a:ext>
            </a:extLst>
          </p:cNvPr>
          <p:cNvGrpSpPr>
            <a:grpSpLocks/>
          </p:cNvGrpSpPr>
          <p:nvPr/>
        </p:nvGrpSpPr>
        <p:grpSpPr bwMode="auto">
          <a:xfrm>
            <a:off x="6117334" y="3050046"/>
            <a:ext cx="5195934" cy="359639"/>
            <a:chOff x="3818263" y="1095038"/>
            <a:chExt cx="8810575" cy="641713"/>
          </a:xfrm>
          <a:solidFill>
            <a:schemeClr val="accent6">
              <a:lumMod val="60000"/>
              <a:lumOff val="40000"/>
            </a:schemeClr>
          </a:solidFill>
        </p:grpSpPr>
        <p:sp>
          <p:nvSpPr>
            <p:cNvPr id="48" name="Pentágono 11">
              <a:extLst>
                <a:ext uri="{FF2B5EF4-FFF2-40B4-BE49-F238E27FC236}">
                  <a16:creationId xmlns:a16="http://schemas.microsoft.com/office/drawing/2014/main" id="{4D7E667B-9BA8-43CF-9EA9-3AAC4403DE8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F7DC61CC-C5DA-4889-A577-2359C2F09B1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B5529323-3970-46EA-8BE2-CE48C086C89F}"/>
                </a:ext>
              </a:extLst>
            </p:cNvPr>
            <p:cNvSpPr txBox="1"/>
            <p:nvPr/>
          </p:nvSpPr>
          <p:spPr>
            <a:xfrm>
              <a:off x="5031025" y="1128376"/>
              <a:ext cx="7320726"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200" dirty="0">
                  <a:solidFill>
                    <a:srgbClr val="70AD47">
                      <a:lumMod val="50000"/>
                    </a:srgbClr>
                  </a:solidFill>
                  <a:latin typeface="Arial" panose="020B0604020202020204" pitchFamily="34" charset="0"/>
                  <a:cs typeface="Arial" panose="020B0604020202020204" pitchFamily="34" charset="0"/>
                </a:rPr>
                <a:t>Estructura y tanque férreo</a:t>
              </a:r>
              <a:r>
                <a:rPr lang="es-CO" sz="1400" dirty="0">
                  <a:solidFill>
                    <a:srgbClr val="70AD47">
                      <a:lumMod val="50000"/>
                    </a:srgbClr>
                  </a:solidFill>
                  <a:latin typeface="Arial" panose="020B0604020202020204" pitchFamily="34" charset="0"/>
                  <a:cs typeface="Arial" panose="020B0604020202020204" pitchFamily="34" charset="0"/>
                </a:rPr>
                <a:t>.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EB40E4B7-3A8B-42D0-ADB3-9EDF5D42A3B8}"/>
                </a:ext>
              </a:extLst>
            </p:cNvPr>
            <p:cNvSpPr/>
            <p:nvPr/>
          </p:nvSpPr>
          <p:spPr>
            <a:xfrm>
              <a:off x="3818263" y="1095038"/>
              <a:ext cx="60916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10955" name="Imagen 54">
            <a:extLst>
              <a:ext uri="{FF2B5EF4-FFF2-40B4-BE49-F238E27FC236}">
                <a16:creationId xmlns:a16="http://schemas.microsoft.com/office/drawing/2014/main" id="{491B0285-4C94-4731-8170-01968CEF9A2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7302500"/>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F55192F1-338A-4F62-9027-950F4BE56F52}"/>
              </a:ext>
            </a:extLst>
          </p:cNvPr>
          <p:cNvGraphicFramePr>
            <a:graphicFrameLocks noGrp="1"/>
          </p:cNvGraphicFramePr>
          <p:nvPr/>
        </p:nvGraphicFramePr>
        <p:xfrm>
          <a:off x="6162675" y="3657600"/>
          <a:ext cx="5149850" cy="2070100"/>
        </p:xfrm>
        <a:graphic>
          <a:graphicData uri="http://schemas.openxmlformats.org/drawingml/2006/table">
            <a:tbl>
              <a:tblPr firstRow="1" bandRow="1"/>
              <a:tblGrid>
                <a:gridCol w="2220426">
                  <a:extLst>
                    <a:ext uri="{9D8B030D-6E8A-4147-A177-3AD203B41FA5}">
                      <a16:colId xmlns:a16="http://schemas.microsoft.com/office/drawing/2014/main" val="20000"/>
                    </a:ext>
                  </a:extLst>
                </a:gridCol>
                <a:gridCol w="1428987">
                  <a:extLst>
                    <a:ext uri="{9D8B030D-6E8A-4147-A177-3AD203B41FA5}">
                      <a16:colId xmlns:a16="http://schemas.microsoft.com/office/drawing/2014/main" val="20001"/>
                    </a:ext>
                  </a:extLst>
                </a:gridCol>
                <a:gridCol w="1500437">
                  <a:extLst>
                    <a:ext uri="{9D8B030D-6E8A-4147-A177-3AD203B41FA5}">
                      <a16:colId xmlns:a16="http://schemas.microsoft.com/office/drawing/2014/main" val="20002"/>
                    </a:ext>
                  </a:extLst>
                </a:gridCol>
              </a:tblGrid>
              <a:tr h="137548">
                <a:tc gridSpan="3">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7548">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$ 232.639.060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7548">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$.8.400.000.00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37548">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$.8.400.000.00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37548">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06322">
                <a:tc gridSpan="2">
                  <a:txBody>
                    <a:bodyPr/>
                    <a:lstStyle/>
                    <a:p>
                      <a:pPr algn="l" rtl="0" fontAlgn="ctr"/>
                      <a:r>
                        <a:rPr lang="es-ES" sz="900" b="0" i="0" u="none" strike="noStrike" dirty="0">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37548">
                <a:tc gridSpan="2">
                  <a:txBody>
                    <a:bodyPr/>
                    <a:lstStyle/>
                    <a:p>
                      <a:pPr algn="l" rtl="0" fontAlgn="ctr"/>
                      <a:r>
                        <a:rPr lang="es-ES" sz="900" b="0" i="0" u="none" strike="noStrike" dirty="0">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37548">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dirty="0">
                          <a:solidFill>
                            <a:srgbClr val="375623"/>
                          </a:solidFill>
                          <a:effectLst/>
                          <a:latin typeface="Arial" panose="020B0604020202020204" pitchFamily="34" charset="0"/>
                        </a:rPr>
                        <a:t>$.8.400.000.00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37548">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$.8.400.000.00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37548">
                <a:tc gridSpan="3">
                  <a:txBody>
                    <a:bodyPr/>
                    <a:lstStyle/>
                    <a:p>
                      <a:pPr algn="ctr" rtl="0" fontAlgn="ctr"/>
                      <a:r>
                        <a:rPr lang="es-ES" sz="900" b="0" i="0" u="none" strike="noStrike" dirty="0">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9483">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16361">
                <a:tc>
                  <a:txBody>
                    <a:bodyPr/>
                    <a:lstStyle/>
                    <a:p>
                      <a:pPr algn="ctr" rtl="0" fontAlgn="ctr"/>
                      <a:r>
                        <a:rPr lang="es-CO" sz="900" b="0" i="0" u="none" strike="noStrike">
                          <a:solidFill>
                            <a:srgbClr val="548235"/>
                          </a:solidFill>
                          <a:effectLst/>
                          <a:latin typeface="Arial" panose="020B0604020202020204" pitchFamily="34" charset="0"/>
                        </a:rPr>
                        <a:t>CASCO URBANO DE MADRID  CUNDINAMARCA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3" name="Tabla 2">
            <a:extLst>
              <a:ext uri="{FF2B5EF4-FFF2-40B4-BE49-F238E27FC236}">
                <a16:creationId xmlns:a16="http://schemas.microsoft.com/office/drawing/2014/main" id="{E0FBA4EE-668B-4ADB-8AFE-CFB10E06F0D5}"/>
              </a:ext>
            </a:extLst>
          </p:cNvPr>
          <p:cNvGraphicFramePr>
            <a:graphicFrameLocks noGrp="1"/>
          </p:cNvGraphicFramePr>
          <p:nvPr/>
        </p:nvGraphicFramePr>
        <p:xfrm>
          <a:off x="946150" y="1282700"/>
          <a:ext cx="4783138" cy="4440238"/>
        </p:xfrm>
        <a:graphic>
          <a:graphicData uri="http://schemas.openxmlformats.org/drawingml/2006/table">
            <a:tbl>
              <a:tblPr firstRow="1" bandRow="1"/>
              <a:tblGrid>
                <a:gridCol w="1184061">
                  <a:extLst>
                    <a:ext uri="{9D8B030D-6E8A-4147-A177-3AD203B41FA5}">
                      <a16:colId xmlns:a16="http://schemas.microsoft.com/office/drawing/2014/main" val="20000"/>
                    </a:ext>
                  </a:extLst>
                </a:gridCol>
                <a:gridCol w="756158">
                  <a:extLst>
                    <a:ext uri="{9D8B030D-6E8A-4147-A177-3AD203B41FA5}">
                      <a16:colId xmlns:a16="http://schemas.microsoft.com/office/drawing/2014/main" val="20001"/>
                    </a:ext>
                  </a:extLst>
                </a:gridCol>
                <a:gridCol w="800120">
                  <a:extLst>
                    <a:ext uri="{9D8B030D-6E8A-4147-A177-3AD203B41FA5}">
                      <a16:colId xmlns:a16="http://schemas.microsoft.com/office/drawing/2014/main" val="20002"/>
                    </a:ext>
                  </a:extLst>
                </a:gridCol>
                <a:gridCol w="641855">
                  <a:extLst>
                    <a:ext uri="{9D8B030D-6E8A-4147-A177-3AD203B41FA5}">
                      <a16:colId xmlns:a16="http://schemas.microsoft.com/office/drawing/2014/main" val="20003"/>
                    </a:ext>
                  </a:extLst>
                </a:gridCol>
                <a:gridCol w="509967">
                  <a:extLst>
                    <a:ext uri="{9D8B030D-6E8A-4147-A177-3AD203B41FA5}">
                      <a16:colId xmlns:a16="http://schemas.microsoft.com/office/drawing/2014/main" val="20004"/>
                    </a:ext>
                  </a:extLst>
                </a:gridCol>
                <a:gridCol w="890977">
                  <a:extLst>
                    <a:ext uri="{9D8B030D-6E8A-4147-A177-3AD203B41FA5}">
                      <a16:colId xmlns:a16="http://schemas.microsoft.com/office/drawing/2014/main" val="20005"/>
                    </a:ext>
                  </a:extLst>
                </a:gridCol>
              </a:tblGrid>
              <a:tr h="298093">
                <a:tc gridSpan="6">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98093">
                <a:tc gridSpan="2">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l" rtl="0" fontAlgn="ctr"/>
                      <a:r>
                        <a:rPr lang="es-CO" sz="900" b="0" i="0" u="none" strike="noStrike">
                          <a:solidFill>
                            <a:srgbClr val="000000"/>
                          </a:solidFill>
                          <a:effectLst/>
                          <a:latin typeface="Arial" panose="020B0604020202020204" pitchFamily="34" charset="0"/>
                        </a:rPr>
                        <a:t>1678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98093">
                <a:tc gridSpan="2">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4">
                  <a:txBody>
                    <a:bodyPr/>
                    <a:lstStyle/>
                    <a:p>
                      <a:pPr algn="l" rtl="0" fontAlgn="b"/>
                      <a:r>
                        <a:rPr lang="es-CO" sz="900" b="1" i="0" u="none" strike="noStrike">
                          <a:solidFill>
                            <a:srgbClr val="375623"/>
                          </a:solidFill>
                          <a:effectLst/>
                          <a:latin typeface="Arial" panose="020B0604020202020204" pitchFamily="34" charset="0"/>
                        </a:rPr>
                        <a:t>                           1/10/2019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98093">
                <a:tc gridSpan="5">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rPr>
                        <a:t>31/12/2019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98093">
                <a:tc gridSpan="6">
                  <a:txBody>
                    <a:bodyPr/>
                    <a:lstStyle/>
                    <a:p>
                      <a:pPr algn="l" rtl="0" fontAlgn="b"/>
                      <a:r>
                        <a:rPr lang="es-CO" sz="900" b="0" i="0" u="none" strike="noStrike" dirty="0">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304874">
                <a:tc gridSpan="6">
                  <a:txBody>
                    <a:bodyPr/>
                    <a:lstStyle/>
                    <a:p>
                      <a:pPr algn="l" rtl="0" fontAlgn="ctr"/>
                      <a:r>
                        <a:rPr lang="es-ES" sz="900" b="0" i="0" u="none" strike="noStrike">
                          <a:solidFill>
                            <a:srgbClr val="375623"/>
                          </a:solidFill>
                          <a:effectLst/>
                          <a:latin typeface="Arial" panose="020B0604020202020204" pitchFamily="34" charset="0"/>
                        </a:rPr>
                        <a:t>Mantenimiento y limpieza con sanblasting, pintura e impermeabilización de 1 tanque férreo metálico..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304874">
                <a:tc gridSpan="6">
                  <a:txBody>
                    <a:bodyPr/>
                    <a:lstStyle/>
                    <a:p>
                      <a:pPr algn="l" rtl="0" fontAlgn="ctr"/>
                      <a:r>
                        <a:rPr lang="es-ES" sz="900" b="0" i="0" u="none" strike="noStrike">
                          <a:solidFill>
                            <a:srgbClr val="375623"/>
                          </a:solidFill>
                          <a:effectLst/>
                          <a:latin typeface="Arial" panose="020B0604020202020204" pitchFamily="34" charset="0"/>
                        </a:rPr>
                        <a:t>Dar seguridad y evitan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670709">
                <a:tc gridSpan="4">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900" b="1" i="0" u="none" strike="noStrike">
                          <a:solidFill>
                            <a:srgbClr val="375623"/>
                          </a:solidFill>
                          <a:effectLst/>
                          <a:latin typeface="Arial" panose="020B0604020202020204" pitchFamily="34" charset="0"/>
                        </a:rPr>
                        <a:t>CANTIDAD                                                            3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447137">
                <a:tc gridSpan="6">
                  <a:txBody>
                    <a:bodyPr/>
                    <a:lstStyle/>
                    <a:p>
                      <a:pPr algn="l"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Garantizar la vida útil de la estructura, evitando accidentes  e inconvenientes por mal estado.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98093">
                <a:tc gridSpan="6">
                  <a:txBody>
                    <a:bodyPr/>
                    <a:lstStyle/>
                    <a:p>
                      <a:pPr algn="ctr" rtl="0" fontAlgn="b"/>
                      <a:r>
                        <a:rPr lang="es-ES" sz="900" b="0" i="0" u="none" strike="noStrike" dirty="0">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47137">
                <a:tc>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76948">
                <a:tc>
                  <a:txBody>
                    <a:bodyPr/>
                    <a:lstStyle/>
                    <a:p>
                      <a:pPr algn="ctr" rtl="0" fontAlgn="b"/>
                      <a:r>
                        <a:rPr lang="es-ES" sz="900" b="1" i="0" u="none" strike="noStrike">
                          <a:solidFill>
                            <a:srgbClr val="375623"/>
                          </a:solidFill>
                          <a:effectLst/>
                          <a:latin typeface="Arial" panose="020B0604020202020204" pitchFamily="34" charset="0"/>
                        </a:rPr>
                        <a:t>1 Tanque Férreo con mantenimiento.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1" i="0" u="none" strike="noStrike">
                          <a:solidFill>
                            <a:srgbClr val="375623"/>
                          </a:solidFill>
                          <a:effectLst/>
                          <a:latin typeface="Arial" panose="020B0604020202020204" pitchFamily="34" charset="0"/>
                        </a:rPr>
                        <a:t> 1 Tanque con mantenimiento.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9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pic>
        <p:nvPicPr>
          <p:cNvPr id="211053" name="Imagen 16">
            <a:extLst>
              <a:ext uri="{FF2B5EF4-FFF2-40B4-BE49-F238E27FC236}">
                <a16:creationId xmlns:a16="http://schemas.microsoft.com/office/drawing/2014/main" id="{A0BB36C0-7A3D-445D-A614-018134B90F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60102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054" name="Imagen 2">
            <a:extLst>
              <a:ext uri="{FF2B5EF4-FFF2-40B4-BE49-F238E27FC236}">
                <a16:creationId xmlns:a16="http://schemas.microsoft.com/office/drawing/2014/main" id="{D2A5198B-3A75-4E29-8992-E944A8F22B6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1658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ángulo 3">
            <a:extLst>
              <a:ext uri="{FF2B5EF4-FFF2-40B4-BE49-F238E27FC236}">
                <a16:creationId xmlns:a16="http://schemas.microsoft.com/office/drawing/2014/main" id="{861D2738-AAFA-483E-9558-DE53E114ACC3}"/>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11971" name="Rectángulo 7">
            <a:extLst>
              <a:ext uri="{FF2B5EF4-FFF2-40B4-BE49-F238E27FC236}">
                <a16:creationId xmlns:a16="http://schemas.microsoft.com/office/drawing/2014/main" id="{0CAAB85B-56EC-4FCC-BD01-C05369A0BE8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E554C8C-2F72-4927-87BC-A012D5ACA720}"/>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11973" name="Imagen 14">
            <a:extLst>
              <a:ext uri="{FF2B5EF4-FFF2-40B4-BE49-F238E27FC236}">
                <a16:creationId xmlns:a16="http://schemas.microsoft.com/office/drawing/2014/main" id="{A8D82B9C-F0FF-4AD2-82CD-13D915BE513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99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74" name="CuadroTexto 2">
            <a:extLst>
              <a:ext uri="{FF2B5EF4-FFF2-40B4-BE49-F238E27FC236}">
                <a16:creationId xmlns:a16="http://schemas.microsoft.com/office/drawing/2014/main" id="{763EDABD-1D76-4975-9E7C-017DA644BF0E}"/>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11975" name="CuadroTexto 11">
            <a:extLst>
              <a:ext uri="{FF2B5EF4-FFF2-40B4-BE49-F238E27FC236}">
                <a16:creationId xmlns:a16="http://schemas.microsoft.com/office/drawing/2014/main" id="{E024D3F6-5D45-4DE2-B5A6-2C7FD11A1368}"/>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11976" name="Imagen 16">
            <a:extLst>
              <a:ext uri="{FF2B5EF4-FFF2-40B4-BE49-F238E27FC236}">
                <a16:creationId xmlns:a16="http://schemas.microsoft.com/office/drawing/2014/main" id="{A4BC12E6-4CCB-4314-AE57-EE01F322584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77" name="Imagen 2">
            <a:extLst>
              <a:ext uri="{FF2B5EF4-FFF2-40B4-BE49-F238E27FC236}">
                <a16:creationId xmlns:a16="http://schemas.microsoft.com/office/drawing/2014/main" id="{4A0DB381-0C34-4714-9523-56008AEEFD3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3F3487C-2CF3-4FF9-BDF3-0DE720B8708F}"/>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3926F6E1-CE82-426B-87F2-CFD77AA55896}"/>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CFCAC724-1090-4EFD-BB25-D04D99F2AFC4}"/>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7F1B9FAB-C9AF-42DC-AB38-BE4C9AE1A733}"/>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11982" name="CuadroTexto 4">
            <a:extLst>
              <a:ext uri="{FF2B5EF4-FFF2-40B4-BE49-F238E27FC236}">
                <a16:creationId xmlns:a16="http://schemas.microsoft.com/office/drawing/2014/main" id="{B19DB7BB-4543-4F95-9431-ECDF7DDA50B8}"/>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11983" name="Imagen 1">
            <a:extLst>
              <a:ext uri="{FF2B5EF4-FFF2-40B4-BE49-F238E27FC236}">
                <a16:creationId xmlns:a16="http://schemas.microsoft.com/office/drawing/2014/main" id="{37439873-DF3C-4CBD-A087-A319F0BEE47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43013" y="2108200"/>
            <a:ext cx="3956050" cy="311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984" name="Imagen 2">
            <a:extLst>
              <a:ext uri="{FF2B5EF4-FFF2-40B4-BE49-F238E27FC236}">
                <a16:creationId xmlns:a16="http://schemas.microsoft.com/office/drawing/2014/main" id="{B82745CE-4ECA-4848-9A57-193689630D9E}"/>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32600" y="1993900"/>
            <a:ext cx="4011613" cy="326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B13095AB-A023-436F-8B85-E6E8F637BA77}"/>
              </a:ext>
            </a:extLst>
          </p:cNvPr>
          <p:cNvSpPr/>
          <p:nvPr/>
        </p:nvSpPr>
        <p:spPr>
          <a:xfrm>
            <a:off x="0" y="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12995" name="Imagen 1">
            <a:extLst>
              <a:ext uri="{FF2B5EF4-FFF2-40B4-BE49-F238E27FC236}">
                <a16:creationId xmlns:a16="http://schemas.microsoft.com/office/drawing/2014/main" id="{14FB769A-D4A3-451C-AA10-6332CE336E6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61488" y="59563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045B4369-51E7-43E1-B61D-129767FECBB9}"/>
              </a:ext>
            </a:extLst>
          </p:cNvPr>
          <p:cNvGrpSpPr>
            <a:grpSpLocks/>
          </p:cNvGrpSpPr>
          <p:nvPr/>
        </p:nvGrpSpPr>
        <p:grpSpPr bwMode="auto">
          <a:xfrm>
            <a:off x="6089173" y="812525"/>
            <a:ext cx="5232543"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63BD726F-9065-46AD-9ABA-52AD74D4296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83B15B64-D231-4BB6-AA79-4F6E36221C9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766F834-CAE0-44A9-8217-D7B20F691F78}"/>
                </a:ext>
              </a:extLst>
            </p:cNvPr>
            <p:cNvSpPr txBox="1"/>
            <p:nvPr/>
          </p:nvSpPr>
          <p:spPr>
            <a:xfrm>
              <a:off x="5022617" y="1156328"/>
              <a:ext cx="7297452" cy="487435"/>
            </a:xfrm>
            <a:prstGeom prst="rect">
              <a:avLst/>
            </a:prstGeom>
            <a:grpFill/>
          </p:spPr>
          <p:txBody>
            <a:bodyPr>
              <a:spAutoFit/>
            </a:bodyPr>
            <a:lstStyle/>
            <a:p>
              <a:pPr eaLnBrk="1" fontAlgn="auto" hangingPunct="1">
                <a:spcBef>
                  <a:spcPts val="0"/>
                </a:spcBef>
                <a:spcAft>
                  <a:spcPts val="0"/>
                </a:spcAft>
                <a:defRPr/>
              </a:pPr>
              <a:r>
                <a:rPr lang="es-CO" sz="15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P</a:t>
              </a:r>
              <a:r>
                <a:rPr lang="es-CO" sz="1400" b="1" dirty="0">
                  <a:solidFill>
                    <a:srgbClr val="70AD47">
                      <a:lumMod val="50000"/>
                    </a:srgbClr>
                  </a:solidFill>
                  <a:latin typeface="Arial" panose="020B0604020202020204" pitchFamily="34" charset="0"/>
                  <a:cs typeface="Arial" panose="020B0604020202020204" pitchFamily="34" charset="0"/>
                </a:rPr>
                <a:t>. </a:t>
              </a:r>
              <a:r>
                <a:rPr lang="es-ES" altLang="es-CO" sz="1400" dirty="0">
                  <a:solidFill>
                    <a:srgbClr val="70AD47">
                      <a:lumMod val="50000"/>
                    </a:srgbClr>
                  </a:solidFill>
                  <a:latin typeface="Arial" panose="020B0604020202020204" pitchFamily="34" charset="0"/>
                  <a:cs typeface="Arial" panose="020B0604020202020204" pitchFamily="34" charset="0"/>
                  <a:sym typeface="Helvetica Neue Bold Condensed"/>
                </a:rPr>
                <a:t>Wilches y Barrancabermeja Sant. </a:t>
              </a:r>
              <a:endParaRPr lang="es-ES" altLang="es-CO" sz="1400" dirty="0">
                <a:solidFill>
                  <a:srgbClr val="FF9900"/>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16" name="Elipse 15">
              <a:extLst>
                <a:ext uri="{FF2B5EF4-FFF2-40B4-BE49-F238E27FC236}">
                  <a16:creationId xmlns:a16="http://schemas.microsoft.com/office/drawing/2014/main" id="{F0E7168A-CE3E-4042-AFEA-9F771F55FB1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12997" name="Rectángulo 67">
            <a:extLst>
              <a:ext uri="{FF2B5EF4-FFF2-40B4-BE49-F238E27FC236}">
                <a16:creationId xmlns:a16="http://schemas.microsoft.com/office/drawing/2014/main" id="{F8A15133-E77E-4152-ACFC-113114A11187}"/>
              </a:ext>
            </a:extLst>
          </p:cNvPr>
          <p:cNvSpPr>
            <a:spLocks noChangeArrowheads="1"/>
          </p:cNvSpPr>
          <p:nvPr/>
        </p:nvSpPr>
        <p:spPr bwMode="auto">
          <a:xfrm>
            <a:off x="879475" y="280988"/>
            <a:ext cx="80025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12998" name="Rectángulo 68">
            <a:extLst>
              <a:ext uri="{FF2B5EF4-FFF2-40B4-BE49-F238E27FC236}">
                <a16:creationId xmlns:a16="http://schemas.microsoft.com/office/drawing/2014/main" id="{683159A1-180E-45F5-A927-F39D50747071}"/>
              </a:ext>
            </a:extLst>
          </p:cNvPr>
          <p:cNvSpPr>
            <a:spLocks noChangeArrowheads="1"/>
          </p:cNvSpPr>
          <p:nvPr/>
        </p:nvSpPr>
        <p:spPr bwMode="auto">
          <a:xfrm>
            <a:off x="869950" y="492125"/>
            <a:ext cx="97774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SEDES FÉRREAS PUERTO WILCHES Y BARRANCABERMEJA SANTANDER.                                                                                                           </a:t>
            </a: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12999" name="Imagen 35">
            <a:extLst>
              <a:ext uri="{FF2B5EF4-FFF2-40B4-BE49-F238E27FC236}">
                <a16:creationId xmlns:a16="http://schemas.microsoft.com/office/drawing/2014/main" id="{E2074DE6-2A1A-49CC-A429-D273AB8AD4D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63862B0F-E1BD-44BC-BE81-F371E0B529FD}"/>
              </a:ext>
            </a:extLst>
          </p:cNvPr>
          <p:cNvGrpSpPr>
            <a:grpSpLocks/>
          </p:cNvGrpSpPr>
          <p:nvPr/>
        </p:nvGrpSpPr>
        <p:grpSpPr bwMode="auto">
          <a:xfrm>
            <a:off x="6117335" y="1352203"/>
            <a:ext cx="5204381" cy="433388"/>
            <a:chOff x="3797995" y="1095038"/>
            <a:chExt cx="8760086" cy="641713"/>
          </a:xfrm>
          <a:solidFill>
            <a:schemeClr val="accent6">
              <a:lumMod val="60000"/>
              <a:lumOff val="40000"/>
            </a:schemeClr>
          </a:solidFill>
        </p:grpSpPr>
        <p:sp>
          <p:nvSpPr>
            <p:cNvPr id="39" name="Pentágono 11">
              <a:extLst>
                <a:ext uri="{FF2B5EF4-FFF2-40B4-BE49-F238E27FC236}">
                  <a16:creationId xmlns:a16="http://schemas.microsoft.com/office/drawing/2014/main" id="{55320770-CCFA-4D01-9AB6-B969C573775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29822C90-61E8-4A0F-B4B6-4C7EE0D84A3D}"/>
                </a:ext>
              </a:extLst>
            </p:cNvPr>
            <p:cNvSpPr/>
            <p:nvPr/>
          </p:nvSpPr>
          <p:spPr>
            <a:xfrm>
              <a:off x="4722238" y="1154713"/>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400" dirty="0">
                  <a:solidFill>
                    <a:srgbClr val="70AD47">
                      <a:lumMod val="50000"/>
                    </a:srgbClr>
                  </a:solidFill>
                  <a:latin typeface="Arial" panose="020B0604020202020204" pitchFamily="34" charset="0"/>
                  <a:cs typeface="Arial" panose="020B0604020202020204" pitchFamily="34" charset="0"/>
                </a:rPr>
                <a:t>Cascos  Urbanos</a:t>
              </a: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900B4DAF-CE8B-41BD-9578-0CB6B79F52C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124CCE3D-B43A-4D51-8459-E89B2A3FB315}"/>
              </a:ext>
            </a:extLst>
          </p:cNvPr>
          <p:cNvGrpSpPr>
            <a:grpSpLocks/>
          </p:cNvGrpSpPr>
          <p:nvPr/>
        </p:nvGrpSpPr>
        <p:grpSpPr bwMode="auto">
          <a:xfrm>
            <a:off x="6117335" y="1882538"/>
            <a:ext cx="5204381"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8AC86E13-6FCD-4D80-954B-9496DAC1F24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524E225E-7DD1-49C1-9887-6F86696FFEE7}"/>
                </a:ext>
              </a:extLst>
            </p:cNvPr>
            <p:cNvSpPr/>
            <p:nvPr/>
          </p:nvSpPr>
          <p:spPr>
            <a:xfrm>
              <a:off x="4746729" y="1097389"/>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Dos sedes Férreas</a:t>
              </a:r>
              <a:r>
                <a:rPr lang="es-ES" sz="1600" dirty="0">
                  <a:solidFill>
                    <a:srgbClr val="70AD47">
                      <a:lumMod val="50000"/>
                    </a:srgbClr>
                  </a:solidFill>
                  <a:latin typeface="Arial" panose="020B0604020202020204" pitchFamily="34" charset="0"/>
                  <a:cs typeface="Arial" panose="020B0604020202020204" pitchFamily="34" charset="0"/>
                </a:rPr>
                <a:t>. </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535BE761-9A78-4576-A578-23E88E13033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E3293DEF-7420-4E82-9726-AC5DE4C0F631}"/>
              </a:ext>
            </a:extLst>
          </p:cNvPr>
          <p:cNvGrpSpPr>
            <a:grpSpLocks/>
          </p:cNvGrpSpPr>
          <p:nvPr/>
        </p:nvGrpSpPr>
        <p:grpSpPr bwMode="auto">
          <a:xfrm>
            <a:off x="6104082" y="2422244"/>
            <a:ext cx="5237811"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37CAEDF1-458D-4C82-9BB0-A8BED6BA3FC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D13B640-7AE8-459A-BB7E-FB105E64242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F3F4EFD2-CFA0-4BD3-8CE2-F691E24BC893}"/>
                </a:ext>
              </a:extLst>
            </p:cNvPr>
            <p:cNvSpPr txBox="1"/>
            <p:nvPr/>
          </p:nvSpPr>
          <p:spPr>
            <a:xfrm>
              <a:off x="5031026" y="1111743"/>
              <a:ext cx="7320726"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Dos se</a:t>
              </a:r>
              <a:r>
                <a:rPr lang="es-ES" sz="1400" dirty="0">
                  <a:solidFill>
                    <a:srgbClr val="70AD47">
                      <a:lumMod val="50000"/>
                    </a:srgbClr>
                  </a:solidFill>
                  <a:latin typeface="Arial" panose="020B0604020202020204" pitchFamily="34" charset="0"/>
                  <a:cs typeface="Arial" panose="020B0604020202020204" pitchFamily="34" charset="0"/>
                </a:rPr>
                <a:t>des Férreas</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CD372B55-6EAD-461F-ADAA-A1BB2101A9A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13003" name="Imagen 54">
            <a:extLst>
              <a:ext uri="{FF2B5EF4-FFF2-40B4-BE49-F238E27FC236}">
                <a16:creationId xmlns:a16="http://schemas.microsoft.com/office/drawing/2014/main" id="{5BFE4141-DD75-466E-9BAC-EB55A778698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134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CD12284C-F510-4CA4-BB74-07ED998D95FC}"/>
              </a:ext>
            </a:extLst>
          </p:cNvPr>
          <p:cNvGraphicFramePr>
            <a:graphicFrameLocks noGrp="1"/>
          </p:cNvGraphicFramePr>
          <p:nvPr/>
        </p:nvGraphicFramePr>
        <p:xfrm>
          <a:off x="6170613" y="2935288"/>
          <a:ext cx="5151437" cy="2867025"/>
        </p:xfrm>
        <a:graphic>
          <a:graphicData uri="http://schemas.openxmlformats.org/drawingml/2006/table">
            <a:tbl>
              <a:tblPr firstRow="1" bandRow="1"/>
              <a:tblGrid>
                <a:gridCol w="2221110">
                  <a:extLst>
                    <a:ext uri="{9D8B030D-6E8A-4147-A177-3AD203B41FA5}">
                      <a16:colId xmlns:a16="http://schemas.microsoft.com/office/drawing/2014/main" val="20000"/>
                    </a:ext>
                  </a:extLst>
                </a:gridCol>
                <a:gridCol w="1429428">
                  <a:extLst>
                    <a:ext uri="{9D8B030D-6E8A-4147-A177-3AD203B41FA5}">
                      <a16:colId xmlns:a16="http://schemas.microsoft.com/office/drawing/2014/main" val="20001"/>
                    </a:ext>
                  </a:extLst>
                </a:gridCol>
                <a:gridCol w="1500900">
                  <a:extLst>
                    <a:ext uri="{9D8B030D-6E8A-4147-A177-3AD203B41FA5}">
                      <a16:colId xmlns:a16="http://schemas.microsoft.com/office/drawing/2014/main" val="20002"/>
                    </a:ext>
                  </a:extLst>
                </a:gridCol>
              </a:tblGrid>
              <a:tr h="190500">
                <a:tc gridSpan="3">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$ 232.639.060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$.8.400.000.00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$.8.400.000.00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$.8.400.000.00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$.8.400.000.00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38150">
                <a:tc>
                  <a:txBody>
                    <a:bodyPr/>
                    <a:lstStyle/>
                    <a:p>
                      <a:pPr algn="ctr" rtl="0" fontAlgn="ctr"/>
                      <a:r>
                        <a:rPr lang="es-CO" sz="1000" b="0" i="0" u="none" strike="noStrike">
                          <a:solidFill>
                            <a:srgbClr val="548235"/>
                          </a:solidFill>
                          <a:effectLst/>
                          <a:latin typeface="Arial" panose="020B0604020202020204" pitchFamily="34" charset="0"/>
                        </a:rPr>
                        <a:t>CASCO URBANO DE MADRID  CUNDINAMARCA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3" name="Tabla 2">
            <a:extLst>
              <a:ext uri="{FF2B5EF4-FFF2-40B4-BE49-F238E27FC236}">
                <a16:creationId xmlns:a16="http://schemas.microsoft.com/office/drawing/2014/main" id="{674855B5-FEE3-4094-8E0F-8ACD22E400AC}"/>
              </a:ext>
            </a:extLst>
          </p:cNvPr>
          <p:cNvGraphicFramePr>
            <a:graphicFrameLocks noGrp="1"/>
          </p:cNvGraphicFramePr>
          <p:nvPr/>
        </p:nvGraphicFramePr>
        <p:xfrm>
          <a:off x="869950" y="968375"/>
          <a:ext cx="4983163" cy="4833938"/>
        </p:xfrm>
        <a:graphic>
          <a:graphicData uri="http://schemas.openxmlformats.org/drawingml/2006/table">
            <a:tbl>
              <a:tblPr firstRow="1" bandRow="1"/>
              <a:tblGrid>
                <a:gridCol w="1233578">
                  <a:extLst>
                    <a:ext uri="{9D8B030D-6E8A-4147-A177-3AD203B41FA5}">
                      <a16:colId xmlns:a16="http://schemas.microsoft.com/office/drawing/2014/main" val="20000"/>
                    </a:ext>
                  </a:extLst>
                </a:gridCol>
                <a:gridCol w="787780">
                  <a:extLst>
                    <a:ext uri="{9D8B030D-6E8A-4147-A177-3AD203B41FA5}">
                      <a16:colId xmlns:a16="http://schemas.microsoft.com/office/drawing/2014/main" val="20001"/>
                    </a:ext>
                  </a:extLst>
                </a:gridCol>
                <a:gridCol w="833580">
                  <a:extLst>
                    <a:ext uri="{9D8B030D-6E8A-4147-A177-3AD203B41FA5}">
                      <a16:colId xmlns:a16="http://schemas.microsoft.com/office/drawing/2014/main" val="20002"/>
                    </a:ext>
                  </a:extLst>
                </a:gridCol>
                <a:gridCol w="668696">
                  <a:extLst>
                    <a:ext uri="{9D8B030D-6E8A-4147-A177-3AD203B41FA5}">
                      <a16:colId xmlns:a16="http://schemas.microsoft.com/office/drawing/2014/main" val="20003"/>
                    </a:ext>
                  </a:extLst>
                </a:gridCol>
                <a:gridCol w="531293">
                  <a:extLst>
                    <a:ext uri="{9D8B030D-6E8A-4147-A177-3AD203B41FA5}">
                      <a16:colId xmlns:a16="http://schemas.microsoft.com/office/drawing/2014/main" val="20004"/>
                    </a:ext>
                  </a:extLst>
                </a:gridCol>
                <a:gridCol w="928237">
                  <a:extLst>
                    <a:ext uri="{9D8B030D-6E8A-4147-A177-3AD203B41FA5}">
                      <a16:colId xmlns:a16="http://schemas.microsoft.com/office/drawing/2014/main" val="20005"/>
                    </a:ext>
                  </a:extLst>
                </a:gridCol>
              </a:tblGrid>
              <a:tr h="278613">
                <a:tc gridSpan="6">
                  <a:txBody>
                    <a:bodyPr/>
                    <a:lstStyle/>
                    <a:p>
                      <a:pPr algn="ctr" rtl="0" fontAlgn="b"/>
                      <a:r>
                        <a:rPr lang="es-CO" sz="8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78613">
                <a:tc gridSpan="2">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l" rtl="0" fontAlgn="ctr"/>
                      <a:r>
                        <a:rPr lang="es-CO" sz="1000" b="0" i="0" u="none" strike="noStrike">
                          <a:solidFill>
                            <a:srgbClr val="000000"/>
                          </a:solidFill>
                          <a:effectLst/>
                          <a:latin typeface="Arial" panose="020B0604020202020204" pitchFamily="34" charset="0"/>
                        </a:rPr>
                        <a:t>1678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78613">
                <a:tc gridSpan="2">
                  <a:txBody>
                    <a:bodyPr/>
                    <a:lstStyle/>
                    <a:p>
                      <a:pPr algn="l" rtl="0" fontAlgn="b"/>
                      <a:r>
                        <a:rPr lang="es-CO" sz="10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4">
                  <a:txBody>
                    <a:bodyPr/>
                    <a:lstStyle/>
                    <a:p>
                      <a:pPr algn="l" rtl="0" fontAlgn="b"/>
                      <a:r>
                        <a:rPr lang="es-CO" sz="1000" b="1" i="0" u="none" strike="noStrike">
                          <a:solidFill>
                            <a:srgbClr val="375623"/>
                          </a:solidFill>
                          <a:effectLst/>
                          <a:latin typeface="Arial" panose="020B0604020202020204" pitchFamily="34" charset="0"/>
                        </a:rPr>
                        <a:t>                           1/10/2019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78613">
                <a:tc gridSpan="5">
                  <a:txBody>
                    <a:bodyPr/>
                    <a:lstStyle/>
                    <a:p>
                      <a:pPr algn="l" rtl="0" fontAlgn="b"/>
                      <a:r>
                        <a:rPr lang="es-CO" sz="10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31/12/2019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78613">
                <a:tc gridSpan="6">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626880">
                <a:tc gridSpan="6">
                  <a:txBody>
                    <a:bodyPr/>
                    <a:lstStyle/>
                    <a:p>
                      <a:pPr algn="l" rtl="0" fontAlgn="ctr"/>
                      <a:r>
                        <a:rPr lang="es-ES" sz="1000" b="0" i="0" u="none" strike="noStrike">
                          <a:solidFill>
                            <a:srgbClr val="375623"/>
                          </a:solidFill>
                          <a:effectLst/>
                          <a:latin typeface="Arial" panose="020B0604020202020204" pitchFamily="34" charset="0"/>
                        </a:rPr>
                        <a:t>Mantenimiento, limpieza de dos  sedes férreas localizadas en los cascos urbanos, Puerto Wilches y Barrancabermeja en Santander  con lo se mitiga la presencia de insectos y roedores, principales vectores de infecciones y problemáticas ambientales.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626880">
                <a:tc gridSpan="6">
                  <a:txBody>
                    <a:bodyPr/>
                    <a:lstStyle/>
                    <a:p>
                      <a:pPr algn="l" rtl="0" fontAlgn="ctr"/>
                      <a:r>
                        <a:rPr lang="es-ES" sz="1000" b="0" i="0" u="none" strike="noStrike">
                          <a:solidFill>
                            <a:srgbClr val="375623"/>
                          </a:solidFill>
                          <a:effectLst/>
                          <a:latin typeface="Arial" panose="020B0604020202020204" pitchFamily="34" charset="0"/>
                        </a:rPr>
                        <a:t>Se da  seguridad, dando control a los inmuebles  evitando la presencia de personas ajenas e indigentes, se limita la posibilidad de actos delictivos y vandalismo en este predio, y se evita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626880">
                <a:tc gridSpan="4">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rPr>
                        <a:t>CANTIDAD                                                            3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417920">
                <a:tc gridSpan="6">
                  <a:txBody>
                    <a:bodyPr/>
                    <a:lstStyle/>
                    <a:p>
                      <a:pPr algn="l" rtl="0" fontAlgn="ctr"/>
                      <a:r>
                        <a:rPr lang="es-ES" sz="1000" b="1" i="0" u="none" strike="noStrike" dirty="0">
                          <a:solidFill>
                            <a:srgbClr val="375623"/>
                          </a:solidFill>
                          <a:effectLst/>
                          <a:latin typeface="Arial" panose="020B0604020202020204" pitchFamily="34" charset="0"/>
                        </a:rPr>
                        <a:t>OTROS BENEFICIOS: </a:t>
                      </a:r>
                      <a:r>
                        <a:rPr lang="es-ES" sz="1000" b="0" i="0" u="none" strike="noStrike" dirty="0">
                          <a:solidFill>
                            <a:srgbClr val="375623"/>
                          </a:solidFill>
                          <a:effectLst/>
                          <a:latin typeface="Arial" panose="020B0604020202020204" pitchFamily="34" charset="0"/>
                        </a:rPr>
                        <a:t>Se hace presencia de estado con la restitución de un inmueble tenido como abandonado.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78613">
                <a:tc gridSpan="6">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17920">
                <a:tc>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10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45782">
                <a:tc>
                  <a:txBody>
                    <a:bodyPr/>
                    <a:lstStyle/>
                    <a:p>
                      <a:pPr algn="ctr" rtl="0" fontAlgn="b"/>
                      <a:r>
                        <a:rPr lang="es-ES" sz="1000" b="1" i="0" u="none" strike="noStrike">
                          <a:solidFill>
                            <a:srgbClr val="375623"/>
                          </a:solidFill>
                          <a:effectLst/>
                          <a:latin typeface="Arial" panose="020B0604020202020204" pitchFamily="34" charset="0"/>
                        </a:rPr>
                        <a:t>1, Tanque Férreo con mantenimiento.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1" i="0" u="none" strike="noStrike">
                          <a:solidFill>
                            <a:srgbClr val="375623"/>
                          </a:solidFill>
                          <a:effectLst/>
                          <a:latin typeface="Arial" panose="020B0604020202020204" pitchFamily="34" charset="0"/>
                        </a:rPr>
                        <a:t> 1 Tanque con mantenimiento.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ángulo 3">
            <a:extLst>
              <a:ext uri="{FF2B5EF4-FFF2-40B4-BE49-F238E27FC236}">
                <a16:creationId xmlns:a16="http://schemas.microsoft.com/office/drawing/2014/main" id="{19CC0414-F976-4F23-ACC6-6ABB03CBF5F3}"/>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14019" name="Rectángulo 7">
            <a:extLst>
              <a:ext uri="{FF2B5EF4-FFF2-40B4-BE49-F238E27FC236}">
                <a16:creationId xmlns:a16="http://schemas.microsoft.com/office/drawing/2014/main" id="{43A8A4DC-CEE9-4293-92DA-91D6AAD92798}"/>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70EED76-8A1E-4727-8C48-9D41ABD73A80}"/>
              </a:ext>
            </a:extLst>
          </p:cNvPr>
          <p:cNvSpPr/>
          <p:nvPr/>
        </p:nvSpPr>
        <p:spPr>
          <a:xfrm>
            <a:off x="-9525"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14021" name="Imagen 14">
            <a:extLst>
              <a:ext uri="{FF2B5EF4-FFF2-40B4-BE49-F238E27FC236}">
                <a16:creationId xmlns:a16="http://schemas.microsoft.com/office/drawing/2014/main" id="{58B1DD84-1BD9-49A9-A270-794000AFDA8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9322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2" name="CuadroTexto 2">
            <a:extLst>
              <a:ext uri="{FF2B5EF4-FFF2-40B4-BE49-F238E27FC236}">
                <a16:creationId xmlns:a16="http://schemas.microsoft.com/office/drawing/2014/main" id="{293D0975-BAEA-4D81-B6BA-DB9BCC14932C}"/>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14023" name="CuadroTexto 11">
            <a:extLst>
              <a:ext uri="{FF2B5EF4-FFF2-40B4-BE49-F238E27FC236}">
                <a16:creationId xmlns:a16="http://schemas.microsoft.com/office/drawing/2014/main" id="{796D52BD-945C-4318-83F4-B922B02F1B32}"/>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14024" name="Imagen 16">
            <a:extLst>
              <a:ext uri="{FF2B5EF4-FFF2-40B4-BE49-F238E27FC236}">
                <a16:creationId xmlns:a16="http://schemas.microsoft.com/office/drawing/2014/main" id="{DAAAB2E3-DE50-4A94-81ED-1923976CF0B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5" name="Imagen 2">
            <a:extLst>
              <a:ext uri="{FF2B5EF4-FFF2-40B4-BE49-F238E27FC236}">
                <a16:creationId xmlns:a16="http://schemas.microsoft.com/office/drawing/2014/main" id="{E88364DF-F68A-482A-A245-103503DB90A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81FC06F0-89FF-4E19-B84F-83B7F41F6BF5}"/>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7E6D39B9-7D43-43CB-9158-A149A2C83955}"/>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772DC24E-0659-4C51-A450-77E2B573E5AF}"/>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65D36ABB-1021-4174-B2BF-05E95DF6A6C1}"/>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14030" name="CuadroTexto 4">
            <a:extLst>
              <a:ext uri="{FF2B5EF4-FFF2-40B4-BE49-F238E27FC236}">
                <a16:creationId xmlns:a16="http://schemas.microsoft.com/office/drawing/2014/main" id="{8BDEDA00-3EAF-406D-9964-7F2FCE2200D9}"/>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14031" name="Imagen 2">
            <a:extLst>
              <a:ext uri="{FF2B5EF4-FFF2-40B4-BE49-F238E27FC236}">
                <a16:creationId xmlns:a16="http://schemas.microsoft.com/office/drawing/2014/main" id="{E7975F05-DE13-4C82-8B4B-B61E17D92F68}"/>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2213" y="1881188"/>
            <a:ext cx="4073525" cy="334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32" name="Imagen 4">
            <a:extLst>
              <a:ext uri="{FF2B5EF4-FFF2-40B4-BE49-F238E27FC236}">
                <a16:creationId xmlns:a16="http://schemas.microsoft.com/office/drawing/2014/main" id="{DDE868DE-2C38-4F68-9839-4467099309F7}"/>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6725" y="1943100"/>
            <a:ext cx="4068763"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BECE217B-AC79-42F4-8DCE-1B4181ED4267}"/>
              </a:ext>
            </a:extLst>
          </p:cNvPr>
          <p:cNvSpPr/>
          <p:nvPr/>
        </p:nvSpPr>
        <p:spPr>
          <a:xfrm>
            <a:off x="0" y="-44450"/>
            <a:ext cx="12192000"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15043" name="Imagen 1">
            <a:extLst>
              <a:ext uri="{FF2B5EF4-FFF2-40B4-BE49-F238E27FC236}">
                <a16:creationId xmlns:a16="http://schemas.microsoft.com/office/drawing/2014/main" id="{E6D5083B-3B9A-43A2-8DA0-81E8B340F6C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29738" y="59944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29C7AE51-C6A1-40DA-B3BB-0AFDA421609F}"/>
              </a:ext>
            </a:extLst>
          </p:cNvPr>
          <p:cNvGrpSpPr>
            <a:grpSpLocks/>
          </p:cNvGrpSpPr>
          <p:nvPr/>
        </p:nvGrpSpPr>
        <p:grpSpPr bwMode="auto">
          <a:xfrm>
            <a:off x="6089173" y="812526"/>
            <a:ext cx="5220512"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81C129AE-FE7C-47D0-B84D-ABA448431EF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0ED220D7-9310-4E56-9F3E-8EEF69C4F41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15FCA492-52B5-4ED8-AC69-1C504DB5B782}"/>
                </a:ext>
              </a:extLst>
            </p:cNvPr>
            <p:cNvSpPr txBox="1"/>
            <p:nvPr/>
          </p:nvSpPr>
          <p:spPr>
            <a:xfrm>
              <a:off x="5322203" y="1138542"/>
              <a:ext cx="646028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Barrancabermeja – Santander</a:t>
              </a:r>
              <a:r>
                <a:rPr lang="es-CO" sz="1400" dirty="0">
                  <a:solidFill>
                    <a:srgbClr val="70AD47">
                      <a:lumMod val="50000"/>
                    </a:srgbClr>
                  </a:solidFill>
                  <a:latin typeface="Arial" panose="020B0604020202020204" pitchFamily="34" charset="0"/>
                  <a:cs typeface="Arial" panose="020B0604020202020204" pitchFamily="34" charset="0"/>
                </a:rPr>
                <a:t>. </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8DB3AF2E-3837-464D-AE99-DCAFED646F5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15045" name="Rectángulo 67">
            <a:extLst>
              <a:ext uri="{FF2B5EF4-FFF2-40B4-BE49-F238E27FC236}">
                <a16:creationId xmlns:a16="http://schemas.microsoft.com/office/drawing/2014/main" id="{2B0EAAED-4930-44CE-A84F-3A2892C829A0}"/>
              </a:ext>
            </a:extLst>
          </p:cNvPr>
          <p:cNvSpPr>
            <a:spLocks noChangeArrowheads="1"/>
          </p:cNvSpPr>
          <p:nvPr/>
        </p:nvSpPr>
        <p:spPr bwMode="auto">
          <a:xfrm>
            <a:off x="898525" y="257175"/>
            <a:ext cx="80025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15046" name="Rectángulo 68">
            <a:extLst>
              <a:ext uri="{FF2B5EF4-FFF2-40B4-BE49-F238E27FC236}">
                <a16:creationId xmlns:a16="http://schemas.microsoft.com/office/drawing/2014/main" id="{2032A7A0-918E-447F-B2A0-AC9883A8C46C}"/>
              </a:ext>
            </a:extLst>
          </p:cNvPr>
          <p:cNvSpPr>
            <a:spLocks noChangeArrowheads="1"/>
          </p:cNvSpPr>
          <p:nvPr/>
        </p:nvSpPr>
        <p:spPr bwMode="auto">
          <a:xfrm>
            <a:off x="898525" y="501650"/>
            <a:ext cx="9748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TANQUE FÉRREO BARRANCABERMEJA – SANTANDER</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15047" name="Imagen 35">
            <a:extLst>
              <a:ext uri="{FF2B5EF4-FFF2-40B4-BE49-F238E27FC236}">
                <a16:creationId xmlns:a16="http://schemas.microsoft.com/office/drawing/2014/main" id="{83005352-C469-4A90-82E3-C09346E8C5D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8168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D40E054E-77CB-4974-ACA0-99C4C39182E9}"/>
              </a:ext>
            </a:extLst>
          </p:cNvPr>
          <p:cNvGrpSpPr>
            <a:grpSpLocks/>
          </p:cNvGrpSpPr>
          <p:nvPr/>
        </p:nvGrpSpPr>
        <p:grpSpPr bwMode="auto">
          <a:xfrm>
            <a:off x="6117336" y="1352203"/>
            <a:ext cx="5192350" cy="433388"/>
            <a:chOff x="3797995" y="1095038"/>
            <a:chExt cx="8760086" cy="641713"/>
          </a:xfrm>
          <a:solidFill>
            <a:schemeClr val="accent6">
              <a:lumMod val="60000"/>
              <a:lumOff val="40000"/>
            </a:schemeClr>
          </a:solidFill>
        </p:grpSpPr>
        <p:sp>
          <p:nvSpPr>
            <p:cNvPr id="39" name="Pentágono 11">
              <a:extLst>
                <a:ext uri="{FF2B5EF4-FFF2-40B4-BE49-F238E27FC236}">
                  <a16:creationId xmlns:a16="http://schemas.microsoft.com/office/drawing/2014/main" id="{47590A13-ED8D-468C-A0CD-259C37F1204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F9DA4055-5B6A-48BD-9989-0771C9ED2D65}"/>
                </a:ext>
              </a:extLst>
            </p:cNvPr>
            <p:cNvSpPr/>
            <p:nvPr/>
          </p:nvSpPr>
          <p:spPr>
            <a:xfrm>
              <a:off x="4722238" y="1154713"/>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400" dirty="0">
                  <a:solidFill>
                    <a:srgbClr val="70AD47">
                      <a:lumMod val="50000"/>
                    </a:srgbClr>
                  </a:solidFill>
                  <a:latin typeface="Arial" panose="020B0604020202020204" pitchFamily="34" charset="0"/>
                  <a:cs typeface="Arial" panose="020B0604020202020204" pitchFamily="34" charset="0"/>
                </a:rPr>
                <a:t>Casco urbano Barranca.        </a:t>
              </a:r>
            </a:p>
            <a:p>
              <a:pPr eaLnBrk="1" fontAlgn="auto" hangingPunct="1">
                <a:spcBef>
                  <a:spcPts val="0"/>
                </a:spcBef>
                <a:spcAft>
                  <a:spcPts val="0"/>
                </a:spcAft>
                <a:defRPr/>
              </a:pP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350F7C18-74DE-44E8-890E-A76226AFAF5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2C72BE42-4767-4848-AB31-B9CC2EFA8363}"/>
              </a:ext>
            </a:extLst>
          </p:cNvPr>
          <p:cNvGrpSpPr>
            <a:grpSpLocks/>
          </p:cNvGrpSpPr>
          <p:nvPr/>
        </p:nvGrpSpPr>
        <p:grpSpPr bwMode="auto">
          <a:xfrm>
            <a:off x="6117336" y="1882538"/>
            <a:ext cx="519235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20F58ECB-FC23-4A59-8BC4-91ED6DCDD03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34EEF348-3ECC-49AB-97B4-62649A7EA2F4}"/>
                </a:ext>
              </a:extLst>
            </p:cNvPr>
            <p:cNvSpPr/>
            <p:nvPr/>
          </p:nvSpPr>
          <p:spPr>
            <a:xfrm>
              <a:off x="4746729" y="1097389"/>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Sector estación férrea</a:t>
              </a:r>
              <a:r>
                <a:rPr lang="es-ES" sz="1600" dirty="0">
                  <a:solidFill>
                    <a:srgbClr val="70AD47">
                      <a:lumMod val="50000"/>
                    </a:srgbClr>
                  </a:solidFill>
                  <a:latin typeface="Arial" panose="020B0604020202020204" pitchFamily="34" charset="0"/>
                  <a:cs typeface="Arial" panose="020B0604020202020204" pitchFamily="34" charset="0"/>
                </a:rPr>
                <a:t>.</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E716AF09-C662-4855-903F-0B0E4EAD58D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90DACA11-0898-4C59-948F-78D70FC6058C}"/>
              </a:ext>
            </a:extLst>
          </p:cNvPr>
          <p:cNvGrpSpPr>
            <a:grpSpLocks/>
          </p:cNvGrpSpPr>
          <p:nvPr/>
        </p:nvGrpSpPr>
        <p:grpSpPr bwMode="auto">
          <a:xfrm>
            <a:off x="6104082" y="2422245"/>
            <a:ext cx="5205603"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DCFF3358-57FA-420B-BD61-CBA928607C9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938D4ACE-7676-4079-98EC-D7761892555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C8B6D4C1-66DF-4CD4-8344-21D75AD766A6}"/>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200" dirty="0">
                  <a:solidFill>
                    <a:srgbClr val="70AD47">
                      <a:lumMod val="50000"/>
                    </a:srgbClr>
                  </a:solidFill>
                  <a:latin typeface="Arial" panose="020B0604020202020204" pitchFamily="34" charset="0"/>
                  <a:cs typeface="Arial" panose="020B0604020202020204" pitchFamily="34" charset="0"/>
                </a:rPr>
                <a:t>Estructura y tanque férreo. </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F2A95979-5411-4933-B058-5156F845A13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15051" name="Imagen 54">
            <a:extLst>
              <a:ext uri="{FF2B5EF4-FFF2-40B4-BE49-F238E27FC236}">
                <a16:creationId xmlns:a16="http://schemas.microsoft.com/office/drawing/2014/main" id="{B5CAFD6D-515D-49CF-960B-901DB3340E4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499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4CC2A127-7D71-4719-80E3-9C6E7ECEC7FE}"/>
              </a:ext>
            </a:extLst>
          </p:cNvPr>
          <p:cNvGraphicFramePr>
            <a:graphicFrameLocks noGrp="1"/>
          </p:cNvGraphicFramePr>
          <p:nvPr/>
        </p:nvGraphicFramePr>
        <p:xfrm>
          <a:off x="6159500" y="3086100"/>
          <a:ext cx="5149850" cy="2609850"/>
        </p:xfrm>
        <a:graphic>
          <a:graphicData uri="http://schemas.openxmlformats.org/drawingml/2006/table">
            <a:tbl>
              <a:tblPr firstRow="1" bandRow="1"/>
              <a:tblGrid>
                <a:gridCol w="2000519">
                  <a:extLst>
                    <a:ext uri="{9D8B030D-6E8A-4147-A177-3AD203B41FA5}">
                      <a16:colId xmlns:a16="http://schemas.microsoft.com/office/drawing/2014/main" val="20000"/>
                    </a:ext>
                  </a:extLst>
                </a:gridCol>
                <a:gridCol w="1287463">
                  <a:extLst>
                    <a:ext uri="{9D8B030D-6E8A-4147-A177-3AD203B41FA5}">
                      <a16:colId xmlns:a16="http://schemas.microsoft.com/office/drawing/2014/main" val="20001"/>
                    </a:ext>
                  </a:extLst>
                </a:gridCol>
                <a:gridCol w="1861868">
                  <a:extLst>
                    <a:ext uri="{9D8B030D-6E8A-4147-A177-3AD203B41FA5}">
                      <a16:colId xmlns:a16="http://schemas.microsoft.com/office/drawing/2014/main" val="20002"/>
                    </a:ext>
                  </a:extLst>
                </a:gridCol>
              </a:tblGrid>
              <a:tr h="190500">
                <a:tc gridSpan="3">
                  <a:txBody>
                    <a:bodyPr/>
                    <a:lstStyle/>
                    <a:p>
                      <a:pPr algn="ctr" rtl="0" fontAlgn="ctr"/>
                      <a:r>
                        <a:rPr lang="es-CO" sz="1000" b="0" i="0" u="none" strike="noStrike">
                          <a:solidFill>
                            <a:srgbClr val="FFFFFF"/>
                          </a:solidFill>
                          <a:effectLst/>
                          <a:latin typeface="Arial" panose="020B0604020202020204" pitchFamily="34" charset="0"/>
                          <a:cs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cs typeface="Arial" panose="020B0604020202020204" pitchFamily="34" charset="0"/>
                        </a:rPr>
                        <a:t>$ 226.893.426,00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$ 19.445.365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$ 19.445.365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cs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$ 19.445.365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$ 19.445.365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5750">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95275">
                <a:tc>
                  <a:txBody>
                    <a:bodyPr/>
                    <a:lstStyle/>
                    <a:p>
                      <a:pPr algn="ctr" rtl="0" fontAlgn="ctr"/>
                      <a:r>
                        <a:rPr lang="es-CO" sz="1000" b="0" i="0" u="none" strike="noStrike">
                          <a:solidFill>
                            <a:srgbClr val="548235"/>
                          </a:solidFill>
                          <a:effectLst/>
                          <a:latin typeface="Arial" panose="020B0604020202020204" pitchFamily="34" charset="0"/>
                          <a:cs typeface="Arial" panose="020B0604020202020204" pitchFamily="34" charset="0"/>
                        </a:rPr>
                        <a:t>CASCO URBANO DE BARRANCABERMEJA.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3" name="Tabla 2">
            <a:extLst>
              <a:ext uri="{FF2B5EF4-FFF2-40B4-BE49-F238E27FC236}">
                <a16:creationId xmlns:a16="http://schemas.microsoft.com/office/drawing/2014/main" id="{9FCEB185-79E6-4BDE-A411-AE172747BFC2}"/>
              </a:ext>
            </a:extLst>
          </p:cNvPr>
          <p:cNvGraphicFramePr>
            <a:graphicFrameLocks noGrp="1"/>
          </p:cNvGraphicFramePr>
          <p:nvPr/>
        </p:nvGraphicFramePr>
        <p:xfrm>
          <a:off x="882650" y="1104900"/>
          <a:ext cx="4962525" cy="4602163"/>
        </p:xfrm>
        <a:graphic>
          <a:graphicData uri="http://schemas.openxmlformats.org/drawingml/2006/table">
            <a:tbl>
              <a:tblPr firstRow="1" bandRow="1"/>
              <a:tblGrid>
                <a:gridCol w="1156205">
                  <a:extLst>
                    <a:ext uri="{9D8B030D-6E8A-4147-A177-3AD203B41FA5}">
                      <a16:colId xmlns:a16="http://schemas.microsoft.com/office/drawing/2014/main" val="20000"/>
                    </a:ext>
                  </a:extLst>
                </a:gridCol>
                <a:gridCol w="738368">
                  <a:extLst>
                    <a:ext uri="{9D8B030D-6E8A-4147-A177-3AD203B41FA5}">
                      <a16:colId xmlns:a16="http://schemas.microsoft.com/office/drawing/2014/main" val="20001"/>
                    </a:ext>
                  </a:extLst>
                </a:gridCol>
                <a:gridCol w="1073211">
                  <a:extLst>
                    <a:ext uri="{9D8B030D-6E8A-4147-A177-3AD203B41FA5}">
                      <a16:colId xmlns:a16="http://schemas.microsoft.com/office/drawing/2014/main" val="20002"/>
                    </a:ext>
                  </a:extLst>
                </a:gridCol>
                <a:gridCol w="626755">
                  <a:extLst>
                    <a:ext uri="{9D8B030D-6E8A-4147-A177-3AD203B41FA5}">
                      <a16:colId xmlns:a16="http://schemas.microsoft.com/office/drawing/2014/main" val="20003"/>
                    </a:ext>
                  </a:extLst>
                </a:gridCol>
                <a:gridCol w="497970">
                  <a:extLst>
                    <a:ext uri="{9D8B030D-6E8A-4147-A177-3AD203B41FA5}">
                      <a16:colId xmlns:a16="http://schemas.microsoft.com/office/drawing/2014/main" val="20004"/>
                    </a:ext>
                  </a:extLst>
                </a:gridCol>
                <a:gridCol w="870016">
                  <a:extLst>
                    <a:ext uri="{9D8B030D-6E8A-4147-A177-3AD203B41FA5}">
                      <a16:colId xmlns:a16="http://schemas.microsoft.com/office/drawing/2014/main" val="20005"/>
                    </a:ext>
                  </a:extLst>
                </a:gridCol>
              </a:tblGrid>
              <a:tr h="313065">
                <a:tc gridSpan="6">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13065">
                <a:tc gridSpan="2">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l" rtl="0" fontAlgn="ctr"/>
                      <a:r>
                        <a:rPr lang="es-CO" sz="900" b="0" i="0" u="none" strike="noStrike">
                          <a:solidFill>
                            <a:srgbClr val="000000"/>
                          </a:solidFill>
                          <a:effectLst/>
                          <a:latin typeface="Arial" panose="020B0604020202020204" pitchFamily="34" charset="0"/>
                          <a:cs typeface="Arial" panose="020B0604020202020204" pitchFamily="34" charset="0"/>
                        </a:rPr>
                        <a:t>1824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13065">
                <a:tc gridSpan="2">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4">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                           21/10/2019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313065">
                <a:tc gridSpan="5">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31/12/2019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313065">
                <a:tc gridSpan="6">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450811">
                <a:tc gridSpan="6">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Mantenimiento y limpieza con sanblasting, pintura e impermeabilización de 1 tanque férreo metálico..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313065">
                <a:tc gridSpan="6">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Dar seguridad y evitan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549166">
                <a:tc gridSpan="4">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CANTIDAD  3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485250">
                <a:tc gridSpan="6">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Garantizar la vida útil de la estructura, evitando accidentes  e inconvenientes por mal estado.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313065">
                <a:tc gridSpan="6">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08922">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516556">
                <a:tc>
                  <a:txBody>
                    <a:bodyPr/>
                    <a:lstStyle/>
                    <a:p>
                      <a:pPr algn="ctr" rtl="0" fontAlgn="b"/>
                      <a:r>
                        <a:rPr lang="es-ES" sz="900" b="1" i="0" u="none" strike="noStrike">
                          <a:solidFill>
                            <a:srgbClr val="375623"/>
                          </a:solidFill>
                          <a:effectLst/>
                          <a:latin typeface="Arial" panose="020B0604020202020204" pitchFamily="34" charset="0"/>
                          <a:cs typeface="Arial" panose="020B0604020202020204" pitchFamily="34" charset="0"/>
                        </a:rPr>
                        <a:t>1 Tanque Férreo con mantenimiento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 1 Tanque con mantenimiento.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ángulo 3">
            <a:extLst>
              <a:ext uri="{FF2B5EF4-FFF2-40B4-BE49-F238E27FC236}">
                <a16:creationId xmlns:a16="http://schemas.microsoft.com/office/drawing/2014/main" id="{8EEF9F46-3FEC-40D1-B260-234A43C4820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16067" name="Rectángulo 7">
            <a:extLst>
              <a:ext uri="{FF2B5EF4-FFF2-40B4-BE49-F238E27FC236}">
                <a16:creationId xmlns:a16="http://schemas.microsoft.com/office/drawing/2014/main" id="{584C51B0-9B11-4305-B73C-C5FD03B7724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5C4CD531-E85F-4491-9D55-8924683F276A}"/>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16069" name="Imagen 14">
            <a:extLst>
              <a:ext uri="{FF2B5EF4-FFF2-40B4-BE49-F238E27FC236}">
                <a16:creationId xmlns:a16="http://schemas.microsoft.com/office/drawing/2014/main" id="{9DFDEFA6-C012-4762-9A47-C45CA10F98A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1963"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70" name="CuadroTexto 2">
            <a:extLst>
              <a:ext uri="{FF2B5EF4-FFF2-40B4-BE49-F238E27FC236}">
                <a16:creationId xmlns:a16="http://schemas.microsoft.com/office/drawing/2014/main" id="{F561F180-5D23-4929-A668-0803115A684F}"/>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16071" name="CuadroTexto 11">
            <a:extLst>
              <a:ext uri="{FF2B5EF4-FFF2-40B4-BE49-F238E27FC236}">
                <a16:creationId xmlns:a16="http://schemas.microsoft.com/office/drawing/2014/main" id="{519896EE-F380-4EC7-99A7-4E228C30AD3B}"/>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16072" name="Imagen 16">
            <a:extLst>
              <a:ext uri="{FF2B5EF4-FFF2-40B4-BE49-F238E27FC236}">
                <a16:creationId xmlns:a16="http://schemas.microsoft.com/office/drawing/2014/main" id="{E107481F-9147-4574-A1FE-9B98A7C1A32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73" name="Imagen 2">
            <a:extLst>
              <a:ext uri="{FF2B5EF4-FFF2-40B4-BE49-F238E27FC236}">
                <a16:creationId xmlns:a16="http://schemas.microsoft.com/office/drawing/2014/main" id="{EE129601-6A8E-4456-BFA0-6E1E7D28B69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4A437410-D809-4796-89AC-293FA453FB39}"/>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A3FB5FB-07E2-419A-85FB-7123B2E59C2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346C0AF5-2E74-498C-B466-34AA3ED71519}"/>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C9691E24-6B19-4CF6-9379-96AB69DE51FE}"/>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16078" name="CuadroTexto 4">
            <a:extLst>
              <a:ext uri="{FF2B5EF4-FFF2-40B4-BE49-F238E27FC236}">
                <a16:creationId xmlns:a16="http://schemas.microsoft.com/office/drawing/2014/main" id="{6D11D6AA-EA5B-46C5-8CC1-2F278E4608EC}"/>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16079" name="Imagen 4">
            <a:extLst>
              <a:ext uri="{FF2B5EF4-FFF2-40B4-BE49-F238E27FC236}">
                <a16:creationId xmlns:a16="http://schemas.microsoft.com/office/drawing/2014/main" id="{E95A0255-1A05-4A2B-8DE5-3FE8AD647945}"/>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176338" y="1885950"/>
            <a:ext cx="4089400" cy="340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80" name="Imagen 5">
            <a:extLst>
              <a:ext uri="{FF2B5EF4-FFF2-40B4-BE49-F238E27FC236}">
                <a16:creationId xmlns:a16="http://schemas.microsoft.com/office/drawing/2014/main" id="{BE16CC65-262C-4436-A389-896FD1F409A4}"/>
              </a:ext>
            </a:extLst>
          </p:cNvPr>
          <p:cNvPicPr>
            <a:picLocks noChangeAspect="1"/>
          </p:cNvPicPr>
          <p:nvPr/>
        </p:nvPicPr>
        <p:blipFill>
          <a:blip r:embed="rId6" cstate="email">
            <a:extLst>
              <a:ext uri="{28A0092B-C50C-407E-A947-70E740481C1C}">
                <a14:useLocalDpi xmlns:a14="http://schemas.microsoft.com/office/drawing/2010/main"/>
              </a:ext>
            </a:extLst>
          </a:blip>
          <a:srcRect r="-703"/>
          <a:stretch>
            <a:fillRect/>
          </a:stretch>
        </p:blipFill>
        <p:spPr bwMode="auto">
          <a:xfrm>
            <a:off x="6796088" y="1954213"/>
            <a:ext cx="4110037" cy="3335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CEDC067D-07F0-4513-9EDD-3D5E3B71248B}"/>
              </a:ext>
            </a:extLst>
          </p:cNvPr>
          <p:cNvSpPr/>
          <p:nvPr/>
        </p:nvSpPr>
        <p:spPr>
          <a:xfrm>
            <a:off x="-30163" y="1588"/>
            <a:ext cx="12222163"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17091" name="Imagen 1">
            <a:extLst>
              <a:ext uri="{FF2B5EF4-FFF2-40B4-BE49-F238E27FC236}">
                <a16:creationId xmlns:a16="http://schemas.microsoft.com/office/drawing/2014/main" id="{A5FE7749-8FB6-4734-8EB7-CC525B5F239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6088" y="59340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B443C342-3B2B-454B-97DE-979C76BF9B92}"/>
              </a:ext>
            </a:extLst>
          </p:cNvPr>
          <p:cNvGrpSpPr>
            <a:grpSpLocks/>
          </p:cNvGrpSpPr>
          <p:nvPr/>
        </p:nvGrpSpPr>
        <p:grpSpPr bwMode="auto">
          <a:xfrm>
            <a:off x="6089174" y="812526"/>
            <a:ext cx="5218202"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FF1CF06E-453F-4807-B78C-AB7A470E452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2D4F2055-9D6C-483F-A975-511BE8DA530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D1AB9AD3-E2E2-4FDF-B59F-E2B5A5D30650}"/>
                </a:ext>
              </a:extLst>
            </p:cNvPr>
            <p:cNvSpPr txBox="1"/>
            <p:nvPr/>
          </p:nvSpPr>
          <p:spPr>
            <a:xfrm>
              <a:off x="5322203" y="1138542"/>
              <a:ext cx="6882818"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600" dirty="0">
                  <a:solidFill>
                    <a:srgbClr val="70AD47">
                      <a:lumMod val="50000"/>
                    </a:srgbClr>
                  </a:solidFill>
                  <a:latin typeface="Arial" panose="020B0604020202020204" pitchFamily="34" charset="0"/>
                  <a:cs typeface="Arial" panose="020B0604020202020204" pitchFamily="34" charset="0"/>
                </a:rPr>
                <a:t>Puerto Wilches - Santander. </a:t>
              </a:r>
            </a:p>
          </p:txBody>
        </p:sp>
        <p:sp>
          <p:nvSpPr>
            <p:cNvPr id="16" name="Elipse 15">
              <a:extLst>
                <a:ext uri="{FF2B5EF4-FFF2-40B4-BE49-F238E27FC236}">
                  <a16:creationId xmlns:a16="http://schemas.microsoft.com/office/drawing/2014/main" id="{1BAD0B3F-53CE-4909-B220-ED5B0FD7ED5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17093" name="Rectángulo 67">
            <a:extLst>
              <a:ext uri="{FF2B5EF4-FFF2-40B4-BE49-F238E27FC236}">
                <a16:creationId xmlns:a16="http://schemas.microsoft.com/office/drawing/2014/main" id="{259D6AD9-4AFC-485B-8772-D9233C7B5F95}"/>
              </a:ext>
            </a:extLst>
          </p:cNvPr>
          <p:cNvSpPr>
            <a:spLocks noChangeArrowheads="1"/>
          </p:cNvSpPr>
          <p:nvPr/>
        </p:nvSpPr>
        <p:spPr bwMode="auto">
          <a:xfrm>
            <a:off x="889000" y="254000"/>
            <a:ext cx="80025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17094" name="Rectángulo 68">
            <a:extLst>
              <a:ext uri="{FF2B5EF4-FFF2-40B4-BE49-F238E27FC236}">
                <a16:creationId xmlns:a16="http://schemas.microsoft.com/office/drawing/2014/main" id="{C40D218C-AAA6-4D3F-996A-C855DFBB1BE9}"/>
              </a:ext>
            </a:extLst>
          </p:cNvPr>
          <p:cNvSpPr>
            <a:spLocks noChangeArrowheads="1"/>
          </p:cNvSpPr>
          <p:nvPr/>
        </p:nvSpPr>
        <p:spPr bwMode="auto">
          <a:xfrm>
            <a:off x="876300" y="454025"/>
            <a:ext cx="9771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ESTACIÓN FÉRREA CRISTALINAS EN PUERTO WILCHES - SANTANDER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17095" name="Imagen 35">
            <a:extLst>
              <a:ext uri="{FF2B5EF4-FFF2-40B4-BE49-F238E27FC236}">
                <a16:creationId xmlns:a16="http://schemas.microsoft.com/office/drawing/2014/main" id="{4259D37C-B558-4887-9E30-11BE27993DA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698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BBE2F712-0B23-446C-9E2D-6AE6429CFFA9}"/>
              </a:ext>
            </a:extLst>
          </p:cNvPr>
          <p:cNvGrpSpPr>
            <a:grpSpLocks/>
          </p:cNvGrpSpPr>
          <p:nvPr/>
        </p:nvGrpSpPr>
        <p:grpSpPr bwMode="auto">
          <a:xfrm>
            <a:off x="6117336" y="1352203"/>
            <a:ext cx="5198366" cy="433388"/>
            <a:chOff x="3797995" y="1095038"/>
            <a:chExt cx="8760086" cy="641713"/>
          </a:xfrm>
          <a:solidFill>
            <a:schemeClr val="accent6">
              <a:lumMod val="60000"/>
              <a:lumOff val="40000"/>
            </a:schemeClr>
          </a:solidFill>
        </p:grpSpPr>
        <p:sp>
          <p:nvSpPr>
            <p:cNvPr id="39" name="Pentágono 11">
              <a:extLst>
                <a:ext uri="{FF2B5EF4-FFF2-40B4-BE49-F238E27FC236}">
                  <a16:creationId xmlns:a16="http://schemas.microsoft.com/office/drawing/2014/main" id="{0C1869CE-18E1-4ABE-9A0A-3387D22A09B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sp>
          <p:nvSpPr>
            <p:cNvPr id="40" name="Forma libre 12">
              <a:extLst>
                <a:ext uri="{FF2B5EF4-FFF2-40B4-BE49-F238E27FC236}">
                  <a16:creationId xmlns:a16="http://schemas.microsoft.com/office/drawing/2014/main" id="{1807F9AC-207F-42D8-A6D3-D12A0ADB0DAE}"/>
                </a:ext>
              </a:extLst>
            </p:cNvPr>
            <p:cNvSpPr/>
            <p:nvPr/>
          </p:nvSpPr>
          <p:spPr>
            <a:xfrm>
              <a:off x="4722238" y="1154713"/>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chemeClr val="accent6">
                      <a:lumMod val="50000"/>
                    </a:scheme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Vereda Cristalinas .   </a:t>
              </a:r>
            </a:p>
            <a:p>
              <a:pPr eaLnBrk="1" fontAlgn="auto" hangingPunct="1">
                <a:spcBef>
                  <a:spcPts val="0"/>
                </a:spcBef>
                <a:spcAft>
                  <a:spcPts val="0"/>
                </a:spcAft>
                <a:defRPr/>
              </a:pPr>
              <a:endParaRPr lang="es-CO" sz="1600" dirty="0">
                <a:solidFill>
                  <a:schemeClr val="accent6">
                    <a:lumMod val="50000"/>
                  </a:scheme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93A866EF-A3EF-4411-9BE8-45E7C32E7F9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grpSp>
      <p:grpSp>
        <p:nvGrpSpPr>
          <p:cNvPr id="43" name="Grupo 10">
            <a:extLst>
              <a:ext uri="{FF2B5EF4-FFF2-40B4-BE49-F238E27FC236}">
                <a16:creationId xmlns:a16="http://schemas.microsoft.com/office/drawing/2014/main" id="{16A23E74-1EF2-46E3-A71D-4A54211B9508}"/>
              </a:ext>
            </a:extLst>
          </p:cNvPr>
          <p:cNvGrpSpPr>
            <a:grpSpLocks/>
          </p:cNvGrpSpPr>
          <p:nvPr/>
        </p:nvGrpSpPr>
        <p:grpSpPr bwMode="auto">
          <a:xfrm>
            <a:off x="6117336" y="1882538"/>
            <a:ext cx="5198366"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1CC1AC2A-BBC4-42E5-848C-22137351850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45" name="Forma libre 12">
              <a:extLst>
                <a:ext uri="{FF2B5EF4-FFF2-40B4-BE49-F238E27FC236}">
                  <a16:creationId xmlns:a16="http://schemas.microsoft.com/office/drawing/2014/main" id="{B9369C54-7A32-469B-AE5C-EB5E1C4AF0F7}"/>
                </a:ext>
              </a:extLst>
            </p:cNvPr>
            <p:cNvSpPr/>
            <p:nvPr/>
          </p:nvSpPr>
          <p:spPr>
            <a:xfrm>
              <a:off x="4746729" y="1097389"/>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chemeClr val="accent6">
                      <a:lumMod val="50000"/>
                    </a:schemeClr>
                  </a:solidFill>
                  <a:latin typeface="Arial" panose="020B0604020202020204" pitchFamily="34" charset="0"/>
                  <a:cs typeface="Arial" panose="020B0604020202020204" pitchFamily="34" charset="0"/>
                </a:rPr>
                <a:t>    </a:t>
              </a:r>
              <a:r>
                <a:rPr lang="es-ES" sz="1600" b="1" dirty="0">
                  <a:solidFill>
                    <a:schemeClr val="accent6">
                      <a:lumMod val="50000"/>
                    </a:schemeClr>
                  </a:solidFill>
                  <a:latin typeface="Arial" panose="020B0604020202020204" pitchFamily="34" charset="0"/>
                  <a:cs typeface="Arial" panose="020B0604020202020204" pitchFamily="34" charset="0"/>
                </a:rPr>
                <a:t>Longitud del Proyecto:</a:t>
              </a:r>
              <a:r>
                <a:rPr lang="es-ES" sz="1600" dirty="0">
                  <a:solidFill>
                    <a:schemeClr val="accent6">
                      <a:lumMod val="50000"/>
                    </a:schemeClr>
                  </a:solidFill>
                  <a:latin typeface="Arial" panose="020B0604020202020204" pitchFamily="34" charset="0"/>
                  <a:cs typeface="Arial" panose="020B0604020202020204" pitchFamily="34" charset="0"/>
                </a:rPr>
                <a:t> </a:t>
              </a:r>
              <a:r>
                <a:rPr lang="es-ES" sz="1400" dirty="0">
                  <a:solidFill>
                    <a:schemeClr val="accent6">
                      <a:lumMod val="50000"/>
                    </a:schemeClr>
                  </a:solidFill>
                  <a:latin typeface="Arial" panose="020B0604020202020204" pitchFamily="34" charset="0"/>
                  <a:cs typeface="Arial" panose="020B0604020202020204" pitchFamily="34" charset="0"/>
                </a:rPr>
                <a:t>Sector estación férrea.</a:t>
              </a:r>
              <a:endParaRPr lang="es-CO" sz="1600" b="1" dirty="0">
                <a:solidFill>
                  <a:schemeClr val="accent6">
                    <a:lumMod val="50000"/>
                  </a:scheme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850E6CA5-169B-43A2-98F8-B3D1E3C2BD4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grpSp>
        <p:nvGrpSpPr>
          <p:cNvPr id="47" name="Grupo 10">
            <a:extLst>
              <a:ext uri="{FF2B5EF4-FFF2-40B4-BE49-F238E27FC236}">
                <a16:creationId xmlns:a16="http://schemas.microsoft.com/office/drawing/2014/main" id="{B70EB2B1-D20F-4A62-808A-10AF43DDF0C3}"/>
              </a:ext>
            </a:extLst>
          </p:cNvPr>
          <p:cNvGrpSpPr>
            <a:grpSpLocks/>
          </p:cNvGrpSpPr>
          <p:nvPr/>
        </p:nvGrpSpPr>
        <p:grpSpPr bwMode="auto">
          <a:xfrm>
            <a:off x="6104082" y="2422245"/>
            <a:ext cx="5211619"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31136A67-B820-48CF-93A5-E6AD43D516A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49" name="Forma libre 12">
              <a:extLst>
                <a:ext uri="{FF2B5EF4-FFF2-40B4-BE49-F238E27FC236}">
                  <a16:creationId xmlns:a16="http://schemas.microsoft.com/office/drawing/2014/main" id="{8C465B27-AC5D-4538-9046-AEB37C54ED3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50" name="CuadroTexto 49">
              <a:extLst>
                <a:ext uri="{FF2B5EF4-FFF2-40B4-BE49-F238E27FC236}">
                  <a16:creationId xmlns:a16="http://schemas.microsoft.com/office/drawing/2014/main" id="{BB71E9F5-BE2D-4DBB-A539-76E4795C88A4}"/>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chemeClr val="accent6">
                      <a:lumMod val="50000"/>
                    </a:schemeClr>
                  </a:solidFill>
                  <a:latin typeface="Arial" panose="020B0604020202020204" pitchFamily="34" charset="0"/>
                  <a:cs typeface="Arial" panose="020B0604020202020204" pitchFamily="34" charset="0"/>
                </a:rPr>
                <a:t>Longitud a intervenir: </a:t>
              </a:r>
              <a:r>
                <a:rPr lang="es-CO" sz="1400" dirty="0">
                  <a:solidFill>
                    <a:schemeClr val="accent6">
                      <a:lumMod val="50000"/>
                    </a:schemeClr>
                  </a:solidFill>
                  <a:latin typeface="Arial" panose="020B0604020202020204" pitchFamily="34" charset="0"/>
                  <a:cs typeface="Arial" panose="020B0604020202020204" pitchFamily="34" charset="0"/>
                </a:rPr>
                <a:t>Edificio estación férrea . </a:t>
              </a:r>
              <a:endParaRPr lang="es-CO" sz="1000" b="1" dirty="0">
                <a:solidFill>
                  <a:schemeClr val="accent6">
                    <a:lumMod val="50000"/>
                  </a:scheme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7317B3FC-98FC-4AE4-8588-EFEB4603785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pic>
        <p:nvPicPr>
          <p:cNvPr id="217099" name="Imagen 54">
            <a:extLst>
              <a:ext uri="{FF2B5EF4-FFF2-40B4-BE49-F238E27FC236}">
                <a16:creationId xmlns:a16="http://schemas.microsoft.com/office/drawing/2014/main" id="{D2E274D7-2A4D-4F97-B4BF-2DFECE9AC79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67225" y="60944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2DF592BF-2B3E-4C9E-B6B3-E560C35E0218}"/>
              </a:ext>
            </a:extLst>
          </p:cNvPr>
          <p:cNvGraphicFramePr>
            <a:graphicFrameLocks noGrp="1"/>
          </p:cNvGraphicFramePr>
          <p:nvPr/>
        </p:nvGraphicFramePr>
        <p:xfrm>
          <a:off x="6165850" y="3024188"/>
          <a:ext cx="5149850" cy="2571750"/>
        </p:xfrm>
        <a:graphic>
          <a:graphicData uri="http://schemas.openxmlformats.org/drawingml/2006/table">
            <a:tbl>
              <a:tblPr firstRow="1" bandRow="1"/>
              <a:tblGrid>
                <a:gridCol w="2000519">
                  <a:extLst>
                    <a:ext uri="{9D8B030D-6E8A-4147-A177-3AD203B41FA5}">
                      <a16:colId xmlns:a16="http://schemas.microsoft.com/office/drawing/2014/main" val="20000"/>
                    </a:ext>
                  </a:extLst>
                </a:gridCol>
                <a:gridCol w="1287463">
                  <a:extLst>
                    <a:ext uri="{9D8B030D-6E8A-4147-A177-3AD203B41FA5}">
                      <a16:colId xmlns:a16="http://schemas.microsoft.com/office/drawing/2014/main" val="20001"/>
                    </a:ext>
                  </a:extLst>
                </a:gridCol>
                <a:gridCol w="1861868">
                  <a:extLst>
                    <a:ext uri="{9D8B030D-6E8A-4147-A177-3AD203B41FA5}">
                      <a16:colId xmlns:a16="http://schemas.microsoft.com/office/drawing/2014/main" val="20002"/>
                    </a:ext>
                  </a:extLst>
                </a:gridCol>
              </a:tblGrid>
              <a:tr h="186642">
                <a:tc gridSpan="3">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5801">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$ 226.893.426,00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39">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chemeClr val="accent6">
                              <a:lumMod val="50000"/>
                            </a:schemeClr>
                          </a:solidFill>
                          <a:effectLst/>
                          <a:latin typeface="Arial" panose="020B0604020202020204" pitchFamily="34" charset="0"/>
                        </a:rPr>
                        <a:t>$ 168.585.088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39">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chemeClr val="accent6">
                              <a:lumMod val="50000"/>
                            </a:schemeClr>
                          </a:solidFill>
                          <a:effectLst/>
                          <a:latin typeface="Arial" panose="020B0604020202020204" pitchFamily="34" charset="0"/>
                        </a:rPr>
                        <a:t>$ 168.585.088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39">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808">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chemeClr val="accent6">
                              <a:lumMod val="50000"/>
                            </a:schemeClr>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39">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39">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chemeClr val="accent6">
                              <a:lumMod val="50000"/>
                            </a:schemeClr>
                          </a:solidFill>
                          <a:effectLst/>
                          <a:latin typeface="Arial" panose="020B0604020202020204" pitchFamily="34" charset="0"/>
                        </a:rPr>
                        <a:t>$ 168.585.088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39">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dirty="0">
                          <a:solidFill>
                            <a:schemeClr val="accent6">
                              <a:lumMod val="50000"/>
                            </a:schemeClr>
                          </a:solidFill>
                          <a:effectLst/>
                          <a:latin typeface="Arial" panose="020B0604020202020204" pitchFamily="34" charset="0"/>
                        </a:rPr>
                        <a:t>$ 168.585.088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39">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62">
                <a:tc>
                  <a:txBody>
                    <a:bodyPr/>
                    <a:lstStyle/>
                    <a:p>
                      <a:pPr algn="ctr" rtl="0" fontAlgn="ctr"/>
                      <a:r>
                        <a:rPr lang="es-CO" sz="1000" b="1" i="0" u="none" strike="noStrike">
                          <a:solidFill>
                            <a:schemeClr val="accent6">
                              <a:lumMod val="50000"/>
                            </a:schemeClr>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04862">
                <a:tc>
                  <a:txBody>
                    <a:bodyPr/>
                    <a:lstStyle/>
                    <a:p>
                      <a:pPr algn="ctr" rtl="0" fontAlgn="ctr"/>
                      <a:r>
                        <a:rPr lang="es-CO" sz="1000" b="0" i="0" u="none" strike="noStrike">
                          <a:solidFill>
                            <a:schemeClr val="accent6">
                              <a:lumMod val="50000"/>
                            </a:schemeClr>
                          </a:solidFill>
                          <a:effectLst/>
                          <a:latin typeface="Arial" panose="020B0604020202020204" pitchFamily="34" charset="0"/>
                        </a:rPr>
                        <a:t>ESTACION FERREA CRISTALINAS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chemeClr val="accent6">
                              <a:lumMod val="50000"/>
                            </a:schemeClr>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chemeClr val="accent6">
                              <a:lumMod val="50000"/>
                            </a:schemeClr>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0FF71010-511B-485A-B34D-F90F413607BB}"/>
              </a:ext>
            </a:extLst>
          </p:cNvPr>
          <p:cNvGraphicFramePr>
            <a:graphicFrameLocks noGrp="1"/>
          </p:cNvGraphicFramePr>
          <p:nvPr/>
        </p:nvGraphicFramePr>
        <p:xfrm>
          <a:off x="876300" y="920750"/>
          <a:ext cx="4803775" cy="4684713"/>
        </p:xfrm>
        <a:graphic>
          <a:graphicData uri="http://schemas.openxmlformats.org/drawingml/2006/table">
            <a:tbl>
              <a:tblPr firstRow="1" bandRow="1"/>
              <a:tblGrid>
                <a:gridCol w="983641">
                  <a:extLst>
                    <a:ext uri="{9D8B030D-6E8A-4147-A177-3AD203B41FA5}">
                      <a16:colId xmlns:a16="http://schemas.microsoft.com/office/drawing/2014/main" val="20000"/>
                    </a:ext>
                  </a:extLst>
                </a:gridCol>
                <a:gridCol w="628167">
                  <a:extLst>
                    <a:ext uri="{9D8B030D-6E8A-4147-A177-3AD203B41FA5}">
                      <a16:colId xmlns:a16="http://schemas.microsoft.com/office/drawing/2014/main" val="20001"/>
                    </a:ext>
                  </a:extLst>
                </a:gridCol>
                <a:gridCol w="913033">
                  <a:extLst>
                    <a:ext uri="{9D8B030D-6E8A-4147-A177-3AD203B41FA5}">
                      <a16:colId xmlns:a16="http://schemas.microsoft.com/office/drawing/2014/main" val="20002"/>
                    </a:ext>
                  </a:extLst>
                </a:gridCol>
                <a:gridCol w="533212">
                  <a:extLst>
                    <a:ext uri="{9D8B030D-6E8A-4147-A177-3AD203B41FA5}">
                      <a16:colId xmlns:a16="http://schemas.microsoft.com/office/drawing/2014/main" val="20003"/>
                    </a:ext>
                  </a:extLst>
                </a:gridCol>
                <a:gridCol w="423648">
                  <a:extLst>
                    <a:ext uri="{9D8B030D-6E8A-4147-A177-3AD203B41FA5}">
                      <a16:colId xmlns:a16="http://schemas.microsoft.com/office/drawing/2014/main" val="20004"/>
                    </a:ext>
                  </a:extLst>
                </a:gridCol>
                <a:gridCol w="737731">
                  <a:extLst>
                    <a:ext uri="{9D8B030D-6E8A-4147-A177-3AD203B41FA5}">
                      <a16:colId xmlns:a16="http://schemas.microsoft.com/office/drawing/2014/main" val="20005"/>
                    </a:ext>
                  </a:extLst>
                </a:gridCol>
                <a:gridCol w="584342">
                  <a:extLst>
                    <a:ext uri="{9D8B030D-6E8A-4147-A177-3AD203B41FA5}">
                      <a16:colId xmlns:a16="http://schemas.microsoft.com/office/drawing/2014/main" val="20006"/>
                    </a:ext>
                  </a:extLst>
                </a:gridCol>
              </a:tblGrid>
              <a:tr h="268311">
                <a:tc gridSpan="7">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68311">
                <a:tc gridSpan="2">
                  <a:txBody>
                    <a:bodyPr/>
                    <a:lstStyle/>
                    <a:p>
                      <a:pPr algn="l" rtl="0" fontAlgn="b"/>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4">
                  <a:txBody>
                    <a:bodyPr/>
                    <a:lstStyle/>
                    <a:p>
                      <a:pPr algn="l" rtl="0" fontAlgn="ct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1824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68311">
                <a:tc gridSpan="2">
                  <a:txBody>
                    <a:bodyPr/>
                    <a:lstStyle/>
                    <a:p>
                      <a:pPr algn="l" rtl="0" fontAlgn="b"/>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5">
                  <a:txBody>
                    <a:bodyPr/>
                    <a:lstStyle/>
                    <a:p>
                      <a:pPr algn="l" rtl="0" fontAlgn="b"/>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                           21/10/2019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68311">
                <a:tc gridSpan="5">
                  <a:txBody>
                    <a:bodyPr/>
                    <a:lstStyle/>
                    <a:p>
                      <a:pPr algn="l" rtl="0" fontAlgn="b"/>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ctr" rtl="0" fontAlgn="b"/>
                      <a:r>
                        <a:rPr lang="es-CO" sz="900" b="0" i="0" u="none" strike="noStrike" dirty="0">
                          <a:solidFill>
                            <a:schemeClr val="accent6">
                              <a:lumMod val="50000"/>
                            </a:schemeClr>
                          </a:solidFill>
                          <a:effectLst/>
                          <a:latin typeface="Arial" panose="020B0604020202020204" pitchFamily="34" charset="0"/>
                          <a:cs typeface="Arial" panose="020B0604020202020204" pitchFamily="34" charset="0"/>
                        </a:rPr>
                        <a:t>31/12/2019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268311">
                <a:tc gridSpan="7">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858596">
                <a:tc gridSpan="7">
                  <a:txBody>
                    <a:bodyPr/>
                    <a:lstStyle/>
                    <a:p>
                      <a:pPr algn="l" rtl="0" fontAlgn="ct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Mantenimiento y recuperación de la estación  férrea de  CRISTALINAS en Puerto Wilches Santander, lo que permitió restablecer las condiciones físicas de un inmueble considerado Bien de Interés Cultural, con la recuperación de sus elementos de fachada,  cubierta, carpinterías, acabados, redes eléctrica e hidrosanitarias, logrando generar un espacio de buenas condiciones para el uso de las comunidad circundante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686877">
                <a:tc gridSpan="7">
                  <a:txBody>
                    <a:bodyPr/>
                    <a:lstStyle/>
                    <a:p>
                      <a:pPr algn="l" rtl="0" fontAlgn="ct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Se dio cumplimiento a lo establecido en el fallo de la  Acción Popular -Juzgado primero administrativo de descongestión de Barrancabermeja radicado 2010 - 227 INSTITUTO NACIONAL DE VÏAS – INVIAS, ejecutar las obras necesarias para lograr la recuperación de esta estación férrea a la par se da seguridad y se evitan la acumulación de todo tipo de desechos en estos bienes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402466">
                <a:tc gridSpan="4">
                  <a:txBody>
                    <a:bodyPr/>
                    <a:lstStyle/>
                    <a:p>
                      <a:pPr algn="l"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3">
                  <a:txBody>
                    <a:bodyPr/>
                    <a:lstStyle/>
                    <a:p>
                      <a:pPr algn="l"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CANTIDAD                                                                                                6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43438">
                <a:tc gridSpan="7">
                  <a:txBody>
                    <a:bodyPr/>
                    <a:lstStyle/>
                    <a:p>
                      <a:pPr algn="l" rtl="0" fontAlgn="ctr"/>
                      <a:r>
                        <a:rPr lang="es-ES" sz="900" b="1" i="0" u="none" strike="noStrike" dirty="0">
                          <a:solidFill>
                            <a:schemeClr val="accent6">
                              <a:lumMod val="50000"/>
                            </a:schemeClr>
                          </a:solidFill>
                          <a:effectLst/>
                          <a:latin typeface="Arial" panose="020B0604020202020204" pitchFamily="34" charset="0"/>
                          <a:cs typeface="Arial" panose="020B0604020202020204" pitchFamily="34" charset="0"/>
                        </a:rPr>
                        <a:t>OTROS BENEFICIOS</a:t>
                      </a:r>
                      <a:r>
                        <a:rPr lang="es-ES" sz="900" b="0" i="0" u="none" strike="noStrike" dirty="0">
                          <a:solidFill>
                            <a:schemeClr val="accent6">
                              <a:lumMod val="50000"/>
                            </a:schemeClr>
                          </a:solidFill>
                          <a:effectLst/>
                          <a:latin typeface="Arial" panose="020B0604020202020204" pitchFamily="34" charset="0"/>
                          <a:cs typeface="Arial" panose="020B0604020202020204" pitchFamily="34" charset="0"/>
                        </a:rPr>
                        <a:t>: Se hace presencia de estado con la restitución de un inmueble tenido como abandonado.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68311">
                <a:tc gridSpan="7">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68311">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dirty="0">
                          <a:solidFill>
                            <a:schemeClr val="accent6">
                              <a:lumMod val="50000"/>
                            </a:schemeClr>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515158">
                <a:tc>
                  <a:txBody>
                    <a:bodyPr/>
                    <a:lstStyle/>
                    <a:p>
                      <a:pPr algn="ctr" rtl="0" fontAlgn="b"/>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MANTENIMIENTO ESTACIONES FERREAS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ESTACION FERREA RECUPERADA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3">
                  <a:txBody>
                    <a:bodyPr/>
                    <a:lstStyle/>
                    <a:p>
                      <a:pPr algn="ctr" rtl="0" fontAlgn="ct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0" i="0" u="none" strike="noStrike" dirty="0">
                          <a:solidFill>
                            <a:schemeClr val="accent6">
                              <a:lumMod val="50000"/>
                            </a:schemeClr>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ángulo 3">
            <a:extLst>
              <a:ext uri="{FF2B5EF4-FFF2-40B4-BE49-F238E27FC236}">
                <a16:creationId xmlns:a16="http://schemas.microsoft.com/office/drawing/2014/main" id="{EE89C5BA-479E-4134-B2A3-C7909B125245}"/>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18115" name="Rectángulo 7">
            <a:extLst>
              <a:ext uri="{FF2B5EF4-FFF2-40B4-BE49-F238E27FC236}">
                <a16:creationId xmlns:a16="http://schemas.microsoft.com/office/drawing/2014/main" id="{BA0F791A-51C8-465E-867C-F61FA252AA7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B7EC76F-6D58-4B98-86F0-420E0E240C3C}"/>
              </a:ext>
            </a:extLst>
          </p:cNvPr>
          <p:cNvSpPr/>
          <p:nvPr/>
        </p:nvSpPr>
        <p:spPr>
          <a:xfrm>
            <a:off x="-4763" y="0"/>
            <a:ext cx="12223751"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18117" name="Imagen 14">
            <a:extLst>
              <a:ext uri="{FF2B5EF4-FFF2-40B4-BE49-F238E27FC236}">
                <a16:creationId xmlns:a16="http://schemas.microsoft.com/office/drawing/2014/main" id="{7141FAD2-B5CE-483F-ADD7-D90A507A70D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18638"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8" name="CuadroTexto 2">
            <a:extLst>
              <a:ext uri="{FF2B5EF4-FFF2-40B4-BE49-F238E27FC236}">
                <a16:creationId xmlns:a16="http://schemas.microsoft.com/office/drawing/2014/main" id="{EBD9815E-7EF6-4D1C-8185-6C9C5A99B3F9}"/>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18119" name="CuadroTexto 11">
            <a:extLst>
              <a:ext uri="{FF2B5EF4-FFF2-40B4-BE49-F238E27FC236}">
                <a16:creationId xmlns:a16="http://schemas.microsoft.com/office/drawing/2014/main" id="{F3086A2C-0ED0-49FE-9433-7B965CB03F40}"/>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18120" name="Imagen 16">
            <a:extLst>
              <a:ext uri="{FF2B5EF4-FFF2-40B4-BE49-F238E27FC236}">
                <a16:creationId xmlns:a16="http://schemas.microsoft.com/office/drawing/2014/main" id="{116AA1F4-7528-41DF-BFFE-5A32168C7FB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99150"/>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121" name="Imagen 2">
            <a:extLst>
              <a:ext uri="{FF2B5EF4-FFF2-40B4-BE49-F238E27FC236}">
                <a16:creationId xmlns:a16="http://schemas.microsoft.com/office/drawing/2014/main" id="{915F63BE-ABA3-4EFB-A45F-DF964FED3DB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54725"/>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87C36AC2-9F31-419F-A9E2-DAC0B1C3D0CD}"/>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6E232193-120B-466C-98DE-E582B7D40B9E}"/>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EF8F0BD5-AB47-4EE6-A4DB-C09BA589CD24}"/>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1CBA864F-0409-47F8-82AE-04783593E0AF}"/>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18126" name="CuadroTexto 4">
            <a:extLst>
              <a:ext uri="{FF2B5EF4-FFF2-40B4-BE49-F238E27FC236}">
                <a16:creationId xmlns:a16="http://schemas.microsoft.com/office/drawing/2014/main" id="{7B484B54-8DDA-4564-9942-EF6AC5655C9A}"/>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18127" name="Imagen 2">
            <a:extLst>
              <a:ext uri="{FF2B5EF4-FFF2-40B4-BE49-F238E27FC236}">
                <a16:creationId xmlns:a16="http://schemas.microsoft.com/office/drawing/2014/main" id="{BE4E79B7-E5B3-4DD6-BC83-A527BEC8736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4913" y="1912938"/>
            <a:ext cx="4041775" cy="329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128" name="Imagen 3">
            <a:extLst>
              <a:ext uri="{FF2B5EF4-FFF2-40B4-BE49-F238E27FC236}">
                <a16:creationId xmlns:a16="http://schemas.microsoft.com/office/drawing/2014/main" id="{C0EE10E6-AB1B-4CA0-949A-98A3C3D1A651}"/>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07200" y="1968500"/>
            <a:ext cx="4078288" cy="331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
            <a:extLst>
              <a:ext uri="{FF2B5EF4-FFF2-40B4-BE49-F238E27FC236}">
                <a16:creationId xmlns:a16="http://schemas.microsoft.com/office/drawing/2014/main" id="{AA52C784-99A0-43EB-A83D-0014E519288A}"/>
              </a:ext>
            </a:extLst>
          </p:cNvPr>
          <p:cNvSpPr/>
          <p:nvPr/>
        </p:nvSpPr>
        <p:spPr>
          <a:xfrm>
            <a:off x="-30163" y="1588"/>
            <a:ext cx="12222163"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19139" name="Imagen 1">
            <a:extLst>
              <a:ext uri="{FF2B5EF4-FFF2-40B4-BE49-F238E27FC236}">
                <a16:creationId xmlns:a16="http://schemas.microsoft.com/office/drawing/2014/main" id="{69BBA15D-94E6-410A-A817-A9CC7739321D}"/>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5138" y="59404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44B43BFF-E5F1-4B3B-869C-6515E3CDA2CA}"/>
              </a:ext>
            </a:extLst>
          </p:cNvPr>
          <p:cNvGrpSpPr>
            <a:grpSpLocks/>
          </p:cNvGrpSpPr>
          <p:nvPr/>
        </p:nvGrpSpPr>
        <p:grpSpPr bwMode="auto">
          <a:xfrm>
            <a:off x="6089173" y="812526"/>
            <a:ext cx="524557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9E8587E2-4C63-43EA-8C25-A7C874B6E96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BE478F3F-3DF5-4223-8192-6B99420F213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7FF3660B-6425-47ED-A331-350B803CFA18}"/>
                </a:ext>
              </a:extLst>
            </p:cNvPr>
            <p:cNvSpPr txBox="1"/>
            <p:nvPr/>
          </p:nvSpPr>
          <p:spPr>
            <a:xfrm>
              <a:off x="5322202" y="1138542"/>
              <a:ext cx="6804552"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Barrancabermeja - Santander. </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ABABFA31-6B6C-4CFB-9422-FC297681DE3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19141" name="Rectángulo 67">
            <a:extLst>
              <a:ext uri="{FF2B5EF4-FFF2-40B4-BE49-F238E27FC236}">
                <a16:creationId xmlns:a16="http://schemas.microsoft.com/office/drawing/2014/main" id="{B40C3AD2-9D84-4C5B-B199-5BEDC365D08E}"/>
              </a:ext>
            </a:extLst>
          </p:cNvPr>
          <p:cNvSpPr>
            <a:spLocks noChangeArrowheads="1"/>
          </p:cNvSpPr>
          <p:nvPr/>
        </p:nvSpPr>
        <p:spPr bwMode="auto">
          <a:xfrm>
            <a:off x="857250" y="165100"/>
            <a:ext cx="80025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PROGRAMA/PROYECTO</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19142" name="Rectángulo 68">
            <a:extLst>
              <a:ext uri="{FF2B5EF4-FFF2-40B4-BE49-F238E27FC236}">
                <a16:creationId xmlns:a16="http://schemas.microsoft.com/office/drawing/2014/main" id="{F2F14555-31CD-41D0-8FD9-0466490C8ED2}"/>
              </a:ext>
            </a:extLst>
          </p:cNvPr>
          <p:cNvSpPr>
            <a:spLocks noChangeArrowheads="1"/>
          </p:cNvSpPr>
          <p:nvPr/>
        </p:nvSpPr>
        <p:spPr bwMode="auto">
          <a:xfrm>
            <a:off x="857250" y="395288"/>
            <a:ext cx="9790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ESTACIÓN FÉRREA PÉNJAMO, BARRANCABERMEJA - SANTANDER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19143" name="Imagen 35">
            <a:extLst>
              <a:ext uri="{FF2B5EF4-FFF2-40B4-BE49-F238E27FC236}">
                <a16:creationId xmlns:a16="http://schemas.microsoft.com/office/drawing/2014/main" id="{B5E133E9-E5D4-4AA3-9D43-501B5A66CB6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7463" y="59372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54DFA76E-3ECF-42D7-AB2E-7017A29C66E1}"/>
              </a:ext>
            </a:extLst>
          </p:cNvPr>
          <p:cNvGrpSpPr>
            <a:grpSpLocks/>
          </p:cNvGrpSpPr>
          <p:nvPr/>
        </p:nvGrpSpPr>
        <p:grpSpPr bwMode="auto">
          <a:xfrm>
            <a:off x="6117336" y="1352203"/>
            <a:ext cx="5217414" cy="433388"/>
            <a:chOff x="3797995" y="1095038"/>
            <a:chExt cx="8760086" cy="641713"/>
          </a:xfrm>
          <a:solidFill>
            <a:schemeClr val="accent6">
              <a:lumMod val="60000"/>
              <a:lumOff val="40000"/>
            </a:schemeClr>
          </a:solidFill>
        </p:grpSpPr>
        <p:sp>
          <p:nvSpPr>
            <p:cNvPr id="39" name="Pentágono 11">
              <a:extLst>
                <a:ext uri="{FF2B5EF4-FFF2-40B4-BE49-F238E27FC236}">
                  <a16:creationId xmlns:a16="http://schemas.microsoft.com/office/drawing/2014/main" id="{70B937F8-A189-4215-B8D9-2CE3542E665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8F928AFB-AD2B-4CA4-BCFC-75404164C089}"/>
                </a:ext>
              </a:extLst>
            </p:cNvPr>
            <p:cNvSpPr/>
            <p:nvPr/>
          </p:nvSpPr>
          <p:spPr>
            <a:xfrm>
              <a:off x="4722238" y="1154713"/>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600" dirty="0">
                  <a:solidFill>
                    <a:srgbClr val="70AD47">
                      <a:lumMod val="50000"/>
                    </a:srgbClr>
                  </a:solidFill>
                  <a:latin typeface="Arial" panose="020B0604020202020204" pitchFamily="34" charset="0"/>
                  <a:cs typeface="Arial" panose="020B0604020202020204" pitchFamily="34" charset="0"/>
                </a:rPr>
                <a:t>Vereda Pénjamo .   </a:t>
              </a:r>
            </a:p>
            <a:p>
              <a:pPr eaLnBrk="1" fontAlgn="auto" hangingPunct="1">
                <a:spcBef>
                  <a:spcPts val="0"/>
                </a:spcBef>
                <a:spcAft>
                  <a:spcPts val="0"/>
                </a:spcAft>
                <a:defRPr/>
              </a:pP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0A4486D0-B1F7-4688-8833-F5E59CE0565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862566C8-6546-43A2-A318-FC0C7EC35EDD}"/>
              </a:ext>
            </a:extLst>
          </p:cNvPr>
          <p:cNvGrpSpPr>
            <a:grpSpLocks/>
          </p:cNvGrpSpPr>
          <p:nvPr/>
        </p:nvGrpSpPr>
        <p:grpSpPr bwMode="auto">
          <a:xfrm>
            <a:off x="6117335" y="1882538"/>
            <a:ext cx="5217415" cy="433388"/>
            <a:chOff x="3797995" y="1095038"/>
            <a:chExt cx="7958161" cy="641713"/>
          </a:xfrm>
          <a:solidFill>
            <a:schemeClr val="accent6">
              <a:lumMod val="60000"/>
              <a:lumOff val="40000"/>
            </a:schemeClr>
          </a:solidFill>
        </p:grpSpPr>
        <p:sp>
          <p:nvSpPr>
            <p:cNvPr id="44" name="Pentágono 11">
              <a:extLst>
                <a:ext uri="{FF2B5EF4-FFF2-40B4-BE49-F238E27FC236}">
                  <a16:creationId xmlns:a16="http://schemas.microsoft.com/office/drawing/2014/main" id="{E8E1528C-07AB-4CF4-9F73-4DFA68F1C04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A04EE963-EFC9-40EB-AC07-DDEFF39F3884}"/>
                </a:ext>
              </a:extLst>
            </p:cNvPr>
            <p:cNvSpPr/>
            <p:nvPr/>
          </p:nvSpPr>
          <p:spPr>
            <a:xfrm>
              <a:off x="4746729" y="1097389"/>
              <a:ext cx="700942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Sector estación férrea.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8DA4AAF6-C30B-4EB3-B996-EEB0604F1BA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9BEE42AD-F572-4F25-97C4-AFF378FEB1E5}"/>
              </a:ext>
            </a:extLst>
          </p:cNvPr>
          <p:cNvGrpSpPr>
            <a:grpSpLocks/>
          </p:cNvGrpSpPr>
          <p:nvPr/>
        </p:nvGrpSpPr>
        <p:grpSpPr bwMode="auto">
          <a:xfrm>
            <a:off x="6104082" y="2422245"/>
            <a:ext cx="523066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6BC4105B-2FB5-4760-8DA3-42C0B0C90A6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4FDD904C-CDEC-4E87-9CD8-2BC1735E902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78B0BF1E-8E6F-4907-B50A-B48BA8C7B1CA}"/>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Edificio estación férrea .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1AE2FCCF-72D9-4A42-B96D-B7FA32DD86E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19147" name="Imagen 54">
            <a:extLst>
              <a:ext uri="{FF2B5EF4-FFF2-40B4-BE49-F238E27FC236}">
                <a16:creationId xmlns:a16="http://schemas.microsoft.com/office/drawing/2014/main" id="{DC2428C6-6263-4A8E-BCDB-EE73FF8C30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76750" y="60944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2FC8E13-F44B-43C8-AB68-93EC05B0E6E7}"/>
              </a:ext>
            </a:extLst>
          </p:cNvPr>
          <p:cNvGraphicFramePr>
            <a:graphicFrameLocks noGrp="1"/>
          </p:cNvGraphicFramePr>
          <p:nvPr/>
        </p:nvGraphicFramePr>
        <p:xfrm>
          <a:off x="6184900" y="3206750"/>
          <a:ext cx="5149850" cy="2600325"/>
        </p:xfrm>
        <a:graphic>
          <a:graphicData uri="http://schemas.openxmlformats.org/drawingml/2006/table">
            <a:tbl>
              <a:tblPr firstRow="1" bandRow="1"/>
              <a:tblGrid>
                <a:gridCol w="2000518">
                  <a:extLst>
                    <a:ext uri="{9D8B030D-6E8A-4147-A177-3AD203B41FA5}">
                      <a16:colId xmlns:a16="http://schemas.microsoft.com/office/drawing/2014/main" val="20000"/>
                    </a:ext>
                  </a:extLst>
                </a:gridCol>
                <a:gridCol w="1287463">
                  <a:extLst>
                    <a:ext uri="{9D8B030D-6E8A-4147-A177-3AD203B41FA5}">
                      <a16:colId xmlns:a16="http://schemas.microsoft.com/office/drawing/2014/main" val="20001"/>
                    </a:ext>
                  </a:extLst>
                </a:gridCol>
                <a:gridCol w="1861869">
                  <a:extLst>
                    <a:ext uri="{9D8B030D-6E8A-4147-A177-3AD203B41FA5}">
                      <a16:colId xmlns:a16="http://schemas.microsoft.com/office/drawing/2014/main" val="20002"/>
                    </a:ext>
                  </a:extLst>
                </a:gridCol>
              </a:tblGrid>
              <a:tr h="190500">
                <a:tc gridSpan="3">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cs typeface="Arial" panose="020B0604020202020204" pitchFamily="34" charset="0"/>
                        </a:rPr>
                        <a:t>$ 226.893.426,00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$ 30,000,000,00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$ 30,000,000,00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cs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dirty="0">
                          <a:solidFill>
                            <a:srgbClr val="375623"/>
                          </a:solidFill>
                          <a:effectLst/>
                          <a:latin typeface="Arial" panose="020B0604020202020204" pitchFamily="34" charset="0"/>
                          <a:cs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$ 30,000,000,00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$ 30,000,000,00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5750">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375623"/>
                          </a:solidFill>
                          <a:effectLst/>
                          <a:latin typeface="Arial" panose="020B0604020202020204" pitchFamily="34" charset="0"/>
                          <a:cs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95275">
                <a:tc>
                  <a:txBody>
                    <a:bodyPr/>
                    <a:lstStyle/>
                    <a:p>
                      <a:pPr algn="ctr" rtl="0" fontAlgn="ctr"/>
                      <a:r>
                        <a:rPr lang="es-CO" sz="1000" b="0" i="0" u="none" strike="noStrike">
                          <a:solidFill>
                            <a:srgbClr val="548235"/>
                          </a:solidFill>
                          <a:effectLst/>
                          <a:latin typeface="Arial" panose="020B0604020202020204" pitchFamily="34" charset="0"/>
                          <a:cs typeface="Arial" panose="020B0604020202020204" pitchFamily="34" charset="0"/>
                        </a:rPr>
                        <a:t>ESTACION FERREA PENJAMO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D9C3B173-2D9F-46E2-883A-9730E52765AC}"/>
              </a:ext>
            </a:extLst>
          </p:cNvPr>
          <p:cNvGraphicFramePr>
            <a:graphicFrameLocks noGrp="1"/>
          </p:cNvGraphicFramePr>
          <p:nvPr/>
        </p:nvGraphicFramePr>
        <p:xfrm>
          <a:off x="857250" y="923925"/>
          <a:ext cx="4941888" cy="4781550"/>
        </p:xfrm>
        <a:graphic>
          <a:graphicData uri="http://schemas.openxmlformats.org/drawingml/2006/table">
            <a:tbl>
              <a:tblPr firstRow="1" bandRow="1"/>
              <a:tblGrid>
                <a:gridCol w="1151397">
                  <a:extLst>
                    <a:ext uri="{9D8B030D-6E8A-4147-A177-3AD203B41FA5}">
                      <a16:colId xmlns:a16="http://schemas.microsoft.com/office/drawing/2014/main" val="20000"/>
                    </a:ext>
                  </a:extLst>
                </a:gridCol>
                <a:gridCol w="735298">
                  <a:extLst>
                    <a:ext uri="{9D8B030D-6E8A-4147-A177-3AD203B41FA5}">
                      <a16:colId xmlns:a16="http://schemas.microsoft.com/office/drawing/2014/main" val="20001"/>
                    </a:ext>
                  </a:extLst>
                </a:gridCol>
                <a:gridCol w="1068748">
                  <a:extLst>
                    <a:ext uri="{9D8B030D-6E8A-4147-A177-3AD203B41FA5}">
                      <a16:colId xmlns:a16="http://schemas.microsoft.com/office/drawing/2014/main" val="20002"/>
                    </a:ext>
                  </a:extLst>
                </a:gridCol>
                <a:gridCol w="1120047">
                  <a:extLst>
                    <a:ext uri="{9D8B030D-6E8A-4147-A177-3AD203B41FA5}">
                      <a16:colId xmlns:a16="http://schemas.microsoft.com/office/drawing/2014/main" val="20003"/>
                    </a:ext>
                  </a:extLst>
                </a:gridCol>
                <a:gridCol w="866398">
                  <a:extLst>
                    <a:ext uri="{9D8B030D-6E8A-4147-A177-3AD203B41FA5}">
                      <a16:colId xmlns:a16="http://schemas.microsoft.com/office/drawing/2014/main" val="20004"/>
                    </a:ext>
                  </a:extLst>
                </a:gridCol>
              </a:tblGrid>
              <a:tr h="267423">
                <a:tc gridSpan="5">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0"/>
                  </a:ext>
                </a:extLst>
              </a:tr>
              <a:tr h="267423">
                <a:tc gridSpan="2">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l" rtl="0" fontAlgn="ctr"/>
                      <a:r>
                        <a:rPr lang="es-CO" sz="1000" b="0" i="0" u="none" strike="noStrike">
                          <a:solidFill>
                            <a:srgbClr val="000000"/>
                          </a:solidFill>
                          <a:effectLst/>
                          <a:latin typeface="Arial" panose="020B0604020202020204" pitchFamily="34" charset="0"/>
                          <a:cs typeface="Arial" panose="020B0604020202020204" pitchFamily="34" charset="0"/>
                        </a:rPr>
                        <a:t>1824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67423">
                <a:tc gridSpan="2">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3">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                           21/10/2019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lnT w="63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10002"/>
                  </a:ext>
                </a:extLst>
              </a:tr>
              <a:tr h="267423">
                <a:tc gridSpan="4">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31/12/2019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67423">
                <a:tc gridSpan="5">
                  <a:txBody>
                    <a:bodyPr/>
                    <a:lstStyle/>
                    <a:p>
                      <a:pPr algn="ctr" rtl="0" fontAlgn="b"/>
                      <a:r>
                        <a:rPr lang="es-CO" sz="10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lnT w="63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10004"/>
                  </a:ext>
                </a:extLst>
              </a:tr>
              <a:tr h="855751">
                <a:tc gridSpan="5">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Mantenimiento y recuperación de la estación  férrea de  PENJAMO en Barrancabermeja  Santander, lo que permitió restablecer las condiciones físicas de un inmueble considerado Bien de Interés Cultural, con la recuperación de sus elementos de fachada,  cubierta, carpinterías, acabados, redes eléctrica e hidrosanitarias, logrando generar un espacio de buenas condiciones para el uso de las comunidad circundante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5"/>
                  </a:ext>
                </a:extLst>
              </a:tr>
              <a:tr h="609681">
                <a:tc gridSpan="5">
                  <a:txBody>
                    <a:bodyPr/>
                    <a:lstStyle/>
                    <a:p>
                      <a:pPr algn="l" rtl="0" fontAlgn="t"/>
                      <a:r>
                        <a:rPr lang="es-ES" sz="1000" b="0" i="0" u="none" strike="noStrike" dirty="0">
                          <a:solidFill>
                            <a:srgbClr val="000000"/>
                          </a:solidFill>
                          <a:effectLst/>
                          <a:latin typeface="Arial" panose="020B0604020202020204" pitchFamily="34" charset="0"/>
                          <a:cs typeface="Arial" panose="020B0604020202020204" pitchFamily="34" charset="0"/>
                        </a:rPr>
                        <a:t>Se dio cumplimiento a lo establecido en el fallo de la  Acción Popular --Juzgado primero administrativo de descongestión de Barrancabermeja radicado 2010 – 231. INSTITUTO NACIONAL DE VÏAS – INVIAS, ejecutar las obras necesarias para lograr la recuperación de esta estación férrea. </a:t>
                      </a:r>
                    </a:p>
                  </a:txBody>
                  <a:tcPr marL="0" marR="0" marT="0" marB="0">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6"/>
                  </a:ext>
                </a:extLst>
              </a:tr>
              <a:tr h="398570">
                <a:tc gridSpan="3">
                  <a:txBody>
                    <a:bodyPr/>
                    <a:lstStyle/>
                    <a:p>
                      <a:pPr algn="l" rtl="0" fontAlgn="ctr"/>
                      <a:r>
                        <a:rPr lang="es-CO" sz="10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r>
                        <a:rPr lang="es-CO" sz="1000" b="1" i="0" u="none" strike="noStrike" dirty="0">
                          <a:solidFill>
                            <a:srgbClr val="375623"/>
                          </a:solidFill>
                          <a:effectLst/>
                          <a:latin typeface="Arial" panose="020B0604020202020204" pitchFamily="34" charset="0"/>
                          <a:cs typeface="Arial" panose="020B0604020202020204" pitchFamily="34" charset="0"/>
                        </a:rPr>
                        <a:t>CANTIDAD                                                                                                6  directos 2 indirectos </a:t>
                      </a:r>
                      <a:endParaRPr lang="es-CO" sz="1800" dirty="0"/>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lnL w="1270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7"/>
                  </a:ext>
                </a:extLst>
              </a:tr>
              <a:tr h="454617">
                <a:tc gridSpan="5">
                  <a:txBody>
                    <a:bodyPr/>
                    <a:lstStyle/>
                    <a:p>
                      <a:pPr algn="l" rtl="0" fontAlgn="ctr"/>
                      <a:r>
                        <a:rPr lang="es-ES" sz="1000" b="1" i="0" u="none" strike="noStrike" dirty="0">
                          <a:solidFill>
                            <a:srgbClr val="375623"/>
                          </a:solidFill>
                          <a:effectLst/>
                          <a:latin typeface="Arial" panose="020B0604020202020204" pitchFamily="34" charset="0"/>
                          <a:cs typeface="Arial" panose="020B0604020202020204" pitchFamily="34" charset="0"/>
                        </a:rPr>
                        <a:t>OTROS BENEFICIOS: </a:t>
                      </a:r>
                      <a:r>
                        <a:rPr lang="es-ES" sz="1000" b="0" i="0" u="none" strike="noStrike" dirty="0">
                          <a:solidFill>
                            <a:srgbClr val="375623"/>
                          </a:solidFill>
                          <a:effectLst/>
                          <a:latin typeface="Arial" panose="020B0604020202020204" pitchFamily="34" charset="0"/>
                          <a:cs typeface="Arial" panose="020B0604020202020204" pitchFamily="34" charset="0"/>
                        </a:rPr>
                        <a:t>Se hace presencia de estado con la restitución de un inmueble tenido como abandonado.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8"/>
                  </a:ext>
                </a:extLst>
              </a:tr>
              <a:tr h="267423">
                <a:tc gridSpan="5">
                  <a:txBody>
                    <a:bodyPr/>
                    <a:lstStyle/>
                    <a:p>
                      <a:pPr algn="ctr" rtl="0" fontAlgn="b"/>
                      <a:r>
                        <a:rPr lang="es-ES" sz="10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635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9"/>
                  </a:ext>
                </a:extLst>
              </a:tr>
              <a:tr h="401133">
                <a:tc>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57261">
                <a:tc>
                  <a:txBody>
                    <a:bodyPr/>
                    <a:lstStyle/>
                    <a:p>
                      <a:pPr algn="ctr" rtl="0" fontAlgn="b"/>
                      <a:r>
                        <a:rPr lang="es-CO" sz="1000" b="1" i="0" u="none" strike="noStrike">
                          <a:solidFill>
                            <a:srgbClr val="375623"/>
                          </a:solidFill>
                          <a:effectLst/>
                          <a:latin typeface="Arial" panose="020B0604020202020204" pitchFamily="34" charset="0"/>
                        </a:rPr>
                        <a:t>MANTENIMIENTO ESTACIONES FERREA</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ESTACION FERREA RECUPERADA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ángulo 3">
            <a:extLst>
              <a:ext uri="{FF2B5EF4-FFF2-40B4-BE49-F238E27FC236}">
                <a16:creationId xmlns:a16="http://schemas.microsoft.com/office/drawing/2014/main" id="{64A22F8B-5BC4-4D2D-9D84-F30E6E5E1C9B}"/>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20163" name="Rectángulo 7">
            <a:extLst>
              <a:ext uri="{FF2B5EF4-FFF2-40B4-BE49-F238E27FC236}">
                <a16:creationId xmlns:a16="http://schemas.microsoft.com/office/drawing/2014/main" id="{416D2908-1A32-4B5D-A18A-6B8CCAA2D175}"/>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C9753B62-309B-48DA-85F8-D7A5E8C16C89}"/>
              </a:ext>
            </a:extLst>
          </p:cNvPr>
          <p:cNvSpPr/>
          <p:nvPr/>
        </p:nvSpPr>
        <p:spPr>
          <a:xfrm>
            <a:off x="4763" y="0"/>
            <a:ext cx="12223750"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20165" name="Imagen 14">
            <a:extLst>
              <a:ext uri="{FF2B5EF4-FFF2-40B4-BE49-F238E27FC236}">
                <a16:creationId xmlns:a16="http://schemas.microsoft.com/office/drawing/2014/main" id="{027A30C9-F55D-4E75-8675-C28828DE8BA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18638"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66" name="CuadroTexto 2">
            <a:extLst>
              <a:ext uri="{FF2B5EF4-FFF2-40B4-BE49-F238E27FC236}">
                <a16:creationId xmlns:a16="http://schemas.microsoft.com/office/drawing/2014/main" id="{0B429C53-58EA-4822-80C3-E96A4B4B9BD5}"/>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20167" name="CuadroTexto 11">
            <a:extLst>
              <a:ext uri="{FF2B5EF4-FFF2-40B4-BE49-F238E27FC236}">
                <a16:creationId xmlns:a16="http://schemas.microsoft.com/office/drawing/2014/main" id="{8EB1E20A-0810-4423-BB60-10A50DA42952}"/>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20168" name="Imagen 16">
            <a:extLst>
              <a:ext uri="{FF2B5EF4-FFF2-40B4-BE49-F238E27FC236}">
                <a16:creationId xmlns:a16="http://schemas.microsoft.com/office/drawing/2014/main" id="{8ACBCA1D-A4AA-47BD-930C-87F62D5622F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905500"/>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69" name="Imagen 2">
            <a:extLst>
              <a:ext uri="{FF2B5EF4-FFF2-40B4-BE49-F238E27FC236}">
                <a16:creationId xmlns:a16="http://schemas.microsoft.com/office/drawing/2014/main" id="{FAF497CF-DD1F-4D30-897E-6695A059B97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515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291C7F7-41EB-4FAF-BAC1-3BFAA4A5E66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B256BAED-7970-4511-B8D6-89558B01973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0A4334D1-392C-4C65-A6C0-D320F1686006}"/>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8678512E-6137-46E3-AEB5-7BBA7F238B9E}"/>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20174" name="CuadroTexto 4">
            <a:extLst>
              <a:ext uri="{FF2B5EF4-FFF2-40B4-BE49-F238E27FC236}">
                <a16:creationId xmlns:a16="http://schemas.microsoft.com/office/drawing/2014/main" id="{B733C6D7-BA32-44B6-8D61-3EE3C9CD21A6}"/>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20175" name="Imagen 2">
            <a:extLst>
              <a:ext uri="{FF2B5EF4-FFF2-40B4-BE49-F238E27FC236}">
                <a16:creationId xmlns:a16="http://schemas.microsoft.com/office/drawing/2014/main" id="{38B1589B-61F4-4F18-9233-FBC71373DDA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15138" y="1955800"/>
            <a:ext cx="4070350" cy="334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176" name="Imagen 3">
            <a:extLst>
              <a:ext uri="{FF2B5EF4-FFF2-40B4-BE49-F238E27FC236}">
                <a16:creationId xmlns:a16="http://schemas.microsoft.com/office/drawing/2014/main" id="{B5825329-C70D-4EC0-A01B-28C9E8639BA5}"/>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1204913" y="1895475"/>
            <a:ext cx="4032250" cy="333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ángulo 3">
            <a:extLst>
              <a:ext uri="{FF2B5EF4-FFF2-40B4-BE49-F238E27FC236}">
                <a16:creationId xmlns:a16="http://schemas.microsoft.com/office/drawing/2014/main" id="{69C558C9-7278-4DF7-8649-C6F87BAF4CC4}"/>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44035" name="Rectángulo 7">
            <a:extLst>
              <a:ext uri="{FF2B5EF4-FFF2-40B4-BE49-F238E27FC236}">
                <a16:creationId xmlns:a16="http://schemas.microsoft.com/office/drawing/2014/main" id="{E15727DE-0779-4045-8EC1-AA6521182D6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E6BB8CD6-6337-4042-A45B-98A0D15A436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44037" name="Imagen 14">
            <a:extLst>
              <a:ext uri="{FF2B5EF4-FFF2-40B4-BE49-F238E27FC236}">
                <a16:creationId xmlns:a16="http://schemas.microsoft.com/office/drawing/2014/main" id="{0E3FA5AE-B24B-47D6-9608-09928795024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64663"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8" name="CuadroTexto 2">
            <a:extLst>
              <a:ext uri="{FF2B5EF4-FFF2-40B4-BE49-F238E27FC236}">
                <a16:creationId xmlns:a16="http://schemas.microsoft.com/office/drawing/2014/main" id="{1489D468-1CBE-4CFB-B00E-31A96C9E1EAD}"/>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44039" name="CuadroTexto 11">
            <a:extLst>
              <a:ext uri="{FF2B5EF4-FFF2-40B4-BE49-F238E27FC236}">
                <a16:creationId xmlns:a16="http://schemas.microsoft.com/office/drawing/2014/main" id="{A70E8B95-2268-498E-91DD-95EFD3F1BF78}"/>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44040" name="Imagen 16">
            <a:extLst>
              <a:ext uri="{FF2B5EF4-FFF2-40B4-BE49-F238E27FC236}">
                <a16:creationId xmlns:a16="http://schemas.microsoft.com/office/drawing/2014/main" id="{5F57EE2D-694D-4ECA-87EA-E7BBF324F12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41" name="Imagen 2">
            <a:extLst>
              <a:ext uri="{FF2B5EF4-FFF2-40B4-BE49-F238E27FC236}">
                <a16:creationId xmlns:a16="http://schemas.microsoft.com/office/drawing/2014/main" id="{2DF39E9B-0CFD-4A7E-9CB0-EB6ED0F85B0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687A0D17-817E-4B9F-8F3E-DF322387BF61}"/>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3A948754-0369-4322-BDA8-0DD7B960481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9E9DE03C-A747-4F08-8FBA-9FCB38127F7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1253C15D-5616-4010-B2A9-B60D2B2D6F21}"/>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4046" name="CuadroTexto 4">
            <a:extLst>
              <a:ext uri="{FF2B5EF4-FFF2-40B4-BE49-F238E27FC236}">
                <a16:creationId xmlns:a16="http://schemas.microsoft.com/office/drawing/2014/main" id="{4F0615D9-6841-42FE-AE8C-A752B19E4206}"/>
              </a:ext>
            </a:extLst>
          </p:cNvPr>
          <p:cNvSpPr txBox="1">
            <a:spLocks noChangeArrowheads="1"/>
          </p:cNvSpPr>
          <p:nvPr/>
        </p:nvSpPr>
        <p:spPr bwMode="auto">
          <a:xfrm>
            <a:off x="1741488" y="5451475"/>
            <a:ext cx="79343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ES" sz="1800">
                <a:solidFill>
                  <a:srgbClr val="385723"/>
                </a:solidFill>
              </a:rPr>
              <a:t>RUTA 45CS04: MANTENIMIENTO PERIODICO, SOBRE CARPETA Y BERMA-CUNETA. </a:t>
            </a:r>
            <a:endParaRPr lang="es-ES" altLang="es-ES" sz="1800">
              <a:solidFill>
                <a:srgbClr val="385723"/>
              </a:solidFill>
            </a:endParaRPr>
          </a:p>
          <a:p>
            <a:pPr>
              <a:lnSpc>
                <a:spcPct val="100000"/>
              </a:lnSpc>
              <a:spcBef>
                <a:spcPct val="0"/>
              </a:spcBef>
              <a:buFontTx/>
              <a:buNone/>
            </a:pPr>
            <a:endParaRPr lang="es-CO" altLang="es-ES" sz="1800">
              <a:solidFill>
                <a:srgbClr val="000000"/>
              </a:solidFill>
            </a:endParaRPr>
          </a:p>
        </p:txBody>
      </p:sp>
      <p:pic>
        <p:nvPicPr>
          <p:cNvPr id="44047" name="Imagen 2">
            <a:extLst>
              <a:ext uri="{FF2B5EF4-FFF2-40B4-BE49-F238E27FC236}">
                <a16:creationId xmlns:a16="http://schemas.microsoft.com/office/drawing/2014/main" id="{20B2AEE8-3340-498D-B4CC-C6B9E999A859}"/>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64350" y="2090738"/>
            <a:ext cx="3960813" cy="296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48" name="Imagen 1">
            <a:extLst>
              <a:ext uri="{FF2B5EF4-FFF2-40B4-BE49-F238E27FC236}">
                <a16:creationId xmlns:a16="http://schemas.microsoft.com/office/drawing/2014/main" id="{CA53F7C1-F316-408D-82F2-6CDB69027CF9}"/>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1239838" y="2519363"/>
            <a:ext cx="3960812"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E3AB87A6-054A-472F-B3B4-D91833B8128B}"/>
              </a:ext>
            </a:extLst>
          </p:cNvPr>
          <p:cNvSpPr/>
          <p:nvPr/>
        </p:nvSpPr>
        <p:spPr>
          <a:xfrm>
            <a:off x="-28575" y="1270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21187" name="Imagen 1">
            <a:extLst>
              <a:ext uri="{FF2B5EF4-FFF2-40B4-BE49-F238E27FC236}">
                <a16:creationId xmlns:a16="http://schemas.microsoft.com/office/drawing/2014/main" id="{150A2715-AEBD-4A95-B414-168426C4E32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91650" y="59499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EBB7FB1D-D03D-43C7-B753-25F39E7C441E}"/>
              </a:ext>
            </a:extLst>
          </p:cNvPr>
          <p:cNvGrpSpPr>
            <a:grpSpLocks/>
          </p:cNvGrpSpPr>
          <p:nvPr/>
        </p:nvGrpSpPr>
        <p:grpSpPr bwMode="auto">
          <a:xfrm>
            <a:off x="6089173" y="812526"/>
            <a:ext cx="5226527"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2C3B3FD9-E312-4FD1-BC95-EED50BACC57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2B64EABA-730D-4E10-B70C-2F38BF41904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EC98CF5-1D47-43CC-913D-324F02D73808}"/>
                </a:ext>
              </a:extLst>
            </p:cNvPr>
            <p:cNvSpPr txBox="1"/>
            <p:nvPr/>
          </p:nvSpPr>
          <p:spPr>
            <a:xfrm>
              <a:off x="5053828" y="1173059"/>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Puerto Salgar, </a:t>
              </a:r>
              <a:r>
                <a:rPr lang="es-CO" altLang="es-CO" sz="1400" dirty="0">
                  <a:solidFill>
                    <a:srgbClr val="70AD47">
                      <a:lumMod val="50000"/>
                    </a:srgbClr>
                  </a:solidFill>
                  <a:latin typeface="Arial" panose="020B0604020202020204" pitchFamily="34" charset="0"/>
                  <a:cs typeface="Arial" panose="020B0604020202020204" pitchFamily="34" charset="0"/>
                  <a:sym typeface="Helvetica Neue Bold Condensed"/>
                </a:rPr>
                <a:t>Flandes y Mariquita</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7B30B1D8-F4C5-4970-AF82-7E79E66C3C5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21189" name="Rectángulo 67">
            <a:extLst>
              <a:ext uri="{FF2B5EF4-FFF2-40B4-BE49-F238E27FC236}">
                <a16:creationId xmlns:a16="http://schemas.microsoft.com/office/drawing/2014/main" id="{1069C4AB-C662-4950-99FF-AA7E3D64E639}"/>
              </a:ext>
            </a:extLst>
          </p:cNvPr>
          <p:cNvSpPr>
            <a:spLocks noChangeArrowheads="1"/>
          </p:cNvSpPr>
          <p:nvPr/>
        </p:nvSpPr>
        <p:spPr bwMode="auto">
          <a:xfrm>
            <a:off x="914400" y="220663"/>
            <a:ext cx="80025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PROGRAMA/PROYECTO</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21190" name="Rectángulo 68">
            <a:extLst>
              <a:ext uri="{FF2B5EF4-FFF2-40B4-BE49-F238E27FC236}">
                <a16:creationId xmlns:a16="http://schemas.microsoft.com/office/drawing/2014/main" id="{6D749684-39CE-41BA-8396-D4A32AF2D9DE}"/>
              </a:ext>
            </a:extLst>
          </p:cNvPr>
          <p:cNvSpPr>
            <a:spLocks noChangeArrowheads="1"/>
          </p:cNvSpPr>
          <p:nvPr/>
        </p:nvSpPr>
        <p:spPr bwMode="auto">
          <a:xfrm>
            <a:off x="893763" y="428625"/>
            <a:ext cx="1042987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ANTENIMIENTO RUTINARIO SEDES FÉRREAS PUERTO SALGAR EN CUNDINAMARCA, FLANDES Y MARIQUITA EN TOLIMA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21191" name="Imagen 35">
            <a:extLst>
              <a:ext uri="{FF2B5EF4-FFF2-40B4-BE49-F238E27FC236}">
                <a16:creationId xmlns:a16="http://schemas.microsoft.com/office/drawing/2014/main" id="{77AC0886-3A44-47F2-8C9F-4C237292E5C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AB9C9AA3-C9E3-4917-B1E4-1DF72BE41691}"/>
              </a:ext>
            </a:extLst>
          </p:cNvPr>
          <p:cNvGrpSpPr>
            <a:grpSpLocks/>
          </p:cNvGrpSpPr>
          <p:nvPr/>
        </p:nvGrpSpPr>
        <p:grpSpPr bwMode="auto">
          <a:xfrm>
            <a:off x="6089173" y="1353863"/>
            <a:ext cx="5226527" cy="433388"/>
            <a:chOff x="3797995" y="1095038"/>
            <a:chExt cx="7982226" cy="641713"/>
          </a:xfrm>
          <a:solidFill>
            <a:schemeClr val="accent6">
              <a:lumMod val="60000"/>
              <a:lumOff val="40000"/>
            </a:schemeClr>
          </a:solidFill>
        </p:grpSpPr>
        <p:sp>
          <p:nvSpPr>
            <p:cNvPr id="39" name="Pentágono 11">
              <a:extLst>
                <a:ext uri="{FF2B5EF4-FFF2-40B4-BE49-F238E27FC236}">
                  <a16:creationId xmlns:a16="http://schemas.microsoft.com/office/drawing/2014/main" id="{58CA7CA9-CD7A-40CE-9926-3E6BBA256FE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ED7BAF12-92B0-45FF-AE4B-75AB9EFC61DC}"/>
                </a:ext>
              </a:extLst>
            </p:cNvPr>
            <p:cNvSpPr/>
            <p:nvPr/>
          </p:nvSpPr>
          <p:spPr>
            <a:xfrm>
              <a:off x="4780327" y="1099729"/>
              <a:ext cx="6999894"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a:t>
              </a:r>
              <a:r>
                <a:rPr lang="es-ES" sz="12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Cascos urbanos.                                                                        </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12C7AA53-30F6-4400-90EC-DB9B774C073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27106CB1-2F52-4931-8484-BC5E6FCF5268}"/>
              </a:ext>
            </a:extLst>
          </p:cNvPr>
          <p:cNvGrpSpPr>
            <a:grpSpLocks/>
          </p:cNvGrpSpPr>
          <p:nvPr/>
        </p:nvGrpSpPr>
        <p:grpSpPr bwMode="auto">
          <a:xfrm>
            <a:off x="6117335" y="1882538"/>
            <a:ext cx="519836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2D92E7C2-5EBC-4FBD-AEB4-91D25FA9464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CE941B89-4049-41AA-86DE-82F736F579E7}"/>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dirty="0">
                  <a:solidFill>
                    <a:srgbClr val="70AD47">
                      <a:lumMod val="50000"/>
                    </a:srgbClr>
                  </a:solidFill>
                  <a:latin typeface="Arial" panose="020B0604020202020204" pitchFamily="34" charset="0"/>
                  <a:cs typeface="Arial" panose="020B0604020202020204" pitchFamily="34" charset="0"/>
                </a:rPr>
                <a:t>Tres sedes férreas </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62E1FB4F-3A12-4A77-90E4-155BA4C5AE9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52D9AC3E-BEC4-4F7C-8F51-E51338D0CA1B}"/>
              </a:ext>
            </a:extLst>
          </p:cNvPr>
          <p:cNvGrpSpPr>
            <a:grpSpLocks/>
          </p:cNvGrpSpPr>
          <p:nvPr/>
        </p:nvGrpSpPr>
        <p:grpSpPr bwMode="auto">
          <a:xfrm>
            <a:off x="6078839" y="2448237"/>
            <a:ext cx="5236861"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BD66DCF1-132A-4685-8C7C-C848F1F2B75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65E5585D-F63F-4859-BD77-DD07DB5CBB2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96C662AC-BE06-41FA-BBB4-A5CBAB9C898C}"/>
                </a:ext>
              </a:extLst>
            </p:cNvPr>
            <p:cNvSpPr txBox="1"/>
            <p:nvPr/>
          </p:nvSpPr>
          <p:spPr>
            <a:xfrm>
              <a:off x="5031027" y="1111743"/>
              <a:ext cx="7212328"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Sectores sedes férreas. </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31853E4E-DC70-4EF4-8E7B-ABD87821F8E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21195" name="Imagen 54">
            <a:extLst>
              <a:ext uri="{FF2B5EF4-FFF2-40B4-BE49-F238E27FC236}">
                <a16:creationId xmlns:a16="http://schemas.microsoft.com/office/drawing/2014/main" id="{1A85FB59-E1DE-4BF0-B11F-BAFA4DD74FF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95800"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1B9C1D84-7C4B-493E-A024-6FDA5D1EC962}"/>
              </a:ext>
            </a:extLst>
          </p:cNvPr>
          <p:cNvGraphicFramePr>
            <a:graphicFrameLocks noGrp="1"/>
          </p:cNvGraphicFramePr>
          <p:nvPr/>
        </p:nvGraphicFramePr>
        <p:xfrm>
          <a:off x="6165850" y="3017838"/>
          <a:ext cx="5149850" cy="2724150"/>
        </p:xfrm>
        <a:graphic>
          <a:graphicData uri="http://schemas.openxmlformats.org/drawingml/2006/table">
            <a:tbl>
              <a:tblPr firstRow="1" bandRow="1"/>
              <a:tblGrid>
                <a:gridCol w="2000518">
                  <a:extLst>
                    <a:ext uri="{9D8B030D-6E8A-4147-A177-3AD203B41FA5}">
                      <a16:colId xmlns:a16="http://schemas.microsoft.com/office/drawing/2014/main" val="20000"/>
                    </a:ext>
                  </a:extLst>
                </a:gridCol>
                <a:gridCol w="1287463">
                  <a:extLst>
                    <a:ext uri="{9D8B030D-6E8A-4147-A177-3AD203B41FA5}">
                      <a16:colId xmlns:a16="http://schemas.microsoft.com/office/drawing/2014/main" val="20001"/>
                    </a:ext>
                  </a:extLst>
                </a:gridCol>
                <a:gridCol w="1861869">
                  <a:extLst>
                    <a:ext uri="{9D8B030D-6E8A-4147-A177-3AD203B41FA5}">
                      <a16:colId xmlns:a16="http://schemas.microsoft.com/office/drawing/2014/main" val="20002"/>
                    </a:ext>
                  </a:extLst>
                </a:gridCol>
              </a:tblGrid>
              <a:tr h="190500">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0" i="0" u="none" strike="noStrike">
                          <a:solidFill>
                            <a:srgbClr val="000000"/>
                          </a:solidFill>
                          <a:effectLst/>
                          <a:latin typeface="Arial" panose="020B0604020202020204" pitchFamily="34" charset="0"/>
                        </a:rPr>
                        <a:t>$ 136.950.779,67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0" i="0" u="none" strike="noStrike">
                          <a:solidFill>
                            <a:srgbClr val="000000"/>
                          </a:solidFill>
                          <a:effectLst/>
                          <a:latin typeface="Arial" panose="020B0604020202020204" pitchFamily="34" charset="0"/>
                        </a:rPr>
                        <a:t>$ 37.959.899,67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0" i="0" u="none" strike="noStrike">
                          <a:solidFill>
                            <a:srgbClr val="000000"/>
                          </a:solidFill>
                          <a:effectLst/>
                          <a:latin typeface="Arial" panose="020B0604020202020204" pitchFamily="34" charset="0"/>
                        </a:rPr>
                        <a:t>$ 37.959.899,67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0" i="0" u="none" strike="noStrike">
                          <a:solidFill>
                            <a:srgbClr val="000000"/>
                          </a:solidFill>
                          <a:effectLst/>
                          <a:latin typeface="Arial" panose="020B0604020202020204" pitchFamily="34" charset="0"/>
                        </a:rPr>
                        <a:t>$ 37.959.899,67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0" i="0" u="none" strike="noStrike">
                          <a:solidFill>
                            <a:srgbClr val="000000"/>
                          </a:solidFill>
                          <a:effectLst/>
                          <a:latin typeface="Arial" panose="020B0604020202020204" pitchFamily="34" charset="0"/>
                        </a:rPr>
                        <a:t>$ 37.959.899,67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5750">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38150">
                <a:tc>
                  <a:txBody>
                    <a:bodyPr/>
                    <a:lstStyle/>
                    <a:p>
                      <a:pPr algn="ctr" rtl="0" fontAlgn="ctr"/>
                      <a:r>
                        <a:rPr lang="es-CO" sz="900" b="0" i="0" u="none" strike="noStrike">
                          <a:solidFill>
                            <a:srgbClr val="375623"/>
                          </a:solidFill>
                          <a:effectLst/>
                          <a:latin typeface="Arial" panose="020B0604020202020204" pitchFamily="34" charset="0"/>
                        </a:rPr>
                        <a:t>Sedes férreas de Puerto Salgar, Flandes y Mariquita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3" name="Tabla 2">
            <a:extLst>
              <a:ext uri="{FF2B5EF4-FFF2-40B4-BE49-F238E27FC236}">
                <a16:creationId xmlns:a16="http://schemas.microsoft.com/office/drawing/2014/main" id="{AAC4C71C-EDD9-4DF7-BE59-0A07E930B8E3}"/>
              </a:ext>
            </a:extLst>
          </p:cNvPr>
          <p:cNvGraphicFramePr>
            <a:graphicFrameLocks noGrp="1"/>
          </p:cNvGraphicFramePr>
          <p:nvPr/>
        </p:nvGraphicFramePr>
        <p:xfrm>
          <a:off x="893763" y="1203325"/>
          <a:ext cx="4945062" cy="4437063"/>
        </p:xfrm>
        <a:graphic>
          <a:graphicData uri="http://schemas.openxmlformats.org/drawingml/2006/table">
            <a:tbl>
              <a:tblPr firstRow="1" bandRow="1"/>
              <a:tblGrid>
                <a:gridCol w="1150146">
                  <a:extLst>
                    <a:ext uri="{9D8B030D-6E8A-4147-A177-3AD203B41FA5}">
                      <a16:colId xmlns:a16="http://schemas.microsoft.com/office/drawing/2014/main" val="20000"/>
                    </a:ext>
                  </a:extLst>
                </a:gridCol>
                <a:gridCol w="740194">
                  <a:extLst>
                    <a:ext uri="{9D8B030D-6E8A-4147-A177-3AD203B41FA5}">
                      <a16:colId xmlns:a16="http://schemas.microsoft.com/office/drawing/2014/main" val="20001"/>
                    </a:ext>
                  </a:extLst>
                </a:gridCol>
                <a:gridCol w="1070434">
                  <a:extLst>
                    <a:ext uri="{9D8B030D-6E8A-4147-A177-3AD203B41FA5}">
                      <a16:colId xmlns:a16="http://schemas.microsoft.com/office/drawing/2014/main" val="20002"/>
                    </a:ext>
                  </a:extLst>
                </a:gridCol>
                <a:gridCol w="145963">
                  <a:extLst>
                    <a:ext uri="{9D8B030D-6E8A-4147-A177-3AD203B41FA5}">
                      <a16:colId xmlns:a16="http://schemas.microsoft.com/office/drawing/2014/main" val="20003"/>
                    </a:ext>
                  </a:extLst>
                </a:gridCol>
                <a:gridCol w="972868">
                  <a:extLst>
                    <a:ext uri="{9D8B030D-6E8A-4147-A177-3AD203B41FA5}">
                      <a16:colId xmlns:a16="http://schemas.microsoft.com/office/drawing/2014/main" val="20004"/>
                    </a:ext>
                  </a:extLst>
                </a:gridCol>
                <a:gridCol w="865457">
                  <a:extLst>
                    <a:ext uri="{9D8B030D-6E8A-4147-A177-3AD203B41FA5}">
                      <a16:colId xmlns:a16="http://schemas.microsoft.com/office/drawing/2014/main" val="20005"/>
                    </a:ext>
                  </a:extLst>
                </a:gridCol>
              </a:tblGrid>
              <a:tr h="283074">
                <a:tc gridSpan="6">
                  <a:txBody>
                    <a:bodyPr/>
                    <a:lstStyle/>
                    <a:p>
                      <a:pPr algn="ctr" rtl="0" fontAlgn="b"/>
                      <a:r>
                        <a:rPr lang="es-CO" sz="1000" b="0" i="0" u="none" strike="noStrike">
                          <a:solidFill>
                            <a:srgbClr val="FFFFFF"/>
                          </a:solidFill>
                          <a:effectLst/>
                          <a:latin typeface="Arial" panose="020B0604020202020204" pitchFamily="34" charset="0"/>
                          <a:cs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83074">
                <a:tc>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l" rtl="0" fontAlgn="ctr"/>
                      <a:r>
                        <a:rPr lang="es-CO" sz="1000" b="1" i="0" u="none" strike="noStrike">
                          <a:solidFill>
                            <a:srgbClr val="000000"/>
                          </a:solidFill>
                          <a:effectLst/>
                          <a:latin typeface="Arial" panose="020B0604020202020204" pitchFamily="34" charset="0"/>
                          <a:cs typeface="Arial" panose="020B0604020202020204" pitchFamily="34" charset="0"/>
                        </a:rPr>
                        <a:t>1738/2019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83074">
                <a:tc>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                                       17 /10/2019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83074">
                <a:tc gridSpan="5">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cs typeface="Arial" panose="020B0604020202020204" pitchFamily="34" charset="0"/>
                        </a:rPr>
                        <a:t>31/12/2019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83074">
                <a:tc gridSpan="6">
                  <a:txBody>
                    <a:bodyPr/>
                    <a:lstStyle/>
                    <a:p>
                      <a:pPr algn="ctr" rtl="0" fontAlgn="b"/>
                      <a:r>
                        <a:rPr lang="es-CO" sz="10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611439">
                <a:tc gridSpan="6">
                  <a:txBody>
                    <a:bodyPr/>
                    <a:lstStyle/>
                    <a:p>
                      <a:pPr algn="l" rtl="0" fontAlgn="ctr"/>
                      <a:r>
                        <a:rPr lang="es-ES" sz="1000" b="0" i="0" u="none" strike="noStrike" dirty="0">
                          <a:solidFill>
                            <a:srgbClr val="375623"/>
                          </a:solidFill>
                          <a:effectLst/>
                          <a:latin typeface="Arial" panose="020B0604020202020204" pitchFamily="34" charset="0"/>
                          <a:cs typeface="Arial" panose="020B0604020202020204" pitchFamily="34" charset="0"/>
                        </a:rPr>
                        <a:t>Mantenimiento, limpieza de tres  sedes férreas localizadas en los cascos urbanos, Puerto Salgar, Flandes y Mariquita  con lo se mitiga la presencia de insectos y roedores, principales vectores de infecciones y problemáticas ambientales.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304796">
                <a:tc gridSpan="6">
                  <a:txBody>
                    <a:bodyPr/>
                    <a:lstStyle/>
                    <a:p>
                      <a:pPr algn="l" rtl="0" fontAlgn="ctr"/>
                      <a:r>
                        <a:rPr lang="es-ES" sz="1000" b="0" i="0" u="none" strike="noStrike" dirty="0">
                          <a:solidFill>
                            <a:srgbClr val="375623"/>
                          </a:solidFill>
                          <a:effectLst/>
                          <a:latin typeface="Arial" panose="020B0604020202020204" pitchFamily="34" charset="0"/>
                          <a:cs typeface="Arial" panose="020B0604020202020204" pitchFamily="34" charset="0"/>
                        </a:rPr>
                        <a:t>Dar seguridad y evitan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489111">
                <a:tc gridSpan="4">
                  <a:txBody>
                    <a:bodyPr/>
                    <a:lstStyle/>
                    <a:p>
                      <a:pPr algn="l" rtl="0" fontAlgn="ctr"/>
                      <a:r>
                        <a:rPr lang="es-CO" sz="10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cs typeface="Arial" panose="020B0604020202020204" pitchFamily="34" charset="0"/>
                        </a:rPr>
                        <a:t>CANTIDAD                                                            14 directos 3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611439">
                <a:tc gridSpan="6">
                  <a:txBody>
                    <a:bodyPr/>
                    <a:lstStyle/>
                    <a:p>
                      <a:pPr algn="l" rtl="0" fontAlgn="ctr"/>
                      <a:r>
                        <a:rPr lang="es-ES" sz="1000" b="1" i="0" u="none" strike="noStrike" dirty="0">
                          <a:solidFill>
                            <a:srgbClr val="375623"/>
                          </a:solidFill>
                          <a:effectLst/>
                          <a:latin typeface="Arial" panose="020B0604020202020204" pitchFamily="34" charset="0"/>
                          <a:cs typeface="Arial" panose="020B0604020202020204" pitchFamily="34" charset="0"/>
                        </a:rPr>
                        <a:t>OTROS BENEFICIOS: </a:t>
                      </a:r>
                      <a:r>
                        <a:rPr lang="es-ES" sz="1000" b="0" i="0" u="none" strike="noStrike" dirty="0">
                          <a:solidFill>
                            <a:srgbClr val="375623"/>
                          </a:solidFill>
                          <a:effectLst/>
                          <a:latin typeface="Arial" panose="020B0604020202020204" pitchFamily="34" charset="0"/>
                          <a:cs typeface="Arial" panose="020B0604020202020204" pitchFamily="34" charset="0"/>
                        </a:rPr>
                        <a:t>Se hace presencia de estado con la restitución de áreas tenidas como botaderos, y se evita la presencia de personas ajenas, quienes promueven las ocupaciones ilegales.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83074">
                <a:tc gridSpan="6">
                  <a:txBody>
                    <a:bodyPr/>
                    <a:lstStyle/>
                    <a:p>
                      <a:pPr algn="ctr" rtl="0" fontAlgn="b"/>
                      <a:r>
                        <a:rPr lang="es-ES" sz="10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4609">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97227">
                <a:tc gridSpan="2">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Mantenimiento sedes y talleres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Sede mantenida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ángulo 3">
            <a:extLst>
              <a:ext uri="{FF2B5EF4-FFF2-40B4-BE49-F238E27FC236}">
                <a16:creationId xmlns:a16="http://schemas.microsoft.com/office/drawing/2014/main" id="{4EC563DE-4C51-46B9-8D79-25D2CF4B0AD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22211" name="Rectángulo 7">
            <a:extLst>
              <a:ext uri="{FF2B5EF4-FFF2-40B4-BE49-F238E27FC236}">
                <a16:creationId xmlns:a16="http://schemas.microsoft.com/office/drawing/2014/main" id="{72C82E38-7144-467F-A8AD-2E2E0939A8D6}"/>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5C0CA48-0DD9-4291-8095-C625E575978A}"/>
              </a:ext>
            </a:extLst>
          </p:cNvPr>
          <p:cNvSpPr/>
          <p:nvPr/>
        </p:nvSpPr>
        <p:spPr>
          <a:xfrm>
            <a:off x="-4763" y="0"/>
            <a:ext cx="12223751"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22213" name="Imagen 14">
            <a:extLst>
              <a:ext uri="{FF2B5EF4-FFF2-40B4-BE49-F238E27FC236}">
                <a16:creationId xmlns:a16="http://schemas.microsoft.com/office/drawing/2014/main" id="{381D6B79-A925-46F3-BF37-12F34C65070C}"/>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14" name="CuadroTexto 2">
            <a:extLst>
              <a:ext uri="{FF2B5EF4-FFF2-40B4-BE49-F238E27FC236}">
                <a16:creationId xmlns:a16="http://schemas.microsoft.com/office/drawing/2014/main" id="{5D6DFE8A-46BD-4438-AAB3-12F9879D5155}"/>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22215" name="CuadroTexto 11">
            <a:extLst>
              <a:ext uri="{FF2B5EF4-FFF2-40B4-BE49-F238E27FC236}">
                <a16:creationId xmlns:a16="http://schemas.microsoft.com/office/drawing/2014/main" id="{65D7DE7B-C639-47D7-9FDF-DC76C34D0216}"/>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22216" name="Imagen 16">
            <a:extLst>
              <a:ext uri="{FF2B5EF4-FFF2-40B4-BE49-F238E27FC236}">
                <a16:creationId xmlns:a16="http://schemas.microsoft.com/office/drawing/2014/main" id="{EBAEA976-A8A1-4113-B222-1F995107CA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959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217" name="Imagen 2">
            <a:extLst>
              <a:ext uri="{FF2B5EF4-FFF2-40B4-BE49-F238E27FC236}">
                <a16:creationId xmlns:a16="http://schemas.microsoft.com/office/drawing/2014/main" id="{BA36D60B-EFD3-4B36-89CF-A7C2D8BD273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515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226E5D6-51ED-4706-A75B-12E0B4FE0D35}"/>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D6DD0CA-463A-4E23-BC0D-6F20A76E5199}"/>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AED95A78-9EB6-4E0D-B73B-FF1BFC7C13A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1ABDCAE3-4FE4-465B-B48B-F8F01B7A0162}"/>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22222" name="CuadroTexto 4">
            <a:extLst>
              <a:ext uri="{FF2B5EF4-FFF2-40B4-BE49-F238E27FC236}">
                <a16:creationId xmlns:a16="http://schemas.microsoft.com/office/drawing/2014/main" id="{DB17B371-A7C0-4197-9405-92FFD24C7865}"/>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22223" name="Imagen 2">
            <a:extLst>
              <a:ext uri="{FF2B5EF4-FFF2-40B4-BE49-F238E27FC236}">
                <a16:creationId xmlns:a16="http://schemas.microsoft.com/office/drawing/2014/main" id="{DC4208CC-F710-4E9B-BADD-829AB6B5C76D}"/>
              </a:ext>
            </a:extLst>
          </p:cNvPr>
          <p:cNvPicPr>
            <a:picLocks noChangeAspect="1"/>
          </p:cNvPicPr>
          <p:nvPr/>
        </p:nvPicPr>
        <p:blipFill>
          <a:blip r:embed="rId5" cstate="email">
            <a:extLst>
              <a:ext uri="{28A0092B-C50C-407E-A947-70E740481C1C}">
                <a14:useLocalDpi xmlns:a14="http://schemas.microsoft.com/office/drawing/2010/main"/>
              </a:ext>
            </a:extLst>
          </a:blip>
          <a:srcRect r="-11069" b="-317"/>
          <a:stretch>
            <a:fillRect/>
          </a:stretch>
        </p:blipFill>
        <p:spPr bwMode="auto">
          <a:xfrm>
            <a:off x="6796088" y="1943100"/>
            <a:ext cx="4532312"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224" name="Imagen 2">
            <a:extLst>
              <a:ext uri="{FF2B5EF4-FFF2-40B4-BE49-F238E27FC236}">
                <a16:creationId xmlns:a16="http://schemas.microsoft.com/office/drawing/2014/main" id="{F9567E37-742F-42DB-9E9F-EC3116BF910F}"/>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39825" y="1908175"/>
            <a:ext cx="4125913" cy="3341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3E37627D-D958-4620-8070-69D7028732FE}"/>
              </a:ext>
            </a:extLst>
          </p:cNvPr>
          <p:cNvSpPr/>
          <p:nvPr/>
        </p:nvSpPr>
        <p:spPr>
          <a:xfrm>
            <a:off x="12700" y="-74613"/>
            <a:ext cx="12179300" cy="693261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23235" name="Imagen 1">
            <a:extLst>
              <a:ext uri="{FF2B5EF4-FFF2-40B4-BE49-F238E27FC236}">
                <a16:creationId xmlns:a16="http://schemas.microsoft.com/office/drawing/2014/main" id="{8C31E9A6-17A5-4BA5-A458-2ED294C5A38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5138"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D8F97402-AEEF-4B9E-88E0-B1BFBDD20FB6}"/>
              </a:ext>
            </a:extLst>
          </p:cNvPr>
          <p:cNvGrpSpPr>
            <a:grpSpLocks/>
          </p:cNvGrpSpPr>
          <p:nvPr/>
        </p:nvGrpSpPr>
        <p:grpSpPr bwMode="auto">
          <a:xfrm>
            <a:off x="6089173" y="812526"/>
            <a:ext cx="5245577"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167FB604-2C15-498B-B02E-8466A5AAF5B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6E9036B8-C4B6-4A13-B540-F6A5FE4F9D7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0F53F24-C983-4FFD-ABA8-CF0B2E168A06}"/>
                </a:ext>
              </a:extLst>
            </p:cNvPr>
            <p:cNvSpPr txBox="1"/>
            <p:nvPr/>
          </p:nvSpPr>
          <p:spPr>
            <a:xfrm>
              <a:off x="5053828" y="1173059"/>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altLang="es-CO" sz="1400" dirty="0">
                  <a:solidFill>
                    <a:srgbClr val="70AD47">
                      <a:lumMod val="50000"/>
                    </a:srgbClr>
                  </a:solidFill>
                  <a:latin typeface="Arial" panose="020B0604020202020204" pitchFamily="34" charset="0"/>
                  <a:cs typeface="Arial" panose="020B0604020202020204" pitchFamily="34" charset="0"/>
                  <a:sym typeface="Helvetica Neue Bold Condensed"/>
                </a:rPr>
                <a:t>Puerto Salgar, Cundinamarca </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13737195-1A59-4F0E-9BCF-E12ACCCF028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23237" name="Rectángulo 67">
            <a:extLst>
              <a:ext uri="{FF2B5EF4-FFF2-40B4-BE49-F238E27FC236}">
                <a16:creationId xmlns:a16="http://schemas.microsoft.com/office/drawing/2014/main" id="{B2C57D60-7B2F-48EA-903F-25FA184E9BA6}"/>
              </a:ext>
            </a:extLst>
          </p:cNvPr>
          <p:cNvSpPr>
            <a:spLocks noChangeArrowheads="1"/>
          </p:cNvSpPr>
          <p:nvPr/>
        </p:nvSpPr>
        <p:spPr bwMode="auto">
          <a:xfrm>
            <a:off x="874713" y="239713"/>
            <a:ext cx="80025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23238" name="Rectángulo 68">
            <a:extLst>
              <a:ext uri="{FF2B5EF4-FFF2-40B4-BE49-F238E27FC236}">
                <a16:creationId xmlns:a16="http://schemas.microsoft.com/office/drawing/2014/main" id="{6F5FBF68-B7B2-4C78-A24E-093E9D4833C7}"/>
              </a:ext>
            </a:extLst>
          </p:cNvPr>
          <p:cNvSpPr>
            <a:spLocks noChangeArrowheads="1"/>
          </p:cNvSpPr>
          <p:nvPr/>
        </p:nvSpPr>
        <p:spPr bwMode="auto">
          <a:xfrm>
            <a:off x="857250" y="549275"/>
            <a:ext cx="9790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CAMPAMENTOS FÉRREOS PUERTO SALGAR EN CUNDINAMARCA,                                                                                       </a:t>
            </a: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23239" name="Imagen 35">
            <a:extLst>
              <a:ext uri="{FF2B5EF4-FFF2-40B4-BE49-F238E27FC236}">
                <a16:creationId xmlns:a16="http://schemas.microsoft.com/office/drawing/2014/main" id="{E768AC54-6B03-4B50-9FE3-B65F1CA527B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58610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7CD93BED-03E5-4D3E-9A43-C9A3F5590A29}"/>
              </a:ext>
            </a:extLst>
          </p:cNvPr>
          <p:cNvGrpSpPr>
            <a:grpSpLocks/>
          </p:cNvGrpSpPr>
          <p:nvPr/>
        </p:nvGrpSpPr>
        <p:grpSpPr bwMode="auto">
          <a:xfrm>
            <a:off x="6089173" y="1353863"/>
            <a:ext cx="5245577" cy="433388"/>
            <a:chOff x="3797995" y="1095038"/>
            <a:chExt cx="8840945" cy="641713"/>
          </a:xfrm>
          <a:solidFill>
            <a:schemeClr val="accent6">
              <a:lumMod val="60000"/>
              <a:lumOff val="40000"/>
            </a:schemeClr>
          </a:solidFill>
        </p:grpSpPr>
        <p:sp>
          <p:nvSpPr>
            <p:cNvPr id="39" name="Pentágono 11">
              <a:extLst>
                <a:ext uri="{FF2B5EF4-FFF2-40B4-BE49-F238E27FC236}">
                  <a16:creationId xmlns:a16="http://schemas.microsoft.com/office/drawing/2014/main" id="{90755272-7C77-4F20-9270-875E6849ED6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F6291A43-3CAC-4D57-8F29-9219C72135CE}"/>
                </a:ext>
              </a:extLst>
            </p:cNvPr>
            <p:cNvSpPr/>
            <p:nvPr/>
          </p:nvSpPr>
          <p:spPr>
            <a:xfrm>
              <a:off x="4847831" y="1096713"/>
              <a:ext cx="7791109"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a:t>
              </a:r>
              <a:r>
                <a:rPr lang="es-ES" sz="12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Casco urbano</a:t>
              </a:r>
            </a:p>
            <a:p>
              <a:pPr algn="ctr" eaLnBrk="1" fontAlgn="auto" hangingPunct="1">
                <a:spcBef>
                  <a:spcPts val="0"/>
                </a:spcBef>
                <a:spcAft>
                  <a:spcPts val="0"/>
                </a:spcAft>
                <a:defRPr/>
              </a:pP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D9B53341-66D5-470D-AD46-E10B39EE20D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252DE1DE-CC97-4CF4-A7CE-CFE720691747}"/>
              </a:ext>
            </a:extLst>
          </p:cNvPr>
          <p:cNvGrpSpPr>
            <a:grpSpLocks/>
          </p:cNvGrpSpPr>
          <p:nvPr/>
        </p:nvGrpSpPr>
        <p:grpSpPr bwMode="auto">
          <a:xfrm>
            <a:off x="6117335" y="1882538"/>
            <a:ext cx="521741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555B9116-6CCA-4783-BEDE-6B6A396CBFE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D0180A14-76C9-4CF1-A092-7BE8A615003F}"/>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200" dirty="0">
                  <a:solidFill>
                    <a:srgbClr val="70AD47">
                      <a:lumMod val="50000"/>
                    </a:srgbClr>
                  </a:solidFill>
                  <a:latin typeface="Arial" panose="020B0604020202020204" pitchFamily="34" charset="0"/>
                  <a:cs typeface="Arial" panose="020B0604020202020204" pitchFamily="34" charset="0"/>
                </a:rPr>
                <a:t>Dos campamentos férreos. </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B1DE9F6B-4346-4C60-825F-246BE104572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B5BFB60F-B4DA-41D8-B48E-D21D2C129083}"/>
              </a:ext>
            </a:extLst>
          </p:cNvPr>
          <p:cNvGrpSpPr>
            <a:grpSpLocks/>
          </p:cNvGrpSpPr>
          <p:nvPr/>
        </p:nvGrpSpPr>
        <p:grpSpPr bwMode="auto">
          <a:xfrm>
            <a:off x="6104082" y="2422244"/>
            <a:ext cx="5230668"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035DB94E-7F6D-4082-B610-0C4C0BE01C0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17AFF423-5F1B-45B5-8B08-7D5FE6E5D2C6}"/>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8A521050-5137-48D1-879B-E4AD2918A637}"/>
                </a:ext>
              </a:extLst>
            </p:cNvPr>
            <p:cNvSpPr txBox="1"/>
            <p:nvPr/>
          </p:nvSpPr>
          <p:spPr>
            <a:xfrm>
              <a:off x="5031025" y="1111743"/>
              <a:ext cx="7342803" cy="604091"/>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200" dirty="0">
                  <a:solidFill>
                    <a:srgbClr val="70AD47">
                      <a:lumMod val="50000"/>
                    </a:srgbClr>
                  </a:solidFill>
                  <a:latin typeface="Arial" panose="020B0604020202020204" pitchFamily="34" charset="0"/>
                  <a:cs typeface="Arial" panose="020B0604020202020204" pitchFamily="34" charset="0"/>
                </a:rPr>
                <a:t>Dos campamentos férreos</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C248F2C6-7040-4274-90CE-45D7AEF5744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23243" name="Imagen 54">
            <a:extLst>
              <a:ext uri="{FF2B5EF4-FFF2-40B4-BE49-F238E27FC236}">
                <a16:creationId xmlns:a16="http://schemas.microsoft.com/office/drawing/2014/main" id="{E9E19777-7572-4DE3-8ED5-AEB49977858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95800" y="60086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48FC0DA5-070F-4BFD-ABC5-D418E81CF9DE}"/>
              </a:ext>
            </a:extLst>
          </p:cNvPr>
          <p:cNvGraphicFramePr>
            <a:graphicFrameLocks noGrp="1"/>
          </p:cNvGraphicFramePr>
          <p:nvPr/>
        </p:nvGraphicFramePr>
        <p:xfrm>
          <a:off x="6184900" y="2990850"/>
          <a:ext cx="5149850" cy="2568575"/>
        </p:xfrm>
        <a:graphic>
          <a:graphicData uri="http://schemas.openxmlformats.org/drawingml/2006/table">
            <a:tbl>
              <a:tblPr firstRow="1" bandRow="1"/>
              <a:tblGrid>
                <a:gridCol w="2000518">
                  <a:extLst>
                    <a:ext uri="{9D8B030D-6E8A-4147-A177-3AD203B41FA5}">
                      <a16:colId xmlns:a16="http://schemas.microsoft.com/office/drawing/2014/main" val="20000"/>
                    </a:ext>
                  </a:extLst>
                </a:gridCol>
                <a:gridCol w="1287463">
                  <a:extLst>
                    <a:ext uri="{9D8B030D-6E8A-4147-A177-3AD203B41FA5}">
                      <a16:colId xmlns:a16="http://schemas.microsoft.com/office/drawing/2014/main" val="20001"/>
                    </a:ext>
                  </a:extLst>
                </a:gridCol>
                <a:gridCol w="1861869">
                  <a:extLst>
                    <a:ext uri="{9D8B030D-6E8A-4147-A177-3AD203B41FA5}">
                      <a16:colId xmlns:a16="http://schemas.microsoft.com/office/drawing/2014/main" val="20002"/>
                    </a:ext>
                  </a:extLst>
                </a:gridCol>
              </a:tblGrid>
              <a:tr h="168935">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8935">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$ 136.950.779,67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44956">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$ 98.990.880.00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68935">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$ 98.990.880.00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68935">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53402">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68935">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68935">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$ 98.990.880.00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68935">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dirty="0">
                          <a:solidFill>
                            <a:srgbClr val="000000"/>
                          </a:solidFill>
                          <a:effectLst/>
                          <a:latin typeface="Arial" panose="020B0604020202020204" pitchFamily="34" charset="0"/>
                        </a:rPr>
                        <a:t>$ 98.990.880.00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68935">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45">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13891">
                <a:tc>
                  <a:txBody>
                    <a:bodyPr/>
                    <a:lstStyle/>
                    <a:p>
                      <a:pPr algn="ctr" rtl="0" fontAlgn="ctr"/>
                      <a:r>
                        <a:rPr lang="es-CO" sz="1000" b="0" i="0" u="none" strike="noStrike">
                          <a:solidFill>
                            <a:srgbClr val="375623"/>
                          </a:solidFill>
                          <a:effectLst/>
                          <a:latin typeface="Arial" panose="020B0604020202020204" pitchFamily="34" charset="0"/>
                        </a:rPr>
                        <a:t>Sedes férreas de Puerto Salgar, Flandes y Mariquita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3" name="Tabla 2">
            <a:extLst>
              <a:ext uri="{FF2B5EF4-FFF2-40B4-BE49-F238E27FC236}">
                <a16:creationId xmlns:a16="http://schemas.microsoft.com/office/drawing/2014/main" id="{E8896659-ADD0-41DF-A7E2-7FCFCA9A291F}"/>
              </a:ext>
            </a:extLst>
          </p:cNvPr>
          <p:cNvGraphicFramePr>
            <a:graphicFrameLocks noGrp="1"/>
          </p:cNvGraphicFramePr>
          <p:nvPr/>
        </p:nvGraphicFramePr>
        <p:xfrm>
          <a:off x="874713" y="1090613"/>
          <a:ext cx="4814887" cy="4533900"/>
        </p:xfrm>
        <a:graphic>
          <a:graphicData uri="http://schemas.openxmlformats.org/drawingml/2006/table">
            <a:tbl>
              <a:tblPr firstRow="1" bandRow="1"/>
              <a:tblGrid>
                <a:gridCol w="1119869">
                  <a:extLst>
                    <a:ext uri="{9D8B030D-6E8A-4147-A177-3AD203B41FA5}">
                      <a16:colId xmlns:a16="http://schemas.microsoft.com/office/drawing/2014/main" val="20000"/>
                    </a:ext>
                  </a:extLst>
                </a:gridCol>
                <a:gridCol w="720709">
                  <a:extLst>
                    <a:ext uri="{9D8B030D-6E8A-4147-A177-3AD203B41FA5}">
                      <a16:colId xmlns:a16="http://schemas.microsoft.com/office/drawing/2014/main" val="20001"/>
                    </a:ext>
                  </a:extLst>
                </a:gridCol>
                <a:gridCol w="1042255">
                  <a:extLst>
                    <a:ext uri="{9D8B030D-6E8A-4147-A177-3AD203B41FA5}">
                      <a16:colId xmlns:a16="http://schemas.microsoft.com/office/drawing/2014/main" val="20002"/>
                    </a:ext>
                  </a:extLst>
                </a:gridCol>
                <a:gridCol w="607059">
                  <a:extLst>
                    <a:ext uri="{9D8B030D-6E8A-4147-A177-3AD203B41FA5}">
                      <a16:colId xmlns:a16="http://schemas.microsoft.com/office/drawing/2014/main" val="20003"/>
                    </a:ext>
                  </a:extLst>
                </a:gridCol>
                <a:gridCol w="482320">
                  <a:extLst>
                    <a:ext uri="{9D8B030D-6E8A-4147-A177-3AD203B41FA5}">
                      <a16:colId xmlns:a16="http://schemas.microsoft.com/office/drawing/2014/main" val="20004"/>
                    </a:ext>
                  </a:extLst>
                </a:gridCol>
                <a:gridCol w="842675">
                  <a:extLst>
                    <a:ext uri="{9D8B030D-6E8A-4147-A177-3AD203B41FA5}">
                      <a16:colId xmlns:a16="http://schemas.microsoft.com/office/drawing/2014/main" val="20005"/>
                    </a:ext>
                  </a:extLst>
                </a:gridCol>
              </a:tblGrid>
              <a:tr h="279957">
                <a:tc gridSpan="6">
                  <a:txBody>
                    <a:bodyPr/>
                    <a:lstStyle/>
                    <a:p>
                      <a:pPr algn="ctr" rtl="0" fontAlgn="b"/>
                      <a:r>
                        <a:rPr lang="es-CO" sz="1000" b="0" i="0" u="none" strike="noStrike">
                          <a:solidFill>
                            <a:srgbClr val="FFFFFF"/>
                          </a:solidFill>
                          <a:effectLst/>
                          <a:latin typeface="Arial" panose="020B0604020202020204" pitchFamily="34" charset="0"/>
                          <a:cs typeface="Arial" panose="020B0604020202020204" pitchFamily="34" charset="0"/>
                        </a:rPr>
                        <a:t>INFORMACION DEL CONTRATO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79957">
                <a:tc>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l" rtl="0" fontAlgn="ctr"/>
                      <a:r>
                        <a:rPr lang="es-CO" sz="1000" b="1" i="0" u="none" strike="noStrike">
                          <a:solidFill>
                            <a:srgbClr val="000000"/>
                          </a:solidFill>
                          <a:effectLst/>
                          <a:latin typeface="Arial" panose="020B0604020202020204" pitchFamily="34" charset="0"/>
                          <a:cs typeface="Arial" panose="020B0604020202020204" pitchFamily="34" charset="0"/>
                        </a:rPr>
                        <a:t>1738/2019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79957">
                <a:tc>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17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79957">
                <a:tc gridSpan="5">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cs typeface="Arial" panose="020B0604020202020204" pitchFamily="34" charset="0"/>
                        </a:rPr>
                        <a:t>31/12/2019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79957">
                <a:tc gridSpan="6">
                  <a:txBody>
                    <a:bodyPr/>
                    <a:lstStyle/>
                    <a:p>
                      <a:pPr algn="ctr" rtl="0" fontAlgn="b"/>
                      <a:r>
                        <a:rPr lang="es-CO" sz="10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457252">
                <a:tc gridSpan="6">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de estos campamentos permite la recuperación de una parte zona del área de influencia de la estación férrea, inmueble considerado Bien de Interés Cultural del Ámbito Nacional, y su utilización.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304834">
                <a:tc gridSpan="6">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Dar seguridad y evitan la acumulación de todo tipo de desechos en estos bienes de uso publico.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738962">
                <a:tc gridSpan="4">
                  <a:txBody>
                    <a:bodyPr/>
                    <a:lstStyle/>
                    <a:p>
                      <a:pPr algn="l" rtl="0" fontAlgn="ctr"/>
                      <a:r>
                        <a:rPr lang="es-CO" sz="1000" b="1" i="0" u="none" strike="noStrike">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cs typeface="Arial" panose="020B0604020202020204" pitchFamily="34" charset="0"/>
                        </a:rPr>
                        <a:t>CANTIDAD: 6 directos 2 indirectos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457252">
                <a:tc gridSpan="6">
                  <a:txBody>
                    <a:bodyPr/>
                    <a:lstStyle/>
                    <a:p>
                      <a:pPr algn="l" rtl="0" fontAlgn="ctr"/>
                      <a:r>
                        <a:rPr lang="es-ES" sz="1000" b="1" i="0" u="none" strike="noStrike" dirty="0">
                          <a:solidFill>
                            <a:srgbClr val="375623"/>
                          </a:solidFill>
                          <a:effectLst/>
                          <a:latin typeface="Arial" panose="020B0604020202020204" pitchFamily="34" charset="0"/>
                          <a:cs typeface="Arial" panose="020B0604020202020204" pitchFamily="34" charset="0"/>
                        </a:rPr>
                        <a:t>OTROS BENEFICIOS</a:t>
                      </a:r>
                      <a:r>
                        <a:rPr lang="es-ES" sz="1000" b="0" i="0" u="none" strike="noStrike" dirty="0">
                          <a:solidFill>
                            <a:srgbClr val="375623"/>
                          </a:solidFill>
                          <a:effectLst/>
                          <a:latin typeface="Arial" panose="020B0604020202020204" pitchFamily="34" charset="0"/>
                          <a:cs typeface="Arial" panose="020B0604020202020204" pitchFamily="34" charset="0"/>
                        </a:rPr>
                        <a:t>: Se hace presencia de estado con la restitución de áreas tenidas como botaderos, y se evita la presencia de personas ajenas, quienes promueven las ocupaciones ilegales.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79957">
                <a:tc gridSpan="6">
                  <a:txBody>
                    <a:bodyPr/>
                    <a:lstStyle/>
                    <a:p>
                      <a:pPr algn="ctr" rtl="0" fontAlgn="b"/>
                      <a:r>
                        <a:rPr lang="es-ES" sz="10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19935">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75926">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Mantenimiento sedes y talleres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Campamentos con mantenimiento.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ángulo 3">
            <a:extLst>
              <a:ext uri="{FF2B5EF4-FFF2-40B4-BE49-F238E27FC236}">
                <a16:creationId xmlns:a16="http://schemas.microsoft.com/office/drawing/2014/main" id="{CF1D4577-2DD8-4BFC-B41D-426DB84D5F3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24259" name="Rectángulo 7">
            <a:extLst>
              <a:ext uri="{FF2B5EF4-FFF2-40B4-BE49-F238E27FC236}">
                <a16:creationId xmlns:a16="http://schemas.microsoft.com/office/drawing/2014/main" id="{F0E249C8-EDBB-4FDF-AFBE-384D334701AC}"/>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F308CCFB-6BF1-4023-80DB-49C7E1AE1644}"/>
              </a:ext>
            </a:extLst>
          </p:cNvPr>
          <p:cNvSpPr/>
          <p:nvPr/>
        </p:nvSpPr>
        <p:spPr>
          <a:xfrm>
            <a:off x="-9525" y="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24261" name="Imagen 14">
            <a:extLst>
              <a:ext uri="{FF2B5EF4-FFF2-40B4-BE49-F238E27FC236}">
                <a16:creationId xmlns:a16="http://schemas.microsoft.com/office/drawing/2014/main" id="{C6587684-EC56-4CAF-9DDF-BA80C80DE3B1}"/>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233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62" name="CuadroTexto 2">
            <a:extLst>
              <a:ext uri="{FF2B5EF4-FFF2-40B4-BE49-F238E27FC236}">
                <a16:creationId xmlns:a16="http://schemas.microsoft.com/office/drawing/2014/main" id="{F775E1AF-806F-4F10-8116-CDF13BBA0302}"/>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24263" name="CuadroTexto 11">
            <a:extLst>
              <a:ext uri="{FF2B5EF4-FFF2-40B4-BE49-F238E27FC236}">
                <a16:creationId xmlns:a16="http://schemas.microsoft.com/office/drawing/2014/main" id="{06973693-06A4-440B-8ABB-A7039314C86F}"/>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24264" name="Imagen 16">
            <a:extLst>
              <a:ext uri="{FF2B5EF4-FFF2-40B4-BE49-F238E27FC236}">
                <a16:creationId xmlns:a16="http://schemas.microsoft.com/office/drawing/2014/main" id="{8D52992A-C2C8-4838-AD21-A3CCE38E37B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905500"/>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65" name="Imagen 2">
            <a:extLst>
              <a:ext uri="{FF2B5EF4-FFF2-40B4-BE49-F238E27FC236}">
                <a16:creationId xmlns:a16="http://schemas.microsoft.com/office/drawing/2014/main" id="{DAE4B8BE-3B2C-4716-946F-8775F75F89A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61075"/>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271A95D-04B6-48AB-9CE6-2839ED764AD1}"/>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1FFCDE45-4F87-4B83-B771-7DFE827CF5A5}"/>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16FC022B-A283-4A8F-8F29-239E846F3BB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5C8A7CC-3845-443F-8AF1-B34F3EF99657}"/>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24270" name="CuadroTexto 4">
            <a:extLst>
              <a:ext uri="{FF2B5EF4-FFF2-40B4-BE49-F238E27FC236}">
                <a16:creationId xmlns:a16="http://schemas.microsoft.com/office/drawing/2014/main" id="{6779D551-9260-4963-B6D4-9CCDD52D538C}"/>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24271" name="Imagen 2">
            <a:extLst>
              <a:ext uri="{FF2B5EF4-FFF2-40B4-BE49-F238E27FC236}">
                <a16:creationId xmlns:a16="http://schemas.microsoft.com/office/drawing/2014/main" id="{A1C5D99D-3DCA-4A34-B397-30789487C110}"/>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96088" y="1947863"/>
            <a:ext cx="4062412" cy="3335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72" name="Imagen 3">
            <a:extLst>
              <a:ext uri="{FF2B5EF4-FFF2-40B4-BE49-F238E27FC236}">
                <a16:creationId xmlns:a16="http://schemas.microsoft.com/office/drawing/2014/main" id="{E776A51A-BAB5-4EDE-AE0B-6D53040D0BD8}"/>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90625" y="1895475"/>
            <a:ext cx="4075113" cy="3341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D658F085-6358-47CD-80B1-302ACBFBB767}"/>
              </a:ext>
            </a:extLst>
          </p:cNvPr>
          <p:cNvSpPr/>
          <p:nvPr/>
        </p:nvSpPr>
        <p:spPr>
          <a:xfrm>
            <a:off x="-30163" y="-317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25283" name="Imagen 1">
            <a:extLst>
              <a:ext uri="{FF2B5EF4-FFF2-40B4-BE49-F238E27FC236}">
                <a16:creationId xmlns:a16="http://schemas.microsoft.com/office/drawing/2014/main" id="{5705008F-D161-41D1-B3EE-18880097EAC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90063"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FEA15DC6-1DAB-4FE2-B555-C29CCFE1B740}"/>
              </a:ext>
            </a:extLst>
          </p:cNvPr>
          <p:cNvGrpSpPr>
            <a:grpSpLocks/>
          </p:cNvGrpSpPr>
          <p:nvPr/>
        </p:nvGrpSpPr>
        <p:grpSpPr bwMode="auto">
          <a:xfrm>
            <a:off x="6089173" y="812526"/>
            <a:ext cx="5236052"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59AF0F8-D837-4419-B3A5-4AD201317C0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E88955BB-1E00-402A-B23B-E017552163E6}"/>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0B11A5D6-D985-46A7-A494-14EA6FFE6FF6}"/>
                </a:ext>
              </a:extLst>
            </p:cNvPr>
            <p:cNvSpPr txBox="1"/>
            <p:nvPr/>
          </p:nvSpPr>
          <p:spPr>
            <a:xfrm>
              <a:off x="5053828" y="1173059"/>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Andalucía – Valle del Cauca</a:t>
              </a:r>
            </a:p>
          </p:txBody>
        </p:sp>
        <p:sp>
          <p:nvSpPr>
            <p:cNvPr id="16" name="Elipse 15">
              <a:extLst>
                <a:ext uri="{FF2B5EF4-FFF2-40B4-BE49-F238E27FC236}">
                  <a16:creationId xmlns:a16="http://schemas.microsoft.com/office/drawing/2014/main" id="{492C1104-87D6-4BE5-BC2E-03251090951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25285" name="Rectángulo 67">
            <a:extLst>
              <a:ext uri="{FF2B5EF4-FFF2-40B4-BE49-F238E27FC236}">
                <a16:creationId xmlns:a16="http://schemas.microsoft.com/office/drawing/2014/main" id="{0A6AC6DF-F571-4582-A58E-4469C11110F9}"/>
              </a:ext>
            </a:extLst>
          </p:cNvPr>
          <p:cNvSpPr>
            <a:spLocks noChangeArrowheads="1"/>
          </p:cNvSpPr>
          <p:nvPr/>
        </p:nvSpPr>
        <p:spPr bwMode="auto">
          <a:xfrm>
            <a:off x="866775" y="225425"/>
            <a:ext cx="77358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25286" name="Rectángulo 68">
            <a:extLst>
              <a:ext uri="{FF2B5EF4-FFF2-40B4-BE49-F238E27FC236}">
                <a16:creationId xmlns:a16="http://schemas.microsoft.com/office/drawing/2014/main" id="{967A64C1-3279-4E89-875F-4337FC89C6A7}"/>
              </a:ext>
            </a:extLst>
          </p:cNvPr>
          <p:cNvSpPr>
            <a:spLocks noChangeArrowheads="1"/>
          </p:cNvSpPr>
          <p:nvPr/>
        </p:nvSpPr>
        <p:spPr bwMode="auto">
          <a:xfrm>
            <a:off x="866775" y="454025"/>
            <a:ext cx="97805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SEDE FÉRREA ANDALUCÍA – VALLE DEL CAUCA,                                                                                           </a:t>
            </a: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25287" name="Imagen 35">
            <a:extLst>
              <a:ext uri="{FF2B5EF4-FFF2-40B4-BE49-F238E27FC236}">
                <a16:creationId xmlns:a16="http://schemas.microsoft.com/office/drawing/2014/main" id="{D39389A4-74FF-4F6E-B82F-DF2F290D9D1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50" y="58801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8361F7A4-5028-49CE-9E02-F1E49C2D8214}"/>
              </a:ext>
            </a:extLst>
          </p:cNvPr>
          <p:cNvGrpSpPr>
            <a:grpSpLocks/>
          </p:cNvGrpSpPr>
          <p:nvPr/>
        </p:nvGrpSpPr>
        <p:grpSpPr bwMode="auto">
          <a:xfrm>
            <a:off x="6089174" y="1353863"/>
            <a:ext cx="5236052" cy="433388"/>
            <a:chOff x="3797995" y="1095038"/>
            <a:chExt cx="8840945" cy="641713"/>
          </a:xfrm>
          <a:solidFill>
            <a:schemeClr val="accent6">
              <a:lumMod val="60000"/>
              <a:lumOff val="40000"/>
            </a:schemeClr>
          </a:solidFill>
        </p:grpSpPr>
        <p:sp>
          <p:nvSpPr>
            <p:cNvPr id="39" name="Pentágono 11">
              <a:extLst>
                <a:ext uri="{FF2B5EF4-FFF2-40B4-BE49-F238E27FC236}">
                  <a16:creationId xmlns:a16="http://schemas.microsoft.com/office/drawing/2014/main" id="{255628C3-7474-445F-A5C4-DA7BFC0E268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1475D657-5A37-4C49-9038-9B808100C72D}"/>
                </a:ext>
              </a:extLst>
            </p:cNvPr>
            <p:cNvSpPr/>
            <p:nvPr/>
          </p:nvSpPr>
          <p:spPr>
            <a:xfrm>
              <a:off x="4803097" y="1096713"/>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a:t>
              </a:r>
              <a:r>
                <a:rPr lang="es-ES" sz="12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Casco urbano</a:t>
              </a:r>
            </a:p>
            <a:p>
              <a:pPr algn="ctr" eaLnBrk="1" fontAlgn="auto" hangingPunct="1">
                <a:spcBef>
                  <a:spcPts val="0"/>
                </a:spcBef>
                <a:spcAft>
                  <a:spcPts val="0"/>
                </a:spcAft>
                <a:defRPr/>
              </a:pP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CFACAE65-80BC-493B-AB46-AA08B23DDD4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465C9FF7-3B75-4840-B554-2C5A120483FC}"/>
              </a:ext>
            </a:extLst>
          </p:cNvPr>
          <p:cNvGrpSpPr>
            <a:grpSpLocks/>
          </p:cNvGrpSpPr>
          <p:nvPr/>
        </p:nvGrpSpPr>
        <p:grpSpPr bwMode="auto">
          <a:xfrm>
            <a:off x="6117336" y="1882538"/>
            <a:ext cx="520789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668D2A85-3A27-4D29-8C5D-1C6D02C50C8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107473D4-57A5-4509-89E6-4FAC44610FE3}"/>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dirty="0">
                  <a:solidFill>
                    <a:srgbClr val="70AD47">
                      <a:lumMod val="50000"/>
                    </a:srgbClr>
                  </a:solidFill>
                  <a:latin typeface="Arial" panose="020B0604020202020204" pitchFamily="34" charset="0"/>
                  <a:cs typeface="Arial" panose="020B0604020202020204" pitchFamily="34" charset="0"/>
                </a:rPr>
                <a:t>7 hectáreas . </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68E7AD78-8A21-4521-997F-328FDC63B04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925BE7FA-6F57-4437-9067-328B35890095}"/>
              </a:ext>
            </a:extLst>
          </p:cNvPr>
          <p:cNvGrpSpPr>
            <a:grpSpLocks/>
          </p:cNvGrpSpPr>
          <p:nvPr/>
        </p:nvGrpSpPr>
        <p:grpSpPr bwMode="auto">
          <a:xfrm>
            <a:off x="6104082" y="2422245"/>
            <a:ext cx="5221143"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FF8820D1-A170-4785-87D1-7A89FF2EB5C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BBD635B-565F-4608-B8A0-095978F274F6}"/>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DC58A632-5D1D-47B3-B21E-74B7A8F64DE3}"/>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a:t>
              </a:r>
              <a:r>
                <a:rPr lang="es-ES" sz="1600" b="1"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7 hectáreas . </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F5E546B6-39EA-461A-A50A-BB4346DA8F5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25291" name="Imagen 54">
            <a:extLst>
              <a:ext uri="{FF2B5EF4-FFF2-40B4-BE49-F238E27FC236}">
                <a16:creationId xmlns:a16="http://schemas.microsoft.com/office/drawing/2014/main" id="{6E4F0820-1E4D-416A-9724-4F87DFB17B3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76750" y="60372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A9590FD7-E3F0-4AA9-9EED-48F54EA33DA0}"/>
              </a:ext>
            </a:extLst>
          </p:cNvPr>
          <p:cNvGraphicFramePr>
            <a:graphicFrameLocks noGrp="1"/>
          </p:cNvGraphicFramePr>
          <p:nvPr/>
        </p:nvGraphicFramePr>
        <p:xfrm>
          <a:off x="6175375" y="2987675"/>
          <a:ext cx="5149850" cy="2733675"/>
        </p:xfrm>
        <a:graphic>
          <a:graphicData uri="http://schemas.openxmlformats.org/drawingml/2006/table">
            <a:tbl>
              <a:tblPr firstRow="1" bandRow="1"/>
              <a:tblGrid>
                <a:gridCol w="2000519">
                  <a:extLst>
                    <a:ext uri="{9D8B030D-6E8A-4147-A177-3AD203B41FA5}">
                      <a16:colId xmlns:a16="http://schemas.microsoft.com/office/drawing/2014/main" val="20000"/>
                    </a:ext>
                  </a:extLst>
                </a:gridCol>
                <a:gridCol w="1287462">
                  <a:extLst>
                    <a:ext uri="{9D8B030D-6E8A-4147-A177-3AD203B41FA5}">
                      <a16:colId xmlns:a16="http://schemas.microsoft.com/office/drawing/2014/main" val="20001"/>
                    </a:ext>
                  </a:extLst>
                </a:gridCol>
                <a:gridCol w="1861869">
                  <a:extLst>
                    <a:ext uri="{9D8B030D-6E8A-4147-A177-3AD203B41FA5}">
                      <a16:colId xmlns:a16="http://schemas.microsoft.com/office/drawing/2014/main" val="20002"/>
                    </a:ext>
                  </a:extLst>
                </a:gridCol>
              </a:tblGrid>
              <a:tr h="190500">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$ 37.959.899,67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048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$ 37.959.899,67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$ 37.959.899,67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$ 37.959.899,67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$ 37.959.899,67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14325">
                <a:tc>
                  <a:txBody>
                    <a:bodyPr/>
                    <a:lstStyle/>
                    <a:p>
                      <a:pPr algn="ctr" rtl="0" fontAlgn="ctr"/>
                      <a:r>
                        <a:rPr lang="es-CO" sz="1000" b="0" i="0" u="none" strike="noStrike">
                          <a:solidFill>
                            <a:srgbClr val="375623"/>
                          </a:solidFill>
                          <a:effectLst/>
                          <a:latin typeface="Arial" panose="020B0604020202020204" pitchFamily="34" charset="0"/>
                        </a:rPr>
                        <a:t>Sede Férrea Andalucía Valle.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3" name="Tabla 2">
            <a:extLst>
              <a:ext uri="{FF2B5EF4-FFF2-40B4-BE49-F238E27FC236}">
                <a16:creationId xmlns:a16="http://schemas.microsoft.com/office/drawing/2014/main" id="{7FB56AC4-E7E3-461F-84AE-0A9F8F028BE4}"/>
              </a:ext>
            </a:extLst>
          </p:cNvPr>
          <p:cNvGraphicFramePr>
            <a:graphicFrameLocks noGrp="1"/>
          </p:cNvGraphicFramePr>
          <p:nvPr/>
        </p:nvGraphicFramePr>
        <p:xfrm>
          <a:off x="866775" y="1049338"/>
          <a:ext cx="4921250" cy="4595812"/>
        </p:xfrm>
        <a:graphic>
          <a:graphicData uri="http://schemas.openxmlformats.org/drawingml/2006/table">
            <a:tbl>
              <a:tblPr firstRow="1" bandRow="1"/>
              <a:tblGrid>
                <a:gridCol w="1144608">
                  <a:extLst>
                    <a:ext uri="{9D8B030D-6E8A-4147-A177-3AD203B41FA5}">
                      <a16:colId xmlns:a16="http://schemas.microsoft.com/office/drawing/2014/main" val="20000"/>
                    </a:ext>
                  </a:extLst>
                </a:gridCol>
                <a:gridCol w="736630">
                  <a:extLst>
                    <a:ext uri="{9D8B030D-6E8A-4147-A177-3AD203B41FA5}">
                      <a16:colId xmlns:a16="http://schemas.microsoft.com/office/drawing/2014/main" val="20001"/>
                    </a:ext>
                  </a:extLst>
                </a:gridCol>
                <a:gridCol w="1065279">
                  <a:extLst>
                    <a:ext uri="{9D8B030D-6E8A-4147-A177-3AD203B41FA5}">
                      <a16:colId xmlns:a16="http://schemas.microsoft.com/office/drawing/2014/main" val="20002"/>
                    </a:ext>
                  </a:extLst>
                </a:gridCol>
                <a:gridCol w="620468">
                  <a:extLst>
                    <a:ext uri="{9D8B030D-6E8A-4147-A177-3AD203B41FA5}">
                      <a16:colId xmlns:a16="http://schemas.microsoft.com/office/drawing/2014/main" val="20003"/>
                    </a:ext>
                  </a:extLst>
                </a:gridCol>
                <a:gridCol w="492976">
                  <a:extLst>
                    <a:ext uri="{9D8B030D-6E8A-4147-A177-3AD203B41FA5}">
                      <a16:colId xmlns:a16="http://schemas.microsoft.com/office/drawing/2014/main" val="20004"/>
                    </a:ext>
                  </a:extLst>
                </a:gridCol>
                <a:gridCol w="861290">
                  <a:extLst>
                    <a:ext uri="{9D8B030D-6E8A-4147-A177-3AD203B41FA5}">
                      <a16:colId xmlns:a16="http://schemas.microsoft.com/office/drawing/2014/main" val="20005"/>
                    </a:ext>
                  </a:extLst>
                </a:gridCol>
              </a:tblGrid>
              <a:tr h="277780">
                <a:tc gridSpan="6">
                  <a:txBody>
                    <a:bodyPr/>
                    <a:lstStyle/>
                    <a:p>
                      <a:pPr algn="ctr" rtl="0" fontAlgn="b"/>
                      <a:r>
                        <a:rPr lang="es-CO" sz="8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77780">
                <a:tc>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l" rtl="0" fontAlgn="ctr"/>
                      <a:r>
                        <a:rPr lang="es-CO" sz="1000" b="1" i="0" u="none" strike="noStrike">
                          <a:solidFill>
                            <a:srgbClr val="000000"/>
                          </a:solidFill>
                          <a:effectLst/>
                          <a:latin typeface="Arial" panose="020B0604020202020204" pitchFamily="34" charset="0"/>
                          <a:cs typeface="Arial" panose="020B0604020202020204" pitchFamily="34" charset="0"/>
                        </a:rPr>
                        <a:t>849/2019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77780">
                <a:tc>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l" rtl="0" fontAlgn="b"/>
                      <a:r>
                        <a:rPr lang="es-ES" sz="1000" b="1" i="0" u="none" strike="noStrike">
                          <a:solidFill>
                            <a:srgbClr val="375623"/>
                          </a:solidFill>
                          <a:effectLst/>
                          <a:latin typeface="Arial" panose="020B0604020202020204" pitchFamily="34" charset="0"/>
                          <a:cs typeface="Arial" panose="020B0604020202020204" pitchFamily="34" charset="0"/>
                        </a:rPr>
                        <a:t>                                       12 de junio de 2019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77780">
                <a:tc gridSpan="5">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cs typeface="Arial" panose="020B0604020202020204" pitchFamily="34" charset="0"/>
                        </a:rPr>
                        <a:t>31/12/2019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77780">
                <a:tc gridSpan="6">
                  <a:txBody>
                    <a:bodyPr/>
                    <a:lstStyle/>
                    <a:p>
                      <a:pPr algn="ctr" rtl="0" fontAlgn="b"/>
                      <a:r>
                        <a:rPr lang="es-CO" sz="10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533340">
                <a:tc gridSpan="6">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Mantenimiento, limpieza y ejecución de cerramiento de la sede férrea localizada en Andalucía Valle, son lo cual se mitiga la presencia de insectos y roedores, principales vectores de infecciones y problemáticas ambientales.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625007">
                <a:tc gridSpan="6">
                  <a:txBody>
                    <a:bodyPr/>
                    <a:lstStyle/>
                    <a:p>
                      <a:pPr algn="l" rtl="0" fontAlgn="ctr"/>
                      <a:r>
                        <a:rPr lang="es-ES" sz="1000" b="0" i="0" u="none" strike="noStrike" dirty="0">
                          <a:solidFill>
                            <a:srgbClr val="375623"/>
                          </a:solidFill>
                          <a:effectLst/>
                          <a:latin typeface="Arial" panose="020B0604020202020204" pitchFamily="34" charset="0"/>
                          <a:cs typeface="Arial" panose="020B0604020202020204" pitchFamily="34" charset="0"/>
                        </a:rPr>
                        <a:t>Se da  seguridad, dando control al inmueble evitando la presencia de personas ajenas e indigentes, se limita la posibilidad de actos delictivos y vandalismo en este predio, y se evita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507992">
                <a:tc gridSpan="4">
                  <a:txBody>
                    <a:bodyPr/>
                    <a:lstStyle/>
                    <a:p>
                      <a:pPr algn="l" rtl="0" fontAlgn="ctr"/>
                      <a:r>
                        <a:rPr lang="es-CO" sz="10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cs typeface="Arial" panose="020B0604020202020204" pitchFamily="34" charset="0"/>
                        </a:rPr>
                        <a:t>CANTIDAD 6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457225">
                <a:tc gridSpan="6">
                  <a:txBody>
                    <a:bodyPr/>
                    <a:lstStyle/>
                    <a:p>
                      <a:pPr algn="l" rtl="0" fontAlgn="ctr"/>
                      <a:r>
                        <a:rPr lang="es-ES" sz="1000" b="1" i="0" u="none" strike="noStrike" dirty="0">
                          <a:solidFill>
                            <a:srgbClr val="375623"/>
                          </a:solidFill>
                          <a:effectLst/>
                          <a:latin typeface="Arial" panose="020B0604020202020204" pitchFamily="34" charset="0"/>
                          <a:cs typeface="Arial" panose="020B0604020202020204" pitchFamily="34" charset="0"/>
                        </a:rPr>
                        <a:t>OTROS BENEFICIOS</a:t>
                      </a:r>
                      <a:r>
                        <a:rPr lang="es-ES" sz="1000" b="0" i="0" u="none" strike="noStrike" dirty="0">
                          <a:solidFill>
                            <a:srgbClr val="375623"/>
                          </a:solidFill>
                          <a:effectLst/>
                          <a:latin typeface="Arial" panose="020B0604020202020204" pitchFamily="34" charset="0"/>
                          <a:cs typeface="Arial" panose="020B0604020202020204" pitchFamily="34" charset="0"/>
                        </a:rPr>
                        <a:t>: Se hace presencia de estado con la restitución de áreas tenidas como botaderos, y se evita la presencia de personas ajenas, quienes promueven las ocupaciones ilegales.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77780">
                <a:tc gridSpan="6">
                  <a:txBody>
                    <a:bodyPr/>
                    <a:lstStyle/>
                    <a:p>
                      <a:pPr algn="ctr" rtl="0" fontAlgn="b"/>
                      <a:r>
                        <a:rPr lang="es-ES" sz="10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16671">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88894">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Mantenimiento sedes y talleres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Sede férrea con mantenimiento.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ángulo 3">
            <a:extLst>
              <a:ext uri="{FF2B5EF4-FFF2-40B4-BE49-F238E27FC236}">
                <a16:creationId xmlns:a16="http://schemas.microsoft.com/office/drawing/2014/main" id="{E61B1999-82ED-40F8-A6AC-1FC3D850330A}"/>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26307" name="Rectángulo 7">
            <a:extLst>
              <a:ext uri="{FF2B5EF4-FFF2-40B4-BE49-F238E27FC236}">
                <a16:creationId xmlns:a16="http://schemas.microsoft.com/office/drawing/2014/main" id="{6EFDD90C-1DC1-46AE-BE9D-2961E6BA170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2B5232F-7630-411E-B67C-24215403752F}"/>
              </a:ext>
            </a:extLst>
          </p:cNvPr>
          <p:cNvSpPr/>
          <p:nvPr/>
        </p:nvSpPr>
        <p:spPr>
          <a:xfrm>
            <a:off x="-9525" y="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26309" name="Imagen 14">
            <a:extLst>
              <a:ext uri="{FF2B5EF4-FFF2-40B4-BE49-F238E27FC236}">
                <a16:creationId xmlns:a16="http://schemas.microsoft.com/office/drawing/2014/main" id="{89E64300-3605-4B3F-9A99-E2B4AE57CA3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8053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10" name="CuadroTexto 2">
            <a:extLst>
              <a:ext uri="{FF2B5EF4-FFF2-40B4-BE49-F238E27FC236}">
                <a16:creationId xmlns:a16="http://schemas.microsoft.com/office/drawing/2014/main" id="{01CB4FD7-EC42-4BD6-B6D4-FB7481512895}"/>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26311" name="CuadroTexto 11">
            <a:extLst>
              <a:ext uri="{FF2B5EF4-FFF2-40B4-BE49-F238E27FC236}">
                <a16:creationId xmlns:a16="http://schemas.microsoft.com/office/drawing/2014/main" id="{A8ECAD9A-A407-4068-B671-3F485BD4CBDA}"/>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26312" name="Imagen 16">
            <a:extLst>
              <a:ext uri="{FF2B5EF4-FFF2-40B4-BE49-F238E27FC236}">
                <a16:creationId xmlns:a16="http://schemas.microsoft.com/office/drawing/2014/main" id="{1EDEAA75-EDBA-4974-8BAC-58CDA588A28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905500"/>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13" name="Imagen 2">
            <a:extLst>
              <a:ext uri="{FF2B5EF4-FFF2-40B4-BE49-F238E27FC236}">
                <a16:creationId xmlns:a16="http://schemas.microsoft.com/office/drawing/2014/main" id="{238CF0A5-4B3B-417D-A1B8-A6930FB7C83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61075"/>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FE1C6A9A-4EDE-4915-BC0D-CBDF5C2A0CE0}"/>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B67D7D9-397F-410D-8942-EF7F385EFA10}"/>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18BA2795-C5BB-4F0F-B1C7-06DC682FD7AD}"/>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10C0B8C7-375D-4B86-888F-A8427930EF7C}"/>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26318" name="CuadroTexto 4">
            <a:extLst>
              <a:ext uri="{FF2B5EF4-FFF2-40B4-BE49-F238E27FC236}">
                <a16:creationId xmlns:a16="http://schemas.microsoft.com/office/drawing/2014/main" id="{6F439A38-7956-41C9-9363-8AAC91775151}"/>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26319" name="Imagen 5">
            <a:extLst>
              <a:ext uri="{FF2B5EF4-FFF2-40B4-BE49-F238E27FC236}">
                <a16:creationId xmlns:a16="http://schemas.microsoft.com/office/drawing/2014/main" id="{C15024B2-F39A-420B-A87F-DFBAAD0D976B}"/>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895475"/>
            <a:ext cx="4089400" cy="335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20" name="Imagen 4">
            <a:extLst>
              <a:ext uri="{FF2B5EF4-FFF2-40B4-BE49-F238E27FC236}">
                <a16:creationId xmlns:a16="http://schemas.microsoft.com/office/drawing/2014/main" id="{7ADBF240-BEB6-4E1D-AD22-89E2FF2AA653}"/>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96088" y="1966913"/>
            <a:ext cx="4089400" cy="334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E3792729-5B3D-4ECA-8679-AE7C99950483}"/>
              </a:ext>
            </a:extLst>
          </p:cNvPr>
          <p:cNvSpPr/>
          <p:nvPr/>
        </p:nvSpPr>
        <p:spPr>
          <a:xfrm>
            <a:off x="-3175" y="-317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prstClr val="white"/>
              </a:solidFill>
            </a:endParaRPr>
          </a:p>
        </p:txBody>
      </p:sp>
      <p:pic>
        <p:nvPicPr>
          <p:cNvPr id="227331" name="Imagen 1">
            <a:extLst>
              <a:ext uri="{FF2B5EF4-FFF2-40B4-BE49-F238E27FC236}">
                <a16:creationId xmlns:a16="http://schemas.microsoft.com/office/drawing/2014/main" id="{92E31B1A-AA5B-4FF9-BB1E-42A035399ECD}"/>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90063"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0A77827D-965F-4B62-A263-A9C85495407F}"/>
              </a:ext>
            </a:extLst>
          </p:cNvPr>
          <p:cNvGrpSpPr>
            <a:grpSpLocks/>
          </p:cNvGrpSpPr>
          <p:nvPr/>
        </p:nvGrpSpPr>
        <p:grpSpPr bwMode="auto">
          <a:xfrm>
            <a:off x="6089173" y="812524"/>
            <a:ext cx="5245577" cy="425449"/>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2A805F3A-D108-440F-B095-A97F59717E2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B1A1EA6C-DFAE-4F60-A910-42665E0F891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7ED8C37D-EB91-412D-9E78-9242364F83B4}"/>
                </a:ext>
              </a:extLst>
            </p:cNvPr>
            <p:cNvSpPr txBox="1"/>
            <p:nvPr/>
          </p:nvSpPr>
          <p:spPr>
            <a:xfrm>
              <a:off x="5322203" y="1167271"/>
              <a:ext cx="6774803"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Facatativá – Cundinamarca </a:t>
              </a:r>
              <a:r>
                <a:rPr lang="es-CO" sz="1600" dirty="0">
                  <a:solidFill>
                    <a:srgbClr val="70AD47">
                      <a:lumMod val="50000"/>
                    </a:srgbClr>
                  </a:solidFill>
                  <a:latin typeface="Arial" panose="020B0604020202020204" pitchFamily="34" charset="0"/>
                  <a:cs typeface="Arial" panose="020B0604020202020204" pitchFamily="34" charset="0"/>
                </a:rPr>
                <a:t>. </a:t>
              </a:r>
            </a:p>
          </p:txBody>
        </p:sp>
        <p:sp>
          <p:nvSpPr>
            <p:cNvPr id="16" name="Elipse 15">
              <a:extLst>
                <a:ext uri="{FF2B5EF4-FFF2-40B4-BE49-F238E27FC236}">
                  <a16:creationId xmlns:a16="http://schemas.microsoft.com/office/drawing/2014/main" id="{DA943BBB-238C-40CA-BD0C-7ACBBC6E84D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27333" name="Rectángulo 67">
            <a:extLst>
              <a:ext uri="{FF2B5EF4-FFF2-40B4-BE49-F238E27FC236}">
                <a16:creationId xmlns:a16="http://schemas.microsoft.com/office/drawing/2014/main" id="{8C4178FF-ABF6-4C3F-B2EF-3682757FCF15}"/>
              </a:ext>
            </a:extLst>
          </p:cNvPr>
          <p:cNvSpPr>
            <a:spLocks noChangeArrowheads="1"/>
          </p:cNvSpPr>
          <p:nvPr/>
        </p:nvSpPr>
        <p:spPr bwMode="auto">
          <a:xfrm>
            <a:off x="857250" y="273050"/>
            <a:ext cx="80025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27334" name="Rectángulo 68">
            <a:extLst>
              <a:ext uri="{FF2B5EF4-FFF2-40B4-BE49-F238E27FC236}">
                <a16:creationId xmlns:a16="http://schemas.microsoft.com/office/drawing/2014/main" id="{7959E20C-D16B-477C-833C-B73FF76CF9E6}"/>
              </a:ext>
            </a:extLst>
          </p:cNvPr>
          <p:cNvSpPr>
            <a:spLocks noChangeArrowheads="1"/>
          </p:cNvSpPr>
          <p:nvPr/>
        </p:nvSpPr>
        <p:spPr bwMode="auto">
          <a:xfrm>
            <a:off x="857250" y="520700"/>
            <a:ext cx="9790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ESTACIÓN FÉRREA FACATATIVÁ CUNDINAMARCA.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27335" name="Imagen 35">
            <a:extLst>
              <a:ext uri="{FF2B5EF4-FFF2-40B4-BE49-F238E27FC236}">
                <a16:creationId xmlns:a16="http://schemas.microsoft.com/office/drawing/2014/main" id="{041427AE-9658-481F-A170-82304AE856F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991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C5401203-81AE-4AD5-819A-DCDDB2818E57}"/>
              </a:ext>
            </a:extLst>
          </p:cNvPr>
          <p:cNvGrpSpPr>
            <a:grpSpLocks/>
          </p:cNvGrpSpPr>
          <p:nvPr/>
        </p:nvGrpSpPr>
        <p:grpSpPr bwMode="auto">
          <a:xfrm>
            <a:off x="6117335" y="1336172"/>
            <a:ext cx="5217415" cy="449420"/>
            <a:chOff x="3797995" y="1071300"/>
            <a:chExt cx="8760086" cy="665451"/>
          </a:xfrm>
          <a:solidFill>
            <a:schemeClr val="accent6">
              <a:lumMod val="60000"/>
              <a:lumOff val="40000"/>
            </a:schemeClr>
          </a:solidFill>
        </p:grpSpPr>
        <p:sp>
          <p:nvSpPr>
            <p:cNvPr id="39" name="Pentágono 11">
              <a:extLst>
                <a:ext uri="{FF2B5EF4-FFF2-40B4-BE49-F238E27FC236}">
                  <a16:creationId xmlns:a16="http://schemas.microsoft.com/office/drawing/2014/main" id="{F0132924-5B1A-47D0-A96F-BE948D5B945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8BBC33B9-6FFA-428F-A38B-E161346DA192}"/>
                </a:ext>
              </a:extLst>
            </p:cNvPr>
            <p:cNvSpPr/>
            <p:nvPr/>
          </p:nvSpPr>
          <p:spPr>
            <a:xfrm>
              <a:off x="4722237" y="1071300"/>
              <a:ext cx="7835844"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600" dirty="0">
                  <a:solidFill>
                    <a:srgbClr val="70AD47">
                      <a:lumMod val="50000"/>
                    </a:srgbClr>
                  </a:solidFill>
                  <a:latin typeface="Arial" panose="020B0604020202020204" pitchFamily="34" charset="0"/>
                  <a:cs typeface="Arial" panose="020B0604020202020204" pitchFamily="34" charset="0"/>
                </a:rPr>
                <a:t>Casco Urbano .   </a:t>
              </a:r>
            </a:p>
            <a:p>
              <a:pPr eaLnBrk="1" fontAlgn="auto" hangingPunct="1">
                <a:spcBef>
                  <a:spcPts val="0"/>
                </a:spcBef>
                <a:spcAft>
                  <a:spcPts val="0"/>
                </a:spcAft>
                <a:defRPr/>
              </a:pP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723E3CA0-92E4-4E9B-86A7-F5180368260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58838D71-6EF5-441A-AC34-4F5F0E1E8355}"/>
              </a:ext>
            </a:extLst>
          </p:cNvPr>
          <p:cNvGrpSpPr>
            <a:grpSpLocks/>
          </p:cNvGrpSpPr>
          <p:nvPr/>
        </p:nvGrpSpPr>
        <p:grpSpPr bwMode="auto">
          <a:xfrm>
            <a:off x="6117335" y="1882538"/>
            <a:ext cx="521741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40FC1D45-CA37-440F-9E70-E0709292C28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E0F9BCB1-C639-49A2-A13F-D63A5F097A90}"/>
                </a:ext>
              </a:extLst>
            </p:cNvPr>
            <p:cNvSpPr/>
            <p:nvPr/>
          </p:nvSpPr>
          <p:spPr>
            <a:xfrm>
              <a:off x="4746729" y="1097389"/>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Sector estación férrea.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28458BFF-F1B8-4D09-9CF2-B047F77D2F7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618B44DA-68F8-4F29-873B-F6D6E0ABB6FA}"/>
              </a:ext>
            </a:extLst>
          </p:cNvPr>
          <p:cNvGrpSpPr>
            <a:grpSpLocks/>
          </p:cNvGrpSpPr>
          <p:nvPr/>
        </p:nvGrpSpPr>
        <p:grpSpPr bwMode="auto">
          <a:xfrm>
            <a:off x="6104082" y="2422245"/>
            <a:ext cx="5230668"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64B1270C-824A-4AE9-B613-E0D72E91AAD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A4D8DD03-2132-4B7C-83DC-881F19A0A6C6}"/>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258E20B0-DA7D-43F8-B11D-81E9D5395658}"/>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Edificio estación férrea .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70DB96EA-6222-43E6-94CB-311545A0BE0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27339" name="Imagen 54">
            <a:extLst>
              <a:ext uri="{FF2B5EF4-FFF2-40B4-BE49-F238E27FC236}">
                <a16:creationId xmlns:a16="http://schemas.microsoft.com/office/drawing/2014/main" id="{B1265A11-9A81-4425-835B-5A6332F015C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467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2FFC5DA0-3009-4902-82A9-A505F35198E9}"/>
              </a:ext>
            </a:extLst>
          </p:cNvPr>
          <p:cNvGraphicFramePr>
            <a:graphicFrameLocks noGrp="1"/>
          </p:cNvGraphicFramePr>
          <p:nvPr/>
        </p:nvGraphicFramePr>
        <p:xfrm>
          <a:off x="6184900" y="3003550"/>
          <a:ext cx="5149850" cy="2695575"/>
        </p:xfrm>
        <a:graphic>
          <a:graphicData uri="http://schemas.openxmlformats.org/drawingml/2006/table">
            <a:tbl>
              <a:tblPr firstRow="1" bandRow="1"/>
              <a:tblGrid>
                <a:gridCol w="2000518">
                  <a:extLst>
                    <a:ext uri="{9D8B030D-6E8A-4147-A177-3AD203B41FA5}">
                      <a16:colId xmlns:a16="http://schemas.microsoft.com/office/drawing/2014/main" val="20000"/>
                    </a:ext>
                  </a:extLst>
                </a:gridCol>
                <a:gridCol w="1287463">
                  <a:extLst>
                    <a:ext uri="{9D8B030D-6E8A-4147-A177-3AD203B41FA5}">
                      <a16:colId xmlns:a16="http://schemas.microsoft.com/office/drawing/2014/main" val="20001"/>
                    </a:ext>
                  </a:extLst>
                </a:gridCol>
                <a:gridCol w="1861869">
                  <a:extLst>
                    <a:ext uri="{9D8B030D-6E8A-4147-A177-3AD203B41FA5}">
                      <a16:colId xmlns:a16="http://schemas.microsoft.com/office/drawing/2014/main" val="20002"/>
                    </a:ext>
                  </a:extLst>
                </a:gridCol>
              </a:tblGrid>
              <a:tr h="190500">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$ 388.993.018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667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$ 388.993.018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$ 388.993.018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$ 34,449,899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$ 34,449,899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$ 34,449,899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rPr>
                        <a:t>$ 423.442.917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rPr>
                        <a:t>$ 423.442.917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14325">
                <a:tc>
                  <a:txBody>
                    <a:bodyPr/>
                    <a:lstStyle/>
                    <a:p>
                      <a:pPr algn="ctr" rtl="0" fontAlgn="ctr"/>
                      <a:r>
                        <a:rPr lang="es-CO" sz="1000" b="0" i="0" u="none" strike="noStrike">
                          <a:solidFill>
                            <a:srgbClr val="548235"/>
                          </a:solidFill>
                          <a:effectLst/>
                          <a:latin typeface="Arial" panose="020B0604020202020204" pitchFamily="34" charset="0"/>
                        </a:rPr>
                        <a:t>ESTACION FERREA FACATATIVÁ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BF1B9520-C3FE-4DFC-B0E0-60DA579EB7C7}"/>
              </a:ext>
            </a:extLst>
          </p:cNvPr>
          <p:cNvGraphicFramePr>
            <a:graphicFrameLocks noGrp="1"/>
          </p:cNvGraphicFramePr>
          <p:nvPr/>
        </p:nvGraphicFramePr>
        <p:xfrm>
          <a:off x="857250" y="1039813"/>
          <a:ext cx="4981575" cy="4545012"/>
        </p:xfrm>
        <a:graphic>
          <a:graphicData uri="http://schemas.openxmlformats.org/drawingml/2006/table">
            <a:tbl>
              <a:tblPr firstRow="1" bandRow="1"/>
              <a:tblGrid>
                <a:gridCol w="1160643">
                  <a:extLst>
                    <a:ext uri="{9D8B030D-6E8A-4147-A177-3AD203B41FA5}">
                      <a16:colId xmlns:a16="http://schemas.microsoft.com/office/drawing/2014/main" val="20000"/>
                    </a:ext>
                  </a:extLst>
                </a:gridCol>
                <a:gridCol w="741203">
                  <a:extLst>
                    <a:ext uri="{9D8B030D-6E8A-4147-A177-3AD203B41FA5}">
                      <a16:colId xmlns:a16="http://schemas.microsoft.com/office/drawing/2014/main" val="20001"/>
                    </a:ext>
                  </a:extLst>
                </a:gridCol>
                <a:gridCol w="1077330">
                  <a:extLst>
                    <a:ext uri="{9D8B030D-6E8A-4147-A177-3AD203B41FA5}">
                      <a16:colId xmlns:a16="http://schemas.microsoft.com/office/drawing/2014/main" val="20002"/>
                    </a:ext>
                  </a:extLst>
                </a:gridCol>
                <a:gridCol w="629161">
                  <a:extLst>
                    <a:ext uri="{9D8B030D-6E8A-4147-A177-3AD203B41FA5}">
                      <a16:colId xmlns:a16="http://schemas.microsoft.com/office/drawing/2014/main" val="20003"/>
                    </a:ext>
                  </a:extLst>
                </a:gridCol>
                <a:gridCol w="499882">
                  <a:extLst>
                    <a:ext uri="{9D8B030D-6E8A-4147-A177-3AD203B41FA5}">
                      <a16:colId xmlns:a16="http://schemas.microsoft.com/office/drawing/2014/main" val="20004"/>
                    </a:ext>
                  </a:extLst>
                </a:gridCol>
                <a:gridCol w="873357">
                  <a:extLst>
                    <a:ext uri="{9D8B030D-6E8A-4147-A177-3AD203B41FA5}">
                      <a16:colId xmlns:a16="http://schemas.microsoft.com/office/drawing/2014/main" val="20005"/>
                    </a:ext>
                  </a:extLst>
                </a:gridCol>
              </a:tblGrid>
              <a:tr h="259817">
                <a:tc gridSpan="6">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59817">
                <a:tc gridSpan="2">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l" rtl="0" fontAlgn="ctr"/>
                      <a:r>
                        <a:rPr lang="es-CO" sz="900" b="0" i="0" u="none" strike="noStrike">
                          <a:solidFill>
                            <a:srgbClr val="000000"/>
                          </a:solidFill>
                          <a:effectLst/>
                          <a:latin typeface="Arial" panose="020B0604020202020204" pitchFamily="34" charset="0"/>
                          <a:cs typeface="Arial" panose="020B0604020202020204" pitchFamily="34" charset="0"/>
                        </a:rPr>
                        <a:t>1496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59817">
                <a:tc gridSpan="2">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4">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                           15/08/2019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59817">
                <a:tc gridSpan="5">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900" b="0" i="0" u="none" strike="noStrike">
                          <a:solidFill>
                            <a:srgbClr val="000000"/>
                          </a:solidFill>
                          <a:effectLst/>
                          <a:latin typeface="Arial" panose="020B0604020202020204" pitchFamily="34" charset="0"/>
                          <a:cs typeface="Arial" panose="020B0604020202020204" pitchFamily="34" charset="0"/>
                        </a:rPr>
                        <a:t> 31/12/2019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59817">
                <a:tc gridSpan="6">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779453">
                <a:tc gridSpan="6">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El mantenimiento y recuperación de la estación  férrea de FACATATIVÁ Cundinamarca permitió restablecer las condiciones físicas de un inmueble considerado Bien de Interés Cultural, con la recuperación de sus elementos de fachada,  cubierta, carpinterías, acabados, redes eléctrica e hidrosanitarias, logrando generar un espacio de buenas condiciones para el uso de las comunidad circundante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597580">
                <a:tc gridSpan="6">
                  <a:txBody>
                    <a:bodyPr/>
                    <a:lstStyle/>
                    <a:p>
                      <a:pPr algn="l" rtl="0" fontAlgn="ctr"/>
                      <a:r>
                        <a:rPr lang="es-ES" sz="900" b="1" i="0" u="none" strike="noStrike" dirty="0">
                          <a:solidFill>
                            <a:srgbClr val="000000"/>
                          </a:solidFill>
                          <a:effectLst/>
                          <a:latin typeface="Arial" panose="020B0604020202020204" pitchFamily="34" charset="0"/>
                          <a:cs typeface="Arial" panose="020B0604020202020204" pitchFamily="34" charset="0"/>
                        </a:rPr>
                        <a:t>OTROS BENEFICIOS: </a:t>
                      </a:r>
                      <a:r>
                        <a:rPr lang="es-ES" sz="900" b="0" i="0" u="none" strike="noStrike" dirty="0">
                          <a:solidFill>
                            <a:srgbClr val="000000"/>
                          </a:solidFill>
                          <a:effectLst/>
                          <a:latin typeface="Arial" panose="020B0604020202020204" pitchFamily="34" charset="0"/>
                          <a:cs typeface="Arial" panose="020B0604020202020204" pitchFamily="34" charset="0"/>
                        </a:rPr>
                        <a:t>Se da  seguridad, dando control al inmueble evitando la presencia de personas ajenas e indigentes, se limita la posibilidad de actos delictivos y vandalismo en este predio, y se evita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471074">
                <a:tc gridSpan="4">
                  <a:txBody>
                    <a:bodyPr/>
                    <a:lstStyle/>
                    <a:p>
                      <a:pPr algn="l" rtl="0" fontAlgn="ctr"/>
                      <a:r>
                        <a:rPr lang="es-CO" sz="9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CANTIDAD                                                                                                12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332566">
                <a:tc gridSpan="6">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 </a:t>
                      </a:r>
                      <a:r>
                        <a:rPr lang="es-ES" sz="900" b="0" i="0" u="none" strike="noStrike" dirty="0">
                          <a:solidFill>
                            <a:srgbClr val="375623"/>
                          </a:solidFill>
                          <a:effectLst/>
                          <a:latin typeface="Arial" panose="020B0604020202020204" pitchFamily="34" charset="0"/>
                          <a:cs typeface="Arial" panose="020B0604020202020204" pitchFamily="34" charset="0"/>
                        </a:rPr>
                        <a:t>Se hace presencia de estado con la restitución de un inmueble tenido como abandonado.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59817">
                <a:tc gridSpan="6">
                  <a:txBody>
                    <a:bodyPr/>
                    <a:lstStyle/>
                    <a:p>
                      <a:pPr algn="ctr" rtl="0" fontAlgn="b"/>
                      <a:r>
                        <a:rPr lang="es-ES" sz="900" b="0" i="0" u="none" strike="noStrike" dirty="0">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89726">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15709">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MANTENIMIENTO ESTACIONES FERREA</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ESTACION FERREA MANTENIDA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ángulo 3">
            <a:extLst>
              <a:ext uri="{FF2B5EF4-FFF2-40B4-BE49-F238E27FC236}">
                <a16:creationId xmlns:a16="http://schemas.microsoft.com/office/drawing/2014/main" id="{305210F6-4AA6-49E8-A0FC-BB8B776A3B79}"/>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28355" name="Rectángulo 7">
            <a:extLst>
              <a:ext uri="{FF2B5EF4-FFF2-40B4-BE49-F238E27FC236}">
                <a16:creationId xmlns:a16="http://schemas.microsoft.com/office/drawing/2014/main" id="{6790C22F-3586-43E0-ADDA-E532E993CC0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E9F179E9-740B-44F7-BDB0-DCA4672BD0A7}"/>
              </a:ext>
            </a:extLst>
          </p:cNvPr>
          <p:cNvSpPr/>
          <p:nvPr/>
        </p:nvSpPr>
        <p:spPr>
          <a:xfrm>
            <a:off x="0" y="-174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28357" name="Imagen 14">
            <a:extLst>
              <a:ext uri="{FF2B5EF4-FFF2-40B4-BE49-F238E27FC236}">
                <a16:creationId xmlns:a16="http://schemas.microsoft.com/office/drawing/2014/main" id="{6B438536-D0CF-4C86-8457-A6E6A8E5B90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37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8" name="CuadroTexto 2">
            <a:extLst>
              <a:ext uri="{FF2B5EF4-FFF2-40B4-BE49-F238E27FC236}">
                <a16:creationId xmlns:a16="http://schemas.microsoft.com/office/drawing/2014/main" id="{DB68EEA2-A529-44CC-B365-C9303E45A848}"/>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28359" name="CuadroTexto 11">
            <a:extLst>
              <a:ext uri="{FF2B5EF4-FFF2-40B4-BE49-F238E27FC236}">
                <a16:creationId xmlns:a16="http://schemas.microsoft.com/office/drawing/2014/main" id="{CD26DAE6-033B-4963-9BE9-2C00F2180B28}"/>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28360" name="Imagen 16">
            <a:extLst>
              <a:ext uri="{FF2B5EF4-FFF2-40B4-BE49-F238E27FC236}">
                <a16:creationId xmlns:a16="http://schemas.microsoft.com/office/drawing/2014/main" id="{AC5DCE0B-A672-4117-9488-828DF63FE3D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959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361" name="Imagen 2">
            <a:extLst>
              <a:ext uri="{FF2B5EF4-FFF2-40B4-BE49-F238E27FC236}">
                <a16:creationId xmlns:a16="http://schemas.microsoft.com/office/drawing/2014/main" id="{384F8909-9D96-4F28-A1AC-0523F8B70C5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3250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B6088599-B8EC-4E2D-915F-B2FA8A6961DC}"/>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188D1C26-5CCF-4231-9AE9-4CB5D22F9776}"/>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435F50E8-8C08-4753-BE67-8CCE3D515777}"/>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EF3536E6-A5BB-410C-B53C-A6CB82B6DB08}"/>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28366" name="CuadroTexto 4">
            <a:extLst>
              <a:ext uri="{FF2B5EF4-FFF2-40B4-BE49-F238E27FC236}">
                <a16:creationId xmlns:a16="http://schemas.microsoft.com/office/drawing/2014/main" id="{A5D8F26B-29E6-40E6-BF70-64F73712650F}"/>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28367" name="Imagen 2">
            <a:extLst>
              <a:ext uri="{FF2B5EF4-FFF2-40B4-BE49-F238E27FC236}">
                <a16:creationId xmlns:a16="http://schemas.microsoft.com/office/drawing/2014/main" id="{31FF9B49-43CF-4B66-AD10-ABE4E8E2A21B}"/>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19900" y="1958975"/>
            <a:ext cx="4054475" cy="335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368" name="Imagen 2">
            <a:extLst>
              <a:ext uri="{FF2B5EF4-FFF2-40B4-BE49-F238E27FC236}">
                <a16:creationId xmlns:a16="http://schemas.microsoft.com/office/drawing/2014/main" id="{6578B69E-5C94-445A-BAE5-491A58ADA66E}"/>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95388" y="1890713"/>
            <a:ext cx="4070350" cy="3354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96BBAB8D-5550-4CEE-88CB-AA30515D8453}"/>
              </a:ext>
            </a:extLst>
          </p:cNvPr>
          <p:cNvSpPr/>
          <p:nvPr/>
        </p:nvSpPr>
        <p:spPr>
          <a:xfrm>
            <a:off x="0" y="0"/>
            <a:ext cx="12192000" cy="72517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29379" name="Imagen 1">
            <a:extLst>
              <a:ext uri="{FF2B5EF4-FFF2-40B4-BE49-F238E27FC236}">
                <a16:creationId xmlns:a16="http://schemas.microsoft.com/office/drawing/2014/main" id="{019718FD-7248-42E8-87C0-4D10507EA0A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1013"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FCA92CC0-DFC8-4878-9C37-361EE3B9465B}"/>
              </a:ext>
            </a:extLst>
          </p:cNvPr>
          <p:cNvGrpSpPr>
            <a:grpSpLocks/>
          </p:cNvGrpSpPr>
          <p:nvPr/>
        </p:nvGrpSpPr>
        <p:grpSpPr bwMode="auto">
          <a:xfrm>
            <a:off x="6089173" y="812526"/>
            <a:ext cx="5237222"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E099ED62-7168-4F8F-A977-630A540F4CE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84F838B4-00A9-4EEA-949C-FABE5778397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2A892CF7-C870-4AA5-8DA0-96AD2761084C}"/>
                </a:ext>
              </a:extLst>
            </p:cNvPr>
            <p:cNvSpPr txBox="1"/>
            <p:nvPr/>
          </p:nvSpPr>
          <p:spPr>
            <a:xfrm>
              <a:off x="5322203" y="1167276"/>
              <a:ext cx="6790718"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600" dirty="0">
                  <a:solidFill>
                    <a:srgbClr val="70AD47">
                      <a:lumMod val="50000"/>
                    </a:srgbClr>
                  </a:solidFill>
                  <a:latin typeface="Arial" panose="020B0604020202020204" pitchFamily="34" charset="0"/>
                  <a:cs typeface="Arial" panose="020B0604020202020204" pitchFamily="34" charset="0"/>
                </a:rPr>
                <a:t>Ibagué – Tolima . </a:t>
              </a:r>
            </a:p>
          </p:txBody>
        </p:sp>
        <p:sp>
          <p:nvSpPr>
            <p:cNvPr id="16" name="Elipse 15">
              <a:extLst>
                <a:ext uri="{FF2B5EF4-FFF2-40B4-BE49-F238E27FC236}">
                  <a16:creationId xmlns:a16="http://schemas.microsoft.com/office/drawing/2014/main" id="{D7872441-7808-4CE1-8A58-91A939ECD42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29381" name="Rectángulo 67">
            <a:extLst>
              <a:ext uri="{FF2B5EF4-FFF2-40B4-BE49-F238E27FC236}">
                <a16:creationId xmlns:a16="http://schemas.microsoft.com/office/drawing/2014/main" id="{6156426D-C892-4C1B-9DA9-D92CC95D4976}"/>
              </a:ext>
            </a:extLst>
          </p:cNvPr>
          <p:cNvSpPr>
            <a:spLocks noChangeArrowheads="1"/>
          </p:cNvSpPr>
          <p:nvPr/>
        </p:nvSpPr>
        <p:spPr bwMode="auto">
          <a:xfrm>
            <a:off x="876300" y="315913"/>
            <a:ext cx="80025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29382" name="Rectángulo 68">
            <a:extLst>
              <a:ext uri="{FF2B5EF4-FFF2-40B4-BE49-F238E27FC236}">
                <a16:creationId xmlns:a16="http://schemas.microsoft.com/office/drawing/2014/main" id="{C5243E22-3030-4873-8B70-FC69188B1279}"/>
              </a:ext>
            </a:extLst>
          </p:cNvPr>
          <p:cNvSpPr>
            <a:spLocks noChangeArrowheads="1"/>
          </p:cNvSpPr>
          <p:nvPr/>
        </p:nvSpPr>
        <p:spPr bwMode="auto">
          <a:xfrm>
            <a:off x="876300" y="547688"/>
            <a:ext cx="9771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ESTACIÓN FÉRREA PICALEÑA – IBAGUÉ – TOLIMA.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29383" name="Imagen 35">
            <a:extLst>
              <a:ext uri="{FF2B5EF4-FFF2-40B4-BE49-F238E27FC236}">
                <a16:creationId xmlns:a16="http://schemas.microsoft.com/office/drawing/2014/main" id="{50C2645B-1B1B-4578-AAB1-E94E1FF23B1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62230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C24EDCF4-3433-4BEC-8A7F-1DEBB1FE8228}"/>
              </a:ext>
            </a:extLst>
          </p:cNvPr>
          <p:cNvGrpSpPr>
            <a:grpSpLocks/>
          </p:cNvGrpSpPr>
          <p:nvPr/>
        </p:nvGrpSpPr>
        <p:grpSpPr bwMode="auto">
          <a:xfrm>
            <a:off x="6117335" y="1352203"/>
            <a:ext cx="5217417" cy="433388"/>
            <a:chOff x="3797995" y="1095038"/>
            <a:chExt cx="8760086" cy="641713"/>
          </a:xfrm>
          <a:solidFill>
            <a:schemeClr val="accent6">
              <a:lumMod val="60000"/>
              <a:lumOff val="40000"/>
            </a:schemeClr>
          </a:solidFill>
        </p:grpSpPr>
        <p:sp>
          <p:nvSpPr>
            <p:cNvPr id="39" name="Pentágono 11">
              <a:extLst>
                <a:ext uri="{FF2B5EF4-FFF2-40B4-BE49-F238E27FC236}">
                  <a16:creationId xmlns:a16="http://schemas.microsoft.com/office/drawing/2014/main" id="{B69ABEC1-B17B-425F-8A43-B6FEDA7098F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6468BE8E-7CC3-480F-8CE7-8432A41C848A}"/>
                </a:ext>
              </a:extLst>
            </p:cNvPr>
            <p:cNvSpPr/>
            <p:nvPr/>
          </p:nvSpPr>
          <p:spPr>
            <a:xfrm>
              <a:off x="4722238" y="1154713"/>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600" dirty="0">
                  <a:solidFill>
                    <a:srgbClr val="70AD47">
                      <a:lumMod val="50000"/>
                    </a:srgbClr>
                  </a:solidFill>
                  <a:latin typeface="Arial" panose="020B0604020202020204" pitchFamily="34" charset="0"/>
                  <a:cs typeface="Arial" panose="020B0604020202020204" pitchFamily="34" charset="0"/>
                </a:rPr>
                <a:t>Casco Urbano .   </a:t>
              </a:r>
            </a:p>
            <a:p>
              <a:pPr eaLnBrk="1" fontAlgn="auto" hangingPunct="1">
                <a:spcBef>
                  <a:spcPts val="0"/>
                </a:spcBef>
                <a:spcAft>
                  <a:spcPts val="0"/>
                </a:spcAft>
                <a:defRPr/>
              </a:pP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33DF7218-1C66-4799-BA3F-622C5EA5D16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2A41CFC7-470F-49E3-8291-349CAA4B86E2}"/>
              </a:ext>
            </a:extLst>
          </p:cNvPr>
          <p:cNvGrpSpPr>
            <a:grpSpLocks/>
          </p:cNvGrpSpPr>
          <p:nvPr/>
        </p:nvGrpSpPr>
        <p:grpSpPr bwMode="auto">
          <a:xfrm>
            <a:off x="6117335" y="1882538"/>
            <a:ext cx="5217417"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513A3B0D-2E45-4ADB-96C7-81B14B81E05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CC84FE09-C0A2-4B7A-B148-09BD1FE68997}"/>
                </a:ext>
              </a:extLst>
            </p:cNvPr>
            <p:cNvSpPr/>
            <p:nvPr/>
          </p:nvSpPr>
          <p:spPr>
            <a:xfrm>
              <a:off x="4746729" y="1097389"/>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Sector estación férrea.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2133E974-FBDC-417D-88C5-7E5DECCA0B6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11D1C4F7-E0ED-4392-8CF9-2783B2F4CBC0}"/>
              </a:ext>
            </a:extLst>
          </p:cNvPr>
          <p:cNvGrpSpPr>
            <a:grpSpLocks/>
          </p:cNvGrpSpPr>
          <p:nvPr/>
        </p:nvGrpSpPr>
        <p:grpSpPr bwMode="auto">
          <a:xfrm>
            <a:off x="6104082" y="2422244"/>
            <a:ext cx="5222313"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E6FD03CE-9B14-4430-AF42-9360FC3234E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5D72552A-6584-4F3C-AF88-2C67535A37B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D8ADC23A-AFCC-4DC5-B015-3C5E4365944F}"/>
                </a:ext>
              </a:extLst>
            </p:cNvPr>
            <p:cNvSpPr txBox="1"/>
            <p:nvPr/>
          </p:nvSpPr>
          <p:spPr>
            <a:xfrm>
              <a:off x="5031026" y="1111743"/>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Edificio estación férrea .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F641FB67-2D71-4D74-9860-17AD24C9390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29387" name="Imagen 54">
            <a:extLst>
              <a:ext uri="{FF2B5EF4-FFF2-40B4-BE49-F238E27FC236}">
                <a16:creationId xmlns:a16="http://schemas.microsoft.com/office/drawing/2014/main" id="{318D4ED3-0E84-4310-9BC0-D194EDFFF35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3706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5187A33A-0963-4859-B46A-3C774DDF3C05}"/>
              </a:ext>
            </a:extLst>
          </p:cNvPr>
          <p:cNvGraphicFramePr>
            <a:graphicFrameLocks noGrp="1"/>
          </p:cNvGraphicFramePr>
          <p:nvPr/>
        </p:nvGraphicFramePr>
        <p:xfrm>
          <a:off x="6184900" y="3073400"/>
          <a:ext cx="5149850" cy="2833688"/>
        </p:xfrm>
        <a:graphic>
          <a:graphicData uri="http://schemas.openxmlformats.org/drawingml/2006/table">
            <a:tbl>
              <a:tblPr firstRow="1" bandRow="1"/>
              <a:tblGrid>
                <a:gridCol w="2000518">
                  <a:extLst>
                    <a:ext uri="{9D8B030D-6E8A-4147-A177-3AD203B41FA5}">
                      <a16:colId xmlns:a16="http://schemas.microsoft.com/office/drawing/2014/main" val="20000"/>
                    </a:ext>
                  </a:extLst>
                </a:gridCol>
                <a:gridCol w="1287463">
                  <a:extLst>
                    <a:ext uri="{9D8B030D-6E8A-4147-A177-3AD203B41FA5}">
                      <a16:colId xmlns:a16="http://schemas.microsoft.com/office/drawing/2014/main" val="20001"/>
                    </a:ext>
                  </a:extLst>
                </a:gridCol>
                <a:gridCol w="1861869">
                  <a:extLst>
                    <a:ext uri="{9D8B030D-6E8A-4147-A177-3AD203B41FA5}">
                      <a16:colId xmlns:a16="http://schemas.microsoft.com/office/drawing/2014/main" val="20002"/>
                    </a:ext>
                  </a:extLst>
                </a:gridCol>
              </a:tblGrid>
              <a:tr h="209128">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09128">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$ 261.895.925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09128">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$ 261.895.925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209128">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$ 261.895.925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09128">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$ 28.989.080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313692">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$ 28.989.080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209128">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$ 28.989.080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209128">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rPr>
                        <a:t>$ 290.885.005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09128">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rPr>
                        <a:t>$ 290.885.005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209128">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13692">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24148">
                <a:tc>
                  <a:txBody>
                    <a:bodyPr/>
                    <a:lstStyle/>
                    <a:p>
                      <a:pPr algn="ctr" rtl="0" fontAlgn="ctr"/>
                      <a:r>
                        <a:rPr lang="es-CO" sz="1000" b="0" i="0" u="none" strike="noStrike">
                          <a:solidFill>
                            <a:srgbClr val="548235"/>
                          </a:solidFill>
                          <a:effectLst/>
                          <a:latin typeface="Arial" panose="020B0604020202020204" pitchFamily="34" charset="0"/>
                        </a:rPr>
                        <a:t>ESTACION FERREA PICALEÑA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1C6B117F-1BE5-40C9-ADA6-9E78E75B3490}"/>
              </a:ext>
            </a:extLst>
          </p:cNvPr>
          <p:cNvGraphicFramePr>
            <a:graphicFrameLocks noGrp="1"/>
          </p:cNvGraphicFramePr>
          <p:nvPr/>
        </p:nvGraphicFramePr>
        <p:xfrm>
          <a:off x="865188" y="1044575"/>
          <a:ext cx="4957762" cy="4862513"/>
        </p:xfrm>
        <a:graphic>
          <a:graphicData uri="http://schemas.openxmlformats.org/drawingml/2006/table">
            <a:tbl>
              <a:tblPr firstRow="1" bandRow="1"/>
              <a:tblGrid>
                <a:gridCol w="1155096">
                  <a:extLst>
                    <a:ext uri="{9D8B030D-6E8A-4147-A177-3AD203B41FA5}">
                      <a16:colId xmlns:a16="http://schemas.microsoft.com/office/drawing/2014/main" val="20000"/>
                    </a:ext>
                  </a:extLst>
                </a:gridCol>
                <a:gridCol w="737660">
                  <a:extLst>
                    <a:ext uri="{9D8B030D-6E8A-4147-A177-3AD203B41FA5}">
                      <a16:colId xmlns:a16="http://schemas.microsoft.com/office/drawing/2014/main" val="20001"/>
                    </a:ext>
                  </a:extLst>
                </a:gridCol>
                <a:gridCol w="1072181">
                  <a:extLst>
                    <a:ext uri="{9D8B030D-6E8A-4147-A177-3AD203B41FA5}">
                      <a16:colId xmlns:a16="http://schemas.microsoft.com/office/drawing/2014/main" val="20002"/>
                    </a:ext>
                  </a:extLst>
                </a:gridCol>
                <a:gridCol w="626153">
                  <a:extLst>
                    <a:ext uri="{9D8B030D-6E8A-4147-A177-3AD203B41FA5}">
                      <a16:colId xmlns:a16="http://schemas.microsoft.com/office/drawing/2014/main" val="20003"/>
                    </a:ext>
                  </a:extLst>
                </a:gridCol>
                <a:gridCol w="497492">
                  <a:extLst>
                    <a:ext uri="{9D8B030D-6E8A-4147-A177-3AD203B41FA5}">
                      <a16:colId xmlns:a16="http://schemas.microsoft.com/office/drawing/2014/main" val="20004"/>
                    </a:ext>
                  </a:extLst>
                </a:gridCol>
                <a:gridCol w="869181">
                  <a:extLst>
                    <a:ext uri="{9D8B030D-6E8A-4147-A177-3AD203B41FA5}">
                      <a16:colId xmlns:a16="http://schemas.microsoft.com/office/drawing/2014/main" val="20005"/>
                    </a:ext>
                  </a:extLst>
                </a:gridCol>
              </a:tblGrid>
              <a:tr h="271194">
                <a:tc gridSpan="6">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71194">
                <a:tc gridSpan="2">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l" rtl="0" fontAlgn="ctr"/>
                      <a:r>
                        <a:rPr lang="es-CO" sz="900" b="0" i="0" u="none" strike="noStrike">
                          <a:solidFill>
                            <a:srgbClr val="000000"/>
                          </a:solidFill>
                          <a:effectLst/>
                          <a:latin typeface="Arial" panose="020B0604020202020204" pitchFamily="34" charset="0"/>
                          <a:cs typeface="Arial" panose="020B0604020202020204" pitchFamily="34" charset="0"/>
                        </a:rPr>
                        <a:t>1799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71194">
                <a:tc gridSpan="2">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4">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                           3 /10/2019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71194">
                <a:tc gridSpan="5">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900" b="0" i="0" u="none" strike="noStrike">
                          <a:solidFill>
                            <a:srgbClr val="000000"/>
                          </a:solidFill>
                          <a:effectLst/>
                          <a:latin typeface="Arial" panose="020B0604020202020204" pitchFamily="34" charset="0"/>
                          <a:cs typeface="Arial" panose="020B0604020202020204" pitchFamily="34" charset="0"/>
                        </a:rPr>
                        <a:t>31/12/2019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71194">
                <a:tc gridSpan="6">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813584">
                <a:tc gridSpan="6">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El mantenimiento y recuperación de la estación  férrea de PICALEÑA Tolima permitió restablecer las condiciones físicas de un inmueble considerado Bien de Interés Cultural, con la recuperación de sus elementos de fachada,  cubierta, carpinterías, acabados, redes eléctrica e hidrosanitarias, logrando generar un espacio de buenas condiciones para el uso de las comunidad circundante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623747">
                <a:tc gridSpan="6">
                  <a:txBody>
                    <a:bodyPr/>
                    <a:lstStyle/>
                    <a:p>
                      <a:pPr algn="l" rtl="0" fontAlgn="ctr"/>
                      <a:r>
                        <a:rPr lang="es-ES" sz="900" b="1" i="0" u="none" strike="noStrike" dirty="0">
                          <a:solidFill>
                            <a:srgbClr val="000000"/>
                          </a:solidFill>
                          <a:effectLst/>
                          <a:latin typeface="Arial" panose="020B0604020202020204" pitchFamily="34" charset="0"/>
                          <a:cs typeface="Arial" panose="020B0604020202020204" pitchFamily="34" charset="0"/>
                        </a:rPr>
                        <a:t>OTROS BENEFICIOS: </a:t>
                      </a:r>
                      <a:r>
                        <a:rPr lang="es-ES" sz="900" b="0" i="0" u="none" strike="noStrike" kern="1200" dirty="0">
                          <a:solidFill>
                            <a:srgbClr val="375623"/>
                          </a:solidFill>
                          <a:effectLst/>
                          <a:latin typeface="Arial" panose="020B0604020202020204" pitchFamily="34" charset="0"/>
                          <a:ea typeface="+mn-ea"/>
                          <a:cs typeface="Arial" panose="020B0604020202020204" pitchFamily="34" charset="0"/>
                        </a:rPr>
                        <a:t>Se da  seguridad, dando control al inmueble evitando la presencia de personas ajenas e indigentes, se limita la posibilidad de actos delictivos y vandalismo en este predio, y se evita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610187">
                <a:tc gridSpan="4">
                  <a:txBody>
                    <a:bodyPr/>
                    <a:lstStyle/>
                    <a:p>
                      <a:pPr algn="l" rtl="0" fontAlgn="ctr"/>
                      <a:r>
                        <a:rPr lang="es-CO" sz="9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CANTIDAD 12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347128">
                <a:tc gridSpan="6">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Se hace presencia de estado con la restitución de un inmueble tenido como abandonado.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71194">
                <a:tc gridSpan="6">
                  <a:txBody>
                    <a:bodyPr/>
                    <a:lstStyle/>
                    <a:p>
                      <a:pPr algn="ctr" rtl="0" fontAlgn="b"/>
                      <a:r>
                        <a:rPr lang="es-ES" sz="900" b="0" i="0" u="none" strike="noStrike" dirty="0">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06791">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33911">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MANTENIMIENTO ESTACIONES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ESTACION FERREA MANTENIDA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ángulo 3">
            <a:extLst>
              <a:ext uri="{FF2B5EF4-FFF2-40B4-BE49-F238E27FC236}">
                <a16:creationId xmlns:a16="http://schemas.microsoft.com/office/drawing/2014/main" id="{C7015732-22CB-475F-ACB2-B5A7508D4085}"/>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30403" name="Rectángulo 7">
            <a:extLst>
              <a:ext uri="{FF2B5EF4-FFF2-40B4-BE49-F238E27FC236}">
                <a16:creationId xmlns:a16="http://schemas.microsoft.com/office/drawing/2014/main" id="{4BE7F14D-9D77-49A9-B1AA-9772F7C87F7A}"/>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F67DAE2A-34C7-40FE-8986-4AA4B03469F4}"/>
              </a:ext>
            </a:extLst>
          </p:cNvPr>
          <p:cNvSpPr/>
          <p:nvPr/>
        </p:nvSpPr>
        <p:spPr>
          <a:xfrm>
            <a:off x="0" y="-174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0405" name="Imagen 14">
            <a:extLst>
              <a:ext uri="{FF2B5EF4-FFF2-40B4-BE49-F238E27FC236}">
                <a16:creationId xmlns:a16="http://schemas.microsoft.com/office/drawing/2014/main" id="{A8C00F23-4BA4-4BF4-88F7-21EAC90C22F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6" name="CuadroTexto 2">
            <a:extLst>
              <a:ext uri="{FF2B5EF4-FFF2-40B4-BE49-F238E27FC236}">
                <a16:creationId xmlns:a16="http://schemas.microsoft.com/office/drawing/2014/main" id="{32242A56-D564-4D59-B829-F3666C310237}"/>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30407" name="CuadroTexto 11">
            <a:extLst>
              <a:ext uri="{FF2B5EF4-FFF2-40B4-BE49-F238E27FC236}">
                <a16:creationId xmlns:a16="http://schemas.microsoft.com/office/drawing/2014/main" id="{362C4E3E-1C36-4088-A759-E9CCE2092C2E}"/>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30408" name="Imagen 16">
            <a:extLst>
              <a:ext uri="{FF2B5EF4-FFF2-40B4-BE49-F238E27FC236}">
                <a16:creationId xmlns:a16="http://schemas.microsoft.com/office/drawing/2014/main" id="{4F880CF3-09A7-4B0E-BB86-C3AC39E623F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86450"/>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409" name="Imagen 2">
            <a:extLst>
              <a:ext uri="{FF2B5EF4-FFF2-40B4-BE49-F238E27FC236}">
                <a16:creationId xmlns:a16="http://schemas.microsoft.com/office/drawing/2014/main" id="{36DE3AE3-4F89-4A6C-9E3D-6B99D070364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3250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5426148-483B-4184-BE64-4903D19FBA07}"/>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3E2E2F16-948B-4FBC-8190-FF40FCC3C393}"/>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28C7D0C-545C-4EB8-9DB2-2FC585DC1FEA}"/>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4038C636-487D-4F10-8AEE-0B015996B702}"/>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30414" name="CuadroTexto 4">
            <a:extLst>
              <a:ext uri="{FF2B5EF4-FFF2-40B4-BE49-F238E27FC236}">
                <a16:creationId xmlns:a16="http://schemas.microsoft.com/office/drawing/2014/main" id="{FFD8CBDB-D561-47BC-BEE8-AE2AB728E749}"/>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30415" name="Imagen 2">
            <a:extLst>
              <a:ext uri="{FF2B5EF4-FFF2-40B4-BE49-F238E27FC236}">
                <a16:creationId xmlns:a16="http://schemas.microsoft.com/office/drawing/2014/main" id="{49A2EB83-C931-401C-A035-800ED3696B8F}"/>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6975" y="1900238"/>
            <a:ext cx="4068763" cy="338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416" name="Imagen 1">
            <a:extLst>
              <a:ext uri="{FF2B5EF4-FFF2-40B4-BE49-F238E27FC236}">
                <a16:creationId xmlns:a16="http://schemas.microsoft.com/office/drawing/2014/main" id="{1D92F808-D4D3-4C14-A735-55DD66356C1E}"/>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23075" y="1973263"/>
            <a:ext cx="4056063" cy="331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ángulo 3">
            <a:extLst>
              <a:ext uri="{FF2B5EF4-FFF2-40B4-BE49-F238E27FC236}">
                <a16:creationId xmlns:a16="http://schemas.microsoft.com/office/drawing/2014/main" id="{21BBBDC9-C3DD-402A-96B6-54A755337BB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46083" name="Rectángulo 7">
            <a:extLst>
              <a:ext uri="{FF2B5EF4-FFF2-40B4-BE49-F238E27FC236}">
                <a16:creationId xmlns:a16="http://schemas.microsoft.com/office/drawing/2014/main" id="{BBFDED41-7F32-4406-AD41-C55080003293}"/>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0DBC83DF-AEF1-4228-B98F-99E89598965E}"/>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46085" name="Imagen 14">
            <a:extLst>
              <a:ext uri="{FF2B5EF4-FFF2-40B4-BE49-F238E27FC236}">
                <a16:creationId xmlns:a16="http://schemas.microsoft.com/office/drawing/2014/main" id="{17D2F6D3-BAF4-482A-8DD4-24A3093D27D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23388"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6" name="CuadroTexto 2">
            <a:extLst>
              <a:ext uri="{FF2B5EF4-FFF2-40B4-BE49-F238E27FC236}">
                <a16:creationId xmlns:a16="http://schemas.microsoft.com/office/drawing/2014/main" id="{AD847591-566A-4F1C-BF2B-47E203EA025E}"/>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46087" name="CuadroTexto 11">
            <a:extLst>
              <a:ext uri="{FF2B5EF4-FFF2-40B4-BE49-F238E27FC236}">
                <a16:creationId xmlns:a16="http://schemas.microsoft.com/office/drawing/2014/main" id="{42A4EB5D-14A4-48F4-A16B-8FEAD3841A84}"/>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46088" name="Imagen 16">
            <a:extLst>
              <a:ext uri="{FF2B5EF4-FFF2-40B4-BE49-F238E27FC236}">
                <a16:creationId xmlns:a16="http://schemas.microsoft.com/office/drawing/2014/main" id="{CC5B8989-B14A-4B24-B55E-FF7D4027B7B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9" name="Imagen 2">
            <a:extLst>
              <a:ext uri="{FF2B5EF4-FFF2-40B4-BE49-F238E27FC236}">
                <a16:creationId xmlns:a16="http://schemas.microsoft.com/office/drawing/2014/main" id="{C111078B-2FEB-4FFE-AC83-2266CE392BE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ED240CC7-D2E7-45D7-B4B3-92CA95A889D2}"/>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B19B7B4A-3718-4DE1-8236-2D2FC7C8D484}"/>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4329CC51-38B7-4A95-A7A6-CB10D3AD671F}"/>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7B4E7B0E-1FCA-47BE-AF9E-F355EE9D5945}"/>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6094" name="CuadroTexto 4">
            <a:extLst>
              <a:ext uri="{FF2B5EF4-FFF2-40B4-BE49-F238E27FC236}">
                <a16:creationId xmlns:a16="http://schemas.microsoft.com/office/drawing/2014/main" id="{0CF65714-EB5F-4EA5-BF59-EE6DCA817AFF}"/>
              </a:ext>
            </a:extLst>
          </p:cNvPr>
          <p:cNvSpPr txBox="1">
            <a:spLocks noChangeArrowheads="1"/>
          </p:cNvSpPr>
          <p:nvPr/>
        </p:nvSpPr>
        <p:spPr bwMode="auto">
          <a:xfrm>
            <a:off x="4405313" y="544988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ES" sz="1800">
                <a:solidFill>
                  <a:srgbClr val="385723"/>
                </a:solidFill>
              </a:rPr>
              <a:t>RUTA 7006: TRAMO DE REHABILITACIÓN.</a:t>
            </a:r>
            <a:endParaRPr lang="es-ES" altLang="es-ES" sz="1800">
              <a:solidFill>
                <a:srgbClr val="385723"/>
              </a:solidFill>
            </a:endParaRPr>
          </a:p>
          <a:p>
            <a:pPr>
              <a:lnSpc>
                <a:spcPct val="100000"/>
              </a:lnSpc>
              <a:spcBef>
                <a:spcPct val="0"/>
              </a:spcBef>
              <a:buFontTx/>
              <a:buNone/>
            </a:pPr>
            <a:endParaRPr lang="es-CO" altLang="es-ES" sz="1800">
              <a:solidFill>
                <a:srgbClr val="000000"/>
              </a:solidFill>
            </a:endParaRPr>
          </a:p>
        </p:txBody>
      </p:sp>
      <p:pic>
        <p:nvPicPr>
          <p:cNvPr id="46095" name="Imagen 1">
            <a:extLst>
              <a:ext uri="{FF2B5EF4-FFF2-40B4-BE49-F238E27FC236}">
                <a16:creationId xmlns:a16="http://schemas.microsoft.com/office/drawing/2014/main" id="{41EBCEB3-B1FE-4B96-91AB-527222575BB1}"/>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41425" y="2071688"/>
            <a:ext cx="3959225" cy="297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96" name="Imagen 1">
            <a:extLst>
              <a:ext uri="{FF2B5EF4-FFF2-40B4-BE49-F238E27FC236}">
                <a16:creationId xmlns:a16="http://schemas.microsoft.com/office/drawing/2014/main" id="{EB9BB6DC-1479-489F-94B4-5297E4126B18}"/>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65938" y="2552700"/>
            <a:ext cx="3959225" cy="222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05FF6A07-ED22-4B6B-A702-205CD005AED1}"/>
              </a:ext>
            </a:extLst>
          </p:cNvPr>
          <p:cNvSpPr/>
          <p:nvPr/>
        </p:nvSpPr>
        <p:spPr>
          <a:xfrm>
            <a:off x="-3175" y="-7938"/>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1427" name="Imagen 1">
            <a:extLst>
              <a:ext uri="{FF2B5EF4-FFF2-40B4-BE49-F238E27FC236}">
                <a16:creationId xmlns:a16="http://schemas.microsoft.com/office/drawing/2014/main" id="{48530AE4-2689-44D0-ABF9-02E4B5927A22}"/>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658350" y="6016625"/>
            <a:ext cx="1666875"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9EEF9599-4994-4FA2-8B2D-14EF4286C665}"/>
              </a:ext>
            </a:extLst>
          </p:cNvPr>
          <p:cNvGrpSpPr>
            <a:grpSpLocks/>
          </p:cNvGrpSpPr>
          <p:nvPr/>
        </p:nvGrpSpPr>
        <p:grpSpPr bwMode="auto">
          <a:xfrm>
            <a:off x="6089173" y="812526"/>
            <a:ext cx="5236051"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DC94CE0C-131A-49CF-A1B0-06451F55858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07CF39F5-B60C-450A-AAC7-D3EED214B5E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4AF05CC-7B09-4028-BC2B-21853D7197D9}"/>
                </a:ext>
              </a:extLst>
            </p:cNvPr>
            <p:cNvSpPr txBox="1"/>
            <p:nvPr/>
          </p:nvSpPr>
          <p:spPr>
            <a:xfrm>
              <a:off x="5322203" y="1138542"/>
              <a:ext cx="6688006"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600" dirty="0">
                  <a:solidFill>
                    <a:srgbClr val="70AD47">
                      <a:lumMod val="50000"/>
                    </a:srgbClr>
                  </a:solidFill>
                  <a:latin typeface="Arial" panose="020B0604020202020204" pitchFamily="34" charset="0"/>
                  <a:cs typeface="Arial" panose="020B0604020202020204" pitchFamily="34" charset="0"/>
                </a:rPr>
                <a:t>Neiva . Huila.  </a:t>
              </a:r>
            </a:p>
          </p:txBody>
        </p:sp>
        <p:sp>
          <p:nvSpPr>
            <p:cNvPr id="16" name="Elipse 15">
              <a:extLst>
                <a:ext uri="{FF2B5EF4-FFF2-40B4-BE49-F238E27FC236}">
                  <a16:creationId xmlns:a16="http://schemas.microsoft.com/office/drawing/2014/main" id="{11382C19-4270-4C8F-A51F-CB08397E065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31429" name="Rectángulo 67">
            <a:extLst>
              <a:ext uri="{FF2B5EF4-FFF2-40B4-BE49-F238E27FC236}">
                <a16:creationId xmlns:a16="http://schemas.microsoft.com/office/drawing/2014/main" id="{D1FCABF2-2F94-4090-A201-6DF065D45B6C}"/>
              </a:ext>
            </a:extLst>
          </p:cNvPr>
          <p:cNvSpPr>
            <a:spLocks noChangeArrowheads="1"/>
          </p:cNvSpPr>
          <p:nvPr/>
        </p:nvSpPr>
        <p:spPr bwMode="auto">
          <a:xfrm>
            <a:off x="866775" y="317500"/>
            <a:ext cx="80025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31430" name="Rectángulo 68">
            <a:extLst>
              <a:ext uri="{FF2B5EF4-FFF2-40B4-BE49-F238E27FC236}">
                <a16:creationId xmlns:a16="http://schemas.microsoft.com/office/drawing/2014/main" id="{ECFF2025-1097-4689-B5AF-D2D3D310BCFA}"/>
              </a:ext>
            </a:extLst>
          </p:cNvPr>
          <p:cNvSpPr>
            <a:spLocks noChangeArrowheads="1"/>
          </p:cNvSpPr>
          <p:nvPr/>
        </p:nvSpPr>
        <p:spPr bwMode="auto">
          <a:xfrm>
            <a:off x="866775" y="533400"/>
            <a:ext cx="97805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ESTACIÓN FÉRREA NEIVA – HUILA.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31431" name="Imagen 35">
            <a:extLst>
              <a:ext uri="{FF2B5EF4-FFF2-40B4-BE49-F238E27FC236}">
                <a16:creationId xmlns:a16="http://schemas.microsoft.com/office/drawing/2014/main" id="{6F47E61A-92E1-4270-9BDB-8233065C1D6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0867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C515538D-56F0-4036-93EE-743E81A2EBC1}"/>
              </a:ext>
            </a:extLst>
          </p:cNvPr>
          <p:cNvGrpSpPr>
            <a:grpSpLocks/>
          </p:cNvGrpSpPr>
          <p:nvPr/>
        </p:nvGrpSpPr>
        <p:grpSpPr bwMode="auto">
          <a:xfrm>
            <a:off x="6117335" y="1352203"/>
            <a:ext cx="5207889" cy="433388"/>
            <a:chOff x="3797995" y="1095038"/>
            <a:chExt cx="8760086" cy="641713"/>
          </a:xfrm>
          <a:solidFill>
            <a:schemeClr val="accent6">
              <a:lumMod val="60000"/>
              <a:lumOff val="40000"/>
            </a:schemeClr>
          </a:solidFill>
        </p:grpSpPr>
        <p:sp>
          <p:nvSpPr>
            <p:cNvPr id="39" name="Pentágono 11">
              <a:extLst>
                <a:ext uri="{FF2B5EF4-FFF2-40B4-BE49-F238E27FC236}">
                  <a16:creationId xmlns:a16="http://schemas.microsoft.com/office/drawing/2014/main" id="{371FF57D-9C22-4C27-B8A2-82016D20F8D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4051A2CA-88B7-4487-AA15-D86A1E229E5D}"/>
                </a:ext>
              </a:extLst>
            </p:cNvPr>
            <p:cNvSpPr/>
            <p:nvPr/>
          </p:nvSpPr>
          <p:spPr>
            <a:xfrm>
              <a:off x="4722238" y="1154713"/>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600" dirty="0">
                  <a:solidFill>
                    <a:srgbClr val="70AD47">
                      <a:lumMod val="50000"/>
                    </a:srgbClr>
                  </a:solidFill>
                  <a:latin typeface="Arial" panose="020B0604020202020204" pitchFamily="34" charset="0"/>
                  <a:cs typeface="Arial" panose="020B0604020202020204" pitchFamily="34" charset="0"/>
                </a:rPr>
                <a:t>Casco Urbano .   </a:t>
              </a:r>
            </a:p>
            <a:p>
              <a:pPr eaLnBrk="1" fontAlgn="auto" hangingPunct="1">
                <a:spcBef>
                  <a:spcPts val="0"/>
                </a:spcBef>
                <a:spcAft>
                  <a:spcPts val="0"/>
                </a:spcAft>
                <a:defRPr/>
              </a:pP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F381BB2D-9512-4C5C-9C43-00E96ACABDC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DD6AA2CA-7768-4E4F-8276-518A06150B6A}"/>
              </a:ext>
            </a:extLst>
          </p:cNvPr>
          <p:cNvGrpSpPr>
            <a:grpSpLocks/>
          </p:cNvGrpSpPr>
          <p:nvPr/>
        </p:nvGrpSpPr>
        <p:grpSpPr bwMode="auto">
          <a:xfrm>
            <a:off x="6117335" y="1882538"/>
            <a:ext cx="5207889"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09349098-BCD0-418E-8220-C35F2FEB9EC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B3FD2205-0BCA-490F-B54D-17DE8070C71D}"/>
                </a:ext>
              </a:extLst>
            </p:cNvPr>
            <p:cNvSpPr/>
            <p:nvPr/>
          </p:nvSpPr>
          <p:spPr>
            <a:xfrm>
              <a:off x="4746729" y="1097389"/>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Sector estación férrea.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3A8ECD12-735B-4CB8-B986-E0B022060CB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D9E81C2D-B78A-4421-AED5-29CEDDE4B1F3}"/>
              </a:ext>
            </a:extLst>
          </p:cNvPr>
          <p:cNvGrpSpPr>
            <a:grpSpLocks/>
          </p:cNvGrpSpPr>
          <p:nvPr/>
        </p:nvGrpSpPr>
        <p:grpSpPr bwMode="auto">
          <a:xfrm>
            <a:off x="6104082" y="2422244"/>
            <a:ext cx="5221142"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EF3D87B9-8C9F-46C1-9DAC-37E2FD14B47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9F773C86-3ED1-4093-8930-ED04CE66428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DCE356C0-0189-4373-ADFA-C757D967CF35}"/>
                </a:ext>
              </a:extLst>
            </p:cNvPr>
            <p:cNvSpPr txBox="1"/>
            <p:nvPr/>
          </p:nvSpPr>
          <p:spPr>
            <a:xfrm>
              <a:off x="5031025" y="1111743"/>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Edificio estación férrea .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414B0398-774E-4EF5-8257-F5F4CD7D22C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31435" name="Imagen 54">
            <a:extLst>
              <a:ext uri="{FF2B5EF4-FFF2-40B4-BE49-F238E27FC236}">
                <a16:creationId xmlns:a16="http://schemas.microsoft.com/office/drawing/2014/main" id="{34139A88-0738-43F7-B8D3-E4E31009A8D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753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B91675CF-FF06-4F00-A6D5-B2FCE22236BE}"/>
              </a:ext>
            </a:extLst>
          </p:cNvPr>
          <p:cNvGraphicFramePr>
            <a:graphicFrameLocks noGrp="1"/>
          </p:cNvGraphicFramePr>
          <p:nvPr/>
        </p:nvGraphicFramePr>
        <p:xfrm>
          <a:off x="6257925" y="3040063"/>
          <a:ext cx="5067300" cy="2619375"/>
        </p:xfrm>
        <a:graphic>
          <a:graphicData uri="http://schemas.openxmlformats.org/drawingml/2006/table">
            <a:tbl>
              <a:tblPr firstRow="1" bandRow="1"/>
              <a:tblGrid>
                <a:gridCol w="1968451">
                  <a:extLst>
                    <a:ext uri="{9D8B030D-6E8A-4147-A177-3AD203B41FA5}">
                      <a16:colId xmlns:a16="http://schemas.microsoft.com/office/drawing/2014/main" val="20000"/>
                    </a:ext>
                  </a:extLst>
                </a:gridCol>
                <a:gridCol w="1266825">
                  <a:extLst>
                    <a:ext uri="{9D8B030D-6E8A-4147-A177-3AD203B41FA5}">
                      <a16:colId xmlns:a16="http://schemas.microsoft.com/office/drawing/2014/main" val="20001"/>
                    </a:ext>
                  </a:extLst>
                </a:gridCol>
                <a:gridCol w="1832023">
                  <a:extLst>
                    <a:ext uri="{9D8B030D-6E8A-4147-A177-3AD203B41FA5}">
                      <a16:colId xmlns:a16="http://schemas.microsoft.com/office/drawing/2014/main" val="20002"/>
                    </a:ext>
                  </a:extLst>
                </a:gridCol>
              </a:tblGrid>
              <a:tr h="190500">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$ 149.239.378.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$ 149.239.378.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$ 149.239.378.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$ 18.199.294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$ 18.199.294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$ 18.199.294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rPr>
                        <a:t>$ 167.438.672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rPr>
                        <a:t>$ 167.438.672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14325">
                <a:tc>
                  <a:txBody>
                    <a:bodyPr/>
                    <a:lstStyle/>
                    <a:p>
                      <a:pPr algn="ctr" rtl="0" fontAlgn="ctr"/>
                      <a:r>
                        <a:rPr lang="es-CO" sz="1000" b="0" i="0" u="none" strike="noStrike">
                          <a:solidFill>
                            <a:srgbClr val="548235"/>
                          </a:solidFill>
                          <a:effectLst/>
                          <a:latin typeface="Arial" panose="020B0604020202020204" pitchFamily="34" charset="0"/>
                        </a:rPr>
                        <a:t>ESTACION FERREA NEIVA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2ACF884F-7C69-4959-8F10-600841A67616}"/>
              </a:ext>
            </a:extLst>
          </p:cNvPr>
          <p:cNvGraphicFramePr>
            <a:graphicFrameLocks noGrp="1"/>
          </p:cNvGraphicFramePr>
          <p:nvPr/>
        </p:nvGraphicFramePr>
        <p:xfrm>
          <a:off x="866775" y="1317625"/>
          <a:ext cx="4762500" cy="4341813"/>
        </p:xfrm>
        <a:graphic>
          <a:graphicData uri="http://schemas.openxmlformats.org/drawingml/2006/table">
            <a:tbl>
              <a:tblPr firstRow="1" bandRow="1"/>
              <a:tblGrid>
                <a:gridCol w="1850048">
                  <a:extLst>
                    <a:ext uri="{9D8B030D-6E8A-4147-A177-3AD203B41FA5}">
                      <a16:colId xmlns:a16="http://schemas.microsoft.com/office/drawing/2014/main" val="20000"/>
                    </a:ext>
                  </a:extLst>
                </a:gridCol>
                <a:gridCol w="1190625">
                  <a:extLst>
                    <a:ext uri="{9D8B030D-6E8A-4147-A177-3AD203B41FA5}">
                      <a16:colId xmlns:a16="http://schemas.microsoft.com/office/drawing/2014/main" val="20001"/>
                    </a:ext>
                  </a:extLst>
                </a:gridCol>
                <a:gridCol w="1721826">
                  <a:extLst>
                    <a:ext uri="{9D8B030D-6E8A-4147-A177-3AD203B41FA5}">
                      <a16:colId xmlns:a16="http://schemas.microsoft.com/office/drawing/2014/main" val="20002"/>
                    </a:ext>
                  </a:extLst>
                </a:gridCol>
              </a:tblGrid>
              <a:tr h="311241">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11241">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$ 149.239.378.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11241">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$ 149.239.378.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311241">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$ 149.239.378.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311241">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$ 18.199.294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466862">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$ 18.199.294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311241">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$ 18.199.294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311241">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rPr>
                        <a:t>$ 167.438.672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311241">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000000"/>
                          </a:solidFill>
                          <a:effectLst/>
                          <a:latin typeface="Arial" panose="020B0604020202020204" pitchFamily="34" charset="0"/>
                        </a:rPr>
                        <a:t>$ 167.438.672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311241">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52911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544671">
                <a:tc>
                  <a:txBody>
                    <a:bodyPr/>
                    <a:lstStyle/>
                    <a:p>
                      <a:pPr algn="ctr" rtl="0" fontAlgn="ctr"/>
                      <a:r>
                        <a:rPr lang="es-CO" sz="1000" b="0" i="0" u="none" strike="noStrike">
                          <a:solidFill>
                            <a:srgbClr val="548235"/>
                          </a:solidFill>
                          <a:effectLst/>
                          <a:latin typeface="Arial" panose="020B0604020202020204" pitchFamily="34" charset="0"/>
                        </a:rPr>
                        <a:t>ESTACION FERREA NEIVA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ángulo 3">
            <a:extLst>
              <a:ext uri="{FF2B5EF4-FFF2-40B4-BE49-F238E27FC236}">
                <a16:creationId xmlns:a16="http://schemas.microsoft.com/office/drawing/2014/main" id="{B653CD79-5922-40BD-803F-C4D3D23B27A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32451" name="Rectángulo 7">
            <a:extLst>
              <a:ext uri="{FF2B5EF4-FFF2-40B4-BE49-F238E27FC236}">
                <a16:creationId xmlns:a16="http://schemas.microsoft.com/office/drawing/2014/main" id="{05A41AFF-79C6-42C9-8020-7F298156C03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EB2B2EB2-C099-4B58-AE49-28C8E787F06E}"/>
              </a:ext>
            </a:extLst>
          </p:cNvPr>
          <p:cNvSpPr/>
          <p:nvPr/>
        </p:nvSpPr>
        <p:spPr>
          <a:xfrm>
            <a:off x="0"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2453" name="Imagen 14">
            <a:extLst>
              <a:ext uri="{FF2B5EF4-FFF2-40B4-BE49-F238E27FC236}">
                <a16:creationId xmlns:a16="http://schemas.microsoft.com/office/drawing/2014/main" id="{A85CA0C0-122F-4608-B64C-6226705C7EF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47213" y="58578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454" name="CuadroTexto 2">
            <a:extLst>
              <a:ext uri="{FF2B5EF4-FFF2-40B4-BE49-F238E27FC236}">
                <a16:creationId xmlns:a16="http://schemas.microsoft.com/office/drawing/2014/main" id="{4409743C-E1FA-492B-8AF9-CF15DC0C6E5A}"/>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32455" name="CuadroTexto 11">
            <a:extLst>
              <a:ext uri="{FF2B5EF4-FFF2-40B4-BE49-F238E27FC236}">
                <a16:creationId xmlns:a16="http://schemas.microsoft.com/office/drawing/2014/main" id="{F4AE1A84-E8D9-47BC-A272-D89E5CAAF2EA}"/>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32456" name="Imagen 16">
            <a:extLst>
              <a:ext uri="{FF2B5EF4-FFF2-40B4-BE49-F238E27FC236}">
                <a16:creationId xmlns:a16="http://schemas.microsoft.com/office/drawing/2014/main" id="{49FC67EF-865D-49F0-8D80-D1AC4B9D89F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457" name="Imagen 2">
            <a:extLst>
              <a:ext uri="{FF2B5EF4-FFF2-40B4-BE49-F238E27FC236}">
                <a16:creationId xmlns:a16="http://schemas.microsoft.com/office/drawing/2014/main" id="{40297246-F438-4205-91D7-CBD12023323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3DE10BD4-1F7D-4BAA-BB0B-9AF24C1A5D4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E20C45A2-26F1-4353-86B2-CC9ED6DD6A5C}"/>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20AC0F98-929E-4ED9-ADEA-5CA7123A3AB0}"/>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4C221474-3C1B-4FF9-A5A4-6F5D9D817FC8}"/>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32462" name="CuadroTexto 4">
            <a:extLst>
              <a:ext uri="{FF2B5EF4-FFF2-40B4-BE49-F238E27FC236}">
                <a16:creationId xmlns:a16="http://schemas.microsoft.com/office/drawing/2014/main" id="{2BD971F9-CD33-4A5A-9E85-06544C2D8625}"/>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32463" name="Imagen 3">
            <a:extLst>
              <a:ext uri="{FF2B5EF4-FFF2-40B4-BE49-F238E27FC236}">
                <a16:creationId xmlns:a16="http://schemas.microsoft.com/office/drawing/2014/main" id="{F62D9694-F719-4D85-BC84-61A2C1C75185}"/>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82688" y="1854200"/>
            <a:ext cx="4081462" cy="334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464" name="Imagen 4">
            <a:extLst>
              <a:ext uri="{FF2B5EF4-FFF2-40B4-BE49-F238E27FC236}">
                <a16:creationId xmlns:a16="http://schemas.microsoft.com/office/drawing/2014/main" id="{3093C4A8-A0E9-4C16-8DD2-5D759A8C9D2F}"/>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05613" y="1949450"/>
            <a:ext cx="4089400" cy="331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28E33375-AD57-466C-A97A-075F556179E5}"/>
              </a:ext>
            </a:extLst>
          </p:cNvPr>
          <p:cNvSpPr/>
          <p:nvPr/>
        </p:nvSpPr>
        <p:spPr>
          <a:xfrm>
            <a:off x="-30163" y="-1270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3475" name="Imagen 1">
            <a:extLst>
              <a:ext uri="{FF2B5EF4-FFF2-40B4-BE49-F238E27FC236}">
                <a16:creationId xmlns:a16="http://schemas.microsoft.com/office/drawing/2014/main" id="{3DC58C70-5F72-495A-B18E-C943F96657EC}"/>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618663" y="5935663"/>
            <a:ext cx="170656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EFF08E87-BA8E-4E88-A0EE-D74CF33435B5}"/>
              </a:ext>
            </a:extLst>
          </p:cNvPr>
          <p:cNvGrpSpPr>
            <a:grpSpLocks/>
          </p:cNvGrpSpPr>
          <p:nvPr/>
        </p:nvGrpSpPr>
        <p:grpSpPr bwMode="auto">
          <a:xfrm>
            <a:off x="6089173" y="812526"/>
            <a:ext cx="5236052"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D0B72B3C-924B-44FB-B3B2-28B9BD7D792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C8F0D85D-6FE4-457F-9218-4C9523D4601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E3A72DAA-C408-4A29-BAA8-E48BDBF0E877}"/>
                </a:ext>
              </a:extLst>
            </p:cNvPr>
            <p:cNvSpPr txBox="1"/>
            <p:nvPr/>
          </p:nvSpPr>
          <p:spPr>
            <a:xfrm>
              <a:off x="5058393" y="1157880"/>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Bogotá D.C: . </a:t>
              </a:r>
            </a:p>
          </p:txBody>
        </p:sp>
        <p:sp>
          <p:nvSpPr>
            <p:cNvPr id="16" name="Elipse 15">
              <a:extLst>
                <a:ext uri="{FF2B5EF4-FFF2-40B4-BE49-F238E27FC236}">
                  <a16:creationId xmlns:a16="http://schemas.microsoft.com/office/drawing/2014/main" id="{42CAE21F-9C6C-4C3C-9F94-02911D5DE33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33477" name="Rectángulo 67">
            <a:extLst>
              <a:ext uri="{FF2B5EF4-FFF2-40B4-BE49-F238E27FC236}">
                <a16:creationId xmlns:a16="http://schemas.microsoft.com/office/drawing/2014/main" id="{3F0D4F7E-75F9-4403-A754-12485365BCF0}"/>
              </a:ext>
            </a:extLst>
          </p:cNvPr>
          <p:cNvSpPr>
            <a:spLocks noChangeArrowheads="1"/>
          </p:cNvSpPr>
          <p:nvPr/>
        </p:nvSpPr>
        <p:spPr bwMode="auto">
          <a:xfrm>
            <a:off x="866775" y="273050"/>
            <a:ext cx="80025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33478" name="Rectángulo 68">
            <a:extLst>
              <a:ext uri="{FF2B5EF4-FFF2-40B4-BE49-F238E27FC236}">
                <a16:creationId xmlns:a16="http://schemas.microsoft.com/office/drawing/2014/main" id="{9653CA27-D024-47DF-8613-1FB0271C2E87}"/>
              </a:ext>
            </a:extLst>
          </p:cNvPr>
          <p:cNvSpPr>
            <a:spLocks noChangeArrowheads="1"/>
          </p:cNvSpPr>
          <p:nvPr/>
        </p:nvSpPr>
        <p:spPr bwMode="auto">
          <a:xfrm>
            <a:off x="866775" y="481013"/>
            <a:ext cx="9780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ESTACIÓN FÉRREA  SAN ANTONIO – BOGOTÁ D.C.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33479" name="Imagen 35">
            <a:extLst>
              <a:ext uri="{FF2B5EF4-FFF2-40B4-BE49-F238E27FC236}">
                <a16:creationId xmlns:a16="http://schemas.microsoft.com/office/drawing/2014/main" id="{3D5BD355-1105-4C25-A151-913166587C8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991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DFA0134D-D526-43C2-8159-EF4AA1EB34AE}"/>
              </a:ext>
            </a:extLst>
          </p:cNvPr>
          <p:cNvGrpSpPr>
            <a:grpSpLocks/>
          </p:cNvGrpSpPr>
          <p:nvPr/>
        </p:nvGrpSpPr>
        <p:grpSpPr bwMode="auto">
          <a:xfrm>
            <a:off x="6117336" y="1352203"/>
            <a:ext cx="5207890" cy="433388"/>
            <a:chOff x="3797995" y="1095038"/>
            <a:chExt cx="8760086" cy="641713"/>
          </a:xfrm>
          <a:solidFill>
            <a:schemeClr val="accent6">
              <a:lumMod val="60000"/>
              <a:lumOff val="40000"/>
            </a:schemeClr>
          </a:solidFill>
        </p:grpSpPr>
        <p:sp>
          <p:nvSpPr>
            <p:cNvPr id="39" name="Pentágono 11">
              <a:extLst>
                <a:ext uri="{FF2B5EF4-FFF2-40B4-BE49-F238E27FC236}">
                  <a16:creationId xmlns:a16="http://schemas.microsoft.com/office/drawing/2014/main" id="{BB422B0E-0097-4252-96BD-83B0668741C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88A8429A-B6C4-4B97-A0EE-CCF5A29C2C75}"/>
                </a:ext>
              </a:extLst>
            </p:cNvPr>
            <p:cNvSpPr/>
            <p:nvPr/>
          </p:nvSpPr>
          <p:spPr>
            <a:xfrm>
              <a:off x="4722238" y="1154713"/>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400" dirty="0">
                  <a:solidFill>
                    <a:srgbClr val="70AD47">
                      <a:lumMod val="50000"/>
                    </a:srgbClr>
                  </a:solidFill>
                  <a:latin typeface="Arial" panose="020B0604020202020204" pitchFamily="34" charset="0"/>
                  <a:cs typeface="Arial" panose="020B0604020202020204" pitchFamily="34" charset="0"/>
                </a:rPr>
                <a:t>Casco Urbano      </a:t>
              </a:r>
            </a:p>
            <a:p>
              <a:pPr eaLnBrk="1" fontAlgn="auto" hangingPunct="1">
                <a:spcBef>
                  <a:spcPts val="0"/>
                </a:spcBef>
                <a:spcAft>
                  <a:spcPts val="0"/>
                </a:spcAft>
                <a:defRPr/>
              </a:pP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ACEFB90D-75E9-4264-8AF9-F2758B354F3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B81B25DD-FC53-492F-BE4A-8B59C75CD961}"/>
              </a:ext>
            </a:extLst>
          </p:cNvPr>
          <p:cNvGrpSpPr>
            <a:grpSpLocks/>
          </p:cNvGrpSpPr>
          <p:nvPr/>
        </p:nvGrpSpPr>
        <p:grpSpPr bwMode="auto">
          <a:xfrm>
            <a:off x="6117336" y="1882538"/>
            <a:ext cx="520789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77263381-0110-4C68-B36C-A8BB34FAF3B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50A44186-93D2-4726-A3AF-86CA50AB04D6}"/>
                </a:ext>
              </a:extLst>
            </p:cNvPr>
            <p:cNvSpPr/>
            <p:nvPr/>
          </p:nvSpPr>
          <p:spPr>
            <a:xfrm>
              <a:off x="4746729" y="1097389"/>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Sector estación férrea.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D2D7BC58-FBEF-43FB-913F-FDC6DE4FF8B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EA4ECB36-C53D-40E7-A253-F3BF8F5B6217}"/>
              </a:ext>
            </a:extLst>
          </p:cNvPr>
          <p:cNvGrpSpPr>
            <a:grpSpLocks/>
          </p:cNvGrpSpPr>
          <p:nvPr/>
        </p:nvGrpSpPr>
        <p:grpSpPr bwMode="auto">
          <a:xfrm>
            <a:off x="6104082" y="2422245"/>
            <a:ext cx="5221143"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379B1FDB-D926-4470-9846-E5A04ED877A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07EDA7C5-0F53-48F3-866C-0D3026CBB11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2DC2DDB9-2612-4DEE-9676-7244420FBCC1}"/>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Edificio estación férrea .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A78DAACB-96A7-4947-A8CB-BA63AC7160E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33483" name="Imagen 54">
            <a:extLst>
              <a:ext uri="{FF2B5EF4-FFF2-40B4-BE49-F238E27FC236}">
                <a16:creationId xmlns:a16="http://schemas.microsoft.com/office/drawing/2014/main" id="{3E3CFCD7-9997-48EF-B86A-16A74FF49AF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467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724C291F-43AD-47B3-B682-602B8B736C1D}"/>
              </a:ext>
            </a:extLst>
          </p:cNvPr>
          <p:cNvGraphicFramePr>
            <a:graphicFrameLocks noGrp="1"/>
          </p:cNvGraphicFramePr>
          <p:nvPr/>
        </p:nvGraphicFramePr>
        <p:xfrm>
          <a:off x="6165850" y="3003550"/>
          <a:ext cx="5159375" cy="2619375"/>
        </p:xfrm>
        <a:graphic>
          <a:graphicData uri="http://schemas.openxmlformats.org/drawingml/2006/table">
            <a:tbl>
              <a:tblPr firstRow="1" bandRow="1"/>
              <a:tblGrid>
                <a:gridCol w="2004219">
                  <a:extLst>
                    <a:ext uri="{9D8B030D-6E8A-4147-A177-3AD203B41FA5}">
                      <a16:colId xmlns:a16="http://schemas.microsoft.com/office/drawing/2014/main" val="20000"/>
                    </a:ext>
                  </a:extLst>
                </a:gridCol>
                <a:gridCol w="1289843">
                  <a:extLst>
                    <a:ext uri="{9D8B030D-6E8A-4147-A177-3AD203B41FA5}">
                      <a16:colId xmlns:a16="http://schemas.microsoft.com/office/drawing/2014/main" val="20001"/>
                    </a:ext>
                  </a:extLst>
                </a:gridCol>
                <a:gridCol w="1865312">
                  <a:extLst>
                    <a:ext uri="{9D8B030D-6E8A-4147-A177-3AD203B41FA5}">
                      <a16:colId xmlns:a16="http://schemas.microsoft.com/office/drawing/2014/main" val="20002"/>
                    </a:ext>
                  </a:extLst>
                </a:gridCol>
              </a:tblGrid>
              <a:tr h="190500">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$ 36.342.650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$ 36.342.650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$ 36.342.650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N.A.</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$ 36.342.650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$ 36.342.650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$ 36.342.650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14325">
                <a:tc>
                  <a:txBody>
                    <a:bodyPr/>
                    <a:lstStyle/>
                    <a:p>
                      <a:pPr algn="ctr" rtl="0" fontAlgn="ctr"/>
                      <a:r>
                        <a:rPr lang="es-CO" sz="1000" b="0" i="0" u="none" strike="noStrike">
                          <a:solidFill>
                            <a:srgbClr val="548235"/>
                          </a:solidFill>
                          <a:effectLst/>
                          <a:latin typeface="Arial" panose="020B0604020202020204" pitchFamily="34" charset="0"/>
                        </a:rPr>
                        <a:t>ESTACION FERREA SAN ANTONIO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0EDD5AC2-C364-447B-BB97-860F852A653C}"/>
              </a:ext>
            </a:extLst>
          </p:cNvPr>
          <p:cNvGraphicFramePr>
            <a:graphicFrameLocks noGrp="1"/>
          </p:cNvGraphicFramePr>
          <p:nvPr/>
        </p:nvGraphicFramePr>
        <p:xfrm>
          <a:off x="866775" y="1082675"/>
          <a:ext cx="4933950" cy="4525963"/>
        </p:xfrm>
        <a:graphic>
          <a:graphicData uri="http://schemas.openxmlformats.org/drawingml/2006/table">
            <a:tbl>
              <a:tblPr firstRow="1" bandRow="1"/>
              <a:tblGrid>
                <a:gridCol w="1149547">
                  <a:extLst>
                    <a:ext uri="{9D8B030D-6E8A-4147-A177-3AD203B41FA5}">
                      <a16:colId xmlns:a16="http://schemas.microsoft.com/office/drawing/2014/main" val="20000"/>
                    </a:ext>
                  </a:extLst>
                </a:gridCol>
                <a:gridCol w="734117">
                  <a:extLst>
                    <a:ext uri="{9D8B030D-6E8A-4147-A177-3AD203B41FA5}">
                      <a16:colId xmlns:a16="http://schemas.microsoft.com/office/drawing/2014/main" val="20001"/>
                    </a:ext>
                  </a:extLst>
                </a:gridCol>
                <a:gridCol w="1067031">
                  <a:extLst>
                    <a:ext uri="{9D8B030D-6E8A-4147-A177-3AD203B41FA5}">
                      <a16:colId xmlns:a16="http://schemas.microsoft.com/office/drawing/2014/main" val="20002"/>
                    </a:ext>
                  </a:extLst>
                </a:gridCol>
                <a:gridCol w="141466">
                  <a:extLst>
                    <a:ext uri="{9D8B030D-6E8A-4147-A177-3AD203B41FA5}">
                      <a16:colId xmlns:a16="http://schemas.microsoft.com/office/drawing/2014/main" val="20003"/>
                    </a:ext>
                  </a:extLst>
                </a:gridCol>
                <a:gridCol w="976783">
                  <a:extLst>
                    <a:ext uri="{9D8B030D-6E8A-4147-A177-3AD203B41FA5}">
                      <a16:colId xmlns:a16="http://schemas.microsoft.com/office/drawing/2014/main" val="20004"/>
                    </a:ext>
                  </a:extLst>
                </a:gridCol>
                <a:gridCol w="865006">
                  <a:extLst>
                    <a:ext uri="{9D8B030D-6E8A-4147-A177-3AD203B41FA5}">
                      <a16:colId xmlns:a16="http://schemas.microsoft.com/office/drawing/2014/main" val="20005"/>
                    </a:ext>
                  </a:extLst>
                </a:gridCol>
              </a:tblGrid>
              <a:tr h="257551">
                <a:tc gridSpan="6">
                  <a:txBody>
                    <a:bodyPr/>
                    <a:lstStyle/>
                    <a:p>
                      <a:pPr algn="ctr" rtl="0" fontAlgn="b"/>
                      <a:r>
                        <a:rPr lang="es-CO" sz="1000" b="0" i="0" u="none" strike="noStrike">
                          <a:solidFill>
                            <a:srgbClr val="FFFFFF"/>
                          </a:solidFill>
                          <a:effectLst/>
                          <a:latin typeface="Arial" panose="020B0604020202020204" pitchFamily="34" charset="0"/>
                          <a:cs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57551">
                <a:tc gridSpan="2">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l" rtl="0" fontAlgn="ctr"/>
                      <a:r>
                        <a:rPr lang="es-CO" sz="1000" b="0" i="0" u="none" strike="noStrike">
                          <a:solidFill>
                            <a:srgbClr val="000000"/>
                          </a:solidFill>
                          <a:effectLst/>
                          <a:latin typeface="Arial" panose="020B0604020202020204" pitchFamily="34" charset="0"/>
                          <a:cs typeface="Arial" panose="020B0604020202020204" pitchFamily="34" charset="0"/>
                        </a:rPr>
                        <a:t>1913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57551">
                <a:tc gridSpan="2">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4">
                  <a:txBody>
                    <a:bodyPr/>
                    <a:lstStyle/>
                    <a:p>
                      <a:pPr algn="l" rtl="0" fontAlgn="ctr"/>
                      <a:r>
                        <a:rPr lang="es-CO" sz="1000" b="1" i="0" u="none" strike="noStrike">
                          <a:solidFill>
                            <a:srgbClr val="375623"/>
                          </a:solidFill>
                          <a:effectLst/>
                          <a:latin typeface="Arial" panose="020B0604020202020204" pitchFamily="34" charset="0"/>
                          <a:cs typeface="Arial" panose="020B0604020202020204" pitchFamily="34" charset="0"/>
                        </a:rPr>
                        <a:t>                           27 de noviembre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57551">
                <a:tc gridSpan="5">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PROGRAMADA TERMINACION         31/12/2019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57551">
                <a:tc gridSpan="6">
                  <a:txBody>
                    <a:bodyPr/>
                    <a:lstStyle/>
                    <a:p>
                      <a:pPr algn="ctr" rtl="0" fontAlgn="b"/>
                      <a:r>
                        <a:rPr lang="es-CO" sz="10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741749">
                <a:tc gridSpan="6">
                  <a:txBody>
                    <a:bodyPr/>
                    <a:lstStyle/>
                    <a:p>
                      <a:pPr algn="l" rtl="0" fontAlgn="ctr"/>
                      <a:r>
                        <a:rPr lang="es-ES" sz="1000" b="0" i="0" u="none" strike="noStrike" dirty="0">
                          <a:solidFill>
                            <a:srgbClr val="375623"/>
                          </a:solidFill>
                          <a:effectLst/>
                          <a:latin typeface="Arial" panose="020B0604020202020204" pitchFamily="34" charset="0"/>
                          <a:cs typeface="Arial" panose="020B0604020202020204" pitchFamily="34" charset="0"/>
                        </a:rPr>
                        <a:t>El mantenimiento y recuperación de la estación  férrea de NEIVA, Huila permitió restablecer las condiciones físicas de un inmueble considerado Bien de Interés Cultural, con la recuperación de sus elementos de cubierta, y , acabados, logrando mantener de forma adecuada un espacio para el uso de las comunidad circundante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609599">
                <a:tc gridSpan="6">
                  <a:txBody>
                    <a:bodyPr/>
                    <a:lstStyle/>
                    <a:p>
                      <a:pPr algn="just" rtl="0" fontAlgn="ctr"/>
                      <a:r>
                        <a:rPr lang="es-ES" sz="1000" b="1" i="0" u="none" strike="noStrike" dirty="0">
                          <a:solidFill>
                            <a:srgbClr val="000000"/>
                          </a:solidFill>
                          <a:effectLst/>
                          <a:latin typeface="Arial" panose="020B0604020202020204" pitchFamily="34" charset="0"/>
                          <a:cs typeface="Arial" panose="020B0604020202020204" pitchFamily="34" charset="0"/>
                        </a:rPr>
                        <a:t>OTROS BENEFICIOS</a:t>
                      </a:r>
                      <a:r>
                        <a:rPr lang="es-ES" sz="1000" b="0" i="0" u="none" strike="noStrike" dirty="0">
                          <a:solidFill>
                            <a:srgbClr val="000000"/>
                          </a:solidFill>
                          <a:effectLst/>
                          <a:latin typeface="Arial" panose="020B0604020202020204" pitchFamily="34" charset="0"/>
                          <a:cs typeface="Arial" panose="020B0604020202020204" pitchFamily="34" charset="0"/>
                        </a:rPr>
                        <a:t>: </a:t>
                      </a:r>
                      <a:r>
                        <a:rPr lang="es-ES" sz="1000" b="0" i="0" u="none" strike="noStrike" kern="1200" dirty="0">
                          <a:solidFill>
                            <a:srgbClr val="375623"/>
                          </a:solidFill>
                          <a:effectLst/>
                          <a:latin typeface="Arial" panose="020B0604020202020204" pitchFamily="34" charset="0"/>
                          <a:ea typeface="+mn-ea"/>
                          <a:cs typeface="Arial" panose="020B0604020202020204" pitchFamily="34" charset="0"/>
                        </a:rPr>
                        <a:t>Se da  seguridad, dando control al inmueble evitando la presencia de personas ajenas e indigentes, se limita la posibilidad de actos delictivos y vandalismo en este predio, y se evita la acumulación de todo tipo de desechos en estos bienes de uso publico,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434271">
                <a:tc gridSpan="4">
                  <a:txBody>
                    <a:bodyPr/>
                    <a:lstStyle/>
                    <a:p>
                      <a:pPr algn="l" rtl="0" fontAlgn="ctr"/>
                      <a:r>
                        <a:rPr lang="es-CO" sz="1000" b="1" i="0" u="none" strike="noStrike">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cs typeface="Arial" panose="020B0604020202020204" pitchFamily="34" charset="0"/>
                        </a:rPr>
                        <a:t>CANTIDAD                                                                                                8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370875">
                <a:tc gridSpan="6">
                  <a:txBody>
                    <a:bodyPr/>
                    <a:lstStyle/>
                    <a:p>
                      <a:pPr algn="l" rtl="0" fontAlgn="ctr"/>
                      <a:r>
                        <a:rPr lang="es-ES" sz="1000" b="1" i="0" u="none" strike="noStrike" dirty="0">
                          <a:solidFill>
                            <a:srgbClr val="375623"/>
                          </a:solidFill>
                          <a:effectLst/>
                          <a:latin typeface="Arial" panose="020B0604020202020204" pitchFamily="34" charset="0"/>
                          <a:cs typeface="Arial" panose="020B0604020202020204" pitchFamily="34" charset="0"/>
                        </a:rPr>
                        <a:t>OTROS BENEFICIOS: </a:t>
                      </a:r>
                      <a:r>
                        <a:rPr lang="es-ES" sz="1000" b="0" i="0" u="none" strike="noStrike" dirty="0">
                          <a:solidFill>
                            <a:srgbClr val="375623"/>
                          </a:solidFill>
                          <a:effectLst/>
                          <a:latin typeface="Arial" panose="020B0604020202020204" pitchFamily="34" charset="0"/>
                          <a:cs typeface="Arial" panose="020B0604020202020204" pitchFamily="34" charset="0"/>
                        </a:rPr>
                        <a:t>Se hace presencia de estado con la restitución de un inmueble tenido como abandonado.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57551">
                <a:tc gridSpan="6">
                  <a:txBody>
                    <a:bodyPr/>
                    <a:lstStyle/>
                    <a:p>
                      <a:pPr algn="ctr" rtl="0" fontAlgn="b"/>
                      <a:r>
                        <a:rPr lang="es-ES" sz="10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86326">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37838">
                <a:tc>
                  <a:txBody>
                    <a:bodyPr/>
                    <a:lstStyle/>
                    <a:p>
                      <a:pPr algn="ctr" rtl="0" fontAlgn="b"/>
                      <a:r>
                        <a:rPr lang="es-CO" sz="1000" b="1" i="0" u="none" strike="noStrike">
                          <a:solidFill>
                            <a:srgbClr val="375623"/>
                          </a:solidFill>
                          <a:effectLst/>
                          <a:latin typeface="Arial" panose="020B0604020202020204" pitchFamily="34" charset="0"/>
                          <a:cs typeface="Arial" panose="020B0604020202020204" pitchFamily="34" charset="0"/>
                        </a:rPr>
                        <a:t>MANTENIMIENTO ESTACIONES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1" i="0" u="none" strike="noStrike" dirty="0">
                          <a:solidFill>
                            <a:srgbClr val="375623"/>
                          </a:solidFill>
                          <a:effectLst/>
                          <a:latin typeface="Arial" panose="020B0604020202020204" pitchFamily="34" charset="0"/>
                          <a:cs typeface="Arial" panose="020B0604020202020204" pitchFamily="34" charset="0"/>
                        </a:rPr>
                        <a:t>ESTACION FERREA MANTENIDA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ángulo 3">
            <a:extLst>
              <a:ext uri="{FF2B5EF4-FFF2-40B4-BE49-F238E27FC236}">
                <a16:creationId xmlns:a16="http://schemas.microsoft.com/office/drawing/2014/main" id="{19958B88-DB2B-455D-9521-BFD49005BFE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34499" name="Rectángulo 7">
            <a:extLst>
              <a:ext uri="{FF2B5EF4-FFF2-40B4-BE49-F238E27FC236}">
                <a16:creationId xmlns:a16="http://schemas.microsoft.com/office/drawing/2014/main" id="{062AF037-6D25-48AF-A82E-698760FC8C1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CF1D46C-3114-4207-A7C7-C286B6BDB416}"/>
              </a:ext>
            </a:extLst>
          </p:cNvPr>
          <p:cNvSpPr/>
          <p:nvPr/>
        </p:nvSpPr>
        <p:spPr>
          <a:xfrm>
            <a:off x="0" y="7938"/>
            <a:ext cx="12222163"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4501" name="Imagen 14">
            <a:extLst>
              <a:ext uri="{FF2B5EF4-FFF2-40B4-BE49-F238E27FC236}">
                <a16:creationId xmlns:a16="http://schemas.microsoft.com/office/drawing/2014/main" id="{4A1288D5-4BA9-4ADC-9328-EEC0F0A6257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913438"/>
            <a:ext cx="197961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4502" name="CuadroTexto 2">
            <a:extLst>
              <a:ext uri="{FF2B5EF4-FFF2-40B4-BE49-F238E27FC236}">
                <a16:creationId xmlns:a16="http://schemas.microsoft.com/office/drawing/2014/main" id="{8453B74A-C9CC-440F-8CDD-87218F39D89B}"/>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34503" name="CuadroTexto 11">
            <a:extLst>
              <a:ext uri="{FF2B5EF4-FFF2-40B4-BE49-F238E27FC236}">
                <a16:creationId xmlns:a16="http://schemas.microsoft.com/office/drawing/2014/main" id="{F30FFC8C-2E8B-4D9D-ADDE-E4AF42F18586}"/>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34504" name="Imagen 16">
            <a:extLst>
              <a:ext uri="{FF2B5EF4-FFF2-40B4-BE49-F238E27FC236}">
                <a16:creationId xmlns:a16="http://schemas.microsoft.com/office/drawing/2014/main" id="{0ECC8A38-E19F-4691-9038-4CD6FA184E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924550"/>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505" name="Imagen 2">
            <a:extLst>
              <a:ext uri="{FF2B5EF4-FFF2-40B4-BE49-F238E27FC236}">
                <a16:creationId xmlns:a16="http://schemas.microsoft.com/office/drawing/2014/main" id="{6B5A2756-1BFC-4665-8100-F43E36ABAED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80125"/>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2B8154DF-E049-4EBB-A512-900D1CFD2AEE}"/>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8760FF69-C2E4-47A3-95CA-74FA7D49332C}"/>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6748CB05-83C2-4820-90C2-055A8D02476C}"/>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F0C6C278-36B5-4682-890C-D28308D62B16}"/>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34510" name="CuadroTexto 4">
            <a:extLst>
              <a:ext uri="{FF2B5EF4-FFF2-40B4-BE49-F238E27FC236}">
                <a16:creationId xmlns:a16="http://schemas.microsoft.com/office/drawing/2014/main" id="{E3604F18-C1C8-4200-A428-384787A04DC9}"/>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34511" name="Imagen 3">
            <a:extLst>
              <a:ext uri="{FF2B5EF4-FFF2-40B4-BE49-F238E27FC236}">
                <a16:creationId xmlns:a16="http://schemas.microsoft.com/office/drawing/2014/main" id="{81748AA5-0532-403E-B40D-FE3FCA34F3BC}"/>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11963" y="1965325"/>
            <a:ext cx="4059237" cy="332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512" name="Imagen 2">
            <a:extLst>
              <a:ext uri="{FF2B5EF4-FFF2-40B4-BE49-F238E27FC236}">
                <a16:creationId xmlns:a16="http://schemas.microsoft.com/office/drawing/2014/main" id="{B635CD74-0A3B-4563-ADC9-A9BF50C17D8B}"/>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90625" y="1887538"/>
            <a:ext cx="4084638" cy="336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5939E310-E236-44EC-BE62-F436706C7315}"/>
              </a:ext>
            </a:extLst>
          </p:cNvPr>
          <p:cNvSpPr/>
          <p:nvPr/>
        </p:nvSpPr>
        <p:spPr>
          <a:xfrm>
            <a:off x="0" y="-317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5523" name="Imagen 1">
            <a:extLst>
              <a:ext uri="{FF2B5EF4-FFF2-40B4-BE49-F238E27FC236}">
                <a16:creationId xmlns:a16="http://schemas.microsoft.com/office/drawing/2014/main" id="{55F0A6A4-7E28-4309-9EB2-660F8370D69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21800" y="595153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0116EC1C-4D9F-4896-A65D-DE29CF1EB322}"/>
              </a:ext>
            </a:extLst>
          </p:cNvPr>
          <p:cNvGrpSpPr>
            <a:grpSpLocks/>
          </p:cNvGrpSpPr>
          <p:nvPr/>
        </p:nvGrpSpPr>
        <p:grpSpPr bwMode="auto">
          <a:xfrm>
            <a:off x="6111081" y="870469"/>
            <a:ext cx="520461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696E8693-11D8-4370-8D2B-A3364A65786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6211A1BC-19E6-4302-BD45-710C35740C7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E5D1A1FD-1FBE-4E8C-8A5C-0C3830066660}"/>
                </a:ext>
              </a:extLst>
            </p:cNvPr>
            <p:cNvSpPr txBox="1"/>
            <p:nvPr/>
          </p:nvSpPr>
          <p:spPr>
            <a:xfrm>
              <a:off x="4965532" y="1148689"/>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Guaduas – Puerto Salgar. </a:t>
              </a:r>
              <a:r>
                <a:rPr lang="es-CO" sz="1400" dirty="0" err="1">
                  <a:solidFill>
                    <a:srgbClr val="70AD47">
                      <a:lumMod val="50000"/>
                    </a:srgbClr>
                  </a:solidFill>
                  <a:latin typeface="Arial" panose="020B0604020202020204" pitchFamily="34" charset="0"/>
                  <a:cs typeface="Arial" panose="020B0604020202020204" pitchFamily="34" charset="0"/>
                </a:rPr>
                <a:t>Cund</a:t>
              </a:r>
              <a:r>
                <a:rPr lang="es-CO" sz="1400" dirty="0">
                  <a:solidFill>
                    <a:srgbClr val="70AD47">
                      <a:lumMod val="50000"/>
                    </a:srgbClr>
                  </a:solidFill>
                  <a:latin typeface="Arial" panose="020B0604020202020204" pitchFamily="34" charset="0"/>
                  <a:cs typeface="Arial" panose="020B0604020202020204" pitchFamily="34" charset="0"/>
                </a:rPr>
                <a:t>. </a:t>
              </a:r>
            </a:p>
          </p:txBody>
        </p:sp>
        <p:sp>
          <p:nvSpPr>
            <p:cNvPr id="16" name="Elipse 15">
              <a:extLst>
                <a:ext uri="{FF2B5EF4-FFF2-40B4-BE49-F238E27FC236}">
                  <a16:creationId xmlns:a16="http://schemas.microsoft.com/office/drawing/2014/main" id="{0C3CF0BE-4934-467A-8FEA-842CB9763A9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35525" name="Rectángulo 67">
            <a:extLst>
              <a:ext uri="{FF2B5EF4-FFF2-40B4-BE49-F238E27FC236}">
                <a16:creationId xmlns:a16="http://schemas.microsoft.com/office/drawing/2014/main" id="{4FF5C48F-59AB-461C-9DFF-D1C0D11B1F66}"/>
              </a:ext>
            </a:extLst>
          </p:cNvPr>
          <p:cNvSpPr>
            <a:spLocks noChangeArrowheads="1"/>
          </p:cNvSpPr>
          <p:nvPr/>
        </p:nvSpPr>
        <p:spPr bwMode="auto">
          <a:xfrm>
            <a:off x="885825" y="263525"/>
            <a:ext cx="79930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35526" name="Rectángulo 68">
            <a:extLst>
              <a:ext uri="{FF2B5EF4-FFF2-40B4-BE49-F238E27FC236}">
                <a16:creationId xmlns:a16="http://schemas.microsoft.com/office/drawing/2014/main" id="{9A658B12-630F-426B-AE50-54EB8DB8999F}"/>
              </a:ext>
            </a:extLst>
          </p:cNvPr>
          <p:cNvSpPr>
            <a:spLocks noChangeArrowheads="1"/>
          </p:cNvSpPr>
          <p:nvPr/>
        </p:nvSpPr>
        <p:spPr bwMode="auto">
          <a:xfrm>
            <a:off x="876300" y="531813"/>
            <a:ext cx="10237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INVENTARIO Y/O LOCALIZACIÓN CORREDOR FÉRREO FACATATIVÁ  - PUERTO SALGAR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rPr>
              <a:t>.</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35527" name="Imagen 35">
            <a:extLst>
              <a:ext uri="{FF2B5EF4-FFF2-40B4-BE49-F238E27FC236}">
                <a16:creationId xmlns:a16="http://schemas.microsoft.com/office/drawing/2014/main" id="{D502C8FE-5466-4F70-91F8-02E93CC86A6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168A44D9-49FD-4028-B900-9045117F5593}"/>
              </a:ext>
            </a:extLst>
          </p:cNvPr>
          <p:cNvGrpSpPr>
            <a:grpSpLocks/>
          </p:cNvGrpSpPr>
          <p:nvPr/>
        </p:nvGrpSpPr>
        <p:grpSpPr bwMode="auto">
          <a:xfrm>
            <a:off x="6089173" y="1353863"/>
            <a:ext cx="5226526" cy="433388"/>
            <a:chOff x="3797995" y="1095038"/>
            <a:chExt cx="8818175" cy="641713"/>
          </a:xfrm>
          <a:solidFill>
            <a:schemeClr val="accent6">
              <a:lumMod val="60000"/>
              <a:lumOff val="40000"/>
            </a:schemeClr>
          </a:solidFill>
        </p:grpSpPr>
        <p:sp>
          <p:nvSpPr>
            <p:cNvPr id="39" name="Pentágono 11">
              <a:extLst>
                <a:ext uri="{FF2B5EF4-FFF2-40B4-BE49-F238E27FC236}">
                  <a16:creationId xmlns:a16="http://schemas.microsoft.com/office/drawing/2014/main" id="{BC07DC6B-EAE9-4A18-8CD9-4A14FF1F518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53430168-AB56-4F3A-8370-5F5408E38833}"/>
                </a:ext>
              </a:extLst>
            </p:cNvPr>
            <p:cNvSpPr/>
            <p:nvPr/>
          </p:nvSpPr>
          <p:spPr>
            <a:xfrm>
              <a:off x="4780327" y="1099729"/>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200" dirty="0">
                  <a:solidFill>
                    <a:srgbClr val="70AD47">
                      <a:lumMod val="50000"/>
                    </a:srgbClr>
                  </a:solidFill>
                  <a:latin typeface="Arial" panose="020B0604020202020204" pitchFamily="34" charset="0"/>
                  <a:cs typeface="Arial" panose="020B0604020202020204" pitchFamily="34" charset="0"/>
                </a:rPr>
                <a:t>Corredor férreo existente entre Guaduas y Puerto Salgar</a:t>
              </a:r>
              <a:endParaRPr lang="es-CO" sz="1400" dirty="0">
                <a:solidFill>
                  <a:srgbClr val="70AD47">
                    <a:lumMod val="50000"/>
                  </a:srgbClr>
                </a:solidFill>
                <a:latin typeface="Arial" panose="020B0604020202020204" pitchFamily="34" charset="0"/>
                <a:cs typeface="Arial" panose="020B0604020202020204" pitchFamily="34" charset="0"/>
              </a:endParaRP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7562BA31-C843-4916-82AC-564F921CC8C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112FCD0B-5D5D-4663-8A43-8C8123B2C576}"/>
              </a:ext>
            </a:extLst>
          </p:cNvPr>
          <p:cNvGrpSpPr>
            <a:grpSpLocks/>
          </p:cNvGrpSpPr>
          <p:nvPr/>
        </p:nvGrpSpPr>
        <p:grpSpPr bwMode="auto">
          <a:xfrm>
            <a:off x="6117336" y="1882538"/>
            <a:ext cx="5198364"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A09D0982-B126-42A5-99D2-E72A759DA53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3BCCD4C3-B5A2-4A1D-A766-0893847ABF7F}"/>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203</a:t>
              </a:r>
              <a:r>
                <a:rPr lang="es-ES" sz="1400" dirty="0">
                  <a:solidFill>
                    <a:srgbClr val="70AD47">
                      <a:lumMod val="50000"/>
                    </a:srgbClr>
                  </a:solidFill>
                  <a:latin typeface="Arial" panose="020B0604020202020204" pitchFamily="34" charset="0"/>
                  <a:cs typeface="Arial" panose="020B0604020202020204" pitchFamily="34" charset="0"/>
                </a:rPr>
                <a:t> Km</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A5C78F92-9D78-4F8C-BD0F-D0D60E725B5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183E1225-25BA-473F-9406-51379FB068D9}"/>
              </a:ext>
            </a:extLst>
          </p:cNvPr>
          <p:cNvGrpSpPr>
            <a:grpSpLocks/>
          </p:cNvGrpSpPr>
          <p:nvPr/>
        </p:nvGrpSpPr>
        <p:grpSpPr bwMode="auto">
          <a:xfrm>
            <a:off x="6104082" y="2422245"/>
            <a:ext cx="521161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89B5C0E1-4F1A-4719-AB78-BA6DEF8D82A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BDA393EF-852E-4656-9C4F-64901391923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A4791E7B-18DD-47A5-8889-E438DD4F605F}"/>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203</a:t>
              </a:r>
              <a:r>
                <a:rPr lang="es-CO" sz="1400" dirty="0">
                  <a:solidFill>
                    <a:srgbClr val="70AD47">
                      <a:lumMod val="50000"/>
                    </a:srgbClr>
                  </a:solidFill>
                  <a:latin typeface="Arial" panose="020B0604020202020204" pitchFamily="34" charset="0"/>
                  <a:cs typeface="Arial" panose="020B0604020202020204" pitchFamily="34" charset="0"/>
                </a:rPr>
                <a:t> Km  </a:t>
              </a:r>
            </a:p>
          </p:txBody>
        </p:sp>
        <p:sp>
          <p:nvSpPr>
            <p:cNvPr id="51" name="Elipse 50">
              <a:extLst>
                <a:ext uri="{FF2B5EF4-FFF2-40B4-BE49-F238E27FC236}">
                  <a16:creationId xmlns:a16="http://schemas.microsoft.com/office/drawing/2014/main" id="{448A588B-CA69-4226-8146-060BBEABD17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35531" name="Imagen 54">
            <a:extLst>
              <a:ext uri="{FF2B5EF4-FFF2-40B4-BE49-F238E27FC236}">
                <a16:creationId xmlns:a16="http://schemas.microsoft.com/office/drawing/2014/main" id="{DB321DD8-72B5-49C0-A27E-5D1B1C18D81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EF21CB21-A99A-42A0-B574-A5A9EE6D2A56}"/>
              </a:ext>
            </a:extLst>
          </p:cNvPr>
          <p:cNvGraphicFramePr>
            <a:graphicFrameLocks noGrp="1"/>
          </p:cNvGraphicFramePr>
          <p:nvPr/>
        </p:nvGraphicFramePr>
        <p:xfrm>
          <a:off x="6165850" y="3060700"/>
          <a:ext cx="5149850" cy="2619375"/>
        </p:xfrm>
        <a:graphic>
          <a:graphicData uri="http://schemas.openxmlformats.org/drawingml/2006/table">
            <a:tbl>
              <a:tblPr firstRow="1" bandRow="1"/>
              <a:tblGrid>
                <a:gridCol w="2000519">
                  <a:extLst>
                    <a:ext uri="{9D8B030D-6E8A-4147-A177-3AD203B41FA5}">
                      <a16:colId xmlns:a16="http://schemas.microsoft.com/office/drawing/2014/main" val="20000"/>
                    </a:ext>
                  </a:extLst>
                </a:gridCol>
                <a:gridCol w="1287463">
                  <a:extLst>
                    <a:ext uri="{9D8B030D-6E8A-4147-A177-3AD203B41FA5}">
                      <a16:colId xmlns:a16="http://schemas.microsoft.com/office/drawing/2014/main" val="20001"/>
                    </a:ext>
                  </a:extLst>
                </a:gridCol>
                <a:gridCol w="1861868">
                  <a:extLst>
                    <a:ext uri="{9D8B030D-6E8A-4147-A177-3AD203B41FA5}">
                      <a16:colId xmlns:a16="http://schemas.microsoft.com/office/drawing/2014/main" val="20002"/>
                    </a:ext>
                  </a:extLst>
                </a:gridCol>
              </a:tblGrid>
              <a:tr h="190500">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$ 480.834.047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$ 480.834.047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$ 480.834.047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$ 480.834.047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$ 480.834.047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14325">
                <a:tc>
                  <a:txBody>
                    <a:bodyPr/>
                    <a:lstStyle/>
                    <a:p>
                      <a:pPr algn="ctr" rtl="0" fontAlgn="ctr"/>
                      <a:r>
                        <a:rPr lang="nn-NO" sz="1000" b="0" i="0" u="none" strike="noStrike">
                          <a:solidFill>
                            <a:srgbClr val="375623"/>
                          </a:solidFill>
                          <a:effectLst/>
                          <a:latin typeface="Arial" panose="020B0604020202020204" pitchFamily="34" charset="0"/>
                        </a:rPr>
                        <a:t>Km 40 +190 – Km 147 + 530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203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203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F1A354FF-6B50-4C5A-8064-E0D43DD84634}"/>
              </a:ext>
            </a:extLst>
          </p:cNvPr>
          <p:cNvGraphicFramePr>
            <a:graphicFrameLocks noGrp="1"/>
          </p:cNvGraphicFramePr>
          <p:nvPr/>
        </p:nvGraphicFramePr>
        <p:xfrm>
          <a:off x="876300" y="1058863"/>
          <a:ext cx="4949825" cy="4664075"/>
        </p:xfrm>
        <a:graphic>
          <a:graphicData uri="http://schemas.openxmlformats.org/drawingml/2006/table">
            <a:tbl>
              <a:tblPr firstRow="1" bandRow="1"/>
              <a:tblGrid>
                <a:gridCol w="1012521">
                  <a:extLst>
                    <a:ext uri="{9D8B030D-6E8A-4147-A177-3AD203B41FA5}">
                      <a16:colId xmlns:a16="http://schemas.microsoft.com/office/drawing/2014/main" val="20000"/>
                    </a:ext>
                  </a:extLst>
                </a:gridCol>
                <a:gridCol w="651622">
                  <a:extLst>
                    <a:ext uri="{9D8B030D-6E8A-4147-A177-3AD203B41FA5}">
                      <a16:colId xmlns:a16="http://schemas.microsoft.com/office/drawing/2014/main" val="20001"/>
                    </a:ext>
                  </a:extLst>
                </a:gridCol>
                <a:gridCol w="939840">
                  <a:extLst>
                    <a:ext uri="{9D8B030D-6E8A-4147-A177-3AD203B41FA5}">
                      <a16:colId xmlns:a16="http://schemas.microsoft.com/office/drawing/2014/main" val="20002"/>
                    </a:ext>
                  </a:extLst>
                </a:gridCol>
                <a:gridCol w="548867">
                  <a:extLst>
                    <a:ext uri="{9D8B030D-6E8A-4147-A177-3AD203B41FA5}">
                      <a16:colId xmlns:a16="http://schemas.microsoft.com/office/drawing/2014/main" val="20003"/>
                    </a:ext>
                  </a:extLst>
                </a:gridCol>
                <a:gridCol w="436086">
                  <a:extLst>
                    <a:ext uri="{9D8B030D-6E8A-4147-A177-3AD203B41FA5}">
                      <a16:colId xmlns:a16="http://schemas.microsoft.com/office/drawing/2014/main" val="20004"/>
                    </a:ext>
                  </a:extLst>
                </a:gridCol>
                <a:gridCol w="759391">
                  <a:extLst>
                    <a:ext uri="{9D8B030D-6E8A-4147-A177-3AD203B41FA5}">
                      <a16:colId xmlns:a16="http://schemas.microsoft.com/office/drawing/2014/main" val="20005"/>
                    </a:ext>
                  </a:extLst>
                </a:gridCol>
                <a:gridCol w="601498">
                  <a:extLst>
                    <a:ext uri="{9D8B030D-6E8A-4147-A177-3AD203B41FA5}">
                      <a16:colId xmlns:a16="http://schemas.microsoft.com/office/drawing/2014/main" val="20006"/>
                    </a:ext>
                  </a:extLst>
                </a:gridCol>
              </a:tblGrid>
              <a:tr h="261975">
                <a:tc gridSpan="7">
                  <a:txBody>
                    <a:bodyPr/>
                    <a:lstStyle/>
                    <a:p>
                      <a:pPr algn="ctr" rtl="0" fontAlgn="b"/>
                      <a:r>
                        <a:rPr lang="es-CO" sz="10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61975">
                <a:tc>
                  <a:txBody>
                    <a:bodyPr/>
                    <a:lstStyle/>
                    <a:p>
                      <a:pPr algn="l" rtl="0" fontAlgn="b"/>
                      <a:r>
                        <a:rPr lang="es-CO" sz="1000" b="1" i="0" u="none" strike="noStrike" dirty="0">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l" rtl="0" fontAlgn="ctr"/>
                      <a:r>
                        <a:rPr lang="es-CO" sz="1000" b="0" i="0" u="none" strike="noStrike">
                          <a:solidFill>
                            <a:srgbClr val="000000"/>
                          </a:solidFill>
                          <a:effectLst/>
                          <a:latin typeface="Arial" panose="020B0604020202020204" pitchFamily="34" charset="0"/>
                        </a:rPr>
                        <a:t>1270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304802">
                <a:tc>
                  <a:txBody>
                    <a:bodyPr/>
                    <a:lstStyle/>
                    <a:p>
                      <a:pPr algn="l" rtl="0" fontAlgn="b"/>
                      <a:r>
                        <a:rPr lang="es-CO" sz="1000" b="1" i="0" u="none" strike="noStrike" dirty="0">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6">
                  <a:txBody>
                    <a:bodyPr/>
                    <a:lstStyle/>
                    <a:p>
                      <a:pPr algn="l" rtl="0" fontAlgn="b"/>
                      <a:r>
                        <a:rPr lang="es-CO" sz="1000" b="1" i="0" u="none" strike="noStrike">
                          <a:solidFill>
                            <a:srgbClr val="375623"/>
                          </a:solidFill>
                          <a:effectLst/>
                          <a:latin typeface="Arial" panose="020B0604020202020204" pitchFamily="34" charset="0"/>
                        </a:rPr>
                        <a:t>                               22/07/2019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61975">
                <a:tc gridSpan="5">
                  <a:txBody>
                    <a:bodyPr/>
                    <a:lstStyle/>
                    <a:p>
                      <a:pPr algn="l" rtl="0" fontAlgn="b"/>
                      <a:r>
                        <a:rPr lang="es-CO" sz="1000" b="1" i="0" u="none" strike="noStrike" dirty="0">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b"/>
                      <a:r>
                        <a:rPr lang="es-CO" sz="1000" b="0" i="0" u="none" strike="noStrike">
                          <a:solidFill>
                            <a:srgbClr val="375623"/>
                          </a:solidFill>
                          <a:effectLst/>
                          <a:latin typeface="Arial" panose="020B0604020202020204" pitchFamily="34" charset="0"/>
                        </a:rPr>
                        <a:t>31/12/2019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261975">
                <a:tc gridSpan="7">
                  <a:txBody>
                    <a:bodyPr/>
                    <a:lstStyle/>
                    <a:p>
                      <a:pPr algn="ctr" rtl="0" fontAlgn="b"/>
                      <a:r>
                        <a:rPr lang="es-CO" sz="1000" b="0" i="0" u="none" strike="noStrike" dirty="0">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131735">
                <a:tc gridSpan="7">
                  <a:txBody>
                    <a:bodyPr/>
                    <a:lstStyle/>
                    <a:p>
                      <a:pPr algn="l" rtl="0" fontAlgn="ctr"/>
                      <a:r>
                        <a:rPr lang="es-ES" sz="1000" b="0" i="0" u="none" strike="noStrike" dirty="0">
                          <a:solidFill>
                            <a:srgbClr val="375623"/>
                          </a:solidFill>
                          <a:effectLst/>
                          <a:latin typeface="Arial" panose="020B0604020202020204" pitchFamily="34" charset="0"/>
                        </a:rPr>
                        <a:t>La ejecución de este inventario es un insumo fundamentarla para el cumplimiento de la misión del Instituto de conservar y mantener la infraestructura férrea a su cargo, ya que a pesar de ser transferida toda la red férrea luego de la liquidación de FERROVIAS, esta transferencia no conto con verificación predial o física de sus inmuebles. Por lo que contar con este inventario permite identificar y definir con objetividad las propiedades a cargo, y sus condiciones actuales en términos físicos .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392963">
                <a:tc gridSpan="3">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4">
                  <a:txBody>
                    <a:bodyPr/>
                    <a:lstStyle/>
                    <a:p>
                      <a:pPr algn="l" rtl="0" fontAlgn="ctr"/>
                      <a:r>
                        <a:rPr lang="es-CO" sz="1000" b="1" i="0" u="none" strike="noStrike">
                          <a:solidFill>
                            <a:srgbClr val="375623"/>
                          </a:solidFill>
                          <a:effectLst/>
                          <a:latin typeface="Arial" panose="020B0604020202020204" pitchFamily="34" charset="0"/>
                        </a:rPr>
                        <a:t>CANTIDAD 12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92963">
                <a:tc gridSpan="7">
                  <a:txBody>
                    <a:bodyPr/>
                    <a:lstStyle/>
                    <a:p>
                      <a:pPr algn="l" rtl="0" fontAlgn="ctr"/>
                      <a:r>
                        <a:rPr lang="es-ES" sz="1000" b="1" i="0" u="none" strike="noStrike" dirty="0">
                          <a:solidFill>
                            <a:srgbClr val="375623"/>
                          </a:solidFill>
                          <a:effectLst/>
                          <a:latin typeface="Arial" panose="020B0604020202020204" pitchFamily="34" charset="0"/>
                        </a:rPr>
                        <a:t>OTROS BENEFICIOS: </a:t>
                      </a:r>
                      <a:r>
                        <a:rPr lang="es-ES" sz="1000" b="0" i="0" u="none" strike="noStrike" dirty="0">
                          <a:solidFill>
                            <a:srgbClr val="375623"/>
                          </a:solidFill>
                          <a:effectLst/>
                          <a:latin typeface="Arial" panose="020B0604020202020204" pitchFamily="34" charset="0"/>
                        </a:rPr>
                        <a:t>Se hace presencia de estado con la restitución de un inmueble tenido como abandonado.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61975">
                <a:tc gridSpan="7">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377245">
                <a:tc gridSpan="2">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10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754490">
                <a:tc gridSpan="2">
                  <a:txBody>
                    <a:bodyPr/>
                    <a:lstStyle/>
                    <a:p>
                      <a:pPr algn="ctr" rtl="0" fontAlgn="ctr"/>
                      <a:r>
                        <a:rPr lang="es-ES" sz="1000" b="0" i="0" u="none" strike="noStrike">
                          <a:solidFill>
                            <a:srgbClr val="375623"/>
                          </a:solidFill>
                          <a:effectLst/>
                          <a:latin typeface="Arial" panose="020B0604020202020204" pitchFamily="34" charset="0"/>
                        </a:rPr>
                        <a:t>INVENTARIO Y/O LOCALIZACION CORREDOR FERREO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1000" b="0" i="0" u="none" strike="noStrike" dirty="0">
                          <a:solidFill>
                            <a:srgbClr val="375623"/>
                          </a:solidFill>
                          <a:effectLst/>
                          <a:latin typeface="Arial" panose="020B0604020202020204" pitchFamily="34" charset="0"/>
                        </a:rPr>
                        <a:t>KILOMETROS DE CORREDOR FERREO INVENTARIADO Y LOCALIZADO.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1000" b="0" i="0" u="none" strike="noStrike">
                          <a:solidFill>
                            <a:srgbClr val="375623"/>
                          </a:solidFill>
                          <a:effectLst/>
                          <a:latin typeface="Arial" panose="020B0604020202020204" pitchFamily="34" charset="0"/>
                        </a:rPr>
                        <a:t>203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dirty="0">
                          <a:solidFill>
                            <a:srgbClr val="375623"/>
                          </a:solidFill>
                          <a:effectLst/>
                          <a:latin typeface="Arial" panose="020B0604020202020204" pitchFamily="34" charset="0"/>
                        </a:rPr>
                        <a:t>203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ángulo 3">
            <a:extLst>
              <a:ext uri="{FF2B5EF4-FFF2-40B4-BE49-F238E27FC236}">
                <a16:creationId xmlns:a16="http://schemas.microsoft.com/office/drawing/2014/main" id="{96401A08-14F7-4134-BB0D-1B8C0D808EE8}"/>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36547" name="Rectángulo 7">
            <a:extLst>
              <a:ext uri="{FF2B5EF4-FFF2-40B4-BE49-F238E27FC236}">
                <a16:creationId xmlns:a16="http://schemas.microsoft.com/office/drawing/2014/main" id="{38213F57-402F-4C9E-8ED9-7142892BA307}"/>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324D5D0B-D08A-45E7-8778-0A185E88FF8B}"/>
              </a:ext>
            </a:extLst>
          </p:cNvPr>
          <p:cNvSpPr/>
          <p:nvPr/>
        </p:nvSpPr>
        <p:spPr>
          <a:xfrm>
            <a:off x="0"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6549" name="Imagen 14">
            <a:extLst>
              <a:ext uri="{FF2B5EF4-FFF2-40B4-BE49-F238E27FC236}">
                <a16:creationId xmlns:a16="http://schemas.microsoft.com/office/drawing/2014/main" id="{B6D2A847-8DFE-4BBE-A316-6FBCFB57228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50" name="Imagen 16">
            <a:extLst>
              <a:ext uri="{FF2B5EF4-FFF2-40B4-BE49-F238E27FC236}">
                <a16:creationId xmlns:a16="http://schemas.microsoft.com/office/drawing/2014/main" id="{7D5CF249-E0AF-45A6-A4BC-15FB1D37F5E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51" name="Imagen 2">
            <a:extLst>
              <a:ext uri="{FF2B5EF4-FFF2-40B4-BE49-F238E27FC236}">
                <a16:creationId xmlns:a16="http://schemas.microsoft.com/office/drawing/2014/main" id="{D0E81612-FD4C-4FF6-8D3F-E9451E48B52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7B9214FD-A0AD-48DB-AEEA-A6A75465BF77}"/>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36553" name="CuadroTexto 4">
            <a:extLst>
              <a:ext uri="{FF2B5EF4-FFF2-40B4-BE49-F238E27FC236}">
                <a16:creationId xmlns:a16="http://schemas.microsoft.com/office/drawing/2014/main" id="{3B0DBC45-8F7F-43EB-AC21-FD7DB65C2806}"/>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36554" name="Imagen 1">
            <a:extLst>
              <a:ext uri="{FF2B5EF4-FFF2-40B4-BE49-F238E27FC236}">
                <a16:creationId xmlns:a16="http://schemas.microsoft.com/office/drawing/2014/main" id="{D29214C7-2901-47E3-BA68-32E1D8F53639}"/>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400175" y="1036638"/>
            <a:ext cx="6672263"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a libre 2">
            <a:extLst>
              <a:ext uri="{FF2B5EF4-FFF2-40B4-BE49-F238E27FC236}">
                <a16:creationId xmlns:a16="http://schemas.microsoft.com/office/drawing/2014/main" id="{926DA524-6EC5-40A8-9F63-1245A732A1D8}"/>
              </a:ext>
            </a:extLst>
          </p:cNvPr>
          <p:cNvSpPr/>
          <p:nvPr/>
        </p:nvSpPr>
        <p:spPr>
          <a:xfrm>
            <a:off x="4338638" y="1033463"/>
            <a:ext cx="1384300" cy="3889375"/>
          </a:xfrm>
          <a:custGeom>
            <a:avLst/>
            <a:gdLst>
              <a:gd name="connsiteX0" fmla="*/ 1383527 w 1383527"/>
              <a:gd name="connsiteY0" fmla="*/ 3888188 h 3888188"/>
              <a:gd name="connsiteX1" fmla="*/ 1351722 w 1383527"/>
              <a:gd name="connsiteY1" fmla="*/ 3848431 h 3888188"/>
              <a:gd name="connsiteX2" fmla="*/ 1327868 w 1383527"/>
              <a:gd name="connsiteY2" fmla="*/ 3824577 h 3888188"/>
              <a:gd name="connsiteX3" fmla="*/ 1288111 w 1383527"/>
              <a:gd name="connsiteY3" fmla="*/ 3784821 h 3888188"/>
              <a:gd name="connsiteX4" fmla="*/ 1280160 w 1383527"/>
              <a:gd name="connsiteY4" fmla="*/ 3760967 h 3888188"/>
              <a:gd name="connsiteX5" fmla="*/ 1256306 w 1383527"/>
              <a:gd name="connsiteY5" fmla="*/ 3745064 h 3888188"/>
              <a:gd name="connsiteX6" fmla="*/ 1240404 w 1383527"/>
              <a:gd name="connsiteY6" fmla="*/ 3721210 h 3888188"/>
              <a:gd name="connsiteX7" fmla="*/ 1216550 w 1383527"/>
              <a:gd name="connsiteY7" fmla="*/ 3689405 h 3888188"/>
              <a:gd name="connsiteX8" fmla="*/ 1176793 w 1383527"/>
              <a:gd name="connsiteY8" fmla="*/ 3633746 h 3888188"/>
              <a:gd name="connsiteX9" fmla="*/ 1129085 w 1383527"/>
              <a:gd name="connsiteY9" fmla="*/ 3593990 h 3888188"/>
              <a:gd name="connsiteX10" fmla="*/ 1081377 w 1383527"/>
              <a:gd name="connsiteY10" fmla="*/ 3554233 h 3888188"/>
              <a:gd name="connsiteX11" fmla="*/ 1057524 w 1383527"/>
              <a:gd name="connsiteY11" fmla="*/ 3482671 h 3888188"/>
              <a:gd name="connsiteX12" fmla="*/ 1041621 w 1383527"/>
              <a:gd name="connsiteY12" fmla="*/ 3434964 h 3888188"/>
              <a:gd name="connsiteX13" fmla="*/ 1033670 w 1383527"/>
              <a:gd name="connsiteY13" fmla="*/ 3403158 h 3888188"/>
              <a:gd name="connsiteX14" fmla="*/ 1025718 w 1383527"/>
              <a:gd name="connsiteY14" fmla="*/ 3315694 h 3888188"/>
              <a:gd name="connsiteX15" fmla="*/ 1017767 w 1383527"/>
              <a:gd name="connsiteY15" fmla="*/ 3291840 h 3888188"/>
              <a:gd name="connsiteX16" fmla="*/ 1009816 w 1383527"/>
              <a:gd name="connsiteY16" fmla="*/ 3260035 h 3888188"/>
              <a:gd name="connsiteX17" fmla="*/ 993913 w 1383527"/>
              <a:gd name="connsiteY17" fmla="*/ 3212327 h 3888188"/>
              <a:gd name="connsiteX18" fmla="*/ 922351 w 1383527"/>
              <a:gd name="connsiteY18" fmla="*/ 3180522 h 3888188"/>
              <a:gd name="connsiteX19" fmla="*/ 914400 w 1383527"/>
              <a:gd name="connsiteY19" fmla="*/ 3156668 h 3888188"/>
              <a:gd name="connsiteX20" fmla="*/ 882595 w 1383527"/>
              <a:gd name="connsiteY20" fmla="*/ 3108960 h 3888188"/>
              <a:gd name="connsiteX21" fmla="*/ 874644 w 1383527"/>
              <a:gd name="connsiteY21" fmla="*/ 3085106 h 3888188"/>
              <a:gd name="connsiteX22" fmla="*/ 866692 w 1383527"/>
              <a:gd name="connsiteY22" fmla="*/ 2957885 h 3888188"/>
              <a:gd name="connsiteX23" fmla="*/ 842838 w 1383527"/>
              <a:gd name="connsiteY23" fmla="*/ 2934031 h 3888188"/>
              <a:gd name="connsiteX24" fmla="*/ 826936 w 1383527"/>
              <a:gd name="connsiteY24" fmla="*/ 2910177 h 3888188"/>
              <a:gd name="connsiteX25" fmla="*/ 818984 w 1383527"/>
              <a:gd name="connsiteY25" fmla="*/ 2846567 h 3888188"/>
              <a:gd name="connsiteX26" fmla="*/ 747423 w 1383527"/>
              <a:gd name="connsiteY26" fmla="*/ 2806810 h 3888188"/>
              <a:gd name="connsiteX27" fmla="*/ 715617 w 1383527"/>
              <a:gd name="connsiteY27" fmla="*/ 2759103 h 3888188"/>
              <a:gd name="connsiteX28" fmla="*/ 691764 w 1383527"/>
              <a:gd name="connsiteY28" fmla="*/ 2687541 h 3888188"/>
              <a:gd name="connsiteX29" fmla="*/ 683812 w 1383527"/>
              <a:gd name="connsiteY29" fmla="*/ 2663687 h 3888188"/>
              <a:gd name="connsiteX30" fmla="*/ 652007 w 1383527"/>
              <a:gd name="connsiteY30" fmla="*/ 2615979 h 3888188"/>
              <a:gd name="connsiteX31" fmla="*/ 636104 w 1383527"/>
              <a:gd name="connsiteY31" fmla="*/ 2592125 h 3888188"/>
              <a:gd name="connsiteX32" fmla="*/ 612250 w 1383527"/>
              <a:gd name="connsiteY32" fmla="*/ 2576223 h 3888188"/>
              <a:gd name="connsiteX33" fmla="*/ 564543 w 1383527"/>
              <a:gd name="connsiteY33" fmla="*/ 2560320 h 3888188"/>
              <a:gd name="connsiteX34" fmla="*/ 508884 w 1383527"/>
              <a:gd name="connsiteY34" fmla="*/ 2544417 h 3888188"/>
              <a:gd name="connsiteX35" fmla="*/ 437322 w 1383527"/>
              <a:gd name="connsiteY35" fmla="*/ 2536466 h 3888188"/>
              <a:gd name="connsiteX36" fmla="*/ 389614 w 1383527"/>
              <a:gd name="connsiteY36" fmla="*/ 2520564 h 3888188"/>
              <a:gd name="connsiteX37" fmla="*/ 365760 w 1383527"/>
              <a:gd name="connsiteY37" fmla="*/ 2512612 h 3888188"/>
              <a:gd name="connsiteX38" fmla="*/ 318052 w 1383527"/>
              <a:gd name="connsiteY38" fmla="*/ 2464904 h 3888188"/>
              <a:gd name="connsiteX39" fmla="*/ 294198 w 1383527"/>
              <a:gd name="connsiteY39" fmla="*/ 2441050 h 3888188"/>
              <a:gd name="connsiteX40" fmla="*/ 222637 w 1383527"/>
              <a:gd name="connsiteY40" fmla="*/ 2401294 h 3888188"/>
              <a:gd name="connsiteX41" fmla="*/ 159026 w 1383527"/>
              <a:gd name="connsiteY41" fmla="*/ 2393343 h 3888188"/>
              <a:gd name="connsiteX42" fmla="*/ 159026 w 1383527"/>
              <a:gd name="connsiteY42" fmla="*/ 2234317 h 3888188"/>
              <a:gd name="connsiteX43" fmla="*/ 135172 w 1383527"/>
              <a:gd name="connsiteY43" fmla="*/ 2210463 h 3888188"/>
              <a:gd name="connsiteX44" fmla="*/ 127221 w 1383527"/>
              <a:gd name="connsiteY44" fmla="*/ 2138901 h 3888188"/>
              <a:gd name="connsiteX45" fmla="*/ 111318 w 1383527"/>
              <a:gd name="connsiteY45" fmla="*/ 2083242 h 3888188"/>
              <a:gd name="connsiteX46" fmla="*/ 79513 w 1383527"/>
              <a:gd name="connsiteY46" fmla="*/ 2035534 h 3888188"/>
              <a:gd name="connsiteX47" fmla="*/ 63610 w 1383527"/>
              <a:gd name="connsiteY47" fmla="*/ 2011680 h 3888188"/>
              <a:gd name="connsiteX48" fmla="*/ 79513 w 1383527"/>
              <a:gd name="connsiteY48" fmla="*/ 1940118 h 3888188"/>
              <a:gd name="connsiteX49" fmla="*/ 103367 w 1383527"/>
              <a:gd name="connsiteY49" fmla="*/ 1916264 h 3888188"/>
              <a:gd name="connsiteX50" fmla="*/ 127221 w 1383527"/>
              <a:gd name="connsiteY50" fmla="*/ 1868557 h 3888188"/>
              <a:gd name="connsiteX51" fmla="*/ 151075 w 1383527"/>
              <a:gd name="connsiteY51" fmla="*/ 1789044 h 3888188"/>
              <a:gd name="connsiteX52" fmla="*/ 174929 w 1383527"/>
              <a:gd name="connsiteY52" fmla="*/ 1677725 h 3888188"/>
              <a:gd name="connsiteX53" fmla="*/ 182880 w 1383527"/>
              <a:gd name="connsiteY53" fmla="*/ 1653871 h 3888188"/>
              <a:gd name="connsiteX54" fmla="*/ 190831 w 1383527"/>
              <a:gd name="connsiteY54" fmla="*/ 1630017 h 3888188"/>
              <a:gd name="connsiteX55" fmla="*/ 238539 w 1383527"/>
              <a:gd name="connsiteY55" fmla="*/ 1598212 h 3888188"/>
              <a:gd name="connsiteX56" fmla="*/ 278296 w 1383527"/>
              <a:gd name="connsiteY56" fmla="*/ 1566407 h 3888188"/>
              <a:gd name="connsiteX57" fmla="*/ 302150 w 1383527"/>
              <a:gd name="connsiteY57" fmla="*/ 1534602 h 3888188"/>
              <a:gd name="connsiteX58" fmla="*/ 326004 w 1383527"/>
              <a:gd name="connsiteY58" fmla="*/ 1510748 h 3888188"/>
              <a:gd name="connsiteX59" fmla="*/ 349857 w 1383527"/>
              <a:gd name="connsiteY59" fmla="*/ 1463040 h 3888188"/>
              <a:gd name="connsiteX60" fmla="*/ 365760 w 1383527"/>
              <a:gd name="connsiteY60" fmla="*/ 1407381 h 3888188"/>
              <a:gd name="connsiteX61" fmla="*/ 381663 w 1383527"/>
              <a:gd name="connsiteY61" fmla="*/ 1383527 h 3888188"/>
              <a:gd name="connsiteX62" fmla="*/ 373711 w 1383527"/>
              <a:gd name="connsiteY62" fmla="*/ 985962 h 3888188"/>
              <a:gd name="connsiteX63" fmla="*/ 357809 w 1383527"/>
              <a:gd name="connsiteY63" fmla="*/ 890546 h 3888188"/>
              <a:gd name="connsiteX64" fmla="*/ 310101 w 1383527"/>
              <a:gd name="connsiteY64" fmla="*/ 834887 h 3888188"/>
              <a:gd name="connsiteX65" fmla="*/ 294198 w 1383527"/>
              <a:gd name="connsiteY65" fmla="*/ 811033 h 3888188"/>
              <a:gd name="connsiteX66" fmla="*/ 286247 w 1383527"/>
              <a:gd name="connsiteY66" fmla="*/ 763325 h 3888188"/>
              <a:gd name="connsiteX67" fmla="*/ 278296 w 1383527"/>
              <a:gd name="connsiteY67" fmla="*/ 644056 h 3888188"/>
              <a:gd name="connsiteX68" fmla="*/ 270344 w 1383527"/>
              <a:gd name="connsiteY68" fmla="*/ 620202 h 3888188"/>
              <a:gd name="connsiteX69" fmla="*/ 246490 w 1383527"/>
              <a:gd name="connsiteY69" fmla="*/ 596348 h 3888188"/>
              <a:gd name="connsiteX70" fmla="*/ 230588 w 1383527"/>
              <a:gd name="connsiteY70" fmla="*/ 572494 h 3888188"/>
              <a:gd name="connsiteX71" fmla="*/ 182880 w 1383527"/>
              <a:gd name="connsiteY71" fmla="*/ 532737 h 3888188"/>
              <a:gd name="connsiteX72" fmla="*/ 166977 w 1383527"/>
              <a:gd name="connsiteY72" fmla="*/ 500932 h 3888188"/>
              <a:gd name="connsiteX73" fmla="*/ 190831 w 1383527"/>
              <a:gd name="connsiteY73" fmla="*/ 318052 h 3888188"/>
              <a:gd name="connsiteX74" fmla="*/ 182880 w 1383527"/>
              <a:gd name="connsiteY74" fmla="*/ 182880 h 3888188"/>
              <a:gd name="connsiteX75" fmla="*/ 159026 w 1383527"/>
              <a:gd name="connsiteY75" fmla="*/ 166977 h 3888188"/>
              <a:gd name="connsiteX76" fmla="*/ 111318 w 1383527"/>
              <a:gd name="connsiteY76" fmla="*/ 127221 h 3888188"/>
              <a:gd name="connsiteX77" fmla="*/ 87464 w 1383527"/>
              <a:gd name="connsiteY77" fmla="*/ 79513 h 3888188"/>
              <a:gd name="connsiteX78" fmla="*/ 79513 w 1383527"/>
              <a:gd name="connsiteY78" fmla="*/ 55659 h 3888188"/>
              <a:gd name="connsiteX79" fmla="*/ 31805 w 1383527"/>
              <a:gd name="connsiteY79" fmla="*/ 31805 h 3888188"/>
              <a:gd name="connsiteX80" fmla="*/ 0 w 1383527"/>
              <a:gd name="connsiteY80" fmla="*/ 0 h 388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83527" h="3888188">
                <a:moveTo>
                  <a:pt x="1383527" y="3888188"/>
                </a:moveTo>
                <a:cubicBezTo>
                  <a:pt x="1372925" y="3874936"/>
                  <a:pt x="1362898" y="3861203"/>
                  <a:pt x="1351722" y="3848431"/>
                </a:cubicBezTo>
                <a:cubicBezTo>
                  <a:pt x="1344317" y="3839968"/>
                  <a:pt x="1335067" y="3833215"/>
                  <a:pt x="1327868" y="3824577"/>
                </a:cubicBezTo>
                <a:cubicBezTo>
                  <a:pt x="1294738" y="3784822"/>
                  <a:pt x="1331843" y="3813976"/>
                  <a:pt x="1288111" y="3784821"/>
                </a:cubicBezTo>
                <a:cubicBezTo>
                  <a:pt x="1285461" y="3776870"/>
                  <a:pt x="1285396" y="3767512"/>
                  <a:pt x="1280160" y="3760967"/>
                </a:cubicBezTo>
                <a:cubicBezTo>
                  <a:pt x="1274190" y="3753505"/>
                  <a:pt x="1263063" y="3751821"/>
                  <a:pt x="1256306" y="3745064"/>
                </a:cubicBezTo>
                <a:cubicBezTo>
                  <a:pt x="1249549" y="3738307"/>
                  <a:pt x="1245958" y="3728986"/>
                  <a:pt x="1240404" y="3721210"/>
                </a:cubicBezTo>
                <a:cubicBezTo>
                  <a:pt x="1232701" y="3710426"/>
                  <a:pt x="1224253" y="3700189"/>
                  <a:pt x="1216550" y="3689405"/>
                </a:cubicBezTo>
                <a:cubicBezTo>
                  <a:pt x="1198571" y="3664235"/>
                  <a:pt x="1199066" y="3659731"/>
                  <a:pt x="1176793" y="3633746"/>
                </a:cubicBezTo>
                <a:cubicBezTo>
                  <a:pt x="1141946" y="3593091"/>
                  <a:pt x="1165895" y="3624665"/>
                  <a:pt x="1129085" y="3593990"/>
                </a:cubicBezTo>
                <a:cubicBezTo>
                  <a:pt x="1067855" y="3542965"/>
                  <a:pt x="1140609" y="3593722"/>
                  <a:pt x="1081377" y="3554233"/>
                </a:cubicBezTo>
                <a:cubicBezTo>
                  <a:pt x="1052016" y="3510190"/>
                  <a:pt x="1074665" y="3551234"/>
                  <a:pt x="1057524" y="3482671"/>
                </a:cubicBezTo>
                <a:cubicBezTo>
                  <a:pt x="1053458" y="3466409"/>
                  <a:pt x="1045686" y="3451226"/>
                  <a:pt x="1041621" y="3434964"/>
                </a:cubicBezTo>
                <a:lnTo>
                  <a:pt x="1033670" y="3403158"/>
                </a:lnTo>
                <a:cubicBezTo>
                  <a:pt x="1031019" y="3374003"/>
                  <a:pt x="1029858" y="3344675"/>
                  <a:pt x="1025718" y="3315694"/>
                </a:cubicBezTo>
                <a:cubicBezTo>
                  <a:pt x="1024533" y="3307397"/>
                  <a:pt x="1020069" y="3299899"/>
                  <a:pt x="1017767" y="3291840"/>
                </a:cubicBezTo>
                <a:cubicBezTo>
                  <a:pt x="1014765" y="3281333"/>
                  <a:pt x="1012956" y="3270502"/>
                  <a:pt x="1009816" y="3260035"/>
                </a:cubicBezTo>
                <a:cubicBezTo>
                  <a:pt x="1004999" y="3243979"/>
                  <a:pt x="1009816" y="3217628"/>
                  <a:pt x="993913" y="3212327"/>
                </a:cubicBezTo>
                <a:cubicBezTo>
                  <a:pt x="937139" y="3193402"/>
                  <a:pt x="960153" y="3205722"/>
                  <a:pt x="922351" y="3180522"/>
                </a:cubicBezTo>
                <a:cubicBezTo>
                  <a:pt x="919701" y="3172571"/>
                  <a:pt x="918470" y="3163995"/>
                  <a:pt x="914400" y="3156668"/>
                </a:cubicBezTo>
                <a:cubicBezTo>
                  <a:pt x="905118" y="3139961"/>
                  <a:pt x="888639" y="3127092"/>
                  <a:pt x="882595" y="3108960"/>
                </a:cubicBezTo>
                <a:lnTo>
                  <a:pt x="874644" y="3085106"/>
                </a:lnTo>
                <a:cubicBezTo>
                  <a:pt x="871993" y="3042699"/>
                  <a:pt x="875446" y="2999463"/>
                  <a:pt x="866692" y="2957885"/>
                </a:cubicBezTo>
                <a:cubicBezTo>
                  <a:pt x="864375" y="2946881"/>
                  <a:pt x="850037" y="2942670"/>
                  <a:pt x="842838" y="2934031"/>
                </a:cubicBezTo>
                <a:cubicBezTo>
                  <a:pt x="836720" y="2926690"/>
                  <a:pt x="832237" y="2918128"/>
                  <a:pt x="826936" y="2910177"/>
                </a:cubicBezTo>
                <a:cubicBezTo>
                  <a:pt x="824285" y="2888974"/>
                  <a:pt x="829751" y="2865025"/>
                  <a:pt x="818984" y="2846567"/>
                </a:cubicBezTo>
                <a:cubicBezTo>
                  <a:pt x="805786" y="2823941"/>
                  <a:pt x="771217" y="2814742"/>
                  <a:pt x="747423" y="2806810"/>
                </a:cubicBezTo>
                <a:cubicBezTo>
                  <a:pt x="736821" y="2790908"/>
                  <a:pt x="721661" y="2777235"/>
                  <a:pt x="715617" y="2759103"/>
                </a:cubicBezTo>
                <a:lnTo>
                  <a:pt x="691764" y="2687541"/>
                </a:lnTo>
                <a:cubicBezTo>
                  <a:pt x="689113" y="2679590"/>
                  <a:pt x="688461" y="2670661"/>
                  <a:pt x="683812" y="2663687"/>
                </a:cubicBezTo>
                <a:lnTo>
                  <a:pt x="652007" y="2615979"/>
                </a:lnTo>
                <a:cubicBezTo>
                  <a:pt x="646706" y="2608028"/>
                  <a:pt x="644055" y="2597426"/>
                  <a:pt x="636104" y="2592125"/>
                </a:cubicBezTo>
                <a:cubicBezTo>
                  <a:pt x="628153" y="2586824"/>
                  <a:pt x="620983" y="2580104"/>
                  <a:pt x="612250" y="2576223"/>
                </a:cubicBezTo>
                <a:cubicBezTo>
                  <a:pt x="596932" y="2569415"/>
                  <a:pt x="580445" y="2565621"/>
                  <a:pt x="564543" y="2560320"/>
                </a:cubicBezTo>
                <a:cubicBezTo>
                  <a:pt x="546737" y="2554385"/>
                  <a:pt x="527417" y="2547268"/>
                  <a:pt x="508884" y="2544417"/>
                </a:cubicBezTo>
                <a:cubicBezTo>
                  <a:pt x="485162" y="2540767"/>
                  <a:pt x="461176" y="2539116"/>
                  <a:pt x="437322" y="2536466"/>
                </a:cubicBezTo>
                <a:lnTo>
                  <a:pt x="389614" y="2520564"/>
                </a:lnTo>
                <a:lnTo>
                  <a:pt x="365760" y="2512612"/>
                </a:lnTo>
                <a:lnTo>
                  <a:pt x="318052" y="2464904"/>
                </a:lnTo>
                <a:cubicBezTo>
                  <a:pt x="310101" y="2456953"/>
                  <a:pt x="303554" y="2447287"/>
                  <a:pt x="294198" y="2441050"/>
                </a:cubicBezTo>
                <a:cubicBezTo>
                  <a:pt x="269438" y="2424543"/>
                  <a:pt x="251501" y="2406542"/>
                  <a:pt x="222637" y="2401294"/>
                </a:cubicBezTo>
                <a:cubicBezTo>
                  <a:pt x="201613" y="2397472"/>
                  <a:pt x="180230" y="2395993"/>
                  <a:pt x="159026" y="2393343"/>
                </a:cubicBezTo>
                <a:cubicBezTo>
                  <a:pt x="160635" y="2370815"/>
                  <a:pt x="176339" y="2273271"/>
                  <a:pt x="159026" y="2234317"/>
                </a:cubicBezTo>
                <a:cubicBezTo>
                  <a:pt x="154459" y="2224041"/>
                  <a:pt x="143123" y="2218414"/>
                  <a:pt x="135172" y="2210463"/>
                </a:cubicBezTo>
                <a:cubicBezTo>
                  <a:pt x="154631" y="2152087"/>
                  <a:pt x="162928" y="2174608"/>
                  <a:pt x="127221" y="2138901"/>
                </a:cubicBezTo>
                <a:cubicBezTo>
                  <a:pt x="125348" y="2131409"/>
                  <a:pt x="116505" y="2092579"/>
                  <a:pt x="111318" y="2083242"/>
                </a:cubicBezTo>
                <a:cubicBezTo>
                  <a:pt x="102036" y="2066535"/>
                  <a:pt x="90115" y="2051437"/>
                  <a:pt x="79513" y="2035534"/>
                </a:cubicBezTo>
                <a:lnTo>
                  <a:pt x="63610" y="2011680"/>
                </a:lnTo>
                <a:cubicBezTo>
                  <a:pt x="64572" y="2005911"/>
                  <a:pt x="70814" y="1953166"/>
                  <a:pt x="79513" y="1940118"/>
                </a:cubicBezTo>
                <a:cubicBezTo>
                  <a:pt x="85750" y="1930762"/>
                  <a:pt x="95416" y="1924215"/>
                  <a:pt x="103367" y="1916264"/>
                </a:cubicBezTo>
                <a:cubicBezTo>
                  <a:pt x="132361" y="1829278"/>
                  <a:pt x="86121" y="1961028"/>
                  <a:pt x="127221" y="1868557"/>
                </a:cubicBezTo>
                <a:cubicBezTo>
                  <a:pt x="138284" y="1843666"/>
                  <a:pt x="144467" y="1815478"/>
                  <a:pt x="151075" y="1789044"/>
                </a:cubicBezTo>
                <a:cubicBezTo>
                  <a:pt x="161105" y="1708797"/>
                  <a:pt x="152268" y="1745707"/>
                  <a:pt x="174929" y="1677725"/>
                </a:cubicBezTo>
                <a:lnTo>
                  <a:pt x="182880" y="1653871"/>
                </a:lnTo>
                <a:cubicBezTo>
                  <a:pt x="185530" y="1645920"/>
                  <a:pt x="183857" y="1634666"/>
                  <a:pt x="190831" y="1630017"/>
                </a:cubicBezTo>
                <a:lnTo>
                  <a:pt x="238539" y="1598212"/>
                </a:lnTo>
                <a:cubicBezTo>
                  <a:pt x="287243" y="1525157"/>
                  <a:pt x="220685" y="1614415"/>
                  <a:pt x="278296" y="1566407"/>
                </a:cubicBezTo>
                <a:cubicBezTo>
                  <a:pt x="288477" y="1557923"/>
                  <a:pt x="293526" y="1544664"/>
                  <a:pt x="302150" y="1534602"/>
                </a:cubicBezTo>
                <a:cubicBezTo>
                  <a:pt x="309468" y="1526064"/>
                  <a:pt x="318053" y="1518699"/>
                  <a:pt x="326004" y="1510748"/>
                </a:cubicBezTo>
                <a:cubicBezTo>
                  <a:pt x="345987" y="1450797"/>
                  <a:pt x="319033" y="1524688"/>
                  <a:pt x="349857" y="1463040"/>
                </a:cubicBezTo>
                <a:cubicBezTo>
                  <a:pt x="365340" y="1432074"/>
                  <a:pt x="350463" y="1443073"/>
                  <a:pt x="365760" y="1407381"/>
                </a:cubicBezTo>
                <a:cubicBezTo>
                  <a:pt x="369524" y="1398597"/>
                  <a:pt x="376362" y="1391478"/>
                  <a:pt x="381663" y="1383527"/>
                </a:cubicBezTo>
                <a:cubicBezTo>
                  <a:pt x="379012" y="1251005"/>
                  <a:pt x="378202" y="1118434"/>
                  <a:pt x="373711" y="985962"/>
                </a:cubicBezTo>
                <a:cubicBezTo>
                  <a:pt x="373397" y="976685"/>
                  <a:pt x="370359" y="912509"/>
                  <a:pt x="357809" y="890546"/>
                </a:cubicBezTo>
                <a:cubicBezTo>
                  <a:pt x="336154" y="852649"/>
                  <a:pt x="335735" y="865647"/>
                  <a:pt x="310101" y="834887"/>
                </a:cubicBezTo>
                <a:cubicBezTo>
                  <a:pt x="303983" y="827546"/>
                  <a:pt x="299499" y="818984"/>
                  <a:pt x="294198" y="811033"/>
                </a:cubicBezTo>
                <a:cubicBezTo>
                  <a:pt x="291548" y="795130"/>
                  <a:pt x="287775" y="779374"/>
                  <a:pt x="286247" y="763325"/>
                </a:cubicBezTo>
                <a:cubicBezTo>
                  <a:pt x="282470" y="723660"/>
                  <a:pt x="282696" y="683657"/>
                  <a:pt x="278296" y="644056"/>
                </a:cubicBezTo>
                <a:cubicBezTo>
                  <a:pt x="277370" y="635726"/>
                  <a:pt x="274993" y="627176"/>
                  <a:pt x="270344" y="620202"/>
                </a:cubicBezTo>
                <a:cubicBezTo>
                  <a:pt x="264106" y="610846"/>
                  <a:pt x="253689" y="604987"/>
                  <a:pt x="246490" y="596348"/>
                </a:cubicBezTo>
                <a:cubicBezTo>
                  <a:pt x="240372" y="589007"/>
                  <a:pt x="236706" y="579835"/>
                  <a:pt x="230588" y="572494"/>
                </a:cubicBezTo>
                <a:cubicBezTo>
                  <a:pt x="211457" y="549536"/>
                  <a:pt x="206334" y="548373"/>
                  <a:pt x="182880" y="532737"/>
                </a:cubicBezTo>
                <a:cubicBezTo>
                  <a:pt x="177579" y="522135"/>
                  <a:pt x="167492" y="512774"/>
                  <a:pt x="166977" y="500932"/>
                </a:cubicBezTo>
                <a:cubicBezTo>
                  <a:pt x="161147" y="366832"/>
                  <a:pt x="155763" y="388189"/>
                  <a:pt x="190831" y="318052"/>
                </a:cubicBezTo>
                <a:cubicBezTo>
                  <a:pt x="188181" y="272995"/>
                  <a:pt x="192178" y="227047"/>
                  <a:pt x="182880" y="182880"/>
                </a:cubicBezTo>
                <a:cubicBezTo>
                  <a:pt x="180911" y="173529"/>
                  <a:pt x="166367" y="173095"/>
                  <a:pt x="159026" y="166977"/>
                </a:cubicBezTo>
                <a:cubicBezTo>
                  <a:pt x="97803" y="115959"/>
                  <a:pt x="170544" y="166706"/>
                  <a:pt x="111318" y="127221"/>
                </a:cubicBezTo>
                <a:cubicBezTo>
                  <a:pt x="91333" y="67264"/>
                  <a:pt x="118292" y="141168"/>
                  <a:pt x="87464" y="79513"/>
                </a:cubicBezTo>
                <a:cubicBezTo>
                  <a:pt x="83716" y="72016"/>
                  <a:pt x="84749" y="62204"/>
                  <a:pt x="79513" y="55659"/>
                </a:cubicBezTo>
                <a:cubicBezTo>
                  <a:pt x="64324" y="36673"/>
                  <a:pt x="51008" y="41407"/>
                  <a:pt x="31805" y="31805"/>
                </a:cubicBezTo>
                <a:cubicBezTo>
                  <a:pt x="6217" y="19011"/>
                  <a:pt x="10241" y="20484"/>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solidFill>
                <a:prstClr val="white"/>
              </a:solidFill>
            </a:endParaRPr>
          </a:p>
        </p:txBody>
      </p:sp>
      <p:sp>
        <p:nvSpPr>
          <p:cNvPr id="236556" name="CuadroTexto 22">
            <a:extLst>
              <a:ext uri="{FF2B5EF4-FFF2-40B4-BE49-F238E27FC236}">
                <a16:creationId xmlns:a16="http://schemas.microsoft.com/office/drawing/2014/main" id="{E5A31D34-435D-4981-BEC9-4DA392FD8B7A}"/>
              </a:ext>
            </a:extLst>
          </p:cNvPr>
          <p:cNvSpPr txBox="1">
            <a:spLocks noChangeArrowheads="1"/>
          </p:cNvSpPr>
          <p:nvPr/>
        </p:nvSpPr>
        <p:spPr bwMode="auto">
          <a:xfrm>
            <a:off x="8369300" y="4598988"/>
            <a:ext cx="28178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800">
                <a:solidFill>
                  <a:srgbClr val="548235"/>
                </a:solidFill>
              </a:rPr>
              <a:t>Corredor férreo Facatativá – Puerto Salgar </a:t>
            </a: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18DBAE02-FA1D-4F84-A2F0-CC45DCB07703}"/>
              </a:ext>
            </a:extLst>
          </p:cNvPr>
          <p:cNvSpPr/>
          <p:nvPr/>
        </p:nvSpPr>
        <p:spPr>
          <a:xfrm>
            <a:off x="0" y="-174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7571" name="Imagen 1">
            <a:extLst>
              <a:ext uri="{FF2B5EF4-FFF2-40B4-BE49-F238E27FC236}">
                <a16:creationId xmlns:a16="http://schemas.microsoft.com/office/drawing/2014/main" id="{7037FD8E-5F39-47B2-AC5F-80DB6149D62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3550" y="595471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6068EF88-40AD-41B2-AC5F-E47C744F4052}"/>
              </a:ext>
            </a:extLst>
          </p:cNvPr>
          <p:cNvGrpSpPr>
            <a:grpSpLocks/>
          </p:cNvGrpSpPr>
          <p:nvPr/>
        </p:nvGrpSpPr>
        <p:grpSpPr bwMode="auto">
          <a:xfrm>
            <a:off x="6238484" y="900446"/>
            <a:ext cx="5071659"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C2370A05-37EF-4889-8F47-E70EA098C88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7C9661EB-D798-413B-B19A-B4348389E1D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57F5592-1317-478E-B034-E42373E79618}"/>
                </a:ext>
              </a:extLst>
            </p:cNvPr>
            <p:cNvSpPr txBox="1"/>
            <p:nvPr/>
          </p:nvSpPr>
          <p:spPr>
            <a:xfrm>
              <a:off x="4932915" y="1164054"/>
              <a:ext cx="72926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altLang="es-CO" sz="1200" dirty="0">
                  <a:solidFill>
                    <a:srgbClr val="70AD47">
                      <a:lumMod val="50000"/>
                    </a:srgbClr>
                  </a:solidFill>
                  <a:latin typeface="Arial" panose="020B0604020202020204" pitchFamily="34" charset="0"/>
                  <a:cs typeface="Arial" panose="020B0604020202020204" pitchFamily="34" charset="0"/>
                  <a:sym typeface="Helvetica Neue Bold Condensed"/>
                </a:rPr>
                <a:t>Medellín y La Miel Puerto Berrio Ant.</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873F0710-79E6-49B9-A144-8988944E2F5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37573" name="Rectángulo 67">
            <a:extLst>
              <a:ext uri="{FF2B5EF4-FFF2-40B4-BE49-F238E27FC236}">
                <a16:creationId xmlns:a16="http://schemas.microsoft.com/office/drawing/2014/main" id="{F1BD504C-87F8-4A65-B682-2B0C7AABD056}"/>
              </a:ext>
            </a:extLst>
          </p:cNvPr>
          <p:cNvSpPr>
            <a:spLocks noChangeArrowheads="1"/>
          </p:cNvSpPr>
          <p:nvPr/>
        </p:nvSpPr>
        <p:spPr bwMode="auto">
          <a:xfrm>
            <a:off x="884238" y="236538"/>
            <a:ext cx="80025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MANTENIMIENTO RED FERREA NACIONAL </a:t>
            </a:r>
          </a:p>
        </p:txBody>
      </p:sp>
      <p:sp>
        <p:nvSpPr>
          <p:cNvPr id="237574" name="Rectángulo 68">
            <a:extLst>
              <a:ext uri="{FF2B5EF4-FFF2-40B4-BE49-F238E27FC236}">
                <a16:creationId xmlns:a16="http://schemas.microsoft.com/office/drawing/2014/main" id="{54D6B2FA-206F-4CFE-B0F8-24E9E6DCCC9E}"/>
              </a:ext>
            </a:extLst>
          </p:cNvPr>
          <p:cNvSpPr>
            <a:spLocks noChangeArrowheads="1"/>
          </p:cNvSpPr>
          <p:nvPr/>
        </p:nvSpPr>
        <p:spPr bwMode="auto">
          <a:xfrm>
            <a:off x="881063" y="436563"/>
            <a:ext cx="97663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INVENTARIO Y/O LOCALIZACIÓN CORREDOR FÉRREO PASO URBANO MEDELLÍN Y LA MIEL PUERTO BERRIO ANTIOQUIA.  </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37575" name="Imagen 35">
            <a:extLst>
              <a:ext uri="{FF2B5EF4-FFF2-40B4-BE49-F238E27FC236}">
                <a16:creationId xmlns:a16="http://schemas.microsoft.com/office/drawing/2014/main" id="{253AA3D2-E635-46F1-B558-585F9D47F42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8962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22E690C7-632B-4A84-BD00-B30E62297325}"/>
              </a:ext>
            </a:extLst>
          </p:cNvPr>
          <p:cNvGrpSpPr>
            <a:grpSpLocks/>
          </p:cNvGrpSpPr>
          <p:nvPr/>
        </p:nvGrpSpPr>
        <p:grpSpPr bwMode="auto">
          <a:xfrm>
            <a:off x="6267449" y="1430064"/>
            <a:ext cx="5057775" cy="426664"/>
            <a:chOff x="3828001" y="1095038"/>
            <a:chExt cx="7966767" cy="631756"/>
          </a:xfrm>
          <a:solidFill>
            <a:schemeClr val="accent6">
              <a:lumMod val="60000"/>
              <a:lumOff val="40000"/>
            </a:schemeClr>
          </a:solidFill>
        </p:grpSpPr>
        <p:sp>
          <p:nvSpPr>
            <p:cNvPr id="39" name="Pentágono 11">
              <a:extLst>
                <a:ext uri="{FF2B5EF4-FFF2-40B4-BE49-F238E27FC236}">
                  <a16:creationId xmlns:a16="http://schemas.microsoft.com/office/drawing/2014/main" id="{DD1518E4-2616-4696-A887-0CA7A24DE2AE}"/>
                </a:ext>
              </a:extLst>
            </p:cNvPr>
            <p:cNvSpPr/>
            <p:nvPr/>
          </p:nvSpPr>
          <p:spPr>
            <a:xfrm>
              <a:off x="4263410" y="1125596"/>
              <a:ext cx="484578" cy="60119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76A6AE03-47E2-43E5-BB00-09350A567F78}"/>
                </a:ext>
              </a:extLst>
            </p:cNvPr>
            <p:cNvSpPr/>
            <p:nvPr/>
          </p:nvSpPr>
          <p:spPr>
            <a:xfrm>
              <a:off x="4780327" y="1156143"/>
              <a:ext cx="701444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200" dirty="0">
                  <a:solidFill>
                    <a:srgbClr val="70AD47">
                      <a:lumMod val="50000"/>
                    </a:srgbClr>
                  </a:solidFill>
                  <a:latin typeface="Arial" panose="020B0604020202020204" pitchFamily="34" charset="0"/>
                  <a:cs typeface="Arial" panose="020B0604020202020204" pitchFamily="34" charset="0"/>
                </a:rPr>
                <a:t>Corredor férreo </a:t>
              </a:r>
              <a:r>
                <a:rPr lang="es-CO" altLang="es-CO" sz="1200" dirty="0">
                  <a:solidFill>
                    <a:srgbClr val="70AD47">
                      <a:lumMod val="50000"/>
                    </a:srgbClr>
                  </a:solidFill>
                  <a:latin typeface="Arial" panose="020B0604020202020204" pitchFamily="34" charset="0"/>
                  <a:cs typeface="Arial" panose="020B0604020202020204" pitchFamily="34" charset="0"/>
                  <a:sym typeface="Helvetica Neue Bold Condensed"/>
                </a:rPr>
                <a:t>Medellín  Puerto Berrio.</a:t>
              </a:r>
            </a:p>
            <a:p>
              <a:pPr eaLnBrk="1" fontAlgn="auto" hangingPunct="1">
                <a:spcBef>
                  <a:spcPts val="0"/>
                </a:spcBef>
                <a:spcAft>
                  <a:spcPts val="0"/>
                </a:spcAft>
                <a:defRPr/>
              </a:pPr>
              <a:r>
                <a:rPr lang="es-CO" altLang="es-CO" sz="1600" dirty="0">
                  <a:solidFill>
                    <a:srgbClr val="70AD47">
                      <a:lumMod val="50000"/>
                    </a:srgbClr>
                  </a:solidFill>
                  <a:latin typeface="Arial" panose="020B0604020202020204" pitchFamily="34" charset="0"/>
                  <a:cs typeface="Arial" panose="020B0604020202020204" pitchFamily="34" charset="0"/>
                  <a:sym typeface="Helvetica Neue Bold Condensed"/>
                </a:rPr>
                <a:t> </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245EB85A-340B-44D1-A0FD-A437C0CB3C32}"/>
                </a:ext>
              </a:extLst>
            </p:cNvPr>
            <p:cNvSpPr/>
            <p:nvPr/>
          </p:nvSpPr>
          <p:spPr>
            <a:xfrm>
              <a:off x="3828001" y="1095038"/>
              <a:ext cx="647581" cy="5688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34832CBB-64DB-447F-9963-214AA32E6CC8}"/>
              </a:ext>
            </a:extLst>
          </p:cNvPr>
          <p:cNvGrpSpPr>
            <a:grpSpLocks/>
          </p:cNvGrpSpPr>
          <p:nvPr/>
        </p:nvGrpSpPr>
        <p:grpSpPr bwMode="auto">
          <a:xfrm>
            <a:off x="6238484" y="1933864"/>
            <a:ext cx="5086742" cy="382062"/>
            <a:chOff x="3913949" y="1171036"/>
            <a:chExt cx="8670776" cy="565715"/>
          </a:xfrm>
          <a:solidFill>
            <a:schemeClr val="accent6">
              <a:lumMod val="60000"/>
              <a:lumOff val="40000"/>
            </a:schemeClr>
          </a:solidFill>
        </p:grpSpPr>
        <p:sp>
          <p:nvSpPr>
            <p:cNvPr id="44" name="Pentágono 11">
              <a:extLst>
                <a:ext uri="{FF2B5EF4-FFF2-40B4-BE49-F238E27FC236}">
                  <a16:creationId xmlns:a16="http://schemas.microsoft.com/office/drawing/2014/main" id="{3827B89B-C8C2-4141-A5D7-D664EFCE0F4F}"/>
                </a:ext>
              </a:extLst>
            </p:cNvPr>
            <p:cNvSpPr/>
            <p:nvPr/>
          </p:nvSpPr>
          <p:spPr>
            <a:xfrm>
              <a:off x="4298752" y="1171036"/>
              <a:ext cx="519047" cy="565715"/>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42DFCB67-1299-4540-9BB6-D7A5601A336C}"/>
                </a:ext>
              </a:extLst>
            </p:cNvPr>
            <p:cNvSpPr/>
            <p:nvPr/>
          </p:nvSpPr>
          <p:spPr>
            <a:xfrm>
              <a:off x="4746729" y="1196114"/>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140</a:t>
              </a:r>
              <a:r>
                <a:rPr lang="es-ES" sz="1400" dirty="0">
                  <a:solidFill>
                    <a:srgbClr val="70AD47">
                      <a:lumMod val="50000"/>
                    </a:srgbClr>
                  </a:solidFill>
                  <a:latin typeface="Arial" panose="020B0604020202020204" pitchFamily="34" charset="0"/>
                  <a:cs typeface="Arial" panose="020B0604020202020204" pitchFamily="34" charset="0"/>
                </a:rPr>
                <a:t> Km</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C8146EAF-4763-4C15-9A47-6E3A5C3954F1}"/>
                </a:ext>
              </a:extLst>
            </p:cNvPr>
            <p:cNvSpPr/>
            <p:nvPr/>
          </p:nvSpPr>
          <p:spPr>
            <a:xfrm>
              <a:off x="3913949" y="1171036"/>
              <a:ext cx="609904" cy="553961"/>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B7D66D04-269F-4C0F-AC8F-57B12D00123F}"/>
              </a:ext>
            </a:extLst>
          </p:cNvPr>
          <p:cNvGrpSpPr>
            <a:grpSpLocks/>
          </p:cNvGrpSpPr>
          <p:nvPr/>
        </p:nvGrpSpPr>
        <p:grpSpPr bwMode="auto">
          <a:xfrm>
            <a:off x="6238484" y="2422245"/>
            <a:ext cx="5086741"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C2D8EC59-517A-4E2F-8A16-1C63DB7AE86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2843BCF-DC7F-476B-B803-59DABF957DE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184172A4-039A-48A3-9353-4FC905CB9ECC}"/>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140</a:t>
              </a:r>
              <a:r>
                <a:rPr lang="es-CO" sz="1400" dirty="0">
                  <a:solidFill>
                    <a:srgbClr val="70AD47">
                      <a:lumMod val="50000"/>
                    </a:srgbClr>
                  </a:solidFill>
                  <a:latin typeface="Arial" panose="020B0604020202020204" pitchFamily="34" charset="0"/>
                  <a:cs typeface="Arial" panose="020B0604020202020204" pitchFamily="34" charset="0"/>
                </a:rPr>
                <a:t> Km  </a:t>
              </a:r>
            </a:p>
          </p:txBody>
        </p:sp>
        <p:sp>
          <p:nvSpPr>
            <p:cNvPr id="51" name="Elipse 50">
              <a:extLst>
                <a:ext uri="{FF2B5EF4-FFF2-40B4-BE49-F238E27FC236}">
                  <a16:creationId xmlns:a16="http://schemas.microsoft.com/office/drawing/2014/main" id="{B0C50886-AB4C-44EA-8228-85D6F28A3D5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37579" name="Imagen 54">
            <a:extLst>
              <a:ext uri="{FF2B5EF4-FFF2-40B4-BE49-F238E27FC236}">
                <a16:creationId xmlns:a16="http://schemas.microsoft.com/office/drawing/2014/main" id="{D6B29EC9-8B28-4C75-A2FF-092D62CCB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467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AAC06018-0428-4271-94A4-9DD4AECFB2EF}"/>
              </a:ext>
            </a:extLst>
          </p:cNvPr>
          <p:cNvGraphicFramePr>
            <a:graphicFrameLocks noGrp="1"/>
          </p:cNvGraphicFramePr>
          <p:nvPr/>
        </p:nvGraphicFramePr>
        <p:xfrm>
          <a:off x="6267450" y="3011488"/>
          <a:ext cx="5057775" cy="2771775"/>
        </p:xfrm>
        <a:graphic>
          <a:graphicData uri="http://schemas.openxmlformats.org/drawingml/2006/table">
            <a:tbl>
              <a:tblPr firstRow="1" bandRow="1"/>
              <a:tblGrid>
                <a:gridCol w="1964751">
                  <a:extLst>
                    <a:ext uri="{9D8B030D-6E8A-4147-A177-3AD203B41FA5}">
                      <a16:colId xmlns:a16="http://schemas.microsoft.com/office/drawing/2014/main" val="20000"/>
                    </a:ext>
                  </a:extLst>
                </a:gridCol>
                <a:gridCol w="1264445">
                  <a:extLst>
                    <a:ext uri="{9D8B030D-6E8A-4147-A177-3AD203B41FA5}">
                      <a16:colId xmlns:a16="http://schemas.microsoft.com/office/drawing/2014/main" val="20001"/>
                    </a:ext>
                  </a:extLst>
                </a:gridCol>
                <a:gridCol w="1828580">
                  <a:extLst>
                    <a:ext uri="{9D8B030D-6E8A-4147-A177-3AD203B41FA5}">
                      <a16:colId xmlns:a16="http://schemas.microsoft.com/office/drawing/2014/main" val="20002"/>
                    </a:ext>
                  </a:extLst>
                </a:gridCol>
              </a:tblGrid>
              <a:tr h="190500">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$ 209.945.750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dirty="0">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$ 209.945.750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dirty="0">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$ 209.945.750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8575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$ 209.945.750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0" i="0" u="none" strike="noStrike">
                          <a:solidFill>
                            <a:srgbClr val="000000"/>
                          </a:solidFill>
                          <a:effectLst/>
                          <a:latin typeface="Arial" panose="020B0604020202020204" pitchFamily="34" charset="0"/>
                        </a:rPr>
                        <a:t>$ 209.945.750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66725">
                <a:tc>
                  <a:txBody>
                    <a:bodyPr/>
                    <a:lstStyle/>
                    <a:p>
                      <a:pPr algn="ctr" rtl="0" fontAlgn="ctr"/>
                      <a:r>
                        <a:rPr lang="es-ES" sz="1000" b="0" i="0" u="none" strike="noStrike">
                          <a:solidFill>
                            <a:srgbClr val="375623"/>
                          </a:solidFill>
                          <a:effectLst/>
                          <a:latin typeface="Arial" panose="020B0604020202020204" pitchFamily="34" charset="0"/>
                        </a:rPr>
                        <a:t>Paso Urbano Medellín y sector al Miel en Puerto Berrio,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140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140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1B0C0E98-51E3-4D0C-81EA-4357E4999C27}"/>
              </a:ext>
            </a:extLst>
          </p:cNvPr>
          <p:cNvGraphicFramePr>
            <a:graphicFrameLocks noGrp="1"/>
          </p:cNvGraphicFramePr>
          <p:nvPr/>
        </p:nvGraphicFramePr>
        <p:xfrm>
          <a:off x="881063" y="1120775"/>
          <a:ext cx="5072062" cy="4708525"/>
        </p:xfrm>
        <a:graphic>
          <a:graphicData uri="http://schemas.openxmlformats.org/drawingml/2006/table">
            <a:tbl>
              <a:tblPr firstRow="1" bandRow="1"/>
              <a:tblGrid>
                <a:gridCol w="1037525">
                  <a:extLst>
                    <a:ext uri="{9D8B030D-6E8A-4147-A177-3AD203B41FA5}">
                      <a16:colId xmlns:a16="http://schemas.microsoft.com/office/drawing/2014/main" val="20000"/>
                    </a:ext>
                  </a:extLst>
                </a:gridCol>
                <a:gridCol w="667715">
                  <a:extLst>
                    <a:ext uri="{9D8B030D-6E8A-4147-A177-3AD203B41FA5}">
                      <a16:colId xmlns:a16="http://schemas.microsoft.com/office/drawing/2014/main" val="20001"/>
                    </a:ext>
                  </a:extLst>
                </a:gridCol>
                <a:gridCol w="963050">
                  <a:extLst>
                    <a:ext uri="{9D8B030D-6E8A-4147-A177-3AD203B41FA5}">
                      <a16:colId xmlns:a16="http://schemas.microsoft.com/office/drawing/2014/main" val="20002"/>
                    </a:ext>
                  </a:extLst>
                </a:gridCol>
                <a:gridCol w="562421">
                  <a:extLst>
                    <a:ext uri="{9D8B030D-6E8A-4147-A177-3AD203B41FA5}">
                      <a16:colId xmlns:a16="http://schemas.microsoft.com/office/drawing/2014/main" val="20003"/>
                    </a:ext>
                  </a:extLst>
                </a:gridCol>
                <a:gridCol w="446856">
                  <a:extLst>
                    <a:ext uri="{9D8B030D-6E8A-4147-A177-3AD203B41FA5}">
                      <a16:colId xmlns:a16="http://schemas.microsoft.com/office/drawing/2014/main" val="20004"/>
                    </a:ext>
                  </a:extLst>
                </a:gridCol>
                <a:gridCol w="778144">
                  <a:extLst>
                    <a:ext uri="{9D8B030D-6E8A-4147-A177-3AD203B41FA5}">
                      <a16:colId xmlns:a16="http://schemas.microsoft.com/office/drawing/2014/main" val="20005"/>
                    </a:ext>
                  </a:extLst>
                </a:gridCol>
                <a:gridCol w="616352">
                  <a:extLst>
                    <a:ext uri="{9D8B030D-6E8A-4147-A177-3AD203B41FA5}">
                      <a16:colId xmlns:a16="http://schemas.microsoft.com/office/drawing/2014/main" val="20006"/>
                    </a:ext>
                  </a:extLst>
                </a:gridCol>
              </a:tblGrid>
              <a:tr h="259041">
                <a:tc gridSpan="7">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59041">
                <a:tc>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l" rtl="0" fontAlgn="ctr"/>
                      <a:r>
                        <a:rPr lang="es-CO" sz="1000" b="0" i="0" u="none" strike="noStrike">
                          <a:solidFill>
                            <a:srgbClr val="000000"/>
                          </a:solidFill>
                          <a:effectLst/>
                          <a:latin typeface="Arial" panose="020B0604020202020204" pitchFamily="34" charset="0"/>
                          <a:cs typeface="Arial" panose="020B0604020202020204" pitchFamily="34" charset="0"/>
                        </a:rPr>
                        <a:t>1554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l" rtl="0" fontAlgn="ctr"/>
                      <a:r>
                        <a:rPr lang="es-CO" sz="10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304817">
                <a:tc>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6">
                  <a:txBody>
                    <a:bodyPr/>
                    <a:lstStyle/>
                    <a:p>
                      <a:pPr algn="l" rtl="0" fontAlgn="ctr"/>
                      <a:r>
                        <a:rPr lang="es-CO" sz="1000" b="0" i="0" u="none" strike="noStrike">
                          <a:solidFill>
                            <a:srgbClr val="000000"/>
                          </a:solidFill>
                          <a:effectLst/>
                          <a:latin typeface="Arial" panose="020B0604020202020204" pitchFamily="34" charset="0"/>
                          <a:cs typeface="Arial" panose="020B0604020202020204" pitchFamily="34" charset="0"/>
                        </a:rPr>
                        <a:t>                                       02/09/2019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59041">
                <a:tc gridSpan="5">
                  <a:txBody>
                    <a:bodyPr/>
                    <a:lstStyle/>
                    <a:p>
                      <a:pPr algn="l" rtl="0" fontAlgn="b"/>
                      <a:r>
                        <a:rPr lang="es-CO" sz="10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b"/>
                      <a:r>
                        <a:rPr lang="es-CO" sz="1000" b="0" i="0" u="none" strike="noStrike">
                          <a:solidFill>
                            <a:srgbClr val="375623"/>
                          </a:solidFill>
                          <a:effectLst/>
                          <a:latin typeface="Arial" panose="020B0604020202020204" pitchFamily="34" charset="0"/>
                          <a:cs typeface="Arial" panose="020B0604020202020204" pitchFamily="34" charset="0"/>
                        </a:rPr>
                        <a:t>31/12/2019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259041">
                <a:tc gridSpan="7">
                  <a:txBody>
                    <a:bodyPr/>
                    <a:lstStyle/>
                    <a:p>
                      <a:pPr algn="ctr" rtl="0" fontAlgn="b"/>
                      <a:r>
                        <a:rPr lang="es-CO" sz="10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559531">
                <a:tc gridSpan="7">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Garantizar la vida de los usuarios, prestadores del servicio, peatones y demás personas que se ven afectados por la existencia del tráfico férreo en la zona urbana de la ciudad de Bogotá, en el tramo de la Estación de la Sabana al K 5.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582843">
                <a:tc gridSpan="7">
                  <a:txBody>
                    <a:bodyPr/>
                    <a:lstStyle/>
                    <a:p>
                      <a:pPr algn="l" rtl="0" fontAlgn="ctr"/>
                      <a:r>
                        <a:rPr lang="es-ES" sz="1000" b="0" i="0" u="none" strike="noStrike">
                          <a:solidFill>
                            <a:srgbClr val="375623"/>
                          </a:solidFill>
                          <a:effectLst/>
                          <a:latin typeface="Arial" panose="020B0604020202020204" pitchFamily="34" charset="0"/>
                          <a:cs typeface="Arial" panose="020B0604020202020204" pitchFamily="34" charset="0"/>
                        </a:rPr>
                        <a:t>Se  da cumplimiento a lo establecido en el Código Nacional de Tránsito y al marco legal sobre Tráfico Férreo, en el sentido de garantizar la señalización en pasos de nivel y la presencia de un guardavía para la regulación del tránsito cuando se requiera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88563">
                <a:tc gridSpan="3">
                  <a:txBody>
                    <a:bodyPr/>
                    <a:lstStyle/>
                    <a:p>
                      <a:pPr algn="l" rtl="0" fontAlgn="ctr"/>
                      <a:r>
                        <a:rPr lang="es-CO" sz="1000" b="1" i="0" u="none" strike="noStrike">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4">
                  <a:txBody>
                    <a:bodyPr/>
                    <a:lstStyle/>
                    <a:p>
                      <a:pPr algn="l" rtl="0" fontAlgn="ctr"/>
                      <a:r>
                        <a:rPr lang="es-CO" sz="1000" b="1" i="0" u="none" strike="noStrike">
                          <a:solidFill>
                            <a:srgbClr val="375623"/>
                          </a:solidFill>
                          <a:effectLst/>
                          <a:latin typeface="Arial" panose="020B0604020202020204" pitchFamily="34" charset="0"/>
                          <a:cs typeface="Arial" panose="020B0604020202020204" pitchFamily="34" charset="0"/>
                        </a:rPr>
                        <a:t>CANTIDAD                                                            8 directos 2 indirectos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73020">
                <a:tc gridSpan="7">
                  <a:txBody>
                    <a:bodyPr/>
                    <a:lstStyle/>
                    <a:p>
                      <a:pPr algn="l" rtl="0" fontAlgn="ctr"/>
                      <a:r>
                        <a:rPr lang="es-ES" sz="1000" b="1" i="0" u="none" strike="noStrike" dirty="0">
                          <a:solidFill>
                            <a:srgbClr val="375623"/>
                          </a:solidFill>
                          <a:effectLst/>
                          <a:latin typeface="Arial" panose="020B0604020202020204" pitchFamily="34" charset="0"/>
                          <a:cs typeface="Arial" panose="020B0604020202020204" pitchFamily="34" charset="0"/>
                        </a:rPr>
                        <a:t>OTROS BENEFICIOS: </a:t>
                      </a:r>
                      <a:r>
                        <a:rPr lang="es-ES" sz="1000" b="0" i="0" u="none" strike="noStrike" dirty="0">
                          <a:solidFill>
                            <a:srgbClr val="375623"/>
                          </a:solidFill>
                          <a:effectLst/>
                          <a:latin typeface="Arial" panose="020B0604020202020204" pitchFamily="34" charset="0"/>
                          <a:cs typeface="Arial" panose="020B0604020202020204" pitchFamily="34" charset="0"/>
                        </a:rPr>
                        <a:t>Se hace presencia de estado con la restitución de un inmueble tenido como abandonado.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59041">
                <a:tc gridSpan="7">
                  <a:txBody>
                    <a:bodyPr/>
                    <a:lstStyle/>
                    <a:p>
                      <a:pPr algn="ctr" rtl="0" fontAlgn="b"/>
                      <a:r>
                        <a:rPr lang="es-ES" sz="10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73020">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559531">
                <a:tc gridSpan="2">
                  <a:txBody>
                    <a:bodyPr/>
                    <a:lstStyle/>
                    <a:p>
                      <a:pPr algn="ctr" rtl="0" fontAlgn="ctr"/>
                      <a:r>
                        <a:rPr lang="es-ES" sz="1000" b="0" i="0" u="none" strike="noStrike">
                          <a:solidFill>
                            <a:srgbClr val="375623"/>
                          </a:solidFill>
                          <a:effectLst/>
                          <a:latin typeface="Arial" panose="020B0604020202020204" pitchFamily="34" charset="0"/>
                          <a:cs typeface="Arial" panose="020B0604020202020204" pitchFamily="34" charset="0"/>
                        </a:rPr>
                        <a:t>INVENTARIO Y/O LOCALIZACION CORREDOR FERREO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rowSpan="2" gridSpan="2">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KILOMETROS DE CORREDOR FERREO INVENTARIADO Y LOCALIZADO.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hMerge="1">
                  <a:txBody>
                    <a:bodyPr/>
                    <a:lstStyle/>
                    <a:p>
                      <a:endParaRPr lang="es-CO"/>
                    </a:p>
                  </a:txBody>
                  <a:tcPr/>
                </a:tc>
                <a:tc rowSpan="2" gridSpan="2">
                  <a:txBody>
                    <a:bodyPr/>
                    <a:lstStyle/>
                    <a:p>
                      <a:pPr algn="ctr" rtl="0" fontAlgn="ctr"/>
                      <a:r>
                        <a:rPr lang="es-CO" sz="1000" b="0" i="0" u="none" strike="noStrike">
                          <a:solidFill>
                            <a:srgbClr val="375623"/>
                          </a:solidFill>
                          <a:effectLst/>
                          <a:latin typeface="Arial" panose="020B0604020202020204" pitchFamily="34" charset="0"/>
                          <a:cs typeface="Arial" panose="020B0604020202020204" pitchFamily="34" charset="0"/>
                        </a:rPr>
                        <a:t>140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hMerge="1">
                  <a:txBody>
                    <a:bodyPr/>
                    <a:lstStyle/>
                    <a:p>
                      <a:endParaRPr lang="es-CO"/>
                    </a:p>
                  </a:txBody>
                  <a:tcPr/>
                </a:tc>
                <a:tc rowSpan="2">
                  <a:txBody>
                    <a:bodyPr/>
                    <a:lstStyle/>
                    <a:p>
                      <a:pPr algn="ctr" rtl="0" fontAlgn="ctr"/>
                      <a:r>
                        <a:rPr lang="es-CO" sz="1000" b="0" i="0" u="none" strike="noStrike" dirty="0">
                          <a:solidFill>
                            <a:srgbClr val="375623"/>
                          </a:solidFill>
                          <a:effectLst/>
                          <a:latin typeface="Arial" panose="020B0604020202020204" pitchFamily="34" charset="0"/>
                          <a:cs typeface="Arial" panose="020B0604020202020204" pitchFamily="34" charset="0"/>
                        </a:rPr>
                        <a:t>140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71994">
                <a:tc gridSpan="2">
                  <a:txBody>
                    <a:bodyPr/>
                    <a:lstStyle/>
                    <a:p>
                      <a:pPr algn="ctr" rtl="0" fontAlgn="ctr"/>
                      <a:r>
                        <a:rPr lang="es-CO" sz="900" b="1" i="0" u="none" strike="noStrike" dirty="0">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vMerge="1">
                  <a:txBody>
                    <a:bodyPr/>
                    <a:lstStyle/>
                    <a:p>
                      <a:endParaRPr lang="es-CO"/>
                    </a:p>
                  </a:txBody>
                  <a:tcPr/>
                </a:tc>
                <a:tc hMerge="1" vMerge="1">
                  <a:txBody>
                    <a:bodyPr/>
                    <a:lstStyle/>
                    <a:p>
                      <a:endParaRPr lang="es-CO"/>
                    </a:p>
                  </a:txBody>
                  <a:tcPr/>
                </a:tc>
                <a:tc gridSpan="2" vMerge="1">
                  <a:txBody>
                    <a:bodyPr/>
                    <a:lstStyle/>
                    <a:p>
                      <a:endParaRPr lang="es-CO"/>
                    </a:p>
                  </a:txBody>
                  <a:tcPr/>
                </a:tc>
                <a:tc hMerge="1"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2"/>
                  </a:ext>
                </a:extLst>
              </a:tr>
            </a:tbl>
          </a:graphicData>
        </a:graphic>
      </p:graphicFrame>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ángulo 3">
            <a:extLst>
              <a:ext uri="{FF2B5EF4-FFF2-40B4-BE49-F238E27FC236}">
                <a16:creationId xmlns:a16="http://schemas.microsoft.com/office/drawing/2014/main" id="{043218F0-13B4-419D-A3A7-22B7BFE2CDE8}"/>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38595" name="Rectángulo 7">
            <a:extLst>
              <a:ext uri="{FF2B5EF4-FFF2-40B4-BE49-F238E27FC236}">
                <a16:creationId xmlns:a16="http://schemas.microsoft.com/office/drawing/2014/main" id="{BD0D47CB-AF20-4F48-9AA9-C6F87EC2ECA7}"/>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81370BF4-00CD-4A46-8319-806CE4C7BEF2}"/>
              </a:ext>
            </a:extLst>
          </p:cNvPr>
          <p:cNvSpPr/>
          <p:nvPr/>
        </p:nvSpPr>
        <p:spPr>
          <a:xfrm>
            <a:off x="0" y="-77788"/>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8597" name="Imagen 14">
            <a:extLst>
              <a:ext uri="{FF2B5EF4-FFF2-40B4-BE49-F238E27FC236}">
                <a16:creationId xmlns:a16="http://schemas.microsoft.com/office/drawing/2014/main" id="{FAA44EEA-9D66-4576-85A6-EBB6D340C9F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598" name="Imagen 16">
            <a:extLst>
              <a:ext uri="{FF2B5EF4-FFF2-40B4-BE49-F238E27FC236}">
                <a16:creationId xmlns:a16="http://schemas.microsoft.com/office/drawing/2014/main" id="{4195734D-E742-49B3-8DB1-4B9C61A2C9F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599" name="Imagen 2">
            <a:extLst>
              <a:ext uri="{FF2B5EF4-FFF2-40B4-BE49-F238E27FC236}">
                <a16:creationId xmlns:a16="http://schemas.microsoft.com/office/drawing/2014/main" id="{14E54722-DCEF-4402-8453-A2CD1F6DFDC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3F6386E4-D91E-4651-BA8D-5A587E823FF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38601" name="CuadroTexto 4">
            <a:extLst>
              <a:ext uri="{FF2B5EF4-FFF2-40B4-BE49-F238E27FC236}">
                <a16:creationId xmlns:a16="http://schemas.microsoft.com/office/drawing/2014/main" id="{7BC05839-2C4F-40A5-B1C7-F3B7AA7E3D4F}"/>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238602" name="Imagen 21">
            <a:extLst>
              <a:ext uri="{FF2B5EF4-FFF2-40B4-BE49-F238E27FC236}">
                <a16:creationId xmlns:a16="http://schemas.microsoft.com/office/drawing/2014/main" id="{01916E7D-716F-4ECD-A3C2-7D5FAC8C0A3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60425" y="860425"/>
            <a:ext cx="865187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603" name="CuadroTexto 1">
            <a:extLst>
              <a:ext uri="{FF2B5EF4-FFF2-40B4-BE49-F238E27FC236}">
                <a16:creationId xmlns:a16="http://schemas.microsoft.com/office/drawing/2014/main" id="{9C52FFEB-AAF1-413C-B723-4804E9424213}"/>
              </a:ext>
            </a:extLst>
          </p:cNvPr>
          <p:cNvSpPr txBox="1">
            <a:spLocks noChangeArrowheads="1"/>
          </p:cNvSpPr>
          <p:nvPr/>
        </p:nvSpPr>
        <p:spPr bwMode="auto">
          <a:xfrm>
            <a:off x="9691688" y="4456113"/>
            <a:ext cx="1843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800">
                <a:solidFill>
                  <a:srgbClr val="548235"/>
                </a:solidFill>
              </a:rPr>
              <a:t>Corredor férreo casco urbano de Medellín </a:t>
            </a: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9618" name="Grupo 2">
            <a:extLst>
              <a:ext uri="{FF2B5EF4-FFF2-40B4-BE49-F238E27FC236}">
                <a16:creationId xmlns:a16="http://schemas.microsoft.com/office/drawing/2014/main" id="{659953EB-67E0-4237-B62B-3ECB4644C419}"/>
              </a:ext>
            </a:extLst>
          </p:cNvPr>
          <p:cNvGrpSpPr>
            <a:grpSpLocks/>
          </p:cNvGrpSpPr>
          <p:nvPr/>
        </p:nvGrpSpPr>
        <p:grpSpPr bwMode="auto">
          <a:xfrm>
            <a:off x="-80963" y="-1588"/>
            <a:ext cx="12282488" cy="6926263"/>
            <a:chOff x="-7938" y="42862"/>
            <a:chExt cx="12282488" cy="6926263"/>
          </a:xfrm>
        </p:grpSpPr>
        <p:sp>
          <p:nvSpPr>
            <p:cNvPr id="53" name="Rectangle 3">
              <a:extLst>
                <a:ext uri="{FF2B5EF4-FFF2-40B4-BE49-F238E27FC236}">
                  <a16:creationId xmlns:a16="http://schemas.microsoft.com/office/drawing/2014/main" id="{575E07C2-E162-42F3-A938-C6437A3F50BE}"/>
                </a:ext>
              </a:extLst>
            </p:cNvPr>
            <p:cNvSpPr/>
            <p:nvPr/>
          </p:nvSpPr>
          <p:spPr>
            <a:xfrm>
              <a:off x="52387" y="42862"/>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39709" name="Imagen 35">
              <a:extLst>
                <a:ext uri="{FF2B5EF4-FFF2-40B4-BE49-F238E27FC236}">
                  <a16:creationId xmlns:a16="http://schemas.microsoft.com/office/drawing/2014/main" id="{6E0EFFB8-26E1-4680-814D-51162861244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39619" name="Imagen 1">
            <a:extLst>
              <a:ext uri="{FF2B5EF4-FFF2-40B4-BE49-F238E27FC236}">
                <a16:creationId xmlns:a16="http://schemas.microsoft.com/office/drawing/2014/main" id="{09550282-84EF-49BD-ACC4-34C0403AFB6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74213" y="6024563"/>
            <a:ext cx="174148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787B86D0-E595-478C-815E-F1B7430A5301}"/>
              </a:ext>
            </a:extLst>
          </p:cNvPr>
          <p:cNvGrpSpPr>
            <a:grpSpLocks/>
          </p:cNvGrpSpPr>
          <p:nvPr/>
        </p:nvGrpSpPr>
        <p:grpSpPr bwMode="auto">
          <a:xfrm>
            <a:off x="5749060" y="891300"/>
            <a:ext cx="5566640"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B535B652-4CF3-47D3-8CBC-FF5009644B2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2E32FEC1-F21D-40DF-B483-4B17B922997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19E3624F-3B46-4A27-B4FB-F7CB8C0B8E3A}"/>
                </a:ext>
              </a:extLst>
            </p:cNvPr>
            <p:cNvSpPr txBox="1"/>
            <p:nvPr/>
          </p:nvSpPr>
          <p:spPr>
            <a:xfrm>
              <a:off x="4959250" y="1258315"/>
              <a:ext cx="7215885" cy="417802"/>
            </a:xfrm>
            <a:prstGeom prst="rect">
              <a:avLst/>
            </a:prstGeom>
            <a:grpFill/>
          </p:spPr>
          <p:txBody>
            <a:bodyPr>
              <a:spAutoFit/>
            </a:bodyPr>
            <a:lstStyle/>
            <a:p>
              <a:pPr eaLnBrk="1" fontAlgn="auto" hangingPunct="1">
                <a:spcBef>
                  <a:spcPts val="0"/>
                </a:spcBef>
                <a:spcAft>
                  <a:spcPts val="0"/>
                </a:spcAft>
                <a:defRPr/>
              </a:pPr>
              <a:r>
                <a:rPr lang="es-CO" sz="12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Canal de acceso al Puerto de Buenaventura </a:t>
              </a:r>
            </a:p>
          </p:txBody>
        </p:sp>
        <p:sp>
          <p:nvSpPr>
            <p:cNvPr id="16" name="Elipse 15">
              <a:extLst>
                <a:ext uri="{FF2B5EF4-FFF2-40B4-BE49-F238E27FC236}">
                  <a16:creationId xmlns:a16="http://schemas.microsoft.com/office/drawing/2014/main" id="{C164B41C-C905-448A-A58C-94C150BE0F6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39621" name="Rectángulo 67">
            <a:extLst>
              <a:ext uri="{FF2B5EF4-FFF2-40B4-BE49-F238E27FC236}">
                <a16:creationId xmlns:a16="http://schemas.microsoft.com/office/drawing/2014/main" id="{14A7ACD4-3FD2-4E1B-A2C2-60DCC502296D}"/>
              </a:ext>
            </a:extLst>
          </p:cNvPr>
          <p:cNvSpPr>
            <a:spLocks noChangeArrowheads="1"/>
          </p:cNvSpPr>
          <p:nvPr/>
        </p:nvSpPr>
        <p:spPr bwMode="auto">
          <a:xfrm>
            <a:off x="876300" y="279400"/>
            <a:ext cx="11141075"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 MARÍTIMO</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 </a:t>
            </a:r>
            <a:endParaRPr lang="es-MX" altLang="es-CO" sz="1600" b="1">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es-CO" altLang="es-CO" sz="1400">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es-CO" altLang="es-CO" sz="14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39622" name="Rectángulo 68">
            <a:extLst>
              <a:ext uri="{FF2B5EF4-FFF2-40B4-BE49-F238E27FC236}">
                <a16:creationId xmlns:a16="http://schemas.microsoft.com/office/drawing/2014/main" id="{E7598125-169B-4170-A273-CE8B5001E216}"/>
              </a:ext>
            </a:extLst>
          </p:cNvPr>
          <p:cNvSpPr>
            <a:spLocks noChangeArrowheads="1"/>
          </p:cNvSpPr>
          <p:nvPr/>
        </p:nvSpPr>
        <p:spPr bwMode="auto">
          <a:xfrm>
            <a:off x="862013" y="458788"/>
            <a:ext cx="9685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DRAGADO DE MANTENIMIENTO DEL CANAL DE ACCESO AL PUERTO DE BUENAVENTURA</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39623" name="Imagen 54">
            <a:extLst>
              <a:ext uri="{FF2B5EF4-FFF2-40B4-BE49-F238E27FC236}">
                <a16:creationId xmlns:a16="http://schemas.microsoft.com/office/drawing/2014/main" id="{85A6BF5A-C0FE-41FE-9EFB-100C5415B5B5}"/>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19600" y="60563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24" name="CuadroTexto 19">
            <a:extLst>
              <a:ext uri="{FF2B5EF4-FFF2-40B4-BE49-F238E27FC236}">
                <a16:creationId xmlns:a16="http://schemas.microsoft.com/office/drawing/2014/main" id="{520770CF-F9E0-46B0-953E-80656A12F9F0}"/>
              </a:ext>
            </a:extLst>
          </p:cNvPr>
          <p:cNvSpPr txBox="1">
            <a:spLocks noChangeArrowheads="1"/>
          </p:cNvSpPr>
          <p:nvPr/>
        </p:nvSpPr>
        <p:spPr bwMode="auto">
          <a:xfrm>
            <a:off x="4803775" y="4243388"/>
            <a:ext cx="522288"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19" name="Grupo 10">
            <a:extLst>
              <a:ext uri="{FF2B5EF4-FFF2-40B4-BE49-F238E27FC236}">
                <a16:creationId xmlns:a16="http://schemas.microsoft.com/office/drawing/2014/main" id="{19CE136E-1C1E-4343-B9F3-1523FD58AEE1}"/>
              </a:ext>
            </a:extLst>
          </p:cNvPr>
          <p:cNvGrpSpPr>
            <a:grpSpLocks/>
          </p:cNvGrpSpPr>
          <p:nvPr/>
        </p:nvGrpSpPr>
        <p:grpSpPr bwMode="auto">
          <a:xfrm>
            <a:off x="5805787" y="2124958"/>
            <a:ext cx="5509914" cy="442441"/>
            <a:chOff x="3838759" y="1148658"/>
            <a:chExt cx="8786730" cy="655117"/>
          </a:xfrm>
          <a:solidFill>
            <a:schemeClr val="accent6">
              <a:lumMod val="60000"/>
              <a:lumOff val="40000"/>
            </a:schemeClr>
          </a:solidFill>
        </p:grpSpPr>
        <p:sp>
          <p:nvSpPr>
            <p:cNvPr id="21" name="Pentágono 11">
              <a:extLst>
                <a:ext uri="{FF2B5EF4-FFF2-40B4-BE49-F238E27FC236}">
                  <a16:creationId xmlns:a16="http://schemas.microsoft.com/office/drawing/2014/main" id="{BC815A18-12B7-42E5-AD31-68A9BC185545}"/>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2" name="Forma libre 12">
              <a:extLst>
                <a:ext uri="{FF2B5EF4-FFF2-40B4-BE49-F238E27FC236}">
                  <a16:creationId xmlns:a16="http://schemas.microsoft.com/office/drawing/2014/main" id="{C352ED54-AEAC-4C66-8F7D-B30A0B611B0F}"/>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34</a:t>
              </a:r>
              <a:r>
                <a:rPr lang="es-ES" sz="1400" b="1" dirty="0">
                  <a:solidFill>
                    <a:srgbClr val="70AD47">
                      <a:lumMod val="50000"/>
                    </a:srgbClr>
                  </a:solidFill>
                  <a:latin typeface="Arial" panose="020B0604020202020204" pitchFamily="34" charset="0"/>
                  <a:cs typeface="Arial" panose="020B0604020202020204" pitchFamily="34" charset="0"/>
                </a:rPr>
                <a:t> km</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23" name="Elipse 22">
              <a:extLst>
                <a:ext uri="{FF2B5EF4-FFF2-40B4-BE49-F238E27FC236}">
                  <a16:creationId xmlns:a16="http://schemas.microsoft.com/office/drawing/2014/main" id="{C0C705B4-BC19-4DD2-905E-FA7A03580561}"/>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4" name="Grupo 10">
            <a:extLst>
              <a:ext uri="{FF2B5EF4-FFF2-40B4-BE49-F238E27FC236}">
                <a16:creationId xmlns:a16="http://schemas.microsoft.com/office/drawing/2014/main" id="{69137849-4DF5-4C87-B08F-F1A9AE91B51F}"/>
              </a:ext>
            </a:extLst>
          </p:cNvPr>
          <p:cNvGrpSpPr>
            <a:grpSpLocks/>
          </p:cNvGrpSpPr>
          <p:nvPr/>
        </p:nvGrpSpPr>
        <p:grpSpPr bwMode="auto">
          <a:xfrm>
            <a:off x="5785272" y="2636493"/>
            <a:ext cx="5530428" cy="394125"/>
            <a:chOff x="3853379" y="1046579"/>
            <a:chExt cx="8775459" cy="703246"/>
          </a:xfrm>
          <a:solidFill>
            <a:schemeClr val="accent6">
              <a:lumMod val="60000"/>
              <a:lumOff val="40000"/>
            </a:schemeClr>
          </a:solidFill>
        </p:grpSpPr>
        <p:sp>
          <p:nvSpPr>
            <p:cNvPr id="25" name="Pentágono 11">
              <a:extLst>
                <a:ext uri="{FF2B5EF4-FFF2-40B4-BE49-F238E27FC236}">
                  <a16:creationId xmlns:a16="http://schemas.microsoft.com/office/drawing/2014/main" id="{2A016E24-AB89-4D97-A280-7EE264749909}"/>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12">
              <a:extLst>
                <a:ext uri="{FF2B5EF4-FFF2-40B4-BE49-F238E27FC236}">
                  <a16:creationId xmlns:a16="http://schemas.microsoft.com/office/drawing/2014/main" id="{6DFB4F87-5117-457F-AB0F-CCB05D416A2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26">
              <a:extLst>
                <a:ext uri="{FF2B5EF4-FFF2-40B4-BE49-F238E27FC236}">
                  <a16:creationId xmlns:a16="http://schemas.microsoft.com/office/drawing/2014/main" id="{1AED21DD-EAC5-4EFD-B4B8-8A62EDD99A51}"/>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34 km</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8" name="Elipse 27">
              <a:extLst>
                <a:ext uri="{FF2B5EF4-FFF2-40B4-BE49-F238E27FC236}">
                  <a16:creationId xmlns:a16="http://schemas.microsoft.com/office/drawing/2014/main" id="{7050EB13-CFFD-4FC2-9E75-F60886068B4C}"/>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9" name="Grupo 10">
            <a:extLst>
              <a:ext uri="{FF2B5EF4-FFF2-40B4-BE49-F238E27FC236}">
                <a16:creationId xmlns:a16="http://schemas.microsoft.com/office/drawing/2014/main" id="{6A4492FC-9A26-4598-8E98-63E5A6B57E27}"/>
              </a:ext>
            </a:extLst>
          </p:cNvPr>
          <p:cNvGrpSpPr>
            <a:grpSpLocks/>
          </p:cNvGrpSpPr>
          <p:nvPr/>
        </p:nvGrpSpPr>
        <p:grpSpPr bwMode="auto">
          <a:xfrm>
            <a:off x="5805786" y="1413482"/>
            <a:ext cx="5509914" cy="603561"/>
            <a:chOff x="3839296" y="1097389"/>
            <a:chExt cx="8700755" cy="482728"/>
          </a:xfrm>
          <a:solidFill>
            <a:schemeClr val="accent6">
              <a:lumMod val="60000"/>
              <a:lumOff val="40000"/>
            </a:schemeClr>
          </a:solidFill>
        </p:grpSpPr>
        <p:sp>
          <p:nvSpPr>
            <p:cNvPr id="30" name="Pentágono 11">
              <a:extLst>
                <a:ext uri="{FF2B5EF4-FFF2-40B4-BE49-F238E27FC236}">
                  <a16:creationId xmlns:a16="http://schemas.microsoft.com/office/drawing/2014/main" id="{B778F60A-16BE-4836-B82D-D99B3FE382D1}"/>
                </a:ext>
              </a:extLst>
            </p:cNvPr>
            <p:cNvSpPr/>
            <p:nvPr/>
          </p:nvSpPr>
          <p:spPr>
            <a:xfrm>
              <a:off x="4218401" y="1097389"/>
              <a:ext cx="453669" cy="48272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1" name="Forma libre 12">
              <a:extLst>
                <a:ext uri="{FF2B5EF4-FFF2-40B4-BE49-F238E27FC236}">
                  <a16:creationId xmlns:a16="http://schemas.microsoft.com/office/drawing/2014/main" id="{6BB73578-457F-43BC-9A99-A051A1E44C37}"/>
                </a:ext>
              </a:extLst>
            </p:cNvPr>
            <p:cNvSpPr/>
            <p:nvPr/>
          </p:nvSpPr>
          <p:spPr>
            <a:xfrm>
              <a:off x="4737477" y="1142951"/>
              <a:ext cx="7802574" cy="420743"/>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endParaRPr lang="es-ES" sz="1600" b="1" dirty="0">
                <a:solidFill>
                  <a:srgbClr val="70AD47">
                    <a:lumMod val="50000"/>
                  </a:srgbClr>
                </a:solidFill>
                <a:latin typeface="Arial" panose="020B0604020202020204" pitchFamily="34" charset="0"/>
                <a:cs typeface="Arial" panose="020B0604020202020204" pitchFamily="34" charset="0"/>
              </a:endParaRP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CO" sz="1100" dirty="0">
                  <a:solidFill>
                    <a:srgbClr val="70AD47">
                      <a:lumMod val="50000"/>
                    </a:srgbClr>
                  </a:solidFill>
                  <a:latin typeface="Arial" panose="020B0604020202020204" pitchFamily="34" charset="0"/>
                  <a:cs typeface="Arial" panose="020B0604020202020204" pitchFamily="34" charset="0"/>
                </a:rPr>
                <a:t>Mantener las condiciones de acceso de los buques al Puerto de Buenaventura.</a:t>
              </a:r>
              <a:endParaRPr lang="es-CO" sz="1200" dirty="0">
                <a:solidFill>
                  <a:srgbClr val="70AD47">
                    <a:lumMod val="50000"/>
                  </a:srgbClr>
                </a:solidFill>
                <a:latin typeface="Arial" panose="020B0604020202020204" pitchFamily="34" charset="0"/>
                <a:cs typeface="Arial" panose="020B0604020202020204" pitchFamily="34" charset="0"/>
              </a:endParaRP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CO" sz="1100" dirty="0">
                  <a:solidFill>
                    <a:srgbClr val="70AD47">
                      <a:lumMod val="50000"/>
                    </a:srgbClr>
                  </a:solidFill>
                  <a:latin typeface="Arial" panose="020B0604020202020204" pitchFamily="34" charset="0"/>
                  <a:cs typeface="Arial" panose="020B0604020202020204" pitchFamily="34" charset="0"/>
                </a:rPr>
                <a:t>     </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32" name="Elipse 31">
              <a:extLst>
                <a:ext uri="{FF2B5EF4-FFF2-40B4-BE49-F238E27FC236}">
                  <a16:creationId xmlns:a16="http://schemas.microsoft.com/office/drawing/2014/main" id="{238D2A9A-46A8-4445-BE31-B7117749E57C}"/>
                </a:ext>
              </a:extLst>
            </p:cNvPr>
            <p:cNvSpPr/>
            <p:nvPr/>
          </p:nvSpPr>
          <p:spPr>
            <a:xfrm>
              <a:off x="3839296" y="1120655"/>
              <a:ext cx="626398" cy="416423"/>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39628" name="Imagen 2">
            <a:extLst>
              <a:ext uri="{FF2B5EF4-FFF2-40B4-BE49-F238E27FC236}">
                <a16:creationId xmlns:a16="http://schemas.microsoft.com/office/drawing/2014/main" id="{8B147B14-E10B-4265-9A7F-D75691CBD44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698875" y="4384675"/>
            <a:ext cx="1060450" cy="139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532406B-D6AF-4889-9F75-57FA55254747}"/>
              </a:ext>
            </a:extLst>
          </p:cNvPr>
          <p:cNvGraphicFramePr>
            <a:graphicFrameLocks noGrp="1"/>
          </p:cNvGraphicFramePr>
          <p:nvPr/>
        </p:nvGraphicFramePr>
        <p:xfrm>
          <a:off x="5805488" y="3146425"/>
          <a:ext cx="5510212" cy="2616200"/>
        </p:xfrm>
        <a:graphic>
          <a:graphicData uri="http://schemas.openxmlformats.org/drawingml/2006/table">
            <a:tbl>
              <a:tblPr firstRow="1" bandRow="1"/>
              <a:tblGrid>
                <a:gridCol w="2041406">
                  <a:extLst>
                    <a:ext uri="{9D8B030D-6E8A-4147-A177-3AD203B41FA5}">
                      <a16:colId xmlns:a16="http://schemas.microsoft.com/office/drawing/2014/main" val="20000"/>
                    </a:ext>
                  </a:extLst>
                </a:gridCol>
                <a:gridCol w="2045175">
                  <a:extLst>
                    <a:ext uri="{9D8B030D-6E8A-4147-A177-3AD203B41FA5}">
                      <a16:colId xmlns:a16="http://schemas.microsoft.com/office/drawing/2014/main" val="20001"/>
                    </a:ext>
                  </a:extLst>
                </a:gridCol>
                <a:gridCol w="233603">
                  <a:extLst>
                    <a:ext uri="{9D8B030D-6E8A-4147-A177-3AD203B41FA5}">
                      <a16:colId xmlns:a16="http://schemas.microsoft.com/office/drawing/2014/main" val="20002"/>
                    </a:ext>
                  </a:extLst>
                </a:gridCol>
                <a:gridCol w="1190029">
                  <a:extLst>
                    <a:ext uri="{9D8B030D-6E8A-4147-A177-3AD203B41FA5}">
                      <a16:colId xmlns:a16="http://schemas.microsoft.com/office/drawing/2014/main" val="20003"/>
                    </a:ext>
                  </a:extLst>
                </a:gridCol>
              </a:tblGrid>
              <a:tr h="141214">
                <a:tc gridSpan="4">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a:noFill/>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2466">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C6E0B4"/>
                    </a:solidFill>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rPr>
                        <a:t>$ 27.479</a:t>
                      </a:r>
                      <a:endParaRPr lang="es-CO" sz="1000" b="0" i="0" u="none" strike="noStrike">
                        <a:solidFill>
                          <a:srgbClr val="375623"/>
                        </a:solidFill>
                        <a:effectLst/>
                        <a:latin typeface="Arial" panose="020B0604020202020204" pitchFamily="34" charset="0"/>
                      </a:endParaRP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C6E0B4"/>
                    </a:solidFill>
                  </a:tcPr>
                </a:tc>
                <a:tc hMerge="1">
                  <a:txBody>
                    <a:bodyPr/>
                    <a:lstStyle/>
                    <a:p>
                      <a:pPr algn="ctr" rtl="0" fontAlgn="b"/>
                      <a:r>
                        <a:rPr lang="es-CO" sz="1000" b="1" i="0" u="none" strike="noStrike">
                          <a:solidFill>
                            <a:srgbClr val="375623"/>
                          </a:solidFill>
                          <a:effectLst/>
                          <a:latin typeface="Arial" panose="020B0604020202020204" pitchFamily="34" charset="0"/>
                        </a:rPr>
                        <a:t>$ 27.479</a:t>
                      </a: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1"/>
                  </a:ext>
                </a:extLst>
              </a:tr>
              <a:tr h="152466">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E2EFDA"/>
                    </a:solidFill>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rPr>
                        <a:t>$ 0</a:t>
                      </a:r>
                      <a:endParaRPr lang="es-ES" sz="1000" b="0" i="0" u="none" strike="noStrike">
                        <a:solidFill>
                          <a:srgbClr val="375623"/>
                        </a:solidFill>
                        <a:effectLst/>
                        <a:latin typeface="Arial" panose="020B0604020202020204" pitchFamily="34" charset="0"/>
                      </a:endParaRP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E2EFDA"/>
                    </a:solidFill>
                  </a:tcPr>
                </a:tc>
                <a:tc hMerge="1">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2"/>
                  </a:ext>
                </a:extLst>
              </a:tr>
              <a:tr h="152466">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C6E0B4"/>
                    </a:solidFill>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rPr>
                        <a:t>$ 27.324</a:t>
                      </a:r>
                      <a:endParaRPr lang="es-ES" sz="1000" b="0" i="0" u="none" strike="noStrike">
                        <a:solidFill>
                          <a:srgbClr val="375623"/>
                        </a:solidFill>
                        <a:effectLst/>
                        <a:latin typeface="Arial" panose="020B0604020202020204" pitchFamily="34" charset="0"/>
                      </a:endParaRP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C6E0B4"/>
                    </a:solidFill>
                  </a:tcPr>
                </a:tc>
                <a:tc hMerge="1">
                  <a:txBody>
                    <a:bodyPr/>
                    <a:lstStyle/>
                    <a:p>
                      <a:pPr algn="ctr" rtl="0" fontAlgn="b"/>
                      <a:r>
                        <a:rPr lang="es-CO" sz="1000" b="1" i="0" u="none" strike="noStrike">
                          <a:solidFill>
                            <a:srgbClr val="375623"/>
                          </a:solidFill>
                          <a:effectLst/>
                          <a:latin typeface="Arial" panose="020B0604020202020204" pitchFamily="34" charset="0"/>
                        </a:rPr>
                        <a:t>$ 27.324</a:t>
                      </a: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3"/>
                  </a:ext>
                </a:extLst>
              </a:tr>
              <a:tr h="152466">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E2EFDA"/>
                    </a:solidFill>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rPr>
                        <a:t>$ 341</a:t>
                      </a:r>
                      <a:endParaRPr lang="es-CO" sz="1000" b="0" i="0" u="none" strike="noStrike">
                        <a:solidFill>
                          <a:srgbClr val="375623"/>
                        </a:solidFill>
                        <a:effectLst/>
                        <a:latin typeface="Arial" panose="020B0604020202020204" pitchFamily="34" charset="0"/>
                      </a:endParaRP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E2EFDA"/>
                    </a:solidFill>
                  </a:tcPr>
                </a:tc>
                <a:tc hMerge="1">
                  <a:txBody>
                    <a:bodyPr/>
                    <a:lstStyle/>
                    <a:p>
                      <a:pPr algn="ctr" rtl="0" fontAlgn="b"/>
                      <a:r>
                        <a:rPr lang="es-CO" sz="1000" b="1" i="0" u="none" strike="noStrike">
                          <a:solidFill>
                            <a:srgbClr val="375623"/>
                          </a:solidFill>
                          <a:effectLst/>
                          <a:latin typeface="Arial" panose="020B0604020202020204" pitchFamily="34" charset="0"/>
                        </a:rPr>
                        <a:t>$ 341</a:t>
                      </a: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4"/>
                  </a:ext>
                </a:extLst>
              </a:tr>
              <a:tr h="152466">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C6E0B4"/>
                    </a:solidFill>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rPr>
                        <a:t>$ 0</a:t>
                      </a:r>
                      <a:endParaRPr lang="es-ES" sz="1000" b="0" i="0" u="none" strike="noStrike">
                        <a:solidFill>
                          <a:srgbClr val="375623"/>
                        </a:solidFill>
                        <a:effectLst/>
                        <a:latin typeface="Arial" panose="020B0604020202020204" pitchFamily="34" charset="0"/>
                      </a:endParaRP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C6E0B4"/>
                    </a:solidFill>
                  </a:tcPr>
                </a:tc>
                <a:tc hMerge="1">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5"/>
                  </a:ext>
                </a:extLst>
              </a:tr>
              <a:tr h="152466">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E2EFDA"/>
                    </a:solidFill>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rPr>
                        <a:t>$ 306</a:t>
                      </a:r>
                      <a:endParaRPr lang="es-ES" sz="1000" b="0" i="0" u="none" strike="noStrike">
                        <a:solidFill>
                          <a:srgbClr val="375623"/>
                        </a:solidFill>
                        <a:effectLst/>
                        <a:latin typeface="Arial" panose="020B0604020202020204" pitchFamily="34" charset="0"/>
                      </a:endParaRP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E2EFDA"/>
                    </a:solidFill>
                  </a:tcPr>
                </a:tc>
                <a:tc hMerge="1">
                  <a:txBody>
                    <a:bodyPr/>
                    <a:lstStyle/>
                    <a:p>
                      <a:pPr algn="ctr" rtl="0" fontAlgn="b"/>
                      <a:r>
                        <a:rPr lang="es-CO" sz="1000" b="1" i="0" u="none" strike="noStrike">
                          <a:solidFill>
                            <a:srgbClr val="375623"/>
                          </a:solidFill>
                          <a:effectLst/>
                          <a:latin typeface="Arial" panose="020B0604020202020204" pitchFamily="34" charset="0"/>
                        </a:rPr>
                        <a:t>$ 306</a:t>
                      </a: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6"/>
                  </a:ext>
                </a:extLst>
              </a:tr>
              <a:tr h="152466">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C6E0B4"/>
                    </a:solidFill>
                  </a:tcPr>
                </a:tc>
                <a:tc hMerge="1">
                  <a:txBody>
                    <a:bodyPr/>
                    <a:lstStyle/>
                    <a:p>
                      <a:endParaRPr lang="es-CO"/>
                    </a:p>
                  </a:txBody>
                  <a:tcPr/>
                </a:tc>
                <a:tc gridSpan="2">
                  <a:txBody>
                    <a:bodyPr/>
                    <a:lstStyle/>
                    <a:p>
                      <a:pPr algn="l" rtl="0" fontAlgn="ctr"/>
                      <a:r>
                        <a:rPr lang="es-CO" sz="1000" b="1" i="0" u="none" strike="noStrike">
                          <a:solidFill>
                            <a:srgbClr val="375623"/>
                          </a:solidFill>
                          <a:effectLst/>
                          <a:latin typeface="Arial" panose="020B0604020202020204" pitchFamily="34" charset="0"/>
                        </a:rPr>
                        <a:t>$ 27.820</a:t>
                      </a:r>
                      <a:endParaRPr lang="es-CO" sz="1000" b="0" i="0" u="none" strike="noStrike">
                        <a:solidFill>
                          <a:srgbClr val="375623"/>
                        </a:solidFill>
                        <a:effectLst/>
                        <a:latin typeface="Arial" panose="020B0604020202020204" pitchFamily="34" charset="0"/>
                      </a:endParaRP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C6E0B4"/>
                    </a:solidFill>
                  </a:tcPr>
                </a:tc>
                <a:tc hMerge="1">
                  <a:txBody>
                    <a:bodyPr/>
                    <a:lstStyle/>
                    <a:p>
                      <a:pPr algn="ctr" rtl="0" fontAlgn="b"/>
                      <a:r>
                        <a:rPr lang="es-CO" sz="1000" b="1" i="0" u="none" strike="noStrike">
                          <a:solidFill>
                            <a:srgbClr val="375623"/>
                          </a:solidFill>
                          <a:effectLst/>
                          <a:latin typeface="Arial" panose="020B0604020202020204" pitchFamily="34" charset="0"/>
                        </a:rPr>
                        <a:t>$ 27.820</a:t>
                      </a: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7"/>
                  </a:ext>
                </a:extLst>
              </a:tr>
              <a:tr h="152466">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E2EFDA"/>
                    </a:solidFill>
                  </a:tcPr>
                </a:tc>
                <a:tc hMerge="1">
                  <a:txBody>
                    <a:bodyPr/>
                    <a:lstStyle/>
                    <a:p>
                      <a:endParaRPr lang="es-CO"/>
                    </a:p>
                  </a:txBody>
                  <a:tcPr/>
                </a:tc>
                <a:tc gridSpan="2">
                  <a:txBody>
                    <a:bodyPr/>
                    <a:lstStyle/>
                    <a:p>
                      <a:pPr algn="l" rtl="0" fontAlgn="ctr"/>
                      <a:r>
                        <a:rPr lang="es-CO" sz="1000" b="1" i="0" u="none" strike="noStrike" dirty="0">
                          <a:solidFill>
                            <a:srgbClr val="375623"/>
                          </a:solidFill>
                          <a:effectLst/>
                          <a:latin typeface="Arial" panose="020B0604020202020204" pitchFamily="34" charset="0"/>
                        </a:rPr>
                        <a:t>$ 27.820</a:t>
                      </a:r>
                      <a:endParaRPr lang="es-CO" sz="1000" b="0" i="0" u="none" strike="noStrike" dirty="0">
                        <a:solidFill>
                          <a:srgbClr val="375623"/>
                        </a:solidFill>
                        <a:effectLst/>
                        <a:latin typeface="Arial" panose="020B0604020202020204" pitchFamily="34" charset="0"/>
                      </a:endParaRP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E2EFDA"/>
                    </a:solidFill>
                  </a:tcPr>
                </a:tc>
                <a:tc hMerge="1">
                  <a:txBody>
                    <a:bodyPr/>
                    <a:lstStyle/>
                    <a:p>
                      <a:pPr algn="ctr" rtl="0" fontAlgn="b"/>
                      <a:r>
                        <a:rPr lang="es-CO" sz="1000" b="1" i="0" u="none" strike="noStrike">
                          <a:solidFill>
                            <a:srgbClr val="375623"/>
                          </a:solidFill>
                          <a:effectLst/>
                          <a:latin typeface="Arial" panose="020B0604020202020204" pitchFamily="34" charset="0"/>
                        </a:rPr>
                        <a:t>$ 27.820</a:t>
                      </a: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8"/>
                  </a:ext>
                </a:extLst>
              </a:tr>
              <a:tr h="152466">
                <a:tc gridSpan="4">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932">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a:noFill/>
                    </a:lnR>
                    <a:lnT>
                      <a:noFill/>
                    </a:lnT>
                    <a:lnB>
                      <a:noFill/>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a:noFill/>
                    </a:lnL>
                    <a:lnR>
                      <a:noFill/>
                    </a:lnR>
                    <a:lnT>
                      <a:noFill/>
                    </a:lnT>
                    <a:lnB>
                      <a:noFill/>
                    </a:lnB>
                    <a:solidFill>
                      <a:srgbClr val="C6E0B4"/>
                    </a:solidFill>
                  </a:tcPr>
                </a:tc>
                <a:tc hMerge="1">
                  <a:txBody>
                    <a:bodyPr/>
                    <a:lstStyle/>
                    <a:p>
                      <a:pPr algn="ctr" rtl="0" fontAlgn="ctr"/>
                      <a:endParaRPr lang="es-CO" sz="1000" b="1" i="0" u="none" strike="noStrike">
                        <a:solidFill>
                          <a:srgbClr val="375623"/>
                        </a:solidFill>
                        <a:effectLst/>
                        <a:latin typeface="Arial" panose="020B0604020202020204" pitchFamily="34" charset="0"/>
                      </a:endParaRPr>
                    </a:p>
                  </a:txBody>
                  <a:tcPr marL="0" marR="0" marT="0" marB="0" anchor="ctr">
                    <a:lnL>
                      <a:noFill/>
                    </a:lnL>
                    <a:lnR>
                      <a:noFill/>
                    </a:lnR>
                    <a:lnT>
                      <a:noFill/>
                    </a:lnT>
                    <a:lnB>
                      <a:noFill/>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a:noFill/>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10"/>
                  </a:ext>
                </a:extLst>
              </a:tr>
              <a:tr h="797861">
                <a:tc>
                  <a:txBody>
                    <a:bodyPr/>
                    <a:lstStyle/>
                    <a:p>
                      <a:pPr algn="l" rtl="0" fontAlgn="ctr"/>
                      <a:r>
                        <a:rPr lang="es-ES" sz="1000" b="0" i="0" u="none" strike="noStrike">
                          <a:solidFill>
                            <a:srgbClr val="548235"/>
                          </a:solidFill>
                          <a:effectLst/>
                          <a:latin typeface="Arial" panose="020B0604020202020204" pitchFamily="34" charset="0"/>
                        </a:rPr>
                        <a:t>Canal de acceso al Puerto de Buenaventura</a:t>
                      </a:r>
                    </a:p>
                  </a:txBody>
                  <a:tcPr marL="0" marR="0" marT="0" marB="0" anchor="ctr">
                    <a:lnL w="12700" cap="flat" cmpd="sng" algn="ctr">
                      <a:solidFill>
                        <a:srgbClr val="FFFFFF"/>
                      </a:solidFill>
                      <a:prstDash val="solid"/>
                      <a:round/>
                      <a:headEnd type="none" w="med" len="med"/>
                      <a:tailEnd type="none" w="med" len="med"/>
                    </a:lnL>
                    <a:lnR>
                      <a:noFill/>
                    </a:lnR>
                    <a:lnT>
                      <a:noFill/>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0" i="0" u="none" strike="noStrike" dirty="0">
                          <a:solidFill>
                            <a:srgbClr val="375623"/>
                          </a:solidFill>
                          <a:effectLst/>
                          <a:latin typeface="Arial" panose="020B0604020202020204" pitchFamily="34" charset="0"/>
                        </a:rPr>
                        <a:t>2.105.338 m³</a:t>
                      </a:r>
                    </a:p>
                  </a:txBody>
                  <a:tcPr marL="0" marR="0" marT="0" marB="0" anchor="ctr">
                    <a:lnL>
                      <a:noFill/>
                    </a:lnL>
                    <a:lnR>
                      <a:noFill/>
                    </a:lnR>
                    <a:lnT>
                      <a:noFill/>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endParaRPr lang="es-CO" sz="1000" b="0" i="0" u="none" strike="noStrike">
                        <a:solidFill>
                          <a:srgbClr val="375623"/>
                        </a:solidFill>
                        <a:effectLst/>
                        <a:latin typeface="Arial" panose="020B0604020202020204" pitchFamily="34" charset="0"/>
                      </a:endParaRPr>
                    </a:p>
                  </a:txBody>
                  <a:tcPr marL="0" marR="0" marT="0" marB="0" anchor="ctr">
                    <a:lnL>
                      <a:noFill/>
                    </a:lnL>
                    <a:lnR>
                      <a:noFill/>
                    </a:lnR>
                    <a:lnT>
                      <a:noFill/>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a:noFill/>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F2EDA5A7-7CBF-4A19-89B9-089F61054360}"/>
              </a:ext>
            </a:extLst>
          </p:cNvPr>
          <p:cNvGraphicFramePr>
            <a:graphicFrameLocks noGrp="1"/>
          </p:cNvGraphicFramePr>
          <p:nvPr/>
        </p:nvGraphicFramePr>
        <p:xfrm>
          <a:off x="876300" y="1020763"/>
          <a:ext cx="4449763" cy="3195637"/>
        </p:xfrm>
        <a:graphic>
          <a:graphicData uri="http://schemas.openxmlformats.org/drawingml/2006/table">
            <a:tbl>
              <a:tblPr firstRow="1" bandRow="1"/>
              <a:tblGrid>
                <a:gridCol w="1076007">
                  <a:extLst>
                    <a:ext uri="{9D8B030D-6E8A-4147-A177-3AD203B41FA5}">
                      <a16:colId xmlns:a16="http://schemas.microsoft.com/office/drawing/2014/main" val="20000"/>
                    </a:ext>
                  </a:extLst>
                </a:gridCol>
                <a:gridCol w="2216337">
                  <a:extLst>
                    <a:ext uri="{9D8B030D-6E8A-4147-A177-3AD203B41FA5}">
                      <a16:colId xmlns:a16="http://schemas.microsoft.com/office/drawing/2014/main" val="20001"/>
                    </a:ext>
                  </a:extLst>
                </a:gridCol>
                <a:gridCol w="1157419">
                  <a:extLst>
                    <a:ext uri="{9D8B030D-6E8A-4147-A177-3AD203B41FA5}">
                      <a16:colId xmlns:a16="http://schemas.microsoft.com/office/drawing/2014/main" val="20002"/>
                    </a:ext>
                  </a:extLst>
                </a:gridCol>
              </a:tblGrid>
              <a:tr h="208422">
                <a:tc gridSpan="3">
                  <a:txBody>
                    <a:bodyPr/>
                    <a:lstStyle/>
                    <a:p>
                      <a:pPr algn="ctr" rtl="0" fontAlgn="b"/>
                      <a:r>
                        <a:rPr lang="es-CO" sz="1100" b="0" i="0" u="none" strike="noStrike">
                          <a:solidFill>
                            <a:srgbClr val="FFFFFF"/>
                          </a:solidFill>
                          <a:effectLst/>
                          <a:latin typeface="Calibri" panose="020F050202020403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23053">
                <a:tc>
                  <a:txBody>
                    <a:bodyPr/>
                    <a:lstStyle/>
                    <a:p>
                      <a:pPr algn="l" rtl="0" fontAlgn="b"/>
                      <a:r>
                        <a:rPr lang="es-CO" sz="11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85723"/>
                          </a:solidFill>
                          <a:effectLst/>
                          <a:latin typeface="Arial" panose="020B0604020202020204" pitchFamily="34" charset="0"/>
                          <a:cs typeface="Arial" panose="020B0604020202020204" pitchFamily="34" charset="0"/>
                        </a:rPr>
                        <a:t>1411 DE 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35357">
                <a:tc>
                  <a:txBody>
                    <a:bodyPr/>
                    <a:lstStyle/>
                    <a:p>
                      <a:pPr algn="l" rtl="0" fontAlgn="b"/>
                      <a:r>
                        <a:rPr lang="es-CO" sz="1100" b="1" i="0" u="none" strike="noStrike" dirty="0">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cs typeface="Arial" panose="020B0604020202020204" pitchFamily="34" charset="0"/>
                        </a:rPr>
                        <a:t>18/02/2019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08422">
                <a:tc gridSpan="2">
                  <a:txBody>
                    <a:bodyPr/>
                    <a:lstStyle/>
                    <a:p>
                      <a:pPr algn="l" rtl="0" fontAlgn="b"/>
                      <a:r>
                        <a:rPr lang="es-CO" sz="1100" b="1" i="0" u="none" strike="noStrike">
                          <a:solidFill>
                            <a:srgbClr val="375623"/>
                          </a:solidFill>
                          <a:effectLst/>
                          <a:latin typeface="Arial" panose="020B0604020202020204" pitchFamily="34" charset="0"/>
                          <a:cs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cs typeface="Arial" panose="020B0604020202020204" pitchFamily="34" charset="0"/>
                        </a:rPr>
                        <a:t>17/05/2019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08422">
                <a:tc gridSpan="3">
                  <a:txBody>
                    <a:bodyPr/>
                    <a:lstStyle/>
                    <a:p>
                      <a:pPr algn="ctr" rtl="0" fontAlgn="b"/>
                      <a:r>
                        <a:rPr lang="es-CO" sz="1100" b="1"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08422">
                <a:tc gridSpan="2">
                  <a:txBody>
                    <a:bodyPr/>
                    <a:lstStyle/>
                    <a:p>
                      <a:pPr algn="l" rtl="0" fontAlgn="ctr"/>
                      <a:r>
                        <a:rPr lang="es-CO" sz="11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cs typeface="Arial" panose="020B0604020202020204" pitchFamily="34" charset="0"/>
                        </a:rPr>
                        <a:t>47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66822">
                <a:tc gridSpan="3">
                  <a:txBody>
                    <a:bodyPr/>
                    <a:lstStyle/>
                    <a:p>
                      <a:pPr marL="0" indent="0" algn="l" rtl="0" fontAlgn="ctr"/>
                      <a:r>
                        <a:rPr lang="es-ES" sz="1100" b="1" i="0" u="none" strike="noStrike" dirty="0">
                          <a:solidFill>
                            <a:srgbClr val="375623"/>
                          </a:solidFill>
                          <a:effectLst/>
                          <a:latin typeface="Arial" panose="020B0604020202020204" pitchFamily="34" charset="0"/>
                          <a:cs typeface="Arial" panose="020B0604020202020204" pitchFamily="34" charset="0"/>
                        </a:rPr>
                        <a:t>OTROS BENEFICIOS</a:t>
                      </a:r>
                      <a:r>
                        <a:rPr lang="es-ES" sz="1100" b="0" i="0" u="none" strike="noStrike" dirty="0">
                          <a:solidFill>
                            <a:srgbClr val="375623"/>
                          </a:solidFill>
                          <a:effectLst/>
                          <a:latin typeface="Arial" panose="020B0604020202020204" pitchFamily="34" charset="0"/>
                          <a:cs typeface="Arial" panose="020B0604020202020204" pitchFamily="34" charset="0"/>
                        </a:rPr>
                        <a:t>: Se contribuye a mejorar la competitividad del puerto.</a:t>
                      </a:r>
                    </a:p>
                  </a:txBody>
                  <a:tcPr marL="685846"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08422">
                <a:tc gridSpan="3">
                  <a:txBody>
                    <a:bodyPr/>
                    <a:lstStyle/>
                    <a:p>
                      <a:pPr algn="l" rtl="0" fontAlgn="ctr"/>
                      <a:r>
                        <a:rPr lang="es-ES" sz="1100" b="0" i="0" u="none" strike="noStrike" dirty="0">
                          <a:solidFill>
                            <a:srgbClr val="375623"/>
                          </a:solidFill>
                          <a:effectLst/>
                          <a:latin typeface="Arial" panose="020B0604020202020204" pitchFamily="34" charset="0"/>
                          <a:cs typeface="Arial" panose="020B0604020202020204" pitchFamily="34" charset="0"/>
                        </a:rPr>
                        <a:t>Ahorros en fletes y ahorros en tiempos de espera.</a:t>
                      </a:r>
                    </a:p>
                  </a:txBody>
                  <a:tcPr marL="685846"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08422">
                <a:tc gridSpan="3">
                  <a:txBody>
                    <a:bodyPr/>
                    <a:lstStyle/>
                    <a:p>
                      <a:pPr algn="ctr" rtl="0" fontAlgn="b"/>
                      <a:r>
                        <a:rPr lang="es-ES" sz="11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16841">
                <a:tc>
                  <a:txBody>
                    <a:bodyPr/>
                    <a:lstStyle/>
                    <a:p>
                      <a:pPr algn="ctr" rtl="0" fontAlgn="ctr"/>
                      <a:r>
                        <a:rPr lang="es-CO" sz="11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503034">
                <a:tc>
                  <a:txBody>
                    <a:bodyPr/>
                    <a:lstStyle/>
                    <a:p>
                      <a:pPr algn="ctr" rtl="0" fontAlgn="ctr"/>
                      <a:r>
                        <a:rPr lang="es-ES" sz="1100" b="1" i="0" u="none" strike="noStrike">
                          <a:solidFill>
                            <a:srgbClr val="375623"/>
                          </a:solidFill>
                          <a:effectLst/>
                          <a:latin typeface="Arial" panose="020B0604020202020204" pitchFamily="34" charset="0"/>
                          <a:cs typeface="Arial" panose="020B0604020202020204" pitchFamily="34" charset="0"/>
                        </a:rPr>
                        <a:t>Mantenimiento del canal de acceso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375623"/>
                          </a:solidFill>
                          <a:effectLst/>
                          <a:latin typeface="Arial" panose="020B0604020202020204" pitchFamily="34" charset="0"/>
                          <a:cs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
        <p:nvSpPr>
          <p:cNvPr id="33" name="Botón de acción: ir a inicio 32">
            <a:hlinkClick r:id="rId7" action="ppaction://hlinksldjump" highlightClick="1"/>
            <a:extLst>
              <a:ext uri="{FF2B5EF4-FFF2-40B4-BE49-F238E27FC236}">
                <a16:creationId xmlns:a16="http://schemas.microsoft.com/office/drawing/2014/main" id="{32B723F4-0754-4027-A31B-7081ED6BA944}"/>
              </a:ext>
            </a:extLst>
          </p:cNvPr>
          <p:cNvSpPr/>
          <p:nvPr/>
        </p:nvSpPr>
        <p:spPr>
          <a:xfrm>
            <a:off x="10885488" y="207963"/>
            <a:ext cx="581025"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ángulo 3">
            <a:extLst>
              <a:ext uri="{FF2B5EF4-FFF2-40B4-BE49-F238E27FC236}">
                <a16:creationId xmlns:a16="http://schemas.microsoft.com/office/drawing/2014/main" id="{B4B34BEB-3094-441E-B5CC-E7503CAC7D1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41667" name="Rectángulo 7">
            <a:extLst>
              <a:ext uri="{FF2B5EF4-FFF2-40B4-BE49-F238E27FC236}">
                <a16:creationId xmlns:a16="http://schemas.microsoft.com/office/drawing/2014/main" id="{DC4E7E0D-A53F-417E-947E-62BC7A0B7CB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B36949AC-5DA8-493A-AAD4-9F0424764118}"/>
              </a:ext>
            </a:extLst>
          </p:cNvPr>
          <p:cNvSpPr/>
          <p:nvPr/>
        </p:nvSpPr>
        <p:spPr>
          <a:xfrm>
            <a:off x="-9525" y="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41669" name="Imagen 14">
            <a:extLst>
              <a:ext uri="{FF2B5EF4-FFF2-40B4-BE49-F238E27FC236}">
                <a16:creationId xmlns:a16="http://schemas.microsoft.com/office/drawing/2014/main" id="{D12A0124-73F6-489E-9C5E-76634CF191D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6070600"/>
            <a:ext cx="1865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1670" name="Imagen 16">
            <a:extLst>
              <a:ext uri="{FF2B5EF4-FFF2-40B4-BE49-F238E27FC236}">
                <a16:creationId xmlns:a16="http://schemas.microsoft.com/office/drawing/2014/main" id="{6DC25FBA-80C9-4088-A892-6A42E79D911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91502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1671" name="Imagen 2">
            <a:extLst>
              <a:ext uri="{FF2B5EF4-FFF2-40B4-BE49-F238E27FC236}">
                <a16:creationId xmlns:a16="http://schemas.microsoft.com/office/drawing/2014/main" id="{65B5F0A7-04C7-4E08-95EC-377ED59F80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7060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319CC1D-7E6C-4E62-96BF-C7C848A10951}"/>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5FB93580-07AB-4845-871E-D22EFC6997C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2270EEE4-01E4-438C-9651-3E7CD64A16C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A7E287B5-CF2E-477B-9D0C-E050847F9273}"/>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41676" name="CuadroTexto 4">
            <a:extLst>
              <a:ext uri="{FF2B5EF4-FFF2-40B4-BE49-F238E27FC236}">
                <a16:creationId xmlns:a16="http://schemas.microsoft.com/office/drawing/2014/main" id="{8508F906-26F5-4512-A15D-F748304137EC}"/>
              </a:ext>
            </a:extLst>
          </p:cNvPr>
          <p:cNvSpPr txBox="1">
            <a:spLocks noChangeArrowheads="1"/>
          </p:cNvSpPr>
          <p:nvPr/>
        </p:nvSpPr>
        <p:spPr bwMode="auto">
          <a:xfrm>
            <a:off x="1631950" y="5300663"/>
            <a:ext cx="817562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600">
                <a:solidFill>
                  <a:srgbClr val="385723"/>
                </a:solidFill>
              </a:rPr>
              <a:t>Dragado Mantenimiento Buenaventura, Buenaventura-Valle del Cauca</a:t>
            </a:r>
          </a:p>
          <a:p>
            <a:pPr>
              <a:lnSpc>
                <a:spcPct val="100000"/>
              </a:lnSpc>
              <a:spcBef>
                <a:spcPct val="0"/>
              </a:spcBef>
              <a:buFontTx/>
              <a:buNone/>
            </a:pPr>
            <a:endParaRPr lang="es-CO" altLang="es-CO" sz="1800">
              <a:solidFill>
                <a:srgbClr val="000000"/>
              </a:solidFill>
            </a:endParaRPr>
          </a:p>
        </p:txBody>
      </p:sp>
      <p:pic>
        <p:nvPicPr>
          <p:cNvPr id="241677" name="Imagen 1">
            <a:extLst>
              <a:ext uri="{FF2B5EF4-FFF2-40B4-BE49-F238E27FC236}">
                <a16:creationId xmlns:a16="http://schemas.microsoft.com/office/drawing/2014/main" id="{60C2230A-5052-43C3-9659-C8D01908A9B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881188"/>
            <a:ext cx="4089400" cy="3357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1678" name="Imagen 2">
            <a:extLst>
              <a:ext uri="{FF2B5EF4-FFF2-40B4-BE49-F238E27FC236}">
                <a16:creationId xmlns:a16="http://schemas.microsoft.com/office/drawing/2014/main" id="{56AD96F6-591C-42C4-99E3-1CB2B7539F54}"/>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96088" y="1978025"/>
            <a:ext cx="4089400" cy="332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085AEDBB-9382-47B6-AB40-B60E2B0FEF29}"/>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47107" name="Imagen 1">
            <a:extLst>
              <a:ext uri="{FF2B5EF4-FFF2-40B4-BE49-F238E27FC236}">
                <a16:creationId xmlns:a16="http://schemas.microsoft.com/office/drawing/2014/main" id="{C8588AED-5DAC-404D-8176-21A9A59C60A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7200" y="58674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9DE9B126-3572-439D-AF84-4E7A6BCFF7C4}"/>
              </a:ext>
            </a:extLst>
          </p:cNvPr>
          <p:cNvGrpSpPr>
            <a:grpSpLocks/>
          </p:cNvGrpSpPr>
          <p:nvPr/>
        </p:nvGrpSpPr>
        <p:grpSpPr bwMode="auto">
          <a:xfrm>
            <a:off x="5500690" y="799205"/>
            <a:ext cx="5825401"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D6ECC390-EC2B-4C1C-9013-DB32BFD9F39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sp>
          <p:nvSpPr>
            <p:cNvPr id="13" name="Forma libre 12">
              <a:extLst>
                <a:ext uri="{FF2B5EF4-FFF2-40B4-BE49-F238E27FC236}">
                  <a16:creationId xmlns:a16="http://schemas.microsoft.com/office/drawing/2014/main" id="{796857DE-3E8B-47C3-813A-D7849134267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sp>
          <p:nvSpPr>
            <p:cNvPr id="14" name="CuadroTexto 13">
              <a:extLst>
                <a:ext uri="{FF2B5EF4-FFF2-40B4-BE49-F238E27FC236}">
                  <a16:creationId xmlns:a16="http://schemas.microsoft.com/office/drawing/2014/main" id="{99330DB4-27B4-4233-A8AA-24C1FCF8DD70}"/>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chemeClr val="accent6">
                      <a:lumMod val="50000"/>
                    </a:schemeClr>
                  </a:solidFill>
                  <a:latin typeface="Arial" panose="020B0604020202020204" pitchFamily="34" charset="0"/>
                  <a:cs typeface="Arial" panose="020B0604020202020204" pitchFamily="34" charset="0"/>
                </a:rPr>
                <a:t>Localización: </a:t>
              </a:r>
              <a:r>
                <a:rPr lang="es-CO" sz="1000" b="1" dirty="0">
                  <a:solidFill>
                    <a:schemeClr val="accent6">
                      <a:lumMod val="50000"/>
                    </a:schemeClr>
                  </a:solidFill>
                  <a:latin typeface="Arial" panose="020B0604020202020204" pitchFamily="34" charset="0"/>
                  <a:cs typeface="Arial" panose="020B0604020202020204" pitchFamily="34" charset="0"/>
                </a:rPr>
                <a:t>Municipios de </a:t>
              </a:r>
              <a:r>
                <a:rPr lang="es-CO" sz="1000" b="1" dirty="0" err="1">
                  <a:solidFill>
                    <a:schemeClr val="accent6">
                      <a:lumMod val="50000"/>
                    </a:schemeClr>
                  </a:solidFill>
                  <a:latin typeface="Arial" panose="020B0604020202020204" pitchFamily="34" charset="0"/>
                  <a:cs typeface="Arial" panose="020B0604020202020204" pitchFamily="34" charset="0"/>
                </a:rPr>
                <a:t>Sitionuevo</a:t>
              </a:r>
              <a:r>
                <a:rPr lang="es-CO" sz="1000" b="1" dirty="0">
                  <a:solidFill>
                    <a:schemeClr val="accent6">
                      <a:lumMod val="50000"/>
                    </a:schemeClr>
                  </a:solidFill>
                  <a:latin typeface="Arial" panose="020B0604020202020204" pitchFamily="34" charset="0"/>
                  <a:cs typeface="Arial" panose="020B0604020202020204" pitchFamily="34" charset="0"/>
                </a:rPr>
                <a:t> y Barranquilla</a:t>
              </a:r>
            </a:p>
          </p:txBody>
        </p:sp>
        <p:sp>
          <p:nvSpPr>
            <p:cNvPr id="16" name="Elipse 15">
              <a:extLst>
                <a:ext uri="{FF2B5EF4-FFF2-40B4-BE49-F238E27FC236}">
                  <a16:creationId xmlns:a16="http://schemas.microsoft.com/office/drawing/2014/main" id="{3E047C83-08F0-4D16-ACDE-BD0CCB9DF94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grpSp>
      <p:sp>
        <p:nvSpPr>
          <p:cNvPr id="47109" name="Rectángulo 67">
            <a:extLst>
              <a:ext uri="{FF2B5EF4-FFF2-40B4-BE49-F238E27FC236}">
                <a16:creationId xmlns:a16="http://schemas.microsoft.com/office/drawing/2014/main" id="{31366136-C5DB-41EC-808A-EBBD866AF239}"/>
              </a:ext>
            </a:extLst>
          </p:cNvPr>
          <p:cNvSpPr>
            <a:spLocks noChangeArrowheads="1"/>
          </p:cNvSpPr>
          <p:nvPr/>
        </p:nvSpPr>
        <p:spPr bwMode="auto">
          <a:xfrm>
            <a:off x="841375" y="179388"/>
            <a:ext cx="36052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PUENTE PUMAREJO</a:t>
            </a:r>
          </a:p>
        </p:txBody>
      </p:sp>
      <p:sp>
        <p:nvSpPr>
          <p:cNvPr id="47110" name="Rectángulo 68">
            <a:extLst>
              <a:ext uri="{FF2B5EF4-FFF2-40B4-BE49-F238E27FC236}">
                <a16:creationId xmlns:a16="http://schemas.microsoft.com/office/drawing/2014/main" id="{22456188-0F1B-40F7-BFD1-16D0410B4B43}"/>
              </a:ext>
            </a:extLst>
          </p:cNvPr>
          <p:cNvSpPr>
            <a:spLocks noChangeArrowheads="1"/>
          </p:cNvSpPr>
          <p:nvPr/>
        </p:nvSpPr>
        <p:spPr bwMode="auto">
          <a:xfrm>
            <a:off x="865188" y="423863"/>
            <a:ext cx="9782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Puente Pumarejo</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Gerencia de Proyectos Estratégicos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47111" name="Imagen 35">
            <a:extLst>
              <a:ext uri="{FF2B5EF4-FFF2-40B4-BE49-F238E27FC236}">
                <a16:creationId xmlns:a16="http://schemas.microsoft.com/office/drawing/2014/main" id="{004F2CA1-9522-4C6F-8B87-4EF17141D20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12" name="CuadroTexto 3">
            <a:extLst>
              <a:ext uri="{FF2B5EF4-FFF2-40B4-BE49-F238E27FC236}">
                <a16:creationId xmlns:a16="http://schemas.microsoft.com/office/drawing/2014/main" id="{EE8BDDEC-3352-43A6-BB43-02844CAAA34B}"/>
              </a:ext>
            </a:extLst>
          </p:cNvPr>
          <p:cNvSpPr txBox="1">
            <a:spLocks noChangeArrowheads="1"/>
          </p:cNvSpPr>
          <p:nvPr/>
        </p:nvSpPr>
        <p:spPr bwMode="auto">
          <a:xfrm>
            <a:off x="4311650" y="5114925"/>
            <a:ext cx="11207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DD032F02-D38D-44EF-A362-FC86C2C115DC}"/>
              </a:ext>
            </a:extLst>
          </p:cNvPr>
          <p:cNvGrpSpPr>
            <a:grpSpLocks/>
          </p:cNvGrpSpPr>
          <p:nvPr/>
        </p:nvGrpSpPr>
        <p:grpSpPr bwMode="auto">
          <a:xfrm>
            <a:off x="5500690" y="1353864"/>
            <a:ext cx="5825402" cy="433388"/>
            <a:chOff x="3797995" y="1095038"/>
            <a:chExt cx="8840953" cy="641712"/>
          </a:xfrm>
          <a:solidFill>
            <a:schemeClr val="accent6">
              <a:lumMod val="60000"/>
              <a:lumOff val="40000"/>
            </a:schemeClr>
          </a:solidFill>
        </p:grpSpPr>
        <p:sp>
          <p:nvSpPr>
            <p:cNvPr id="39" name="Pentágono 11">
              <a:extLst>
                <a:ext uri="{FF2B5EF4-FFF2-40B4-BE49-F238E27FC236}">
                  <a16:creationId xmlns:a16="http://schemas.microsoft.com/office/drawing/2014/main" id="{694D65AB-4981-468B-8C22-D707D47B54D6}"/>
                </a:ext>
              </a:extLst>
            </p:cNvPr>
            <p:cNvSpPr/>
            <p:nvPr/>
          </p:nvSpPr>
          <p:spPr>
            <a:xfrm>
              <a:off x="4218404" y="1097389"/>
              <a:ext cx="519046" cy="639361"/>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latin typeface="Arial" panose="020B0604020202020204" pitchFamily="34" charset="0"/>
                <a:cs typeface="Arial" panose="020B0604020202020204" pitchFamily="34" charset="0"/>
              </a:endParaRPr>
            </a:p>
          </p:txBody>
        </p:sp>
        <p:sp>
          <p:nvSpPr>
            <p:cNvPr id="40" name="Forma libre 12">
              <a:extLst>
                <a:ext uri="{FF2B5EF4-FFF2-40B4-BE49-F238E27FC236}">
                  <a16:creationId xmlns:a16="http://schemas.microsoft.com/office/drawing/2014/main" id="{9060915D-1566-465E-98F5-B62426A95322}"/>
                </a:ext>
              </a:extLst>
            </p:cNvPr>
            <p:cNvSpPr/>
            <p:nvPr/>
          </p:nvSpPr>
          <p:spPr>
            <a:xfrm>
              <a:off x="4803100" y="1097388"/>
              <a:ext cx="7835848"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400" dirty="0">
                  <a:solidFill>
                    <a:srgbClr val="70AD47">
                      <a:lumMod val="50000"/>
                    </a:srgbClr>
                  </a:solidFill>
                  <a:latin typeface="Arial" panose="020B0604020202020204" pitchFamily="34" charset="0"/>
                  <a:cs typeface="Arial" panose="020B0604020202020204" pitchFamily="34" charset="0"/>
                </a:rPr>
                <a:t>    </a:t>
              </a:r>
              <a:r>
                <a:rPr lang="es-ES" sz="1400" b="1" dirty="0">
                  <a:solidFill>
                    <a:srgbClr val="70AD47">
                      <a:lumMod val="50000"/>
                    </a:srgbClr>
                  </a:solidFill>
                  <a:latin typeface="Arial" panose="020B0604020202020204" pitchFamily="34" charset="0"/>
                  <a:cs typeface="Arial" panose="020B0604020202020204" pitchFamily="34" charset="0"/>
                </a:rPr>
                <a:t>Conectividad: </a:t>
              </a:r>
              <a:r>
                <a:rPr lang="es-ES" sz="1050" b="1" dirty="0">
                  <a:solidFill>
                    <a:srgbClr val="70AD47">
                      <a:lumMod val="50000"/>
                    </a:srgbClr>
                  </a:solidFill>
                  <a:latin typeface="Arial" panose="020B0604020202020204" pitchFamily="34" charset="0"/>
                  <a:cs typeface="Arial" panose="020B0604020202020204" pitchFamily="34" charset="0"/>
                </a:rPr>
                <a:t>Centro del País con la Costa Caribe, departamentos de Magdalena y Atlántico</a:t>
              </a:r>
              <a:endParaRPr lang="es-CO" sz="105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1CEB6BB1-E711-4493-9D19-001AB5854ECB}"/>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latin typeface="Arial" panose="020B0604020202020204" pitchFamily="34" charset="0"/>
                <a:cs typeface="Arial" panose="020B0604020202020204" pitchFamily="34" charset="0"/>
              </a:endParaRPr>
            </a:p>
          </p:txBody>
        </p:sp>
      </p:grpSp>
      <p:grpSp>
        <p:nvGrpSpPr>
          <p:cNvPr id="43" name="Grupo 10">
            <a:extLst>
              <a:ext uri="{FF2B5EF4-FFF2-40B4-BE49-F238E27FC236}">
                <a16:creationId xmlns:a16="http://schemas.microsoft.com/office/drawing/2014/main" id="{E9264185-DDA6-4C62-B8DC-3792D8DED5E6}"/>
              </a:ext>
            </a:extLst>
          </p:cNvPr>
          <p:cNvGrpSpPr>
            <a:grpSpLocks/>
          </p:cNvGrpSpPr>
          <p:nvPr/>
        </p:nvGrpSpPr>
        <p:grpSpPr bwMode="auto">
          <a:xfrm>
            <a:off x="5500690" y="1882538"/>
            <a:ext cx="5825402"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0858EBDE-7486-43CF-AE2A-022A6C30484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CC87C8F9-50C0-4E2A-A7D5-2CA92A44D79A}"/>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3,2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02EA9D0E-2A89-41E9-8089-0FCEEACBDAB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29818E28-017D-4FB3-8603-2E1919139D5B}"/>
              </a:ext>
            </a:extLst>
          </p:cNvPr>
          <p:cNvGrpSpPr>
            <a:grpSpLocks/>
          </p:cNvGrpSpPr>
          <p:nvPr/>
        </p:nvGrpSpPr>
        <p:grpSpPr bwMode="auto">
          <a:xfrm>
            <a:off x="5500690" y="2422245"/>
            <a:ext cx="5825401" cy="366966"/>
            <a:chOff x="3797995" y="1095038"/>
            <a:chExt cx="8830834" cy="654786"/>
          </a:xfrm>
          <a:solidFill>
            <a:schemeClr val="accent6">
              <a:lumMod val="60000"/>
              <a:lumOff val="40000"/>
            </a:schemeClr>
          </a:solidFill>
        </p:grpSpPr>
        <p:sp>
          <p:nvSpPr>
            <p:cNvPr id="48" name="Pentágono 11">
              <a:extLst>
                <a:ext uri="{FF2B5EF4-FFF2-40B4-BE49-F238E27FC236}">
                  <a16:creationId xmlns:a16="http://schemas.microsoft.com/office/drawing/2014/main" id="{16D24C26-3B3D-4D6E-8653-A6735B4CA668}"/>
                </a:ext>
              </a:extLst>
            </p:cNvPr>
            <p:cNvSpPr/>
            <p:nvPr/>
          </p:nvSpPr>
          <p:spPr>
            <a:xfrm>
              <a:off x="4218397" y="1097390"/>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4E4C3F15-C25D-40E8-8F80-39EE43A348CB}"/>
                </a:ext>
              </a:extLst>
            </p:cNvPr>
            <p:cNvSpPr/>
            <p:nvPr/>
          </p:nvSpPr>
          <p:spPr>
            <a:xfrm>
              <a:off x="4751534" y="1097390"/>
              <a:ext cx="7877295"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245747F5-E13F-4D85-883A-5E6243F9E916}"/>
                </a:ext>
              </a:extLst>
            </p:cNvPr>
            <p:cNvSpPr txBox="1"/>
            <p:nvPr/>
          </p:nvSpPr>
          <p:spPr>
            <a:xfrm>
              <a:off x="5031022" y="1145734"/>
              <a:ext cx="7320722"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3,2</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629B6B1B-2E18-429C-91E9-E54E3F8B75C4}"/>
                </a:ext>
              </a:extLst>
            </p:cNvPr>
            <p:cNvSpPr/>
            <p:nvPr/>
          </p:nvSpPr>
          <p:spPr>
            <a:xfrm>
              <a:off x="3797995" y="1095038"/>
              <a:ext cx="629431"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47116" name="Imagen 54">
            <a:extLst>
              <a:ext uri="{FF2B5EF4-FFF2-40B4-BE49-F238E27FC236}">
                <a16:creationId xmlns:a16="http://schemas.microsoft.com/office/drawing/2014/main" id="{E5FB8111-34DC-4920-AB4E-AD9CBAFBC45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7" name="Imagen 6">
            <a:extLst>
              <a:ext uri="{FF2B5EF4-FFF2-40B4-BE49-F238E27FC236}">
                <a16:creationId xmlns:a16="http://schemas.microsoft.com/office/drawing/2014/main" id="{DE5DA666-4ECC-496F-876A-F02CF7470BC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432425" y="2986088"/>
            <a:ext cx="1585913" cy="273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6284781-06CC-401E-A96C-F572D0FEC900}"/>
              </a:ext>
            </a:extLst>
          </p:cNvPr>
          <p:cNvGraphicFramePr>
            <a:graphicFrameLocks noGrp="1"/>
          </p:cNvGraphicFramePr>
          <p:nvPr/>
        </p:nvGraphicFramePr>
        <p:xfrm>
          <a:off x="7273925" y="2952750"/>
          <a:ext cx="4052888" cy="2843213"/>
        </p:xfrm>
        <a:graphic>
          <a:graphicData uri="http://schemas.openxmlformats.org/drawingml/2006/table">
            <a:tbl>
              <a:tblPr firstRow="1" bandRow="1"/>
              <a:tblGrid>
                <a:gridCol w="1169006">
                  <a:extLst>
                    <a:ext uri="{9D8B030D-6E8A-4147-A177-3AD203B41FA5}">
                      <a16:colId xmlns:a16="http://schemas.microsoft.com/office/drawing/2014/main" val="20000"/>
                    </a:ext>
                  </a:extLst>
                </a:gridCol>
                <a:gridCol w="893549">
                  <a:extLst>
                    <a:ext uri="{9D8B030D-6E8A-4147-A177-3AD203B41FA5}">
                      <a16:colId xmlns:a16="http://schemas.microsoft.com/office/drawing/2014/main" val="20001"/>
                    </a:ext>
                  </a:extLst>
                </a:gridCol>
                <a:gridCol w="1108539">
                  <a:extLst>
                    <a:ext uri="{9D8B030D-6E8A-4147-A177-3AD203B41FA5}">
                      <a16:colId xmlns:a16="http://schemas.microsoft.com/office/drawing/2014/main" val="20002"/>
                    </a:ext>
                  </a:extLst>
                </a:gridCol>
                <a:gridCol w="881793">
                  <a:extLst>
                    <a:ext uri="{9D8B030D-6E8A-4147-A177-3AD203B41FA5}">
                      <a16:colId xmlns:a16="http://schemas.microsoft.com/office/drawing/2014/main" val="20003"/>
                    </a:ext>
                  </a:extLst>
                </a:gridCol>
              </a:tblGrid>
              <a:tr h="165816">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5816">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$ 758.158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65816">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$ 615.066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65816">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$ 94.508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65816">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$ 42.411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43833">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$ 34.572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65816">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$ 6.442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65816">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$ 800.569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65816">
                <a:tc gridSpan="2">
                  <a:txBody>
                    <a:bodyPr/>
                    <a:lstStyle/>
                    <a:p>
                      <a:pPr algn="l" rtl="0" fontAlgn="ctr"/>
                      <a:r>
                        <a:rPr lang="es-CO" sz="800" b="0" i="0" u="none" strike="noStrike" dirty="0">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$ 750.588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65816">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43833">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65816">
                <a:tc>
                  <a:txBody>
                    <a:bodyPr/>
                    <a:lstStyle/>
                    <a:p>
                      <a:pPr algn="ctr" rtl="0" fontAlgn="ctr"/>
                      <a:r>
                        <a:rPr lang="es-CO" sz="800" b="0" i="0" u="none" strike="noStrike">
                          <a:solidFill>
                            <a:srgbClr val="375623"/>
                          </a:solidFill>
                          <a:effectLst/>
                          <a:latin typeface="Arial" panose="020B0604020202020204" pitchFamily="34" charset="0"/>
                        </a:rPr>
                        <a:t>PUENTE PRINCIPAL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2,173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2,173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65816">
                <a:tc>
                  <a:txBody>
                    <a:bodyPr/>
                    <a:lstStyle/>
                    <a:p>
                      <a:pPr algn="ctr" rtl="0" fontAlgn="ctr"/>
                      <a:r>
                        <a:rPr lang="es-CO" sz="800" b="0" i="0" u="none" strike="noStrike">
                          <a:solidFill>
                            <a:srgbClr val="375623"/>
                          </a:solidFill>
                          <a:effectLst/>
                          <a:latin typeface="Arial" panose="020B0604020202020204" pitchFamily="34" charset="0"/>
                        </a:rPr>
                        <a:t>RAMALES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677,28 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677,28 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65816">
                <a:tc>
                  <a:txBody>
                    <a:bodyPr/>
                    <a:lstStyle/>
                    <a:p>
                      <a:pPr algn="ctr" rtl="0" fontAlgn="ctr"/>
                      <a:r>
                        <a:rPr lang="es-CO" sz="800" b="0" i="0" u="none" strike="noStrike">
                          <a:solidFill>
                            <a:srgbClr val="375623"/>
                          </a:solidFill>
                          <a:effectLst/>
                          <a:latin typeface="Arial" panose="020B0604020202020204" pitchFamily="34" charset="0"/>
                        </a:rPr>
                        <a:t>ACCESOS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4 u</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 Construcción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4 u</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365750">
                <a:tc>
                  <a:txBody>
                    <a:bodyPr/>
                    <a:lstStyle/>
                    <a:p>
                      <a:pPr algn="ctr" rtl="0" fontAlgn="ctr"/>
                      <a:r>
                        <a:rPr lang="es-CO" sz="800" b="0" i="0" u="none" strike="noStrike">
                          <a:solidFill>
                            <a:srgbClr val="375623"/>
                          </a:solidFill>
                          <a:effectLst/>
                          <a:latin typeface="Arial" panose="020B0604020202020204" pitchFamily="34" charset="0"/>
                        </a:rPr>
                        <a:t>CICLORUTA Y ANDENES PEATONALES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3,2 KM (x2)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2,88 Km (x2)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bl>
          </a:graphicData>
        </a:graphic>
      </p:graphicFrame>
      <p:graphicFrame>
        <p:nvGraphicFramePr>
          <p:cNvPr id="6" name="Tabla 5">
            <a:extLst>
              <a:ext uri="{FF2B5EF4-FFF2-40B4-BE49-F238E27FC236}">
                <a16:creationId xmlns:a16="http://schemas.microsoft.com/office/drawing/2014/main" id="{D88FFF46-C5B3-47E0-A8F4-90BF29A73AA5}"/>
              </a:ext>
            </a:extLst>
          </p:cNvPr>
          <p:cNvGraphicFramePr>
            <a:graphicFrameLocks noGrp="1"/>
          </p:cNvGraphicFramePr>
          <p:nvPr/>
        </p:nvGraphicFramePr>
        <p:xfrm>
          <a:off x="865188" y="895350"/>
          <a:ext cx="4233862" cy="3975100"/>
        </p:xfrm>
        <a:graphic>
          <a:graphicData uri="http://schemas.openxmlformats.org/drawingml/2006/table">
            <a:tbl>
              <a:tblPr firstRow="1" bandRow="1"/>
              <a:tblGrid>
                <a:gridCol w="940858">
                  <a:extLst>
                    <a:ext uri="{9D8B030D-6E8A-4147-A177-3AD203B41FA5}">
                      <a16:colId xmlns:a16="http://schemas.microsoft.com/office/drawing/2014/main" val="20000"/>
                    </a:ext>
                  </a:extLst>
                </a:gridCol>
                <a:gridCol w="717810">
                  <a:extLst>
                    <a:ext uri="{9D8B030D-6E8A-4147-A177-3AD203B41FA5}">
                      <a16:colId xmlns:a16="http://schemas.microsoft.com/office/drawing/2014/main" val="20001"/>
                    </a:ext>
                  </a:extLst>
                </a:gridCol>
                <a:gridCol w="892193">
                  <a:extLst>
                    <a:ext uri="{9D8B030D-6E8A-4147-A177-3AD203B41FA5}">
                      <a16:colId xmlns:a16="http://schemas.microsoft.com/office/drawing/2014/main" val="20002"/>
                    </a:ext>
                  </a:extLst>
                </a:gridCol>
                <a:gridCol w="709699">
                  <a:extLst>
                    <a:ext uri="{9D8B030D-6E8A-4147-A177-3AD203B41FA5}">
                      <a16:colId xmlns:a16="http://schemas.microsoft.com/office/drawing/2014/main" val="20003"/>
                    </a:ext>
                  </a:extLst>
                </a:gridCol>
                <a:gridCol w="973302">
                  <a:extLst>
                    <a:ext uri="{9D8B030D-6E8A-4147-A177-3AD203B41FA5}">
                      <a16:colId xmlns:a16="http://schemas.microsoft.com/office/drawing/2014/main" val="20004"/>
                    </a:ext>
                  </a:extLst>
                </a:gridCol>
              </a:tblGrid>
              <a:tr h="304277">
                <a:tc gridSpan="5">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04277">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4">
                  <a:txBody>
                    <a:bodyPr/>
                    <a:lstStyle/>
                    <a:p>
                      <a:pPr algn="l" rtl="0" fontAlgn="ctr"/>
                      <a:r>
                        <a:rPr lang="es-ES" sz="900" b="0" i="0" u="none" strike="noStrike">
                          <a:solidFill>
                            <a:srgbClr val="375623"/>
                          </a:solidFill>
                          <a:effectLst/>
                          <a:latin typeface="Arial" panose="020B0604020202020204" pitchFamily="34" charset="0"/>
                        </a:rPr>
                        <a:t>642 Y 644 DE 2015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304277">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4">
                  <a:txBody>
                    <a:bodyPr/>
                    <a:lstStyle/>
                    <a:p>
                      <a:pPr algn="l" rtl="0" fontAlgn="ctr"/>
                      <a:r>
                        <a:rPr lang="es-CO" sz="900" b="0" i="0" u="none" strike="noStrike">
                          <a:solidFill>
                            <a:srgbClr val="375623"/>
                          </a:solidFill>
                          <a:effectLst/>
                          <a:latin typeface="Arial" panose="020B0604020202020204" pitchFamily="34" charset="0"/>
                        </a:rPr>
                        <a:t>19/05/2015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304277">
                <a:tc gridSpan="4">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31/01/2020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304277">
                <a:tc gridSpan="5">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304277">
                <a:tc gridSpan="4">
                  <a:txBody>
                    <a:bodyPr/>
                    <a:lstStyle/>
                    <a:p>
                      <a:pPr algn="l" rtl="0" fontAlgn="ctr"/>
                      <a:r>
                        <a:rPr lang="es-ES" sz="900" b="1" i="0" u="none" strike="noStrike">
                          <a:solidFill>
                            <a:srgbClr val="375623"/>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900" b="1" i="0" u="none" strike="noStrike">
                          <a:solidFill>
                            <a:srgbClr val="375623"/>
                          </a:solidFill>
                          <a:effectLst/>
                          <a:latin typeface="Arial" panose="020B0604020202020204" pitchFamily="34" charset="0"/>
                        </a:rPr>
                        <a:t>15 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304277">
                <a:tc gridSpan="4">
                  <a:txBody>
                    <a:bodyPr/>
                    <a:lstStyle/>
                    <a:p>
                      <a:pPr algn="l" rtl="0" fontAlgn="ctr"/>
                      <a:r>
                        <a:rPr lang="es-CO" sz="1000" b="0" i="0" u="none" strike="noStrike" dirty="0">
                          <a:solidFill>
                            <a:srgbClr val="375623"/>
                          </a:solidFill>
                          <a:effectLst/>
                          <a:latin typeface="Arial" panose="020B0604020202020204" pitchFamily="34" charset="0"/>
                        </a:rPr>
                        <a:t> </a:t>
                      </a:r>
                      <a:r>
                        <a:rPr lang="es-CO" sz="1000" b="1" i="0" u="none" strike="noStrike" dirty="0">
                          <a:solidFill>
                            <a:srgbClr val="375623"/>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900" b="1" i="0" u="none" strike="noStrike">
                          <a:solidFill>
                            <a:srgbClr val="375623"/>
                          </a:solidFill>
                          <a:effectLst/>
                          <a:latin typeface="Arial" panose="020B0604020202020204" pitchFamily="34" charset="0"/>
                        </a:rPr>
                        <a:t>964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778948">
                <a:tc gridSpan="5">
                  <a:txBody>
                    <a:bodyPr/>
                    <a:lstStyle/>
                    <a:p>
                      <a:pPr algn="l" rtl="0" fontAlgn="ctr"/>
                      <a:r>
                        <a:rPr lang="es-ES" sz="1000" b="1" i="0" u="none" strike="noStrike" dirty="0">
                          <a:solidFill>
                            <a:srgbClr val="375623"/>
                          </a:solidFill>
                          <a:effectLst/>
                          <a:latin typeface="Arial" panose="020B0604020202020204" pitchFamily="34" charset="0"/>
                        </a:rPr>
                        <a:t>OTROS BENEFICIOS:</a:t>
                      </a:r>
                      <a:r>
                        <a:rPr lang="es-ES" sz="1000" b="0" i="0" u="none" strike="noStrike" dirty="0">
                          <a:solidFill>
                            <a:srgbClr val="375623"/>
                          </a:solidFill>
                          <a:effectLst/>
                          <a:latin typeface="Arial" panose="020B0604020202020204" pitchFamily="34" charset="0"/>
                        </a:rPr>
                        <a:t> Con el mejoramiento de la vía se disminuyen los costos de operación de los vehículos de carga y tiempos de recorrido. Se facilita a los pobladores el acceso a los centros de atención hospitalaria, educativo y de comercio, mejora la comercialización de productos de la región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35262">
                <a:tc gridSpan="5">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11458">
                <a:tc gridSpan="2">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319491">
                <a:tc gridSpan="2">
                  <a:txBody>
                    <a:bodyPr/>
                    <a:lstStyle/>
                    <a:p>
                      <a:pPr algn="just" rtl="0" fontAlgn="ctr"/>
                      <a:r>
                        <a:rPr lang="es-CO" sz="800" b="1" i="0" u="none" strike="noStrike">
                          <a:solidFill>
                            <a:srgbClr val="375623"/>
                          </a:solidFill>
                          <a:effectLst/>
                          <a:latin typeface="Arial" panose="020B0604020202020204" pitchFamily="34" charset="0"/>
                        </a:rPr>
                        <a:t>Contruir puente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42690" name="Grupo 2">
            <a:extLst>
              <a:ext uri="{FF2B5EF4-FFF2-40B4-BE49-F238E27FC236}">
                <a16:creationId xmlns:a16="http://schemas.microsoft.com/office/drawing/2014/main" id="{7291D34D-77CA-414D-A76E-EEF38D8E8EB0}"/>
              </a:ext>
            </a:extLst>
          </p:cNvPr>
          <p:cNvGrpSpPr>
            <a:grpSpLocks/>
          </p:cNvGrpSpPr>
          <p:nvPr/>
        </p:nvGrpSpPr>
        <p:grpSpPr bwMode="auto">
          <a:xfrm>
            <a:off x="-33338" y="0"/>
            <a:ext cx="12222163" cy="6926263"/>
            <a:chOff x="52386" y="42862"/>
            <a:chExt cx="12222164" cy="6926263"/>
          </a:xfrm>
        </p:grpSpPr>
        <p:sp>
          <p:nvSpPr>
            <p:cNvPr id="53" name="Rectangle 3">
              <a:extLst>
                <a:ext uri="{FF2B5EF4-FFF2-40B4-BE49-F238E27FC236}">
                  <a16:creationId xmlns:a16="http://schemas.microsoft.com/office/drawing/2014/main" id="{D8B077B6-1284-4D7F-BE3B-2CFF6B4B65AD}"/>
                </a:ext>
              </a:extLst>
            </p:cNvPr>
            <p:cNvSpPr/>
            <p:nvPr/>
          </p:nvSpPr>
          <p:spPr>
            <a:xfrm>
              <a:off x="52386" y="42862"/>
              <a:ext cx="12222164"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42794" name="Imagen 35">
              <a:extLst>
                <a:ext uri="{FF2B5EF4-FFF2-40B4-BE49-F238E27FC236}">
                  <a16:creationId xmlns:a16="http://schemas.microsoft.com/office/drawing/2014/main" id="{FBCB6DB1-BCB7-410D-A85E-61154E4A736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386" y="5956300"/>
              <a:ext cx="6608763"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42691" name="Imagen 1">
            <a:extLst>
              <a:ext uri="{FF2B5EF4-FFF2-40B4-BE49-F238E27FC236}">
                <a16:creationId xmlns:a16="http://schemas.microsoft.com/office/drawing/2014/main" id="{FBAAC3A5-7357-4264-89AA-6389CBBD20F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347200" y="5957888"/>
            <a:ext cx="1943100"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73CF91A0-0E95-4BA9-A006-284E72F45AB9}"/>
              </a:ext>
            </a:extLst>
          </p:cNvPr>
          <p:cNvGrpSpPr>
            <a:grpSpLocks/>
          </p:cNvGrpSpPr>
          <p:nvPr/>
        </p:nvGrpSpPr>
        <p:grpSpPr bwMode="auto">
          <a:xfrm>
            <a:off x="5745405" y="957242"/>
            <a:ext cx="5544267" cy="446276"/>
            <a:chOff x="3797995" y="1095037"/>
            <a:chExt cx="8830843" cy="673125"/>
          </a:xfrm>
          <a:solidFill>
            <a:schemeClr val="accent6">
              <a:lumMod val="60000"/>
              <a:lumOff val="40000"/>
            </a:schemeClr>
          </a:solidFill>
        </p:grpSpPr>
        <p:sp>
          <p:nvSpPr>
            <p:cNvPr id="12" name="Pentágono 11">
              <a:extLst>
                <a:ext uri="{FF2B5EF4-FFF2-40B4-BE49-F238E27FC236}">
                  <a16:creationId xmlns:a16="http://schemas.microsoft.com/office/drawing/2014/main" id="{229B4AAD-C44E-475D-832D-C7859F5B4AB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E34453A0-E048-4F9E-AF96-60BE6257F86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CDBBE5A5-8AF0-492E-82D3-A74A62294079}"/>
                </a:ext>
              </a:extLst>
            </p:cNvPr>
            <p:cNvSpPr txBox="1"/>
            <p:nvPr/>
          </p:nvSpPr>
          <p:spPr>
            <a:xfrm>
              <a:off x="4950061" y="1095037"/>
              <a:ext cx="7327593" cy="673125"/>
            </a:xfrm>
            <a:prstGeom prst="rect">
              <a:avLst/>
            </a:prstGeom>
            <a:grpFill/>
          </p:spPr>
          <p:txBody>
            <a:bodyPr>
              <a:spAutoFit/>
            </a:bodyPr>
            <a:lstStyle/>
            <a:p>
              <a:pPr eaLnBrk="1" fontAlgn="auto" hangingPunct="1">
                <a:spcBef>
                  <a:spcPts val="0"/>
                </a:spcBef>
                <a:spcAft>
                  <a:spcPts val="0"/>
                </a:spcAft>
                <a:defRPr/>
              </a:pPr>
              <a:r>
                <a:rPr lang="es-CO" sz="1200" b="1" dirty="0">
                  <a:solidFill>
                    <a:srgbClr val="70AD47">
                      <a:lumMod val="50000"/>
                    </a:srgbClr>
                  </a:solidFill>
                  <a:latin typeface="Arial" panose="020B0604020202020204" pitchFamily="34" charset="0"/>
                  <a:cs typeface="Arial" panose="020B0604020202020204" pitchFamily="34" charset="0"/>
                </a:rPr>
                <a:t>Localización: </a:t>
              </a:r>
              <a:r>
                <a:rPr lang="es-CO" sz="1100" dirty="0">
                  <a:solidFill>
                    <a:srgbClr val="70AD47">
                      <a:lumMod val="50000"/>
                    </a:srgbClr>
                  </a:solidFill>
                  <a:latin typeface="Arial" panose="020B0604020202020204" pitchFamily="34" charset="0"/>
                  <a:cs typeface="Arial" panose="020B0604020202020204" pitchFamily="34" charset="0"/>
                </a:rPr>
                <a:t>Departamentos Bolívar, Antioquia, Nariño y Valle del cauca.</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9FE3169A-C9F4-4C5F-BD2F-9146E6F1EC2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42693" name="Rectángulo 67">
            <a:extLst>
              <a:ext uri="{FF2B5EF4-FFF2-40B4-BE49-F238E27FC236}">
                <a16:creationId xmlns:a16="http://schemas.microsoft.com/office/drawing/2014/main" id="{883CBF62-B9AF-47D4-A207-8AB2D6BFA8D6}"/>
              </a:ext>
            </a:extLst>
          </p:cNvPr>
          <p:cNvSpPr>
            <a:spLocks noChangeArrowheads="1"/>
          </p:cNvSpPr>
          <p:nvPr/>
        </p:nvSpPr>
        <p:spPr bwMode="auto">
          <a:xfrm>
            <a:off x="901700" y="311150"/>
            <a:ext cx="109648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 MARÍTIMO</a:t>
            </a:r>
          </a:p>
        </p:txBody>
      </p:sp>
      <p:sp>
        <p:nvSpPr>
          <p:cNvPr id="242694" name="Rectángulo 68">
            <a:extLst>
              <a:ext uri="{FF2B5EF4-FFF2-40B4-BE49-F238E27FC236}">
                <a16:creationId xmlns:a16="http://schemas.microsoft.com/office/drawing/2014/main" id="{A704B8C6-2261-41C9-B557-19E7D00124A6}"/>
              </a:ext>
            </a:extLst>
          </p:cNvPr>
          <p:cNvSpPr>
            <a:spLocks noChangeArrowheads="1"/>
          </p:cNvSpPr>
          <p:nvPr/>
        </p:nvSpPr>
        <p:spPr bwMode="auto">
          <a:xfrm>
            <a:off x="901700" y="565150"/>
            <a:ext cx="101234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MONITOREOS A LOS CANALES DE ACCESO A LOS PUERTOS DE CARTAGENA, BOCAS DEL ATRATO, TUMACO, ESTERO SAN ANTONIO Y BUENAVENTURA</a:t>
            </a:r>
            <a:r>
              <a:rPr lang="es-ES" altLang="es-CO" sz="1400" b="1">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42695" name="Imagen 54">
            <a:extLst>
              <a:ext uri="{FF2B5EF4-FFF2-40B4-BE49-F238E27FC236}">
                <a16:creationId xmlns:a16="http://schemas.microsoft.com/office/drawing/2014/main" id="{91F7930B-7517-4B0E-A796-7C9DE061C616}"/>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400550" y="60658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rupo 10">
            <a:extLst>
              <a:ext uri="{FF2B5EF4-FFF2-40B4-BE49-F238E27FC236}">
                <a16:creationId xmlns:a16="http://schemas.microsoft.com/office/drawing/2014/main" id="{D1796280-68F9-4FE0-A170-9FDBDEB5B4E2}"/>
              </a:ext>
            </a:extLst>
          </p:cNvPr>
          <p:cNvGrpSpPr>
            <a:grpSpLocks/>
          </p:cNvGrpSpPr>
          <p:nvPr/>
        </p:nvGrpSpPr>
        <p:grpSpPr bwMode="auto">
          <a:xfrm>
            <a:off x="5767987" y="2169667"/>
            <a:ext cx="5521685" cy="442441"/>
            <a:chOff x="3838759" y="1148658"/>
            <a:chExt cx="8786730" cy="655117"/>
          </a:xfrm>
          <a:solidFill>
            <a:schemeClr val="accent6">
              <a:lumMod val="60000"/>
              <a:lumOff val="40000"/>
            </a:schemeClr>
          </a:solidFill>
        </p:grpSpPr>
        <p:sp>
          <p:nvSpPr>
            <p:cNvPr id="18" name="Pentágono 11">
              <a:extLst>
                <a:ext uri="{FF2B5EF4-FFF2-40B4-BE49-F238E27FC236}">
                  <a16:creationId xmlns:a16="http://schemas.microsoft.com/office/drawing/2014/main" id="{F6441362-290A-40F9-A07E-BC5CFF88CA19}"/>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9" name="Forma libre 12">
              <a:extLst>
                <a:ext uri="{FF2B5EF4-FFF2-40B4-BE49-F238E27FC236}">
                  <a16:creationId xmlns:a16="http://schemas.microsoft.com/office/drawing/2014/main" id="{D341922C-1EF3-444C-9F6C-03929B028A4B}"/>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b="1" dirty="0">
                  <a:solidFill>
                    <a:srgbClr val="70AD47">
                      <a:lumMod val="50000"/>
                    </a:srgbClr>
                  </a:solidFill>
                  <a:latin typeface="Arial" panose="020B0604020202020204" pitchFamily="34" charset="0"/>
                  <a:cs typeface="Arial" panose="020B0604020202020204" pitchFamily="34" charset="0"/>
                </a:rPr>
                <a:t>N.A.</a:t>
              </a:r>
              <a:r>
                <a:rPr lang="es-ES" sz="1600" b="1" dirty="0">
                  <a:solidFill>
                    <a:srgbClr val="70AD47">
                      <a:lumMod val="50000"/>
                    </a:srgbClr>
                  </a:solidFill>
                  <a:latin typeface="Arial" panose="020B0604020202020204" pitchFamily="34" charset="0"/>
                  <a:cs typeface="Arial" panose="020B0604020202020204" pitchFamily="34" charset="0"/>
                </a:rPr>
                <a:t> </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20" name="Elipse 19">
              <a:extLst>
                <a:ext uri="{FF2B5EF4-FFF2-40B4-BE49-F238E27FC236}">
                  <a16:creationId xmlns:a16="http://schemas.microsoft.com/office/drawing/2014/main" id="{867F235E-07AD-407C-BE51-D37C418FA72B}"/>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1" name="Grupo 10">
            <a:extLst>
              <a:ext uri="{FF2B5EF4-FFF2-40B4-BE49-F238E27FC236}">
                <a16:creationId xmlns:a16="http://schemas.microsoft.com/office/drawing/2014/main" id="{E77BA8D8-BBDF-447C-A344-EFDE9703BCDE}"/>
              </a:ext>
            </a:extLst>
          </p:cNvPr>
          <p:cNvGrpSpPr>
            <a:grpSpLocks/>
          </p:cNvGrpSpPr>
          <p:nvPr/>
        </p:nvGrpSpPr>
        <p:grpSpPr bwMode="auto">
          <a:xfrm>
            <a:off x="5793870" y="2730790"/>
            <a:ext cx="5495802" cy="394125"/>
            <a:chOff x="3853379" y="1046579"/>
            <a:chExt cx="8775459" cy="703246"/>
          </a:xfrm>
          <a:solidFill>
            <a:schemeClr val="accent6">
              <a:lumMod val="60000"/>
              <a:lumOff val="40000"/>
            </a:schemeClr>
          </a:solidFill>
        </p:grpSpPr>
        <p:sp>
          <p:nvSpPr>
            <p:cNvPr id="22" name="Pentágono 11">
              <a:extLst>
                <a:ext uri="{FF2B5EF4-FFF2-40B4-BE49-F238E27FC236}">
                  <a16:creationId xmlns:a16="http://schemas.microsoft.com/office/drawing/2014/main" id="{3168CD40-9856-4066-9059-DCB9CA1760D2}"/>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3" name="Forma libre 12">
              <a:extLst>
                <a:ext uri="{FF2B5EF4-FFF2-40B4-BE49-F238E27FC236}">
                  <a16:creationId xmlns:a16="http://schemas.microsoft.com/office/drawing/2014/main" id="{96570495-28EC-49C6-8CEE-535F0AF5EB8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4" name="CuadroTexto 23">
              <a:extLst>
                <a:ext uri="{FF2B5EF4-FFF2-40B4-BE49-F238E27FC236}">
                  <a16:creationId xmlns:a16="http://schemas.microsoft.com/office/drawing/2014/main" id="{F59FD5DA-B7FC-4908-B9A2-5AA083426DC9}"/>
                </a:ext>
              </a:extLst>
            </p:cNvPr>
            <p:cNvSpPr txBox="1"/>
            <p:nvPr/>
          </p:nvSpPr>
          <p:spPr>
            <a:xfrm>
              <a:off x="5086411" y="1138671"/>
              <a:ext cx="7172503" cy="611154"/>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b="1" dirty="0">
                  <a:solidFill>
                    <a:srgbClr val="70AD47">
                      <a:lumMod val="50000"/>
                    </a:srgbClr>
                  </a:solidFill>
                  <a:latin typeface="Arial" panose="020B0604020202020204" pitchFamily="34" charset="0"/>
                  <a:cs typeface="Arial" panose="020B0604020202020204" pitchFamily="34" charset="0"/>
                </a:rPr>
                <a:t>N.A.</a:t>
              </a:r>
              <a:endParaRPr lang="es-CO" sz="900" dirty="0">
                <a:solidFill>
                  <a:srgbClr val="70AD47">
                    <a:lumMod val="50000"/>
                  </a:srgbClr>
                </a:solidFill>
                <a:latin typeface="Arial" panose="020B0604020202020204" pitchFamily="34" charset="0"/>
                <a:cs typeface="Arial" panose="020B0604020202020204" pitchFamily="34" charset="0"/>
              </a:endParaRPr>
            </a:p>
          </p:txBody>
        </p:sp>
        <p:sp>
          <p:nvSpPr>
            <p:cNvPr id="25" name="Elipse 24">
              <a:extLst>
                <a:ext uri="{FF2B5EF4-FFF2-40B4-BE49-F238E27FC236}">
                  <a16:creationId xmlns:a16="http://schemas.microsoft.com/office/drawing/2014/main" id="{67F7B2AF-8674-4F7E-94BA-EADB9B74D46A}"/>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6" name="Grupo 10">
            <a:extLst>
              <a:ext uri="{FF2B5EF4-FFF2-40B4-BE49-F238E27FC236}">
                <a16:creationId xmlns:a16="http://schemas.microsoft.com/office/drawing/2014/main" id="{B8CC1446-A4BA-47E1-A321-35B6ACD3F3A3}"/>
              </a:ext>
            </a:extLst>
          </p:cNvPr>
          <p:cNvGrpSpPr>
            <a:grpSpLocks/>
          </p:cNvGrpSpPr>
          <p:nvPr/>
        </p:nvGrpSpPr>
        <p:grpSpPr bwMode="auto">
          <a:xfrm>
            <a:off x="5793871" y="1563017"/>
            <a:ext cx="5495802" cy="433388"/>
            <a:chOff x="3797995" y="1095038"/>
            <a:chExt cx="8669831" cy="641713"/>
          </a:xfrm>
          <a:solidFill>
            <a:schemeClr val="accent6">
              <a:lumMod val="60000"/>
              <a:lumOff val="40000"/>
            </a:schemeClr>
          </a:solidFill>
        </p:grpSpPr>
        <p:sp>
          <p:nvSpPr>
            <p:cNvPr id="27" name="Pentágono 11">
              <a:extLst>
                <a:ext uri="{FF2B5EF4-FFF2-40B4-BE49-F238E27FC236}">
                  <a16:creationId xmlns:a16="http://schemas.microsoft.com/office/drawing/2014/main" id="{FEE5178B-352B-4628-A0B0-83A8DB88227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8" name="Forma libre 12">
              <a:extLst>
                <a:ext uri="{FF2B5EF4-FFF2-40B4-BE49-F238E27FC236}">
                  <a16:creationId xmlns:a16="http://schemas.microsoft.com/office/drawing/2014/main" id="{456BA2F7-C075-48F1-A66C-1230B330982E}"/>
                </a:ext>
              </a:extLst>
            </p:cNvPr>
            <p:cNvSpPr/>
            <p:nvPr/>
          </p:nvSpPr>
          <p:spPr>
            <a:xfrm>
              <a:off x="4694865" y="1097389"/>
              <a:ext cx="777296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000" b="1" dirty="0">
                  <a:solidFill>
                    <a:srgbClr val="70AD47">
                      <a:lumMod val="50000"/>
                    </a:srgbClr>
                  </a:solidFill>
                  <a:latin typeface="Arial" panose="020B0604020202020204" pitchFamily="34" charset="0"/>
                  <a:cs typeface="Arial" panose="020B0604020202020204" pitchFamily="34" charset="0"/>
                </a:rPr>
                <a:t>Establecer condiciones de navegabilidad de los canales de acceso a los Puertos Marítimos</a:t>
              </a:r>
              <a:endParaRPr lang="es-CO" sz="800" dirty="0">
                <a:solidFill>
                  <a:srgbClr val="70AD47">
                    <a:lumMod val="50000"/>
                  </a:srgbClr>
                </a:solidFill>
                <a:latin typeface="Arial" panose="020B0604020202020204" pitchFamily="34" charset="0"/>
                <a:cs typeface="Arial" panose="020B0604020202020204" pitchFamily="34" charset="0"/>
              </a:endParaRPr>
            </a:p>
          </p:txBody>
        </p:sp>
        <p:sp>
          <p:nvSpPr>
            <p:cNvPr id="29" name="Elipse 28">
              <a:extLst>
                <a:ext uri="{FF2B5EF4-FFF2-40B4-BE49-F238E27FC236}">
                  <a16:creationId xmlns:a16="http://schemas.microsoft.com/office/drawing/2014/main" id="{CE732D4F-86FC-477A-BC88-9E0B9696A63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559F8A6E-5832-4780-96AD-8B98E093FC3C}"/>
              </a:ext>
            </a:extLst>
          </p:cNvPr>
          <p:cNvGraphicFramePr>
            <a:graphicFrameLocks noGrp="1"/>
          </p:cNvGraphicFramePr>
          <p:nvPr/>
        </p:nvGraphicFramePr>
        <p:xfrm>
          <a:off x="901700" y="1344613"/>
          <a:ext cx="4427538" cy="3503612"/>
        </p:xfrm>
        <a:graphic>
          <a:graphicData uri="http://schemas.openxmlformats.org/drawingml/2006/table">
            <a:tbl>
              <a:tblPr firstRow="1" bandRow="1"/>
              <a:tblGrid>
                <a:gridCol w="1640300">
                  <a:extLst>
                    <a:ext uri="{9D8B030D-6E8A-4147-A177-3AD203B41FA5}">
                      <a16:colId xmlns:a16="http://schemas.microsoft.com/office/drawing/2014/main" val="20000"/>
                    </a:ext>
                  </a:extLst>
                </a:gridCol>
                <a:gridCol w="1831033">
                  <a:extLst>
                    <a:ext uri="{9D8B030D-6E8A-4147-A177-3AD203B41FA5}">
                      <a16:colId xmlns:a16="http://schemas.microsoft.com/office/drawing/2014/main" val="20001"/>
                    </a:ext>
                  </a:extLst>
                </a:gridCol>
                <a:gridCol w="956205">
                  <a:extLst>
                    <a:ext uri="{9D8B030D-6E8A-4147-A177-3AD203B41FA5}">
                      <a16:colId xmlns:a16="http://schemas.microsoft.com/office/drawing/2014/main" val="20002"/>
                    </a:ext>
                  </a:extLst>
                </a:gridCol>
              </a:tblGrid>
              <a:tr h="240467">
                <a:tc gridSpan="3">
                  <a:txBody>
                    <a:bodyPr/>
                    <a:lstStyle/>
                    <a:p>
                      <a:pPr algn="ctr" rtl="0" fontAlgn="b"/>
                      <a:r>
                        <a:rPr lang="es-CO" sz="10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40467">
                <a:tc>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40467">
                <a:tc>
                  <a:txBody>
                    <a:bodyPr/>
                    <a:lstStyle/>
                    <a:p>
                      <a:pPr algn="l" rtl="0" fontAlgn="b"/>
                      <a:r>
                        <a:rPr lang="es-CO" sz="10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000" b="0" i="0" u="none" strike="noStrike">
                          <a:solidFill>
                            <a:srgbClr val="375623"/>
                          </a:solidFill>
                          <a:effectLst/>
                          <a:latin typeface="Arial" panose="020B0604020202020204" pitchFamily="34" charset="0"/>
                        </a:rPr>
                        <a:t>5/09/2019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40467">
                <a:tc gridSpan="2">
                  <a:txBody>
                    <a:bodyPr/>
                    <a:lstStyle/>
                    <a:p>
                      <a:pPr algn="l" rtl="0" fontAlgn="b"/>
                      <a:r>
                        <a:rPr lang="es-CO" sz="10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4/12/2019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40467">
                <a:tc gridSpan="3">
                  <a:txBody>
                    <a:bodyPr/>
                    <a:lstStyle/>
                    <a:p>
                      <a:pPr algn="ctr" rtl="0" fontAlgn="b"/>
                      <a:r>
                        <a:rPr lang="es-CO" sz="1000" b="0" i="0" u="none" strike="noStrike" dirty="0">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40467">
                <a:tc gridSpan="2">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40467">
                <a:tc gridSpan="3">
                  <a:txBody>
                    <a:bodyPr/>
                    <a:lstStyle/>
                    <a:p>
                      <a:pPr algn="just" rtl="0" fontAlgn="ctr">
                        <a:buClr>
                          <a:srgbClr val="000000"/>
                        </a:buClr>
                        <a:buSzPts val="1100"/>
                        <a:buFont typeface="Arial" panose="020B0604020202020204" pitchFamily="34" charset="0"/>
                        <a:buChar char="•"/>
                      </a:pPr>
                      <a:r>
                        <a:rPr lang="es-CO" sz="1000" b="1" i="0" u="none" strike="noStrike">
                          <a:solidFill>
                            <a:srgbClr val="000000"/>
                          </a:solidFill>
                          <a:effectLst/>
                          <a:latin typeface="Arial" panose="020B0604020202020204" pitchFamily="34" charset="0"/>
                        </a:rPr>
                        <a:t>OTROS BENEFICIOS: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846447">
                <a:tc gridSpan="3">
                  <a:txBody>
                    <a:bodyPr/>
                    <a:lstStyle/>
                    <a:p>
                      <a:pPr algn="just" rtl="0" fontAlgn="ctr"/>
                      <a:r>
                        <a:rPr lang="es-ES" sz="1000" b="0" i="0" u="none" strike="noStrike">
                          <a:solidFill>
                            <a:srgbClr val="375623"/>
                          </a:solidFill>
                          <a:effectLst/>
                          <a:latin typeface="Arial" panose="020B0604020202020204" pitchFamily="34" charset="0"/>
                        </a:rPr>
                        <a:t>Establecer las condiciones de navegabilidad de los canales de acceso a los puertos marítimos de la nación, permitiendo actualizar las necesidades de mantenimiento de los mismos a fin de contratar los dragados requeridos.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40467">
                <a:tc gridSpan="3">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80936">
                <a:tc>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52491">
                <a:tc>
                  <a:txBody>
                    <a:bodyPr/>
                    <a:lstStyle/>
                    <a:p>
                      <a:pPr algn="just" rtl="0" fontAlgn="ctr"/>
                      <a:r>
                        <a:rPr lang="es-CO" sz="1000" b="0" i="0" u="none" strike="noStrike">
                          <a:solidFill>
                            <a:srgbClr val="375623"/>
                          </a:solidFill>
                          <a:effectLst/>
                          <a:latin typeface="Arial" panose="020B0604020202020204" pitchFamily="34" charset="0"/>
                        </a:rPr>
                        <a:t>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graphicFrame>
        <p:nvGraphicFramePr>
          <p:cNvPr id="4" name="Tabla 3">
            <a:extLst>
              <a:ext uri="{FF2B5EF4-FFF2-40B4-BE49-F238E27FC236}">
                <a16:creationId xmlns:a16="http://schemas.microsoft.com/office/drawing/2014/main" id="{9CC88D59-4708-4919-9794-E8FAF21C92D5}"/>
              </a:ext>
            </a:extLst>
          </p:cNvPr>
          <p:cNvGraphicFramePr>
            <a:graphicFrameLocks noGrp="1"/>
          </p:cNvGraphicFramePr>
          <p:nvPr/>
        </p:nvGraphicFramePr>
        <p:xfrm>
          <a:off x="5870575" y="3279775"/>
          <a:ext cx="5419725" cy="2527300"/>
        </p:xfrm>
        <a:graphic>
          <a:graphicData uri="http://schemas.openxmlformats.org/drawingml/2006/table">
            <a:tbl>
              <a:tblPr firstRow="1" bandRow="1"/>
              <a:tblGrid>
                <a:gridCol w="2747240">
                  <a:extLst>
                    <a:ext uri="{9D8B030D-6E8A-4147-A177-3AD203B41FA5}">
                      <a16:colId xmlns:a16="http://schemas.microsoft.com/office/drawing/2014/main" val="20000"/>
                    </a:ext>
                  </a:extLst>
                </a:gridCol>
                <a:gridCol w="1501999">
                  <a:extLst>
                    <a:ext uri="{9D8B030D-6E8A-4147-A177-3AD203B41FA5}">
                      <a16:colId xmlns:a16="http://schemas.microsoft.com/office/drawing/2014/main" val="20001"/>
                    </a:ext>
                  </a:extLst>
                </a:gridCol>
                <a:gridCol w="1170486">
                  <a:extLst>
                    <a:ext uri="{9D8B030D-6E8A-4147-A177-3AD203B41FA5}">
                      <a16:colId xmlns:a16="http://schemas.microsoft.com/office/drawing/2014/main" val="20002"/>
                    </a:ext>
                  </a:extLst>
                </a:gridCol>
              </a:tblGrid>
              <a:tr h="152403">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2403">
                <a:tc gridSpan="2">
                  <a:txBody>
                    <a:bodyPr/>
                    <a:lstStyle/>
                    <a:p>
                      <a:pPr algn="l" rtl="0" fontAlgn="ctr"/>
                      <a:r>
                        <a:rPr lang="es-CO" sz="1000" b="0" i="0" u="none" strike="noStrike">
                          <a:solidFill>
                            <a:srgbClr val="375623"/>
                          </a:solidFill>
                          <a:effectLst/>
                          <a:latin typeface="Arial" panose="020B0604020202020204" pitchFamily="34" charset="0"/>
                        </a:rPr>
                        <a:t>A. Total Contrato de Consultoría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$ 249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2403">
                <a:tc gridSpan="2">
                  <a:txBody>
                    <a:bodyPr/>
                    <a:lstStyle/>
                    <a:p>
                      <a:pPr algn="l" rtl="0" fontAlgn="ctr"/>
                      <a:r>
                        <a:rPr lang="es-ES" sz="1000" b="0" i="0" u="none" strike="noStrike">
                          <a:solidFill>
                            <a:srgbClr val="375623"/>
                          </a:solidFill>
                          <a:effectLst/>
                          <a:latin typeface="Arial" panose="020B0604020202020204" pitchFamily="34" charset="0"/>
                        </a:rPr>
                        <a:t>A.1. Inversión acumulada Consultoría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2403">
                <a:tc gridSpan="2">
                  <a:txBody>
                    <a:bodyPr/>
                    <a:lstStyle/>
                    <a:p>
                      <a:pPr algn="l" rtl="0" fontAlgn="ctr"/>
                      <a:r>
                        <a:rPr lang="es-ES" sz="1000" b="0" i="0" u="none" strike="noStrike">
                          <a:solidFill>
                            <a:srgbClr val="375623"/>
                          </a:solidFill>
                          <a:effectLst/>
                          <a:latin typeface="Arial" panose="020B0604020202020204" pitchFamily="34" charset="0"/>
                        </a:rPr>
                        <a:t>A.2.  Inversión Consultoría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$ 237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2403">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2403">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2403">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2403">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$ 249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2403">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$ 249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2403">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5">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698467">
                <a:tc>
                  <a:txBody>
                    <a:bodyPr/>
                    <a:lstStyle/>
                    <a:p>
                      <a:pPr algn="l" rtl="0" fontAlgn="ctr"/>
                      <a:r>
                        <a:rPr lang="es-ES" sz="1000" b="0" i="0" u="none" strike="noStrike">
                          <a:solidFill>
                            <a:srgbClr val="548235"/>
                          </a:solidFill>
                          <a:effectLst/>
                          <a:latin typeface="Arial" panose="020B0604020202020204" pitchFamily="34" charset="0"/>
                        </a:rPr>
                        <a:t>Canal de acceso al Puerto de Cartagena, Bocas del Atrato, Tumaco, Estero San Antonio y Buenaventura.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44738" name="Grupo 2">
            <a:extLst>
              <a:ext uri="{FF2B5EF4-FFF2-40B4-BE49-F238E27FC236}">
                <a16:creationId xmlns:a16="http://schemas.microsoft.com/office/drawing/2014/main" id="{7F511E97-54F3-4B5F-956C-7E5D4F13321F}"/>
              </a:ext>
            </a:extLst>
          </p:cNvPr>
          <p:cNvGrpSpPr>
            <a:grpSpLocks/>
          </p:cNvGrpSpPr>
          <p:nvPr/>
        </p:nvGrpSpPr>
        <p:grpSpPr bwMode="auto">
          <a:xfrm>
            <a:off x="-23813" y="0"/>
            <a:ext cx="12222163" cy="6953250"/>
            <a:chOff x="52388" y="42862"/>
            <a:chExt cx="12222162" cy="6953251"/>
          </a:xfrm>
        </p:grpSpPr>
        <p:sp>
          <p:nvSpPr>
            <p:cNvPr id="53" name="Rectangle 3">
              <a:extLst>
                <a:ext uri="{FF2B5EF4-FFF2-40B4-BE49-F238E27FC236}">
                  <a16:creationId xmlns:a16="http://schemas.microsoft.com/office/drawing/2014/main" id="{BB60AC5C-4220-41E4-BFA4-5741F2E6D71E}"/>
                </a:ext>
              </a:extLst>
            </p:cNvPr>
            <p:cNvSpPr/>
            <p:nvPr/>
          </p:nvSpPr>
          <p:spPr>
            <a:xfrm>
              <a:off x="52388" y="42862"/>
              <a:ext cx="12222162" cy="6926264"/>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44842" name="Imagen 35">
              <a:extLst>
                <a:ext uri="{FF2B5EF4-FFF2-40B4-BE49-F238E27FC236}">
                  <a16:creationId xmlns:a16="http://schemas.microsoft.com/office/drawing/2014/main" id="{DE643CDE-4445-478D-929E-0173C78DEE6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8262" y="600392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44739" name="Imagen 1">
            <a:extLst>
              <a:ext uri="{FF2B5EF4-FFF2-40B4-BE49-F238E27FC236}">
                <a16:creationId xmlns:a16="http://schemas.microsoft.com/office/drawing/2014/main" id="{2AA7A810-DFBB-480C-A253-F38BD3A08143}"/>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404350" y="5961063"/>
            <a:ext cx="1885950"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30566DD8-0490-41DC-A0F6-428AF64DE60D}"/>
              </a:ext>
            </a:extLst>
          </p:cNvPr>
          <p:cNvGrpSpPr>
            <a:grpSpLocks/>
          </p:cNvGrpSpPr>
          <p:nvPr/>
        </p:nvGrpSpPr>
        <p:grpSpPr bwMode="auto">
          <a:xfrm>
            <a:off x="5745405" y="822159"/>
            <a:ext cx="5544267" cy="425451"/>
            <a:chOff x="3797995" y="1095037"/>
            <a:chExt cx="8830843" cy="641714"/>
          </a:xfrm>
          <a:solidFill>
            <a:schemeClr val="accent6">
              <a:lumMod val="60000"/>
              <a:lumOff val="40000"/>
            </a:schemeClr>
          </a:solidFill>
        </p:grpSpPr>
        <p:sp>
          <p:nvSpPr>
            <p:cNvPr id="12" name="Pentágono 11">
              <a:extLst>
                <a:ext uri="{FF2B5EF4-FFF2-40B4-BE49-F238E27FC236}">
                  <a16:creationId xmlns:a16="http://schemas.microsoft.com/office/drawing/2014/main" id="{5274A735-8E50-4754-937E-4CCFAA5AB00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C21C70E9-41C0-4F61-BD91-D08D7F4EB1D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A74D691A-6B58-4B67-A3D4-6665794B4AF2}"/>
                </a:ext>
              </a:extLst>
            </p:cNvPr>
            <p:cNvSpPr txBox="1"/>
            <p:nvPr/>
          </p:nvSpPr>
          <p:spPr>
            <a:xfrm>
              <a:off x="4950061" y="1095037"/>
              <a:ext cx="7327593" cy="417802"/>
            </a:xfrm>
            <a:prstGeom prst="rect">
              <a:avLst/>
            </a:prstGeom>
            <a:grpFill/>
          </p:spPr>
          <p:txBody>
            <a:bodyPr>
              <a:spAutoFit/>
            </a:bodyPr>
            <a:lstStyle/>
            <a:p>
              <a:pPr eaLnBrk="1" fontAlgn="auto" hangingPunct="1">
                <a:spcBef>
                  <a:spcPts val="0"/>
                </a:spcBef>
                <a:spcAft>
                  <a:spcPts val="0"/>
                </a:spcAft>
                <a:defRPr/>
              </a:pPr>
              <a:r>
                <a:rPr lang="es-CO" sz="1200" b="1" dirty="0">
                  <a:solidFill>
                    <a:srgbClr val="70AD47">
                      <a:lumMod val="50000"/>
                    </a:srgbClr>
                  </a:solidFill>
                  <a:latin typeface="Arial" panose="020B0604020202020204" pitchFamily="34" charset="0"/>
                  <a:cs typeface="Arial" panose="020B0604020202020204" pitchFamily="34" charset="0"/>
                </a:rPr>
                <a:t>Localización: </a:t>
              </a:r>
              <a:r>
                <a:rPr lang="es-CO" sz="1100" dirty="0">
                  <a:solidFill>
                    <a:srgbClr val="70AD47">
                      <a:lumMod val="50000"/>
                    </a:srgbClr>
                  </a:solidFill>
                  <a:latin typeface="Arial" panose="020B0604020202020204" pitchFamily="34" charset="0"/>
                  <a:cs typeface="Arial" panose="020B0604020202020204" pitchFamily="34" charset="0"/>
                </a:rPr>
                <a:t>Municipio de Buenaventura</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1409519D-9D77-49B2-9B87-B6C67AA767B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44741" name="Rectángulo 67">
            <a:extLst>
              <a:ext uri="{FF2B5EF4-FFF2-40B4-BE49-F238E27FC236}">
                <a16:creationId xmlns:a16="http://schemas.microsoft.com/office/drawing/2014/main" id="{FC65F6BD-C676-4B1C-B3E4-27CBC7E1F1BC}"/>
              </a:ext>
            </a:extLst>
          </p:cNvPr>
          <p:cNvSpPr>
            <a:spLocks noChangeArrowheads="1"/>
          </p:cNvSpPr>
          <p:nvPr/>
        </p:nvSpPr>
        <p:spPr bwMode="auto">
          <a:xfrm>
            <a:off x="901700" y="217488"/>
            <a:ext cx="109648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 MARÍTIMO</a:t>
            </a:r>
          </a:p>
        </p:txBody>
      </p:sp>
      <p:sp>
        <p:nvSpPr>
          <p:cNvPr id="244742" name="Rectángulo 68">
            <a:extLst>
              <a:ext uri="{FF2B5EF4-FFF2-40B4-BE49-F238E27FC236}">
                <a16:creationId xmlns:a16="http://schemas.microsoft.com/office/drawing/2014/main" id="{FEEE9CC7-816E-4CD7-B3BD-997F6F87FC05}"/>
              </a:ext>
            </a:extLst>
          </p:cNvPr>
          <p:cNvSpPr>
            <a:spLocks noChangeArrowheads="1"/>
          </p:cNvSpPr>
          <p:nvPr/>
        </p:nvSpPr>
        <p:spPr bwMode="auto">
          <a:xfrm>
            <a:off x="901700" y="409575"/>
            <a:ext cx="10631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ESTUDIOS Y DISEÑOS PARA LA PROFUNDIZACIÓN DEL CANAL DE ACCESO AL PUERTO DE BUENAVENTURA.</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44743" name="Imagen 54">
            <a:extLst>
              <a:ext uri="{FF2B5EF4-FFF2-40B4-BE49-F238E27FC236}">
                <a16:creationId xmlns:a16="http://schemas.microsoft.com/office/drawing/2014/main" id="{CFCC8A50-CDBC-466B-8ED9-1054DFE94C76}"/>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486275" y="61134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rupo 10">
            <a:extLst>
              <a:ext uri="{FF2B5EF4-FFF2-40B4-BE49-F238E27FC236}">
                <a16:creationId xmlns:a16="http://schemas.microsoft.com/office/drawing/2014/main" id="{FF4B06BE-A07A-41FF-BE12-0F913F0FE05D}"/>
              </a:ext>
            </a:extLst>
          </p:cNvPr>
          <p:cNvGrpSpPr>
            <a:grpSpLocks/>
          </p:cNvGrpSpPr>
          <p:nvPr/>
        </p:nvGrpSpPr>
        <p:grpSpPr bwMode="auto">
          <a:xfrm>
            <a:off x="5767987" y="2055366"/>
            <a:ext cx="5521685" cy="442441"/>
            <a:chOff x="3838759" y="1148658"/>
            <a:chExt cx="8786730" cy="655117"/>
          </a:xfrm>
          <a:solidFill>
            <a:schemeClr val="accent6">
              <a:lumMod val="60000"/>
              <a:lumOff val="40000"/>
            </a:schemeClr>
          </a:solidFill>
        </p:grpSpPr>
        <p:sp>
          <p:nvSpPr>
            <p:cNvPr id="18" name="Pentágono 11">
              <a:extLst>
                <a:ext uri="{FF2B5EF4-FFF2-40B4-BE49-F238E27FC236}">
                  <a16:creationId xmlns:a16="http://schemas.microsoft.com/office/drawing/2014/main" id="{B10CC6E3-6C77-4F3E-93B0-F2F69EECA88A}"/>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9" name="Forma libre 12">
              <a:extLst>
                <a:ext uri="{FF2B5EF4-FFF2-40B4-BE49-F238E27FC236}">
                  <a16:creationId xmlns:a16="http://schemas.microsoft.com/office/drawing/2014/main" id="{7F5660D3-D7C7-4A0E-ABCD-472B8745A589}"/>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b="1" dirty="0">
                  <a:solidFill>
                    <a:srgbClr val="70AD47">
                      <a:lumMod val="50000"/>
                    </a:srgbClr>
                  </a:solidFill>
                  <a:latin typeface="Arial" panose="020B0604020202020204" pitchFamily="34" charset="0"/>
                  <a:cs typeface="Arial" panose="020B0604020202020204" pitchFamily="34" charset="0"/>
                </a:rPr>
                <a:t>34 Km</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20" name="Elipse 19">
              <a:extLst>
                <a:ext uri="{FF2B5EF4-FFF2-40B4-BE49-F238E27FC236}">
                  <a16:creationId xmlns:a16="http://schemas.microsoft.com/office/drawing/2014/main" id="{70BAD753-FAD4-4607-BBB3-9216DC19086A}"/>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1" name="Grupo 10">
            <a:extLst>
              <a:ext uri="{FF2B5EF4-FFF2-40B4-BE49-F238E27FC236}">
                <a16:creationId xmlns:a16="http://schemas.microsoft.com/office/drawing/2014/main" id="{D8603F49-2837-45FB-8551-614A6F8B22AD}"/>
              </a:ext>
            </a:extLst>
          </p:cNvPr>
          <p:cNvGrpSpPr>
            <a:grpSpLocks/>
          </p:cNvGrpSpPr>
          <p:nvPr/>
        </p:nvGrpSpPr>
        <p:grpSpPr bwMode="auto">
          <a:xfrm>
            <a:off x="5793870" y="2668444"/>
            <a:ext cx="5495802" cy="394125"/>
            <a:chOff x="3853379" y="1046579"/>
            <a:chExt cx="8775459" cy="703246"/>
          </a:xfrm>
          <a:solidFill>
            <a:schemeClr val="accent6">
              <a:lumMod val="60000"/>
              <a:lumOff val="40000"/>
            </a:schemeClr>
          </a:solidFill>
        </p:grpSpPr>
        <p:sp>
          <p:nvSpPr>
            <p:cNvPr id="22" name="Pentágono 11">
              <a:extLst>
                <a:ext uri="{FF2B5EF4-FFF2-40B4-BE49-F238E27FC236}">
                  <a16:creationId xmlns:a16="http://schemas.microsoft.com/office/drawing/2014/main" id="{841CF152-DC31-4170-B825-AD0B6A70A236}"/>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3" name="Forma libre 12">
              <a:extLst>
                <a:ext uri="{FF2B5EF4-FFF2-40B4-BE49-F238E27FC236}">
                  <a16:creationId xmlns:a16="http://schemas.microsoft.com/office/drawing/2014/main" id="{D3B2D065-4454-4A6D-98FE-93B0CA1B95A1}"/>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4" name="CuadroTexto 23">
              <a:extLst>
                <a:ext uri="{FF2B5EF4-FFF2-40B4-BE49-F238E27FC236}">
                  <a16:creationId xmlns:a16="http://schemas.microsoft.com/office/drawing/2014/main" id="{802AC765-C8E1-48B4-B12E-0308635FDE84}"/>
                </a:ext>
              </a:extLst>
            </p:cNvPr>
            <p:cNvSpPr txBox="1"/>
            <p:nvPr/>
          </p:nvSpPr>
          <p:spPr>
            <a:xfrm>
              <a:off x="5086411" y="1138671"/>
              <a:ext cx="7172503" cy="611154"/>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b="1" dirty="0">
                  <a:solidFill>
                    <a:srgbClr val="70AD47">
                      <a:lumMod val="50000"/>
                    </a:srgbClr>
                  </a:solidFill>
                  <a:latin typeface="Arial" panose="020B0604020202020204" pitchFamily="34" charset="0"/>
                  <a:cs typeface="Arial" panose="020B0604020202020204" pitchFamily="34" charset="0"/>
                </a:rPr>
                <a:t>34 Km</a:t>
              </a:r>
              <a:endParaRPr lang="es-CO" sz="900" dirty="0">
                <a:solidFill>
                  <a:srgbClr val="70AD47">
                    <a:lumMod val="50000"/>
                  </a:srgbClr>
                </a:solidFill>
                <a:latin typeface="Arial" panose="020B0604020202020204" pitchFamily="34" charset="0"/>
                <a:cs typeface="Arial" panose="020B0604020202020204" pitchFamily="34" charset="0"/>
              </a:endParaRPr>
            </a:p>
          </p:txBody>
        </p:sp>
        <p:sp>
          <p:nvSpPr>
            <p:cNvPr id="25" name="Elipse 24">
              <a:extLst>
                <a:ext uri="{FF2B5EF4-FFF2-40B4-BE49-F238E27FC236}">
                  <a16:creationId xmlns:a16="http://schemas.microsoft.com/office/drawing/2014/main" id="{3E2B93B2-5196-44D5-BAD9-5A3F2B82DB44}"/>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6" name="Grupo 10">
            <a:extLst>
              <a:ext uri="{FF2B5EF4-FFF2-40B4-BE49-F238E27FC236}">
                <a16:creationId xmlns:a16="http://schemas.microsoft.com/office/drawing/2014/main" id="{0290D26D-3B68-4F77-B3CB-1726A9E9BA6D}"/>
              </a:ext>
            </a:extLst>
          </p:cNvPr>
          <p:cNvGrpSpPr>
            <a:grpSpLocks/>
          </p:cNvGrpSpPr>
          <p:nvPr/>
        </p:nvGrpSpPr>
        <p:grpSpPr bwMode="auto">
          <a:xfrm>
            <a:off x="5793871" y="1417543"/>
            <a:ext cx="5495802" cy="433388"/>
            <a:chOff x="3797995" y="1095038"/>
            <a:chExt cx="8669831" cy="641713"/>
          </a:xfrm>
          <a:solidFill>
            <a:schemeClr val="accent6">
              <a:lumMod val="60000"/>
              <a:lumOff val="40000"/>
            </a:schemeClr>
          </a:solidFill>
        </p:grpSpPr>
        <p:sp>
          <p:nvSpPr>
            <p:cNvPr id="27" name="Pentágono 11">
              <a:extLst>
                <a:ext uri="{FF2B5EF4-FFF2-40B4-BE49-F238E27FC236}">
                  <a16:creationId xmlns:a16="http://schemas.microsoft.com/office/drawing/2014/main" id="{2829A816-C484-4C94-AB8F-F892057F53B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8" name="Forma libre 12">
              <a:extLst>
                <a:ext uri="{FF2B5EF4-FFF2-40B4-BE49-F238E27FC236}">
                  <a16:creationId xmlns:a16="http://schemas.microsoft.com/office/drawing/2014/main" id="{B08FBE38-A1CA-4173-8AF3-ED438FC2C344}"/>
                </a:ext>
              </a:extLst>
            </p:cNvPr>
            <p:cNvSpPr/>
            <p:nvPr/>
          </p:nvSpPr>
          <p:spPr>
            <a:xfrm>
              <a:off x="4694865" y="1097389"/>
              <a:ext cx="777296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MX" sz="1000" b="1" dirty="0">
                  <a:solidFill>
                    <a:srgbClr val="70AD47">
                      <a:lumMod val="50000"/>
                    </a:srgbClr>
                  </a:solidFill>
                  <a:latin typeface="Arial" panose="020B0604020202020204" pitchFamily="34" charset="0"/>
                  <a:cs typeface="Arial" panose="020B0604020202020204" pitchFamily="34" charset="0"/>
                </a:rPr>
                <a:t>Mejorar la competitividad del puerto de Buenaventura</a:t>
              </a:r>
            </a:p>
          </p:txBody>
        </p:sp>
        <p:sp>
          <p:nvSpPr>
            <p:cNvPr id="29" name="Elipse 28">
              <a:extLst>
                <a:ext uri="{FF2B5EF4-FFF2-40B4-BE49-F238E27FC236}">
                  <a16:creationId xmlns:a16="http://schemas.microsoft.com/office/drawing/2014/main" id="{17ED794D-CAEB-404C-B216-8D75D7801AB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E0D16326-CF62-4380-9981-5E2109D0ACA1}"/>
              </a:ext>
            </a:extLst>
          </p:cNvPr>
          <p:cNvGraphicFramePr>
            <a:graphicFrameLocks noGrp="1"/>
          </p:cNvGraphicFramePr>
          <p:nvPr/>
        </p:nvGraphicFramePr>
        <p:xfrm>
          <a:off x="5794375" y="3211513"/>
          <a:ext cx="5495925" cy="2613025"/>
        </p:xfrm>
        <a:graphic>
          <a:graphicData uri="http://schemas.openxmlformats.org/drawingml/2006/table">
            <a:tbl>
              <a:tblPr firstRow="1" bandRow="1"/>
              <a:tblGrid>
                <a:gridCol w="2036113">
                  <a:extLst>
                    <a:ext uri="{9D8B030D-6E8A-4147-A177-3AD203B41FA5}">
                      <a16:colId xmlns:a16="http://schemas.microsoft.com/office/drawing/2014/main" val="20000"/>
                    </a:ext>
                  </a:extLst>
                </a:gridCol>
                <a:gridCol w="2272870">
                  <a:extLst>
                    <a:ext uri="{9D8B030D-6E8A-4147-A177-3AD203B41FA5}">
                      <a16:colId xmlns:a16="http://schemas.microsoft.com/office/drawing/2014/main" val="20001"/>
                    </a:ext>
                  </a:extLst>
                </a:gridCol>
                <a:gridCol w="1186943">
                  <a:extLst>
                    <a:ext uri="{9D8B030D-6E8A-4147-A177-3AD203B41FA5}">
                      <a16:colId xmlns:a16="http://schemas.microsoft.com/office/drawing/2014/main" val="20002"/>
                    </a:ext>
                  </a:extLst>
                </a:gridCol>
              </a:tblGrid>
              <a:tr h="161403">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1403">
                <a:tc gridSpan="2">
                  <a:txBody>
                    <a:bodyPr/>
                    <a:lstStyle/>
                    <a:p>
                      <a:pPr algn="l" rtl="0" fontAlgn="ctr"/>
                      <a:r>
                        <a:rPr lang="es-CO" sz="1000" b="0" i="0" u="none" strike="noStrike">
                          <a:solidFill>
                            <a:srgbClr val="375623"/>
                          </a:solidFill>
                          <a:effectLst/>
                          <a:latin typeface="Arial" panose="020B0604020202020204" pitchFamily="34" charset="0"/>
                        </a:rPr>
                        <a:t>A. Total Contrato de Consultoría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$ 6.121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61403">
                <a:tc gridSpan="2">
                  <a:txBody>
                    <a:bodyPr/>
                    <a:lstStyle/>
                    <a:p>
                      <a:pPr algn="l" rtl="0" fontAlgn="ctr"/>
                      <a:r>
                        <a:rPr lang="es-ES" sz="1000" b="0" i="0" u="none" strike="noStrike">
                          <a:solidFill>
                            <a:srgbClr val="375623"/>
                          </a:solidFill>
                          <a:effectLst/>
                          <a:latin typeface="Arial" panose="020B0604020202020204" pitchFamily="34" charset="0"/>
                        </a:rPr>
                        <a:t>A.1. Inversión acumulada Consultoría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$ 5.982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61403">
                <a:tc gridSpan="2">
                  <a:txBody>
                    <a:bodyPr/>
                    <a:lstStyle/>
                    <a:p>
                      <a:pPr algn="l" rtl="0" fontAlgn="ctr"/>
                      <a:r>
                        <a:rPr lang="es-ES" sz="1000" b="0" i="0" u="none" strike="noStrike">
                          <a:solidFill>
                            <a:srgbClr val="375623"/>
                          </a:solidFill>
                          <a:effectLst/>
                          <a:latin typeface="Arial" panose="020B0604020202020204" pitchFamily="34" charset="0"/>
                        </a:rPr>
                        <a:t>A.2.  Inversión Consultoría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$ 134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61403">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$ 1.029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61403">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$ 974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61403">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61403">
                <a:tc gridSpan="2">
                  <a:txBody>
                    <a:bodyPr/>
                    <a:lstStyle/>
                    <a:p>
                      <a:pPr algn="l" rtl="0" fontAlgn="ctr"/>
                      <a:r>
                        <a:rPr lang="es-CO" sz="1000" b="0" i="0" u="none" strike="noStrike" dirty="0">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$ 7,15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61403">
                <a:tc gridSpan="2">
                  <a:txBody>
                    <a:bodyPr/>
                    <a:lstStyle/>
                    <a:p>
                      <a:pPr algn="l" rtl="0" fontAlgn="ctr"/>
                      <a:r>
                        <a:rPr lang="es-CO" sz="1000" b="0" i="0" u="none" strike="noStrike" dirty="0">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$ 7.150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61403">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961">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694033">
                <a:tc>
                  <a:txBody>
                    <a:bodyPr/>
                    <a:lstStyle/>
                    <a:p>
                      <a:pPr algn="l" rtl="0" fontAlgn="ctr"/>
                      <a:r>
                        <a:rPr lang="es-ES" sz="1000" b="0" i="0" u="none" strike="noStrike">
                          <a:solidFill>
                            <a:srgbClr val="548235"/>
                          </a:solidFill>
                          <a:effectLst/>
                          <a:latin typeface="Arial" panose="020B0604020202020204" pitchFamily="34" charset="0"/>
                        </a:rPr>
                        <a:t>Canal de acceso al Puerto de y Buenaventura.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A12049A0-67D7-4864-94E7-9DE78503B6D7}"/>
              </a:ext>
            </a:extLst>
          </p:cNvPr>
          <p:cNvGraphicFramePr>
            <a:graphicFrameLocks noGrp="1"/>
          </p:cNvGraphicFramePr>
          <p:nvPr/>
        </p:nvGraphicFramePr>
        <p:xfrm>
          <a:off x="901700" y="1098550"/>
          <a:ext cx="4500563" cy="4392613"/>
        </p:xfrm>
        <a:graphic>
          <a:graphicData uri="http://schemas.openxmlformats.org/drawingml/2006/table">
            <a:tbl>
              <a:tblPr firstRow="1" bandRow="1"/>
              <a:tblGrid>
                <a:gridCol w="1667354">
                  <a:extLst>
                    <a:ext uri="{9D8B030D-6E8A-4147-A177-3AD203B41FA5}">
                      <a16:colId xmlns:a16="http://schemas.microsoft.com/office/drawing/2014/main" val="20000"/>
                    </a:ext>
                  </a:extLst>
                </a:gridCol>
                <a:gridCol w="1861232">
                  <a:extLst>
                    <a:ext uri="{9D8B030D-6E8A-4147-A177-3AD203B41FA5}">
                      <a16:colId xmlns:a16="http://schemas.microsoft.com/office/drawing/2014/main" val="20001"/>
                    </a:ext>
                  </a:extLst>
                </a:gridCol>
                <a:gridCol w="971976">
                  <a:extLst>
                    <a:ext uri="{9D8B030D-6E8A-4147-A177-3AD203B41FA5}">
                      <a16:colId xmlns:a16="http://schemas.microsoft.com/office/drawing/2014/main" val="20002"/>
                    </a:ext>
                  </a:extLst>
                </a:gridCol>
              </a:tblGrid>
              <a:tr h="301484">
                <a:tc gridSpan="3">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01484">
                <a:tc>
                  <a:txBody>
                    <a:bodyPr/>
                    <a:lstStyle/>
                    <a:p>
                      <a:pPr algn="l" rtl="0" fontAlgn="b"/>
                      <a:r>
                        <a:rPr lang="es-CO" sz="1100" b="1" i="0" u="none" strike="noStrike">
                          <a:solidFill>
                            <a:schemeClr val="accent6">
                              <a:lumMod val="50000"/>
                            </a:schemeClr>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01484">
                <a:tc>
                  <a:txBody>
                    <a:bodyPr/>
                    <a:lstStyle/>
                    <a:p>
                      <a:pPr algn="l" rtl="0" fontAlgn="b"/>
                      <a:r>
                        <a:rPr lang="es-CO" sz="1100" b="1" i="0" u="none" strike="noStrike">
                          <a:solidFill>
                            <a:schemeClr val="accent6">
                              <a:lumMod val="50000"/>
                            </a:schemeClr>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chemeClr val="accent6">
                              <a:lumMod val="50000"/>
                            </a:schemeClr>
                          </a:solidFill>
                          <a:effectLst/>
                          <a:latin typeface="Arial" panose="020B0604020202020204" pitchFamily="34" charset="0"/>
                        </a:rPr>
                        <a:t>29/05/2015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301484">
                <a:tc gridSpan="2">
                  <a:txBody>
                    <a:bodyPr/>
                    <a:lstStyle/>
                    <a:p>
                      <a:pPr algn="l" rtl="0" fontAlgn="b"/>
                      <a:r>
                        <a:rPr lang="es-CO" sz="1100" b="1" i="0" u="none" strike="noStrike">
                          <a:solidFill>
                            <a:schemeClr val="accent6">
                              <a:lumMod val="50000"/>
                            </a:schemeClr>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chemeClr val="accent6">
                              <a:lumMod val="50000"/>
                            </a:schemeClr>
                          </a:solidFill>
                          <a:effectLst/>
                          <a:latin typeface="Arial" panose="020B0604020202020204" pitchFamily="34" charset="0"/>
                        </a:rPr>
                        <a:t>17/11/2019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301484">
                <a:tc gridSpan="3">
                  <a:txBody>
                    <a:bodyPr/>
                    <a:lstStyle/>
                    <a:p>
                      <a:pPr algn="ctr" rtl="0" fontAlgn="b"/>
                      <a:r>
                        <a:rPr lang="es-CO" sz="1100" b="0" i="0" u="none" strike="noStrike" dirty="0">
                          <a:solidFill>
                            <a:schemeClr val="bg1"/>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301484">
                <a:tc gridSpan="2">
                  <a:txBody>
                    <a:bodyPr/>
                    <a:lstStyle/>
                    <a:p>
                      <a:pPr algn="l" rtl="0" fontAlgn="ctr"/>
                      <a:r>
                        <a:rPr lang="es-CO" sz="1100" b="1" i="0" u="none" strike="noStrike">
                          <a:solidFill>
                            <a:schemeClr val="accent6">
                              <a:lumMod val="50000"/>
                            </a:schemeClr>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l" rtl="0" fontAlgn="b"/>
                      <a:r>
                        <a:rPr lang="es-CO" sz="1100" b="1" i="0" u="none" strike="noStrike">
                          <a:solidFill>
                            <a:schemeClr val="accent6">
                              <a:lumMod val="50000"/>
                            </a:schemeClr>
                          </a:solidFill>
                          <a:effectLst/>
                          <a:latin typeface="Arial" panose="020B0604020202020204" pitchFamily="34" charset="0"/>
                        </a:rPr>
                        <a:t>12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01484">
                <a:tc gridSpan="3">
                  <a:txBody>
                    <a:bodyPr/>
                    <a:lstStyle/>
                    <a:p>
                      <a:pPr algn="l" rtl="0" fontAlgn="ctr">
                        <a:buClr>
                          <a:srgbClr val="000000"/>
                        </a:buClr>
                        <a:buSzPts val="1100"/>
                        <a:buFont typeface="Arial" panose="020B0604020202020204" pitchFamily="34" charset="0"/>
                        <a:buChar char="•"/>
                      </a:pPr>
                      <a:r>
                        <a:rPr lang="es-CO" sz="1100" b="1" i="0" u="none" strike="noStrike">
                          <a:solidFill>
                            <a:schemeClr val="accent6">
                              <a:lumMod val="50000"/>
                            </a:schemeClr>
                          </a:solidFill>
                          <a:effectLst/>
                          <a:latin typeface="Arial" panose="020B0604020202020204" pitchFamily="34" charset="0"/>
                        </a:rPr>
                        <a:t>OTROS BENEFICIOS: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061219">
                <a:tc gridSpan="3">
                  <a:txBody>
                    <a:bodyPr/>
                    <a:lstStyle/>
                    <a:p>
                      <a:pPr algn="l" rtl="0" fontAlgn="ctr"/>
                      <a:r>
                        <a:rPr lang="es-ES" sz="1100" b="0" i="0" u="none" strike="noStrike">
                          <a:solidFill>
                            <a:schemeClr val="accent6">
                              <a:lumMod val="50000"/>
                            </a:schemeClr>
                          </a:solidFill>
                          <a:effectLst/>
                          <a:latin typeface="Arial" panose="020B0604020202020204" pitchFamily="34" charset="0"/>
                        </a:rPr>
                        <a:t>Aumento en la seguridad de las maniobras de ingreso y salida de las embarcaciones de mayor calado que actualmente transitan por el canal y reducción del tiempo de ingreso y salida de embarcaciones de mayor calado.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01484">
                <a:tc gridSpan="3">
                  <a:txBody>
                    <a:bodyPr/>
                    <a:lstStyle/>
                    <a:p>
                      <a:pPr algn="ctr" rtl="0" fontAlgn="b"/>
                      <a:r>
                        <a:rPr lang="es-ES" sz="1100" b="0" i="0" u="none" strike="noStrike" dirty="0">
                          <a:solidFill>
                            <a:schemeClr val="bg1"/>
                          </a:solidFill>
                          <a:effectLst/>
                          <a:latin typeface="Arial" panose="020B0604020202020204" pitchFamily="34" charset="0"/>
                        </a:rPr>
                        <a:t>METAS DEL CONTRATO O PROYECTO  (PLAN DE ACCIÓN </a:t>
                      </a:r>
                      <a:r>
                        <a:rPr lang="es-ES" sz="1100" b="0" i="0" u="none" strike="noStrike" dirty="0">
                          <a:solidFill>
                            <a:schemeClr val="accent6">
                              <a:lumMod val="50000"/>
                            </a:schemeClr>
                          </a:solidFill>
                          <a:effectLst/>
                          <a:latin typeface="Arial" panose="020B0604020202020204" pitchFamily="34" charset="0"/>
                        </a:rPr>
                        <a:t>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602966">
                <a:tc>
                  <a:txBody>
                    <a:bodyPr/>
                    <a:lstStyle/>
                    <a:p>
                      <a:pPr algn="l" rtl="0" fontAlgn="ctr"/>
                      <a:r>
                        <a:rPr lang="es-CO" sz="1100" b="1" i="0" u="none" strike="noStrike">
                          <a:solidFill>
                            <a:schemeClr val="accent6">
                              <a:lumMod val="50000"/>
                            </a:schemeClr>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1" i="0" u="none" strike="noStrike">
                          <a:solidFill>
                            <a:schemeClr val="accent6">
                              <a:lumMod val="50000"/>
                            </a:schemeClr>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1" i="0" u="none" strike="noStrike">
                          <a:solidFill>
                            <a:schemeClr val="accent6">
                              <a:lumMod val="50000"/>
                            </a:schemeClr>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316558">
                <a:tc>
                  <a:txBody>
                    <a:bodyPr/>
                    <a:lstStyle/>
                    <a:p>
                      <a:pPr algn="l" rtl="0" fontAlgn="ctr"/>
                      <a:r>
                        <a:rPr lang="es-CO" sz="1100" b="0" i="0" u="none" strike="noStrike" dirty="0">
                          <a:solidFill>
                            <a:schemeClr val="accent6">
                              <a:lumMod val="50000"/>
                            </a:schemeClr>
                          </a:solidFill>
                          <a:effectLst/>
                          <a:latin typeface="Arial" panose="020B0604020202020204" pitchFamily="34" charset="0"/>
                        </a:rPr>
                        <a:t>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chemeClr val="accent6">
                              <a:lumMod val="50000"/>
                            </a:schemeClr>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46786" name="Grupo 2">
            <a:extLst>
              <a:ext uri="{FF2B5EF4-FFF2-40B4-BE49-F238E27FC236}">
                <a16:creationId xmlns:a16="http://schemas.microsoft.com/office/drawing/2014/main" id="{E9A9E904-339B-4EB3-B125-5FCA086891DC}"/>
              </a:ext>
            </a:extLst>
          </p:cNvPr>
          <p:cNvGrpSpPr>
            <a:grpSpLocks/>
          </p:cNvGrpSpPr>
          <p:nvPr/>
        </p:nvGrpSpPr>
        <p:grpSpPr bwMode="auto">
          <a:xfrm>
            <a:off x="-30163" y="-69850"/>
            <a:ext cx="12222163" cy="6931025"/>
            <a:chOff x="52388" y="42862"/>
            <a:chExt cx="12222162" cy="6931603"/>
          </a:xfrm>
        </p:grpSpPr>
        <p:sp>
          <p:nvSpPr>
            <p:cNvPr id="53" name="Rectangle 3">
              <a:extLst>
                <a:ext uri="{FF2B5EF4-FFF2-40B4-BE49-F238E27FC236}">
                  <a16:creationId xmlns:a16="http://schemas.microsoft.com/office/drawing/2014/main" id="{9F5E6FF0-1CB1-40D5-AA36-5E1DEDEC08DE}"/>
                </a:ext>
              </a:extLst>
            </p:cNvPr>
            <p:cNvSpPr/>
            <p:nvPr/>
          </p:nvSpPr>
          <p:spPr>
            <a:xfrm>
              <a:off x="52388" y="42862"/>
              <a:ext cx="12222162" cy="6926841"/>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46892" name="Imagen 35">
              <a:extLst>
                <a:ext uri="{FF2B5EF4-FFF2-40B4-BE49-F238E27FC236}">
                  <a16:creationId xmlns:a16="http://schemas.microsoft.com/office/drawing/2014/main" id="{72692CF9-5660-4D47-84F5-972DB551313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8262" y="5982277"/>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46787" name="Imagen 1">
            <a:extLst>
              <a:ext uri="{FF2B5EF4-FFF2-40B4-BE49-F238E27FC236}">
                <a16:creationId xmlns:a16="http://schemas.microsoft.com/office/drawing/2014/main" id="{1A040312-2B3B-4D70-8EEB-57AE64CF3723}"/>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613900" y="5949950"/>
            <a:ext cx="1720850"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7D9A6B3E-3570-42C6-8A48-2F961652BD8B}"/>
              </a:ext>
            </a:extLst>
          </p:cNvPr>
          <p:cNvGrpSpPr>
            <a:grpSpLocks/>
          </p:cNvGrpSpPr>
          <p:nvPr/>
        </p:nvGrpSpPr>
        <p:grpSpPr bwMode="auto">
          <a:xfrm>
            <a:off x="5672489" y="696885"/>
            <a:ext cx="5662933"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97849470-EC00-4FF7-ACF2-97C41EE3CC7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A9E0C4C-BC0F-4625-998A-6BE2350FD7AD}"/>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7FED8030-E935-42A3-8F3F-2FF39B44A1C0}"/>
                </a:ext>
              </a:extLst>
            </p:cNvPr>
            <p:cNvSpPr txBox="1"/>
            <p:nvPr/>
          </p:nvSpPr>
          <p:spPr>
            <a:xfrm>
              <a:off x="4959250" y="1212408"/>
              <a:ext cx="7332996"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300" dirty="0">
                  <a:solidFill>
                    <a:srgbClr val="70AD47">
                      <a:lumMod val="50000"/>
                    </a:srgbClr>
                  </a:solidFill>
                  <a:latin typeface="Arial" panose="020B0604020202020204" pitchFamily="34" charset="0"/>
                  <a:cs typeface="Arial" panose="020B0604020202020204" pitchFamily="34" charset="0"/>
                </a:rPr>
                <a:t>Isla de Providencia</a:t>
              </a:r>
            </a:p>
          </p:txBody>
        </p:sp>
        <p:sp>
          <p:nvSpPr>
            <p:cNvPr id="16" name="Elipse 15">
              <a:extLst>
                <a:ext uri="{FF2B5EF4-FFF2-40B4-BE49-F238E27FC236}">
                  <a16:creationId xmlns:a16="http://schemas.microsoft.com/office/drawing/2014/main" id="{A57D8D4C-BC3A-48EE-850E-00E5C62F7DD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46789" name="Rectángulo 67">
            <a:extLst>
              <a:ext uri="{FF2B5EF4-FFF2-40B4-BE49-F238E27FC236}">
                <a16:creationId xmlns:a16="http://schemas.microsoft.com/office/drawing/2014/main" id="{CD1EF5EC-7B87-4E11-9A47-F3BF4CE8687F}"/>
              </a:ext>
            </a:extLst>
          </p:cNvPr>
          <p:cNvSpPr>
            <a:spLocks noChangeArrowheads="1"/>
          </p:cNvSpPr>
          <p:nvPr/>
        </p:nvSpPr>
        <p:spPr bwMode="auto">
          <a:xfrm>
            <a:off x="857250" y="201613"/>
            <a:ext cx="11160125"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 MARÍTIMO</a:t>
            </a:r>
          </a:p>
          <a:p>
            <a:pPr eaLnBrk="1" hangingPunct="1">
              <a:lnSpc>
                <a:spcPct val="100000"/>
              </a:lnSpc>
              <a:spcBef>
                <a:spcPct val="0"/>
              </a:spcBef>
              <a:buFontTx/>
              <a:buNone/>
            </a:pPr>
            <a:endParaRPr lang="es-CO" altLang="es-CO" sz="1200">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es-CO" altLang="es-CO" sz="1200">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es-CO" altLang="es-CO" sz="12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46790" name="Rectángulo 68">
            <a:extLst>
              <a:ext uri="{FF2B5EF4-FFF2-40B4-BE49-F238E27FC236}">
                <a16:creationId xmlns:a16="http://schemas.microsoft.com/office/drawing/2014/main" id="{8EA3AE3B-EEBD-4EAF-B4F3-21C600AAF4E0}"/>
              </a:ext>
            </a:extLst>
          </p:cNvPr>
          <p:cNvSpPr>
            <a:spLocks noChangeArrowheads="1"/>
          </p:cNvSpPr>
          <p:nvPr/>
        </p:nvSpPr>
        <p:spPr bwMode="auto">
          <a:xfrm>
            <a:off x="857250" y="400050"/>
            <a:ext cx="96901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DRAGADO DE PROFUNDIZACIÓN CANAL DE ACCESO AL PUERTO DE PROVIDENCIA</a:t>
            </a:r>
            <a:r>
              <a:rPr lang="es-ES" altLang="es-CO" sz="1400" b="1">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46791" name="CuadroTexto 3">
            <a:extLst>
              <a:ext uri="{FF2B5EF4-FFF2-40B4-BE49-F238E27FC236}">
                <a16:creationId xmlns:a16="http://schemas.microsoft.com/office/drawing/2014/main" id="{ADFD075A-FCAE-4FF5-B883-4C732170DF52}"/>
              </a:ext>
            </a:extLst>
          </p:cNvPr>
          <p:cNvSpPr txBox="1">
            <a:spLocks noChangeArrowheads="1"/>
          </p:cNvSpPr>
          <p:nvPr/>
        </p:nvSpPr>
        <p:spPr bwMode="auto">
          <a:xfrm>
            <a:off x="4887913" y="45656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46792" name="Imagen 54">
            <a:extLst>
              <a:ext uri="{FF2B5EF4-FFF2-40B4-BE49-F238E27FC236}">
                <a16:creationId xmlns:a16="http://schemas.microsoft.com/office/drawing/2014/main" id="{C95DAB91-F310-4B68-9B34-E0AEBC78CF76}"/>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475163" y="6038850"/>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793" name="Imagen 6" descr="Imagen que contiene texto, mapa&#10;&#10;Descripción generada automáticamente">
            <a:extLst>
              <a:ext uri="{FF2B5EF4-FFF2-40B4-BE49-F238E27FC236}">
                <a16:creationId xmlns:a16="http://schemas.microsoft.com/office/drawing/2014/main" id="{8FCA7CD4-F99E-46B8-802D-1A9C9EAB0792}"/>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827463" y="4594225"/>
            <a:ext cx="1060450" cy="1227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 name="Grupo 10">
            <a:extLst>
              <a:ext uri="{FF2B5EF4-FFF2-40B4-BE49-F238E27FC236}">
                <a16:creationId xmlns:a16="http://schemas.microsoft.com/office/drawing/2014/main" id="{BD122858-9185-4F9F-A54B-8BF54211BE95}"/>
              </a:ext>
            </a:extLst>
          </p:cNvPr>
          <p:cNvGrpSpPr>
            <a:grpSpLocks/>
          </p:cNvGrpSpPr>
          <p:nvPr/>
        </p:nvGrpSpPr>
        <p:grpSpPr bwMode="auto">
          <a:xfrm>
            <a:off x="5714507" y="1853687"/>
            <a:ext cx="5620916" cy="442441"/>
            <a:chOff x="3838759" y="1148658"/>
            <a:chExt cx="8786730" cy="655117"/>
          </a:xfrm>
          <a:solidFill>
            <a:schemeClr val="accent6">
              <a:lumMod val="60000"/>
              <a:lumOff val="40000"/>
            </a:schemeClr>
          </a:solidFill>
        </p:grpSpPr>
        <p:sp>
          <p:nvSpPr>
            <p:cNvPr id="20" name="Pentágono 11">
              <a:extLst>
                <a:ext uri="{FF2B5EF4-FFF2-40B4-BE49-F238E27FC236}">
                  <a16:creationId xmlns:a16="http://schemas.microsoft.com/office/drawing/2014/main" id="{E8B90CF7-4879-4BF9-8F89-E37ADA6AD931}"/>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1" name="Forma libre 12">
              <a:extLst>
                <a:ext uri="{FF2B5EF4-FFF2-40B4-BE49-F238E27FC236}">
                  <a16:creationId xmlns:a16="http://schemas.microsoft.com/office/drawing/2014/main" id="{FEEBD4C6-6E17-4F37-BA70-873BB52A410D}"/>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3,5 Km</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22" name="Elipse 21">
              <a:extLst>
                <a:ext uri="{FF2B5EF4-FFF2-40B4-BE49-F238E27FC236}">
                  <a16:creationId xmlns:a16="http://schemas.microsoft.com/office/drawing/2014/main" id="{8C949CDF-81FF-4FF2-9BC4-ADE474FE2A6A}"/>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3" name="Grupo 10">
            <a:extLst>
              <a:ext uri="{FF2B5EF4-FFF2-40B4-BE49-F238E27FC236}">
                <a16:creationId xmlns:a16="http://schemas.microsoft.com/office/drawing/2014/main" id="{805E55F2-8575-4C5B-A5FC-8E595A14EEF1}"/>
              </a:ext>
            </a:extLst>
          </p:cNvPr>
          <p:cNvGrpSpPr>
            <a:grpSpLocks/>
          </p:cNvGrpSpPr>
          <p:nvPr/>
        </p:nvGrpSpPr>
        <p:grpSpPr bwMode="auto">
          <a:xfrm>
            <a:off x="5742708" y="2471668"/>
            <a:ext cx="5592714" cy="394125"/>
            <a:chOff x="3853379" y="1046579"/>
            <a:chExt cx="8775459" cy="703246"/>
          </a:xfrm>
          <a:solidFill>
            <a:schemeClr val="accent6">
              <a:lumMod val="60000"/>
              <a:lumOff val="40000"/>
            </a:schemeClr>
          </a:solidFill>
        </p:grpSpPr>
        <p:sp>
          <p:nvSpPr>
            <p:cNvPr id="24" name="Pentágono 11">
              <a:extLst>
                <a:ext uri="{FF2B5EF4-FFF2-40B4-BE49-F238E27FC236}">
                  <a16:creationId xmlns:a16="http://schemas.microsoft.com/office/drawing/2014/main" id="{F2F1EA7E-0D61-448D-9567-87119EF10FDD}"/>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83315635-1D52-42E8-BBFC-1EEAEC2E4ED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CuadroTexto 25">
              <a:extLst>
                <a:ext uri="{FF2B5EF4-FFF2-40B4-BE49-F238E27FC236}">
                  <a16:creationId xmlns:a16="http://schemas.microsoft.com/office/drawing/2014/main" id="{00CADE91-FC0F-485A-BD54-4909F69B299B}"/>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3,5 Km</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7B839710-DFBD-4D1B-8226-1078C0DA0A4A}"/>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458B2841-F6A1-4789-A221-71E06F6B920E}"/>
              </a:ext>
            </a:extLst>
          </p:cNvPr>
          <p:cNvGrpSpPr>
            <a:grpSpLocks/>
          </p:cNvGrpSpPr>
          <p:nvPr/>
        </p:nvGrpSpPr>
        <p:grpSpPr bwMode="auto">
          <a:xfrm>
            <a:off x="5696721" y="1265684"/>
            <a:ext cx="5638701" cy="433388"/>
            <a:chOff x="3797995" y="1095038"/>
            <a:chExt cx="8744158" cy="641713"/>
          </a:xfrm>
          <a:solidFill>
            <a:schemeClr val="accent6">
              <a:lumMod val="60000"/>
              <a:lumOff val="40000"/>
            </a:schemeClr>
          </a:solidFill>
        </p:grpSpPr>
        <p:sp>
          <p:nvSpPr>
            <p:cNvPr id="29" name="Pentágono 11">
              <a:extLst>
                <a:ext uri="{FF2B5EF4-FFF2-40B4-BE49-F238E27FC236}">
                  <a16:creationId xmlns:a16="http://schemas.microsoft.com/office/drawing/2014/main" id="{338D14C7-E511-4282-A7E2-F7A6C0108EA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DDD22FF3-BFB8-4F84-94C4-FB6D44A4D721}"/>
                </a:ext>
              </a:extLst>
            </p:cNvPr>
            <p:cNvSpPr/>
            <p:nvPr/>
          </p:nvSpPr>
          <p:spPr>
            <a:xfrm>
              <a:off x="4769193" y="1097388"/>
              <a:ext cx="7772960"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ES" sz="1100" b="1" dirty="0">
                  <a:solidFill>
                    <a:srgbClr val="70AD47">
                      <a:lumMod val="50000"/>
                    </a:srgbClr>
                  </a:solidFill>
                  <a:latin typeface="Arial" panose="020B0604020202020204" pitchFamily="34" charset="0"/>
                  <a:cs typeface="Arial" panose="020B0604020202020204" pitchFamily="34" charset="0"/>
                </a:rPr>
                <a:t>Permitir el acceso de buques de mayor calado.</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539BB2F0-7ED1-4AD6-87A9-F47E301D4B9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8B137A45-81E5-47F4-9191-46D869EC6B49}"/>
              </a:ext>
            </a:extLst>
          </p:cNvPr>
          <p:cNvGraphicFramePr>
            <a:graphicFrameLocks noGrp="1"/>
          </p:cNvGraphicFramePr>
          <p:nvPr/>
        </p:nvGraphicFramePr>
        <p:xfrm>
          <a:off x="5770563" y="3054350"/>
          <a:ext cx="5564187" cy="2762250"/>
        </p:xfrm>
        <a:graphic>
          <a:graphicData uri="http://schemas.openxmlformats.org/drawingml/2006/table">
            <a:tbl>
              <a:tblPr firstRow="1" bandRow="1"/>
              <a:tblGrid>
                <a:gridCol w="2061402">
                  <a:extLst>
                    <a:ext uri="{9D8B030D-6E8A-4147-A177-3AD203B41FA5}">
                      <a16:colId xmlns:a16="http://schemas.microsoft.com/office/drawing/2014/main" val="20000"/>
                    </a:ext>
                  </a:extLst>
                </a:gridCol>
                <a:gridCol w="2301100">
                  <a:extLst>
                    <a:ext uri="{9D8B030D-6E8A-4147-A177-3AD203B41FA5}">
                      <a16:colId xmlns:a16="http://schemas.microsoft.com/office/drawing/2014/main" val="20001"/>
                    </a:ext>
                  </a:extLst>
                </a:gridCol>
                <a:gridCol w="1201685">
                  <a:extLst>
                    <a:ext uri="{9D8B030D-6E8A-4147-A177-3AD203B41FA5}">
                      <a16:colId xmlns:a16="http://schemas.microsoft.com/office/drawing/2014/main" val="20002"/>
                    </a:ext>
                  </a:extLst>
                </a:gridCol>
              </a:tblGrid>
              <a:tr h="152392">
                <a:tc gridSpan="3">
                  <a:txBody>
                    <a:bodyPr/>
                    <a:lstStyle/>
                    <a:p>
                      <a:pPr algn="ctr" rtl="0" fontAlgn="ctr"/>
                      <a:r>
                        <a:rPr lang="es-CO" sz="1000" b="0" i="0" u="none" strike="noStrike">
                          <a:solidFill>
                            <a:schemeClr val="accent6">
                              <a:lumMod val="50000"/>
                            </a:schemeClr>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2392">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$ 18.665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2392">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$ 15.595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2392">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2392">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$ 1.216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2392">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$ 459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2392">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$ 183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2392">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chemeClr val="accent6">
                              <a:lumMod val="50000"/>
                            </a:schemeClr>
                          </a:solidFill>
                          <a:effectLst/>
                          <a:latin typeface="Arial" panose="020B0604020202020204" pitchFamily="34" charset="0"/>
                        </a:rPr>
                        <a:t>$ 19,88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2392">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chemeClr val="accent6">
                              <a:lumMod val="50000"/>
                            </a:schemeClr>
                          </a:solidFill>
                          <a:effectLst/>
                          <a:latin typeface="Arial" panose="020B0604020202020204" pitchFamily="34" charset="0"/>
                        </a:rPr>
                        <a:t>$ 19.881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2392">
                <a:tc gridSpan="3">
                  <a:txBody>
                    <a:bodyPr/>
                    <a:lstStyle/>
                    <a:p>
                      <a:pPr algn="ctr" rtl="0" fontAlgn="ctr"/>
                      <a:r>
                        <a:rPr lang="es-ES" sz="1000" b="0" i="0" u="none" strike="noStrike" dirty="0">
                          <a:solidFill>
                            <a:schemeClr val="accent6">
                              <a:lumMod val="50000"/>
                            </a:schemeClr>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784">
                <a:tc>
                  <a:txBody>
                    <a:bodyPr/>
                    <a:lstStyle/>
                    <a:p>
                      <a:pPr algn="ctr" rtl="0" fontAlgn="ctr"/>
                      <a:r>
                        <a:rPr lang="es-CO" sz="1000" b="1" i="0" u="none" strike="noStrike">
                          <a:solidFill>
                            <a:schemeClr val="accent6">
                              <a:lumMod val="50000"/>
                            </a:schemeClr>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933544">
                <a:tc>
                  <a:txBody>
                    <a:bodyPr/>
                    <a:lstStyle/>
                    <a:p>
                      <a:pPr algn="l" rtl="0" fontAlgn="ctr"/>
                      <a:r>
                        <a:rPr lang="es-ES" sz="1000" b="0" i="0" u="none" strike="noStrike">
                          <a:solidFill>
                            <a:schemeClr val="accent6">
                              <a:lumMod val="50000"/>
                            </a:schemeClr>
                          </a:solidFill>
                          <a:effectLst/>
                          <a:latin typeface="Arial" panose="020B0604020202020204" pitchFamily="34" charset="0"/>
                        </a:rPr>
                        <a:t>Canal de acceso al Puerto de Providencia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chemeClr val="accent6">
                              <a:lumMod val="50000"/>
                            </a:schemeClr>
                          </a:solidFill>
                          <a:effectLst/>
                          <a:latin typeface="Arial" panose="020B0604020202020204" pitchFamily="34" charset="0"/>
                        </a:rPr>
                        <a:t>233.023 m³</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chemeClr val="accent6">
                              <a:lumMod val="50000"/>
                            </a:schemeClr>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B6C03E3E-8721-43DA-B075-FB6ACCDE9B64}"/>
              </a:ext>
            </a:extLst>
          </p:cNvPr>
          <p:cNvGraphicFramePr>
            <a:graphicFrameLocks noGrp="1"/>
          </p:cNvGraphicFramePr>
          <p:nvPr/>
        </p:nvGraphicFramePr>
        <p:xfrm>
          <a:off x="857250" y="1036638"/>
          <a:ext cx="4594225" cy="3316287"/>
        </p:xfrm>
        <a:graphic>
          <a:graphicData uri="http://schemas.openxmlformats.org/drawingml/2006/table">
            <a:tbl>
              <a:tblPr firstRow="1" bandRow="1"/>
              <a:tblGrid>
                <a:gridCol w="1702053">
                  <a:extLst>
                    <a:ext uri="{9D8B030D-6E8A-4147-A177-3AD203B41FA5}">
                      <a16:colId xmlns:a16="http://schemas.microsoft.com/office/drawing/2014/main" val="20000"/>
                    </a:ext>
                  </a:extLst>
                </a:gridCol>
                <a:gridCol w="1899967">
                  <a:extLst>
                    <a:ext uri="{9D8B030D-6E8A-4147-A177-3AD203B41FA5}">
                      <a16:colId xmlns:a16="http://schemas.microsoft.com/office/drawing/2014/main" val="20001"/>
                    </a:ext>
                  </a:extLst>
                </a:gridCol>
                <a:gridCol w="992204">
                  <a:extLst>
                    <a:ext uri="{9D8B030D-6E8A-4147-A177-3AD203B41FA5}">
                      <a16:colId xmlns:a16="http://schemas.microsoft.com/office/drawing/2014/main" val="20002"/>
                    </a:ext>
                  </a:extLst>
                </a:gridCol>
              </a:tblGrid>
              <a:tr h="226988">
                <a:tc gridSpan="3">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26988">
                <a:tc>
                  <a:txBody>
                    <a:bodyPr/>
                    <a:lstStyle/>
                    <a:p>
                      <a:pPr algn="l" rtl="0" fontAlgn="b"/>
                      <a:r>
                        <a:rPr lang="es-CO" sz="1100" b="1" i="0" u="none" strike="noStrike">
                          <a:solidFill>
                            <a:schemeClr val="accent6">
                              <a:lumMod val="50000"/>
                            </a:schemeClr>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26988">
                <a:tc>
                  <a:txBody>
                    <a:bodyPr/>
                    <a:lstStyle/>
                    <a:p>
                      <a:pPr algn="l" rtl="0" fontAlgn="b"/>
                      <a:r>
                        <a:rPr lang="es-CO" sz="1100" b="1" i="0" u="none" strike="noStrike">
                          <a:solidFill>
                            <a:schemeClr val="accent6">
                              <a:lumMod val="50000"/>
                            </a:schemeClr>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chemeClr val="accent6">
                              <a:lumMod val="50000"/>
                            </a:schemeClr>
                          </a:solidFill>
                          <a:effectLst/>
                          <a:latin typeface="Arial" panose="020B0604020202020204" pitchFamily="34" charset="0"/>
                        </a:rPr>
                        <a:t>6/11/2013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26988">
                <a:tc gridSpan="2">
                  <a:txBody>
                    <a:bodyPr/>
                    <a:lstStyle/>
                    <a:p>
                      <a:pPr algn="l" rtl="0" fontAlgn="b"/>
                      <a:r>
                        <a:rPr lang="es-CO" sz="1100" b="1" i="0" u="none" strike="noStrike">
                          <a:solidFill>
                            <a:schemeClr val="accent6">
                              <a:lumMod val="50000"/>
                            </a:schemeClr>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dirty="0">
                          <a:solidFill>
                            <a:schemeClr val="accent6">
                              <a:lumMod val="50000"/>
                            </a:schemeClr>
                          </a:solidFill>
                          <a:effectLst/>
                          <a:latin typeface="Arial" panose="020B0604020202020204" pitchFamily="34" charset="0"/>
                        </a:rPr>
                        <a:t>30/06/2020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26988">
                <a:tc gridSpan="3">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26988">
                <a:tc gridSpan="2">
                  <a:txBody>
                    <a:bodyPr/>
                    <a:lstStyle/>
                    <a:p>
                      <a:pPr algn="l" rtl="0" fontAlgn="ctr"/>
                      <a:r>
                        <a:rPr lang="es-CO" sz="1100" b="1" i="0" u="none" strike="noStrike" dirty="0">
                          <a:solidFill>
                            <a:schemeClr val="accent6">
                              <a:lumMod val="50000"/>
                            </a:schemeClr>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56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26988">
                <a:tc gridSpan="3">
                  <a:txBody>
                    <a:bodyPr/>
                    <a:lstStyle/>
                    <a:p>
                      <a:pPr algn="just" rtl="0" fontAlgn="ctr">
                        <a:buClr>
                          <a:srgbClr val="000000"/>
                        </a:buClr>
                        <a:buSzPts val="1100"/>
                        <a:buFont typeface="Arial" panose="020B0604020202020204" pitchFamily="34" charset="0"/>
                        <a:buChar char="•"/>
                      </a:pPr>
                      <a:r>
                        <a:rPr lang="es-CO" sz="1100" b="1" i="0" u="none" strike="noStrike" dirty="0">
                          <a:solidFill>
                            <a:schemeClr val="accent6">
                              <a:lumMod val="50000"/>
                            </a:schemeClr>
                          </a:solidFill>
                          <a:effectLst/>
                          <a:latin typeface="Arial" panose="020B0604020202020204" pitchFamily="34" charset="0"/>
                        </a:rPr>
                        <a:t>OTROS BENEFICIOS: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646913">
                <a:tc gridSpan="3">
                  <a:txBody>
                    <a:bodyPr/>
                    <a:lstStyle/>
                    <a:p>
                      <a:pPr algn="just" rtl="0" fontAlgn="ctr"/>
                      <a:r>
                        <a:rPr lang="es-ES" sz="1100" b="0" i="0" u="none" strike="noStrike" dirty="0">
                          <a:solidFill>
                            <a:schemeClr val="accent6">
                              <a:lumMod val="50000"/>
                            </a:schemeClr>
                          </a:solidFill>
                          <a:effectLst/>
                          <a:latin typeface="Arial" panose="020B0604020202020204" pitchFamily="34" charset="0"/>
                        </a:rPr>
                        <a:t>Mejorar las condiciones económicas a toda la comunidad de Providencia ya que los productos básicos podrán ser transportados a plena carga lo que implica un menor costo de transporte.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26988">
                <a:tc gridSpan="3">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53974">
                <a:tc>
                  <a:txBody>
                    <a:bodyPr/>
                    <a:lstStyle/>
                    <a:p>
                      <a:pPr algn="ctr" rtl="0" fontAlgn="ctr"/>
                      <a:r>
                        <a:rPr lang="es-CO" sz="1100" b="1" i="0" u="none" strike="noStrike">
                          <a:solidFill>
                            <a:schemeClr val="accent6">
                              <a:lumMod val="50000"/>
                            </a:schemeClr>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399498">
                <a:tc>
                  <a:txBody>
                    <a:bodyPr/>
                    <a:lstStyle/>
                    <a:p>
                      <a:pPr algn="just" rtl="0" fontAlgn="ctr"/>
                      <a:r>
                        <a:rPr lang="es-CO" sz="1100" b="1" i="0" u="none" strike="noStrike">
                          <a:solidFill>
                            <a:schemeClr val="accent6">
                              <a:lumMod val="50000"/>
                            </a:schemeClr>
                          </a:solidFill>
                          <a:effectLst/>
                          <a:latin typeface="Arial" panose="020B0604020202020204" pitchFamily="34" charset="0"/>
                        </a:rPr>
                        <a:t>Dragado de Profundización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chemeClr val="accent6">
                              <a:lumMod val="50000"/>
                            </a:schemeClr>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ángulo 3">
            <a:extLst>
              <a:ext uri="{FF2B5EF4-FFF2-40B4-BE49-F238E27FC236}">
                <a16:creationId xmlns:a16="http://schemas.microsoft.com/office/drawing/2014/main" id="{D886F33F-C8DC-49EF-9B73-28303E593349}"/>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48835" name="Rectángulo 7">
            <a:extLst>
              <a:ext uri="{FF2B5EF4-FFF2-40B4-BE49-F238E27FC236}">
                <a16:creationId xmlns:a16="http://schemas.microsoft.com/office/drawing/2014/main" id="{A9CE62A5-BB74-436A-BA35-F078FCBADE13}"/>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C8D6239B-A995-458E-B7A0-65C0F7677FC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48837" name="Imagen 14">
            <a:extLst>
              <a:ext uri="{FF2B5EF4-FFF2-40B4-BE49-F238E27FC236}">
                <a16:creationId xmlns:a16="http://schemas.microsoft.com/office/drawing/2014/main" id="{8E19D3DE-B2F7-41CB-8157-CDF69F7F907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838" name="Imagen 16">
            <a:extLst>
              <a:ext uri="{FF2B5EF4-FFF2-40B4-BE49-F238E27FC236}">
                <a16:creationId xmlns:a16="http://schemas.microsoft.com/office/drawing/2014/main" id="{A7F8BBBF-5E95-49F0-9681-6321D8F8EF4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839" name="Imagen 2">
            <a:extLst>
              <a:ext uri="{FF2B5EF4-FFF2-40B4-BE49-F238E27FC236}">
                <a16:creationId xmlns:a16="http://schemas.microsoft.com/office/drawing/2014/main" id="{16ACAB7B-675A-46A9-8CEE-6387BC1AD7C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8DBAC37F-9F9D-44F2-A5BC-1A473A4FCA39}"/>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48841" name="CuadroTexto 4">
            <a:extLst>
              <a:ext uri="{FF2B5EF4-FFF2-40B4-BE49-F238E27FC236}">
                <a16:creationId xmlns:a16="http://schemas.microsoft.com/office/drawing/2014/main" id="{39F0E64A-95B6-42F1-812A-21C8ED0481A6}"/>
              </a:ext>
            </a:extLst>
          </p:cNvPr>
          <p:cNvSpPr txBox="1">
            <a:spLocks noChangeArrowheads="1"/>
          </p:cNvSpPr>
          <p:nvPr/>
        </p:nvSpPr>
        <p:spPr bwMode="auto">
          <a:xfrm>
            <a:off x="3327400" y="5016500"/>
            <a:ext cx="48704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Profundización Canal de Acceso al Puerto de Providencia,  San Andrés Isla.</a:t>
            </a:r>
          </a:p>
          <a:p>
            <a:pPr>
              <a:lnSpc>
                <a:spcPct val="100000"/>
              </a:lnSpc>
              <a:spcBef>
                <a:spcPct val="0"/>
              </a:spcBef>
              <a:buFontTx/>
              <a:buNone/>
            </a:pPr>
            <a:endParaRPr lang="es-CO" altLang="es-CO" sz="1800">
              <a:solidFill>
                <a:srgbClr val="000000"/>
              </a:solidFill>
            </a:endParaRPr>
          </a:p>
        </p:txBody>
      </p:sp>
      <p:pic>
        <p:nvPicPr>
          <p:cNvPr id="2" name="Imagen 1">
            <a:extLst>
              <a:ext uri="{FF2B5EF4-FFF2-40B4-BE49-F238E27FC236}">
                <a16:creationId xmlns:a16="http://schemas.microsoft.com/office/drawing/2014/main" id="{C560ABE4-DFE3-4FCA-8906-F91C3E587E82}"/>
              </a:ext>
            </a:extLst>
          </p:cNvPr>
          <p:cNvPicPr>
            <a:picLocks noChangeAspect="1"/>
          </p:cNvPicPr>
          <p:nvPr/>
        </p:nvPicPr>
        <p:blipFill>
          <a:blip r:embed="rId5"/>
          <a:stretch>
            <a:fillRect/>
          </a:stretch>
        </p:blipFill>
        <p:spPr>
          <a:xfrm>
            <a:off x="3521075" y="1385888"/>
            <a:ext cx="4484688" cy="355758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49858" name="Grupo 2">
            <a:extLst>
              <a:ext uri="{FF2B5EF4-FFF2-40B4-BE49-F238E27FC236}">
                <a16:creationId xmlns:a16="http://schemas.microsoft.com/office/drawing/2014/main" id="{26179EE9-3404-4EFD-9B12-8C186DEBF9D3}"/>
              </a:ext>
            </a:extLst>
          </p:cNvPr>
          <p:cNvGrpSpPr>
            <a:grpSpLocks/>
          </p:cNvGrpSpPr>
          <p:nvPr/>
        </p:nvGrpSpPr>
        <p:grpSpPr bwMode="auto">
          <a:xfrm>
            <a:off x="-134938" y="-44450"/>
            <a:ext cx="12326938" cy="6953250"/>
            <a:chOff x="49212" y="42862"/>
            <a:chExt cx="12327459" cy="6953251"/>
          </a:xfrm>
        </p:grpSpPr>
        <p:sp>
          <p:nvSpPr>
            <p:cNvPr id="54" name="Rectangle 3">
              <a:extLst>
                <a:ext uri="{FF2B5EF4-FFF2-40B4-BE49-F238E27FC236}">
                  <a16:creationId xmlns:a16="http://schemas.microsoft.com/office/drawing/2014/main" id="{1DF155B6-94CF-4E61-863A-1399B98A0CEB}"/>
                </a:ext>
              </a:extLst>
            </p:cNvPr>
            <p:cNvSpPr/>
            <p:nvPr/>
          </p:nvSpPr>
          <p:spPr>
            <a:xfrm>
              <a:off x="65088" y="52387"/>
              <a:ext cx="12311583" cy="6926264"/>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3" name="Rectangle 3">
              <a:extLst>
                <a:ext uri="{FF2B5EF4-FFF2-40B4-BE49-F238E27FC236}">
                  <a16:creationId xmlns:a16="http://schemas.microsoft.com/office/drawing/2014/main" id="{7C0B26C5-C1DA-4FA7-9AFD-6116D9624D0A}"/>
                </a:ext>
              </a:extLst>
            </p:cNvPr>
            <p:cNvSpPr/>
            <p:nvPr/>
          </p:nvSpPr>
          <p:spPr>
            <a:xfrm>
              <a:off x="52387" y="42862"/>
              <a:ext cx="12222680" cy="6926264"/>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49965" name="Imagen 35">
              <a:extLst>
                <a:ext uri="{FF2B5EF4-FFF2-40B4-BE49-F238E27FC236}">
                  <a16:creationId xmlns:a16="http://schemas.microsoft.com/office/drawing/2014/main" id="{BCB53F26-A209-4516-8A73-027DC9039AB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9212" y="600392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49859" name="Imagen 1">
            <a:extLst>
              <a:ext uri="{FF2B5EF4-FFF2-40B4-BE49-F238E27FC236}">
                <a16:creationId xmlns:a16="http://schemas.microsoft.com/office/drawing/2014/main" id="{6B553A7D-231F-4397-94F8-9B900F3E749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544050" y="5983288"/>
            <a:ext cx="1795463" cy="7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8DD65D4E-C369-48F6-96C1-7B26BDB147B3}"/>
              </a:ext>
            </a:extLst>
          </p:cNvPr>
          <p:cNvGrpSpPr>
            <a:grpSpLocks/>
          </p:cNvGrpSpPr>
          <p:nvPr/>
        </p:nvGrpSpPr>
        <p:grpSpPr bwMode="auto">
          <a:xfrm>
            <a:off x="5611875" y="862077"/>
            <a:ext cx="5726953"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FC977448-C40F-4218-8050-C4F95C1E8CD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CFCFDD1E-E592-45BF-9F2F-9D99251CAA3D}"/>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459C0C19-81C5-4CE4-92CC-89C6F1F289DD}"/>
                </a:ext>
              </a:extLst>
            </p:cNvPr>
            <p:cNvSpPr txBox="1"/>
            <p:nvPr/>
          </p:nvSpPr>
          <p:spPr>
            <a:xfrm>
              <a:off x="4959250" y="1141481"/>
              <a:ext cx="7008856"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300" dirty="0">
                  <a:solidFill>
                    <a:srgbClr val="70AD47">
                      <a:lumMod val="50000"/>
                    </a:srgbClr>
                  </a:solidFill>
                  <a:latin typeface="Arial" panose="020B0604020202020204" pitchFamily="34" charset="0"/>
                  <a:cs typeface="Arial" panose="020B0604020202020204" pitchFamily="34" charset="0"/>
                </a:rPr>
                <a:t>Buenaventura, Valle del Cauca.</a:t>
              </a:r>
            </a:p>
          </p:txBody>
        </p:sp>
        <p:sp>
          <p:nvSpPr>
            <p:cNvPr id="16" name="Elipse 15">
              <a:extLst>
                <a:ext uri="{FF2B5EF4-FFF2-40B4-BE49-F238E27FC236}">
                  <a16:creationId xmlns:a16="http://schemas.microsoft.com/office/drawing/2014/main" id="{48B9D133-1FA7-4BBC-B434-68EA74174E9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49861" name="Rectángulo 67">
            <a:extLst>
              <a:ext uri="{FF2B5EF4-FFF2-40B4-BE49-F238E27FC236}">
                <a16:creationId xmlns:a16="http://schemas.microsoft.com/office/drawing/2014/main" id="{E9242200-9D72-4DE2-BCA3-86131F262A2F}"/>
              </a:ext>
            </a:extLst>
          </p:cNvPr>
          <p:cNvSpPr>
            <a:spLocks noChangeArrowheads="1"/>
          </p:cNvSpPr>
          <p:nvPr/>
        </p:nvSpPr>
        <p:spPr bwMode="auto">
          <a:xfrm>
            <a:off x="852488" y="274638"/>
            <a:ext cx="111648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 MARÍTIMO</a:t>
            </a:r>
          </a:p>
          <a:p>
            <a:pPr eaLnBrk="1" hangingPunct="1">
              <a:lnSpc>
                <a:spcPct val="100000"/>
              </a:lnSpc>
              <a:spcBef>
                <a:spcPct val="0"/>
              </a:spcBef>
              <a:buFontTx/>
              <a:buNone/>
            </a:pPr>
            <a:endParaRPr lang="es-CO" altLang="es-CO" sz="12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49862" name="Rectángulo 68">
            <a:extLst>
              <a:ext uri="{FF2B5EF4-FFF2-40B4-BE49-F238E27FC236}">
                <a16:creationId xmlns:a16="http://schemas.microsoft.com/office/drawing/2014/main" id="{D5EC1D3F-9ABA-4B9A-B4E3-6BC8DB692C26}"/>
              </a:ext>
            </a:extLst>
          </p:cNvPr>
          <p:cNvSpPr>
            <a:spLocks noChangeArrowheads="1"/>
          </p:cNvSpPr>
          <p:nvPr/>
        </p:nvSpPr>
        <p:spPr bwMode="auto">
          <a:xfrm>
            <a:off x="871538" y="354013"/>
            <a:ext cx="96948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DRAGADO DE MANTENIMIENTO ESTERO SAN ANTONIO</a:t>
            </a:r>
            <a:r>
              <a:rPr lang="es-ES" altLang="es-CO" sz="1400" b="1">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49863" name="CuadroTexto 3">
            <a:extLst>
              <a:ext uri="{FF2B5EF4-FFF2-40B4-BE49-F238E27FC236}">
                <a16:creationId xmlns:a16="http://schemas.microsoft.com/office/drawing/2014/main" id="{F1CDCE5E-21A2-4E4E-8BE4-964B3C9785A1}"/>
              </a:ext>
            </a:extLst>
          </p:cNvPr>
          <p:cNvSpPr txBox="1">
            <a:spLocks noChangeArrowheads="1"/>
          </p:cNvSpPr>
          <p:nvPr/>
        </p:nvSpPr>
        <p:spPr bwMode="auto">
          <a:xfrm>
            <a:off x="9197975" y="533082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49864" name="Imagen 54">
            <a:extLst>
              <a:ext uri="{FF2B5EF4-FFF2-40B4-BE49-F238E27FC236}">
                <a16:creationId xmlns:a16="http://schemas.microsoft.com/office/drawing/2014/main" id="{4BFE9C9B-EFA7-4CCD-9307-4FB30998EF9A}"/>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362450" y="60721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5" name="Imagen 2">
            <a:extLst>
              <a:ext uri="{FF2B5EF4-FFF2-40B4-BE49-F238E27FC236}">
                <a16:creationId xmlns:a16="http://schemas.microsoft.com/office/drawing/2014/main" id="{04D174D1-38AD-4AEF-B8FD-F4A135191AD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272463" y="5314950"/>
            <a:ext cx="1006475" cy="132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 name="Grupo 10">
            <a:extLst>
              <a:ext uri="{FF2B5EF4-FFF2-40B4-BE49-F238E27FC236}">
                <a16:creationId xmlns:a16="http://schemas.microsoft.com/office/drawing/2014/main" id="{4285737D-B0D3-4E7C-BEF0-F23CBBE1489C}"/>
              </a:ext>
            </a:extLst>
          </p:cNvPr>
          <p:cNvGrpSpPr>
            <a:grpSpLocks/>
          </p:cNvGrpSpPr>
          <p:nvPr/>
        </p:nvGrpSpPr>
        <p:grpSpPr bwMode="auto">
          <a:xfrm>
            <a:off x="5705983" y="1902911"/>
            <a:ext cx="5632845" cy="442441"/>
            <a:chOff x="3838759" y="1148658"/>
            <a:chExt cx="8800318" cy="655117"/>
          </a:xfrm>
          <a:solidFill>
            <a:schemeClr val="accent6">
              <a:lumMod val="60000"/>
              <a:lumOff val="40000"/>
            </a:schemeClr>
          </a:solidFill>
        </p:grpSpPr>
        <p:sp>
          <p:nvSpPr>
            <p:cNvPr id="20" name="Pentágono 11">
              <a:extLst>
                <a:ext uri="{FF2B5EF4-FFF2-40B4-BE49-F238E27FC236}">
                  <a16:creationId xmlns:a16="http://schemas.microsoft.com/office/drawing/2014/main" id="{32906695-B6E8-453E-9734-E5D80C1BF61F}"/>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1" name="Forma libre 12">
              <a:extLst>
                <a:ext uri="{FF2B5EF4-FFF2-40B4-BE49-F238E27FC236}">
                  <a16:creationId xmlns:a16="http://schemas.microsoft.com/office/drawing/2014/main" id="{F15F445C-5745-43F0-8367-82096AD803E7}"/>
                </a:ext>
              </a:extLst>
            </p:cNvPr>
            <p:cNvSpPr/>
            <p:nvPr/>
          </p:nvSpPr>
          <p:spPr>
            <a:xfrm>
              <a:off x="4801081"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5.5 Km</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22" name="Elipse 21">
              <a:extLst>
                <a:ext uri="{FF2B5EF4-FFF2-40B4-BE49-F238E27FC236}">
                  <a16:creationId xmlns:a16="http://schemas.microsoft.com/office/drawing/2014/main" id="{E8732F72-43B8-4F4E-81D9-27CAC5C39AA5}"/>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3" name="Grupo 10">
            <a:extLst>
              <a:ext uri="{FF2B5EF4-FFF2-40B4-BE49-F238E27FC236}">
                <a16:creationId xmlns:a16="http://schemas.microsoft.com/office/drawing/2014/main" id="{3EE9A8E9-0FAE-4FD0-A02F-18BC21AFE951}"/>
              </a:ext>
            </a:extLst>
          </p:cNvPr>
          <p:cNvGrpSpPr>
            <a:grpSpLocks/>
          </p:cNvGrpSpPr>
          <p:nvPr/>
        </p:nvGrpSpPr>
        <p:grpSpPr bwMode="auto">
          <a:xfrm>
            <a:off x="5705983" y="2424376"/>
            <a:ext cx="5632845" cy="394125"/>
            <a:chOff x="3853379" y="1046579"/>
            <a:chExt cx="8775459" cy="703246"/>
          </a:xfrm>
          <a:solidFill>
            <a:schemeClr val="accent6">
              <a:lumMod val="60000"/>
              <a:lumOff val="40000"/>
            </a:schemeClr>
          </a:solidFill>
        </p:grpSpPr>
        <p:sp>
          <p:nvSpPr>
            <p:cNvPr id="24" name="Pentágono 11">
              <a:extLst>
                <a:ext uri="{FF2B5EF4-FFF2-40B4-BE49-F238E27FC236}">
                  <a16:creationId xmlns:a16="http://schemas.microsoft.com/office/drawing/2014/main" id="{5917B944-8805-41F8-921B-1F7059F89F69}"/>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B60CB543-099D-4AF2-BAFE-15E56451386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CuadroTexto 25">
              <a:extLst>
                <a:ext uri="{FF2B5EF4-FFF2-40B4-BE49-F238E27FC236}">
                  <a16:creationId xmlns:a16="http://schemas.microsoft.com/office/drawing/2014/main" id="{14610772-FAED-4EB7-A5EC-3514454E0E70}"/>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5.5 Km</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AF2DC067-7729-4DB9-AA96-09B000B4A479}"/>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21B03EAC-7518-465C-952F-B2359E9B34E8}"/>
              </a:ext>
            </a:extLst>
          </p:cNvPr>
          <p:cNvGrpSpPr>
            <a:grpSpLocks/>
          </p:cNvGrpSpPr>
          <p:nvPr/>
        </p:nvGrpSpPr>
        <p:grpSpPr bwMode="auto">
          <a:xfrm>
            <a:off x="5651403" y="1385746"/>
            <a:ext cx="5687426" cy="433388"/>
            <a:chOff x="3797995" y="1095038"/>
            <a:chExt cx="8744159" cy="641713"/>
          </a:xfrm>
          <a:solidFill>
            <a:schemeClr val="accent6">
              <a:lumMod val="60000"/>
              <a:lumOff val="40000"/>
            </a:schemeClr>
          </a:solidFill>
        </p:grpSpPr>
        <p:sp>
          <p:nvSpPr>
            <p:cNvPr id="29" name="Pentágono 11">
              <a:extLst>
                <a:ext uri="{FF2B5EF4-FFF2-40B4-BE49-F238E27FC236}">
                  <a16:creationId xmlns:a16="http://schemas.microsoft.com/office/drawing/2014/main" id="{3E41A15B-109E-4D5D-9BD8-F526DF94551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57C9BC76-AC9E-4390-87AD-6AEE27C6C845}"/>
                </a:ext>
              </a:extLst>
            </p:cNvPr>
            <p:cNvSpPr/>
            <p:nvPr/>
          </p:nvSpPr>
          <p:spPr>
            <a:xfrm>
              <a:off x="4769193" y="1097389"/>
              <a:ext cx="7772961" cy="54778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Permitir el acceso de los buques a la zona pesquera de Buenaventura</a:t>
              </a:r>
              <a:r>
                <a:rPr lang="es-ES" sz="1200" b="1" dirty="0">
                  <a:solidFill>
                    <a:srgbClr val="70AD47">
                      <a:lumMod val="50000"/>
                    </a:srgbClr>
                  </a:solidFill>
                  <a:latin typeface="Arial" panose="020B0604020202020204" pitchFamily="34" charset="0"/>
                  <a:cs typeface="Arial" panose="020B0604020202020204" pitchFamily="34" charset="0"/>
                </a:rPr>
                <a:t>.</a:t>
              </a:r>
              <a:endParaRPr lang="es-CO" sz="1050"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733BA2AB-E730-4C5D-B681-3EC1B19EE7C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9E3CB4A0-2282-4E6B-A495-14F66210B2E2}"/>
              </a:ext>
            </a:extLst>
          </p:cNvPr>
          <p:cNvGraphicFramePr>
            <a:graphicFrameLocks noGrp="1"/>
          </p:cNvGraphicFramePr>
          <p:nvPr/>
        </p:nvGraphicFramePr>
        <p:xfrm>
          <a:off x="5810250" y="2898775"/>
          <a:ext cx="5529263" cy="2346325"/>
        </p:xfrm>
        <a:graphic>
          <a:graphicData uri="http://schemas.openxmlformats.org/drawingml/2006/table">
            <a:tbl>
              <a:tblPr firstRow="1" bandRow="1"/>
              <a:tblGrid>
                <a:gridCol w="2048463">
                  <a:extLst>
                    <a:ext uri="{9D8B030D-6E8A-4147-A177-3AD203B41FA5}">
                      <a16:colId xmlns:a16="http://schemas.microsoft.com/office/drawing/2014/main" val="20000"/>
                    </a:ext>
                  </a:extLst>
                </a:gridCol>
                <a:gridCol w="2286657">
                  <a:extLst>
                    <a:ext uri="{9D8B030D-6E8A-4147-A177-3AD203B41FA5}">
                      <a16:colId xmlns:a16="http://schemas.microsoft.com/office/drawing/2014/main" val="20001"/>
                    </a:ext>
                  </a:extLst>
                </a:gridCol>
                <a:gridCol w="1194143">
                  <a:extLst>
                    <a:ext uri="{9D8B030D-6E8A-4147-A177-3AD203B41FA5}">
                      <a16:colId xmlns:a16="http://schemas.microsoft.com/office/drawing/2014/main" val="20002"/>
                    </a:ext>
                  </a:extLst>
                </a:gridCol>
              </a:tblGrid>
              <a:tr h="190445">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445">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$ 14.307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445">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445">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$ 1.420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445">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$ 384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445">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445">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$ 88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445">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$ 14.692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445">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$ 14.692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445">
                <a:tc gridSpan="3">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714">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37160">
                <a:tc>
                  <a:txBody>
                    <a:bodyPr/>
                    <a:lstStyle/>
                    <a:p>
                      <a:pPr algn="l" rtl="0" fontAlgn="ctr"/>
                      <a:r>
                        <a:rPr lang="es-CO" sz="900" b="0" i="0" u="none" strike="noStrike">
                          <a:solidFill>
                            <a:srgbClr val="548235"/>
                          </a:solidFill>
                          <a:effectLst/>
                          <a:latin typeface="Arial" panose="020B0604020202020204" pitchFamily="34" charset="0"/>
                        </a:rPr>
                        <a:t>Estero San Antonio, Buenaventura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548235"/>
                          </a:solidFill>
                          <a:effectLst/>
                          <a:latin typeface="Arial" panose="020B0604020202020204" pitchFamily="34" charset="0"/>
                        </a:rPr>
                        <a:t>624.000 m³</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607AB650-783D-418E-B171-50800C787087}"/>
              </a:ext>
            </a:extLst>
          </p:cNvPr>
          <p:cNvGraphicFramePr>
            <a:graphicFrameLocks noGrp="1"/>
          </p:cNvGraphicFramePr>
          <p:nvPr/>
        </p:nvGraphicFramePr>
        <p:xfrm>
          <a:off x="852488" y="1150938"/>
          <a:ext cx="4562475" cy="4545012"/>
        </p:xfrm>
        <a:graphic>
          <a:graphicData uri="http://schemas.openxmlformats.org/drawingml/2006/table">
            <a:tbl>
              <a:tblPr firstRow="1" bandRow="1"/>
              <a:tblGrid>
                <a:gridCol w="1690291">
                  <a:extLst>
                    <a:ext uri="{9D8B030D-6E8A-4147-A177-3AD203B41FA5}">
                      <a16:colId xmlns:a16="http://schemas.microsoft.com/office/drawing/2014/main" val="20000"/>
                    </a:ext>
                  </a:extLst>
                </a:gridCol>
                <a:gridCol w="1886836">
                  <a:extLst>
                    <a:ext uri="{9D8B030D-6E8A-4147-A177-3AD203B41FA5}">
                      <a16:colId xmlns:a16="http://schemas.microsoft.com/office/drawing/2014/main" val="20001"/>
                    </a:ext>
                  </a:extLst>
                </a:gridCol>
                <a:gridCol w="985348">
                  <a:extLst>
                    <a:ext uri="{9D8B030D-6E8A-4147-A177-3AD203B41FA5}">
                      <a16:colId xmlns:a16="http://schemas.microsoft.com/office/drawing/2014/main" val="20002"/>
                    </a:ext>
                  </a:extLst>
                </a:gridCol>
              </a:tblGrid>
              <a:tr h="296478">
                <a:tc gridSpan="3">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96478">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96478">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17/10/2019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96478">
                <a:tc gridSpan="2">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31/03/2020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96478">
                <a:tc gridSpan="3">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96478">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60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782703">
                <a:tc gridSpan="3">
                  <a:txBody>
                    <a:bodyPr/>
                    <a:lstStyle/>
                    <a:p>
                      <a:pPr algn="l" rtl="0" fontAlgn="ctr"/>
                      <a:r>
                        <a:rPr lang="es-ES" sz="1100" b="1" i="0" u="none" strike="noStrike" dirty="0">
                          <a:solidFill>
                            <a:srgbClr val="375623"/>
                          </a:solidFill>
                          <a:effectLst/>
                          <a:latin typeface="Arial" panose="020B0604020202020204" pitchFamily="34" charset="0"/>
                        </a:rPr>
                        <a:t>OTROS BENEFICIOS: </a:t>
                      </a:r>
                      <a:r>
                        <a:rPr lang="es-ES" sz="1100" b="0" i="0" u="none" strike="noStrike" dirty="0">
                          <a:solidFill>
                            <a:srgbClr val="375623"/>
                          </a:solidFill>
                          <a:effectLst/>
                          <a:latin typeface="Arial" panose="020B0604020202020204" pitchFamily="34" charset="0"/>
                        </a:rPr>
                        <a:t>Mejoramiento de factores de productividad y rendimientos de actividad pesquera.  Dinamización de la economía sectorial.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782703">
                <a:tc gridSpan="3">
                  <a:txBody>
                    <a:bodyPr/>
                    <a:lstStyle/>
                    <a:p>
                      <a:pPr algn="l" rtl="0" fontAlgn="ctr"/>
                      <a:r>
                        <a:rPr lang="es-ES" sz="1100" b="0" i="0" u="none" strike="noStrike">
                          <a:solidFill>
                            <a:srgbClr val="375623"/>
                          </a:solidFill>
                          <a:effectLst/>
                          <a:latin typeface="Arial" panose="020B0604020202020204" pitchFamily="34" charset="0"/>
                        </a:rPr>
                        <a:t>Impulso a posibles desarrollos turísticos adicionales a los ya establecidos.  Mejoramiento a infraestructura física de transporte y servicios.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96478">
                <a:tc gridSpan="3">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592956">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311303">
                <a:tc>
                  <a:txBody>
                    <a:bodyPr/>
                    <a:lstStyle/>
                    <a:p>
                      <a:pPr algn="ctr" rtl="0" fontAlgn="ctr"/>
                      <a:r>
                        <a:rPr lang="es-CO" sz="1100" b="0" i="0" u="none" strike="noStrike">
                          <a:solidFill>
                            <a:srgbClr val="375623"/>
                          </a:solidFill>
                          <a:effectLst/>
                          <a:latin typeface="Arial" panose="020B0604020202020204" pitchFamily="34" charset="0"/>
                        </a:rPr>
                        <a:t>Dragado de mantenimiento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ángulo 3">
            <a:extLst>
              <a:ext uri="{FF2B5EF4-FFF2-40B4-BE49-F238E27FC236}">
                <a16:creationId xmlns:a16="http://schemas.microsoft.com/office/drawing/2014/main" id="{CC67A7DA-8E38-4CBF-BFA6-F67120F1EEE5}"/>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51907" name="Rectángulo 7">
            <a:extLst>
              <a:ext uri="{FF2B5EF4-FFF2-40B4-BE49-F238E27FC236}">
                <a16:creationId xmlns:a16="http://schemas.microsoft.com/office/drawing/2014/main" id="{46038E19-41CE-4F24-98E7-7F716E5C9DDC}"/>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43E2F08B-D269-4B90-81EF-4DA77ADA2A63}"/>
              </a:ext>
            </a:extLst>
          </p:cNvPr>
          <p:cNvSpPr/>
          <p:nvPr/>
        </p:nvSpPr>
        <p:spPr>
          <a:xfrm>
            <a:off x="-11113" y="-63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51909" name="Imagen 14">
            <a:extLst>
              <a:ext uri="{FF2B5EF4-FFF2-40B4-BE49-F238E27FC236}">
                <a16:creationId xmlns:a16="http://schemas.microsoft.com/office/drawing/2014/main" id="{D54C6BF2-4E45-4DEB-8F52-F3F15F63ACF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174163" y="58420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910" name="Imagen 16">
            <a:extLst>
              <a:ext uri="{FF2B5EF4-FFF2-40B4-BE49-F238E27FC236}">
                <a16:creationId xmlns:a16="http://schemas.microsoft.com/office/drawing/2014/main" id="{441CC0C5-D678-4AE8-A9AA-764559515C8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911" name="Imagen 2">
            <a:extLst>
              <a:ext uri="{FF2B5EF4-FFF2-40B4-BE49-F238E27FC236}">
                <a16:creationId xmlns:a16="http://schemas.microsoft.com/office/drawing/2014/main" id="{DDBA62E0-31E8-4825-B3ED-AFB3D7DFE2B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6E0684DE-1CD7-4F29-B864-15858ED46CCF}"/>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EE90D71D-E0F0-4B49-9672-FC8B4610FADC}"/>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CA1BC003-91BF-4BB5-98AC-C33D62B2CD5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A25FDB1-0E1A-4D9F-9BD7-1C15202EB87E}"/>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51916" name="CuadroTexto 4">
            <a:extLst>
              <a:ext uri="{FF2B5EF4-FFF2-40B4-BE49-F238E27FC236}">
                <a16:creationId xmlns:a16="http://schemas.microsoft.com/office/drawing/2014/main" id="{7419AC77-6DAE-4616-929D-3FC4D4732878}"/>
              </a:ext>
            </a:extLst>
          </p:cNvPr>
          <p:cNvSpPr txBox="1">
            <a:spLocks noChangeArrowheads="1"/>
          </p:cNvSpPr>
          <p:nvPr/>
        </p:nvSpPr>
        <p:spPr bwMode="auto">
          <a:xfrm>
            <a:off x="1631950" y="5300663"/>
            <a:ext cx="817562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600">
                <a:solidFill>
                  <a:srgbClr val="385723"/>
                </a:solidFill>
              </a:rPr>
              <a:t>Dragado Mantenimiento al Estero de San Antonio, Buenaventura-Valle del Cauca</a:t>
            </a:r>
          </a:p>
          <a:p>
            <a:pPr>
              <a:lnSpc>
                <a:spcPct val="100000"/>
              </a:lnSpc>
              <a:spcBef>
                <a:spcPct val="0"/>
              </a:spcBef>
              <a:buFontTx/>
              <a:buNone/>
            </a:pPr>
            <a:endParaRPr lang="es-CO" altLang="es-CO" sz="1800">
              <a:solidFill>
                <a:srgbClr val="000000"/>
              </a:solidFill>
            </a:endParaRPr>
          </a:p>
        </p:txBody>
      </p:sp>
      <p:pic>
        <p:nvPicPr>
          <p:cNvPr id="251917" name="Imagen 5">
            <a:extLst>
              <a:ext uri="{FF2B5EF4-FFF2-40B4-BE49-F238E27FC236}">
                <a16:creationId xmlns:a16="http://schemas.microsoft.com/office/drawing/2014/main" id="{96470936-9254-45D1-A97A-BA4F94904DB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922463"/>
            <a:ext cx="4089400" cy="331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918" name="Imagen 6">
            <a:extLst>
              <a:ext uri="{FF2B5EF4-FFF2-40B4-BE49-F238E27FC236}">
                <a16:creationId xmlns:a16="http://schemas.microsoft.com/office/drawing/2014/main" id="{96563C93-6C7B-461E-B491-ED0A954ADBB6}"/>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781800" y="1943100"/>
            <a:ext cx="4079875" cy="335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52930" name="Grupo 2">
            <a:extLst>
              <a:ext uri="{FF2B5EF4-FFF2-40B4-BE49-F238E27FC236}">
                <a16:creationId xmlns:a16="http://schemas.microsoft.com/office/drawing/2014/main" id="{62C8B267-A86B-44DB-942F-FE8C34505304}"/>
              </a:ext>
            </a:extLst>
          </p:cNvPr>
          <p:cNvGrpSpPr>
            <a:grpSpLocks/>
          </p:cNvGrpSpPr>
          <p:nvPr/>
        </p:nvGrpSpPr>
        <p:grpSpPr bwMode="auto">
          <a:xfrm>
            <a:off x="-19050" y="-53975"/>
            <a:ext cx="12222163" cy="6926263"/>
            <a:chOff x="-14288" y="-68263"/>
            <a:chExt cx="12222163" cy="6926263"/>
          </a:xfrm>
        </p:grpSpPr>
        <p:sp>
          <p:nvSpPr>
            <p:cNvPr id="53" name="Rectangle 3">
              <a:extLst>
                <a:ext uri="{FF2B5EF4-FFF2-40B4-BE49-F238E27FC236}">
                  <a16:creationId xmlns:a16="http://schemas.microsoft.com/office/drawing/2014/main" id="{D749BD81-704B-4E75-A82A-BF74EF103C74}"/>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53038" name="Imagen 35">
              <a:extLst>
                <a:ext uri="{FF2B5EF4-FFF2-40B4-BE49-F238E27FC236}">
                  <a16:creationId xmlns:a16="http://schemas.microsoft.com/office/drawing/2014/main" id="{C35F80B2-075F-46F6-B79A-8442316F79A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610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52931" name="Imagen 1">
            <a:extLst>
              <a:ext uri="{FF2B5EF4-FFF2-40B4-BE49-F238E27FC236}">
                <a16:creationId xmlns:a16="http://schemas.microsoft.com/office/drawing/2014/main" id="{2FCF6FD1-2A05-4C54-840C-DC846674CB1C}"/>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553575" y="5870575"/>
            <a:ext cx="1838325"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5FCCE2B0-5CA3-44D4-87A1-E5BEBB774142}"/>
              </a:ext>
            </a:extLst>
          </p:cNvPr>
          <p:cNvGrpSpPr>
            <a:grpSpLocks/>
          </p:cNvGrpSpPr>
          <p:nvPr/>
        </p:nvGrpSpPr>
        <p:grpSpPr bwMode="auto">
          <a:xfrm>
            <a:off x="6104082" y="799205"/>
            <a:ext cx="5221143" cy="425449"/>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36819952-788A-4523-B2B9-8790ABE8C23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0BA34ECC-E7AB-4344-9DC1-C5EDD2F0C14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BF88F62-199D-42E4-9F6F-987416F4136B}"/>
                </a:ext>
              </a:extLst>
            </p:cNvPr>
            <p:cNvSpPr txBox="1"/>
            <p:nvPr/>
          </p:nvSpPr>
          <p:spPr>
            <a:xfrm>
              <a:off x="5031027" y="1145736"/>
              <a:ext cx="7365767" cy="510648"/>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100" b="1" dirty="0">
                  <a:solidFill>
                    <a:srgbClr val="70AD47">
                      <a:lumMod val="50000"/>
                    </a:srgbClr>
                  </a:solidFill>
                  <a:latin typeface="Arial" panose="020B0604020202020204" pitchFamily="34" charset="0"/>
                  <a:cs typeface="Arial" panose="020B0604020202020204" pitchFamily="34" charset="0"/>
                </a:rPr>
                <a:t>Canal de acceso al puerto de Barranquilla</a:t>
              </a:r>
              <a:endParaRPr lang="es-CO" sz="12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F94B95AB-A287-4132-A6C6-8864370C9FB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52933" name="Rectángulo 67">
            <a:extLst>
              <a:ext uri="{FF2B5EF4-FFF2-40B4-BE49-F238E27FC236}">
                <a16:creationId xmlns:a16="http://schemas.microsoft.com/office/drawing/2014/main" id="{48E80C47-5665-450F-B2DB-B52519B82A89}"/>
              </a:ext>
            </a:extLst>
          </p:cNvPr>
          <p:cNvSpPr>
            <a:spLocks noChangeArrowheads="1"/>
          </p:cNvSpPr>
          <p:nvPr/>
        </p:nvSpPr>
        <p:spPr bwMode="auto">
          <a:xfrm>
            <a:off x="866775" y="277813"/>
            <a:ext cx="117538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ACCESOS MARÍTIMOS</a:t>
            </a:r>
            <a:endPar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52934" name="Rectángulo 68">
            <a:extLst>
              <a:ext uri="{FF2B5EF4-FFF2-40B4-BE49-F238E27FC236}">
                <a16:creationId xmlns:a16="http://schemas.microsoft.com/office/drawing/2014/main" id="{46DB5189-DC7D-42FA-B109-3DAA423A8D79}"/>
              </a:ext>
            </a:extLst>
          </p:cNvPr>
          <p:cNvSpPr>
            <a:spLocks noChangeArrowheads="1"/>
          </p:cNvSpPr>
          <p:nvPr/>
        </p:nvSpPr>
        <p:spPr bwMode="auto">
          <a:xfrm>
            <a:off x="866775" y="471488"/>
            <a:ext cx="97170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ESTUDIOS Y DISEÑOS CANAL DE ACCESO AL PUERTO DE BARRANQUILLA, ATLÁNTICO.</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52935" name="CuadroTexto 3">
            <a:extLst>
              <a:ext uri="{FF2B5EF4-FFF2-40B4-BE49-F238E27FC236}">
                <a16:creationId xmlns:a16="http://schemas.microsoft.com/office/drawing/2014/main" id="{C340D24E-490B-4885-B287-3C0A51391482}"/>
              </a:ext>
            </a:extLst>
          </p:cNvPr>
          <p:cNvSpPr txBox="1">
            <a:spLocks noChangeArrowheads="1"/>
          </p:cNvSpPr>
          <p:nvPr/>
        </p:nvSpPr>
        <p:spPr bwMode="auto">
          <a:xfrm>
            <a:off x="5329238" y="418306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43" name="Grupo 10">
            <a:extLst>
              <a:ext uri="{FF2B5EF4-FFF2-40B4-BE49-F238E27FC236}">
                <a16:creationId xmlns:a16="http://schemas.microsoft.com/office/drawing/2014/main" id="{AF6E67D1-DAD7-49C9-BB1A-1D4501C57412}"/>
              </a:ext>
            </a:extLst>
          </p:cNvPr>
          <p:cNvGrpSpPr>
            <a:grpSpLocks/>
          </p:cNvGrpSpPr>
          <p:nvPr/>
        </p:nvGrpSpPr>
        <p:grpSpPr bwMode="auto">
          <a:xfrm>
            <a:off x="6096001" y="1916422"/>
            <a:ext cx="5215584" cy="433388"/>
            <a:chOff x="3797995" y="1215683"/>
            <a:chExt cx="8786730" cy="641711"/>
          </a:xfrm>
          <a:solidFill>
            <a:schemeClr val="accent6">
              <a:lumMod val="60000"/>
              <a:lumOff val="40000"/>
            </a:schemeClr>
          </a:solidFill>
        </p:grpSpPr>
        <p:sp>
          <p:nvSpPr>
            <p:cNvPr id="44" name="Pentágono 11">
              <a:extLst>
                <a:ext uri="{FF2B5EF4-FFF2-40B4-BE49-F238E27FC236}">
                  <a16:creationId xmlns:a16="http://schemas.microsoft.com/office/drawing/2014/main" id="{A6475D46-3215-4156-A2E1-CBEF57DD36FF}"/>
                </a:ext>
              </a:extLst>
            </p:cNvPr>
            <p:cNvSpPr/>
            <p:nvPr/>
          </p:nvSpPr>
          <p:spPr>
            <a:xfrm>
              <a:off x="4218400" y="1218034"/>
              <a:ext cx="519045" cy="639360"/>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FA5DB401-5CE9-4317-A986-A958387EBCB9}"/>
                </a:ext>
              </a:extLst>
            </p:cNvPr>
            <p:cNvSpPr/>
            <p:nvPr/>
          </p:nvSpPr>
          <p:spPr>
            <a:xfrm>
              <a:off x="4746729" y="1218034"/>
              <a:ext cx="7837996" cy="532513"/>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52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8E6274E6-DA3C-4CD9-8DEB-9076DE8B43E6}"/>
                </a:ext>
              </a:extLst>
            </p:cNvPr>
            <p:cNvSpPr/>
            <p:nvPr/>
          </p:nvSpPr>
          <p:spPr>
            <a:xfrm>
              <a:off x="3797995" y="1215683"/>
              <a:ext cx="629432" cy="62996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4EDC3165-A5EE-4DCC-BF45-B6B6D92C26DE}"/>
              </a:ext>
            </a:extLst>
          </p:cNvPr>
          <p:cNvGrpSpPr>
            <a:grpSpLocks/>
          </p:cNvGrpSpPr>
          <p:nvPr/>
        </p:nvGrpSpPr>
        <p:grpSpPr bwMode="auto">
          <a:xfrm>
            <a:off x="6082747" y="2471923"/>
            <a:ext cx="522883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BFE25158-FC4C-4A5A-9665-D08DA4AC393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538ECA08-5A95-448E-8029-A8DE9796AB7C}"/>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FD588D1B-C42C-4E7E-B0C0-1FE432D3A285}"/>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52</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6D88FA76-08F8-4E50-8AA8-92FCAFF9A3F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52938" name="Imagen 54">
            <a:extLst>
              <a:ext uri="{FF2B5EF4-FFF2-40B4-BE49-F238E27FC236}">
                <a16:creationId xmlns:a16="http://schemas.microsoft.com/office/drawing/2014/main" id="{E1E98C1E-98CA-44EE-A70C-6A44E60B4487}"/>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48627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9" name="Imagen 5">
            <a:extLst>
              <a:ext uri="{FF2B5EF4-FFF2-40B4-BE49-F238E27FC236}">
                <a16:creationId xmlns:a16="http://schemas.microsoft.com/office/drawing/2014/main" id="{3D7ED227-D46E-4890-81B7-60CE50314665}"/>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146550" y="4178300"/>
            <a:ext cx="1150938" cy="155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 name="Grupo 10">
            <a:extLst>
              <a:ext uri="{FF2B5EF4-FFF2-40B4-BE49-F238E27FC236}">
                <a16:creationId xmlns:a16="http://schemas.microsoft.com/office/drawing/2014/main" id="{A1738A3F-457F-4DB7-B030-8D24088C662B}"/>
              </a:ext>
            </a:extLst>
          </p:cNvPr>
          <p:cNvGrpSpPr>
            <a:grpSpLocks/>
          </p:cNvGrpSpPr>
          <p:nvPr/>
        </p:nvGrpSpPr>
        <p:grpSpPr bwMode="auto">
          <a:xfrm>
            <a:off x="6116340" y="1354400"/>
            <a:ext cx="5208886" cy="433388"/>
            <a:chOff x="4392553" y="800126"/>
            <a:chExt cx="8752935" cy="641712"/>
          </a:xfrm>
          <a:solidFill>
            <a:schemeClr val="accent6">
              <a:lumMod val="60000"/>
              <a:lumOff val="40000"/>
            </a:schemeClr>
          </a:solidFill>
        </p:grpSpPr>
        <p:sp>
          <p:nvSpPr>
            <p:cNvPr id="29" name="Pentágono 11">
              <a:extLst>
                <a:ext uri="{FF2B5EF4-FFF2-40B4-BE49-F238E27FC236}">
                  <a16:creationId xmlns:a16="http://schemas.microsoft.com/office/drawing/2014/main" id="{63B4418C-A427-4A94-BAEF-59570E8AB908}"/>
                </a:ext>
              </a:extLst>
            </p:cNvPr>
            <p:cNvSpPr/>
            <p:nvPr/>
          </p:nvSpPr>
          <p:spPr>
            <a:xfrm>
              <a:off x="4812958" y="802477"/>
              <a:ext cx="519046" cy="639361"/>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24A4D4A9-5620-4AF6-812A-A3E869A4C84C}"/>
                </a:ext>
              </a:extLst>
            </p:cNvPr>
            <p:cNvSpPr/>
            <p:nvPr/>
          </p:nvSpPr>
          <p:spPr>
            <a:xfrm>
              <a:off x="5309645" y="832056"/>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MX" sz="1100" b="1" dirty="0">
                  <a:solidFill>
                    <a:srgbClr val="70AD47">
                      <a:lumMod val="50000"/>
                    </a:srgbClr>
                  </a:solidFill>
                  <a:latin typeface="Arial" panose="020B0604020202020204" pitchFamily="34" charset="0"/>
                  <a:cs typeface="Arial" panose="020B0604020202020204" pitchFamily="34" charset="0"/>
                </a:rPr>
                <a:t>Aumentar la competitividad y seguridad de la navegabilidad por el canal de acceso al Puerto</a:t>
              </a:r>
            </a:p>
          </p:txBody>
        </p:sp>
        <p:sp>
          <p:nvSpPr>
            <p:cNvPr id="31" name="Elipse 30">
              <a:extLst>
                <a:ext uri="{FF2B5EF4-FFF2-40B4-BE49-F238E27FC236}">
                  <a16:creationId xmlns:a16="http://schemas.microsoft.com/office/drawing/2014/main" id="{DD03D119-B662-4F58-ABFA-10778194F0FE}"/>
                </a:ext>
              </a:extLst>
            </p:cNvPr>
            <p:cNvSpPr/>
            <p:nvPr/>
          </p:nvSpPr>
          <p:spPr>
            <a:xfrm>
              <a:off x="4392553" y="800126"/>
              <a:ext cx="629433"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5" name="Tabla 4">
            <a:extLst>
              <a:ext uri="{FF2B5EF4-FFF2-40B4-BE49-F238E27FC236}">
                <a16:creationId xmlns:a16="http://schemas.microsoft.com/office/drawing/2014/main" id="{861D798C-A127-4210-9042-DACFAD6D4F65}"/>
              </a:ext>
            </a:extLst>
          </p:cNvPr>
          <p:cNvGraphicFramePr>
            <a:graphicFrameLocks noGrp="1"/>
          </p:cNvGraphicFramePr>
          <p:nvPr/>
        </p:nvGraphicFramePr>
        <p:xfrm>
          <a:off x="881063" y="1014413"/>
          <a:ext cx="4867275" cy="2990850"/>
        </p:xfrm>
        <a:graphic>
          <a:graphicData uri="http://schemas.openxmlformats.org/drawingml/2006/table">
            <a:tbl>
              <a:tblPr firstRow="1" bandRow="1"/>
              <a:tblGrid>
                <a:gridCol w="1803212">
                  <a:extLst>
                    <a:ext uri="{9D8B030D-6E8A-4147-A177-3AD203B41FA5}">
                      <a16:colId xmlns:a16="http://schemas.microsoft.com/office/drawing/2014/main" val="20000"/>
                    </a:ext>
                  </a:extLst>
                </a:gridCol>
                <a:gridCol w="2012888">
                  <a:extLst>
                    <a:ext uri="{9D8B030D-6E8A-4147-A177-3AD203B41FA5}">
                      <a16:colId xmlns:a16="http://schemas.microsoft.com/office/drawing/2014/main" val="20001"/>
                    </a:ext>
                  </a:extLst>
                </a:gridCol>
                <a:gridCol w="1051175">
                  <a:extLst>
                    <a:ext uri="{9D8B030D-6E8A-4147-A177-3AD203B41FA5}">
                      <a16:colId xmlns:a16="http://schemas.microsoft.com/office/drawing/2014/main" val="20002"/>
                    </a:ext>
                  </a:extLst>
                </a:gridCol>
              </a:tblGrid>
              <a:tr h="190500">
                <a:tc gridSpan="3">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10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13/09/2017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b"/>
                      <a:r>
                        <a:rPr lang="es-CO" sz="10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22/02/2020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3">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35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647700">
                <a:tc gridSpan="3">
                  <a:txBody>
                    <a:bodyPr/>
                    <a:lstStyle/>
                    <a:p>
                      <a:pPr algn="l" rtl="0" fontAlgn="ctr"/>
                      <a:r>
                        <a:rPr lang="es-ES" sz="1000" b="1" i="0" u="none" strike="noStrike" dirty="0">
                          <a:solidFill>
                            <a:srgbClr val="375623"/>
                          </a:solidFill>
                          <a:effectLst/>
                          <a:latin typeface="Arial" panose="020B0604020202020204" pitchFamily="34" charset="0"/>
                        </a:rPr>
                        <a:t>OTROS BENEFICIOS: </a:t>
                      </a:r>
                      <a:r>
                        <a:rPr lang="es-ES" sz="1000" b="0" i="0" u="none" strike="noStrike" dirty="0">
                          <a:solidFill>
                            <a:srgbClr val="375623"/>
                          </a:solidFill>
                          <a:effectLst/>
                          <a:latin typeface="Arial" panose="020B0604020202020204" pitchFamily="34" charset="0"/>
                        </a:rPr>
                        <a:t>Navegación sin interrupción de los buques que entran y salen al puerto de Barranquilla ya que en condiciones de profundidades mínimas, la operación del puerto se ve afectada, toda vez que no pueden ingresar los buques de gran calado y esto representa un problema para el sector portuario.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485775">
                <a:tc gridSpan="3">
                  <a:txBody>
                    <a:bodyPr/>
                    <a:lstStyle/>
                    <a:p>
                      <a:pPr algn="l" rtl="0" fontAlgn="ctr"/>
                      <a:r>
                        <a:rPr lang="es-ES" sz="1000" b="0" i="0" u="none" strike="noStrike">
                          <a:solidFill>
                            <a:srgbClr val="375623"/>
                          </a:solidFill>
                          <a:effectLst/>
                          <a:latin typeface="Arial" panose="020B0604020202020204" pitchFamily="34" charset="0"/>
                        </a:rPr>
                        <a:t>Estos beneficios se traducen en menor cantidad de obras de dragado e inclusive sectores sin dragado, lo cual representa un gran ahorro para el estado en las inversiones que habitualmente debe ejecutar cada año por este concepto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90500">
                <a:tc gridSpan="3">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323850">
                <a:tc>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00025">
                <a:tc>
                  <a:txBody>
                    <a:bodyPr/>
                    <a:lstStyle/>
                    <a:p>
                      <a:pPr algn="just" rtl="0" fontAlgn="ctr"/>
                      <a:r>
                        <a:rPr lang="es-CO" sz="1000" b="1" i="0" u="none" strike="noStrike">
                          <a:solidFill>
                            <a:srgbClr val="375623"/>
                          </a:solidFill>
                          <a:effectLst/>
                          <a:latin typeface="Arial" panose="020B0604020202020204" pitchFamily="34" charset="0"/>
                        </a:rPr>
                        <a:t>Estudios y Diseños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graphicFrame>
        <p:nvGraphicFramePr>
          <p:cNvPr id="6" name="Tabla 5">
            <a:extLst>
              <a:ext uri="{FF2B5EF4-FFF2-40B4-BE49-F238E27FC236}">
                <a16:creationId xmlns:a16="http://schemas.microsoft.com/office/drawing/2014/main" id="{DCF03E11-9ADF-4816-9150-2CFCF06B35FE}"/>
              </a:ext>
            </a:extLst>
          </p:cNvPr>
          <p:cNvGraphicFramePr>
            <a:graphicFrameLocks noGrp="1"/>
          </p:cNvGraphicFramePr>
          <p:nvPr/>
        </p:nvGraphicFramePr>
        <p:xfrm>
          <a:off x="6116638" y="2932113"/>
          <a:ext cx="5302250" cy="2892425"/>
        </p:xfrm>
        <a:graphic>
          <a:graphicData uri="http://schemas.openxmlformats.org/drawingml/2006/table">
            <a:tbl>
              <a:tblPr firstRow="1" bandRow="1"/>
              <a:tblGrid>
                <a:gridCol w="1138943">
                  <a:extLst>
                    <a:ext uri="{9D8B030D-6E8A-4147-A177-3AD203B41FA5}">
                      <a16:colId xmlns:a16="http://schemas.microsoft.com/office/drawing/2014/main" val="20000"/>
                    </a:ext>
                  </a:extLst>
                </a:gridCol>
                <a:gridCol w="824105">
                  <a:extLst>
                    <a:ext uri="{9D8B030D-6E8A-4147-A177-3AD203B41FA5}">
                      <a16:colId xmlns:a16="http://schemas.microsoft.com/office/drawing/2014/main" val="20001"/>
                    </a:ext>
                  </a:extLst>
                </a:gridCol>
                <a:gridCol w="1779718">
                  <a:extLst>
                    <a:ext uri="{9D8B030D-6E8A-4147-A177-3AD203B41FA5}">
                      <a16:colId xmlns:a16="http://schemas.microsoft.com/office/drawing/2014/main" val="20002"/>
                    </a:ext>
                  </a:extLst>
                </a:gridCol>
                <a:gridCol w="779742">
                  <a:extLst>
                    <a:ext uri="{9D8B030D-6E8A-4147-A177-3AD203B41FA5}">
                      <a16:colId xmlns:a16="http://schemas.microsoft.com/office/drawing/2014/main" val="20003"/>
                    </a:ext>
                  </a:extLst>
                </a:gridCol>
                <a:gridCol w="779742">
                  <a:extLst>
                    <a:ext uri="{9D8B030D-6E8A-4147-A177-3AD203B41FA5}">
                      <a16:colId xmlns:a16="http://schemas.microsoft.com/office/drawing/2014/main" val="20004"/>
                    </a:ext>
                  </a:extLst>
                </a:gridCol>
              </a:tblGrid>
              <a:tr h="137140">
                <a:tc gridSpan="5">
                  <a:txBody>
                    <a:bodyPr/>
                    <a:lstStyle/>
                    <a:p>
                      <a:pPr algn="ctr" rtl="0" fontAlgn="b"/>
                      <a:r>
                        <a:rPr lang="es-CO" sz="900" b="0" i="0" u="none" strike="noStrike" dirty="0">
                          <a:solidFill>
                            <a:srgbClr val="FFFFFF"/>
                          </a:solidFill>
                          <a:effectLst/>
                          <a:latin typeface="Arial" panose="020B0604020202020204" pitchFamily="34" charset="0"/>
                        </a:rPr>
                        <a:t>INVERSIONES (Millones)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7140">
                <a:tc gridSpan="3">
                  <a:txBody>
                    <a:bodyPr/>
                    <a:lstStyle/>
                    <a:p>
                      <a:pPr algn="l" rtl="0" fontAlgn="ctr"/>
                      <a:r>
                        <a:rPr lang="es-CO" sz="900" b="0" i="0" u="none" strike="noStrike" dirty="0">
                          <a:solidFill>
                            <a:srgbClr val="375623"/>
                          </a:solidFill>
                          <a:effectLst/>
                          <a:latin typeface="Arial" panose="020B0604020202020204" pitchFamily="34" charset="0"/>
                        </a:rPr>
                        <a:t>A. Total Contrato de Consultoría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$ 6.100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37140">
                <a:tc gridSpan="3">
                  <a:txBody>
                    <a:bodyPr/>
                    <a:lstStyle/>
                    <a:p>
                      <a:pPr algn="l" rtl="0" fontAlgn="ctr"/>
                      <a:r>
                        <a:rPr lang="es-ES" sz="900" b="0" i="0" u="none" strike="noStrike" dirty="0">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$ 4.950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37140">
                <a:tc gridSpan="3">
                  <a:txBody>
                    <a:bodyPr/>
                    <a:lstStyle/>
                    <a:p>
                      <a:pPr algn="l" rtl="0" fontAlgn="ctr"/>
                      <a:r>
                        <a:rPr lang="es-ES" sz="900" b="0" i="0" u="none" strike="noStrike" dirty="0">
                          <a:solidFill>
                            <a:srgbClr val="375623"/>
                          </a:solidFill>
                          <a:effectLst/>
                          <a:latin typeface="Arial" panose="020B0604020202020204" pitchFamily="34" charset="0"/>
                        </a:rPr>
                        <a:t>A.2.  Inversión Consultoría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$ 450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37140">
                <a:tc gridSpan="3">
                  <a:txBody>
                    <a:bodyPr/>
                    <a:lstStyle/>
                    <a:p>
                      <a:pPr algn="l" rtl="0" fontAlgn="ctr"/>
                      <a:r>
                        <a:rPr lang="es-CO" sz="900" b="0" i="0" u="none" strike="noStrike" dirty="0">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$ 978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37140">
                <a:tc gridSpan="3">
                  <a:txBody>
                    <a:bodyPr/>
                    <a:lstStyle/>
                    <a:p>
                      <a:pPr algn="l" rtl="0" fontAlgn="ctr"/>
                      <a:r>
                        <a:rPr lang="es-ES" sz="900" b="0" i="0" u="none" strike="noStrike" dirty="0">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$ 766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37140">
                <a:tc gridSpan="3">
                  <a:txBody>
                    <a:bodyPr/>
                    <a:lstStyle/>
                    <a:p>
                      <a:pPr algn="l" rtl="0" fontAlgn="ctr"/>
                      <a:r>
                        <a:rPr lang="es-ES" sz="900" b="0" i="0" u="none" strike="noStrike" dirty="0">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$ 137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37140">
                <a:tc gridSpan="3">
                  <a:txBody>
                    <a:bodyPr/>
                    <a:lstStyle/>
                    <a:p>
                      <a:pPr algn="l" rtl="0" fontAlgn="ctr"/>
                      <a:r>
                        <a:rPr lang="es-CO" sz="900" b="0" i="0" u="none" strike="noStrike" dirty="0">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$ 7.078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37140">
                <a:tc gridSpan="3">
                  <a:txBody>
                    <a:bodyPr/>
                    <a:lstStyle/>
                    <a:p>
                      <a:pPr algn="l" rtl="0" fontAlgn="ctr"/>
                      <a:r>
                        <a:rPr lang="es-CO" sz="900" b="0" i="0" u="none" strike="noStrike" dirty="0">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$ 7.078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37140">
                <a:tc gridSpan="5">
                  <a:txBody>
                    <a:bodyPr/>
                    <a:lstStyle/>
                    <a:p>
                      <a:pPr algn="ctr" rtl="0" fontAlgn="b"/>
                      <a:r>
                        <a:rPr lang="es-ES" sz="900" b="0" i="0" u="none" strike="noStrike" dirty="0">
                          <a:solidFill>
                            <a:srgbClr val="FFFFFF"/>
                          </a:solidFill>
                          <a:effectLst/>
                          <a:latin typeface="Arial" panose="020B0604020202020204" pitchFamily="34" charset="0"/>
                        </a:rPr>
                        <a:t>ALCANCE  FÍSICO TOTAL DEL CONTRATO O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11421">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959981">
                <a:tc rowSpan="2">
                  <a:txBody>
                    <a:bodyPr/>
                    <a:lstStyle/>
                    <a:p>
                      <a:pPr algn="l" rtl="0" fontAlgn="ctr"/>
                      <a:r>
                        <a:rPr lang="es-ES" sz="900" b="0" i="0" u="none" strike="noStrike" dirty="0">
                          <a:solidFill>
                            <a:srgbClr val="375623"/>
                          </a:solidFill>
                          <a:effectLst/>
                          <a:latin typeface="Arial" panose="020B0604020202020204" pitchFamily="34" charset="0"/>
                        </a:rPr>
                        <a:t>Zona de aproximación marina hasta sector de PIMSA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ES" sz="900" b="0" i="0" u="none" strike="noStrike" dirty="0">
                          <a:solidFill>
                            <a:srgbClr val="375623"/>
                          </a:solidFill>
                          <a:effectLst/>
                          <a:latin typeface="Arial" panose="020B0604020202020204" pitchFamily="34" charset="0"/>
                        </a:rPr>
                        <a:t>Evaluación efectos puente Pumarejo; Estudio factibilidad profundización canal de acceso; Diseño canal Bocas de Ceniza PIMSA; Diseños para sectores con problemas navegación; Diseño canal zona de aproximación marina; Diseño rehabilitación estructuras hidráulicas Bocas de Ceniza; Estudio dinámica sector Rondón </a:t>
                      </a:r>
                      <a:r>
                        <a:rPr lang="es-ES" sz="900" b="0" i="0" u="none" strike="noStrike" dirty="0" err="1">
                          <a:solidFill>
                            <a:srgbClr val="375623"/>
                          </a:solidFill>
                          <a:effectLst/>
                          <a:latin typeface="Arial" panose="020B0604020202020204" pitchFamily="34" charset="0"/>
                        </a:rPr>
                        <a:t>Cábica</a:t>
                      </a:r>
                      <a:r>
                        <a:rPr lang="es-ES" sz="900" b="0" i="0" u="none" strike="noStrike" dirty="0">
                          <a:solidFill>
                            <a:srgbClr val="375623"/>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rowSpan="2">
                  <a:txBody>
                    <a:bodyPr/>
                    <a:lstStyle/>
                    <a:p>
                      <a:pPr algn="ctr" rtl="0" fontAlgn="ctr"/>
                      <a:r>
                        <a:rPr lang="es-CO" sz="900" b="0" i="0" u="none" strike="noStrike" dirty="0">
                          <a:solidFill>
                            <a:srgbClr val="375623"/>
                          </a:solidFill>
                          <a:effectLst/>
                          <a:latin typeface="Arial" panose="020B0604020202020204" pitchFamily="34" charset="0"/>
                        </a:rPr>
                        <a:t>86%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49621">
                <a:tc vMerge="1">
                  <a:txBody>
                    <a:bodyPr/>
                    <a:lstStyle/>
                    <a:p>
                      <a:endParaRPr lang="es-CO"/>
                    </a:p>
                  </a:txBody>
                  <a:tcPr/>
                </a:tc>
                <a:tc vMerge="1">
                  <a:txBody>
                    <a:bodyPr/>
                    <a:lstStyle/>
                    <a:p>
                      <a:endParaRPr lang="es-CO"/>
                    </a:p>
                  </a:txBody>
                  <a:tcPr/>
                </a:tc>
                <a:tc gridSpan="2">
                  <a:txBody>
                    <a:bodyPr/>
                    <a:lstStyle/>
                    <a:p>
                      <a:pPr algn="l" rtl="0" fontAlgn="ctr"/>
                      <a:r>
                        <a:rPr lang="es-CO" sz="900" b="0" i="0" u="none" strike="noStrike" dirty="0">
                          <a:solidFill>
                            <a:srgbClr val="375623"/>
                          </a:solidFill>
                          <a:effectLst/>
                          <a:latin typeface="Arial" panose="020B0604020202020204" pitchFamily="34" charset="0"/>
                        </a:rPr>
                        <a:t>Diseño zonas de maniobra y zonas de fondeo</a:t>
                      </a:r>
                      <a:r>
                        <a:rPr lang="es-CO" sz="800" b="0" i="0" u="none" strike="noStrike" dirty="0">
                          <a:solidFill>
                            <a:srgbClr val="375623"/>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vMerge="1">
                  <a:txBody>
                    <a:bodyPr/>
                    <a:lstStyle/>
                    <a:p>
                      <a:endParaRPr lang="es-CO"/>
                    </a:p>
                  </a:txBody>
                  <a:tcPr/>
                </a:tc>
                <a:extLst>
                  <a:ext uri="{0D108BD9-81ED-4DB2-BD59-A6C34878D82A}">
                    <a16:rowId xmlns:a16="http://schemas.microsoft.com/office/drawing/2014/main" val="10012"/>
                  </a:ext>
                </a:extLst>
              </a:tr>
            </a:tbl>
          </a:graphicData>
        </a:graphic>
      </p:graphicFrame>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ángulo 3">
            <a:extLst>
              <a:ext uri="{FF2B5EF4-FFF2-40B4-BE49-F238E27FC236}">
                <a16:creationId xmlns:a16="http://schemas.microsoft.com/office/drawing/2014/main" id="{130C33AA-90C7-4B5C-BCE6-4C22A0CDCEC7}"/>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54979" name="Rectángulo 7">
            <a:extLst>
              <a:ext uri="{FF2B5EF4-FFF2-40B4-BE49-F238E27FC236}">
                <a16:creationId xmlns:a16="http://schemas.microsoft.com/office/drawing/2014/main" id="{1792BF63-104F-4527-8AC0-7FDDA359756E}"/>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8C2F1119-07A5-4E10-B7EA-8CB69B47B241}"/>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54981" name="Imagen 14">
            <a:extLst>
              <a:ext uri="{FF2B5EF4-FFF2-40B4-BE49-F238E27FC236}">
                <a16:creationId xmlns:a16="http://schemas.microsoft.com/office/drawing/2014/main" id="{C3A30B01-BCAF-438A-AFC7-4EFA9C685C8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361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82" name="Imagen 16">
            <a:extLst>
              <a:ext uri="{FF2B5EF4-FFF2-40B4-BE49-F238E27FC236}">
                <a16:creationId xmlns:a16="http://schemas.microsoft.com/office/drawing/2014/main" id="{CC1C4E00-790D-4E66-9012-7B5BB7189EB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83" name="Imagen 2">
            <a:extLst>
              <a:ext uri="{FF2B5EF4-FFF2-40B4-BE49-F238E27FC236}">
                <a16:creationId xmlns:a16="http://schemas.microsoft.com/office/drawing/2014/main" id="{79D5BA6D-D28A-4A4E-ABAB-842F182AEE2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BD49C05-4824-4086-80D4-6BD6E387861B}"/>
              </a:ext>
            </a:extLst>
          </p:cNvPr>
          <p:cNvSpPr txBox="1"/>
          <p:nvPr/>
        </p:nvSpPr>
        <p:spPr>
          <a:xfrm>
            <a:off x="3941763" y="1941513"/>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AB2D42FE-F463-4AC8-A15E-06F190383019}"/>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54986" name="CuadroTexto 4">
            <a:extLst>
              <a:ext uri="{FF2B5EF4-FFF2-40B4-BE49-F238E27FC236}">
                <a16:creationId xmlns:a16="http://schemas.microsoft.com/office/drawing/2014/main" id="{14C0F7C4-2AA6-41FB-B514-3CB9B9FDBD8C}"/>
              </a:ext>
            </a:extLst>
          </p:cNvPr>
          <p:cNvSpPr txBox="1">
            <a:spLocks noChangeArrowheads="1"/>
          </p:cNvSpPr>
          <p:nvPr/>
        </p:nvSpPr>
        <p:spPr bwMode="auto">
          <a:xfrm>
            <a:off x="3549650" y="5365750"/>
            <a:ext cx="50942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Canal de acceso al Puerto de Barranquilla, Atlántico</a:t>
            </a:r>
          </a:p>
          <a:p>
            <a:pPr>
              <a:lnSpc>
                <a:spcPct val="100000"/>
              </a:lnSpc>
              <a:spcBef>
                <a:spcPct val="0"/>
              </a:spcBef>
              <a:buFontTx/>
              <a:buNone/>
            </a:pPr>
            <a:endParaRPr lang="es-CO" altLang="es-CO" sz="1800">
              <a:solidFill>
                <a:srgbClr val="000000"/>
              </a:solidFill>
            </a:endParaRPr>
          </a:p>
        </p:txBody>
      </p:sp>
      <p:pic>
        <p:nvPicPr>
          <p:cNvPr id="254987" name="Imagen 1">
            <a:extLst>
              <a:ext uri="{FF2B5EF4-FFF2-40B4-BE49-F238E27FC236}">
                <a16:creationId xmlns:a16="http://schemas.microsoft.com/office/drawing/2014/main" id="{A2FCBB8D-5FE3-482F-9C58-EF8DD0794E75}"/>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3941763" y="1941513"/>
            <a:ext cx="4089400" cy="336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56002" name="Grupo 2">
            <a:extLst>
              <a:ext uri="{FF2B5EF4-FFF2-40B4-BE49-F238E27FC236}">
                <a16:creationId xmlns:a16="http://schemas.microsoft.com/office/drawing/2014/main" id="{8549765F-D084-44B3-802C-71A69A3F1382}"/>
              </a:ext>
            </a:extLst>
          </p:cNvPr>
          <p:cNvGrpSpPr>
            <a:grpSpLocks/>
          </p:cNvGrpSpPr>
          <p:nvPr/>
        </p:nvGrpSpPr>
        <p:grpSpPr bwMode="auto">
          <a:xfrm>
            <a:off x="-34925" y="-150813"/>
            <a:ext cx="12222163" cy="7016751"/>
            <a:chOff x="-14288" y="-68263"/>
            <a:chExt cx="12222163" cy="7016751"/>
          </a:xfrm>
        </p:grpSpPr>
        <p:sp>
          <p:nvSpPr>
            <p:cNvPr id="53" name="Rectangle 3">
              <a:extLst>
                <a:ext uri="{FF2B5EF4-FFF2-40B4-BE49-F238E27FC236}">
                  <a16:creationId xmlns:a16="http://schemas.microsoft.com/office/drawing/2014/main" id="{0F6045C5-376B-4982-A925-812D83C76B84}"/>
                </a:ext>
              </a:extLst>
            </p:cNvPr>
            <p:cNvSpPr/>
            <p:nvPr/>
          </p:nvSpPr>
          <p:spPr>
            <a:xfrm>
              <a:off x="-14288" y="-68263"/>
              <a:ext cx="12222163" cy="700881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56110" name="Imagen 35">
              <a:extLst>
                <a:ext uri="{FF2B5EF4-FFF2-40B4-BE49-F238E27FC236}">
                  <a16:creationId xmlns:a16="http://schemas.microsoft.com/office/drawing/2014/main" id="{C267A6E5-1B04-40B4-AC7D-D057CCC5938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56003" name="Imagen 1">
            <a:extLst>
              <a:ext uri="{FF2B5EF4-FFF2-40B4-BE49-F238E27FC236}">
                <a16:creationId xmlns:a16="http://schemas.microsoft.com/office/drawing/2014/main" id="{21D5CCF8-902C-4126-94C6-9CA79EE3911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358313" y="5946775"/>
            <a:ext cx="1979612"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500A5432-966E-4CD4-8FBD-F64743950DFE}"/>
              </a:ext>
            </a:extLst>
          </p:cNvPr>
          <p:cNvGrpSpPr>
            <a:grpSpLocks/>
          </p:cNvGrpSpPr>
          <p:nvPr/>
        </p:nvGrpSpPr>
        <p:grpSpPr bwMode="auto">
          <a:xfrm>
            <a:off x="5673331" y="872143"/>
            <a:ext cx="5664742"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247C1264-EA06-440E-8707-F60A46A1D43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2AF70D57-A38C-4343-BBE7-9109D6AF217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2DC6DDC3-E068-48DD-B37E-EE2A5258B87D}"/>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Cartagena, Bolívar</a:t>
              </a:r>
            </a:p>
          </p:txBody>
        </p:sp>
        <p:sp>
          <p:nvSpPr>
            <p:cNvPr id="16" name="Elipse 15">
              <a:extLst>
                <a:ext uri="{FF2B5EF4-FFF2-40B4-BE49-F238E27FC236}">
                  <a16:creationId xmlns:a16="http://schemas.microsoft.com/office/drawing/2014/main" id="{764CEFB6-9A80-46BB-A0D1-F9D46A4B4D2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56005" name="Rectángulo 67">
            <a:extLst>
              <a:ext uri="{FF2B5EF4-FFF2-40B4-BE49-F238E27FC236}">
                <a16:creationId xmlns:a16="http://schemas.microsoft.com/office/drawing/2014/main" id="{F9E2441C-D849-4806-A779-88D735E585F5}"/>
              </a:ext>
            </a:extLst>
          </p:cNvPr>
          <p:cNvSpPr>
            <a:spLocks noChangeArrowheads="1"/>
          </p:cNvSpPr>
          <p:nvPr/>
        </p:nvSpPr>
        <p:spPr bwMode="auto">
          <a:xfrm>
            <a:off x="854075" y="95250"/>
            <a:ext cx="1119981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ACCESOS MARÍTIMOS</a:t>
            </a:r>
            <a:r>
              <a:rPr lang="es-CO" altLang="es-CO" sz="1200" b="1">
                <a:solidFill>
                  <a:srgbClr val="385723"/>
                </a:solidFill>
                <a:latin typeface="Arial" panose="020B0604020202020204" pitchFamily="34" charset="0"/>
                <a:ea typeface="Verdana" panose="020B0604030504040204" pitchFamily="34" charset="0"/>
                <a:cs typeface="Arial" panose="020B0604020202020204" pitchFamily="34" charset="0"/>
              </a:rPr>
              <a:t>.</a:t>
            </a:r>
          </a:p>
          <a:p>
            <a:pPr eaLnBrk="1" hangingPunct="1">
              <a:lnSpc>
                <a:spcPct val="100000"/>
              </a:lnSpc>
              <a:spcBef>
                <a:spcPct val="0"/>
              </a:spcBef>
              <a:buFontTx/>
              <a:buNone/>
            </a:pP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56006" name="Rectángulo 68">
            <a:extLst>
              <a:ext uri="{FF2B5EF4-FFF2-40B4-BE49-F238E27FC236}">
                <a16:creationId xmlns:a16="http://schemas.microsoft.com/office/drawing/2014/main" id="{642006BA-75A5-4313-90B3-9F263FDB68C2}"/>
              </a:ext>
            </a:extLst>
          </p:cNvPr>
          <p:cNvSpPr>
            <a:spLocks noChangeArrowheads="1"/>
          </p:cNvSpPr>
          <p:nvPr/>
        </p:nvSpPr>
        <p:spPr bwMode="auto">
          <a:xfrm>
            <a:off x="842963" y="284163"/>
            <a:ext cx="10485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CUMPLIMIENTO AL FALLO DE SENTENCIA STC 1460-2018. CONSULTA PREVIA CON LAS COMUNIDADES NEGRAS DE TIERRA BOMBA, PUNTA ARENAS, ARARCA, PASACABALLOS Y SANTA ANA.</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 </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56007" name="CuadroTexto 3">
            <a:extLst>
              <a:ext uri="{FF2B5EF4-FFF2-40B4-BE49-F238E27FC236}">
                <a16:creationId xmlns:a16="http://schemas.microsoft.com/office/drawing/2014/main" id="{58C41788-4B24-4534-A825-9916BDF13E1A}"/>
              </a:ext>
            </a:extLst>
          </p:cNvPr>
          <p:cNvSpPr txBox="1">
            <a:spLocks noChangeArrowheads="1"/>
          </p:cNvSpPr>
          <p:nvPr/>
        </p:nvSpPr>
        <p:spPr bwMode="auto">
          <a:xfrm>
            <a:off x="4895850" y="438150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56008" name="Imagen 54">
            <a:extLst>
              <a:ext uri="{FF2B5EF4-FFF2-40B4-BE49-F238E27FC236}">
                <a16:creationId xmlns:a16="http://schemas.microsoft.com/office/drawing/2014/main" id="{44C39A89-54C0-470E-98B8-160E4E01529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46722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09" name="Imagen 27">
            <a:extLst>
              <a:ext uri="{FF2B5EF4-FFF2-40B4-BE49-F238E27FC236}">
                <a16:creationId xmlns:a16="http://schemas.microsoft.com/office/drawing/2014/main" id="{A9CE2C3D-420A-4218-860D-58B30D95C7EB}"/>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930650" y="4449763"/>
            <a:ext cx="965200"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 name="Grupo 10">
            <a:extLst>
              <a:ext uri="{FF2B5EF4-FFF2-40B4-BE49-F238E27FC236}">
                <a16:creationId xmlns:a16="http://schemas.microsoft.com/office/drawing/2014/main" id="{DB249230-17DA-4CDB-8046-E109672F641E}"/>
              </a:ext>
            </a:extLst>
          </p:cNvPr>
          <p:cNvGrpSpPr>
            <a:grpSpLocks/>
          </p:cNvGrpSpPr>
          <p:nvPr/>
        </p:nvGrpSpPr>
        <p:grpSpPr bwMode="auto">
          <a:xfrm>
            <a:off x="5695108" y="1496823"/>
            <a:ext cx="5642965" cy="433388"/>
            <a:chOff x="3797995" y="1095038"/>
            <a:chExt cx="8840944" cy="641713"/>
          </a:xfrm>
          <a:solidFill>
            <a:schemeClr val="accent6">
              <a:lumMod val="60000"/>
              <a:lumOff val="40000"/>
            </a:schemeClr>
          </a:solidFill>
        </p:grpSpPr>
        <p:sp>
          <p:nvSpPr>
            <p:cNvPr id="24" name="Pentágono 11">
              <a:extLst>
                <a:ext uri="{FF2B5EF4-FFF2-40B4-BE49-F238E27FC236}">
                  <a16:creationId xmlns:a16="http://schemas.microsoft.com/office/drawing/2014/main" id="{C95D5F83-693B-4EDE-B1F9-1A7ACB4DE43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6A19AA87-4A50-4BDA-A49C-61524565CD7F}"/>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b="1" dirty="0">
                  <a:solidFill>
                    <a:srgbClr val="70AD47">
                      <a:lumMod val="50000"/>
                    </a:srgbClr>
                  </a:solidFill>
                  <a:latin typeface="Arial" panose="020B0604020202020204" pitchFamily="34" charset="0"/>
                  <a:cs typeface="Arial" panose="020B0604020202020204" pitchFamily="34" charset="0"/>
                </a:rPr>
                <a:t>N.A.</a:t>
              </a:r>
              <a:endParaRPr lang="es-CO" b="1" dirty="0">
                <a:solidFill>
                  <a:srgbClr val="70AD47">
                    <a:lumMod val="50000"/>
                  </a:srgbClr>
                </a:solidFill>
                <a:latin typeface="Arial" panose="020B0604020202020204" pitchFamily="34" charset="0"/>
                <a:cs typeface="Arial" panose="020B0604020202020204" pitchFamily="34" charset="0"/>
              </a:endParaRPr>
            </a:p>
          </p:txBody>
        </p:sp>
        <p:sp>
          <p:nvSpPr>
            <p:cNvPr id="26" name="Elipse 25">
              <a:extLst>
                <a:ext uri="{FF2B5EF4-FFF2-40B4-BE49-F238E27FC236}">
                  <a16:creationId xmlns:a16="http://schemas.microsoft.com/office/drawing/2014/main" id="{0E7A6940-577A-4FB8-ACE0-A15A6BA44C7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7" name="Grupo 10">
            <a:extLst>
              <a:ext uri="{FF2B5EF4-FFF2-40B4-BE49-F238E27FC236}">
                <a16:creationId xmlns:a16="http://schemas.microsoft.com/office/drawing/2014/main" id="{E24C9619-7099-4575-B814-D22BDCA76FC5}"/>
              </a:ext>
            </a:extLst>
          </p:cNvPr>
          <p:cNvGrpSpPr>
            <a:grpSpLocks/>
          </p:cNvGrpSpPr>
          <p:nvPr/>
        </p:nvGrpSpPr>
        <p:grpSpPr bwMode="auto">
          <a:xfrm>
            <a:off x="5745358" y="2071919"/>
            <a:ext cx="5592715" cy="433388"/>
            <a:chOff x="3797995" y="1095038"/>
            <a:chExt cx="8786730" cy="641713"/>
          </a:xfrm>
          <a:solidFill>
            <a:schemeClr val="accent6">
              <a:lumMod val="60000"/>
              <a:lumOff val="40000"/>
            </a:schemeClr>
          </a:solidFill>
        </p:grpSpPr>
        <p:sp>
          <p:nvSpPr>
            <p:cNvPr id="28" name="Pentágono 11">
              <a:extLst>
                <a:ext uri="{FF2B5EF4-FFF2-40B4-BE49-F238E27FC236}">
                  <a16:creationId xmlns:a16="http://schemas.microsoft.com/office/drawing/2014/main" id="{4FF3FB3E-88F9-4DB5-B16F-B870F66B359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9" name="Forma libre 12">
              <a:extLst>
                <a:ext uri="{FF2B5EF4-FFF2-40B4-BE49-F238E27FC236}">
                  <a16:creationId xmlns:a16="http://schemas.microsoft.com/office/drawing/2014/main" id="{E1C9AF3E-2A24-4689-9188-721AE2F01127}"/>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200" b="1" dirty="0">
                  <a:solidFill>
                    <a:srgbClr val="70AD47">
                      <a:lumMod val="50000"/>
                    </a:srgbClr>
                  </a:solidFill>
                  <a:latin typeface="Arial" panose="020B0604020202020204" pitchFamily="34" charset="0"/>
                  <a:cs typeface="Arial" panose="020B0604020202020204" pitchFamily="34" charset="0"/>
                </a:rPr>
                <a:t>N.A.</a:t>
              </a:r>
              <a:endParaRPr lang="es-CO" sz="1200" b="1" dirty="0">
                <a:solidFill>
                  <a:srgbClr val="70AD47">
                    <a:lumMod val="50000"/>
                  </a:srgbClr>
                </a:solidFill>
                <a:latin typeface="Arial" panose="020B0604020202020204" pitchFamily="34" charset="0"/>
                <a:cs typeface="Arial" panose="020B0604020202020204" pitchFamily="34" charset="0"/>
              </a:endParaRPr>
            </a:p>
          </p:txBody>
        </p:sp>
        <p:sp>
          <p:nvSpPr>
            <p:cNvPr id="30" name="Elipse 29">
              <a:extLst>
                <a:ext uri="{FF2B5EF4-FFF2-40B4-BE49-F238E27FC236}">
                  <a16:creationId xmlns:a16="http://schemas.microsoft.com/office/drawing/2014/main" id="{F4152A12-520C-4AD5-9490-97BCED6B8C4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31" name="Grupo 10">
            <a:extLst>
              <a:ext uri="{FF2B5EF4-FFF2-40B4-BE49-F238E27FC236}">
                <a16:creationId xmlns:a16="http://schemas.microsoft.com/office/drawing/2014/main" id="{5A2D4E8A-B5ED-4EC3-BF6D-B87FD15AC7C2}"/>
              </a:ext>
            </a:extLst>
          </p:cNvPr>
          <p:cNvGrpSpPr>
            <a:grpSpLocks/>
          </p:cNvGrpSpPr>
          <p:nvPr/>
        </p:nvGrpSpPr>
        <p:grpSpPr bwMode="auto">
          <a:xfrm>
            <a:off x="5745358" y="2604955"/>
            <a:ext cx="5592715" cy="377745"/>
            <a:chOff x="3797995" y="1062732"/>
            <a:chExt cx="8830843" cy="674019"/>
          </a:xfrm>
          <a:solidFill>
            <a:schemeClr val="accent6">
              <a:lumMod val="60000"/>
              <a:lumOff val="40000"/>
            </a:schemeClr>
          </a:solidFill>
        </p:grpSpPr>
        <p:sp>
          <p:nvSpPr>
            <p:cNvPr id="32" name="Pentágono 11">
              <a:extLst>
                <a:ext uri="{FF2B5EF4-FFF2-40B4-BE49-F238E27FC236}">
                  <a16:creationId xmlns:a16="http://schemas.microsoft.com/office/drawing/2014/main" id="{7CABF89A-506F-41F4-A53B-C1DF2AC788B2}"/>
                </a:ext>
              </a:extLst>
            </p:cNvPr>
            <p:cNvSpPr/>
            <p:nvPr/>
          </p:nvSpPr>
          <p:spPr>
            <a:xfrm>
              <a:off x="4218400" y="1065082"/>
              <a:ext cx="519047"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3" name="Forma libre 12">
              <a:extLst>
                <a:ext uri="{FF2B5EF4-FFF2-40B4-BE49-F238E27FC236}">
                  <a16:creationId xmlns:a16="http://schemas.microsoft.com/office/drawing/2014/main" id="{9CA50C7F-E66F-4C94-B658-054419C3B04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4" name="CuadroTexto 33">
              <a:extLst>
                <a:ext uri="{FF2B5EF4-FFF2-40B4-BE49-F238E27FC236}">
                  <a16:creationId xmlns:a16="http://schemas.microsoft.com/office/drawing/2014/main" id="{D9A64BD6-182B-4431-86B2-6F0CC86A6123}"/>
                </a:ext>
              </a:extLst>
            </p:cNvPr>
            <p:cNvSpPr txBox="1"/>
            <p:nvPr/>
          </p:nvSpPr>
          <p:spPr>
            <a:xfrm>
              <a:off x="5031026" y="1113428"/>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200" b="1" dirty="0">
                  <a:solidFill>
                    <a:srgbClr val="70AD47">
                      <a:lumMod val="50000"/>
                    </a:srgbClr>
                  </a:solidFill>
                  <a:latin typeface="Arial" panose="020B0604020202020204" pitchFamily="34" charset="0"/>
                  <a:cs typeface="Arial" panose="020B0604020202020204" pitchFamily="34" charset="0"/>
                </a:rPr>
                <a:t>N.A.</a:t>
              </a:r>
            </a:p>
          </p:txBody>
        </p:sp>
        <p:sp>
          <p:nvSpPr>
            <p:cNvPr id="35" name="Elipse 34">
              <a:extLst>
                <a:ext uri="{FF2B5EF4-FFF2-40B4-BE49-F238E27FC236}">
                  <a16:creationId xmlns:a16="http://schemas.microsoft.com/office/drawing/2014/main" id="{F12D0F44-41FC-4FFF-ADC1-07D8E7F70E4B}"/>
                </a:ext>
              </a:extLst>
            </p:cNvPr>
            <p:cNvSpPr/>
            <p:nvPr/>
          </p:nvSpPr>
          <p:spPr>
            <a:xfrm>
              <a:off x="3797995" y="1062732"/>
              <a:ext cx="629431"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7BDEACBC-4562-4706-815C-F6A0B46961B9}"/>
              </a:ext>
            </a:extLst>
          </p:cNvPr>
          <p:cNvGraphicFramePr>
            <a:graphicFrameLocks noGrp="1"/>
          </p:cNvGraphicFramePr>
          <p:nvPr/>
        </p:nvGraphicFramePr>
        <p:xfrm>
          <a:off x="5745163" y="3127375"/>
          <a:ext cx="5592762" cy="2676525"/>
        </p:xfrm>
        <a:graphic>
          <a:graphicData uri="http://schemas.openxmlformats.org/drawingml/2006/table">
            <a:tbl>
              <a:tblPr firstRow="1" bandRow="1"/>
              <a:tblGrid>
                <a:gridCol w="2071989">
                  <a:extLst>
                    <a:ext uri="{9D8B030D-6E8A-4147-A177-3AD203B41FA5}">
                      <a16:colId xmlns:a16="http://schemas.microsoft.com/office/drawing/2014/main" val="20000"/>
                    </a:ext>
                  </a:extLst>
                </a:gridCol>
                <a:gridCol w="2312917">
                  <a:extLst>
                    <a:ext uri="{9D8B030D-6E8A-4147-A177-3AD203B41FA5}">
                      <a16:colId xmlns:a16="http://schemas.microsoft.com/office/drawing/2014/main" val="20001"/>
                    </a:ext>
                  </a:extLst>
                </a:gridCol>
                <a:gridCol w="1207856">
                  <a:extLst>
                    <a:ext uri="{9D8B030D-6E8A-4147-A177-3AD203B41FA5}">
                      <a16:colId xmlns:a16="http://schemas.microsoft.com/office/drawing/2014/main" val="20002"/>
                    </a:ext>
                  </a:extLst>
                </a:gridCol>
              </a:tblGrid>
              <a:tr h="190500">
                <a:tc gridSpan="3">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$ 1.624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$ 1.624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dirty="0">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$ 1.624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$ 1.624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575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66725">
                <a:tc>
                  <a:txBody>
                    <a:bodyPr/>
                    <a:lstStyle/>
                    <a:p>
                      <a:pPr algn="l" rtl="0" fontAlgn="ctr"/>
                      <a:r>
                        <a:rPr lang="es-CO" sz="1000" b="0" i="0" u="none" strike="noStrike">
                          <a:solidFill>
                            <a:srgbClr val="375623"/>
                          </a:solidFill>
                          <a:effectLst/>
                          <a:latin typeface="Arial" panose="020B0604020202020204" pitchFamily="34" charset="0"/>
                        </a:rPr>
                        <a:t>Cartagena, Bolívar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56%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27CDC371-322D-46C8-A785-4C3220C59EDF}"/>
              </a:ext>
            </a:extLst>
          </p:cNvPr>
          <p:cNvGraphicFramePr>
            <a:graphicFrameLocks noGrp="1"/>
          </p:cNvGraphicFramePr>
          <p:nvPr/>
        </p:nvGraphicFramePr>
        <p:xfrm>
          <a:off x="854075" y="1054100"/>
          <a:ext cx="4479925" cy="3271838"/>
        </p:xfrm>
        <a:graphic>
          <a:graphicData uri="http://schemas.openxmlformats.org/drawingml/2006/table">
            <a:tbl>
              <a:tblPr firstRow="1" bandRow="1"/>
              <a:tblGrid>
                <a:gridCol w="1659708">
                  <a:extLst>
                    <a:ext uri="{9D8B030D-6E8A-4147-A177-3AD203B41FA5}">
                      <a16:colId xmlns:a16="http://schemas.microsoft.com/office/drawing/2014/main" val="20000"/>
                    </a:ext>
                  </a:extLst>
                </a:gridCol>
                <a:gridCol w="1852697">
                  <a:extLst>
                    <a:ext uri="{9D8B030D-6E8A-4147-A177-3AD203B41FA5}">
                      <a16:colId xmlns:a16="http://schemas.microsoft.com/office/drawing/2014/main" val="20001"/>
                    </a:ext>
                  </a:extLst>
                </a:gridCol>
                <a:gridCol w="967520">
                  <a:extLst>
                    <a:ext uri="{9D8B030D-6E8A-4147-A177-3AD203B41FA5}">
                      <a16:colId xmlns:a16="http://schemas.microsoft.com/office/drawing/2014/main" val="20002"/>
                    </a:ext>
                  </a:extLst>
                </a:gridCol>
              </a:tblGrid>
              <a:tr h="367403">
                <a:tc gridSpan="3">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446">
                <a:tc>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446">
                <a:tc>
                  <a:txBody>
                    <a:bodyPr/>
                    <a:lstStyle/>
                    <a:p>
                      <a:pPr algn="l" rtl="0" fontAlgn="b"/>
                      <a:r>
                        <a:rPr lang="es-CO" sz="10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11/07/2019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446">
                <a:tc gridSpan="2">
                  <a:txBody>
                    <a:bodyPr/>
                    <a:lstStyle/>
                    <a:p>
                      <a:pPr algn="l" rtl="0" fontAlgn="b"/>
                      <a:r>
                        <a:rPr lang="es-CO" sz="10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31/07/2020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446">
                <a:tc gridSpan="3">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446">
                <a:tc gridSpan="2">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N.A.</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457198">
                <a:tc gridSpan="3">
                  <a:txBody>
                    <a:bodyPr/>
                    <a:lstStyle/>
                    <a:p>
                      <a:pPr algn="l" rtl="0" fontAlgn="ctr"/>
                      <a:r>
                        <a:rPr lang="es-ES" sz="1000" b="1" i="0" u="none" strike="noStrike" dirty="0">
                          <a:solidFill>
                            <a:srgbClr val="375623"/>
                          </a:solidFill>
                          <a:effectLst/>
                          <a:latin typeface="Arial" panose="020B0604020202020204" pitchFamily="34" charset="0"/>
                        </a:rPr>
                        <a:t>OTROS BENEFICIOS</a:t>
                      </a:r>
                      <a:r>
                        <a:rPr lang="es-ES" sz="1000" b="0" i="0" u="none" strike="noStrike" dirty="0">
                          <a:solidFill>
                            <a:srgbClr val="375623"/>
                          </a:solidFill>
                          <a:effectLst/>
                          <a:latin typeface="Arial" panose="020B0604020202020204" pitchFamily="34" charset="0"/>
                        </a:rPr>
                        <a:t>: El INVIAS, le da cumplimiento a un mandato Judicial el cual genera reconocimiento a  la legalidad  con el desarrollo de las consultas previas.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23760">
                <a:tc gridSpan="3">
                  <a:txBody>
                    <a:bodyPr/>
                    <a:lstStyle/>
                    <a:p>
                      <a:pPr algn="l" rtl="0" fontAlgn="ctr"/>
                      <a:r>
                        <a:rPr lang="es-ES" sz="1000" b="0" i="0" u="none" strike="noStrike" dirty="0">
                          <a:solidFill>
                            <a:srgbClr val="375623"/>
                          </a:solidFill>
                          <a:effectLst/>
                          <a:latin typeface="Arial" panose="020B0604020202020204" pitchFamily="34" charset="0"/>
                        </a:rPr>
                        <a:t>Estas consultas previas corresponden a comunidades en Cartagena por la profundización del canal de acceso al puerto de Cartagena.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23760">
                <a:tc gridSpan="3">
                  <a:txBody>
                    <a:bodyPr/>
                    <a:lstStyle/>
                    <a:p>
                      <a:pPr algn="l" rtl="0" fontAlgn="ctr"/>
                      <a:r>
                        <a:rPr lang="es-ES" sz="1000" b="0" i="0" u="none" strike="noStrike" dirty="0">
                          <a:solidFill>
                            <a:srgbClr val="375623"/>
                          </a:solidFill>
                          <a:effectLst/>
                          <a:latin typeface="Arial" panose="020B0604020202020204" pitchFamily="34" charset="0"/>
                        </a:rPr>
                        <a:t>Garantiza los derechos a las comunidades étnicas, reivindicación a los derechos humanos y mitiga los posibles impactos a dichas comunidades.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446">
                <a:tc gridSpan="3">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23760">
                <a:tc>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33281">
                <a:tc>
                  <a:txBody>
                    <a:bodyPr/>
                    <a:lstStyle/>
                    <a:p>
                      <a:pPr algn="just" rtl="0" fontAlgn="ctr"/>
                      <a:r>
                        <a:rPr lang="es-ES" sz="1000" b="1" i="0" u="none" strike="noStrike" dirty="0">
                          <a:solidFill>
                            <a:srgbClr val="375623"/>
                          </a:solidFill>
                          <a:effectLst/>
                          <a:latin typeface="Arial" panose="020B0604020202020204" pitchFamily="34" charset="0"/>
                        </a:rPr>
                        <a:t>Cumplimiento a fallo de sentencia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N.A.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56%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ángulo 3">
            <a:extLst>
              <a:ext uri="{FF2B5EF4-FFF2-40B4-BE49-F238E27FC236}">
                <a16:creationId xmlns:a16="http://schemas.microsoft.com/office/drawing/2014/main" id="{1A5A4320-A9FC-40C4-ACF5-03F06B704081}"/>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58051" name="Rectángulo 7">
            <a:extLst>
              <a:ext uri="{FF2B5EF4-FFF2-40B4-BE49-F238E27FC236}">
                <a16:creationId xmlns:a16="http://schemas.microsoft.com/office/drawing/2014/main" id="{3EAFCD82-B142-426A-8BC4-26B88DA44675}"/>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46CFD3A-408E-43D4-B98B-A132DF9CAFC9}"/>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58053" name="Imagen 14">
            <a:extLst>
              <a:ext uri="{FF2B5EF4-FFF2-40B4-BE49-F238E27FC236}">
                <a16:creationId xmlns:a16="http://schemas.microsoft.com/office/drawing/2014/main" id="{76A90828-D59D-473F-AEC8-56CE3A5CBAA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48788" y="58578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054" name="Imagen 16">
            <a:extLst>
              <a:ext uri="{FF2B5EF4-FFF2-40B4-BE49-F238E27FC236}">
                <a16:creationId xmlns:a16="http://schemas.microsoft.com/office/drawing/2014/main" id="{CFECF78D-AA88-4EF7-9758-A7F80C99DA6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055" name="Imagen 2">
            <a:extLst>
              <a:ext uri="{FF2B5EF4-FFF2-40B4-BE49-F238E27FC236}">
                <a16:creationId xmlns:a16="http://schemas.microsoft.com/office/drawing/2014/main" id="{FBC76B2D-654C-49DE-8D9F-10846495E04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4D4711AF-C378-49E9-B01A-17B54A7FF559}"/>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5BB0A186-DD9F-4DAE-A02D-AE1E9D8DE012}"/>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F0AA4BB-F273-406C-9941-5CC5397401B4}"/>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2254B42D-4F07-49A9-9574-F513C292D8EC}"/>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58060" name="CuadroTexto 4">
            <a:extLst>
              <a:ext uri="{FF2B5EF4-FFF2-40B4-BE49-F238E27FC236}">
                <a16:creationId xmlns:a16="http://schemas.microsoft.com/office/drawing/2014/main" id="{AAE8359E-C726-4EFF-85E9-F219303E8EF2}"/>
              </a:ext>
            </a:extLst>
          </p:cNvPr>
          <p:cNvSpPr txBox="1">
            <a:spLocks noChangeArrowheads="1"/>
          </p:cNvSpPr>
          <p:nvPr/>
        </p:nvSpPr>
        <p:spPr bwMode="auto">
          <a:xfrm>
            <a:off x="2225675" y="5303838"/>
            <a:ext cx="83931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600">
                <a:solidFill>
                  <a:srgbClr val="385723"/>
                </a:solidFill>
              </a:rPr>
              <a:t>Reuniones de consultas previas para socialización con comunidades Negras. Cartagena, Bolívar</a:t>
            </a:r>
            <a:endParaRPr lang="es-CO" altLang="es-CO" sz="1800">
              <a:solidFill>
                <a:srgbClr val="000000"/>
              </a:solidFill>
            </a:endParaRPr>
          </a:p>
        </p:txBody>
      </p:sp>
      <p:pic>
        <p:nvPicPr>
          <p:cNvPr id="258061" name="Imagen 1">
            <a:extLst>
              <a:ext uri="{FF2B5EF4-FFF2-40B4-BE49-F238E27FC236}">
                <a16:creationId xmlns:a16="http://schemas.microsoft.com/office/drawing/2014/main" id="{CBB62418-3E33-455C-951E-358CDFDC4159}"/>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82688" y="1895475"/>
            <a:ext cx="4083050" cy="333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062" name="Imagen 2">
            <a:extLst>
              <a:ext uri="{FF2B5EF4-FFF2-40B4-BE49-F238E27FC236}">
                <a16:creationId xmlns:a16="http://schemas.microsoft.com/office/drawing/2014/main" id="{F842A920-1FB6-4F39-938E-C05602E4C560}"/>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6796088" y="1943100"/>
            <a:ext cx="4089400"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 name="Rectangle 3">
            <a:extLst>
              <a:ext uri="{FF2B5EF4-FFF2-40B4-BE49-F238E27FC236}">
                <a16:creationId xmlns:a16="http://schemas.microsoft.com/office/drawing/2014/main" id="{B3E0A775-7AA3-472B-B95B-9FC36DD2B2EA}"/>
              </a:ext>
            </a:extLst>
          </p:cNvPr>
          <p:cNvSpPr/>
          <p:nvPr/>
        </p:nvSpPr>
        <p:spPr>
          <a:xfrm>
            <a:off x="-30163" y="0"/>
            <a:ext cx="12222163" cy="7107238"/>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7651" name="Imagen 13">
            <a:extLst>
              <a:ext uri="{FF2B5EF4-FFF2-40B4-BE49-F238E27FC236}">
                <a16:creationId xmlns:a16="http://schemas.microsoft.com/office/drawing/2014/main" id="{D3656083-A6F5-41EF-9DBD-03FE2D40DC9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ángulo 8">
            <a:extLst>
              <a:ext uri="{FF2B5EF4-FFF2-40B4-BE49-F238E27FC236}">
                <a16:creationId xmlns:a16="http://schemas.microsoft.com/office/drawing/2014/main" id="{CD0B6AEE-D756-46AD-BF8C-87EA3B3B9DD2}"/>
              </a:ext>
            </a:extLst>
          </p:cNvPr>
          <p:cNvSpPr/>
          <p:nvPr/>
        </p:nvSpPr>
        <p:spPr>
          <a:xfrm>
            <a:off x="-9525" y="5911850"/>
            <a:ext cx="6697663" cy="946150"/>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b="1" dirty="0">
              <a:solidFill>
                <a:srgbClr val="5B9BD5">
                  <a:lumMod val="50000"/>
                </a:srgbClr>
              </a:solidFill>
              <a:latin typeface="Verdana" panose="020B0604030504040204" pitchFamily="34" charset="0"/>
              <a:ea typeface="Verdana" panose="020B0604030504040204" pitchFamily="34" charset="0"/>
              <a:cs typeface="Verdana" panose="020B0604030504040204" pitchFamily="34" charset="0"/>
            </a:endParaRPr>
          </a:p>
        </p:txBody>
      </p:sp>
      <p:sp>
        <p:nvSpPr>
          <p:cNvPr id="27653" name="CuadroTexto 9">
            <a:extLst>
              <a:ext uri="{FF2B5EF4-FFF2-40B4-BE49-F238E27FC236}">
                <a16:creationId xmlns:a16="http://schemas.microsoft.com/office/drawing/2014/main" id="{7FEEA436-DF02-4C6E-A7CC-27260D7925F5}"/>
              </a:ext>
            </a:extLst>
          </p:cNvPr>
          <p:cNvSpPr txBox="1">
            <a:spLocks noChangeArrowheads="1"/>
          </p:cNvSpPr>
          <p:nvPr/>
        </p:nvSpPr>
        <p:spPr bwMode="auto">
          <a:xfrm>
            <a:off x="4418013" y="144463"/>
            <a:ext cx="34734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b="1">
                <a:solidFill>
                  <a:srgbClr val="385723"/>
                </a:solidFill>
                <a:latin typeface="Arial" panose="020B0604020202020204" pitchFamily="34" charset="0"/>
                <a:cs typeface="Arial" panose="020B0604020202020204" pitchFamily="34" charset="0"/>
              </a:rPr>
              <a:t>INDICE</a:t>
            </a:r>
            <a:endParaRPr lang="es-CO" altLang="es-CO" sz="1800" b="1">
              <a:solidFill>
                <a:srgbClr val="385723"/>
              </a:solidFill>
              <a:latin typeface="Arial" panose="020B0604020202020204" pitchFamily="34" charset="0"/>
              <a:cs typeface="Arial" panose="020B0604020202020204" pitchFamily="34" charset="0"/>
            </a:endParaRPr>
          </a:p>
        </p:txBody>
      </p:sp>
      <p:pic>
        <p:nvPicPr>
          <p:cNvPr id="27654" name="Imagen 13">
            <a:extLst>
              <a:ext uri="{FF2B5EF4-FFF2-40B4-BE49-F238E27FC236}">
                <a16:creationId xmlns:a16="http://schemas.microsoft.com/office/drawing/2014/main" id="{2EB36386-8153-4AAA-A413-888899A8923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524375" y="6043613"/>
            <a:ext cx="3705225"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033F4F8-4F2C-4115-AB47-A03832A6F0BD}"/>
              </a:ext>
            </a:extLst>
          </p:cNvPr>
          <p:cNvSpPr txBox="1"/>
          <p:nvPr/>
        </p:nvSpPr>
        <p:spPr>
          <a:xfrm>
            <a:off x="1073150" y="659052"/>
            <a:ext cx="10953750" cy="8987076"/>
          </a:xfrm>
          <a:prstGeom prst="rect">
            <a:avLst/>
          </a:prstGeom>
          <a:noFill/>
        </p:spPr>
        <p:txBody>
          <a:bodyPr>
            <a:spAutoFit/>
          </a:bodyPr>
          <a:lstStyle/>
          <a:p>
            <a:pPr>
              <a:defRPr/>
            </a:pPr>
            <a:r>
              <a:rPr lang="pt-BR" sz="1300" b="1" dirty="0">
                <a:solidFill>
                  <a:schemeClr val="accent6">
                    <a:lumMod val="50000"/>
                  </a:schemeClr>
                </a:solidFill>
                <a:latin typeface="Arial" panose="020B0604020202020204" pitchFamily="34" charset="0"/>
                <a:cs typeface="Arial" panose="020B0604020202020204" pitchFamily="34" charset="0"/>
              </a:rPr>
              <a:t>INTRODUCCION</a:t>
            </a:r>
            <a:endParaRPr lang="pt-BR" sz="1300" b="1" dirty="0">
              <a:solidFill>
                <a:schemeClr val="accent6">
                  <a:lumMod val="50000"/>
                </a:schemeClr>
              </a:solidFill>
              <a:latin typeface="Arial" panose="020B0604020202020204" pitchFamily="34" charset="0"/>
              <a:cs typeface="Arial" panose="020B0604020202020204" pitchFamily="34" charset="0"/>
              <a:hlinkClick r:id="rId5" action="ppaction://hlinksldjump"/>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5" action="ppaction://hlinksldjump"/>
              </a:rPr>
              <a:t>PROGRAMA: GESTION DE LA INFRAESTRUCTURA VIAL 					7</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6" action="ppaction://hlinksldjump"/>
              </a:rPr>
              <a:t>PROGRAMA: PROYECTOS ESTRATEGICOS						10</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7" action="ppaction://hlinksldjump"/>
              </a:rPr>
              <a:t>PROGRAMA: VIAS PARA LA EQUIDAD						26</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8" action="ppaction://hlinksldjump"/>
              </a:rPr>
              <a:t>PROGRAMA: VIAS PARA EL CHOCO						54</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9" action="ppaction://hlinksldjump"/>
              </a:rPr>
              <a:t>PROGRAMA: CONECTIVIDAD REGIONAL						59</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10" action="ppaction://hlinksldjump"/>
              </a:rPr>
              <a:t>PROGRAMA: CORREDORES ARTERIALES DE COMPETITIVIDAD				84</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11" action="ppaction://hlinksldjump"/>
              </a:rPr>
              <a:t>PROGRAMA: REHABILITACIÓN PUENTES 						86</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12" action="ppaction://hlinksldjump"/>
              </a:rPr>
              <a:t>PROGRAMA: REHABILITACIÓN Y MANTENIMIENTO RED VIAL PRIMARIA			93</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13" action="ppaction://hlinksldjump"/>
              </a:rPr>
              <a:t>PROGRAMA: COMPETITIVIDAD							106</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14" action="ppaction://hlinksldjump"/>
              </a:rPr>
              <a:t>PROGRAMA: BICENTENARIO							112</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15" action="ppaction://hlinksldjump"/>
              </a:rPr>
              <a:t>PROGRAMA. COLOMBIA RURAL							117</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16" action="ppaction://hlinksldjump"/>
              </a:rPr>
              <a:t>PROGRAMA: OCAD PAZ 							125</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17" action="ppaction://hlinksldjump"/>
              </a:rPr>
              <a:t>PROGRAMA: RECURSOS ENAJENACIÓN DE ISAGEN					143</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18" action="ppaction://hlinksldjump"/>
              </a:rPr>
              <a:t>PROGRAMA: CONTRATOS PLAN							146</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19" action="ppaction://hlinksldjump"/>
              </a:rPr>
              <a:t>PROGRAMA: MANTENIMIENTO RED FERREA NACIONAL 					152</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20" action="ppaction://hlinksldjump"/>
              </a:rPr>
              <a:t>PROGRAMA: CANALES DE ACCESOS MARÍTIMOS					188</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21" action="ppaction://hlinksldjump"/>
              </a:rPr>
              <a:t>PROGRAMA: ADECUACIÓN, MEJORAMIENTO Y MANTENIMIENTO RED FLUVIAL			206</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altLang="es-CO"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hlinkClick r:id="rId22" action="ppaction://hlinksldjump"/>
              </a:rPr>
              <a:t>PROGRAMA: </a:t>
            </a:r>
            <a:r>
              <a:rPr lang="es-CO" altLang="es-CO"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hlinkClick r:id="rId22" action="ppaction://hlinksldjump"/>
              </a:rPr>
              <a:t>CONSTRUCCIÓN Y MANTENIMIENTO </a:t>
            </a:r>
            <a:r>
              <a:rPr lang="pt-BR" altLang="es-CO"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hlinkClick r:id="rId22" action="ppaction://hlinksldjump"/>
              </a:rPr>
              <a:t>DE TRANSBORDADORES			230</a:t>
            </a:r>
            <a:endParaRPr lang="pt-BR" altLang="es-CO"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p>
            <a:pPr>
              <a:defRPr/>
            </a:pPr>
            <a:r>
              <a:rPr lang="pt-BR" altLang="es-CO"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hlinkClick r:id="rId23" action="ppaction://hlinksldjump"/>
              </a:rPr>
              <a:t>PROGRAMA: </a:t>
            </a:r>
            <a:r>
              <a:rPr lang="es-CO" altLang="es-CO"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hlinkClick r:id="rId23" action="ppaction://hlinksldjump"/>
              </a:rPr>
              <a:t>REGULACION DE LA INFRAESTRUCTURA VIAL				232</a:t>
            </a:r>
            <a:endParaRPr lang="es-ES" sz="1300" b="1" dirty="0">
              <a:solidFill>
                <a:schemeClr val="accent6">
                  <a:lumMod val="50000"/>
                </a:schemeClr>
              </a:solidFill>
              <a:highlight>
                <a:srgbClr val="FFFF00"/>
              </a:highlight>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24" action="ppaction://hlinksldjump"/>
              </a:rPr>
              <a:t>PROGRAMA: ATENCIÓN DE EMERGENCIAS						239</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25" action="ppaction://hlinksldjump"/>
              </a:rPr>
              <a:t>PROGRAMA: GESTION DEL RIESGO VIAL						262</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26" action="ppaction://hlinksldjump"/>
              </a:rPr>
              <a:t>PROGRAMA: INNOVACION – REGLAMENTACION – REGULACION – SISTEMA GEOGRAFICO		265</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27" action="ppaction://hlinksldjump"/>
              </a:rPr>
              <a:t>PROGRAMA: ESTUDIOS Y DISEÑOS						273</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cs typeface="Arial" panose="020B0604020202020204" pitchFamily="34" charset="0"/>
                <a:hlinkClick r:id="rId28" action="ppaction://hlinksldjump"/>
              </a:rPr>
              <a:t>GESTIÓN AMBIENTAL, PREDIAL, SOCIAL Y SOSTENIBILIDAD				287</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pt-BR"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pt-BR"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pt-BR"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pt-BR"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pt-BR" sz="12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200" b="1" dirty="0">
                <a:solidFill>
                  <a:schemeClr val="accent6">
                    <a:lumMod val="50000"/>
                  </a:schemeClr>
                </a:solidFill>
                <a:latin typeface="Arial" panose="020B0604020202020204" pitchFamily="34" charset="0"/>
                <a:cs typeface="Arial" panose="020B0604020202020204" pitchFamily="34" charset="0"/>
              </a:rPr>
              <a:t> </a:t>
            </a:r>
          </a:p>
          <a:p>
            <a:pPr>
              <a:defRPr/>
            </a:pPr>
            <a:endParaRPr lang="pt-BR"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200" b="1" dirty="0">
              <a:solidFill>
                <a:schemeClr val="accent6">
                  <a:lumMod val="50000"/>
                </a:schemeClr>
              </a:solidFill>
              <a:latin typeface="Arial" panose="020B0604020202020204" pitchFamily="34" charset="0"/>
              <a:cs typeface="Arial" panose="020B0604020202020204" pitchFamily="34" charset="0"/>
            </a:endParaRPr>
          </a:p>
          <a:p>
            <a:pPr>
              <a:defRPr/>
            </a:pPr>
            <a:endParaRPr lang="es-CO" sz="1200" dirty="0">
              <a:solidFill>
                <a:schemeClr val="accent6">
                  <a:lumMod val="50000"/>
                </a:schemeClr>
              </a:solidFill>
              <a:latin typeface="Arial" panose="020B0604020202020204" pitchFamily="34" charset="0"/>
              <a:cs typeface="Arial" panose="020B0604020202020204" pitchFamily="34" charset="0"/>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ángulo 3">
            <a:extLst>
              <a:ext uri="{FF2B5EF4-FFF2-40B4-BE49-F238E27FC236}">
                <a16:creationId xmlns:a16="http://schemas.microsoft.com/office/drawing/2014/main" id="{2AAF5EA9-9BD7-4722-8B66-E58059C46CFF}"/>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48131" name="Rectángulo 7">
            <a:extLst>
              <a:ext uri="{FF2B5EF4-FFF2-40B4-BE49-F238E27FC236}">
                <a16:creationId xmlns:a16="http://schemas.microsoft.com/office/drawing/2014/main" id="{A488F285-8939-47F9-BDFD-398E3531EE88}"/>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BBA8889-8451-4DB5-9011-CFED5EEC01BE}"/>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48133" name="Imagen 14">
            <a:extLst>
              <a:ext uri="{FF2B5EF4-FFF2-40B4-BE49-F238E27FC236}">
                <a16:creationId xmlns:a16="http://schemas.microsoft.com/office/drawing/2014/main" id="{B30C7441-A4E9-41F5-A658-3A7CBCFA1A2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2972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4" name="CuadroTexto 2">
            <a:extLst>
              <a:ext uri="{FF2B5EF4-FFF2-40B4-BE49-F238E27FC236}">
                <a16:creationId xmlns:a16="http://schemas.microsoft.com/office/drawing/2014/main" id="{9533FAE4-01CF-4718-9607-A5BC5B4ECD59}"/>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48135" name="CuadroTexto 11">
            <a:extLst>
              <a:ext uri="{FF2B5EF4-FFF2-40B4-BE49-F238E27FC236}">
                <a16:creationId xmlns:a16="http://schemas.microsoft.com/office/drawing/2014/main" id="{8C679012-4DBF-442C-B3ED-54C0AEEA3E4A}"/>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48136" name="Imagen 16">
            <a:extLst>
              <a:ext uri="{FF2B5EF4-FFF2-40B4-BE49-F238E27FC236}">
                <a16:creationId xmlns:a16="http://schemas.microsoft.com/office/drawing/2014/main" id="{5B4F9615-2975-4473-BAEA-3E6C841BC3D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7" name="Imagen 2">
            <a:extLst>
              <a:ext uri="{FF2B5EF4-FFF2-40B4-BE49-F238E27FC236}">
                <a16:creationId xmlns:a16="http://schemas.microsoft.com/office/drawing/2014/main" id="{84FC630A-B4AF-419A-A7A1-4006B54FFAD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5BDD726F-9D32-4D6A-92EB-79FD3C130F2F}"/>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79490488-F5AF-42BB-A965-AB36EA060CA4}"/>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AE9BF345-A95A-40A4-A7B3-7368681FD134}"/>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20C9AA82-964B-44C9-A058-893BBF01894B}"/>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8142" name="CuadroTexto 4">
            <a:extLst>
              <a:ext uri="{FF2B5EF4-FFF2-40B4-BE49-F238E27FC236}">
                <a16:creationId xmlns:a16="http://schemas.microsoft.com/office/drawing/2014/main" id="{3FF43FC6-CB09-4D43-A7E8-86770EF0D35E}"/>
              </a:ext>
            </a:extLst>
          </p:cNvPr>
          <p:cNvSpPr txBox="1">
            <a:spLocks noChangeArrowheads="1"/>
          </p:cNvSpPr>
          <p:nvPr/>
        </p:nvSpPr>
        <p:spPr bwMode="auto">
          <a:xfrm>
            <a:off x="3910013" y="5380038"/>
            <a:ext cx="54419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PUENTE PUMAREJO SITIONUEVO - BARRANQUILLA</a:t>
            </a:r>
          </a:p>
          <a:p>
            <a:pPr>
              <a:lnSpc>
                <a:spcPct val="100000"/>
              </a:lnSpc>
              <a:spcBef>
                <a:spcPct val="0"/>
              </a:spcBef>
              <a:buFontTx/>
              <a:buNone/>
            </a:pPr>
            <a:endParaRPr lang="es-CO" altLang="es-CO" sz="1800">
              <a:solidFill>
                <a:srgbClr val="000000"/>
              </a:solidFill>
            </a:endParaRPr>
          </a:p>
        </p:txBody>
      </p:sp>
      <p:pic>
        <p:nvPicPr>
          <p:cNvPr id="48143" name="Picture 3">
            <a:extLst>
              <a:ext uri="{FF2B5EF4-FFF2-40B4-BE49-F238E27FC236}">
                <a16:creationId xmlns:a16="http://schemas.microsoft.com/office/drawing/2014/main" id="{64511C00-1EA6-4D55-9112-4D4F66E66113}"/>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3800" y="2178050"/>
            <a:ext cx="4071938" cy="273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44" name="Picture 4">
            <a:extLst>
              <a:ext uri="{FF2B5EF4-FFF2-40B4-BE49-F238E27FC236}">
                <a16:creationId xmlns:a16="http://schemas.microsoft.com/office/drawing/2014/main" id="{B33EFDF8-ED35-4B1E-94B5-48E6B45DED7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04025" y="2347913"/>
            <a:ext cx="4081463" cy="2293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0098" name="Grupo 2">
            <a:extLst>
              <a:ext uri="{FF2B5EF4-FFF2-40B4-BE49-F238E27FC236}">
                <a16:creationId xmlns:a16="http://schemas.microsoft.com/office/drawing/2014/main" id="{3DED6708-ABB6-444E-8CB2-081E9B29B876}"/>
              </a:ext>
            </a:extLst>
          </p:cNvPr>
          <p:cNvGrpSpPr>
            <a:grpSpLocks/>
          </p:cNvGrpSpPr>
          <p:nvPr/>
        </p:nvGrpSpPr>
        <p:grpSpPr bwMode="auto">
          <a:xfrm>
            <a:off x="-20638" y="-188913"/>
            <a:ext cx="12222163" cy="7077076"/>
            <a:chOff x="-14288" y="-68263"/>
            <a:chExt cx="12222163" cy="6926297"/>
          </a:xfrm>
        </p:grpSpPr>
        <p:sp>
          <p:nvSpPr>
            <p:cNvPr id="53" name="Rectangle 3">
              <a:extLst>
                <a:ext uri="{FF2B5EF4-FFF2-40B4-BE49-F238E27FC236}">
                  <a16:creationId xmlns:a16="http://schemas.microsoft.com/office/drawing/2014/main" id="{DD3A937F-3477-4C05-B3C5-3EDA7CFD3309}"/>
                </a:ext>
              </a:extLst>
            </p:cNvPr>
            <p:cNvSpPr/>
            <p:nvPr/>
          </p:nvSpPr>
          <p:spPr>
            <a:xfrm>
              <a:off x="-14288" y="-68263"/>
              <a:ext cx="12222163" cy="6926297"/>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60204" name="Imagen 35">
              <a:extLst>
                <a:ext uri="{FF2B5EF4-FFF2-40B4-BE49-F238E27FC236}">
                  <a16:creationId xmlns:a16="http://schemas.microsoft.com/office/drawing/2014/main" id="{3ABBB0E2-8193-4CC7-8EFC-DFF7B142F65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54763"/>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0099" name="Imagen 1">
            <a:extLst>
              <a:ext uri="{FF2B5EF4-FFF2-40B4-BE49-F238E27FC236}">
                <a16:creationId xmlns:a16="http://schemas.microsoft.com/office/drawing/2014/main" id="{E5D2BEB0-CBB0-4BC7-AACC-9336D4FAA3B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42438" y="590073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5CC39FC0-DFAA-4765-B7B0-C0F8079BB4CF}"/>
              </a:ext>
            </a:extLst>
          </p:cNvPr>
          <p:cNvGrpSpPr>
            <a:grpSpLocks/>
          </p:cNvGrpSpPr>
          <p:nvPr/>
        </p:nvGrpSpPr>
        <p:grpSpPr bwMode="auto">
          <a:xfrm>
            <a:off x="5770022" y="827268"/>
            <a:ext cx="5551264" cy="425450"/>
            <a:chOff x="3976151" y="1095038"/>
            <a:chExt cx="8652685" cy="641713"/>
          </a:xfrm>
          <a:solidFill>
            <a:schemeClr val="accent6">
              <a:lumMod val="60000"/>
              <a:lumOff val="40000"/>
            </a:schemeClr>
          </a:solidFill>
        </p:grpSpPr>
        <p:sp>
          <p:nvSpPr>
            <p:cNvPr id="12" name="Pentágono 11">
              <a:extLst>
                <a:ext uri="{FF2B5EF4-FFF2-40B4-BE49-F238E27FC236}">
                  <a16:creationId xmlns:a16="http://schemas.microsoft.com/office/drawing/2014/main" id="{68CA3202-3949-4C99-8DEA-E91B28147C59}"/>
                </a:ext>
              </a:extLst>
            </p:cNvPr>
            <p:cNvSpPr/>
            <p:nvPr/>
          </p:nvSpPr>
          <p:spPr>
            <a:xfrm>
              <a:off x="4396559"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E68C7887-8B22-4155-84CD-32F57A77A43E}"/>
                </a:ext>
              </a:extLst>
            </p:cNvPr>
            <p:cNvSpPr/>
            <p:nvPr/>
          </p:nvSpPr>
          <p:spPr>
            <a:xfrm>
              <a:off x="4950712" y="1097389"/>
              <a:ext cx="7678124"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0954E73-4D52-4433-83FF-C99AB48EB8CF}"/>
                </a:ext>
              </a:extLst>
            </p:cNvPr>
            <p:cNvSpPr txBox="1"/>
            <p:nvPr/>
          </p:nvSpPr>
          <p:spPr>
            <a:xfrm>
              <a:off x="5157849" y="1145736"/>
              <a:ext cx="7193902"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Buenaventura y Tumaco</a:t>
              </a:r>
            </a:p>
          </p:txBody>
        </p:sp>
        <p:sp>
          <p:nvSpPr>
            <p:cNvPr id="16" name="Elipse 15">
              <a:extLst>
                <a:ext uri="{FF2B5EF4-FFF2-40B4-BE49-F238E27FC236}">
                  <a16:creationId xmlns:a16="http://schemas.microsoft.com/office/drawing/2014/main" id="{39799E5F-EE28-4B09-AA46-6A80830F277E}"/>
                </a:ext>
              </a:extLst>
            </p:cNvPr>
            <p:cNvSpPr/>
            <p:nvPr/>
          </p:nvSpPr>
          <p:spPr>
            <a:xfrm>
              <a:off x="3976151"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60101" name="Rectángulo 67">
            <a:extLst>
              <a:ext uri="{FF2B5EF4-FFF2-40B4-BE49-F238E27FC236}">
                <a16:creationId xmlns:a16="http://schemas.microsoft.com/office/drawing/2014/main" id="{C0857F78-4A74-40B0-9F83-4983A021FA06}"/>
              </a:ext>
            </a:extLst>
          </p:cNvPr>
          <p:cNvSpPr>
            <a:spLocks noChangeArrowheads="1"/>
          </p:cNvSpPr>
          <p:nvPr/>
        </p:nvSpPr>
        <p:spPr bwMode="auto">
          <a:xfrm>
            <a:off x="869950" y="93663"/>
            <a:ext cx="111839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ACCESOS MARÍTIMOS.</a:t>
            </a:r>
          </a:p>
          <a:p>
            <a:pPr eaLnBrk="1" hangingPunct="1">
              <a:lnSpc>
                <a:spcPct val="100000"/>
              </a:lnSpc>
              <a:spcBef>
                <a:spcPct val="0"/>
              </a:spcBef>
              <a:buFontTx/>
              <a:buNone/>
            </a:pPr>
            <a:endPar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60102" name="Rectángulo 68">
            <a:extLst>
              <a:ext uri="{FF2B5EF4-FFF2-40B4-BE49-F238E27FC236}">
                <a16:creationId xmlns:a16="http://schemas.microsoft.com/office/drawing/2014/main" id="{92870D34-E6AC-4821-86B4-DD51770D044B}"/>
              </a:ext>
            </a:extLst>
          </p:cNvPr>
          <p:cNvSpPr>
            <a:spLocks noChangeArrowheads="1"/>
          </p:cNvSpPr>
          <p:nvPr/>
        </p:nvSpPr>
        <p:spPr bwMode="auto">
          <a:xfrm>
            <a:off x="869950" y="300038"/>
            <a:ext cx="106822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DRAGADO DE MANTENIMIENTO DEL CANAL DE ACCESO A LOS PUERTO DE BUENAVENTURA Y TUMACO</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60103" name="CuadroTexto 3">
            <a:extLst>
              <a:ext uri="{FF2B5EF4-FFF2-40B4-BE49-F238E27FC236}">
                <a16:creationId xmlns:a16="http://schemas.microsoft.com/office/drawing/2014/main" id="{84C3E5BB-0144-459C-BB62-4AB374FAF7D2}"/>
              </a:ext>
            </a:extLst>
          </p:cNvPr>
          <p:cNvSpPr txBox="1">
            <a:spLocks noChangeArrowheads="1"/>
          </p:cNvSpPr>
          <p:nvPr/>
        </p:nvSpPr>
        <p:spPr bwMode="auto">
          <a:xfrm>
            <a:off x="4808538" y="44354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60104" name="Imagen 54">
            <a:extLst>
              <a:ext uri="{FF2B5EF4-FFF2-40B4-BE49-F238E27FC236}">
                <a16:creationId xmlns:a16="http://schemas.microsoft.com/office/drawing/2014/main" id="{F6EF188F-192A-4D8C-A2B9-F7A3207AAD3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 name="Grupo 10">
            <a:extLst>
              <a:ext uri="{FF2B5EF4-FFF2-40B4-BE49-F238E27FC236}">
                <a16:creationId xmlns:a16="http://schemas.microsoft.com/office/drawing/2014/main" id="{08538959-F775-42D4-9F8B-12A33DC68B53}"/>
              </a:ext>
            </a:extLst>
          </p:cNvPr>
          <p:cNvGrpSpPr>
            <a:grpSpLocks/>
          </p:cNvGrpSpPr>
          <p:nvPr/>
        </p:nvGrpSpPr>
        <p:grpSpPr bwMode="auto">
          <a:xfrm>
            <a:off x="5763406" y="1553574"/>
            <a:ext cx="5557881" cy="433388"/>
            <a:chOff x="3797995" y="1095038"/>
            <a:chExt cx="8840944" cy="641713"/>
          </a:xfrm>
          <a:solidFill>
            <a:schemeClr val="accent6">
              <a:lumMod val="60000"/>
              <a:lumOff val="40000"/>
            </a:schemeClr>
          </a:solidFill>
        </p:grpSpPr>
        <p:sp>
          <p:nvSpPr>
            <p:cNvPr id="24" name="Pentágono 11">
              <a:extLst>
                <a:ext uri="{FF2B5EF4-FFF2-40B4-BE49-F238E27FC236}">
                  <a16:creationId xmlns:a16="http://schemas.microsoft.com/office/drawing/2014/main" id="{7147F40E-72D6-4D5E-ACF7-8331DD57209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9B38C81F-F6B8-40C3-9BD3-F27A6E47E44D}"/>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MX" sz="1050" dirty="0">
                  <a:solidFill>
                    <a:srgbClr val="70AD47">
                      <a:lumMod val="50000"/>
                    </a:srgbClr>
                  </a:solidFill>
                  <a:latin typeface="Arial" panose="020B0604020202020204" pitchFamily="34" charset="0"/>
                  <a:cs typeface="Arial" panose="020B0604020202020204" pitchFamily="34" charset="0"/>
                </a:rPr>
                <a:t>Garantizar las condiciones de navegabilidad de los   respectivos  puertos.</a:t>
              </a:r>
            </a:p>
            <a:p>
              <a:pPr eaLnBrk="1" fontAlgn="auto" hangingPunct="1">
                <a:spcBef>
                  <a:spcPts val="0"/>
                </a:spcBef>
                <a:spcAft>
                  <a:spcPts val="0"/>
                </a:spcAft>
                <a:defRPr/>
              </a:pPr>
              <a:endParaRPr lang="es-CO" sz="500" b="1" dirty="0">
                <a:solidFill>
                  <a:srgbClr val="70AD47">
                    <a:lumMod val="50000"/>
                  </a:srgbClr>
                </a:solidFill>
                <a:latin typeface="Arial" panose="020B0604020202020204" pitchFamily="34" charset="0"/>
                <a:cs typeface="Arial" panose="020B0604020202020204" pitchFamily="34" charset="0"/>
              </a:endParaRPr>
            </a:p>
          </p:txBody>
        </p:sp>
        <p:sp>
          <p:nvSpPr>
            <p:cNvPr id="26" name="Elipse 25">
              <a:extLst>
                <a:ext uri="{FF2B5EF4-FFF2-40B4-BE49-F238E27FC236}">
                  <a16:creationId xmlns:a16="http://schemas.microsoft.com/office/drawing/2014/main" id="{98F9E382-2184-4373-9C85-14E0A61C002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7" name="Grupo 10">
            <a:extLst>
              <a:ext uri="{FF2B5EF4-FFF2-40B4-BE49-F238E27FC236}">
                <a16:creationId xmlns:a16="http://schemas.microsoft.com/office/drawing/2014/main" id="{5A2487F0-14EB-45EF-924A-0E0D3D613F7A}"/>
              </a:ext>
            </a:extLst>
          </p:cNvPr>
          <p:cNvGrpSpPr>
            <a:grpSpLocks/>
          </p:cNvGrpSpPr>
          <p:nvPr/>
        </p:nvGrpSpPr>
        <p:grpSpPr bwMode="auto">
          <a:xfrm>
            <a:off x="5763406" y="2198638"/>
            <a:ext cx="5557881" cy="433388"/>
            <a:chOff x="3797995" y="1095038"/>
            <a:chExt cx="8786730" cy="641713"/>
          </a:xfrm>
          <a:solidFill>
            <a:schemeClr val="accent6">
              <a:lumMod val="60000"/>
              <a:lumOff val="40000"/>
            </a:schemeClr>
          </a:solidFill>
        </p:grpSpPr>
        <p:sp>
          <p:nvSpPr>
            <p:cNvPr id="28" name="Pentágono 11">
              <a:extLst>
                <a:ext uri="{FF2B5EF4-FFF2-40B4-BE49-F238E27FC236}">
                  <a16:creationId xmlns:a16="http://schemas.microsoft.com/office/drawing/2014/main" id="{709EEF26-DDE4-434E-B130-A3C0D5CBEE0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9" name="Forma libre 12">
              <a:extLst>
                <a:ext uri="{FF2B5EF4-FFF2-40B4-BE49-F238E27FC236}">
                  <a16:creationId xmlns:a16="http://schemas.microsoft.com/office/drawing/2014/main" id="{F490061E-FE45-4E8B-A7B6-1BB204995484}"/>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200" b="1" dirty="0">
                  <a:solidFill>
                    <a:srgbClr val="70AD47">
                      <a:lumMod val="50000"/>
                    </a:srgbClr>
                  </a:solidFill>
                  <a:latin typeface="Arial" panose="020B0604020202020204" pitchFamily="34" charset="0"/>
                  <a:cs typeface="Arial" panose="020B0604020202020204" pitchFamily="34" charset="0"/>
                </a:rPr>
                <a:t>42,3 Km.</a:t>
              </a:r>
              <a:endParaRPr lang="es-CO" sz="1200" b="1" dirty="0">
                <a:solidFill>
                  <a:srgbClr val="70AD47">
                    <a:lumMod val="50000"/>
                  </a:srgbClr>
                </a:solidFill>
                <a:latin typeface="Arial" panose="020B0604020202020204" pitchFamily="34" charset="0"/>
                <a:cs typeface="Arial" panose="020B0604020202020204" pitchFamily="34" charset="0"/>
              </a:endParaRPr>
            </a:p>
          </p:txBody>
        </p:sp>
        <p:sp>
          <p:nvSpPr>
            <p:cNvPr id="30" name="Elipse 29">
              <a:extLst>
                <a:ext uri="{FF2B5EF4-FFF2-40B4-BE49-F238E27FC236}">
                  <a16:creationId xmlns:a16="http://schemas.microsoft.com/office/drawing/2014/main" id="{9F49C1E4-D7ED-4507-8B17-1116724A57F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31" name="Grupo 10">
            <a:extLst>
              <a:ext uri="{FF2B5EF4-FFF2-40B4-BE49-F238E27FC236}">
                <a16:creationId xmlns:a16="http://schemas.microsoft.com/office/drawing/2014/main" id="{8EDB295F-AAAC-4F61-93C5-4956BB000463}"/>
              </a:ext>
            </a:extLst>
          </p:cNvPr>
          <p:cNvGrpSpPr>
            <a:grpSpLocks/>
          </p:cNvGrpSpPr>
          <p:nvPr/>
        </p:nvGrpSpPr>
        <p:grpSpPr bwMode="auto">
          <a:xfrm>
            <a:off x="5798480" y="2829403"/>
            <a:ext cx="5522807" cy="377745"/>
            <a:chOff x="3908379" y="1062732"/>
            <a:chExt cx="8720459" cy="674019"/>
          </a:xfrm>
          <a:solidFill>
            <a:schemeClr val="accent6">
              <a:lumMod val="60000"/>
              <a:lumOff val="40000"/>
            </a:schemeClr>
          </a:solidFill>
        </p:grpSpPr>
        <p:sp>
          <p:nvSpPr>
            <p:cNvPr id="32" name="Pentágono 11">
              <a:extLst>
                <a:ext uri="{FF2B5EF4-FFF2-40B4-BE49-F238E27FC236}">
                  <a16:creationId xmlns:a16="http://schemas.microsoft.com/office/drawing/2014/main" id="{62F05D5C-1C72-4857-BB08-856F10DE554A}"/>
                </a:ext>
              </a:extLst>
            </p:cNvPr>
            <p:cNvSpPr/>
            <p:nvPr/>
          </p:nvSpPr>
          <p:spPr>
            <a:xfrm>
              <a:off x="4218400" y="1065082"/>
              <a:ext cx="519047"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3" name="Forma libre 12">
              <a:extLst>
                <a:ext uri="{FF2B5EF4-FFF2-40B4-BE49-F238E27FC236}">
                  <a16:creationId xmlns:a16="http://schemas.microsoft.com/office/drawing/2014/main" id="{75DE44D2-A162-4932-841C-B869AE200F1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4" name="CuadroTexto 33">
              <a:extLst>
                <a:ext uri="{FF2B5EF4-FFF2-40B4-BE49-F238E27FC236}">
                  <a16:creationId xmlns:a16="http://schemas.microsoft.com/office/drawing/2014/main" id="{238B926C-6D83-4613-8ACD-449462D7A1AE}"/>
                </a:ext>
              </a:extLst>
            </p:cNvPr>
            <p:cNvSpPr txBox="1"/>
            <p:nvPr/>
          </p:nvSpPr>
          <p:spPr>
            <a:xfrm>
              <a:off x="5031026" y="1113428"/>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200" b="1" dirty="0">
                  <a:solidFill>
                    <a:srgbClr val="70AD47">
                      <a:lumMod val="50000"/>
                    </a:srgbClr>
                  </a:solidFill>
                  <a:latin typeface="Arial" panose="020B0604020202020204" pitchFamily="34" charset="0"/>
                  <a:cs typeface="Arial" panose="020B0604020202020204" pitchFamily="34" charset="0"/>
                </a:rPr>
                <a:t>42,3 Km</a:t>
              </a:r>
            </a:p>
          </p:txBody>
        </p:sp>
        <p:sp>
          <p:nvSpPr>
            <p:cNvPr id="35" name="Elipse 34">
              <a:extLst>
                <a:ext uri="{FF2B5EF4-FFF2-40B4-BE49-F238E27FC236}">
                  <a16:creationId xmlns:a16="http://schemas.microsoft.com/office/drawing/2014/main" id="{9BEE90D7-8541-48F0-B5F5-79225D661857}"/>
                </a:ext>
              </a:extLst>
            </p:cNvPr>
            <p:cNvSpPr/>
            <p:nvPr/>
          </p:nvSpPr>
          <p:spPr>
            <a:xfrm>
              <a:off x="3908379" y="1062732"/>
              <a:ext cx="519047"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60108" name="Imagen 2">
            <a:extLst>
              <a:ext uri="{FF2B5EF4-FFF2-40B4-BE49-F238E27FC236}">
                <a16:creationId xmlns:a16="http://schemas.microsoft.com/office/drawing/2014/main" id="{A058F8FA-D47F-4855-8582-701787C1E04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671763" y="4502150"/>
            <a:ext cx="942975" cy="124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109" name="Imagen 2">
            <a:extLst>
              <a:ext uri="{FF2B5EF4-FFF2-40B4-BE49-F238E27FC236}">
                <a16:creationId xmlns:a16="http://schemas.microsoft.com/office/drawing/2014/main" id="{2C3C1536-8D9D-475F-A461-260A73402AFC}"/>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829050" y="4502150"/>
            <a:ext cx="936625"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DC0137CA-5277-4941-AA33-0005A246332A}"/>
              </a:ext>
            </a:extLst>
          </p:cNvPr>
          <p:cNvGraphicFramePr>
            <a:graphicFrameLocks noGrp="1"/>
          </p:cNvGraphicFramePr>
          <p:nvPr/>
        </p:nvGraphicFramePr>
        <p:xfrm>
          <a:off x="869950" y="808038"/>
          <a:ext cx="4445000" cy="3522662"/>
        </p:xfrm>
        <a:graphic>
          <a:graphicData uri="http://schemas.openxmlformats.org/drawingml/2006/table">
            <a:tbl>
              <a:tblPr firstRow="1" bandRow="1"/>
              <a:tblGrid>
                <a:gridCol w="1342240">
                  <a:extLst>
                    <a:ext uri="{9D8B030D-6E8A-4147-A177-3AD203B41FA5}">
                      <a16:colId xmlns:a16="http://schemas.microsoft.com/office/drawing/2014/main" val="20000"/>
                    </a:ext>
                  </a:extLst>
                </a:gridCol>
                <a:gridCol w="1498315">
                  <a:extLst>
                    <a:ext uri="{9D8B030D-6E8A-4147-A177-3AD203B41FA5}">
                      <a16:colId xmlns:a16="http://schemas.microsoft.com/office/drawing/2014/main" val="20001"/>
                    </a:ext>
                  </a:extLst>
                </a:gridCol>
                <a:gridCol w="782453">
                  <a:extLst>
                    <a:ext uri="{9D8B030D-6E8A-4147-A177-3AD203B41FA5}">
                      <a16:colId xmlns:a16="http://schemas.microsoft.com/office/drawing/2014/main" val="20002"/>
                    </a:ext>
                  </a:extLst>
                </a:gridCol>
                <a:gridCol w="455737">
                  <a:extLst>
                    <a:ext uri="{9D8B030D-6E8A-4147-A177-3AD203B41FA5}">
                      <a16:colId xmlns:a16="http://schemas.microsoft.com/office/drawing/2014/main" val="20003"/>
                    </a:ext>
                  </a:extLst>
                </a:gridCol>
                <a:gridCol w="366255">
                  <a:extLst>
                    <a:ext uri="{9D8B030D-6E8A-4147-A177-3AD203B41FA5}">
                      <a16:colId xmlns:a16="http://schemas.microsoft.com/office/drawing/2014/main" val="20004"/>
                    </a:ext>
                  </a:extLst>
                </a:gridCol>
              </a:tblGrid>
              <a:tr h="190517">
                <a:tc gridSpan="5">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04827">
                <a:tc gridSpan="2">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1000" b="0" i="0" u="none" strike="noStrike">
                          <a:solidFill>
                            <a:srgbClr val="375623"/>
                          </a:solidFill>
                          <a:effectLst/>
                          <a:latin typeface="Arial" panose="020B0604020202020204" pitchFamily="34" charset="0"/>
                        </a:rPr>
                        <a:t> 2762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17">
                <a:tc gridSpan="2">
                  <a:txBody>
                    <a:bodyPr/>
                    <a:lstStyle/>
                    <a:p>
                      <a:pPr algn="l" rtl="0" fontAlgn="b"/>
                      <a:r>
                        <a:rPr lang="es-CO" sz="1000" b="1" i="0" u="none" strike="noStrike">
                          <a:solidFill>
                            <a:srgbClr val="375623"/>
                          </a:solidFill>
                          <a:effectLst/>
                          <a:latin typeface="Arial" panose="020B0604020202020204" pitchFamily="34" charset="0"/>
                        </a:rPr>
                        <a:t>FECHA PREVISTA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3">
                  <a:txBody>
                    <a:bodyPr/>
                    <a:lstStyle/>
                    <a:p>
                      <a:pPr algn="l" rtl="0" fontAlgn="ctr"/>
                      <a:r>
                        <a:rPr lang="es-CO" sz="1100" b="0" i="0" u="none" strike="noStrike">
                          <a:solidFill>
                            <a:srgbClr val="375623"/>
                          </a:solidFill>
                          <a:effectLst/>
                          <a:latin typeface="Arial" panose="020B0604020202020204" pitchFamily="34" charset="0"/>
                        </a:rPr>
                        <a:t>31/01/2019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17">
                <a:tc gridSpan="2">
                  <a:txBody>
                    <a:bodyPr/>
                    <a:lstStyle/>
                    <a:p>
                      <a:pPr algn="l" rtl="0" fontAlgn="b"/>
                      <a:r>
                        <a:rPr lang="es-CO" sz="1000" b="1" i="0" u="none" strike="noStrike">
                          <a:solidFill>
                            <a:srgbClr val="375623"/>
                          </a:solidFill>
                          <a:effectLst/>
                          <a:latin typeface="Arial" panose="020B0604020202020204" pitchFamily="34" charset="0"/>
                        </a:rPr>
                        <a:t>FECHA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l" rtl="0" fontAlgn="b"/>
                      <a:r>
                        <a:rPr lang="es-CO" sz="1100" b="0" i="0" u="none" strike="noStrike">
                          <a:solidFill>
                            <a:srgbClr val="375623"/>
                          </a:solidFill>
                          <a:effectLst/>
                          <a:latin typeface="Arial" panose="020B0604020202020204" pitchFamily="34" charset="0"/>
                        </a:rPr>
                        <a:t>30/07/2020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190517">
                <a:tc gridSpan="5">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17">
                <a:tc gridSpan="4">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60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95302">
                <a:tc gridSpan="5">
                  <a:txBody>
                    <a:bodyPr/>
                    <a:lstStyle/>
                    <a:p>
                      <a:pPr algn="l" rtl="0" fontAlgn="ctr"/>
                      <a:r>
                        <a:rPr lang="es-ES" sz="1600" b="0" i="0" u="none" strike="noStrike" baseline="30000">
                          <a:solidFill>
                            <a:srgbClr val="375623"/>
                          </a:solidFill>
                          <a:effectLst/>
                          <a:latin typeface="Arial" panose="020B0604020202020204" pitchFamily="34" charset="0"/>
                        </a:rPr>
                        <a:t>Aumento de la capacidad y operatividad de los respectivos puertos.</a:t>
                      </a:r>
                      <a:endParaRPr lang="es-ES" sz="1600" b="0" i="0" u="none" strike="noStrike">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590603">
                <a:tc gridSpan="5">
                  <a:txBody>
                    <a:bodyPr/>
                    <a:lstStyle/>
                    <a:p>
                      <a:pPr algn="l" rtl="0" fontAlgn="ctr"/>
                      <a:r>
                        <a:rPr lang="es-ES" sz="1600" b="0" i="0" u="none" strike="noStrike" baseline="30000">
                          <a:solidFill>
                            <a:srgbClr val="375623"/>
                          </a:solidFill>
                          <a:effectLst/>
                          <a:latin typeface="Arial" panose="020B0604020202020204" pitchFamily="34" charset="0"/>
                        </a:rPr>
                        <a:t>Aumento de las actividades de importación y exportación de productos del país, impactando de manera directa el PIB nacional.</a:t>
                      </a:r>
                      <a:endParaRPr lang="es-ES" sz="1600" b="0" i="0" u="none" strike="noStrike">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590603">
                <a:tc gridSpan="5">
                  <a:txBody>
                    <a:bodyPr/>
                    <a:lstStyle/>
                    <a:p>
                      <a:pPr algn="l" rtl="0" fontAlgn="ctr"/>
                      <a:r>
                        <a:rPr lang="es-ES" sz="1600" b="0" i="0" u="none" strike="noStrike" baseline="30000">
                          <a:solidFill>
                            <a:srgbClr val="375623"/>
                          </a:solidFill>
                          <a:effectLst/>
                          <a:latin typeface="Arial" panose="020B0604020202020204" pitchFamily="34" charset="0"/>
                        </a:rPr>
                        <a:t>Fomentar el empleo en la región e incrementar el desarrollo económico, social y ambiental de dichas regiones y las poblaciones en el área de influencia.</a:t>
                      </a:r>
                      <a:endParaRPr lang="es-ES" sz="1600" b="0" i="0" u="none" strike="noStrike">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17">
                <a:tc gridSpan="5">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23879">
                <a:tc>
                  <a:txBody>
                    <a:bodyPr/>
                    <a:lstStyle/>
                    <a:p>
                      <a:pPr algn="ctr" rtl="0" fontAlgn="ctr"/>
                      <a:r>
                        <a:rPr lang="es-CO" sz="8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74345">
                <a:tc>
                  <a:txBody>
                    <a:bodyPr/>
                    <a:lstStyle/>
                    <a:p>
                      <a:pPr algn="l" rtl="0" fontAlgn="ctr"/>
                      <a:r>
                        <a:rPr lang="es-CO" sz="900" b="1" i="0" u="none" strike="noStrike">
                          <a:solidFill>
                            <a:srgbClr val="375623"/>
                          </a:solidFill>
                          <a:effectLst/>
                          <a:latin typeface="Arial" panose="020B0604020202020204" pitchFamily="34" charset="0"/>
                        </a:rPr>
                        <a:t>Mantenimiento canal de acceso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0" i="0" u="none" strike="noStrike">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6" name="Tabla 5">
            <a:extLst>
              <a:ext uri="{FF2B5EF4-FFF2-40B4-BE49-F238E27FC236}">
                <a16:creationId xmlns:a16="http://schemas.microsoft.com/office/drawing/2014/main" id="{28A008F0-0E7C-4799-8C23-365002F55851}"/>
              </a:ext>
            </a:extLst>
          </p:cNvPr>
          <p:cNvGraphicFramePr>
            <a:graphicFrameLocks noGrp="1"/>
          </p:cNvGraphicFramePr>
          <p:nvPr/>
        </p:nvGraphicFramePr>
        <p:xfrm>
          <a:off x="5762625" y="3333750"/>
          <a:ext cx="5559425" cy="2395538"/>
        </p:xfrm>
        <a:graphic>
          <a:graphicData uri="http://schemas.openxmlformats.org/drawingml/2006/table">
            <a:tbl>
              <a:tblPr firstRow="1" bandRow="1"/>
              <a:tblGrid>
                <a:gridCol w="2876230">
                  <a:extLst>
                    <a:ext uri="{9D8B030D-6E8A-4147-A177-3AD203B41FA5}">
                      <a16:colId xmlns:a16="http://schemas.microsoft.com/office/drawing/2014/main" val="20000"/>
                    </a:ext>
                  </a:extLst>
                </a:gridCol>
                <a:gridCol w="1351249">
                  <a:extLst>
                    <a:ext uri="{9D8B030D-6E8A-4147-A177-3AD203B41FA5}">
                      <a16:colId xmlns:a16="http://schemas.microsoft.com/office/drawing/2014/main" val="20001"/>
                    </a:ext>
                  </a:extLst>
                </a:gridCol>
                <a:gridCol w="1331946">
                  <a:extLst>
                    <a:ext uri="{9D8B030D-6E8A-4147-A177-3AD203B41FA5}">
                      <a16:colId xmlns:a16="http://schemas.microsoft.com/office/drawing/2014/main" val="20002"/>
                    </a:ext>
                  </a:extLst>
                </a:gridCol>
              </a:tblGrid>
              <a:tr h="157792">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7792">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$ 32.090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7792">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7792">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7792">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$ 808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68245">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7792">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7792">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$ 32.898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7792">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7792">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02368">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04799">
                <a:tc>
                  <a:txBody>
                    <a:bodyPr/>
                    <a:lstStyle/>
                    <a:p>
                      <a:pPr algn="l" rtl="0" fontAlgn="ctr"/>
                      <a:r>
                        <a:rPr lang="es-ES" sz="1000" b="0" i="0" u="none" strike="noStrike">
                          <a:solidFill>
                            <a:srgbClr val="375623"/>
                          </a:solidFill>
                          <a:effectLst/>
                          <a:latin typeface="Arial" panose="020B0604020202020204" pitchFamily="34" charset="0"/>
                        </a:rPr>
                        <a:t>Canal de acceso a los puertos de Buenaventura y Tumaco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2.594.138 m³</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ángulo 3">
            <a:extLst>
              <a:ext uri="{FF2B5EF4-FFF2-40B4-BE49-F238E27FC236}">
                <a16:creationId xmlns:a16="http://schemas.microsoft.com/office/drawing/2014/main" id="{004F3BE9-3950-4C6B-BD96-82DE3E74EE7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62147" name="Rectángulo 7">
            <a:extLst>
              <a:ext uri="{FF2B5EF4-FFF2-40B4-BE49-F238E27FC236}">
                <a16:creationId xmlns:a16="http://schemas.microsoft.com/office/drawing/2014/main" id="{44BFF0DA-4B0E-46C7-8FFF-80253068797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BC979F67-7F1D-4680-9597-1B2C8A698556}"/>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solidFill>
                  <a:srgbClr val="70AD47">
                    <a:lumMod val="50000"/>
                  </a:srgbClr>
                </a:solidFill>
              </a:rPr>
              <a:t> </a:t>
            </a:r>
            <a:endParaRPr lang="en-US" dirty="0">
              <a:solidFill>
                <a:srgbClr val="70AD47">
                  <a:lumMod val="50000"/>
                </a:srgbClr>
              </a:solidFill>
            </a:endParaRPr>
          </a:p>
        </p:txBody>
      </p:sp>
      <p:pic>
        <p:nvPicPr>
          <p:cNvPr id="262149" name="Imagen 14">
            <a:extLst>
              <a:ext uri="{FF2B5EF4-FFF2-40B4-BE49-F238E27FC236}">
                <a16:creationId xmlns:a16="http://schemas.microsoft.com/office/drawing/2014/main" id="{19155C21-7C4C-4084-B5CE-B75DA911AC2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56738" y="5851525"/>
            <a:ext cx="1906587"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2150" name="Imagen 16">
            <a:extLst>
              <a:ext uri="{FF2B5EF4-FFF2-40B4-BE49-F238E27FC236}">
                <a16:creationId xmlns:a16="http://schemas.microsoft.com/office/drawing/2014/main" id="{19AAB944-2FCD-4F78-B3AF-16872E3E24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2151" name="Imagen 2">
            <a:extLst>
              <a:ext uri="{FF2B5EF4-FFF2-40B4-BE49-F238E27FC236}">
                <a16:creationId xmlns:a16="http://schemas.microsoft.com/office/drawing/2014/main" id="{38C36ED6-51EF-4A83-AA69-EB4B6F5C5DC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48E0921C-97CE-46E0-AE3D-392AF9668A95}"/>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7108A1FF-4795-4ED3-BDBB-7E5349347F27}"/>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B17B541B-A83C-4409-A0F1-4D7C00A1B181}"/>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6896B083-DF74-46FD-B08F-4CE680830071}"/>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262156" name="10 Imagen">
            <a:extLst>
              <a:ext uri="{FF2B5EF4-FFF2-40B4-BE49-F238E27FC236}">
                <a16:creationId xmlns:a16="http://schemas.microsoft.com/office/drawing/2014/main" id="{E256B888-B7E8-4813-9056-6B930A880FE4}"/>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85863" y="1925638"/>
            <a:ext cx="4089400" cy="329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157" name="CuadroTexto 15">
            <a:extLst>
              <a:ext uri="{FF2B5EF4-FFF2-40B4-BE49-F238E27FC236}">
                <a16:creationId xmlns:a16="http://schemas.microsoft.com/office/drawing/2014/main" id="{F9AEB356-EA92-4511-A7E7-808348D64C47}"/>
              </a:ext>
            </a:extLst>
          </p:cNvPr>
          <p:cNvSpPr txBox="1">
            <a:spLocks noChangeArrowheads="1"/>
          </p:cNvSpPr>
          <p:nvPr/>
        </p:nvSpPr>
        <p:spPr bwMode="auto">
          <a:xfrm>
            <a:off x="6786563" y="5300663"/>
            <a:ext cx="38877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600">
                <a:solidFill>
                  <a:srgbClr val="385723"/>
                </a:solidFill>
              </a:rPr>
              <a:t>Canal de acceso al Puerto de Tumaco</a:t>
            </a:r>
            <a:endParaRPr lang="es-CO" altLang="es-CO" sz="1800">
              <a:solidFill>
                <a:srgbClr val="000000"/>
              </a:solidFill>
            </a:endParaRPr>
          </a:p>
        </p:txBody>
      </p:sp>
      <p:sp>
        <p:nvSpPr>
          <p:cNvPr id="262158" name="CuadroTexto 16">
            <a:extLst>
              <a:ext uri="{FF2B5EF4-FFF2-40B4-BE49-F238E27FC236}">
                <a16:creationId xmlns:a16="http://schemas.microsoft.com/office/drawing/2014/main" id="{9F91BBB7-6AFA-475A-9F7D-931CEE9608E3}"/>
              </a:ext>
            </a:extLst>
          </p:cNvPr>
          <p:cNvSpPr txBox="1">
            <a:spLocks noChangeArrowheads="1"/>
          </p:cNvSpPr>
          <p:nvPr/>
        </p:nvSpPr>
        <p:spPr bwMode="auto">
          <a:xfrm>
            <a:off x="1166813" y="5208588"/>
            <a:ext cx="41163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600">
                <a:solidFill>
                  <a:srgbClr val="385723"/>
                </a:solidFill>
              </a:rPr>
              <a:t>Canal de Acceso al Puerto de Buenaventura</a:t>
            </a:r>
            <a:endParaRPr lang="es-CO" altLang="es-CO" sz="1800">
              <a:solidFill>
                <a:srgbClr val="000000"/>
              </a:solidFill>
            </a:endParaRPr>
          </a:p>
        </p:txBody>
      </p:sp>
      <p:grpSp>
        <p:nvGrpSpPr>
          <p:cNvPr id="262159" name="Grupo 17">
            <a:extLst>
              <a:ext uri="{FF2B5EF4-FFF2-40B4-BE49-F238E27FC236}">
                <a16:creationId xmlns:a16="http://schemas.microsoft.com/office/drawing/2014/main" id="{A724D01B-B237-4CF5-B0B5-451751F81EFB}"/>
              </a:ext>
            </a:extLst>
          </p:cNvPr>
          <p:cNvGrpSpPr>
            <a:grpSpLocks/>
          </p:cNvGrpSpPr>
          <p:nvPr/>
        </p:nvGrpSpPr>
        <p:grpSpPr bwMode="auto">
          <a:xfrm>
            <a:off x="6840538" y="2046288"/>
            <a:ext cx="3905250" cy="3178175"/>
            <a:chOff x="0" y="0"/>
            <a:chExt cx="8905876" cy="5519736"/>
          </a:xfrm>
        </p:grpSpPr>
        <p:pic>
          <p:nvPicPr>
            <p:cNvPr id="262160" name="Imagen 21">
              <a:extLst>
                <a:ext uri="{FF2B5EF4-FFF2-40B4-BE49-F238E27FC236}">
                  <a16:creationId xmlns:a16="http://schemas.microsoft.com/office/drawing/2014/main" id="{2C69890E-50AD-4AE1-9FB3-A2BFE81B15FD}"/>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0" y="1341438"/>
              <a:ext cx="8894765" cy="4178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2161" name="Imagen 22">
              <a:extLst>
                <a:ext uri="{FF2B5EF4-FFF2-40B4-BE49-F238E27FC236}">
                  <a16:creationId xmlns:a16="http://schemas.microsoft.com/office/drawing/2014/main" id="{8DE691AC-1E82-4654-BBE1-DFF2D2D7E5ED}"/>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l="2162" t="3484" r="1920" b="7954"/>
            <a:stretch>
              <a:fillRect/>
            </a:stretch>
          </p:blipFill>
          <p:spPr bwMode="auto">
            <a:xfrm>
              <a:off x="3024188" y="0"/>
              <a:ext cx="5881688" cy="2843212"/>
            </a:xfrm>
            <a:prstGeom prst="rect">
              <a:avLst/>
            </a:prstGeom>
            <a:noFill/>
            <a:ln w="38100">
              <a:solidFill>
                <a:srgbClr val="548235"/>
              </a:solidFill>
              <a:miter lim="800000"/>
              <a:headEnd/>
              <a:tailEnd/>
            </a:ln>
            <a:extLst>
              <a:ext uri="{909E8E84-426E-40DD-AFC4-6F175D3DCCD1}">
                <a14:hiddenFill xmlns:a14="http://schemas.microsoft.com/office/drawing/2010/main">
                  <a:solidFill>
                    <a:srgbClr val="FFFFFF"/>
                  </a:solidFill>
                </a14:hiddenFill>
              </a:ext>
            </a:extLst>
          </p:spPr>
        </p:pic>
        <p:sp>
          <p:nvSpPr>
            <p:cNvPr id="262162" name="CuadroTexto 13">
              <a:extLst>
                <a:ext uri="{FF2B5EF4-FFF2-40B4-BE49-F238E27FC236}">
                  <a16:creationId xmlns:a16="http://schemas.microsoft.com/office/drawing/2014/main" id="{EDD026D1-22AB-496C-87E8-6DEE17E2C896}"/>
                </a:ext>
              </a:extLst>
            </p:cNvPr>
            <p:cNvSpPr txBox="1">
              <a:spLocks noChangeArrowheads="1"/>
            </p:cNvSpPr>
            <p:nvPr/>
          </p:nvSpPr>
          <p:spPr bwMode="auto">
            <a:xfrm>
              <a:off x="36513" y="1395332"/>
              <a:ext cx="1330325" cy="277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200" i="1">
                  <a:solidFill>
                    <a:srgbClr val="D9D9D9"/>
                  </a:solidFill>
                  <a:cs typeface="Times New Roman" panose="02020603050405020304" pitchFamily="18" charset="0"/>
                </a:rPr>
                <a:t>OCEANO PACÍFICO</a:t>
              </a:r>
              <a:endParaRPr lang="es-CO" altLang="es-CO" sz="1200">
                <a:solidFill>
                  <a:srgbClr val="000000"/>
                </a:solidFill>
                <a:latin typeface="Times New Roman" panose="02020603050405020304" pitchFamily="18" charset="0"/>
                <a:cs typeface="Times New Roman" panose="02020603050405020304" pitchFamily="18" charset="0"/>
              </a:endParaRPr>
            </a:p>
          </p:txBody>
        </p:sp>
      </p:gr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4194" name="Grupo 2">
            <a:extLst>
              <a:ext uri="{FF2B5EF4-FFF2-40B4-BE49-F238E27FC236}">
                <a16:creationId xmlns:a16="http://schemas.microsoft.com/office/drawing/2014/main" id="{19877BB7-65AC-4046-BB12-56E61513C0EC}"/>
              </a:ext>
            </a:extLst>
          </p:cNvPr>
          <p:cNvGrpSpPr>
            <a:grpSpLocks/>
          </p:cNvGrpSpPr>
          <p:nvPr/>
        </p:nvGrpSpPr>
        <p:grpSpPr bwMode="auto">
          <a:xfrm>
            <a:off x="-76200" y="-7938"/>
            <a:ext cx="12439650" cy="6927851"/>
            <a:chOff x="-79375" y="84103"/>
            <a:chExt cx="12439650" cy="6926297"/>
          </a:xfrm>
        </p:grpSpPr>
        <p:sp>
          <p:nvSpPr>
            <p:cNvPr id="54" name="Rectangle 3">
              <a:extLst>
                <a:ext uri="{FF2B5EF4-FFF2-40B4-BE49-F238E27FC236}">
                  <a16:creationId xmlns:a16="http://schemas.microsoft.com/office/drawing/2014/main" id="{1362A71C-60BB-4333-B4CA-99429DAFE62D}"/>
                </a:ext>
              </a:extLst>
            </p:cNvPr>
            <p:cNvSpPr/>
            <p:nvPr/>
          </p:nvSpPr>
          <p:spPr>
            <a:xfrm>
              <a:off x="-79375" y="84103"/>
              <a:ext cx="12439650" cy="6926297"/>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64298" name="Imagen 35">
              <a:extLst>
                <a:ext uri="{FF2B5EF4-FFF2-40B4-BE49-F238E27FC236}">
                  <a16:creationId xmlns:a16="http://schemas.microsoft.com/office/drawing/2014/main" id="{374A1FD9-E571-4733-879E-17ACD765829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5563" y="6013437"/>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4195" name="Imagen 1">
            <a:extLst>
              <a:ext uri="{FF2B5EF4-FFF2-40B4-BE49-F238E27FC236}">
                <a16:creationId xmlns:a16="http://schemas.microsoft.com/office/drawing/2014/main" id="{3DB7EA07-EF09-4A22-BE7B-18666A18817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42438" y="59753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8FB095C3-C6FF-4569-B1B5-FCA8173BE31C}"/>
              </a:ext>
            </a:extLst>
          </p:cNvPr>
          <p:cNvGrpSpPr>
            <a:grpSpLocks/>
          </p:cNvGrpSpPr>
          <p:nvPr/>
        </p:nvGrpSpPr>
        <p:grpSpPr bwMode="auto">
          <a:xfrm>
            <a:off x="5655721" y="972742"/>
            <a:ext cx="566556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D1146CFD-5ED0-4159-A2C2-5F922359EB2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5552105A-5547-46F6-88E9-24598D5F9CA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C19130F-F0F1-4D66-B451-BB3F1F732081}"/>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Cartagena, Bolívar</a:t>
              </a:r>
            </a:p>
          </p:txBody>
        </p:sp>
        <p:sp>
          <p:nvSpPr>
            <p:cNvPr id="16" name="Elipse 15">
              <a:extLst>
                <a:ext uri="{FF2B5EF4-FFF2-40B4-BE49-F238E27FC236}">
                  <a16:creationId xmlns:a16="http://schemas.microsoft.com/office/drawing/2014/main" id="{9E9A2F9E-5436-40E1-BDAF-6A194960DF4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64197" name="Rectángulo 67">
            <a:extLst>
              <a:ext uri="{FF2B5EF4-FFF2-40B4-BE49-F238E27FC236}">
                <a16:creationId xmlns:a16="http://schemas.microsoft.com/office/drawing/2014/main" id="{C85568F4-E654-47D7-ACE8-A9CEA04BAE5E}"/>
              </a:ext>
            </a:extLst>
          </p:cNvPr>
          <p:cNvSpPr>
            <a:spLocks noChangeArrowheads="1"/>
          </p:cNvSpPr>
          <p:nvPr/>
        </p:nvSpPr>
        <p:spPr bwMode="auto">
          <a:xfrm>
            <a:off x="869950" y="225425"/>
            <a:ext cx="1118393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ACCESOS MARÍTIMOS</a:t>
            </a:r>
            <a:r>
              <a:rPr lang="es-CO" altLang="es-CO" sz="1200" b="1">
                <a:solidFill>
                  <a:srgbClr val="385723"/>
                </a:solidFill>
                <a:latin typeface="Arial" panose="020B0604020202020204" pitchFamily="34" charset="0"/>
                <a:ea typeface="Verdana" panose="020B0604030504040204" pitchFamily="34" charset="0"/>
                <a:cs typeface="Arial" panose="020B0604020202020204" pitchFamily="34" charset="0"/>
              </a:rPr>
              <a:t>.</a:t>
            </a:r>
          </a:p>
          <a:p>
            <a:pPr eaLnBrk="1" hangingPunct="1">
              <a:lnSpc>
                <a:spcPct val="100000"/>
              </a:lnSpc>
              <a:spcBef>
                <a:spcPct val="0"/>
              </a:spcBef>
              <a:buFontTx/>
              <a:buNone/>
            </a:pP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64198" name="Rectángulo 68">
            <a:extLst>
              <a:ext uri="{FF2B5EF4-FFF2-40B4-BE49-F238E27FC236}">
                <a16:creationId xmlns:a16="http://schemas.microsoft.com/office/drawing/2014/main" id="{D2D4BF29-2C89-4AD4-886D-F3AFDBC1E6B0}"/>
              </a:ext>
            </a:extLst>
          </p:cNvPr>
          <p:cNvSpPr>
            <a:spLocks noChangeArrowheads="1"/>
          </p:cNvSpPr>
          <p:nvPr/>
        </p:nvSpPr>
        <p:spPr bwMode="auto">
          <a:xfrm>
            <a:off x="869950" y="452438"/>
            <a:ext cx="10682288"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DE LAS OBRAS DE PROTECCIÓN Y COMPLEMENTARIAS EN EL ÁREA DE INFLUENCIA DEL DRAGADO DE PROFUNDIZACIÓN DEL CANAL DE ACCESO AL PUERTO DE CARTAGENA -  DEPARTAMENTO DE BOLÍVAR</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64199" name="CuadroTexto 3">
            <a:extLst>
              <a:ext uri="{FF2B5EF4-FFF2-40B4-BE49-F238E27FC236}">
                <a16:creationId xmlns:a16="http://schemas.microsoft.com/office/drawing/2014/main" id="{7F2D3648-C6C1-4655-B469-356D7FD25578}"/>
              </a:ext>
            </a:extLst>
          </p:cNvPr>
          <p:cNvSpPr txBox="1">
            <a:spLocks noChangeArrowheads="1"/>
          </p:cNvSpPr>
          <p:nvPr/>
        </p:nvSpPr>
        <p:spPr bwMode="auto">
          <a:xfrm>
            <a:off x="4918075" y="42227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64200" name="Imagen 54">
            <a:extLst>
              <a:ext uri="{FF2B5EF4-FFF2-40B4-BE49-F238E27FC236}">
                <a16:creationId xmlns:a16="http://schemas.microsoft.com/office/drawing/2014/main" id="{F48B48C2-5265-43AD-BEF7-EA335CCA7E9E}"/>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48175" y="60372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201" name="Imagen 27">
            <a:extLst>
              <a:ext uri="{FF2B5EF4-FFF2-40B4-BE49-F238E27FC236}">
                <a16:creationId xmlns:a16="http://schemas.microsoft.com/office/drawing/2014/main" id="{7EAF6A48-40D9-4C5F-92BB-3E193A5373D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800475" y="4240213"/>
            <a:ext cx="1084263"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 name="Grupo 10">
            <a:extLst>
              <a:ext uri="{FF2B5EF4-FFF2-40B4-BE49-F238E27FC236}">
                <a16:creationId xmlns:a16="http://schemas.microsoft.com/office/drawing/2014/main" id="{786703AA-7EFB-44EE-AF97-7633FD72172B}"/>
              </a:ext>
            </a:extLst>
          </p:cNvPr>
          <p:cNvGrpSpPr>
            <a:grpSpLocks/>
          </p:cNvGrpSpPr>
          <p:nvPr/>
        </p:nvGrpSpPr>
        <p:grpSpPr bwMode="auto">
          <a:xfrm>
            <a:off x="5763406" y="1553574"/>
            <a:ext cx="5557881" cy="433388"/>
            <a:chOff x="3797995" y="1095038"/>
            <a:chExt cx="8840944" cy="641713"/>
          </a:xfrm>
          <a:solidFill>
            <a:schemeClr val="accent6">
              <a:lumMod val="60000"/>
              <a:lumOff val="40000"/>
            </a:schemeClr>
          </a:solidFill>
        </p:grpSpPr>
        <p:sp>
          <p:nvSpPr>
            <p:cNvPr id="24" name="Pentágono 11">
              <a:extLst>
                <a:ext uri="{FF2B5EF4-FFF2-40B4-BE49-F238E27FC236}">
                  <a16:creationId xmlns:a16="http://schemas.microsoft.com/office/drawing/2014/main" id="{1545AAB6-E931-40ED-ACD3-276C33027FB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01183201-9BE4-4300-A61C-B156487B3262}"/>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050" dirty="0">
                  <a:solidFill>
                    <a:srgbClr val="70AD47">
                      <a:lumMod val="50000"/>
                    </a:srgbClr>
                  </a:solidFill>
                  <a:latin typeface="Arial" panose="020B0604020202020204" pitchFamily="34" charset="0"/>
                  <a:cs typeface="Arial" panose="020B0604020202020204" pitchFamily="34" charset="0"/>
                </a:rPr>
                <a:t>Compensación ambiental derivadas del dragado </a:t>
              </a:r>
            </a:p>
            <a:p>
              <a:pPr eaLnBrk="1" fontAlgn="auto" hangingPunct="1">
                <a:spcBef>
                  <a:spcPts val="0"/>
                </a:spcBef>
                <a:spcAft>
                  <a:spcPts val="0"/>
                </a:spcAft>
                <a:defRPr/>
              </a:pPr>
              <a:r>
                <a:rPr lang="es-CO" sz="1050" dirty="0">
                  <a:solidFill>
                    <a:srgbClr val="70AD47">
                      <a:lumMod val="50000"/>
                    </a:srgbClr>
                  </a:solidFill>
                  <a:latin typeface="Arial" panose="020B0604020202020204" pitchFamily="34" charset="0"/>
                  <a:cs typeface="Arial" panose="020B0604020202020204" pitchFamily="34" charset="0"/>
                </a:rPr>
                <a:t>       de   profundización del canal de acceso al puerto de Cartagena.</a:t>
              </a:r>
            </a:p>
            <a:p>
              <a:pPr eaLnBrk="1" fontAlgn="auto" hangingPunct="1">
                <a:spcBef>
                  <a:spcPts val="0"/>
                </a:spcBef>
                <a:spcAft>
                  <a:spcPts val="0"/>
                </a:spcAft>
                <a:defRPr/>
              </a:pPr>
              <a:endParaRPr lang="es-CO" sz="500" b="1" dirty="0">
                <a:solidFill>
                  <a:srgbClr val="70AD47">
                    <a:lumMod val="50000"/>
                  </a:srgbClr>
                </a:solidFill>
                <a:latin typeface="Arial" panose="020B0604020202020204" pitchFamily="34" charset="0"/>
                <a:cs typeface="Arial" panose="020B0604020202020204" pitchFamily="34" charset="0"/>
              </a:endParaRPr>
            </a:p>
          </p:txBody>
        </p:sp>
        <p:sp>
          <p:nvSpPr>
            <p:cNvPr id="26" name="Elipse 25">
              <a:extLst>
                <a:ext uri="{FF2B5EF4-FFF2-40B4-BE49-F238E27FC236}">
                  <a16:creationId xmlns:a16="http://schemas.microsoft.com/office/drawing/2014/main" id="{A670A5FA-99DB-4A0A-BB6E-EE96B7D2CA1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7" name="Grupo 10">
            <a:extLst>
              <a:ext uri="{FF2B5EF4-FFF2-40B4-BE49-F238E27FC236}">
                <a16:creationId xmlns:a16="http://schemas.microsoft.com/office/drawing/2014/main" id="{DCE7819A-0D3C-4CB7-B2DE-AB2A1779BF7F}"/>
              </a:ext>
            </a:extLst>
          </p:cNvPr>
          <p:cNvGrpSpPr>
            <a:grpSpLocks/>
          </p:cNvGrpSpPr>
          <p:nvPr/>
        </p:nvGrpSpPr>
        <p:grpSpPr bwMode="auto">
          <a:xfrm>
            <a:off x="5763407" y="2198638"/>
            <a:ext cx="5557880" cy="433388"/>
            <a:chOff x="3797995" y="1095038"/>
            <a:chExt cx="8786730" cy="641713"/>
          </a:xfrm>
          <a:solidFill>
            <a:schemeClr val="accent6">
              <a:lumMod val="60000"/>
              <a:lumOff val="40000"/>
            </a:schemeClr>
          </a:solidFill>
        </p:grpSpPr>
        <p:sp>
          <p:nvSpPr>
            <p:cNvPr id="28" name="Pentágono 11">
              <a:extLst>
                <a:ext uri="{FF2B5EF4-FFF2-40B4-BE49-F238E27FC236}">
                  <a16:creationId xmlns:a16="http://schemas.microsoft.com/office/drawing/2014/main" id="{3A3E5B1F-6DC7-4F42-AA4B-F91966DE92C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9" name="Forma libre 12">
              <a:extLst>
                <a:ext uri="{FF2B5EF4-FFF2-40B4-BE49-F238E27FC236}">
                  <a16:creationId xmlns:a16="http://schemas.microsoft.com/office/drawing/2014/main" id="{1B0AC75A-1D7C-4267-B4B5-7156148F0DB2}"/>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200" b="1" dirty="0">
                  <a:solidFill>
                    <a:srgbClr val="70AD47">
                      <a:lumMod val="50000"/>
                    </a:srgbClr>
                  </a:solidFill>
                  <a:latin typeface="Arial" panose="020B0604020202020204" pitchFamily="34" charset="0"/>
                  <a:cs typeface="Arial" panose="020B0604020202020204" pitchFamily="34" charset="0"/>
                </a:rPr>
                <a:t>N.A.</a:t>
              </a:r>
              <a:endParaRPr lang="es-CO" sz="1200" b="1" dirty="0">
                <a:solidFill>
                  <a:srgbClr val="70AD47">
                    <a:lumMod val="50000"/>
                  </a:srgbClr>
                </a:solidFill>
                <a:latin typeface="Arial" panose="020B0604020202020204" pitchFamily="34" charset="0"/>
                <a:cs typeface="Arial" panose="020B0604020202020204" pitchFamily="34" charset="0"/>
              </a:endParaRPr>
            </a:p>
          </p:txBody>
        </p:sp>
        <p:sp>
          <p:nvSpPr>
            <p:cNvPr id="30" name="Elipse 29">
              <a:extLst>
                <a:ext uri="{FF2B5EF4-FFF2-40B4-BE49-F238E27FC236}">
                  <a16:creationId xmlns:a16="http://schemas.microsoft.com/office/drawing/2014/main" id="{0C7FAA59-0D95-4CB3-B5DA-92CE1E3DE1B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31" name="Grupo 10">
            <a:extLst>
              <a:ext uri="{FF2B5EF4-FFF2-40B4-BE49-F238E27FC236}">
                <a16:creationId xmlns:a16="http://schemas.microsoft.com/office/drawing/2014/main" id="{8B2E7C41-A033-4E65-8408-00EE4BDA7B30}"/>
              </a:ext>
            </a:extLst>
          </p:cNvPr>
          <p:cNvGrpSpPr>
            <a:grpSpLocks/>
          </p:cNvGrpSpPr>
          <p:nvPr/>
        </p:nvGrpSpPr>
        <p:grpSpPr bwMode="auto">
          <a:xfrm>
            <a:off x="5728572" y="2829403"/>
            <a:ext cx="5592715" cy="377745"/>
            <a:chOff x="3797995" y="1062732"/>
            <a:chExt cx="8830843" cy="674019"/>
          </a:xfrm>
          <a:solidFill>
            <a:schemeClr val="accent6">
              <a:lumMod val="60000"/>
              <a:lumOff val="40000"/>
            </a:schemeClr>
          </a:solidFill>
        </p:grpSpPr>
        <p:sp>
          <p:nvSpPr>
            <p:cNvPr id="32" name="Pentágono 11">
              <a:extLst>
                <a:ext uri="{FF2B5EF4-FFF2-40B4-BE49-F238E27FC236}">
                  <a16:creationId xmlns:a16="http://schemas.microsoft.com/office/drawing/2014/main" id="{B2A57C83-AC90-4803-8761-4517F3CFAC1F}"/>
                </a:ext>
              </a:extLst>
            </p:cNvPr>
            <p:cNvSpPr/>
            <p:nvPr/>
          </p:nvSpPr>
          <p:spPr>
            <a:xfrm>
              <a:off x="4218400" y="1065082"/>
              <a:ext cx="519047"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3" name="Forma libre 12">
              <a:extLst>
                <a:ext uri="{FF2B5EF4-FFF2-40B4-BE49-F238E27FC236}">
                  <a16:creationId xmlns:a16="http://schemas.microsoft.com/office/drawing/2014/main" id="{38295EFE-986B-4947-A1F7-4AD3C01525F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4" name="CuadroTexto 33">
              <a:extLst>
                <a:ext uri="{FF2B5EF4-FFF2-40B4-BE49-F238E27FC236}">
                  <a16:creationId xmlns:a16="http://schemas.microsoft.com/office/drawing/2014/main" id="{2043ECA2-A1B5-445D-914B-712F5C78912D}"/>
                </a:ext>
              </a:extLst>
            </p:cNvPr>
            <p:cNvSpPr txBox="1"/>
            <p:nvPr/>
          </p:nvSpPr>
          <p:spPr>
            <a:xfrm>
              <a:off x="5031026" y="1113428"/>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200" b="1" dirty="0">
                  <a:solidFill>
                    <a:srgbClr val="70AD47">
                      <a:lumMod val="50000"/>
                    </a:srgbClr>
                  </a:solidFill>
                  <a:latin typeface="Arial" panose="020B0604020202020204" pitchFamily="34" charset="0"/>
                  <a:cs typeface="Arial" panose="020B0604020202020204" pitchFamily="34" charset="0"/>
                </a:rPr>
                <a:t>N.A.</a:t>
              </a:r>
            </a:p>
          </p:txBody>
        </p:sp>
        <p:sp>
          <p:nvSpPr>
            <p:cNvPr id="35" name="Elipse 34">
              <a:extLst>
                <a:ext uri="{FF2B5EF4-FFF2-40B4-BE49-F238E27FC236}">
                  <a16:creationId xmlns:a16="http://schemas.microsoft.com/office/drawing/2014/main" id="{3F7AF8FC-25CC-48B4-9F02-9ACDCD378E27}"/>
                </a:ext>
              </a:extLst>
            </p:cNvPr>
            <p:cNvSpPr/>
            <p:nvPr/>
          </p:nvSpPr>
          <p:spPr>
            <a:xfrm>
              <a:off x="3797995" y="1062732"/>
              <a:ext cx="629431"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DF1B3250-177C-43F1-930B-403CD3242314}"/>
              </a:ext>
            </a:extLst>
          </p:cNvPr>
          <p:cNvGraphicFramePr>
            <a:graphicFrameLocks noGrp="1"/>
          </p:cNvGraphicFramePr>
          <p:nvPr/>
        </p:nvGraphicFramePr>
        <p:xfrm>
          <a:off x="5762625" y="3360738"/>
          <a:ext cx="5559425" cy="2362200"/>
        </p:xfrm>
        <a:graphic>
          <a:graphicData uri="http://schemas.openxmlformats.org/drawingml/2006/table">
            <a:tbl>
              <a:tblPr firstRow="1" bandRow="1"/>
              <a:tblGrid>
                <a:gridCol w="2059637">
                  <a:extLst>
                    <a:ext uri="{9D8B030D-6E8A-4147-A177-3AD203B41FA5}">
                      <a16:colId xmlns:a16="http://schemas.microsoft.com/office/drawing/2014/main" val="20000"/>
                    </a:ext>
                  </a:extLst>
                </a:gridCol>
                <a:gridCol w="2299131">
                  <a:extLst>
                    <a:ext uri="{9D8B030D-6E8A-4147-A177-3AD203B41FA5}">
                      <a16:colId xmlns:a16="http://schemas.microsoft.com/office/drawing/2014/main" val="20001"/>
                    </a:ext>
                  </a:extLst>
                </a:gridCol>
                <a:gridCol w="1200657">
                  <a:extLst>
                    <a:ext uri="{9D8B030D-6E8A-4147-A177-3AD203B41FA5}">
                      <a16:colId xmlns:a16="http://schemas.microsoft.com/office/drawing/2014/main" val="20002"/>
                    </a:ext>
                  </a:extLst>
                </a:gridCol>
              </a:tblGrid>
              <a:tr h="190500">
                <a:tc gridSpan="3">
                  <a:txBody>
                    <a:bodyPr/>
                    <a:lstStyle/>
                    <a:p>
                      <a:pPr algn="ctr" rtl="0" fontAlgn="ctr"/>
                      <a:r>
                        <a:rPr lang="es-CO" sz="1000" b="0" i="0" u="none" strike="noStrike" dirty="0">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dirty="0">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$ 786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dirty="0">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dirty="0">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dirty="0">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$ 153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gridSpan="2">
                  <a:txBody>
                    <a:bodyPr/>
                    <a:lstStyle/>
                    <a:p>
                      <a:pPr algn="l" rtl="0" fontAlgn="ctr"/>
                      <a:r>
                        <a:rPr lang="es-ES" sz="1000" b="0" i="0" u="none" strike="noStrike" dirty="0">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dirty="0">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dirty="0">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$ 939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dirty="0">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$ 939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dirty="0">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0">
                <a:tc>
                  <a:txBody>
                    <a:bodyPr/>
                    <a:lstStyle/>
                    <a:p>
                      <a:pPr algn="l" rtl="0" fontAlgn="ctr"/>
                      <a:r>
                        <a:rPr lang="es-CO" sz="1000" b="0" i="0" u="none" strike="noStrike">
                          <a:solidFill>
                            <a:srgbClr val="375623"/>
                          </a:solidFill>
                          <a:effectLst/>
                          <a:latin typeface="Arial" panose="020B0604020202020204" pitchFamily="34" charset="0"/>
                        </a:rPr>
                        <a:t>Cartagena, Bolívar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5AD16E2C-2118-49BC-89E2-5E124F22809A}"/>
              </a:ext>
            </a:extLst>
          </p:cNvPr>
          <p:cNvGraphicFramePr>
            <a:graphicFrameLocks noGrp="1"/>
          </p:cNvGraphicFramePr>
          <p:nvPr/>
        </p:nvGraphicFramePr>
        <p:xfrm>
          <a:off x="869950" y="1200150"/>
          <a:ext cx="4508500" cy="2852738"/>
        </p:xfrm>
        <a:graphic>
          <a:graphicData uri="http://schemas.openxmlformats.org/drawingml/2006/table">
            <a:tbl>
              <a:tblPr firstRow="1" bandRow="1"/>
              <a:tblGrid>
                <a:gridCol w="1361414">
                  <a:extLst>
                    <a:ext uri="{9D8B030D-6E8A-4147-A177-3AD203B41FA5}">
                      <a16:colId xmlns:a16="http://schemas.microsoft.com/office/drawing/2014/main" val="20000"/>
                    </a:ext>
                  </a:extLst>
                </a:gridCol>
                <a:gridCol w="1519719">
                  <a:extLst>
                    <a:ext uri="{9D8B030D-6E8A-4147-A177-3AD203B41FA5}">
                      <a16:colId xmlns:a16="http://schemas.microsoft.com/office/drawing/2014/main" val="20001"/>
                    </a:ext>
                  </a:extLst>
                </a:gridCol>
                <a:gridCol w="793632">
                  <a:extLst>
                    <a:ext uri="{9D8B030D-6E8A-4147-A177-3AD203B41FA5}">
                      <a16:colId xmlns:a16="http://schemas.microsoft.com/office/drawing/2014/main" val="20002"/>
                    </a:ext>
                  </a:extLst>
                </a:gridCol>
                <a:gridCol w="462248">
                  <a:extLst>
                    <a:ext uri="{9D8B030D-6E8A-4147-A177-3AD203B41FA5}">
                      <a16:colId xmlns:a16="http://schemas.microsoft.com/office/drawing/2014/main" val="20003"/>
                    </a:ext>
                  </a:extLst>
                </a:gridCol>
                <a:gridCol w="371487">
                  <a:extLst>
                    <a:ext uri="{9D8B030D-6E8A-4147-A177-3AD203B41FA5}">
                      <a16:colId xmlns:a16="http://schemas.microsoft.com/office/drawing/2014/main" val="20004"/>
                    </a:ext>
                  </a:extLst>
                </a:gridCol>
              </a:tblGrid>
              <a:tr h="196601">
                <a:tc gridSpan="5">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04799">
                <a:tc gridSpan="2">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1000" b="0" i="0" u="none" strike="noStrike">
                          <a:solidFill>
                            <a:srgbClr val="375623"/>
                          </a:solidFill>
                          <a:effectLst/>
                          <a:latin typeface="Arial" panose="020B0604020202020204" pitchFamily="34" charset="0"/>
                        </a:rPr>
                        <a:t> 2651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6601">
                <a:tc gridSpan="2">
                  <a:txBody>
                    <a:bodyPr/>
                    <a:lstStyle/>
                    <a:p>
                      <a:pPr algn="l" rtl="0" fontAlgn="b"/>
                      <a:r>
                        <a:rPr lang="es-CO" sz="1000" b="1" i="0" u="none" strike="noStrike">
                          <a:solidFill>
                            <a:srgbClr val="375623"/>
                          </a:solidFill>
                          <a:effectLst/>
                          <a:latin typeface="Arial" panose="020B0604020202020204" pitchFamily="34" charset="0"/>
                        </a:rPr>
                        <a:t>FECHA PREVISTA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3">
                  <a:txBody>
                    <a:bodyPr/>
                    <a:lstStyle/>
                    <a:p>
                      <a:pPr algn="l" rtl="0" fontAlgn="ctr"/>
                      <a:r>
                        <a:rPr lang="es-CO" sz="1100" b="0" i="0" u="none" strike="noStrike">
                          <a:solidFill>
                            <a:srgbClr val="375623"/>
                          </a:solidFill>
                          <a:effectLst/>
                          <a:latin typeface="Arial" panose="020B0604020202020204" pitchFamily="34" charset="0"/>
                        </a:rPr>
                        <a:t>31/01/2020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6601">
                <a:tc gridSpan="2">
                  <a:txBody>
                    <a:bodyPr/>
                    <a:lstStyle/>
                    <a:p>
                      <a:pPr algn="l" rtl="0" fontAlgn="b"/>
                      <a:r>
                        <a:rPr lang="es-CO" sz="1000" b="1" i="0" u="none" strike="noStrike">
                          <a:solidFill>
                            <a:srgbClr val="375623"/>
                          </a:solidFill>
                          <a:effectLst/>
                          <a:latin typeface="Arial" panose="020B0604020202020204" pitchFamily="34" charset="0"/>
                        </a:rPr>
                        <a:t>FECHA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r" rtl="0" fontAlgn="b"/>
                      <a:r>
                        <a:rPr lang="es-CO" sz="1100" b="0" i="0" u="none" strike="noStrike">
                          <a:solidFill>
                            <a:srgbClr val="375623"/>
                          </a:solidFill>
                          <a:effectLst/>
                          <a:latin typeface="Arial" panose="020B0604020202020204" pitchFamily="34" charset="0"/>
                        </a:rPr>
                        <a:t>30/04/2020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196601">
                <a:tc gridSpan="5">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6601">
                <a:tc gridSpan="4">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25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609460">
                <a:tc gridSpan="5">
                  <a:txBody>
                    <a:bodyPr/>
                    <a:lstStyle/>
                    <a:p>
                      <a:pPr algn="l" rtl="0" fontAlgn="ctr"/>
                      <a:r>
                        <a:rPr lang="es-ES" sz="1600" b="0" i="0" u="none" strike="noStrike" baseline="30000" dirty="0">
                          <a:solidFill>
                            <a:srgbClr val="375623"/>
                          </a:solidFill>
                          <a:effectLst/>
                          <a:latin typeface="Arial" panose="020B0604020202020204" pitchFamily="34" charset="0"/>
                        </a:rPr>
                        <a:t>Fomentar el empleo en la región e incrementar el desarrollo económico, social y ambiental de dichas regiones y las poblaciones en el área de influencia.</a:t>
                      </a:r>
                      <a:endParaRPr lang="es-ES" sz="1600" b="0" i="0" u="none" strike="noStrike" dirty="0">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96601">
                <a:tc gridSpan="5">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34220">
                <a:tc>
                  <a:txBody>
                    <a:bodyPr/>
                    <a:lstStyle/>
                    <a:p>
                      <a:pPr algn="ctr" rtl="0" fontAlgn="ctr"/>
                      <a:r>
                        <a:rPr lang="es-CO" sz="8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424655">
                <a:tc>
                  <a:txBody>
                    <a:bodyPr/>
                    <a:lstStyle/>
                    <a:p>
                      <a:pPr algn="l" rtl="0" fontAlgn="ctr"/>
                      <a:r>
                        <a:rPr lang="es-ES" sz="900" b="1" i="0" u="none" strike="noStrike">
                          <a:solidFill>
                            <a:srgbClr val="375623"/>
                          </a:solidFill>
                          <a:effectLst/>
                          <a:latin typeface="Arial" panose="020B0604020202020204" pitchFamily="34" charset="0"/>
                        </a:rPr>
                        <a:t>1 obra de protección costera y complementarias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bl>
          </a:graphicData>
        </a:graphic>
      </p:graphicFrame>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ángulo 3">
            <a:extLst>
              <a:ext uri="{FF2B5EF4-FFF2-40B4-BE49-F238E27FC236}">
                <a16:creationId xmlns:a16="http://schemas.microsoft.com/office/drawing/2014/main" id="{73473429-9B59-4FDD-B1E4-C5E42B8906D5}"/>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66243" name="Rectángulo 7">
            <a:extLst>
              <a:ext uri="{FF2B5EF4-FFF2-40B4-BE49-F238E27FC236}">
                <a16:creationId xmlns:a16="http://schemas.microsoft.com/office/drawing/2014/main" id="{9FB61021-C0E8-4B45-8CB7-99783C06BBE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82EF6BC8-3758-4F7F-B09F-B44F380A0F8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66245" name="Imagen 14">
            <a:extLst>
              <a:ext uri="{FF2B5EF4-FFF2-40B4-BE49-F238E27FC236}">
                <a16:creationId xmlns:a16="http://schemas.microsoft.com/office/drawing/2014/main" id="{613ED101-872C-45FF-9B60-DB7039BDF48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46" name="Imagen 16">
            <a:extLst>
              <a:ext uri="{FF2B5EF4-FFF2-40B4-BE49-F238E27FC236}">
                <a16:creationId xmlns:a16="http://schemas.microsoft.com/office/drawing/2014/main" id="{58E6586F-7EB2-42DC-B6B2-ADDA5693887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47" name="Imagen 2">
            <a:extLst>
              <a:ext uri="{FF2B5EF4-FFF2-40B4-BE49-F238E27FC236}">
                <a16:creationId xmlns:a16="http://schemas.microsoft.com/office/drawing/2014/main" id="{BBADD1A7-C214-45A4-B6DA-B9430D4326A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370EBDF-8285-483A-A1DB-F0C2E3F62B5F}"/>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6A9E6AF9-6FB1-4C94-9950-B66A75A79F74}"/>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BCE980C8-8372-4B59-9632-83F178FA3E7D}"/>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7B285477-2840-4E9E-AD6E-75C8DF2D8E5F}"/>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66252" name="CuadroTexto 4">
            <a:extLst>
              <a:ext uri="{FF2B5EF4-FFF2-40B4-BE49-F238E27FC236}">
                <a16:creationId xmlns:a16="http://schemas.microsoft.com/office/drawing/2014/main" id="{22553961-7AA4-4762-97C9-13EFD336C0FB}"/>
              </a:ext>
            </a:extLst>
          </p:cNvPr>
          <p:cNvSpPr txBox="1">
            <a:spLocks noChangeArrowheads="1"/>
          </p:cNvSpPr>
          <p:nvPr/>
        </p:nvSpPr>
        <p:spPr bwMode="auto">
          <a:xfrm>
            <a:off x="2754313" y="5351463"/>
            <a:ext cx="8435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a:solidFill>
                  <a:srgbClr val="385723"/>
                </a:solidFill>
              </a:rPr>
              <a:t> Obras de  Protección Bocachica y Caño del Oro. Cartagena, Bolívar Ejecutadas en el 2018</a:t>
            </a:r>
            <a:endParaRPr lang="es-CO" altLang="es-CO" sz="1600">
              <a:solidFill>
                <a:srgbClr val="000000"/>
              </a:solidFill>
            </a:endParaRPr>
          </a:p>
        </p:txBody>
      </p:sp>
      <p:pic>
        <p:nvPicPr>
          <p:cNvPr id="266253" name="Imagen 1">
            <a:extLst>
              <a:ext uri="{FF2B5EF4-FFF2-40B4-BE49-F238E27FC236}">
                <a16:creationId xmlns:a16="http://schemas.microsoft.com/office/drawing/2014/main" id="{281876DF-BF29-4EA3-A7AB-CC707D163542}"/>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1203325" y="1931988"/>
            <a:ext cx="4035425" cy="322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54" name="Imagen 2">
            <a:extLst>
              <a:ext uri="{FF2B5EF4-FFF2-40B4-BE49-F238E27FC236}">
                <a16:creationId xmlns:a16="http://schemas.microsoft.com/office/drawing/2014/main" id="{BC992B2F-E970-42AD-BA3F-6A02C72C42EB}"/>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6840538" y="1943100"/>
            <a:ext cx="3997325"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68290" name="Grupo 2">
            <a:extLst>
              <a:ext uri="{FF2B5EF4-FFF2-40B4-BE49-F238E27FC236}">
                <a16:creationId xmlns:a16="http://schemas.microsoft.com/office/drawing/2014/main" id="{D1737A7B-2F37-4582-864F-AE76470F5FBB}"/>
              </a:ext>
            </a:extLst>
          </p:cNvPr>
          <p:cNvGrpSpPr>
            <a:grpSpLocks/>
          </p:cNvGrpSpPr>
          <p:nvPr/>
        </p:nvGrpSpPr>
        <p:grpSpPr bwMode="auto">
          <a:xfrm>
            <a:off x="-15875" y="-47625"/>
            <a:ext cx="12222163" cy="6926263"/>
            <a:chOff x="-71438" y="65087"/>
            <a:chExt cx="12222163" cy="6926263"/>
          </a:xfrm>
        </p:grpSpPr>
        <p:sp>
          <p:nvSpPr>
            <p:cNvPr id="53" name="Rectangle 3">
              <a:extLst>
                <a:ext uri="{FF2B5EF4-FFF2-40B4-BE49-F238E27FC236}">
                  <a16:creationId xmlns:a16="http://schemas.microsoft.com/office/drawing/2014/main" id="{D40E036F-1271-4E49-B860-23BE164CF9A2}"/>
                </a:ext>
              </a:extLst>
            </p:cNvPr>
            <p:cNvSpPr/>
            <p:nvPr/>
          </p:nvSpPr>
          <p:spPr>
            <a:xfrm>
              <a:off x="-71438" y="65087"/>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68404" name="Imagen 35">
              <a:extLst>
                <a:ext uri="{FF2B5EF4-FFF2-40B4-BE49-F238E27FC236}">
                  <a16:creationId xmlns:a16="http://schemas.microsoft.com/office/drawing/2014/main" id="{61AA7F4B-5A43-46F3-9EDC-A48D61D9F89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5563" y="598487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8291" name="Imagen 1">
            <a:extLst>
              <a:ext uri="{FF2B5EF4-FFF2-40B4-BE49-F238E27FC236}">
                <a16:creationId xmlns:a16="http://schemas.microsoft.com/office/drawing/2014/main" id="{A5EB5526-27B5-45F4-AAB9-26DAC6D888F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264650" y="587216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A2A7EA51-463C-4DF7-8C43-A3CD14D2E22D}"/>
              </a:ext>
            </a:extLst>
          </p:cNvPr>
          <p:cNvGrpSpPr>
            <a:grpSpLocks/>
          </p:cNvGrpSpPr>
          <p:nvPr/>
        </p:nvGrpSpPr>
        <p:grpSpPr bwMode="auto">
          <a:xfrm>
            <a:off x="5736737" y="965167"/>
            <a:ext cx="552700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844B46F5-C6B7-4546-922D-B394AE1DB1E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183D6E8D-8EEA-4F36-8898-DC9995C5F56D}"/>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CE0B98C2-F9A6-43D7-B34E-820E5895EE80}"/>
                </a:ext>
              </a:extLst>
            </p:cNvPr>
            <p:cNvSpPr txBox="1"/>
            <p:nvPr/>
          </p:nvSpPr>
          <p:spPr>
            <a:xfrm>
              <a:off x="4959250" y="1141481"/>
              <a:ext cx="729200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100" dirty="0">
                  <a:solidFill>
                    <a:srgbClr val="70AD47">
                      <a:lumMod val="50000"/>
                    </a:srgbClr>
                  </a:solidFill>
                  <a:latin typeface="Arial" panose="020B0604020202020204" pitchFamily="34" charset="0"/>
                  <a:cs typeface="Arial" panose="020B0604020202020204" pitchFamily="34" charset="0"/>
                </a:rPr>
                <a:t>Canal de acceso al puerto de Tumaco, Nariño.</a:t>
              </a:r>
              <a:endParaRPr lang="es-CO" sz="13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9E93DAC8-5013-4C3A-8EB6-BE30364DDE4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68293" name="Rectángulo 67">
            <a:extLst>
              <a:ext uri="{FF2B5EF4-FFF2-40B4-BE49-F238E27FC236}">
                <a16:creationId xmlns:a16="http://schemas.microsoft.com/office/drawing/2014/main" id="{6DCA7F11-B212-4425-ABE2-E0E8BA42FD23}"/>
              </a:ext>
            </a:extLst>
          </p:cNvPr>
          <p:cNvSpPr>
            <a:spLocks noChangeArrowheads="1"/>
          </p:cNvSpPr>
          <p:nvPr/>
        </p:nvSpPr>
        <p:spPr bwMode="auto">
          <a:xfrm>
            <a:off x="928688" y="177800"/>
            <a:ext cx="110251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 MARITIMOS.</a:t>
            </a:r>
          </a:p>
        </p:txBody>
      </p:sp>
      <p:sp>
        <p:nvSpPr>
          <p:cNvPr id="69" name="Rectángulo 68">
            <a:extLst>
              <a:ext uri="{FF2B5EF4-FFF2-40B4-BE49-F238E27FC236}">
                <a16:creationId xmlns:a16="http://schemas.microsoft.com/office/drawing/2014/main" id="{7FBDCC95-FC71-4BE6-879D-A186FA8C3D52}"/>
              </a:ext>
            </a:extLst>
          </p:cNvPr>
          <p:cNvSpPr/>
          <p:nvPr/>
        </p:nvSpPr>
        <p:spPr>
          <a:xfrm>
            <a:off x="928688" y="390525"/>
            <a:ext cx="9604375" cy="738188"/>
          </a:xfrm>
          <a:prstGeom prst="rect">
            <a:avLst/>
          </a:prstGeom>
        </p:spPr>
        <p:txBody>
          <a:bodyPr>
            <a:spAutoFit/>
          </a:bodyPr>
          <a:lstStyle/>
          <a:p>
            <a:pPr eaLnBrk="1" fontAlgn="auto" hangingPunct="1">
              <a:spcBef>
                <a:spcPts val="0"/>
              </a:spcBef>
              <a:spcAft>
                <a:spcPts val="0"/>
              </a:spcAft>
              <a:defRPr/>
            </a:pPr>
            <a:r>
              <a:rPr lang="es-ES" altLang="es-CO"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ESTUDIOS Y DISEÑOS PARA EL DRAGADO DE PROFUNDIZACIÓN DEL CANAL DE ACCESO AL PUERTO DE TUMACO</a:t>
            </a:r>
            <a:r>
              <a:rPr lang="es-ES" altLang="es-CO" sz="14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a:t>
            </a:r>
          </a:p>
          <a:p>
            <a:pPr eaLnBrk="1" fontAlgn="auto" hangingPunct="1">
              <a:spcBef>
                <a:spcPts val="0"/>
              </a:spcBef>
              <a:spcAft>
                <a:spcPts val="0"/>
              </a:spcAft>
              <a:defRPr/>
            </a:pPr>
            <a:r>
              <a:rPr lang="es-ES"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 </a:t>
            </a:r>
            <a:r>
              <a:rPr lang="es-ES" sz="14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Marítima y Fluvial </a:t>
            </a:r>
            <a:endParaRPr lang="es-ES" altLang="es-CO" dirty="0">
              <a:solidFill>
                <a:schemeClr val="accent6">
                  <a:lumMod val="50000"/>
                </a:scheme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68295" name="CuadroTexto 3">
            <a:extLst>
              <a:ext uri="{FF2B5EF4-FFF2-40B4-BE49-F238E27FC236}">
                <a16:creationId xmlns:a16="http://schemas.microsoft.com/office/drawing/2014/main" id="{60AFB574-E8B0-4128-BE47-321210093152}"/>
              </a:ext>
            </a:extLst>
          </p:cNvPr>
          <p:cNvSpPr txBox="1">
            <a:spLocks noChangeArrowheads="1"/>
          </p:cNvSpPr>
          <p:nvPr/>
        </p:nvSpPr>
        <p:spPr bwMode="auto">
          <a:xfrm>
            <a:off x="4711700" y="462756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68296" name="Imagen 54">
            <a:extLst>
              <a:ext uri="{FF2B5EF4-FFF2-40B4-BE49-F238E27FC236}">
                <a16:creationId xmlns:a16="http://schemas.microsoft.com/office/drawing/2014/main" id="{8EAE15C2-65EB-41EC-8EE8-94B288C0298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495800" y="60372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297" name="Imagen 2">
            <a:extLst>
              <a:ext uri="{FF2B5EF4-FFF2-40B4-BE49-F238E27FC236}">
                <a16:creationId xmlns:a16="http://schemas.microsoft.com/office/drawing/2014/main" id="{253A2F1A-17D4-4032-9DD2-38E4B02B9728}"/>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787775" y="4576763"/>
            <a:ext cx="908050" cy="122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 name="Grupo 10">
            <a:extLst>
              <a:ext uri="{FF2B5EF4-FFF2-40B4-BE49-F238E27FC236}">
                <a16:creationId xmlns:a16="http://schemas.microsoft.com/office/drawing/2014/main" id="{3749256C-437E-4EF3-9FBE-DC1F7DD8EFAD}"/>
              </a:ext>
            </a:extLst>
          </p:cNvPr>
          <p:cNvGrpSpPr>
            <a:grpSpLocks/>
          </p:cNvGrpSpPr>
          <p:nvPr/>
        </p:nvGrpSpPr>
        <p:grpSpPr bwMode="auto">
          <a:xfrm>
            <a:off x="5788189" y="2076400"/>
            <a:ext cx="5475123" cy="442441"/>
            <a:chOff x="3838759" y="1148658"/>
            <a:chExt cx="8786730" cy="655117"/>
          </a:xfrm>
          <a:solidFill>
            <a:schemeClr val="accent6">
              <a:lumMod val="60000"/>
              <a:lumOff val="40000"/>
            </a:schemeClr>
          </a:solidFill>
        </p:grpSpPr>
        <p:sp>
          <p:nvSpPr>
            <p:cNvPr id="20" name="Pentágono 11">
              <a:extLst>
                <a:ext uri="{FF2B5EF4-FFF2-40B4-BE49-F238E27FC236}">
                  <a16:creationId xmlns:a16="http://schemas.microsoft.com/office/drawing/2014/main" id="{B65E89CC-81F5-43DE-9C6E-5DEE98FDB771}"/>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1" name="Forma libre 12">
              <a:extLst>
                <a:ext uri="{FF2B5EF4-FFF2-40B4-BE49-F238E27FC236}">
                  <a16:creationId xmlns:a16="http://schemas.microsoft.com/office/drawing/2014/main" id="{4721FE25-B68C-4276-8FE7-FCD0323E1F14}"/>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8,3 Km</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22" name="Elipse 21">
              <a:extLst>
                <a:ext uri="{FF2B5EF4-FFF2-40B4-BE49-F238E27FC236}">
                  <a16:creationId xmlns:a16="http://schemas.microsoft.com/office/drawing/2014/main" id="{AA6B95F7-CFBC-4B6A-953E-5CE6E5AFD95C}"/>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3" name="Grupo 10">
            <a:extLst>
              <a:ext uri="{FF2B5EF4-FFF2-40B4-BE49-F238E27FC236}">
                <a16:creationId xmlns:a16="http://schemas.microsoft.com/office/drawing/2014/main" id="{E61FAAB1-B559-4288-9C56-2B253AE4A126}"/>
              </a:ext>
            </a:extLst>
          </p:cNvPr>
          <p:cNvGrpSpPr>
            <a:grpSpLocks/>
          </p:cNvGrpSpPr>
          <p:nvPr/>
        </p:nvGrpSpPr>
        <p:grpSpPr bwMode="auto">
          <a:xfrm>
            <a:off x="5793042" y="2618840"/>
            <a:ext cx="5470270" cy="394125"/>
            <a:chOff x="3853379" y="1046579"/>
            <a:chExt cx="8775459" cy="703246"/>
          </a:xfrm>
          <a:solidFill>
            <a:schemeClr val="accent6">
              <a:lumMod val="60000"/>
              <a:lumOff val="40000"/>
            </a:schemeClr>
          </a:solidFill>
        </p:grpSpPr>
        <p:sp>
          <p:nvSpPr>
            <p:cNvPr id="24" name="Pentágono 11">
              <a:extLst>
                <a:ext uri="{FF2B5EF4-FFF2-40B4-BE49-F238E27FC236}">
                  <a16:creationId xmlns:a16="http://schemas.microsoft.com/office/drawing/2014/main" id="{3DDFC245-757C-44F4-B9C0-4D4222158108}"/>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80EB5021-A1C0-40EB-AFD0-74C0E41D83C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CuadroTexto 25">
              <a:extLst>
                <a:ext uri="{FF2B5EF4-FFF2-40B4-BE49-F238E27FC236}">
                  <a16:creationId xmlns:a16="http://schemas.microsoft.com/office/drawing/2014/main" id="{1CE4950C-7B73-46CD-8567-6A73FE045C9B}"/>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8,3 Km</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96E78131-0B79-4BE1-9171-64E01962944B}"/>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667C8DEE-497A-4DC7-B68A-3F4063AC15CE}"/>
              </a:ext>
            </a:extLst>
          </p:cNvPr>
          <p:cNvGrpSpPr>
            <a:grpSpLocks/>
          </p:cNvGrpSpPr>
          <p:nvPr/>
        </p:nvGrpSpPr>
        <p:grpSpPr bwMode="auto">
          <a:xfrm>
            <a:off x="5808234" y="1529710"/>
            <a:ext cx="5538639" cy="433388"/>
            <a:chOff x="3797995" y="1095038"/>
            <a:chExt cx="8744159" cy="641713"/>
          </a:xfrm>
          <a:solidFill>
            <a:schemeClr val="accent6">
              <a:lumMod val="60000"/>
              <a:lumOff val="40000"/>
            </a:schemeClr>
          </a:solidFill>
        </p:grpSpPr>
        <p:sp>
          <p:nvSpPr>
            <p:cNvPr id="29" name="Pentágono 11">
              <a:extLst>
                <a:ext uri="{FF2B5EF4-FFF2-40B4-BE49-F238E27FC236}">
                  <a16:creationId xmlns:a16="http://schemas.microsoft.com/office/drawing/2014/main" id="{C2698711-D136-463F-9915-493C653A9C2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B9C74468-0054-47DD-B12A-B7829024A149}"/>
                </a:ext>
              </a:extLst>
            </p:cNvPr>
            <p:cNvSpPr/>
            <p:nvPr/>
          </p:nvSpPr>
          <p:spPr>
            <a:xfrm>
              <a:off x="4769193" y="1097388"/>
              <a:ext cx="777296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MX" sz="1100" dirty="0">
                  <a:solidFill>
                    <a:srgbClr val="70AD47">
                      <a:lumMod val="50000"/>
                    </a:srgbClr>
                  </a:solidFill>
                  <a:latin typeface="Arial" panose="020B0604020202020204" pitchFamily="34" charset="0"/>
                  <a:cs typeface="Arial" panose="020B0604020202020204" pitchFamily="34" charset="0"/>
                </a:rPr>
                <a:t>Mayor competitividad del puerto para transportar mayor cantidad de carga</a:t>
              </a:r>
              <a:endParaRPr lang="es-CO" sz="1100"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936D98D6-95B5-4775-9155-0034675F4AE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73E5A343-0735-4F86-A033-F4488ADE4FD5}"/>
              </a:ext>
            </a:extLst>
          </p:cNvPr>
          <p:cNvGraphicFramePr>
            <a:graphicFrameLocks noGrp="1"/>
          </p:cNvGraphicFramePr>
          <p:nvPr/>
        </p:nvGraphicFramePr>
        <p:xfrm>
          <a:off x="5808663" y="3213100"/>
          <a:ext cx="5454650" cy="2579688"/>
        </p:xfrm>
        <a:graphic>
          <a:graphicData uri="http://schemas.openxmlformats.org/drawingml/2006/table">
            <a:tbl>
              <a:tblPr firstRow="1" bandRow="1"/>
              <a:tblGrid>
                <a:gridCol w="2020821">
                  <a:extLst>
                    <a:ext uri="{9D8B030D-6E8A-4147-A177-3AD203B41FA5}">
                      <a16:colId xmlns:a16="http://schemas.microsoft.com/office/drawing/2014/main" val="20000"/>
                    </a:ext>
                  </a:extLst>
                </a:gridCol>
                <a:gridCol w="2255801">
                  <a:extLst>
                    <a:ext uri="{9D8B030D-6E8A-4147-A177-3AD203B41FA5}">
                      <a16:colId xmlns:a16="http://schemas.microsoft.com/office/drawing/2014/main" val="20001"/>
                    </a:ext>
                  </a:extLst>
                </a:gridCol>
                <a:gridCol w="1178028">
                  <a:extLst>
                    <a:ext uri="{9D8B030D-6E8A-4147-A177-3AD203B41FA5}">
                      <a16:colId xmlns:a16="http://schemas.microsoft.com/office/drawing/2014/main" val="20002"/>
                    </a:ext>
                  </a:extLst>
                </a:gridCol>
              </a:tblGrid>
              <a:tr h="152437">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2437">
                <a:tc gridSpan="2">
                  <a:txBody>
                    <a:bodyPr/>
                    <a:lstStyle/>
                    <a:p>
                      <a:pPr algn="l" rtl="0" fontAlgn="ctr"/>
                      <a:r>
                        <a:rPr lang="es-CO" sz="1000" b="0" i="0" u="none" strike="noStrike">
                          <a:solidFill>
                            <a:srgbClr val="375623"/>
                          </a:solidFill>
                          <a:effectLst/>
                          <a:latin typeface="Arial" panose="020B0604020202020204" pitchFamily="34" charset="0"/>
                        </a:rPr>
                        <a:t>A. Total Contrato de Consultoría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$ 2.675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2437">
                <a:tc gridSpan="2">
                  <a:txBody>
                    <a:bodyPr/>
                    <a:lstStyle/>
                    <a:p>
                      <a:pPr algn="l" rtl="0" fontAlgn="ctr"/>
                      <a:r>
                        <a:rPr lang="es-ES" sz="1000" b="0" i="0" u="none" strike="noStrike">
                          <a:solidFill>
                            <a:srgbClr val="375623"/>
                          </a:solidFill>
                          <a:effectLst/>
                          <a:latin typeface="Arial" panose="020B0604020202020204" pitchFamily="34" charset="0"/>
                        </a:rPr>
                        <a:t>A.1. Inversión acumulada Consultoría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2437">
                <a:tc gridSpan="2">
                  <a:txBody>
                    <a:bodyPr/>
                    <a:lstStyle/>
                    <a:p>
                      <a:pPr algn="l" rtl="0" fontAlgn="ctr"/>
                      <a:r>
                        <a:rPr lang="es-ES" sz="1000" b="0" i="0" u="none" strike="noStrike">
                          <a:solidFill>
                            <a:srgbClr val="375623"/>
                          </a:solidFill>
                          <a:effectLst/>
                          <a:latin typeface="Arial" panose="020B0604020202020204" pitchFamily="34" charset="0"/>
                        </a:rPr>
                        <a:t>A.2.  Inversión Consultoría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$ 787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2437">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$ 594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2437">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2437">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$ 177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2437">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$ 3.269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2437">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$ 3.269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2437">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73">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750446">
                <a:tc>
                  <a:txBody>
                    <a:bodyPr/>
                    <a:lstStyle/>
                    <a:p>
                      <a:pPr algn="l" rtl="0" fontAlgn="ctr"/>
                      <a:r>
                        <a:rPr lang="es-ES" sz="1000" b="0" i="0" u="none" strike="noStrike">
                          <a:solidFill>
                            <a:srgbClr val="375623"/>
                          </a:solidFill>
                          <a:effectLst/>
                          <a:latin typeface="Arial" panose="020B0604020202020204" pitchFamily="34" charset="0"/>
                        </a:rPr>
                        <a:t>Canal de Acceso al Puerto de Tumaco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20%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CA0820EE-DB23-4CD6-A27A-78B4AC758564}"/>
              </a:ext>
            </a:extLst>
          </p:cNvPr>
          <p:cNvGraphicFramePr>
            <a:graphicFrameLocks noGrp="1"/>
          </p:cNvGraphicFramePr>
          <p:nvPr/>
        </p:nvGraphicFramePr>
        <p:xfrm>
          <a:off x="928688" y="1087438"/>
          <a:ext cx="4306887" cy="3390900"/>
        </p:xfrm>
        <a:graphic>
          <a:graphicData uri="http://schemas.openxmlformats.org/drawingml/2006/table">
            <a:tbl>
              <a:tblPr firstRow="1" bandRow="1"/>
              <a:tblGrid>
                <a:gridCol w="1595602">
                  <a:extLst>
                    <a:ext uri="{9D8B030D-6E8A-4147-A177-3AD203B41FA5}">
                      <a16:colId xmlns:a16="http://schemas.microsoft.com/office/drawing/2014/main" val="20000"/>
                    </a:ext>
                  </a:extLst>
                </a:gridCol>
                <a:gridCol w="1781136">
                  <a:extLst>
                    <a:ext uri="{9D8B030D-6E8A-4147-A177-3AD203B41FA5}">
                      <a16:colId xmlns:a16="http://schemas.microsoft.com/office/drawing/2014/main" val="20001"/>
                    </a:ext>
                  </a:extLst>
                </a:gridCol>
                <a:gridCol w="930149">
                  <a:extLst>
                    <a:ext uri="{9D8B030D-6E8A-4147-A177-3AD203B41FA5}">
                      <a16:colId xmlns:a16="http://schemas.microsoft.com/office/drawing/2014/main" val="20002"/>
                    </a:ext>
                  </a:extLst>
                </a:gridCol>
              </a:tblGrid>
              <a:tr h="194209">
                <a:tc gridSpan="3">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01024">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1829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4209">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29/10/2019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03921">
                <a:tc gridSpan="2">
                  <a:txBody>
                    <a:bodyPr/>
                    <a:lstStyle/>
                    <a:p>
                      <a:pPr algn="l" rtl="0" fontAlgn="b"/>
                      <a:r>
                        <a:rPr lang="es-CO" sz="1100" b="1" i="0" u="none" strike="noStrike" dirty="0">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28/06/2020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4209">
                <a:tc gridSpan="3">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4209">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r" rtl="0" fontAlgn="b"/>
                      <a:r>
                        <a:rPr lang="es-CO" sz="1100" b="1" i="0" u="none" strike="noStrike">
                          <a:solidFill>
                            <a:srgbClr val="375623"/>
                          </a:solidFill>
                          <a:effectLst/>
                          <a:latin typeface="Arial" panose="020B0604020202020204" pitchFamily="34" charset="0"/>
                        </a:rPr>
                        <a:t>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41810">
                <a:tc gridSpan="3">
                  <a:txBody>
                    <a:bodyPr/>
                    <a:lstStyle/>
                    <a:p>
                      <a:pPr algn="l" rtl="0" fontAlgn="ctr">
                        <a:buClr>
                          <a:srgbClr val="375623"/>
                        </a:buClr>
                        <a:buSzPts val="1100"/>
                        <a:buFont typeface="Arial" panose="020B0604020202020204" pitchFamily="34" charset="0"/>
                        <a:buNone/>
                      </a:pPr>
                      <a:r>
                        <a:rPr lang="es-ES" sz="1100" b="1" i="0" u="none" strike="noStrike" dirty="0">
                          <a:solidFill>
                            <a:srgbClr val="375623"/>
                          </a:solidFill>
                          <a:effectLst/>
                          <a:latin typeface="Arial" panose="020B0604020202020204" pitchFamily="34" charset="0"/>
                        </a:rPr>
                        <a:t>OTROS BENEFICIOS</a:t>
                      </a:r>
                      <a:r>
                        <a:rPr lang="es-ES" sz="1100" b="0" i="0" u="none" strike="noStrike" dirty="0">
                          <a:solidFill>
                            <a:srgbClr val="375623"/>
                          </a:solidFill>
                          <a:effectLst/>
                          <a:latin typeface="Arial" panose="020B0604020202020204" pitchFamily="34" charset="0"/>
                        </a:rPr>
                        <a:t>: Entrada de embarcaciones de mayor tamaño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94209">
                <a:tc gridSpan="3">
                  <a:txBody>
                    <a:bodyPr/>
                    <a:lstStyle/>
                    <a:p>
                      <a:pPr algn="l" rtl="0" fontAlgn="ctr">
                        <a:buClr>
                          <a:srgbClr val="375623"/>
                        </a:buClr>
                        <a:buSzPts val="1100"/>
                        <a:buFont typeface="Arial" panose="020B0604020202020204" pitchFamily="34" charset="0"/>
                        <a:buChar char="c"/>
                      </a:pPr>
                      <a:endParaRPr lang="es-CO" sz="1100" b="0" i="0" u="none" strike="noStrike">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94209">
                <a:tc gridSpan="3">
                  <a:txBody>
                    <a:bodyPr/>
                    <a:lstStyle/>
                    <a:p>
                      <a:pPr algn="l" rtl="0" fontAlgn="ctr"/>
                      <a:r>
                        <a:rPr lang="es-CO" sz="1100" b="0" i="0" u="none" strike="noStrike">
                          <a:solidFill>
                            <a:srgbClr val="375623"/>
                          </a:solidFill>
                          <a:effectLst/>
                          <a:latin typeface="Arial" panose="020B0604020202020204" pitchFamily="34" charset="0"/>
                        </a:rPr>
                        <a:t> Área Cobertura Estudio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4209">
                <a:tc gridSpan="3">
                  <a:txBody>
                    <a:bodyPr/>
                    <a:lstStyle/>
                    <a:p>
                      <a:pPr algn="l" rtl="0" fontAlgn="ctr">
                        <a:buClr>
                          <a:srgbClr val="375623"/>
                        </a:buClr>
                        <a:buSzPts val="1100"/>
                        <a:buFont typeface="Arial" panose="020B0604020202020204" pitchFamily="34" charset="0"/>
                        <a:buChar char="d"/>
                      </a:pPr>
                      <a:endParaRPr lang="es-CO" sz="1100" b="0" i="0" u="none" strike="noStrike">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4209">
                <a:tc gridSpan="3">
                  <a:txBody>
                    <a:bodyPr/>
                    <a:lstStyle/>
                    <a:p>
                      <a:pPr algn="l" rtl="0" fontAlgn="ctr"/>
                      <a:r>
                        <a:rPr lang="es-CO" sz="1100" b="0" i="0" u="none" strike="noStrike">
                          <a:solidFill>
                            <a:srgbClr val="375623"/>
                          </a:solidFill>
                          <a:effectLst/>
                          <a:latin typeface="Arial" panose="020B0604020202020204" pitchFamily="34" charset="0"/>
                        </a:rPr>
                        <a:t>Evaluación socio-económica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203921">
                <a:tc gridSpan="3">
                  <a:txBody>
                    <a:bodyPr/>
                    <a:lstStyle/>
                    <a:p>
                      <a:pPr algn="l" rtl="0" fontAlgn="ctr">
                        <a:buClr>
                          <a:srgbClr val="375623"/>
                        </a:buClr>
                        <a:buSzPts val="1100"/>
                        <a:buFont typeface="Arial" panose="020B0604020202020204" pitchFamily="34" charset="0"/>
                        <a:buChar char="m"/>
                      </a:pPr>
                      <a:endParaRPr lang="es-CO" sz="1100" b="0" i="0" u="none" strike="noStrike" dirty="0">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94209">
                <a:tc gridSpan="3">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388420">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203921">
                <a:tc>
                  <a:txBody>
                    <a:bodyPr/>
                    <a:lstStyle/>
                    <a:p>
                      <a:pPr algn="just" rtl="0" fontAlgn="ctr"/>
                      <a:r>
                        <a:rPr lang="es-CO" sz="1100" b="1" i="0" u="none" strike="noStrike" dirty="0">
                          <a:solidFill>
                            <a:srgbClr val="375623"/>
                          </a:solidFill>
                          <a:effectLst/>
                          <a:latin typeface="Arial" panose="020B0604020202020204" pitchFamily="34" charset="0"/>
                        </a:rPr>
                        <a:t>Estudios y Diseños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rgbClr val="375623"/>
                          </a:solidFill>
                          <a:effectLst/>
                          <a:latin typeface="Arial" panose="020B0604020202020204" pitchFamily="34" charset="0"/>
                        </a:rPr>
                        <a:t>0,2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ángulo 3">
            <a:extLst>
              <a:ext uri="{FF2B5EF4-FFF2-40B4-BE49-F238E27FC236}">
                <a16:creationId xmlns:a16="http://schemas.microsoft.com/office/drawing/2014/main" id="{EEF87CED-82A3-481F-8B7B-F1E02AE1924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70339" name="Rectángulo 7">
            <a:extLst>
              <a:ext uri="{FF2B5EF4-FFF2-40B4-BE49-F238E27FC236}">
                <a16:creationId xmlns:a16="http://schemas.microsoft.com/office/drawing/2014/main" id="{11AEEF72-C896-4EA1-84CF-7F91A225279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E16886B-9C0C-45D0-AC0F-B970AC0C72ED}"/>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70341" name="Imagen 14">
            <a:extLst>
              <a:ext uri="{FF2B5EF4-FFF2-40B4-BE49-F238E27FC236}">
                <a16:creationId xmlns:a16="http://schemas.microsoft.com/office/drawing/2014/main" id="{DE0FB001-7DB6-4F92-8CE2-55DA1F0BB491}"/>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2" name="Imagen 16">
            <a:extLst>
              <a:ext uri="{FF2B5EF4-FFF2-40B4-BE49-F238E27FC236}">
                <a16:creationId xmlns:a16="http://schemas.microsoft.com/office/drawing/2014/main" id="{BC29EA5D-500E-4539-9B41-9965EB12DA5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3" name="Imagen 2">
            <a:extLst>
              <a:ext uri="{FF2B5EF4-FFF2-40B4-BE49-F238E27FC236}">
                <a16:creationId xmlns:a16="http://schemas.microsoft.com/office/drawing/2014/main" id="{3E3A99A0-5114-4BAA-8D7F-F633F9AA0E8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6C2F1C30-B7A4-4C72-B806-9BDABD5FF8EF}"/>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B2D64D0-57F0-4B44-A432-00AF7EB96C63}"/>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BCA0D01F-2B8F-4C66-A195-A6800EFEFD7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B9AF9F82-B93A-488E-AF7E-AF24BED1A577}"/>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70348" name="CuadroTexto 4">
            <a:extLst>
              <a:ext uri="{FF2B5EF4-FFF2-40B4-BE49-F238E27FC236}">
                <a16:creationId xmlns:a16="http://schemas.microsoft.com/office/drawing/2014/main" id="{1F580CFA-B943-496E-AB1F-1DF2E36112DB}"/>
              </a:ext>
            </a:extLst>
          </p:cNvPr>
          <p:cNvSpPr txBox="1">
            <a:spLocks noChangeArrowheads="1"/>
          </p:cNvSpPr>
          <p:nvPr/>
        </p:nvSpPr>
        <p:spPr bwMode="auto">
          <a:xfrm>
            <a:off x="1176338" y="5300663"/>
            <a:ext cx="9698037"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600">
                <a:solidFill>
                  <a:srgbClr val="385723"/>
                </a:solidFill>
              </a:rPr>
              <a:t>Localización y reconocimiento de la zona a realizar estudio y diseños para Profundización de acceso al puerto de Tumaco, Nariño</a:t>
            </a:r>
          </a:p>
          <a:p>
            <a:pPr>
              <a:lnSpc>
                <a:spcPct val="100000"/>
              </a:lnSpc>
              <a:spcBef>
                <a:spcPct val="0"/>
              </a:spcBef>
              <a:buFontTx/>
              <a:buNone/>
            </a:pPr>
            <a:endParaRPr lang="es-CO" altLang="es-CO" sz="1800">
              <a:solidFill>
                <a:srgbClr val="000000"/>
              </a:solidFill>
            </a:endParaRPr>
          </a:p>
        </p:txBody>
      </p:sp>
      <p:pic>
        <p:nvPicPr>
          <p:cNvPr id="270349" name="Imagen 1">
            <a:extLst>
              <a:ext uri="{FF2B5EF4-FFF2-40B4-BE49-F238E27FC236}">
                <a16:creationId xmlns:a16="http://schemas.microsoft.com/office/drawing/2014/main" id="{882BDB87-FF7A-4E38-947E-16E702C11DD8}"/>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0150" y="1922463"/>
            <a:ext cx="4041775"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50" name="Imagen 2">
            <a:extLst>
              <a:ext uri="{FF2B5EF4-FFF2-40B4-BE49-F238E27FC236}">
                <a16:creationId xmlns:a16="http://schemas.microsoft.com/office/drawing/2014/main" id="{00730B51-7826-460F-B8D6-4928E8632388}"/>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07200" y="1957388"/>
            <a:ext cx="4067175" cy="334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71362" name="Grupo 2">
            <a:extLst>
              <a:ext uri="{FF2B5EF4-FFF2-40B4-BE49-F238E27FC236}">
                <a16:creationId xmlns:a16="http://schemas.microsoft.com/office/drawing/2014/main" id="{5D9157ED-5A52-49CB-83D8-69A6CBBD26BC}"/>
              </a:ext>
            </a:extLst>
          </p:cNvPr>
          <p:cNvGrpSpPr>
            <a:grpSpLocks/>
          </p:cNvGrpSpPr>
          <p:nvPr/>
        </p:nvGrpSpPr>
        <p:grpSpPr bwMode="auto">
          <a:xfrm>
            <a:off x="-7938" y="-238125"/>
            <a:ext cx="12222163" cy="7099300"/>
            <a:chOff x="-14288" y="-68263"/>
            <a:chExt cx="12222163" cy="7099879"/>
          </a:xfrm>
        </p:grpSpPr>
        <p:sp>
          <p:nvSpPr>
            <p:cNvPr id="53" name="Rectangle 3">
              <a:extLst>
                <a:ext uri="{FF2B5EF4-FFF2-40B4-BE49-F238E27FC236}">
                  <a16:creationId xmlns:a16="http://schemas.microsoft.com/office/drawing/2014/main" id="{A7E6015C-3015-4D7C-831D-A21DF8861EA9}"/>
                </a:ext>
              </a:extLst>
            </p:cNvPr>
            <p:cNvSpPr/>
            <p:nvPr/>
          </p:nvSpPr>
          <p:spPr>
            <a:xfrm>
              <a:off x="-14288" y="-68263"/>
              <a:ext cx="12222163" cy="7096704"/>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71467" name="Imagen 35">
              <a:extLst>
                <a:ext uri="{FF2B5EF4-FFF2-40B4-BE49-F238E27FC236}">
                  <a16:creationId xmlns:a16="http://schemas.microsoft.com/office/drawing/2014/main" id="{8E7D47C1-1CF6-4A13-8836-9D34C5E88FF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6039428"/>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1363" name="Imagen 1">
            <a:extLst>
              <a:ext uri="{FF2B5EF4-FFF2-40B4-BE49-F238E27FC236}">
                <a16:creationId xmlns:a16="http://schemas.microsoft.com/office/drawing/2014/main" id="{907B3152-1CB5-4740-9FF3-A0C518EB1E51}"/>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405938" y="59023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595261B3-4DA7-4B5F-B451-1EDA50219BA8}"/>
              </a:ext>
            </a:extLst>
          </p:cNvPr>
          <p:cNvGrpSpPr>
            <a:grpSpLocks/>
          </p:cNvGrpSpPr>
          <p:nvPr/>
        </p:nvGrpSpPr>
        <p:grpSpPr bwMode="auto">
          <a:xfrm>
            <a:off x="5736737" y="965167"/>
            <a:ext cx="5633829"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84B50BF7-3C4D-4F50-960E-C323104C7A5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531A590A-5351-491C-8F88-771BCF5841F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D6325197-F2B9-45A9-B47A-ED26D44D1545}"/>
                </a:ext>
              </a:extLst>
            </p:cNvPr>
            <p:cNvSpPr txBox="1"/>
            <p:nvPr/>
          </p:nvSpPr>
          <p:spPr>
            <a:xfrm>
              <a:off x="4970534" y="1186211"/>
              <a:ext cx="7251142"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300" dirty="0">
                  <a:solidFill>
                    <a:srgbClr val="70AD47">
                      <a:lumMod val="50000"/>
                    </a:srgbClr>
                  </a:solidFill>
                  <a:latin typeface="Arial" panose="020B0604020202020204" pitchFamily="34" charset="0"/>
                  <a:cs typeface="Arial" panose="020B0604020202020204" pitchFamily="34" charset="0"/>
                </a:rPr>
                <a:t>9 zonas Portuarias del país.</a:t>
              </a:r>
            </a:p>
          </p:txBody>
        </p:sp>
        <p:sp>
          <p:nvSpPr>
            <p:cNvPr id="16" name="Elipse 15">
              <a:extLst>
                <a:ext uri="{FF2B5EF4-FFF2-40B4-BE49-F238E27FC236}">
                  <a16:creationId xmlns:a16="http://schemas.microsoft.com/office/drawing/2014/main" id="{D0C5B7F3-4F6F-4FD5-9776-FBF19C5AC20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71365" name="Rectángulo 67">
            <a:extLst>
              <a:ext uri="{FF2B5EF4-FFF2-40B4-BE49-F238E27FC236}">
                <a16:creationId xmlns:a16="http://schemas.microsoft.com/office/drawing/2014/main" id="{3A0D0E51-872C-40D0-9F0A-486F1F60BE48}"/>
              </a:ext>
            </a:extLst>
          </p:cNvPr>
          <p:cNvSpPr>
            <a:spLocks noChangeArrowheads="1"/>
          </p:cNvSpPr>
          <p:nvPr/>
        </p:nvSpPr>
        <p:spPr bwMode="auto">
          <a:xfrm>
            <a:off x="820738" y="114300"/>
            <a:ext cx="111331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PROGRAMA/PROYECTO: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CANALES DE ACCESO MARITIMOS.</a:t>
            </a:r>
          </a:p>
        </p:txBody>
      </p:sp>
      <p:sp>
        <p:nvSpPr>
          <p:cNvPr id="271366" name="Rectángulo 68">
            <a:extLst>
              <a:ext uri="{FF2B5EF4-FFF2-40B4-BE49-F238E27FC236}">
                <a16:creationId xmlns:a16="http://schemas.microsoft.com/office/drawing/2014/main" id="{00324B8C-D119-489C-A628-E0BC8C23E824}"/>
              </a:ext>
            </a:extLst>
          </p:cNvPr>
          <p:cNvSpPr>
            <a:spLocks noChangeArrowheads="1"/>
          </p:cNvSpPr>
          <p:nvPr/>
        </p:nvSpPr>
        <p:spPr bwMode="auto">
          <a:xfrm>
            <a:off x="820738" y="431800"/>
            <a:ext cx="105505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MX"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ESTUDIO PARA LA EVALUACIÓN DEL COBRO DE TARIFA DE USO DE CANAL A LOS PUERTOS DE COLOMBIA</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71367" name="CuadroTexto 3">
            <a:extLst>
              <a:ext uri="{FF2B5EF4-FFF2-40B4-BE49-F238E27FC236}">
                <a16:creationId xmlns:a16="http://schemas.microsoft.com/office/drawing/2014/main" id="{07DD9319-1C7C-49B0-BD86-698041D8B812}"/>
              </a:ext>
            </a:extLst>
          </p:cNvPr>
          <p:cNvSpPr txBox="1">
            <a:spLocks noChangeArrowheads="1"/>
          </p:cNvSpPr>
          <p:nvPr/>
        </p:nvSpPr>
        <p:spPr bwMode="auto">
          <a:xfrm>
            <a:off x="4856163" y="449738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71368" name="Imagen 54">
            <a:extLst>
              <a:ext uri="{FF2B5EF4-FFF2-40B4-BE49-F238E27FC236}">
                <a16:creationId xmlns:a16="http://schemas.microsoft.com/office/drawing/2014/main" id="{9CE0C168-3EA9-4E4A-97A9-B03EC801A7D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497388" y="6016625"/>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 name="Grupo 10">
            <a:extLst>
              <a:ext uri="{FF2B5EF4-FFF2-40B4-BE49-F238E27FC236}">
                <a16:creationId xmlns:a16="http://schemas.microsoft.com/office/drawing/2014/main" id="{C99E6545-9F32-4ED2-B9CB-74F072C8ADC2}"/>
              </a:ext>
            </a:extLst>
          </p:cNvPr>
          <p:cNvGrpSpPr>
            <a:grpSpLocks/>
          </p:cNvGrpSpPr>
          <p:nvPr/>
        </p:nvGrpSpPr>
        <p:grpSpPr bwMode="auto">
          <a:xfrm>
            <a:off x="5788189" y="2169919"/>
            <a:ext cx="5582377" cy="442441"/>
            <a:chOff x="3838759" y="1148658"/>
            <a:chExt cx="8786730" cy="655117"/>
          </a:xfrm>
          <a:solidFill>
            <a:schemeClr val="accent6">
              <a:lumMod val="60000"/>
              <a:lumOff val="40000"/>
            </a:schemeClr>
          </a:solidFill>
        </p:grpSpPr>
        <p:sp>
          <p:nvSpPr>
            <p:cNvPr id="20" name="Pentágono 11">
              <a:extLst>
                <a:ext uri="{FF2B5EF4-FFF2-40B4-BE49-F238E27FC236}">
                  <a16:creationId xmlns:a16="http://schemas.microsoft.com/office/drawing/2014/main" id="{A038AB1F-6F50-4352-BE05-5846F08FC98F}"/>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1" name="Forma libre 12">
              <a:extLst>
                <a:ext uri="{FF2B5EF4-FFF2-40B4-BE49-F238E27FC236}">
                  <a16:creationId xmlns:a16="http://schemas.microsoft.com/office/drawing/2014/main" id="{D8D24D47-9FDD-4E7F-A9E0-D27F53FF3BA1}"/>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N.A</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22" name="Elipse 21">
              <a:extLst>
                <a:ext uri="{FF2B5EF4-FFF2-40B4-BE49-F238E27FC236}">
                  <a16:creationId xmlns:a16="http://schemas.microsoft.com/office/drawing/2014/main" id="{951EC479-9A37-47BD-9A63-BEB1E7AE9383}"/>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3" name="Grupo 10">
            <a:extLst>
              <a:ext uri="{FF2B5EF4-FFF2-40B4-BE49-F238E27FC236}">
                <a16:creationId xmlns:a16="http://schemas.microsoft.com/office/drawing/2014/main" id="{397F3F94-46D8-45F4-A265-C9A43867E903}"/>
              </a:ext>
            </a:extLst>
          </p:cNvPr>
          <p:cNvGrpSpPr>
            <a:grpSpLocks/>
          </p:cNvGrpSpPr>
          <p:nvPr/>
        </p:nvGrpSpPr>
        <p:grpSpPr bwMode="auto">
          <a:xfrm>
            <a:off x="5793042" y="2743532"/>
            <a:ext cx="5577524" cy="394125"/>
            <a:chOff x="3853379" y="1046579"/>
            <a:chExt cx="8775459" cy="703246"/>
          </a:xfrm>
          <a:solidFill>
            <a:schemeClr val="accent6">
              <a:lumMod val="60000"/>
              <a:lumOff val="40000"/>
            </a:schemeClr>
          </a:solidFill>
        </p:grpSpPr>
        <p:sp>
          <p:nvSpPr>
            <p:cNvPr id="24" name="Pentágono 11">
              <a:extLst>
                <a:ext uri="{FF2B5EF4-FFF2-40B4-BE49-F238E27FC236}">
                  <a16:creationId xmlns:a16="http://schemas.microsoft.com/office/drawing/2014/main" id="{5FC65E57-FF9E-48E0-B5FD-ECD4FF385758}"/>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69EEA765-06BE-45D9-9E59-EB73C2B6562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CuadroTexto 25">
              <a:extLst>
                <a:ext uri="{FF2B5EF4-FFF2-40B4-BE49-F238E27FC236}">
                  <a16:creationId xmlns:a16="http://schemas.microsoft.com/office/drawing/2014/main" id="{E6D52913-467A-4CE7-AB81-134E9D96C6DE}"/>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N.A</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FAFF7F45-0438-4B30-B931-CA1D22D1582E}"/>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70E06B32-17B6-4F6E-BD87-823DEB7275A8}"/>
              </a:ext>
            </a:extLst>
          </p:cNvPr>
          <p:cNvGrpSpPr>
            <a:grpSpLocks/>
          </p:cNvGrpSpPr>
          <p:nvPr/>
        </p:nvGrpSpPr>
        <p:grpSpPr bwMode="auto">
          <a:xfrm>
            <a:off x="5808234" y="1592056"/>
            <a:ext cx="5562333" cy="433388"/>
            <a:chOff x="3797995" y="1095038"/>
            <a:chExt cx="8495089" cy="641713"/>
          </a:xfrm>
          <a:solidFill>
            <a:schemeClr val="accent6">
              <a:lumMod val="60000"/>
              <a:lumOff val="40000"/>
            </a:schemeClr>
          </a:solidFill>
        </p:grpSpPr>
        <p:sp>
          <p:nvSpPr>
            <p:cNvPr id="29" name="Pentágono 11">
              <a:extLst>
                <a:ext uri="{FF2B5EF4-FFF2-40B4-BE49-F238E27FC236}">
                  <a16:creationId xmlns:a16="http://schemas.microsoft.com/office/drawing/2014/main" id="{32DAE34A-F646-4EAC-88B9-CABA33DF7E9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8BD43082-0272-4758-803B-51BC8964E6F0}"/>
                </a:ext>
              </a:extLst>
            </p:cNvPr>
            <p:cNvSpPr/>
            <p:nvPr/>
          </p:nvSpPr>
          <p:spPr>
            <a:xfrm>
              <a:off x="4769195" y="1097388"/>
              <a:ext cx="7523889"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dirty="0">
                  <a:solidFill>
                    <a:srgbClr val="70AD47">
                      <a:lumMod val="50000"/>
                    </a:srgbClr>
                  </a:solidFill>
                  <a:latin typeface="Arial" panose="020B0604020202020204" pitchFamily="34" charset="0"/>
                  <a:cs typeface="Arial" panose="020B0604020202020204" pitchFamily="34" charset="0"/>
                </a:rPr>
                <a:t>Crea un modelo para obtener más recursos para el mantenimiento de los canales.</a:t>
              </a:r>
              <a:endParaRPr lang="es-CO" sz="1100"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67CAC75F-2DD1-4162-AD53-F2505491849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71372" name="Imagen 32">
            <a:extLst>
              <a:ext uri="{FF2B5EF4-FFF2-40B4-BE49-F238E27FC236}">
                <a16:creationId xmlns:a16="http://schemas.microsoft.com/office/drawing/2014/main" id="{27ABD874-A844-46C5-A4CA-03C6CBD0ABF3}"/>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671888" y="4576763"/>
            <a:ext cx="1184275"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19798EC0-F529-4B4E-A2ED-287E34B15214}"/>
              </a:ext>
            </a:extLst>
          </p:cNvPr>
          <p:cNvGraphicFramePr>
            <a:graphicFrameLocks noGrp="1"/>
          </p:cNvGraphicFramePr>
          <p:nvPr/>
        </p:nvGraphicFramePr>
        <p:xfrm>
          <a:off x="5808663" y="3324225"/>
          <a:ext cx="5576887" cy="2441575"/>
        </p:xfrm>
        <a:graphic>
          <a:graphicData uri="http://schemas.openxmlformats.org/drawingml/2006/table">
            <a:tbl>
              <a:tblPr firstRow="1" bandRow="1"/>
              <a:tblGrid>
                <a:gridCol w="2066107">
                  <a:extLst>
                    <a:ext uri="{9D8B030D-6E8A-4147-A177-3AD203B41FA5}">
                      <a16:colId xmlns:a16="http://schemas.microsoft.com/office/drawing/2014/main" val="20000"/>
                    </a:ext>
                  </a:extLst>
                </a:gridCol>
                <a:gridCol w="2306352">
                  <a:extLst>
                    <a:ext uri="{9D8B030D-6E8A-4147-A177-3AD203B41FA5}">
                      <a16:colId xmlns:a16="http://schemas.microsoft.com/office/drawing/2014/main" val="20001"/>
                    </a:ext>
                  </a:extLst>
                </a:gridCol>
                <a:gridCol w="1204428">
                  <a:extLst>
                    <a:ext uri="{9D8B030D-6E8A-4147-A177-3AD203B41FA5}">
                      <a16:colId xmlns:a16="http://schemas.microsoft.com/office/drawing/2014/main" val="20002"/>
                    </a:ext>
                  </a:extLst>
                </a:gridCol>
              </a:tblGrid>
              <a:tr h="152417">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2417">
                <a:tc gridSpan="2">
                  <a:txBody>
                    <a:bodyPr/>
                    <a:lstStyle/>
                    <a:p>
                      <a:pPr algn="l" rtl="0" fontAlgn="ctr"/>
                      <a:r>
                        <a:rPr lang="es-CO" sz="1000" b="0" i="0" u="none" strike="noStrike">
                          <a:solidFill>
                            <a:srgbClr val="375623"/>
                          </a:solidFill>
                          <a:effectLst/>
                          <a:latin typeface="Arial" panose="020B0604020202020204" pitchFamily="34" charset="0"/>
                        </a:rPr>
                        <a:t>A. Total Contrato de Consultoría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2417">
                <a:tc gridSpan="2">
                  <a:txBody>
                    <a:bodyPr/>
                    <a:lstStyle/>
                    <a:p>
                      <a:pPr algn="l" rtl="0" fontAlgn="ctr"/>
                      <a:r>
                        <a:rPr lang="es-ES" sz="1000" b="0" i="0" u="none" strike="noStrike">
                          <a:solidFill>
                            <a:srgbClr val="375623"/>
                          </a:solidFill>
                          <a:effectLst/>
                          <a:latin typeface="Arial" panose="020B0604020202020204" pitchFamily="34" charset="0"/>
                        </a:rPr>
                        <a:t>A.1. Inversión acumulada Consultoría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2417">
                <a:tc gridSpan="2">
                  <a:txBody>
                    <a:bodyPr/>
                    <a:lstStyle/>
                    <a:p>
                      <a:pPr algn="l" rtl="0" fontAlgn="ctr"/>
                      <a:r>
                        <a:rPr lang="es-ES" sz="1000" b="0" i="0" u="none" strike="noStrike">
                          <a:solidFill>
                            <a:srgbClr val="375623"/>
                          </a:solidFill>
                          <a:effectLst/>
                          <a:latin typeface="Arial" panose="020B0604020202020204" pitchFamily="34" charset="0"/>
                        </a:rPr>
                        <a:t>A.2.  Inversión Consultoría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2417">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2417">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2417">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2417">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2417">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2417">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33">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612573">
                <a:tc>
                  <a:txBody>
                    <a:bodyPr/>
                    <a:lstStyle/>
                    <a:p>
                      <a:pPr algn="l" rtl="0" fontAlgn="ctr"/>
                      <a:r>
                        <a:rPr lang="es-CO" sz="1000" b="0" i="0" u="none" strike="noStrike">
                          <a:solidFill>
                            <a:srgbClr val="375623"/>
                          </a:solidFill>
                          <a:effectLst/>
                          <a:latin typeface="Arial" panose="020B0604020202020204" pitchFamily="34" charset="0"/>
                        </a:rPr>
                        <a:t>9 zonas portuarias del país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AB80FEDF-0D64-4322-8A1A-486E8B19BE42}"/>
              </a:ext>
            </a:extLst>
          </p:cNvPr>
          <p:cNvGraphicFramePr>
            <a:graphicFrameLocks noGrp="1"/>
          </p:cNvGraphicFramePr>
          <p:nvPr/>
        </p:nvGraphicFramePr>
        <p:xfrm>
          <a:off x="820738" y="1131888"/>
          <a:ext cx="4559300" cy="3252787"/>
        </p:xfrm>
        <a:graphic>
          <a:graphicData uri="http://schemas.openxmlformats.org/drawingml/2006/table">
            <a:tbl>
              <a:tblPr firstRow="1" bandRow="1"/>
              <a:tblGrid>
                <a:gridCol w="1689114">
                  <a:extLst>
                    <a:ext uri="{9D8B030D-6E8A-4147-A177-3AD203B41FA5}">
                      <a16:colId xmlns:a16="http://schemas.microsoft.com/office/drawing/2014/main" val="20000"/>
                    </a:ext>
                  </a:extLst>
                </a:gridCol>
                <a:gridCol w="1885524">
                  <a:extLst>
                    <a:ext uri="{9D8B030D-6E8A-4147-A177-3AD203B41FA5}">
                      <a16:colId xmlns:a16="http://schemas.microsoft.com/office/drawing/2014/main" val="20001"/>
                    </a:ext>
                  </a:extLst>
                </a:gridCol>
                <a:gridCol w="984662">
                  <a:extLst>
                    <a:ext uri="{9D8B030D-6E8A-4147-A177-3AD203B41FA5}">
                      <a16:colId xmlns:a16="http://schemas.microsoft.com/office/drawing/2014/main" val="20002"/>
                    </a:ext>
                  </a:extLst>
                </a:gridCol>
              </a:tblGrid>
              <a:tr h="216852">
                <a:tc gridSpan="3">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36122">
                <a:tc>
                  <a:txBody>
                    <a:bodyPr/>
                    <a:lstStyle/>
                    <a:p>
                      <a:pPr algn="l" rtl="0" fontAlgn="b"/>
                      <a:r>
                        <a:rPr lang="es-CO" sz="1100" b="1" i="0" u="none" strike="noStrike">
                          <a:solidFill>
                            <a:schemeClr val="accent6">
                              <a:lumMod val="50000"/>
                            </a:schemeClr>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 2771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16852">
                <a:tc>
                  <a:txBody>
                    <a:bodyPr/>
                    <a:lstStyle/>
                    <a:p>
                      <a:pPr algn="l" rtl="0" fontAlgn="b"/>
                      <a:r>
                        <a:rPr lang="es-CO" sz="1100" b="1" i="0" u="none" strike="noStrike">
                          <a:solidFill>
                            <a:schemeClr val="accent6">
                              <a:lumMod val="50000"/>
                            </a:schemeClr>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chemeClr val="accent6">
                              <a:lumMod val="50000"/>
                            </a:schemeClr>
                          </a:solidFill>
                          <a:effectLst/>
                          <a:latin typeface="Arial" panose="020B0604020202020204" pitchFamily="34" charset="0"/>
                        </a:rPr>
                        <a:t>30/01/2020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16852">
                <a:tc gridSpan="2">
                  <a:txBody>
                    <a:bodyPr/>
                    <a:lstStyle/>
                    <a:p>
                      <a:pPr algn="l" rtl="0" fontAlgn="b"/>
                      <a:r>
                        <a:rPr lang="es-CO" sz="1100" b="1" i="0" u="none" strike="noStrike">
                          <a:solidFill>
                            <a:schemeClr val="accent6">
                              <a:lumMod val="50000"/>
                            </a:schemeClr>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dirty="0">
                          <a:solidFill>
                            <a:schemeClr val="accent6">
                              <a:lumMod val="50000"/>
                            </a:schemeClr>
                          </a:solidFill>
                          <a:effectLst/>
                          <a:latin typeface="Arial" panose="020B0604020202020204" pitchFamily="34" charset="0"/>
                        </a:rPr>
                        <a:t>30/06/2020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16852">
                <a:tc gridSpan="3">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16852">
                <a:tc gridSpan="2">
                  <a:txBody>
                    <a:bodyPr/>
                    <a:lstStyle/>
                    <a:p>
                      <a:pPr algn="l" rtl="0" fontAlgn="ctr"/>
                      <a:r>
                        <a:rPr lang="es-CO" sz="1100" b="1" i="0" u="none" strike="noStrike">
                          <a:solidFill>
                            <a:schemeClr val="accent6">
                              <a:lumMod val="50000"/>
                            </a:schemeClr>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10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954152">
                <a:tc gridSpan="3">
                  <a:txBody>
                    <a:bodyPr/>
                    <a:lstStyle/>
                    <a:p>
                      <a:pPr algn="l" rtl="0" fontAlgn="ctr">
                        <a:buClr>
                          <a:srgbClr val="375623"/>
                        </a:buClr>
                        <a:buSzPts val="1100"/>
                        <a:buFont typeface="Arial" panose="020B0604020202020204" pitchFamily="34" charset="0"/>
                        <a:buNone/>
                      </a:pPr>
                      <a:r>
                        <a:rPr lang="es-ES" sz="1100" b="1" i="0" u="none" strike="noStrike" dirty="0">
                          <a:solidFill>
                            <a:schemeClr val="accent6">
                              <a:lumMod val="50000"/>
                            </a:schemeClr>
                          </a:solidFill>
                          <a:effectLst/>
                          <a:latin typeface="Arial" panose="020B0604020202020204" pitchFamily="34" charset="0"/>
                        </a:rPr>
                        <a:t>OTROS BENEFICIOS</a:t>
                      </a:r>
                      <a:r>
                        <a:rPr lang="es-ES" sz="1100" b="0" i="0" u="none" strike="noStrike" dirty="0">
                          <a:solidFill>
                            <a:schemeClr val="accent6">
                              <a:lumMod val="50000"/>
                            </a:schemeClr>
                          </a:solidFill>
                          <a:effectLst/>
                          <a:latin typeface="Arial" panose="020B0604020202020204" pitchFamily="34" charset="0"/>
                        </a:rPr>
                        <a:t>: Los beneficios que tiene este proyecto es que permitirá al país incursionar en un sistema internacional que no solo tiene una reglamentación tarifaria en los canales de acceso, sino que los rubros obtenidos permiten que el país sea competitivo con respecto a los demás puertos de América latina.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16852">
                <a:tc gridSpan="3">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433705">
                <a:tc>
                  <a:txBody>
                    <a:bodyPr/>
                    <a:lstStyle/>
                    <a:p>
                      <a:pPr algn="ctr" rtl="0" fontAlgn="ctr"/>
                      <a:r>
                        <a:rPr lang="es-CO" sz="1100" b="1" i="0" u="none" strike="noStrike">
                          <a:solidFill>
                            <a:schemeClr val="accent6">
                              <a:lumMod val="50000"/>
                            </a:schemeClr>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227695">
                <a:tc>
                  <a:txBody>
                    <a:bodyPr/>
                    <a:lstStyle/>
                    <a:p>
                      <a:pPr algn="just" rtl="0" fontAlgn="ctr"/>
                      <a:r>
                        <a:rPr lang="es-CO" sz="1100" b="1" i="0" u="none" strike="noStrike">
                          <a:solidFill>
                            <a:schemeClr val="accent6">
                              <a:lumMod val="50000"/>
                            </a:schemeClr>
                          </a:solidFill>
                          <a:effectLst/>
                          <a:latin typeface="Arial" panose="020B0604020202020204" pitchFamily="34" charset="0"/>
                        </a:rPr>
                        <a:t>Estudios y Diseños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chemeClr val="accent6">
                              <a:lumMod val="50000"/>
                            </a:schemeClr>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bl>
          </a:graphicData>
        </a:graphic>
      </p:graphicFrame>
      <p:sp>
        <p:nvSpPr>
          <p:cNvPr id="32" name="Botón de acción: ir a inicio 31">
            <a:hlinkClick r:id="rId8" action="ppaction://hlinksldjump" highlightClick="1"/>
            <a:extLst>
              <a:ext uri="{FF2B5EF4-FFF2-40B4-BE49-F238E27FC236}">
                <a16:creationId xmlns:a16="http://schemas.microsoft.com/office/drawing/2014/main" id="{B2A446B0-56D7-4C44-B0CA-E11B15FCDA7D}"/>
              </a:ext>
            </a:extLst>
          </p:cNvPr>
          <p:cNvSpPr/>
          <p:nvPr/>
        </p:nvSpPr>
        <p:spPr>
          <a:xfrm>
            <a:off x="10650538" y="-79375"/>
            <a:ext cx="579437"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73410" name="Grupo 2">
            <a:extLst>
              <a:ext uri="{FF2B5EF4-FFF2-40B4-BE49-F238E27FC236}">
                <a16:creationId xmlns:a16="http://schemas.microsoft.com/office/drawing/2014/main" id="{A1CF95DA-11E7-4D0E-B8E7-D66F8BD007A5}"/>
              </a:ext>
            </a:extLst>
          </p:cNvPr>
          <p:cNvGrpSpPr>
            <a:grpSpLocks/>
          </p:cNvGrpSpPr>
          <p:nvPr/>
        </p:nvGrpSpPr>
        <p:grpSpPr bwMode="auto">
          <a:xfrm>
            <a:off x="-7938" y="-158750"/>
            <a:ext cx="12222163" cy="7016750"/>
            <a:chOff x="-14288" y="-68263"/>
            <a:chExt cx="12222163" cy="7016751"/>
          </a:xfrm>
        </p:grpSpPr>
        <p:sp>
          <p:nvSpPr>
            <p:cNvPr id="53" name="Rectangle 3">
              <a:extLst>
                <a:ext uri="{FF2B5EF4-FFF2-40B4-BE49-F238E27FC236}">
                  <a16:creationId xmlns:a16="http://schemas.microsoft.com/office/drawing/2014/main" id="{13CF849C-9F44-440D-997D-A6DCE5901B1E}"/>
                </a:ext>
              </a:extLst>
            </p:cNvPr>
            <p:cNvSpPr/>
            <p:nvPr/>
          </p:nvSpPr>
          <p:spPr>
            <a:xfrm>
              <a:off x="-14288" y="-68263"/>
              <a:ext cx="12222163" cy="7016751"/>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73517" name="Imagen 35">
              <a:extLst>
                <a:ext uri="{FF2B5EF4-FFF2-40B4-BE49-F238E27FC236}">
                  <a16:creationId xmlns:a16="http://schemas.microsoft.com/office/drawing/2014/main" id="{C9DB9EA0-3F7C-497F-BE05-47F36CE756D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3411" name="Imagen 1">
            <a:extLst>
              <a:ext uri="{FF2B5EF4-FFF2-40B4-BE49-F238E27FC236}">
                <a16:creationId xmlns:a16="http://schemas.microsoft.com/office/drawing/2014/main" id="{682D046D-4BFC-4D2D-8974-6250F9D4B7F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45613" y="58277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3F0742FF-CBA7-4155-9B45-990A45427D6F}"/>
              </a:ext>
            </a:extLst>
          </p:cNvPr>
          <p:cNvGrpSpPr>
            <a:grpSpLocks/>
          </p:cNvGrpSpPr>
          <p:nvPr/>
        </p:nvGrpSpPr>
        <p:grpSpPr bwMode="auto">
          <a:xfrm>
            <a:off x="5731942" y="566566"/>
            <a:ext cx="5592715"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1F24836-1B8B-4C3A-9A8F-F05EEAE899A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28883ABD-87B8-4FFD-A029-F30DE3CF312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ECD5C8B7-EE57-465E-8D9E-7D9D144EC544}"/>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Municipio del Carmen del Darién - Chocó</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BAD2A675-C696-456E-8860-2CB6B169046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50885" name="Rectángulo 67">
            <a:extLst>
              <a:ext uri="{FF2B5EF4-FFF2-40B4-BE49-F238E27FC236}">
                <a16:creationId xmlns:a16="http://schemas.microsoft.com/office/drawing/2014/main" id="{5B1198AB-27B8-4950-8459-846EF9A54C50}"/>
              </a:ext>
            </a:extLst>
          </p:cNvPr>
          <p:cNvSpPr>
            <a:spLocks noChangeArrowheads="1"/>
          </p:cNvSpPr>
          <p:nvPr/>
        </p:nvSpPr>
        <p:spPr bwMode="auto">
          <a:xfrm>
            <a:off x="866775" y="269875"/>
            <a:ext cx="11187113" cy="338138"/>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pt-BR"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PROGRAMA: </a:t>
            </a:r>
          </a:p>
        </p:txBody>
      </p:sp>
      <p:sp>
        <p:nvSpPr>
          <p:cNvPr id="273414" name="Rectángulo 68">
            <a:extLst>
              <a:ext uri="{FF2B5EF4-FFF2-40B4-BE49-F238E27FC236}">
                <a16:creationId xmlns:a16="http://schemas.microsoft.com/office/drawing/2014/main" id="{A0C6E001-4D49-40CD-AC3F-A9F8EEB32875}"/>
              </a:ext>
            </a:extLst>
          </p:cNvPr>
          <p:cNvSpPr>
            <a:spLocks noChangeArrowheads="1"/>
          </p:cNvSpPr>
          <p:nvPr/>
        </p:nvSpPr>
        <p:spPr bwMode="auto">
          <a:xfrm>
            <a:off x="866775" y="496888"/>
            <a:ext cx="97170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DEL RÍO JIGUAMIANDÓ.</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73415" name="CuadroTexto 3">
            <a:extLst>
              <a:ext uri="{FF2B5EF4-FFF2-40B4-BE49-F238E27FC236}">
                <a16:creationId xmlns:a16="http://schemas.microsoft.com/office/drawing/2014/main" id="{94B55A70-1E57-4A96-AFB8-8C4E4AFA9ED9}"/>
              </a:ext>
            </a:extLst>
          </p:cNvPr>
          <p:cNvSpPr txBox="1">
            <a:spLocks noChangeArrowheads="1"/>
          </p:cNvSpPr>
          <p:nvPr/>
        </p:nvSpPr>
        <p:spPr bwMode="auto">
          <a:xfrm>
            <a:off x="4895850" y="42100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73416" name="Imagen 54">
            <a:extLst>
              <a:ext uri="{FF2B5EF4-FFF2-40B4-BE49-F238E27FC236}">
                <a16:creationId xmlns:a16="http://schemas.microsoft.com/office/drawing/2014/main" id="{0BDE112E-44CE-4F78-9552-FDBE62BE514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506913" y="6027738"/>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3417" name="Imagen 6">
            <a:extLst>
              <a:ext uri="{FF2B5EF4-FFF2-40B4-BE49-F238E27FC236}">
                <a16:creationId xmlns:a16="http://schemas.microsoft.com/office/drawing/2014/main" id="{CDAEC4BD-D4E2-44D9-B913-3A71B604130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575050" y="4106863"/>
            <a:ext cx="1249363" cy="1674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 name="Grupo 10">
            <a:extLst>
              <a:ext uri="{FF2B5EF4-FFF2-40B4-BE49-F238E27FC236}">
                <a16:creationId xmlns:a16="http://schemas.microsoft.com/office/drawing/2014/main" id="{80886156-862A-4D4A-8EBA-AA2104837571}"/>
              </a:ext>
            </a:extLst>
          </p:cNvPr>
          <p:cNvGrpSpPr>
            <a:grpSpLocks/>
          </p:cNvGrpSpPr>
          <p:nvPr/>
        </p:nvGrpSpPr>
        <p:grpSpPr bwMode="auto">
          <a:xfrm>
            <a:off x="5715766" y="1699140"/>
            <a:ext cx="5608892" cy="442441"/>
            <a:chOff x="3797995" y="1148658"/>
            <a:chExt cx="8786730" cy="655117"/>
          </a:xfrm>
          <a:solidFill>
            <a:schemeClr val="accent6">
              <a:lumMod val="60000"/>
              <a:lumOff val="40000"/>
            </a:schemeClr>
          </a:solidFill>
        </p:grpSpPr>
        <p:sp>
          <p:nvSpPr>
            <p:cNvPr id="20" name="Pentágono 11">
              <a:extLst>
                <a:ext uri="{FF2B5EF4-FFF2-40B4-BE49-F238E27FC236}">
                  <a16:creationId xmlns:a16="http://schemas.microsoft.com/office/drawing/2014/main" id="{BC8D84E7-B7F0-4F25-A0D1-A6A27DB2124C}"/>
                </a:ext>
              </a:extLst>
            </p:cNvPr>
            <p:cNvSpPr/>
            <p:nvPr/>
          </p:nvSpPr>
          <p:spPr>
            <a:xfrm>
              <a:off x="4218400"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1" name="Forma libre 12">
              <a:extLst>
                <a:ext uri="{FF2B5EF4-FFF2-40B4-BE49-F238E27FC236}">
                  <a16:creationId xmlns:a16="http://schemas.microsoft.com/office/drawing/2014/main" id="{17C49095-1588-461E-9BB5-BA7108E7B0E6}"/>
                </a:ext>
              </a:extLst>
            </p:cNvPr>
            <p:cNvSpPr/>
            <p:nvPr/>
          </p:nvSpPr>
          <p:spPr>
            <a:xfrm>
              <a:off x="4746729" y="1164413"/>
              <a:ext cx="7837996" cy="53251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20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22" name="Elipse 21">
              <a:extLst>
                <a:ext uri="{FF2B5EF4-FFF2-40B4-BE49-F238E27FC236}">
                  <a16:creationId xmlns:a16="http://schemas.microsoft.com/office/drawing/2014/main" id="{70252275-2708-4C67-AFCC-174C96A03FDC}"/>
                </a:ext>
              </a:extLst>
            </p:cNvPr>
            <p:cNvSpPr/>
            <p:nvPr/>
          </p:nvSpPr>
          <p:spPr>
            <a:xfrm>
              <a:off x="3797995"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3" name="Grupo 10">
            <a:extLst>
              <a:ext uri="{FF2B5EF4-FFF2-40B4-BE49-F238E27FC236}">
                <a16:creationId xmlns:a16="http://schemas.microsoft.com/office/drawing/2014/main" id="{B2BFB5F7-7E3B-4CBE-8F66-7A0AB441DCCB}"/>
              </a:ext>
            </a:extLst>
          </p:cNvPr>
          <p:cNvGrpSpPr>
            <a:grpSpLocks/>
          </p:cNvGrpSpPr>
          <p:nvPr/>
        </p:nvGrpSpPr>
        <p:grpSpPr bwMode="auto">
          <a:xfrm>
            <a:off x="5702512" y="2299910"/>
            <a:ext cx="5622145" cy="366966"/>
            <a:chOff x="3797995" y="1095038"/>
            <a:chExt cx="8830843" cy="654786"/>
          </a:xfrm>
          <a:solidFill>
            <a:schemeClr val="accent6">
              <a:lumMod val="60000"/>
              <a:lumOff val="40000"/>
            </a:schemeClr>
          </a:solidFill>
        </p:grpSpPr>
        <p:sp>
          <p:nvSpPr>
            <p:cNvPr id="24" name="Pentágono 11">
              <a:extLst>
                <a:ext uri="{FF2B5EF4-FFF2-40B4-BE49-F238E27FC236}">
                  <a16:creationId xmlns:a16="http://schemas.microsoft.com/office/drawing/2014/main" id="{33681BF6-5360-414E-814A-A7BF0897330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7B2337AA-1724-4CB4-B0D2-5F158DC4596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CuadroTexto 25">
              <a:extLst>
                <a:ext uri="{FF2B5EF4-FFF2-40B4-BE49-F238E27FC236}">
                  <a16:creationId xmlns:a16="http://schemas.microsoft.com/office/drawing/2014/main" id="{13B56C02-B926-4180-96E0-EA4436390212}"/>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F1672D6B-85EE-4CA5-9DAD-7CD9A70ACA2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F2CB0DE1-F917-4F5E-B412-D35C39A514BD}"/>
              </a:ext>
            </a:extLst>
          </p:cNvPr>
          <p:cNvGrpSpPr>
            <a:grpSpLocks/>
          </p:cNvGrpSpPr>
          <p:nvPr/>
        </p:nvGrpSpPr>
        <p:grpSpPr bwMode="auto">
          <a:xfrm>
            <a:off x="5754354" y="1173337"/>
            <a:ext cx="5570303" cy="433388"/>
            <a:chOff x="3797995" y="1095038"/>
            <a:chExt cx="8840944" cy="641713"/>
          </a:xfrm>
          <a:solidFill>
            <a:schemeClr val="accent6">
              <a:lumMod val="60000"/>
              <a:lumOff val="40000"/>
            </a:schemeClr>
          </a:solidFill>
        </p:grpSpPr>
        <p:sp>
          <p:nvSpPr>
            <p:cNvPr id="29" name="Pentágono 11">
              <a:extLst>
                <a:ext uri="{FF2B5EF4-FFF2-40B4-BE49-F238E27FC236}">
                  <a16:creationId xmlns:a16="http://schemas.microsoft.com/office/drawing/2014/main" id="{5FDE512B-29DF-4B50-867E-A8DB114E11C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D6887785-56EA-44B8-950A-3EFD47351B27}"/>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dirty="0">
                  <a:solidFill>
                    <a:srgbClr val="70AD47">
                      <a:lumMod val="50000"/>
                    </a:srgbClr>
                  </a:solidFill>
                  <a:latin typeface="Arial" panose="020B0604020202020204" pitchFamily="34" charset="0"/>
                  <a:cs typeface="Arial" panose="020B0604020202020204" pitchFamily="34" charset="0"/>
                </a:rPr>
                <a:t>Mejorar el acceso de las comunidades a los servicios básicos como salud y educación.</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E687D31C-F315-4B7E-9C48-8E20D0F64A8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540BA0E6-B8BB-4485-A31C-4CB98BF2EA5F}"/>
              </a:ext>
            </a:extLst>
          </p:cNvPr>
          <p:cNvGraphicFramePr>
            <a:graphicFrameLocks noGrp="1"/>
          </p:cNvGraphicFramePr>
          <p:nvPr/>
        </p:nvGraphicFramePr>
        <p:xfrm>
          <a:off x="5818188" y="3021013"/>
          <a:ext cx="5507037" cy="2676525"/>
        </p:xfrm>
        <a:graphic>
          <a:graphicData uri="http://schemas.openxmlformats.org/drawingml/2006/table">
            <a:tbl>
              <a:tblPr firstRow="1" bandRow="1"/>
              <a:tblGrid>
                <a:gridCol w="2040229">
                  <a:extLst>
                    <a:ext uri="{9D8B030D-6E8A-4147-A177-3AD203B41FA5}">
                      <a16:colId xmlns:a16="http://schemas.microsoft.com/office/drawing/2014/main" val="20000"/>
                    </a:ext>
                  </a:extLst>
                </a:gridCol>
                <a:gridCol w="2277465">
                  <a:extLst>
                    <a:ext uri="{9D8B030D-6E8A-4147-A177-3AD203B41FA5}">
                      <a16:colId xmlns:a16="http://schemas.microsoft.com/office/drawing/2014/main" val="20001"/>
                    </a:ext>
                  </a:extLst>
                </a:gridCol>
                <a:gridCol w="1189343">
                  <a:extLst>
                    <a:ext uri="{9D8B030D-6E8A-4147-A177-3AD203B41FA5}">
                      <a16:colId xmlns:a16="http://schemas.microsoft.com/office/drawing/2014/main" val="20002"/>
                    </a:ext>
                  </a:extLst>
                </a:gridCol>
              </a:tblGrid>
              <a:tr h="190500">
                <a:tc gridSpan="3">
                  <a:txBody>
                    <a:bodyPr/>
                    <a:lstStyle/>
                    <a:p>
                      <a:pPr algn="ctr" rtl="0" fontAlgn="b"/>
                      <a:r>
                        <a:rPr lang="es-CO" sz="1000" b="0" i="0" u="none" strike="noStrike">
                          <a:solidFill>
                            <a:srgbClr val="FFFFFF"/>
                          </a:solidFill>
                          <a:effectLst/>
                          <a:latin typeface="Arial" panose="020B0604020202020204" pitchFamily="34" charset="0"/>
                        </a:rPr>
                        <a:t>INVERSIONES (Millones)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$ 824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$ 824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$ 139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$ 139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$ 963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$ 963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b"/>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66725">
                <a:tc>
                  <a:txBody>
                    <a:bodyPr/>
                    <a:lstStyle/>
                    <a:p>
                      <a:pPr algn="l" rtl="0" fontAlgn="ctr"/>
                      <a:r>
                        <a:rPr lang="es-ES" sz="1000" b="0" i="0" u="none" strike="noStrike">
                          <a:solidFill>
                            <a:srgbClr val="375623"/>
                          </a:solidFill>
                          <a:effectLst/>
                          <a:latin typeface="Arial" panose="020B0604020202020204" pitchFamily="34" charset="0"/>
                        </a:rPr>
                        <a:t>Rio Jiguamiandó, Municipio del Carmen del Darién. Chocó</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78444B0E-B000-488F-B8F4-CD9995058E2C}"/>
              </a:ext>
            </a:extLst>
          </p:cNvPr>
          <p:cNvGraphicFramePr>
            <a:graphicFrameLocks noGrp="1"/>
          </p:cNvGraphicFramePr>
          <p:nvPr/>
        </p:nvGraphicFramePr>
        <p:xfrm>
          <a:off x="866775" y="963613"/>
          <a:ext cx="4552950" cy="3030537"/>
        </p:xfrm>
        <a:graphic>
          <a:graphicData uri="http://schemas.openxmlformats.org/drawingml/2006/table">
            <a:tbl>
              <a:tblPr firstRow="1" bandRow="1"/>
              <a:tblGrid>
                <a:gridCol w="1686762">
                  <a:extLst>
                    <a:ext uri="{9D8B030D-6E8A-4147-A177-3AD203B41FA5}">
                      <a16:colId xmlns:a16="http://schemas.microsoft.com/office/drawing/2014/main" val="20000"/>
                    </a:ext>
                  </a:extLst>
                </a:gridCol>
                <a:gridCol w="1882897">
                  <a:extLst>
                    <a:ext uri="{9D8B030D-6E8A-4147-A177-3AD203B41FA5}">
                      <a16:colId xmlns:a16="http://schemas.microsoft.com/office/drawing/2014/main" val="20001"/>
                    </a:ext>
                  </a:extLst>
                </a:gridCol>
                <a:gridCol w="983291">
                  <a:extLst>
                    <a:ext uri="{9D8B030D-6E8A-4147-A177-3AD203B41FA5}">
                      <a16:colId xmlns:a16="http://schemas.microsoft.com/office/drawing/2014/main" val="20002"/>
                    </a:ext>
                  </a:extLst>
                </a:gridCol>
              </a:tblGrid>
              <a:tr h="218811">
                <a:tc gridSpan="3">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8811">
                <a:tc>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18811">
                <a:tc>
                  <a:txBody>
                    <a:bodyPr/>
                    <a:lstStyle/>
                    <a:p>
                      <a:pPr algn="l" rtl="0" fontAlgn="b"/>
                      <a:r>
                        <a:rPr lang="es-CO" sz="10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000" b="0" i="0" u="none" strike="noStrike">
                          <a:solidFill>
                            <a:srgbClr val="375623"/>
                          </a:solidFill>
                          <a:effectLst/>
                          <a:latin typeface="Arial" panose="020B0604020202020204" pitchFamily="34" charset="0"/>
                        </a:rPr>
                        <a:t>16/09/2019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18811">
                <a:tc gridSpan="2">
                  <a:txBody>
                    <a:bodyPr/>
                    <a:lstStyle/>
                    <a:p>
                      <a:pPr algn="l" rtl="0" fontAlgn="b"/>
                      <a:r>
                        <a:rPr lang="es-CO" sz="10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15/12/2019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18811">
                <a:tc gridSpan="3">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18811">
                <a:tc gridSpan="2">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10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525148">
                <a:tc gridSpan="3">
                  <a:txBody>
                    <a:bodyPr/>
                    <a:lstStyle/>
                    <a:p>
                      <a:pPr algn="l" rtl="0" fontAlgn="ctr"/>
                      <a:r>
                        <a:rPr lang="es-ES" sz="1000" b="1" i="0" u="none" strike="noStrike" dirty="0">
                          <a:solidFill>
                            <a:srgbClr val="375623"/>
                          </a:solidFill>
                          <a:effectLst/>
                          <a:latin typeface="Arial" panose="020B0604020202020204" pitchFamily="34" charset="0"/>
                        </a:rPr>
                        <a:t>OTROS BENEFICIOS: </a:t>
                      </a:r>
                      <a:r>
                        <a:rPr lang="es-ES" sz="1000" b="0" i="0" u="none" strike="noStrike" dirty="0">
                          <a:solidFill>
                            <a:srgbClr val="375623"/>
                          </a:solidFill>
                          <a:effectLst/>
                          <a:latin typeface="Arial" panose="020B0604020202020204" pitchFamily="34" charset="0"/>
                        </a:rPr>
                        <a:t>Mejorar la navegabilidad del río brindado mayores oportunidades y calidad de vida a la población de   </a:t>
                      </a:r>
                      <a:r>
                        <a:rPr lang="es-ES" sz="1000" b="0" i="0" u="none" strike="noStrike" dirty="0" err="1">
                          <a:solidFill>
                            <a:srgbClr val="375623"/>
                          </a:solidFill>
                          <a:effectLst/>
                          <a:latin typeface="Arial" panose="020B0604020202020204" pitchFamily="34" charset="0"/>
                        </a:rPr>
                        <a:t>Jiguamiandó</a:t>
                      </a:r>
                      <a:r>
                        <a:rPr lang="es-ES" sz="1000" b="0" i="0" u="none" strike="noStrike" dirty="0">
                          <a:solidFill>
                            <a:srgbClr val="375623"/>
                          </a:solidFill>
                          <a:effectLst/>
                          <a:latin typeface="Arial" panose="020B0604020202020204" pitchFamily="34" charset="0"/>
                        </a:rPr>
                        <a:t> que es de 4.200 habitantes.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18811">
                <a:tc gridSpan="3">
                  <a:txBody>
                    <a:bodyPr/>
                    <a:lstStyle/>
                    <a:p>
                      <a:pPr algn="l" rtl="0" fontAlgn="ctr"/>
                      <a:r>
                        <a:rPr lang="es-ES" sz="1000" b="0" i="0" u="none" strike="noStrike" dirty="0">
                          <a:solidFill>
                            <a:srgbClr val="375623"/>
                          </a:solidFill>
                          <a:effectLst/>
                          <a:latin typeface="Arial" panose="020B0604020202020204" pitchFamily="34" charset="0"/>
                        </a:rPr>
                        <a:t>Disminución de la accidentalidad en un 75%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18811">
                <a:tc gridSpan="3">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371980">
                <a:tc>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382920">
                <a:tc>
                  <a:txBody>
                    <a:bodyPr/>
                    <a:lstStyle/>
                    <a:p>
                      <a:pPr algn="just" rtl="0" fontAlgn="ctr"/>
                      <a:r>
                        <a:rPr lang="es-CO" sz="1000" b="1" i="0" u="none" strike="noStrike">
                          <a:solidFill>
                            <a:srgbClr val="375623"/>
                          </a:solidFill>
                          <a:effectLst/>
                          <a:latin typeface="Arial" panose="020B0604020202020204" pitchFamily="34" charset="0"/>
                        </a:rPr>
                        <a:t>Mantenimiento Canal Navegable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
        <p:nvSpPr>
          <p:cNvPr id="273515" name="Rectángulo 1">
            <a:extLst>
              <a:ext uri="{FF2B5EF4-FFF2-40B4-BE49-F238E27FC236}">
                <a16:creationId xmlns:a16="http://schemas.microsoft.com/office/drawing/2014/main" id="{BDB083A8-2C94-456D-8A2F-7E2250AD822A}"/>
              </a:ext>
            </a:extLst>
          </p:cNvPr>
          <p:cNvSpPr>
            <a:spLocks noChangeArrowheads="1"/>
          </p:cNvSpPr>
          <p:nvPr/>
        </p:nvSpPr>
        <p:spPr bwMode="auto">
          <a:xfrm>
            <a:off x="2255838" y="242888"/>
            <a:ext cx="7366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600" b="1">
                <a:solidFill>
                  <a:srgbClr val="385723"/>
                </a:solidFill>
                <a:latin typeface="Arial" panose="020B0604020202020204" pitchFamily="34" charset="0"/>
              </a:rPr>
              <a:t>ADECUACIÓN, MEJORAMIENTO Y MANTENIMIENTO RED FLUVIAL</a:t>
            </a:r>
            <a:r>
              <a:rPr lang="es-ES" altLang="es-CO" sz="1800"/>
              <a:t> </a:t>
            </a:r>
            <a:endParaRPr lang="es-CO" altLang="es-CO" sz="1800"/>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ángulo 3">
            <a:extLst>
              <a:ext uri="{FF2B5EF4-FFF2-40B4-BE49-F238E27FC236}">
                <a16:creationId xmlns:a16="http://schemas.microsoft.com/office/drawing/2014/main" id="{875F3327-9B53-4260-B690-850EF6133E7E}"/>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74435" name="Rectángulo 7">
            <a:extLst>
              <a:ext uri="{FF2B5EF4-FFF2-40B4-BE49-F238E27FC236}">
                <a16:creationId xmlns:a16="http://schemas.microsoft.com/office/drawing/2014/main" id="{C46A73E8-8A4A-49A4-A8CE-1F79A3090764}"/>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BD915E9B-B16E-4EEE-A524-ABB8EBB121D3}"/>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74437" name="Imagen 14">
            <a:extLst>
              <a:ext uri="{FF2B5EF4-FFF2-40B4-BE49-F238E27FC236}">
                <a16:creationId xmlns:a16="http://schemas.microsoft.com/office/drawing/2014/main" id="{E1F70407-0141-4EC6-BCDD-7BAF4C0409A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8" name="CuadroTexto 2">
            <a:extLst>
              <a:ext uri="{FF2B5EF4-FFF2-40B4-BE49-F238E27FC236}">
                <a16:creationId xmlns:a16="http://schemas.microsoft.com/office/drawing/2014/main" id="{0420B1E2-C8EA-4293-B2AB-044FBC47B237}"/>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74439" name="CuadroTexto 11">
            <a:extLst>
              <a:ext uri="{FF2B5EF4-FFF2-40B4-BE49-F238E27FC236}">
                <a16:creationId xmlns:a16="http://schemas.microsoft.com/office/drawing/2014/main" id="{098F75E6-232F-4B61-83AE-476366DF5673}"/>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74440" name="Imagen 16">
            <a:extLst>
              <a:ext uri="{FF2B5EF4-FFF2-40B4-BE49-F238E27FC236}">
                <a16:creationId xmlns:a16="http://schemas.microsoft.com/office/drawing/2014/main" id="{10A7148D-D129-430B-84AB-F7AFF652E76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4441" name="Imagen 2">
            <a:extLst>
              <a:ext uri="{FF2B5EF4-FFF2-40B4-BE49-F238E27FC236}">
                <a16:creationId xmlns:a16="http://schemas.microsoft.com/office/drawing/2014/main" id="{FF8BD2DD-50A9-427E-B016-660FFB5A6C6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60A0D0E9-4167-4177-B2B7-64CF5A7344F0}"/>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4FA06A00-39EF-4EA3-828B-5758F08F273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B50A17FF-2B4E-4BB2-ADDE-075ADA42198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5B6CC5F-72F1-45F5-AAFA-45C4B524DD47}"/>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74446" name="CuadroTexto 4">
            <a:extLst>
              <a:ext uri="{FF2B5EF4-FFF2-40B4-BE49-F238E27FC236}">
                <a16:creationId xmlns:a16="http://schemas.microsoft.com/office/drawing/2014/main" id="{EFC4B54F-2529-49DC-9606-FA81AB15CBD1}"/>
              </a:ext>
            </a:extLst>
          </p:cNvPr>
          <p:cNvSpPr txBox="1">
            <a:spLocks noChangeArrowheads="1"/>
          </p:cNvSpPr>
          <p:nvPr/>
        </p:nvSpPr>
        <p:spPr bwMode="auto">
          <a:xfrm>
            <a:off x="2776538" y="5376863"/>
            <a:ext cx="6831012"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600">
                <a:solidFill>
                  <a:srgbClr val="385723"/>
                </a:solidFill>
              </a:rPr>
              <a:t>Mantenimiento del río Jiguamiandó, Carmen del Darién, Chocó</a:t>
            </a:r>
          </a:p>
          <a:p>
            <a:pPr>
              <a:lnSpc>
                <a:spcPct val="100000"/>
              </a:lnSpc>
              <a:spcBef>
                <a:spcPct val="0"/>
              </a:spcBef>
              <a:buFontTx/>
              <a:buNone/>
            </a:pPr>
            <a:endParaRPr lang="es-CO" altLang="es-CO" sz="1800">
              <a:solidFill>
                <a:srgbClr val="000000"/>
              </a:solidFill>
            </a:endParaRPr>
          </a:p>
        </p:txBody>
      </p:sp>
      <p:pic>
        <p:nvPicPr>
          <p:cNvPr id="274447" name="Imagen 2">
            <a:extLst>
              <a:ext uri="{FF2B5EF4-FFF2-40B4-BE49-F238E27FC236}">
                <a16:creationId xmlns:a16="http://schemas.microsoft.com/office/drawing/2014/main" id="{42B7C94D-E8DC-4897-8353-BE3E09AF1301}"/>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50938" y="1881188"/>
            <a:ext cx="4114800" cy="334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4448" name="Imagen 5">
            <a:extLst>
              <a:ext uri="{FF2B5EF4-FFF2-40B4-BE49-F238E27FC236}">
                <a16:creationId xmlns:a16="http://schemas.microsoft.com/office/drawing/2014/main" id="{A184881A-8B66-41BE-B99C-1D8094C931F7}"/>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796088" y="1951038"/>
            <a:ext cx="4062412" cy="334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5458" name="Grupo 2">
            <a:extLst>
              <a:ext uri="{FF2B5EF4-FFF2-40B4-BE49-F238E27FC236}">
                <a16:creationId xmlns:a16="http://schemas.microsoft.com/office/drawing/2014/main" id="{FA61ED0B-87AC-4217-B1C2-57C519AD5DD1}"/>
              </a:ext>
            </a:extLst>
          </p:cNvPr>
          <p:cNvGrpSpPr>
            <a:grpSpLocks/>
          </p:cNvGrpSpPr>
          <p:nvPr/>
        </p:nvGrpSpPr>
        <p:grpSpPr bwMode="auto">
          <a:xfrm>
            <a:off x="-14288" y="-93663"/>
            <a:ext cx="12222163" cy="7023101"/>
            <a:chOff x="52388" y="42862"/>
            <a:chExt cx="12222162" cy="6926263"/>
          </a:xfrm>
        </p:grpSpPr>
        <p:sp>
          <p:nvSpPr>
            <p:cNvPr id="53" name="Rectangle 3">
              <a:extLst>
                <a:ext uri="{FF2B5EF4-FFF2-40B4-BE49-F238E27FC236}">
                  <a16:creationId xmlns:a16="http://schemas.microsoft.com/office/drawing/2014/main" id="{0F34F430-5821-47B3-A470-5EB5318E365B}"/>
                </a:ext>
              </a:extLst>
            </p:cNvPr>
            <p:cNvSpPr/>
            <p:nvPr/>
          </p:nvSpPr>
          <p:spPr>
            <a:xfrm>
              <a:off x="52388" y="42862"/>
              <a:ext cx="12222162"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75567" name="Imagen 35">
              <a:extLst>
                <a:ext uri="{FF2B5EF4-FFF2-40B4-BE49-F238E27FC236}">
                  <a16:creationId xmlns:a16="http://schemas.microsoft.com/office/drawing/2014/main" id="{4D9A41EE-BF88-4C78-A01B-5B4230B7295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4799" y="5967273"/>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5459" name="Imagen 1">
            <a:extLst>
              <a:ext uri="{FF2B5EF4-FFF2-40B4-BE49-F238E27FC236}">
                <a16:creationId xmlns:a16="http://schemas.microsoft.com/office/drawing/2014/main" id="{B8897C77-AEBF-47B2-BFA8-07652C8352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439275" y="596106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3F26039D-9385-49C4-8482-83032326DD7F}"/>
              </a:ext>
            </a:extLst>
          </p:cNvPr>
          <p:cNvGrpSpPr>
            <a:grpSpLocks/>
          </p:cNvGrpSpPr>
          <p:nvPr/>
        </p:nvGrpSpPr>
        <p:grpSpPr bwMode="auto">
          <a:xfrm>
            <a:off x="5749060" y="974428"/>
            <a:ext cx="5608412"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D7844306-797B-4D9A-B6D1-A264EE9FE7D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1AAE4F7C-E045-4A9F-8265-02AFDCEC766D}"/>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E5DCA3C6-FA52-471F-A5BF-27C90FB62426}"/>
                </a:ext>
              </a:extLst>
            </p:cNvPr>
            <p:cNvSpPr txBox="1"/>
            <p:nvPr/>
          </p:nvSpPr>
          <p:spPr>
            <a:xfrm>
              <a:off x="5157852" y="1232342"/>
              <a:ext cx="6365146" cy="464225"/>
            </a:xfrm>
            <a:prstGeom prst="rect">
              <a:avLst/>
            </a:prstGeom>
            <a:grpFill/>
          </p:spPr>
          <p:txBody>
            <a:bodyPr>
              <a:spAutoFit/>
            </a:bodyPr>
            <a:lstStyle/>
            <a:p>
              <a:pPr eaLnBrk="1" fontAlgn="auto" hangingPunct="1">
                <a:spcBef>
                  <a:spcPts val="0"/>
                </a:spcBef>
                <a:spcAft>
                  <a:spcPts val="0"/>
                </a:spcAft>
                <a:defRPr/>
              </a:pPr>
              <a:r>
                <a:rPr lang="es-CO" sz="14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Municipio de </a:t>
              </a:r>
              <a:r>
                <a:rPr lang="es-CO" sz="1200" dirty="0" err="1">
                  <a:solidFill>
                    <a:srgbClr val="70AD47">
                      <a:lumMod val="50000"/>
                    </a:srgbClr>
                  </a:solidFill>
                  <a:latin typeface="Arial" panose="020B0604020202020204" pitchFamily="34" charset="0"/>
                  <a:cs typeface="Arial" panose="020B0604020202020204" pitchFamily="34" charset="0"/>
                </a:rPr>
                <a:t>Iscuandé</a:t>
              </a:r>
              <a:r>
                <a:rPr lang="es-CO" sz="1200" dirty="0">
                  <a:solidFill>
                    <a:srgbClr val="70AD47">
                      <a:lumMod val="50000"/>
                    </a:srgbClr>
                  </a:solidFill>
                  <a:latin typeface="Arial" panose="020B0604020202020204" pitchFamily="34" charset="0"/>
                  <a:cs typeface="Arial" panose="020B0604020202020204" pitchFamily="34" charset="0"/>
                </a:rPr>
                <a:t>, Nariño</a:t>
              </a:r>
            </a:p>
          </p:txBody>
        </p:sp>
        <p:sp>
          <p:nvSpPr>
            <p:cNvPr id="16" name="Elipse 15">
              <a:extLst>
                <a:ext uri="{FF2B5EF4-FFF2-40B4-BE49-F238E27FC236}">
                  <a16:creationId xmlns:a16="http://schemas.microsoft.com/office/drawing/2014/main" id="{F5C0BEC1-4068-4778-A211-08FB22FDB4A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75461" name="Rectángulo 67">
            <a:extLst>
              <a:ext uri="{FF2B5EF4-FFF2-40B4-BE49-F238E27FC236}">
                <a16:creationId xmlns:a16="http://schemas.microsoft.com/office/drawing/2014/main" id="{DB68C81C-42C3-4719-9808-160330B94374}"/>
              </a:ext>
            </a:extLst>
          </p:cNvPr>
          <p:cNvSpPr>
            <a:spLocks noChangeArrowheads="1"/>
          </p:cNvSpPr>
          <p:nvPr/>
        </p:nvSpPr>
        <p:spPr bwMode="auto">
          <a:xfrm>
            <a:off x="862013" y="279400"/>
            <a:ext cx="11155362"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endPar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es-MX" altLang="es-CO" sz="1600" b="1">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75462" name="Rectángulo 68">
            <a:extLst>
              <a:ext uri="{FF2B5EF4-FFF2-40B4-BE49-F238E27FC236}">
                <a16:creationId xmlns:a16="http://schemas.microsoft.com/office/drawing/2014/main" id="{FF57D366-9B51-4CA8-A7F8-DE66DE2F6C7F}"/>
              </a:ext>
            </a:extLst>
          </p:cNvPr>
          <p:cNvSpPr>
            <a:spLocks noChangeArrowheads="1"/>
          </p:cNvSpPr>
          <p:nvPr/>
        </p:nvSpPr>
        <p:spPr bwMode="auto">
          <a:xfrm>
            <a:off x="862013" y="481013"/>
            <a:ext cx="1049496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CONSTRUCCIÓN DE OBRAS DE PROTECCIÓN EN EL MUNICIPIO DE SANTA BÁRBARA DE ISCUANDÉ, DEPARTAMENTO DE NARIÑO,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75463" name="Imagen 54">
            <a:extLst>
              <a:ext uri="{FF2B5EF4-FFF2-40B4-BE49-F238E27FC236}">
                <a16:creationId xmlns:a16="http://schemas.microsoft.com/office/drawing/2014/main" id="{C98B1473-D0A0-4D26-BC16-7AA638343C6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97388" y="6069013"/>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64" name="CuadroTexto 19">
            <a:extLst>
              <a:ext uri="{FF2B5EF4-FFF2-40B4-BE49-F238E27FC236}">
                <a16:creationId xmlns:a16="http://schemas.microsoft.com/office/drawing/2014/main" id="{6B338308-DAFB-4122-AB43-500F43C3E9A7}"/>
              </a:ext>
            </a:extLst>
          </p:cNvPr>
          <p:cNvSpPr txBox="1">
            <a:spLocks noChangeArrowheads="1"/>
          </p:cNvSpPr>
          <p:nvPr/>
        </p:nvSpPr>
        <p:spPr bwMode="auto">
          <a:xfrm>
            <a:off x="4932363" y="4337050"/>
            <a:ext cx="522287"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19" name="Grupo 10">
            <a:extLst>
              <a:ext uri="{FF2B5EF4-FFF2-40B4-BE49-F238E27FC236}">
                <a16:creationId xmlns:a16="http://schemas.microsoft.com/office/drawing/2014/main" id="{00609879-DD75-4437-8B3A-48E24D7B5827}"/>
              </a:ext>
            </a:extLst>
          </p:cNvPr>
          <p:cNvGrpSpPr>
            <a:grpSpLocks/>
          </p:cNvGrpSpPr>
          <p:nvPr/>
        </p:nvGrpSpPr>
        <p:grpSpPr bwMode="auto">
          <a:xfrm>
            <a:off x="5805787" y="2177428"/>
            <a:ext cx="5551685" cy="442441"/>
            <a:chOff x="3838759" y="1148658"/>
            <a:chExt cx="8786730" cy="655117"/>
          </a:xfrm>
          <a:solidFill>
            <a:schemeClr val="accent6">
              <a:lumMod val="60000"/>
              <a:lumOff val="40000"/>
            </a:schemeClr>
          </a:solidFill>
        </p:grpSpPr>
        <p:sp>
          <p:nvSpPr>
            <p:cNvPr id="21" name="Pentágono 11">
              <a:extLst>
                <a:ext uri="{FF2B5EF4-FFF2-40B4-BE49-F238E27FC236}">
                  <a16:creationId xmlns:a16="http://schemas.microsoft.com/office/drawing/2014/main" id="{4B28CE90-A2F6-4543-B0A5-37D10D5C388A}"/>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2" name="Forma libre 12">
              <a:extLst>
                <a:ext uri="{FF2B5EF4-FFF2-40B4-BE49-F238E27FC236}">
                  <a16:creationId xmlns:a16="http://schemas.microsoft.com/office/drawing/2014/main" id="{F9206C07-843A-4AB5-8B27-C65642296AB5}"/>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b="1" dirty="0">
                  <a:solidFill>
                    <a:srgbClr val="70AD47">
                      <a:lumMod val="50000"/>
                    </a:srgbClr>
                  </a:solidFill>
                  <a:latin typeface="Arial" panose="020B0604020202020204" pitchFamily="34" charset="0"/>
                  <a:cs typeface="Arial" panose="020B0604020202020204" pitchFamily="34" charset="0"/>
                </a:rPr>
                <a:t>61 m.</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23" name="Elipse 22">
              <a:extLst>
                <a:ext uri="{FF2B5EF4-FFF2-40B4-BE49-F238E27FC236}">
                  <a16:creationId xmlns:a16="http://schemas.microsoft.com/office/drawing/2014/main" id="{713F4B9D-9DA8-4CE1-8389-45954517D9EF}"/>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4" name="Grupo 10">
            <a:extLst>
              <a:ext uri="{FF2B5EF4-FFF2-40B4-BE49-F238E27FC236}">
                <a16:creationId xmlns:a16="http://schemas.microsoft.com/office/drawing/2014/main" id="{DE7DCCC0-D15E-43D7-8D8A-38F6E50B843D}"/>
              </a:ext>
            </a:extLst>
          </p:cNvPr>
          <p:cNvGrpSpPr>
            <a:grpSpLocks/>
          </p:cNvGrpSpPr>
          <p:nvPr/>
        </p:nvGrpSpPr>
        <p:grpSpPr bwMode="auto">
          <a:xfrm>
            <a:off x="5785272" y="2839976"/>
            <a:ext cx="5506220" cy="394125"/>
            <a:chOff x="3853379" y="1046579"/>
            <a:chExt cx="8775459" cy="703246"/>
          </a:xfrm>
          <a:solidFill>
            <a:schemeClr val="accent6">
              <a:lumMod val="60000"/>
              <a:lumOff val="40000"/>
            </a:schemeClr>
          </a:solidFill>
        </p:grpSpPr>
        <p:sp>
          <p:nvSpPr>
            <p:cNvPr id="25" name="Pentágono 11">
              <a:extLst>
                <a:ext uri="{FF2B5EF4-FFF2-40B4-BE49-F238E27FC236}">
                  <a16:creationId xmlns:a16="http://schemas.microsoft.com/office/drawing/2014/main" id="{F76315D4-7816-4F2E-928C-11DD46237AE8}"/>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12">
              <a:extLst>
                <a:ext uri="{FF2B5EF4-FFF2-40B4-BE49-F238E27FC236}">
                  <a16:creationId xmlns:a16="http://schemas.microsoft.com/office/drawing/2014/main" id="{6C7B87D3-6571-4CF2-8888-DDBD2E8557C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26">
              <a:extLst>
                <a:ext uri="{FF2B5EF4-FFF2-40B4-BE49-F238E27FC236}">
                  <a16:creationId xmlns:a16="http://schemas.microsoft.com/office/drawing/2014/main" id="{EEC532F6-5313-43C5-834D-5948B067A99F}"/>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61 m.</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8" name="Elipse 27">
              <a:extLst>
                <a:ext uri="{FF2B5EF4-FFF2-40B4-BE49-F238E27FC236}">
                  <a16:creationId xmlns:a16="http://schemas.microsoft.com/office/drawing/2014/main" id="{DAC6C830-2A38-4CCC-AEC0-09D4EE5B0BEA}"/>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9" name="Grupo 10">
            <a:extLst>
              <a:ext uri="{FF2B5EF4-FFF2-40B4-BE49-F238E27FC236}">
                <a16:creationId xmlns:a16="http://schemas.microsoft.com/office/drawing/2014/main" id="{E9C741C0-6355-4614-81CD-55B7747FE131}"/>
              </a:ext>
            </a:extLst>
          </p:cNvPr>
          <p:cNvGrpSpPr>
            <a:grpSpLocks/>
          </p:cNvGrpSpPr>
          <p:nvPr/>
        </p:nvGrpSpPr>
        <p:grpSpPr bwMode="auto">
          <a:xfrm>
            <a:off x="5788391" y="1527888"/>
            <a:ext cx="5551686" cy="452141"/>
            <a:chOff x="3839296" y="1230048"/>
            <a:chExt cx="8700755" cy="361618"/>
          </a:xfrm>
          <a:solidFill>
            <a:schemeClr val="accent6">
              <a:lumMod val="60000"/>
              <a:lumOff val="40000"/>
            </a:schemeClr>
          </a:solidFill>
        </p:grpSpPr>
        <p:sp>
          <p:nvSpPr>
            <p:cNvPr id="30" name="Pentágono 11">
              <a:extLst>
                <a:ext uri="{FF2B5EF4-FFF2-40B4-BE49-F238E27FC236}">
                  <a16:creationId xmlns:a16="http://schemas.microsoft.com/office/drawing/2014/main" id="{8FA45851-CDC4-420A-9D90-8DB86183AE47}"/>
                </a:ext>
              </a:extLst>
            </p:cNvPr>
            <p:cNvSpPr/>
            <p:nvPr/>
          </p:nvSpPr>
          <p:spPr>
            <a:xfrm>
              <a:off x="4299826" y="1246986"/>
              <a:ext cx="453668" cy="344680"/>
            </a:xfrm>
            <a:prstGeom prst="homePlate">
              <a:avLst>
                <a:gd name="adj" fmla="val 60769"/>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1" name="Forma libre 12">
              <a:extLst>
                <a:ext uri="{FF2B5EF4-FFF2-40B4-BE49-F238E27FC236}">
                  <a16:creationId xmlns:a16="http://schemas.microsoft.com/office/drawing/2014/main" id="{836225BA-9D38-4BCA-B252-A8198E40DA41}"/>
                </a:ext>
              </a:extLst>
            </p:cNvPr>
            <p:cNvSpPr/>
            <p:nvPr/>
          </p:nvSpPr>
          <p:spPr>
            <a:xfrm>
              <a:off x="4737477" y="1259493"/>
              <a:ext cx="7802574" cy="32913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N.A.</a:t>
              </a:r>
            </a:p>
            <a:p>
              <a:pPr eaLnBrk="1" fontAlgn="auto" hangingPunct="1">
                <a:spcBef>
                  <a:spcPts val="0"/>
                </a:spcBef>
                <a:spcAft>
                  <a:spcPts val="0"/>
                </a:spcAft>
                <a:defRPr/>
              </a:pPr>
              <a:r>
                <a:rPr lang="es-CO" sz="1100" dirty="0">
                  <a:solidFill>
                    <a:srgbClr val="70AD47">
                      <a:lumMod val="50000"/>
                    </a:srgbClr>
                  </a:solidFill>
                  <a:latin typeface="Arial" panose="020B0604020202020204" pitchFamily="34" charset="0"/>
                  <a:cs typeface="Arial" panose="020B0604020202020204" pitchFamily="34" charset="0"/>
                </a:rPr>
                <a:t>     </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32" name="Elipse 31">
              <a:extLst>
                <a:ext uri="{FF2B5EF4-FFF2-40B4-BE49-F238E27FC236}">
                  <a16:creationId xmlns:a16="http://schemas.microsoft.com/office/drawing/2014/main" id="{4D378D26-4FA4-4E0B-9D07-66375B1656F7}"/>
                </a:ext>
              </a:extLst>
            </p:cNvPr>
            <p:cNvSpPr/>
            <p:nvPr/>
          </p:nvSpPr>
          <p:spPr>
            <a:xfrm>
              <a:off x="3839296" y="1230048"/>
              <a:ext cx="626397" cy="340274"/>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dirty="0">
                <a:solidFill>
                  <a:prstClr val="white"/>
                </a:solidFill>
              </a:endParaRPr>
            </a:p>
          </p:txBody>
        </p:sp>
      </p:grpSp>
      <p:pic>
        <p:nvPicPr>
          <p:cNvPr id="275468" name="Imagen 3">
            <a:extLst>
              <a:ext uri="{FF2B5EF4-FFF2-40B4-BE49-F238E27FC236}">
                <a16:creationId xmlns:a16="http://schemas.microsoft.com/office/drawing/2014/main" id="{B77FF9B3-1615-4602-A4F1-BDDB0CF16759}"/>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3481388" y="4389438"/>
            <a:ext cx="1330325" cy="141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E0F8552-E059-4871-A4FA-BEEFB9D7A6A1}"/>
              </a:ext>
            </a:extLst>
          </p:cNvPr>
          <p:cNvGraphicFramePr>
            <a:graphicFrameLocks noGrp="1"/>
          </p:cNvGraphicFramePr>
          <p:nvPr/>
        </p:nvGraphicFramePr>
        <p:xfrm>
          <a:off x="5805488" y="3368675"/>
          <a:ext cx="5572125" cy="2514600"/>
        </p:xfrm>
        <a:graphic>
          <a:graphicData uri="http://schemas.openxmlformats.org/drawingml/2006/table">
            <a:tbl>
              <a:tblPr firstRow="1" bandRow="1"/>
              <a:tblGrid>
                <a:gridCol w="2064343">
                  <a:extLst>
                    <a:ext uri="{9D8B030D-6E8A-4147-A177-3AD203B41FA5}">
                      <a16:colId xmlns:a16="http://schemas.microsoft.com/office/drawing/2014/main" val="20000"/>
                    </a:ext>
                  </a:extLst>
                </a:gridCol>
                <a:gridCol w="2304383">
                  <a:extLst>
                    <a:ext uri="{9D8B030D-6E8A-4147-A177-3AD203B41FA5}">
                      <a16:colId xmlns:a16="http://schemas.microsoft.com/office/drawing/2014/main" val="20001"/>
                    </a:ext>
                  </a:extLst>
                </a:gridCol>
                <a:gridCol w="1203399">
                  <a:extLst>
                    <a:ext uri="{9D8B030D-6E8A-4147-A177-3AD203B41FA5}">
                      <a16:colId xmlns:a16="http://schemas.microsoft.com/office/drawing/2014/main" val="20002"/>
                    </a:ext>
                  </a:extLst>
                </a:gridCol>
              </a:tblGrid>
              <a:tr h="190500">
                <a:tc gridSpan="3">
                  <a:txBody>
                    <a:bodyPr/>
                    <a:lstStyle/>
                    <a:p>
                      <a:pPr algn="ctr" rtl="0" fontAlgn="b"/>
                      <a:r>
                        <a:rPr lang="es-CO" sz="1000" b="0" i="0" u="none" strike="noStrike">
                          <a:solidFill>
                            <a:srgbClr val="FFFFFF"/>
                          </a:solidFill>
                          <a:effectLst/>
                          <a:latin typeface="Arial" panose="020B0604020202020204" pitchFamily="34" charset="0"/>
                        </a:rPr>
                        <a:t>INVERSIONES (Millones)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$ 2.468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$ 375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$ 2.843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$ 2.843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b"/>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575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95275">
                <a:tc>
                  <a:txBody>
                    <a:bodyPr/>
                    <a:lstStyle/>
                    <a:p>
                      <a:pPr algn="ctr" rtl="0" fontAlgn="ctr"/>
                      <a:r>
                        <a:rPr lang="es-CO" sz="1000" b="0" i="0" u="none" strike="noStrike">
                          <a:solidFill>
                            <a:srgbClr val="375623"/>
                          </a:solidFill>
                          <a:effectLst/>
                          <a:latin typeface="Arial" panose="020B0604020202020204" pitchFamily="34" charset="0"/>
                        </a:rPr>
                        <a:t>Casco Urbano de Santa Bárbara de Iscuandé</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ED4EFB15-E4AD-4461-9917-9321D2567F18}"/>
              </a:ext>
            </a:extLst>
          </p:cNvPr>
          <p:cNvGraphicFramePr>
            <a:graphicFrameLocks noGrp="1"/>
          </p:cNvGraphicFramePr>
          <p:nvPr/>
        </p:nvGraphicFramePr>
        <p:xfrm>
          <a:off x="900113" y="1182688"/>
          <a:ext cx="4500562" cy="3122612"/>
        </p:xfrm>
        <a:graphic>
          <a:graphicData uri="http://schemas.openxmlformats.org/drawingml/2006/table">
            <a:tbl>
              <a:tblPr firstRow="1" bandRow="1"/>
              <a:tblGrid>
                <a:gridCol w="1667354">
                  <a:extLst>
                    <a:ext uri="{9D8B030D-6E8A-4147-A177-3AD203B41FA5}">
                      <a16:colId xmlns:a16="http://schemas.microsoft.com/office/drawing/2014/main" val="20000"/>
                    </a:ext>
                  </a:extLst>
                </a:gridCol>
                <a:gridCol w="1861232">
                  <a:extLst>
                    <a:ext uri="{9D8B030D-6E8A-4147-A177-3AD203B41FA5}">
                      <a16:colId xmlns:a16="http://schemas.microsoft.com/office/drawing/2014/main" val="20001"/>
                    </a:ext>
                  </a:extLst>
                </a:gridCol>
                <a:gridCol w="971976">
                  <a:extLst>
                    <a:ext uri="{9D8B030D-6E8A-4147-A177-3AD203B41FA5}">
                      <a16:colId xmlns:a16="http://schemas.microsoft.com/office/drawing/2014/main" val="20002"/>
                    </a:ext>
                  </a:extLst>
                </a:gridCol>
              </a:tblGrid>
              <a:tr h="200045">
                <a:tc gridSpan="3">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95305">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r" rtl="0" fontAlgn="ctr"/>
                      <a:r>
                        <a:rPr lang="es-CO" sz="1100" b="0" i="0" u="none" strike="noStrike">
                          <a:solidFill>
                            <a:srgbClr val="375623"/>
                          </a:solidFill>
                          <a:effectLst/>
                          <a:latin typeface="Arial" panose="020B0604020202020204" pitchFamily="34" charset="0"/>
                        </a:rPr>
                        <a:t>2406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19">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31/01/2020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19">
                <a:tc gridSpan="2">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30/06/2020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00045">
                <a:tc gridSpan="3">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19">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60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19">
                <a:tc gridSpan="3">
                  <a:txBody>
                    <a:bodyPr/>
                    <a:lstStyle/>
                    <a:p>
                      <a:pPr algn="l" rtl="0" fontAlgn="ctr"/>
                      <a:r>
                        <a:rPr lang="es-CO" sz="1100" b="1" i="0" u="none" strike="noStrike">
                          <a:solidFill>
                            <a:srgbClr val="375623"/>
                          </a:solidFill>
                          <a:effectLst/>
                          <a:latin typeface="Arial" panose="020B0604020202020204" pitchFamily="34" charset="0"/>
                        </a:rPr>
                        <a:t>OTROS BENEFICIOS: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502971">
                <a:tc gridSpan="3">
                  <a:txBody>
                    <a:bodyPr/>
                    <a:lstStyle/>
                    <a:p>
                      <a:pPr algn="l" rtl="0" fontAlgn="ctr"/>
                      <a:r>
                        <a:rPr lang="es-ES" sz="1100" b="0" i="0" u="none" strike="noStrike">
                          <a:solidFill>
                            <a:srgbClr val="375623"/>
                          </a:solidFill>
                          <a:effectLst/>
                          <a:latin typeface="Arial" panose="020B0604020202020204" pitchFamily="34" charset="0"/>
                        </a:rPr>
                        <a:t>Seguridad en las operaciones de embarque y desembarque de pasajeros de manera cómoda y segura; mitigar y controlar la erosión costera.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90519">
                <a:tc gridSpan="3">
                  <a:txBody>
                    <a:bodyPr/>
                    <a:lstStyle/>
                    <a:p>
                      <a:pPr algn="l" rtl="0" fontAlgn="ctr"/>
                      <a:r>
                        <a:rPr lang="es-CO" sz="1100" b="0" i="0" u="none" strike="noStrike">
                          <a:solidFill>
                            <a:srgbClr val="375623"/>
                          </a:solidFill>
                          <a:effectLst/>
                          <a:latin typeface="Arial" panose="020B0604020202020204" pitchFamily="34" charset="0"/>
                        </a:rPr>
                        <a:t>Población Beneficiada: 15.200  habitantes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00045">
                <a:tc gridSpan="3">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81039">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90565">
                <a:tc>
                  <a:txBody>
                    <a:bodyPr/>
                    <a:lstStyle/>
                    <a:p>
                      <a:pPr algn="ctr" rtl="0" fontAlgn="ctr"/>
                      <a:r>
                        <a:rPr lang="es-CO" sz="1100" b="1" i="0" u="none" strike="noStrike" dirty="0">
                          <a:solidFill>
                            <a:srgbClr val="375623"/>
                          </a:solidFill>
                          <a:effectLst/>
                          <a:latin typeface="Arial" panose="020B0604020202020204" pitchFamily="34" charset="0"/>
                        </a:rPr>
                        <a:t>Construcción Obra de protección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
        <p:nvSpPr>
          <p:cNvPr id="275565" name="Rectángulo 33">
            <a:extLst>
              <a:ext uri="{FF2B5EF4-FFF2-40B4-BE49-F238E27FC236}">
                <a16:creationId xmlns:a16="http://schemas.microsoft.com/office/drawing/2014/main" id="{3C19F7C1-5C3E-4E6F-9C3C-4638C81952EE}"/>
              </a:ext>
            </a:extLst>
          </p:cNvPr>
          <p:cNvSpPr>
            <a:spLocks noChangeArrowheads="1"/>
          </p:cNvSpPr>
          <p:nvPr/>
        </p:nvSpPr>
        <p:spPr bwMode="auto">
          <a:xfrm>
            <a:off x="2255838" y="263525"/>
            <a:ext cx="7366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600" b="1">
                <a:solidFill>
                  <a:srgbClr val="385723"/>
                </a:solidFill>
                <a:latin typeface="Arial" panose="020B0604020202020204" pitchFamily="34" charset="0"/>
              </a:rPr>
              <a:t>ADECUACIÓN, MEJORAMIENTO Y MANTENIMIENTO RED FLUVIAL</a:t>
            </a:r>
            <a:r>
              <a:rPr lang="es-ES" altLang="es-CO" sz="1800"/>
              <a:t> </a:t>
            </a:r>
            <a:endParaRPr lang="es-CO" altLang="es-CO" sz="180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379D9503-8C8F-4676-81FD-FB72DAE44E2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49155" name="Imagen 1">
            <a:extLst>
              <a:ext uri="{FF2B5EF4-FFF2-40B4-BE49-F238E27FC236}">
                <a16:creationId xmlns:a16="http://schemas.microsoft.com/office/drawing/2014/main" id="{6366EDF8-65D1-4EF7-AA77-85E9C1D09E9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5138" y="58658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CBED8835-3AF9-4C74-83D0-18D1745DFE8B}"/>
              </a:ext>
            </a:extLst>
          </p:cNvPr>
          <p:cNvGrpSpPr>
            <a:grpSpLocks/>
          </p:cNvGrpSpPr>
          <p:nvPr/>
        </p:nvGrpSpPr>
        <p:grpSpPr bwMode="auto">
          <a:xfrm>
            <a:off x="6104082" y="799205"/>
            <a:ext cx="523066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E16C9868-BD5E-419D-8A33-D70A8349ECB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5406EBA-A256-42F4-A6A1-3D0240D0929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DD1DDBBE-102F-4018-8CE9-3C38418B7295}"/>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 de Guadalajara de Buga (Valle Del Cauca)</a:t>
              </a:r>
            </a:p>
          </p:txBody>
        </p:sp>
        <p:sp>
          <p:nvSpPr>
            <p:cNvPr id="16" name="Elipse 15">
              <a:extLst>
                <a:ext uri="{FF2B5EF4-FFF2-40B4-BE49-F238E27FC236}">
                  <a16:creationId xmlns:a16="http://schemas.microsoft.com/office/drawing/2014/main" id="{122A212E-5AC8-41A4-8B3D-3A3381756E4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49157" name="Rectángulo 67">
            <a:extLst>
              <a:ext uri="{FF2B5EF4-FFF2-40B4-BE49-F238E27FC236}">
                <a16:creationId xmlns:a16="http://schemas.microsoft.com/office/drawing/2014/main" id="{593D4555-CF26-4FD6-AB6D-299FB14C9F44}"/>
              </a:ext>
            </a:extLst>
          </p:cNvPr>
          <p:cNvSpPr>
            <a:spLocks noChangeArrowheads="1"/>
          </p:cNvSpPr>
          <p:nvPr/>
        </p:nvSpPr>
        <p:spPr bwMode="auto">
          <a:xfrm>
            <a:off x="857250" y="187325"/>
            <a:ext cx="8705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PROYECTOS ESTRATÉGICOS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49158" name="Rectángulo 68">
            <a:extLst>
              <a:ext uri="{FF2B5EF4-FFF2-40B4-BE49-F238E27FC236}">
                <a16:creationId xmlns:a16="http://schemas.microsoft.com/office/drawing/2014/main" id="{08B5CB3B-1014-4B26-AD9C-9A69B7CEEA1F}"/>
              </a:ext>
            </a:extLst>
          </p:cNvPr>
          <p:cNvSpPr>
            <a:spLocks noChangeArrowheads="1"/>
          </p:cNvSpPr>
          <p:nvPr/>
        </p:nvSpPr>
        <p:spPr bwMode="auto">
          <a:xfrm>
            <a:off x="857250" y="396875"/>
            <a:ext cx="10477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CONSTRUCCIÓN DE OBRAS PARA EL PASO DE LAS AGUAS DE LA LAGUNA DE SONSO ATRAVES DE LA CARRETERA BUENAVENTURA – BUGA SECTOR MEDIA CANOA – BUGA RUTA 4001 DEPARTAMENTO DEL VALLE   DEL CAUCA</a:t>
            </a:r>
            <a:endPar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49159" name="Imagen 35">
            <a:extLst>
              <a:ext uri="{FF2B5EF4-FFF2-40B4-BE49-F238E27FC236}">
                <a16:creationId xmlns:a16="http://schemas.microsoft.com/office/drawing/2014/main" id="{1901B0E9-AF3E-41E2-A9DB-F599FB68090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60" name="CuadroTexto 3">
            <a:extLst>
              <a:ext uri="{FF2B5EF4-FFF2-40B4-BE49-F238E27FC236}">
                <a16:creationId xmlns:a16="http://schemas.microsoft.com/office/drawing/2014/main" id="{F38AC0E8-F0C4-4D3A-A83E-D97A7937B2CE}"/>
              </a:ext>
            </a:extLst>
          </p:cNvPr>
          <p:cNvSpPr txBox="1">
            <a:spLocks noChangeArrowheads="1"/>
          </p:cNvSpPr>
          <p:nvPr/>
        </p:nvSpPr>
        <p:spPr bwMode="auto">
          <a:xfrm>
            <a:off x="5222875" y="478631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6EC482E8-0A6E-4761-B720-EAB22D068943}"/>
              </a:ext>
            </a:extLst>
          </p:cNvPr>
          <p:cNvGrpSpPr>
            <a:grpSpLocks/>
          </p:cNvGrpSpPr>
          <p:nvPr/>
        </p:nvGrpSpPr>
        <p:grpSpPr bwMode="auto">
          <a:xfrm>
            <a:off x="6089173" y="1353863"/>
            <a:ext cx="5245577"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C57DC7CA-5F8D-460D-8671-98CF161DBD9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33084E61-BC27-4995-AC82-C6B14FE86946}"/>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a:t>
              </a:r>
              <a:r>
                <a:rPr lang="es-ES" sz="1600" b="1" dirty="0">
                  <a:solidFill>
                    <a:srgbClr val="FF0000"/>
                  </a:solidFill>
                  <a:latin typeface="Arial" panose="020B0604020202020204" pitchFamily="34" charset="0"/>
                  <a:cs typeface="Arial" panose="020B0604020202020204" pitchFamily="34" charset="0"/>
                </a:rPr>
                <a:t> </a:t>
              </a:r>
              <a:r>
                <a:rPr lang="es-CO" sz="1100" b="1" dirty="0">
                  <a:solidFill>
                    <a:srgbClr val="70AD47">
                      <a:lumMod val="50000"/>
                    </a:srgbClr>
                  </a:solidFill>
                  <a:latin typeface="Arial" panose="020B0604020202020204" pitchFamily="34" charset="0"/>
                  <a:cs typeface="Arial" panose="020B0604020202020204" pitchFamily="34" charset="0"/>
                </a:rPr>
                <a:t>Interconectar municipio de Buenaventura y Buga</a:t>
              </a:r>
              <a:endParaRPr lang="es-CO" sz="1600" b="1" dirty="0">
                <a:solidFill>
                  <a:srgbClr val="FF0000"/>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7BF7AD91-11D1-45DE-B390-73D6EEEB817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E7D068DB-52F8-4F0D-8DDC-18546F794B5B}"/>
              </a:ext>
            </a:extLst>
          </p:cNvPr>
          <p:cNvGrpSpPr>
            <a:grpSpLocks/>
          </p:cNvGrpSpPr>
          <p:nvPr/>
        </p:nvGrpSpPr>
        <p:grpSpPr bwMode="auto">
          <a:xfrm>
            <a:off x="6117335" y="1882538"/>
            <a:ext cx="521741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3618D00A-446D-41F6-AA72-9EAE4DA7C6D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AD175648-F872-4D02-8CD3-8233FEF339EC}"/>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0,05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ACCCEF8F-7729-4675-848F-13A8C743DF2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AA2D1764-14F6-4946-948F-C136CD3E7C93}"/>
              </a:ext>
            </a:extLst>
          </p:cNvPr>
          <p:cNvGrpSpPr>
            <a:grpSpLocks/>
          </p:cNvGrpSpPr>
          <p:nvPr/>
        </p:nvGrpSpPr>
        <p:grpSpPr bwMode="auto">
          <a:xfrm>
            <a:off x="6104082" y="2422245"/>
            <a:ext cx="5230668"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23DDDAFD-A20E-490E-BA01-BF0721C7F16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EDDDE916-7440-44AD-B194-1FC52AF7671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4755B006-49FF-4BEE-8033-3FAA0BEC29E9}"/>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0,43</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2283A9F2-D774-4FB0-863C-F890AA7E3A4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49164" name="Imagen 54">
            <a:extLst>
              <a:ext uri="{FF2B5EF4-FFF2-40B4-BE49-F238E27FC236}">
                <a16:creationId xmlns:a16="http://schemas.microsoft.com/office/drawing/2014/main" id="{DC551887-EBEB-47F5-A066-7191A57DE32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1027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65" name="Imagen 2">
            <a:extLst>
              <a:ext uri="{FF2B5EF4-FFF2-40B4-BE49-F238E27FC236}">
                <a16:creationId xmlns:a16="http://schemas.microsoft.com/office/drawing/2014/main" id="{957FE33B-FA94-47D4-AB0D-7C80EDC496C7}"/>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952625" y="4822825"/>
            <a:ext cx="3263900" cy="99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3AAADA8-8D4E-41AD-AD36-938B11B918FA}"/>
              </a:ext>
            </a:extLst>
          </p:cNvPr>
          <p:cNvGraphicFramePr>
            <a:graphicFrameLocks noGrp="1"/>
          </p:cNvGraphicFramePr>
          <p:nvPr/>
        </p:nvGraphicFramePr>
        <p:xfrm>
          <a:off x="6184900" y="2873375"/>
          <a:ext cx="5149850" cy="2949575"/>
        </p:xfrm>
        <a:graphic>
          <a:graphicData uri="http://schemas.openxmlformats.org/drawingml/2006/table">
            <a:tbl>
              <a:tblPr firstRow="1" bandRow="1"/>
              <a:tblGrid>
                <a:gridCol w="1816258">
                  <a:extLst>
                    <a:ext uri="{9D8B030D-6E8A-4147-A177-3AD203B41FA5}">
                      <a16:colId xmlns:a16="http://schemas.microsoft.com/office/drawing/2014/main" val="20000"/>
                    </a:ext>
                  </a:extLst>
                </a:gridCol>
                <a:gridCol w="1078403">
                  <a:extLst>
                    <a:ext uri="{9D8B030D-6E8A-4147-A177-3AD203B41FA5}">
                      <a16:colId xmlns:a16="http://schemas.microsoft.com/office/drawing/2014/main" val="20001"/>
                    </a:ext>
                  </a:extLst>
                </a:gridCol>
                <a:gridCol w="1331923">
                  <a:extLst>
                    <a:ext uri="{9D8B030D-6E8A-4147-A177-3AD203B41FA5}">
                      <a16:colId xmlns:a16="http://schemas.microsoft.com/office/drawing/2014/main" val="20002"/>
                    </a:ext>
                  </a:extLst>
                </a:gridCol>
                <a:gridCol w="923266">
                  <a:extLst>
                    <a:ext uri="{9D8B030D-6E8A-4147-A177-3AD203B41FA5}">
                      <a16:colId xmlns:a16="http://schemas.microsoft.com/office/drawing/2014/main" val="20003"/>
                    </a:ext>
                  </a:extLst>
                </a:gridCol>
              </a:tblGrid>
              <a:tr h="146685">
                <a:tc gridSpan="4">
                  <a:txBody>
                    <a:bodyPr/>
                    <a:lstStyle/>
                    <a:p>
                      <a:pPr algn="ctr" rtl="0" fontAlgn="ctr"/>
                      <a:r>
                        <a:rPr lang="es-CO" sz="900" b="0" i="0" u="none" strike="noStrike">
                          <a:solidFill>
                            <a:srgbClr val="FFFFFF"/>
                          </a:solidFill>
                          <a:effectLst/>
                          <a:latin typeface="Arial" panose="020B0604020202020204" pitchFamily="34" charset="0"/>
                          <a:cs typeface="Arial" panose="020B0604020202020204" pitchFamily="34" charset="0"/>
                        </a:rPr>
                        <a:t>INVERSIONES (Millones)</a:t>
                      </a:r>
                    </a:p>
                  </a:txBody>
                  <a:tcPr marL="9524" marR="9524"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68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 Total Contrato de Obra</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$ 9.912</a:t>
                      </a:r>
                    </a:p>
                  </a:txBody>
                  <a:tcPr marL="9524" marR="9524"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4668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acumulada obra hasta 2019</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$ 0</a:t>
                      </a:r>
                    </a:p>
                  </a:txBody>
                  <a:tcPr marL="9524" marR="9524"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4668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A.2.  Inversión obra  2019</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$ 0</a:t>
                      </a:r>
                    </a:p>
                  </a:txBody>
                  <a:tcPr marL="9524" marR="9524"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4668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$ 1.015</a:t>
                      </a:r>
                    </a:p>
                  </a:txBody>
                  <a:tcPr marL="9524" marR="9524"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7609">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cs typeface="Arial" panose="020B0604020202020204" pitchFamily="34" charset="0"/>
                        </a:rPr>
                        <a:t>$ 0</a:t>
                      </a:r>
                    </a:p>
                  </a:txBody>
                  <a:tcPr marL="9524" marR="9524"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4668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$ 176</a:t>
                      </a:r>
                    </a:p>
                  </a:txBody>
                  <a:tcPr marL="9524" marR="9524"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4668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$ 10.927</a:t>
                      </a:r>
                    </a:p>
                  </a:txBody>
                  <a:tcPr marL="9524" marR="9524"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4668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$ 176</a:t>
                      </a:r>
                    </a:p>
                  </a:txBody>
                  <a:tcPr marL="9524" marR="9524"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46685">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9524" marR="9524"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96414">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SECTOR/TRAMO</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CANTIDAD </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9524" marR="9524"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83846">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PR 114+695 / Ruta 4001 Media canoa – Buga </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Puente de 20 metros, cimentación profunda </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a:t>
                      </a:r>
                    </a:p>
                  </a:txBody>
                  <a:tcPr marL="9524" marR="9524"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83846">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PR 114+885/ Ruta 4001 Media canoa – Buga </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Puente de 10 metros, cimentación profunda </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a:t>
                      </a:r>
                    </a:p>
                  </a:txBody>
                  <a:tcPr marL="9524" marR="9524"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83846">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 PR 114+985/ Ruta 4001 Media canoa – Buga </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 Puente de 10 metros, cimentación profunda </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a:t>
                      </a:r>
                    </a:p>
                  </a:txBody>
                  <a:tcPr marL="9524" marR="9524"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83846">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PR 115+125/ Ruta 4001 Media canoa – Buga  </a:t>
                      </a:r>
                    </a:p>
                  </a:txBody>
                  <a:tcPr marL="9524" marR="9524"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Puente de 10 metros, cimentación profunda </a:t>
                      </a:r>
                    </a:p>
                  </a:txBody>
                  <a:tcPr marL="9524" marR="9524"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0</a:t>
                      </a:r>
                    </a:p>
                  </a:txBody>
                  <a:tcPr marL="9524" marR="9524"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bl>
          </a:graphicData>
        </a:graphic>
      </p:graphicFrame>
      <p:graphicFrame>
        <p:nvGraphicFramePr>
          <p:cNvPr id="6" name="Tabla 5">
            <a:extLst>
              <a:ext uri="{FF2B5EF4-FFF2-40B4-BE49-F238E27FC236}">
                <a16:creationId xmlns:a16="http://schemas.microsoft.com/office/drawing/2014/main" id="{BBA6074E-2446-499B-94B9-C34034CA444D}"/>
              </a:ext>
            </a:extLst>
          </p:cNvPr>
          <p:cNvGraphicFramePr>
            <a:graphicFrameLocks noGrp="1"/>
          </p:cNvGraphicFramePr>
          <p:nvPr/>
        </p:nvGraphicFramePr>
        <p:xfrm>
          <a:off x="909638" y="1042988"/>
          <a:ext cx="4786312" cy="3530600"/>
        </p:xfrm>
        <a:graphic>
          <a:graphicData uri="http://schemas.openxmlformats.org/drawingml/2006/table">
            <a:tbl>
              <a:tblPr firstRow="1" bandRow="1"/>
              <a:tblGrid>
                <a:gridCol w="1688045">
                  <a:extLst>
                    <a:ext uri="{9D8B030D-6E8A-4147-A177-3AD203B41FA5}">
                      <a16:colId xmlns:a16="http://schemas.microsoft.com/office/drawing/2014/main" val="20000"/>
                    </a:ext>
                  </a:extLst>
                </a:gridCol>
                <a:gridCol w="1002277">
                  <a:extLst>
                    <a:ext uri="{9D8B030D-6E8A-4147-A177-3AD203B41FA5}">
                      <a16:colId xmlns:a16="http://schemas.microsoft.com/office/drawing/2014/main" val="20001"/>
                    </a:ext>
                  </a:extLst>
                </a:gridCol>
                <a:gridCol w="1237899">
                  <a:extLst>
                    <a:ext uri="{9D8B030D-6E8A-4147-A177-3AD203B41FA5}">
                      <a16:colId xmlns:a16="http://schemas.microsoft.com/office/drawing/2014/main" val="20002"/>
                    </a:ext>
                  </a:extLst>
                </a:gridCol>
                <a:gridCol w="858090">
                  <a:extLst>
                    <a:ext uri="{9D8B030D-6E8A-4147-A177-3AD203B41FA5}">
                      <a16:colId xmlns:a16="http://schemas.microsoft.com/office/drawing/2014/main" val="20003"/>
                    </a:ext>
                  </a:extLst>
                </a:gridCol>
              </a:tblGrid>
              <a:tr h="144597">
                <a:tc gridSpan="4">
                  <a:txBody>
                    <a:bodyPr/>
                    <a:lstStyle/>
                    <a:p>
                      <a:pPr algn="ctr" rtl="0" fontAlgn="b"/>
                      <a:r>
                        <a:rPr lang="es-CO" sz="800" b="0" i="0" u="none" strike="noStrike">
                          <a:solidFill>
                            <a:srgbClr val="FFFFFF"/>
                          </a:solidFill>
                          <a:effectLst/>
                          <a:latin typeface="Arial" panose="020B0604020202020204" pitchFamily="34" charset="0"/>
                          <a:cs typeface="Arial" panose="020B0604020202020204" pitchFamily="34" charset="0"/>
                        </a:rPr>
                        <a:t>INFORMACION DEL CONTRATO</a:t>
                      </a:r>
                    </a:p>
                  </a:txBody>
                  <a:tcPr marL="9525" marR="9525"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4350">
                <a:tc>
                  <a:txBody>
                    <a:bodyPr/>
                    <a:lstStyle/>
                    <a:p>
                      <a:pPr algn="l" rtl="0" fontAlgn="b"/>
                      <a:r>
                        <a:rPr lang="es-CO" sz="800" b="1" i="0" u="none" strike="noStrike">
                          <a:solidFill>
                            <a:srgbClr val="375623"/>
                          </a:solidFill>
                          <a:effectLst/>
                          <a:latin typeface="Arial" panose="020B0604020202020204" pitchFamily="34" charset="0"/>
                          <a:cs typeface="Arial" panose="020B0604020202020204" pitchFamily="34" charset="0"/>
                        </a:rPr>
                        <a:t>CONTRATO No.</a:t>
                      </a:r>
                    </a:p>
                  </a:txBody>
                  <a:tcPr marL="9525" marR="9525"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 </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1523 DE 2019</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 </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4350">
                <a:tc>
                  <a:txBody>
                    <a:bodyPr/>
                    <a:lstStyle/>
                    <a:p>
                      <a:pPr algn="l" rtl="0" fontAlgn="b"/>
                      <a:r>
                        <a:rPr lang="es-CO" sz="800" b="1" i="0" u="none" strike="noStrike">
                          <a:solidFill>
                            <a:srgbClr val="375623"/>
                          </a:solidFill>
                          <a:effectLst/>
                          <a:latin typeface="Arial" panose="020B0604020202020204" pitchFamily="34" charset="0"/>
                          <a:cs typeface="Arial" panose="020B0604020202020204" pitchFamily="34" charset="0"/>
                        </a:rPr>
                        <a:t>FECHA DE INICIO:</a:t>
                      </a:r>
                    </a:p>
                  </a:txBody>
                  <a:tcPr marL="9525" marR="9525"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10/09/2019</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58206">
                <a:tc gridSpan="3">
                  <a:txBody>
                    <a:bodyPr/>
                    <a:lstStyle/>
                    <a:p>
                      <a:pPr algn="l" rtl="0" fontAlgn="b"/>
                      <a:r>
                        <a:rPr lang="es-CO" sz="8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5" marR="9525"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800" b="0" i="0" u="none" strike="noStrike">
                          <a:solidFill>
                            <a:srgbClr val="375623"/>
                          </a:solidFill>
                          <a:effectLst/>
                          <a:latin typeface="Arial" panose="020B0604020202020204" pitchFamily="34" charset="0"/>
                          <a:cs typeface="Arial" panose="020B0604020202020204" pitchFamily="34" charset="0"/>
                        </a:rPr>
                        <a:t>9/08/2020</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8206">
                <a:tc gridSpan="4">
                  <a:txBody>
                    <a:bodyPr/>
                    <a:lstStyle/>
                    <a:p>
                      <a:pPr algn="ctr" rtl="0" fontAlgn="b"/>
                      <a:r>
                        <a:rPr lang="es-CO" sz="8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5" marR="9525"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34350">
                <a:tc gridSpan="3">
                  <a:txBody>
                    <a:bodyPr/>
                    <a:lstStyle/>
                    <a:p>
                      <a:pPr algn="l" rtl="0" fontAlgn="ctr"/>
                      <a:r>
                        <a:rPr lang="es-ES" sz="800" b="1" i="0" u="none" strike="noStrike">
                          <a:solidFill>
                            <a:srgbClr val="375623"/>
                          </a:solidFill>
                          <a:effectLst/>
                          <a:latin typeface="Arial" panose="020B0604020202020204" pitchFamily="34" charset="0"/>
                          <a:cs typeface="Arial" panose="020B0604020202020204" pitchFamily="34" charset="0"/>
                        </a:rPr>
                        <a:t>AHORROS EN COSTOS DE OPERACIÓN VEHICULAR:</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$ 0,00</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34350">
                <a:tc gridSpan="3">
                  <a:txBody>
                    <a:bodyPr/>
                    <a:lstStyle/>
                    <a:p>
                      <a:pPr algn="l" rtl="0" fontAlgn="ctr"/>
                      <a:r>
                        <a:rPr lang="es-ES" sz="800" b="1" i="0" u="none" strike="noStrike" dirty="0">
                          <a:solidFill>
                            <a:srgbClr val="375623"/>
                          </a:solidFill>
                          <a:effectLst/>
                          <a:latin typeface="Arial" panose="020B0604020202020204" pitchFamily="34" charset="0"/>
                          <a:cs typeface="Arial" panose="020B0604020202020204" pitchFamily="34" charset="0"/>
                        </a:rPr>
                        <a:t>AHORRO EN TIEMPOS DE RECORRIDO: </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0 MINUTOS </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44597">
                <a:tc gridSpan="3">
                  <a:txBody>
                    <a:bodyPr/>
                    <a:lstStyle/>
                    <a:p>
                      <a:pPr algn="l" rtl="0" fontAlgn="ctr"/>
                      <a:r>
                        <a:rPr lang="es-CO" sz="800" b="1" i="0" u="none" strike="noStrike">
                          <a:solidFill>
                            <a:srgbClr val="375623"/>
                          </a:solidFill>
                          <a:effectLst/>
                          <a:latin typeface="Arial" panose="020B0604020202020204" pitchFamily="34" charset="0"/>
                          <a:cs typeface="Arial" panose="020B0604020202020204" pitchFamily="34" charset="0"/>
                        </a:rPr>
                        <a:t>EMPLEOS  GENERADOS:</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800" b="1" i="0" u="none" strike="noStrike">
                          <a:solidFill>
                            <a:srgbClr val="375623"/>
                          </a:solidFill>
                          <a:effectLst/>
                          <a:latin typeface="Arial" panose="020B0604020202020204" pitchFamily="34" charset="0"/>
                          <a:cs typeface="Arial" panose="020B0604020202020204" pitchFamily="34" charset="0"/>
                        </a:rPr>
                        <a:t>100</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825055">
                <a:tc gridSpan="4">
                  <a:txBody>
                    <a:bodyPr/>
                    <a:lstStyle/>
                    <a:p>
                      <a:pPr algn="just" rtl="0" fontAlgn="ctr"/>
                      <a:r>
                        <a:rPr lang="es-ES" sz="800" b="1" i="0" u="none" strike="noStrike" dirty="0">
                          <a:solidFill>
                            <a:srgbClr val="375623"/>
                          </a:solidFill>
                          <a:effectLst/>
                          <a:latin typeface="Arial" panose="020B0604020202020204" pitchFamily="34" charset="0"/>
                          <a:cs typeface="Arial" panose="020B0604020202020204" pitchFamily="34" charset="0"/>
                        </a:rPr>
                        <a:t>OTROS BENEFICIOS</a:t>
                      </a:r>
                      <a:r>
                        <a:rPr lang="es-ES" sz="800" b="0" i="0" u="none" strike="noStrike" dirty="0">
                          <a:solidFill>
                            <a:srgbClr val="375623"/>
                          </a:solidFill>
                          <a:effectLst/>
                          <a:latin typeface="Arial" panose="020B0604020202020204" pitchFamily="34" charset="0"/>
                          <a:cs typeface="Arial" panose="020B0604020202020204" pitchFamily="34" charset="0"/>
                        </a:rPr>
                        <a:t>: Mejorar el paso de las aguas de la Laguna de Sonso a través de la vía </a:t>
                      </a:r>
                      <a:r>
                        <a:rPr lang="es-ES" sz="800" b="0" i="0" u="none" strike="noStrike" dirty="0" err="1">
                          <a:solidFill>
                            <a:srgbClr val="375623"/>
                          </a:solidFill>
                          <a:effectLst/>
                          <a:latin typeface="Arial" panose="020B0604020202020204" pitchFamily="34" charset="0"/>
                          <a:cs typeface="Arial" panose="020B0604020202020204" pitchFamily="34" charset="0"/>
                        </a:rPr>
                        <a:t>Mediacanoa</a:t>
                      </a:r>
                      <a:r>
                        <a:rPr lang="es-ES" sz="800" b="0" i="0" u="none" strike="noStrike" dirty="0">
                          <a:solidFill>
                            <a:srgbClr val="375623"/>
                          </a:solidFill>
                          <a:effectLst/>
                          <a:latin typeface="Arial" panose="020B0604020202020204" pitchFamily="34" charset="0"/>
                          <a:cs typeface="Arial" panose="020B0604020202020204" pitchFamily="34" charset="0"/>
                        </a:rPr>
                        <a:t> – Buga, evitando que en el futuro la vía se inunde en épocas de invierno; pase por encima de la misma e interrumpa la circulación de la vía Buenaventura – Buga, la principal vía del país, por donde circula un volumen muy importante  de carga terrestre hacia el puerto de Buenaventura. Igualmente contribuir a mejorar el entorno ambiental haciendo más sostenible. </a:t>
                      </a:r>
                    </a:p>
                  </a:txBody>
                  <a:tcPr marL="9525" marR="9525"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58206">
                <a:tc gridSpan="4">
                  <a:txBody>
                    <a:bodyPr/>
                    <a:lstStyle/>
                    <a:p>
                      <a:pPr algn="ctr" rtl="0" fontAlgn="b"/>
                      <a:r>
                        <a:rPr lang="es-ES" sz="8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9525" marR="9525"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53470">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META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de Medida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Ejecutado</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53407">
                <a:tc>
                  <a:txBody>
                    <a:bodyPr/>
                    <a:lstStyle/>
                    <a:p>
                      <a:pPr algn="just" rtl="0" fontAlgn="ctr"/>
                      <a:r>
                        <a:rPr lang="es-ES" sz="800" b="1" i="0" u="none" strike="noStrike">
                          <a:solidFill>
                            <a:srgbClr val="375623"/>
                          </a:solidFill>
                          <a:effectLst/>
                          <a:latin typeface="Arial" panose="020B0604020202020204" pitchFamily="34" charset="0"/>
                          <a:cs typeface="Arial" panose="020B0604020202020204" pitchFamily="34" charset="0"/>
                        </a:rPr>
                        <a:t>Rehabilitación y/o mantenimiento red primaria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0</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0</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375347">
                <a:tc>
                  <a:txBody>
                    <a:bodyPr/>
                    <a:lstStyle/>
                    <a:p>
                      <a:pPr algn="just" rtl="0" fontAlgn="ctr"/>
                      <a:r>
                        <a:rPr lang="es-ES" sz="800" b="1" i="0" u="none" strike="noStrike">
                          <a:solidFill>
                            <a:srgbClr val="375623"/>
                          </a:solidFill>
                          <a:effectLst/>
                          <a:latin typeface="Arial" panose="020B0604020202020204" pitchFamily="34" charset="0"/>
                          <a:cs typeface="Arial" panose="020B0604020202020204" pitchFamily="34" charset="0"/>
                        </a:rPr>
                        <a:t>Mejoramiento, construcción y/o profundización de acceso marítimo</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0</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0</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34350">
                <a:tc>
                  <a:txBody>
                    <a:bodyPr/>
                    <a:lstStyle/>
                    <a:p>
                      <a:pPr algn="just" rtl="0" fontAlgn="ctr"/>
                      <a:r>
                        <a:rPr lang="es-CO" sz="800" b="1" i="0" u="none" strike="noStrike">
                          <a:solidFill>
                            <a:srgbClr val="375623"/>
                          </a:solidFill>
                          <a:effectLst/>
                          <a:latin typeface="Arial" panose="020B0604020202020204" pitchFamily="34" charset="0"/>
                          <a:cs typeface="Arial" panose="020B0604020202020204" pitchFamily="34" charset="0"/>
                        </a:rPr>
                        <a:t>Contruir puente</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4</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0</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34350">
                <a:tc>
                  <a:txBody>
                    <a:bodyPr/>
                    <a:lstStyle/>
                    <a:p>
                      <a:pPr algn="just" rtl="0" fontAlgn="ctr"/>
                      <a:r>
                        <a:rPr lang="es-CO" sz="800" b="1" i="0" u="none" strike="noStrike">
                          <a:solidFill>
                            <a:srgbClr val="375623"/>
                          </a:solidFill>
                          <a:effectLst/>
                          <a:latin typeface="Arial" panose="020B0604020202020204" pitchFamily="34" charset="0"/>
                          <a:cs typeface="Arial" panose="020B0604020202020204" pitchFamily="34" charset="0"/>
                        </a:rPr>
                        <a:t>Mantenimiento Rutinario</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0</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0</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253407">
                <a:tc>
                  <a:txBody>
                    <a:bodyPr/>
                    <a:lstStyle/>
                    <a:p>
                      <a:pPr algn="just" rtl="0" fontAlgn="ctr"/>
                      <a:r>
                        <a:rPr lang="es-ES" sz="800" b="1" i="0" u="none" strike="noStrike" dirty="0">
                          <a:solidFill>
                            <a:srgbClr val="375623"/>
                          </a:solidFill>
                          <a:effectLst/>
                          <a:latin typeface="Arial" panose="020B0604020202020204" pitchFamily="34" charset="0"/>
                          <a:cs typeface="Arial" panose="020B0604020202020204" pitchFamily="34" charset="0"/>
                        </a:rPr>
                        <a:t>Construir pavimiento nuevo en red vial primaria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0,43</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cs typeface="Arial" panose="020B0604020202020204" pitchFamily="34" charset="0"/>
                        </a:rPr>
                        <a:t>0</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ángulo 3">
            <a:extLst>
              <a:ext uri="{FF2B5EF4-FFF2-40B4-BE49-F238E27FC236}">
                <a16:creationId xmlns:a16="http://schemas.microsoft.com/office/drawing/2014/main" id="{BF154E48-2047-4CDD-99DA-392C4A2AFAA8}"/>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77507" name="Rectángulo 7">
            <a:extLst>
              <a:ext uri="{FF2B5EF4-FFF2-40B4-BE49-F238E27FC236}">
                <a16:creationId xmlns:a16="http://schemas.microsoft.com/office/drawing/2014/main" id="{3975E5D7-A0F7-415B-BBD5-EE8F3A590244}"/>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DDD93BE-CD04-4F5B-929A-467FD5AA27E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77509" name="Imagen 14">
            <a:extLst>
              <a:ext uri="{FF2B5EF4-FFF2-40B4-BE49-F238E27FC236}">
                <a16:creationId xmlns:a16="http://schemas.microsoft.com/office/drawing/2014/main" id="{D5655753-4CC2-4BD4-96AF-F6384E66E60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0850" y="5857875"/>
            <a:ext cx="1839913" cy="79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510" name="Imagen 16">
            <a:extLst>
              <a:ext uri="{FF2B5EF4-FFF2-40B4-BE49-F238E27FC236}">
                <a16:creationId xmlns:a16="http://schemas.microsoft.com/office/drawing/2014/main" id="{E21CE388-4A10-4E1A-B388-5CE7F01E220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511" name="Imagen 2">
            <a:extLst>
              <a:ext uri="{FF2B5EF4-FFF2-40B4-BE49-F238E27FC236}">
                <a16:creationId xmlns:a16="http://schemas.microsoft.com/office/drawing/2014/main" id="{ECD1623D-47DD-4565-ADF7-C534A1ED5B4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F149D47-8E8B-47BB-9395-48260AAA9A54}"/>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299DAC3B-D7E3-4296-9A15-E2BC89A33453}"/>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DF8D0ACC-2DE0-45C7-B283-70FA6153950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489D18A6-8033-46FC-8DBC-34C8350B47DB}"/>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77516" name="CuadroTexto 4">
            <a:extLst>
              <a:ext uri="{FF2B5EF4-FFF2-40B4-BE49-F238E27FC236}">
                <a16:creationId xmlns:a16="http://schemas.microsoft.com/office/drawing/2014/main" id="{B3708766-B79E-475B-BECE-027E313AF3AF}"/>
              </a:ext>
            </a:extLst>
          </p:cNvPr>
          <p:cNvSpPr txBox="1">
            <a:spLocks noChangeArrowheads="1"/>
          </p:cNvSpPr>
          <p:nvPr/>
        </p:nvSpPr>
        <p:spPr bwMode="auto">
          <a:xfrm>
            <a:off x="2244725" y="5294313"/>
            <a:ext cx="77517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600">
                <a:solidFill>
                  <a:srgbClr val="385723"/>
                </a:solidFill>
              </a:rPr>
              <a:t>Reconocimiento y localización del tramo para las obras de Protección en Iscuandé, Nariño.</a:t>
            </a:r>
          </a:p>
        </p:txBody>
      </p:sp>
      <p:pic>
        <p:nvPicPr>
          <p:cNvPr id="277517" name="Imagen 1">
            <a:extLst>
              <a:ext uri="{FF2B5EF4-FFF2-40B4-BE49-F238E27FC236}">
                <a16:creationId xmlns:a16="http://schemas.microsoft.com/office/drawing/2014/main" id="{40107A35-75BF-4752-B9A2-358C1D9D964C}"/>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11263" y="1944688"/>
            <a:ext cx="4019550" cy="3297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518" name="Imagen 2">
            <a:extLst>
              <a:ext uri="{FF2B5EF4-FFF2-40B4-BE49-F238E27FC236}">
                <a16:creationId xmlns:a16="http://schemas.microsoft.com/office/drawing/2014/main" id="{B3DF8033-319E-486A-BB02-D90733CC7673}"/>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840538" y="1943100"/>
            <a:ext cx="4044950" cy="335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78530" name="Grupo 2">
            <a:extLst>
              <a:ext uri="{FF2B5EF4-FFF2-40B4-BE49-F238E27FC236}">
                <a16:creationId xmlns:a16="http://schemas.microsoft.com/office/drawing/2014/main" id="{F028CFED-3D33-48B5-A9D7-09F6F9503FEC}"/>
              </a:ext>
            </a:extLst>
          </p:cNvPr>
          <p:cNvGrpSpPr>
            <a:grpSpLocks/>
          </p:cNvGrpSpPr>
          <p:nvPr/>
        </p:nvGrpSpPr>
        <p:grpSpPr bwMode="auto">
          <a:xfrm>
            <a:off x="-14288" y="0"/>
            <a:ext cx="12222163" cy="6935788"/>
            <a:chOff x="52388" y="42862"/>
            <a:chExt cx="12222162" cy="6936799"/>
          </a:xfrm>
        </p:grpSpPr>
        <p:sp>
          <p:nvSpPr>
            <p:cNvPr id="53" name="Rectangle 3">
              <a:extLst>
                <a:ext uri="{FF2B5EF4-FFF2-40B4-BE49-F238E27FC236}">
                  <a16:creationId xmlns:a16="http://schemas.microsoft.com/office/drawing/2014/main" id="{091A9171-67C4-44AA-9C88-E4CDE2645935}"/>
                </a:ext>
              </a:extLst>
            </p:cNvPr>
            <p:cNvSpPr/>
            <p:nvPr/>
          </p:nvSpPr>
          <p:spPr>
            <a:xfrm>
              <a:off x="52388" y="42862"/>
              <a:ext cx="12222162" cy="6925684"/>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78638" name="Imagen 35">
              <a:extLst>
                <a:ext uri="{FF2B5EF4-FFF2-40B4-BE49-F238E27FC236}">
                  <a16:creationId xmlns:a16="http://schemas.microsoft.com/office/drawing/2014/main" id="{BC553CB8-E14F-4E8B-8059-22D791FF3E2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4799" y="5987473"/>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8531" name="Imagen 1">
            <a:extLst>
              <a:ext uri="{FF2B5EF4-FFF2-40B4-BE49-F238E27FC236}">
                <a16:creationId xmlns:a16="http://schemas.microsoft.com/office/drawing/2014/main" id="{07B67DC6-AF75-4877-965F-C6EE6300EE6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650413" y="59499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BFBBB55B-C367-4235-99FE-13885B860AC8}"/>
              </a:ext>
            </a:extLst>
          </p:cNvPr>
          <p:cNvGrpSpPr>
            <a:grpSpLocks/>
          </p:cNvGrpSpPr>
          <p:nvPr/>
        </p:nvGrpSpPr>
        <p:grpSpPr bwMode="auto">
          <a:xfrm>
            <a:off x="5749060" y="927420"/>
            <a:ext cx="559271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73EE1E0E-B76E-454B-82FD-17555D7E8B5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BB4D36F-9A11-4CC6-8F22-911A20F2A4E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879D2336-532D-4067-9435-C1F44BD2EF0B}"/>
                </a:ext>
              </a:extLst>
            </p:cNvPr>
            <p:cNvSpPr txBox="1"/>
            <p:nvPr/>
          </p:nvSpPr>
          <p:spPr>
            <a:xfrm>
              <a:off x="4959250" y="1141481"/>
              <a:ext cx="7241377" cy="417802"/>
            </a:xfrm>
            <a:prstGeom prst="rect">
              <a:avLst/>
            </a:prstGeom>
            <a:grpFill/>
          </p:spPr>
          <p:txBody>
            <a:bodyPr>
              <a:spAutoFit/>
            </a:bodyPr>
            <a:lstStyle/>
            <a:p>
              <a:pPr eaLnBrk="1" fontAlgn="auto" hangingPunct="1">
                <a:spcBef>
                  <a:spcPts val="0"/>
                </a:spcBef>
                <a:spcAft>
                  <a:spcPts val="0"/>
                </a:spcAft>
                <a:defRPr/>
              </a:pPr>
              <a:r>
                <a:rPr lang="es-CO" sz="12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Trayecto entre Calamar (Guaviare) y Mitú (Vaupés)..</a:t>
              </a:r>
            </a:p>
          </p:txBody>
        </p:sp>
        <p:sp>
          <p:nvSpPr>
            <p:cNvPr id="16" name="Elipse 15">
              <a:extLst>
                <a:ext uri="{FF2B5EF4-FFF2-40B4-BE49-F238E27FC236}">
                  <a16:creationId xmlns:a16="http://schemas.microsoft.com/office/drawing/2014/main" id="{AB4B9D8F-2300-45AF-8529-D6BF4145029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78533" name="Rectángulo 68">
            <a:extLst>
              <a:ext uri="{FF2B5EF4-FFF2-40B4-BE49-F238E27FC236}">
                <a16:creationId xmlns:a16="http://schemas.microsoft.com/office/drawing/2014/main" id="{B93AD47B-A64F-47A7-86D3-128D80494D47}"/>
              </a:ext>
            </a:extLst>
          </p:cNvPr>
          <p:cNvSpPr>
            <a:spLocks noChangeArrowheads="1"/>
          </p:cNvSpPr>
          <p:nvPr/>
        </p:nvSpPr>
        <p:spPr bwMode="auto">
          <a:xfrm>
            <a:off x="839788" y="563563"/>
            <a:ext cx="96964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ESTUDIOS Y DISEÑOS PARA LA NAVEGABILIDAD DEL RÍO VAUPÉS</a:t>
            </a:r>
            <a:r>
              <a:rPr lang="es-ES" altLang="es-CO" sz="1400" b="1">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78534" name="Imagen 54">
            <a:extLst>
              <a:ext uri="{FF2B5EF4-FFF2-40B4-BE49-F238E27FC236}">
                <a16:creationId xmlns:a16="http://schemas.microsoft.com/office/drawing/2014/main" id="{5387BDD2-85C0-4440-BADF-41F53A897D7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97388" y="6110288"/>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535" name="Imagen 5" descr="Imagen que contiene texto, mapa&#10;&#10;Descripción generada automáticamente">
            <a:extLst>
              <a:ext uri="{FF2B5EF4-FFF2-40B4-BE49-F238E27FC236}">
                <a16:creationId xmlns:a16="http://schemas.microsoft.com/office/drawing/2014/main" id="{8239E6C7-6379-492F-9F17-CA5CEEE41FE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581400" y="4121150"/>
            <a:ext cx="1274763" cy="169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8536" name="CuadroTexto 19">
            <a:extLst>
              <a:ext uri="{FF2B5EF4-FFF2-40B4-BE49-F238E27FC236}">
                <a16:creationId xmlns:a16="http://schemas.microsoft.com/office/drawing/2014/main" id="{9CDF924D-3787-45EC-8A1E-74C3C788B32F}"/>
              </a:ext>
            </a:extLst>
          </p:cNvPr>
          <p:cNvSpPr txBox="1">
            <a:spLocks noChangeArrowheads="1"/>
          </p:cNvSpPr>
          <p:nvPr/>
        </p:nvSpPr>
        <p:spPr bwMode="auto">
          <a:xfrm>
            <a:off x="4856163" y="4062413"/>
            <a:ext cx="522287"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19" name="Grupo 10">
            <a:extLst>
              <a:ext uri="{FF2B5EF4-FFF2-40B4-BE49-F238E27FC236}">
                <a16:creationId xmlns:a16="http://schemas.microsoft.com/office/drawing/2014/main" id="{6A9D1034-E2CF-4A7D-990D-A8EC5BD790C8}"/>
              </a:ext>
            </a:extLst>
          </p:cNvPr>
          <p:cNvGrpSpPr>
            <a:grpSpLocks/>
          </p:cNvGrpSpPr>
          <p:nvPr/>
        </p:nvGrpSpPr>
        <p:grpSpPr bwMode="auto">
          <a:xfrm>
            <a:off x="5776581" y="1981306"/>
            <a:ext cx="5565195" cy="442441"/>
            <a:chOff x="3838759" y="1148658"/>
            <a:chExt cx="8786730" cy="655117"/>
          </a:xfrm>
          <a:solidFill>
            <a:schemeClr val="accent6">
              <a:lumMod val="60000"/>
              <a:lumOff val="40000"/>
            </a:schemeClr>
          </a:solidFill>
        </p:grpSpPr>
        <p:sp>
          <p:nvSpPr>
            <p:cNvPr id="21" name="Pentágono 11">
              <a:extLst>
                <a:ext uri="{FF2B5EF4-FFF2-40B4-BE49-F238E27FC236}">
                  <a16:creationId xmlns:a16="http://schemas.microsoft.com/office/drawing/2014/main" id="{E140666B-A975-4B26-8190-D1FAA8D5F009}"/>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2" name="Forma libre 12">
              <a:extLst>
                <a:ext uri="{FF2B5EF4-FFF2-40B4-BE49-F238E27FC236}">
                  <a16:creationId xmlns:a16="http://schemas.microsoft.com/office/drawing/2014/main" id="{0D0E0055-4DC4-4859-87D3-0B549ACA0486}"/>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360 Km</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23" name="Elipse 22">
              <a:extLst>
                <a:ext uri="{FF2B5EF4-FFF2-40B4-BE49-F238E27FC236}">
                  <a16:creationId xmlns:a16="http://schemas.microsoft.com/office/drawing/2014/main" id="{F544B2FA-1C09-4F4F-9B19-4E28B211848D}"/>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4" name="Grupo 10">
            <a:extLst>
              <a:ext uri="{FF2B5EF4-FFF2-40B4-BE49-F238E27FC236}">
                <a16:creationId xmlns:a16="http://schemas.microsoft.com/office/drawing/2014/main" id="{E6CA83EB-7FF0-4770-9ACB-2FCC69C7EA68}"/>
              </a:ext>
            </a:extLst>
          </p:cNvPr>
          <p:cNvGrpSpPr>
            <a:grpSpLocks/>
          </p:cNvGrpSpPr>
          <p:nvPr/>
        </p:nvGrpSpPr>
        <p:grpSpPr bwMode="auto">
          <a:xfrm>
            <a:off x="5776581" y="2492431"/>
            <a:ext cx="5565195" cy="394125"/>
            <a:chOff x="3853379" y="1046579"/>
            <a:chExt cx="8775459" cy="703246"/>
          </a:xfrm>
          <a:solidFill>
            <a:schemeClr val="accent6">
              <a:lumMod val="60000"/>
              <a:lumOff val="40000"/>
            </a:schemeClr>
          </a:solidFill>
        </p:grpSpPr>
        <p:sp>
          <p:nvSpPr>
            <p:cNvPr id="25" name="Pentágono 11">
              <a:extLst>
                <a:ext uri="{FF2B5EF4-FFF2-40B4-BE49-F238E27FC236}">
                  <a16:creationId xmlns:a16="http://schemas.microsoft.com/office/drawing/2014/main" id="{3C0DB5FC-24CD-4795-AADA-495247BDFBC6}"/>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12">
              <a:extLst>
                <a:ext uri="{FF2B5EF4-FFF2-40B4-BE49-F238E27FC236}">
                  <a16:creationId xmlns:a16="http://schemas.microsoft.com/office/drawing/2014/main" id="{3F088D92-A892-4289-A860-AFCE054CA65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26">
              <a:extLst>
                <a:ext uri="{FF2B5EF4-FFF2-40B4-BE49-F238E27FC236}">
                  <a16:creationId xmlns:a16="http://schemas.microsoft.com/office/drawing/2014/main" id="{F190F7B4-46E6-494C-AF00-F6D5742BD623}"/>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360 km</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8" name="Elipse 27">
              <a:extLst>
                <a:ext uri="{FF2B5EF4-FFF2-40B4-BE49-F238E27FC236}">
                  <a16:creationId xmlns:a16="http://schemas.microsoft.com/office/drawing/2014/main" id="{9B876839-38A4-4EA0-AF54-2FC22221517B}"/>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9" name="Grupo 10">
            <a:extLst>
              <a:ext uri="{FF2B5EF4-FFF2-40B4-BE49-F238E27FC236}">
                <a16:creationId xmlns:a16="http://schemas.microsoft.com/office/drawing/2014/main" id="{AF49D6A0-A15F-4409-A965-69CFF95C49CD}"/>
              </a:ext>
            </a:extLst>
          </p:cNvPr>
          <p:cNvGrpSpPr>
            <a:grpSpLocks/>
          </p:cNvGrpSpPr>
          <p:nvPr/>
        </p:nvGrpSpPr>
        <p:grpSpPr bwMode="auto">
          <a:xfrm>
            <a:off x="5778137" y="1457052"/>
            <a:ext cx="5563640" cy="433388"/>
            <a:chOff x="3797995" y="1095038"/>
            <a:chExt cx="8727250" cy="641713"/>
          </a:xfrm>
          <a:solidFill>
            <a:schemeClr val="accent6">
              <a:lumMod val="60000"/>
              <a:lumOff val="40000"/>
            </a:schemeClr>
          </a:solidFill>
        </p:grpSpPr>
        <p:sp>
          <p:nvSpPr>
            <p:cNvPr id="30" name="Pentágono 11">
              <a:extLst>
                <a:ext uri="{FF2B5EF4-FFF2-40B4-BE49-F238E27FC236}">
                  <a16:creationId xmlns:a16="http://schemas.microsoft.com/office/drawing/2014/main" id="{1F63BF2B-6C6F-4C83-84D3-6380082D225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1" name="Forma libre 12">
              <a:extLst>
                <a:ext uri="{FF2B5EF4-FFF2-40B4-BE49-F238E27FC236}">
                  <a16:creationId xmlns:a16="http://schemas.microsoft.com/office/drawing/2014/main" id="{14674067-E1DB-4C90-8290-1E31A2A41614}"/>
                </a:ext>
              </a:extLst>
            </p:cNvPr>
            <p:cNvSpPr/>
            <p:nvPr/>
          </p:nvSpPr>
          <p:spPr>
            <a:xfrm>
              <a:off x="4752284" y="1096474"/>
              <a:ext cx="777296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dirty="0">
                  <a:solidFill>
                    <a:srgbClr val="70AD47">
                      <a:lumMod val="50000"/>
                    </a:srgbClr>
                  </a:solidFill>
                  <a:latin typeface="Arial" panose="020B0604020202020204" pitchFamily="34" charset="0"/>
                  <a:cs typeface="Arial" panose="020B0604020202020204" pitchFamily="34" charset="0"/>
                </a:rPr>
                <a:t>Conectar modo fluvial con modo carretero    en el tramo Calamar -Mitú</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32" name="Elipse 31">
              <a:extLst>
                <a:ext uri="{FF2B5EF4-FFF2-40B4-BE49-F238E27FC236}">
                  <a16:creationId xmlns:a16="http://schemas.microsoft.com/office/drawing/2014/main" id="{009463A5-2D95-46D0-8802-08556DB4D08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8F8DCD23-A86E-41B5-93A0-0CD0EF3C9ACD}"/>
              </a:ext>
            </a:extLst>
          </p:cNvPr>
          <p:cNvGraphicFramePr>
            <a:graphicFrameLocks noGrp="1"/>
          </p:cNvGraphicFramePr>
          <p:nvPr/>
        </p:nvGraphicFramePr>
        <p:xfrm>
          <a:off x="5776913" y="2978150"/>
          <a:ext cx="5592762" cy="2828925"/>
        </p:xfrm>
        <a:graphic>
          <a:graphicData uri="http://schemas.openxmlformats.org/drawingml/2006/table">
            <a:tbl>
              <a:tblPr firstRow="1" bandRow="1"/>
              <a:tblGrid>
                <a:gridCol w="2071988">
                  <a:extLst>
                    <a:ext uri="{9D8B030D-6E8A-4147-A177-3AD203B41FA5}">
                      <a16:colId xmlns:a16="http://schemas.microsoft.com/office/drawing/2014/main" val="20000"/>
                    </a:ext>
                  </a:extLst>
                </a:gridCol>
                <a:gridCol w="2312917">
                  <a:extLst>
                    <a:ext uri="{9D8B030D-6E8A-4147-A177-3AD203B41FA5}">
                      <a16:colId xmlns:a16="http://schemas.microsoft.com/office/drawing/2014/main" val="20001"/>
                    </a:ext>
                  </a:extLst>
                </a:gridCol>
                <a:gridCol w="1207857">
                  <a:extLst>
                    <a:ext uri="{9D8B030D-6E8A-4147-A177-3AD203B41FA5}">
                      <a16:colId xmlns:a16="http://schemas.microsoft.com/office/drawing/2014/main" val="20002"/>
                    </a:ext>
                  </a:extLst>
                </a:gridCol>
              </a:tblGrid>
              <a:tr h="199536">
                <a:tc gridSpan="3">
                  <a:txBody>
                    <a:bodyPr/>
                    <a:lstStyle/>
                    <a:p>
                      <a:pPr algn="ctr" rtl="0" fontAlgn="b"/>
                      <a:r>
                        <a:rPr lang="es-CO" sz="1100" b="0" i="0" u="none" strike="noStrike">
                          <a:solidFill>
                            <a:srgbClr val="FFFFFF"/>
                          </a:solidFill>
                          <a:effectLst/>
                          <a:latin typeface="Arial" panose="020B0604020202020204" pitchFamily="34" charset="0"/>
                        </a:rPr>
                        <a:t>INVERSIONES (Millones)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9536">
                <a:tc gridSpan="2">
                  <a:txBody>
                    <a:bodyPr/>
                    <a:lstStyle/>
                    <a:p>
                      <a:pPr algn="l" rtl="0" fontAlgn="ctr"/>
                      <a:r>
                        <a:rPr lang="es-CO" sz="1000" b="0" i="0" u="none" strike="noStrike">
                          <a:solidFill>
                            <a:srgbClr val="375623"/>
                          </a:solidFill>
                          <a:effectLst/>
                          <a:latin typeface="Arial" panose="020B0604020202020204" pitchFamily="34" charset="0"/>
                        </a:rPr>
                        <a:t>A. Total Contrato de Consultoría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$ 329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9536">
                <a:tc gridSpan="2">
                  <a:txBody>
                    <a:bodyPr/>
                    <a:lstStyle/>
                    <a:p>
                      <a:pPr algn="l" rtl="0" fontAlgn="ctr"/>
                      <a:r>
                        <a:rPr lang="es-ES" sz="1000" b="0" i="0" u="none" strike="noStrike">
                          <a:solidFill>
                            <a:srgbClr val="375623"/>
                          </a:solidFill>
                          <a:effectLst/>
                          <a:latin typeface="Arial" panose="020B0604020202020204" pitchFamily="34" charset="0"/>
                        </a:rPr>
                        <a:t>A.1. Inversión acumulada Consultoría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9536">
                <a:tc gridSpan="2">
                  <a:txBody>
                    <a:bodyPr/>
                    <a:lstStyle/>
                    <a:p>
                      <a:pPr algn="l" rtl="0" fontAlgn="ctr"/>
                      <a:r>
                        <a:rPr lang="es-ES" sz="1000" b="0" i="0" u="none" strike="noStrike">
                          <a:solidFill>
                            <a:srgbClr val="375623"/>
                          </a:solidFill>
                          <a:effectLst/>
                          <a:latin typeface="Arial" panose="020B0604020202020204" pitchFamily="34" charset="0"/>
                        </a:rPr>
                        <a:t>A.2.  Inversión Consultoría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$ 92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9536">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$ 59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9536">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9536">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9536">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$ 388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9536">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$ 388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9536">
                <a:tc gridSpan="3">
                  <a:txBody>
                    <a:bodyPr/>
                    <a:lstStyle/>
                    <a:p>
                      <a:pPr algn="ctr" rtl="0" fontAlgn="b"/>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798">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528768">
                <a:tc>
                  <a:txBody>
                    <a:bodyPr/>
                    <a:lstStyle/>
                    <a:p>
                      <a:pPr algn="l" rtl="0" fontAlgn="ctr"/>
                      <a:r>
                        <a:rPr lang="es-CO" sz="1000" b="0" i="0" u="none" strike="noStrike">
                          <a:solidFill>
                            <a:srgbClr val="375623"/>
                          </a:solidFill>
                          <a:effectLst/>
                          <a:latin typeface="Arial" panose="020B0604020202020204" pitchFamily="34" charset="0"/>
                        </a:rPr>
                        <a:t>Rio Vaupés (Calamar - Mitú</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75%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D3F3FC75-826E-4DB0-A587-27C0BCA7EE56}"/>
              </a:ext>
            </a:extLst>
          </p:cNvPr>
          <p:cNvGraphicFramePr>
            <a:graphicFrameLocks noGrp="1"/>
          </p:cNvGraphicFramePr>
          <p:nvPr/>
        </p:nvGraphicFramePr>
        <p:xfrm>
          <a:off x="850900" y="1158875"/>
          <a:ext cx="4527550" cy="2776538"/>
        </p:xfrm>
        <a:graphic>
          <a:graphicData uri="http://schemas.openxmlformats.org/drawingml/2006/table">
            <a:tbl>
              <a:tblPr firstRow="1" bandRow="1"/>
              <a:tblGrid>
                <a:gridCol w="1677352">
                  <a:extLst>
                    <a:ext uri="{9D8B030D-6E8A-4147-A177-3AD203B41FA5}">
                      <a16:colId xmlns:a16="http://schemas.microsoft.com/office/drawing/2014/main" val="20000"/>
                    </a:ext>
                  </a:extLst>
                </a:gridCol>
                <a:gridCol w="1872393">
                  <a:extLst>
                    <a:ext uri="{9D8B030D-6E8A-4147-A177-3AD203B41FA5}">
                      <a16:colId xmlns:a16="http://schemas.microsoft.com/office/drawing/2014/main" val="20001"/>
                    </a:ext>
                  </a:extLst>
                </a:gridCol>
                <a:gridCol w="977805">
                  <a:extLst>
                    <a:ext uri="{9D8B030D-6E8A-4147-A177-3AD203B41FA5}">
                      <a16:colId xmlns:a16="http://schemas.microsoft.com/office/drawing/2014/main" val="20002"/>
                    </a:ext>
                  </a:extLst>
                </a:gridCol>
              </a:tblGrid>
              <a:tr h="190565">
                <a:tc gridSpan="3">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65">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65">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18/09/2019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65">
                <a:tc gridSpan="2">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4/03/2020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65">
                <a:tc gridSpan="3">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65">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25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65">
                <a:tc gridSpan="3">
                  <a:txBody>
                    <a:bodyPr/>
                    <a:lstStyle/>
                    <a:p>
                      <a:pPr algn="l" rtl="0" fontAlgn="ctr"/>
                      <a:r>
                        <a:rPr lang="es-CO" sz="1100" b="1" i="0" u="none" strike="noStrike">
                          <a:solidFill>
                            <a:srgbClr val="375623"/>
                          </a:solidFill>
                          <a:effectLst/>
                          <a:latin typeface="Arial" panose="020B0604020202020204" pitchFamily="34" charset="0"/>
                        </a:rPr>
                        <a:t>OTROS BENEFICIOS: </a:t>
                      </a:r>
                    </a:p>
                  </a:txBody>
                  <a:tcPr marL="68558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35395">
                <a:tc gridSpan="3">
                  <a:txBody>
                    <a:bodyPr/>
                    <a:lstStyle/>
                    <a:p>
                      <a:pPr algn="l" rtl="0" fontAlgn="ctr"/>
                      <a:r>
                        <a:rPr lang="es-ES" sz="1100" b="0" i="0" u="none" strike="noStrike" dirty="0">
                          <a:solidFill>
                            <a:srgbClr val="375623"/>
                          </a:solidFill>
                          <a:effectLst/>
                          <a:latin typeface="Arial" panose="020B0604020202020204" pitchFamily="34" charset="0"/>
                        </a:rPr>
                        <a:t>Alternativas en la mejora de la Navegabilidad a los puntos críticos identificados.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35395">
                <a:tc gridSpan="3">
                  <a:txBody>
                    <a:bodyPr/>
                    <a:lstStyle/>
                    <a:p>
                      <a:pPr algn="l" rtl="0" fontAlgn="ctr"/>
                      <a:r>
                        <a:rPr lang="es-ES" sz="1100" b="0" i="0" u="none" strike="noStrike">
                          <a:solidFill>
                            <a:srgbClr val="375623"/>
                          </a:solidFill>
                          <a:effectLst/>
                          <a:latin typeface="Arial" panose="020B0604020202020204" pitchFamily="34" charset="0"/>
                        </a:rPr>
                        <a:t>Mejora a la conectividad entre los departamentos de Vaupés y San José del Guaviare.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65">
                <a:tc gridSpan="3">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81131">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94">
                <a:tc>
                  <a:txBody>
                    <a:bodyPr/>
                    <a:lstStyle/>
                    <a:p>
                      <a:pPr algn="ctr" rtl="0" fontAlgn="ctr"/>
                      <a:r>
                        <a:rPr lang="es-CO" sz="1100" b="0" i="0" u="none" strike="noStrike">
                          <a:solidFill>
                            <a:srgbClr val="375623"/>
                          </a:solidFill>
                          <a:effectLst/>
                          <a:latin typeface="Arial" panose="020B0604020202020204" pitchFamily="34" charset="0"/>
                        </a:rPr>
                        <a:t>Estudios y diseños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rgbClr val="375623"/>
                          </a:solidFill>
                          <a:effectLst/>
                          <a:latin typeface="Arial" panose="020B0604020202020204" pitchFamily="34" charset="0"/>
                        </a:rPr>
                        <a:t>0,75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
        <p:nvSpPr>
          <p:cNvPr id="278636" name="Rectángulo 32">
            <a:extLst>
              <a:ext uri="{FF2B5EF4-FFF2-40B4-BE49-F238E27FC236}">
                <a16:creationId xmlns:a16="http://schemas.microsoft.com/office/drawing/2014/main" id="{EFBF0D50-25FD-4A64-8C68-DDE82B7A5EA1}"/>
              </a:ext>
            </a:extLst>
          </p:cNvPr>
          <p:cNvSpPr>
            <a:spLocks noChangeArrowheads="1"/>
          </p:cNvSpPr>
          <p:nvPr/>
        </p:nvSpPr>
        <p:spPr bwMode="auto">
          <a:xfrm>
            <a:off x="839788" y="268288"/>
            <a:ext cx="11166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ángulo 3">
            <a:extLst>
              <a:ext uri="{FF2B5EF4-FFF2-40B4-BE49-F238E27FC236}">
                <a16:creationId xmlns:a16="http://schemas.microsoft.com/office/drawing/2014/main" id="{1B44533C-055E-4C3F-ACDA-75B063B8CF2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79555" name="Rectángulo 7">
            <a:extLst>
              <a:ext uri="{FF2B5EF4-FFF2-40B4-BE49-F238E27FC236}">
                <a16:creationId xmlns:a16="http://schemas.microsoft.com/office/drawing/2014/main" id="{4B3BCD15-B5AC-4A38-8F04-BB1C477A66D4}"/>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6B9F632C-31D2-4CE0-A185-F1516E72FD14}"/>
              </a:ext>
            </a:extLst>
          </p:cNvPr>
          <p:cNvSpPr/>
          <p:nvPr/>
        </p:nvSpPr>
        <p:spPr>
          <a:xfrm>
            <a:off x="-11113" y="-63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79557" name="Imagen 14">
            <a:extLst>
              <a:ext uri="{FF2B5EF4-FFF2-40B4-BE49-F238E27FC236}">
                <a16:creationId xmlns:a16="http://schemas.microsoft.com/office/drawing/2014/main" id="{EC475426-BAFA-4EED-BA5C-5070B4BF93A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558" name="Imagen 16">
            <a:extLst>
              <a:ext uri="{FF2B5EF4-FFF2-40B4-BE49-F238E27FC236}">
                <a16:creationId xmlns:a16="http://schemas.microsoft.com/office/drawing/2014/main" id="{AEDC9337-72F1-4A36-9FA1-7C80FBB9BCE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559" name="Imagen 2">
            <a:extLst>
              <a:ext uri="{FF2B5EF4-FFF2-40B4-BE49-F238E27FC236}">
                <a16:creationId xmlns:a16="http://schemas.microsoft.com/office/drawing/2014/main" id="{738816CE-F77E-4C34-869C-08DBBFF83F9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45B24384-959E-4857-9D4C-204943D03100}"/>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FF79F9E-3ABF-4FF4-AEFC-737D7F11E3F7}"/>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4BE93412-5694-4627-AB82-EF31D8563AD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8AA7EB3-4C09-43B8-AEC4-3E449F4219E9}"/>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79564" name="CuadroTexto 4">
            <a:extLst>
              <a:ext uri="{FF2B5EF4-FFF2-40B4-BE49-F238E27FC236}">
                <a16:creationId xmlns:a16="http://schemas.microsoft.com/office/drawing/2014/main" id="{1DFB03DB-9B40-43C5-A236-C7E9651FEC96}"/>
              </a:ext>
            </a:extLst>
          </p:cNvPr>
          <p:cNvSpPr txBox="1">
            <a:spLocks noChangeArrowheads="1"/>
          </p:cNvSpPr>
          <p:nvPr/>
        </p:nvSpPr>
        <p:spPr bwMode="auto">
          <a:xfrm>
            <a:off x="1631950" y="5300663"/>
            <a:ext cx="817562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600">
                <a:solidFill>
                  <a:srgbClr val="385723"/>
                </a:solidFill>
              </a:rPr>
              <a:t>Monitoreo río Vaupés, Municipio de Vaupés</a:t>
            </a:r>
          </a:p>
          <a:p>
            <a:pPr>
              <a:lnSpc>
                <a:spcPct val="100000"/>
              </a:lnSpc>
              <a:spcBef>
                <a:spcPct val="0"/>
              </a:spcBef>
              <a:buFontTx/>
              <a:buNone/>
            </a:pPr>
            <a:endParaRPr lang="es-CO" altLang="es-CO" sz="1800">
              <a:solidFill>
                <a:srgbClr val="000000"/>
              </a:solidFill>
            </a:endParaRPr>
          </a:p>
        </p:txBody>
      </p:sp>
      <p:pic>
        <p:nvPicPr>
          <p:cNvPr id="279565" name="Imagen 1">
            <a:extLst>
              <a:ext uri="{FF2B5EF4-FFF2-40B4-BE49-F238E27FC236}">
                <a16:creationId xmlns:a16="http://schemas.microsoft.com/office/drawing/2014/main" id="{97830E37-41E2-4A4F-A191-5E908FC5E2DF}"/>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176338" y="1914525"/>
            <a:ext cx="4089400" cy="332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566" name="Imagen 2">
            <a:extLst>
              <a:ext uri="{FF2B5EF4-FFF2-40B4-BE49-F238E27FC236}">
                <a16:creationId xmlns:a16="http://schemas.microsoft.com/office/drawing/2014/main" id="{8B7AAECC-A4B6-4D63-A44B-93E80944B350}"/>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8313" y="1973263"/>
            <a:ext cx="4044950" cy="330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A0640FF5-FE1D-4227-8DC6-893C3D864057}"/>
              </a:ext>
            </a:extLst>
          </p:cNvPr>
          <p:cNvSpPr/>
          <p:nvPr/>
        </p:nvSpPr>
        <p:spPr>
          <a:xfrm>
            <a:off x="-11113" y="0"/>
            <a:ext cx="12180888" cy="68580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prstClr val="white"/>
              </a:solidFill>
            </a:endParaRPr>
          </a:p>
        </p:txBody>
      </p:sp>
      <p:pic>
        <p:nvPicPr>
          <p:cNvPr id="280579" name="Imagen 1">
            <a:extLst>
              <a:ext uri="{FF2B5EF4-FFF2-40B4-BE49-F238E27FC236}">
                <a16:creationId xmlns:a16="http://schemas.microsoft.com/office/drawing/2014/main" id="{226BA3AE-9200-482D-9CC2-EF76392BC39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42438" y="58658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7925A303-47EC-4D7E-8A2E-E5CCAF7BDF09}"/>
              </a:ext>
            </a:extLst>
          </p:cNvPr>
          <p:cNvGrpSpPr>
            <a:grpSpLocks/>
          </p:cNvGrpSpPr>
          <p:nvPr/>
        </p:nvGrpSpPr>
        <p:grpSpPr bwMode="auto">
          <a:xfrm>
            <a:off x="5728572" y="1032085"/>
            <a:ext cx="5592715" cy="455335"/>
            <a:chOff x="4005693" y="1149658"/>
            <a:chExt cx="8818751" cy="686787"/>
          </a:xfrm>
          <a:solidFill>
            <a:schemeClr val="accent6">
              <a:lumMod val="60000"/>
              <a:lumOff val="40000"/>
            </a:schemeClr>
          </a:solidFill>
        </p:grpSpPr>
        <p:sp>
          <p:nvSpPr>
            <p:cNvPr id="12" name="Pentágono 11">
              <a:extLst>
                <a:ext uri="{FF2B5EF4-FFF2-40B4-BE49-F238E27FC236}">
                  <a16:creationId xmlns:a16="http://schemas.microsoft.com/office/drawing/2014/main" id="{22003D70-0EAC-4AB9-9429-EE50551F6B1A}"/>
                </a:ext>
              </a:extLst>
            </p:cNvPr>
            <p:cNvSpPr/>
            <p:nvPr/>
          </p:nvSpPr>
          <p:spPr>
            <a:xfrm>
              <a:off x="4426098" y="1179318"/>
              <a:ext cx="519047"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B7A51082-9F61-444D-8F0C-95533EB4E1A4}"/>
                </a:ext>
              </a:extLst>
            </p:cNvPr>
            <p:cNvSpPr/>
            <p:nvPr/>
          </p:nvSpPr>
          <p:spPr>
            <a:xfrm>
              <a:off x="4947145" y="1197083"/>
              <a:ext cx="7877299"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F35D34CF-378C-42EE-801A-451D4BF61D5C}"/>
                </a:ext>
              </a:extLst>
            </p:cNvPr>
            <p:cNvSpPr txBox="1"/>
            <p:nvPr/>
          </p:nvSpPr>
          <p:spPr>
            <a:xfrm>
              <a:off x="5031026" y="1271119"/>
              <a:ext cx="7320726"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b="1" dirty="0">
                  <a:solidFill>
                    <a:srgbClr val="70AD47">
                      <a:lumMod val="50000"/>
                    </a:srgbClr>
                  </a:solidFill>
                  <a:latin typeface="Arial" panose="020B0604020202020204" pitchFamily="34" charset="0"/>
                  <a:cs typeface="Arial" panose="020B0604020202020204" pitchFamily="34" charset="0"/>
                </a:rPr>
                <a:t>Leticia, Amazonas.</a:t>
              </a:r>
            </a:p>
          </p:txBody>
        </p:sp>
        <p:sp>
          <p:nvSpPr>
            <p:cNvPr id="16" name="Elipse 15">
              <a:extLst>
                <a:ext uri="{FF2B5EF4-FFF2-40B4-BE49-F238E27FC236}">
                  <a16:creationId xmlns:a16="http://schemas.microsoft.com/office/drawing/2014/main" id="{6EE786EB-39AF-4D80-B14A-191F183F9FFD}"/>
                </a:ext>
              </a:extLst>
            </p:cNvPr>
            <p:cNvSpPr/>
            <p:nvPr/>
          </p:nvSpPr>
          <p:spPr>
            <a:xfrm>
              <a:off x="4005693" y="1149658"/>
              <a:ext cx="629431"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80581" name="Rectángulo 68">
            <a:extLst>
              <a:ext uri="{FF2B5EF4-FFF2-40B4-BE49-F238E27FC236}">
                <a16:creationId xmlns:a16="http://schemas.microsoft.com/office/drawing/2014/main" id="{CBA19A2B-2062-46CE-85BF-97D17985425A}"/>
              </a:ext>
            </a:extLst>
          </p:cNvPr>
          <p:cNvSpPr>
            <a:spLocks noChangeArrowheads="1"/>
          </p:cNvSpPr>
          <p:nvPr/>
        </p:nvSpPr>
        <p:spPr bwMode="auto">
          <a:xfrm>
            <a:off x="817563" y="541338"/>
            <a:ext cx="10493375"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ADMINISTRACIÓN, ORGANIZACIÓN Y OPERACIÓN DEL MUELLE VICTORIA REGIA EN LETICIA, AMAZONAS.</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80582" name="Imagen 35">
            <a:extLst>
              <a:ext uri="{FF2B5EF4-FFF2-40B4-BE49-F238E27FC236}">
                <a16:creationId xmlns:a16="http://schemas.microsoft.com/office/drawing/2014/main" id="{0233C21F-67A1-43B5-9571-F284846293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0" y="587692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3" name="CuadroTexto 3">
            <a:extLst>
              <a:ext uri="{FF2B5EF4-FFF2-40B4-BE49-F238E27FC236}">
                <a16:creationId xmlns:a16="http://schemas.microsoft.com/office/drawing/2014/main" id="{ED6F9E36-251D-4F23-BCD9-4FC084E5E5F5}"/>
              </a:ext>
            </a:extLst>
          </p:cNvPr>
          <p:cNvSpPr txBox="1">
            <a:spLocks noChangeArrowheads="1"/>
          </p:cNvSpPr>
          <p:nvPr/>
        </p:nvSpPr>
        <p:spPr bwMode="auto">
          <a:xfrm>
            <a:off x="4906963" y="415448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80584" name="Imagen 54">
            <a:extLst>
              <a:ext uri="{FF2B5EF4-FFF2-40B4-BE49-F238E27FC236}">
                <a16:creationId xmlns:a16="http://schemas.microsoft.com/office/drawing/2014/main" id="{89E57CD4-32B5-4634-8322-7DEA48B035F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94213" y="6038850"/>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585" name="Imagen 2">
            <a:extLst>
              <a:ext uri="{FF2B5EF4-FFF2-40B4-BE49-F238E27FC236}">
                <a16:creationId xmlns:a16="http://schemas.microsoft.com/office/drawing/2014/main" id="{D723F105-9442-4AD9-9C6E-5AC8721FE804}"/>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775075" y="4206875"/>
            <a:ext cx="1092200" cy="148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 name="Grupo 10">
            <a:extLst>
              <a:ext uri="{FF2B5EF4-FFF2-40B4-BE49-F238E27FC236}">
                <a16:creationId xmlns:a16="http://schemas.microsoft.com/office/drawing/2014/main" id="{47CF08CA-D901-4B1A-A813-CAB73FBECE2E}"/>
              </a:ext>
            </a:extLst>
          </p:cNvPr>
          <p:cNvGrpSpPr>
            <a:grpSpLocks/>
          </p:cNvGrpSpPr>
          <p:nvPr/>
        </p:nvGrpSpPr>
        <p:grpSpPr bwMode="auto">
          <a:xfrm>
            <a:off x="5763406" y="1647093"/>
            <a:ext cx="5557881" cy="433388"/>
            <a:chOff x="3797995" y="1095038"/>
            <a:chExt cx="8840944" cy="641713"/>
          </a:xfrm>
          <a:solidFill>
            <a:schemeClr val="accent6">
              <a:lumMod val="60000"/>
              <a:lumOff val="40000"/>
            </a:schemeClr>
          </a:solidFill>
        </p:grpSpPr>
        <p:sp>
          <p:nvSpPr>
            <p:cNvPr id="23" name="Pentágono 11">
              <a:extLst>
                <a:ext uri="{FF2B5EF4-FFF2-40B4-BE49-F238E27FC236}">
                  <a16:creationId xmlns:a16="http://schemas.microsoft.com/office/drawing/2014/main" id="{E770F9AD-00D3-4E3D-BA3B-B78EF89F216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4" name="Forma libre 12">
              <a:extLst>
                <a:ext uri="{FF2B5EF4-FFF2-40B4-BE49-F238E27FC236}">
                  <a16:creationId xmlns:a16="http://schemas.microsoft.com/office/drawing/2014/main" id="{9BAB9FEA-DA64-40C3-94CF-5F2DCE2D4955}"/>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Conectar  a Leticia (zona de frontera) con las poblaciones vecinas.</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25" name="Elipse 24">
              <a:extLst>
                <a:ext uri="{FF2B5EF4-FFF2-40B4-BE49-F238E27FC236}">
                  <a16:creationId xmlns:a16="http://schemas.microsoft.com/office/drawing/2014/main" id="{6936490E-5891-4100-843D-21369B8747E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6" name="Grupo 10">
            <a:extLst>
              <a:ext uri="{FF2B5EF4-FFF2-40B4-BE49-F238E27FC236}">
                <a16:creationId xmlns:a16="http://schemas.microsoft.com/office/drawing/2014/main" id="{15155FB7-64EE-4A9A-AEDF-1397C9742E72}"/>
              </a:ext>
            </a:extLst>
          </p:cNvPr>
          <p:cNvGrpSpPr>
            <a:grpSpLocks/>
          </p:cNvGrpSpPr>
          <p:nvPr/>
        </p:nvGrpSpPr>
        <p:grpSpPr bwMode="auto">
          <a:xfrm>
            <a:off x="5763406" y="2198638"/>
            <a:ext cx="5557881" cy="433388"/>
            <a:chOff x="3797995" y="1095038"/>
            <a:chExt cx="8786730" cy="641713"/>
          </a:xfrm>
          <a:solidFill>
            <a:schemeClr val="accent6">
              <a:lumMod val="60000"/>
              <a:lumOff val="40000"/>
            </a:schemeClr>
          </a:solidFill>
        </p:grpSpPr>
        <p:sp>
          <p:nvSpPr>
            <p:cNvPr id="27" name="Pentágono 11">
              <a:extLst>
                <a:ext uri="{FF2B5EF4-FFF2-40B4-BE49-F238E27FC236}">
                  <a16:creationId xmlns:a16="http://schemas.microsoft.com/office/drawing/2014/main" id="{D03961AA-B2E2-4C14-A1E6-7184BB8FEEE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8" name="Forma libre 12">
              <a:extLst>
                <a:ext uri="{FF2B5EF4-FFF2-40B4-BE49-F238E27FC236}">
                  <a16:creationId xmlns:a16="http://schemas.microsoft.com/office/drawing/2014/main" id="{C38187FC-8726-4494-BB0E-8B5EAFA4C2C5}"/>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2</a:t>
              </a:r>
              <a:r>
                <a:rPr lang="es-ES" sz="1400" dirty="0">
                  <a:solidFill>
                    <a:srgbClr val="70AD47">
                      <a:lumMod val="50000"/>
                    </a:srgbClr>
                  </a:solidFill>
                  <a:latin typeface="Arial" panose="020B0604020202020204" pitchFamily="34" charset="0"/>
                  <a:cs typeface="Arial" panose="020B0604020202020204" pitchFamily="34" charset="0"/>
                </a:rPr>
                <a:t>80 m</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29" name="Elipse 28">
              <a:extLst>
                <a:ext uri="{FF2B5EF4-FFF2-40B4-BE49-F238E27FC236}">
                  <a16:creationId xmlns:a16="http://schemas.microsoft.com/office/drawing/2014/main" id="{5627DD23-7DD4-438D-AC77-0C12E7DA70B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30" name="Grupo 10">
            <a:extLst>
              <a:ext uri="{FF2B5EF4-FFF2-40B4-BE49-F238E27FC236}">
                <a16:creationId xmlns:a16="http://schemas.microsoft.com/office/drawing/2014/main" id="{BF95EA66-3AFF-4FF9-A69C-7B512D16AEAE}"/>
              </a:ext>
            </a:extLst>
          </p:cNvPr>
          <p:cNvGrpSpPr>
            <a:grpSpLocks/>
          </p:cNvGrpSpPr>
          <p:nvPr/>
        </p:nvGrpSpPr>
        <p:grpSpPr bwMode="auto">
          <a:xfrm>
            <a:off x="5728572" y="2753989"/>
            <a:ext cx="5592715" cy="366966"/>
            <a:chOff x="3797995" y="1095038"/>
            <a:chExt cx="8830843" cy="654786"/>
          </a:xfrm>
          <a:solidFill>
            <a:schemeClr val="accent6">
              <a:lumMod val="60000"/>
              <a:lumOff val="40000"/>
            </a:schemeClr>
          </a:solidFill>
        </p:grpSpPr>
        <p:sp>
          <p:nvSpPr>
            <p:cNvPr id="31" name="Pentágono 11">
              <a:extLst>
                <a:ext uri="{FF2B5EF4-FFF2-40B4-BE49-F238E27FC236}">
                  <a16:creationId xmlns:a16="http://schemas.microsoft.com/office/drawing/2014/main" id="{C8C4CCAC-FEC4-4B02-AFEE-A26E2EA323F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2" name="Forma libre 12">
              <a:extLst>
                <a:ext uri="{FF2B5EF4-FFF2-40B4-BE49-F238E27FC236}">
                  <a16:creationId xmlns:a16="http://schemas.microsoft.com/office/drawing/2014/main" id="{17E03B18-CC92-4E3C-92F6-5408B4AF465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3" name="CuadroTexto 32">
              <a:extLst>
                <a:ext uri="{FF2B5EF4-FFF2-40B4-BE49-F238E27FC236}">
                  <a16:creationId xmlns:a16="http://schemas.microsoft.com/office/drawing/2014/main" id="{A3DBDDCD-B8A1-4F5D-A3E0-0D67B65BC69D}"/>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28 m.</a:t>
              </a:r>
              <a:endParaRPr lang="es-CO" sz="900" b="1" dirty="0">
                <a:solidFill>
                  <a:srgbClr val="70AD47">
                    <a:lumMod val="50000"/>
                  </a:srgbClr>
                </a:solidFill>
                <a:latin typeface="Arial" panose="020B0604020202020204" pitchFamily="34" charset="0"/>
                <a:cs typeface="Arial" panose="020B0604020202020204" pitchFamily="34" charset="0"/>
              </a:endParaRPr>
            </a:p>
          </p:txBody>
        </p:sp>
        <p:sp>
          <p:nvSpPr>
            <p:cNvPr id="34" name="Elipse 33">
              <a:extLst>
                <a:ext uri="{FF2B5EF4-FFF2-40B4-BE49-F238E27FC236}">
                  <a16:creationId xmlns:a16="http://schemas.microsoft.com/office/drawing/2014/main" id="{64A3033F-DD97-4FEB-87FD-433BE9E360F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8B66ACF2-5BBF-4EC7-A536-B466C0BE24F9}"/>
              </a:ext>
            </a:extLst>
          </p:cNvPr>
          <p:cNvGraphicFramePr>
            <a:graphicFrameLocks noGrp="1"/>
          </p:cNvGraphicFramePr>
          <p:nvPr/>
        </p:nvGraphicFramePr>
        <p:xfrm>
          <a:off x="5762625" y="3302000"/>
          <a:ext cx="5559425" cy="2476500"/>
        </p:xfrm>
        <a:graphic>
          <a:graphicData uri="http://schemas.openxmlformats.org/drawingml/2006/table">
            <a:tbl>
              <a:tblPr firstRow="1" bandRow="1"/>
              <a:tblGrid>
                <a:gridCol w="2059638">
                  <a:extLst>
                    <a:ext uri="{9D8B030D-6E8A-4147-A177-3AD203B41FA5}">
                      <a16:colId xmlns:a16="http://schemas.microsoft.com/office/drawing/2014/main" val="20000"/>
                    </a:ext>
                  </a:extLst>
                </a:gridCol>
                <a:gridCol w="2299131">
                  <a:extLst>
                    <a:ext uri="{9D8B030D-6E8A-4147-A177-3AD203B41FA5}">
                      <a16:colId xmlns:a16="http://schemas.microsoft.com/office/drawing/2014/main" val="20001"/>
                    </a:ext>
                  </a:extLst>
                </a:gridCol>
                <a:gridCol w="1200656">
                  <a:extLst>
                    <a:ext uri="{9D8B030D-6E8A-4147-A177-3AD203B41FA5}">
                      <a16:colId xmlns:a16="http://schemas.microsoft.com/office/drawing/2014/main" val="20002"/>
                    </a:ext>
                  </a:extLst>
                </a:gridCol>
              </a:tblGrid>
              <a:tr h="190500">
                <a:tc gridSpan="3">
                  <a:txBody>
                    <a:bodyPr/>
                    <a:lstStyle/>
                    <a:p>
                      <a:pPr algn="ctr" rtl="0" fontAlgn="b"/>
                      <a:r>
                        <a:rPr lang="es-CO" sz="1100" b="0" i="0" u="none" strike="noStrike">
                          <a:solidFill>
                            <a:srgbClr val="FFFFFF"/>
                          </a:solidFill>
                          <a:effectLst/>
                          <a:latin typeface="Arial" panose="020B0604020202020204" pitchFamily="34" charset="0"/>
                        </a:rPr>
                        <a:t>INVERSIONES (Millones)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$ 400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$ 400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$ 37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$ 37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$ 437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$ 437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b"/>
                      <a:r>
                        <a:rPr lang="es-ES" sz="1100" b="0" i="0" u="none" strike="noStrike">
                          <a:solidFill>
                            <a:srgbClr val="FFFFFF"/>
                          </a:solidFill>
                          <a:effectLst/>
                          <a:latin typeface="Arial" panose="020B0604020202020204" pitchFamily="34" charset="0"/>
                        </a:rPr>
                        <a:t>ALCANCE  FÍSICO TOTAL DEL CONTRATO O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5750">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85750">
                <a:tc>
                  <a:txBody>
                    <a:bodyPr/>
                    <a:lstStyle/>
                    <a:p>
                      <a:pPr algn="l" rtl="0" fontAlgn="ctr"/>
                      <a:r>
                        <a:rPr lang="es-CO" sz="700" b="0" i="0" u="none" strike="noStrike">
                          <a:solidFill>
                            <a:srgbClr val="375623"/>
                          </a:solidFill>
                          <a:effectLst/>
                          <a:latin typeface="Arial" panose="020B0604020202020204" pitchFamily="34" charset="0"/>
                        </a:rPr>
                        <a:t>Muelle Victoria Regia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408C0E6D-1BCB-4A62-91BC-3B8B729DFE13}"/>
              </a:ext>
            </a:extLst>
          </p:cNvPr>
          <p:cNvGraphicFramePr>
            <a:graphicFrameLocks noGrp="1"/>
          </p:cNvGraphicFramePr>
          <p:nvPr/>
        </p:nvGraphicFramePr>
        <p:xfrm>
          <a:off x="869950" y="1252538"/>
          <a:ext cx="4438650" cy="2833687"/>
        </p:xfrm>
        <a:graphic>
          <a:graphicData uri="http://schemas.openxmlformats.org/drawingml/2006/table">
            <a:tbl>
              <a:tblPr firstRow="1" bandRow="1"/>
              <a:tblGrid>
                <a:gridCol w="801999">
                  <a:extLst>
                    <a:ext uri="{9D8B030D-6E8A-4147-A177-3AD203B41FA5}">
                      <a16:colId xmlns:a16="http://schemas.microsoft.com/office/drawing/2014/main" val="20000"/>
                    </a:ext>
                  </a:extLst>
                </a:gridCol>
                <a:gridCol w="611870">
                  <a:extLst>
                    <a:ext uri="{9D8B030D-6E8A-4147-A177-3AD203B41FA5}">
                      <a16:colId xmlns:a16="http://schemas.microsoft.com/office/drawing/2014/main" val="20001"/>
                    </a:ext>
                  </a:extLst>
                </a:gridCol>
                <a:gridCol w="760516">
                  <a:extLst>
                    <a:ext uri="{9D8B030D-6E8A-4147-A177-3AD203B41FA5}">
                      <a16:colId xmlns:a16="http://schemas.microsoft.com/office/drawing/2014/main" val="20002"/>
                    </a:ext>
                  </a:extLst>
                </a:gridCol>
                <a:gridCol w="604957">
                  <a:extLst>
                    <a:ext uri="{9D8B030D-6E8A-4147-A177-3AD203B41FA5}">
                      <a16:colId xmlns:a16="http://schemas.microsoft.com/office/drawing/2014/main" val="20003"/>
                    </a:ext>
                  </a:extLst>
                </a:gridCol>
                <a:gridCol w="829654">
                  <a:extLst>
                    <a:ext uri="{9D8B030D-6E8A-4147-A177-3AD203B41FA5}">
                      <a16:colId xmlns:a16="http://schemas.microsoft.com/office/drawing/2014/main" val="20004"/>
                    </a:ext>
                  </a:extLst>
                </a:gridCol>
                <a:gridCol w="829654">
                  <a:extLst>
                    <a:ext uri="{9D8B030D-6E8A-4147-A177-3AD203B41FA5}">
                      <a16:colId xmlns:a16="http://schemas.microsoft.com/office/drawing/2014/main" val="20005"/>
                    </a:ext>
                  </a:extLst>
                </a:gridCol>
              </a:tblGrid>
              <a:tr h="186288">
                <a:tc gridSpan="6">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11993">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fontAlgn="ctr"/>
                      <a:r>
                        <a:rPr lang="es-CO" sz="15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l" rtl="0" fontAlgn="ctr"/>
                      <a:r>
                        <a:rPr lang="es-CO" sz="900" b="0" i="0" u="none" strike="noStrike">
                          <a:solidFill>
                            <a:srgbClr val="375623"/>
                          </a:solidFill>
                          <a:effectLst/>
                          <a:latin typeface="Arial" panose="020B0604020202020204" pitchFamily="34" charset="0"/>
                        </a:rPr>
                        <a:t>1528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11993">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l" rtl="0" fontAlgn="ctr"/>
                      <a:r>
                        <a:rPr lang="es-CO" sz="900" b="0" i="0" u="none" strike="noStrike">
                          <a:solidFill>
                            <a:srgbClr val="375623"/>
                          </a:solidFill>
                          <a:effectLst/>
                          <a:latin typeface="Arial" panose="020B0604020202020204" pitchFamily="34" charset="0"/>
                        </a:rPr>
                        <a:t>23/09/2019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86288">
                <a:tc gridSpan="5">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rPr>
                        <a:t>22/12/2019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86288">
                <a:tc gridSpan="6">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86288">
                <a:tc gridSpan="5">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15</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467988">
                <a:tc gridSpan="6">
                  <a:txBody>
                    <a:bodyPr/>
                    <a:lstStyle/>
                    <a:p>
                      <a:pPr algn="just"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Se beneficiará la población de Leticia con aproximadamente 43.000 habitantes. Se movilizan en promedio 57 mil toneladas anuales de carga de diferentes productos.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86288">
                <a:tc gridSpan="6">
                  <a:txBody>
                    <a:bodyPr/>
                    <a:lstStyle/>
                    <a:p>
                      <a:pPr algn="ctr" rtl="0" fontAlgn="b"/>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86288">
                <a:tc gridSpan="2">
                  <a:txBody>
                    <a:bodyPr/>
                    <a:lstStyle/>
                    <a:p>
                      <a:pPr algn="ctr" rtl="0" fontAlgn="ctr"/>
                      <a:r>
                        <a:rPr lang="es-CO" sz="900" b="1" i="0" u="none" strike="noStrike">
                          <a:solidFill>
                            <a:schemeClr val="accent6">
                              <a:lumMod val="50000"/>
                            </a:schemeClr>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900" b="1" i="0" u="none" strike="noStrike">
                          <a:solidFill>
                            <a:schemeClr val="accent6">
                              <a:lumMod val="50000"/>
                            </a:schemeClr>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ctr"/>
                      <a:r>
                        <a:rPr lang="es-CO" sz="900" b="1" i="0" u="none" strike="noStrike">
                          <a:solidFill>
                            <a:schemeClr val="accent6">
                              <a:lumMod val="50000"/>
                            </a:schemeClr>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8"/>
                  </a:ext>
                </a:extLst>
              </a:tr>
              <a:tr h="623985">
                <a:tc gridSpan="2">
                  <a:txBody>
                    <a:bodyPr/>
                    <a:lstStyle/>
                    <a:p>
                      <a:pPr algn="just" rtl="0" fontAlgn="ctr"/>
                      <a:r>
                        <a:rPr lang="es-ES" sz="900" b="1" i="0" u="none" strike="noStrike" dirty="0">
                          <a:solidFill>
                            <a:schemeClr val="accent6">
                              <a:lumMod val="50000"/>
                            </a:schemeClr>
                          </a:solidFill>
                          <a:effectLst/>
                          <a:latin typeface="Arial" panose="020B0604020202020204" pitchFamily="34" charset="0"/>
                        </a:rPr>
                        <a:t>Mantenimiento, Administración, Organización y Operación del muelle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1" i="0" u="none" strike="noStrike">
                          <a:solidFill>
                            <a:schemeClr val="accent6">
                              <a:lumMod val="50000"/>
                            </a:schemeClr>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dirty="0">
                          <a:solidFill>
                            <a:schemeClr val="accent6">
                              <a:lumMod val="50000"/>
                            </a:schemeClr>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9"/>
                  </a:ext>
                </a:extLst>
              </a:tr>
            </a:tbl>
          </a:graphicData>
        </a:graphic>
      </p:graphicFrame>
      <p:sp>
        <p:nvSpPr>
          <p:cNvPr id="280676" name="Rectángulo 34">
            <a:extLst>
              <a:ext uri="{FF2B5EF4-FFF2-40B4-BE49-F238E27FC236}">
                <a16:creationId xmlns:a16="http://schemas.microsoft.com/office/drawing/2014/main" id="{D1A60107-755C-4466-BBB6-7D87F08BACCB}"/>
              </a:ext>
            </a:extLst>
          </p:cNvPr>
          <p:cNvSpPr>
            <a:spLocks noChangeArrowheads="1"/>
          </p:cNvSpPr>
          <p:nvPr/>
        </p:nvSpPr>
        <p:spPr bwMode="auto">
          <a:xfrm>
            <a:off x="839788" y="288925"/>
            <a:ext cx="111140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ángulo 3">
            <a:extLst>
              <a:ext uri="{FF2B5EF4-FFF2-40B4-BE49-F238E27FC236}">
                <a16:creationId xmlns:a16="http://schemas.microsoft.com/office/drawing/2014/main" id="{91C0801E-0DC8-4297-A3F2-51A1FA5C311E}"/>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81603" name="Rectángulo 7">
            <a:extLst>
              <a:ext uri="{FF2B5EF4-FFF2-40B4-BE49-F238E27FC236}">
                <a16:creationId xmlns:a16="http://schemas.microsoft.com/office/drawing/2014/main" id="{BEB5273B-5778-4A04-BDD7-62E62D4BD826}"/>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51680C77-DA68-48DB-B344-19A6569DA4F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81605" name="Imagen 14">
            <a:extLst>
              <a:ext uri="{FF2B5EF4-FFF2-40B4-BE49-F238E27FC236}">
                <a16:creationId xmlns:a16="http://schemas.microsoft.com/office/drawing/2014/main" id="{E6C24657-D243-4C97-ACAA-5870B455117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132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606" name="CuadroTexto 2">
            <a:extLst>
              <a:ext uri="{FF2B5EF4-FFF2-40B4-BE49-F238E27FC236}">
                <a16:creationId xmlns:a16="http://schemas.microsoft.com/office/drawing/2014/main" id="{53750B97-4BB0-4B43-9CDB-DA4706CCD90E}"/>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81607" name="CuadroTexto 11">
            <a:extLst>
              <a:ext uri="{FF2B5EF4-FFF2-40B4-BE49-F238E27FC236}">
                <a16:creationId xmlns:a16="http://schemas.microsoft.com/office/drawing/2014/main" id="{9C6169D7-E287-47CE-AA3C-507AD75ABB19}"/>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81608" name="Imagen 16">
            <a:extLst>
              <a:ext uri="{FF2B5EF4-FFF2-40B4-BE49-F238E27FC236}">
                <a16:creationId xmlns:a16="http://schemas.microsoft.com/office/drawing/2014/main" id="{183C328B-C79E-4401-B7CE-A13C61205F4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9" name="Imagen 2">
            <a:extLst>
              <a:ext uri="{FF2B5EF4-FFF2-40B4-BE49-F238E27FC236}">
                <a16:creationId xmlns:a16="http://schemas.microsoft.com/office/drawing/2014/main" id="{4B1269A3-3A9C-4369-B5B2-F241F2C6480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AD719B7D-9F74-4FFE-ADF8-2B486EBA774D}"/>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1DA59F0-8189-40B4-8892-E7344EEB187B}"/>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D05E3E64-750C-4B6F-9C54-9E3573215317}"/>
              </a:ext>
            </a:extLst>
          </p:cNvPr>
          <p:cNvSpPr/>
          <p:nvPr/>
        </p:nvSpPr>
        <p:spPr>
          <a:xfrm>
            <a:off x="4338638" y="361950"/>
            <a:ext cx="3295650" cy="461963"/>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FOTOGRÁFICO</a:t>
            </a:r>
          </a:p>
        </p:txBody>
      </p:sp>
      <p:sp>
        <p:nvSpPr>
          <p:cNvPr id="21" name="CuadroTexto 20">
            <a:extLst>
              <a:ext uri="{FF2B5EF4-FFF2-40B4-BE49-F238E27FC236}">
                <a16:creationId xmlns:a16="http://schemas.microsoft.com/office/drawing/2014/main" id="{A0117D44-E652-4AB8-BD84-1CF00AA81D02}"/>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81614" name="CuadroTexto 4">
            <a:extLst>
              <a:ext uri="{FF2B5EF4-FFF2-40B4-BE49-F238E27FC236}">
                <a16:creationId xmlns:a16="http://schemas.microsoft.com/office/drawing/2014/main" id="{92E06D6B-3DD7-4C17-9EFC-CC217C5ABF16}"/>
              </a:ext>
            </a:extLst>
          </p:cNvPr>
          <p:cNvSpPr txBox="1">
            <a:spLocks noChangeArrowheads="1"/>
          </p:cNvSpPr>
          <p:nvPr/>
        </p:nvSpPr>
        <p:spPr bwMode="auto">
          <a:xfrm>
            <a:off x="1176338" y="5284788"/>
            <a:ext cx="9718675"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600">
                <a:solidFill>
                  <a:srgbClr val="385723"/>
                </a:solidFill>
              </a:rPr>
              <a:t>Reemplazo de madera por rejilla metálica a la pasarela móvil-Mantenimiento al Muelle Victoria Regia, Leticia, Amazonas.</a:t>
            </a:r>
          </a:p>
          <a:p>
            <a:pPr algn="ctr">
              <a:lnSpc>
                <a:spcPct val="100000"/>
              </a:lnSpc>
              <a:spcBef>
                <a:spcPct val="0"/>
              </a:spcBef>
              <a:buFontTx/>
              <a:buNone/>
            </a:pPr>
            <a:endParaRPr lang="es-CO" altLang="es-CO" sz="1800">
              <a:solidFill>
                <a:srgbClr val="000000"/>
              </a:solidFill>
            </a:endParaRPr>
          </a:p>
        </p:txBody>
      </p:sp>
      <p:pic>
        <p:nvPicPr>
          <p:cNvPr id="281615" name="Imagen 14" descr="image003">
            <a:extLst>
              <a:ext uri="{FF2B5EF4-FFF2-40B4-BE49-F238E27FC236}">
                <a16:creationId xmlns:a16="http://schemas.microsoft.com/office/drawing/2014/main" id="{B88DEF88-95CA-4D82-B0F5-2E6487C8A15A}"/>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187450" y="1912938"/>
            <a:ext cx="4098925" cy="334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6" name="Imagen 15" descr="image004">
            <a:extLst>
              <a:ext uri="{FF2B5EF4-FFF2-40B4-BE49-F238E27FC236}">
                <a16:creationId xmlns:a16="http://schemas.microsoft.com/office/drawing/2014/main" id="{3BC01B1A-1091-495C-9400-E95DE455D5BE}"/>
              </a:ext>
            </a:extLst>
          </p:cNvPr>
          <p:cNvPicPr>
            <a:picLocks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96088" y="1989138"/>
            <a:ext cx="4089400" cy="331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82626" name="Grupo 2">
            <a:extLst>
              <a:ext uri="{FF2B5EF4-FFF2-40B4-BE49-F238E27FC236}">
                <a16:creationId xmlns:a16="http://schemas.microsoft.com/office/drawing/2014/main" id="{935867E1-7C8B-4379-B904-37D1F08F3EA0}"/>
              </a:ext>
            </a:extLst>
          </p:cNvPr>
          <p:cNvGrpSpPr>
            <a:grpSpLocks/>
          </p:cNvGrpSpPr>
          <p:nvPr/>
        </p:nvGrpSpPr>
        <p:grpSpPr bwMode="auto">
          <a:xfrm>
            <a:off x="-30163" y="-7938"/>
            <a:ext cx="12222163" cy="6926263"/>
            <a:chOff x="-14288" y="25256"/>
            <a:chExt cx="12222163" cy="6926263"/>
          </a:xfrm>
        </p:grpSpPr>
        <p:sp>
          <p:nvSpPr>
            <p:cNvPr id="53" name="Rectangle 3">
              <a:extLst>
                <a:ext uri="{FF2B5EF4-FFF2-40B4-BE49-F238E27FC236}">
                  <a16:creationId xmlns:a16="http://schemas.microsoft.com/office/drawing/2014/main" id="{D4770E65-5C3F-4E5A-8048-98FD77F4575C}"/>
                </a:ext>
              </a:extLst>
            </p:cNvPr>
            <p:cNvSpPr/>
            <p:nvPr/>
          </p:nvSpPr>
          <p:spPr>
            <a:xfrm>
              <a:off x="-14288" y="25256"/>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82730" name="Imagen 35">
              <a:extLst>
                <a:ext uri="{FF2B5EF4-FFF2-40B4-BE49-F238E27FC236}">
                  <a16:creationId xmlns:a16="http://schemas.microsoft.com/office/drawing/2014/main" id="{765E2933-9550-482E-B6E7-6F5A98E7995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82627" name="Imagen 1">
            <a:extLst>
              <a:ext uri="{FF2B5EF4-FFF2-40B4-BE49-F238E27FC236}">
                <a16:creationId xmlns:a16="http://schemas.microsoft.com/office/drawing/2014/main" id="{2F7CFF44-4004-415F-8061-7390B883E2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39263" y="58610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3F6CF133-C84E-4EE8-9E36-EFF468C3F359}"/>
              </a:ext>
            </a:extLst>
          </p:cNvPr>
          <p:cNvGrpSpPr>
            <a:grpSpLocks/>
          </p:cNvGrpSpPr>
          <p:nvPr/>
        </p:nvGrpSpPr>
        <p:grpSpPr bwMode="auto">
          <a:xfrm>
            <a:off x="6083507" y="1351486"/>
            <a:ext cx="5235199" cy="901928"/>
            <a:chOff x="3763152" y="1097389"/>
            <a:chExt cx="8865686" cy="1360393"/>
          </a:xfrm>
          <a:solidFill>
            <a:schemeClr val="accent6">
              <a:lumMod val="60000"/>
              <a:lumOff val="40000"/>
            </a:schemeClr>
          </a:solidFill>
        </p:grpSpPr>
        <p:sp>
          <p:nvSpPr>
            <p:cNvPr id="12" name="Pentágono 11">
              <a:extLst>
                <a:ext uri="{FF2B5EF4-FFF2-40B4-BE49-F238E27FC236}">
                  <a16:creationId xmlns:a16="http://schemas.microsoft.com/office/drawing/2014/main" id="{698E088E-B238-4D56-8959-0B95D9C39100}"/>
                </a:ext>
              </a:extLst>
            </p:cNvPr>
            <p:cNvSpPr/>
            <p:nvPr/>
          </p:nvSpPr>
          <p:spPr>
            <a:xfrm>
              <a:off x="4271395" y="1818420"/>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87593CE6-B468-47AD-A059-613373BCF8E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13B3E1A9-BFD6-4D67-9F02-662BAC721ABB}"/>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Carmen del Darién, Chocó.</a:t>
              </a:r>
            </a:p>
          </p:txBody>
        </p:sp>
        <p:sp>
          <p:nvSpPr>
            <p:cNvPr id="16" name="Elipse 15">
              <a:extLst>
                <a:ext uri="{FF2B5EF4-FFF2-40B4-BE49-F238E27FC236}">
                  <a16:creationId xmlns:a16="http://schemas.microsoft.com/office/drawing/2014/main" id="{FD3FD232-7F26-4B99-921C-9E1DDABD19C2}"/>
                </a:ext>
              </a:extLst>
            </p:cNvPr>
            <p:cNvSpPr/>
            <p:nvPr/>
          </p:nvSpPr>
          <p:spPr>
            <a:xfrm>
              <a:off x="3763152" y="1773403"/>
              <a:ext cx="629431"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82629" name="Rectángulo 68">
            <a:extLst>
              <a:ext uri="{FF2B5EF4-FFF2-40B4-BE49-F238E27FC236}">
                <a16:creationId xmlns:a16="http://schemas.microsoft.com/office/drawing/2014/main" id="{80AA5380-54A7-4106-AA7E-248622F3FD9F}"/>
              </a:ext>
            </a:extLst>
          </p:cNvPr>
          <p:cNvSpPr>
            <a:spLocks noChangeArrowheads="1"/>
          </p:cNvSpPr>
          <p:nvPr/>
        </p:nvSpPr>
        <p:spPr bwMode="auto">
          <a:xfrm>
            <a:off x="873125" y="725488"/>
            <a:ext cx="97107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CONSTRUCCIÓN MUELLE CURBARADÓ, MUNICIPIO DEL CARMEN DEL DARIÉN. CHOCÓ.</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82630" name="CuadroTexto 3">
            <a:extLst>
              <a:ext uri="{FF2B5EF4-FFF2-40B4-BE49-F238E27FC236}">
                <a16:creationId xmlns:a16="http://schemas.microsoft.com/office/drawing/2014/main" id="{264E3330-BB82-4898-9BE8-3DD98762C072}"/>
              </a:ext>
            </a:extLst>
          </p:cNvPr>
          <p:cNvSpPr txBox="1">
            <a:spLocks noChangeArrowheads="1"/>
          </p:cNvSpPr>
          <p:nvPr/>
        </p:nvSpPr>
        <p:spPr bwMode="auto">
          <a:xfrm>
            <a:off x="5214938" y="440848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43" name="Grupo 10">
            <a:extLst>
              <a:ext uri="{FF2B5EF4-FFF2-40B4-BE49-F238E27FC236}">
                <a16:creationId xmlns:a16="http://schemas.microsoft.com/office/drawing/2014/main" id="{15A767FA-8546-4840-9EEA-D50BCAD60C1E}"/>
              </a:ext>
            </a:extLst>
          </p:cNvPr>
          <p:cNvGrpSpPr>
            <a:grpSpLocks/>
          </p:cNvGrpSpPr>
          <p:nvPr/>
        </p:nvGrpSpPr>
        <p:grpSpPr bwMode="auto">
          <a:xfrm>
            <a:off x="6096001" y="2358191"/>
            <a:ext cx="5222706" cy="442441"/>
            <a:chOff x="3797995" y="1148658"/>
            <a:chExt cx="8786730" cy="655117"/>
          </a:xfrm>
          <a:solidFill>
            <a:schemeClr val="accent6">
              <a:lumMod val="60000"/>
              <a:lumOff val="40000"/>
            </a:schemeClr>
          </a:solidFill>
        </p:grpSpPr>
        <p:sp>
          <p:nvSpPr>
            <p:cNvPr id="44" name="Pentágono 11">
              <a:extLst>
                <a:ext uri="{FF2B5EF4-FFF2-40B4-BE49-F238E27FC236}">
                  <a16:creationId xmlns:a16="http://schemas.microsoft.com/office/drawing/2014/main" id="{68BCB0D2-2D56-4DC7-BDA3-18FDA858C2B1}"/>
                </a:ext>
              </a:extLst>
            </p:cNvPr>
            <p:cNvSpPr/>
            <p:nvPr/>
          </p:nvSpPr>
          <p:spPr>
            <a:xfrm>
              <a:off x="4218400"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5756E32D-4697-44C5-9052-D81C85631539}"/>
                </a:ext>
              </a:extLst>
            </p:cNvPr>
            <p:cNvSpPr/>
            <p:nvPr/>
          </p:nvSpPr>
          <p:spPr>
            <a:xfrm>
              <a:off x="4746729" y="1164413"/>
              <a:ext cx="7837996" cy="53251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C965EB87-F17D-45B2-BE75-51F2D6A7EED9}"/>
                </a:ext>
              </a:extLst>
            </p:cNvPr>
            <p:cNvSpPr/>
            <p:nvPr/>
          </p:nvSpPr>
          <p:spPr>
            <a:xfrm>
              <a:off x="3797995"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29C68D5D-B621-4079-87DC-BF13C21E688B}"/>
              </a:ext>
            </a:extLst>
          </p:cNvPr>
          <p:cNvGrpSpPr>
            <a:grpSpLocks/>
          </p:cNvGrpSpPr>
          <p:nvPr/>
        </p:nvGrpSpPr>
        <p:grpSpPr bwMode="auto">
          <a:xfrm>
            <a:off x="6082747" y="2917397"/>
            <a:ext cx="5235959"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9F9858C8-7492-4E40-8032-4E607E60E5E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97601D3C-4077-4AB7-87ED-349C48DEEEE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AD0719BB-1844-45A6-9839-EC6EA15A00F5}"/>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0 Km</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51" name="Elipse 50">
              <a:extLst>
                <a:ext uri="{FF2B5EF4-FFF2-40B4-BE49-F238E27FC236}">
                  <a16:creationId xmlns:a16="http://schemas.microsoft.com/office/drawing/2014/main" id="{0932D892-4E16-4642-8394-C9DDA38F695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82633" name="Imagen 54">
            <a:extLst>
              <a:ext uri="{FF2B5EF4-FFF2-40B4-BE49-F238E27FC236}">
                <a16:creationId xmlns:a16="http://schemas.microsoft.com/office/drawing/2014/main" id="{1462CAEF-8FAB-4550-9A23-E9EA85359F5C}"/>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54525" y="608012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2634" name="Imagen 6">
            <a:extLst>
              <a:ext uri="{FF2B5EF4-FFF2-40B4-BE49-F238E27FC236}">
                <a16:creationId xmlns:a16="http://schemas.microsoft.com/office/drawing/2014/main" id="{98767F14-D06C-4045-BF7D-B59E9CAD5933}"/>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210050" y="4395788"/>
            <a:ext cx="976313"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 name="Grupo 10">
            <a:extLst>
              <a:ext uri="{FF2B5EF4-FFF2-40B4-BE49-F238E27FC236}">
                <a16:creationId xmlns:a16="http://schemas.microsoft.com/office/drawing/2014/main" id="{0B3101C1-0B4B-4FB1-ACB1-607B2F0BB24D}"/>
              </a:ext>
            </a:extLst>
          </p:cNvPr>
          <p:cNvGrpSpPr>
            <a:grpSpLocks/>
          </p:cNvGrpSpPr>
          <p:nvPr/>
        </p:nvGrpSpPr>
        <p:grpSpPr bwMode="auto">
          <a:xfrm>
            <a:off x="6154903" y="1369734"/>
            <a:ext cx="5184117" cy="896601"/>
            <a:chOff x="3797995" y="1095038"/>
            <a:chExt cx="8840944" cy="1327590"/>
          </a:xfrm>
          <a:solidFill>
            <a:schemeClr val="accent6">
              <a:lumMod val="60000"/>
              <a:lumOff val="40000"/>
            </a:schemeClr>
          </a:solidFill>
        </p:grpSpPr>
        <p:sp>
          <p:nvSpPr>
            <p:cNvPr id="29" name="Pentágono 11">
              <a:extLst>
                <a:ext uri="{FF2B5EF4-FFF2-40B4-BE49-F238E27FC236}">
                  <a16:creationId xmlns:a16="http://schemas.microsoft.com/office/drawing/2014/main" id="{349FD452-D96E-4B32-89A2-E6D2EFA56AE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C01EDDCE-1AEA-45B5-A73C-6C1A3BCA7E0B}"/>
                </a:ext>
              </a:extLst>
            </p:cNvPr>
            <p:cNvSpPr/>
            <p:nvPr/>
          </p:nvSpPr>
          <p:spPr>
            <a:xfrm>
              <a:off x="4803098" y="1866680"/>
              <a:ext cx="7835841" cy="55594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dirty="0">
                  <a:solidFill>
                    <a:srgbClr val="70AD47">
                      <a:lumMod val="50000"/>
                    </a:srgbClr>
                  </a:solidFill>
                  <a:latin typeface="Arial" panose="020B0604020202020204" pitchFamily="34" charset="0"/>
                  <a:cs typeface="Arial" panose="020B0604020202020204" pitchFamily="34" charset="0"/>
                </a:rPr>
                <a:t>Mejorar la conectividad del municipio con las poblaciones aledañas.</a:t>
              </a:r>
              <a:endParaRPr lang="es-CO"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8212173A-0A9C-40DB-AD61-5A02CDE240B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2A3B4892-B3FE-42A9-B557-5FEB34103608}"/>
              </a:ext>
            </a:extLst>
          </p:cNvPr>
          <p:cNvGraphicFramePr>
            <a:graphicFrameLocks noGrp="1"/>
          </p:cNvGraphicFramePr>
          <p:nvPr/>
        </p:nvGraphicFramePr>
        <p:xfrm>
          <a:off x="6096000" y="3381375"/>
          <a:ext cx="5222875" cy="2449513"/>
        </p:xfrm>
        <a:graphic>
          <a:graphicData uri="http://schemas.openxmlformats.org/drawingml/2006/table">
            <a:tbl>
              <a:tblPr firstRow="1" bandRow="1"/>
              <a:tblGrid>
                <a:gridCol w="1934954">
                  <a:extLst>
                    <a:ext uri="{9D8B030D-6E8A-4147-A177-3AD203B41FA5}">
                      <a16:colId xmlns:a16="http://schemas.microsoft.com/office/drawing/2014/main" val="20000"/>
                    </a:ext>
                  </a:extLst>
                </a:gridCol>
                <a:gridCol w="2159948">
                  <a:extLst>
                    <a:ext uri="{9D8B030D-6E8A-4147-A177-3AD203B41FA5}">
                      <a16:colId xmlns:a16="http://schemas.microsoft.com/office/drawing/2014/main" val="20001"/>
                    </a:ext>
                  </a:extLst>
                </a:gridCol>
                <a:gridCol w="1127972">
                  <a:extLst>
                    <a:ext uri="{9D8B030D-6E8A-4147-A177-3AD203B41FA5}">
                      <a16:colId xmlns:a16="http://schemas.microsoft.com/office/drawing/2014/main" val="20002"/>
                    </a:ext>
                  </a:extLst>
                </a:gridCol>
              </a:tblGrid>
              <a:tr h="166682">
                <a:tc gridSpan="3">
                  <a:txBody>
                    <a:bodyPr/>
                    <a:lstStyle/>
                    <a:p>
                      <a:pPr algn="ctr" rtl="0" fontAlgn="b"/>
                      <a:r>
                        <a:rPr lang="es-CO" sz="900" b="0" i="0" u="none" strike="noStrike" dirty="0">
                          <a:solidFill>
                            <a:srgbClr val="FFFFFF"/>
                          </a:solidFill>
                          <a:effectLst/>
                          <a:latin typeface="Arial" panose="020B0604020202020204" pitchFamily="34" charset="0"/>
                        </a:rPr>
                        <a:t>INVERSIONES (Millones)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6682">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dirty="0">
                          <a:solidFill>
                            <a:srgbClr val="375623"/>
                          </a:solidFill>
                          <a:effectLst/>
                          <a:latin typeface="Arial" panose="020B0604020202020204" pitchFamily="34" charset="0"/>
                        </a:rPr>
                        <a:t>$ 1.162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66682">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dirty="0">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66682">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dirty="0">
                          <a:solidFill>
                            <a:srgbClr val="375623"/>
                          </a:solidFill>
                          <a:effectLst/>
                          <a:latin typeface="Arial" panose="020B0604020202020204" pitchFamily="34" charset="0"/>
                        </a:rPr>
                        <a:t>$ 324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66682">
                <a:tc gridSpan="2">
                  <a:txBody>
                    <a:bodyPr/>
                    <a:lstStyle/>
                    <a:p>
                      <a:pPr algn="l" rtl="0" fontAlgn="ctr"/>
                      <a:r>
                        <a:rPr lang="es-CO" sz="900" b="0" i="0" u="none" strike="noStrike" dirty="0">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dirty="0">
                          <a:solidFill>
                            <a:srgbClr val="375623"/>
                          </a:solidFill>
                          <a:effectLst/>
                          <a:latin typeface="Arial" panose="020B0604020202020204" pitchFamily="34" charset="0"/>
                        </a:rPr>
                        <a:t>$ 84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66682">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dirty="0">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66682">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dirty="0">
                          <a:solidFill>
                            <a:srgbClr val="375623"/>
                          </a:solidFill>
                          <a:effectLst/>
                          <a:latin typeface="Arial" panose="020B0604020202020204" pitchFamily="34" charset="0"/>
                        </a:rPr>
                        <a:t>$ 69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66682">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dirty="0">
                          <a:solidFill>
                            <a:srgbClr val="375623"/>
                          </a:solidFill>
                          <a:effectLst/>
                          <a:latin typeface="Arial" panose="020B0604020202020204" pitchFamily="34" charset="0"/>
                        </a:rPr>
                        <a:t>$ 1.246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66682">
                <a:tc gridSpan="2">
                  <a:txBody>
                    <a:bodyPr/>
                    <a:lstStyle/>
                    <a:p>
                      <a:pPr algn="l" rtl="0" fontAlgn="ctr"/>
                      <a:r>
                        <a:rPr lang="es-CO" sz="900" b="0" i="0" u="none" strike="noStrike" dirty="0">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dirty="0">
                          <a:solidFill>
                            <a:srgbClr val="375623"/>
                          </a:solidFill>
                          <a:effectLst/>
                          <a:latin typeface="Arial" panose="020B0604020202020204" pitchFamily="34" charset="0"/>
                        </a:rPr>
                        <a:t>$ 1.246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66682">
                <a:tc gridSpan="3">
                  <a:txBody>
                    <a:bodyPr/>
                    <a:lstStyle/>
                    <a:p>
                      <a:pPr algn="ctr" rtl="0" fontAlgn="b"/>
                      <a:r>
                        <a:rPr lang="es-ES" sz="900" b="0" i="0" u="none" strike="noStrike" dirty="0">
                          <a:solidFill>
                            <a:srgbClr val="FFFFFF"/>
                          </a:solidFill>
                          <a:effectLst/>
                          <a:latin typeface="Arial" panose="020B0604020202020204" pitchFamily="34" charset="0"/>
                        </a:rPr>
                        <a:t>ALCANCE  FÍSICO TOTAL DEL CONTRATO O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4319">
                <a:tc>
                  <a:txBody>
                    <a:bodyPr/>
                    <a:lstStyle/>
                    <a:p>
                      <a:pPr algn="ctr" rtl="0" fontAlgn="ctr"/>
                      <a:r>
                        <a:rPr lang="es-CO" sz="900" b="1" i="0" u="none" strike="noStrike" dirty="0">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508379">
                <a:tc>
                  <a:txBody>
                    <a:bodyPr/>
                    <a:lstStyle/>
                    <a:p>
                      <a:pPr algn="l" rtl="0" fontAlgn="ctr"/>
                      <a:r>
                        <a:rPr lang="es-CO" sz="900" b="0" i="0" u="none" strike="noStrike">
                          <a:solidFill>
                            <a:srgbClr val="375623"/>
                          </a:solidFill>
                          <a:effectLst/>
                          <a:latin typeface="Arial" panose="020B0604020202020204" pitchFamily="34" charset="0"/>
                        </a:rPr>
                        <a:t>Casco Urbano del Municipio del Carmen del Darién.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25%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E4DAD996-1B5D-4669-A69B-1D16C578A9EF}"/>
              </a:ext>
            </a:extLst>
          </p:cNvPr>
          <p:cNvGraphicFramePr>
            <a:graphicFrameLocks noGrp="1"/>
          </p:cNvGraphicFramePr>
          <p:nvPr/>
        </p:nvGraphicFramePr>
        <p:xfrm>
          <a:off x="873125" y="1423988"/>
          <a:ext cx="4670425" cy="2816225"/>
        </p:xfrm>
        <a:graphic>
          <a:graphicData uri="http://schemas.openxmlformats.org/drawingml/2006/table">
            <a:tbl>
              <a:tblPr firstRow="1" bandRow="1"/>
              <a:tblGrid>
                <a:gridCol w="1730284">
                  <a:extLst>
                    <a:ext uri="{9D8B030D-6E8A-4147-A177-3AD203B41FA5}">
                      <a16:colId xmlns:a16="http://schemas.microsoft.com/office/drawing/2014/main" val="20000"/>
                    </a:ext>
                  </a:extLst>
                </a:gridCol>
                <a:gridCol w="1931480">
                  <a:extLst>
                    <a:ext uri="{9D8B030D-6E8A-4147-A177-3AD203B41FA5}">
                      <a16:colId xmlns:a16="http://schemas.microsoft.com/office/drawing/2014/main" val="20001"/>
                    </a:ext>
                  </a:extLst>
                </a:gridCol>
                <a:gridCol w="1008661">
                  <a:extLst>
                    <a:ext uri="{9D8B030D-6E8A-4147-A177-3AD203B41FA5}">
                      <a16:colId xmlns:a16="http://schemas.microsoft.com/office/drawing/2014/main" val="20002"/>
                    </a:ext>
                  </a:extLst>
                </a:gridCol>
              </a:tblGrid>
              <a:tr h="245959">
                <a:tc gridSpan="3">
                  <a:txBody>
                    <a:bodyPr/>
                    <a:lstStyle/>
                    <a:p>
                      <a:pPr algn="ctr" rtl="0" fontAlgn="b"/>
                      <a:r>
                        <a:rPr lang="es-CO" sz="11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45959">
                <a:tc>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dirty="0">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45959">
                <a:tc>
                  <a:txBody>
                    <a:bodyPr/>
                    <a:lstStyle/>
                    <a:p>
                      <a:pPr algn="l" rtl="0" fontAlgn="b"/>
                      <a:r>
                        <a:rPr lang="es-CO" sz="10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dirty="0">
                          <a:solidFill>
                            <a:srgbClr val="375623"/>
                          </a:solidFill>
                          <a:effectLst/>
                          <a:latin typeface="Arial" panose="020B0604020202020204" pitchFamily="34" charset="0"/>
                        </a:rPr>
                        <a:t>14/08/2019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45959">
                <a:tc gridSpan="2">
                  <a:txBody>
                    <a:bodyPr/>
                    <a:lstStyle/>
                    <a:p>
                      <a:pPr algn="l" rtl="0" fontAlgn="b"/>
                      <a:r>
                        <a:rPr lang="es-CO" sz="10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27/02/2020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45959">
                <a:tc gridSpan="3">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45959">
                <a:tc gridSpan="2">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30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418129">
                <a:tc gridSpan="3">
                  <a:txBody>
                    <a:bodyPr/>
                    <a:lstStyle/>
                    <a:p>
                      <a:pPr algn="l" rtl="0" fontAlgn="ctr"/>
                      <a:r>
                        <a:rPr lang="es-ES" sz="1000" b="1" i="0" u="none" strike="noStrike" dirty="0">
                          <a:solidFill>
                            <a:srgbClr val="375623"/>
                          </a:solidFill>
                          <a:effectLst/>
                          <a:latin typeface="Arial" panose="020B0604020202020204" pitchFamily="34" charset="0"/>
                        </a:rPr>
                        <a:t>OTROS BENEFICIOS</a:t>
                      </a:r>
                      <a:r>
                        <a:rPr lang="es-ES" sz="1000" b="0" i="0" u="none" strike="noStrike" dirty="0">
                          <a:solidFill>
                            <a:srgbClr val="375623"/>
                          </a:solidFill>
                          <a:effectLst/>
                          <a:latin typeface="Arial" panose="020B0604020202020204" pitchFamily="34" charset="0"/>
                        </a:rPr>
                        <a:t>: 5000 habitantes del casco urbano beneficiados, disminución de accidentalidad por construcción del muelle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45959">
                <a:tc gridSpan="3">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418129">
                <a:tc>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258256">
                <a:tc>
                  <a:txBody>
                    <a:bodyPr/>
                    <a:lstStyle/>
                    <a:p>
                      <a:pPr algn="just" rtl="0" fontAlgn="ctr"/>
                      <a:r>
                        <a:rPr lang="es-CO" sz="1000" b="1" i="0" u="none" strike="noStrike">
                          <a:solidFill>
                            <a:srgbClr val="375623"/>
                          </a:solidFill>
                          <a:effectLst/>
                          <a:latin typeface="Arial" panose="020B0604020202020204" pitchFamily="34" charset="0"/>
                        </a:rPr>
                        <a:t>Construcción Muelle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0,25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bl>
          </a:graphicData>
        </a:graphic>
      </p:graphicFrame>
      <p:sp>
        <p:nvSpPr>
          <p:cNvPr id="282728" name="Rectángulo 31">
            <a:extLst>
              <a:ext uri="{FF2B5EF4-FFF2-40B4-BE49-F238E27FC236}">
                <a16:creationId xmlns:a16="http://schemas.microsoft.com/office/drawing/2014/main" id="{0C4C8DA5-C03A-49AB-91D8-189C75101DF7}"/>
              </a:ext>
            </a:extLst>
          </p:cNvPr>
          <p:cNvSpPr>
            <a:spLocks noChangeArrowheads="1"/>
          </p:cNvSpPr>
          <p:nvPr/>
        </p:nvSpPr>
        <p:spPr bwMode="auto">
          <a:xfrm>
            <a:off x="873125" y="477838"/>
            <a:ext cx="11166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ángulo 3">
            <a:extLst>
              <a:ext uri="{FF2B5EF4-FFF2-40B4-BE49-F238E27FC236}">
                <a16:creationId xmlns:a16="http://schemas.microsoft.com/office/drawing/2014/main" id="{0ACA2C1D-9804-4258-8E90-015777D39E94}"/>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83651" name="Rectángulo 7">
            <a:extLst>
              <a:ext uri="{FF2B5EF4-FFF2-40B4-BE49-F238E27FC236}">
                <a16:creationId xmlns:a16="http://schemas.microsoft.com/office/drawing/2014/main" id="{9157D855-9038-4F70-9D71-9428E58A58B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7E8A7BD-E132-46A3-A204-5526B489D9A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83653" name="Imagen 14">
            <a:extLst>
              <a:ext uri="{FF2B5EF4-FFF2-40B4-BE49-F238E27FC236}">
                <a16:creationId xmlns:a16="http://schemas.microsoft.com/office/drawing/2014/main" id="{E2464403-0759-4386-9D10-C9B3BB52640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48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4" name="CuadroTexto 2">
            <a:extLst>
              <a:ext uri="{FF2B5EF4-FFF2-40B4-BE49-F238E27FC236}">
                <a16:creationId xmlns:a16="http://schemas.microsoft.com/office/drawing/2014/main" id="{96788FDF-83BF-4C76-81B0-E55F66E1C3CC}"/>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83655" name="CuadroTexto 11">
            <a:extLst>
              <a:ext uri="{FF2B5EF4-FFF2-40B4-BE49-F238E27FC236}">
                <a16:creationId xmlns:a16="http://schemas.microsoft.com/office/drawing/2014/main" id="{F0506F90-65DB-471D-9465-932B0A79A435}"/>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83656" name="Imagen 16">
            <a:extLst>
              <a:ext uri="{FF2B5EF4-FFF2-40B4-BE49-F238E27FC236}">
                <a16:creationId xmlns:a16="http://schemas.microsoft.com/office/drawing/2014/main" id="{B3E02969-C8A4-49CE-963F-0FB6DAFBC17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657" name="Imagen 2">
            <a:extLst>
              <a:ext uri="{FF2B5EF4-FFF2-40B4-BE49-F238E27FC236}">
                <a16:creationId xmlns:a16="http://schemas.microsoft.com/office/drawing/2014/main" id="{435AEEAD-3480-4966-B686-3F5A3DB757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093991A-A63F-4BEF-A690-CDEB8F1D91BB}"/>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16A3082-831F-4C0A-A00B-C42C01A58B6A}"/>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BF789CE0-608D-4672-8312-A2F78D4AC7B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7931A507-FAC6-4C06-98A9-AD7EEA0FF822}"/>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83662" name="CuadroTexto 4">
            <a:extLst>
              <a:ext uri="{FF2B5EF4-FFF2-40B4-BE49-F238E27FC236}">
                <a16:creationId xmlns:a16="http://schemas.microsoft.com/office/drawing/2014/main" id="{37DC297E-A777-4681-B4CD-F22AFC4D7A64}"/>
              </a:ext>
            </a:extLst>
          </p:cNvPr>
          <p:cNvSpPr txBox="1">
            <a:spLocks noChangeArrowheads="1"/>
          </p:cNvSpPr>
          <p:nvPr/>
        </p:nvSpPr>
        <p:spPr bwMode="auto">
          <a:xfrm>
            <a:off x="2776538" y="5376863"/>
            <a:ext cx="6831012"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600">
                <a:solidFill>
                  <a:srgbClr val="385723"/>
                </a:solidFill>
              </a:rPr>
              <a:t>Construcción del Muelle de Curbaradó. Carmen del Darién, Chocó</a:t>
            </a:r>
          </a:p>
          <a:p>
            <a:pPr>
              <a:lnSpc>
                <a:spcPct val="100000"/>
              </a:lnSpc>
              <a:spcBef>
                <a:spcPct val="0"/>
              </a:spcBef>
              <a:buFontTx/>
              <a:buNone/>
            </a:pPr>
            <a:endParaRPr lang="es-CO" altLang="es-CO" sz="1800">
              <a:solidFill>
                <a:srgbClr val="000000"/>
              </a:solidFill>
            </a:endParaRPr>
          </a:p>
        </p:txBody>
      </p:sp>
      <p:pic>
        <p:nvPicPr>
          <p:cNvPr id="283663" name="Imagen 1">
            <a:extLst>
              <a:ext uri="{FF2B5EF4-FFF2-40B4-BE49-F238E27FC236}">
                <a16:creationId xmlns:a16="http://schemas.microsoft.com/office/drawing/2014/main" id="{B3FA7CD1-D95D-401E-BFFB-E207AB1FB3C4}"/>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176338" y="1912938"/>
            <a:ext cx="4089400"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3664" name="Imagen 1">
            <a:extLst>
              <a:ext uri="{FF2B5EF4-FFF2-40B4-BE49-F238E27FC236}">
                <a16:creationId xmlns:a16="http://schemas.microsoft.com/office/drawing/2014/main" id="{B8B0AA4D-AB69-4F79-9182-3983B4D43222}"/>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818313" y="1965325"/>
            <a:ext cx="4044950" cy="333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84674" name="Grupo 2">
            <a:extLst>
              <a:ext uri="{FF2B5EF4-FFF2-40B4-BE49-F238E27FC236}">
                <a16:creationId xmlns:a16="http://schemas.microsoft.com/office/drawing/2014/main" id="{BBBFE44B-1008-4C81-BBF8-66538D435E5A}"/>
              </a:ext>
            </a:extLst>
          </p:cNvPr>
          <p:cNvGrpSpPr>
            <a:grpSpLocks/>
          </p:cNvGrpSpPr>
          <p:nvPr/>
        </p:nvGrpSpPr>
        <p:grpSpPr bwMode="auto">
          <a:xfrm>
            <a:off x="-30163" y="-153988"/>
            <a:ext cx="12222163" cy="7016751"/>
            <a:chOff x="-14288" y="-68263"/>
            <a:chExt cx="12221850" cy="7016751"/>
          </a:xfrm>
        </p:grpSpPr>
        <p:sp>
          <p:nvSpPr>
            <p:cNvPr id="53" name="Rectangle 3">
              <a:extLst>
                <a:ext uri="{FF2B5EF4-FFF2-40B4-BE49-F238E27FC236}">
                  <a16:creationId xmlns:a16="http://schemas.microsoft.com/office/drawing/2014/main" id="{B113D405-3EA3-4482-9754-F54E47EEF205}"/>
                </a:ext>
              </a:extLst>
            </p:cNvPr>
            <p:cNvSpPr/>
            <p:nvPr/>
          </p:nvSpPr>
          <p:spPr>
            <a:xfrm>
              <a:off x="-14288" y="-68263"/>
              <a:ext cx="12221850" cy="7011988"/>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84778" name="Imagen 35">
              <a:extLst>
                <a:ext uri="{FF2B5EF4-FFF2-40B4-BE49-F238E27FC236}">
                  <a16:creationId xmlns:a16="http://schemas.microsoft.com/office/drawing/2014/main" id="{A9E83837-F1F1-40DF-B0AE-093F98A9D6C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84675" name="Imagen 1">
            <a:extLst>
              <a:ext uri="{FF2B5EF4-FFF2-40B4-BE49-F238E27FC236}">
                <a16:creationId xmlns:a16="http://schemas.microsoft.com/office/drawing/2014/main" id="{88F39B1D-8ED8-483B-AA7C-3367A2749B6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72600" y="586581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1CFA0C4F-B584-475E-BEF9-3C0B820C81D3}"/>
              </a:ext>
            </a:extLst>
          </p:cNvPr>
          <p:cNvGrpSpPr>
            <a:grpSpLocks/>
          </p:cNvGrpSpPr>
          <p:nvPr/>
        </p:nvGrpSpPr>
        <p:grpSpPr bwMode="auto">
          <a:xfrm>
            <a:off x="5759769" y="950362"/>
            <a:ext cx="5592445"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DA34415F-A1EC-4275-B19B-CC5A53B0895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729B1E86-D22D-4A0C-9D00-9DF04CF5A0AD}"/>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C140D3F2-2EAB-4F94-BD55-5A2DC6D41452}"/>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Puerto Gaitán, Meta.</a:t>
              </a:r>
            </a:p>
          </p:txBody>
        </p:sp>
        <p:sp>
          <p:nvSpPr>
            <p:cNvPr id="16" name="Elipse 15">
              <a:extLst>
                <a:ext uri="{FF2B5EF4-FFF2-40B4-BE49-F238E27FC236}">
                  <a16:creationId xmlns:a16="http://schemas.microsoft.com/office/drawing/2014/main" id="{D0B6F28F-321B-41AF-A313-E05EF18D974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84677" name="Rectángulo 68">
            <a:extLst>
              <a:ext uri="{FF2B5EF4-FFF2-40B4-BE49-F238E27FC236}">
                <a16:creationId xmlns:a16="http://schemas.microsoft.com/office/drawing/2014/main" id="{96762B1A-DEA8-48A0-8BDF-20938942BA01}"/>
              </a:ext>
            </a:extLst>
          </p:cNvPr>
          <p:cNvSpPr>
            <a:spLocks noChangeArrowheads="1"/>
          </p:cNvSpPr>
          <p:nvPr/>
        </p:nvSpPr>
        <p:spPr bwMode="auto">
          <a:xfrm>
            <a:off x="839788" y="549275"/>
            <a:ext cx="96440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ESTUDIOS Y DISEÑOS</a:t>
            </a:r>
            <a:r>
              <a:rPr lang="es-ES" altLang="es-CO" sz="1400" b="1">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DEL MUELLE DE PUERTO GAITÁN, META.</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84678" name="CuadroTexto 3">
            <a:extLst>
              <a:ext uri="{FF2B5EF4-FFF2-40B4-BE49-F238E27FC236}">
                <a16:creationId xmlns:a16="http://schemas.microsoft.com/office/drawing/2014/main" id="{60AA2B32-34A8-4EF7-A726-5F6F02282AEF}"/>
              </a:ext>
            </a:extLst>
          </p:cNvPr>
          <p:cNvSpPr txBox="1">
            <a:spLocks noChangeArrowheads="1"/>
          </p:cNvSpPr>
          <p:nvPr/>
        </p:nvSpPr>
        <p:spPr bwMode="auto">
          <a:xfrm>
            <a:off x="4838700" y="384810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84679" name="Imagen 54">
            <a:extLst>
              <a:ext uri="{FF2B5EF4-FFF2-40B4-BE49-F238E27FC236}">
                <a16:creationId xmlns:a16="http://schemas.microsoft.com/office/drawing/2014/main" id="{98E83A97-70BD-498B-9225-9CAFD1A326B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75163" y="6038850"/>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680" name="Imagen 6">
            <a:extLst>
              <a:ext uri="{FF2B5EF4-FFF2-40B4-BE49-F238E27FC236}">
                <a16:creationId xmlns:a16="http://schemas.microsoft.com/office/drawing/2014/main" id="{8DD1DEC4-974E-4682-AC30-DC3759509974}"/>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581400" y="3924300"/>
            <a:ext cx="1257300" cy="171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 name="Grupo 10">
            <a:extLst>
              <a:ext uri="{FF2B5EF4-FFF2-40B4-BE49-F238E27FC236}">
                <a16:creationId xmlns:a16="http://schemas.microsoft.com/office/drawing/2014/main" id="{91884706-71F6-4BE0-BD52-4CBC52984215}"/>
              </a:ext>
            </a:extLst>
          </p:cNvPr>
          <p:cNvGrpSpPr>
            <a:grpSpLocks/>
          </p:cNvGrpSpPr>
          <p:nvPr/>
        </p:nvGrpSpPr>
        <p:grpSpPr bwMode="auto">
          <a:xfrm>
            <a:off x="5736737" y="2169919"/>
            <a:ext cx="5615477" cy="517277"/>
            <a:chOff x="3838759" y="1148658"/>
            <a:chExt cx="8786730" cy="655117"/>
          </a:xfrm>
          <a:solidFill>
            <a:schemeClr val="accent6">
              <a:lumMod val="60000"/>
              <a:lumOff val="40000"/>
            </a:schemeClr>
          </a:solidFill>
        </p:grpSpPr>
        <p:sp>
          <p:nvSpPr>
            <p:cNvPr id="20" name="Pentágono 11">
              <a:extLst>
                <a:ext uri="{FF2B5EF4-FFF2-40B4-BE49-F238E27FC236}">
                  <a16:creationId xmlns:a16="http://schemas.microsoft.com/office/drawing/2014/main" id="{09162025-D9F3-44F4-970D-6FE71526F656}"/>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1" name="Forma libre 12">
              <a:extLst>
                <a:ext uri="{FF2B5EF4-FFF2-40B4-BE49-F238E27FC236}">
                  <a16:creationId xmlns:a16="http://schemas.microsoft.com/office/drawing/2014/main" id="{FEA76CAA-1AB1-430C-BD96-C0B82DA3A98E}"/>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600" dirty="0">
                  <a:solidFill>
                    <a:srgbClr val="70AD47">
                      <a:lumMod val="50000"/>
                    </a:srgbClr>
                  </a:solidFill>
                  <a:latin typeface="Arial" panose="020B0604020202020204" pitchFamily="34" charset="0"/>
                  <a:cs typeface="Arial" panose="020B0604020202020204" pitchFamily="34" charset="0"/>
                </a:rPr>
                <a:t>N.A. </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22" name="Elipse 21">
              <a:extLst>
                <a:ext uri="{FF2B5EF4-FFF2-40B4-BE49-F238E27FC236}">
                  <a16:creationId xmlns:a16="http://schemas.microsoft.com/office/drawing/2014/main" id="{3664C6A8-F225-4CA3-A6CD-8507C492F79A}"/>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3" name="Grupo 10">
            <a:extLst>
              <a:ext uri="{FF2B5EF4-FFF2-40B4-BE49-F238E27FC236}">
                <a16:creationId xmlns:a16="http://schemas.microsoft.com/office/drawing/2014/main" id="{90137765-0F57-462E-8613-DE9DF2B69ABC}"/>
              </a:ext>
            </a:extLst>
          </p:cNvPr>
          <p:cNvGrpSpPr>
            <a:grpSpLocks/>
          </p:cNvGrpSpPr>
          <p:nvPr/>
        </p:nvGrpSpPr>
        <p:grpSpPr bwMode="auto">
          <a:xfrm>
            <a:off x="5736737" y="2743532"/>
            <a:ext cx="5615477" cy="508842"/>
            <a:chOff x="3853379" y="1046579"/>
            <a:chExt cx="8775459" cy="703246"/>
          </a:xfrm>
          <a:solidFill>
            <a:schemeClr val="accent6">
              <a:lumMod val="60000"/>
              <a:lumOff val="40000"/>
            </a:schemeClr>
          </a:solidFill>
        </p:grpSpPr>
        <p:sp>
          <p:nvSpPr>
            <p:cNvPr id="24" name="Pentágono 11">
              <a:extLst>
                <a:ext uri="{FF2B5EF4-FFF2-40B4-BE49-F238E27FC236}">
                  <a16:creationId xmlns:a16="http://schemas.microsoft.com/office/drawing/2014/main" id="{4DDF9BF0-EC74-4EF3-8F29-32596F3E77B2}"/>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99433356-FDB8-4903-A6FE-B9BC4A4613B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CuadroTexto 25">
              <a:extLst>
                <a:ext uri="{FF2B5EF4-FFF2-40B4-BE49-F238E27FC236}">
                  <a16:creationId xmlns:a16="http://schemas.microsoft.com/office/drawing/2014/main" id="{790632F9-3D1C-4367-A619-2CBF11794C7A}"/>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N.A.</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9A48EAAC-EF18-4BFE-ADE8-00A27EB5CD61}"/>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0DA77D1F-8798-4855-B3A6-14490E548DF5}"/>
              </a:ext>
            </a:extLst>
          </p:cNvPr>
          <p:cNvGrpSpPr>
            <a:grpSpLocks/>
          </p:cNvGrpSpPr>
          <p:nvPr/>
        </p:nvGrpSpPr>
        <p:grpSpPr bwMode="auto">
          <a:xfrm>
            <a:off x="5759769" y="1609237"/>
            <a:ext cx="5592445" cy="433388"/>
            <a:chOff x="3797995" y="1095038"/>
            <a:chExt cx="8744159" cy="641713"/>
          </a:xfrm>
          <a:solidFill>
            <a:schemeClr val="accent6">
              <a:lumMod val="60000"/>
              <a:lumOff val="40000"/>
            </a:schemeClr>
          </a:solidFill>
        </p:grpSpPr>
        <p:sp>
          <p:nvSpPr>
            <p:cNvPr id="29" name="Pentágono 11">
              <a:extLst>
                <a:ext uri="{FF2B5EF4-FFF2-40B4-BE49-F238E27FC236}">
                  <a16:creationId xmlns:a16="http://schemas.microsoft.com/office/drawing/2014/main" id="{B19C7886-8AEE-4BE9-A0BF-5C4480E4629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31B3354C-AEBA-4AB8-B0BD-EFE919871A62}"/>
                </a:ext>
              </a:extLst>
            </p:cNvPr>
            <p:cNvSpPr/>
            <p:nvPr/>
          </p:nvSpPr>
          <p:spPr>
            <a:xfrm>
              <a:off x="4769193" y="1097388"/>
              <a:ext cx="777296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MX" sz="1100" dirty="0">
                  <a:solidFill>
                    <a:srgbClr val="70AD47">
                      <a:lumMod val="50000"/>
                    </a:srgbClr>
                  </a:solidFill>
                  <a:latin typeface="Arial" panose="020B0604020202020204" pitchFamily="34" charset="0"/>
                  <a:cs typeface="Arial" panose="020B0604020202020204" pitchFamily="34" charset="0"/>
                </a:rPr>
                <a:t>Convertir a Puerto Gaitán en un punto estratégico para la navegabilidad del río Meta. </a:t>
              </a:r>
              <a:endParaRPr lang="es-CO" sz="1050"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3ECFB2F8-A2DA-4CEA-A310-018E6FCC099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75E4FDAC-70FD-4ECF-877A-AF772A6E12EF}"/>
              </a:ext>
            </a:extLst>
          </p:cNvPr>
          <p:cNvGraphicFramePr>
            <a:graphicFrameLocks noGrp="1"/>
          </p:cNvGraphicFramePr>
          <p:nvPr/>
        </p:nvGraphicFramePr>
        <p:xfrm>
          <a:off x="5759450" y="3395663"/>
          <a:ext cx="5592763" cy="2260600"/>
        </p:xfrm>
        <a:graphic>
          <a:graphicData uri="http://schemas.openxmlformats.org/drawingml/2006/table">
            <a:tbl>
              <a:tblPr firstRow="1" bandRow="1"/>
              <a:tblGrid>
                <a:gridCol w="2071989">
                  <a:extLst>
                    <a:ext uri="{9D8B030D-6E8A-4147-A177-3AD203B41FA5}">
                      <a16:colId xmlns:a16="http://schemas.microsoft.com/office/drawing/2014/main" val="20000"/>
                    </a:ext>
                  </a:extLst>
                </a:gridCol>
                <a:gridCol w="2312918">
                  <a:extLst>
                    <a:ext uri="{9D8B030D-6E8A-4147-A177-3AD203B41FA5}">
                      <a16:colId xmlns:a16="http://schemas.microsoft.com/office/drawing/2014/main" val="20001"/>
                    </a:ext>
                  </a:extLst>
                </a:gridCol>
                <a:gridCol w="1207857">
                  <a:extLst>
                    <a:ext uri="{9D8B030D-6E8A-4147-A177-3AD203B41FA5}">
                      <a16:colId xmlns:a16="http://schemas.microsoft.com/office/drawing/2014/main" val="20002"/>
                    </a:ext>
                  </a:extLst>
                </a:gridCol>
              </a:tblGrid>
              <a:tr h="167638">
                <a:tc gridSpan="3">
                  <a:txBody>
                    <a:bodyPr/>
                    <a:lstStyle/>
                    <a:p>
                      <a:pPr algn="ctr" rtl="0" fontAlgn="b"/>
                      <a:r>
                        <a:rPr lang="es-CO" sz="1100" b="0" i="0" u="none" strike="noStrike">
                          <a:solidFill>
                            <a:srgbClr val="FFFFFF"/>
                          </a:solidFill>
                          <a:effectLst/>
                          <a:latin typeface="Arial" panose="020B0604020202020204" pitchFamily="34" charset="0"/>
                        </a:rPr>
                        <a:t>INVERSIONES (Millones)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3491">
                <a:tc gridSpan="2">
                  <a:txBody>
                    <a:bodyPr/>
                    <a:lstStyle/>
                    <a:p>
                      <a:pPr algn="l" rtl="0" fontAlgn="ctr"/>
                      <a:r>
                        <a:rPr lang="es-CO" sz="1000" b="0" i="0" u="none" strike="noStrike">
                          <a:solidFill>
                            <a:srgbClr val="375623"/>
                          </a:solidFill>
                          <a:effectLst/>
                          <a:latin typeface="Arial" panose="020B0604020202020204" pitchFamily="34" charset="0"/>
                        </a:rPr>
                        <a:t>A. Total Contrato de Consultoría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$ 371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3491">
                <a:tc gridSpan="2">
                  <a:txBody>
                    <a:bodyPr/>
                    <a:lstStyle/>
                    <a:p>
                      <a:pPr algn="l" rtl="0" fontAlgn="ctr"/>
                      <a:r>
                        <a:rPr lang="es-ES" sz="1000" b="0" i="0" u="none" strike="noStrike">
                          <a:solidFill>
                            <a:srgbClr val="375623"/>
                          </a:solidFill>
                          <a:effectLst/>
                          <a:latin typeface="Arial" panose="020B0604020202020204" pitchFamily="34" charset="0"/>
                        </a:rPr>
                        <a:t>A.1. Inversión acumulada Consultoría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3491">
                <a:tc gridSpan="2">
                  <a:txBody>
                    <a:bodyPr/>
                    <a:lstStyle/>
                    <a:p>
                      <a:pPr algn="l" rtl="0" fontAlgn="ctr"/>
                      <a:r>
                        <a:rPr lang="es-ES" sz="1000" b="0" i="0" u="none" strike="noStrike">
                          <a:solidFill>
                            <a:srgbClr val="375623"/>
                          </a:solidFill>
                          <a:effectLst/>
                          <a:latin typeface="Arial" panose="020B0604020202020204" pitchFamily="34" charset="0"/>
                        </a:rPr>
                        <a:t>A.2.  Inversión Consultoría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3491">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$ 76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3491">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3491">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3491">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$ 447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3491">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3491">
                <a:tc gridSpan="3">
                  <a:txBody>
                    <a:bodyPr/>
                    <a:lstStyle/>
                    <a:p>
                      <a:pPr algn="ctr" rtl="0" fontAlgn="b"/>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797">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06749">
                <a:tc>
                  <a:txBody>
                    <a:bodyPr/>
                    <a:lstStyle/>
                    <a:p>
                      <a:pPr algn="l" rtl="0" fontAlgn="ctr"/>
                      <a:r>
                        <a:rPr lang="es-ES" sz="1000" b="0" i="0" u="none" strike="noStrike">
                          <a:solidFill>
                            <a:srgbClr val="375623"/>
                          </a:solidFill>
                          <a:effectLst/>
                          <a:latin typeface="Arial" panose="020B0604020202020204" pitchFamily="34" charset="0"/>
                        </a:rPr>
                        <a:t>Casco Urbano de Puerto Gaitán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75%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EF8645E0-9F9A-4897-BAEF-B4698D0B1E3B}"/>
              </a:ext>
            </a:extLst>
          </p:cNvPr>
          <p:cNvGraphicFramePr>
            <a:graphicFrameLocks noGrp="1"/>
          </p:cNvGraphicFramePr>
          <p:nvPr/>
        </p:nvGraphicFramePr>
        <p:xfrm>
          <a:off x="839788" y="1182688"/>
          <a:ext cx="4522787" cy="2466975"/>
        </p:xfrm>
        <a:graphic>
          <a:graphicData uri="http://schemas.openxmlformats.org/drawingml/2006/table">
            <a:tbl>
              <a:tblPr firstRow="1" bandRow="1"/>
              <a:tblGrid>
                <a:gridCol w="1675587">
                  <a:extLst>
                    <a:ext uri="{9D8B030D-6E8A-4147-A177-3AD203B41FA5}">
                      <a16:colId xmlns:a16="http://schemas.microsoft.com/office/drawing/2014/main" val="20000"/>
                    </a:ext>
                  </a:extLst>
                </a:gridCol>
                <a:gridCol w="1870424">
                  <a:extLst>
                    <a:ext uri="{9D8B030D-6E8A-4147-A177-3AD203B41FA5}">
                      <a16:colId xmlns:a16="http://schemas.microsoft.com/office/drawing/2014/main" val="20001"/>
                    </a:ext>
                  </a:extLst>
                </a:gridCol>
                <a:gridCol w="976777">
                  <a:extLst>
                    <a:ext uri="{9D8B030D-6E8A-4147-A177-3AD203B41FA5}">
                      <a16:colId xmlns:a16="http://schemas.microsoft.com/office/drawing/2014/main" val="20002"/>
                    </a:ext>
                  </a:extLst>
                </a:gridCol>
              </a:tblGrid>
              <a:tr h="190500">
                <a:tc gridSpan="3">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10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18/09/2019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b"/>
                      <a:r>
                        <a:rPr lang="es-CO" sz="10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28/02/2020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3">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CO" sz="1000" b="1" i="0" u="none" strike="noStrike" dirty="0">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tc hMerge="1">
                  <a:txBody>
                    <a:bodyPr/>
                    <a:lstStyle/>
                    <a:p>
                      <a:endParaRPr lang="es-CO"/>
                    </a:p>
                  </a:txBody>
                  <a:tcPr/>
                </a:tc>
                <a:tc>
                  <a:txBody>
                    <a:bodyPr/>
                    <a:lstStyle/>
                    <a:p>
                      <a:pPr algn="ctr" rtl="0" fontAlgn="b"/>
                      <a:r>
                        <a:rPr lang="es-CO" sz="1000" b="1" i="0" u="none" strike="noStrike" dirty="0">
                          <a:solidFill>
                            <a:srgbClr val="375623"/>
                          </a:solidFill>
                          <a:effectLst/>
                          <a:latin typeface="Arial" panose="020B0604020202020204" pitchFamily="34" charset="0"/>
                        </a:rPr>
                        <a:t>15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0005"/>
                  </a:ext>
                </a:extLst>
              </a:tr>
              <a:tr h="485775">
                <a:tc gridSpan="3">
                  <a:txBody>
                    <a:bodyPr/>
                    <a:lstStyle/>
                    <a:p>
                      <a:pPr algn="just" rtl="0" fontAlgn="ctr"/>
                      <a:r>
                        <a:rPr lang="es-ES" sz="1000" b="1" i="0" u="none" strike="noStrike" dirty="0">
                          <a:solidFill>
                            <a:srgbClr val="375623"/>
                          </a:solidFill>
                          <a:effectLst/>
                          <a:latin typeface="Arial" panose="020B0604020202020204" pitchFamily="34" charset="0"/>
                        </a:rPr>
                        <a:t>OTROS BENEFICIOS</a:t>
                      </a:r>
                      <a:r>
                        <a:rPr lang="es-ES" sz="1000" b="0" i="0" u="none" strike="noStrike" dirty="0">
                          <a:solidFill>
                            <a:srgbClr val="375623"/>
                          </a:solidFill>
                          <a:effectLst/>
                          <a:latin typeface="Arial" panose="020B0604020202020204" pitchFamily="34" charset="0"/>
                        </a:rPr>
                        <a:t>: Se aumentará la capacidad de carga en promedio a 80.000 tonelada al año convirtiendo a Puerto Gaitán en un punto estratégico para la navegabilidad del río Meta y la conectividad del sector. Con los estudios se generaron 15 empleos.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90500">
                <a:tc gridSpan="3">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23850">
                <a:tc>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200025">
                <a:tc>
                  <a:txBody>
                    <a:bodyPr/>
                    <a:lstStyle/>
                    <a:p>
                      <a:pPr algn="just" rtl="0" fontAlgn="ctr"/>
                      <a:r>
                        <a:rPr lang="es-CO" sz="1000" b="1" i="0" u="none" strike="noStrike">
                          <a:solidFill>
                            <a:srgbClr val="375623"/>
                          </a:solidFill>
                          <a:effectLst/>
                          <a:latin typeface="Arial" panose="020B0604020202020204" pitchFamily="34" charset="0"/>
                        </a:rPr>
                        <a:t>Estudios y Diseños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75%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bl>
          </a:graphicData>
        </a:graphic>
      </p:graphicFrame>
      <p:sp>
        <p:nvSpPr>
          <p:cNvPr id="284776" name="Rectángulo 31">
            <a:extLst>
              <a:ext uri="{FF2B5EF4-FFF2-40B4-BE49-F238E27FC236}">
                <a16:creationId xmlns:a16="http://schemas.microsoft.com/office/drawing/2014/main" id="{255D3EA3-2600-4827-B741-09232BC803FF}"/>
              </a:ext>
            </a:extLst>
          </p:cNvPr>
          <p:cNvSpPr>
            <a:spLocks noChangeArrowheads="1"/>
          </p:cNvSpPr>
          <p:nvPr/>
        </p:nvSpPr>
        <p:spPr bwMode="auto">
          <a:xfrm>
            <a:off x="839788" y="309563"/>
            <a:ext cx="11166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ángulo 3">
            <a:extLst>
              <a:ext uri="{FF2B5EF4-FFF2-40B4-BE49-F238E27FC236}">
                <a16:creationId xmlns:a16="http://schemas.microsoft.com/office/drawing/2014/main" id="{C1253A42-AB1C-49F4-A545-57BB6BB03C08}"/>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85699" name="Rectángulo 7">
            <a:extLst>
              <a:ext uri="{FF2B5EF4-FFF2-40B4-BE49-F238E27FC236}">
                <a16:creationId xmlns:a16="http://schemas.microsoft.com/office/drawing/2014/main" id="{CAE057A6-ADFC-4199-B724-D6977D6558FA}"/>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F1E18112-BB8C-4634-B1F7-2C4151193967}"/>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85701" name="Imagen 14">
            <a:extLst>
              <a:ext uri="{FF2B5EF4-FFF2-40B4-BE49-F238E27FC236}">
                <a16:creationId xmlns:a16="http://schemas.microsoft.com/office/drawing/2014/main" id="{B1E28DFB-7F90-40D2-B9FC-E0161C0530E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9322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5702" name="Imagen 16">
            <a:extLst>
              <a:ext uri="{FF2B5EF4-FFF2-40B4-BE49-F238E27FC236}">
                <a16:creationId xmlns:a16="http://schemas.microsoft.com/office/drawing/2014/main" id="{8AF3AFB7-BD7D-4500-809D-280EE0AEBED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5703" name="Imagen 2">
            <a:extLst>
              <a:ext uri="{FF2B5EF4-FFF2-40B4-BE49-F238E27FC236}">
                <a16:creationId xmlns:a16="http://schemas.microsoft.com/office/drawing/2014/main" id="{776BFACB-6D9B-4059-BD58-3131E307D3E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50BF6E3C-7A60-4EA9-895E-9417DEAF4981}"/>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85705" name="CuadroTexto 4">
            <a:extLst>
              <a:ext uri="{FF2B5EF4-FFF2-40B4-BE49-F238E27FC236}">
                <a16:creationId xmlns:a16="http://schemas.microsoft.com/office/drawing/2014/main" id="{FD2B6DC2-B895-4AFA-BDB7-EDB6748C43CA}"/>
              </a:ext>
            </a:extLst>
          </p:cNvPr>
          <p:cNvSpPr txBox="1">
            <a:spLocks noChangeArrowheads="1"/>
          </p:cNvSpPr>
          <p:nvPr/>
        </p:nvSpPr>
        <p:spPr bwMode="auto">
          <a:xfrm>
            <a:off x="2890838" y="5099050"/>
            <a:ext cx="6411912"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Reconocimiento y localización del muelle para Estudios y Diseños. Puerto Gaitán, Meta. </a:t>
            </a:r>
          </a:p>
          <a:p>
            <a:pPr>
              <a:lnSpc>
                <a:spcPct val="100000"/>
              </a:lnSpc>
              <a:spcBef>
                <a:spcPct val="0"/>
              </a:spcBef>
              <a:buFontTx/>
              <a:buNone/>
            </a:pPr>
            <a:endParaRPr lang="es-CO" altLang="es-CO" sz="1800">
              <a:solidFill>
                <a:srgbClr val="000000"/>
              </a:solidFill>
            </a:endParaRPr>
          </a:p>
        </p:txBody>
      </p:sp>
      <p:pic>
        <p:nvPicPr>
          <p:cNvPr id="285706" name="image15.jpg">
            <a:extLst>
              <a:ext uri="{FF2B5EF4-FFF2-40B4-BE49-F238E27FC236}">
                <a16:creationId xmlns:a16="http://schemas.microsoft.com/office/drawing/2014/main" id="{0D42B039-F79E-43D9-89CB-AA3C660B4519}"/>
              </a:ext>
            </a:extLst>
          </p:cNvPr>
          <p:cNvPicPr preferRelativeResize="0">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971800" y="966788"/>
            <a:ext cx="6221413" cy="409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86722" name="Grupo 2">
            <a:extLst>
              <a:ext uri="{FF2B5EF4-FFF2-40B4-BE49-F238E27FC236}">
                <a16:creationId xmlns:a16="http://schemas.microsoft.com/office/drawing/2014/main" id="{59AFDE86-2259-464F-8FE3-7032004CB43E}"/>
              </a:ext>
            </a:extLst>
          </p:cNvPr>
          <p:cNvGrpSpPr>
            <a:grpSpLocks/>
          </p:cNvGrpSpPr>
          <p:nvPr/>
        </p:nvGrpSpPr>
        <p:grpSpPr bwMode="auto">
          <a:xfrm>
            <a:off x="-11113" y="0"/>
            <a:ext cx="12222163" cy="6926263"/>
            <a:chOff x="52387" y="42862"/>
            <a:chExt cx="12222163" cy="6926263"/>
          </a:xfrm>
        </p:grpSpPr>
        <p:sp>
          <p:nvSpPr>
            <p:cNvPr id="53" name="Rectangle 3">
              <a:extLst>
                <a:ext uri="{FF2B5EF4-FFF2-40B4-BE49-F238E27FC236}">
                  <a16:creationId xmlns:a16="http://schemas.microsoft.com/office/drawing/2014/main" id="{0A81C537-A6F2-4E97-B466-6F29CE2A5018}"/>
                </a:ext>
              </a:extLst>
            </p:cNvPr>
            <p:cNvSpPr/>
            <p:nvPr/>
          </p:nvSpPr>
          <p:spPr>
            <a:xfrm>
              <a:off x="52387" y="42862"/>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86836" name="Imagen 35">
              <a:extLst>
                <a:ext uri="{FF2B5EF4-FFF2-40B4-BE49-F238E27FC236}">
                  <a16:creationId xmlns:a16="http://schemas.microsoft.com/office/drawing/2014/main" id="{0039F1C9-B224-4D01-970C-2DC252DA232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440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86723" name="Imagen 1">
            <a:extLst>
              <a:ext uri="{FF2B5EF4-FFF2-40B4-BE49-F238E27FC236}">
                <a16:creationId xmlns:a16="http://schemas.microsoft.com/office/drawing/2014/main" id="{0DBF604E-A4DA-40C1-BAB5-700B6D3197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59900" y="59118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DE02E1EE-6C97-4A2F-A64D-F6871513D50B}"/>
              </a:ext>
            </a:extLst>
          </p:cNvPr>
          <p:cNvGrpSpPr>
            <a:grpSpLocks/>
          </p:cNvGrpSpPr>
          <p:nvPr/>
        </p:nvGrpSpPr>
        <p:grpSpPr bwMode="auto">
          <a:xfrm>
            <a:off x="5734772" y="1238672"/>
            <a:ext cx="5650985"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CC04D4D8-9E03-4083-BB93-7E7889B60BF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A368EE27-A9F6-43E0-A869-19D64FDD780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CAD81581-32E3-4FEB-9A6F-6A78E52FB40E}"/>
                </a:ext>
              </a:extLst>
            </p:cNvPr>
            <p:cNvSpPr txBox="1"/>
            <p:nvPr/>
          </p:nvSpPr>
          <p:spPr>
            <a:xfrm>
              <a:off x="4959250" y="1157153"/>
              <a:ext cx="700824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300" dirty="0">
                  <a:solidFill>
                    <a:srgbClr val="70AD47">
                      <a:lumMod val="50000"/>
                    </a:srgbClr>
                  </a:solidFill>
                  <a:latin typeface="Arial" panose="020B0604020202020204" pitchFamily="34" charset="0"/>
                  <a:cs typeface="Arial" panose="020B0604020202020204" pitchFamily="34" charset="0"/>
                </a:rPr>
                <a:t>Municipio Puerto Asís, Putumayo.</a:t>
              </a:r>
            </a:p>
          </p:txBody>
        </p:sp>
        <p:sp>
          <p:nvSpPr>
            <p:cNvPr id="16" name="Elipse 15">
              <a:extLst>
                <a:ext uri="{FF2B5EF4-FFF2-40B4-BE49-F238E27FC236}">
                  <a16:creationId xmlns:a16="http://schemas.microsoft.com/office/drawing/2014/main" id="{93464F6C-B1D3-4F2C-B979-927A77EBAEE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64198" name="Rectángulo 68">
            <a:extLst>
              <a:ext uri="{FF2B5EF4-FFF2-40B4-BE49-F238E27FC236}">
                <a16:creationId xmlns:a16="http://schemas.microsoft.com/office/drawing/2014/main" id="{498FDDDC-E7C7-4245-B0E4-FC6F6FBF5A97}"/>
              </a:ext>
            </a:extLst>
          </p:cNvPr>
          <p:cNvSpPr>
            <a:spLocks noChangeArrowheads="1"/>
          </p:cNvSpPr>
          <p:nvPr/>
        </p:nvSpPr>
        <p:spPr bwMode="auto">
          <a:xfrm>
            <a:off x="852488" y="688975"/>
            <a:ext cx="9694862" cy="522288"/>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MANTENIMIENTO, ADMINISTRACIÓN, ORGANIZACIÓN Y OPERACIÓN MUELLE LA ESMERALDA </a:t>
            </a:r>
          </a:p>
          <a:p>
            <a:pPr eaLnBrk="1" hangingPunct="1">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86726" name="CuadroTexto 3">
            <a:extLst>
              <a:ext uri="{FF2B5EF4-FFF2-40B4-BE49-F238E27FC236}">
                <a16:creationId xmlns:a16="http://schemas.microsoft.com/office/drawing/2014/main" id="{969EA36D-35A3-40DC-9C4F-175882A8FE99}"/>
              </a:ext>
            </a:extLst>
          </p:cNvPr>
          <p:cNvSpPr txBox="1">
            <a:spLocks noChangeArrowheads="1"/>
          </p:cNvSpPr>
          <p:nvPr/>
        </p:nvSpPr>
        <p:spPr bwMode="auto">
          <a:xfrm>
            <a:off x="4719638" y="436086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86727" name="Imagen 54">
            <a:extLst>
              <a:ext uri="{FF2B5EF4-FFF2-40B4-BE49-F238E27FC236}">
                <a16:creationId xmlns:a16="http://schemas.microsoft.com/office/drawing/2014/main" id="{3A6306BF-A2EF-43F4-8AC0-A50C4A275C7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8012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8" name="Imagen 2">
            <a:extLst>
              <a:ext uri="{FF2B5EF4-FFF2-40B4-BE49-F238E27FC236}">
                <a16:creationId xmlns:a16="http://schemas.microsoft.com/office/drawing/2014/main" id="{D347FFA3-6E27-46B2-9D6D-DB6F7779A09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597275" y="4391025"/>
            <a:ext cx="1104900"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 name="Grupo 10">
            <a:extLst>
              <a:ext uri="{FF2B5EF4-FFF2-40B4-BE49-F238E27FC236}">
                <a16:creationId xmlns:a16="http://schemas.microsoft.com/office/drawing/2014/main" id="{86077B4D-5759-4491-BF6D-CD15924A6331}"/>
              </a:ext>
            </a:extLst>
          </p:cNvPr>
          <p:cNvGrpSpPr>
            <a:grpSpLocks/>
          </p:cNvGrpSpPr>
          <p:nvPr/>
        </p:nvGrpSpPr>
        <p:grpSpPr bwMode="auto">
          <a:xfrm>
            <a:off x="5788190" y="2346471"/>
            <a:ext cx="5551638" cy="442441"/>
            <a:chOff x="3838759" y="1148658"/>
            <a:chExt cx="8786730" cy="655117"/>
          </a:xfrm>
          <a:solidFill>
            <a:schemeClr val="accent6">
              <a:lumMod val="60000"/>
              <a:lumOff val="40000"/>
            </a:schemeClr>
          </a:solidFill>
        </p:grpSpPr>
        <p:sp>
          <p:nvSpPr>
            <p:cNvPr id="20" name="Pentágono 11">
              <a:extLst>
                <a:ext uri="{FF2B5EF4-FFF2-40B4-BE49-F238E27FC236}">
                  <a16:creationId xmlns:a16="http://schemas.microsoft.com/office/drawing/2014/main" id="{AFFAEF78-0C1A-45AE-A3B5-55CA79AF9F7E}"/>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1" name="Forma libre 12">
              <a:extLst>
                <a:ext uri="{FF2B5EF4-FFF2-40B4-BE49-F238E27FC236}">
                  <a16:creationId xmlns:a16="http://schemas.microsoft.com/office/drawing/2014/main" id="{AB993DC2-3E34-4DFB-8228-1C8EB21612CC}"/>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200" dirty="0">
                  <a:solidFill>
                    <a:srgbClr val="70AD47">
                      <a:lumMod val="50000"/>
                    </a:srgbClr>
                  </a:solidFill>
                  <a:latin typeface="Arial" panose="020B0604020202020204" pitchFamily="34" charset="0"/>
                  <a:cs typeface="Arial" panose="020B0604020202020204" pitchFamily="34" charset="0"/>
                </a:rPr>
                <a:t>N.A.</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22" name="Elipse 21">
              <a:extLst>
                <a:ext uri="{FF2B5EF4-FFF2-40B4-BE49-F238E27FC236}">
                  <a16:creationId xmlns:a16="http://schemas.microsoft.com/office/drawing/2014/main" id="{50E4FF8A-2727-4751-8DB5-6ECA25D114C5}"/>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3" name="Grupo 10">
            <a:extLst>
              <a:ext uri="{FF2B5EF4-FFF2-40B4-BE49-F238E27FC236}">
                <a16:creationId xmlns:a16="http://schemas.microsoft.com/office/drawing/2014/main" id="{5863E080-F6E9-4B2A-93DD-F9D6CC773CB9}"/>
              </a:ext>
            </a:extLst>
          </p:cNvPr>
          <p:cNvGrpSpPr>
            <a:grpSpLocks/>
          </p:cNvGrpSpPr>
          <p:nvPr/>
        </p:nvGrpSpPr>
        <p:grpSpPr bwMode="auto">
          <a:xfrm>
            <a:off x="5793042" y="2868128"/>
            <a:ext cx="5546785" cy="394125"/>
            <a:chOff x="3853379" y="1046579"/>
            <a:chExt cx="8775459" cy="703247"/>
          </a:xfrm>
          <a:solidFill>
            <a:schemeClr val="accent6">
              <a:lumMod val="60000"/>
              <a:lumOff val="40000"/>
            </a:schemeClr>
          </a:solidFill>
        </p:grpSpPr>
        <p:sp>
          <p:nvSpPr>
            <p:cNvPr id="24" name="Pentágono 11">
              <a:extLst>
                <a:ext uri="{FF2B5EF4-FFF2-40B4-BE49-F238E27FC236}">
                  <a16:creationId xmlns:a16="http://schemas.microsoft.com/office/drawing/2014/main" id="{FDCD2AD7-823D-4D29-B326-22974A254D2E}"/>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D97B807A-B92B-4F26-A0B8-A4868383636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CuadroTexto 25">
              <a:extLst>
                <a:ext uri="{FF2B5EF4-FFF2-40B4-BE49-F238E27FC236}">
                  <a16:creationId xmlns:a16="http://schemas.microsoft.com/office/drawing/2014/main" id="{3DF7387D-2ED9-4AF3-BBCC-428152420DE3}"/>
                </a:ext>
              </a:extLst>
            </p:cNvPr>
            <p:cNvSpPr txBox="1"/>
            <p:nvPr/>
          </p:nvSpPr>
          <p:spPr>
            <a:xfrm>
              <a:off x="5086410" y="1145736"/>
              <a:ext cx="7320728"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200" dirty="0">
                  <a:solidFill>
                    <a:srgbClr val="70AD47">
                      <a:lumMod val="50000"/>
                    </a:srgbClr>
                  </a:solidFill>
                  <a:latin typeface="Arial" panose="020B0604020202020204" pitchFamily="34" charset="0"/>
                  <a:cs typeface="Arial" panose="020B0604020202020204" pitchFamily="34" charset="0"/>
                </a:rPr>
                <a:t>N.A</a:t>
              </a:r>
              <a:endParaRPr lang="es-CO" sz="8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B9A333D6-05AE-4A24-9E03-97B71DEC1408}"/>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B02AE00A-5FA8-4D55-B94F-3373969AC4B8}"/>
              </a:ext>
            </a:extLst>
          </p:cNvPr>
          <p:cNvGrpSpPr>
            <a:grpSpLocks/>
          </p:cNvGrpSpPr>
          <p:nvPr/>
        </p:nvGrpSpPr>
        <p:grpSpPr bwMode="auto">
          <a:xfrm>
            <a:off x="5808234" y="1799781"/>
            <a:ext cx="5531593" cy="433388"/>
            <a:chOff x="3797995" y="1095038"/>
            <a:chExt cx="8744159" cy="641713"/>
          </a:xfrm>
          <a:solidFill>
            <a:schemeClr val="accent6">
              <a:lumMod val="60000"/>
              <a:lumOff val="40000"/>
            </a:schemeClr>
          </a:solidFill>
        </p:grpSpPr>
        <p:sp>
          <p:nvSpPr>
            <p:cNvPr id="29" name="Pentágono 11">
              <a:extLst>
                <a:ext uri="{FF2B5EF4-FFF2-40B4-BE49-F238E27FC236}">
                  <a16:creationId xmlns:a16="http://schemas.microsoft.com/office/drawing/2014/main" id="{E8F8248C-5630-4D9B-9F5B-552E8A25878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52E77D94-45B3-4E3E-9B88-09F4E756F5E8}"/>
                </a:ext>
              </a:extLst>
            </p:cNvPr>
            <p:cNvSpPr/>
            <p:nvPr/>
          </p:nvSpPr>
          <p:spPr>
            <a:xfrm>
              <a:off x="4769193" y="1097388"/>
              <a:ext cx="777296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dirty="0">
                  <a:solidFill>
                    <a:srgbClr val="70AD47">
                      <a:lumMod val="50000"/>
                    </a:srgbClr>
                  </a:solidFill>
                  <a:latin typeface="Arial" panose="020B0604020202020204" pitchFamily="34" charset="0"/>
                  <a:cs typeface="Arial" panose="020B0604020202020204" pitchFamily="34" charset="0"/>
                </a:rPr>
                <a:t>Mejora la operación del principal muelle sobre el río Putumayo.</a:t>
              </a:r>
              <a:endParaRPr lang="es-CO" sz="1300"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5F93F880-464C-4A6F-BD47-FB6AAA9E2BA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5C1454A5-184D-4C2F-AFB7-C131A9CF7B5B}"/>
              </a:ext>
            </a:extLst>
          </p:cNvPr>
          <p:cNvGraphicFramePr>
            <a:graphicFrameLocks noGrp="1"/>
          </p:cNvGraphicFramePr>
          <p:nvPr/>
        </p:nvGraphicFramePr>
        <p:xfrm>
          <a:off x="5808663" y="3365500"/>
          <a:ext cx="5530850" cy="2393950"/>
        </p:xfrm>
        <a:graphic>
          <a:graphicData uri="http://schemas.openxmlformats.org/drawingml/2006/table">
            <a:tbl>
              <a:tblPr firstRow="1" bandRow="1"/>
              <a:tblGrid>
                <a:gridCol w="2049052">
                  <a:extLst>
                    <a:ext uri="{9D8B030D-6E8A-4147-A177-3AD203B41FA5}">
                      <a16:colId xmlns:a16="http://schemas.microsoft.com/office/drawing/2014/main" val="20000"/>
                    </a:ext>
                  </a:extLst>
                </a:gridCol>
                <a:gridCol w="2287313">
                  <a:extLst>
                    <a:ext uri="{9D8B030D-6E8A-4147-A177-3AD203B41FA5}">
                      <a16:colId xmlns:a16="http://schemas.microsoft.com/office/drawing/2014/main" val="20001"/>
                    </a:ext>
                  </a:extLst>
                </a:gridCol>
                <a:gridCol w="1194486">
                  <a:extLst>
                    <a:ext uri="{9D8B030D-6E8A-4147-A177-3AD203B41FA5}">
                      <a16:colId xmlns:a16="http://schemas.microsoft.com/office/drawing/2014/main" val="20002"/>
                    </a:ext>
                  </a:extLst>
                </a:gridCol>
              </a:tblGrid>
              <a:tr h="159963">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9963">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$ 174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9963">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9963">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$ 109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9963">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$ 52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9963">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9963">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$ 45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9963">
                <a:tc gridSpan="2">
                  <a:txBody>
                    <a:bodyPr/>
                    <a:lstStyle/>
                    <a:p>
                      <a:pPr algn="l" rtl="0" fontAlgn="ctr"/>
                      <a:r>
                        <a:rPr lang="es-CO" sz="900" b="0" i="0" u="none" strike="noStrike" dirty="0">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$ 226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9963">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$ 226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9963">
                <a:tc gridSpan="3">
                  <a:txBody>
                    <a:bodyPr/>
                    <a:lstStyle/>
                    <a:p>
                      <a:pPr algn="ctr" rtl="0" fontAlgn="ctr"/>
                      <a:r>
                        <a:rPr lang="es-ES" sz="900" b="0" i="0" u="none" strike="noStrike" dirty="0">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4443">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519879">
                <a:tc>
                  <a:txBody>
                    <a:bodyPr/>
                    <a:lstStyle/>
                    <a:p>
                      <a:pPr algn="l" rtl="0" fontAlgn="ctr"/>
                      <a:r>
                        <a:rPr lang="es-CO" sz="900" b="0" i="0" u="none" strike="noStrike">
                          <a:solidFill>
                            <a:srgbClr val="548235"/>
                          </a:solidFill>
                          <a:effectLst/>
                          <a:latin typeface="Arial" panose="020B0604020202020204" pitchFamily="34" charset="0"/>
                        </a:rPr>
                        <a:t>Puerto Asís, Putumayo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90%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0B890640-8003-49EF-97BD-E80F2ECFB754}"/>
              </a:ext>
            </a:extLst>
          </p:cNvPr>
          <p:cNvGraphicFramePr>
            <a:graphicFrameLocks noGrp="1"/>
          </p:cNvGraphicFramePr>
          <p:nvPr/>
        </p:nvGraphicFramePr>
        <p:xfrm>
          <a:off x="852488" y="1436688"/>
          <a:ext cx="4349750" cy="2832100"/>
        </p:xfrm>
        <a:graphic>
          <a:graphicData uri="http://schemas.openxmlformats.org/drawingml/2006/table">
            <a:tbl>
              <a:tblPr firstRow="1" bandRow="1"/>
              <a:tblGrid>
                <a:gridCol w="1611481">
                  <a:extLst>
                    <a:ext uri="{9D8B030D-6E8A-4147-A177-3AD203B41FA5}">
                      <a16:colId xmlns:a16="http://schemas.microsoft.com/office/drawing/2014/main" val="20000"/>
                    </a:ext>
                  </a:extLst>
                </a:gridCol>
                <a:gridCol w="1798863">
                  <a:extLst>
                    <a:ext uri="{9D8B030D-6E8A-4147-A177-3AD203B41FA5}">
                      <a16:colId xmlns:a16="http://schemas.microsoft.com/office/drawing/2014/main" val="20001"/>
                    </a:ext>
                  </a:extLst>
                </a:gridCol>
                <a:gridCol w="939407">
                  <a:extLst>
                    <a:ext uri="{9D8B030D-6E8A-4147-A177-3AD203B41FA5}">
                      <a16:colId xmlns:a16="http://schemas.microsoft.com/office/drawing/2014/main" val="20002"/>
                    </a:ext>
                  </a:extLst>
                </a:gridCol>
              </a:tblGrid>
              <a:tr h="164138">
                <a:tc gridSpan="3">
                  <a:txBody>
                    <a:bodyPr/>
                    <a:lstStyle/>
                    <a:p>
                      <a:pPr algn="ctr" rtl="0" fontAlgn="ctr"/>
                      <a:r>
                        <a:rPr lang="es-CO" sz="900" b="0" i="0" u="none" strike="noStrike">
                          <a:solidFill>
                            <a:srgbClr val="FFFFFF"/>
                          </a:solidFill>
                          <a:effectLst/>
                          <a:latin typeface="Arial" panose="020B0604020202020204" pitchFamily="34" charset="0"/>
                        </a:rPr>
                        <a:t>INFORMACION DEL CONTRATO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7617">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67617">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16/07/2019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67617">
                <a:tc gridSpan="2">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15/01/2020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64138">
                <a:tc gridSpan="3">
                  <a:txBody>
                    <a:bodyPr/>
                    <a:lstStyle/>
                    <a:p>
                      <a:pPr algn="ctr" rtl="0" fontAlgn="ctr"/>
                      <a:r>
                        <a:rPr lang="es-CO" sz="900" b="0" i="0" u="none" strike="noStrike">
                          <a:solidFill>
                            <a:srgbClr val="FFFFFF"/>
                          </a:solidFill>
                          <a:effectLst/>
                          <a:latin typeface="Arial" panose="020B0604020202020204" pitchFamily="34" charset="0"/>
                        </a:rPr>
                        <a:t>BENEFICIOS DEL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67617">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15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67617">
                <a:tc gridSpan="3">
                  <a:txBody>
                    <a:bodyPr/>
                    <a:lstStyle/>
                    <a:p>
                      <a:pPr algn="l" rtl="0" fontAlgn="ctr">
                        <a:buClr>
                          <a:srgbClr val="375623"/>
                        </a:buClr>
                        <a:buSzPts val="1100"/>
                        <a:buFont typeface="Arial" panose="020B0604020202020204" pitchFamily="34" charset="0"/>
                        <a:buChar char="B"/>
                      </a:pPr>
                      <a:endParaRPr lang="es-CO" sz="1100" b="1" i="0" u="none" strike="noStrike">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67617">
                <a:tc gridSpan="3">
                  <a:txBody>
                    <a:bodyPr/>
                    <a:lstStyle/>
                    <a:p>
                      <a:pPr algn="l" rtl="0" fontAlgn="ctr"/>
                      <a:r>
                        <a:rPr lang="es-ES" sz="1100" b="0" i="0" u="none" strike="noStrike">
                          <a:solidFill>
                            <a:srgbClr val="375623"/>
                          </a:solidFill>
                          <a:effectLst/>
                          <a:latin typeface="Arial" panose="020B0604020202020204" pitchFamily="34" charset="0"/>
                        </a:rPr>
                        <a:t>Transporte de Pasajeros y Carga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67617">
                <a:tc gridSpan="3">
                  <a:txBody>
                    <a:bodyPr/>
                    <a:lstStyle/>
                    <a:p>
                      <a:pPr algn="l" rtl="0" fontAlgn="ctr">
                        <a:buClr>
                          <a:srgbClr val="375623"/>
                        </a:buClr>
                        <a:buSzPts val="1100"/>
                        <a:buFont typeface="Arial" panose="020B0604020202020204" pitchFamily="34" charset="0"/>
                        <a:buChar char="2"/>
                      </a:pPr>
                      <a:r>
                        <a:rPr lang="es-CO" sz="1100" b="0" i="0" u="none" strike="noStrike">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67617">
                <a:tc gridSpan="3">
                  <a:txBody>
                    <a:bodyPr/>
                    <a:lstStyle/>
                    <a:p>
                      <a:pPr algn="l" rtl="0" fontAlgn="ctr">
                        <a:buClr>
                          <a:srgbClr val="375623"/>
                        </a:buClr>
                        <a:buSzPts val="1100"/>
                        <a:buFont typeface="Arial" panose="020B0604020202020204" pitchFamily="34" charset="0"/>
                        <a:buChar char="1"/>
                      </a:pPr>
                      <a:endParaRPr lang="es-CO" sz="1100" b="0" i="0" u="none" strike="noStrike">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67617">
                <a:tc gridSpan="3">
                  <a:txBody>
                    <a:bodyPr/>
                    <a:lstStyle/>
                    <a:p>
                      <a:pPr algn="l" rtl="0" fontAlgn="ctr"/>
                      <a:r>
                        <a:rPr lang="es-CO" sz="1100" b="0" i="0" u="none" strike="noStrike">
                          <a:solidFill>
                            <a:srgbClr val="375623"/>
                          </a:solidFill>
                          <a:effectLst/>
                          <a:latin typeface="Arial" panose="020B0604020202020204" pitchFamily="34" charset="0"/>
                        </a:rPr>
                        <a:t>Disminución de la accidentalidad</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67617">
                <a:tc gridSpan="3">
                  <a:txBody>
                    <a:bodyPr/>
                    <a:lstStyle/>
                    <a:p>
                      <a:pPr algn="l" rtl="0" fontAlgn="ctr">
                        <a:buClr>
                          <a:srgbClr val="375623"/>
                        </a:buClr>
                        <a:buSzPts val="1100"/>
                        <a:buFont typeface="Arial" panose="020B0604020202020204" pitchFamily="34" charset="0"/>
                        <a:buChar char="l"/>
                      </a:pPr>
                      <a:r>
                        <a:rPr lang="es-CO" sz="1100" b="0" i="0" u="none" strike="noStrike">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64138">
                <a:tc gridSpan="3">
                  <a:txBody>
                    <a:bodyPr/>
                    <a:lstStyle/>
                    <a:p>
                      <a:pPr algn="ctr" rtl="0" fontAlgn="ctr"/>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328277">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335235">
                <a:tc>
                  <a:txBody>
                    <a:bodyPr/>
                    <a:lstStyle/>
                    <a:p>
                      <a:pPr algn="just" rtl="0" fontAlgn="ctr"/>
                      <a:r>
                        <a:rPr lang="es-CO" sz="1100" b="1" i="0" u="none" strike="noStrike">
                          <a:solidFill>
                            <a:srgbClr val="375623"/>
                          </a:solidFill>
                          <a:effectLst/>
                          <a:latin typeface="Arial" panose="020B0604020202020204" pitchFamily="34" charset="0"/>
                        </a:rPr>
                        <a:t>Mantenimiento al muelle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rgbClr val="375623"/>
                          </a:solidFill>
                          <a:effectLst/>
                          <a:latin typeface="Arial" panose="020B0604020202020204" pitchFamily="34" charset="0"/>
                        </a:rPr>
                        <a:t>90%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sp>
        <p:nvSpPr>
          <p:cNvPr id="286834" name="Rectángulo 31">
            <a:extLst>
              <a:ext uri="{FF2B5EF4-FFF2-40B4-BE49-F238E27FC236}">
                <a16:creationId xmlns:a16="http://schemas.microsoft.com/office/drawing/2014/main" id="{C7CC8679-EA20-4F35-B0B3-F5567985800D}"/>
              </a:ext>
            </a:extLst>
          </p:cNvPr>
          <p:cNvSpPr>
            <a:spLocks noChangeArrowheads="1"/>
          </p:cNvSpPr>
          <p:nvPr/>
        </p:nvSpPr>
        <p:spPr bwMode="auto">
          <a:xfrm>
            <a:off x="852488" y="463550"/>
            <a:ext cx="11166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ángulo 3">
            <a:extLst>
              <a:ext uri="{FF2B5EF4-FFF2-40B4-BE49-F238E27FC236}">
                <a16:creationId xmlns:a16="http://schemas.microsoft.com/office/drawing/2014/main" id="{83E213F9-9A67-4189-93A4-67BB84E77C3C}"/>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50179" name="Rectángulo 7">
            <a:extLst>
              <a:ext uri="{FF2B5EF4-FFF2-40B4-BE49-F238E27FC236}">
                <a16:creationId xmlns:a16="http://schemas.microsoft.com/office/drawing/2014/main" id="{E7B1C6A5-6E81-45FB-B2E9-54DFE9F61A4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7771ED7-096C-43DC-8F26-173EEBACCC3E}"/>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50181" name="Imagen 14">
            <a:extLst>
              <a:ext uri="{FF2B5EF4-FFF2-40B4-BE49-F238E27FC236}">
                <a16:creationId xmlns:a16="http://schemas.microsoft.com/office/drawing/2014/main" id="{74D9ED54-C11C-4A43-86B4-8FB2B22CAB5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483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2" name="Imagen 16">
            <a:extLst>
              <a:ext uri="{FF2B5EF4-FFF2-40B4-BE49-F238E27FC236}">
                <a16:creationId xmlns:a16="http://schemas.microsoft.com/office/drawing/2014/main" id="{49755E51-052D-4594-8E5B-C76D26D06BD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3" name="Imagen 2">
            <a:extLst>
              <a:ext uri="{FF2B5EF4-FFF2-40B4-BE49-F238E27FC236}">
                <a16:creationId xmlns:a16="http://schemas.microsoft.com/office/drawing/2014/main" id="{59E78029-3160-44C6-AD09-574A0355C04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C5788210-5D53-4703-AB7F-0266EF5F8207}"/>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50185" name="CuadroTexto 4">
            <a:extLst>
              <a:ext uri="{FF2B5EF4-FFF2-40B4-BE49-F238E27FC236}">
                <a16:creationId xmlns:a16="http://schemas.microsoft.com/office/drawing/2014/main" id="{DEFFC7C5-2EE2-44C1-8433-6FA0454DFCF8}"/>
              </a:ext>
            </a:extLst>
          </p:cNvPr>
          <p:cNvSpPr txBox="1">
            <a:spLocks noChangeArrowheads="1"/>
          </p:cNvSpPr>
          <p:nvPr/>
        </p:nvSpPr>
        <p:spPr bwMode="auto">
          <a:xfrm>
            <a:off x="3417888" y="5254625"/>
            <a:ext cx="5248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Sector donde se  construirá Puente No. 1 </a:t>
            </a:r>
            <a:r>
              <a:rPr lang="es-CO" altLang="es-CO" sz="1800">
                <a:solidFill>
                  <a:srgbClr val="385723"/>
                </a:solidFill>
              </a:rPr>
              <a:t>PR 114 + 695</a:t>
            </a:r>
            <a:endParaRPr lang="es-CO" altLang="es-CO" sz="1800">
              <a:solidFill>
                <a:srgbClr val="000000"/>
              </a:solidFill>
            </a:endParaRPr>
          </a:p>
        </p:txBody>
      </p:sp>
      <p:pic>
        <p:nvPicPr>
          <p:cNvPr id="50186" name="Imagen 15">
            <a:extLst>
              <a:ext uri="{FF2B5EF4-FFF2-40B4-BE49-F238E27FC236}">
                <a16:creationId xmlns:a16="http://schemas.microsoft.com/office/drawing/2014/main" id="{AA70BBAE-CEB2-4224-9FEB-570AEC83F7A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563938" y="1203325"/>
            <a:ext cx="4914900" cy="400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ángulo 3">
            <a:extLst>
              <a:ext uri="{FF2B5EF4-FFF2-40B4-BE49-F238E27FC236}">
                <a16:creationId xmlns:a16="http://schemas.microsoft.com/office/drawing/2014/main" id="{32E86CF7-4DC2-4A4D-AFBA-7BD67E458EA3}"/>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87747" name="Rectángulo 7">
            <a:extLst>
              <a:ext uri="{FF2B5EF4-FFF2-40B4-BE49-F238E27FC236}">
                <a16:creationId xmlns:a16="http://schemas.microsoft.com/office/drawing/2014/main" id="{A8F7BE43-37F2-4A7F-ADE8-4FBFB410549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D504DB3-60B1-46D9-857F-29A5BC4DF497}"/>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87749" name="Imagen 14">
            <a:extLst>
              <a:ext uri="{FF2B5EF4-FFF2-40B4-BE49-F238E27FC236}">
                <a16:creationId xmlns:a16="http://schemas.microsoft.com/office/drawing/2014/main" id="{C24D1B0C-B2BF-4281-81C6-7EF186EBA29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05938" y="583723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750" name="Imagen 16">
            <a:extLst>
              <a:ext uri="{FF2B5EF4-FFF2-40B4-BE49-F238E27FC236}">
                <a16:creationId xmlns:a16="http://schemas.microsoft.com/office/drawing/2014/main" id="{CFF66516-86A2-44D7-8611-0E6D3637C84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751" name="Imagen 2">
            <a:extLst>
              <a:ext uri="{FF2B5EF4-FFF2-40B4-BE49-F238E27FC236}">
                <a16:creationId xmlns:a16="http://schemas.microsoft.com/office/drawing/2014/main" id="{EA54104F-0D56-4095-98FB-5B427523AA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B9B20080-8DA1-4929-BC31-5E9B948DAD40}"/>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87753" name="CuadroTexto 4">
            <a:extLst>
              <a:ext uri="{FF2B5EF4-FFF2-40B4-BE49-F238E27FC236}">
                <a16:creationId xmlns:a16="http://schemas.microsoft.com/office/drawing/2014/main" id="{8438A385-F66C-40A9-B668-5FCAFAB05A5F}"/>
              </a:ext>
            </a:extLst>
          </p:cNvPr>
          <p:cNvSpPr txBox="1">
            <a:spLocks noChangeArrowheads="1"/>
          </p:cNvSpPr>
          <p:nvPr/>
        </p:nvSpPr>
        <p:spPr bwMode="auto">
          <a:xfrm>
            <a:off x="3043238" y="5189538"/>
            <a:ext cx="589756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Mantenimiento Muelle la Esmeralda. Puerto Asís, Putumayo.</a:t>
            </a:r>
          </a:p>
          <a:p>
            <a:pPr>
              <a:lnSpc>
                <a:spcPct val="100000"/>
              </a:lnSpc>
              <a:spcBef>
                <a:spcPct val="0"/>
              </a:spcBef>
              <a:buFontTx/>
              <a:buNone/>
            </a:pPr>
            <a:endParaRPr lang="es-CO" altLang="es-CO" sz="1800">
              <a:solidFill>
                <a:srgbClr val="000000"/>
              </a:solidFill>
            </a:endParaRPr>
          </a:p>
        </p:txBody>
      </p:sp>
      <p:pic>
        <p:nvPicPr>
          <p:cNvPr id="287754" name="Imagen 1">
            <a:extLst>
              <a:ext uri="{FF2B5EF4-FFF2-40B4-BE49-F238E27FC236}">
                <a16:creationId xmlns:a16="http://schemas.microsoft.com/office/drawing/2014/main" id="{B8703908-6DBE-4FB3-8613-E6BB787F2E2D}"/>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23963" y="2219325"/>
            <a:ext cx="3886200" cy="272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755" name="Imagen 2">
            <a:extLst>
              <a:ext uri="{FF2B5EF4-FFF2-40B4-BE49-F238E27FC236}">
                <a16:creationId xmlns:a16="http://schemas.microsoft.com/office/drawing/2014/main" id="{EBAF1A55-6CAB-4D21-8CD6-FC07F1762F3A}"/>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470525" y="2219325"/>
            <a:ext cx="3935413" cy="272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88770" name="Grupo 2">
            <a:extLst>
              <a:ext uri="{FF2B5EF4-FFF2-40B4-BE49-F238E27FC236}">
                <a16:creationId xmlns:a16="http://schemas.microsoft.com/office/drawing/2014/main" id="{49CCF5AF-AA77-449B-9F8E-A5E5C61EA64B}"/>
              </a:ext>
            </a:extLst>
          </p:cNvPr>
          <p:cNvGrpSpPr>
            <a:grpSpLocks/>
          </p:cNvGrpSpPr>
          <p:nvPr/>
        </p:nvGrpSpPr>
        <p:grpSpPr bwMode="auto">
          <a:xfrm>
            <a:off x="-11113" y="-1588"/>
            <a:ext cx="12222163" cy="6926263"/>
            <a:chOff x="138113" y="84137"/>
            <a:chExt cx="12222162" cy="6926263"/>
          </a:xfrm>
        </p:grpSpPr>
        <p:sp>
          <p:nvSpPr>
            <p:cNvPr id="54" name="Rectangle 3">
              <a:extLst>
                <a:ext uri="{FF2B5EF4-FFF2-40B4-BE49-F238E27FC236}">
                  <a16:creationId xmlns:a16="http://schemas.microsoft.com/office/drawing/2014/main" id="{3EA68B7E-7490-415B-8991-534137FB957E}"/>
                </a:ext>
              </a:extLst>
            </p:cNvPr>
            <p:cNvSpPr/>
            <p:nvPr/>
          </p:nvSpPr>
          <p:spPr>
            <a:xfrm>
              <a:off x="138113" y="84137"/>
              <a:ext cx="12222162"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88878" name="Imagen 35">
              <a:extLst>
                <a:ext uri="{FF2B5EF4-FFF2-40B4-BE49-F238E27FC236}">
                  <a16:creationId xmlns:a16="http://schemas.microsoft.com/office/drawing/2014/main" id="{5A91511F-E5AE-4506-AD89-7A9FBB14EA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47927" y="5997864"/>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88771" name="Imagen 1">
            <a:extLst>
              <a:ext uri="{FF2B5EF4-FFF2-40B4-BE49-F238E27FC236}">
                <a16:creationId xmlns:a16="http://schemas.microsoft.com/office/drawing/2014/main" id="{5E2CDDEC-EAD4-40B9-9C5B-8A278545C4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90063" y="591343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8266EFAC-DAAD-4A4A-A70D-B0B1FA1BF8F2}"/>
              </a:ext>
            </a:extLst>
          </p:cNvPr>
          <p:cNvGrpSpPr>
            <a:grpSpLocks/>
          </p:cNvGrpSpPr>
          <p:nvPr/>
        </p:nvGrpSpPr>
        <p:grpSpPr bwMode="auto">
          <a:xfrm>
            <a:off x="5749060" y="745826"/>
            <a:ext cx="562023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FE73554-F1DC-48AD-B416-A9F72E0EA02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09CD2533-6657-450B-8847-ADFE3C73730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8AD5783C-A277-41AB-B51F-788D1CAF13F5}"/>
                </a:ext>
              </a:extLst>
            </p:cNvPr>
            <p:cNvSpPr txBox="1"/>
            <p:nvPr/>
          </p:nvSpPr>
          <p:spPr>
            <a:xfrm>
              <a:off x="4926595" y="1141481"/>
              <a:ext cx="7447581"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100" dirty="0">
                  <a:solidFill>
                    <a:srgbClr val="70AD47">
                      <a:lumMod val="50000"/>
                    </a:srgbClr>
                  </a:solidFill>
                  <a:latin typeface="Arial" panose="020B0604020202020204" pitchFamily="34" charset="0"/>
                  <a:cs typeface="Arial" panose="020B0604020202020204" pitchFamily="34" charset="0"/>
                </a:rPr>
                <a:t>Casco Urbano del Municipio de Alto Baudó, Chocó</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AC5B78E4-9C46-4FA2-A085-7089BD6881D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88773" name="Rectángulo 68">
            <a:extLst>
              <a:ext uri="{FF2B5EF4-FFF2-40B4-BE49-F238E27FC236}">
                <a16:creationId xmlns:a16="http://schemas.microsoft.com/office/drawing/2014/main" id="{9F87D0B8-8E23-4D63-9457-FFC320174F25}"/>
              </a:ext>
            </a:extLst>
          </p:cNvPr>
          <p:cNvSpPr>
            <a:spLocks noChangeArrowheads="1"/>
          </p:cNvSpPr>
          <p:nvPr/>
        </p:nvSpPr>
        <p:spPr bwMode="auto">
          <a:xfrm>
            <a:off x="822325" y="584200"/>
            <a:ext cx="972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CONSTRUCCIÓN DE MUELLE DE PIE PATÓ.</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88774" name="Imagen 54">
            <a:extLst>
              <a:ext uri="{FF2B5EF4-FFF2-40B4-BE49-F238E27FC236}">
                <a16:creationId xmlns:a16="http://schemas.microsoft.com/office/drawing/2014/main" id="{B9EE78C8-48CD-45C0-82DE-25532AEB57EE}"/>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97388" y="6069013"/>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5" name="CuadroTexto 19">
            <a:extLst>
              <a:ext uri="{FF2B5EF4-FFF2-40B4-BE49-F238E27FC236}">
                <a16:creationId xmlns:a16="http://schemas.microsoft.com/office/drawing/2014/main" id="{F794CAB1-3636-4FAA-BE7B-8F54EC2214F3}"/>
              </a:ext>
            </a:extLst>
          </p:cNvPr>
          <p:cNvSpPr txBox="1">
            <a:spLocks noChangeArrowheads="1"/>
          </p:cNvSpPr>
          <p:nvPr/>
        </p:nvSpPr>
        <p:spPr bwMode="auto">
          <a:xfrm>
            <a:off x="5059363" y="4144963"/>
            <a:ext cx="522287"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19" name="Grupo 10">
            <a:extLst>
              <a:ext uri="{FF2B5EF4-FFF2-40B4-BE49-F238E27FC236}">
                <a16:creationId xmlns:a16="http://schemas.microsoft.com/office/drawing/2014/main" id="{2EC853FC-8EC9-4FB3-A082-9B0E51AB5AE7}"/>
              </a:ext>
            </a:extLst>
          </p:cNvPr>
          <p:cNvGrpSpPr>
            <a:grpSpLocks/>
          </p:cNvGrpSpPr>
          <p:nvPr/>
        </p:nvGrpSpPr>
        <p:grpSpPr bwMode="auto">
          <a:xfrm>
            <a:off x="5776581" y="1997141"/>
            <a:ext cx="5592715" cy="442441"/>
            <a:chOff x="3838759" y="1148658"/>
            <a:chExt cx="8786730" cy="655117"/>
          </a:xfrm>
          <a:solidFill>
            <a:schemeClr val="accent6">
              <a:lumMod val="60000"/>
              <a:lumOff val="40000"/>
            </a:schemeClr>
          </a:solidFill>
        </p:grpSpPr>
        <p:sp>
          <p:nvSpPr>
            <p:cNvPr id="21" name="Pentágono 11">
              <a:extLst>
                <a:ext uri="{FF2B5EF4-FFF2-40B4-BE49-F238E27FC236}">
                  <a16:creationId xmlns:a16="http://schemas.microsoft.com/office/drawing/2014/main" id="{11581AE2-2DC7-40DA-9B9F-9539439BFFE6}"/>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2" name="Forma libre 12">
              <a:extLst>
                <a:ext uri="{FF2B5EF4-FFF2-40B4-BE49-F238E27FC236}">
                  <a16:creationId xmlns:a16="http://schemas.microsoft.com/office/drawing/2014/main" id="{0A4BDF18-6C05-42B9-B6BE-9CAC7DC25255}"/>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b="1" dirty="0">
                  <a:solidFill>
                    <a:srgbClr val="70AD47">
                      <a:lumMod val="50000"/>
                    </a:srgbClr>
                  </a:solidFill>
                  <a:latin typeface="Arial" panose="020B0604020202020204" pitchFamily="34" charset="0"/>
                  <a:cs typeface="Arial" panose="020B0604020202020204" pitchFamily="34" charset="0"/>
                </a:rPr>
                <a:t>N.A.</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23" name="Elipse 22">
              <a:extLst>
                <a:ext uri="{FF2B5EF4-FFF2-40B4-BE49-F238E27FC236}">
                  <a16:creationId xmlns:a16="http://schemas.microsoft.com/office/drawing/2014/main" id="{AF783990-D0D3-49FA-A88A-34E23A31349D}"/>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4" name="Grupo 10">
            <a:extLst>
              <a:ext uri="{FF2B5EF4-FFF2-40B4-BE49-F238E27FC236}">
                <a16:creationId xmlns:a16="http://schemas.microsoft.com/office/drawing/2014/main" id="{6CC11EC7-8C02-44C6-AB55-F60CE79FCC2B}"/>
              </a:ext>
            </a:extLst>
          </p:cNvPr>
          <p:cNvGrpSpPr>
            <a:grpSpLocks/>
          </p:cNvGrpSpPr>
          <p:nvPr/>
        </p:nvGrpSpPr>
        <p:grpSpPr bwMode="auto">
          <a:xfrm>
            <a:off x="5776581" y="2581003"/>
            <a:ext cx="5592715" cy="394125"/>
            <a:chOff x="3853379" y="1046579"/>
            <a:chExt cx="8775459" cy="703246"/>
          </a:xfrm>
          <a:solidFill>
            <a:schemeClr val="accent6">
              <a:lumMod val="60000"/>
              <a:lumOff val="40000"/>
            </a:schemeClr>
          </a:solidFill>
        </p:grpSpPr>
        <p:sp>
          <p:nvSpPr>
            <p:cNvPr id="25" name="Pentágono 11">
              <a:extLst>
                <a:ext uri="{FF2B5EF4-FFF2-40B4-BE49-F238E27FC236}">
                  <a16:creationId xmlns:a16="http://schemas.microsoft.com/office/drawing/2014/main" id="{A85962C2-6FB1-459F-9F1D-34D86E2A3EB7}"/>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12">
              <a:extLst>
                <a:ext uri="{FF2B5EF4-FFF2-40B4-BE49-F238E27FC236}">
                  <a16:creationId xmlns:a16="http://schemas.microsoft.com/office/drawing/2014/main" id="{E023685A-A162-48F4-91B6-5EC06272FE2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26">
              <a:extLst>
                <a:ext uri="{FF2B5EF4-FFF2-40B4-BE49-F238E27FC236}">
                  <a16:creationId xmlns:a16="http://schemas.microsoft.com/office/drawing/2014/main" id="{E55C4B6C-AF60-4C66-A0C6-D02B68148986}"/>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N.A.</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8" name="Elipse 27">
              <a:extLst>
                <a:ext uri="{FF2B5EF4-FFF2-40B4-BE49-F238E27FC236}">
                  <a16:creationId xmlns:a16="http://schemas.microsoft.com/office/drawing/2014/main" id="{36C41595-05CE-4FF1-B1BD-088C46AAB043}"/>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9" name="Grupo 10">
            <a:extLst>
              <a:ext uri="{FF2B5EF4-FFF2-40B4-BE49-F238E27FC236}">
                <a16:creationId xmlns:a16="http://schemas.microsoft.com/office/drawing/2014/main" id="{F56FBFED-7DC2-4E33-8072-5105C276F7A8}"/>
              </a:ext>
            </a:extLst>
          </p:cNvPr>
          <p:cNvGrpSpPr>
            <a:grpSpLocks/>
          </p:cNvGrpSpPr>
          <p:nvPr/>
        </p:nvGrpSpPr>
        <p:grpSpPr bwMode="auto">
          <a:xfrm>
            <a:off x="5778137" y="1358586"/>
            <a:ext cx="5591160" cy="433388"/>
            <a:chOff x="3797995" y="1095038"/>
            <a:chExt cx="8744159" cy="641713"/>
          </a:xfrm>
          <a:solidFill>
            <a:schemeClr val="accent6">
              <a:lumMod val="60000"/>
              <a:lumOff val="40000"/>
            </a:schemeClr>
          </a:solidFill>
        </p:grpSpPr>
        <p:sp>
          <p:nvSpPr>
            <p:cNvPr id="30" name="Pentágono 11">
              <a:extLst>
                <a:ext uri="{FF2B5EF4-FFF2-40B4-BE49-F238E27FC236}">
                  <a16:creationId xmlns:a16="http://schemas.microsoft.com/office/drawing/2014/main" id="{7731FEAA-2C87-4F0B-A459-702DEB14B18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1" name="Forma libre 12">
              <a:extLst>
                <a:ext uri="{FF2B5EF4-FFF2-40B4-BE49-F238E27FC236}">
                  <a16:creationId xmlns:a16="http://schemas.microsoft.com/office/drawing/2014/main" id="{A6CEB24D-F331-47C1-8F6B-11E6B0D6400B}"/>
                </a:ext>
              </a:extLst>
            </p:cNvPr>
            <p:cNvSpPr/>
            <p:nvPr/>
          </p:nvSpPr>
          <p:spPr>
            <a:xfrm>
              <a:off x="4769193" y="1097388"/>
              <a:ext cx="7772961" cy="627261"/>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200" dirty="0">
                  <a:solidFill>
                    <a:srgbClr val="70AD47">
                      <a:lumMod val="50000"/>
                    </a:srgbClr>
                  </a:solidFill>
                  <a:latin typeface="Arial" panose="020B0604020202020204" pitchFamily="34" charset="0"/>
                  <a:cs typeface="Arial" panose="020B0604020202020204" pitchFamily="34" charset="0"/>
                </a:rPr>
                <a:t>Mejoramiento de  las operaciones de embarque y desembarque de pasajeros de manera cómoda y segura.</a:t>
              </a:r>
            </a:p>
          </p:txBody>
        </p:sp>
        <p:sp>
          <p:nvSpPr>
            <p:cNvPr id="32" name="Elipse 31">
              <a:extLst>
                <a:ext uri="{FF2B5EF4-FFF2-40B4-BE49-F238E27FC236}">
                  <a16:creationId xmlns:a16="http://schemas.microsoft.com/office/drawing/2014/main" id="{9E191FA3-8C26-447D-865D-07832AB9F9D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88779" name="Imagen 3">
            <a:extLst>
              <a:ext uri="{FF2B5EF4-FFF2-40B4-BE49-F238E27FC236}">
                <a16:creationId xmlns:a16="http://schemas.microsoft.com/office/drawing/2014/main" id="{41947FDB-5EF3-4FB4-8685-B8D87ED57A6D}"/>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319588" y="4167188"/>
            <a:ext cx="790575" cy="1525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167E74F-F539-4318-819D-6339B6D2642C}"/>
              </a:ext>
            </a:extLst>
          </p:cNvPr>
          <p:cNvGraphicFramePr>
            <a:graphicFrameLocks noGrp="1"/>
          </p:cNvGraphicFramePr>
          <p:nvPr/>
        </p:nvGraphicFramePr>
        <p:xfrm>
          <a:off x="5951538" y="3284538"/>
          <a:ext cx="5418137" cy="2409825"/>
        </p:xfrm>
        <a:graphic>
          <a:graphicData uri="http://schemas.openxmlformats.org/drawingml/2006/table">
            <a:tbl>
              <a:tblPr firstRow="1" bandRow="1"/>
              <a:tblGrid>
                <a:gridCol w="2007294">
                  <a:extLst>
                    <a:ext uri="{9D8B030D-6E8A-4147-A177-3AD203B41FA5}">
                      <a16:colId xmlns:a16="http://schemas.microsoft.com/office/drawing/2014/main" val="20000"/>
                    </a:ext>
                  </a:extLst>
                </a:gridCol>
                <a:gridCol w="2240700">
                  <a:extLst>
                    <a:ext uri="{9D8B030D-6E8A-4147-A177-3AD203B41FA5}">
                      <a16:colId xmlns:a16="http://schemas.microsoft.com/office/drawing/2014/main" val="20001"/>
                    </a:ext>
                  </a:extLst>
                </a:gridCol>
                <a:gridCol w="1170143">
                  <a:extLst>
                    <a:ext uri="{9D8B030D-6E8A-4147-A177-3AD203B41FA5}">
                      <a16:colId xmlns:a16="http://schemas.microsoft.com/office/drawing/2014/main" val="20002"/>
                    </a:ext>
                  </a:extLst>
                </a:gridCol>
              </a:tblGrid>
              <a:tr h="190500">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$ 1.066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dirty="0">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$ 127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$ 1.193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$ 1.193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ctr" rtl="0" fontAlgn="ctr"/>
                      <a:r>
                        <a:rPr lang="es-CO" sz="1000" b="0" i="0" u="none" strike="noStrike">
                          <a:solidFill>
                            <a:srgbClr val="375623"/>
                          </a:solidFill>
                          <a:effectLst/>
                          <a:latin typeface="Arial" panose="020B0604020202020204" pitchFamily="34" charset="0"/>
                        </a:rPr>
                        <a:t>Pie Pató – Municipio de Alto Baudó</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81BB59A1-AF86-49C4-95C8-018D010820C0}"/>
              </a:ext>
            </a:extLst>
          </p:cNvPr>
          <p:cNvGraphicFramePr>
            <a:graphicFrameLocks noGrp="1"/>
          </p:cNvGraphicFramePr>
          <p:nvPr/>
        </p:nvGraphicFramePr>
        <p:xfrm>
          <a:off x="847725" y="1363663"/>
          <a:ext cx="4665663" cy="2657475"/>
        </p:xfrm>
        <a:graphic>
          <a:graphicData uri="http://schemas.openxmlformats.org/drawingml/2006/table">
            <a:tbl>
              <a:tblPr firstRow="1" bandRow="1"/>
              <a:tblGrid>
                <a:gridCol w="1728520">
                  <a:extLst>
                    <a:ext uri="{9D8B030D-6E8A-4147-A177-3AD203B41FA5}">
                      <a16:colId xmlns:a16="http://schemas.microsoft.com/office/drawing/2014/main" val="20000"/>
                    </a:ext>
                  </a:extLst>
                </a:gridCol>
                <a:gridCol w="1929510">
                  <a:extLst>
                    <a:ext uri="{9D8B030D-6E8A-4147-A177-3AD203B41FA5}">
                      <a16:colId xmlns:a16="http://schemas.microsoft.com/office/drawing/2014/main" val="20001"/>
                    </a:ext>
                  </a:extLst>
                </a:gridCol>
                <a:gridCol w="1007633">
                  <a:extLst>
                    <a:ext uri="{9D8B030D-6E8A-4147-A177-3AD203B41FA5}">
                      <a16:colId xmlns:a16="http://schemas.microsoft.com/office/drawing/2014/main" val="20002"/>
                    </a:ext>
                  </a:extLst>
                </a:gridCol>
              </a:tblGrid>
              <a:tr h="190500">
                <a:tc gridSpan="3">
                  <a:txBody>
                    <a:bodyPr/>
                    <a:lstStyle/>
                    <a:p>
                      <a:pPr algn="ctr" rtl="0" fontAlgn="ctr"/>
                      <a:r>
                        <a:rPr lang="es-CO" sz="900" b="0" i="0" u="none" strike="noStrike">
                          <a:solidFill>
                            <a:srgbClr val="FFFFFF"/>
                          </a:solidFill>
                          <a:effectLst/>
                          <a:latin typeface="Arial" panose="020B0604020202020204" pitchFamily="34" charset="0"/>
                        </a:rPr>
                        <a:t>INFORMACION DEL CONTRATO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28/11/2018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31/10/2019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3">
                  <a:txBody>
                    <a:bodyPr/>
                    <a:lstStyle/>
                    <a:p>
                      <a:pPr algn="ctr" rtl="0" fontAlgn="ctr"/>
                      <a:r>
                        <a:rPr lang="es-CO" sz="900" b="0" i="0" u="none" strike="noStrike">
                          <a:solidFill>
                            <a:srgbClr val="FFFFFF"/>
                          </a:solidFill>
                          <a:effectLst/>
                          <a:latin typeface="Arial" panose="020B0604020202020204" pitchFamily="34" charset="0"/>
                        </a:rPr>
                        <a:t>BENEFICIOS DEL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30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00">
                <a:tc gridSpan="3">
                  <a:txBody>
                    <a:bodyPr/>
                    <a:lstStyle/>
                    <a:p>
                      <a:pPr algn="l" rtl="0" fontAlgn="ctr"/>
                      <a:r>
                        <a:rPr lang="es-CO" sz="1100" b="1" i="0" u="none" strike="noStrike">
                          <a:solidFill>
                            <a:srgbClr val="375623"/>
                          </a:solidFill>
                          <a:effectLst/>
                          <a:latin typeface="Arial" panose="020B0604020202020204" pitchFamily="34" charset="0"/>
                        </a:rPr>
                        <a:t>OTROS BENEFICIOS: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61950">
                <a:tc gridSpan="3">
                  <a:txBody>
                    <a:bodyPr/>
                    <a:lstStyle/>
                    <a:p>
                      <a:pPr algn="l" rtl="0" fontAlgn="ctr"/>
                      <a:r>
                        <a:rPr lang="es-ES" sz="1100" b="0" i="0" u="none" strike="noStrike">
                          <a:solidFill>
                            <a:srgbClr val="375623"/>
                          </a:solidFill>
                          <a:effectLst/>
                          <a:latin typeface="Arial" panose="020B0604020202020204" pitchFamily="34" charset="0"/>
                        </a:rPr>
                        <a:t>Mejoramiento de  las operaciones de embarque y desembarque de pasajeros de manera cómoda y segura.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90500">
                <a:tc gridSpan="3">
                  <a:txBody>
                    <a:bodyPr/>
                    <a:lstStyle/>
                    <a:p>
                      <a:pPr algn="l" rtl="0" fontAlgn="ctr"/>
                      <a:r>
                        <a:rPr lang="es-CO" sz="1100" b="0" i="0" u="none" strike="noStrike" dirty="0">
                          <a:solidFill>
                            <a:srgbClr val="375623"/>
                          </a:solidFill>
                          <a:effectLst/>
                          <a:latin typeface="Arial" panose="020B0604020202020204" pitchFamily="34" charset="0"/>
                        </a:rPr>
                        <a:t>Población Beneficiada: 9500 habitantes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00">
                <a:tc gridSpan="3">
                  <a:txBody>
                    <a:bodyPr/>
                    <a:lstStyle/>
                    <a:p>
                      <a:pPr algn="ctr" rtl="0" fontAlgn="ctr"/>
                      <a:r>
                        <a:rPr lang="es-ES" sz="900" b="0" i="0" u="none" strike="noStrike" dirty="0">
                          <a:solidFill>
                            <a:srgbClr val="FFFFFF"/>
                          </a:solidFill>
                          <a:effectLst/>
                          <a:latin typeface="Arial" panose="020B0604020202020204" pitchFamily="34" charset="0"/>
                        </a:rPr>
                        <a:t>METAS DEL CONTRATO O PROYECTO  (PLAN DE ACCIÓN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81000">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ctr" rtl="0" fontAlgn="ctr"/>
                      <a:r>
                        <a:rPr lang="es-CO" sz="1100" b="1" i="0" u="none" strike="noStrike">
                          <a:solidFill>
                            <a:srgbClr val="375623"/>
                          </a:solidFill>
                          <a:effectLst/>
                          <a:latin typeface="Arial" panose="020B0604020202020204" pitchFamily="34" charset="0"/>
                        </a:rPr>
                        <a:t>Muelle Construido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
        <p:nvSpPr>
          <p:cNvPr id="288876" name="Rectángulo 32">
            <a:extLst>
              <a:ext uri="{FF2B5EF4-FFF2-40B4-BE49-F238E27FC236}">
                <a16:creationId xmlns:a16="http://schemas.microsoft.com/office/drawing/2014/main" id="{63DDD0BE-D401-4C70-8CC5-57F9AD33F865}"/>
              </a:ext>
            </a:extLst>
          </p:cNvPr>
          <p:cNvSpPr>
            <a:spLocks noChangeArrowheads="1"/>
          </p:cNvSpPr>
          <p:nvPr/>
        </p:nvSpPr>
        <p:spPr bwMode="auto">
          <a:xfrm>
            <a:off x="822325" y="341313"/>
            <a:ext cx="11166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ángulo 3">
            <a:extLst>
              <a:ext uri="{FF2B5EF4-FFF2-40B4-BE49-F238E27FC236}">
                <a16:creationId xmlns:a16="http://schemas.microsoft.com/office/drawing/2014/main" id="{12EA9D5D-D35E-47AB-8487-54FF513CF03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89795" name="Rectángulo 7">
            <a:extLst>
              <a:ext uri="{FF2B5EF4-FFF2-40B4-BE49-F238E27FC236}">
                <a16:creationId xmlns:a16="http://schemas.microsoft.com/office/drawing/2014/main" id="{5469019C-199A-4562-A2F4-CF3B7E8DDF2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B4161DAD-EB02-477D-9B63-701394D6168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89797" name="Imagen 14">
            <a:extLst>
              <a:ext uri="{FF2B5EF4-FFF2-40B4-BE49-F238E27FC236}">
                <a16:creationId xmlns:a16="http://schemas.microsoft.com/office/drawing/2014/main" id="{A1273D57-BA12-4F84-836F-F56F1800FB3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9322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8" name="Imagen 16">
            <a:extLst>
              <a:ext uri="{FF2B5EF4-FFF2-40B4-BE49-F238E27FC236}">
                <a16:creationId xmlns:a16="http://schemas.microsoft.com/office/drawing/2014/main" id="{ED24CF41-A472-44DC-B76E-B103CA8623D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9" name="Imagen 2">
            <a:extLst>
              <a:ext uri="{FF2B5EF4-FFF2-40B4-BE49-F238E27FC236}">
                <a16:creationId xmlns:a16="http://schemas.microsoft.com/office/drawing/2014/main" id="{4D910434-0D06-4ADF-AFF0-5062D6E2774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65CDC65E-A8F7-4ADE-B54F-2FE32E59886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ECCD25F-992A-4DA9-939D-639458C6444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0622860-6C45-448A-A55F-DD1D57B03D1B}"/>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3F08A009-E4BB-430C-9941-9463E61C11E7}"/>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89804" name="CuadroTexto 4">
            <a:extLst>
              <a:ext uri="{FF2B5EF4-FFF2-40B4-BE49-F238E27FC236}">
                <a16:creationId xmlns:a16="http://schemas.microsoft.com/office/drawing/2014/main" id="{FF147624-8DBF-4C33-9A10-6E1F25F521F8}"/>
              </a:ext>
            </a:extLst>
          </p:cNvPr>
          <p:cNvSpPr txBox="1">
            <a:spLocks noChangeArrowheads="1"/>
          </p:cNvSpPr>
          <p:nvPr/>
        </p:nvSpPr>
        <p:spPr bwMode="auto">
          <a:xfrm>
            <a:off x="1631950" y="5300663"/>
            <a:ext cx="817562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600">
                <a:solidFill>
                  <a:srgbClr val="385723"/>
                </a:solidFill>
              </a:rPr>
              <a:t>Muelle de Pie Pató, Municipio de Alto Baudó. Chocó</a:t>
            </a:r>
          </a:p>
          <a:p>
            <a:pPr>
              <a:lnSpc>
                <a:spcPct val="100000"/>
              </a:lnSpc>
              <a:spcBef>
                <a:spcPct val="0"/>
              </a:spcBef>
              <a:buFontTx/>
              <a:buNone/>
            </a:pPr>
            <a:endParaRPr lang="es-CO" altLang="es-CO" sz="1800">
              <a:solidFill>
                <a:srgbClr val="000000"/>
              </a:solidFill>
            </a:endParaRPr>
          </a:p>
        </p:txBody>
      </p:sp>
      <p:pic>
        <p:nvPicPr>
          <p:cNvPr id="289805" name="Imagen 14">
            <a:extLst>
              <a:ext uri="{FF2B5EF4-FFF2-40B4-BE49-F238E27FC236}">
                <a16:creationId xmlns:a16="http://schemas.microsoft.com/office/drawing/2014/main" id="{CF138122-FA4C-441D-A908-EA8AF71F45CB}"/>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40538" y="1984375"/>
            <a:ext cx="4044950" cy="330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806" name="Imagen 2">
            <a:extLst>
              <a:ext uri="{FF2B5EF4-FFF2-40B4-BE49-F238E27FC236}">
                <a16:creationId xmlns:a16="http://schemas.microsoft.com/office/drawing/2014/main" id="{47448F4B-E33F-47AA-936C-7AA9E515A6F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238250" y="1943100"/>
            <a:ext cx="3968750" cy="320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0818" name="Grupo 2">
            <a:extLst>
              <a:ext uri="{FF2B5EF4-FFF2-40B4-BE49-F238E27FC236}">
                <a16:creationId xmlns:a16="http://schemas.microsoft.com/office/drawing/2014/main" id="{34B63147-EDB3-48D4-89E3-37C193C96C02}"/>
              </a:ext>
            </a:extLst>
          </p:cNvPr>
          <p:cNvGrpSpPr>
            <a:grpSpLocks/>
          </p:cNvGrpSpPr>
          <p:nvPr/>
        </p:nvGrpSpPr>
        <p:grpSpPr bwMode="auto">
          <a:xfrm>
            <a:off x="-22225" y="-1588"/>
            <a:ext cx="12233275" cy="6926263"/>
            <a:chOff x="54408" y="52964"/>
            <a:chExt cx="12233130" cy="6926263"/>
          </a:xfrm>
        </p:grpSpPr>
        <p:sp>
          <p:nvSpPr>
            <p:cNvPr id="54" name="Rectangle 3">
              <a:extLst>
                <a:ext uri="{FF2B5EF4-FFF2-40B4-BE49-F238E27FC236}">
                  <a16:creationId xmlns:a16="http://schemas.microsoft.com/office/drawing/2014/main" id="{CE0008DE-B5D3-4989-8A3B-1C73484F6ACC}"/>
                </a:ext>
              </a:extLst>
            </p:cNvPr>
            <p:cNvSpPr/>
            <p:nvPr/>
          </p:nvSpPr>
          <p:spPr>
            <a:xfrm>
              <a:off x="65520" y="52964"/>
              <a:ext cx="12222018"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90926" name="Imagen 35">
              <a:extLst>
                <a:ext uri="{FF2B5EF4-FFF2-40B4-BE49-F238E27FC236}">
                  <a16:creationId xmlns:a16="http://schemas.microsoft.com/office/drawing/2014/main" id="{A25F65FE-BA77-4287-B7FB-B8CD1A6A68F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440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90819" name="Imagen 1">
            <a:extLst>
              <a:ext uri="{FF2B5EF4-FFF2-40B4-BE49-F238E27FC236}">
                <a16:creationId xmlns:a16="http://schemas.microsoft.com/office/drawing/2014/main" id="{259B59DA-9A83-4F47-B102-C810F4395C1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477375" y="5908675"/>
            <a:ext cx="1900238" cy="77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F77ECF68-6B7E-4610-9BF9-C6B63275DE29}"/>
              </a:ext>
            </a:extLst>
          </p:cNvPr>
          <p:cNvGrpSpPr>
            <a:grpSpLocks/>
          </p:cNvGrpSpPr>
          <p:nvPr/>
        </p:nvGrpSpPr>
        <p:grpSpPr bwMode="auto">
          <a:xfrm>
            <a:off x="5749060" y="745826"/>
            <a:ext cx="5552211"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D6B6C0EF-E626-448C-9A48-1A766A366CE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C6CFC23B-792C-41A8-9BE4-0C8E108C1EE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FD40841E-0871-4F1C-A5D3-5686BBA6BFDA}"/>
                </a:ext>
              </a:extLst>
            </p:cNvPr>
            <p:cNvSpPr txBox="1"/>
            <p:nvPr/>
          </p:nvSpPr>
          <p:spPr>
            <a:xfrm>
              <a:off x="4959250" y="1188499"/>
              <a:ext cx="7050668" cy="464225"/>
            </a:xfrm>
            <a:prstGeom prst="rect">
              <a:avLst/>
            </a:prstGeom>
            <a:grpFill/>
          </p:spPr>
          <p:txBody>
            <a:bodyPr>
              <a:spAutoFit/>
            </a:bodyPr>
            <a:lstStyle/>
            <a:p>
              <a:pPr eaLnBrk="1" fontAlgn="auto" hangingPunct="1">
                <a:spcBef>
                  <a:spcPts val="0"/>
                </a:spcBef>
                <a:spcAft>
                  <a:spcPts val="0"/>
                </a:spcAft>
                <a:defRPr/>
              </a:pPr>
              <a:r>
                <a:rPr lang="es-CO" sz="14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Municipio de Tarapacá, Amazonas</a:t>
              </a:r>
            </a:p>
          </p:txBody>
        </p:sp>
        <p:sp>
          <p:nvSpPr>
            <p:cNvPr id="16" name="Elipse 15">
              <a:extLst>
                <a:ext uri="{FF2B5EF4-FFF2-40B4-BE49-F238E27FC236}">
                  <a16:creationId xmlns:a16="http://schemas.microsoft.com/office/drawing/2014/main" id="{0A527FB6-F688-4AFF-A376-29F45039D23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90821" name="Rectángulo 68">
            <a:extLst>
              <a:ext uri="{FF2B5EF4-FFF2-40B4-BE49-F238E27FC236}">
                <a16:creationId xmlns:a16="http://schemas.microsoft.com/office/drawing/2014/main" id="{C7E3399D-A96F-4FA0-814F-0C115122D297}"/>
              </a:ext>
            </a:extLst>
          </p:cNvPr>
          <p:cNvSpPr>
            <a:spLocks noChangeArrowheads="1"/>
          </p:cNvSpPr>
          <p:nvPr/>
        </p:nvSpPr>
        <p:spPr bwMode="auto">
          <a:xfrm>
            <a:off x="890588" y="571500"/>
            <a:ext cx="96567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CONSTRUCCIÓN MUELLE DE TARAPACÁ</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90822" name="Imagen 54">
            <a:extLst>
              <a:ext uri="{FF2B5EF4-FFF2-40B4-BE49-F238E27FC236}">
                <a16:creationId xmlns:a16="http://schemas.microsoft.com/office/drawing/2014/main" id="{93A11733-B70F-4ABD-BCBE-7AB55726079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690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3" name="CuadroTexto 19">
            <a:extLst>
              <a:ext uri="{FF2B5EF4-FFF2-40B4-BE49-F238E27FC236}">
                <a16:creationId xmlns:a16="http://schemas.microsoft.com/office/drawing/2014/main" id="{6BB7F20E-646A-46B2-9E92-E92763FFE1E9}"/>
              </a:ext>
            </a:extLst>
          </p:cNvPr>
          <p:cNvSpPr txBox="1">
            <a:spLocks noChangeArrowheads="1"/>
          </p:cNvSpPr>
          <p:nvPr/>
        </p:nvSpPr>
        <p:spPr bwMode="auto">
          <a:xfrm>
            <a:off x="5002213" y="4006850"/>
            <a:ext cx="522287"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19" name="Grupo 10">
            <a:extLst>
              <a:ext uri="{FF2B5EF4-FFF2-40B4-BE49-F238E27FC236}">
                <a16:creationId xmlns:a16="http://schemas.microsoft.com/office/drawing/2014/main" id="{2E3530CC-5804-44ED-BA25-269194BDFEF8}"/>
              </a:ext>
            </a:extLst>
          </p:cNvPr>
          <p:cNvGrpSpPr>
            <a:grpSpLocks/>
          </p:cNvGrpSpPr>
          <p:nvPr/>
        </p:nvGrpSpPr>
        <p:grpSpPr bwMode="auto">
          <a:xfrm>
            <a:off x="5805786" y="2396785"/>
            <a:ext cx="5495485" cy="442441"/>
            <a:chOff x="3838759" y="1148658"/>
            <a:chExt cx="8786730" cy="655117"/>
          </a:xfrm>
          <a:solidFill>
            <a:schemeClr val="accent6">
              <a:lumMod val="60000"/>
              <a:lumOff val="40000"/>
            </a:schemeClr>
          </a:solidFill>
        </p:grpSpPr>
        <p:sp>
          <p:nvSpPr>
            <p:cNvPr id="21" name="Pentágono 11">
              <a:extLst>
                <a:ext uri="{FF2B5EF4-FFF2-40B4-BE49-F238E27FC236}">
                  <a16:creationId xmlns:a16="http://schemas.microsoft.com/office/drawing/2014/main" id="{092482DA-4FB3-438A-BE44-C34F79129DE8}"/>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2" name="Forma libre 12">
              <a:extLst>
                <a:ext uri="{FF2B5EF4-FFF2-40B4-BE49-F238E27FC236}">
                  <a16:creationId xmlns:a16="http://schemas.microsoft.com/office/drawing/2014/main" id="{00792D2C-4450-480D-85C5-DEE8BBD7F275}"/>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b="1" dirty="0">
                  <a:solidFill>
                    <a:srgbClr val="70AD47">
                      <a:lumMod val="50000"/>
                    </a:srgbClr>
                  </a:solidFill>
                  <a:latin typeface="Arial" panose="020B0604020202020204" pitchFamily="34" charset="0"/>
                  <a:cs typeface="Arial" panose="020B0604020202020204" pitchFamily="34" charset="0"/>
                </a:rPr>
                <a:t>N.A.</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23" name="Elipse 22">
              <a:extLst>
                <a:ext uri="{FF2B5EF4-FFF2-40B4-BE49-F238E27FC236}">
                  <a16:creationId xmlns:a16="http://schemas.microsoft.com/office/drawing/2014/main" id="{4A895D46-0467-4106-96C0-5D5BFAD0D8AC}"/>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4" name="Grupo 10">
            <a:extLst>
              <a:ext uri="{FF2B5EF4-FFF2-40B4-BE49-F238E27FC236}">
                <a16:creationId xmlns:a16="http://schemas.microsoft.com/office/drawing/2014/main" id="{1603093A-FC1C-4214-BDA7-C773AEAD9916}"/>
              </a:ext>
            </a:extLst>
          </p:cNvPr>
          <p:cNvGrpSpPr>
            <a:grpSpLocks/>
          </p:cNvGrpSpPr>
          <p:nvPr/>
        </p:nvGrpSpPr>
        <p:grpSpPr bwMode="auto">
          <a:xfrm>
            <a:off x="5785272" y="2990915"/>
            <a:ext cx="5515999" cy="394125"/>
            <a:chOff x="3853379" y="1046579"/>
            <a:chExt cx="8775459" cy="703246"/>
          </a:xfrm>
          <a:solidFill>
            <a:schemeClr val="accent6">
              <a:lumMod val="60000"/>
              <a:lumOff val="40000"/>
            </a:schemeClr>
          </a:solidFill>
        </p:grpSpPr>
        <p:sp>
          <p:nvSpPr>
            <p:cNvPr id="25" name="Pentágono 11">
              <a:extLst>
                <a:ext uri="{FF2B5EF4-FFF2-40B4-BE49-F238E27FC236}">
                  <a16:creationId xmlns:a16="http://schemas.microsoft.com/office/drawing/2014/main" id="{818ACF83-B726-49D6-939B-A3DE8BA18216}"/>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12">
              <a:extLst>
                <a:ext uri="{FF2B5EF4-FFF2-40B4-BE49-F238E27FC236}">
                  <a16:creationId xmlns:a16="http://schemas.microsoft.com/office/drawing/2014/main" id="{AF727484-F231-419A-9257-59C96BF0665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26">
              <a:extLst>
                <a:ext uri="{FF2B5EF4-FFF2-40B4-BE49-F238E27FC236}">
                  <a16:creationId xmlns:a16="http://schemas.microsoft.com/office/drawing/2014/main" id="{45294526-6BF2-4270-A0E2-C2CD89FE20C8}"/>
                </a:ext>
              </a:extLst>
            </p:cNvPr>
            <p:cNvSpPr txBox="1"/>
            <p:nvPr/>
          </p:nvSpPr>
          <p:spPr>
            <a:xfrm>
              <a:off x="5086411" y="1145736"/>
              <a:ext cx="6907616"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N.A.</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8" name="Elipse 27">
              <a:extLst>
                <a:ext uri="{FF2B5EF4-FFF2-40B4-BE49-F238E27FC236}">
                  <a16:creationId xmlns:a16="http://schemas.microsoft.com/office/drawing/2014/main" id="{CC4621CC-84BA-4EFC-8AD1-49D0086154FC}"/>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9" name="Grupo 10">
            <a:extLst>
              <a:ext uri="{FF2B5EF4-FFF2-40B4-BE49-F238E27FC236}">
                <a16:creationId xmlns:a16="http://schemas.microsoft.com/office/drawing/2014/main" id="{DD8C834C-0BE7-457E-93EB-09C2081773BB}"/>
              </a:ext>
            </a:extLst>
          </p:cNvPr>
          <p:cNvGrpSpPr>
            <a:grpSpLocks/>
          </p:cNvGrpSpPr>
          <p:nvPr/>
        </p:nvGrpSpPr>
        <p:grpSpPr bwMode="auto">
          <a:xfrm>
            <a:off x="5778136" y="1358586"/>
            <a:ext cx="5523135" cy="802342"/>
            <a:chOff x="3797995" y="1095038"/>
            <a:chExt cx="8742056" cy="641713"/>
          </a:xfrm>
          <a:solidFill>
            <a:schemeClr val="accent6">
              <a:lumMod val="60000"/>
              <a:lumOff val="40000"/>
            </a:schemeClr>
          </a:solidFill>
        </p:grpSpPr>
        <p:sp>
          <p:nvSpPr>
            <p:cNvPr id="30" name="Pentágono 11">
              <a:extLst>
                <a:ext uri="{FF2B5EF4-FFF2-40B4-BE49-F238E27FC236}">
                  <a16:creationId xmlns:a16="http://schemas.microsoft.com/office/drawing/2014/main" id="{C6823EC7-E409-48D9-97CA-E78CF20E201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1" name="Forma libre 12">
              <a:extLst>
                <a:ext uri="{FF2B5EF4-FFF2-40B4-BE49-F238E27FC236}">
                  <a16:creationId xmlns:a16="http://schemas.microsoft.com/office/drawing/2014/main" id="{27350741-AF7C-40DD-B07D-0A1B09FCBC41}"/>
                </a:ext>
              </a:extLst>
            </p:cNvPr>
            <p:cNvSpPr/>
            <p:nvPr/>
          </p:nvSpPr>
          <p:spPr>
            <a:xfrm>
              <a:off x="4737478" y="1167883"/>
              <a:ext cx="780257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100" dirty="0">
                  <a:solidFill>
                    <a:srgbClr val="70AD47">
                      <a:lumMod val="50000"/>
                    </a:srgbClr>
                  </a:solidFill>
                  <a:latin typeface="Arial" panose="020B0604020202020204" pitchFamily="34" charset="0"/>
                  <a:cs typeface="Arial" panose="020B0604020202020204" pitchFamily="34" charset="0"/>
                </a:rPr>
                <a:t>Muelle fluvial mixto,  que permite el acceso de las  embarcaciones, mejora el desarrollo de la región, fortalece el desarrollo productivo.</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32" name="Elipse 31">
              <a:extLst>
                <a:ext uri="{FF2B5EF4-FFF2-40B4-BE49-F238E27FC236}">
                  <a16:creationId xmlns:a16="http://schemas.microsoft.com/office/drawing/2014/main" id="{5794351F-B6C2-4F79-B8AB-AEE4A2A33987}"/>
                </a:ext>
              </a:extLst>
            </p:cNvPr>
            <p:cNvSpPr/>
            <p:nvPr/>
          </p:nvSpPr>
          <p:spPr>
            <a:xfrm>
              <a:off x="3797995" y="1095038"/>
              <a:ext cx="629431"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90827" name="Imagen 4">
            <a:extLst>
              <a:ext uri="{FF2B5EF4-FFF2-40B4-BE49-F238E27FC236}">
                <a16:creationId xmlns:a16="http://schemas.microsoft.com/office/drawing/2014/main" id="{66F088FE-9D37-437E-AB22-0889350F89BB}"/>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040063" y="4078288"/>
            <a:ext cx="196215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94648D5-CA92-41ED-8462-E99E4673AD1D}"/>
              </a:ext>
            </a:extLst>
          </p:cNvPr>
          <p:cNvGraphicFramePr>
            <a:graphicFrameLocks noGrp="1"/>
          </p:cNvGraphicFramePr>
          <p:nvPr/>
        </p:nvGraphicFramePr>
        <p:xfrm>
          <a:off x="5954713" y="3529013"/>
          <a:ext cx="5422900" cy="2222500"/>
        </p:xfrm>
        <a:graphic>
          <a:graphicData uri="http://schemas.openxmlformats.org/drawingml/2006/table">
            <a:tbl>
              <a:tblPr firstRow="1" bandRow="1"/>
              <a:tblGrid>
                <a:gridCol w="2009058">
                  <a:extLst>
                    <a:ext uri="{9D8B030D-6E8A-4147-A177-3AD203B41FA5}">
                      <a16:colId xmlns:a16="http://schemas.microsoft.com/office/drawing/2014/main" val="20000"/>
                    </a:ext>
                  </a:extLst>
                </a:gridCol>
                <a:gridCol w="2242670">
                  <a:extLst>
                    <a:ext uri="{9D8B030D-6E8A-4147-A177-3AD203B41FA5}">
                      <a16:colId xmlns:a16="http://schemas.microsoft.com/office/drawing/2014/main" val="20001"/>
                    </a:ext>
                  </a:extLst>
                </a:gridCol>
                <a:gridCol w="1171172">
                  <a:extLst>
                    <a:ext uri="{9D8B030D-6E8A-4147-A177-3AD203B41FA5}">
                      <a16:colId xmlns:a16="http://schemas.microsoft.com/office/drawing/2014/main" val="20002"/>
                    </a:ext>
                  </a:extLst>
                </a:gridCol>
              </a:tblGrid>
              <a:tr h="167225">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7225">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$ 2.626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67225">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67225">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67225">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$ 412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67225">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67225">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67225">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$ 3,04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67225">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$ 3.038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67225">
                <a:tc gridSpan="3">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4324">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75922">
                <a:tc>
                  <a:txBody>
                    <a:bodyPr/>
                    <a:lstStyle/>
                    <a:p>
                      <a:pPr algn="ctr" rtl="0" fontAlgn="ctr"/>
                      <a:r>
                        <a:rPr lang="es-CO" sz="900" b="0" i="0" u="none" strike="noStrike">
                          <a:solidFill>
                            <a:srgbClr val="375623"/>
                          </a:solidFill>
                          <a:effectLst/>
                          <a:latin typeface="Arial" panose="020B0604020202020204" pitchFamily="34" charset="0"/>
                        </a:rPr>
                        <a:t>Muelle Fluvial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430A9C58-1F76-4BFD-9C31-924451F4EEDF}"/>
              </a:ext>
            </a:extLst>
          </p:cNvPr>
          <p:cNvGraphicFramePr>
            <a:graphicFrameLocks noGrp="1"/>
          </p:cNvGraphicFramePr>
          <p:nvPr/>
        </p:nvGraphicFramePr>
        <p:xfrm>
          <a:off x="890588" y="1208088"/>
          <a:ext cx="4516437" cy="2762250"/>
        </p:xfrm>
        <a:graphic>
          <a:graphicData uri="http://schemas.openxmlformats.org/drawingml/2006/table">
            <a:tbl>
              <a:tblPr firstRow="1" bandRow="1"/>
              <a:tblGrid>
                <a:gridCol w="1673235">
                  <a:extLst>
                    <a:ext uri="{9D8B030D-6E8A-4147-A177-3AD203B41FA5}">
                      <a16:colId xmlns:a16="http://schemas.microsoft.com/office/drawing/2014/main" val="20000"/>
                    </a:ext>
                  </a:extLst>
                </a:gridCol>
                <a:gridCol w="1867797">
                  <a:extLst>
                    <a:ext uri="{9D8B030D-6E8A-4147-A177-3AD203B41FA5}">
                      <a16:colId xmlns:a16="http://schemas.microsoft.com/office/drawing/2014/main" val="20001"/>
                    </a:ext>
                  </a:extLst>
                </a:gridCol>
                <a:gridCol w="975405">
                  <a:extLst>
                    <a:ext uri="{9D8B030D-6E8A-4147-A177-3AD203B41FA5}">
                      <a16:colId xmlns:a16="http://schemas.microsoft.com/office/drawing/2014/main" val="20002"/>
                    </a:ext>
                  </a:extLst>
                </a:gridCol>
              </a:tblGrid>
              <a:tr h="190500">
                <a:tc gridSpan="3">
                  <a:txBody>
                    <a:bodyPr/>
                    <a:lstStyle/>
                    <a:p>
                      <a:pPr algn="ctr" rtl="0" fontAlgn="ctr"/>
                      <a:r>
                        <a:rPr lang="es-CO" sz="900" b="0" i="0" u="none" strike="noStrike">
                          <a:solidFill>
                            <a:srgbClr val="FFFFFF"/>
                          </a:solidFill>
                          <a:effectLst/>
                          <a:latin typeface="Arial" panose="020B0604020202020204" pitchFamily="34" charset="0"/>
                        </a:rPr>
                        <a:t>INFORMACION DEL CONTRATO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95275">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r" rtl="0" fontAlgn="ctr"/>
                      <a:r>
                        <a:rPr lang="es-CO" sz="1100" b="0" i="0" u="none" strike="noStrike">
                          <a:solidFill>
                            <a:srgbClr val="375623"/>
                          </a:solidFill>
                          <a:effectLst/>
                          <a:latin typeface="Arial" panose="020B0604020202020204" pitchFamily="34" charset="0"/>
                        </a:rPr>
                        <a:t>2435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22/01/2020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21/08/2020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3">
                  <a:txBody>
                    <a:bodyPr/>
                    <a:lstStyle/>
                    <a:p>
                      <a:pPr algn="ctr" rtl="0" fontAlgn="ctr"/>
                      <a:r>
                        <a:rPr lang="es-CO" sz="900" b="0" i="0" u="none" strike="noStrike">
                          <a:solidFill>
                            <a:srgbClr val="FFFFFF"/>
                          </a:solidFill>
                          <a:effectLst/>
                          <a:latin typeface="Arial" panose="020B0604020202020204" pitchFamily="34" charset="0"/>
                        </a:rPr>
                        <a:t>BENEFICIOS DEL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48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00">
                <a:tc gridSpan="3">
                  <a:txBody>
                    <a:bodyPr/>
                    <a:lstStyle/>
                    <a:p>
                      <a:pPr algn="l" rtl="0" fontAlgn="ctr"/>
                      <a:r>
                        <a:rPr lang="es-CO" sz="1100" b="1" i="0" u="none" strike="noStrike">
                          <a:solidFill>
                            <a:srgbClr val="375623"/>
                          </a:solidFill>
                          <a:effectLst/>
                          <a:latin typeface="Arial" panose="020B0604020202020204" pitchFamily="34" charset="0"/>
                        </a:rPr>
                        <a:t>OTROS BENEFICIOS: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61950">
                <a:tc gridSpan="3">
                  <a:txBody>
                    <a:bodyPr/>
                    <a:lstStyle/>
                    <a:p>
                      <a:pPr algn="l" rtl="0" fontAlgn="ctr"/>
                      <a:r>
                        <a:rPr lang="es-ES" sz="1100" b="0" i="0" u="none" strike="noStrike" dirty="0">
                          <a:solidFill>
                            <a:srgbClr val="375623"/>
                          </a:solidFill>
                          <a:effectLst/>
                          <a:latin typeface="Arial" panose="020B0604020202020204" pitchFamily="34" charset="0"/>
                        </a:rPr>
                        <a:t>Mejoramiento de  las operaciones de embarque y desembarque de pasajeros de manera cómoda y segura.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90500">
                <a:tc gridSpan="3">
                  <a:txBody>
                    <a:bodyPr/>
                    <a:lstStyle/>
                    <a:p>
                      <a:pPr algn="l" rtl="0" fontAlgn="ctr"/>
                      <a:r>
                        <a:rPr lang="es-CO" sz="1100" b="0" i="0" u="none" strike="noStrike">
                          <a:solidFill>
                            <a:srgbClr val="375623"/>
                          </a:solidFill>
                          <a:effectLst/>
                          <a:latin typeface="Arial" panose="020B0604020202020204" pitchFamily="34" charset="0"/>
                        </a:rPr>
                        <a:t>Población Beneficiada:4,195 habitantes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00">
                <a:tc gridSpan="3">
                  <a:txBody>
                    <a:bodyPr/>
                    <a:lstStyle/>
                    <a:p>
                      <a:pPr algn="ctr" rtl="0" fontAlgn="ctr"/>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81000">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ctr" rtl="0" fontAlgn="ctr"/>
                      <a:r>
                        <a:rPr lang="es-CO" sz="1100" b="1" i="0" u="none" strike="noStrike">
                          <a:solidFill>
                            <a:srgbClr val="375623"/>
                          </a:solidFill>
                          <a:effectLst/>
                          <a:latin typeface="Arial" panose="020B0604020202020204" pitchFamily="34" charset="0"/>
                        </a:rPr>
                        <a:t>Construcción muelle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
        <p:nvSpPr>
          <p:cNvPr id="290924" name="Rectángulo 32">
            <a:extLst>
              <a:ext uri="{FF2B5EF4-FFF2-40B4-BE49-F238E27FC236}">
                <a16:creationId xmlns:a16="http://schemas.microsoft.com/office/drawing/2014/main" id="{3C844BE9-33A8-4808-8D69-0FC732122F1C}"/>
              </a:ext>
            </a:extLst>
          </p:cNvPr>
          <p:cNvSpPr>
            <a:spLocks noChangeArrowheads="1"/>
          </p:cNvSpPr>
          <p:nvPr/>
        </p:nvSpPr>
        <p:spPr bwMode="auto">
          <a:xfrm>
            <a:off x="893763" y="319088"/>
            <a:ext cx="111680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ángulo 3">
            <a:extLst>
              <a:ext uri="{FF2B5EF4-FFF2-40B4-BE49-F238E27FC236}">
                <a16:creationId xmlns:a16="http://schemas.microsoft.com/office/drawing/2014/main" id="{6D31AEDF-09F0-4B26-AAA2-97D93BED9E31}"/>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92867" name="Rectángulo 7">
            <a:extLst>
              <a:ext uri="{FF2B5EF4-FFF2-40B4-BE49-F238E27FC236}">
                <a16:creationId xmlns:a16="http://schemas.microsoft.com/office/drawing/2014/main" id="{79D91D27-F4F0-4E02-9B58-B81DE48CF3E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3245F94-8B3A-4CE0-BE19-EF31B6C58440}"/>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92869" name="Imagen 14">
            <a:extLst>
              <a:ext uri="{FF2B5EF4-FFF2-40B4-BE49-F238E27FC236}">
                <a16:creationId xmlns:a16="http://schemas.microsoft.com/office/drawing/2014/main" id="{493DE9FF-FB79-4D59-BDFF-CD4783D12B4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9322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870" name="Imagen 16">
            <a:extLst>
              <a:ext uri="{FF2B5EF4-FFF2-40B4-BE49-F238E27FC236}">
                <a16:creationId xmlns:a16="http://schemas.microsoft.com/office/drawing/2014/main" id="{F5DBE58E-A4F0-4F9E-8172-822C7B1D815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871" name="Imagen 2">
            <a:extLst>
              <a:ext uri="{FF2B5EF4-FFF2-40B4-BE49-F238E27FC236}">
                <a16:creationId xmlns:a16="http://schemas.microsoft.com/office/drawing/2014/main" id="{A513D224-338C-4E11-B5C0-03F2E550ADD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F948638B-D761-4F94-89EE-D3D86AD028E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01D5FBB-1A46-4C77-86C7-4E5EBEEFB477}"/>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C47A813F-F072-496A-956A-A56AB87B390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37C0118A-9F71-4720-BF1E-B12C536B13A7}"/>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92876" name="CuadroTexto 4">
            <a:extLst>
              <a:ext uri="{FF2B5EF4-FFF2-40B4-BE49-F238E27FC236}">
                <a16:creationId xmlns:a16="http://schemas.microsoft.com/office/drawing/2014/main" id="{80FBC318-32B5-4117-85FA-17C6F6644B86}"/>
              </a:ext>
            </a:extLst>
          </p:cNvPr>
          <p:cNvSpPr txBox="1">
            <a:spLocks noChangeArrowheads="1"/>
          </p:cNvSpPr>
          <p:nvPr/>
        </p:nvSpPr>
        <p:spPr bwMode="auto">
          <a:xfrm>
            <a:off x="2724150" y="5387975"/>
            <a:ext cx="64928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600">
                <a:solidFill>
                  <a:srgbClr val="385723"/>
                </a:solidFill>
              </a:rPr>
              <a:t>Reconocimiento y localización del muelle a construir en Tarapacá, Amazonas </a:t>
            </a:r>
          </a:p>
        </p:txBody>
      </p:sp>
      <p:pic>
        <p:nvPicPr>
          <p:cNvPr id="292877" name="Imagen 5">
            <a:extLst>
              <a:ext uri="{FF2B5EF4-FFF2-40B4-BE49-F238E27FC236}">
                <a16:creationId xmlns:a16="http://schemas.microsoft.com/office/drawing/2014/main" id="{294EFD91-B2BC-4E87-953F-F35A00E366A2}"/>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176338" y="1885950"/>
            <a:ext cx="4089400" cy="334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2878" name="Imagen 6">
            <a:extLst>
              <a:ext uri="{FF2B5EF4-FFF2-40B4-BE49-F238E27FC236}">
                <a16:creationId xmlns:a16="http://schemas.microsoft.com/office/drawing/2014/main" id="{C77C8BF8-BF10-4D05-BD02-8A9E6E2CFD42}"/>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796088" y="1954213"/>
            <a:ext cx="4089400" cy="336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3890" name="Grupo 2">
            <a:extLst>
              <a:ext uri="{FF2B5EF4-FFF2-40B4-BE49-F238E27FC236}">
                <a16:creationId xmlns:a16="http://schemas.microsoft.com/office/drawing/2014/main" id="{E842BEDC-1C5D-434D-B6E5-1457B408936C}"/>
              </a:ext>
            </a:extLst>
          </p:cNvPr>
          <p:cNvGrpSpPr>
            <a:grpSpLocks/>
          </p:cNvGrpSpPr>
          <p:nvPr/>
        </p:nvGrpSpPr>
        <p:grpSpPr bwMode="auto">
          <a:xfrm>
            <a:off x="-14288" y="0"/>
            <a:ext cx="12222163" cy="6926263"/>
            <a:chOff x="52388" y="32471"/>
            <a:chExt cx="12222162" cy="6926263"/>
          </a:xfrm>
        </p:grpSpPr>
        <p:sp>
          <p:nvSpPr>
            <p:cNvPr id="53" name="Rectangle 3">
              <a:extLst>
                <a:ext uri="{FF2B5EF4-FFF2-40B4-BE49-F238E27FC236}">
                  <a16:creationId xmlns:a16="http://schemas.microsoft.com/office/drawing/2014/main" id="{DE7E3917-DC13-4AEC-A4B6-2DE79B4CD013}"/>
                </a:ext>
              </a:extLst>
            </p:cNvPr>
            <p:cNvSpPr/>
            <p:nvPr/>
          </p:nvSpPr>
          <p:spPr>
            <a:xfrm>
              <a:off x="52388" y="32471"/>
              <a:ext cx="12222162"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93996" name="Imagen 35">
              <a:extLst>
                <a:ext uri="{FF2B5EF4-FFF2-40B4-BE49-F238E27FC236}">
                  <a16:creationId xmlns:a16="http://schemas.microsoft.com/office/drawing/2014/main" id="{66DE92D5-EB78-4995-A8E1-22CDD27E815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440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93891" name="Imagen 1">
            <a:extLst>
              <a:ext uri="{FF2B5EF4-FFF2-40B4-BE49-F238E27FC236}">
                <a16:creationId xmlns:a16="http://schemas.microsoft.com/office/drawing/2014/main" id="{1C82ABCF-6785-41CD-8A1B-F56493F846D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82125" y="591343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37DE92A7-5DFF-4936-B743-E2637CBBA695}"/>
              </a:ext>
            </a:extLst>
          </p:cNvPr>
          <p:cNvGrpSpPr>
            <a:grpSpLocks/>
          </p:cNvGrpSpPr>
          <p:nvPr/>
        </p:nvGrpSpPr>
        <p:grpSpPr bwMode="auto">
          <a:xfrm>
            <a:off x="5749060" y="745826"/>
            <a:ext cx="5613334"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EF613E76-7BA3-4474-BB5B-EEF70EC65AB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214735F8-2DB4-4E0A-8800-8DCF89CE9E7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3648779C-BCDA-44B6-9CAC-2FDFB381B495}"/>
                </a:ext>
              </a:extLst>
            </p:cNvPr>
            <p:cNvSpPr txBox="1"/>
            <p:nvPr/>
          </p:nvSpPr>
          <p:spPr>
            <a:xfrm>
              <a:off x="4959250" y="1141481"/>
              <a:ext cx="7266320" cy="417802"/>
            </a:xfrm>
            <a:prstGeom prst="rect">
              <a:avLst/>
            </a:prstGeom>
            <a:grpFill/>
          </p:spPr>
          <p:txBody>
            <a:bodyPr>
              <a:spAutoFit/>
            </a:bodyPr>
            <a:lstStyle/>
            <a:p>
              <a:pPr eaLnBrk="1" fontAlgn="auto" hangingPunct="1">
                <a:spcBef>
                  <a:spcPts val="0"/>
                </a:spcBef>
                <a:spcAft>
                  <a:spcPts val="0"/>
                </a:spcAft>
                <a:defRPr/>
              </a:pPr>
              <a:r>
                <a:rPr lang="es-CO" sz="12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Municipio de Puerto </a:t>
              </a:r>
              <a:r>
                <a:rPr lang="es-CO" sz="1200" dirty="0" err="1">
                  <a:solidFill>
                    <a:srgbClr val="70AD47">
                      <a:lumMod val="50000"/>
                    </a:srgbClr>
                  </a:solidFill>
                  <a:latin typeface="Arial" panose="020B0604020202020204" pitchFamily="34" charset="0"/>
                  <a:cs typeface="Arial" panose="020B0604020202020204" pitchFamily="34" charset="0"/>
                </a:rPr>
                <a:t>Leguizamo</a:t>
              </a:r>
              <a:r>
                <a:rPr lang="es-CO" sz="1200" dirty="0">
                  <a:solidFill>
                    <a:srgbClr val="70AD47">
                      <a:lumMod val="50000"/>
                    </a:srgbClr>
                  </a:solidFill>
                  <a:latin typeface="Arial" panose="020B0604020202020204" pitchFamily="34" charset="0"/>
                  <a:cs typeface="Arial" panose="020B0604020202020204" pitchFamily="34" charset="0"/>
                </a:rPr>
                <a:t>, Putumayo</a:t>
              </a:r>
            </a:p>
          </p:txBody>
        </p:sp>
        <p:sp>
          <p:nvSpPr>
            <p:cNvPr id="16" name="Elipse 15">
              <a:extLst>
                <a:ext uri="{FF2B5EF4-FFF2-40B4-BE49-F238E27FC236}">
                  <a16:creationId xmlns:a16="http://schemas.microsoft.com/office/drawing/2014/main" id="{6CAFE448-30D3-4EF9-880B-35996FE363F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93893" name="Rectángulo 68">
            <a:extLst>
              <a:ext uri="{FF2B5EF4-FFF2-40B4-BE49-F238E27FC236}">
                <a16:creationId xmlns:a16="http://schemas.microsoft.com/office/drawing/2014/main" id="{082124C6-F909-4FF4-AF30-7A44CB434553}"/>
              </a:ext>
            </a:extLst>
          </p:cNvPr>
          <p:cNvSpPr>
            <a:spLocks noChangeArrowheads="1"/>
          </p:cNvSpPr>
          <p:nvPr/>
        </p:nvSpPr>
        <p:spPr bwMode="auto">
          <a:xfrm>
            <a:off x="892175" y="469900"/>
            <a:ext cx="9655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CONSTRUCCIÓN DE MUELLE FLUVIAL PIÑUÑA NEGRO</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293894" name="Imagen 54">
            <a:extLst>
              <a:ext uri="{FF2B5EF4-FFF2-40B4-BE49-F238E27FC236}">
                <a16:creationId xmlns:a16="http://schemas.microsoft.com/office/drawing/2014/main" id="{6112277A-6AF3-4DB1-BDDA-CB9F85A8875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594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3895" name="CuadroTexto 19">
            <a:extLst>
              <a:ext uri="{FF2B5EF4-FFF2-40B4-BE49-F238E27FC236}">
                <a16:creationId xmlns:a16="http://schemas.microsoft.com/office/drawing/2014/main" id="{E9BB2F43-582F-4CE1-93B1-73BB8FD921B7}"/>
              </a:ext>
            </a:extLst>
          </p:cNvPr>
          <p:cNvSpPr txBox="1">
            <a:spLocks noChangeArrowheads="1"/>
          </p:cNvSpPr>
          <p:nvPr/>
        </p:nvSpPr>
        <p:spPr bwMode="auto">
          <a:xfrm>
            <a:off x="4846638" y="4306888"/>
            <a:ext cx="522287"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19" name="Grupo 10">
            <a:extLst>
              <a:ext uri="{FF2B5EF4-FFF2-40B4-BE49-F238E27FC236}">
                <a16:creationId xmlns:a16="http://schemas.microsoft.com/office/drawing/2014/main" id="{00184028-5E6C-4709-ADBB-9211FB47D1F3}"/>
              </a:ext>
            </a:extLst>
          </p:cNvPr>
          <p:cNvGrpSpPr>
            <a:grpSpLocks/>
          </p:cNvGrpSpPr>
          <p:nvPr/>
        </p:nvGrpSpPr>
        <p:grpSpPr bwMode="auto">
          <a:xfrm>
            <a:off x="5805787" y="2267832"/>
            <a:ext cx="5556608" cy="442441"/>
            <a:chOff x="3838759" y="1148658"/>
            <a:chExt cx="8786730" cy="655117"/>
          </a:xfrm>
          <a:solidFill>
            <a:schemeClr val="accent6">
              <a:lumMod val="60000"/>
              <a:lumOff val="40000"/>
            </a:schemeClr>
          </a:solidFill>
        </p:grpSpPr>
        <p:sp>
          <p:nvSpPr>
            <p:cNvPr id="21" name="Pentágono 11">
              <a:extLst>
                <a:ext uri="{FF2B5EF4-FFF2-40B4-BE49-F238E27FC236}">
                  <a16:creationId xmlns:a16="http://schemas.microsoft.com/office/drawing/2014/main" id="{6326C9CC-49E9-4853-B9EC-1FFFA57E6B35}"/>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2" name="Forma libre 12">
              <a:extLst>
                <a:ext uri="{FF2B5EF4-FFF2-40B4-BE49-F238E27FC236}">
                  <a16:creationId xmlns:a16="http://schemas.microsoft.com/office/drawing/2014/main" id="{DB8B3CFC-941D-4FE5-96A4-2E2E3F24EC51}"/>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b="1" dirty="0">
                  <a:solidFill>
                    <a:srgbClr val="70AD47">
                      <a:lumMod val="50000"/>
                    </a:srgbClr>
                  </a:solidFill>
                  <a:latin typeface="Arial" panose="020B0604020202020204" pitchFamily="34" charset="0"/>
                  <a:cs typeface="Arial" panose="020B0604020202020204" pitchFamily="34" charset="0"/>
                </a:rPr>
                <a:t>0 km</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23" name="Elipse 22">
              <a:extLst>
                <a:ext uri="{FF2B5EF4-FFF2-40B4-BE49-F238E27FC236}">
                  <a16:creationId xmlns:a16="http://schemas.microsoft.com/office/drawing/2014/main" id="{61D83CEA-CC2A-4699-B27C-08B1C7053A46}"/>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4" name="Grupo 10">
            <a:extLst>
              <a:ext uri="{FF2B5EF4-FFF2-40B4-BE49-F238E27FC236}">
                <a16:creationId xmlns:a16="http://schemas.microsoft.com/office/drawing/2014/main" id="{EEA9EB69-7664-4674-B116-C9E3D99D36A3}"/>
              </a:ext>
            </a:extLst>
          </p:cNvPr>
          <p:cNvGrpSpPr>
            <a:grpSpLocks/>
          </p:cNvGrpSpPr>
          <p:nvPr/>
        </p:nvGrpSpPr>
        <p:grpSpPr bwMode="auto">
          <a:xfrm>
            <a:off x="5785272" y="2897131"/>
            <a:ext cx="5577122" cy="394125"/>
            <a:chOff x="3853379" y="1046579"/>
            <a:chExt cx="8775459" cy="703246"/>
          </a:xfrm>
          <a:solidFill>
            <a:schemeClr val="accent6">
              <a:lumMod val="60000"/>
              <a:lumOff val="40000"/>
            </a:schemeClr>
          </a:solidFill>
        </p:grpSpPr>
        <p:sp>
          <p:nvSpPr>
            <p:cNvPr id="25" name="Pentágono 11">
              <a:extLst>
                <a:ext uri="{FF2B5EF4-FFF2-40B4-BE49-F238E27FC236}">
                  <a16:creationId xmlns:a16="http://schemas.microsoft.com/office/drawing/2014/main" id="{EF4002A0-C229-4766-AA6F-D46BCC9DD78A}"/>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12">
              <a:extLst>
                <a:ext uri="{FF2B5EF4-FFF2-40B4-BE49-F238E27FC236}">
                  <a16:creationId xmlns:a16="http://schemas.microsoft.com/office/drawing/2014/main" id="{5FA70B34-8A49-42D8-999F-9F181888C4A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26">
              <a:extLst>
                <a:ext uri="{FF2B5EF4-FFF2-40B4-BE49-F238E27FC236}">
                  <a16:creationId xmlns:a16="http://schemas.microsoft.com/office/drawing/2014/main" id="{D07EA6CD-6FF8-45C0-BDDB-279C4100ABB2}"/>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0 km</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8" name="Elipse 27">
              <a:extLst>
                <a:ext uri="{FF2B5EF4-FFF2-40B4-BE49-F238E27FC236}">
                  <a16:creationId xmlns:a16="http://schemas.microsoft.com/office/drawing/2014/main" id="{E6CC99ED-B8F0-45D0-BF74-7E3884BCD4AC}"/>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9" name="Grupo 10">
            <a:extLst>
              <a:ext uri="{FF2B5EF4-FFF2-40B4-BE49-F238E27FC236}">
                <a16:creationId xmlns:a16="http://schemas.microsoft.com/office/drawing/2014/main" id="{14EFD511-0245-4C86-98AF-6FD7F238DA15}"/>
              </a:ext>
            </a:extLst>
          </p:cNvPr>
          <p:cNvGrpSpPr>
            <a:grpSpLocks/>
          </p:cNvGrpSpPr>
          <p:nvPr/>
        </p:nvGrpSpPr>
        <p:grpSpPr bwMode="auto">
          <a:xfrm>
            <a:off x="5805786" y="1361526"/>
            <a:ext cx="5556608" cy="614200"/>
            <a:chOff x="3839296" y="1097389"/>
            <a:chExt cx="8700755" cy="491237"/>
          </a:xfrm>
          <a:solidFill>
            <a:schemeClr val="accent6">
              <a:lumMod val="60000"/>
              <a:lumOff val="40000"/>
            </a:schemeClr>
          </a:solidFill>
        </p:grpSpPr>
        <p:sp>
          <p:nvSpPr>
            <p:cNvPr id="30" name="Pentágono 11">
              <a:extLst>
                <a:ext uri="{FF2B5EF4-FFF2-40B4-BE49-F238E27FC236}">
                  <a16:creationId xmlns:a16="http://schemas.microsoft.com/office/drawing/2014/main" id="{656791A7-CE52-4191-848C-BA303A8A4F10}"/>
                </a:ext>
              </a:extLst>
            </p:cNvPr>
            <p:cNvSpPr/>
            <p:nvPr/>
          </p:nvSpPr>
          <p:spPr>
            <a:xfrm>
              <a:off x="4218401" y="1097389"/>
              <a:ext cx="453669" cy="48272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1" name="Forma libre 12">
              <a:extLst>
                <a:ext uri="{FF2B5EF4-FFF2-40B4-BE49-F238E27FC236}">
                  <a16:creationId xmlns:a16="http://schemas.microsoft.com/office/drawing/2014/main" id="{5B94DEE9-6F2F-48D3-AD9A-CAF385B7544E}"/>
                </a:ext>
              </a:extLst>
            </p:cNvPr>
            <p:cNvSpPr/>
            <p:nvPr/>
          </p:nvSpPr>
          <p:spPr>
            <a:xfrm>
              <a:off x="4737478" y="1167883"/>
              <a:ext cx="7802573" cy="420743"/>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endParaRPr lang="es-ES" sz="1600" b="1" dirty="0">
                <a:solidFill>
                  <a:srgbClr val="70AD47">
                    <a:lumMod val="50000"/>
                  </a:srgbClr>
                </a:solidFill>
                <a:latin typeface="Arial" panose="020B0604020202020204" pitchFamily="34" charset="0"/>
                <a:cs typeface="Arial" panose="020B0604020202020204" pitchFamily="34" charset="0"/>
              </a:endParaRP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CO" sz="1200" dirty="0">
                  <a:solidFill>
                    <a:srgbClr val="70AD47">
                      <a:lumMod val="50000"/>
                    </a:srgbClr>
                  </a:solidFill>
                  <a:latin typeface="Arial" panose="020B0604020202020204" pitchFamily="34" charset="0"/>
                  <a:cs typeface="Arial" panose="020B0604020202020204" pitchFamily="34" charset="0"/>
                </a:rPr>
                <a:t>Estructura portuaria para el manejo de carga</a:t>
              </a:r>
            </a:p>
            <a:p>
              <a:pPr eaLnBrk="1" fontAlgn="auto" hangingPunct="1">
                <a:spcBef>
                  <a:spcPts val="0"/>
                </a:spcBef>
                <a:spcAft>
                  <a:spcPts val="0"/>
                </a:spcAft>
                <a:defRPr/>
              </a:pPr>
              <a:r>
                <a:rPr lang="es-CO" sz="1200" dirty="0">
                  <a:solidFill>
                    <a:srgbClr val="70AD47">
                      <a:lumMod val="50000"/>
                    </a:srgbClr>
                  </a:solidFill>
                  <a:latin typeface="Arial" panose="020B0604020202020204" pitchFamily="34" charset="0"/>
                  <a:cs typeface="Arial" panose="020B0604020202020204" pitchFamily="34" charset="0"/>
                </a:rPr>
                <a:t>       y pasajeros</a:t>
              </a: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CO" sz="1100" dirty="0">
                  <a:solidFill>
                    <a:srgbClr val="70AD47">
                      <a:lumMod val="50000"/>
                    </a:srgbClr>
                  </a:solidFill>
                  <a:latin typeface="Arial" panose="020B0604020202020204" pitchFamily="34" charset="0"/>
                  <a:cs typeface="Arial" panose="020B0604020202020204" pitchFamily="34" charset="0"/>
                </a:rPr>
                <a:t>     </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32" name="Elipse 31">
              <a:extLst>
                <a:ext uri="{FF2B5EF4-FFF2-40B4-BE49-F238E27FC236}">
                  <a16:creationId xmlns:a16="http://schemas.microsoft.com/office/drawing/2014/main" id="{73BB16D1-07AF-4D87-B694-D1AF96A50DDA}"/>
                </a:ext>
              </a:extLst>
            </p:cNvPr>
            <p:cNvSpPr/>
            <p:nvPr/>
          </p:nvSpPr>
          <p:spPr>
            <a:xfrm>
              <a:off x="3839296" y="1120655"/>
              <a:ext cx="626398" cy="416423"/>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293899" name="Imagen 2">
            <a:extLst>
              <a:ext uri="{FF2B5EF4-FFF2-40B4-BE49-F238E27FC236}">
                <a16:creationId xmlns:a16="http://schemas.microsoft.com/office/drawing/2014/main" id="{972D7945-2772-4C6F-8D41-60EEF736C907}"/>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473325" y="4257675"/>
            <a:ext cx="234315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64D37FB-11A1-4137-A514-06F8DE4496F4}"/>
              </a:ext>
            </a:extLst>
          </p:cNvPr>
          <p:cNvGraphicFramePr>
            <a:graphicFrameLocks noGrp="1"/>
          </p:cNvGraphicFramePr>
          <p:nvPr/>
        </p:nvGraphicFramePr>
        <p:xfrm>
          <a:off x="5861050" y="3360738"/>
          <a:ext cx="5500688" cy="2260600"/>
        </p:xfrm>
        <a:graphic>
          <a:graphicData uri="http://schemas.openxmlformats.org/drawingml/2006/table">
            <a:tbl>
              <a:tblPr firstRow="1" bandRow="1"/>
              <a:tblGrid>
                <a:gridCol w="2037878">
                  <a:extLst>
                    <a:ext uri="{9D8B030D-6E8A-4147-A177-3AD203B41FA5}">
                      <a16:colId xmlns:a16="http://schemas.microsoft.com/office/drawing/2014/main" val="20000"/>
                    </a:ext>
                  </a:extLst>
                </a:gridCol>
                <a:gridCol w="2274839">
                  <a:extLst>
                    <a:ext uri="{9D8B030D-6E8A-4147-A177-3AD203B41FA5}">
                      <a16:colId xmlns:a16="http://schemas.microsoft.com/office/drawing/2014/main" val="20001"/>
                    </a:ext>
                  </a:extLst>
                </a:gridCol>
                <a:gridCol w="1187971">
                  <a:extLst>
                    <a:ext uri="{9D8B030D-6E8A-4147-A177-3AD203B41FA5}">
                      <a16:colId xmlns:a16="http://schemas.microsoft.com/office/drawing/2014/main" val="20002"/>
                    </a:ext>
                  </a:extLst>
                </a:gridCol>
              </a:tblGrid>
              <a:tr h="153382">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3382">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3382">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$ 252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3382">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$ 368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3382">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$ 51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3382">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$ 45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3382">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3382">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$ 671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3382">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$ 671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3382">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983">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21799">
                <a:tc>
                  <a:txBody>
                    <a:bodyPr/>
                    <a:lstStyle/>
                    <a:p>
                      <a:pPr algn="l" rtl="0" fontAlgn="ctr"/>
                      <a:r>
                        <a:rPr lang="es-ES" sz="1000" b="0" i="0" u="none" strike="noStrike">
                          <a:solidFill>
                            <a:srgbClr val="375623"/>
                          </a:solidFill>
                          <a:effectLst/>
                          <a:latin typeface="Arial" panose="020B0604020202020204" pitchFamily="34" charset="0"/>
                        </a:rPr>
                        <a:t>Corregimiento Piñuña Negro, Municipio de Puerto Leguízamo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 muelle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13B741FC-412F-4903-8998-1640C2C8C0B5}"/>
              </a:ext>
            </a:extLst>
          </p:cNvPr>
          <p:cNvGraphicFramePr>
            <a:graphicFrameLocks noGrp="1"/>
          </p:cNvGraphicFramePr>
          <p:nvPr/>
        </p:nvGraphicFramePr>
        <p:xfrm>
          <a:off x="892175" y="1227138"/>
          <a:ext cx="4476750" cy="2871787"/>
        </p:xfrm>
        <a:graphic>
          <a:graphicData uri="http://schemas.openxmlformats.org/drawingml/2006/table">
            <a:tbl>
              <a:tblPr firstRow="1" bandRow="1"/>
              <a:tblGrid>
                <a:gridCol w="1658532">
                  <a:extLst>
                    <a:ext uri="{9D8B030D-6E8A-4147-A177-3AD203B41FA5}">
                      <a16:colId xmlns:a16="http://schemas.microsoft.com/office/drawing/2014/main" val="20000"/>
                    </a:ext>
                  </a:extLst>
                </a:gridCol>
                <a:gridCol w="1851384">
                  <a:extLst>
                    <a:ext uri="{9D8B030D-6E8A-4147-A177-3AD203B41FA5}">
                      <a16:colId xmlns:a16="http://schemas.microsoft.com/office/drawing/2014/main" val="20001"/>
                    </a:ext>
                  </a:extLst>
                </a:gridCol>
                <a:gridCol w="966834">
                  <a:extLst>
                    <a:ext uri="{9D8B030D-6E8A-4147-A177-3AD203B41FA5}">
                      <a16:colId xmlns:a16="http://schemas.microsoft.com/office/drawing/2014/main" val="20002"/>
                    </a:ext>
                  </a:extLst>
                </a:gridCol>
              </a:tblGrid>
              <a:tr h="204397">
                <a:tc gridSpan="3">
                  <a:txBody>
                    <a:bodyPr/>
                    <a:lstStyle/>
                    <a:p>
                      <a:pPr algn="ctr" rtl="0" fontAlgn="ctr"/>
                      <a:r>
                        <a:rPr lang="es-CO" sz="900" b="0" i="0" u="none" strike="noStrike">
                          <a:solidFill>
                            <a:srgbClr val="FFFFFF"/>
                          </a:solidFill>
                          <a:effectLst/>
                          <a:latin typeface="Arial" panose="020B0604020202020204" pitchFamily="34" charset="0"/>
                        </a:rPr>
                        <a:t>INFORMACION DEL CONTRATO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16816">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fontAlgn="ctr"/>
                      <a:r>
                        <a:rPr lang="es-CO" sz="1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04397">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16/07/2018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04397">
                <a:tc gridSpan="2">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3/04/2019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04397">
                <a:tc gridSpan="3">
                  <a:txBody>
                    <a:bodyPr/>
                    <a:lstStyle/>
                    <a:p>
                      <a:pPr algn="ctr" rtl="0" fontAlgn="ctr"/>
                      <a:r>
                        <a:rPr lang="es-CO" sz="900" b="0" i="0" u="none" strike="noStrike">
                          <a:solidFill>
                            <a:srgbClr val="FFFFFF"/>
                          </a:solidFill>
                          <a:effectLst/>
                          <a:latin typeface="Arial" panose="020B0604020202020204" pitchFamily="34" charset="0"/>
                        </a:rPr>
                        <a:t>BENEFICIOS DEL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316816">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fontAlgn="b"/>
                      <a:r>
                        <a:rPr lang="es-CO" sz="18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88357">
                <a:tc gridSpan="3">
                  <a:txBody>
                    <a:bodyPr/>
                    <a:lstStyle/>
                    <a:p>
                      <a:pPr algn="l" rtl="0" fontAlgn="ctr"/>
                      <a:r>
                        <a:rPr lang="es-ES" sz="1100" b="0" i="0" u="none" strike="noStrike" dirty="0">
                          <a:solidFill>
                            <a:srgbClr val="375623"/>
                          </a:solidFill>
                          <a:effectLst/>
                          <a:latin typeface="Arial" panose="020B0604020202020204" pitchFamily="34" charset="0"/>
                        </a:rPr>
                        <a:t> </a:t>
                      </a:r>
                      <a:r>
                        <a:rPr lang="es-ES" sz="1100" b="1" i="0" u="none" strike="noStrike" dirty="0">
                          <a:solidFill>
                            <a:srgbClr val="375623"/>
                          </a:solidFill>
                          <a:effectLst/>
                          <a:latin typeface="Arial" panose="020B0604020202020204" pitchFamily="34" charset="0"/>
                        </a:rPr>
                        <a:t>OTROS BENEFICIOS: </a:t>
                      </a:r>
                      <a:r>
                        <a:rPr lang="es-ES" sz="1100" b="0" i="0" u="none" strike="noStrike" dirty="0">
                          <a:solidFill>
                            <a:srgbClr val="375623"/>
                          </a:solidFill>
                          <a:effectLst/>
                          <a:latin typeface="Arial" panose="020B0604020202020204" pitchFamily="34" charset="0"/>
                        </a:rPr>
                        <a:t>Prestación de servicios de embarque y desembarque de carga y pasajeros, de manera segura y cómoda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04397">
                <a:tc gridSpan="3">
                  <a:txBody>
                    <a:bodyPr/>
                    <a:lstStyle/>
                    <a:p>
                      <a:pPr algn="l" rtl="0" fontAlgn="ctr"/>
                      <a:r>
                        <a:rPr lang="es-ES" sz="1100" b="0" i="0" u="none" strike="noStrike">
                          <a:solidFill>
                            <a:srgbClr val="375623"/>
                          </a:solidFill>
                          <a:effectLst/>
                          <a:latin typeface="Arial" panose="020B0604020202020204" pitchFamily="34" charset="0"/>
                        </a:rPr>
                        <a:t>Población Beneficiada: 7 108  habitantes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04397">
                <a:tc gridSpan="3">
                  <a:txBody>
                    <a:bodyPr/>
                    <a:lstStyle/>
                    <a:p>
                      <a:pPr algn="ctr" rtl="0" fontAlgn="ctr"/>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08796">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14618">
                <a:tc>
                  <a:txBody>
                    <a:bodyPr/>
                    <a:lstStyle/>
                    <a:p>
                      <a:pPr algn="ctr" rtl="0" fontAlgn="ctr"/>
                      <a:r>
                        <a:rPr lang="es-CO" sz="1100" b="1" i="0" u="none" strike="noStrike">
                          <a:solidFill>
                            <a:srgbClr val="375623"/>
                          </a:solidFill>
                          <a:effectLst/>
                          <a:latin typeface="Arial" panose="020B0604020202020204" pitchFamily="34" charset="0"/>
                        </a:rPr>
                        <a:t>Construcción de muelle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
        <p:nvSpPr>
          <p:cNvPr id="293994" name="Rectángulo 32">
            <a:extLst>
              <a:ext uri="{FF2B5EF4-FFF2-40B4-BE49-F238E27FC236}">
                <a16:creationId xmlns:a16="http://schemas.microsoft.com/office/drawing/2014/main" id="{FF1D21BA-7FF7-44D1-BCD5-154B6D4CDCB2}"/>
              </a:ext>
            </a:extLst>
          </p:cNvPr>
          <p:cNvSpPr>
            <a:spLocks noChangeArrowheads="1"/>
          </p:cNvSpPr>
          <p:nvPr/>
        </p:nvSpPr>
        <p:spPr bwMode="auto">
          <a:xfrm>
            <a:off x="892175" y="255588"/>
            <a:ext cx="11166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ángulo 3">
            <a:extLst>
              <a:ext uri="{FF2B5EF4-FFF2-40B4-BE49-F238E27FC236}">
                <a16:creationId xmlns:a16="http://schemas.microsoft.com/office/drawing/2014/main" id="{78776681-165F-4C75-A047-760F6629B86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95939" name="Rectángulo 7">
            <a:extLst>
              <a:ext uri="{FF2B5EF4-FFF2-40B4-BE49-F238E27FC236}">
                <a16:creationId xmlns:a16="http://schemas.microsoft.com/office/drawing/2014/main" id="{0804CB96-68B2-4F58-B092-ED3C418F8A0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D1B1CB26-4BEB-467A-BFEF-22DC2E6895D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95941" name="Imagen 14">
            <a:extLst>
              <a:ext uri="{FF2B5EF4-FFF2-40B4-BE49-F238E27FC236}">
                <a16:creationId xmlns:a16="http://schemas.microsoft.com/office/drawing/2014/main" id="{40D5C204-8DC0-4BB9-A41F-A7DCC5FC303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09100" y="6013450"/>
            <a:ext cx="1979613"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942" name="Imagen 16">
            <a:extLst>
              <a:ext uri="{FF2B5EF4-FFF2-40B4-BE49-F238E27FC236}">
                <a16:creationId xmlns:a16="http://schemas.microsoft.com/office/drawing/2014/main" id="{1CCB98FE-4E56-429A-AF66-195293E8D0E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943" name="Imagen 2">
            <a:extLst>
              <a:ext uri="{FF2B5EF4-FFF2-40B4-BE49-F238E27FC236}">
                <a16:creationId xmlns:a16="http://schemas.microsoft.com/office/drawing/2014/main" id="{B8C6AD34-3B2F-41E2-8352-7AA6812C3AA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EDD0BA7-81F9-48E8-AEA0-D9372FAE87FA}"/>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56DA4AB6-50E0-442E-8669-20D7546268A9}"/>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E62F4640-D053-437A-8F80-F54B5D9AAC8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8CBDBE4F-AE9D-4646-AB36-F19B3CD23EA3}"/>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95948" name="CuadroTexto 4">
            <a:extLst>
              <a:ext uri="{FF2B5EF4-FFF2-40B4-BE49-F238E27FC236}">
                <a16:creationId xmlns:a16="http://schemas.microsoft.com/office/drawing/2014/main" id="{A73EE4E6-066E-4C59-A5DD-9884CA3E4A44}"/>
              </a:ext>
            </a:extLst>
          </p:cNvPr>
          <p:cNvSpPr txBox="1">
            <a:spLocks noChangeArrowheads="1"/>
          </p:cNvSpPr>
          <p:nvPr/>
        </p:nvSpPr>
        <p:spPr bwMode="auto">
          <a:xfrm>
            <a:off x="1176338" y="5294313"/>
            <a:ext cx="9709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600">
                <a:solidFill>
                  <a:srgbClr val="385723"/>
                </a:solidFill>
              </a:rPr>
              <a:t>Reconocimiento y localización del tramo para las construcción del muelle Piñuña Negro- Puerto Leguízamo, Putumayo.</a:t>
            </a:r>
          </a:p>
        </p:txBody>
      </p:sp>
      <p:pic>
        <p:nvPicPr>
          <p:cNvPr id="295949" name="Imagen 2">
            <a:extLst>
              <a:ext uri="{FF2B5EF4-FFF2-40B4-BE49-F238E27FC236}">
                <a16:creationId xmlns:a16="http://schemas.microsoft.com/office/drawing/2014/main" id="{94B4D96A-31B6-4304-AD4D-AAE0CCBB27FF}"/>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66813" y="1908175"/>
            <a:ext cx="4089400"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950" name="Imagen 14">
            <a:extLst>
              <a:ext uri="{FF2B5EF4-FFF2-40B4-BE49-F238E27FC236}">
                <a16:creationId xmlns:a16="http://schemas.microsoft.com/office/drawing/2014/main" id="{A73A2821-4B8C-4904-B128-27485BFC92AB}"/>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05613" y="1951038"/>
            <a:ext cx="4079875"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96962" name="Grupo 2">
            <a:extLst>
              <a:ext uri="{FF2B5EF4-FFF2-40B4-BE49-F238E27FC236}">
                <a16:creationId xmlns:a16="http://schemas.microsoft.com/office/drawing/2014/main" id="{348E2260-0EB6-481C-A409-ECE33CB16AA5}"/>
              </a:ext>
            </a:extLst>
          </p:cNvPr>
          <p:cNvGrpSpPr>
            <a:grpSpLocks/>
          </p:cNvGrpSpPr>
          <p:nvPr/>
        </p:nvGrpSpPr>
        <p:grpSpPr bwMode="auto">
          <a:xfrm>
            <a:off x="-11113" y="-68263"/>
            <a:ext cx="12319001" cy="6926263"/>
            <a:chOff x="138485" y="84137"/>
            <a:chExt cx="12221790" cy="6926697"/>
          </a:xfrm>
        </p:grpSpPr>
        <p:sp>
          <p:nvSpPr>
            <p:cNvPr id="54" name="Rectangle 3">
              <a:extLst>
                <a:ext uri="{FF2B5EF4-FFF2-40B4-BE49-F238E27FC236}">
                  <a16:creationId xmlns:a16="http://schemas.microsoft.com/office/drawing/2014/main" id="{D08A2486-708D-4CB0-8DB0-E624E0FC3C0D}"/>
                </a:ext>
              </a:extLst>
            </p:cNvPr>
            <p:cNvSpPr/>
            <p:nvPr/>
          </p:nvSpPr>
          <p:spPr>
            <a:xfrm>
              <a:off x="138485" y="84137"/>
              <a:ext cx="12221790" cy="6926697"/>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100">
                <a:solidFill>
                  <a:prstClr val="white"/>
                </a:solidFill>
              </a:endParaRPr>
            </a:p>
          </p:txBody>
        </p:sp>
        <p:pic>
          <p:nvPicPr>
            <p:cNvPr id="297072" name="Imagen 35">
              <a:extLst>
                <a:ext uri="{FF2B5EF4-FFF2-40B4-BE49-F238E27FC236}">
                  <a16:creationId xmlns:a16="http://schemas.microsoft.com/office/drawing/2014/main" id="{9C6BDF4B-07BD-4996-A1DD-8EFADA06D7A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46697" y="6018646"/>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96963" name="Imagen 1">
            <a:extLst>
              <a:ext uri="{FF2B5EF4-FFF2-40B4-BE49-F238E27FC236}">
                <a16:creationId xmlns:a16="http://schemas.microsoft.com/office/drawing/2014/main" id="{2E1BF4DD-9AC2-4C93-B910-20BCEEA1C62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47200" y="588803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690838B0-839E-4867-8EB2-D0A1DD94D1DE}"/>
              </a:ext>
            </a:extLst>
          </p:cNvPr>
          <p:cNvGrpSpPr>
            <a:grpSpLocks/>
          </p:cNvGrpSpPr>
          <p:nvPr/>
        </p:nvGrpSpPr>
        <p:grpSpPr bwMode="auto">
          <a:xfrm>
            <a:off x="5839394" y="946387"/>
            <a:ext cx="548669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FE72F232-7635-45C3-9ADE-2BA644CEC81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53C2F3C4-6CD0-41E0-9510-8D380C54E881}"/>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228E28E7-5CC0-4844-B152-2224FA65EEC5}"/>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Ciénaga Grande de Santa Marta</a:t>
              </a:r>
            </a:p>
          </p:txBody>
        </p:sp>
        <p:sp>
          <p:nvSpPr>
            <p:cNvPr id="16" name="Elipse 15">
              <a:extLst>
                <a:ext uri="{FF2B5EF4-FFF2-40B4-BE49-F238E27FC236}">
                  <a16:creationId xmlns:a16="http://schemas.microsoft.com/office/drawing/2014/main" id="{6F80E29B-6E04-4137-8395-13C1B01F32E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296965" name="Rectángulo 68">
            <a:extLst>
              <a:ext uri="{FF2B5EF4-FFF2-40B4-BE49-F238E27FC236}">
                <a16:creationId xmlns:a16="http://schemas.microsoft.com/office/drawing/2014/main" id="{72C89748-0985-4C70-B4BA-6DB8167F24D0}"/>
              </a:ext>
            </a:extLst>
          </p:cNvPr>
          <p:cNvSpPr>
            <a:spLocks noChangeArrowheads="1"/>
          </p:cNvSpPr>
          <p:nvPr/>
        </p:nvSpPr>
        <p:spPr bwMode="auto">
          <a:xfrm>
            <a:off x="865188" y="412750"/>
            <a:ext cx="966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RECUPERACIÓN AMBIENTAL Y OBRAS COMPLEMENTARIAS CAÑO CLARÍN.</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296966" name="CuadroTexto 3">
            <a:extLst>
              <a:ext uri="{FF2B5EF4-FFF2-40B4-BE49-F238E27FC236}">
                <a16:creationId xmlns:a16="http://schemas.microsoft.com/office/drawing/2014/main" id="{78C43083-3796-4E67-AFE9-06B73E087DD6}"/>
              </a:ext>
            </a:extLst>
          </p:cNvPr>
          <p:cNvSpPr txBox="1">
            <a:spLocks noChangeArrowheads="1"/>
          </p:cNvSpPr>
          <p:nvPr/>
        </p:nvSpPr>
        <p:spPr bwMode="auto">
          <a:xfrm>
            <a:off x="5005388" y="42354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296967" name="Imagen 54">
            <a:extLst>
              <a:ext uri="{FF2B5EF4-FFF2-40B4-BE49-F238E27FC236}">
                <a16:creationId xmlns:a16="http://schemas.microsoft.com/office/drawing/2014/main" id="{F1A46DBC-16FE-465F-869C-7DB17E817DF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548188" y="6038850"/>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6968" name="Imagen 5">
            <a:extLst>
              <a:ext uri="{FF2B5EF4-FFF2-40B4-BE49-F238E27FC236}">
                <a16:creationId xmlns:a16="http://schemas.microsoft.com/office/drawing/2014/main" id="{F98131FA-3EA0-4805-AF3A-31B5650D1937}"/>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932238" y="4279900"/>
            <a:ext cx="1087437" cy="147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 name="Grupo 10">
            <a:extLst>
              <a:ext uri="{FF2B5EF4-FFF2-40B4-BE49-F238E27FC236}">
                <a16:creationId xmlns:a16="http://schemas.microsoft.com/office/drawing/2014/main" id="{01CF1BD6-405E-4A05-AED4-F31125946967}"/>
              </a:ext>
            </a:extLst>
          </p:cNvPr>
          <p:cNvGrpSpPr>
            <a:grpSpLocks/>
          </p:cNvGrpSpPr>
          <p:nvPr/>
        </p:nvGrpSpPr>
        <p:grpSpPr bwMode="auto">
          <a:xfrm>
            <a:off x="5839395" y="1929780"/>
            <a:ext cx="5486698" cy="479319"/>
            <a:chOff x="3838759" y="1148658"/>
            <a:chExt cx="8786730" cy="655117"/>
          </a:xfrm>
          <a:solidFill>
            <a:schemeClr val="accent6">
              <a:lumMod val="60000"/>
              <a:lumOff val="40000"/>
            </a:schemeClr>
          </a:solidFill>
        </p:grpSpPr>
        <p:sp>
          <p:nvSpPr>
            <p:cNvPr id="20" name="Pentágono 11">
              <a:extLst>
                <a:ext uri="{FF2B5EF4-FFF2-40B4-BE49-F238E27FC236}">
                  <a16:creationId xmlns:a16="http://schemas.microsoft.com/office/drawing/2014/main" id="{AAE97D18-1902-45AA-8FE5-8E94C5087536}"/>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1" name="Forma libre 12">
              <a:extLst>
                <a:ext uri="{FF2B5EF4-FFF2-40B4-BE49-F238E27FC236}">
                  <a16:creationId xmlns:a16="http://schemas.microsoft.com/office/drawing/2014/main" id="{48635064-7777-4615-B942-F4F73D8A8B84}"/>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N/A</a:t>
              </a:r>
              <a:r>
                <a:rPr lang="es-ES" sz="1600" dirty="0">
                  <a:solidFill>
                    <a:srgbClr val="70AD47">
                      <a:lumMod val="50000"/>
                    </a:srgbClr>
                  </a:solidFill>
                  <a:latin typeface="Arial" panose="020B0604020202020204" pitchFamily="34" charset="0"/>
                  <a:cs typeface="Arial" panose="020B0604020202020204" pitchFamily="34" charset="0"/>
                </a:rPr>
                <a:t> </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22" name="Elipse 21">
              <a:extLst>
                <a:ext uri="{FF2B5EF4-FFF2-40B4-BE49-F238E27FC236}">
                  <a16:creationId xmlns:a16="http://schemas.microsoft.com/office/drawing/2014/main" id="{7845686A-2F42-4B40-B3FA-D17D12EE37A1}"/>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3" name="Grupo 10">
            <a:extLst>
              <a:ext uri="{FF2B5EF4-FFF2-40B4-BE49-F238E27FC236}">
                <a16:creationId xmlns:a16="http://schemas.microsoft.com/office/drawing/2014/main" id="{58551078-28D1-4658-99B4-59E7AA7E8B7E}"/>
              </a:ext>
            </a:extLst>
          </p:cNvPr>
          <p:cNvGrpSpPr>
            <a:grpSpLocks/>
          </p:cNvGrpSpPr>
          <p:nvPr/>
        </p:nvGrpSpPr>
        <p:grpSpPr bwMode="auto">
          <a:xfrm>
            <a:off x="5839395" y="2472256"/>
            <a:ext cx="5486698" cy="521445"/>
            <a:chOff x="3853379" y="1046579"/>
            <a:chExt cx="8775459" cy="690172"/>
          </a:xfrm>
          <a:solidFill>
            <a:schemeClr val="accent6">
              <a:lumMod val="60000"/>
              <a:lumOff val="40000"/>
            </a:schemeClr>
          </a:solidFill>
        </p:grpSpPr>
        <p:sp>
          <p:nvSpPr>
            <p:cNvPr id="24" name="Pentágono 11">
              <a:extLst>
                <a:ext uri="{FF2B5EF4-FFF2-40B4-BE49-F238E27FC236}">
                  <a16:creationId xmlns:a16="http://schemas.microsoft.com/office/drawing/2014/main" id="{605B2DE0-1FDC-4134-AB3B-3F956873EB39}"/>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034219EA-498D-484A-841A-1E16CBC79E8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CuadroTexto 25">
              <a:extLst>
                <a:ext uri="{FF2B5EF4-FFF2-40B4-BE49-F238E27FC236}">
                  <a16:creationId xmlns:a16="http://schemas.microsoft.com/office/drawing/2014/main" id="{9DE14472-20C5-4B35-8354-7E62E9063E72}"/>
                </a:ext>
              </a:extLst>
            </p:cNvPr>
            <p:cNvSpPr txBox="1"/>
            <p:nvPr/>
          </p:nvSpPr>
          <p:spPr>
            <a:xfrm>
              <a:off x="5086412" y="1189996"/>
              <a:ext cx="7267078" cy="448102"/>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N/A</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1C7F3074-F84B-4708-8D79-4996584415BB}"/>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9B9145D3-704C-4E09-9D57-FEF526626982}"/>
              </a:ext>
            </a:extLst>
          </p:cNvPr>
          <p:cNvGrpSpPr>
            <a:grpSpLocks/>
          </p:cNvGrpSpPr>
          <p:nvPr/>
        </p:nvGrpSpPr>
        <p:grpSpPr bwMode="auto">
          <a:xfrm>
            <a:off x="5849551" y="1172654"/>
            <a:ext cx="5476542" cy="678391"/>
            <a:chOff x="3797995" y="1095038"/>
            <a:chExt cx="8840944" cy="1004486"/>
          </a:xfrm>
          <a:solidFill>
            <a:schemeClr val="accent6">
              <a:lumMod val="60000"/>
              <a:lumOff val="40000"/>
            </a:schemeClr>
          </a:solidFill>
        </p:grpSpPr>
        <p:sp>
          <p:nvSpPr>
            <p:cNvPr id="29" name="Pentágono 11">
              <a:extLst>
                <a:ext uri="{FF2B5EF4-FFF2-40B4-BE49-F238E27FC236}">
                  <a16:creationId xmlns:a16="http://schemas.microsoft.com/office/drawing/2014/main" id="{B9E5A0B8-2459-4AD3-831E-D15B8895A5B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482A85E4-950D-4931-91B1-BE0FA3A64B79}"/>
                </a:ext>
              </a:extLst>
            </p:cNvPr>
            <p:cNvSpPr/>
            <p:nvPr/>
          </p:nvSpPr>
          <p:spPr>
            <a:xfrm>
              <a:off x="4865977" y="1543577"/>
              <a:ext cx="777296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dirty="0">
                  <a:solidFill>
                    <a:srgbClr val="70AD47">
                      <a:lumMod val="50000"/>
                    </a:srgbClr>
                  </a:solidFill>
                  <a:latin typeface="Arial" panose="020B0604020202020204" pitchFamily="34" charset="0"/>
                  <a:cs typeface="Arial" panose="020B0604020202020204" pitchFamily="34" charset="0"/>
                </a:rPr>
                <a:t>Intercambio de agua dulce entre la Ciénaga y el mar</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0B0F09AD-A052-4BA1-B68C-B763FB3DA54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525C525C-C954-468E-8935-86F3868D034B}"/>
              </a:ext>
            </a:extLst>
          </p:cNvPr>
          <p:cNvGraphicFramePr>
            <a:graphicFrameLocks noGrp="1"/>
          </p:cNvGraphicFramePr>
          <p:nvPr/>
        </p:nvGraphicFramePr>
        <p:xfrm>
          <a:off x="5953125" y="3082925"/>
          <a:ext cx="5373688" cy="2705100"/>
        </p:xfrm>
        <a:graphic>
          <a:graphicData uri="http://schemas.openxmlformats.org/drawingml/2006/table">
            <a:tbl>
              <a:tblPr firstRow="1" bandRow="1"/>
              <a:tblGrid>
                <a:gridCol w="1990827">
                  <a:extLst>
                    <a:ext uri="{9D8B030D-6E8A-4147-A177-3AD203B41FA5}">
                      <a16:colId xmlns:a16="http://schemas.microsoft.com/office/drawing/2014/main" val="20000"/>
                    </a:ext>
                  </a:extLst>
                </a:gridCol>
                <a:gridCol w="2222318">
                  <a:extLst>
                    <a:ext uri="{9D8B030D-6E8A-4147-A177-3AD203B41FA5}">
                      <a16:colId xmlns:a16="http://schemas.microsoft.com/office/drawing/2014/main" val="20001"/>
                    </a:ext>
                  </a:extLst>
                </a:gridCol>
                <a:gridCol w="1160544">
                  <a:extLst>
                    <a:ext uri="{9D8B030D-6E8A-4147-A177-3AD203B41FA5}">
                      <a16:colId xmlns:a16="http://schemas.microsoft.com/office/drawing/2014/main" val="20002"/>
                    </a:ext>
                  </a:extLst>
                </a:gridCol>
              </a:tblGrid>
              <a:tr h="190500">
                <a:tc gridSpan="3">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$ 3.325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$ 3,33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$ 249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$ 249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$ 3.574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$ 3.574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95300">
                <a:tc>
                  <a:txBody>
                    <a:bodyPr/>
                    <a:lstStyle/>
                    <a:p>
                      <a:pPr algn="l" rtl="0" fontAlgn="ctr"/>
                      <a:r>
                        <a:rPr lang="es-ES" sz="1000" b="0" i="0" u="none" strike="noStrike">
                          <a:solidFill>
                            <a:srgbClr val="375623"/>
                          </a:solidFill>
                          <a:effectLst/>
                          <a:latin typeface="Arial" panose="020B0604020202020204" pitchFamily="34" charset="0"/>
                        </a:rPr>
                        <a:t>Caño Clarín Nuevo y Caño Clarín Viejo - CGSM</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9DD9F5E6-FDB8-4409-84C3-EFD6C6FE2209}"/>
              </a:ext>
            </a:extLst>
          </p:cNvPr>
          <p:cNvGraphicFramePr>
            <a:graphicFrameLocks noGrp="1"/>
          </p:cNvGraphicFramePr>
          <p:nvPr/>
        </p:nvGraphicFramePr>
        <p:xfrm>
          <a:off x="865188" y="957263"/>
          <a:ext cx="4664075" cy="3165475"/>
        </p:xfrm>
        <a:graphic>
          <a:graphicData uri="http://schemas.openxmlformats.org/drawingml/2006/table">
            <a:tbl>
              <a:tblPr firstRow="1" bandRow="1"/>
              <a:tblGrid>
                <a:gridCol w="1727932">
                  <a:extLst>
                    <a:ext uri="{9D8B030D-6E8A-4147-A177-3AD203B41FA5}">
                      <a16:colId xmlns:a16="http://schemas.microsoft.com/office/drawing/2014/main" val="20000"/>
                    </a:ext>
                  </a:extLst>
                </a:gridCol>
                <a:gridCol w="274646">
                  <a:extLst>
                    <a:ext uri="{9D8B030D-6E8A-4147-A177-3AD203B41FA5}">
                      <a16:colId xmlns:a16="http://schemas.microsoft.com/office/drawing/2014/main" val="20001"/>
                    </a:ext>
                  </a:extLst>
                </a:gridCol>
                <a:gridCol w="1654207">
                  <a:extLst>
                    <a:ext uri="{9D8B030D-6E8A-4147-A177-3AD203B41FA5}">
                      <a16:colId xmlns:a16="http://schemas.microsoft.com/office/drawing/2014/main" val="20002"/>
                    </a:ext>
                  </a:extLst>
                </a:gridCol>
                <a:gridCol w="1007289">
                  <a:extLst>
                    <a:ext uri="{9D8B030D-6E8A-4147-A177-3AD203B41FA5}">
                      <a16:colId xmlns:a16="http://schemas.microsoft.com/office/drawing/2014/main" val="20003"/>
                    </a:ext>
                  </a:extLst>
                </a:gridCol>
              </a:tblGrid>
              <a:tr h="175177">
                <a:tc gridSpan="4">
                  <a:txBody>
                    <a:bodyPr/>
                    <a:lstStyle/>
                    <a:p>
                      <a:pPr algn="ctr" rtl="0" fontAlgn="ctr"/>
                      <a:r>
                        <a:rPr lang="es-CO" sz="1000" b="0" i="0" u="none" strike="noStrike" dirty="0">
                          <a:solidFill>
                            <a:srgbClr val="FFFFFF"/>
                          </a:solidFill>
                          <a:effectLst/>
                          <a:latin typeface="Arial" panose="020B0604020202020204" pitchFamily="34" charset="0"/>
                        </a:rPr>
                        <a:t>INFORMACION DEL CONTRATO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5177">
                <a:tc>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l" rtl="0" fontAlgn="ctr"/>
                      <a:endParaRPr lang="es-CO" sz="10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75177">
                <a:tc>
                  <a:txBody>
                    <a:bodyPr/>
                    <a:lstStyle/>
                    <a:p>
                      <a:pPr algn="l" rtl="0" fontAlgn="b"/>
                      <a:r>
                        <a:rPr lang="es-CO" sz="10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1000" b="0" i="0" u="none" strike="noStrike">
                          <a:solidFill>
                            <a:srgbClr val="375623"/>
                          </a:solidFill>
                          <a:effectLst/>
                          <a:latin typeface="Arial" panose="020B0604020202020204" pitchFamily="34" charset="0"/>
                        </a:rPr>
                        <a:t>30/08/2019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75177">
                <a:tc gridSpan="3">
                  <a:txBody>
                    <a:bodyPr/>
                    <a:lstStyle/>
                    <a:p>
                      <a:pPr algn="l" rtl="0" fontAlgn="b"/>
                      <a:r>
                        <a:rPr lang="es-CO" sz="10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pPr algn="l" rtl="0" fontAlgn="b"/>
                      <a:endParaRPr lang="es-CO" sz="1000" b="1" i="0" u="none" strike="noStrike">
                        <a:solidFill>
                          <a:srgbClr val="375623"/>
                        </a:solidFill>
                        <a:effectLst/>
                        <a:latin typeface="Arial" panose="020B0604020202020204" pitchFamily="34" charset="0"/>
                      </a:endParaRP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1000" b="0" i="0" u="none" strike="noStrike">
                          <a:solidFill>
                            <a:srgbClr val="375623"/>
                          </a:solidFill>
                          <a:effectLst/>
                          <a:latin typeface="Arial" panose="020B0604020202020204" pitchFamily="34" charset="0"/>
                        </a:rPr>
                        <a:t>31/12/2020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75177">
                <a:tc gridSpan="4">
                  <a:txBody>
                    <a:bodyPr/>
                    <a:lstStyle/>
                    <a:p>
                      <a:pPr algn="ctr" rtl="0" fontAlgn="ctr"/>
                      <a:r>
                        <a:rPr lang="es-CO" sz="1000" b="0" i="0" u="none" strike="noStrike">
                          <a:solidFill>
                            <a:srgbClr val="FFFFFF"/>
                          </a:solidFill>
                          <a:effectLst/>
                          <a:latin typeface="Arial" panose="020B0604020202020204" pitchFamily="34" charset="0"/>
                        </a:rPr>
                        <a:t>BENEFICIOS DEL PROYECTO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71524">
                <a:tc gridSpan="3">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pPr algn="l" rtl="0" fontAlgn="ctr"/>
                      <a:endParaRPr lang="es-CO" sz="1000" b="1"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10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04817">
                <a:tc gridSpan="4">
                  <a:txBody>
                    <a:bodyPr/>
                    <a:lstStyle/>
                    <a:p>
                      <a:pPr algn="l" rtl="0" fontAlgn="ctr"/>
                      <a:r>
                        <a:rPr lang="es-ES" sz="1000" b="1" i="0" u="none" strike="noStrike" dirty="0">
                          <a:solidFill>
                            <a:srgbClr val="375623"/>
                          </a:solidFill>
                          <a:effectLst/>
                          <a:latin typeface="Arial" panose="020B0604020202020204" pitchFamily="34" charset="0"/>
                        </a:rPr>
                        <a:t>OTROS BENEFICIOS</a:t>
                      </a:r>
                      <a:r>
                        <a:rPr lang="es-ES" sz="1000" b="0" i="0" u="none" strike="noStrike" dirty="0">
                          <a:solidFill>
                            <a:srgbClr val="375623"/>
                          </a:solidFill>
                          <a:effectLst/>
                          <a:latin typeface="Arial" panose="020B0604020202020204" pitchFamily="34" charset="0"/>
                        </a:rPr>
                        <a:t>: Fortalecer el sector pesquero en la zona y contribuir al bienestar social de las comunidades.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75177">
                <a:tc gridSpan="4">
                  <a:txBody>
                    <a:bodyPr/>
                    <a:lstStyle/>
                    <a:p>
                      <a:pPr algn="l" rtl="0" fontAlgn="ctr"/>
                      <a:r>
                        <a:rPr lang="es-ES" sz="1000" b="0" i="0" u="none" strike="noStrike">
                          <a:solidFill>
                            <a:srgbClr val="375623"/>
                          </a:solidFill>
                          <a:effectLst/>
                          <a:latin typeface="Arial" panose="020B0604020202020204" pitchFamily="34" charset="0"/>
                        </a:rPr>
                        <a:t>Disminuir la sedimentación e hipersalinidad en el Caño.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04817">
                <a:tc gridSpan="4">
                  <a:txBody>
                    <a:bodyPr/>
                    <a:lstStyle/>
                    <a:p>
                      <a:pPr algn="l" rtl="0" fontAlgn="ctr"/>
                      <a:r>
                        <a:rPr lang="es-ES" sz="1000" b="0" i="0" u="none" strike="noStrike">
                          <a:solidFill>
                            <a:srgbClr val="375623"/>
                          </a:solidFill>
                          <a:effectLst/>
                          <a:latin typeface="Arial" panose="020B0604020202020204" pitchFamily="34" charset="0"/>
                        </a:rPr>
                        <a:t>Recuperar la cobertura vegetal de los bosques de manglar que aún se encuentran afectados.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304817">
                <a:tc gridSpan="4">
                  <a:txBody>
                    <a:bodyPr/>
                    <a:lstStyle/>
                    <a:p>
                      <a:pPr algn="l" rtl="0" fontAlgn="ctr"/>
                      <a:r>
                        <a:rPr lang="es-ES" sz="1000" b="0" i="0" u="none" strike="noStrike" dirty="0">
                          <a:solidFill>
                            <a:srgbClr val="375623"/>
                          </a:solidFill>
                          <a:effectLst/>
                          <a:latin typeface="Arial" panose="020B0604020202020204" pitchFamily="34" charset="0"/>
                        </a:rPr>
                        <a:t>Restaurar la dinámica entre el río Magdalena – el caño Clarín Viejo – Mar - Clarín Nuevo, con la Ciénaga Grande de Santa Marta.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75177">
                <a:tc gridSpan="4">
                  <a:txBody>
                    <a:bodyPr/>
                    <a:lstStyle/>
                    <a:p>
                      <a:pPr algn="ctr" rtl="0" fontAlgn="ctr"/>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297801">
                <a:tc gridSpan="2">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455460">
                <a:tc gridSpan="2">
                  <a:txBody>
                    <a:bodyPr/>
                    <a:lstStyle/>
                    <a:p>
                      <a:pPr algn="just" rtl="0" fontAlgn="ctr"/>
                      <a:r>
                        <a:rPr lang="es-ES" sz="1000" b="0" i="0" u="none" strike="noStrike" dirty="0">
                          <a:solidFill>
                            <a:srgbClr val="375623"/>
                          </a:solidFill>
                          <a:effectLst/>
                          <a:latin typeface="Arial" panose="020B0604020202020204" pitchFamily="34" charset="0"/>
                        </a:rPr>
                        <a:t>Dragado hidráulico y Construcción de canales laterales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CO" sz="10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bl>
          </a:graphicData>
        </a:graphic>
      </p:graphicFrame>
      <p:sp>
        <p:nvSpPr>
          <p:cNvPr id="297070" name="Rectángulo 31">
            <a:extLst>
              <a:ext uri="{FF2B5EF4-FFF2-40B4-BE49-F238E27FC236}">
                <a16:creationId xmlns:a16="http://schemas.microsoft.com/office/drawing/2014/main" id="{444B6759-D549-4B2F-A001-AEBB5744E4EE}"/>
              </a:ext>
            </a:extLst>
          </p:cNvPr>
          <p:cNvSpPr>
            <a:spLocks noChangeArrowheads="1"/>
          </p:cNvSpPr>
          <p:nvPr/>
        </p:nvSpPr>
        <p:spPr bwMode="auto">
          <a:xfrm>
            <a:off x="865188" y="193675"/>
            <a:ext cx="11166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ángulo 3">
            <a:extLst>
              <a:ext uri="{FF2B5EF4-FFF2-40B4-BE49-F238E27FC236}">
                <a16:creationId xmlns:a16="http://schemas.microsoft.com/office/drawing/2014/main" id="{B2C1C0E3-AB44-4676-B05C-4521FC65A64B}"/>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297987" name="Rectángulo 7">
            <a:extLst>
              <a:ext uri="{FF2B5EF4-FFF2-40B4-BE49-F238E27FC236}">
                <a16:creationId xmlns:a16="http://schemas.microsoft.com/office/drawing/2014/main" id="{DA284E00-0CB3-412C-B27C-E32C7D268FD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DAF8DDE7-9158-4DDD-B5C0-81465500C1A9}"/>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97989" name="Imagen 14">
            <a:extLst>
              <a:ext uri="{FF2B5EF4-FFF2-40B4-BE49-F238E27FC236}">
                <a16:creationId xmlns:a16="http://schemas.microsoft.com/office/drawing/2014/main" id="{713E0853-AB91-4413-81DB-3D072BCE363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259888" y="58594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90" name="CuadroTexto 2">
            <a:extLst>
              <a:ext uri="{FF2B5EF4-FFF2-40B4-BE49-F238E27FC236}">
                <a16:creationId xmlns:a16="http://schemas.microsoft.com/office/drawing/2014/main" id="{BF50FE53-D9B1-437B-A5E8-6F1EC497E16D}"/>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297991" name="CuadroTexto 11">
            <a:extLst>
              <a:ext uri="{FF2B5EF4-FFF2-40B4-BE49-F238E27FC236}">
                <a16:creationId xmlns:a16="http://schemas.microsoft.com/office/drawing/2014/main" id="{A1D6C803-6AC0-438F-8026-7304C62AEBB2}"/>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297992" name="Imagen 16">
            <a:extLst>
              <a:ext uri="{FF2B5EF4-FFF2-40B4-BE49-F238E27FC236}">
                <a16:creationId xmlns:a16="http://schemas.microsoft.com/office/drawing/2014/main" id="{2E52D587-3A9A-47C8-AB2A-22BAC868D4E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993" name="Imagen 2">
            <a:extLst>
              <a:ext uri="{FF2B5EF4-FFF2-40B4-BE49-F238E27FC236}">
                <a16:creationId xmlns:a16="http://schemas.microsoft.com/office/drawing/2014/main" id="{93376759-7686-43AE-A955-3A21EB32223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E950C648-43F1-456C-8A3C-BF2864DFF1E6}"/>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529A4EF-DFEE-4560-8775-D69592CE6B30}"/>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29A948FC-E762-47D5-9377-170783771AA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8462E6AE-034C-4206-9764-B2BCA038070A}"/>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97998" name="CuadroTexto 4">
            <a:extLst>
              <a:ext uri="{FF2B5EF4-FFF2-40B4-BE49-F238E27FC236}">
                <a16:creationId xmlns:a16="http://schemas.microsoft.com/office/drawing/2014/main" id="{6CDC4C0E-22F9-4045-BB90-634931D035B6}"/>
              </a:ext>
            </a:extLst>
          </p:cNvPr>
          <p:cNvSpPr txBox="1">
            <a:spLocks noChangeArrowheads="1"/>
          </p:cNvSpPr>
          <p:nvPr/>
        </p:nvSpPr>
        <p:spPr bwMode="auto">
          <a:xfrm>
            <a:off x="1101725" y="5280025"/>
            <a:ext cx="9783763"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Mantenimiento al canal navegable, construcción obras complementarias Caño Clarín Viejo y Nuevo-Depto. Magdalena.</a:t>
            </a:r>
          </a:p>
          <a:p>
            <a:pPr algn="ctr">
              <a:lnSpc>
                <a:spcPct val="100000"/>
              </a:lnSpc>
              <a:spcBef>
                <a:spcPct val="0"/>
              </a:spcBef>
              <a:buFontTx/>
              <a:buNone/>
            </a:pPr>
            <a:endParaRPr lang="es-CO" altLang="es-CO" sz="1600">
              <a:solidFill>
                <a:srgbClr val="000000"/>
              </a:solidFill>
              <a:latin typeface="Arial" panose="020B0604020202020204" pitchFamily="34" charset="0"/>
              <a:cs typeface="Arial" panose="020B0604020202020204" pitchFamily="34" charset="0"/>
            </a:endParaRPr>
          </a:p>
        </p:txBody>
      </p:sp>
      <p:pic>
        <p:nvPicPr>
          <p:cNvPr id="297999" name="image30.png">
            <a:extLst>
              <a:ext uri="{FF2B5EF4-FFF2-40B4-BE49-F238E27FC236}">
                <a16:creationId xmlns:a16="http://schemas.microsoft.com/office/drawing/2014/main" id="{E3B26993-29C7-4817-948E-262EF1DDCB2F}"/>
              </a:ext>
            </a:extLst>
          </p:cNvPr>
          <p:cNvPicPr preferRelativeResize="0">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241425" y="1989138"/>
            <a:ext cx="3959225" cy="321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8000" name="image29.jpg">
            <a:extLst>
              <a:ext uri="{FF2B5EF4-FFF2-40B4-BE49-F238E27FC236}">
                <a16:creationId xmlns:a16="http://schemas.microsoft.com/office/drawing/2014/main" id="{2F612464-90B0-419D-B901-135708D0C109}"/>
              </a:ext>
            </a:extLst>
          </p:cNvPr>
          <p:cNvPicPr preferRelativeResize="0">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840538" y="1971675"/>
            <a:ext cx="4044950" cy="329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0034" name="Grupo 2">
            <a:extLst>
              <a:ext uri="{FF2B5EF4-FFF2-40B4-BE49-F238E27FC236}">
                <a16:creationId xmlns:a16="http://schemas.microsoft.com/office/drawing/2014/main" id="{407C0B51-B625-43F5-8730-BF4EEF11BC75}"/>
              </a:ext>
            </a:extLst>
          </p:cNvPr>
          <p:cNvGrpSpPr>
            <a:grpSpLocks/>
          </p:cNvGrpSpPr>
          <p:nvPr/>
        </p:nvGrpSpPr>
        <p:grpSpPr bwMode="auto">
          <a:xfrm>
            <a:off x="-7938" y="-1588"/>
            <a:ext cx="12222163" cy="6926263"/>
            <a:chOff x="138114" y="84138"/>
            <a:chExt cx="12222161" cy="6926262"/>
          </a:xfrm>
        </p:grpSpPr>
        <p:sp>
          <p:nvSpPr>
            <p:cNvPr id="54" name="Rectangle 3">
              <a:extLst>
                <a:ext uri="{FF2B5EF4-FFF2-40B4-BE49-F238E27FC236}">
                  <a16:creationId xmlns:a16="http://schemas.microsoft.com/office/drawing/2014/main" id="{C0C9C15D-D564-4318-B8F7-ACDBF764C9F9}"/>
                </a:ext>
              </a:extLst>
            </p:cNvPr>
            <p:cNvSpPr/>
            <p:nvPr/>
          </p:nvSpPr>
          <p:spPr>
            <a:xfrm>
              <a:off x="138114" y="84138"/>
              <a:ext cx="12222161"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00138" name="Imagen 35">
              <a:extLst>
                <a:ext uri="{FF2B5EF4-FFF2-40B4-BE49-F238E27FC236}">
                  <a16:creationId xmlns:a16="http://schemas.microsoft.com/office/drawing/2014/main" id="{A4E87C1C-85D9-483A-8680-9E95E8BCF91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45763" y="6009431"/>
              <a:ext cx="6586825"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0035" name="Imagen 1">
            <a:extLst>
              <a:ext uri="{FF2B5EF4-FFF2-40B4-BE49-F238E27FC236}">
                <a16:creationId xmlns:a16="http://schemas.microsoft.com/office/drawing/2014/main" id="{C60098DF-8481-45AC-9C5F-7681F1584C1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78975" y="6018213"/>
            <a:ext cx="1727200"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C9DC13BE-8EF5-4280-8819-472B62DC2F15}"/>
              </a:ext>
            </a:extLst>
          </p:cNvPr>
          <p:cNvGrpSpPr>
            <a:grpSpLocks/>
          </p:cNvGrpSpPr>
          <p:nvPr/>
        </p:nvGrpSpPr>
        <p:grpSpPr bwMode="auto">
          <a:xfrm>
            <a:off x="5785271" y="945851"/>
            <a:ext cx="5520903"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027D95A4-1930-48CF-83DF-0343DF924C7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0224910A-A939-442A-98D2-BB1A2DB2125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F09329B-DFF8-4016-8E96-75ED31D19F07}"/>
                </a:ext>
              </a:extLst>
            </p:cNvPr>
            <p:cNvSpPr txBox="1"/>
            <p:nvPr/>
          </p:nvSpPr>
          <p:spPr>
            <a:xfrm>
              <a:off x="4959250" y="1141481"/>
              <a:ext cx="6597877" cy="464225"/>
            </a:xfrm>
            <a:prstGeom prst="rect">
              <a:avLst/>
            </a:prstGeom>
            <a:grpFill/>
          </p:spPr>
          <p:txBody>
            <a:bodyPr>
              <a:spAutoFit/>
            </a:bodyPr>
            <a:lstStyle/>
            <a:p>
              <a:pPr eaLnBrk="1" fontAlgn="auto" hangingPunct="1">
                <a:spcBef>
                  <a:spcPts val="0"/>
                </a:spcBef>
                <a:spcAft>
                  <a:spcPts val="0"/>
                </a:spcAft>
                <a:defRPr/>
              </a:pPr>
              <a:r>
                <a:rPr lang="es-CO" sz="14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Municipio de Tarapacá, Amazonas</a:t>
              </a:r>
            </a:p>
          </p:txBody>
        </p:sp>
        <p:sp>
          <p:nvSpPr>
            <p:cNvPr id="16" name="Elipse 15">
              <a:extLst>
                <a:ext uri="{FF2B5EF4-FFF2-40B4-BE49-F238E27FC236}">
                  <a16:creationId xmlns:a16="http://schemas.microsoft.com/office/drawing/2014/main" id="{EF3531F0-FD9B-45AA-B23F-E0264DF824D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00037" name="Rectángulo 67">
            <a:extLst>
              <a:ext uri="{FF2B5EF4-FFF2-40B4-BE49-F238E27FC236}">
                <a16:creationId xmlns:a16="http://schemas.microsoft.com/office/drawing/2014/main" id="{0A2160C0-B602-4384-8EC3-CF12A95C1F94}"/>
              </a:ext>
            </a:extLst>
          </p:cNvPr>
          <p:cNvSpPr>
            <a:spLocks noChangeArrowheads="1"/>
          </p:cNvSpPr>
          <p:nvPr/>
        </p:nvSpPr>
        <p:spPr bwMode="auto">
          <a:xfrm>
            <a:off x="885825" y="368300"/>
            <a:ext cx="111315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PROGRAMA:</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ADECUACIÓN, MEJORAMIENTO Y MANTENIMIENTO RED FLUVIAL</a:t>
            </a:r>
          </a:p>
          <a:p>
            <a:pPr eaLnBrk="1" hangingPunct="1">
              <a:lnSpc>
                <a:spcPct val="100000"/>
              </a:lnSpc>
              <a:spcBef>
                <a:spcPct val="0"/>
              </a:spcBef>
              <a:buFontTx/>
              <a:buNone/>
            </a:pPr>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00038" name="Rectángulo 68">
            <a:extLst>
              <a:ext uri="{FF2B5EF4-FFF2-40B4-BE49-F238E27FC236}">
                <a16:creationId xmlns:a16="http://schemas.microsoft.com/office/drawing/2014/main" id="{CAEABE25-1A30-4B96-8E54-E6CF60331937}"/>
              </a:ext>
            </a:extLst>
          </p:cNvPr>
          <p:cNvSpPr>
            <a:spLocks noChangeArrowheads="1"/>
          </p:cNvSpPr>
          <p:nvPr/>
        </p:nvSpPr>
        <p:spPr bwMode="auto">
          <a:xfrm>
            <a:off x="885825" y="636588"/>
            <a:ext cx="96615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CONSTRUCCIÓN MUELLE DE TARAPACÁ</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00039" name="Imagen 54">
            <a:extLst>
              <a:ext uri="{FF2B5EF4-FFF2-40B4-BE49-F238E27FC236}">
                <a16:creationId xmlns:a16="http://schemas.microsoft.com/office/drawing/2014/main" id="{0E37EF98-40CA-4F14-A3C8-F8D2EB33812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13250" y="60817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040" name="CuadroTexto 19">
            <a:extLst>
              <a:ext uri="{FF2B5EF4-FFF2-40B4-BE49-F238E27FC236}">
                <a16:creationId xmlns:a16="http://schemas.microsoft.com/office/drawing/2014/main" id="{35F1400F-0D63-484A-98D5-DAF2DAC1B376}"/>
              </a:ext>
            </a:extLst>
          </p:cNvPr>
          <p:cNvSpPr txBox="1">
            <a:spLocks noChangeArrowheads="1"/>
          </p:cNvSpPr>
          <p:nvPr/>
        </p:nvSpPr>
        <p:spPr bwMode="auto">
          <a:xfrm>
            <a:off x="4849813" y="4276725"/>
            <a:ext cx="522287"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19" name="Grupo 10">
            <a:extLst>
              <a:ext uri="{FF2B5EF4-FFF2-40B4-BE49-F238E27FC236}">
                <a16:creationId xmlns:a16="http://schemas.microsoft.com/office/drawing/2014/main" id="{5B107795-6293-403F-BCA4-76BF59D1F14F}"/>
              </a:ext>
            </a:extLst>
          </p:cNvPr>
          <p:cNvGrpSpPr>
            <a:grpSpLocks/>
          </p:cNvGrpSpPr>
          <p:nvPr/>
        </p:nvGrpSpPr>
        <p:grpSpPr bwMode="auto">
          <a:xfrm>
            <a:off x="5778136" y="2434885"/>
            <a:ext cx="5528040" cy="442441"/>
            <a:chOff x="3838759" y="1148658"/>
            <a:chExt cx="8786730" cy="655117"/>
          </a:xfrm>
          <a:solidFill>
            <a:schemeClr val="accent6">
              <a:lumMod val="60000"/>
              <a:lumOff val="40000"/>
            </a:schemeClr>
          </a:solidFill>
        </p:grpSpPr>
        <p:sp>
          <p:nvSpPr>
            <p:cNvPr id="21" name="Pentágono 11">
              <a:extLst>
                <a:ext uri="{FF2B5EF4-FFF2-40B4-BE49-F238E27FC236}">
                  <a16:creationId xmlns:a16="http://schemas.microsoft.com/office/drawing/2014/main" id="{3E5A4ED7-6D8D-4D1B-B06F-CA07BF9EE7F1}"/>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2" name="Forma libre 12">
              <a:extLst>
                <a:ext uri="{FF2B5EF4-FFF2-40B4-BE49-F238E27FC236}">
                  <a16:creationId xmlns:a16="http://schemas.microsoft.com/office/drawing/2014/main" id="{8A777008-ACB6-46D6-9AA6-853BF47F804E}"/>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b="1" dirty="0">
                  <a:solidFill>
                    <a:srgbClr val="70AD47">
                      <a:lumMod val="50000"/>
                    </a:srgbClr>
                  </a:solidFill>
                  <a:latin typeface="Arial" panose="020B0604020202020204" pitchFamily="34" charset="0"/>
                  <a:cs typeface="Arial" panose="020B0604020202020204" pitchFamily="34" charset="0"/>
                </a:rPr>
                <a:t>N.A.</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23" name="Elipse 22">
              <a:extLst>
                <a:ext uri="{FF2B5EF4-FFF2-40B4-BE49-F238E27FC236}">
                  <a16:creationId xmlns:a16="http://schemas.microsoft.com/office/drawing/2014/main" id="{1A0C60CC-D91B-4A6B-88B6-666F806617E1}"/>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4" name="Grupo 10">
            <a:extLst>
              <a:ext uri="{FF2B5EF4-FFF2-40B4-BE49-F238E27FC236}">
                <a16:creationId xmlns:a16="http://schemas.microsoft.com/office/drawing/2014/main" id="{0AB4AF77-C61D-465D-975C-733FF7CF3DF5}"/>
              </a:ext>
            </a:extLst>
          </p:cNvPr>
          <p:cNvGrpSpPr>
            <a:grpSpLocks/>
          </p:cNvGrpSpPr>
          <p:nvPr/>
        </p:nvGrpSpPr>
        <p:grpSpPr bwMode="auto">
          <a:xfrm>
            <a:off x="5778136" y="2990915"/>
            <a:ext cx="5528040" cy="394125"/>
            <a:chOff x="3853379" y="1046579"/>
            <a:chExt cx="8775459" cy="703246"/>
          </a:xfrm>
          <a:solidFill>
            <a:schemeClr val="accent6">
              <a:lumMod val="60000"/>
              <a:lumOff val="40000"/>
            </a:schemeClr>
          </a:solidFill>
        </p:grpSpPr>
        <p:sp>
          <p:nvSpPr>
            <p:cNvPr id="25" name="Pentágono 11">
              <a:extLst>
                <a:ext uri="{FF2B5EF4-FFF2-40B4-BE49-F238E27FC236}">
                  <a16:creationId xmlns:a16="http://schemas.microsoft.com/office/drawing/2014/main" id="{7DD0C76A-E034-4FFF-8C4E-92C19084E5A1}"/>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12">
              <a:extLst>
                <a:ext uri="{FF2B5EF4-FFF2-40B4-BE49-F238E27FC236}">
                  <a16:creationId xmlns:a16="http://schemas.microsoft.com/office/drawing/2014/main" id="{36DBA549-EBF7-4860-8C16-BA729D66856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26">
              <a:extLst>
                <a:ext uri="{FF2B5EF4-FFF2-40B4-BE49-F238E27FC236}">
                  <a16:creationId xmlns:a16="http://schemas.microsoft.com/office/drawing/2014/main" id="{5864ADD5-B969-47A9-A3BA-B54003805BB6}"/>
                </a:ext>
              </a:extLst>
            </p:cNvPr>
            <p:cNvSpPr txBox="1"/>
            <p:nvPr/>
          </p:nvSpPr>
          <p:spPr>
            <a:xfrm>
              <a:off x="5086410" y="1145736"/>
              <a:ext cx="6977807"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N.A.</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8" name="Elipse 27">
              <a:extLst>
                <a:ext uri="{FF2B5EF4-FFF2-40B4-BE49-F238E27FC236}">
                  <a16:creationId xmlns:a16="http://schemas.microsoft.com/office/drawing/2014/main" id="{183D4175-2D4E-4548-B1C1-285E8F347215}"/>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9" name="Grupo 10">
            <a:extLst>
              <a:ext uri="{FF2B5EF4-FFF2-40B4-BE49-F238E27FC236}">
                <a16:creationId xmlns:a16="http://schemas.microsoft.com/office/drawing/2014/main" id="{255C634F-2286-410B-9C95-9245666978A8}"/>
              </a:ext>
            </a:extLst>
          </p:cNvPr>
          <p:cNvGrpSpPr>
            <a:grpSpLocks/>
          </p:cNvGrpSpPr>
          <p:nvPr/>
        </p:nvGrpSpPr>
        <p:grpSpPr bwMode="auto">
          <a:xfrm>
            <a:off x="5778135" y="1554441"/>
            <a:ext cx="5528039" cy="695107"/>
            <a:chOff x="3797995" y="1160265"/>
            <a:chExt cx="8533878" cy="555947"/>
          </a:xfrm>
          <a:solidFill>
            <a:schemeClr val="accent6">
              <a:lumMod val="60000"/>
              <a:lumOff val="40000"/>
            </a:schemeClr>
          </a:solidFill>
        </p:grpSpPr>
        <p:sp>
          <p:nvSpPr>
            <p:cNvPr id="30" name="Pentágono 11">
              <a:extLst>
                <a:ext uri="{FF2B5EF4-FFF2-40B4-BE49-F238E27FC236}">
                  <a16:creationId xmlns:a16="http://schemas.microsoft.com/office/drawing/2014/main" id="{57EBF249-C019-4DF0-8B39-BCCFB71635D9}"/>
                </a:ext>
              </a:extLst>
            </p:cNvPr>
            <p:cNvSpPr/>
            <p:nvPr/>
          </p:nvSpPr>
          <p:spPr>
            <a:xfrm>
              <a:off x="4218400" y="1196423"/>
              <a:ext cx="519045" cy="460065"/>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1" name="Forma libre 12">
              <a:extLst>
                <a:ext uri="{FF2B5EF4-FFF2-40B4-BE49-F238E27FC236}">
                  <a16:creationId xmlns:a16="http://schemas.microsoft.com/office/drawing/2014/main" id="{9255BAA2-0D9E-46B3-8A81-BB27ED3C9C8A}"/>
                </a:ext>
              </a:extLst>
            </p:cNvPr>
            <p:cNvSpPr/>
            <p:nvPr/>
          </p:nvSpPr>
          <p:spPr>
            <a:xfrm>
              <a:off x="4827732" y="1160265"/>
              <a:ext cx="750414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400" b="1" dirty="0">
                  <a:solidFill>
                    <a:srgbClr val="70AD47">
                      <a:lumMod val="50000"/>
                    </a:srgbClr>
                  </a:solidFill>
                  <a:latin typeface="Arial" panose="020B0604020202020204" pitchFamily="34" charset="0"/>
                  <a:cs typeface="Arial" panose="020B0604020202020204" pitchFamily="34" charset="0"/>
                </a:rPr>
                <a:t>Conectividad</a:t>
              </a:r>
              <a:r>
                <a:rPr lang="es-ES" sz="1600" dirty="0">
                  <a:solidFill>
                    <a:srgbClr val="70AD47">
                      <a:lumMod val="50000"/>
                    </a:srgbClr>
                  </a:solidFill>
                  <a:latin typeface="Arial" panose="020B0604020202020204" pitchFamily="34" charset="0"/>
                  <a:cs typeface="Arial" panose="020B0604020202020204" pitchFamily="34" charset="0"/>
                </a:rPr>
                <a:t>  </a:t>
              </a:r>
              <a:r>
                <a:rPr lang="es-CO" sz="1100" dirty="0">
                  <a:solidFill>
                    <a:srgbClr val="70AD47">
                      <a:lumMod val="50000"/>
                    </a:srgbClr>
                  </a:solidFill>
                  <a:latin typeface="Arial" panose="020B0604020202020204" pitchFamily="34" charset="0"/>
                  <a:cs typeface="Arial" panose="020B0604020202020204" pitchFamily="34" charset="0"/>
                </a:rPr>
                <a:t>Muelle fluvial mixto,  que permite el acceso de las  embarcaciones, mejora el desarrollo de la región, fortalece el desarrollo productivo.</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32" name="Elipse 31">
              <a:extLst>
                <a:ext uri="{FF2B5EF4-FFF2-40B4-BE49-F238E27FC236}">
                  <a16:creationId xmlns:a16="http://schemas.microsoft.com/office/drawing/2014/main" id="{846D3A56-9E36-4A19-8716-22AE4CE61845}"/>
                </a:ext>
              </a:extLst>
            </p:cNvPr>
            <p:cNvSpPr/>
            <p:nvPr/>
          </p:nvSpPr>
          <p:spPr>
            <a:xfrm>
              <a:off x="3797995" y="1194072"/>
              <a:ext cx="650948" cy="429404"/>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00044" name="Imagen 4">
            <a:extLst>
              <a:ext uri="{FF2B5EF4-FFF2-40B4-BE49-F238E27FC236}">
                <a16:creationId xmlns:a16="http://schemas.microsoft.com/office/drawing/2014/main" id="{FF6C39B5-DEA8-439F-B381-E95B8B49A90B}"/>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2925763" y="4186238"/>
            <a:ext cx="1924050" cy="163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03B365C-7EC5-44D5-BF78-88BA8C55AEF0}"/>
              </a:ext>
            </a:extLst>
          </p:cNvPr>
          <p:cNvGraphicFramePr>
            <a:graphicFrameLocks noGrp="1"/>
          </p:cNvGraphicFramePr>
          <p:nvPr/>
        </p:nvGraphicFramePr>
        <p:xfrm>
          <a:off x="5805488" y="3524250"/>
          <a:ext cx="5500687" cy="2312988"/>
        </p:xfrm>
        <a:graphic>
          <a:graphicData uri="http://schemas.openxmlformats.org/drawingml/2006/table">
            <a:tbl>
              <a:tblPr firstRow="1" bandRow="1"/>
              <a:tblGrid>
                <a:gridCol w="1461119">
                  <a:extLst>
                    <a:ext uri="{9D8B030D-6E8A-4147-A177-3AD203B41FA5}">
                      <a16:colId xmlns:a16="http://schemas.microsoft.com/office/drawing/2014/main" val="20000"/>
                    </a:ext>
                  </a:extLst>
                </a:gridCol>
                <a:gridCol w="1426740">
                  <a:extLst>
                    <a:ext uri="{9D8B030D-6E8A-4147-A177-3AD203B41FA5}">
                      <a16:colId xmlns:a16="http://schemas.microsoft.com/office/drawing/2014/main" val="20001"/>
                    </a:ext>
                  </a:extLst>
                </a:gridCol>
                <a:gridCol w="1547069">
                  <a:extLst>
                    <a:ext uri="{9D8B030D-6E8A-4147-A177-3AD203B41FA5}">
                      <a16:colId xmlns:a16="http://schemas.microsoft.com/office/drawing/2014/main" val="20002"/>
                    </a:ext>
                  </a:extLst>
                </a:gridCol>
                <a:gridCol w="1065759">
                  <a:extLst>
                    <a:ext uri="{9D8B030D-6E8A-4147-A177-3AD203B41FA5}">
                      <a16:colId xmlns:a16="http://schemas.microsoft.com/office/drawing/2014/main" val="20003"/>
                    </a:ext>
                  </a:extLst>
                </a:gridCol>
              </a:tblGrid>
              <a:tr h="161747">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1747">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$ 2.626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61747">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61747">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61747">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$ 412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42622">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61747">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61747">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$ 3,04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61747">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61747">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63932">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50708">
                <a:tc>
                  <a:txBody>
                    <a:bodyPr/>
                    <a:lstStyle/>
                    <a:p>
                      <a:pPr algn="ctr" rtl="0" fontAlgn="ctr"/>
                      <a:r>
                        <a:rPr lang="es-CO" sz="800" b="0" i="0" u="none" strike="noStrike">
                          <a:solidFill>
                            <a:srgbClr val="375623"/>
                          </a:solidFill>
                          <a:effectLst/>
                          <a:latin typeface="Arial" panose="020B0604020202020204" pitchFamily="34" charset="0"/>
                        </a:rPr>
                        <a:t>Muelle Fluvial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Construcción del muelle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98106C42-5346-455B-A86B-91C9C07AA083}"/>
              </a:ext>
            </a:extLst>
          </p:cNvPr>
          <p:cNvGraphicFramePr>
            <a:graphicFrameLocks noGrp="1"/>
          </p:cNvGraphicFramePr>
          <p:nvPr/>
        </p:nvGraphicFramePr>
        <p:xfrm>
          <a:off x="869950" y="1154113"/>
          <a:ext cx="4502150" cy="2881312"/>
        </p:xfrm>
        <a:graphic>
          <a:graphicData uri="http://schemas.openxmlformats.org/drawingml/2006/table">
            <a:tbl>
              <a:tblPr firstRow="1" bandRow="1"/>
              <a:tblGrid>
                <a:gridCol w="1195883">
                  <a:extLst>
                    <a:ext uri="{9D8B030D-6E8A-4147-A177-3AD203B41FA5}">
                      <a16:colId xmlns:a16="http://schemas.microsoft.com/office/drawing/2014/main" val="20000"/>
                    </a:ext>
                  </a:extLst>
                </a:gridCol>
                <a:gridCol w="1167745">
                  <a:extLst>
                    <a:ext uri="{9D8B030D-6E8A-4147-A177-3AD203B41FA5}">
                      <a16:colId xmlns:a16="http://schemas.microsoft.com/office/drawing/2014/main" val="20001"/>
                    </a:ext>
                  </a:extLst>
                </a:gridCol>
                <a:gridCol w="1266230">
                  <a:extLst>
                    <a:ext uri="{9D8B030D-6E8A-4147-A177-3AD203B41FA5}">
                      <a16:colId xmlns:a16="http://schemas.microsoft.com/office/drawing/2014/main" val="20002"/>
                    </a:ext>
                  </a:extLst>
                </a:gridCol>
                <a:gridCol w="872292">
                  <a:extLst>
                    <a:ext uri="{9D8B030D-6E8A-4147-A177-3AD203B41FA5}">
                      <a16:colId xmlns:a16="http://schemas.microsoft.com/office/drawing/2014/main" val="20003"/>
                    </a:ext>
                  </a:extLst>
                </a:gridCol>
              </a:tblGrid>
              <a:tr h="169989">
                <a:tc gridSpan="4">
                  <a:txBody>
                    <a:bodyPr/>
                    <a:lstStyle/>
                    <a:p>
                      <a:pPr algn="ctr" rtl="0" fontAlgn="b"/>
                      <a:r>
                        <a:rPr lang="es-CO" sz="11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39978">
                <a:tc>
                  <a:txBody>
                    <a:bodyPr/>
                    <a:lstStyle/>
                    <a:p>
                      <a:pPr algn="l" rtl="0" fontAlgn="b"/>
                      <a:r>
                        <a:rPr lang="es-CO" sz="1100" b="1" i="0" u="none" strike="noStrike" dirty="0">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r" rtl="0" fontAlgn="ctr"/>
                      <a:r>
                        <a:rPr lang="es-CO" sz="1100" b="0" i="0" u="none" strike="noStrike">
                          <a:solidFill>
                            <a:srgbClr val="375623"/>
                          </a:solidFill>
                          <a:effectLst/>
                          <a:latin typeface="Arial" panose="020B0604020202020204" pitchFamily="34" charset="0"/>
                        </a:rPr>
                        <a:t>2435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fontAlgn="ctr"/>
                      <a:r>
                        <a:rPr lang="es-CO" sz="1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39978">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1100" b="0" i="0" u="none" strike="noStrike">
                          <a:solidFill>
                            <a:srgbClr val="375623"/>
                          </a:solidFill>
                          <a:effectLst/>
                          <a:latin typeface="Arial" panose="020B0604020202020204" pitchFamily="34" charset="0"/>
                        </a:rPr>
                        <a:t>15 Enero de 2020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69989">
                <a:tc gridSpan="3">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30-ago-20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69989">
                <a:tc gridSpan="4">
                  <a:txBody>
                    <a:bodyPr/>
                    <a:lstStyle/>
                    <a:p>
                      <a:pPr algn="ctr" rtl="0" fontAlgn="b"/>
                      <a:r>
                        <a:rPr lang="es-CO" sz="11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69989">
                <a:tc gridSpan="3">
                  <a:txBody>
                    <a:bodyPr/>
                    <a:lstStyle/>
                    <a:p>
                      <a:pPr algn="l" rtl="0" fontAlgn="ctr"/>
                      <a:r>
                        <a:rPr lang="es-CO" sz="1100" b="0"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48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492968">
                <a:tc gridSpan="4">
                  <a:txBody>
                    <a:bodyPr/>
                    <a:lstStyle/>
                    <a:p>
                      <a:pPr algn="l" rtl="0" fontAlgn="ctr"/>
                      <a:r>
                        <a:rPr lang="es-ES" sz="1100" b="1" i="0" u="none" strike="noStrike" dirty="0">
                          <a:solidFill>
                            <a:srgbClr val="375623"/>
                          </a:solidFill>
                          <a:effectLst/>
                          <a:latin typeface="Arial" panose="020B0604020202020204" pitchFamily="34" charset="0"/>
                        </a:rPr>
                        <a:t>OTROS BENEFICIOS: </a:t>
                      </a:r>
                      <a:r>
                        <a:rPr lang="es-ES" sz="1100" b="0" i="0" u="none" strike="noStrike" dirty="0">
                          <a:solidFill>
                            <a:srgbClr val="375623"/>
                          </a:solidFill>
                          <a:effectLst/>
                          <a:latin typeface="Arial" panose="020B0604020202020204" pitchFamily="34" charset="0"/>
                        </a:rPr>
                        <a:t>Mejoramiento de  las operaciones de embarque y desembarque de pasajeros de manera cómoda y segura.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69989">
                <a:tc gridSpan="4">
                  <a:txBody>
                    <a:bodyPr/>
                    <a:lstStyle/>
                    <a:p>
                      <a:pPr algn="l" rtl="0" fontAlgn="ctr"/>
                      <a:r>
                        <a:rPr lang="es-CO" sz="1100" b="0" i="0" u="none" strike="noStrike">
                          <a:solidFill>
                            <a:srgbClr val="375623"/>
                          </a:solidFill>
                          <a:effectLst/>
                          <a:latin typeface="Arial" panose="020B0604020202020204" pitchFamily="34" charset="0"/>
                        </a:rPr>
                        <a:t>Población Beneficiada: 286.105  habitantes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69989">
                <a:tc gridSpan="4">
                  <a:txBody>
                    <a:bodyPr/>
                    <a:lstStyle/>
                    <a:p>
                      <a:pPr algn="ctr" rtl="0" fontAlgn="b"/>
                      <a:r>
                        <a:rPr lang="es-ES" sz="11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339978">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348477">
                <a:tc>
                  <a:txBody>
                    <a:bodyPr/>
                    <a:lstStyle/>
                    <a:p>
                      <a:pPr algn="ctr" rtl="0" fontAlgn="ctr"/>
                      <a:r>
                        <a:rPr lang="es-CO" sz="1100" b="1" i="0" u="none" strike="noStrike">
                          <a:solidFill>
                            <a:srgbClr val="375623"/>
                          </a:solidFill>
                          <a:effectLst/>
                          <a:latin typeface="Arial" panose="020B0604020202020204" pitchFamily="34" charset="0"/>
                        </a:rPr>
                        <a:t>Construcción muelle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375623"/>
                          </a:solidFill>
                          <a:effectLst/>
                          <a:latin typeface="Arial" panose="020B0604020202020204" pitchFamily="34" charset="0"/>
                        </a:rPr>
                        <a:t>0,25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ángulo 3">
            <a:extLst>
              <a:ext uri="{FF2B5EF4-FFF2-40B4-BE49-F238E27FC236}">
                <a16:creationId xmlns:a16="http://schemas.microsoft.com/office/drawing/2014/main" id="{7993CDCE-8337-46A5-BDD5-55E953AC8599}"/>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51203" name="Rectángulo 7">
            <a:extLst>
              <a:ext uri="{FF2B5EF4-FFF2-40B4-BE49-F238E27FC236}">
                <a16:creationId xmlns:a16="http://schemas.microsoft.com/office/drawing/2014/main" id="{28CD2B83-03EB-49CC-9F38-489D7969A98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8CB863EA-CE2C-44C2-9650-EFAE8C87798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51205" name="Imagen 14">
            <a:extLst>
              <a:ext uri="{FF2B5EF4-FFF2-40B4-BE49-F238E27FC236}">
                <a16:creationId xmlns:a16="http://schemas.microsoft.com/office/drawing/2014/main" id="{797741F2-D5B1-432C-A9DD-7637FE8E025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06" name="Imagen 16">
            <a:extLst>
              <a:ext uri="{FF2B5EF4-FFF2-40B4-BE49-F238E27FC236}">
                <a16:creationId xmlns:a16="http://schemas.microsoft.com/office/drawing/2014/main" id="{11D80257-9301-459C-B177-854BD0B3C0B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07" name="Imagen 2">
            <a:extLst>
              <a:ext uri="{FF2B5EF4-FFF2-40B4-BE49-F238E27FC236}">
                <a16:creationId xmlns:a16="http://schemas.microsoft.com/office/drawing/2014/main" id="{BA818AF9-9829-4DF8-9463-2CAF825C7B0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5EC1F350-DBE8-485C-9891-30E85BDBD9F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51209" name="CuadroTexto 4">
            <a:extLst>
              <a:ext uri="{FF2B5EF4-FFF2-40B4-BE49-F238E27FC236}">
                <a16:creationId xmlns:a16="http://schemas.microsoft.com/office/drawing/2014/main" id="{A12AC593-DAAB-4AD6-BBED-6F678F3680B1}"/>
              </a:ext>
            </a:extLst>
          </p:cNvPr>
          <p:cNvSpPr txBox="1">
            <a:spLocks noChangeArrowheads="1"/>
          </p:cNvSpPr>
          <p:nvPr/>
        </p:nvSpPr>
        <p:spPr bwMode="auto">
          <a:xfrm>
            <a:off x="3348038" y="5122863"/>
            <a:ext cx="55467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Sector donde se  construirá Pontón No. 2 </a:t>
            </a:r>
            <a:r>
              <a:rPr lang="es-CO" altLang="es-CO" sz="1800">
                <a:solidFill>
                  <a:srgbClr val="375623"/>
                </a:solidFill>
                <a:latin typeface="Arial" panose="020B0604020202020204" pitchFamily="34" charset="0"/>
              </a:rPr>
              <a:t>114+885</a:t>
            </a:r>
            <a:endParaRPr lang="es-ES" altLang="es-CO" sz="1800">
              <a:solidFill>
                <a:srgbClr val="385723"/>
              </a:solidFill>
            </a:endParaRPr>
          </a:p>
        </p:txBody>
      </p:sp>
      <p:pic>
        <p:nvPicPr>
          <p:cNvPr id="51210" name="Imagen 15">
            <a:extLst>
              <a:ext uri="{FF2B5EF4-FFF2-40B4-BE49-F238E27FC236}">
                <a16:creationId xmlns:a16="http://schemas.microsoft.com/office/drawing/2014/main" id="{CD73C125-246D-4107-9028-60AD485DD60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348038" y="1128713"/>
            <a:ext cx="5546725" cy="3906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302082" name="Grupo 2">
            <a:extLst>
              <a:ext uri="{FF2B5EF4-FFF2-40B4-BE49-F238E27FC236}">
                <a16:creationId xmlns:a16="http://schemas.microsoft.com/office/drawing/2014/main" id="{2EBB894F-59C2-4C21-8752-C463DDAF2A20}"/>
              </a:ext>
            </a:extLst>
          </p:cNvPr>
          <p:cNvGrpSpPr>
            <a:grpSpLocks/>
          </p:cNvGrpSpPr>
          <p:nvPr/>
        </p:nvGrpSpPr>
        <p:grpSpPr bwMode="auto">
          <a:xfrm>
            <a:off x="-30163" y="-73025"/>
            <a:ext cx="12222163" cy="6934200"/>
            <a:chOff x="-14288" y="-68263"/>
            <a:chExt cx="12222163" cy="6933623"/>
          </a:xfrm>
        </p:grpSpPr>
        <p:sp>
          <p:nvSpPr>
            <p:cNvPr id="53" name="Rectangle 3">
              <a:extLst>
                <a:ext uri="{FF2B5EF4-FFF2-40B4-BE49-F238E27FC236}">
                  <a16:creationId xmlns:a16="http://schemas.microsoft.com/office/drawing/2014/main" id="{04C88A69-7A56-4A03-9B0A-D7C724F6537D}"/>
                </a:ext>
              </a:extLst>
            </p:cNvPr>
            <p:cNvSpPr/>
            <p:nvPr/>
          </p:nvSpPr>
          <p:spPr>
            <a:xfrm>
              <a:off x="-14288" y="-68263"/>
              <a:ext cx="12222163" cy="6925687"/>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02185" name="Imagen 35">
              <a:extLst>
                <a:ext uri="{FF2B5EF4-FFF2-40B4-BE49-F238E27FC236}">
                  <a16:creationId xmlns:a16="http://schemas.microsoft.com/office/drawing/2014/main" id="{F5133F91-9495-45E0-AB11-20FB7983177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73172"/>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02083" name="Imagen 1">
            <a:extLst>
              <a:ext uri="{FF2B5EF4-FFF2-40B4-BE49-F238E27FC236}">
                <a16:creationId xmlns:a16="http://schemas.microsoft.com/office/drawing/2014/main" id="{C939831D-37C6-4D30-8B28-DF62F7C1750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356725" y="58356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10F54941-08F3-4539-9411-99B7454AC1F0}"/>
              </a:ext>
            </a:extLst>
          </p:cNvPr>
          <p:cNvGrpSpPr>
            <a:grpSpLocks/>
          </p:cNvGrpSpPr>
          <p:nvPr/>
        </p:nvGrpSpPr>
        <p:grpSpPr bwMode="auto">
          <a:xfrm>
            <a:off x="5950181" y="563820"/>
            <a:ext cx="5386300" cy="452609"/>
            <a:chOff x="3521075" y="644421"/>
            <a:chExt cx="8830843" cy="682675"/>
          </a:xfrm>
          <a:solidFill>
            <a:schemeClr val="accent6">
              <a:lumMod val="60000"/>
              <a:lumOff val="40000"/>
            </a:schemeClr>
          </a:solidFill>
        </p:grpSpPr>
        <p:sp>
          <p:nvSpPr>
            <p:cNvPr id="12" name="Pentágono 11">
              <a:extLst>
                <a:ext uri="{FF2B5EF4-FFF2-40B4-BE49-F238E27FC236}">
                  <a16:creationId xmlns:a16="http://schemas.microsoft.com/office/drawing/2014/main" id="{8AE4BE8A-202A-4982-B1BF-C2B97E5B2A3E}"/>
                </a:ext>
              </a:extLst>
            </p:cNvPr>
            <p:cNvSpPr/>
            <p:nvPr/>
          </p:nvSpPr>
          <p:spPr>
            <a:xfrm>
              <a:off x="3941480" y="646772"/>
              <a:ext cx="519047"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C13B99B5-2C5C-4CDB-95EA-65F9F28730C3}"/>
                </a:ext>
              </a:extLst>
            </p:cNvPr>
            <p:cNvSpPr/>
            <p:nvPr/>
          </p:nvSpPr>
          <p:spPr>
            <a:xfrm>
              <a:off x="4474618" y="687734"/>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05E5AD88-0D56-4423-BA21-F7680679479D}"/>
                </a:ext>
              </a:extLst>
            </p:cNvPr>
            <p:cNvSpPr txBox="1"/>
            <p:nvPr/>
          </p:nvSpPr>
          <p:spPr>
            <a:xfrm>
              <a:off x="4754106" y="749736"/>
              <a:ext cx="7320727" cy="510649"/>
            </a:xfrm>
            <a:prstGeom prst="rect">
              <a:avLst/>
            </a:prstGeom>
            <a:no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Municipio de </a:t>
              </a:r>
              <a:r>
                <a:rPr lang="es-CO" sz="1600" b="1" dirty="0" err="1">
                  <a:solidFill>
                    <a:srgbClr val="70AD47">
                      <a:lumMod val="50000"/>
                    </a:srgbClr>
                  </a:solidFill>
                  <a:latin typeface="Arial" panose="020B0604020202020204" pitchFamily="34" charset="0"/>
                  <a:cs typeface="Arial" panose="020B0604020202020204" pitchFamily="34" charset="0"/>
                </a:rPr>
                <a:t>Soplaviento</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2422E1B5-F52E-469D-B3B3-7CA55AE41DF3}"/>
                </a:ext>
              </a:extLst>
            </p:cNvPr>
            <p:cNvSpPr/>
            <p:nvPr/>
          </p:nvSpPr>
          <p:spPr>
            <a:xfrm>
              <a:off x="3521075" y="644421"/>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02085" name="Rectángulo 67">
            <a:extLst>
              <a:ext uri="{FF2B5EF4-FFF2-40B4-BE49-F238E27FC236}">
                <a16:creationId xmlns:a16="http://schemas.microsoft.com/office/drawing/2014/main" id="{72DE4FA5-0361-40E9-9BF6-B9CEB19E32AC}"/>
              </a:ext>
            </a:extLst>
          </p:cNvPr>
          <p:cNvSpPr>
            <a:spLocks noChangeArrowheads="1"/>
          </p:cNvSpPr>
          <p:nvPr/>
        </p:nvSpPr>
        <p:spPr bwMode="auto">
          <a:xfrm>
            <a:off x="855663" y="103188"/>
            <a:ext cx="111982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CONSTRUCCIÓN Y MANTENIMIENTO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DE TRANSBORDADORES.</a:t>
            </a:r>
          </a:p>
        </p:txBody>
      </p:sp>
      <p:sp>
        <p:nvSpPr>
          <p:cNvPr id="302086" name="Rectángulo 68">
            <a:extLst>
              <a:ext uri="{FF2B5EF4-FFF2-40B4-BE49-F238E27FC236}">
                <a16:creationId xmlns:a16="http://schemas.microsoft.com/office/drawing/2014/main" id="{892BB09A-DDD3-4363-8FFF-0037CD98D94F}"/>
              </a:ext>
            </a:extLst>
          </p:cNvPr>
          <p:cNvSpPr>
            <a:spLocks noChangeArrowheads="1"/>
          </p:cNvSpPr>
          <p:nvPr/>
        </p:nvSpPr>
        <p:spPr bwMode="auto">
          <a:xfrm>
            <a:off x="855663" y="300038"/>
            <a:ext cx="972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DEL FERRY DE SOPLAVIENTO - BOLÍVAR</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302087" name="CuadroTexto 3">
            <a:extLst>
              <a:ext uri="{FF2B5EF4-FFF2-40B4-BE49-F238E27FC236}">
                <a16:creationId xmlns:a16="http://schemas.microsoft.com/office/drawing/2014/main" id="{9E4DB957-D5C4-4625-8A44-88BF5248EAD3}"/>
              </a:ext>
            </a:extLst>
          </p:cNvPr>
          <p:cNvSpPr txBox="1">
            <a:spLocks noChangeArrowheads="1"/>
          </p:cNvSpPr>
          <p:nvPr/>
        </p:nvSpPr>
        <p:spPr bwMode="auto">
          <a:xfrm>
            <a:off x="4941888" y="356393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302088" name="Imagen 54">
            <a:extLst>
              <a:ext uri="{FF2B5EF4-FFF2-40B4-BE49-F238E27FC236}">
                <a16:creationId xmlns:a16="http://schemas.microsoft.com/office/drawing/2014/main" id="{E980D6FA-DB8F-4CE7-BC96-C79D8F89DB3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75163" y="6016625"/>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2089" name="Imagen 6">
            <a:extLst>
              <a:ext uri="{FF2B5EF4-FFF2-40B4-BE49-F238E27FC236}">
                <a16:creationId xmlns:a16="http://schemas.microsoft.com/office/drawing/2014/main" id="{EB94C3DA-BFB1-4589-9745-014911B2E412}"/>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378200" y="3495675"/>
            <a:ext cx="1552575"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 name="Grupo 10">
            <a:extLst>
              <a:ext uri="{FF2B5EF4-FFF2-40B4-BE49-F238E27FC236}">
                <a16:creationId xmlns:a16="http://schemas.microsoft.com/office/drawing/2014/main" id="{027EF8DC-869B-417B-95E5-0A90FBDAE264}"/>
              </a:ext>
            </a:extLst>
          </p:cNvPr>
          <p:cNvGrpSpPr>
            <a:grpSpLocks/>
          </p:cNvGrpSpPr>
          <p:nvPr/>
        </p:nvGrpSpPr>
        <p:grpSpPr bwMode="auto">
          <a:xfrm>
            <a:off x="5935420" y="1263868"/>
            <a:ext cx="5401062" cy="433388"/>
            <a:chOff x="3797995" y="1095038"/>
            <a:chExt cx="8823488" cy="641713"/>
          </a:xfrm>
          <a:solidFill>
            <a:schemeClr val="accent6">
              <a:lumMod val="60000"/>
              <a:lumOff val="40000"/>
            </a:schemeClr>
          </a:solidFill>
        </p:grpSpPr>
        <p:sp>
          <p:nvSpPr>
            <p:cNvPr id="25" name="Pentágono 11">
              <a:extLst>
                <a:ext uri="{FF2B5EF4-FFF2-40B4-BE49-F238E27FC236}">
                  <a16:creationId xmlns:a16="http://schemas.microsoft.com/office/drawing/2014/main" id="{E7B3932C-CD8C-4FCB-ACF0-824374F6484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12">
              <a:extLst>
                <a:ext uri="{FF2B5EF4-FFF2-40B4-BE49-F238E27FC236}">
                  <a16:creationId xmlns:a16="http://schemas.microsoft.com/office/drawing/2014/main" id="{B54B3BE8-34FB-4C6A-A9A7-BF1FB638E2E7}"/>
                </a:ext>
              </a:extLst>
            </p:cNvPr>
            <p:cNvSpPr/>
            <p:nvPr/>
          </p:nvSpPr>
          <p:spPr>
            <a:xfrm>
              <a:off x="4785640" y="1097388"/>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dirty="0">
                  <a:solidFill>
                    <a:srgbClr val="70AD47">
                      <a:lumMod val="50000"/>
                    </a:srgbClr>
                  </a:solidFill>
                  <a:latin typeface="Arial" panose="020B0604020202020204" pitchFamily="34" charset="0"/>
                  <a:cs typeface="Arial" panose="020B0604020202020204" pitchFamily="34" charset="0"/>
                </a:rPr>
                <a:t>Conectar  a las comunidades de </a:t>
              </a:r>
            </a:p>
            <a:p>
              <a:pPr eaLnBrk="1" fontAlgn="auto" hangingPunct="1">
                <a:spcBef>
                  <a:spcPts val="0"/>
                </a:spcBef>
                <a:spcAft>
                  <a:spcPts val="0"/>
                </a:spcAft>
                <a:defRPr/>
              </a:pPr>
              <a:r>
                <a:rPr lang="es-ES" sz="1100" dirty="0">
                  <a:solidFill>
                    <a:srgbClr val="70AD47">
                      <a:lumMod val="50000"/>
                    </a:srgbClr>
                  </a:solidFill>
                  <a:latin typeface="Arial" panose="020B0604020202020204" pitchFamily="34" charset="0"/>
                  <a:cs typeface="Arial" panose="020B0604020202020204" pitchFamily="34" charset="0"/>
                </a:rPr>
                <a:t>       San Estanislao y Soplaviento. </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4B9ED2EF-3C92-470E-A8D9-A71D7000C86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27CBFB4B-14A5-4455-BC14-3A86CD304E1A}"/>
              </a:ext>
            </a:extLst>
          </p:cNvPr>
          <p:cNvGrpSpPr>
            <a:grpSpLocks/>
          </p:cNvGrpSpPr>
          <p:nvPr/>
        </p:nvGrpSpPr>
        <p:grpSpPr bwMode="auto">
          <a:xfrm>
            <a:off x="5935420" y="1908932"/>
            <a:ext cx="5401062" cy="433388"/>
            <a:chOff x="3797995" y="1095038"/>
            <a:chExt cx="8786730" cy="641713"/>
          </a:xfrm>
          <a:solidFill>
            <a:schemeClr val="accent6">
              <a:lumMod val="60000"/>
              <a:lumOff val="40000"/>
            </a:schemeClr>
          </a:solidFill>
        </p:grpSpPr>
        <p:sp>
          <p:nvSpPr>
            <p:cNvPr id="29" name="Pentágono 11">
              <a:extLst>
                <a:ext uri="{FF2B5EF4-FFF2-40B4-BE49-F238E27FC236}">
                  <a16:creationId xmlns:a16="http://schemas.microsoft.com/office/drawing/2014/main" id="{10CC6CB8-6C6F-4DBC-9165-684243801DA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3AD1C5D7-CC09-4A5A-830D-E06E522B42E8}"/>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400" dirty="0">
                  <a:solidFill>
                    <a:srgbClr val="70AD47">
                      <a:lumMod val="50000"/>
                    </a:srgbClr>
                  </a:solidFill>
                  <a:latin typeface="Arial" panose="020B0604020202020204" pitchFamily="34" charset="0"/>
                  <a:cs typeface="Arial" panose="020B0604020202020204" pitchFamily="34" charset="0"/>
                </a:rPr>
                <a:t>N.A.</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C38DEAB4-62F9-48E8-9C4B-AD2E9417190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32" name="Grupo 10">
            <a:extLst>
              <a:ext uri="{FF2B5EF4-FFF2-40B4-BE49-F238E27FC236}">
                <a16:creationId xmlns:a16="http://schemas.microsoft.com/office/drawing/2014/main" id="{E9F8EC75-0EEC-4BF4-B67C-6833F5587D1B}"/>
              </a:ext>
            </a:extLst>
          </p:cNvPr>
          <p:cNvGrpSpPr>
            <a:grpSpLocks/>
          </p:cNvGrpSpPr>
          <p:nvPr/>
        </p:nvGrpSpPr>
        <p:grpSpPr bwMode="auto">
          <a:xfrm>
            <a:off x="5927744" y="2559124"/>
            <a:ext cx="5408737" cy="367374"/>
            <a:chOff x="3839533" y="1097389"/>
            <a:chExt cx="8789305" cy="655515"/>
          </a:xfrm>
          <a:solidFill>
            <a:schemeClr val="accent6">
              <a:lumMod val="60000"/>
              <a:lumOff val="40000"/>
            </a:schemeClr>
          </a:solidFill>
        </p:grpSpPr>
        <p:sp>
          <p:nvSpPr>
            <p:cNvPr id="33" name="Pentágono 11">
              <a:extLst>
                <a:ext uri="{FF2B5EF4-FFF2-40B4-BE49-F238E27FC236}">
                  <a16:creationId xmlns:a16="http://schemas.microsoft.com/office/drawing/2014/main" id="{7D8B0101-3328-4030-8C77-666AB80AE30E}"/>
                </a:ext>
              </a:extLst>
            </p:cNvPr>
            <p:cNvSpPr/>
            <p:nvPr/>
          </p:nvSpPr>
          <p:spPr>
            <a:xfrm>
              <a:off x="4259938" y="1113543"/>
              <a:ext cx="519047" cy="639361"/>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4" name="Forma libre 12">
              <a:extLst>
                <a:ext uri="{FF2B5EF4-FFF2-40B4-BE49-F238E27FC236}">
                  <a16:creationId xmlns:a16="http://schemas.microsoft.com/office/drawing/2014/main" id="{9BA2FD03-C506-4AF7-959D-670D242D263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5" name="CuadroTexto 34">
              <a:extLst>
                <a:ext uri="{FF2B5EF4-FFF2-40B4-BE49-F238E27FC236}">
                  <a16:creationId xmlns:a16="http://schemas.microsoft.com/office/drawing/2014/main" id="{83EED5D3-8BB0-4E44-984B-7F317E992040}"/>
                </a:ext>
              </a:extLst>
            </p:cNvPr>
            <p:cNvSpPr txBox="1"/>
            <p:nvPr/>
          </p:nvSpPr>
          <p:spPr>
            <a:xfrm>
              <a:off x="5072564" y="1113425"/>
              <a:ext cx="7320727" cy="604091"/>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400" dirty="0">
                  <a:solidFill>
                    <a:srgbClr val="70AD47">
                      <a:lumMod val="50000"/>
                    </a:srgbClr>
                  </a:solidFill>
                  <a:latin typeface="Arial" panose="020B0604020202020204" pitchFamily="34" charset="0"/>
                  <a:cs typeface="Arial" panose="020B0604020202020204" pitchFamily="34" charset="0"/>
                </a:rPr>
                <a:t>N.A.</a:t>
              </a:r>
              <a:endParaRPr lang="es-CO" sz="900" b="1" dirty="0">
                <a:solidFill>
                  <a:srgbClr val="70AD47">
                    <a:lumMod val="50000"/>
                  </a:srgbClr>
                </a:solidFill>
                <a:latin typeface="Arial" panose="020B0604020202020204" pitchFamily="34" charset="0"/>
                <a:cs typeface="Arial" panose="020B0604020202020204" pitchFamily="34" charset="0"/>
              </a:endParaRPr>
            </a:p>
          </p:txBody>
        </p:sp>
        <p:sp>
          <p:nvSpPr>
            <p:cNvPr id="36" name="Elipse 35">
              <a:extLst>
                <a:ext uri="{FF2B5EF4-FFF2-40B4-BE49-F238E27FC236}">
                  <a16:creationId xmlns:a16="http://schemas.microsoft.com/office/drawing/2014/main" id="{98FB5282-8040-4FFE-B7C1-97447B565FCD}"/>
                </a:ext>
              </a:extLst>
            </p:cNvPr>
            <p:cNvSpPr/>
            <p:nvPr/>
          </p:nvSpPr>
          <p:spPr>
            <a:xfrm>
              <a:off x="3839533" y="1111191"/>
              <a:ext cx="629431"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C7CD73F3-94E6-4735-BB81-8DD7AE030276}"/>
              </a:ext>
            </a:extLst>
          </p:cNvPr>
          <p:cNvGraphicFramePr>
            <a:graphicFrameLocks noGrp="1"/>
          </p:cNvGraphicFramePr>
          <p:nvPr/>
        </p:nvGraphicFramePr>
        <p:xfrm>
          <a:off x="5949950" y="3190875"/>
          <a:ext cx="5386388" cy="2409825"/>
        </p:xfrm>
        <a:graphic>
          <a:graphicData uri="http://schemas.openxmlformats.org/drawingml/2006/table">
            <a:tbl>
              <a:tblPr firstRow="1" bandRow="1"/>
              <a:tblGrid>
                <a:gridCol w="1995532">
                  <a:extLst>
                    <a:ext uri="{9D8B030D-6E8A-4147-A177-3AD203B41FA5}">
                      <a16:colId xmlns:a16="http://schemas.microsoft.com/office/drawing/2014/main" val="20000"/>
                    </a:ext>
                  </a:extLst>
                </a:gridCol>
                <a:gridCol w="2227570">
                  <a:extLst>
                    <a:ext uri="{9D8B030D-6E8A-4147-A177-3AD203B41FA5}">
                      <a16:colId xmlns:a16="http://schemas.microsoft.com/office/drawing/2014/main" val="20001"/>
                    </a:ext>
                  </a:extLst>
                </a:gridCol>
                <a:gridCol w="1163286">
                  <a:extLst>
                    <a:ext uri="{9D8B030D-6E8A-4147-A177-3AD203B41FA5}">
                      <a16:colId xmlns:a16="http://schemas.microsoft.com/office/drawing/2014/main" val="20002"/>
                    </a:ext>
                  </a:extLst>
                </a:gridCol>
              </a:tblGrid>
              <a:tr h="190500">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$ 123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$ 123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90500">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$ 29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$ 152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0500">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$ 152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500">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l" rtl="0" fontAlgn="ctr"/>
                      <a:r>
                        <a:rPr lang="es-CO" sz="1000" b="0" i="0" u="none" strike="noStrike">
                          <a:solidFill>
                            <a:srgbClr val="375623"/>
                          </a:solidFill>
                          <a:effectLst/>
                          <a:latin typeface="Arial" panose="020B0604020202020204" pitchFamily="34" charset="0"/>
                        </a:rPr>
                        <a:t>Soplaviento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5" name="Tabla 4">
            <a:extLst>
              <a:ext uri="{FF2B5EF4-FFF2-40B4-BE49-F238E27FC236}">
                <a16:creationId xmlns:a16="http://schemas.microsoft.com/office/drawing/2014/main" id="{DBE5365E-10CB-4DFF-AC66-4F4A8E49CD9C}"/>
              </a:ext>
            </a:extLst>
          </p:cNvPr>
          <p:cNvGraphicFramePr>
            <a:graphicFrameLocks noGrp="1"/>
          </p:cNvGraphicFramePr>
          <p:nvPr/>
        </p:nvGraphicFramePr>
        <p:xfrm>
          <a:off x="855663" y="831850"/>
          <a:ext cx="4610100" cy="2505075"/>
        </p:xfrm>
        <a:graphic>
          <a:graphicData uri="http://schemas.openxmlformats.org/drawingml/2006/table">
            <a:tbl>
              <a:tblPr firstRow="1" bandRow="1"/>
              <a:tblGrid>
                <a:gridCol w="1707935">
                  <a:extLst>
                    <a:ext uri="{9D8B030D-6E8A-4147-A177-3AD203B41FA5}">
                      <a16:colId xmlns:a16="http://schemas.microsoft.com/office/drawing/2014/main" val="20000"/>
                    </a:ext>
                  </a:extLst>
                </a:gridCol>
                <a:gridCol w="1906532">
                  <a:extLst>
                    <a:ext uri="{9D8B030D-6E8A-4147-A177-3AD203B41FA5}">
                      <a16:colId xmlns:a16="http://schemas.microsoft.com/office/drawing/2014/main" val="20001"/>
                    </a:ext>
                  </a:extLst>
                </a:gridCol>
                <a:gridCol w="995633">
                  <a:extLst>
                    <a:ext uri="{9D8B030D-6E8A-4147-A177-3AD203B41FA5}">
                      <a16:colId xmlns:a16="http://schemas.microsoft.com/office/drawing/2014/main" val="20002"/>
                    </a:ext>
                  </a:extLst>
                </a:gridCol>
              </a:tblGrid>
              <a:tr h="190500">
                <a:tc gridSpan="3">
                  <a:txBody>
                    <a:bodyPr/>
                    <a:lstStyle/>
                    <a:p>
                      <a:pPr algn="ctr" rtl="0" fontAlgn="ctr"/>
                      <a:r>
                        <a:rPr lang="es-CO" sz="900" b="0" i="0" u="none" strike="noStrike">
                          <a:solidFill>
                            <a:srgbClr val="FFFFFF"/>
                          </a:solidFill>
                          <a:effectLst/>
                          <a:latin typeface="Arial" panose="020B0604020202020204" pitchFamily="34" charset="0"/>
                        </a:rPr>
                        <a:t>INFORMACION DEL CONTRATO</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10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10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3/10/2019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b"/>
                      <a:r>
                        <a:rPr lang="es-CO" sz="10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2/01/2020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3">
                  <a:txBody>
                    <a:bodyPr/>
                    <a:lstStyle/>
                    <a:p>
                      <a:pPr algn="ctr" rtl="0" fontAlgn="ctr"/>
                      <a:r>
                        <a:rPr lang="es-CO" sz="900" b="0" i="0" u="none" strike="noStrike">
                          <a:solidFill>
                            <a:srgbClr val="FFFFFF"/>
                          </a:solidFill>
                          <a:effectLst/>
                          <a:latin typeface="Arial" panose="020B0604020202020204" pitchFamily="34" charset="0"/>
                        </a:rPr>
                        <a:t>BENEFICIOS DEL PROYECTO</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CO" sz="10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22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00">
                <a:tc gridSpan="3">
                  <a:txBody>
                    <a:bodyPr/>
                    <a:lstStyle/>
                    <a:p>
                      <a:pPr algn="l" rtl="0" fontAlgn="ctr"/>
                      <a:r>
                        <a:rPr lang="es-ES" sz="1000" b="1" i="0" u="none" strike="noStrike" dirty="0">
                          <a:solidFill>
                            <a:srgbClr val="375623"/>
                          </a:solidFill>
                          <a:effectLst/>
                          <a:latin typeface="Arial" panose="020B0604020202020204" pitchFamily="34" charset="0"/>
                        </a:rPr>
                        <a:t>OTROS BENEFICIOS</a:t>
                      </a:r>
                      <a:r>
                        <a:rPr lang="es-ES" sz="1000" b="0" i="0" u="none" strike="noStrike" dirty="0">
                          <a:solidFill>
                            <a:srgbClr val="375623"/>
                          </a:solidFill>
                          <a:effectLst/>
                          <a:latin typeface="Arial" panose="020B0604020202020204" pitchFamily="34" charset="0"/>
                        </a:rPr>
                        <a:t>: Ahorro en tiempos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23850">
                <a:tc gridSpan="3">
                  <a:txBody>
                    <a:bodyPr/>
                    <a:lstStyle/>
                    <a:p>
                      <a:pPr algn="l" rtl="0" fontAlgn="ctr"/>
                      <a:r>
                        <a:rPr lang="es-ES" sz="1000" b="0" i="0" u="none" strike="noStrike">
                          <a:solidFill>
                            <a:srgbClr val="375623"/>
                          </a:solidFill>
                          <a:effectLst/>
                          <a:latin typeface="Arial" panose="020B0604020202020204" pitchFamily="34" charset="0"/>
                        </a:rPr>
                        <a:t>apoyo al transporte de carga, de pasajeros y a la integración de regiones marginadas conectando las comunidades de San Estanislao y Soplaviento, beneficiando a 4,800 habitantes.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90500">
                <a:tc gridSpan="3">
                  <a:txBody>
                    <a:bodyPr/>
                    <a:lstStyle/>
                    <a:p>
                      <a:pPr algn="ctr" rtl="0" fontAlgn="ctr"/>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323850">
                <a:tc>
                  <a:txBody>
                    <a:bodyPr/>
                    <a:lstStyle/>
                    <a:p>
                      <a:pPr algn="ctr" rtl="0" fontAlgn="ctr"/>
                      <a:r>
                        <a:rPr lang="es-CO" sz="10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00025">
                <a:tc>
                  <a:txBody>
                    <a:bodyPr/>
                    <a:lstStyle/>
                    <a:p>
                      <a:pPr algn="just" rtl="0" fontAlgn="ctr"/>
                      <a:r>
                        <a:rPr lang="es-CO" sz="1000" b="1" i="0" u="none" strike="noStrike">
                          <a:solidFill>
                            <a:srgbClr val="375623"/>
                          </a:solidFill>
                          <a:effectLst/>
                          <a:latin typeface="Arial" panose="020B0604020202020204" pitchFamily="34" charset="0"/>
                        </a:rPr>
                        <a:t>Mantenimiento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
        <p:nvSpPr>
          <p:cNvPr id="37" name="Botón de acción: ir a inicio 36">
            <a:hlinkClick r:id="rId7" action="ppaction://hlinksldjump" highlightClick="1"/>
            <a:extLst>
              <a:ext uri="{FF2B5EF4-FFF2-40B4-BE49-F238E27FC236}">
                <a16:creationId xmlns:a16="http://schemas.microsoft.com/office/drawing/2014/main" id="{BFEFE40E-1E2A-4103-9CEE-00D85E1E3B1A}"/>
              </a:ext>
            </a:extLst>
          </p:cNvPr>
          <p:cNvSpPr/>
          <p:nvPr/>
        </p:nvSpPr>
        <p:spPr>
          <a:xfrm>
            <a:off x="10807700" y="20638"/>
            <a:ext cx="579438"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ángulo 3">
            <a:extLst>
              <a:ext uri="{FF2B5EF4-FFF2-40B4-BE49-F238E27FC236}">
                <a16:creationId xmlns:a16="http://schemas.microsoft.com/office/drawing/2014/main" id="{FEB915BD-B442-4161-B0CE-31C70BB5BC35}"/>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03107" name="Rectángulo 7">
            <a:extLst>
              <a:ext uri="{FF2B5EF4-FFF2-40B4-BE49-F238E27FC236}">
                <a16:creationId xmlns:a16="http://schemas.microsoft.com/office/drawing/2014/main" id="{40276CF8-7D27-4F70-A879-F4AADAC27D3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8EA2A3A-1001-4C44-B77B-07181644605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03109" name="Imagen 14">
            <a:extLst>
              <a:ext uri="{FF2B5EF4-FFF2-40B4-BE49-F238E27FC236}">
                <a16:creationId xmlns:a16="http://schemas.microsoft.com/office/drawing/2014/main" id="{94D52306-B655-49FC-BDE7-13FB99FAF64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0850"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110" name="Imagen 16">
            <a:extLst>
              <a:ext uri="{FF2B5EF4-FFF2-40B4-BE49-F238E27FC236}">
                <a16:creationId xmlns:a16="http://schemas.microsoft.com/office/drawing/2014/main" id="{2131CFD6-2B3D-4DB3-8788-CB2AE87A2C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111" name="Imagen 2">
            <a:extLst>
              <a:ext uri="{FF2B5EF4-FFF2-40B4-BE49-F238E27FC236}">
                <a16:creationId xmlns:a16="http://schemas.microsoft.com/office/drawing/2014/main" id="{A79DF52E-C352-4C4F-AA45-992411176DD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83F3AE63-DC08-4039-9C72-27E0E4B431EA}"/>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0F7183D7-9FD4-4965-BF7F-260B634BCBBC}"/>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A0B14E9D-2479-45AA-84C5-8A2D15A4F83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61ED9867-F8A5-4B8C-9DB0-8B8216894774}"/>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03116" name="CuadroTexto 4">
            <a:extLst>
              <a:ext uri="{FF2B5EF4-FFF2-40B4-BE49-F238E27FC236}">
                <a16:creationId xmlns:a16="http://schemas.microsoft.com/office/drawing/2014/main" id="{D737197F-4EBB-4C40-9226-08BBF73F121C}"/>
              </a:ext>
            </a:extLst>
          </p:cNvPr>
          <p:cNvSpPr txBox="1">
            <a:spLocks noChangeArrowheads="1"/>
          </p:cNvSpPr>
          <p:nvPr/>
        </p:nvSpPr>
        <p:spPr bwMode="auto">
          <a:xfrm>
            <a:off x="2879725" y="5367338"/>
            <a:ext cx="61563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Mantenimiento y Mejoramiento al Ferry de Soplaviento, Bolívar</a:t>
            </a:r>
          </a:p>
          <a:p>
            <a:pPr>
              <a:lnSpc>
                <a:spcPct val="100000"/>
              </a:lnSpc>
              <a:spcBef>
                <a:spcPct val="0"/>
              </a:spcBef>
              <a:buFontTx/>
              <a:buNone/>
            </a:pPr>
            <a:endParaRPr lang="es-CO" altLang="es-CO" sz="1800">
              <a:solidFill>
                <a:srgbClr val="000000"/>
              </a:solidFill>
            </a:endParaRPr>
          </a:p>
        </p:txBody>
      </p:sp>
      <p:pic>
        <p:nvPicPr>
          <p:cNvPr id="303117" name="image21.png">
            <a:extLst>
              <a:ext uri="{FF2B5EF4-FFF2-40B4-BE49-F238E27FC236}">
                <a16:creationId xmlns:a16="http://schemas.microsoft.com/office/drawing/2014/main" id="{0CE9F9D7-BFAA-4508-A9C7-833DEA607AF1}"/>
              </a:ext>
            </a:extLst>
          </p:cNvPr>
          <p:cNvPicPr preferRelativeResize="0">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46150" y="1685925"/>
            <a:ext cx="4746625" cy="398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118" name="image22.jpg">
            <a:extLst>
              <a:ext uri="{FF2B5EF4-FFF2-40B4-BE49-F238E27FC236}">
                <a16:creationId xmlns:a16="http://schemas.microsoft.com/office/drawing/2014/main" id="{62738287-2051-42A7-A487-5105E4C1EEA8}"/>
              </a:ext>
            </a:extLst>
          </p:cNvPr>
          <p:cNvPicPr preferRelativeResize="0">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840538" y="1976438"/>
            <a:ext cx="4044950" cy="325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867364BF-BD43-49AC-BFD8-2E74FF418669}"/>
              </a:ext>
            </a:extLst>
          </p:cNvPr>
          <p:cNvSpPr/>
          <p:nvPr/>
        </p:nvSpPr>
        <p:spPr>
          <a:xfrm>
            <a:off x="879475" y="165100"/>
            <a:ext cx="10367963" cy="615950"/>
          </a:xfrm>
          <a:prstGeom prst="rect">
            <a:avLst/>
          </a:prstGeom>
        </p:spPr>
        <p:txBody>
          <a:bodyPr>
            <a:spAutoFit/>
          </a:bodyPr>
          <a:lstStyle/>
          <a:p>
            <a:pPr eaLnBrk="1" fontAlgn="auto" hangingPunct="1">
              <a:spcBef>
                <a:spcPts val="0"/>
              </a:spcBef>
              <a:spcAft>
                <a:spcPts val="0"/>
              </a:spcAft>
              <a:defRPr/>
            </a:pPr>
            <a:r>
              <a:rPr lang="es-ES" altLang="es-CO" sz="16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REGULACIÓN DE LA INFRAESTRUCTURA VIAL</a:t>
            </a:r>
          </a:p>
          <a:p>
            <a:pPr eaLnBrk="1" fontAlgn="auto" hangingPunct="1">
              <a:spcBef>
                <a:spcPts val="0"/>
              </a:spcBef>
              <a:spcAft>
                <a:spcPts val="0"/>
              </a:spcAft>
              <a:defRPr/>
            </a:pPr>
            <a:r>
              <a:rPr lang="es-ES"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altLang="es-CO"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Dirección Técnica</a:t>
            </a:r>
            <a:endParaRPr lang="es-ES" altLang="es-CO" sz="24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E26652DC-607C-4313-9BFE-55876379DA9F}"/>
              </a:ext>
            </a:extLst>
          </p:cNvPr>
          <p:cNvGraphicFramePr>
            <a:graphicFrameLocks noGrp="1"/>
          </p:cNvGraphicFramePr>
          <p:nvPr/>
        </p:nvGraphicFramePr>
        <p:xfrm>
          <a:off x="879475" y="849313"/>
          <a:ext cx="10440988" cy="4827587"/>
        </p:xfrm>
        <a:graphic>
          <a:graphicData uri="http://schemas.openxmlformats.org/drawingml/2006/table">
            <a:tbl>
              <a:tblPr firstRow="1" bandRow="1"/>
              <a:tblGrid>
                <a:gridCol w="2560175">
                  <a:extLst>
                    <a:ext uri="{9D8B030D-6E8A-4147-A177-3AD203B41FA5}">
                      <a16:colId xmlns:a16="http://schemas.microsoft.com/office/drawing/2014/main" val="20000"/>
                    </a:ext>
                  </a:extLst>
                </a:gridCol>
                <a:gridCol w="3134909">
                  <a:extLst>
                    <a:ext uri="{9D8B030D-6E8A-4147-A177-3AD203B41FA5}">
                      <a16:colId xmlns:a16="http://schemas.microsoft.com/office/drawing/2014/main" val="20001"/>
                    </a:ext>
                  </a:extLst>
                </a:gridCol>
                <a:gridCol w="4745904">
                  <a:extLst>
                    <a:ext uri="{9D8B030D-6E8A-4147-A177-3AD203B41FA5}">
                      <a16:colId xmlns:a16="http://schemas.microsoft.com/office/drawing/2014/main" val="20002"/>
                    </a:ext>
                  </a:extLst>
                </a:gridCol>
              </a:tblGrid>
              <a:tr h="548700">
                <a:tc gridSpan="3">
                  <a:txBody>
                    <a:bodyPr/>
                    <a:lstStyle/>
                    <a:p>
                      <a:pPr algn="l" rtl="0" fontAlgn="ctr"/>
                      <a:r>
                        <a:rPr lang="es-ES" sz="900" b="1" i="0" u="none" strike="noStrike" dirty="0">
                          <a:solidFill>
                            <a:srgbClr val="375623"/>
                          </a:solidFill>
                          <a:effectLst/>
                          <a:latin typeface="Arial" panose="020B0604020202020204" pitchFamily="34" charset="0"/>
                        </a:rPr>
                        <a:t>Alcance de la Gestión: : </a:t>
                      </a:r>
                      <a:r>
                        <a:rPr lang="es-ES" sz="900" b="0" i="0" u="none" strike="noStrike" dirty="0">
                          <a:solidFill>
                            <a:srgbClr val="375623"/>
                          </a:solidFill>
                          <a:effectLst/>
                          <a:latin typeface="Arial" panose="020B0604020202020204" pitchFamily="34" charset="0"/>
                        </a:rPr>
                        <a:t>La Dirección Técnica se encarga de emitir políticas, reglamentaciones y regulaciones para la estructuración y ejecución de proyectos de obra de infraestructura a cargo de las subdirecciones adscritas. Establecer estrategias y lineamientos para la ejecución de proyectos de infraestructura de la red vial carretera, férrea, fluvial y marítima del Instituto Nacional de Vías. Orientar y coordinar el desarrollo de estudios y documentos previos para contratación de estudios, diseños y obras. Dirigir y orientar el desarrollo de investigaciones técnicas requeridas para la ejecución de planes, programas y proyectos en sus diferentes etapas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2417">
                <a:tc>
                  <a:txBody>
                    <a:bodyPr/>
                    <a:lstStyle/>
                    <a:p>
                      <a:pPr algn="ctr" rtl="0" fontAlgn="ctr"/>
                      <a:r>
                        <a:rPr lang="es-CO" sz="1000" b="1" i="0" u="none" strike="noStrike">
                          <a:solidFill>
                            <a:schemeClr val="accent6">
                              <a:lumMod val="50000"/>
                            </a:schemeClr>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dirty="0">
                          <a:solidFill>
                            <a:schemeClr val="accent6">
                              <a:lumMod val="50000"/>
                            </a:schemeClr>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274350">
                <a:tc>
                  <a:txBody>
                    <a:bodyPr/>
                    <a:lstStyle/>
                    <a:p>
                      <a:pPr algn="l"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Subdirección de Prevención y Atención de Emergencias</a:t>
                      </a:r>
                    </a:p>
                  </a:txBody>
                  <a:tcPr marL="93931"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900" b="0" i="0" u="none" strike="noStrike">
                          <a:solidFill>
                            <a:srgbClr val="548235"/>
                          </a:solidFill>
                          <a:effectLst/>
                          <a:latin typeface="Arial" panose="020B0604020202020204" pitchFamily="34" charset="0"/>
                        </a:rPr>
                        <a:t>Prevención, atención de emergencias; gestión del riesgo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CO" sz="900" b="1" i="0" u="none" strike="noStrike">
                          <a:solidFill>
                            <a:srgbClr val="375623"/>
                          </a:solidFill>
                          <a:effectLst/>
                          <a:latin typeface="Arial" panose="020B0604020202020204" pitchFamily="34" charset="0"/>
                        </a:rPr>
                        <a:t>Inversión Ejecutada: $826,657 millones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74350">
                <a:tc>
                  <a:txBody>
                    <a:bodyPr/>
                    <a:lstStyle/>
                    <a:p>
                      <a:pPr algn="l"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Subdirección de Medio Ambiente y Gestión Social</a:t>
                      </a:r>
                    </a:p>
                  </a:txBody>
                  <a:tcPr marL="93931"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900" b="0" i="0" u="none" strike="noStrike">
                          <a:solidFill>
                            <a:srgbClr val="548235"/>
                          </a:solidFill>
                          <a:effectLst/>
                          <a:latin typeface="Arial" panose="020B0604020202020204" pitchFamily="34" charset="0"/>
                        </a:rPr>
                        <a:t>Gestión ambiental, social y predial; sostenibilidad, BUPI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CO" sz="900" b="1" i="0" u="none" strike="noStrike">
                          <a:solidFill>
                            <a:srgbClr val="375623"/>
                          </a:solidFill>
                          <a:effectLst/>
                          <a:latin typeface="Arial" panose="020B0604020202020204" pitchFamily="34" charset="0"/>
                        </a:rPr>
                        <a:t>Empleos generados: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334033">
                <a:tc>
                  <a:txBody>
                    <a:bodyPr/>
                    <a:lstStyle/>
                    <a:p>
                      <a:pPr algn="l"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Subdirección de Estudios e Innovación</a:t>
                      </a:r>
                    </a:p>
                  </a:txBody>
                  <a:tcPr marL="93931"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900" b="0" i="0" u="none" strike="noStrike">
                          <a:solidFill>
                            <a:srgbClr val="548235"/>
                          </a:solidFill>
                          <a:effectLst/>
                          <a:latin typeface="Arial" panose="020B0604020202020204" pitchFamily="34" charset="0"/>
                        </a:rPr>
                        <a:t>Regulación Técnica, Estudios, Peajes y Valorización, Estadística e Información Vial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CO" sz="900" b="0" i="0" u="none" strike="noStrike">
                          <a:solidFill>
                            <a:srgbClr val="375623"/>
                          </a:solidFill>
                          <a:effectLst/>
                          <a:latin typeface="Arial" panose="020B0604020202020204" pitchFamily="34" charset="0"/>
                        </a:rPr>
                        <a:t>3034 a través de contratos de obra, consultoría e interventoría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137175">
                <a:tc rowSpan="6">
                  <a:txBody>
                    <a:bodyPr/>
                    <a:lstStyle/>
                    <a:p>
                      <a:pPr algn="ctr" rtl="0" fontAlgn="ctr">
                        <a:buClr>
                          <a:srgbClr val="000000"/>
                        </a:buClr>
                        <a:buSzPts val="900"/>
                        <a:buFont typeface="Arial" panose="020B0604020202020204" pitchFamily="34" charset="0"/>
                        <a:buChar char="-"/>
                      </a:pPr>
                      <a:r>
                        <a:rPr lang="es-CO" sz="900" b="0" i="0" u="none" strike="noStrike" dirty="0">
                          <a:solidFill>
                            <a:schemeClr val="accent6">
                              <a:lumMod val="50000"/>
                            </a:schemeClr>
                          </a:solidFill>
                          <a:effectLst/>
                          <a:latin typeface="Arial" panose="020B0604020202020204" pitchFamily="34" charset="0"/>
                        </a:rPr>
                        <a:t>Grupo de Grandes Proyectos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900" b="0" i="0" u="none" strike="noStrike">
                          <a:solidFill>
                            <a:srgbClr val="548235"/>
                          </a:solidFill>
                          <a:effectLst/>
                          <a:latin typeface="Arial" panose="020B0604020202020204" pitchFamily="34" charset="0"/>
                        </a:rPr>
                        <a:t>Modernización Técnica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900" b="0" i="0" u="none" strike="noStrike">
                          <a:solidFill>
                            <a:srgbClr val="375623"/>
                          </a:solidFill>
                          <a:effectLst/>
                          <a:latin typeface="Arial" panose="020B0604020202020204" pitchFamily="34" charset="0"/>
                        </a:rPr>
                        <a:t>168 a través de prestación de servicios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61797">
                <a:tc vMerge="1">
                  <a:txBody>
                    <a:bodyPr/>
                    <a:lstStyle/>
                    <a:p>
                      <a:endParaRPr lang="es-CO"/>
                    </a:p>
                  </a:txBody>
                  <a:tcPr/>
                </a:tc>
                <a:tc rowSpan="5">
                  <a:txBody>
                    <a:bodyPr/>
                    <a:lstStyle/>
                    <a:p>
                      <a:pPr algn="ctr" rtl="0" fontAlgn="ctr"/>
                      <a:r>
                        <a:rPr lang="es-CO" sz="900" b="0" i="0" u="none" strike="noStrike">
                          <a:solidFill>
                            <a:srgbClr val="548235"/>
                          </a:solidFill>
                          <a:effectLst/>
                          <a:latin typeface="Arial" panose="020B0604020202020204" pitchFamily="34" charset="0"/>
                        </a:rPr>
                        <a:t>Grupo de Grandes Proyectos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CO" sz="900" b="1" i="0" u="none" strike="noStrike">
                          <a:solidFill>
                            <a:srgbClr val="375623"/>
                          </a:solidFill>
                          <a:effectLst/>
                          <a:latin typeface="Arial" panose="020B0604020202020204" pitchFamily="34" charset="0"/>
                        </a:rPr>
                        <a:t>Proyectos terminados: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61797">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3 contratos de obra, donde se intervinieron 5,8 km y 2 puentes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61797">
                <a:tc vMerge="1">
                  <a:txBody>
                    <a:bodyPr/>
                    <a:lstStyle/>
                    <a:p>
                      <a:endParaRPr lang="es-CO"/>
                    </a:p>
                  </a:txBody>
                  <a:tcPr/>
                </a:tc>
                <a:tc vMerge="1">
                  <a:txBody>
                    <a:bodyPr/>
                    <a:lstStyle/>
                    <a:p>
                      <a:endParaRPr lang="es-CO"/>
                    </a:p>
                  </a:txBody>
                  <a:tcPr/>
                </a:tc>
                <a:tc>
                  <a:txBody>
                    <a:bodyPr/>
                    <a:lstStyle/>
                    <a:p>
                      <a:pPr algn="just" rtl="0" fontAlgn="ctr"/>
                      <a:r>
                        <a:rPr lang="es-CO" sz="900" b="0" i="0" u="none" strike="noStrike">
                          <a:solidFill>
                            <a:srgbClr val="375623"/>
                          </a:solidFill>
                          <a:effectLst/>
                          <a:latin typeface="Arial" panose="020B0604020202020204" pitchFamily="34" charset="0"/>
                        </a:rPr>
                        <a:t>9 estudios y diseños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161797">
                <a:tc vMerge="1">
                  <a:txBody>
                    <a:bodyPr/>
                    <a:lstStyle/>
                    <a:p>
                      <a:endParaRPr lang="es-CO"/>
                    </a:p>
                  </a:txBody>
                  <a:tcPr/>
                </a:tc>
                <a:tc vMerge="1">
                  <a:txBody>
                    <a:bodyPr/>
                    <a:lstStyle/>
                    <a:p>
                      <a:endParaRPr lang="es-CO"/>
                    </a:p>
                  </a:txBody>
                  <a:tcPr/>
                </a:tc>
                <a:tc>
                  <a:txBody>
                    <a:bodyPr/>
                    <a:lstStyle/>
                    <a:p>
                      <a:pPr algn="just" rtl="0" fontAlgn="ctr"/>
                      <a:r>
                        <a:rPr lang="es-CO" sz="900" b="0" i="0" u="none" strike="noStrike">
                          <a:solidFill>
                            <a:srgbClr val="375623"/>
                          </a:solidFill>
                          <a:effectLst/>
                          <a:latin typeface="Arial" panose="020B0604020202020204" pitchFamily="34" charset="0"/>
                        </a:rPr>
                        <a:t>1267 emergencias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161797">
                <a:tc vMerge="1">
                  <a:txBody>
                    <a:bodyPr/>
                    <a:lstStyle/>
                    <a:p>
                      <a:endParaRPr lang="es-CO"/>
                    </a:p>
                  </a:txBody>
                  <a:tcPr/>
                </a:tc>
                <a:tc vMerge="1">
                  <a:txBody>
                    <a:bodyPr/>
                    <a:lstStyle/>
                    <a:p>
                      <a:endParaRPr lang="es-CO"/>
                    </a:p>
                  </a:txBody>
                  <a:tcPr/>
                </a:tc>
                <a:tc>
                  <a:txBody>
                    <a:bodyPr/>
                    <a:lstStyle/>
                    <a:p>
                      <a:pPr algn="just" rtl="0" fontAlgn="ctr"/>
                      <a:r>
                        <a:rPr lang="es-ES" sz="900" b="1" i="0" u="none" strike="noStrike">
                          <a:solidFill>
                            <a:srgbClr val="375623"/>
                          </a:solidFill>
                          <a:effectLst/>
                          <a:latin typeface="Arial" panose="020B0604020202020204" pitchFamily="34" charset="0"/>
                        </a:rPr>
                        <a:t>Proyectos en ejecución: Intervención en 123,5 km de vías, 31 puentes y 11 estudios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37175">
                <a:tc rowSpan="7" gridSpan="2">
                  <a:txBody>
                    <a:bodyPr/>
                    <a:lstStyle/>
                    <a:p>
                      <a:pPr algn="ctr"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Subdirección de Estudios e Innovación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7" hMerge="1">
                  <a:txBody>
                    <a:bodyPr/>
                    <a:lstStyle/>
                    <a:p>
                      <a:endParaRPr lang="es-CO"/>
                    </a:p>
                  </a:txBody>
                  <a:tcPr/>
                </a:tc>
                <a:tc>
                  <a:txBody>
                    <a:bodyPr/>
                    <a:lstStyle/>
                    <a:p>
                      <a:pPr algn="just" rtl="0" fontAlgn="ctr"/>
                      <a:r>
                        <a:rPr lang="es-CO" sz="900" b="1" i="0" u="none" strike="noStrike">
                          <a:solidFill>
                            <a:srgbClr val="375623"/>
                          </a:solidFill>
                          <a:effectLst/>
                          <a:latin typeface="Arial" panose="020B0604020202020204" pitchFamily="34" charset="0"/>
                        </a:rPr>
                        <a:t>Contratación: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61797">
                <a:tc gridSpan="2" vMerge="1">
                  <a:txBody>
                    <a:bodyPr/>
                    <a:lstStyle/>
                    <a:p>
                      <a:endParaRPr lang="es-CO"/>
                    </a:p>
                  </a:txBody>
                  <a:tcPr/>
                </a:tc>
                <a:tc hMerge="1" vMerge="1">
                  <a:txBody>
                    <a:bodyPr/>
                    <a:lstStyle/>
                    <a:p>
                      <a:endParaRPr lang="es-CO"/>
                    </a:p>
                  </a:txBody>
                  <a:tcPr/>
                </a:tc>
                <a:tc>
                  <a:txBody>
                    <a:bodyPr/>
                    <a:lstStyle/>
                    <a:p>
                      <a:pPr algn="just" rtl="0" fontAlgn="ctr"/>
                      <a:r>
                        <a:rPr lang="es-CO" sz="900" b="0" i="0" u="none" strike="noStrike">
                          <a:solidFill>
                            <a:srgbClr val="375623"/>
                          </a:solidFill>
                          <a:effectLst/>
                          <a:latin typeface="Arial" panose="020B0604020202020204" pitchFamily="34" charset="0"/>
                        </a:rPr>
                        <a:t>26 contratos suscritos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61797">
                <a:tc gridSpan="2" vMerge="1">
                  <a:txBody>
                    <a:bodyPr/>
                    <a:lstStyle/>
                    <a:p>
                      <a:endParaRPr lang="es-CO"/>
                    </a:p>
                  </a:txBody>
                  <a:tcPr/>
                </a:tc>
                <a:tc hMerge="1" vMerge="1">
                  <a:txBody>
                    <a:bodyPr/>
                    <a:lstStyle/>
                    <a:p>
                      <a:endParaRPr lang="es-CO"/>
                    </a:p>
                  </a:txBody>
                  <a:tcPr/>
                </a:tc>
                <a:tc>
                  <a:txBody>
                    <a:bodyPr/>
                    <a:lstStyle/>
                    <a:p>
                      <a:pPr algn="just" rtl="0" fontAlgn="ctr"/>
                      <a:r>
                        <a:rPr lang="es-CO" sz="900" b="0" i="0" u="none" strike="noStrike">
                          <a:solidFill>
                            <a:srgbClr val="375623"/>
                          </a:solidFill>
                          <a:effectLst/>
                          <a:latin typeface="Arial" panose="020B0604020202020204" pitchFamily="34" charset="0"/>
                        </a:rPr>
                        <a:t>32 contratos en ejecución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61797">
                <a:tc gridSpan="2" vMerge="1">
                  <a:txBody>
                    <a:bodyPr/>
                    <a:lstStyle/>
                    <a:p>
                      <a:endParaRPr lang="es-CO"/>
                    </a:p>
                  </a:txBody>
                  <a:tcPr/>
                </a:tc>
                <a:tc hMerge="1" vMerge="1">
                  <a:txBody>
                    <a:bodyPr/>
                    <a:lstStyle/>
                    <a:p>
                      <a:endParaRPr lang="es-CO"/>
                    </a:p>
                  </a:txBody>
                  <a:tcPr/>
                </a:tc>
                <a:tc>
                  <a:txBody>
                    <a:bodyPr/>
                    <a:lstStyle/>
                    <a:p>
                      <a:pPr algn="just" rtl="0" fontAlgn="ctr"/>
                      <a:r>
                        <a:rPr lang="es-CO" sz="900" b="0" i="0" u="none" strike="noStrike">
                          <a:solidFill>
                            <a:srgbClr val="375623"/>
                          </a:solidFill>
                          <a:effectLst/>
                          <a:latin typeface="Arial" panose="020B0604020202020204" pitchFamily="34" charset="0"/>
                        </a:rPr>
                        <a:t>1 proceso de selección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61797">
                <a:tc gridSpan="2" vMerge="1">
                  <a:txBody>
                    <a:bodyPr/>
                    <a:lstStyle/>
                    <a:p>
                      <a:endParaRPr lang="es-CO"/>
                    </a:p>
                  </a:txBody>
                  <a:tcPr/>
                </a:tc>
                <a:tc hMerge="1" vMerge="1">
                  <a:txBody>
                    <a:bodyPr/>
                    <a:lstStyle/>
                    <a:p>
                      <a:endParaRPr lang="es-CO"/>
                    </a:p>
                  </a:txBody>
                  <a:tcPr/>
                </a:tc>
                <a:tc>
                  <a:txBody>
                    <a:bodyPr/>
                    <a:lstStyle/>
                    <a:p>
                      <a:pPr algn="just" rtl="0" fontAlgn="ctr"/>
                      <a:r>
                        <a:rPr lang="es-CO" sz="900" b="1" i="0" u="none" strike="noStrike">
                          <a:solidFill>
                            <a:srgbClr val="375623"/>
                          </a:solidFill>
                          <a:effectLst/>
                          <a:latin typeface="Arial" panose="020B0604020202020204" pitchFamily="34" charset="0"/>
                        </a:rPr>
                        <a:t>Peajes: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r h="161797">
                <a:tc gridSpan="2" vMerge="1">
                  <a:txBody>
                    <a:bodyPr/>
                    <a:lstStyle/>
                    <a:p>
                      <a:endParaRPr lang="es-CO"/>
                    </a:p>
                  </a:txBody>
                  <a:tcPr/>
                </a:tc>
                <a:tc hMerge="1"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Recaudo de $ 806.608 millones de pesos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6"/>
                  </a:ext>
                </a:extLst>
              </a:tr>
              <a:tr h="161797">
                <a:tc gridSpan="2" vMerge="1">
                  <a:txBody>
                    <a:bodyPr/>
                    <a:lstStyle/>
                    <a:p>
                      <a:endParaRPr lang="es-CO"/>
                    </a:p>
                  </a:txBody>
                  <a:tcPr/>
                </a:tc>
                <a:tc hMerge="1" vMerge="1">
                  <a:txBody>
                    <a:bodyPr/>
                    <a:lstStyle/>
                    <a:p>
                      <a:endParaRPr lang="es-CO"/>
                    </a:p>
                  </a:txBody>
                  <a:tcPr/>
                </a:tc>
                <a:tc>
                  <a:txBody>
                    <a:bodyPr/>
                    <a:lstStyle/>
                    <a:p>
                      <a:pPr algn="just" rtl="0" fontAlgn="ctr"/>
                      <a:r>
                        <a:rPr lang="es-CO" sz="900" b="0" i="0" u="none" strike="noStrike">
                          <a:solidFill>
                            <a:srgbClr val="375623"/>
                          </a:solidFill>
                          <a:effectLst/>
                          <a:latin typeface="Arial" panose="020B0604020202020204" pitchFamily="34" charset="0"/>
                        </a:rPr>
                        <a:t>Tránsito de 74.961.433 vehículos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7"/>
                  </a:ext>
                </a:extLst>
              </a:tr>
              <a:tr h="167016">
                <a:tc rowSpan="3" gridSpan="2">
                  <a:txBody>
                    <a:bodyPr/>
                    <a:lstStyle/>
                    <a:p>
                      <a:pPr algn="ctr"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Subdirección de Medio Ambiente y Gestión Social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3" hMerge="1">
                  <a:txBody>
                    <a:bodyPr/>
                    <a:lstStyle/>
                    <a:p>
                      <a:endParaRPr lang="es-CO"/>
                    </a:p>
                  </a:txBody>
                  <a:tcPr/>
                </a:tc>
                <a:tc>
                  <a:txBody>
                    <a:bodyPr/>
                    <a:lstStyle/>
                    <a:p>
                      <a:pPr algn="just" rtl="0" fontAlgn="ctr"/>
                      <a:r>
                        <a:rPr lang="es-CO" sz="900" b="1" i="0" u="none" strike="noStrike">
                          <a:solidFill>
                            <a:srgbClr val="375623"/>
                          </a:solidFill>
                          <a:effectLst/>
                          <a:latin typeface="Arial" panose="020B0604020202020204" pitchFamily="34" charset="0"/>
                        </a:rPr>
                        <a:t>Interacción con comunidad, academia: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8"/>
                  </a:ext>
                </a:extLst>
              </a:tr>
              <a:tr h="161797">
                <a:tc gridSpan="2" vMerge="1">
                  <a:txBody>
                    <a:bodyPr/>
                    <a:lstStyle/>
                    <a:p>
                      <a:endParaRPr lang="es-CO"/>
                    </a:p>
                  </a:txBody>
                  <a:tcPr/>
                </a:tc>
                <a:tc hMerge="1"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260 mesas participativas con veedurías y comunidades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9"/>
                  </a:ext>
                </a:extLst>
              </a:tr>
              <a:tr h="161797">
                <a:tc gridSpan="2" vMerge="1">
                  <a:txBody>
                    <a:bodyPr/>
                    <a:lstStyle/>
                    <a:p>
                      <a:endParaRPr lang="es-CO"/>
                    </a:p>
                  </a:txBody>
                  <a:tcPr/>
                </a:tc>
                <a:tc hMerge="1"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15 campañas de reforestación y 120.500 árboles sembrados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20"/>
                  </a:ext>
                </a:extLst>
              </a:tr>
              <a:tr h="137175">
                <a:tc rowSpan="5" gridSpan="2">
                  <a:txBody>
                    <a:bodyPr/>
                    <a:lstStyle/>
                    <a:p>
                      <a:pPr algn="ctr" rtl="0" fontAlgn="ctr">
                        <a:buClr>
                          <a:srgbClr val="000000"/>
                        </a:buClr>
                        <a:buSzPts val="900"/>
                        <a:buFont typeface="Arial" panose="020B0604020202020204" pitchFamily="34" charset="0"/>
                        <a:buChar char="-"/>
                      </a:pPr>
                      <a:r>
                        <a:rPr lang="es-ES" sz="900" b="0" i="0" u="none" strike="noStrike" dirty="0">
                          <a:solidFill>
                            <a:schemeClr val="accent6">
                              <a:lumMod val="50000"/>
                            </a:schemeClr>
                          </a:solidFill>
                          <a:effectLst/>
                          <a:latin typeface="Arial" panose="020B0604020202020204" pitchFamily="34" charset="0"/>
                        </a:rPr>
                        <a:t>Subdirección de Estudios e Innovación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5" h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Se trabajó en conjunto con 15 universidades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1"/>
                  </a:ext>
                </a:extLst>
              </a:tr>
              <a:tr h="137175">
                <a:tc gridSpan="2" vMerge="1">
                  <a:txBody>
                    <a:bodyPr/>
                    <a:lstStyle/>
                    <a:p>
                      <a:endParaRPr lang="es-CO"/>
                    </a:p>
                  </a:txBody>
                  <a:tcPr/>
                </a:tc>
                <a:tc hMerge="1"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Suscribieron 4 convenios de Universidades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22"/>
                  </a:ext>
                </a:extLst>
              </a:tr>
              <a:tr h="150314">
                <a:tc gridSpan="2" vMerge="1">
                  <a:txBody>
                    <a:bodyPr/>
                    <a:lstStyle/>
                    <a:p>
                      <a:endParaRPr lang="es-CO"/>
                    </a:p>
                  </a:txBody>
                  <a:tcPr/>
                </a:tc>
                <a:tc hMerge="1"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16 jornadas del programa escuela de la adaptación – escuelas verdes con 465 niños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3"/>
                  </a:ext>
                </a:extLst>
              </a:tr>
              <a:tr h="137175">
                <a:tc gridSpan="2" vMerge="1">
                  <a:txBody>
                    <a:bodyPr/>
                    <a:lstStyle/>
                    <a:p>
                      <a:endParaRPr lang="es-CO"/>
                    </a:p>
                  </a:txBody>
                  <a:tcPr/>
                </a:tc>
                <a:tc hMerge="1"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3 ruedas de innovación y sostenibilidad</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24"/>
                  </a:ext>
                </a:extLst>
              </a:tr>
              <a:tr h="137175">
                <a:tc gridSpan="2" vMerge="1">
                  <a:txBody>
                    <a:bodyPr/>
                    <a:lstStyle/>
                    <a:p>
                      <a:endParaRPr lang="es-CO"/>
                    </a:p>
                  </a:txBody>
                  <a:tcPr/>
                </a:tc>
                <a:tc hMerge="1" vMerge="1">
                  <a:txBody>
                    <a:bodyPr/>
                    <a:lstStyle/>
                    <a:p>
                      <a:endParaRPr lang="es-CO"/>
                    </a:p>
                  </a:txBody>
                  <a:tcPr/>
                </a:tc>
                <a:tc>
                  <a:txBody>
                    <a:bodyPr/>
                    <a:lstStyle/>
                    <a:p>
                      <a:pPr algn="just" rtl="0" fontAlgn="ctr"/>
                      <a:r>
                        <a:rPr lang="es-CO" sz="900" b="0" i="0" u="none" strike="noStrike" dirty="0">
                          <a:solidFill>
                            <a:srgbClr val="375623"/>
                          </a:solidFill>
                          <a:effectLst/>
                          <a:latin typeface="Arial" panose="020B0604020202020204" pitchFamily="34" charset="0"/>
                        </a:rPr>
                        <a:t>4 foros INVIAS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25"/>
                  </a:ext>
                </a:extLst>
              </a:tr>
            </a:tbl>
          </a:graphicData>
        </a:graphic>
      </p:graphicFrame>
      <p:sp>
        <p:nvSpPr>
          <p:cNvPr id="4" name="Botón de acción: ir a inicio 3">
            <a:hlinkClick r:id="rId2" action="ppaction://hlinksldjump" highlightClick="1"/>
            <a:extLst>
              <a:ext uri="{FF2B5EF4-FFF2-40B4-BE49-F238E27FC236}">
                <a16:creationId xmlns:a16="http://schemas.microsoft.com/office/drawing/2014/main" id="{4CC1643C-E781-416E-9A58-BE5C7F3940BC}"/>
              </a:ext>
            </a:extLst>
          </p:cNvPr>
          <p:cNvSpPr/>
          <p:nvPr/>
        </p:nvSpPr>
        <p:spPr>
          <a:xfrm>
            <a:off x="10839450" y="220663"/>
            <a:ext cx="579438"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E18DE9C3-4A7F-42E0-B07E-9969EF414163}"/>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05155" name="Imagen 1">
            <a:extLst>
              <a:ext uri="{FF2B5EF4-FFF2-40B4-BE49-F238E27FC236}">
                <a16:creationId xmlns:a16="http://schemas.microsoft.com/office/drawing/2014/main" id="{EF3E1872-75C2-4682-BD5F-B415DC75535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6" name="Imagen 35">
            <a:extLst>
              <a:ext uri="{FF2B5EF4-FFF2-40B4-BE49-F238E27FC236}">
                <a16:creationId xmlns:a16="http://schemas.microsoft.com/office/drawing/2014/main" id="{CB680DBA-68A3-4203-B703-5B1CEA151A5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7" name="Imagen 54">
            <a:extLst>
              <a:ext uri="{FF2B5EF4-FFF2-40B4-BE49-F238E27FC236}">
                <a16:creationId xmlns:a16="http://schemas.microsoft.com/office/drawing/2014/main" id="{65F7F32B-D596-4EFF-9AB0-5675409DD60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o 10">
            <a:extLst>
              <a:ext uri="{FF2B5EF4-FFF2-40B4-BE49-F238E27FC236}">
                <a16:creationId xmlns:a16="http://schemas.microsoft.com/office/drawing/2014/main" id="{6DF0C26F-2F14-483F-8D35-C4E8724A7B65}"/>
              </a:ext>
            </a:extLst>
          </p:cNvPr>
          <p:cNvGrpSpPr>
            <a:grpSpLocks/>
          </p:cNvGrpSpPr>
          <p:nvPr/>
        </p:nvGrpSpPr>
        <p:grpSpPr bwMode="auto">
          <a:xfrm>
            <a:off x="6082352" y="608427"/>
            <a:ext cx="5969000" cy="433388"/>
            <a:chOff x="3797995" y="1095038"/>
            <a:chExt cx="8830845" cy="641713"/>
          </a:xfrm>
          <a:solidFill>
            <a:schemeClr val="accent6">
              <a:lumMod val="60000"/>
              <a:lumOff val="40000"/>
            </a:schemeClr>
          </a:solidFill>
        </p:grpSpPr>
        <p:sp>
          <p:nvSpPr>
            <p:cNvPr id="7" name="Pentágono 11">
              <a:extLst>
                <a:ext uri="{FF2B5EF4-FFF2-40B4-BE49-F238E27FC236}">
                  <a16:creationId xmlns:a16="http://schemas.microsoft.com/office/drawing/2014/main" id="{160D6C2E-86F3-4F47-9337-3089D6C1389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8" name="Forma libre 12">
              <a:extLst>
                <a:ext uri="{FF2B5EF4-FFF2-40B4-BE49-F238E27FC236}">
                  <a16:creationId xmlns:a16="http://schemas.microsoft.com/office/drawing/2014/main" id="{5A77DCC6-D1C1-47CA-9631-1A7F6B5ED070}"/>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9" name="CuadroTexto 13">
              <a:extLst>
                <a:ext uri="{FF2B5EF4-FFF2-40B4-BE49-F238E27FC236}">
                  <a16:creationId xmlns:a16="http://schemas.microsoft.com/office/drawing/2014/main" id="{EF5214FE-16F1-4FD9-B5A4-A421174FA5AF}"/>
                </a:ext>
              </a:extLst>
            </p:cNvPr>
            <p:cNvSpPr txBox="1">
              <a:spLocks noChangeArrowheads="1"/>
            </p:cNvSpPr>
            <p:nvPr/>
          </p:nvSpPr>
          <p:spPr bwMode="auto">
            <a:xfrm>
              <a:off x="5052163" y="1158505"/>
              <a:ext cx="5418288" cy="54533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Calibri" panose="020F0502020204030204"/>
                  <a:cs typeface="Arial" panose="020B0604020202020204" pitchFamily="34" charset="0"/>
                </a:rPr>
                <a:t>Localización</a:t>
              </a:r>
              <a:r>
                <a:rPr lang="es-CO" altLang="es-CO" sz="1800" b="1" dirty="0">
                  <a:solidFill>
                    <a:schemeClr val="accent6">
                      <a:lumMod val="50000"/>
                    </a:schemeClr>
                  </a:solidFill>
                  <a:latin typeface="Arial" panose="020B0604020202020204" pitchFamily="34" charset="0"/>
                  <a:cs typeface="Arial" panose="020B0604020202020204" pitchFamily="34" charset="0"/>
                </a:rPr>
                <a:t> </a:t>
              </a:r>
            </a:p>
          </p:txBody>
        </p:sp>
        <p:sp>
          <p:nvSpPr>
            <p:cNvPr id="10" name="CuadroTexto 14">
              <a:extLst>
                <a:ext uri="{FF2B5EF4-FFF2-40B4-BE49-F238E27FC236}">
                  <a16:creationId xmlns:a16="http://schemas.microsoft.com/office/drawing/2014/main" id="{9F502B85-DEA2-4EE6-9864-047D4DE6256E}"/>
                </a:ext>
              </a:extLst>
            </p:cNvPr>
            <p:cNvSpPr txBox="1">
              <a:spLocks noChangeArrowheads="1"/>
            </p:cNvSpPr>
            <p:nvPr/>
          </p:nvSpPr>
          <p:spPr bwMode="auto">
            <a:xfrm>
              <a:off x="7555801" y="1174958"/>
              <a:ext cx="4704305" cy="50067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600" b="1" dirty="0">
                  <a:solidFill>
                    <a:schemeClr val="accent6">
                      <a:lumMod val="50000"/>
                    </a:schemeClr>
                  </a:solidFill>
                  <a:latin typeface="Calibri" panose="020F0502020204030204"/>
                  <a:cs typeface="Arial" panose="020B0604020202020204" pitchFamily="34" charset="0"/>
                </a:rPr>
                <a:t>Departamento de Putumayo</a:t>
              </a:r>
            </a:p>
          </p:txBody>
        </p:sp>
        <p:sp>
          <p:nvSpPr>
            <p:cNvPr id="11" name="Elipse 10">
              <a:extLst>
                <a:ext uri="{FF2B5EF4-FFF2-40B4-BE49-F238E27FC236}">
                  <a16:creationId xmlns:a16="http://schemas.microsoft.com/office/drawing/2014/main" id="{12374556-D0A6-4655-9DA8-A54B85F637FE}"/>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grpSp>
        <p:nvGrpSpPr>
          <p:cNvPr id="12" name="Grupo 16">
            <a:extLst>
              <a:ext uri="{FF2B5EF4-FFF2-40B4-BE49-F238E27FC236}">
                <a16:creationId xmlns:a16="http://schemas.microsoft.com/office/drawing/2014/main" id="{96DF0EBB-4F0B-4195-B6DD-326DCFC168AC}"/>
              </a:ext>
            </a:extLst>
          </p:cNvPr>
          <p:cNvGrpSpPr>
            <a:grpSpLocks/>
          </p:cNvGrpSpPr>
          <p:nvPr/>
        </p:nvGrpSpPr>
        <p:grpSpPr bwMode="auto">
          <a:xfrm>
            <a:off x="6083940" y="1125663"/>
            <a:ext cx="5967412" cy="444500"/>
            <a:chOff x="3799824" y="1079015"/>
            <a:chExt cx="8829018" cy="657736"/>
          </a:xfrm>
          <a:solidFill>
            <a:schemeClr val="accent6">
              <a:lumMod val="60000"/>
              <a:lumOff val="40000"/>
            </a:schemeClr>
          </a:solidFill>
        </p:grpSpPr>
        <p:sp>
          <p:nvSpPr>
            <p:cNvPr id="13" name="Pentágono 17">
              <a:extLst>
                <a:ext uri="{FF2B5EF4-FFF2-40B4-BE49-F238E27FC236}">
                  <a16:creationId xmlns:a16="http://schemas.microsoft.com/office/drawing/2014/main" id="{5F5B599B-8097-4375-8C54-4B160AC9D9DB}"/>
                </a:ext>
              </a:extLst>
            </p:cNvPr>
            <p:cNvSpPr/>
            <p:nvPr/>
          </p:nvSpPr>
          <p:spPr>
            <a:xfrm>
              <a:off x="4220253" y="1097807"/>
              <a:ext cx="519078" cy="63894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eaLnBrk="1" fontAlgn="auto" hangingPunct="1">
                <a:spcBef>
                  <a:spcPts val="0"/>
                </a:spcBef>
                <a:spcAft>
                  <a:spcPts val="0"/>
                </a:spcAft>
                <a:defRPr/>
              </a:pPr>
              <a:endParaRPr lang="es-CO" sz="1053">
                <a:solidFill>
                  <a:schemeClr val="accent6">
                    <a:lumMod val="50000"/>
                  </a:schemeClr>
                </a:solidFill>
              </a:endParaRPr>
            </a:p>
          </p:txBody>
        </p:sp>
        <p:sp>
          <p:nvSpPr>
            <p:cNvPr id="14" name="Forma libre 18">
              <a:extLst>
                <a:ext uri="{FF2B5EF4-FFF2-40B4-BE49-F238E27FC236}">
                  <a16:creationId xmlns:a16="http://schemas.microsoft.com/office/drawing/2014/main" id="{38ADA3A2-A5BA-4035-B9E5-C9051BAA3F8C}"/>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endParaRPr lang="es-CO" sz="1053">
                <a:solidFill>
                  <a:schemeClr val="accent6">
                    <a:lumMod val="50000"/>
                  </a:schemeClr>
                </a:solidFill>
              </a:endParaRPr>
            </a:p>
          </p:txBody>
        </p:sp>
        <p:sp>
          <p:nvSpPr>
            <p:cNvPr id="15" name="CuadroTexto 19">
              <a:extLst>
                <a:ext uri="{FF2B5EF4-FFF2-40B4-BE49-F238E27FC236}">
                  <a16:creationId xmlns:a16="http://schemas.microsoft.com/office/drawing/2014/main" id="{8EC4D34A-D78E-40DE-837C-AD4693A69010}"/>
                </a:ext>
              </a:extLst>
            </p:cNvPr>
            <p:cNvSpPr txBox="1">
              <a:spLocks noChangeArrowheads="1"/>
            </p:cNvSpPr>
            <p:nvPr/>
          </p:nvSpPr>
          <p:spPr bwMode="auto">
            <a:xfrm>
              <a:off x="5030578" y="1158883"/>
              <a:ext cx="5395119" cy="544981"/>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Calibri" panose="020F0502020204030204"/>
                  <a:cs typeface="Arial" panose="020B0604020202020204" pitchFamily="34" charset="0"/>
                </a:rPr>
                <a:t>Conectividad</a:t>
              </a:r>
            </a:p>
          </p:txBody>
        </p:sp>
        <p:sp>
          <p:nvSpPr>
            <p:cNvPr id="16" name="CuadroTexto 20">
              <a:extLst>
                <a:ext uri="{FF2B5EF4-FFF2-40B4-BE49-F238E27FC236}">
                  <a16:creationId xmlns:a16="http://schemas.microsoft.com/office/drawing/2014/main" id="{8CA469F4-C71B-4290-BB8C-182A1A65EEB0}"/>
                </a:ext>
              </a:extLst>
            </p:cNvPr>
            <p:cNvSpPr txBox="1">
              <a:spLocks noChangeArrowheads="1"/>
            </p:cNvSpPr>
            <p:nvPr/>
          </p:nvSpPr>
          <p:spPr bwMode="auto">
            <a:xfrm>
              <a:off x="7341766" y="1079015"/>
              <a:ext cx="5108570" cy="591962"/>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000" b="1" dirty="0">
                  <a:solidFill>
                    <a:schemeClr val="accent6">
                      <a:lumMod val="50000"/>
                    </a:schemeClr>
                  </a:solidFill>
                  <a:latin typeface="Calibri" panose="020F0502020204030204"/>
                  <a:cs typeface="Arial" panose="020B0604020202020204" pitchFamily="34" charset="0"/>
                </a:rPr>
                <a:t>Interconexión de los Departamentos de Putumayo y Nariño, con la Costa Pacífica y la Vía Panamericana.</a:t>
              </a:r>
            </a:p>
          </p:txBody>
        </p:sp>
        <p:sp>
          <p:nvSpPr>
            <p:cNvPr id="17" name="Elipse 16">
              <a:extLst>
                <a:ext uri="{FF2B5EF4-FFF2-40B4-BE49-F238E27FC236}">
                  <a16:creationId xmlns:a16="http://schemas.microsoft.com/office/drawing/2014/main" id="{5D59978F-5DF4-4514-8F73-85FE18494673}"/>
                </a:ext>
              </a:extLst>
            </p:cNvPr>
            <p:cNvSpPr/>
            <p:nvPr/>
          </p:nvSpPr>
          <p:spPr>
            <a:xfrm>
              <a:off x="3799824" y="1095459"/>
              <a:ext cx="629470" cy="62954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eaLnBrk="1" fontAlgn="auto" hangingPunct="1">
                <a:spcBef>
                  <a:spcPts val="0"/>
                </a:spcBef>
                <a:spcAft>
                  <a:spcPts val="0"/>
                </a:spcAft>
                <a:defRPr/>
              </a:pPr>
              <a:endParaRPr lang="es-CO" sz="1053">
                <a:solidFill>
                  <a:schemeClr val="accent6">
                    <a:lumMod val="50000"/>
                  </a:schemeClr>
                </a:solidFill>
              </a:endParaRPr>
            </a:p>
          </p:txBody>
        </p:sp>
      </p:grpSp>
      <p:grpSp>
        <p:nvGrpSpPr>
          <p:cNvPr id="18" name="Grupo 22">
            <a:extLst>
              <a:ext uri="{FF2B5EF4-FFF2-40B4-BE49-F238E27FC236}">
                <a16:creationId xmlns:a16="http://schemas.microsoft.com/office/drawing/2014/main" id="{F311CA39-F050-45FB-8247-EBA8B2CC3DEF}"/>
              </a:ext>
            </a:extLst>
          </p:cNvPr>
          <p:cNvGrpSpPr>
            <a:grpSpLocks/>
          </p:cNvGrpSpPr>
          <p:nvPr/>
        </p:nvGrpSpPr>
        <p:grpSpPr bwMode="auto">
          <a:xfrm>
            <a:off x="6076002" y="1678113"/>
            <a:ext cx="5975350" cy="444500"/>
            <a:chOff x="3788546" y="1079015"/>
            <a:chExt cx="8840294" cy="657216"/>
          </a:xfrm>
          <a:solidFill>
            <a:schemeClr val="accent6">
              <a:lumMod val="60000"/>
              <a:lumOff val="40000"/>
            </a:schemeClr>
          </a:solidFill>
        </p:grpSpPr>
        <p:sp>
          <p:nvSpPr>
            <p:cNvPr id="19" name="Pentágono 23">
              <a:extLst>
                <a:ext uri="{FF2B5EF4-FFF2-40B4-BE49-F238E27FC236}">
                  <a16:creationId xmlns:a16="http://schemas.microsoft.com/office/drawing/2014/main" id="{E3D8B96A-0BE7-41E3-93FA-2602ED3F164A}"/>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endParaRPr>
            </a:p>
          </p:txBody>
        </p:sp>
        <p:sp>
          <p:nvSpPr>
            <p:cNvPr id="20" name="Forma libre 24">
              <a:extLst>
                <a:ext uri="{FF2B5EF4-FFF2-40B4-BE49-F238E27FC236}">
                  <a16:creationId xmlns:a16="http://schemas.microsoft.com/office/drawing/2014/main" id="{F3381CB6-081D-41B7-A90A-5DF65B908B82}"/>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endParaRPr>
            </a:p>
          </p:txBody>
        </p:sp>
        <p:sp>
          <p:nvSpPr>
            <p:cNvPr id="21" name="CuadroTexto 25">
              <a:extLst>
                <a:ext uri="{FF2B5EF4-FFF2-40B4-BE49-F238E27FC236}">
                  <a16:creationId xmlns:a16="http://schemas.microsoft.com/office/drawing/2014/main" id="{DD9944AB-0CC8-4B29-8ACA-F556758557E4}"/>
                </a:ext>
              </a:extLst>
            </p:cNvPr>
            <p:cNvSpPr txBox="1">
              <a:spLocks noChangeArrowheads="1"/>
            </p:cNvSpPr>
            <p:nvPr/>
          </p:nvSpPr>
          <p:spPr bwMode="auto">
            <a:xfrm>
              <a:off x="5066208" y="1158820"/>
              <a:ext cx="5479386" cy="500569"/>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600" b="1" dirty="0">
                  <a:solidFill>
                    <a:schemeClr val="accent6">
                      <a:lumMod val="50000"/>
                    </a:schemeClr>
                  </a:solidFill>
                  <a:latin typeface="Calibri" panose="020F0502020204030204"/>
                  <a:cs typeface="Arial" panose="020B0604020202020204" pitchFamily="34" charset="0"/>
                </a:rPr>
                <a:t>Longitud de la vía</a:t>
              </a:r>
            </a:p>
          </p:txBody>
        </p:sp>
        <p:sp>
          <p:nvSpPr>
            <p:cNvPr id="22" name="CuadroTexto 26">
              <a:extLst>
                <a:ext uri="{FF2B5EF4-FFF2-40B4-BE49-F238E27FC236}">
                  <a16:creationId xmlns:a16="http://schemas.microsoft.com/office/drawing/2014/main" id="{3513B4EA-0D33-4374-B3E2-D0B2A5F90F08}"/>
                </a:ext>
              </a:extLst>
            </p:cNvPr>
            <p:cNvSpPr txBox="1">
              <a:spLocks noChangeArrowheads="1"/>
            </p:cNvSpPr>
            <p:nvPr/>
          </p:nvSpPr>
          <p:spPr bwMode="auto">
            <a:xfrm>
              <a:off x="10129883" y="1079015"/>
              <a:ext cx="2130220" cy="591583"/>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000" b="1" dirty="0">
                  <a:solidFill>
                    <a:schemeClr val="accent6">
                      <a:lumMod val="50000"/>
                    </a:schemeClr>
                  </a:solidFill>
                  <a:latin typeface="Calibri" panose="020F0502020204030204"/>
                  <a:cs typeface="Arial" panose="020B0604020202020204" pitchFamily="34" charset="0"/>
                </a:rPr>
                <a:t>45 </a:t>
              </a:r>
              <a:r>
                <a:rPr lang="es-CO" altLang="es-CO" sz="1600" dirty="0">
                  <a:solidFill>
                    <a:schemeClr val="accent6">
                      <a:lumMod val="50000"/>
                    </a:schemeClr>
                  </a:solidFill>
                  <a:latin typeface="Calibri" panose="020F0502020204030204"/>
                  <a:cs typeface="Arial" panose="020B0604020202020204" pitchFamily="34" charset="0"/>
                </a:rPr>
                <a:t>km</a:t>
              </a:r>
              <a:endParaRPr lang="es-CO" altLang="es-CO" sz="2000" dirty="0">
                <a:solidFill>
                  <a:schemeClr val="accent6">
                    <a:lumMod val="50000"/>
                  </a:schemeClr>
                </a:solidFill>
                <a:latin typeface="Calibri" panose="020F0502020204030204"/>
                <a:cs typeface="Arial" panose="020B0604020202020204" pitchFamily="34" charset="0"/>
              </a:endParaRPr>
            </a:p>
          </p:txBody>
        </p:sp>
        <p:sp>
          <p:nvSpPr>
            <p:cNvPr id="23" name="Elipse 22">
              <a:extLst>
                <a:ext uri="{FF2B5EF4-FFF2-40B4-BE49-F238E27FC236}">
                  <a16:creationId xmlns:a16="http://schemas.microsoft.com/office/drawing/2014/main" id="{080C5F1B-8C44-4CE0-BF1E-91187DA2F530}"/>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endParaRPr>
            </a:p>
          </p:txBody>
        </p:sp>
      </p:grpSp>
      <p:grpSp>
        <p:nvGrpSpPr>
          <p:cNvPr id="24" name="Grupo 28">
            <a:extLst>
              <a:ext uri="{FF2B5EF4-FFF2-40B4-BE49-F238E27FC236}">
                <a16:creationId xmlns:a16="http://schemas.microsoft.com/office/drawing/2014/main" id="{68DDFF05-9528-437E-893D-48873E712A7B}"/>
              </a:ext>
            </a:extLst>
          </p:cNvPr>
          <p:cNvGrpSpPr>
            <a:grpSpLocks/>
          </p:cNvGrpSpPr>
          <p:nvPr/>
        </p:nvGrpSpPr>
        <p:grpSpPr bwMode="auto">
          <a:xfrm>
            <a:off x="6077590" y="2233738"/>
            <a:ext cx="5973762" cy="444500"/>
            <a:chOff x="3790135" y="1079015"/>
            <a:chExt cx="8838706" cy="657217"/>
          </a:xfrm>
          <a:solidFill>
            <a:schemeClr val="accent6">
              <a:lumMod val="60000"/>
              <a:lumOff val="40000"/>
            </a:schemeClr>
          </a:solidFill>
        </p:grpSpPr>
        <p:sp>
          <p:nvSpPr>
            <p:cNvPr id="25" name="Pentágono 29">
              <a:extLst>
                <a:ext uri="{FF2B5EF4-FFF2-40B4-BE49-F238E27FC236}">
                  <a16:creationId xmlns:a16="http://schemas.microsoft.com/office/drawing/2014/main" id="{5C850957-FC36-4CA3-A86F-CFC0E0AF5D05}"/>
                </a:ext>
              </a:extLst>
            </p:cNvPr>
            <p:cNvSpPr/>
            <p:nvPr/>
          </p:nvSpPr>
          <p:spPr>
            <a:xfrm>
              <a:off x="4210578" y="1088404"/>
              <a:ext cx="519096" cy="63843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latin typeface="Arial" panose="020B0604020202020204" pitchFamily="34" charset="0"/>
                <a:cs typeface="Arial" panose="020B0604020202020204" pitchFamily="34" charset="0"/>
              </a:endParaRPr>
            </a:p>
          </p:txBody>
        </p:sp>
        <p:sp>
          <p:nvSpPr>
            <p:cNvPr id="26" name="Forma libre 30">
              <a:extLst>
                <a:ext uri="{FF2B5EF4-FFF2-40B4-BE49-F238E27FC236}">
                  <a16:creationId xmlns:a16="http://schemas.microsoft.com/office/drawing/2014/main" id="{20EC47CC-F19F-4DA9-B3C7-440BB86031CC}"/>
                </a:ext>
              </a:extLst>
            </p:cNvPr>
            <p:cNvSpPr/>
            <p:nvPr/>
          </p:nvSpPr>
          <p:spPr>
            <a:xfrm>
              <a:off x="4724976" y="1097793"/>
              <a:ext cx="7903865" cy="638439"/>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latin typeface="Arial" panose="020B0604020202020204" pitchFamily="34" charset="0"/>
                <a:cs typeface="Arial" panose="020B0604020202020204" pitchFamily="34" charset="0"/>
              </a:endParaRPr>
            </a:p>
          </p:txBody>
        </p:sp>
        <p:sp>
          <p:nvSpPr>
            <p:cNvPr id="27" name="CuadroTexto 31">
              <a:extLst>
                <a:ext uri="{FF2B5EF4-FFF2-40B4-BE49-F238E27FC236}">
                  <a16:creationId xmlns:a16="http://schemas.microsoft.com/office/drawing/2014/main" id="{D6D3D7C7-DE77-4BBC-BA6D-24C90A0AE717}"/>
                </a:ext>
              </a:extLst>
            </p:cNvPr>
            <p:cNvSpPr txBox="1">
              <a:spLocks noChangeArrowheads="1"/>
            </p:cNvSpPr>
            <p:nvPr/>
          </p:nvSpPr>
          <p:spPr bwMode="auto">
            <a:xfrm>
              <a:off x="5086698" y="1158820"/>
              <a:ext cx="5338926" cy="500570"/>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cs typeface="Arial" panose="020B0604020202020204" pitchFamily="34" charset="0"/>
                </a:rPr>
                <a:t>Longitud del proyecto a intervenir</a:t>
              </a:r>
              <a:endParaRPr lang="es-CO" altLang="es-CO" sz="1600" b="1" dirty="0">
                <a:solidFill>
                  <a:schemeClr val="accent6">
                    <a:lumMod val="50000"/>
                  </a:schemeClr>
                </a:solidFill>
                <a:latin typeface="Arial" panose="020B0604020202020204" pitchFamily="34" charset="0"/>
                <a:cs typeface="Arial" panose="020B0604020202020204" pitchFamily="34" charset="0"/>
              </a:endParaRPr>
            </a:p>
          </p:txBody>
        </p:sp>
        <p:sp>
          <p:nvSpPr>
            <p:cNvPr id="28" name="CuadroTexto 32">
              <a:extLst>
                <a:ext uri="{FF2B5EF4-FFF2-40B4-BE49-F238E27FC236}">
                  <a16:creationId xmlns:a16="http://schemas.microsoft.com/office/drawing/2014/main" id="{8B9BCA7B-2BF9-4B50-8E18-6428E45B5466}"/>
                </a:ext>
              </a:extLst>
            </p:cNvPr>
            <p:cNvSpPr txBox="1">
              <a:spLocks noChangeArrowheads="1"/>
            </p:cNvSpPr>
            <p:nvPr/>
          </p:nvSpPr>
          <p:spPr bwMode="auto">
            <a:xfrm>
              <a:off x="10458507" y="1079015"/>
              <a:ext cx="1841495" cy="591584"/>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000" b="1" dirty="0">
                  <a:solidFill>
                    <a:schemeClr val="accent6">
                      <a:lumMod val="50000"/>
                    </a:schemeClr>
                  </a:solidFill>
                  <a:latin typeface="Arial" panose="020B0604020202020204" pitchFamily="34" charset="0"/>
                  <a:cs typeface="Arial" panose="020B0604020202020204" pitchFamily="34" charset="0"/>
                </a:rPr>
                <a:t>0,67 </a:t>
              </a:r>
              <a:r>
                <a:rPr lang="es-CO" altLang="es-CO" sz="1600" dirty="0">
                  <a:solidFill>
                    <a:schemeClr val="accent6">
                      <a:lumMod val="50000"/>
                    </a:schemeClr>
                  </a:solidFill>
                  <a:latin typeface="Arial" panose="020B0604020202020204" pitchFamily="34" charset="0"/>
                  <a:cs typeface="Arial" panose="020B0604020202020204" pitchFamily="34" charset="0"/>
                </a:rPr>
                <a:t>km</a:t>
              </a:r>
              <a:endParaRPr lang="es-CO" altLang="es-CO" sz="2000" dirty="0">
                <a:solidFill>
                  <a:schemeClr val="accent6">
                    <a:lumMod val="50000"/>
                  </a:schemeClr>
                </a:solidFill>
                <a:latin typeface="Arial" panose="020B0604020202020204" pitchFamily="34" charset="0"/>
                <a:cs typeface="Arial" panose="020B0604020202020204" pitchFamily="34" charset="0"/>
              </a:endParaRPr>
            </a:p>
          </p:txBody>
        </p:sp>
        <p:sp>
          <p:nvSpPr>
            <p:cNvPr id="29" name="Elipse 28">
              <a:extLst>
                <a:ext uri="{FF2B5EF4-FFF2-40B4-BE49-F238E27FC236}">
                  <a16:creationId xmlns:a16="http://schemas.microsoft.com/office/drawing/2014/main" id="{26793C73-13FF-477F-A442-6DE78B0F45AE}"/>
                </a:ext>
              </a:extLst>
            </p:cNvPr>
            <p:cNvSpPr/>
            <p:nvPr/>
          </p:nvSpPr>
          <p:spPr>
            <a:xfrm>
              <a:off x="3790135" y="1083709"/>
              <a:ext cx="629491" cy="6313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latin typeface="Arial" panose="020B0604020202020204" pitchFamily="34" charset="0"/>
                <a:cs typeface="Arial" panose="020B0604020202020204" pitchFamily="34" charset="0"/>
              </a:endParaRPr>
            </a:p>
          </p:txBody>
        </p:sp>
      </p:grpSp>
      <p:sp>
        <p:nvSpPr>
          <p:cNvPr id="30" name="Rectángulo 68">
            <a:extLst>
              <a:ext uri="{FF2B5EF4-FFF2-40B4-BE49-F238E27FC236}">
                <a16:creationId xmlns:a16="http://schemas.microsoft.com/office/drawing/2014/main" id="{15A568A2-3395-456A-9D76-F38A53F493E4}"/>
              </a:ext>
            </a:extLst>
          </p:cNvPr>
          <p:cNvSpPr>
            <a:spLocks noChangeArrowheads="1"/>
          </p:cNvSpPr>
          <p:nvPr/>
        </p:nvSpPr>
        <p:spPr bwMode="auto">
          <a:xfrm>
            <a:off x="873125" y="274638"/>
            <a:ext cx="11036300" cy="5540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a:t>
            </a:r>
            <a:r>
              <a:rPr lang="es-ES" altLang="es-CO" sz="16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CO"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VARIANTE SAN FRANCISCO-MOCOA (LP1 – El Pepino)</a:t>
            </a:r>
            <a:endPar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Gerencia de Grandes proyectos </a:t>
            </a:r>
            <a:endParaRPr lang="es-ES" altLang="es-CO" sz="1400" dirty="0">
              <a:solidFill>
                <a:schemeClr val="accent6">
                  <a:lumMod val="75000"/>
                </a:scheme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1" name="Tabla 30">
            <a:extLst>
              <a:ext uri="{FF2B5EF4-FFF2-40B4-BE49-F238E27FC236}">
                <a16:creationId xmlns:a16="http://schemas.microsoft.com/office/drawing/2014/main" id="{7220CCE5-D979-48CE-9146-0BAEBA65D5BC}"/>
              </a:ext>
            </a:extLst>
          </p:cNvPr>
          <p:cNvGraphicFramePr>
            <a:graphicFrameLocks noGrp="1"/>
          </p:cNvGraphicFramePr>
          <p:nvPr/>
        </p:nvGraphicFramePr>
        <p:xfrm>
          <a:off x="6096000" y="2862263"/>
          <a:ext cx="5233988" cy="2041525"/>
        </p:xfrm>
        <a:graphic>
          <a:graphicData uri="http://schemas.openxmlformats.org/drawingml/2006/table">
            <a:tbl>
              <a:tblPr firstRow="1" bandRow="1">
                <a:tableStyleId>{93296810-A885-4BE3-A3E7-6D5BEEA58F35}</a:tableStyleId>
              </a:tblPr>
              <a:tblGrid>
                <a:gridCol w="1405809">
                  <a:extLst>
                    <a:ext uri="{9D8B030D-6E8A-4147-A177-3AD203B41FA5}">
                      <a16:colId xmlns:a16="http://schemas.microsoft.com/office/drawing/2014/main" val="20000"/>
                    </a:ext>
                  </a:extLst>
                </a:gridCol>
                <a:gridCol w="1405809">
                  <a:extLst>
                    <a:ext uri="{9D8B030D-6E8A-4147-A177-3AD203B41FA5}">
                      <a16:colId xmlns:a16="http://schemas.microsoft.com/office/drawing/2014/main" val="20001"/>
                    </a:ext>
                  </a:extLst>
                </a:gridCol>
                <a:gridCol w="1405809">
                  <a:extLst>
                    <a:ext uri="{9D8B030D-6E8A-4147-A177-3AD203B41FA5}">
                      <a16:colId xmlns:a16="http://schemas.microsoft.com/office/drawing/2014/main" val="20002"/>
                    </a:ext>
                  </a:extLst>
                </a:gridCol>
                <a:gridCol w="1016562">
                  <a:extLst>
                    <a:ext uri="{9D8B030D-6E8A-4147-A177-3AD203B41FA5}">
                      <a16:colId xmlns:a16="http://schemas.microsoft.com/office/drawing/2014/main" val="20003"/>
                    </a:ext>
                  </a:extLst>
                </a:gridCol>
              </a:tblGrid>
              <a:tr h="152391">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000" kern="1200" dirty="0">
                          <a:solidFill>
                            <a:schemeClr val="bg1"/>
                          </a:solidFill>
                          <a:latin typeface="Arial" panose="020B0604020202020204" pitchFamily="34" charset="0"/>
                          <a:cs typeface="Arial" panose="020B0604020202020204" pitchFamily="34" charset="0"/>
                        </a:rPr>
                        <a:t>INVERSIONES</a:t>
                      </a:r>
                      <a:endParaRPr lang="es-MX" sz="10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21913">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A. Total Contrato de</a:t>
                      </a:r>
                      <a:r>
                        <a:rPr lang="es-ES" sz="800" kern="1200" baseline="0" dirty="0">
                          <a:solidFill>
                            <a:schemeClr val="accent6">
                              <a:lumMod val="50000"/>
                            </a:schemeClr>
                          </a:solidFill>
                          <a:latin typeface="Arial" panose="020B0604020202020204" pitchFamily="34" charset="0"/>
                          <a:cs typeface="Arial" panose="020B0604020202020204" pitchFamily="34" charset="0"/>
                        </a:rPr>
                        <a:t> Obra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$ 12.084.813.763</a:t>
                      </a:r>
                    </a:p>
                  </a:txBody>
                  <a:tcPr marL="36018" marR="36018"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121913">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A.1. Inversión acumulada obra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$ 2.728.416.459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2"/>
                  </a:ext>
                </a:extLst>
              </a:tr>
              <a:tr h="121913">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A.2. Inversión obra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$ 4.758.377.275 </a:t>
                      </a:r>
                    </a:p>
                  </a:txBody>
                  <a:tcPr marL="36018" marR="36018"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3"/>
                  </a:ext>
                </a:extLst>
              </a:tr>
              <a:tr h="12191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B. Total Contrato Interventoría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$ 2.235.505.198</a:t>
                      </a:r>
                    </a:p>
                  </a:txBody>
                  <a:tcPr marL="36018" marR="36018"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4"/>
                  </a:ext>
                </a:extLst>
              </a:tr>
              <a:tr h="121913">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B.1. Inversión acumulada interventoría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baseline="0" dirty="0">
                          <a:solidFill>
                            <a:schemeClr val="accent6">
                              <a:lumMod val="50000"/>
                            </a:schemeClr>
                          </a:solidFill>
                          <a:effectLst/>
                          <a:latin typeface="Arial" panose="020B0604020202020204" pitchFamily="34" charset="0"/>
                          <a:cs typeface="Arial" panose="020B0604020202020204" pitchFamily="34" charset="0"/>
                        </a:rPr>
                        <a:t> </a:t>
                      </a: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$ 843.697.436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5"/>
                  </a:ext>
                </a:extLst>
              </a:tr>
              <a:tr h="12191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B.2 Inversión Interventoría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$ 684.769.685 </a:t>
                      </a:r>
                    </a:p>
                  </a:txBody>
                  <a:tcPr marL="36018" marR="36018"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6"/>
                  </a:ext>
                </a:extLst>
              </a:tr>
              <a:tr h="12191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Total Inversión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$ 10.132.997.984 </a:t>
                      </a:r>
                    </a:p>
                  </a:txBody>
                  <a:tcPr marL="36018" marR="36018"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7"/>
                  </a:ext>
                </a:extLst>
              </a:tr>
              <a:tr h="12191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Inversión acumulada a 2019</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8" marR="36018"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a:solidFill>
                            <a:schemeClr val="accent6">
                              <a:lumMod val="50000"/>
                            </a:schemeClr>
                          </a:solidFill>
                          <a:effectLst/>
                          <a:latin typeface="Arial" panose="020B0604020202020204" pitchFamily="34" charset="0"/>
                          <a:cs typeface="Arial" panose="020B0604020202020204" pitchFamily="34" charset="0"/>
                        </a:rPr>
                        <a:t> $ 9.015.260.855 </a:t>
                      </a:r>
                      <a:endParaRPr lang="es-CO" sz="80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36018" marR="36018"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8"/>
                  </a:ext>
                </a:extLst>
              </a:tr>
              <a:tr h="12191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accent6">
                              <a:lumMod val="50000"/>
                            </a:schemeClr>
                          </a:solidFill>
                          <a:latin typeface="Arial" panose="020B0604020202020204" pitchFamily="34" charset="0"/>
                          <a:cs typeface="Arial" panose="020B0604020202020204" pitchFamily="34" charset="0"/>
                        </a:rPr>
                        <a:t>ALCANCE FÍSICO TOTAL DEL CONTRATO O PROYECTO</a:t>
                      </a:r>
                      <a:endParaRPr lang="es-MX"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9"/>
                  </a:ext>
                </a:extLst>
              </a:tr>
              <a:tr h="243826">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SECTOR/TRAMO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CANTIDAD </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INTERVENCIÓN PREVISTA</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ACUMULADO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tc>
                <a:extLst>
                  <a:ext uri="{0D108BD9-81ED-4DB2-BD59-A6C34878D82A}">
                    <a16:rowId xmlns:a16="http://schemas.microsoft.com/office/drawing/2014/main" val="10010"/>
                  </a:ext>
                </a:extLst>
              </a:tr>
              <a:tr h="335001">
                <a:tc>
                  <a:txBody>
                    <a:bodyPr/>
                    <a:lstStyle/>
                    <a:p>
                      <a:pPr marL="0" marR="0" indent="0" algn="l" rtl="0" eaLnBrk="1" fontAlgn="auto" latinLnBrk="0" hangingPunct="1">
                        <a:spcBef>
                          <a:spcPts val="0"/>
                        </a:spcBef>
                        <a:spcAft>
                          <a:spcPts val="0"/>
                        </a:spcAft>
                      </a:pPr>
                      <a:r>
                        <a:rPr lang="es-CO" sz="800" u="none" strike="noStrike" kern="1200" dirty="0">
                          <a:solidFill>
                            <a:schemeClr val="accent6">
                              <a:lumMod val="50000"/>
                            </a:schemeClr>
                          </a:solidFill>
                          <a:effectLst/>
                          <a:latin typeface="Arial" panose="020B0604020202020204" pitchFamily="34" charset="0"/>
                          <a:cs typeface="Arial" panose="020B0604020202020204" pitchFamily="34" charset="0"/>
                        </a:rPr>
                        <a:t>Doble Calzada K0+000 Al K0+670</a:t>
                      </a:r>
                      <a:endPar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1429" marR="91429" marT="45587" marB="45587"/>
                </a:tc>
                <a:tc>
                  <a:txBody>
                    <a:bodyPr/>
                    <a:lstStyle/>
                    <a:p>
                      <a:pPr marL="0" algn="ctr" rtl="0" eaLnBrk="1" fontAlgn="t" latinLnBrk="0" hangingPunct="1">
                        <a:spcBef>
                          <a:spcPts val="0"/>
                        </a:spcBef>
                        <a:spcAft>
                          <a:spcPts val="0"/>
                        </a:spcAft>
                      </a:pPr>
                      <a:r>
                        <a:rPr lang="es-CO" sz="800" u="none" strike="noStrike" kern="1200" dirty="0">
                          <a:solidFill>
                            <a:schemeClr val="accent6">
                              <a:lumMod val="50000"/>
                            </a:schemeClr>
                          </a:solidFill>
                          <a:effectLst/>
                          <a:latin typeface="Arial" panose="020B0604020202020204" pitchFamily="34" charset="0"/>
                          <a:cs typeface="Arial" panose="020B0604020202020204" pitchFamily="34" charset="0"/>
                        </a:rPr>
                        <a:t>0,67 Km</a:t>
                      </a:r>
                      <a:endPar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1429" marR="91429" marT="45587" marB="45587"/>
                </a:tc>
                <a:tc>
                  <a:txBody>
                    <a:bodyPr/>
                    <a:lstStyle/>
                    <a:p>
                      <a:pPr marL="0" algn="ctr" rtl="0" eaLnBrk="1" fontAlgn="t" latinLnBrk="0" hangingPunct="1">
                        <a:spcBef>
                          <a:spcPts val="0"/>
                        </a:spcBef>
                        <a:spcAft>
                          <a:spcPts val="0"/>
                        </a:spcAft>
                      </a:pPr>
                      <a:r>
                        <a:rPr lang="es-CO" sz="800" u="none" strike="noStrike" kern="1200" dirty="0">
                          <a:solidFill>
                            <a:schemeClr val="accent6">
                              <a:lumMod val="50000"/>
                            </a:schemeClr>
                          </a:solidFill>
                          <a:effectLst/>
                          <a:latin typeface="Arial" panose="020B0604020202020204" pitchFamily="34" charset="0"/>
                          <a:cs typeface="Arial" panose="020B0604020202020204" pitchFamily="34" charset="0"/>
                        </a:rPr>
                        <a:t>Doble calzada</a:t>
                      </a:r>
                      <a:endPar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1429" marR="91429" marT="45587" marB="45587"/>
                </a:tc>
                <a:tc>
                  <a:txBody>
                    <a:bodyPr/>
                    <a:lstStyle/>
                    <a:p>
                      <a:pPr marL="0" algn="ctr" rtl="0" eaLnBrk="1" fontAlgn="t" latinLnBrk="0" hangingPunct="1">
                        <a:spcBef>
                          <a:spcPts val="0"/>
                        </a:spcBef>
                        <a:spcAft>
                          <a:spcPts val="0"/>
                        </a:spcAft>
                      </a:pPr>
                      <a:r>
                        <a:rPr lang="es-CO" sz="800" u="none" strike="noStrike" kern="1200" dirty="0">
                          <a:solidFill>
                            <a:schemeClr val="accent6">
                              <a:lumMod val="50000"/>
                            </a:schemeClr>
                          </a:solidFill>
                          <a:effectLst/>
                          <a:latin typeface="Arial" panose="020B0604020202020204" pitchFamily="34" charset="0"/>
                          <a:cs typeface="Arial" panose="020B0604020202020204" pitchFamily="34" charset="0"/>
                        </a:rPr>
                        <a:t>0,67 Km</a:t>
                      </a:r>
                      <a:endPar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1429" marR="91429" marT="45587" marB="45587"/>
                </a:tc>
                <a:extLst>
                  <a:ext uri="{0D108BD9-81ED-4DB2-BD59-A6C34878D82A}">
                    <a16:rowId xmlns:a16="http://schemas.microsoft.com/office/drawing/2014/main" val="10011"/>
                  </a:ext>
                </a:extLst>
              </a:tr>
              <a:tr h="213088">
                <a:tc>
                  <a:txBody>
                    <a:bodyPr/>
                    <a:lstStyle/>
                    <a:p>
                      <a:pPr algn="just" rtl="0" fontAlgn="ct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Sitios críticos</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1429" marR="91429" marT="45587" marB="4558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5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9" marR="91429" marT="45587" marB="45587"/>
                </a:tc>
                <a:tc>
                  <a:txBody>
                    <a:bodyPr/>
                    <a:lstStyle/>
                    <a:p>
                      <a:pPr marL="0" algn="ctr" rtl="0" eaLnBrk="1" fontAlgn="t" latinLnBrk="0" hangingPunct="1">
                        <a:spcBef>
                          <a:spcPts val="0"/>
                        </a:spcBef>
                        <a:spcAft>
                          <a:spcPts val="0"/>
                        </a:spcAft>
                      </a:pP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Sitios críticos</a:t>
                      </a:r>
                      <a:endPar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1429" marR="91429" marT="45587" marB="45587"/>
                </a:tc>
                <a:tc>
                  <a:txBody>
                    <a:bodyPr/>
                    <a:lstStyle/>
                    <a:p>
                      <a:pPr marL="0" algn="ctr" rtl="0" eaLnBrk="1" fontAlgn="t" latinLnBrk="0" hangingPunct="1">
                        <a:spcBef>
                          <a:spcPts val="0"/>
                        </a:spcBef>
                        <a:spcAft>
                          <a:spcPts val="0"/>
                        </a:spcAft>
                      </a:pPr>
                      <a:r>
                        <a:rPr lang="es-CO" sz="800" u="none" strike="noStrike" kern="1200" dirty="0">
                          <a:solidFill>
                            <a:schemeClr val="accent6">
                              <a:lumMod val="50000"/>
                            </a:schemeClr>
                          </a:solidFill>
                          <a:effectLst/>
                          <a:latin typeface="Arial" panose="020B0604020202020204" pitchFamily="34" charset="0"/>
                          <a:cs typeface="Arial" panose="020B0604020202020204" pitchFamily="34" charset="0"/>
                        </a:rPr>
                        <a:t>4,98 Un</a:t>
                      </a:r>
                      <a:endParaRPr lang="es-CO" sz="800" b="0"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1429" marR="91429" marT="45587" marB="45587"/>
                </a:tc>
                <a:extLst>
                  <a:ext uri="{0D108BD9-81ED-4DB2-BD59-A6C34878D82A}">
                    <a16:rowId xmlns:a16="http://schemas.microsoft.com/office/drawing/2014/main" val="10012"/>
                  </a:ext>
                </a:extLst>
              </a:tr>
            </a:tbl>
          </a:graphicData>
        </a:graphic>
      </p:graphicFrame>
      <p:graphicFrame>
        <p:nvGraphicFramePr>
          <p:cNvPr id="32" name="Tabla 31">
            <a:extLst>
              <a:ext uri="{FF2B5EF4-FFF2-40B4-BE49-F238E27FC236}">
                <a16:creationId xmlns:a16="http://schemas.microsoft.com/office/drawing/2014/main" id="{7BA45059-9653-4B68-B225-A2DEAC892F99}"/>
              </a:ext>
            </a:extLst>
          </p:cNvPr>
          <p:cNvGraphicFramePr>
            <a:graphicFrameLocks noGrp="1"/>
          </p:cNvGraphicFramePr>
          <p:nvPr/>
        </p:nvGraphicFramePr>
        <p:xfrm>
          <a:off x="873125" y="781050"/>
          <a:ext cx="4883150" cy="5018088"/>
        </p:xfrm>
        <a:graphic>
          <a:graphicData uri="http://schemas.openxmlformats.org/drawingml/2006/table">
            <a:tbl>
              <a:tblPr firstRow="1" bandRow="1">
                <a:tableStyleId>{93296810-A885-4BE3-A3E7-6D5BEEA58F35}</a:tableStyleId>
              </a:tblPr>
              <a:tblGrid>
                <a:gridCol w="2075688">
                  <a:extLst>
                    <a:ext uri="{9D8B030D-6E8A-4147-A177-3AD203B41FA5}">
                      <a16:colId xmlns:a16="http://schemas.microsoft.com/office/drawing/2014/main" val="20000"/>
                    </a:ext>
                  </a:extLst>
                </a:gridCol>
                <a:gridCol w="637009">
                  <a:extLst>
                    <a:ext uri="{9D8B030D-6E8A-4147-A177-3AD203B41FA5}">
                      <a16:colId xmlns:a16="http://schemas.microsoft.com/office/drawing/2014/main" val="20001"/>
                    </a:ext>
                  </a:extLst>
                </a:gridCol>
                <a:gridCol w="228143">
                  <a:extLst>
                    <a:ext uri="{9D8B030D-6E8A-4147-A177-3AD203B41FA5}">
                      <a16:colId xmlns:a16="http://schemas.microsoft.com/office/drawing/2014/main" val="20002"/>
                    </a:ext>
                  </a:extLst>
                </a:gridCol>
                <a:gridCol w="837673">
                  <a:extLst>
                    <a:ext uri="{9D8B030D-6E8A-4147-A177-3AD203B41FA5}">
                      <a16:colId xmlns:a16="http://schemas.microsoft.com/office/drawing/2014/main" val="20003"/>
                    </a:ext>
                  </a:extLst>
                </a:gridCol>
                <a:gridCol w="1104637">
                  <a:extLst>
                    <a:ext uri="{9D8B030D-6E8A-4147-A177-3AD203B41FA5}">
                      <a16:colId xmlns:a16="http://schemas.microsoft.com/office/drawing/2014/main" val="20004"/>
                    </a:ext>
                  </a:extLst>
                </a:gridCol>
              </a:tblGrid>
              <a:tr h="213308">
                <a:tc gridSpan="5">
                  <a:txBody>
                    <a:bodyPr/>
                    <a:lstStyle/>
                    <a:p>
                      <a:pPr marL="343266" indent="-343266" algn="ctr" defTabSz="912047" eaLnBrk="1" fontAlgn="auto" hangingPunct="1">
                        <a:spcBef>
                          <a:spcPts val="450"/>
                        </a:spcBef>
                        <a:spcAft>
                          <a:spcPts val="0"/>
                        </a:spcAft>
                        <a:defRPr/>
                      </a:pPr>
                      <a:r>
                        <a:rPr lang="es-CO" sz="800" dirty="0">
                          <a:latin typeface="Arial" panose="020B0604020202020204" pitchFamily="34" charset="0"/>
                          <a:cs typeface="Arial" panose="020B0604020202020204" pitchFamily="34" charset="0"/>
                        </a:rPr>
                        <a:t>INFORMACION DEL CONTRATO</a:t>
                      </a:r>
                      <a:endParaRPr lang="es-CO" sz="8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36" marR="91436" marT="45696" marB="45696">
                    <a:solidFill>
                      <a:schemeClr val="accent6">
                        <a:lumMod val="50000"/>
                      </a:schemeClr>
                    </a:solidFill>
                  </a:tcPr>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3308">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CONTRATO No.</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5" marR="36015"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r>
                        <a:rPr lang="es-MX" sz="800" dirty="0">
                          <a:solidFill>
                            <a:schemeClr val="accent6">
                              <a:lumMod val="50000"/>
                            </a:schemeClr>
                          </a:solidFill>
                          <a:latin typeface="Arial" panose="020B0604020202020204" pitchFamily="34" charset="0"/>
                          <a:cs typeface="Arial" panose="020B0604020202020204" pitchFamily="34" charset="0"/>
                        </a:rPr>
                        <a:t>944</a:t>
                      </a:r>
                      <a:r>
                        <a:rPr lang="es-MX" sz="800" baseline="0" dirty="0">
                          <a:solidFill>
                            <a:schemeClr val="accent6">
                              <a:lumMod val="50000"/>
                            </a:schemeClr>
                          </a:solidFill>
                          <a:latin typeface="Arial" panose="020B0604020202020204" pitchFamily="34" charset="0"/>
                          <a:cs typeface="Arial" panose="020B0604020202020204" pitchFamily="34" charset="0"/>
                        </a:rPr>
                        <a:t> de 2018</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6" marR="91436" marT="45696" marB="45696"/>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13308">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FECHA DE INICIO</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5" marR="36015"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r>
                        <a:rPr lang="es-CO" sz="800" dirty="0">
                          <a:solidFill>
                            <a:schemeClr val="accent6">
                              <a:lumMod val="50000"/>
                            </a:schemeClr>
                          </a:solidFill>
                          <a:latin typeface="Arial" panose="020B0604020202020204" pitchFamily="34" charset="0"/>
                          <a:cs typeface="Arial" panose="020B0604020202020204" pitchFamily="34" charset="0"/>
                        </a:rPr>
                        <a:t>01/08/2018</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6" marR="91436" marT="45696" marB="45696"/>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13308">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FECHA PROGRAMADA TERMINACION</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5" marR="36015"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800" dirty="0">
                          <a:solidFill>
                            <a:schemeClr val="accent6">
                              <a:lumMod val="50000"/>
                            </a:schemeClr>
                          </a:solidFill>
                          <a:latin typeface="Arial" panose="020B0604020202020204" pitchFamily="34" charset="0"/>
                          <a:cs typeface="Arial" panose="020B0604020202020204" pitchFamily="34" charset="0"/>
                        </a:rPr>
                        <a:t>31/03/2020</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6" marR="91436" marT="45696" marB="45696"/>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213308">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solidFill>
                            <a:schemeClr val="accent6">
                              <a:lumMod val="50000"/>
                            </a:schemeClr>
                          </a:solidFill>
                          <a:latin typeface="Arial" panose="020B0604020202020204" pitchFamily="34" charset="0"/>
                          <a:cs typeface="Arial" panose="020B0604020202020204" pitchFamily="34" charset="0"/>
                        </a:rPr>
                        <a:t>BENEFICIOS DEL PROYECTO</a:t>
                      </a:r>
                      <a:endParaRPr lang="es-CO" sz="8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6" marR="91436" marT="45696" marB="45696"/>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13308">
                <a:tc gridSpan="3">
                  <a:txBody>
                    <a:bodyPr/>
                    <a:lstStyle/>
                    <a:p>
                      <a:r>
                        <a:rPr lang="es-CO" sz="800" kern="1200" dirty="0">
                          <a:solidFill>
                            <a:schemeClr val="accent6">
                              <a:lumMod val="50000"/>
                            </a:schemeClr>
                          </a:solidFill>
                          <a:latin typeface="Arial" panose="020B0604020202020204" pitchFamily="34" charset="0"/>
                          <a:cs typeface="Arial" panose="020B0604020202020204" pitchFamily="34" charset="0"/>
                        </a:rPr>
                        <a:t>AHORROS EN COSTOS DE OPERACIÓN VEHICULAR:</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8" marR="91438" marT="45674" marB="45674"/>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6" marR="91436" marT="45696" marB="45696"/>
                </a:tc>
                <a:tc hMerge="1">
                  <a:txBody>
                    <a:bodyPr/>
                    <a:lstStyle/>
                    <a:p>
                      <a:endParaRPr lang="es-CO"/>
                    </a:p>
                  </a:txBody>
                  <a:tcPr/>
                </a:tc>
                <a:extLst>
                  <a:ext uri="{0D108BD9-81ED-4DB2-BD59-A6C34878D82A}">
                    <a16:rowId xmlns:a16="http://schemas.microsoft.com/office/drawing/2014/main" val="10005"/>
                  </a:ext>
                </a:extLst>
              </a:tr>
              <a:tr h="213308">
                <a:tc gridSpan="3">
                  <a:txBody>
                    <a:bodyPr/>
                    <a:lstStyle/>
                    <a:p>
                      <a:pPr marL="0" marR="0" indent="0" defTabSz="91440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AHORRO EN TIEMPOS DE RECORRIDO: </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8" marR="91438" marT="45674" marB="45674"/>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800" dirty="0">
                          <a:solidFill>
                            <a:schemeClr val="accent6">
                              <a:lumMod val="50000"/>
                            </a:schemeClr>
                          </a:solidFill>
                          <a:latin typeface="Arial" panose="020B0604020202020204" pitchFamily="34" charset="0"/>
                          <a:cs typeface="Arial" panose="020B0604020202020204" pitchFamily="34" charset="0"/>
                        </a:rPr>
                        <a:t>Hasta en 6 minutos</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6" marR="91436" marT="45696" marB="45696"/>
                </a:tc>
                <a:tc hMerge="1">
                  <a:txBody>
                    <a:bodyPr/>
                    <a:lstStyle/>
                    <a:p>
                      <a:endParaRPr lang="es-CO"/>
                    </a:p>
                  </a:txBody>
                  <a:tcPr/>
                </a:tc>
                <a:extLst>
                  <a:ext uri="{0D108BD9-81ED-4DB2-BD59-A6C34878D82A}">
                    <a16:rowId xmlns:a16="http://schemas.microsoft.com/office/drawing/2014/main" val="10006"/>
                  </a:ext>
                </a:extLst>
              </a:tr>
              <a:tr h="213308">
                <a:tc gridSpan="3">
                  <a:txBody>
                    <a:bodyPr/>
                    <a:lstStyle/>
                    <a:p>
                      <a:r>
                        <a:rPr lang="es-CO" sz="800" b="1" kern="1200" dirty="0">
                          <a:solidFill>
                            <a:schemeClr val="accent6">
                              <a:lumMod val="50000"/>
                            </a:schemeClr>
                          </a:solidFill>
                          <a:latin typeface="Arial" panose="020B0604020202020204" pitchFamily="34" charset="0"/>
                          <a:cs typeface="Arial" panose="020B0604020202020204" pitchFamily="34" charset="0"/>
                        </a:rPr>
                        <a:t>EMPLEOS GENERADOS:</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8" marR="91438" marT="45674" marB="45674"/>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r>
                        <a:rPr lang="es-CO" sz="800" dirty="0">
                          <a:solidFill>
                            <a:schemeClr val="accent6">
                              <a:lumMod val="50000"/>
                            </a:schemeClr>
                          </a:solidFill>
                          <a:latin typeface="Arial" panose="020B0604020202020204" pitchFamily="34" charset="0"/>
                          <a:cs typeface="Arial" panose="020B0604020202020204" pitchFamily="34" charset="0"/>
                        </a:rPr>
                        <a:t>79 entre directos e indirectos</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6" marR="91436" marT="45696" marB="45696"/>
                </a:tc>
                <a:tc hMerge="1">
                  <a:txBody>
                    <a:bodyPr/>
                    <a:lstStyle/>
                    <a:p>
                      <a:endParaRPr lang="es-CO"/>
                    </a:p>
                  </a:txBody>
                  <a:tcPr/>
                </a:tc>
                <a:extLst>
                  <a:ext uri="{0D108BD9-81ED-4DB2-BD59-A6C34878D82A}">
                    <a16:rowId xmlns:a16="http://schemas.microsoft.com/office/drawing/2014/main" val="10007"/>
                  </a:ext>
                </a:extLst>
              </a:tr>
              <a:tr h="213308">
                <a:tc gridSpan="3">
                  <a:txBody>
                    <a:bodyPr/>
                    <a:lstStyle/>
                    <a:p>
                      <a:r>
                        <a:rPr lang="es-CO" sz="800" kern="1200" dirty="0">
                          <a:solidFill>
                            <a:schemeClr val="accent6">
                              <a:lumMod val="50000"/>
                            </a:schemeClr>
                          </a:solidFill>
                          <a:latin typeface="Arial" panose="020B0604020202020204" pitchFamily="34" charset="0"/>
                          <a:cs typeface="Arial" panose="020B0604020202020204" pitchFamily="34" charset="0"/>
                        </a:rPr>
                        <a:t>DISMINUCIÓN DE LA ACCIDENTALIDAD: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8" marR="91438" marT="45674" marB="45674"/>
                </a:tc>
                <a:tc hMerge="1">
                  <a:txBody>
                    <a:bodyPr/>
                    <a:lstStyle/>
                    <a:p>
                      <a:endParaRPr lang="es-CO" dirty="0"/>
                    </a:p>
                  </a:txBody>
                  <a:tcPr marL="91442" marR="91442" marT="45698" marB="45698"/>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r>
                        <a:rPr lang="es-CO" sz="800" kern="1200" dirty="0">
                          <a:solidFill>
                            <a:schemeClr val="accent6">
                              <a:lumMod val="50000"/>
                            </a:schemeClr>
                          </a:solidFill>
                          <a:latin typeface="Arial" panose="020B0604020202020204" pitchFamily="34" charset="0"/>
                          <a:cs typeface="Arial" panose="020B0604020202020204" pitchFamily="34" charset="0"/>
                        </a:rPr>
                        <a:t>10 %</a:t>
                      </a:r>
                      <a:endParaRPr lang="es-CO"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6" marR="91436" marT="45696" marB="45696"/>
                </a:tc>
                <a:tc hMerge="1">
                  <a:txBody>
                    <a:bodyPr/>
                    <a:lstStyle/>
                    <a:p>
                      <a:endParaRPr lang="es-CO"/>
                    </a:p>
                  </a:txBody>
                  <a:tcPr/>
                </a:tc>
                <a:extLst>
                  <a:ext uri="{0D108BD9-81ED-4DB2-BD59-A6C34878D82A}">
                    <a16:rowId xmlns:a16="http://schemas.microsoft.com/office/drawing/2014/main" val="10008"/>
                  </a:ext>
                </a:extLst>
              </a:tr>
              <a:tr h="1118502">
                <a:tc gridSpan="5">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ES" sz="800" b="1" kern="1200" dirty="0">
                          <a:solidFill>
                            <a:schemeClr val="accent6">
                              <a:lumMod val="50000"/>
                            </a:schemeClr>
                          </a:solidFill>
                          <a:latin typeface="Arial" panose="020B0604020202020204" pitchFamily="34" charset="0"/>
                          <a:cs typeface="Arial" panose="020B0604020202020204" pitchFamily="34" charset="0"/>
                        </a:rPr>
                        <a:t>OTROS BENEFICIOS: </a:t>
                      </a:r>
                      <a:r>
                        <a:rPr lang="es-CO" sz="800" kern="1200" dirty="0">
                          <a:solidFill>
                            <a:schemeClr val="accent6">
                              <a:lumMod val="50000"/>
                            </a:schemeClr>
                          </a:solidFill>
                          <a:latin typeface="Arial" panose="020B0604020202020204" pitchFamily="34" charset="0"/>
                          <a:cs typeface="Arial" panose="020B0604020202020204" pitchFamily="34" charset="0"/>
                        </a:rPr>
                        <a:t>​Beneficios en ​la construcción de la Variante San Francisco – Mocoa ha sido declarada de gran importancia para la competitividad del país, permitirá mejorar la comunicación y acceso entre los Departamentos del Sur del país con la Costa Pacífica principalmente con el Puerto de Tumaco, dinamizará la interconexión entre los Departamentos de Nariño y Putumayo y por supuesto con la Vía Panamericana, además de mejorar las condiciones de acceso y llegada a Tumaco y Mocoa, con un ahorro en tiempos de recorrido hasta de 6 minutos en transporte terrestre, con una población beneficiada de 43.000 habitantes, generando 65 empleos directos y 14 empleos indirectos para un total de 79 empleos generados, impactando el departamento de Putumayo.</a:t>
                      </a:r>
                      <a:endParaRPr lang="es-CO"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8" marR="91438" marT="45674" marB="45674"/>
                </a:tc>
                <a:tc hMerge="1">
                  <a:txBody>
                    <a:bodyPr/>
                    <a:lstStyle/>
                    <a:p>
                      <a:endParaRPr lang="es-CO" sz="1000" kern="1200" dirty="0">
                        <a:solidFill>
                          <a:schemeClr val="tx1"/>
                        </a:solidFill>
                        <a:latin typeface="+mn-lt"/>
                        <a:ea typeface="+mn-ea"/>
                        <a:cs typeface="+mn-cs"/>
                      </a:endParaRPr>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13264">
                <a:tc gridSpan="5">
                  <a:txBody>
                    <a:bodyPr/>
                    <a:lstStyle/>
                    <a:p>
                      <a:pPr marL="0" algn="ctr"/>
                      <a:r>
                        <a:rPr lang="es-CO" sz="800" kern="1200" dirty="0">
                          <a:solidFill>
                            <a:schemeClr val="accent6">
                              <a:lumMod val="50000"/>
                            </a:schemeClr>
                          </a:solidFill>
                          <a:latin typeface="Arial" panose="020B0604020202020204" pitchFamily="34" charset="0"/>
                          <a:cs typeface="Arial" panose="020B0604020202020204" pitchFamily="34" charset="0"/>
                        </a:rPr>
                        <a:t>METAS DEL CONTRATO O PROYECTO (PLAN DE ACCIÓN 2019)</a:t>
                      </a:r>
                      <a:endParaRPr lang="es-CO"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8" marR="91438" marT="45674" marB="45674"/>
                </a:tc>
                <a:tc hMerge="1">
                  <a:txBody>
                    <a:bodyPr/>
                    <a:lstStyle/>
                    <a:p>
                      <a:endParaRPr lang="es-CO" dirty="0"/>
                    </a:p>
                  </a:txBody>
                  <a:tcPr marL="91455" marR="91455" marT="45680" marB="45680">
                    <a:solidFill>
                      <a:schemeClr val="accent1"/>
                    </a:solidFill>
                  </a:tcPr>
                </a:tc>
                <a:tc hMerge="1">
                  <a:txBody>
                    <a:bodyPr/>
                    <a:lstStyle/>
                    <a:p>
                      <a:endParaRPr lang="es-CO" dirty="0"/>
                    </a:p>
                  </a:txBody>
                  <a:tcPr/>
                </a:tc>
                <a:tc hMerge="1">
                  <a:txBody>
                    <a:bodyPr/>
                    <a:lstStyle/>
                    <a:p>
                      <a:endParaRPr lang="es-CO"/>
                    </a:p>
                  </a:txBody>
                  <a:tcPr/>
                </a:tc>
                <a:tc hMerge="1">
                  <a:txBody>
                    <a:bodyPr/>
                    <a:lstStyle/>
                    <a:p>
                      <a:pPr marL="0" algn="ctr"/>
                      <a:endParaRPr lang="es-CO" sz="8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80" marB="45680">
                    <a:solidFill>
                      <a:schemeClr val="accent1"/>
                    </a:solidFill>
                  </a:tcPr>
                </a:tc>
                <a:extLst>
                  <a:ext uri="{0D108BD9-81ED-4DB2-BD59-A6C34878D82A}">
                    <a16:rowId xmlns:a16="http://schemas.microsoft.com/office/drawing/2014/main" val="10010"/>
                  </a:ext>
                </a:extLst>
              </a:tr>
              <a:tr h="487667">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a:solidFill>
                            <a:schemeClr val="accent6">
                              <a:lumMod val="50000"/>
                            </a:schemeClr>
                          </a:solidFill>
                          <a:effectLst/>
                          <a:latin typeface="Arial" panose="020B0604020202020204" pitchFamily="34" charset="0"/>
                          <a:cs typeface="Arial" panose="020B0604020202020204" pitchFamily="34" charset="0"/>
                        </a:rPr>
                        <a:t>INDICADOR DE GESTIÓN</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9" marR="58349" marT="0" marB="0" anchor="ctr"/>
                </a:tc>
                <a:tc gridSpan="2">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solidFill>
                            <a:schemeClr val="accent6">
                              <a:lumMod val="50000"/>
                            </a:schemeClr>
                          </a:solidFill>
                          <a:effectLst/>
                          <a:latin typeface="Arial" panose="020B0604020202020204" pitchFamily="34" charset="0"/>
                          <a:cs typeface="Arial" panose="020B0604020202020204" pitchFamily="34" charset="0"/>
                        </a:rPr>
                        <a:t>META 2019</a:t>
                      </a:r>
                      <a:endParaRPr lang="es-CO" sz="9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9" marR="58349"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effectLst/>
                        </a:rPr>
                        <a:t>EJECUCION MES JULIO 2019</a:t>
                      </a:r>
                      <a:endParaRPr lang="es-CO" sz="800" b="1" kern="1200" dirty="0">
                        <a:solidFill>
                          <a:schemeClr val="dk1"/>
                        </a:solidFill>
                        <a:effectLst/>
                        <a:latin typeface="Calibri" panose="020F0502020204030204"/>
                        <a:ea typeface="Verdana" panose="020B0604030504040204" pitchFamily="34" charset="0"/>
                        <a:cs typeface="Verdana" panose="020B0604030504040204" pitchFamily="34" charset="0"/>
                      </a:endParaRPr>
                    </a:p>
                  </a:txBody>
                  <a:tcPr marL="58360" marR="58360" marT="0" marB="0" anchor="ctr"/>
                </a:tc>
                <a:tc>
                  <a:txBody>
                    <a:bodyPr/>
                    <a:lstStyle/>
                    <a:p>
                      <a:pPr algn="ctr">
                        <a:spcAft>
                          <a:spcPts val="0"/>
                        </a:spcAft>
                      </a:pPr>
                      <a:r>
                        <a:rPr lang="es-ES_tradnl" sz="800" dirty="0">
                          <a:solidFill>
                            <a:schemeClr val="accent6">
                              <a:lumMod val="50000"/>
                            </a:schemeClr>
                          </a:solidFill>
                          <a:effectLst/>
                          <a:latin typeface="Arial" panose="020B0604020202020204" pitchFamily="34" charset="0"/>
                          <a:cs typeface="Arial" panose="020B0604020202020204" pitchFamily="34" charset="0"/>
                        </a:rPr>
                        <a:t>EJECUCION MES NOVIEMBRE 2019</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9" marR="58349"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2019</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9" marR="58349" marT="0" marB="0" anchor="ctr"/>
                </a:tc>
                <a:extLst>
                  <a:ext uri="{0D108BD9-81ED-4DB2-BD59-A6C34878D82A}">
                    <a16:rowId xmlns:a16="http://schemas.microsoft.com/office/drawing/2014/main" val="10011"/>
                  </a:ext>
                </a:extLst>
              </a:tr>
              <a:tr h="213146">
                <a:tc>
                  <a:txBody>
                    <a:bodyPr/>
                    <a:lstStyle/>
                    <a:p>
                      <a:pPr algn="just" rtl="0" fontAlgn="ct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Km Doble calzada(Km)</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4" marR="9524" marT="9521" marB="0" anchor="ctr"/>
                </a:tc>
                <a:tc gridSpan="2">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0,67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4" marR="91404" marT="45615" marB="45615"/>
                </a:tc>
                <a:tc hMerge="1">
                  <a:txBody>
                    <a:bodyPr/>
                    <a:lstStyle/>
                    <a:p>
                      <a:pPr algn="ctr"/>
                      <a:r>
                        <a:rPr lang="es-CO" sz="800" dirty="0">
                          <a:solidFill>
                            <a:schemeClr val="tx1"/>
                          </a:solidFill>
                        </a:rPr>
                        <a:t>0,07 Km</a:t>
                      </a:r>
                      <a:endParaRPr lang="es-CO" sz="9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19" marB="4561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4" marR="91404" marT="45615" marB="45615"/>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0,67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4" marR="91404" marT="45615" marB="45615"/>
                </a:tc>
                <a:extLst>
                  <a:ext uri="{0D108BD9-81ED-4DB2-BD59-A6C34878D82A}">
                    <a16:rowId xmlns:a16="http://schemas.microsoft.com/office/drawing/2014/main" val="10012"/>
                  </a:ext>
                </a:extLst>
              </a:tr>
              <a:tr h="213146">
                <a:tc>
                  <a:txBody>
                    <a:bodyPr/>
                    <a:lstStyle/>
                    <a:p>
                      <a:pPr algn="just" rtl="0" fontAlgn="ct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Un </a:t>
                      </a:r>
                      <a:r>
                        <a:rPr lang="pt-BR" sz="800" u="none" strike="noStrike" dirty="0">
                          <a:solidFill>
                            <a:schemeClr val="accent6">
                              <a:lumMod val="50000"/>
                            </a:schemeClr>
                          </a:solidFill>
                          <a:effectLst/>
                          <a:latin typeface="Arial" panose="020B0604020202020204" pitchFamily="34" charset="0"/>
                          <a:cs typeface="Arial" panose="020B0604020202020204" pitchFamily="34" charset="0"/>
                        </a:rPr>
                        <a:t>Sitio crítico 1 (PR 84+850) (Un)</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4" marR="9524" marT="9521" marB="0" anchor="ctr"/>
                </a:tc>
                <a:tc gridSpan="2">
                  <a:txBody>
                    <a:bodyPr/>
                    <a:lstStyle/>
                    <a:p>
                      <a:pPr marL="0" algn="ctr"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1 Un</a:t>
                      </a:r>
                    </a:p>
                  </a:txBody>
                  <a:tcPr marL="91404" marR="91404" marT="45615" marB="45615"/>
                </a:tc>
                <a:tc hMerge="1">
                  <a:txBody>
                    <a:bodyPr/>
                    <a:lstStyle/>
                    <a:p>
                      <a:pPr algn="ctr"/>
                      <a:r>
                        <a:rPr lang="es-CO" sz="800" dirty="0">
                          <a:solidFill>
                            <a:schemeClr val="tx1"/>
                          </a:solidFill>
                        </a:rPr>
                        <a:t>0,21 Un</a:t>
                      </a:r>
                      <a:endParaRPr lang="es-CO" sz="9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19" marB="4561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0,03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4" marR="91404" marT="45615" marB="45615"/>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0,96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4" marR="91404" marT="45615" marB="45615"/>
                </a:tc>
                <a:extLst>
                  <a:ext uri="{0D108BD9-81ED-4DB2-BD59-A6C34878D82A}">
                    <a16:rowId xmlns:a16="http://schemas.microsoft.com/office/drawing/2014/main" val="10013"/>
                  </a:ext>
                </a:extLst>
              </a:tr>
              <a:tr h="213146">
                <a:tc>
                  <a:txBody>
                    <a:bodyPr/>
                    <a:lstStyle/>
                    <a:p>
                      <a:pPr marL="0" algn="just"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Un </a:t>
                      </a:r>
                      <a:r>
                        <a:rPr lang="pt-BR"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Sitio crítico 2 (PR 92+000) (Un)</a:t>
                      </a:r>
                      <a:endPar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endParaRPr>
                    </a:p>
                  </a:txBody>
                  <a:tcPr marL="9524" marR="9524" marT="9521" marB="0" anchor="ctr"/>
                </a:tc>
                <a:tc gridSpan="2">
                  <a:txBody>
                    <a:bodyPr/>
                    <a:lstStyle/>
                    <a:p>
                      <a:pPr marL="0" algn="ctr"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1 Un</a:t>
                      </a:r>
                    </a:p>
                  </a:txBody>
                  <a:tcPr marL="91404" marR="91404" marT="45615" marB="45615"/>
                </a:tc>
                <a:tc hMerge="1">
                  <a:txBody>
                    <a:bodyPr/>
                    <a:lstStyle/>
                    <a:p>
                      <a:pPr algn="ctr"/>
                      <a:r>
                        <a:rPr lang="es-CO" sz="800" dirty="0">
                          <a:solidFill>
                            <a:schemeClr val="tx1"/>
                          </a:solidFill>
                        </a:rPr>
                        <a:t>0 Un</a:t>
                      </a:r>
                      <a:endParaRPr lang="es-CO" sz="9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19" marB="45619"/>
                </a:tc>
                <a:tc>
                  <a:txBody>
                    <a:bodyPr/>
                    <a:lstStyle/>
                    <a:p>
                      <a:pPr algn="ctr"/>
                      <a:r>
                        <a:rPr lang="es-CO" sz="800">
                          <a:solidFill>
                            <a:schemeClr val="accent6">
                              <a:lumMod val="50000"/>
                            </a:schemeClr>
                          </a:solidFill>
                          <a:latin typeface="Arial" panose="020B0604020202020204" pitchFamily="34" charset="0"/>
                          <a:cs typeface="Arial" panose="020B0604020202020204" pitchFamily="34" charset="0"/>
                        </a:rPr>
                        <a:t>0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4" marR="91404" marT="45615" marB="45615"/>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1,00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4" marR="91404" marT="45615" marB="45615"/>
                </a:tc>
                <a:extLst>
                  <a:ext uri="{0D108BD9-81ED-4DB2-BD59-A6C34878D82A}">
                    <a16:rowId xmlns:a16="http://schemas.microsoft.com/office/drawing/2014/main" val="10014"/>
                  </a:ext>
                </a:extLst>
              </a:tr>
              <a:tr h="213146">
                <a:tc>
                  <a:txBody>
                    <a:bodyPr/>
                    <a:lstStyle/>
                    <a:p>
                      <a:pPr marL="0" algn="just"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Un </a:t>
                      </a:r>
                      <a:r>
                        <a:rPr lang="pt-BR"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Sitio crítico 3 (PR 92+150) (Un)</a:t>
                      </a:r>
                      <a:endPar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endParaRPr>
                    </a:p>
                  </a:txBody>
                  <a:tcPr marL="9524" marR="9524" marT="9521"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1 Un</a:t>
                      </a:r>
                    </a:p>
                  </a:txBody>
                  <a:tcPr marL="91404" marR="91404" marT="45615" marB="45615"/>
                </a:tc>
                <a:tc hMerge="1">
                  <a:txBody>
                    <a:bodyPr/>
                    <a:lstStyle/>
                    <a:p>
                      <a:pPr algn="ctr"/>
                      <a:r>
                        <a:rPr lang="es-CO" sz="800" dirty="0">
                          <a:solidFill>
                            <a:schemeClr val="tx1"/>
                          </a:solidFill>
                        </a:rPr>
                        <a:t>0 Un</a:t>
                      </a:r>
                      <a:endParaRPr lang="es-CO" sz="8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19" marB="45619"/>
                </a:tc>
                <a:tc>
                  <a:txBody>
                    <a:bodyPr/>
                    <a:lstStyle/>
                    <a:p>
                      <a:pPr algn="ctr"/>
                      <a:r>
                        <a:rPr lang="es-CO" sz="800">
                          <a:solidFill>
                            <a:schemeClr val="accent6">
                              <a:lumMod val="50000"/>
                            </a:schemeClr>
                          </a:solidFill>
                          <a:latin typeface="Arial" panose="020B0604020202020204" pitchFamily="34" charset="0"/>
                          <a:cs typeface="Arial" panose="020B0604020202020204" pitchFamily="34" charset="0"/>
                        </a:rPr>
                        <a:t>0 Un</a:t>
                      </a:r>
                      <a:endParaRPr lang="es-CO" sz="1800">
                        <a:solidFill>
                          <a:schemeClr val="accent6">
                            <a:lumMod val="50000"/>
                          </a:schemeClr>
                        </a:solidFill>
                        <a:latin typeface="Arial" panose="020B0604020202020204" pitchFamily="34" charset="0"/>
                        <a:cs typeface="Arial" panose="020B0604020202020204" pitchFamily="34" charset="0"/>
                      </a:endParaRPr>
                    </a:p>
                  </a:txBody>
                  <a:tcPr marL="91404" marR="91404" marT="45615" marB="45615"/>
                </a:tc>
                <a:tc>
                  <a:txBody>
                    <a:bodyPr/>
                    <a:lstStyle/>
                    <a:p>
                      <a:pPr algn="ctr"/>
                      <a:r>
                        <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1,00 Un</a:t>
                      </a:r>
                    </a:p>
                  </a:txBody>
                  <a:tcPr marL="91404" marR="91404" marT="45615" marB="45615"/>
                </a:tc>
                <a:extLst>
                  <a:ext uri="{0D108BD9-81ED-4DB2-BD59-A6C34878D82A}">
                    <a16:rowId xmlns:a16="http://schemas.microsoft.com/office/drawing/2014/main" val="10015"/>
                  </a:ext>
                </a:extLst>
              </a:tr>
              <a:tr h="213146">
                <a:tc>
                  <a:txBody>
                    <a:bodyPr/>
                    <a:lstStyle/>
                    <a:p>
                      <a:pPr marL="0" algn="just"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Un </a:t>
                      </a:r>
                      <a:r>
                        <a:rPr lang="pt-BR"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Sitio crítico 4 (PR 92+200) (Un)</a:t>
                      </a:r>
                      <a:endPar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endParaRPr>
                    </a:p>
                  </a:txBody>
                  <a:tcPr marL="9524" marR="9524" marT="9521"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1 Un</a:t>
                      </a:r>
                    </a:p>
                  </a:txBody>
                  <a:tcPr marL="91404" marR="91404" marT="45615" marB="45615"/>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solidFill>
                            <a:schemeClr val="tx1"/>
                          </a:solidFill>
                        </a:rPr>
                        <a:t>0,05 Un</a:t>
                      </a:r>
                      <a:endParaRPr lang="es-CO" sz="8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19" marB="4561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0 Un</a:t>
                      </a:r>
                      <a:endParaRPr lang="es-CO" sz="1800" dirty="0">
                        <a:solidFill>
                          <a:schemeClr val="accent6">
                            <a:lumMod val="50000"/>
                          </a:schemeClr>
                        </a:solidFill>
                        <a:latin typeface="Arial" panose="020B0604020202020204" pitchFamily="34" charset="0"/>
                        <a:cs typeface="Arial" panose="020B0604020202020204" pitchFamily="34" charset="0"/>
                      </a:endParaRPr>
                    </a:p>
                  </a:txBody>
                  <a:tcPr marL="91404" marR="91404" marT="45615" marB="45615"/>
                </a:tc>
                <a:tc>
                  <a:txBody>
                    <a:bodyPr/>
                    <a:lstStyle/>
                    <a:p>
                      <a:pPr algn="ctr"/>
                      <a:r>
                        <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1,00 Un</a:t>
                      </a:r>
                    </a:p>
                  </a:txBody>
                  <a:tcPr marL="91404" marR="91404" marT="45615" marB="45615"/>
                </a:tc>
                <a:extLst>
                  <a:ext uri="{0D108BD9-81ED-4DB2-BD59-A6C34878D82A}">
                    <a16:rowId xmlns:a16="http://schemas.microsoft.com/office/drawing/2014/main" val="10016"/>
                  </a:ext>
                </a:extLst>
              </a:tr>
              <a:tr h="213146">
                <a:tc>
                  <a:txBody>
                    <a:bodyPr/>
                    <a:lstStyle/>
                    <a:p>
                      <a:pPr marL="0" algn="just"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Un </a:t>
                      </a:r>
                      <a:r>
                        <a:rPr lang="pt-BR"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Sitio crítico 5 (PR 92+ 275) (Un)</a:t>
                      </a:r>
                      <a:endPar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endParaRPr>
                    </a:p>
                  </a:txBody>
                  <a:tcPr marL="9524" marR="9524" marT="9521" marB="0" anchor="ct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1 Un</a:t>
                      </a:r>
                    </a:p>
                  </a:txBody>
                  <a:tcPr marL="91404" marR="91404" marT="45615" marB="45615"/>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solidFill>
                            <a:schemeClr val="tx1"/>
                          </a:solidFill>
                        </a:rPr>
                        <a:t>0,01 Un</a:t>
                      </a:r>
                      <a:endParaRPr lang="es-CO" sz="8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19" marB="4561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0 Un</a:t>
                      </a:r>
                      <a:endParaRPr lang="es-CO" sz="1800" dirty="0">
                        <a:solidFill>
                          <a:schemeClr val="accent6">
                            <a:lumMod val="50000"/>
                          </a:schemeClr>
                        </a:solidFill>
                        <a:latin typeface="Arial" panose="020B0604020202020204" pitchFamily="34" charset="0"/>
                        <a:cs typeface="Arial" panose="020B0604020202020204" pitchFamily="34" charset="0"/>
                      </a:endParaRPr>
                    </a:p>
                  </a:txBody>
                  <a:tcPr marL="91404" marR="91404" marT="45615" marB="45615"/>
                </a:tc>
                <a:tc>
                  <a:txBody>
                    <a:bodyPr/>
                    <a:lstStyle/>
                    <a:p>
                      <a:pPr algn="ctr"/>
                      <a:r>
                        <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1,00 Un</a:t>
                      </a:r>
                    </a:p>
                  </a:txBody>
                  <a:tcPr marL="91404" marR="91404" marT="45615" marB="45615"/>
                </a:tc>
                <a:extLst>
                  <a:ext uri="{0D108BD9-81ED-4DB2-BD59-A6C34878D82A}">
                    <a16:rowId xmlns:a16="http://schemas.microsoft.com/office/drawing/2014/main" val="10017"/>
                  </a:ext>
                </a:extLst>
              </a:tr>
            </a:tbl>
          </a:graphicData>
        </a:graphic>
      </p:graphicFrame>
      <p:pic>
        <p:nvPicPr>
          <p:cNvPr id="33" name="Imagen 1">
            <a:extLst>
              <a:ext uri="{FF2B5EF4-FFF2-40B4-BE49-F238E27FC236}">
                <a16:creationId xmlns:a16="http://schemas.microsoft.com/office/drawing/2014/main" id="{4A3CCF8F-B36C-4908-8DA5-653D0F70D60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bwMode="auto">
          <a:xfrm>
            <a:off x="7551738" y="4876800"/>
            <a:ext cx="3090862" cy="1069975"/>
          </a:xfrm>
          <a:prstGeom prst="rect">
            <a:avLst/>
          </a:prstGeom>
          <a:noFill/>
          <a:ln w="28575">
            <a:solidFill>
              <a:schemeClr val="accent6">
                <a:lumMod val="60000"/>
                <a:lumOff val="40000"/>
              </a:schemeClr>
            </a:solidFill>
            <a:miter lim="800000"/>
            <a:headEnd/>
            <a:tailEnd/>
          </a:ln>
        </p:spPr>
      </p:pic>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ángulo 3">
            <a:extLst>
              <a:ext uri="{FF2B5EF4-FFF2-40B4-BE49-F238E27FC236}">
                <a16:creationId xmlns:a16="http://schemas.microsoft.com/office/drawing/2014/main" id="{7D7D0ACF-0A13-4EC0-8D80-0A651D30BBE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06179" name="Rectángulo 7">
            <a:extLst>
              <a:ext uri="{FF2B5EF4-FFF2-40B4-BE49-F238E27FC236}">
                <a16:creationId xmlns:a16="http://schemas.microsoft.com/office/drawing/2014/main" id="{23FB6F98-2AA9-4355-AE63-DEDD1FC787B3}"/>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ED02857-84FB-4981-83F0-82B8DC579A4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06181" name="Imagen 14">
            <a:extLst>
              <a:ext uri="{FF2B5EF4-FFF2-40B4-BE49-F238E27FC236}">
                <a16:creationId xmlns:a16="http://schemas.microsoft.com/office/drawing/2014/main" id="{2E20A2E5-E852-4C25-BD86-00EC9183871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82" name="CuadroTexto 2">
            <a:extLst>
              <a:ext uri="{FF2B5EF4-FFF2-40B4-BE49-F238E27FC236}">
                <a16:creationId xmlns:a16="http://schemas.microsoft.com/office/drawing/2014/main" id="{A035A083-4A63-4DC7-B84D-908F058F4014}"/>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06183" name="CuadroTexto 11">
            <a:extLst>
              <a:ext uri="{FF2B5EF4-FFF2-40B4-BE49-F238E27FC236}">
                <a16:creationId xmlns:a16="http://schemas.microsoft.com/office/drawing/2014/main" id="{7FD86FA4-8DE6-42CF-9196-8E1EDBB0DCA0}"/>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06184" name="Imagen 16">
            <a:extLst>
              <a:ext uri="{FF2B5EF4-FFF2-40B4-BE49-F238E27FC236}">
                <a16:creationId xmlns:a16="http://schemas.microsoft.com/office/drawing/2014/main" id="{DDDD3A23-DAAA-4D17-8CFA-8D136C29483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6185" name="Imagen 2">
            <a:extLst>
              <a:ext uri="{FF2B5EF4-FFF2-40B4-BE49-F238E27FC236}">
                <a16:creationId xmlns:a16="http://schemas.microsoft.com/office/drawing/2014/main" id="{DAEBDBCD-1D86-43C3-BE96-F5419473E53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15682024-9084-43B6-A05B-18A655AD0196}"/>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5F5CCE4-5F2A-4F22-85AE-49B8A9E4AA9A}"/>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491A53FC-F899-4C14-9AEC-D288904B535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C1562CC9-D96F-41CC-BFEC-C1F6666C8B29}"/>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306190" name="Imagen 3" descr="IMG_20181217_121630">
            <a:extLst>
              <a:ext uri="{FF2B5EF4-FFF2-40B4-BE49-F238E27FC236}">
                <a16:creationId xmlns:a16="http://schemas.microsoft.com/office/drawing/2014/main" id="{C6465B53-C2D0-4548-8A94-D9BC67D0252C}"/>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211263" y="1895475"/>
            <a:ext cx="4054475" cy="3360738"/>
          </a:xfrm>
          <a:prstGeom prst="rect">
            <a:avLst/>
          </a:prstGeom>
          <a:noFill/>
          <a:ln w="9525">
            <a:solidFill>
              <a:srgbClr val="0070C0"/>
            </a:solidFill>
            <a:miter lim="800000"/>
            <a:headEnd/>
            <a:tailEnd/>
          </a:ln>
          <a:extLst>
            <a:ext uri="{909E8E84-426E-40DD-AFC4-6F175D3DCCD1}">
              <a14:hiddenFill xmlns:a14="http://schemas.microsoft.com/office/drawing/2010/main">
                <a:solidFill>
                  <a:srgbClr val="FFFFFF"/>
                </a:solidFill>
              </a14:hiddenFill>
            </a:ext>
          </a:extLst>
        </p:spPr>
      </p:pic>
      <p:pic>
        <p:nvPicPr>
          <p:cNvPr id="306191" name="Imagen 3">
            <a:extLst>
              <a:ext uri="{FF2B5EF4-FFF2-40B4-BE49-F238E27FC236}">
                <a16:creationId xmlns:a16="http://schemas.microsoft.com/office/drawing/2014/main" id="{6953A004-5E9C-4833-8DA5-7E9685C64FE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r="-32"/>
          <a:stretch>
            <a:fillRect/>
          </a:stretch>
        </p:blipFill>
        <p:spPr bwMode="auto">
          <a:xfrm>
            <a:off x="6786563" y="1963738"/>
            <a:ext cx="4098925" cy="330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A6E36DF0-6A52-4FED-9FD7-D1ABCF248268}"/>
              </a:ext>
            </a:extLst>
          </p:cNvPr>
          <p:cNvSpPr/>
          <p:nvPr/>
        </p:nvSpPr>
        <p:spPr>
          <a:xfrm>
            <a:off x="-14288" y="11113"/>
            <a:ext cx="12220576"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07203" name="Imagen 1">
            <a:extLst>
              <a:ext uri="{FF2B5EF4-FFF2-40B4-BE49-F238E27FC236}">
                <a16:creationId xmlns:a16="http://schemas.microsoft.com/office/drawing/2014/main" id="{6D12A648-1C3D-458C-9BFC-437F9DC069E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88475" y="59563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04" name="Imagen 35">
            <a:extLst>
              <a:ext uri="{FF2B5EF4-FFF2-40B4-BE49-F238E27FC236}">
                <a16:creationId xmlns:a16="http://schemas.microsoft.com/office/drawing/2014/main" id="{8C5E3EC9-BEFB-4EF6-83FA-A928D045149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05" name="Imagen 54">
            <a:extLst>
              <a:ext uri="{FF2B5EF4-FFF2-40B4-BE49-F238E27FC236}">
                <a16:creationId xmlns:a16="http://schemas.microsoft.com/office/drawing/2014/main" id="{36515FFF-C198-4985-A8D9-F81B09522C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o 10">
            <a:extLst>
              <a:ext uri="{FF2B5EF4-FFF2-40B4-BE49-F238E27FC236}">
                <a16:creationId xmlns:a16="http://schemas.microsoft.com/office/drawing/2014/main" id="{6222EED7-A2B4-49CB-8EBA-E39266DF2ABE}"/>
              </a:ext>
            </a:extLst>
          </p:cNvPr>
          <p:cNvGrpSpPr>
            <a:grpSpLocks/>
          </p:cNvGrpSpPr>
          <p:nvPr/>
        </p:nvGrpSpPr>
        <p:grpSpPr bwMode="auto">
          <a:xfrm>
            <a:off x="6082352" y="764292"/>
            <a:ext cx="5248275" cy="433388"/>
            <a:chOff x="3797995" y="1095038"/>
            <a:chExt cx="8830845" cy="641713"/>
          </a:xfrm>
          <a:solidFill>
            <a:schemeClr val="accent6">
              <a:lumMod val="60000"/>
              <a:lumOff val="40000"/>
            </a:schemeClr>
          </a:solidFill>
        </p:grpSpPr>
        <p:sp>
          <p:nvSpPr>
            <p:cNvPr id="7" name="Pentágono 11">
              <a:extLst>
                <a:ext uri="{FF2B5EF4-FFF2-40B4-BE49-F238E27FC236}">
                  <a16:creationId xmlns:a16="http://schemas.microsoft.com/office/drawing/2014/main" id="{D66F12AE-1524-4D05-A8F9-F68FC259A2C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latin typeface="Arial" panose="020B0604020202020204" pitchFamily="34" charset="0"/>
                <a:cs typeface="Arial" panose="020B0604020202020204" pitchFamily="34" charset="0"/>
              </a:endParaRPr>
            </a:p>
          </p:txBody>
        </p:sp>
        <p:sp>
          <p:nvSpPr>
            <p:cNvPr id="8" name="Forma libre 12">
              <a:extLst>
                <a:ext uri="{FF2B5EF4-FFF2-40B4-BE49-F238E27FC236}">
                  <a16:creationId xmlns:a16="http://schemas.microsoft.com/office/drawing/2014/main" id="{DC3A5E94-68D2-4F74-8EF0-71753869F2B7}"/>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latin typeface="Arial" panose="020B0604020202020204" pitchFamily="34" charset="0"/>
                <a:cs typeface="Arial" panose="020B0604020202020204" pitchFamily="34" charset="0"/>
              </a:endParaRPr>
            </a:p>
          </p:txBody>
        </p:sp>
        <p:sp>
          <p:nvSpPr>
            <p:cNvPr id="9" name="CuadroTexto 13">
              <a:extLst>
                <a:ext uri="{FF2B5EF4-FFF2-40B4-BE49-F238E27FC236}">
                  <a16:creationId xmlns:a16="http://schemas.microsoft.com/office/drawing/2014/main" id="{C340B50B-0D77-4D8F-98A7-686EA04D2FF4}"/>
                </a:ext>
              </a:extLst>
            </p:cNvPr>
            <p:cNvSpPr txBox="1">
              <a:spLocks noChangeArrowheads="1"/>
            </p:cNvSpPr>
            <p:nvPr/>
          </p:nvSpPr>
          <p:spPr bwMode="auto">
            <a:xfrm>
              <a:off x="5052163" y="1158505"/>
              <a:ext cx="5418288" cy="501293"/>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Localización </a:t>
              </a:r>
            </a:p>
          </p:txBody>
        </p:sp>
        <p:sp>
          <p:nvSpPr>
            <p:cNvPr id="10" name="CuadroTexto 14">
              <a:extLst>
                <a:ext uri="{FF2B5EF4-FFF2-40B4-BE49-F238E27FC236}">
                  <a16:creationId xmlns:a16="http://schemas.microsoft.com/office/drawing/2014/main" id="{D04D72C3-79FB-4612-A4DB-7C43E845C191}"/>
                </a:ext>
              </a:extLst>
            </p:cNvPr>
            <p:cNvSpPr txBox="1">
              <a:spLocks noChangeArrowheads="1"/>
            </p:cNvSpPr>
            <p:nvPr/>
          </p:nvSpPr>
          <p:spPr bwMode="auto">
            <a:xfrm>
              <a:off x="7555801" y="1174958"/>
              <a:ext cx="4704305" cy="455722"/>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400" b="1" dirty="0">
                  <a:solidFill>
                    <a:schemeClr val="accent6">
                      <a:lumMod val="50000"/>
                    </a:schemeClr>
                  </a:solidFill>
                  <a:latin typeface="Arial" panose="020B0604020202020204" pitchFamily="34" charset="0"/>
                  <a:cs typeface="Arial" panose="020B0604020202020204" pitchFamily="34" charset="0"/>
                </a:rPr>
                <a:t>Departamento de Putumayo</a:t>
              </a:r>
            </a:p>
          </p:txBody>
        </p:sp>
        <p:sp>
          <p:nvSpPr>
            <p:cNvPr id="11" name="Elipse 10">
              <a:extLst>
                <a:ext uri="{FF2B5EF4-FFF2-40B4-BE49-F238E27FC236}">
                  <a16:creationId xmlns:a16="http://schemas.microsoft.com/office/drawing/2014/main" id="{90AADC17-3772-4C22-9A52-FE2010B52179}"/>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latin typeface="Arial" panose="020B0604020202020204" pitchFamily="34" charset="0"/>
                <a:cs typeface="Arial" panose="020B0604020202020204" pitchFamily="34" charset="0"/>
              </a:endParaRPr>
            </a:p>
          </p:txBody>
        </p:sp>
      </p:grpSp>
      <p:grpSp>
        <p:nvGrpSpPr>
          <p:cNvPr id="12" name="Grupo 16">
            <a:extLst>
              <a:ext uri="{FF2B5EF4-FFF2-40B4-BE49-F238E27FC236}">
                <a16:creationId xmlns:a16="http://schemas.microsoft.com/office/drawing/2014/main" id="{441C3599-8ACD-4AE4-9504-1F86EAD249AA}"/>
              </a:ext>
            </a:extLst>
          </p:cNvPr>
          <p:cNvGrpSpPr>
            <a:grpSpLocks/>
          </p:cNvGrpSpPr>
          <p:nvPr/>
        </p:nvGrpSpPr>
        <p:grpSpPr bwMode="auto">
          <a:xfrm>
            <a:off x="6083940" y="1333483"/>
            <a:ext cx="5246687" cy="444500"/>
            <a:chOff x="3799824" y="1079015"/>
            <a:chExt cx="8829018" cy="657736"/>
          </a:xfrm>
          <a:solidFill>
            <a:schemeClr val="accent6">
              <a:lumMod val="60000"/>
              <a:lumOff val="40000"/>
            </a:schemeClr>
          </a:solidFill>
        </p:grpSpPr>
        <p:sp>
          <p:nvSpPr>
            <p:cNvPr id="13" name="Pentágono 17">
              <a:extLst>
                <a:ext uri="{FF2B5EF4-FFF2-40B4-BE49-F238E27FC236}">
                  <a16:creationId xmlns:a16="http://schemas.microsoft.com/office/drawing/2014/main" id="{0CE33E2F-DBA1-4F7B-AC7F-D316D1CDD6DE}"/>
                </a:ext>
              </a:extLst>
            </p:cNvPr>
            <p:cNvSpPr/>
            <p:nvPr/>
          </p:nvSpPr>
          <p:spPr>
            <a:xfrm>
              <a:off x="4220253" y="1097807"/>
              <a:ext cx="519078" cy="63894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eaLnBrk="1" fontAlgn="auto" hangingPunct="1">
                <a:spcBef>
                  <a:spcPts val="0"/>
                </a:spcBef>
                <a:spcAft>
                  <a:spcPts val="0"/>
                </a:spcAft>
                <a:defRPr/>
              </a:pPr>
              <a:endParaRPr lang="es-CO" sz="1053">
                <a:solidFill>
                  <a:schemeClr val="accent6">
                    <a:lumMod val="50000"/>
                  </a:schemeClr>
                </a:solidFill>
              </a:endParaRPr>
            </a:p>
          </p:txBody>
        </p:sp>
        <p:sp>
          <p:nvSpPr>
            <p:cNvPr id="14" name="Forma libre 18">
              <a:extLst>
                <a:ext uri="{FF2B5EF4-FFF2-40B4-BE49-F238E27FC236}">
                  <a16:creationId xmlns:a16="http://schemas.microsoft.com/office/drawing/2014/main" id="{40D964B7-7F70-473B-81CB-865FD656C60D}"/>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endParaRPr lang="es-CO" sz="1053">
                <a:solidFill>
                  <a:schemeClr val="accent6">
                    <a:lumMod val="50000"/>
                  </a:schemeClr>
                </a:solidFill>
              </a:endParaRPr>
            </a:p>
          </p:txBody>
        </p:sp>
        <p:sp>
          <p:nvSpPr>
            <p:cNvPr id="15" name="CuadroTexto 19">
              <a:extLst>
                <a:ext uri="{FF2B5EF4-FFF2-40B4-BE49-F238E27FC236}">
                  <a16:creationId xmlns:a16="http://schemas.microsoft.com/office/drawing/2014/main" id="{E80C0D88-C085-4831-90A1-DDE52BB95E85}"/>
                </a:ext>
              </a:extLst>
            </p:cNvPr>
            <p:cNvSpPr txBox="1">
              <a:spLocks noChangeArrowheads="1"/>
            </p:cNvSpPr>
            <p:nvPr/>
          </p:nvSpPr>
          <p:spPr bwMode="auto">
            <a:xfrm>
              <a:off x="5030578" y="1158883"/>
              <a:ext cx="5395119" cy="544981"/>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Calibri" panose="020F0502020204030204"/>
                  <a:cs typeface="Arial" panose="020B0604020202020204" pitchFamily="34" charset="0"/>
                </a:rPr>
                <a:t>Conectividad</a:t>
              </a:r>
            </a:p>
          </p:txBody>
        </p:sp>
        <p:sp>
          <p:nvSpPr>
            <p:cNvPr id="16" name="CuadroTexto 20">
              <a:extLst>
                <a:ext uri="{FF2B5EF4-FFF2-40B4-BE49-F238E27FC236}">
                  <a16:creationId xmlns:a16="http://schemas.microsoft.com/office/drawing/2014/main" id="{5E6068FC-AD8D-47A1-93D6-61FF73202FFE}"/>
                </a:ext>
              </a:extLst>
            </p:cNvPr>
            <p:cNvSpPr txBox="1">
              <a:spLocks noChangeArrowheads="1"/>
            </p:cNvSpPr>
            <p:nvPr/>
          </p:nvSpPr>
          <p:spPr bwMode="auto">
            <a:xfrm>
              <a:off x="7341766" y="1079015"/>
              <a:ext cx="5108570" cy="591962"/>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000" b="1" dirty="0">
                  <a:solidFill>
                    <a:schemeClr val="accent6">
                      <a:lumMod val="50000"/>
                    </a:schemeClr>
                  </a:solidFill>
                  <a:latin typeface="Calibri" panose="020F0502020204030204"/>
                  <a:cs typeface="Arial" panose="020B0604020202020204" pitchFamily="34" charset="0"/>
                </a:rPr>
                <a:t>Interconexión de los Departamentos de Putumayo y Nariño, con la Costa Pacífica y la Vía Panamericana.</a:t>
              </a:r>
            </a:p>
          </p:txBody>
        </p:sp>
        <p:sp>
          <p:nvSpPr>
            <p:cNvPr id="17" name="Elipse 16">
              <a:extLst>
                <a:ext uri="{FF2B5EF4-FFF2-40B4-BE49-F238E27FC236}">
                  <a16:creationId xmlns:a16="http://schemas.microsoft.com/office/drawing/2014/main" id="{EB8D43DD-602D-4CA1-AC25-5E26D8AE6A1A}"/>
                </a:ext>
              </a:extLst>
            </p:cNvPr>
            <p:cNvSpPr/>
            <p:nvPr/>
          </p:nvSpPr>
          <p:spPr>
            <a:xfrm>
              <a:off x="3799824" y="1095459"/>
              <a:ext cx="629470" cy="62954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eaLnBrk="1" fontAlgn="auto" hangingPunct="1">
                <a:spcBef>
                  <a:spcPts val="0"/>
                </a:spcBef>
                <a:spcAft>
                  <a:spcPts val="0"/>
                </a:spcAft>
                <a:defRPr/>
              </a:pPr>
              <a:endParaRPr lang="es-CO" sz="1053">
                <a:solidFill>
                  <a:schemeClr val="accent6">
                    <a:lumMod val="50000"/>
                  </a:schemeClr>
                </a:solidFill>
              </a:endParaRPr>
            </a:p>
          </p:txBody>
        </p:sp>
      </p:grpSp>
      <p:grpSp>
        <p:nvGrpSpPr>
          <p:cNvPr id="18" name="Grupo 22">
            <a:extLst>
              <a:ext uri="{FF2B5EF4-FFF2-40B4-BE49-F238E27FC236}">
                <a16:creationId xmlns:a16="http://schemas.microsoft.com/office/drawing/2014/main" id="{14FB413C-C0E9-40EF-9D1F-F5D43AFE81EA}"/>
              </a:ext>
            </a:extLst>
          </p:cNvPr>
          <p:cNvGrpSpPr>
            <a:grpSpLocks/>
          </p:cNvGrpSpPr>
          <p:nvPr/>
        </p:nvGrpSpPr>
        <p:grpSpPr bwMode="auto">
          <a:xfrm>
            <a:off x="6076002" y="1927497"/>
            <a:ext cx="5254625" cy="461963"/>
            <a:chOff x="3788546" y="1079015"/>
            <a:chExt cx="8840294" cy="683036"/>
          </a:xfrm>
          <a:solidFill>
            <a:schemeClr val="accent6">
              <a:lumMod val="60000"/>
              <a:lumOff val="40000"/>
            </a:schemeClr>
          </a:solidFill>
        </p:grpSpPr>
        <p:sp>
          <p:nvSpPr>
            <p:cNvPr id="19" name="Pentágono 23">
              <a:extLst>
                <a:ext uri="{FF2B5EF4-FFF2-40B4-BE49-F238E27FC236}">
                  <a16:creationId xmlns:a16="http://schemas.microsoft.com/office/drawing/2014/main" id="{A6593DB5-A62A-442B-882B-A7A720E71A2F}"/>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20" name="Forma libre 24">
              <a:extLst>
                <a:ext uri="{FF2B5EF4-FFF2-40B4-BE49-F238E27FC236}">
                  <a16:creationId xmlns:a16="http://schemas.microsoft.com/office/drawing/2014/main" id="{C717C4C6-4437-4430-834D-8630EA88C9A0}"/>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21" name="CuadroTexto 25">
              <a:extLst>
                <a:ext uri="{FF2B5EF4-FFF2-40B4-BE49-F238E27FC236}">
                  <a16:creationId xmlns:a16="http://schemas.microsoft.com/office/drawing/2014/main" id="{64916EAF-7DB6-45F0-AF03-8A160C0EF13C}"/>
                </a:ext>
              </a:extLst>
            </p:cNvPr>
            <p:cNvSpPr txBox="1">
              <a:spLocks noChangeArrowheads="1"/>
            </p:cNvSpPr>
            <p:nvPr/>
          </p:nvSpPr>
          <p:spPr bwMode="auto">
            <a:xfrm>
              <a:off x="5066208" y="1158820"/>
              <a:ext cx="5479386" cy="54689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Calibri" panose="020F0502020204030204"/>
                  <a:cs typeface="Arial" panose="020B0604020202020204" pitchFamily="34" charset="0"/>
                </a:rPr>
                <a:t>Longitud de la vía</a:t>
              </a:r>
            </a:p>
          </p:txBody>
        </p:sp>
        <p:sp>
          <p:nvSpPr>
            <p:cNvPr id="22" name="CuadroTexto 26">
              <a:extLst>
                <a:ext uri="{FF2B5EF4-FFF2-40B4-BE49-F238E27FC236}">
                  <a16:creationId xmlns:a16="http://schemas.microsoft.com/office/drawing/2014/main" id="{9A0510D8-4922-4FB0-8FC9-F5617DC7DCCA}"/>
                </a:ext>
              </a:extLst>
            </p:cNvPr>
            <p:cNvSpPr txBox="1">
              <a:spLocks noChangeArrowheads="1"/>
            </p:cNvSpPr>
            <p:nvPr/>
          </p:nvSpPr>
          <p:spPr bwMode="auto">
            <a:xfrm>
              <a:off x="10129883" y="1079015"/>
              <a:ext cx="2130220" cy="68303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chemeClr val="accent6">
                      <a:lumMod val="50000"/>
                    </a:schemeClr>
                  </a:solidFill>
                  <a:latin typeface="Calibri" panose="020F0502020204030204"/>
                  <a:cs typeface="Arial" panose="020B0604020202020204" pitchFamily="34" charset="0"/>
                </a:rPr>
                <a:t>45 </a:t>
              </a:r>
              <a:r>
                <a:rPr lang="es-CO" altLang="es-CO" sz="1800" dirty="0">
                  <a:solidFill>
                    <a:schemeClr val="accent6">
                      <a:lumMod val="50000"/>
                    </a:schemeClr>
                  </a:solidFill>
                  <a:latin typeface="Calibri" panose="020F0502020204030204"/>
                  <a:cs typeface="Arial" panose="020B0604020202020204" pitchFamily="34" charset="0"/>
                </a:rPr>
                <a:t>km</a:t>
              </a:r>
              <a:endParaRPr lang="es-CO" altLang="es-CO" sz="2400" dirty="0">
                <a:solidFill>
                  <a:schemeClr val="accent6">
                    <a:lumMod val="50000"/>
                  </a:schemeClr>
                </a:solidFill>
                <a:latin typeface="Calibri" panose="020F0502020204030204"/>
                <a:cs typeface="Arial" panose="020B0604020202020204" pitchFamily="34" charset="0"/>
              </a:endParaRPr>
            </a:p>
          </p:txBody>
        </p:sp>
        <p:sp>
          <p:nvSpPr>
            <p:cNvPr id="23" name="Elipse 22">
              <a:extLst>
                <a:ext uri="{FF2B5EF4-FFF2-40B4-BE49-F238E27FC236}">
                  <a16:creationId xmlns:a16="http://schemas.microsoft.com/office/drawing/2014/main" id="{ABC28640-7EC7-4351-86F6-E2410A41B53C}"/>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grpSp>
        <p:nvGrpSpPr>
          <p:cNvPr id="24" name="Grupo 28">
            <a:extLst>
              <a:ext uri="{FF2B5EF4-FFF2-40B4-BE49-F238E27FC236}">
                <a16:creationId xmlns:a16="http://schemas.microsoft.com/office/drawing/2014/main" id="{3D3E15CE-B71B-4D4B-98FD-ED9967A61371}"/>
              </a:ext>
            </a:extLst>
          </p:cNvPr>
          <p:cNvGrpSpPr>
            <a:grpSpLocks/>
          </p:cNvGrpSpPr>
          <p:nvPr/>
        </p:nvGrpSpPr>
        <p:grpSpPr bwMode="auto">
          <a:xfrm>
            <a:off x="6077590" y="2524686"/>
            <a:ext cx="5253037" cy="444500"/>
            <a:chOff x="3790135" y="1079015"/>
            <a:chExt cx="8838706" cy="657217"/>
          </a:xfrm>
          <a:solidFill>
            <a:schemeClr val="accent6">
              <a:lumMod val="60000"/>
              <a:lumOff val="40000"/>
            </a:schemeClr>
          </a:solidFill>
        </p:grpSpPr>
        <p:sp>
          <p:nvSpPr>
            <p:cNvPr id="25" name="Pentágono 29">
              <a:extLst>
                <a:ext uri="{FF2B5EF4-FFF2-40B4-BE49-F238E27FC236}">
                  <a16:creationId xmlns:a16="http://schemas.microsoft.com/office/drawing/2014/main" id="{D35BB155-2DCA-42E6-99A5-AA79C2C0B8A4}"/>
                </a:ext>
              </a:extLst>
            </p:cNvPr>
            <p:cNvSpPr/>
            <p:nvPr/>
          </p:nvSpPr>
          <p:spPr>
            <a:xfrm>
              <a:off x="4210578" y="1088404"/>
              <a:ext cx="519096" cy="63843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endParaRPr>
            </a:p>
          </p:txBody>
        </p:sp>
        <p:sp>
          <p:nvSpPr>
            <p:cNvPr id="26" name="Forma libre 30">
              <a:extLst>
                <a:ext uri="{FF2B5EF4-FFF2-40B4-BE49-F238E27FC236}">
                  <a16:creationId xmlns:a16="http://schemas.microsoft.com/office/drawing/2014/main" id="{5E0FD8ED-B202-4701-B495-A513E7B14DBD}"/>
                </a:ext>
              </a:extLst>
            </p:cNvPr>
            <p:cNvSpPr/>
            <p:nvPr/>
          </p:nvSpPr>
          <p:spPr>
            <a:xfrm>
              <a:off x="4724976" y="1097793"/>
              <a:ext cx="7903865" cy="638439"/>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endParaRPr>
            </a:p>
          </p:txBody>
        </p:sp>
        <p:sp>
          <p:nvSpPr>
            <p:cNvPr id="27" name="CuadroTexto 31">
              <a:extLst>
                <a:ext uri="{FF2B5EF4-FFF2-40B4-BE49-F238E27FC236}">
                  <a16:creationId xmlns:a16="http://schemas.microsoft.com/office/drawing/2014/main" id="{30AA29C6-689E-4A00-A838-D817AEF81D1F}"/>
                </a:ext>
              </a:extLst>
            </p:cNvPr>
            <p:cNvSpPr txBox="1">
              <a:spLocks noChangeArrowheads="1"/>
            </p:cNvSpPr>
            <p:nvPr/>
          </p:nvSpPr>
          <p:spPr bwMode="auto">
            <a:xfrm>
              <a:off x="5086698" y="1158820"/>
              <a:ext cx="5338926" cy="500570"/>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Calibri" panose="020F0502020204030204"/>
                  <a:cs typeface="Arial" panose="020B0604020202020204" pitchFamily="34" charset="0"/>
                </a:rPr>
                <a:t>Longitud del proyecto a intervenir</a:t>
              </a:r>
              <a:endParaRPr lang="es-CO" altLang="es-CO" sz="1600" b="1" dirty="0">
                <a:solidFill>
                  <a:schemeClr val="accent6">
                    <a:lumMod val="50000"/>
                  </a:schemeClr>
                </a:solidFill>
                <a:latin typeface="Calibri" panose="020F0502020204030204"/>
                <a:cs typeface="Arial" panose="020B0604020202020204" pitchFamily="34" charset="0"/>
              </a:endParaRPr>
            </a:p>
          </p:txBody>
        </p:sp>
        <p:sp>
          <p:nvSpPr>
            <p:cNvPr id="28" name="CuadroTexto 32">
              <a:extLst>
                <a:ext uri="{FF2B5EF4-FFF2-40B4-BE49-F238E27FC236}">
                  <a16:creationId xmlns:a16="http://schemas.microsoft.com/office/drawing/2014/main" id="{28A78B9B-014F-4F57-8D7F-DAD6F90953F4}"/>
                </a:ext>
              </a:extLst>
            </p:cNvPr>
            <p:cNvSpPr txBox="1">
              <a:spLocks noChangeArrowheads="1"/>
            </p:cNvSpPr>
            <p:nvPr/>
          </p:nvSpPr>
          <p:spPr bwMode="auto">
            <a:xfrm>
              <a:off x="10458507" y="1079015"/>
              <a:ext cx="1841495" cy="591584"/>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000" b="1" dirty="0">
                  <a:solidFill>
                    <a:schemeClr val="accent6">
                      <a:lumMod val="50000"/>
                    </a:schemeClr>
                  </a:solidFill>
                  <a:latin typeface="Calibri" panose="020F0502020204030204"/>
                  <a:cs typeface="Arial" panose="020B0604020202020204" pitchFamily="34" charset="0"/>
                </a:rPr>
                <a:t>2,3 </a:t>
              </a:r>
              <a:r>
                <a:rPr lang="es-CO" altLang="es-CO" sz="1600" dirty="0">
                  <a:solidFill>
                    <a:schemeClr val="accent6">
                      <a:lumMod val="50000"/>
                    </a:schemeClr>
                  </a:solidFill>
                  <a:latin typeface="Calibri" panose="020F0502020204030204"/>
                  <a:cs typeface="Arial" panose="020B0604020202020204" pitchFamily="34" charset="0"/>
                </a:rPr>
                <a:t>km</a:t>
              </a:r>
              <a:endParaRPr lang="es-CO" altLang="es-CO" sz="2000" dirty="0">
                <a:solidFill>
                  <a:schemeClr val="accent6">
                    <a:lumMod val="50000"/>
                  </a:schemeClr>
                </a:solidFill>
                <a:latin typeface="Calibri" panose="020F0502020204030204"/>
                <a:cs typeface="Arial" panose="020B0604020202020204" pitchFamily="34" charset="0"/>
              </a:endParaRPr>
            </a:p>
          </p:txBody>
        </p:sp>
        <p:sp>
          <p:nvSpPr>
            <p:cNvPr id="29" name="Elipse 28">
              <a:extLst>
                <a:ext uri="{FF2B5EF4-FFF2-40B4-BE49-F238E27FC236}">
                  <a16:creationId xmlns:a16="http://schemas.microsoft.com/office/drawing/2014/main" id="{18CB09EB-527A-4698-B00C-63A000E8B514}"/>
                </a:ext>
              </a:extLst>
            </p:cNvPr>
            <p:cNvSpPr/>
            <p:nvPr/>
          </p:nvSpPr>
          <p:spPr>
            <a:xfrm>
              <a:off x="3790135" y="1083709"/>
              <a:ext cx="629491" cy="6313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chemeClr val="accent6">
                    <a:lumMod val="50000"/>
                  </a:schemeClr>
                </a:solidFill>
              </a:endParaRPr>
            </a:p>
          </p:txBody>
        </p:sp>
      </p:grpSp>
      <p:sp>
        <p:nvSpPr>
          <p:cNvPr id="30" name="Rectángulo 68">
            <a:extLst>
              <a:ext uri="{FF2B5EF4-FFF2-40B4-BE49-F238E27FC236}">
                <a16:creationId xmlns:a16="http://schemas.microsoft.com/office/drawing/2014/main" id="{18BC11F2-F0CB-4CC5-AD58-4534AA7654C6}"/>
              </a:ext>
            </a:extLst>
          </p:cNvPr>
          <p:cNvSpPr>
            <a:spLocks noChangeArrowheads="1"/>
          </p:cNvSpPr>
          <p:nvPr/>
        </p:nvSpPr>
        <p:spPr bwMode="auto">
          <a:xfrm>
            <a:off x="862013" y="223838"/>
            <a:ext cx="11047412" cy="5540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VARIANTE SAN FRANCISCO-MOCOA (LP2)</a:t>
            </a:r>
            <a:endPar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Gerencia de Grandes proyectos</a:t>
            </a:r>
            <a:r>
              <a:rPr lang="es-ES" altLang="es-CO" sz="14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 </a:t>
            </a:r>
            <a:endParaRPr lang="es-ES" altLang="es-CO" sz="1400" dirty="0">
              <a:solidFill>
                <a:schemeClr val="accent6">
                  <a:lumMod val="50000"/>
                </a:scheme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1" name="Tabla 30">
            <a:extLst>
              <a:ext uri="{FF2B5EF4-FFF2-40B4-BE49-F238E27FC236}">
                <a16:creationId xmlns:a16="http://schemas.microsoft.com/office/drawing/2014/main" id="{F0AF24AE-5F8E-40B2-8653-603A9D2326FD}"/>
              </a:ext>
            </a:extLst>
          </p:cNvPr>
          <p:cNvGraphicFramePr>
            <a:graphicFrameLocks noGrp="1"/>
          </p:cNvGraphicFramePr>
          <p:nvPr/>
        </p:nvGraphicFramePr>
        <p:xfrm>
          <a:off x="6319838" y="3163888"/>
          <a:ext cx="5010150" cy="2006600"/>
        </p:xfrm>
        <a:graphic>
          <a:graphicData uri="http://schemas.openxmlformats.org/drawingml/2006/table">
            <a:tbl>
              <a:tblPr firstRow="1" bandRow="1">
                <a:tableStyleId>{93296810-A885-4BE3-A3E7-6D5BEEA58F35}</a:tableStyleId>
              </a:tblPr>
              <a:tblGrid>
                <a:gridCol w="1345687">
                  <a:extLst>
                    <a:ext uri="{9D8B030D-6E8A-4147-A177-3AD203B41FA5}">
                      <a16:colId xmlns:a16="http://schemas.microsoft.com/office/drawing/2014/main" val="20000"/>
                    </a:ext>
                  </a:extLst>
                </a:gridCol>
                <a:gridCol w="1345687">
                  <a:extLst>
                    <a:ext uri="{9D8B030D-6E8A-4147-A177-3AD203B41FA5}">
                      <a16:colId xmlns:a16="http://schemas.microsoft.com/office/drawing/2014/main" val="20001"/>
                    </a:ext>
                  </a:extLst>
                </a:gridCol>
                <a:gridCol w="1345687">
                  <a:extLst>
                    <a:ext uri="{9D8B030D-6E8A-4147-A177-3AD203B41FA5}">
                      <a16:colId xmlns:a16="http://schemas.microsoft.com/office/drawing/2014/main" val="20002"/>
                    </a:ext>
                  </a:extLst>
                </a:gridCol>
                <a:gridCol w="973088">
                  <a:extLst>
                    <a:ext uri="{9D8B030D-6E8A-4147-A177-3AD203B41FA5}">
                      <a16:colId xmlns:a16="http://schemas.microsoft.com/office/drawing/2014/main" val="20003"/>
                    </a:ext>
                  </a:extLst>
                </a:gridCol>
              </a:tblGrid>
              <a:tr h="14868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bg1"/>
                          </a:solidFill>
                          <a:latin typeface="Arial" panose="020B0604020202020204" pitchFamily="34" charset="0"/>
                          <a:cs typeface="Arial" panose="020B0604020202020204" pitchFamily="34" charset="0"/>
                        </a:rPr>
                        <a:t>INVERSIONES</a:t>
                      </a:r>
                      <a:endParaRPr lang="es-MX" sz="8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48683">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A. Total Contrato de</a:t>
                      </a:r>
                      <a:r>
                        <a:rPr lang="es-ES" sz="800" kern="1200" baseline="0" dirty="0">
                          <a:solidFill>
                            <a:schemeClr val="accent6">
                              <a:lumMod val="50000"/>
                            </a:schemeClr>
                          </a:solidFill>
                          <a:latin typeface="Arial" panose="020B0604020202020204" pitchFamily="34" charset="0"/>
                          <a:cs typeface="Arial" panose="020B0604020202020204" pitchFamily="34" charset="0"/>
                        </a:rPr>
                        <a:t> Obra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6.477.592.701 </a:t>
                      </a:r>
                    </a:p>
                  </a:txBody>
                  <a:tcPr marL="36016" marR="36016"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148683">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A.2. Inversión acumulada obra hasta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6.459.650.247</a:t>
                      </a:r>
                    </a:p>
                  </a:txBody>
                  <a:tcPr marL="36016" marR="36016"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2"/>
                  </a:ext>
                </a:extLst>
              </a:tr>
              <a:tr h="14868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B. Total Contrato Interventoría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1.031.289.618 </a:t>
                      </a:r>
                    </a:p>
                  </a:txBody>
                  <a:tcPr marL="36016" marR="36016"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3"/>
                  </a:ext>
                </a:extLst>
              </a:tr>
              <a:tr h="14868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B.2 Inversión acumulada Interventoría hasta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1.029.096.064 </a:t>
                      </a:r>
                    </a:p>
                  </a:txBody>
                  <a:tcPr marL="36016" marR="36016"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4"/>
                  </a:ext>
                </a:extLst>
              </a:tr>
              <a:tr h="14868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Total Inversión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$ 7.508.882.319</a:t>
                      </a:r>
                    </a:p>
                  </a:txBody>
                  <a:tcPr marL="36016" marR="36016"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5"/>
                  </a:ext>
                </a:extLst>
              </a:tr>
              <a:tr h="14868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Inversión acumulada a 2019</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6" marR="36016"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$ 7.488.746.311</a:t>
                      </a:r>
                    </a:p>
                  </a:txBody>
                  <a:tcPr marL="36016" marR="36016"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6"/>
                  </a:ext>
                </a:extLst>
              </a:tr>
              <a:tr h="14868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accent6">
                              <a:lumMod val="50000"/>
                            </a:schemeClr>
                          </a:solidFill>
                          <a:latin typeface="Arial" panose="020B0604020202020204" pitchFamily="34" charset="0"/>
                          <a:cs typeface="Arial" panose="020B0604020202020204" pitchFamily="34" charset="0"/>
                        </a:rPr>
                        <a:t>ALCANCE FÍSICO TOTAL DEL CONTRATO O PROYECTO</a:t>
                      </a:r>
                      <a:endParaRPr lang="es-MX"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7"/>
                  </a:ext>
                </a:extLst>
              </a:tr>
              <a:tr h="297365">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SECTOR/TRAMO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CANTIDAD </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INTERVENCIÓN PREVISTA</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ACUMULADO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0" marR="58350" marT="0" marB="0" anchor="ctr"/>
                </a:tc>
                <a:extLst>
                  <a:ext uri="{0D108BD9-81ED-4DB2-BD59-A6C34878D82A}">
                    <a16:rowId xmlns:a16="http://schemas.microsoft.com/office/drawing/2014/main" val="10008"/>
                  </a:ext>
                </a:extLst>
              </a:tr>
              <a:tr h="259885">
                <a:tc>
                  <a:txBody>
                    <a:bodyPr/>
                    <a:lstStyle/>
                    <a:p>
                      <a:pPr marL="0" algn="ctr"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Calzada sencilla (Km)</a:t>
                      </a:r>
                    </a:p>
                  </a:txBody>
                  <a:tcPr marL="9524" marR="9524" marT="9522" marB="0" anchor="ctr"/>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2,3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7" marR="91407" marT="45602" marB="45602"/>
                </a:tc>
                <a:tc>
                  <a:txBody>
                    <a:bodyPr/>
                    <a:lstStyle/>
                    <a:p>
                      <a:pPr marL="0" algn="ctr"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Calzada sencilla (Km)</a:t>
                      </a:r>
                    </a:p>
                  </a:txBody>
                  <a:tcPr marL="9524" marR="9524" marT="9522" marB="0" anchor="ctr"/>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2,3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7" marR="91407" marT="45602" marB="45602"/>
                </a:tc>
                <a:extLst>
                  <a:ext uri="{0D108BD9-81ED-4DB2-BD59-A6C34878D82A}">
                    <a16:rowId xmlns:a16="http://schemas.microsoft.com/office/drawing/2014/main" val="10009"/>
                  </a:ext>
                </a:extLst>
              </a:tr>
              <a:tr h="259885">
                <a:tc>
                  <a:txBody>
                    <a:bodyPr/>
                    <a:lstStyle/>
                    <a:p>
                      <a:pPr marL="0" algn="ctr"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Sitios críticos (Un)</a:t>
                      </a:r>
                    </a:p>
                  </a:txBody>
                  <a:tcPr marL="9524" marR="9524" marT="9522" marB="0" anchor="ctr"/>
                </a:tc>
                <a:tc>
                  <a:txBody>
                    <a:bodyPr/>
                    <a:lstStyle/>
                    <a:p>
                      <a:pPr marL="0" algn="ctr"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2 Un</a:t>
                      </a:r>
                    </a:p>
                  </a:txBody>
                  <a:tcPr marL="91407" marR="91407" marT="45602" marB="45602"/>
                </a:tc>
                <a:tc>
                  <a:txBody>
                    <a:bodyPr/>
                    <a:lstStyle/>
                    <a:p>
                      <a:pPr marL="0" algn="ctr"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Sitios críticos (Un)</a:t>
                      </a:r>
                    </a:p>
                  </a:txBody>
                  <a:tcPr marL="9524" marR="9524" marT="9522" marB="0" anchor="ctr"/>
                </a:tc>
                <a:tc>
                  <a:txBody>
                    <a:bodyPr/>
                    <a:lstStyle/>
                    <a:p>
                      <a:pPr marL="0" algn="ctr"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2 Un</a:t>
                      </a:r>
                    </a:p>
                  </a:txBody>
                  <a:tcPr marL="91407" marR="91407" marT="45602" marB="45602"/>
                </a:tc>
                <a:extLst>
                  <a:ext uri="{0D108BD9-81ED-4DB2-BD59-A6C34878D82A}">
                    <a16:rowId xmlns:a16="http://schemas.microsoft.com/office/drawing/2014/main" val="10010"/>
                  </a:ext>
                </a:extLst>
              </a:tr>
            </a:tbl>
          </a:graphicData>
        </a:graphic>
      </p:graphicFrame>
      <p:graphicFrame>
        <p:nvGraphicFramePr>
          <p:cNvPr id="32" name="Tabla 31">
            <a:extLst>
              <a:ext uri="{FF2B5EF4-FFF2-40B4-BE49-F238E27FC236}">
                <a16:creationId xmlns:a16="http://schemas.microsoft.com/office/drawing/2014/main" id="{A03D490E-ECD9-43FD-AB61-A1454D005B01}"/>
              </a:ext>
            </a:extLst>
          </p:cNvPr>
          <p:cNvGraphicFramePr>
            <a:graphicFrameLocks noGrp="1"/>
          </p:cNvGraphicFramePr>
          <p:nvPr/>
        </p:nvGraphicFramePr>
        <p:xfrm>
          <a:off x="862013" y="739775"/>
          <a:ext cx="4894262" cy="3413125"/>
        </p:xfrm>
        <a:graphic>
          <a:graphicData uri="http://schemas.openxmlformats.org/drawingml/2006/table">
            <a:tbl>
              <a:tblPr firstRow="1" bandRow="1">
                <a:tableStyleId>{93296810-A885-4BE3-A3E7-6D5BEEA58F35}</a:tableStyleId>
              </a:tblPr>
              <a:tblGrid>
                <a:gridCol w="2080411">
                  <a:extLst>
                    <a:ext uri="{9D8B030D-6E8A-4147-A177-3AD203B41FA5}">
                      <a16:colId xmlns:a16="http://schemas.microsoft.com/office/drawing/2014/main" val="20000"/>
                    </a:ext>
                  </a:extLst>
                </a:gridCol>
                <a:gridCol w="638459">
                  <a:extLst>
                    <a:ext uri="{9D8B030D-6E8A-4147-A177-3AD203B41FA5}">
                      <a16:colId xmlns:a16="http://schemas.microsoft.com/office/drawing/2014/main" val="20001"/>
                    </a:ext>
                  </a:extLst>
                </a:gridCol>
                <a:gridCol w="228660">
                  <a:extLst>
                    <a:ext uri="{9D8B030D-6E8A-4147-A177-3AD203B41FA5}">
                      <a16:colId xmlns:a16="http://schemas.microsoft.com/office/drawing/2014/main" val="20002"/>
                    </a:ext>
                  </a:extLst>
                </a:gridCol>
                <a:gridCol w="839580">
                  <a:extLst>
                    <a:ext uri="{9D8B030D-6E8A-4147-A177-3AD203B41FA5}">
                      <a16:colId xmlns:a16="http://schemas.microsoft.com/office/drawing/2014/main" val="20003"/>
                    </a:ext>
                  </a:extLst>
                </a:gridCol>
                <a:gridCol w="1107152">
                  <a:extLst>
                    <a:ext uri="{9D8B030D-6E8A-4147-A177-3AD203B41FA5}">
                      <a16:colId xmlns:a16="http://schemas.microsoft.com/office/drawing/2014/main" val="20004"/>
                    </a:ext>
                  </a:extLst>
                </a:gridCol>
              </a:tblGrid>
              <a:tr h="213336">
                <a:tc gridSpan="5">
                  <a:txBody>
                    <a:bodyPr/>
                    <a:lstStyle/>
                    <a:p>
                      <a:pPr marL="343266" indent="-343266" algn="ctr" defTabSz="912047" eaLnBrk="1" fontAlgn="auto" hangingPunct="1">
                        <a:spcBef>
                          <a:spcPts val="450"/>
                        </a:spcBef>
                        <a:spcAft>
                          <a:spcPts val="0"/>
                        </a:spcAft>
                        <a:defRPr/>
                      </a:pPr>
                      <a:r>
                        <a:rPr lang="es-CO" sz="800" dirty="0">
                          <a:latin typeface="Arial" panose="020B0604020202020204" pitchFamily="34" charset="0"/>
                          <a:cs typeface="Arial" panose="020B0604020202020204" pitchFamily="34" charset="0"/>
                        </a:rPr>
                        <a:t>INFORMACION DEL CONTRATO</a:t>
                      </a:r>
                      <a:endParaRPr lang="es-CO" sz="8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29" marR="91429" marT="45703" marB="45703">
                    <a:solidFill>
                      <a:schemeClr val="accent6">
                        <a:lumMod val="50000"/>
                      </a:schemeClr>
                    </a:solidFill>
                  </a:tcPr>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3336">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CONTRATO No.</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3" marR="36013"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r>
                        <a:rPr lang="es-MX" sz="800" dirty="0">
                          <a:solidFill>
                            <a:schemeClr val="accent6">
                              <a:lumMod val="50000"/>
                            </a:schemeClr>
                          </a:solidFill>
                          <a:latin typeface="Arial" panose="020B0604020202020204" pitchFamily="34" charset="0"/>
                          <a:cs typeface="Arial" panose="020B0604020202020204" pitchFamily="34" charset="0"/>
                        </a:rPr>
                        <a:t>1184</a:t>
                      </a:r>
                      <a:r>
                        <a:rPr lang="es-MX" sz="800" baseline="0" dirty="0">
                          <a:solidFill>
                            <a:schemeClr val="accent6">
                              <a:lumMod val="50000"/>
                            </a:schemeClr>
                          </a:solidFill>
                          <a:latin typeface="Arial" panose="020B0604020202020204" pitchFamily="34" charset="0"/>
                          <a:cs typeface="Arial" panose="020B0604020202020204" pitchFamily="34" charset="0"/>
                        </a:rPr>
                        <a:t> de 2018</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9" marR="91429" marT="45703" marB="45703"/>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13336">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FECHA DE INICIO</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3" marR="36013"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r>
                        <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31/10/2018</a:t>
                      </a:r>
                    </a:p>
                  </a:txBody>
                  <a:tcPr marL="91429" marR="91429" marT="45703" marB="45703"/>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13336">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FECHA PROGRAMADA TERMINACION</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3" marR="36013"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800" dirty="0">
                          <a:solidFill>
                            <a:schemeClr val="accent6">
                              <a:lumMod val="50000"/>
                            </a:schemeClr>
                          </a:solidFill>
                          <a:latin typeface="Arial" panose="020B0604020202020204" pitchFamily="34" charset="0"/>
                          <a:cs typeface="Arial" panose="020B0604020202020204" pitchFamily="34" charset="0"/>
                        </a:rPr>
                        <a:t>31/07/2019</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9" marR="91429" marT="45703" marB="45703"/>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213336">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solidFill>
                            <a:schemeClr val="accent6">
                              <a:lumMod val="50000"/>
                            </a:schemeClr>
                          </a:solidFill>
                          <a:latin typeface="Arial" panose="020B0604020202020204" pitchFamily="34" charset="0"/>
                          <a:cs typeface="Arial" panose="020B0604020202020204" pitchFamily="34" charset="0"/>
                        </a:rPr>
                        <a:t>BENEFICIOS DEL PROYECTO</a:t>
                      </a:r>
                      <a:endParaRPr lang="es-CO" sz="8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9" marR="91429" marT="45703" marB="45703"/>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13336">
                <a:tc gridSpan="3">
                  <a:txBody>
                    <a:bodyPr/>
                    <a:lstStyle/>
                    <a:p>
                      <a:r>
                        <a:rPr lang="es-CO" sz="800" kern="1200" dirty="0">
                          <a:solidFill>
                            <a:schemeClr val="accent6">
                              <a:lumMod val="50000"/>
                            </a:schemeClr>
                          </a:solidFill>
                          <a:latin typeface="Arial" panose="020B0604020202020204" pitchFamily="34" charset="0"/>
                          <a:cs typeface="Arial" panose="020B0604020202020204" pitchFamily="34" charset="0"/>
                        </a:rPr>
                        <a:t>AHORROS EN COSTOS DE OPERACIÓN VEHICULAR:</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1" marR="91431" marT="45681" marB="45681"/>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9" marR="91429" marT="45703" marB="45703"/>
                </a:tc>
                <a:tc hMerge="1">
                  <a:txBody>
                    <a:bodyPr/>
                    <a:lstStyle/>
                    <a:p>
                      <a:endParaRPr lang="es-CO"/>
                    </a:p>
                  </a:txBody>
                  <a:tcPr/>
                </a:tc>
                <a:extLst>
                  <a:ext uri="{0D108BD9-81ED-4DB2-BD59-A6C34878D82A}">
                    <a16:rowId xmlns:a16="http://schemas.microsoft.com/office/drawing/2014/main" val="10005"/>
                  </a:ext>
                </a:extLst>
              </a:tr>
              <a:tr h="213336">
                <a:tc gridSpan="3">
                  <a:txBody>
                    <a:bodyPr/>
                    <a:lstStyle/>
                    <a:p>
                      <a:r>
                        <a:rPr lang="es-CO" sz="800" b="1" kern="1200" dirty="0">
                          <a:solidFill>
                            <a:schemeClr val="accent6">
                              <a:lumMod val="50000"/>
                            </a:schemeClr>
                          </a:solidFill>
                          <a:latin typeface="Arial" panose="020B0604020202020204" pitchFamily="34" charset="0"/>
                          <a:cs typeface="Arial" panose="020B0604020202020204" pitchFamily="34" charset="0"/>
                        </a:rPr>
                        <a:t>EMPLEOS GENERADOS:</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1" marR="91431" marT="45681" marB="45681"/>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r>
                        <a:rPr lang="es-CO" sz="800" dirty="0">
                          <a:solidFill>
                            <a:schemeClr val="accent6">
                              <a:lumMod val="50000"/>
                            </a:schemeClr>
                          </a:solidFill>
                          <a:latin typeface="Arial" panose="020B0604020202020204" pitchFamily="34" charset="0"/>
                          <a:cs typeface="Arial" panose="020B0604020202020204" pitchFamily="34" charset="0"/>
                        </a:rPr>
                        <a:t>67 entre directos e indirectos</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9" marR="91429" marT="45703" marB="45703"/>
                </a:tc>
                <a:tc hMerge="1">
                  <a:txBody>
                    <a:bodyPr/>
                    <a:lstStyle/>
                    <a:p>
                      <a:endParaRPr lang="es-CO"/>
                    </a:p>
                  </a:txBody>
                  <a:tcPr/>
                </a:tc>
                <a:extLst>
                  <a:ext uri="{0D108BD9-81ED-4DB2-BD59-A6C34878D82A}">
                    <a16:rowId xmlns:a16="http://schemas.microsoft.com/office/drawing/2014/main" val="10006"/>
                  </a:ext>
                </a:extLst>
              </a:tr>
              <a:tr h="213336">
                <a:tc gridSpan="3">
                  <a:txBody>
                    <a:bodyPr/>
                    <a:lstStyle/>
                    <a:p>
                      <a:r>
                        <a:rPr lang="es-CO" sz="800" kern="1200" dirty="0">
                          <a:solidFill>
                            <a:schemeClr val="accent6">
                              <a:lumMod val="50000"/>
                            </a:schemeClr>
                          </a:solidFill>
                          <a:latin typeface="Arial" panose="020B0604020202020204" pitchFamily="34" charset="0"/>
                          <a:cs typeface="Arial" panose="020B0604020202020204" pitchFamily="34" charset="0"/>
                        </a:rPr>
                        <a:t>DISMINUCIÓN DE LA ACCIDENTALIDAD: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1" marR="91431" marT="45681" marB="45681"/>
                </a:tc>
                <a:tc hMerge="1">
                  <a:txBody>
                    <a:bodyPr/>
                    <a:lstStyle/>
                    <a:p>
                      <a:endParaRPr lang="es-CO" dirty="0"/>
                    </a:p>
                  </a:txBody>
                  <a:tcPr marL="91442" marR="91442" marT="45698" marB="45698"/>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r>
                        <a:rPr lang="es-CO"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SI</a:t>
                      </a:r>
                    </a:p>
                  </a:txBody>
                  <a:tcPr marL="91429" marR="91429" marT="45703" marB="45703"/>
                </a:tc>
                <a:tc hMerge="1">
                  <a:txBody>
                    <a:bodyPr/>
                    <a:lstStyle/>
                    <a:p>
                      <a:endParaRPr lang="es-CO"/>
                    </a:p>
                  </a:txBody>
                  <a:tcPr/>
                </a:tc>
                <a:extLst>
                  <a:ext uri="{0D108BD9-81ED-4DB2-BD59-A6C34878D82A}">
                    <a16:rowId xmlns:a16="http://schemas.microsoft.com/office/drawing/2014/main" val="10007"/>
                  </a:ext>
                </a:extLst>
              </a:tr>
              <a:tr h="579080">
                <a:tc gridSpan="5">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ES" sz="800" b="1" kern="1200" dirty="0">
                          <a:solidFill>
                            <a:schemeClr val="accent6">
                              <a:lumMod val="50000"/>
                            </a:schemeClr>
                          </a:solidFill>
                          <a:latin typeface="Arial" panose="020B0604020202020204" pitchFamily="34" charset="0"/>
                          <a:cs typeface="Arial" panose="020B0604020202020204" pitchFamily="34" charset="0"/>
                        </a:rPr>
                        <a:t>OTROS BENEFICIOS</a:t>
                      </a:r>
                      <a:r>
                        <a:rPr lang="es-ES" sz="800" kern="1200" dirty="0">
                          <a:solidFill>
                            <a:schemeClr val="accent6">
                              <a:lumMod val="50000"/>
                            </a:schemeClr>
                          </a:solidFill>
                          <a:latin typeface="Arial" panose="020B0604020202020204" pitchFamily="34" charset="0"/>
                          <a:cs typeface="Arial" panose="020B0604020202020204" pitchFamily="34" charset="0"/>
                        </a:rPr>
                        <a:t>: </a:t>
                      </a:r>
                      <a:r>
                        <a:rPr lang="es-CO" sz="800" kern="1200" dirty="0">
                          <a:solidFill>
                            <a:schemeClr val="accent6">
                              <a:lumMod val="50000"/>
                            </a:schemeClr>
                          </a:solidFill>
                          <a:latin typeface="Arial" panose="020B0604020202020204" pitchFamily="34" charset="0"/>
                          <a:cs typeface="Arial" panose="020B0604020202020204" pitchFamily="34" charset="0"/>
                        </a:rPr>
                        <a:t>​Mejorar la comunicación y acceso entre los Departamentos del Sur del país con la Costa Pacífica principalmente con el Puerto de Tumaco, dinamizando la interconexión entre los Departamentos de Nariño y Putumayo y por supuesto con la Vía Panamericana, además de mejorar las condiciones de acceso y llegada a Tumaco y Mocoa.</a:t>
                      </a:r>
                      <a:endParaRPr lang="es-CO"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1" marR="91431" marT="45681" marB="45681"/>
                </a:tc>
                <a:tc hMerge="1">
                  <a:txBody>
                    <a:bodyPr/>
                    <a:lstStyle/>
                    <a:p>
                      <a:endParaRPr lang="es-CO" sz="1000" kern="1200" dirty="0">
                        <a:solidFill>
                          <a:schemeClr val="tx1"/>
                        </a:solidFill>
                        <a:latin typeface="+mn-lt"/>
                        <a:ea typeface="+mn-ea"/>
                        <a:cs typeface="+mn-cs"/>
                      </a:endParaRPr>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13292">
                <a:tc gridSpan="5">
                  <a:txBody>
                    <a:bodyPr/>
                    <a:lstStyle/>
                    <a:p>
                      <a:pPr marL="0" algn="ctr"/>
                      <a:r>
                        <a:rPr lang="es-CO" sz="800" kern="1200" dirty="0">
                          <a:solidFill>
                            <a:schemeClr val="accent6">
                              <a:lumMod val="50000"/>
                            </a:schemeClr>
                          </a:solidFill>
                          <a:latin typeface="Arial" panose="020B0604020202020204" pitchFamily="34" charset="0"/>
                          <a:cs typeface="Arial" panose="020B0604020202020204" pitchFamily="34" charset="0"/>
                        </a:rPr>
                        <a:t>METAS DEL CONTRATO O PROYECTO (PLAN DE ACCIÓN 2019)</a:t>
                      </a:r>
                      <a:endParaRPr lang="es-CO"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1" marR="91431" marT="45681" marB="45681"/>
                </a:tc>
                <a:tc hMerge="1">
                  <a:txBody>
                    <a:bodyPr/>
                    <a:lstStyle/>
                    <a:p>
                      <a:endParaRPr lang="es-CO" dirty="0"/>
                    </a:p>
                  </a:txBody>
                  <a:tcPr marL="91455" marR="91455" marT="45680" marB="45680">
                    <a:solidFill>
                      <a:schemeClr val="accent1"/>
                    </a:solidFill>
                  </a:tcPr>
                </a:tc>
                <a:tc hMerge="1">
                  <a:txBody>
                    <a:bodyPr/>
                    <a:lstStyle/>
                    <a:p>
                      <a:endParaRPr lang="es-CO" dirty="0"/>
                    </a:p>
                  </a:txBody>
                  <a:tcPr/>
                </a:tc>
                <a:tc hMerge="1">
                  <a:txBody>
                    <a:bodyPr/>
                    <a:lstStyle/>
                    <a:p>
                      <a:endParaRPr lang="es-CO"/>
                    </a:p>
                  </a:txBody>
                  <a:tcPr/>
                </a:tc>
                <a:tc hMerge="1">
                  <a:txBody>
                    <a:bodyPr/>
                    <a:lstStyle/>
                    <a:p>
                      <a:pPr marL="0" algn="ctr"/>
                      <a:endParaRPr lang="es-CO" sz="8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80" marB="45680">
                    <a:solidFill>
                      <a:schemeClr val="accent1"/>
                    </a:solidFill>
                  </a:tcPr>
                </a:tc>
                <a:extLst>
                  <a:ext uri="{0D108BD9-81ED-4DB2-BD59-A6C34878D82A}">
                    <a16:rowId xmlns:a16="http://schemas.microsoft.com/office/drawing/2014/main" val="10009"/>
                  </a:ext>
                </a:extLst>
              </a:tr>
              <a:tr h="487717">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a:solidFill>
                            <a:schemeClr val="accent6">
                              <a:lumMod val="50000"/>
                            </a:schemeClr>
                          </a:solidFill>
                          <a:effectLst/>
                          <a:latin typeface="Arial" panose="020B0604020202020204" pitchFamily="34" charset="0"/>
                          <a:cs typeface="Arial" panose="020B0604020202020204" pitchFamily="34" charset="0"/>
                        </a:rPr>
                        <a:t>INDICADOR DE GESTIÓN</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5" marR="58345" marT="0" marB="0" anchor="ctr"/>
                </a:tc>
                <a:tc gridSpan="2">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solidFill>
                            <a:schemeClr val="accent6">
                              <a:lumMod val="50000"/>
                            </a:schemeClr>
                          </a:solidFill>
                          <a:effectLst/>
                          <a:latin typeface="Arial" panose="020B0604020202020204" pitchFamily="34" charset="0"/>
                          <a:cs typeface="Arial" panose="020B0604020202020204" pitchFamily="34" charset="0"/>
                        </a:rPr>
                        <a:t>META 2019</a:t>
                      </a:r>
                      <a:endParaRPr lang="es-CO" sz="9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5" marR="58345"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effectLst/>
                        </a:rPr>
                        <a:t>EJECUCION MES JULIO 2019</a:t>
                      </a:r>
                      <a:endParaRPr lang="es-CO" sz="800" b="1" kern="1200" dirty="0">
                        <a:solidFill>
                          <a:schemeClr val="dk1"/>
                        </a:solidFill>
                        <a:effectLst/>
                        <a:latin typeface="Calibri" panose="020F0502020204030204"/>
                        <a:ea typeface="Verdana" panose="020B0604030504040204" pitchFamily="34" charset="0"/>
                        <a:cs typeface="Verdana" panose="020B0604030504040204" pitchFamily="34" charset="0"/>
                      </a:endParaRPr>
                    </a:p>
                  </a:txBody>
                  <a:tcPr marL="58360" marR="58360" marT="0" marB="0" anchor="ctr"/>
                </a:tc>
                <a:tc>
                  <a:txBody>
                    <a:bodyPr/>
                    <a:lstStyle/>
                    <a:p>
                      <a:pPr algn="ctr">
                        <a:spcAft>
                          <a:spcPts val="0"/>
                        </a:spcAft>
                      </a:pPr>
                      <a:r>
                        <a:rPr lang="es-ES_tradnl" sz="800" dirty="0">
                          <a:solidFill>
                            <a:schemeClr val="accent6">
                              <a:lumMod val="50000"/>
                            </a:schemeClr>
                          </a:solidFill>
                          <a:effectLst/>
                          <a:latin typeface="Arial" panose="020B0604020202020204" pitchFamily="34" charset="0"/>
                          <a:cs typeface="Arial" panose="020B0604020202020204" pitchFamily="34" charset="0"/>
                        </a:rPr>
                        <a:t>EJECUCION MES NOVIEMBRE 2019</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5" marR="58345"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2019</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5" marR="58345" marT="0" marB="0" anchor="ctr"/>
                </a:tc>
                <a:extLst>
                  <a:ext uri="{0D108BD9-81ED-4DB2-BD59-A6C34878D82A}">
                    <a16:rowId xmlns:a16="http://schemas.microsoft.com/office/drawing/2014/main" val="10010"/>
                  </a:ext>
                </a:extLst>
              </a:tr>
              <a:tr h="213174">
                <a:tc>
                  <a:txBody>
                    <a:bodyPr/>
                    <a:lstStyle/>
                    <a:p>
                      <a:pPr marL="0" algn="just"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Calzada sencilla (Km)</a:t>
                      </a:r>
                    </a:p>
                  </a:txBody>
                  <a:tcPr marL="9523" marR="9523" marT="9526" marB="0" anchor="ctr"/>
                </a:tc>
                <a:tc gridSpan="2">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2,3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397" marR="91397" marT="45622" marB="45622"/>
                </a:tc>
                <a:tc hMerge="1">
                  <a:txBody>
                    <a:bodyPr/>
                    <a:lstStyle/>
                    <a:p>
                      <a:pPr algn="ctr"/>
                      <a:r>
                        <a:rPr lang="es-CO" sz="800" dirty="0">
                          <a:solidFill>
                            <a:schemeClr val="tx1"/>
                          </a:solidFill>
                        </a:rPr>
                        <a:t>0,07 Km</a:t>
                      </a:r>
                      <a:endParaRPr lang="es-CO" sz="9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19" marB="4561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2,3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397" marR="91397" marT="45622" marB="45622"/>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2,3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397" marR="91397" marT="45622" marB="45622"/>
                </a:tc>
                <a:extLst>
                  <a:ext uri="{0D108BD9-81ED-4DB2-BD59-A6C34878D82A}">
                    <a16:rowId xmlns:a16="http://schemas.microsoft.com/office/drawing/2014/main" val="10011"/>
                  </a:ext>
                </a:extLst>
              </a:tr>
              <a:tr h="213174">
                <a:tc>
                  <a:txBody>
                    <a:bodyPr/>
                    <a:lstStyle/>
                    <a:p>
                      <a:pPr marL="0" algn="just"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Sitios críticos (Un)</a:t>
                      </a:r>
                    </a:p>
                  </a:txBody>
                  <a:tcPr marL="9523" marR="9523" marT="9526" marB="0" anchor="ctr"/>
                </a:tc>
                <a:tc gridSpan="2">
                  <a:txBody>
                    <a:bodyPr/>
                    <a:lstStyle/>
                    <a:p>
                      <a:pPr marL="0" algn="ctr" defTabSz="914400" rtl="0" eaLnBrk="1" fontAlgn="ctr" latinLnBrk="0" hangingPunct="1"/>
                      <a:r>
                        <a:rPr lang="es-CO" sz="80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2 Un</a:t>
                      </a:r>
                    </a:p>
                  </a:txBody>
                  <a:tcPr marL="91397" marR="91397" marT="45622" marB="45622"/>
                </a:tc>
                <a:tc hMerge="1">
                  <a:txBody>
                    <a:bodyPr/>
                    <a:lstStyle/>
                    <a:p>
                      <a:pPr algn="ctr"/>
                      <a:r>
                        <a:rPr lang="es-CO" sz="800" dirty="0">
                          <a:solidFill>
                            <a:schemeClr val="tx1"/>
                          </a:solidFill>
                        </a:rPr>
                        <a:t>0,21 Un</a:t>
                      </a:r>
                      <a:endParaRPr lang="es-CO" sz="9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19" marB="4561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397" marR="91397" marT="45622" marB="45622"/>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397" marR="91397" marT="45622" marB="45622"/>
                </a:tc>
                <a:extLst>
                  <a:ext uri="{0D108BD9-81ED-4DB2-BD59-A6C34878D82A}">
                    <a16:rowId xmlns:a16="http://schemas.microsoft.com/office/drawing/2014/main" val="10012"/>
                  </a:ext>
                </a:extLst>
              </a:tr>
            </a:tbl>
          </a:graphicData>
        </a:graphic>
      </p:graphicFrame>
      <p:pic>
        <p:nvPicPr>
          <p:cNvPr id="33" name="Imagen 1">
            <a:extLst>
              <a:ext uri="{FF2B5EF4-FFF2-40B4-BE49-F238E27FC236}">
                <a16:creationId xmlns:a16="http://schemas.microsoft.com/office/drawing/2014/main" id="{693041C4-B079-4313-B43E-8BD64590B82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bwMode="auto">
          <a:xfrm>
            <a:off x="2473325" y="4214813"/>
            <a:ext cx="2951163" cy="1585912"/>
          </a:xfrm>
          <a:prstGeom prst="rect">
            <a:avLst/>
          </a:prstGeom>
          <a:noFill/>
          <a:ln w="28575">
            <a:solidFill>
              <a:schemeClr val="accent6">
                <a:lumMod val="60000"/>
                <a:lumOff val="40000"/>
              </a:schemeClr>
            </a:solidFill>
            <a:miter lim="800000"/>
            <a:headEnd/>
            <a:tailEnd/>
          </a:ln>
        </p:spPr>
      </p:pic>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ángulo 3">
            <a:extLst>
              <a:ext uri="{FF2B5EF4-FFF2-40B4-BE49-F238E27FC236}">
                <a16:creationId xmlns:a16="http://schemas.microsoft.com/office/drawing/2014/main" id="{FEA2A5BB-C4B9-4797-879F-D6DEC53E44C7}"/>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08227" name="Rectángulo 7">
            <a:extLst>
              <a:ext uri="{FF2B5EF4-FFF2-40B4-BE49-F238E27FC236}">
                <a16:creationId xmlns:a16="http://schemas.microsoft.com/office/drawing/2014/main" id="{D10B04D0-8DD9-4228-9923-6745DD0E924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7047480F-447C-4074-8C6C-4FCC0FDC1139}"/>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08229" name="Imagen 14">
            <a:extLst>
              <a:ext uri="{FF2B5EF4-FFF2-40B4-BE49-F238E27FC236}">
                <a16:creationId xmlns:a16="http://schemas.microsoft.com/office/drawing/2014/main" id="{19183F3E-98E6-4F90-AF1D-F0EEA5BA490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30" name="CuadroTexto 2">
            <a:extLst>
              <a:ext uri="{FF2B5EF4-FFF2-40B4-BE49-F238E27FC236}">
                <a16:creationId xmlns:a16="http://schemas.microsoft.com/office/drawing/2014/main" id="{D8D25EDC-89DB-42A7-AD7D-800FE54DB265}"/>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08231" name="CuadroTexto 11">
            <a:extLst>
              <a:ext uri="{FF2B5EF4-FFF2-40B4-BE49-F238E27FC236}">
                <a16:creationId xmlns:a16="http://schemas.microsoft.com/office/drawing/2014/main" id="{133E2ADE-C1AB-47F5-A492-73399BF4FA14}"/>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08232" name="Imagen 16">
            <a:extLst>
              <a:ext uri="{FF2B5EF4-FFF2-40B4-BE49-F238E27FC236}">
                <a16:creationId xmlns:a16="http://schemas.microsoft.com/office/drawing/2014/main" id="{3842B1DA-4BE2-4A82-B5E4-80C927D289C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233" name="Imagen 2">
            <a:extLst>
              <a:ext uri="{FF2B5EF4-FFF2-40B4-BE49-F238E27FC236}">
                <a16:creationId xmlns:a16="http://schemas.microsoft.com/office/drawing/2014/main" id="{38AFA506-66D2-4D6A-A06E-962B44241FE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B36308E-0A77-4568-A88A-8D33EDF6152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E6AB0DA-5224-4051-ABB6-C2430E159F47}"/>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965B26E7-D1B7-47C6-9E0E-3DA0FF79AAA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829247F7-B867-4517-B56B-ACDE9C156A5E}"/>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308238" name="Imagen 14">
            <a:extLst>
              <a:ext uri="{FF2B5EF4-FFF2-40B4-BE49-F238E27FC236}">
                <a16:creationId xmlns:a16="http://schemas.microsoft.com/office/drawing/2014/main" id="{1297810E-76BF-424A-82E2-CD5A83B4D761}"/>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8088" y="2754313"/>
            <a:ext cx="4060825" cy="172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239" name="Imagen 15">
            <a:extLst>
              <a:ext uri="{FF2B5EF4-FFF2-40B4-BE49-F238E27FC236}">
                <a16:creationId xmlns:a16="http://schemas.microsoft.com/office/drawing/2014/main" id="{1CDD4923-DE3E-4878-80C6-7ED0473947FB}"/>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5138" y="2657475"/>
            <a:ext cx="4054475" cy="206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631FA1B1-E150-4CA8-85FE-991C740104DC}"/>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09251" name="Imagen 1">
            <a:extLst>
              <a:ext uri="{FF2B5EF4-FFF2-40B4-BE49-F238E27FC236}">
                <a16:creationId xmlns:a16="http://schemas.microsoft.com/office/drawing/2014/main" id="{5FD1244A-B2BE-4EE9-AAF1-D5AF1EA1ED4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0375" y="59563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252" name="Imagen 35">
            <a:extLst>
              <a:ext uri="{FF2B5EF4-FFF2-40B4-BE49-F238E27FC236}">
                <a16:creationId xmlns:a16="http://schemas.microsoft.com/office/drawing/2014/main" id="{94A81B8E-8BD4-4940-ABFB-CDDD2C8255E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253" name="Imagen 54">
            <a:extLst>
              <a:ext uri="{FF2B5EF4-FFF2-40B4-BE49-F238E27FC236}">
                <a16:creationId xmlns:a16="http://schemas.microsoft.com/office/drawing/2014/main" id="{2AA3461F-0D56-4550-9C0A-EA1447181F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o 10">
            <a:extLst>
              <a:ext uri="{FF2B5EF4-FFF2-40B4-BE49-F238E27FC236}">
                <a16:creationId xmlns:a16="http://schemas.microsoft.com/office/drawing/2014/main" id="{7266CDF6-8D9C-42B5-AE19-E035B0E31F24}"/>
              </a:ext>
            </a:extLst>
          </p:cNvPr>
          <p:cNvGrpSpPr>
            <a:grpSpLocks/>
          </p:cNvGrpSpPr>
          <p:nvPr/>
        </p:nvGrpSpPr>
        <p:grpSpPr bwMode="auto">
          <a:xfrm>
            <a:off x="6360164" y="868202"/>
            <a:ext cx="4970463" cy="433388"/>
            <a:chOff x="3797995" y="1095038"/>
            <a:chExt cx="8830845" cy="641713"/>
          </a:xfrm>
          <a:solidFill>
            <a:schemeClr val="accent6">
              <a:lumMod val="60000"/>
              <a:lumOff val="40000"/>
            </a:schemeClr>
          </a:solidFill>
        </p:grpSpPr>
        <p:sp>
          <p:nvSpPr>
            <p:cNvPr id="7" name="Pentágono 11">
              <a:extLst>
                <a:ext uri="{FF2B5EF4-FFF2-40B4-BE49-F238E27FC236}">
                  <a16:creationId xmlns:a16="http://schemas.microsoft.com/office/drawing/2014/main" id="{82824361-0A44-40A3-8909-201CF73F621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8" name="Forma libre 12">
              <a:extLst>
                <a:ext uri="{FF2B5EF4-FFF2-40B4-BE49-F238E27FC236}">
                  <a16:creationId xmlns:a16="http://schemas.microsoft.com/office/drawing/2014/main" id="{794EC798-6092-4B76-9CFA-E781C5367660}"/>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9" name="CuadroTexto 13">
              <a:extLst>
                <a:ext uri="{FF2B5EF4-FFF2-40B4-BE49-F238E27FC236}">
                  <a16:creationId xmlns:a16="http://schemas.microsoft.com/office/drawing/2014/main" id="{C8BA6414-84D8-47F9-BD75-B06260AD6B1F}"/>
                </a:ext>
              </a:extLst>
            </p:cNvPr>
            <p:cNvSpPr txBox="1">
              <a:spLocks noChangeArrowheads="1"/>
            </p:cNvSpPr>
            <p:nvPr/>
          </p:nvSpPr>
          <p:spPr bwMode="auto">
            <a:xfrm>
              <a:off x="5052163" y="1158505"/>
              <a:ext cx="5418288" cy="54533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Calibri" panose="020F0502020204030204"/>
                  <a:cs typeface="Arial" panose="020B0604020202020204" pitchFamily="34" charset="0"/>
                </a:rPr>
                <a:t>Localización</a:t>
              </a:r>
              <a:r>
                <a:rPr lang="es-CO" altLang="es-CO" sz="1800" b="1" dirty="0">
                  <a:solidFill>
                    <a:schemeClr val="accent6">
                      <a:lumMod val="50000"/>
                    </a:schemeClr>
                  </a:solidFill>
                  <a:latin typeface="Arial" panose="020B0604020202020204" pitchFamily="34" charset="0"/>
                  <a:cs typeface="Arial" panose="020B0604020202020204" pitchFamily="34" charset="0"/>
                </a:rPr>
                <a:t> </a:t>
              </a:r>
            </a:p>
          </p:txBody>
        </p:sp>
        <p:sp>
          <p:nvSpPr>
            <p:cNvPr id="10" name="CuadroTexto 14">
              <a:extLst>
                <a:ext uri="{FF2B5EF4-FFF2-40B4-BE49-F238E27FC236}">
                  <a16:creationId xmlns:a16="http://schemas.microsoft.com/office/drawing/2014/main" id="{1C05E85C-DC56-4591-A3A2-DE3EC35EE1EA}"/>
                </a:ext>
              </a:extLst>
            </p:cNvPr>
            <p:cNvSpPr txBox="1">
              <a:spLocks noChangeArrowheads="1"/>
            </p:cNvSpPr>
            <p:nvPr/>
          </p:nvSpPr>
          <p:spPr bwMode="auto">
            <a:xfrm>
              <a:off x="7555801" y="1174958"/>
              <a:ext cx="4704305" cy="50067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600" b="1" dirty="0">
                  <a:solidFill>
                    <a:schemeClr val="accent6">
                      <a:lumMod val="50000"/>
                    </a:schemeClr>
                  </a:solidFill>
                  <a:latin typeface="Calibri" panose="020F0502020204030204"/>
                  <a:cs typeface="Arial" panose="020B0604020202020204" pitchFamily="34" charset="0"/>
                </a:rPr>
                <a:t>Departamento de Santander</a:t>
              </a:r>
            </a:p>
          </p:txBody>
        </p:sp>
        <p:sp>
          <p:nvSpPr>
            <p:cNvPr id="11" name="Elipse 10">
              <a:extLst>
                <a:ext uri="{FF2B5EF4-FFF2-40B4-BE49-F238E27FC236}">
                  <a16:creationId xmlns:a16="http://schemas.microsoft.com/office/drawing/2014/main" id="{875158F6-987E-47CE-926F-EBD6B8F067C3}"/>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grpSp>
        <p:nvGrpSpPr>
          <p:cNvPr id="12" name="Grupo 16">
            <a:extLst>
              <a:ext uri="{FF2B5EF4-FFF2-40B4-BE49-F238E27FC236}">
                <a16:creationId xmlns:a16="http://schemas.microsoft.com/office/drawing/2014/main" id="{DB68C109-C0D8-4376-9CDA-C4D05D5B3E14}"/>
              </a:ext>
            </a:extLst>
          </p:cNvPr>
          <p:cNvGrpSpPr>
            <a:grpSpLocks/>
          </p:cNvGrpSpPr>
          <p:nvPr/>
        </p:nvGrpSpPr>
        <p:grpSpPr bwMode="auto">
          <a:xfrm>
            <a:off x="6360164" y="1458175"/>
            <a:ext cx="4970463" cy="444500"/>
            <a:chOff x="3799824" y="1079015"/>
            <a:chExt cx="8829018" cy="657736"/>
          </a:xfrm>
          <a:solidFill>
            <a:schemeClr val="accent6">
              <a:lumMod val="60000"/>
              <a:lumOff val="40000"/>
            </a:schemeClr>
          </a:solidFill>
        </p:grpSpPr>
        <p:sp>
          <p:nvSpPr>
            <p:cNvPr id="13" name="Pentágono 17">
              <a:extLst>
                <a:ext uri="{FF2B5EF4-FFF2-40B4-BE49-F238E27FC236}">
                  <a16:creationId xmlns:a16="http://schemas.microsoft.com/office/drawing/2014/main" id="{FB0F1FDC-36AE-459C-BC8F-12E6F631E4EC}"/>
                </a:ext>
              </a:extLst>
            </p:cNvPr>
            <p:cNvSpPr/>
            <p:nvPr/>
          </p:nvSpPr>
          <p:spPr>
            <a:xfrm>
              <a:off x="4220253" y="1097807"/>
              <a:ext cx="519078" cy="63894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14" name="Forma libre 18">
              <a:extLst>
                <a:ext uri="{FF2B5EF4-FFF2-40B4-BE49-F238E27FC236}">
                  <a16:creationId xmlns:a16="http://schemas.microsoft.com/office/drawing/2014/main" id="{C8DFCD84-EF10-42FB-8A43-FBC1C8A52778}"/>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15" name="CuadroTexto 19">
              <a:extLst>
                <a:ext uri="{FF2B5EF4-FFF2-40B4-BE49-F238E27FC236}">
                  <a16:creationId xmlns:a16="http://schemas.microsoft.com/office/drawing/2014/main" id="{DEE6E9A4-CFD5-4BC9-968F-1BA952E38B3D}"/>
                </a:ext>
              </a:extLst>
            </p:cNvPr>
            <p:cNvSpPr txBox="1">
              <a:spLocks noChangeArrowheads="1"/>
            </p:cNvSpPr>
            <p:nvPr/>
          </p:nvSpPr>
          <p:spPr bwMode="auto">
            <a:xfrm>
              <a:off x="5030578" y="1158883"/>
              <a:ext cx="5395119" cy="544981"/>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Calibri" panose="020F0502020204030204"/>
                  <a:cs typeface="Arial" panose="020B0604020202020204" pitchFamily="34" charset="0"/>
                </a:rPr>
                <a:t>Conectividad</a:t>
              </a:r>
            </a:p>
          </p:txBody>
        </p:sp>
        <p:sp>
          <p:nvSpPr>
            <p:cNvPr id="16" name="CuadroTexto 20">
              <a:extLst>
                <a:ext uri="{FF2B5EF4-FFF2-40B4-BE49-F238E27FC236}">
                  <a16:creationId xmlns:a16="http://schemas.microsoft.com/office/drawing/2014/main" id="{C20B2353-C204-4043-9420-7CEBA40B822B}"/>
                </a:ext>
              </a:extLst>
            </p:cNvPr>
            <p:cNvSpPr txBox="1">
              <a:spLocks noChangeArrowheads="1"/>
            </p:cNvSpPr>
            <p:nvPr/>
          </p:nvSpPr>
          <p:spPr bwMode="auto">
            <a:xfrm>
              <a:off x="7341765" y="1079015"/>
              <a:ext cx="5108569" cy="54650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900" b="1" dirty="0">
                  <a:solidFill>
                    <a:schemeClr val="accent6">
                      <a:lumMod val="50000"/>
                    </a:schemeClr>
                  </a:solidFill>
                  <a:latin typeface="Calibri" panose="020F0502020204030204"/>
                  <a:cs typeface="Arial" panose="020B0604020202020204" pitchFamily="34" charset="0"/>
                </a:rPr>
                <a:t>Prolongación de la paralela existente entre TCC y Molinos Altos (autopista Floridablanca - Bucaramanga)</a:t>
              </a:r>
            </a:p>
          </p:txBody>
        </p:sp>
        <p:sp>
          <p:nvSpPr>
            <p:cNvPr id="17" name="Elipse 16">
              <a:extLst>
                <a:ext uri="{FF2B5EF4-FFF2-40B4-BE49-F238E27FC236}">
                  <a16:creationId xmlns:a16="http://schemas.microsoft.com/office/drawing/2014/main" id="{B4B80030-4123-4DB4-A5CC-9DCBE2639AE7}"/>
                </a:ext>
              </a:extLst>
            </p:cNvPr>
            <p:cNvSpPr/>
            <p:nvPr/>
          </p:nvSpPr>
          <p:spPr>
            <a:xfrm>
              <a:off x="3799824" y="1095459"/>
              <a:ext cx="629470" cy="62954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grpSp>
        <p:nvGrpSpPr>
          <p:cNvPr id="18" name="Grupo 22">
            <a:extLst>
              <a:ext uri="{FF2B5EF4-FFF2-40B4-BE49-F238E27FC236}">
                <a16:creationId xmlns:a16="http://schemas.microsoft.com/office/drawing/2014/main" id="{9448C3DA-9B32-43EF-961C-571590271E59}"/>
              </a:ext>
            </a:extLst>
          </p:cNvPr>
          <p:cNvGrpSpPr>
            <a:grpSpLocks/>
          </p:cNvGrpSpPr>
          <p:nvPr/>
        </p:nvGrpSpPr>
        <p:grpSpPr bwMode="auto">
          <a:xfrm>
            <a:off x="6360164" y="2052189"/>
            <a:ext cx="4970463" cy="461963"/>
            <a:chOff x="3788546" y="1079015"/>
            <a:chExt cx="8840294" cy="683036"/>
          </a:xfrm>
          <a:solidFill>
            <a:schemeClr val="accent6">
              <a:lumMod val="60000"/>
              <a:lumOff val="40000"/>
            </a:schemeClr>
          </a:solidFill>
        </p:grpSpPr>
        <p:sp>
          <p:nvSpPr>
            <p:cNvPr id="19" name="Pentágono 23">
              <a:extLst>
                <a:ext uri="{FF2B5EF4-FFF2-40B4-BE49-F238E27FC236}">
                  <a16:creationId xmlns:a16="http://schemas.microsoft.com/office/drawing/2014/main" id="{09764570-A2E7-437A-ABAD-3D8FAFBD10D6}"/>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20" name="Forma libre 24">
              <a:extLst>
                <a:ext uri="{FF2B5EF4-FFF2-40B4-BE49-F238E27FC236}">
                  <a16:creationId xmlns:a16="http://schemas.microsoft.com/office/drawing/2014/main" id="{E636D31A-0C67-49EE-B187-B04CB8C5E2B0}"/>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21" name="CuadroTexto 25">
              <a:extLst>
                <a:ext uri="{FF2B5EF4-FFF2-40B4-BE49-F238E27FC236}">
                  <a16:creationId xmlns:a16="http://schemas.microsoft.com/office/drawing/2014/main" id="{C47D9879-C7EB-428F-8DED-75032793F9ED}"/>
                </a:ext>
              </a:extLst>
            </p:cNvPr>
            <p:cNvSpPr txBox="1">
              <a:spLocks noChangeArrowheads="1"/>
            </p:cNvSpPr>
            <p:nvPr/>
          </p:nvSpPr>
          <p:spPr bwMode="auto">
            <a:xfrm>
              <a:off x="5066208" y="1158820"/>
              <a:ext cx="5479386" cy="54689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Calibri" panose="020F0502020204030204"/>
                  <a:cs typeface="Arial" panose="020B0604020202020204" pitchFamily="34" charset="0"/>
                </a:rPr>
                <a:t>Longitud de la vía</a:t>
              </a:r>
            </a:p>
          </p:txBody>
        </p:sp>
        <p:sp>
          <p:nvSpPr>
            <p:cNvPr id="22" name="CuadroTexto 26">
              <a:extLst>
                <a:ext uri="{FF2B5EF4-FFF2-40B4-BE49-F238E27FC236}">
                  <a16:creationId xmlns:a16="http://schemas.microsoft.com/office/drawing/2014/main" id="{0D61F26F-3010-46D6-A081-1F2D07F8C8BF}"/>
                </a:ext>
              </a:extLst>
            </p:cNvPr>
            <p:cNvSpPr txBox="1">
              <a:spLocks noChangeArrowheads="1"/>
            </p:cNvSpPr>
            <p:nvPr/>
          </p:nvSpPr>
          <p:spPr bwMode="auto">
            <a:xfrm>
              <a:off x="10129883" y="1079015"/>
              <a:ext cx="2130220" cy="68303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chemeClr val="accent6">
                      <a:lumMod val="50000"/>
                    </a:schemeClr>
                  </a:solidFill>
                  <a:latin typeface="Calibri" panose="020F0502020204030204"/>
                  <a:cs typeface="Arial" panose="020B0604020202020204" pitchFamily="34" charset="0"/>
                </a:rPr>
                <a:t>2,0 </a:t>
              </a:r>
              <a:r>
                <a:rPr lang="es-CO" altLang="es-CO" sz="1800" dirty="0">
                  <a:solidFill>
                    <a:schemeClr val="accent6">
                      <a:lumMod val="50000"/>
                    </a:schemeClr>
                  </a:solidFill>
                  <a:latin typeface="Calibri" panose="020F0502020204030204"/>
                  <a:cs typeface="Arial" panose="020B0604020202020204" pitchFamily="34" charset="0"/>
                </a:rPr>
                <a:t>km</a:t>
              </a:r>
              <a:endParaRPr lang="es-CO" altLang="es-CO" sz="2400" dirty="0">
                <a:solidFill>
                  <a:schemeClr val="accent6">
                    <a:lumMod val="50000"/>
                  </a:schemeClr>
                </a:solidFill>
                <a:latin typeface="Calibri" panose="020F0502020204030204"/>
                <a:cs typeface="Arial" panose="020B0604020202020204" pitchFamily="34" charset="0"/>
              </a:endParaRPr>
            </a:p>
          </p:txBody>
        </p:sp>
        <p:sp>
          <p:nvSpPr>
            <p:cNvPr id="23" name="Elipse 22">
              <a:extLst>
                <a:ext uri="{FF2B5EF4-FFF2-40B4-BE49-F238E27FC236}">
                  <a16:creationId xmlns:a16="http://schemas.microsoft.com/office/drawing/2014/main" id="{3D361692-9735-4F13-A686-74463B0B2653}"/>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grpSp>
        <p:nvGrpSpPr>
          <p:cNvPr id="24" name="Grupo 28">
            <a:extLst>
              <a:ext uri="{FF2B5EF4-FFF2-40B4-BE49-F238E27FC236}">
                <a16:creationId xmlns:a16="http://schemas.microsoft.com/office/drawing/2014/main" id="{245BB9B6-5F18-4FC2-A93C-F7A8D30A4CB4}"/>
              </a:ext>
            </a:extLst>
          </p:cNvPr>
          <p:cNvGrpSpPr>
            <a:grpSpLocks/>
          </p:cNvGrpSpPr>
          <p:nvPr/>
        </p:nvGrpSpPr>
        <p:grpSpPr bwMode="auto">
          <a:xfrm>
            <a:off x="6360165" y="2649378"/>
            <a:ext cx="4970464" cy="461963"/>
            <a:chOff x="3790135" y="1079015"/>
            <a:chExt cx="8838706" cy="683037"/>
          </a:xfrm>
          <a:solidFill>
            <a:schemeClr val="accent6">
              <a:lumMod val="60000"/>
              <a:lumOff val="40000"/>
            </a:schemeClr>
          </a:solidFill>
        </p:grpSpPr>
        <p:sp>
          <p:nvSpPr>
            <p:cNvPr id="25" name="Pentágono 29">
              <a:extLst>
                <a:ext uri="{FF2B5EF4-FFF2-40B4-BE49-F238E27FC236}">
                  <a16:creationId xmlns:a16="http://schemas.microsoft.com/office/drawing/2014/main" id="{5153B7A9-6D4D-457D-A705-060F08EAB2C7}"/>
                </a:ext>
              </a:extLst>
            </p:cNvPr>
            <p:cNvSpPr/>
            <p:nvPr/>
          </p:nvSpPr>
          <p:spPr>
            <a:xfrm>
              <a:off x="4210578" y="1088404"/>
              <a:ext cx="519096" cy="63843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26" name="Forma libre 30">
              <a:extLst>
                <a:ext uri="{FF2B5EF4-FFF2-40B4-BE49-F238E27FC236}">
                  <a16:creationId xmlns:a16="http://schemas.microsoft.com/office/drawing/2014/main" id="{9F42B5CB-6AF5-4A43-9589-AB8D874A132A}"/>
                </a:ext>
              </a:extLst>
            </p:cNvPr>
            <p:cNvSpPr/>
            <p:nvPr/>
          </p:nvSpPr>
          <p:spPr>
            <a:xfrm>
              <a:off x="4724976" y="1097793"/>
              <a:ext cx="7903865" cy="638439"/>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27" name="CuadroTexto 31">
              <a:extLst>
                <a:ext uri="{FF2B5EF4-FFF2-40B4-BE49-F238E27FC236}">
                  <a16:creationId xmlns:a16="http://schemas.microsoft.com/office/drawing/2014/main" id="{A351E845-EEDE-4EA0-BCE7-6681E860C2F7}"/>
                </a:ext>
              </a:extLst>
            </p:cNvPr>
            <p:cNvSpPr txBox="1">
              <a:spLocks noChangeArrowheads="1"/>
            </p:cNvSpPr>
            <p:nvPr/>
          </p:nvSpPr>
          <p:spPr bwMode="auto">
            <a:xfrm>
              <a:off x="5086697" y="1158820"/>
              <a:ext cx="5681856" cy="455065"/>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chemeClr val="accent6">
                      <a:lumMod val="50000"/>
                    </a:schemeClr>
                  </a:solidFill>
                  <a:latin typeface="Arial" panose="020B0604020202020204" pitchFamily="34" charset="0"/>
                  <a:cs typeface="Arial" panose="020B0604020202020204" pitchFamily="34" charset="0"/>
                </a:rPr>
                <a:t>Longitud del proyecto a intervenir</a:t>
              </a:r>
              <a:endParaRPr lang="es-CO" altLang="es-CO" sz="1400" b="1" dirty="0">
                <a:solidFill>
                  <a:schemeClr val="accent6">
                    <a:lumMod val="50000"/>
                  </a:schemeClr>
                </a:solidFill>
                <a:latin typeface="Arial" panose="020B0604020202020204" pitchFamily="34" charset="0"/>
                <a:cs typeface="Arial" panose="020B0604020202020204" pitchFamily="34" charset="0"/>
              </a:endParaRPr>
            </a:p>
          </p:txBody>
        </p:sp>
        <p:sp>
          <p:nvSpPr>
            <p:cNvPr id="28" name="CuadroTexto 32">
              <a:extLst>
                <a:ext uri="{FF2B5EF4-FFF2-40B4-BE49-F238E27FC236}">
                  <a16:creationId xmlns:a16="http://schemas.microsoft.com/office/drawing/2014/main" id="{E71D9241-29B1-4794-811B-1EF3B0E5A5E7}"/>
                </a:ext>
              </a:extLst>
            </p:cNvPr>
            <p:cNvSpPr txBox="1">
              <a:spLocks noChangeArrowheads="1"/>
            </p:cNvSpPr>
            <p:nvPr/>
          </p:nvSpPr>
          <p:spPr bwMode="auto">
            <a:xfrm>
              <a:off x="10458507" y="1079015"/>
              <a:ext cx="1841495" cy="68303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chemeClr val="accent6">
                      <a:lumMod val="50000"/>
                    </a:schemeClr>
                  </a:solidFill>
                  <a:latin typeface="Calibri" panose="020F0502020204030204"/>
                  <a:cs typeface="Arial" panose="020B0604020202020204" pitchFamily="34" charset="0"/>
                </a:rPr>
                <a:t>2,0 </a:t>
              </a:r>
              <a:r>
                <a:rPr lang="es-CO" altLang="es-CO" sz="1800" dirty="0">
                  <a:solidFill>
                    <a:schemeClr val="accent6">
                      <a:lumMod val="50000"/>
                    </a:schemeClr>
                  </a:solidFill>
                  <a:latin typeface="Calibri" panose="020F0502020204030204"/>
                  <a:cs typeface="Arial" panose="020B0604020202020204" pitchFamily="34" charset="0"/>
                </a:rPr>
                <a:t>km</a:t>
              </a:r>
              <a:endParaRPr lang="es-CO" altLang="es-CO" sz="2400" dirty="0">
                <a:solidFill>
                  <a:schemeClr val="accent6">
                    <a:lumMod val="50000"/>
                  </a:schemeClr>
                </a:solidFill>
                <a:latin typeface="Calibri" panose="020F0502020204030204"/>
                <a:cs typeface="Arial" panose="020B0604020202020204" pitchFamily="34" charset="0"/>
              </a:endParaRPr>
            </a:p>
          </p:txBody>
        </p:sp>
        <p:sp>
          <p:nvSpPr>
            <p:cNvPr id="29" name="Elipse 28">
              <a:extLst>
                <a:ext uri="{FF2B5EF4-FFF2-40B4-BE49-F238E27FC236}">
                  <a16:creationId xmlns:a16="http://schemas.microsoft.com/office/drawing/2014/main" id="{AB5A34BE-2330-4A43-B309-EE42C672CC20}"/>
                </a:ext>
              </a:extLst>
            </p:cNvPr>
            <p:cNvSpPr/>
            <p:nvPr/>
          </p:nvSpPr>
          <p:spPr>
            <a:xfrm>
              <a:off x="3790135" y="1083709"/>
              <a:ext cx="629491" cy="6313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sp>
        <p:nvSpPr>
          <p:cNvPr id="30" name="Rectángulo 68">
            <a:extLst>
              <a:ext uri="{FF2B5EF4-FFF2-40B4-BE49-F238E27FC236}">
                <a16:creationId xmlns:a16="http://schemas.microsoft.com/office/drawing/2014/main" id="{2E560347-0558-4AB1-AE57-B470A6D87D06}"/>
              </a:ext>
            </a:extLst>
          </p:cNvPr>
          <p:cNvSpPr>
            <a:spLocks noChangeArrowheads="1"/>
          </p:cNvSpPr>
          <p:nvPr/>
        </p:nvSpPr>
        <p:spPr bwMode="auto">
          <a:xfrm>
            <a:off x="862013" y="182563"/>
            <a:ext cx="10467975" cy="80010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PROLONGACIÓN DE LA PARALELA ORIENTAL DE LA AUTOPISTA FLORIDABLANCA-BUCARAMANGA</a:t>
            </a:r>
            <a:r>
              <a:rPr lang="es-CO" altLang="es-CO" sz="16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 </a:t>
            </a:r>
            <a:endParaRPr lang="es-ES" altLang="es-CO" sz="16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Gerencia de Grandes proyectos </a:t>
            </a:r>
            <a:endParaRPr lang="es-ES" altLang="es-CO" sz="1400" dirty="0">
              <a:solidFill>
                <a:schemeClr val="accent6">
                  <a:lumMod val="75000"/>
                </a:scheme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1" name="Tabla 30">
            <a:extLst>
              <a:ext uri="{FF2B5EF4-FFF2-40B4-BE49-F238E27FC236}">
                <a16:creationId xmlns:a16="http://schemas.microsoft.com/office/drawing/2014/main" id="{24828550-63A8-4E79-8715-9620CEAF6AFA}"/>
              </a:ext>
            </a:extLst>
          </p:cNvPr>
          <p:cNvGraphicFramePr>
            <a:graphicFrameLocks noGrp="1"/>
          </p:cNvGraphicFramePr>
          <p:nvPr/>
        </p:nvGraphicFramePr>
        <p:xfrm>
          <a:off x="6365875" y="3246438"/>
          <a:ext cx="4964113" cy="2565400"/>
        </p:xfrm>
        <a:graphic>
          <a:graphicData uri="http://schemas.openxmlformats.org/drawingml/2006/table">
            <a:tbl>
              <a:tblPr firstRow="1" bandRow="1">
                <a:tableStyleId>{93296810-A885-4BE3-A3E7-6D5BEEA58F35}</a:tableStyleId>
              </a:tblPr>
              <a:tblGrid>
                <a:gridCol w="1333322">
                  <a:extLst>
                    <a:ext uri="{9D8B030D-6E8A-4147-A177-3AD203B41FA5}">
                      <a16:colId xmlns:a16="http://schemas.microsoft.com/office/drawing/2014/main" val="20000"/>
                    </a:ext>
                  </a:extLst>
                </a:gridCol>
                <a:gridCol w="1333322">
                  <a:extLst>
                    <a:ext uri="{9D8B030D-6E8A-4147-A177-3AD203B41FA5}">
                      <a16:colId xmlns:a16="http://schemas.microsoft.com/office/drawing/2014/main" val="20001"/>
                    </a:ext>
                  </a:extLst>
                </a:gridCol>
                <a:gridCol w="1333322">
                  <a:extLst>
                    <a:ext uri="{9D8B030D-6E8A-4147-A177-3AD203B41FA5}">
                      <a16:colId xmlns:a16="http://schemas.microsoft.com/office/drawing/2014/main" val="20002"/>
                    </a:ext>
                  </a:extLst>
                </a:gridCol>
                <a:gridCol w="964147">
                  <a:extLst>
                    <a:ext uri="{9D8B030D-6E8A-4147-A177-3AD203B41FA5}">
                      <a16:colId xmlns:a16="http://schemas.microsoft.com/office/drawing/2014/main" val="20003"/>
                    </a:ext>
                  </a:extLst>
                </a:gridCol>
              </a:tblGrid>
              <a:tr h="14877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900" kern="1200" dirty="0">
                          <a:solidFill>
                            <a:schemeClr val="bg1"/>
                          </a:solidFill>
                          <a:latin typeface="Arial" panose="020B0604020202020204" pitchFamily="34" charset="0"/>
                          <a:cs typeface="Arial" panose="020B0604020202020204" pitchFamily="34" charset="0"/>
                        </a:rPr>
                        <a:t>INVERSIONES</a:t>
                      </a:r>
                      <a:endParaRPr lang="es-MX" sz="9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48773">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A. Total Contrato de</a:t>
                      </a:r>
                      <a:r>
                        <a:rPr lang="es-ES" sz="800" kern="1200" baseline="0" dirty="0">
                          <a:solidFill>
                            <a:schemeClr val="accent6">
                              <a:lumMod val="50000"/>
                            </a:schemeClr>
                          </a:solidFill>
                          <a:latin typeface="Arial" panose="020B0604020202020204" pitchFamily="34" charset="0"/>
                          <a:cs typeface="Arial" panose="020B0604020202020204" pitchFamily="34" charset="0"/>
                        </a:rPr>
                        <a:t> Obra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marL="0" marR="0" lvl="0" indent="0" algn="ctr" defTabSz="914400" eaLnBrk="1" fontAlgn="b" latinLnBrk="0" hangingPunct="1">
                        <a:lnSpc>
                          <a:spcPct val="100000"/>
                        </a:lnSpc>
                        <a:spcBef>
                          <a:spcPts val="0"/>
                        </a:spcBef>
                        <a:spcAft>
                          <a:spcPts val="0"/>
                        </a:spcAft>
                        <a:buClrTx/>
                        <a:buSzTx/>
                        <a:buFontTx/>
                        <a:buNone/>
                        <a:tabLst/>
                        <a:defRPr/>
                      </a:pPr>
                      <a:r>
                        <a:rPr lang="es-CO" sz="800" b="0" u="none" strike="noStrike" dirty="0">
                          <a:solidFill>
                            <a:schemeClr val="accent6">
                              <a:lumMod val="50000"/>
                            </a:schemeClr>
                          </a:solidFill>
                          <a:effectLst/>
                          <a:latin typeface="Arial" panose="020B0604020202020204" pitchFamily="34" charset="0"/>
                          <a:cs typeface="Arial" panose="020B0604020202020204" pitchFamily="34" charset="0"/>
                        </a:rPr>
                        <a:t>$</a:t>
                      </a:r>
                      <a:r>
                        <a:rPr lang="es-CO" sz="800" b="0" i="0" u="none" strike="noStrike" baseline="0" dirty="0">
                          <a:solidFill>
                            <a:schemeClr val="accent6">
                              <a:lumMod val="50000"/>
                            </a:schemeClr>
                          </a:solidFill>
                          <a:effectLst/>
                          <a:latin typeface="Arial" panose="020B0604020202020204" pitchFamily="34" charset="0"/>
                          <a:cs typeface="Arial" panose="020B0604020202020204" pitchFamily="34" charset="0"/>
                        </a:rPr>
                        <a:t> 44</a:t>
                      </a:r>
                      <a:r>
                        <a:rPr lang="es-CO" sz="800" b="0" i="0" u="none" strike="noStrike" dirty="0">
                          <a:solidFill>
                            <a:schemeClr val="accent6">
                              <a:lumMod val="50000"/>
                            </a:schemeClr>
                          </a:solidFill>
                          <a:effectLst/>
                          <a:latin typeface="Arial" panose="020B0604020202020204" pitchFamily="34" charset="0"/>
                          <a:cs typeface="Arial" panose="020B0604020202020204" pitchFamily="34" charset="0"/>
                        </a:rPr>
                        <a:t>.413,852,924,00</a:t>
                      </a:r>
                    </a:p>
                  </a:txBody>
                  <a:tcPr marL="36022" marR="36022"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148773">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A.1. Inversión acumulada obra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u="none" strike="noStrike" dirty="0">
                          <a:solidFill>
                            <a:schemeClr val="accent6">
                              <a:lumMod val="50000"/>
                            </a:schemeClr>
                          </a:solidFill>
                          <a:effectLst/>
                          <a:latin typeface="Arial" panose="020B0604020202020204" pitchFamily="34" charset="0"/>
                          <a:cs typeface="Arial" panose="020B0604020202020204" pitchFamily="34" charset="0"/>
                        </a:rPr>
                        <a:t>$ 35.781.364,477,00</a:t>
                      </a:r>
                      <a:endParaRPr lang="es-CO" sz="8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2"/>
                  </a:ext>
                </a:extLst>
              </a:tr>
              <a:tr h="148773">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A.2. Inversión obra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u="none" strike="noStrike" dirty="0">
                          <a:solidFill>
                            <a:schemeClr val="accent6">
                              <a:lumMod val="50000"/>
                            </a:schemeClr>
                          </a:solidFill>
                          <a:effectLst/>
                          <a:latin typeface="Arial" panose="020B0604020202020204" pitchFamily="34" charset="0"/>
                          <a:cs typeface="Arial" panose="020B0604020202020204" pitchFamily="34" charset="0"/>
                        </a:rPr>
                        <a:t>$ 12.580.846.386.00</a:t>
                      </a:r>
                      <a:endParaRPr lang="es-CO" sz="8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3"/>
                  </a:ext>
                </a:extLst>
              </a:tr>
              <a:tr h="14877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B. Total Contrato Interventoría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u="none" strike="noStrike" dirty="0">
                          <a:solidFill>
                            <a:schemeClr val="accent6">
                              <a:lumMod val="50000"/>
                            </a:schemeClr>
                          </a:solidFill>
                          <a:effectLst/>
                          <a:latin typeface="Arial" panose="020B0604020202020204" pitchFamily="34" charset="0"/>
                          <a:cs typeface="Arial" panose="020B0604020202020204" pitchFamily="34" charset="0"/>
                        </a:rPr>
                        <a:t>$ 4.206,998,028</a:t>
                      </a:r>
                      <a:endParaRPr lang="es-CO" sz="8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4"/>
                  </a:ext>
                </a:extLst>
              </a:tr>
              <a:tr h="148773">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B.1. Inversión acumulada interventoría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u="none" strike="noStrike" dirty="0">
                          <a:solidFill>
                            <a:schemeClr val="accent6">
                              <a:lumMod val="50000"/>
                            </a:schemeClr>
                          </a:solidFill>
                          <a:effectLst/>
                          <a:latin typeface="Arial" panose="020B0604020202020204" pitchFamily="34" charset="0"/>
                          <a:cs typeface="Arial" panose="020B0604020202020204" pitchFamily="34" charset="0"/>
                        </a:rPr>
                        <a:t>$ 3,876,715,960,00</a:t>
                      </a:r>
                      <a:r>
                        <a:rPr lang="es-CO" sz="800" b="0" u="none" strike="noStrike" baseline="0" dirty="0">
                          <a:solidFill>
                            <a:schemeClr val="accent6">
                              <a:lumMod val="50000"/>
                            </a:schemeClr>
                          </a:solidFill>
                          <a:effectLst/>
                          <a:latin typeface="Arial" panose="020B0604020202020204" pitchFamily="34" charset="0"/>
                          <a:cs typeface="Arial" panose="020B0604020202020204" pitchFamily="34" charset="0"/>
                        </a:rPr>
                        <a:t> </a:t>
                      </a:r>
                      <a:endParaRPr lang="es-CO" sz="8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5"/>
                  </a:ext>
                </a:extLst>
              </a:tr>
              <a:tr h="14877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B.2 Inversión Interventoría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u="none" strike="noStrike" dirty="0">
                          <a:solidFill>
                            <a:schemeClr val="accent6">
                              <a:lumMod val="50000"/>
                            </a:schemeClr>
                          </a:solidFill>
                          <a:effectLst/>
                          <a:latin typeface="Arial" panose="020B0604020202020204" pitchFamily="34" charset="0"/>
                          <a:cs typeface="Arial" panose="020B0604020202020204" pitchFamily="34" charset="0"/>
                        </a:rPr>
                        <a:t>$ 1.643.446.428,00</a:t>
                      </a:r>
                      <a:endParaRPr lang="es-CO" sz="8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6"/>
                  </a:ext>
                </a:extLst>
              </a:tr>
              <a:tr h="14877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Total Inversión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u="none" strike="noStrike" dirty="0">
                          <a:solidFill>
                            <a:schemeClr val="accent6">
                              <a:lumMod val="50000"/>
                            </a:schemeClr>
                          </a:solidFill>
                          <a:effectLst/>
                          <a:latin typeface="Arial" panose="020B0604020202020204" pitchFamily="34" charset="0"/>
                          <a:cs typeface="Arial" panose="020B0604020202020204" pitchFamily="34" charset="0"/>
                        </a:rPr>
                        <a:t>$ 48.620,850,952,00</a:t>
                      </a:r>
                      <a:endParaRPr lang="es-CO" sz="8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7"/>
                  </a:ext>
                </a:extLst>
              </a:tr>
              <a:tr h="14877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Inversión acumulada a 2019</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b="0" u="none" strike="noStrike" dirty="0">
                          <a:solidFill>
                            <a:schemeClr val="accent6">
                              <a:lumMod val="50000"/>
                            </a:schemeClr>
                          </a:solidFill>
                          <a:effectLst/>
                          <a:latin typeface="Arial" panose="020B0604020202020204" pitchFamily="34" charset="0"/>
                          <a:cs typeface="Arial" panose="020B0604020202020204" pitchFamily="34" charset="0"/>
                        </a:rPr>
                        <a:t>$ 39.658.080.437,00</a:t>
                      </a:r>
                      <a:endParaRPr lang="es-CO" sz="8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8"/>
                  </a:ext>
                </a:extLst>
              </a:tr>
              <a:tr h="14877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accent6">
                              <a:lumMod val="50000"/>
                            </a:schemeClr>
                          </a:solidFill>
                          <a:latin typeface="Arial" panose="020B0604020202020204" pitchFamily="34" charset="0"/>
                          <a:cs typeface="Arial" panose="020B0604020202020204" pitchFamily="34" charset="0"/>
                        </a:rPr>
                        <a:t>ALCANCE FÍSICO TOTAL DEL CONTRATO O PROYECTO</a:t>
                      </a:r>
                      <a:endParaRPr lang="es-MX"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9"/>
                  </a:ext>
                </a:extLst>
              </a:tr>
              <a:tr h="297545">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SECTOR/TRAMO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CANTIDAD </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INTERVENCIÓN PREVISTA</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ACUMULADO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extLst>
                  <a:ext uri="{0D108BD9-81ED-4DB2-BD59-A6C34878D82A}">
                    <a16:rowId xmlns:a16="http://schemas.microsoft.com/office/drawing/2014/main" val="10010"/>
                  </a:ext>
                </a:extLst>
              </a:tr>
              <a:tr h="260042">
                <a:tc>
                  <a:txBody>
                    <a:bodyPr/>
                    <a:lstStyle/>
                    <a:p>
                      <a:pPr marL="0" indent="0" algn="ctr">
                        <a:buNone/>
                      </a:pPr>
                      <a:r>
                        <a:rPr lang="es-CO" sz="800" dirty="0">
                          <a:solidFill>
                            <a:schemeClr val="accent6">
                              <a:lumMod val="50000"/>
                            </a:schemeClr>
                          </a:solidFill>
                          <a:latin typeface="Arial" panose="020B0604020202020204" pitchFamily="34" charset="0"/>
                          <a:cs typeface="Arial" panose="020B0604020202020204" pitchFamily="34" charset="0"/>
                        </a:rPr>
                        <a:t> PR 0+000 -   PR 2+000</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18" marB="45618"/>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 km</a:t>
                      </a:r>
                    </a:p>
                  </a:txBody>
                  <a:tcPr marL="91420" marR="91420" marT="45618" marB="45618"/>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Segunda Calzada</a:t>
                      </a:r>
                    </a:p>
                  </a:txBody>
                  <a:tcPr marL="91420" marR="91420" marT="45618" marB="45618"/>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 km</a:t>
                      </a:r>
                    </a:p>
                  </a:txBody>
                  <a:tcPr marL="91420" marR="91420" marT="45618" marB="45618"/>
                </a:tc>
                <a:extLst>
                  <a:ext uri="{0D108BD9-81ED-4DB2-BD59-A6C34878D82A}">
                    <a16:rowId xmlns:a16="http://schemas.microsoft.com/office/drawing/2014/main" val="10011"/>
                  </a:ext>
                </a:extLst>
              </a:tr>
              <a:tr h="260042">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PR 0+000 -   PR 1+500</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18" marB="45618"/>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 un</a:t>
                      </a:r>
                    </a:p>
                  </a:txBody>
                  <a:tcPr marL="91420" marR="91420" marT="45618" marB="45618"/>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Construcción</a:t>
                      </a:r>
                      <a:r>
                        <a:rPr lang="es-CO" sz="800" baseline="0" dirty="0">
                          <a:solidFill>
                            <a:schemeClr val="accent6">
                              <a:lumMod val="50000"/>
                            </a:schemeClr>
                          </a:solidFill>
                          <a:latin typeface="Arial" panose="020B0604020202020204" pitchFamily="34" charset="0"/>
                          <a:cs typeface="Arial" panose="020B0604020202020204" pitchFamily="34" charset="0"/>
                        </a:rPr>
                        <a:t> de Puentes</a:t>
                      </a:r>
                      <a:endParaRPr lang="es-CO" sz="800" dirty="0">
                        <a:solidFill>
                          <a:schemeClr val="accent6">
                            <a:lumMod val="50000"/>
                          </a:schemeClr>
                        </a:solidFill>
                        <a:latin typeface="Arial" panose="020B0604020202020204" pitchFamily="34" charset="0"/>
                        <a:cs typeface="Arial" panose="020B0604020202020204" pitchFamily="34" charset="0"/>
                      </a:endParaRPr>
                    </a:p>
                  </a:txBody>
                  <a:tcPr marL="91420" marR="91420" marT="45618" marB="45618"/>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 un</a:t>
                      </a:r>
                    </a:p>
                  </a:txBody>
                  <a:tcPr marL="91420" marR="91420" marT="45618" marB="45618"/>
                </a:tc>
                <a:extLst>
                  <a:ext uri="{0D108BD9-81ED-4DB2-BD59-A6C34878D82A}">
                    <a16:rowId xmlns:a16="http://schemas.microsoft.com/office/drawing/2014/main" val="10012"/>
                  </a:ext>
                </a:extLst>
              </a:tr>
              <a:tr h="2600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solidFill>
                            <a:schemeClr val="accent6">
                              <a:lumMod val="50000"/>
                            </a:schemeClr>
                          </a:solidFill>
                          <a:latin typeface="Arial" panose="020B0604020202020204" pitchFamily="34" charset="0"/>
                          <a:cs typeface="Arial" panose="020B0604020202020204" pitchFamily="34" charset="0"/>
                        </a:rPr>
                        <a:t>PR 0+000 -   PR 2+000</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18" marB="45618"/>
                </a:tc>
                <a:tc>
                  <a:txBody>
                    <a:bodyPr/>
                    <a:lstStyle/>
                    <a:p>
                      <a:pPr algn="ctr"/>
                      <a:r>
                        <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27 predios</a:t>
                      </a:r>
                    </a:p>
                  </a:txBody>
                  <a:tcPr marL="91420" marR="91420" marT="45618" marB="45618"/>
                </a:tc>
                <a:tc>
                  <a:txBody>
                    <a:bodyPr/>
                    <a:lstStyle/>
                    <a:p>
                      <a:pPr algn="ctr"/>
                      <a:r>
                        <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Adquisición</a:t>
                      </a:r>
                      <a:r>
                        <a:rPr lang="es-CO" sz="800" baseline="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 Predial</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18" marB="45618"/>
                </a:tc>
                <a:tc>
                  <a:txBody>
                    <a:bodyPr/>
                    <a:lstStyle/>
                    <a:p>
                      <a:pPr algn="ctr"/>
                      <a:r>
                        <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27 predios</a:t>
                      </a:r>
                    </a:p>
                  </a:txBody>
                  <a:tcPr marL="91420" marR="91420" marT="45618" marB="45618"/>
                </a:tc>
                <a:extLst>
                  <a:ext uri="{0D108BD9-81ED-4DB2-BD59-A6C34878D82A}">
                    <a16:rowId xmlns:a16="http://schemas.microsoft.com/office/drawing/2014/main" val="10013"/>
                  </a:ext>
                </a:extLst>
              </a:tr>
            </a:tbl>
          </a:graphicData>
        </a:graphic>
      </p:graphicFrame>
      <p:graphicFrame>
        <p:nvGraphicFramePr>
          <p:cNvPr id="32" name="Tabla 31">
            <a:extLst>
              <a:ext uri="{FF2B5EF4-FFF2-40B4-BE49-F238E27FC236}">
                <a16:creationId xmlns:a16="http://schemas.microsoft.com/office/drawing/2014/main" id="{AA444F26-F8CB-4E6E-8004-E397C28F0676}"/>
              </a:ext>
            </a:extLst>
          </p:cNvPr>
          <p:cNvGraphicFramePr>
            <a:graphicFrameLocks noGrp="1"/>
          </p:cNvGraphicFramePr>
          <p:nvPr/>
        </p:nvGraphicFramePr>
        <p:xfrm>
          <a:off x="862013" y="935038"/>
          <a:ext cx="5005387" cy="3116262"/>
        </p:xfrm>
        <a:graphic>
          <a:graphicData uri="http://schemas.openxmlformats.org/drawingml/2006/table">
            <a:tbl>
              <a:tblPr firstRow="1" bandRow="1">
                <a:tableStyleId>{93296810-A885-4BE3-A3E7-6D5BEEA58F35}</a:tableStyleId>
              </a:tblPr>
              <a:tblGrid>
                <a:gridCol w="2127647">
                  <a:extLst>
                    <a:ext uri="{9D8B030D-6E8A-4147-A177-3AD203B41FA5}">
                      <a16:colId xmlns:a16="http://schemas.microsoft.com/office/drawing/2014/main" val="20000"/>
                    </a:ext>
                  </a:extLst>
                </a:gridCol>
                <a:gridCol w="652956">
                  <a:extLst>
                    <a:ext uri="{9D8B030D-6E8A-4147-A177-3AD203B41FA5}">
                      <a16:colId xmlns:a16="http://schemas.microsoft.com/office/drawing/2014/main" val="20001"/>
                    </a:ext>
                  </a:extLst>
                </a:gridCol>
                <a:gridCol w="233852">
                  <a:extLst>
                    <a:ext uri="{9D8B030D-6E8A-4147-A177-3AD203B41FA5}">
                      <a16:colId xmlns:a16="http://schemas.microsoft.com/office/drawing/2014/main" val="20002"/>
                    </a:ext>
                  </a:extLst>
                </a:gridCol>
                <a:gridCol w="858642">
                  <a:extLst>
                    <a:ext uri="{9D8B030D-6E8A-4147-A177-3AD203B41FA5}">
                      <a16:colId xmlns:a16="http://schemas.microsoft.com/office/drawing/2014/main" val="20003"/>
                    </a:ext>
                  </a:extLst>
                </a:gridCol>
                <a:gridCol w="1132290">
                  <a:extLst>
                    <a:ext uri="{9D8B030D-6E8A-4147-A177-3AD203B41FA5}">
                      <a16:colId xmlns:a16="http://schemas.microsoft.com/office/drawing/2014/main" val="20004"/>
                    </a:ext>
                  </a:extLst>
                </a:gridCol>
              </a:tblGrid>
              <a:tr h="213342">
                <a:tc gridSpan="5">
                  <a:txBody>
                    <a:bodyPr/>
                    <a:lstStyle/>
                    <a:p>
                      <a:pPr marL="343266" indent="-343266" algn="ctr" defTabSz="912047" eaLnBrk="1" fontAlgn="auto" hangingPunct="1">
                        <a:spcBef>
                          <a:spcPts val="450"/>
                        </a:spcBef>
                        <a:spcAft>
                          <a:spcPts val="0"/>
                        </a:spcAft>
                        <a:defRPr/>
                      </a:pPr>
                      <a:r>
                        <a:rPr lang="es-CO" sz="800" dirty="0">
                          <a:latin typeface="Arial" panose="020B0604020202020204" pitchFamily="34" charset="0"/>
                          <a:cs typeface="Arial" panose="020B0604020202020204" pitchFamily="34" charset="0"/>
                        </a:rPr>
                        <a:t>INFORMACION DEL CONTRATO</a:t>
                      </a:r>
                      <a:endParaRPr lang="es-CO" sz="8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33" marR="91433" marT="45705" marB="45705">
                    <a:solidFill>
                      <a:schemeClr val="accent6">
                        <a:lumMod val="50000"/>
                      </a:schemeClr>
                    </a:solidFill>
                  </a:tcPr>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111">
                <a:tc gridSpan="2">
                  <a:txBody>
                    <a:bodyPr/>
                    <a:lstStyle/>
                    <a:p>
                      <a:pPr marL="0" algn="l" defTabSz="914400" rtl="0" eaLnBrk="1" latinLnBrk="0" hangingPunct="1"/>
                      <a:r>
                        <a:rPr lang="es-ES" sz="700" kern="1200" dirty="0">
                          <a:solidFill>
                            <a:schemeClr val="accent6">
                              <a:lumMod val="50000"/>
                            </a:schemeClr>
                          </a:solidFill>
                          <a:latin typeface="Arial" panose="020B0604020202020204" pitchFamily="34" charset="0"/>
                          <a:cs typeface="Arial" panose="020B0604020202020204" pitchFamily="34" charset="0"/>
                        </a:rPr>
                        <a:t>CONTRATO No.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4" marR="36014"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algn="l"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1647 de 2015</a:t>
                      </a:r>
                    </a:p>
                  </a:txBody>
                  <a:tcPr marL="9523" marR="9523" marT="9526" marB="0" anchor="ct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46111">
                <a:tc gridSpan="2">
                  <a:txBody>
                    <a:bodyPr/>
                    <a:lstStyle/>
                    <a:p>
                      <a:pPr marL="0" algn="l"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DE INICIO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4" marR="36014"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algn="l"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05/02/2016</a:t>
                      </a:r>
                    </a:p>
                  </a:txBody>
                  <a:tcPr marL="9523" marR="9523" marT="9526" marB="0" anchor="ct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46111">
                <a:tc gridSpan="2">
                  <a:txBody>
                    <a:bodyPr/>
                    <a:lstStyle/>
                    <a:p>
                      <a:pPr marL="0" algn="l"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PROGRAMADA TERMINACION</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4" marR="36014"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algn="l"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31/03/2019</a:t>
                      </a:r>
                    </a:p>
                  </a:txBody>
                  <a:tcPr marL="9523" marR="9523" marT="9526" marB="0" anchor="ct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198101">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700" dirty="0">
                          <a:solidFill>
                            <a:schemeClr val="accent6">
                              <a:lumMod val="50000"/>
                            </a:schemeClr>
                          </a:solidFill>
                          <a:latin typeface="Arial" panose="020B0604020202020204" pitchFamily="34" charset="0"/>
                          <a:cs typeface="Arial" panose="020B0604020202020204" pitchFamily="34" charset="0"/>
                        </a:rPr>
                        <a:t>BENEFICIOS DEL PROYECTO</a:t>
                      </a:r>
                      <a:endParaRPr lang="es-CO" sz="7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705" marB="45705"/>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8057">
                <a:tc gridSpan="3">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AHORROS EN COSTOS DE OPERACIÓN VEHICULAR:</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683" marB="45683"/>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pPr algn="l"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Hasta un 85 %</a:t>
                      </a:r>
                    </a:p>
                  </a:txBody>
                  <a:tcPr marL="9523" marR="9523" marT="9526" marB="0" anchor="ctr"/>
                </a:tc>
                <a:tc hMerge="1">
                  <a:txBody>
                    <a:bodyPr/>
                    <a:lstStyle/>
                    <a:p>
                      <a:endParaRPr lang="es-CO"/>
                    </a:p>
                  </a:txBody>
                  <a:tcPr/>
                </a:tc>
                <a:extLst>
                  <a:ext uri="{0D108BD9-81ED-4DB2-BD59-A6C34878D82A}">
                    <a16:rowId xmlns:a16="http://schemas.microsoft.com/office/drawing/2014/main" val="10005"/>
                  </a:ext>
                </a:extLst>
              </a:tr>
              <a:tr h="198057">
                <a:tc gridSpan="3">
                  <a:txBody>
                    <a:bodyPr/>
                    <a:lstStyle/>
                    <a:p>
                      <a:r>
                        <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AHORRO EN TIEMPOS DE RECORRIDO: </a:t>
                      </a:r>
                    </a:p>
                  </a:txBody>
                  <a:tcPr marL="91435" marR="91435" marT="45683" marB="45683"/>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pPr algn="l"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Hasta en 30 minutos</a:t>
                      </a:r>
                    </a:p>
                  </a:txBody>
                  <a:tcPr marL="9523" marR="9523" marT="9526" marB="0" anchor="ctr"/>
                </a:tc>
                <a:tc hMerge="1">
                  <a:txBody>
                    <a:bodyPr/>
                    <a:lstStyle/>
                    <a:p>
                      <a:endParaRPr lang="es-CO"/>
                    </a:p>
                  </a:txBody>
                  <a:tcPr/>
                </a:tc>
                <a:extLst>
                  <a:ext uri="{0D108BD9-81ED-4DB2-BD59-A6C34878D82A}">
                    <a16:rowId xmlns:a16="http://schemas.microsoft.com/office/drawing/2014/main" val="10006"/>
                  </a:ext>
                </a:extLst>
              </a:tr>
              <a:tr h="198057">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700" b="1" kern="1200" dirty="0">
                          <a:solidFill>
                            <a:schemeClr val="accent6">
                              <a:lumMod val="50000"/>
                            </a:schemeClr>
                          </a:solidFill>
                          <a:latin typeface="Arial" panose="020B0604020202020204" pitchFamily="34" charset="0"/>
                          <a:cs typeface="Arial" panose="020B0604020202020204" pitchFamily="34" charset="0"/>
                        </a:rPr>
                        <a:t>EMPLEOS GENERADOS:</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683" marB="45683"/>
                </a:tc>
                <a:tc hMerge="1">
                  <a:txBody>
                    <a:bodyPr/>
                    <a:lstStyle/>
                    <a:p>
                      <a:endParaRPr lang="es-CO"/>
                    </a:p>
                  </a:txBody>
                  <a:tcPr/>
                </a:tc>
                <a:tc hMerge="1">
                  <a:txBody>
                    <a:bodyPr/>
                    <a:lstStyle/>
                    <a:p>
                      <a:endParaRPr lang="es-CO"/>
                    </a:p>
                  </a:txBody>
                  <a:tcPr/>
                </a:tc>
                <a:tc gridSpan="2">
                  <a:txBody>
                    <a:bodyPr/>
                    <a:lstStyle/>
                    <a:p>
                      <a:pPr algn="l" rtl="0" fontAlgn="ctr"/>
                      <a:r>
                        <a:rPr lang="pt-BR" sz="700" b="0" i="0" u="none" strike="noStrike" dirty="0">
                          <a:solidFill>
                            <a:schemeClr val="accent6">
                              <a:lumMod val="50000"/>
                            </a:schemeClr>
                          </a:solidFill>
                          <a:effectLst/>
                          <a:latin typeface="Arial" panose="020B0604020202020204" pitchFamily="34" charset="0"/>
                          <a:cs typeface="Arial" panose="020B0604020202020204" pitchFamily="34" charset="0"/>
                        </a:rPr>
                        <a:t>65 Entre </a:t>
                      </a:r>
                      <a:r>
                        <a:rPr lang="pt-BR" sz="700" b="0" i="0" u="none" strike="noStrike" dirty="0" err="1">
                          <a:solidFill>
                            <a:schemeClr val="accent6">
                              <a:lumMod val="50000"/>
                            </a:schemeClr>
                          </a:solidFill>
                          <a:effectLst/>
                          <a:latin typeface="Arial" panose="020B0604020202020204" pitchFamily="34" charset="0"/>
                          <a:cs typeface="Arial" panose="020B0604020202020204" pitchFamily="34" charset="0"/>
                        </a:rPr>
                        <a:t>directos</a:t>
                      </a:r>
                      <a:r>
                        <a:rPr lang="pt-BR" sz="700" b="0" i="0" u="none" strike="noStrike" dirty="0">
                          <a:solidFill>
                            <a:schemeClr val="accent6">
                              <a:lumMod val="50000"/>
                            </a:schemeClr>
                          </a:solidFill>
                          <a:effectLst/>
                          <a:latin typeface="Arial" panose="020B0604020202020204" pitchFamily="34" charset="0"/>
                          <a:cs typeface="Arial" panose="020B0604020202020204" pitchFamily="34" charset="0"/>
                        </a:rPr>
                        <a:t> e </a:t>
                      </a:r>
                      <a:r>
                        <a:rPr lang="pt-BR" sz="700" b="0" i="0" u="none" strike="noStrike" dirty="0" err="1">
                          <a:solidFill>
                            <a:schemeClr val="accent6">
                              <a:lumMod val="50000"/>
                            </a:schemeClr>
                          </a:solidFill>
                          <a:effectLst/>
                          <a:latin typeface="Arial" panose="020B0604020202020204" pitchFamily="34" charset="0"/>
                          <a:cs typeface="Arial" panose="020B0604020202020204" pitchFamily="34" charset="0"/>
                        </a:rPr>
                        <a:t>indirectos</a:t>
                      </a:r>
                      <a:endParaRPr lang="pt-BR" sz="7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9523" marR="9523" marT="9526" marB="0" anchor="ctr"/>
                </a:tc>
                <a:tc hMerge="1">
                  <a:txBody>
                    <a:bodyPr/>
                    <a:lstStyle/>
                    <a:p>
                      <a:endParaRPr lang="es-CO"/>
                    </a:p>
                  </a:txBody>
                  <a:tcPr/>
                </a:tc>
                <a:extLst>
                  <a:ext uri="{0D108BD9-81ED-4DB2-BD59-A6C34878D82A}">
                    <a16:rowId xmlns:a16="http://schemas.microsoft.com/office/drawing/2014/main" val="10007"/>
                  </a:ext>
                </a:extLst>
              </a:tr>
              <a:tr h="198057">
                <a:tc gridSpan="3">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DISMINUCIÓN DE LA ACCIDENTALIDAD: </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683" marB="45683"/>
                </a:tc>
                <a:tc hMerge="1">
                  <a:txBody>
                    <a:bodyPr/>
                    <a:lstStyle/>
                    <a:p>
                      <a:endParaRPr lang="es-CO" dirty="0"/>
                    </a:p>
                  </a:txBody>
                  <a:tcPr marL="91442" marR="91442" marT="45698" marB="45698"/>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pPr algn="l"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80%</a:t>
                      </a:r>
                    </a:p>
                  </a:txBody>
                  <a:tcPr marL="9523" marR="9523" marT="9526" marB="0" anchor="ctr"/>
                </a:tc>
                <a:tc hMerge="1">
                  <a:txBody>
                    <a:bodyPr/>
                    <a:lstStyle/>
                    <a:p>
                      <a:endParaRPr lang="es-CO"/>
                    </a:p>
                  </a:txBody>
                  <a:tcPr/>
                </a:tc>
                <a:extLst>
                  <a:ext uri="{0D108BD9-81ED-4DB2-BD59-A6C34878D82A}">
                    <a16:rowId xmlns:a16="http://schemas.microsoft.com/office/drawing/2014/main" val="10008"/>
                  </a:ext>
                </a:extLst>
              </a:tr>
              <a:tr h="518130">
                <a:tc gridSpan="5">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CO" sz="700" b="1" kern="1200" dirty="0">
                          <a:solidFill>
                            <a:schemeClr val="accent6">
                              <a:lumMod val="50000"/>
                            </a:schemeClr>
                          </a:solidFill>
                          <a:latin typeface="Arial" panose="020B0604020202020204" pitchFamily="34" charset="0"/>
                          <a:cs typeface="Arial" panose="020B0604020202020204" pitchFamily="34" charset="0"/>
                        </a:rPr>
                        <a:t>OTROS BENEFICIOS: </a:t>
                      </a:r>
                      <a:r>
                        <a:rPr lang="es-CO" sz="700" kern="1200" dirty="0">
                          <a:solidFill>
                            <a:schemeClr val="accent6">
                              <a:lumMod val="50000"/>
                            </a:schemeClr>
                          </a:solidFill>
                          <a:latin typeface="Arial" panose="020B0604020202020204" pitchFamily="34" charset="0"/>
                          <a:cs typeface="Arial" panose="020B0604020202020204" pitchFamily="34" charset="0"/>
                        </a:rPr>
                        <a:t>Continuidad al flujo vehicular en el sentido Sur-Norte desde Papi Quiero Piña (PQP) hasta Provenza, aumentando el número de carriles, mejorando las condiciones de Movilidad Vehicular, Peatonal y en otros medios de Transporte no motorizado, al tiempo que se disminuyen los niveles de accidentalidad en dicho sector, mejorando el nivel de servicio actualmente en nivel F, pasando a nivel B, entre otros.</a:t>
                      </a:r>
                      <a:endPar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683" marB="45683"/>
                </a:tc>
                <a:tc hMerge="1">
                  <a:txBody>
                    <a:bodyPr/>
                    <a:lstStyle/>
                    <a:p>
                      <a:endParaRPr lang="es-CO" sz="1000" kern="1200" dirty="0">
                        <a:solidFill>
                          <a:schemeClr val="tx1"/>
                        </a:solidFill>
                        <a:latin typeface="+mn-lt"/>
                        <a:ea typeface="+mn-ea"/>
                        <a:cs typeface="+mn-cs"/>
                      </a:endParaRPr>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8057">
                <a:tc gridSpan="5">
                  <a:txBody>
                    <a:bodyPr/>
                    <a:lstStyle/>
                    <a:p>
                      <a:pPr marL="0" algn="ctr"/>
                      <a:r>
                        <a:rPr lang="es-CO" sz="700" kern="1200" dirty="0">
                          <a:solidFill>
                            <a:schemeClr val="accent6">
                              <a:lumMod val="50000"/>
                            </a:schemeClr>
                          </a:solidFill>
                          <a:latin typeface="Arial" panose="020B0604020202020204" pitchFamily="34" charset="0"/>
                          <a:cs typeface="Arial" panose="020B0604020202020204" pitchFamily="34" charset="0"/>
                        </a:rPr>
                        <a:t>METAS DEL CONTRATO O PROYECTO (PLAN DE ACCIÓN 2019)</a:t>
                      </a:r>
                      <a:endPar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683" marB="45683"/>
                </a:tc>
                <a:tc hMerge="1">
                  <a:txBody>
                    <a:bodyPr/>
                    <a:lstStyle/>
                    <a:p>
                      <a:endParaRPr lang="es-CO" dirty="0"/>
                    </a:p>
                  </a:txBody>
                  <a:tcPr marL="91455" marR="91455" marT="45680" marB="45680">
                    <a:solidFill>
                      <a:schemeClr val="accent1"/>
                    </a:solidFill>
                  </a:tcPr>
                </a:tc>
                <a:tc hMerge="1">
                  <a:txBody>
                    <a:bodyPr/>
                    <a:lstStyle/>
                    <a:p>
                      <a:endParaRPr lang="es-CO" dirty="0"/>
                    </a:p>
                  </a:txBody>
                  <a:tcPr/>
                </a:tc>
                <a:tc hMerge="1">
                  <a:txBody>
                    <a:bodyPr/>
                    <a:lstStyle/>
                    <a:p>
                      <a:endParaRPr lang="es-CO"/>
                    </a:p>
                  </a:txBody>
                  <a:tcPr/>
                </a:tc>
                <a:tc hMerge="1">
                  <a:txBody>
                    <a:bodyPr/>
                    <a:lstStyle/>
                    <a:p>
                      <a:pPr marL="0" algn="ctr"/>
                      <a:endParaRPr lang="es-CO" sz="8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80" marB="45680">
                    <a:solidFill>
                      <a:schemeClr val="accent1"/>
                    </a:solidFill>
                  </a:tcPr>
                </a:tc>
                <a:extLst>
                  <a:ext uri="{0D108BD9-81ED-4DB2-BD59-A6C34878D82A}">
                    <a16:rowId xmlns:a16="http://schemas.microsoft.com/office/drawing/2014/main" val="10010"/>
                  </a:ext>
                </a:extLst>
              </a:tr>
              <a:tr h="320073">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700" dirty="0">
                          <a:solidFill>
                            <a:schemeClr val="accent6">
                              <a:lumMod val="50000"/>
                            </a:schemeClr>
                          </a:solidFill>
                          <a:effectLst/>
                          <a:latin typeface="Arial" panose="020B0604020202020204" pitchFamily="34" charset="0"/>
                          <a:cs typeface="Arial" panose="020B0604020202020204" pitchFamily="34" charset="0"/>
                        </a:rPr>
                        <a:t>INDICADOR DE GESTIÓN</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7" marR="58347" marT="0" marB="0" anchor="ctr"/>
                </a:tc>
                <a:tc gridSpan="2">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META 2019</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7" marR="58347"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effectLst/>
                        </a:rPr>
                        <a:t>EJECUCION MES JULIO 2019</a:t>
                      </a:r>
                      <a:endParaRPr lang="es-CO" sz="800" b="1" kern="1200" dirty="0">
                        <a:solidFill>
                          <a:schemeClr val="dk1"/>
                        </a:solidFill>
                        <a:effectLst/>
                        <a:latin typeface="Calibri" panose="020F0502020204030204"/>
                        <a:ea typeface="Verdana" panose="020B0604030504040204" pitchFamily="34" charset="0"/>
                        <a:cs typeface="Verdana" panose="020B0604030504040204" pitchFamily="34" charset="0"/>
                      </a:endParaRPr>
                    </a:p>
                  </a:txBody>
                  <a:tcPr marL="58360" marR="58360" marT="0" marB="0" anchor="ctr"/>
                </a:tc>
                <a:tc>
                  <a:txBody>
                    <a:body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EJECUCION MES NOVIEMBRE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7" marR="58347"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CO" sz="700" kern="1200" dirty="0">
                          <a:solidFill>
                            <a:schemeClr val="accent6">
                              <a:lumMod val="50000"/>
                            </a:schemeClr>
                          </a:solidFill>
                          <a:effectLst/>
                          <a:latin typeface="Arial" panose="020B0604020202020204" pitchFamily="34" charset="0"/>
                          <a:cs typeface="Arial" panose="020B0604020202020204" pitchFamily="34" charset="0"/>
                        </a:rPr>
                        <a:t>AVANCE TOTAL 2019</a:t>
                      </a:r>
                      <a:endParaRPr lang="es-CO" sz="7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7" marR="58347" marT="0" marB="0" anchor="ctr"/>
                </a:tc>
                <a:extLst>
                  <a:ext uri="{0D108BD9-81ED-4DB2-BD59-A6C34878D82A}">
                    <a16:rowId xmlns:a16="http://schemas.microsoft.com/office/drawing/2014/main" val="10011"/>
                  </a:ext>
                </a:extLst>
              </a:tr>
              <a:tr h="146000">
                <a:tc>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Segunda calzada (Km)</a:t>
                      </a:r>
                    </a:p>
                  </a:txBody>
                  <a:tcPr marL="9523" marR="9523" marT="9526" marB="0" anchor="ctr"/>
                </a:tc>
                <a:tc gridSpan="2">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2,00 Km</a:t>
                      </a:r>
                    </a:p>
                  </a:txBody>
                  <a:tcPr marL="9523" marR="9523" marT="9526" marB="0" anchor="ctr"/>
                </a:tc>
                <a:tc hMerge="1">
                  <a:txBody>
                    <a:bodyPr/>
                    <a:lstStyle/>
                    <a:p>
                      <a:endParaRPr lang="es-CO"/>
                    </a:p>
                  </a:txBody>
                  <a:tcPr/>
                </a:tc>
                <a:tc>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2,00 Km</a:t>
                      </a:r>
                    </a:p>
                  </a:txBody>
                  <a:tcPr marL="9523" marR="9523" marT="9526" marB="0" anchor="ctr"/>
                </a:tc>
                <a:tc>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2,00 Km</a:t>
                      </a:r>
                    </a:p>
                  </a:txBody>
                  <a:tcPr marL="9523" marR="9523" marT="9526" marB="0" anchor="ctr"/>
                </a:tc>
                <a:extLst>
                  <a:ext uri="{0D108BD9-81ED-4DB2-BD59-A6C34878D82A}">
                    <a16:rowId xmlns:a16="http://schemas.microsoft.com/office/drawing/2014/main" val="10012"/>
                  </a:ext>
                </a:extLst>
              </a:tr>
              <a:tr h="146000">
                <a:tc>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Puentes (Un)</a:t>
                      </a:r>
                    </a:p>
                  </a:txBody>
                  <a:tcPr marL="9523" marR="9523" marT="9526" marB="0" anchor="ctr"/>
                </a:tc>
                <a:tc gridSpan="2">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2 Un</a:t>
                      </a:r>
                    </a:p>
                  </a:txBody>
                  <a:tcPr marL="9523" marR="9523" marT="9526" marB="0" anchor="ctr"/>
                </a:tc>
                <a:tc hMerge="1">
                  <a:txBody>
                    <a:bodyPr/>
                    <a:lstStyle/>
                    <a:p>
                      <a:endParaRPr lang="es-CO"/>
                    </a:p>
                  </a:txBody>
                  <a:tcPr/>
                </a:tc>
                <a:tc>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2 Un</a:t>
                      </a:r>
                    </a:p>
                  </a:txBody>
                  <a:tcPr marL="9523" marR="9523" marT="9526" marB="0" anchor="ctr"/>
                </a:tc>
                <a:tc>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2 Un</a:t>
                      </a:r>
                    </a:p>
                  </a:txBody>
                  <a:tcPr marL="9523" marR="9523" marT="9526" marB="0" anchor="ctr"/>
                </a:tc>
                <a:extLst>
                  <a:ext uri="{0D108BD9-81ED-4DB2-BD59-A6C34878D82A}">
                    <a16:rowId xmlns:a16="http://schemas.microsoft.com/office/drawing/2014/main" val="10013"/>
                  </a:ext>
                </a:extLst>
              </a:tr>
              <a:tr h="146000">
                <a:tc>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Predios (Un)</a:t>
                      </a:r>
                    </a:p>
                  </a:txBody>
                  <a:tcPr marL="9523" marR="9523" marT="9526" marB="0" anchor="ctr"/>
                </a:tc>
                <a:tc gridSpan="2">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27 Un</a:t>
                      </a:r>
                    </a:p>
                  </a:txBody>
                  <a:tcPr marL="9523" marR="9523" marT="9526" marB="0" anchor="ctr"/>
                </a:tc>
                <a:tc hMerge="1">
                  <a:txBody>
                    <a:bodyPr/>
                    <a:lstStyle/>
                    <a:p>
                      <a:endParaRPr lang="es-CO"/>
                    </a:p>
                  </a:txBody>
                  <a:tcPr/>
                </a:tc>
                <a:tc>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27 Un</a:t>
                      </a:r>
                    </a:p>
                  </a:txBody>
                  <a:tcPr marL="9523" marR="9523" marT="9526" marB="0" anchor="ctr"/>
                </a:tc>
                <a:tc>
                  <a:txBody>
                    <a:bodyPr/>
                    <a:lstStyle/>
                    <a:p>
                      <a:pPr algn="ctr" rtl="0" fontAlgn="ctr"/>
                      <a:r>
                        <a:rPr lang="es-CO" sz="700" b="0" i="0" u="none" strike="noStrike" dirty="0">
                          <a:solidFill>
                            <a:schemeClr val="accent6">
                              <a:lumMod val="50000"/>
                            </a:schemeClr>
                          </a:solidFill>
                          <a:effectLst/>
                          <a:latin typeface="Arial" panose="020B0604020202020204" pitchFamily="34" charset="0"/>
                          <a:cs typeface="Arial" panose="020B0604020202020204" pitchFamily="34" charset="0"/>
                        </a:rPr>
                        <a:t>27 Un</a:t>
                      </a:r>
                    </a:p>
                  </a:txBody>
                  <a:tcPr marL="9523" marR="9523" marT="9526" marB="0" anchor="ctr"/>
                </a:tc>
                <a:extLst>
                  <a:ext uri="{0D108BD9-81ED-4DB2-BD59-A6C34878D82A}">
                    <a16:rowId xmlns:a16="http://schemas.microsoft.com/office/drawing/2014/main" val="10014"/>
                  </a:ext>
                </a:extLst>
              </a:tr>
            </a:tbl>
          </a:graphicData>
        </a:graphic>
      </p:graphicFrame>
      <p:pic>
        <p:nvPicPr>
          <p:cNvPr id="309373" name="Imagen 33">
            <a:extLst>
              <a:ext uri="{FF2B5EF4-FFF2-40B4-BE49-F238E27FC236}">
                <a16:creationId xmlns:a16="http://schemas.microsoft.com/office/drawing/2014/main" id="{104E771A-2D6F-475D-BD9A-2D7649B76205}"/>
              </a:ext>
            </a:extLst>
          </p:cNvPr>
          <p:cNvPicPr>
            <a:picLocks noChangeAspect="1"/>
          </p:cNvPicPr>
          <p:nvPr/>
        </p:nvPicPr>
        <p:blipFill>
          <a:blip r:embed="rId5" cstate="email">
            <a:extLst>
              <a:ext uri="{28A0092B-C50C-407E-A947-70E740481C1C}">
                <a14:useLocalDpi xmlns:a14="http://schemas.microsoft.com/office/drawing/2010/main"/>
              </a:ext>
            </a:extLst>
          </a:blip>
          <a:srcRect l="6862" t="47281" r="37312" b="23557"/>
          <a:stretch>
            <a:fillRect/>
          </a:stretch>
        </p:blipFill>
        <p:spPr bwMode="auto">
          <a:xfrm>
            <a:off x="1893888" y="4246563"/>
            <a:ext cx="3965575" cy="1531937"/>
          </a:xfrm>
          <a:prstGeom prst="rect">
            <a:avLst/>
          </a:prstGeom>
          <a:noFill/>
          <a:ln w="2857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ángulo 3">
            <a:extLst>
              <a:ext uri="{FF2B5EF4-FFF2-40B4-BE49-F238E27FC236}">
                <a16:creationId xmlns:a16="http://schemas.microsoft.com/office/drawing/2014/main" id="{FC413B54-21EB-419A-B6D1-75BD64F5DBF3}"/>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10275" name="Rectángulo 7">
            <a:extLst>
              <a:ext uri="{FF2B5EF4-FFF2-40B4-BE49-F238E27FC236}">
                <a16:creationId xmlns:a16="http://schemas.microsoft.com/office/drawing/2014/main" id="{8D9E5E27-4E58-42AE-B59D-B65B9B957D9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8C091C67-8066-4411-8EBF-C55F7A650339}"/>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10277" name="Imagen 14">
            <a:extLst>
              <a:ext uri="{FF2B5EF4-FFF2-40B4-BE49-F238E27FC236}">
                <a16:creationId xmlns:a16="http://schemas.microsoft.com/office/drawing/2014/main" id="{23D95EAB-3FE0-4526-925A-D24AB8362EB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0278" name="CuadroTexto 2">
            <a:extLst>
              <a:ext uri="{FF2B5EF4-FFF2-40B4-BE49-F238E27FC236}">
                <a16:creationId xmlns:a16="http://schemas.microsoft.com/office/drawing/2014/main" id="{97827CB8-CEFD-4684-91A5-841D42827103}"/>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10279" name="CuadroTexto 11">
            <a:extLst>
              <a:ext uri="{FF2B5EF4-FFF2-40B4-BE49-F238E27FC236}">
                <a16:creationId xmlns:a16="http://schemas.microsoft.com/office/drawing/2014/main" id="{A13C36D5-2100-4100-9FE6-92556D3A52C1}"/>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10280" name="Imagen 16">
            <a:extLst>
              <a:ext uri="{FF2B5EF4-FFF2-40B4-BE49-F238E27FC236}">
                <a16:creationId xmlns:a16="http://schemas.microsoft.com/office/drawing/2014/main" id="{3FEDC65E-3603-4E4E-912F-264EC5E50D1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281" name="Imagen 2">
            <a:extLst>
              <a:ext uri="{FF2B5EF4-FFF2-40B4-BE49-F238E27FC236}">
                <a16:creationId xmlns:a16="http://schemas.microsoft.com/office/drawing/2014/main" id="{5DE15966-6808-413E-BD24-8FF6AC875F5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31D79AE3-57C4-4360-A588-362DE5F054B9}"/>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68B1860A-DC77-49DF-9535-82A3376EDB91}"/>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678B3B42-ABE7-4DA4-BB3E-EEF97340109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ABB257B8-3950-4A6A-B0CA-9B809C065295}"/>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310286" name="Imagen 21">
            <a:extLst>
              <a:ext uri="{FF2B5EF4-FFF2-40B4-BE49-F238E27FC236}">
                <a16:creationId xmlns:a16="http://schemas.microsoft.com/office/drawing/2014/main" id="{0BDF7903-AC9F-4FDF-BD02-8DE0FB3DAD81}"/>
              </a:ext>
            </a:extLst>
          </p:cNvPr>
          <p:cNvPicPr>
            <a:picLocks noChangeAspect="1"/>
          </p:cNvPicPr>
          <p:nvPr/>
        </p:nvPicPr>
        <p:blipFill>
          <a:blip r:embed="rId5" cstate="email">
            <a:extLst>
              <a:ext uri="{28A0092B-C50C-407E-A947-70E740481C1C}">
                <a14:useLocalDpi xmlns:a14="http://schemas.microsoft.com/office/drawing/2010/main"/>
              </a:ext>
            </a:extLst>
          </a:blip>
          <a:srcRect r="20451" b="15968"/>
          <a:stretch>
            <a:fillRect/>
          </a:stretch>
        </p:blipFill>
        <p:spPr bwMode="auto">
          <a:xfrm>
            <a:off x="1138238" y="1898650"/>
            <a:ext cx="4089400" cy="3355975"/>
          </a:xfrm>
          <a:prstGeom prst="rect">
            <a:avLst/>
          </a:prstGeom>
          <a:noFill/>
          <a:ln w="2857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pic>
        <p:nvPicPr>
          <p:cNvPr id="310287" name="Imagen 22">
            <a:extLst>
              <a:ext uri="{FF2B5EF4-FFF2-40B4-BE49-F238E27FC236}">
                <a16:creationId xmlns:a16="http://schemas.microsoft.com/office/drawing/2014/main" id="{B957878E-788C-40DA-ADE6-EB6E2E54AA5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3550" y="1968500"/>
            <a:ext cx="4089400" cy="330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DA742D98-F180-4325-9096-16F946CAF5A0}"/>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11299" name="Imagen 1">
            <a:extLst>
              <a:ext uri="{FF2B5EF4-FFF2-40B4-BE49-F238E27FC236}">
                <a16:creationId xmlns:a16="http://schemas.microsoft.com/office/drawing/2014/main" id="{4E22EEB2-762B-4D5E-A5CE-8C9BF1D1CAC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36088" y="58531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3032A083-379A-4792-8E8A-42BB0FB14359}"/>
              </a:ext>
            </a:extLst>
          </p:cNvPr>
          <p:cNvGrpSpPr>
            <a:grpSpLocks/>
          </p:cNvGrpSpPr>
          <p:nvPr/>
        </p:nvGrpSpPr>
        <p:grpSpPr bwMode="auto">
          <a:xfrm>
            <a:off x="5697827" y="1395046"/>
            <a:ext cx="5617873" cy="781364"/>
            <a:chOff x="3797995" y="890688"/>
            <a:chExt cx="8830843" cy="1178546"/>
          </a:xfrm>
          <a:solidFill>
            <a:schemeClr val="accent6">
              <a:lumMod val="60000"/>
              <a:lumOff val="40000"/>
            </a:schemeClr>
          </a:solidFill>
        </p:grpSpPr>
        <p:sp>
          <p:nvSpPr>
            <p:cNvPr id="12" name="Pentágono 11">
              <a:extLst>
                <a:ext uri="{FF2B5EF4-FFF2-40B4-BE49-F238E27FC236}">
                  <a16:creationId xmlns:a16="http://schemas.microsoft.com/office/drawing/2014/main" id="{DB1B081E-D9D9-4454-BBF8-F32AFBB236C6}"/>
                </a:ext>
              </a:extLst>
            </p:cNvPr>
            <p:cNvSpPr/>
            <p:nvPr/>
          </p:nvSpPr>
          <p:spPr>
            <a:xfrm>
              <a:off x="4218400" y="1097387"/>
              <a:ext cx="519046" cy="90908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53D0C2C6-E09D-46BB-B1BE-A3BAB3FF48C6}"/>
                </a:ext>
              </a:extLst>
            </p:cNvPr>
            <p:cNvSpPr/>
            <p:nvPr/>
          </p:nvSpPr>
          <p:spPr>
            <a:xfrm>
              <a:off x="4751538" y="920326"/>
              <a:ext cx="7877300" cy="114890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27862C3-CE23-47EF-9EEF-B56A08C7D5D3}"/>
                </a:ext>
              </a:extLst>
            </p:cNvPr>
            <p:cNvSpPr txBox="1"/>
            <p:nvPr/>
          </p:nvSpPr>
          <p:spPr>
            <a:xfrm>
              <a:off x="5044872" y="890688"/>
              <a:ext cx="7154994" cy="974873"/>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Antioquia, Bolívar, Boyacá, Caldas, Casanare, Caquetá, Cauca, Cesar,  Córdoba, Cundinamarca, Chocó, Huila, Magdalena, Meta, Nariño, Norte de Santander, Putumayo, Quindío, Risaralda, Santander,  Tolima, Valle</a:t>
              </a:r>
            </a:p>
          </p:txBody>
        </p:sp>
        <p:sp>
          <p:nvSpPr>
            <p:cNvPr id="16" name="Elipse 15">
              <a:extLst>
                <a:ext uri="{FF2B5EF4-FFF2-40B4-BE49-F238E27FC236}">
                  <a16:creationId xmlns:a16="http://schemas.microsoft.com/office/drawing/2014/main" id="{3F188DD5-2056-41CE-BDCC-E7BDBA162CC7}"/>
                </a:ext>
              </a:extLst>
            </p:cNvPr>
            <p:cNvSpPr/>
            <p:nvPr/>
          </p:nvSpPr>
          <p:spPr>
            <a:xfrm>
              <a:off x="3797995" y="1095037"/>
              <a:ext cx="629432" cy="82493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11301" name="Rectángulo 67">
            <a:extLst>
              <a:ext uri="{FF2B5EF4-FFF2-40B4-BE49-F238E27FC236}">
                <a16:creationId xmlns:a16="http://schemas.microsoft.com/office/drawing/2014/main" id="{B9389A05-92D3-4EA1-8F29-1EFF8747456D}"/>
              </a:ext>
            </a:extLst>
          </p:cNvPr>
          <p:cNvSpPr>
            <a:spLocks noChangeArrowheads="1"/>
          </p:cNvSpPr>
          <p:nvPr/>
        </p:nvSpPr>
        <p:spPr bwMode="auto">
          <a:xfrm>
            <a:off x="876300" y="258763"/>
            <a:ext cx="86868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pt-BR" altLang="es-CO" sz="1200">
              <a:solidFill>
                <a:srgbClr val="548235"/>
              </a:solidFill>
              <a:latin typeface="Arial" panose="020B0604020202020204" pitchFamily="34" charset="0"/>
              <a:ea typeface="Verdana" panose="020B0604030504040204" pitchFamily="34" charset="0"/>
              <a:cs typeface="Arial" panose="020B0604020202020204" pitchFamily="34" charset="0"/>
            </a:endParaRPr>
          </a:p>
        </p:txBody>
      </p:sp>
      <p:sp>
        <p:nvSpPr>
          <p:cNvPr id="311302" name="Rectángulo 68">
            <a:extLst>
              <a:ext uri="{FF2B5EF4-FFF2-40B4-BE49-F238E27FC236}">
                <a16:creationId xmlns:a16="http://schemas.microsoft.com/office/drawing/2014/main" id="{78CA996C-CCB5-4DA6-A093-1CE18FDF542B}"/>
              </a:ext>
            </a:extLst>
          </p:cNvPr>
          <p:cNvSpPr>
            <a:spLocks noChangeArrowheads="1"/>
          </p:cNvSpPr>
          <p:nvPr/>
        </p:nvSpPr>
        <p:spPr bwMode="auto">
          <a:xfrm>
            <a:off x="876300" y="468313"/>
            <a:ext cx="111775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ATENCIÓN DE EMERGENCIAS POR EL SISTEMA DE MONTO AGOTABLE</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11303" name="Imagen 35">
            <a:extLst>
              <a:ext uri="{FF2B5EF4-FFF2-40B4-BE49-F238E27FC236}">
                <a16:creationId xmlns:a16="http://schemas.microsoft.com/office/drawing/2014/main" id="{CBA588B4-4DC7-4CF3-A978-EF73BAE2C3D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53113"/>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o 10">
            <a:extLst>
              <a:ext uri="{FF2B5EF4-FFF2-40B4-BE49-F238E27FC236}">
                <a16:creationId xmlns:a16="http://schemas.microsoft.com/office/drawing/2014/main" id="{29F4A12B-E283-4D71-B15C-AF6D122BA0B4}"/>
              </a:ext>
            </a:extLst>
          </p:cNvPr>
          <p:cNvGrpSpPr>
            <a:grpSpLocks/>
          </p:cNvGrpSpPr>
          <p:nvPr/>
        </p:nvGrpSpPr>
        <p:grpSpPr bwMode="auto">
          <a:xfrm>
            <a:off x="5692775" y="2369414"/>
            <a:ext cx="5622924" cy="443622"/>
            <a:chOff x="3797995" y="1079885"/>
            <a:chExt cx="8840945" cy="656866"/>
          </a:xfrm>
          <a:solidFill>
            <a:schemeClr val="accent6">
              <a:lumMod val="60000"/>
              <a:lumOff val="40000"/>
            </a:schemeClr>
          </a:solidFill>
        </p:grpSpPr>
        <p:sp>
          <p:nvSpPr>
            <p:cNvPr id="39" name="Pentágono 11">
              <a:extLst>
                <a:ext uri="{FF2B5EF4-FFF2-40B4-BE49-F238E27FC236}">
                  <a16:creationId xmlns:a16="http://schemas.microsoft.com/office/drawing/2014/main" id="{335D99C2-9697-4822-BDBB-654223A8EC5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63C5C58A-0F53-4E8F-8261-B1E1A09D83E7}"/>
                </a:ext>
              </a:extLst>
            </p:cNvPr>
            <p:cNvSpPr/>
            <p:nvPr/>
          </p:nvSpPr>
          <p:spPr>
            <a:xfrm>
              <a:off x="4726021" y="1079885"/>
              <a:ext cx="7912919" cy="64783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hangingPunct="1">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CO" altLang="es-CO" sz="1100" b="1" dirty="0">
                  <a:solidFill>
                    <a:srgbClr val="70AD47">
                      <a:lumMod val="50000"/>
                    </a:srgbClr>
                  </a:solidFill>
                  <a:latin typeface="Arial" panose="020B0604020202020204" pitchFamily="34" charset="0"/>
                  <a:cs typeface="Arial" panose="020B0604020202020204" pitchFamily="34" charset="0"/>
                </a:rPr>
                <a:t>Interconexión de las vías de la Red Vial Nacional no concesionada</a:t>
              </a:r>
            </a:p>
          </p:txBody>
        </p:sp>
        <p:sp>
          <p:nvSpPr>
            <p:cNvPr id="42" name="Elipse 41">
              <a:extLst>
                <a:ext uri="{FF2B5EF4-FFF2-40B4-BE49-F238E27FC236}">
                  <a16:creationId xmlns:a16="http://schemas.microsoft.com/office/drawing/2014/main" id="{35C6667F-1E38-4974-85B9-224F0E60EAA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11305" name="Imagen 54">
            <a:extLst>
              <a:ext uri="{FF2B5EF4-FFF2-40B4-BE49-F238E27FC236}">
                <a16:creationId xmlns:a16="http://schemas.microsoft.com/office/drawing/2014/main" id="{476E10CB-721D-4CE4-BF3E-5B1304816411}"/>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1662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24D7B29-6940-4D72-B130-8B5DCAB34693}"/>
              </a:ext>
            </a:extLst>
          </p:cNvPr>
          <p:cNvGraphicFramePr>
            <a:graphicFrameLocks noGrp="1"/>
          </p:cNvGraphicFramePr>
          <p:nvPr/>
        </p:nvGraphicFramePr>
        <p:xfrm>
          <a:off x="5692775" y="3081338"/>
          <a:ext cx="5622925" cy="2295525"/>
        </p:xfrm>
        <a:graphic>
          <a:graphicData uri="http://schemas.openxmlformats.org/drawingml/2006/table">
            <a:tbl>
              <a:tblPr firstRow="1" bandRow="1"/>
              <a:tblGrid>
                <a:gridCol w="1123661">
                  <a:extLst>
                    <a:ext uri="{9D8B030D-6E8A-4147-A177-3AD203B41FA5}">
                      <a16:colId xmlns:a16="http://schemas.microsoft.com/office/drawing/2014/main" val="20000"/>
                    </a:ext>
                  </a:extLst>
                </a:gridCol>
                <a:gridCol w="734060">
                  <a:extLst>
                    <a:ext uri="{9D8B030D-6E8A-4147-A177-3AD203B41FA5}">
                      <a16:colId xmlns:a16="http://schemas.microsoft.com/office/drawing/2014/main" val="20001"/>
                    </a:ext>
                  </a:extLst>
                </a:gridCol>
                <a:gridCol w="995208">
                  <a:extLst>
                    <a:ext uri="{9D8B030D-6E8A-4147-A177-3AD203B41FA5}">
                      <a16:colId xmlns:a16="http://schemas.microsoft.com/office/drawing/2014/main" val="20002"/>
                    </a:ext>
                  </a:extLst>
                </a:gridCol>
                <a:gridCol w="680059">
                  <a:extLst>
                    <a:ext uri="{9D8B030D-6E8A-4147-A177-3AD203B41FA5}">
                      <a16:colId xmlns:a16="http://schemas.microsoft.com/office/drawing/2014/main" val="20003"/>
                    </a:ext>
                  </a:extLst>
                </a:gridCol>
                <a:gridCol w="2089937">
                  <a:extLst>
                    <a:ext uri="{9D8B030D-6E8A-4147-A177-3AD203B41FA5}">
                      <a16:colId xmlns:a16="http://schemas.microsoft.com/office/drawing/2014/main" val="20004"/>
                    </a:ext>
                  </a:extLst>
                </a:gridCol>
              </a:tblGrid>
              <a:tr h="190500">
                <a:tc gridSpan="5">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3">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$ 8.421,61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3">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3">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$ 8.421,61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3">
                  <a:txBody>
                    <a:bodyPr/>
                    <a:lstStyle/>
                    <a:p>
                      <a:pPr algn="l" rtl="0" fontAlgn="ctr"/>
                      <a:r>
                        <a:rPr lang="es-CO" sz="1000" b="0" i="0" u="none" strike="noStrike" dirty="0">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3">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b"/>
                      <a:r>
                        <a:rPr lang="es-CO" sz="1000" b="1" i="0" u="none" strike="noStrike" dirty="0">
                          <a:solidFill>
                            <a:srgbClr val="375623"/>
                          </a:solidFill>
                          <a:effectLst/>
                          <a:latin typeface="Arial" panose="020B0604020202020204" pitchFamily="34" charset="0"/>
                        </a:rPr>
                        <a:t>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3">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ctr" rtl="0" fontAlgn="b"/>
                      <a:r>
                        <a:rPr lang="es-CO" sz="1000" b="1" i="0" u="none" strike="noStrike" dirty="0">
                          <a:solidFill>
                            <a:srgbClr val="375623"/>
                          </a:solidFill>
                          <a:effectLst/>
                          <a:latin typeface="Arial" panose="020B0604020202020204" pitchFamily="34" charset="0"/>
                        </a:rPr>
                        <a:t>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3">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$ 8.421,61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3">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$ 8.421,61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5">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500">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l" rtl="0" fontAlgn="ctr"/>
                      <a:r>
                        <a:rPr lang="es-CO" sz="1000" b="0" i="0" u="none" strike="noStrike">
                          <a:solidFill>
                            <a:srgbClr val="375623"/>
                          </a:solidFill>
                          <a:effectLst/>
                          <a:latin typeface="Arial" panose="020B0604020202020204" pitchFamily="34" charset="0"/>
                        </a:rPr>
                        <a:t>A nivel Nacional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1247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10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3A8845CA-8BDF-4F9D-8C80-0109FDC48F29}"/>
              </a:ext>
            </a:extLst>
          </p:cNvPr>
          <p:cNvGraphicFramePr>
            <a:graphicFrameLocks noGrp="1"/>
          </p:cNvGraphicFramePr>
          <p:nvPr/>
        </p:nvGraphicFramePr>
        <p:xfrm>
          <a:off x="876300" y="1022350"/>
          <a:ext cx="4437063" cy="4449763"/>
        </p:xfrm>
        <a:graphic>
          <a:graphicData uri="http://schemas.openxmlformats.org/drawingml/2006/table">
            <a:tbl>
              <a:tblPr firstRow="1" bandRow="1"/>
              <a:tblGrid>
                <a:gridCol w="962891">
                  <a:extLst>
                    <a:ext uri="{9D8B030D-6E8A-4147-A177-3AD203B41FA5}">
                      <a16:colId xmlns:a16="http://schemas.microsoft.com/office/drawing/2014/main" val="20000"/>
                    </a:ext>
                  </a:extLst>
                </a:gridCol>
                <a:gridCol w="501601">
                  <a:extLst>
                    <a:ext uri="{9D8B030D-6E8A-4147-A177-3AD203B41FA5}">
                      <a16:colId xmlns:a16="http://schemas.microsoft.com/office/drawing/2014/main" val="20001"/>
                    </a:ext>
                  </a:extLst>
                </a:gridCol>
                <a:gridCol w="784549">
                  <a:extLst>
                    <a:ext uri="{9D8B030D-6E8A-4147-A177-3AD203B41FA5}">
                      <a16:colId xmlns:a16="http://schemas.microsoft.com/office/drawing/2014/main" val="20002"/>
                    </a:ext>
                  </a:extLst>
                </a:gridCol>
                <a:gridCol w="540467">
                  <a:extLst>
                    <a:ext uri="{9D8B030D-6E8A-4147-A177-3AD203B41FA5}">
                      <a16:colId xmlns:a16="http://schemas.microsoft.com/office/drawing/2014/main" val="20003"/>
                    </a:ext>
                  </a:extLst>
                </a:gridCol>
                <a:gridCol w="1647554">
                  <a:extLst>
                    <a:ext uri="{9D8B030D-6E8A-4147-A177-3AD203B41FA5}">
                      <a16:colId xmlns:a16="http://schemas.microsoft.com/office/drawing/2014/main" val="20004"/>
                    </a:ext>
                  </a:extLst>
                </a:gridCol>
              </a:tblGrid>
              <a:tr h="251896">
                <a:tc gridSpan="5">
                  <a:txBody>
                    <a:bodyPr/>
                    <a:lstStyle/>
                    <a:p>
                      <a:pPr algn="ctr" rtl="0" fontAlgn="b"/>
                      <a:r>
                        <a:rPr lang="es-CO" sz="10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90439">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82123">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4">
                  <a:txBody>
                    <a:bodyPr/>
                    <a:lstStyle/>
                    <a:p>
                      <a:pPr algn="l" rtl="0" fontAlgn="ctr"/>
                      <a:r>
                        <a:rPr lang="es-CO" sz="900" b="0" i="0" u="none" strike="noStrike">
                          <a:solidFill>
                            <a:srgbClr val="375623"/>
                          </a:solidFill>
                          <a:effectLst/>
                          <a:latin typeface="Arial" panose="020B0604020202020204" pitchFamily="34" charset="0"/>
                        </a:rPr>
                        <a:t>N/A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478603">
                <a:tc>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4">
                  <a:txBody>
                    <a:bodyPr/>
                    <a:lstStyle/>
                    <a:p>
                      <a:pPr algn="l" rtl="0" fontAlgn="b"/>
                      <a:r>
                        <a:rPr lang="es-CO" sz="900" b="0" i="0" u="none" strike="noStrike">
                          <a:solidFill>
                            <a:srgbClr val="375623"/>
                          </a:solidFill>
                          <a:effectLst/>
                          <a:latin typeface="Arial" panose="020B0604020202020204" pitchFamily="34" charset="0"/>
                        </a:rPr>
                        <a:t>N/A</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251896">
                <a:tc gridSpan="5">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390439">
                <a:tc gridSpan="4">
                  <a:txBody>
                    <a:bodyPr/>
                    <a:lstStyle/>
                    <a:p>
                      <a:pPr algn="l" rtl="0" fontAlgn="ctr"/>
                      <a:r>
                        <a:rPr lang="es-ES" sz="900" b="1" i="0" u="none" strike="noStrike">
                          <a:solidFill>
                            <a:srgbClr val="375623"/>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90439">
                <a:tc gridSpan="4">
                  <a:txBody>
                    <a:bodyPr/>
                    <a:lstStyle/>
                    <a:p>
                      <a:pPr algn="l" rtl="0" fontAlgn="ctr"/>
                      <a:r>
                        <a:rPr lang="es-ES" sz="900" b="1" i="0" u="none" strike="noStrike">
                          <a:solidFill>
                            <a:srgbClr val="375623"/>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390439">
                <a:tc gridSpan="4">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 </a:t>
                      </a:r>
                      <a:r>
                        <a:rPr lang="es-CO" sz="900" b="0" i="0" u="none" strike="noStrike" dirty="0">
                          <a:solidFill>
                            <a:srgbClr val="375623"/>
                          </a:solidFill>
                          <a:effectLst/>
                          <a:latin typeface="Arial" panose="020B0604020202020204" pitchFamily="34" charset="0"/>
                        </a:rPr>
                        <a:t>36 DIRECTOS, 10 INDIRECTOS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b"/>
                      <a:r>
                        <a:rPr lang="es-CO" sz="9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11478">
                <a:tc gridSpan="5">
                  <a:txBody>
                    <a:bodyPr/>
                    <a:lstStyle/>
                    <a:p>
                      <a:pPr algn="just"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Atención ágil y oportuna de las emergencias presentadas con el fin de mantener la </a:t>
                      </a:r>
                      <a:r>
                        <a:rPr lang="es-ES" sz="900" b="0" i="0" u="none" strike="noStrike" dirty="0" err="1">
                          <a:solidFill>
                            <a:srgbClr val="375623"/>
                          </a:solidFill>
                          <a:effectLst/>
                          <a:latin typeface="Arial" panose="020B0604020202020204" pitchFamily="34" charset="0"/>
                        </a:rPr>
                        <a:t>transitabilidad</a:t>
                      </a:r>
                      <a:r>
                        <a:rPr lang="es-ES" sz="900" b="0" i="0" u="none" strike="noStrike" dirty="0">
                          <a:solidFill>
                            <a:srgbClr val="375623"/>
                          </a:solidFill>
                          <a:effectLst/>
                          <a:latin typeface="Arial" panose="020B0604020202020204" pitchFamily="34" charset="0"/>
                        </a:rPr>
                        <a:t> en las vías y así procurar el beneficio de los usuarios de las mismas.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51896">
                <a:tc gridSpan="5">
                  <a:txBody>
                    <a:bodyPr/>
                    <a:lstStyle/>
                    <a:p>
                      <a:pPr algn="ctr" rtl="0" fontAlgn="b"/>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548638">
                <a:tc gridSpan="3">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11478">
                <a:tc gridSpan="3">
                  <a:txBody>
                    <a:bodyPr/>
                    <a:lstStyle/>
                    <a:p>
                      <a:pPr algn="just" rtl="0" fontAlgn="ctr"/>
                      <a:r>
                        <a:rPr lang="es-ES" sz="900" b="1" i="0" u="none" strike="noStrike">
                          <a:solidFill>
                            <a:srgbClr val="375623"/>
                          </a:solidFill>
                          <a:effectLst/>
                          <a:latin typeface="Arial" panose="020B0604020202020204" pitchFamily="34" charset="0"/>
                        </a:rPr>
                        <a:t>Atender emergencias que se presenten en la red vial nacional primaria. (cierre total)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0" i="0" u="none" strike="noStrike">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
        <p:nvSpPr>
          <p:cNvPr id="20" name="Botón de acción: ir a inicio 19">
            <a:hlinkClick r:id="rId6" action="ppaction://hlinksldjump" highlightClick="1"/>
            <a:extLst>
              <a:ext uri="{FF2B5EF4-FFF2-40B4-BE49-F238E27FC236}">
                <a16:creationId xmlns:a16="http://schemas.microsoft.com/office/drawing/2014/main" id="{9397C9FA-87A2-4673-86E4-C3531D05ABCF}"/>
              </a:ext>
            </a:extLst>
          </p:cNvPr>
          <p:cNvSpPr/>
          <p:nvPr/>
        </p:nvSpPr>
        <p:spPr>
          <a:xfrm>
            <a:off x="10594975" y="374650"/>
            <a:ext cx="581025"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ángulo 3">
            <a:extLst>
              <a:ext uri="{FF2B5EF4-FFF2-40B4-BE49-F238E27FC236}">
                <a16:creationId xmlns:a16="http://schemas.microsoft.com/office/drawing/2014/main" id="{F58B0BE4-5FF9-4650-B84A-BCB08729E6F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52227" name="Rectángulo 7">
            <a:extLst>
              <a:ext uri="{FF2B5EF4-FFF2-40B4-BE49-F238E27FC236}">
                <a16:creationId xmlns:a16="http://schemas.microsoft.com/office/drawing/2014/main" id="{A34E8CB1-B62B-48A2-B250-053FC28BD2E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0F165C44-7282-4BDF-ABAF-72C0975A611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52229" name="Imagen 14">
            <a:extLst>
              <a:ext uri="{FF2B5EF4-FFF2-40B4-BE49-F238E27FC236}">
                <a16:creationId xmlns:a16="http://schemas.microsoft.com/office/drawing/2014/main" id="{25791B2D-AAE9-475D-976D-41BE7F7E1D4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Imagen 16">
            <a:extLst>
              <a:ext uri="{FF2B5EF4-FFF2-40B4-BE49-F238E27FC236}">
                <a16:creationId xmlns:a16="http://schemas.microsoft.com/office/drawing/2014/main" id="{670B238A-033E-4656-93A1-85F5395DDBB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1" name="Imagen 2">
            <a:extLst>
              <a:ext uri="{FF2B5EF4-FFF2-40B4-BE49-F238E27FC236}">
                <a16:creationId xmlns:a16="http://schemas.microsoft.com/office/drawing/2014/main" id="{A014EE8A-D6F7-4717-838D-E213F5E91F9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EC2E2AD0-94FC-4043-ACEE-B00937605B7D}"/>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52233" name="CuadroTexto 4">
            <a:extLst>
              <a:ext uri="{FF2B5EF4-FFF2-40B4-BE49-F238E27FC236}">
                <a16:creationId xmlns:a16="http://schemas.microsoft.com/office/drawing/2014/main" id="{C2C25E7B-84C8-4626-AE0E-3AE678E33A36}"/>
              </a:ext>
            </a:extLst>
          </p:cNvPr>
          <p:cNvSpPr txBox="1">
            <a:spLocks noChangeArrowheads="1"/>
          </p:cNvSpPr>
          <p:nvPr/>
        </p:nvSpPr>
        <p:spPr bwMode="auto">
          <a:xfrm>
            <a:off x="3355975" y="5167313"/>
            <a:ext cx="56118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Sector donde se  construirá Pontón No. 3 PR114+985</a:t>
            </a:r>
          </a:p>
        </p:txBody>
      </p:sp>
      <p:pic>
        <p:nvPicPr>
          <p:cNvPr id="52234" name="Imagen 15">
            <a:extLst>
              <a:ext uri="{FF2B5EF4-FFF2-40B4-BE49-F238E27FC236}">
                <a16:creationId xmlns:a16="http://schemas.microsoft.com/office/drawing/2014/main" id="{90D73E31-030F-4D85-90A3-ABE29C7DEDF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084513" y="822325"/>
            <a:ext cx="6059487" cy="426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83EE77FA-B5E8-4F3D-A5D0-606720D8129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prstClr val="white"/>
              </a:solidFill>
              <a:latin typeface="Arial" panose="020B0604020202020204" pitchFamily="34" charset="0"/>
              <a:cs typeface="Arial" panose="020B0604020202020204" pitchFamily="34" charset="0"/>
            </a:endParaRPr>
          </a:p>
        </p:txBody>
      </p:sp>
      <p:pic>
        <p:nvPicPr>
          <p:cNvPr id="312323" name="Imagen 1">
            <a:extLst>
              <a:ext uri="{FF2B5EF4-FFF2-40B4-BE49-F238E27FC236}">
                <a16:creationId xmlns:a16="http://schemas.microsoft.com/office/drawing/2014/main" id="{46DC1C13-4078-463E-B255-52B02B0A3D7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21813" y="5861050"/>
            <a:ext cx="1912937"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63BFC249-2DBD-4350-96B4-FB337741BD1B}"/>
              </a:ext>
            </a:extLst>
          </p:cNvPr>
          <p:cNvGrpSpPr>
            <a:grpSpLocks/>
          </p:cNvGrpSpPr>
          <p:nvPr/>
        </p:nvGrpSpPr>
        <p:grpSpPr bwMode="auto">
          <a:xfrm>
            <a:off x="7070662" y="882016"/>
            <a:ext cx="4264088" cy="811755"/>
            <a:chOff x="3797995" y="964307"/>
            <a:chExt cx="8830843" cy="1104927"/>
          </a:xfrm>
          <a:solidFill>
            <a:schemeClr val="accent6">
              <a:lumMod val="60000"/>
              <a:lumOff val="40000"/>
            </a:schemeClr>
          </a:solidFill>
        </p:grpSpPr>
        <p:sp>
          <p:nvSpPr>
            <p:cNvPr id="12" name="Pentágono 11">
              <a:extLst>
                <a:ext uri="{FF2B5EF4-FFF2-40B4-BE49-F238E27FC236}">
                  <a16:creationId xmlns:a16="http://schemas.microsoft.com/office/drawing/2014/main" id="{986BFC31-6FCB-48E9-B7ED-411654F9E610}"/>
                </a:ext>
              </a:extLst>
            </p:cNvPr>
            <p:cNvSpPr/>
            <p:nvPr/>
          </p:nvSpPr>
          <p:spPr>
            <a:xfrm>
              <a:off x="4218400" y="1097387"/>
              <a:ext cx="519046" cy="90908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2CC9297-DA6A-48AF-8D88-26F89EF50497}"/>
                </a:ext>
              </a:extLst>
            </p:cNvPr>
            <p:cNvSpPr/>
            <p:nvPr/>
          </p:nvSpPr>
          <p:spPr>
            <a:xfrm>
              <a:off x="4751538" y="1097388"/>
              <a:ext cx="7877300" cy="971846"/>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F3062FC5-3C4C-4184-B7FF-38AA20A011A2}"/>
                </a:ext>
              </a:extLst>
            </p:cNvPr>
            <p:cNvSpPr txBox="1"/>
            <p:nvPr/>
          </p:nvSpPr>
          <p:spPr>
            <a:xfrm>
              <a:off x="5044874" y="964307"/>
              <a:ext cx="7095351" cy="1026385"/>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900" b="1" dirty="0">
                  <a:solidFill>
                    <a:srgbClr val="70AD47">
                      <a:lumMod val="50000"/>
                    </a:srgbClr>
                  </a:solidFill>
                  <a:latin typeface="Arial" panose="020B0604020202020204" pitchFamily="34" charset="0"/>
                  <a:cs typeface="Arial" panose="020B0604020202020204" pitchFamily="34" charset="0"/>
                </a:rPr>
                <a:t>Antioquia, Bolívar, Boyacá, Caldas, Casanare, Caquetá, Cauca, Cesar,  Córdoba, Cundinamarca, Chocó, Huila, Magdalena, Meta, Nariño, Norte de Santander, Putumayo, Quindío, Risaralda, Santander,  Tolima, Valle</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A7EFED22-F546-495F-B431-C0A3E11DF84F}"/>
                </a:ext>
              </a:extLst>
            </p:cNvPr>
            <p:cNvSpPr/>
            <p:nvPr/>
          </p:nvSpPr>
          <p:spPr>
            <a:xfrm>
              <a:off x="3797995" y="1095037"/>
              <a:ext cx="629432" cy="82493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12325" name="Rectángulo 67">
            <a:extLst>
              <a:ext uri="{FF2B5EF4-FFF2-40B4-BE49-F238E27FC236}">
                <a16:creationId xmlns:a16="http://schemas.microsoft.com/office/drawing/2014/main" id="{19A31999-2147-4C8A-B12E-645BC23115B0}"/>
              </a:ext>
            </a:extLst>
          </p:cNvPr>
          <p:cNvSpPr>
            <a:spLocks noChangeArrowheads="1"/>
          </p:cNvSpPr>
          <p:nvPr/>
        </p:nvSpPr>
        <p:spPr bwMode="auto">
          <a:xfrm>
            <a:off x="803275" y="49213"/>
            <a:ext cx="8674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p>
          <a:p>
            <a:pPr eaLnBrk="1" hangingPunct="1">
              <a:lnSpc>
                <a:spcPct val="100000"/>
              </a:lnSpc>
              <a:spcBef>
                <a:spcPct val="0"/>
              </a:spcBef>
              <a:buFontTx/>
              <a:buNone/>
            </a:pPr>
            <a:endParaRPr lang="pt-BR" altLang="es-CO" sz="1600">
              <a:solidFill>
                <a:srgbClr val="548235"/>
              </a:solidFill>
              <a:latin typeface="Arial" panose="020B0604020202020204" pitchFamily="34" charset="0"/>
              <a:ea typeface="Verdana" panose="020B0604030504040204" pitchFamily="34" charset="0"/>
              <a:cs typeface="Arial" panose="020B0604020202020204" pitchFamily="34" charset="0"/>
            </a:endParaRPr>
          </a:p>
        </p:txBody>
      </p:sp>
      <p:sp>
        <p:nvSpPr>
          <p:cNvPr id="312326" name="Rectángulo 68">
            <a:extLst>
              <a:ext uri="{FF2B5EF4-FFF2-40B4-BE49-F238E27FC236}">
                <a16:creationId xmlns:a16="http://schemas.microsoft.com/office/drawing/2014/main" id="{5A8D525C-56AF-46B9-B4E6-B313A835FE30}"/>
              </a:ext>
            </a:extLst>
          </p:cNvPr>
          <p:cNvSpPr>
            <a:spLocks noChangeArrowheads="1"/>
          </p:cNvSpPr>
          <p:nvPr/>
        </p:nvSpPr>
        <p:spPr bwMode="auto">
          <a:xfrm>
            <a:off x="803275" y="342900"/>
            <a:ext cx="112712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ATENCIÓN DE EMERGENCIAS POR EL SISTEMA DE MONTO AGOTABLE</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12327" name="Imagen 35">
            <a:extLst>
              <a:ext uri="{FF2B5EF4-FFF2-40B4-BE49-F238E27FC236}">
                <a16:creationId xmlns:a16="http://schemas.microsoft.com/office/drawing/2014/main" id="{F5CEE8E7-F10E-406B-A76F-817C8D5A12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610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2328" name="CuadroTexto 3">
            <a:extLst>
              <a:ext uri="{FF2B5EF4-FFF2-40B4-BE49-F238E27FC236}">
                <a16:creationId xmlns:a16="http://schemas.microsoft.com/office/drawing/2014/main" id="{408D19D5-4CA6-416E-ACE3-0C69BFB8C8CE}"/>
              </a:ext>
            </a:extLst>
          </p:cNvPr>
          <p:cNvSpPr txBox="1">
            <a:spLocks noChangeArrowheads="1"/>
          </p:cNvSpPr>
          <p:nvPr/>
        </p:nvSpPr>
        <p:spPr bwMode="auto">
          <a:xfrm>
            <a:off x="9518650" y="4095750"/>
            <a:ext cx="522288"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DE0607AE-9E27-460C-9CA9-BCE51A3FE4B0}"/>
              </a:ext>
            </a:extLst>
          </p:cNvPr>
          <p:cNvGrpSpPr>
            <a:grpSpLocks/>
          </p:cNvGrpSpPr>
          <p:nvPr/>
        </p:nvGrpSpPr>
        <p:grpSpPr bwMode="auto">
          <a:xfrm>
            <a:off x="7070662" y="1859798"/>
            <a:ext cx="4264088" cy="507627"/>
            <a:chOff x="3797995" y="1095038"/>
            <a:chExt cx="8840946" cy="678306"/>
          </a:xfrm>
          <a:solidFill>
            <a:schemeClr val="accent6">
              <a:lumMod val="60000"/>
              <a:lumOff val="40000"/>
            </a:schemeClr>
          </a:solidFill>
        </p:grpSpPr>
        <p:sp>
          <p:nvSpPr>
            <p:cNvPr id="39" name="Pentágono 11">
              <a:extLst>
                <a:ext uri="{FF2B5EF4-FFF2-40B4-BE49-F238E27FC236}">
                  <a16:creationId xmlns:a16="http://schemas.microsoft.com/office/drawing/2014/main" id="{07E18A38-822E-4863-8BFC-24458549DD0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ACA53958-B896-49A4-8A87-45C7336D4B38}"/>
                </a:ext>
              </a:extLst>
            </p:cNvPr>
            <p:cNvSpPr/>
            <p:nvPr/>
          </p:nvSpPr>
          <p:spPr>
            <a:xfrm>
              <a:off x="4847833" y="1125508"/>
              <a:ext cx="7791108" cy="647836"/>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hangingPunct="1">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CO" altLang="es-CO" sz="1100" b="1" dirty="0">
                  <a:solidFill>
                    <a:srgbClr val="70AD47">
                      <a:lumMod val="50000"/>
                    </a:srgbClr>
                  </a:solidFill>
                  <a:latin typeface="Arial" panose="020B0604020202020204" pitchFamily="34" charset="0"/>
                  <a:cs typeface="Arial" panose="020B0604020202020204" pitchFamily="34" charset="0"/>
                </a:rPr>
                <a:t>Interconexión de las vías de la Red Vial Nacional no concesionada</a:t>
              </a:r>
            </a:p>
          </p:txBody>
        </p:sp>
        <p:sp>
          <p:nvSpPr>
            <p:cNvPr id="42" name="Elipse 41">
              <a:extLst>
                <a:ext uri="{FF2B5EF4-FFF2-40B4-BE49-F238E27FC236}">
                  <a16:creationId xmlns:a16="http://schemas.microsoft.com/office/drawing/2014/main" id="{A67A8580-288E-4A82-8492-21816A27CE6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30138BDF-D749-463C-A76A-9A1155CA9FC5}"/>
              </a:ext>
            </a:extLst>
          </p:cNvPr>
          <p:cNvGrpSpPr>
            <a:grpSpLocks/>
          </p:cNvGrpSpPr>
          <p:nvPr/>
        </p:nvGrpSpPr>
        <p:grpSpPr bwMode="auto">
          <a:xfrm>
            <a:off x="7070662" y="2480396"/>
            <a:ext cx="4264088" cy="479718"/>
            <a:chOff x="3797995" y="1043770"/>
            <a:chExt cx="8786730" cy="641013"/>
          </a:xfrm>
          <a:solidFill>
            <a:schemeClr val="accent6">
              <a:lumMod val="60000"/>
              <a:lumOff val="40000"/>
            </a:schemeClr>
          </a:solidFill>
        </p:grpSpPr>
        <p:sp>
          <p:nvSpPr>
            <p:cNvPr id="44" name="Pentágono 11">
              <a:extLst>
                <a:ext uri="{FF2B5EF4-FFF2-40B4-BE49-F238E27FC236}">
                  <a16:creationId xmlns:a16="http://schemas.microsoft.com/office/drawing/2014/main" id="{A1DEBBE0-E671-4953-896E-F9DCF1B39828}"/>
                </a:ext>
              </a:extLst>
            </p:cNvPr>
            <p:cNvSpPr/>
            <p:nvPr/>
          </p:nvSpPr>
          <p:spPr>
            <a:xfrm>
              <a:off x="4218400" y="1043770"/>
              <a:ext cx="519046"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10AA018C-D1BA-4AC9-BAC1-BA781B114FAC}"/>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N/A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60A7640D-D73B-447A-95D6-B5788E45C4A5}"/>
                </a:ext>
              </a:extLst>
            </p:cNvPr>
            <p:cNvSpPr/>
            <p:nvPr/>
          </p:nvSpPr>
          <p:spPr>
            <a:xfrm>
              <a:off x="3797995" y="1054823"/>
              <a:ext cx="629432" cy="62996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8387A814-FC71-4E2E-96F1-7F8A4DBF3835}"/>
              </a:ext>
            </a:extLst>
          </p:cNvPr>
          <p:cNvGrpSpPr>
            <a:grpSpLocks/>
          </p:cNvGrpSpPr>
          <p:nvPr/>
        </p:nvGrpSpPr>
        <p:grpSpPr bwMode="auto">
          <a:xfrm>
            <a:off x="7070662" y="3016121"/>
            <a:ext cx="4264088" cy="406640"/>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22F7412F-B111-4043-89D6-D8C00335D7C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79ABA99-E85E-49A7-921F-DB2DB9B9FCD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45F7C3D6-FE3F-4046-8CCA-2B1334416DBC}"/>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600" dirty="0">
                  <a:solidFill>
                    <a:srgbClr val="70AD47">
                      <a:lumMod val="50000"/>
                    </a:srgbClr>
                  </a:solidFill>
                  <a:latin typeface="Arial" panose="020B0604020202020204" pitchFamily="34" charset="0"/>
                  <a:cs typeface="Arial" panose="020B0604020202020204" pitchFamily="34" charset="0"/>
                </a:rPr>
                <a:t>N/A</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AD79CA4A-039D-4D6C-9F3F-A25280E5C86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12332" name="Imagen 54">
            <a:extLst>
              <a:ext uri="{FF2B5EF4-FFF2-40B4-BE49-F238E27FC236}">
                <a16:creationId xmlns:a16="http://schemas.microsoft.com/office/drawing/2014/main" id="{E1AF274E-FCA9-4255-9D21-2D48219CB4B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182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333" name="Imagen 12">
            <a:extLst>
              <a:ext uri="{FF2B5EF4-FFF2-40B4-BE49-F238E27FC236}">
                <a16:creationId xmlns:a16="http://schemas.microsoft.com/office/drawing/2014/main" id="{5A043AC0-7620-4041-B5DA-A0A201346F23}"/>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7899400" y="3797300"/>
            <a:ext cx="1579563" cy="211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8EAA5AB1-D280-4A7A-B3CB-0D5593DA3E85}"/>
              </a:ext>
            </a:extLst>
          </p:cNvPr>
          <p:cNvGraphicFramePr>
            <a:graphicFrameLocks noGrp="1"/>
          </p:cNvGraphicFramePr>
          <p:nvPr/>
        </p:nvGraphicFramePr>
        <p:xfrm>
          <a:off x="803275" y="808038"/>
          <a:ext cx="2774950" cy="4945062"/>
        </p:xfrm>
        <a:graphic>
          <a:graphicData uri="http://schemas.openxmlformats.org/drawingml/2006/table">
            <a:tbl>
              <a:tblPr/>
              <a:tblGrid>
                <a:gridCol w="631451">
                  <a:extLst>
                    <a:ext uri="{9D8B030D-6E8A-4147-A177-3AD203B41FA5}">
                      <a16:colId xmlns:a16="http://schemas.microsoft.com/office/drawing/2014/main" val="20000"/>
                    </a:ext>
                  </a:extLst>
                </a:gridCol>
                <a:gridCol w="688079">
                  <a:extLst>
                    <a:ext uri="{9D8B030D-6E8A-4147-A177-3AD203B41FA5}">
                      <a16:colId xmlns:a16="http://schemas.microsoft.com/office/drawing/2014/main" val="20001"/>
                    </a:ext>
                  </a:extLst>
                </a:gridCol>
                <a:gridCol w="624708">
                  <a:extLst>
                    <a:ext uri="{9D8B030D-6E8A-4147-A177-3AD203B41FA5}">
                      <a16:colId xmlns:a16="http://schemas.microsoft.com/office/drawing/2014/main" val="20002"/>
                    </a:ext>
                  </a:extLst>
                </a:gridCol>
                <a:gridCol w="371203">
                  <a:extLst>
                    <a:ext uri="{9D8B030D-6E8A-4147-A177-3AD203B41FA5}">
                      <a16:colId xmlns:a16="http://schemas.microsoft.com/office/drawing/2014/main" val="20003"/>
                    </a:ext>
                  </a:extLst>
                </a:gridCol>
                <a:gridCol w="459508">
                  <a:extLst>
                    <a:ext uri="{9D8B030D-6E8A-4147-A177-3AD203B41FA5}">
                      <a16:colId xmlns:a16="http://schemas.microsoft.com/office/drawing/2014/main" val="20004"/>
                    </a:ext>
                  </a:extLst>
                </a:gridCol>
              </a:tblGrid>
              <a:tr h="159518">
                <a:tc rowSpan="2">
                  <a:txBody>
                    <a:bodyPr/>
                    <a:lstStyle/>
                    <a:p>
                      <a:pPr algn="ctr" fontAlgn="ctr"/>
                      <a:r>
                        <a:rPr lang="es-CO" sz="600" b="1" i="0" u="none" strike="noStrike" dirty="0">
                          <a:solidFill>
                            <a:srgbClr val="FFFFFF"/>
                          </a:solidFill>
                          <a:effectLst/>
                          <a:latin typeface="Arial" panose="020B0604020202020204" pitchFamily="34" charset="0"/>
                          <a:cs typeface="Arial" panose="020B0604020202020204" pitchFamily="34" charset="0"/>
                        </a:rPr>
                        <a:t>Territorial</a:t>
                      </a:r>
                    </a:p>
                  </a:txBody>
                  <a:tcPr marL="7018" marR="7018" marT="7018"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3F752B"/>
                    </a:solidFill>
                  </a:tcPr>
                </a:tc>
                <a:tc rowSpan="2">
                  <a:txBody>
                    <a:bodyPr/>
                    <a:lstStyle/>
                    <a:p>
                      <a:pPr algn="ctr" fontAlgn="ctr"/>
                      <a:r>
                        <a:rPr lang="es-CO" sz="600" b="1" i="0" u="none" strike="noStrike">
                          <a:solidFill>
                            <a:srgbClr val="FFFFFF"/>
                          </a:solidFill>
                          <a:effectLst/>
                          <a:latin typeface="Arial" panose="020B0604020202020204" pitchFamily="34" charset="0"/>
                          <a:cs typeface="Arial" panose="020B0604020202020204" pitchFamily="34" charset="0"/>
                        </a:rPr>
                        <a:t>Contrato</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3F752B"/>
                    </a:solidFill>
                  </a:tcPr>
                </a:tc>
                <a:tc rowSpan="2">
                  <a:txBody>
                    <a:bodyPr/>
                    <a:lstStyle/>
                    <a:p>
                      <a:pPr algn="ctr" fontAlgn="ctr"/>
                      <a:r>
                        <a:rPr lang="es-CO" sz="600" b="1" i="0" u="none" strike="noStrike">
                          <a:solidFill>
                            <a:srgbClr val="FFFFFF"/>
                          </a:solidFill>
                          <a:effectLst/>
                          <a:latin typeface="Arial" panose="020B0604020202020204" pitchFamily="34" charset="0"/>
                          <a:cs typeface="Arial" panose="020B0604020202020204" pitchFamily="34" charset="0"/>
                        </a:rPr>
                        <a:t>Valor</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3F752B"/>
                    </a:solidFill>
                  </a:tcPr>
                </a:tc>
                <a:tc gridSpan="2">
                  <a:txBody>
                    <a:bodyPr/>
                    <a:lstStyle/>
                    <a:p>
                      <a:pPr algn="ctr" fontAlgn="ctr"/>
                      <a:r>
                        <a:rPr lang="es-CO" sz="600" b="1" i="0" u="none" strike="noStrike" dirty="0">
                          <a:solidFill>
                            <a:srgbClr val="FFFFFF"/>
                          </a:solidFill>
                          <a:effectLst/>
                          <a:latin typeface="Arial" panose="020B0604020202020204" pitchFamily="34" charset="0"/>
                          <a:cs typeface="Arial" panose="020B0604020202020204" pitchFamily="34" charset="0"/>
                        </a:rPr>
                        <a:t>Empleos</a:t>
                      </a:r>
                    </a:p>
                  </a:txBody>
                  <a:tcPr marL="7018" marR="7018" marT="7018"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3F752B"/>
                    </a:solidFill>
                  </a:tcPr>
                </a:tc>
                <a:tc hMerge="1">
                  <a:txBody>
                    <a:bodyPr/>
                    <a:lstStyle/>
                    <a:p>
                      <a:endParaRPr lang="es-CO"/>
                    </a:p>
                  </a:txBody>
                  <a:tcPr/>
                </a:tc>
                <a:extLst>
                  <a:ext uri="{0D108BD9-81ED-4DB2-BD59-A6C34878D82A}">
                    <a16:rowId xmlns:a16="http://schemas.microsoft.com/office/drawing/2014/main" val="10000"/>
                  </a:ext>
                </a:extLst>
              </a:tr>
              <a:tr h="159518">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fontAlgn="ctr"/>
                      <a:r>
                        <a:rPr lang="es-CO" sz="600" b="1" i="0" u="none" strike="noStrike">
                          <a:solidFill>
                            <a:srgbClr val="FFFFFF"/>
                          </a:solidFill>
                          <a:effectLst/>
                          <a:latin typeface="Arial" panose="020B0604020202020204" pitchFamily="34" charset="0"/>
                          <a:cs typeface="Arial" panose="020B0604020202020204" pitchFamily="34" charset="0"/>
                        </a:rPr>
                        <a:t>Directos</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F752B"/>
                    </a:solidFill>
                  </a:tcPr>
                </a:tc>
                <a:tc>
                  <a:txBody>
                    <a:bodyPr/>
                    <a:lstStyle/>
                    <a:p>
                      <a:pPr algn="ctr" fontAlgn="ctr"/>
                      <a:r>
                        <a:rPr lang="es-CO" sz="600" b="1" i="0" u="none" strike="noStrike" dirty="0">
                          <a:solidFill>
                            <a:srgbClr val="FFFFFF"/>
                          </a:solidFill>
                          <a:effectLst/>
                          <a:latin typeface="Arial" panose="020B0604020202020204" pitchFamily="34" charset="0"/>
                          <a:cs typeface="Arial" panose="020B0604020202020204" pitchFamily="34" charset="0"/>
                        </a:rPr>
                        <a:t>Indirectos</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F752B"/>
                    </a:solidFill>
                  </a:tcPr>
                </a:tc>
                <a:extLst>
                  <a:ext uri="{0D108BD9-81ED-4DB2-BD59-A6C34878D82A}">
                    <a16:rowId xmlns:a16="http://schemas.microsoft.com/office/drawing/2014/main" val="10001"/>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Antioquía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DTANT 1125/2019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55.648.038,00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8</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02"/>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Antioquía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DTANT 1213/2019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81.964.772,00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03"/>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Antioquía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DTANT 1890/2019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82.000.000,00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7</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8</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04"/>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Bolivar</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DTBOL 1341/2019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71.451.115,00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05"/>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Bolivar</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DTBOL 1975/2019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149.986.333,00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10</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06"/>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Boyacá</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DTBOY 1565/2019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56.549.045,00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8</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12</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07"/>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Boyacá</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DTBOY 2183/2019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294.604.431,00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12</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15</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08"/>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Boyacá</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DTBOY 960/2019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56.839.731,00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8</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12</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09"/>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Caldas</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DTCAL 1031/2019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57.608.280,00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10</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15</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0"/>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Caldas</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DTCAL 1868/2019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55.887.799,00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12</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15</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1"/>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Caquetá</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DTCAQ 1445/2019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81.999.969,00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15</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6</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2"/>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Caquetá</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DTCAQ 2102/2019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439.425.274,00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18</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8</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3"/>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Caquetá</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DTCAQ 867/2019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61.212.562,00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14</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4"/>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Casanare</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DTCAS 1117/2019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61.520.882,00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22</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7</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5"/>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Casanare</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DTCAS 1570/2019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82.000.000,00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18</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6"/>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Casanare</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dirty="0">
                          <a:solidFill>
                            <a:srgbClr val="000000"/>
                          </a:solidFill>
                          <a:effectLst/>
                          <a:latin typeface="Arial" panose="020B0604020202020204" pitchFamily="34" charset="0"/>
                          <a:cs typeface="Arial" panose="020B0604020202020204" pitchFamily="34" charset="0"/>
                        </a:rPr>
                        <a:t>DTCAS 2325/2019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296.099.799,00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20</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7"/>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Casanare</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DTCAS 748/2019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37.898.070,00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16</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8"/>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Cauca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DTCAU 1784/2019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40.265.280,00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3</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3</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9"/>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Cauca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DTCAU 2073/2019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737.636.698,00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25</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15</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0"/>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Cauca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dirty="0">
                          <a:solidFill>
                            <a:srgbClr val="000000"/>
                          </a:solidFill>
                          <a:effectLst/>
                          <a:latin typeface="Arial" panose="020B0604020202020204" pitchFamily="34" charset="0"/>
                          <a:cs typeface="Arial" panose="020B0604020202020204" pitchFamily="34" charset="0"/>
                        </a:rPr>
                        <a:t>DTCAU 857/2019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78.895.536,00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10</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1"/>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Cesar</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DTCES 2273/2019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149.042.871,00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2"/>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Cesar</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DTCES 778/2018</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149.900.000,00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45</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12</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3"/>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Chocó</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DTCHO 1832/2019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a:solidFill>
                            <a:srgbClr val="000000"/>
                          </a:solidFill>
                          <a:effectLst/>
                          <a:latin typeface="Arial" panose="020B0604020202020204" pitchFamily="34" charset="0"/>
                          <a:cs typeface="Arial" panose="020B0604020202020204" pitchFamily="34" charset="0"/>
                        </a:rPr>
                        <a:t>    72.481.891,00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10</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4"/>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Córdoba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DTCOR 1981/2019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175.824.106,00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5"/>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Cundinamarca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DTCUN 1555/2019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76.332.841,00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10</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6"/>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Cundinamarca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DTCUN 2194/2019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297.026.437,00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10</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7"/>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Cundinamarca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DTCUN 777/2019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74.286.027,00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8"/>
                  </a:ext>
                </a:extLst>
              </a:tr>
              <a:tr h="15951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Huila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DTHUI 1576/2019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48.960.872,00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7</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9"/>
                  </a:ext>
                </a:extLst>
              </a:tr>
              <a:tr h="159518">
                <a:tc>
                  <a:txBody>
                    <a:bodyPr/>
                    <a:lstStyle/>
                    <a:p>
                      <a:pPr algn="l" fontAlgn="b"/>
                      <a:r>
                        <a:rPr lang="es-CO" sz="600" b="0" i="0" u="none" strike="noStrike" dirty="0">
                          <a:solidFill>
                            <a:srgbClr val="000000"/>
                          </a:solidFill>
                          <a:effectLst/>
                          <a:latin typeface="Arial" panose="020B0604020202020204" pitchFamily="34" charset="0"/>
                          <a:cs typeface="Arial" panose="020B0604020202020204" pitchFamily="34" charset="0"/>
                        </a:rPr>
                        <a:t>Huila</a:t>
                      </a:r>
                    </a:p>
                  </a:txBody>
                  <a:tcPr marL="7018" marR="7018" marT="701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DTHUI 2041/2019</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293.742.795,00 </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8</a:t>
                      </a:r>
                    </a:p>
                  </a:txBody>
                  <a:tcPr marL="7018" marR="7018" marT="701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13</a:t>
                      </a:r>
                    </a:p>
                  </a:txBody>
                  <a:tcPr marL="7018" marR="7018" marT="701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30"/>
                  </a:ext>
                </a:extLst>
              </a:tr>
            </a:tbl>
          </a:graphicData>
        </a:graphic>
      </p:graphicFrame>
      <p:graphicFrame>
        <p:nvGraphicFramePr>
          <p:cNvPr id="6" name="Tabla 5">
            <a:extLst>
              <a:ext uri="{FF2B5EF4-FFF2-40B4-BE49-F238E27FC236}">
                <a16:creationId xmlns:a16="http://schemas.microsoft.com/office/drawing/2014/main" id="{5DCA8607-0E37-4AD5-A8A0-6C2D631C879C}"/>
              </a:ext>
            </a:extLst>
          </p:cNvPr>
          <p:cNvGraphicFramePr>
            <a:graphicFrameLocks noGrp="1"/>
          </p:cNvGraphicFramePr>
          <p:nvPr/>
        </p:nvGraphicFramePr>
        <p:xfrm>
          <a:off x="3727450" y="808038"/>
          <a:ext cx="2979738" cy="4945062"/>
        </p:xfrm>
        <a:graphic>
          <a:graphicData uri="http://schemas.openxmlformats.org/drawingml/2006/table">
            <a:tbl>
              <a:tblPr/>
              <a:tblGrid>
                <a:gridCol w="683313">
                  <a:extLst>
                    <a:ext uri="{9D8B030D-6E8A-4147-A177-3AD203B41FA5}">
                      <a16:colId xmlns:a16="http://schemas.microsoft.com/office/drawing/2014/main" val="20000"/>
                    </a:ext>
                  </a:extLst>
                </a:gridCol>
                <a:gridCol w="719252">
                  <a:extLst>
                    <a:ext uri="{9D8B030D-6E8A-4147-A177-3AD203B41FA5}">
                      <a16:colId xmlns:a16="http://schemas.microsoft.com/office/drawing/2014/main" val="20001"/>
                    </a:ext>
                  </a:extLst>
                </a:gridCol>
                <a:gridCol w="670113">
                  <a:extLst>
                    <a:ext uri="{9D8B030D-6E8A-4147-A177-3AD203B41FA5}">
                      <a16:colId xmlns:a16="http://schemas.microsoft.com/office/drawing/2014/main" val="20002"/>
                    </a:ext>
                  </a:extLst>
                </a:gridCol>
                <a:gridCol w="417103">
                  <a:extLst>
                    <a:ext uri="{9D8B030D-6E8A-4147-A177-3AD203B41FA5}">
                      <a16:colId xmlns:a16="http://schemas.microsoft.com/office/drawing/2014/main" val="20003"/>
                    </a:ext>
                  </a:extLst>
                </a:gridCol>
                <a:gridCol w="489956">
                  <a:extLst>
                    <a:ext uri="{9D8B030D-6E8A-4147-A177-3AD203B41FA5}">
                      <a16:colId xmlns:a16="http://schemas.microsoft.com/office/drawing/2014/main" val="20004"/>
                    </a:ext>
                  </a:extLst>
                </a:gridCol>
              </a:tblGrid>
              <a:tr h="141520">
                <a:tc rowSpan="2">
                  <a:txBody>
                    <a:bodyPr/>
                    <a:lstStyle/>
                    <a:p>
                      <a:pPr algn="ctr" fontAlgn="ctr"/>
                      <a:r>
                        <a:rPr lang="es-CO" sz="600" b="1" i="0" u="none" strike="noStrike" dirty="0">
                          <a:solidFill>
                            <a:srgbClr val="FFFFFF"/>
                          </a:solidFill>
                          <a:effectLst/>
                          <a:latin typeface="Arial" panose="020B0604020202020204" pitchFamily="34" charset="0"/>
                          <a:cs typeface="Arial" panose="020B0604020202020204" pitchFamily="34" charset="0"/>
                        </a:rPr>
                        <a:t>Territorial</a:t>
                      </a:r>
                    </a:p>
                  </a:txBody>
                  <a:tcPr marL="7020" marR="7020" marT="7017"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3F752B"/>
                    </a:solidFill>
                  </a:tcPr>
                </a:tc>
                <a:tc rowSpan="2">
                  <a:txBody>
                    <a:bodyPr/>
                    <a:lstStyle/>
                    <a:p>
                      <a:pPr algn="ctr" fontAlgn="ctr"/>
                      <a:r>
                        <a:rPr lang="es-CO" sz="600" b="1" i="0" u="none" strike="noStrike">
                          <a:solidFill>
                            <a:srgbClr val="FFFFFF"/>
                          </a:solidFill>
                          <a:effectLst/>
                          <a:latin typeface="Arial" panose="020B0604020202020204" pitchFamily="34" charset="0"/>
                          <a:cs typeface="Arial" panose="020B0604020202020204" pitchFamily="34" charset="0"/>
                        </a:rPr>
                        <a:t>Contrato</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3F752B"/>
                    </a:solidFill>
                  </a:tcPr>
                </a:tc>
                <a:tc rowSpan="2">
                  <a:txBody>
                    <a:bodyPr/>
                    <a:lstStyle/>
                    <a:p>
                      <a:pPr algn="ctr" fontAlgn="ctr"/>
                      <a:r>
                        <a:rPr lang="es-CO" sz="600" b="1" i="0" u="none" strike="noStrike" dirty="0">
                          <a:solidFill>
                            <a:srgbClr val="FFFFFF"/>
                          </a:solidFill>
                          <a:effectLst/>
                          <a:latin typeface="Arial" panose="020B0604020202020204" pitchFamily="34" charset="0"/>
                          <a:cs typeface="Arial" panose="020B0604020202020204" pitchFamily="34" charset="0"/>
                        </a:rPr>
                        <a:t>Valor</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3F752B"/>
                    </a:solidFill>
                  </a:tcPr>
                </a:tc>
                <a:tc gridSpan="2">
                  <a:txBody>
                    <a:bodyPr/>
                    <a:lstStyle/>
                    <a:p>
                      <a:pPr algn="ctr" fontAlgn="ctr"/>
                      <a:r>
                        <a:rPr lang="es-CO" sz="600" b="1" i="0" u="none" strike="noStrike" dirty="0">
                          <a:solidFill>
                            <a:srgbClr val="FFFFFF"/>
                          </a:solidFill>
                          <a:effectLst/>
                          <a:latin typeface="Arial" panose="020B0604020202020204" pitchFamily="34" charset="0"/>
                          <a:cs typeface="Arial" panose="020B0604020202020204" pitchFamily="34" charset="0"/>
                        </a:rPr>
                        <a:t>Empleos</a:t>
                      </a:r>
                    </a:p>
                  </a:txBody>
                  <a:tcPr marL="7020" marR="7020" marT="7017"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3F752B"/>
                    </a:solidFill>
                  </a:tcPr>
                </a:tc>
                <a:tc hMerge="1">
                  <a:txBody>
                    <a:bodyPr/>
                    <a:lstStyle/>
                    <a:p>
                      <a:endParaRPr lang="es-CO"/>
                    </a:p>
                  </a:txBody>
                  <a:tcPr/>
                </a:tc>
                <a:extLst>
                  <a:ext uri="{0D108BD9-81ED-4DB2-BD59-A6C34878D82A}">
                    <a16:rowId xmlns:a16="http://schemas.microsoft.com/office/drawing/2014/main" val="10000"/>
                  </a:ext>
                </a:extLst>
              </a:tr>
              <a:tr h="200635">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fontAlgn="ctr"/>
                      <a:r>
                        <a:rPr lang="es-CO" sz="600" b="1" i="0" u="none" strike="noStrike">
                          <a:solidFill>
                            <a:srgbClr val="FFFFFF"/>
                          </a:solidFill>
                          <a:effectLst/>
                          <a:latin typeface="Arial" panose="020B0604020202020204" pitchFamily="34" charset="0"/>
                          <a:cs typeface="Arial" panose="020B0604020202020204" pitchFamily="34" charset="0"/>
                        </a:rPr>
                        <a:t>Directos</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F752B"/>
                    </a:solidFill>
                  </a:tcPr>
                </a:tc>
                <a:tc>
                  <a:txBody>
                    <a:bodyPr/>
                    <a:lstStyle/>
                    <a:p>
                      <a:pPr algn="ctr" fontAlgn="ctr"/>
                      <a:r>
                        <a:rPr lang="es-CO" sz="600" b="1" i="0" u="none" strike="noStrike" dirty="0">
                          <a:solidFill>
                            <a:srgbClr val="FFFFFF"/>
                          </a:solidFill>
                          <a:effectLst/>
                          <a:latin typeface="Arial" panose="020B0604020202020204" pitchFamily="34" charset="0"/>
                          <a:cs typeface="Arial" panose="020B0604020202020204" pitchFamily="34" charset="0"/>
                        </a:rPr>
                        <a:t>Indirectos</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F752B"/>
                    </a:solidFill>
                  </a:tcPr>
                </a:tc>
                <a:extLst>
                  <a:ext uri="{0D108BD9-81ED-4DB2-BD59-A6C34878D82A}">
                    <a16:rowId xmlns:a16="http://schemas.microsoft.com/office/drawing/2014/main" val="10001"/>
                  </a:ext>
                </a:extLst>
              </a:tr>
              <a:tr h="154559">
                <a:tc>
                  <a:txBody>
                    <a:bodyPr/>
                    <a:lstStyle/>
                    <a:p>
                      <a:pPr algn="l" fontAlgn="b"/>
                      <a:r>
                        <a:rPr lang="es-CO" sz="600" b="0" i="0" u="none" strike="noStrike" dirty="0">
                          <a:solidFill>
                            <a:srgbClr val="000000"/>
                          </a:solidFill>
                          <a:effectLst/>
                          <a:latin typeface="Arial" panose="020B0604020202020204" pitchFamily="34" charset="0"/>
                          <a:cs typeface="Arial" panose="020B0604020202020204" pitchFamily="34" charset="0"/>
                        </a:rPr>
                        <a:t>Huila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dirty="0">
                          <a:solidFill>
                            <a:srgbClr val="000000"/>
                          </a:solidFill>
                          <a:effectLst/>
                          <a:latin typeface="Arial" panose="020B0604020202020204" pitchFamily="34" charset="0"/>
                          <a:cs typeface="Arial" panose="020B0604020202020204" pitchFamily="34" charset="0"/>
                        </a:rPr>
                        <a:t>DTHUI 870/2019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81.967.350,00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02"/>
                  </a:ext>
                </a:extLst>
              </a:tr>
              <a:tr h="175937">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Magdalena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DTMAG 2033/2019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86.697.664,00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03"/>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Meta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dirty="0">
                          <a:solidFill>
                            <a:srgbClr val="000000"/>
                          </a:solidFill>
                          <a:effectLst/>
                          <a:latin typeface="Arial" panose="020B0604020202020204" pitchFamily="34" charset="0"/>
                          <a:cs typeface="Arial" panose="020B0604020202020204" pitchFamily="34" charset="0"/>
                        </a:rPr>
                        <a:t>DTMET 1402/2019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68.861.395,00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04"/>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Meta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dirty="0">
                          <a:solidFill>
                            <a:srgbClr val="000000"/>
                          </a:solidFill>
                          <a:effectLst/>
                          <a:latin typeface="Arial" panose="020B0604020202020204" pitchFamily="34" charset="0"/>
                          <a:cs typeface="Arial" panose="020B0604020202020204" pitchFamily="34" charset="0"/>
                        </a:rPr>
                        <a:t>DTMET 2290/2019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294.494.770,00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05"/>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Nariño</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DTNAR 1573/2019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82.000.000,00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22</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06"/>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Nariño</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DTNAR 2199/2019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292.034.733,00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23</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07"/>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Nariño</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dirty="0">
                          <a:solidFill>
                            <a:srgbClr val="000000"/>
                          </a:solidFill>
                          <a:effectLst/>
                          <a:latin typeface="Arial" panose="020B0604020202020204" pitchFamily="34" charset="0"/>
                          <a:cs typeface="Arial" panose="020B0604020202020204" pitchFamily="34" charset="0"/>
                        </a:rPr>
                        <a:t>DTNAR 772/2019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81.999.670,00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8</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08"/>
                  </a:ext>
                </a:extLst>
              </a:tr>
              <a:tr h="187455">
                <a:tc>
                  <a:txBody>
                    <a:bodyPr/>
                    <a:lstStyle/>
                    <a:p>
                      <a:pPr algn="l" fontAlgn="b"/>
                      <a:r>
                        <a:rPr lang="es-CO" sz="600" b="0" i="0" u="none" strike="noStrike" dirty="0" err="1">
                          <a:solidFill>
                            <a:srgbClr val="000000"/>
                          </a:solidFill>
                          <a:effectLst/>
                          <a:latin typeface="Arial" panose="020B0604020202020204" pitchFamily="34" charset="0"/>
                          <a:cs typeface="Arial" panose="020B0604020202020204" pitchFamily="34" charset="0"/>
                        </a:rPr>
                        <a:t>Nte</a:t>
                      </a:r>
                      <a:r>
                        <a:rPr lang="es-CO" sz="600" b="0" i="0" u="none" strike="noStrike" baseline="0" dirty="0">
                          <a:solidFill>
                            <a:srgbClr val="000000"/>
                          </a:solidFill>
                          <a:effectLst/>
                          <a:latin typeface="Arial" panose="020B0604020202020204" pitchFamily="34" charset="0"/>
                          <a:cs typeface="Arial" panose="020B0604020202020204" pitchFamily="34" charset="0"/>
                        </a:rPr>
                        <a:t> </a:t>
                      </a:r>
                      <a:r>
                        <a:rPr lang="es-CO" sz="600" b="0" i="0" u="none" strike="noStrike" dirty="0">
                          <a:solidFill>
                            <a:srgbClr val="000000"/>
                          </a:solidFill>
                          <a:effectLst/>
                          <a:latin typeface="Arial" panose="020B0604020202020204" pitchFamily="34" charset="0"/>
                          <a:cs typeface="Arial" panose="020B0604020202020204" pitchFamily="34" charset="0"/>
                        </a:rPr>
                        <a:t>Santander</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dirty="0">
                          <a:solidFill>
                            <a:srgbClr val="000000"/>
                          </a:solidFill>
                          <a:effectLst/>
                          <a:latin typeface="Arial" panose="020B0604020202020204" pitchFamily="34" charset="0"/>
                          <a:cs typeface="Arial" panose="020B0604020202020204" pitchFamily="34" charset="0"/>
                        </a:rPr>
                        <a:t>DTNSA 1026/2019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81.994.785,00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8</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09"/>
                  </a:ext>
                </a:extLst>
              </a:tr>
              <a:tr h="140489">
                <a:tc>
                  <a:txBody>
                    <a:bodyPr/>
                    <a:lstStyle/>
                    <a:p>
                      <a:pPr algn="l" fontAlgn="b"/>
                      <a:r>
                        <a:rPr lang="es-CO" sz="600" b="0" i="0" u="none" strike="noStrike" dirty="0" err="1">
                          <a:solidFill>
                            <a:srgbClr val="000000"/>
                          </a:solidFill>
                          <a:effectLst/>
                          <a:latin typeface="Arial" panose="020B0604020202020204" pitchFamily="34" charset="0"/>
                          <a:cs typeface="Arial" panose="020B0604020202020204" pitchFamily="34" charset="0"/>
                        </a:rPr>
                        <a:t>Nte</a:t>
                      </a:r>
                      <a:r>
                        <a:rPr lang="es-CO" sz="600" b="0" i="0" u="none" strike="noStrike" baseline="0" dirty="0">
                          <a:solidFill>
                            <a:srgbClr val="000000"/>
                          </a:solidFill>
                          <a:effectLst/>
                          <a:latin typeface="Arial" panose="020B0604020202020204" pitchFamily="34" charset="0"/>
                          <a:cs typeface="Arial" panose="020B0604020202020204" pitchFamily="34" charset="0"/>
                        </a:rPr>
                        <a:t> </a:t>
                      </a:r>
                      <a:r>
                        <a:rPr lang="es-CO" sz="600" b="0" i="0" u="none" strike="noStrike" dirty="0">
                          <a:solidFill>
                            <a:srgbClr val="000000"/>
                          </a:solidFill>
                          <a:effectLst/>
                          <a:latin typeface="Arial" panose="020B0604020202020204" pitchFamily="34" charset="0"/>
                          <a:cs typeface="Arial" panose="020B0604020202020204" pitchFamily="34" charset="0"/>
                        </a:rPr>
                        <a:t>Santander</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DTNSA 1325/2019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79.805.060,00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0"/>
                  </a:ext>
                </a:extLst>
              </a:tr>
              <a:tr h="175174">
                <a:tc>
                  <a:txBody>
                    <a:bodyPr/>
                    <a:lstStyle/>
                    <a:p>
                      <a:pPr algn="l" fontAlgn="b"/>
                      <a:r>
                        <a:rPr lang="es-CO" sz="600" b="0" i="0" u="none" strike="noStrike" dirty="0" err="1">
                          <a:solidFill>
                            <a:srgbClr val="000000"/>
                          </a:solidFill>
                          <a:effectLst/>
                          <a:latin typeface="Arial" panose="020B0604020202020204" pitchFamily="34" charset="0"/>
                          <a:cs typeface="Arial" panose="020B0604020202020204" pitchFamily="34" charset="0"/>
                        </a:rPr>
                        <a:t>Nte</a:t>
                      </a:r>
                      <a:r>
                        <a:rPr lang="es-CO" sz="600" b="0" i="0" u="none" strike="noStrike" baseline="0" dirty="0">
                          <a:solidFill>
                            <a:srgbClr val="000000"/>
                          </a:solidFill>
                          <a:effectLst/>
                          <a:latin typeface="Arial" panose="020B0604020202020204" pitchFamily="34" charset="0"/>
                          <a:cs typeface="Arial" panose="020B0604020202020204" pitchFamily="34" charset="0"/>
                        </a:rPr>
                        <a:t> </a:t>
                      </a:r>
                      <a:r>
                        <a:rPr lang="es-CO" sz="600" b="0" i="0" u="none" strike="noStrike" dirty="0">
                          <a:solidFill>
                            <a:srgbClr val="000000"/>
                          </a:solidFill>
                          <a:effectLst/>
                          <a:latin typeface="Arial" panose="020B0604020202020204" pitchFamily="34" charset="0"/>
                          <a:cs typeface="Arial" panose="020B0604020202020204" pitchFamily="34" charset="0"/>
                        </a:rPr>
                        <a:t>Santander</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DTNSA 1522/2019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81.989.507,00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1"/>
                  </a:ext>
                </a:extLst>
              </a:tr>
              <a:tr h="140489">
                <a:tc>
                  <a:txBody>
                    <a:bodyPr/>
                    <a:lstStyle/>
                    <a:p>
                      <a:pPr algn="l" fontAlgn="b"/>
                      <a:r>
                        <a:rPr lang="es-CO" sz="600" b="0" i="0" u="none" strike="noStrike" dirty="0" err="1">
                          <a:solidFill>
                            <a:srgbClr val="000000"/>
                          </a:solidFill>
                          <a:effectLst/>
                          <a:latin typeface="Arial" panose="020B0604020202020204" pitchFamily="34" charset="0"/>
                          <a:cs typeface="Arial" panose="020B0604020202020204" pitchFamily="34" charset="0"/>
                        </a:rPr>
                        <a:t>Nte</a:t>
                      </a:r>
                      <a:r>
                        <a:rPr lang="es-CO" sz="600" b="0" i="0" u="none" strike="noStrike" baseline="0" dirty="0">
                          <a:solidFill>
                            <a:srgbClr val="000000"/>
                          </a:solidFill>
                          <a:effectLst/>
                          <a:latin typeface="Arial" panose="020B0604020202020204" pitchFamily="34" charset="0"/>
                          <a:cs typeface="Arial" panose="020B0604020202020204" pitchFamily="34" charset="0"/>
                        </a:rPr>
                        <a:t> </a:t>
                      </a:r>
                      <a:r>
                        <a:rPr lang="es-CO" sz="600" b="0" i="0" u="none" strike="noStrike" dirty="0">
                          <a:solidFill>
                            <a:srgbClr val="000000"/>
                          </a:solidFill>
                          <a:effectLst/>
                          <a:latin typeface="Arial" panose="020B0604020202020204" pitchFamily="34" charset="0"/>
                          <a:cs typeface="Arial" panose="020B0604020202020204" pitchFamily="34" charset="0"/>
                        </a:rPr>
                        <a:t>Santander</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DTNSA 1946/2019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724.740.780,00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20</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30</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2"/>
                  </a:ext>
                </a:extLst>
              </a:tr>
              <a:tr h="175174">
                <a:tc>
                  <a:txBody>
                    <a:bodyPr/>
                    <a:lstStyle/>
                    <a:p>
                      <a:pPr algn="l" fontAlgn="b"/>
                      <a:r>
                        <a:rPr lang="es-CO" sz="600" b="0" i="0" u="none" strike="noStrike" dirty="0" err="1">
                          <a:solidFill>
                            <a:srgbClr val="000000"/>
                          </a:solidFill>
                          <a:effectLst/>
                          <a:latin typeface="Arial" panose="020B0604020202020204" pitchFamily="34" charset="0"/>
                          <a:cs typeface="Arial" panose="020B0604020202020204" pitchFamily="34" charset="0"/>
                        </a:rPr>
                        <a:t>Nte</a:t>
                      </a:r>
                      <a:r>
                        <a:rPr lang="es-CO" sz="600" b="0" i="0" u="none" strike="noStrike" baseline="0" dirty="0">
                          <a:solidFill>
                            <a:srgbClr val="000000"/>
                          </a:solidFill>
                          <a:effectLst/>
                          <a:latin typeface="Arial" panose="020B0604020202020204" pitchFamily="34" charset="0"/>
                          <a:cs typeface="Arial" panose="020B0604020202020204" pitchFamily="34" charset="0"/>
                        </a:rPr>
                        <a:t> </a:t>
                      </a:r>
                      <a:r>
                        <a:rPr lang="es-CO" sz="600" b="0" i="0" u="none" strike="noStrike" dirty="0">
                          <a:solidFill>
                            <a:srgbClr val="000000"/>
                          </a:solidFill>
                          <a:effectLst/>
                          <a:latin typeface="Arial" panose="020B0604020202020204" pitchFamily="34" charset="0"/>
                          <a:cs typeface="Arial" panose="020B0604020202020204" pitchFamily="34" charset="0"/>
                        </a:rPr>
                        <a:t>Santander</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DTNSA 732/2019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81.993.880,00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8</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3"/>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Ocaña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DTOCA 1934/2019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197.201.924,00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7</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4"/>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Ocaña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DTOCA 878/2019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58.748.679,32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2</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7</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5"/>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Putumayo</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DTPUT 1058/2019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58.603.399,00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7</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6"/>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Putumayo</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DTPUT 1873/2019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80.988.916,00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7"/>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Putumayo</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DTPUT 2083/2019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593.236.864,00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12</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10</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18"/>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Quindío</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DTQUI 1159/2019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53.261.394,00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19"/>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Quindío</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DTQUI 2229/2019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59.620.779,00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6</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0"/>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Risaralda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DTRIS 1339/2019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53.821.812,00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7</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4</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1"/>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Risaralda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DTRIS 2148/2019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439.779.727,00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15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0</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2"/>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Risaralda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DTRIS 874/2019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82.000.000,00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3"/>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Santander</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DTSAN 1062/2019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146.694.334,00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13</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15</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4"/>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Sucre</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DTSUC 2057/2019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60.478.754,00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4</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5"/>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Tolima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DTTOL 1894/2019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62.618.699,00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dirty="0">
                          <a:solidFill>
                            <a:srgbClr val="000000"/>
                          </a:solidFill>
                          <a:effectLst/>
                          <a:latin typeface="Arial" panose="020B0604020202020204" pitchFamily="34" charset="0"/>
                          <a:cs typeface="Arial" panose="020B0604020202020204" pitchFamily="34" charset="0"/>
                        </a:rPr>
                        <a:t>3</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6"/>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Tolima</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DTTOL 725/2018</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140.000.000,00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10</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7"/>
                  </a:ext>
                </a:extLst>
              </a:tr>
              <a:tr h="154559">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Valle</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DTVAL 1335/2019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56.097.346,00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3</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28"/>
                  </a:ext>
                </a:extLst>
              </a:tr>
              <a:tr h="220938">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Valle</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l" fontAlgn="b"/>
                      <a:r>
                        <a:rPr lang="es-CO" sz="600" b="0" i="0" u="none" strike="noStrike">
                          <a:solidFill>
                            <a:srgbClr val="000000"/>
                          </a:solidFill>
                          <a:effectLst/>
                          <a:latin typeface="Arial" panose="020B0604020202020204" pitchFamily="34" charset="0"/>
                          <a:cs typeface="Arial" panose="020B0604020202020204" pitchFamily="34" charset="0"/>
                        </a:rPr>
                        <a:t>DTVAL 766/2019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r" fontAlgn="b"/>
                      <a:r>
                        <a:rPr lang="es-CO" sz="600" b="0" i="0" u="none" strike="noStrike" dirty="0">
                          <a:solidFill>
                            <a:srgbClr val="000000"/>
                          </a:solidFill>
                          <a:effectLst/>
                          <a:latin typeface="Arial" panose="020B0604020202020204" pitchFamily="34" charset="0"/>
                          <a:cs typeface="Arial" panose="020B0604020202020204" pitchFamily="34" charset="0"/>
                        </a:rPr>
                        <a:t>   22.783.164,00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5</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tc>
                  <a:txBody>
                    <a:bodyPr/>
                    <a:lstStyle/>
                    <a:p>
                      <a:pPr algn="ctr" fontAlgn="ctr"/>
                      <a:r>
                        <a:rPr lang="es-CO" sz="600" b="0" i="0" u="none" strike="noStrike">
                          <a:solidFill>
                            <a:srgbClr val="000000"/>
                          </a:solidFill>
                          <a:effectLst/>
                          <a:latin typeface="Arial" panose="020B0604020202020204" pitchFamily="34" charset="0"/>
                          <a:cs typeface="Arial" panose="020B0604020202020204" pitchFamily="34" charset="0"/>
                        </a:rPr>
                        <a:t>3</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BEFD3"/>
                    </a:solidFill>
                  </a:tcPr>
                </a:tc>
                <a:extLst>
                  <a:ext uri="{0D108BD9-81ED-4DB2-BD59-A6C34878D82A}">
                    <a16:rowId xmlns:a16="http://schemas.microsoft.com/office/drawing/2014/main" val="10029"/>
                  </a:ext>
                </a:extLst>
              </a:tr>
              <a:tr h="141520">
                <a:tc gridSpan="2">
                  <a:txBody>
                    <a:bodyPr/>
                    <a:lstStyle/>
                    <a:p>
                      <a:pPr algn="ctr" fontAlgn="b"/>
                      <a:r>
                        <a:rPr lang="es-CO" sz="600" b="1" i="0" u="none" strike="noStrike" dirty="0">
                          <a:solidFill>
                            <a:srgbClr val="000000"/>
                          </a:solidFill>
                          <a:effectLst/>
                          <a:latin typeface="Arial" panose="020B0604020202020204" pitchFamily="34" charset="0"/>
                          <a:cs typeface="Arial" panose="020B0604020202020204" pitchFamily="34" charset="0"/>
                        </a:rPr>
                        <a:t>Total</a:t>
                      </a:r>
                    </a:p>
                  </a:txBody>
                  <a:tcPr marL="7020" marR="7020" marT="701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hMerge="1">
                  <a:txBody>
                    <a:bodyPr/>
                    <a:lstStyle/>
                    <a:p>
                      <a:endParaRPr lang="es-CO"/>
                    </a:p>
                  </a:txBody>
                  <a:tcPr/>
                </a:tc>
                <a:tc>
                  <a:txBody>
                    <a:bodyPr/>
                    <a:lstStyle/>
                    <a:p>
                      <a:pPr algn="r" fontAlgn="b"/>
                      <a:r>
                        <a:rPr lang="es-CO" sz="600" b="1" i="0" u="none" strike="noStrike" dirty="0">
                          <a:solidFill>
                            <a:srgbClr val="000000"/>
                          </a:solidFill>
                          <a:effectLst/>
                          <a:latin typeface="Arial" panose="020B0604020202020204" pitchFamily="34" charset="0"/>
                          <a:cs typeface="Arial" panose="020B0604020202020204" pitchFamily="34" charset="0"/>
                        </a:rPr>
                        <a:t>8.421.606.839,32 </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1" i="0" u="none" strike="noStrike" dirty="0">
                          <a:solidFill>
                            <a:srgbClr val="000000"/>
                          </a:solidFill>
                          <a:effectLst/>
                          <a:latin typeface="Arial" panose="020B0604020202020204" pitchFamily="34" charset="0"/>
                          <a:cs typeface="Arial" panose="020B0604020202020204" pitchFamily="34" charset="0"/>
                        </a:rPr>
                        <a:t>489</a:t>
                      </a:r>
                    </a:p>
                  </a:txBody>
                  <a:tcPr marL="7020" marR="7020" marT="701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tc>
                  <a:txBody>
                    <a:bodyPr/>
                    <a:lstStyle/>
                    <a:p>
                      <a:pPr algn="ctr" fontAlgn="ctr"/>
                      <a:r>
                        <a:rPr lang="es-CO" sz="600" b="1" i="0" u="none" strike="noStrike" dirty="0">
                          <a:solidFill>
                            <a:srgbClr val="000000"/>
                          </a:solidFill>
                          <a:effectLst/>
                          <a:latin typeface="Arial" panose="020B0604020202020204" pitchFamily="34" charset="0"/>
                          <a:cs typeface="Arial" panose="020B0604020202020204" pitchFamily="34" charset="0"/>
                        </a:rPr>
                        <a:t>465</a:t>
                      </a:r>
                    </a:p>
                  </a:txBody>
                  <a:tcPr marL="7020" marR="7020" marT="701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FA8"/>
                    </a:solidFill>
                  </a:tcPr>
                </a:tc>
                <a:extLst>
                  <a:ext uri="{0D108BD9-81ED-4DB2-BD59-A6C34878D82A}">
                    <a16:rowId xmlns:a16="http://schemas.microsoft.com/office/drawing/2014/main" val="10030"/>
                  </a:ext>
                </a:extLst>
              </a:tr>
            </a:tbl>
          </a:graphicData>
        </a:graphic>
      </p:graphicFrame>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ángulo 3">
            <a:extLst>
              <a:ext uri="{FF2B5EF4-FFF2-40B4-BE49-F238E27FC236}">
                <a16:creationId xmlns:a16="http://schemas.microsoft.com/office/drawing/2014/main" id="{2CE22793-5255-45C9-AD8C-ACB19E59A23A}"/>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13347" name="Rectángulo 7">
            <a:extLst>
              <a:ext uri="{FF2B5EF4-FFF2-40B4-BE49-F238E27FC236}">
                <a16:creationId xmlns:a16="http://schemas.microsoft.com/office/drawing/2014/main" id="{C273A4E9-EEFF-4384-A3CB-B9A5158899C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70A23184-31FD-4512-BD4B-C5A0AC6CBB02}"/>
              </a:ext>
            </a:extLst>
          </p:cNvPr>
          <p:cNvSpPr/>
          <p:nvPr/>
        </p:nvSpPr>
        <p:spPr>
          <a:xfrm>
            <a:off x="-19050" y="-115888"/>
            <a:ext cx="12222163" cy="6973888"/>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13349" name="Imagen 14">
            <a:extLst>
              <a:ext uri="{FF2B5EF4-FFF2-40B4-BE49-F238E27FC236}">
                <a16:creationId xmlns:a16="http://schemas.microsoft.com/office/drawing/2014/main" id="{5E2A2F66-45CE-4B20-8982-CD0860E2BAD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34063"/>
            <a:ext cx="197961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350" name="CuadroTexto 2">
            <a:extLst>
              <a:ext uri="{FF2B5EF4-FFF2-40B4-BE49-F238E27FC236}">
                <a16:creationId xmlns:a16="http://schemas.microsoft.com/office/drawing/2014/main" id="{98CBEE1F-9064-460A-A17B-7005764E3882}"/>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13351" name="CuadroTexto 11">
            <a:extLst>
              <a:ext uri="{FF2B5EF4-FFF2-40B4-BE49-F238E27FC236}">
                <a16:creationId xmlns:a16="http://schemas.microsoft.com/office/drawing/2014/main" id="{5B5004C4-43FE-469F-B791-65B5B9D5CE87}"/>
              </a:ext>
            </a:extLst>
          </p:cNvPr>
          <p:cNvSpPr txBox="1">
            <a:spLocks noChangeArrowheads="1"/>
          </p:cNvSpPr>
          <p:nvPr/>
        </p:nvSpPr>
        <p:spPr bwMode="auto">
          <a:xfrm>
            <a:off x="8991600" y="1365250"/>
            <a:ext cx="19034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ACTUALMENTE</a:t>
            </a:r>
          </a:p>
        </p:txBody>
      </p:sp>
      <p:pic>
        <p:nvPicPr>
          <p:cNvPr id="313352" name="Imagen 16">
            <a:extLst>
              <a:ext uri="{FF2B5EF4-FFF2-40B4-BE49-F238E27FC236}">
                <a16:creationId xmlns:a16="http://schemas.microsoft.com/office/drawing/2014/main" id="{63AA8352-8EE4-497A-8FA4-64D48C72536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48350"/>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353" name="Imagen 2">
            <a:extLst>
              <a:ext uri="{FF2B5EF4-FFF2-40B4-BE49-F238E27FC236}">
                <a16:creationId xmlns:a16="http://schemas.microsoft.com/office/drawing/2014/main" id="{BD29CAF1-47A4-48C6-B31B-23D3D7B5EB4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4E72651-E1C8-4B31-819A-BAE1F17D3E9E}"/>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A81680A0-25D2-4AD1-BB53-D5A2F0EE3398}"/>
              </a:ext>
            </a:extLst>
          </p:cNvPr>
          <p:cNvSpPr txBox="1"/>
          <p:nvPr/>
        </p:nvSpPr>
        <p:spPr>
          <a:xfrm>
            <a:off x="7070725" y="1820863"/>
            <a:ext cx="3824288" cy="3360737"/>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81F659CC-5581-4B94-8263-76435667CA10}"/>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A7D94675-88BD-43D4-83C4-7FB64BE1B599}"/>
              </a:ext>
            </a:extLst>
          </p:cNvPr>
          <p:cNvSpPr txBox="1"/>
          <p:nvPr/>
        </p:nvSpPr>
        <p:spPr>
          <a:xfrm>
            <a:off x="6796088" y="186213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13358" name="CuadroTexto 4">
            <a:extLst>
              <a:ext uri="{FF2B5EF4-FFF2-40B4-BE49-F238E27FC236}">
                <a16:creationId xmlns:a16="http://schemas.microsoft.com/office/drawing/2014/main" id="{80510850-150D-4BD4-AF52-86C81DD8B724}"/>
              </a:ext>
            </a:extLst>
          </p:cNvPr>
          <p:cNvSpPr txBox="1">
            <a:spLocks noChangeArrowheads="1"/>
          </p:cNvSpPr>
          <p:nvPr/>
        </p:nvSpPr>
        <p:spPr bwMode="auto">
          <a:xfrm>
            <a:off x="1176338" y="5349875"/>
            <a:ext cx="96916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AutoNum type="alphaUcPeriod"/>
            </a:pPr>
            <a:r>
              <a:rPr lang="es-CO" altLang="es-CO" sz="14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Emergencia atendida en la Territorial Nariño con recursos de los contratos por el sistema de monto agotable</a:t>
            </a:r>
          </a:p>
          <a:p>
            <a:pPr eaLnBrk="1" hangingPunct="1">
              <a:lnSpc>
                <a:spcPct val="100000"/>
              </a:lnSpc>
              <a:spcBef>
                <a:spcPct val="0"/>
              </a:spcBef>
              <a:buFontTx/>
              <a:buAutoNum type="alphaUcPeriod"/>
            </a:pPr>
            <a:r>
              <a:rPr lang="es-CO" altLang="es-CO" sz="14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Emergencia atendida en la Territorial Putumayo con recursos de los contratos por el sistema de monto agotable</a:t>
            </a:r>
            <a:endPar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p:txBody>
      </p:sp>
      <p:pic>
        <p:nvPicPr>
          <p:cNvPr id="313359" name="Imagen 1">
            <a:extLst>
              <a:ext uri="{FF2B5EF4-FFF2-40B4-BE49-F238E27FC236}">
                <a16:creationId xmlns:a16="http://schemas.microsoft.com/office/drawing/2014/main" id="{15419EC7-B46F-4031-8E39-338E9744A79B}"/>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3800" y="1895475"/>
            <a:ext cx="2300288" cy="166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360" name="Imagen 2">
            <a:extLst>
              <a:ext uri="{FF2B5EF4-FFF2-40B4-BE49-F238E27FC236}">
                <a16:creationId xmlns:a16="http://schemas.microsoft.com/office/drawing/2014/main" id="{095708F9-07CF-4D9C-8C69-6B4C3F40941C}"/>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3550" y="1882775"/>
            <a:ext cx="2319338" cy="172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361" name="Imagen 4">
            <a:extLst>
              <a:ext uri="{FF2B5EF4-FFF2-40B4-BE49-F238E27FC236}">
                <a16:creationId xmlns:a16="http://schemas.microsoft.com/office/drawing/2014/main" id="{221842E2-1D7E-4CCB-A913-A5C3D2848E1B}"/>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3032125" y="3559175"/>
            <a:ext cx="2216150"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3362" name="Imagen 5">
            <a:extLst>
              <a:ext uri="{FF2B5EF4-FFF2-40B4-BE49-F238E27FC236}">
                <a16:creationId xmlns:a16="http://schemas.microsoft.com/office/drawing/2014/main" id="{147950AC-FBC3-4416-B220-D3004160444C}"/>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bwMode="auto">
          <a:xfrm>
            <a:off x="8564563" y="3592513"/>
            <a:ext cx="2303462" cy="161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ángulo 6">
            <a:extLst>
              <a:ext uri="{FF2B5EF4-FFF2-40B4-BE49-F238E27FC236}">
                <a16:creationId xmlns:a16="http://schemas.microsoft.com/office/drawing/2014/main" id="{16C0CE76-D0BB-4C56-A5AE-922F7A94D50E}"/>
              </a:ext>
            </a:extLst>
          </p:cNvPr>
          <p:cNvSpPr/>
          <p:nvPr/>
        </p:nvSpPr>
        <p:spPr>
          <a:xfrm>
            <a:off x="3511550" y="1882775"/>
            <a:ext cx="317500" cy="369888"/>
          </a:xfrm>
          <a:prstGeom prst="rect">
            <a:avLst/>
          </a:prstGeom>
          <a:noFill/>
        </p:spPr>
        <p:txBody>
          <a:bodyPr wrap="none">
            <a:spAutoFit/>
          </a:bodyPr>
          <a:lstStyle/>
          <a:p>
            <a:pPr algn="ctr">
              <a:defRPr/>
            </a:pPr>
            <a:r>
              <a:rPr lang="es-ES" dirty="0">
                <a:ln w="0"/>
                <a:solidFill>
                  <a:prstClr val="black"/>
                </a:solidFill>
                <a:effectLst>
                  <a:outerShdw blurRad="38100" dist="19050" dir="2700000" algn="tl" rotWithShape="0">
                    <a:prstClr val="black">
                      <a:alpha val="40000"/>
                    </a:prstClr>
                  </a:outerShdw>
                </a:effectLst>
              </a:rPr>
              <a:t>A</a:t>
            </a:r>
          </a:p>
        </p:txBody>
      </p:sp>
      <p:sp>
        <p:nvSpPr>
          <p:cNvPr id="22" name="Rectángulo 21">
            <a:extLst>
              <a:ext uri="{FF2B5EF4-FFF2-40B4-BE49-F238E27FC236}">
                <a16:creationId xmlns:a16="http://schemas.microsoft.com/office/drawing/2014/main" id="{C415CAC2-D764-449A-8BD1-3AC94A4445E8}"/>
              </a:ext>
            </a:extLst>
          </p:cNvPr>
          <p:cNvSpPr/>
          <p:nvPr/>
        </p:nvSpPr>
        <p:spPr>
          <a:xfrm>
            <a:off x="9167813" y="1843088"/>
            <a:ext cx="319087" cy="369887"/>
          </a:xfrm>
          <a:prstGeom prst="rect">
            <a:avLst/>
          </a:prstGeom>
          <a:noFill/>
        </p:spPr>
        <p:txBody>
          <a:bodyPr wrap="none">
            <a:spAutoFit/>
          </a:bodyPr>
          <a:lstStyle/>
          <a:p>
            <a:pPr algn="ctr">
              <a:defRPr/>
            </a:pPr>
            <a:r>
              <a:rPr lang="es-ES" dirty="0">
                <a:ln w="0"/>
                <a:solidFill>
                  <a:prstClr val="black"/>
                </a:solidFill>
                <a:effectLst>
                  <a:outerShdw blurRad="38100" dist="19050" dir="2700000" algn="tl" rotWithShape="0">
                    <a:prstClr val="black">
                      <a:alpha val="40000"/>
                    </a:prstClr>
                  </a:outerShdw>
                </a:effectLst>
              </a:rPr>
              <a:t>A</a:t>
            </a:r>
          </a:p>
        </p:txBody>
      </p:sp>
      <p:sp>
        <p:nvSpPr>
          <p:cNvPr id="23" name="Rectángulo 22">
            <a:extLst>
              <a:ext uri="{FF2B5EF4-FFF2-40B4-BE49-F238E27FC236}">
                <a16:creationId xmlns:a16="http://schemas.microsoft.com/office/drawing/2014/main" id="{5549BBBB-EBD6-43F8-B049-28C5651F71B2}"/>
              </a:ext>
            </a:extLst>
          </p:cNvPr>
          <p:cNvSpPr/>
          <p:nvPr/>
        </p:nvSpPr>
        <p:spPr>
          <a:xfrm>
            <a:off x="2695575" y="4810125"/>
            <a:ext cx="311150" cy="368300"/>
          </a:xfrm>
          <a:prstGeom prst="rect">
            <a:avLst/>
          </a:prstGeom>
          <a:noFill/>
        </p:spPr>
        <p:txBody>
          <a:bodyPr wrap="none">
            <a:spAutoFit/>
          </a:bodyPr>
          <a:lstStyle/>
          <a:p>
            <a:pPr algn="ctr">
              <a:defRPr/>
            </a:pPr>
            <a:r>
              <a:rPr lang="es-ES" dirty="0">
                <a:ln w="0"/>
                <a:solidFill>
                  <a:prstClr val="black"/>
                </a:solidFill>
                <a:effectLst>
                  <a:outerShdw blurRad="38100" dist="19050" dir="2700000" algn="tl" rotWithShape="0">
                    <a:prstClr val="black">
                      <a:alpha val="40000"/>
                    </a:prstClr>
                  </a:outerShdw>
                </a:effectLst>
              </a:rPr>
              <a:t>B</a:t>
            </a:r>
          </a:p>
        </p:txBody>
      </p:sp>
      <p:sp>
        <p:nvSpPr>
          <p:cNvPr id="24" name="Rectángulo 23">
            <a:extLst>
              <a:ext uri="{FF2B5EF4-FFF2-40B4-BE49-F238E27FC236}">
                <a16:creationId xmlns:a16="http://schemas.microsoft.com/office/drawing/2014/main" id="{FB364CF4-7DD4-499D-A13B-BEF007D56142}"/>
              </a:ext>
            </a:extLst>
          </p:cNvPr>
          <p:cNvSpPr/>
          <p:nvPr/>
        </p:nvSpPr>
        <p:spPr>
          <a:xfrm>
            <a:off x="8255000" y="4787900"/>
            <a:ext cx="309563" cy="369888"/>
          </a:xfrm>
          <a:prstGeom prst="rect">
            <a:avLst/>
          </a:prstGeom>
          <a:noFill/>
        </p:spPr>
        <p:txBody>
          <a:bodyPr wrap="none">
            <a:spAutoFit/>
          </a:bodyPr>
          <a:lstStyle/>
          <a:p>
            <a:pPr algn="ctr">
              <a:defRPr/>
            </a:pPr>
            <a:r>
              <a:rPr lang="es-ES" dirty="0">
                <a:ln w="0"/>
                <a:solidFill>
                  <a:prstClr val="black"/>
                </a:solidFill>
                <a:effectLst>
                  <a:outerShdw blurRad="38100" dist="19050" dir="2700000" algn="tl" rotWithShape="0">
                    <a:prstClr val="black">
                      <a:alpha val="40000"/>
                    </a:prstClr>
                  </a:outerShdw>
                </a:effectLst>
              </a:rPr>
              <a:t>B</a:t>
            </a: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14C903F8-E6E5-4E47-ADC9-CC27876DC3D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14371" name="Imagen 1">
            <a:extLst>
              <a:ext uri="{FF2B5EF4-FFF2-40B4-BE49-F238E27FC236}">
                <a16:creationId xmlns:a16="http://schemas.microsoft.com/office/drawing/2014/main" id="{66DB1642-7E6E-4FE1-A04B-8917918E8BF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36088" y="59039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BC3C142E-334A-4CA7-AA60-2DCF414E6718}"/>
              </a:ext>
            </a:extLst>
          </p:cNvPr>
          <p:cNvGrpSpPr>
            <a:grpSpLocks/>
          </p:cNvGrpSpPr>
          <p:nvPr/>
        </p:nvGrpSpPr>
        <p:grpSpPr bwMode="auto">
          <a:xfrm>
            <a:off x="6421566" y="1054417"/>
            <a:ext cx="4894688" cy="507831"/>
            <a:chOff x="3797995" y="1077459"/>
            <a:chExt cx="8830843" cy="765969"/>
          </a:xfrm>
          <a:solidFill>
            <a:schemeClr val="accent6">
              <a:lumMod val="60000"/>
              <a:lumOff val="40000"/>
            </a:schemeClr>
          </a:solidFill>
        </p:grpSpPr>
        <p:sp>
          <p:nvSpPr>
            <p:cNvPr id="12" name="Pentágono 11">
              <a:extLst>
                <a:ext uri="{FF2B5EF4-FFF2-40B4-BE49-F238E27FC236}">
                  <a16:creationId xmlns:a16="http://schemas.microsoft.com/office/drawing/2014/main" id="{AA24BAD1-389A-483C-87B8-1D1A92444BE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642BA5B7-5274-4679-AC36-DAFB91DB627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7BA8F84A-B2C7-4A11-AC94-17588708E226}"/>
                </a:ext>
              </a:extLst>
            </p:cNvPr>
            <p:cNvSpPr txBox="1"/>
            <p:nvPr/>
          </p:nvSpPr>
          <p:spPr>
            <a:xfrm>
              <a:off x="5044874" y="1077459"/>
              <a:ext cx="6945570" cy="765969"/>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100" b="1" dirty="0">
                  <a:solidFill>
                    <a:schemeClr val="accent6">
                      <a:lumMod val="50000"/>
                    </a:schemeClr>
                  </a:solidFill>
                  <a:latin typeface="Arial" panose="020B0604020202020204" pitchFamily="34" charset="0"/>
                  <a:cs typeface="Arial" panose="020B0604020202020204" pitchFamily="34" charset="0"/>
                </a:rPr>
                <a:t>Municipio de </a:t>
              </a:r>
              <a:r>
                <a:rPr lang="es-CO" sz="1100" b="1" dirty="0" err="1">
                  <a:solidFill>
                    <a:schemeClr val="accent6">
                      <a:lumMod val="50000"/>
                    </a:schemeClr>
                  </a:solidFill>
                  <a:latin typeface="Arial" panose="020B0604020202020204" pitchFamily="34" charset="0"/>
                  <a:cs typeface="Arial" panose="020B0604020202020204" pitchFamily="34" charset="0"/>
                </a:rPr>
                <a:t>Guayabetal</a:t>
              </a:r>
              <a:r>
                <a:rPr lang="es-CO" sz="1100" b="1" dirty="0">
                  <a:solidFill>
                    <a:schemeClr val="accent6">
                      <a:lumMod val="50000"/>
                    </a:schemeClr>
                  </a:solidFill>
                  <a:latin typeface="Arial" panose="020B0604020202020204" pitchFamily="34" charset="0"/>
                  <a:cs typeface="Arial" panose="020B0604020202020204" pitchFamily="34" charset="0"/>
                </a:rPr>
                <a:t>, carretera Bogotá – Villavicencio. Ruta </a:t>
              </a:r>
              <a:r>
                <a:rPr lang="es-CO" altLang="es-CO" sz="1100" dirty="0">
                  <a:solidFill>
                    <a:schemeClr val="accent6">
                      <a:lumMod val="50000"/>
                    </a:schemeClr>
                  </a:solidFill>
                  <a:latin typeface="Arial" panose="020B0604020202020204" pitchFamily="34" charset="0"/>
                  <a:cs typeface="Arial" panose="020B0604020202020204" pitchFamily="34" charset="0"/>
                </a:rPr>
                <a:t>40</a:t>
              </a:r>
              <a:r>
                <a:rPr lang="es-CO" altLang="es-CO" sz="1100" b="1" dirty="0">
                  <a:solidFill>
                    <a:schemeClr val="accent6">
                      <a:lumMod val="50000"/>
                    </a:schemeClr>
                  </a:solidFill>
                  <a:latin typeface="Arial" panose="020B0604020202020204" pitchFamily="34" charset="0"/>
                  <a:cs typeface="Arial" panose="020B0604020202020204" pitchFamily="34" charset="0"/>
                </a:rPr>
                <a:t>, Tramo 4006</a:t>
              </a:r>
              <a:endParaRPr lang="es-CO" sz="1400" b="1" dirty="0">
                <a:solidFill>
                  <a:schemeClr val="accent6">
                    <a:lumMod val="50000"/>
                  </a:scheme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AF34813C-2077-42FA-A70D-EFA56DD2F77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14373" name="Rectángulo 67">
            <a:extLst>
              <a:ext uri="{FF2B5EF4-FFF2-40B4-BE49-F238E27FC236}">
                <a16:creationId xmlns:a16="http://schemas.microsoft.com/office/drawing/2014/main" id="{CE22C179-8145-4B75-8A0D-CC4BE5FD4C74}"/>
              </a:ext>
            </a:extLst>
          </p:cNvPr>
          <p:cNvSpPr>
            <a:spLocks noChangeArrowheads="1"/>
          </p:cNvSpPr>
          <p:nvPr/>
        </p:nvSpPr>
        <p:spPr bwMode="auto">
          <a:xfrm>
            <a:off x="889000" y="106363"/>
            <a:ext cx="8674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p>
          <a:p>
            <a:pPr eaLnBrk="1" hangingPunct="1">
              <a:lnSpc>
                <a:spcPct val="100000"/>
              </a:lnSpc>
              <a:spcBef>
                <a:spcPct val="0"/>
              </a:spcBef>
              <a:buFontTx/>
              <a:buNone/>
            </a:pPr>
            <a:endPar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89798" name="Rectángulo 68">
            <a:extLst>
              <a:ext uri="{FF2B5EF4-FFF2-40B4-BE49-F238E27FC236}">
                <a16:creationId xmlns:a16="http://schemas.microsoft.com/office/drawing/2014/main" id="{D3983494-3E6F-433F-B5A0-4C1A5239BC9F}"/>
              </a:ext>
            </a:extLst>
          </p:cNvPr>
          <p:cNvSpPr>
            <a:spLocks noChangeArrowheads="1"/>
          </p:cNvSpPr>
          <p:nvPr/>
        </p:nvSpPr>
        <p:spPr bwMode="auto">
          <a:xfrm>
            <a:off x="889000" y="334963"/>
            <a:ext cx="11164888" cy="73818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ATENCIÓN OBRAS DE EMERGENCIA EN EL PUENTE CARIDAD UBICADO ENTRE EL </a:t>
            </a:r>
            <a:r>
              <a:rPr lang="es-CO"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PR63+0700 Y EL PR64+0000 DE LA CARRETERA BOGOTÁ – VILLAVICENCIO RUTA 40, TRAMO 4006, EN EL DEPARTAMENTO DE CUNDINAMARCA</a:t>
            </a: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14375" name="Imagen 35">
            <a:extLst>
              <a:ext uri="{FF2B5EF4-FFF2-40B4-BE49-F238E27FC236}">
                <a16:creationId xmlns:a16="http://schemas.microsoft.com/office/drawing/2014/main" id="{983CBD57-96F0-4155-8B1B-7958819FA69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376" name="CuadroTexto 3">
            <a:extLst>
              <a:ext uri="{FF2B5EF4-FFF2-40B4-BE49-F238E27FC236}">
                <a16:creationId xmlns:a16="http://schemas.microsoft.com/office/drawing/2014/main" id="{F4F7BE2E-5D19-4CCC-B021-421C41FD99BB}"/>
              </a:ext>
            </a:extLst>
          </p:cNvPr>
          <p:cNvSpPr txBox="1">
            <a:spLocks noChangeArrowheads="1"/>
          </p:cNvSpPr>
          <p:nvPr/>
        </p:nvSpPr>
        <p:spPr bwMode="auto">
          <a:xfrm>
            <a:off x="5584825" y="35496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FA5F332C-7825-4DC4-BA48-C43742FB60AE}"/>
              </a:ext>
            </a:extLst>
          </p:cNvPr>
          <p:cNvGrpSpPr>
            <a:grpSpLocks/>
          </p:cNvGrpSpPr>
          <p:nvPr/>
        </p:nvGrpSpPr>
        <p:grpSpPr bwMode="auto">
          <a:xfrm>
            <a:off x="6486201" y="1643095"/>
            <a:ext cx="4830053" cy="456513"/>
            <a:chOff x="3797995" y="1097389"/>
            <a:chExt cx="8840944" cy="675955"/>
          </a:xfrm>
          <a:solidFill>
            <a:schemeClr val="accent6">
              <a:lumMod val="60000"/>
              <a:lumOff val="40000"/>
            </a:schemeClr>
          </a:solidFill>
        </p:grpSpPr>
        <p:sp>
          <p:nvSpPr>
            <p:cNvPr id="39" name="Pentágono 11">
              <a:extLst>
                <a:ext uri="{FF2B5EF4-FFF2-40B4-BE49-F238E27FC236}">
                  <a16:creationId xmlns:a16="http://schemas.microsoft.com/office/drawing/2014/main" id="{0780578A-F8D9-4819-8CC7-6CE857530F6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E3124F4E-AC12-438E-9516-A809C6D1FB46}"/>
                </a:ext>
              </a:extLst>
            </p:cNvPr>
            <p:cNvSpPr/>
            <p:nvPr/>
          </p:nvSpPr>
          <p:spPr>
            <a:xfrm>
              <a:off x="4847833" y="1125508"/>
              <a:ext cx="7791106" cy="647836"/>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el Cetro del país con la región Sur Oriental</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FFC2EB5D-6627-4B60-B0B4-A1C657911885}"/>
                </a:ext>
              </a:extLst>
            </p:cNvPr>
            <p:cNvSpPr/>
            <p:nvPr/>
          </p:nvSpPr>
          <p:spPr>
            <a:xfrm>
              <a:off x="3797995" y="1165557"/>
              <a:ext cx="629432" cy="521926"/>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A8EFD037-DC37-42A4-811C-059751E9E28E}"/>
              </a:ext>
            </a:extLst>
          </p:cNvPr>
          <p:cNvGrpSpPr>
            <a:grpSpLocks/>
          </p:cNvGrpSpPr>
          <p:nvPr/>
        </p:nvGrpSpPr>
        <p:grpSpPr bwMode="auto">
          <a:xfrm>
            <a:off x="6472949" y="2130203"/>
            <a:ext cx="4843305" cy="432371"/>
            <a:chOff x="3797995" y="1220477"/>
            <a:chExt cx="8786730" cy="640209"/>
          </a:xfrm>
          <a:solidFill>
            <a:schemeClr val="accent6">
              <a:lumMod val="60000"/>
              <a:lumOff val="40000"/>
            </a:schemeClr>
          </a:solidFill>
        </p:grpSpPr>
        <p:sp>
          <p:nvSpPr>
            <p:cNvPr id="44" name="Pentágono 11">
              <a:extLst>
                <a:ext uri="{FF2B5EF4-FFF2-40B4-BE49-F238E27FC236}">
                  <a16:creationId xmlns:a16="http://schemas.microsoft.com/office/drawing/2014/main" id="{A2A179BD-63F6-49CD-83EA-F113DDF5A462}"/>
                </a:ext>
              </a:extLst>
            </p:cNvPr>
            <p:cNvSpPr/>
            <p:nvPr/>
          </p:nvSpPr>
          <p:spPr>
            <a:xfrm>
              <a:off x="4218400" y="1220477"/>
              <a:ext cx="519047" cy="639361"/>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339B5DEF-4F84-405E-98D5-8FFBCE6F5098}"/>
                </a:ext>
              </a:extLst>
            </p:cNvPr>
            <p:cNvSpPr/>
            <p:nvPr/>
          </p:nvSpPr>
          <p:spPr>
            <a:xfrm>
              <a:off x="4746728" y="1328178"/>
              <a:ext cx="7837997" cy="53250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0,125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DB0CDE0B-0209-4A56-AA6C-11AA48CDCAE0}"/>
                </a:ext>
              </a:extLst>
            </p:cNvPr>
            <p:cNvSpPr/>
            <p:nvPr/>
          </p:nvSpPr>
          <p:spPr>
            <a:xfrm>
              <a:off x="3797995" y="1305313"/>
              <a:ext cx="629432" cy="522761"/>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B19CEDF4-3B6B-4CFF-ACAE-DCD3499FEC98}"/>
              </a:ext>
            </a:extLst>
          </p:cNvPr>
          <p:cNvGrpSpPr>
            <a:grpSpLocks/>
          </p:cNvGrpSpPr>
          <p:nvPr/>
        </p:nvGrpSpPr>
        <p:grpSpPr bwMode="auto">
          <a:xfrm>
            <a:off x="6421566" y="2657936"/>
            <a:ext cx="4881434"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41CC70BB-5768-47D2-AF66-BF1BC8AD2B8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6A47EA22-DF22-4EFF-8DE5-7DEC215D920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C17605E6-836B-4C83-B194-3983FCEA7535}"/>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600" dirty="0">
                  <a:solidFill>
                    <a:srgbClr val="70AD47">
                      <a:lumMod val="50000"/>
                    </a:srgbClr>
                  </a:solidFill>
                  <a:latin typeface="Arial" panose="020B0604020202020204" pitchFamily="34" charset="0"/>
                  <a:cs typeface="Arial" panose="020B0604020202020204" pitchFamily="34" charset="0"/>
                </a:rPr>
                <a:t>0,125 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354E32F4-043A-4650-9AA3-76D5683101C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14380" name="Imagen 54">
            <a:extLst>
              <a:ext uri="{FF2B5EF4-FFF2-40B4-BE49-F238E27FC236}">
                <a16:creationId xmlns:a16="http://schemas.microsoft.com/office/drawing/2014/main" id="{5BDC50BE-154A-4C58-A6F6-88846715E28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59991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381" name="Imagen 36">
            <a:extLst>
              <a:ext uri="{FF2B5EF4-FFF2-40B4-BE49-F238E27FC236}">
                <a16:creationId xmlns:a16="http://schemas.microsoft.com/office/drawing/2014/main" id="{8535F9B9-310C-403E-94FD-8491868C1EB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943225" y="3543300"/>
            <a:ext cx="2636838"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E55C8C3-3A0A-4AB6-A8A2-77012BF94208}"/>
              </a:ext>
            </a:extLst>
          </p:cNvPr>
          <p:cNvGraphicFramePr>
            <a:graphicFrameLocks noGrp="1"/>
          </p:cNvGraphicFramePr>
          <p:nvPr/>
        </p:nvGraphicFramePr>
        <p:xfrm>
          <a:off x="6489700" y="3175000"/>
          <a:ext cx="4813300" cy="2578100"/>
        </p:xfrm>
        <a:graphic>
          <a:graphicData uri="http://schemas.openxmlformats.org/drawingml/2006/table">
            <a:tbl>
              <a:tblPr firstRow="1" bandRow="1"/>
              <a:tblGrid>
                <a:gridCol w="1615122">
                  <a:extLst>
                    <a:ext uri="{9D8B030D-6E8A-4147-A177-3AD203B41FA5}">
                      <a16:colId xmlns:a16="http://schemas.microsoft.com/office/drawing/2014/main" val="20000"/>
                    </a:ext>
                  </a:extLst>
                </a:gridCol>
                <a:gridCol w="911859">
                  <a:extLst>
                    <a:ext uri="{9D8B030D-6E8A-4147-A177-3AD203B41FA5}">
                      <a16:colId xmlns:a16="http://schemas.microsoft.com/office/drawing/2014/main" val="20001"/>
                    </a:ext>
                  </a:extLst>
                </a:gridCol>
                <a:gridCol w="1353740">
                  <a:extLst>
                    <a:ext uri="{9D8B030D-6E8A-4147-A177-3AD203B41FA5}">
                      <a16:colId xmlns:a16="http://schemas.microsoft.com/office/drawing/2014/main" val="20002"/>
                    </a:ext>
                  </a:extLst>
                </a:gridCol>
                <a:gridCol w="932578">
                  <a:extLst>
                    <a:ext uri="{9D8B030D-6E8A-4147-A177-3AD203B41FA5}">
                      <a16:colId xmlns:a16="http://schemas.microsoft.com/office/drawing/2014/main" val="20003"/>
                    </a:ext>
                  </a:extLst>
                </a:gridCol>
              </a:tblGrid>
              <a:tr h="143228">
                <a:tc gridSpan="4">
                  <a:txBody>
                    <a:bodyPr/>
                    <a:lstStyle/>
                    <a:p>
                      <a:pPr algn="ctr" rtl="0" fontAlgn="ctr"/>
                      <a:r>
                        <a:rPr lang="es-CO" sz="900" b="0" i="0" u="none" strike="noStrike">
                          <a:solidFill>
                            <a:srgbClr val="FFFFFF"/>
                          </a:solidFill>
                          <a:effectLst/>
                          <a:latin typeface="Arial" panose="020B0604020202020204" pitchFamily="34" charset="0"/>
                          <a:cs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3228">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$ 15.154,35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43228">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$ 15.104,35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43228">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$ 50,00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43228">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$ 1.074,29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86456">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$ 599,97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43228">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$ 474,32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43228">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$ 16.228,64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43228">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$ 16.228,64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43228">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9683">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572911">
                <a:tc>
                  <a:txBody>
                    <a:bodyPr/>
                    <a:lstStyle/>
                    <a:p>
                      <a:pPr algn="ctr" rtl="0" fontAlgn="ctr"/>
                      <a:r>
                        <a:rPr lang="es-ES" sz="900" b="0" i="0" u="none" strike="noStrike">
                          <a:solidFill>
                            <a:srgbClr val="375623"/>
                          </a:solidFill>
                          <a:effectLst/>
                          <a:latin typeface="Arial" panose="020B0604020202020204" pitchFamily="34" charset="0"/>
                          <a:cs typeface="Arial" panose="020B0604020202020204" pitchFamily="34" charset="0"/>
                        </a:rPr>
                        <a:t>PUENTE LA CARIDAD, carretera Bogotá – Villavicencio. Ruta 40, Tramo 4006</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90%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6" name="Tabla 5">
            <a:extLst>
              <a:ext uri="{FF2B5EF4-FFF2-40B4-BE49-F238E27FC236}">
                <a16:creationId xmlns:a16="http://schemas.microsoft.com/office/drawing/2014/main" id="{E3E5EB56-E781-4076-801D-45E8381E0373}"/>
              </a:ext>
            </a:extLst>
          </p:cNvPr>
          <p:cNvGraphicFramePr>
            <a:graphicFrameLocks noGrp="1"/>
          </p:cNvGraphicFramePr>
          <p:nvPr/>
        </p:nvGraphicFramePr>
        <p:xfrm>
          <a:off x="889000" y="1071563"/>
          <a:ext cx="5130800" cy="2336800"/>
        </p:xfrm>
        <a:graphic>
          <a:graphicData uri="http://schemas.openxmlformats.org/drawingml/2006/table">
            <a:tbl>
              <a:tblPr firstRow="1" bandRow="1"/>
              <a:tblGrid>
                <a:gridCol w="761114">
                  <a:extLst>
                    <a:ext uri="{9D8B030D-6E8A-4147-A177-3AD203B41FA5}">
                      <a16:colId xmlns:a16="http://schemas.microsoft.com/office/drawing/2014/main" val="20000"/>
                    </a:ext>
                  </a:extLst>
                </a:gridCol>
                <a:gridCol w="738728">
                  <a:extLst>
                    <a:ext uri="{9D8B030D-6E8A-4147-A177-3AD203B41FA5}">
                      <a16:colId xmlns:a16="http://schemas.microsoft.com/office/drawing/2014/main" val="20001"/>
                    </a:ext>
                  </a:extLst>
                </a:gridCol>
                <a:gridCol w="805885">
                  <a:extLst>
                    <a:ext uri="{9D8B030D-6E8A-4147-A177-3AD203B41FA5}">
                      <a16:colId xmlns:a16="http://schemas.microsoft.com/office/drawing/2014/main" val="20002"/>
                    </a:ext>
                  </a:extLst>
                </a:gridCol>
                <a:gridCol w="550688">
                  <a:extLst>
                    <a:ext uri="{9D8B030D-6E8A-4147-A177-3AD203B41FA5}">
                      <a16:colId xmlns:a16="http://schemas.microsoft.com/office/drawing/2014/main" val="20003"/>
                    </a:ext>
                  </a:extLst>
                </a:gridCol>
                <a:gridCol w="1692358">
                  <a:extLst>
                    <a:ext uri="{9D8B030D-6E8A-4147-A177-3AD203B41FA5}">
                      <a16:colId xmlns:a16="http://schemas.microsoft.com/office/drawing/2014/main" val="20004"/>
                    </a:ext>
                  </a:extLst>
                </a:gridCol>
                <a:gridCol w="582028">
                  <a:extLst>
                    <a:ext uri="{9D8B030D-6E8A-4147-A177-3AD203B41FA5}">
                      <a16:colId xmlns:a16="http://schemas.microsoft.com/office/drawing/2014/main" val="20005"/>
                    </a:ext>
                  </a:extLst>
                </a:gridCol>
              </a:tblGrid>
              <a:tr h="152388">
                <a:tc gridSpan="6">
                  <a:txBody>
                    <a:bodyPr/>
                    <a:lstStyle/>
                    <a:p>
                      <a:pPr algn="ctr" rtl="0" fontAlgn="b"/>
                      <a:r>
                        <a:rPr lang="es-CO" sz="10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7149">
                <a:tc gridSpan="2">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900" b="0" i="0" u="none" strike="noStrike">
                          <a:solidFill>
                            <a:srgbClr val="375623"/>
                          </a:solidFill>
                          <a:effectLst/>
                          <a:latin typeface="Arial" panose="020B0604020202020204" pitchFamily="34" charset="0"/>
                        </a:rPr>
                        <a:t>1260/2018   1300/2018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7149">
                <a:tc gridSpan="2">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4">
                  <a:txBody>
                    <a:bodyPr/>
                    <a:lstStyle/>
                    <a:p>
                      <a:pPr algn="l" rtl="0" fontAlgn="ctr"/>
                      <a:r>
                        <a:rPr lang="es-CO" sz="900" b="0" i="0" u="none" strike="noStrike">
                          <a:solidFill>
                            <a:srgbClr val="375623"/>
                          </a:solidFill>
                          <a:effectLst/>
                          <a:latin typeface="Arial" panose="020B0604020202020204" pitchFamily="34" charset="0"/>
                        </a:rPr>
                        <a:t>6/12/2018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96833">
                <a:tc gridSpan="2">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4">
                  <a:txBody>
                    <a:bodyPr/>
                    <a:lstStyle/>
                    <a:p>
                      <a:pPr algn="l" rtl="0" fontAlgn="b"/>
                      <a:r>
                        <a:rPr lang="es-CO" sz="900" b="0" i="0" u="none" strike="noStrike">
                          <a:solidFill>
                            <a:srgbClr val="375623"/>
                          </a:solidFill>
                          <a:effectLst/>
                          <a:latin typeface="Arial" panose="020B0604020202020204" pitchFamily="34" charset="0"/>
                        </a:rPr>
                        <a:t>31/03/2020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137149">
                <a:tc gridSpan="6">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37149">
                <a:tc gridSpan="5">
                  <a:txBody>
                    <a:bodyPr/>
                    <a:lstStyle/>
                    <a:p>
                      <a:pPr algn="l" rtl="0" fontAlgn="ctr"/>
                      <a:r>
                        <a:rPr lang="es-ES" sz="900" b="1" i="0" u="none" strike="noStrike">
                          <a:solidFill>
                            <a:srgbClr val="375623"/>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37149">
                <a:tc gridSpan="5">
                  <a:txBody>
                    <a:bodyPr/>
                    <a:lstStyle/>
                    <a:p>
                      <a:pPr algn="l" rtl="0" fontAlgn="ctr"/>
                      <a:r>
                        <a:rPr lang="es-ES" sz="900" b="1" i="0" u="none" strike="noStrike">
                          <a:solidFill>
                            <a:srgbClr val="375623"/>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37149">
                <a:tc gridSpan="5">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 </a:t>
                      </a:r>
                      <a:r>
                        <a:rPr lang="es-CO" sz="900" b="0" i="0" u="none" strike="noStrike" dirty="0">
                          <a:solidFill>
                            <a:srgbClr val="375623"/>
                          </a:solidFill>
                          <a:effectLst/>
                          <a:latin typeface="Arial" panose="020B0604020202020204" pitchFamily="34" charset="0"/>
                        </a:rPr>
                        <a:t>36 DIRECTOS, 10 INDIRECTOS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b"/>
                      <a:r>
                        <a:rPr lang="es-CO" sz="9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11447">
                <a:tc gridSpan="6">
                  <a:txBody>
                    <a:bodyPr/>
                    <a:lstStyle/>
                    <a:p>
                      <a:pPr algn="just" rtl="0" fontAlgn="ctr"/>
                      <a:r>
                        <a:rPr lang="es-ES" sz="900" b="1" i="0" u="none" strike="noStrike" dirty="0">
                          <a:solidFill>
                            <a:srgbClr val="375623"/>
                          </a:solidFill>
                          <a:effectLst/>
                          <a:latin typeface="Arial" panose="020B0604020202020204" pitchFamily="34" charset="0"/>
                        </a:rPr>
                        <a:t>OTROS BENEFICIOS</a:t>
                      </a:r>
                      <a:r>
                        <a:rPr lang="es-ES" sz="900" b="0" i="0" u="none" strike="noStrike" dirty="0">
                          <a:solidFill>
                            <a:srgbClr val="375623"/>
                          </a:solidFill>
                          <a:effectLst/>
                          <a:latin typeface="Arial" panose="020B0604020202020204" pitchFamily="34" charset="0"/>
                        </a:rPr>
                        <a:t>: Con la atención de la emergencia se garantiza la prestación del servicio transporte por el puente, en condiciones optimas de seguridad para los usuarios de vehículos, como de los lugareños que transitan normalmente en el sector.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37149">
                <a:tc gridSpan="6">
                  <a:txBody>
                    <a:bodyPr/>
                    <a:lstStyle/>
                    <a:p>
                      <a:pPr algn="ctr" rtl="0" fontAlgn="b"/>
                      <a:r>
                        <a:rPr lang="es-ES" sz="900" b="0" i="0" u="none" strike="noStrike" dirty="0">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41790">
                <a:tc>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ctr" rtl="0" fontAlgn="ctr"/>
                      <a:r>
                        <a:rPr lang="es-CO" sz="900" b="1" i="0" u="none" strike="noStrike" dirty="0">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74298">
                <a:tc>
                  <a:txBody>
                    <a:bodyPr/>
                    <a:lstStyle/>
                    <a:p>
                      <a:pPr algn="just" rtl="0" fontAlgn="ctr"/>
                      <a:r>
                        <a:rPr lang="es-CO" sz="900" b="1" i="0" u="none" strike="noStrike">
                          <a:solidFill>
                            <a:srgbClr val="375623"/>
                          </a:solidFill>
                          <a:effectLst/>
                          <a:latin typeface="Arial" panose="020B0604020202020204" pitchFamily="34" charset="0"/>
                        </a:rPr>
                        <a:t>Habilitación de puente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3">
                  <a:txBody>
                    <a:bodyPr/>
                    <a:lstStyle/>
                    <a:p>
                      <a:pPr algn="ctr" rtl="0" fontAlgn="ctr"/>
                      <a:r>
                        <a:rPr lang="es-CO" sz="900" b="1" i="0" u="none" strike="noStrike" dirty="0">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0,9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ángulo 3">
            <a:extLst>
              <a:ext uri="{FF2B5EF4-FFF2-40B4-BE49-F238E27FC236}">
                <a16:creationId xmlns:a16="http://schemas.microsoft.com/office/drawing/2014/main" id="{B433B89E-75AD-4DE4-9603-B6D497F413EB}"/>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15395" name="Rectángulo 7">
            <a:extLst>
              <a:ext uri="{FF2B5EF4-FFF2-40B4-BE49-F238E27FC236}">
                <a16:creationId xmlns:a16="http://schemas.microsoft.com/office/drawing/2014/main" id="{6C8C5E81-CA82-406B-8EFC-B97B68FA81B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5D84692-D658-49A3-A888-59017C326080}"/>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15397" name="Imagen 14">
            <a:extLst>
              <a:ext uri="{FF2B5EF4-FFF2-40B4-BE49-F238E27FC236}">
                <a16:creationId xmlns:a16="http://schemas.microsoft.com/office/drawing/2014/main" id="{3629043C-69CD-4799-BE25-9C5623CE289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9277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398" name="CuadroTexto 2">
            <a:extLst>
              <a:ext uri="{FF2B5EF4-FFF2-40B4-BE49-F238E27FC236}">
                <a16:creationId xmlns:a16="http://schemas.microsoft.com/office/drawing/2014/main" id="{5ABC84AC-D74D-48A0-9835-26F113A633BE}"/>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15399" name="CuadroTexto 11">
            <a:extLst>
              <a:ext uri="{FF2B5EF4-FFF2-40B4-BE49-F238E27FC236}">
                <a16:creationId xmlns:a16="http://schemas.microsoft.com/office/drawing/2014/main" id="{1A189BC3-47DC-4426-8884-E0C19A4FFC74}"/>
              </a:ext>
            </a:extLst>
          </p:cNvPr>
          <p:cNvSpPr txBox="1">
            <a:spLocks noChangeArrowheads="1"/>
          </p:cNvSpPr>
          <p:nvPr/>
        </p:nvSpPr>
        <p:spPr bwMode="auto">
          <a:xfrm>
            <a:off x="8991600" y="1446213"/>
            <a:ext cx="19034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ACTUALMENTE</a:t>
            </a:r>
          </a:p>
        </p:txBody>
      </p:sp>
      <p:pic>
        <p:nvPicPr>
          <p:cNvPr id="315400" name="Imagen 16">
            <a:extLst>
              <a:ext uri="{FF2B5EF4-FFF2-40B4-BE49-F238E27FC236}">
                <a16:creationId xmlns:a16="http://schemas.microsoft.com/office/drawing/2014/main" id="{FB7AD8B0-7BF1-4A0A-9EC8-140EAE36D8F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401" name="Imagen 2">
            <a:extLst>
              <a:ext uri="{FF2B5EF4-FFF2-40B4-BE49-F238E27FC236}">
                <a16:creationId xmlns:a16="http://schemas.microsoft.com/office/drawing/2014/main" id="{EFC8C1FC-90B9-437D-A5B1-591ACA8E457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8C552BE-9088-4A95-9CAC-4EDE2487A3F5}"/>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C590C459-F39F-49D0-B7CC-5B6B1773706B}"/>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E6E99256-DD93-4109-931A-57536C3C2662}"/>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10DCA56-6A95-46B5-85BE-DAF19ECEAA0F}"/>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9230" name="CuadroTexto 4">
            <a:extLst>
              <a:ext uri="{FF2B5EF4-FFF2-40B4-BE49-F238E27FC236}">
                <a16:creationId xmlns:a16="http://schemas.microsoft.com/office/drawing/2014/main" id="{91B999B5-CA6D-4063-996A-F04900D0D74C}"/>
              </a:ext>
            </a:extLst>
          </p:cNvPr>
          <p:cNvSpPr txBox="1">
            <a:spLocks noChangeArrowheads="1"/>
          </p:cNvSpPr>
          <p:nvPr/>
        </p:nvSpPr>
        <p:spPr bwMode="auto">
          <a:xfrm>
            <a:off x="882650" y="5349875"/>
            <a:ext cx="10444163" cy="5238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Atención obras de emergencia en el Puente Caridad ubicado entre el </a:t>
            </a:r>
            <a:r>
              <a:rPr lang="es-CO" altLang="es-CO" sz="14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PR63+0700 Y EL PR64+0000 de la carretera Bogotá – Villavicencio Ruta 40, tramo 4006, en el Departamento de Cundinamarca</a:t>
            </a:r>
          </a:p>
        </p:txBody>
      </p:sp>
      <p:pic>
        <p:nvPicPr>
          <p:cNvPr id="315407" name="Imagen 16">
            <a:extLst>
              <a:ext uri="{FF2B5EF4-FFF2-40B4-BE49-F238E27FC236}">
                <a16:creationId xmlns:a16="http://schemas.microsoft.com/office/drawing/2014/main" id="{8A69C4E4-2442-4345-97F4-1D9ECCCBE045}"/>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8563" y="1897063"/>
            <a:ext cx="4067175" cy="334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5408" name="Imagen 17">
            <a:extLst>
              <a:ext uri="{FF2B5EF4-FFF2-40B4-BE49-F238E27FC236}">
                <a16:creationId xmlns:a16="http://schemas.microsoft.com/office/drawing/2014/main" id="{DECBC691-15A0-43A2-95A4-E50A12A750F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07200" y="1955800"/>
            <a:ext cx="4078288" cy="333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E5B7523D-FAF8-4F92-9F74-70BCCFC09871}"/>
              </a:ext>
            </a:extLst>
          </p:cNvPr>
          <p:cNvSpPr/>
          <p:nvPr/>
        </p:nvSpPr>
        <p:spPr>
          <a:xfrm>
            <a:off x="-14288" y="-58738"/>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16419" name="Imagen 1">
            <a:extLst>
              <a:ext uri="{FF2B5EF4-FFF2-40B4-BE49-F238E27FC236}">
                <a16:creationId xmlns:a16="http://schemas.microsoft.com/office/drawing/2014/main" id="{3AAA7EDA-EEFD-4B10-A827-21A3A6BBD47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209088" y="59483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7BD0C00B-03F0-4EE8-8140-E8253852EFB3}"/>
              </a:ext>
            </a:extLst>
          </p:cNvPr>
          <p:cNvGrpSpPr>
            <a:grpSpLocks/>
          </p:cNvGrpSpPr>
          <p:nvPr/>
        </p:nvGrpSpPr>
        <p:grpSpPr bwMode="auto">
          <a:xfrm>
            <a:off x="6104081" y="1169583"/>
            <a:ext cx="5202263" cy="492445"/>
            <a:chOff x="3797995" y="1077461"/>
            <a:chExt cx="8830843" cy="742761"/>
          </a:xfrm>
          <a:solidFill>
            <a:schemeClr val="accent6">
              <a:lumMod val="60000"/>
              <a:lumOff val="40000"/>
            </a:schemeClr>
          </a:solidFill>
        </p:grpSpPr>
        <p:sp>
          <p:nvSpPr>
            <p:cNvPr id="12" name="Pentágono 11">
              <a:extLst>
                <a:ext uri="{FF2B5EF4-FFF2-40B4-BE49-F238E27FC236}">
                  <a16:creationId xmlns:a16="http://schemas.microsoft.com/office/drawing/2014/main" id="{01DC83BC-A30B-4472-8C61-C0A06FECCCA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3CBF862E-C019-415D-AAE0-A7DA4A58458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EF9B897-9CAC-4596-BC4A-2DAD4E423320}"/>
                </a:ext>
              </a:extLst>
            </p:cNvPr>
            <p:cNvSpPr txBox="1"/>
            <p:nvPr/>
          </p:nvSpPr>
          <p:spPr>
            <a:xfrm>
              <a:off x="5044873" y="1077461"/>
              <a:ext cx="7154995" cy="742761"/>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Entre los municipios de Mojarras (Nariño) y Popayán (Cauca) </a:t>
              </a:r>
            </a:p>
          </p:txBody>
        </p:sp>
        <p:sp>
          <p:nvSpPr>
            <p:cNvPr id="16" name="Elipse 15">
              <a:extLst>
                <a:ext uri="{FF2B5EF4-FFF2-40B4-BE49-F238E27FC236}">
                  <a16:creationId xmlns:a16="http://schemas.microsoft.com/office/drawing/2014/main" id="{D8505813-1117-4837-A6A0-8BC7FA4FD97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16421" name="Rectángulo 67">
            <a:extLst>
              <a:ext uri="{FF2B5EF4-FFF2-40B4-BE49-F238E27FC236}">
                <a16:creationId xmlns:a16="http://schemas.microsoft.com/office/drawing/2014/main" id="{FF3002E7-E362-4262-92D9-F9C0C007C41F}"/>
              </a:ext>
            </a:extLst>
          </p:cNvPr>
          <p:cNvSpPr>
            <a:spLocks noChangeArrowheads="1"/>
          </p:cNvSpPr>
          <p:nvPr/>
        </p:nvSpPr>
        <p:spPr bwMode="auto">
          <a:xfrm>
            <a:off x="895350" y="68263"/>
            <a:ext cx="866775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16422" name="Rectángulo 68">
            <a:extLst>
              <a:ext uri="{FF2B5EF4-FFF2-40B4-BE49-F238E27FC236}">
                <a16:creationId xmlns:a16="http://schemas.microsoft.com/office/drawing/2014/main" id="{F9370D90-8EC3-4A4A-BB8A-CD7478B80C4C}"/>
              </a:ext>
            </a:extLst>
          </p:cNvPr>
          <p:cNvSpPr>
            <a:spLocks noChangeArrowheads="1"/>
          </p:cNvSpPr>
          <p:nvPr/>
        </p:nvSpPr>
        <p:spPr bwMode="auto">
          <a:xfrm>
            <a:off x="895350" y="227013"/>
            <a:ext cx="10410825"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ATENCIÓN OBRAS DE EMERGENCIA, RECUPERACIÓN DE LA BANCA EN EL PR 93+0200 AL 94+0500 DE LA CARRETERA MOJARRAS – POPAYÁN, CÓD. 2503 EN EL DEPARTAMENTO DE CAUCA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16423" name="Imagen 35">
            <a:extLst>
              <a:ext uri="{FF2B5EF4-FFF2-40B4-BE49-F238E27FC236}">
                <a16:creationId xmlns:a16="http://schemas.microsoft.com/office/drawing/2014/main" id="{FFAE9FA8-2284-4F48-BF75-3AAF2D024BF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610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6424" name="CuadroTexto 3">
            <a:extLst>
              <a:ext uri="{FF2B5EF4-FFF2-40B4-BE49-F238E27FC236}">
                <a16:creationId xmlns:a16="http://schemas.microsoft.com/office/drawing/2014/main" id="{78916C6D-F364-44B3-8EBA-2B4EBA3B2F45}"/>
              </a:ext>
            </a:extLst>
          </p:cNvPr>
          <p:cNvSpPr txBox="1">
            <a:spLocks noChangeArrowheads="1"/>
          </p:cNvSpPr>
          <p:nvPr/>
        </p:nvSpPr>
        <p:spPr bwMode="auto">
          <a:xfrm>
            <a:off x="5073650" y="36353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35A4C93D-A8E2-4028-AC18-DC42259E0403}"/>
              </a:ext>
            </a:extLst>
          </p:cNvPr>
          <p:cNvGrpSpPr>
            <a:grpSpLocks/>
          </p:cNvGrpSpPr>
          <p:nvPr/>
        </p:nvGrpSpPr>
        <p:grpSpPr bwMode="auto">
          <a:xfrm>
            <a:off x="6089173" y="1754941"/>
            <a:ext cx="5217172" cy="458101"/>
            <a:chOff x="3797995" y="1095038"/>
            <a:chExt cx="8840944" cy="678306"/>
          </a:xfrm>
          <a:solidFill>
            <a:schemeClr val="accent6">
              <a:lumMod val="60000"/>
              <a:lumOff val="40000"/>
            </a:schemeClr>
          </a:solidFill>
        </p:grpSpPr>
        <p:sp>
          <p:nvSpPr>
            <p:cNvPr id="39" name="Pentágono 11">
              <a:extLst>
                <a:ext uri="{FF2B5EF4-FFF2-40B4-BE49-F238E27FC236}">
                  <a16:creationId xmlns:a16="http://schemas.microsoft.com/office/drawing/2014/main" id="{93ADBEEC-4308-447D-A710-3A2EAA301B6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26C76AB5-EADE-4C1D-BBAC-BE5D76910B07}"/>
                </a:ext>
              </a:extLst>
            </p:cNvPr>
            <p:cNvSpPr/>
            <p:nvPr/>
          </p:nvSpPr>
          <p:spPr>
            <a:xfrm>
              <a:off x="4847833" y="1125508"/>
              <a:ext cx="7791106" cy="647836"/>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los departamentos de  Cauca y               Nariño</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2D69027F-6DF2-4CEA-9663-5C2D4575283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CBB7E66F-C10D-4EE6-A93B-240A0779A166}"/>
              </a:ext>
            </a:extLst>
          </p:cNvPr>
          <p:cNvGrpSpPr>
            <a:grpSpLocks/>
          </p:cNvGrpSpPr>
          <p:nvPr/>
        </p:nvGrpSpPr>
        <p:grpSpPr bwMode="auto">
          <a:xfrm>
            <a:off x="6117335" y="2350292"/>
            <a:ext cx="518901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85FF9A43-CF75-4A6B-95AE-5DB538894FF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A17A783D-6FD5-470F-97E2-7D9A93D7C455}"/>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1,3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97FA0596-8551-4852-AD1D-1D1EA3DA9EB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B2B3C1A6-3FA0-4E59-9D92-82DCCEBA5BAE}"/>
              </a:ext>
            </a:extLst>
          </p:cNvPr>
          <p:cNvGrpSpPr>
            <a:grpSpLocks/>
          </p:cNvGrpSpPr>
          <p:nvPr/>
        </p:nvGrpSpPr>
        <p:grpSpPr bwMode="auto">
          <a:xfrm>
            <a:off x="6104082" y="2861424"/>
            <a:ext cx="5202264"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9F923C0D-B8B4-48D5-8441-A788AD46C49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BBC240E-F972-41E4-A719-3A4457C6B5B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98B04EE7-8EA9-490C-864A-CE6B84E2B0A6}"/>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0,2</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7A89921C-B759-41E1-89E5-3A966CCBDE0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16428" name="Imagen 54">
            <a:extLst>
              <a:ext uri="{FF2B5EF4-FFF2-40B4-BE49-F238E27FC236}">
                <a16:creationId xmlns:a16="http://schemas.microsoft.com/office/drawing/2014/main" id="{B77B0680-53C7-4D75-9564-7D763A59627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182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429" name="Imagen 1">
            <a:extLst>
              <a:ext uri="{FF2B5EF4-FFF2-40B4-BE49-F238E27FC236}">
                <a16:creationId xmlns:a16="http://schemas.microsoft.com/office/drawing/2014/main" id="{CF4EFA20-64DC-47DA-8099-0497C605AB55}"/>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81025" y="4535488"/>
            <a:ext cx="1743075" cy="1220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6430" name="Imagen 3">
            <a:extLst>
              <a:ext uri="{FF2B5EF4-FFF2-40B4-BE49-F238E27FC236}">
                <a16:creationId xmlns:a16="http://schemas.microsoft.com/office/drawing/2014/main" id="{EF5D22EE-7742-47A7-AB3C-902908BDD796}"/>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1193800" y="3540125"/>
            <a:ext cx="11049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5" name="Conector recto 54">
            <a:extLst>
              <a:ext uri="{FF2B5EF4-FFF2-40B4-BE49-F238E27FC236}">
                <a16:creationId xmlns:a16="http://schemas.microsoft.com/office/drawing/2014/main" id="{13AD711A-DABD-45C9-8ABB-28204138FEC9}"/>
              </a:ext>
            </a:extLst>
          </p:cNvPr>
          <p:cNvCxnSpPr>
            <a:cxnSpLocks/>
          </p:cNvCxnSpPr>
          <p:nvPr/>
        </p:nvCxnSpPr>
        <p:spPr>
          <a:xfrm flipH="1">
            <a:off x="606425" y="3989388"/>
            <a:ext cx="809625" cy="619125"/>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6" name="Conector recto 55">
            <a:extLst>
              <a:ext uri="{FF2B5EF4-FFF2-40B4-BE49-F238E27FC236}">
                <a16:creationId xmlns:a16="http://schemas.microsoft.com/office/drawing/2014/main" id="{6B5A0D6A-527C-4626-B05F-FAB09E7671DE}"/>
              </a:ext>
            </a:extLst>
          </p:cNvPr>
          <p:cNvCxnSpPr>
            <a:cxnSpLocks/>
          </p:cNvCxnSpPr>
          <p:nvPr/>
        </p:nvCxnSpPr>
        <p:spPr>
          <a:xfrm>
            <a:off x="1524000" y="4316413"/>
            <a:ext cx="774700" cy="144780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pic>
        <p:nvPicPr>
          <p:cNvPr id="316433" name="Picture 150" descr="Resultado de imagen para cauca y nariño en colombia">
            <a:extLst>
              <a:ext uri="{FF2B5EF4-FFF2-40B4-BE49-F238E27FC236}">
                <a16:creationId xmlns:a16="http://schemas.microsoft.com/office/drawing/2014/main" id="{0CCDBF0B-635A-4A0F-810A-5DEA43B813E3}"/>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2886075" y="3524250"/>
            <a:ext cx="1643063"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7" name="Conector recto 56">
            <a:extLst>
              <a:ext uri="{FF2B5EF4-FFF2-40B4-BE49-F238E27FC236}">
                <a16:creationId xmlns:a16="http://schemas.microsoft.com/office/drawing/2014/main" id="{1C4821B6-436F-4896-A72C-4CD8E61C19EC}"/>
              </a:ext>
            </a:extLst>
          </p:cNvPr>
          <p:cNvCxnSpPr>
            <a:cxnSpLocks/>
          </p:cNvCxnSpPr>
          <p:nvPr/>
        </p:nvCxnSpPr>
        <p:spPr>
          <a:xfrm>
            <a:off x="2359025" y="3578225"/>
            <a:ext cx="731838" cy="1192213"/>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8" name="Conector recto 57">
            <a:extLst>
              <a:ext uri="{FF2B5EF4-FFF2-40B4-BE49-F238E27FC236}">
                <a16:creationId xmlns:a16="http://schemas.microsoft.com/office/drawing/2014/main" id="{9EEBFDAC-4152-4D65-A155-AABDADE62F4E}"/>
              </a:ext>
            </a:extLst>
          </p:cNvPr>
          <p:cNvCxnSpPr>
            <a:cxnSpLocks/>
          </p:cNvCxnSpPr>
          <p:nvPr/>
        </p:nvCxnSpPr>
        <p:spPr>
          <a:xfrm>
            <a:off x="1936750" y="3952875"/>
            <a:ext cx="1104900" cy="900113"/>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aphicFrame>
        <p:nvGraphicFramePr>
          <p:cNvPr id="3" name="Tabla 2">
            <a:extLst>
              <a:ext uri="{FF2B5EF4-FFF2-40B4-BE49-F238E27FC236}">
                <a16:creationId xmlns:a16="http://schemas.microsoft.com/office/drawing/2014/main" id="{24AD0390-D684-4912-B51C-33048BF665B5}"/>
              </a:ext>
            </a:extLst>
          </p:cNvPr>
          <p:cNvGraphicFramePr>
            <a:graphicFrameLocks noGrp="1"/>
          </p:cNvGraphicFramePr>
          <p:nvPr/>
        </p:nvGraphicFramePr>
        <p:xfrm>
          <a:off x="895350" y="912813"/>
          <a:ext cx="4678363" cy="2460625"/>
        </p:xfrm>
        <a:graphic>
          <a:graphicData uri="http://schemas.openxmlformats.org/drawingml/2006/table">
            <a:tbl>
              <a:tblPr firstRow="1" bandRow="1"/>
              <a:tblGrid>
                <a:gridCol w="693998">
                  <a:extLst>
                    <a:ext uri="{9D8B030D-6E8A-4147-A177-3AD203B41FA5}">
                      <a16:colId xmlns:a16="http://schemas.microsoft.com/office/drawing/2014/main" val="20000"/>
                    </a:ext>
                  </a:extLst>
                </a:gridCol>
                <a:gridCol w="673586">
                  <a:extLst>
                    <a:ext uri="{9D8B030D-6E8A-4147-A177-3AD203B41FA5}">
                      <a16:colId xmlns:a16="http://schemas.microsoft.com/office/drawing/2014/main" val="20001"/>
                    </a:ext>
                  </a:extLst>
                </a:gridCol>
                <a:gridCol w="734821">
                  <a:extLst>
                    <a:ext uri="{9D8B030D-6E8A-4147-A177-3AD203B41FA5}">
                      <a16:colId xmlns:a16="http://schemas.microsoft.com/office/drawing/2014/main" val="20002"/>
                    </a:ext>
                  </a:extLst>
                </a:gridCol>
                <a:gridCol w="502128">
                  <a:extLst>
                    <a:ext uri="{9D8B030D-6E8A-4147-A177-3AD203B41FA5}">
                      <a16:colId xmlns:a16="http://schemas.microsoft.com/office/drawing/2014/main" val="20003"/>
                    </a:ext>
                  </a:extLst>
                </a:gridCol>
                <a:gridCol w="1543125">
                  <a:extLst>
                    <a:ext uri="{9D8B030D-6E8A-4147-A177-3AD203B41FA5}">
                      <a16:colId xmlns:a16="http://schemas.microsoft.com/office/drawing/2014/main" val="20004"/>
                    </a:ext>
                  </a:extLst>
                </a:gridCol>
                <a:gridCol w="530705">
                  <a:extLst>
                    <a:ext uri="{9D8B030D-6E8A-4147-A177-3AD203B41FA5}">
                      <a16:colId xmlns:a16="http://schemas.microsoft.com/office/drawing/2014/main" val="20005"/>
                    </a:ext>
                  </a:extLst>
                </a:gridCol>
              </a:tblGrid>
              <a:tr h="121946">
                <a:tc gridSpan="6">
                  <a:txBody>
                    <a:bodyPr/>
                    <a:lstStyle/>
                    <a:p>
                      <a:pPr algn="ctr" rtl="0" fontAlgn="b"/>
                      <a:r>
                        <a:rPr lang="es-CO" sz="8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8832">
                <a:tc gridSpan="2">
                  <a:txBody>
                    <a:bodyPr/>
                    <a:lstStyle/>
                    <a:p>
                      <a:pPr algn="l" rtl="0" fontAlgn="b"/>
                      <a:r>
                        <a:rPr lang="es-CO" sz="800" b="1" i="0" u="none" strike="noStrike">
                          <a:solidFill>
                            <a:srgbClr val="000000"/>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fontAlgn="ctr"/>
                      <a:r>
                        <a:rPr lang="es-CO" sz="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ES" sz="800" b="0" i="0" u="none" strike="noStrike">
                          <a:solidFill>
                            <a:srgbClr val="000000"/>
                          </a:solidFill>
                          <a:effectLst/>
                          <a:latin typeface="Arial" panose="020B0604020202020204" pitchFamily="34" charset="0"/>
                        </a:rPr>
                        <a:t>1854 y 1838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21946">
                <a:tc gridSpan="2">
                  <a:txBody>
                    <a:bodyPr/>
                    <a:lstStyle/>
                    <a:p>
                      <a:pPr algn="l" rtl="0" fontAlgn="b"/>
                      <a:r>
                        <a:rPr lang="es-CO" sz="800" b="1" i="0" u="none" strike="noStrike">
                          <a:solidFill>
                            <a:srgbClr val="000000"/>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4">
                  <a:txBody>
                    <a:bodyPr/>
                    <a:lstStyle/>
                    <a:p>
                      <a:pPr algn="l" rtl="0" fontAlgn="ctr"/>
                      <a:r>
                        <a:rPr lang="es-CO" sz="800" b="0" i="0" u="none" strike="noStrike">
                          <a:solidFill>
                            <a:srgbClr val="000000"/>
                          </a:solidFill>
                          <a:effectLst/>
                          <a:latin typeface="Arial" panose="020B0604020202020204" pitchFamily="34" charset="0"/>
                        </a:rPr>
                        <a:t>25/10/2019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43891">
                <a:tc gridSpan="2">
                  <a:txBody>
                    <a:bodyPr/>
                    <a:lstStyle/>
                    <a:p>
                      <a:pPr algn="l" rtl="0" fontAlgn="b"/>
                      <a:r>
                        <a:rPr lang="es-CO" sz="800" b="1" i="0" u="none" strike="noStrike">
                          <a:solidFill>
                            <a:srgbClr val="000000"/>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4">
                  <a:txBody>
                    <a:bodyPr/>
                    <a:lstStyle/>
                    <a:p>
                      <a:pPr algn="l" rtl="0" fontAlgn="b"/>
                      <a:r>
                        <a:rPr lang="es-CO" sz="800" b="0" i="0" u="none" strike="noStrike">
                          <a:solidFill>
                            <a:srgbClr val="000000"/>
                          </a:solidFill>
                          <a:effectLst/>
                          <a:latin typeface="Arial" panose="020B0604020202020204" pitchFamily="34" charset="0"/>
                        </a:rPr>
                        <a:t>30/04/2020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121946">
                <a:tc gridSpan="6">
                  <a:txBody>
                    <a:bodyPr/>
                    <a:lstStyle/>
                    <a:p>
                      <a:pPr algn="ctr" rtl="0" fontAlgn="b"/>
                      <a:r>
                        <a:rPr lang="es-CO" sz="800" b="0" i="0" u="none" strike="noStrike" dirty="0">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18832">
                <a:tc gridSpan="5">
                  <a:txBody>
                    <a:bodyPr/>
                    <a:lstStyle/>
                    <a:p>
                      <a:pPr algn="l" rtl="0" fontAlgn="ctr"/>
                      <a:r>
                        <a:rPr lang="es-ES" sz="800" b="1" i="0" u="none" strike="noStrike" dirty="0">
                          <a:solidFill>
                            <a:srgbClr val="000000"/>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ctr"/>
                      <a:r>
                        <a:rPr lang="es-CO" sz="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18832">
                <a:tc gridSpan="5">
                  <a:txBody>
                    <a:bodyPr/>
                    <a:lstStyle/>
                    <a:p>
                      <a:pPr algn="l" rtl="0" fontAlgn="ctr"/>
                      <a:r>
                        <a:rPr lang="es-ES" sz="800" b="1" i="0" u="none" strike="noStrike" dirty="0">
                          <a:solidFill>
                            <a:srgbClr val="000000"/>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ctr"/>
                      <a:r>
                        <a:rPr lang="es-CO" sz="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18832">
                <a:tc gridSpan="5">
                  <a:txBody>
                    <a:bodyPr/>
                    <a:lstStyle/>
                    <a:p>
                      <a:pPr algn="l" rtl="0" fontAlgn="ctr"/>
                      <a:r>
                        <a:rPr lang="es-CO" sz="800" b="0" i="0" u="none" strike="noStrike" dirty="0">
                          <a:solidFill>
                            <a:srgbClr val="000000"/>
                          </a:solidFill>
                          <a:effectLst/>
                          <a:latin typeface="Arial" panose="020B0604020202020204" pitchFamily="34" charset="0"/>
                        </a:rPr>
                        <a:t> </a:t>
                      </a:r>
                      <a:r>
                        <a:rPr lang="es-CO" sz="800" b="1" i="0" u="none" strike="noStrike" dirty="0">
                          <a:solidFill>
                            <a:srgbClr val="000000"/>
                          </a:solidFill>
                          <a:effectLst/>
                          <a:latin typeface="Arial" panose="020B0604020202020204" pitchFamily="34" charset="0"/>
                        </a:rPr>
                        <a:t>EMPLEOS  GENERADOS: </a:t>
                      </a:r>
                      <a:r>
                        <a:rPr lang="es-CO" sz="800" b="0" i="0" u="none" strike="noStrike" dirty="0">
                          <a:solidFill>
                            <a:srgbClr val="000000"/>
                          </a:solidFill>
                          <a:effectLst/>
                          <a:latin typeface="Arial" panose="020B0604020202020204" pitchFamily="34" charset="0"/>
                        </a:rPr>
                        <a:t>12 DIRECTOS, 8 INDIRECTOS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b"/>
                      <a:r>
                        <a:rPr lang="es-CO" sz="800" b="0" i="0" u="none" strike="noStrike">
                          <a:solidFill>
                            <a:srgbClr val="000000"/>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65838">
                <a:tc gridSpan="6">
                  <a:txBody>
                    <a:bodyPr/>
                    <a:lstStyle/>
                    <a:p>
                      <a:pPr algn="just" rtl="0" fontAlgn="ctr"/>
                      <a:r>
                        <a:rPr lang="es-ES" sz="800" b="1" i="0" u="none" strike="noStrike" dirty="0">
                          <a:solidFill>
                            <a:srgbClr val="000000"/>
                          </a:solidFill>
                          <a:effectLst/>
                          <a:latin typeface="Arial" panose="020B0604020202020204" pitchFamily="34" charset="0"/>
                        </a:rPr>
                        <a:t>OTROS BENEFICIOS</a:t>
                      </a:r>
                      <a:r>
                        <a:rPr lang="es-ES" sz="800" b="0" i="0" u="none" strike="noStrike" dirty="0">
                          <a:solidFill>
                            <a:srgbClr val="000000"/>
                          </a:solidFill>
                          <a:effectLst/>
                          <a:latin typeface="Arial" panose="020B0604020202020204" pitchFamily="34" charset="0"/>
                        </a:rPr>
                        <a:t>: Con la atención de la emergencia se garantiza la prestación del servicio transporte por la Troncal de Occidente, en condiciones de seguridad para los usuarios. Recuperando la banca de la vía y estabilizando el tramo en intervención.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21946">
                <a:tc gridSpan="6">
                  <a:txBody>
                    <a:bodyPr/>
                    <a:lstStyle/>
                    <a:p>
                      <a:pPr algn="ctr" rtl="0" fontAlgn="b"/>
                      <a:r>
                        <a:rPr lang="es-ES" sz="8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43891">
                <a:tc>
                  <a:txBody>
                    <a:bodyPr/>
                    <a:lstStyle/>
                    <a:p>
                      <a:pPr algn="ctr" rtl="0" fontAlgn="ctr"/>
                      <a:r>
                        <a:rPr lang="es-CO" sz="800" b="1" i="0" u="none" strike="noStrike">
                          <a:solidFill>
                            <a:srgbClr val="000000"/>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ctr" rtl="0" fontAlgn="ctr"/>
                      <a:r>
                        <a:rPr lang="es-CO" sz="800" b="1" i="0" u="none" strike="noStrike">
                          <a:solidFill>
                            <a:srgbClr val="000000"/>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000000"/>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000000"/>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43891">
                <a:tc>
                  <a:txBody>
                    <a:bodyPr/>
                    <a:lstStyle/>
                    <a:p>
                      <a:pPr algn="just" rtl="0" fontAlgn="ctr"/>
                      <a:r>
                        <a:rPr lang="es-CO" sz="800" b="1" i="0" u="none" strike="noStrike" dirty="0">
                          <a:solidFill>
                            <a:srgbClr val="000000"/>
                          </a:solidFill>
                          <a:effectLst/>
                          <a:latin typeface="Arial" panose="020B0604020202020204" pitchFamily="34" charset="0"/>
                        </a:rPr>
                        <a:t>Atención de emergencia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3">
                  <a:txBody>
                    <a:bodyPr/>
                    <a:lstStyle/>
                    <a:p>
                      <a:pPr algn="ctr" rtl="0" fontAlgn="ctr"/>
                      <a:r>
                        <a:rPr lang="es-CO" sz="800" b="1" i="0" u="none" strike="noStrike">
                          <a:solidFill>
                            <a:srgbClr val="000000"/>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800" b="0" i="0" u="none" strike="noStrike">
                          <a:solidFill>
                            <a:srgbClr val="000000"/>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000000"/>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6" name="Tabla 5">
            <a:extLst>
              <a:ext uri="{FF2B5EF4-FFF2-40B4-BE49-F238E27FC236}">
                <a16:creationId xmlns:a16="http://schemas.microsoft.com/office/drawing/2014/main" id="{6001967A-0849-4F07-A525-3B73EE1DADB5}"/>
              </a:ext>
            </a:extLst>
          </p:cNvPr>
          <p:cNvGraphicFramePr>
            <a:graphicFrameLocks noGrp="1"/>
          </p:cNvGraphicFramePr>
          <p:nvPr/>
        </p:nvGraphicFramePr>
        <p:xfrm>
          <a:off x="6116638" y="3352800"/>
          <a:ext cx="5189537" cy="2411413"/>
        </p:xfrm>
        <a:graphic>
          <a:graphicData uri="http://schemas.openxmlformats.org/drawingml/2006/table">
            <a:tbl>
              <a:tblPr firstRow="1" bandRow="1"/>
              <a:tblGrid>
                <a:gridCol w="1683810">
                  <a:extLst>
                    <a:ext uri="{9D8B030D-6E8A-4147-A177-3AD203B41FA5}">
                      <a16:colId xmlns:a16="http://schemas.microsoft.com/office/drawing/2014/main" val="20000"/>
                    </a:ext>
                  </a:extLst>
                </a:gridCol>
                <a:gridCol w="1040697">
                  <a:extLst>
                    <a:ext uri="{9D8B030D-6E8A-4147-A177-3AD203B41FA5}">
                      <a16:colId xmlns:a16="http://schemas.microsoft.com/office/drawing/2014/main" val="20001"/>
                    </a:ext>
                  </a:extLst>
                </a:gridCol>
                <a:gridCol w="321517">
                  <a:extLst>
                    <a:ext uri="{9D8B030D-6E8A-4147-A177-3AD203B41FA5}">
                      <a16:colId xmlns:a16="http://schemas.microsoft.com/office/drawing/2014/main" val="20002"/>
                    </a:ext>
                  </a:extLst>
                </a:gridCol>
                <a:gridCol w="1138041">
                  <a:extLst>
                    <a:ext uri="{9D8B030D-6E8A-4147-A177-3AD203B41FA5}">
                      <a16:colId xmlns:a16="http://schemas.microsoft.com/office/drawing/2014/main" val="20003"/>
                    </a:ext>
                  </a:extLst>
                </a:gridCol>
                <a:gridCol w="1005473">
                  <a:extLst>
                    <a:ext uri="{9D8B030D-6E8A-4147-A177-3AD203B41FA5}">
                      <a16:colId xmlns:a16="http://schemas.microsoft.com/office/drawing/2014/main" val="20004"/>
                    </a:ext>
                  </a:extLst>
                </a:gridCol>
              </a:tblGrid>
              <a:tr h="160226">
                <a:tc gridSpan="5">
                  <a:txBody>
                    <a:bodyPr/>
                    <a:lstStyle/>
                    <a:p>
                      <a:pPr algn="ctr" rtl="0" fontAlgn="ctr"/>
                      <a:r>
                        <a:rPr lang="es-CO" sz="900" b="0" i="0" u="none" strike="noStrike" dirty="0">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0226">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ctr" rtl="0" fontAlgn="b"/>
                      <a:r>
                        <a:rPr lang="es-CO" sz="900" b="1" i="0" u="none" strike="noStrike">
                          <a:solidFill>
                            <a:srgbClr val="375623"/>
                          </a:solidFill>
                          <a:effectLst/>
                          <a:latin typeface="Arial" panose="020B0604020202020204" pitchFamily="34" charset="0"/>
                        </a:rPr>
                        <a:t>$ 3,607,86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60226">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3">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60226">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ctr" rtl="0" fontAlgn="b"/>
                      <a:r>
                        <a:rPr lang="es-CO" sz="900" b="1" i="0" u="none" strike="noStrike">
                          <a:solidFill>
                            <a:srgbClr val="375623"/>
                          </a:solidFill>
                          <a:effectLst/>
                          <a:latin typeface="Arial" panose="020B0604020202020204" pitchFamily="34" charset="0"/>
                        </a:rPr>
                        <a:t>$ 3,607,86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160226">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3">
                  <a:txBody>
                    <a:bodyPr/>
                    <a:lstStyle/>
                    <a:p>
                      <a:pPr algn="ctr" rtl="0" fontAlgn="b"/>
                      <a:r>
                        <a:rPr lang="es-CO" sz="900" b="1" i="0" u="none" strike="noStrike">
                          <a:solidFill>
                            <a:srgbClr val="375623"/>
                          </a:solidFill>
                          <a:effectLst/>
                          <a:latin typeface="Arial" panose="020B0604020202020204" pitchFamily="34" charset="0"/>
                        </a:rPr>
                        <a:t>$ 309,91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40341">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ctr" rtl="0" fontAlgn="b"/>
                      <a:r>
                        <a:rPr lang="es-CO" sz="9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60226">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3">
                  <a:txBody>
                    <a:bodyPr/>
                    <a:lstStyle/>
                    <a:p>
                      <a:pPr algn="ctr" rtl="0" fontAlgn="b"/>
                      <a:r>
                        <a:rPr lang="es-CO" sz="900" b="1" i="0" u="none" strike="noStrike">
                          <a:solidFill>
                            <a:srgbClr val="375623"/>
                          </a:solidFill>
                          <a:effectLst/>
                          <a:latin typeface="Arial" panose="020B0604020202020204" pitchFamily="34" charset="0"/>
                        </a:rPr>
                        <a:t>$ 309,91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60226">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ctr" rtl="0" fontAlgn="b"/>
                      <a:r>
                        <a:rPr lang="es-CO" sz="900" b="1" i="0" u="none" strike="noStrike">
                          <a:solidFill>
                            <a:srgbClr val="375623"/>
                          </a:solidFill>
                          <a:effectLst/>
                          <a:latin typeface="Arial" panose="020B0604020202020204" pitchFamily="34" charset="0"/>
                        </a:rPr>
                        <a:t>$ 3.917,78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60226">
                <a:tc gridSpan="2">
                  <a:txBody>
                    <a:bodyPr/>
                    <a:lstStyle/>
                    <a:p>
                      <a:pPr algn="l" rtl="0" fontAlgn="ctr"/>
                      <a:r>
                        <a:rPr lang="es-CO" sz="900" b="0" i="0" u="none" strike="noStrike" dirty="0">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3">
                  <a:txBody>
                    <a:bodyPr/>
                    <a:lstStyle/>
                    <a:p>
                      <a:pPr algn="ctr" rtl="0" fontAlgn="b"/>
                      <a:r>
                        <a:rPr lang="es-CO" sz="900" b="1" i="0" u="none" strike="noStrike">
                          <a:solidFill>
                            <a:srgbClr val="375623"/>
                          </a:solidFill>
                          <a:effectLst/>
                          <a:latin typeface="Arial" panose="020B0604020202020204" pitchFamily="34" charset="0"/>
                        </a:rPr>
                        <a:t>$ 3.917,78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60226">
                <a:tc gridSpan="5">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60512">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68523">
                <a:tc>
                  <a:txBody>
                    <a:bodyPr/>
                    <a:lstStyle/>
                    <a:p>
                      <a:pPr algn="ctr" rtl="0" fontAlgn="ctr"/>
                      <a:r>
                        <a:rPr lang="es-ES" sz="900" b="0" i="0" u="none" strike="noStrike">
                          <a:solidFill>
                            <a:srgbClr val="375623"/>
                          </a:solidFill>
                          <a:effectLst/>
                          <a:latin typeface="Arial" panose="020B0604020202020204" pitchFamily="34" charset="0"/>
                        </a:rPr>
                        <a:t>MOJARRAS – POPAYÁN, PR 93+0200 Y 94+0500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0" i="0" u="none" strike="noStrike">
                          <a:solidFill>
                            <a:srgbClr val="375623"/>
                          </a:solidFill>
                          <a:effectLst/>
                          <a:latin typeface="Arial" panose="020B0604020202020204" pitchFamily="34" charset="0"/>
                        </a:rPr>
                        <a:t>1,3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CO" sz="800" b="0" i="0" u="none" strike="noStrike">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ángulo 3">
            <a:extLst>
              <a:ext uri="{FF2B5EF4-FFF2-40B4-BE49-F238E27FC236}">
                <a16:creationId xmlns:a16="http://schemas.microsoft.com/office/drawing/2014/main" id="{E0DD8717-B379-4858-B53D-E3B47D4F4A57}"/>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17443" name="Rectángulo 7">
            <a:extLst>
              <a:ext uri="{FF2B5EF4-FFF2-40B4-BE49-F238E27FC236}">
                <a16:creationId xmlns:a16="http://schemas.microsoft.com/office/drawing/2014/main" id="{C225127D-A38D-4027-AE8E-4A7B35365CF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5755071-3D62-4E9B-92B4-9CA1D61D9ABF}"/>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17445" name="Imagen 14">
            <a:extLst>
              <a:ext uri="{FF2B5EF4-FFF2-40B4-BE49-F238E27FC236}">
                <a16:creationId xmlns:a16="http://schemas.microsoft.com/office/drawing/2014/main" id="{FF427F76-3170-4C39-93DD-91B65BD6625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46" name="CuadroTexto 2">
            <a:extLst>
              <a:ext uri="{FF2B5EF4-FFF2-40B4-BE49-F238E27FC236}">
                <a16:creationId xmlns:a16="http://schemas.microsoft.com/office/drawing/2014/main" id="{C7123F89-29B1-41C3-B3B8-1F49262209E1}"/>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17447" name="CuadroTexto 11">
            <a:extLst>
              <a:ext uri="{FF2B5EF4-FFF2-40B4-BE49-F238E27FC236}">
                <a16:creationId xmlns:a16="http://schemas.microsoft.com/office/drawing/2014/main" id="{48F6FBCF-DC4A-49E6-92AA-89062B14ACDE}"/>
              </a:ext>
            </a:extLst>
          </p:cNvPr>
          <p:cNvSpPr txBox="1">
            <a:spLocks noChangeArrowheads="1"/>
          </p:cNvSpPr>
          <p:nvPr/>
        </p:nvSpPr>
        <p:spPr bwMode="auto">
          <a:xfrm>
            <a:off x="8991600" y="1446213"/>
            <a:ext cx="19034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ACTUALMENTE</a:t>
            </a:r>
          </a:p>
        </p:txBody>
      </p:sp>
      <p:pic>
        <p:nvPicPr>
          <p:cNvPr id="317448" name="Imagen 16">
            <a:extLst>
              <a:ext uri="{FF2B5EF4-FFF2-40B4-BE49-F238E27FC236}">
                <a16:creationId xmlns:a16="http://schemas.microsoft.com/office/drawing/2014/main" id="{D7B32282-E2AF-4F22-8801-7196B10FBB7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449" name="Imagen 2">
            <a:extLst>
              <a:ext uri="{FF2B5EF4-FFF2-40B4-BE49-F238E27FC236}">
                <a16:creationId xmlns:a16="http://schemas.microsoft.com/office/drawing/2014/main" id="{6D8492CE-145F-48FB-B209-A1783DD4A0B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10614937-0AB5-4CE1-B257-DD323F9D3255}"/>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1F485396-EE00-4278-9869-7FD3A1CE81F3}"/>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C62A839D-EB74-4ECF-821D-2903DF67FB8E}"/>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FA32EF65-C2F6-4ECB-9088-24DF4EACBECF}"/>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17454" name="CuadroTexto 4">
            <a:extLst>
              <a:ext uri="{FF2B5EF4-FFF2-40B4-BE49-F238E27FC236}">
                <a16:creationId xmlns:a16="http://schemas.microsoft.com/office/drawing/2014/main" id="{40EC37D8-D545-4849-89C2-60BE43807DD9}"/>
              </a:ext>
            </a:extLst>
          </p:cNvPr>
          <p:cNvSpPr txBox="1">
            <a:spLocks noChangeArrowheads="1"/>
          </p:cNvSpPr>
          <p:nvPr/>
        </p:nvSpPr>
        <p:spPr bwMode="auto">
          <a:xfrm>
            <a:off x="836613" y="5349875"/>
            <a:ext cx="105187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Atención obras de emergencia, recuperación de la banca en el PR 93+0200 al 94+0500 de la carretera Mojarras – Popayán, Cód. 2503 en el departamento de Cauca </a:t>
            </a:r>
          </a:p>
        </p:txBody>
      </p:sp>
      <p:pic>
        <p:nvPicPr>
          <p:cNvPr id="317455" name="Imagen 14">
            <a:extLst>
              <a:ext uri="{FF2B5EF4-FFF2-40B4-BE49-F238E27FC236}">
                <a16:creationId xmlns:a16="http://schemas.microsoft.com/office/drawing/2014/main" id="{96173464-786A-40E0-9984-6AE716AA08D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5388" y="1898650"/>
            <a:ext cx="4062412" cy="33194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317456" name="Imagen 6" descr="Imagen que contiene carpa, objeto, hombre, parado&#10;&#10;Descripción generada automáticamente">
            <a:extLst>
              <a:ext uri="{FF2B5EF4-FFF2-40B4-BE49-F238E27FC236}">
                <a16:creationId xmlns:a16="http://schemas.microsoft.com/office/drawing/2014/main" id="{73AA6BD9-BB56-4DB6-8F1D-56C288FB5285}"/>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3550" y="1966913"/>
            <a:ext cx="4056063" cy="332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36EC9F53-7F8C-4881-908C-4279D55253EB}"/>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18467" name="Imagen 1">
            <a:extLst>
              <a:ext uri="{FF2B5EF4-FFF2-40B4-BE49-F238E27FC236}">
                <a16:creationId xmlns:a16="http://schemas.microsoft.com/office/drawing/2014/main" id="{4ABA0671-F819-427D-A0AF-41DACC14DE3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55138"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D57BE44C-6145-42E5-A9DA-9FECCFA37B84}"/>
              </a:ext>
            </a:extLst>
          </p:cNvPr>
          <p:cNvGrpSpPr>
            <a:grpSpLocks/>
          </p:cNvGrpSpPr>
          <p:nvPr/>
        </p:nvGrpSpPr>
        <p:grpSpPr bwMode="auto">
          <a:xfrm>
            <a:off x="6104082" y="1151560"/>
            <a:ext cx="5230667"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3293F0DD-72BF-485F-8F0A-FD08414CE5B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89B1120C-D103-4E2E-979B-57FC4A7E12E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D149B9F-BF88-4AE5-A3F6-5D06B1E321D9}"/>
                </a:ext>
              </a:extLst>
            </p:cNvPr>
            <p:cNvSpPr txBox="1"/>
            <p:nvPr/>
          </p:nvSpPr>
          <p:spPr>
            <a:xfrm>
              <a:off x="5031026"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PR 89 entre Buenaventura - Buga Ruta 4001</a:t>
              </a:r>
            </a:p>
          </p:txBody>
        </p:sp>
        <p:sp>
          <p:nvSpPr>
            <p:cNvPr id="16" name="Elipse 15">
              <a:extLst>
                <a:ext uri="{FF2B5EF4-FFF2-40B4-BE49-F238E27FC236}">
                  <a16:creationId xmlns:a16="http://schemas.microsoft.com/office/drawing/2014/main" id="{A5B5CE4A-545B-4A01-83B1-F7269A4E7A7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18469" name="Rectángulo 67">
            <a:extLst>
              <a:ext uri="{FF2B5EF4-FFF2-40B4-BE49-F238E27FC236}">
                <a16:creationId xmlns:a16="http://schemas.microsoft.com/office/drawing/2014/main" id="{31F8B53C-63C5-417E-9BDD-5415439B55F0}"/>
              </a:ext>
            </a:extLst>
          </p:cNvPr>
          <p:cNvSpPr>
            <a:spLocks noChangeArrowheads="1"/>
          </p:cNvSpPr>
          <p:nvPr/>
        </p:nvSpPr>
        <p:spPr bwMode="auto">
          <a:xfrm>
            <a:off x="866775" y="57150"/>
            <a:ext cx="65405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18470" name="Rectángulo 68">
            <a:extLst>
              <a:ext uri="{FF2B5EF4-FFF2-40B4-BE49-F238E27FC236}">
                <a16:creationId xmlns:a16="http://schemas.microsoft.com/office/drawing/2014/main" id="{C262AAB5-20E4-48AA-8A3E-908D8C3F9078}"/>
              </a:ext>
            </a:extLst>
          </p:cNvPr>
          <p:cNvSpPr>
            <a:spLocks noChangeArrowheads="1"/>
          </p:cNvSpPr>
          <p:nvPr/>
        </p:nvSpPr>
        <p:spPr bwMode="auto">
          <a:xfrm>
            <a:off x="866775" y="246063"/>
            <a:ext cx="1046797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rPr>
              <a:t>URGENCIA MANIFIESTA PARA LA ATENCIÓN DE LAS SITUACIONES DE EMERGENCIA ACAECIDAS ENTRE EL PR 89+0450 Y EL PR 89+0700 DEL SECTOR BUENAVENTURA – CRUCE RUTA 25 (BUGA) CÓDIGO 4001 DE LA VÍA TRANSVERSAL BUENAVENTURA – VILLAVICENCIO – PUERTO CARREÑO EN EL DEPARTAMENTO DE VALLE DEL CAUCA</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MX"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18471" name="Imagen 35">
            <a:extLst>
              <a:ext uri="{FF2B5EF4-FFF2-40B4-BE49-F238E27FC236}">
                <a16:creationId xmlns:a16="http://schemas.microsoft.com/office/drawing/2014/main" id="{977834A6-8FD7-4DE6-A54F-DA19EB112B0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472" name="CuadroTexto 3">
            <a:extLst>
              <a:ext uri="{FF2B5EF4-FFF2-40B4-BE49-F238E27FC236}">
                <a16:creationId xmlns:a16="http://schemas.microsoft.com/office/drawing/2014/main" id="{60AC175F-CE7A-418C-BFA5-F805EE560D91}"/>
              </a:ext>
            </a:extLst>
          </p:cNvPr>
          <p:cNvSpPr txBox="1">
            <a:spLocks noChangeArrowheads="1"/>
          </p:cNvSpPr>
          <p:nvPr/>
        </p:nvSpPr>
        <p:spPr bwMode="auto">
          <a:xfrm>
            <a:off x="5299075" y="36988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E35D3DF7-D4F1-43C7-890D-88827407523E}"/>
              </a:ext>
            </a:extLst>
          </p:cNvPr>
          <p:cNvGrpSpPr>
            <a:grpSpLocks/>
          </p:cNvGrpSpPr>
          <p:nvPr/>
        </p:nvGrpSpPr>
        <p:grpSpPr bwMode="auto">
          <a:xfrm>
            <a:off x="6089174" y="1635066"/>
            <a:ext cx="5245576" cy="427416"/>
            <a:chOff x="3797995" y="1189706"/>
            <a:chExt cx="8840944" cy="632872"/>
          </a:xfrm>
          <a:solidFill>
            <a:schemeClr val="accent6">
              <a:lumMod val="60000"/>
              <a:lumOff val="40000"/>
            </a:schemeClr>
          </a:solidFill>
        </p:grpSpPr>
        <p:sp>
          <p:nvSpPr>
            <p:cNvPr id="39" name="Pentágono 11">
              <a:extLst>
                <a:ext uri="{FF2B5EF4-FFF2-40B4-BE49-F238E27FC236}">
                  <a16:creationId xmlns:a16="http://schemas.microsoft.com/office/drawing/2014/main" id="{6DAB78D4-591D-49ED-96CA-CE0BE77AE59D}"/>
                </a:ext>
              </a:extLst>
            </p:cNvPr>
            <p:cNvSpPr/>
            <p:nvPr/>
          </p:nvSpPr>
          <p:spPr>
            <a:xfrm>
              <a:off x="4218400" y="1189706"/>
              <a:ext cx="519045" cy="618425"/>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40FB7B41-D6FC-4306-8ECC-CA7654AB05E8}"/>
                </a:ext>
              </a:extLst>
            </p:cNvPr>
            <p:cNvSpPr/>
            <p:nvPr/>
          </p:nvSpPr>
          <p:spPr>
            <a:xfrm>
              <a:off x="4803097" y="1266632"/>
              <a:ext cx="7835842" cy="555946"/>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 al puerto de Buenaventura con el interior de país</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0615BCA3-A4AB-44A2-A6D1-CC491F5C1843}"/>
                </a:ext>
              </a:extLst>
            </p:cNvPr>
            <p:cNvSpPr/>
            <p:nvPr/>
          </p:nvSpPr>
          <p:spPr>
            <a:xfrm>
              <a:off x="3797995" y="1218126"/>
              <a:ext cx="629431" cy="560334"/>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AC086B38-8466-4FBE-B0FA-556F7EBABB5E}"/>
              </a:ext>
            </a:extLst>
          </p:cNvPr>
          <p:cNvGrpSpPr>
            <a:grpSpLocks/>
          </p:cNvGrpSpPr>
          <p:nvPr/>
        </p:nvGrpSpPr>
        <p:grpSpPr bwMode="auto">
          <a:xfrm>
            <a:off x="6117336" y="2151765"/>
            <a:ext cx="5217414"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39C61784-C65D-4F62-8438-160DCD316FC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C0E3D77D-14AC-4A26-9651-DB4625A5AF38}"/>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0,120Km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E8382971-A544-499A-934D-305DAAA075D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7CBF51D4-4AD6-478D-9EF0-4A9B46D77304}"/>
              </a:ext>
            </a:extLst>
          </p:cNvPr>
          <p:cNvGrpSpPr>
            <a:grpSpLocks/>
          </p:cNvGrpSpPr>
          <p:nvPr/>
        </p:nvGrpSpPr>
        <p:grpSpPr bwMode="auto">
          <a:xfrm>
            <a:off x="6104082" y="2681081"/>
            <a:ext cx="523066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39F5BE4F-470C-412B-92D1-BB3E4FB79EE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321BEA33-8F74-45E0-82CA-68A9308085F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D37D509D-7BF0-4731-B95F-C1F2084DE715}"/>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0,120 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F44BA69B-2B2D-4D77-A6FD-F8D309B71B5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18476" name="Imagen 54">
            <a:extLst>
              <a:ext uri="{FF2B5EF4-FFF2-40B4-BE49-F238E27FC236}">
                <a16:creationId xmlns:a16="http://schemas.microsoft.com/office/drawing/2014/main" id="{E1EC3637-A3EF-4A55-A8CA-EEF39E8DF29E}"/>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599122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8477" name="Grupo 30">
            <a:extLst>
              <a:ext uri="{FF2B5EF4-FFF2-40B4-BE49-F238E27FC236}">
                <a16:creationId xmlns:a16="http://schemas.microsoft.com/office/drawing/2014/main" id="{C9CDF8BC-42C7-474B-ACBB-F5D6E62A127B}"/>
              </a:ext>
            </a:extLst>
          </p:cNvPr>
          <p:cNvGrpSpPr>
            <a:grpSpLocks/>
          </p:cNvGrpSpPr>
          <p:nvPr/>
        </p:nvGrpSpPr>
        <p:grpSpPr bwMode="auto">
          <a:xfrm>
            <a:off x="1057275" y="3638550"/>
            <a:ext cx="4267200" cy="1890713"/>
            <a:chOff x="529808" y="2625835"/>
            <a:chExt cx="6200886" cy="2848960"/>
          </a:xfrm>
        </p:grpSpPr>
        <p:grpSp>
          <p:nvGrpSpPr>
            <p:cNvPr id="318576" name="Grupo 31">
              <a:extLst>
                <a:ext uri="{FF2B5EF4-FFF2-40B4-BE49-F238E27FC236}">
                  <a16:creationId xmlns:a16="http://schemas.microsoft.com/office/drawing/2014/main" id="{3895120E-BE66-49D7-A7B9-51951D064E39}"/>
                </a:ext>
              </a:extLst>
            </p:cNvPr>
            <p:cNvGrpSpPr>
              <a:grpSpLocks/>
            </p:cNvGrpSpPr>
            <p:nvPr/>
          </p:nvGrpSpPr>
          <p:grpSpPr bwMode="auto">
            <a:xfrm>
              <a:off x="529808" y="2834446"/>
              <a:ext cx="3851152" cy="2640349"/>
              <a:chOff x="0" y="0"/>
              <a:chExt cx="5372100" cy="2981325"/>
            </a:xfrm>
          </p:grpSpPr>
          <p:pic>
            <p:nvPicPr>
              <p:cNvPr id="35" name="Imagen 34">
                <a:extLst>
                  <a:ext uri="{FF2B5EF4-FFF2-40B4-BE49-F238E27FC236}">
                    <a16:creationId xmlns:a16="http://schemas.microsoft.com/office/drawing/2014/main" id="{5677EB9E-14A5-4420-BBC0-130DD04E8615}"/>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0" y="-565"/>
                <a:ext cx="5370742" cy="298189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36" name="Cuadro de texto 19">
                <a:extLst>
                  <a:ext uri="{FF2B5EF4-FFF2-40B4-BE49-F238E27FC236}">
                    <a16:creationId xmlns:a16="http://schemas.microsoft.com/office/drawing/2014/main" id="{166FE627-07DD-46E0-AA82-9B61D5D31FFE}"/>
                  </a:ext>
                </a:extLst>
              </p:cNvPr>
              <p:cNvSpPr txBox="1"/>
              <p:nvPr/>
            </p:nvSpPr>
            <p:spPr>
              <a:xfrm>
                <a:off x="1892148" y="485613"/>
                <a:ext cx="949293" cy="278201"/>
              </a:xfrm>
              <a:prstGeom prst="rect">
                <a:avLst/>
              </a:prstGeom>
              <a:noFill/>
              <a:ln>
                <a:noFill/>
              </a:ln>
              <a:effectLst/>
            </p:spPr>
            <p:txBody>
              <a:bodyPr wrap="none">
                <a:spAutoFit/>
              </a:bodyPr>
              <a:lstStyle/>
              <a:p>
                <a:pPr algn="ctr">
                  <a:spcAft>
                    <a:spcPts val="1200"/>
                  </a:spcAft>
                  <a:defRPr/>
                </a:pPr>
                <a:r>
                  <a:rPr lang="es-CO" sz="1000" b="1">
                    <a:solidFill>
                      <a:srgbClr val="000000"/>
                    </a:solidFill>
                    <a:effectLst>
                      <a:outerShdw blurRad="38100" dist="19050" dir="2700000" algn="tl">
                        <a:prstClr val="black">
                          <a:alpha val="40000"/>
                        </a:prstClr>
                      </a:outerShdw>
                    </a:effectLst>
                    <a:latin typeface="Arial Narrow" panose="020B0606020202030204" pitchFamily="34" charset="0"/>
                    <a:ea typeface="Calibri" panose="020F0502020204030204" pitchFamily="34" charset="0"/>
                    <a:cs typeface="Arial" panose="020B0604020202020204" pitchFamily="34" charset="0"/>
                  </a:rPr>
                  <a:t>PR89+450</a:t>
                </a:r>
                <a:endParaRPr lang="es-CO" sz="1100">
                  <a:solidFill>
                    <a:prstClr val="black"/>
                  </a:solidFill>
                  <a:latin typeface="Arial Narrow" panose="020B0606020202030204" pitchFamily="34" charset="0"/>
                  <a:ea typeface="Calibri" panose="020F0502020204030204" pitchFamily="34" charset="0"/>
                  <a:cs typeface="Times New Roman" panose="02020603050405020304" pitchFamily="18" charset="0"/>
                </a:endParaRPr>
              </a:p>
            </p:txBody>
          </p:sp>
          <p:cxnSp>
            <p:nvCxnSpPr>
              <p:cNvPr id="37" name="Conector recto de flecha 36">
                <a:extLst>
                  <a:ext uri="{FF2B5EF4-FFF2-40B4-BE49-F238E27FC236}">
                    <a16:creationId xmlns:a16="http://schemas.microsoft.com/office/drawing/2014/main" id="{FF9137CE-9DD6-4F92-81E6-01264314D7EF}"/>
                  </a:ext>
                </a:extLst>
              </p:cNvPr>
              <p:cNvCxnSpPr/>
              <p:nvPr/>
            </p:nvCxnSpPr>
            <p:spPr>
              <a:xfrm>
                <a:off x="2381275" y="742206"/>
                <a:ext cx="9655" cy="496982"/>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pic>
          <p:nvPicPr>
            <p:cNvPr id="318577" name="Picture 6">
              <a:extLst>
                <a:ext uri="{FF2B5EF4-FFF2-40B4-BE49-F238E27FC236}">
                  <a16:creationId xmlns:a16="http://schemas.microsoft.com/office/drawing/2014/main" id="{57063439-9234-42D3-9536-64E01EA27FAB}"/>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598239" y="2625835"/>
              <a:ext cx="2132455" cy="2848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Flecha izquierda 20">
              <a:extLst>
                <a:ext uri="{FF2B5EF4-FFF2-40B4-BE49-F238E27FC236}">
                  <a16:creationId xmlns:a16="http://schemas.microsoft.com/office/drawing/2014/main" id="{559B91E6-CF6F-40AA-9199-75FD745816AA}"/>
                </a:ext>
              </a:extLst>
            </p:cNvPr>
            <p:cNvSpPr/>
            <p:nvPr/>
          </p:nvSpPr>
          <p:spPr>
            <a:xfrm rot="262089">
              <a:off x="2659056" y="3881674"/>
              <a:ext cx="2272273" cy="205718"/>
            </a:xfrm>
            <a:prstGeom prst="leftArrow">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solidFill>
                  <a:prstClr val="white"/>
                </a:solidFill>
              </a:endParaRPr>
            </a:p>
          </p:txBody>
        </p:sp>
      </p:grpSp>
      <p:graphicFrame>
        <p:nvGraphicFramePr>
          <p:cNvPr id="3" name="Tabla 2">
            <a:extLst>
              <a:ext uri="{FF2B5EF4-FFF2-40B4-BE49-F238E27FC236}">
                <a16:creationId xmlns:a16="http://schemas.microsoft.com/office/drawing/2014/main" id="{8333B87B-0882-4244-8D6C-D20095F02B4C}"/>
              </a:ext>
            </a:extLst>
          </p:cNvPr>
          <p:cNvGraphicFramePr>
            <a:graphicFrameLocks noGrp="1"/>
          </p:cNvGraphicFramePr>
          <p:nvPr/>
        </p:nvGraphicFramePr>
        <p:xfrm>
          <a:off x="6184900" y="3130550"/>
          <a:ext cx="5149850" cy="2505075"/>
        </p:xfrm>
        <a:graphic>
          <a:graphicData uri="http://schemas.openxmlformats.org/drawingml/2006/table">
            <a:tbl>
              <a:tblPr firstRow="1" bandRow="1"/>
              <a:tblGrid>
                <a:gridCol w="1367928">
                  <a:extLst>
                    <a:ext uri="{9D8B030D-6E8A-4147-A177-3AD203B41FA5}">
                      <a16:colId xmlns:a16="http://schemas.microsoft.com/office/drawing/2014/main" val="20000"/>
                    </a:ext>
                  </a:extLst>
                </a:gridCol>
                <a:gridCol w="1335743">
                  <a:extLst>
                    <a:ext uri="{9D8B030D-6E8A-4147-A177-3AD203B41FA5}">
                      <a16:colId xmlns:a16="http://schemas.microsoft.com/office/drawing/2014/main" val="20001"/>
                    </a:ext>
                  </a:extLst>
                </a:gridCol>
                <a:gridCol w="1448396">
                  <a:extLst>
                    <a:ext uri="{9D8B030D-6E8A-4147-A177-3AD203B41FA5}">
                      <a16:colId xmlns:a16="http://schemas.microsoft.com/office/drawing/2014/main" val="20002"/>
                    </a:ext>
                  </a:extLst>
                </a:gridCol>
                <a:gridCol w="997783">
                  <a:extLst>
                    <a:ext uri="{9D8B030D-6E8A-4147-A177-3AD203B41FA5}">
                      <a16:colId xmlns:a16="http://schemas.microsoft.com/office/drawing/2014/main" val="20003"/>
                    </a:ext>
                  </a:extLst>
                </a:gridCol>
              </a:tblGrid>
              <a:tr h="174281">
                <a:tc gridSpan="4">
                  <a:txBody>
                    <a:bodyPr/>
                    <a:lstStyle/>
                    <a:p>
                      <a:pPr algn="ctr" rtl="0" fontAlgn="ctr"/>
                      <a:r>
                        <a:rPr lang="es-CO" sz="900" b="0" i="0" u="none" strike="noStrike">
                          <a:solidFill>
                            <a:srgbClr val="FFFFFF"/>
                          </a:solidFill>
                          <a:effectLst/>
                          <a:latin typeface="Arial" panose="020B0604020202020204" pitchFamily="34" charset="0"/>
                          <a:cs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4281">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$ 7.205,15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274282">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fontAlgn="b"/>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74281">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$ 7.205,15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74281">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$ 559,97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61421">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74281">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$ 559,97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74281">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$ 7.765,13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74281">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$ 7.765,13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74281">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92132">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82994">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Buenaventura - Buga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0,120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88,34%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6" name="Tabla 5">
            <a:extLst>
              <a:ext uri="{FF2B5EF4-FFF2-40B4-BE49-F238E27FC236}">
                <a16:creationId xmlns:a16="http://schemas.microsoft.com/office/drawing/2014/main" id="{21B0770D-4BF0-4F58-ABD3-4CD5061D353B}"/>
              </a:ext>
            </a:extLst>
          </p:cNvPr>
          <p:cNvGraphicFramePr>
            <a:graphicFrameLocks noGrp="1"/>
          </p:cNvGraphicFramePr>
          <p:nvPr/>
        </p:nvGraphicFramePr>
        <p:xfrm>
          <a:off x="857250" y="1230313"/>
          <a:ext cx="4843463" cy="2378075"/>
        </p:xfrm>
        <a:graphic>
          <a:graphicData uri="http://schemas.openxmlformats.org/drawingml/2006/table">
            <a:tbl>
              <a:tblPr firstRow="1" bandRow="1"/>
              <a:tblGrid>
                <a:gridCol w="1286545">
                  <a:extLst>
                    <a:ext uri="{9D8B030D-6E8A-4147-A177-3AD203B41FA5}">
                      <a16:colId xmlns:a16="http://schemas.microsoft.com/office/drawing/2014/main" val="20000"/>
                    </a:ext>
                  </a:extLst>
                </a:gridCol>
                <a:gridCol w="1256273">
                  <a:extLst>
                    <a:ext uri="{9D8B030D-6E8A-4147-A177-3AD203B41FA5}">
                      <a16:colId xmlns:a16="http://schemas.microsoft.com/office/drawing/2014/main" val="20001"/>
                    </a:ext>
                  </a:extLst>
                </a:gridCol>
                <a:gridCol w="1362224">
                  <a:extLst>
                    <a:ext uri="{9D8B030D-6E8A-4147-A177-3AD203B41FA5}">
                      <a16:colId xmlns:a16="http://schemas.microsoft.com/office/drawing/2014/main" val="20002"/>
                    </a:ext>
                  </a:extLst>
                </a:gridCol>
                <a:gridCol w="938422">
                  <a:extLst>
                    <a:ext uri="{9D8B030D-6E8A-4147-A177-3AD203B41FA5}">
                      <a16:colId xmlns:a16="http://schemas.microsoft.com/office/drawing/2014/main" val="20003"/>
                    </a:ext>
                  </a:extLst>
                </a:gridCol>
              </a:tblGrid>
              <a:tr h="138066">
                <a:tc gridSpan="4">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8066">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dirty="0">
                          <a:solidFill>
                            <a:srgbClr val="375623"/>
                          </a:solidFill>
                          <a:effectLst/>
                          <a:latin typeface="Arial" panose="020B0604020202020204" pitchFamily="34" charset="0"/>
                        </a:rPr>
                        <a:t>1182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8066">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rPr>
                        <a:t>20/06/2019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38066">
                <a:tc gridSpan="3">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rPr>
                        <a:t>31/01/2020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38066">
                <a:tc gridSpan="4">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38066">
                <a:tc gridSpan="3">
                  <a:txBody>
                    <a:bodyPr/>
                    <a:lstStyle/>
                    <a:p>
                      <a:pPr algn="l" rtl="0" fontAlgn="ctr"/>
                      <a:r>
                        <a:rPr lang="es-ES" sz="900" b="1" i="0" u="none" strike="noStrike">
                          <a:solidFill>
                            <a:srgbClr val="375623"/>
                          </a:solidFill>
                          <a:effectLst/>
                          <a:latin typeface="Arial" panose="020B0604020202020204" pitchFamily="34" charset="0"/>
                        </a:rPr>
                        <a:t>AHORROS EN COSTOS DE OPERACIÓN VEHICULAR: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38066">
                <a:tc gridSpan="3">
                  <a:txBody>
                    <a:bodyPr/>
                    <a:lstStyle/>
                    <a:p>
                      <a:pPr algn="l" rtl="0" fontAlgn="ctr"/>
                      <a:r>
                        <a:rPr lang="es-ES" sz="900" b="1" i="0" u="none" strike="noStrike">
                          <a:solidFill>
                            <a:srgbClr val="375623"/>
                          </a:solidFill>
                          <a:effectLst/>
                          <a:latin typeface="Arial" panose="020B0604020202020204" pitchFamily="34" charset="0"/>
                        </a:rPr>
                        <a:t>AHORRO EN TIEMPOS DE RECORRIDO: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38066">
                <a:tc gridSpan="3">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 50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b"/>
                      <a:r>
                        <a:rPr lang="es-CO" sz="900" b="0" i="0" u="none" strike="noStrike">
                          <a:solidFill>
                            <a:srgbClr val="000000"/>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74351">
                <a:tc gridSpan="4">
                  <a:txBody>
                    <a:bodyPr/>
                    <a:lstStyle/>
                    <a:p>
                      <a:pPr algn="l" rtl="0" fontAlgn="ctr"/>
                      <a:r>
                        <a:rPr lang="es-ES" sz="900" b="1" i="0" u="none" strike="noStrike" dirty="0">
                          <a:solidFill>
                            <a:srgbClr val="375623"/>
                          </a:solidFill>
                          <a:effectLst/>
                          <a:latin typeface="Arial" panose="020B0604020202020204" pitchFamily="34" charset="0"/>
                        </a:rPr>
                        <a:t>OTROS BENEFICIOS</a:t>
                      </a:r>
                      <a:r>
                        <a:rPr lang="es-ES" sz="900" b="0" i="0" u="none" strike="noStrike" dirty="0">
                          <a:solidFill>
                            <a:srgbClr val="375623"/>
                          </a:solidFill>
                          <a:effectLst/>
                          <a:latin typeface="Arial" panose="020B0604020202020204" pitchFamily="34" charset="0"/>
                        </a:rPr>
                        <a:t>: Con la construcción de las obras que se han ejecutado, se ha logrado mantener la conexión entre el Puerto de Buenaventura y el interior del país.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38066">
                <a:tc gridSpan="4">
                  <a:txBody>
                    <a:bodyPr/>
                    <a:lstStyle/>
                    <a:p>
                      <a:pPr algn="l" rtl="0" fontAlgn="ctr"/>
                      <a:r>
                        <a:rPr lang="es-CO" sz="900" b="0" i="0" u="none" strike="noStrike">
                          <a:solidFill>
                            <a:srgbClr val="375623"/>
                          </a:solidFill>
                          <a:effectLst/>
                          <a:latin typeface="Arial" panose="020B0604020202020204" pitchFamily="34" charset="0"/>
                        </a:rPr>
                        <a:t>.</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38066">
                <a:tc gridSpan="4">
                  <a:txBody>
                    <a:bodyPr/>
                    <a:lstStyle/>
                    <a:p>
                      <a:pPr algn="ctr" rtl="0" fontAlgn="b"/>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274351">
                <a:tc>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448714">
                <a:tc>
                  <a:txBody>
                    <a:bodyPr/>
                    <a:lstStyle/>
                    <a:p>
                      <a:pPr algn="just" rtl="0" fontAlgn="ctr"/>
                      <a:r>
                        <a:rPr lang="es-ES" sz="900" b="1" i="0" u="none" strike="noStrike" dirty="0">
                          <a:solidFill>
                            <a:srgbClr val="375623"/>
                          </a:solidFill>
                          <a:effectLst/>
                          <a:latin typeface="Arial" panose="020B0604020202020204" pitchFamily="34" charset="0"/>
                        </a:rPr>
                        <a:t>Atender 1 sitio crítico en la red vial nacional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900" b="0" i="0" u="none" strike="noStrike">
                          <a:solidFill>
                            <a:srgbClr val="375623"/>
                          </a:solidFill>
                          <a:effectLst/>
                          <a:latin typeface="Arial" panose="020B0604020202020204" pitchFamily="34" charset="0"/>
                        </a:rPr>
                        <a:t>Sitios críticos en la red vial nacional primaria atendidos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 Sitio Critico Atendido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ángulo 3">
            <a:extLst>
              <a:ext uri="{FF2B5EF4-FFF2-40B4-BE49-F238E27FC236}">
                <a16:creationId xmlns:a16="http://schemas.microsoft.com/office/drawing/2014/main" id="{A13BD3BA-D77C-4F79-BD48-857B9D112284}"/>
              </a:ext>
            </a:extLst>
          </p:cNvPr>
          <p:cNvSpPr>
            <a:spLocks noChangeArrowheads="1"/>
          </p:cNvSpPr>
          <p:nvPr/>
        </p:nvSpPr>
        <p:spPr bwMode="auto">
          <a:xfrm>
            <a:off x="4627563" y="3489325"/>
            <a:ext cx="47482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20515" name="Rectángulo 7">
            <a:extLst>
              <a:ext uri="{FF2B5EF4-FFF2-40B4-BE49-F238E27FC236}">
                <a16:creationId xmlns:a16="http://schemas.microsoft.com/office/drawing/2014/main" id="{F67A9279-01E9-4675-B2AF-BC99FD73D521}"/>
              </a:ext>
            </a:extLst>
          </p:cNvPr>
          <p:cNvSpPr>
            <a:spLocks noChangeArrowheads="1"/>
          </p:cNvSpPr>
          <p:nvPr/>
        </p:nvSpPr>
        <p:spPr bwMode="auto">
          <a:xfrm>
            <a:off x="2632075" y="2716213"/>
            <a:ext cx="42084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78F92D07-A381-492C-889F-7976500CE961}"/>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20517" name="Imagen 14">
            <a:extLst>
              <a:ext uri="{FF2B5EF4-FFF2-40B4-BE49-F238E27FC236}">
                <a16:creationId xmlns:a16="http://schemas.microsoft.com/office/drawing/2014/main" id="{8314C7FD-8C68-4E0B-8984-C24F8D77CE2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261475" y="58769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518" name="CuadroTexto 2">
            <a:extLst>
              <a:ext uri="{FF2B5EF4-FFF2-40B4-BE49-F238E27FC236}">
                <a16:creationId xmlns:a16="http://schemas.microsoft.com/office/drawing/2014/main" id="{5A9F347D-7F2A-48BF-9427-6555B817BF8F}"/>
              </a:ext>
            </a:extLst>
          </p:cNvPr>
          <p:cNvSpPr txBox="1">
            <a:spLocks noChangeArrowheads="1"/>
          </p:cNvSpPr>
          <p:nvPr/>
        </p:nvSpPr>
        <p:spPr bwMode="auto">
          <a:xfrm>
            <a:off x="1176338" y="1125538"/>
            <a:ext cx="9540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20519" name="CuadroTexto 11">
            <a:extLst>
              <a:ext uri="{FF2B5EF4-FFF2-40B4-BE49-F238E27FC236}">
                <a16:creationId xmlns:a16="http://schemas.microsoft.com/office/drawing/2014/main" id="{A6E1A0A1-F7FF-43AF-BD08-2A030E304C61}"/>
              </a:ext>
            </a:extLst>
          </p:cNvPr>
          <p:cNvSpPr txBox="1">
            <a:spLocks noChangeArrowheads="1"/>
          </p:cNvSpPr>
          <p:nvPr/>
        </p:nvSpPr>
        <p:spPr bwMode="auto">
          <a:xfrm>
            <a:off x="9607550" y="1184275"/>
            <a:ext cx="12874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20520" name="Imagen 16">
            <a:extLst>
              <a:ext uri="{FF2B5EF4-FFF2-40B4-BE49-F238E27FC236}">
                <a16:creationId xmlns:a16="http://schemas.microsoft.com/office/drawing/2014/main" id="{8AE15470-CDBE-4D17-8598-1365A8C463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0521" name="Imagen 2">
            <a:extLst>
              <a:ext uri="{FF2B5EF4-FFF2-40B4-BE49-F238E27FC236}">
                <a16:creationId xmlns:a16="http://schemas.microsoft.com/office/drawing/2014/main" id="{7D5B23A5-05F6-4A9C-AF0B-0668E390807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89C02121-80B4-46A9-8451-2402520ADFAD}"/>
              </a:ext>
            </a:extLst>
          </p:cNvPr>
          <p:cNvSpPr txBox="1"/>
          <p:nvPr/>
        </p:nvSpPr>
        <p:spPr>
          <a:xfrm>
            <a:off x="1176338" y="161925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F25D4EC6-E308-4354-A6A5-2D89A48F1EBB}"/>
              </a:ext>
            </a:extLst>
          </p:cNvPr>
          <p:cNvSpPr txBox="1"/>
          <p:nvPr/>
        </p:nvSpPr>
        <p:spPr>
          <a:xfrm>
            <a:off x="7070725" y="1639888"/>
            <a:ext cx="3824288" cy="3360737"/>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7ECA9950-DF81-4FAC-9ECF-88D013ED7874}"/>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C12FE19B-AF67-441F-8321-797D521518EC}"/>
              </a:ext>
            </a:extLst>
          </p:cNvPr>
          <p:cNvSpPr txBox="1"/>
          <p:nvPr/>
        </p:nvSpPr>
        <p:spPr>
          <a:xfrm>
            <a:off x="6796088" y="1681163"/>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20526" name="CuadroTexto 4">
            <a:extLst>
              <a:ext uri="{FF2B5EF4-FFF2-40B4-BE49-F238E27FC236}">
                <a16:creationId xmlns:a16="http://schemas.microsoft.com/office/drawing/2014/main" id="{4C5BDBF3-CEDF-4260-A24F-ED2A749BEDD3}"/>
              </a:ext>
            </a:extLst>
          </p:cNvPr>
          <p:cNvSpPr txBox="1">
            <a:spLocks noChangeArrowheads="1"/>
          </p:cNvSpPr>
          <p:nvPr/>
        </p:nvSpPr>
        <p:spPr bwMode="auto">
          <a:xfrm>
            <a:off x="1176338" y="4999038"/>
            <a:ext cx="9718675"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600">
                <a:solidFill>
                  <a:srgbClr val="385723"/>
                </a:solidFill>
              </a:rPr>
              <a:t>Urgencia manifiesta para la atención de las situaciones de emergencia acaecidas entre el pr89+0450 y el pr89+0700 del sector Buenaventura – cruce ruta 25 (Buga) código 4001 de la vía transversal Buenaventura – Villavicencio – Puerto Carreño en el departamento de Valle del Cauca</a:t>
            </a:r>
            <a:r>
              <a:rPr lang="es-MX" altLang="es-CO" sz="1800">
                <a:solidFill>
                  <a:srgbClr val="385723"/>
                </a:solidFill>
              </a:rPr>
              <a:t>.</a:t>
            </a:r>
            <a:endParaRPr lang="es-CO" altLang="es-CO" sz="1800">
              <a:solidFill>
                <a:srgbClr val="000000"/>
              </a:solidFill>
            </a:endParaRPr>
          </a:p>
        </p:txBody>
      </p:sp>
      <p:pic>
        <p:nvPicPr>
          <p:cNvPr id="320527" name="Imagen 16">
            <a:extLst>
              <a:ext uri="{FF2B5EF4-FFF2-40B4-BE49-F238E27FC236}">
                <a16:creationId xmlns:a16="http://schemas.microsoft.com/office/drawing/2014/main" id="{7AE14882-A264-4BAE-A30A-CBF52B0B265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76338" y="1619250"/>
            <a:ext cx="4089400" cy="334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0528" name="Picture 17" descr="2a364806-85d2-4fb1-9652-b571b16b0b52@namprd12">
            <a:extLst>
              <a:ext uri="{FF2B5EF4-FFF2-40B4-BE49-F238E27FC236}">
                <a16:creationId xmlns:a16="http://schemas.microsoft.com/office/drawing/2014/main" id="{CBBB5097-0ACF-42CB-BCB9-8D7F521CB07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796088" y="1700213"/>
            <a:ext cx="4089400"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3511C071-6D78-4620-A25D-F399910E61A7}"/>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22563" name="Imagen 1">
            <a:extLst>
              <a:ext uri="{FF2B5EF4-FFF2-40B4-BE49-F238E27FC236}">
                <a16:creationId xmlns:a16="http://schemas.microsoft.com/office/drawing/2014/main" id="{C0D188A0-239A-427C-92F9-19F08D40093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36088" y="59055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DF37A2B2-8767-47C1-B38B-5E7AC4F90F3F}"/>
              </a:ext>
            </a:extLst>
          </p:cNvPr>
          <p:cNvGrpSpPr>
            <a:grpSpLocks/>
          </p:cNvGrpSpPr>
          <p:nvPr/>
        </p:nvGrpSpPr>
        <p:grpSpPr bwMode="auto">
          <a:xfrm>
            <a:off x="5884221" y="993983"/>
            <a:ext cx="5431479"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3BB87E6-6BD1-4045-BC91-B8C2EA715EA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989197FD-22C0-41DC-AA5A-CFF723321A5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EC22FF0-3954-4571-84AD-8C684366386F}"/>
                </a:ext>
              </a:extLst>
            </p:cNvPr>
            <p:cNvSpPr txBox="1"/>
            <p:nvPr/>
          </p:nvSpPr>
          <p:spPr>
            <a:xfrm>
              <a:off x="5031026"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da-DK" sz="1000" b="1" dirty="0">
                  <a:solidFill>
                    <a:srgbClr val="70AD47">
                      <a:lumMod val="50000"/>
                    </a:srgbClr>
                  </a:solidFill>
                  <a:latin typeface="Arial" panose="020B0604020202020204" pitchFamily="34" charset="0"/>
                  <a:cs typeface="Arial" panose="020B0604020202020204" pitchFamily="34" charset="0"/>
                </a:rPr>
                <a:t>PR 60+0650 AL PR 60+0900 – vía TUNJA - PAEZ</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08150F31-8980-439C-9599-EBCD7719475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22565" name="Rectángulo 67">
            <a:extLst>
              <a:ext uri="{FF2B5EF4-FFF2-40B4-BE49-F238E27FC236}">
                <a16:creationId xmlns:a16="http://schemas.microsoft.com/office/drawing/2014/main" id="{83C89D9C-B260-460F-9986-DC66222984F8}"/>
              </a:ext>
            </a:extLst>
          </p:cNvPr>
          <p:cNvSpPr>
            <a:spLocks noChangeArrowheads="1"/>
          </p:cNvSpPr>
          <p:nvPr/>
        </p:nvSpPr>
        <p:spPr bwMode="auto">
          <a:xfrm>
            <a:off x="876300" y="104775"/>
            <a:ext cx="639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22566" name="Rectángulo 68">
            <a:extLst>
              <a:ext uri="{FF2B5EF4-FFF2-40B4-BE49-F238E27FC236}">
                <a16:creationId xmlns:a16="http://schemas.microsoft.com/office/drawing/2014/main" id="{83E085CA-BE62-4EC9-B1F5-8DFA5FD63F2B}"/>
              </a:ext>
            </a:extLst>
          </p:cNvPr>
          <p:cNvSpPr>
            <a:spLocks noChangeArrowheads="1"/>
          </p:cNvSpPr>
          <p:nvPr/>
        </p:nvSpPr>
        <p:spPr bwMode="auto">
          <a:xfrm>
            <a:off x="876300" y="277813"/>
            <a:ext cx="104394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rPr>
              <a:t>ATENCIÓN OBRAS DE EMERGENCIA PARA HABILITAR PUENTE QUEBRADA PORRAS RUTA 6009 TUNJA - PÁEZ, ENTRE LOS PR 60+0650 AL PR 60+0900, DEPARTAMENTO DE BOYACÁ</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MX"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22567" name="Imagen 35">
            <a:extLst>
              <a:ext uri="{FF2B5EF4-FFF2-40B4-BE49-F238E27FC236}">
                <a16:creationId xmlns:a16="http://schemas.microsoft.com/office/drawing/2014/main" id="{F31DAC60-5C08-4547-BE72-E81D898F771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5152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8" name="CuadroTexto 3">
            <a:extLst>
              <a:ext uri="{FF2B5EF4-FFF2-40B4-BE49-F238E27FC236}">
                <a16:creationId xmlns:a16="http://schemas.microsoft.com/office/drawing/2014/main" id="{9A68A570-79DD-456E-A0A6-CA31BEF64CD8}"/>
              </a:ext>
            </a:extLst>
          </p:cNvPr>
          <p:cNvSpPr txBox="1">
            <a:spLocks noChangeArrowheads="1"/>
          </p:cNvSpPr>
          <p:nvPr/>
        </p:nvSpPr>
        <p:spPr bwMode="auto">
          <a:xfrm>
            <a:off x="5026025" y="393382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2683E73B-FEB6-43B5-B08B-D2D52B3818FB}"/>
              </a:ext>
            </a:extLst>
          </p:cNvPr>
          <p:cNvGrpSpPr>
            <a:grpSpLocks/>
          </p:cNvGrpSpPr>
          <p:nvPr/>
        </p:nvGrpSpPr>
        <p:grpSpPr bwMode="auto">
          <a:xfrm>
            <a:off x="5869313" y="1527859"/>
            <a:ext cx="5446388"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CD62648F-71D5-4827-9828-85B2C25AF8B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CCF8363E-6258-4C5E-8A90-A5EF2F994B07}"/>
                </a:ext>
              </a:extLst>
            </p:cNvPr>
            <p:cNvSpPr/>
            <p:nvPr/>
          </p:nvSpPr>
          <p:spPr>
            <a:xfrm>
              <a:off x="4803096" y="1097388"/>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 a la ciudad de Tunja con el oriente del departamento de Boyacá</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334505C9-2309-46B7-BC0E-FB460EC1586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6DA566C8-28A8-4E14-A8DA-412B32D71028}"/>
              </a:ext>
            </a:extLst>
          </p:cNvPr>
          <p:cNvGrpSpPr>
            <a:grpSpLocks/>
          </p:cNvGrpSpPr>
          <p:nvPr/>
        </p:nvGrpSpPr>
        <p:grpSpPr bwMode="auto">
          <a:xfrm>
            <a:off x="5897475" y="2066925"/>
            <a:ext cx="5418226"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A1D2A3C5-55ED-4D8B-BCEF-9F8CEBE8098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DBE7EE76-B056-44ED-908A-31639F4BC957}"/>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0,250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1440EC8C-2425-4C0C-B397-6A3B303F51F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1AE0724F-11FD-4616-8490-9C9A61397374}"/>
              </a:ext>
            </a:extLst>
          </p:cNvPr>
          <p:cNvGrpSpPr>
            <a:grpSpLocks/>
          </p:cNvGrpSpPr>
          <p:nvPr/>
        </p:nvGrpSpPr>
        <p:grpSpPr bwMode="auto">
          <a:xfrm>
            <a:off x="5884221" y="2606632"/>
            <a:ext cx="5431479"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FEEB0747-7607-4FEE-9C37-0C81B205F17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E1FF94E7-FB4A-4024-B8A6-8AAF148F415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BB32D656-0F88-47EB-B62D-5CDA04069307}"/>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0,250 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1B6E666B-E7DA-46AE-B59A-408E683D2D6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22572" name="Imagen 54">
            <a:extLst>
              <a:ext uri="{FF2B5EF4-FFF2-40B4-BE49-F238E27FC236}">
                <a16:creationId xmlns:a16="http://schemas.microsoft.com/office/drawing/2014/main" id="{4D483E08-55AD-45FF-9BC4-7D022F82C3DE}"/>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086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2573" name="Imagen 47">
            <a:extLst>
              <a:ext uri="{FF2B5EF4-FFF2-40B4-BE49-F238E27FC236}">
                <a16:creationId xmlns:a16="http://schemas.microsoft.com/office/drawing/2014/main" id="{713D62FE-9ED4-4C77-80BB-324EBB396C7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69975" y="3830638"/>
            <a:ext cx="3702050" cy="195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4558322-0483-42B1-8D26-C6DCE976E585}"/>
              </a:ext>
            </a:extLst>
          </p:cNvPr>
          <p:cNvGraphicFramePr>
            <a:graphicFrameLocks noGrp="1"/>
          </p:cNvGraphicFramePr>
          <p:nvPr/>
        </p:nvGraphicFramePr>
        <p:xfrm>
          <a:off x="5897563" y="3063875"/>
          <a:ext cx="5418137" cy="2733675"/>
        </p:xfrm>
        <a:graphic>
          <a:graphicData uri="http://schemas.openxmlformats.org/drawingml/2006/table">
            <a:tbl>
              <a:tblPr firstRow="1" bandRow="1"/>
              <a:tblGrid>
                <a:gridCol w="1439193">
                  <a:extLst>
                    <a:ext uri="{9D8B030D-6E8A-4147-A177-3AD203B41FA5}">
                      <a16:colId xmlns:a16="http://schemas.microsoft.com/office/drawing/2014/main" val="20000"/>
                    </a:ext>
                  </a:extLst>
                </a:gridCol>
                <a:gridCol w="1405329">
                  <a:extLst>
                    <a:ext uri="{9D8B030D-6E8A-4147-A177-3AD203B41FA5}">
                      <a16:colId xmlns:a16="http://schemas.microsoft.com/office/drawing/2014/main" val="20001"/>
                    </a:ext>
                  </a:extLst>
                </a:gridCol>
                <a:gridCol w="1523851">
                  <a:extLst>
                    <a:ext uri="{9D8B030D-6E8A-4147-A177-3AD203B41FA5}">
                      <a16:colId xmlns:a16="http://schemas.microsoft.com/office/drawing/2014/main" val="20002"/>
                    </a:ext>
                  </a:extLst>
                </a:gridCol>
                <a:gridCol w="1049764">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$ 926,43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295275">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fontAlgn="b"/>
                      <a:r>
                        <a:rPr lang="es-CO" sz="18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$ 926,43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dirty="0">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$ 135,19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8575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$ 135,19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$ 1.061,62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$ 1.061,62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ctr" rtl="0" fontAlgn="ctr"/>
                      <a:r>
                        <a:rPr lang="es-CO" sz="800" b="0" i="0" u="none" strike="noStrike">
                          <a:solidFill>
                            <a:srgbClr val="375623"/>
                          </a:solidFill>
                          <a:effectLst/>
                          <a:latin typeface="Arial" panose="020B0604020202020204" pitchFamily="34" charset="0"/>
                        </a:rPr>
                        <a:t>Tunja-Páez</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0,250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95%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97,14%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6" name="Tabla 5">
            <a:extLst>
              <a:ext uri="{FF2B5EF4-FFF2-40B4-BE49-F238E27FC236}">
                <a16:creationId xmlns:a16="http://schemas.microsoft.com/office/drawing/2014/main" id="{8F30D1D1-851F-4233-BB4A-02C7D35928D8}"/>
              </a:ext>
            </a:extLst>
          </p:cNvPr>
          <p:cNvGraphicFramePr>
            <a:graphicFrameLocks noGrp="1"/>
          </p:cNvGraphicFramePr>
          <p:nvPr/>
        </p:nvGraphicFramePr>
        <p:xfrm>
          <a:off x="876300" y="984250"/>
          <a:ext cx="4673600" cy="2797175"/>
        </p:xfrm>
        <a:graphic>
          <a:graphicData uri="http://schemas.openxmlformats.org/drawingml/2006/table">
            <a:tbl>
              <a:tblPr firstRow="1" bandRow="1"/>
              <a:tblGrid>
                <a:gridCol w="1241425">
                  <a:extLst>
                    <a:ext uri="{9D8B030D-6E8A-4147-A177-3AD203B41FA5}">
                      <a16:colId xmlns:a16="http://schemas.microsoft.com/office/drawing/2014/main" val="20000"/>
                    </a:ext>
                  </a:extLst>
                </a:gridCol>
                <a:gridCol w="1212214">
                  <a:extLst>
                    <a:ext uri="{9D8B030D-6E8A-4147-A177-3AD203B41FA5}">
                      <a16:colId xmlns:a16="http://schemas.microsoft.com/office/drawing/2014/main" val="20001"/>
                    </a:ext>
                  </a:extLst>
                </a:gridCol>
                <a:gridCol w="1314450">
                  <a:extLst>
                    <a:ext uri="{9D8B030D-6E8A-4147-A177-3AD203B41FA5}">
                      <a16:colId xmlns:a16="http://schemas.microsoft.com/office/drawing/2014/main" val="20002"/>
                    </a:ext>
                  </a:extLst>
                </a:gridCol>
                <a:gridCol w="905510">
                  <a:extLst>
                    <a:ext uri="{9D8B030D-6E8A-4147-A177-3AD203B41FA5}">
                      <a16:colId xmlns:a16="http://schemas.microsoft.com/office/drawing/2014/main" val="20003"/>
                    </a:ext>
                  </a:extLst>
                </a:gridCol>
              </a:tblGrid>
              <a:tr h="137169">
                <a:tc gridSpan="4">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7169">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1372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7169">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rPr>
                        <a:t>30/08/2019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37169">
                <a:tc gridSpan="3">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rPr>
                        <a:t>28/01/2020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37169">
                <a:tc gridSpan="4">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46547">
                <a:tc gridSpan="3">
                  <a:txBody>
                    <a:bodyPr/>
                    <a:lstStyle/>
                    <a:p>
                      <a:pPr algn="l" rtl="0" fontAlgn="ctr"/>
                      <a:r>
                        <a:rPr lang="es-ES" sz="900" b="1" i="0" u="none" strike="noStrike">
                          <a:solidFill>
                            <a:srgbClr val="375623"/>
                          </a:solidFill>
                          <a:effectLst/>
                          <a:latin typeface="Arial" panose="020B0604020202020204" pitchFamily="34" charset="0"/>
                        </a:rPr>
                        <a:t>AHORROS EN COSTOS DE OPERACIÓN VEHICULAR: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46547">
                <a:tc gridSpan="3">
                  <a:txBody>
                    <a:bodyPr/>
                    <a:lstStyle/>
                    <a:p>
                      <a:pPr algn="l" rtl="0" fontAlgn="ctr"/>
                      <a:r>
                        <a:rPr lang="es-ES" sz="900" b="1" i="0" u="none" strike="noStrike">
                          <a:solidFill>
                            <a:srgbClr val="375623"/>
                          </a:solidFill>
                          <a:effectLst/>
                          <a:latin typeface="Arial" panose="020B0604020202020204" pitchFamily="34" charset="0"/>
                        </a:rPr>
                        <a:t>AHORRO EN TIEMPOS DE RECORRIDO: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46547">
                <a:tc gridSpan="3">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 50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b"/>
                      <a:r>
                        <a:rPr lang="es-CO" sz="9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548676">
                <a:tc gridSpan="4">
                  <a:txBody>
                    <a:bodyPr/>
                    <a:lstStyle/>
                    <a:p>
                      <a:pPr algn="l"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Con la construcción de las obras que se han ejecutado, se ha logrado mantener la conexión entre Tunja y nel municipio de –Páez, ruta que mueve la producción agrícola del suroriente de Boyacá e interconecta esta zona con el centro del departamento y del país.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37169">
                <a:tc gridSpan="4">
                  <a:txBody>
                    <a:bodyPr/>
                    <a:lstStyle/>
                    <a:p>
                      <a:pPr algn="ctr" rtl="0" fontAlgn="b"/>
                      <a:r>
                        <a:rPr lang="es-ES" sz="900" b="0" i="0" u="none" strike="noStrike" dirty="0">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4338">
                <a:tc>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11507">
                <a:tc>
                  <a:txBody>
                    <a:bodyPr/>
                    <a:lstStyle/>
                    <a:p>
                      <a:pPr algn="just" rtl="0" fontAlgn="ctr"/>
                      <a:r>
                        <a:rPr lang="es-ES" sz="900" b="1" i="0" u="none" strike="noStrike">
                          <a:solidFill>
                            <a:srgbClr val="375623"/>
                          </a:solidFill>
                          <a:effectLst/>
                          <a:latin typeface="Arial" panose="020B0604020202020204" pitchFamily="34" charset="0"/>
                        </a:rPr>
                        <a:t>Atender 1 sitio crítico en la red vial nacional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375623"/>
                          </a:solidFill>
                          <a:effectLst/>
                          <a:latin typeface="Arial" panose="020B0604020202020204" pitchFamily="34" charset="0"/>
                        </a:rPr>
                        <a:t>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900" b="0" i="0" u="none" strike="noStrike">
                          <a:solidFill>
                            <a:srgbClr val="375623"/>
                          </a:solidFill>
                          <a:effectLst/>
                          <a:latin typeface="Arial" panose="020B0604020202020204" pitchFamily="34" charset="0"/>
                        </a:rPr>
                        <a:t>Sitios críticos en la red vial nacional primaria atendidos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 Sitio Critico Atendido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ángulo 3">
            <a:extLst>
              <a:ext uri="{FF2B5EF4-FFF2-40B4-BE49-F238E27FC236}">
                <a16:creationId xmlns:a16="http://schemas.microsoft.com/office/drawing/2014/main" id="{3797B965-3D96-4192-BAA6-57EC078FBE21}"/>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24611" name="Rectángulo 7">
            <a:extLst>
              <a:ext uri="{FF2B5EF4-FFF2-40B4-BE49-F238E27FC236}">
                <a16:creationId xmlns:a16="http://schemas.microsoft.com/office/drawing/2014/main" id="{9F79CCD0-4C0B-4FBA-87A1-D0A7544098EE}"/>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E9A5D58-1CC2-4A86-980F-971D3B6CA862}"/>
              </a:ext>
            </a:extLst>
          </p:cNvPr>
          <p:cNvSpPr/>
          <p:nvPr/>
        </p:nvSpPr>
        <p:spPr>
          <a:xfrm>
            <a:off x="-19050" y="0"/>
            <a:ext cx="12222163" cy="7045325"/>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24613" name="Imagen 14">
            <a:extLst>
              <a:ext uri="{FF2B5EF4-FFF2-40B4-BE49-F238E27FC236}">
                <a16:creationId xmlns:a16="http://schemas.microsoft.com/office/drawing/2014/main" id="{545BEF7C-8F48-4C10-89F7-F7F8DA5AE5B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185275" y="60134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4" name="CuadroTexto 2">
            <a:extLst>
              <a:ext uri="{FF2B5EF4-FFF2-40B4-BE49-F238E27FC236}">
                <a16:creationId xmlns:a16="http://schemas.microsoft.com/office/drawing/2014/main" id="{EBD42E2C-8B26-4723-9F8C-C6110D283E88}"/>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24615" name="CuadroTexto 11">
            <a:extLst>
              <a:ext uri="{FF2B5EF4-FFF2-40B4-BE49-F238E27FC236}">
                <a16:creationId xmlns:a16="http://schemas.microsoft.com/office/drawing/2014/main" id="{3A24BC8F-CE33-4485-A48D-8D8010191EBB}"/>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24616" name="Imagen 16">
            <a:extLst>
              <a:ext uri="{FF2B5EF4-FFF2-40B4-BE49-F238E27FC236}">
                <a16:creationId xmlns:a16="http://schemas.microsoft.com/office/drawing/2014/main" id="{DDA4B11F-DED8-44B2-B721-C746748408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6019800"/>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17" name="Imagen 2">
            <a:extLst>
              <a:ext uri="{FF2B5EF4-FFF2-40B4-BE49-F238E27FC236}">
                <a16:creationId xmlns:a16="http://schemas.microsoft.com/office/drawing/2014/main" id="{53526185-68FC-4964-9B21-CB783803D8B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175375"/>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0EE10F5-CB33-4A71-BB7A-2D6A57D82636}"/>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48721AD1-6490-4C02-BFC2-E2706C4846CA}"/>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84F3CC79-BA15-4B14-AA2F-344C9DAE96B4}"/>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1A87EE1A-04BF-4BBA-B959-BB780D0626A3}"/>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24622" name="CuadroTexto 4">
            <a:extLst>
              <a:ext uri="{FF2B5EF4-FFF2-40B4-BE49-F238E27FC236}">
                <a16:creationId xmlns:a16="http://schemas.microsoft.com/office/drawing/2014/main" id="{5FFBB18F-171C-48D7-9694-AD82FC73FFDB}"/>
              </a:ext>
            </a:extLst>
          </p:cNvPr>
          <p:cNvSpPr txBox="1">
            <a:spLocks noChangeArrowheads="1"/>
          </p:cNvSpPr>
          <p:nvPr/>
        </p:nvSpPr>
        <p:spPr bwMode="auto">
          <a:xfrm>
            <a:off x="1373188" y="5280025"/>
            <a:ext cx="931545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600">
                <a:solidFill>
                  <a:srgbClr val="548235"/>
                </a:solidFill>
                <a:latin typeface="Arial" panose="020B0604020202020204" pitchFamily="34" charset="0"/>
                <a:ea typeface="Verdana" panose="020B0604030504040204" pitchFamily="34" charset="0"/>
                <a:cs typeface="Arial" panose="020B0604020202020204" pitchFamily="34" charset="0"/>
              </a:rPr>
              <a:t>ATENCIÓN OBRAS DE EMERGENCIA PARA HABILITAR PUENTE QUEBRADA PORRAS RUTA 6009 TUNJA - PÁEZ, ENTRE LOS PR 60+0650 AL PR 60+0900, DEPARTAMENTO DE BOYACÁ</a:t>
            </a:r>
            <a:r>
              <a:rPr lang="es-MX" altLang="es-CO" sz="1800">
                <a:solidFill>
                  <a:srgbClr val="385723"/>
                </a:solidFill>
                <a:ea typeface="Verdana" panose="020B0604030504040204" pitchFamily="34" charset="0"/>
                <a:cs typeface="Arial" panose="020B0604020202020204" pitchFamily="34" charset="0"/>
              </a:rPr>
              <a:t>.</a:t>
            </a:r>
            <a:endParaRPr lang="es-CO" altLang="es-CO" sz="1800">
              <a:solidFill>
                <a:srgbClr val="000000"/>
              </a:solidFill>
              <a:ea typeface="Verdana" panose="020B0604030504040204" pitchFamily="34" charset="0"/>
              <a:cs typeface="Arial" panose="020B0604020202020204" pitchFamily="34" charset="0"/>
            </a:endParaRPr>
          </a:p>
        </p:txBody>
      </p:sp>
      <p:pic>
        <p:nvPicPr>
          <p:cNvPr id="324623" name="Imagen 17">
            <a:extLst>
              <a:ext uri="{FF2B5EF4-FFF2-40B4-BE49-F238E27FC236}">
                <a16:creationId xmlns:a16="http://schemas.microsoft.com/office/drawing/2014/main" id="{AA1A74E4-D693-4B3A-9F05-1153ACD94874}"/>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27125" y="1881188"/>
            <a:ext cx="4138613" cy="338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24" name="Imagen 21">
            <a:extLst>
              <a:ext uri="{FF2B5EF4-FFF2-40B4-BE49-F238E27FC236}">
                <a16:creationId xmlns:a16="http://schemas.microsoft.com/office/drawing/2014/main" id="{04DA161E-C9BE-4456-8CCF-F6CDDFDDE42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813550" y="1962150"/>
            <a:ext cx="4054475" cy="332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ángulo 3">
            <a:extLst>
              <a:ext uri="{FF2B5EF4-FFF2-40B4-BE49-F238E27FC236}">
                <a16:creationId xmlns:a16="http://schemas.microsoft.com/office/drawing/2014/main" id="{BD9588D1-5E8B-4D11-9696-3A07CF329AA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53251" name="Rectángulo 7">
            <a:extLst>
              <a:ext uri="{FF2B5EF4-FFF2-40B4-BE49-F238E27FC236}">
                <a16:creationId xmlns:a16="http://schemas.microsoft.com/office/drawing/2014/main" id="{7E6D1643-CB28-4643-A113-246047B4FABE}"/>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F908B4E7-31F0-43C1-BC23-8FD22E997A7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53253" name="Imagen 14">
            <a:extLst>
              <a:ext uri="{FF2B5EF4-FFF2-40B4-BE49-F238E27FC236}">
                <a16:creationId xmlns:a16="http://schemas.microsoft.com/office/drawing/2014/main" id="{61CD55C0-78AF-4331-BA3B-0588B3C10A4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88463" y="58578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4" name="Imagen 16">
            <a:extLst>
              <a:ext uri="{FF2B5EF4-FFF2-40B4-BE49-F238E27FC236}">
                <a16:creationId xmlns:a16="http://schemas.microsoft.com/office/drawing/2014/main" id="{DEEEA5B1-39CE-4486-BC8E-06480818C10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5" name="Imagen 2">
            <a:extLst>
              <a:ext uri="{FF2B5EF4-FFF2-40B4-BE49-F238E27FC236}">
                <a16:creationId xmlns:a16="http://schemas.microsoft.com/office/drawing/2014/main" id="{0BBE7573-63CC-4EF7-9F94-9ACE9247789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D8C903FE-D827-45B8-8994-E7826C20E08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53257" name="CuadroTexto 4">
            <a:extLst>
              <a:ext uri="{FF2B5EF4-FFF2-40B4-BE49-F238E27FC236}">
                <a16:creationId xmlns:a16="http://schemas.microsoft.com/office/drawing/2014/main" id="{26668D2A-9FC2-481C-8783-EF0ECA8CFA64}"/>
              </a:ext>
            </a:extLst>
          </p:cNvPr>
          <p:cNvSpPr txBox="1">
            <a:spLocks noChangeArrowheads="1"/>
          </p:cNvSpPr>
          <p:nvPr/>
        </p:nvSpPr>
        <p:spPr bwMode="auto">
          <a:xfrm>
            <a:off x="3927475" y="5186363"/>
            <a:ext cx="56213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Sector donde se  construirá Pontón No. 4 PR115+125</a:t>
            </a:r>
          </a:p>
        </p:txBody>
      </p:sp>
      <p:pic>
        <p:nvPicPr>
          <p:cNvPr id="53258" name="Imagen 15">
            <a:extLst>
              <a:ext uri="{FF2B5EF4-FFF2-40B4-BE49-F238E27FC236}">
                <a16:creationId xmlns:a16="http://schemas.microsoft.com/office/drawing/2014/main" id="{49C2E260-08A6-4793-9178-CAC403AB295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044825" y="952500"/>
            <a:ext cx="7034213"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1524A7AC-1E9C-429F-B80C-B0C6DB6D777E}"/>
              </a:ext>
            </a:extLst>
          </p:cNvPr>
          <p:cNvSpPr/>
          <p:nvPr/>
        </p:nvSpPr>
        <p:spPr>
          <a:xfrm>
            <a:off x="-19050" y="-28575"/>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3" name="Rectangle 3">
            <a:extLst>
              <a:ext uri="{FF2B5EF4-FFF2-40B4-BE49-F238E27FC236}">
                <a16:creationId xmlns:a16="http://schemas.microsoft.com/office/drawing/2014/main" id="{1427E85A-F5E9-409B-B30D-C26D3AF692AC}"/>
              </a:ext>
            </a:extLst>
          </p:cNvPr>
          <p:cNvSpPr/>
          <p:nvPr/>
        </p:nvSpPr>
        <p:spPr>
          <a:xfrm>
            <a:off x="1323975" y="12244388"/>
            <a:ext cx="11930063" cy="55245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26660" name="Imagen 1">
            <a:extLst>
              <a:ext uri="{FF2B5EF4-FFF2-40B4-BE49-F238E27FC236}">
                <a16:creationId xmlns:a16="http://schemas.microsoft.com/office/drawing/2014/main" id="{C8CE444D-4406-40B6-9007-35CA901F719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56725" y="599281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B5AF5251-A2AF-4221-B2D9-A2972E29A543}"/>
              </a:ext>
            </a:extLst>
          </p:cNvPr>
          <p:cNvGrpSpPr>
            <a:grpSpLocks/>
          </p:cNvGrpSpPr>
          <p:nvPr/>
        </p:nvGrpSpPr>
        <p:grpSpPr bwMode="auto">
          <a:xfrm>
            <a:off x="6040708" y="1206607"/>
            <a:ext cx="528451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62E5D592-1895-4670-806C-052D2437BB0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3A295102-C6E9-4EDA-91D3-D2B284DB000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F4E77050-BFA3-4A1B-807E-22B2DE87B196}"/>
                </a:ext>
              </a:extLst>
            </p:cNvPr>
            <p:cNvSpPr txBox="1"/>
            <p:nvPr/>
          </p:nvSpPr>
          <p:spPr>
            <a:xfrm>
              <a:off x="5060163" y="1102635"/>
              <a:ext cx="6732810" cy="626702"/>
            </a:xfrm>
            <a:prstGeom prst="rect">
              <a:avLst/>
            </a:prstGeom>
            <a:grpFill/>
          </p:spPr>
          <p:txBody>
            <a:bodyPr>
              <a:spAutoFit/>
            </a:bodyPr>
            <a:lstStyle/>
            <a:p>
              <a:pPr eaLnBrk="1" fontAlgn="auto" hangingPunct="1">
                <a:spcBef>
                  <a:spcPts val="0"/>
                </a:spcBef>
                <a:spcAft>
                  <a:spcPts val="0"/>
                </a:spcAft>
                <a:defRPr/>
              </a:pPr>
              <a:r>
                <a:rPr lang="es-CO" sz="1050" b="1" dirty="0">
                  <a:solidFill>
                    <a:srgbClr val="70AD47">
                      <a:lumMod val="50000"/>
                    </a:srgbClr>
                  </a:solidFill>
                  <a:latin typeface="Arial" panose="020B0604020202020204" pitchFamily="34" charset="0"/>
                  <a:cs typeface="Arial" panose="020B0604020202020204" pitchFamily="34" charset="0"/>
                </a:rPr>
                <a:t>Localización: </a:t>
              </a:r>
              <a:r>
                <a:rPr lang="da-DK" sz="1050" b="1" dirty="0">
                  <a:solidFill>
                    <a:srgbClr val="70AD47">
                      <a:lumMod val="50000"/>
                    </a:srgbClr>
                  </a:solidFill>
                  <a:latin typeface="Arial" panose="020B0604020202020204" pitchFamily="34" charset="0"/>
                  <a:cs typeface="Arial" panose="020B0604020202020204" pitchFamily="34" charset="0"/>
                </a:rPr>
                <a:t>RÍO CUSIANA CARRETERA CRUCERO AGUAZUL RUTA 6211PR 90+0104 </a:t>
              </a:r>
              <a:endParaRPr lang="es-CO" sz="105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A5D76F19-1E81-4DB7-B877-452E2F06680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26662" name="Rectángulo 67">
            <a:extLst>
              <a:ext uri="{FF2B5EF4-FFF2-40B4-BE49-F238E27FC236}">
                <a16:creationId xmlns:a16="http://schemas.microsoft.com/office/drawing/2014/main" id="{73BF6D42-B795-427C-8FCF-76A54A5963C1}"/>
              </a:ext>
            </a:extLst>
          </p:cNvPr>
          <p:cNvSpPr>
            <a:spLocks noChangeArrowheads="1"/>
          </p:cNvSpPr>
          <p:nvPr/>
        </p:nvSpPr>
        <p:spPr bwMode="auto">
          <a:xfrm>
            <a:off x="866775" y="123825"/>
            <a:ext cx="8693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02087" name="Rectángulo 68">
            <a:extLst>
              <a:ext uri="{FF2B5EF4-FFF2-40B4-BE49-F238E27FC236}">
                <a16:creationId xmlns:a16="http://schemas.microsoft.com/office/drawing/2014/main" id="{B374D2E6-A608-46D4-8F25-4A35490EA27A}"/>
              </a:ext>
            </a:extLst>
          </p:cNvPr>
          <p:cNvSpPr>
            <a:spLocks noChangeArrowheads="1"/>
          </p:cNvSpPr>
          <p:nvPr/>
        </p:nvSpPr>
        <p:spPr bwMode="auto">
          <a:xfrm>
            <a:off x="873125" y="323850"/>
            <a:ext cx="10452100" cy="73818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DESMONTAJE PUENTE METALICO SOBRE EL RÍO CUSIANA CARRETERA CRUCERO AGUAZUL RUTA 6211PR 90+0104 – DEPARTAMENTO DE BOYAC</a:t>
            </a:r>
            <a:r>
              <a:rPr lang="es-CO"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Á</a:t>
            </a:r>
            <a:endPar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MX"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26664" name="Imagen 35">
            <a:extLst>
              <a:ext uri="{FF2B5EF4-FFF2-40B4-BE49-F238E27FC236}">
                <a16:creationId xmlns:a16="http://schemas.microsoft.com/office/drawing/2014/main" id="{BAA2B344-7122-472B-ADD6-1BCF04E5E8C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991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6665" name="CuadroTexto 3">
            <a:extLst>
              <a:ext uri="{FF2B5EF4-FFF2-40B4-BE49-F238E27FC236}">
                <a16:creationId xmlns:a16="http://schemas.microsoft.com/office/drawing/2014/main" id="{F6D35076-EEE1-44F3-9632-17C289601441}"/>
              </a:ext>
            </a:extLst>
          </p:cNvPr>
          <p:cNvSpPr txBox="1">
            <a:spLocks noChangeArrowheads="1"/>
          </p:cNvSpPr>
          <p:nvPr/>
        </p:nvSpPr>
        <p:spPr bwMode="auto">
          <a:xfrm>
            <a:off x="5065713" y="387032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311F86DD-A033-4422-BCFF-916CB957920D}"/>
              </a:ext>
            </a:extLst>
          </p:cNvPr>
          <p:cNvGrpSpPr>
            <a:grpSpLocks/>
          </p:cNvGrpSpPr>
          <p:nvPr/>
        </p:nvGrpSpPr>
        <p:grpSpPr bwMode="auto">
          <a:xfrm>
            <a:off x="6025798" y="1762853"/>
            <a:ext cx="5310032" cy="431801"/>
            <a:chOff x="3797993" y="1097388"/>
            <a:chExt cx="8840946" cy="639363"/>
          </a:xfrm>
          <a:solidFill>
            <a:schemeClr val="accent6">
              <a:lumMod val="60000"/>
              <a:lumOff val="40000"/>
            </a:schemeClr>
          </a:solidFill>
        </p:grpSpPr>
        <p:sp>
          <p:nvSpPr>
            <p:cNvPr id="39" name="Pentágono 11">
              <a:extLst>
                <a:ext uri="{FF2B5EF4-FFF2-40B4-BE49-F238E27FC236}">
                  <a16:creationId xmlns:a16="http://schemas.microsoft.com/office/drawing/2014/main" id="{AAE849E3-DC35-495D-AB61-A4B1A0C364E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E522B5A7-8BFF-4BA8-AD21-F25BD6BF3D16}"/>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EFE2F443-530D-4883-9F2B-5FA6523A8288}"/>
                </a:ext>
              </a:extLst>
            </p:cNvPr>
            <p:cNvSpPr/>
            <p:nvPr/>
          </p:nvSpPr>
          <p:spPr>
            <a:xfrm>
              <a:off x="3797993" y="1151452"/>
              <a:ext cx="651298" cy="52276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599A49BC-4FF2-4567-BB05-EF644BB8AF17}"/>
              </a:ext>
            </a:extLst>
          </p:cNvPr>
          <p:cNvGrpSpPr>
            <a:grpSpLocks/>
          </p:cNvGrpSpPr>
          <p:nvPr/>
        </p:nvGrpSpPr>
        <p:grpSpPr bwMode="auto">
          <a:xfrm>
            <a:off x="6053962" y="2224847"/>
            <a:ext cx="5281868" cy="407265"/>
            <a:chOff x="3797997" y="998662"/>
            <a:chExt cx="8786728" cy="603035"/>
          </a:xfrm>
          <a:solidFill>
            <a:schemeClr val="accent6">
              <a:lumMod val="60000"/>
              <a:lumOff val="40000"/>
            </a:schemeClr>
          </a:solidFill>
        </p:grpSpPr>
        <p:sp>
          <p:nvSpPr>
            <p:cNvPr id="44" name="Pentágono 11">
              <a:extLst>
                <a:ext uri="{FF2B5EF4-FFF2-40B4-BE49-F238E27FC236}">
                  <a16:creationId xmlns:a16="http://schemas.microsoft.com/office/drawing/2014/main" id="{567ECAA5-BFF1-4F10-BD84-D7CF81D487C8}"/>
                </a:ext>
              </a:extLst>
            </p:cNvPr>
            <p:cNvSpPr/>
            <p:nvPr/>
          </p:nvSpPr>
          <p:spPr>
            <a:xfrm>
              <a:off x="4102268" y="1069183"/>
              <a:ext cx="518385" cy="53251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5FD35C73-DF3A-4DE9-83A0-CCDBF5E97972}"/>
                </a:ext>
              </a:extLst>
            </p:cNvPr>
            <p:cNvSpPr/>
            <p:nvPr/>
          </p:nvSpPr>
          <p:spPr>
            <a:xfrm>
              <a:off x="4746729" y="998662"/>
              <a:ext cx="7837996" cy="53251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N:A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ED2434E9-FA63-4D37-8792-49F2ABB6F4E6}"/>
                </a:ext>
              </a:extLst>
            </p:cNvPr>
            <p:cNvSpPr/>
            <p:nvPr/>
          </p:nvSpPr>
          <p:spPr>
            <a:xfrm>
              <a:off x="3797997" y="1095037"/>
              <a:ext cx="518385" cy="46479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39DC6D5D-4E76-4B2A-BA4C-BF7CEACDA835}"/>
              </a:ext>
            </a:extLst>
          </p:cNvPr>
          <p:cNvGrpSpPr>
            <a:grpSpLocks/>
          </p:cNvGrpSpPr>
          <p:nvPr/>
        </p:nvGrpSpPr>
        <p:grpSpPr bwMode="auto">
          <a:xfrm>
            <a:off x="6040708" y="2724872"/>
            <a:ext cx="5295122"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40CECD3A-53FA-466B-9B13-FA37A850197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58C585A2-49DB-47AB-99FC-8F1272A251F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0E540BB8-00BF-448B-BE82-1ACF817054C5}"/>
                </a:ext>
              </a:extLst>
            </p:cNvPr>
            <p:cNvSpPr txBox="1"/>
            <p:nvPr/>
          </p:nvSpPr>
          <p:spPr>
            <a:xfrm>
              <a:off x="5031027" y="1128739"/>
              <a:ext cx="712614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N.A.</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BC5A02AD-C63D-4F81-BE9E-1483C4BB2DD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26669" name="Imagen 54">
            <a:extLst>
              <a:ext uri="{FF2B5EF4-FFF2-40B4-BE49-F238E27FC236}">
                <a16:creationId xmlns:a16="http://schemas.microsoft.com/office/drawing/2014/main" id="{B8F3C6A9-3BB4-479E-865B-BE051B1365F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467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6670" name="Imagen 1">
            <a:extLst>
              <a:ext uri="{FF2B5EF4-FFF2-40B4-BE49-F238E27FC236}">
                <a16:creationId xmlns:a16="http://schemas.microsoft.com/office/drawing/2014/main" id="{9C36A90A-CB1C-4EE9-8996-C1D43730679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66775" y="3908425"/>
            <a:ext cx="4194175" cy="193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41C2CBCC-791D-429E-8624-F97E1C28CBD6}"/>
              </a:ext>
            </a:extLst>
          </p:cNvPr>
          <p:cNvGraphicFramePr>
            <a:graphicFrameLocks noGrp="1"/>
          </p:cNvGraphicFramePr>
          <p:nvPr/>
        </p:nvGraphicFramePr>
        <p:xfrm>
          <a:off x="6026150" y="3255963"/>
          <a:ext cx="5299075" cy="2559050"/>
        </p:xfrm>
        <a:graphic>
          <a:graphicData uri="http://schemas.openxmlformats.org/drawingml/2006/table">
            <a:tbl>
              <a:tblPr firstRow="1" bandRow="1"/>
              <a:tblGrid>
                <a:gridCol w="1407566">
                  <a:extLst>
                    <a:ext uri="{9D8B030D-6E8A-4147-A177-3AD203B41FA5}">
                      <a16:colId xmlns:a16="http://schemas.microsoft.com/office/drawing/2014/main" val="20000"/>
                    </a:ext>
                  </a:extLst>
                </a:gridCol>
                <a:gridCol w="1374447">
                  <a:extLst>
                    <a:ext uri="{9D8B030D-6E8A-4147-A177-3AD203B41FA5}">
                      <a16:colId xmlns:a16="http://schemas.microsoft.com/office/drawing/2014/main" val="20001"/>
                    </a:ext>
                  </a:extLst>
                </a:gridCol>
                <a:gridCol w="1490366">
                  <a:extLst>
                    <a:ext uri="{9D8B030D-6E8A-4147-A177-3AD203B41FA5}">
                      <a16:colId xmlns:a16="http://schemas.microsoft.com/office/drawing/2014/main" val="20002"/>
                    </a:ext>
                  </a:extLst>
                </a:gridCol>
                <a:gridCol w="1026696">
                  <a:extLst>
                    <a:ext uri="{9D8B030D-6E8A-4147-A177-3AD203B41FA5}">
                      <a16:colId xmlns:a16="http://schemas.microsoft.com/office/drawing/2014/main" val="20003"/>
                    </a:ext>
                  </a:extLst>
                </a:gridCol>
              </a:tblGrid>
              <a:tr h="175211">
                <a:tc gridSpan="4">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5211">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$ 193,96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274362">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fontAlgn="b"/>
                      <a:r>
                        <a:rPr lang="es-CO" sz="10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75211">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$ 193,96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75211">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$ 14,99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304799">
                <a:tc gridSpan="2">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75211">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$ 14,99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75211">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$ 208,95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75211">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$ 208,95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75211">
                <a:tc gridSpan="4">
                  <a:txBody>
                    <a:bodyPr/>
                    <a:lstStyle/>
                    <a:p>
                      <a:pPr algn="ctr" rtl="0" fontAlgn="ctr"/>
                      <a:r>
                        <a:rPr lang="es-ES" sz="1000" b="0" i="0" u="none" strike="noStrike" dirty="0">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94226">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83972">
                <a:tc>
                  <a:txBody>
                    <a:bodyPr/>
                    <a:lstStyle/>
                    <a:p>
                      <a:pPr algn="ctr" rtl="0" fontAlgn="ctr"/>
                      <a:r>
                        <a:rPr lang="es-CO" sz="1000" b="0" i="0" u="none" strike="noStrike">
                          <a:solidFill>
                            <a:srgbClr val="375623"/>
                          </a:solidFill>
                          <a:effectLst/>
                          <a:latin typeface="Arial" panose="020B0604020202020204" pitchFamily="34" charset="0"/>
                        </a:rPr>
                        <a:t>Tunja-Paez</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0,250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80%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46%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7" name="Tabla 6">
            <a:extLst>
              <a:ext uri="{FF2B5EF4-FFF2-40B4-BE49-F238E27FC236}">
                <a16:creationId xmlns:a16="http://schemas.microsoft.com/office/drawing/2014/main" id="{C8254AE1-0A32-4E94-AD00-10B726FB805A}"/>
              </a:ext>
            </a:extLst>
          </p:cNvPr>
          <p:cNvGraphicFramePr>
            <a:graphicFrameLocks noGrp="1"/>
          </p:cNvGraphicFramePr>
          <p:nvPr/>
        </p:nvGraphicFramePr>
        <p:xfrm>
          <a:off x="873125" y="1001713"/>
          <a:ext cx="4716463" cy="2846387"/>
        </p:xfrm>
        <a:graphic>
          <a:graphicData uri="http://schemas.openxmlformats.org/drawingml/2006/table">
            <a:tbl>
              <a:tblPr firstRow="1" bandRow="1"/>
              <a:tblGrid>
                <a:gridCol w="1252811">
                  <a:extLst>
                    <a:ext uri="{9D8B030D-6E8A-4147-A177-3AD203B41FA5}">
                      <a16:colId xmlns:a16="http://schemas.microsoft.com/office/drawing/2014/main" val="20000"/>
                    </a:ext>
                  </a:extLst>
                </a:gridCol>
                <a:gridCol w="1223333">
                  <a:extLst>
                    <a:ext uri="{9D8B030D-6E8A-4147-A177-3AD203B41FA5}">
                      <a16:colId xmlns:a16="http://schemas.microsoft.com/office/drawing/2014/main" val="20001"/>
                    </a:ext>
                  </a:extLst>
                </a:gridCol>
                <a:gridCol w="1326504">
                  <a:extLst>
                    <a:ext uri="{9D8B030D-6E8A-4147-A177-3AD203B41FA5}">
                      <a16:colId xmlns:a16="http://schemas.microsoft.com/office/drawing/2014/main" val="20002"/>
                    </a:ext>
                  </a:extLst>
                </a:gridCol>
                <a:gridCol w="913815">
                  <a:extLst>
                    <a:ext uri="{9D8B030D-6E8A-4147-A177-3AD203B41FA5}">
                      <a16:colId xmlns:a16="http://schemas.microsoft.com/office/drawing/2014/main" val="20003"/>
                    </a:ext>
                  </a:extLst>
                </a:gridCol>
              </a:tblGrid>
              <a:tr h="171339">
                <a:tc gridSpan="4">
                  <a:txBody>
                    <a:bodyPr/>
                    <a:lstStyle/>
                    <a:p>
                      <a:pPr algn="ctr" rtl="0" fontAlgn="b"/>
                      <a:r>
                        <a:rPr lang="es-CO" sz="8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1339">
                <a:tc>
                  <a:txBody>
                    <a:bodyPr/>
                    <a:lstStyle/>
                    <a:p>
                      <a:pPr algn="l" rtl="0" fontAlgn="b"/>
                      <a:r>
                        <a:rPr lang="es-CO" sz="8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1422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71339">
                <a:tc>
                  <a:txBody>
                    <a:bodyPr/>
                    <a:lstStyle/>
                    <a:p>
                      <a:pPr algn="l" rtl="0" fontAlgn="b"/>
                      <a:r>
                        <a:rPr lang="es-CO" sz="8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800" b="0" i="0" u="none" strike="noStrike">
                          <a:solidFill>
                            <a:srgbClr val="375623"/>
                          </a:solidFill>
                          <a:effectLst/>
                          <a:latin typeface="Arial" panose="020B0604020202020204" pitchFamily="34" charset="0"/>
                        </a:rPr>
                        <a:t>15/08/2019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71339">
                <a:tc gridSpan="3">
                  <a:txBody>
                    <a:bodyPr/>
                    <a:lstStyle/>
                    <a:p>
                      <a:pPr algn="l" rtl="0" fontAlgn="b"/>
                      <a:r>
                        <a:rPr lang="es-CO" sz="8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800" b="0" i="0" u="none" strike="noStrike">
                          <a:solidFill>
                            <a:srgbClr val="375623"/>
                          </a:solidFill>
                          <a:effectLst/>
                          <a:latin typeface="Arial" panose="020B0604020202020204" pitchFamily="34" charset="0"/>
                        </a:rPr>
                        <a:t>11/01/2020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71339">
                <a:tc gridSpan="4">
                  <a:txBody>
                    <a:bodyPr/>
                    <a:lstStyle/>
                    <a:p>
                      <a:pPr algn="ctr" rtl="0" fontAlgn="b"/>
                      <a:r>
                        <a:rPr lang="es-CO" sz="8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74397">
                <a:tc gridSpan="3">
                  <a:txBody>
                    <a:bodyPr/>
                    <a:lstStyle/>
                    <a:p>
                      <a:pPr algn="l" rtl="0" fontAlgn="ctr"/>
                      <a:r>
                        <a:rPr lang="es-ES" sz="800" b="1" i="0" u="none" strike="noStrike" dirty="0">
                          <a:solidFill>
                            <a:srgbClr val="375623"/>
                          </a:solidFill>
                          <a:effectLst/>
                          <a:latin typeface="Arial" panose="020B0604020202020204" pitchFamily="34" charset="0"/>
                        </a:rPr>
                        <a:t>AHORROS EN COSTOS DE OPERACIÓN VEHICULAR: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74397">
                <a:tc gridSpan="3">
                  <a:txBody>
                    <a:bodyPr/>
                    <a:lstStyle/>
                    <a:p>
                      <a:pPr algn="l" rtl="0" fontAlgn="ctr"/>
                      <a:r>
                        <a:rPr lang="es-ES" sz="800" b="1" i="0" u="none" strike="noStrike">
                          <a:solidFill>
                            <a:srgbClr val="375623"/>
                          </a:solidFill>
                          <a:effectLst/>
                          <a:latin typeface="Arial" panose="020B0604020202020204" pitchFamily="34" charset="0"/>
                        </a:rPr>
                        <a:t>AHORRO EN TIEMPOS DE RECORRIDO: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74397">
                <a:tc gridSpan="3">
                  <a:txBody>
                    <a:bodyPr/>
                    <a:lstStyle/>
                    <a:p>
                      <a:pPr algn="l" rtl="0" fontAlgn="ctr"/>
                      <a:r>
                        <a:rPr lang="es-CO" sz="800" b="0" i="0" u="none" strike="noStrike" dirty="0">
                          <a:solidFill>
                            <a:srgbClr val="375623"/>
                          </a:solidFill>
                          <a:effectLst/>
                          <a:latin typeface="Arial" panose="020B0604020202020204" pitchFamily="34" charset="0"/>
                        </a:rPr>
                        <a:t> </a:t>
                      </a:r>
                      <a:r>
                        <a:rPr lang="es-CO" sz="800" b="1" i="0" u="none" strike="noStrike" dirty="0">
                          <a:solidFill>
                            <a:srgbClr val="375623"/>
                          </a:solidFill>
                          <a:effectLst/>
                          <a:latin typeface="Arial" panose="020B0604020202020204" pitchFamily="34" charset="0"/>
                        </a:rPr>
                        <a:t>EMPLEOS  GENERADOS: 15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b"/>
                      <a:r>
                        <a:rPr lang="es-CO" sz="8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85511">
                <a:tc gridSpan="4">
                  <a:txBody>
                    <a:bodyPr/>
                    <a:lstStyle/>
                    <a:p>
                      <a:pPr algn="l" rtl="0" fontAlgn="ctr"/>
                      <a:r>
                        <a:rPr lang="es-ES" sz="800" b="1" i="0" u="none" strike="noStrike" dirty="0">
                          <a:solidFill>
                            <a:srgbClr val="375623"/>
                          </a:solidFill>
                          <a:effectLst/>
                          <a:latin typeface="Arial" panose="020B0604020202020204" pitchFamily="34" charset="0"/>
                        </a:rPr>
                        <a:t>OTROS BENEFICIOS</a:t>
                      </a:r>
                      <a:r>
                        <a:rPr lang="es-ES" sz="800" b="0" i="0" u="none" strike="noStrike" dirty="0">
                          <a:solidFill>
                            <a:srgbClr val="375623"/>
                          </a:solidFill>
                          <a:effectLst/>
                          <a:latin typeface="Arial" panose="020B0604020202020204" pitchFamily="34" charset="0"/>
                        </a:rPr>
                        <a:t>: desmontaje del puente metálico ubicado en el PR 90 +0104 de la Carretera Sogamoso - Aguazul departamento de Boyacá, con el fin de tener la disponibilidad del mismo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71339">
                <a:tc gridSpan="4">
                  <a:txBody>
                    <a:bodyPr/>
                    <a:lstStyle/>
                    <a:p>
                      <a:pPr algn="ctr" rtl="0" fontAlgn="b"/>
                      <a:r>
                        <a:rPr lang="es-ES" sz="8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43861">
                <a:tc>
                  <a:txBody>
                    <a:bodyPr/>
                    <a:lstStyle/>
                    <a:p>
                      <a:pPr algn="ctr" rtl="0" fontAlgn="ctr"/>
                      <a:r>
                        <a:rPr lang="es-CO" sz="8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65792">
                <a:tc>
                  <a:txBody>
                    <a:bodyPr/>
                    <a:lstStyle/>
                    <a:p>
                      <a:pPr algn="just" rtl="0" fontAlgn="ctr"/>
                      <a:r>
                        <a:rPr lang="es-ES" sz="800" b="1" i="0" u="none" strike="noStrike" dirty="0">
                          <a:solidFill>
                            <a:srgbClr val="375623"/>
                          </a:solidFill>
                          <a:effectLst/>
                          <a:latin typeface="Arial" panose="020B0604020202020204" pitchFamily="34" charset="0"/>
                        </a:rPr>
                        <a:t>Atender 1 sitio crítico en la red vial nacional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Sitios críticos en la red vial nacional primaria atendidos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1 Sitio Critico Atendido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ángulo 3">
            <a:extLst>
              <a:ext uri="{FF2B5EF4-FFF2-40B4-BE49-F238E27FC236}">
                <a16:creationId xmlns:a16="http://schemas.microsoft.com/office/drawing/2014/main" id="{04F64945-3113-4416-86F7-6EAEAABB8394}"/>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28707" name="Rectángulo 7">
            <a:extLst>
              <a:ext uri="{FF2B5EF4-FFF2-40B4-BE49-F238E27FC236}">
                <a16:creationId xmlns:a16="http://schemas.microsoft.com/office/drawing/2014/main" id="{FDE7FD60-F29A-4A77-8B86-037C91B8DFF3}"/>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760E7A5-8B7E-4430-8397-4762325CE35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28709" name="Imagen 14">
            <a:extLst>
              <a:ext uri="{FF2B5EF4-FFF2-40B4-BE49-F238E27FC236}">
                <a16:creationId xmlns:a16="http://schemas.microsoft.com/office/drawing/2014/main" id="{3C522042-265F-40D1-93A3-A9EF6BD1548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23388" y="59277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710" name="CuadroTexto 2">
            <a:extLst>
              <a:ext uri="{FF2B5EF4-FFF2-40B4-BE49-F238E27FC236}">
                <a16:creationId xmlns:a16="http://schemas.microsoft.com/office/drawing/2014/main" id="{A4093826-A91B-4EAD-8A43-E65AF35FA97C}"/>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28711" name="CuadroTexto 11">
            <a:extLst>
              <a:ext uri="{FF2B5EF4-FFF2-40B4-BE49-F238E27FC236}">
                <a16:creationId xmlns:a16="http://schemas.microsoft.com/office/drawing/2014/main" id="{5055A5AD-B177-42B2-9036-13C3E0DD0967}"/>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28712" name="Imagen 16">
            <a:extLst>
              <a:ext uri="{FF2B5EF4-FFF2-40B4-BE49-F238E27FC236}">
                <a16:creationId xmlns:a16="http://schemas.microsoft.com/office/drawing/2014/main" id="{F9CED5B4-8DA4-4E7D-87E2-7BD0CB0D96A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713" name="Imagen 2">
            <a:extLst>
              <a:ext uri="{FF2B5EF4-FFF2-40B4-BE49-F238E27FC236}">
                <a16:creationId xmlns:a16="http://schemas.microsoft.com/office/drawing/2014/main" id="{80CC4206-7DEE-4DB2-BDCD-B62A5D6129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22FADA0A-A27B-4EF4-8386-6A0A554C93A8}"/>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F844C86F-E82A-4B1A-AC9F-17456122F16B}"/>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E80A5300-4D35-40A1-B4E7-07A995E4551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7C3E0883-E4B0-415F-98F5-38A14E7CDDCB}"/>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28718" name="CuadroTexto 4">
            <a:extLst>
              <a:ext uri="{FF2B5EF4-FFF2-40B4-BE49-F238E27FC236}">
                <a16:creationId xmlns:a16="http://schemas.microsoft.com/office/drawing/2014/main" id="{46DBBED6-B26C-49F7-9189-37090D40A8D1}"/>
              </a:ext>
            </a:extLst>
          </p:cNvPr>
          <p:cNvSpPr txBox="1">
            <a:spLocks noChangeArrowheads="1"/>
          </p:cNvSpPr>
          <p:nvPr/>
        </p:nvSpPr>
        <p:spPr bwMode="auto">
          <a:xfrm>
            <a:off x="1697038" y="5273675"/>
            <a:ext cx="8553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DESMONTAJE PUENTE METALICO SOBRE EL RÍO CUSIANA CARRETERA CRUCERO AGUAZUL RUTA 6211PR 90+0104 – DEPARTAMENTO DE BOYAC</a:t>
            </a:r>
            <a:r>
              <a:rPr lang="es-CO" altLang="es-CO" sz="1600">
                <a:solidFill>
                  <a:srgbClr val="548235"/>
                </a:solidFill>
                <a:latin typeface="Arial" panose="020B0604020202020204" pitchFamily="34" charset="0"/>
                <a:ea typeface="Verdana" panose="020B0604030504040204" pitchFamily="34" charset="0"/>
                <a:cs typeface="Arial" panose="020B0604020202020204" pitchFamily="34" charset="0"/>
              </a:rPr>
              <a:t>Á</a:t>
            </a:r>
            <a:endPar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p:txBody>
      </p:sp>
      <p:sp>
        <p:nvSpPr>
          <p:cNvPr id="328719" name="Rectangle 2">
            <a:extLst>
              <a:ext uri="{FF2B5EF4-FFF2-40B4-BE49-F238E27FC236}">
                <a16:creationId xmlns:a16="http://schemas.microsoft.com/office/drawing/2014/main" id="{871F048B-1237-4D69-BAFB-44B837CD6DB3}"/>
              </a:ext>
            </a:extLst>
          </p:cNvPr>
          <p:cNvSpPr>
            <a:spLocks noChangeArrowheads="1"/>
          </p:cNvSpPr>
          <p:nvPr/>
        </p:nvSpPr>
        <p:spPr bwMode="auto">
          <a:xfrm>
            <a:off x="2470150" y="250825"/>
            <a:ext cx="8585200" cy="206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pic>
        <p:nvPicPr>
          <p:cNvPr id="328720" name="Picture 1">
            <a:extLst>
              <a:ext uri="{FF2B5EF4-FFF2-40B4-BE49-F238E27FC236}">
                <a16:creationId xmlns:a16="http://schemas.microsoft.com/office/drawing/2014/main" id="{F4198A67-64F4-4FFA-946B-1CE8D84802A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76338" y="1903413"/>
            <a:ext cx="4079875" cy="332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721" name="Imagen 5">
            <a:extLst>
              <a:ext uri="{FF2B5EF4-FFF2-40B4-BE49-F238E27FC236}">
                <a16:creationId xmlns:a16="http://schemas.microsoft.com/office/drawing/2014/main" id="{5E471CB3-9E76-4E15-9007-B754524C0D34}"/>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794500" y="1952625"/>
            <a:ext cx="4090988" cy="335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E5AA0095-E3D9-44D0-9EA4-F20082636245}"/>
              </a:ext>
            </a:extLst>
          </p:cNvPr>
          <p:cNvSpPr/>
          <p:nvPr/>
        </p:nvSpPr>
        <p:spPr>
          <a:xfrm>
            <a:off x="-14288" y="-47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30755" name="Imagen 1">
            <a:extLst>
              <a:ext uri="{FF2B5EF4-FFF2-40B4-BE49-F238E27FC236}">
                <a16:creationId xmlns:a16="http://schemas.microsoft.com/office/drawing/2014/main" id="{E34BB0C9-5503-4218-B581-6FE983C6F041}"/>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1963" y="596423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69C1106C-478C-4C08-9820-75707164D92C}"/>
              </a:ext>
            </a:extLst>
          </p:cNvPr>
          <p:cNvGrpSpPr>
            <a:grpSpLocks/>
          </p:cNvGrpSpPr>
          <p:nvPr/>
        </p:nvGrpSpPr>
        <p:grpSpPr bwMode="auto">
          <a:xfrm>
            <a:off x="6076923" y="1052689"/>
            <a:ext cx="5254652"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F9E65075-5DFF-4BFF-9C99-1182A2DF424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995CD2CE-B9EE-4ABF-B820-942091FBBB3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49FC074F-B16D-40D0-A8FC-7354C2E7122E}"/>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 de Pereira</a:t>
              </a:r>
            </a:p>
          </p:txBody>
        </p:sp>
        <p:sp>
          <p:nvSpPr>
            <p:cNvPr id="16" name="Elipse 15">
              <a:extLst>
                <a:ext uri="{FF2B5EF4-FFF2-40B4-BE49-F238E27FC236}">
                  <a16:creationId xmlns:a16="http://schemas.microsoft.com/office/drawing/2014/main" id="{48B9CEBD-D41A-4414-B408-2C8D23C300F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30757" name="Rectángulo 67">
            <a:extLst>
              <a:ext uri="{FF2B5EF4-FFF2-40B4-BE49-F238E27FC236}">
                <a16:creationId xmlns:a16="http://schemas.microsoft.com/office/drawing/2014/main" id="{F9D43CF4-63B9-4CF2-A5F2-171DC0F8D72D}"/>
              </a:ext>
            </a:extLst>
          </p:cNvPr>
          <p:cNvSpPr>
            <a:spLocks noChangeArrowheads="1"/>
          </p:cNvSpPr>
          <p:nvPr/>
        </p:nvSpPr>
        <p:spPr bwMode="auto">
          <a:xfrm>
            <a:off x="860425" y="174625"/>
            <a:ext cx="8702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30758" name="Rectángulo 68">
            <a:extLst>
              <a:ext uri="{FF2B5EF4-FFF2-40B4-BE49-F238E27FC236}">
                <a16:creationId xmlns:a16="http://schemas.microsoft.com/office/drawing/2014/main" id="{FA03251E-1EBC-4ECE-B1E8-84FE644CDCAA}"/>
              </a:ext>
            </a:extLst>
          </p:cNvPr>
          <p:cNvSpPr>
            <a:spLocks noChangeArrowheads="1"/>
          </p:cNvSpPr>
          <p:nvPr/>
        </p:nvSpPr>
        <p:spPr bwMode="auto">
          <a:xfrm>
            <a:off x="860425" y="342900"/>
            <a:ext cx="104711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URGENCIA MANIFIESTA, ATENCIÓN SITUACIONES DE EMERGENCIA ACAECIDAS ENTRE EL PR2+0100 Y EL PR2+0300 DE LA VARIANTE EL POLLO-LA ROMELIA DE LA VÍA 29RSC, EN EL DEPARTAMENTO DE RISARALDA.</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30759" name="Imagen 35">
            <a:extLst>
              <a:ext uri="{FF2B5EF4-FFF2-40B4-BE49-F238E27FC236}">
                <a16:creationId xmlns:a16="http://schemas.microsoft.com/office/drawing/2014/main" id="{A9BDE8A7-CD74-45AE-9873-B42756808A5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0760" name="CuadroTexto 3">
            <a:extLst>
              <a:ext uri="{FF2B5EF4-FFF2-40B4-BE49-F238E27FC236}">
                <a16:creationId xmlns:a16="http://schemas.microsoft.com/office/drawing/2014/main" id="{6631CB51-A929-48FD-83ED-F713F141D7F8}"/>
              </a:ext>
            </a:extLst>
          </p:cNvPr>
          <p:cNvSpPr txBox="1">
            <a:spLocks noChangeArrowheads="1"/>
          </p:cNvSpPr>
          <p:nvPr/>
        </p:nvSpPr>
        <p:spPr bwMode="auto">
          <a:xfrm>
            <a:off x="4840288" y="4308475"/>
            <a:ext cx="104140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EFE99229-0371-4DF1-AB11-11CF985313B0}"/>
              </a:ext>
            </a:extLst>
          </p:cNvPr>
          <p:cNvGrpSpPr>
            <a:grpSpLocks/>
          </p:cNvGrpSpPr>
          <p:nvPr/>
        </p:nvGrpSpPr>
        <p:grpSpPr bwMode="auto">
          <a:xfrm>
            <a:off x="6062014" y="1607347"/>
            <a:ext cx="5269561"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686545A2-B770-448C-ABDE-FC6F08B691E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C305C008-F225-4300-864F-71FB7D2DF3D6}"/>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los departamentos de  Risaralda y Caldas</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0FC02BE0-AE41-4E47-A2F8-C3144958567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71A9DB78-44E8-4652-8720-E3A5A5E980F0}"/>
              </a:ext>
            </a:extLst>
          </p:cNvPr>
          <p:cNvGrpSpPr>
            <a:grpSpLocks/>
          </p:cNvGrpSpPr>
          <p:nvPr/>
        </p:nvGrpSpPr>
        <p:grpSpPr bwMode="auto">
          <a:xfrm>
            <a:off x="6090177" y="2136022"/>
            <a:ext cx="5241398"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01522CE6-887C-4835-A1D3-524EDBE4F90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5D5D80F9-48C4-4144-89C9-D4D772FC9258}"/>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0,2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3FE8F9BB-7063-400A-B53E-F9DCCD0C0C2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9ED84725-CFFC-4434-B95C-652A39054750}"/>
              </a:ext>
            </a:extLst>
          </p:cNvPr>
          <p:cNvGrpSpPr>
            <a:grpSpLocks/>
          </p:cNvGrpSpPr>
          <p:nvPr/>
        </p:nvGrpSpPr>
        <p:grpSpPr bwMode="auto">
          <a:xfrm>
            <a:off x="6076923" y="2675729"/>
            <a:ext cx="5254652"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D14CDFD9-3C02-42F3-BF8C-DB22FF070BF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85248655-4D4E-4C68-8204-87A344D8BC7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2E24BB46-E1B6-43BE-A151-DA5AA0CD0BA3}"/>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0,1</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5A7BB8F9-6D68-445D-B23F-F1948A0F614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30764" name="Imagen 54">
            <a:extLst>
              <a:ext uri="{FF2B5EF4-FFF2-40B4-BE49-F238E27FC236}">
                <a16:creationId xmlns:a16="http://schemas.microsoft.com/office/drawing/2014/main" id="{2BE58DE4-1046-401C-AD01-D530C793DD9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229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0765" name="Imagen 30">
            <a:extLst>
              <a:ext uri="{FF2B5EF4-FFF2-40B4-BE49-F238E27FC236}">
                <a16:creationId xmlns:a16="http://schemas.microsoft.com/office/drawing/2014/main" id="{EF5257BA-E39C-4531-8556-73E1073C339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28625" y="3698875"/>
            <a:ext cx="2160588" cy="145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Elipse 2">
            <a:extLst>
              <a:ext uri="{FF2B5EF4-FFF2-40B4-BE49-F238E27FC236}">
                <a16:creationId xmlns:a16="http://schemas.microsoft.com/office/drawing/2014/main" id="{209DC4A5-6E15-4BCA-AAA8-85B363628BBF}"/>
              </a:ext>
            </a:extLst>
          </p:cNvPr>
          <p:cNvSpPr/>
          <p:nvPr/>
        </p:nvSpPr>
        <p:spPr>
          <a:xfrm>
            <a:off x="860425" y="4230688"/>
            <a:ext cx="152400" cy="171450"/>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solidFill>
                <a:prstClr val="white"/>
              </a:solidFill>
            </a:endParaRPr>
          </a:p>
        </p:txBody>
      </p:sp>
      <p:pic>
        <p:nvPicPr>
          <p:cNvPr id="330767" name="Imagen 6">
            <a:extLst>
              <a:ext uri="{FF2B5EF4-FFF2-40B4-BE49-F238E27FC236}">
                <a16:creationId xmlns:a16="http://schemas.microsoft.com/office/drawing/2014/main" id="{1525E7B8-DC30-4CC3-9625-DAD4449F95F6}"/>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986088" y="3635375"/>
            <a:ext cx="1743075" cy="216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9" name="Conector recto 8">
            <a:extLst>
              <a:ext uri="{FF2B5EF4-FFF2-40B4-BE49-F238E27FC236}">
                <a16:creationId xmlns:a16="http://schemas.microsoft.com/office/drawing/2014/main" id="{B7137642-9710-471C-955A-272AA15D9C6A}"/>
              </a:ext>
            </a:extLst>
          </p:cNvPr>
          <p:cNvCxnSpPr/>
          <p:nvPr/>
        </p:nvCxnSpPr>
        <p:spPr>
          <a:xfrm flipV="1">
            <a:off x="2408238" y="4633913"/>
            <a:ext cx="1074737" cy="39687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 name="Conector recto 36">
            <a:extLst>
              <a:ext uri="{FF2B5EF4-FFF2-40B4-BE49-F238E27FC236}">
                <a16:creationId xmlns:a16="http://schemas.microsoft.com/office/drawing/2014/main" id="{3D221D32-2430-48B7-A1F0-CD6D913CB7C3}"/>
              </a:ext>
            </a:extLst>
          </p:cNvPr>
          <p:cNvCxnSpPr>
            <a:cxnSpLocks/>
          </p:cNvCxnSpPr>
          <p:nvPr/>
        </p:nvCxnSpPr>
        <p:spPr>
          <a:xfrm>
            <a:off x="2589213" y="3719513"/>
            <a:ext cx="893762" cy="881062"/>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aphicFrame>
        <p:nvGraphicFramePr>
          <p:cNvPr id="6" name="Tabla 5">
            <a:extLst>
              <a:ext uri="{FF2B5EF4-FFF2-40B4-BE49-F238E27FC236}">
                <a16:creationId xmlns:a16="http://schemas.microsoft.com/office/drawing/2014/main" id="{74B9EAA9-F725-494B-9150-E5E15B38BCD7}"/>
              </a:ext>
            </a:extLst>
          </p:cNvPr>
          <p:cNvGraphicFramePr>
            <a:graphicFrameLocks noGrp="1"/>
          </p:cNvGraphicFramePr>
          <p:nvPr/>
        </p:nvGraphicFramePr>
        <p:xfrm>
          <a:off x="6089650" y="3230563"/>
          <a:ext cx="5241925" cy="2476500"/>
        </p:xfrm>
        <a:graphic>
          <a:graphicData uri="http://schemas.openxmlformats.org/drawingml/2006/table">
            <a:tbl>
              <a:tblPr firstRow="1" bandRow="1"/>
              <a:tblGrid>
                <a:gridCol w="1392386">
                  <a:extLst>
                    <a:ext uri="{9D8B030D-6E8A-4147-A177-3AD203B41FA5}">
                      <a16:colId xmlns:a16="http://schemas.microsoft.com/office/drawing/2014/main" val="20000"/>
                    </a:ext>
                  </a:extLst>
                </a:gridCol>
                <a:gridCol w="1359625">
                  <a:extLst>
                    <a:ext uri="{9D8B030D-6E8A-4147-A177-3AD203B41FA5}">
                      <a16:colId xmlns:a16="http://schemas.microsoft.com/office/drawing/2014/main" val="20001"/>
                    </a:ext>
                  </a:extLst>
                </a:gridCol>
                <a:gridCol w="1474291">
                  <a:extLst>
                    <a:ext uri="{9D8B030D-6E8A-4147-A177-3AD203B41FA5}">
                      <a16:colId xmlns:a16="http://schemas.microsoft.com/office/drawing/2014/main" val="20002"/>
                    </a:ext>
                  </a:extLst>
                </a:gridCol>
                <a:gridCol w="1015623">
                  <a:extLst>
                    <a:ext uri="{9D8B030D-6E8A-4147-A177-3AD203B41FA5}">
                      <a16:colId xmlns:a16="http://schemas.microsoft.com/office/drawing/2014/main" val="20003"/>
                    </a:ext>
                  </a:extLst>
                </a:gridCol>
              </a:tblGrid>
              <a:tr h="165947">
                <a:tc gridSpan="4">
                  <a:txBody>
                    <a:bodyPr/>
                    <a:lstStyle/>
                    <a:p>
                      <a:pPr algn="ctr" rtl="0" fontAlgn="ctr"/>
                      <a:r>
                        <a:rPr lang="es-CO" sz="1000" b="0" i="0" u="none" strike="noStrike">
                          <a:solidFill>
                            <a:schemeClr val="accent6">
                              <a:lumMod val="50000"/>
                            </a:schemeClr>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5947">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chemeClr val="accent6">
                              <a:lumMod val="50000"/>
                            </a:schemeClr>
                          </a:solidFill>
                          <a:effectLst/>
                          <a:latin typeface="Arial" panose="020B0604020202020204" pitchFamily="34" charset="0"/>
                        </a:rPr>
                        <a:t>$ 713,40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65947">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chemeClr val="accent6">
                              <a:lumMod val="50000"/>
                            </a:schemeClr>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65947">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chemeClr val="accent6">
                              <a:lumMod val="50000"/>
                            </a:schemeClr>
                          </a:solidFill>
                          <a:effectLst/>
                          <a:latin typeface="Arial" panose="020B0604020202020204" pitchFamily="34" charset="0"/>
                        </a:rPr>
                        <a:t>$ 713,40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65947">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chemeClr val="accent6">
                              <a:lumMod val="50000"/>
                            </a:schemeClr>
                          </a:solidFill>
                          <a:effectLst/>
                          <a:latin typeface="Arial" panose="020B0604020202020204" pitchFamily="34" charset="0"/>
                        </a:rPr>
                        <a:t>$ 75,50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304798">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chemeClr val="accent6">
                              <a:lumMod val="50000"/>
                            </a:schemeClr>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65947">
                <a:tc gridSpan="2">
                  <a:txBody>
                    <a:bodyPr/>
                    <a:lstStyle/>
                    <a:p>
                      <a:pPr algn="l" rtl="0" fontAlgn="ctr"/>
                      <a:r>
                        <a:rPr lang="es-ES" sz="1000" b="0" i="0" u="none" strike="noStrike">
                          <a:solidFill>
                            <a:schemeClr val="accent6">
                              <a:lumMod val="50000"/>
                            </a:schemeClr>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chemeClr val="accent6">
                              <a:lumMod val="50000"/>
                            </a:schemeClr>
                          </a:solidFill>
                          <a:effectLst/>
                          <a:latin typeface="Arial" panose="020B0604020202020204" pitchFamily="34" charset="0"/>
                        </a:rPr>
                        <a:t>$ 75,50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65947">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chemeClr val="accent6">
                              <a:lumMod val="50000"/>
                            </a:schemeClr>
                          </a:solidFill>
                          <a:effectLst/>
                          <a:latin typeface="Arial" panose="020B0604020202020204" pitchFamily="34" charset="0"/>
                        </a:rPr>
                        <a:t>$ 788,90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65947">
                <a:tc gridSpan="2">
                  <a:txBody>
                    <a:bodyPr/>
                    <a:lstStyle/>
                    <a:p>
                      <a:pPr algn="l" rtl="0" fontAlgn="ctr"/>
                      <a:r>
                        <a:rPr lang="es-CO" sz="1000" b="0" i="0" u="none" strike="noStrike">
                          <a:solidFill>
                            <a:schemeClr val="accent6">
                              <a:lumMod val="50000"/>
                            </a:schemeClr>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chemeClr val="accent6">
                              <a:lumMod val="50000"/>
                            </a:schemeClr>
                          </a:solidFill>
                          <a:effectLst/>
                          <a:latin typeface="Arial" panose="020B0604020202020204" pitchFamily="34" charset="0"/>
                        </a:rPr>
                        <a:t>$ 788,90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65947">
                <a:tc gridSpan="4">
                  <a:txBody>
                    <a:bodyPr/>
                    <a:lstStyle/>
                    <a:p>
                      <a:pPr algn="ctr" rtl="0" fontAlgn="ctr"/>
                      <a:r>
                        <a:rPr lang="es-ES" sz="1000" b="0" i="0" u="none" strike="noStrike">
                          <a:solidFill>
                            <a:schemeClr val="accent6">
                              <a:lumMod val="50000"/>
                            </a:schemeClr>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73381">
                <a:tc>
                  <a:txBody>
                    <a:bodyPr/>
                    <a:lstStyle/>
                    <a:p>
                      <a:pPr algn="ctr" rtl="0" fontAlgn="ctr"/>
                      <a:r>
                        <a:rPr lang="es-CO" sz="1000" b="1" i="0" u="none" strike="noStrike">
                          <a:solidFill>
                            <a:schemeClr val="accent6">
                              <a:lumMod val="50000"/>
                            </a:schemeClr>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04798">
                <a:tc>
                  <a:txBody>
                    <a:bodyPr/>
                    <a:lstStyle/>
                    <a:p>
                      <a:pPr algn="ctr" rtl="0" fontAlgn="ctr"/>
                      <a:r>
                        <a:rPr lang="es-CO" sz="1000" b="0" i="0" u="none" strike="noStrike">
                          <a:solidFill>
                            <a:schemeClr val="accent6">
                              <a:lumMod val="50000"/>
                            </a:schemeClr>
                          </a:solidFill>
                          <a:effectLst/>
                          <a:latin typeface="Arial" panose="020B0604020202020204" pitchFamily="34" charset="0"/>
                        </a:rPr>
                        <a:t>VARIANTE EL POLLO-LA ROMELIA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chemeClr val="accent6">
                              <a:lumMod val="50000"/>
                            </a:schemeClr>
                          </a:solidFill>
                          <a:effectLst/>
                          <a:latin typeface="Arial" panose="020B0604020202020204" pitchFamily="34" charset="0"/>
                        </a:rPr>
                        <a:t>0,1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chemeClr val="accent6">
                              <a:lumMod val="50000"/>
                            </a:schemeClr>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chemeClr val="accent6">
                              <a:lumMod val="50000"/>
                            </a:schemeClr>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7" name="Tabla 6">
            <a:extLst>
              <a:ext uri="{FF2B5EF4-FFF2-40B4-BE49-F238E27FC236}">
                <a16:creationId xmlns:a16="http://schemas.microsoft.com/office/drawing/2014/main" id="{A26FED49-B168-454A-BFB9-C19F06CA12FD}"/>
              </a:ext>
            </a:extLst>
          </p:cNvPr>
          <p:cNvGraphicFramePr>
            <a:graphicFrameLocks noGrp="1"/>
          </p:cNvGraphicFramePr>
          <p:nvPr/>
        </p:nvGraphicFramePr>
        <p:xfrm>
          <a:off x="860425" y="1031875"/>
          <a:ext cx="4906963" cy="2570163"/>
        </p:xfrm>
        <a:graphic>
          <a:graphicData uri="http://schemas.openxmlformats.org/drawingml/2006/table">
            <a:tbl>
              <a:tblPr firstRow="1" bandRow="1"/>
              <a:tblGrid>
                <a:gridCol w="1303413">
                  <a:extLst>
                    <a:ext uri="{9D8B030D-6E8A-4147-A177-3AD203B41FA5}">
                      <a16:colId xmlns:a16="http://schemas.microsoft.com/office/drawing/2014/main" val="20000"/>
                    </a:ext>
                  </a:extLst>
                </a:gridCol>
                <a:gridCol w="1272743">
                  <a:extLst>
                    <a:ext uri="{9D8B030D-6E8A-4147-A177-3AD203B41FA5}">
                      <a16:colId xmlns:a16="http://schemas.microsoft.com/office/drawing/2014/main" val="20001"/>
                    </a:ext>
                  </a:extLst>
                </a:gridCol>
                <a:gridCol w="1380083">
                  <a:extLst>
                    <a:ext uri="{9D8B030D-6E8A-4147-A177-3AD203B41FA5}">
                      <a16:colId xmlns:a16="http://schemas.microsoft.com/office/drawing/2014/main" val="20002"/>
                    </a:ext>
                  </a:extLst>
                </a:gridCol>
                <a:gridCol w="950725">
                  <a:extLst>
                    <a:ext uri="{9D8B030D-6E8A-4147-A177-3AD203B41FA5}">
                      <a16:colId xmlns:a16="http://schemas.microsoft.com/office/drawing/2014/main" val="20003"/>
                    </a:ext>
                  </a:extLst>
                </a:gridCol>
              </a:tblGrid>
              <a:tr h="159074">
                <a:tc gridSpan="4">
                  <a:txBody>
                    <a:bodyPr/>
                    <a:lstStyle/>
                    <a:p>
                      <a:pPr algn="ctr" rtl="0" fontAlgn="b"/>
                      <a:r>
                        <a:rPr lang="es-CO" sz="800" b="0" i="0" u="none" strike="noStrike">
                          <a:solidFill>
                            <a:schemeClr val="accent6">
                              <a:lumMod val="50000"/>
                            </a:schemeClr>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9074">
                <a:tc>
                  <a:txBody>
                    <a:bodyPr/>
                    <a:lstStyle/>
                    <a:p>
                      <a:pPr algn="l" rtl="0" fontAlgn="b"/>
                      <a:r>
                        <a:rPr lang="es-CO" sz="800" b="1" i="0" u="none" strike="noStrike">
                          <a:solidFill>
                            <a:schemeClr val="accent6">
                              <a:lumMod val="50000"/>
                            </a:schemeClr>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800" b="0" i="0" u="none" strike="noStrike">
                          <a:solidFill>
                            <a:schemeClr val="accent6">
                              <a:lumMod val="50000"/>
                            </a:schemeClr>
                          </a:solidFill>
                          <a:effectLst/>
                          <a:latin typeface="Arial" panose="020B0604020202020204" pitchFamily="34" charset="0"/>
                        </a:rPr>
                        <a:t>1322 Y 1327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9074">
                <a:tc>
                  <a:txBody>
                    <a:bodyPr/>
                    <a:lstStyle/>
                    <a:p>
                      <a:pPr algn="l" rtl="0" fontAlgn="b"/>
                      <a:r>
                        <a:rPr lang="es-CO" sz="800" b="1" i="0" u="none" strike="noStrike">
                          <a:solidFill>
                            <a:schemeClr val="accent6">
                              <a:lumMod val="50000"/>
                            </a:schemeClr>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800" b="0" i="0" u="none" strike="noStrike">
                          <a:solidFill>
                            <a:schemeClr val="accent6">
                              <a:lumMod val="50000"/>
                            </a:schemeClr>
                          </a:solidFill>
                          <a:effectLst/>
                          <a:latin typeface="Arial" panose="020B0604020202020204" pitchFamily="34" charset="0"/>
                        </a:rPr>
                        <a:t>15/07/2019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59074">
                <a:tc gridSpan="3">
                  <a:txBody>
                    <a:bodyPr/>
                    <a:lstStyle/>
                    <a:p>
                      <a:pPr algn="l" rtl="0" fontAlgn="b"/>
                      <a:r>
                        <a:rPr lang="es-CO" sz="800" b="1" i="0" u="none" strike="noStrike">
                          <a:solidFill>
                            <a:schemeClr val="accent6">
                              <a:lumMod val="50000"/>
                            </a:schemeClr>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800" b="0" i="0" u="none" strike="noStrike">
                          <a:solidFill>
                            <a:schemeClr val="accent6">
                              <a:lumMod val="50000"/>
                            </a:schemeClr>
                          </a:solidFill>
                          <a:effectLst/>
                          <a:latin typeface="Arial" panose="020B0604020202020204" pitchFamily="34" charset="0"/>
                        </a:rPr>
                        <a:t>31/08/2019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9074">
                <a:tc gridSpan="4">
                  <a:txBody>
                    <a:bodyPr/>
                    <a:lstStyle/>
                    <a:p>
                      <a:pPr algn="ctr" rtl="0" fontAlgn="b"/>
                      <a:r>
                        <a:rPr lang="es-CO" sz="800" b="0" i="0" u="none" strike="noStrike">
                          <a:solidFill>
                            <a:schemeClr val="accent6">
                              <a:lumMod val="50000"/>
                            </a:schemeClr>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74359">
                <a:tc gridSpan="3">
                  <a:txBody>
                    <a:bodyPr/>
                    <a:lstStyle/>
                    <a:p>
                      <a:pPr algn="l" rtl="0" fontAlgn="ctr"/>
                      <a:r>
                        <a:rPr lang="es-ES" sz="800" b="1" i="0" u="none" strike="noStrike">
                          <a:solidFill>
                            <a:schemeClr val="accent6">
                              <a:lumMod val="50000"/>
                            </a:schemeClr>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ctr"/>
                      <a:r>
                        <a:rPr lang="es-CO" sz="8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74359">
                <a:tc gridSpan="3">
                  <a:txBody>
                    <a:bodyPr/>
                    <a:lstStyle/>
                    <a:p>
                      <a:pPr algn="l" rtl="0" fontAlgn="ctr"/>
                      <a:r>
                        <a:rPr lang="es-ES" sz="800" b="1" i="0" u="none" strike="noStrike" dirty="0">
                          <a:solidFill>
                            <a:schemeClr val="accent6">
                              <a:lumMod val="50000"/>
                            </a:schemeClr>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fontAlgn="ctr"/>
                      <a:r>
                        <a:rPr lang="es-CO" sz="8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74359">
                <a:tc gridSpan="3">
                  <a:txBody>
                    <a:bodyPr/>
                    <a:lstStyle/>
                    <a:p>
                      <a:pPr algn="l" rtl="0" fontAlgn="ctr"/>
                      <a:r>
                        <a:rPr lang="es-CO" sz="800" b="0" i="0" u="none" strike="noStrike" dirty="0">
                          <a:solidFill>
                            <a:schemeClr val="accent6">
                              <a:lumMod val="50000"/>
                            </a:schemeClr>
                          </a:solidFill>
                          <a:effectLst/>
                          <a:latin typeface="Arial" panose="020B0604020202020204" pitchFamily="34" charset="0"/>
                        </a:rPr>
                        <a:t> </a:t>
                      </a:r>
                      <a:r>
                        <a:rPr lang="es-CO" sz="800" b="1" i="0" u="none" strike="noStrike" dirty="0">
                          <a:solidFill>
                            <a:schemeClr val="accent6">
                              <a:lumMod val="50000"/>
                            </a:schemeClr>
                          </a:solidFill>
                          <a:effectLst/>
                          <a:latin typeface="Arial" panose="020B0604020202020204" pitchFamily="34" charset="0"/>
                        </a:rPr>
                        <a:t>EMPLEOS  GENERADOS: </a:t>
                      </a:r>
                      <a:r>
                        <a:rPr lang="es-CO" sz="800" b="0" i="0" u="none" strike="noStrike" dirty="0">
                          <a:solidFill>
                            <a:schemeClr val="accent6">
                              <a:lumMod val="50000"/>
                            </a:schemeClr>
                          </a:solidFill>
                          <a:effectLst/>
                          <a:latin typeface="Arial" panose="020B0604020202020204" pitchFamily="34" charset="0"/>
                        </a:rPr>
                        <a:t>35 DIRECTOS, 25 INDIRECTOS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b"/>
                      <a:r>
                        <a:rPr lang="es-CO" sz="800" b="0" i="0" u="none" strike="noStrike">
                          <a:solidFill>
                            <a:schemeClr val="accent6">
                              <a:lumMod val="50000"/>
                            </a:schemeClr>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57917">
                <a:tc gridSpan="4">
                  <a:txBody>
                    <a:bodyPr/>
                    <a:lstStyle/>
                    <a:p>
                      <a:pPr algn="just" rtl="0" fontAlgn="ctr"/>
                      <a:r>
                        <a:rPr lang="es-ES" sz="800" b="1" i="0" u="none" strike="noStrike" dirty="0">
                          <a:solidFill>
                            <a:schemeClr val="accent6">
                              <a:lumMod val="50000"/>
                            </a:schemeClr>
                          </a:solidFill>
                          <a:effectLst/>
                          <a:latin typeface="Arial" panose="020B0604020202020204" pitchFamily="34" charset="0"/>
                        </a:rPr>
                        <a:t>OTROS BENEFICIOS: </a:t>
                      </a:r>
                      <a:r>
                        <a:rPr lang="es-ES" sz="800" b="0" i="0" u="none" strike="noStrike" dirty="0">
                          <a:solidFill>
                            <a:schemeClr val="accent6">
                              <a:lumMod val="50000"/>
                            </a:schemeClr>
                          </a:solidFill>
                          <a:effectLst/>
                          <a:latin typeface="Arial" panose="020B0604020202020204" pitchFamily="34" charset="0"/>
                        </a:rPr>
                        <a:t>Con la atención de la emergencia se garantiza la prestación del servicio transporte por la troncal del eje cafetero, en condiciones de seguridad para los usuarios.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59074">
                <a:tc gridSpan="4">
                  <a:txBody>
                    <a:bodyPr/>
                    <a:lstStyle/>
                    <a:p>
                      <a:pPr algn="ctr" rtl="0" fontAlgn="b"/>
                      <a:r>
                        <a:rPr lang="es-ES" sz="800" b="0" i="0" u="none" strike="noStrike">
                          <a:solidFill>
                            <a:schemeClr val="accent6">
                              <a:lumMod val="50000"/>
                            </a:schemeClr>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887">
                <a:tc>
                  <a:txBody>
                    <a:bodyPr/>
                    <a:lstStyle/>
                    <a:p>
                      <a:pPr algn="ctr" rtl="0" fontAlgn="ctr"/>
                      <a:r>
                        <a:rPr lang="es-CO" sz="800" b="1" i="0" u="none" strike="noStrike">
                          <a:solidFill>
                            <a:schemeClr val="accent6">
                              <a:lumMod val="50000"/>
                            </a:schemeClr>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43839">
                <a:tc>
                  <a:txBody>
                    <a:bodyPr/>
                    <a:lstStyle/>
                    <a:p>
                      <a:pPr algn="just" rtl="0" fontAlgn="ctr"/>
                      <a:r>
                        <a:rPr lang="es-CO" sz="800" b="1" i="0" u="none" strike="noStrike">
                          <a:solidFill>
                            <a:schemeClr val="accent6">
                              <a:lumMod val="50000"/>
                            </a:schemeClr>
                          </a:solidFill>
                          <a:effectLst/>
                          <a:latin typeface="Arial" panose="020B0604020202020204" pitchFamily="34" charset="0"/>
                        </a:rPr>
                        <a:t>Atención Urgencia Manifiesta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chemeClr val="accent6">
                              <a:lumMod val="50000"/>
                            </a:schemeClr>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ángulo 3">
            <a:extLst>
              <a:ext uri="{FF2B5EF4-FFF2-40B4-BE49-F238E27FC236}">
                <a16:creationId xmlns:a16="http://schemas.microsoft.com/office/drawing/2014/main" id="{EECA28DF-F969-4898-BDAE-6F0DE6B81BE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31779" name="Rectángulo 7">
            <a:extLst>
              <a:ext uri="{FF2B5EF4-FFF2-40B4-BE49-F238E27FC236}">
                <a16:creationId xmlns:a16="http://schemas.microsoft.com/office/drawing/2014/main" id="{34969190-1D2B-49E9-91DF-B1C76CD67015}"/>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9C234E5-DB3D-43B8-8D37-C47C183AA293}"/>
              </a:ext>
            </a:extLst>
          </p:cNvPr>
          <p:cNvSpPr/>
          <p:nvPr/>
        </p:nvSpPr>
        <p:spPr>
          <a:xfrm>
            <a:off x="-14288" y="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31781" name="Imagen 14">
            <a:extLst>
              <a:ext uri="{FF2B5EF4-FFF2-40B4-BE49-F238E27FC236}">
                <a16:creationId xmlns:a16="http://schemas.microsoft.com/office/drawing/2014/main" id="{2DD2A8C9-E169-4DD4-A692-06DD901452C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614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1782" name="CuadroTexto 2">
            <a:extLst>
              <a:ext uri="{FF2B5EF4-FFF2-40B4-BE49-F238E27FC236}">
                <a16:creationId xmlns:a16="http://schemas.microsoft.com/office/drawing/2014/main" id="{92A3C193-D0D9-4B40-83BA-1E2DA545A532}"/>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31783" name="CuadroTexto 11">
            <a:extLst>
              <a:ext uri="{FF2B5EF4-FFF2-40B4-BE49-F238E27FC236}">
                <a16:creationId xmlns:a16="http://schemas.microsoft.com/office/drawing/2014/main" id="{CA96E123-33D7-4489-8396-048EF15FD4B4}"/>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31784" name="Imagen 16">
            <a:extLst>
              <a:ext uri="{FF2B5EF4-FFF2-40B4-BE49-F238E27FC236}">
                <a16:creationId xmlns:a16="http://schemas.microsoft.com/office/drawing/2014/main" id="{674DB463-2B48-4E04-BBBC-60FA42C9E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1785" name="Imagen 2">
            <a:extLst>
              <a:ext uri="{FF2B5EF4-FFF2-40B4-BE49-F238E27FC236}">
                <a16:creationId xmlns:a16="http://schemas.microsoft.com/office/drawing/2014/main" id="{D3D79C7F-5AE8-4045-B108-0BFCFEC4581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10404B26-F2B5-45CE-BC1B-E002A09BABBD}"/>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113D46DD-BDF9-4EB6-93DB-E813EB0884E0}"/>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12145F9E-1C54-4CEA-850B-07BD053FC599}"/>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EC36BAD6-E277-4570-A3DA-E2B96AABBBBE}"/>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31790" name="CuadroTexto 4">
            <a:extLst>
              <a:ext uri="{FF2B5EF4-FFF2-40B4-BE49-F238E27FC236}">
                <a16:creationId xmlns:a16="http://schemas.microsoft.com/office/drawing/2014/main" id="{1E51151A-985D-4052-B854-21FBE57EA777}"/>
              </a:ext>
            </a:extLst>
          </p:cNvPr>
          <p:cNvSpPr txBox="1">
            <a:spLocks noChangeArrowheads="1"/>
          </p:cNvSpPr>
          <p:nvPr/>
        </p:nvSpPr>
        <p:spPr bwMode="auto">
          <a:xfrm>
            <a:off x="1176338" y="5349875"/>
            <a:ext cx="97186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Urgencia manifiesta, atención situaciones de emergencia acaecidas entre el pr2+0100 y el pr2+0300 de la variante El Pollo-La Romelia de la vía 29RSC, en el departamento de Risaralda</a:t>
            </a:r>
            <a:endParaRPr lang="es-CO" altLang="es-CO" sz="1400">
              <a:solidFill>
                <a:srgbClr val="000000"/>
              </a:solidFill>
              <a:ea typeface="Verdana" panose="020B0604030504040204" pitchFamily="34" charset="0"/>
              <a:cs typeface="Arial" panose="020B0604020202020204" pitchFamily="34" charset="0"/>
            </a:endParaRPr>
          </a:p>
        </p:txBody>
      </p:sp>
      <p:pic>
        <p:nvPicPr>
          <p:cNvPr id="331791" name="Picture 80">
            <a:extLst>
              <a:ext uri="{FF2B5EF4-FFF2-40B4-BE49-F238E27FC236}">
                <a16:creationId xmlns:a16="http://schemas.microsoft.com/office/drawing/2014/main" id="{AEDA7EC0-BC5B-4409-9734-E8AE2110265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0625" y="1903413"/>
            <a:ext cx="4089400" cy="3338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1792" name="Imagen 2">
            <a:extLst>
              <a:ext uri="{FF2B5EF4-FFF2-40B4-BE49-F238E27FC236}">
                <a16:creationId xmlns:a16="http://schemas.microsoft.com/office/drawing/2014/main" id="{89136D24-C9E3-4F4A-8BC8-88EE6D3C2DF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1963" y="1955800"/>
            <a:ext cx="4064000" cy="333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4895D4A3-623C-4679-A8D2-B159E3B38100}"/>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32803" name="Imagen 1">
            <a:extLst>
              <a:ext uri="{FF2B5EF4-FFF2-40B4-BE49-F238E27FC236}">
                <a16:creationId xmlns:a16="http://schemas.microsoft.com/office/drawing/2014/main" id="{A8B82482-48DB-4D24-93E8-6712636D777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88475" y="5864225"/>
            <a:ext cx="1979613" cy="7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62333A79-650D-48B9-8AD2-93A339CE51B7}"/>
              </a:ext>
            </a:extLst>
          </p:cNvPr>
          <p:cNvGrpSpPr>
            <a:grpSpLocks/>
          </p:cNvGrpSpPr>
          <p:nvPr/>
        </p:nvGrpSpPr>
        <p:grpSpPr bwMode="auto">
          <a:xfrm>
            <a:off x="6104082" y="1031270"/>
            <a:ext cx="5230117"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3C72BF19-D4AD-440B-A236-DE84800B7A2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696788FB-B973-4565-8098-2FEF486335A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20B95E60-E9FE-4C8E-AADD-F02B575BFF51}"/>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Carretera La Línea – Cajamarca PR 36+600  </a:t>
              </a:r>
            </a:p>
          </p:txBody>
        </p:sp>
        <p:sp>
          <p:nvSpPr>
            <p:cNvPr id="16" name="Elipse 15">
              <a:extLst>
                <a:ext uri="{FF2B5EF4-FFF2-40B4-BE49-F238E27FC236}">
                  <a16:creationId xmlns:a16="http://schemas.microsoft.com/office/drawing/2014/main" id="{A4D17778-A5B8-4BB2-92B6-D16D814F6E5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32805" name="Rectángulo 67">
            <a:extLst>
              <a:ext uri="{FF2B5EF4-FFF2-40B4-BE49-F238E27FC236}">
                <a16:creationId xmlns:a16="http://schemas.microsoft.com/office/drawing/2014/main" id="{8C8EFA21-4616-45B6-AE1D-B49104FD8592}"/>
              </a:ext>
            </a:extLst>
          </p:cNvPr>
          <p:cNvSpPr>
            <a:spLocks noChangeArrowheads="1"/>
          </p:cNvSpPr>
          <p:nvPr/>
        </p:nvSpPr>
        <p:spPr bwMode="auto">
          <a:xfrm>
            <a:off x="884238" y="144463"/>
            <a:ext cx="86788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32806" name="Rectángulo 68">
            <a:extLst>
              <a:ext uri="{FF2B5EF4-FFF2-40B4-BE49-F238E27FC236}">
                <a16:creationId xmlns:a16="http://schemas.microsoft.com/office/drawing/2014/main" id="{3774A8CB-4DD6-4EA2-A5E7-1C26F851B7DA}"/>
              </a:ext>
            </a:extLst>
          </p:cNvPr>
          <p:cNvSpPr>
            <a:spLocks noChangeArrowheads="1"/>
          </p:cNvSpPr>
          <p:nvPr/>
        </p:nvSpPr>
        <p:spPr bwMode="auto">
          <a:xfrm>
            <a:off x="876300" y="323850"/>
            <a:ext cx="104584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ATENCION SITIO CRITICO LOCALIZADO EN EL PR 36+600 DEL CARRETERA LA LINEA – CAJAMARCA DEPARTAMENTO DE TOLIMA</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32807" name="Imagen 35">
            <a:extLst>
              <a:ext uri="{FF2B5EF4-FFF2-40B4-BE49-F238E27FC236}">
                <a16:creationId xmlns:a16="http://schemas.microsoft.com/office/drawing/2014/main" id="{8A746019-B900-4E09-8D2F-A58CDE30FE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610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2808" name="CuadroTexto 3">
            <a:extLst>
              <a:ext uri="{FF2B5EF4-FFF2-40B4-BE49-F238E27FC236}">
                <a16:creationId xmlns:a16="http://schemas.microsoft.com/office/drawing/2014/main" id="{53505FA3-F08B-4F3D-9186-E9CBF22663AC}"/>
              </a:ext>
            </a:extLst>
          </p:cNvPr>
          <p:cNvSpPr txBox="1">
            <a:spLocks noChangeArrowheads="1"/>
          </p:cNvSpPr>
          <p:nvPr/>
        </p:nvSpPr>
        <p:spPr bwMode="auto">
          <a:xfrm>
            <a:off x="5078413" y="385921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CD6BAF1F-F4D8-4544-A202-F2973BEE6BEB}"/>
              </a:ext>
            </a:extLst>
          </p:cNvPr>
          <p:cNvGrpSpPr>
            <a:grpSpLocks/>
          </p:cNvGrpSpPr>
          <p:nvPr/>
        </p:nvGrpSpPr>
        <p:grpSpPr bwMode="auto">
          <a:xfrm>
            <a:off x="6089174" y="1545236"/>
            <a:ext cx="5245026" cy="452443"/>
            <a:chOff x="3797995" y="1193764"/>
            <a:chExt cx="8840944" cy="669925"/>
          </a:xfrm>
          <a:solidFill>
            <a:schemeClr val="accent6">
              <a:lumMod val="60000"/>
              <a:lumOff val="40000"/>
            </a:schemeClr>
          </a:solidFill>
        </p:grpSpPr>
        <p:sp>
          <p:nvSpPr>
            <p:cNvPr id="39" name="Pentágono 11">
              <a:extLst>
                <a:ext uri="{FF2B5EF4-FFF2-40B4-BE49-F238E27FC236}">
                  <a16:creationId xmlns:a16="http://schemas.microsoft.com/office/drawing/2014/main" id="{082C6339-4073-4F44-AC66-E75C91370D0F}"/>
                </a:ext>
              </a:extLst>
            </p:cNvPr>
            <p:cNvSpPr/>
            <p:nvPr/>
          </p:nvSpPr>
          <p:spPr>
            <a:xfrm>
              <a:off x="4218400" y="1224324"/>
              <a:ext cx="519046" cy="639365"/>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A9370427-5B66-4775-B8FB-48C58C42DB5F}"/>
                </a:ext>
              </a:extLst>
            </p:cNvPr>
            <p:cNvSpPr/>
            <p:nvPr/>
          </p:nvSpPr>
          <p:spPr>
            <a:xfrm>
              <a:off x="4803097" y="1252527"/>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Puerto de Buenaventura con el interior del País</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0E9685C1-F7C2-49D4-9481-B814D34FF0BF}"/>
                </a:ext>
              </a:extLst>
            </p:cNvPr>
            <p:cNvSpPr/>
            <p:nvPr/>
          </p:nvSpPr>
          <p:spPr>
            <a:xfrm>
              <a:off x="3797995" y="1193764"/>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E77E824B-5B16-4476-BEFF-4344EA0FE805}"/>
              </a:ext>
            </a:extLst>
          </p:cNvPr>
          <p:cNvGrpSpPr>
            <a:grpSpLocks/>
          </p:cNvGrpSpPr>
          <p:nvPr/>
        </p:nvGrpSpPr>
        <p:grpSpPr bwMode="auto">
          <a:xfrm>
            <a:off x="6117336" y="2070441"/>
            <a:ext cx="5216864"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4218C3A5-7BBF-4DB3-8ECF-0AC2FE57D8E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D7C60B05-79B7-4C1B-883D-04B4C65F69D8}"/>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N/A “sitio critico”</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96A79F9F-DC78-47E9-B18A-483166EC2EC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55289546-3DB8-4072-AD09-B129C880CFE0}"/>
              </a:ext>
            </a:extLst>
          </p:cNvPr>
          <p:cNvGrpSpPr>
            <a:grpSpLocks/>
          </p:cNvGrpSpPr>
          <p:nvPr/>
        </p:nvGrpSpPr>
        <p:grpSpPr bwMode="auto">
          <a:xfrm>
            <a:off x="6104082" y="2581130"/>
            <a:ext cx="523011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2A13ED9A-2083-4D84-95BD-AD3E8041F5A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BAB8103D-85BB-4C2C-8A92-7430FB892C6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FF585D8C-1493-4582-948B-E04987733D07}"/>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“sitio critico”</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A03467B3-2B0D-4755-8594-5889DE94A8F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32812" name="Imagen 54">
            <a:extLst>
              <a:ext uri="{FF2B5EF4-FFF2-40B4-BE49-F238E27FC236}">
                <a16:creationId xmlns:a16="http://schemas.microsoft.com/office/drawing/2014/main" id="{108B43EB-73E2-4B69-A848-62174DC2512E}"/>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182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2813" name="Imagen 30">
            <a:extLst>
              <a:ext uri="{FF2B5EF4-FFF2-40B4-BE49-F238E27FC236}">
                <a16:creationId xmlns:a16="http://schemas.microsoft.com/office/drawing/2014/main" id="{0FBB83CC-ADCA-4D69-96B3-D623EEF8F09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274888" y="3870325"/>
            <a:ext cx="2751137" cy="1906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CB35D19-0440-423F-9AF2-F79C1D9BCEB2}"/>
              </a:ext>
            </a:extLst>
          </p:cNvPr>
          <p:cNvGraphicFramePr>
            <a:graphicFrameLocks noGrp="1"/>
          </p:cNvGraphicFramePr>
          <p:nvPr/>
        </p:nvGraphicFramePr>
        <p:xfrm>
          <a:off x="6116638" y="3060700"/>
          <a:ext cx="5230812" cy="2732088"/>
        </p:xfrm>
        <a:graphic>
          <a:graphicData uri="http://schemas.openxmlformats.org/drawingml/2006/table">
            <a:tbl>
              <a:tblPr firstRow="1" bandRow="1"/>
              <a:tblGrid>
                <a:gridCol w="1448532">
                  <a:extLst>
                    <a:ext uri="{9D8B030D-6E8A-4147-A177-3AD203B41FA5}">
                      <a16:colId xmlns:a16="http://schemas.microsoft.com/office/drawing/2014/main" val="20000"/>
                    </a:ext>
                  </a:extLst>
                </a:gridCol>
                <a:gridCol w="1335869">
                  <a:extLst>
                    <a:ext uri="{9D8B030D-6E8A-4147-A177-3AD203B41FA5}">
                      <a16:colId xmlns:a16="http://schemas.microsoft.com/office/drawing/2014/main" val="20001"/>
                    </a:ext>
                  </a:extLst>
                </a:gridCol>
                <a:gridCol w="1448532">
                  <a:extLst>
                    <a:ext uri="{9D8B030D-6E8A-4147-A177-3AD203B41FA5}">
                      <a16:colId xmlns:a16="http://schemas.microsoft.com/office/drawing/2014/main" val="20002"/>
                    </a:ext>
                  </a:extLst>
                </a:gridCol>
                <a:gridCol w="997878">
                  <a:extLst>
                    <a:ext uri="{9D8B030D-6E8A-4147-A177-3AD203B41FA5}">
                      <a16:colId xmlns:a16="http://schemas.microsoft.com/office/drawing/2014/main" val="20003"/>
                    </a:ext>
                  </a:extLst>
                </a:gridCol>
              </a:tblGrid>
              <a:tr h="137171">
                <a:tc gridSpan="4">
                  <a:txBody>
                    <a:bodyPr/>
                    <a:lstStyle/>
                    <a:p>
                      <a:pPr algn="ctr" rtl="0" fontAlgn="ctr"/>
                      <a:r>
                        <a:rPr lang="es-CO" sz="900" b="0" i="0" u="none" strike="noStrike" dirty="0">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7171">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$ 642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37171">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37171">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$ 642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37171">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$ 162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7453">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37171">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$ 162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37171">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$ 804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37171">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$ 804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37171">
                <a:tc gridSpan="4">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96182">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96182">
                <a:tc>
                  <a:txBody>
                    <a:bodyPr/>
                    <a:lstStyle/>
                    <a:p>
                      <a:pPr algn="ctr" rtl="0" fontAlgn="ctr"/>
                      <a:r>
                        <a:rPr lang="it-IT" sz="900" b="0" i="0" u="none" strike="noStrike">
                          <a:solidFill>
                            <a:srgbClr val="375623"/>
                          </a:solidFill>
                          <a:effectLst/>
                          <a:latin typeface="Arial" panose="020B0604020202020204" pitchFamily="34" charset="0"/>
                        </a:rPr>
                        <a:t>LA LINEA – CAJAMARCA PR 36+600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12 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Muro de contención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8 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96182">
                <a:tc>
                  <a:txBody>
                    <a:bodyPr/>
                    <a:lstStyle/>
                    <a:p>
                      <a:pPr algn="ctr" rtl="0" fontAlgn="ctr"/>
                      <a:r>
                        <a:rPr lang="it-IT" sz="900" b="0" i="0" u="none" strike="noStrike">
                          <a:solidFill>
                            <a:srgbClr val="375623"/>
                          </a:solidFill>
                          <a:effectLst/>
                          <a:latin typeface="Arial" panose="020B0604020202020204" pitchFamily="34" charset="0"/>
                        </a:rPr>
                        <a:t>LA LINEA – CAJAMARCA PR 36+600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120 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Disipador de energía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80m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37171">
                <a:tc rowSpan="2">
                  <a:txBody>
                    <a:bodyPr/>
                    <a:lstStyle/>
                    <a:p>
                      <a:pPr algn="ctr" rtl="0" fontAlgn="ctr"/>
                      <a:r>
                        <a:rPr lang="it-IT" sz="900" b="0" i="0" u="none" strike="noStrike">
                          <a:solidFill>
                            <a:srgbClr val="375623"/>
                          </a:solidFill>
                          <a:effectLst/>
                          <a:latin typeface="Arial" panose="020B0604020202020204" pitchFamily="34" charset="0"/>
                        </a:rPr>
                        <a:t>LA LINEA – CAJAMARCA PR 36+600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a:solidFill>
                            <a:srgbClr val="375623"/>
                          </a:solidFill>
                          <a:effectLst/>
                          <a:latin typeface="Arial" panose="020B0604020202020204" pitchFamily="34" charset="0"/>
                        </a:rPr>
                        <a:t>80 m3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 Gaviones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a:solidFill>
                            <a:srgbClr val="375623"/>
                          </a:solidFill>
                          <a:effectLst/>
                          <a:latin typeface="Arial" panose="020B0604020202020204" pitchFamily="34" charset="0"/>
                        </a:rPr>
                        <a:t>80m3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74377">
                <a:tc vMerge="1">
                  <a:txBody>
                    <a:bodyPr/>
                    <a:lstStyle/>
                    <a:p>
                      <a:endParaRPr lang="es-CO"/>
                    </a:p>
                  </a:txBody>
                  <a:tcPr/>
                </a:tc>
                <a:tc vMerge="1">
                  <a:txBody>
                    <a:bodyPr/>
                    <a:lstStyle/>
                    <a:p>
                      <a:endParaRPr lang="es-CO"/>
                    </a:p>
                  </a:txBody>
                  <a:tcPr/>
                </a:tc>
                <a:tc>
                  <a:txBody>
                    <a:bodyPr/>
                    <a:lstStyle/>
                    <a:p>
                      <a:pPr algn="ctr" fontAlgn="ctr"/>
                      <a:r>
                        <a:rPr lang="es-CO" sz="900" b="0" i="0" u="none" strike="noStrike" dirty="0">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4"/>
                  </a:ext>
                </a:extLst>
              </a:tr>
            </a:tbl>
          </a:graphicData>
        </a:graphic>
      </p:graphicFrame>
      <p:graphicFrame>
        <p:nvGraphicFramePr>
          <p:cNvPr id="6" name="Tabla 5">
            <a:extLst>
              <a:ext uri="{FF2B5EF4-FFF2-40B4-BE49-F238E27FC236}">
                <a16:creationId xmlns:a16="http://schemas.microsoft.com/office/drawing/2014/main" id="{FFE595B1-5C0E-46CC-95F2-66CE3C2E040D}"/>
              </a:ext>
            </a:extLst>
          </p:cNvPr>
          <p:cNvGraphicFramePr>
            <a:graphicFrameLocks noGrp="1"/>
          </p:cNvGraphicFramePr>
          <p:nvPr/>
        </p:nvGraphicFramePr>
        <p:xfrm>
          <a:off x="884238" y="1000125"/>
          <a:ext cx="4665662" cy="2774950"/>
        </p:xfrm>
        <a:graphic>
          <a:graphicData uri="http://schemas.openxmlformats.org/drawingml/2006/table">
            <a:tbl>
              <a:tblPr firstRow="1" bandRow="1"/>
              <a:tblGrid>
                <a:gridCol w="1239317">
                  <a:extLst>
                    <a:ext uri="{9D8B030D-6E8A-4147-A177-3AD203B41FA5}">
                      <a16:colId xmlns:a16="http://schemas.microsoft.com/office/drawing/2014/main" val="20000"/>
                    </a:ext>
                  </a:extLst>
                </a:gridCol>
                <a:gridCol w="1210156">
                  <a:extLst>
                    <a:ext uri="{9D8B030D-6E8A-4147-A177-3AD203B41FA5}">
                      <a16:colId xmlns:a16="http://schemas.microsoft.com/office/drawing/2014/main" val="20001"/>
                    </a:ext>
                  </a:extLst>
                </a:gridCol>
                <a:gridCol w="1312217">
                  <a:extLst>
                    <a:ext uri="{9D8B030D-6E8A-4147-A177-3AD203B41FA5}">
                      <a16:colId xmlns:a16="http://schemas.microsoft.com/office/drawing/2014/main" val="20002"/>
                    </a:ext>
                  </a:extLst>
                </a:gridCol>
                <a:gridCol w="903971">
                  <a:extLst>
                    <a:ext uri="{9D8B030D-6E8A-4147-A177-3AD203B41FA5}">
                      <a16:colId xmlns:a16="http://schemas.microsoft.com/office/drawing/2014/main" val="20003"/>
                    </a:ext>
                  </a:extLst>
                </a:gridCol>
              </a:tblGrid>
              <a:tr h="190439">
                <a:tc gridSpan="4">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439">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1549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439">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dirty="0">
                          <a:solidFill>
                            <a:srgbClr val="375623"/>
                          </a:solidFill>
                          <a:effectLst/>
                          <a:latin typeface="Arial" panose="020B0604020202020204" pitchFamily="34" charset="0"/>
                        </a:rPr>
                        <a:t>30/08/2019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439">
                <a:tc gridSpan="3">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rPr>
                        <a:t>29/01/2020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439">
                <a:tc gridSpan="4">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74315">
                <a:tc gridSpan="3">
                  <a:txBody>
                    <a:bodyPr/>
                    <a:lstStyle/>
                    <a:p>
                      <a:pPr algn="l" rtl="0" fontAlgn="ctr"/>
                      <a:r>
                        <a:rPr lang="es-ES" sz="900" b="1" i="0" u="none" strike="noStrike">
                          <a:solidFill>
                            <a:srgbClr val="375623"/>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UNIDAD MONETARIA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439">
                <a:tc gridSpan="3">
                  <a:txBody>
                    <a:bodyPr/>
                    <a:lstStyle/>
                    <a:p>
                      <a:pPr algn="l" rtl="0" fontAlgn="ctr"/>
                      <a:r>
                        <a:rPr lang="es-ES" sz="900" b="1" i="0" u="none" strike="noStrike">
                          <a:solidFill>
                            <a:srgbClr val="375623"/>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15 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439">
                <a:tc gridSpan="3">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30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28490">
                <a:tc gridSpan="4">
                  <a:txBody>
                    <a:bodyPr/>
                    <a:lstStyle/>
                    <a:p>
                      <a:pPr algn="l"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Con la atención del sitio critico se garantiza la </a:t>
                      </a:r>
                      <a:r>
                        <a:rPr lang="es-ES" sz="900" b="0" i="0" u="none" strike="noStrike" dirty="0" err="1">
                          <a:solidFill>
                            <a:srgbClr val="375623"/>
                          </a:solidFill>
                          <a:effectLst/>
                          <a:latin typeface="Arial" panose="020B0604020202020204" pitchFamily="34" charset="0"/>
                        </a:rPr>
                        <a:t>transitabilidad</a:t>
                      </a:r>
                      <a:r>
                        <a:rPr lang="es-ES" sz="900" b="0" i="0" u="none" strike="noStrike" dirty="0">
                          <a:solidFill>
                            <a:srgbClr val="375623"/>
                          </a:solidFill>
                          <a:effectLst/>
                          <a:latin typeface="Arial" panose="020B0604020202020204" pitchFamily="34" charset="0"/>
                        </a:rPr>
                        <a:t> de esté importante corredor vial que conecta el puerto de Buenaventura con el  interior del país, y se optimizan las condiciones de seguridad para los usuarios.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439">
                <a:tc gridSpan="4">
                  <a:txBody>
                    <a:bodyPr/>
                    <a:lstStyle/>
                    <a:p>
                      <a:pPr algn="ctr" rtl="0" fontAlgn="b"/>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4315">
                <a:tc>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74315">
                <a:tc>
                  <a:txBody>
                    <a:bodyPr/>
                    <a:lstStyle/>
                    <a:p>
                      <a:pPr algn="just" rtl="0" fontAlgn="ctr"/>
                      <a:r>
                        <a:rPr lang="es-CO" sz="900" b="1" i="0" u="none" strike="noStrike">
                          <a:solidFill>
                            <a:srgbClr val="375623"/>
                          </a:solidFill>
                          <a:effectLst/>
                          <a:latin typeface="Arial" panose="020B0604020202020204" pitchFamily="34" charset="0"/>
                        </a:rPr>
                        <a:t>Atencion de sitio critico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0,65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ángulo 3">
            <a:extLst>
              <a:ext uri="{FF2B5EF4-FFF2-40B4-BE49-F238E27FC236}">
                <a16:creationId xmlns:a16="http://schemas.microsoft.com/office/drawing/2014/main" id="{D37251DD-98BA-4F23-B913-797F7C44BC8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33827" name="Rectángulo 7">
            <a:extLst>
              <a:ext uri="{FF2B5EF4-FFF2-40B4-BE49-F238E27FC236}">
                <a16:creationId xmlns:a16="http://schemas.microsoft.com/office/drawing/2014/main" id="{6EE3E362-9A61-43B4-89A6-91AB08BBD37A}"/>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DB77D414-453F-4E75-8531-636434445030}"/>
              </a:ext>
            </a:extLst>
          </p:cNvPr>
          <p:cNvSpPr/>
          <p:nvPr/>
        </p:nvSpPr>
        <p:spPr>
          <a:xfrm>
            <a:off x="-6350" y="-58738"/>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33829" name="Imagen 14">
            <a:extLst>
              <a:ext uri="{FF2B5EF4-FFF2-40B4-BE49-F238E27FC236}">
                <a16:creationId xmlns:a16="http://schemas.microsoft.com/office/drawing/2014/main" id="{2100F57D-CD77-4AE6-AD1A-AE0F03759B2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29738" y="58578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3830" name="CuadroTexto 2">
            <a:extLst>
              <a:ext uri="{FF2B5EF4-FFF2-40B4-BE49-F238E27FC236}">
                <a16:creationId xmlns:a16="http://schemas.microsoft.com/office/drawing/2014/main" id="{3F0899A0-B591-4FAB-8040-A8339AC9AB6A}"/>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33831" name="CuadroTexto 11">
            <a:extLst>
              <a:ext uri="{FF2B5EF4-FFF2-40B4-BE49-F238E27FC236}">
                <a16:creationId xmlns:a16="http://schemas.microsoft.com/office/drawing/2014/main" id="{ED923B4A-5007-4D21-932F-E940269C6675}"/>
              </a:ext>
            </a:extLst>
          </p:cNvPr>
          <p:cNvSpPr txBox="1">
            <a:spLocks noChangeArrowheads="1"/>
          </p:cNvSpPr>
          <p:nvPr/>
        </p:nvSpPr>
        <p:spPr bwMode="auto">
          <a:xfrm>
            <a:off x="9607550" y="1373188"/>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33832" name="Imagen 16">
            <a:extLst>
              <a:ext uri="{FF2B5EF4-FFF2-40B4-BE49-F238E27FC236}">
                <a16:creationId xmlns:a16="http://schemas.microsoft.com/office/drawing/2014/main" id="{0D02B98A-FD02-4B9E-9366-0F7C04DE21D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833" name="Imagen 2">
            <a:extLst>
              <a:ext uri="{FF2B5EF4-FFF2-40B4-BE49-F238E27FC236}">
                <a16:creationId xmlns:a16="http://schemas.microsoft.com/office/drawing/2014/main" id="{D002F2D9-1EF8-4443-9B1F-DFF88A3549D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6CFD8D4F-7AAD-4C64-80EF-8BBEAFEFE3B9}"/>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F00968F5-5535-41E9-A368-A1C033AC922B}"/>
              </a:ext>
            </a:extLst>
          </p:cNvPr>
          <p:cNvSpPr txBox="1"/>
          <p:nvPr/>
        </p:nvSpPr>
        <p:spPr>
          <a:xfrm>
            <a:off x="7070725" y="1828800"/>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F705EFD-D5B1-4B2A-B683-4077EACA046B}"/>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5FE6CEAD-6BD6-494B-B4DC-B510B3ECCA11}"/>
              </a:ext>
            </a:extLst>
          </p:cNvPr>
          <p:cNvSpPr txBox="1"/>
          <p:nvPr/>
        </p:nvSpPr>
        <p:spPr>
          <a:xfrm>
            <a:off x="6796088" y="1870075"/>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33838" name="CuadroTexto 4">
            <a:extLst>
              <a:ext uri="{FF2B5EF4-FFF2-40B4-BE49-F238E27FC236}">
                <a16:creationId xmlns:a16="http://schemas.microsoft.com/office/drawing/2014/main" id="{1C921659-BEBB-42FB-86D5-ECD3876F0853}"/>
              </a:ext>
            </a:extLst>
          </p:cNvPr>
          <p:cNvSpPr txBox="1">
            <a:spLocks noChangeArrowheads="1"/>
          </p:cNvSpPr>
          <p:nvPr/>
        </p:nvSpPr>
        <p:spPr bwMode="auto">
          <a:xfrm>
            <a:off x="1547813" y="5370513"/>
            <a:ext cx="9347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SITIO CRÍTICO LOCALIZADO EN EL PR 36+600 DEL CARRETERA LA LINEA – CAJAMARCA</a:t>
            </a:r>
            <a:endParaRPr lang="es-CO" altLang="es-CO" sz="1600">
              <a:solidFill>
                <a:srgbClr val="000000"/>
              </a:solidFill>
              <a:ea typeface="Verdana" panose="020B0604030504040204" pitchFamily="34" charset="0"/>
              <a:cs typeface="Arial" panose="020B0604020202020204" pitchFamily="34" charset="0"/>
            </a:endParaRPr>
          </a:p>
        </p:txBody>
      </p:sp>
      <p:pic>
        <p:nvPicPr>
          <p:cNvPr id="333839" name="Imagen 1">
            <a:extLst>
              <a:ext uri="{FF2B5EF4-FFF2-40B4-BE49-F238E27FC236}">
                <a16:creationId xmlns:a16="http://schemas.microsoft.com/office/drawing/2014/main" id="{BB1F965F-BCF5-43F1-A8E1-700FB3412CA3}"/>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873250"/>
            <a:ext cx="4089400" cy="335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840" name="Imagen 2">
            <a:extLst>
              <a:ext uri="{FF2B5EF4-FFF2-40B4-BE49-F238E27FC236}">
                <a16:creationId xmlns:a16="http://schemas.microsoft.com/office/drawing/2014/main" id="{36B8D4E7-B8BA-47A5-9E95-695AA44A8CD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96088" y="1881188"/>
            <a:ext cx="4098925" cy="334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EA0D9A67-3D7B-40AF-BFA6-EF40BC977490}"/>
              </a:ext>
            </a:extLst>
          </p:cNvPr>
          <p:cNvSpPr/>
          <p:nvPr/>
        </p:nvSpPr>
        <p:spPr>
          <a:xfrm>
            <a:off x="-15875" y="-47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34851" name="Imagen 1">
            <a:extLst>
              <a:ext uri="{FF2B5EF4-FFF2-40B4-BE49-F238E27FC236}">
                <a16:creationId xmlns:a16="http://schemas.microsoft.com/office/drawing/2014/main" id="{D30360B6-567E-4F7C-8A6F-DDB60E703D52}"/>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6088" y="59372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529D73A9-50B9-470C-828C-55937B0882DF}"/>
              </a:ext>
            </a:extLst>
          </p:cNvPr>
          <p:cNvGrpSpPr>
            <a:grpSpLocks/>
          </p:cNvGrpSpPr>
          <p:nvPr/>
        </p:nvGrpSpPr>
        <p:grpSpPr bwMode="auto">
          <a:xfrm>
            <a:off x="6104082" y="950508"/>
            <a:ext cx="5211617" cy="492445"/>
            <a:chOff x="3797995" y="1091116"/>
            <a:chExt cx="8830843" cy="742761"/>
          </a:xfrm>
          <a:solidFill>
            <a:schemeClr val="accent6">
              <a:lumMod val="60000"/>
              <a:lumOff val="40000"/>
            </a:schemeClr>
          </a:solidFill>
        </p:grpSpPr>
        <p:sp>
          <p:nvSpPr>
            <p:cNvPr id="12" name="Pentágono 11">
              <a:extLst>
                <a:ext uri="{FF2B5EF4-FFF2-40B4-BE49-F238E27FC236}">
                  <a16:creationId xmlns:a16="http://schemas.microsoft.com/office/drawing/2014/main" id="{9A955916-9441-4F74-899F-EB70CCA2C38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D91157BB-E5C7-4DFE-9919-305208FE5FDC}"/>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856459AB-CFFF-44A4-9788-64FE5E6D4B96}"/>
                </a:ext>
              </a:extLst>
            </p:cNvPr>
            <p:cNvSpPr txBox="1"/>
            <p:nvPr/>
          </p:nvSpPr>
          <p:spPr>
            <a:xfrm>
              <a:off x="5031026" y="1091116"/>
              <a:ext cx="7320727" cy="742761"/>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PR 77+530 de la vía Santana – Mocoa Ruta 4502 departamento del Putumayo</a:t>
              </a:r>
            </a:p>
          </p:txBody>
        </p:sp>
        <p:sp>
          <p:nvSpPr>
            <p:cNvPr id="16" name="Elipse 15">
              <a:extLst>
                <a:ext uri="{FF2B5EF4-FFF2-40B4-BE49-F238E27FC236}">
                  <a16:creationId xmlns:a16="http://schemas.microsoft.com/office/drawing/2014/main" id="{021128E7-C089-40AA-BF51-8E190F3DA50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34853" name="Rectángulo 67">
            <a:extLst>
              <a:ext uri="{FF2B5EF4-FFF2-40B4-BE49-F238E27FC236}">
                <a16:creationId xmlns:a16="http://schemas.microsoft.com/office/drawing/2014/main" id="{0E90D6E6-0BAA-4659-AE42-6AFA61EABACB}"/>
              </a:ext>
            </a:extLst>
          </p:cNvPr>
          <p:cNvSpPr>
            <a:spLocks noChangeArrowheads="1"/>
          </p:cNvSpPr>
          <p:nvPr/>
        </p:nvSpPr>
        <p:spPr bwMode="auto">
          <a:xfrm>
            <a:off x="876300" y="160338"/>
            <a:ext cx="6391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34854" name="Rectángulo 68">
            <a:extLst>
              <a:ext uri="{FF2B5EF4-FFF2-40B4-BE49-F238E27FC236}">
                <a16:creationId xmlns:a16="http://schemas.microsoft.com/office/drawing/2014/main" id="{81110C54-1778-417C-9479-870EFAD8D66D}"/>
              </a:ext>
            </a:extLst>
          </p:cNvPr>
          <p:cNvSpPr>
            <a:spLocks noChangeArrowheads="1"/>
          </p:cNvSpPr>
          <p:nvPr/>
        </p:nvSpPr>
        <p:spPr bwMode="auto">
          <a:xfrm>
            <a:off x="876300" y="330200"/>
            <a:ext cx="104743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MX" altLang="es-CO" sz="1400">
                <a:solidFill>
                  <a:srgbClr val="548235"/>
                </a:solidFill>
                <a:latin typeface="Arial" panose="020B0604020202020204" pitchFamily="34" charset="0"/>
                <a:ea typeface="Verdana" panose="020B0604030504040204" pitchFamily="34" charset="0"/>
                <a:cs typeface="Arial" panose="020B0604020202020204" pitchFamily="34" charset="0"/>
              </a:rPr>
              <a:t>ATENCIÓN SITIO CRÍTICO MEDIANTE LA CONSTRUCCION DE UN MURO DE CONTENCION EN EL PUENTE MULATO, MARGEN DERECHA AGUAS ABAJO PR77+0530 VIA 4502 SANTANA- MOCOA, DEPARTAMENTO DE PUTUMAYO</a:t>
            </a:r>
            <a:endPar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MX"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34855" name="Imagen 35">
            <a:extLst>
              <a:ext uri="{FF2B5EF4-FFF2-40B4-BE49-F238E27FC236}">
                <a16:creationId xmlns:a16="http://schemas.microsoft.com/office/drawing/2014/main" id="{65023585-F8C2-4AE4-9D3C-373330DAB92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7463" y="59372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4856" name="CuadroTexto 3">
            <a:extLst>
              <a:ext uri="{FF2B5EF4-FFF2-40B4-BE49-F238E27FC236}">
                <a16:creationId xmlns:a16="http://schemas.microsoft.com/office/drawing/2014/main" id="{D4E04082-F298-4BBE-9F08-33466A36D0B3}"/>
              </a:ext>
            </a:extLst>
          </p:cNvPr>
          <p:cNvSpPr txBox="1">
            <a:spLocks noChangeArrowheads="1"/>
          </p:cNvSpPr>
          <p:nvPr/>
        </p:nvSpPr>
        <p:spPr bwMode="auto">
          <a:xfrm>
            <a:off x="5326063" y="37115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D3DA327E-53AC-473D-9F0E-713184E813CD}"/>
              </a:ext>
            </a:extLst>
          </p:cNvPr>
          <p:cNvGrpSpPr>
            <a:grpSpLocks/>
          </p:cNvGrpSpPr>
          <p:nvPr/>
        </p:nvGrpSpPr>
        <p:grpSpPr bwMode="auto">
          <a:xfrm>
            <a:off x="6089174" y="1507764"/>
            <a:ext cx="5226526"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FEE3B0D9-5247-4088-AB9F-C47B7007E45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5DFEF5A2-5BCB-4EDE-A01C-DD4C33F8E60E}"/>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Acceso al municipio de Mocoa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B49F5765-399C-4034-A0A8-0F174FA8832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C6BD0C61-D2C2-4AF8-AF5E-78749058B6DC}"/>
              </a:ext>
            </a:extLst>
          </p:cNvPr>
          <p:cNvGrpSpPr>
            <a:grpSpLocks/>
          </p:cNvGrpSpPr>
          <p:nvPr/>
        </p:nvGrpSpPr>
        <p:grpSpPr bwMode="auto">
          <a:xfrm>
            <a:off x="6117336" y="2036439"/>
            <a:ext cx="5198364"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7D0F124A-0797-4574-BDE9-3F73B4C9172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88BF826B-55CE-41C6-BB4F-4501B0949AA2}"/>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0,03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6C7DAF51-4CA1-4674-B967-D057E1A4EDB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3B523D73-0D66-481F-ACDD-05DA01FFE7A4}"/>
              </a:ext>
            </a:extLst>
          </p:cNvPr>
          <p:cNvGrpSpPr>
            <a:grpSpLocks/>
          </p:cNvGrpSpPr>
          <p:nvPr/>
        </p:nvGrpSpPr>
        <p:grpSpPr bwMode="auto">
          <a:xfrm>
            <a:off x="6104082" y="2576146"/>
            <a:ext cx="521161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FF7D909E-ABF8-43B8-AB83-0D470AC275C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BB0A78BA-BCAF-4279-AB67-CED4BE4F608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F2C819FB-2B74-417F-893C-06859764853A}"/>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0,03</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F5B3DD5E-33C5-4AAE-9D5D-D4A6BE06337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34860" name="Imagen 54">
            <a:extLst>
              <a:ext uri="{FF2B5EF4-FFF2-40B4-BE49-F238E27FC236}">
                <a16:creationId xmlns:a16="http://schemas.microsoft.com/office/drawing/2014/main" id="{85D182BF-5B15-42AC-8447-7C46B858A4D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76750" y="61039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4861" name="Imagen 5">
            <a:extLst>
              <a:ext uri="{FF2B5EF4-FFF2-40B4-BE49-F238E27FC236}">
                <a16:creationId xmlns:a16="http://schemas.microsoft.com/office/drawing/2014/main" id="{A6A2323D-6390-46AE-98B5-4D53A338C35E}"/>
              </a:ext>
            </a:extLst>
          </p:cNvPr>
          <p:cNvPicPr>
            <a:picLocks noChangeAspect="1"/>
          </p:cNvPicPr>
          <p:nvPr/>
        </p:nvPicPr>
        <p:blipFill>
          <a:blip r:embed="rId5" cstate="email">
            <a:extLst>
              <a:ext uri="{28A0092B-C50C-407E-A947-70E740481C1C}">
                <a14:useLocalDpi xmlns:a14="http://schemas.microsoft.com/office/drawing/2010/main"/>
              </a:ext>
            </a:extLst>
          </a:blip>
          <a:srcRect l="9657" t="-420" r="8981" b="420"/>
          <a:stretch>
            <a:fillRect/>
          </a:stretch>
        </p:blipFill>
        <p:spPr bwMode="auto">
          <a:xfrm>
            <a:off x="2447925" y="3709988"/>
            <a:ext cx="2878138"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496DC1D-B3C3-40E8-B1A1-2A39A7A912B7}"/>
              </a:ext>
            </a:extLst>
          </p:cNvPr>
          <p:cNvGraphicFramePr>
            <a:graphicFrameLocks noGrp="1"/>
          </p:cNvGraphicFramePr>
          <p:nvPr/>
        </p:nvGraphicFramePr>
        <p:xfrm>
          <a:off x="6116638" y="3287713"/>
          <a:ext cx="5199062" cy="2152650"/>
        </p:xfrm>
        <a:graphic>
          <a:graphicData uri="http://schemas.openxmlformats.org/drawingml/2006/table">
            <a:tbl>
              <a:tblPr firstRow="1" bandRow="1"/>
              <a:tblGrid>
                <a:gridCol w="1381001">
                  <a:extLst>
                    <a:ext uri="{9D8B030D-6E8A-4147-A177-3AD203B41FA5}">
                      <a16:colId xmlns:a16="http://schemas.microsoft.com/office/drawing/2014/main" val="20000"/>
                    </a:ext>
                  </a:extLst>
                </a:gridCol>
                <a:gridCol w="1348506">
                  <a:extLst>
                    <a:ext uri="{9D8B030D-6E8A-4147-A177-3AD203B41FA5}">
                      <a16:colId xmlns:a16="http://schemas.microsoft.com/office/drawing/2014/main" val="20001"/>
                    </a:ext>
                  </a:extLst>
                </a:gridCol>
                <a:gridCol w="1462236">
                  <a:extLst>
                    <a:ext uri="{9D8B030D-6E8A-4147-A177-3AD203B41FA5}">
                      <a16:colId xmlns:a16="http://schemas.microsoft.com/office/drawing/2014/main" val="20002"/>
                    </a:ext>
                  </a:extLst>
                </a:gridCol>
                <a:gridCol w="1007318">
                  <a:extLst>
                    <a:ext uri="{9D8B030D-6E8A-4147-A177-3AD203B41FA5}">
                      <a16:colId xmlns:a16="http://schemas.microsoft.com/office/drawing/2014/main" val="20003"/>
                    </a:ext>
                  </a:extLst>
                </a:gridCol>
              </a:tblGrid>
              <a:tr h="190500">
                <a:tc gridSpan="4">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$ 523,27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$ 523,27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$ 170,87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$ 170,87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$ 694,14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$ 694,14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4">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428625">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200025">
                <a:tc>
                  <a:txBody>
                    <a:bodyPr/>
                    <a:lstStyle/>
                    <a:p>
                      <a:pPr algn="ctr" rtl="0" fontAlgn="ctr"/>
                      <a:r>
                        <a:rPr lang="es-CO" sz="900" b="0" i="0" u="none" strike="noStrike">
                          <a:solidFill>
                            <a:srgbClr val="375623"/>
                          </a:solidFill>
                          <a:effectLst/>
                          <a:latin typeface="Arial" panose="020B0604020202020204" pitchFamily="34" charset="0"/>
                        </a:rPr>
                        <a:t>Santana - Mocoa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0,03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52%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52%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bl>
          </a:graphicData>
        </a:graphic>
      </p:graphicFrame>
      <p:graphicFrame>
        <p:nvGraphicFramePr>
          <p:cNvPr id="6" name="Tabla 5">
            <a:extLst>
              <a:ext uri="{FF2B5EF4-FFF2-40B4-BE49-F238E27FC236}">
                <a16:creationId xmlns:a16="http://schemas.microsoft.com/office/drawing/2014/main" id="{A6E53254-1DBC-4F46-8F51-D5D733B88562}"/>
              </a:ext>
            </a:extLst>
          </p:cNvPr>
          <p:cNvGraphicFramePr>
            <a:graphicFrameLocks noGrp="1"/>
          </p:cNvGraphicFramePr>
          <p:nvPr/>
        </p:nvGraphicFramePr>
        <p:xfrm>
          <a:off x="876300" y="995363"/>
          <a:ext cx="4856163" cy="2671762"/>
        </p:xfrm>
        <a:graphic>
          <a:graphicData uri="http://schemas.openxmlformats.org/drawingml/2006/table">
            <a:tbl>
              <a:tblPr firstRow="1" bandRow="1"/>
              <a:tblGrid>
                <a:gridCol w="1289919">
                  <a:extLst>
                    <a:ext uri="{9D8B030D-6E8A-4147-A177-3AD203B41FA5}">
                      <a16:colId xmlns:a16="http://schemas.microsoft.com/office/drawing/2014/main" val="20000"/>
                    </a:ext>
                  </a:extLst>
                </a:gridCol>
                <a:gridCol w="146968">
                  <a:extLst>
                    <a:ext uri="{9D8B030D-6E8A-4147-A177-3AD203B41FA5}">
                      <a16:colId xmlns:a16="http://schemas.microsoft.com/office/drawing/2014/main" val="20001"/>
                    </a:ext>
                  </a:extLst>
                </a:gridCol>
                <a:gridCol w="1112599">
                  <a:extLst>
                    <a:ext uri="{9D8B030D-6E8A-4147-A177-3AD203B41FA5}">
                      <a16:colId xmlns:a16="http://schemas.microsoft.com/office/drawing/2014/main" val="20002"/>
                    </a:ext>
                  </a:extLst>
                </a:gridCol>
                <a:gridCol w="1365795">
                  <a:extLst>
                    <a:ext uri="{9D8B030D-6E8A-4147-A177-3AD203B41FA5}">
                      <a16:colId xmlns:a16="http://schemas.microsoft.com/office/drawing/2014/main" val="20003"/>
                    </a:ext>
                  </a:extLst>
                </a:gridCol>
                <a:gridCol w="940882">
                  <a:extLst>
                    <a:ext uri="{9D8B030D-6E8A-4147-A177-3AD203B41FA5}">
                      <a16:colId xmlns:a16="http://schemas.microsoft.com/office/drawing/2014/main" val="20004"/>
                    </a:ext>
                  </a:extLst>
                </a:gridCol>
              </a:tblGrid>
              <a:tr h="138073">
                <a:tc gridSpan="5">
                  <a:txBody>
                    <a:bodyPr/>
                    <a:lstStyle/>
                    <a:p>
                      <a:pPr algn="ctr" rtl="0" fontAlgn="b"/>
                      <a:r>
                        <a:rPr lang="es-CO" sz="9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8073">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l" rtl="0" fontAlgn="ctr"/>
                      <a:endParaRPr lang="es-CO" sz="9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dirty="0">
                          <a:solidFill>
                            <a:srgbClr val="375623"/>
                          </a:solidFill>
                          <a:effectLst/>
                          <a:latin typeface="Arial" panose="020B0604020202020204" pitchFamily="34" charset="0"/>
                        </a:rPr>
                        <a:t>1564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8073">
                <a:tc>
                  <a:txBody>
                    <a:bodyPr/>
                    <a:lstStyle/>
                    <a:p>
                      <a:pPr algn="l" rtl="0" fontAlgn="b"/>
                      <a:r>
                        <a:rPr lang="es-CO" sz="900" b="1" i="0" u="none" strike="noStrike" dirty="0">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4">
                  <a:txBody>
                    <a:bodyPr/>
                    <a:lstStyle/>
                    <a:p>
                      <a:pPr algn="l" rtl="0" fontAlgn="ctr"/>
                      <a:r>
                        <a:rPr lang="es-CO" sz="900" b="0" i="0" u="none" strike="noStrike" dirty="0">
                          <a:solidFill>
                            <a:srgbClr val="375623"/>
                          </a:solidFill>
                          <a:effectLst/>
                          <a:latin typeface="Arial" panose="020B0604020202020204" pitchFamily="34" charset="0"/>
                        </a:rPr>
                        <a:t>30/08/2019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38073">
                <a:tc gridSpan="4">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rPr>
                        <a:t>15/02/2020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38073">
                <a:tc gridSpan="5">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48531">
                <a:tc gridSpan="4">
                  <a:txBody>
                    <a:bodyPr/>
                    <a:lstStyle/>
                    <a:p>
                      <a:pPr algn="l" rtl="0" fontAlgn="ctr"/>
                      <a:r>
                        <a:rPr lang="es-ES" sz="900" b="1" i="0" u="none" strike="noStrike">
                          <a:solidFill>
                            <a:srgbClr val="375623"/>
                          </a:solidFill>
                          <a:effectLst/>
                          <a:latin typeface="Arial" panose="020B0604020202020204" pitchFamily="34" charset="0"/>
                        </a:rPr>
                        <a:t>AHORROS EN COSTOS DE OPERACIÓN VEHICULAR: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48531">
                <a:tc gridSpan="4">
                  <a:txBody>
                    <a:bodyPr/>
                    <a:lstStyle/>
                    <a:p>
                      <a:pPr algn="l" rtl="0" fontAlgn="ctr"/>
                      <a:r>
                        <a:rPr lang="es-ES" sz="900" b="1" i="0" u="none" strike="noStrike">
                          <a:solidFill>
                            <a:srgbClr val="375623"/>
                          </a:solidFill>
                          <a:effectLst/>
                          <a:latin typeface="Arial" panose="020B0604020202020204" pitchFamily="34" charset="0"/>
                        </a:rPr>
                        <a:t>AHORRO EN TIEMPOS DE RECORRIDO: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48531">
                <a:tc gridSpan="4">
                  <a:txBody>
                    <a:bodyPr/>
                    <a:lstStyle/>
                    <a:p>
                      <a:pPr algn="l" rtl="0" fontAlgn="ctr"/>
                      <a:r>
                        <a:rPr lang="es-CO" sz="900" b="1" i="0" u="none" strike="noStrike" dirty="0">
                          <a:solidFill>
                            <a:srgbClr val="375623"/>
                          </a:solidFill>
                          <a:effectLst/>
                          <a:latin typeface="Arial" panose="020B0604020202020204" pitchFamily="34" charset="0"/>
                        </a:rPr>
                        <a:t> EMPLEOS  GENERADOS: 14</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b"/>
                      <a:r>
                        <a:rPr lang="es-CO" sz="9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11649">
                <a:tc gridSpan="5">
                  <a:txBody>
                    <a:bodyPr/>
                    <a:lstStyle/>
                    <a:p>
                      <a:pPr algn="l" rtl="0" fontAlgn="ctr"/>
                      <a:r>
                        <a:rPr lang="es-ES" sz="900" b="1" i="0" u="none" strike="noStrike" dirty="0">
                          <a:solidFill>
                            <a:srgbClr val="375623"/>
                          </a:solidFill>
                          <a:effectLst/>
                          <a:latin typeface="Arial" panose="020B0604020202020204" pitchFamily="34" charset="0"/>
                        </a:rPr>
                        <a:t>OTROS BENEFICIOS</a:t>
                      </a:r>
                      <a:r>
                        <a:rPr lang="es-ES" sz="900" b="0" i="0" u="none" strike="noStrike" dirty="0">
                          <a:solidFill>
                            <a:srgbClr val="375623"/>
                          </a:solidFill>
                          <a:effectLst/>
                          <a:latin typeface="Arial" panose="020B0604020202020204" pitchFamily="34" charset="0"/>
                        </a:rPr>
                        <a:t>: Evitar que la acción del agua del río Mulato ocasione socavación, afectando uno de los estribos del puente y la perdida del talud en el costado derecho del rio junto con las viviendas existentes en el sitio.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38073">
                <a:tc gridSpan="5">
                  <a:txBody>
                    <a:bodyPr/>
                    <a:lstStyle/>
                    <a:p>
                      <a:pPr algn="ctr" rtl="0" fontAlgn="b"/>
                      <a:r>
                        <a:rPr lang="es-ES" sz="900" b="0" i="0" u="none" strike="noStrike" dirty="0">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4433">
                <a:tc gridSpan="2">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11649">
                <a:tc gridSpan="2">
                  <a:txBody>
                    <a:bodyPr/>
                    <a:lstStyle/>
                    <a:p>
                      <a:pPr algn="just" rtl="0" fontAlgn="ctr"/>
                      <a:r>
                        <a:rPr lang="es-ES" sz="900" b="1" i="0" u="none" strike="noStrike">
                          <a:solidFill>
                            <a:srgbClr val="375623"/>
                          </a:solidFill>
                          <a:effectLst/>
                          <a:latin typeface="Arial" panose="020B0604020202020204" pitchFamily="34" charset="0"/>
                        </a:rPr>
                        <a:t>Atender 1 sitio crítico en la red vial nacional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CO" sz="900" b="1" i="0" u="none" strike="noStrike" dirty="0">
                          <a:solidFill>
                            <a:srgbClr val="375623"/>
                          </a:solidFill>
                          <a:effectLst/>
                          <a:latin typeface="Arial" panose="020B0604020202020204" pitchFamily="34" charset="0"/>
                        </a:rPr>
                        <a:t>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375623"/>
                          </a:solidFill>
                          <a:effectLst/>
                          <a:latin typeface="Arial" panose="020B0604020202020204" pitchFamily="34" charset="0"/>
                        </a:rPr>
                        <a:t>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900" b="0" i="0" u="none" strike="noStrike">
                          <a:solidFill>
                            <a:srgbClr val="375623"/>
                          </a:solidFill>
                          <a:effectLst/>
                          <a:latin typeface="Arial" panose="020B0604020202020204" pitchFamily="34" charset="0"/>
                        </a:rPr>
                        <a:t>Sitios críticos en la red vial nacional primaria atendidos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52% de avance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ángulo 3">
            <a:extLst>
              <a:ext uri="{FF2B5EF4-FFF2-40B4-BE49-F238E27FC236}">
                <a16:creationId xmlns:a16="http://schemas.microsoft.com/office/drawing/2014/main" id="{7C58D451-5A3C-49D5-9088-E4F7A2546AA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35875" name="Rectángulo 7">
            <a:extLst>
              <a:ext uri="{FF2B5EF4-FFF2-40B4-BE49-F238E27FC236}">
                <a16:creationId xmlns:a16="http://schemas.microsoft.com/office/drawing/2014/main" id="{25E06776-20E0-44E2-AA3E-0E2092D28A6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C903C78-5A10-482F-9A37-D42B399B90E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35877" name="Imagen 14">
            <a:extLst>
              <a:ext uri="{FF2B5EF4-FFF2-40B4-BE49-F238E27FC236}">
                <a16:creationId xmlns:a16="http://schemas.microsoft.com/office/drawing/2014/main" id="{2AA2A103-CAC6-43DF-B606-A9A8BD4B104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757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5878" name="CuadroTexto 2">
            <a:extLst>
              <a:ext uri="{FF2B5EF4-FFF2-40B4-BE49-F238E27FC236}">
                <a16:creationId xmlns:a16="http://schemas.microsoft.com/office/drawing/2014/main" id="{2931D846-7C29-48DD-ACBE-0EA0912CA3C5}"/>
              </a:ext>
            </a:extLst>
          </p:cNvPr>
          <p:cNvSpPr txBox="1">
            <a:spLocks noChangeArrowheads="1"/>
          </p:cNvSpPr>
          <p:nvPr/>
        </p:nvSpPr>
        <p:spPr bwMode="auto">
          <a:xfrm>
            <a:off x="2454275" y="1363663"/>
            <a:ext cx="954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35879" name="CuadroTexto 11">
            <a:extLst>
              <a:ext uri="{FF2B5EF4-FFF2-40B4-BE49-F238E27FC236}">
                <a16:creationId xmlns:a16="http://schemas.microsoft.com/office/drawing/2014/main" id="{74908CF9-17BE-4172-8EEE-6AF25907AEB0}"/>
              </a:ext>
            </a:extLst>
          </p:cNvPr>
          <p:cNvSpPr txBox="1">
            <a:spLocks noChangeArrowheads="1"/>
          </p:cNvSpPr>
          <p:nvPr/>
        </p:nvSpPr>
        <p:spPr bwMode="auto">
          <a:xfrm>
            <a:off x="8301038" y="1357313"/>
            <a:ext cx="12874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35880" name="Imagen 16">
            <a:extLst>
              <a:ext uri="{FF2B5EF4-FFF2-40B4-BE49-F238E27FC236}">
                <a16:creationId xmlns:a16="http://schemas.microsoft.com/office/drawing/2014/main" id="{FA0D949D-12F2-4099-A6FD-4FE29FB4A07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881" name="Imagen 2">
            <a:extLst>
              <a:ext uri="{FF2B5EF4-FFF2-40B4-BE49-F238E27FC236}">
                <a16:creationId xmlns:a16="http://schemas.microsoft.com/office/drawing/2014/main" id="{CE6D2844-AA70-415F-8018-FC405C88D98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3D7B344C-ECC6-401A-B0F0-D9FEB2DBAB80}"/>
              </a:ext>
            </a:extLst>
          </p:cNvPr>
          <p:cNvSpPr txBox="1"/>
          <p:nvPr/>
        </p:nvSpPr>
        <p:spPr>
          <a:xfrm>
            <a:off x="1085850" y="1865313"/>
            <a:ext cx="4805363" cy="3173412"/>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95C8B5DC-8D53-4B14-83D4-AE1A92B1DECB}"/>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EBFA0873-38DB-4EFC-9250-B1C1F4865237}"/>
              </a:ext>
            </a:extLst>
          </p:cNvPr>
          <p:cNvSpPr txBox="1"/>
          <p:nvPr/>
        </p:nvSpPr>
        <p:spPr>
          <a:xfrm>
            <a:off x="6475413" y="1865313"/>
            <a:ext cx="4751387" cy="3173412"/>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35885" name="CuadroTexto 4">
            <a:extLst>
              <a:ext uri="{FF2B5EF4-FFF2-40B4-BE49-F238E27FC236}">
                <a16:creationId xmlns:a16="http://schemas.microsoft.com/office/drawing/2014/main" id="{886702D9-66DD-430A-A162-7B4FED686CAD}"/>
              </a:ext>
            </a:extLst>
          </p:cNvPr>
          <p:cNvSpPr txBox="1">
            <a:spLocks noChangeArrowheads="1"/>
          </p:cNvSpPr>
          <p:nvPr/>
        </p:nvSpPr>
        <p:spPr bwMode="auto">
          <a:xfrm>
            <a:off x="1050925" y="5038725"/>
            <a:ext cx="1017587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MX" altLang="es-CO" sz="1800">
                <a:solidFill>
                  <a:srgbClr val="385723"/>
                </a:solidFill>
              </a:rPr>
              <a:t>ATENCIÓN SITIO CRÍTICO MEDIANTE LA CONSTRUCCION DE UN MURO DE CONTENCION EN EL PUENTE MULATO, MARGEN DERECHA AGUAS ABAJO PR77+0530 VIA 4502 SANTANA- MOCOA, DEPARTAMENTO DE PUTUMAYO</a:t>
            </a:r>
          </a:p>
        </p:txBody>
      </p:sp>
      <p:pic>
        <p:nvPicPr>
          <p:cNvPr id="335886" name="Imagen 5">
            <a:extLst>
              <a:ext uri="{FF2B5EF4-FFF2-40B4-BE49-F238E27FC236}">
                <a16:creationId xmlns:a16="http://schemas.microsoft.com/office/drawing/2014/main" id="{B164DCA7-EA34-4528-A09F-F804657DEA03}"/>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85850" y="1889125"/>
            <a:ext cx="4789488" cy="314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887" name="Imagen 6">
            <a:extLst>
              <a:ext uri="{FF2B5EF4-FFF2-40B4-BE49-F238E27FC236}">
                <a16:creationId xmlns:a16="http://schemas.microsoft.com/office/drawing/2014/main" id="{900754EB-3162-4B79-96A5-B5CA8D44B747}"/>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6491288" y="1882775"/>
            <a:ext cx="4735512"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EADB1199-CE29-46C3-BE2C-BDB1511466BE}"/>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37923" name="Imagen 1">
            <a:extLst>
              <a:ext uri="{FF2B5EF4-FFF2-40B4-BE49-F238E27FC236}">
                <a16:creationId xmlns:a16="http://schemas.microsoft.com/office/drawing/2014/main" id="{055ECD6B-6F37-40A5-8DCA-898517BBA58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704388" y="5940425"/>
            <a:ext cx="1611312"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158B34F5-ED4D-4D69-9636-F225FD93F188}"/>
              </a:ext>
            </a:extLst>
          </p:cNvPr>
          <p:cNvGrpSpPr>
            <a:grpSpLocks/>
          </p:cNvGrpSpPr>
          <p:nvPr/>
        </p:nvGrpSpPr>
        <p:grpSpPr bwMode="auto">
          <a:xfrm>
            <a:off x="6104082" y="907841"/>
            <a:ext cx="521161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E72E6D5F-BD44-4C9A-BC9D-3C6714BEDE3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60354EE-7B0F-4E8A-9044-100B62A9B21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90815CA-6C49-4162-9DEB-95E75AD8DC00}"/>
                </a:ext>
              </a:extLst>
            </p:cNvPr>
            <p:cNvSpPr txBox="1"/>
            <p:nvPr/>
          </p:nvSpPr>
          <p:spPr>
            <a:xfrm>
              <a:off x="5031026"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PR 86 entre </a:t>
              </a:r>
              <a:r>
                <a:rPr lang="es-CO" sz="1000" b="1" dirty="0" err="1">
                  <a:solidFill>
                    <a:srgbClr val="70AD47">
                      <a:lumMod val="50000"/>
                    </a:srgbClr>
                  </a:solidFill>
                  <a:latin typeface="Arial" panose="020B0604020202020204" pitchFamily="34" charset="0"/>
                  <a:cs typeface="Arial" panose="020B0604020202020204" pitchFamily="34" charset="0"/>
                </a:rPr>
                <a:t>Pipiral</a:t>
              </a:r>
              <a:r>
                <a:rPr lang="es-CO" sz="1000" b="1" dirty="0">
                  <a:solidFill>
                    <a:srgbClr val="70AD47">
                      <a:lumMod val="50000"/>
                    </a:srgbClr>
                  </a:solidFill>
                  <a:latin typeface="Arial" panose="020B0604020202020204" pitchFamily="34" charset="0"/>
                  <a:cs typeface="Arial" panose="020B0604020202020204" pitchFamily="34" charset="0"/>
                </a:rPr>
                <a:t> y Villavicencio Ruta 40MTA</a:t>
              </a:r>
            </a:p>
          </p:txBody>
        </p:sp>
        <p:sp>
          <p:nvSpPr>
            <p:cNvPr id="16" name="Elipse 15">
              <a:extLst>
                <a:ext uri="{FF2B5EF4-FFF2-40B4-BE49-F238E27FC236}">
                  <a16:creationId xmlns:a16="http://schemas.microsoft.com/office/drawing/2014/main" id="{90CDF660-9DFE-4237-B3C5-ABE412BC9E9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37925" name="Rectángulo 67">
            <a:extLst>
              <a:ext uri="{FF2B5EF4-FFF2-40B4-BE49-F238E27FC236}">
                <a16:creationId xmlns:a16="http://schemas.microsoft.com/office/drawing/2014/main" id="{2620F7C8-140A-4730-A1AB-222B4E7349C5}"/>
              </a:ext>
            </a:extLst>
          </p:cNvPr>
          <p:cNvSpPr>
            <a:spLocks noChangeArrowheads="1"/>
          </p:cNvSpPr>
          <p:nvPr/>
        </p:nvSpPr>
        <p:spPr bwMode="auto">
          <a:xfrm>
            <a:off x="876300" y="98425"/>
            <a:ext cx="639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37926" name="Rectángulo 68">
            <a:extLst>
              <a:ext uri="{FF2B5EF4-FFF2-40B4-BE49-F238E27FC236}">
                <a16:creationId xmlns:a16="http://schemas.microsoft.com/office/drawing/2014/main" id="{61F6EC9E-7205-4487-96AF-CE1780337EFB}"/>
              </a:ext>
            </a:extLst>
          </p:cNvPr>
          <p:cNvSpPr>
            <a:spLocks noChangeArrowheads="1"/>
          </p:cNvSpPr>
          <p:nvPr/>
        </p:nvSpPr>
        <p:spPr bwMode="auto">
          <a:xfrm>
            <a:off x="876300" y="320675"/>
            <a:ext cx="10439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rPr>
              <a:t>ATENCIÓN OBRAS DE EMERGENCIA ENTRE EL PR 86+0400 AL PR 86+0700 DE LA CARRETERA PIPIRAL – VILLAVICENCIO RUTA 40 MTA DEPARTAMENTO DEL META. </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MX"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37927" name="Imagen 35">
            <a:extLst>
              <a:ext uri="{FF2B5EF4-FFF2-40B4-BE49-F238E27FC236}">
                <a16:creationId xmlns:a16="http://schemas.microsoft.com/office/drawing/2014/main" id="{D275BE8C-78FE-4188-8AA7-9AD98F89AA8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28" name="CuadroTexto 3">
            <a:extLst>
              <a:ext uri="{FF2B5EF4-FFF2-40B4-BE49-F238E27FC236}">
                <a16:creationId xmlns:a16="http://schemas.microsoft.com/office/drawing/2014/main" id="{43FDD46D-7AF3-40E9-B036-C59955610C37}"/>
              </a:ext>
            </a:extLst>
          </p:cNvPr>
          <p:cNvSpPr txBox="1">
            <a:spLocks noChangeArrowheads="1"/>
          </p:cNvSpPr>
          <p:nvPr/>
        </p:nvSpPr>
        <p:spPr bwMode="auto">
          <a:xfrm>
            <a:off x="5219700" y="39401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8962550A-F2AD-4ED9-8887-1A8250A61630}"/>
              </a:ext>
            </a:extLst>
          </p:cNvPr>
          <p:cNvGrpSpPr>
            <a:grpSpLocks/>
          </p:cNvGrpSpPr>
          <p:nvPr/>
        </p:nvGrpSpPr>
        <p:grpSpPr bwMode="auto">
          <a:xfrm>
            <a:off x="6089173" y="1462499"/>
            <a:ext cx="5226527"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ACBEE0EC-1ECD-46B8-BD59-C08944E9CCA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5594E5FC-471E-41E8-8343-96FB96EC9CFD}"/>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dirty="0">
                  <a:solidFill>
                    <a:srgbClr val="70AD47">
                      <a:lumMod val="50000"/>
                    </a:srgbClr>
                  </a:solidFill>
                  <a:latin typeface="Arial" panose="020B0604020202020204" pitchFamily="34" charset="0"/>
                  <a:cs typeface="Arial" panose="020B0604020202020204" pitchFamily="34" charset="0"/>
                </a:rPr>
                <a:t>Interconecta los municipios de </a:t>
              </a:r>
              <a:r>
                <a:rPr lang="es-ES" sz="1100" dirty="0" err="1">
                  <a:solidFill>
                    <a:srgbClr val="70AD47">
                      <a:lumMod val="50000"/>
                    </a:srgbClr>
                  </a:solidFill>
                  <a:latin typeface="Arial" panose="020B0604020202020204" pitchFamily="34" charset="0"/>
                  <a:cs typeface="Arial" panose="020B0604020202020204" pitchFamily="34" charset="0"/>
                </a:rPr>
                <a:t>Guayabetal</a:t>
              </a:r>
              <a:r>
                <a:rPr lang="es-ES" sz="1100" dirty="0">
                  <a:solidFill>
                    <a:srgbClr val="70AD47">
                      <a:lumMod val="50000"/>
                    </a:srgbClr>
                  </a:solidFill>
                  <a:latin typeface="Arial" panose="020B0604020202020204" pitchFamily="34" charset="0"/>
                  <a:cs typeface="Arial" panose="020B0604020202020204" pitchFamily="34" charset="0"/>
                </a:rPr>
                <a:t> y Villavicencio en el departamento del Meta</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890BB71D-2753-4EBB-8D66-D4260ED36D1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64C4F68B-CF0A-46FE-85F7-6C02A87737B8}"/>
              </a:ext>
            </a:extLst>
          </p:cNvPr>
          <p:cNvGrpSpPr>
            <a:grpSpLocks/>
          </p:cNvGrpSpPr>
          <p:nvPr/>
        </p:nvGrpSpPr>
        <p:grpSpPr bwMode="auto">
          <a:xfrm>
            <a:off x="6117335" y="1991174"/>
            <a:ext cx="519836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132F2D77-B70D-490F-98B2-A4D0962B530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69D7F0BB-7607-4A98-BC40-91878AD86C56}"/>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0,3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AF00EB19-BC03-420A-B448-D818A77B35F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C361D8E9-473A-4695-94FF-BF6C50F74360}"/>
              </a:ext>
            </a:extLst>
          </p:cNvPr>
          <p:cNvGrpSpPr>
            <a:grpSpLocks/>
          </p:cNvGrpSpPr>
          <p:nvPr/>
        </p:nvGrpSpPr>
        <p:grpSpPr bwMode="auto">
          <a:xfrm>
            <a:off x="6104082" y="2530881"/>
            <a:ext cx="5211618"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53A2D2FC-EEB6-4E16-B4DB-44FABDEDAE0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A7B568F-0593-4B44-B0BD-A72B120BCE8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B97B2F61-4621-4148-88D2-45FD8DFFC2E5}"/>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0,3</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C689F6FB-5500-457F-9A41-9399C7C719E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37932" name="Imagen 54">
            <a:extLst>
              <a:ext uri="{FF2B5EF4-FFF2-40B4-BE49-F238E27FC236}">
                <a16:creationId xmlns:a16="http://schemas.microsoft.com/office/drawing/2014/main" id="{A62457D3-0F6C-4232-B675-C5DEDE7142C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182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33" name="Imagen 2">
            <a:extLst>
              <a:ext uri="{FF2B5EF4-FFF2-40B4-BE49-F238E27FC236}">
                <a16:creationId xmlns:a16="http://schemas.microsoft.com/office/drawing/2014/main" id="{7FF26024-2309-4409-903E-6ED9B8AFF9EF}"/>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2046288" y="3929063"/>
            <a:ext cx="3135312"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D83173C-17EF-4396-8B81-37DC5559CD19}"/>
              </a:ext>
            </a:extLst>
          </p:cNvPr>
          <p:cNvGraphicFramePr>
            <a:graphicFrameLocks noGrp="1"/>
          </p:cNvGraphicFramePr>
          <p:nvPr/>
        </p:nvGraphicFramePr>
        <p:xfrm>
          <a:off x="6257925" y="3187700"/>
          <a:ext cx="5057775" cy="2628900"/>
        </p:xfrm>
        <a:graphic>
          <a:graphicData uri="http://schemas.openxmlformats.org/drawingml/2006/table">
            <a:tbl>
              <a:tblPr firstRow="1" bandRow="1"/>
              <a:tblGrid>
                <a:gridCol w="1343472">
                  <a:extLst>
                    <a:ext uri="{9D8B030D-6E8A-4147-A177-3AD203B41FA5}">
                      <a16:colId xmlns:a16="http://schemas.microsoft.com/office/drawing/2014/main" val="20000"/>
                    </a:ext>
                  </a:extLst>
                </a:gridCol>
                <a:gridCol w="1311860">
                  <a:extLst>
                    <a:ext uri="{9D8B030D-6E8A-4147-A177-3AD203B41FA5}">
                      <a16:colId xmlns:a16="http://schemas.microsoft.com/office/drawing/2014/main" val="20001"/>
                    </a:ext>
                  </a:extLst>
                </a:gridCol>
                <a:gridCol w="1422499">
                  <a:extLst>
                    <a:ext uri="{9D8B030D-6E8A-4147-A177-3AD203B41FA5}">
                      <a16:colId xmlns:a16="http://schemas.microsoft.com/office/drawing/2014/main" val="20002"/>
                    </a:ext>
                  </a:extLst>
                </a:gridCol>
                <a:gridCol w="979944">
                  <a:extLst>
                    <a:ext uri="{9D8B030D-6E8A-4147-A177-3AD203B41FA5}">
                      <a16:colId xmlns:a16="http://schemas.microsoft.com/office/drawing/2014/main" val="20003"/>
                    </a:ext>
                  </a:extLst>
                </a:gridCol>
              </a:tblGrid>
              <a:tr h="190500">
                <a:tc gridSpan="4">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dirty="0">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$ 3.256,61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$ 696,46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$ 2.560,15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$ 359,99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85750">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rPr>
                        <a:t>$ 3.665,20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$ 354,97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$ 3.615,24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$ 3.615,24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ctr" rtl="0" fontAlgn="ctr"/>
                      <a:r>
                        <a:rPr lang="es-CO" sz="900" b="0" i="0" u="none" strike="noStrike">
                          <a:solidFill>
                            <a:srgbClr val="375623"/>
                          </a:solidFill>
                          <a:effectLst/>
                          <a:latin typeface="Arial" panose="020B0604020202020204" pitchFamily="34" charset="0"/>
                        </a:rPr>
                        <a:t>Pipiral - Villavicencio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0,3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6" name="Tabla 5">
            <a:extLst>
              <a:ext uri="{FF2B5EF4-FFF2-40B4-BE49-F238E27FC236}">
                <a16:creationId xmlns:a16="http://schemas.microsoft.com/office/drawing/2014/main" id="{BE08FCF9-8A15-4D91-972C-1E39C98D94D9}"/>
              </a:ext>
            </a:extLst>
          </p:cNvPr>
          <p:cNvGraphicFramePr>
            <a:graphicFrameLocks noGrp="1"/>
          </p:cNvGraphicFramePr>
          <p:nvPr/>
        </p:nvGraphicFramePr>
        <p:xfrm>
          <a:off x="876300" y="1089025"/>
          <a:ext cx="4786313" cy="2744788"/>
        </p:xfrm>
        <a:graphic>
          <a:graphicData uri="http://schemas.openxmlformats.org/drawingml/2006/table">
            <a:tbl>
              <a:tblPr firstRow="1" bandRow="1"/>
              <a:tblGrid>
                <a:gridCol w="1271364">
                  <a:extLst>
                    <a:ext uri="{9D8B030D-6E8A-4147-A177-3AD203B41FA5}">
                      <a16:colId xmlns:a16="http://schemas.microsoft.com/office/drawing/2014/main" val="20000"/>
                    </a:ext>
                  </a:extLst>
                </a:gridCol>
                <a:gridCol w="1241450">
                  <a:extLst>
                    <a:ext uri="{9D8B030D-6E8A-4147-A177-3AD203B41FA5}">
                      <a16:colId xmlns:a16="http://schemas.microsoft.com/office/drawing/2014/main" val="20001"/>
                    </a:ext>
                  </a:extLst>
                </a:gridCol>
                <a:gridCol w="1346151">
                  <a:extLst>
                    <a:ext uri="{9D8B030D-6E8A-4147-A177-3AD203B41FA5}">
                      <a16:colId xmlns:a16="http://schemas.microsoft.com/office/drawing/2014/main" val="20002"/>
                    </a:ext>
                  </a:extLst>
                </a:gridCol>
                <a:gridCol w="927349">
                  <a:extLst>
                    <a:ext uri="{9D8B030D-6E8A-4147-A177-3AD203B41FA5}">
                      <a16:colId xmlns:a16="http://schemas.microsoft.com/office/drawing/2014/main" val="20003"/>
                    </a:ext>
                  </a:extLst>
                </a:gridCol>
              </a:tblGrid>
              <a:tr h="137179">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7179">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1301 de 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7179">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12/12/2018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37179">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30/09/2019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37179">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29036">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AHORROS EN COSTOS DE OPERACIÓN VEHICULAR: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29036">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 EN TIEMPOS DE RECORRIDO:    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29036">
                <a:tc gridSpan="3">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 </a:t>
                      </a:r>
                      <a:r>
                        <a:rPr lang="es-CO" sz="900" b="1" i="0" u="none" strike="noStrike" dirty="0">
                          <a:solidFill>
                            <a:srgbClr val="375623"/>
                          </a:solidFill>
                          <a:effectLst/>
                          <a:latin typeface="Arial" panose="020B0604020202020204" pitchFamily="34" charset="0"/>
                          <a:cs typeface="Arial" panose="020B0604020202020204" pitchFamily="34" charset="0"/>
                        </a:rPr>
                        <a:t>EMPLEOS  GENERADOS: 40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b"/>
                      <a:r>
                        <a:rPr lang="es-CO" sz="900" b="0" i="0" u="none" strike="noStrike">
                          <a:solidFill>
                            <a:srgbClr val="375623"/>
                          </a:solidFill>
                          <a:effectLst/>
                          <a:latin typeface="Arial" panose="020B0604020202020204" pitchFamily="34" charset="0"/>
                          <a:cs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548715">
                <a:tc gridSpan="4">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Recuperación de la calzada destruida por los deslizamientos presentados durante el año 2018; permitiendo la </a:t>
                      </a:r>
                      <a:r>
                        <a:rPr lang="es-ES" sz="900" b="0" i="0" u="none" strike="noStrike" dirty="0" err="1">
                          <a:solidFill>
                            <a:srgbClr val="375623"/>
                          </a:solidFill>
                          <a:effectLst/>
                          <a:latin typeface="Arial" panose="020B0604020202020204" pitchFamily="34" charset="0"/>
                          <a:cs typeface="Arial" panose="020B0604020202020204" pitchFamily="34" charset="0"/>
                        </a:rPr>
                        <a:t>transitabilidad</a:t>
                      </a:r>
                      <a:r>
                        <a:rPr lang="es-ES" sz="900" b="0" i="0" u="none" strike="noStrike" dirty="0">
                          <a:solidFill>
                            <a:srgbClr val="375623"/>
                          </a:solidFill>
                          <a:effectLst/>
                          <a:latin typeface="Arial" panose="020B0604020202020204" pitchFamily="34" charset="0"/>
                          <a:cs typeface="Arial" panose="020B0604020202020204" pitchFamily="34" charset="0"/>
                        </a:rPr>
                        <a:t> y movilidad por este corredor vial, minimizando y limitando el cierre de la carretera por deslizamiento de material proveniente del talud superior.</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37179">
                <a:tc gridSpan="4">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4357">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11536">
                <a:tc>
                  <a:txBody>
                    <a:bodyPr/>
                    <a:lstStyle/>
                    <a:p>
                      <a:pPr algn="just" rtl="0" fontAlgn="ctr"/>
                      <a:r>
                        <a:rPr lang="es-ES" sz="900" b="1" i="0" u="none" strike="noStrike">
                          <a:solidFill>
                            <a:srgbClr val="375623"/>
                          </a:solidFill>
                          <a:effectLst/>
                          <a:latin typeface="Arial" panose="020B0604020202020204" pitchFamily="34" charset="0"/>
                          <a:cs typeface="Arial" panose="020B0604020202020204" pitchFamily="34" charset="0"/>
                        </a:rPr>
                        <a:t>Atender 1 sitio crítico en la red vial nacional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900" b="0" i="0" u="none" strike="noStrike">
                          <a:solidFill>
                            <a:srgbClr val="375623"/>
                          </a:solidFill>
                          <a:effectLst/>
                          <a:latin typeface="Arial" panose="020B0604020202020204" pitchFamily="34" charset="0"/>
                          <a:cs typeface="Arial" panose="020B0604020202020204" pitchFamily="34" charset="0"/>
                        </a:rPr>
                        <a:t>Sitios críticos en la red vial nacional primaria atendidos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 Sitio Critico Atendido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ángulo 3">
            <a:extLst>
              <a:ext uri="{FF2B5EF4-FFF2-40B4-BE49-F238E27FC236}">
                <a16:creationId xmlns:a16="http://schemas.microsoft.com/office/drawing/2014/main" id="{4CC1DA21-6E33-40FC-8D1F-AF2275CD248F}"/>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38947" name="Rectángulo 7">
            <a:extLst>
              <a:ext uri="{FF2B5EF4-FFF2-40B4-BE49-F238E27FC236}">
                <a16:creationId xmlns:a16="http://schemas.microsoft.com/office/drawing/2014/main" id="{299C7194-F31A-4286-805A-43F62EFAE26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CF2DDC3B-6E39-46E4-A1DE-ADFD0CD1B554}"/>
              </a:ext>
            </a:extLst>
          </p:cNvPr>
          <p:cNvSpPr/>
          <p:nvPr/>
        </p:nvSpPr>
        <p:spPr>
          <a:xfrm>
            <a:off x="-30163" y="-5080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38949" name="Imagen 14">
            <a:extLst>
              <a:ext uri="{FF2B5EF4-FFF2-40B4-BE49-F238E27FC236}">
                <a16:creationId xmlns:a16="http://schemas.microsoft.com/office/drawing/2014/main" id="{12E842EE-F094-4757-B50E-C62F4637CA0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950" name="CuadroTexto 2">
            <a:extLst>
              <a:ext uri="{FF2B5EF4-FFF2-40B4-BE49-F238E27FC236}">
                <a16:creationId xmlns:a16="http://schemas.microsoft.com/office/drawing/2014/main" id="{1B725B88-C080-431E-9D42-DFA687EDA479}"/>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38951" name="CuadroTexto 11">
            <a:extLst>
              <a:ext uri="{FF2B5EF4-FFF2-40B4-BE49-F238E27FC236}">
                <a16:creationId xmlns:a16="http://schemas.microsoft.com/office/drawing/2014/main" id="{9E0C1757-7689-4A1D-88A9-A2A74443765C}"/>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38952" name="Imagen 16">
            <a:extLst>
              <a:ext uri="{FF2B5EF4-FFF2-40B4-BE49-F238E27FC236}">
                <a16:creationId xmlns:a16="http://schemas.microsoft.com/office/drawing/2014/main" id="{ACAD8859-3BEB-4562-88E5-1056AE98CCC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953" name="Imagen 2">
            <a:extLst>
              <a:ext uri="{FF2B5EF4-FFF2-40B4-BE49-F238E27FC236}">
                <a16:creationId xmlns:a16="http://schemas.microsoft.com/office/drawing/2014/main" id="{7E17E9CA-7F1D-4CBB-89BB-196CA471ED7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47B6072-836A-41E1-AF00-0774296C8325}"/>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3B46094-06BB-41B9-B89D-4188A8AB4622}"/>
              </a:ext>
            </a:extLst>
          </p:cNvPr>
          <p:cNvSpPr txBox="1"/>
          <p:nvPr/>
        </p:nvSpPr>
        <p:spPr>
          <a:xfrm>
            <a:off x="7070725" y="1874838"/>
            <a:ext cx="3824288" cy="3360737"/>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5C2D1B90-8E00-41ED-9459-7DBEAF70494F}"/>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0CACD58D-021B-465F-81D3-778D315D92B2}"/>
              </a:ext>
            </a:extLst>
          </p:cNvPr>
          <p:cNvSpPr txBox="1"/>
          <p:nvPr/>
        </p:nvSpPr>
        <p:spPr>
          <a:xfrm>
            <a:off x="6796088" y="1889125"/>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38958" name="CuadroTexto 4">
            <a:extLst>
              <a:ext uri="{FF2B5EF4-FFF2-40B4-BE49-F238E27FC236}">
                <a16:creationId xmlns:a16="http://schemas.microsoft.com/office/drawing/2014/main" id="{DAB2AF88-6554-452E-A887-DE16C9EBF799}"/>
              </a:ext>
            </a:extLst>
          </p:cNvPr>
          <p:cNvSpPr txBox="1">
            <a:spLocks noChangeArrowheads="1"/>
          </p:cNvSpPr>
          <p:nvPr/>
        </p:nvSpPr>
        <p:spPr bwMode="auto">
          <a:xfrm>
            <a:off x="1697038" y="5273675"/>
            <a:ext cx="8553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MX" altLang="es-CO" sz="1800">
                <a:solidFill>
                  <a:srgbClr val="385723"/>
                </a:solidFill>
              </a:rPr>
              <a:t>Atención Obras de Emergencia entre el PR 86+0400 al PR 86+0700 de la Carretera Pipiral – Villavicencio Ruta 40 MTA Departamento del Meta.</a:t>
            </a:r>
            <a:endParaRPr lang="es-CO" altLang="es-CO" sz="1800">
              <a:solidFill>
                <a:srgbClr val="000000"/>
              </a:solidFill>
            </a:endParaRPr>
          </a:p>
        </p:txBody>
      </p:sp>
      <p:pic>
        <p:nvPicPr>
          <p:cNvPr id="338959" name="Imagen 1">
            <a:extLst>
              <a:ext uri="{FF2B5EF4-FFF2-40B4-BE49-F238E27FC236}">
                <a16:creationId xmlns:a16="http://schemas.microsoft.com/office/drawing/2014/main" id="{057B6D9E-FB40-49F1-8C0E-FA26E8DDBFDB}"/>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1176338" y="1889125"/>
            <a:ext cx="4094162" cy="334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960" name="Imagen 2">
            <a:extLst>
              <a:ext uri="{FF2B5EF4-FFF2-40B4-BE49-F238E27FC236}">
                <a16:creationId xmlns:a16="http://schemas.microsoft.com/office/drawing/2014/main" id="{404F6612-EB52-4751-9D53-C587C6CE98AE}"/>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6796088" y="1909763"/>
            <a:ext cx="4098925" cy="3325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88CE6B7C-618F-40A6-9D20-A6C1012EC4E6}"/>
              </a:ext>
            </a:extLst>
          </p:cNvPr>
          <p:cNvSpPr/>
          <p:nvPr/>
        </p:nvSpPr>
        <p:spPr>
          <a:xfrm>
            <a:off x="-14288" y="-5080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54275" name="Imagen 1">
            <a:extLst>
              <a:ext uri="{FF2B5EF4-FFF2-40B4-BE49-F238E27FC236}">
                <a16:creationId xmlns:a16="http://schemas.microsoft.com/office/drawing/2014/main" id="{94BA5B27-5822-4F62-BEB0-528F677B10D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99575" y="585628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044EA8D1-3C92-430A-84BB-CAA1B29D68BA}"/>
              </a:ext>
            </a:extLst>
          </p:cNvPr>
          <p:cNvGrpSpPr>
            <a:grpSpLocks/>
          </p:cNvGrpSpPr>
          <p:nvPr/>
        </p:nvGrpSpPr>
        <p:grpSpPr bwMode="auto">
          <a:xfrm>
            <a:off x="5516563" y="746871"/>
            <a:ext cx="5762940" cy="448988"/>
            <a:chOff x="3797995" y="1059535"/>
            <a:chExt cx="8830843" cy="677216"/>
          </a:xfrm>
          <a:solidFill>
            <a:schemeClr val="accent6">
              <a:lumMod val="60000"/>
              <a:lumOff val="40000"/>
            </a:schemeClr>
          </a:solidFill>
        </p:grpSpPr>
        <p:sp>
          <p:nvSpPr>
            <p:cNvPr id="12" name="Pentágono 11">
              <a:extLst>
                <a:ext uri="{FF2B5EF4-FFF2-40B4-BE49-F238E27FC236}">
                  <a16:creationId xmlns:a16="http://schemas.microsoft.com/office/drawing/2014/main" id="{388A5F6A-81C2-4A3F-BBF0-4BEE6972247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7AD0F52E-950A-4B1E-934C-B5CA173D623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9C532A76-44FA-4A86-BA83-F634366AD9FD}"/>
                </a:ext>
              </a:extLst>
            </p:cNvPr>
            <p:cNvSpPr txBox="1"/>
            <p:nvPr/>
          </p:nvSpPr>
          <p:spPr>
            <a:xfrm>
              <a:off x="5031027" y="1059535"/>
              <a:ext cx="7049555" cy="673126"/>
            </a:xfrm>
            <a:prstGeom prst="rect">
              <a:avLst/>
            </a:prstGeom>
            <a:grpFill/>
          </p:spPr>
          <p:txBody>
            <a:bodyPr>
              <a:spAutoFit/>
            </a:bodyPr>
            <a:lstStyle/>
            <a:p>
              <a:pPr eaLnBrk="1" fontAlgn="auto" hangingPunct="1">
                <a:spcBef>
                  <a:spcPts val="0"/>
                </a:spcBef>
                <a:spcAft>
                  <a:spcPts val="0"/>
                </a:spcAft>
                <a:defRPr/>
              </a:pPr>
              <a:r>
                <a:rPr lang="es-CO" sz="1400" b="1" dirty="0">
                  <a:solidFill>
                    <a:srgbClr val="70AD47">
                      <a:lumMod val="50000"/>
                    </a:srgbClr>
                  </a:solidFill>
                  <a:latin typeface="Arial" panose="020B0604020202020204" pitchFamily="34" charset="0"/>
                  <a:cs typeface="Arial" panose="020B0604020202020204" pitchFamily="34" charset="0"/>
                </a:rPr>
                <a:t>Localización: </a:t>
              </a:r>
              <a:r>
                <a:rPr lang="es-CO" sz="900" b="1" dirty="0">
                  <a:solidFill>
                    <a:srgbClr val="70AD47">
                      <a:lumMod val="50000"/>
                    </a:srgbClr>
                  </a:solidFill>
                  <a:latin typeface="Arial" panose="020B0604020202020204" pitchFamily="34" charset="0"/>
                  <a:cs typeface="Arial" panose="020B0604020202020204" pitchFamily="34" charset="0"/>
                </a:rPr>
                <a:t>Municipios de Popayán, Totoró e Inzá (Departamento del Cauca)  </a:t>
              </a:r>
            </a:p>
          </p:txBody>
        </p:sp>
        <p:sp>
          <p:nvSpPr>
            <p:cNvPr id="16" name="Elipse 15">
              <a:extLst>
                <a:ext uri="{FF2B5EF4-FFF2-40B4-BE49-F238E27FC236}">
                  <a16:creationId xmlns:a16="http://schemas.microsoft.com/office/drawing/2014/main" id="{363979E7-05D9-4909-B12B-16473CDA9B0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54277" name="Rectángulo 67">
            <a:extLst>
              <a:ext uri="{FF2B5EF4-FFF2-40B4-BE49-F238E27FC236}">
                <a16:creationId xmlns:a16="http://schemas.microsoft.com/office/drawing/2014/main" id="{EB27C677-A777-449D-96AA-3D24F4066AB9}"/>
              </a:ext>
            </a:extLst>
          </p:cNvPr>
          <p:cNvSpPr>
            <a:spLocks noChangeArrowheads="1"/>
          </p:cNvSpPr>
          <p:nvPr/>
        </p:nvSpPr>
        <p:spPr bwMode="auto">
          <a:xfrm>
            <a:off x="885825" y="114300"/>
            <a:ext cx="8677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VIAS PARA LA EQUIDAD</a:t>
            </a:r>
          </a:p>
        </p:txBody>
      </p:sp>
      <p:sp>
        <p:nvSpPr>
          <p:cNvPr id="54278" name="Rectángulo 68">
            <a:extLst>
              <a:ext uri="{FF2B5EF4-FFF2-40B4-BE49-F238E27FC236}">
                <a16:creationId xmlns:a16="http://schemas.microsoft.com/office/drawing/2014/main" id="{4A7879DF-84DF-46D8-972F-41CCB1CDC0F1}"/>
              </a:ext>
            </a:extLst>
          </p:cNvPr>
          <p:cNvSpPr>
            <a:spLocks noChangeArrowheads="1"/>
          </p:cNvSpPr>
          <p:nvPr/>
        </p:nvSpPr>
        <p:spPr bwMode="auto">
          <a:xfrm>
            <a:off x="885825" y="352425"/>
            <a:ext cx="9761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POPAYÁN – TOTORÓ -CÓRDOBA: Mejoramiento, gestión predial, social y ambiental</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54279" name="Imagen 35">
            <a:extLst>
              <a:ext uri="{FF2B5EF4-FFF2-40B4-BE49-F238E27FC236}">
                <a16:creationId xmlns:a16="http://schemas.microsoft.com/office/drawing/2014/main" id="{C9BD2E3F-9B03-42A4-A6D1-A5DEEA711DD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737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80" name="CuadroTexto 3">
            <a:extLst>
              <a:ext uri="{FF2B5EF4-FFF2-40B4-BE49-F238E27FC236}">
                <a16:creationId xmlns:a16="http://schemas.microsoft.com/office/drawing/2014/main" id="{E1F1E86E-4658-49FB-999A-CCFA3E7D5C07}"/>
              </a:ext>
            </a:extLst>
          </p:cNvPr>
          <p:cNvSpPr txBox="1">
            <a:spLocks noChangeArrowheads="1"/>
          </p:cNvSpPr>
          <p:nvPr/>
        </p:nvSpPr>
        <p:spPr bwMode="auto">
          <a:xfrm>
            <a:off x="4576763" y="4419600"/>
            <a:ext cx="522287"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A72E00D2-0A50-4300-AD6E-76226D725628}"/>
              </a:ext>
            </a:extLst>
          </p:cNvPr>
          <p:cNvGrpSpPr>
            <a:grpSpLocks/>
          </p:cNvGrpSpPr>
          <p:nvPr/>
        </p:nvGrpSpPr>
        <p:grpSpPr bwMode="auto">
          <a:xfrm>
            <a:off x="5516564" y="1385650"/>
            <a:ext cx="5804704" cy="433388"/>
            <a:chOff x="3797995" y="1095038"/>
            <a:chExt cx="7991168" cy="641713"/>
          </a:xfrm>
          <a:solidFill>
            <a:schemeClr val="accent6">
              <a:lumMod val="60000"/>
              <a:lumOff val="40000"/>
            </a:schemeClr>
          </a:solidFill>
        </p:grpSpPr>
        <p:sp>
          <p:nvSpPr>
            <p:cNvPr id="39" name="Pentágono 11">
              <a:extLst>
                <a:ext uri="{FF2B5EF4-FFF2-40B4-BE49-F238E27FC236}">
                  <a16:creationId xmlns:a16="http://schemas.microsoft.com/office/drawing/2014/main" id="{9777062D-5FF7-4084-ACFA-F177D6D2C93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0E2AAEDF-6FCA-484C-8F5C-F5CB4BFBA56B}"/>
                </a:ext>
              </a:extLst>
            </p:cNvPr>
            <p:cNvSpPr/>
            <p:nvPr/>
          </p:nvSpPr>
          <p:spPr>
            <a:xfrm>
              <a:off x="4803096" y="1097388"/>
              <a:ext cx="6986067"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ES" sz="900" b="1" dirty="0">
                  <a:solidFill>
                    <a:srgbClr val="70AD47">
                      <a:lumMod val="50000"/>
                    </a:srgbClr>
                  </a:solidFill>
                  <a:latin typeface="Arial" panose="020B0604020202020204" pitchFamily="34" charset="0"/>
                  <a:cs typeface="Arial" panose="020B0604020202020204" pitchFamily="34" charset="0"/>
                </a:rPr>
                <a:t>Interconexión de los Departamentos de Nariño, Huila, Cauca y Huila con el interior  del país</a:t>
              </a:r>
            </a:p>
            <a:p>
              <a:pPr eaLnBrk="1" fontAlgn="auto" hangingPunct="1">
                <a:spcBef>
                  <a:spcPts val="0"/>
                </a:spcBef>
                <a:spcAft>
                  <a:spcPts val="0"/>
                </a:spcAft>
                <a:defRPr/>
              </a:pP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525EFDEA-3EC9-4B93-B4E8-168848BE80D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C17DBCC7-C621-45BB-A501-8588343E5261}"/>
              </a:ext>
            </a:extLst>
          </p:cNvPr>
          <p:cNvGrpSpPr>
            <a:grpSpLocks/>
          </p:cNvGrpSpPr>
          <p:nvPr/>
        </p:nvGrpSpPr>
        <p:grpSpPr bwMode="auto">
          <a:xfrm>
            <a:off x="5516563" y="1882538"/>
            <a:ext cx="580470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C27E4244-3D55-4561-88F9-0B31E119BC6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4F1A785E-ABC4-4AAA-8509-D4DD21C0C678}"/>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142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507AA38E-FF73-4617-8E30-42698120FB8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8F6FEF8F-8686-4DC5-B162-15D2572D901D}"/>
              </a:ext>
            </a:extLst>
          </p:cNvPr>
          <p:cNvGrpSpPr>
            <a:grpSpLocks/>
          </p:cNvGrpSpPr>
          <p:nvPr/>
        </p:nvGrpSpPr>
        <p:grpSpPr bwMode="auto">
          <a:xfrm>
            <a:off x="5516564" y="2412556"/>
            <a:ext cx="5804704" cy="369327"/>
            <a:chOff x="3797995" y="1077751"/>
            <a:chExt cx="8830843" cy="659000"/>
          </a:xfrm>
          <a:solidFill>
            <a:schemeClr val="accent6">
              <a:lumMod val="60000"/>
              <a:lumOff val="40000"/>
            </a:schemeClr>
          </a:solidFill>
        </p:grpSpPr>
        <p:sp>
          <p:nvSpPr>
            <p:cNvPr id="48" name="Pentágono 11">
              <a:extLst>
                <a:ext uri="{FF2B5EF4-FFF2-40B4-BE49-F238E27FC236}">
                  <a16:creationId xmlns:a16="http://schemas.microsoft.com/office/drawing/2014/main" id="{1E3D17BD-6AE7-4267-B5F3-B13324032AA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B6AE0C96-3369-4278-8E2F-4FF010EE308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DA8B7D7E-5B6A-4A08-9CDE-AAE295AF0D8D}"/>
                </a:ext>
              </a:extLst>
            </p:cNvPr>
            <p:cNvSpPr txBox="1"/>
            <p:nvPr/>
          </p:nvSpPr>
          <p:spPr>
            <a:xfrm>
              <a:off x="5031026" y="1077751"/>
              <a:ext cx="7320728" cy="604091"/>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8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108AF97C-1A6C-4A05-97D4-8BD3C7EC8B3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5" name="Tabla 4">
            <a:extLst>
              <a:ext uri="{FF2B5EF4-FFF2-40B4-BE49-F238E27FC236}">
                <a16:creationId xmlns:a16="http://schemas.microsoft.com/office/drawing/2014/main" id="{563B527F-3DB2-48E2-B161-281286D0E693}"/>
              </a:ext>
            </a:extLst>
          </p:cNvPr>
          <p:cNvGraphicFramePr>
            <a:graphicFrameLocks noGrp="1"/>
          </p:cNvGraphicFramePr>
          <p:nvPr/>
        </p:nvGraphicFramePr>
        <p:xfrm>
          <a:off x="5516563" y="3028950"/>
          <a:ext cx="5805487" cy="2252663"/>
        </p:xfrm>
        <a:graphic>
          <a:graphicData uri="http://schemas.openxmlformats.org/drawingml/2006/table">
            <a:tbl>
              <a:tblPr firstRow="1" bandRow="1"/>
              <a:tblGrid>
                <a:gridCol w="1314473">
                  <a:extLst>
                    <a:ext uri="{9D8B030D-6E8A-4147-A177-3AD203B41FA5}">
                      <a16:colId xmlns:a16="http://schemas.microsoft.com/office/drawing/2014/main" val="20000"/>
                    </a:ext>
                  </a:extLst>
                </a:gridCol>
                <a:gridCol w="2000592">
                  <a:extLst>
                    <a:ext uri="{9D8B030D-6E8A-4147-A177-3AD203B41FA5}">
                      <a16:colId xmlns:a16="http://schemas.microsoft.com/office/drawing/2014/main" val="20001"/>
                    </a:ext>
                  </a:extLst>
                </a:gridCol>
                <a:gridCol w="1170993">
                  <a:extLst>
                    <a:ext uri="{9D8B030D-6E8A-4147-A177-3AD203B41FA5}">
                      <a16:colId xmlns:a16="http://schemas.microsoft.com/office/drawing/2014/main" val="20002"/>
                    </a:ext>
                  </a:extLst>
                </a:gridCol>
                <a:gridCol w="1319429">
                  <a:extLst>
                    <a:ext uri="{9D8B030D-6E8A-4147-A177-3AD203B41FA5}">
                      <a16:colId xmlns:a16="http://schemas.microsoft.com/office/drawing/2014/main" val="20003"/>
                    </a:ext>
                  </a:extLst>
                </a:gridCol>
              </a:tblGrid>
              <a:tr h="142276">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375623"/>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9051">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dirty="0">
                          <a:solidFill>
                            <a:srgbClr val="375623"/>
                          </a:solidFill>
                          <a:effectLst/>
                          <a:latin typeface="Arial" panose="020B0604020202020204" pitchFamily="34" charset="0"/>
                        </a:rPr>
                        <a:t>$ 105,852</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42276">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dirty="0">
                          <a:solidFill>
                            <a:srgbClr val="375623"/>
                          </a:solidFill>
                          <a:effectLst/>
                          <a:latin typeface="Arial" panose="020B0604020202020204" pitchFamily="34" charset="0"/>
                        </a:rPr>
                        <a:t>$ 93,402</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42276">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dirty="0">
                          <a:solidFill>
                            <a:srgbClr val="375623"/>
                          </a:solidFill>
                          <a:effectLst/>
                          <a:latin typeface="Arial" panose="020B0604020202020204" pitchFamily="34" charset="0"/>
                        </a:rPr>
                        <a:t>$ 12,450</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42276">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dirty="0">
                          <a:solidFill>
                            <a:srgbClr val="375623"/>
                          </a:solidFill>
                          <a:effectLst/>
                          <a:latin typeface="Arial" panose="020B0604020202020204" pitchFamily="34" charset="0"/>
                        </a:rPr>
                        <a:t>$ 7,799</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42276">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dirty="0">
                          <a:solidFill>
                            <a:srgbClr val="375623"/>
                          </a:solidFill>
                          <a:effectLst/>
                          <a:latin typeface="Arial" panose="020B0604020202020204" pitchFamily="34" charset="0"/>
                        </a:rPr>
                        <a:t>$ 5,999</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42276">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dirty="0">
                          <a:solidFill>
                            <a:srgbClr val="375623"/>
                          </a:solidFill>
                          <a:effectLst/>
                          <a:latin typeface="Arial" panose="020B0604020202020204" pitchFamily="34" charset="0"/>
                        </a:rPr>
                        <a:t>$ 1.800</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42276">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dirty="0">
                          <a:solidFill>
                            <a:srgbClr val="375623"/>
                          </a:solidFill>
                          <a:effectLst/>
                          <a:latin typeface="Arial" panose="020B0604020202020204" pitchFamily="34" charset="0"/>
                        </a:rPr>
                        <a:t>$ 113,651</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42276">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dirty="0">
                          <a:solidFill>
                            <a:srgbClr val="375623"/>
                          </a:solidFill>
                          <a:effectLst/>
                          <a:latin typeface="Arial" panose="020B0604020202020204" pitchFamily="34" charset="0"/>
                        </a:rPr>
                        <a:t>$ 113,651</a:t>
                      </a:r>
                    </a:p>
                  </a:txBody>
                  <a:tcPr marL="9527" marR="9527" marT="9522" marB="0" anchor="b">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42276">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58116">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11652">
                <a:tc>
                  <a:txBody>
                    <a:bodyPr/>
                    <a:lstStyle/>
                    <a:p>
                      <a:pPr algn="ctr" rtl="0" fontAlgn="ctr"/>
                      <a:r>
                        <a:rPr lang="es-CO" sz="800" b="0" i="0" u="none" strike="noStrike" dirty="0">
                          <a:solidFill>
                            <a:srgbClr val="375623"/>
                          </a:solidFill>
                          <a:effectLst/>
                          <a:latin typeface="Arial" panose="020B0604020202020204" pitchFamily="34" charset="0"/>
                        </a:rPr>
                        <a:t>Totoró - Córdoba</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8 KM</a:t>
                      </a: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7,8 km</a:t>
                      </a: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53362">
                <a:tc>
                  <a:txBody>
                    <a:bodyPr/>
                    <a:lstStyle/>
                    <a:p>
                      <a:pPr algn="ctr" rtl="0" fontAlgn="ctr"/>
                      <a:r>
                        <a:rPr lang="es-CO" sz="800" b="0" i="0" u="none" strike="noStrike" dirty="0">
                          <a:solidFill>
                            <a:srgbClr val="375623"/>
                          </a:solidFill>
                          <a:effectLst/>
                          <a:latin typeface="Arial" panose="020B0604020202020204" pitchFamily="34" charset="0"/>
                        </a:rPr>
                        <a:t>Popayán – Totoró - Córdoba</a:t>
                      </a:r>
                    </a:p>
                  </a:txBody>
                  <a:tcPr marL="9527" marR="9527" marT="9522"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tc>
                  <a:txBody>
                    <a:bodyPr/>
                    <a:lstStyle/>
                    <a:p>
                      <a:pPr algn="ctr" rtl="0" fontAlgn="ctr"/>
                      <a:r>
                        <a:rPr lang="es-ES" sz="800" b="0" i="0" u="none" strike="noStrike" dirty="0">
                          <a:solidFill>
                            <a:srgbClr val="375623"/>
                          </a:solidFill>
                          <a:effectLst/>
                          <a:latin typeface="Arial" panose="020B0604020202020204" pitchFamily="34" charset="0"/>
                        </a:rPr>
                        <a:t>5</a:t>
                      </a:r>
                      <a:endParaRPr lang="es-CO" sz="800" b="0" i="0" u="none" strike="noStrike" dirty="0">
                        <a:solidFill>
                          <a:srgbClr val="375623"/>
                        </a:solidFill>
                        <a:effectLst/>
                        <a:latin typeface="Arial" panose="020B0604020202020204" pitchFamily="34" charset="0"/>
                      </a:endParaRP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Atención de sitios críticos</a:t>
                      </a: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tc>
                  <a:txBody>
                    <a:bodyPr/>
                    <a:lstStyle/>
                    <a:p>
                      <a:pPr algn="ctr" rtl="0" fontAlgn="ctr"/>
                      <a:r>
                        <a:rPr lang="es-ES" sz="800" b="0" i="0" u="none" strike="noStrike" dirty="0">
                          <a:solidFill>
                            <a:srgbClr val="375623"/>
                          </a:solidFill>
                          <a:effectLst/>
                          <a:latin typeface="Arial" panose="020B0604020202020204" pitchFamily="34" charset="0"/>
                        </a:rPr>
                        <a:t>4</a:t>
                      </a:r>
                      <a:endParaRPr lang="es-CO" sz="800" b="0" i="0" u="none" strike="noStrike" dirty="0">
                        <a:solidFill>
                          <a:srgbClr val="375623"/>
                        </a:solidFill>
                        <a:effectLst/>
                        <a:latin typeface="Arial" panose="020B0604020202020204" pitchFamily="34" charset="0"/>
                      </a:endParaRPr>
                    </a:p>
                  </a:txBody>
                  <a:tcPr marL="9527" marR="9527" marT="9522"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pic>
        <p:nvPicPr>
          <p:cNvPr id="54335" name="Imagen 54">
            <a:extLst>
              <a:ext uri="{FF2B5EF4-FFF2-40B4-BE49-F238E27FC236}">
                <a16:creationId xmlns:a16="http://schemas.microsoft.com/office/drawing/2014/main" id="{0A326C3A-6190-47C7-B3AF-42D44F61AE5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38850"/>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336" name="Imagen 5">
            <a:extLst>
              <a:ext uri="{FF2B5EF4-FFF2-40B4-BE49-F238E27FC236}">
                <a16:creationId xmlns:a16="http://schemas.microsoft.com/office/drawing/2014/main" id="{988CAB27-6F0A-40EC-86D3-8EF61EC89FF8}"/>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885825" y="4100513"/>
            <a:ext cx="3744913" cy="163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2273C9A-65E2-4D7B-A4D9-698A90933B64}"/>
              </a:ext>
            </a:extLst>
          </p:cNvPr>
          <p:cNvGraphicFramePr>
            <a:graphicFrameLocks noGrp="1"/>
          </p:cNvGraphicFramePr>
          <p:nvPr/>
        </p:nvGraphicFramePr>
        <p:xfrm>
          <a:off x="885825" y="833438"/>
          <a:ext cx="4213225" cy="3038475"/>
        </p:xfrm>
        <a:graphic>
          <a:graphicData uri="http://schemas.openxmlformats.org/drawingml/2006/table">
            <a:tbl>
              <a:tblPr firstRow="1" bandRow="1"/>
              <a:tblGrid>
                <a:gridCol w="1344286">
                  <a:extLst>
                    <a:ext uri="{9D8B030D-6E8A-4147-A177-3AD203B41FA5}">
                      <a16:colId xmlns:a16="http://schemas.microsoft.com/office/drawing/2014/main" val="20000"/>
                    </a:ext>
                  </a:extLst>
                </a:gridCol>
                <a:gridCol w="1141376">
                  <a:extLst>
                    <a:ext uri="{9D8B030D-6E8A-4147-A177-3AD203B41FA5}">
                      <a16:colId xmlns:a16="http://schemas.microsoft.com/office/drawing/2014/main" val="20001"/>
                    </a:ext>
                  </a:extLst>
                </a:gridCol>
                <a:gridCol w="992009">
                  <a:extLst>
                    <a:ext uri="{9D8B030D-6E8A-4147-A177-3AD203B41FA5}">
                      <a16:colId xmlns:a16="http://schemas.microsoft.com/office/drawing/2014/main" val="20002"/>
                    </a:ext>
                  </a:extLst>
                </a:gridCol>
                <a:gridCol w="735553">
                  <a:extLst>
                    <a:ext uri="{9D8B030D-6E8A-4147-A177-3AD203B41FA5}">
                      <a16:colId xmlns:a16="http://schemas.microsoft.com/office/drawing/2014/main" val="20003"/>
                    </a:ext>
                  </a:extLst>
                </a:gridCol>
              </a:tblGrid>
              <a:tr h="190500">
                <a:tc gridSpan="4">
                  <a:txBody>
                    <a:bodyPr/>
                    <a:lstStyle/>
                    <a:p>
                      <a:pPr algn="ctr" rtl="0" fontAlgn="b"/>
                      <a:r>
                        <a:rPr lang="es-CO" sz="1000" b="0" i="0" u="none" strike="noStrike">
                          <a:solidFill>
                            <a:srgbClr val="FFFFFF"/>
                          </a:solidFill>
                          <a:effectLst/>
                          <a:latin typeface="Calibri" panose="020F0502020204030204" pitchFamily="34" charset="0"/>
                        </a:rPr>
                        <a:t>INFORMACION DEL CONTRATO</a:t>
                      </a:r>
                    </a:p>
                  </a:txBody>
                  <a:tcPr marL="9523" marR="9523"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700" b="1" i="0" u="none" strike="noStrike">
                          <a:solidFill>
                            <a:srgbClr val="375623"/>
                          </a:solidFill>
                          <a:effectLst/>
                          <a:latin typeface="Arial" panose="020B0604020202020204" pitchFamily="34" charset="0"/>
                        </a:rPr>
                        <a:t>CONTRATO No.</a:t>
                      </a:r>
                    </a:p>
                  </a:txBody>
                  <a:tcPr marL="9523" marR="9523"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1515-2015</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9523" marR="9523"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700" b="0" i="0" u="none" strike="noStrike">
                          <a:solidFill>
                            <a:srgbClr val="375623"/>
                          </a:solidFill>
                          <a:effectLst/>
                          <a:latin typeface="Arial" panose="020B0604020202020204" pitchFamily="34" charset="0"/>
                        </a:rPr>
                        <a:t>25/01/2016</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00">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9523" marR="9523"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1000" b="0" i="0" u="none" strike="noStrike">
                          <a:solidFill>
                            <a:srgbClr val="375623"/>
                          </a:solidFill>
                          <a:effectLst/>
                          <a:latin typeface="Calibri" panose="020F0502020204030204" pitchFamily="34" charset="0"/>
                        </a:rPr>
                        <a:t>30/04/2020</a:t>
                      </a:r>
                    </a:p>
                  </a:txBody>
                  <a:tcPr marL="9523" marR="9523"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4">
                  <a:txBody>
                    <a:bodyPr/>
                    <a:lstStyle/>
                    <a:p>
                      <a:pPr algn="ctr" rtl="0" fontAlgn="b"/>
                      <a:r>
                        <a:rPr lang="es-CO" sz="1000" b="0" i="0" u="none" strike="noStrike">
                          <a:solidFill>
                            <a:srgbClr val="FFFFFF"/>
                          </a:solidFill>
                          <a:effectLst/>
                          <a:latin typeface="Calibri" panose="020F0502020204030204" pitchFamily="34" charset="0"/>
                        </a:rPr>
                        <a:t>BENEFICIOS DEL PROYECTO</a:t>
                      </a:r>
                    </a:p>
                  </a:txBody>
                  <a:tcPr marL="9523" marR="9523"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28600">
                <a:tc gridSpan="3">
                  <a:txBody>
                    <a:bodyPr/>
                    <a:lstStyle/>
                    <a:p>
                      <a:pPr algn="l" rtl="0" fontAlgn="ctr"/>
                      <a:r>
                        <a:rPr lang="es-ES" sz="700" b="1" i="0" u="none" strike="noStrike">
                          <a:solidFill>
                            <a:srgbClr val="375623"/>
                          </a:solidFill>
                          <a:effectLst/>
                          <a:latin typeface="Arial" panose="020B0604020202020204" pitchFamily="34" charset="0"/>
                        </a:rPr>
                        <a:t>AHORROS EN COSTOS DE OPERACIÓN VEHICULAR:</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UNIDAD MONETARIA</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28600">
                <a:tc gridSpan="3">
                  <a:txBody>
                    <a:bodyPr/>
                    <a:lstStyle/>
                    <a:p>
                      <a:pPr algn="l" rtl="0" fontAlgn="ctr"/>
                      <a:r>
                        <a:rPr lang="es-ES" sz="700" b="1" i="0" u="none" strike="noStrike">
                          <a:solidFill>
                            <a:srgbClr val="375623"/>
                          </a:solidFill>
                          <a:effectLst/>
                          <a:latin typeface="Arial" panose="020B0604020202020204" pitchFamily="34" charset="0"/>
                        </a:rPr>
                        <a:t>AHORRO EN TIEMPOS DE RECORRIDO: </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Hasta en 30 minutos</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47650">
                <a:tc gridSpan="3">
                  <a:txBody>
                    <a:bodyPr/>
                    <a:lstStyle/>
                    <a:p>
                      <a:pPr algn="l" rtl="0" fontAlgn="ctr"/>
                      <a:r>
                        <a:rPr lang="es-CO" sz="800" b="0" i="0" u="none" strike="noStrike" dirty="0">
                          <a:solidFill>
                            <a:srgbClr val="375623"/>
                          </a:solidFill>
                          <a:effectLst/>
                          <a:latin typeface="Arial" panose="020B0604020202020204" pitchFamily="34" charset="0"/>
                        </a:rPr>
                        <a:t> </a:t>
                      </a:r>
                      <a:r>
                        <a:rPr lang="es-CO" sz="800" b="1" i="0" u="none" strike="noStrike" dirty="0">
                          <a:solidFill>
                            <a:srgbClr val="375623"/>
                          </a:solidFill>
                          <a:effectLst/>
                          <a:latin typeface="Arial" panose="020B0604020202020204" pitchFamily="34" charset="0"/>
                        </a:rPr>
                        <a:t>EMPLEOS  GENERADOS:</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ES" sz="700" b="1" i="0" u="none" strike="noStrike">
                          <a:solidFill>
                            <a:srgbClr val="375623"/>
                          </a:solidFill>
                          <a:effectLst/>
                          <a:latin typeface="Arial" panose="020B0604020202020204" pitchFamily="34" charset="0"/>
                        </a:rPr>
                        <a:t>212 directos y 6 indirectos</a:t>
                      </a:r>
                    </a:p>
                  </a:txBody>
                  <a:tcPr marL="9523" marR="9523"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90500">
                <a:tc gridSpan="4">
                  <a:txBody>
                    <a:bodyPr/>
                    <a:lstStyle/>
                    <a:p>
                      <a:pPr algn="l" rtl="0" fontAlgn="ctr"/>
                      <a:r>
                        <a:rPr lang="es-ES" sz="800" b="1" i="0" u="none" strike="noStrike" dirty="0">
                          <a:solidFill>
                            <a:srgbClr val="375623"/>
                          </a:solidFill>
                          <a:effectLst/>
                          <a:latin typeface="Arial" panose="020B0604020202020204" pitchFamily="34" charset="0"/>
                        </a:rPr>
                        <a:t>OTROS BENEFICIOS: </a:t>
                      </a:r>
                      <a:r>
                        <a:rPr lang="es-ES" sz="800" b="0" i="0" u="none" strike="noStrike" dirty="0">
                          <a:solidFill>
                            <a:srgbClr val="375623"/>
                          </a:solidFill>
                          <a:effectLst/>
                          <a:latin typeface="Arial" panose="020B0604020202020204" pitchFamily="34" charset="0"/>
                        </a:rPr>
                        <a:t>Ahorro en tiempos de recorrido: Vehículos pesados 60 minutos</a:t>
                      </a:r>
                    </a:p>
                  </a:txBody>
                  <a:tcPr marL="9523" marR="9523"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l" rtl="0" fontAlgn="ctr"/>
                      <a:r>
                        <a:rPr lang="es-CO" sz="800" b="0" i="0" u="none" strike="noStrike">
                          <a:solidFill>
                            <a:srgbClr val="375623"/>
                          </a:solidFill>
                          <a:effectLst/>
                          <a:latin typeface="Arial" panose="020B0604020202020204" pitchFamily="34" charset="0"/>
                        </a:rPr>
                        <a:t>Vehículos livianos 90 minutos</a:t>
                      </a:r>
                    </a:p>
                  </a:txBody>
                  <a:tcPr marL="9523" marR="9523"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500">
                <a:tc gridSpan="4">
                  <a:txBody>
                    <a:bodyPr/>
                    <a:lstStyle/>
                    <a:p>
                      <a:pPr algn="l" rtl="0" fontAlgn="ctr"/>
                      <a:r>
                        <a:rPr lang="es-ES" sz="800" b="0" i="0" u="none" strike="noStrike">
                          <a:solidFill>
                            <a:srgbClr val="375623"/>
                          </a:solidFill>
                          <a:effectLst/>
                          <a:latin typeface="Arial" panose="020B0604020202020204" pitchFamily="34" charset="0"/>
                        </a:rPr>
                        <a:t>Ahorro en recorrido: Más de 5 kilómetros</a:t>
                      </a:r>
                    </a:p>
                  </a:txBody>
                  <a:tcPr marL="9523" marR="9523"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90500">
                <a:tc gridSpan="4">
                  <a:txBody>
                    <a:bodyPr/>
                    <a:lstStyle/>
                    <a:p>
                      <a:pPr algn="ctr" rtl="0" fontAlgn="b"/>
                      <a:r>
                        <a:rPr lang="es-ES" sz="1000" b="0" i="0" u="none" strike="noStrike">
                          <a:solidFill>
                            <a:srgbClr val="FFFFFF"/>
                          </a:solidFill>
                          <a:effectLst/>
                          <a:latin typeface="Calibri" panose="020F0502020204030204" pitchFamily="34" charset="0"/>
                        </a:rPr>
                        <a:t>METAS DEL CONTRATO O PROYECTO  (PLAN DE ACCIÓN 2019)</a:t>
                      </a:r>
                    </a:p>
                  </a:txBody>
                  <a:tcPr marL="9523" marR="9523"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228600">
                <a:tc>
                  <a:txBody>
                    <a:bodyPr/>
                    <a:lstStyle/>
                    <a:p>
                      <a:pPr algn="ctr" rtl="0" fontAlgn="ctr"/>
                      <a:r>
                        <a:rPr lang="es-CO" sz="700" b="1" i="0" u="none" strike="noStrike">
                          <a:solidFill>
                            <a:srgbClr val="375623"/>
                          </a:solidFill>
                          <a:effectLst/>
                          <a:latin typeface="Arial" panose="020B0604020202020204" pitchFamily="34" charset="0"/>
                        </a:rPr>
                        <a:t>META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90500">
                <a:tc>
                  <a:txBody>
                    <a:bodyPr/>
                    <a:lstStyle/>
                    <a:p>
                      <a:pPr algn="just" rtl="0" fontAlgn="ctr"/>
                      <a:r>
                        <a:rPr lang="es-CO" sz="600" b="1" i="0" u="none" strike="noStrike">
                          <a:solidFill>
                            <a:srgbClr val="375623"/>
                          </a:solidFill>
                          <a:effectLst/>
                          <a:latin typeface="Arial" panose="020B0604020202020204" pitchFamily="34" charset="0"/>
                        </a:rPr>
                        <a:t>Mejoramiento y/o Rehabilitación</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1,9</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1,8</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00025">
                <a:tc>
                  <a:txBody>
                    <a:bodyPr/>
                    <a:lstStyle/>
                    <a:p>
                      <a:pPr algn="just" rtl="0" fontAlgn="ctr"/>
                      <a:r>
                        <a:rPr lang="es-CO" sz="600" b="1" i="0" u="none" strike="noStrike">
                          <a:solidFill>
                            <a:srgbClr val="375623"/>
                          </a:solidFill>
                          <a:effectLst/>
                          <a:latin typeface="Arial" panose="020B0604020202020204" pitchFamily="34" charset="0"/>
                        </a:rPr>
                        <a:t>Atención de puntos críticos</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600" b="1" i="0" u="none" strike="noStrike">
                          <a:solidFill>
                            <a:srgbClr val="375623"/>
                          </a:solidFill>
                          <a:effectLst/>
                          <a:latin typeface="Arial" panose="020B0604020202020204" pitchFamily="34" charset="0"/>
                        </a:rPr>
                        <a:t>Unidad </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2</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dirty="0">
                          <a:solidFill>
                            <a:srgbClr val="375623"/>
                          </a:solidFill>
                          <a:effectLst/>
                          <a:latin typeface="Arial" panose="020B0604020202020204" pitchFamily="34" charset="0"/>
                        </a:rPr>
                        <a:t>1</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bl>
          </a:graphicData>
        </a:graphic>
      </p:graphicFrame>
      <p:sp>
        <p:nvSpPr>
          <p:cNvPr id="30" name="Botón de acción: ir a inicio 29">
            <a:hlinkClick r:id="rId6" action="ppaction://hlinksldjump" highlightClick="1"/>
            <a:extLst>
              <a:ext uri="{FF2B5EF4-FFF2-40B4-BE49-F238E27FC236}">
                <a16:creationId xmlns:a16="http://schemas.microsoft.com/office/drawing/2014/main" id="{28614B28-4F47-45D5-8E2C-06A115F70DA7}"/>
              </a:ext>
            </a:extLst>
          </p:cNvPr>
          <p:cNvSpPr/>
          <p:nvPr/>
        </p:nvSpPr>
        <p:spPr>
          <a:xfrm>
            <a:off x="9410700" y="100013"/>
            <a:ext cx="579438"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CF3B34F1-F274-413E-BEFF-878EA228168B}"/>
              </a:ext>
            </a:extLst>
          </p:cNvPr>
          <p:cNvSpPr/>
          <p:nvPr/>
        </p:nvSpPr>
        <p:spPr>
          <a:xfrm>
            <a:off x="-12700" y="1588"/>
            <a:ext cx="12222163"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40995" name="Imagen 1">
            <a:extLst>
              <a:ext uri="{FF2B5EF4-FFF2-40B4-BE49-F238E27FC236}">
                <a16:creationId xmlns:a16="http://schemas.microsoft.com/office/drawing/2014/main" id="{DD2BF860-12CB-4C6A-9B9C-F201F908F45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72600" y="59563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10CAC936-9ED0-4D7F-808F-5554ECE9F078}"/>
              </a:ext>
            </a:extLst>
          </p:cNvPr>
          <p:cNvGrpSpPr>
            <a:grpSpLocks/>
          </p:cNvGrpSpPr>
          <p:nvPr/>
        </p:nvGrpSpPr>
        <p:grpSpPr bwMode="auto">
          <a:xfrm>
            <a:off x="6104082" y="1088919"/>
            <a:ext cx="5221144" cy="425451"/>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97CE17F9-7785-4B37-9004-82004DF9108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E0B3E951-32F8-4436-83E3-6C5D415841D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E20BFCF7-3F84-488E-ABBD-B3EB0DE49C66}"/>
                </a:ext>
              </a:extLst>
            </p:cNvPr>
            <p:cNvSpPr txBox="1"/>
            <p:nvPr/>
          </p:nvSpPr>
          <p:spPr>
            <a:xfrm>
              <a:off x="5031026"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200" b="1" dirty="0">
                  <a:solidFill>
                    <a:srgbClr val="70AD47">
                      <a:lumMod val="50000"/>
                    </a:srgbClr>
                  </a:solidFill>
                  <a:latin typeface="Arial" panose="020B0604020202020204" pitchFamily="34" charset="0"/>
                  <a:cs typeface="Arial" panose="020B0604020202020204" pitchFamily="34" charset="0"/>
                </a:rPr>
                <a:t>Municipio de Villavicencio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C08E6451-EDCA-4E0B-8563-28C3BBC1F4E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40997" name="Rectángulo 67">
            <a:extLst>
              <a:ext uri="{FF2B5EF4-FFF2-40B4-BE49-F238E27FC236}">
                <a16:creationId xmlns:a16="http://schemas.microsoft.com/office/drawing/2014/main" id="{E8FEC0EA-5779-45B1-ABF0-02F7C41A8A28}"/>
              </a:ext>
            </a:extLst>
          </p:cNvPr>
          <p:cNvSpPr>
            <a:spLocks noChangeArrowheads="1"/>
          </p:cNvSpPr>
          <p:nvPr/>
        </p:nvSpPr>
        <p:spPr bwMode="auto">
          <a:xfrm>
            <a:off x="895350" y="193675"/>
            <a:ext cx="63801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ATENCIÓN DE EMERGENCIAS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16422" name="Rectángulo 68">
            <a:extLst>
              <a:ext uri="{FF2B5EF4-FFF2-40B4-BE49-F238E27FC236}">
                <a16:creationId xmlns:a16="http://schemas.microsoft.com/office/drawing/2014/main" id="{819F1D2A-BFB3-4FCE-9EF5-1A6AAD75EAD3}"/>
              </a:ext>
            </a:extLst>
          </p:cNvPr>
          <p:cNvSpPr>
            <a:spLocks noChangeArrowheads="1"/>
          </p:cNvSpPr>
          <p:nvPr/>
        </p:nvSpPr>
        <p:spPr bwMode="auto">
          <a:xfrm>
            <a:off x="882650" y="457200"/>
            <a:ext cx="10814050" cy="73818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ATENCION OBRAS DE EMERGENCIA PUENTE PIPIRALITO VIA PIPIRAL VILLAVICENCIO RUTA 40 MTA PR 81+0900 AL PR 82+0100 DEPARTAMENTO DEL META.</a:t>
            </a: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Prevención y Atención de Emergencias</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40999" name="Imagen 35">
            <a:extLst>
              <a:ext uri="{FF2B5EF4-FFF2-40B4-BE49-F238E27FC236}">
                <a16:creationId xmlns:a16="http://schemas.microsoft.com/office/drawing/2014/main" id="{17B60EED-039B-40AD-9C14-8FD9A26CBA3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1000" name="CuadroTexto 3">
            <a:extLst>
              <a:ext uri="{FF2B5EF4-FFF2-40B4-BE49-F238E27FC236}">
                <a16:creationId xmlns:a16="http://schemas.microsoft.com/office/drawing/2014/main" id="{299AC887-1382-4ED7-AE20-C60724501BD0}"/>
              </a:ext>
            </a:extLst>
          </p:cNvPr>
          <p:cNvSpPr txBox="1">
            <a:spLocks noChangeArrowheads="1"/>
          </p:cNvSpPr>
          <p:nvPr/>
        </p:nvSpPr>
        <p:spPr bwMode="auto">
          <a:xfrm>
            <a:off x="5140325" y="4110038"/>
            <a:ext cx="523875" cy="116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B8E2D254-8D52-45DB-AC8D-ED430A86E4AD}"/>
              </a:ext>
            </a:extLst>
          </p:cNvPr>
          <p:cNvGrpSpPr>
            <a:grpSpLocks/>
          </p:cNvGrpSpPr>
          <p:nvPr/>
        </p:nvGrpSpPr>
        <p:grpSpPr bwMode="auto">
          <a:xfrm>
            <a:off x="6089173" y="1643575"/>
            <a:ext cx="5236053"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FBC8B59B-B1DF-4C68-931A-B32F4DD1BA7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3DD369EB-CE1D-4DC6-9AF0-1103D78C30C0}"/>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b="1" dirty="0" err="1">
                  <a:solidFill>
                    <a:srgbClr val="70AD47">
                      <a:lumMod val="50000"/>
                    </a:srgbClr>
                  </a:solidFill>
                  <a:latin typeface="Arial" panose="020B0604020202020204" pitchFamily="34" charset="0"/>
                  <a:cs typeface="Arial" panose="020B0604020202020204" pitchFamily="34" charset="0"/>
                </a:rPr>
                <a:t>Pipiral</a:t>
              </a:r>
              <a:r>
                <a:rPr lang="es-ES" sz="1200" b="1" dirty="0">
                  <a:solidFill>
                    <a:srgbClr val="70AD47">
                      <a:lumMod val="50000"/>
                    </a:srgbClr>
                  </a:solidFill>
                  <a:latin typeface="Arial" panose="020B0604020202020204" pitchFamily="34" charset="0"/>
                  <a:cs typeface="Arial" panose="020B0604020202020204" pitchFamily="34" charset="0"/>
                </a:rPr>
                <a:t> – Villavicencio Vía Bogotá - Villavicencio</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C1A1DF51-8D16-46CE-94C4-A208FFF9960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03713CB4-E133-4C61-8D15-B3122EE39BAC}"/>
              </a:ext>
            </a:extLst>
          </p:cNvPr>
          <p:cNvGrpSpPr>
            <a:grpSpLocks/>
          </p:cNvGrpSpPr>
          <p:nvPr/>
        </p:nvGrpSpPr>
        <p:grpSpPr bwMode="auto">
          <a:xfrm>
            <a:off x="6117335" y="2172250"/>
            <a:ext cx="5207891"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15652FC2-0D06-4532-B691-7B007C0C9D8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15CBA1BF-2F8E-4C8A-AAC6-747C46D59003}"/>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200" dirty="0">
                  <a:solidFill>
                    <a:srgbClr val="70AD47">
                      <a:lumMod val="50000"/>
                    </a:srgbClr>
                  </a:solidFill>
                  <a:latin typeface="Arial" panose="020B0604020202020204" pitchFamily="34" charset="0"/>
                  <a:cs typeface="Arial" panose="020B0604020202020204" pitchFamily="34" charset="0"/>
                </a:rPr>
                <a:t>Sitio Critico</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8DD3F58B-B1C8-4FEF-B0A8-8ABC4F44014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03FE621D-0628-4CBE-89C0-FE2B05502C9B}"/>
              </a:ext>
            </a:extLst>
          </p:cNvPr>
          <p:cNvGrpSpPr>
            <a:grpSpLocks/>
          </p:cNvGrpSpPr>
          <p:nvPr/>
        </p:nvGrpSpPr>
        <p:grpSpPr bwMode="auto">
          <a:xfrm>
            <a:off x="6104082" y="2711957"/>
            <a:ext cx="5221144"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FCCECACB-9045-46DD-88BB-117BB9DBB02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BA0AC7D-9740-4B87-913E-F74A66F2A5D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AC9FFA17-8C43-461F-BAED-536EE16B7842}"/>
                </a:ext>
              </a:extLst>
            </p:cNvPr>
            <p:cNvSpPr txBox="1"/>
            <p:nvPr/>
          </p:nvSpPr>
          <p:spPr>
            <a:xfrm>
              <a:off x="5031026" y="1145734"/>
              <a:ext cx="7320728"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200" b="1" dirty="0">
                  <a:solidFill>
                    <a:srgbClr val="70AD47">
                      <a:lumMod val="50000"/>
                    </a:srgbClr>
                  </a:solidFill>
                  <a:latin typeface="Arial" panose="020B0604020202020204" pitchFamily="34" charset="0"/>
                  <a:cs typeface="Arial" panose="020B0604020202020204" pitchFamily="34" charset="0"/>
                </a:rPr>
                <a:t>60 </a:t>
              </a:r>
              <a:r>
                <a:rPr lang="es-CO" sz="1200" dirty="0">
                  <a:solidFill>
                    <a:srgbClr val="70AD47">
                      <a:lumMod val="50000"/>
                    </a:srgbClr>
                  </a:solidFill>
                  <a:latin typeface="Arial" panose="020B0604020202020204" pitchFamily="34" charset="0"/>
                  <a:cs typeface="Arial" panose="020B0604020202020204" pitchFamily="34" charset="0"/>
                </a:rPr>
                <a:t>m</a:t>
              </a:r>
              <a:r>
                <a:rPr lang="es-CO" sz="12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FB80BC3E-3A92-40AF-A4E8-0AD74AEA62B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41004" name="Imagen 54">
            <a:extLst>
              <a:ext uri="{FF2B5EF4-FFF2-40B4-BE49-F238E27FC236}">
                <a16:creationId xmlns:a16="http://schemas.microsoft.com/office/drawing/2014/main" id="{D1D85043-6ADA-4D96-9E20-961B3466DE23}"/>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21400"/>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1005" name="Imagen 2">
            <a:extLst>
              <a:ext uri="{FF2B5EF4-FFF2-40B4-BE49-F238E27FC236}">
                <a16:creationId xmlns:a16="http://schemas.microsoft.com/office/drawing/2014/main" id="{A762D9EC-16CB-4D10-B063-E37F14F882C6}"/>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95375" y="4070350"/>
            <a:ext cx="4076700"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D256C53-CC21-4A7D-A599-8FC0D94C4ECE}"/>
              </a:ext>
            </a:extLst>
          </p:cNvPr>
          <p:cNvGraphicFramePr>
            <a:graphicFrameLocks noGrp="1"/>
          </p:cNvGraphicFramePr>
          <p:nvPr/>
        </p:nvGraphicFramePr>
        <p:xfrm>
          <a:off x="6175375" y="3214688"/>
          <a:ext cx="5149850" cy="2571750"/>
        </p:xfrm>
        <a:graphic>
          <a:graphicData uri="http://schemas.openxmlformats.org/drawingml/2006/table">
            <a:tbl>
              <a:tblPr firstRow="1" bandRow="1"/>
              <a:tblGrid>
                <a:gridCol w="1367929">
                  <a:extLst>
                    <a:ext uri="{9D8B030D-6E8A-4147-A177-3AD203B41FA5}">
                      <a16:colId xmlns:a16="http://schemas.microsoft.com/office/drawing/2014/main" val="20000"/>
                    </a:ext>
                  </a:extLst>
                </a:gridCol>
                <a:gridCol w="1335742">
                  <a:extLst>
                    <a:ext uri="{9D8B030D-6E8A-4147-A177-3AD203B41FA5}">
                      <a16:colId xmlns:a16="http://schemas.microsoft.com/office/drawing/2014/main" val="20001"/>
                    </a:ext>
                  </a:extLst>
                </a:gridCol>
                <a:gridCol w="1448395">
                  <a:extLst>
                    <a:ext uri="{9D8B030D-6E8A-4147-A177-3AD203B41FA5}">
                      <a16:colId xmlns:a16="http://schemas.microsoft.com/office/drawing/2014/main" val="20002"/>
                    </a:ext>
                  </a:extLst>
                </a:gridCol>
                <a:gridCol w="997784">
                  <a:extLst>
                    <a:ext uri="{9D8B030D-6E8A-4147-A177-3AD203B41FA5}">
                      <a16:colId xmlns:a16="http://schemas.microsoft.com/office/drawing/2014/main" val="20003"/>
                    </a:ext>
                  </a:extLst>
                </a:gridCol>
              </a:tblGrid>
              <a:tr h="180191">
                <a:tc gridSpan="4">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0191">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$ 373,90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80191">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$ 373,90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80191">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$ 373,90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80191">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70286">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80191">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80191">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dirty="0">
                          <a:solidFill>
                            <a:srgbClr val="375623"/>
                          </a:solidFill>
                          <a:effectLst/>
                          <a:latin typeface="Arial" panose="020B0604020202020204" pitchFamily="34" charset="0"/>
                        </a:rPr>
                        <a:t>$ 373,90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80191">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$ 373,90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80191">
                <a:tc gridSpan="4">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05429">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74319">
                <a:tc>
                  <a:txBody>
                    <a:bodyPr/>
                    <a:lstStyle/>
                    <a:p>
                      <a:pPr algn="ctr" rtl="0" fontAlgn="ctr"/>
                      <a:r>
                        <a:rPr lang="es-CO" sz="900" b="0" i="0" u="none" strike="noStrike">
                          <a:solidFill>
                            <a:srgbClr val="375623"/>
                          </a:solidFill>
                          <a:effectLst/>
                          <a:latin typeface="Arial" panose="020B0604020202020204" pitchFamily="34" charset="0"/>
                        </a:rPr>
                        <a:t>PIPIRAL – VILLAVICENCIO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60 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CONSTRUCCION MURO Y ENROCADO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6" name="Tabla 5">
            <a:extLst>
              <a:ext uri="{FF2B5EF4-FFF2-40B4-BE49-F238E27FC236}">
                <a16:creationId xmlns:a16="http://schemas.microsoft.com/office/drawing/2014/main" id="{02A72948-3706-40ED-A57B-AA8FDE56E479}"/>
              </a:ext>
            </a:extLst>
          </p:cNvPr>
          <p:cNvGraphicFramePr>
            <a:graphicFrameLocks noGrp="1"/>
          </p:cNvGraphicFramePr>
          <p:nvPr/>
        </p:nvGraphicFramePr>
        <p:xfrm>
          <a:off x="866775" y="1249363"/>
          <a:ext cx="4754563" cy="2752725"/>
        </p:xfrm>
        <a:graphic>
          <a:graphicData uri="http://schemas.openxmlformats.org/drawingml/2006/table">
            <a:tbl>
              <a:tblPr firstRow="1" bandRow="1"/>
              <a:tblGrid>
                <a:gridCol w="1262930">
                  <a:extLst>
                    <a:ext uri="{9D8B030D-6E8A-4147-A177-3AD203B41FA5}">
                      <a16:colId xmlns:a16="http://schemas.microsoft.com/office/drawing/2014/main" val="20000"/>
                    </a:ext>
                  </a:extLst>
                </a:gridCol>
                <a:gridCol w="1233213">
                  <a:extLst>
                    <a:ext uri="{9D8B030D-6E8A-4147-A177-3AD203B41FA5}">
                      <a16:colId xmlns:a16="http://schemas.microsoft.com/office/drawing/2014/main" val="20001"/>
                    </a:ext>
                  </a:extLst>
                </a:gridCol>
                <a:gridCol w="1337221">
                  <a:extLst>
                    <a:ext uri="{9D8B030D-6E8A-4147-A177-3AD203B41FA5}">
                      <a16:colId xmlns:a16="http://schemas.microsoft.com/office/drawing/2014/main" val="20002"/>
                    </a:ext>
                  </a:extLst>
                </a:gridCol>
                <a:gridCol w="921198">
                  <a:extLst>
                    <a:ext uri="{9D8B030D-6E8A-4147-A177-3AD203B41FA5}">
                      <a16:colId xmlns:a16="http://schemas.microsoft.com/office/drawing/2014/main" val="20003"/>
                    </a:ext>
                  </a:extLst>
                </a:gridCol>
              </a:tblGrid>
              <a:tr h="190500">
                <a:tc gridSpan="4">
                  <a:txBody>
                    <a:bodyPr/>
                    <a:lstStyle/>
                    <a:p>
                      <a:pPr algn="ctr" rtl="0" fontAlgn="b"/>
                      <a:r>
                        <a:rPr lang="es-CO" sz="8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8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1606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8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800" b="0" i="0" u="none" strike="noStrike">
                          <a:solidFill>
                            <a:srgbClr val="375623"/>
                          </a:solidFill>
                          <a:effectLst/>
                          <a:latin typeface="Arial" panose="020B0604020202020204" pitchFamily="34" charset="0"/>
                        </a:rPr>
                        <a:t>30/08/2019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00">
                <a:tc gridSpan="3">
                  <a:txBody>
                    <a:bodyPr/>
                    <a:lstStyle/>
                    <a:p>
                      <a:pPr algn="l" rtl="0" fontAlgn="b"/>
                      <a:r>
                        <a:rPr lang="es-CO" sz="8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800" b="0" i="0" u="none" strike="noStrike">
                          <a:solidFill>
                            <a:srgbClr val="375623"/>
                          </a:solidFill>
                          <a:effectLst/>
                          <a:latin typeface="Arial" panose="020B0604020202020204" pitchFamily="34" charset="0"/>
                        </a:rPr>
                        <a:t>30/03/2020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4">
                  <a:txBody>
                    <a:bodyPr/>
                    <a:lstStyle/>
                    <a:p>
                      <a:pPr algn="ctr" rtl="0" fontAlgn="b"/>
                      <a:r>
                        <a:rPr lang="es-CO" sz="8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00">
                <a:tc gridSpan="3">
                  <a:txBody>
                    <a:bodyPr/>
                    <a:lstStyle/>
                    <a:p>
                      <a:pPr algn="l" rtl="0" fontAlgn="ctr"/>
                      <a:r>
                        <a:rPr lang="es-ES" sz="800" b="1" i="0" u="none" strike="noStrike">
                          <a:solidFill>
                            <a:srgbClr val="375623"/>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2000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00">
                <a:tc gridSpan="3">
                  <a:txBody>
                    <a:bodyPr/>
                    <a:lstStyle/>
                    <a:p>
                      <a:pPr algn="l" rtl="0" fontAlgn="ctr"/>
                      <a:r>
                        <a:rPr lang="es-ES" sz="800" b="1" i="0" u="none" strike="noStrike">
                          <a:solidFill>
                            <a:srgbClr val="375623"/>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20 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500">
                <a:tc gridSpan="3">
                  <a:txBody>
                    <a:bodyPr/>
                    <a:lstStyle/>
                    <a:p>
                      <a:pPr algn="l" rtl="0" fontAlgn="ctr"/>
                      <a:r>
                        <a:rPr lang="es-CO" sz="8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800" b="1" i="0" u="none" strike="noStrike">
                          <a:solidFill>
                            <a:srgbClr val="375623"/>
                          </a:solidFill>
                          <a:effectLst/>
                          <a:latin typeface="Arial" panose="020B0604020202020204" pitchFamily="34" charset="0"/>
                        </a:rPr>
                        <a:t>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28625">
                <a:tc gridSpan="4">
                  <a:txBody>
                    <a:bodyPr/>
                    <a:lstStyle/>
                    <a:p>
                      <a:pPr algn="l" rtl="0" fontAlgn="ctr"/>
                      <a:r>
                        <a:rPr lang="es-ES" sz="800" b="1" i="0" u="none" strike="noStrike" dirty="0">
                          <a:solidFill>
                            <a:srgbClr val="375623"/>
                          </a:solidFill>
                          <a:effectLst/>
                          <a:latin typeface="Arial" panose="020B0604020202020204" pitchFamily="34" charset="0"/>
                        </a:rPr>
                        <a:t>OTROS BENEFICIOS</a:t>
                      </a:r>
                      <a:r>
                        <a:rPr lang="es-ES" sz="800" b="0" i="0" u="none" strike="noStrike" dirty="0">
                          <a:solidFill>
                            <a:srgbClr val="375623"/>
                          </a:solidFill>
                          <a:effectLst/>
                          <a:latin typeface="Arial" panose="020B0604020202020204" pitchFamily="34" charset="0"/>
                        </a:rPr>
                        <a:t>: Con el mejoramiento de la vía se disminuyen los costos de operación de los vehículos de carga y tiempos de recorrido. Se mejora la infraestructura y se reduce la accidentalidad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b"/>
                      <a:r>
                        <a:rPr lang="es-ES" sz="8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28600">
                <a:tc>
                  <a:txBody>
                    <a:bodyPr/>
                    <a:lstStyle/>
                    <a:p>
                      <a:pPr algn="ctr" rtl="0" fontAlgn="ctr"/>
                      <a:r>
                        <a:rPr lang="es-CO" sz="8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23850">
                <a:tc>
                  <a:txBody>
                    <a:bodyPr/>
                    <a:lstStyle/>
                    <a:p>
                      <a:pPr algn="just" rtl="0" fontAlgn="ctr"/>
                      <a:r>
                        <a:rPr lang="es-ES" sz="800" b="1" i="0" u="none" strike="noStrike">
                          <a:solidFill>
                            <a:srgbClr val="375623"/>
                          </a:solidFill>
                          <a:effectLst/>
                          <a:latin typeface="Arial" panose="020B0604020202020204" pitchFamily="34" charset="0"/>
                        </a:rPr>
                        <a:t>Rehabilitación y/o mantenimiento red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0,03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ángulo 3">
            <a:extLst>
              <a:ext uri="{FF2B5EF4-FFF2-40B4-BE49-F238E27FC236}">
                <a16:creationId xmlns:a16="http://schemas.microsoft.com/office/drawing/2014/main" id="{FF5788AC-6B28-4788-84CD-9FB1508BC45E}"/>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343043" name="Rectángulo 7">
            <a:extLst>
              <a:ext uri="{FF2B5EF4-FFF2-40B4-BE49-F238E27FC236}">
                <a16:creationId xmlns:a16="http://schemas.microsoft.com/office/drawing/2014/main" id="{08741B5B-1209-41C6-8AE1-B2FD97CDCD9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52F0FD9-0601-4727-9C29-74A9AC9372F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43045" name="Imagen 14">
            <a:extLst>
              <a:ext uri="{FF2B5EF4-FFF2-40B4-BE49-F238E27FC236}">
                <a16:creationId xmlns:a16="http://schemas.microsoft.com/office/drawing/2014/main" id="{D81959F9-3288-4E41-8913-54F66FBE817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6" name="CuadroTexto 2">
            <a:extLst>
              <a:ext uri="{FF2B5EF4-FFF2-40B4-BE49-F238E27FC236}">
                <a16:creationId xmlns:a16="http://schemas.microsoft.com/office/drawing/2014/main" id="{80616542-3A60-4E9E-A5A7-F1A5099ACAC2}"/>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343047" name="CuadroTexto 11">
            <a:extLst>
              <a:ext uri="{FF2B5EF4-FFF2-40B4-BE49-F238E27FC236}">
                <a16:creationId xmlns:a16="http://schemas.microsoft.com/office/drawing/2014/main" id="{5AD33D7E-EF74-40B9-9AD4-30A919EEE118}"/>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343048" name="Imagen 16">
            <a:extLst>
              <a:ext uri="{FF2B5EF4-FFF2-40B4-BE49-F238E27FC236}">
                <a16:creationId xmlns:a16="http://schemas.microsoft.com/office/drawing/2014/main" id="{368FCB17-1046-40E6-B31F-474991D9363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049" name="Imagen 2">
            <a:extLst>
              <a:ext uri="{FF2B5EF4-FFF2-40B4-BE49-F238E27FC236}">
                <a16:creationId xmlns:a16="http://schemas.microsoft.com/office/drawing/2014/main" id="{83DC809F-108F-4C18-99A9-278C9CA0C96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59A4A97-6125-4029-AAAC-9DA15D058F92}"/>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5C432EF7-4FEE-4A1A-A629-CEF0870F1F16}"/>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2F0E00BC-9D82-47E9-B366-176E22A5C1CA}"/>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6E370AA9-E6CD-461E-9F01-1C5FB603A86C}"/>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343054" name="CuadroTexto 4">
            <a:extLst>
              <a:ext uri="{FF2B5EF4-FFF2-40B4-BE49-F238E27FC236}">
                <a16:creationId xmlns:a16="http://schemas.microsoft.com/office/drawing/2014/main" id="{5EDCC9D3-58C4-41E8-9972-FC969471AD12}"/>
              </a:ext>
            </a:extLst>
          </p:cNvPr>
          <p:cNvSpPr txBox="1">
            <a:spLocks noChangeArrowheads="1"/>
          </p:cNvSpPr>
          <p:nvPr/>
        </p:nvSpPr>
        <p:spPr bwMode="auto">
          <a:xfrm>
            <a:off x="1185863" y="5316538"/>
            <a:ext cx="96996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ATENCION OBRAS DE EMERGENCIA PUENTE PIPIRALITO VIA PIPIRAL VILLAVICENCIO RUTA 40 MTA PR 81+0900 AL PR 82+0100 DEPT DEL META.</a:t>
            </a:r>
            <a:endParaRPr lang="es-CO" altLang="es-CO" sz="1800">
              <a:solidFill>
                <a:srgbClr val="000000"/>
              </a:solidFill>
            </a:endParaRPr>
          </a:p>
        </p:txBody>
      </p:sp>
      <p:pic>
        <p:nvPicPr>
          <p:cNvPr id="343055" name="Imagen 14">
            <a:extLst>
              <a:ext uri="{FF2B5EF4-FFF2-40B4-BE49-F238E27FC236}">
                <a16:creationId xmlns:a16="http://schemas.microsoft.com/office/drawing/2014/main" id="{DD91E7C6-E27A-42E3-B5D3-74493519AA3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85863" y="1895475"/>
            <a:ext cx="4079875" cy="334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3056" name="Imagen 15">
            <a:extLst>
              <a:ext uri="{FF2B5EF4-FFF2-40B4-BE49-F238E27FC236}">
                <a16:creationId xmlns:a16="http://schemas.microsoft.com/office/drawing/2014/main" id="{A0B01502-0C0E-44E0-8946-C0C458ABA243}"/>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96088" y="1954213"/>
            <a:ext cx="4089400" cy="333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33363B82-AAF4-46DE-ACC5-1B9FFA7A709E}"/>
              </a:ext>
            </a:extLst>
          </p:cNvPr>
          <p:cNvSpPr/>
          <p:nvPr/>
        </p:nvSpPr>
        <p:spPr>
          <a:xfrm>
            <a:off x="-14288" y="-31750"/>
            <a:ext cx="12360276" cy="70104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44067" name="Imagen 1">
            <a:extLst>
              <a:ext uri="{FF2B5EF4-FFF2-40B4-BE49-F238E27FC236}">
                <a16:creationId xmlns:a16="http://schemas.microsoft.com/office/drawing/2014/main" id="{9EBD0693-A056-41A3-A4FA-BC816A03D072}"/>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6096000"/>
            <a:ext cx="1535112"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13403EAA-BECE-4F15-96F9-9CE7E75BEC62}"/>
              </a:ext>
            </a:extLst>
          </p:cNvPr>
          <p:cNvGrpSpPr>
            <a:grpSpLocks/>
          </p:cNvGrpSpPr>
          <p:nvPr/>
        </p:nvGrpSpPr>
        <p:grpSpPr bwMode="auto">
          <a:xfrm>
            <a:off x="5683377" y="1255713"/>
            <a:ext cx="5670423" cy="478265"/>
            <a:chOff x="3797995" y="1095037"/>
            <a:chExt cx="8830843" cy="742760"/>
          </a:xfrm>
          <a:solidFill>
            <a:schemeClr val="accent6">
              <a:lumMod val="60000"/>
              <a:lumOff val="40000"/>
            </a:schemeClr>
          </a:solidFill>
        </p:grpSpPr>
        <p:sp>
          <p:nvSpPr>
            <p:cNvPr id="12" name="Pentágono 11">
              <a:extLst>
                <a:ext uri="{FF2B5EF4-FFF2-40B4-BE49-F238E27FC236}">
                  <a16:creationId xmlns:a16="http://schemas.microsoft.com/office/drawing/2014/main" id="{5A91CD75-7B41-4416-890F-50C22234A11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E480235D-89AB-47A9-83D3-1C743BD5FF0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2C3C9E0-5601-485B-9C0B-67274902A004}"/>
                </a:ext>
              </a:extLst>
            </p:cNvPr>
            <p:cNvSpPr txBox="1"/>
            <p:nvPr/>
          </p:nvSpPr>
          <p:spPr>
            <a:xfrm>
              <a:off x="5031028" y="1095037"/>
              <a:ext cx="7197864" cy="742760"/>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Valle, Tolima y Caquetá – Universidades de La Salle y Santo Tomas – Entidades: Aerocivil </a:t>
              </a:r>
            </a:p>
          </p:txBody>
        </p:sp>
        <p:sp>
          <p:nvSpPr>
            <p:cNvPr id="16" name="Elipse 15">
              <a:extLst>
                <a:ext uri="{FF2B5EF4-FFF2-40B4-BE49-F238E27FC236}">
                  <a16:creationId xmlns:a16="http://schemas.microsoft.com/office/drawing/2014/main" id="{B9A8162A-7DAB-49B6-9581-28B31EBB1F5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44069" name="Rectángulo 67">
            <a:extLst>
              <a:ext uri="{FF2B5EF4-FFF2-40B4-BE49-F238E27FC236}">
                <a16:creationId xmlns:a16="http://schemas.microsoft.com/office/drawing/2014/main" id="{72F965B3-2F2B-4411-A7A8-E0C24C090C3C}"/>
              </a:ext>
            </a:extLst>
          </p:cNvPr>
          <p:cNvSpPr>
            <a:spLocks noChangeArrowheads="1"/>
          </p:cNvSpPr>
          <p:nvPr/>
        </p:nvSpPr>
        <p:spPr bwMode="auto">
          <a:xfrm>
            <a:off x="877888" y="103188"/>
            <a:ext cx="6391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GESTIÓN DEL RIESGO VIAL</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44070" name="Rectángulo 68">
            <a:extLst>
              <a:ext uri="{FF2B5EF4-FFF2-40B4-BE49-F238E27FC236}">
                <a16:creationId xmlns:a16="http://schemas.microsoft.com/office/drawing/2014/main" id="{F7AAE454-8F98-4D3B-854E-E8464086EBBE}"/>
              </a:ext>
            </a:extLst>
          </p:cNvPr>
          <p:cNvSpPr>
            <a:spLocks noChangeArrowheads="1"/>
          </p:cNvSpPr>
          <p:nvPr/>
        </p:nvSpPr>
        <p:spPr bwMode="auto">
          <a:xfrm>
            <a:off x="877888" y="288925"/>
            <a:ext cx="108108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a:t>
            </a: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AUNAR ESFUERZOS TECNICOS, ADMINISTRATIVOS Y FINANCIEROS PARA REALIZAR LOS ESTUDIOS PARA LA GESTIÓN DEL RIESGO EN ZONAS DE INFLUENCIA DE LOS CORREDORES VIALES POPAYÁN – PATICO – RIO MAZAMORRAS RUTA 20 Y CANO – MOJARRAS RUTA 25, DEPARTAMENTO DE CAUCA Y NARIÑO</a:t>
            </a:r>
            <a:endPar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44071" name="Imagen 35">
            <a:extLst>
              <a:ext uri="{FF2B5EF4-FFF2-40B4-BE49-F238E27FC236}">
                <a16:creationId xmlns:a16="http://schemas.microsoft.com/office/drawing/2014/main" id="{03E8359A-B46F-4C55-AE55-4D1782FA3D0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6582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072" name="Imagen 54">
            <a:extLst>
              <a:ext uri="{FF2B5EF4-FFF2-40B4-BE49-F238E27FC236}">
                <a16:creationId xmlns:a16="http://schemas.microsoft.com/office/drawing/2014/main" id="{10D908A7-A20C-471B-97B1-099BED71542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134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073" name="Imagen 3" descr="Una foto de un grupo de personas posando para una foto&#10;&#10;Descripción generada automáticamente">
            <a:extLst>
              <a:ext uri="{FF2B5EF4-FFF2-40B4-BE49-F238E27FC236}">
                <a16:creationId xmlns:a16="http://schemas.microsoft.com/office/drawing/2014/main" id="{0A9D9656-58DF-4A2D-8D87-BBB133A4222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124325" y="4570413"/>
            <a:ext cx="2128838"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074" name="Imagen 7">
            <a:extLst>
              <a:ext uri="{FF2B5EF4-FFF2-40B4-BE49-F238E27FC236}">
                <a16:creationId xmlns:a16="http://schemas.microsoft.com/office/drawing/2014/main" id="{D30308DF-9191-4736-88C4-24E69C4A45D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53188" y="4587875"/>
            <a:ext cx="2500312"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075" name="Imagen 10">
            <a:extLst>
              <a:ext uri="{FF2B5EF4-FFF2-40B4-BE49-F238E27FC236}">
                <a16:creationId xmlns:a16="http://schemas.microsoft.com/office/drawing/2014/main" id="{96436B0A-BE02-4E0B-90CF-EC0A539BF545}"/>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9153525" y="4629150"/>
            <a:ext cx="2200275" cy="116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076" name="Imagen 5">
            <a:extLst>
              <a:ext uri="{FF2B5EF4-FFF2-40B4-BE49-F238E27FC236}">
                <a16:creationId xmlns:a16="http://schemas.microsoft.com/office/drawing/2014/main" id="{C8C8794B-C023-4B56-9651-0E14F483F28C}"/>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884238" y="4570413"/>
            <a:ext cx="2968625" cy="122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077" name="Imagen 6">
            <a:extLst>
              <a:ext uri="{FF2B5EF4-FFF2-40B4-BE49-F238E27FC236}">
                <a16:creationId xmlns:a16="http://schemas.microsoft.com/office/drawing/2014/main" id="{87E6BA2D-6072-4191-9239-91A894F8CBA7}"/>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5662613" y="3403600"/>
            <a:ext cx="3302000"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078" name="Imagen 7">
            <a:extLst>
              <a:ext uri="{FF2B5EF4-FFF2-40B4-BE49-F238E27FC236}">
                <a16:creationId xmlns:a16="http://schemas.microsoft.com/office/drawing/2014/main" id="{EA4BEB14-D902-445B-8293-6C5FCBCBDD88}"/>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9153525" y="3386138"/>
            <a:ext cx="2200275"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E997809F-7FCE-4843-BEE5-807AA4AE96F6}"/>
              </a:ext>
            </a:extLst>
          </p:cNvPr>
          <p:cNvGraphicFramePr>
            <a:graphicFrameLocks noGrp="1"/>
          </p:cNvGraphicFramePr>
          <p:nvPr/>
        </p:nvGraphicFramePr>
        <p:xfrm>
          <a:off x="5662613" y="1806575"/>
          <a:ext cx="5691187" cy="1493838"/>
        </p:xfrm>
        <a:graphic>
          <a:graphicData uri="http://schemas.openxmlformats.org/drawingml/2006/table">
            <a:tbl>
              <a:tblPr firstRow="1" bandRow="1"/>
              <a:tblGrid>
                <a:gridCol w="2879469">
                  <a:extLst>
                    <a:ext uri="{9D8B030D-6E8A-4147-A177-3AD203B41FA5}">
                      <a16:colId xmlns:a16="http://schemas.microsoft.com/office/drawing/2014/main" val="20000"/>
                    </a:ext>
                  </a:extLst>
                </a:gridCol>
                <a:gridCol w="2811718">
                  <a:extLst>
                    <a:ext uri="{9D8B030D-6E8A-4147-A177-3AD203B41FA5}">
                      <a16:colId xmlns:a16="http://schemas.microsoft.com/office/drawing/2014/main" val="20001"/>
                    </a:ext>
                  </a:extLst>
                </a:gridCol>
              </a:tblGrid>
              <a:tr h="121971">
                <a:tc gridSpan="2">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121971">
                <a:tc>
                  <a:txBody>
                    <a:bodyPr/>
                    <a:lstStyle/>
                    <a:p>
                      <a:pPr algn="l" rtl="0" fontAlgn="ctr"/>
                      <a:r>
                        <a:rPr lang="es-CO" sz="800" b="0" i="0" u="none" strike="noStrike">
                          <a:solidFill>
                            <a:srgbClr val="375623"/>
                          </a:solidFill>
                          <a:effectLst/>
                          <a:latin typeface="Arial" panose="020B0604020202020204" pitchFamily="34" charset="0"/>
                        </a:rPr>
                        <a:t>A. Total Convenio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800" b="1" i="0" u="none" strike="noStrike">
                          <a:solidFill>
                            <a:srgbClr val="375623"/>
                          </a:solidFill>
                          <a:effectLst/>
                          <a:latin typeface="Arial" panose="020B0604020202020204" pitchFamily="34" charset="0"/>
                        </a:rPr>
                        <a:t>$ 3,024,5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60368">
                <a:tc>
                  <a:txBody>
                    <a:bodyPr/>
                    <a:lstStyle/>
                    <a:p>
                      <a:pPr algn="l" rtl="0" fontAlgn="ctr"/>
                      <a:r>
                        <a:rPr lang="es-CO" sz="800" b="0" i="0" u="none" strike="noStrike">
                          <a:solidFill>
                            <a:srgbClr val="375623"/>
                          </a:solidFill>
                          <a:effectLst/>
                          <a:latin typeface="Arial" panose="020B0604020202020204" pitchFamily="34" charset="0"/>
                        </a:rPr>
                        <a:t>A.1. Aporte SGC - 2016</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800" b="1" i="0" u="none" strike="noStrike">
                          <a:solidFill>
                            <a:srgbClr val="375623"/>
                          </a:solidFill>
                          <a:effectLst/>
                          <a:latin typeface="Arial" panose="020B0604020202020204" pitchFamily="34" charset="0"/>
                        </a:rPr>
                        <a:t>$ 260,00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60368">
                <a:tc>
                  <a:txBody>
                    <a:bodyPr/>
                    <a:lstStyle/>
                    <a:p>
                      <a:pPr algn="l" rtl="0" fontAlgn="ctr"/>
                      <a:r>
                        <a:rPr lang="es-CO" sz="800" b="0" i="0" u="none" strike="noStrike">
                          <a:solidFill>
                            <a:srgbClr val="375623"/>
                          </a:solidFill>
                          <a:effectLst/>
                          <a:latin typeface="Arial" panose="020B0604020202020204" pitchFamily="34" charset="0"/>
                        </a:rPr>
                        <a:t>A.2. Aporte INVIAS - 2016</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800" b="1" i="0" u="none" strike="noStrike">
                          <a:solidFill>
                            <a:srgbClr val="375623"/>
                          </a:solidFill>
                          <a:effectLst/>
                          <a:latin typeface="Arial" panose="020B0604020202020204" pitchFamily="34" charset="0"/>
                        </a:rPr>
                        <a:t>$ 1,389,8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40553">
                <a:tc>
                  <a:txBody>
                    <a:bodyPr/>
                    <a:lstStyle/>
                    <a:p>
                      <a:pPr algn="l" rtl="0" fontAlgn="ctr"/>
                      <a:r>
                        <a:rPr lang="it-IT" sz="800" b="0" i="0" u="none" strike="noStrike" dirty="0">
                          <a:solidFill>
                            <a:srgbClr val="375623"/>
                          </a:solidFill>
                          <a:effectLst/>
                          <a:latin typeface="Arial" panose="020B0604020202020204" pitchFamily="34" charset="0"/>
                        </a:rPr>
                        <a:t>A.3. Aporte FIDUCIARIA – FNGRD - 2016</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800" b="1" i="0" u="none" strike="noStrike">
                          <a:solidFill>
                            <a:srgbClr val="375623"/>
                          </a:solidFill>
                          <a:effectLst/>
                          <a:latin typeface="Arial" panose="020B0604020202020204" pitchFamily="34" charset="0"/>
                        </a:rPr>
                        <a:t>$ 300,00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60368">
                <a:tc>
                  <a:txBody>
                    <a:bodyPr/>
                    <a:lstStyle/>
                    <a:p>
                      <a:pPr algn="l" rtl="0" fontAlgn="ctr"/>
                      <a:r>
                        <a:rPr lang="es-CO" sz="800" b="0" i="0" u="none" strike="noStrike" dirty="0">
                          <a:solidFill>
                            <a:srgbClr val="375623"/>
                          </a:solidFill>
                          <a:effectLst/>
                          <a:latin typeface="Arial" panose="020B0604020202020204" pitchFamily="34" charset="0"/>
                        </a:rPr>
                        <a:t>A.4. Aporte no desembolsable SGC</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800" b="0" i="0" u="none" strike="noStrike">
                          <a:solidFill>
                            <a:srgbClr val="375623"/>
                          </a:solidFill>
                          <a:effectLst/>
                          <a:latin typeface="Arial" panose="020B0604020202020204" pitchFamily="34" charset="0"/>
                        </a:rPr>
                        <a:t>$ 662,10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240553">
                <a:tc>
                  <a:txBody>
                    <a:bodyPr/>
                    <a:lstStyle/>
                    <a:p>
                      <a:pPr algn="l" rtl="0" fontAlgn="ctr"/>
                      <a:r>
                        <a:rPr lang="es-CO" sz="800" b="0" i="0" u="none" strike="noStrike">
                          <a:solidFill>
                            <a:srgbClr val="375623"/>
                          </a:solidFill>
                          <a:effectLst/>
                          <a:latin typeface="Arial" panose="020B0604020202020204" pitchFamily="34" charset="0"/>
                        </a:rPr>
                        <a:t>A.5. Aporte no desembolsable INVIAS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800" b="1" i="0" u="none" strike="noStrike">
                          <a:solidFill>
                            <a:srgbClr val="375623"/>
                          </a:solidFill>
                          <a:effectLst/>
                          <a:latin typeface="Arial" panose="020B0604020202020204" pitchFamily="34" charset="0"/>
                        </a:rPr>
                        <a:t>$ 412,60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21971">
                <a:tc>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800" b="1" i="0" u="none" strike="noStrike">
                          <a:solidFill>
                            <a:srgbClr val="375623"/>
                          </a:solidFill>
                          <a:effectLst/>
                          <a:latin typeface="Arial" panose="020B0604020202020204" pitchFamily="34" charset="0"/>
                        </a:rPr>
                        <a:t>$ 3,024,5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65714">
                <a:tc>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800" b="1" i="0" u="none" strike="noStrike" dirty="0">
                          <a:solidFill>
                            <a:srgbClr val="375623"/>
                          </a:solidFill>
                          <a:effectLst/>
                          <a:latin typeface="Arial" panose="020B0604020202020204" pitchFamily="34" charset="0"/>
                        </a:rPr>
                        <a:t>$ 3,024,5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graphicFrame>
        <p:nvGraphicFramePr>
          <p:cNvPr id="4" name="Tabla 3">
            <a:extLst>
              <a:ext uri="{FF2B5EF4-FFF2-40B4-BE49-F238E27FC236}">
                <a16:creationId xmlns:a16="http://schemas.microsoft.com/office/drawing/2014/main" id="{6268692C-1042-4784-94CA-3F41341B4AE8}"/>
              </a:ext>
            </a:extLst>
          </p:cNvPr>
          <p:cNvGraphicFramePr>
            <a:graphicFrameLocks noGrp="1"/>
          </p:cNvGraphicFramePr>
          <p:nvPr/>
        </p:nvGraphicFramePr>
        <p:xfrm>
          <a:off x="877888" y="1243013"/>
          <a:ext cx="4408487" cy="3162300"/>
        </p:xfrm>
        <a:graphic>
          <a:graphicData uri="http://schemas.openxmlformats.org/drawingml/2006/table">
            <a:tbl>
              <a:tblPr firstRow="1" bandRow="1"/>
              <a:tblGrid>
                <a:gridCol w="1452409">
                  <a:extLst>
                    <a:ext uri="{9D8B030D-6E8A-4147-A177-3AD203B41FA5}">
                      <a16:colId xmlns:a16="http://schemas.microsoft.com/office/drawing/2014/main" val="20000"/>
                    </a:ext>
                  </a:extLst>
                </a:gridCol>
                <a:gridCol w="1418234">
                  <a:extLst>
                    <a:ext uri="{9D8B030D-6E8A-4147-A177-3AD203B41FA5}">
                      <a16:colId xmlns:a16="http://schemas.microsoft.com/office/drawing/2014/main" val="20001"/>
                    </a:ext>
                  </a:extLst>
                </a:gridCol>
                <a:gridCol w="1537844">
                  <a:extLst>
                    <a:ext uri="{9D8B030D-6E8A-4147-A177-3AD203B41FA5}">
                      <a16:colId xmlns:a16="http://schemas.microsoft.com/office/drawing/2014/main" val="20002"/>
                    </a:ext>
                  </a:extLst>
                </a:gridCol>
              </a:tblGrid>
              <a:tr h="152406">
                <a:tc gridSpan="3">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1813">
                <a:tc>
                  <a:txBody>
                    <a:bodyPr/>
                    <a:lstStyle/>
                    <a:p>
                      <a:pPr algn="l" rtl="0" fontAlgn="b"/>
                      <a:r>
                        <a:rPr lang="es-CO" sz="8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b"/>
                      <a:r>
                        <a:rPr lang="es-CO" sz="800" b="1" i="0" u="none" strike="noStrike">
                          <a:solidFill>
                            <a:srgbClr val="375623"/>
                          </a:solidFill>
                          <a:effectLst/>
                          <a:latin typeface="Arial" panose="020B0604020202020204" pitchFamily="34" charset="0"/>
                        </a:rPr>
                        <a:t>9677-PPAL001-452-2016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51813">
                <a:tc>
                  <a:txBody>
                    <a:bodyPr/>
                    <a:lstStyle/>
                    <a:p>
                      <a:pPr algn="l" rtl="0" fontAlgn="b"/>
                      <a:r>
                        <a:rPr lang="es-CO" sz="8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b"/>
                      <a:r>
                        <a:rPr lang="pt-BR" sz="800" b="1" i="0" u="none" strike="noStrike">
                          <a:solidFill>
                            <a:srgbClr val="375623"/>
                          </a:solidFill>
                          <a:effectLst/>
                          <a:latin typeface="Arial" panose="020B0604020202020204" pitchFamily="34" charset="0"/>
                        </a:rPr>
                        <a:t>29 de agosto de 2016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349168">
                <a:tc>
                  <a:txBody>
                    <a:bodyPr/>
                    <a:lstStyle/>
                    <a:p>
                      <a:pPr algn="l" rtl="0" fontAlgn="b"/>
                      <a:r>
                        <a:rPr lang="es-CO" sz="8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b"/>
                      <a:r>
                        <a:rPr lang="es-ES" sz="800" b="1" i="0" u="none" strike="noStrike">
                          <a:solidFill>
                            <a:srgbClr val="375623"/>
                          </a:solidFill>
                          <a:effectLst/>
                          <a:latin typeface="Arial" panose="020B0604020202020204" pitchFamily="34" charset="0"/>
                        </a:rPr>
                        <a:t>30 de junio de 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52406">
                <a:tc gridSpan="3">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455439">
                <a:tc gridSpan="3">
                  <a:txBody>
                    <a:bodyPr/>
                    <a:lstStyle/>
                    <a:p>
                      <a:pPr algn="just" rtl="0" fontAlgn="ctr"/>
                      <a:r>
                        <a:rPr lang="es-ES" sz="800" b="1" i="0" u="none" strike="noStrike" dirty="0">
                          <a:solidFill>
                            <a:srgbClr val="375623"/>
                          </a:solidFill>
                          <a:effectLst/>
                          <a:latin typeface="Arial" panose="020B0604020202020204" pitchFamily="34" charset="0"/>
                        </a:rPr>
                        <a:t>OTROS BENEFICIOS: </a:t>
                      </a:r>
                      <a:r>
                        <a:rPr lang="es-ES" sz="800" b="0" i="0" u="none" strike="noStrike" dirty="0">
                          <a:solidFill>
                            <a:srgbClr val="375623"/>
                          </a:solidFill>
                          <a:effectLst/>
                          <a:latin typeface="Arial" panose="020B0604020202020204" pitchFamily="34" charset="0"/>
                        </a:rPr>
                        <a:t>Con este proyecto se logró determinar mapas de susceptibilidad y levantamiento de los elementos expuestos de los dos corredores, para una primera aproximación de la estimación del Riesgo por movimientos en Masa.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683157">
                <a:tc gridSpan="3">
                  <a:txBody>
                    <a:bodyPr/>
                    <a:lstStyle/>
                    <a:p>
                      <a:pPr algn="just" rtl="0" fontAlgn="ctr"/>
                      <a:r>
                        <a:rPr lang="es-ES" sz="800" b="0" i="0" u="none" strike="noStrike">
                          <a:solidFill>
                            <a:srgbClr val="375623"/>
                          </a:solidFill>
                          <a:effectLst/>
                          <a:latin typeface="Arial" panose="020B0604020202020204" pitchFamily="34" charset="0"/>
                        </a:rPr>
                        <a:t>De igual forma se realizaron talleres de Gestión del Riesgo impartido a las diferentes Territoriales, entidades del Estado, Universidades, escuelas y comunidad aledaña a la vía, buscando estrategias y herramientas a través del conocimiento impartido para incorporar la Gestión del Riesgo en los diferentes proyectos, con el fin de reducir los eventos que producen alteraciones en la movilidad y/o desastres.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52406">
                <a:tc gridSpan="3">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82175">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365758">
                <a:tc>
                  <a:txBody>
                    <a:bodyPr/>
                    <a:lstStyle/>
                    <a:p>
                      <a:pPr algn="just" rtl="0" fontAlgn="ctr"/>
                      <a:r>
                        <a:rPr lang="es-ES" sz="800" b="1" i="0" u="none" strike="noStrike">
                          <a:solidFill>
                            <a:srgbClr val="375623"/>
                          </a:solidFill>
                          <a:effectLst/>
                          <a:latin typeface="Arial" panose="020B0604020202020204" pitchFamily="34" charset="0"/>
                        </a:rPr>
                        <a:t>Direcciones territoriales INVIAS (Caquetá, Tolima y Valle)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3 Talleres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3 Talleres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365758">
                <a:tc>
                  <a:txBody>
                    <a:bodyPr/>
                    <a:lstStyle/>
                    <a:p>
                      <a:pPr algn="just" rtl="0" fontAlgn="ctr"/>
                      <a:r>
                        <a:rPr lang="es-ES" sz="800" b="1" i="0" u="none" strike="noStrike" dirty="0">
                          <a:solidFill>
                            <a:srgbClr val="375623"/>
                          </a:solidFill>
                          <a:effectLst/>
                          <a:latin typeface="Arial" panose="020B0604020202020204" pitchFamily="34" charset="0"/>
                        </a:rPr>
                        <a:t>Ruta Escuela de la Adaptación (Calarcá, Otanche, La Plata y Guaca)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4 rutas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rPr>
                        <a:t>4 rutas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bl>
          </a:graphicData>
        </a:graphic>
      </p:graphicFrame>
      <p:sp>
        <p:nvSpPr>
          <p:cNvPr id="21" name="Botón de acción: ir a inicio 20">
            <a:hlinkClick r:id="rId11" action="ppaction://hlinksldjump" highlightClick="1"/>
            <a:extLst>
              <a:ext uri="{FF2B5EF4-FFF2-40B4-BE49-F238E27FC236}">
                <a16:creationId xmlns:a16="http://schemas.microsoft.com/office/drawing/2014/main" id="{3DD0780F-F976-4C71-B28B-D1422B713ED6}"/>
              </a:ext>
            </a:extLst>
          </p:cNvPr>
          <p:cNvSpPr/>
          <p:nvPr/>
        </p:nvSpPr>
        <p:spPr>
          <a:xfrm>
            <a:off x="11612563" y="103188"/>
            <a:ext cx="579437"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A880DBA8-A84C-4A3E-9767-73C073160513}"/>
              </a:ext>
            </a:extLst>
          </p:cNvPr>
          <p:cNvSpPr/>
          <p:nvPr/>
        </p:nvSpPr>
        <p:spPr>
          <a:xfrm>
            <a:off x="-9525" y="0"/>
            <a:ext cx="12296775" cy="70104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b" hangingPunct="1">
              <a:defRPr/>
            </a:pPr>
            <a:endParaRPr lang="es-CO" dirty="0">
              <a:solidFill>
                <a:prstClr val="white"/>
              </a:solidFill>
            </a:endParaRPr>
          </a:p>
        </p:txBody>
      </p:sp>
      <p:pic>
        <p:nvPicPr>
          <p:cNvPr id="345091" name="Imagen 1">
            <a:extLst>
              <a:ext uri="{FF2B5EF4-FFF2-40B4-BE49-F238E27FC236}">
                <a16:creationId xmlns:a16="http://schemas.microsoft.com/office/drawing/2014/main" id="{3B8C877C-C35C-402E-AF5C-899C2B5B63E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45625" y="60134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5092" name="Rectángulo 67">
            <a:extLst>
              <a:ext uri="{FF2B5EF4-FFF2-40B4-BE49-F238E27FC236}">
                <a16:creationId xmlns:a16="http://schemas.microsoft.com/office/drawing/2014/main" id="{74D2BBB3-350B-441A-BC91-83771BD62F8D}"/>
              </a:ext>
            </a:extLst>
          </p:cNvPr>
          <p:cNvSpPr>
            <a:spLocks noChangeArrowheads="1"/>
          </p:cNvSpPr>
          <p:nvPr/>
        </p:nvSpPr>
        <p:spPr bwMode="auto">
          <a:xfrm>
            <a:off x="885825" y="122238"/>
            <a:ext cx="63912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GESTIÓN DEL RIESGO VIAL</a:t>
            </a:r>
          </a:p>
        </p:txBody>
      </p:sp>
      <p:sp>
        <p:nvSpPr>
          <p:cNvPr id="345093" name="Rectángulo 68">
            <a:extLst>
              <a:ext uri="{FF2B5EF4-FFF2-40B4-BE49-F238E27FC236}">
                <a16:creationId xmlns:a16="http://schemas.microsoft.com/office/drawing/2014/main" id="{DC73E719-8143-4017-ABAB-6515D8B6146A}"/>
              </a:ext>
            </a:extLst>
          </p:cNvPr>
          <p:cNvSpPr>
            <a:spLocks noChangeArrowheads="1"/>
          </p:cNvSpPr>
          <p:nvPr/>
        </p:nvSpPr>
        <p:spPr bwMode="auto">
          <a:xfrm>
            <a:off x="885825" y="590550"/>
            <a:ext cx="10420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rPr>
              <a:t>IMPLEMENTACIÓN DE LA GESTIÓN DEL RIESGO EN LA INFRAESTRUCTURA DE TRANSPORTE. NACIONAL</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45094" name="Imagen 35">
            <a:extLst>
              <a:ext uri="{FF2B5EF4-FFF2-40B4-BE49-F238E27FC236}">
                <a16:creationId xmlns:a16="http://schemas.microsoft.com/office/drawing/2014/main" id="{9F0FD868-BCFA-4DAF-BF59-826916D9C80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9757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095" name="Imagen 54">
            <a:extLst>
              <a:ext uri="{FF2B5EF4-FFF2-40B4-BE49-F238E27FC236}">
                <a16:creationId xmlns:a16="http://schemas.microsoft.com/office/drawing/2014/main" id="{BE72A0E1-7998-4A2C-B069-5B0791089EA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737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 name="Grupo 10">
            <a:extLst>
              <a:ext uri="{FF2B5EF4-FFF2-40B4-BE49-F238E27FC236}">
                <a16:creationId xmlns:a16="http://schemas.microsoft.com/office/drawing/2014/main" id="{CC04F182-0714-455A-9276-6721AB87B926}"/>
              </a:ext>
            </a:extLst>
          </p:cNvPr>
          <p:cNvGrpSpPr>
            <a:grpSpLocks/>
          </p:cNvGrpSpPr>
          <p:nvPr/>
        </p:nvGrpSpPr>
        <p:grpSpPr bwMode="auto">
          <a:xfrm>
            <a:off x="5713413" y="1354505"/>
            <a:ext cx="5592715" cy="425450"/>
            <a:chOff x="3797995" y="1095038"/>
            <a:chExt cx="8830843" cy="641713"/>
          </a:xfrm>
          <a:solidFill>
            <a:schemeClr val="accent6">
              <a:lumMod val="60000"/>
              <a:lumOff val="40000"/>
            </a:schemeClr>
          </a:solidFill>
        </p:grpSpPr>
        <p:sp>
          <p:nvSpPr>
            <p:cNvPr id="23" name="Pentágono 11">
              <a:extLst>
                <a:ext uri="{FF2B5EF4-FFF2-40B4-BE49-F238E27FC236}">
                  <a16:creationId xmlns:a16="http://schemas.microsoft.com/office/drawing/2014/main" id="{E05C9BD6-264B-4316-B16D-5A20E6A4706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4" name="Forma libre 12">
              <a:extLst>
                <a:ext uri="{FF2B5EF4-FFF2-40B4-BE49-F238E27FC236}">
                  <a16:creationId xmlns:a16="http://schemas.microsoft.com/office/drawing/2014/main" id="{8F7BC5FE-B7EB-465F-B390-67A6A9354C3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CuadroTexto 24">
              <a:extLst>
                <a:ext uri="{FF2B5EF4-FFF2-40B4-BE49-F238E27FC236}">
                  <a16:creationId xmlns:a16="http://schemas.microsoft.com/office/drawing/2014/main" id="{7F3F4C78-9B8B-411F-830D-647B6A08F9FD}"/>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200" b="1" dirty="0">
                  <a:solidFill>
                    <a:srgbClr val="70AD47">
                      <a:lumMod val="50000"/>
                    </a:srgbClr>
                  </a:solidFill>
                  <a:latin typeface="Arial" panose="020B0604020202020204" pitchFamily="34" charset="0"/>
                  <a:cs typeface="Arial" panose="020B0604020202020204" pitchFamily="34" charset="0"/>
                </a:rPr>
                <a:t>Nivel Nacional</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26" name="Elipse 25">
              <a:extLst>
                <a:ext uri="{FF2B5EF4-FFF2-40B4-BE49-F238E27FC236}">
                  <a16:creationId xmlns:a16="http://schemas.microsoft.com/office/drawing/2014/main" id="{C91511C7-D049-4778-AB46-C282CC54C65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45097" name="Imagen 2">
            <a:extLst>
              <a:ext uri="{FF2B5EF4-FFF2-40B4-BE49-F238E27FC236}">
                <a16:creationId xmlns:a16="http://schemas.microsoft.com/office/drawing/2014/main" id="{76279D6A-8CC3-4FD3-B4AB-10D41B92440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85825" y="4278313"/>
            <a:ext cx="2114550" cy="142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098" name="Imagen 3">
            <a:extLst>
              <a:ext uri="{FF2B5EF4-FFF2-40B4-BE49-F238E27FC236}">
                <a16:creationId xmlns:a16="http://schemas.microsoft.com/office/drawing/2014/main" id="{6C2E8BD7-6048-47F8-9654-4C833B479337}"/>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529013" y="4306888"/>
            <a:ext cx="1652587" cy="1217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099" name="Imagen 5">
            <a:extLst>
              <a:ext uri="{FF2B5EF4-FFF2-40B4-BE49-F238E27FC236}">
                <a16:creationId xmlns:a16="http://schemas.microsoft.com/office/drawing/2014/main" id="{55935592-B31C-498F-B37A-5B8F9D90C56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772150" y="4297363"/>
            <a:ext cx="1308100" cy="16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100" name="Picture 80" descr="278055587127259227241853">
            <a:extLst>
              <a:ext uri="{FF2B5EF4-FFF2-40B4-BE49-F238E27FC236}">
                <a16:creationId xmlns:a16="http://schemas.microsoft.com/office/drawing/2014/main" id="{5D56DDDD-FF37-4E51-BC17-98ABA00E0799}"/>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7683500" y="4306888"/>
            <a:ext cx="1441450" cy="129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5101" name="Imagen 2">
            <a:extLst>
              <a:ext uri="{FF2B5EF4-FFF2-40B4-BE49-F238E27FC236}">
                <a16:creationId xmlns:a16="http://schemas.microsoft.com/office/drawing/2014/main" id="{CF0AA643-1EDF-4B02-B55C-B708DD58C419}"/>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9658350" y="4297363"/>
            <a:ext cx="1352550" cy="163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C4FCC27-B951-4A48-BEF5-67537041E37E}"/>
              </a:ext>
            </a:extLst>
          </p:cNvPr>
          <p:cNvGraphicFramePr>
            <a:graphicFrameLocks noGrp="1"/>
          </p:cNvGraphicFramePr>
          <p:nvPr/>
        </p:nvGraphicFramePr>
        <p:xfrm>
          <a:off x="5713413" y="1851025"/>
          <a:ext cx="5592762" cy="631825"/>
        </p:xfrm>
        <a:graphic>
          <a:graphicData uri="http://schemas.openxmlformats.org/drawingml/2006/table">
            <a:tbl>
              <a:tblPr firstRow="1" bandRow="1"/>
              <a:tblGrid>
                <a:gridCol w="2829672">
                  <a:extLst>
                    <a:ext uri="{9D8B030D-6E8A-4147-A177-3AD203B41FA5}">
                      <a16:colId xmlns:a16="http://schemas.microsoft.com/office/drawing/2014/main" val="20000"/>
                    </a:ext>
                  </a:extLst>
                </a:gridCol>
                <a:gridCol w="2763090">
                  <a:extLst>
                    <a:ext uri="{9D8B030D-6E8A-4147-A177-3AD203B41FA5}">
                      <a16:colId xmlns:a16="http://schemas.microsoft.com/office/drawing/2014/main" val="20001"/>
                    </a:ext>
                  </a:extLst>
                </a:gridCol>
              </a:tblGrid>
              <a:tr h="137377">
                <a:tc gridSpan="2">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175789">
                <a:tc>
                  <a:txBody>
                    <a:bodyPr/>
                    <a:lstStyle/>
                    <a:p>
                      <a:pPr algn="l" rtl="0" fontAlgn="ctr"/>
                      <a:r>
                        <a:rPr lang="es-CO" sz="900" b="0" i="0" u="none" strike="noStrike">
                          <a:solidFill>
                            <a:srgbClr val="375623"/>
                          </a:solidFill>
                          <a:effectLst/>
                          <a:latin typeface="Arial" panose="020B0604020202020204" pitchFamily="34" charset="0"/>
                        </a:rPr>
                        <a:t>A. Total Aceptación Oferta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$ 38,44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7377">
                <a:tc>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a:solidFill>
                            <a:srgbClr val="375623"/>
                          </a:solidFill>
                          <a:effectLst/>
                          <a:latin typeface="Arial" panose="020B0604020202020204" pitchFamily="34" charset="0"/>
                        </a:rPr>
                        <a:t>$ 38,44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81282">
                <a:tc>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900" b="1" i="0" u="none" strike="noStrike" dirty="0">
                          <a:solidFill>
                            <a:srgbClr val="375623"/>
                          </a:solidFill>
                          <a:effectLst/>
                          <a:latin typeface="Arial" panose="020B0604020202020204" pitchFamily="34" charset="0"/>
                        </a:rPr>
                        <a:t>$ 38,44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bl>
          </a:graphicData>
        </a:graphic>
      </p:graphicFrame>
      <p:graphicFrame>
        <p:nvGraphicFramePr>
          <p:cNvPr id="4" name="Tabla 3">
            <a:extLst>
              <a:ext uri="{FF2B5EF4-FFF2-40B4-BE49-F238E27FC236}">
                <a16:creationId xmlns:a16="http://schemas.microsoft.com/office/drawing/2014/main" id="{1CAC87C2-5A0A-4FE3-854A-967D2C81AF05}"/>
              </a:ext>
            </a:extLst>
          </p:cNvPr>
          <p:cNvGraphicFramePr>
            <a:graphicFrameLocks noGrp="1"/>
          </p:cNvGraphicFramePr>
          <p:nvPr/>
        </p:nvGraphicFramePr>
        <p:xfrm>
          <a:off x="5713413" y="2511425"/>
          <a:ext cx="5592762" cy="1719263"/>
        </p:xfrm>
        <a:graphic>
          <a:graphicData uri="http://schemas.openxmlformats.org/drawingml/2006/table">
            <a:tbl>
              <a:tblPr firstRow="1" bandRow="1"/>
              <a:tblGrid>
                <a:gridCol w="5592762">
                  <a:extLst>
                    <a:ext uri="{9D8B030D-6E8A-4147-A177-3AD203B41FA5}">
                      <a16:colId xmlns:a16="http://schemas.microsoft.com/office/drawing/2014/main" val="20000"/>
                    </a:ext>
                  </a:extLst>
                </a:gridCol>
              </a:tblGrid>
              <a:tr h="210726">
                <a:tc>
                  <a:txBody>
                    <a:bodyPr/>
                    <a:lstStyle/>
                    <a:p>
                      <a:pPr algn="ctr" rtl="0" fontAlgn="ctr"/>
                      <a:r>
                        <a:rPr lang="es-CO" sz="1000" b="0" i="0" u="none" strike="noStrike">
                          <a:solidFill>
                            <a:srgbClr val="FFFFFF"/>
                          </a:solidFill>
                          <a:effectLst/>
                          <a:latin typeface="Calibri" panose="020F0502020204030204" pitchFamily="34" charset="0"/>
                        </a:rPr>
                        <a:t>ALCANCE DEL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1508537">
                <a:tc>
                  <a:txBody>
                    <a:bodyPr/>
                    <a:lstStyle/>
                    <a:p>
                      <a:pPr algn="l" rtl="0" fontAlgn="ctr"/>
                      <a:r>
                        <a:rPr lang="es-ES" sz="900" b="0" i="0" u="none" strike="noStrike" dirty="0">
                          <a:solidFill>
                            <a:srgbClr val="375623"/>
                          </a:solidFill>
                          <a:effectLst/>
                          <a:latin typeface="Arial" panose="020B0604020202020204" pitchFamily="34" charset="0"/>
                        </a:rPr>
                        <a:t>Realizar la captura de datos con la información suficiente para recopilar históricos de los eventos reportados tanto en emergencias como en prevención, con los cuales se puedan obtenerse estadísticas y con estas analizar las posibles ocurrencias de eventos que pudieran ser mitigables y así reducir la ocurrencia de Emergencias. Dentro de las actividades a desarrollar en el proyecto están las de apoyar las asistencias técnicas, desarrollar una aplicación móvil en plataforma IOS para la captura de datos técnicos de las emergencias presentadas en la Red Vial Nacional con base en la aplicación </a:t>
                      </a:r>
                      <a:r>
                        <a:rPr lang="es-ES" sz="900" b="0" i="0" u="none" strike="noStrike" dirty="0" err="1">
                          <a:solidFill>
                            <a:srgbClr val="375623"/>
                          </a:solidFill>
                          <a:effectLst/>
                          <a:latin typeface="Arial" panose="020B0604020202020204" pitchFamily="34" charset="0"/>
                        </a:rPr>
                        <a:t>Climy</a:t>
                      </a:r>
                      <a:r>
                        <a:rPr lang="es-ES" sz="900" b="0" i="0" u="none" strike="noStrike" dirty="0">
                          <a:solidFill>
                            <a:srgbClr val="375623"/>
                          </a:solidFill>
                          <a:effectLst/>
                          <a:latin typeface="Arial" panose="020B0604020202020204" pitchFamily="34" charset="0"/>
                        </a:rPr>
                        <a:t> del INVIAS, desarrollar una aplicación móvil en plataforma Android y IOS para la captura de datos tendientes a la aplicación de las metodologías para análisis de vulnerabilidad en la infraestructura vial, Desarrollar las herramientas tecnológicas en ambiente WEB para la consulta amigable de datos capturados de acuerdo con los lineamientos del HERMES y realizar cuatro (4) talleres presenciales sobre la utilización de las aplicaciones desarrolladas.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bl>
          </a:graphicData>
        </a:graphic>
      </p:graphicFrame>
      <p:graphicFrame>
        <p:nvGraphicFramePr>
          <p:cNvPr id="6" name="Tabla 5">
            <a:extLst>
              <a:ext uri="{FF2B5EF4-FFF2-40B4-BE49-F238E27FC236}">
                <a16:creationId xmlns:a16="http://schemas.microsoft.com/office/drawing/2014/main" id="{D7020899-33DD-4F48-9499-3FD57425790F}"/>
              </a:ext>
            </a:extLst>
          </p:cNvPr>
          <p:cNvGraphicFramePr>
            <a:graphicFrameLocks noGrp="1"/>
          </p:cNvGraphicFramePr>
          <p:nvPr/>
        </p:nvGraphicFramePr>
        <p:xfrm>
          <a:off x="885825" y="1235075"/>
          <a:ext cx="4514850" cy="2944813"/>
        </p:xfrm>
        <a:graphic>
          <a:graphicData uri="http://schemas.openxmlformats.org/drawingml/2006/table">
            <a:tbl>
              <a:tblPr firstRow="1" bandRow="1"/>
              <a:tblGrid>
                <a:gridCol w="1487450">
                  <a:extLst>
                    <a:ext uri="{9D8B030D-6E8A-4147-A177-3AD203B41FA5}">
                      <a16:colId xmlns:a16="http://schemas.microsoft.com/office/drawing/2014/main" val="20000"/>
                    </a:ext>
                  </a:extLst>
                </a:gridCol>
                <a:gridCol w="1452452">
                  <a:extLst>
                    <a:ext uri="{9D8B030D-6E8A-4147-A177-3AD203B41FA5}">
                      <a16:colId xmlns:a16="http://schemas.microsoft.com/office/drawing/2014/main" val="20001"/>
                    </a:ext>
                  </a:extLst>
                </a:gridCol>
                <a:gridCol w="1574948">
                  <a:extLst>
                    <a:ext uri="{9D8B030D-6E8A-4147-A177-3AD203B41FA5}">
                      <a16:colId xmlns:a16="http://schemas.microsoft.com/office/drawing/2014/main" val="20002"/>
                    </a:ext>
                  </a:extLst>
                </a:gridCol>
              </a:tblGrid>
              <a:tr h="192459">
                <a:tc gridSpan="3">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2459">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b"/>
                      <a:r>
                        <a:rPr lang="es-CO" sz="900" b="1" i="0" u="none" strike="noStrike">
                          <a:solidFill>
                            <a:srgbClr val="375623"/>
                          </a:solidFill>
                          <a:effectLst/>
                          <a:latin typeface="Arial" panose="020B0604020202020204" pitchFamily="34" charset="0"/>
                        </a:rPr>
                        <a:t>1104-2019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2459">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b"/>
                      <a:r>
                        <a:rPr lang="es-ES" sz="900" b="1" i="0" u="none" strike="noStrike">
                          <a:solidFill>
                            <a:srgbClr val="375623"/>
                          </a:solidFill>
                          <a:effectLst/>
                          <a:latin typeface="Arial" panose="020B0604020202020204" pitchFamily="34" charset="0"/>
                        </a:rPr>
                        <a:t>28 de junio de 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442656">
                <a:tc>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b"/>
                      <a:r>
                        <a:rPr lang="es-CO" sz="900" b="1" i="0" u="none" strike="noStrike">
                          <a:solidFill>
                            <a:srgbClr val="375623"/>
                          </a:solidFill>
                          <a:effectLst/>
                          <a:latin typeface="Arial" panose="020B0604020202020204" pitchFamily="34" charset="0"/>
                        </a:rPr>
                        <a:t>31 de diciembre de 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2459">
                <a:tc gridSpan="3">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577375">
                <a:tc gridSpan="3">
                  <a:txBody>
                    <a:bodyPr/>
                    <a:lstStyle/>
                    <a:p>
                      <a:pPr algn="just"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Con este contrato se pretende mejorar la captura y manejo de la información y así poder tener históricos de los eventos para poder analizarlos y tomar las decisiones a que hubiere lugar.</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92459">
                <a:tc gridSpan="3">
                  <a:txBody>
                    <a:bodyPr/>
                    <a:lstStyle/>
                    <a:p>
                      <a:pPr algn="ctr" rtl="0" fontAlgn="b"/>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74351">
                <a:tc>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74351">
                <a:tc>
                  <a:txBody>
                    <a:bodyPr/>
                    <a:lstStyle/>
                    <a:p>
                      <a:pPr algn="just" rtl="0" fontAlgn="ctr"/>
                      <a:r>
                        <a:rPr lang="es-CO" sz="900" b="1" i="0" u="none" strike="noStrike">
                          <a:solidFill>
                            <a:srgbClr val="375623"/>
                          </a:solidFill>
                          <a:effectLst/>
                          <a:latin typeface="Arial" panose="020B0604020202020204" pitchFamily="34" charset="0"/>
                        </a:rPr>
                        <a:t>App Climy para emergencias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 App</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 App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211705">
                <a:tc>
                  <a:txBody>
                    <a:bodyPr/>
                    <a:lstStyle/>
                    <a:p>
                      <a:pPr algn="just" rtl="0" fontAlgn="ctr"/>
                      <a:r>
                        <a:rPr lang="es-CO" sz="900" b="1" i="0" u="none" strike="noStrike">
                          <a:solidFill>
                            <a:srgbClr val="375623"/>
                          </a:solidFill>
                          <a:effectLst/>
                          <a:latin typeface="Arial" panose="020B0604020202020204" pitchFamily="34" charset="0"/>
                        </a:rPr>
                        <a:t>App Climy para prevención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1 App</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1 App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02082">
                <a:tc>
                  <a:txBody>
                    <a:bodyPr/>
                    <a:lstStyle/>
                    <a:p>
                      <a:pPr algn="just" rtl="0" fontAlgn="ctr"/>
                      <a:r>
                        <a:rPr lang="es-CO" sz="900" b="1" i="0" u="none" strike="noStrike">
                          <a:solidFill>
                            <a:srgbClr val="375623"/>
                          </a:solidFill>
                          <a:effectLst/>
                          <a:latin typeface="Arial" panose="020B0604020202020204" pitchFamily="34" charset="0"/>
                        </a:rPr>
                        <a:t>2 desarrollos Web</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0A7ED549-7568-49DC-AA01-EC90DA3DC272}"/>
              </a:ext>
            </a:extLst>
          </p:cNvPr>
          <p:cNvSpPr/>
          <p:nvPr/>
        </p:nvSpPr>
        <p:spPr>
          <a:xfrm>
            <a:off x="-19050" y="-7938"/>
            <a:ext cx="12296775" cy="7010401"/>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b" hangingPunct="1">
              <a:defRPr/>
            </a:pPr>
            <a:endParaRPr lang="es-CO" dirty="0">
              <a:solidFill>
                <a:prstClr val="white"/>
              </a:solidFill>
            </a:endParaRPr>
          </a:p>
        </p:txBody>
      </p:sp>
      <p:pic>
        <p:nvPicPr>
          <p:cNvPr id="346115" name="Imagen 1">
            <a:extLst>
              <a:ext uri="{FF2B5EF4-FFF2-40B4-BE49-F238E27FC236}">
                <a16:creationId xmlns:a16="http://schemas.microsoft.com/office/drawing/2014/main" id="{97AA1FEC-ABF4-4618-8E63-182F2A2B824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39275" y="6051550"/>
            <a:ext cx="1866900"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116" name="Rectángulo 67">
            <a:extLst>
              <a:ext uri="{FF2B5EF4-FFF2-40B4-BE49-F238E27FC236}">
                <a16:creationId xmlns:a16="http://schemas.microsoft.com/office/drawing/2014/main" id="{7C070DCD-C87E-4AEC-A99B-78062CD26434}"/>
              </a:ext>
            </a:extLst>
          </p:cNvPr>
          <p:cNvSpPr>
            <a:spLocks noChangeArrowheads="1"/>
          </p:cNvSpPr>
          <p:nvPr/>
        </p:nvSpPr>
        <p:spPr bwMode="auto">
          <a:xfrm>
            <a:off x="885825" y="169863"/>
            <a:ext cx="63912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GESTIÓN DEL RIESGO VIAL</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46117" name="Rectángulo 68">
            <a:extLst>
              <a:ext uri="{FF2B5EF4-FFF2-40B4-BE49-F238E27FC236}">
                <a16:creationId xmlns:a16="http://schemas.microsoft.com/office/drawing/2014/main" id="{4C64124F-9304-42EA-8DE3-4D40BA769D8A}"/>
              </a:ext>
            </a:extLst>
          </p:cNvPr>
          <p:cNvSpPr>
            <a:spLocks noChangeArrowheads="1"/>
          </p:cNvSpPr>
          <p:nvPr/>
        </p:nvSpPr>
        <p:spPr bwMode="auto">
          <a:xfrm>
            <a:off x="885825" y="714375"/>
            <a:ext cx="10601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rPr>
              <a:t>IMPLEMENTACIÓN DE LA GESTIÓN DEL RIESGO EN LA INFRAESTRUCTURA DE TRANSPORTE. NACIONAL</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Prevención y Atención de Emergencias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46118" name="Imagen 35">
            <a:extLst>
              <a:ext uri="{FF2B5EF4-FFF2-40B4-BE49-F238E27FC236}">
                <a16:creationId xmlns:a16="http://schemas.microsoft.com/office/drawing/2014/main" id="{B359E5D9-82BF-4C2B-AA88-3ED964DDBAA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6005513"/>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6119" name="Imagen 54">
            <a:extLst>
              <a:ext uri="{FF2B5EF4-FFF2-40B4-BE49-F238E27FC236}">
                <a16:creationId xmlns:a16="http://schemas.microsoft.com/office/drawing/2014/main" id="{5503ED3F-F31E-4457-96E0-9B2E4FCE367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53150"/>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 name="Grupo 10">
            <a:extLst>
              <a:ext uri="{FF2B5EF4-FFF2-40B4-BE49-F238E27FC236}">
                <a16:creationId xmlns:a16="http://schemas.microsoft.com/office/drawing/2014/main" id="{359F68BF-E03E-4813-8A5D-A4999C772710}"/>
              </a:ext>
            </a:extLst>
          </p:cNvPr>
          <p:cNvGrpSpPr>
            <a:grpSpLocks/>
          </p:cNvGrpSpPr>
          <p:nvPr/>
        </p:nvGrpSpPr>
        <p:grpSpPr bwMode="auto">
          <a:xfrm>
            <a:off x="5713413" y="1215685"/>
            <a:ext cx="5600700" cy="425450"/>
            <a:chOff x="3797995" y="1095038"/>
            <a:chExt cx="8830843" cy="641713"/>
          </a:xfrm>
          <a:solidFill>
            <a:schemeClr val="accent6">
              <a:lumMod val="60000"/>
              <a:lumOff val="40000"/>
            </a:schemeClr>
          </a:solidFill>
        </p:grpSpPr>
        <p:sp>
          <p:nvSpPr>
            <p:cNvPr id="23" name="Pentágono 11">
              <a:extLst>
                <a:ext uri="{FF2B5EF4-FFF2-40B4-BE49-F238E27FC236}">
                  <a16:creationId xmlns:a16="http://schemas.microsoft.com/office/drawing/2014/main" id="{18872F70-1F4C-478E-9865-D82775467CE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4" name="Forma libre 12">
              <a:extLst>
                <a:ext uri="{FF2B5EF4-FFF2-40B4-BE49-F238E27FC236}">
                  <a16:creationId xmlns:a16="http://schemas.microsoft.com/office/drawing/2014/main" id="{FF069516-4A00-4095-BA49-870B395C0271}"/>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CuadroTexto 24">
              <a:extLst>
                <a:ext uri="{FF2B5EF4-FFF2-40B4-BE49-F238E27FC236}">
                  <a16:creationId xmlns:a16="http://schemas.microsoft.com/office/drawing/2014/main" id="{2978D987-FB67-4F83-BC79-957B5611FFF5}"/>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Nivel Nacional</a:t>
              </a:r>
            </a:p>
          </p:txBody>
        </p:sp>
        <p:sp>
          <p:nvSpPr>
            <p:cNvPr id="26" name="Elipse 25">
              <a:extLst>
                <a:ext uri="{FF2B5EF4-FFF2-40B4-BE49-F238E27FC236}">
                  <a16:creationId xmlns:a16="http://schemas.microsoft.com/office/drawing/2014/main" id="{C085EF0B-F0A5-4514-A938-0A241ED14BF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46121" name="Imagen 5">
            <a:extLst>
              <a:ext uri="{FF2B5EF4-FFF2-40B4-BE49-F238E27FC236}">
                <a16:creationId xmlns:a16="http://schemas.microsoft.com/office/drawing/2014/main" id="{8397E1CB-03EB-44F6-AB9E-31FB2736E68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68363" y="4333875"/>
            <a:ext cx="2532062" cy="153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6122" name="Imagen 6">
            <a:extLst>
              <a:ext uri="{FF2B5EF4-FFF2-40B4-BE49-F238E27FC236}">
                <a16:creationId xmlns:a16="http://schemas.microsoft.com/office/drawing/2014/main" id="{C277E350-8D08-416B-8001-D9046FC4E5F6}"/>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013200" y="4349750"/>
            <a:ext cx="3008313" cy="155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6123" name="Imagen 7">
            <a:extLst>
              <a:ext uri="{FF2B5EF4-FFF2-40B4-BE49-F238E27FC236}">
                <a16:creationId xmlns:a16="http://schemas.microsoft.com/office/drawing/2014/main" id="{2ED13BDF-0752-4072-A4DB-C9628F2A4468}"/>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7751763" y="4340225"/>
            <a:ext cx="1498600" cy="156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6124" name="Imagen 8">
            <a:extLst>
              <a:ext uri="{FF2B5EF4-FFF2-40B4-BE49-F238E27FC236}">
                <a16:creationId xmlns:a16="http://schemas.microsoft.com/office/drawing/2014/main" id="{8A3E406A-257D-4AF3-95DA-EFB938365C32}"/>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9761538" y="4340225"/>
            <a:ext cx="1552575" cy="156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3B63D29-81FA-4A20-9625-6A3E396AC4E6}"/>
              </a:ext>
            </a:extLst>
          </p:cNvPr>
          <p:cNvGraphicFramePr>
            <a:graphicFrameLocks noGrp="1"/>
          </p:cNvGraphicFramePr>
          <p:nvPr/>
        </p:nvGraphicFramePr>
        <p:xfrm>
          <a:off x="5713413" y="1747838"/>
          <a:ext cx="5600700" cy="2463800"/>
        </p:xfrm>
        <a:graphic>
          <a:graphicData uri="http://schemas.openxmlformats.org/drawingml/2006/table">
            <a:tbl>
              <a:tblPr firstRow="1" bandRow="1"/>
              <a:tblGrid>
                <a:gridCol w="2837578">
                  <a:extLst>
                    <a:ext uri="{9D8B030D-6E8A-4147-A177-3AD203B41FA5}">
                      <a16:colId xmlns:a16="http://schemas.microsoft.com/office/drawing/2014/main" val="20000"/>
                    </a:ext>
                  </a:extLst>
                </a:gridCol>
                <a:gridCol w="2763122">
                  <a:extLst>
                    <a:ext uri="{9D8B030D-6E8A-4147-A177-3AD203B41FA5}">
                      <a16:colId xmlns:a16="http://schemas.microsoft.com/office/drawing/2014/main" val="20001"/>
                    </a:ext>
                  </a:extLst>
                </a:gridCol>
              </a:tblGrid>
              <a:tr h="158912">
                <a:tc gridSpan="2">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190269">
                <a:tc>
                  <a:txBody>
                    <a:bodyPr/>
                    <a:lstStyle/>
                    <a:p>
                      <a:pPr algn="l" rtl="0" fontAlgn="ctr"/>
                      <a:r>
                        <a:rPr lang="es-CO" sz="800" b="0" i="0" u="none" strike="noStrike">
                          <a:solidFill>
                            <a:srgbClr val="375623"/>
                          </a:solidFill>
                          <a:effectLst/>
                          <a:latin typeface="Arial" panose="020B0604020202020204" pitchFamily="34" charset="0"/>
                        </a:rPr>
                        <a:t>A. Total Aceptación Oferta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800" b="1" i="0" u="none" strike="noStrike">
                          <a:solidFill>
                            <a:srgbClr val="375623"/>
                          </a:solidFill>
                          <a:effectLst/>
                          <a:latin typeface="Arial" panose="020B0604020202020204" pitchFamily="34" charset="0"/>
                        </a:rPr>
                        <a:t>$ 41,16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27129">
                <a:tc>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800" b="1" i="0" u="none" strike="noStrike">
                          <a:solidFill>
                            <a:srgbClr val="375623"/>
                          </a:solidFill>
                          <a:effectLst/>
                          <a:latin typeface="Arial" panose="020B0604020202020204" pitchFamily="34" charset="0"/>
                        </a:rPr>
                        <a:t>$ 41,16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84322">
                <a:tc>
                  <a:txBody>
                    <a:bodyPr/>
                    <a:lstStyle/>
                    <a:p>
                      <a:pPr algn="l" rtl="0" fontAlgn="ctr"/>
                      <a:r>
                        <a:rPr lang="es-CO" sz="800" b="0" i="0" u="none" strike="noStrike" dirty="0">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800" b="1" i="0" u="none" strike="noStrike">
                          <a:solidFill>
                            <a:srgbClr val="375623"/>
                          </a:solidFill>
                          <a:effectLst/>
                          <a:latin typeface="Arial" panose="020B0604020202020204" pitchFamily="34" charset="0"/>
                        </a:rPr>
                        <a:t>$ 38,44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14053">
                <a:tc gridSpan="2">
                  <a:txBody>
                    <a:bodyPr/>
                    <a:lstStyle/>
                    <a:p>
                      <a:pPr algn="ctr" rtl="0" fontAlgn="b"/>
                      <a:r>
                        <a:rPr lang="es-CO" sz="1000" b="0" i="0" u="none" strike="noStrike">
                          <a:solidFill>
                            <a:srgbClr val="FFFFFF"/>
                          </a:solidFill>
                          <a:effectLst/>
                          <a:latin typeface="Arial" panose="020B0604020202020204" pitchFamily="34" charset="0"/>
                        </a:rPr>
                        <a:t>ALCANCE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4"/>
                  </a:ext>
                </a:extLst>
              </a:tr>
              <a:tr h="1589115">
                <a:tc gridSpan="2">
                  <a:txBody>
                    <a:bodyPr/>
                    <a:lstStyle/>
                    <a:p>
                      <a:pPr algn="l" rtl="0" fontAlgn="ctr"/>
                      <a:r>
                        <a:rPr lang="es-ES" sz="1000" b="0" i="0" u="none" strike="noStrike" dirty="0">
                          <a:solidFill>
                            <a:srgbClr val="375623"/>
                          </a:solidFill>
                          <a:effectLst/>
                          <a:latin typeface="Arial" panose="020B0604020202020204" pitchFamily="34" charset="0"/>
                        </a:rPr>
                        <a:t>Dentro de la formulación de proyectos, análisis de necesidades y priorización de sitios críticos relacionados con la prevención y atención de emergencias, se hace necesario contar con equipos y herramientas que ayuden a la identificación y monitoreo de sitios críticos, el conocimiento del riesgo y/o atención de emergencias en la red vial nacional no concesionada a cargo del Instituto Nacional de Vías, con el fin de realizar un análisis específico de riesgo que considere posibles efectos de eventos de origen natural, socio-natural o humano no intencional, sobre la infraestructura expuesta y aquellos que se deriven de los daños de la misma en su área de influencia de posible afectación por la entidad y así actualizar la información base definida por la Subdirección de Prevención y Atención de Emergencias en el Plan de Gestión del Riesgo de Desastres como mecanismo de planeación de la gestión del riesgo de desastres.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5"/>
                  </a:ext>
                </a:extLst>
              </a:tr>
            </a:tbl>
          </a:graphicData>
        </a:graphic>
      </p:graphicFrame>
      <p:graphicFrame>
        <p:nvGraphicFramePr>
          <p:cNvPr id="4" name="Tabla 3">
            <a:extLst>
              <a:ext uri="{FF2B5EF4-FFF2-40B4-BE49-F238E27FC236}">
                <a16:creationId xmlns:a16="http://schemas.microsoft.com/office/drawing/2014/main" id="{F750FC14-DD81-443E-AA75-428FDEE2D297}"/>
              </a:ext>
            </a:extLst>
          </p:cNvPr>
          <p:cNvGraphicFramePr>
            <a:graphicFrameLocks noGrp="1"/>
          </p:cNvGraphicFramePr>
          <p:nvPr/>
        </p:nvGraphicFramePr>
        <p:xfrm>
          <a:off x="885825" y="1314450"/>
          <a:ext cx="4302125" cy="2897188"/>
        </p:xfrm>
        <a:graphic>
          <a:graphicData uri="http://schemas.openxmlformats.org/drawingml/2006/table">
            <a:tbl>
              <a:tblPr firstRow="1" bandRow="1"/>
              <a:tblGrid>
                <a:gridCol w="1417367">
                  <a:extLst>
                    <a:ext uri="{9D8B030D-6E8A-4147-A177-3AD203B41FA5}">
                      <a16:colId xmlns:a16="http://schemas.microsoft.com/office/drawing/2014/main" val="20000"/>
                    </a:ext>
                  </a:extLst>
                </a:gridCol>
                <a:gridCol w="1384017">
                  <a:extLst>
                    <a:ext uri="{9D8B030D-6E8A-4147-A177-3AD203B41FA5}">
                      <a16:colId xmlns:a16="http://schemas.microsoft.com/office/drawing/2014/main" val="20001"/>
                    </a:ext>
                  </a:extLst>
                </a:gridCol>
                <a:gridCol w="1500741">
                  <a:extLst>
                    <a:ext uri="{9D8B030D-6E8A-4147-A177-3AD203B41FA5}">
                      <a16:colId xmlns:a16="http://schemas.microsoft.com/office/drawing/2014/main" val="20002"/>
                    </a:ext>
                  </a:extLst>
                </a:gridCol>
              </a:tblGrid>
              <a:tr h="210704">
                <a:tc gridSpan="3">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0704">
                <a:tc>
                  <a:txBody>
                    <a:bodyPr/>
                    <a:lstStyle/>
                    <a:p>
                      <a:pPr algn="l" rtl="0" fontAlgn="b"/>
                      <a:r>
                        <a:rPr lang="es-CO" sz="8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b"/>
                      <a:r>
                        <a:rPr lang="es-CO" sz="800" b="1" i="0" u="none" strike="noStrike">
                          <a:solidFill>
                            <a:srgbClr val="375623"/>
                          </a:solidFill>
                          <a:effectLst/>
                          <a:latin typeface="Arial" panose="020B0604020202020204" pitchFamily="34" charset="0"/>
                        </a:rPr>
                        <a:t>2050-2019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210704">
                <a:tc>
                  <a:txBody>
                    <a:bodyPr/>
                    <a:lstStyle/>
                    <a:p>
                      <a:pPr algn="l" rtl="0" fontAlgn="b"/>
                      <a:r>
                        <a:rPr lang="es-CO" sz="8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b"/>
                      <a:r>
                        <a:rPr lang="es-CO" sz="800" b="1" i="0" u="none" strike="noStrike">
                          <a:solidFill>
                            <a:srgbClr val="375623"/>
                          </a:solidFill>
                          <a:effectLst/>
                          <a:latin typeface="Arial" panose="020B0604020202020204" pitchFamily="34" charset="0"/>
                        </a:rPr>
                        <a:t>19 de diciembre de 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484622">
                <a:tc>
                  <a:txBody>
                    <a:bodyPr/>
                    <a:lstStyle/>
                    <a:p>
                      <a:pPr algn="l" rtl="0" fontAlgn="b"/>
                      <a:r>
                        <a:rPr lang="es-CO" sz="8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b"/>
                      <a:r>
                        <a:rPr lang="es-CO" sz="800" b="1" i="0" u="none" strike="noStrike">
                          <a:solidFill>
                            <a:srgbClr val="375623"/>
                          </a:solidFill>
                          <a:effectLst/>
                          <a:latin typeface="Arial" panose="020B0604020202020204" pitchFamily="34" charset="0"/>
                        </a:rPr>
                        <a:t>31 de diciembre de 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210704">
                <a:tc gridSpan="3">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632115">
                <a:tc gridSpan="3">
                  <a:txBody>
                    <a:bodyPr/>
                    <a:lstStyle/>
                    <a:p>
                      <a:pPr algn="just" rtl="0" fontAlgn="ctr"/>
                      <a:r>
                        <a:rPr lang="es-ES" sz="800" b="0" i="0" u="none" strike="noStrike">
                          <a:solidFill>
                            <a:srgbClr val="375623"/>
                          </a:solidFill>
                          <a:effectLst/>
                          <a:latin typeface="Arial" panose="020B0604020202020204" pitchFamily="34" charset="0"/>
                        </a:rPr>
                        <a:t>OTROS BENEFICIOS: Con este contrato se adquirirán dos (2) equipos de estereoscopios de escritorio y dos estereoscopios de bolsillo para facilitar la aplicación de la Guía metodológica en los diferentes corredores viales en los cuales se realizará la evaluación de Riesgo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210704">
                <a:tc gridSpan="3">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52845">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31775">
                <a:tc>
                  <a:txBody>
                    <a:bodyPr/>
                    <a:lstStyle/>
                    <a:p>
                      <a:pPr algn="just" rtl="0" fontAlgn="ctr"/>
                      <a:r>
                        <a:rPr lang="es-CO" sz="600" b="1" i="0" u="none" strike="noStrike">
                          <a:solidFill>
                            <a:srgbClr val="375623"/>
                          </a:solidFill>
                          <a:effectLst/>
                          <a:latin typeface="Arial" panose="020B0604020202020204" pitchFamily="34" charset="0"/>
                        </a:rPr>
                        <a:t>Estereoscopios de escritorio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2 equipos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2 equipos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242310">
                <a:tc>
                  <a:txBody>
                    <a:bodyPr/>
                    <a:lstStyle/>
                    <a:p>
                      <a:pPr algn="just" rtl="0" fontAlgn="ctr"/>
                      <a:r>
                        <a:rPr lang="es-CO" sz="600" b="1" i="0" u="none" strike="noStrike">
                          <a:solidFill>
                            <a:srgbClr val="375623"/>
                          </a:solidFill>
                          <a:effectLst/>
                          <a:latin typeface="Arial" panose="020B0604020202020204" pitchFamily="34" charset="0"/>
                        </a:rPr>
                        <a:t>Estereoscopio de bolsillo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2 equipos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dirty="0">
                          <a:solidFill>
                            <a:srgbClr val="375623"/>
                          </a:solidFill>
                          <a:effectLst/>
                          <a:latin typeface="Arial" panose="020B0604020202020204" pitchFamily="34" charset="0"/>
                        </a:rPr>
                        <a:t>2 equipos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bl>
          </a:graphicData>
        </a:graphic>
      </p:graphicFrame>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ángulo 4">
            <a:extLst>
              <a:ext uri="{FF2B5EF4-FFF2-40B4-BE49-F238E27FC236}">
                <a16:creationId xmlns:a16="http://schemas.microsoft.com/office/drawing/2014/main" id="{D42BD9E2-CCBA-49DD-95D7-9962DB6EF58D}"/>
              </a:ext>
            </a:extLst>
          </p:cNvPr>
          <p:cNvSpPr>
            <a:spLocks noChangeArrowheads="1"/>
          </p:cNvSpPr>
          <p:nvPr/>
        </p:nvSpPr>
        <p:spPr bwMode="auto">
          <a:xfrm>
            <a:off x="885825" y="219075"/>
            <a:ext cx="10353675" cy="554038"/>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INNOVACIÓN </a:t>
            </a:r>
          </a:p>
          <a:p>
            <a:pPr eaLnBrk="1" hangingPunct="1">
              <a:defRPr/>
            </a:pPr>
            <a:r>
              <a:rPr lang="es-ES" altLang="es-CO"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400" dirty="0">
              <a:solidFill>
                <a:schemeClr val="accent6">
                  <a:lumMod val="50000"/>
                </a:scheme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ADE80D8F-A159-4EAF-BF3A-21DA963E1249}"/>
              </a:ext>
            </a:extLst>
          </p:cNvPr>
          <p:cNvGraphicFramePr>
            <a:graphicFrameLocks noGrp="1"/>
          </p:cNvGraphicFramePr>
          <p:nvPr/>
        </p:nvGraphicFramePr>
        <p:xfrm>
          <a:off x="885825" y="882650"/>
          <a:ext cx="10429875" cy="4351338"/>
        </p:xfrm>
        <a:graphic>
          <a:graphicData uri="http://schemas.openxmlformats.org/drawingml/2006/table">
            <a:tbl>
              <a:tblPr firstRow="1" bandRow="1"/>
              <a:tblGrid>
                <a:gridCol w="3351983">
                  <a:extLst>
                    <a:ext uri="{9D8B030D-6E8A-4147-A177-3AD203B41FA5}">
                      <a16:colId xmlns:a16="http://schemas.microsoft.com/office/drawing/2014/main" val="20000"/>
                    </a:ext>
                  </a:extLst>
                </a:gridCol>
                <a:gridCol w="3538946">
                  <a:extLst>
                    <a:ext uri="{9D8B030D-6E8A-4147-A177-3AD203B41FA5}">
                      <a16:colId xmlns:a16="http://schemas.microsoft.com/office/drawing/2014/main" val="20001"/>
                    </a:ext>
                  </a:extLst>
                </a:gridCol>
                <a:gridCol w="3538946">
                  <a:extLst>
                    <a:ext uri="{9D8B030D-6E8A-4147-A177-3AD203B41FA5}">
                      <a16:colId xmlns:a16="http://schemas.microsoft.com/office/drawing/2014/main" val="20002"/>
                    </a:ext>
                  </a:extLst>
                </a:gridCol>
              </a:tblGrid>
              <a:tr h="172330">
                <a:tc gridSpan="3">
                  <a:txBody>
                    <a:bodyPr/>
                    <a:lstStyle/>
                    <a:p>
                      <a:pPr algn="r" rtl="0" fontAlgn="ctr"/>
                      <a:r>
                        <a:rPr lang="es-ES" sz="900" b="1" i="0" u="none" strike="noStrike">
                          <a:solidFill>
                            <a:srgbClr val="FFFFFF"/>
                          </a:solidFill>
                          <a:effectLst/>
                          <a:latin typeface="Arial" panose="020B0604020202020204" pitchFamily="34" charset="0"/>
                        </a:rPr>
                        <a:t>GRUPO REGLAMENTACIÓN Y REGULACIÓN TÉCNICA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551457">
                <a:tc gridSpan="3">
                  <a:txBody>
                    <a:bodyPr/>
                    <a:lstStyle/>
                    <a:p>
                      <a:pPr algn="l" rtl="0" fontAlgn="ctr"/>
                      <a:r>
                        <a:rPr lang="es-ES" sz="1050" b="1" i="0" u="none" strike="noStrike" dirty="0">
                          <a:solidFill>
                            <a:srgbClr val="375623"/>
                          </a:solidFill>
                          <a:effectLst/>
                          <a:latin typeface="Arial" panose="020B0604020202020204" pitchFamily="34" charset="0"/>
                        </a:rPr>
                        <a:t>Alcance de la Gestión: </a:t>
                      </a:r>
                      <a:r>
                        <a:rPr lang="es-ES" sz="1050" b="0" i="0" u="none" strike="noStrike" dirty="0">
                          <a:solidFill>
                            <a:srgbClr val="375623"/>
                          </a:solidFill>
                          <a:effectLst/>
                          <a:latin typeface="Arial" panose="020B0604020202020204" pitchFamily="34" charset="0"/>
                        </a:rPr>
                        <a:t>incorporación de NUEVAS TECNOLOGÍAS (Referencia Plan de Desarrollo Art. 173 INNOVACIÓN E IMPLEMENTACION DE NUEVAS TECNOLOGIAS EN PROYECTOS DE INFRAESTRUCTRUA DEL TRANSPORTE y deberá justificar su implementación dentro de estudios y diseños contratados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72330">
                <a:tc>
                  <a:txBody>
                    <a:bodyPr/>
                    <a:lstStyle/>
                    <a:p>
                      <a:pPr algn="ctr" rtl="0" fontAlgn="ctr"/>
                      <a:r>
                        <a:rPr lang="es-CO" sz="1000" b="1" i="0" u="none" strike="noStrike">
                          <a:solidFill>
                            <a:srgbClr val="3756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dirty="0">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516506">
                <a:tc>
                  <a:txBody>
                    <a:bodyPr/>
                    <a:lstStyle/>
                    <a:p>
                      <a:pPr algn="ctr" rtl="0" fontAlgn="ctr"/>
                      <a:r>
                        <a:rPr lang="es-ES" sz="900" b="1" i="0" u="none" strike="noStrike" dirty="0">
                          <a:solidFill>
                            <a:srgbClr val="375623"/>
                          </a:solidFill>
                          <a:effectLst/>
                          <a:latin typeface="Arial" panose="020B0604020202020204" pitchFamily="34" charset="0"/>
                        </a:rPr>
                        <a:t>SISTEMA INTEGRADO DE GESTIÓN DE PUENTES - SIGP</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ES" sz="900" b="0" i="0" u="none" strike="noStrike" dirty="0">
                          <a:solidFill>
                            <a:srgbClr val="375623"/>
                          </a:solidFill>
                          <a:effectLst/>
                          <a:latin typeface="Arial" panose="020B0604020202020204" pitchFamily="34" charset="0"/>
                        </a:rPr>
                        <a:t>Desarrollar e implementar el Sistema Inteligente de Gestión de Puentes aplicado a la infraestructura vial colombiana, mediante el uso e incorporación de nuevas tecnologías que permitan optimizar el uso de recursos y la resiliencia del sistema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ES" sz="900" b="0" i="0" u="none" strike="noStrike">
                          <a:solidFill>
                            <a:srgbClr val="375623"/>
                          </a:solidFill>
                          <a:effectLst/>
                          <a:latin typeface="Arial" panose="020B0604020202020204" pitchFamily="34" charset="0"/>
                        </a:rPr>
                        <a:t>Se firmó convenio especial de cooperación con la Universidad de los Andes y con la Universidad Javeriana en el marco de la Ley CTeI que tiene como objeto: Desarrollar el Sistema Inteligente de Gestión de Puentes mediante la incorporación de conocimientos científicos, resultado de procesos de investigación, convertidos en tecnologías, sustentados en una estrategia de desarrollo basado en conocimiento científico moderno, que conciba la participación de la ingeniería y la innovación como elemento fundamental de dicha estrategia para el desarrollo de nuevas capacidades.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3"/>
                  </a:ext>
                </a:extLst>
              </a:tr>
              <a:tr h="551457">
                <a:tc>
                  <a:txBody>
                    <a:bodyPr/>
                    <a:lstStyle/>
                    <a:p>
                      <a:pPr algn="ctr" rtl="0" fontAlgn="ctr"/>
                      <a:r>
                        <a:rPr lang="es-CO" sz="900" b="1" i="0" u="none" strike="noStrike" dirty="0">
                          <a:solidFill>
                            <a:srgbClr val="375623"/>
                          </a:solidFill>
                          <a:effectLst/>
                          <a:latin typeface="Arial" panose="020B0604020202020204" pitchFamily="34" charset="0"/>
                        </a:rPr>
                        <a:t>RUEDAS DE INNOVACIÓN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ES" sz="900" b="0" i="0" u="none" strike="noStrike" dirty="0">
                          <a:solidFill>
                            <a:srgbClr val="375623"/>
                          </a:solidFill>
                          <a:effectLst/>
                          <a:latin typeface="Arial" panose="020B0604020202020204" pitchFamily="34" charset="0"/>
                        </a:rPr>
                        <a:t>Conocer de primera mano, por parte del INVIAS, las innovaciones, nuevas tecnologías, procedimientos, materiales, software e investigaciones aplicadas a la infraestructura de Transporte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ES" sz="900" b="0" i="0" u="none" strike="noStrike" dirty="0">
                          <a:solidFill>
                            <a:srgbClr val="375623"/>
                          </a:solidFill>
                          <a:effectLst/>
                          <a:latin typeface="Arial" panose="020B0604020202020204" pitchFamily="34" charset="0"/>
                        </a:rPr>
                        <a:t>2 Ruedas de Innovación y Sostenibilidad</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4"/>
                  </a:ext>
                </a:extLst>
              </a:tr>
              <a:tr h="689321">
                <a:tc>
                  <a:txBody>
                    <a:bodyPr/>
                    <a:lstStyle/>
                    <a:p>
                      <a:pPr algn="ctr" rtl="0" fontAlgn="ctr"/>
                      <a:r>
                        <a:rPr lang="es-CO" sz="900" b="1" i="0" u="none" strike="noStrike" dirty="0">
                          <a:solidFill>
                            <a:srgbClr val="375623"/>
                          </a:solidFill>
                          <a:effectLst/>
                          <a:latin typeface="Arial" panose="020B0604020202020204" pitchFamily="34" charset="0"/>
                        </a:rPr>
                        <a:t>PROTOCOLO NUEVAS TECNOLOGÍAS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ES" sz="900" b="0" i="0" u="none" strike="noStrike">
                          <a:solidFill>
                            <a:srgbClr val="375623"/>
                          </a:solidFill>
                          <a:effectLst/>
                          <a:latin typeface="Arial" panose="020B0604020202020204" pitchFamily="34" charset="0"/>
                        </a:rPr>
                        <a:t>Generar la regulación técnica para la implementación, estandarización, seguimiento, metodologías y protocolos de nuevas tecnologías para la intervención de la infraestructura de transporte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ES" sz="900" b="0" i="0" u="none" strike="noStrike" dirty="0">
                          <a:solidFill>
                            <a:srgbClr val="375623"/>
                          </a:solidFill>
                          <a:effectLst/>
                          <a:latin typeface="Arial" panose="020B0604020202020204" pitchFamily="34" charset="0"/>
                        </a:rPr>
                        <a:t>Atender, en el marco de las ruedas de innovación, las nuevas tecnologías presentadas en dichos eventos realizados durante la vigencia 2019. Teniendo presente que son 184 nuevas tecnologías a la espera del proceso de regulación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5"/>
                  </a:ext>
                </a:extLst>
              </a:tr>
              <a:tr h="275728">
                <a:tc rowSpan="2">
                  <a:txBody>
                    <a:bodyPr/>
                    <a:lstStyle/>
                    <a:p>
                      <a:pPr algn="ctr" rtl="0" fontAlgn="ctr"/>
                      <a:r>
                        <a:rPr lang="es-ES" sz="900" b="1" i="0" u="none" strike="noStrike" dirty="0">
                          <a:solidFill>
                            <a:srgbClr val="375623"/>
                          </a:solidFill>
                          <a:effectLst/>
                          <a:latin typeface="Arial" panose="020B0604020202020204" pitchFamily="34" charset="0"/>
                        </a:rPr>
                        <a:t>DEFINICIÓN DE TECNOLOGÍAS SUSCEPTIBLES DE INVESTIGACIÓN Y POSTERIOR NORMALIZACIÓN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ES" sz="900" b="0" i="0" u="none" strike="noStrike">
                          <a:solidFill>
                            <a:srgbClr val="375623"/>
                          </a:solidFill>
                          <a:effectLst/>
                          <a:latin typeface="Arial" panose="020B0604020202020204" pitchFamily="34" charset="0"/>
                        </a:rPr>
                        <a:t>2. Revisión del estado del arte de las tecnologías presentadas en Ruedas de Innovación y Sostenibilidad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375623"/>
                          </a:solidFill>
                          <a:effectLst/>
                          <a:latin typeface="Arial" panose="020B0604020202020204" pitchFamily="34" charset="0"/>
                        </a:rPr>
                        <a:t>Revisión 143 tecnologías presentadas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6"/>
                  </a:ext>
                </a:extLst>
              </a:tr>
              <a:tr h="422209">
                <a:tc vMerge="1">
                  <a:txBody>
                    <a:bodyPr/>
                    <a:lstStyle/>
                    <a:p>
                      <a:endParaRPr lang="es-CO"/>
                    </a:p>
                  </a:txBody>
                  <a:tcPr/>
                </a:tc>
                <a:tc>
                  <a:txBody>
                    <a:bodyPr/>
                    <a:lstStyle/>
                    <a:p>
                      <a:pPr algn="ctr" rtl="0" fontAlgn="ctr"/>
                      <a:r>
                        <a:rPr lang="es-ES" sz="900" b="0" i="0" u="none" strike="noStrike">
                          <a:solidFill>
                            <a:srgbClr val="375623"/>
                          </a:solidFill>
                          <a:effectLst/>
                          <a:latin typeface="Arial" panose="020B0604020202020204" pitchFamily="34" charset="0"/>
                        </a:rPr>
                        <a:t>3. Generar una base de datos de las Nuevas Tecnologías y/o productos que se presenten en las Ruedas de Innovación y Sostenibilidad.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ES" sz="900" b="0" i="0" u="none" strike="noStrike" dirty="0">
                          <a:solidFill>
                            <a:srgbClr val="375623"/>
                          </a:solidFill>
                          <a:effectLst/>
                          <a:latin typeface="Arial" panose="020B0604020202020204" pitchFamily="34" charset="0"/>
                        </a:rPr>
                        <a:t>Preselección de tecnologías que serán llevadas a pruebas piloto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7"/>
                  </a:ext>
                </a:extLst>
              </a:tr>
            </a:tbl>
          </a:graphicData>
        </a:graphic>
      </p:graphicFrame>
      <p:sp>
        <p:nvSpPr>
          <p:cNvPr id="4" name="Botón de acción: ir a inicio 3">
            <a:hlinkClick r:id="rId2" action="ppaction://hlinksldjump" highlightClick="1"/>
            <a:extLst>
              <a:ext uri="{FF2B5EF4-FFF2-40B4-BE49-F238E27FC236}">
                <a16:creationId xmlns:a16="http://schemas.microsoft.com/office/drawing/2014/main" id="{5330DE78-7409-4E11-9166-84D1B151CAEC}"/>
              </a:ext>
            </a:extLst>
          </p:cNvPr>
          <p:cNvSpPr/>
          <p:nvPr/>
        </p:nvSpPr>
        <p:spPr>
          <a:xfrm>
            <a:off x="10726738" y="244475"/>
            <a:ext cx="579437"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24610" name="Rectángulo 7">
            <a:extLst>
              <a:ext uri="{FF2B5EF4-FFF2-40B4-BE49-F238E27FC236}">
                <a16:creationId xmlns:a16="http://schemas.microsoft.com/office/drawing/2014/main" id="{9B0286FA-C67D-450A-AFDF-E2151FDC3ED8}"/>
              </a:ext>
            </a:extLst>
          </p:cNvPr>
          <p:cNvSpPr>
            <a:spLocks noChangeArrowheads="1"/>
          </p:cNvSpPr>
          <p:nvPr/>
        </p:nvSpPr>
        <p:spPr bwMode="auto">
          <a:xfrm>
            <a:off x="895350" y="134938"/>
            <a:ext cx="10352088" cy="5540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REGLAMENTACIÓN Y REGULACIÓN TÉCNICA</a:t>
            </a: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48163" name="Imagen 4">
            <a:extLst>
              <a:ext uri="{FF2B5EF4-FFF2-40B4-BE49-F238E27FC236}">
                <a16:creationId xmlns:a16="http://schemas.microsoft.com/office/drawing/2014/main" id="{02419BD3-6DB1-401C-B6BD-D3B804777BD0}"/>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95350" y="819150"/>
            <a:ext cx="10429875" cy="485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ángulo 4">
            <a:extLst>
              <a:ext uri="{FF2B5EF4-FFF2-40B4-BE49-F238E27FC236}">
                <a16:creationId xmlns:a16="http://schemas.microsoft.com/office/drawing/2014/main" id="{8FF351A4-3B9F-4804-A6CC-E07DDAC03FB6}"/>
              </a:ext>
            </a:extLst>
          </p:cNvPr>
          <p:cNvSpPr>
            <a:spLocks noChangeArrowheads="1"/>
          </p:cNvSpPr>
          <p:nvPr/>
        </p:nvSpPr>
        <p:spPr bwMode="auto">
          <a:xfrm>
            <a:off x="847725" y="182563"/>
            <a:ext cx="10120313" cy="5540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REGLAMENTACIÓN Y REGULACIÓN TÉCNICA</a:t>
            </a: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50211" name="Imagen 3">
            <a:extLst>
              <a:ext uri="{FF2B5EF4-FFF2-40B4-BE49-F238E27FC236}">
                <a16:creationId xmlns:a16="http://schemas.microsoft.com/office/drawing/2014/main" id="{83AE61DC-8205-4D7A-908A-BC3477B4F0A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165850" y="2844800"/>
            <a:ext cx="4838700" cy="22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212" name="Imagen 5">
            <a:extLst>
              <a:ext uri="{FF2B5EF4-FFF2-40B4-BE49-F238E27FC236}">
                <a16:creationId xmlns:a16="http://schemas.microsoft.com/office/drawing/2014/main" id="{E2854D84-F5D3-46B7-BF76-D8758529DF0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144963" y="5153025"/>
            <a:ext cx="327977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5E158E5-B611-423B-B8BC-C7DFC03C2591}"/>
              </a:ext>
            </a:extLst>
          </p:cNvPr>
          <p:cNvGraphicFramePr>
            <a:graphicFrameLocks noGrp="1"/>
          </p:cNvGraphicFramePr>
          <p:nvPr/>
        </p:nvGraphicFramePr>
        <p:xfrm>
          <a:off x="885825" y="687388"/>
          <a:ext cx="10458450" cy="1752600"/>
        </p:xfrm>
        <a:graphic>
          <a:graphicData uri="http://schemas.openxmlformats.org/drawingml/2006/table">
            <a:tbl>
              <a:tblPr firstRow="1" bandRow="1"/>
              <a:tblGrid>
                <a:gridCol w="3548642">
                  <a:extLst>
                    <a:ext uri="{9D8B030D-6E8A-4147-A177-3AD203B41FA5}">
                      <a16:colId xmlns:a16="http://schemas.microsoft.com/office/drawing/2014/main" val="20000"/>
                    </a:ext>
                  </a:extLst>
                </a:gridCol>
                <a:gridCol w="3361167">
                  <a:extLst>
                    <a:ext uri="{9D8B030D-6E8A-4147-A177-3AD203B41FA5}">
                      <a16:colId xmlns:a16="http://schemas.microsoft.com/office/drawing/2014/main" val="20001"/>
                    </a:ext>
                  </a:extLst>
                </a:gridCol>
                <a:gridCol w="3548642">
                  <a:extLst>
                    <a:ext uri="{9D8B030D-6E8A-4147-A177-3AD203B41FA5}">
                      <a16:colId xmlns:a16="http://schemas.microsoft.com/office/drawing/2014/main" val="20002"/>
                    </a:ext>
                  </a:extLst>
                </a:gridCol>
              </a:tblGrid>
              <a:tr h="190500">
                <a:tc gridSpan="3">
                  <a:txBody>
                    <a:bodyPr/>
                    <a:lstStyle/>
                    <a:p>
                      <a:pPr algn="r" rtl="0" fontAlgn="ctr"/>
                      <a:r>
                        <a:rPr lang="es-CO" sz="1000" b="1" i="0" u="none" strike="noStrike">
                          <a:solidFill>
                            <a:srgbClr val="FFFFFF"/>
                          </a:solidFill>
                          <a:effectLst/>
                          <a:latin typeface="Arial" panose="020B0604020202020204" pitchFamily="34" charset="0"/>
                        </a:rPr>
                        <a:t>GRUPO ESTADÍSTICA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485775">
                <a:tc gridSpan="3">
                  <a:txBody>
                    <a:bodyPr/>
                    <a:lstStyle/>
                    <a:p>
                      <a:pPr algn="l" rtl="0" fontAlgn="ctr"/>
                      <a:r>
                        <a:rPr lang="es-ES" sz="1000" b="1" i="0" u="none" strike="noStrike" dirty="0">
                          <a:solidFill>
                            <a:srgbClr val="375623"/>
                          </a:solidFill>
                          <a:effectLst/>
                          <a:latin typeface="Arial" panose="020B0604020202020204" pitchFamily="34" charset="0"/>
                        </a:rPr>
                        <a:t>Alcance de la Gestión: </a:t>
                      </a:r>
                      <a:r>
                        <a:rPr lang="es-ES" sz="1000" b="0" i="0" u="none" strike="noStrike" dirty="0">
                          <a:solidFill>
                            <a:srgbClr val="375623"/>
                          </a:solidFill>
                          <a:effectLst/>
                          <a:latin typeface="Arial" panose="020B0604020202020204" pitchFamily="34" charset="0"/>
                        </a:rPr>
                        <a:t>Desarrollar investigaciones técnicas requeridas por el Instituto para la ejecución de los planes, programas y proyectos en sus diferentes etapas y para la implantación de técnicas de construcción, estándares de diseño geométrico, normas y manuales sobre diseño estructural de pavimentos, puentes y túneles, construcción y rehabilitación de carreteras y, en general, sobre proyectos de infraestructura a cargo del Instituto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90500">
                <a:tc>
                  <a:txBody>
                    <a:bodyPr/>
                    <a:lstStyle/>
                    <a:p>
                      <a:pPr algn="ctr" rtl="0" fontAlgn="ctr"/>
                      <a:r>
                        <a:rPr lang="es-CO" sz="900" b="1" i="0" u="none" strike="noStrike">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ctr"/>
                      <a:r>
                        <a:rPr lang="es-CO" sz="9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ctr"/>
                      <a:r>
                        <a:rPr lang="es-ES" sz="900" b="1" i="0" u="none" strike="noStrike">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2"/>
                  </a:ext>
                </a:extLst>
              </a:tr>
              <a:tr h="190500">
                <a:tc rowSpan="4">
                  <a:txBody>
                    <a:bodyPr/>
                    <a:lstStyle/>
                    <a:p>
                      <a:pPr algn="ctr" rtl="0" fontAlgn="ctr"/>
                      <a:r>
                        <a:rPr lang="es-CO" sz="900" b="1" i="0" u="none" strike="noStrike">
                          <a:solidFill>
                            <a:srgbClr val="375623"/>
                          </a:solidFill>
                          <a:effectLst/>
                          <a:latin typeface="Arial" panose="020B0604020202020204" pitchFamily="34" charset="0"/>
                        </a:rPr>
                        <a:t>EMISIÓN DE CONCEPTOS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4">
                  <a:txBody>
                    <a:bodyPr/>
                    <a:lstStyle/>
                    <a:p>
                      <a:pPr algn="l" rtl="0" fontAlgn="ctr"/>
                      <a:r>
                        <a:rPr lang="es-ES" sz="900" b="0" i="0" u="none" strike="noStrike" dirty="0">
                          <a:solidFill>
                            <a:srgbClr val="375623"/>
                          </a:solidFill>
                          <a:effectLst/>
                          <a:latin typeface="Arial" panose="020B0604020202020204" pitchFamily="34" charset="0"/>
                        </a:rPr>
                        <a:t>Emisión de conceptos técnicos por parte de las especialidades en: Estructuras, Geotecnia, Pavimentos y Diseño Geométrico de Carreteras.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900" b="0" i="0" u="none" strike="noStrike">
                          <a:solidFill>
                            <a:srgbClr val="375623"/>
                          </a:solidFill>
                          <a:effectLst/>
                          <a:latin typeface="Arial" panose="020B0604020202020204" pitchFamily="34" charset="0"/>
                        </a:rPr>
                        <a:t>113 Conceptos Técnicos Emitidos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90500">
                <a:tc vMerge="1">
                  <a:txBody>
                    <a:bodyPr/>
                    <a:lstStyle/>
                    <a:p>
                      <a:endParaRPr lang="es-CO"/>
                    </a:p>
                  </a:txBody>
                  <a:tcPr/>
                </a:tc>
                <a:tc vMerge="1">
                  <a:txBody>
                    <a:bodyPr/>
                    <a:lstStyle/>
                    <a:p>
                      <a:endParaRPr lang="es-CO"/>
                    </a:p>
                  </a:txBody>
                  <a:tcPr/>
                </a:tc>
                <a:tc>
                  <a:txBody>
                    <a:bodyPr/>
                    <a:lstStyle/>
                    <a:p>
                      <a:pPr algn="l" rtl="0" fontAlgn="ctr"/>
                      <a:r>
                        <a:rPr lang="es-ES" sz="900" b="0" i="0" u="none" strike="noStrike">
                          <a:solidFill>
                            <a:srgbClr val="375623"/>
                          </a:solidFill>
                          <a:effectLst/>
                          <a:latin typeface="Arial" panose="020B0604020202020204" pitchFamily="34" charset="0"/>
                        </a:rPr>
                        <a:t>233 Revisión de Estudios y Concepto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190500">
                <a:tc vMerge="1">
                  <a:txBody>
                    <a:bodyPr/>
                    <a:lstStyle/>
                    <a:p>
                      <a:endParaRPr lang="es-CO"/>
                    </a:p>
                  </a:txBody>
                  <a:tcPr/>
                </a:tc>
                <a:tc vMerge="1">
                  <a:txBody>
                    <a:bodyPr/>
                    <a:lstStyle/>
                    <a:p>
                      <a:endParaRPr lang="es-CO"/>
                    </a:p>
                  </a:txBody>
                  <a:tcPr/>
                </a:tc>
                <a:tc>
                  <a:txBody>
                    <a:bodyPr/>
                    <a:lstStyle/>
                    <a:p>
                      <a:pPr algn="l" rtl="0" fontAlgn="ctr"/>
                      <a:r>
                        <a:rPr lang="es-CO" sz="900" b="0" i="0" u="none" strike="noStrike">
                          <a:solidFill>
                            <a:srgbClr val="375623"/>
                          </a:solidFill>
                          <a:effectLst/>
                          <a:latin typeface="Arial" panose="020B0604020202020204" pitchFamily="34" charset="0"/>
                        </a:rPr>
                        <a:t>21 Visitas de carácter técnico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14325">
                <a:tc vMerge="1">
                  <a:txBody>
                    <a:bodyPr/>
                    <a:lstStyle/>
                    <a:p>
                      <a:endParaRPr lang="es-CO"/>
                    </a:p>
                  </a:txBody>
                  <a:tcPr/>
                </a:tc>
                <a:tc vMerge="1">
                  <a:txBody>
                    <a:bodyPr/>
                    <a:lstStyle/>
                    <a:p>
                      <a:endParaRPr lang="es-CO"/>
                    </a:p>
                  </a:txBody>
                  <a:tcPr/>
                </a:tc>
                <a:tc>
                  <a:txBody>
                    <a:bodyPr/>
                    <a:lstStyle/>
                    <a:p>
                      <a:pPr algn="l" rtl="0" fontAlgn="ctr"/>
                      <a:r>
                        <a:rPr lang="es-ES" sz="900" b="0" i="0" u="none" strike="noStrike" dirty="0">
                          <a:solidFill>
                            <a:srgbClr val="375623"/>
                          </a:solidFill>
                          <a:effectLst/>
                          <a:latin typeface="Arial" panose="020B0604020202020204" pitchFamily="34" charset="0"/>
                        </a:rPr>
                        <a:t>203 Asistencia a reuniones y mesas de trabajo de carácter técnico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bl>
          </a:graphicData>
        </a:graphic>
      </p:graphicFrame>
      <p:graphicFrame>
        <p:nvGraphicFramePr>
          <p:cNvPr id="4" name="Tabla 3">
            <a:extLst>
              <a:ext uri="{FF2B5EF4-FFF2-40B4-BE49-F238E27FC236}">
                <a16:creationId xmlns:a16="http://schemas.microsoft.com/office/drawing/2014/main" id="{E8214285-1CC2-4E77-901D-AE8216F1CD44}"/>
              </a:ext>
            </a:extLst>
          </p:cNvPr>
          <p:cNvGraphicFramePr>
            <a:graphicFrameLocks noGrp="1"/>
          </p:cNvGraphicFramePr>
          <p:nvPr/>
        </p:nvGraphicFramePr>
        <p:xfrm>
          <a:off x="885825" y="2630488"/>
          <a:ext cx="4352925" cy="2486025"/>
        </p:xfrm>
        <a:graphic>
          <a:graphicData uri="http://schemas.openxmlformats.org/drawingml/2006/table">
            <a:tbl>
              <a:tblPr firstRow="1" bandRow="1"/>
              <a:tblGrid>
                <a:gridCol w="2308063">
                  <a:extLst>
                    <a:ext uri="{9D8B030D-6E8A-4147-A177-3AD203B41FA5}">
                      <a16:colId xmlns:a16="http://schemas.microsoft.com/office/drawing/2014/main" val="20000"/>
                    </a:ext>
                  </a:extLst>
                </a:gridCol>
                <a:gridCol w="2044862">
                  <a:extLst>
                    <a:ext uri="{9D8B030D-6E8A-4147-A177-3AD203B41FA5}">
                      <a16:colId xmlns:a16="http://schemas.microsoft.com/office/drawing/2014/main" val="20001"/>
                    </a:ext>
                  </a:extLst>
                </a:gridCol>
              </a:tblGrid>
              <a:tr h="190500">
                <a:tc gridSpan="2">
                  <a:txBody>
                    <a:bodyPr/>
                    <a:lstStyle/>
                    <a:p>
                      <a:pPr algn="r" fontAlgn="b"/>
                      <a:r>
                        <a:rPr lang="es-ES" sz="1100" b="0" i="0" u="none" strike="noStrike" dirty="0">
                          <a:solidFill>
                            <a:srgbClr val="FFFFFF"/>
                          </a:solidFill>
                          <a:effectLst/>
                          <a:latin typeface="Calibri" panose="020F0502020204030204" pitchFamily="34" charset="0"/>
                        </a:rPr>
                        <a:t>GESTION PERMISOS DE CARGA Y ESPECIALES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571500">
                <a:tc>
                  <a:txBody>
                    <a:bodyPr/>
                    <a:lstStyle/>
                    <a:p>
                      <a:pPr algn="l" fontAlgn="b"/>
                      <a:r>
                        <a:rPr lang="es-CO" sz="1100" b="0" i="0" u="none" strike="noStrike">
                          <a:solidFill>
                            <a:srgbClr val="000000"/>
                          </a:solidFill>
                          <a:effectLst/>
                          <a:latin typeface="Calibri" panose="020F0502020204030204" pitchFamily="34" charset="0"/>
                        </a:rPr>
                        <a:t>Transporte de Carga Ordinarios INVITRAMITES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1100" b="0" i="0" u="none" strike="noStrike">
                          <a:solidFill>
                            <a:srgbClr val="000000"/>
                          </a:solidFill>
                          <a:effectLst/>
                          <a:latin typeface="Calibri" panose="020F0502020204030204" pitchFamily="34" charset="0"/>
                        </a:rPr>
                        <a:t>11340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1"/>
                  </a:ext>
                </a:extLst>
              </a:tr>
              <a:tr h="571500">
                <a:tc>
                  <a:txBody>
                    <a:bodyPr/>
                    <a:lstStyle/>
                    <a:p>
                      <a:pPr algn="l" fontAlgn="b"/>
                      <a:r>
                        <a:rPr lang="es-ES" sz="1100" b="0" i="0" u="none" strike="noStrike">
                          <a:solidFill>
                            <a:srgbClr val="000000"/>
                          </a:solidFill>
                          <a:effectLst/>
                          <a:latin typeface="Calibri" panose="020F0502020204030204" pitchFamily="34" charset="0"/>
                        </a:rPr>
                        <a:t>Transporte de Carga CON Formalidades Plenas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1100" b="0" i="0" u="none" strike="noStrike">
                          <a:solidFill>
                            <a:srgbClr val="000000"/>
                          </a:solidFill>
                          <a:effectLst/>
                          <a:latin typeface="Calibri" panose="020F0502020204030204" pitchFamily="34" charset="0"/>
                        </a:rPr>
                        <a:t>68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381000">
                <a:tc>
                  <a:txBody>
                    <a:bodyPr/>
                    <a:lstStyle/>
                    <a:p>
                      <a:pPr algn="l" fontAlgn="b"/>
                      <a:r>
                        <a:rPr lang="es-ES" sz="1100" b="0" i="0" u="none" strike="noStrike">
                          <a:solidFill>
                            <a:srgbClr val="000000"/>
                          </a:solidFill>
                          <a:effectLst/>
                          <a:latin typeface="Calibri" panose="020F0502020204030204" pitchFamily="34" charset="0"/>
                        </a:rPr>
                        <a:t>Ubicación de Estación de Servicios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1100" b="0" i="0" u="none" strike="noStrike">
                          <a:solidFill>
                            <a:srgbClr val="000000"/>
                          </a:solidFill>
                          <a:effectLst/>
                          <a:latin typeface="Calibri" panose="020F0502020204030204" pitchFamily="34" charset="0"/>
                        </a:rPr>
                        <a:t>28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3"/>
                  </a:ext>
                </a:extLst>
              </a:tr>
              <a:tr h="190500">
                <a:tc>
                  <a:txBody>
                    <a:bodyPr/>
                    <a:lstStyle/>
                    <a:p>
                      <a:pPr algn="l" fontAlgn="b"/>
                      <a:r>
                        <a:rPr lang="es-CO" sz="1100" b="0" i="0" u="none" strike="noStrike">
                          <a:solidFill>
                            <a:srgbClr val="000000"/>
                          </a:solidFill>
                          <a:effectLst/>
                          <a:latin typeface="Calibri" panose="020F0502020204030204" pitchFamily="34" charset="0"/>
                        </a:rPr>
                        <a:t>Cierres Deportivos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1100" b="0" i="0" u="none" strike="noStrike">
                          <a:solidFill>
                            <a:srgbClr val="000000"/>
                          </a:solidFill>
                          <a:effectLst/>
                          <a:latin typeface="Calibri" panose="020F0502020204030204" pitchFamily="34" charset="0"/>
                        </a:rPr>
                        <a:t>69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a:txBody>
                    <a:bodyPr/>
                    <a:lstStyle/>
                    <a:p>
                      <a:pPr algn="l" fontAlgn="b"/>
                      <a:r>
                        <a:rPr lang="es-CO" sz="1100" b="0" i="0" u="none" strike="noStrike">
                          <a:solidFill>
                            <a:srgbClr val="000000"/>
                          </a:solidFill>
                          <a:effectLst/>
                          <a:latin typeface="Calibri" panose="020F0502020204030204" pitchFamily="34" charset="0"/>
                        </a:rPr>
                        <a:t>Obras o Emergencias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1100" b="0" i="0" u="none" strike="noStrike">
                          <a:solidFill>
                            <a:srgbClr val="000000"/>
                          </a:solidFill>
                          <a:effectLst/>
                          <a:latin typeface="Calibri" panose="020F0502020204030204" pitchFamily="34" charset="0"/>
                        </a:rPr>
                        <a:t>92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5"/>
                  </a:ext>
                </a:extLst>
              </a:tr>
              <a:tr h="190500">
                <a:tc>
                  <a:txBody>
                    <a:bodyPr/>
                    <a:lstStyle/>
                    <a:p>
                      <a:pPr algn="l" fontAlgn="b"/>
                      <a:r>
                        <a:rPr lang="es-CO" sz="1100" b="0" i="0" u="none" strike="noStrike">
                          <a:solidFill>
                            <a:srgbClr val="000000"/>
                          </a:solidFill>
                          <a:effectLst/>
                          <a:latin typeface="Calibri" panose="020F0502020204030204" pitchFamily="34" charset="0"/>
                        </a:rPr>
                        <a:t>Uso Zona de Vía</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fontAlgn="b"/>
                      <a:r>
                        <a:rPr lang="es-CO" sz="1100" b="0" i="0" u="none" strike="noStrike">
                          <a:solidFill>
                            <a:srgbClr val="000000"/>
                          </a:solidFill>
                          <a:effectLst/>
                          <a:latin typeface="Calibri" panose="020F0502020204030204" pitchFamily="34" charset="0"/>
                        </a:rPr>
                        <a:t>102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200025">
                <a:tc>
                  <a:txBody>
                    <a:bodyPr/>
                    <a:lstStyle/>
                    <a:p>
                      <a:pPr algn="l" fontAlgn="b"/>
                      <a:r>
                        <a:rPr lang="es-CO" sz="1100" b="0" i="0" u="none" strike="noStrike">
                          <a:solidFill>
                            <a:srgbClr val="000000"/>
                          </a:solidFill>
                          <a:effectLst/>
                          <a:latin typeface="Calibri" panose="020F0502020204030204" pitchFamily="34" charset="0"/>
                        </a:rPr>
                        <a:t>TOTAL</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08E"/>
                    </a:solidFill>
                  </a:tcPr>
                </a:tc>
                <a:tc>
                  <a:txBody>
                    <a:bodyPr/>
                    <a:lstStyle/>
                    <a:p>
                      <a:pPr algn="ctr" fontAlgn="b"/>
                      <a:r>
                        <a:rPr lang="es-CO" sz="1100" b="0" i="0" u="none" strike="noStrike" dirty="0">
                          <a:solidFill>
                            <a:srgbClr val="000000"/>
                          </a:solidFill>
                          <a:effectLst/>
                          <a:latin typeface="Calibri" panose="020F0502020204030204" pitchFamily="34" charset="0"/>
                        </a:rPr>
                        <a:t>11699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ángulo 7">
            <a:extLst>
              <a:ext uri="{FF2B5EF4-FFF2-40B4-BE49-F238E27FC236}">
                <a16:creationId xmlns:a16="http://schemas.microsoft.com/office/drawing/2014/main" id="{1954F361-60B4-42C9-AFBA-A658EFB0F7AD}"/>
              </a:ext>
            </a:extLst>
          </p:cNvPr>
          <p:cNvSpPr>
            <a:spLocks noChangeArrowheads="1"/>
          </p:cNvSpPr>
          <p:nvPr/>
        </p:nvSpPr>
        <p:spPr bwMode="auto">
          <a:xfrm>
            <a:off x="885825" y="276225"/>
            <a:ext cx="10448925" cy="80010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a:t>
            </a:r>
            <a:r>
              <a:rPr lang="es-ES" altLang="es-CO" sz="1600"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LEVANTAMIENTO Y ANÁLISIS DE INFORMACIÓN DEL PARQUE AUTOMOTOR QUE TRANSITA POR LA RED VIAL NACIONAL</a:t>
            </a: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997C61A2-99DD-47AA-BB8E-15B41B99FB05}"/>
              </a:ext>
            </a:extLst>
          </p:cNvPr>
          <p:cNvGraphicFramePr>
            <a:graphicFrameLocks noGrp="1"/>
          </p:cNvGraphicFramePr>
          <p:nvPr/>
        </p:nvGraphicFramePr>
        <p:xfrm>
          <a:off x="885825" y="1476375"/>
          <a:ext cx="10448925" cy="3590925"/>
        </p:xfrm>
        <a:graphic>
          <a:graphicData uri="http://schemas.openxmlformats.org/drawingml/2006/table">
            <a:tbl>
              <a:tblPr firstRow="1" bandRow="1"/>
              <a:tblGrid>
                <a:gridCol w="2887010">
                  <a:extLst>
                    <a:ext uri="{9D8B030D-6E8A-4147-A177-3AD203B41FA5}">
                      <a16:colId xmlns:a16="http://schemas.microsoft.com/office/drawing/2014/main" val="20000"/>
                    </a:ext>
                  </a:extLst>
                </a:gridCol>
                <a:gridCol w="3678373">
                  <a:extLst>
                    <a:ext uri="{9D8B030D-6E8A-4147-A177-3AD203B41FA5}">
                      <a16:colId xmlns:a16="http://schemas.microsoft.com/office/drawing/2014/main" val="20001"/>
                    </a:ext>
                  </a:extLst>
                </a:gridCol>
                <a:gridCol w="3883541">
                  <a:extLst>
                    <a:ext uri="{9D8B030D-6E8A-4147-A177-3AD203B41FA5}">
                      <a16:colId xmlns:a16="http://schemas.microsoft.com/office/drawing/2014/main" val="20002"/>
                    </a:ext>
                  </a:extLst>
                </a:gridCol>
              </a:tblGrid>
              <a:tr h="350334">
                <a:tc gridSpan="3">
                  <a:txBody>
                    <a:bodyPr/>
                    <a:lstStyle/>
                    <a:p>
                      <a:pPr algn="r" rtl="0" fontAlgn="ctr"/>
                      <a:r>
                        <a:rPr lang="es-CO" sz="1000" b="1" i="0" u="none" strike="noStrike">
                          <a:solidFill>
                            <a:srgbClr val="FFFFFF"/>
                          </a:solidFill>
                          <a:effectLst/>
                          <a:latin typeface="Arial" panose="020B0604020202020204" pitchFamily="34" charset="0"/>
                        </a:rPr>
                        <a:t>GRUPO DE ESTADÍSTICA E INFORMACIÓN VIAL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50334">
                <a:tc gridSpan="3">
                  <a:txBody>
                    <a:bodyPr/>
                    <a:lstStyle/>
                    <a:p>
                      <a:pPr algn="l" rtl="0" fontAlgn="ctr"/>
                      <a:r>
                        <a:rPr lang="es-ES" sz="1000" b="1" i="0" u="none" strike="noStrike">
                          <a:solidFill>
                            <a:srgbClr val="375623"/>
                          </a:solidFill>
                          <a:effectLst/>
                          <a:latin typeface="Arial" panose="020B0604020202020204" pitchFamily="34" charset="0"/>
                        </a:rPr>
                        <a:t>Alcance de la Gestión: Determinar el Transito Promedio Diario a través de nuevas tecnologías que circula por las carreteras de orden.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350334">
                <a:tc>
                  <a:txBody>
                    <a:bodyPr/>
                    <a:lstStyle/>
                    <a:p>
                      <a:pPr algn="ctr" rtl="0" fontAlgn="ctr"/>
                      <a:r>
                        <a:rPr lang="es-CO" sz="1000" b="1" i="0" u="none" strike="noStrike">
                          <a:solidFill>
                            <a:srgbClr val="375623"/>
                          </a:solidFill>
                          <a:effectLst/>
                          <a:latin typeface="Verdana" panose="020B060403050404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Verdana" panose="020B060403050404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Verdana" panose="020B060403050404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539923">
                <a:tc>
                  <a:txBody>
                    <a:bodyPr/>
                    <a:lstStyle/>
                    <a:p>
                      <a:pPr algn="ctr" rtl="0" fontAlgn="ctr"/>
                      <a:r>
                        <a:rPr lang="es-ES" sz="1000" b="1" i="0" u="none" strike="noStrike" dirty="0">
                          <a:solidFill>
                            <a:srgbClr val="375623"/>
                          </a:solidFill>
                          <a:effectLst/>
                          <a:latin typeface="Arial" panose="020B0604020202020204" pitchFamily="34" charset="0"/>
                        </a:rPr>
                        <a:t>INCLUIR CONTEOS CON TECNOLOGÍA VERIFICABLE CONTRATO DE MONITOREO Y VIGILANCIA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rgbClr val="375623"/>
                          </a:solidFill>
                          <a:effectLst/>
                          <a:latin typeface="Arial" panose="020B0604020202020204" pitchFamily="34" charset="0"/>
                        </a:rPr>
                        <a:t>Con el propósito de estar a la par con la innovación en tecnología se estructuro incluir los conteos en el proceso para la contratación del sistema de monitoreo y vigilancia en carreteras nacionales (PSCN), implementando que la toma de información sea por medios electrónicos a través de software especializado esto dentro del con  de acuerdo con el proceso publicado en el SECOP. para soportar dicho proceso se realizó la adquisición de software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dirty="0">
                          <a:solidFill>
                            <a:srgbClr val="375623"/>
                          </a:solidFill>
                          <a:effectLst/>
                          <a:latin typeface="Arial" panose="020B0604020202020204" pitchFamily="34" charset="0"/>
                        </a:rPr>
                        <a:t>Durante la vigencia 2019 se estructuro la inclusión de estaciones de conteo dentro del maraco de ITS (sistemas inteligentes de transporte) se realizo una inversión de 960 millones en software como soporte al sistema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ángulo 3">
            <a:extLst>
              <a:ext uri="{FF2B5EF4-FFF2-40B4-BE49-F238E27FC236}">
                <a16:creationId xmlns:a16="http://schemas.microsoft.com/office/drawing/2014/main" id="{B9B09166-C602-4D4B-BB97-7E652AE48238}"/>
              </a:ext>
            </a:extLst>
          </p:cNvPr>
          <p:cNvSpPr>
            <a:spLocks noChangeArrowheads="1"/>
          </p:cNvSpPr>
          <p:nvPr/>
        </p:nvSpPr>
        <p:spPr bwMode="auto">
          <a:xfrm>
            <a:off x="885825" y="361950"/>
            <a:ext cx="10429875" cy="5540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IMPLEMENTACIÓN DE UN SISTEMA DE INFORMACIÓN GEOGRÁFICA DEL INVIAS NACIONAL</a:t>
            </a: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90729514-09C8-44EE-9A6F-CCA7AD0B80AF}"/>
              </a:ext>
            </a:extLst>
          </p:cNvPr>
          <p:cNvGraphicFramePr>
            <a:graphicFrameLocks noGrp="1"/>
          </p:cNvGraphicFramePr>
          <p:nvPr/>
        </p:nvGraphicFramePr>
        <p:xfrm>
          <a:off x="885825" y="885825"/>
          <a:ext cx="10429875" cy="4667250"/>
        </p:xfrm>
        <a:graphic>
          <a:graphicData uri="http://schemas.openxmlformats.org/drawingml/2006/table">
            <a:tbl>
              <a:tblPr firstRow="1" bandRow="1"/>
              <a:tblGrid>
                <a:gridCol w="3538946">
                  <a:extLst>
                    <a:ext uri="{9D8B030D-6E8A-4147-A177-3AD203B41FA5}">
                      <a16:colId xmlns:a16="http://schemas.microsoft.com/office/drawing/2014/main" val="20000"/>
                    </a:ext>
                  </a:extLst>
                </a:gridCol>
                <a:gridCol w="3351983">
                  <a:extLst>
                    <a:ext uri="{9D8B030D-6E8A-4147-A177-3AD203B41FA5}">
                      <a16:colId xmlns:a16="http://schemas.microsoft.com/office/drawing/2014/main" val="20001"/>
                    </a:ext>
                  </a:extLst>
                </a:gridCol>
                <a:gridCol w="3538946">
                  <a:extLst>
                    <a:ext uri="{9D8B030D-6E8A-4147-A177-3AD203B41FA5}">
                      <a16:colId xmlns:a16="http://schemas.microsoft.com/office/drawing/2014/main" val="20002"/>
                    </a:ext>
                  </a:extLst>
                </a:gridCol>
              </a:tblGrid>
              <a:tr h="237519">
                <a:tc gridSpan="3">
                  <a:txBody>
                    <a:bodyPr/>
                    <a:lstStyle/>
                    <a:p>
                      <a:pPr algn="r" rtl="0" fontAlgn="ctr"/>
                      <a:r>
                        <a:rPr lang="es-ES" sz="1000" b="1" i="0" u="none" strike="noStrike">
                          <a:solidFill>
                            <a:srgbClr val="FFFFFF"/>
                          </a:solidFill>
                          <a:effectLst/>
                          <a:latin typeface="Arial" panose="020B0604020202020204" pitchFamily="34" charset="0"/>
                        </a:rPr>
                        <a:t>IMPLEMENTACIÓN DE UN SISTEMA DE INFORMACIÓN GEOGRÁFICA DEL INVIAS NACIONALRNO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403782">
                <a:tc gridSpan="3">
                  <a:txBody>
                    <a:bodyPr/>
                    <a:lstStyle/>
                    <a:p>
                      <a:pPr algn="l" rtl="0" fontAlgn="ctr"/>
                      <a:r>
                        <a:rPr lang="es-ES" sz="900" b="1" i="0" u="none" strike="noStrike" dirty="0">
                          <a:solidFill>
                            <a:srgbClr val="375623"/>
                          </a:solidFill>
                          <a:effectLst/>
                          <a:latin typeface="Arial" panose="020B0604020202020204" pitchFamily="34" charset="0"/>
                        </a:rPr>
                        <a:t>Alcance de la Gestión: </a:t>
                      </a:r>
                      <a:r>
                        <a:rPr lang="es-ES" sz="900" b="0" i="0" u="none" strike="noStrike" dirty="0">
                          <a:solidFill>
                            <a:srgbClr val="375623"/>
                          </a:solidFill>
                          <a:effectLst/>
                          <a:latin typeface="Arial" panose="020B0604020202020204" pitchFamily="34" charset="0"/>
                        </a:rPr>
                        <a:t>Implementar Sistema de Información Geográfica con el propósito de contar con la información para priorización de Inversión en carreteras y análisis del riesgo vial de la red de carreteras de primer orden, con el fin de disponer de información técnica oportuna centralizada, suficiente y confiable.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37519">
                <a:tc>
                  <a:txBody>
                    <a:bodyPr/>
                    <a:lstStyle/>
                    <a:p>
                      <a:pPr algn="ctr" rtl="0" fontAlgn="ctr"/>
                      <a:r>
                        <a:rPr lang="es-CO" sz="900" b="1" i="0" u="none" strike="noStrike" dirty="0">
                          <a:solidFill>
                            <a:srgbClr val="3756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dirty="0">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237519">
                <a:tc rowSpan="3">
                  <a:txBody>
                    <a:bodyPr/>
                    <a:lstStyle/>
                    <a:p>
                      <a:pPr algn="l" rtl="0" fontAlgn="ctr"/>
                      <a:r>
                        <a:rPr lang="es-CO" sz="900" b="1" i="0" u="none" strike="noStrike" dirty="0">
                          <a:solidFill>
                            <a:srgbClr val="375623"/>
                          </a:solidFill>
                          <a:effectLst/>
                          <a:latin typeface="Arial" panose="020B0604020202020204" pitchFamily="34" charset="0"/>
                        </a:rPr>
                        <a:t>ADQUIRIR LA INFRAESTRUCTURA TECNOLÓGICA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rowSpan="3">
                  <a:txBody>
                    <a:bodyPr/>
                    <a:lstStyle/>
                    <a:p>
                      <a:pPr algn="l" rtl="0" fontAlgn="ctr"/>
                      <a:r>
                        <a:rPr lang="es-ES" sz="900" b="0" i="0" u="none" strike="noStrike" dirty="0">
                          <a:solidFill>
                            <a:srgbClr val="375623"/>
                          </a:solidFill>
                          <a:effectLst/>
                          <a:latin typeface="Arial" panose="020B0604020202020204" pitchFamily="34" charset="0"/>
                        </a:rPr>
                        <a:t>Adquirir la infraestructura tecnológica para el Sistema de Información Geográfica, definida por renovación de equipos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l" rtl="0" fontAlgn="b"/>
                      <a:r>
                        <a:rPr lang="es-ES" sz="900" b="0" i="0" u="none" strike="noStrike">
                          <a:solidFill>
                            <a:srgbClr val="375623"/>
                          </a:solidFill>
                          <a:effectLst/>
                          <a:latin typeface="Arial" panose="020B0604020202020204" pitchFamily="34" charset="0"/>
                        </a:rPr>
                        <a:t>Renovación de 5 equipos de computo</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237519">
                <a:tc vMerge="1">
                  <a:txBody>
                    <a:bodyPr/>
                    <a:lstStyle/>
                    <a:p>
                      <a:endParaRPr lang="es-CO"/>
                    </a:p>
                  </a:txBody>
                  <a:tcPr/>
                </a:tc>
                <a:tc vMerge="1">
                  <a:txBody>
                    <a:bodyPr/>
                    <a:lstStyle/>
                    <a:p>
                      <a:endParaRPr lang="es-CO"/>
                    </a:p>
                  </a:txBody>
                  <a:tcPr/>
                </a:tc>
                <a:tc>
                  <a:txBody>
                    <a:bodyPr/>
                    <a:lstStyle/>
                    <a:p>
                      <a:pPr algn="l" rtl="0" fontAlgn="b"/>
                      <a:r>
                        <a:rPr lang="es-ES" sz="900" b="0" i="0" u="none" strike="noStrike">
                          <a:solidFill>
                            <a:srgbClr val="375623"/>
                          </a:solidFill>
                          <a:effectLst/>
                          <a:latin typeface="Arial" panose="020B0604020202020204" pitchFamily="34" charset="0"/>
                        </a:rPr>
                        <a:t>Adquisición de 2 GPS tipo Trimble tipo TDC-150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237519">
                <a:tc vMerge="1">
                  <a:txBody>
                    <a:bodyPr/>
                    <a:lstStyle/>
                    <a:p>
                      <a:endParaRPr lang="es-CO"/>
                    </a:p>
                  </a:txBody>
                  <a:tcPr/>
                </a:tc>
                <a:tc vMerge="1">
                  <a:txBody>
                    <a:bodyPr/>
                    <a:lstStyle/>
                    <a:p>
                      <a:endParaRPr lang="es-CO"/>
                    </a:p>
                  </a:txBody>
                  <a:tcPr/>
                </a:tc>
                <a:tc>
                  <a:txBody>
                    <a:bodyPr/>
                    <a:lstStyle/>
                    <a:p>
                      <a:pPr algn="l" rtl="0" fontAlgn="b"/>
                      <a:r>
                        <a:rPr lang="es-ES" sz="900" b="0" i="0" u="none" strike="noStrike">
                          <a:solidFill>
                            <a:srgbClr val="375623"/>
                          </a:solidFill>
                          <a:effectLst/>
                          <a:latin typeface="Arial" panose="020B0604020202020204" pitchFamily="34" charset="0"/>
                        </a:rPr>
                        <a:t>Licenciamiento de Software ArcGIS para nuevos procesos</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5"/>
                  </a:ext>
                </a:extLst>
              </a:tr>
              <a:tr h="760061">
                <a:tc>
                  <a:txBody>
                    <a:bodyPr/>
                    <a:lstStyle/>
                    <a:p>
                      <a:pPr algn="l" rtl="0" fontAlgn="ctr"/>
                      <a:r>
                        <a:rPr lang="es-ES" sz="900" b="1" i="0" u="none" strike="noStrike">
                          <a:solidFill>
                            <a:srgbClr val="375623"/>
                          </a:solidFill>
                          <a:effectLst/>
                          <a:latin typeface="Arial" panose="020B0604020202020204" pitchFamily="34" charset="0"/>
                        </a:rPr>
                        <a:t>ACTUALIZAR, ADMINISTRAR Y MANTENER EL SISTEMA DE INFORMACIÓN GEOGRÁFICO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ES" sz="900" b="0" i="0" u="none" strike="noStrike" dirty="0">
                          <a:solidFill>
                            <a:srgbClr val="375623"/>
                          </a:solidFill>
                          <a:effectLst/>
                          <a:latin typeface="Arial" panose="020B0604020202020204" pitchFamily="34" charset="0"/>
                        </a:rPr>
                        <a:t>Actualizar, Administrar y mantener el Sistema de Información Geográfico renovando el licenciamiento adquirido con el fin de continuar con los procesos de mejoramiento y ampliación del sistema.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b"/>
                      <a:r>
                        <a:rPr lang="es-ES" sz="900" b="0" i="0" u="none" strike="noStrike">
                          <a:solidFill>
                            <a:srgbClr val="375623"/>
                          </a:solidFill>
                          <a:effectLst/>
                          <a:latin typeface="Arial" panose="020B0604020202020204" pitchFamily="34" charset="0"/>
                        </a:rPr>
                        <a:t>Actualización y mantenimiento de los diferentes aplicativos como Hermes, Mapa de Carreteras, Emergencias, Accidentalidad, #767, viajero seguro, Información predial, sitios críticos, Administradores viales.</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r h="1341983">
                <a:tc>
                  <a:txBody>
                    <a:bodyPr/>
                    <a:lstStyle/>
                    <a:p>
                      <a:pPr algn="l" rtl="0" fontAlgn="ctr"/>
                      <a:r>
                        <a:rPr lang="es-ES" sz="900" b="1" i="0" u="none" strike="noStrike">
                          <a:solidFill>
                            <a:srgbClr val="375623"/>
                          </a:solidFill>
                          <a:effectLst/>
                          <a:latin typeface="Arial" panose="020B0604020202020204" pitchFamily="34" charset="0"/>
                        </a:rPr>
                        <a:t>IMPLEMENTAR NUEVAS FUNCIONALIDADES PARA SATISFACER LA DEMANDA DE INFORMACIÓN EN INFRAESTRUCTURA DE TRANSPORTE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l" rtl="0" fontAlgn="ctr"/>
                      <a:r>
                        <a:rPr lang="es-ES" sz="900" b="0" i="0" u="none" strike="noStrike" dirty="0">
                          <a:solidFill>
                            <a:srgbClr val="375623"/>
                          </a:solidFill>
                          <a:effectLst/>
                          <a:latin typeface="Arial" panose="020B0604020202020204" pitchFamily="34" charset="0"/>
                        </a:rPr>
                        <a:t>Implementar nuevas funcionalidades para satisfacer la demanda de información en Infraestructura de Transporte creando aplicaciones para las unidades que lo requieran y mejorando las que ya están establecidas, como Sitios críticos, estudios,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l" rtl="0" fontAlgn="b"/>
                      <a:r>
                        <a:rPr lang="es-ES" sz="900" b="0" i="0" u="none" strike="noStrike" dirty="0">
                          <a:solidFill>
                            <a:srgbClr val="375623"/>
                          </a:solidFill>
                          <a:effectLst/>
                          <a:latin typeface="Arial" panose="020B0604020202020204" pitchFamily="34" charset="0"/>
                        </a:rPr>
                        <a:t>Se implementaron nuevos aplicativos así </a:t>
                      </a:r>
                      <a:r>
                        <a:rPr lang="es-ES" sz="900" b="0" i="0" u="none" strike="noStrike" dirty="0" err="1">
                          <a:solidFill>
                            <a:srgbClr val="375623"/>
                          </a:solidFill>
                          <a:effectLst/>
                          <a:latin typeface="Arial" panose="020B0604020202020204" pitchFamily="34" charset="0"/>
                        </a:rPr>
                        <a:t>Geoportal</a:t>
                      </a:r>
                      <a:r>
                        <a:rPr lang="es-ES" sz="900" b="0" i="0" u="none" strike="noStrike" dirty="0">
                          <a:solidFill>
                            <a:srgbClr val="375623"/>
                          </a:solidFill>
                          <a:effectLst/>
                          <a:latin typeface="Arial" panose="020B0604020202020204" pitchFamily="34" charset="0"/>
                        </a:rPr>
                        <a:t> (aplicativo que contiene los resúmenes estadísticos producto de la información capturada por las diferentes dependencias del invias, </a:t>
                      </a:r>
                      <a:r>
                        <a:rPr lang="es-ES" sz="900" b="0" i="0" u="none" strike="noStrike" dirty="0" err="1">
                          <a:solidFill>
                            <a:srgbClr val="375623"/>
                          </a:solidFill>
                          <a:effectLst/>
                          <a:latin typeface="Arial" panose="020B0604020202020204" pitchFamily="34" charset="0"/>
                        </a:rPr>
                        <a:t>Sukubun</a:t>
                      </a:r>
                      <a:r>
                        <a:rPr lang="es-ES" sz="900" b="0" i="0" u="none" strike="noStrike" dirty="0">
                          <a:solidFill>
                            <a:srgbClr val="375623"/>
                          </a:solidFill>
                          <a:effectLst/>
                          <a:latin typeface="Arial" panose="020B0604020202020204" pitchFamily="34" charset="0"/>
                        </a:rPr>
                        <a:t> (atropellamiento de Fauna), </a:t>
                      </a:r>
                      <a:r>
                        <a:rPr lang="es-ES" sz="900" b="0" i="0" u="none" strike="noStrike" dirty="0" err="1">
                          <a:solidFill>
                            <a:srgbClr val="375623"/>
                          </a:solidFill>
                          <a:effectLst/>
                          <a:latin typeface="Arial" panose="020B0604020202020204" pitchFamily="34" charset="0"/>
                        </a:rPr>
                        <a:t>Thaqui</a:t>
                      </a:r>
                      <a:r>
                        <a:rPr lang="es-ES" sz="900" b="0" i="0" u="none" strike="noStrike" dirty="0">
                          <a:solidFill>
                            <a:srgbClr val="375623"/>
                          </a:solidFill>
                          <a:effectLst/>
                          <a:latin typeface="Arial" panose="020B0604020202020204" pitchFamily="34" charset="0"/>
                        </a:rPr>
                        <a:t> (inventario red terciaria apoyo Campamentos viales), </a:t>
                      </a:r>
                      <a:r>
                        <a:rPr lang="es-ES" sz="900" b="0" i="0" u="none" strike="noStrike" dirty="0" err="1">
                          <a:solidFill>
                            <a:srgbClr val="375623"/>
                          </a:solidFill>
                          <a:effectLst/>
                          <a:latin typeface="Arial" panose="020B0604020202020204" pitchFamily="34" charset="0"/>
                        </a:rPr>
                        <a:t>Happina</a:t>
                      </a:r>
                      <a:r>
                        <a:rPr lang="es-ES" sz="900" b="0" i="0" u="none" strike="noStrike" dirty="0">
                          <a:solidFill>
                            <a:srgbClr val="375623"/>
                          </a:solidFill>
                          <a:effectLst/>
                          <a:latin typeface="Arial" panose="020B0604020202020204" pitchFamily="34" charset="0"/>
                        </a:rPr>
                        <a:t> (aplicativo para apoyo en las reversiones que se hacen de la red vial por parte de la ANI).</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r h="973828">
                <a:tc>
                  <a:txBody>
                    <a:bodyPr/>
                    <a:lstStyle/>
                    <a:p>
                      <a:pPr algn="l" rtl="0" fontAlgn="ctr"/>
                      <a:r>
                        <a:rPr lang="es-ES" sz="900" b="1" i="0" u="none" strike="noStrike" dirty="0">
                          <a:solidFill>
                            <a:srgbClr val="375623"/>
                          </a:solidFill>
                          <a:effectLst/>
                          <a:latin typeface="Arial" panose="020B0604020202020204" pitchFamily="34" charset="0"/>
                        </a:rPr>
                        <a:t>PROMOVER EL USO Y APROPIACIÓN DEL SIG</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l" rtl="0" fontAlgn="ctr"/>
                      <a:r>
                        <a:rPr lang="es-ES" sz="900" b="0" i="0" u="none" strike="noStrike">
                          <a:solidFill>
                            <a:srgbClr val="375623"/>
                          </a:solidFill>
                          <a:effectLst/>
                          <a:latin typeface="Arial" panose="020B0604020202020204" pitchFamily="34" charset="0"/>
                        </a:rPr>
                        <a:t>Promover el uso y apropiación del Sistema de Información Geográfico mediante el desarrollo de talleres al interior de invias iniciando con capacitaciones en la Oficina de Planeación, Dirección Operativa, Direcciones territoriales.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l" rtl="0" fontAlgn="b"/>
                      <a:r>
                        <a:rPr lang="es-ES" sz="900" b="0" i="0" u="none" strike="noStrike" dirty="0">
                          <a:solidFill>
                            <a:srgbClr val="375623"/>
                          </a:solidFill>
                          <a:effectLst/>
                          <a:latin typeface="Arial" panose="020B0604020202020204" pitchFamily="34" charset="0"/>
                        </a:rPr>
                        <a:t>Capacitación a 27 direcciones Territoriales durante dos días, uno de teoría y otro de practica en terreno, se contó con la participación de 102 personas en total, igualmente e capacito a funcionarios y contratistas de la Oficina de Planeación y Subdirección de la Red Nacional de Carreteras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8"/>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ángulo 3">
            <a:extLst>
              <a:ext uri="{FF2B5EF4-FFF2-40B4-BE49-F238E27FC236}">
                <a16:creationId xmlns:a16="http://schemas.microsoft.com/office/drawing/2014/main" id="{4F38B807-EAAD-4F79-90D4-9B4E0CD2BF31}"/>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55299" name="Rectángulo 7">
            <a:extLst>
              <a:ext uri="{FF2B5EF4-FFF2-40B4-BE49-F238E27FC236}">
                <a16:creationId xmlns:a16="http://schemas.microsoft.com/office/drawing/2014/main" id="{E5E6F626-9FA2-416E-BADB-D6F118517FA8}"/>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EB0D386-40E2-4DE0-95F6-3C6D0A4AAB25}"/>
              </a:ext>
            </a:extLst>
          </p:cNvPr>
          <p:cNvSpPr/>
          <p:nvPr/>
        </p:nvSpPr>
        <p:spPr>
          <a:xfrm>
            <a:off x="-11113" y="-131763"/>
            <a:ext cx="12222163" cy="69897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55301" name="Imagen 14">
            <a:extLst>
              <a:ext uri="{FF2B5EF4-FFF2-40B4-BE49-F238E27FC236}">
                <a16:creationId xmlns:a16="http://schemas.microsoft.com/office/drawing/2014/main" id="{13A164CB-0255-44D1-9AF3-148F54B51DE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21813" y="5851525"/>
            <a:ext cx="19780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302" name="CuadroTexto 2">
            <a:extLst>
              <a:ext uri="{FF2B5EF4-FFF2-40B4-BE49-F238E27FC236}">
                <a16:creationId xmlns:a16="http://schemas.microsoft.com/office/drawing/2014/main" id="{C9AD4939-E0B2-464C-B25F-21DF73D57342}"/>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55303" name="CuadroTexto 11">
            <a:extLst>
              <a:ext uri="{FF2B5EF4-FFF2-40B4-BE49-F238E27FC236}">
                <a16:creationId xmlns:a16="http://schemas.microsoft.com/office/drawing/2014/main" id="{0E5D575E-0A2B-4A11-B567-3E85D3130679}"/>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55304" name="Imagen 16">
            <a:extLst>
              <a:ext uri="{FF2B5EF4-FFF2-40B4-BE49-F238E27FC236}">
                <a16:creationId xmlns:a16="http://schemas.microsoft.com/office/drawing/2014/main" id="{0E85054E-A4B8-4B2A-8D27-A9006329D48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05" name="Imagen 2">
            <a:extLst>
              <a:ext uri="{FF2B5EF4-FFF2-40B4-BE49-F238E27FC236}">
                <a16:creationId xmlns:a16="http://schemas.microsoft.com/office/drawing/2014/main" id="{BE3B3DAB-547E-4AD9-90C9-F11B935AFE1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FD0B5B3-EC9B-4D69-B415-10D3D85175BD}"/>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963C562-5BF3-4D46-A764-9FA18914A7F0}"/>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7A488300-6FBA-4D11-A9CA-D4CE3BC75D26}"/>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7CA7D60E-E3E0-47AF-B302-A5B7A01B78CD}"/>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55310" name="CuadroTexto 4">
            <a:extLst>
              <a:ext uri="{FF2B5EF4-FFF2-40B4-BE49-F238E27FC236}">
                <a16:creationId xmlns:a16="http://schemas.microsoft.com/office/drawing/2014/main" id="{CF10FCB8-691E-4BE8-811A-C4E61B29FC6A}"/>
              </a:ext>
            </a:extLst>
          </p:cNvPr>
          <p:cNvSpPr txBox="1">
            <a:spLocks noChangeArrowheads="1"/>
          </p:cNvSpPr>
          <p:nvPr/>
        </p:nvSpPr>
        <p:spPr bwMode="auto">
          <a:xfrm>
            <a:off x="2811463" y="5380038"/>
            <a:ext cx="63722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TRAMO 2(PR 38+540 A 42+000) Construcción Pavimento flexible</a:t>
            </a:r>
          </a:p>
          <a:p>
            <a:pPr algn="ctr">
              <a:lnSpc>
                <a:spcPct val="100000"/>
              </a:lnSpc>
              <a:spcBef>
                <a:spcPct val="0"/>
              </a:spcBef>
              <a:buFontTx/>
              <a:buNone/>
            </a:pPr>
            <a:endParaRPr lang="es-ES" altLang="es-CO" sz="1800">
              <a:solidFill>
                <a:srgbClr val="385723"/>
              </a:solidFill>
            </a:endParaRPr>
          </a:p>
          <a:p>
            <a:pPr algn="ctr">
              <a:lnSpc>
                <a:spcPct val="100000"/>
              </a:lnSpc>
              <a:spcBef>
                <a:spcPct val="0"/>
              </a:spcBef>
              <a:buFontTx/>
              <a:buNone/>
            </a:pPr>
            <a:endParaRPr lang="es-CO" altLang="es-CO" sz="1800">
              <a:solidFill>
                <a:srgbClr val="000000"/>
              </a:solidFill>
            </a:endParaRPr>
          </a:p>
        </p:txBody>
      </p:sp>
      <p:pic>
        <p:nvPicPr>
          <p:cNvPr id="55311" name="Imagen 14">
            <a:extLst>
              <a:ext uri="{FF2B5EF4-FFF2-40B4-BE49-F238E27FC236}">
                <a16:creationId xmlns:a16="http://schemas.microsoft.com/office/drawing/2014/main" id="{2B1DBBD0-9BF6-47F1-8167-C09476D6F5BC}"/>
              </a:ext>
            </a:extLst>
          </p:cNvPr>
          <p:cNvPicPr preferRelativeResize="0">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55713" y="2141538"/>
            <a:ext cx="3925887"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12" name="Marcador de contenido 3">
            <a:extLst>
              <a:ext uri="{FF2B5EF4-FFF2-40B4-BE49-F238E27FC236}">
                <a16:creationId xmlns:a16="http://schemas.microsoft.com/office/drawing/2014/main" id="{A13BDBA8-CC4D-45BA-B7F1-095116B048DF}"/>
              </a:ext>
            </a:extLst>
          </p:cNvPr>
          <p:cNvPicPr preferRelativeResize="0">
            <a:picLocks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62763" y="2160588"/>
            <a:ext cx="3956050" cy="281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ángulo 3">
            <a:extLst>
              <a:ext uri="{FF2B5EF4-FFF2-40B4-BE49-F238E27FC236}">
                <a16:creationId xmlns:a16="http://schemas.microsoft.com/office/drawing/2014/main" id="{7CFBBDA1-635D-4CBF-915F-F37723A551CC}"/>
              </a:ext>
            </a:extLst>
          </p:cNvPr>
          <p:cNvSpPr>
            <a:spLocks noChangeArrowheads="1"/>
          </p:cNvSpPr>
          <p:nvPr/>
        </p:nvSpPr>
        <p:spPr bwMode="auto">
          <a:xfrm>
            <a:off x="885825" y="273050"/>
            <a:ext cx="10420350" cy="5540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I</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MPLEMENTACIÓN DE UN SISTEMA DE INFORMACIÓN GEOGRÁFICA DEL INVIAS NACIONAL</a:t>
            </a: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53E139BD-BE9A-4EC9-94F4-038E79848DE2}"/>
              </a:ext>
            </a:extLst>
          </p:cNvPr>
          <p:cNvGraphicFramePr>
            <a:graphicFrameLocks noGrp="1"/>
          </p:cNvGraphicFramePr>
          <p:nvPr/>
        </p:nvGraphicFramePr>
        <p:xfrm>
          <a:off x="885825" y="819150"/>
          <a:ext cx="10448925" cy="4724400"/>
        </p:xfrm>
        <a:graphic>
          <a:graphicData uri="http://schemas.openxmlformats.org/drawingml/2006/table">
            <a:tbl>
              <a:tblPr firstRow="1" bandRow="1"/>
              <a:tblGrid>
                <a:gridCol w="3545410">
                  <a:extLst>
                    <a:ext uri="{9D8B030D-6E8A-4147-A177-3AD203B41FA5}">
                      <a16:colId xmlns:a16="http://schemas.microsoft.com/office/drawing/2014/main" val="20000"/>
                    </a:ext>
                  </a:extLst>
                </a:gridCol>
                <a:gridCol w="3358106">
                  <a:extLst>
                    <a:ext uri="{9D8B030D-6E8A-4147-A177-3AD203B41FA5}">
                      <a16:colId xmlns:a16="http://schemas.microsoft.com/office/drawing/2014/main" val="20001"/>
                    </a:ext>
                  </a:extLst>
                </a:gridCol>
                <a:gridCol w="3545410">
                  <a:extLst>
                    <a:ext uri="{9D8B030D-6E8A-4147-A177-3AD203B41FA5}">
                      <a16:colId xmlns:a16="http://schemas.microsoft.com/office/drawing/2014/main" val="20002"/>
                    </a:ext>
                  </a:extLst>
                </a:gridCol>
              </a:tblGrid>
              <a:tr h="216716">
                <a:tc gridSpan="3">
                  <a:txBody>
                    <a:bodyPr/>
                    <a:lstStyle/>
                    <a:p>
                      <a:pPr algn="r" rtl="0" fontAlgn="ctr"/>
                      <a:r>
                        <a:rPr lang="es-CO" sz="1000" b="1" i="0" u="none" strike="noStrike">
                          <a:solidFill>
                            <a:srgbClr val="FFFFFF"/>
                          </a:solidFill>
                          <a:effectLst/>
                          <a:latin typeface="Arial" panose="020B0604020202020204" pitchFamily="34" charset="0"/>
                        </a:rPr>
                        <a:t>GRUPO DE ESTADÍSTICA E INFORMACIÓN VIAL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68416">
                <a:tc gridSpan="3">
                  <a:txBody>
                    <a:bodyPr/>
                    <a:lstStyle/>
                    <a:p>
                      <a:pPr algn="l" rtl="0" fontAlgn="ctr"/>
                      <a:r>
                        <a:rPr lang="es-ES" sz="900" b="1" i="0" u="none" strike="noStrike" dirty="0">
                          <a:solidFill>
                            <a:srgbClr val="375623"/>
                          </a:solidFill>
                          <a:effectLst/>
                          <a:latin typeface="Arial" panose="020B0604020202020204" pitchFamily="34" charset="0"/>
                        </a:rPr>
                        <a:t>Alcance de la Gestión</a:t>
                      </a:r>
                      <a:r>
                        <a:rPr lang="es-ES" sz="900" b="0" i="0" u="none" strike="noStrike" dirty="0">
                          <a:solidFill>
                            <a:srgbClr val="375623"/>
                          </a:solidFill>
                          <a:effectLst/>
                          <a:latin typeface="Arial" panose="020B0604020202020204" pitchFamily="34" charset="0"/>
                        </a:rPr>
                        <a:t>: Implementar Sistema de Información Geográfica con el propósito de contar con la información para priorización de Inversión en carreteras y análisis del riesgo vial de la red de carreteras de primer orden, con el fin de disponer de información técnica oportuna centralizada, suficiente y confiable. </a:t>
                      </a:r>
                      <a:r>
                        <a:rPr lang="es-ES" sz="900" b="1" i="0" u="none" strike="noStrike" dirty="0">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16716">
                <a:tc>
                  <a:txBody>
                    <a:bodyPr/>
                    <a:lstStyle/>
                    <a:p>
                      <a:pPr algn="ctr" rtl="0" fontAlgn="ctr"/>
                      <a:r>
                        <a:rPr lang="es-CO" sz="800" b="1" i="0" u="none" strike="noStrike">
                          <a:solidFill>
                            <a:srgbClr val="3756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8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800" b="1" i="0" u="none" strike="noStrike">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357581">
                <a:tc rowSpan="5">
                  <a:txBody>
                    <a:bodyPr/>
                    <a:lstStyle/>
                    <a:p>
                      <a:pPr algn="l" rtl="0" fontAlgn="ctr"/>
                      <a:r>
                        <a:rPr lang="es-ES" sz="1000" b="1" i="0" u="none" strike="noStrike">
                          <a:solidFill>
                            <a:srgbClr val="375623"/>
                          </a:solidFill>
                          <a:effectLst/>
                          <a:latin typeface="Arial" panose="020B0604020202020204" pitchFamily="34" charset="0"/>
                        </a:rPr>
                        <a:t>CERTIFICACIONES COMPATIBILIDAD SIG DE PLANOS RÉCORD Y DE ESTUDIOS Y DISEÑO.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5">
                  <a:txBody>
                    <a:bodyPr/>
                    <a:lstStyle/>
                    <a:p>
                      <a:pPr algn="l" rtl="0" fontAlgn="ctr"/>
                      <a:r>
                        <a:rPr lang="es-ES" sz="1000" b="0" i="0" u="none" strike="noStrike">
                          <a:solidFill>
                            <a:srgbClr val="375623"/>
                          </a:solidFill>
                          <a:effectLst/>
                          <a:latin typeface="Arial" panose="020B0604020202020204" pitchFamily="34" charset="0"/>
                        </a:rPr>
                        <a:t>Revisar la información georreferenciada de los estudios de diseño y planos récord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ES" sz="900" b="0" i="0" u="none" strike="noStrike">
                          <a:solidFill>
                            <a:srgbClr val="375623"/>
                          </a:solidFill>
                          <a:effectLst/>
                          <a:latin typeface="Arial" panose="020B0604020202020204" pitchFamily="34" charset="0"/>
                        </a:rPr>
                        <a:t>Se analizaron 81 recepciones de información (24 estudios y 57 planos)</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357581">
                <a:tc vMerge="1">
                  <a:txBody>
                    <a:bodyPr/>
                    <a:lstStyle/>
                    <a:p>
                      <a:endParaRPr lang="es-CO"/>
                    </a:p>
                  </a:txBody>
                  <a:tcPr/>
                </a:tc>
                <a:tc vMerge="1">
                  <a:txBody>
                    <a:bodyPr/>
                    <a:lstStyle/>
                    <a:p>
                      <a:endParaRPr lang="es-CO"/>
                    </a:p>
                  </a:txBody>
                  <a:tcPr/>
                </a:tc>
                <a:tc>
                  <a:txBody>
                    <a:bodyPr/>
                    <a:lstStyle/>
                    <a:p>
                      <a:pPr algn="l" rtl="0" fontAlgn="b"/>
                      <a:r>
                        <a:rPr lang="es-ES" sz="900" b="0" i="0" u="none" strike="noStrike">
                          <a:solidFill>
                            <a:srgbClr val="375623"/>
                          </a:solidFill>
                          <a:effectLst/>
                          <a:latin typeface="Arial" panose="020B0604020202020204" pitchFamily="34" charset="0"/>
                        </a:rPr>
                        <a:t>Se aprobaron 29 revisiones de información (11 estudios y 18 planos)</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357581">
                <a:tc vMerge="1">
                  <a:txBody>
                    <a:bodyPr/>
                    <a:lstStyle/>
                    <a:p>
                      <a:endParaRPr lang="es-CO"/>
                    </a:p>
                  </a:txBody>
                  <a:tcPr/>
                </a:tc>
                <a:tc vMerge="1">
                  <a:txBody>
                    <a:bodyPr/>
                    <a:lstStyle/>
                    <a:p>
                      <a:endParaRPr lang="es-CO"/>
                    </a:p>
                  </a:txBody>
                  <a:tcPr/>
                </a:tc>
                <a:tc>
                  <a:txBody>
                    <a:bodyPr/>
                    <a:lstStyle/>
                    <a:p>
                      <a:pPr algn="l" rtl="0" fontAlgn="b"/>
                      <a:r>
                        <a:rPr lang="es-ES" sz="900" b="0" i="0" u="none" strike="noStrike">
                          <a:solidFill>
                            <a:srgbClr val="375623"/>
                          </a:solidFill>
                          <a:effectLst/>
                          <a:latin typeface="Arial" panose="020B0604020202020204" pitchFamily="34" charset="0"/>
                        </a:rPr>
                        <a:t>Se generaron 218 retroalimentaciones a terceros (59 estudios, 151 planos y 8 no determinados</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530953">
                <a:tc vMerge="1">
                  <a:txBody>
                    <a:bodyPr/>
                    <a:lstStyle/>
                    <a:p>
                      <a:endParaRPr lang="es-CO"/>
                    </a:p>
                  </a:txBody>
                  <a:tcPr/>
                </a:tc>
                <a:tc vMerge="1">
                  <a:txBody>
                    <a:bodyPr/>
                    <a:lstStyle/>
                    <a:p>
                      <a:endParaRPr lang="es-CO"/>
                    </a:p>
                  </a:txBody>
                  <a:tcPr/>
                </a:tc>
                <a:tc>
                  <a:txBody>
                    <a:bodyPr/>
                    <a:lstStyle/>
                    <a:p>
                      <a:pPr algn="l" rtl="0" fontAlgn="b"/>
                      <a:r>
                        <a:rPr lang="es-ES" sz="900" b="0" i="0" u="none" strike="noStrike">
                          <a:solidFill>
                            <a:srgbClr val="375623"/>
                          </a:solidFill>
                          <a:effectLst/>
                          <a:latin typeface="Arial" panose="020B0604020202020204" pitchFamily="34" charset="0"/>
                        </a:rPr>
                        <a:t>Se dio respuesta a 100 elementos Sicor (50 de estudios y planos, 22 de solicitud de información, 10 memorandos internos y 18 oficios de otras índoles)</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r h="530953">
                <a:tc vMerge="1">
                  <a:txBody>
                    <a:bodyPr/>
                    <a:lstStyle/>
                    <a:p>
                      <a:endParaRPr lang="es-CO"/>
                    </a:p>
                  </a:txBody>
                  <a:tcPr/>
                </a:tc>
                <a:tc v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rPr>
                        <a:t>Se actualizaron segmentos en 12 corredores (2 Antioquia, 1 Atlántico, 2 Boyacá, 1 Casanare, 2 Córdoba, 2 Magdalena, 1 Putumayo</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r h="357581">
                <a:tc rowSpan="4">
                  <a:txBody>
                    <a:bodyPr/>
                    <a:lstStyle/>
                    <a:p>
                      <a:pPr algn="l" rtl="0" fontAlgn="ctr"/>
                      <a:r>
                        <a:rPr lang="es-ES" sz="1000" b="1" i="0" u="none" strike="noStrike" dirty="0">
                          <a:solidFill>
                            <a:srgbClr val="375623"/>
                          </a:solidFill>
                          <a:effectLst/>
                          <a:latin typeface="Arial" panose="020B0604020202020204" pitchFamily="34" charset="0"/>
                        </a:rPr>
                        <a:t>ESTADO DE LA RED VIAL Y REFERENCIACION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4">
                  <a:txBody>
                    <a:bodyPr/>
                    <a:lstStyle/>
                    <a:p>
                      <a:pPr algn="l" rtl="0" fontAlgn="ctr"/>
                      <a:r>
                        <a:rPr lang="es-ES" sz="1000" b="0" i="0" u="none" strike="noStrike">
                          <a:solidFill>
                            <a:srgbClr val="375623"/>
                          </a:solidFill>
                          <a:effectLst/>
                          <a:latin typeface="Arial" panose="020B0604020202020204" pitchFamily="34" charset="0"/>
                        </a:rPr>
                        <a:t>Realizar el análisis, procesamiento y la publicación del estado de la Red Vial a cargo de INVIAS para los dos semestres y generación de referenciación y nomenclatura de la red vial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ES" sz="900" b="0" i="0" u="none" strike="noStrike">
                          <a:solidFill>
                            <a:srgbClr val="375623"/>
                          </a:solidFill>
                          <a:effectLst/>
                          <a:latin typeface="Arial" panose="020B0604020202020204" pitchFamily="34" charset="0"/>
                        </a:rPr>
                        <a:t>Publicación el 3 de julio y 31 de diciembre de 2019 del reporte del estado de la Red Vial para el primer semestre.</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8"/>
                  </a:ext>
                </a:extLst>
              </a:tr>
              <a:tr h="357581">
                <a:tc vMerge="1">
                  <a:txBody>
                    <a:bodyPr/>
                    <a:lstStyle/>
                    <a:p>
                      <a:endParaRPr lang="es-CO"/>
                    </a:p>
                  </a:txBody>
                  <a:tcPr/>
                </a:tc>
                <a:tc vMerge="1">
                  <a:txBody>
                    <a:bodyPr/>
                    <a:lstStyle/>
                    <a:p>
                      <a:endParaRPr lang="es-CO"/>
                    </a:p>
                  </a:txBody>
                  <a:tcPr/>
                </a:tc>
                <a:tc>
                  <a:txBody>
                    <a:bodyPr/>
                    <a:lstStyle/>
                    <a:p>
                      <a:pPr algn="l" rtl="0" fontAlgn="b"/>
                      <a:r>
                        <a:rPr lang="es-ES" sz="900" b="0" i="0" u="none" strike="noStrike">
                          <a:solidFill>
                            <a:srgbClr val="375623"/>
                          </a:solidFill>
                          <a:effectLst/>
                          <a:latin typeface="Arial" panose="020B0604020202020204" pitchFamily="34" charset="0"/>
                        </a:rPr>
                        <a:t>Se actualizo en 3 ocasiones el Sistema de Información Geográfico debido a reversiones por parte de la ANI.</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9"/>
                  </a:ext>
                </a:extLst>
              </a:tr>
              <a:tr h="530953">
                <a:tc vMerge="1">
                  <a:txBody>
                    <a:bodyPr/>
                    <a:lstStyle/>
                    <a:p>
                      <a:endParaRPr lang="es-CO"/>
                    </a:p>
                  </a:txBody>
                  <a:tcPr/>
                </a:tc>
                <a:tc vMerge="1">
                  <a:txBody>
                    <a:bodyPr/>
                    <a:lstStyle/>
                    <a:p>
                      <a:endParaRPr lang="es-CO"/>
                    </a:p>
                  </a:txBody>
                  <a:tcPr/>
                </a:tc>
                <a:tc>
                  <a:txBody>
                    <a:bodyPr/>
                    <a:lstStyle/>
                    <a:p>
                      <a:pPr algn="l" rtl="0" fontAlgn="b"/>
                      <a:r>
                        <a:rPr lang="es-ES" sz="900" b="0" i="0" u="none" strike="noStrike">
                          <a:solidFill>
                            <a:srgbClr val="375623"/>
                          </a:solidFill>
                          <a:effectLst/>
                          <a:latin typeface="Arial" panose="020B0604020202020204" pitchFamily="34" charset="0"/>
                        </a:rPr>
                        <a:t>Definir en 7 ocasiones la nomenclatura de las nuevas vías que ha construido la ANI y que las mismas sean integradas en el Sistema de Información Geográfico.</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0"/>
                  </a:ext>
                </a:extLst>
              </a:tr>
              <a:tr h="541789">
                <a:tc vMerge="1">
                  <a:txBody>
                    <a:bodyPr/>
                    <a:lstStyle/>
                    <a:p>
                      <a:endParaRPr lang="es-CO"/>
                    </a:p>
                  </a:txBody>
                  <a:tcPr/>
                </a:tc>
                <a:tc vMerge="1">
                  <a:txBody>
                    <a:bodyPr/>
                    <a:lstStyle/>
                    <a:p>
                      <a:endParaRPr lang="es-CO"/>
                    </a:p>
                  </a:txBody>
                  <a:tcPr/>
                </a:tc>
                <a:tc>
                  <a:txBody>
                    <a:bodyPr/>
                    <a:lstStyle/>
                    <a:p>
                      <a:pPr algn="l" rtl="0" fontAlgn="b"/>
                      <a:r>
                        <a:rPr lang="es-ES" sz="900" b="0" i="0" u="none" strike="noStrike" dirty="0">
                          <a:solidFill>
                            <a:srgbClr val="375623"/>
                          </a:solidFill>
                          <a:effectLst/>
                          <a:latin typeface="Arial" panose="020B0604020202020204" pitchFamily="34" charset="0"/>
                        </a:rPr>
                        <a:t>Incremento en el uso de la herramienta la cual se evidencia cuando el número de elementos asociados al inventario de la infraestructura vial crece.</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ángulo 4">
            <a:extLst>
              <a:ext uri="{FF2B5EF4-FFF2-40B4-BE49-F238E27FC236}">
                <a16:creationId xmlns:a16="http://schemas.microsoft.com/office/drawing/2014/main" id="{E1AECE6F-ABB9-457D-8A40-D0FE83AD00D6}"/>
              </a:ext>
            </a:extLst>
          </p:cNvPr>
          <p:cNvSpPr>
            <a:spLocks noChangeArrowheads="1"/>
          </p:cNvSpPr>
          <p:nvPr/>
        </p:nvSpPr>
        <p:spPr bwMode="auto">
          <a:xfrm>
            <a:off x="876300" y="188913"/>
            <a:ext cx="10371138" cy="5540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ADMINISTRACIÓN RECAUDO Y CONTROL DE LA TASA DE PEAJE</a:t>
            </a:r>
            <a:endParaRPr lang="es-ES" altLang="es-CO"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D6BF9572-AE78-4BCE-84B2-F58764F43AB7}"/>
              </a:ext>
            </a:extLst>
          </p:cNvPr>
          <p:cNvGraphicFramePr>
            <a:graphicFrameLocks noGrp="1"/>
          </p:cNvGraphicFramePr>
          <p:nvPr/>
        </p:nvGraphicFramePr>
        <p:xfrm>
          <a:off x="876300" y="765175"/>
          <a:ext cx="10458450" cy="4876800"/>
        </p:xfrm>
        <a:graphic>
          <a:graphicData uri="http://schemas.openxmlformats.org/drawingml/2006/table">
            <a:tbl>
              <a:tblPr firstRow="1" bandRow="1"/>
              <a:tblGrid>
                <a:gridCol w="3486150">
                  <a:extLst>
                    <a:ext uri="{9D8B030D-6E8A-4147-A177-3AD203B41FA5}">
                      <a16:colId xmlns:a16="http://schemas.microsoft.com/office/drawing/2014/main" val="20000"/>
                    </a:ext>
                  </a:extLst>
                </a:gridCol>
                <a:gridCol w="3486150">
                  <a:extLst>
                    <a:ext uri="{9D8B030D-6E8A-4147-A177-3AD203B41FA5}">
                      <a16:colId xmlns:a16="http://schemas.microsoft.com/office/drawing/2014/main" val="20001"/>
                    </a:ext>
                  </a:extLst>
                </a:gridCol>
                <a:gridCol w="3486150">
                  <a:extLst>
                    <a:ext uri="{9D8B030D-6E8A-4147-A177-3AD203B41FA5}">
                      <a16:colId xmlns:a16="http://schemas.microsoft.com/office/drawing/2014/main" val="20002"/>
                    </a:ext>
                  </a:extLst>
                </a:gridCol>
              </a:tblGrid>
              <a:tr h="165776">
                <a:tc gridSpan="3">
                  <a:txBody>
                    <a:bodyPr/>
                    <a:lstStyle/>
                    <a:p>
                      <a:pPr algn="r" rtl="0" fontAlgn="ctr"/>
                      <a:r>
                        <a:rPr lang="es-CO" sz="1000" b="1" i="0" u="none" strike="noStrike" dirty="0">
                          <a:solidFill>
                            <a:srgbClr val="FFFFFF"/>
                          </a:solidFill>
                          <a:effectLst/>
                          <a:latin typeface="Arial" panose="020B0604020202020204" pitchFamily="34" charset="0"/>
                        </a:rPr>
                        <a:t>GRUPO PEAJES Y VALORIZACIÓN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81820">
                <a:tc gridSpan="3">
                  <a:txBody>
                    <a:bodyPr/>
                    <a:lstStyle/>
                    <a:p>
                      <a:pPr algn="l" rtl="0" fontAlgn="ctr"/>
                      <a:r>
                        <a:rPr lang="es-ES" sz="1000" b="1" i="0" u="none" strike="noStrike" dirty="0">
                          <a:solidFill>
                            <a:srgbClr val="375623"/>
                          </a:solidFill>
                          <a:effectLst/>
                          <a:latin typeface="Arial" panose="020B0604020202020204" pitchFamily="34" charset="0"/>
                        </a:rPr>
                        <a:t>Alcance de la Gestión: </a:t>
                      </a:r>
                      <a:r>
                        <a:rPr lang="es-ES" sz="1000" b="0" i="0" u="none" strike="noStrike" dirty="0">
                          <a:solidFill>
                            <a:srgbClr val="375623"/>
                          </a:solidFill>
                          <a:effectLst/>
                          <a:latin typeface="Arial" panose="020B0604020202020204" pitchFamily="34" charset="0"/>
                        </a:rPr>
                        <a:t>Cobro por el uso de las obras de infraestructura de transporte a los usuarios, buscando garantizar su adecuado mantenimiento, operación y desarrollo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65776">
                <a:tc>
                  <a:txBody>
                    <a:bodyPr/>
                    <a:lstStyle/>
                    <a:p>
                      <a:pPr algn="ctr" rtl="0" fontAlgn="ctr"/>
                      <a:r>
                        <a:rPr lang="es-CO" sz="900" b="1" i="0" u="none" strike="noStrike">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ctr"/>
                      <a:r>
                        <a:rPr lang="es-CO" sz="9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ctr"/>
                      <a:r>
                        <a:rPr lang="es-ES" sz="900" b="1" i="0" u="none" strike="noStrike">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2"/>
                  </a:ext>
                </a:extLst>
              </a:tr>
              <a:tr h="265242">
                <a:tc>
                  <a:txBody>
                    <a:bodyPr/>
                    <a:lstStyle/>
                    <a:p>
                      <a:pPr algn="ctr" rtl="0" fontAlgn="ctr"/>
                      <a:r>
                        <a:rPr lang="es-ES" sz="900" b="1" i="0" u="none" strike="noStrike">
                          <a:solidFill>
                            <a:srgbClr val="375623"/>
                          </a:solidFill>
                          <a:effectLst/>
                          <a:latin typeface="Arial" panose="020B0604020202020204" pitchFamily="34" charset="0"/>
                        </a:rPr>
                        <a:t>ESTACIONES DE PEAJE A CARGO DEL INVÍAS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Recaudo por peaje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$ 806.654.590.937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3"/>
                  </a:ext>
                </a:extLst>
              </a:tr>
              <a:tr h="663105">
                <a:tc rowSpan="7">
                  <a:txBody>
                    <a:bodyPr/>
                    <a:lstStyle/>
                    <a:p>
                      <a:pPr algn="ctr" rtl="0" fontAlgn="ctr"/>
                      <a:r>
                        <a:rPr lang="es-ES" sz="900" b="1" i="0" u="none" strike="noStrike" dirty="0">
                          <a:solidFill>
                            <a:srgbClr val="375623"/>
                          </a:solidFill>
                          <a:effectLst/>
                          <a:latin typeface="Arial" panose="020B0604020202020204" pitchFamily="34" charset="0"/>
                        </a:rPr>
                        <a:t>ADMINISTRACIÓN, RECAUDO Y CONTROL DE LA TASA DE PEAJE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3">
                  <a:txBody>
                    <a:bodyPr/>
                    <a:lstStyle/>
                    <a:p>
                      <a:pPr algn="ctr" rtl="0" fontAlgn="ctr"/>
                      <a:r>
                        <a:rPr lang="es-CO" sz="900" b="0" i="0" u="none" strike="noStrike">
                          <a:solidFill>
                            <a:srgbClr val="375623"/>
                          </a:solidFill>
                          <a:effectLst/>
                          <a:latin typeface="Arial" panose="020B0604020202020204" pitchFamily="34" charset="0"/>
                        </a:rPr>
                        <a:t>Resoluciones expedidas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900" b="1" i="1" u="none" strike="noStrike">
                          <a:solidFill>
                            <a:srgbClr val="375623"/>
                          </a:solidFill>
                          <a:effectLst/>
                          <a:latin typeface="Arial" panose="020B0604020202020204" pitchFamily="34" charset="0"/>
                        </a:rPr>
                        <a:t>Resolución No. 6183 del 29 de mayo 2019 - Por medio de la cual se establece tarifas diferenciales en la estación de peaje denominada San Juan, ubicada en el sector La Paz – Barrancas del departamento de la Guajira y se dictan otras disposiciones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548635">
                <a:tc vMerge="1">
                  <a:txBody>
                    <a:bodyPr/>
                    <a:lstStyle/>
                    <a:p>
                      <a:endParaRPr lang="es-CO"/>
                    </a:p>
                  </a:txBody>
                  <a:tcPr/>
                </a:tc>
                <a:tc vMerge="1">
                  <a:txBody>
                    <a:bodyPr/>
                    <a:lstStyle/>
                    <a:p>
                      <a:endParaRPr lang="es-CO"/>
                    </a:p>
                  </a:txBody>
                  <a:tcPr/>
                </a:tc>
                <a:tc>
                  <a:txBody>
                    <a:bodyPr/>
                    <a:lstStyle/>
                    <a:p>
                      <a:pPr algn="l" rtl="0" fontAlgn="ctr"/>
                      <a:r>
                        <a:rPr lang="es-ES" sz="900" b="1" i="1" u="none" strike="noStrike">
                          <a:solidFill>
                            <a:srgbClr val="375623"/>
                          </a:solidFill>
                          <a:effectLst/>
                          <a:latin typeface="Arial" panose="020B0604020202020204" pitchFamily="34" charset="0"/>
                        </a:rPr>
                        <a:t>Resolución No. 0005404 del 01 de Noviembre de 2019 - Por medio de la cual se prorrogan las tarifas diferenciales para Categorías Especiales I y II de peaje “Cerritos II” y se dictan otras disposiciones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5"/>
                  </a:ext>
                </a:extLst>
              </a:tr>
              <a:tr h="663105">
                <a:tc vMerge="1">
                  <a:txBody>
                    <a:bodyPr/>
                    <a:lstStyle/>
                    <a:p>
                      <a:endParaRPr lang="es-CO"/>
                    </a:p>
                  </a:txBody>
                  <a:tcPr/>
                </a:tc>
                <a:tc vMerge="1">
                  <a:txBody>
                    <a:bodyPr/>
                    <a:lstStyle/>
                    <a:p>
                      <a:endParaRPr lang="es-CO"/>
                    </a:p>
                  </a:txBody>
                  <a:tcPr/>
                </a:tc>
                <a:tc>
                  <a:txBody>
                    <a:bodyPr/>
                    <a:lstStyle/>
                    <a:p>
                      <a:pPr algn="l" rtl="0" fontAlgn="ctr"/>
                      <a:r>
                        <a:rPr lang="es-ES" sz="900" b="1" i="1" u="none" strike="noStrike" dirty="0">
                          <a:solidFill>
                            <a:srgbClr val="375623"/>
                          </a:solidFill>
                          <a:effectLst/>
                          <a:latin typeface="Arial" panose="020B0604020202020204" pitchFamily="34" charset="0"/>
                        </a:rPr>
                        <a:t>Resolución 0040 del 09 de enero de 2019 - “Por el cual se levanta la suspensión de cobro de las tarifas de las categorías 6 y 7 de la estación de peaje denominado Carimagua, ubicada en el PR 26 + 300 de la </a:t>
                      </a:r>
                      <a:r>
                        <a:rPr lang="es-ES" sz="900" b="1" i="1" u="none" strike="noStrike" dirty="0" err="1">
                          <a:solidFill>
                            <a:srgbClr val="375623"/>
                          </a:solidFill>
                          <a:effectLst/>
                          <a:latin typeface="Arial" panose="020B0604020202020204" pitchFamily="34" charset="0"/>
                        </a:rPr>
                        <a:t>via</a:t>
                      </a:r>
                      <a:r>
                        <a:rPr lang="es-ES" sz="900" b="1" i="1" u="none" strike="noStrike" dirty="0">
                          <a:solidFill>
                            <a:srgbClr val="375623"/>
                          </a:solidFill>
                          <a:effectLst/>
                          <a:latin typeface="Arial" panose="020B0604020202020204" pitchFamily="34" charset="0"/>
                        </a:rPr>
                        <a:t> Planeta Rica – La Ye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r h="274317">
                <a:tc vMerge="1">
                  <a:txBody>
                    <a:bodyPr/>
                    <a:lstStyle/>
                    <a:p>
                      <a:endParaRPr lang="es-CO"/>
                    </a:p>
                  </a:txBody>
                  <a:tcPr/>
                </a:tc>
                <a:tc rowSpan="3">
                  <a:txBody>
                    <a:bodyPr/>
                    <a:lstStyle/>
                    <a:p>
                      <a:pPr algn="ctr" rtl="0" fontAlgn="ctr"/>
                      <a:r>
                        <a:rPr lang="es-CO" sz="900" b="0" i="0" u="none" strike="noStrike" dirty="0">
                          <a:solidFill>
                            <a:srgbClr val="375623"/>
                          </a:solidFill>
                          <a:effectLst/>
                          <a:latin typeface="Arial" panose="020B0604020202020204" pitchFamily="34" charset="0"/>
                        </a:rPr>
                        <a:t>Reversiones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900" b="0" i="0" u="none" strike="noStrike">
                          <a:solidFill>
                            <a:srgbClr val="375623"/>
                          </a:solidFill>
                          <a:effectLst/>
                          <a:latin typeface="Arial" panose="020B0604020202020204" pitchFamily="34" charset="0"/>
                        </a:rPr>
                        <a:t>La Malla Vial del Valle del Cauca (9 Peajes) se recibió el 01 de  noviembre de 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r h="274317">
                <a:tc vMerge="1">
                  <a:txBody>
                    <a:bodyPr/>
                    <a:lstStyle/>
                    <a:p>
                      <a:endParaRPr lang="es-CO"/>
                    </a:p>
                  </a:txBody>
                  <a:tcPr/>
                </a:tc>
                <a:tc vMerge="1">
                  <a:txBody>
                    <a:bodyPr/>
                    <a:lstStyle/>
                    <a:p>
                      <a:endParaRPr lang="es-CO"/>
                    </a:p>
                  </a:txBody>
                  <a:tcPr/>
                </a:tc>
                <a:tc>
                  <a:txBody>
                    <a:bodyPr/>
                    <a:lstStyle/>
                    <a:p>
                      <a:pPr algn="l" rtl="0" fontAlgn="ctr"/>
                      <a:r>
                        <a:rPr lang="es-ES" sz="900" b="0" i="0" u="none" strike="noStrike" dirty="0">
                          <a:solidFill>
                            <a:srgbClr val="375623"/>
                          </a:solidFill>
                          <a:effectLst/>
                          <a:latin typeface="Arial" panose="020B0604020202020204" pitchFamily="34" charset="0"/>
                        </a:rPr>
                        <a:t>La estación de peaje Loboguerrero se revirtió el 27 de marzo de 2019, ubicado en la vía Buga – Buenaventura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8"/>
                  </a:ext>
                </a:extLst>
              </a:tr>
              <a:tr h="274317">
                <a:tc vMerge="1">
                  <a:txBody>
                    <a:bodyPr/>
                    <a:lstStyle/>
                    <a:p>
                      <a:endParaRPr lang="es-CO"/>
                    </a:p>
                  </a:txBody>
                  <a:tcPr/>
                </a:tc>
                <a:tc vMerge="1">
                  <a:txBody>
                    <a:bodyPr/>
                    <a:lstStyle/>
                    <a:p>
                      <a:endParaRPr lang="es-CO"/>
                    </a:p>
                  </a:txBody>
                  <a:tcPr/>
                </a:tc>
                <a:tc>
                  <a:txBody>
                    <a:bodyPr/>
                    <a:lstStyle/>
                    <a:p>
                      <a:pPr algn="l" rtl="0" fontAlgn="ctr"/>
                      <a:r>
                        <a:rPr lang="es-ES" sz="900" b="0" i="0" u="none" strike="noStrike" dirty="0">
                          <a:solidFill>
                            <a:srgbClr val="375623"/>
                          </a:solidFill>
                          <a:effectLst/>
                          <a:latin typeface="Arial" panose="020B0604020202020204" pitchFamily="34" charset="0"/>
                        </a:rPr>
                        <a:t>La estación de peaje Cerritos II se revertió el 01 de noviembre de 2019, ubicado en la vía Pereira – La Victoria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9"/>
                  </a:ext>
                </a:extLst>
              </a:tr>
              <a:tr h="477436">
                <a:tc vMerge="1">
                  <a:txBody>
                    <a:bodyPr/>
                    <a:lstStyle/>
                    <a:p>
                      <a:endParaRPr lang="es-CO"/>
                    </a:p>
                  </a:txBody>
                  <a:tcPr/>
                </a:tc>
                <a:tc>
                  <a:txBody>
                    <a:bodyPr/>
                    <a:lstStyle/>
                    <a:p>
                      <a:pPr algn="ctr" rtl="0" fontAlgn="ctr"/>
                      <a:r>
                        <a:rPr lang="es-CO" sz="900" b="0" i="0" u="none" strike="noStrike">
                          <a:solidFill>
                            <a:srgbClr val="375623"/>
                          </a:solidFill>
                          <a:effectLst/>
                          <a:latin typeface="Arial" panose="020B0604020202020204" pitchFamily="34" charset="0"/>
                        </a:rPr>
                        <a:t>Ahorro para el INVIAS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900" b="1" i="0" u="none" strike="noStrike">
                          <a:solidFill>
                            <a:srgbClr val="375623"/>
                          </a:solidFill>
                          <a:effectLst/>
                          <a:latin typeface="Arial" panose="020B0604020202020204" pitchFamily="34" charset="0"/>
                        </a:rPr>
                        <a:t>$ 56.000.000.000 por disminución del porcentaje de retribución del oferente del contrato 643 de 2019, pasando de 19,67% a 12,10% para 27 estaciones de peaje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0"/>
                  </a:ext>
                </a:extLst>
              </a:tr>
              <a:tr h="274317">
                <a:tc rowSpan="3">
                  <a:txBody>
                    <a:bodyPr/>
                    <a:lstStyle/>
                    <a:p>
                      <a:pPr algn="ctr" rtl="0" fontAlgn="ctr"/>
                      <a:r>
                        <a:rPr lang="es-CO" sz="900" b="1" i="0" u="none" strike="noStrike" dirty="0">
                          <a:solidFill>
                            <a:srgbClr val="375623"/>
                          </a:solidFill>
                          <a:effectLst/>
                          <a:latin typeface="Arial" panose="020B0604020202020204" pitchFamily="34" charset="0"/>
                        </a:rPr>
                        <a:t>CONTRIBUCIÓN NACIONAL DE VALORIZACIÓN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3">
                  <a:txBody>
                    <a:bodyPr/>
                    <a:lstStyle/>
                    <a:p>
                      <a:pPr algn="ctr" rtl="0" fontAlgn="ctr"/>
                      <a:r>
                        <a:rPr lang="es-ES" sz="900" b="0" i="0" u="none" strike="noStrike">
                          <a:solidFill>
                            <a:srgbClr val="375623"/>
                          </a:solidFill>
                          <a:effectLst/>
                          <a:latin typeface="Arial" panose="020B0604020202020204" pitchFamily="34" charset="0"/>
                        </a:rPr>
                        <a:t>Adelantar las actividades técnicas y administrativas relacionadas con el cobro de la contribución de valorización de las vías a cargo de esta entidad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marL="0" algn="l" defTabSz="914400" rtl="0" eaLnBrk="1" fontAlgn="ctr" latinLnBrk="0" hangingPunct="1"/>
                      <a:r>
                        <a:rPr lang="es-ES" sz="900" b="0" i="0" u="none" strike="noStrike" kern="1200" dirty="0">
                          <a:solidFill>
                            <a:srgbClr val="375623"/>
                          </a:solidFill>
                          <a:effectLst/>
                          <a:latin typeface="Arial" panose="020B0604020202020204" pitchFamily="34" charset="0"/>
                          <a:ea typeface="+mn-ea"/>
                          <a:cs typeface="+mn-cs"/>
                        </a:rPr>
                        <a:t>Meta: Recaudo de las deudas pendiente por valor de $ 43.727.546 a 13 de diciembre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1"/>
                  </a:ext>
                </a:extLst>
              </a:tr>
              <a:tr h="274317">
                <a:tc vMerge="1">
                  <a:txBody>
                    <a:bodyPr/>
                    <a:lstStyle/>
                    <a:p>
                      <a:endParaRPr lang="es-CO"/>
                    </a:p>
                  </a:txBody>
                  <a:tcPr/>
                </a:tc>
                <a:tc vMerge="1">
                  <a:txBody>
                    <a:bodyPr/>
                    <a:lstStyle/>
                    <a:p>
                      <a:endParaRPr lang="es-CO"/>
                    </a:p>
                  </a:txBody>
                  <a:tcPr/>
                </a:tc>
                <a:tc>
                  <a:txBody>
                    <a:bodyPr/>
                    <a:lstStyle/>
                    <a:p>
                      <a:pPr algn="l" rtl="0" fontAlgn="ctr"/>
                      <a:r>
                        <a:rPr lang="es-ES" sz="900" b="1" i="1" u="none" strike="noStrike">
                          <a:solidFill>
                            <a:srgbClr val="375623"/>
                          </a:solidFill>
                          <a:effectLst/>
                          <a:latin typeface="Arial" panose="020B0604020202020204" pitchFamily="34" charset="0"/>
                        </a:rPr>
                        <a:t>Meta: Reglamentación de la CNV, de conformidad con lo establecido en la Ley 1819 de 2016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2"/>
                  </a:ext>
                </a:extLst>
              </a:tr>
              <a:tr h="274317">
                <a:tc vMerge="1">
                  <a:txBody>
                    <a:bodyPr/>
                    <a:lstStyle/>
                    <a:p>
                      <a:endParaRPr lang="es-CO"/>
                    </a:p>
                  </a:txBody>
                  <a:tcPr/>
                </a:tc>
                <a:tc vMerge="1">
                  <a:txBody>
                    <a:bodyPr/>
                    <a:lstStyle/>
                    <a:p>
                      <a:endParaRPr lang="es-CO"/>
                    </a:p>
                  </a:txBody>
                  <a:tcPr/>
                </a:tc>
                <a:tc>
                  <a:txBody>
                    <a:bodyPr/>
                    <a:lstStyle/>
                    <a:p>
                      <a:pPr algn="l" rtl="0" fontAlgn="ctr"/>
                      <a:r>
                        <a:rPr lang="es-ES" sz="900" b="1" i="1" u="none" strike="noStrike" dirty="0">
                          <a:solidFill>
                            <a:srgbClr val="375623"/>
                          </a:solidFill>
                          <a:effectLst/>
                          <a:latin typeface="Arial" panose="020B0604020202020204" pitchFamily="34" charset="0"/>
                        </a:rPr>
                        <a:t>Producto: Borrador del Documento CONPES y Decreto Reglamentario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ángulo 4">
            <a:extLst>
              <a:ext uri="{FF2B5EF4-FFF2-40B4-BE49-F238E27FC236}">
                <a16:creationId xmlns:a16="http://schemas.microsoft.com/office/drawing/2014/main" id="{689E2088-7B06-48EF-A57C-3507643BECE4}"/>
              </a:ext>
            </a:extLst>
          </p:cNvPr>
          <p:cNvSpPr>
            <a:spLocks noChangeArrowheads="1"/>
          </p:cNvSpPr>
          <p:nvPr/>
        </p:nvSpPr>
        <p:spPr bwMode="auto">
          <a:xfrm>
            <a:off x="866775" y="155575"/>
            <a:ext cx="10320338" cy="5540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GENERACIÓN DE EMPLEO</a:t>
            </a: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8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FFFE41B8-6084-4EBC-9F2F-B670F7CA52DD}"/>
              </a:ext>
            </a:extLst>
          </p:cNvPr>
          <p:cNvGraphicFramePr>
            <a:graphicFrameLocks noGrp="1"/>
          </p:cNvGraphicFramePr>
          <p:nvPr/>
        </p:nvGraphicFramePr>
        <p:xfrm>
          <a:off x="927100" y="677863"/>
          <a:ext cx="10398125" cy="284162"/>
        </p:xfrm>
        <a:graphic>
          <a:graphicData uri="http://schemas.openxmlformats.org/drawingml/2006/table">
            <a:tbl>
              <a:tblPr firstRow="1" bandRow="1"/>
              <a:tblGrid>
                <a:gridCol w="10398125">
                  <a:extLst>
                    <a:ext uri="{9D8B030D-6E8A-4147-A177-3AD203B41FA5}">
                      <a16:colId xmlns:a16="http://schemas.microsoft.com/office/drawing/2014/main" val="20000"/>
                    </a:ext>
                  </a:extLst>
                </a:gridCol>
              </a:tblGrid>
              <a:tr h="284162">
                <a:tc>
                  <a:txBody>
                    <a:bodyPr/>
                    <a:lstStyle/>
                    <a:p>
                      <a:pPr algn="r" rtl="0" fontAlgn="ctr"/>
                      <a:r>
                        <a:rPr lang="es-CO" sz="1000" b="1" i="0" u="none" strike="noStrike" dirty="0">
                          <a:solidFill>
                            <a:srgbClr val="FFFFFF"/>
                          </a:solidFill>
                          <a:effectLst/>
                          <a:latin typeface="Arial" panose="020B0604020202020204" pitchFamily="34" charset="0"/>
                          <a:cs typeface="Arial" panose="020B0604020202020204" pitchFamily="34" charset="0"/>
                        </a:rPr>
                        <a:t>SUBDIRECCIÓN DE ESTUDIOS E INNOVACIÓN</a:t>
                      </a:r>
                    </a:p>
                  </a:txBody>
                  <a:tcPr marL="9481" marR="9481" marT="9454" marB="0" anchor="ctr">
                    <a:lnL w="12700" cap="flat" cmpd="sng" algn="ctr">
                      <a:solidFill>
                        <a:srgbClr val="375623"/>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375623"/>
                      </a:solidFill>
                      <a:prstDash val="solid"/>
                      <a:round/>
                      <a:headEnd type="none" w="med" len="med"/>
                      <a:tailEnd type="none" w="med" len="med"/>
                    </a:lnT>
                    <a:lnB>
                      <a:noFill/>
                    </a:lnB>
                    <a:solidFill>
                      <a:srgbClr val="375623"/>
                    </a:solidFill>
                  </a:tcPr>
                </a:tc>
                <a:extLst>
                  <a:ext uri="{0D108BD9-81ED-4DB2-BD59-A6C34878D82A}">
                    <a16:rowId xmlns:a16="http://schemas.microsoft.com/office/drawing/2014/main" val="10000"/>
                  </a:ext>
                </a:extLst>
              </a:tr>
            </a:tbl>
          </a:graphicData>
        </a:graphic>
      </p:graphicFrame>
      <p:graphicFrame>
        <p:nvGraphicFramePr>
          <p:cNvPr id="8" name="Tabla 7">
            <a:extLst>
              <a:ext uri="{FF2B5EF4-FFF2-40B4-BE49-F238E27FC236}">
                <a16:creationId xmlns:a16="http://schemas.microsoft.com/office/drawing/2014/main" id="{CC7A62C4-C20D-4E6D-8DD1-FACE472BC96C}"/>
              </a:ext>
            </a:extLst>
          </p:cNvPr>
          <p:cNvGraphicFramePr>
            <a:graphicFrameLocks noGrp="1"/>
          </p:cNvGraphicFramePr>
          <p:nvPr/>
        </p:nvGraphicFramePr>
        <p:xfrm>
          <a:off x="927100" y="962025"/>
          <a:ext cx="10398125" cy="4641850"/>
        </p:xfrm>
        <a:graphic>
          <a:graphicData uri="http://schemas.openxmlformats.org/drawingml/2006/table">
            <a:tbl>
              <a:tblPr/>
              <a:tblGrid>
                <a:gridCol w="2070107">
                  <a:extLst>
                    <a:ext uri="{9D8B030D-6E8A-4147-A177-3AD203B41FA5}">
                      <a16:colId xmlns:a16="http://schemas.microsoft.com/office/drawing/2014/main" val="20000"/>
                    </a:ext>
                  </a:extLst>
                </a:gridCol>
                <a:gridCol w="2617377">
                  <a:extLst>
                    <a:ext uri="{9D8B030D-6E8A-4147-A177-3AD203B41FA5}">
                      <a16:colId xmlns:a16="http://schemas.microsoft.com/office/drawing/2014/main" val="20001"/>
                    </a:ext>
                  </a:extLst>
                </a:gridCol>
                <a:gridCol w="3152749">
                  <a:extLst>
                    <a:ext uri="{9D8B030D-6E8A-4147-A177-3AD203B41FA5}">
                      <a16:colId xmlns:a16="http://schemas.microsoft.com/office/drawing/2014/main" val="20002"/>
                    </a:ext>
                  </a:extLst>
                </a:gridCol>
                <a:gridCol w="1356278">
                  <a:extLst>
                    <a:ext uri="{9D8B030D-6E8A-4147-A177-3AD203B41FA5}">
                      <a16:colId xmlns:a16="http://schemas.microsoft.com/office/drawing/2014/main" val="20003"/>
                    </a:ext>
                  </a:extLst>
                </a:gridCol>
                <a:gridCol w="1201614">
                  <a:extLst>
                    <a:ext uri="{9D8B030D-6E8A-4147-A177-3AD203B41FA5}">
                      <a16:colId xmlns:a16="http://schemas.microsoft.com/office/drawing/2014/main" val="20004"/>
                    </a:ext>
                  </a:extLst>
                </a:gridCol>
              </a:tblGrid>
              <a:tr h="285653">
                <a:tc>
                  <a:txBody>
                    <a:bodyPr/>
                    <a:lstStyle/>
                    <a:p>
                      <a:pPr algn="ctr" rtl="0" fontAlgn="ctr"/>
                      <a:r>
                        <a:rPr lang="es-CO" sz="800" b="1" i="0" u="none" strike="noStrike">
                          <a:solidFill>
                            <a:srgbClr val="375623"/>
                          </a:solidFill>
                          <a:effectLst/>
                          <a:latin typeface="Arial" panose="020B0604020202020204" pitchFamily="34" charset="0"/>
                        </a:rPr>
                        <a:t>ID.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COORDINACIÓN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ES" sz="800" b="1" i="0" u="none" strike="noStrike">
                          <a:solidFill>
                            <a:srgbClr val="375623"/>
                          </a:solidFill>
                          <a:effectLst/>
                          <a:latin typeface="Arial" panose="020B0604020202020204" pitchFamily="34" charset="0"/>
                        </a:rPr>
                        <a:t>NOMBRE DEL PROYECTO/CONTRATO EN EJECUCIÓN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NRO. DE CONTRATO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EMPLEOS GENERADOS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0"/>
                  </a:ext>
                </a:extLst>
              </a:tr>
              <a:tr h="178533">
                <a:tc rowSpan="2">
                  <a:txBody>
                    <a:bodyPr/>
                    <a:lstStyle/>
                    <a:p>
                      <a:pPr algn="ctr" rtl="0" fontAlgn="ctr"/>
                      <a:r>
                        <a:rPr lang="es-CO" sz="8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800" b="0" i="0" u="none" strike="noStrike">
                          <a:solidFill>
                            <a:srgbClr val="375623"/>
                          </a:solidFill>
                          <a:effectLst/>
                          <a:latin typeface="Arial" panose="020B0604020202020204" pitchFamily="34" charset="0"/>
                        </a:rPr>
                        <a:t>Estudios y Diseños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ES" sz="800" b="0" i="0" u="none" strike="noStrike" dirty="0">
                          <a:solidFill>
                            <a:srgbClr val="375623"/>
                          </a:solidFill>
                          <a:effectLst/>
                          <a:latin typeface="Arial" panose="020B0604020202020204" pitchFamily="34" charset="0"/>
                        </a:rPr>
                        <a:t>ESTUDIOS Y DISEÑOS VARIANTE PUEBLO RICO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0" i="0" u="none" strike="noStrike">
                          <a:solidFill>
                            <a:srgbClr val="375623"/>
                          </a:solidFill>
                          <a:effectLst/>
                          <a:latin typeface="Arial" panose="020B0604020202020204" pitchFamily="34" charset="0"/>
                        </a:rPr>
                        <a:t>1102 de 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27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1"/>
                  </a:ext>
                </a:extLst>
              </a:tr>
              <a:tr h="178533">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a:solidFill>
                            <a:srgbClr val="375623"/>
                          </a:solidFill>
                          <a:effectLst/>
                          <a:latin typeface="Arial" panose="020B0604020202020204" pitchFamily="34" charset="0"/>
                        </a:rPr>
                        <a:t>1257 de 2017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47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2"/>
                  </a:ext>
                </a:extLst>
              </a:tr>
              <a:tr h="178533">
                <a:tc rowSpan="2">
                  <a:txBody>
                    <a:bodyPr/>
                    <a:lstStyle/>
                    <a:p>
                      <a:pPr algn="ctr" rtl="0" fontAlgn="ctr"/>
                      <a:r>
                        <a:rPr lang="es-CO" sz="800" b="0" i="0" u="none" strike="noStrike">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800" b="0" i="0" u="none" strike="noStrike">
                          <a:solidFill>
                            <a:srgbClr val="375623"/>
                          </a:solidFill>
                          <a:effectLst/>
                          <a:latin typeface="Arial" panose="020B0604020202020204" pitchFamily="34" charset="0"/>
                        </a:rPr>
                        <a:t>Estudios y Diseños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l" rtl="0" fontAlgn="ctr"/>
                      <a:r>
                        <a:rPr lang="es-CO" sz="800" b="0" i="0" u="none" strike="noStrike">
                          <a:solidFill>
                            <a:srgbClr val="375623"/>
                          </a:solidFill>
                          <a:effectLst/>
                          <a:latin typeface="Arial" panose="020B0604020202020204" pitchFamily="34" charset="0"/>
                        </a:rPr>
                        <a:t>ESTUDIOS Y DISEÑOSPACÍFICO ORINOQUÍA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0" i="0" u="none" strike="noStrike">
                          <a:solidFill>
                            <a:srgbClr val="375623"/>
                          </a:solidFill>
                          <a:effectLst/>
                          <a:latin typeface="Arial" panose="020B0604020202020204" pitchFamily="34" charset="0"/>
                        </a:rPr>
                        <a:t>1735 de 2015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40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3"/>
                  </a:ext>
                </a:extLst>
              </a:tr>
              <a:tr h="178533">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a:solidFill>
                            <a:srgbClr val="375623"/>
                          </a:solidFill>
                          <a:effectLst/>
                          <a:latin typeface="Arial" panose="020B0604020202020204" pitchFamily="34" charset="0"/>
                        </a:rPr>
                        <a:t>1781 de 2015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31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178533">
                <a:tc rowSpan="2">
                  <a:txBody>
                    <a:bodyPr/>
                    <a:lstStyle/>
                    <a:p>
                      <a:pPr algn="ctr" rtl="0" fontAlgn="ctr"/>
                      <a:r>
                        <a:rPr lang="es-CO" sz="800" b="0" i="0" u="none" strike="noStrike">
                          <a:solidFill>
                            <a:srgbClr val="375623"/>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800" b="0" i="0" u="none" strike="noStrike">
                          <a:solidFill>
                            <a:srgbClr val="375623"/>
                          </a:solidFill>
                          <a:effectLst/>
                          <a:latin typeface="Arial" panose="020B0604020202020204" pitchFamily="34" charset="0"/>
                        </a:rPr>
                        <a:t>Estudios y Diseños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CO" sz="800" b="0" i="0" u="none" strike="noStrike">
                          <a:solidFill>
                            <a:srgbClr val="375623"/>
                          </a:solidFill>
                          <a:effectLst/>
                          <a:latin typeface="Arial" panose="020B0604020202020204" pitchFamily="34" charset="0"/>
                        </a:rPr>
                        <a:t>ESTUDIOS Y DISEÑOS MALPASO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0" i="0" u="none" strike="noStrike">
                          <a:solidFill>
                            <a:srgbClr val="375623"/>
                          </a:solidFill>
                          <a:effectLst/>
                          <a:latin typeface="Arial" panose="020B0604020202020204" pitchFamily="34" charset="0"/>
                        </a:rPr>
                        <a:t>1208 de 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5"/>
                  </a:ext>
                </a:extLst>
              </a:tr>
              <a:tr h="178533">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a:solidFill>
                            <a:srgbClr val="375623"/>
                          </a:solidFill>
                          <a:effectLst/>
                          <a:latin typeface="Arial" panose="020B0604020202020204" pitchFamily="34" charset="0"/>
                        </a:rPr>
                        <a:t>1206 de 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6"/>
                  </a:ext>
                </a:extLst>
              </a:tr>
              <a:tr h="178533">
                <a:tc rowSpan="2">
                  <a:txBody>
                    <a:bodyPr/>
                    <a:lstStyle/>
                    <a:p>
                      <a:pPr algn="ctr" rtl="0" fontAlgn="ctr"/>
                      <a:r>
                        <a:rPr lang="es-CO" sz="800" b="0" i="0" u="none" strike="noStrike">
                          <a:solidFill>
                            <a:srgbClr val="375623"/>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800" b="0" i="0" u="none" strike="noStrike">
                          <a:solidFill>
                            <a:srgbClr val="375623"/>
                          </a:solidFill>
                          <a:effectLst/>
                          <a:latin typeface="Arial" panose="020B0604020202020204" pitchFamily="34" charset="0"/>
                        </a:rPr>
                        <a:t>Estudios y Diseños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l" rtl="0" fontAlgn="ctr"/>
                      <a:r>
                        <a:rPr lang="es-ES" sz="800" b="0" i="0" u="none" strike="noStrike">
                          <a:solidFill>
                            <a:srgbClr val="375623"/>
                          </a:solidFill>
                          <a:effectLst/>
                          <a:latin typeface="Arial" panose="020B0604020202020204" pitchFamily="34" charset="0"/>
                        </a:rPr>
                        <a:t>ESTUDIOS Y DISEÑOS PTE ARIMENA – PTO CARREÑO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0" i="0" u="none" strike="noStrike">
                          <a:solidFill>
                            <a:srgbClr val="375623"/>
                          </a:solidFill>
                          <a:effectLst/>
                          <a:latin typeface="Arial" panose="020B0604020202020204" pitchFamily="34" charset="0"/>
                        </a:rPr>
                        <a:t>1734 de 2015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40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7"/>
                  </a:ext>
                </a:extLst>
              </a:tr>
              <a:tr h="178533">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a:solidFill>
                            <a:srgbClr val="375623"/>
                          </a:solidFill>
                          <a:effectLst/>
                          <a:latin typeface="Arial" panose="020B0604020202020204" pitchFamily="34" charset="0"/>
                        </a:rPr>
                        <a:t>1797 de 2015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35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8"/>
                  </a:ext>
                </a:extLst>
              </a:tr>
              <a:tr h="178533">
                <a:tc rowSpan="2">
                  <a:txBody>
                    <a:bodyPr/>
                    <a:lstStyle/>
                    <a:p>
                      <a:pPr algn="ctr" rtl="0" fontAlgn="ctr"/>
                      <a:r>
                        <a:rPr lang="es-CO" sz="800" b="0" i="0" u="none" strike="noStrike">
                          <a:solidFill>
                            <a:srgbClr val="375623"/>
                          </a:solidFill>
                          <a:effectLst/>
                          <a:latin typeface="Arial" panose="020B0604020202020204" pitchFamily="34" charset="0"/>
                        </a:rPr>
                        <a:t>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800" b="0" i="0" u="none" strike="noStrike">
                          <a:solidFill>
                            <a:srgbClr val="375623"/>
                          </a:solidFill>
                          <a:effectLst/>
                          <a:latin typeface="Arial" panose="020B0604020202020204" pitchFamily="34" charset="0"/>
                        </a:rPr>
                        <a:t>Estudios y Diseños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ES" sz="800" b="0" i="0" u="none" strike="noStrike" dirty="0">
                          <a:solidFill>
                            <a:srgbClr val="375623"/>
                          </a:solidFill>
                          <a:effectLst/>
                          <a:latin typeface="Arial" panose="020B0604020202020204" pitchFamily="34" charset="0"/>
                        </a:rPr>
                        <a:t>ESTUDIOS Y DISEÑOS LETICIA – TARAPACÁ</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0" i="0" u="none" strike="noStrike">
                          <a:solidFill>
                            <a:srgbClr val="375623"/>
                          </a:solidFill>
                          <a:effectLst/>
                          <a:latin typeface="Arial" panose="020B0604020202020204" pitchFamily="34" charset="0"/>
                        </a:rPr>
                        <a:t>1600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12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9"/>
                  </a:ext>
                </a:extLst>
              </a:tr>
              <a:tr h="178533">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a:solidFill>
                            <a:srgbClr val="375623"/>
                          </a:solidFill>
                          <a:effectLst/>
                          <a:latin typeface="Arial" panose="020B0604020202020204" pitchFamily="34" charset="0"/>
                        </a:rPr>
                        <a:t>1594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10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0"/>
                  </a:ext>
                </a:extLst>
              </a:tr>
              <a:tr h="178533">
                <a:tc rowSpan="2">
                  <a:txBody>
                    <a:bodyPr/>
                    <a:lstStyle/>
                    <a:p>
                      <a:pPr algn="ctr" rtl="0" fontAlgn="ctr"/>
                      <a:r>
                        <a:rPr lang="es-CO" sz="800" b="0" i="0" u="none" strike="noStrike">
                          <a:solidFill>
                            <a:srgbClr val="375623"/>
                          </a:solidFill>
                          <a:effectLst/>
                          <a:latin typeface="Arial" panose="020B0604020202020204" pitchFamily="34" charset="0"/>
                        </a:rPr>
                        <a:t>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800" b="0" i="0" u="none" strike="noStrike">
                          <a:solidFill>
                            <a:srgbClr val="375623"/>
                          </a:solidFill>
                          <a:effectLst/>
                          <a:latin typeface="Arial" panose="020B0604020202020204" pitchFamily="34" charset="0"/>
                        </a:rPr>
                        <a:t>Estudios y Diseños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l" rtl="0" fontAlgn="ctr"/>
                      <a:r>
                        <a:rPr lang="es-ES" sz="800" b="0" i="0" u="none" strike="noStrike" dirty="0">
                          <a:solidFill>
                            <a:srgbClr val="375623"/>
                          </a:solidFill>
                          <a:effectLst/>
                          <a:latin typeface="Arial" panose="020B0604020202020204" pitchFamily="34" charset="0"/>
                        </a:rPr>
                        <a:t>ESTUDIOS Y DISEÑOS VARIANTE YOPAL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0" i="0" u="none" strike="noStrike">
                          <a:solidFill>
                            <a:srgbClr val="375623"/>
                          </a:solidFill>
                          <a:effectLst/>
                          <a:latin typeface="Arial" panose="020B0604020202020204" pitchFamily="34" charset="0"/>
                        </a:rPr>
                        <a:t>972 de 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1"/>
                  </a:ext>
                </a:extLst>
              </a:tr>
              <a:tr h="178533">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a:solidFill>
                            <a:srgbClr val="375623"/>
                          </a:solidFill>
                          <a:effectLst/>
                          <a:latin typeface="Arial" panose="020B0604020202020204" pitchFamily="34" charset="0"/>
                        </a:rPr>
                        <a:t>845 de 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22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2"/>
                  </a:ext>
                </a:extLst>
              </a:tr>
              <a:tr h="178533">
                <a:tc rowSpan="2">
                  <a:txBody>
                    <a:bodyPr/>
                    <a:lstStyle/>
                    <a:p>
                      <a:pPr algn="ctr" rtl="0" fontAlgn="ctr"/>
                      <a:r>
                        <a:rPr lang="es-CO" sz="800" b="0" i="0" u="none" strike="noStrike">
                          <a:solidFill>
                            <a:srgbClr val="375623"/>
                          </a:solidFill>
                          <a:effectLst/>
                          <a:latin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800" b="0" i="0" u="none" strike="noStrike" dirty="0">
                          <a:solidFill>
                            <a:srgbClr val="375623"/>
                          </a:solidFill>
                          <a:effectLst/>
                          <a:latin typeface="Arial" panose="020B0604020202020204" pitchFamily="34" charset="0"/>
                        </a:rPr>
                        <a:t>Estudios y Diseños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ES" sz="800" b="0" i="0" u="none" strike="noStrike" dirty="0">
                          <a:solidFill>
                            <a:srgbClr val="375623"/>
                          </a:solidFill>
                          <a:effectLst/>
                          <a:latin typeface="Arial" panose="020B0604020202020204" pitchFamily="34" charset="0"/>
                        </a:rPr>
                        <a:t>ESTUDIOS Y DISEÑOS ÁNIMAS - NUQUÍ</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0" i="0" u="none" strike="noStrike">
                          <a:solidFill>
                            <a:srgbClr val="375623"/>
                          </a:solidFill>
                          <a:effectLst/>
                          <a:latin typeface="Arial" panose="020B0604020202020204" pitchFamily="34" charset="0"/>
                        </a:rPr>
                        <a:t>2199 de 2016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41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3"/>
                  </a:ext>
                </a:extLst>
              </a:tr>
              <a:tr h="178533">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a:solidFill>
                            <a:srgbClr val="375623"/>
                          </a:solidFill>
                          <a:effectLst/>
                          <a:latin typeface="Arial" panose="020B0604020202020204" pitchFamily="34" charset="0"/>
                        </a:rPr>
                        <a:t>2194 de 2016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44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4"/>
                  </a:ext>
                </a:extLst>
              </a:tr>
              <a:tr h="178533">
                <a:tc rowSpan="2">
                  <a:txBody>
                    <a:bodyPr/>
                    <a:lstStyle/>
                    <a:p>
                      <a:pPr algn="ctr" rtl="0" fontAlgn="ctr"/>
                      <a:r>
                        <a:rPr lang="es-CO" sz="800" b="0" i="0" u="none" strike="noStrike">
                          <a:solidFill>
                            <a:srgbClr val="375623"/>
                          </a:solidFill>
                          <a:effectLst/>
                          <a:latin typeface="Arial" panose="020B0604020202020204" pitchFamily="34" charset="0"/>
                        </a:rPr>
                        <a:t>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800" b="0" i="0" u="none" strike="noStrike">
                          <a:solidFill>
                            <a:srgbClr val="375623"/>
                          </a:solidFill>
                          <a:effectLst/>
                          <a:latin typeface="Arial" panose="020B0604020202020204" pitchFamily="34" charset="0"/>
                        </a:rPr>
                        <a:t>Estudios y Diseños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l" rtl="0" fontAlgn="ctr"/>
                      <a:r>
                        <a:rPr lang="es-ES" sz="800" b="0" i="0" u="none" strike="noStrike" dirty="0">
                          <a:solidFill>
                            <a:srgbClr val="375623"/>
                          </a:solidFill>
                          <a:effectLst/>
                          <a:latin typeface="Arial" panose="020B0604020202020204" pitchFamily="34" charset="0"/>
                        </a:rPr>
                        <a:t>ESTUDIOS Y DISEÑOS RETIRO DE LOS INDIOS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0" i="0" u="none" strike="noStrike">
                          <a:solidFill>
                            <a:srgbClr val="375623"/>
                          </a:solidFill>
                          <a:effectLst/>
                          <a:latin typeface="Arial" panose="020B0604020202020204" pitchFamily="34" charset="0"/>
                        </a:rPr>
                        <a:t>1469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10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5"/>
                  </a:ext>
                </a:extLst>
              </a:tr>
              <a:tr h="178533">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a:solidFill>
                            <a:srgbClr val="375623"/>
                          </a:solidFill>
                          <a:effectLst/>
                          <a:latin typeface="Arial" panose="020B0604020202020204" pitchFamily="34" charset="0"/>
                        </a:rPr>
                        <a:t>1592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6"/>
                  </a:ext>
                </a:extLst>
              </a:tr>
              <a:tr h="178533">
                <a:tc rowSpan="2">
                  <a:txBody>
                    <a:bodyPr/>
                    <a:lstStyle/>
                    <a:p>
                      <a:pPr algn="ctr" rtl="0" fontAlgn="ctr"/>
                      <a:r>
                        <a:rPr lang="es-CO" sz="800" b="0" i="0" u="none" strike="noStrike">
                          <a:solidFill>
                            <a:srgbClr val="375623"/>
                          </a:solidFill>
                          <a:effectLst/>
                          <a:latin typeface="Arial" panose="020B0604020202020204" pitchFamily="34" charset="0"/>
                        </a:rPr>
                        <a:t>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800" b="0" i="0" u="none" strike="noStrike">
                          <a:solidFill>
                            <a:srgbClr val="375623"/>
                          </a:solidFill>
                          <a:effectLst/>
                          <a:latin typeface="Arial" panose="020B0604020202020204" pitchFamily="34" charset="0"/>
                        </a:rPr>
                        <a:t>Estudios y Diseños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ES" sz="800" b="0" i="0" u="none" strike="noStrike" dirty="0">
                          <a:solidFill>
                            <a:srgbClr val="375623"/>
                          </a:solidFill>
                          <a:effectLst/>
                          <a:latin typeface="Arial" panose="020B0604020202020204" pitchFamily="34" charset="0"/>
                        </a:rPr>
                        <a:t>ESTUDIOS Y DISEÑOS PUENTE SECTOR ZULÍA - CUCUTA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0" i="0" u="none" strike="noStrike">
                          <a:solidFill>
                            <a:srgbClr val="375623"/>
                          </a:solidFill>
                          <a:effectLst/>
                          <a:latin typeface="Arial" panose="020B0604020202020204" pitchFamily="34" charset="0"/>
                        </a:rPr>
                        <a:t>1374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12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7"/>
                  </a:ext>
                </a:extLst>
              </a:tr>
              <a:tr h="178533">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a:solidFill>
                            <a:srgbClr val="375623"/>
                          </a:solidFill>
                          <a:effectLst/>
                          <a:latin typeface="Arial" panose="020B0604020202020204" pitchFamily="34" charset="0"/>
                        </a:rPr>
                        <a:t>1568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11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8"/>
                  </a:ext>
                </a:extLst>
              </a:tr>
              <a:tr h="178533">
                <a:tc>
                  <a:txBody>
                    <a:bodyPr/>
                    <a:lstStyle/>
                    <a:p>
                      <a:pPr algn="ctr" rtl="0" fontAlgn="ctr"/>
                      <a:r>
                        <a:rPr lang="es-CO" sz="800" b="0" i="0" u="none" strike="noStrike">
                          <a:solidFill>
                            <a:srgbClr val="375623"/>
                          </a:solidFill>
                          <a:effectLst/>
                          <a:latin typeface="Arial" panose="020B0604020202020204" pitchFamily="34" charset="0"/>
                        </a:rPr>
                        <a:t>10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b"/>
                      <a:r>
                        <a:rPr lang="es-CO" sz="800" b="0" i="0" u="none" strike="noStrike">
                          <a:solidFill>
                            <a:srgbClr val="375623"/>
                          </a:solidFill>
                          <a:effectLst/>
                          <a:latin typeface="Arial" panose="020B0604020202020204" pitchFamily="34" charset="0"/>
                        </a:rPr>
                        <a:t>Peajes y Valorización</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ES" sz="800" b="0" i="0" u="none" strike="noStrike" dirty="0">
                          <a:solidFill>
                            <a:srgbClr val="375623"/>
                          </a:solidFill>
                          <a:effectLst/>
                          <a:latin typeface="Arial" panose="020B0604020202020204" pitchFamily="34" charset="0"/>
                        </a:rPr>
                        <a:t>CONTRATO DE CONCESIÓN CON VIPSA 2016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0" i="0" u="none" strike="noStrike">
                          <a:solidFill>
                            <a:srgbClr val="375623"/>
                          </a:solidFill>
                          <a:effectLst/>
                          <a:latin typeface="Arial" panose="020B0604020202020204" pitchFamily="34" charset="0"/>
                        </a:rPr>
                        <a:t>01059-2016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768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9"/>
                  </a:ext>
                </a:extLst>
              </a:tr>
              <a:tr h="285653">
                <a:tc>
                  <a:txBody>
                    <a:bodyPr/>
                    <a:lstStyle/>
                    <a:p>
                      <a:pPr algn="ctr" rtl="0" fontAlgn="ctr"/>
                      <a:r>
                        <a:rPr lang="es-CO" sz="800" b="0" i="0" u="none" strike="noStrike">
                          <a:solidFill>
                            <a:srgbClr val="375623"/>
                          </a:solidFill>
                          <a:effectLst/>
                          <a:latin typeface="Arial" panose="020B0604020202020204" pitchFamily="34" charset="0"/>
                        </a:rPr>
                        <a:t>11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b"/>
                      <a:r>
                        <a:rPr lang="es-CO" sz="800" b="0" i="0" u="none" strike="noStrike">
                          <a:solidFill>
                            <a:srgbClr val="375623"/>
                          </a:solidFill>
                          <a:effectLst/>
                          <a:latin typeface="Arial" panose="020B0604020202020204" pitchFamily="34" charset="0"/>
                        </a:rPr>
                        <a:t>Peajes y Valorización</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l" rtl="0" fontAlgn="ctr"/>
                      <a:r>
                        <a:rPr lang="es-ES" sz="800" b="0" i="0" u="none" strike="noStrike" dirty="0">
                          <a:solidFill>
                            <a:srgbClr val="375623"/>
                          </a:solidFill>
                          <a:effectLst/>
                          <a:latin typeface="Arial" panose="020B0604020202020204" pitchFamily="34" charset="0"/>
                        </a:rPr>
                        <a:t>CONTRATO DE INTERVENTORÍA PARA LA OPERACIÓN Y RECAUDO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0" i="0" u="none" strike="noStrike">
                          <a:solidFill>
                            <a:srgbClr val="375623"/>
                          </a:solidFill>
                          <a:effectLst/>
                          <a:latin typeface="Arial" panose="020B0604020202020204" pitchFamily="34" charset="0"/>
                        </a:rPr>
                        <a:t>001156-2016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29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20"/>
                  </a:ext>
                </a:extLst>
              </a:tr>
              <a:tr h="178533">
                <a:tc>
                  <a:txBody>
                    <a:bodyPr/>
                    <a:lstStyle/>
                    <a:p>
                      <a:pPr algn="ctr" rtl="0" fontAlgn="ctr"/>
                      <a:r>
                        <a:rPr lang="es-CO" sz="800" b="0" i="0" u="none" strike="noStrike">
                          <a:solidFill>
                            <a:srgbClr val="375623"/>
                          </a:solidFill>
                          <a:effectLst/>
                          <a:latin typeface="Arial" panose="020B0604020202020204" pitchFamily="34" charset="0"/>
                        </a:rPr>
                        <a:t>12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b"/>
                      <a:r>
                        <a:rPr lang="es-CO" sz="800" b="0" i="0" u="none" strike="noStrike">
                          <a:solidFill>
                            <a:srgbClr val="375623"/>
                          </a:solidFill>
                          <a:effectLst/>
                          <a:latin typeface="Arial" panose="020B0604020202020204" pitchFamily="34" charset="0"/>
                        </a:rPr>
                        <a:t>Peajes y Valorización</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ES" sz="800" b="0" i="0" u="none" strike="noStrike" dirty="0">
                          <a:solidFill>
                            <a:srgbClr val="375623"/>
                          </a:solidFill>
                          <a:effectLst/>
                          <a:latin typeface="Arial" panose="020B0604020202020204" pitchFamily="34" charset="0"/>
                        </a:rPr>
                        <a:t>CONTRATO DE CONCESIÓN CON CONSORCIO RQS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0" i="0" u="none" strike="noStrike">
                          <a:solidFill>
                            <a:srgbClr val="375623"/>
                          </a:solidFill>
                          <a:effectLst/>
                          <a:latin typeface="Arial" panose="020B0604020202020204" pitchFamily="34" charset="0"/>
                        </a:rPr>
                        <a:t>00643-2019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1" i="0" u="none" strike="noStrike">
                          <a:solidFill>
                            <a:srgbClr val="375623"/>
                          </a:solidFill>
                          <a:effectLst/>
                          <a:latin typeface="Arial" panose="020B0604020202020204" pitchFamily="34" charset="0"/>
                        </a:rPr>
                        <a:t>1050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21"/>
                  </a:ext>
                </a:extLst>
              </a:tr>
              <a:tr h="285653">
                <a:tc>
                  <a:txBody>
                    <a:bodyPr/>
                    <a:lstStyle/>
                    <a:p>
                      <a:pPr algn="ctr" rtl="0" fontAlgn="ctr"/>
                      <a:r>
                        <a:rPr lang="es-CO" sz="800" b="0" i="0" u="none" strike="noStrike">
                          <a:solidFill>
                            <a:srgbClr val="375623"/>
                          </a:solidFill>
                          <a:effectLst/>
                          <a:latin typeface="Arial" panose="020B0604020202020204" pitchFamily="34" charset="0"/>
                        </a:rPr>
                        <a:t>13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b"/>
                      <a:r>
                        <a:rPr lang="es-CO" sz="800" b="0" i="0" u="none" strike="noStrike">
                          <a:solidFill>
                            <a:srgbClr val="375623"/>
                          </a:solidFill>
                          <a:effectLst/>
                          <a:latin typeface="Arial" panose="020B0604020202020204" pitchFamily="34" charset="0"/>
                        </a:rPr>
                        <a:t>Peajes y Valorización</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l" rtl="0" fontAlgn="ctr"/>
                      <a:r>
                        <a:rPr lang="es-ES" sz="800" b="0" i="0" u="none" strike="noStrike" dirty="0">
                          <a:solidFill>
                            <a:srgbClr val="375623"/>
                          </a:solidFill>
                          <a:effectLst/>
                          <a:latin typeface="Arial" panose="020B0604020202020204" pitchFamily="34" charset="0"/>
                        </a:rPr>
                        <a:t>CONTRATO DE INTERVENTORÍA PARA LA OPERACIÓN Y RECAUDO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0" i="0" u="none" strike="noStrike">
                          <a:solidFill>
                            <a:srgbClr val="375623"/>
                          </a:solidFill>
                          <a:effectLst/>
                          <a:latin typeface="Arial" panose="020B0604020202020204" pitchFamily="34" charset="0"/>
                        </a:rPr>
                        <a:t>000685-2019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800" b="1" i="0" u="none" strike="noStrike">
                          <a:solidFill>
                            <a:srgbClr val="375623"/>
                          </a:solidFill>
                          <a:effectLst/>
                          <a:latin typeface="Arial" panose="020B0604020202020204" pitchFamily="34" charset="0"/>
                        </a:rPr>
                        <a:t>37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22"/>
                  </a:ext>
                </a:extLst>
              </a:tr>
              <a:tr h="214239">
                <a:tc gridSpan="4">
                  <a:txBody>
                    <a:bodyPr/>
                    <a:lstStyle/>
                    <a:p>
                      <a:pPr algn="ctr" rtl="0" fontAlgn="ctr"/>
                      <a:r>
                        <a:rPr lang="es-CO" sz="1200" b="1" i="0" u="none" strike="noStrike">
                          <a:solidFill>
                            <a:srgbClr val="375623"/>
                          </a:solidFill>
                          <a:effectLst/>
                          <a:latin typeface="Arial" panose="020B0604020202020204" pitchFamily="34" charset="0"/>
                        </a:rPr>
                        <a:t>TOTAL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ctr"/>
                      <a:r>
                        <a:rPr lang="es-CO" sz="1200" b="1" i="0" u="none" strike="noStrike" dirty="0">
                          <a:solidFill>
                            <a:srgbClr val="375623"/>
                          </a:solidFill>
                          <a:effectLst/>
                          <a:latin typeface="Arial" panose="020B0604020202020204" pitchFamily="34" charset="0"/>
                        </a:rPr>
                        <a:t>2327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23"/>
                  </a:ext>
                </a:extLst>
              </a:tr>
            </a:tbl>
          </a:graphicData>
        </a:graphic>
      </p:graphicFrame>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843438DA-A907-4B5C-831E-DD839EF677DB}"/>
              </a:ext>
            </a:extLst>
          </p:cNvPr>
          <p:cNvSpPr/>
          <p:nvPr/>
        </p:nvSpPr>
        <p:spPr>
          <a:xfrm>
            <a:off x="-23813" y="7938"/>
            <a:ext cx="12222163"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3" name="Rectangle 3">
            <a:extLst>
              <a:ext uri="{FF2B5EF4-FFF2-40B4-BE49-F238E27FC236}">
                <a16:creationId xmlns:a16="http://schemas.microsoft.com/office/drawing/2014/main" id="{1F16965D-AA5B-4B1D-97C5-E90D60F2F1F4}"/>
              </a:ext>
            </a:extLst>
          </p:cNvPr>
          <p:cNvSpPr/>
          <p:nvPr/>
        </p:nvSpPr>
        <p:spPr>
          <a:xfrm>
            <a:off x="0" y="1588"/>
            <a:ext cx="12222163" cy="6937375"/>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prstClr val="white"/>
              </a:solidFill>
            </a:endParaRPr>
          </a:p>
        </p:txBody>
      </p:sp>
      <p:pic>
        <p:nvPicPr>
          <p:cNvPr id="357380" name="Imagen 1">
            <a:extLst>
              <a:ext uri="{FF2B5EF4-FFF2-40B4-BE49-F238E27FC236}">
                <a16:creationId xmlns:a16="http://schemas.microsoft.com/office/drawing/2014/main" id="{F105B690-2BA7-4DBB-8201-7A20584D426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6725" y="59563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7381" name="Rectángulo 67">
            <a:extLst>
              <a:ext uri="{FF2B5EF4-FFF2-40B4-BE49-F238E27FC236}">
                <a16:creationId xmlns:a16="http://schemas.microsoft.com/office/drawing/2014/main" id="{C7AE526E-9354-48CC-9748-E7C737598D40}"/>
              </a:ext>
            </a:extLst>
          </p:cNvPr>
          <p:cNvSpPr>
            <a:spLocks noChangeArrowheads="1"/>
          </p:cNvSpPr>
          <p:nvPr/>
        </p:nvSpPr>
        <p:spPr bwMode="auto">
          <a:xfrm>
            <a:off x="925513" y="231775"/>
            <a:ext cx="36988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ESTUDIOS Y DISEÑOS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57382" name="Rectángulo 68">
            <a:extLst>
              <a:ext uri="{FF2B5EF4-FFF2-40B4-BE49-F238E27FC236}">
                <a16:creationId xmlns:a16="http://schemas.microsoft.com/office/drawing/2014/main" id="{D949235C-D000-4CAC-A635-EA553423A707}"/>
              </a:ext>
            </a:extLst>
          </p:cNvPr>
          <p:cNvSpPr>
            <a:spLocks noChangeArrowheads="1"/>
          </p:cNvSpPr>
          <p:nvPr/>
        </p:nvSpPr>
        <p:spPr bwMode="auto">
          <a:xfrm>
            <a:off x="882650" y="468313"/>
            <a:ext cx="47593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57383" name="Imagen 35">
            <a:extLst>
              <a:ext uri="{FF2B5EF4-FFF2-40B4-BE49-F238E27FC236}">
                <a16:creationId xmlns:a16="http://schemas.microsoft.com/office/drawing/2014/main" id="{A6510314-A2E2-4B41-9010-08A96EA8F7A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7384" name="Imagen 54">
            <a:extLst>
              <a:ext uri="{FF2B5EF4-FFF2-40B4-BE49-F238E27FC236}">
                <a16:creationId xmlns:a16="http://schemas.microsoft.com/office/drawing/2014/main" id="{EE5A9C57-96DF-41DE-ACAA-693BDAAC295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FA9152F-8370-4108-9517-B8E3B76E5A44}"/>
              </a:ext>
            </a:extLst>
          </p:cNvPr>
          <p:cNvGraphicFramePr>
            <a:graphicFrameLocks noGrp="1"/>
          </p:cNvGraphicFramePr>
          <p:nvPr/>
        </p:nvGraphicFramePr>
        <p:xfrm>
          <a:off x="996950" y="720725"/>
          <a:ext cx="10453688" cy="5202238"/>
        </p:xfrm>
        <a:graphic>
          <a:graphicData uri="http://schemas.openxmlformats.org/drawingml/2006/table">
            <a:tbl>
              <a:tblPr/>
              <a:tblGrid>
                <a:gridCol w="758570">
                  <a:extLst>
                    <a:ext uri="{9D8B030D-6E8A-4147-A177-3AD203B41FA5}">
                      <a16:colId xmlns:a16="http://schemas.microsoft.com/office/drawing/2014/main" val="20000"/>
                    </a:ext>
                  </a:extLst>
                </a:gridCol>
                <a:gridCol w="2213355">
                  <a:extLst>
                    <a:ext uri="{9D8B030D-6E8A-4147-A177-3AD203B41FA5}">
                      <a16:colId xmlns:a16="http://schemas.microsoft.com/office/drawing/2014/main" val="20001"/>
                    </a:ext>
                  </a:extLst>
                </a:gridCol>
                <a:gridCol w="3833616">
                  <a:extLst>
                    <a:ext uri="{9D8B030D-6E8A-4147-A177-3AD203B41FA5}">
                      <a16:colId xmlns:a16="http://schemas.microsoft.com/office/drawing/2014/main" val="20002"/>
                    </a:ext>
                  </a:extLst>
                </a:gridCol>
                <a:gridCol w="521164">
                  <a:extLst>
                    <a:ext uri="{9D8B030D-6E8A-4147-A177-3AD203B41FA5}">
                      <a16:colId xmlns:a16="http://schemas.microsoft.com/office/drawing/2014/main" val="20003"/>
                    </a:ext>
                  </a:extLst>
                </a:gridCol>
                <a:gridCol w="591499">
                  <a:extLst>
                    <a:ext uri="{9D8B030D-6E8A-4147-A177-3AD203B41FA5}">
                      <a16:colId xmlns:a16="http://schemas.microsoft.com/office/drawing/2014/main" val="20004"/>
                    </a:ext>
                  </a:extLst>
                </a:gridCol>
                <a:gridCol w="450829">
                  <a:extLst>
                    <a:ext uri="{9D8B030D-6E8A-4147-A177-3AD203B41FA5}">
                      <a16:colId xmlns:a16="http://schemas.microsoft.com/office/drawing/2014/main" val="20005"/>
                    </a:ext>
                  </a:extLst>
                </a:gridCol>
                <a:gridCol w="521164">
                  <a:extLst>
                    <a:ext uri="{9D8B030D-6E8A-4147-A177-3AD203B41FA5}">
                      <a16:colId xmlns:a16="http://schemas.microsoft.com/office/drawing/2014/main" val="20006"/>
                    </a:ext>
                  </a:extLst>
                </a:gridCol>
                <a:gridCol w="521164">
                  <a:extLst>
                    <a:ext uri="{9D8B030D-6E8A-4147-A177-3AD203B41FA5}">
                      <a16:colId xmlns:a16="http://schemas.microsoft.com/office/drawing/2014/main" val="20007"/>
                    </a:ext>
                  </a:extLst>
                </a:gridCol>
                <a:gridCol w="521164">
                  <a:extLst>
                    <a:ext uri="{9D8B030D-6E8A-4147-A177-3AD203B41FA5}">
                      <a16:colId xmlns:a16="http://schemas.microsoft.com/office/drawing/2014/main" val="20008"/>
                    </a:ext>
                  </a:extLst>
                </a:gridCol>
                <a:gridCol w="521164">
                  <a:extLst>
                    <a:ext uri="{9D8B030D-6E8A-4147-A177-3AD203B41FA5}">
                      <a16:colId xmlns:a16="http://schemas.microsoft.com/office/drawing/2014/main" val="20009"/>
                    </a:ext>
                  </a:extLst>
                </a:gridCol>
              </a:tblGrid>
              <a:tr h="332868">
                <a:tc rowSpan="2">
                  <a:txBody>
                    <a:bodyPr/>
                    <a:lstStyle/>
                    <a:p>
                      <a:pPr algn="ctr" rtl="0" fontAlgn="ctr"/>
                      <a:r>
                        <a:rPr lang="es-CO" sz="700" b="1" i="0" u="none" strike="noStrike" dirty="0">
                          <a:solidFill>
                            <a:srgbClr val="375623"/>
                          </a:solidFill>
                          <a:effectLst/>
                          <a:latin typeface="Arial" panose="020B0604020202020204" pitchFamily="34" charset="0"/>
                        </a:rPr>
                        <a:t>ITEM</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700" b="1" i="0" u="none" strike="noStrike" dirty="0">
                          <a:solidFill>
                            <a:srgbClr val="375623"/>
                          </a:solidFill>
                          <a:effectLst/>
                          <a:latin typeface="Arial" panose="020B0604020202020204" pitchFamily="34" charset="0"/>
                        </a:rPr>
                        <a:t>PROYECTO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700" b="1" i="0" u="none" strike="noStrike" dirty="0">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700" b="1" i="0" u="none" strike="noStrike" dirty="0">
                          <a:solidFill>
                            <a:srgbClr val="375623"/>
                          </a:solidFill>
                          <a:effectLst/>
                          <a:latin typeface="Arial" panose="020B0604020202020204" pitchFamily="34" charset="0"/>
                        </a:rPr>
                        <a:t>VALOR TOTAL DEL PROYECTO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700" b="1" i="0" u="none" strike="noStrike" dirty="0">
                          <a:solidFill>
                            <a:srgbClr val="375623"/>
                          </a:solidFill>
                          <a:effectLst/>
                          <a:latin typeface="Arial" panose="020B0604020202020204" pitchFamily="34" charset="0"/>
                        </a:rPr>
                        <a:t>Valor Adjudicado  CONSULTORIA - INTERVENTORIA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700" b="1" i="0" u="none" strike="noStrike" dirty="0">
                          <a:solidFill>
                            <a:srgbClr val="375623"/>
                          </a:solidFill>
                          <a:effectLst/>
                          <a:latin typeface="Arial" panose="020B0604020202020204" pitchFamily="34" charset="0"/>
                        </a:rPr>
                        <a:t>LOCALIZACIÓN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700" b="1" i="0" u="none" strike="noStrike" dirty="0">
                          <a:solidFill>
                            <a:srgbClr val="375623"/>
                          </a:solidFill>
                          <a:effectLst/>
                          <a:latin typeface="Arial" panose="020B0604020202020204" pitchFamily="34" charset="0"/>
                        </a:rPr>
                        <a:t>LONGITUD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700" b="1" i="0" u="none" strike="noStrike" dirty="0">
                          <a:solidFill>
                            <a:srgbClr val="375623"/>
                          </a:solidFill>
                          <a:effectLst/>
                          <a:latin typeface="Arial" panose="020B0604020202020204" pitchFamily="34" charset="0"/>
                        </a:rPr>
                        <a:t>FASE DEL PROYECTO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700" b="1" i="0" u="none" strike="noStrike">
                          <a:solidFill>
                            <a:srgbClr val="375623"/>
                          </a:solidFill>
                          <a:effectLst/>
                          <a:latin typeface="Arial" panose="020B0604020202020204" pitchFamily="34" charset="0"/>
                        </a:rPr>
                        <a:t>DURACIÓN DEL PROYECTO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700" b="1" i="0" u="none" strike="noStrike">
                          <a:solidFill>
                            <a:srgbClr val="375623"/>
                          </a:solidFill>
                          <a:effectLst/>
                          <a:latin typeface="Arial" panose="020B0604020202020204" pitchFamily="34" charset="0"/>
                        </a:rPr>
                        <a:t>INFORMACIÓN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0"/>
                  </a:ext>
                </a:extLst>
              </a:tr>
              <a:tr h="307192">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700" b="1" i="0" u="none" strike="noStrike" dirty="0">
                          <a:solidFill>
                            <a:srgbClr val="375623"/>
                          </a:solidFill>
                          <a:effectLst/>
                          <a:latin typeface="Arial" panose="020B0604020202020204" pitchFamily="34" charset="0"/>
                        </a:rPr>
                        <a:t>EN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a:txBody>
                    <a:bodyPr/>
                    <a:lstStyle/>
                    <a:p>
                      <a:pPr algn="ctr" rtl="0" fontAlgn="ctr"/>
                      <a:r>
                        <a:rPr lang="es-CO" sz="700" b="1" i="0" u="none" strike="noStrike" dirty="0">
                          <a:solidFill>
                            <a:srgbClr val="375623"/>
                          </a:solidFill>
                          <a:effectLst/>
                          <a:latin typeface="Arial" panose="020B0604020202020204" pitchFamily="34" charset="0"/>
                        </a:rPr>
                        <a:t>CONTRATO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1"/>
                  </a:ext>
                </a:extLst>
              </a:tr>
              <a:tr h="698370">
                <a:tc rowSpan="2">
                  <a:txBody>
                    <a:bodyPr/>
                    <a:lstStyle/>
                    <a:p>
                      <a:pPr algn="ctr" rtl="0" fontAlgn="ctr"/>
                      <a:r>
                        <a:rPr lang="es-CO" sz="600" b="1" i="0" u="none" strike="noStrike">
                          <a:solidFill>
                            <a:srgbClr val="375623"/>
                          </a:solidFill>
                          <a:effectLst/>
                          <a:latin typeface="Arial" panose="020B0604020202020204" pitchFamily="34" charset="0"/>
                        </a:rPr>
                        <a:t>1</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l" rtl="0" fontAlgn="ctr"/>
                      <a:r>
                        <a:rPr lang="es-ES" sz="600" b="1" i="0" u="none" strike="noStrike">
                          <a:solidFill>
                            <a:srgbClr val="375623"/>
                          </a:solidFill>
                          <a:effectLst/>
                          <a:latin typeface="Arial" panose="020B0604020202020204" pitchFamily="34" charset="0"/>
                        </a:rPr>
                        <a:t>ESTUDIOS Y DISEÑOS DE LA CONEXIÓN INTERMODAL  SAN JOSÉ DEL GUAVIARE - EL RETORNO - CALAMAR - MITÚ.</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ES" sz="600" b="0" i="0" u="none" strike="noStrike">
                          <a:solidFill>
                            <a:srgbClr val="375623"/>
                          </a:solidFill>
                          <a:effectLst/>
                          <a:latin typeface="Arial" panose="020B0604020202020204" pitchFamily="34" charset="0"/>
                        </a:rPr>
                        <a:t>ESTUDIOS Y DISEÑOS DE LA CONEXIÓN INTERMODAL SAN JOSÉ DEL GUAVIARE - EL RETORNO - CALAMAR - MITÚ. MÓDULO 1 TRAMO CARRETERO EL RETORNO – CALAMAR”, del sector vial Calamar (PR 0+000 de la Ruta 7506) hasta El Retorno (PR 45+0300 de la Ruta 7506) en el departamento del Guaviare, con una longitud aproximada de 46 kilómetros. Que entre otros aspectos, incluyan el mejoramiento del trazado geométrico de la rasante en los sectores que sea requerido, el diseño de la estructura de pavimento o mejoramiento funcional o estructural de la vía existente, los estudios y diseños de terraplenes, obras hidráulicas y diseño de la solución de los sitios críticos que se encuentren en el tramo en estudio, bien sea por atención de puntos de alta accidentabilidad y demás problemas que se presenten en la vía, con el fin de mejorar la condiciones de seguridad de los usuarios, estabilidad de las obras existentes y la disminución de los tiempos de viaje, garantizando la transitabilidad de los corredores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$ 1.725.154.900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r" rtl="0" fontAlgn="ctr"/>
                      <a:r>
                        <a:rPr lang="es-CO" sz="600" b="0" i="0" u="none" strike="noStrike">
                          <a:solidFill>
                            <a:srgbClr val="375623"/>
                          </a:solidFill>
                          <a:effectLst/>
                          <a:latin typeface="Arial" panose="020B0604020202020204" pitchFamily="34" charset="0"/>
                        </a:rPr>
                        <a:t>$ 1.427.321.700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dirty="0">
                          <a:solidFill>
                            <a:srgbClr val="375623"/>
                          </a:solidFill>
                          <a:effectLst/>
                          <a:latin typeface="Arial" panose="020B0604020202020204" pitchFamily="34" charset="0"/>
                        </a:rPr>
                        <a:t> Departamento de Guaviare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45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12 meses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2751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2"/>
                  </a:ext>
                </a:extLst>
              </a:tr>
              <a:tr h="216001">
                <a:tc vMerge="1">
                  <a:txBody>
                    <a:bodyPr/>
                    <a:lstStyle/>
                    <a:p>
                      <a:endParaRPr lang="es-CO"/>
                    </a:p>
                  </a:txBody>
                  <a:tcPr/>
                </a:tc>
                <a:tc>
                  <a:txBody>
                    <a:bodyPr/>
                    <a:lstStyle/>
                    <a:p>
                      <a:pPr algn="l" rtl="0" fontAlgn="ctr"/>
                      <a:r>
                        <a:rPr lang="es-CO" sz="600" b="1" i="0" u="none" strike="noStrike">
                          <a:solidFill>
                            <a:srgbClr val="375623"/>
                          </a:solidFill>
                          <a:effectLst/>
                          <a:latin typeface="Arial" panose="020B0604020202020204" pitchFamily="34" charset="0"/>
                        </a:rPr>
                        <a:t>MÓDULO 1 TRAMO CARRETERO EL RETORNO - CALAMAR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a:txBody>
                    <a:bodyPr/>
                    <a:lstStyle/>
                    <a:p>
                      <a:pPr algn="r" rtl="0" fontAlgn="ctr"/>
                      <a:r>
                        <a:rPr lang="es-CO" sz="600" b="0" i="0" u="none" strike="noStrike">
                          <a:solidFill>
                            <a:srgbClr val="375623"/>
                          </a:solidFill>
                          <a:effectLst/>
                          <a:latin typeface="Arial" panose="020B0604020202020204" pitchFamily="34" charset="0"/>
                        </a:rPr>
                        <a:t>$ 297.833.200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2717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3"/>
                  </a:ext>
                </a:extLst>
              </a:tr>
              <a:tr h="313287">
                <a:tc rowSpan="3">
                  <a:txBody>
                    <a:bodyPr/>
                    <a:lstStyle/>
                    <a:p>
                      <a:pPr algn="ctr" rtl="0" fontAlgn="ctr"/>
                      <a:r>
                        <a:rPr lang="es-CO" sz="600" b="1" i="0" u="none" strike="noStrike">
                          <a:solidFill>
                            <a:srgbClr val="375623"/>
                          </a:solidFill>
                          <a:effectLst/>
                          <a:latin typeface="Arial" panose="020B0604020202020204" pitchFamily="34" charset="0"/>
                        </a:rPr>
                        <a:t>2</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l" rtl="0" fontAlgn="ctr"/>
                      <a:r>
                        <a:rPr lang="es-ES" sz="600" b="1" i="0" u="none" strike="noStrike">
                          <a:solidFill>
                            <a:srgbClr val="375623"/>
                          </a:solidFill>
                          <a:effectLst/>
                          <a:latin typeface="Arial" panose="020B0604020202020204" pitchFamily="34" charset="0"/>
                        </a:rPr>
                        <a:t>ESTUDIOS Y DISEÑOS DE  MEJORAMIENTO Y/O PAVIMENTACIÓN DE LA VÍA EL PORVENIR - CRUCE EL JAUNO - PUERTO GUZMAN, DEL DEPARTAMENTO DE PUTUMAYO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ES" sz="600" b="0" i="0" u="none" strike="noStrike">
                          <a:solidFill>
                            <a:srgbClr val="375623"/>
                          </a:solidFill>
                          <a:effectLst/>
                          <a:latin typeface="Arial" panose="020B0604020202020204" pitchFamily="34" charset="0"/>
                        </a:rPr>
                        <a:t>Realizar los estudios a nivel Fase II avanzada del tramo comprendido en el sector El Porvenir (PR02+0750 de la Ruta 6501) – hasta el Cruce a Puerto Guzmán (PR 23+0200 de la Ruta 6501 sector conocido como El Jauno) y de ahí hasta la cabecera municipal de Puerto Guzmán, con una longitud aproximada de 29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$ 1.397.226.600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r" rtl="0" fontAlgn="ctr"/>
                      <a:r>
                        <a:rPr lang="es-CO" sz="600" b="0" i="0" u="none" strike="noStrike">
                          <a:solidFill>
                            <a:srgbClr val="375623"/>
                          </a:solidFill>
                          <a:effectLst/>
                          <a:latin typeface="Arial" panose="020B0604020202020204" pitchFamily="34" charset="0"/>
                        </a:rPr>
                        <a:t>$ 1.397.226.600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ES" sz="600" b="0" i="0" u="none" strike="noStrike">
                          <a:solidFill>
                            <a:srgbClr val="375623"/>
                          </a:solidFill>
                          <a:effectLst/>
                          <a:latin typeface="Arial" panose="020B0604020202020204" pitchFamily="34" charset="0"/>
                        </a:rPr>
                        <a:t> Departamento del Putumayo - Municipio de Puerto Guzmán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30,3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12 meses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2722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130537">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5"/>
                  </a:ext>
                </a:extLst>
              </a:tr>
              <a:tr h="313287">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Además de los estudios y diseños del puente que comunica el sector conocido como El Jauno con Miraflor, (PR 24+000 de la Ruta 6501, sobre el rio Caquetá), para la continuidad del corredor de primer orden Ruta 6501 (Villa Garzón – Puerto Bello), con una longitud aproximada de 1.3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6"/>
                  </a:ext>
                </a:extLst>
              </a:tr>
              <a:tr h="176223">
                <a:tc rowSpan="2">
                  <a:txBody>
                    <a:bodyPr/>
                    <a:lstStyle/>
                    <a:p>
                      <a:pPr algn="ctr" rtl="0" fontAlgn="ctr"/>
                      <a:r>
                        <a:rPr lang="es-CO" sz="600" b="1" i="0" u="none" strike="noStrike">
                          <a:solidFill>
                            <a:srgbClr val="375623"/>
                          </a:solidFill>
                          <a:effectLst/>
                          <a:latin typeface="Arial" panose="020B0604020202020204" pitchFamily="34" charset="0"/>
                        </a:rPr>
                        <a:t>3</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ES" sz="600" b="1" i="0" u="none" strike="noStrike">
                          <a:solidFill>
                            <a:srgbClr val="375623"/>
                          </a:solidFill>
                          <a:effectLst/>
                          <a:latin typeface="Arial" panose="020B0604020202020204" pitchFamily="34" charset="0"/>
                        </a:rPr>
                        <a:t>ESTUDIOS Y DISEÑOS DE  MEJORAMIENTO Y/O PAVIMENTACIÓN DE LA CARRETERA CUATRO VIENTOS - CODAZZI, DEPARTAMENTO DEL CÉSAR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ES" sz="600" b="0" i="0" u="none" strike="noStrike">
                          <a:solidFill>
                            <a:srgbClr val="375623"/>
                          </a:solidFill>
                          <a:effectLst/>
                          <a:latin typeface="Arial" panose="020B0604020202020204" pitchFamily="34" charset="0"/>
                        </a:rPr>
                        <a:t>Estudios y Diseños de Mejoramiento y/o Pavimentación tiene un alcance total estimado de 53 kilómetros de los cuales 28,36 kilómetros actualmente están en afirmado en muy regular estado y 24,41 kilómetros en pavimento flexible en muy mal estado. El estudio incluye el prediseño del nuevo puente las Lajas y Mejoramiento de los otros dos puentes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$ 2.034.996.628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r" rtl="0" fontAlgn="ctr"/>
                      <a:r>
                        <a:rPr lang="es-CO" sz="600" b="0" i="0" u="none" strike="noStrike">
                          <a:solidFill>
                            <a:srgbClr val="375623"/>
                          </a:solidFill>
                          <a:effectLst/>
                          <a:latin typeface="Arial" panose="020B0604020202020204" pitchFamily="34" charset="0"/>
                        </a:rPr>
                        <a:t>$ 1.589.913.780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 Departamento del Cesar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53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13 meses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2673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7"/>
                  </a:ext>
                </a:extLst>
              </a:tr>
              <a:tr h="189525">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r" rtl="0" fontAlgn="ctr"/>
                      <a:r>
                        <a:rPr lang="es-CO" sz="600" b="0" i="0" u="none" strike="noStrike">
                          <a:solidFill>
                            <a:srgbClr val="375623"/>
                          </a:solidFill>
                          <a:effectLst/>
                          <a:latin typeface="Arial" panose="020B0604020202020204" pitchFamily="34" charset="0"/>
                        </a:rPr>
                        <a:t>$ 445.082.848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 2716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8"/>
                  </a:ext>
                </a:extLst>
              </a:tr>
              <a:tr h="640060">
                <a:tc rowSpan="3">
                  <a:txBody>
                    <a:bodyPr/>
                    <a:lstStyle/>
                    <a:p>
                      <a:pPr algn="ctr" rtl="0" fontAlgn="ctr"/>
                      <a:r>
                        <a:rPr lang="es-CO" sz="600" b="1" i="0" u="none" strike="noStrike">
                          <a:solidFill>
                            <a:srgbClr val="375623"/>
                          </a:solidFill>
                          <a:effectLst/>
                          <a:latin typeface="Arial" panose="020B0604020202020204" pitchFamily="34" charset="0"/>
                        </a:rPr>
                        <a:t>4</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l" rtl="0" fontAlgn="ctr"/>
                      <a:r>
                        <a:rPr lang="es-ES" sz="600" b="1" i="0" u="none" strike="noStrike">
                          <a:solidFill>
                            <a:srgbClr val="375623"/>
                          </a:solidFill>
                          <a:effectLst/>
                          <a:latin typeface="Arial" panose="020B0604020202020204" pitchFamily="34" charset="0"/>
                        </a:rPr>
                        <a:t>ESTUDIOS DE CONECTIVIDAD VIAL  ENTRE EL MUNICIPIO DE MAGUI Y BARBACOAS, DEPARTAMENTO DE NARIÑO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ES" sz="600" b="0" i="0" u="none" strike="noStrike">
                          <a:solidFill>
                            <a:srgbClr val="375623"/>
                          </a:solidFill>
                          <a:effectLst/>
                          <a:latin typeface="Arial" panose="020B0604020202020204" pitchFamily="34" charset="0"/>
                        </a:rPr>
                        <a:t>Realizar estudios de conectividad vial, en una FASE II AVANZADA  del corredor vial Barbacoas – Magüi Payan en el departamento de Nariño, con una longitud aproximada de 15 kilómetros, por medio del cual se pretende la ejecución de los estudios y diseños de la solución ingenieril construible y viable para la vía objeto de estudio, los cuales definirán las obras necesarias a ejecutar en el  corredor, que permitan brindar una infraestructura vial que satisfaga requerimientos mínimos de seguridad, comodidad y transitabilidad para los usuarios de la vía, contribuyendo así, al desarrollo sostenible y a la integración del país a través de una red vial eficiente específicamente en estos sectores del país.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$ 904.479.020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r" rtl="0" fontAlgn="ctr"/>
                      <a:r>
                        <a:rPr lang="es-CO" sz="600" b="0" i="0" u="none" strike="noStrike">
                          <a:solidFill>
                            <a:srgbClr val="375623"/>
                          </a:solidFill>
                          <a:effectLst/>
                          <a:latin typeface="Arial" panose="020B0604020202020204" pitchFamily="34" charset="0"/>
                        </a:rPr>
                        <a:t>$ 712.926.620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 Departamento de Nariño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10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6 meses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600" b="0" i="0" u="none" strike="noStrike">
                          <a:solidFill>
                            <a:srgbClr val="375623"/>
                          </a:solidFill>
                          <a:effectLst/>
                          <a:latin typeface="Arial" panose="020B0604020202020204" pitchFamily="34" charset="0"/>
                        </a:rPr>
                        <a:t> 2729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9"/>
                  </a:ext>
                </a:extLst>
              </a:tr>
              <a:tr h="130537">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0"/>
                  </a:ext>
                </a:extLst>
              </a:tr>
              <a:tr h="365748">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El alcance de los estudios de mejoramiento y/o pavimentación del Corredor vial Barbacoas – Magüi Payan localizado entre el sitio conocido como el Ferri, ubicado en el barrio la invasión del casco urbano del municipio de Barbacoas sobre la margen izquierda aguas abajo del Rio Telembí y de allí 15 km aproximadamente hasta el municipio de Magui;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a:txBody>
                    <a:bodyPr/>
                    <a:lstStyle/>
                    <a:p>
                      <a:pPr algn="r" rtl="0" fontAlgn="ctr"/>
                      <a:r>
                        <a:rPr lang="es-CO" sz="600" b="0" i="0" u="none" strike="noStrike">
                          <a:solidFill>
                            <a:srgbClr val="375623"/>
                          </a:solidFill>
                          <a:effectLst/>
                          <a:latin typeface="Arial" panose="020B0604020202020204" pitchFamily="34" charset="0"/>
                        </a:rPr>
                        <a:t>$ 191.552.400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 2719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1"/>
                  </a:ext>
                </a:extLst>
              </a:tr>
              <a:tr h="274311">
                <a:tc rowSpan="4">
                  <a:txBody>
                    <a:bodyPr/>
                    <a:lstStyle/>
                    <a:p>
                      <a:pPr algn="ctr" rtl="0" fontAlgn="ctr"/>
                      <a:r>
                        <a:rPr lang="es-CO" sz="600" b="1" i="0" u="none" strike="noStrike" dirty="0">
                          <a:solidFill>
                            <a:srgbClr val="375623"/>
                          </a:solidFill>
                          <a:effectLst/>
                          <a:latin typeface="Arial" panose="020B0604020202020204" pitchFamily="34" charset="0"/>
                        </a:rPr>
                        <a:t>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4">
                  <a:txBody>
                    <a:bodyPr/>
                    <a:lstStyle/>
                    <a:p>
                      <a:pPr algn="l" rtl="0" fontAlgn="ctr"/>
                      <a:r>
                        <a:rPr lang="es-ES" sz="600" b="1" i="0" u="none" strike="noStrike" dirty="0">
                          <a:solidFill>
                            <a:srgbClr val="375623"/>
                          </a:solidFill>
                          <a:effectLst/>
                          <a:latin typeface="Arial" panose="020B0604020202020204" pitchFamily="34" charset="0"/>
                        </a:rPr>
                        <a:t>ESTUDIOS PARA EL CORREDOR SOSTENIBLE CONEXIÓN COLOMBIA - LA URIBE, DEPARTAMENTOS DEL HUILA Y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a:txBody>
                    <a:bodyPr/>
                    <a:lstStyle/>
                    <a:p>
                      <a:pPr algn="l" rtl="0" fontAlgn="ctr"/>
                      <a:r>
                        <a:rPr lang="es-ES" sz="600" b="0" i="0" u="none" strike="noStrike">
                          <a:solidFill>
                            <a:srgbClr val="375623"/>
                          </a:solidFill>
                          <a:effectLst/>
                          <a:latin typeface="Arial" panose="020B0604020202020204" pitchFamily="34" charset="0"/>
                        </a:rPr>
                        <a:t>Realizar los Estudios que permitan la identificación, caracterización, análisis y evaluación de diferentes alternativas para la selección de la más conveniente, considerando criterios ambientales, técnicos, sostenibles y socioeconómicos. "CORREDOR SOSTENIBLE".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4">
                  <a:txBody>
                    <a:bodyPr/>
                    <a:lstStyle/>
                    <a:p>
                      <a:pPr algn="ctr" rtl="0" fontAlgn="ctr"/>
                      <a:r>
                        <a:rPr lang="es-CO" sz="600" b="0" i="0" u="none" strike="noStrike">
                          <a:solidFill>
                            <a:srgbClr val="375623"/>
                          </a:solidFill>
                          <a:effectLst/>
                          <a:latin typeface="Arial" panose="020B0604020202020204" pitchFamily="34" charset="0"/>
                        </a:rPr>
                        <a:t>$ 2.280.219.690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3">
                  <a:txBody>
                    <a:bodyPr/>
                    <a:lstStyle/>
                    <a:p>
                      <a:pPr algn="r" rtl="0" fontAlgn="ctr"/>
                      <a:r>
                        <a:rPr lang="es-CO" sz="600" b="0" i="0" u="none" strike="noStrike">
                          <a:solidFill>
                            <a:srgbClr val="375623"/>
                          </a:solidFill>
                          <a:effectLst/>
                          <a:latin typeface="Arial" panose="020B0604020202020204" pitchFamily="34" charset="0"/>
                        </a:rPr>
                        <a:t>$ 1.821.580.600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 Departamento del Huila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4">
                  <a:txBody>
                    <a:bodyPr/>
                    <a:lstStyle/>
                    <a:p>
                      <a:pPr algn="ctr" rtl="0" fontAlgn="ctr"/>
                      <a:r>
                        <a:rPr lang="es-CO" sz="600" b="0" i="0" u="none" strike="noStrike">
                          <a:solidFill>
                            <a:srgbClr val="375623"/>
                          </a:solidFill>
                          <a:effectLst/>
                          <a:latin typeface="Arial" panose="020B0604020202020204" pitchFamily="34" charset="0"/>
                        </a:rPr>
                        <a:t>70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4">
                  <a:txBody>
                    <a:bodyPr/>
                    <a:lstStyle/>
                    <a:p>
                      <a:pPr algn="ctr" rtl="0" fontAlgn="ctr"/>
                      <a:r>
                        <a:rPr lang="es-CO" sz="600" b="0" i="0" u="none" strike="noStrike">
                          <a:solidFill>
                            <a:srgbClr val="375623"/>
                          </a:solidFill>
                          <a:effectLst/>
                          <a:latin typeface="Arial" panose="020B0604020202020204" pitchFamily="34" charset="0"/>
                        </a:rPr>
                        <a:t>Fase 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4">
                  <a:txBody>
                    <a:bodyPr/>
                    <a:lstStyle/>
                    <a:p>
                      <a:pPr algn="ctr" rtl="0" fontAlgn="ctr"/>
                      <a:r>
                        <a:rPr lang="es-CO" sz="600" b="0" i="0" u="none" strike="noStrike">
                          <a:solidFill>
                            <a:srgbClr val="375623"/>
                          </a:solidFill>
                          <a:effectLst/>
                          <a:latin typeface="Arial" panose="020B0604020202020204" pitchFamily="34" charset="0"/>
                        </a:rPr>
                        <a:t>12 meses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3">
                  <a:txBody>
                    <a:bodyPr/>
                    <a:lstStyle/>
                    <a:p>
                      <a:pPr algn="ctr" rtl="0" fontAlgn="ctr"/>
                      <a:r>
                        <a:rPr lang="es-CO" sz="600" b="0" i="0" u="none" strike="noStrike">
                          <a:solidFill>
                            <a:srgbClr val="375623"/>
                          </a:solidFill>
                          <a:effectLst/>
                          <a:latin typeface="Arial" panose="020B0604020202020204" pitchFamily="34" charset="0"/>
                        </a:rPr>
                        <a:t> 2743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2"/>
                  </a:ext>
                </a:extLst>
              </a:tr>
              <a:tr h="91437">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rowSpan="2">
                  <a:txBody>
                    <a:bodyPr/>
                    <a:lstStyle/>
                    <a:p>
                      <a:pPr algn="ctr" rtl="0" fontAlgn="ctr"/>
                      <a:r>
                        <a:rPr lang="es-CO" sz="600" b="0" i="0" u="none" strike="noStrike">
                          <a:solidFill>
                            <a:srgbClr val="375623"/>
                          </a:solidFill>
                          <a:effectLst/>
                          <a:latin typeface="Arial" panose="020B0604020202020204" pitchFamily="34" charset="0"/>
                        </a:rPr>
                        <a:t>Departamento de Meta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3"/>
                  </a:ext>
                </a:extLst>
              </a:tr>
              <a:tr h="145648">
                <a:tc vMerge="1">
                  <a:txBody>
                    <a:bodyPr/>
                    <a:lstStyle/>
                    <a:p>
                      <a:endParaRPr lang="es-CO"/>
                    </a:p>
                  </a:txBody>
                  <a:tcPr/>
                </a:tc>
                <a:tc vMerge="1">
                  <a:txBody>
                    <a:bodyPr/>
                    <a:lstStyle/>
                    <a:p>
                      <a:endParaRPr lang="es-CO"/>
                    </a:p>
                  </a:txBody>
                  <a:tcPr/>
                </a:tc>
                <a:tc rowSpan="2">
                  <a:txBody>
                    <a:bodyPr/>
                    <a:lstStyle/>
                    <a:p>
                      <a:pPr algn="l" rtl="0" fontAlgn="ctr"/>
                      <a:r>
                        <a:rPr lang="es-ES" sz="600" b="0" i="0" u="none" strike="noStrike" dirty="0">
                          <a:solidFill>
                            <a:srgbClr val="375623"/>
                          </a:solidFill>
                          <a:effectLst/>
                          <a:latin typeface="Arial" panose="020B0604020202020204" pitchFamily="34" charset="0"/>
                        </a:rPr>
                        <a:t>El estudio profundizará en un diseño conceptual del proyecto, tomando en consideración todos los criterios de un corredor ecológicamente sostenible, de tal manera que impida la fragmentación del ecosistema, colonización y cambio de uso del suelo, desarrollando un corredor de origen y destino que evite conexiones a otras redes viales o de transporte con el fin de generar el menor impacto sobre los ecosistemas y los recursos naturales. En su conceptualización se tomarán en consideración procesos constructivos de producción limpia, minimizando emisiones y residuos al medio ambiente, utilizando tecnologías de elementos prefabricados, nuevas tecnologías y procesos constructivos amigables con el medio ambiente. El corredor podrá ser elevado o terrestre a partir de la estructuración de obras subterráneas, garantizando desde esta fase de estudio el planteamiento de un corredor de infraestructura sostenible que proteja los recursos naturales del área de influencia.</a:t>
                      </a:r>
                      <a:endParaRPr lang="es-CO" sz="600" b="0" i="0" u="none" strike="noStrike" dirty="0">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pPr algn="r" rtl="0" fontAlgn="ctr"/>
                      <a:endParaRPr lang="es-CO" sz="6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pPr algn="ctr" rtl="0" fontAlgn="ctr"/>
                      <a:endParaRPr lang="es-CO" sz="6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pPr algn="ctr" rtl="0" fontAlgn="ctr"/>
                      <a:endParaRPr lang="es-CO" sz="6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4"/>
                  </a:ext>
                </a:extLst>
              </a:tr>
              <a:tr h="877205">
                <a:tc vMerge="1">
                  <a:txBody>
                    <a:bodyPr/>
                    <a:lstStyle/>
                    <a:p>
                      <a:endParaRPr lang="es-CO"/>
                    </a:p>
                  </a:txBody>
                  <a:tcPr/>
                </a:tc>
                <a:tc vMerge="1">
                  <a:txBody>
                    <a:bodyPr/>
                    <a:lstStyle/>
                    <a:p>
                      <a:endParaRPr lang="es-CO"/>
                    </a:p>
                  </a:txBody>
                  <a:tcPr/>
                </a:tc>
                <a:tc vMerge="1">
                  <a:txBody>
                    <a:bodyPr/>
                    <a:lstStyle/>
                    <a:p>
                      <a:pPr algn="l" rtl="0" fontAlgn="ctr"/>
                      <a:r>
                        <a:rPr lang="es-ES" sz="600" b="0" i="0" u="none" strike="noStrike">
                          <a:solidFill>
                            <a:srgbClr val="375623"/>
                          </a:solidFill>
                          <a:effectLst/>
                          <a:latin typeface="Arial" panose="020B0604020202020204" pitchFamily="34" charset="0"/>
                        </a:rPr>
                        <a:t>El estudio profundizará en un diseño conceptual del proyecto, tomando en consideración todos los criterios de un corredor ecológicamente sostenible, de tal manera que impida la fragmentación del ecosistema, colonización y cambio de uso del suelo, desarrollando un corredor de origen y destino que evite conexiones a otras redes viales o de transporte con el fin de generar el menor impacto sobre los ecosistemas y los recursos naturales. En su conceptualización se tomarán en consideración procesos constructivos de producción limpia, minimizando emisiones y residuos al medio ambiente, utilizando tecnologías de elementos prefabricados, nuevas tecnologías y procesos constructivos amigables con el medio ambiente. El corredor podrá ser elevado o terrestre a partir de la estructuración de obras subterráneas, garantizando desde esta fase de estudio el planteamiento de un corredor de infraestructura sostenible que proteja los recursos naturales del área de influencia.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a:txBody>
                    <a:bodyPr/>
                    <a:lstStyle/>
                    <a:p>
                      <a:pPr algn="r" rtl="0" fontAlgn="ctr"/>
                      <a:r>
                        <a:rPr lang="es-CO" sz="600" b="0" i="0" u="none" strike="noStrike">
                          <a:solidFill>
                            <a:srgbClr val="375623"/>
                          </a:solidFill>
                          <a:effectLst/>
                          <a:latin typeface="Arial" panose="020B0604020202020204" pitchFamily="34" charset="0"/>
                        </a:rPr>
                        <a:t>$ 458.639.090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dirty="0">
                          <a:solidFill>
                            <a:srgbClr val="375623"/>
                          </a:solidFill>
                          <a:effectLst/>
                          <a:latin typeface="Arial" panose="020B0604020202020204" pitchFamily="34" charset="0"/>
                        </a:rPr>
                        <a:t> 2718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5"/>
                  </a:ext>
                </a:extLst>
              </a:tr>
            </a:tbl>
          </a:graphicData>
        </a:graphic>
      </p:graphicFrame>
      <p:sp>
        <p:nvSpPr>
          <p:cNvPr id="11" name="Botón de acción: ir a inicio 10">
            <a:hlinkClick r:id="rId5" action="ppaction://hlinksldjump" highlightClick="1"/>
            <a:extLst>
              <a:ext uri="{FF2B5EF4-FFF2-40B4-BE49-F238E27FC236}">
                <a16:creationId xmlns:a16="http://schemas.microsoft.com/office/drawing/2014/main" id="{248C4018-929E-4B76-A271-A8B74597CAAA}"/>
              </a:ext>
            </a:extLst>
          </p:cNvPr>
          <p:cNvSpPr/>
          <p:nvPr/>
        </p:nvSpPr>
        <p:spPr>
          <a:xfrm>
            <a:off x="10871200" y="90488"/>
            <a:ext cx="579438"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1F616B5E-06EE-41B6-BB4C-CCC1A63794B2}"/>
              </a:ext>
            </a:extLst>
          </p:cNvPr>
          <p:cNvSpPr/>
          <p:nvPr/>
        </p:nvSpPr>
        <p:spPr>
          <a:xfrm>
            <a:off x="-23813" y="17463"/>
            <a:ext cx="12222163"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3" name="Rectangle 3">
            <a:extLst>
              <a:ext uri="{FF2B5EF4-FFF2-40B4-BE49-F238E27FC236}">
                <a16:creationId xmlns:a16="http://schemas.microsoft.com/office/drawing/2014/main" id="{46B9127B-7910-4E7B-ADF7-22B7CBC79381}"/>
              </a:ext>
            </a:extLst>
          </p:cNvPr>
          <p:cNvSpPr/>
          <p:nvPr/>
        </p:nvSpPr>
        <p:spPr>
          <a:xfrm>
            <a:off x="-9525" y="0"/>
            <a:ext cx="12222163" cy="7000875"/>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prstClr val="white"/>
              </a:solidFill>
            </a:endParaRPr>
          </a:p>
        </p:txBody>
      </p:sp>
      <p:pic>
        <p:nvPicPr>
          <p:cNvPr id="358404" name="Imagen 1">
            <a:extLst>
              <a:ext uri="{FF2B5EF4-FFF2-40B4-BE49-F238E27FC236}">
                <a16:creationId xmlns:a16="http://schemas.microsoft.com/office/drawing/2014/main" id="{B664FD83-2F28-4A20-A1B4-C9EF4360639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7200" y="59975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5" name="Rectángulo 67">
            <a:extLst>
              <a:ext uri="{FF2B5EF4-FFF2-40B4-BE49-F238E27FC236}">
                <a16:creationId xmlns:a16="http://schemas.microsoft.com/office/drawing/2014/main" id="{A9C91497-992A-459A-A462-0603541B37E6}"/>
              </a:ext>
            </a:extLst>
          </p:cNvPr>
          <p:cNvSpPr>
            <a:spLocks noChangeArrowheads="1"/>
          </p:cNvSpPr>
          <p:nvPr/>
        </p:nvSpPr>
        <p:spPr bwMode="auto">
          <a:xfrm>
            <a:off x="415925" y="179388"/>
            <a:ext cx="46751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ESTUDIOS Y DISEÑOS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58406" name="Rectángulo 68">
            <a:extLst>
              <a:ext uri="{FF2B5EF4-FFF2-40B4-BE49-F238E27FC236}">
                <a16:creationId xmlns:a16="http://schemas.microsoft.com/office/drawing/2014/main" id="{F84B4FB8-40EB-4339-AB1E-BC0C23073765}"/>
              </a:ext>
            </a:extLst>
          </p:cNvPr>
          <p:cNvSpPr>
            <a:spLocks noChangeArrowheads="1"/>
          </p:cNvSpPr>
          <p:nvPr/>
        </p:nvSpPr>
        <p:spPr bwMode="auto">
          <a:xfrm>
            <a:off x="882650" y="395288"/>
            <a:ext cx="4676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58407" name="Imagen 35">
            <a:extLst>
              <a:ext uri="{FF2B5EF4-FFF2-40B4-BE49-F238E27FC236}">
                <a16:creationId xmlns:a16="http://schemas.microsoft.com/office/drawing/2014/main" id="{A6F3DE59-0DC2-44F4-BF10-7E7D401B842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9757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08" name="Imagen 54">
            <a:extLst>
              <a:ext uri="{FF2B5EF4-FFF2-40B4-BE49-F238E27FC236}">
                <a16:creationId xmlns:a16="http://schemas.microsoft.com/office/drawing/2014/main" id="{06B75FF4-E547-4F8D-A121-5DE791E1D0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4024707-55C0-4AEB-BA42-37D96BA6281F}"/>
              </a:ext>
            </a:extLst>
          </p:cNvPr>
          <p:cNvGraphicFramePr>
            <a:graphicFrameLocks noGrp="1"/>
          </p:cNvGraphicFramePr>
          <p:nvPr/>
        </p:nvGraphicFramePr>
        <p:xfrm>
          <a:off x="882650" y="630238"/>
          <a:ext cx="10444163" cy="5302250"/>
        </p:xfrm>
        <a:graphic>
          <a:graphicData uri="http://schemas.openxmlformats.org/drawingml/2006/table">
            <a:tbl>
              <a:tblPr/>
              <a:tblGrid>
                <a:gridCol w="904121">
                  <a:extLst>
                    <a:ext uri="{9D8B030D-6E8A-4147-A177-3AD203B41FA5}">
                      <a16:colId xmlns:a16="http://schemas.microsoft.com/office/drawing/2014/main" val="20000"/>
                    </a:ext>
                  </a:extLst>
                </a:gridCol>
                <a:gridCol w="1569223">
                  <a:extLst>
                    <a:ext uri="{9D8B030D-6E8A-4147-A177-3AD203B41FA5}">
                      <a16:colId xmlns:a16="http://schemas.microsoft.com/office/drawing/2014/main" val="20001"/>
                    </a:ext>
                  </a:extLst>
                </a:gridCol>
                <a:gridCol w="4325991">
                  <a:extLst>
                    <a:ext uri="{9D8B030D-6E8A-4147-A177-3AD203B41FA5}">
                      <a16:colId xmlns:a16="http://schemas.microsoft.com/office/drawing/2014/main" val="20002"/>
                    </a:ext>
                  </a:extLst>
                </a:gridCol>
                <a:gridCol w="520690">
                  <a:extLst>
                    <a:ext uri="{9D8B030D-6E8A-4147-A177-3AD203B41FA5}">
                      <a16:colId xmlns:a16="http://schemas.microsoft.com/office/drawing/2014/main" val="20003"/>
                    </a:ext>
                  </a:extLst>
                </a:gridCol>
                <a:gridCol w="578046">
                  <a:extLst>
                    <a:ext uri="{9D8B030D-6E8A-4147-A177-3AD203B41FA5}">
                      <a16:colId xmlns:a16="http://schemas.microsoft.com/office/drawing/2014/main" val="20004"/>
                    </a:ext>
                  </a:extLst>
                </a:gridCol>
                <a:gridCol w="581963">
                  <a:extLst>
                    <a:ext uri="{9D8B030D-6E8A-4147-A177-3AD203B41FA5}">
                      <a16:colId xmlns:a16="http://schemas.microsoft.com/office/drawing/2014/main" val="20005"/>
                    </a:ext>
                  </a:extLst>
                </a:gridCol>
                <a:gridCol w="402060">
                  <a:extLst>
                    <a:ext uri="{9D8B030D-6E8A-4147-A177-3AD203B41FA5}">
                      <a16:colId xmlns:a16="http://schemas.microsoft.com/office/drawing/2014/main" val="20006"/>
                    </a:ext>
                  </a:extLst>
                </a:gridCol>
                <a:gridCol w="520690">
                  <a:extLst>
                    <a:ext uri="{9D8B030D-6E8A-4147-A177-3AD203B41FA5}">
                      <a16:colId xmlns:a16="http://schemas.microsoft.com/office/drawing/2014/main" val="20007"/>
                    </a:ext>
                  </a:extLst>
                </a:gridCol>
                <a:gridCol w="520690">
                  <a:extLst>
                    <a:ext uri="{9D8B030D-6E8A-4147-A177-3AD203B41FA5}">
                      <a16:colId xmlns:a16="http://schemas.microsoft.com/office/drawing/2014/main" val="20008"/>
                    </a:ext>
                  </a:extLst>
                </a:gridCol>
                <a:gridCol w="520690">
                  <a:extLst>
                    <a:ext uri="{9D8B030D-6E8A-4147-A177-3AD203B41FA5}">
                      <a16:colId xmlns:a16="http://schemas.microsoft.com/office/drawing/2014/main" val="20009"/>
                    </a:ext>
                  </a:extLst>
                </a:gridCol>
              </a:tblGrid>
              <a:tr h="548634">
                <a:tc>
                  <a:txBody>
                    <a:bodyPr/>
                    <a:lstStyle/>
                    <a:p>
                      <a:pPr algn="ctr" rtl="0" fontAlgn="ctr"/>
                      <a:r>
                        <a:rPr lang="es-CO" sz="600" b="1" i="0" u="none" strike="noStrike">
                          <a:solidFill>
                            <a:srgbClr val="375623"/>
                          </a:solidFill>
                          <a:effectLst/>
                          <a:latin typeface="Arial" panose="020B0604020202020204" pitchFamily="34" charset="0"/>
                        </a:rPr>
                        <a:t>ITEM</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a:solidFill>
                            <a:srgbClr val="375623"/>
                          </a:solidFill>
                          <a:effectLst/>
                          <a:latin typeface="Arial" panose="020B0604020202020204" pitchFamily="34" charset="0"/>
                        </a:rPr>
                        <a:t>PROYECTO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a:solidFill>
                            <a:srgbClr val="375623"/>
                          </a:solidFill>
                          <a:effectLst/>
                          <a:latin typeface="Arial" panose="020B0604020202020204" pitchFamily="34" charset="0"/>
                        </a:rPr>
                        <a:t>VALOR TOTAL DEL PROYECTO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a:solidFill>
                            <a:srgbClr val="375623"/>
                          </a:solidFill>
                          <a:effectLst/>
                          <a:latin typeface="Arial" panose="020B0604020202020204" pitchFamily="34" charset="0"/>
                        </a:rPr>
                        <a:t>VALOADJUDICADO  CONSULTORIA - INTERVENTORIA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a:solidFill>
                            <a:srgbClr val="375623"/>
                          </a:solidFill>
                          <a:effectLst/>
                          <a:latin typeface="Arial" panose="020B0604020202020204" pitchFamily="34" charset="0"/>
                        </a:rPr>
                        <a:t>LOCALIZACIÓN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a:solidFill>
                            <a:srgbClr val="375623"/>
                          </a:solidFill>
                          <a:effectLst/>
                          <a:latin typeface="Arial" panose="020B0604020202020204" pitchFamily="34" charset="0"/>
                        </a:rPr>
                        <a:t>LONGITUD EN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a:solidFill>
                            <a:srgbClr val="375623"/>
                          </a:solidFill>
                          <a:effectLst/>
                          <a:latin typeface="Arial" panose="020B0604020202020204" pitchFamily="34" charset="0"/>
                        </a:rPr>
                        <a:t>FASE DEL PROYECTO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a:solidFill>
                            <a:srgbClr val="375623"/>
                          </a:solidFill>
                          <a:effectLst/>
                          <a:latin typeface="Arial" panose="020B0604020202020204" pitchFamily="34" charset="0"/>
                        </a:rPr>
                        <a:t>DURACIÓN DEL PROYECTO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a:solidFill>
                            <a:srgbClr val="375623"/>
                          </a:solidFill>
                          <a:effectLst/>
                          <a:latin typeface="Arial" panose="020B0604020202020204" pitchFamily="34" charset="0"/>
                        </a:rPr>
                        <a:t>INFORMACIÓN CONTRATO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0"/>
                  </a:ext>
                </a:extLst>
              </a:tr>
              <a:tr h="619159">
                <a:tc rowSpan="3">
                  <a:txBody>
                    <a:bodyPr/>
                    <a:lstStyle/>
                    <a:p>
                      <a:pPr algn="ctr" rtl="0" fontAlgn="ctr"/>
                      <a:r>
                        <a:rPr lang="es-CO" sz="600" b="1" i="0" u="none" strike="noStrike">
                          <a:solidFill>
                            <a:srgbClr val="375623"/>
                          </a:solidFill>
                          <a:effectLst/>
                          <a:latin typeface="Arial" panose="020B0604020202020204" pitchFamily="34" charset="0"/>
                        </a:rPr>
                        <a:t>6</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3">
                  <a:txBody>
                    <a:bodyPr/>
                    <a:lstStyle/>
                    <a:p>
                      <a:pPr algn="l" rtl="0" fontAlgn="ctr"/>
                      <a:r>
                        <a:rPr lang="es-ES" sz="600" b="1" i="0" u="none" strike="noStrike">
                          <a:solidFill>
                            <a:srgbClr val="375623"/>
                          </a:solidFill>
                          <a:effectLst/>
                          <a:latin typeface="Arial" panose="020B0604020202020204" pitchFamily="34" charset="0"/>
                        </a:rPr>
                        <a:t>ESTUDIOS Y DISEÑOS DE LA CONEXIÓN SALAMINA - PUERTO GIRALDO (PUENTE LA HERMANDAD), DEPARTAMENTOS DEL ATLÁNTICO Y MAGDALENA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l" rtl="0" fontAlgn="ctr"/>
                      <a:r>
                        <a:rPr lang="es-ES" sz="600" b="0" i="0" u="none" strike="noStrike">
                          <a:solidFill>
                            <a:srgbClr val="375623"/>
                          </a:solidFill>
                          <a:effectLst/>
                          <a:latin typeface="Arial" panose="020B0604020202020204" pitchFamily="34" charset="0"/>
                        </a:rPr>
                        <a:t>ESTUDIOS DE LA CONEXIÓN SALAMINA - PUERTO GIRALDO (PUENTE LA HERMANDAD), DEPARTAMENTOS DEL ATLÁNTICO Y MAGDALENA” los cuales permitan la identificación, caracterización, análisis y evaluación de diferentes alternativas para la selección de la más conveniente, considerando criterios ambientales, técnicos y socioeconómicos, y de esta manera desarrollar una conexión que cumpla con las especificaciones de diseño, optimice la transitabilidad de los vehículos y aumente la seguridad de los usuarios de la vía, disminuyendo los tiempos de viaje y los costos de operación vehicular.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3">
                  <a:txBody>
                    <a:bodyPr/>
                    <a:lstStyle/>
                    <a:p>
                      <a:pPr algn="ctr" rtl="0" fontAlgn="ctr"/>
                      <a:r>
                        <a:rPr lang="es-CO" sz="600" b="0" i="0" u="none" strike="noStrike">
                          <a:solidFill>
                            <a:srgbClr val="375623"/>
                          </a:solidFill>
                          <a:effectLst/>
                          <a:latin typeface="Arial" panose="020B0604020202020204" pitchFamily="34" charset="0"/>
                        </a:rPr>
                        <a:t>$ 546.380.646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$ 420.718.550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 Departamento del Atlántico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3">
                  <a:txBody>
                    <a:bodyPr/>
                    <a:lstStyle/>
                    <a:p>
                      <a:pPr algn="ctr" rtl="0" fontAlgn="ctr"/>
                      <a:r>
                        <a:rPr lang="es-CO" sz="600" b="0" i="0" u="none" strike="noStrike">
                          <a:solidFill>
                            <a:srgbClr val="375623"/>
                          </a:solidFill>
                          <a:effectLst/>
                          <a:latin typeface="Arial" panose="020B0604020202020204" pitchFamily="34" charset="0"/>
                        </a:rPr>
                        <a:t>7,84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3">
                  <a:txBody>
                    <a:bodyPr/>
                    <a:lstStyle/>
                    <a:p>
                      <a:pPr algn="ctr" rtl="0" fontAlgn="ctr"/>
                      <a:r>
                        <a:rPr lang="es-CO" sz="600" b="0" i="0" u="none" strike="noStrike">
                          <a:solidFill>
                            <a:srgbClr val="375623"/>
                          </a:solidFill>
                          <a:effectLst/>
                          <a:latin typeface="Arial" panose="020B0604020202020204" pitchFamily="34" charset="0"/>
                        </a:rPr>
                        <a:t>Fase 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3">
                  <a:txBody>
                    <a:bodyPr/>
                    <a:lstStyle/>
                    <a:p>
                      <a:pPr algn="ctr" rtl="0" fontAlgn="ctr"/>
                      <a:r>
                        <a:rPr lang="es-CO" sz="600" b="0" i="0" u="none" strike="noStrike">
                          <a:solidFill>
                            <a:srgbClr val="375623"/>
                          </a:solidFill>
                          <a:effectLst/>
                          <a:latin typeface="Arial" panose="020B0604020202020204" pitchFamily="34" charset="0"/>
                        </a:rPr>
                        <a:t>6 meses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 2454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1"/>
                  </a:ext>
                </a:extLst>
              </a:tr>
              <a:tr h="182878">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Departamento del Magdalena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rowSpan="2">
                  <a:txBody>
                    <a:bodyPr/>
                    <a:lstStyle/>
                    <a:p>
                      <a:pPr algn="ctr" rtl="0" fontAlgn="ctr"/>
                      <a:r>
                        <a:rPr lang="es-CO" sz="600" b="0" i="0" u="none" strike="noStrike">
                          <a:solidFill>
                            <a:srgbClr val="375623"/>
                          </a:solidFill>
                          <a:effectLst/>
                          <a:latin typeface="Arial" panose="020B0604020202020204" pitchFamily="34" charset="0"/>
                        </a:rPr>
                        <a:t> 2715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2"/>
                  </a:ext>
                </a:extLst>
              </a:tr>
              <a:tr h="541765">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Como parte del alcance del proyecto, el consultor deberá elaborar el DIAGNOSTICO AMBIENTAL DE ALTERNATIVAS (DAA). El consultor deberá verificar las alternativas planteadas en el análisis financiero realizado por la Gobernación del Atlántico para la realización de Alianza Publico privada (APP) para el puente la Hermandad, y así mismo viabilizar un corredor ante la autoridad ambiental, a su vez sé garantice una solución vial construible y que busque generar los menores impactos ambientales posibles, dando cumplimiento a los requerimientos, especificaciones técnicas y normatividad vigente.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$ 125.662.096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3"/>
                  </a:ext>
                </a:extLst>
              </a:tr>
              <a:tr h="696555">
                <a:tc rowSpan="3">
                  <a:txBody>
                    <a:bodyPr/>
                    <a:lstStyle/>
                    <a:p>
                      <a:pPr algn="ctr" rtl="0" fontAlgn="ctr"/>
                      <a:r>
                        <a:rPr lang="es-CO" sz="600" b="1" i="0" u="none" strike="noStrike">
                          <a:solidFill>
                            <a:srgbClr val="375623"/>
                          </a:solidFill>
                          <a:effectLst/>
                          <a:latin typeface="Arial" panose="020B0604020202020204" pitchFamily="34" charset="0"/>
                        </a:rPr>
                        <a:t>7</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l" rtl="0" fontAlgn="ctr"/>
                      <a:r>
                        <a:rPr lang="es-ES" sz="600" b="1" i="0" u="none" strike="noStrike" dirty="0">
                          <a:solidFill>
                            <a:srgbClr val="375623"/>
                          </a:solidFill>
                          <a:effectLst/>
                          <a:latin typeface="Arial" panose="020B0604020202020204" pitchFamily="34" charset="0"/>
                        </a:rPr>
                        <a:t>ESTUDIOS Y DISEÑOS PARA LA CONSTRUCCION DE LA SEGUNDA CALZADA BARRANQUILLA - PALERMO - TAZAJERA - LA VIRGEN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ES" sz="600" b="0" i="0" u="none" strike="noStrike">
                          <a:solidFill>
                            <a:srgbClr val="375623"/>
                          </a:solidFill>
                          <a:effectLst/>
                          <a:latin typeface="Arial" panose="020B0604020202020204" pitchFamily="34" charset="0"/>
                        </a:rPr>
                        <a:t>El alcance principal de la consultoría que se pretende contratar resultado del presente Concurso de Méritos Abierto, es realizar los ESTUDIOS Y DISEÑOS PARA LA CONSTRUCCION DE LA SEGUNDA CALZADA BARRANQUILLA - PALERMO -TAZAJERA -LA VIRGEN a nivel de Fase II – Avanzada, específicamente en los sitios críticos PR19+0000 y PR28+0000, donde se requiere una solución ingenieril construible y viable que mitigue todos los impactos asociados al corredor en estudio, preservé la zona de manglares y minimice la afectación en la ciénaga Grande del Magdalena. Además, que mejore la conectividad del sector, mediante una guía de especificaciones técnicas que garantice un adecuado nivel de servicio, capacidad, comodidad y seguridad a los usuarios.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$ 7.824.988.017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l" rtl="0" fontAlgn="ctr"/>
                      <a:r>
                        <a:rPr lang="es-CO" sz="600" b="0" i="0" u="none" strike="noStrike">
                          <a:solidFill>
                            <a:srgbClr val="375623"/>
                          </a:solidFill>
                          <a:effectLst/>
                          <a:latin typeface="Arial" panose="020B0604020202020204" pitchFamily="34" charset="0"/>
                        </a:rPr>
                        <a:t>$ 6.147.585.437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0" i="0" u="none" strike="noStrike">
                          <a:solidFill>
                            <a:srgbClr val="375623"/>
                          </a:solidFill>
                          <a:effectLst/>
                          <a:latin typeface="Arial" panose="020B0604020202020204" pitchFamily="34" charset="0"/>
                        </a:rPr>
                        <a:t> Departamento del Atlántico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3">
                  <a:txBody>
                    <a:bodyPr/>
                    <a:lstStyle/>
                    <a:p>
                      <a:pPr algn="ctr" rtl="0" fontAlgn="ctr"/>
                      <a:r>
                        <a:rPr lang="es-CO" sz="600" b="0" i="0" u="none" strike="noStrike">
                          <a:solidFill>
                            <a:srgbClr val="375623"/>
                          </a:solidFill>
                          <a:effectLst/>
                          <a:latin typeface="Arial" panose="020B0604020202020204" pitchFamily="34" charset="0"/>
                        </a:rPr>
                        <a:t>12 meses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600" b="0" i="0" u="none" strike="noStrike">
                          <a:solidFill>
                            <a:srgbClr val="375623"/>
                          </a:solidFill>
                          <a:effectLst/>
                          <a:latin typeface="Arial" panose="020B0604020202020204" pitchFamily="34" charset="0"/>
                        </a:rPr>
                        <a:t>2752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128992">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5"/>
                  </a:ext>
                </a:extLst>
              </a:tr>
              <a:tr h="232185">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Adelantar el Estudio de Impacto Ambiental (EIA) y su respectivo tramite de licenciamiento ambiental para dichos puntos críticos, basados en el Auto 02048 del 04 de mayo de 2018 y ratificado mediante Auto 07238 del 22 de noviembre de 2018.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$ 1.677.402.580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0" i="0" u="none" strike="noStrike">
                          <a:solidFill>
                            <a:srgbClr val="375623"/>
                          </a:solidFill>
                          <a:effectLst/>
                          <a:latin typeface="Arial" panose="020B0604020202020204" pitchFamily="34" charset="0"/>
                        </a:rPr>
                        <a:t>Departamento del Magdalena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2754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r h="182878">
                <a:tc rowSpan="6">
                  <a:txBody>
                    <a:bodyPr/>
                    <a:lstStyle/>
                    <a:p>
                      <a:pPr algn="ctr" rtl="0" fontAlgn="ctr"/>
                      <a:r>
                        <a:rPr lang="es-CO" sz="600" b="1" i="0" u="none" strike="noStrike">
                          <a:solidFill>
                            <a:srgbClr val="375623"/>
                          </a:solidFill>
                          <a:effectLst/>
                          <a:latin typeface="Arial" panose="020B0604020202020204" pitchFamily="34" charset="0"/>
                        </a:rPr>
                        <a:t>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6">
                  <a:txBody>
                    <a:bodyPr/>
                    <a:lstStyle/>
                    <a:p>
                      <a:pPr algn="l" rtl="0" fontAlgn="ctr"/>
                      <a:r>
                        <a:rPr lang="es-ES" sz="600" b="1" i="0" u="none" strike="noStrike">
                          <a:solidFill>
                            <a:srgbClr val="375623"/>
                          </a:solidFill>
                          <a:effectLst/>
                          <a:latin typeface="Arial" panose="020B0604020202020204" pitchFamily="34" charset="0"/>
                        </a:rPr>
                        <a:t>ESTUDIOS Y DISEÑOS DE LA DOBLE CALZADA CALARCÁ - ARMENIA - LA PAILA, DEPARTAMENTOS DEL QUINDÍO Y VALLE DEL CAUCA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l" rtl="0" fontAlgn="ctr"/>
                      <a:r>
                        <a:rPr lang="es-ES" sz="600" b="0" i="0" u="none" strike="noStrike">
                          <a:solidFill>
                            <a:srgbClr val="375623"/>
                          </a:solidFill>
                          <a:effectLst/>
                          <a:latin typeface="Arial" panose="020B0604020202020204" pitchFamily="34" charset="0"/>
                        </a:rPr>
                        <a:t>El alcance de los ESTUDIOS Y DISEÑOS DE LA DOBLE CALZADA CALARCÁ - ARMENIA Y CALARCÁ - LA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6">
                  <a:txBody>
                    <a:bodyPr/>
                    <a:lstStyle/>
                    <a:p>
                      <a:pPr algn="ctr" rtl="0" fontAlgn="ctr"/>
                      <a:r>
                        <a:rPr lang="es-CO" sz="600" b="0" i="0" u="none" strike="noStrike">
                          <a:solidFill>
                            <a:srgbClr val="375623"/>
                          </a:solidFill>
                          <a:effectLst/>
                          <a:latin typeface="Arial" panose="020B0604020202020204" pitchFamily="34" charset="0"/>
                        </a:rPr>
                        <a:t>$ 5.609.069.760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5">
                  <a:txBody>
                    <a:bodyPr/>
                    <a:lstStyle/>
                    <a:p>
                      <a:pPr algn="l" rtl="0" fontAlgn="ctr"/>
                      <a:r>
                        <a:rPr lang="es-CO" sz="600" b="0" i="0" u="none" strike="noStrike">
                          <a:solidFill>
                            <a:srgbClr val="375623"/>
                          </a:solidFill>
                          <a:effectLst/>
                          <a:latin typeface="Arial" panose="020B0604020202020204" pitchFamily="34" charset="0"/>
                        </a:rPr>
                        <a:t>$ 4.388.962.760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 Departamento del Quindío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6">
                  <a:txBody>
                    <a:bodyPr/>
                    <a:lstStyle/>
                    <a:p>
                      <a:pPr algn="ctr" rtl="0" fontAlgn="ctr"/>
                      <a:r>
                        <a:rPr lang="es-CO" sz="600" b="0" i="0" u="none" strike="noStrike">
                          <a:solidFill>
                            <a:srgbClr val="375623"/>
                          </a:solidFill>
                          <a:effectLst/>
                          <a:latin typeface="Arial" panose="020B0604020202020204" pitchFamily="34" charset="0"/>
                        </a:rPr>
                        <a:t>66,5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6">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6">
                  <a:txBody>
                    <a:bodyPr/>
                    <a:lstStyle/>
                    <a:p>
                      <a:pPr algn="ctr" rtl="0" fontAlgn="ctr"/>
                      <a:r>
                        <a:rPr lang="es-CO" sz="600" b="0" i="0" u="none" strike="noStrike">
                          <a:solidFill>
                            <a:srgbClr val="375623"/>
                          </a:solidFill>
                          <a:effectLst/>
                          <a:latin typeface="Arial" panose="020B0604020202020204" pitchFamily="34" charset="0"/>
                        </a:rPr>
                        <a:t>20 meses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5">
                  <a:txBody>
                    <a:bodyPr/>
                    <a:lstStyle/>
                    <a:p>
                      <a:pPr algn="ctr" rtl="0" fontAlgn="ctr"/>
                      <a:r>
                        <a:rPr lang="es-CO" sz="600" b="0" i="0" u="none" strike="noStrike">
                          <a:solidFill>
                            <a:srgbClr val="375623"/>
                          </a:solidFill>
                          <a:effectLst/>
                          <a:latin typeface="Arial" panose="020B0604020202020204" pitchFamily="34" charset="0"/>
                        </a:rPr>
                        <a:t> 2753 de 20149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7"/>
                  </a:ext>
                </a:extLst>
              </a:tr>
              <a:tr h="274317">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PAILA, DEPARTAMENTOS DEL QUINDÍO Y VALLE DEL CAUCA, es a nivel Fase II avanzada, para lo cual el consultor deberá suministrar la información requerida para evaluar y comparar las alternativas que permitan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a:txBody>
                    <a:bodyPr/>
                    <a:lstStyle/>
                    <a:p>
                      <a:pPr algn="ctr" rtl="0" fontAlgn="ctr"/>
                      <a:r>
                        <a:rPr lang="it-IT" sz="600" b="0" i="0" u="none" strike="noStrike">
                          <a:solidFill>
                            <a:srgbClr val="375623"/>
                          </a:solidFill>
                          <a:effectLst/>
                          <a:latin typeface="Arial" panose="020B0604020202020204" pitchFamily="34" charset="0"/>
                        </a:rPr>
                        <a:t>Departamento del Valle del Cauca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8"/>
                  </a:ext>
                </a:extLst>
              </a:tr>
              <a:tr h="154790">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desarrollar el mencionado proyecto determinado si es posible construir la doble calzada mediante adosado 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9"/>
                  </a:ext>
                </a:extLst>
              </a:tr>
              <a:tr h="154790">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bien cuál sería la alternativa, la solución ingenieril construible y viable para una segunda calzada dentro del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0"/>
                  </a:ext>
                </a:extLst>
              </a:tr>
              <a:tr h="154790">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corredor objeto del estudio, que permitan brindar una infraestructura vial que satisfaga requerimientos mínimos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1"/>
                  </a:ext>
                </a:extLst>
              </a:tr>
              <a:tr h="232185">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de seguridad, comodidad y transitabilidad para los usuarios de la vía, contribuyendo así, al desarrollo sostenible y a la integración del país a través de una red vial eficiente específicamente en este sector del país.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$ 1.220.107.000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 2714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2"/>
                  </a:ext>
                </a:extLst>
              </a:tr>
              <a:tr h="309579">
                <a:tc rowSpan="7">
                  <a:txBody>
                    <a:bodyPr/>
                    <a:lstStyle/>
                    <a:p>
                      <a:pPr algn="ctr" rtl="0" fontAlgn="ctr"/>
                      <a:r>
                        <a:rPr lang="es-CO" sz="600" b="1" i="0" u="none" strike="noStrike">
                          <a:solidFill>
                            <a:srgbClr val="375623"/>
                          </a:solidFill>
                          <a:effectLst/>
                          <a:latin typeface="Arial" panose="020B0604020202020204" pitchFamily="34" charset="0"/>
                        </a:rPr>
                        <a:t>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rowSpan="7">
                  <a:txBody>
                    <a:bodyPr/>
                    <a:lstStyle/>
                    <a:p>
                      <a:pPr algn="l" rtl="0" fontAlgn="ctr"/>
                      <a:r>
                        <a:rPr lang="es-ES" sz="600" b="1" i="0" u="none" strike="noStrike">
                          <a:solidFill>
                            <a:srgbClr val="375623"/>
                          </a:solidFill>
                          <a:effectLst/>
                          <a:latin typeface="Arial" panose="020B0604020202020204" pitchFamily="34" charset="0"/>
                        </a:rPr>
                        <a:t>ESTUDIOS Y DISEÑOS DEL PUENTE DE LA VEREDA LA MARIA Y DEL PUENTE ESTACIÓN PACORA SOBRE EL RIO CAUCA, DE LOS MUNICIPIOS DE AGUADAS Y PACORA, DEPARTAMENTO DE CALDAS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ES" sz="600" b="0" i="0" u="none" strike="noStrike">
                          <a:solidFill>
                            <a:srgbClr val="375623"/>
                          </a:solidFill>
                          <a:effectLst/>
                          <a:latin typeface="Arial" panose="020B0604020202020204" pitchFamily="34" charset="0"/>
                        </a:rPr>
                        <a:t>Estudios y Diseños que incluye aspectos, realizar los estudios a nivel Fase II avanzada y fase I. Los estudios y/o diseños elaborados por el Consultor deberán contener todos los estudios y/o obras necesarias y requeridas para garantizar la estabilidad y calidad total del proyecto, de acuerdo con la sensibilidad de este 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7">
                  <a:txBody>
                    <a:bodyPr/>
                    <a:lstStyle/>
                    <a:p>
                      <a:pPr algn="ctr" rtl="0" fontAlgn="ctr"/>
                      <a:r>
                        <a:rPr lang="es-CO" sz="600" b="0" i="0" u="none" strike="noStrike">
                          <a:solidFill>
                            <a:srgbClr val="375623"/>
                          </a:solidFill>
                          <a:effectLst/>
                          <a:latin typeface="Arial" panose="020B0604020202020204" pitchFamily="34" charset="0"/>
                        </a:rPr>
                        <a:t>$ 720.807.220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rowSpan="6">
                  <a:txBody>
                    <a:bodyPr/>
                    <a:lstStyle/>
                    <a:p>
                      <a:pPr algn="l" rtl="0" fontAlgn="ctr"/>
                      <a:r>
                        <a:rPr lang="es-CO" sz="600" b="0" i="0" u="none" strike="noStrike">
                          <a:solidFill>
                            <a:srgbClr val="375623"/>
                          </a:solidFill>
                          <a:effectLst/>
                          <a:latin typeface="Arial" panose="020B0604020202020204" pitchFamily="34" charset="0"/>
                        </a:rPr>
                        <a:t>$ 544.686.800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7">
                  <a:txBody>
                    <a:bodyPr/>
                    <a:lstStyle/>
                    <a:p>
                      <a:pPr algn="ctr" rtl="0" fontAlgn="ctr"/>
                      <a:r>
                        <a:rPr lang="es-CO" sz="600" b="0" i="0" u="none" strike="noStrike">
                          <a:solidFill>
                            <a:srgbClr val="375623"/>
                          </a:solidFill>
                          <a:effectLst/>
                          <a:latin typeface="Arial" panose="020B0604020202020204" pitchFamily="34" charset="0"/>
                        </a:rPr>
                        <a:t> Departamento de Caldas - Municipios de Aguadas y Pácora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rowSpan="7">
                  <a:txBody>
                    <a:bodyPr/>
                    <a:lstStyle/>
                    <a:p>
                      <a:pPr algn="ctr" rtl="0" fontAlgn="ctr"/>
                      <a:r>
                        <a:rPr lang="es-CO" sz="6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rowSpan="7">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rowSpan="7">
                  <a:txBody>
                    <a:bodyPr/>
                    <a:lstStyle/>
                    <a:p>
                      <a:pPr algn="ctr" rtl="0" fontAlgn="ctr"/>
                      <a:r>
                        <a:rPr lang="es-CO" sz="600" b="0" i="0" u="none" strike="noStrike">
                          <a:solidFill>
                            <a:srgbClr val="375623"/>
                          </a:solidFill>
                          <a:effectLst/>
                          <a:latin typeface="Arial" panose="020B0604020202020204" pitchFamily="34" charset="0"/>
                        </a:rPr>
                        <a:t>5 meses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rowSpan="6">
                  <a:txBody>
                    <a:bodyPr/>
                    <a:lstStyle/>
                    <a:p>
                      <a:pPr algn="ctr" rtl="0" fontAlgn="ctr"/>
                      <a:r>
                        <a:rPr lang="es-CO" sz="600" b="0" i="0" u="none" strike="noStrike">
                          <a:solidFill>
                            <a:srgbClr val="375623"/>
                          </a:solidFill>
                          <a:effectLst/>
                          <a:latin typeface="Arial" panose="020B0604020202020204" pitchFamily="34" charset="0"/>
                        </a:rPr>
                        <a:t> 2749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3"/>
                  </a:ext>
                </a:extLst>
              </a:tr>
              <a:tr h="154790">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las condiciones geológicas, geotécnicas, hidrológicas, hidráulicas, ambientales, prediales y sociales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4"/>
                  </a:ext>
                </a:extLst>
              </a:tr>
              <a:tr h="144470">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particulares del sector de estudios, garantizando la conectividad entre los sectores de estudio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5"/>
                  </a:ext>
                </a:extLst>
              </a:tr>
              <a:tr h="154790">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ubicados en la vereda Estación Pácora del municipio de Pácora y en la vereda La María municipio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6"/>
                  </a:ext>
                </a:extLst>
              </a:tr>
              <a:tr h="154790">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de Aguadas con la conexión Pacífico III. La iniciativa 4G denominada Conexión Pacífico III conectará</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7"/>
                  </a:ext>
                </a:extLst>
              </a:tr>
              <a:tr h="144470">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La Pintada en el Departamento de Antioquia con La Virginia en el Departamento de Risaralda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8"/>
                  </a:ext>
                </a:extLst>
              </a:tr>
              <a:tr h="135440">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facilitando la comunicación de Antioquia y el Eje Cafetero con el Pacífico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a:txBody>
                    <a:bodyPr/>
                    <a:lstStyle/>
                    <a:p>
                      <a:pPr algn="l" rtl="0" fontAlgn="ctr"/>
                      <a:r>
                        <a:rPr lang="es-CO" sz="600" b="0" i="0" u="none" strike="noStrike" dirty="0">
                          <a:solidFill>
                            <a:srgbClr val="375623"/>
                          </a:solidFill>
                          <a:effectLst/>
                          <a:latin typeface="Arial" panose="020B0604020202020204" pitchFamily="34" charset="0"/>
                        </a:rPr>
                        <a:t>$ 176.120.420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dirty="0">
                          <a:solidFill>
                            <a:srgbClr val="375623"/>
                          </a:solidFill>
                          <a:effectLst/>
                          <a:latin typeface="Arial" panose="020B0604020202020204" pitchFamily="34" charset="0"/>
                        </a:rPr>
                        <a:t> 2730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9"/>
                  </a:ext>
                </a:extLst>
              </a:tr>
            </a:tbl>
          </a:graphicData>
        </a:graphic>
      </p:graphicFrame>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CE3A1A22-DAA6-43D3-85F0-730C31301E22}"/>
              </a:ext>
            </a:extLst>
          </p:cNvPr>
          <p:cNvSpPr/>
          <p:nvPr/>
        </p:nvSpPr>
        <p:spPr>
          <a:xfrm>
            <a:off x="-23813" y="17463"/>
            <a:ext cx="12222163"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3" name="Rectangle 3">
            <a:extLst>
              <a:ext uri="{FF2B5EF4-FFF2-40B4-BE49-F238E27FC236}">
                <a16:creationId xmlns:a16="http://schemas.microsoft.com/office/drawing/2014/main" id="{29FBE224-1CFD-46D4-BCBE-5FDA19E3C843}"/>
              </a:ext>
            </a:extLst>
          </p:cNvPr>
          <p:cNvSpPr/>
          <p:nvPr/>
        </p:nvSpPr>
        <p:spPr>
          <a:xfrm>
            <a:off x="-9525" y="0"/>
            <a:ext cx="12222163" cy="7000875"/>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prstClr val="white"/>
              </a:solidFill>
            </a:endParaRPr>
          </a:p>
        </p:txBody>
      </p:sp>
      <p:pic>
        <p:nvPicPr>
          <p:cNvPr id="359428" name="Imagen 1">
            <a:extLst>
              <a:ext uri="{FF2B5EF4-FFF2-40B4-BE49-F238E27FC236}">
                <a16:creationId xmlns:a16="http://schemas.microsoft.com/office/drawing/2014/main" id="{455A5DAB-B739-41E5-88D5-20B6AB4AFEE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44038" y="59975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9" name="Rectángulo 67">
            <a:extLst>
              <a:ext uri="{FF2B5EF4-FFF2-40B4-BE49-F238E27FC236}">
                <a16:creationId xmlns:a16="http://schemas.microsoft.com/office/drawing/2014/main" id="{BC52781A-C78D-4803-980D-2896CEEF2C24}"/>
              </a:ext>
            </a:extLst>
          </p:cNvPr>
          <p:cNvSpPr>
            <a:spLocks noChangeArrowheads="1"/>
          </p:cNvSpPr>
          <p:nvPr/>
        </p:nvSpPr>
        <p:spPr bwMode="auto">
          <a:xfrm>
            <a:off x="873125" y="190500"/>
            <a:ext cx="37099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ESTUDIOS Y DISEÑOS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59430" name="Rectángulo 68">
            <a:extLst>
              <a:ext uri="{FF2B5EF4-FFF2-40B4-BE49-F238E27FC236}">
                <a16:creationId xmlns:a16="http://schemas.microsoft.com/office/drawing/2014/main" id="{39A07E92-56EF-4988-AA25-B3C71867CBF2}"/>
              </a:ext>
            </a:extLst>
          </p:cNvPr>
          <p:cNvSpPr>
            <a:spLocks noChangeArrowheads="1"/>
          </p:cNvSpPr>
          <p:nvPr/>
        </p:nvSpPr>
        <p:spPr bwMode="auto">
          <a:xfrm>
            <a:off x="-23813" y="436563"/>
            <a:ext cx="6403976"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Estudios e Innovación</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59431" name="Imagen 35">
            <a:extLst>
              <a:ext uri="{FF2B5EF4-FFF2-40B4-BE49-F238E27FC236}">
                <a16:creationId xmlns:a16="http://schemas.microsoft.com/office/drawing/2014/main" id="{D3978392-E774-4E34-9E3C-59C48767BA5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9757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432" name="Imagen 54">
            <a:extLst>
              <a:ext uri="{FF2B5EF4-FFF2-40B4-BE49-F238E27FC236}">
                <a16:creationId xmlns:a16="http://schemas.microsoft.com/office/drawing/2014/main" id="{6F0CCC7B-2E0B-4E75-B5E4-39D0A7C0E08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78F971C-C644-4944-903D-00DCD62F86D6}"/>
              </a:ext>
            </a:extLst>
          </p:cNvPr>
          <p:cNvGraphicFramePr>
            <a:graphicFrameLocks noGrp="1"/>
          </p:cNvGraphicFramePr>
          <p:nvPr/>
        </p:nvGraphicFramePr>
        <p:xfrm>
          <a:off x="873125" y="692150"/>
          <a:ext cx="10463213" cy="5232400"/>
        </p:xfrm>
        <a:graphic>
          <a:graphicData uri="http://schemas.openxmlformats.org/drawingml/2006/table">
            <a:tbl>
              <a:tblPr/>
              <a:tblGrid>
                <a:gridCol w="862410">
                  <a:extLst>
                    <a:ext uri="{9D8B030D-6E8A-4147-A177-3AD203B41FA5}">
                      <a16:colId xmlns:a16="http://schemas.microsoft.com/office/drawing/2014/main" val="20000"/>
                    </a:ext>
                  </a:extLst>
                </a:gridCol>
                <a:gridCol w="1994971">
                  <a:extLst>
                    <a:ext uri="{9D8B030D-6E8A-4147-A177-3AD203B41FA5}">
                      <a16:colId xmlns:a16="http://schemas.microsoft.com/office/drawing/2014/main" val="20001"/>
                    </a:ext>
                  </a:extLst>
                </a:gridCol>
                <a:gridCol w="3954353">
                  <a:extLst>
                    <a:ext uri="{9D8B030D-6E8A-4147-A177-3AD203B41FA5}">
                      <a16:colId xmlns:a16="http://schemas.microsoft.com/office/drawing/2014/main" val="20002"/>
                    </a:ext>
                  </a:extLst>
                </a:gridCol>
                <a:gridCol w="521640">
                  <a:extLst>
                    <a:ext uri="{9D8B030D-6E8A-4147-A177-3AD203B41FA5}">
                      <a16:colId xmlns:a16="http://schemas.microsoft.com/office/drawing/2014/main" val="20003"/>
                    </a:ext>
                  </a:extLst>
                </a:gridCol>
                <a:gridCol w="521640">
                  <a:extLst>
                    <a:ext uri="{9D8B030D-6E8A-4147-A177-3AD203B41FA5}">
                      <a16:colId xmlns:a16="http://schemas.microsoft.com/office/drawing/2014/main" val="20004"/>
                    </a:ext>
                  </a:extLst>
                </a:gridCol>
                <a:gridCol w="521640">
                  <a:extLst>
                    <a:ext uri="{9D8B030D-6E8A-4147-A177-3AD203B41FA5}">
                      <a16:colId xmlns:a16="http://schemas.microsoft.com/office/drawing/2014/main" val="20005"/>
                    </a:ext>
                  </a:extLst>
                </a:gridCol>
                <a:gridCol w="521640">
                  <a:extLst>
                    <a:ext uri="{9D8B030D-6E8A-4147-A177-3AD203B41FA5}">
                      <a16:colId xmlns:a16="http://schemas.microsoft.com/office/drawing/2014/main" val="20006"/>
                    </a:ext>
                  </a:extLst>
                </a:gridCol>
                <a:gridCol w="521640">
                  <a:extLst>
                    <a:ext uri="{9D8B030D-6E8A-4147-A177-3AD203B41FA5}">
                      <a16:colId xmlns:a16="http://schemas.microsoft.com/office/drawing/2014/main" val="20007"/>
                    </a:ext>
                  </a:extLst>
                </a:gridCol>
                <a:gridCol w="521640">
                  <a:extLst>
                    <a:ext uri="{9D8B030D-6E8A-4147-A177-3AD203B41FA5}">
                      <a16:colId xmlns:a16="http://schemas.microsoft.com/office/drawing/2014/main" val="20008"/>
                    </a:ext>
                  </a:extLst>
                </a:gridCol>
                <a:gridCol w="521640">
                  <a:extLst>
                    <a:ext uri="{9D8B030D-6E8A-4147-A177-3AD203B41FA5}">
                      <a16:colId xmlns:a16="http://schemas.microsoft.com/office/drawing/2014/main" val="20009"/>
                    </a:ext>
                  </a:extLst>
                </a:gridCol>
              </a:tblGrid>
              <a:tr h="552928">
                <a:tc>
                  <a:txBody>
                    <a:bodyPr/>
                    <a:lstStyle/>
                    <a:p>
                      <a:pPr algn="ctr" rtl="0" fontAlgn="ctr"/>
                      <a:r>
                        <a:rPr lang="es-CO" sz="600" b="1" i="0" u="none" strike="noStrike" dirty="0">
                          <a:solidFill>
                            <a:srgbClr val="375623"/>
                          </a:solidFill>
                          <a:effectLst/>
                          <a:latin typeface="Arial" panose="020B0604020202020204" pitchFamily="34" charset="0"/>
                        </a:rPr>
                        <a:t>ITEM</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dirty="0">
                          <a:solidFill>
                            <a:srgbClr val="375623"/>
                          </a:solidFill>
                          <a:effectLst/>
                          <a:latin typeface="Arial" panose="020B0604020202020204" pitchFamily="34" charset="0"/>
                        </a:rPr>
                        <a:t>PROYECTO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dirty="0">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dirty="0">
                          <a:solidFill>
                            <a:srgbClr val="375623"/>
                          </a:solidFill>
                          <a:effectLst/>
                          <a:latin typeface="Arial" panose="020B0604020202020204" pitchFamily="34" charset="0"/>
                        </a:rPr>
                        <a:t>VALOR TOTAL DEL PROYECTO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dirty="0">
                          <a:solidFill>
                            <a:srgbClr val="375623"/>
                          </a:solidFill>
                          <a:effectLst/>
                          <a:latin typeface="Arial" panose="020B0604020202020204" pitchFamily="34" charset="0"/>
                        </a:rPr>
                        <a:t>VALOADJUDICADO  CONSULTORIA - INTERVENTORIA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dirty="0">
                          <a:solidFill>
                            <a:srgbClr val="375623"/>
                          </a:solidFill>
                          <a:effectLst/>
                          <a:latin typeface="Arial" panose="020B0604020202020204" pitchFamily="34" charset="0"/>
                        </a:rPr>
                        <a:t>LOCALIZACIÓN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dirty="0">
                          <a:solidFill>
                            <a:srgbClr val="375623"/>
                          </a:solidFill>
                          <a:effectLst/>
                          <a:latin typeface="Arial" panose="020B0604020202020204" pitchFamily="34" charset="0"/>
                        </a:rPr>
                        <a:t>LONGITUD EN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dirty="0">
                          <a:solidFill>
                            <a:srgbClr val="375623"/>
                          </a:solidFill>
                          <a:effectLst/>
                          <a:latin typeface="Arial" panose="020B0604020202020204" pitchFamily="34" charset="0"/>
                        </a:rPr>
                        <a:t>FASE DEL PROYECTO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dirty="0">
                          <a:solidFill>
                            <a:srgbClr val="375623"/>
                          </a:solidFill>
                          <a:effectLst/>
                          <a:latin typeface="Arial" panose="020B0604020202020204" pitchFamily="34" charset="0"/>
                        </a:rPr>
                        <a:t>DURACIÓN DEL PROYECTO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1" i="0" u="none" strike="noStrike" dirty="0">
                          <a:solidFill>
                            <a:srgbClr val="375623"/>
                          </a:solidFill>
                          <a:effectLst/>
                          <a:latin typeface="Arial" panose="020B0604020202020204" pitchFamily="34" charset="0"/>
                        </a:rPr>
                        <a:t>INFORMACIÓN CONTRATO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0"/>
                  </a:ext>
                </a:extLst>
              </a:tr>
              <a:tr h="184310">
                <a:tc rowSpan="4">
                  <a:txBody>
                    <a:bodyPr/>
                    <a:lstStyle/>
                    <a:p>
                      <a:pPr algn="ctr" rtl="0" fontAlgn="ctr"/>
                      <a:r>
                        <a:rPr lang="es-CO" sz="600" b="1" i="0" u="none" strike="noStrike">
                          <a:solidFill>
                            <a:srgbClr val="375623"/>
                          </a:solidFill>
                          <a:effectLst/>
                          <a:latin typeface="Arial" panose="020B0604020202020204" pitchFamily="34" charset="0"/>
                        </a:rPr>
                        <a:t>10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4">
                  <a:txBody>
                    <a:bodyPr/>
                    <a:lstStyle/>
                    <a:p>
                      <a:pPr algn="l" rtl="0" fontAlgn="ctr"/>
                      <a:r>
                        <a:rPr lang="es-ES" sz="600" b="1" i="0" u="none" strike="noStrike">
                          <a:solidFill>
                            <a:srgbClr val="375623"/>
                          </a:solidFill>
                          <a:effectLst/>
                          <a:latin typeface="Arial" panose="020B0604020202020204" pitchFamily="34" charset="0"/>
                        </a:rPr>
                        <a:t>ESTUDIOS DE CONECTIVIDAD VIAL SECTOR LA MOJANA, DEPARTAMENTOS DEL BOLÍVAR, SUCRE, CÓRDOBA Y ANTIOQUIA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4">
                  <a:txBody>
                    <a:bodyPr/>
                    <a:lstStyle/>
                    <a:p>
                      <a:pPr algn="l" rtl="0" fontAlgn="ctr"/>
                      <a:r>
                        <a:rPr lang="es-ES" sz="600" b="0" i="0" u="none" strike="noStrike" dirty="0">
                          <a:solidFill>
                            <a:srgbClr val="375623"/>
                          </a:solidFill>
                          <a:effectLst/>
                          <a:latin typeface="Arial" panose="020B0604020202020204" pitchFamily="34" charset="0"/>
                        </a:rPr>
                        <a:t>Formular un plan de conectividad regional que permita priorizar corredores de conexión para atender la demanda de transporte actual y futura de la región de la mojana, considerando criterios socioeconómicos, técnicos y ambientales particulares de la zona. El alcance incluye la evaluación de corredores carreteros, fluviales e intermodales y la formulación de fases de intervención para la materialización de proyectos en el corto, mediano y largo plazo. Las conexiones planteadas por el consultor deben buscar la conectividad entre nodos de desarrollo que permitan la consolidación de corredores productivos para el fortalecimiento de la vocación agrícola y pecuaria de la región y aumento de su potencial económico.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4">
                  <a:txBody>
                    <a:bodyPr/>
                    <a:lstStyle/>
                    <a:p>
                      <a:pPr algn="ctr" rtl="0" fontAlgn="ctr"/>
                      <a:r>
                        <a:rPr lang="es-CO" sz="600" b="0" i="0" u="none" strike="noStrike">
                          <a:solidFill>
                            <a:srgbClr val="375623"/>
                          </a:solidFill>
                          <a:effectLst/>
                          <a:latin typeface="Arial" panose="020B0604020202020204" pitchFamily="34" charset="0"/>
                        </a:rPr>
                        <a:t>$ 1.137.830.400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3">
                  <a:txBody>
                    <a:bodyPr/>
                    <a:lstStyle/>
                    <a:p>
                      <a:pPr algn="l" rtl="0" fontAlgn="ctr"/>
                      <a:r>
                        <a:rPr lang="es-CO" sz="600" b="0" i="0" u="none" strike="noStrike">
                          <a:solidFill>
                            <a:srgbClr val="375623"/>
                          </a:solidFill>
                          <a:effectLst/>
                          <a:latin typeface="Arial" panose="020B0604020202020204" pitchFamily="34" charset="0"/>
                        </a:rPr>
                        <a:t>$ 877.327.500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 Departamento de Antioquia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4">
                  <a:txBody>
                    <a:bodyPr/>
                    <a:lstStyle/>
                    <a:p>
                      <a:pPr algn="ctr" rtl="0" fontAlgn="ctr"/>
                      <a:r>
                        <a:rPr lang="es-CO" sz="600" b="0" i="0" u="none" strike="noStrike">
                          <a:solidFill>
                            <a:srgbClr val="375623"/>
                          </a:solidFill>
                          <a:effectLst/>
                          <a:latin typeface="Arial" panose="020B0604020202020204" pitchFamily="34" charset="0"/>
                        </a:rPr>
                        <a:t>500.000,00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4">
                  <a:txBody>
                    <a:bodyPr/>
                    <a:lstStyle/>
                    <a:p>
                      <a:pPr algn="ctr" rtl="0" fontAlgn="ctr"/>
                      <a:r>
                        <a:rPr lang="es-ES" sz="600" b="0" i="0" u="none" strike="noStrike">
                          <a:solidFill>
                            <a:srgbClr val="375623"/>
                          </a:solidFill>
                          <a:effectLst/>
                          <a:latin typeface="Arial" panose="020B0604020202020204" pitchFamily="34" charset="0"/>
                        </a:rPr>
                        <a:t>PLAN DE CONECTIVIDAD (UNIDAD HA)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4">
                  <a:txBody>
                    <a:bodyPr/>
                    <a:lstStyle/>
                    <a:p>
                      <a:pPr algn="ctr" rtl="0" fontAlgn="ctr"/>
                      <a:r>
                        <a:rPr lang="es-CO" sz="600" b="0" i="0" u="none" strike="noStrike">
                          <a:solidFill>
                            <a:srgbClr val="375623"/>
                          </a:solidFill>
                          <a:effectLst/>
                          <a:latin typeface="Arial" panose="020B0604020202020204" pitchFamily="34" charset="0"/>
                        </a:rPr>
                        <a:t>6 meses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3">
                  <a:txBody>
                    <a:bodyPr/>
                    <a:lstStyle/>
                    <a:p>
                      <a:pPr algn="ctr" rtl="0" fontAlgn="ctr"/>
                      <a:r>
                        <a:rPr lang="es-CO" sz="600" b="0" i="0" u="none" strike="noStrike">
                          <a:solidFill>
                            <a:srgbClr val="375623"/>
                          </a:solidFill>
                          <a:effectLst/>
                          <a:latin typeface="Arial" panose="020B0604020202020204" pitchFamily="34" charset="0"/>
                        </a:rPr>
                        <a:t> 2742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1"/>
                  </a:ext>
                </a:extLst>
              </a:tr>
              <a:tr h="184310">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Departamento de Bolívar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2"/>
                  </a:ext>
                </a:extLst>
              </a:tr>
              <a:tr h="184310">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Departamento de Sucre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3"/>
                  </a:ext>
                </a:extLst>
              </a:tr>
              <a:tr h="192936">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$ 260.502.900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Departamento de Córdoba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 2750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4"/>
                  </a:ext>
                </a:extLst>
              </a:tr>
              <a:tr h="582826">
                <a:tc rowSpan="2">
                  <a:txBody>
                    <a:bodyPr/>
                    <a:lstStyle/>
                    <a:p>
                      <a:pPr algn="ctr" rtl="0" fontAlgn="ctr"/>
                      <a:r>
                        <a:rPr lang="es-CO" sz="600" b="1" i="0" u="none" strike="noStrike">
                          <a:solidFill>
                            <a:srgbClr val="375623"/>
                          </a:solidFill>
                          <a:effectLst/>
                          <a:latin typeface="Arial" panose="020B0604020202020204" pitchFamily="34" charset="0"/>
                        </a:rPr>
                        <a:t>11</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l" rtl="0" fontAlgn="ctr"/>
                      <a:r>
                        <a:rPr lang="es-ES" sz="600" b="1" i="0" u="none" strike="noStrike">
                          <a:solidFill>
                            <a:srgbClr val="375623"/>
                          </a:solidFill>
                          <a:effectLst/>
                          <a:latin typeface="Arial" panose="020B0604020202020204" pitchFamily="34" charset="0"/>
                        </a:rPr>
                        <a:t>ESTUDIOS Y DISEÑOS PARA EL MEJORAMIENTO DE LA CARRETERA DEPARTAMENTAL PUENTE LA LIBERTAD – TERMALES -EL ARBOLITO CÓDIGO 50A01 SECTOR PUENTE LA LIBERTAD TERMALES, DEPARTAMENTO DE CALDAS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l" rtl="0" fontAlgn="ctr"/>
                      <a:r>
                        <a:rPr lang="es-ES" sz="600" b="0" i="0" u="none" strike="noStrike">
                          <a:solidFill>
                            <a:srgbClr val="375623"/>
                          </a:solidFill>
                          <a:effectLst/>
                          <a:latin typeface="Arial" panose="020B0604020202020204" pitchFamily="34" charset="0"/>
                        </a:rPr>
                        <a:t>ESTUDIOS Y DISEÑOS PARA EL MEJORAMIENTO DE LA CARRETERA DEPARTAMENTAL PUENTE LA LIBERTAD – TERMALES -EL ARBOLITO CÓDIGO 50A01 SECTOR PUENTE LA LIBERTAD TERMALES, DEPARTAMENTO DE CALDAS”, en una FASE II AVANZADA en una longitud aproximada de 8 kilómetros, por medio del cual se pretende dar solución ingenieril construible y viable para la vía objeto de estudio, los cuales definirán las obras necesarias a ejecutar en el  corredor, que permitan brindar una infraestructura vial que satisfaga requerimientos mínimos de seguridad, comodidad y transitabilidad para los usuarios de la vía, contribuyendo así, al desarrollo sostenible y a la integración del país a través de una red vial eficiente específicamente en estos sectores del país.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600" b="0" i="0" u="none" strike="noStrike">
                          <a:solidFill>
                            <a:srgbClr val="375623"/>
                          </a:solidFill>
                          <a:effectLst/>
                          <a:latin typeface="Arial" panose="020B0604020202020204" pitchFamily="34" charset="0"/>
                        </a:rPr>
                        <a:t>$ 401.260.860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CO" sz="600" b="0" i="0" u="none" strike="noStrike">
                          <a:solidFill>
                            <a:srgbClr val="375623"/>
                          </a:solidFill>
                          <a:effectLst/>
                          <a:latin typeface="Arial" panose="020B0604020202020204" pitchFamily="34" charset="0"/>
                        </a:rPr>
                        <a:t>$ 306.377.400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600" b="0" i="0" u="none" strike="noStrike">
                          <a:solidFill>
                            <a:srgbClr val="375623"/>
                          </a:solidFill>
                          <a:effectLst/>
                          <a:latin typeface="Arial" panose="020B0604020202020204" pitchFamily="34" charset="0"/>
                        </a:rPr>
                        <a:t> Departamento de Caldas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600" b="0" i="0" u="none" strike="noStrike">
                          <a:solidFill>
                            <a:srgbClr val="375623"/>
                          </a:solidFill>
                          <a:effectLst/>
                          <a:latin typeface="Arial" panose="020B0604020202020204" pitchFamily="34" charset="0"/>
                        </a:rPr>
                        <a:t>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2">
                  <a:txBody>
                    <a:bodyPr/>
                    <a:lstStyle/>
                    <a:p>
                      <a:pPr algn="ctr" rtl="0" fontAlgn="ctr"/>
                      <a:r>
                        <a:rPr lang="es-CO" sz="600" b="0" i="0" u="none" strike="noStrike">
                          <a:solidFill>
                            <a:srgbClr val="375623"/>
                          </a:solidFill>
                          <a:effectLst/>
                          <a:latin typeface="Arial" panose="020B0604020202020204" pitchFamily="34" charset="0"/>
                        </a:rPr>
                        <a:t>4 meses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0" i="0" u="none" strike="noStrike">
                          <a:solidFill>
                            <a:srgbClr val="375623"/>
                          </a:solidFill>
                          <a:effectLst/>
                          <a:latin typeface="Arial" panose="020B0604020202020204" pitchFamily="34" charset="0"/>
                        </a:rPr>
                        <a:t> 2721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5"/>
                  </a:ext>
                </a:extLst>
              </a:tr>
              <a:tr h="167479">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$ 94.883.460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 2720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r h="395249">
                <a:tc rowSpan="2">
                  <a:txBody>
                    <a:bodyPr/>
                    <a:lstStyle/>
                    <a:p>
                      <a:pPr algn="ctr" rtl="0" fontAlgn="ctr"/>
                      <a:r>
                        <a:rPr lang="es-CO" sz="600" b="1" i="0" u="none" strike="noStrike">
                          <a:solidFill>
                            <a:srgbClr val="375623"/>
                          </a:solidFill>
                          <a:effectLst/>
                          <a:latin typeface="Arial" panose="020B0604020202020204" pitchFamily="34" charset="0"/>
                        </a:rPr>
                        <a:t>12</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ES" sz="600" b="1" i="0" u="none" strike="noStrike">
                          <a:solidFill>
                            <a:srgbClr val="375623"/>
                          </a:solidFill>
                          <a:effectLst/>
                          <a:latin typeface="Arial" panose="020B0604020202020204" pitchFamily="34" charset="0"/>
                        </a:rPr>
                        <a:t>TRANSVERSAL DE CUSIANA: ESTUDIOS Y/O DISEÑOS PARA LOS CORREDORES VIALES UBICADOS SOBRE LA RUTA 6211 SOGAMOSO - EL CRUCERO – AGUAZUL , DEPARTAMENTOS DE BOYACA Y CASANARE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l" rtl="0" fontAlgn="ctr"/>
                      <a:r>
                        <a:rPr lang="es-ES" sz="600" b="0" i="0" u="none" strike="noStrike">
                          <a:solidFill>
                            <a:srgbClr val="375623"/>
                          </a:solidFill>
                          <a:effectLst/>
                          <a:latin typeface="Arial" panose="020B0604020202020204" pitchFamily="34" charset="0"/>
                        </a:rPr>
                        <a:t> “ESTUDIOS Y/O DISEÑOS PARA LOS CORREDORES VIALES UBICADOS SOBRE LA RUTA 6211 SOGAMOSO - EL CRUCERO – AGUAZUL, DEPARTAMENTOS DE BOYACA Y CASANARE”, y que incluye entre otros aspectos, realizar los estudios a nivel Fase I para los PRs 89+0000 al 91+0000 de la carretera El Crucero – Aguazul ruta 6211 denominado paso por el municipio de Pajarito.; realizar los estudios a nivel Fase II avanzada   entre los PR0+0000 y PR16+0000 de la Carretera Sogamoso – El crucero y realizar los estudios y diseños del Sector crítico de la ruta El Crucero – Aguazul ruta 6211 entre los PR 77+0000 Y PR 88+0500.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$ 4.316.799.494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l" rtl="0" fontAlgn="ctr"/>
                      <a:r>
                        <a:rPr lang="es-CO" sz="600" b="0" i="0" u="none" strike="noStrike">
                          <a:solidFill>
                            <a:srgbClr val="375623"/>
                          </a:solidFill>
                          <a:effectLst/>
                          <a:latin typeface="Arial" panose="020B0604020202020204" pitchFamily="34" charset="0"/>
                        </a:rPr>
                        <a:t>$ 3.437.066.290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 Departamentos de Boyacá</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29,5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Fase 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2">
                  <a:txBody>
                    <a:bodyPr/>
                    <a:lstStyle/>
                    <a:p>
                      <a:pPr algn="ctr" rtl="0" fontAlgn="ctr"/>
                      <a:r>
                        <a:rPr lang="es-CO" sz="600" b="0" i="0" u="none" strike="noStrike">
                          <a:solidFill>
                            <a:srgbClr val="375623"/>
                          </a:solidFill>
                          <a:effectLst/>
                          <a:latin typeface="Arial" panose="020B0604020202020204" pitchFamily="34" charset="0"/>
                        </a:rPr>
                        <a:t>8 meses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2680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7"/>
                  </a:ext>
                </a:extLst>
              </a:tr>
              <a:tr h="204992">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$ 879.733.204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a:txBody>
                    <a:bodyPr/>
                    <a:lstStyle/>
                    <a:p>
                      <a:pPr algn="ctr" rtl="0" fontAlgn="ctr"/>
                      <a:r>
                        <a:rPr lang="es-CO" sz="600" b="0" i="0" u="none" strike="noStrike">
                          <a:solidFill>
                            <a:srgbClr val="375623"/>
                          </a:solidFill>
                          <a:effectLst/>
                          <a:latin typeface="Arial" panose="020B0604020202020204" pitchFamily="34" charset="0"/>
                        </a:rPr>
                        <a:t>Departamento de Casanare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2723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08"/>
                  </a:ext>
                </a:extLst>
              </a:tr>
              <a:tr h="482339">
                <a:tc rowSpan="8">
                  <a:txBody>
                    <a:bodyPr/>
                    <a:lstStyle/>
                    <a:p>
                      <a:pPr algn="ctr" rtl="0" fontAlgn="ctr"/>
                      <a:r>
                        <a:rPr lang="es-CO" sz="600" b="1" i="0" u="none" strike="noStrike">
                          <a:solidFill>
                            <a:srgbClr val="375623"/>
                          </a:solidFill>
                          <a:effectLst/>
                          <a:latin typeface="Arial" panose="020B0604020202020204" pitchFamily="34" charset="0"/>
                        </a:rPr>
                        <a:t>13</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8">
                  <a:txBody>
                    <a:bodyPr/>
                    <a:lstStyle/>
                    <a:p>
                      <a:pPr algn="l" rtl="0" fontAlgn="ctr"/>
                      <a:r>
                        <a:rPr lang="es-ES" sz="600" b="1" i="0" u="none" strike="noStrike">
                          <a:solidFill>
                            <a:srgbClr val="375623"/>
                          </a:solidFill>
                          <a:effectLst/>
                          <a:latin typeface="Arial" panose="020B0604020202020204" pitchFamily="34" charset="0"/>
                        </a:rPr>
                        <a:t>MEJORAMIENTO VIA VADO HONDO - LABRANZA GRANDE - YOPAL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ES" sz="600" b="0" i="0" u="none" strike="noStrike">
                          <a:solidFill>
                            <a:srgbClr val="375623"/>
                          </a:solidFill>
                          <a:effectLst/>
                          <a:latin typeface="Arial" panose="020B0604020202020204" pitchFamily="34" charset="0"/>
                        </a:rPr>
                        <a:t>Realizar los estudios y diseños definitivos de los tramos los cuales se referencian iniciando del sector de vado hondo hacia labranza grande PR0+000 AL PR4+070 y del PR15+070 AL PR40+600 Puente Sobre el Rio Cravo Sur y del municipio de Labranzagrande pr42+000 hasta el PR 59+800 límites con Casanare y posteriormente del corregimiento El Morro (Casanare) PR66+700 AL PR78+600 puente la cabuya en intersección de la ruta 65 que conduce de Yopal a Paz de Ariporo.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8">
                  <a:txBody>
                    <a:bodyPr/>
                    <a:lstStyle/>
                    <a:p>
                      <a:pPr algn="ctr" rtl="0" fontAlgn="ctr"/>
                      <a:r>
                        <a:rPr lang="es-CO" sz="600" b="0" i="0" u="none" strike="noStrike">
                          <a:solidFill>
                            <a:srgbClr val="375623"/>
                          </a:solidFill>
                          <a:effectLst/>
                          <a:latin typeface="Arial" panose="020B0604020202020204" pitchFamily="34" charset="0"/>
                        </a:rPr>
                        <a:t>$ 2.878.574.378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7">
                  <a:txBody>
                    <a:bodyPr/>
                    <a:lstStyle/>
                    <a:p>
                      <a:pPr algn="l" rtl="0" fontAlgn="ctr"/>
                      <a:r>
                        <a:rPr lang="es-CO" sz="600" b="0" i="0" u="none" strike="noStrike">
                          <a:solidFill>
                            <a:srgbClr val="375623"/>
                          </a:solidFill>
                          <a:effectLst/>
                          <a:latin typeface="Arial" panose="020B0604020202020204" pitchFamily="34" charset="0"/>
                        </a:rPr>
                        <a:t>$ 2.248.619.599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600" b="0" i="0" u="none" strike="noStrike">
                          <a:solidFill>
                            <a:srgbClr val="375623"/>
                          </a:solidFill>
                          <a:effectLst/>
                          <a:latin typeface="Arial" panose="020B0604020202020204" pitchFamily="34" charset="0"/>
                        </a:rPr>
                        <a:t> Departamento de Casanare: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8">
                  <a:txBody>
                    <a:bodyPr/>
                    <a:lstStyle/>
                    <a:p>
                      <a:pPr algn="ctr" rtl="0" fontAlgn="ctr"/>
                      <a:r>
                        <a:rPr lang="es-CO" sz="600" b="0" i="0" u="none" strike="noStrike">
                          <a:solidFill>
                            <a:srgbClr val="375623"/>
                          </a:solidFill>
                          <a:effectLst/>
                          <a:latin typeface="Arial" panose="020B0604020202020204" pitchFamily="34" charset="0"/>
                        </a:rPr>
                        <a:t>59,3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8">
                  <a:txBody>
                    <a:bodyPr/>
                    <a:lstStyle/>
                    <a:p>
                      <a:pPr algn="ctr" rtl="0" fontAlgn="ctr"/>
                      <a:r>
                        <a:rPr lang="es-CO" sz="600" b="0" i="0" u="none" strike="noStrike">
                          <a:solidFill>
                            <a:srgbClr val="375623"/>
                          </a:solidFill>
                          <a:effectLst/>
                          <a:latin typeface="Arial" panose="020B0604020202020204" pitchFamily="34" charset="0"/>
                        </a:rPr>
                        <a:t>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8">
                  <a:txBody>
                    <a:bodyPr/>
                    <a:lstStyle/>
                    <a:p>
                      <a:pPr algn="ctr" rtl="0" fontAlgn="ctr"/>
                      <a:r>
                        <a:rPr lang="es-CO" sz="600" b="0" i="0" u="none" strike="noStrike">
                          <a:solidFill>
                            <a:srgbClr val="375623"/>
                          </a:solidFill>
                          <a:effectLst/>
                          <a:latin typeface="Arial" panose="020B0604020202020204" pitchFamily="34" charset="0"/>
                        </a:rPr>
                        <a:t>14 meses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rowSpan="7">
                  <a:txBody>
                    <a:bodyPr/>
                    <a:lstStyle/>
                    <a:p>
                      <a:pPr algn="ctr" rtl="0" fontAlgn="ctr"/>
                      <a:r>
                        <a:rPr lang="es-CO" sz="600" b="0" i="0" u="none" strike="noStrike">
                          <a:solidFill>
                            <a:srgbClr val="375623"/>
                          </a:solidFill>
                          <a:effectLst/>
                          <a:latin typeface="Arial" panose="020B0604020202020204" pitchFamily="34" charset="0"/>
                        </a:rPr>
                        <a:t> 2725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9"/>
                  </a:ext>
                </a:extLst>
              </a:tr>
              <a:tr h="460773">
                <a:tc vMerge="1">
                  <a:txBody>
                    <a:bodyPr/>
                    <a:lstStyle/>
                    <a:p>
                      <a:endParaRPr lang="es-CO"/>
                    </a:p>
                  </a:txBody>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a:txBody>
                    <a:bodyPr/>
                    <a:lstStyle/>
                    <a:p>
                      <a:pPr algn="ctr" rtl="0" fontAlgn="ctr"/>
                      <a:r>
                        <a:rPr lang="es-ES" sz="600" b="0" i="0" u="none" strike="noStrike">
                          <a:solidFill>
                            <a:srgbClr val="375623"/>
                          </a:solidFill>
                          <a:effectLst/>
                          <a:latin typeface="Arial" panose="020B0604020202020204" pitchFamily="34" charset="0"/>
                        </a:rPr>
                        <a:t> Municipios: Yopal, Paz de Ariporo, Labranza Grande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0"/>
                  </a:ext>
                </a:extLst>
              </a:tr>
              <a:tr h="160779">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El Consultor deberá tener en cuenta la rehabilitación, mantenimiento o remplazo del puente sobre el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1"/>
                  </a:ext>
                </a:extLst>
              </a:tr>
              <a:tr h="160779">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rio Cravo sur ubicado aproximadamente en el PR 40+600 que permite el ingreso al municipio de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2"/>
                  </a:ext>
                </a:extLst>
              </a:tr>
              <a:tr h="160779">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Labranzagrande ya que las condiciones actuales no garantizan la conectividad del corredor al futuro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3"/>
                  </a:ext>
                </a:extLst>
              </a:tr>
              <a:tr h="160779">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transito atraído, lo anterior con el fin de optimizar la accesibilidad y garantizar la seguridad vial en este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4"/>
                  </a:ext>
                </a:extLst>
              </a:tr>
              <a:tr h="150061">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punto, así como también, deberá garantizar la conectividad y transito con las vías terciarias y</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5"/>
                  </a:ext>
                </a:extLst>
              </a:tr>
              <a:tr h="133983">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secundarias, que interceptan el trazado propuesto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a:txBody>
                    <a:bodyPr/>
                    <a:lstStyle/>
                    <a:p>
                      <a:pPr algn="l" rtl="0" fontAlgn="ctr"/>
                      <a:r>
                        <a:rPr lang="es-CO" sz="600" b="0" i="0" u="none" strike="noStrike">
                          <a:solidFill>
                            <a:srgbClr val="375623"/>
                          </a:solidFill>
                          <a:effectLst/>
                          <a:latin typeface="Arial" panose="020B0604020202020204" pitchFamily="34" charset="0"/>
                        </a:rPr>
                        <a:t>$ 629.954.779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ctr"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600" b="0" i="0" u="none" strike="noStrike">
                          <a:solidFill>
                            <a:srgbClr val="375623"/>
                          </a:solidFill>
                          <a:effectLst/>
                          <a:latin typeface="Arial" panose="020B0604020202020204" pitchFamily="34" charset="0"/>
                        </a:rPr>
                        <a:t> 2713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6"/>
                  </a:ext>
                </a:extLst>
              </a:tr>
              <a:tr h="160779">
                <a:tc rowSpan="5">
                  <a:txBody>
                    <a:bodyPr/>
                    <a:lstStyle/>
                    <a:p>
                      <a:pPr algn="ctr" rtl="0" fontAlgn="ctr"/>
                      <a:r>
                        <a:rPr lang="es-CO" sz="600" b="1" i="0" u="none" strike="noStrike">
                          <a:solidFill>
                            <a:srgbClr val="375623"/>
                          </a:solidFill>
                          <a:effectLst/>
                          <a:latin typeface="Arial" panose="020B0604020202020204" pitchFamily="34" charset="0"/>
                        </a:rPr>
                        <a:t>14</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5">
                  <a:txBody>
                    <a:bodyPr/>
                    <a:lstStyle/>
                    <a:p>
                      <a:pPr algn="l" rtl="0" fontAlgn="ctr"/>
                      <a:r>
                        <a:rPr lang="es-ES" sz="600" b="1" i="0" u="none" strike="noStrike">
                          <a:solidFill>
                            <a:srgbClr val="375623"/>
                          </a:solidFill>
                          <a:effectLst/>
                          <a:latin typeface="Arial" panose="020B0604020202020204" pitchFamily="34" charset="0"/>
                        </a:rPr>
                        <a:t>FABRICA DE DISEÑOS: CONTRATAS SERVICIOS DE CONSULTORIA PARA LA EJECUCION DE LAS ACTIVIDADES Y PRODUCTOS REQUERIDOS PARA EL FORTALECIMIENTO Y APOYO TECNICO ESPECIALIZADO DEL INVIAS MEDIANTE EL MODELO DE FABRICA DE DISEÑOS Y ESTUDIOS TECNICOS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a:txBody>
                    <a:bodyPr/>
                    <a:lstStyle/>
                    <a:p>
                      <a:pPr algn="l" rtl="0" fontAlgn="ctr"/>
                      <a:r>
                        <a:rPr lang="es-ES" sz="600" b="0" i="0" u="none" strike="noStrike">
                          <a:solidFill>
                            <a:srgbClr val="375623"/>
                          </a:solidFill>
                          <a:effectLst/>
                          <a:latin typeface="Arial" panose="020B0604020202020204" pitchFamily="34" charset="0"/>
                        </a:rPr>
                        <a:t>1. Elaboración y/o actualización y/o complementación de estudios y/o diseños técnicos y económicos.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rowSpan="5">
                  <a:txBody>
                    <a:bodyPr/>
                    <a:lstStyle/>
                    <a:p>
                      <a:pPr algn="ctr" rtl="0" fontAlgn="ctr"/>
                      <a:r>
                        <a:rPr lang="es-CO" sz="600" b="0" i="0" u="none" strike="noStrike">
                          <a:solidFill>
                            <a:srgbClr val="375623"/>
                          </a:solidFill>
                          <a:effectLst/>
                          <a:latin typeface="Arial" panose="020B0604020202020204" pitchFamily="34" charset="0"/>
                        </a:rPr>
                        <a:t>$ 5.399.990.016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5">
                  <a:txBody>
                    <a:bodyPr/>
                    <a:lstStyle/>
                    <a:p>
                      <a:pPr algn="l" rtl="0" fontAlgn="ctr"/>
                      <a:r>
                        <a:rPr lang="es-CO" sz="600" b="0" i="0" u="none" strike="noStrike">
                          <a:solidFill>
                            <a:srgbClr val="375623"/>
                          </a:solidFill>
                          <a:effectLst/>
                          <a:latin typeface="Arial" panose="020B0604020202020204" pitchFamily="34" charset="0"/>
                        </a:rPr>
                        <a:t>$ 5.399.990.016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5">
                  <a:txBody>
                    <a:bodyPr/>
                    <a:lstStyle/>
                    <a:p>
                      <a:pPr algn="ctr" rtl="0" fontAlgn="ctr"/>
                      <a:r>
                        <a:rPr lang="es-CO" sz="600" b="0" i="0" u="none" strike="noStrike">
                          <a:solidFill>
                            <a:srgbClr val="375623"/>
                          </a:solidFill>
                          <a:effectLst/>
                          <a:latin typeface="Arial" panose="020B0604020202020204" pitchFamily="34" charset="0"/>
                        </a:rPr>
                        <a:t> Todo el País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5">
                  <a:txBody>
                    <a:bodyPr/>
                    <a:lstStyle/>
                    <a:p>
                      <a:pPr algn="ctr"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5">
                  <a:txBody>
                    <a:bodyPr/>
                    <a:lstStyle/>
                    <a:p>
                      <a:pPr algn="ctr"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5">
                  <a:txBody>
                    <a:bodyPr/>
                    <a:lstStyle/>
                    <a:p>
                      <a:pPr algn="ctr" rtl="0" fontAlgn="ctr"/>
                      <a:r>
                        <a:rPr lang="es-CO" sz="6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rowSpan="5">
                  <a:txBody>
                    <a:bodyPr/>
                    <a:lstStyle/>
                    <a:p>
                      <a:pPr algn="ctr" rtl="0" fontAlgn="ctr"/>
                      <a:r>
                        <a:rPr lang="es-CO" sz="600" b="0" i="0" u="none" strike="noStrike">
                          <a:solidFill>
                            <a:srgbClr val="375623"/>
                          </a:solidFill>
                          <a:effectLst/>
                          <a:latin typeface="Arial" panose="020B0604020202020204" pitchFamily="34" charset="0"/>
                        </a:rPr>
                        <a:t> 2739 de 2019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extLst>
                  <a:ext uri="{0D108BD9-81ED-4DB2-BD59-A6C34878D82A}">
                    <a16:rowId xmlns:a16="http://schemas.microsoft.com/office/drawing/2014/main" val="10017"/>
                  </a:ext>
                </a:extLst>
              </a:tr>
              <a:tr h="133983">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2. Diagnósticos y/o conceptos y/o informes técnicos.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8"/>
                  </a:ext>
                </a:extLst>
              </a:tr>
              <a:tr h="133983">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3. Formulación y/o estructuración de planes, programas o proyectos.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9"/>
                  </a:ext>
                </a:extLst>
              </a:tr>
              <a:tr h="133983">
                <a:tc vMerge="1">
                  <a:txBody>
                    <a:bodyPr/>
                    <a:lstStyle/>
                    <a:p>
                      <a:endParaRPr lang="es-CO"/>
                    </a:p>
                  </a:txBody>
                  <a:tcPr/>
                </a:tc>
                <a:tc vMerge="1">
                  <a:txBody>
                    <a:bodyPr/>
                    <a:lstStyle/>
                    <a:p>
                      <a:endParaRPr lang="es-CO"/>
                    </a:p>
                  </a:txBody>
                  <a:tcPr/>
                </a:tc>
                <a:tc>
                  <a:txBody>
                    <a:bodyPr/>
                    <a:lstStyle/>
                    <a:p>
                      <a:pPr algn="l" rtl="0" fontAlgn="ctr"/>
                      <a:r>
                        <a:rPr lang="es-ES" sz="600" b="0" i="0" u="none" strike="noStrike">
                          <a:solidFill>
                            <a:srgbClr val="375623"/>
                          </a:solidFill>
                          <a:effectLst/>
                          <a:latin typeface="Arial" panose="020B0604020202020204" pitchFamily="34" charset="0"/>
                        </a:rPr>
                        <a:t>4. Elaboración y/o revisión y/o actualización de documentos técnicos.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20"/>
                  </a:ext>
                </a:extLst>
              </a:tr>
              <a:tr h="150061">
                <a:tc vMerge="1">
                  <a:txBody>
                    <a:bodyPr/>
                    <a:lstStyle/>
                    <a:p>
                      <a:endParaRPr lang="es-CO"/>
                    </a:p>
                  </a:txBody>
                  <a:tcPr/>
                </a:tc>
                <a:tc vMerge="1">
                  <a:txBody>
                    <a:bodyPr/>
                    <a:lstStyle/>
                    <a:p>
                      <a:endParaRPr lang="es-CO"/>
                    </a:p>
                  </a:txBody>
                  <a:tcPr/>
                </a:tc>
                <a:tc>
                  <a:txBody>
                    <a:bodyPr/>
                    <a:lstStyle/>
                    <a:p>
                      <a:pPr algn="l" rtl="0" fontAlgn="ctr"/>
                      <a:r>
                        <a:rPr lang="es-ES" sz="600" b="0" i="0" u="none" strike="noStrike" dirty="0">
                          <a:solidFill>
                            <a:srgbClr val="375623"/>
                          </a:solidFill>
                          <a:effectLst/>
                          <a:latin typeface="Arial" panose="020B0604020202020204" pitchFamily="34" charset="0"/>
                        </a:rPr>
                        <a:t>5. Desarrollo de investigaciones técnicas para la ejecución de planes, programas o proyectos.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1E9"/>
                    </a:solidFill>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21"/>
                  </a:ext>
                </a:extLst>
              </a:tr>
            </a:tbl>
          </a:graphicData>
        </a:graphic>
      </p:graphicFrame>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2D0297DF-DA6A-45EE-BDAD-93423899A1F0}"/>
              </a:ext>
            </a:extLst>
          </p:cNvPr>
          <p:cNvSpPr/>
          <p:nvPr/>
        </p:nvSpPr>
        <p:spPr>
          <a:xfrm>
            <a:off x="-20638" y="3175"/>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pt-BR" sz="14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endParaRPr>
          </a:p>
        </p:txBody>
      </p:sp>
      <p:pic>
        <p:nvPicPr>
          <p:cNvPr id="360451" name="Imagen 1">
            <a:extLst>
              <a:ext uri="{FF2B5EF4-FFF2-40B4-BE49-F238E27FC236}">
                <a16:creationId xmlns:a16="http://schemas.microsoft.com/office/drawing/2014/main" id="{09E80112-679B-4432-AE36-F2C5B5F6A1E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10700" y="59753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9B2302C1-14A7-407A-B7E7-4250BA31F334}"/>
              </a:ext>
            </a:extLst>
          </p:cNvPr>
          <p:cNvGrpSpPr>
            <a:grpSpLocks/>
          </p:cNvGrpSpPr>
          <p:nvPr/>
        </p:nvGrpSpPr>
        <p:grpSpPr bwMode="auto">
          <a:xfrm>
            <a:off x="5810178" y="1125395"/>
            <a:ext cx="557969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D585FD06-4CAD-4C0D-9D96-A76A0872FD0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88826495-AC9C-475E-8FBB-366B3E78C72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4E1FB2C-CC9D-42EE-9894-151F1FD8CAD6}"/>
                </a:ext>
              </a:extLst>
            </p:cNvPr>
            <p:cNvSpPr txBox="1"/>
            <p:nvPr/>
          </p:nvSpPr>
          <p:spPr>
            <a:xfrm>
              <a:off x="5031026" y="1145736"/>
              <a:ext cx="7320727" cy="510647"/>
            </a:xfrm>
            <a:prstGeom prst="rect">
              <a:avLst/>
            </a:prstGeom>
            <a:grpFill/>
          </p:spPr>
          <p:txBody>
            <a:bodyPr>
              <a:spAutoFit/>
            </a:bodyPr>
            <a:lstStyle/>
            <a:p>
              <a:pPr algn="just"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Municipio de Florencia</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FFE69BD2-7ED9-4E5C-A6A5-F6E2580C377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60453" name="Rectángulo 68">
            <a:extLst>
              <a:ext uri="{FF2B5EF4-FFF2-40B4-BE49-F238E27FC236}">
                <a16:creationId xmlns:a16="http://schemas.microsoft.com/office/drawing/2014/main" id="{5436D1CE-3051-40BF-A272-6629A9FE1459}"/>
              </a:ext>
            </a:extLst>
          </p:cNvPr>
          <p:cNvSpPr>
            <a:spLocks noChangeArrowheads="1"/>
          </p:cNvSpPr>
          <p:nvPr/>
        </p:nvSpPr>
        <p:spPr bwMode="auto">
          <a:xfrm>
            <a:off x="893763" y="549275"/>
            <a:ext cx="104965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400" b="1">
                <a:solidFill>
                  <a:srgbClr val="548235"/>
                </a:solidFill>
                <a:latin typeface="Arial" panose="020B0604020202020204" pitchFamily="34" charset="0"/>
                <a:ea typeface="Verdana" panose="020B0604030504040204" pitchFamily="34" charset="0"/>
                <a:cs typeface="Arial" panose="020B0604020202020204" pitchFamily="34" charset="0"/>
              </a:rPr>
              <a:t>PROYECTO: </a:t>
            </a:r>
            <a:r>
              <a:rPr lang="es-MX" altLang="es-CO" sz="1400" b="1">
                <a:solidFill>
                  <a:srgbClr val="548235"/>
                </a:solidFill>
                <a:latin typeface="Arial" panose="020B0604020202020204" pitchFamily="34" charset="0"/>
                <a:ea typeface="Verdana" panose="020B0604030504040204" pitchFamily="34" charset="0"/>
                <a:cs typeface="Arial" panose="020B0604020202020204" pitchFamily="34" charset="0"/>
              </a:rPr>
              <a:t>ESTUDIOS PARA EL DIAGNÓSTICO, EVALUACIÓN Y PREDISEÑO DE OBRAS DE ESTABILIZACIÓN SOBRE LA RUTA 2003A, ORRAPIHUASSI – DEPRESIÓN EL VERGEL – ACCESO A FLORENCIA DEPARTAMENTO DEL CAQUETÁ</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Estudios e Innovación</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60454" name="Imagen 35">
            <a:extLst>
              <a:ext uri="{FF2B5EF4-FFF2-40B4-BE49-F238E27FC236}">
                <a16:creationId xmlns:a16="http://schemas.microsoft.com/office/drawing/2014/main" id="{83445055-219D-4B94-9AF9-EA3B6B46038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5" name="CuadroTexto 3">
            <a:extLst>
              <a:ext uri="{FF2B5EF4-FFF2-40B4-BE49-F238E27FC236}">
                <a16:creationId xmlns:a16="http://schemas.microsoft.com/office/drawing/2014/main" id="{EE72580A-451D-4055-AB6D-31F5272ED011}"/>
              </a:ext>
            </a:extLst>
          </p:cNvPr>
          <p:cNvSpPr txBox="1">
            <a:spLocks noChangeArrowheads="1"/>
          </p:cNvSpPr>
          <p:nvPr/>
        </p:nvSpPr>
        <p:spPr bwMode="auto">
          <a:xfrm>
            <a:off x="4840288" y="375761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360456" name="Imagen 54">
            <a:extLst>
              <a:ext uri="{FF2B5EF4-FFF2-40B4-BE49-F238E27FC236}">
                <a16:creationId xmlns:a16="http://schemas.microsoft.com/office/drawing/2014/main" id="{81BFDBB6-BB80-4DA0-B2F6-DE9273698855}"/>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 name="Grupo 10">
            <a:extLst>
              <a:ext uri="{FF2B5EF4-FFF2-40B4-BE49-F238E27FC236}">
                <a16:creationId xmlns:a16="http://schemas.microsoft.com/office/drawing/2014/main" id="{6A490105-7EF8-46A1-BC0B-83A01F667398}"/>
              </a:ext>
            </a:extLst>
          </p:cNvPr>
          <p:cNvGrpSpPr>
            <a:grpSpLocks/>
          </p:cNvGrpSpPr>
          <p:nvPr/>
        </p:nvGrpSpPr>
        <p:grpSpPr bwMode="auto">
          <a:xfrm>
            <a:off x="5810178" y="1687296"/>
            <a:ext cx="5579698" cy="425449"/>
            <a:chOff x="3797995" y="1095038"/>
            <a:chExt cx="8830843" cy="641713"/>
          </a:xfrm>
          <a:solidFill>
            <a:schemeClr val="accent6">
              <a:lumMod val="60000"/>
              <a:lumOff val="40000"/>
            </a:schemeClr>
          </a:solidFill>
        </p:grpSpPr>
        <p:sp>
          <p:nvSpPr>
            <p:cNvPr id="35" name="Pentágono 11">
              <a:extLst>
                <a:ext uri="{FF2B5EF4-FFF2-40B4-BE49-F238E27FC236}">
                  <a16:creationId xmlns:a16="http://schemas.microsoft.com/office/drawing/2014/main" id="{A9794EC2-4FC0-42DF-806A-2732C7BF7CA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6" name="Forma libre 12">
              <a:extLst>
                <a:ext uri="{FF2B5EF4-FFF2-40B4-BE49-F238E27FC236}">
                  <a16:creationId xmlns:a16="http://schemas.microsoft.com/office/drawing/2014/main" id="{16B7831B-3526-4EA8-928F-98E427FA563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7" name="CuadroTexto 36">
              <a:extLst>
                <a:ext uri="{FF2B5EF4-FFF2-40B4-BE49-F238E27FC236}">
                  <a16:creationId xmlns:a16="http://schemas.microsoft.com/office/drawing/2014/main" id="{EA31519E-F78A-44D3-A727-09AA35DE4594}"/>
                </a:ext>
              </a:extLst>
            </p:cNvPr>
            <p:cNvSpPr txBox="1"/>
            <p:nvPr/>
          </p:nvSpPr>
          <p:spPr>
            <a:xfrm>
              <a:off x="5011118" y="1117704"/>
              <a:ext cx="7320727" cy="510648"/>
            </a:xfrm>
            <a:prstGeom prst="rect">
              <a:avLst/>
            </a:prstGeom>
            <a:grpFill/>
          </p:spPr>
          <p:txBody>
            <a:bodyPr>
              <a:spAutoFit/>
            </a:bodyPr>
            <a:lstStyle/>
            <a:p>
              <a:pPr algn="just"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MX" sz="700" dirty="0">
                  <a:solidFill>
                    <a:srgbClr val="70AD47">
                      <a:lumMod val="50000"/>
                    </a:srgbClr>
                  </a:solidFill>
                  <a:latin typeface="Arial" panose="020B0604020202020204" pitchFamily="34" charset="0"/>
                  <a:cs typeface="Arial" panose="020B0604020202020204" pitchFamily="34" charset="0"/>
                </a:rPr>
                <a:t>ORRAPIHUASSI – DEPRESIÓN EL VERGEL – ACCESO A FLORENCIA</a:t>
              </a:r>
              <a:endParaRPr lang="es-CO" sz="600" dirty="0">
                <a:solidFill>
                  <a:srgbClr val="70AD47">
                    <a:lumMod val="50000"/>
                  </a:srgbClr>
                </a:solidFill>
                <a:latin typeface="Arial" panose="020B0604020202020204" pitchFamily="34" charset="0"/>
                <a:cs typeface="Arial" panose="020B0604020202020204" pitchFamily="34" charset="0"/>
              </a:endParaRPr>
            </a:p>
          </p:txBody>
        </p:sp>
        <p:sp>
          <p:nvSpPr>
            <p:cNvPr id="41" name="Elipse 40">
              <a:extLst>
                <a:ext uri="{FF2B5EF4-FFF2-40B4-BE49-F238E27FC236}">
                  <a16:creationId xmlns:a16="http://schemas.microsoft.com/office/drawing/2014/main" id="{71E76CF2-EE9E-4E3F-94B6-A5C8B015DED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52" name="Grupo 10">
            <a:extLst>
              <a:ext uri="{FF2B5EF4-FFF2-40B4-BE49-F238E27FC236}">
                <a16:creationId xmlns:a16="http://schemas.microsoft.com/office/drawing/2014/main" id="{36B0CDB8-2049-4546-836F-FC5F0BB613D0}"/>
              </a:ext>
            </a:extLst>
          </p:cNvPr>
          <p:cNvGrpSpPr>
            <a:grpSpLocks/>
          </p:cNvGrpSpPr>
          <p:nvPr/>
        </p:nvGrpSpPr>
        <p:grpSpPr bwMode="auto">
          <a:xfrm>
            <a:off x="5810178" y="2281513"/>
            <a:ext cx="5579698" cy="425450"/>
            <a:chOff x="3797995" y="1095038"/>
            <a:chExt cx="8830843" cy="641713"/>
          </a:xfrm>
          <a:solidFill>
            <a:schemeClr val="accent6">
              <a:lumMod val="60000"/>
              <a:lumOff val="40000"/>
            </a:schemeClr>
          </a:solidFill>
        </p:grpSpPr>
        <p:sp>
          <p:nvSpPr>
            <p:cNvPr id="53" name="Pentágono 11">
              <a:extLst>
                <a:ext uri="{FF2B5EF4-FFF2-40B4-BE49-F238E27FC236}">
                  <a16:creationId xmlns:a16="http://schemas.microsoft.com/office/drawing/2014/main" id="{47AC13A0-691B-4E9B-843D-63C50BD66DB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5" name="Forma libre 12">
              <a:extLst>
                <a:ext uri="{FF2B5EF4-FFF2-40B4-BE49-F238E27FC236}">
                  <a16:creationId xmlns:a16="http://schemas.microsoft.com/office/drawing/2014/main" id="{21D8362F-8E9C-419F-82F6-10F9A6C3FB6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6" name="CuadroTexto 55">
              <a:extLst>
                <a:ext uri="{FF2B5EF4-FFF2-40B4-BE49-F238E27FC236}">
                  <a16:creationId xmlns:a16="http://schemas.microsoft.com/office/drawing/2014/main" id="{FB4BED84-BB90-483F-AA9D-27465F216376}"/>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200" dirty="0">
                  <a:solidFill>
                    <a:srgbClr val="70AD47">
                      <a:lumMod val="50000"/>
                    </a:srgbClr>
                  </a:solidFill>
                  <a:latin typeface="Arial" panose="020B0604020202020204" pitchFamily="34" charset="0"/>
                  <a:cs typeface="Arial" panose="020B0604020202020204" pitchFamily="34" charset="0"/>
                </a:rPr>
                <a:t>0,3 km</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57" name="Elipse 56">
              <a:extLst>
                <a:ext uri="{FF2B5EF4-FFF2-40B4-BE49-F238E27FC236}">
                  <a16:creationId xmlns:a16="http://schemas.microsoft.com/office/drawing/2014/main" id="{B5CA3395-FB19-44EF-B888-2DDCA96AABA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58" name="Grupo 10">
            <a:extLst>
              <a:ext uri="{FF2B5EF4-FFF2-40B4-BE49-F238E27FC236}">
                <a16:creationId xmlns:a16="http://schemas.microsoft.com/office/drawing/2014/main" id="{34FE0EC6-7347-4E1E-937F-E384D44A0C0E}"/>
              </a:ext>
            </a:extLst>
          </p:cNvPr>
          <p:cNvGrpSpPr>
            <a:grpSpLocks/>
          </p:cNvGrpSpPr>
          <p:nvPr/>
        </p:nvGrpSpPr>
        <p:grpSpPr bwMode="auto">
          <a:xfrm>
            <a:off x="5879451" y="2840893"/>
            <a:ext cx="5510425" cy="425450"/>
            <a:chOff x="3797995" y="1095038"/>
            <a:chExt cx="8830843" cy="641713"/>
          </a:xfrm>
          <a:solidFill>
            <a:schemeClr val="accent6">
              <a:lumMod val="60000"/>
              <a:lumOff val="40000"/>
            </a:schemeClr>
          </a:solidFill>
        </p:grpSpPr>
        <p:sp>
          <p:nvSpPr>
            <p:cNvPr id="59" name="Pentágono 11">
              <a:extLst>
                <a:ext uri="{FF2B5EF4-FFF2-40B4-BE49-F238E27FC236}">
                  <a16:creationId xmlns:a16="http://schemas.microsoft.com/office/drawing/2014/main" id="{5C918EF4-0F23-4FF1-B7F1-F98254E49E2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60" name="Forma libre 12">
              <a:extLst>
                <a:ext uri="{FF2B5EF4-FFF2-40B4-BE49-F238E27FC236}">
                  <a16:creationId xmlns:a16="http://schemas.microsoft.com/office/drawing/2014/main" id="{E03E6B4F-5161-426E-8C12-92B027F3B4FC}"/>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61" name="CuadroTexto 60">
              <a:extLst>
                <a:ext uri="{FF2B5EF4-FFF2-40B4-BE49-F238E27FC236}">
                  <a16:creationId xmlns:a16="http://schemas.microsoft.com/office/drawing/2014/main" id="{1DD26F35-7CC4-48AD-B57D-DEA39FA65DA9}"/>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200" dirty="0">
                  <a:solidFill>
                    <a:srgbClr val="70AD47">
                      <a:lumMod val="50000"/>
                    </a:srgbClr>
                  </a:solidFill>
                  <a:latin typeface="Arial" panose="020B0604020202020204" pitchFamily="34" charset="0"/>
                  <a:cs typeface="Arial" panose="020B0604020202020204" pitchFamily="34" charset="0"/>
                </a:rPr>
                <a:t>0,3 km</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62" name="Elipse 61">
              <a:extLst>
                <a:ext uri="{FF2B5EF4-FFF2-40B4-BE49-F238E27FC236}">
                  <a16:creationId xmlns:a16="http://schemas.microsoft.com/office/drawing/2014/main" id="{5A031B98-DE95-4C49-9CBF-508F8114DD2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60460" name="Imagen 32">
            <a:extLst>
              <a:ext uri="{FF2B5EF4-FFF2-40B4-BE49-F238E27FC236}">
                <a16:creationId xmlns:a16="http://schemas.microsoft.com/office/drawing/2014/main" id="{36CE399E-7139-4FDD-8A7E-8F71F0CBCD98}"/>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2071688" y="3343275"/>
            <a:ext cx="2663825" cy="251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B59EEE0-F531-494F-9617-11D478A5B070}"/>
              </a:ext>
            </a:extLst>
          </p:cNvPr>
          <p:cNvGraphicFramePr>
            <a:graphicFrameLocks noGrp="1"/>
          </p:cNvGraphicFramePr>
          <p:nvPr/>
        </p:nvGraphicFramePr>
        <p:xfrm>
          <a:off x="5810250" y="3382963"/>
          <a:ext cx="5580063" cy="2497137"/>
        </p:xfrm>
        <a:graphic>
          <a:graphicData uri="http://schemas.openxmlformats.org/drawingml/2006/table">
            <a:tbl>
              <a:tblPr firstRow="1" bandRow="1"/>
              <a:tblGrid>
                <a:gridCol w="1708693">
                  <a:extLst>
                    <a:ext uri="{9D8B030D-6E8A-4147-A177-3AD203B41FA5}">
                      <a16:colId xmlns:a16="http://schemas.microsoft.com/office/drawing/2014/main" val="20000"/>
                    </a:ext>
                  </a:extLst>
                </a:gridCol>
                <a:gridCol w="1281520">
                  <a:extLst>
                    <a:ext uri="{9D8B030D-6E8A-4147-A177-3AD203B41FA5}">
                      <a16:colId xmlns:a16="http://schemas.microsoft.com/office/drawing/2014/main" val="20001"/>
                    </a:ext>
                  </a:extLst>
                </a:gridCol>
                <a:gridCol w="1892173">
                  <a:extLst>
                    <a:ext uri="{9D8B030D-6E8A-4147-A177-3AD203B41FA5}">
                      <a16:colId xmlns:a16="http://schemas.microsoft.com/office/drawing/2014/main" val="20002"/>
                    </a:ext>
                  </a:extLst>
                </a:gridCol>
                <a:gridCol w="697677">
                  <a:extLst>
                    <a:ext uri="{9D8B030D-6E8A-4147-A177-3AD203B41FA5}">
                      <a16:colId xmlns:a16="http://schemas.microsoft.com/office/drawing/2014/main" val="20003"/>
                    </a:ext>
                  </a:extLst>
                </a:gridCol>
              </a:tblGrid>
              <a:tr h="174017">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4017">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$ 75,70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74017">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74017">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$ 75,70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74017">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N/A</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74017">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N/A</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74017">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N/A</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74017">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$ 75,70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74017">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391537">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FINANCIERO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61024">
                <a:tc>
                  <a:txBody>
                    <a:bodyPr/>
                    <a:lstStyle/>
                    <a:p>
                      <a:pPr algn="ctr" rtl="0" fontAlgn="ctr"/>
                      <a:r>
                        <a:rPr lang="es-ES" sz="800" b="0" i="0" u="none" strike="noStrike">
                          <a:solidFill>
                            <a:srgbClr val="385723"/>
                          </a:solidFill>
                          <a:effectLst/>
                          <a:latin typeface="Arial" panose="020B0604020202020204" pitchFamily="34" charset="0"/>
                        </a:rPr>
                        <a:t>ORRAPIHUASSI – DEPRESIÓN EL VERGEL – ACCESO A FLORENCIA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Estudios a Nivel de Fase II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55%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278426">
                <a:tc>
                  <a:txBody>
                    <a:bodyPr/>
                    <a:lstStyle/>
                    <a:p>
                      <a:pPr algn="ctr" fontAlgn="ctr"/>
                      <a:r>
                        <a:rPr lang="es-CO" sz="1800" b="0" i="0" u="none" strike="noStrike">
                          <a:solidFill>
                            <a:srgbClr val="000000"/>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fontAlgn="ctr"/>
                      <a:r>
                        <a:rPr lang="es-CO" sz="1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fontAlgn="ctr"/>
                      <a:r>
                        <a:rPr lang="es-CO" sz="1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fontAlgn="ctr"/>
                      <a:r>
                        <a:rPr lang="es-CO" sz="1800" b="0" i="0" u="none" strike="noStrike" dirty="0">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bl>
          </a:graphicData>
        </a:graphic>
      </p:graphicFrame>
      <p:graphicFrame>
        <p:nvGraphicFramePr>
          <p:cNvPr id="6" name="Tabla 5">
            <a:extLst>
              <a:ext uri="{FF2B5EF4-FFF2-40B4-BE49-F238E27FC236}">
                <a16:creationId xmlns:a16="http://schemas.microsoft.com/office/drawing/2014/main" id="{6A26EA97-35F4-44B9-A92D-9F16C2BC3762}"/>
              </a:ext>
            </a:extLst>
          </p:cNvPr>
          <p:cNvGraphicFramePr>
            <a:graphicFrameLocks noGrp="1"/>
          </p:cNvGraphicFramePr>
          <p:nvPr/>
        </p:nvGraphicFramePr>
        <p:xfrm>
          <a:off x="893763" y="1211263"/>
          <a:ext cx="4437062" cy="2066925"/>
        </p:xfrm>
        <a:graphic>
          <a:graphicData uri="http://schemas.openxmlformats.org/drawingml/2006/table">
            <a:tbl>
              <a:tblPr firstRow="1" bandRow="1"/>
              <a:tblGrid>
                <a:gridCol w="1358690">
                  <a:extLst>
                    <a:ext uri="{9D8B030D-6E8A-4147-A177-3AD203B41FA5}">
                      <a16:colId xmlns:a16="http://schemas.microsoft.com/office/drawing/2014/main" val="20000"/>
                    </a:ext>
                  </a:extLst>
                </a:gridCol>
                <a:gridCol w="1019017">
                  <a:extLst>
                    <a:ext uri="{9D8B030D-6E8A-4147-A177-3AD203B41FA5}">
                      <a16:colId xmlns:a16="http://schemas.microsoft.com/office/drawing/2014/main" val="20001"/>
                    </a:ext>
                  </a:extLst>
                </a:gridCol>
                <a:gridCol w="1718260">
                  <a:extLst>
                    <a:ext uri="{9D8B030D-6E8A-4147-A177-3AD203B41FA5}">
                      <a16:colId xmlns:a16="http://schemas.microsoft.com/office/drawing/2014/main" val="20002"/>
                    </a:ext>
                  </a:extLst>
                </a:gridCol>
                <a:gridCol w="341094">
                  <a:extLst>
                    <a:ext uri="{9D8B030D-6E8A-4147-A177-3AD203B41FA5}">
                      <a16:colId xmlns:a16="http://schemas.microsoft.com/office/drawing/2014/main" val="20003"/>
                    </a:ext>
                  </a:extLst>
                </a:gridCol>
              </a:tblGrid>
              <a:tr h="190500">
                <a:tc gridSpan="4">
                  <a:txBody>
                    <a:bodyPr/>
                    <a:lstStyle/>
                    <a:p>
                      <a:pPr algn="ctr" rtl="0" fontAlgn="b"/>
                      <a:r>
                        <a:rPr lang="es-CO" sz="1000" b="0" i="0" u="none" strike="noStrike">
                          <a:solidFill>
                            <a:srgbClr val="FFFFFF"/>
                          </a:solidFill>
                          <a:effectLst/>
                          <a:latin typeface="Arial" panose="020B0604020202020204" pitchFamily="34" charset="0"/>
                        </a:rPr>
                        <a:t>INFORMACIÓN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700" b="1" i="0" u="none" strike="noStrike">
                          <a:solidFill>
                            <a:srgbClr val="375623"/>
                          </a:solidFill>
                          <a:effectLst/>
                          <a:latin typeface="Arial" panose="020B0604020202020204" pitchFamily="34" charset="0"/>
                        </a:rPr>
                        <a:t>CONTRATO CONSULTORÍA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1932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N/A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700" b="0" i="0" u="none" strike="noStrike">
                          <a:solidFill>
                            <a:srgbClr val="375623"/>
                          </a:solidFill>
                          <a:effectLst/>
                          <a:latin typeface="Arial" panose="020B0604020202020204" pitchFamily="34" charset="0"/>
                        </a:rPr>
                        <a:t>03 de diciembre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00">
                <a:tc gridSpan="3">
                  <a:txBody>
                    <a:bodyPr/>
                    <a:lstStyle/>
                    <a:p>
                      <a:pPr algn="l" rtl="0" fontAlgn="b"/>
                      <a:r>
                        <a:rPr lang="es-CO" sz="7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b"/>
                      <a:r>
                        <a:rPr lang="es-CO" sz="700" b="0" i="0" u="none" strike="noStrike">
                          <a:solidFill>
                            <a:srgbClr val="375623"/>
                          </a:solidFill>
                          <a:effectLst/>
                          <a:latin typeface="Arial" panose="020B0604020202020204" pitchFamily="34" charset="0"/>
                        </a:rPr>
                        <a:t>2/02/2020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4">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85750">
                <a:tc gridSpan="4">
                  <a:txBody>
                    <a:bodyPr/>
                    <a:lstStyle/>
                    <a:p>
                      <a:pPr algn="just" rtl="0" fontAlgn="ctr"/>
                      <a:r>
                        <a:rPr lang="es-ES" sz="800" b="0" i="0" u="none" strike="noStrike" dirty="0">
                          <a:solidFill>
                            <a:srgbClr val="375623"/>
                          </a:solidFill>
                          <a:effectLst/>
                          <a:latin typeface="Arial" panose="020B0604020202020204" pitchFamily="34" charset="0"/>
                        </a:rPr>
                        <a:t>Definir las obras necesarias a ejecutar en los puntos críticos en estudio, que permitan brindar una infraestructura vial que satisfaga requerimientos mínimos de seguridad, comodidad y </a:t>
                      </a:r>
                      <a:r>
                        <a:rPr lang="es-ES" sz="800" b="0" i="0" u="none" strike="noStrike" dirty="0" err="1">
                          <a:solidFill>
                            <a:srgbClr val="375623"/>
                          </a:solidFill>
                          <a:effectLst/>
                          <a:latin typeface="Arial" panose="020B0604020202020204" pitchFamily="34" charset="0"/>
                        </a:rPr>
                        <a:t>transitabilidad</a:t>
                      </a:r>
                      <a:r>
                        <a:rPr lang="es-ES" sz="800" b="0" i="0" u="none" strike="noStrike" dirty="0">
                          <a:solidFill>
                            <a:srgbClr val="375623"/>
                          </a:solidFill>
                          <a:effectLst/>
                          <a:latin typeface="Arial" panose="020B0604020202020204" pitchFamily="34" charset="0"/>
                        </a:rPr>
                        <a:t> para los usuarios de la vía, contribuyendo así, al desarrollo sostenible y a la integración del país a través de una red vial eficiente específicamente en este sector del país.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90500">
                <a:tc gridSpan="4">
                  <a:txBody>
                    <a:bodyPr/>
                    <a:lstStyle/>
                    <a:p>
                      <a:pPr algn="ctr" rtl="0" fontAlgn="b"/>
                      <a:r>
                        <a:rPr lang="es-ES" sz="1000" b="0" i="0" u="none" strike="noStrike" dirty="0">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90500">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dirty="0">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00025">
                <a:tc>
                  <a:txBody>
                    <a:bodyPr/>
                    <a:lstStyle/>
                    <a:p>
                      <a:pPr algn="ctr" rtl="0" fontAlgn="ctr"/>
                      <a:r>
                        <a:rPr lang="es-ES" sz="600" b="1" i="0" u="none" strike="noStrike">
                          <a:solidFill>
                            <a:srgbClr val="375623"/>
                          </a:solidFill>
                          <a:effectLst/>
                          <a:latin typeface="Arial" panose="020B0604020202020204" pitchFamily="34" charset="0"/>
                        </a:rPr>
                        <a:t>Estudios a Nivel de Fase II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dirty="0">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0,3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0,3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pic>
        <p:nvPicPr>
          <p:cNvPr id="360549" name="Imagen 6">
            <a:extLst>
              <a:ext uri="{FF2B5EF4-FFF2-40B4-BE49-F238E27FC236}">
                <a16:creationId xmlns:a16="http://schemas.microsoft.com/office/drawing/2014/main" id="{F1994315-F771-403C-B976-1788CC33F3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58838" y="322263"/>
            <a:ext cx="373221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8F5A20D8-8273-4A62-A7B1-2D1B2A560668}"/>
              </a:ext>
            </a:extLst>
          </p:cNvPr>
          <p:cNvSpPr/>
          <p:nvPr/>
        </p:nvSpPr>
        <p:spPr>
          <a:xfrm>
            <a:off x="-15875" y="-3175"/>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dirty="0">
                <a:solidFill>
                  <a:prstClr val="white"/>
                </a:solidFill>
              </a:rPr>
              <a:t> </a:t>
            </a:r>
          </a:p>
        </p:txBody>
      </p:sp>
      <p:pic>
        <p:nvPicPr>
          <p:cNvPr id="362499" name="Imagen 1">
            <a:extLst>
              <a:ext uri="{FF2B5EF4-FFF2-40B4-BE49-F238E27FC236}">
                <a16:creationId xmlns:a16="http://schemas.microsoft.com/office/drawing/2014/main" id="{0321A3EA-8900-470D-9DD0-8B3EDA8FB90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64663" y="58864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4336A094-F5E1-40D6-8772-E48F5B46B5AF}"/>
              </a:ext>
            </a:extLst>
          </p:cNvPr>
          <p:cNvGrpSpPr>
            <a:grpSpLocks/>
          </p:cNvGrpSpPr>
          <p:nvPr/>
        </p:nvGrpSpPr>
        <p:grpSpPr bwMode="auto">
          <a:xfrm>
            <a:off x="5864114" y="1361737"/>
            <a:ext cx="5479439"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2BAF0C31-EC1A-44F2-9FA6-878C4C24EF4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A92FCB34-5E77-4244-B744-E63B46F05EE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3B96F29A-0B3E-4828-B8DD-0FBE961D1DF2}"/>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Municipio La Tola departamento de Nariño</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E5EBAAC0-6230-4B24-A685-0943B903686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9" name="Rectángulo 68">
            <a:extLst>
              <a:ext uri="{FF2B5EF4-FFF2-40B4-BE49-F238E27FC236}">
                <a16:creationId xmlns:a16="http://schemas.microsoft.com/office/drawing/2014/main" id="{5024E4E4-4C5F-4C59-8B74-46F4C2937723}"/>
              </a:ext>
            </a:extLst>
          </p:cNvPr>
          <p:cNvSpPr/>
          <p:nvPr/>
        </p:nvSpPr>
        <p:spPr>
          <a:xfrm>
            <a:off x="896938" y="419100"/>
            <a:ext cx="10447337" cy="70802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 </a:t>
            </a:r>
            <a:r>
              <a:rPr lang="es-ES"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REVISIÓN, ACTUALIZACIÓN Y COMPLEMENTACIÓN DE LOS ESTUDIOS Y DISEÑOS DEL MUELLE Y OBRAS COMPLEMENTARIAS EN EL MUNICIPIO LA TOLA EN EL DEPARTAMENTO DE NARIÑO</a:t>
            </a:r>
          </a:p>
          <a:p>
            <a:pPr eaLnBrk="1" fontAlgn="auto" hangingPunct="1">
              <a:spcBef>
                <a:spcPts val="0"/>
              </a:spcBef>
              <a:spcAft>
                <a:spcPts val="0"/>
              </a:spcAft>
              <a:defRPr/>
            </a:pPr>
            <a:r>
              <a:rPr lang="es-ES" sz="12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2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62502" name="Imagen 35">
            <a:extLst>
              <a:ext uri="{FF2B5EF4-FFF2-40B4-BE49-F238E27FC236}">
                <a16:creationId xmlns:a16="http://schemas.microsoft.com/office/drawing/2014/main" id="{14D9B8FC-E807-4EAD-8701-50058C9DAD3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503A50B2-F7B3-474B-AD36-940AD7DE0029}"/>
              </a:ext>
            </a:extLst>
          </p:cNvPr>
          <p:cNvGraphicFramePr>
            <a:graphicFrameLocks noGrp="1"/>
          </p:cNvGraphicFramePr>
          <p:nvPr/>
        </p:nvGraphicFramePr>
        <p:xfrm>
          <a:off x="865188" y="1092200"/>
          <a:ext cx="4548187" cy="2398713"/>
        </p:xfrm>
        <a:graphic>
          <a:graphicData uri="http://schemas.openxmlformats.org/drawingml/2006/table">
            <a:tbl>
              <a:tblPr firstRow="1" bandRow="1"/>
              <a:tblGrid>
                <a:gridCol w="1102120">
                  <a:extLst>
                    <a:ext uri="{9D8B030D-6E8A-4147-A177-3AD203B41FA5}">
                      <a16:colId xmlns:a16="http://schemas.microsoft.com/office/drawing/2014/main" val="20000"/>
                    </a:ext>
                  </a:extLst>
                </a:gridCol>
                <a:gridCol w="1102120">
                  <a:extLst>
                    <a:ext uri="{9D8B030D-6E8A-4147-A177-3AD203B41FA5}">
                      <a16:colId xmlns:a16="http://schemas.microsoft.com/office/drawing/2014/main" val="20001"/>
                    </a:ext>
                  </a:extLst>
                </a:gridCol>
                <a:gridCol w="1102120">
                  <a:extLst>
                    <a:ext uri="{9D8B030D-6E8A-4147-A177-3AD203B41FA5}">
                      <a16:colId xmlns:a16="http://schemas.microsoft.com/office/drawing/2014/main" val="20002"/>
                    </a:ext>
                  </a:extLst>
                </a:gridCol>
                <a:gridCol w="1241826">
                  <a:extLst>
                    <a:ext uri="{9D8B030D-6E8A-4147-A177-3AD203B41FA5}">
                      <a16:colId xmlns:a16="http://schemas.microsoft.com/office/drawing/2014/main" val="20003"/>
                    </a:ext>
                  </a:extLst>
                </a:gridCol>
              </a:tblGrid>
              <a:tr h="181171">
                <a:tc gridSpan="4">
                  <a:txBody>
                    <a:bodyPr/>
                    <a:lstStyle/>
                    <a:p>
                      <a:pPr algn="ctr" fontAlgn="b"/>
                      <a:r>
                        <a:rPr lang="es-CO" sz="1000" b="0" i="0" u="none" strike="noStrike" dirty="0">
                          <a:solidFill>
                            <a:srgbClr val="FFFFFF"/>
                          </a:solidFill>
                          <a:effectLst/>
                          <a:latin typeface="Calibri" panose="020F0502020204030204" pitchFamily="34" charset="0"/>
                        </a:rPr>
                        <a:t>INFORMACIÓN DEL CONTRATO</a:t>
                      </a:r>
                    </a:p>
                  </a:txBody>
                  <a:tcPr marL="8248" marR="8248" marT="8248"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49918">
                <a:tc>
                  <a:txBody>
                    <a:bodyPr/>
                    <a:lstStyle/>
                    <a:p>
                      <a:pPr algn="l" fontAlgn="b"/>
                      <a:r>
                        <a:rPr lang="es-CO" sz="700" b="1" i="0" u="none" strike="noStrike" dirty="0">
                          <a:solidFill>
                            <a:srgbClr val="375623"/>
                          </a:solidFill>
                          <a:effectLst/>
                          <a:latin typeface="Arial" panose="020B0604020202020204" pitchFamily="34" charset="0"/>
                        </a:rPr>
                        <a:t>CONTRATO CONSULTORÍA No.</a:t>
                      </a:r>
                    </a:p>
                  </a:txBody>
                  <a:tcPr marL="8248" marR="8248" marT="8248" marB="0" anchor="ctr">
                    <a:lnL w="12700" cap="flat" cmpd="sng" algn="ctr">
                      <a:no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a:noFill/>
                    </a:lnB>
                    <a:solidFill>
                      <a:srgbClr val="C6E0B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700" b="0" i="0" u="none" strike="noStrike" kern="1200" dirty="0">
                          <a:solidFill>
                            <a:srgbClr val="375623"/>
                          </a:solidFill>
                          <a:effectLst/>
                          <a:latin typeface="Arial" panose="020B0604020202020204" pitchFamily="34" charset="0"/>
                          <a:ea typeface="+mn-ea"/>
                          <a:cs typeface="+mn-cs"/>
                        </a:rPr>
                        <a:t> </a:t>
                      </a:r>
                      <a:r>
                        <a:rPr lang="es-ES" sz="700" b="0" i="0" u="none" strike="noStrike" kern="1200" dirty="0">
                          <a:solidFill>
                            <a:srgbClr val="375623"/>
                          </a:solidFill>
                          <a:effectLst/>
                          <a:latin typeface="Arial" panose="020B0604020202020204" pitchFamily="34" charset="0"/>
                          <a:ea typeface="+mn-ea"/>
                          <a:cs typeface="+mn-cs"/>
                        </a:rPr>
                        <a:t>838</a:t>
                      </a:r>
                      <a:r>
                        <a:rPr lang="es-CO" sz="700" b="0" i="0" u="none" strike="noStrike" kern="1200" dirty="0">
                          <a:solidFill>
                            <a:srgbClr val="375623"/>
                          </a:solidFill>
                          <a:effectLst/>
                          <a:latin typeface="Arial" panose="020B0604020202020204" pitchFamily="34" charset="0"/>
                          <a:ea typeface="+mn-ea"/>
                          <a:cs typeface="+mn-cs"/>
                        </a:rPr>
                        <a:t> de 2018</a:t>
                      </a:r>
                      <a:endParaRPr lang="es-CO" sz="700" b="0" i="0" u="none" strike="noStrike" dirty="0">
                        <a:solidFill>
                          <a:srgbClr val="375623"/>
                        </a:solidFill>
                        <a:effectLst/>
                        <a:latin typeface="Arial" panose="020B0604020202020204" pitchFamily="34" charset="0"/>
                      </a:endParaRPr>
                    </a:p>
                  </a:txBody>
                  <a:tcPr marL="8248" marR="8248" marT="8248" marB="0" anchor="ctr">
                    <a:lnL>
                      <a:noFill/>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l" fontAlgn="b"/>
                      <a:r>
                        <a:rPr lang="es-CO" sz="700" b="1" i="0" u="none" strike="noStrike" dirty="0">
                          <a:solidFill>
                            <a:srgbClr val="375623"/>
                          </a:solidFill>
                          <a:effectLst/>
                          <a:latin typeface="Arial" panose="020B0604020202020204" pitchFamily="34" charset="0"/>
                        </a:rPr>
                        <a:t>CONTRATO INTERVENTORIA No.</a:t>
                      </a:r>
                    </a:p>
                  </a:txBody>
                  <a:tcPr marL="8248" marR="8248" marT="8248" marB="0" anchor="ctr">
                    <a:lnL w="1270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700" b="0" i="0" u="none" strike="noStrike" kern="1200" dirty="0">
                          <a:solidFill>
                            <a:srgbClr val="375623"/>
                          </a:solidFill>
                          <a:effectLst/>
                          <a:latin typeface="Arial" panose="020B0604020202020204" pitchFamily="34" charset="0"/>
                          <a:ea typeface="+mn-ea"/>
                          <a:cs typeface="+mn-cs"/>
                        </a:rPr>
                        <a:t>1258 de 2018</a:t>
                      </a:r>
                    </a:p>
                  </a:txBody>
                  <a:tcPr marL="8248" marR="8248" marT="8248" marB="0" anchor="ctr">
                    <a:lnL>
                      <a:noFill/>
                    </a:lnL>
                    <a:lnR w="12700" cap="flat" cmpd="sng" algn="ctr">
                      <a:no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81998">
                <a:tc>
                  <a:txBody>
                    <a:bodyPr/>
                    <a:lstStyle/>
                    <a:p>
                      <a:pPr algn="l" fontAlgn="b"/>
                      <a:r>
                        <a:rPr lang="es-CO" sz="700" b="1" i="0" u="none" strike="noStrike">
                          <a:solidFill>
                            <a:srgbClr val="375623"/>
                          </a:solidFill>
                          <a:effectLst/>
                          <a:latin typeface="Arial" panose="020B0604020202020204" pitchFamily="34" charset="0"/>
                        </a:rPr>
                        <a:t>FECHA DE INICIO:</a:t>
                      </a:r>
                    </a:p>
                  </a:txBody>
                  <a:tcPr marL="8248" marR="8248" marT="8248" marB="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tc gridSpan="3">
                  <a:txBody>
                    <a:bodyPr/>
                    <a:lstStyle/>
                    <a:p>
                      <a:pPr algn="l" rtl="0" fontAlgn="ctr"/>
                      <a:r>
                        <a:rPr lang="es-CO" sz="700" b="0" i="0" u="none" strike="noStrike" dirty="0">
                          <a:solidFill>
                            <a:srgbClr val="375623"/>
                          </a:solidFill>
                          <a:effectLst/>
                          <a:latin typeface="Arial" panose="020B0604020202020204" pitchFamily="34" charset="0"/>
                        </a:rPr>
                        <a:t>20 de noviembre de 2018</a:t>
                      </a:r>
                    </a:p>
                  </a:txBody>
                  <a:tcPr marL="8248" marR="8248" marT="8248" marB="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65212">
                <a:tc gridSpan="3">
                  <a:txBody>
                    <a:bodyPr/>
                    <a:lstStyle/>
                    <a:p>
                      <a:pPr algn="l" fontAlgn="b"/>
                      <a:r>
                        <a:rPr lang="es-CO" sz="700" b="1" i="0" u="none" strike="noStrike" dirty="0">
                          <a:solidFill>
                            <a:srgbClr val="375623"/>
                          </a:solidFill>
                          <a:effectLst/>
                          <a:latin typeface="Arial" panose="020B0604020202020204" pitchFamily="34" charset="0"/>
                        </a:rPr>
                        <a:t>FECHA PROGRAMADA TERMINACIÓN:</a:t>
                      </a:r>
                    </a:p>
                  </a:txBody>
                  <a:tcPr marL="8248" marR="8248" marT="8248" marB="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fontAlgn="b"/>
                      <a:r>
                        <a:rPr lang="es-CO" sz="700" b="0" i="0" u="none" strike="noStrike" kern="1200" dirty="0">
                          <a:solidFill>
                            <a:srgbClr val="375623"/>
                          </a:solidFill>
                          <a:effectLst/>
                          <a:latin typeface="Arial" panose="020B0604020202020204" pitchFamily="34" charset="0"/>
                          <a:ea typeface="+mn-ea"/>
                          <a:cs typeface="+mn-cs"/>
                        </a:rPr>
                        <a:t>19/05/2019</a:t>
                      </a:r>
                    </a:p>
                  </a:txBody>
                  <a:tcPr marL="8248" marR="8248" marT="8248" marB="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C6E0B4"/>
                    </a:solidFill>
                  </a:tcPr>
                </a:tc>
                <a:extLst>
                  <a:ext uri="{0D108BD9-81ED-4DB2-BD59-A6C34878D82A}">
                    <a16:rowId xmlns:a16="http://schemas.microsoft.com/office/drawing/2014/main" val="10003"/>
                  </a:ext>
                </a:extLst>
              </a:tr>
              <a:tr h="181171">
                <a:tc gridSpan="4">
                  <a:txBody>
                    <a:bodyPr/>
                    <a:lstStyle/>
                    <a:p>
                      <a:pPr algn="ctr" fontAlgn="b"/>
                      <a:r>
                        <a:rPr lang="es-CO" sz="1000" b="0" i="0" u="none" strike="noStrike" dirty="0">
                          <a:solidFill>
                            <a:srgbClr val="FFFFFF"/>
                          </a:solidFill>
                          <a:effectLst/>
                          <a:latin typeface="Calibri" panose="020F0502020204030204" pitchFamily="34" charset="0"/>
                        </a:rPr>
                        <a:t>BENEFICIOS DEL PROYECTO</a:t>
                      </a:r>
                    </a:p>
                  </a:txBody>
                  <a:tcPr marL="8248" marR="8248" marT="8248"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559282">
                <a:tc gridSpan="4">
                  <a:txBody>
                    <a:bodyPr/>
                    <a:lstStyle/>
                    <a:p>
                      <a:pPr algn="just" rtl="0" fontAlgn="ctr"/>
                      <a:r>
                        <a:rPr lang="es-ES" sz="800" b="0" i="0" u="none" strike="noStrike" dirty="0">
                          <a:solidFill>
                            <a:srgbClr val="375623"/>
                          </a:solidFill>
                          <a:effectLst/>
                          <a:latin typeface="Arial" panose="020B0604020202020204" pitchFamily="34" charset="0"/>
                        </a:rPr>
                        <a:t>Con los estudios y diseños se beneficiará la región, ya que se obtendrá reducciones en los tiempos de recorrido y costos de operación para carga y pasajeros, favoreciendo el transporte intermodal y mejorando la seguridad en la navegación, la operación del sistema de transporte y la accesibilidad a las diferentes subregiones del Litoral Pacífico.</a:t>
                      </a:r>
                    </a:p>
                  </a:txBody>
                  <a:tcPr marL="8248" marR="8248" marT="8248"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81171">
                <a:tc gridSpan="4">
                  <a:txBody>
                    <a:bodyPr/>
                    <a:lstStyle/>
                    <a:p>
                      <a:pPr algn="ctr" fontAlgn="b"/>
                      <a:r>
                        <a:rPr lang="es-ES" sz="1000" b="0" i="0" u="none" strike="noStrike" dirty="0">
                          <a:solidFill>
                            <a:srgbClr val="FFFFFF"/>
                          </a:solidFill>
                          <a:effectLst/>
                          <a:latin typeface="Calibri" panose="020F0502020204030204" pitchFamily="34" charset="0"/>
                        </a:rPr>
                        <a:t>METAS DEL CONTRATO O PROYECTO  (PLAN DE ACCIÓN 2019)</a:t>
                      </a:r>
                    </a:p>
                  </a:txBody>
                  <a:tcPr marL="8248" marR="8248" marT="8248"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49918">
                <a:tc>
                  <a:txBody>
                    <a:bodyPr/>
                    <a:lstStyle/>
                    <a:p>
                      <a:pPr algn="ctr" rtl="0" fontAlgn="ctr"/>
                      <a:r>
                        <a:rPr lang="es-CO" sz="700" b="1" i="0" u="none" strike="noStrike">
                          <a:solidFill>
                            <a:srgbClr val="375623"/>
                          </a:solidFill>
                          <a:effectLst/>
                          <a:latin typeface="Arial" panose="020B0604020202020204" pitchFamily="34" charset="0"/>
                        </a:rPr>
                        <a:t>META</a:t>
                      </a:r>
                    </a:p>
                  </a:txBody>
                  <a:tcPr marL="8248" marR="8248" marT="8248" marB="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8248" marR="8248" marT="824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8248" marR="8248" marT="824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dirty="0">
                          <a:solidFill>
                            <a:srgbClr val="375623"/>
                          </a:solidFill>
                          <a:effectLst/>
                          <a:latin typeface="Arial" panose="020B0604020202020204" pitchFamily="34" charset="0"/>
                        </a:rPr>
                        <a:t>Ejecutado</a:t>
                      </a:r>
                    </a:p>
                  </a:txBody>
                  <a:tcPr marL="8248" marR="8248" marT="8248" marB="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448872">
                <a:tc>
                  <a:txBody>
                    <a:bodyPr/>
                    <a:lstStyle/>
                    <a:p>
                      <a:pPr algn="ctr" rtl="0" fontAlgn="ctr"/>
                      <a:r>
                        <a:rPr lang="es-ES" sz="600" b="1" i="0" u="none" strike="noStrike" dirty="0">
                          <a:solidFill>
                            <a:srgbClr val="375623"/>
                          </a:solidFill>
                          <a:effectLst/>
                          <a:latin typeface="Arial" panose="020B0604020202020204" pitchFamily="34" charset="0"/>
                        </a:rPr>
                        <a:t>Estudios y Diseños Fase III</a:t>
                      </a:r>
                    </a:p>
                  </a:txBody>
                  <a:tcPr marL="8248" marR="8248" marT="8248" marB="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dirty="0">
                          <a:solidFill>
                            <a:srgbClr val="375623"/>
                          </a:solidFill>
                          <a:effectLst/>
                          <a:latin typeface="Arial" panose="020B0604020202020204" pitchFamily="34" charset="0"/>
                        </a:rPr>
                        <a:t>UND</a:t>
                      </a:r>
                    </a:p>
                  </a:txBody>
                  <a:tcPr marL="8248" marR="8248" marT="824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1 Muelle</a:t>
                      </a:r>
                    </a:p>
                  </a:txBody>
                  <a:tcPr marL="8248" marR="8248" marT="824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700" b="0" i="0" u="none" strike="noStrike" dirty="0">
                          <a:solidFill>
                            <a:srgbClr val="375623"/>
                          </a:solidFill>
                          <a:effectLst/>
                          <a:latin typeface="Arial" panose="020B0604020202020204" pitchFamily="34" charset="0"/>
                        </a:rPr>
                        <a:t>1 Muelle</a:t>
                      </a:r>
                    </a:p>
                    <a:p>
                      <a:pPr algn="ctr" rtl="0" fontAlgn="ctr"/>
                      <a:endParaRPr lang="es-CO" sz="700" b="0" i="0" u="none" strike="noStrike" dirty="0">
                        <a:solidFill>
                          <a:srgbClr val="375623"/>
                        </a:solidFill>
                        <a:effectLst/>
                        <a:latin typeface="Arial" panose="020B0604020202020204" pitchFamily="34" charset="0"/>
                      </a:endParaRPr>
                    </a:p>
                  </a:txBody>
                  <a:tcPr marL="8248" marR="8248" marT="8248" marB="0" anchor="ctr">
                    <a:lnL w="1270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sp>
        <p:nvSpPr>
          <p:cNvPr id="362540" name="CuadroTexto 3">
            <a:extLst>
              <a:ext uri="{FF2B5EF4-FFF2-40B4-BE49-F238E27FC236}">
                <a16:creationId xmlns:a16="http://schemas.microsoft.com/office/drawing/2014/main" id="{0727EC71-357E-4D1B-8EE7-C97BCF381DB6}"/>
              </a:ext>
            </a:extLst>
          </p:cNvPr>
          <p:cNvSpPr txBox="1">
            <a:spLocks noChangeArrowheads="1"/>
          </p:cNvSpPr>
          <p:nvPr/>
        </p:nvSpPr>
        <p:spPr bwMode="auto">
          <a:xfrm>
            <a:off x="4908550" y="368300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362541" name="Imagen 54">
            <a:extLst>
              <a:ext uri="{FF2B5EF4-FFF2-40B4-BE49-F238E27FC236}">
                <a16:creationId xmlns:a16="http://schemas.microsoft.com/office/drawing/2014/main" id="{2C8C76E2-382C-46E2-8CE9-AF6D3643D595}"/>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2" name="Grupo 10">
            <a:extLst>
              <a:ext uri="{FF2B5EF4-FFF2-40B4-BE49-F238E27FC236}">
                <a16:creationId xmlns:a16="http://schemas.microsoft.com/office/drawing/2014/main" id="{145D4CD4-D005-4ECF-BE95-B90943B6AC46}"/>
              </a:ext>
            </a:extLst>
          </p:cNvPr>
          <p:cNvGrpSpPr>
            <a:grpSpLocks/>
          </p:cNvGrpSpPr>
          <p:nvPr/>
        </p:nvGrpSpPr>
        <p:grpSpPr bwMode="auto">
          <a:xfrm>
            <a:off x="5904419" y="1992197"/>
            <a:ext cx="5421671" cy="425450"/>
            <a:chOff x="3797995" y="1095038"/>
            <a:chExt cx="8830843" cy="641713"/>
          </a:xfrm>
          <a:solidFill>
            <a:schemeClr val="accent6">
              <a:lumMod val="60000"/>
              <a:lumOff val="40000"/>
            </a:schemeClr>
          </a:solidFill>
        </p:grpSpPr>
        <p:sp>
          <p:nvSpPr>
            <p:cNvPr id="53" name="Pentágono 11">
              <a:extLst>
                <a:ext uri="{FF2B5EF4-FFF2-40B4-BE49-F238E27FC236}">
                  <a16:creationId xmlns:a16="http://schemas.microsoft.com/office/drawing/2014/main" id="{CCF72EA6-1421-4A66-B2A7-0D716498E89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5" name="Forma libre 12">
              <a:extLst>
                <a:ext uri="{FF2B5EF4-FFF2-40B4-BE49-F238E27FC236}">
                  <a16:creationId xmlns:a16="http://schemas.microsoft.com/office/drawing/2014/main" id="{50CEBB73-224D-4AEC-8CAD-E9637755215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6" name="CuadroTexto 55">
              <a:extLst>
                <a:ext uri="{FF2B5EF4-FFF2-40B4-BE49-F238E27FC236}">
                  <a16:creationId xmlns:a16="http://schemas.microsoft.com/office/drawing/2014/main" id="{3C8FC3FD-78DD-4D72-B9C8-36AD8993F6AF}"/>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200" dirty="0">
                  <a:solidFill>
                    <a:srgbClr val="70AD47">
                      <a:lumMod val="50000"/>
                    </a:srgbClr>
                  </a:solidFill>
                  <a:latin typeface="Arial" panose="020B0604020202020204" pitchFamily="34" charset="0"/>
                  <a:cs typeface="Arial" panose="020B0604020202020204" pitchFamily="34" charset="0"/>
                </a:rPr>
                <a:t>42 mt</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57" name="Elipse 56">
              <a:extLst>
                <a:ext uri="{FF2B5EF4-FFF2-40B4-BE49-F238E27FC236}">
                  <a16:creationId xmlns:a16="http://schemas.microsoft.com/office/drawing/2014/main" id="{E6279FDC-57A1-4666-854C-20728095DF1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58" name="Grupo 10">
            <a:extLst>
              <a:ext uri="{FF2B5EF4-FFF2-40B4-BE49-F238E27FC236}">
                <a16:creationId xmlns:a16="http://schemas.microsoft.com/office/drawing/2014/main" id="{829612FA-68FF-4F0B-8A75-404BDEC9F324}"/>
              </a:ext>
            </a:extLst>
          </p:cNvPr>
          <p:cNvGrpSpPr>
            <a:grpSpLocks/>
          </p:cNvGrpSpPr>
          <p:nvPr/>
        </p:nvGrpSpPr>
        <p:grpSpPr bwMode="auto">
          <a:xfrm>
            <a:off x="5879451" y="2635714"/>
            <a:ext cx="5446639" cy="425450"/>
            <a:chOff x="3797995" y="1095038"/>
            <a:chExt cx="8830843" cy="641713"/>
          </a:xfrm>
          <a:solidFill>
            <a:schemeClr val="accent6">
              <a:lumMod val="60000"/>
              <a:lumOff val="40000"/>
            </a:schemeClr>
          </a:solidFill>
        </p:grpSpPr>
        <p:sp>
          <p:nvSpPr>
            <p:cNvPr id="59" name="Pentágono 11">
              <a:extLst>
                <a:ext uri="{FF2B5EF4-FFF2-40B4-BE49-F238E27FC236}">
                  <a16:creationId xmlns:a16="http://schemas.microsoft.com/office/drawing/2014/main" id="{E97515C8-3C1F-4A2B-92B3-28D57B44ACC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60" name="Forma libre 12">
              <a:extLst>
                <a:ext uri="{FF2B5EF4-FFF2-40B4-BE49-F238E27FC236}">
                  <a16:creationId xmlns:a16="http://schemas.microsoft.com/office/drawing/2014/main" id="{7BE85C36-B3DE-48D1-AB89-75EEC720BEF1}"/>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61" name="CuadroTexto 60">
              <a:extLst>
                <a:ext uri="{FF2B5EF4-FFF2-40B4-BE49-F238E27FC236}">
                  <a16:creationId xmlns:a16="http://schemas.microsoft.com/office/drawing/2014/main" id="{2241A6FE-D7D7-46E6-A8C1-4B00624AEAC7}"/>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200" dirty="0">
                  <a:solidFill>
                    <a:srgbClr val="70AD47">
                      <a:lumMod val="50000"/>
                    </a:srgbClr>
                  </a:solidFill>
                  <a:latin typeface="Arial" panose="020B0604020202020204" pitchFamily="34" charset="0"/>
                  <a:cs typeface="Arial" panose="020B0604020202020204" pitchFamily="34" charset="0"/>
                </a:rPr>
                <a:t>42 mt</a:t>
              </a:r>
            </a:p>
          </p:txBody>
        </p:sp>
        <p:sp>
          <p:nvSpPr>
            <p:cNvPr id="62" name="Elipse 61">
              <a:extLst>
                <a:ext uri="{FF2B5EF4-FFF2-40B4-BE49-F238E27FC236}">
                  <a16:creationId xmlns:a16="http://schemas.microsoft.com/office/drawing/2014/main" id="{6A25DADC-D78C-4083-819D-0CCACD4E565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62544" name="25 Imagen">
            <a:extLst>
              <a:ext uri="{FF2B5EF4-FFF2-40B4-BE49-F238E27FC236}">
                <a16:creationId xmlns:a16="http://schemas.microsoft.com/office/drawing/2014/main" id="{36263F74-1D64-47D0-816C-ABD32E69F86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292225" y="3692525"/>
            <a:ext cx="3570288"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566D1FC-BFDA-4129-A52B-0BB10D92CAF3}"/>
              </a:ext>
            </a:extLst>
          </p:cNvPr>
          <p:cNvGraphicFramePr>
            <a:graphicFrameLocks noGrp="1"/>
          </p:cNvGraphicFramePr>
          <p:nvPr/>
        </p:nvGraphicFramePr>
        <p:xfrm>
          <a:off x="5903913" y="3235325"/>
          <a:ext cx="5422900" cy="2343150"/>
        </p:xfrm>
        <a:graphic>
          <a:graphicData uri="http://schemas.openxmlformats.org/drawingml/2006/table">
            <a:tbl>
              <a:tblPr firstRow="1" bandRow="1"/>
              <a:tblGrid>
                <a:gridCol w="1660567">
                  <a:extLst>
                    <a:ext uri="{9D8B030D-6E8A-4147-A177-3AD203B41FA5}">
                      <a16:colId xmlns:a16="http://schemas.microsoft.com/office/drawing/2014/main" val="20000"/>
                    </a:ext>
                  </a:extLst>
                </a:gridCol>
                <a:gridCol w="1245426">
                  <a:extLst>
                    <a:ext uri="{9D8B030D-6E8A-4147-A177-3AD203B41FA5}">
                      <a16:colId xmlns:a16="http://schemas.microsoft.com/office/drawing/2014/main" val="20001"/>
                    </a:ext>
                  </a:extLst>
                </a:gridCol>
                <a:gridCol w="1851739">
                  <a:extLst>
                    <a:ext uri="{9D8B030D-6E8A-4147-A177-3AD203B41FA5}">
                      <a16:colId xmlns:a16="http://schemas.microsoft.com/office/drawing/2014/main" val="20002"/>
                    </a:ext>
                  </a:extLst>
                </a:gridCol>
                <a:gridCol w="665168">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$ 338,78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$ 338,78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$ 100,94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$ 100,94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$ 439,72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28625">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FINANCIERO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00025">
                <a:tc>
                  <a:txBody>
                    <a:bodyPr/>
                    <a:lstStyle/>
                    <a:p>
                      <a:pPr algn="ctr" rtl="0" fontAlgn="ctr"/>
                      <a:r>
                        <a:rPr lang="es-CO" sz="800" b="0" i="0" u="none" strike="noStrike">
                          <a:solidFill>
                            <a:srgbClr val="375623"/>
                          </a:solidFill>
                          <a:effectLst/>
                          <a:latin typeface="Arial" panose="020B0604020202020204" pitchFamily="34" charset="0"/>
                        </a:rPr>
                        <a:t>LA TOLA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 UND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Estudios y Diseños a nivel Fase III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pic>
        <p:nvPicPr>
          <p:cNvPr id="362588" name="Imagen 27">
            <a:extLst>
              <a:ext uri="{FF2B5EF4-FFF2-40B4-BE49-F238E27FC236}">
                <a16:creationId xmlns:a16="http://schemas.microsoft.com/office/drawing/2014/main" id="{A7E0107D-FCAE-48F3-917C-96FA941E80B6}"/>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58838" y="207963"/>
            <a:ext cx="373221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A11210C3-CB0C-4B28-81A7-8FCE297A6610}"/>
              </a:ext>
            </a:extLst>
          </p:cNvPr>
          <p:cNvSpPr/>
          <p:nvPr/>
        </p:nvSpPr>
        <p:spPr>
          <a:xfrm>
            <a:off x="-20638" y="3175"/>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dirty="0">
                <a:solidFill>
                  <a:prstClr val="white"/>
                </a:solidFill>
              </a:rPr>
              <a:t> </a:t>
            </a:r>
          </a:p>
        </p:txBody>
      </p:sp>
      <p:pic>
        <p:nvPicPr>
          <p:cNvPr id="364547" name="Imagen 1">
            <a:extLst>
              <a:ext uri="{FF2B5EF4-FFF2-40B4-BE49-F238E27FC236}">
                <a16:creationId xmlns:a16="http://schemas.microsoft.com/office/drawing/2014/main" id="{547F9DD2-9501-485A-B1CB-05FB0CC13F7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24975" y="59626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898CE7F2-4FE6-4101-A0AF-2D432A7511E0}"/>
              </a:ext>
            </a:extLst>
          </p:cNvPr>
          <p:cNvGrpSpPr>
            <a:grpSpLocks/>
          </p:cNvGrpSpPr>
          <p:nvPr/>
        </p:nvGrpSpPr>
        <p:grpSpPr bwMode="auto">
          <a:xfrm>
            <a:off x="5810178" y="917575"/>
            <a:ext cx="5495131"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BA39B72B-E60A-47FA-800A-E6B35BA6806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1C5B2DAC-40A9-4668-AC84-D1D9D0C7C2C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D4D5E6E2-AF5C-4EA4-A8DB-EB7F9EC9E4CD}"/>
                </a:ext>
              </a:extLst>
            </p:cNvPr>
            <p:cNvSpPr txBox="1"/>
            <p:nvPr/>
          </p:nvSpPr>
          <p:spPr>
            <a:xfrm>
              <a:off x="5031026" y="1145736"/>
              <a:ext cx="7320727" cy="510647"/>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200" b="1" dirty="0">
                  <a:solidFill>
                    <a:srgbClr val="70AD47">
                      <a:lumMod val="50000"/>
                    </a:srgbClr>
                  </a:solidFill>
                  <a:latin typeface="Arial" panose="020B0604020202020204" pitchFamily="34" charset="0"/>
                  <a:cs typeface="Arial" panose="020B0604020202020204" pitchFamily="34" charset="0"/>
                </a:rPr>
                <a:t>Municipio Soatá departamento de Boyacá</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0205077F-8E98-4BE7-B073-D86160A4F6F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9" name="Rectángulo 68">
            <a:extLst>
              <a:ext uri="{FF2B5EF4-FFF2-40B4-BE49-F238E27FC236}">
                <a16:creationId xmlns:a16="http://schemas.microsoft.com/office/drawing/2014/main" id="{3577C061-9D25-4BC4-86C0-0B3C35104769}"/>
              </a:ext>
            </a:extLst>
          </p:cNvPr>
          <p:cNvSpPr/>
          <p:nvPr/>
        </p:nvSpPr>
        <p:spPr>
          <a:xfrm>
            <a:off x="893763" y="519113"/>
            <a:ext cx="9915525" cy="70802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 </a:t>
            </a:r>
            <a:r>
              <a:rPr lang="es-ES"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ESTUDIOS A NIVEL DE FASE I DE LA VARIANTE DEL MUNICIPIO DE SOATÁ EN EL DEPARTAMENTO DE BOYACÁ.</a:t>
            </a:r>
            <a:endPar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endParaRPr>
          </a:p>
          <a:p>
            <a:pPr eaLnBrk="1" fontAlgn="auto" hangingPunct="1">
              <a:spcBef>
                <a:spcPts val="0"/>
              </a:spcBef>
              <a:spcAft>
                <a:spcPts val="0"/>
              </a:spcAft>
              <a:defRPr/>
            </a:pPr>
            <a:r>
              <a:rPr lang="es-ES" sz="12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2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64550" name="Imagen 35">
            <a:extLst>
              <a:ext uri="{FF2B5EF4-FFF2-40B4-BE49-F238E27FC236}">
                <a16:creationId xmlns:a16="http://schemas.microsoft.com/office/drawing/2014/main" id="{22F2E1A3-240D-4808-BAC0-8A4E8541183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551" name="CuadroTexto 3">
            <a:extLst>
              <a:ext uri="{FF2B5EF4-FFF2-40B4-BE49-F238E27FC236}">
                <a16:creationId xmlns:a16="http://schemas.microsoft.com/office/drawing/2014/main" id="{221258B2-A69B-4CDA-8FF1-5ABCA3D40DA4}"/>
              </a:ext>
            </a:extLst>
          </p:cNvPr>
          <p:cNvSpPr txBox="1">
            <a:spLocks noChangeArrowheads="1"/>
          </p:cNvSpPr>
          <p:nvPr/>
        </p:nvSpPr>
        <p:spPr bwMode="auto">
          <a:xfrm>
            <a:off x="4718050" y="37147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364552" name="Imagen 54">
            <a:extLst>
              <a:ext uri="{FF2B5EF4-FFF2-40B4-BE49-F238E27FC236}">
                <a16:creationId xmlns:a16="http://schemas.microsoft.com/office/drawing/2014/main" id="{011B5C57-C088-4201-AD28-EB0EE104078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 name="Grupo 10">
            <a:extLst>
              <a:ext uri="{FF2B5EF4-FFF2-40B4-BE49-F238E27FC236}">
                <a16:creationId xmlns:a16="http://schemas.microsoft.com/office/drawing/2014/main" id="{CE426427-FD0F-4FEC-A98B-6D691205F008}"/>
              </a:ext>
            </a:extLst>
          </p:cNvPr>
          <p:cNvGrpSpPr>
            <a:grpSpLocks/>
          </p:cNvGrpSpPr>
          <p:nvPr/>
        </p:nvGrpSpPr>
        <p:grpSpPr bwMode="auto">
          <a:xfrm>
            <a:off x="5810178" y="1521040"/>
            <a:ext cx="5495131" cy="425450"/>
            <a:chOff x="3797995" y="1095038"/>
            <a:chExt cx="8830843" cy="641713"/>
          </a:xfrm>
          <a:solidFill>
            <a:schemeClr val="accent6">
              <a:lumMod val="60000"/>
              <a:lumOff val="40000"/>
            </a:schemeClr>
          </a:solidFill>
        </p:grpSpPr>
        <p:sp>
          <p:nvSpPr>
            <p:cNvPr id="35" name="Pentágono 11">
              <a:extLst>
                <a:ext uri="{FF2B5EF4-FFF2-40B4-BE49-F238E27FC236}">
                  <a16:creationId xmlns:a16="http://schemas.microsoft.com/office/drawing/2014/main" id="{67352DF6-E4E2-42CF-862A-82FAC97FF0E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6" name="Forma libre 12">
              <a:extLst>
                <a:ext uri="{FF2B5EF4-FFF2-40B4-BE49-F238E27FC236}">
                  <a16:creationId xmlns:a16="http://schemas.microsoft.com/office/drawing/2014/main" id="{5EF7DD9E-F30F-414B-AF3E-4DDE06B05C2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7" name="CuadroTexto 36">
              <a:extLst>
                <a:ext uri="{FF2B5EF4-FFF2-40B4-BE49-F238E27FC236}">
                  <a16:creationId xmlns:a16="http://schemas.microsoft.com/office/drawing/2014/main" id="{8D7DB54F-6C94-4856-845D-7BA88A8508C9}"/>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b="1" dirty="0">
                  <a:solidFill>
                    <a:srgbClr val="70AD47">
                      <a:lumMod val="50000"/>
                    </a:srgbClr>
                  </a:solidFill>
                  <a:latin typeface="Arial" panose="020B0604020202020204" pitchFamily="34" charset="0"/>
                  <a:cs typeface="Arial" panose="020B0604020202020204" pitchFamily="34" charset="0"/>
                </a:rPr>
                <a:t>Interconectar Duitama con la Palmera </a:t>
              </a:r>
              <a:endParaRPr lang="es-CO" sz="1100" b="1" dirty="0">
                <a:solidFill>
                  <a:srgbClr val="70AD47">
                    <a:lumMod val="50000"/>
                  </a:srgbClr>
                </a:solidFill>
                <a:latin typeface="Arial" panose="020B0604020202020204" pitchFamily="34" charset="0"/>
                <a:cs typeface="Arial" panose="020B0604020202020204" pitchFamily="34" charset="0"/>
              </a:endParaRPr>
            </a:p>
          </p:txBody>
        </p:sp>
        <p:sp>
          <p:nvSpPr>
            <p:cNvPr id="41" name="Elipse 40">
              <a:extLst>
                <a:ext uri="{FF2B5EF4-FFF2-40B4-BE49-F238E27FC236}">
                  <a16:creationId xmlns:a16="http://schemas.microsoft.com/office/drawing/2014/main" id="{F33E0A6E-38D3-456E-A8C5-C4F241F29D8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52" name="Grupo 10">
            <a:extLst>
              <a:ext uri="{FF2B5EF4-FFF2-40B4-BE49-F238E27FC236}">
                <a16:creationId xmlns:a16="http://schemas.microsoft.com/office/drawing/2014/main" id="{B7C28D30-CE47-4E22-B337-37A2A608D44E}"/>
              </a:ext>
            </a:extLst>
          </p:cNvPr>
          <p:cNvGrpSpPr>
            <a:grpSpLocks/>
          </p:cNvGrpSpPr>
          <p:nvPr/>
        </p:nvGrpSpPr>
        <p:grpSpPr bwMode="auto">
          <a:xfrm>
            <a:off x="5810178" y="2115257"/>
            <a:ext cx="5495131" cy="425450"/>
            <a:chOff x="3797995" y="1095038"/>
            <a:chExt cx="8830843" cy="641713"/>
          </a:xfrm>
          <a:solidFill>
            <a:schemeClr val="accent6">
              <a:lumMod val="60000"/>
              <a:lumOff val="40000"/>
            </a:schemeClr>
          </a:solidFill>
        </p:grpSpPr>
        <p:sp>
          <p:nvSpPr>
            <p:cNvPr id="53" name="Pentágono 11">
              <a:extLst>
                <a:ext uri="{FF2B5EF4-FFF2-40B4-BE49-F238E27FC236}">
                  <a16:creationId xmlns:a16="http://schemas.microsoft.com/office/drawing/2014/main" id="{9BB150AB-4499-4E03-B7D9-49C36640C55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5" name="Forma libre 12">
              <a:extLst>
                <a:ext uri="{FF2B5EF4-FFF2-40B4-BE49-F238E27FC236}">
                  <a16:creationId xmlns:a16="http://schemas.microsoft.com/office/drawing/2014/main" id="{B437B108-0347-421D-901E-D93ED8DDC81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6" name="CuadroTexto 55">
              <a:extLst>
                <a:ext uri="{FF2B5EF4-FFF2-40B4-BE49-F238E27FC236}">
                  <a16:creationId xmlns:a16="http://schemas.microsoft.com/office/drawing/2014/main" id="{98D4DBE9-4DEF-484A-A2CE-FC1DA2DAA214}"/>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200" b="1" dirty="0">
                  <a:solidFill>
                    <a:srgbClr val="70AD47">
                      <a:lumMod val="50000"/>
                    </a:srgbClr>
                  </a:solidFill>
                  <a:latin typeface="Arial" panose="020B0604020202020204" pitchFamily="34" charset="0"/>
                  <a:cs typeface="Arial" panose="020B0604020202020204" pitchFamily="34" charset="0"/>
                </a:rPr>
                <a:t>4,5 km</a:t>
              </a:r>
              <a:endParaRPr lang="es-CO" sz="1200" b="1" dirty="0">
                <a:solidFill>
                  <a:srgbClr val="70AD47">
                    <a:lumMod val="50000"/>
                  </a:srgbClr>
                </a:solidFill>
                <a:latin typeface="Arial" panose="020B0604020202020204" pitchFamily="34" charset="0"/>
                <a:cs typeface="Arial" panose="020B0604020202020204" pitchFamily="34" charset="0"/>
              </a:endParaRPr>
            </a:p>
          </p:txBody>
        </p:sp>
        <p:sp>
          <p:nvSpPr>
            <p:cNvPr id="57" name="Elipse 56">
              <a:extLst>
                <a:ext uri="{FF2B5EF4-FFF2-40B4-BE49-F238E27FC236}">
                  <a16:creationId xmlns:a16="http://schemas.microsoft.com/office/drawing/2014/main" id="{8E650F34-01FB-4300-9C10-30F457330DE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58" name="Grupo 10">
            <a:extLst>
              <a:ext uri="{FF2B5EF4-FFF2-40B4-BE49-F238E27FC236}">
                <a16:creationId xmlns:a16="http://schemas.microsoft.com/office/drawing/2014/main" id="{5875E47B-1510-4882-860F-DA780E523B7E}"/>
              </a:ext>
            </a:extLst>
          </p:cNvPr>
          <p:cNvGrpSpPr>
            <a:grpSpLocks/>
          </p:cNvGrpSpPr>
          <p:nvPr/>
        </p:nvGrpSpPr>
        <p:grpSpPr bwMode="auto">
          <a:xfrm>
            <a:off x="5879451" y="2705810"/>
            <a:ext cx="5425858" cy="425450"/>
            <a:chOff x="3797995" y="1095038"/>
            <a:chExt cx="8830843" cy="641713"/>
          </a:xfrm>
          <a:solidFill>
            <a:schemeClr val="accent6">
              <a:lumMod val="60000"/>
              <a:lumOff val="40000"/>
            </a:schemeClr>
          </a:solidFill>
        </p:grpSpPr>
        <p:sp>
          <p:nvSpPr>
            <p:cNvPr id="59" name="Pentágono 11">
              <a:extLst>
                <a:ext uri="{FF2B5EF4-FFF2-40B4-BE49-F238E27FC236}">
                  <a16:creationId xmlns:a16="http://schemas.microsoft.com/office/drawing/2014/main" id="{F9546654-B3C5-4434-9F02-97FB32F4ABB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60" name="Forma libre 12">
              <a:extLst>
                <a:ext uri="{FF2B5EF4-FFF2-40B4-BE49-F238E27FC236}">
                  <a16:creationId xmlns:a16="http://schemas.microsoft.com/office/drawing/2014/main" id="{A5CBF1B4-B288-4B05-8EF8-FAB8FFAF2D6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61" name="CuadroTexto 60">
              <a:extLst>
                <a:ext uri="{FF2B5EF4-FFF2-40B4-BE49-F238E27FC236}">
                  <a16:creationId xmlns:a16="http://schemas.microsoft.com/office/drawing/2014/main" id="{B800074F-0193-485B-ACF1-F5E69DB09732}"/>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200" b="1" dirty="0">
                  <a:solidFill>
                    <a:srgbClr val="70AD47">
                      <a:lumMod val="50000"/>
                    </a:srgbClr>
                  </a:solidFill>
                  <a:latin typeface="Arial" panose="020B0604020202020204" pitchFamily="34" charset="0"/>
                  <a:cs typeface="Arial" panose="020B0604020202020204" pitchFamily="34" charset="0"/>
                </a:rPr>
                <a:t>4,5 km</a:t>
              </a:r>
              <a:endParaRPr lang="es-CO" sz="1200" b="1" dirty="0">
                <a:solidFill>
                  <a:srgbClr val="70AD47">
                    <a:lumMod val="50000"/>
                  </a:srgbClr>
                </a:solidFill>
                <a:latin typeface="Arial" panose="020B0604020202020204" pitchFamily="34" charset="0"/>
                <a:cs typeface="Arial" panose="020B0604020202020204" pitchFamily="34" charset="0"/>
              </a:endParaRPr>
            </a:p>
          </p:txBody>
        </p:sp>
        <p:sp>
          <p:nvSpPr>
            <p:cNvPr id="62" name="Elipse 61">
              <a:extLst>
                <a:ext uri="{FF2B5EF4-FFF2-40B4-BE49-F238E27FC236}">
                  <a16:creationId xmlns:a16="http://schemas.microsoft.com/office/drawing/2014/main" id="{F9309260-04BE-4675-B119-EAC72CFF4B4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64556" name="Imagen 32">
            <a:extLst>
              <a:ext uri="{FF2B5EF4-FFF2-40B4-BE49-F238E27FC236}">
                <a16:creationId xmlns:a16="http://schemas.microsoft.com/office/drawing/2014/main" id="{08903B66-2792-4027-8CAD-4E16DD90930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93763" y="3779838"/>
            <a:ext cx="3673475" cy="189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BB16E96-EF40-4346-9C6C-784E48BBB0EE}"/>
              </a:ext>
            </a:extLst>
          </p:cNvPr>
          <p:cNvGraphicFramePr>
            <a:graphicFrameLocks noGrp="1"/>
          </p:cNvGraphicFramePr>
          <p:nvPr/>
        </p:nvGraphicFramePr>
        <p:xfrm>
          <a:off x="893763" y="1187450"/>
          <a:ext cx="4348162" cy="2355850"/>
        </p:xfrm>
        <a:graphic>
          <a:graphicData uri="http://schemas.openxmlformats.org/drawingml/2006/table">
            <a:tbl>
              <a:tblPr firstRow="1" bandRow="1"/>
              <a:tblGrid>
                <a:gridCol w="1331468">
                  <a:extLst>
                    <a:ext uri="{9D8B030D-6E8A-4147-A177-3AD203B41FA5}">
                      <a16:colId xmlns:a16="http://schemas.microsoft.com/office/drawing/2014/main" val="20000"/>
                    </a:ext>
                  </a:extLst>
                </a:gridCol>
                <a:gridCol w="998601">
                  <a:extLst>
                    <a:ext uri="{9D8B030D-6E8A-4147-A177-3AD203B41FA5}">
                      <a16:colId xmlns:a16="http://schemas.microsoft.com/office/drawing/2014/main" val="20001"/>
                    </a:ext>
                  </a:extLst>
                </a:gridCol>
                <a:gridCol w="1683833">
                  <a:extLst>
                    <a:ext uri="{9D8B030D-6E8A-4147-A177-3AD203B41FA5}">
                      <a16:colId xmlns:a16="http://schemas.microsoft.com/office/drawing/2014/main" val="20002"/>
                    </a:ext>
                  </a:extLst>
                </a:gridCol>
                <a:gridCol w="334259">
                  <a:extLst>
                    <a:ext uri="{9D8B030D-6E8A-4147-A177-3AD203B41FA5}">
                      <a16:colId xmlns:a16="http://schemas.microsoft.com/office/drawing/2014/main" val="20003"/>
                    </a:ext>
                  </a:extLst>
                </a:gridCol>
              </a:tblGrid>
              <a:tr h="209453">
                <a:tc gridSpan="4">
                  <a:txBody>
                    <a:bodyPr/>
                    <a:lstStyle/>
                    <a:p>
                      <a:pPr algn="ctr" rtl="0" fontAlgn="b"/>
                      <a:r>
                        <a:rPr lang="es-CO" sz="1000" b="0" i="0" u="none" strike="noStrike">
                          <a:solidFill>
                            <a:srgbClr val="FFFFFF"/>
                          </a:solidFill>
                          <a:effectLst/>
                          <a:latin typeface="Calibri" panose="020F0502020204030204" pitchFamily="34" charset="0"/>
                        </a:rPr>
                        <a:t>INFORMACIÓN DEL CONTRATO</a:t>
                      </a:r>
                    </a:p>
                  </a:txBody>
                  <a:tcPr marL="0" marR="0" marT="0" marB="0" anchor="b">
                    <a:lnL>
                      <a:noFill/>
                    </a:lnL>
                    <a:lnR>
                      <a:noFill/>
                    </a:lnR>
                    <a:lnT>
                      <a:noFill/>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23417">
                <a:tc>
                  <a:txBody>
                    <a:bodyPr/>
                    <a:lstStyle/>
                    <a:p>
                      <a:pPr algn="l" rtl="0" fontAlgn="b"/>
                      <a:r>
                        <a:rPr lang="es-CO" sz="700" b="1" i="0" u="none" strike="noStrike">
                          <a:solidFill>
                            <a:srgbClr val="375623"/>
                          </a:solidFill>
                          <a:effectLst/>
                          <a:latin typeface="Arial" panose="020B0604020202020204" pitchFamily="34" charset="0"/>
                        </a:rPr>
                        <a:t>CONTRATO CONSULTORÍA No.</a:t>
                      </a:r>
                    </a:p>
                  </a:txBody>
                  <a:tcPr marL="0" marR="0" marT="0" marB="0" anchor="b">
                    <a:lnL>
                      <a:noFill/>
                    </a:lnL>
                    <a:lnR>
                      <a:noFill/>
                    </a:lnR>
                    <a:lnT w="19050" cap="flat" cmpd="sng" algn="ctr">
                      <a:solidFill>
                        <a:srgbClr val="FFFFFF"/>
                      </a:solidFill>
                      <a:prstDash val="solid"/>
                      <a:round/>
                      <a:headEnd type="none" w="med" len="med"/>
                      <a:tailEnd type="none" w="med" len="med"/>
                    </a:lnT>
                    <a:lnB>
                      <a:noFill/>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 1193 de 2018</a:t>
                      </a:r>
                    </a:p>
                  </a:txBody>
                  <a:tcPr marL="0" marR="0" marT="0" marB="0" anchor="ctr">
                    <a:lnL>
                      <a:noFill/>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12700" cap="flat" cmpd="sng" algn="ctr">
                      <a:solidFill>
                        <a:srgbClr val="FFFFFF"/>
                      </a:solidFill>
                      <a:prstDash val="solid"/>
                      <a:round/>
                      <a:headEnd type="none" w="med" len="med"/>
                      <a:tailEnd type="none" w="med" len="med"/>
                    </a:lnL>
                    <a:lnR>
                      <a:noFill/>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1242 de 2018</a:t>
                      </a:r>
                    </a:p>
                  </a:txBody>
                  <a:tcPr marL="0" marR="0" marT="0" marB="0" anchor="ctr">
                    <a:lnL>
                      <a:noFill/>
                    </a:lnL>
                    <a:lnR>
                      <a:noFill/>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09453">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a:noFill/>
                    </a:lnL>
                    <a:lnR w="12700" cap="flat" cmpd="sng" algn="ctr">
                      <a:solidFill>
                        <a:srgbClr val="FFFFFF"/>
                      </a:solidFill>
                      <a:prstDash val="solid"/>
                      <a:round/>
                      <a:headEnd type="none" w="med" len="med"/>
                      <a:tailEnd type="none" w="med" len="med"/>
                    </a:lnR>
                    <a:lnT>
                      <a:noFill/>
                    </a:lnT>
                    <a:lnB>
                      <a:noFill/>
                    </a:lnB>
                    <a:solidFill>
                      <a:srgbClr val="E2EFDA"/>
                    </a:solidFill>
                  </a:tcPr>
                </a:tc>
                <a:tc gridSpan="3">
                  <a:txBody>
                    <a:bodyPr/>
                    <a:lstStyle/>
                    <a:p>
                      <a:pPr algn="l" rtl="0" fontAlgn="ctr"/>
                      <a:r>
                        <a:rPr lang="es-CO" sz="700" b="0" i="0" u="none" strike="noStrike">
                          <a:solidFill>
                            <a:srgbClr val="375623"/>
                          </a:solidFill>
                          <a:effectLst/>
                          <a:latin typeface="Arial" panose="020B0604020202020204" pitchFamily="34" charset="0"/>
                        </a:rPr>
                        <a:t>09 de noviembre de 2018</a:t>
                      </a:r>
                    </a:p>
                  </a:txBody>
                  <a:tcPr marL="0" marR="0" marT="0" marB="0" anchor="ctr">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23417">
                <a:tc gridSpan="3">
                  <a:txBody>
                    <a:bodyPr/>
                    <a:lstStyle/>
                    <a:p>
                      <a:pPr algn="l" rtl="0" fontAlgn="b"/>
                      <a:r>
                        <a:rPr lang="es-CO" sz="700" b="1" i="0" u="none" strike="noStrike">
                          <a:solidFill>
                            <a:srgbClr val="375623"/>
                          </a:solidFill>
                          <a:effectLst/>
                          <a:latin typeface="Arial" panose="020B0604020202020204" pitchFamily="34" charset="0"/>
                        </a:rPr>
                        <a:t>FECHA PROGRAMADA TERMINACIÓN</a:t>
                      </a:r>
                    </a:p>
                  </a:txBody>
                  <a:tcPr marL="0" marR="0" marT="0" marB="0" anchor="b">
                    <a:lnL>
                      <a:noFill/>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b"/>
                      <a:r>
                        <a:rPr lang="es-CO" sz="700" b="0" i="0" u="none" strike="noStrike">
                          <a:solidFill>
                            <a:srgbClr val="375623"/>
                          </a:solidFill>
                          <a:effectLst/>
                          <a:latin typeface="Arial" panose="020B0604020202020204" pitchFamily="34" charset="0"/>
                        </a:rPr>
                        <a:t>2/11/2019</a:t>
                      </a:r>
                    </a:p>
                  </a:txBody>
                  <a:tcPr marL="0" marR="0" marT="0" marB="0" anchor="b">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09453">
                <a:tc gridSpan="4">
                  <a:txBody>
                    <a:bodyPr/>
                    <a:lstStyle/>
                    <a:p>
                      <a:pPr algn="ctr" rtl="0" fontAlgn="b"/>
                      <a:r>
                        <a:rPr lang="es-CO" sz="1000" b="0" i="0" u="none" strike="noStrike" dirty="0">
                          <a:solidFill>
                            <a:srgbClr val="FFFFFF"/>
                          </a:solidFill>
                          <a:effectLst/>
                          <a:latin typeface="Calibri" panose="020F0502020204030204" pitchFamily="34" charset="0"/>
                        </a:rPr>
                        <a:t>BENEFICIOS DEL PROYECTO</a:t>
                      </a:r>
                    </a:p>
                  </a:txBody>
                  <a:tcPr marL="0" marR="0" marT="0" marB="0" anchor="b">
                    <a:lnL>
                      <a:noFill/>
                    </a:lnL>
                    <a:lnR>
                      <a:noFill/>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638334">
                <a:tc gridSpan="4">
                  <a:txBody>
                    <a:bodyPr/>
                    <a:lstStyle/>
                    <a:p>
                      <a:pPr algn="just" rtl="0" fontAlgn="ctr"/>
                      <a:r>
                        <a:rPr lang="es-ES" sz="800" b="0" i="0" u="none" strike="noStrike">
                          <a:solidFill>
                            <a:srgbClr val="375623"/>
                          </a:solidFill>
                          <a:effectLst/>
                          <a:latin typeface="Arial" panose="020B0604020202020204" pitchFamily="34" charset="0"/>
                        </a:rPr>
                        <a:t>El estudio busca evaluar una alternativa de conexión a través de una variante que brinde mayores niveles de comodidad y seguridad, armonizando la solución al transporte de carga y pasajeros con los fines de mejorar las condiciones de movilidad vial y seguridad a los usuarios de las vías urbanas del Municipio de Soatá, sin poner en riesgo la vida de los peatones.</a:t>
                      </a:r>
                    </a:p>
                  </a:txBody>
                  <a:tcPr marL="0" marR="0" marT="0" marB="0" anchor="ctr">
                    <a:lnL>
                      <a:noFill/>
                    </a:lnL>
                    <a:lnR>
                      <a:noFill/>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209453">
                <a:tc gridSpan="4">
                  <a:txBody>
                    <a:bodyPr/>
                    <a:lstStyle/>
                    <a:p>
                      <a:pPr algn="ctr" rtl="0" fontAlgn="b"/>
                      <a:r>
                        <a:rPr lang="es-ES" sz="1000" b="0" i="0" u="none" strike="noStrike">
                          <a:solidFill>
                            <a:srgbClr val="FFFFFF"/>
                          </a:solidFill>
                          <a:effectLst/>
                          <a:latin typeface="Calibri" panose="020F0502020204030204" pitchFamily="34" charset="0"/>
                        </a:rPr>
                        <a:t>METAS DEL CONTRATO O PROYECTO  (PLAN DE ACCIÓN 2019)</a:t>
                      </a:r>
                    </a:p>
                  </a:txBody>
                  <a:tcPr marL="0" marR="0" marT="0" marB="0" anchor="b">
                    <a:lnL>
                      <a:noFill/>
                    </a:lnL>
                    <a:lnR>
                      <a:noFill/>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23417">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a:noFill/>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09453">
                <a:tc>
                  <a:txBody>
                    <a:bodyPr/>
                    <a:lstStyle/>
                    <a:p>
                      <a:pPr algn="ctr" rtl="0" fontAlgn="ctr"/>
                      <a:r>
                        <a:rPr lang="es-ES" sz="600" b="1" i="0" u="none" strike="noStrike">
                          <a:solidFill>
                            <a:srgbClr val="375623"/>
                          </a:solidFill>
                          <a:effectLst/>
                          <a:latin typeface="Arial" panose="020B0604020202020204" pitchFamily="34" charset="0"/>
                        </a:rPr>
                        <a:t>Estudios y Diseños Fase I</a:t>
                      </a:r>
                    </a:p>
                  </a:txBody>
                  <a:tcPr marL="0" marR="0" marT="0" marB="0" anchor="ctr">
                    <a:lnL>
                      <a:no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4,5</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4,5</a:t>
                      </a:r>
                    </a:p>
                  </a:txBody>
                  <a:tcPr marL="0" marR="0" marT="0" marB="0" anchor="ctr">
                    <a:lnL w="12700" cap="flat" cmpd="sng" algn="ctr">
                      <a:solidFill>
                        <a:srgbClr val="FFFFFF"/>
                      </a:solidFill>
                      <a:prstDash val="solid"/>
                      <a:round/>
                      <a:headEnd type="none" w="med" len="med"/>
                      <a:tailEnd type="none" w="med" len="med"/>
                    </a:lnL>
                    <a:lnR>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graphicFrame>
        <p:nvGraphicFramePr>
          <p:cNvPr id="6" name="Tabla 5">
            <a:extLst>
              <a:ext uri="{FF2B5EF4-FFF2-40B4-BE49-F238E27FC236}">
                <a16:creationId xmlns:a16="http://schemas.microsoft.com/office/drawing/2014/main" id="{0E9ED07C-93A3-4E0F-8189-C383070009FC}"/>
              </a:ext>
            </a:extLst>
          </p:cNvPr>
          <p:cNvGraphicFramePr>
            <a:graphicFrameLocks noGrp="1"/>
          </p:cNvGraphicFramePr>
          <p:nvPr/>
        </p:nvGraphicFramePr>
        <p:xfrm>
          <a:off x="5810250" y="3308350"/>
          <a:ext cx="5487988" cy="2343150"/>
        </p:xfrm>
        <a:graphic>
          <a:graphicData uri="http://schemas.openxmlformats.org/drawingml/2006/table">
            <a:tbl>
              <a:tblPr firstRow="1" bandRow="1"/>
              <a:tblGrid>
                <a:gridCol w="1680499">
                  <a:extLst>
                    <a:ext uri="{9D8B030D-6E8A-4147-A177-3AD203B41FA5}">
                      <a16:colId xmlns:a16="http://schemas.microsoft.com/office/drawing/2014/main" val="20000"/>
                    </a:ext>
                  </a:extLst>
                </a:gridCol>
                <a:gridCol w="1260373">
                  <a:extLst>
                    <a:ext uri="{9D8B030D-6E8A-4147-A177-3AD203B41FA5}">
                      <a16:colId xmlns:a16="http://schemas.microsoft.com/office/drawing/2014/main" val="20001"/>
                    </a:ext>
                  </a:extLst>
                </a:gridCol>
                <a:gridCol w="1868269">
                  <a:extLst>
                    <a:ext uri="{9D8B030D-6E8A-4147-A177-3AD203B41FA5}">
                      <a16:colId xmlns:a16="http://schemas.microsoft.com/office/drawing/2014/main" val="20002"/>
                    </a:ext>
                  </a:extLst>
                </a:gridCol>
                <a:gridCol w="678846">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$ 289,28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$ 289,28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$ 89,98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$ 89,98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$ 379,25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28625">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dirty="0">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dirty="0">
                          <a:solidFill>
                            <a:srgbClr val="375623"/>
                          </a:solidFill>
                          <a:effectLst/>
                          <a:latin typeface="Arial" panose="020B0604020202020204" pitchFamily="34" charset="0"/>
                        </a:rPr>
                        <a:t>AVANCE FINANCIERO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00025">
                <a:tc>
                  <a:txBody>
                    <a:bodyPr/>
                    <a:lstStyle/>
                    <a:p>
                      <a:pPr algn="ctr" rtl="0" fontAlgn="ctr"/>
                      <a:r>
                        <a:rPr lang="es-CO" sz="800" b="0" i="0" u="none" strike="noStrike">
                          <a:solidFill>
                            <a:srgbClr val="375623"/>
                          </a:solidFill>
                          <a:effectLst/>
                          <a:latin typeface="Arial" panose="020B0604020202020204" pitchFamily="34" charset="0"/>
                        </a:rPr>
                        <a:t>SOATA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4,5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Estudios y Diseños a nivel Fase 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34,14%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pic>
        <p:nvPicPr>
          <p:cNvPr id="364637" name="Imagen 37">
            <a:extLst>
              <a:ext uri="{FF2B5EF4-FFF2-40B4-BE49-F238E27FC236}">
                <a16:creationId xmlns:a16="http://schemas.microsoft.com/office/drawing/2014/main" id="{53C3CAF0-6618-4417-B359-DF84D7ACB53F}"/>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58838" y="290513"/>
            <a:ext cx="373221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A5D8AAE5-38CC-413C-8C31-3FCAA6E0D24B}"/>
              </a:ext>
            </a:extLst>
          </p:cNvPr>
          <p:cNvSpPr/>
          <p:nvPr/>
        </p:nvSpPr>
        <p:spPr>
          <a:xfrm>
            <a:off x="-20638" y="3175"/>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dirty="0">
                <a:solidFill>
                  <a:prstClr val="white"/>
                </a:solidFill>
              </a:rPr>
              <a:t> </a:t>
            </a:r>
          </a:p>
        </p:txBody>
      </p:sp>
      <p:pic>
        <p:nvPicPr>
          <p:cNvPr id="366595" name="Imagen 1">
            <a:extLst>
              <a:ext uri="{FF2B5EF4-FFF2-40B4-BE49-F238E27FC236}">
                <a16:creationId xmlns:a16="http://schemas.microsoft.com/office/drawing/2014/main" id="{39D0F2DF-28F8-4593-BAD1-81EE42B19F9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17050" y="595153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7F5392A9-B740-4794-ACC8-1EDEAA0529AA}"/>
              </a:ext>
            </a:extLst>
          </p:cNvPr>
          <p:cNvGrpSpPr>
            <a:grpSpLocks/>
          </p:cNvGrpSpPr>
          <p:nvPr/>
        </p:nvGrpSpPr>
        <p:grpSpPr bwMode="auto">
          <a:xfrm>
            <a:off x="5810178" y="1190180"/>
            <a:ext cx="5505522" cy="523220"/>
            <a:chOff x="3797995" y="1036025"/>
            <a:chExt cx="8830843" cy="789181"/>
          </a:xfrm>
          <a:solidFill>
            <a:schemeClr val="accent6">
              <a:lumMod val="60000"/>
              <a:lumOff val="40000"/>
            </a:schemeClr>
          </a:solidFill>
        </p:grpSpPr>
        <p:sp>
          <p:nvSpPr>
            <p:cNvPr id="12" name="Pentágono 11">
              <a:extLst>
                <a:ext uri="{FF2B5EF4-FFF2-40B4-BE49-F238E27FC236}">
                  <a16:creationId xmlns:a16="http://schemas.microsoft.com/office/drawing/2014/main" id="{503B50F5-7760-4275-A95D-EB3EE57B169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964A9B28-C6E9-4745-908F-8149EC918B1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3D72A4A-C38A-44EE-9D5C-E08A44BBAE54}"/>
                </a:ext>
              </a:extLst>
            </p:cNvPr>
            <p:cNvSpPr txBox="1"/>
            <p:nvPr/>
          </p:nvSpPr>
          <p:spPr>
            <a:xfrm>
              <a:off x="5031026" y="1036025"/>
              <a:ext cx="7320728" cy="789181"/>
            </a:xfrm>
            <a:prstGeom prst="rect">
              <a:avLst/>
            </a:prstGeom>
            <a:grpFill/>
          </p:spPr>
          <p:txBody>
            <a:bodyPr>
              <a:spAutoFit/>
            </a:bodyPr>
            <a:lstStyle/>
            <a:p>
              <a:pPr algn="just"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Corregimiento el Retiro de los Indios departamento de Córdoba</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933B65BB-2498-4FCA-B23E-06D507595B8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9" name="Rectángulo 68">
            <a:extLst>
              <a:ext uri="{FF2B5EF4-FFF2-40B4-BE49-F238E27FC236}">
                <a16:creationId xmlns:a16="http://schemas.microsoft.com/office/drawing/2014/main" id="{D58C3A65-190E-4652-B06F-1C965B299871}"/>
              </a:ext>
            </a:extLst>
          </p:cNvPr>
          <p:cNvSpPr/>
          <p:nvPr/>
        </p:nvSpPr>
        <p:spPr>
          <a:xfrm>
            <a:off x="876300" y="496888"/>
            <a:ext cx="10439400" cy="92392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 </a:t>
            </a:r>
            <a:r>
              <a:rPr lang="es-ES"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ESTUDIO PARA EL DIAGNÓSTICO, EVALUACIÓN Y DISEÑO DE OBRAS PARA EL MANEJO HIDRÁULICO, EN EL SECTOR DENOMINADO EL RETIRO DE LOS INDIOS, DE LA CARRETERA CERETÉ – MONTERÍA, EN EL DEPARTAMENTO DE CÓRDOBA (ATENCIÓN FALLO JUDICIAL).</a:t>
            </a:r>
            <a:endPar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endParaRPr>
          </a:p>
          <a:p>
            <a:pPr eaLnBrk="1" fontAlgn="auto" hangingPunct="1">
              <a:spcBef>
                <a:spcPts val="0"/>
              </a:spcBef>
              <a:spcAft>
                <a:spcPts val="0"/>
              </a:spcAft>
              <a:defRPr/>
            </a:pPr>
            <a:r>
              <a:rPr lang="es-ES" sz="12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2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66598" name="Imagen 35">
            <a:extLst>
              <a:ext uri="{FF2B5EF4-FFF2-40B4-BE49-F238E27FC236}">
                <a16:creationId xmlns:a16="http://schemas.microsoft.com/office/drawing/2014/main" id="{C6B4CD31-FC5C-4C8B-8CF4-F4FB20A1475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9" name="CuadroTexto 3">
            <a:extLst>
              <a:ext uri="{FF2B5EF4-FFF2-40B4-BE49-F238E27FC236}">
                <a16:creationId xmlns:a16="http://schemas.microsoft.com/office/drawing/2014/main" id="{B55EE7FB-EAFF-409E-B12F-A084FF6090C1}"/>
              </a:ext>
            </a:extLst>
          </p:cNvPr>
          <p:cNvSpPr txBox="1">
            <a:spLocks noChangeArrowheads="1"/>
          </p:cNvSpPr>
          <p:nvPr/>
        </p:nvSpPr>
        <p:spPr bwMode="auto">
          <a:xfrm>
            <a:off x="4813300" y="371633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366600" name="Imagen 54">
            <a:extLst>
              <a:ext uri="{FF2B5EF4-FFF2-40B4-BE49-F238E27FC236}">
                <a16:creationId xmlns:a16="http://schemas.microsoft.com/office/drawing/2014/main" id="{A73BA8F8-A4CE-4936-B74F-155D71F1A5A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 name="Grupo 10">
            <a:extLst>
              <a:ext uri="{FF2B5EF4-FFF2-40B4-BE49-F238E27FC236}">
                <a16:creationId xmlns:a16="http://schemas.microsoft.com/office/drawing/2014/main" id="{AE026797-C387-46D9-847D-3E9734BA81AA}"/>
              </a:ext>
            </a:extLst>
          </p:cNvPr>
          <p:cNvGrpSpPr>
            <a:grpSpLocks/>
          </p:cNvGrpSpPr>
          <p:nvPr/>
        </p:nvGrpSpPr>
        <p:grpSpPr bwMode="auto">
          <a:xfrm>
            <a:off x="5810178" y="1822379"/>
            <a:ext cx="5505522" cy="425450"/>
            <a:chOff x="3797995" y="1095038"/>
            <a:chExt cx="8830843" cy="641713"/>
          </a:xfrm>
          <a:solidFill>
            <a:schemeClr val="accent6">
              <a:lumMod val="60000"/>
              <a:lumOff val="40000"/>
            </a:schemeClr>
          </a:solidFill>
        </p:grpSpPr>
        <p:sp>
          <p:nvSpPr>
            <p:cNvPr id="35" name="Pentágono 11">
              <a:extLst>
                <a:ext uri="{FF2B5EF4-FFF2-40B4-BE49-F238E27FC236}">
                  <a16:creationId xmlns:a16="http://schemas.microsoft.com/office/drawing/2014/main" id="{63C2C6D3-3805-43D3-8BA8-71C3491832C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6" name="Forma libre 12">
              <a:extLst>
                <a:ext uri="{FF2B5EF4-FFF2-40B4-BE49-F238E27FC236}">
                  <a16:creationId xmlns:a16="http://schemas.microsoft.com/office/drawing/2014/main" id="{6B444A71-A4B5-412D-A9BF-6E9E119C65ED}"/>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7" name="CuadroTexto 36">
              <a:extLst>
                <a:ext uri="{FF2B5EF4-FFF2-40B4-BE49-F238E27FC236}">
                  <a16:creationId xmlns:a16="http://schemas.microsoft.com/office/drawing/2014/main" id="{6BA13DED-B1F1-430B-A0BF-BE4641B43EE7}"/>
                </a:ext>
              </a:extLst>
            </p:cNvPr>
            <p:cNvSpPr txBox="1"/>
            <p:nvPr/>
          </p:nvSpPr>
          <p:spPr>
            <a:xfrm>
              <a:off x="5031026" y="1145736"/>
              <a:ext cx="7320727" cy="510646"/>
            </a:xfrm>
            <a:prstGeom prst="rect">
              <a:avLst/>
            </a:prstGeom>
            <a:grpFill/>
          </p:spPr>
          <p:txBody>
            <a:bodyPr>
              <a:spAutoFit/>
            </a:bodyPr>
            <a:lstStyle/>
            <a:p>
              <a:pPr algn="just"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dirty="0">
                  <a:solidFill>
                    <a:srgbClr val="70AD47">
                      <a:lumMod val="50000"/>
                    </a:srgbClr>
                  </a:solidFill>
                  <a:latin typeface="Arial" panose="020B0604020202020204" pitchFamily="34" charset="0"/>
                  <a:cs typeface="Arial" panose="020B0604020202020204" pitchFamily="34" charset="0"/>
                </a:rPr>
                <a:t>Interconectar Montería – Cereté – Lorica</a:t>
              </a:r>
              <a:endParaRPr lang="es-CO" sz="1100" dirty="0">
                <a:solidFill>
                  <a:srgbClr val="70AD47">
                    <a:lumMod val="50000"/>
                  </a:srgbClr>
                </a:solidFill>
                <a:latin typeface="Arial" panose="020B0604020202020204" pitchFamily="34" charset="0"/>
                <a:cs typeface="Arial" panose="020B0604020202020204" pitchFamily="34" charset="0"/>
              </a:endParaRPr>
            </a:p>
          </p:txBody>
        </p:sp>
        <p:sp>
          <p:nvSpPr>
            <p:cNvPr id="41" name="Elipse 40">
              <a:extLst>
                <a:ext uri="{FF2B5EF4-FFF2-40B4-BE49-F238E27FC236}">
                  <a16:creationId xmlns:a16="http://schemas.microsoft.com/office/drawing/2014/main" id="{675EDBB2-F825-458E-8908-EB1482A191E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52" name="Grupo 10">
            <a:extLst>
              <a:ext uri="{FF2B5EF4-FFF2-40B4-BE49-F238E27FC236}">
                <a16:creationId xmlns:a16="http://schemas.microsoft.com/office/drawing/2014/main" id="{3B07535E-9AB9-4088-BD4E-4833DA0601D1}"/>
              </a:ext>
            </a:extLst>
          </p:cNvPr>
          <p:cNvGrpSpPr>
            <a:grpSpLocks/>
          </p:cNvGrpSpPr>
          <p:nvPr/>
        </p:nvGrpSpPr>
        <p:grpSpPr bwMode="auto">
          <a:xfrm>
            <a:off x="5810178" y="2375032"/>
            <a:ext cx="5586388" cy="425450"/>
            <a:chOff x="3797995" y="1095038"/>
            <a:chExt cx="8830843" cy="641713"/>
          </a:xfrm>
          <a:solidFill>
            <a:schemeClr val="accent6">
              <a:lumMod val="60000"/>
              <a:lumOff val="40000"/>
            </a:schemeClr>
          </a:solidFill>
        </p:grpSpPr>
        <p:sp>
          <p:nvSpPr>
            <p:cNvPr id="53" name="Pentágono 11">
              <a:extLst>
                <a:ext uri="{FF2B5EF4-FFF2-40B4-BE49-F238E27FC236}">
                  <a16:creationId xmlns:a16="http://schemas.microsoft.com/office/drawing/2014/main" id="{13DBED1F-5B2F-4D81-A6A2-478A6A37895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5" name="Forma libre 12">
              <a:extLst>
                <a:ext uri="{FF2B5EF4-FFF2-40B4-BE49-F238E27FC236}">
                  <a16:creationId xmlns:a16="http://schemas.microsoft.com/office/drawing/2014/main" id="{98F3CEE1-2787-420B-B56B-BAC050F3940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6" name="CuadroTexto 55">
              <a:extLst>
                <a:ext uri="{FF2B5EF4-FFF2-40B4-BE49-F238E27FC236}">
                  <a16:creationId xmlns:a16="http://schemas.microsoft.com/office/drawing/2014/main" id="{9BD5086A-396A-45C4-8FF3-B5BB7750E00A}"/>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200" dirty="0">
                  <a:solidFill>
                    <a:srgbClr val="70AD47">
                      <a:lumMod val="50000"/>
                    </a:srgbClr>
                  </a:solidFill>
                  <a:latin typeface="Arial" panose="020B0604020202020204" pitchFamily="34" charset="0"/>
                  <a:cs typeface="Arial" panose="020B0604020202020204" pitchFamily="34" charset="0"/>
                </a:rPr>
                <a:t>4,0 km</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57" name="Elipse 56">
              <a:extLst>
                <a:ext uri="{FF2B5EF4-FFF2-40B4-BE49-F238E27FC236}">
                  <a16:creationId xmlns:a16="http://schemas.microsoft.com/office/drawing/2014/main" id="{D9A2F797-DDE8-45F4-9EAE-25B9DBCC5C7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58" name="Grupo 10">
            <a:extLst>
              <a:ext uri="{FF2B5EF4-FFF2-40B4-BE49-F238E27FC236}">
                <a16:creationId xmlns:a16="http://schemas.microsoft.com/office/drawing/2014/main" id="{4825305D-0E97-481C-B340-1BA1639F90F1}"/>
              </a:ext>
            </a:extLst>
          </p:cNvPr>
          <p:cNvGrpSpPr>
            <a:grpSpLocks/>
          </p:cNvGrpSpPr>
          <p:nvPr/>
        </p:nvGrpSpPr>
        <p:grpSpPr bwMode="auto">
          <a:xfrm>
            <a:off x="5843342" y="2944803"/>
            <a:ext cx="5553224" cy="425450"/>
            <a:chOff x="3740198" y="1095038"/>
            <a:chExt cx="8888640" cy="641713"/>
          </a:xfrm>
          <a:solidFill>
            <a:schemeClr val="accent6">
              <a:lumMod val="60000"/>
              <a:lumOff val="40000"/>
            </a:schemeClr>
          </a:solidFill>
        </p:grpSpPr>
        <p:sp>
          <p:nvSpPr>
            <p:cNvPr id="59" name="Pentágono 11">
              <a:extLst>
                <a:ext uri="{FF2B5EF4-FFF2-40B4-BE49-F238E27FC236}">
                  <a16:creationId xmlns:a16="http://schemas.microsoft.com/office/drawing/2014/main" id="{5A991CAC-4E66-4065-867A-DD32C97C386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60" name="Forma libre 12">
              <a:extLst>
                <a:ext uri="{FF2B5EF4-FFF2-40B4-BE49-F238E27FC236}">
                  <a16:creationId xmlns:a16="http://schemas.microsoft.com/office/drawing/2014/main" id="{98D97185-9B82-440F-969A-A037C98388B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61" name="CuadroTexto 60">
              <a:extLst>
                <a:ext uri="{FF2B5EF4-FFF2-40B4-BE49-F238E27FC236}">
                  <a16:creationId xmlns:a16="http://schemas.microsoft.com/office/drawing/2014/main" id="{740D748A-6918-4CD9-B5CE-ACC2927B5BC8}"/>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200" dirty="0">
                  <a:solidFill>
                    <a:srgbClr val="70AD47">
                      <a:lumMod val="50000"/>
                    </a:srgbClr>
                  </a:solidFill>
                  <a:latin typeface="Arial" panose="020B0604020202020204" pitchFamily="34" charset="0"/>
                  <a:cs typeface="Arial" panose="020B0604020202020204" pitchFamily="34" charset="0"/>
                </a:rPr>
                <a:t>4,0 km</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62" name="Elipse 61">
              <a:extLst>
                <a:ext uri="{FF2B5EF4-FFF2-40B4-BE49-F238E27FC236}">
                  <a16:creationId xmlns:a16="http://schemas.microsoft.com/office/drawing/2014/main" id="{70B5FE60-7171-468B-92EF-035D498C51A9}"/>
                </a:ext>
              </a:extLst>
            </p:cNvPr>
            <p:cNvSpPr/>
            <p:nvPr/>
          </p:nvSpPr>
          <p:spPr>
            <a:xfrm>
              <a:off x="3740198" y="1095038"/>
              <a:ext cx="6373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66604" name="Imagen 29">
            <a:extLst>
              <a:ext uri="{FF2B5EF4-FFF2-40B4-BE49-F238E27FC236}">
                <a16:creationId xmlns:a16="http://schemas.microsoft.com/office/drawing/2014/main" id="{F9BCC01F-6B88-45CD-B400-ED3F5641F59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013075" y="3714750"/>
            <a:ext cx="1741488" cy="218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AF8A58A-DFDC-4C1D-AA1E-D4B9BF2458FD}"/>
              </a:ext>
            </a:extLst>
          </p:cNvPr>
          <p:cNvGraphicFramePr>
            <a:graphicFrameLocks noGrp="1"/>
          </p:cNvGraphicFramePr>
          <p:nvPr/>
        </p:nvGraphicFramePr>
        <p:xfrm>
          <a:off x="5810250" y="3457575"/>
          <a:ext cx="5592763" cy="2333625"/>
        </p:xfrm>
        <a:graphic>
          <a:graphicData uri="http://schemas.openxmlformats.org/drawingml/2006/table">
            <a:tbl>
              <a:tblPr firstRow="1" bandRow="1"/>
              <a:tblGrid>
                <a:gridCol w="1712583">
                  <a:extLst>
                    <a:ext uri="{9D8B030D-6E8A-4147-A177-3AD203B41FA5}">
                      <a16:colId xmlns:a16="http://schemas.microsoft.com/office/drawing/2014/main" val="20000"/>
                    </a:ext>
                  </a:extLst>
                </a:gridCol>
                <a:gridCol w="1284436">
                  <a:extLst>
                    <a:ext uri="{9D8B030D-6E8A-4147-A177-3AD203B41FA5}">
                      <a16:colId xmlns:a16="http://schemas.microsoft.com/office/drawing/2014/main" val="20001"/>
                    </a:ext>
                  </a:extLst>
                </a:gridCol>
                <a:gridCol w="1895481">
                  <a:extLst>
                    <a:ext uri="{9D8B030D-6E8A-4147-A177-3AD203B41FA5}">
                      <a16:colId xmlns:a16="http://schemas.microsoft.com/office/drawing/2014/main" val="20002"/>
                    </a:ext>
                  </a:extLst>
                </a:gridCol>
                <a:gridCol w="700263">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$ 208,18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$ 208,18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$ 56,24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$ 56,24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$ 264,42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28625">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FINANCIERO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90500">
                <a:tc>
                  <a:txBody>
                    <a:bodyPr/>
                    <a:lstStyle/>
                    <a:p>
                      <a:pPr algn="ctr" rtl="0" fontAlgn="ctr"/>
                      <a:r>
                        <a:rPr lang="es-CO" sz="800" b="0" i="0" u="none" strike="noStrike">
                          <a:solidFill>
                            <a:srgbClr val="375623"/>
                          </a:solidFill>
                          <a:effectLst/>
                          <a:latin typeface="Arial" panose="020B0604020202020204" pitchFamily="34" charset="0"/>
                        </a:rPr>
                        <a:t>RETIRO DE LOS INDIOS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4,0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Estudios y Diseños a nivel Fase III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graphicFrame>
        <p:nvGraphicFramePr>
          <p:cNvPr id="6" name="Tabla 5">
            <a:extLst>
              <a:ext uri="{FF2B5EF4-FFF2-40B4-BE49-F238E27FC236}">
                <a16:creationId xmlns:a16="http://schemas.microsoft.com/office/drawing/2014/main" id="{CF66565E-DE7D-4257-863E-98370C3FA000}"/>
              </a:ext>
            </a:extLst>
          </p:cNvPr>
          <p:cNvGraphicFramePr>
            <a:graphicFrameLocks noGrp="1"/>
          </p:cNvGraphicFramePr>
          <p:nvPr/>
        </p:nvGraphicFramePr>
        <p:xfrm>
          <a:off x="876300" y="1370013"/>
          <a:ext cx="4460875" cy="2227262"/>
        </p:xfrm>
        <a:graphic>
          <a:graphicData uri="http://schemas.openxmlformats.org/drawingml/2006/table">
            <a:tbl>
              <a:tblPr firstRow="1" bandRow="1"/>
              <a:tblGrid>
                <a:gridCol w="1365982">
                  <a:extLst>
                    <a:ext uri="{9D8B030D-6E8A-4147-A177-3AD203B41FA5}">
                      <a16:colId xmlns:a16="http://schemas.microsoft.com/office/drawing/2014/main" val="20000"/>
                    </a:ext>
                  </a:extLst>
                </a:gridCol>
                <a:gridCol w="1024487">
                  <a:extLst>
                    <a:ext uri="{9D8B030D-6E8A-4147-A177-3AD203B41FA5}">
                      <a16:colId xmlns:a16="http://schemas.microsoft.com/office/drawing/2014/main" val="20001"/>
                    </a:ext>
                  </a:extLst>
                </a:gridCol>
                <a:gridCol w="1727482">
                  <a:extLst>
                    <a:ext uri="{9D8B030D-6E8A-4147-A177-3AD203B41FA5}">
                      <a16:colId xmlns:a16="http://schemas.microsoft.com/office/drawing/2014/main" val="20002"/>
                    </a:ext>
                  </a:extLst>
                </a:gridCol>
                <a:gridCol w="342925">
                  <a:extLst>
                    <a:ext uri="{9D8B030D-6E8A-4147-A177-3AD203B41FA5}">
                      <a16:colId xmlns:a16="http://schemas.microsoft.com/office/drawing/2014/main" val="20003"/>
                    </a:ext>
                  </a:extLst>
                </a:gridCol>
              </a:tblGrid>
              <a:tr h="216660">
                <a:tc gridSpan="4">
                  <a:txBody>
                    <a:bodyPr/>
                    <a:lstStyle/>
                    <a:p>
                      <a:pPr algn="ctr" rtl="0" fontAlgn="b"/>
                      <a:r>
                        <a:rPr lang="es-CO" sz="1000" b="0" i="0" u="none" strike="noStrike">
                          <a:solidFill>
                            <a:srgbClr val="FFFFFF"/>
                          </a:solidFill>
                          <a:effectLst/>
                          <a:latin typeface="Arial" panose="020B0604020202020204" pitchFamily="34" charset="0"/>
                        </a:rPr>
                        <a:t>INFORMACIÓN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42659">
                <a:tc>
                  <a:txBody>
                    <a:bodyPr/>
                    <a:lstStyle/>
                    <a:p>
                      <a:pPr algn="l" rtl="0" fontAlgn="b"/>
                      <a:r>
                        <a:rPr lang="es-CO" sz="700" b="1" i="0" u="none" strike="noStrike">
                          <a:solidFill>
                            <a:srgbClr val="375623"/>
                          </a:solidFill>
                          <a:effectLst/>
                          <a:latin typeface="Arial" panose="020B0604020202020204" pitchFamily="34" charset="0"/>
                        </a:rPr>
                        <a:t>CONTRATO CONSULTORÍA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1469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1592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1666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ES" sz="700" b="0" i="0" u="none" strike="noStrike">
                          <a:solidFill>
                            <a:srgbClr val="375623"/>
                          </a:solidFill>
                          <a:effectLst/>
                          <a:latin typeface="Arial" panose="020B0604020202020204" pitchFamily="34" charset="0"/>
                        </a:rPr>
                        <a:t>17 de septiembre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42659">
                <a:tc gridSpan="3">
                  <a:txBody>
                    <a:bodyPr/>
                    <a:lstStyle/>
                    <a:p>
                      <a:pPr algn="l" rtl="0" fontAlgn="b"/>
                      <a:r>
                        <a:rPr lang="es-CO" sz="7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b"/>
                      <a:r>
                        <a:rPr lang="es-CO" sz="700" b="0" i="0" u="none" strike="noStrike">
                          <a:solidFill>
                            <a:srgbClr val="375623"/>
                          </a:solidFill>
                          <a:effectLst/>
                          <a:latin typeface="Arial" panose="020B0604020202020204" pitchFamily="34" charset="0"/>
                        </a:rPr>
                        <a:t>16/12/2019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16660">
                <a:tc gridSpan="4">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415987">
                <a:tc gridSpan="4">
                  <a:txBody>
                    <a:bodyPr/>
                    <a:lstStyle/>
                    <a:p>
                      <a:pPr algn="just" rtl="0" fontAlgn="ctr"/>
                      <a:r>
                        <a:rPr lang="es-ES" sz="800" b="0" i="0" u="none" strike="noStrike">
                          <a:solidFill>
                            <a:srgbClr val="375623"/>
                          </a:solidFill>
                          <a:effectLst/>
                          <a:latin typeface="Arial" panose="020B0604020202020204" pitchFamily="34" charset="0"/>
                        </a:rPr>
                        <a:t>Atender el fallo judicial, donde se analice y evalué una alternativa de tratamiento ante la posible problemática, que brinde adecuada interacción entre los habitantes del sector y la infraestructura vial existente, contribuyendo así al desarrollo sostenible y a la integración del país.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216660">
                <a:tc gridSpan="4">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42659">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16660">
                <a:tc>
                  <a:txBody>
                    <a:bodyPr/>
                    <a:lstStyle/>
                    <a:p>
                      <a:pPr algn="ctr" rtl="0" fontAlgn="ctr"/>
                      <a:r>
                        <a:rPr lang="es-ES" sz="600" b="1" i="0" u="none" strike="noStrike" dirty="0">
                          <a:solidFill>
                            <a:srgbClr val="375623"/>
                          </a:solidFill>
                          <a:effectLst/>
                          <a:latin typeface="Arial" panose="020B0604020202020204" pitchFamily="34" charset="0"/>
                        </a:rPr>
                        <a:t>Estudios y Diseños Fase III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pic>
        <p:nvPicPr>
          <p:cNvPr id="366688" name="Imagen 33">
            <a:extLst>
              <a:ext uri="{FF2B5EF4-FFF2-40B4-BE49-F238E27FC236}">
                <a16:creationId xmlns:a16="http://schemas.microsoft.com/office/drawing/2014/main" id="{3C693A38-D8D2-483D-AB5B-950258B6991F}"/>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58838" y="290513"/>
            <a:ext cx="373221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2C5B27E7-04D1-4722-956E-AE4B0D1FA07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56323" name="Imagen 1">
            <a:extLst>
              <a:ext uri="{FF2B5EF4-FFF2-40B4-BE49-F238E27FC236}">
                <a16:creationId xmlns:a16="http://schemas.microsoft.com/office/drawing/2014/main" id="{AB016CDC-479C-4E6C-A2D1-BE3481341E1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09088" y="585628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5B9FAFFB-3FD2-4E51-AE8A-5B86ECD47936}"/>
              </a:ext>
            </a:extLst>
          </p:cNvPr>
          <p:cNvGrpSpPr>
            <a:grpSpLocks/>
          </p:cNvGrpSpPr>
          <p:nvPr/>
        </p:nvGrpSpPr>
        <p:grpSpPr bwMode="auto">
          <a:xfrm>
            <a:off x="6104082" y="799205"/>
            <a:ext cx="5221143"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9965D485-6D41-4BD6-A8DE-7FE4E6D007C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37279721-D041-4E68-BB1F-44339A571616}"/>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CB504258-3455-4300-A25F-E43E4ED0E833}"/>
                </a:ext>
              </a:extLst>
            </p:cNvPr>
            <p:cNvSpPr txBox="1"/>
            <p:nvPr/>
          </p:nvSpPr>
          <p:spPr>
            <a:xfrm>
              <a:off x="5031026"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dirty="0">
                  <a:solidFill>
                    <a:srgbClr val="70AD47">
                      <a:lumMod val="50000"/>
                    </a:srgbClr>
                  </a:solidFill>
                  <a:latin typeface="Arial" panose="020B0604020202020204" pitchFamily="34" charset="0"/>
                  <a:cs typeface="Arial" panose="020B0604020202020204" pitchFamily="34" charset="0"/>
                </a:rPr>
                <a:t>Municipios de Sahagún y San Marcos</a:t>
              </a:r>
            </a:p>
          </p:txBody>
        </p:sp>
        <p:sp>
          <p:nvSpPr>
            <p:cNvPr id="16" name="Elipse 15">
              <a:extLst>
                <a:ext uri="{FF2B5EF4-FFF2-40B4-BE49-F238E27FC236}">
                  <a16:creationId xmlns:a16="http://schemas.microsoft.com/office/drawing/2014/main" id="{6F9596FA-3280-44C0-9DFD-67D769D69ED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56325" name="Rectángulo 67">
            <a:extLst>
              <a:ext uri="{FF2B5EF4-FFF2-40B4-BE49-F238E27FC236}">
                <a16:creationId xmlns:a16="http://schemas.microsoft.com/office/drawing/2014/main" id="{EA886AFE-545E-4D2C-AF0E-29B1C66031D9}"/>
              </a:ext>
            </a:extLst>
          </p:cNvPr>
          <p:cNvSpPr>
            <a:spLocks noChangeArrowheads="1"/>
          </p:cNvSpPr>
          <p:nvPr/>
        </p:nvSpPr>
        <p:spPr bwMode="auto">
          <a:xfrm>
            <a:off x="860425" y="50800"/>
            <a:ext cx="8702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VIAS PARA LA EQUIDAD</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56326" name="Rectángulo 68">
            <a:extLst>
              <a:ext uri="{FF2B5EF4-FFF2-40B4-BE49-F238E27FC236}">
                <a16:creationId xmlns:a16="http://schemas.microsoft.com/office/drawing/2014/main" id="{5CBD28E4-F69F-408E-AE45-B5E6DA09350C}"/>
              </a:ext>
            </a:extLst>
          </p:cNvPr>
          <p:cNvSpPr>
            <a:spLocks noChangeArrowheads="1"/>
          </p:cNvSpPr>
          <p:nvPr/>
        </p:nvSpPr>
        <p:spPr bwMode="auto">
          <a:xfrm>
            <a:off x="860425" y="225425"/>
            <a:ext cx="109378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Mejoramiento, gestión predial, social y ambiental de la carretera El Viajano – San Marcos, incluye accesos al nuevo puente San Jorge (Guayepo) en los departamentos de Córdoba y Sucre.  </a:t>
            </a:r>
            <a:endPar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56327" name="Imagen 35">
            <a:extLst>
              <a:ext uri="{FF2B5EF4-FFF2-40B4-BE49-F238E27FC236}">
                <a16:creationId xmlns:a16="http://schemas.microsoft.com/office/drawing/2014/main" id="{D15D2B54-583C-4DAD-A0E1-763F67F524B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8" name="CuadroTexto 3">
            <a:extLst>
              <a:ext uri="{FF2B5EF4-FFF2-40B4-BE49-F238E27FC236}">
                <a16:creationId xmlns:a16="http://schemas.microsoft.com/office/drawing/2014/main" id="{478350E2-A834-4F53-89B9-EC774B2B938D}"/>
              </a:ext>
            </a:extLst>
          </p:cNvPr>
          <p:cNvSpPr txBox="1">
            <a:spLocks noChangeArrowheads="1"/>
          </p:cNvSpPr>
          <p:nvPr/>
        </p:nvSpPr>
        <p:spPr bwMode="auto">
          <a:xfrm>
            <a:off x="5192713" y="43751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3194911C-1E80-4681-B6FE-50F40F4F6188}"/>
              </a:ext>
            </a:extLst>
          </p:cNvPr>
          <p:cNvGrpSpPr>
            <a:grpSpLocks/>
          </p:cNvGrpSpPr>
          <p:nvPr/>
        </p:nvGrpSpPr>
        <p:grpSpPr bwMode="auto">
          <a:xfrm>
            <a:off x="6089173" y="1353863"/>
            <a:ext cx="5236052" cy="433388"/>
            <a:chOff x="3797995" y="1095038"/>
            <a:chExt cx="7996771" cy="641713"/>
          </a:xfrm>
          <a:solidFill>
            <a:schemeClr val="accent6">
              <a:lumMod val="60000"/>
              <a:lumOff val="40000"/>
            </a:schemeClr>
          </a:solidFill>
        </p:grpSpPr>
        <p:sp>
          <p:nvSpPr>
            <p:cNvPr id="39" name="Pentágono 11">
              <a:extLst>
                <a:ext uri="{FF2B5EF4-FFF2-40B4-BE49-F238E27FC236}">
                  <a16:creationId xmlns:a16="http://schemas.microsoft.com/office/drawing/2014/main" id="{A133078A-34CB-449A-B28F-601DC965454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8314E277-783A-442A-BD6A-4FC63FDE198D}"/>
                </a:ext>
              </a:extLst>
            </p:cNvPr>
            <p:cNvSpPr/>
            <p:nvPr/>
          </p:nvSpPr>
          <p:spPr>
            <a:xfrm>
              <a:off x="4772939" y="1097962"/>
              <a:ext cx="7021827"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100" dirty="0">
                  <a:solidFill>
                    <a:srgbClr val="70AD47">
                      <a:lumMod val="50000"/>
                    </a:srgbClr>
                  </a:solidFill>
                  <a:latin typeface="Arial" panose="020B0604020202020204" pitchFamily="34" charset="0"/>
                  <a:cs typeface="Arial" panose="020B0604020202020204" pitchFamily="34" charset="0"/>
                </a:rPr>
                <a:t>Interconexión de los Departamentos de Córdoba y 	                  Sucre con el centro del país</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C99C0611-75D2-444B-B36C-1956C53543A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F21CD233-9CCA-4DFE-8834-9C77070BDE15}"/>
              </a:ext>
            </a:extLst>
          </p:cNvPr>
          <p:cNvGrpSpPr>
            <a:grpSpLocks/>
          </p:cNvGrpSpPr>
          <p:nvPr/>
        </p:nvGrpSpPr>
        <p:grpSpPr bwMode="auto">
          <a:xfrm>
            <a:off x="6117336" y="1853963"/>
            <a:ext cx="520789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ED45AED2-8014-4BDA-BC66-2A55ABCABF7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10B2362D-5399-4685-AFD3-48979E64FB2B}"/>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49,9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C3907098-8759-4FA5-8ED7-F61AEA771F8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048B05CE-DE1A-4FCE-9275-12EB1FED5C47}"/>
              </a:ext>
            </a:extLst>
          </p:cNvPr>
          <p:cNvGrpSpPr>
            <a:grpSpLocks/>
          </p:cNvGrpSpPr>
          <p:nvPr/>
        </p:nvGrpSpPr>
        <p:grpSpPr bwMode="auto">
          <a:xfrm>
            <a:off x="6104082" y="2355406"/>
            <a:ext cx="5221143" cy="359802"/>
            <a:chOff x="3797995" y="1094747"/>
            <a:chExt cx="8830843" cy="642004"/>
          </a:xfrm>
          <a:solidFill>
            <a:schemeClr val="accent6">
              <a:lumMod val="60000"/>
              <a:lumOff val="40000"/>
            </a:schemeClr>
          </a:solidFill>
        </p:grpSpPr>
        <p:sp>
          <p:nvSpPr>
            <p:cNvPr id="48" name="Pentágono 11">
              <a:extLst>
                <a:ext uri="{FF2B5EF4-FFF2-40B4-BE49-F238E27FC236}">
                  <a16:creationId xmlns:a16="http://schemas.microsoft.com/office/drawing/2014/main" id="{3947ACB8-130C-41A3-9862-20045037144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02BFB77A-02A7-4F42-B67F-7ED5BD3EF6C6}"/>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5257A6BC-ED08-4F0E-997B-A8EEEC35EAD8}"/>
                </a:ext>
              </a:extLst>
            </p:cNvPr>
            <p:cNvSpPr txBox="1"/>
            <p:nvPr/>
          </p:nvSpPr>
          <p:spPr>
            <a:xfrm>
              <a:off x="5031027" y="1094747"/>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49,9</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B988666B-5BAC-48CB-81C3-D91F378D8E4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56332" name="Imagen 54">
            <a:extLst>
              <a:ext uri="{FF2B5EF4-FFF2-40B4-BE49-F238E27FC236}">
                <a16:creationId xmlns:a16="http://schemas.microsoft.com/office/drawing/2014/main" id="{4D500EC5-25D9-4C71-9A76-3CC460A69CB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1662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33" name="Imagen 5">
            <a:extLst>
              <a:ext uri="{FF2B5EF4-FFF2-40B4-BE49-F238E27FC236}">
                <a16:creationId xmlns:a16="http://schemas.microsoft.com/office/drawing/2014/main" id="{03B9276F-F622-4030-A610-018313E9CB5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69988" y="4354513"/>
            <a:ext cx="3944937"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F440E31-0704-4FCE-AD6E-CA9B963C56B1}"/>
              </a:ext>
            </a:extLst>
          </p:cNvPr>
          <p:cNvGraphicFramePr>
            <a:graphicFrameLocks noGrp="1"/>
          </p:cNvGraphicFramePr>
          <p:nvPr/>
        </p:nvGraphicFramePr>
        <p:xfrm>
          <a:off x="6142038" y="2862263"/>
          <a:ext cx="5173662" cy="2951162"/>
        </p:xfrm>
        <a:graphic>
          <a:graphicData uri="http://schemas.openxmlformats.org/drawingml/2006/table">
            <a:tbl>
              <a:tblPr firstRow="1" bandRow="1"/>
              <a:tblGrid>
                <a:gridCol w="1806624">
                  <a:extLst>
                    <a:ext uri="{9D8B030D-6E8A-4147-A177-3AD203B41FA5}">
                      <a16:colId xmlns:a16="http://schemas.microsoft.com/office/drawing/2014/main" val="20000"/>
                    </a:ext>
                  </a:extLst>
                </a:gridCol>
                <a:gridCol w="1169087">
                  <a:extLst>
                    <a:ext uri="{9D8B030D-6E8A-4147-A177-3AD203B41FA5}">
                      <a16:colId xmlns:a16="http://schemas.microsoft.com/office/drawing/2014/main" val="20001"/>
                    </a:ext>
                  </a:extLst>
                </a:gridCol>
                <a:gridCol w="1806624">
                  <a:extLst>
                    <a:ext uri="{9D8B030D-6E8A-4147-A177-3AD203B41FA5}">
                      <a16:colId xmlns:a16="http://schemas.microsoft.com/office/drawing/2014/main" val="20002"/>
                    </a:ext>
                  </a:extLst>
                </a:gridCol>
                <a:gridCol w="391327">
                  <a:extLst>
                    <a:ext uri="{9D8B030D-6E8A-4147-A177-3AD203B41FA5}">
                      <a16:colId xmlns:a16="http://schemas.microsoft.com/office/drawing/2014/main" val="20003"/>
                    </a:ext>
                  </a:extLst>
                </a:gridCol>
              </a:tblGrid>
              <a:tr h="147120">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7120">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$ 119.039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47120">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$ 66.774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47120">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$ 38.048.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4712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$ 9.849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4712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$ 5.848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4712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$ 3.008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4712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$ 128.888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47120">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$ 113.679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4712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609743">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47120">
                <a:tc>
                  <a:txBody>
                    <a:bodyPr/>
                    <a:lstStyle/>
                    <a:p>
                      <a:pPr algn="ctr" rtl="0" fontAlgn="ctr"/>
                      <a:r>
                        <a:rPr lang="es-CO" sz="800" b="0" i="0" u="none" strike="noStrike">
                          <a:solidFill>
                            <a:srgbClr val="375623"/>
                          </a:solidFill>
                          <a:effectLst/>
                          <a:latin typeface="Arial" panose="020B0604020202020204" pitchFamily="34" charset="0"/>
                        </a:rPr>
                        <a:t>El VIAJANO – SAN MARCOS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34,3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29,9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47120">
                <a:tc>
                  <a:txBody>
                    <a:bodyPr/>
                    <a:lstStyle/>
                    <a:p>
                      <a:pPr algn="ctr" rtl="0" fontAlgn="ctr"/>
                      <a:r>
                        <a:rPr lang="es-CO" sz="800" b="0" i="0" u="none" strike="noStrike">
                          <a:solidFill>
                            <a:srgbClr val="375623"/>
                          </a:solidFill>
                          <a:effectLst/>
                          <a:latin typeface="Arial" panose="020B0604020202020204" pitchFamily="34" charset="0"/>
                        </a:rPr>
                        <a:t>BUENAVISTA – SAN MARCOS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10,7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Mantenimiento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4,0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47120">
                <a:tc rowSpan="2">
                  <a:txBody>
                    <a:bodyPr/>
                    <a:lstStyle/>
                    <a:p>
                      <a:pPr algn="ctr" rtl="0" fontAlgn="ctr"/>
                      <a:r>
                        <a:rPr lang="es-CO" sz="800" b="0" i="0" u="none" strike="noStrike">
                          <a:solidFill>
                            <a:srgbClr val="375623"/>
                          </a:solidFill>
                          <a:effectLst/>
                          <a:latin typeface="Arial" panose="020B0604020202020204" pitchFamily="34" charset="0"/>
                        </a:rPr>
                        <a:t>PASO NACIONAL SAN MARCOS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800" b="0" i="0" u="none" strike="noStrike">
                          <a:solidFill>
                            <a:srgbClr val="375623"/>
                          </a:solidFill>
                          <a:effectLst/>
                          <a:latin typeface="Arial" panose="020B0604020202020204" pitchFamily="34" charset="0"/>
                        </a:rPr>
                        <a:t>3,5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 Construcción de Pavimento Rígido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800" b="0" i="0" u="none" strike="noStrike">
                          <a:solidFill>
                            <a:srgbClr val="375623"/>
                          </a:solidFill>
                          <a:effectLst/>
                          <a:latin typeface="Arial" panose="020B0604020202020204" pitchFamily="34" charset="0"/>
                        </a:rPr>
                        <a:t>2,3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74385">
                <a:tc vMerge="1">
                  <a:txBody>
                    <a:bodyPr/>
                    <a:lstStyle/>
                    <a:p>
                      <a:endParaRPr lang="es-CO"/>
                    </a:p>
                  </a:txBody>
                  <a:tcPr/>
                </a:tc>
                <a:tc vMerge="1">
                  <a:txBody>
                    <a:bodyPr/>
                    <a:lstStyle/>
                    <a:p>
                      <a:endParaRPr lang="es-CO"/>
                    </a:p>
                  </a:txBody>
                  <a:tcPr/>
                </a:tc>
                <a:tc>
                  <a:txBody>
                    <a:bodyPr/>
                    <a:lstStyle/>
                    <a:p>
                      <a:pPr algn="ctr" fontAlgn="ctr"/>
                      <a:r>
                        <a:rPr lang="es-CO" sz="1800" b="0" i="0" u="none" strike="noStrike">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4"/>
                  </a:ext>
                </a:extLst>
              </a:tr>
              <a:tr h="154476">
                <a:tc>
                  <a:txBody>
                    <a:bodyPr/>
                    <a:lstStyle/>
                    <a:p>
                      <a:pPr algn="ctr" rtl="0" fontAlgn="ctr"/>
                      <a:r>
                        <a:rPr lang="es-CO" sz="800" b="0" i="0" u="none" strike="noStrike">
                          <a:solidFill>
                            <a:srgbClr val="375623"/>
                          </a:solidFill>
                          <a:effectLst/>
                          <a:latin typeface="Arial" panose="020B0604020202020204" pitchFamily="34" charset="0"/>
                        </a:rPr>
                        <a:t> ACCESOS PUENTE GUAYEPO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0,4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0,4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bl>
          </a:graphicData>
        </a:graphic>
      </p:graphicFrame>
      <p:graphicFrame>
        <p:nvGraphicFramePr>
          <p:cNvPr id="4" name="Tabla 3">
            <a:extLst>
              <a:ext uri="{FF2B5EF4-FFF2-40B4-BE49-F238E27FC236}">
                <a16:creationId xmlns:a16="http://schemas.microsoft.com/office/drawing/2014/main" id="{7263DF8A-4BDF-4126-8576-39CEBA2CF0D7}"/>
              </a:ext>
            </a:extLst>
          </p:cNvPr>
          <p:cNvGraphicFramePr>
            <a:graphicFrameLocks noGrp="1"/>
          </p:cNvGraphicFramePr>
          <p:nvPr/>
        </p:nvGraphicFramePr>
        <p:xfrm>
          <a:off x="866775" y="855663"/>
          <a:ext cx="4879975" cy="3373437"/>
        </p:xfrm>
        <a:graphic>
          <a:graphicData uri="http://schemas.openxmlformats.org/drawingml/2006/table">
            <a:tbl>
              <a:tblPr firstRow="1" bandRow="1"/>
              <a:tblGrid>
                <a:gridCol w="1346581">
                  <a:extLst>
                    <a:ext uri="{9D8B030D-6E8A-4147-A177-3AD203B41FA5}">
                      <a16:colId xmlns:a16="http://schemas.microsoft.com/office/drawing/2014/main" val="20000"/>
                    </a:ext>
                  </a:extLst>
                </a:gridCol>
                <a:gridCol w="1009935">
                  <a:extLst>
                    <a:ext uri="{9D8B030D-6E8A-4147-A177-3AD203B41FA5}">
                      <a16:colId xmlns:a16="http://schemas.microsoft.com/office/drawing/2014/main" val="20001"/>
                    </a:ext>
                  </a:extLst>
                </a:gridCol>
                <a:gridCol w="1255619">
                  <a:extLst>
                    <a:ext uri="{9D8B030D-6E8A-4147-A177-3AD203B41FA5}">
                      <a16:colId xmlns:a16="http://schemas.microsoft.com/office/drawing/2014/main" val="20002"/>
                    </a:ext>
                  </a:extLst>
                </a:gridCol>
                <a:gridCol w="643116">
                  <a:extLst>
                    <a:ext uri="{9D8B030D-6E8A-4147-A177-3AD203B41FA5}">
                      <a16:colId xmlns:a16="http://schemas.microsoft.com/office/drawing/2014/main" val="20003"/>
                    </a:ext>
                  </a:extLst>
                </a:gridCol>
                <a:gridCol w="105117">
                  <a:extLst>
                    <a:ext uri="{9D8B030D-6E8A-4147-A177-3AD203B41FA5}">
                      <a16:colId xmlns:a16="http://schemas.microsoft.com/office/drawing/2014/main" val="20004"/>
                    </a:ext>
                  </a:extLst>
                </a:gridCol>
                <a:gridCol w="519607">
                  <a:extLst>
                    <a:ext uri="{9D8B030D-6E8A-4147-A177-3AD203B41FA5}">
                      <a16:colId xmlns:a16="http://schemas.microsoft.com/office/drawing/2014/main" val="20005"/>
                    </a:ext>
                  </a:extLst>
                </a:gridCol>
              </a:tblGrid>
              <a:tr h="126353">
                <a:tc gridSpan="6">
                  <a:txBody>
                    <a:bodyPr/>
                    <a:lstStyle/>
                    <a:p>
                      <a:pPr algn="ctr" rtl="0" fontAlgn="b"/>
                      <a:r>
                        <a:rPr lang="es-CO" sz="8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26353">
                <a:tc>
                  <a:txBody>
                    <a:bodyPr/>
                    <a:lstStyle/>
                    <a:p>
                      <a:pPr algn="l" rtl="0" fontAlgn="b"/>
                      <a:r>
                        <a:rPr lang="es-CO" sz="800" b="1" i="0" u="none" strike="noStrike">
                          <a:solidFill>
                            <a:schemeClr val="accent6">
                              <a:lumMod val="50000"/>
                            </a:schemeClr>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800" b="0" i="0" u="none" strike="noStrike">
                          <a:solidFill>
                            <a:srgbClr val="375623"/>
                          </a:solidFill>
                          <a:effectLst/>
                          <a:latin typeface="Arial" panose="020B0604020202020204" pitchFamily="34" charset="0"/>
                        </a:rPr>
                        <a:t>1696 DE 2015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l" rtl="0"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26353">
                <a:tc>
                  <a:txBody>
                    <a:bodyPr/>
                    <a:lstStyle/>
                    <a:p>
                      <a:pPr algn="l" rtl="0" fontAlgn="b"/>
                      <a:r>
                        <a:rPr lang="es-CO" sz="800" b="1" i="0" u="none" strike="noStrike">
                          <a:solidFill>
                            <a:schemeClr val="accent6">
                              <a:lumMod val="50000"/>
                            </a:schemeClr>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l" rtl="0" fontAlgn="ctr"/>
                      <a:r>
                        <a:rPr lang="es-CO" sz="800" b="0" i="0" u="none" strike="noStrike">
                          <a:solidFill>
                            <a:schemeClr val="accent6">
                              <a:lumMod val="50000"/>
                            </a:schemeClr>
                          </a:solidFill>
                          <a:effectLst/>
                          <a:latin typeface="Arial" panose="020B0604020202020204" pitchFamily="34" charset="0"/>
                        </a:rPr>
                        <a:t>28/01/2016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26353">
                <a:tc gridSpan="4">
                  <a:txBody>
                    <a:bodyPr/>
                    <a:lstStyle/>
                    <a:p>
                      <a:pPr algn="l" rtl="0" fontAlgn="b"/>
                      <a:r>
                        <a:rPr lang="es-CO" sz="800" b="1" i="0" u="none" strike="noStrike" dirty="0">
                          <a:solidFill>
                            <a:schemeClr val="accent6">
                              <a:lumMod val="50000"/>
                            </a:schemeClr>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l" rtl="0" fontAlgn="b"/>
                      <a:r>
                        <a:rPr lang="es-CO" sz="800" b="0" i="0" u="none" strike="noStrike">
                          <a:solidFill>
                            <a:srgbClr val="375623"/>
                          </a:solidFill>
                          <a:effectLst/>
                          <a:latin typeface="Arial" panose="020B0604020202020204" pitchFamily="34" charset="0"/>
                        </a:rPr>
                        <a:t>30/05/2020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26353">
                <a:tc gridSpan="6">
                  <a:txBody>
                    <a:bodyPr/>
                    <a:lstStyle/>
                    <a:p>
                      <a:pPr algn="ctr" rtl="0" fontAlgn="b"/>
                      <a:r>
                        <a:rPr lang="es-CO" sz="8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365767">
                <a:tc gridSpan="4">
                  <a:txBody>
                    <a:bodyPr/>
                    <a:lstStyle/>
                    <a:p>
                      <a:pPr algn="l" rtl="0" fontAlgn="ctr"/>
                      <a:r>
                        <a:rPr lang="es-ES" sz="800" b="1" i="0" u="none" strike="noStrike">
                          <a:solidFill>
                            <a:schemeClr val="accent6">
                              <a:lumMod val="50000"/>
                            </a:schemeClr>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ctr" rtl="0" fontAlgn="ctr"/>
                      <a:r>
                        <a:rPr lang="pt-BR" sz="800" b="1" i="0" u="none" strike="noStrike">
                          <a:solidFill>
                            <a:srgbClr val="548235"/>
                          </a:solidFill>
                          <a:effectLst/>
                          <a:latin typeface="Arial" panose="020B0604020202020204" pitchFamily="34" charset="0"/>
                        </a:rPr>
                        <a:t>$13,744/km a $11,923/km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5"/>
                  </a:ext>
                </a:extLst>
              </a:tr>
              <a:tr h="247745">
                <a:tc gridSpan="4">
                  <a:txBody>
                    <a:bodyPr/>
                    <a:lstStyle/>
                    <a:p>
                      <a:pPr algn="l" rtl="0" fontAlgn="ctr"/>
                      <a:r>
                        <a:rPr lang="es-ES" sz="800" b="1" i="0" u="none" strike="noStrike">
                          <a:solidFill>
                            <a:schemeClr val="accent6">
                              <a:lumMod val="50000"/>
                            </a:schemeClr>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ctr" rtl="0" fontAlgn="ctr"/>
                      <a:r>
                        <a:rPr lang="es-CO" sz="800" b="1" i="0" u="none" strike="noStrike">
                          <a:solidFill>
                            <a:srgbClr val="375623"/>
                          </a:solidFill>
                          <a:effectLst/>
                          <a:latin typeface="Arial" panose="020B0604020202020204" pitchFamily="34" charset="0"/>
                        </a:rPr>
                        <a:t>Hasta en 20 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6"/>
                  </a:ext>
                </a:extLst>
              </a:tr>
              <a:tr h="126353">
                <a:tc gridSpan="4">
                  <a:txBody>
                    <a:bodyPr/>
                    <a:lstStyle/>
                    <a:p>
                      <a:pPr algn="l" rtl="0" fontAlgn="ctr"/>
                      <a:r>
                        <a:rPr lang="es-CO" sz="800" b="0" i="0" u="none" strike="noStrike" dirty="0">
                          <a:solidFill>
                            <a:schemeClr val="accent6">
                              <a:lumMod val="50000"/>
                            </a:schemeClr>
                          </a:solidFill>
                          <a:effectLst/>
                          <a:latin typeface="Arial" panose="020B0604020202020204" pitchFamily="34" charset="0"/>
                        </a:rPr>
                        <a:t> </a:t>
                      </a:r>
                      <a:r>
                        <a:rPr lang="es-CO" sz="800" b="1" i="0" u="none" strike="noStrike" dirty="0">
                          <a:solidFill>
                            <a:schemeClr val="accent6">
                              <a:lumMod val="50000"/>
                            </a:schemeClr>
                          </a:solidFill>
                          <a:effectLst/>
                          <a:latin typeface="Arial" panose="020B0604020202020204" pitchFamily="34" charset="0"/>
                        </a:rPr>
                        <a:t>EMPLEOS  GENERADOS</a:t>
                      </a:r>
                      <a:r>
                        <a:rPr lang="es-CO" sz="800" b="0" i="0" u="none" strike="noStrike" dirty="0">
                          <a:solidFill>
                            <a:schemeClr val="accent6">
                              <a:lumMod val="50000"/>
                            </a:schemeClr>
                          </a:solidFill>
                          <a:effectLst/>
                          <a:latin typeface="Arial" panose="020B0604020202020204" pitchFamily="34" charset="0"/>
                        </a:rPr>
                        <a:t>:</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ctr" rtl="0" fontAlgn="b"/>
                      <a:r>
                        <a:rPr lang="es-CO" sz="800" b="1" i="0" u="none" strike="noStrike">
                          <a:solidFill>
                            <a:srgbClr val="385723"/>
                          </a:solidFill>
                          <a:effectLst/>
                          <a:latin typeface="Arial" panose="020B0604020202020204" pitchFamily="34" charset="0"/>
                        </a:rPr>
                        <a:t>640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126353">
                <a:tc gridSpan="6">
                  <a:txBody>
                    <a:bodyPr/>
                    <a:lstStyle/>
                    <a:p>
                      <a:pPr algn="just" rtl="0" fontAlgn="ctr"/>
                      <a:r>
                        <a:rPr lang="es-ES" sz="800" b="1" i="0" u="none" strike="noStrike">
                          <a:solidFill>
                            <a:schemeClr val="accent6">
                              <a:lumMod val="50000"/>
                            </a:schemeClr>
                          </a:solidFill>
                          <a:effectLst/>
                          <a:latin typeface="Arial" panose="020B0604020202020204" pitchFamily="34" charset="0"/>
                        </a:rPr>
                        <a:t>OTROS BENEFICIOS: Ahorro en tiempos de recorrido: Vehículos pesados 25 minutos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26353">
                <a:tc gridSpan="6">
                  <a:txBody>
                    <a:bodyPr/>
                    <a:lstStyle/>
                    <a:p>
                      <a:pPr algn="just" rtl="0" fontAlgn="ctr"/>
                      <a:r>
                        <a:rPr lang="es-CO" sz="800" b="0" i="0" u="none" strike="noStrike">
                          <a:solidFill>
                            <a:schemeClr val="accent6">
                              <a:lumMod val="50000"/>
                            </a:schemeClr>
                          </a:solidFill>
                          <a:effectLst/>
                          <a:latin typeface="Arial" panose="020B0604020202020204" pitchFamily="34" charset="0"/>
                        </a:rPr>
                        <a:t>Vehículos livianos 20 minutos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26353">
                <a:tc gridSpan="6">
                  <a:txBody>
                    <a:bodyPr/>
                    <a:lstStyle/>
                    <a:p>
                      <a:pPr algn="just" rtl="0" fontAlgn="ctr"/>
                      <a:r>
                        <a:rPr lang="es-ES" sz="800" b="0" i="0" u="none" strike="noStrike">
                          <a:solidFill>
                            <a:schemeClr val="accent6">
                              <a:lumMod val="50000"/>
                            </a:schemeClr>
                          </a:solidFill>
                          <a:effectLst/>
                          <a:latin typeface="Arial" panose="020B0604020202020204" pitchFamily="34" charset="0"/>
                        </a:rPr>
                        <a:t>Velocidad de operación: Pasa de 25 km/h a 60 kilómetros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26353">
                <a:tc gridSpan="6">
                  <a:txBody>
                    <a:bodyPr/>
                    <a:lstStyle/>
                    <a:p>
                      <a:pPr algn="just" rtl="0" fontAlgn="ctr"/>
                      <a:r>
                        <a:rPr lang="es-ES" sz="800" b="0" i="0" u="none" strike="noStrike" dirty="0">
                          <a:solidFill>
                            <a:schemeClr val="accent6">
                              <a:lumMod val="50000"/>
                            </a:schemeClr>
                          </a:solidFill>
                          <a:effectLst/>
                          <a:latin typeface="Arial" panose="020B0604020202020204" pitchFamily="34" charset="0"/>
                        </a:rPr>
                        <a:t>Disminución de la accidentalidad: Reducción del  60%</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26353">
                <a:tc gridSpan="6">
                  <a:txBody>
                    <a:bodyPr/>
                    <a:lstStyle/>
                    <a:p>
                      <a:pPr algn="ctr" rtl="0" fontAlgn="b"/>
                      <a:r>
                        <a:rPr lang="es-ES" sz="8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371617">
                <a:tc gridSpan="2">
                  <a:txBody>
                    <a:bodyPr/>
                    <a:lstStyle/>
                    <a:p>
                      <a:pPr algn="ctr" rtl="0" fontAlgn="ctr"/>
                      <a:r>
                        <a:rPr lang="es-CO" sz="800" b="1" i="0" u="none" strike="noStrike">
                          <a:solidFill>
                            <a:schemeClr val="accent6">
                              <a:lumMod val="50000"/>
                            </a:schemeClr>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800" b="1" i="0" u="none" strike="noStrike" dirty="0">
                          <a:solidFill>
                            <a:schemeClr val="accent6">
                              <a:lumMod val="50000"/>
                            </a:schemeClr>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126353">
                <a:tc gridSpan="2">
                  <a:txBody>
                    <a:bodyPr/>
                    <a:lstStyle/>
                    <a:p>
                      <a:pPr algn="just" rtl="0" fontAlgn="ctr"/>
                      <a:r>
                        <a:rPr lang="es-CO" sz="800" b="0" i="0" u="none" strike="noStrike" dirty="0">
                          <a:solidFill>
                            <a:schemeClr val="accent6">
                              <a:lumMod val="50000"/>
                            </a:schemeClr>
                          </a:solidFill>
                          <a:effectLst/>
                          <a:latin typeface="Arial" panose="020B0604020202020204" pitchFamily="34" charset="0"/>
                        </a:rPr>
                        <a:t>Mejoramiento y/o Rehabilitación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800" b="0" i="0" u="none" strike="noStrike">
                          <a:solidFill>
                            <a:schemeClr val="accent6">
                              <a:lumMod val="50000"/>
                            </a:schemeClr>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13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126353">
                <a:tc gridSpan="2">
                  <a:txBody>
                    <a:bodyPr/>
                    <a:lstStyle/>
                    <a:p>
                      <a:pPr algn="just" rtl="0" fontAlgn="ctr"/>
                      <a:r>
                        <a:rPr lang="es-CO" sz="800" b="0" i="0" u="none" strike="noStrike">
                          <a:solidFill>
                            <a:schemeClr val="accent6">
                              <a:lumMod val="50000"/>
                            </a:schemeClr>
                          </a:solidFill>
                          <a:effectLst/>
                          <a:latin typeface="Arial" panose="020B0604020202020204" pitchFamily="34" charset="0"/>
                        </a:rPr>
                        <a:t>Mantenimiento de calzada existente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800" b="0" i="0" u="none" strike="noStrike">
                          <a:solidFill>
                            <a:schemeClr val="accent6">
                              <a:lumMod val="50000"/>
                            </a:schemeClr>
                          </a:solidFill>
                          <a:effectLst/>
                          <a:latin typeface="Arial" panose="020B0604020202020204" pitchFamily="34" charset="0"/>
                        </a:rPr>
                        <a:t>11,7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r h="247745">
                <a:tc gridSpan="2">
                  <a:txBody>
                    <a:bodyPr/>
                    <a:lstStyle/>
                    <a:p>
                      <a:pPr algn="just" rtl="0" fontAlgn="ctr"/>
                      <a:r>
                        <a:rPr lang="es-ES" sz="800" b="0" i="0" u="none" strike="noStrike">
                          <a:solidFill>
                            <a:schemeClr val="accent6">
                              <a:lumMod val="50000"/>
                            </a:schemeClr>
                          </a:solidFill>
                          <a:effectLst/>
                          <a:latin typeface="Arial" panose="020B0604020202020204" pitchFamily="34" charset="0"/>
                        </a:rPr>
                        <a:t>Construcción de accesos al nuevo Puente Guayepo.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1" i="0" u="none" strike="noStrike" dirty="0">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800" b="0" i="0" u="none" strike="noStrike">
                          <a:solidFill>
                            <a:schemeClr val="accent6">
                              <a:lumMod val="50000"/>
                            </a:schemeClr>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r h="126353">
                <a:tc gridSpan="2">
                  <a:txBody>
                    <a:bodyPr/>
                    <a:lstStyle/>
                    <a:p>
                      <a:pPr algn="just" rtl="0" fontAlgn="ctr"/>
                      <a:r>
                        <a:rPr lang="es-ES" sz="800" b="0" i="0" u="none" strike="noStrike">
                          <a:solidFill>
                            <a:schemeClr val="accent6">
                              <a:lumMod val="50000"/>
                            </a:schemeClr>
                          </a:solidFill>
                          <a:effectLst/>
                          <a:latin typeface="Arial" panose="020B0604020202020204" pitchFamily="34" charset="0"/>
                        </a:rPr>
                        <a:t>Pavimento nuevo en concreto rígido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800" b="0" i="0" u="none" strike="noStrike">
                          <a:solidFill>
                            <a:schemeClr val="accent6">
                              <a:lumMod val="50000"/>
                            </a:schemeClr>
                          </a:solidFill>
                          <a:effectLst/>
                          <a:latin typeface="Arial" panose="020B0604020202020204" pitchFamily="34" charset="0"/>
                        </a:rPr>
                        <a:t>3,5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2,3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7"/>
                  </a:ext>
                </a:extLst>
              </a:tr>
              <a:tr h="371617">
                <a:tc gridSpan="2">
                  <a:txBody>
                    <a:bodyPr/>
                    <a:lstStyle/>
                    <a:p>
                      <a:pPr algn="just" rtl="0" fontAlgn="ctr"/>
                      <a:r>
                        <a:rPr lang="es-ES" sz="800" b="0" i="0" u="none" strike="noStrike" dirty="0">
                          <a:solidFill>
                            <a:schemeClr val="accent6">
                              <a:lumMod val="50000"/>
                            </a:schemeClr>
                          </a:solidFill>
                          <a:effectLst/>
                          <a:latin typeface="Arial" panose="020B0604020202020204" pitchFamily="34" charset="0"/>
                        </a:rPr>
                        <a:t>Retiro y transporte a Bogotá de estructura metálica colapsada del antiguo puente </a:t>
                      </a:r>
                      <a:r>
                        <a:rPr lang="es-ES" sz="800" b="0" i="0" u="none" strike="noStrike" dirty="0" err="1">
                          <a:solidFill>
                            <a:schemeClr val="accent6">
                              <a:lumMod val="50000"/>
                            </a:schemeClr>
                          </a:solidFill>
                          <a:effectLst/>
                          <a:latin typeface="Arial" panose="020B0604020202020204" pitchFamily="34" charset="0"/>
                        </a:rPr>
                        <a:t>Guayepo</a:t>
                      </a:r>
                      <a:r>
                        <a:rPr lang="es-ES" sz="800" b="0" i="0" u="none" strike="noStrike" dirty="0">
                          <a:solidFill>
                            <a:schemeClr val="accent6">
                              <a:lumMod val="50000"/>
                            </a:schemeClr>
                          </a:solidFill>
                          <a:effectLst/>
                          <a:latin typeface="Arial" panose="020B0604020202020204" pitchFamily="34" charset="0"/>
                        </a:rPr>
                        <a:t>. (emergencia de febrero de 2016)</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800" b="0" i="0" u="none" strike="noStrike">
                          <a:solidFill>
                            <a:schemeClr val="accent6">
                              <a:lumMod val="50000"/>
                            </a:schemeClr>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800" b="0" i="0" u="none" strike="noStrike" dirty="0">
                          <a:solidFill>
                            <a:schemeClr val="accent6">
                              <a:lumMod val="50000"/>
                            </a:schemeClr>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8"/>
                  </a:ext>
                </a:extLst>
              </a:tr>
            </a:tbl>
          </a:graphicData>
        </a:graphic>
      </p:graphicFrame>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E8E38A5E-6945-4833-9E9D-FF86122CF084}"/>
              </a:ext>
            </a:extLst>
          </p:cNvPr>
          <p:cNvSpPr/>
          <p:nvPr/>
        </p:nvSpPr>
        <p:spPr>
          <a:xfrm>
            <a:off x="-20638" y="-1588"/>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68643" name="Imagen 1">
            <a:extLst>
              <a:ext uri="{FF2B5EF4-FFF2-40B4-BE49-F238E27FC236}">
                <a16:creationId xmlns:a16="http://schemas.microsoft.com/office/drawing/2014/main" id="{C1520FA4-370B-4824-8834-194E2644A78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64675" y="5902325"/>
            <a:ext cx="187166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C78C2AB0-FB0A-4D9C-A0AA-385FC0D05EDA}"/>
              </a:ext>
            </a:extLst>
          </p:cNvPr>
          <p:cNvGrpSpPr>
            <a:grpSpLocks/>
          </p:cNvGrpSpPr>
          <p:nvPr/>
        </p:nvGrpSpPr>
        <p:grpSpPr bwMode="auto">
          <a:xfrm>
            <a:off x="6104082" y="974980"/>
            <a:ext cx="5232400"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7006D566-0456-4B65-8CE0-AAEADAFC5CA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9CF49A9E-CA69-47C0-AB09-4850BA65F8B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2F8F3527-7780-4906-ADA6-3ABC46537ACA}"/>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 de Pueblo Rico</a:t>
              </a:r>
            </a:p>
          </p:txBody>
        </p:sp>
        <p:sp>
          <p:nvSpPr>
            <p:cNvPr id="16" name="Elipse 15">
              <a:extLst>
                <a:ext uri="{FF2B5EF4-FFF2-40B4-BE49-F238E27FC236}">
                  <a16:creationId xmlns:a16="http://schemas.microsoft.com/office/drawing/2014/main" id="{35FDBC6B-E374-495B-AFC4-83DB502B019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9" name="Rectángulo 68">
            <a:extLst>
              <a:ext uri="{FF2B5EF4-FFF2-40B4-BE49-F238E27FC236}">
                <a16:creationId xmlns:a16="http://schemas.microsoft.com/office/drawing/2014/main" id="{31945985-6D68-42EC-9DF7-1FF1A9E34605}"/>
              </a:ext>
            </a:extLst>
          </p:cNvPr>
          <p:cNvSpPr/>
          <p:nvPr/>
        </p:nvSpPr>
        <p:spPr>
          <a:xfrm>
            <a:off x="865188" y="414338"/>
            <a:ext cx="10461625" cy="92392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a:t>
            </a:r>
            <a:r>
              <a:rPr lang="es-ES"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 ACTUALIZACIÓN Y COMPLEMENTACIÓN DEL DIAGNÓSTICO AMBIENTAL DE ALTERNATIVAS Y ESTUDIOS Y DISEÑOS A NIVEL DE FASE III DE LA VARIANTE PUEBLO RICO EN LA CARRETERA SANTA CECILIA – ASIA CÓDIGO 5003, DEPARTAMENTO DE RISARALDA. </a:t>
            </a:r>
            <a:endPar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endParaRPr>
          </a:p>
          <a:p>
            <a:pPr eaLnBrk="1" fontAlgn="auto" hangingPunct="1">
              <a:spcBef>
                <a:spcPts val="0"/>
              </a:spcBef>
              <a:spcAft>
                <a:spcPts val="0"/>
              </a:spcAft>
              <a:defRPr/>
            </a:pPr>
            <a:r>
              <a:rPr lang="es-ES" sz="12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2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68646" name="Imagen 35">
            <a:extLst>
              <a:ext uri="{FF2B5EF4-FFF2-40B4-BE49-F238E27FC236}">
                <a16:creationId xmlns:a16="http://schemas.microsoft.com/office/drawing/2014/main" id="{5049E21F-58A9-4D81-9CE0-CB8203ED09A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7" name="CuadroTexto 3">
            <a:extLst>
              <a:ext uri="{FF2B5EF4-FFF2-40B4-BE49-F238E27FC236}">
                <a16:creationId xmlns:a16="http://schemas.microsoft.com/office/drawing/2014/main" id="{69427419-2F83-4C60-AD60-E6FFEF01C4A3}"/>
              </a:ext>
            </a:extLst>
          </p:cNvPr>
          <p:cNvSpPr txBox="1">
            <a:spLocks noChangeArrowheads="1"/>
          </p:cNvSpPr>
          <p:nvPr/>
        </p:nvSpPr>
        <p:spPr bwMode="auto">
          <a:xfrm>
            <a:off x="5173663" y="38798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306D65E1-686D-46B4-8DB7-27B55699A556}"/>
              </a:ext>
            </a:extLst>
          </p:cNvPr>
          <p:cNvGrpSpPr>
            <a:grpSpLocks/>
          </p:cNvGrpSpPr>
          <p:nvPr/>
        </p:nvGrpSpPr>
        <p:grpSpPr bwMode="auto">
          <a:xfrm>
            <a:off x="6099399" y="1522680"/>
            <a:ext cx="5237083" cy="551114"/>
            <a:chOff x="3797995" y="1095037"/>
            <a:chExt cx="9086300" cy="816029"/>
          </a:xfrm>
          <a:solidFill>
            <a:schemeClr val="accent6">
              <a:lumMod val="60000"/>
              <a:lumOff val="40000"/>
            </a:schemeClr>
          </a:solidFill>
        </p:grpSpPr>
        <p:sp>
          <p:nvSpPr>
            <p:cNvPr id="39" name="Pentágono 11">
              <a:extLst>
                <a:ext uri="{FF2B5EF4-FFF2-40B4-BE49-F238E27FC236}">
                  <a16:creationId xmlns:a16="http://schemas.microsoft.com/office/drawing/2014/main" id="{83173A15-593E-4A35-97A3-D16D0D6723E1}"/>
                </a:ext>
              </a:extLst>
            </p:cNvPr>
            <p:cNvSpPr/>
            <p:nvPr/>
          </p:nvSpPr>
          <p:spPr>
            <a:xfrm>
              <a:off x="4218399" y="1097388"/>
              <a:ext cx="519046" cy="81367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567D7C2B-F5F2-43EE-8ED8-2E2922216634}"/>
                </a:ext>
              </a:extLst>
            </p:cNvPr>
            <p:cNvSpPr/>
            <p:nvPr/>
          </p:nvSpPr>
          <p:spPr>
            <a:xfrm>
              <a:off x="4791328" y="1109065"/>
              <a:ext cx="8092967" cy="74948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ES" sz="1000" b="1" dirty="0">
                  <a:solidFill>
                    <a:srgbClr val="70AD47">
                      <a:lumMod val="50000"/>
                    </a:srgbClr>
                  </a:solidFill>
                  <a:latin typeface="Arial" panose="020B0604020202020204" pitchFamily="34" charset="0"/>
                  <a:cs typeface="Arial" panose="020B0604020202020204" pitchFamily="34" charset="0"/>
                </a:rPr>
                <a:t>Departamentos de Chocó, con el centro y sur del país, y la     </a:t>
              </a:r>
            </a:p>
            <a:p>
              <a:pPr eaLnBrk="1" fontAlgn="auto" hangingPunct="1">
                <a:spcBef>
                  <a:spcPts val="0"/>
                </a:spcBef>
                <a:spcAft>
                  <a:spcPts val="0"/>
                </a:spcAft>
                <a:defRPr/>
              </a:pPr>
              <a:r>
                <a:rPr lang="es-ES" sz="1000" b="1" dirty="0">
                  <a:solidFill>
                    <a:srgbClr val="70AD47">
                      <a:lumMod val="50000"/>
                    </a:srgbClr>
                  </a:solidFill>
                  <a:latin typeface="Arial" panose="020B0604020202020204" pitchFamily="34" charset="0"/>
                  <a:cs typeface="Arial" panose="020B0604020202020204" pitchFamily="34" charset="0"/>
                </a:rPr>
                <a:t>     Troncal de Occidente. </a:t>
              </a:r>
            </a:p>
            <a:p>
              <a:pPr eaLnBrk="1" fontAlgn="auto" hangingPunct="1">
                <a:spcBef>
                  <a:spcPts val="0"/>
                </a:spcBef>
                <a:spcAft>
                  <a:spcPts val="0"/>
                </a:spcAft>
                <a:defRPr/>
              </a:pPr>
              <a:r>
                <a:rPr lang="es-ES" sz="1000" b="1"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ES" sz="1000" b="1" dirty="0">
                  <a:solidFill>
                    <a:srgbClr val="70AD47">
                      <a:lumMod val="50000"/>
                    </a:srgbClr>
                  </a:solidFill>
                  <a:latin typeface="Arial" panose="020B0604020202020204" pitchFamily="34" charset="0"/>
                  <a:cs typeface="Arial" panose="020B0604020202020204" pitchFamily="34" charset="0"/>
                </a:rPr>
                <a:t>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D7D34CD7-4D13-4CC2-8375-88923D6AC9E8}"/>
                </a:ext>
              </a:extLst>
            </p:cNvPr>
            <p:cNvSpPr/>
            <p:nvPr/>
          </p:nvSpPr>
          <p:spPr>
            <a:xfrm>
              <a:off x="3797995" y="1095037"/>
              <a:ext cx="715304" cy="790625"/>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1291F3C8-B98D-45B1-A908-58B85D6427C3}"/>
              </a:ext>
            </a:extLst>
          </p:cNvPr>
          <p:cNvGrpSpPr>
            <a:grpSpLocks/>
          </p:cNvGrpSpPr>
          <p:nvPr/>
        </p:nvGrpSpPr>
        <p:grpSpPr bwMode="auto">
          <a:xfrm>
            <a:off x="6117335" y="2194456"/>
            <a:ext cx="5210191" cy="361226"/>
            <a:chOff x="3797995" y="1095038"/>
            <a:chExt cx="8786730" cy="534863"/>
          </a:xfrm>
          <a:solidFill>
            <a:schemeClr val="accent6">
              <a:lumMod val="60000"/>
              <a:lumOff val="40000"/>
            </a:schemeClr>
          </a:solidFill>
        </p:grpSpPr>
        <p:sp>
          <p:nvSpPr>
            <p:cNvPr id="44" name="Pentágono 11">
              <a:extLst>
                <a:ext uri="{FF2B5EF4-FFF2-40B4-BE49-F238E27FC236}">
                  <a16:creationId xmlns:a16="http://schemas.microsoft.com/office/drawing/2014/main" id="{58D9ADEA-BBED-45B3-8DBD-8FC13E45CE86}"/>
                </a:ext>
              </a:extLst>
            </p:cNvPr>
            <p:cNvSpPr/>
            <p:nvPr/>
          </p:nvSpPr>
          <p:spPr>
            <a:xfrm>
              <a:off x="4218400" y="1097389"/>
              <a:ext cx="519046" cy="46526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10BE67B8-A360-43D0-9F13-90FA61C75625}"/>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1.43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D4CD604A-D511-4DE7-99BC-E68082293C74}"/>
                </a:ext>
              </a:extLst>
            </p:cNvPr>
            <p:cNvSpPr/>
            <p:nvPr/>
          </p:nvSpPr>
          <p:spPr>
            <a:xfrm>
              <a:off x="3797995" y="1095038"/>
              <a:ext cx="629432" cy="52276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2CB88890-740D-4AE2-8C97-7C11EA9111BC}"/>
              </a:ext>
            </a:extLst>
          </p:cNvPr>
          <p:cNvGrpSpPr>
            <a:grpSpLocks/>
          </p:cNvGrpSpPr>
          <p:nvPr/>
        </p:nvGrpSpPr>
        <p:grpSpPr bwMode="auto">
          <a:xfrm>
            <a:off x="6090443" y="2697371"/>
            <a:ext cx="5237083"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D2DD90D0-3C33-4BDC-90B4-003EF113A89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7CAE10BE-A120-4821-BB89-4F226FF02D9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F7A741C0-298A-4A18-9250-05815C4DF66D}"/>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600" dirty="0">
                  <a:solidFill>
                    <a:srgbClr val="70AD47">
                      <a:lumMod val="50000"/>
                    </a:srgbClr>
                  </a:solidFill>
                  <a:latin typeface="Arial" panose="020B0604020202020204" pitchFamily="34" charset="0"/>
                  <a:cs typeface="Arial" panose="020B0604020202020204" pitchFamily="34" charset="0"/>
                </a:rPr>
                <a:t>1.43 Km</a:t>
              </a:r>
              <a:r>
                <a:rPr lang="es-CO" sz="1600"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5CEA5604-BECA-4417-9635-ABEBAAD2E5D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68651" name="Imagen 54">
            <a:extLst>
              <a:ext uri="{FF2B5EF4-FFF2-40B4-BE49-F238E27FC236}">
                <a16:creationId xmlns:a16="http://schemas.microsoft.com/office/drawing/2014/main" id="{2B41C234-45ED-4400-B544-98BAB696862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652" name="Imagen 5" descr="Imagen que contiene texto, mapa&#10;&#10;Descripción generada automáticamente">
            <a:extLst>
              <a:ext uri="{FF2B5EF4-FFF2-40B4-BE49-F238E27FC236}">
                <a16:creationId xmlns:a16="http://schemas.microsoft.com/office/drawing/2014/main" id="{A75B6B5A-39B9-42C7-88C3-AA9E7576D7E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347913" y="3919538"/>
            <a:ext cx="2794000" cy="1951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2AF3B52-DBE5-4029-8FE5-31FCF8F1C729}"/>
              </a:ext>
            </a:extLst>
          </p:cNvPr>
          <p:cNvGraphicFramePr>
            <a:graphicFrameLocks noGrp="1"/>
          </p:cNvGraphicFramePr>
          <p:nvPr/>
        </p:nvGraphicFramePr>
        <p:xfrm>
          <a:off x="6089650" y="3194050"/>
          <a:ext cx="5246688" cy="2386013"/>
        </p:xfrm>
        <a:graphic>
          <a:graphicData uri="http://schemas.openxmlformats.org/drawingml/2006/table">
            <a:tbl>
              <a:tblPr firstRow="1" bandRow="1"/>
              <a:tblGrid>
                <a:gridCol w="1606609">
                  <a:extLst>
                    <a:ext uri="{9D8B030D-6E8A-4147-A177-3AD203B41FA5}">
                      <a16:colId xmlns:a16="http://schemas.microsoft.com/office/drawing/2014/main" val="20000"/>
                    </a:ext>
                  </a:extLst>
                </a:gridCol>
                <a:gridCol w="1204957">
                  <a:extLst>
                    <a:ext uri="{9D8B030D-6E8A-4147-A177-3AD203B41FA5}">
                      <a16:colId xmlns:a16="http://schemas.microsoft.com/office/drawing/2014/main" val="20001"/>
                    </a:ext>
                  </a:extLst>
                </a:gridCol>
                <a:gridCol w="1749237">
                  <a:extLst>
                    <a:ext uri="{9D8B030D-6E8A-4147-A177-3AD203B41FA5}">
                      <a16:colId xmlns:a16="http://schemas.microsoft.com/office/drawing/2014/main" val="20002"/>
                    </a:ext>
                  </a:extLst>
                </a:gridCol>
                <a:gridCol w="685885">
                  <a:extLst>
                    <a:ext uri="{9D8B030D-6E8A-4147-A177-3AD203B41FA5}">
                      <a16:colId xmlns:a16="http://schemas.microsoft.com/office/drawing/2014/main" val="20003"/>
                    </a:ext>
                  </a:extLst>
                </a:gridCol>
              </a:tblGrid>
              <a:tr h="190416">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416">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$ 1.215,87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416">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$ 1.215,87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416">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416">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$ 338,35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416">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$ 338,35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416">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416">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$ 1.554,22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416">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28437">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FINANCIERO(%)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43830">
                <a:tc>
                  <a:txBody>
                    <a:bodyPr/>
                    <a:lstStyle/>
                    <a:p>
                      <a:pPr algn="ctr" rtl="0" fontAlgn="ctr"/>
                      <a:r>
                        <a:rPr lang="es-CO" sz="800" b="0" i="0" u="none" strike="noStrike">
                          <a:solidFill>
                            <a:srgbClr val="375623"/>
                          </a:solidFill>
                          <a:effectLst/>
                          <a:latin typeface="Arial" panose="020B0604020202020204" pitchFamily="34" charset="0"/>
                        </a:rPr>
                        <a:t>Variante Pueblo Rico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1.43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Actualización y Complementación del DAA y Estudios y Diseños Fase III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graphicFrame>
        <p:nvGraphicFramePr>
          <p:cNvPr id="6" name="Tabla 5">
            <a:extLst>
              <a:ext uri="{FF2B5EF4-FFF2-40B4-BE49-F238E27FC236}">
                <a16:creationId xmlns:a16="http://schemas.microsoft.com/office/drawing/2014/main" id="{B2D5C10E-C0CF-4918-90C5-9C52A30E1F1A}"/>
              </a:ext>
            </a:extLst>
          </p:cNvPr>
          <p:cNvGraphicFramePr>
            <a:graphicFrameLocks noGrp="1"/>
          </p:cNvGraphicFramePr>
          <p:nvPr/>
        </p:nvGraphicFramePr>
        <p:xfrm>
          <a:off x="865188" y="1274763"/>
          <a:ext cx="4808537" cy="2609850"/>
        </p:xfrm>
        <a:graphic>
          <a:graphicData uri="http://schemas.openxmlformats.org/drawingml/2006/table">
            <a:tbl>
              <a:tblPr firstRow="1" bandRow="1"/>
              <a:tblGrid>
                <a:gridCol w="1472441">
                  <a:extLst>
                    <a:ext uri="{9D8B030D-6E8A-4147-A177-3AD203B41FA5}">
                      <a16:colId xmlns:a16="http://schemas.microsoft.com/office/drawing/2014/main" val="20000"/>
                    </a:ext>
                  </a:extLst>
                </a:gridCol>
                <a:gridCol w="1104331">
                  <a:extLst>
                    <a:ext uri="{9D8B030D-6E8A-4147-A177-3AD203B41FA5}">
                      <a16:colId xmlns:a16="http://schemas.microsoft.com/office/drawing/2014/main" val="20001"/>
                    </a:ext>
                  </a:extLst>
                </a:gridCol>
                <a:gridCol w="1862114">
                  <a:extLst>
                    <a:ext uri="{9D8B030D-6E8A-4147-A177-3AD203B41FA5}">
                      <a16:colId xmlns:a16="http://schemas.microsoft.com/office/drawing/2014/main" val="20002"/>
                    </a:ext>
                  </a:extLst>
                </a:gridCol>
                <a:gridCol w="369651">
                  <a:extLst>
                    <a:ext uri="{9D8B030D-6E8A-4147-A177-3AD203B41FA5}">
                      <a16:colId xmlns:a16="http://schemas.microsoft.com/office/drawing/2014/main" val="20003"/>
                    </a:ext>
                  </a:extLst>
                </a:gridCol>
              </a:tblGrid>
              <a:tr h="175329">
                <a:tc gridSpan="4">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3363">
                <a:tc>
                  <a:txBody>
                    <a:bodyPr/>
                    <a:lstStyle/>
                    <a:p>
                      <a:pPr algn="l" rtl="0" fontAlgn="b"/>
                      <a:r>
                        <a:rPr lang="es-CO" sz="700" b="1" i="0" u="none" strike="noStrike">
                          <a:solidFill>
                            <a:srgbClr val="375623"/>
                          </a:solidFill>
                          <a:effectLst/>
                          <a:latin typeface="Arial" panose="020B0604020202020204" pitchFamily="34" charset="0"/>
                        </a:rPr>
                        <a:t>CONTRATO CONSULTORIA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 1102  de 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1257  de 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75329">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ctr" rtl="0" fontAlgn="ctr"/>
                      <a:r>
                        <a:rPr lang="es-CO" sz="700" b="0" i="0" u="none" strike="noStrike">
                          <a:solidFill>
                            <a:srgbClr val="375623"/>
                          </a:solidFill>
                          <a:effectLst/>
                          <a:latin typeface="Arial" panose="020B0604020202020204" pitchFamily="34" charset="0"/>
                        </a:rPr>
                        <a:t>09 de noviembre de 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426727">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700" b="0" i="0" u="none" strike="noStrike">
                          <a:solidFill>
                            <a:srgbClr val="375623"/>
                          </a:solidFill>
                          <a:effectLst/>
                          <a:latin typeface="Arial" panose="020B0604020202020204" pitchFamily="34" charset="0"/>
                        </a:rPr>
                        <a:t>16 de diciembre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75329">
                <a:tc gridSpan="4">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853454">
                <a:tc gridSpan="4">
                  <a:txBody>
                    <a:bodyPr/>
                    <a:lstStyle/>
                    <a:p>
                      <a:pPr algn="just" rtl="0" fontAlgn="ctr"/>
                      <a:r>
                        <a:rPr lang="es-ES" sz="800" b="0" i="0" u="none" strike="noStrike" dirty="0">
                          <a:solidFill>
                            <a:srgbClr val="375623"/>
                          </a:solidFill>
                          <a:effectLst/>
                          <a:latin typeface="Arial" panose="020B0604020202020204" pitchFamily="34" charset="0"/>
                        </a:rPr>
                        <a:t>Con la ejecución de estos estudios y diseños, y la construcción de la variante, se evitaría el paso por la zona urbana del municipio disminuyendo la accidentalidad del sector y permitiendo unas mejores condiciones de circulación para los usuarios. Toda vez, que la necesidad de este proyecto surge por el aumento significativo del tráfico vehicular y de carga desde y hacia el Departamento del Chocó, el cual pasa obligatoriamente por las calles del municipio de Pueblo Rico,  en las cuales difícilmente pueden transitar camiones de 5 o más ejes, causando deterioro de las condiciones de vida de los pobladores del Municipio además de representar un riesgo para los usuarios de la vía.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75329">
                <a:tc gridSpan="4">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13363">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01627">
                <a:tc>
                  <a:txBody>
                    <a:bodyPr/>
                    <a:lstStyle/>
                    <a:p>
                      <a:pPr algn="just" rtl="0" fontAlgn="ctr"/>
                      <a:r>
                        <a:rPr lang="es-ES" sz="600" b="1" i="0" u="none" strike="noStrike" dirty="0">
                          <a:solidFill>
                            <a:srgbClr val="375623"/>
                          </a:solidFill>
                          <a:effectLst/>
                          <a:latin typeface="Arial" panose="020B0604020202020204" pitchFamily="34" charset="0"/>
                        </a:rPr>
                        <a:t>Actualización y complementación del DAA y estudios y Diseños Fase III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1.43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1.43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pic>
        <p:nvPicPr>
          <p:cNvPr id="368736" name="Imagen 31">
            <a:extLst>
              <a:ext uri="{FF2B5EF4-FFF2-40B4-BE49-F238E27FC236}">
                <a16:creationId xmlns:a16="http://schemas.microsoft.com/office/drawing/2014/main" id="{24056534-0829-44DC-BAA1-DC952453CBBA}"/>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38200" y="146050"/>
            <a:ext cx="3730625"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426C33C2-5D3D-4BEC-817F-BA49D4FB5E94}"/>
              </a:ext>
            </a:extLst>
          </p:cNvPr>
          <p:cNvSpPr/>
          <p:nvPr/>
        </p:nvSpPr>
        <p:spPr>
          <a:xfrm>
            <a:off x="-20638" y="-1588"/>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69667" name="Imagen 1">
            <a:extLst>
              <a:ext uri="{FF2B5EF4-FFF2-40B4-BE49-F238E27FC236}">
                <a16:creationId xmlns:a16="http://schemas.microsoft.com/office/drawing/2014/main" id="{A218399A-B48E-4968-A347-FFADF74500E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67838" y="58721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CE41AEF7-B0EA-4683-9686-05C09845F7C8}"/>
              </a:ext>
            </a:extLst>
          </p:cNvPr>
          <p:cNvGrpSpPr>
            <a:grpSpLocks/>
          </p:cNvGrpSpPr>
          <p:nvPr/>
        </p:nvGrpSpPr>
        <p:grpSpPr bwMode="auto">
          <a:xfrm>
            <a:off x="6104082" y="882333"/>
            <a:ext cx="5242791"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FF678354-042C-419D-B484-C5ADD77C7A2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6C288BA5-8E35-433E-BEB4-F7FB421CA78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2A5CAA4-4F79-4761-815B-53E98A2D720C}"/>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Municipios de Socorro</a:t>
              </a:r>
            </a:p>
          </p:txBody>
        </p:sp>
        <p:sp>
          <p:nvSpPr>
            <p:cNvPr id="16" name="Elipse 15">
              <a:extLst>
                <a:ext uri="{FF2B5EF4-FFF2-40B4-BE49-F238E27FC236}">
                  <a16:creationId xmlns:a16="http://schemas.microsoft.com/office/drawing/2014/main" id="{2EF6F1C4-8801-44FC-8B6F-FFED8A53D61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9" name="Rectángulo 68">
            <a:extLst>
              <a:ext uri="{FF2B5EF4-FFF2-40B4-BE49-F238E27FC236}">
                <a16:creationId xmlns:a16="http://schemas.microsoft.com/office/drawing/2014/main" id="{6E91A2CF-F009-4F3E-8E55-4904358FE70A}"/>
              </a:ext>
            </a:extLst>
          </p:cNvPr>
          <p:cNvSpPr/>
          <p:nvPr/>
        </p:nvSpPr>
        <p:spPr>
          <a:xfrm>
            <a:off x="844550" y="414338"/>
            <a:ext cx="10502900" cy="70802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 </a:t>
            </a:r>
            <a:r>
              <a:rPr lang="es-ES"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ESTUDIO DE IMPACTO AMBIENTAL (EIA) Y ESTUDIO PREDIAL DE LA VARIANTE SOCORRO EN EL DEPARTAMENTO DE SANTANDER.</a:t>
            </a:r>
            <a:endParaRPr lang="pt-BR"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endParaRPr>
          </a:p>
          <a:p>
            <a:pPr eaLnBrk="1" fontAlgn="auto" hangingPunct="1">
              <a:spcBef>
                <a:spcPts val="0"/>
              </a:spcBef>
              <a:spcAft>
                <a:spcPts val="0"/>
              </a:spcAft>
              <a:defRPr/>
            </a:pPr>
            <a:r>
              <a:rPr lang="es-ES" sz="12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2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69670" name="Imagen 35">
            <a:extLst>
              <a:ext uri="{FF2B5EF4-FFF2-40B4-BE49-F238E27FC236}">
                <a16:creationId xmlns:a16="http://schemas.microsoft.com/office/drawing/2014/main" id="{DD4688AF-6C96-4FA9-83DB-0342AAA23E0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671" name="CuadroTexto 3">
            <a:extLst>
              <a:ext uri="{FF2B5EF4-FFF2-40B4-BE49-F238E27FC236}">
                <a16:creationId xmlns:a16="http://schemas.microsoft.com/office/drawing/2014/main" id="{1E3D34D2-2CAA-4024-9B1F-C628E7A1D393}"/>
              </a:ext>
            </a:extLst>
          </p:cNvPr>
          <p:cNvSpPr txBox="1">
            <a:spLocks noChangeArrowheads="1"/>
          </p:cNvSpPr>
          <p:nvPr/>
        </p:nvSpPr>
        <p:spPr bwMode="auto">
          <a:xfrm>
            <a:off x="5072063" y="39909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83F95980-E5CE-419F-9C22-BE1960E4A69D}"/>
              </a:ext>
            </a:extLst>
          </p:cNvPr>
          <p:cNvGrpSpPr>
            <a:grpSpLocks/>
          </p:cNvGrpSpPr>
          <p:nvPr/>
        </p:nvGrpSpPr>
        <p:grpSpPr bwMode="auto">
          <a:xfrm>
            <a:off x="6090444" y="1432977"/>
            <a:ext cx="5256430" cy="504584"/>
            <a:chOff x="3797995" y="1097388"/>
            <a:chExt cx="9114847" cy="747132"/>
          </a:xfrm>
          <a:solidFill>
            <a:schemeClr val="accent6">
              <a:lumMod val="60000"/>
              <a:lumOff val="40000"/>
            </a:schemeClr>
          </a:solidFill>
        </p:grpSpPr>
        <p:sp>
          <p:nvSpPr>
            <p:cNvPr id="39" name="Pentágono 11">
              <a:extLst>
                <a:ext uri="{FF2B5EF4-FFF2-40B4-BE49-F238E27FC236}">
                  <a16:creationId xmlns:a16="http://schemas.microsoft.com/office/drawing/2014/main" id="{AF75B01C-AA15-46A3-B1CD-ED9BBD9FA03D}"/>
                </a:ext>
              </a:extLst>
            </p:cNvPr>
            <p:cNvSpPr/>
            <p:nvPr/>
          </p:nvSpPr>
          <p:spPr>
            <a:xfrm>
              <a:off x="4218400" y="117431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D5378FD6-627C-4219-A7BF-82BEC3A703FB}"/>
                </a:ext>
              </a:extLst>
            </p:cNvPr>
            <p:cNvSpPr/>
            <p:nvPr/>
          </p:nvSpPr>
          <p:spPr>
            <a:xfrm>
              <a:off x="4803095" y="1097388"/>
              <a:ext cx="8109747" cy="74713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000" b="1" dirty="0">
                  <a:solidFill>
                    <a:srgbClr val="70AD47">
                      <a:lumMod val="50000"/>
                    </a:srgbClr>
                  </a:solidFill>
                  <a:latin typeface="Arial" panose="020B0604020202020204" pitchFamily="34" charset="0"/>
                  <a:cs typeface="Arial" panose="020B0604020202020204" pitchFamily="34" charset="0"/>
                </a:rPr>
                <a:t>Departamentos de Cundinamarca, Boyacá y Santander,  y a nivel nacional al Centro, Oriente y Costa Atlántica de Colombia. </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721A2E65-1743-4BB2-BF61-F8D12F0C1291}"/>
                </a:ext>
              </a:extLst>
            </p:cNvPr>
            <p:cNvSpPr/>
            <p:nvPr/>
          </p:nvSpPr>
          <p:spPr>
            <a:xfrm>
              <a:off x="3797995" y="1171967"/>
              <a:ext cx="629431"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dirty="0">
                <a:solidFill>
                  <a:prstClr val="white"/>
                </a:solidFill>
              </a:endParaRPr>
            </a:p>
          </p:txBody>
        </p:sp>
      </p:grpSp>
      <p:grpSp>
        <p:nvGrpSpPr>
          <p:cNvPr id="43" name="Grupo 10">
            <a:extLst>
              <a:ext uri="{FF2B5EF4-FFF2-40B4-BE49-F238E27FC236}">
                <a16:creationId xmlns:a16="http://schemas.microsoft.com/office/drawing/2014/main" id="{3C352932-9001-4A05-A204-661C15591730}"/>
              </a:ext>
            </a:extLst>
          </p:cNvPr>
          <p:cNvGrpSpPr>
            <a:grpSpLocks/>
          </p:cNvGrpSpPr>
          <p:nvPr/>
        </p:nvGrpSpPr>
        <p:grpSpPr bwMode="auto">
          <a:xfrm>
            <a:off x="6117336" y="2017621"/>
            <a:ext cx="5229538"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CA2E91B5-B4C5-413E-8516-D4A53B7CBEE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F852826C-770F-4620-B660-EA1E3F70AD88}"/>
                </a:ext>
              </a:extLst>
            </p:cNvPr>
            <p:cNvSpPr/>
            <p:nvPr/>
          </p:nvSpPr>
          <p:spPr>
            <a:xfrm>
              <a:off x="4746728" y="1158933"/>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7.3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963DEF7D-5F64-4EB2-811C-AB613A082C1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C7C8DB61-E4AC-4756-BFAE-DCB4F72C50F0}"/>
              </a:ext>
            </a:extLst>
          </p:cNvPr>
          <p:cNvGrpSpPr>
            <a:grpSpLocks/>
          </p:cNvGrpSpPr>
          <p:nvPr/>
        </p:nvGrpSpPr>
        <p:grpSpPr bwMode="auto">
          <a:xfrm>
            <a:off x="6109349" y="2565554"/>
            <a:ext cx="5237524"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3AC5FCF0-A3F2-4637-A1C1-3368D1B032C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14BA217D-C671-4B56-9B51-E5EFF79A5B1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68CA478C-815B-46FD-9D14-441CDE7BDF73}"/>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600" dirty="0">
                  <a:solidFill>
                    <a:srgbClr val="70AD47">
                      <a:lumMod val="50000"/>
                    </a:srgbClr>
                  </a:solidFill>
                  <a:latin typeface="Arial" panose="020B0604020202020204" pitchFamily="34" charset="0"/>
                  <a:cs typeface="Arial" panose="020B0604020202020204" pitchFamily="34" charset="0"/>
                </a:rPr>
                <a:t>7.3 Km</a:t>
              </a:r>
              <a:r>
                <a:rPr lang="es-CO" sz="1600"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E975E4B0-F997-4456-83AF-1999F71F5E1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69675" name="Imagen 54">
            <a:extLst>
              <a:ext uri="{FF2B5EF4-FFF2-40B4-BE49-F238E27FC236}">
                <a16:creationId xmlns:a16="http://schemas.microsoft.com/office/drawing/2014/main" id="{3CC5F236-8033-44F1-BE2E-E9085F325E5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21400"/>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676" name="Imagen 31">
            <a:extLst>
              <a:ext uri="{FF2B5EF4-FFF2-40B4-BE49-F238E27FC236}">
                <a16:creationId xmlns:a16="http://schemas.microsoft.com/office/drawing/2014/main" id="{8E52FEC0-B0F2-4299-A50D-4197319E4C91}"/>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582738" y="3989388"/>
            <a:ext cx="3448050" cy="184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A1B95B5-F0E5-4A63-881C-5FE29547E3D8}"/>
              </a:ext>
            </a:extLst>
          </p:cNvPr>
          <p:cNvGraphicFramePr>
            <a:graphicFrameLocks noGrp="1"/>
          </p:cNvGraphicFramePr>
          <p:nvPr/>
        </p:nvGraphicFramePr>
        <p:xfrm>
          <a:off x="5899150" y="3079750"/>
          <a:ext cx="5448300" cy="2386013"/>
        </p:xfrm>
        <a:graphic>
          <a:graphicData uri="http://schemas.openxmlformats.org/drawingml/2006/table">
            <a:tbl>
              <a:tblPr firstRow="1" bandRow="1"/>
              <a:tblGrid>
                <a:gridCol w="1668345">
                  <a:extLst>
                    <a:ext uri="{9D8B030D-6E8A-4147-A177-3AD203B41FA5}">
                      <a16:colId xmlns:a16="http://schemas.microsoft.com/office/drawing/2014/main" val="20000"/>
                    </a:ext>
                  </a:extLst>
                </a:gridCol>
                <a:gridCol w="1251259">
                  <a:extLst>
                    <a:ext uri="{9D8B030D-6E8A-4147-A177-3AD203B41FA5}">
                      <a16:colId xmlns:a16="http://schemas.microsoft.com/office/drawing/2014/main" val="20001"/>
                    </a:ext>
                  </a:extLst>
                </a:gridCol>
                <a:gridCol w="1645467">
                  <a:extLst>
                    <a:ext uri="{9D8B030D-6E8A-4147-A177-3AD203B41FA5}">
                      <a16:colId xmlns:a16="http://schemas.microsoft.com/office/drawing/2014/main" val="20002"/>
                    </a:ext>
                  </a:extLst>
                </a:gridCol>
                <a:gridCol w="883228">
                  <a:extLst>
                    <a:ext uri="{9D8B030D-6E8A-4147-A177-3AD203B41FA5}">
                      <a16:colId xmlns:a16="http://schemas.microsoft.com/office/drawing/2014/main" val="20003"/>
                    </a:ext>
                  </a:extLst>
                </a:gridCol>
              </a:tblGrid>
              <a:tr h="190416">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416">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$ 581,33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416">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416">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$ 581,33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416">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$ 140,52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416">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416">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$ 140,52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416">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$ 721,85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416">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28437">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dirty="0">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dirty="0">
                          <a:solidFill>
                            <a:srgbClr val="375623"/>
                          </a:solidFill>
                          <a:effectLst/>
                          <a:latin typeface="Arial" panose="020B0604020202020204" pitchFamily="34" charset="0"/>
                        </a:rPr>
                        <a:t>AVANCE FINANCIERO(%)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43830">
                <a:tc>
                  <a:txBody>
                    <a:bodyPr/>
                    <a:lstStyle/>
                    <a:p>
                      <a:pPr algn="ctr" rtl="0" fontAlgn="ctr"/>
                      <a:r>
                        <a:rPr lang="es-CO" sz="800" b="0" i="0" u="none" strike="noStrike">
                          <a:solidFill>
                            <a:srgbClr val="375623"/>
                          </a:solidFill>
                          <a:effectLst/>
                          <a:latin typeface="Arial" panose="020B0604020202020204" pitchFamily="34" charset="0"/>
                        </a:rPr>
                        <a:t>Variante Socorro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7.3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Estudio de Impacto Ambiental y Estudio Predial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graphicFrame>
        <p:nvGraphicFramePr>
          <p:cNvPr id="6" name="Tabla 5">
            <a:extLst>
              <a:ext uri="{FF2B5EF4-FFF2-40B4-BE49-F238E27FC236}">
                <a16:creationId xmlns:a16="http://schemas.microsoft.com/office/drawing/2014/main" id="{87C30C0D-CC97-4D49-A6E8-F3AE225DEE4F}"/>
              </a:ext>
            </a:extLst>
          </p:cNvPr>
          <p:cNvGraphicFramePr>
            <a:graphicFrameLocks noGrp="1"/>
          </p:cNvGraphicFramePr>
          <p:nvPr/>
        </p:nvGraphicFramePr>
        <p:xfrm>
          <a:off x="844550" y="1062038"/>
          <a:ext cx="4676775" cy="2884487"/>
        </p:xfrm>
        <a:graphic>
          <a:graphicData uri="http://schemas.openxmlformats.org/drawingml/2006/table">
            <a:tbl>
              <a:tblPr firstRow="1" bandRow="1"/>
              <a:tblGrid>
                <a:gridCol w="1432094">
                  <a:extLst>
                    <a:ext uri="{9D8B030D-6E8A-4147-A177-3AD203B41FA5}">
                      <a16:colId xmlns:a16="http://schemas.microsoft.com/office/drawing/2014/main" val="20000"/>
                    </a:ext>
                  </a:extLst>
                </a:gridCol>
                <a:gridCol w="1074071">
                  <a:extLst>
                    <a:ext uri="{9D8B030D-6E8A-4147-A177-3AD203B41FA5}">
                      <a16:colId xmlns:a16="http://schemas.microsoft.com/office/drawing/2014/main" val="20001"/>
                    </a:ext>
                  </a:extLst>
                </a:gridCol>
                <a:gridCol w="1811089">
                  <a:extLst>
                    <a:ext uri="{9D8B030D-6E8A-4147-A177-3AD203B41FA5}">
                      <a16:colId xmlns:a16="http://schemas.microsoft.com/office/drawing/2014/main" val="20002"/>
                    </a:ext>
                  </a:extLst>
                </a:gridCol>
                <a:gridCol w="359521">
                  <a:extLst>
                    <a:ext uri="{9D8B030D-6E8A-4147-A177-3AD203B41FA5}">
                      <a16:colId xmlns:a16="http://schemas.microsoft.com/office/drawing/2014/main" val="20003"/>
                    </a:ext>
                  </a:extLst>
                </a:gridCol>
              </a:tblGrid>
              <a:tr h="171410">
                <a:tc gridSpan="4">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3415">
                <a:tc>
                  <a:txBody>
                    <a:bodyPr/>
                    <a:lstStyle/>
                    <a:p>
                      <a:pPr algn="l" rtl="0" fontAlgn="b"/>
                      <a:r>
                        <a:rPr lang="es-CO" sz="700" b="1" i="0" u="none" strike="noStrike">
                          <a:solidFill>
                            <a:srgbClr val="375623"/>
                          </a:solidFill>
                          <a:effectLst/>
                          <a:latin typeface="Arial" panose="020B0604020202020204" pitchFamily="34" charset="0"/>
                        </a:rPr>
                        <a:t>CONTRATO CONSULTORIA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 1558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2275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7141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ctr" rtl="0" fontAlgn="ctr"/>
                      <a:r>
                        <a:rPr lang="es-CO" sz="700" b="0" i="0" u="none" strike="noStrike">
                          <a:solidFill>
                            <a:srgbClr val="375623"/>
                          </a:solidFill>
                          <a:effectLst/>
                          <a:latin typeface="Arial" panose="020B0604020202020204" pitchFamily="34" charset="0"/>
                        </a:rPr>
                        <a:t>11 de diciembre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320122">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b"/>
                      <a:r>
                        <a:rPr lang="es-ES" sz="700" b="0" i="0" u="none" strike="noStrike">
                          <a:solidFill>
                            <a:srgbClr val="375623"/>
                          </a:solidFill>
                          <a:effectLst/>
                          <a:latin typeface="Arial" panose="020B0604020202020204" pitchFamily="34" charset="0"/>
                        </a:rPr>
                        <a:t>10 de junio de 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71410">
                <a:tc gridSpan="4">
                  <a:txBody>
                    <a:bodyPr/>
                    <a:lstStyle/>
                    <a:p>
                      <a:pPr algn="ctr" rtl="0" fontAlgn="b"/>
                      <a:r>
                        <a:rPr lang="es-CO" sz="1000" b="0" i="0" u="none" strike="noStrike" dirty="0">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731706">
                <a:tc gridSpan="4">
                  <a:txBody>
                    <a:bodyPr/>
                    <a:lstStyle/>
                    <a:p>
                      <a:pPr algn="just" rtl="0" fontAlgn="ctr"/>
                      <a:r>
                        <a:rPr lang="es-ES" sz="800" b="0" i="0" u="none" strike="noStrike" dirty="0">
                          <a:solidFill>
                            <a:srgbClr val="375623"/>
                          </a:solidFill>
                          <a:effectLst/>
                          <a:latin typeface="Arial" panose="020B0604020202020204" pitchFamily="34" charset="0"/>
                        </a:rPr>
                        <a:t>Con los estudios ambientales, sociales y prediales de la variante, se adelanta la identificación de los posibles impactos ambientales y evaluación de las gestiones necesarias y costos prediales asociados a la etapa de construcción, analizados en relación con las condiciones ambientales y sociales del proyecto, con el fin de viabilizar una solución ingenieril construible, a través de la cual se evitaría el paso por la zona urbana del municipio  mediante  un corredor vial adecuado a las necesidades de movilidad de la zona.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71410">
                <a:tc gridSpan="4">
                  <a:txBody>
                    <a:bodyPr/>
                    <a:lstStyle/>
                    <a:p>
                      <a:pPr algn="just" rtl="0" fontAlgn="ctr"/>
                      <a:r>
                        <a:rPr lang="es-CO" sz="800" b="0" i="0" u="none" strike="noStrike">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65853">
                <a:tc gridSpan="4">
                  <a:txBody>
                    <a:bodyPr/>
                    <a:lstStyle/>
                    <a:p>
                      <a:pPr algn="just" rtl="0" fontAlgn="ctr"/>
                      <a:r>
                        <a:rPr lang="es-ES" sz="800" b="0" i="0" u="none" strike="noStrike">
                          <a:solidFill>
                            <a:srgbClr val="375623"/>
                          </a:solidFill>
                          <a:effectLst/>
                          <a:latin typeface="Arial" panose="020B0604020202020204" pitchFamily="34" charset="0"/>
                        </a:rPr>
                        <a:t>Con los estudios para la construcción de la variante  Socorro, se evitaría el paso por el sector de El Teherán, dando solución a la problemática de infraestructura que se presenta en este tramo de la Ruta Bogotá – Bucaramanga, y garantizando la transitabilidad ininterrumpida  de este eje vial.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71410">
                <a:tc gridSpan="4">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13415">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82927">
                <a:tc>
                  <a:txBody>
                    <a:bodyPr/>
                    <a:lstStyle/>
                    <a:p>
                      <a:pPr algn="just" rtl="0" fontAlgn="ctr"/>
                      <a:r>
                        <a:rPr lang="es-ES" sz="600" b="1" i="0" u="none" strike="noStrike" dirty="0">
                          <a:solidFill>
                            <a:srgbClr val="375623"/>
                          </a:solidFill>
                          <a:effectLst/>
                          <a:latin typeface="Arial" panose="020B0604020202020204" pitchFamily="34" charset="0"/>
                        </a:rPr>
                        <a:t>Estudio de Impacto Ambiental y Estudio Predial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7,3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7,3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pic>
        <p:nvPicPr>
          <p:cNvPr id="369764" name="Imagen 31">
            <a:extLst>
              <a:ext uri="{FF2B5EF4-FFF2-40B4-BE49-F238E27FC236}">
                <a16:creationId xmlns:a16="http://schemas.microsoft.com/office/drawing/2014/main" id="{9BDDDE4C-850B-4301-906C-111FF8E38F7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7563" y="219075"/>
            <a:ext cx="37306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6E5BB6EE-FAE5-48A6-BE18-4E9630C81178}"/>
              </a:ext>
            </a:extLst>
          </p:cNvPr>
          <p:cNvSpPr/>
          <p:nvPr/>
        </p:nvSpPr>
        <p:spPr>
          <a:xfrm>
            <a:off x="-30163" y="1588"/>
            <a:ext cx="12222163"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70691" name="Imagen 1">
            <a:extLst>
              <a:ext uri="{FF2B5EF4-FFF2-40B4-BE49-F238E27FC236}">
                <a16:creationId xmlns:a16="http://schemas.microsoft.com/office/drawing/2014/main" id="{DE4630DC-4EC4-4CE3-B24A-91D1ADE92EB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88475" y="5983288"/>
            <a:ext cx="1906588" cy="827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F73BB0E7-5395-42AB-92FE-B7F0A75923DF}"/>
              </a:ext>
            </a:extLst>
          </p:cNvPr>
          <p:cNvGrpSpPr>
            <a:grpSpLocks/>
          </p:cNvGrpSpPr>
          <p:nvPr/>
        </p:nvGrpSpPr>
        <p:grpSpPr bwMode="auto">
          <a:xfrm>
            <a:off x="6104082" y="799205"/>
            <a:ext cx="522200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3179F05-2A9F-4DAD-A736-F1C94FFA0DA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6E3588EE-AC84-427C-AFB2-E709D3457CD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26B0A1AE-A790-4813-A57D-86CA1FC23971}"/>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Florida (Valle) – Ruta 45 - Colombia </a:t>
              </a:r>
            </a:p>
          </p:txBody>
        </p:sp>
        <p:sp>
          <p:nvSpPr>
            <p:cNvPr id="16" name="Elipse 15">
              <a:extLst>
                <a:ext uri="{FF2B5EF4-FFF2-40B4-BE49-F238E27FC236}">
                  <a16:creationId xmlns:a16="http://schemas.microsoft.com/office/drawing/2014/main" id="{7F62E4D1-1AB7-4094-BE73-672D816C60A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9" name="Rectángulo 68">
            <a:extLst>
              <a:ext uri="{FF2B5EF4-FFF2-40B4-BE49-F238E27FC236}">
                <a16:creationId xmlns:a16="http://schemas.microsoft.com/office/drawing/2014/main" id="{3EB35BA9-5E02-4694-AC33-399EAF079E6B}"/>
              </a:ext>
            </a:extLst>
          </p:cNvPr>
          <p:cNvSpPr/>
          <p:nvPr/>
        </p:nvSpPr>
        <p:spPr>
          <a:xfrm>
            <a:off x="865188" y="508000"/>
            <a:ext cx="10429875" cy="70802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 </a:t>
            </a:r>
            <a:r>
              <a:rPr lang="es-ES"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ESTUDIOS Y DISEÑOS DE LA CONEXIÓN PACÍFICO – ORINOQUÍA, DEPARTAMENTOS DEL VALLE DEL CAUCA, HUILA Y TOLIMA.</a:t>
            </a:r>
            <a:endPar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endParaRPr>
          </a:p>
          <a:p>
            <a:pPr eaLnBrk="1" fontAlgn="auto" hangingPunct="1">
              <a:spcBef>
                <a:spcPts val="0"/>
              </a:spcBef>
              <a:spcAft>
                <a:spcPts val="0"/>
              </a:spcAft>
              <a:defRPr/>
            </a:pPr>
            <a:r>
              <a:rPr lang="es-ES" sz="12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2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70694" name="Imagen 35">
            <a:extLst>
              <a:ext uri="{FF2B5EF4-FFF2-40B4-BE49-F238E27FC236}">
                <a16:creationId xmlns:a16="http://schemas.microsoft.com/office/drawing/2014/main" id="{4F48DF32-BA61-4A57-AA50-7E69F954366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8575"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5" name="CuadroTexto 3">
            <a:extLst>
              <a:ext uri="{FF2B5EF4-FFF2-40B4-BE49-F238E27FC236}">
                <a16:creationId xmlns:a16="http://schemas.microsoft.com/office/drawing/2014/main" id="{4A42CBAE-397C-4D33-BFD5-C5D55E29B013}"/>
              </a:ext>
            </a:extLst>
          </p:cNvPr>
          <p:cNvSpPr txBox="1">
            <a:spLocks noChangeArrowheads="1"/>
          </p:cNvSpPr>
          <p:nvPr/>
        </p:nvSpPr>
        <p:spPr bwMode="auto">
          <a:xfrm>
            <a:off x="5227638" y="40163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7051458C-ACB0-44DF-87DB-A5B0FEF38B0F}"/>
              </a:ext>
            </a:extLst>
          </p:cNvPr>
          <p:cNvGrpSpPr>
            <a:grpSpLocks/>
          </p:cNvGrpSpPr>
          <p:nvPr/>
        </p:nvGrpSpPr>
        <p:grpSpPr bwMode="auto">
          <a:xfrm>
            <a:off x="6104082" y="1320129"/>
            <a:ext cx="5222008" cy="504584"/>
            <a:chOff x="3797995" y="1097388"/>
            <a:chExt cx="9001555" cy="747132"/>
          </a:xfrm>
          <a:solidFill>
            <a:schemeClr val="accent6">
              <a:lumMod val="60000"/>
              <a:lumOff val="40000"/>
            </a:schemeClr>
          </a:solidFill>
        </p:grpSpPr>
        <p:sp>
          <p:nvSpPr>
            <p:cNvPr id="39" name="Pentágono 11">
              <a:extLst>
                <a:ext uri="{FF2B5EF4-FFF2-40B4-BE49-F238E27FC236}">
                  <a16:creationId xmlns:a16="http://schemas.microsoft.com/office/drawing/2014/main" id="{E4563824-97CA-473A-8748-CC0F8773CFEB}"/>
                </a:ext>
              </a:extLst>
            </p:cNvPr>
            <p:cNvSpPr/>
            <p:nvPr/>
          </p:nvSpPr>
          <p:spPr>
            <a:xfrm>
              <a:off x="4218401" y="1174319"/>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46087E70-1595-4039-AD33-CD48FFAC8472}"/>
                </a:ext>
              </a:extLst>
            </p:cNvPr>
            <p:cNvSpPr/>
            <p:nvPr/>
          </p:nvSpPr>
          <p:spPr>
            <a:xfrm>
              <a:off x="4803095" y="1097388"/>
              <a:ext cx="7996455" cy="74713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Tramo de conexión de la Región Pacífico con la Orinoquía.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E306B312-F113-4F27-BFBD-E5FFFE905992}"/>
                </a:ext>
              </a:extLst>
            </p:cNvPr>
            <p:cNvSpPr/>
            <p:nvPr/>
          </p:nvSpPr>
          <p:spPr>
            <a:xfrm>
              <a:off x="3797995" y="1171967"/>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4A273897-EE27-472A-9B81-9D861B2B2CC4}"/>
              </a:ext>
            </a:extLst>
          </p:cNvPr>
          <p:cNvGrpSpPr>
            <a:grpSpLocks/>
          </p:cNvGrpSpPr>
          <p:nvPr/>
        </p:nvGrpSpPr>
        <p:grpSpPr bwMode="auto">
          <a:xfrm>
            <a:off x="6117335" y="1894516"/>
            <a:ext cx="5208755" cy="431800"/>
            <a:chOff x="3797995" y="1020459"/>
            <a:chExt cx="8786730" cy="639362"/>
          </a:xfrm>
          <a:solidFill>
            <a:schemeClr val="accent6">
              <a:lumMod val="60000"/>
              <a:lumOff val="40000"/>
            </a:schemeClr>
          </a:solidFill>
        </p:grpSpPr>
        <p:sp>
          <p:nvSpPr>
            <p:cNvPr id="44" name="Pentágono 11">
              <a:extLst>
                <a:ext uri="{FF2B5EF4-FFF2-40B4-BE49-F238E27FC236}">
                  <a16:creationId xmlns:a16="http://schemas.microsoft.com/office/drawing/2014/main" id="{D029DBC7-9B6E-46B3-A442-28D9036F978A}"/>
                </a:ext>
              </a:extLst>
            </p:cNvPr>
            <p:cNvSpPr/>
            <p:nvPr/>
          </p:nvSpPr>
          <p:spPr>
            <a:xfrm>
              <a:off x="4218400" y="1020459"/>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21A16525-C6B6-4215-AA26-E266839D4607}"/>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364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2B8A4122-E539-42AC-BD33-10D5AFFB06AD}"/>
                </a:ext>
              </a:extLst>
            </p:cNvPr>
            <p:cNvSpPr/>
            <p:nvPr/>
          </p:nvSpPr>
          <p:spPr>
            <a:xfrm>
              <a:off x="3797995" y="1095038"/>
              <a:ext cx="629432" cy="50070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EBDA8CDB-5891-4174-A5ED-832783F4E0CA}"/>
              </a:ext>
            </a:extLst>
          </p:cNvPr>
          <p:cNvGrpSpPr>
            <a:grpSpLocks/>
          </p:cNvGrpSpPr>
          <p:nvPr/>
        </p:nvGrpSpPr>
        <p:grpSpPr bwMode="auto">
          <a:xfrm>
            <a:off x="6104082" y="2422245"/>
            <a:ext cx="5222008"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C4DC0D9A-F1D5-4CA1-8D22-6E81931AF87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00F9A403-B762-400D-AD45-3563A914CA8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5F368F6D-D6E1-42DC-9BE2-931A7FA3E930}"/>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600" b="1" dirty="0">
                  <a:solidFill>
                    <a:srgbClr val="70AD47">
                      <a:lumMod val="50000"/>
                    </a:srgbClr>
                  </a:solidFill>
                  <a:latin typeface="Arial" panose="020B0604020202020204" pitchFamily="34" charset="0"/>
                  <a:cs typeface="Arial" panose="020B0604020202020204" pitchFamily="34" charset="0"/>
                </a:rPr>
                <a:t>364</a:t>
              </a:r>
              <a:r>
                <a:rPr lang="es-ES" sz="1600" dirty="0">
                  <a:solidFill>
                    <a:srgbClr val="70AD47">
                      <a:lumMod val="50000"/>
                    </a:srgbClr>
                  </a:solidFill>
                  <a:latin typeface="Arial" panose="020B0604020202020204" pitchFamily="34" charset="0"/>
                  <a:cs typeface="Arial" panose="020B0604020202020204" pitchFamily="34" charset="0"/>
                </a:rPr>
                <a:t> Km</a:t>
              </a:r>
              <a:r>
                <a:rPr lang="es-CO" sz="16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F87C6B78-BB3D-4E4F-996C-F657EDF2C1C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70699" name="Imagen 54">
            <a:extLst>
              <a:ext uri="{FF2B5EF4-FFF2-40B4-BE49-F238E27FC236}">
                <a16:creationId xmlns:a16="http://schemas.microsoft.com/office/drawing/2014/main" id="{DF1522DE-32BA-40B0-90E8-1E60649A1C2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700" name="Imagen 31">
            <a:extLst>
              <a:ext uri="{FF2B5EF4-FFF2-40B4-BE49-F238E27FC236}">
                <a16:creationId xmlns:a16="http://schemas.microsoft.com/office/drawing/2014/main" id="{E82F2E96-CD63-4435-81CA-D3F23893AB9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474788" y="4062413"/>
            <a:ext cx="3744912" cy="177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91DB960-9391-478F-A673-00F1F39922DC}"/>
              </a:ext>
            </a:extLst>
          </p:cNvPr>
          <p:cNvGraphicFramePr>
            <a:graphicFrameLocks noGrp="1"/>
          </p:cNvGraphicFramePr>
          <p:nvPr/>
        </p:nvGraphicFramePr>
        <p:xfrm>
          <a:off x="6116638" y="2930525"/>
          <a:ext cx="5210175" cy="2905125"/>
        </p:xfrm>
        <a:graphic>
          <a:graphicData uri="http://schemas.openxmlformats.org/drawingml/2006/table">
            <a:tbl>
              <a:tblPr firstRow="1" bandRow="1"/>
              <a:tblGrid>
                <a:gridCol w="1595428">
                  <a:extLst>
                    <a:ext uri="{9D8B030D-6E8A-4147-A177-3AD203B41FA5}">
                      <a16:colId xmlns:a16="http://schemas.microsoft.com/office/drawing/2014/main" val="20000"/>
                    </a:ext>
                  </a:extLst>
                </a:gridCol>
                <a:gridCol w="1196571">
                  <a:extLst>
                    <a:ext uri="{9D8B030D-6E8A-4147-A177-3AD203B41FA5}">
                      <a16:colId xmlns:a16="http://schemas.microsoft.com/office/drawing/2014/main" val="20001"/>
                    </a:ext>
                  </a:extLst>
                </a:gridCol>
                <a:gridCol w="2017649">
                  <a:extLst>
                    <a:ext uri="{9D8B030D-6E8A-4147-A177-3AD203B41FA5}">
                      <a16:colId xmlns:a16="http://schemas.microsoft.com/office/drawing/2014/main" val="20002"/>
                    </a:ext>
                  </a:extLst>
                </a:gridCol>
                <a:gridCol w="400526">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$ 16.383,02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$ 15.232,80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$ 1.150,22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$ 4.290,65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800" b="0" i="0" u="none" strike="noStrike" dirty="0">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$ 4.045,79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$ 244,86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$ 20.673,68</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28625">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FINANCIERO(%)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90500">
                <a:tc>
                  <a:txBody>
                    <a:bodyPr/>
                    <a:lstStyle/>
                    <a:p>
                      <a:pPr algn="ctr" rtl="0" fontAlgn="b"/>
                      <a:r>
                        <a:rPr lang="es-CO" sz="600" b="1" i="0" u="none" strike="noStrike">
                          <a:solidFill>
                            <a:srgbClr val="375623"/>
                          </a:solidFill>
                          <a:effectLst/>
                          <a:latin typeface="Arial" panose="020B0604020202020204" pitchFamily="34" charset="0"/>
                        </a:rPr>
                        <a:t>Palmira – Las Cruces – Colombia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270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Estudios Fase 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190500">
                <a:tc>
                  <a:txBody>
                    <a:bodyPr/>
                    <a:lstStyle/>
                    <a:p>
                      <a:pPr algn="just" rtl="0" fontAlgn="ctr"/>
                      <a:r>
                        <a:rPr lang="es-CO" sz="600" b="1" i="0" u="none" strike="noStrike">
                          <a:solidFill>
                            <a:srgbClr val="375623"/>
                          </a:solidFill>
                          <a:effectLst/>
                          <a:latin typeface="Arial" panose="020B0604020202020204" pitchFamily="34" charset="0"/>
                        </a:rPr>
                        <a:t>Pradera/Florida – Ruta 45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700" b="0" i="0" u="none" strike="noStrike">
                          <a:solidFill>
                            <a:srgbClr val="375623"/>
                          </a:solidFill>
                          <a:effectLst/>
                          <a:latin typeface="Arial" panose="020B0604020202020204" pitchFamily="34" charset="0"/>
                        </a:rPr>
                        <a:t>140 km (De los 270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Estudios y Diseños Fase 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00025">
                <a:tc>
                  <a:txBody>
                    <a:bodyPr/>
                    <a:lstStyle/>
                    <a:p>
                      <a:pPr algn="just" rtl="0" fontAlgn="ctr"/>
                      <a:r>
                        <a:rPr lang="es-ES" sz="600" b="1" i="0" u="none" strike="noStrike">
                          <a:solidFill>
                            <a:srgbClr val="375623"/>
                          </a:solidFill>
                          <a:effectLst/>
                          <a:latin typeface="Arial" panose="020B0604020202020204" pitchFamily="34" charset="0"/>
                        </a:rPr>
                        <a:t>Cruce Bruselas – Cruce Santa María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94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Estudios y Diseños Fase 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bl>
          </a:graphicData>
        </a:graphic>
      </p:graphicFrame>
      <p:graphicFrame>
        <p:nvGraphicFramePr>
          <p:cNvPr id="6" name="Tabla 5">
            <a:extLst>
              <a:ext uri="{FF2B5EF4-FFF2-40B4-BE49-F238E27FC236}">
                <a16:creationId xmlns:a16="http://schemas.microsoft.com/office/drawing/2014/main" id="{87A43204-86A4-4080-80B9-2E7DB24D35F2}"/>
              </a:ext>
            </a:extLst>
          </p:cNvPr>
          <p:cNvGraphicFramePr>
            <a:graphicFrameLocks noGrp="1"/>
          </p:cNvGraphicFramePr>
          <p:nvPr/>
        </p:nvGraphicFramePr>
        <p:xfrm>
          <a:off x="865188" y="1182688"/>
          <a:ext cx="4792662" cy="2825750"/>
        </p:xfrm>
        <a:graphic>
          <a:graphicData uri="http://schemas.openxmlformats.org/drawingml/2006/table">
            <a:tbl>
              <a:tblPr firstRow="1" bandRow="1"/>
              <a:tblGrid>
                <a:gridCol w="1467580">
                  <a:extLst>
                    <a:ext uri="{9D8B030D-6E8A-4147-A177-3AD203B41FA5}">
                      <a16:colId xmlns:a16="http://schemas.microsoft.com/office/drawing/2014/main" val="20000"/>
                    </a:ext>
                  </a:extLst>
                </a:gridCol>
                <a:gridCol w="1100685">
                  <a:extLst>
                    <a:ext uri="{9D8B030D-6E8A-4147-A177-3AD203B41FA5}">
                      <a16:colId xmlns:a16="http://schemas.microsoft.com/office/drawing/2014/main" val="20001"/>
                    </a:ext>
                  </a:extLst>
                </a:gridCol>
                <a:gridCol w="1585649">
                  <a:extLst>
                    <a:ext uri="{9D8B030D-6E8A-4147-A177-3AD203B41FA5}">
                      <a16:colId xmlns:a16="http://schemas.microsoft.com/office/drawing/2014/main" val="20002"/>
                    </a:ext>
                  </a:extLst>
                </a:gridCol>
                <a:gridCol w="270318">
                  <a:extLst>
                    <a:ext uri="{9D8B030D-6E8A-4147-A177-3AD203B41FA5}">
                      <a16:colId xmlns:a16="http://schemas.microsoft.com/office/drawing/2014/main" val="20003"/>
                    </a:ext>
                  </a:extLst>
                </a:gridCol>
                <a:gridCol w="368430">
                  <a:extLst>
                    <a:ext uri="{9D8B030D-6E8A-4147-A177-3AD203B41FA5}">
                      <a16:colId xmlns:a16="http://schemas.microsoft.com/office/drawing/2014/main" val="20004"/>
                    </a:ext>
                  </a:extLst>
                </a:gridCol>
              </a:tblGrid>
              <a:tr h="180647">
                <a:tc gridSpan="5">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02325">
                <a:tc>
                  <a:txBody>
                    <a:bodyPr/>
                    <a:lstStyle/>
                    <a:p>
                      <a:pPr algn="l" rtl="0" fontAlgn="b"/>
                      <a:r>
                        <a:rPr lang="es-CO" sz="700" b="1" i="0" u="none" strike="noStrike">
                          <a:solidFill>
                            <a:srgbClr val="375623"/>
                          </a:solidFill>
                          <a:effectLst/>
                          <a:latin typeface="Arial" panose="020B0604020202020204" pitchFamily="34" charset="0"/>
                        </a:rPr>
                        <a:t>CONTRATO CONSULTORIA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 1735 de 2015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b"/>
                      <a:r>
                        <a:rPr lang="es-CO" sz="700" b="0" i="0" u="none" strike="noStrike" dirty="0">
                          <a:solidFill>
                            <a:srgbClr val="375623"/>
                          </a:solidFill>
                          <a:effectLst/>
                          <a:latin typeface="Arial" panose="020B0604020202020204" pitchFamily="34" charset="0"/>
                        </a:rPr>
                        <a:t>1781 de 2015</a:t>
                      </a:r>
                      <a:endParaRPr lang="es-CO" sz="700" b="1" i="0" u="none" strike="noStrike" dirty="0">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700" b="0" i="0" u="none" strike="noStrike">
                          <a:solidFill>
                            <a:srgbClr val="375623"/>
                          </a:solidFill>
                          <a:effectLst/>
                          <a:latin typeface="Arial" panose="020B0604020202020204" pitchFamily="34" charset="0"/>
                        </a:rPr>
                        <a:t>1781 de 2015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80647">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4">
                  <a:txBody>
                    <a:bodyPr/>
                    <a:lstStyle/>
                    <a:p>
                      <a:pPr algn="ctr" rtl="0" fontAlgn="ctr"/>
                      <a:r>
                        <a:rPr lang="es-ES" sz="700" b="0" i="0" u="none" strike="noStrike" dirty="0">
                          <a:solidFill>
                            <a:srgbClr val="375623"/>
                          </a:solidFill>
                          <a:effectLst/>
                          <a:latin typeface="Arial" panose="020B0604020202020204" pitchFamily="34" charset="0"/>
                        </a:rPr>
                        <a:t>01 de febrero de 2016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404648">
                <a:tc gridSpan="3">
                  <a:txBody>
                    <a:bodyPr/>
                    <a:lstStyle/>
                    <a:p>
                      <a:pPr algn="l" rtl="0" fontAlgn="b"/>
                      <a:r>
                        <a:rPr lang="es-CO" sz="700" b="1" i="0" u="none" strike="noStrike" dirty="0">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l" rtl="0" fontAlgn="b"/>
                      <a:r>
                        <a:rPr lang="es-CO" sz="700" b="0" i="0" u="none" strike="noStrike" dirty="0">
                          <a:solidFill>
                            <a:srgbClr val="375623"/>
                          </a:solidFill>
                          <a:effectLst/>
                          <a:latin typeface="Arial" panose="020B0604020202020204" pitchFamily="34" charset="0"/>
                        </a:rPr>
                        <a:t>31 de diciembre de 2019</a:t>
                      </a:r>
                      <a:endParaRPr lang="es-CO" sz="700" b="1" i="0" u="none" strike="noStrike" dirty="0">
                        <a:solidFill>
                          <a:srgbClr val="375623"/>
                        </a:solidFill>
                        <a:effectLst/>
                        <a:latin typeface="Arial" panose="020B0604020202020204" pitchFamily="34" charset="0"/>
                      </a:endParaRP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b"/>
                      <a:r>
                        <a:rPr lang="es-CO" sz="700" b="0" i="0" u="none" strike="noStrike">
                          <a:solidFill>
                            <a:srgbClr val="375623"/>
                          </a:solidFill>
                          <a:effectLst/>
                          <a:latin typeface="Arial" panose="020B0604020202020204" pitchFamily="34" charset="0"/>
                        </a:rPr>
                        <a:t>31 de diciembre de 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80647">
                <a:tc gridSpan="5">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731779">
                <a:tc gridSpan="5">
                  <a:txBody>
                    <a:bodyPr/>
                    <a:lstStyle/>
                    <a:p>
                      <a:pPr algn="just" rtl="0" fontAlgn="ctr"/>
                      <a:r>
                        <a:rPr lang="es-ES" sz="800" b="0" i="0" u="none" strike="noStrike" dirty="0">
                          <a:solidFill>
                            <a:srgbClr val="375623"/>
                          </a:solidFill>
                          <a:effectLst/>
                          <a:latin typeface="Arial" panose="020B0604020202020204" pitchFamily="34" charset="0"/>
                        </a:rPr>
                        <a:t>Este proyecto es de gran importancia nacional ya que corresponde a un sector de interconexión para la comunicación directa entre la región oriental (Orinoquia), el valle del rio magdalena, el valle del rio cauca y el puerto de Buenaventura, garantizando que los productos de estas regiones lleguen directamente al pacifico para su exportación y además permite integrar zonas de gran extensión en la Orinoquia que por la carencia de vías de comunicación no se han podido desarrollar.  El proyecto t forma parte de la transversal Buenaventura – Puerto Carreño, incluido en el Plan Maestro de transporte Intermodal.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80647">
                <a:tc gridSpan="5">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13436">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endParaRPr lang="es-CO" sz="700" b="1"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80647">
                <a:tc>
                  <a:txBody>
                    <a:bodyPr/>
                    <a:lstStyle/>
                    <a:p>
                      <a:pPr algn="ctr" rtl="0" fontAlgn="b"/>
                      <a:r>
                        <a:rPr lang="es-CO" sz="600" b="1" i="0" u="none" strike="noStrike">
                          <a:solidFill>
                            <a:srgbClr val="375623"/>
                          </a:solidFill>
                          <a:effectLst/>
                          <a:latin typeface="Arial" panose="020B0604020202020204" pitchFamily="34" charset="0"/>
                        </a:rPr>
                        <a:t>Palmira – Las Cruces – Colombia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700" b="0" i="0" u="none" strike="noStrike">
                          <a:solidFill>
                            <a:srgbClr val="375623"/>
                          </a:solidFill>
                          <a:effectLst/>
                          <a:latin typeface="Arial" panose="020B0604020202020204" pitchFamily="34" charset="0"/>
                        </a:rPr>
                        <a:t>270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endParaRPr lang="es-CO" sz="7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270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80647">
                <a:tc>
                  <a:txBody>
                    <a:bodyPr/>
                    <a:lstStyle/>
                    <a:p>
                      <a:pPr algn="just" rtl="0" fontAlgn="ctr"/>
                      <a:r>
                        <a:rPr lang="es-CO" sz="600" b="1" i="0" u="none" strike="noStrike">
                          <a:solidFill>
                            <a:srgbClr val="375623"/>
                          </a:solidFill>
                          <a:effectLst/>
                          <a:latin typeface="Arial" panose="020B0604020202020204" pitchFamily="34" charset="0"/>
                        </a:rPr>
                        <a:t>Pradera/Florida – Ruta 45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ES" sz="700" b="0" i="0" u="none" strike="noStrike">
                          <a:solidFill>
                            <a:srgbClr val="375623"/>
                          </a:solidFill>
                          <a:effectLst/>
                          <a:latin typeface="Arial" panose="020B0604020202020204" pitchFamily="34" charset="0"/>
                        </a:rPr>
                        <a:t>140 km (De los 270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endParaRPr lang="es-ES" sz="7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140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189679">
                <a:tc>
                  <a:txBody>
                    <a:bodyPr/>
                    <a:lstStyle/>
                    <a:p>
                      <a:pPr algn="just" rtl="0" fontAlgn="ctr"/>
                      <a:r>
                        <a:rPr lang="es-ES" sz="600" b="1" i="0" u="none" strike="noStrike">
                          <a:solidFill>
                            <a:srgbClr val="375623"/>
                          </a:solidFill>
                          <a:effectLst/>
                          <a:latin typeface="Arial" panose="020B0604020202020204" pitchFamily="34" charset="0"/>
                        </a:rPr>
                        <a:t>Cruce Bruselas – Cruce Santa María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700" b="0" i="0" u="none" strike="noStrike">
                          <a:solidFill>
                            <a:srgbClr val="375623"/>
                          </a:solidFill>
                          <a:effectLst/>
                          <a:latin typeface="Arial" panose="020B0604020202020204" pitchFamily="34" charset="0"/>
                        </a:rPr>
                        <a:t>94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endParaRPr lang="es-CO" sz="7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94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pic>
        <p:nvPicPr>
          <p:cNvPr id="370804" name="Imagen 31">
            <a:extLst>
              <a:ext uri="{FF2B5EF4-FFF2-40B4-BE49-F238E27FC236}">
                <a16:creationId xmlns:a16="http://schemas.microsoft.com/office/drawing/2014/main" id="{516899F8-0B04-4FDA-9A17-A0941FBB6F7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28675" y="260350"/>
            <a:ext cx="3730625"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4E42F3BA-A58B-498F-87DA-179CC541B86B}"/>
              </a:ext>
            </a:extLst>
          </p:cNvPr>
          <p:cNvSpPr/>
          <p:nvPr/>
        </p:nvSpPr>
        <p:spPr>
          <a:xfrm>
            <a:off x="-30163" y="-825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71715" name="Imagen 1">
            <a:extLst>
              <a:ext uri="{FF2B5EF4-FFF2-40B4-BE49-F238E27FC236}">
                <a16:creationId xmlns:a16="http://schemas.microsoft.com/office/drawing/2014/main" id="{8D385D20-AB7F-4A4E-AA4A-31BE6C11796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02750" y="59467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9B1EDD66-CD6C-479D-AFF8-769260CFB133}"/>
              </a:ext>
            </a:extLst>
          </p:cNvPr>
          <p:cNvGrpSpPr>
            <a:grpSpLocks/>
          </p:cNvGrpSpPr>
          <p:nvPr/>
        </p:nvGrpSpPr>
        <p:grpSpPr bwMode="auto">
          <a:xfrm>
            <a:off x="6104082" y="882333"/>
            <a:ext cx="5178281"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F5E7C6F-A5C0-44CF-807E-F593BBC7026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14BBB618-7A67-4DF7-9375-C132B4FCBC6C}"/>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CC5957ED-DA83-448F-83AA-D839C917C350}"/>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Municipios de Magangué</a:t>
              </a:r>
            </a:p>
          </p:txBody>
        </p:sp>
        <p:sp>
          <p:nvSpPr>
            <p:cNvPr id="16" name="Elipse 15">
              <a:extLst>
                <a:ext uri="{FF2B5EF4-FFF2-40B4-BE49-F238E27FC236}">
                  <a16:creationId xmlns:a16="http://schemas.microsoft.com/office/drawing/2014/main" id="{19C9D251-D5D7-488D-A88F-CDD873D772F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371717" name="Rectángulo 67">
            <a:extLst>
              <a:ext uri="{FF2B5EF4-FFF2-40B4-BE49-F238E27FC236}">
                <a16:creationId xmlns:a16="http://schemas.microsoft.com/office/drawing/2014/main" id="{FDD772F8-EA79-4D98-B9E0-3E26E9E93AC0}"/>
              </a:ext>
            </a:extLst>
          </p:cNvPr>
          <p:cNvSpPr>
            <a:spLocks noChangeArrowheads="1"/>
          </p:cNvSpPr>
          <p:nvPr/>
        </p:nvSpPr>
        <p:spPr bwMode="auto">
          <a:xfrm>
            <a:off x="909638" y="179388"/>
            <a:ext cx="113411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a:t>
            </a:r>
            <a:endPar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69" name="Rectángulo 68">
            <a:extLst>
              <a:ext uri="{FF2B5EF4-FFF2-40B4-BE49-F238E27FC236}">
                <a16:creationId xmlns:a16="http://schemas.microsoft.com/office/drawing/2014/main" id="{9E1A351A-FF88-4E95-968F-0CE163F91A4D}"/>
              </a:ext>
            </a:extLst>
          </p:cNvPr>
          <p:cNvSpPr/>
          <p:nvPr/>
        </p:nvSpPr>
        <p:spPr>
          <a:xfrm>
            <a:off x="838200" y="466725"/>
            <a:ext cx="9829800" cy="49212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 </a:t>
            </a:r>
            <a:r>
              <a:rPr lang="es-ES"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ESTUDIOS Y DISEÑOS DE LA VARIANTE DE MAGANGUE, EN EL DEPARTAMENTO DE BOLIVAR </a:t>
            </a:r>
            <a:r>
              <a:rPr lang="es-ES" sz="12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2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 </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71719" name="Imagen 35">
            <a:extLst>
              <a:ext uri="{FF2B5EF4-FFF2-40B4-BE49-F238E27FC236}">
                <a16:creationId xmlns:a16="http://schemas.microsoft.com/office/drawing/2014/main" id="{141D3D6A-4BA4-441E-8B71-6F6A8F6C9B6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1720" name="CuadroTexto 3">
            <a:extLst>
              <a:ext uri="{FF2B5EF4-FFF2-40B4-BE49-F238E27FC236}">
                <a16:creationId xmlns:a16="http://schemas.microsoft.com/office/drawing/2014/main" id="{60082D26-CCAC-4294-B8E3-06BAEA370B59}"/>
              </a:ext>
            </a:extLst>
          </p:cNvPr>
          <p:cNvSpPr txBox="1">
            <a:spLocks noChangeArrowheads="1"/>
          </p:cNvSpPr>
          <p:nvPr/>
        </p:nvSpPr>
        <p:spPr bwMode="auto">
          <a:xfrm>
            <a:off x="5148263" y="354488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5C1F1BA4-6202-49A9-8F52-0E400A27C499}"/>
              </a:ext>
            </a:extLst>
          </p:cNvPr>
          <p:cNvGrpSpPr>
            <a:grpSpLocks/>
          </p:cNvGrpSpPr>
          <p:nvPr/>
        </p:nvGrpSpPr>
        <p:grpSpPr bwMode="auto">
          <a:xfrm>
            <a:off x="6104082" y="1412061"/>
            <a:ext cx="5178281" cy="506171"/>
            <a:chOff x="3797995" y="1095038"/>
            <a:chExt cx="9001555" cy="749482"/>
          </a:xfrm>
          <a:solidFill>
            <a:schemeClr val="accent6">
              <a:lumMod val="60000"/>
              <a:lumOff val="40000"/>
            </a:schemeClr>
          </a:solidFill>
        </p:grpSpPr>
        <p:sp>
          <p:nvSpPr>
            <p:cNvPr id="39" name="Pentágono 11">
              <a:extLst>
                <a:ext uri="{FF2B5EF4-FFF2-40B4-BE49-F238E27FC236}">
                  <a16:creationId xmlns:a16="http://schemas.microsoft.com/office/drawing/2014/main" id="{ECED663C-74E5-4687-8B56-B75181CC6F2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5130E1F2-B01D-4330-A686-C41CFB65C45F}"/>
                </a:ext>
              </a:extLst>
            </p:cNvPr>
            <p:cNvSpPr/>
            <p:nvPr/>
          </p:nvSpPr>
          <p:spPr>
            <a:xfrm>
              <a:off x="4803095" y="1097388"/>
              <a:ext cx="7996455" cy="74713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Ruta 25 o Troncal de Occidente (Medellín – Cartagena) con la Ruta 45 o Ruta del Sol (Bogotá – Santa Marta).  </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9250475F-3B3C-48D6-9E53-F9CC961AD8E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C1977804-A472-4E29-9BB1-ECC18725CF11}"/>
              </a:ext>
            </a:extLst>
          </p:cNvPr>
          <p:cNvGrpSpPr>
            <a:grpSpLocks/>
          </p:cNvGrpSpPr>
          <p:nvPr/>
        </p:nvGrpSpPr>
        <p:grpSpPr bwMode="auto">
          <a:xfrm>
            <a:off x="6117336" y="2007230"/>
            <a:ext cx="5165028"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B7B68579-43E1-4A23-8080-413E80CAA8F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012BCF5E-C45D-420D-ADB5-5670F8CF01DD}"/>
                </a:ext>
              </a:extLst>
            </p:cNvPr>
            <p:cNvSpPr/>
            <p:nvPr/>
          </p:nvSpPr>
          <p:spPr>
            <a:xfrm>
              <a:off x="4746729" y="1143547"/>
              <a:ext cx="7837996"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14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E773986E-E7FE-4A43-8EC1-9079790D86B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FA367C2B-A227-472A-A7F4-2CBBC1FBC16A}"/>
              </a:ext>
            </a:extLst>
          </p:cNvPr>
          <p:cNvGrpSpPr>
            <a:grpSpLocks/>
          </p:cNvGrpSpPr>
          <p:nvPr/>
        </p:nvGrpSpPr>
        <p:grpSpPr bwMode="auto">
          <a:xfrm>
            <a:off x="6104082" y="2546937"/>
            <a:ext cx="5178281"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2F0F0FD0-3113-409B-B00A-12DC9FAFC1F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F9A541CD-B4FD-4A65-9BD2-CFDB7E398EF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1B7C9045-88C0-4B20-A2A8-2A073B710CF7}"/>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600" dirty="0">
                  <a:solidFill>
                    <a:srgbClr val="70AD47">
                      <a:lumMod val="50000"/>
                    </a:srgbClr>
                  </a:solidFill>
                  <a:latin typeface="Arial" panose="020B0604020202020204" pitchFamily="34" charset="0"/>
                  <a:cs typeface="Arial" panose="020B0604020202020204" pitchFamily="34" charset="0"/>
                </a:rPr>
                <a:t>14 Km</a:t>
              </a:r>
              <a:r>
                <a:rPr lang="es-CO" sz="16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8B1EA4A4-E27D-4652-867C-326D7246292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71724" name="Imagen 54">
            <a:extLst>
              <a:ext uri="{FF2B5EF4-FFF2-40B4-BE49-F238E27FC236}">
                <a16:creationId xmlns:a16="http://schemas.microsoft.com/office/drawing/2014/main" id="{D259AB47-0254-4D55-B70D-563B9741DB6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1662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4E8399BC-DCD4-4B4A-AB51-8B8970B63A41}"/>
              </a:ext>
            </a:extLst>
          </p:cNvPr>
          <p:cNvGraphicFramePr>
            <a:graphicFrameLocks noGrp="1"/>
          </p:cNvGraphicFramePr>
          <p:nvPr/>
        </p:nvGraphicFramePr>
        <p:xfrm>
          <a:off x="6116638" y="3041650"/>
          <a:ext cx="5151437" cy="2630488"/>
        </p:xfrm>
        <a:graphic>
          <a:graphicData uri="http://schemas.openxmlformats.org/drawingml/2006/table">
            <a:tbl>
              <a:tblPr firstRow="1" bandRow="1"/>
              <a:tblGrid>
                <a:gridCol w="1577442">
                  <a:extLst>
                    <a:ext uri="{9D8B030D-6E8A-4147-A177-3AD203B41FA5}">
                      <a16:colId xmlns:a16="http://schemas.microsoft.com/office/drawing/2014/main" val="20000"/>
                    </a:ext>
                  </a:extLst>
                </a:gridCol>
                <a:gridCol w="1183081">
                  <a:extLst>
                    <a:ext uri="{9D8B030D-6E8A-4147-A177-3AD203B41FA5}">
                      <a16:colId xmlns:a16="http://schemas.microsoft.com/office/drawing/2014/main" val="20001"/>
                    </a:ext>
                  </a:extLst>
                </a:gridCol>
                <a:gridCol w="1752929">
                  <a:extLst>
                    <a:ext uri="{9D8B030D-6E8A-4147-A177-3AD203B41FA5}">
                      <a16:colId xmlns:a16="http://schemas.microsoft.com/office/drawing/2014/main" val="20002"/>
                    </a:ext>
                  </a:extLst>
                </a:gridCol>
                <a:gridCol w="637984">
                  <a:extLst>
                    <a:ext uri="{9D8B030D-6E8A-4147-A177-3AD203B41FA5}">
                      <a16:colId xmlns:a16="http://schemas.microsoft.com/office/drawing/2014/main" val="20003"/>
                    </a:ext>
                  </a:extLst>
                </a:gridCol>
              </a:tblGrid>
              <a:tr h="190473">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473">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$ 777,21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473">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473">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$ 777,21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473">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$ 309.81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473">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473">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$ 309,81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473">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$ 1.087,03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473">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28564">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FINANCIERO(%)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487669">
                <a:tc>
                  <a:txBody>
                    <a:bodyPr/>
                    <a:lstStyle/>
                    <a:p>
                      <a:pPr algn="ctr" rtl="0" fontAlgn="ctr"/>
                      <a:r>
                        <a:rPr lang="es-ES" sz="800" b="0" i="0" u="none" strike="noStrike">
                          <a:solidFill>
                            <a:srgbClr val="375623"/>
                          </a:solidFill>
                          <a:effectLst/>
                          <a:latin typeface="Arial" panose="020B0604020202020204" pitchFamily="34" charset="0"/>
                        </a:rPr>
                        <a:t>Carretera Puerta de Hierro – Magangué – Yatí (Ruta 78 – Transversal Depresión Momposina)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14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Estudios y Diseños a nivel Fase II Avanzada (Fase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42%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graphicFrame>
        <p:nvGraphicFramePr>
          <p:cNvPr id="6" name="Tabla 5">
            <a:extLst>
              <a:ext uri="{FF2B5EF4-FFF2-40B4-BE49-F238E27FC236}">
                <a16:creationId xmlns:a16="http://schemas.microsoft.com/office/drawing/2014/main" id="{9B0C7DFB-A70C-47FC-8F04-3D457AEB0CC4}"/>
              </a:ext>
            </a:extLst>
          </p:cNvPr>
          <p:cNvGraphicFramePr>
            <a:graphicFrameLocks noGrp="1"/>
          </p:cNvGraphicFramePr>
          <p:nvPr/>
        </p:nvGraphicFramePr>
        <p:xfrm>
          <a:off x="909638" y="944563"/>
          <a:ext cx="4692650" cy="2439987"/>
        </p:xfrm>
        <a:graphic>
          <a:graphicData uri="http://schemas.openxmlformats.org/drawingml/2006/table">
            <a:tbl>
              <a:tblPr firstRow="1" bandRow="1"/>
              <a:tblGrid>
                <a:gridCol w="1436955">
                  <a:extLst>
                    <a:ext uri="{9D8B030D-6E8A-4147-A177-3AD203B41FA5}">
                      <a16:colId xmlns:a16="http://schemas.microsoft.com/office/drawing/2014/main" val="20000"/>
                    </a:ext>
                  </a:extLst>
                </a:gridCol>
                <a:gridCol w="1077716">
                  <a:extLst>
                    <a:ext uri="{9D8B030D-6E8A-4147-A177-3AD203B41FA5}">
                      <a16:colId xmlns:a16="http://schemas.microsoft.com/office/drawing/2014/main" val="20001"/>
                    </a:ext>
                  </a:extLst>
                </a:gridCol>
                <a:gridCol w="1817237">
                  <a:extLst>
                    <a:ext uri="{9D8B030D-6E8A-4147-A177-3AD203B41FA5}">
                      <a16:colId xmlns:a16="http://schemas.microsoft.com/office/drawing/2014/main" val="20002"/>
                    </a:ext>
                  </a:extLst>
                </a:gridCol>
                <a:gridCol w="360742">
                  <a:extLst>
                    <a:ext uri="{9D8B030D-6E8A-4147-A177-3AD203B41FA5}">
                      <a16:colId xmlns:a16="http://schemas.microsoft.com/office/drawing/2014/main" val="20003"/>
                    </a:ext>
                  </a:extLst>
                </a:gridCol>
              </a:tblGrid>
              <a:tr h="190460">
                <a:tc gridSpan="4">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3343">
                <a:tc>
                  <a:txBody>
                    <a:bodyPr/>
                    <a:lstStyle/>
                    <a:p>
                      <a:pPr algn="l" rtl="0" fontAlgn="b"/>
                      <a:r>
                        <a:rPr lang="es-CO" sz="700" b="1" i="0" u="none" strike="noStrike">
                          <a:solidFill>
                            <a:srgbClr val="375623"/>
                          </a:solidFill>
                          <a:effectLst/>
                          <a:latin typeface="Arial" panose="020B0604020202020204" pitchFamily="34" charset="0"/>
                        </a:rPr>
                        <a:t>CONTRATO CONSULTORIA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 1374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1568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46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ctr" rtl="0" fontAlgn="ctr"/>
                      <a:r>
                        <a:rPr lang="es-ES" sz="700" b="0" i="0" u="none" strike="noStrike">
                          <a:solidFill>
                            <a:srgbClr val="375623"/>
                          </a:solidFill>
                          <a:effectLst/>
                          <a:latin typeface="Arial" panose="020B0604020202020204" pitchFamily="34" charset="0"/>
                        </a:rPr>
                        <a:t>17 de septiembre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320015">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b"/>
                      <a:r>
                        <a:rPr lang="es-CO" sz="700" b="0" i="0" u="none" strike="noStrike">
                          <a:solidFill>
                            <a:srgbClr val="375623"/>
                          </a:solidFill>
                          <a:effectLst/>
                          <a:latin typeface="Arial" panose="020B0604020202020204" pitchFamily="34" charset="0"/>
                        </a:rPr>
                        <a:t>16 de abril de 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460">
                <a:tc gridSpan="4">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731462">
                <a:tc gridSpan="4">
                  <a:txBody>
                    <a:bodyPr/>
                    <a:lstStyle/>
                    <a:p>
                      <a:pPr algn="just" rtl="0" fontAlgn="ctr"/>
                      <a:r>
                        <a:rPr lang="es-ES" sz="800" b="0" i="0" u="none" strike="noStrike">
                          <a:solidFill>
                            <a:srgbClr val="375623"/>
                          </a:solidFill>
                          <a:effectLst/>
                          <a:latin typeface="Arial" panose="020B0604020202020204" pitchFamily="34" charset="0"/>
                        </a:rPr>
                        <a:t>Con la ejecución de estos estudios y diseños, y su posterior materialización con la construcción de la variante, se evitaría el paso por la zona urbana del municipio, permitiendo retirar el tráfico de larga distancia del perímetro urbano mediante una infraestructura vial que satisfaga requerimientos mínimos de seguridad, comodidad y transitabilidad para los usuarios de la vía, contribuyendo así, al desarrollo sostenible y a la integración del país a través de una red vial eficiente específicamente en este sector del país.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90460">
                <a:tc gridSpan="4">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13343">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9983">
                <a:tc>
                  <a:txBody>
                    <a:bodyPr/>
                    <a:lstStyle/>
                    <a:p>
                      <a:pPr algn="just" rtl="0" fontAlgn="ctr"/>
                      <a:r>
                        <a:rPr lang="es-ES" sz="600" b="1" i="0" u="none" strike="noStrike" dirty="0">
                          <a:solidFill>
                            <a:srgbClr val="375623"/>
                          </a:solidFill>
                          <a:effectLst/>
                          <a:latin typeface="Arial" panose="020B0604020202020204" pitchFamily="34" charset="0"/>
                        </a:rPr>
                        <a:t>Estudios y Diseños Fase II Avanzada (Fase III contratación)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14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pic>
        <p:nvPicPr>
          <p:cNvPr id="371808" name="Imagen 6">
            <a:extLst>
              <a:ext uri="{FF2B5EF4-FFF2-40B4-BE49-F238E27FC236}">
                <a16:creationId xmlns:a16="http://schemas.microsoft.com/office/drawing/2014/main" id="{205DDC92-8A9C-44DA-A35A-40F43ED341F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27125" y="3575050"/>
            <a:ext cx="3981450" cy="382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809" name="Imagen 34">
            <a:extLst>
              <a:ext uri="{FF2B5EF4-FFF2-40B4-BE49-F238E27FC236}">
                <a16:creationId xmlns:a16="http://schemas.microsoft.com/office/drawing/2014/main" id="{F0F37459-ED28-4B13-979C-B96F948AF2DB}"/>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7563" y="219075"/>
            <a:ext cx="37306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790D1637-5A99-4B08-91F0-2269E8359EF3}"/>
              </a:ext>
            </a:extLst>
          </p:cNvPr>
          <p:cNvSpPr/>
          <p:nvPr/>
        </p:nvSpPr>
        <p:spPr>
          <a:xfrm>
            <a:off x="-42863" y="-34925"/>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72739" name="Imagen 1">
            <a:extLst>
              <a:ext uri="{FF2B5EF4-FFF2-40B4-BE49-F238E27FC236}">
                <a16:creationId xmlns:a16="http://schemas.microsoft.com/office/drawing/2014/main" id="{DD5536E6-F302-4B67-A6A5-85A787B25F1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7200" y="593248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C3A2D357-B819-4832-9C72-4027E3F325DB}"/>
              </a:ext>
            </a:extLst>
          </p:cNvPr>
          <p:cNvGrpSpPr>
            <a:grpSpLocks/>
          </p:cNvGrpSpPr>
          <p:nvPr/>
        </p:nvGrpSpPr>
        <p:grpSpPr bwMode="auto">
          <a:xfrm>
            <a:off x="5527964" y="1208309"/>
            <a:ext cx="5798960"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F8997020-C88E-48B4-9BBC-87C596EB3B2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91F810BB-05AD-41F6-810E-0695264C99C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A8703A93-B570-470B-A05A-39114C41B20C}"/>
                </a:ext>
              </a:extLst>
            </p:cNvPr>
            <p:cNvSpPr txBox="1"/>
            <p:nvPr/>
          </p:nvSpPr>
          <p:spPr>
            <a:xfrm>
              <a:off x="5031026" y="1145736"/>
              <a:ext cx="7320726"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Ruta</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000" b="1" dirty="0">
                  <a:solidFill>
                    <a:srgbClr val="70AD47">
                      <a:lumMod val="50000"/>
                    </a:srgbClr>
                  </a:solidFill>
                  <a:latin typeface="Arial" panose="020B0604020202020204" pitchFamily="34" charset="0"/>
                  <a:cs typeface="Arial" panose="020B0604020202020204" pitchFamily="34" charset="0"/>
                </a:rPr>
                <a:t>Leticia- </a:t>
              </a:r>
              <a:r>
                <a:rPr lang="es-CO" sz="1000" b="1" dirty="0" err="1">
                  <a:solidFill>
                    <a:srgbClr val="70AD47">
                      <a:lumMod val="50000"/>
                    </a:srgbClr>
                  </a:solidFill>
                  <a:latin typeface="Arial" panose="020B0604020202020204" pitchFamily="34" charset="0"/>
                  <a:cs typeface="Arial" panose="020B0604020202020204" pitchFamily="34" charset="0"/>
                </a:rPr>
                <a:t>Tarapaca</a:t>
              </a:r>
              <a:r>
                <a:rPr lang="es-CO" sz="1000" b="1" dirty="0">
                  <a:solidFill>
                    <a:srgbClr val="70AD47">
                      <a:lumMod val="50000"/>
                    </a:srgbClr>
                  </a:solidFill>
                  <a:latin typeface="Arial" panose="020B0604020202020204" pitchFamily="34" charset="0"/>
                  <a:cs typeface="Arial" panose="020B0604020202020204" pitchFamily="34" charset="0"/>
                </a:rPr>
                <a:t>- Departamento Amazonas</a:t>
              </a:r>
            </a:p>
          </p:txBody>
        </p:sp>
        <p:sp>
          <p:nvSpPr>
            <p:cNvPr id="16" name="Elipse 15">
              <a:extLst>
                <a:ext uri="{FF2B5EF4-FFF2-40B4-BE49-F238E27FC236}">
                  <a16:creationId xmlns:a16="http://schemas.microsoft.com/office/drawing/2014/main" id="{A553866B-17B2-434B-8350-D06865DBCA8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9" name="Rectángulo 68">
            <a:extLst>
              <a:ext uri="{FF2B5EF4-FFF2-40B4-BE49-F238E27FC236}">
                <a16:creationId xmlns:a16="http://schemas.microsoft.com/office/drawing/2014/main" id="{74339507-0ACA-43AC-8EF9-55A18537D4E3}"/>
              </a:ext>
            </a:extLst>
          </p:cNvPr>
          <p:cNvSpPr/>
          <p:nvPr/>
        </p:nvSpPr>
        <p:spPr>
          <a:xfrm>
            <a:off x="865188" y="450850"/>
            <a:ext cx="10461625" cy="89217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 </a:t>
            </a:r>
            <a:r>
              <a:rPr lang="es-ES"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ESTUDIOS Y DISEÑOS PARA LA REHABILITACIÓN Y PAVIMENTACIÓN DE LA VÍA LETICIA - TARAPACÁ, RUTA 8501, SECTOR COMPRENDIDO ENTRE EL PR18+0610 AL PR20+0100 Y PR20+0590 AL PR25+0000, DEPARTAMENTO DE AMAZONAS</a:t>
            </a:r>
            <a:endPar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endParaRPr>
          </a:p>
          <a:p>
            <a:pPr eaLnBrk="1" fontAlgn="auto" hangingPunct="1">
              <a:spcBef>
                <a:spcPts val="0"/>
              </a:spcBef>
              <a:spcAft>
                <a:spcPts val="0"/>
              </a:spcAft>
              <a:defRPr/>
            </a:pPr>
            <a:r>
              <a:rPr lang="es-ES" sz="10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0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0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a:t>
            </a:r>
            <a:endParaRPr lang="es-ES" altLang="es-CO" sz="10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72742" name="Imagen 35">
            <a:extLst>
              <a:ext uri="{FF2B5EF4-FFF2-40B4-BE49-F238E27FC236}">
                <a16:creationId xmlns:a16="http://schemas.microsoft.com/office/drawing/2014/main" id="{080E97A1-E05C-4B04-A12C-233E1FCF0E7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50"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743" name="CuadroTexto 3">
            <a:extLst>
              <a:ext uri="{FF2B5EF4-FFF2-40B4-BE49-F238E27FC236}">
                <a16:creationId xmlns:a16="http://schemas.microsoft.com/office/drawing/2014/main" id="{A43844AA-00D9-49AC-BED1-95DD406A3A6B}"/>
              </a:ext>
            </a:extLst>
          </p:cNvPr>
          <p:cNvSpPr txBox="1">
            <a:spLocks noChangeArrowheads="1"/>
          </p:cNvSpPr>
          <p:nvPr/>
        </p:nvSpPr>
        <p:spPr bwMode="auto">
          <a:xfrm>
            <a:off x="4694238" y="38766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43" name="Grupo 10">
            <a:extLst>
              <a:ext uri="{FF2B5EF4-FFF2-40B4-BE49-F238E27FC236}">
                <a16:creationId xmlns:a16="http://schemas.microsoft.com/office/drawing/2014/main" id="{FB452991-9622-42D5-8B1C-B668B962A210}"/>
              </a:ext>
            </a:extLst>
          </p:cNvPr>
          <p:cNvGrpSpPr>
            <a:grpSpLocks/>
          </p:cNvGrpSpPr>
          <p:nvPr/>
        </p:nvGrpSpPr>
        <p:grpSpPr bwMode="auto">
          <a:xfrm>
            <a:off x="5527964" y="1792811"/>
            <a:ext cx="579896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C32CD9BD-7835-4808-A9FB-4F03D9D3C9C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3EA6AA84-4782-4711-B2F4-7244A18BCAD3}"/>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6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86D1B0BE-F97A-42E3-9677-A7C1FCD16F0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F649BF7C-C44D-4C40-93B9-1663BB7204F3}"/>
              </a:ext>
            </a:extLst>
          </p:cNvPr>
          <p:cNvGrpSpPr>
            <a:grpSpLocks/>
          </p:cNvGrpSpPr>
          <p:nvPr/>
        </p:nvGrpSpPr>
        <p:grpSpPr bwMode="auto">
          <a:xfrm>
            <a:off x="5527963" y="2346998"/>
            <a:ext cx="5798960"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7A67C601-2B24-4D45-AA11-8E81DD33E8E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228210A5-7F5C-4017-B15B-8A1A5C37DEC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D9F2F03C-8A1F-427B-A34A-2ABEF6B39588}"/>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600" dirty="0">
                  <a:solidFill>
                    <a:srgbClr val="70AD47">
                      <a:lumMod val="50000"/>
                    </a:srgbClr>
                  </a:solidFill>
                  <a:latin typeface="Arial" panose="020B0604020202020204" pitchFamily="34" charset="0"/>
                  <a:cs typeface="Arial" panose="020B0604020202020204" pitchFamily="34" charset="0"/>
                </a:rPr>
                <a:t>6 Km</a:t>
              </a:r>
              <a:r>
                <a:rPr lang="es-CO" sz="16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D2D80255-00C6-4778-A6EC-56C6E8F3E37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72746" name="Imagen 54">
            <a:extLst>
              <a:ext uri="{FF2B5EF4-FFF2-40B4-BE49-F238E27FC236}">
                <a16:creationId xmlns:a16="http://schemas.microsoft.com/office/drawing/2014/main" id="{6D733C4B-A1EE-4A9B-95FB-4ACA41AF08E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747" name="Picture 147">
            <a:extLst>
              <a:ext uri="{FF2B5EF4-FFF2-40B4-BE49-F238E27FC236}">
                <a16:creationId xmlns:a16="http://schemas.microsoft.com/office/drawing/2014/main" id="{D1AFCFE6-A65E-435C-8C77-10BDCE9E4B8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04900" y="3876675"/>
            <a:ext cx="3563938"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Elipse 2">
            <a:extLst>
              <a:ext uri="{FF2B5EF4-FFF2-40B4-BE49-F238E27FC236}">
                <a16:creationId xmlns:a16="http://schemas.microsoft.com/office/drawing/2014/main" id="{421B4AB5-0666-47A5-A476-D1A018579AF4}"/>
              </a:ext>
            </a:extLst>
          </p:cNvPr>
          <p:cNvSpPr/>
          <p:nvPr/>
        </p:nvSpPr>
        <p:spPr>
          <a:xfrm>
            <a:off x="3168650" y="4964113"/>
            <a:ext cx="877888" cy="968375"/>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solidFill>
                <a:prstClr val="white"/>
              </a:solidFill>
            </a:endParaRPr>
          </a:p>
        </p:txBody>
      </p:sp>
      <p:graphicFrame>
        <p:nvGraphicFramePr>
          <p:cNvPr id="6" name="Tabla 5">
            <a:extLst>
              <a:ext uri="{FF2B5EF4-FFF2-40B4-BE49-F238E27FC236}">
                <a16:creationId xmlns:a16="http://schemas.microsoft.com/office/drawing/2014/main" id="{9F28F973-620F-4B08-B9FD-F6F52C443464}"/>
              </a:ext>
            </a:extLst>
          </p:cNvPr>
          <p:cNvGraphicFramePr>
            <a:graphicFrameLocks noGrp="1"/>
          </p:cNvGraphicFramePr>
          <p:nvPr/>
        </p:nvGraphicFramePr>
        <p:xfrm>
          <a:off x="5527675" y="2903538"/>
          <a:ext cx="5819775" cy="2857500"/>
        </p:xfrm>
        <a:graphic>
          <a:graphicData uri="http://schemas.openxmlformats.org/drawingml/2006/table">
            <a:tbl>
              <a:tblPr firstRow="1" bandRow="1"/>
              <a:tblGrid>
                <a:gridCol w="1782096">
                  <a:extLst>
                    <a:ext uri="{9D8B030D-6E8A-4147-A177-3AD203B41FA5}">
                      <a16:colId xmlns:a16="http://schemas.microsoft.com/office/drawing/2014/main" val="20000"/>
                    </a:ext>
                  </a:extLst>
                </a:gridCol>
                <a:gridCol w="1336573">
                  <a:extLst>
                    <a:ext uri="{9D8B030D-6E8A-4147-A177-3AD203B41FA5}">
                      <a16:colId xmlns:a16="http://schemas.microsoft.com/office/drawing/2014/main" val="20001"/>
                    </a:ext>
                  </a:extLst>
                </a:gridCol>
                <a:gridCol w="2253718">
                  <a:extLst>
                    <a:ext uri="{9D8B030D-6E8A-4147-A177-3AD203B41FA5}">
                      <a16:colId xmlns:a16="http://schemas.microsoft.com/office/drawing/2014/main" val="20002"/>
                    </a:ext>
                  </a:extLst>
                </a:gridCol>
                <a:gridCol w="447388">
                  <a:extLst>
                    <a:ext uri="{9D8B030D-6E8A-4147-A177-3AD203B41FA5}">
                      <a16:colId xmlns:a16="http://schemas.microsoft.com/office/drawing/2014/main" val="20003"/>
                    </a:ext>
                  </a:extLst>
                </a:gridCol>
              </a:tblGrid>
              <a:tr h="216970">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6970">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$199,980,000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216970">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16970">
                <a:tc gridSpan="2">
                  <a:txBody>
                    <a:bodyPr/>
                    <a:lstStyle/>
                    <a:p>
                      <a:pPr algn="l" rtl="0" fontAlgn="ctr"/>
                      <a:r>
                        <a:rPr lang="es-ES" sz="800" b="0" i="0" u="none" strike="noStrike" dirty="0">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$199,980,000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21697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$79,250,000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1697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21697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$79,250,000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21697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$ 279,230,000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21697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88184">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FINANCIERO(%)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416584">
                <a:tc>
                  <a:txBody>
                    <a:bodyPr/>
                    <a:lstStyle/>
                    <a:p>
                      <a:pPr algn="ctr" rtl="0" fontAlgn="ctr"/>
                      <a:r>
                        <a:rPr lang="es-CO" sz="800" b="1" i="0" u="none" strike="noStrike">
                          <a:solidFill>
                            <a:srgbClr val="385723"/>
                          </a:solidFill>
                          <a:effectLst/>
                          <a:latin typeface="Arial" panose="020B0604020202020204" pitchFamily="34" charset="0"/>
                        </a:rPr>
                        <a:t>Ruta 8501   -PR18+0610 AL PR20+0100 Y PR20+0590 AL PR25+0000 -Leticia- Tarapaca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6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700" b="1" i="0" u="none" strike="noStrike">
                          <a:solidFill>
                            <a:srgbClr val="375623"/>
                          </a:solidFill>
                          <a:effectLst/>
                          <a:latin typeface="Arial" panose="020B0604020202020204" pitchFamily="34" charset="0"/>
                        </a:rPr>
                        <a:t>Estudios y Diseños Fase  III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70%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graphicFrame>
        <p:nvGraphicFramePr>
          <p:cNvPr id="7" name="Tabla 6">
            <a:extLst>
              <a:ext uri="{FF2B5EF4-FFF2-40B4-BE49-F238E27FC236}">
                <a16:creationId xmlns:a16="http://schemas.microsoft.com/office/drawing/2014/main" id="{B8118B3C-6704-4827-B948-FB5FFD46E9B8}"/>
              </a:ext>
            </a:extLst>
          </p:cNvPr>
          <p:cNvGraphicFramePr>
            <a:graphicFrameLocks noGrp="1"/>
          </p:cNvGraphicFramePr>
          <p:nvPr/>
        </p:nvGraphicFramePr>
        <p:xfrm>
          <a:off x="865188" y="1335088"/>
          <a:ext cx="4181475" cy="2325687"/>
        </p:xfrm>
        <a:graphic>
          <a:graphicData uri="http://schemas.openxmlformats.org/drawingml/2006/table">
            <a:tbl>
              <a:tblPr firstRow="1" bandRow="1"/>
              <a:tblGrid>
                <a:gridCol w="1280426">
                  <a:extLst>
                    <a:ext uri="{9D8B030D-6E8A-4147-A177-3AD203B41FA5}">
                      <a16:colId xmlns:a16="http://schemas.microsoft.com/office/drawing/2014/main" val="20000"/>
                    </a:ext>
                  </a:extLst>
                </a:gridCol>
                <a:gridCol w="960319">
                  <a:extLst>
                    <a:ext uri="{9D8B030D-6E8A-4147-A177-3AD203B41FA5}">
                      <a16:colId xmlns:a16="http://schemas.microsoft.com/office/drawing/2014/main" val="20001"/>
                    </a:ext>
                  </a:extLst>
                </a:gridCol>
                <a:gridCol w="1071572">
                  <a:extLst>
                    <a:ext uri="{9D8B030D-6E8A-4147-A177-3AD203B41FA5}">
                      <a16:colId xmlns:a16="http://schemas.microsoft.com/office/drawing/2014/main" val="20002"/>
                    </a:ext>
                  </a:extLst>
                </a:gridCol>
                <a:gridCol w="332535">
                  <a:extLst>
                    <a:ext uri="{9D8B030D-6E8A-4147-A177-3AD203B41FA5}">
                      <a16:colId xmlns:a16="http://schemas.microsoft.com/office/drawing/2014/main" val="20003"/>
                    </a:ext>
                  </a:extLst>
                </a:gridCol>
                <a:gridCol w="215176">
                  <a:extLst>
                    <a:ext uri="{9D8B030D-6E8A-4147-A177-3AD203B41FA5}">
                      <a16:colId xmlns:a16="http://schemas.microsoft.com/office/drawing/2014/main" val="20004"/>
                    </a:ext>
                  </a:extLst>
                </a:gridCol>
                <a:gridCol w="321446">
                  <a:extLst>
                    <a:ext uri="{9D8B030D-6E8A-4147-A177-3AD203B41FA5}">
                      <a16:colId xmlns:a16="http://schemas.microsoft.com/office/drawing/2014/main" val="20005"/>
                    </a:ext>
                  </a:extLst>
                </a:gridCol>
              </a:tblGrid>
              <a:tr h="190463">
                <a:tc gridSpan="6">
                  <a:txBody>
                    <a:bodyPr/>
                    <a:lstStyle/>
                    <a:p>
                      <a:pPr algn="ctr" rtl="0" fontAlgn="b"/>
                      <a:r>
                        <a:rPr lang="es-CO" sz="1000" b="0" i="0" u="none" strike="noStrike" dirty="0">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3348">
                <a:tc>
                  <a:txBody>
                    <a:bodyPr/>
                    <a:lstStyle/>
                    <a:p>
                      <a:pPr algn="l" rtl="0" fontAlgn="b"/>
                      <a:r>
                        <a:rPr lang="es-CO" sz="700" b="1" i="0" u="none" strike="noStrike">
                          <a:solidFill>
                            <a:srgbClr val="375623"/>
                          </a:solidFill>
                          <a:effectLst/>
                          <a:latin typeface="Arial" panose="020B0604020202020204" pitchFamily="34" charset="0"/>
                        </a:rPr>
                        <a:t>CONTRATO CONSULTORIA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001600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l" rtl="0" fontAlgn="b"/>
                      <a:endParaRPr lang="es-CO" sz="700" b="1" i="0" u="none" strike="noStrike">
                        <a:solidFill>
                          <a:srgbClr val="375623"/>
                        </a:solidFill>
                        <a:effectLst/>
                        <a:latin typeface="Arial" panose="020B0604020202020204" pitchFamily="34" charset="0"/>
                      </a:endParaRP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l" rtl="0" fontAlgn="b"/>
                      <a:endParaRPr lang="es-CO" sz="700" b="1" i="0" u="none" strike="noStrike">
                        <a:solidFill>
                          <a:srgbClr val="375623"/>
                        </a:solidFill>
                        <a:effectLst/>
                        <a:latin typeface="Arial" panose="020B0604020202020204" pitchFamily="34" charset="0"/>
                      </a:endParaRP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dirty="0">
                          <a:solidFill>
                            <a:srgbClr val="375623"/>
                          </a:solidFill>
                          <a:effectLst/>
                          <a:latin typeface="Arial" panose="020B0604020202020204" pitchFamily="34" charset="0"/>
                        </a:rPr>
                        <a:t>1594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463">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ctr" rtl="0" fontAlgn="ctr"/>
                      <a:r>
                        <a:rPr lang="es-ES" sz="700" b="0" i="0" u="none" strike="noStrike" dirty="0">
                          <a:solidFill>
                            <a:srgbClr val="375623"/>
                          </a:solidFill>
                          <a:effectLst/>
                          <a:latin typeface="Arial" panose="020B0604020202020204" pitchFamily="34" charset="0"/>
                        </a:rPr>
                        <a:t>7 de octubre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28556">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3">
                  <a:txBody>
                    <a:bodyPr/>
                    <a:lstStyle/>
                    <a:p>
                      <a:pPr algn="l" rtl="0" fontAlgn="b"/>
                      <a:r>
                        <a:rPr lang="es-ES" sz="700" b="0" i="0" u="none" strike="noStrike" dirty="0">
                          <a:solidFill>
                            <a:srgbClr val="375623"/>
                          </a:solidFill>
                          <a:effectLst/>
                          <a:latin typeface="Arial" panose="020B0604020202020204" pitchFamily="34" charset="0"/>
                        </a:rPr>
                        <a:t>7 de febrero de 2019</a:t>
                      </a:r>
                      <a:endParaRPr lang="es-CO" sz="700" b="1" i="0" u="none" strike="noStrike" dirty="0">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pPr algn="ctr" rtl="0" fontAlgn="ctr"/>
                      <a:r>
                        <a:rPr lang="es-ES" sz="700" b="0" i="0" u="none" strike="noStrike" dirty="0">
                          <a:solidFill>
                            <a:srgbClr val="375623"/>
                          </a:solidFill>
                          <a:effectLst/>
                          <a:latin typeface="Arial" panose="020B0604020202020204" pitchFamily="34" charset="0"/>
                        </a:rPr>
                        <a:t>7 de febrero de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463">
                <a:tc gridSpan="6">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731479">
                <a:tc gridSpan="6">
                  <a:txBody>
                    <a:bodyPr/>
                    <a:lstStyle/>
                    <a:p>
                      <a:pPr algn="just" rtl="0" fontAlgn="ctr"/>
                      <a:r>
                        <a:rPr lang="es-ES" sz="800" b="0" i="0" u="none" strike="noStrike" dirty="0">
                          <a:solidFill>
                            <a:srgbClr val="375623"/>
                          </a:solidFill>
                          <a:effectLst/>
                          <a:latin typeface="Arial" panose="020B0604020202020204" pitchFamily="34" charset="0"/>
                        </a:rPr>
                        <a:t>Con la ejecución de estos estudios y diseños, y su posterior materialización de la rehabilitación  de el tramo de la vía que  satisfaga requerimientos mínimos de seguridad, comodidad y </a:t>
                      </a:r>
                      <a:r>
                        <a:rPr lang="es-ES" sz="800" b="0" i="0" u="none" strike="noStrike" dirty="0" err="1">
                          <a:solidFill>
                            <a:srgbClr val="375623"/>
                          </a:solidFill>
                          <a:effectLst/>
                          <a:latin typeface="Arial" panose="020B0604020202020204" pitchFamily="34" charset="0"/>
                        </a:rPr>
                        <a:t>transitabilidad</a:t>
                      </a:r>
                      <a:r>
                        <a:rPr lang="es-ES" sz="800" b="0" i="0" u="none" strike="noStrike" dirty="0">
                          <a:solidFill>
                            <a:srgbClr val="375623"/>
                          </a:solidFill>
                          <a:effectLst/>
                          <a:latin typeface="Arial" panose="020B0604020202020204" pitchFamily="34" charset="0"/>
                        </a:rPr>
                        <a:t> para los usuarios de la vía, se contribuyen  al desarrollo sostenible y a la integración del país a través de una red vial eficiente específicamente en este sector del país. Adicionalmente se genera desarrollo  de la economía y empleo en el departamento.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90463">
                <a:tc gridSpan="6">
                  <a:txBody>
                    <a:bodyPr/>
                    <a:lstStyle/>
                    <a:p>
                      <a:pPr algn="ctr" rtl="0" fontAlgn="b"/>
                      <a:r>
                        <a:rPr lang="es-ES" sz="1000" b="0" i="0" u="none" strike="noStrike" dirty="0">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90463">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700" b="1" i="0" u="none" strike="noStrike" dirty="0">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endParaRPr lang="es-CO" sz="700" b="1" i="0" u="none" strike="noStrike" dirty="0">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700" b="1" i="0" u="none" strike="noStrike">
                          <a:solidFill>
                            <a:srgbClr val="375623"/>
                          </a:solidFill>
                          <a:effectLst/>
                          <a:latin typeface="Arial" panose="020B0604020202020204" pitchFamily="34" charset="0"/>
                        </a:rPr>
                        <a:t>Ejecutado</a:t>
                      </a:r>
                      <a:endParaRPr lang="es-CO" sz="700" b="1" i="0" u="none" strike="noStrike" dirty="0">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99987">
                <a:tc>
                  <a:txBody>
                    <a:bodyPr/>
                    <a:lstStyle/>
                    <a:p>
                      <a:pPr algn="just" rtl="0" fontAlgn="ctr"/>
                      <a:r>
                        <a:rPr lang="es-ES" sz="600" b="1" i="0" u="none" strike="noStrike" dirty="0">
                          <a:solidFill>
                            <a:srgbClr val="375623"/>
                          </a:solidFill>
                          <a:effectLst/>
                          <a:latin typeface="Arial" panose="020B0604020202020204" pitchFamily="34" charset="0"/>
                        </a:rPr>
                        <a:t>Estudios y Diseños Fase  III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700" b="0" i="0" u="none" strike="noStrike" dirty="0">
                          <a:solidFill>
                            <a:srgbClr val="375623"/>
                          </a:solidFill>
                          <a:effectLst/>
                          <a:latin typeface="Arial" panose="020B0604020202020204" pitchFamily="34" charset="0"/>
                        </a:rPr>
                        <a:t>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endParaRPr lang="es-CO" sz="700" b="0" i="0" u="none" strike="noStrike" dirty="0">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700" b="0" i="0" u="none" strike="noStrike" dirty="0">
                          <a:solidFill>
                            <a:srgbClr val="375623"/>
                          </a:solidFill>
                          <a:effectLst/>
                          <a:latin typeface="Arial" panose="020B0604020202020204" pitchFamily="34" charset="0"/>
                        </a:rPr>
                        <a:t>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CO" sz="700" b="0" i="0" u="none" strike="noStrike" dirty="0">
                          <a:solidFill>
                            <a:srgbClr val="375623"/>
                          </a:solidFill>
                          <a:effectLst/>
                          <a:latin typeface="Arial" panose="020B0604020202020204" pitchFamily="34" charset="0"/>
                        </a:rPr>
                        <a:t>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pic>
        <p:nvPicPr>
          <p:cNvPr id="372832" name="Imagen 28">
            <a:extLst>
              <a:ext uri="{FF2B5EF4-FFF2-40B4-BE49-F238E27FC236}">
                <a16:creationId xmlns:a16="http://schemas.microsoft.com/office/drawing/2014/main" id="{A6E2F3C2-E925-4FDE-AEB0-85CD49F04AE6}"/>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7563" y="219075"/>
            <a:ext cx="37306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F1BCD722-E364-4EC9-87B8-D64B03C8D38C}"/>
              </a:ext>
            </a:extLst>
          </p:cNvPr>
          <p:cNvSpPr/>
          <p:nvPr/>
        </p:nvSpPr>
        <p:spPr>
          <a:xfrm>
            <a:off x="-30163" y="-444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prstClr val="white"/>
              </a:solidFill>
            </a:endParaRPr>
          </a:p>
        </p:txBody>
      </p:sp>
      <p:pic>
        <p:nvPicPr>
          <p:cNvPr id="373763" name="Imagen 1">
            <a:extLst>
              <a:ext uri="{FF2B5EF4-FFF2-40B4-BE49-F238E27FC236}">
                <a16:creationId xmlns:a16="http://schemas.microsoft.com/office/drawing/2014/main" id="{D2C90471-FA83-460F-90AA-75F46DD672B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91650" y="59563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82D37E39-C350-435F-BDAE-BA963D1ADFFB}"/>
              </a:ext>
            </a:extLst>
          </p:cNvPr>
          <p:cNvGrpSpPr>
            <a:grpSpLocks/>
          </p:cNvGrpSpPr>
          <p:nvPr/>
        </p:nvGrpSpPr>
        <p:grpSpPr bwMode="auto">
          <a:xfrm>
            <a:off x="6104082" y="882334"/>
            <a:ext cx="5249098" cy="526056"/>
            <a:chOff x="3797995" y="1095038"/>
            <a:chExt cx="8830843" cy="793458"/>
          </a:xfrm>
          <a:solidFill>
            <a:schemeClr val="accent6">
              <a:lumMod val="60000"/>
              <a:lumOff val="40000"/>
            </a:schemeClr>
          </a:solidFill>
        </p:grpSpPr>
        <p:sp>
          <p:nvSpPr>
            <p:cNvPr id="12" name="Pentágono 11">
              <a:extLst>
                <a:ext uri="{FF2B5EF4-FFF2-40B4-BE49-F238E27FC236}">
                  <a16:creationId xmlns:a16="http://schemas.microsoft.com/office/drawing/2014/main" id="{81D55DB3-C0E5-4CD1-BEBA-1FAA37C0BAD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7CA1A680-1250-4CC5-8716-BDC041B82B8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809C3CF5-D56E-49C9-B0B9-D1EF764F832D}"/>
                </a:ext>
              </a:extLst>
            </p:cNvPr>
            <p:cNvSpPr txBox="1"/>
            <p:nvPr/>
          </p:nvSpPr>
          <p:spPr>
            <a:xfrm>
              <a:off x="5031026" y="1145736"/>
              <a:ext cx="7320727" cy="742760"/>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Municipios Nuquí, Alto Baudó, Cantón de San Pablo,  </a:t>
              </a:r>
              <a:r>
                <a:rPr lang="es-CO" sz="1000" b="1" dirty="0" err="1">
                  <a:solidFill>
                    <a:srgbClr val="70AD47">
                      <a:lumMod val="50000"/>
                    </a:srgbClr>
                  </a:solidFill>
                  <a:latin typeface="Arial" panose="020B0604020202020204" pitchFamily="34" charset="0"/>
                  <a:cs typeface="Arial" panose="020B0604020202020204" pitchFamily="34" charset="0"/>
                </a:rPr>
                <a:t>Itsmina</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C53AA091-8262-49AE-94C5-A288E6608FA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9" name="Rectángulo 68">
            <a:extLst>
              <a:ext uri="{FF2B5EF4-FFF2-40B4-BE49-F238E27FC236}">
                <a16:creationId xmlns:a16="http://schemas.microsoft.com/office/drawing/2014/main" id="{9361EF7C-106C-434D-9BE6-7C330EA502C0}"/>
              </a:ext>
            </a:extLst>
          </p:cNvPr>
          <p:cNvSpPr/>
          <p:nvPr/>
        </p:nvSpPr>
        <p:spPr>
          <a:xfrm>
            <a:off x="882650" y="434975"/>
            <a:ext cx="9764713" cy="49212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 </a:t>
            </a:r>
            <a:r>
              <a:rPr lang="es-ES"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ESTUDIOS Y DISEÑOS DE LA CONEXIÓN ÁNIMAS – NUQUÍ, DEPARTAMENTO DEL CHOCÓ.</a:t>
            </a:r>
            <a:endPar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endParaRPr>
          </a:p>
          <a:p>
            <a:pPr eaLnBrk="1" fontAlgn="auto" hangingPunct="1">
              <a:spcBef>
                <a:spcPts val="0"/>
              </a:spcBef>
              <a:spcAft>
                <a:spcPts val="0"/>
              </a:spcAft>
              <a:defRPr/>
            </a:pPr>
            <a:r>
              <a:rPr lang="es-ES" sz="12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2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73766" name="Imagen 35">
            <a:extLst>
              <a:ext uri="{FF2B5EF4-FFF2-40B4-BE49-F238E27FC236}">
                <a16:creationId xmlns:a16="http://schemas.microsoft.com/office/drawing/2014/main" id="{F29249CD-7374-4465-B855-4F6E718C39C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3767" name="CuadroTexto 3">
            <a:extLst>
              <a:ext uri="{FF2B5EF4-FFF2-40B4-BE49-F238E27FC236}">
                <a16:creationId xmlns:a16="http://schemas.microsoft.com/office/drawing/2014/main" id="{D2E430F8-9FC0-4177-8276-0BEECFC73164}"/>
              </a:ext>
            </a:extLst>
          </p:cNvPr>
          <p:cNvSpPr txBox="1">
            <a:spLocks noChangeArrowheads="1"/>
          </p:cNvSpPr>
          <p:nvPr/>
        </p:nvSpPr>
        <p:spPr bwMode="auto">
          <a:xfrm>
            <a:off x="5143500" y="412432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FD605458-7D54-4F88-B7B1-0A38B36EAFA5}"/>
              </a:ext>
            </a:extLst>
          </p:cNvPr>
          <p:cNvGrpSpPr>
            <a:grpSpLocks/>
          </p:cNvGrpSpPr>
          <p:nvPr/>
        </p:nvGrpSpPr>
        <p:grpSpPr bwMode="auto">
          <a:xfrm>
            <a:off x="6104082" y="1515971"/>
            <a:ext cx="5249098" cy="506171"/>
            <a:chOff x="3797995" y="1095038"/>
            <a:chExt cx="9001555" cy="749482"/>
          </a:xfrm>
          <a:solidFill>
            <a:schemeClr val="accent6">
              <a:lumMod val="60000"/>
              <a:lumOff val="40000"/>
            </a:schemeClr>
          </a:solidFill>
        </p:grpSpPr>
        <p:sp>
          <p:nvSpPr>
            <p:cNvPr id="39" name="Pentágono 11">
              <a:extLst>
                <a:ext uri="{FF2B5EF4-FFF2-40B4-BE49-F238E27FC236}">
                  <a16:creationId xmlns:a16="http://schemas.microsoft.com/office/drawing/2014/main" id="{1E26D757-EB9C-4B46-9A4F-1CB09AEFAAD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EACCF379-F668-41AC-9171-512EA026404C}"/>
                </a:ext>
              </a:extLst>
            </p:cNvPr>
            <p:cNvSpPr/>
            <p:nvPr/>
          </p:nvSpPr>
          <p:spPr>
            <a:xfrm>
              <a:off x="4803095" y="1097388"/>
              <a:ext cx="7996455" cy="74713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600" dirty="0">
                  <a:solidFill>
                    <a:srgbClr val="70AD47">
                      <a:lumMod val="50000"/>
                    </a:srgbClr>
                  </a:solidFill>
                  <a:latin typeface="Arial" panose="020B0604020202020204" pitchFamily="34" charset="0"/>
                  <a:cs typeface="Arial" panose="020B0604020202020204" pitchFamily="34" charset="0"/>
                </a:rPr>
                <a:t>Unión transversal de la Troncal de Occidente con el Pacífico</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874ACA92-3C1B-45E2-9270-2F1610D39A8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273E3E06-02EA-4815-AEF5-DEA8807A8B65}"/>
              </a:ext>
            </a:extLst>
          </p:cNvPr>
          <p:cNvGrpSpPr>
            <a:grpSpLocks/>
          </p:cNvGrpSpPr>
          <p:nvPr/>
        </p:nvGrpSpPr>
        <p:grpSpPr bwMode="auto">
          <a:xfrm>
            <a:off x="6117335" y="2121531"/>
            <a:ext cx="523584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382522C3-C056-439F-BEAB-3AFBA82186B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2C0EF64E-BEF4-43DD-A108-AC8527F66043}"/>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130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150DD5EC-0285-4ABC-B045-5FB8A8EB4A0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28FCC252-9068-41C7-867F-E8425F742ADF}"/>
              </a:ext>
            </a:extLst>
          </p:cNvPr>
          <p:cNvGrpSpPr>
            <a:grpSpLocks/>
          </p:cNvGrpSpPr>
          <p:nvPr/>
        </p:nvGrpSpPr>
        <p:grpSpPr bwMode="auto">
          <a:xfrm>
            <a:off x="6104082" y="2630065"/>
            <a:ext cx="5267179" cy="371547"/>
            <a:chOff x="3797995" y="1095038"/>
            <a:chExt cx="8830843" cy="662960"/>
          </a:xfrm>
          <a:solidFill>
            <a:schemeClr val="accent6">
              <a:lumMod val="60000"/>
              <a:lumOff val="40000"/>
            </a:schemeClr>
          </a:solidFill>
        </p:grpSpPr>
        <p:sp>
          <p:nvSpPr>
            <p:cNvPr id="48" name="Pentágono 11">
              <a:extLst>
                <a:ext uri="{FF2B5EF4-FFF2-40B4-BE49-F238E27FC236}">
                  <a16:creationId xmlns:a16="http://schemas.microsoft.com/office/drawing/2014/main" id="{08D286F5-DE6F-4976-A915-2CC21EAD104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A3B9F034-0791-49CE-8662-90E7256BF6A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A9F84EB4-CEB0-4642-ABCD-4B817F5B7ED4}"/>
                </a:ext>
              </a:extLst>
            </p:cNvPr>
            <p:cNvSpPr txBox="1"/>
            <p:nvPr/>
          </p:nvSpPr>
          <p:spPr>
            <a:xfrm>
              <a:off x="5115203" y="1153908"/>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130 </a:t>
              </a:r>
              <a:r>
                <a:rPr lang="es-ES" sz="1600" dirty="0">
                  <a:solidFill>
                    <a:srgbClr val="70AD47">
                      <a:lumMod val="50000"/>
                    </a:srgbClr>
                  </a:solidFill>
                  <a:latin typeface="Arial" panose="020B0604020202020204" pitchFamily="34" charset="0"/>
                  <a:cs typeface="Arial" panose="020B0604020202020204" pitchFamily="34" charset="0"/>
                </a:rPr>
                <a:t>Km</a:t>
              </a:r>
              <a:r>
                <a:rPr lang="es-CO" sz="16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1F17497E-D07A-426A-9AA0-AB743FD9DD8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73771" name="Imagen 54">
            <a:extLst>
              <a:ext uri="{FF2B5EF4-FFF2-40B4-BE49-F238E27FC236}">
                <a16:creationId xmlns:a16="http://schemas.microsoft.com/office/drawing/2014/main" id="{C094737F-D885-4CD8-BB0A-B0994E50788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772" name="Imagen 5">
            <a:extLst>
              <a:ext uri="{FF2B5EF4-FFF2-40B4-BE49-F238E27FC236}">
                <a16:creationId xmlns:a16="http://schemas.microsoft.com/office/drawing/2014/main" id="{5E2E7673-35B1-4E9C-8054-386AC706BF7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901825" y="4100513"/>
            <a:ext cx="3201988" cy="178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DF239FB-2326-4A11-B9F9-7269989BC3D0}"/>
              </a:ext>
            </a:extLst>
          </p:cNvPr>
          <p:cNvGraphicFramePr>
            <a:graphicFrameLocks noGrp="1"/>
          </p:cNvGraphicFramePr>
          <p:nvPr/>
        </p:nvGraphicFramePr>
        <p:xfrm>
          <a:off x="6088063" y="3135313"/>
          <a:ext cx="5283200" cy="2700337"/>
        </p:xfrm>
        <a:graphic>
          <a:graphicData uri="http://schemas.openxmlformats.org/drawingml/2006/table">
            <a:tbl>
              <a:tblPr firstRow="1" bandRow="1"/>
              <a:tblGrid>
                <a:gridCol w="1617789">
                  <a:extLst>
                    <a:ext uri="{9D8B030D-6E8A-4147-A177-3AD203B41FA5}">
                      <a16:colId xmlns:a16="http://schemas.microsoft.com/office/drawing/2014/main" val="20000"/>
                    </a:ext>
                  </a:extLst>
                </a:gridCol>
                <a:gridCol w="1213342">
                  <a:extLst>
                    <a:ext uri="{9D8B030D-6E8A-4147-A177-3AD203B41FA5}">
                      <a16:colId xmlns:a16="http://schemas.microsoft.com/office/drawing/2014/main" val="20001"/>
                    </a:ext>
                  </a:extLst>
                </a:gridCol>
                <a:gridCol w="2045929">
                  <a:extLst>
                    <a:ext uri="{9D8B030D-6E8A-4147-A177-3AD203B41FA5}">
                      <a16:colId xmlns:a16="http://schemas.microsoft.com/office/drawing/2014/main" val="20002"/>
                    </a:ext>
                  </a:extLst>
                </a:gridCol>
                <a:gridCol w="406140">
                  <a:extLst>
                    <a:ext uri="{9D8B030D-6E8A-4147-A177-3AD203B41FA5}">
                      <a16:colId xmlns:a16="http://schemas.microsoft.com/office/drawing/2014/main" val="20003"/>
                    </a:ext>
                  </a:extLst>
                </a:gridCol>
              </a:tblGrid>
              <a:tr h="148807">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8807">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$ 10.906,20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48807">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48807">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$ 10.906,20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48807">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$ 2.413,80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48807">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48807">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$ 2.413,80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48807">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$ 13.320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48807">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609596">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FINANCIERO(%)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48807">
                <a:tc>
                  <a:txBody>
                    <a:bodyPr/>
                    <a:lstStyle/>
                    <a:p>
                      <a:pPr algn="ctr" rtl="0" fontAlgn="ctr"/>
                      <a:r>
                        <a:rPr lang="es-CO" sz="800" b="0" i="0" u="none" strike="noStrike">
                          <a:solidFill>
                            <a:srgbClr val="000000"/>
                          </a:solidFill>
                          <a:effectLst/>
                          <a:latin typeface="Arial" panose="020B0604020202020204" pitchFamily="34" charset="0"/>
                        </a:rPr>
                        <a:t>Nuquí – Alto de Copidijo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000000"/>
                          </a:solidFill>
                          <a:effectLst/>
                          <a:latin typeface="Arial" panose="020B0604020202020204" pitchFamily="34" charset="0"/>
                        </a:rPr>
                        <a:t>18,0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000000"/>
                          </a:solidFill>
                          <a:effectLst/>
                          <a:latin typeface="Arial" panose="020B0604020202020204" pitchFamily="34" charset="0"/>
                        </a:rPr>
                        <a:t>Fase III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5">
                  <a:txBody>
                    <a:bodyPr/>
                    <a:lstStyle/>
                    <a:p>
                      <a:pPr algn="ctr" rtl="0" fontAlgn="ctr"/>
                      <a:r>
                        <a:rPr lang="es-CO" sz="800" b="0" i="0" u="none" strike="noStrike">
                          <a:solidFill>
                            <a:srgbClr val="000000"/>
                          </a:solidFill>
                          <a:effectLst/>
                          <a:latin typeface="Arial" panose="020B0604020202020204" pitchFamily="34" charset="0"/>
                        </a:rPr>
                        <a:t>27,03%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148807">
                <a:tc>
                  <a:txBody>
                    <a:bodyPr/>
                    <a:lstStyle/>
                    <a:p>
                      <a:pPr algn="ctr" rtl="0" fontAlgn="ctr"/>
                      <a:r>
                        <a:rPr lang="es-ES" sz="800" b="0" i="0" u="none" strike="noStrike">
                          <a:solidFill>
                            <a:srgbClr val="000000"/>
                          </a:solidFill>
                          <a:effectLst/>
                          <a:latin typeface="Arial" panose="020B0604020202020204" pitchFamily="34" charset="0"/>
                        </a:rPr>
                        <a:t>Alto de Copidijo – Río Baudó</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000000"/>
                          </a:solidFill>
                          <a:effectLst/>
                          <a:latin typeface="Arial" panose="020B0604020202020204" pitchFamily="34" charset="0"/>
                        </a:rPr>
                        <a:t>16,0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000000"/>
                          </a:solidFill>
                          <a:effectLst/>
                          <a:latin typeface="Arial" panose="020B0604020202020204" pitchFamily="34" charset="0"/>
                        </a:rPr>
                        <a:t>Fase I y III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1"/>
                  </a:ext>
                </a:extLst>
              </a:tr>
              <a:tr h="148807">
                <a:tc>
                  <a:txBody>
                    <a:bodyPr/>
                    <a:lstStyle/>
                    <a:p>
                      <a:pPr algn="ctr" rtl="0" fontAlgn="ctr"/>
                      <a:r>
                        <a:rPr lang="es-CO" sz="800" b="0" i="0" u="none" strike="noStrike">
                          <a:solidFill>
                            <a:srgbClr val="000000"/>
                          </a:solidFill>
                          <a:effectLst/>
                          <a:latin typeface="Arial" panose="020B0604020202020204" pitchFamily="34" charset="0"/>
                        </a:rPr>
                        <a:t>Río Baudó – Quebrada Muertero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000000"/>
                          </a:solidFill>
                          <a:effectLst/>
                          <a:latin typeface="Arial" panose="020B0604020202020204" pitchFamily="34" charset="0"/>
                        </a:rPr>
                        <a:t>17,0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000000"/>
                          </a:solidFill>
                          <a:effectLst/>
                          <a:latin typeface="Arial" panose="020B0604020202020204" pitchFamily="34" charset="0"/>
                        </a:rPr>
                        <a:t>Fase I y III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2"/>
                  </a:ext>
                </a:extLst>
              </a:tr>
              <a:tr h="148807">
                <a:tc>
                  <a:txBody>
                    <a:bodyPr/>
                    <a:lstStyle/>
                    <a:p>
                      <a:pPr algn="ctr" rtl="0" fontAlgn="ctr"/>
                      <a:r>
                        <a:rPr lang="es-CO" sz="800" b="0" i="0" u="none" strike="noStrike">
                          <a:solidFill>
                            <a:srgbClr val="000000"/>
                          </a:solidFill>
                          <a:effectLst/>
                          <a:latin typeface="Arial" panose="020B0604020202020204" pitchFamily="34" charset="0"/>
                        </a:rPr>
                        <a:t>Quebrada Muertero – El Afirmado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000000"/>
                          </a:solidFill>
                          <a:effectLst/>
                          <a:latin typeface="Arial" panose="020B0604020202020204" pitchFamily="34" charset="0"/>
                        </a:rPr>
                        <a:t>24,0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000000"/>
                          </a:solidFill>
                          <a:effectLst/>
                          <a:latin typeface="Arial" panose="020B0604020202020204" pitchFamily="34" charset="0"/>
                        </a:rPr>
                        <a:t>Fase I y III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3"/>
                  </a:ext>
                </a:extLst>
              </a:tr>
              <a:tr h="156248">
                <a:tc>
                  <a:txBody>
                    <a:bodyPr/>
                    <a:lstStyle/>
                    <a:p>
                      <a:pPr algn="ctr" rtl="0" fontAlgn="ctr"/>
                      <a:r>
                        <a:rPr lang="es-ES" sz="800" b="0" i="0" u="none" strike="noStrike">
                          <a:solidFill>
                            <a:srgbClr val="000000"/>
                          </a:solidFill>
                          <a:effectLst/>
                          <a:latin typeface="Arial" panose="020B0604020202020204" pitchFamily="34" charset="0"/>
                        </a:rPr>
                        <a:t>El Afirmado – La Ye (Las Ánimas)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000000"/>
                          </a:solidFill>
                          <a:effectLst/>
                          <a:latin typeface="Arial" panose="020B0604020202020204" pitchFamily="34" charset="0"/>
                        </a:rPr>
                        <a:t>55,0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000000"/>
                          </a:solidFill>
                          <a:effectLst/>
                          <a:latin typeface="Arial" panose="020B0604020202020204" pitchFamily="34" charset="0"/>
                        </a:rPr>
                        <a:t>Fase III</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4"/>
                  </a:ext>
                </a:extLst>
              </a:tr>
            </a:tbl>
          </a:graphicData>
        </a:graphic>
      </p:graphicFrame>
      <p:graphicFrame>
        <p:nvGraphicFramePr>
          <p:cNvPr id="6" name="Tabla 5">
            <a:extLst>
              <a:ext uri="{FF2B5EF4-FFF2-40B4-BE49-F238E27FC236}">
                <a16:creationId xmlns:a16="http://schemas.microsoft.com/office/drawing/2014/main" id="{239A0A15-30F7-4005-A1CC-740B63042A68}"/>
              </a:ext>
            </a:extLst>
          </p:cNvPr>
          <p:cNvGraphicFramePr>
            <a:graphicFrameLocks noGrp="1"/>
          </p:cNvGraphicFramePr>
          <p:nvPr/>
        </p:nvGraphicFramePr>
        <p:xfrm>
          <a:off x="882650" y="903288"/>
          <a:ext cx="4784725" cy="3116262"/>
        </p:xfrm>
        <a:graphic>
          <a:graphicData uri="http://schemas.openxmlformats.org/drawingml/2006/table">
            <a:tbl>
              <a:tblPr firstRow="1" bandRow="1"/>
              <a:tblGrid>
                <a:gridCol w="1190577">
                  <a:extLst>
                    <a:ext uri="{9D8B030D-6E8A-4147-A177-3AD203B41FA5}">
                      <a16:colId xmlns:a16="http://schemas.microsoft.com/office/drawing/2014/main" val="20000"/>
                    </a:ext>
                  </a:extLst>
                </a:gridCol>
                <a:gridCol w="892934">
                  <a:extLst>
                    <a:ext uri="{9D8B030D-6E8A-4147-A177-3AD203B41FA5}">
                      <a16:colId xmlns:a16="http://schemas.microsoft.com/office/drawing/2014/main" val="20001"/>
                    </a:ext>
                  </a:extLst>
                </a:gridCol>
                <a:gridCol w="1356313">
                  <a:extLst>
                    <a:ext uri="{9D8B030D-6E8A-4147-A177-3AD203B41FA5}">
                      <a16:colId xmlns:a16="http://schemas.microsoft.com/office/drawing/2014/main" val="20002"/>
                    </a:ext>
                  </a:extLst>
                </a:gridCol>
                <a:gridCol w="149343">
                  <a:extLst>
                    <a:ext uri="{9D8B030D-6E8A-4147-A177-3AD203B41FA5}">
                      <a16:colId xmlns:a16="http://schemas.microsoft.com/office/drawing/2014/main" val="20003"/>
                    </a:ext>
                  </a:extLst>
                </a:gridCol>
                <a:gridCol w="597779">
                  <a:extLst>
                    <a:ext uri="{9D8B030D-6E8A-4147-A177-3AD203B41FA5}">
                      <a16:colId xmlns:a16="http://schemas.microsoft.com/office/drawing/2014/main" val="20004"/>
                    </a:ext>
                  </a:extLst>
                </a:gridCol>
                <a:gridCol w="597779">
                  <a:extLst>
                    <a:ext uri="{9D8B030D-6E8A-4147-A177-3AD203B41FA5}">
                      <a16:colId xmlns:a16="http://schemas.microsoft.com/office/drawing/2014/main" val="20005"/>
                    </a:ext>
                  </a:extLst>
                </a:gridCol>
              </a:tblGrid>
              <a:tr h="171760">
                <a:tc gridSpan="6">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0"/>
                  </a:ext>
                </a:extLst>
              </a:tr>
              <a:tr h="320070">
                <a:tc>
                  <a:txBody>
                    <a:bodyPr/>
                    <a:lstStyle/>
                    <a:p>
                      <a:pPr algn="l" rtl="0" fontAlgn="b"/>
                      <a:r>
                        <a:rPr lang="es-CO" sz="700" b="1" i="0" u="none" strike="noStrike">
                          <a:solidFill>
                            <a:srgbClr val="375623"/>
                          </a:solidFill>
                          <a:effectLst/>
                          <a:latin typeface="Arial" panose="020B0604020202020204" pitchFamily="34" charset="0"/>
                        </a:rPr>
                        <a:t>CONTRATO CONSULTORIA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3">
                  <a:txBody>
                    <a:bodyPr/>
                    <a:lstStyle/>
                    <a:p>
                      <a:pPr algn="ctr" rtl="0" fontAlgn="ctr"/>
                      <a:r>
                        <a:rPr lang="es-CO" sz="700" b="0" i="0" u="none" strike="noStrike">
                          <a:solidFill>
                            <a:srgbClr val="375623"/>
                          </a:solidFill>
                          <a:effectLst/>
                          <a:latin typeface="Arial" panose="020B0604020202020204" pitchFamily="34" charset="0"/>
                        </a:rPr>
                        <a:t>2194 de 2016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pPr algn="ctr" rtl="0" fontAlgn="ctr"/>
                      <a:endParaRPr lang="es-CO" sz="6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2199 de 2016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7176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ctr" rtl="0" fontAlgn="ctr"/>
                      <a:r>
                        <a:rPr lang="es-ES" sz="700" b="0" i="0" u="none" strike="noStrike">
                          <a:solidFill>
                            <a:srgbClr val="375623"/>
                          </a:solidFill>
                          <a:effectLst/>
                          <a:latin typeface="Arial" panose="020B0604020202020204" pitchFamily="34" charset="0"/>
                        </a:rPr>
                        <a:t>1 de febrero de 2017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lnT w="63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10002"/>
                  </a:ext>
                </a:extLst>
              </a:tr>
              <a:tr h="213380">
                <a:tc gridSpan="5">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ES" sz="700" b="0" i="0" u="none" strike="noStrike">
                          <a:solidFill>
                            <a:srgbClr val="375623"/>
                          </a:solidFill>
                          <a:effectLst/>
                          <a:latin typeface="Arial" panose="020B0604020202020204" pitchFamily="34" charset="0"/>
                        </a:rPr>
                        <a:t>31 de marzo de 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71760">
                <a:tc gridSpan="6">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lnT w="6350" cap="flat" cmpd="sng" algn="ctr">
                      <a:solidFill>
                        <a:srgbClr val="FFFFFF"/>
                      </a:solidFill>
                      <a:prstDash val="solid"/>
                      <a:round/>
                      <a:headEnd type="none" w="med" len="med"/>
                      <a:tailEnd type="none" w="med" len="med"/>
                    </a:lnT>
                  </a:tcPr>
                </a:tc>
                <a:extLst>
                  <a:ext uri="{0D108BD9-81ED-4DB2-BD59-A6C34878D82A}">
                    <a16:rowId xmlns:a16="http://schemas.microsoft.com/office/drawing/2014/main" val="10004"/>
                  </a:ext>
                </a:extLst>
              </a:tr>
              <a:tr h="853520">
                <a:tc gridSpan="6">
                  <a:txBody>
                    <a:bodyPr/>
                    <a:lstStyle/>
                    <a:p>
                      <a:pPr algn="just" rtl="0" fontAlgn="ctr"/>
                      <a:r>
                        <a:rPr lang="es-ES" sz="700" b="0" i="0" u="none" strike="noStrike">
                          <a:solidFill>
                            <a:srgbClr val="375623"/>
                          </a:solidFill>
                          <a:effectLst/>
                          <a:latin typeface="Arial" panose="020B0604020202020204" pitchFamily="34" charset="0"/>
                        </a:rPr>
                        <a:t>La conexión Ánimas - Nuquí, no solo permitirá la salida al mar para el Departamento del Choco, hará posible también unir el centro y norte del país con el océano Pacifico (mejoramiento de cadenas productivas y aporte a la infraestructura intermodal). Actualmente la salida al océano pacifico cercana al centro y norte por el modo carretero, es la ruta 4001 Buenaventura - Cruce ruta 40 (Loboguerreo). Con base en los corredores establecidos e indicados en el Plan Estratégico de Infraestructura Intermodal de Transporte, la conexión Ánimas – Nuquí que hace parte del corredor Cartago (Valle del Cauca) - Ansermanuevo (Valle del Cauca) -Cruce El Cairo (Valle del Cauca) - San José del Palmar (Choco) - Novita (Choco) - Condoto (Choco) - Itsmina (Choco) - Animas, permitirá la unión transversal de un corredor estructurante (Troncal de occidente) con el océano pacifico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5"/>
                  </a:ext>
                </a:extLst>
              </a:tr>
              <a:tr h="171760">
                <a:tc gridSpan="6">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lnL w="12700" cap="flat" cmpd="sng" algn="ctr">
                      <a:solidFill>
                        <a:srgbClr val="FFFFFF"/>
                      </a:solidFill>
                      <a:prstDash val="solid"/>
                      <a:round/>
                      <a:headEnd type="none" w="med" len="med"/>
                      <a:tailEnd type="none" w="med" len="med"/>
                    </a:lnL>
                  </a:tcPr>
                </a:tc>
                <a:extLst>
                  <a:ext uri="{0D108BD9-81ED-4DB2-BD59-A6C34878D82A}">
                    <a16:rowId xmlns:a16="http://schemas.microsoft.com/office/drawing/2014/main" val="10006"/>
                  </a:ext>
                </a:extLst>
              </a:tr>
              <a:tr h="213380">
                <a:tc gridSpan="2">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r>
                        <a:rPr lang="es-CO" sz="700" b="1" i="0" u="none" strike="noStrike">
                          <a:solidFill>
                            <a:srgbClr val="375623"/>
                          </a:solidFill>
                          <a:effectLst/>
                          <a:latin typeface="Arial" panose="020B0604020202020204" pitchFamily="34" charset="0"/>
                        </a:rPr>
                        <a:t>Indicador de Gestión (Meta)</a:t>
                      </a:r>
                      <a:endParaRPr lang="es-CO" sz="200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r>
                        <a:rPr lang="es-CO" sz="700" b="1" i="0" u="none" strike="noStrike">
                          <a:solidFill>
                            <a:srgbClr val="375623"/>
                          </a:solidFill>
                          <a:effectLst/>
                          <a:latin typeface="Arial" panose="020B0604020202020204" pitchFamily="34" charset="0"/>
                        </a:rPr>
                        <a:t>Ejecutado</a:t>
                      </a:r>
                      <a:endParaRPr lang="es-CO" sz="2000"/>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71760">
                <a:tc gridSpan="2">
                  <a:txBody>
                    <a:bodyPr/>
                    <a:lstStyle/>
                    <a:p>
                      <a:pPr algn="just" rtl="0" fontAlgn="ctr"/>
                      <a:r>
                        <a:rPr lang="es-ES" sz="700" b="0" i="0" u="none" strike="noStrike">
                          <a:solidFill>
                            <a:srgbClr val="000000"/>
                          </a:solidFill>
                          <a:effectLst/>
                          <a:latin typeface="Arial" panose="020B0604020202020204" pitchFamily="34" charset="0"/>
                        </a:rPr>
                        <a:t>Nuquí – Alto de Copidijo – Fase III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rowSpan="7">
                  <a:txBody>
                    <a:bodyPr/>
                    <a:lstStyle/>
                    <a:p>
                      <a:pPr algn="ctr" rtl="0" fontAlgn="ctr"/>
                      <a:r>
                        <a:rPr lang="es-CO" sz="700" b="0" i="0" u="none" strike="noStrike">
                          <a:solidFill>
                            <a:srgbClr val="375623"/>
                          </a:solidFill>
                          <a:effectLst/>
                          <a:latin typeface="Arial" panose="020B0604020202020204" pitchFamily="34" charset="0"/>
                        </a:rPr>
                        <a:t>Kilómetros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gridSpan="2">
                  <a:txBody>
                    <a:bodyPr/>
                    <a:lstStyle/>
                    <a:p>
                      <a:r>
                        <a:rPr lang="es-CO" sz="700" b="0" i="0" u="none" strike="noStrike">
                          <a:solidFill>
                            <a:srgbClr val="375623"/>
                          </a:solidFill>
                          <a:effectLst/>
                          <a:latin typeface="Arial" panose="020B0604020202020204" pitchFamily="34" charset="0"/>
                        </a:rPr>
                        <a:t>16</a:t>
                      </a:r>
                      <a:endParaRPr lang="es-CO" sz="200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hMerge="1">
                  <a:txBody>
                    <a:bodyPr/>
                    <a:lstStyle/>
                    <a:p>
                      <a:endParaRPr lang="es-CO"/>
                    </a:p>
                  </a:txBody>
                  <a:tcPr/>
                </a:tc>
                <a:tc rowSpan="2">
                  <a:txBody>
                    <a:bodyPr/>
                    <a:lstStyle/>
                    <a:p>
                      <a:r>
                        <a:rPr lang="es-CO" sz="700" b="0" i="0" u="none" strike="noStrike">
                          <a:solidFill>
                            <a:srgbClr val="375623"/>
                          </a:solidFill>
                          <a:effectLst/>
                          <a:latin typeface="Arial" panose="020B0604020202020204" pitchFamily="34" charset="0"/>
                        </a:rPr>
                        <a:t>35%</a:t>
                      </a:r>
                      <a:endParaRPr lang="es-CO" sz="2000"/>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26552">
                <a:tc rowSpan="2" gridSpan="2">
                  <a:txBody>
                    <a:bodyPr/>
                    <a:lstStyle/>
                    <a:p>
                      <a:pPr algn="just" rtl="0" fontAlgn="ctr"/>
                      <a:r>
                        <a:rPr lang="es-ES" sz="700" b="0" i="0" u="none" strike="noStrike">
                          <a:solidFill>
                            <a:srgbClr val="000000"/>
                          </a:solidFill>
                          <a:effectLst/>
                          <a:latin typeface="Arial" panose="020B0604020202020204" pitchFamily="34" charset="0"/>
                        </a:rPr>
                        <a:t>Alto de Copidijo – Río Baudó – Fase I y III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hMerge="1">
                  <a:txBody>
                    <a:bodyPr/>
                    <a:lstStyle/>
                    <a:p>
                      <a:endParaRPr lang="es-CO"/>
                    </a:p>
                  </a:txBody>
                  <a:tcPr/>
                </a:tc>
                <a:tc vMerge="1">
                  <a:txBody>
                    <a:bodyPr/>
                    <a:lstStyle/>
                    <a:p>
                      <a:endParaRPr lang="es-CO"/>
                    </a:p>
                  </a:txBody>
                  <a:tcPr/>
                </a:tc>
                <a:tc gridSpan="2" vMerge="1">
                  <a:txBody>
                    <a:bodyPr/>
                    <a:lstStyle/>
                    <a:p>
                      <a:endParaRPr lang="es-CO"/>
                    </a:p>
                  </a:txBody>
                  <a:tcPr/>
                </a:tc>
                <a:tc hMerge="1"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9"/>
                  </a:ext>
                </a:extLst>
              </a:tr>
              <a:tr h="80138">
                <a:tc gridSpan="2" vMerge="1">
                  <a:txBody>
                    <a:bodyPr/>
                    <a:lstStyle/>
                    <a:p>
                      <a:endParaRPr lang="es-CO"/>
                    </a:p>
                  </a:txBody>
                  <a:tcPr/>
                </a:tc>
                <a:tc hMerge="1" vMerge="1">
                  <a:txBody>
                    <a:bodyPr/>
                    <a:lstStyle/>
                    <a:p>
                      <a:endParaRPr lang="es-CO"/>
                    </a:p>
                  </a:txBody>
                  <a:tcPr/>
                </a:tc>
                <a:tc vMerge="1">
                  <a:txBody>
                    <a:bodyPr/>
                    <a:lstStyle/>
                    <a:p>
                      <a:endParaRPr lang="es-CO"/>
                    </a:p>
                  </a:txBody>
                  <a:tcPr/>
                </a:tc>
                <a:tc rowSpan="2" gridSpan="2">
                  <a:txBody>
                    <a:bodyPr/>
                    <a:lstStyle/>
                    <a:p>
                      <a:r>
                        <a:rPr lang="es-CO" sz="700" b="0" i="0" u="none" strike="noStrike">
                          <a:solidFill>
                            <a:srgbClr val="375623"/>
                          </a:solidFill>
                          <a:effectLst/>
                          <a:latin typeface="Arial" panose="020B0604020202020204" pitchFamily="34" charset="0"/>
                        </a:rPr>
                        <a:t>17</a:t>
                      </a:r>
                      <a:endParaRPr lang="es-CO" sz="200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hMerge="1">
                  <a:txBody>
                    <a:bodyPr/>
                    <a:lstStyle/>
                    <a:p>
                      <a:endParaRPr lang="es-CO"/>
                    </a:p>
                  </a:txBody>
                  <a:tcPr/>
                </a:tc>
                <a:tc rowSpan="2">
                  <a:txBody>
                    <a:bodyPr/>
                    <a:lstStyle/>
                    <a:p>
                      <a:r>
                        <a:rPr lang="es-CO" sz="700" b="0" i="0" u="none" strike="noStrike">
                          <a:solidFill>
                            <a:srgbClr val="375623"/>
                          </a:solidFill>
                          <a:effectLst/>
                          <a:latin typeface="Arial" panose="020B0604020202020204" pitchFamily="34" charset="0"/>
                        </a:rPr>
                        <a:t>50%</a:t>
                      </a:r>
                      <a:endParaRPr lang="es-CO" sz="2000"/>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26552">
                <a:tc rowSpan="2" gridSpan="2">
                  <a:txBody>
                    <a:bodyPr/>
                    <a:lstStyle/>
                    <a:p>
                      <a:pPr algn="just" rtl="0" fontAlgn="ctr"/>
                      <a:r>
                        <a:rPr lang="es-ES" sz="700" b="0" i="0" u="none" strike="noStrike">
                          <a:solidFill>
                            <a:srgbClr val="000000"/>
                          </a:solidFill>
                          <a:effectLst/>
                          <a:latin typeface="Arial" panose="020B0604020202020204" pitchFamily="34" charset="0"/>
                        </a:rPr>
                        <a:t>Río Baudó – Quebrada Muertero – Fase I y III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hMerge="1">
                  <a:txBody>
                    <a:bodyPr/>
                    <a:lstStyle/>
                    <a:p>
                      <a:endParaRPr lang="es-CO"/>
                    </a:p>
                  </a:txBody>
                  <a:tcPr/>
                </a:tc>
                <a:tc vMerge="1">
                  <a:txBody>
                    <a:bodyPr/>
                    <a:lstStyle/>
                    <a:p>
                      <a:endParaRPr lang="es-CO"/>
                    </a:p>
                  </a:txBody>
                  <a:tcPr/>
                </a:tc>
                <a:tc gridSpan="2" vMerge="1">
                  <a:txBody>
                    <a:bodyPr/>
                    <a:lstStyle/>
                    <a:p>
                      <a:endParaRPr lang="es-CO"/>
                    </a:p>
                  </a:txBody>
                  <a:tcPr/>
                </a:tc>
                <a:tc hMerge="1"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1"/>
                  </a:ext>
                </a:extLst>
              </a:tr>
              <a:tr h="171760">
                <a:tc gridSpan="2" vMerge="1">
                  <a:txBody>
                    <a:bodyPr/>
                    <a:lstStyle/>
                    <a:p>
                      <a:endParaRPr lang="es-CO"/>
                    </a:p>
                  </a:txBody>
                  <a:tcPr/>
                </a:tc>
                <a:tc hMerge="1" vMerge="1">
                  <a:txBody>
                    <a:bodyPr/>
                    <a:lstStyle/>
                    <a:p>
                      <a:endParaRPr lang="es-CO"/>
                    </a:p>
                  </a:txBody>
                  <a:tcPr/>
                </a:tc>
                <a:tc vMerge="1">
                  <a:txBody>
                    <a:bodyPr/>
                    <a:lstStyle/>
                    <a:p>
                      <a:endParaRPr lang="es-CO"/>
                    </a:p>
                  </a:txBody>
                  <a:tcPr/>
                </a:tc>
                <a:tc gridSpan="2">
                  <a:txBody>
                    <a:bodyPr/>
                    <a:lstStyle/>
                    <a:p>
                      <a:r>
                        <a:rPr lang="es-CO" sz="700" b="0" i="0" u="none" strike="noStrike">
                          <a:solidFill>
                            <a:srgbClr val="375623"/>
                          </a:solidFill>
                          <a:effectLst/>
                          <a:latin typeface="Arial" panose="020B0604020202020204" pitchFamily="34" charset="0"/>
                        </a:rPr>
                        <a:t>24</a:t>
                      </a:r>
                      <a:endParaRPr lang="es-CO" sz="200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r>
                        <a:rPr lang="es-CO" sz="700" b="0" i="0" u="none" strike="noStrike">
                          <a:solidFill>
                            <a:srgbClr val="375623"/>
                          </a:solidFill>
                          <a:effectLst/>
                          <a:latin typeface="Arial" panose="020B0604020202020204" pitchFamily="34" charset="0"/>
                        </a:rPr>
                        <a:t>50%</a:t>
                      </a:r>
                      <a:endParaRPr lang="es-CO" sz="2000"/>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171760">
                <a:tc gridSpan="2">
                  <a:txBody>
                    <a:bodyPr/>
                    <a:lstStyle/>
                    <a:p>
                      <a:pPr algn="just" rtl="0" fontAlgn="ctr"/>
                      <a:r>
                        <a:rPr lang="es-ES" sz="700" b="0" i="0" u="none" strike="noStrike">
                          <a:solidFill>
                            <a:srgbClr val="000000"/>
                          </a:solidFill>
                          <a:effectLst/>
                          <a:latin typeface="Arial" panose="020B0604020202020204" pitchFamily="34" charset="0"/>
                        </a:rPr>
                        <a:t>Quebrada Muertero – El Afirmado– Fase I y III</a:t>
                      </a:r>
                      <a:endParaRPr lang="es-ES" sz="700" b="0" i="0" u="none" strike="noStrike" dirty="0">
                        <a:solidFill>
                          <a:srgbClr val="000000"/>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vMerge="1">
                  <a:txBody>
                    <a:bodyPr/>
                    <a:lstStyle/>
                    <a:p>
                      <a:endParaRPr lang="es-CO"/>
                    </a:p>
                  </a:txBody>
                  <a:tcPr/>
                </a:tc>
                <a:tc gridSpan="2">
                  <a:txBody>
                    <a:bodyPr/>
                    <a:lstStyle/>
                    <a:p>
                      <a:r>
                        <a:rPr lang="es-CO" sz="700" b="0" i="0" u="none" strike="noStrike">
                          <a:solidFill>
                            <a:srgbClr val="375623"/>
                          </a:solidFill>
                          <a:effectLst/>
                          <a:latin typeface="Arial" panose="020B0604020202020204" pitchFamily="34" charset="0"/>
                        </a:rPr>
                        <a:t>18</a:t>
                      </a:r>
                      <a:endParaRPr lang="es-CO" sz="200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r>
                        <a:rPr lang="es-CO" sz="700" b="0" i="0" u="none" strike="noStrike">
                          <a:solidFill>
                            <a:srgbClr val="375623"/>
                          </a:solidFill>
                          <a:effectLst/>
                          <a:latin typeface="Arial" panose="020B0604020202020204" pitchFamily="34" charset="0"/>
                        </a:rPr>
                        <a:t>50%</a:t>
                      </a:r>
                      <a:endParaRPr lang="es-CO" sz="2000"/>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80349">
                <a:tc gridSpan="2">
                  <a:txBody>
                    <a:bodyPr/>
                    <a:lstStyle/>
                    <a:p>
                      <a:pPr algn="just" rtl="0" fontAlgn="ctr"/>
                      <a:r>
                        <a:rPr lang="es-ES" sz="700" b="0" i="0" u="none" strike="noStrike" dirty="0">
                          <a:solidFill>
                            <a:srgbClr val="000000"/>
                          </a:solidFill>
                          <a:effectLst/>
                          <a:latin typeface="Arial" panose="020B0604020202020204" pitchFamily="34" charset="0"/>
                        </a:rPr>
                        <a:t>El Afirmado – La Ye (Las Ánimas) - Fase I y III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vMerge="1">
                  <a:txBody>
                    <a:bodyPr/>
                    <a:lstStyle/>
                    <a:p>
                      <a:endParaRPr lang="es-CO"/>
                    </a:p>
                  </a:txBody>
                  <a:tcPr/>
                </a:tc>
                <a:tc gridSpan="2">
                  <a:txBody>
                    <a:bodyPr/>
                    <a:lstStyle/>
                    <a:p>
                      <a:r>
                        <a:rPr lang="es-CO" sz="700" b="0" i="0" u="none" strike="noStrike" dirty="0">
                          <a:solidFill>
                            <a:srgbClr val="375623"/>
                          </a:solidFill>
                          <a:effectLst/>
                          <a:latin typeface="Arial" panose="020B0604020202020204" pitchFamily="34" charset="0"/>
                        </a:rPr>
                        <a:t>55</a:t>
                      </a:r>
                      <a:endParaRPr lang="es-CO" sz="2000" dirty="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r>
                        <a:rPr lang="es-CO" sz="700" b="0" i="0" u="none" strike="noStrike" dirty="0">
                          <a:solidFill>
                            <a:srgbClr val="375623"/>
                          </a:solidFill>
                          <a:effectLst/>
                          <a:latin typeface="Arial" panose="020B0604020202020204" pitchFamily="34" charset="0"/>
                        </a:rPr>
                        <a:t>25%</a:t>
                      </a:r>
                      <a:endParaRPr lang="es-CO" sz="2000" dirty="0"/>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pic>
        <p:nvPicPr>
          <p:cNvPr id="373894" name="Imagen 31">
            <a:extLst>
              <a:ext uri="{FF2B5EF4-FFF2-40B4-BE49-F238E27FC236}">
                <a16:creationId xmlns:a16="http://schemas.microsoft.com/office/drawing/2014/main" id="{99E1A300-8893-49C1-B853-B77AB711DD0D}"/>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17563" y="219075"/>
            <a:ext cx="37306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10FD3F8E-DD4A-4E15-8521-C9B8E549450F}"/>
              </a:ext>
            </a:extLst>
          </p:cNvPr>
          <p:cNvSpPr/>
          <p:nvPr/>
        </p:nvSpPr>
        <p:spPr>
          <a:xfrm>
            <a:off x="-14288" y="-34925"/>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375811" name="Imagen 1">
            <a:extLst>
              <a:ext uri="{FF2B5EF4-FFF2-40B4-BE49-F238E27FC236}">
                <a16:creationId xmlns:a16="http://schemas.microsoft.com/office/drawing/2014/main" id="{2062D9BA-118B-404C-BBFE-373789501F2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02750" y="584358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4F34AA8F-89FD-48A7-B106-D7D3263F3497}"/>
              </a:ext>
            </a:extLst>
          </p:cNvPr>
          <p:cNvGrpSpPr>
            <a:grpSpLocks/>
          </p:cNvGrpSpPr>
          <p:nvPr/>
        </p:nvGrpSpPr>
        <p:grpSpPr bwMode="auto">
          <a:xfrm>
            <a:off x="6104082" y="799205"/>
            <a:ext cx="5178281"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E536FCAD-6FEF-4D47-8217-EAB84E56273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C7884DE3-C40A-4FDE-9443-C01BD4A15A9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82A67FB6-7CE9-461D-9423-6D569AAD7CEB}"/>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 de Yopal</a:t>
              </a:r>
            </a:p>
          </p:txBody>
        </p:sp>
        <p:sp>
          <p:nvSpPr>
            <p:cNvPr id="16" name="Elipse 15">
              <a:extLst>
                <a:ext uri="{FF2B5EF4-FFF2-40B4-BE49-F238E27FC236}">
                  <a16:creationId xmlns:a16="http://schemas.microsoft.com/office/drawing/2014/main" id="{9D667438-F19B-4E11-BF9A-55EAC01EA36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9" name="Rectángulo 68">
            <a:extLst>
              <a:ext uri="{FF2B5EF4-FFF2-40B4-BE49-F238E27FC236}">
                <a16:creationId xmlns:a16="http://schemas.microsoft.com/office/drawing/2014/main" id="{55D33CC2-525C-43CC-A112-BEEB6A917743}"/>
              </a:ext>
            </a:extLst>
          </p:cNvPr>
          <p:cNvSpPr/>
          <p:nvPr/>
        </p:nvSpPr>
        <p:spPr>
          <a:xfrm>
            <a:off x="893763" y="279400"/>
            <a:ext cx="10374312" cy="708025"/>
          </a:xfrm>
          <a:prstGeom prst="rect">
            <a:avLst/>
          </a:prstGeom>
        </p:spPr>
        <p:txBody>
          <a:bodyPr>
            <a:spAutoFit/>
          </a:bodyPr>
          <a:lstStyle/>
          <a:p>
            <a:pPr eaLnBrk="1" fontAlgn="auto" hangingPunct="1">
              <a:spcBef>
                <a:spcPts val="0"/>
              </a:spcBef>
              <a:spcAft>
                <a:spcPts val="0"/>
              </a:spcAft>
              <a:defRPr/>
            </a:pPr>
            <a:r>
              <a:rPr lang="pt-BR"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PROYECTO</a:t>
            </a:r>
            <a:r>
              <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 </a:t>
            </a:r>
            <a:r>
              <a:rPr lang="es-ES"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rPr>
              <a:t>ACTUALIZACIÓN Y COMPLEMENTACIÓN DEL DIAGNÓSTICO AMBIENTAL DE ALTERNATIVAS Y ESTUDIOS A FASE II DE LA VARIANTE YOPAL.</a:t>
            </a:r>
            <a:endParaRPr lang="pt-BR" sz="14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endParaRPr>
          </a:p>
          <a:p>
            <a:pPr eaLnBrk="1" fontAlgn="auto" hangingPunct="1">
              <a:spcBef>
                <a:spcPts val="0"/>
              </a:spcBef>
              <a:spcAft>
                <a:spcPts val="0"/>
              </a:spcAft>
              <a:defRPr/>
            </a:pPr>
            <a:r>
              <a:rPr lang="es-ES" sz="12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20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Estudios e Innovación</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375814" name="Imagen 35">
            <a:extLst>
              <a:ext uri="{FF2B5EF4-FFF2-40B4-BE49-F238E27FC236}">
                <a16:creationId xmlns:a16="http://schemas.microsoft.com/office/drawing/2014/main" id="{4E386ABD-570D-4E0D-A9C7-BBCEA971A9C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8327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5815" name="CuadroTexto 3">
            <a:extLst>
              <a:ext uri="{FF2B5EF4-FFF2-40B4-BE49-F238E27FC236}">
                <a16:creationId xmlns:a16="http://schemas.microsoft.com/office/drawing/2014/main" id="{01A8CFBA-4746-4D39-A3F7-6398744AF9D9}"/>
              </a:ext>
            </a:extLst>
          </p:cNvPr>
          <p:cNvSpPr txBox="1">
            <a:spLocks noChangeArrowheads="1"/>
          </p:cNvSpPr>
          <p:nvPr/>
        </p:nvSpPr>
        <p:spPr bwMode="auto">
          <a:xfrm>
            <a:off x="5240338" y="377666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5A753932-A4D3-4C1B-948D-0A9F8704A771}"/>
              </a:ext>
            </a:extLst>
          </p:cNvPr>
          <p:cNvGrpSpPr>
            <a:grpSpLocks/>
          </p:cNvGrpSpPr>
          <p:nvPr/>
        </p:nvGrpSpPr>
        <p:grpSpPr bwMode="auto">
          <a:xfrm>
            <a:off x="6104082" y="1297760"/>
            <a:ext cx="5178281" cy="506171"/>
            <a:chOff x="3797995" y="1095038"/>
            <a:chExt cx="9001555" cy="749482"/>
          </a:xfrm>
          <a:solidFill>
            <a:schemeClr val="accent6">
              <a:lumMod val="60000"/>
              <a:lumOff val="40000"/>
            </a:schemeClr>
          </a:solidFill>
        </p:grpSpPr>
        <p:sp>
          <p:nvSpPr>
            <p:cNvPr id="39" name="Pentágono 11">
              <a:extLst>
                <a:ext uri="{FF2B5EF4-FFF2-40B4-BE49-F238E27FC236}">
                  <a16:creationId xmlns:a16="http://schemas.microsoft.com/office/drawing/2014/main" id="{DB8D16E9-A455-4697-A0C3-10A012FD455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A0430587-DCCD-4A40-9EE5-867514DD76A5}"/>
                </a:ext>
              </a:extLst>
            </p:cNvPr>
            <p:cNvSpPr/>
            <p:nvPr/>
          </p:nvSpPr>
          <p:spPr>
            <a:xfrm>
              <a:off x="4803095" y="1097388"/>
              <a:ext cx="7996455" cy="74713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dirty="0">
                  <a:solidFill>
                    <a:srgbClr val="70AD47">
                      <a:lumMod val="50000"/>
                    </a:srgbClr>
                  </a:solidFill>
                  <a:latin typeface="Arial" panose="020B0604020202020204" pitchFamily="34" charset="0"/>
                  <a:cs typeface="Arial" panose="020B0604020202020204" pitchFamily="34" charset="0"/>
                </a:rPr>
                <a:t>Ruta 65, denominada Vía Marginal de la Selva, Vía     Yopal - Paz de Ariporo</a:t>
              </a:r>
              <a:endParaRPr lang="es-CO" sz="1600"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69086B74-073C-4282-8FC3-73BCCAC6F62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C5A11974-479F-44F9-A80C-46B9AA5A02A9}"/>
              </a:ext>
            </a:extLst>
          </p:cNvPr>
          <p:cNvGrpSpPr>
            <a:grpSpLocks/>
          </p:cNvGrpSpPr>
          <p:nvPr/>
        </p:nvGrpSpPr>
        <p:grpSpPr bwMode="auto">
          <a:xfrm>
            <a:off x="6117336" y="1882538"/>
            <a:ext cx="5165028"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60E64F59-27C7-4092-A35E-0C3AF786F21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C3C5FE9B-5CE6-44AC-A6C9-4FBD4F92E13B}"/>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23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5B73530F-4562-41B9-B682-AF8B5C79589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2F3F2531-D7BC-4ADA-815E-91A28E935FD4}"/>
              </a:ext>
            </a:extLst>
          </p:cNvPr>
          <p:cNvGrpSpPr>
            <a:grpSpLocks/>
          </p:cNvGrpSpPr>
          <p:nvPr/>
        </p:nvGrpSpPr>
        <p:grpSpPr bwMode="auto">
          <a:xfrm>
            <a:off x="6104082" y="2422245"/>
            <a:ext cx="5178281"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0B4CBF27-6F63-43FC-BCCF-D037D0958A8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3415F9ED-2738-48F6-8D89-43ED1427F74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66AE74C4-0AFF-47FA-A0DE-8ADFAA3E3E09}"/>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ES" sz="1600" dirty="0">
                  <a:solidFill>
                    <a:srgbClr val="70AD47">
                      <a:lumMod val="50000"/>
                    </a:srgbClr>
                  </a:solidFill>
                  <a:latin typeface="Arial" panose="020B0604020202020204" pitchFamily="34" charset="0"/>
                  <a:cs typeface="Arial" panose="020B0604020202020204" pitchFamily="34" charset="0"/>
                </a:rPr>
                <a:t>23 Km</a:t>
              </a:r>
              <a:r>
                <a:rPr lang="es-CO" sz="16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3D2B5379-A2E5-4118-9343-ACA2785DD3A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375819" name="Imagen 54">
            <a:extLst>
              <a:ext uri="{FF2B5EF4-FFF2-40B4-BE49-F238E27FC236}">
                <a16:creationId xmlns:a16="http://schemas.microsoft.com/office/drawing/2014/main" id="{6B2BE362-7E10-4261-9BF0-F8330911A7C1}"/>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38850"/>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820" name="Imagen 2">
            <a:extLst>
              <a:ext uri="{FF2B5EF4-FFF2-40B4-BE49-F238E27FC236}">
                <a16:creationId xmlns:a16="http://schemas.microsoft.com/office/drawing/2014/main" id="{990BFAFA-23BC-47D5-9E69-F00470E7447B}"/>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382713" y="3805238"/>
            <a:ext cx="3838575"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52E09EC0-B7D9-43D7-A37C-30E1CACB1CCC}"/>
              </a:ext>
            </a:extLst>
          </p:cNvPr>
          <p:cNvGraphicFramePr>
            <a:graphicFrameLocks noGrp="1"/>
          </p:cNvGraphicFramePr>
          <p:nvPr/>
        </p:nvGraphicFramePr>
        <p:xfrm>
          <a:off x="6116638" y="2932113"/>
          <a:ext cx="5151437" cy="2811462"/>
        </p:xfrm>
        <a:graphic>
          <a:graphicData uri="http://schemas.openxmlformats.org/drawingml/2006/table">
            <a:tbl>
              <a:tblPr firstRow="1" bandRow="1"/>
              <a:tblGrid>
                <a:gridCol w="1844380">
                  <a:extLst>
                    <a:ext uri="{9D8B030D-6E8A-4147-A177-3AD203B41FA5}">
                      <a16:colId xmlns:a16="http://schemas.microsoft.com/office/drawing/2014/main" val="20000"/>
                    </a:ext>
                  </a:extLst>
                </a:gridCol>
                <a:gridCol w="1094719">
                  <a:extLst>
                    <a:ext uri="{9D8B030D-6E8A-4147-A177-3AD203B41FA5}">
                      <a16:colId xmlns:a16="http://schemas.microsoft.com/office/drawing/2014/main" val="20001"/>
                    </a:ext>
                  </a:extLst>
                </a:gridCol>
                <a:gridCol w="1845906">
                  <a:extLst>
                    <a:ext uri="{9D8B030D-6E8A-4147-A177-3AD203B41FA5}">
                      <a16:colId xmlns:a16="http://schemas.microsoft.com/office/drawing/2014/main" val="20002"/>
                    </a:ext>
                  </a:extLst>
                </a:gridCol>
                <a:gridCol w="366433">
                  <a:extLst>
                    <a:ext uri="{9D8B030D-6E8A-4147-A177-3AD203B41FA5}">
                      <a16:colId xmlns:a16="http://schemas.microsoft.com/office/drawing/2014/main" val="20003"/>
                    </a:ext>
                  </a:extLst>
                </a:gridCol>
              </a:tblGrid>
              <a:tr h="190470">
                <a:tc gridSpan="4">
                  <a:txBody>
                    <a:bodyPr/>
                    <a:lstStyle/>
                    <a:p>
                      <a:pPr algn="ctr" rtl="0" fontAlgn="ctr"/>
                      <a:r>
                        <a:rPr lang="es-CO" sz="8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470">
                <a:tc gridSpan="2">
                  <a:txBody>
                    <a:bodyPr/>
                    <a:lstStyle/>
                    <a:p>
                      <a:pPr algn="l" rtl="0" fontAlgn="ctr"/>
                      <a:r>
                        <a:rPr lang="es-CO" sz="800" b="0" i="0" u="none" strike="noStrike">
                          <a:solidFill>
                            <a:srgbClr val="375623"/>
                          </a:solidFill>
                          <a:effectLst/>
                          <a:latin typeface="Arial" panose="020B0604020202020204" pitchFamily="34" charset="0"/>
                        </a:rPr>
                        <a:t>A. Total Contrato de Estudios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$ 992,40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470">
                <a:tc gridSpan="2">
                  <a:txBody>
                    <a:bodyPr/>
                    <a:lstStyle/>
                    <a:p>
                      <a:pPr algn="l" rtl="0" fontAlgn="ctr"/>
                      <a:r>
                        <a:rPr lang="es-ES" sz="800" b="0" i="0" u="none" strike="noStrike">
                          <a:solidFill>
                            <a:srgbClr val="375623"/>
                          </a:solidFill>
                          <a:effectLst/>
                          <a:latin typeface="Arial" panose="020B0604020202020204" pitchFamily="34" charset="0"/>
                        </a:rPr>
                        <a:t>A.1. Inversión acumulada estudios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$ 992,40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470">
                <a:tc gridSpan="2">
                  <a:txBody>
                    <a:bodyPr/>
                    <a:lstStyle/>
                    <a:p>
                      <a:pPr algn="l" rtl="0" fontAlgn="ctr"/>
                      <a:r>
                        <a:rPr lang="es-ES" sz="800" b="0" i="0" u="none" strike="noStrike">
                          <a:solidFill>
                            <a:srgbClr val="375623"/>
                          </a:solidFill>
                          <a:effectLst/>
                          <a:latin typeface="Arial" panose="020B0604020202020204" pitchFamily="34" charset="0"/>
                        </a:rPr>
                        <a:t>A.2.  Inversión estudios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47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$ 356,20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47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$ 346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47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$ 6,20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47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$ 1.445,60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47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609574">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ALCANCE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FINANCIERO(%)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43830">
                <a:tc rowSpan="2">
                  <a:txBody>
                    <a:bodyPr/>
                    <a:lstStyle/>
                    <a:p>
                      <a:pPr algn="ctr" rtl="0" fontAlgn="ctr"/>
                      <a:r>
                        <a:rPr lang="es-ES" sz="800" b="0" i="0" u="none" strike="noStrike">
                          <a:solidFill>
                            <a:srgbClr val="375623"/>
                          </a:solidFill>
                          <a:effectLst/>
                          <a:latin typeface="Arial" panose="020B0604020202020204" pitchFamily="34" charset="0"/>
                        </a:rPr>
                        <a:t>PR94+0855 de la vía 6512 y saliendo por el PR9+0191 de la vía 6513 con una longitud de 23,16 Km</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800" b="0" i="0" u="none" strike="noStrike">
                          <a:solidFill>
                            <a:srgbClr val="375623"/>
                          </a:solidFill>
                          <a:effectLst/>
                          <a:latin typeface="Arial" panose="020B0604020202020204" pitchFamily="34" charset="0"/>
                        </a:rPr>
                        <a:t>23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ES" sz="800" b="0" i="0" u="none" strike="noStrike">
                          <a:solidFill>
                            <a:srgbClr val="375623"/>
                          </a:solidFill>
                          <a:effectLst/>
                          <a:latin typeface="Arial" panose="020B0604020202020204" pitchFamily="34" charset="0"/>
                        </a:rPr>
                        <a:t>Estudios a nivel Fase I – Actualización del DAA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243830">
                <a:tc vMerge="1">
                  <a:txBody>
                    <a:bodyPr/>
                    <a:lstStyle/>
                    <a:p>
                      <a:endParaRPr lang="es-CO"/>
                    </a:p>
                  </a:txBody>
                  <a:tcPr/>
                </a:tc>
                <a:tc vMerge="1">
                  <a:txBody>
                    <a:bodyPr/>
                    <a:lstStyle/>
                    <a:p>
                      <a:endParaRPr lang="es-CO"/>
                    </a:p>
                  </a:txBody>
                  <a:tcPr/>
                </a:tc>
                <a:tc>
                  <a:txBody>
                    <a:bodyPr/>
                    <a:lstStyle/>
                    <a:p>
                      <a:pPr algn="ctr" rtl="0" fontAlgn="ctr"/>
                      <a:r>
                        <a:rPr lang="es-ES" sz="800" b="0" i="0" u="none" strike="noStrike">
                          <a:solidFill>
                            <a:srgbClr val="375623"/>
                          </a:solidFill>
                          <a:effectLst/>
                          <a:latin typeface="Arial" panose="020B0604020202020204" pitchFamily="34" charset="0"/>
                        </a:rPr>
                        <a:t>Estudios y Diseños Fase II (Fase III contratación)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44%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6" name="Tabla 5">
            <a:extLst>
              <a:ext uri="{FF2B5EF4-FFF2-40B4-BE49-F238E27FC236}">
                <a16:creationId xmlns:a16="http://schemas.microsoft.com/office/drawing/2014/main" id="{C5012B0B-2146-4E86-B74C-44273D003D5E}"/>
              </a:ext>
            </a:extLst>
          </p:cNvPr>
          <p:cNvGraphicFramePr>
            <a:graphicFrameLocks noGrp="1"/>
          </p:cNvGraphicFramePr>
          <p:nvPr/>
        </p:nvGraphicFramePr>
        <p:xfrm>
          <a:off x="879475" y="925513"/>
          <a:ext cx="4776788" cy="2724150"/>
        </p:xfrm>
        <a:graphic>
          <a:graphicData uri="http://schemas.openxmlformats.org/drawingml/2006/table">
            <a:tbl>
              <a:tblPr firstRow="1" bandRow="1"/>
              <a:tblGrid>
                <a:gridCol w="1636225">
                  <a:extLst>
                    <a:ext uri="{9D8B030D-6E8A-4147-A177-3AD203B41FA5}">
                      <a16:colId xmlns:a16="http://schemas.microsoft.com/office/drawing/2014/main" val="20000"/>
                    </a:ext>
                  </a:extLst>
                </a:gridCol>
                <a:gridCol w="1039605">
                  <a:extLst>
                    <a:ext uri="{9D8B030D-6E8A-4147-A177-3AD203B41FA5}">
                      <a16:colId xmlns:a16="http://schemas.microsoft.com/office/drawing/2014/main" val="20001"/>
                    </a:ext>
                  </a:extLst>
                </a:gridCol>
                <a:gridCol w="1752974">
                  <a:extLst>
                    <a:ext uri="{9D8B030D-6E8A-4147-A177-3AD203B41FA5}">
                      <a16:colId xmlns:a16="http://schemas.microsoft.com/office/drawing/2014/main" val="20002"/>
                    </a:ext>
                  </a:extLst>
                </a:gridCol>
                <a:gridCol w="347985">
                  <a:extLst>
                    <a:ext uri="{9D8B030D-6E8A-4147-A177-3AD203B41FA5}">
                      <a16:colId xmlns:a16="http://schemas.microsoft.com/office/drawing/2014/main" val="20003"/>
                    </a:ext>
                  </a:extLst>
                </a:gridCol>
              </a:tblGrid>
              <a:tr h="190433">
                <a:tc gridSpan="4">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3335">
                <a:tc>
                  <a:txBody>
                    <a:bodyPr/>
                    <a:lstStyle/>
                    <a:p>
                      <a:pPr algn="l" rtl="0" fontAlgn="b"/>
                      <a:r>
                        <a:rPr lang="es-CO" sz="700" b="1" i="0" u="none" strike="noStrike">
                          <a:solidFill>
                            <a:srgbClr val="375623"/>
                          </a:solidFill>
                          <a:effectLst/>
                          <a:latin typeface="Arial" panose="020B0604020202020204" pitchFamily="34" charset="0"/>
                        </a:rPr>
                        <a:t>CONTRATO CONSULTORIA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 845 de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700" b="1" i="0" u="none" strike="noStrike">
                          <a:solidFill>
                            <a:srgbClr val="375623"/>
                          </a:solidFill>
                          <a:effectLst/>
                          <a:latin typeface="Arial" panose="020B0604020202020204" pitchFamily="34" charset="0"/>
                        </a:rPr>
                        <a:t>CONTRATO INTERVENTORIA No.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972 de 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433">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ctr" rtl="0" fontAlgn="ctr"/>
                      <a:r>
                        <a:rPr lang="pt-BR" sz="700" b="0" i="0" u="none" strike="noStrike">
                          <a:solidFill>
                            <a:srgbClr val="375623"/>
                          </a:solidFill>
                          <a:effectLst/>
                          <a:latin typeface="Arial" panose="020B0604020202020204" pitchFamily="34" charset="0"/>
                        </a:rPr>
                        <a:t>09 de agosto de 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320002">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b"/>
                      <a:r>
                        <a:rPr lang="es-ES" sz="700" b="0" i="0" u="none" strike="noStrike">
                          <a:solidFill>
                            <a:srgbClr val="375623"/>
                          </a:solidFill>
                          <a:effectLst/>
                          <a:latin typeface="Arial" panose="020B0604020202020204" pitchFamily="34" charset="0"/>
                        </a:rPr>
                        <a:t>29 de febrero de 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433">
                <a:tc gridSpan="4">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43811">
                <a:tc gridSpan="4">
                  <a:txBody>
                    <a:bodyPr/>
                    <a:lstStyle/>
                    <a:p>
                      <a:pPr algn="just" rtl="0" fontAlgn="ctr"/>
                      <a:r>
                        <a:rPr lang="es-ES" sz="800" b="0" i="0" u="none" strike="noStrike" dirty="0">
                          <a:solidFill>
                            <a:srgbClr val="375623"/>
                          </a:solidFill>
                          <a:effectLst/>
                          <a:latin typeface="Arial" panose="020B0604020202020204" pitchFamily="34" charset="0"/>
                        </a:rPr>
                        <a:t>Estudios y diseños de actualización y complementación del diagnóstico ambiental de alternativas, y estudios a Fase II de la Variante Yopal, en el departamento de Casanare.</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90433">
                <a:tc gridSpan="4">
                  <a:txBody>
                    <a:bodyPr/>
                    <a:lstStyle/>
                    <a:p>
                      <a:pPr algn="just" rtl="0" fontAlgn="ctr"/>
                      <a:r>
                        <a:rPr lang="es-ES" sz="800" b="0" i="0" u="none" strike="noStrike">
                          <a:solidFill>
                            <a:srgbClr val="375623"/>
                          </a:solidFill>
                          <a:effectLst/>
                          <a:latin typeface="Arial" panose="020B0604020202020204" pitchFamily="34" charset="0"/>
                        </a:rPr>
                        <a:t>HITO 1: Actualización y complementación del Diagnóstico Ambiental de Alternativas – DAA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65717">
                <a:tc gridSpan="4">
                  <a:txBody>
                    <a:bodyPr/>
                    <a:lstStyle/>
                    <a:p>
                      <a:pPr algn="just" rtl="0" fontAlgn="ctr"/>
                      <a:r>
                        <a:rPr lang="es-ES" sz="800" b="0" i="0" u="none" strike="noStrike">
                          <a:solidFill>
                            <a:srgbClr val="375623"/>
                          </a:solidFill>
                          <a:effectLst/>
                          <a:latin typeface="Arial" panose="020B0604020202020204" pitchFamily="34" charset="0"/>
                        </a:rPr>
                        <a:t>HITO 2: Una vez la Autoridad Nacional de Licencias Ambientales haya adelantado la evaluación del DAA y expedido el Auto donde mencione la alternativa seleccionada, se procederá a adelantar los estudios a nivel fase II,</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190433">
                <a:tc gridSpan="4">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13335">
                <a:tc>
                  <a:txBody>
                    <a:bodyPr/>
                    <a:lstStyle/>
                    <a:p>
                      <a:pPr algn="ctr" rtl="0" fontAlgn="ctr"/>
                      <a:r>
                        <a:rPr lang="es-CO" sz="7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90433">
                <a:tc rowSpan="2">
                  <a:txBody>
                    <a:bodyPr/>
                    <a:lstStyle/>
                    <a:p>
                      <a:pPr algn="ctr" rtl="0" fontAlgn="ctr"/>
                      <a:r>
                        <a:rPr lang="es-ES" sz="700" b="1" i="0" u="none" strike="noStrike">
                          <a:solidFill>
                            <a:srgbClr val="375623"/>
                          </a:solidFill>
                          <a:effectLst/>
                          <a:latin typeface="Arial" panose="020B0604020202020204" pitchFamily="34" charset="0"/>
                        </a:rPr>
                        <a:t>ESTUDIOS FASE 1 - Actualización y complementación del DAA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3">
                  <a:txBody>
                    <a:bodyPr/>
                    <a:lstStyle/>
                    <a:p>
                      <a:pPr algn="ctr" rtl="0" fontAlgn="ctr"/>
                      <a:r>
                        <a:rPr lang="es-CO" sz="600" b="1" i="0" u="none" strike="noStrike">
                          <a:solidFill>
                            <a:srgbClr val="375623"/>
                          </a:solidFill>
                          <a:effectLst/>
                          <a:latin typeface="Arial" panose="020B0604020202020204" pitchFamily="34" charset="0"/>
                        </a:rPr>
                        <a:t>KILOMETROS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3">
                  <a:txBody>
                    <a:bodyPr/>
                    <a:lstStyle/>
                    <a:p>
                      <a:pPr algn="ctr" rtl="0" fontAlgn="ctr"/>
                      <a:r>
                        <a:rPr lang="es-CO" sz="700" b="0" i="0" u="none" strike="noStrike">
                          <a:solidFill>
                            <a:srgbClr val="375623"/>
                          </a:solidFill>
                          <a:effectLst/>
                          <a:latin typeface="Arial" panose="020B0604020202020204" pitchFamily="34" charset="0"/>
                        </a:rPr>
                        <a:t>23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0">
                <a:tc vMerge="1">
                  <a:txBody>
                    <a:bodyPr/>
                    <a:lstStyle/>
                    <a:p>
                      <a:endParaRPr lang="es-CO"/>
                    </a:p>
                  </a:txBody>
                  <a:tcPr/>
                </a:tc>
                <a:tc vMerge="1">
                  <a:txBody>
                    <a:bodyPr/>
                    <a:lstStyle/>
                    <a:p>
                      <a:endParaRPr lang="es-CO"/>
                    </a:p>
                  </a:txBody>
                  <a:tcPr/>
                </a:tc>
                <a:tc vMerge="1">
                  <a:txBody>
                    <a:bodyPr/>
                    <a:lstStyle/>
                    <a:p>
                      <a:endParaRPr lang="es-CO"/>
                    </a:p>
                  </a:txBody>
                  <a:tcPr/>
                </a:tc>
                <a:tc rowSpan="2">
                  <a:txBody>
                    <a:bodyPr/>
                    <a:lstStyle/>
                    <a:p>
                      <a:pPr algn="ctr" rtl="0" fontAlgn="ctr"/>
                      <a:r>
                        <a:rPr lang="es-CO" sz="700" b="0" i="0" u="none" strike="noStrike">
                          <a:solidFill>
                            <a:srgbClr val="375623"/>
                          </a:solidFill>
                          <a:effectLst/>
                          <a:latin typeface="Arial" panose="020B0604020202020204" pitchFamily="34" charset="0"/>
                        </a:rPr>
                        <a:t>75%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99954">
                <a:tc>
                  <a:txBody>
                    <a:bodyPr/>
                    <a:lstStyle/>
                    <a:p>
                      <a:pPr algn="ctr" rtl="0" fontAlgn="ctr"/>
                      <a:r>
                        <a:rPr lang="es-CO" sz="700" b="1" i="0" u="none" strike="noStrike" dirty="0">
                          <a:solidFill>
                            <a:srgbClr val="375623"/>
                          </a:solidFill>
                          <a:effectLst/>
                          <a:latin typeface="Arial" panose="020B0604020202020204" pitchFamily="34" charset="0"/>
                        </a:rPr>
                        <a:t>ESTUDIOS FASE 2</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2"/>
                  </a:ext>
                </a:extLst>
              </a:tr>
            </a:tbl>
          </a:graphicData>
        </a:graphic>
      </p:graphicFrame>
      <p:pic>
        <p:nvPicPr>
          <p:cNvPr id="375915" name="Imagen 31">
            <a:extLst>
              <a:ext uri="{FF2B5EF4-FFF2-40B4-BE49-F238E27FC236}">
                <a16:creationId xmlns:a16="http://schemas.microsoft.com/office/drawing/2014/main" id="{2856B384-2B38-4C0E-B19A-9D7B53E416B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49313" y="73025"/>
            <a:ext cx="3730625"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ángulo 4">
            <a:extLst>
              <a:ext uri="{FF2B5EF4-FFF2-40B4-BE49-F238E27FC236}">
                <a16:creationId xmlns:a16="http://schemas.microsoft.com/office/drawing/2014/main" id="{16B0194B-91FC-4503-B273-8EE8F6732EA6}"/>
              </a:ext>
            </a:extLst>
          </p:cNvPr>
          <p:cNvSpPr>
            <a:spLocks noChangeArrowheads="1"/>
          </p:cNvSpPr>
          <p:nvPr/>
        </p:nvSpPr>
        <p:spPr bwMode="auto">
          <a:xfrm>
            <a:off x="876300" y="273050"/>
            <a:ext cx="10371138" cy="58420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AMBIENTAL</a:t>
            </a:r>
          </a:p>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endParaRPr lang="es-ES" altLang="es-CO" sz="20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122B2556-94A1-471B-9289-17409C19D1A4}"/>
              </a:ext>
            </a:extLst>
          </p:cNvPr>
          <p:cNvGraphicFramePr>
            <a:graphicFrameLocks noGrp="1"/>
          </p:cNvGraphicFramePr>
          <p:nvPr/>
        </p:nvGraphicFramePr>
        <p:xfrm>
          <a:off x="876300" y="966788"/>
          <a:ext cx="10448925" cy="4633912"/>
        </p:xfrm>
        <a:graphic>
          <a:graphicData uri="http://schemas.openxmlformats.org/drawingml/2006/table">
            <a:tbl>
              <a:tblPr firstRow="1" bandRow="1"/>
              <a:tblGrid>
                <a:gridCol w="3065019">
                  <a:extLst>
                    <a:ext uri="{9D8B030D-6E8A-4147-A177-3AD203B41FA5}">
                      <a16:colId xmlns:a16="http://schemas.microsoft.com/office/drawing/2014/main" val="20000"/>
                    </a:ext>
                  </a:extLst>
                </a:gridCol>
                <a:gridCol w="3691953">
                  <a:extLst>
                    <a:ext uri="{9D8B030D-6E8A-4147-A177-3AD203B41FA5}">
                      <a16:colId xmlns:a16="http://schemas.microsoft.com/office/drawing/2014/main" val="20001"/>
                    </a:ext>
                  </a:extLst>
                </a:gridCol>
                <a:gridCol w="3691953">
                  <a:extLst>
                    <a:ext uri="{9D8B030D-6E8A-4147-A177-3AD203B41FA5}">
                      <a16:colId xmlns:a16="http://schemas.microsoft.com/office/drawing/2014/main" val="20002"/>
                    </a:ext>
                  </a:extLst>
                </a:gridCol>
              </a:tblGrid>
              <a:tr h="304873">
                <a:tc gridSpan="3">
                  <a:txBody>
                    <a:bodyPr/>
                    <a:lstStyle/>
                    <a:p>
                      <a:pPr algn="r" rtl="0" fontAlgn="ctr"/>
                      <a:r>
                        <a:rPr lang="es-CO" sz="1100" b="1" i="0" u="none" strike="noStrike" dirty="0">
                          <a:solidFill>
                            <a:srgbClr val="FFFFFF"/>
                          </a:solidFill>
                          <a:effectLst/>
                          <a:latin typeface="Arial" panose="020B0604020202020204" pitchFamily="34" charset="0"/>
                        </a:rPr>
                        <a:t>GRUPO AMBIENTAL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04851">
                <a:tc gridSpan="3">
                  <a:txBody>
                    <a:bodyPr/>
                    <a:lstStyle/>
                    <a:p>
                      <a:pPr algn="just" rtl="0" fontAlgn="ctr"/>
                      <a:r>
                        <a:rPr lang="es-ES" sz="1000" b="1" i="0" u="none" strike="noStrike" dirty="0">
                          <a:solidFill>
                            <a:srgbClr val="375623"/>
                          </a:solidFill>
                          <a:effectLst/>
                          <a:latin typeface="Arial" panose="020B0604020202020204" pitchFamily="34" charset="0"/>
                        </a:rPr>
                        <a:t>Alcance de la Gestión: </a:t>
                      </a:r>
                      <a:r>
                        <a:rPr lang="es-ES" sz="1000" b="0" i="0" u="none" strike="noStrike" dirty="0">
                          <a:solidFill>
                            <a:srgbClr val="375623"/>
                          </a:solidFill>
                          <a:effectLst/>
                          <a:latin typeface="Arial" panose="020B0604020202020204" pitchFamily="34" charset="0"/>
                        </a:rPr>
                        <a:t>Ejecución de las políticas, planes, programas y proyectos relacionados con la gestión ambiental, necesarios para el desarrollo de la infraestructura a cargo del Instituto y cumplir la regulación establecida y la normatividad ambiental vigente para estos procesos.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350605">
                <a:tc>
                  <a:txBody>
                    <a:bodyPr/>
                    <a:lstStyle/>
                    <a:p>
                      <a:pPr algn="ctr" rtl="0" fontAlgn="ctr"/>
                      <a:r>
                        <a:rPr lang="es-CO" sz="900" b="1" i="0" u="none" strike="noStrike">
                          <a:solidFill>
                            <a:srgbClr val="3756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274366">
                <a:tc rowSpan="14">
                  <a:txBody>
                    <a:bodyPr/>
                    <a:lstStyle/>
                    <a:p>
                      <a:pPr algn="ctr" rtl="0" fontAlgn="ctr"/>
                      <a:r>
                        <a:rPr lang="es-ES" sz="900" b="1" i="0" u="none" strike="noStrike" dirty="0">
                          <a:solidFill>
                            <a:srgbClr val="375623"/>
                          </a:solidFill>
                          <a:effectLst/>
                          <a:latin typeface="Arial" panose="020B0604020202020204" pitchFamily="34" charset="0"/>
                        </a:rPr>
                        <a:t>Aspectos generales de la gestión ambiental de la Entidad en  cumplimiento de las obligaciones en la ejecución  de los proyectos y labor institucional.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900" b="0" i="0" u="none" strike="noStrike">
                          <a:solidFill>
                            <a:srgbClr val="375623"/>
                          </a:solidFill>
                          <a:effectLst/>
                          <a:latin typeface="Arial" panose="020B0604020202020204" pitchFamily="34" charset="0"/>
                        </a:rPr>
                        <a:t>Revisión, trámite y respuesta a Derechos de petición relacionados con asuntos ambientales.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75623"/>
                          </a:solidFill>
                          <a:effectLst/>
                          <a:latin typeface="Arial" panose="020B0604020202020204" pitchFamily="34" charset="0"/>
                        </a:rPr>
                        <a:t>66 derechos de petición atendidos.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3"/>
                  </a:ext>
                </a:extLst>
              </a:tr>
              <a:tr h="274366">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Atención Entes de control y otros. (Contraloría, procuraduría, juzgados, congreso, otros)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75623"/>
                          </a:solidFill>
                          <a:effectLst/>
                          <a:latin typeface="Arial" panose="020B0604020202020204" pitchFamily="34" charset="0"/>
                        </a:rPr>
                        <a:t>141 envíos de información del componente ambiental para respuestas a  entes de control.</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274366">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Atención a solicitudes de las Unidades ejecutoras y demás dependencias  de la Entidad.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75623"/>
                          </a:solidFill>
                          <a:effectLst/>
                          <a:latin typeface="Arial" panose="020B0604020202020204" pitchFamily="34" charset="0"/>
                        </a:rPr>
                        <a:t>888 Respuestas a información por medios diferentes al SICOR relacionadas con la gestión ambiental.</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5"/>
                  </a:ext>
                </a:extLst>
              </a:tr>
              <a:tr h="243899">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Respuesta y envió de comunicaciones al interior de la Entidad.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CO" sz="900" b="0" i="0" u="none" strike="noStrike">
                          <a:solidFill>
                            <a:srgbClr val="375623"/>
                          </a:solidFill>
                          <a:effectLst/>
                          <a:latin typeface="Arial" panose="020B0604020202020204" pitchFamily="34" charset="0"/>
                        </a:rPr>
                        <a:t>943 memorando enviados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r h="274366">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Respuesta y envió de comunicaciones externas a interventorías, autoridades y otros usuarios.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l" rtl="0" fontAlgn="ctr"/>
                      <a:r>
                        <a:rPr lang="es-CO" sz="900" b="0" i="0" u="none" strike="noStrike">
                          <a:solidFill>
                            <a:srgbClr val="375623"/>
                          </a:solidFill>
                          <a:effectLst/>
                          <a:latin typeface="Arial" panose="020B0604020202020204" pitchFamily="34" charset="0"/>
                        </a:rPr>
                        <a:t>1209 oficio enviados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r h="274366">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Ejecución de actividades de reforestación en el marco de compensaciones de proyectos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pt-BR" sz="900" b="0" i="0" u="none" strike="noStrike">
                          <a:solidFill>
                            <a:srgbClr val="375623"/>
                          </a:solidFill>
                          <a:effectLst/>
                          <a:latin typeface="Arial" panose="020B0604020202020204" pitchFamily="34" charset="0"/>
                        </a:rPr>
                        <a:t>776,65 has de  área compensada.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8"/>
                  </a:ext>
                </a:extLst>
              </a:tr>
              <a:tr h="152437">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Material vegetal establecido en compensaciones.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l" rtl="0" fontAlgn="ctr"/>
                      <a:r>
                        <a:rPr lang="es-CO" sz="900" b="0" i="0" u="none" strike="noStrike">
                          <a:solidFill>
                            <a:srgbClr val="375623"/>
                          </a:solidFill>
                          <a:effectLst/>
                          <a:latin typeface="Arial" panose="020B0604020202020204" pitchFamily="34" charset="0"/>
                        </a:rPr>
                        <a:t>111865 árboles plantados.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9"/>
                  </a:ext>
                </a:extLst>
              </a:tr>
              <a:tr h="274366">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Resultados de la gestión para la obtención de licencias, permisos y autorizaciones ambientales.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CO" sz="900" b="0" i="0" u="none" strike="noStrike">
                          <a:solidFill>
                            <a:srgbClr val="375623"/>
                          </a:solidFill>
                          <a:effectLst/>
                          <a:latin typeface="Arial" panose="020B0604020202020204" pitchFamily="34" charset="0"/>
                        </a:rPr>
                        <a:t>94 permisos obtenidos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0"/>
                  </a:ext>
                </a:extLst>
              </a:tr>
              <a:tr h="274366">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Trámites  para la obtención de licencias, permisos y autorizaciones ambientales.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l" rtl="0" fontAlgn="ctr"/>
                      <a:r>
                        <a:rPr lang="es-CO" sz="900" b="0" i="0" u="none" strike="noStrike">
                          <a:solidFill>
                            <a:srgbClr val="375623"/>
                          </a:solidFill>
                          <a:effectLst/>
                          <a:latin typeface="Arial" panose="020B0604020202020204" pitchFamily="34" charset="0"/>
                        </a:rPr>
                        <a:t>123 trámites ante autoridades ambientales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1"/>
                  </a:ext>
                </a:extLst>
              </a:tr>
              <a:tr h="243899">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Gestión para obtención de Balance Final ambiental de proyectos.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ES" sz="900" b="0" i="0" u="none" strike="noStrike">
                          <a:solidFill>
                            <a:srgbClr val="375623"/>
                          </a:solidFill>
                          <a:effectLst/>
                          <a:latin typeface="Arial" panose="020B0604020202020204" pitchFamily="34" charset="0"/>
                        </a:rPr>
                        <a:t>155 contratos en proceso de cierre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2"/>
                  </a:ext>
                </a:extLst>
              </a:tr>
              <a:tr h="152437">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Desarrollo del programa Escuelas Verdes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l" rtl="0" fontAlgn="ctr"/>
                      <a:r>
                        <a:rPr lang="es-ES" sz="900" b="0" i="0" u="none" strike="noStrike">
                          <a:solidFill>
                            <a:srgbClr val="375623"/>
                          </a:solidFill>
                          <a:effectLst/>
                          <a:latin typeface="Arial" panose="020B0604020202020204" pitchFamily="34" charset="0"/>
                        </a:rPr>
                        <a:t>11 establecimientos atendidos 125 niños beneficiados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3"/>
                  </a:ext>
                </a:extLst>
              </a:tr>
              <a:tr h="152437">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Desarrollo del Programa Sembrando Vidas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CO" sz="900" b="0" i="0" u="none" strike="noStrike">
                          <a:solidFill>
                            <a:srgbClr val="375623"/>
                          </a:solidFill>
                          <a:effectLst/>
                          <a:latin typeface="Arial" panose="020B0604020202020204" pitchFamily="34" charset="0"/>
                        </a:rPr>
                        <a:t>5 campañas  realizadas.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4"/>
                  </a:ext>
                </a:extLst>
              </a:tr>
              <a:tr h="342982">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Estructuración del componente ambiental de proyectos de la Entidad.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l" rtl="0" fontAlgn="ctr"/>
                      <a:r>
                        <a:rPr lang="es-ES" sz="900" b="0" i="0" u="none" strike="noStrike">
                          <a:solidFill>
                            <a:srgbClr val="375623"/>
                          </a:solidFill>
                          <a:effectLst/>
                          <a:latin typeface="Arial" panose="020B0604020202020204" pitchFamily="34" charset="0"/>
                        </a:rPr>
                        <a:t>45 proyectos con acompañamiento específico en etapa de estructuración. Elaboración de pliegos tipo proyectos varios.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5"/>
                  </a:ext>
                </a:extLst>
              </a:tr>
              <a:tr h="464932">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Seguimiento a la Gestión ambiental de los proyectos de la Entidad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a:txBody>
                    <a:bodyPr/>
                    <a:lstStyle/>
                    <a:p>
                      <a:pPr algn="l" rtl="0" fontAlgn="ctr"/>
                      <a:r>
                        <a:rPr lang="es-CO" sz="900" b="0" i="0" u="none" strike="noStrike" dirty="0">
                          <a:solidFill>
                            <a:srgbClr val="375623"/>
                          </a:solidFill>
                          <a:effectLst/>
                          <a:latin typeface="Arial" panose="020B0604020202020204" pitchFamily="34" charset="0"/>
                        </a:rPr>
                        <a:t>369 contratos en seguimiento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6"/>
                  </a:ext>
                </a:extLst>
              </a:tr>
            </a:tbl>
          </a:graphicData>
        </a:graphic>
      </p:graphicFrame>
      <p:sp>
        <p:nvSpPr>
          <p:cNvPr id="4" name="Botón de acción: ir a inicio 3">
            <a:hlinkClick r:id="rId2" action="ppaction://hlinksldjump" highlightClick="1"/>
            <a:extLst>
              <a:ext uri="{FF2B5EF4-FFF2-40B4-BE49-F238E27FC236}">
                <a16:creationId xmlns:a16="http://schemas.microsoft.com/office/drawing/2014/main" id="{0F1989DE-FF9C-4580-8595-401C63CAB085}"/>
              </a:ext>
            </a:extLst>
          </p:cNvPr>
          <p:cNvSpPr/>
          <p:nvPr/>
        </p:nvSpPr>
        <p:spPr>
          <a:xfrm>
            <a:off x="10745788" y="158750"/>
            <a:ext cx="579437"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ángulo 4">
            <a:extLst>
              <a:ext uri="{FF2B5EF4-FFF2-40B4-BE49-F238E27FC236}">
                <a16:creationId xmlns:a16="http://schemas.microsoft.com/office/drawing/2014/main" id="{71252F37-9332-4EFB-946A-85814FFFC78E}"/>
              </a:ext>
            </a:extLst>
          </p:cNvPr>
          <p:cNvSpPr>
            <a:spLocks noChangeArrowheads="1"/>
          </p:cNvSpPr>
          <p:nvPr/>
        </p:nvSpPr>
        <p:spPr bwMode="auto">
          <a:xfrm>
            <a:off x="866775" y="239713"/>
            <a:ext cx="10380663"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endParaRPr lang="es-ES" altLang="es-CO" sz="2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975A0E29-BEA5-463B-9EF5-F3DAB9182FB3}"/>
              </a:ext>
            </a:extLst>
          </p:cNvPr>
          <p:cNvGraphicFramePr>
            <a:graphicFrameLocks noGrp="1"/>
          </p:cNvGraphicFramePr>
          <p:nvPr/>
        </p:nvGraphicFramePr>
        <p:xfrm>
          <a:off x="944563" y="977900"/>
          <a:ext cx="10380662" cy="4695825"/>
        </p:xfrm>
        <a:graphic>
          <a:graphicData uri="http://schemas.openxmlformats.org/drawingml/2006/table">
            <a:tbl>
              <a:tblPr firstRow="1" bandRow="1"/>
              <a:tblGrid>
                <a:gridCol w="3160714">
                  <a:extLst>
                    <a:ext uri="{9D8B030D-6E8A-4147-A177-3AD203B41FA5}">
                      <a16:colId xmlns:a16="http://schemas.microsoft.com/office/drawing/2014/main" val="20000"/>
                    </a:ext>
                  </a:extLst>
                </a:gridCol>
                <a:gridCol w="3409950">
                  <a:extLst>
                    <a:ext uri="{9D8B030D-6E8A-4147-A177-3AD203B41FA5}">
                      <a16:colId xmlns:a16="http://schemas.microsoft.com/office/drawing/2014/main" val="20001"/>
                    </a:ext>
                  </a:extLst>
                </a:gridCol>
                <a:gridCol w="3809999">
                  <a:extLst>
                    <a:ext uri="{9D8B030D-6E8A-4147-A177-3AD203B41FA5}">
                      <a16:colId xmlns:a16="http://schemas.microsoft.com/office/drawing/2014/main" val="20002"/>
                    </a:ext>
                  </a:extLst>
                </a:gridCol>
              </a:tblGrid>
              <a:tr h="159229">
                <a:tc gridSpan="3">
                  <a:txBody>
                    <a:bodyPr/>
                    <a:lstStyle/>
                    <a:p>
                      <a:pPr algn="r" rtl="0" fontAlgn="ctr"/>
                      <a:r>
                        <a:rPr lang="es-CO" sz="1000" b="1" i="0" u="none" strike="noStrike" dirty="0">
                          <a:solidFill>
                            <a:srgbClr val="FFFFFF"/>
                          </a:solidFill>
                          <a:effectLst/>
                          <a:latin typeface="Arial" panose="020B0604020202020204" pitchFamily="34" charset="0"/>
                        </a:rPr>
                        <a:t>GRUPO AMBIENTAL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8235">
                <a:tc gridSpan="3">
                  <a:txBody>
                    <a:bodyPr/>
                    <a:lstStyle/>
                    <a:p>
                      <a:pPr algn="just" fontAlgn="ctr"/>
                      <a:r>
                        <a:rPr lang="es-CO" sz="800" b="0" i="0" u="none" strike="noStrike" dirty="0">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40796">
                <a:tc>
                  <a:txBody>
                    <a:bodyPr/>
                    <a:lstStyle/>
                    <a:p>
                      <a:pPr algn="ctr" rtl="0" fontAlgn="ctr"/>
                      <a:r>
                        <a:rPr lang="es-CO" sz="800" b="1" i="0" u="none" strike="noStrike">
                          <a:solidFill>
                            <a:srgbClr val="3756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8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800" b="1" i="0" u="none" strike="noStrike">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450549">
                <a:tc rowSpan="5">
                  <a:txBody>
                    <a:bodyPr/>
                    <a:lstStyle/>
                    <a:p>
                      <a:pPr algn="just" rtl="0" fontAlgn="ctr"/>
                      <a:r>
                        <a:rPr lang="es-ES" sz="900" b="0" i="0" u="none" strike="noStrike" dirty="0">
                          <a:solidFill>
                            <a:srgbClr val="375623"/>
                          </a:solidFill>
                          <a:effectLst/>
                          <a:latin typeface="Arial" panose="020B0604020202020204" pitchFamily="34" charset="0"/>
                        </a:rPr>
                        <a:t>Seguimiento a la Gestión ambiental de proyectos reportados a la Subdirección de Medio Ambiente y Gestión Social, cumplimiento de las obligaciones ambientales para los proyectos desarrollados bajo Licencia Ambiental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2">
                  <a:txBody>
                    <a:bodyPr/>
                    <a:lstStyle/>
                    <a:p>
                      <a:pPr algn="just" rtl="0" fontAlgn="ctr"/>
                      <a:r>
                        <a:rPr lang="es-ES" sz="900" b="0" i="0" u="none" strike="noStrike">
                          <a:solidFill>
                            <a:srgbClr val="375623"/>
                          </a:solidFill>
                          <a:effectLst/>
                          <a:latin typeface="Arial" panose="020B0604020202020204" pitchFamily="34" charset="0"/>
                        </a:rPr>
                        <a:t>Gestión ambiental de proyectos en etapa de Estudios y Diseños: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75623"/>
                          </a:solidFill>
                          <a:effectLst/>
                          <a:latin typeface="Arial" panose="020B0604020202020204" pitchFamily="34" charset="0"/>
                        </a:rPr>
                        <a:t>Seguimiento a 37 proyectos en los siguientes estados: En ejecución, 5 proyectos; en proceso de contratación, 4 proyecto; terminado, 4 proyecto; liquidados, 23 proyectos y 1 proyecto suspendido.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3"/>
                  </a:ext>
                </a:extLst>
              </a:tr>
              <a:tr h="548618">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75623"/>
                          </a:solidFill>
                          <a:effectLst/>
                          <a:latin typeface="Arial" panose="020B0604020202020204" pitchFamily="34" charset="0"/>
                        </a:rPr>
                        <a:t>Fase I Diagnóstico Ambiental de Alternativas – DAA hasta las fases II o III de factibilidad ambiental, Estudio de Impacto Ambiental – EIA o Plan de Adaptación a la Guía Ambiental - PAGA según corresponda el tipo de proyecto.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4"/>
                  </a:ext>
                </a:extLst>
              </a:tr>
              <a:tr h="1097237">
                <a:tc vMerge="1">
                  <a:txBody>
                    <a:bodyPr/>
                    <a:lstStyle/>
                    <a:p>
                      <a:endParaRPr lang="es-CO"/>
                    </a:p>
                  </a:txBody>
                  <a:tcPr/>
                </a:tc>
                <a:tc>
                  <a:txBody>
                    <a:bodyPr/>
                    <a:lstStyle/>
                    <a:p>
                      <a:pPr algn="l" rtl="0" fontAlgn="ctr"/>
                      <a:r>
                        <a:rPr lang="es-ES" sz="900" b="0" i="0" u="none" strike="noStrike">
                          <a:solidFill>
                            <a:srgbClr val="375623"/>
                          </a:solidFill>
                          <a:effectLst/>
                          <a:latin typeface="Arial" panose="020B0604020202020204" pitchFamily="34" charset="0"/>
                        </a:rPr>
                        <a:t>Gestión ambiental del  proyecto de Construcción de la Variante San Francisco – Mocoa.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b"/>
                      <a:r>
                        <a:rPr lang="es-ES" sz="900" b="0" i="0" u="none" strike="noStrike" dirty="0">
                          <a:solidFill>
                            <a:srgbClr val="375623"/>
                          </a:solidFill>
                          <a:effectLst/>
                          <a:latin typeface="Arial" panose="020B0604020202020204" pitchFamily="34" charset="0"/>
                        </a:rPr>
                        <a:t>Seguimiento cumplimiento obligaciones expedientes:  ANLA (LAM 1358, SAN 0110) MINAMBIENTE (SRF 318, AVT 158, AVT 730) Se continuó con el seguimiento a los programas del Plan de manejo Ambiental. A la fecha se ha realizado Rescate, traslado y reubicación de 4.916 Bromelias y orquídeas, total de áreas </a:t>
                      </a:r>
                      <a:r>
                        <a:rPr lang="es-ES" sz="900" b="0" i="0" u="none" strike="noStrike" dirty="0" err="1">
                          <a:solidFill>
                            <a:srgbClr val="375623"/>
                          </a:solidFill>
                          <a:effectLst/>
                          <a:latin typeface="Arial" panose="020B0604020202020204" pitchFamily="34" charset="0"/>
                        </a:rPr>
                        <a:t>revegetalizadas</a:t>
                      </a:r>
                      <a:r>
                        <a:rPr lang="es-ES" sz="900" b="0" i="0" u="none" strike="noStrike" dirty="0">
                          <a:solidFill>
                            <a:srgbClr val="375623"/>
                          </a:solidFill>
                          <a:effectLst/>
                          <a:latin typeface="Arial" panose="020B0604020202020204" pitchFamily="34" charset="0"/>
                        </a:rPr>
                        <a:t> 344,743 m2.  Se han sembrado en los taludes más de 17,006 plántulas correspondientes a especies herbáceas y arbustivas, rescatadas de la franja del derecho de vía.</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5"/>
                  </a:ext>
                </a:extLst>
              </a:tr>
              <a:tr h="709614">
                <a:tc vMerge="1">
                  <a:txBody>
                    <a:bodyPr/>
                    <a:lstStyle/>
                    <a:p>
                      <a:endParaRPr lang="es-CO"/>
                    </a:p>
                  </a:txBody>
                  <a:tcPr/>
                </a:tc>
                <a:tc rowSpan="2">
                  <a:txBody>
                    <a:bodyPr/>
                    <a:lstStyle/>
                    <a:p>
                      <a:pPr algn="just" rtl="0" fontAlgn="ctr"/>
                      <a:r>
                        <a:rPr lang="es-ES" sz="900" b="0" i="0" u="none" strike="noStrike">
                          <a:solidFill>
                            <a:srgbClr val="375623"/>
                          </a:solidFill>
                          <a:effectLst/>
                          <a:latin typeface="Arial" panose="020B0604020202020204" pitchFamily="34" charset="0"/>
                        </a:rPr>
                        <a:t>Gestión ambiental al proyecto: Conexión Vial Aburrá – Rio Cauca, Túnel de Occidente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just" rtl="0" fontAlgn="b"/>
                      <a:r>
                        <a:rPr lang="es-ES" sz="900" b="0" i="0" u="none" strike="noStrike" dirty="0">
                          <a:solidFill>
                            <a:srgbClr val="375623"/>
                          </a:solidFill>
                          <a:effectLst/>
                          <a:latin typeface="Arial" panose="020B0604020202020204" pitchFamily="34" charset="0"/>
                        </a:rPr>
                        <a:t>En el marco del convenio  583 de 1996.  Seguimiento al cumplimiento obligaciones por parte de la Gerencia del proyecto a cargo de la Gobernación de Antioquia, expedientes:  ANLA (LAM 0678, LAV 0066, y procesos sancionatorios SAN 106, SAN 0307, SAN 337, DSN0394, SAN0395, SAN 0526, SAN 0640, SAN 0428 y SAN 0527.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6"/>
                  </a:ext>
                </a:extLst>
              </a:tr>
              <a:tr h="1371546">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dirty="0">
                          <a:solidFill>
                            <a:srgbClr val="375623"/>
                          </a:solidFill>
                          <a:effectLst/>
                          <a:latin typeface="Arial" panose="020B0604020202020204" pitchFamily="34" charset="0"/>
                        </a:rPr>
                        <a:t>Se resalta consolidación de las Áreas Protegidas: 50 parcelas Agroecológicas, 20 Ha de corredor, 50 Ha de cercos vivos (400 árboles/Ha), 100 sistemas de cocción eficiente; Intervención en áreas degradadas: 74 Ha de plantaciones protectoras; compra de bienes inmuebles con destinación ambiental: adquisición de dos (2) predios; gestión integral del recurso hídrico: 131 Ha de reforestación protectora en cuencas abastecedoras de agua; 86 Ha de enriquecimiento forestal de zonas ribereñas y relictos boscosos; fortalecimiento de mesas ambientales y escuela de agroecología. 100 actores formados en escuela agroecológica.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ángulo 4">
            <a:extLst>
              <a:ext uri="{FF2B5EF4-FFF2-40B4-BE49-F238E27FC236}">
                <a16:creationId xmlns:a16="http://schemas.microsoft.com/office/drawing/2014/main" id="{47603DF6-12A2-4148-836C-380FF8889BCA}"/>
              </a:ext>
            </a:extLst>
          </p:cNvPr>
          <p:cNvSpPr>
            <a:spLocks noChangeArrowheads="1"/>
          </p:cNvSpPr>
          <p:nvPr/>
        </p:nvSpPr>
        <p:spPr bwMode="auto">
          <a:xfrm>
            <a:off x="917575" y="234950"/>
            <a:ext cx="10110788" cy="3381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endParaRPr lang="es-ES" altLang="es-CO" sz="1600" b="1" dirty="0">
              <a:solidFill>
                <a:schemeClr val="accent6">
                  <a:lumMod val="50000"/>
                </a:scheme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379907" name="Rectángulo 1">
            <a:extLst>
              <a:ext uri="{FF2B5EF4-FFF2-40B4-BE49-F238E27FC236}">
                <a16:creationId xmlns:a16="http://schemas.microsoft.com/office/drawing/2014/main" id="{8CA3F694-3895-48F0-83EA-BB5362788916}"/>
              </a:ext>
            </a:extLst>
          </p:cNvPr>
          <p:cNvSpPr>
            <a:spLocks noChangeArrowheads="1"/>
          </p:cNvSpPr>
          <p:nvPr/>
        </p:nvSpPr>
        <p:spPr bwMode="auto">
          <a:xfrm>
            <a:off x="917575" y="530225"/>
            <a:ext cx="9613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49C1FFD5-F325-4CF3-9807-89EF55B6FB24}"/>
              </a:ext>
            </a:extLst>
          </p:cNvPr>
          <p:cNvGraphicFramePr>
            <a:graphicFrameLocks noGrp="1"/>
          </p:cNvGraphicFramePr>
          <p:nvPr/>
        </p:nvGraphicFramePr>
        <p:xfrm>
          <a:off x="917575" y="1025525"/>
          <a:ext cx="10437813" cy="4751388"/>
        </p:xfrm>
        <a:graphic>
          <a:graphicData uri="http://schemas.openxmlformats.org/drawingml/2006/table">
            <a:tbl>
              <a:tblPr firstRow="1" bandRow="1"/>
              <a:tblGrid>
                <a:gridCol w="3479271">
                  <a:extLst>
                    <a:ext uri="{9D8B030D-6E8A-4147-A177-3AD203B41FA5}">
                      <a16:colId xmlns:a16="http://schemas.microsoft.com/office/drawing/2014/main" val="20000"/>
                    </a:ext>
                  </a:extLst>
                </a:gridCol>
                <a:gridCol w="3479271">
                  <a:extLst>
                    <a:ext uri="{9D8B030D-6E8A-4147-A177-3AD203B41FA5}">
                      <a16:colId xmlns:a16="http://schemas.microsoft.com/office/drawing/2014/main" val="20001"/>
                    </a:ext>
                  </a:extLst>
                </a:gridCol>
                <a:gridCol w="3479271">
                  <a:extLst>
                    <a:ext uri="{9D8B030D-6E8A-4147-A177-3AD203B41FA5}">
                      <a16:colId xmlns:a16="http://schemas.microsoft.com/office/drawing/2014/main" val="20002"/>
                    </a:ext>
                  </a:extLst>
                </a:gridCol>
              </a:tblGrid>
              <a:tr h="165419">
                <a:tc gridSpan="3">
                  <a:txBody>
                    <a:bodyPr/>
                    <a:lstStyle/>
                    <a:p>
                      <a:pPr algn="r" rtl="0" fontAlgn="ctr"/>
                      <a:r>
                        <a:rPr lang="es-CO" sz="1000" b="1" i="0" u="none" strike="noStrike">
                          <a:solidFill>
                            <a:srgbClr val="FFFFFF"/>
                          </a:solidFill>
                          <a:effectLst/>
                          <a:latin typeface="Arial" panose="020B0604020202020204" pitchFamily="34" charset="0"/>
                        </a:rPr>
                        <a:t>GRUPO AMBIENTAL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2798">
                <a:tc>
                  <a:txBody>
                    <a:bodyPr/>
                    <a:lstStyle/>
                    <a:p>
                      <a:pPr algn="ctr" rtl="0" fontAlgn="ctr"/>
                      <a:r>
                        <a:rPr lang="es-CO" sz="900" b="1" i="0" u="none" strike="noStrike">
                          <a:solidFill>
                            <a:srgbClr val="3857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dirty="0">
                          <a:solidFill>
                            <a:srgbClr val="3857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857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935328">
                <a:tc rowSpan="4">
                  <a:txBody>
                    <a:bodyPr/>
                    <a:lstStyle/>
                    <a:p>
                      <a:pPr algn="just" rtl="0" fontAlgn="ctr"/>
                      <a:r>
                        <a:rPr lang="es-ES" sz="1000" b="0" i="0" u="none" strike="noStrike">
                          <a:solidFill>
                            <a:srgbClr val="385723"/>
                          </a:solidFill>
                          <a:effectLst/>
                          <a:latin typeface="Arial" panose="020B0604020202020204" pitchFamily="34" charset="0"/>
                        </a:rPr>
                        <a:t>Seguimiento a la Gestión ambiental de proyectos reportados a la Subdirección de Medio Ambiente y Gestión Social, cumplimiento de las obligaciones ambientales para los proyectos desarrollados bajo Licencia Ambiental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a:txBody>
                    <a:bodyPr/>
                    <a:lstStyle/>
                    <a:p>
                      <a:pPr algn="just" rtl="0" fontAlgn="ctr"/>
                      <a:r>
                        <a:rPr lang="es-ES" sz="1000" b="0" i="0" u="none" strike="noStrike">
                          <a:solidFill>
                            <a:srgbClr val="385723"/>
                          </a:solidFill>
                          <a:effectLst/>
                          <a:latin typeface="Arial" panose="020B0604020202020204" pitchFamily="34" charset="0"/>
                        </a:rPr>
                        <a:t>Gestión ambiental al proyecto de Construcción de la Doble Calzada Carretera Buga - Buenaventura del (PR15+0000) al (PR61+500).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rPr>
                        <a:t>Se realizó seguimiento al cumplimiento obligaciones expedientes ANLA (LAM 3829, LAM 4519, LAM 4752, SAN 0097)  Implementación de Plan de compensación forestal 364.5 has, 227.825 individuos sembrados.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2"/>
                  </a:ext>
                </a:extLst>
              </a:tr>
              <a:tr h="492653">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Implementación del Plan de restauración ecológica 391,2 has, 218.149 individuos sembrados 4.546, Bromelias y orquídeas rescatadas- trasladadas y reubicadas.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313742">
                <a:tc vMerge="1">
                  <a:txBody>
                    <a:bodyPr/>
                    <a:lstStyle/>
                    <a:p>
                      <a:endParaRPr lang="es-CO"/>
                    </a:p>
                  </a:txBody>
                  <a:tcPr/>
                </a:tc>
                <a:tc rowSpan="2">
                  <a:txBody>
                    <a:bodyPr/>
                    <a:lstStyle/>
                    <a:p>
                      <a:pPr algn="ctr" rtl="0" fontAlgn="ctr"/>
                      <a:r>
                        <a:rPr lang="es-ES" sz="1000" b="0" i="0" u="none" strike="noStrike" dirty="0">
                          <a:solidFill>
                            <a:srgbClr val="385723"/>
                          </a:solidFill>
                          <a:effectLst/>
                          <a:latin typeface="Arial" panose="020B0604020202020204" pitchFamily="34" charset="0"/>
                        </a:rPr>
                        <a:t>Gestión Ambiental proyecto Cruce Cordillera Central Comprende Túneles del II Centenario –Túnel de La Línea y Segunda Calzada Calarcá – Cajamarca” que incluye el seguimiento contratos de: Terminación Túnel de La Línea – Contrato 806 de 2017; Intercambiador Versalles  Contrato 1793 de  2015; Terminación del Túnel Piloto – Contrato 1883 de 2014; Obras Anexas – Contrato de obra 603 de 2014; Suministro, Instalación y Pta. en Marcha de los E. Electromecánicos - Acto 1759 de 2015).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rPr>
                        <a:t>Se realizó seguimiento al cumplimiento obligaciones expedientes ANLA Expediente LAM 1029: “Túnel Piloto” - Resolución 780/2001 modificada por resolución 2068/2007; Expediente LAM 4602: “Túnel de la Línea Segunda Calzada Calarcá - Cajamarca” - Resolución 1065/2013; expediente LAM 6875 “Obras Anexas” Resolución 1233 del 24 de octubre de 2015, por la cual se autoriza la cesión parcial de la licencia ambiental otorgada a INVIAS mediante resolución  0780 del 24 de agosto de 2001; expediente LAV 0093-00-2015 “Intercambiador Versalles” - Resolución  575 del 3 de junio de 2016.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701448">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dirty="0">
                          <a:solidFill>
                            <a:srgbClr val="385723"/>
                          </a:solidFill>
                          <a:effectLst/>
                          <a:latin typeface="Arial" panose="020B0604020202020204" pitchFamily="34" charset="0"/>
                        </a:rPr>
                        <a:t>Incluye: Atención, seguimiento y cierre de los 125 permisos, concesiones, autorizaciones, etc. Dejados por la Unión Temporal Segundo Centenario –UTSC;  Trámite de 41 permisos nuevos, 13 cambios de titularidad y 8 cedidos al INVIAS. Seguimiento a los 26 permisos otorgados mediante Resolución 2979 de 2017, y Resolución 4231 del 19 de diciembre de 2017, que ratifica la entrega; Atención de requerimientos de las entidades de control, Informes de cumplimiento ambiental Incas, y actos administrativos principalmente autos a las autoridades ambientales CORTOLIMA, CRQ, ANLA y DBBSE del MADS; Ejecución del 1%. Celebración de Contratos y Convenios, seguimiento a su ejecución; atención de las mesas ambientales con las veedurías ambientales especializadas.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ángulo 3">
            <a:extLst>
              <a:ext uri="{FF2B5EF4-FFF2-40B4-BE49-F238E27FC236}">
                <a16:creationId xmlns:a16="http://schemas.microsoft.com/office/drawing/2014/main" id="{6029456F-F59A-40D1-A32D-900B182D64F8}"/>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57347" name="Rectángulo 7">
            <a:extLst>
              <a:ext uri="{FF2B5EF4-FFF2-40B4-BE49-F238E27FC236}">
                <a16:creationId xmlns:a16="http://schemas.microsoft.com/office/drawing/2014/main" id="{BBDE2F9C-F944-4BEB-8D7F-A11642806FF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3D3E4F1B-9FA4-4A82-AC1C-5BC87A1485A6}"/>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prstClr val="white"/>
              </a:solidFill>
            </a:endParaRPr>
          </a:p>
        </p:txBody>
      </p:sp>
      <p:pic>
        <p:nvPicPr>
          <p:cNvPr id="57349" name="Imagen 14">
            <a:extLst>
              <a:ext uri="{FF2B5EF4-FFF2-40B4-BE49-F238E27FC236}">
                <a16:creationId xmlns:a16="http://schemas.microsoft.com/office/drawing/2014/main" id="{722BD962-CF08-467B-A75B-66B299D5CD4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61475" y="5884863"/>
            <a:ext cx="197961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0" name="CuadroTexto 2">
            <a:extLst>
              <a:ext uri="{FF2B5EF4-FFF2-40B4-BE49-F238E27FC236}">
                <a16:creationId xmlns:a16="http://schemas.microsoft.com/office/drawing/2014/main" id="{7B377F4A-889C-4DF3-82DA-16E8C82158E1}"/>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57351" name="CuadroTexto 11">
            <a:extLst>
              <a:ext uri="{FF2B5EF4-FFF2-40B4-BE49-F238E27FC236}">
                <a16:creationId xmlns:a16="http://schemas.microsoft.com/office/drawing/2014/main" id="{30ED922A-DC06-4BBC-992B-01938DBAE950}"/>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57352" name="Imagen 16">
            <a:extLst>
              <a:ext uri="{FF2B5EF4-FFF2-40B4-BE49-F238E27FC236}">
                <a16:creationId xmlns:a16="http://schemas.microsoft.com/office/drawing/2014/main" id="{2443A7CD-F72C-4BAF-9C62-7EC2B10987F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53" name="Imagen 2">
            <a:extLst>
              <a:ext uri="{FF2B5EF4-FFF2-40B4-BE49-F238E27FC236}">
                <a16:creationId xmlns:a16="http://schemas.microsoft.com/office/drawing/2014/main" id="{D304AED1-EAB6-4D0B-8812-8BD7D25D04F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6A2DFF1-0FB3-4F7E-8262-4097DBDC959D}"/>
              </a:ext>
            </a:extLst>
          </p:cNvPr>
          <p:cNvSpPr txBox="1"/>
          <p:nvPr/>
        </p:nvSpPr>
        <p:spPr>
          <a:xfrm>
            <a:off x="1176338" y="1881188"/>
            <a:ext cx="4411662"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dirty="0">
              <a:solidFill>
                <a:prstClr val="black"/>
              </a:solidFill>
            </a:endParaRPr>
          </a:p>
        </p:txBody>
      </p:sp>
      <p:sp>
        <p:nvSpPr>
          <p:cNvPr id="4" name="Rectángulo 3">
            <a:extLst>
              <a:ext uri="{FF2B5EF4-FFF2-40B4-BE49-F238E27FC236}">
                <a16:creationId xmlns:a16="http://schemas.microsoft.com/office/drawing/2014/main" id="{773472AE-5285-4804-ADDA-63D2424CA2E6}"/>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pic>
        <p:nvPicPr>
          <p:cNvPr id="57356" name="Imagen 9" descr="Imagen que contiene exterior, camino, pasto, calle&#10;&#10;Descripción generada automáticamente">
            <a:extLst>
              <a:ext uri="{FF2B5EF4-FFF2-40B4-BE49-F238E27FC236}">
                <a16:creationId xmlns:a16="http://schemas.microsoft.com/office/drawing/2014/main" id="{E4AA9273-ABD3-4299-A0A8-B1A0CA71DD0C}"/>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5388" y="1912938"/>
            <a:ext cx="4373562" cy="330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CuadroTexto 22">
            <a:extLst>
              <a:ext uri="{FF2B5EF4-FFF2-40B4-BE49-F238E27FC236}">
                <a16:creationId xmlns:a16="http://schemas.microsoft.com/office/drawing/2014/main" id="{C492B4DC-4F93-4F87-BE3D-3A5E887978B5}"/>
              </a:ext>
            </a:extLst>
          </p:cNvPr>
          <p:cNvSpPr txBox="1"/>
          <p:nvPr/>
        </p:nvSpPr>
        <p:spPr>
          <a:xfrm>
            <a:off x="6645275" y="1887538"/>
            <a:ext cx="4411663"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dirty="0">
              <a:solidFill>
                <a:prstClr val="black"/>
              </a:solidFill>
            </a:endParaRPr>
          </a:p>
        </p:txBody>
      </p:sp>
      <p:pic>
        <p:nvPicPr>
          <p:cNvPr id="57358" name="Imagen 6">
            <a:extLst>
              <a:ext uri="{FF2B5EF4-FFF2-40B4-BE49-F238E27FC236}">
                <a16:creationId xmlns:a16="http://schemas.microsoft.com/office/drawing/2014/main" id="{66B129C7-885A-4604-9AC9-DF29E78D77A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665913" y="1912938"/>
            <a:ext cx="4368800" cy="330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9" name="CuadroTexto 16">
            <a:extLst>
              <a:ext uri="{FF2B5EF4-FFF2-40B4-BE49-F238E27FC236}">
                <a16:creationId xmlns:a16="http://schemas.microsoft.com/office/drawing/2014/main" id="{D4A7A11D-51A8-44F4-A0A8-464619BCD403}"/>
              </a:ext>
            </a:extLst>
          </p:cNvPr>
          <p:cNvSpPr txBox="1">
            <a:spLocks noChangeArrowheads="1"/>
          </p:cNvSpPr>
          <p:nvPr/>
        </p:nvSpPr>
        <p:spPr bwMode="auto">
          <a:xfrm>
            <a:off x="1038225" y="5270500"/>
            <a:ext cx="10239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Mejoramiento de la estructura del pavimento con ampliación de la calzada de 7,0 m a 10,3m. Bermas de 1,5m. Sector El Nueve.</a:t>
            </a:r>
            <a:endParaRPr lang="es-CO" altLang="es-CO" sz="1800">
              <a:solidFill>
                <a:srgbClr val="000000"/>
              </a:solidFill>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ángulo 4">
            <a:extLst>
              <a:ext uri="{FF2B5EF4-FFF2-40B4-BE49-F238E27FC236}">
                <a16:creationId xmlns:a16="http://schemas.microsoft.com/office/drawing/2014/main" id="{F5BC6B29-9FE3-4ABA-8B14-514EC112A28A}"/>
              </a:ext>
            </a:extLst>
          </p:cNvPr>
          <p:cNvSpPr>
            <a:spLocks noChangeArrowheads="1"/>
          </p:cNvSpPr>
          <p:nvPr/>
        </p:nvSpPr>
        <p:spPr bwMode="auto">
          <a:xfrm>
            <a:off x="876300" y="223838"/>
            <a:ext cx="10371138"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graphicFrame>
        <p:nvGraphicFramePr>
          <p:cNvPr id="2" name="Tabla 1">
            <a:extLst>
              <a:ext uri="{FF2B5EF4-FFF2-40B4-BE49-F238E27FC236}">
                <a16:creationId xmlns:a16="http://schemas.microsoft.com/office/drawing/2014/main" id="{64B7352E-3D5A-4D00-9681-356B20764A30}"/>
              </a:ext>
            </a:extLst>
          </p:cNvPr>
          <p:cNvGraphicFramePr>
            <a:graphicFrameLocks noGrp="1"/>
          </p:cNvGraphicFramePr>
          <p:nvPr/>
        </p:nvGraphicFramePr>
        <p:xfrm>
          <a:off x="876300" y="904875"/>
          <a:ext cx="10458450" cy="4667250"/>
        </p:xfrm>
        <a:graphic>
          <a:graphicData uri="http://schemas.openxmlformats.org/drawingml/2006/table">
            <a:tbl>
              <a:tblPr firstRow="1" bandRow="1"/>
              <a:tblGrid>
                <a:gridCol w="2924174">
                  <a:extLst>
                    <a:ext uri="{9D8B030D-6E8A-4147-A177-3AD203B41FA5}">
                      <a16:colId xmlns:a16="http://schemas.microsoft.com/office/drawing/2014/main" val="20000"/>
                    </a:ext>
                  </a:extLst>
                </a:gridCol>
                <a:gridCol w="3133726">
                  <a:extLst>
                    <a:ext uri="{9D8B030D-6E8A-4147-A177-3AD203B41FA5}">
                      <a16:colId xmlns:a16="http://schemas.microsoft.com/office/drawing/2014/main" val="20001"/>
                    </a:ext>
                  </a:extLst>
                </a:gridCol>
                <a:gridCol w="4400550">
                  <a:extLst>
                    <a:ext uri="{9D8B030D-6E8A-4147-A177-3AD203B41FA5}">
                      <a16:colId xmlns:a16="http://schemas.microsoft.com/office/drawing/2014/main" val="20002"/>
                    </a:ext>
                  </a:extLst>
                </a:gridCol>
              </a:tblGrid>
              <a:tr h="188448">
                <a:tc gridSpan="3">
                  <a:txBody>
                    <a:bodyPr/>
                    <a:lstStyle/>
                    <a:p>
                      <a:pPr algn="r" rtl="0" fontAlgn="ctr"/>
                      <a:r>
                        <a:rPr lang="es-CO" sz="1100" b="1" i="0" u="none" strike="noStrike">
                          <a:solidFill>
                            <a:srgbClr val="FFFFFF"/>
                          </a:solidFill>
                          <a:effectLst/>
                          <a:latin typeface="Arial" panose="020B0604020202020204" pitchFamily="34" charset="0"/>
                        </a:rPr>
                        <a:t>GRUPO AMBIENTAL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7041">
                <a:tc>
                  <a:txBody>
                    <a:bodyPr/>
                    <a:lstStyle/>
                    <a:p>
                      <a:pPr algn="ctr" rtl="0" fontAlgn="ctr"/>
                      <a:r>
                        <a:rPr lang="es-CO" sz="900" b="1" i="0" u="none" strike="noStrike">
                          <a:solidFill>
                            <a:srgbClr val="3857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857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857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753795">
                <a:tc rowSpan="5">
                  <a:txBody>
                    <a:bodyPr/>
                    <a:lstStyle/>
                    <a:p>
                      <a:pPr algn="ctr" rtl="0" fontAlgn="ctr"/>
                      <a:r>
                        <a:rPr lang="es-ES" sz="900" b="0" i="0" u="none" strike="noStrike">
                          <a:solidFill>
                            <a:srgbClr val="385723"/>
                          </a:solidFill>
                          <a:effectLst/>
                          <a:latin typeface="Arial" panose="020B0604020202020204" pitchFamily="34" charset="0"/>
                        </a:rPr>
                        <a:t>Seguimiento a la Gestión ambiental de proyectos reportados a la Subdirección de Medio Ambiente y Gestión Social, cumplimiento de las obligaciones ambientales para los proyectos desarrollados bajo Licencia Ambiental.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2">
                  <a:txBody>
                    <a:bodyPr/>
                    <a:lstStyle/>
                    <a:p>
                      <a:pPr algn="just" rtl="0" fontAlgn="ctr"/>
                      <a:r>
                        <a:rPr lang="es-ES" sz="900" b="0" i="0" u="none" strike="noStrike" dirty="0">
                          <a:solidFill>
                            <a:srgbClr val="385723"/>
                          </a:solidFill>
                          <a:effectLst/>
                          <a:latin typeface="Arial" panose="020B0604020202020204" pitchFamily="34" charset="0"/>
                        </a:rPr>
                        <a:t>Gestión ambiental del proyecto Construcción del Nuevo puente Pumarejo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rPr>
                        <a:t>Seguimiento a la gestión para el cumplimiento obligaciones expediente ANLA LAV0091. Resolución 325 de 17 de marzo 2015, Cedida parcialmente mediante la Resolución No 803 de 08 de julio de 2015, Modificada mediante Resolución No 1311 del 16 de octubre de 2015.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2"/>
                  </a:ext>
                </a:extLst>
              </a:tr>
              <a:tr h="791485">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Seguimiento especial en la Protección y reúso de los descapotes o suelos orgánicos removidos y/o manejados durante la ejecución; cumplimiento del Plan de Compensación por perdida de biodiversidad; realización de Monitoreos de aire, ruido e hidrobiológico, ahuyentamiento, rescate y reubicación de fauna silvestre, entre otros.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3"/>
                  </a:ext>
                </a:extLst>
              </a:tr>
              <a:tr h="628163">
                <a:tc vMerge="1">
                  <a:txBody>
                    <a:bodyPr/>
                    <a:lstStyle/>
                    <a:p>
                      <a:endParaRPr lang="es-CO"/>
                    </a:p>
                  </a:txBody>
                  <a:tcPr/>
                </a:tc>
                <a:tc rowSpan="2">
                  <a:txBody>
                    <a:bodyPr/>
                    <a:lstStyle/>
                    <a:p>
                      <a:pPr algn="just" rtl="0" fontAlgn="ctr"/>
                      <a:r>
                        <a:rPr lang="es-ES" sz="900" b="0" i="0" u="none" strike="noStrike" dirty="0">
                          <a:solidFill>
                            <a:srgbClr val="385723"/>
                          </a:solidFill>
                          <a:effectLst/>
                          <a:latin typeface="Arial" panose="020B0604020202020204" pitchFamily="34" charset="0"/>
                        </a:rPr>
                        <a:t>Gestión ambiental del proyecto Construcción de la segunda calzada de la carretera Cartagena – Barranquilla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rPr>
                        <a:t>Seguimiento al cumplimiento obligaciones expediente ANLA LAM 7209. Licencia Ambiental Resolución 1522 de 2010, Cedida parcialmente mediante la Resolución No 1167 de 7 de octubre de 2016, Modificación Resolución 732 de 29 de junio de 2017.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678416">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Se resalta revegetalización de taludes  con biomanto de fique e hidrosiembra; Manejo   (rescate y reubicación) de individuos de la fauna silvestre cuando es necesario. Adquisición predial como medida compensatoria de (21,25 ) ha. y Rehabilitación ecológica.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5"/>
                  </a:ext>
                </a:extLst>
              </a:tr>
              <a:tr h="1469901">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Gestión ambiental del proyecto Variante Ciénaga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dirty="0">
                          <a:solidFill>
                            <a:srgbClr val="385723"/>
                          </a:solidFill>
                          <a:effectLst/>
                          <a:latin typeface="Arial" panose="020B0604020202020204" pitchFamily="34" charset="0"/>
                        </a:rPr>
                        <a:t>Seguimiento cumplimiento obligaciones expediente ANLA LAM 1447. Cesión de Licencia ambiental mediante la Resolución 459 del 25 de abril de 2017.  Se logró la cesión parcial de la autorización de levantamiento de Veda del Ministerio de Ambiente y Desarrollo Territorial,  se han establecido acciones para conminar al contratista el cumplimiento de la compensación por pérdida de biodiversidad,  frente a las dificultades de reubicación social sector urbano, en Diciembre de 2019 se realizó modificación contractual para realizar diseño y obtención de la Licencia Ambiental para la viabilizar construcción de un viaducto.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ángulo 4">
            <a:extLst>
              <a:ext uri="{FF2B5EF4-FFF2-40B4-BE49-F238E27FC236}">
                <a16:creationId xmlns:a16="http://schemas.microsoft.com/office/drawing/2014/main" id="{36A26E17-4BC7-41AE-96FD-5C0F2B1434DF}"/>
              </a:ext>
            </a:extLst>
          </p:cNvPr>
          <p:cNvSpPr>
            <a:spLocks noChangeArrowheads="1"/>
          </p:cNvSpPr>
          <p:nvPr/>
        </p:nvSpPr>
        <p:spPr bwMode="auto">
          <a:xfrm>
            <a:off x="876300" y="282575"/>
            <a:ext cx="10371138" cy="33972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p:txBody>
      </p:sp>
      <p:sp>
        <p:nvSpPr>
          <p:cNvPr id="381955" name="Rectángulo 1">
            <a:extLst>
              <a:ext uri="{FF2B5EF4-FFF2-40B4-BE49-F238E27FC236}">
                <a16:creationId xmlns:a16="http://schemas.microsoft.com/office/drawing/2014/main" id="{00B13DAD-8E89-4BE9-9356-956FCE9411FC}"/>
              </a:ext>
            </a:extLst>
          </p:cNvPr>
          <p:cNvSpPr>
            <a:spLocks noChangeArrowheads="1"/>
          </p:cNvSpPr>
          <p:nvPr/>
        </p:nvSpPr>
        <p:spPr bwMode="auto">
          <a:xfrm>
            <a:off x="876300" y="503238"/>
            <a:ext cx="89725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F4BAAA6E-5417-46FA-8947-521B8EC4085F}"/>
              </a:ext>
            </a:extLst>
          </p:cNvPr>
          <p:cNvGraphicFramePr>
            <a:graphicFrameLocks noGrp="1"/>
          </p:cNvGraphicFramePr>
          <p:nvPr/>
        </p:nvGraphicFramePr>
        <p:xfrm>
          <a:off x="876300" y="965200"/>
          <a:ext cx="10448925" cy="4546600"/>
        </p:xfrm>
        <a:graphic>
          <a:graphicData uri="http://schemas.openxmlformats.org/drawingml/2006/table">
            <a:tbl>
              <a:tblPr firstRow="1" bandRow="1"/>
              <a:tblGrid>
                <a:gridCol w="3162299">
                  <a:extLst>
                    <a:ext uri="{9D8B030D-6E8A-4147-A177-3AD203B41FA5}">
                      <a16:colId xmlns:a16="http://schemas.microsoft.com/office/drawing/2014/main" val="20000"/>
                    </a:ext>
                  </a:extLst>
                </a:gridCol>
                <a:gridCol w="3181350">
                  <a:extLst>
                    <a:ext uri="{9D8B030D-6E8A-4147-A177-3AD203B41FA5}">
                      <a16:colId xmlns:a16="http://schemas.microsoft.com/office/drawing/2014/main" val="20001"/>
                    </a:ext>
                  </a:extLst>
                </a:gridCol>
                <a:gridCol w="4105276">
                  <a:extLst>
                    <a:ext uri="{9D8B030D-6E8A-4147-A177-3AD203B41FA5}">
                      <a16:colId xmlns:a16="http://schemas.microsoft.com/office/drawing/2014/main" val="20002"/>
                    </a:ext>
                  </a:extLst>
                </a:gridCol>
              </a:tblGrid>
              <a:tr h="215888">
                <a:tc gridSpan="3">
                  <a:txBody>
                    <a:bodyPr/>
                    <a:lstStyle/>
                    <a:p>
                      <a:pPr algn="r" rtl="0" fontAlgn="ctr"/>
                      <a:r>
                        <a:rPr lang="es-CO" sz="900" b="1" i="0" u="none" strike="noStrike">
                          <a:solidFill>
                            <a:srgbClr val="FFFFFF"/>
                          </a:solidFill>
                          <a:effectLst/>
                          <a:latin typeface="Arial" panose="020B0604020202020204" pitchFamily="34" charset="0"/>
                          <a:cs typeface="Arial" panose="020B0604020202020204" pitchFamily="34" charset="0"/>
                        </a:rPr>
                        <a:t>GRUPO AMBIENTAL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3925">
                <a:tc>
                  <a:txBody>
                    <a:bodyPr/>
                    <a:lstStyle/>
                    <a:p>
                      <a:pPr algn="ctr" rtl="0" fontAlgn="ctr"/>
                      <a:r>
                        <a:rPr lang="es-CO" sz="900" b="1" i="0" u="none" strike="noStrike">
                          <a:solidFill>
                            <a:srgbClr val="385723"/>
                          </a:solidFill>
                          <a:effectLst/>
                          <a:latin typeface="Arial" panose="020B0604020202020204" pitchFamily="34" charset="0"/>
                          <a:cs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85723"/>
                          </a:solidFill>
                          <a:effectLst/>
                          <a:latin typeface="Arial" panose="020B0604020202020204" pitchFamily="34" charset="0"/>
                          <a:cs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85723"/>
                          </a:solidFill>
                          <a:effectLst/>
                          <a:latin typeface="Arial" panose="020B0604020202020204" pitchFamily="34" charset="0"/>
                          <a:cs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1266542">
                <a:tc rowSpan="2">
                  <a:txBody>
                    <a:bodyPr/>
                    <a:lstStyle/>
                    <a:p>
                      <a:pPr algn="just" rtl="0" fontAlgn="ctr"/>
                      <a:r>
                        <a:rPr lang="es-ES" sz="900" b="0" i="0" u="none" strike="noStrike" dirty="0">
                          <a:solidFill>
                            <a:srgbClr val="385723"/>
                          </a:solidFill>
                          <a:effectLst/>
                          <a:latin typeface="Arial" panose="020B0604020202020204" pitchFamily="34" charset="0"/>
                          <a:cs typeface="Arial" panose="020B0604020202020204" pitchFamily="34" charset="0"/>
                        </a:rPr>
                        <a:t>Seguimiento a la Gestión ambiental de proyectos reportados a la Subdirección de Medio Ambiente y Gestión Social, cumplimiento de las obligaciones ambientales para los proyectos desarrollados bajo Licencia Ambiental.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del proyecto Construcción del corredor Espriella Rio Mataje</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Seguimiento cumplimiento obligaciones derivadas del Expediente ANLA LAM 1447 en el marco de la Licencia Ambiental otorgada mediante Resolución 1276 del 02 de noviembre de 2004 y a su vez el Expediente del Ministerio de Ambiente SRF LAM 1447 mediante el cual se cuenta con obligaciones por el permiso de Sustracción de Reserva. Se resalta el seguimiento de la implementación del Programa Bosques de Paz, para dar cumplimiento del Plan de compensación agroforestal por la Inversión Forzosa del 1% y la sustracción de 100 hectáreas de la Reserva Forestal del Pacifico.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2"/>
                  </a:ext>
                </a:extLst>
              </a:tr>
              <a:tr h="725384">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del proyecto Troncal del Magdalena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Acorde a lo contenido en el Acuerdo 1023 de 2018 establecido con la Agencia Nacional de Infraestructura ANI.  Se destaca la modificación e la licencia ambiental mediante la Resolución 2246 el 12 de noviembre de 2019 correspondiente a la inclusión para la construcción del intercambiador vial de Puerto Boyacá.</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3"/>
                  </a:ext>
                </a:extLst>
              </a:tr>
              <a:tr h="474954">
                <a:tc rowSpan="2">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Seguimiento a la Gestión ambiental de proyectos reportados a la Subdirección de Medio Ambiente y Gestión Social, cumplimiento de las obligaciones ambientales para los proyectos desarrollados bajo Licencia Ambiental y PAGA.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para el mejoramiento de la Vía Honda Manizales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75623"/>
                          </a:solidFill>
                          <a:effectLst/>
                          <a:latin typeface="Arial" panose="020B0604020202020204" pitchFamily="34" charset="0"/>
                          <a:cs typeface="Arial" panose="020B0604020202020204" pitchFamily="34" charset="0"/>
                        </a:rPr>
                        <a:t>Seguimiento cumplimiento obligaciones expediente ANLA LAM 4994 Siembra en altos de Capri, Bosque Popular y siembra de Palmas de cera en el retorno Lusitania.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4"/>
                  </a:ext>
                </a:extLst>
              </a:tr>
              <a:tr h="331028">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Seguimiento al Cumplimiento de las fichas del PAGA.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5"/>
                  </a:ext>
                </a:extLst>
              </a:tr>
              <a:tr h="805982">
                <a:tc rowSpan="2">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Seguimiento a la Gestión ambiental de proyectos reportados a la Subdirección de Medio Ambiente y Gestión Social, cumplimiento de las obligaciones ambientales para los proyectos desarrollados bajo Plan de Adaptación de la Guía Ambiental – PAGA.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del proyecto Perimetral Mocoa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Construcción maloca en el centro experimental de Mocoa y ventanilla de negocios verdes en la sede principal de Corpoamazonia (Avance del 70%); Gestión para la adquisición de predios alrededor de la margen y la zonas de protección de los rios Sangoyaco y Mulato. Instalación de vallas de sensibilización ambiental plantación de 112 plántulas ornamentales.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r h="582897">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del proyecto Corredor del sur fase 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dirty="0">
                          <a:solidFill>
                            <a:srgbClr val="385723"/>
                          </a:solidFill>
                          <a:effectLst/>
                          <a:latin typeface="Arial" panose="020B0604020202020204" pitchFamily="34" charset="0"/>
                          <a:cs typeface="Arial" panose="020B0604020202020204" pitchFamily="34" charset="0"/>
                        </a:rPr>
                        <a:t>Construcción de la sede </a:t>
                      </a:r>
                      <a:r>
                        <a:rPr lang="es-ES" sz="900" b="0" i="0" u="none" strike="noStrike" dirty="0" err="1">
                          <a:solidFill>
                            <a:srgbClr val="385723"/>
                          </a:solidFill>
                          <a:effectLst/>
                          <a:latin typeface="Arial" panose="020B0604020202020204" pitchFamily="34" charset="0"/>
                          <a:cs typeface="Arial" panose="020B0604020202020204" pitchFamily="34" charset="0"/>
                        </a:rPr>
                        <a:t>Biofronteriza</a:t>
                      </a:r>
                      <a:r>
                        <a:rPr lang="es-ES" sz="900" b="0" i="0" u="none" strike="noStrike" dirty="0">
                          <a:solidFill>
                            <a:srgbClr val="385723"/>
                          </a:solidFill>
                          <a:effectLst/>
                          <a:latin typeface="Arial" panose="020B0604020202020204" pitchFamily="34" charset="0"/>
                          <a:cs typeface="Arial" panose="020B0604020202020204" pitchFamily="34" charset="0"/>
                        </a:rPr>
                        <a:t> "Ambiente para la Paz" municipio del Valle del Guamuez. Plantación de seis (6) ha de </a:t>
                      </a:r>
                      <a:r>
                        <a:rPr lang="es-ES" sz="900" b="0" i="0" u="none" strike="noStrike" dirty="0" err="1">
                          <a:solidFill>
                            <a:srgbClr val="385723"/>
                          </a:solidFill>
                          <a:effectLst/>
                          <a:latin typeface="Arial" panose="020B0604020202020204" pitchFamily="34" charset="0"/>
                          <a:cs typeface="Arial" panose="020B0604020202020204" pitchFamily="34" charset="0"/>
                        </a:rPr>
                        <a:t>Asai</a:t>
                      </a:r>
                      <a:r>
                        <a:rPr lang="es-ES" sz="900" b="0" i="0" u="none" strike="noStrike" dirty="0">
                          <a:solidFill>
                            <a:srgbClr val="385723"/>
                          </a:solidFill>
                          <a:effectLst/>
                          <a:latin typeface="Arial" panose="020B0604020202020204" pitchFamily="34" charset="0"/>
                          <a:cs typeface="Arial" panose="020B0604020202020204" pitchFamily="34" charset="0"/>
                        </a:rPr>
                        <a:t>. Avance en el cumplimiento de medidas del Plan de Recuperación y  Restauración del Puente Internacional San Miguel (Colombia - Ecuador).</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ángulo 4">
            <a:extLst>
              <a:ext uri="{FF2B5EF4-FFF2-40B4-BE49-F238E27FC236}">
                <a16:creationId xmlns:a16="http://schemas.microsoft.com/office/drawing/2014/main" id="{5C5972D9-5D0C-4052-A9C4-89AA9223AE68}"/>
              </a:ext>
            </a:extLst>
          </p:cNvPr>
          <p:cNvSpPr>
            <a:spLocks noChangeArrowheads="1"/>
          </p:cNvSpPr>
          <p:nvPr/>
        </p:nvSpPr>
        <p:spPr bwMode="auto">
          <a:xfrm>
            <a:off x="885825" y="215900"/>
            <a:ext cx="10361613" cy="3381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p:txBody>
      </p:sp>
      <p:graphicFrame>
        <p:nvGraphicFramePr>
          <p:cNvPr id="2" name="Tabla 1">
            <a:extLst>
              <a:ext uri="{FF2B5EF4-FFF2-40B4-BE49-F238E27FC236}">
                <a16:creationId xmlns:a16="http://schemas.microsoft.com/office/drawing/2014/main" id="{1C863FEF-04BE-4DE2-A13E-155E5D3D3666}"/>
              </a:ext>
            </a:extLst>
          </p:cNvPr>
          <p:cNvGraphicFramePr>
            <a:graphicFrameLocks noGrp="1"/>
          </p:cNvGraphicFramePr>
          <p:nvPr/>
        </p:nvGraphicFramePr>
        <p:xfrm>
          <a:off x="885825" y="941388"/>
          <a:ext cx="10439400" cy="4760912"/>
        </p:xfrm>
        <a:graphic>
          <a:graphicData uri="http://schemas.openxmlformats.org/drawingml/2006/table">
            <a:tbl>
              <a:tblPr firstRow="1" bandRow="1"/>
              <a:tblGrid>
                <a:gridCol w="2476502">
                  <a:extLst>
                    <a:ext uri="{9D8B030D-6E8A-4147-A177-3AD203B41FA5}">
                      <a16:colId xmlns:a16="http://schemas.microsoft.com/office/drawing/2014/main" val="20000"/>
                    </a:ext>
                  </a:extLst>
                </a:gridCol>
                <a:gridCol w="3771899">
                  <a:extLst>
                    <a:ext uri="{9D8B030D-6E8A-4147-A177-3AD203B41FA5}">
                      <a16:colId xmlns:a16="http://schemas.microsoft.com/office/drawing/2014/main" val="20001"/>
                    </a:ext>
                  </a:extLst>
                </a:gridCol>
                <a:gridCol w="4190999">
                  <a:extLst>
                    <a:ext uri="{9D8B030D-6E8A-4147-A177-3AD203B41FA5}">
                      <a16:colId xmlns:a16="http://schemas.microsoft.com/office/drawing/2014/main" val="20002"/>
                    </a:ext>
                  </a:extLst>
                </a:gridCol>
              </a:tblGrid>
              <a:tr h="147555">
                <a:tc gridSpan="3">
                  <a:txBody>
                    <a:bodyPr/>
                    <a:lstStyle/>
                    <a:p>
                      <a:pPr algn="r" rtl="0" fontAlgn="ctr"/>
                      <a:r>
                        <a:rPr lang="es-CO" sz="900" b="1" i="0" u="none" strike="noStrike">
                          <a:solidFill>
                            <a:srgbClr val="FFFFFF"/>
                          </a:solidFill>
                          <a:effectLst/>
                          <a:latin typeface="Arial" panose="020B0604020202020204" pitchFamily="34" charset="0"/>
                          <a:cs typeface="Arial" panose="020B0604020202020204" pitchFamily="34" charset="0"/>
                        </a:rPr>
                        <a:t>GRUPO AMBIENTAL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7555">
                <a:tc>
                  <a:txBody>
                    <a:bodyPr/>
                    <a:lstStyle/>
                    <a:p>
                      <a:pPr algn="ctr" rtl="0" fontAlgn="ctr"/>
                      <a:r>
                        <a:rPr lang="es-CO" sz="900" b="1" i="0" u="none" strike="noStrike">
                          <a:solidFill>
                            <a:srgbClr val="385723"/>
                          </a:solidFill>
                          <a:effectLst/>
                          <a:latin typeface="Arial" panose="020B0604020202020204" pitchFamily="34" charset="0"/>
                          <a:cs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85723"/>
                          </a:solidFill>
                          <a:effectLst/>
                          <a:latin typeface="Arial" panose="020B0604020202020204" pitchFamily="34" charset="0"/>
                          <a:cs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85723"/>
                          </a:solidFill>
                          <a:effectLst/>
                          <a:latin typeface="Arial" panose="020B0604020202020204" pitchFamily="34" charset="0"/>
                          <a:cs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960116">
                <a:tc rowSpan="8">
                  <a:txBody>
                    <a:bodyPr/>
                    <a:lstStyle/>
                    <a:p>
                      <a:pPr algn="ctr" rtl="0" fontAlgn="ctr"/>
                      <a:r>
                        <a:rPr lang="es-ES" sz="900" b="1" i="0" u="none" strike="noStrike">
                          <a:solidFill>
                            <a:srgbClr val="385723"/>
                          </a:solidFill>
                          <a:effectLst/>
                          <a:latin typeface="Arial" panose="020B0604020202020204" pitchFamily="34" charset="0"/>
                          <a:cs typeface="Arial" panose="020B0604020202020204" pitchFamily="34" charset="0"/>
                        </a:rPr>
                        <a:t>Seguimiento a la Gestión ambiental de proyectos reportados a la Subdirección de Medio Ambiente y Gestión Social, cumplimiento de las obligaciones ambientales para los proyectos desarrollados bajo Plan de Adaptación de la Guía Ambiental – PAGA.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Mejoramiento vía Mayapo - Manaure en el departamento de la Guajira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Se resalta la entrega a Corpoguajira de árboles frutales de diferentes especies en las instalaciones del Centro de Fauna y Flora que posee la Corporación en jurisdicción del Municipio de Dibulla - La Guajira; Entrega de insumos forestales en el centro Agroecológico y eco turístico de CORPOGUAJIRA Concertación y cumplimiento de acuerdos de consulta previa por la licencia ambiental de extracción de material de la cantera la Limuna localizada en zona rural de Manaure.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2"/>
                  </a:ext>
                </a:extLst>
              </a:tr>
              <a:tr h="528371">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del proyecto Viajano – San Marcos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Plantación de (11) ha por Permiso de Aprovechamiento  Forestal; plantación de (10,9) ha por Permiso de Aprovechamiento Forestal Único  Plantación de 1.200 árboles en el espacio urbano del Paso Nacional de San Marcos.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3"/>
                  </a:ext>
                </a:extLst>
              </a:tr>
              <a:tr h="528371">
                <a:tc vMerge="1">
                  <a:txBody>
                    <a:bodyPr/>
                    <a:lstStyle/>
                    <a:p>
                      <a:endParaRPr lang="es-CO"/>
                    </a:p>
                  </a:txBody>
                  <a:tcPr/>
                </a:tc>
                <a:tc>
                  <a:txBody>
                    <a:bodyPr/>
                    <a:lstStyle/>
                    <a:p>
                      <a:pPr algn="just" rtl="0" fontAlgn="ctr"/>
                      <a:r>
                        <a:rPr lang="es-ES" sz="900" b="0" i="0" u="none" strike="noStrike" dirty="0">
                          <a:solidFill>
                            <a:srgbClr val="385723"/>
                          </a:solidFill>
                          <a:effectLst/>
                          <a:latin typeface="Arial" panose="020B0604020202020204" pitchFamily="34" charset="0"/>
                          <a:cs typeface="Arial" panose="020B0604020202020204" pitchFamily="34" charset="0"/>
                        </a:rPr>
                        <a:t>Gestión ambiental Vía acceso al Puerto de Barranquilla desde la circunvalar de la Prosperidad hasta El Corredor Portuario  en el Distrito de Barranquilla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Establecimiento de 1520 individuos arbóreos.  Monitoreos de aire y ruido  Partículas sólidas totales (PST, material particulado menor a 10 micras (PM10). Óxidos de azufre, óxidos de nitrógeno y monóxido de carbono (CO) y otros.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396277">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para el mejoramiento de la circunvalar de isla de San Andrés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Plantación de 230 individuos arbóreos. Obras de Protección en zona costera. Tratamiento y disposición final de RCD;  manejo de residuos solidos y peligrosos.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5"/>
                  </a:ext>
                </a:extLst>
              </a:tr>
              <a:tr h="274319">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para el mejoramiento de la Vía de acceso al Aeropuerto El Edén.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Establecimiento y mantenimiento de 12 hectáreas; Rescate, traslado y reubicación de Epifitas vasculares.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r h="660463">
                <a:tc vMerge="1">
                  <a:txBody>
                    <a:bodyPr/>
                    <a:lstStyle/>
                    <a:p>
                      <a:endParaRPr lang="es-CO"/>
                    </a:p>
                  </a:txBody>
                  <a:tcPr/>
                </a:tc>
                <a:tc>
                  <a:txBody>
                    <a:bodyPr/>
                    <a:lstStyle/>
                    <a:p>
                      <a:pPr algn="just" rtl="0" fontAlgn="ctr"/>
                      <a:r>
                        <a:rPr lang="es-ES" sz="900" b="0" i="0" u="none" strike="noStrike" dirty="0">
                          <a:solidFill>
                            <a:srgbClr val="385723"/>
                          </a:solidFill>
                          <a:effectLst/>
                          <a:latin typeface="Arial" panose="020B0604020202020204" pitchFamily="34" charset="0"/>
                          <a:cs typeface="Arial" panose="020B0604020202020204" pitchFamily="34" charset="0"/>
                        </a:rPr>
                        <a:t>Gestión ambiental para el mejoramiento de la Vía la Tebaida – Pueblo </a:t>
                      </a:r>
                      <a:r>
                        <a:rPr lang="es-ES" sz="900" b="0" i="0" u="none" strike="noStrike" dirty="0" err="1">
                          <a:solidFill>
                            <a:srgbClr val="385723"/>
                          </a:solidFill>
                          <a:effectLst/>
                          <a:latin typeface="Arial" panose="020B0604020202020204" pitchFamily="34" charset="0"/>
                          <a:cs typeface="Arial" panose="020B0604020202020204" pitchFamily="34" charset="0"/>
                        </a:rPr>
                        <a:t>Tapao</a:t>
                      </a:r>
                      <a:r>
                        <a:rPr lang="es-ES" sz="900" b="0" i="0" u="none" strike="noStrike" dirty="0">
                          <a:solidFill>
                            <a:srgbClr val="385723"/>
                          </a:solidFill>
                          <a:effectLst/>
                          <a:latin typeface="Arial" panose="020B0604020202020204" pitchFamily="34" charset="0"/>
                          <a:cs typeface="Arial" panose="020B0604020202020204" pitchFamily="34" charset="0"/>
                        </a:rPr>
                        <a:t> – Montenegro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Seguimiento del cumplimiento de las medidas compensatorias impuestas para Levantamiento de Veda, Aprovechamiento Forestal y ocupación de cauce. Compensación de 9,26 hectáreas en los municipios de Montenegro, Calarcá y Fundación Parque de la Cultura Cafetera.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r h="457422">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para la construcción de la prolongación de la paralela oriental de la autopista Floridablanca en Santander.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Siembra 1716 árboles. Rescate y reubicación de especies vasculares, Tillandsia elongatá - 100% y Tillandsia usneoides - 80 %.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8"/>
                  </a:ext>
                </a:extLst>
              </a:tr>
              <a:tr h="660463">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Gestión ambiental del proyecto troncal central del norte en el departamento de Santander.</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dirty="0">
                          <a:solidFill>
                            <a:srgbClr val="385723"/>
                          </a:solidFill>
                          <a:effectLst/>
                          <a:latin typeface="Arial" panose="020B0604020202020204" pitchFamily="34" charset="0"/>
                          <a:cs typeface="Arial" panose="020B0604020202020204" pitchFamily="34" charset="0"/>
                        </a:rPr>
                        <a:t>Programa Escuelas verdes: Tuvo como objeto la arborización y mejoramiento paisajístico en zonas externas y recreación, en el Instituto Técnico Agropecuario Felipe Cordero, sede Bombona sector la Garita, Vereda Bombona, jurisdicción del municipio de Concepción, (Santander).</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9"/>
                  </a:ext>
                </a:extLst>
              </a:tr>
            </a:tbl>
          </a:graphicData>
        </a:graphic>
      </p:graphicFrame>
      <p:sp>
        <p:nvSpPr>
          <p:cNvPr id="383016" name="Rectángulo 5">
            <a:extLst>
              <a:ext uri="{FF2B5EF4-FFF2-40B4-BE49-F238E27FC236}">
                <a16:creationId xmlns:a16="http://schemas.microsoft.com/office/drawing/2014/main" id="{6FCD066D-61D7-4E22-B82B-3F4AEB0FB549}"/>
              </a:ext>
            </a:extLst>
          </p:cNvPr>
          <p:cNvSpPr>
            <a:spLocks noChangeArrowheads="1"/>
          </p:cNvSpPr>
          <p:nvPr/>
        </p:nvSpPr>
        <p:spPr bwMode="auto">
          <a:xfrm>
            <a:off x="885825" y="414338"/>
            <a:ext cx="89630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ángulo 4">
            <a:extLst>
              <a:ext uri="{FF2B5EF4-FFF2-40B4-BE49-F238E27FC236}">
                <a16:creationId xmlns:a16="http://schemas.microsoft.com/office/drawing/2014/main" id="{89AE6D70-256F-4B29-B410-99F586FEE88D}"/>
              </a:ext>
            </a:extLst>
          </p:cNvPr>
          <p:cNvSpPr>
            <a:spLocks noChangeArrowheads="1"/>
          </p:cNvSpPr>
          <p:nvPr/>
        </p:nvSpPr>
        <p:spPr bwMode="auto">
          <a:xfrm>
            <a:off x="876300" y="273050"/>
            <a:ext cx="10279063" cy="58420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endParaRPr lang="es-ES" altLang="es-CO" sz="20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265284B1-7FDC-4022-869A-62BC1F960A08}"/>
              </a:ext>
            </a:extLst>
          </p:cNvPr>
          <p:cNvGraphicFramePr>
            <a:graphicFrameLocks noGrp="1"/>
          </p:cNvGraphicFramePr>
          <p:nvPr/>
        </p:nvGraphicFramePr>
        <p:xfrm>
          <a:off x="876300" y="917575"/>
          <a:ext cx="10448925" cy="4651375"/>
        </p:xfrm>
        <a:graphic>
          <a:graphicData uri="http://schemas.openxmlformats.org/drawingml/2006/table">
            <a:tbl>
              <a:tblPr firstRow="1" bandRow="1"/>
              <a:tblGrid>
                <a:gridCol w="2647950">
                  <a:extLst>
                    <a:ext uri="{9D8B030D-6E8A-4147-A177-3AD203B41FA5}">
                      <a16:colId xmlns:a16="http://schemas.microsoft.com/office/drawing/2014/main" val="20000"/>
                    </a:ext>
                  </a:extLst>
                </a:gridCol>
                <a:gridCol w="4109022">
                  <a:extLst>
                    <a:ext uri="{9D8B030D-6E8A-4147-A177-3AD203B41FA5}">
                      <a16:colId xmlns:a16="http://schemas.microsoft.com/office/drawing/2014/main" val="20001"/>
                    </a:ext>
                  </a:extLst>
                </a:gridCol>
                <a:gridCol w="3691954">
                  <a:extLst>
                    <a:ext uri="{9D8B030D-6E8A-4147-A177-3AD203B41FA5}">
                      <a16:colId xmlns:a16="http://schemas.microsoft.com/office/drawing/2014/main" val="20002"/>
                    </a:ext>
                  </a:extLst>
                </a:gridCol>
              </a:tblGrid>
              <a:tr h="140465">
                <a:tc gridSpan="3">
                  <a:txBody>
                    <a:bodyPr/>
                    <a:lstStyle/>
                    <a:p>
                      <a:pPr algn="r" rtl="0" fontAlgn="ctr"/>
                      <a:r>
                        <a:rPr lang="es-CO" sz="900" b="1" i="0" u="none" strike="noStrike">
                          <a:solidFill>
                            <a:srgbClr val="FFFFFF"/>
                          </a:solidFill>
                          <a:effectLst/>
                          <a:latin typeface="Arial" panose="020B0604020202020204" pitchFamily="34" charset="0"/>
                        </a:rPr>
                        <a:t>GRUPO AMBIENTAL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0465">
                <a:tc>
                  <a:txBody>
                    <a:bodyPr/>
                    <a:lstStyle/>
                    <a:p>
                      <a:pPr algn="ctr" rtl="0" fontAlgn="ctr"/>
                      <a:r>
                        <a:rPr lang="es-CO" sz="900" b="1" i="0" u="none" strike="noStrike">
                          <a:solidFill>
                            <a:srgbClr val="3857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857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857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786605">
                <a:tc rowSpan="9">
                  <a:txBody>
                    <a:bodyPr/>
                    <a:lstStyle/>
                    <a:p>
                      <a:pPr algn="ctr" rtl="0" fontAlgn="ctr"/>
                      <a:r>
                        <a:rPr lang="es-ES" sz="900" b="1" i="0" u="none" strike="noStrike">
                          <a:solidFill>
                            <a:srgbClr val="385723"/>
                          </a:solidFill>
                          <a:effectLst/>
                          <a:latin typeface="Arial" panose="020B0604020202020204" pitchFamily="34" charset="0"/>
                        </a:rPr>
                        <a:t>Seguimiento a la Gestión ambiental de proyectos reportados a la Subdirección de Medio Ambiente y Gestión Social, cumplimiento de las obligaciones ambientales para los proyectos desarrollados bajo Plan de Adaptación de la Guía Ambiental – PAGA.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900" b="0" i="0" u="none" strike="noStrike">
                          <a:solidFill>
                            <a:srgbClr val="385723"/>
                          </a:solidFill>
                          <a:effectLst/>
                          <a:latin typeface="Arial" panose="020B0604020202020204" pitchFamily="34" charset="0"/>
                        </a:rPr>
                        <a:t>Gestión ambiental construcción puente Paso el Colegio departamento del Huila.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rPr>
                        <a:t>Inversión ambiental $203.661.619,00. Compensaciones ambientales: 45000 plántulas como medida compensatoria ambiental por aprovechamiento forestal.</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2"/>
                  </a:ext>
                </a:extLst>
              </a:tr>
              <a:tr h="303405">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Gestión ambiental carretera Ataco – Planadas departamento del Tolima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rPr>
                        <a:t>Compensaciones ejecutadas: 220 individuos sembrados en un total de 1,89 hectáreas. Presupuesto Ambiental: $ 30.131.863,60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3"/>
                  </a:ext>
                </a:extLst>
              </a:tr>
              <a:tr h="337116">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Gestión ambiental para la construcción y rehabilitación de la vía de acceso al aeropuerto Perales en el departamento del Tolima.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rPr>
                        <a:t>Compensaciones ejecutadas: 6994 individuos forestales sembrados en un área de  7,3 Hectáreas. Inversión ambiental de $180.933.042,84.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337116">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Gestión ambiental para el mejoramiento de la vía Popayán – Totoró –Inzá sector Córdoba –Totoró – Popayán en el Departamento del Cauca.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rPr>
                        <a:t>Adquisición de 23 hectáreas equivalentes a área sustraída y ejecución de plan de restauración ecológica con plantación de 25.000 individuos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5"/>
                  </a:ext>
                </a:extLst>
              </a:tr>
              <a:tr h="823011">
                <a:tc vMerge="1">
                  <a:txBody>
                    <a:bodyPr/>
                    <a:lstStyle/>
                    <a:p>
                      <a:endParaRPr lang="es-CO"/>
                    </a:p>
                  </a:txBody>
                  <a:tcPr/>
                </a:tc>
                <a:tc>
                  <a:txBody>
                    <a:bodyPr/>
                    <a:lstStyle/>
                    <a:p>
                      <a:pPr algn="just" rtl="0" fontAlgn="ctr"/>
                      <a:r>
                        <a:rPr lang="es-ES" sz="900" b="0" i="0" u="none" strike="noStrike" dirty="0">
                          <a:solidFill>
                            <a:srgbClr val="385723"/>
                          </a:solidFill>
                          <a:effectLst/>
                          <a:latin typeface="Arial" panose="020B0604020202020204" pitchFamily="34" charset="0"/>
                        </a:rPr>
                        <a:t>Gestión ambiental para la construcción de los Terceros Carriles de adelantamiento Tramo Anapoima – Balsillas Y Segunda Calzada Tramo Balsillas – Mosquera, para la Ampliación de la Estructura Vial de la Carretera Chía – Mosquera – Girardot, Sector Mosquera – Anapoima, En el Departamento de Cundinamarca.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rPr>
                        <a:t>Se destaca el seguimiento al cumplimiento de medidas del compensatorias ambientales, elaboración y ejecución de planes de compensación, establecimientos, ciclos  de mantenimiento y asilamiento. Protección vegetal de taludes. Inventarios y rescate de Avifauna. Reubicación de especies. Rescate y manejo de especies en veda.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6"/>
                  </a:ext>
                </a:extLst>
              </a:tr>
              <a:tr h="411506">
                <a:tc vMerge="1">
                  <a:txBody>
                    <a:bodyPr/>
                    <a:lstStyle/>
                    <a:p>
                      <a:endParaRPr lang="es-CO"/>
                    </a:p>
                  </a:txBody>
                  <a:tcPr/>
                </a:tc>
                <a:tc>
                  <a:txBody>
                    <a:bodyPr/>
                    <a:lstStyle/>
                    <a:p>
                      <a:pPr algn="just" rtl="0" fontAlgn="ctr"/>
                      <a:r>
                        <a:rPr lang="es-ES" sz="900" b="0" i="0" u="none" strike="noStrike" dirty="0">
                          <a:solidFill>
                            <a:srgbClr val="385723"/>
                          </a:solidFill>
                          <a:effectLst/>
                          <a:latin typeface="Arial" panose="020B0604020202020204" pitchFamily="34" charset="0"/>
                        </a:rPr>
                        <a:t>Gestión ambiental </a:t>
                      </a:r>
                      <a:r>
                        <a:rPr lang="es-ES" sz="900" b="0" i="0" u="none" strike="noStrike" dirty="0" err="1">
                          <a:solidFill>
                            <a:srgbClr val="385723"/>
                          </a:solidFill>
                          <a:effectLst/>
                          <a:latin typeface="Arial" panose="020B0604020202020204" pitchFamily="34" charset="0"/>
                        </a:rPr>
                        <a:t>Villagarzón</a:t>
                      </a:r>
                      <a:r>
                        <a:rPr lang="es-ES" sz="900" b="0" i="0" u="none" strike="noStrike" dirty="0">
                          <a:solidFill>
                            <a:srgbClr val="385723"/>
                          </a:solidFill>
                          <a:effectLst/>
                          <a:latin typeface="Arial" panose="020B0604020202020204" pitchFamily="34" charset="0"/>
                        </a:rPr>
                        <a:t> – San José de Fragua departamento del Caquetá</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rPr>
                        <a:t>Se destaca el seguimiento a las labores de recuperación de áreas afectadas con la empradizarían en los taludes y compensaciones. Rescate de Fauna silvestre.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r h="685843">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Gestión ambiental mejoramiento carretera Salamina Fundación departamento del Magdalena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a:solidFill>
                            <a:srgbClr val="385723"/>
                          </a:solidFill>
                          <a:effectLst/>
                          <a:latin typeface="Arial" panose="020B0604020202020204" pitchFamily="34" charset="0"/>
                        </a:rPr>
                        <a:t>Se destaca concertación de reposiciones exigidas por la autoridad; programa de educación requerido en las instituciones educativas veredas: La Loma, Campo Alegre, La Lomita; taller de reconocimiento de campo y sensibilización con la comunidad Ejecución de 6 talleres y cobertura de 221 personas.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8"/>
                  </a:ext>
                </a:extLst>
              </a:tr>
              <a:tr h="411506">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Gestión Ambiental mejoramiento de la Vía Palermo – Sitionuevo – Remolino – Guáimaro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rPr>
                        <a:t>Reforestación y recuperación de la franja de protección de la fuente de agua; ejecución de proyectos ciudadanos de educación ambiental PROCEDAS.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9"/>
                  </a:ext>
                </a:extLst>
              </a:tr>
              <a:tr h="274337">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Gestión ambiental para el mejoramiento de la vía la Estrella – Silvia – Totoró.</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a:txBody>
                    <a:bodyPr/>
                    <a:lstStyle/>
                    <a:p>
                      <a:pPr algn="just" rtl="0" fontAlgn="ctr"/>
                      <a:r>
                        <a:rPr lang="es-ES" sz="900" b="0" i="0" u="none" strike="noStrike" dirty="0">
                          <a:solidFill>
                            <a:srgbClr val="385723"/>
                          </a:solidFill>
                          <a:effectLst/>
                          <a:latin typeface="Arial" panose="020B0604020202020204" pitchFamily="34" charset="0"/>
                        </a:rPr>
                        <a:t>Se destaca seguimiento a la  siembra en los predios El Tambo, Los negros y Santa Rosa Remolinos.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ángulo 4">
            <a:extLst>
              <a:ext uri="{FF2B5EF4-FFF2-40B4-BE49-F238E27FC236}">
                <a16:creationId xmlns:a16="http://schemas.microsoft.com/office/drawing/2014/main" id="{217B3476-C31F-438F-80B0-E2D16E5D17D7}"/>
              </a:ext>
            </a:extLst>
          </p:cNvPr>
          <p:cNvSpPr>
            <a:spLocks noChangeArrowheads="1"/>
          </p:cNvSpPr>
          <p:nvPr/>
        </p:nvSpPr>
        <p:spPr bwMode="auto">
          <a:xfrm>
            <a:off x="885825" y="177800"/>
            <a:ext cx="10361613"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endParaRPr lang="es-ES" altLang="es-CO" sz="2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3DECCDE3-085E-4A36-894A-816153A3380D}"/>
              </a:ext>
            </a:extLst>
          </p:cNvPr>
          <p:cNvGraphicFramePr>
            <a:graphicFrameLocks noGrp="1"/>
          </p:cNvGraphicFramePr>
          <p:nvPr/>
        </p:nvGraphicFramePr>
        <p:xfrm>
          <a:off x="885825" y="1049338"/>
          <a:ext cx="10440988" cy="4592637"/>
        </p:xfrm>
        <a:graphic>
          <a:graphicData uri="http://schemas.openxmlformats.org/drawingml/2006/table">
            <a:tbl>
              <a:tblPr firstRow="1" bandRow="1"/>
              <a:tblGrid>
                <a:gridCol w="3480329">
                  <a:extLst>
                    <a:ext uri="{9D8B030D-6E8A-4147-A177-3AD203B41FA5}">
                      <a16:colId xmlns:a16="http://schemas.microsoft.com/office/drawing/2014/main" val="20000"/>
                    </a:ext>
                  </a:extLst>
                </a:gridCol>
                <a:gridCol w="3480329">
                  <a:extLst>
                    <a:ext uri="{9D8B030D-6E8A-4147-A177-3AD203B41FA5}">
                      <a16:colId xmlns:a16="http://schemas.microsoft.com/office/drawing/2014/main" val="20001"/>
                    </a:ext>
                  </a:extLst>
                </a:gridCol>
                <a:gridCol w="3480329">
                  <a:extLst>
                    <a:ext uri="{9D8B030D-6E8A-4147-A177-3AD203B41FA5}">
                      <a16:colId xmlns:a16="http://schemas.microsoft.com/office/drawing/2014/main" val="20002"/>
                    </a:ext>
                  </a:extLst>
                </a:gridCol>
              </a:tblGrid>
              <a:tr h="199831">
                <a:tc gridSpan="3">
                  <a:txBody>
                    <a:bodyPr/>
                    <a:lstStyle/>
                    <a:p>
                      <a:pPr algn="r" rtl="0" fontAlgn="ctr"/>
                      <a:r>
                        <a:rPr lang="es-CO" sz="900" b="1" i="0" u="none" strike="noStrike">
                          <a:solidFill>
                            <a:srgbClr val="FFFFFF"/>
                          </a:solidFill>
                          <a:effectLst/>
                          <a:latin typeface="Arial" panose="020B0604020202020204" pitchFamily="34" charset="0"/>
                        </a:rPr>
                        <a:t>GRUPO AMBIENTAL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9831">
                <a:tc>
                  <a:txBody>
                    <a:bodyPr/>
                    <a:lstStyle/>
                    <a:p>
                      <a:pPr algn="ctr" rtl="0" fontAlgn="ctr"/>
                      <a:r>
                        <a:rPr lang="es-CO" sz="900" b="1" i="0" u="none" strike="noStrike">
                          <a:solidFill>
                            <a:srgbClr val="3857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857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857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479595">
                <a:tc rowSpan="8">
                  <a:txBody>
                    <a:bodyPr/>
                    <a:lstStyle/>
                    <a:p>
                      <a:pPr algn="ctr" rtl="0" fontAlgn="ctr"/>
                      <a:r>
                        <a:rPr lang="es-ES" sz="900" b="1" i="0" u="none" strike="noStrike">
                          <a:solidFill>
                            <a:srgbClr val="385723"/>
                          </a:solidFill>
                          <a:effectLst/>
                          <a:latin typeface="Arial" panose="020B0604020202020204" pitchFamily="34" charset="0"/>
                        </a:rPr>
                        <a:t>PROYECTOS DE EJECUCIÓN  DE GESTIÓN AMBIENTAL DE  LA SMA DE ACUERDO A PRESUPUESTO DESIGNADO.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3">
                  <a:txBody>
                    <a:bodyPr/>
                    <a:lstStyle/>
                    <a:p>
                      <a:pPr algn="just" rtl="0" fontAlgn="ctr"/>
                      <a:r>
                        <a:rPr lang="es-ES" sz="900" b="0" i="0" u="none" strike="noStrike">
                          <a:solidFill>
                            <a:srgbClr val="385723"/>
                          </a:solidFill>
                          <a:effectLst/>
                          <a:latin typeface="Arial" panose="020B0604020202020204" pitchFamily="34" charset="0"/>
                        </a:rPr>
                        <a:t>Convenio 682 de 2010 el cual incluye la Cooperación técnica, administrativa y financiera para adelantar la ejecución conjunta entre INVIAS y Corpoamazonia del plan de manejo ambiental y social integrado y sostenible – PMASIS-, en cumplimiento de lo establecido en la licencia ambiental, resolución 2170 de 2008 del proyecto San Francisco Mocoa.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rPr>
                        <a:t>Mantenimientos del enriquecimiento 500 has. del Bosque Primario en las Veredas Titango, Agua Bonita, Minchoy, Patoyaco (Municipio de San Francisco) Y Vereda San Martín (Municipio de Mocoa).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479073">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Mantenimientos restauración Ecológica en las microcuencas de las Quebradas la Misericordia y la Honda Vereda Titango Municipio de San Francisco.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3"/>
                  </a:ext>
                </a:extLst>
              </a:tr>
              <a:tr h="1117837">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En el marco del Plan de inversión del 1%: Formulación del Plan de Ordenamiento y Manejo para la subzona Hidrográfica Alto Río Putumayo; Adquisición de predios y/o mejoras en zonas de páramo, bosques de niebla y  áreas de influencia de nacimiento y recarga de acuíferos, estrellas fluviales y rondas hídricas; Formación de promotores de la comunidad, para coadyuvar la gestión ambiental de las cuencas.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9831">
                <a:tc vMerge="1">
                  <a:txBody>
                    <a:bodyPr/>
                    <a:lstStyle/>
                    <a:p>
                      <a:endParaRPr lang="es-CO"/>
                    </a:p>
                  </a:txBody>
                  <a:tcPr/>
                </a:tc>
                <a:tc rowSpan="5">
                  <a:txBody>
                    <a:bodyPr/>
                    <a:lstStyle/>
                    <a:p>
                      <a:pPr algn="just" rtl="0" fontAlgn="ctr"/>
                      <a:r>
                        <a:rPr lang="es-ES" sz="900" b="0" i="0" u="none" strike="noStrike">
                          <a:solidFill>
                            <a:srgbClr val="385723"/>
                          </a:solidFill>
                          <a:effectLst/>
                          <a:latin typeface="Arial" panose="020B0604020202020204" pitchFamily="34" charset="0"/>
                        </a:rPr>
                        <a:t>Contratación de la ejecución de mantenimientos a epifitas, especies forestales y frutales, que fueron establecidas en cumplimiento de la licencia ambiental otorgada a través de la resolución 2367 de 2007 y sus modificatorias para el proyecto vial denominado doble calzada Buenaventura – Loboguerrero, sector Altos de Zaragoza a quebrada Limones.”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900" b="0" i="0" u="none" strike="noStrike">
                          <a:solidFill>
                            <a:srgbClr val="385723"/>
                          </a:solidFill>
                          <a:effectLst/>
                          <a:latin typeface="Arial" panose="020B0604020202020204" pitchFamily="34" charset="0"/>
                        </a:rPr>
                        <a:t>Supervisión al desarrollo de las siguientes actividades: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5"/>
                  </a:ext>
                </a:extLst>
              </a:tr>
              <a:tr h="319382">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Manejo por Restauración Ecológica "Especies Forestales y Frutales“ en 391 has.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319382">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Manejo Compensación Forestal  "Especies Forestales y Frutales“ en 542 has.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7"/>
                  </a:ext>
                </a:extLst>
              </a:tr>
              <a:tr h="319730">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Compensación mediante la técnica de rescate y traslado de 3000 individuos de especies Epifitas vasculares y no vasculares.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958146">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dirty="0">
                          <a:solidFill>
                            <a:srgbClr val="385723"/>
                          </a:solidFill>
                          <a:effectLst/>
                          <a:latin typeface="Arial" panose="020B0604020202020204" pitchFamily="34" charset="0"/>
                        </a:rPr>
                        <a:t>Incluye seguimiento a contratista e interventor en las labores asistencia Técnica, Inventario forestal georreferenciado; presentación y seguimiento al cumplimiento de cronograma y plan de manejo correspondiente, labores de mantenimiento,  Resiembra del 20% del material plantado; Informes de ejecución, trámites ante autoridades ambientales, entre otros.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9"/>
                  </a:ext>
                </a:extLst>
              </a:tr>
            </a:tbl>
          </a:graphicData>
        </a:graphic>
      </p:graphicFrame>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ángulo 4">
            <a:extLst>
              <a:ext uri="{FF2B5EF4-FFF2-40B4-BE49-F238E27FC236}">
                <a16:creationId xmlns:a16="http://schemas.microsoft.com/office/drawing/2014/main" id="{E424FE93-FBA2-4B65-A699-83CECE3AB475}"/>
              </a:ext>
            </a:extLst>
          </p:cNvPr>
          <p:cNvSpPr>
            <a:spLocks noChangeArrowheads="1"/>
          </p:cNvSpPr>
          <p:nvPr/>
        </p:nvSpPr>
        <p:spPr bwMode="auto">
          <a:xfrm>
            <a:off x="885825" y="230188"/>
            <a:ext cx="10361613" cy="3381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p:txBody>
      </p:sp>
      <p:sp>
        <p:nvSpPr>
          <p:cNvPr id="386051" name="Rectángulo 2">
            <a:extLst>
              <a:ext uri="{FF2B5EF4-FFF2-40B4-BE49-F238E27FC236}">
                <a16:creationId xmlns:a16="http://schemas.microsoft.com/office/drawing/2014/main" id="{8EA4A9F9-1E6B-4E29-B925-393AD4D5EBE6}"/>
              </a:ext>
            </a:extLst>
          </p:cNvPr>
          <p:cNvSpPr>
            <a:spLocks noChangeArrowheads="1"/>
          </p:cNvSpPr>
          <p:nvPr/>
        </p:nvSpPr>
        <p:spPr bwMode="auto">
          <a:xfrm>
            <a:off x="885825" y="452438"/>
            <a:ext cx="85153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39987919-5294-4AC0-901B-432068F5A33D}"/>
              </a:ext>
            </a:extLst>
          </p:cNvPr>
          <p:cNvGraphicFramePr>
            <a:graphicFrameLocks noGrp="1"/>
          </p:cNvGraphicFramePr>
          <p:nvPr/>
        </p:nvGraphicFramePr>
        <p:xfrm>
          <a:off x="838200" y="966788"/>
          <a:ext cx="10515600" cy="4560887"/>
        </p:xfrm>
        <a:graphic>
          <a:graphicData uri="http://schemas.openxmlformats.org/drawingml/2006/table">
            <a:tbl>
              <a:tblPr firstRow="1" bandRow="1"/>
              <a:tblGrid>
                <a:gridCol w="3935152">
                  <a:extLst>
                    <a:ext uri="{9D8B030D-6E8A-4147-A177-3AD203B41FA5}">
                      <a16:colId xmlns:a16="http://schemas.microsoft.com/office/drawing/2014/main" val="20000"/>
                    </a:ext>
                  </a:extLst>
                </a:gridCol>
                <a:gridCol w="2645296">
                  <a:extLst>
                    <a:ext uri="{9D8B030D-6E8A-4147-A177-3AD203B41FA5}">
                      <a16:colId xmlns:a16="http://schemas.microsoft.com/office/drawing/2014/main" val="20001"/>
                    </a:ext>
                  </a:extLst>
                </a:gridCol>
                <a:gridCol w="3935152">
                  <a:extLst>
                    <a:ext uri="{9D8B030D-6E8A-4147-A177-3AD203B41FA5}">
                      <a16:colId xmlns:a16="http://schemas.microsoft.com/office/drawing/2014/main" val="20002"/>
                    </a:ext>
                  </a:extLst>
                </a:gridCol>
              </a:tblGrid>
              <a:tr h="360545">
                <a:tc gridSpan="3">
                  <a:txBody>
                    <a:bodyPr/>
                    <a:lstStyle/>
                    <a:p>
                      <a:pPr algn="r" rtl="0" fontAlgn="ctr"/>
                      <a:r>
                        <a:rPr lang="es-CO" sz="900" b="1" i="0" u="none" strike="noStrike">
                          <a:solidFill>
                            <a:srgbClr val="FFFFFF"/>
                          </a:solidFill>
                          <a:effectLst/>
                          <a:latin typeface="Arial" panose="020B0604020202020204" pitchFamily="34" charset="0"/>
                        </a:rPr>
                        <a:t>GRUPO AMBIENTAL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60545">
                <a:tc>
                  <a:txBody>
                    <a:bodyPr/>
                    <a:lstStyle/>
                    <a:p>
                      <a:pPr algn="ctr" rtl="0" fontAlgn="ctr"/>
                      <a:r>
                        <a:rPr lang="es-CO" sz="900" b="1" i="0" u="none" strike="noStrike">
                          <a:solidFill>
                            <a:srgbClr val="3756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360545">
                <a:tc rowSpan="6">
                  <a:txBody>
                    <a:bodyPr/>
                    <a:lstStyle/>
                    <a:p>
                      <a:pPr algn="just" rtl="0" fontAlgn="ctr"/>
                      <a:r>
                        <a:rPr lang="es-ES" sz="900" b="1" i="0" u="none" strike="noStrike" dirty="0">
                          <a:solidFill>
                            <a:srgbClr val="385723"/>
                          </a:solidFill>
                          <a:effectLst/>
                          <a:latin typeface="Arial" panose="020B0604020202020204" pitchFamily="34" charset="0"/>
                        </a:rPr>
                        <a:t>Gestión para el saneamiento y cierre de expedientes de la ANLA de licencias y otros instrumentos ambientales a título del INVIAS.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6">
                  <a:txBody>
                    <a:bodyPr/>
                    <a:lstStyle/>
                    <a:p>
                      <a:pPr algn="just" rtl="0" fontAlgn="ctr"/>
                      <a:r>
                        <a:rPr lang="es-ES" sz="900" b="0" i="0" u="none" strike="noStrike">
                          <a:solidFill>
                            <a:srgbClr val="385723"/>
                          </a:solidFill>
                          <a:effectLst/>
                          <a:latin typeface="Arial" panose="020B0604020202020204" pitchFamily="34" charset="0"/>
                        </a:rPr>
                        <a:t>Avance en la elaboración de conceptos técnicos para la respuesta de actos administrativos por los cuales hacen requerimientos socio ambientales ligados a los expedientes abiertos en la ANLA a título del INVIAS.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900" b="0" i="0" u="none" strike="noStrike">
                          <a:solidFill>
                            <a:srgbClr val="385723"/>
                          </a:solidFill>
                          <a:effectLst/>
                          <a:latin typeface="Arial" panose="020B0604020202020204" pitchFamily="34" charset="0"/>
                        </a:rPr>
                        <a:t>Del total de 38 expedientes priorizados para la gestión se logró:</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576871">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Búsqueda activa de información en el archivo central del INVIAS y centro de documentación de la ANLA de 18 expedientes.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3"/>
                  </a:ext>
                </a:extLst>
              </a:tr>
              <a:tr h="865307">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Actualización de estado de 10 expedientes que se identificaron en el proceso de saneamiento documental que realiza la ANLA para separar los expedientes permisivos de los expedientes sancionatorios.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576871">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Atención de requerimientos de los LAM 2060, LAM014 Y LAM0073, (SAN 00733 - 00-2019).   Avance de respuesta del LAM 2139.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5"/>
                  </a:ext>
                </a:extLst>
              </a:tr>
              <a:tr h="865307">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a:solidFill>
                            <a:srgbClr val="385723"/>
                          </a:solidFill>
                          <a:effectLst/>
                          <a:latin typeface="Arial" panose="020B0604020202020204" pitchFamily="34" charset="0"/>
                        </a:rPr>
                        <a:t>Reorganización del equipo de saneamiento en la vigencia 2019 y ejecución de 10 mesas de trabajo internas del equipo de saneamiento para planeación de estrategias, control y seguimiento de avances.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594897">
                <a:tc vMerge="1">
                  <a:txBody>
                    <a:bodyPr/>
                    <a:lstStyle/>
                    <a:p>
                      <a:endParaRPr lang="es-CO"/>
                    </a:p>
                  </a:txBody>
                  <a:tcPr/>
                </a:tc>
                <a:tc vMerge="1">
                  <a:txBody>
                    <a:bodyPr/>
                    <a:lstStyle/>
                    <a:p>
                      <a:endParaRPr lang="es-CO"/>
                    </a:p>
                  </a:txBody>
                  <a:tcPr/>
                </a:tc>
                <a:tc>
                  <a:txBody>
                    <a:bodyPr/>
                    <a:lstStyle/>
                    <a:p>
                      <a:pPr algn="just" rtl="0" fontAlgn="ctr"/>
                      <a:r>
                        <a:rPr lang="es-ES" sz="900" b="0" i="0" u="none" strike="noStrike" dirty="0">
                          <a:solidFill>
                            <a:srgbClr val="385723"/>
                          </a:solidFill>
                          <a:effectLst/>
                          <a:latin typeface="Arial" panose="020B0604020202020204" pitchFamily="34" charset="0"/>
                        </a:rPr>
                        <a:t>Solicitud mesa de trabajo interinstitucional con la ANLA para el análisis de pruebas supletorias de requerimientos.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Título 5">
            <a:extLst>
              <a:ext uri="{FF2B5EF4-FFF2-40B4-BE49-F238E27FC236}">
                <a16:creationId xmlns:a16="http://schemas.microsoft.com/office/drawing/2014/main" id="{E930B069-67FB-45C8-AE49-EF9106C30792}"/>
              </a:ext>
            </a:extLst>
          </p:cNvPr>
          <p:cNvSpPr txBox="1">
            <a:spLocks noChangeArrowheads="1"/>
          </p:cNvSpPr>
          <p:nvPr/>
        </p:nvSpPr>
        <p:spPr bwMode="auto">
          <a:xfrm>
            <a:off x="741363" y="292100"/>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spcBef>
                <a:spcPct val="0"/>
              </a:spcBef>
              <a:buFontTx/>
              <a:buNone/>
            </a:pPr>
            <a:r>
              <a:rPr lang="es-ES" altLang="es-CO" sz="4000" b="1">
                <a:solidFill>
                  <a:srgbClr val="385723"/>
                </a:solidFill>
                <a:latin typeface="Arial" panose="020B0604020202020204" pitchFamily="34" charset="0"/>
                <a:cs typeface="Arial" panose="020B0604020202020204" pitchFamily="34" charset="0"/>
              </a:rPr>
              <a:t>A</a:t>
            </a:r>
            <a:r>
              <a:rPr lang="es-CO" altLang="es-CO" sz="4000" b="1">
                <a:solidFill>
                  <a:srgbClr val="385723"/>
                </a:solidFill>
                <a:latin typeface="Arial" panose="020B0604020202020204" pitchFamily="34" charset="0"/>
                <a:cs typeface="Arial" panose="020B0604020202020204" pitchFamily="34" charset="0"/>
              </a:rPr>
              <a:t>NTECEDENTES</a:t>
            </a:r>
          </a:p>
        </p:txBody>
      </p:sp>
      <p:sp>
        <p:nvSpPr>
          <p:cNvPr id="5" name="Marcador de contenido 17">
            <a:extLst>
              <a:ext uri="{FF2B5EF4-FFF2-40B4-BE49-F238E27FC236}">
                <a16:creationId xmlns:a16="http://schemas.microsoft.com/office/drawing/2014/main" id="{FFD5D37F-31EB-4863-A57F-D0771E2FB760}"/>
              </a:ext>
            </a:extLst>
          </p:cNvPr>
          <p:cNvSpPr txBox="1">
            <a:spLocks/>
          </p:cNvSpPr>
          <p:nvPr/>
        </p:nvSpPr>
        <p:spPr>
          <a:xfrm>
            <a:off x="741363" y="2144713"/>
            <a:ext cx="10607675" cy="2268537"/>
          </a:xfrm>
          <a:prstGeom prst="rect">
            <a:avLst/>
          </a:prstGeom>
        </p:spPr>
        <p:txBody>
          <a:bodyPr>
            <a:normAutofit/>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defRPr/>
            </a:pPr>
            <a:r>
              <a:rPr lang="es-CO" sz="2000" dirty="0">
                <a:solidFill>
                  <a:schemeClr val="accent6">
                    <a:lumMod val="50000"/>
                  </a:schemeClr>
                </a:solidFill>
                <a:latin typeface="Calibri Light" panose="020F0302020204030204"/>
              </a:rPr>
              <a:t>El equipo de sostenibilidad</a:t>
            </a:r>
            <a:r>
              <a:rPr lang="es-MX" sz="2000" dirty="0">
                <a:solidFill>
                  <a:schemeClr val="accent6">
                    <a:lumMod val="50000"/>
                  </a:schemeClr>
                </a:solidFill>
                <a:latin typeface="Calibri Light" panose="020F0302020204030204"/>
              </a:rPr>
              <a:t> se crea en la Subdirección de Medio Ambiente y Gestión Social del Instituto, a inicios de 2019, como una medida para dar cumplimiento a la estrategia transversal del </a:t>
            </a:r>
            <a:r>
              <a:rPr lang="es-ES" sz="2000" dirty="0">
                <a:solidFill>
                  <a:schemeClr val="accent6">
                    <a:lumMod val="50000"/>
                  </a:schemeClr>
                </a:solidFill>
                <a:latin typeface="Calibri Light" panose="020F0302020204030204"/>
              </a:rPr>
              <a:t>Plan Nacional de Desarrollo 2018-2022: “Pacto por la sostenibilidad: producir conservando y conservar produciendo”, entre cuyas líneas está desarrollar “Actividades productivas comprometidas con la sostenibilidad y la mitigación del cambio climático”. </a:t>
            </a:r>
            <a:endParaRPr lang="es-CO" sz="2000" dirty="0">
              <a:solidFill>
                <a:schemeClr val="accent6">
                  <a:lumMod val="50000"/>
                </a:schemeClr>
              </a:solidFill>
              <a:latin typeface="Calibri Light" panose="020F0302020204030204"/>
            </a:endParaRPr>
          </a:p>
        </p:txBody>
      </p:sp>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ángulo 4">
            <a:extLst>
              <a:ext uri="{FF2B5EF4-FFF2-40B4-BE49-F238E27FC236}">
                <a16:creationId xmlns:a16="http://schemas.microsoft.com/office/drawing/2014/main" id="{F9C510AD-C637-4491-9C29-A032638DE45B}"/>
              </a:ext>
            </a:extLst>
          </p:cNvPr>
          <p:cNvSpPr>
            <a:spLocks noChangeArrowheads="1"/>
          </p:cNvSpPr>
          <p:nvPr/>
        </p:nvSpPr>
        <p:spPr bwMode="auto">
          <a:xfrm>
            <a:off x="876300" y="377825"/>
            <a:ext cx="10371138"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graphicFrame>
        <p:nvGraphicFramePr>
          <p:cNvPr id="5" name="Tabla 4">
            <a:extLst>
              <a:ext uri="{FF2B5EF4-FFF2-40B4-BE49-F238E27FC236}">
                <a16:creationId xmlns:a16="http://schemas.microsoft.com/office/drawing/2014/main" id="{DE931133-9381-4E92-BD4B-1253FBF1E52A}"/>
              </a:ext>
            </a:extLst>
          </p:cNvPr>
          <p:cNvGraphicFramePr>
            <a:graphicFrameLocks noGrp="1"/>
          </p:cNvGraphicFramePr>
          <p:nvPr/>
        </p:nvGraphicFramePr>
        <p:xfrm>
          <a:off x="876300" y="1346200"/>
          <a:ext cx="10448925" cy="3084513"/>
        </p:xfrm>
        <a:graphic>
          <a:graphicData uri="http://schemas.openxmlformats.org/drawingml/2006/table">
            <a:tbl>
              <a:tblPr firstRow="1" bandRow="1"/>
              <a:tblGrid>
                <a:gridCol w="2758897">
                  <a:extLst>
                    <a:ext uri="{9D8B030D-6E8A-4147-A177-3AD203B41FA5}">
                      <a16:colId xmlns:a16="http://schemas.microsoft.com/office/drawing/2014/main" val="20000"/>
                    </a:ext>
                  </a:extLst>
                </a:gridCol>
                <a:gridCol w="3488260">
                  <a:extLst>
                    <a:ext uri="{9D8B030D-6E8A-4147-A177-3AD203B41FA5}">
                      <a16:colId xmlns:a16="http://schemas.microsoft.com/office/drawing/2014/main" val="20001"/>
                    </a:ext>
                  </a:extLst>
                </a:gridCol>
                <a:gridCol w="4201767">
                  <a:extLst>
                    <a:ext uri="{9D8B030D-6E8A-4147-A177-3AD203B41FA5}">
                      <a16:colId xmlns:a16="http://schemas.microsoft.com/office/drawing/2014/main" val="20002"/>
                    </a:ext>
                  </a:extLst>
                </a:gridCol>
              </a:tblGrid>
              <a:tr h="263734">
                <a:tc gridSpan="3">
                  <a:txBody>
                    <a:bodyPr/>
                    <a:lstStyle/>
                    <a:p>
                      <a:pPr algn="r" rtl="0" fontAlgn="ctr"/>
                      <a:r>
                        <a:rPr lang="es-CO" sz="1200" b="1" i="0" u="none" strike="noStrike" dirty="0">
                          <a:solidFill>
                            <a:srgbClr val="FFFFFF"/>
                          </a:solidFill>
                          <a:effectLst/>
                          <a:latin typeface="Arial" panose="020B0604020202020204" pitchFamily="34" charset="0"/>
                        </a:rPr>
                        <a:t>EQUIPO DE SOSTENIBILIDAD</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984841">
                <a:tc gridSpan="3">
                  <a:txBody>
                    <a:bodyPr/>
                    <a:lstStyle/>
                    <a:p>
                      <a:pPr algn="just" rtl="0" fontAlgn="ctr"/>
                      <a:r>
                        <a:rPr lang="es-ES" sz="1200" b="1" i="0" u="none" strike="noStrike">
                          <a:solidFill>
                            <a:schemeClr val="accent6">
                              <a:lumMod val="50000"/>
                            </a:schemeClr>
                          </a:solidFill>
                          <a:effectLst/>
                          <a:latin typeface="Arial" panose="020B0604020202020204" pitchFamily="34" charset="0"/>
                        </a:rPr>
                        <a:t>Alcance de la Gestión: Definir estrategias y líneas de acción en donde se implementen criterios de sostenibilidad en torno a la gestión institucional y en el desarrollo de los proyectos de infraestructura del INVIAS.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364756">
                <a:tc>
                  <a:txBody>
                    <a:bodyPr/>
                    <a:lstStyle/>
                    <a:p>
                      <a:pPr algn="ctr" rtl="0" fontAlgn="ctr"/>
                      <a:r>
                        <a:rPr lang="es-CO" sz="1200" b="1" i="0" u="none" strike="noStrike">
                          <a:solidFill>
                            <a:schemeClr val="accent6">
                              <a:lumMod val="50000"/>
                            </a:schemeClr>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200" b="1" i="0" u="none" strike="noStrike">
                          <a:solidFill>
                            <a:schemeClr val="accent6">
                              <a:lumMod val="50000"/>
                            </a:schemeClr>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200" b="1" i="0" u="none" strike="noStrike">
                          <a:solidFill>
                            <a:schemeClr val="accent6">
                              <a:lumMod val="50000"/>
                            </a:schemeClr>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471182">
                <a:tc>
                  <a:txBody>
                    <a:bodyPr/>
                    <a:lstStyle/>
                    <a:p>
                      <a:pPr algn="ctr" rtl="0" fontAlgn="ctr"/>
                      <a:r>
                        <a:rPr lang="es-CO" sz="1200" b="0" i="0" u="none" strike="noStrike">
                          <a:solidFill>
                            <a:schemeClr val="accent6">
                              <a:lumMod val="50000"/>
                            </a:schemeClr>
                          </a:solidFill>
                          <a:effectLst/>
                          <a:latin typeface="Arial" panose="020B0604020202020204" pitchFamily="34" charset="0"/>
                        </a:rPr>
                        <a:t>SOSTENIBILIDAD</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1200" b="0" i="0" u="none" strike="noStrike">
                          <a:solidFill>
                            <a:schemeClr val="accent6">
                              <a:lumMod val="50000"/>
                            </a:schemeClr>
                          </a:solidFill>
                          <a:effectLst/>
                          <a:latin typeface="Arial" panose="020B0604020202020204" pitchFamily="34" charset="0"/>
                        </a:rPr>
                        <a:t>1. Formulación de “Política de Sostenibilidad para la infraestructura del transporte a cargo del Instituto Nacional de Vías – INVIAS; así como proyección del acto administrativo para su adopción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just" rtl="0" fontAlgn="ctr">
                        <a:buClr>
                          <a:srgbClr val="000000"/>
                        </a:buClr>
                        <a:buSzPts val="1200"/>
                        <a:buFont typeface="Arial" panose="020B0604020202020204" pitchFamily="34" charset="0"/>
                        <a:buChar char="-"/>
                      </a:pPr>
                      <a:r>
                        <a:rPr lang="es-ES" sz="1200" b="0" i="0" u="none" strike="noStrike" dirty="0">
                          <a:solidFill>
                            <a:schemeClr val="accent6">
                              <a:lumMod val="50000"/>
                            </a:schemeClr>
                          </a:solidFill>
                          <a:effectLst/>
                          <a:latin typeface="Arial" panose="020B0604020202020204" pitchFamily="34" charset="0"/>
                        </a:rPr>
                        <a:t>Documento de política y acto administrativo de adopción con visto bueno de la Oficina Asesora Jurídica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B3782FE-737B-423B-A190-C30F6D71A1C7}"/>
              </a:ext>
            </a:extLst>
          </p:cNvPr>
          <p:cNvSpPr>
            <a:spLocks noGrp="1"/>
          </p:cNvSpPr>
          <p:nvPr>
            <p:ph type="title"/>
          </p:nvPr>
        </p:nvSpPr>
        <p:spPr>
          <a:xfrm>
            <a:off x="866775" y="373063"/>
            <a:ext cx="3787775" cy="5310187"/>
          </a:xfrm>
        </p:spPr>
        <p:txBody>
          <a:bodyPr>
            <a:normAutofit/>
          </a:bodyPr>
          <a:lstStyle/>
          <a:p>
            <a:pPr algn="ctr">
              <a:defRPr/>
            </a:pPr>
            <a:r>
              <a:rPr lang="es-ES" sz="3200" b="1" dirty="0">
                <a:solidFill>
                  <a:schemeClr val="accent6">
                    <a:lumMod val="50000"/>
                  </a:schemeClr>
                </a:solidFill>
                <a:latin typeface="Arial" panose="020B0604020202020204" pitchFamily="34" charset="0"/>
                <a:cs typeface="Arial" panose="020B0604020202020204" pitchFamily="34" charset="0"/>
              </a:rPr>
              <a:t> 1. Formulación  “Política de Sostenibilidad para la </a:t>
            </a:r>
            <a:r>
              <a:rPr lang="es-ES" sz="2800" b="1" dirty="0">
                <a:solidFill>
                  <a:schemeClr val="accent6">
                    <a:lumMod val="50000"/>
                  </a:schemeClr>
                </a:solidFill>
                <a:latin typeface="Arial" panose="020B0604020202020204" pitchFamily="34" charset="0"/>
                <a:cs typeface="Arial" panose="020B0604020202020204" pitchFamily="34" charset="0"/>
              </a:rPr>
              <a:t>infraestructura</a:t>
            </a:r>
            <a:r>
              <a:rPr lang="es-ES" sz="3200" b="1" dirty="0">
                <a:solidFill>
                  <a:schemeClr val="accent6">
                    <a:lumMod val="50000"/>
                  </a:schemeClr>
                </a:solidFill>
                <a:latin typeface="Arial" panose="020B0604020202020204" pitchFamily="34" charset="0"/>
                <a:cs typeface="Arial" panose="020B0604020202020204" pitchFamily="34" charset="0"/>
              </a:rPr>
              <a:t> del transporte a cargo del Instituto Nacional de Vías – INVIAS”</a:t>
            </a:r>
          </a:p>
        </p:txBody>
      </p:sp>
      <p:sp>
        <p:nvSpPr>
          <p:cNvPr id="3" name="Marcador de contenido 2">
            <a:extLst>
              <a:ext uri="{FF2B5EF4-FFF2-40B4-BE49-F238E27FC236}">
                <a16:creationId xmlns:a16="http://schemas.microsoft.com/office/drawing/2014/main" id="{8A12B9DA-C3D6-4A9D-BF4B-513860F9E123}"/>
              </a:ext>
            </a:extLst>
          </p:cNvPr>
          <p:cNvSpPr>
            <a:spLocks noGrp="1"/>
          </p:cNvSpPr>
          <p:nvPr>
            <p:ph idx="1"/>
          </p:nvPr>
        </p:nvSpPr>
        <p:spPr>
          <a:xfrm>
            <a:off x="4808538" y="468313"/>
            <a:ext cx="6516687" cy="5119687"/>
          </a:xfrm>
        </p:spPr>
        <p:txBody>
          <a:bodyPr anchor="ctr">
            <a:normAutofit/>
          </a:bodyPr>
          <a:lstStyle/>
          <a:p>
            <a:pPr marL="0" indent="0" algn="just">
              <a:buFont typeface="Arial" panose="020B0604020202020204" pitchFamily="34" charset="0"/>
              <a:buNone/>
              <a:defRPr/>
            </a:pPr>
            <a:r>
              <a:rPr lang="es-ES" sz="2000" dirty="0">
                <a:solidFill>
                  <a:schemeClr val="accent6">
                    <a:lumMod val="50000"/>
                  </a:schemeClr>
                </a:solidFill>
                <a:latin typeface="Arial" panose="020B0604020202020204" pitchFamily="34" charset="0"/>
                <a:cs typeface="Arial" panose="020B0604020202020204" pitchFamily="34" charset="0"/>
              </a:rPr>
              <a:t>La Política se formuló mediante la utilización de la metodología “marco lógico”, que a su vez se soportó en la aplicación de 30 entrevistas a personas claves de la Entidad y la revisión de antecedentes en la materia.</a:t>
            </a:r>
          </a:p>
          <a:p>
            <a:pPr marL="0" indent="0" algn="just">
              <a:buFont typeface="Arial" panose="020B0604020202020204" pitchFamily="34" charset="0"/>
              <a:buNone/>
              <a:defRPr/>
            </a:pPr>
            <a:r>
              <a:rPr lang="es-ES" sz="2000" dirty="0">
                <a:solidFill>
                  <a:schemeClr val="accent6">
                    <a:lumMod val="50000"/>
                  </a:schemeClr>
                </a:solidFill>
                <a:latin typeface="Arial" panose="020B0604020202020204" pitchFamily="34" charset="0"/>
                <a:cs typeface="Arial" panose="020B0604020202020204" pitchFamily="34" charset="0"/>
              </a:rPr>
              <a:t>Una vez formulado el documento, se surtió la etapa de validación a través de la publicación en la página web y redes sociales del Instituto. En total se recibieron 71 observaciones procedentes de contratistas, interventorías y entidades del orden nacional (7), con base en las cuales se ajustó la política. </a:t>
            </a:r>
          </a:p>
          <a:p>
            <a:pPr marL="0" indent="0" algn="just">
              <a:buFont typeface="Arial" panose="020B0604020202020204" pitchFamily="34" charset="0"/>
              <a:buNone/>
              <a:defRPr/>
            </a:pPr>
            <a:r>
              <a:rPr lang="es-ES" sz="2000" dirty="0">
                <a:solidFill>
                  <a:schemeClr val="bg1"/>
                </a:solidFill>
                <a:latin typeface="Arial" panose="020B0604020202020204" pitchFamily="34" charset="0"/>
                <a:cs typeface="Arial" panose="020B0604020202020204" pitchFamily="34" charset="0"/>
              </a:rPr>
              <a:t>El acto administrativo y la política se encuentran en proceso de aprobación. Se cuenta con visto bueno de la Oficina Asesora Jurídica</a:t>
            </a:r>
          </a:p>
          <a:p>
            <a:pPr marL="0" indent="0" algn="just">
              <a:buFont typeface="Arial" panose="020B0604020202020204" pitchFamily="34" charset="0"/>
              <a:buNone/>
              <a:defRPr/>
            </a:pPr>
            <a:endParaRPr lang="es-CO" sz="2000" dirty="0">
              <a:latin typeface="Arial" panose="020B0604020202020204" pitchFamily="34" charset="0"/>
              <a:cs typeface="Arial" panose="020B0604020202020204" pitchFamily="34" charset="0"/>
            </a:endParaRPr>
          </a:p>
        </p:txBody>
      </p:sp>
    </p:spTree>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a 5">
            <a:extLst>
              <a:ext uri="{FF2B5EF4-FFF2-40B4-BE49-F238E27FC236}">
                <a16:creationId xmlns:a16="http://schemas.microsoft.com/office/drawing/2014/main" id="{3ACA8FC7-15FC-4AED-92A3-5CD7A190FD1E}"/>
              </a:ext>
            </a:extLst>
          </p:cNvPr>
          <p:cNvGraphicFramePr/>
          <p:nvPr/>
        </p:nvGraphicFramePr>
        <p:xfrm>
          <a:off x="823543" y="46182"/>
          <a:ext cx="10544914" cy="57646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 name="Rectangle 3">
            <a:extLst>
              <a:ext uri="{FF2B5EF4-FFF2-40B4-BE49-F238E27FC236}">
                <a16:creationId xmlns:a16="http://schemas.microsoft.com/office/drawing/2014/main" id="{488E0A8C-7692-404A-98E4-ABF6543060FB}"/>
              </a:ext>
            </a:extLst>
          </p:cNvPr>
          <p:cNvSpPr/>
          <p:nvPr/>
        </p:nvSpPr>
        <p:spPr>
          <a:xfrm>
            <a:off x="-30163" y="0"/>
            <a:ext cx="12222163" cy="68580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29699" name="Imagen 13">
            <a:extLst>
              <a:ext uri="{FF2B5EF4-FFF2-40B4-BE49-F238E27FC236}">
                <a16:creationId xmlns:a16="http://schemas.microsoft.com/office/drawing/2014/main" id="{D78756CF-945D-4788-BCA9-D89767464B2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23400" y="5643563"/>
            <a:ext cx="23749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ángulo 8">
            <a:extLst>
              <a:ext uri="{FF2B5EF4-FFF2-40B4-BE49-F238E27FC236}">
                <a16:creationId xmlns:a16="http://schemas.microsoft.com/office/drawing/2014/main" id="{00496E06-CCAF-4C55-8A95-A6C384835C62}"/>
              </a:ext>
            </a:extLst>
          </p:cNvPr>
          <p:cNvSpPr/>
          <p:nvPr/>
        </p:nvSpPr>
        <p:spPr>
          <a:xfrm>
            <a:off x="-9525" y="5911850"/>
            <a:ext cx="6697663" cy="946150"/>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b="1" dirty="0">
              <a:solidFill>
                <a:srgbClr val="5B9BD5">
                  <a:lumMod val="50000"/>
                </a:srgbClr>
              </a:solidFill>
              <a:latin typeface="Verdana" panose="020B0604030504040204" pitchFamily="34" charset="0"/>
              <a:ea typeface="Verdana" panose="020B0604030504040204" pitchFamily="34" charset="0"/>
              <a:cs typeface="Verdana" panose="020B0604030504040204" pitchFamily="34" charset="0"/>
            </a:endParaRPr>
          </a:p>
        </p:txBody>
      </p:sp>
      <p:sp>
        <p:nvSpPr>
          <p:cNvPr id="29701" name="CuadroTexto 9">
            <a:extLst>
              <a:ext uri="{FF2B5EF4-FFF2-40B4-BE49-F238E27FC236}">
                <a16:creationId xmlns:a16="http://schemas.microsoft.com/office/drawing/2014/main" id="{042A2D14-614E-4AFB-8362-BFE1E08EC49E}"/>
              </a:ext>
            </a:extLst>
          </p:cNvPr>
          <p:cNvSpPr txBox="1">
            <a:spLocks noChangeArrowheads="1"/>
          </p:cNvSpPr>
          <p:nvPr/>
        </p:nvSpPr>
        <p:spPr bwMode="auto">
          <a:xfrm>
            <a:off x="4418013" y="144463"/>
            <a:ext cx="34734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b="1">
                <a:solidFill>
                  <a:srgbClr val="385723"/>
                </a:solidFill>
                <a:latin typeface="Arial" panose="020B0604020202020204" pitchFamily="34" charset="0"/>
                <a:cs typeface="Arial" panose="020B0604020202020204" pitchFamily="34" charset="0"/>
              </a:rPr>
              <a:t>INDICE</a:t>
            </a:r>
            <a:endParaRPr lang="es-CO" altLang="es-CO" sz="1800" b="1">
              <a:solidFill>
                <a:srgbClr val="385723"/>
              </a:solidFill>
              <a:latin typeface="Arial" panose="020B0604020202020204" pitchFamily="34" charset="0"/>
              <a:cs typeface="Arial" panose="020B0604020202020204" pitchFamily="34" charset="0"/>
            </a:endParaRPr>
          </a:p>
        </p:txBody>
      </p:sp>
      <p:pic>
        <p:nvPicPr>
          <p:cNvPr id="29702" name="Imagen 13">
            <a:extLst>
              <a:ext uri="{FF2B5EF4-FFF2-40B4-BE49-F238E27FC236}">
                <a16:creationId xmlns:a16="http://schemas.microsoft.com/office/drawing/2014/main" id="{0B5D7576-D031-4E42-A70C-83D41757BDE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524375" y="6043613"/>
            <a:ext cx="3705225"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B55D61-6773-4DC5-B2B2-9B0AD15027C9}"/>
              </a:ext>
            </a:extLst>
          </p:cNvPr>
          <p:cNvSpPr txBox="1"/>
          <p:nvPr/>
        </p:nvSpPr>
        <p:spPr>
          <a:xfrm>
            <a:off x="882650" y="1431925"/>
            <a:ext cx="11185525" cy="6340475"/>
          </a:xfrm>
          <a:prstGeom prst="rect">
            <a:avLst/>
          </a:prstGeom>
          <a:noFill/>
        </p:spPr>
        <p:txBody>
          <a:bodyPr>
            <a:spAutoFit/>
          </a:bodyPr>
          <a:lstStyle/>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4" action="ppaction://hlinksldjump"/>
              </a:rPr>
              <a:t>GESTION: CONTRACTUAL							325</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5" action="ppaction://hlinksldjump"/>
              </a:rPr>
              <a:t>GESTION: </a:t>
            </a:r>
            <a:r>
              <a:rPr lang="es-ES" altLang="es-CO"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hlinkClick r:id="rId5" action="ppaction://hlinksldjump"/>
              </a:rPr>
              <a:t>ADMINISTRACIÓN DEL PROGRAMA DE SEGURIDAD EN CARRETERAS NACIONALES	328</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6" action="ppaction://hlinksldjump"/>
              </a:rPr>
              <a:t>GESTION: GESTION PRESUPUESTAL Y ADMINISTRATIVA					331</a:t>
            </a:r>
            <a:endParaRPr lang="pt-BR" sz="1300"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7" action="ppaction://hlinksldjump"/>
              </a:rPr>
              <a:t>GESTON: ATENCION AL CIUDADANO						332</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8" action="ppaction://hlinksldjump"/>
              </a:rPr>
              <a:t>GESTION: GESTION DISCIPLINARIA						333</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9" action="ppaction://hlinksldjump"/>
              </a:rPr>
              <a:t>GESTION: TALENTO HUMANO							334</a:t>
            </a:r>
            <a:endParaRPr lang="pt-BR" sz="1300" b="1" dirty="0">
              <a:solidFill>
                <a:schemeClr val="accent6">
                  <a:lumMod val="50000"/>
                </a:schemeClr>
              </a:solidFill>
              <a:latin typeface="Arial" panose="020B0604020202020204" pitchFamily="34" charset="0"/>
              <a:cs typeface="Arial" panose="020B0604020202020204" pitchFamily="34" charset="0"/>
            </a:endParaRPr>
          </a:p>
          <a:p>
            <a:pPr>
              <a:defRPr/>
            </a:pPr>
            <a:r>
              <a:rPr lang="pt-BR" sz="1300" b="1" dirty="0">
                <a:solidFill>
                  <a:schemeClr val="accent6">
                    <a:lumMod val="50000"/>
                  </a:schemeClr>
                </a:solidFill>
                <a:latin typeface="Arial" panose="020B0604020202020204" pitchFamily="34" charset="0"/>
                <a:cs typeface="Arial" panose="020B0604020202020204" pitchFamily="34" charset="0"/>
                <a:hlinkClick r:id="rId10" action="ppaction://hlinksldjump"/>
              </a:rPr>
              <a:t>GESTION: PRESUPUESTAL Y FINANCIERA 						349</a:t>
            </a:r>
            <a:endParaRPr lang="pt-BR" sz="1300" b="1" dirty="0">
              <a:solidFill>
                <a:schemeClr val="accent6">
                  <a:lumMod val="50000"/>
                </a:schemeClr>
              </a:solidFill>
              <a:latin typeface="Arial" panose="020B0604020202020204" pitchFamily="34" charset="0"/>
              <a:cs typeface="Arial" panose="020B0604020202020204" pitchFamily="34" charset="0"/>
            </a:endParaRPr>
          </a:p>
          <a:p>
            <a:pPr eaLnBrk="1" hangingPunct="1">
              <a:defRPr/>
            </a:pPr>
            <a:r>
              <a:rPr lang="es-ES" altLang="es-CO"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hlinkClick r:id="rId11" action="ppaction://hlinksldjump"/>
              </a:rPr>
              <a:t>GESTION: DIRECCIONAMIENTO ESTRATÉGICO Y PLANEACIÓN INSTITUCIONAL			350</a:t>
            </a:r>
            <a:endParaRPr lang="es-ES" altLang="es-CO"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a:defRPr/>
            </a:pPr>
            <a:r>
              <a:rPr lang="es-ES"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hlinkClick r:id="rId12" action="ppaction://hlinksldjump"/>
              </a:rPr>
              <a:t>GESTION: JURIDICA								362</a:t>
            </a:r>
            <a:endParaRPr lang="es-ES"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p>
            <a:pPr>
              <a:defRPr/>
            </a:pPr>
            <a:r>
              <a:rPr lang="es-ES" sz="13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hlinkClick r:id="rId13" action="ppaction://hlinksldjump"/>
              </a:rPr>
              <a:t>GESTION: CONTROL INTERNO							366</a:t>
            </a:r>
            <a:endParaRPr lang="es-ES" sz="1300" b="1" dirty="0">
              <a:solidFill>
                <a:schemeClr val="accent6">
                  <a:lumMod val="50000"/>
                </a:schemeClr>
              </a:solidFill>
              <a:latin typeface="Arial" panose="020B0604020202020204" pitchFamily="34" charset="0"/>
              <a:cs typeface="Arial" panose="020B0604020202020204" pitchFamily="34" charset="0"/>
            </a:endParaRPr>
          </a:p>
          <a:p>
            <a:pPr>
              <a:defRPr/>
            </a:pPr>
            <a:endParaRPr lang="es-ES"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pt-BR" sz="1400" b="1" dirty="0">
              <a:solidFill>
                <a:schemeClr val="accent6">
                  <a:lumMod val="50000"/>
                </a:schemeClr>
              </a:solidFill>
            </a:endParaRPr>
          </a:p>
          <a:p>
            <a:pPr>
              <a:defRPr/>
            </a:pPr>
            <a:endParaRPr lang="pt-BR" sz="1400" b="1" dirty="0">
              <a:solidFill>
                <a:schemeClr val="accent6">
                  <a:lumMod val="50000"/>
                </a:schemeClr>
              </a:solidFill>
            </a:endParaRPr>
          </a:p>
          <a:p>
            <a:pPr>
              <a:defRPr/>
            </a:pPr>
            <a:endParaRPr lang="pt-BR" sz="1400" b="1" dirty="0">
              <a:solidFill>
                <a:schemeClr val="accent6">
                  <a:lumMod val="50000"/>
                </a:schemeClr>
              </a:solidFill>
            </a:endParaRPr>
          </a:p>
          <a:p>
            <a:pPr>
              <a:defRPr/>
            </a:pPr>
            <a:endParaRPr lang="pt-BR" sz="1400" b="1" dirty="0">
              <a:solidFill>
                <a:schemeClr val="accent6">
                  <a:lumMod val="50000"/>
                </a:schemeClr>
              </a:solidFill>
            </a:endParaRPr>
          </a:p>
          <a:p>
            <a:pPr>
              <a:defRPr/>
            </a:pPr>
            <a:endParaRPr lang="pt-BR" sz="1400" b="1" dirty="0">
              <a:solidFill>
                <a:schemeClr val="accent6">
                  <a:lumMod val="50000"/>
                </a:schemeClr>
              </a:solidFill>
            </a:endParaRPr>
          </a:p>
          <a:p>
            <a:pPr>
              <a:defRPr/>
            </a:pPr>
            <a:r>
              <a:rPr lang="pt-BR" sz="1400" b="1" dirty="0">
                <a:solidFill>
                  <a:schemeClr val="accent6">
                    <a:lumMod val="50000"/>
                  </a:schemeClr>
                </a:solidFill>
              </a:rPr>
              <a:t> </a:t>
            </a:r>
          </a:p>
          <a:p>
            <a:pPr>
              <a:defRPr/>
            </a:pPr>
            <a:endParaRPr lang="pt-BR" sz="1400" b="1" dirty="0">
              <a:solidFill>
                <a:schemeClr val="accent6">
                  <a:lumMod val="50000"/>
                </a:schemeClr>
              </a:solidFill>
            </a:endParaRPr>
          </a:p>
          <a:p>
            <a:pPr>
              <a:defRPr/>
            </a:pPr>
            <a:endParaRPr lang="es-ES" sz="1400" b="1" dirty="0">
              <a:solidFill>
                <a:schemeClr val="accent6">
                  <a:lumMod val="50000"/>
                </a:schemeClr>
              </a:solidFill>
            </a:endParaRPr>
          </a:p>
          <a:p>
            <a:pPr>
              <a:defRPr/>
            </a:pPr>
            <a:endParaRPr lang="es-CO" sz="1400" dirty="0">
              <a:solidFill>
                <a:schemeClr val="accent6">
                  <a:lumMod val="50000"/>
                </a:schemeClr>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209F5E0D-5825-427F-875C-BFFBC4CCBCC6}"/>
              </a:ext>
            </a:extLst>
          </p:cNvPr>
          <p:cNvSpPr/>
          <p:nvPr/>
        </p:nvSpPr>
        <p:spPr>
          <a:xfrm>
            <a:off x="138113" y="84138"/>
            <a:ext cx="12222162" cy="692626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53" name="Rectangle 3">
            <a:extLst>
              <a:ext uri="{FF2B5EF4-FFF2-40B4-BE49-F238E27FC236}">
                <a16:creationId xmlns:a16="http://schemas.microsoft.com/office/drawing/2014/main" id="{D6A132DF-9126-43F5-B087-D9F93A40DEAF}"/>
              </a:ext>
            </a:extLst>
          </p:cNvPr>
          <p:cNvSpPr/>
          <p:nvPr/>
        </p:nvSpPr>
        <p:spPr>
          <a:xfrm>
            <a:off x="-7938" y="-3175"/>
            <a:ext cx="12349163" cy="70024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58372" name="Imagen 1">
            <a:extLst>
              <a:ext uri="{FF2B5EF4-FFF2-40B4-BE49-F238E27FC236}">
                <a16:creationId xmlns:a16="http://schemas.microsoft.com/office/drawing/2014/main" id="{57CD2D20-B342-418B-A3ED-0A75B98AB58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5138" y="60039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02B659CD-8D37-4D8D-A071-59BBCFF87C60}"/>
              </a:ext>
            </a:extLst>
          </p:cNvPr>
          <p:cNvGrpSpPr>
            <a:grpSpLocks/>
          </p:cNvGrpSpPr>
          <p:nvPr/>
        </p:nvGrpSpPr>
        <p:grpSpPr bwMode="auto">
          <a:xfrm>
            <a:off x="6104082" y="799205"/>
            <a:ext cx="523066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0332F2A2-017C-44A7-A1D6-882A8BE1EB8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064704D2-09DE-4C98-BA1B-C8502007138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0FC51C04-C304-4BAD-8D13-7F0152D15DF4}"/>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Municipios de Aquitania, Pajarito, Aguazul </a:t>
              </a:r>
            </a:p>
          </p:txBody>
        </p:sp>
        <p:sp>
          <p:nvSpPr>
            <p:cNvPr id="16" name="Elipse 15">
              <a:extLst>
                <a:ext uri="{FF2B5EF4-FFF2-40B4-BE49-F238E27FC236}">
                  <a16:creationId xmlns:a16="http://schemas.microsoft.com/office/drawing/2014/main" id="{7B566C72-6D70-4263-BDD0-5907BBD1589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58374" name="Rectángulo 67">
            <a:extLst>
              <a:ext uri="{FF2B5EF4-FFF2-40B4-BE49-F238E27FC236}">
                <a16:creationId xmlns:a16="http://schemas.microsoft.com/office/drawing/2014/main" id="{C9A6DC30-7388-47D5-8CFA-ECC2C6FA6EF8}"/>
              </a:ext>
            </a:extLst>
          </p:cNvPr>
          <p:cNvSpPr>
            <a:spLocks noChangeArrowheads="1"/>
          </p:cNvSpPr>
          <p:nvPr/>
        </p:nvSpPr>
        <p:spPr bwMode="auto">
          <a:xfrm>
            <a:off x="857250" y="287338"/>
            <a:ext cx="112283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VIAS PARA LA EQUIDAD</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58375" name="Rectángulo 68">
            <a:extLst>
              <a:ext uri="{FF2B5EF4-FFF2-40B4-BE49-F238E27FC236}">
                <a16:creationId xmlns:a16="http://schemas.microsoft.com/office/drawing/2014/main" id="{2A97CB65-FDD4-438D-ABEF-35F5C7A24420}"/>
              </a:ext>
            </a:extLst>
          </p:cNvPr>
          <p:cNvSpPr>
            <a:spLocks noChangeArrowheads="1"/>
          </p:cNvSpPr>
          <p:nvPr/>
        </p:nvSpPr>
        <p:spPr bwMode="auto">
          <a:xfrm>
            <a:off x="857250" y="496888"/>
            <a:ext cx="9790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200" b="1">
                <a:solidFill>
                  <a:srgbClr val="385723"/>
                </a:solidFill>
                <a:latin typeface="Arial" panose="020B0604020202020204" pitchFamily="34" charset="0"/>
                <a:ea typeface="Verdana" panose="020B0604030504040204" pitchFamily="34" charset="0"/>
                <a:cs typeface="Arial" panose="020B0604020202020204" pitchFamily="34" charset="0"/>
              </a:rPr>
              <a:t>TRANSVERSAL DEL CUSIANA </a:t>
            </a:r>
            <a:endPar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58376" name="Imagen 35">
            <a:extLst>
              <a:ext uri="{FF2B5EF4-FFF2-40B4-BE49-F238E27FC236}">
                <a16:creationId xmlns:a16="http://schemas.microsoft.com/office/drawing/2014/main" id="{D4815606-86DA-4AF4-BBB2-BB04D07E787F}"/>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2200275" y="4514850"/>
            <a:ext cx="2949575" cy="134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377" name="Imagen 35">
            <a:extLst>
              <a:ext uri="{FF2B5EF4-FFF2-40B4-BE49-F238E27FC236}">
                <a16:creationId xmlns:a16="http://schemas.microsoft.com/office/drawing/2014/main" id="{464B0A30-8F02-4B50-8189-A5DE91C49C6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600392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8" name="CuadroTexto 3">
            <a:extLst>
              <a:ext uri="{FF2B5EF4-FFF2-40B4-BE49-F238E27FC236}">
                <a16:creationId xmlns:a16="http://schemas.microsoft.com/office/drawing/2014/main" id="{9A0DC48B-B944-4B09-BAD8-776936D77E68}"/>
              </a:ext>
            </a:extLst>
          </p:cNvPr>
          <p:cNvSpPr txBox="1">
            <a:spLocks noChangeArrowheads="1"/>
          </p:cNvSpPr>
          <p:nvPr/>
        </p:nvSpPr>
        <p:spPr bwMode="auto">
          <a:xfrm>
            <a:off x="5278438" y="458152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48F82D16-7136-454C-88D8-334C16400263}"/>
              </a:ext>
            </a:extLst>
          </p:cNvPr>
          <p:cNvGrpSpPr>
            <a:grpSpLocks/>
          </p:cNvGrpSpPr>
          <p:nvPr/>
        </p:nvGrpSpPr>
        <p:grpSpPr bwMode="auto">
          <a:xfrm>
            <a:off x="6089173" y="1353863"/>
            <a:ext cx="5245577" cy="433388"/>
            <a:chOff x="3797995" y="1095038"/>
            <a:chExt cx="8011319" cy="641713"/>
          </a:xfrm>
          <a:solidFill>
            <a:schemeClr val="accent6">
              <a:lumMod val="60000"/>
              <a:lumOff val="40000"/>
            </a:schemeClr>
          </a:solidFill>
        </p:grpSpPr>
        <p:sp>
          <p:nvSpPr>
            <p:cNvPr id="39" name="Pentágono 11">
              <a:extLst>
                <a:ext uri="{FF2B5EF4-FFF2-40B4-BE49-F238E27FC236}">
                  <a16:creationId xmlns:a16="http://schemas.microsoft.com/office/drawing/2014/main" id="{DF60C497-F784-41DA-8011-DE2611FC5F3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DE98D8A9-8F27-4A91-AA8C-8329AEA58EA4}"/>
                </a:ext>
              </a:extLst>
            </p:cNvPr>
            <p:cNvSpPr/>
            <p:nvPr/>
          </p:nvSpPr>
          <p:spPr>
            <a:xfrm>
              <a:off x="4803096" y="1097388"/>
              <a:ext cx="7006218"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los departamentos de      Boyacá y Casanare</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958CB951-4DB4-4EA7-8199-F88DB426739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4166D52F-8B50-415A-824C-8E11BF504539}"/>
              </a:ext>
            </a:extLst>
          </p:cNvPr>
          <p:cNvGrpSpPr>
            <a:grpSpLocks/>
          </p:cNvGrpSpPr>
          <p:nvPr/>
        </p:nvGrpSpPr>
        <p:grpSpPr bwMode="auto">
          <a:xfrm>
            <a:off x="6117335" y="1882538"/>
            <a:ext cx="521741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DEA62213-8672-4982-89D5-88BEB2BD287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90EDDF45-B9B8-4240-A835-8A094D200426}"/>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102,6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DD95287A-5B0B-478B-9F4C-F7F5D4934F5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E0A7DF90-F04B-4F33-B912-8CF593E03477}"/>
              </a:ext>
            </a:extLst>
          </p:cNvPr>
          <p:cNvGrpSpPr>
            <a:grpSpLocks/>
          </p:cNvGrpSpPr>
          <p:nvPr/>
        </p:nvGrpSpPr>
        <p:grpSpPr bwMode="auto">
          <a:xfrm>
            <a:off x="6104082" y="2422245"/>
            <a:ext cx="5230668"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007EFF94-0BEC-4A46-AAFC-69D86A23057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3397AD11-99D2-4E7B-97BC-DAB11B29F86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2EBAAE8C-AB2D-4445-81FA-9C4BB902E167}"/>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14,8</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AD735F8F-316D-44DE-BA07-919EB77AF8B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58382" name="Imagen 54">
            <a:extLst>
              <a:ext uri="{FF2B5EF4-FFF2-40B4-BE49-F238E27FC236}">
                <a16:creationId xmlns:a16="http://schemas.microsoft.com/office/drawing/2014/main" id="{8F6ED4FF-7A24-4297-9F3B-F7A489E826E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F7A9034-4A1B-465D-8392-5CE0ECCE6F4A}"/>
              </a:ext>
            </a:extLst>
          </p:cNvPr>
          <p:cNvGraphicFramePr>
            <a:graphicFrameLocks noGrp="1"/>
          </p:cNvGraphicFramePr>
          <p:nvPr/>
        </p:nvGraphicFramePr>
        <p:xfrm>
          <a:off x="6369050" y="2905125"/>
          <a:ext cx="4965700" cy="2979738"/>
        </p:xfrm>
        <a:graphic>
          <a:graphicData uri="http://schemas.openxmlformats.org/drawingml/2006/table">
            <a:tbl>
              <a:tblPr firstRow="1" bandRow="1"/>
              <a:tblGrid>
                <a:gridCol w="1770326">
                  <a:extLst>
                    <a:ext uri="{9D8B030D-6E8A-4147-A177-3AD203B41FA5}">
                      <a16:colId xmlns:a16="http://schemas.microsoft.com/office/drawing/2014/main" val="20000"/>
                    </a:ext>
                  </a:extLst>
                </a:gridCol>
                <a:gridCol w="1271244">
                  <a:extLst>
                    <a:ext uri="{9D8B030D-6E8A-4147-A177-3AD203B41FA5}">
                      <a16:colId xmlns:a16="http://schemas.microsoft.com/office/drawing/2014/main" val="20001"/>
                    </a:ext>
                  </a:extLst>
                </a:gridCol>
                <a:gridCol w="1104884">
                  <a:extLst>
                    <a:ext uri="{9D8B030D-6E8A-4147-A177-3AD203B41FA5}">
                      <a16:colId xmlns:a16="http://schemas.microsoft.com/office/drawing/2014/main" val="20002"/>
                    </a:ext>
                  </a:extLst>
                </a:gridCol>
                <a:gridCol w="819246">
                  <a:extLst>
                    <a:ext uri="{9D8B030D-6E8A-4147-A177-3AD203B41FA5}">
                      <a16:colId xmlns:a16="http://schemas.microsoft.com/office/drawing/2014/main" val="20003"/>
                    </a:ext>
                  </a:extLst>
                </a:gridCol>
              </a:tblGrid>
              <a:tr h="147209">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5" marR="9525"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7209">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$ 84,39</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47209">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$ 67.021</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47209">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$ 9,04</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47209">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$ 7,39</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47209">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$ 6.125</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47209">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$ 1.122</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47209">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$ 91,78</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47209">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$ 83,31</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47209">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5" marR="9525"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31220">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47209">
                <a:tc>
                  <a:txBody>
                    <a:bodyPr/>
                    <a:lstStyle/>
                    <a:p>
                      <a:pPr algn="ctr" rtl="0" fontAlgn="ctr"/>
                      <a:r>
                        <a:rPr lang="es-CO" sz="800" b="0" i="0" u="none" strike="noStrike">
                          <a:solidFill>
                            <a:srgbClr val="375623"/>
                          </a:solidFill>
                          <a:effectLst/>
                          <a:latin typeface="Arial" panose="020B0604020202020204" pitchFamily="34" charset="0"/>
                        </a:rPr>
                        <a:t>PAJARITO – CURISÍ – EL CRUCERO</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5,1 KM</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5,1 km</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47209">
                <a:tc>
                  <a:txBody>
                    <a:bodyPr/>
                    <a:lstStyle/>
                    <a:p>
                      <a:pPr algn="ctr" rtl="0" fontAlgn="ctr"/>
                      <a:r>
                        <a:rPr lang="es-CO" sz="800" b="0" i="0" u="none" strike="noStrike">
                          <a:solidFill>
                            <a:srgbClr val="375623"/>
                          </a:solidFill>
                          <a:effectLst/>
                          <a:latin typeface="Arial" panose="020B0604020202020204" pitchFamily="34" charset="0"/>
                        </a:rPr>
                        <a:t>PAJARITO - AGUAZUL</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6,2 KM</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6,2 km</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53364">
                <a:tc>
                  <a:txBody>
                    <a:bodyPr/>
                    <a:lstStyle/>
                    <a:p>
                      <a:pPr algn="ctr" rtl="0" fontAlgn="ctr"/>
                      <a:r>
                        <a:rPr lang="es-CO" sz="800" b="0" i="0" u="none" strike="noStrike">
                          <a:solidFill>
                            <a:srgbClr val="375623"/>
                          </a:solidFill>
                          <a:effectLst/>
                          <a:latin typeface="Arial" panose="020B0604020202020204" pitchFamily="34" charset="0"/>
                        </a:rPr>
                        <a:t> LA GRANJA PR 87+600</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 UN</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 Construcción de Puente</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 UN</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53364">
                <a:tc>
                  <a:txBody>
                    <a:bodyPr/>
                    <a:lstStyle/>
                    <a:p>
                      <a:pPr algn="ctr" rtl="0" fontAlgn="ctr"/>
                      <a:r>
                        <a:rPr lang="es-CO" sz="800" b="0" i="0" u="none" strike="noStrike">
                          <a:solidFill>
                            <a:srgbClr val="375623"/>
                          </a:solidFill>
                          <a:effectLst/>
                          <a:latin typeface="Arial" panose="020B0604020202020204" pitchFamily="34" charset="0"/>
                        </a:rPr>
                        <a:t> INTERVENCIÓN DE SITIOS CRITICOS </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12 UN</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Atencion de sitios críticos</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11 UN</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375284">
                <a:tc>
                  <a:txBody>
                    <a:bodyPr/>
                    <a:lstStyle/>
                    <a:p>
                      <a:pPr algn="ctr" rtl="0" fontAlgn="ctr"/>
                      <a:r>
                        <a:rPr lang="es-CO" sz="800" b="0" i="0" u="none" strike="noStrike">
                          <a:solidFill>
                            <a:srgbClr val="375623"/>
                          </a:solidFill>
                          <a:effectLst/>
                          <a:latin typeface="Arial" panose="020B0604020202020204" pitchFamily="34" charset="0"/>
                        </a:rPr>
                        <a:t>PAJARITO - AGUAZUL</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5,13 KM</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Rehabilitación pavimento (Pajarito - Aguazul)</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2,0 Km</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bl>
          </a:graphicData>
        </a:graphic>
      </p:graphicFrame>
      <p:graphicFrame>
        <p:nvGraphicFramePr>
          <p:cNvPr id="6" name="Tabla 5">
            <a:extLst>
              <a:ext uri="{FF2B5EF4-FFF2-40B4-BE49-F238E27FC236}">
                <a16:creationId xmlns:a16="http://schemas.microsoft.com/office/drawing/2014/main" id="{10B17B8B-7BC7-4F85-9220-17198F0821E5}"/>
              </a:ext>
            </a:extLst>
          </p:cNvPr>
          <p:cNvGraphicFramePr>
            <a:graphicFrameLocks noGrp="1"/>
          </p:cNvGraphicFramePr>
          <p:nvPr/>
        </p:nvGraphicFramePr>
        <p:xfrm>
          <a:off x="857250" y="968375"/>
          <a:ext cx="4914900" cy="3394075"/>
        </p:xfrm>
        <a:graphic>
          <a:graphicData uri="http://schemas.openxmlformats.org/drawingml/2006/table">
            <a:tbl>
              <a:tblPr firstRow="1" bandRow="1"/>
              <a:tblGrid>
                <a:gridCol w="1752215">
                  <a:extLst>
                    <a:ext uri="{9D8B030D-6E8A-4147-A177-3AD203B41FA5}">
                      <a16:colId xmlns:a16="http://schemas.microsoft.com/office/drawing/2014/main" val="20000"/>
                    </a:ext>
                  </a:extLst>
                </a:gridCol>
                <a:gridCol w="1258239">
                  <a:extLst>
                    <a:ext uri="{9D8B030D-6E8A-4147-A177-3AD203B41FA5}">
                      <a16:colId xmlns:a16="http://schemas.microsoft.com/office/drawing/2014/main" val="20001"/>
                    </a:ext>
                  </a:extLst>
                </a:gridCol>
                <a:gridCol w="1093581">
                  <a:extLst>
                    <a:ext uri="{9D8B030D-6E8A-4147-A177-3AD203B41FA5}">
                      <a16:colId xmlns:a16="http://schemas.microsoft.com/office/drawing/2014/main" val="20002"/>
                    </a:ext>
                  </a:extLst>
                </a:gridCol>
                <a:gridCol w="810865">
                  <a:extLst>
                    <a:ext uri="{9D8B030D-6E8A-4147-A177-3AD203B41FA5}">
                      <a16:colId xmlns:a16="http://schemas.microsoft.com/office/drawing/2014/main" val="20003"/>
                    </a:ext>
                  </a:extLst>
                </a:gridCol>
              </a:tblGrid>
              <a:tr h="237348">
                <a:tc gridSpan="4">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67889">
                <a:tc>
                  <a:txBody>
                    <a:bodyPr/>
                    <a:lstStyle/>
                    <a:p>
                      <a:pPr algn="l" rtl="0" fontAlgn="b"/>
                      <a:r>
                        <a:rPr lang="es-CO" sz="800" b="1" i="0" u="none" strike="noStrike">
                          <a:solidFill>
                            <a:srgbClr val="375623"/>
                          </a:solidFill>
                          <a:effectLst/>
                          <a:latin typeface="Arial" panose="020B0604020202020204" pitchFamily="34" charset="0"/>
                        </a:rPr>
                        <a:t>CONTRATO No.</a:t>
                      </a:r>
                    </a:p>
                  </a:txBody>
                  <a:tcPr marL="9525" marR="9525"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fontAlgn="ctr"/>
                      <a:r>
                        <a:rPr lang="es-CO" sz="800" b="0" i="0" u="none" strike="noStrike">
                          <a:solidFill>
                            <a:srgbClr val="000000"/>
                          </a:solidFill>
                          <a:effectLst/>
                          <a:latin typeface="Arial" panose="020B0604020202020204" pitchFamily="34" charset="0"/>
                        </a:rPr>
                        <a:t> </a:t>
                      </a:r>
                    </a:p>
                  </a:txBody>
                  <a:tcPr marL="9525" marR="9525"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1513 DE 2015</a:t>
                      </a:r>
                    </a:p>
                  </a:txBody>
                  <a:tcPr marL="9525" marR="9525"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 </a:t>
                      </a:r>
                    </a:p>
                  </a:txBody>
                  <a:tcPr marL="9525" marR="9525" marT="952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37348">
                <a:tc>
                  <a:txBody>
                    <a:bodyPr/>
                    <a:lstStyle/>
                    <a:p>
                      <a:pPr algn="l" rtl="0" fontAlgn="b"/>
                      <a:r>
                        <a:rPr lang="es-CO" sz="800" b="1" i="0" u="none" strike="noStrike">
                          <a:solidFill>
                            <a:srgbClr val="375623"/>
                          </a:solidFill>
                          <a:effectLst/>
                          <a:latin typeface="Arial" panose="020B0604020202020204" pitchFamily="34" charset="0"/>
                        </a:rPr>
                        <a:t>FECHA DE INICIO:</a:t>
                      </a:r>
                    </a:p>
                  </a:txBody>
                  <a:tcPr marL="9525" marR="9525"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800" b="0" i="0" u="none" strike="noStrike">
                          <a:solidFill>
                            <a:srgbClr val="375623"/>
                          </a:solidFill>
                          <a:effectLst/>
                          <a:latin typeface="Arial" panose="020B0604020202020204" pitchFamily="34" charset="0"/>
                        </a:rPr>
                        <a:t>26/01/2016</a:t>
                      </a:r>
                    </a:p>
                  </a:txBody>
                  <a:tcPr marL="9525" marR="9525" marT="952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37348">
                <a:tc gridSpan="3">
                  <a:txBody>
                    <a:bodyPr/>
                    <a:lstStyle/>
                    <a:p>
                      <a:pPr algn="l" rtl="0" fontAlgn="b"/>
                      <a:r>
                        <a:rPr lang="es-CO" sz="800" b="1" i="0" u="none" strike="noStrike">
                          <a:solidFill>
                            <a:srgbClr val="375623"/>
                          </a:solidFill>
                          <a:effectLst/>
                          <a:latin typeface="Arial" panose="020B0604020202020204" pitchFamily="34" charset="0"/>
                        </a:rPr>
                        <a:t>FECHA PROGRAMADA TERMINACION</a:t>
                      </a:r>
                    </a:p>
                  </a:txBody>
                  <a:tcPr marL="9525" marR="9525"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800" b="0" i="0" u="none" strike="noStrike">
                          <a:solidFill>
                            <a:srgbClr val="375623"/>
                          </a:solidFill>
                          <a:effectLst/>
                          <a:latin typeface="Arial" panose="020B0604020202020204" pitchFamily="34" charset="0"/>
                        </a:rPr>
                        <a:t>31/12/2019</a:t>
                      </a:r>
                    </a:p>
                  </a:txBody>
                  <a:tcPr marL="9525" marR="9525" marT="9523"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37348">
                <a:tc gridSpan="4">
                  <a:txBody>
                    <a:bodyPr/>
                    <a:lstStyle/>
                    <a:p>
                      <a:pPr algn="ctr" rtl="0" fontAlgn="b"/>
                      <a:r>
                        <a:rPr lang="es-CO" sz="800" b="0" i="0" u="none" strike="noStrike">
                          <a:solidFill>
                            <a:srgbClr val="FFFFFF"/>
                          </a:solidFill>
                          <a:effectLst/>
                          <a:latin typeface="Arial" panose="020B0604020202020204" pitchFamily="34" charset="0"/>
                        </a:rPr>
                        <a:t>BENEFICIOS DEL PROYECTO</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84818">
                <a:tc gridSpan="3">
                  <a:txBody>
                    <a:bodyPr/>
                    <a:lstStyle/>
                    <a:p>
                      <a:pPr algn="l" rtl="0" fontAlgn="ctr"/>
                      <a:r>
                        <a:rPr lang="es-ES" sz="800" b="1" i="0" u="none" strike="noStrike">
                          <a:solidFill>
                            <a:srgbClr val="375623"/>
                          </a:solidFill>
                          <a:effectLst/>
                          <a:latin typeface="Arial" panose="020B0604020202020204" pitchFamily="34" charset="0"/>
                        </a:rPr>
                        <a:t>AHORROS EN COSTOS DE OPERACIÓN VEHICULAR:</a:t>
                      </a:r>
                    </a:p>
                  </a:txBody>
                  <a:tcPr marL="9525" marR="9525"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UNIDAD MONETARIA</a:t>
                      </a:r>
                    </a:p>
                  </a:txBody>
                  <a:tcPr marL="9525" marR="9525" marT="952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84818">
                <a:tc gridSpan="3">
                  <a:txBody>
                    <a:bodyPr/>
                    <a:lstStyle/>
                    <a:p>
                      <a:pPr algn="l" rtl="0" fontAlgn="ctr"/>
                      <a:r>
                        <a:rPr lang="es-ES" sz="800" b="1" i="0" u="none" strike="noStrike">
                          <a:solidFill>
                            <a:srgbClr val="375623"/>
                          </a:solidFill>
                          <a:effectLst/>
                          <a:latin typeface="Arial" panose="020B0604020202020204" pitchFamily="34" charset="0"/>
                        </a:rPr>
                        <a:t>AHORRO EN TIEMPOS DE RECORRIDO: 60 MINUTOS</a:t>
                      </a:r>
                    </a:p>
                  </a:txBody>
                  <a:tcPr marL="9525" marR="9525"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UNIDAD DE TIEMPO</a:t>
                      </a:r>
                    </a:p>
                  </a:txBody>
                  <a:tcPr marL="9525" marR="9525" marT="952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37348">
                <a:tc gridSpan="3">
                  <a:txBody>
                    <a:bodyPr/>
                    <a:lstStyle/>
                    <a:p>
                      <a:pPr algn="l" rtl="0" fontAlgn="ctr"/>
                      <a:r>
                        <a:rPr lang="es-CO" sz="800" b="1" i="0" u="none" strike="noStrike" dirty="0">
                          <a:solidFill>
                            <a:srgbClr val="375623"/>
                          </a:solidFill>
                          <a:effectLst/>
                          <a:latin typeface="Arial" panose="020B0604020202020204" pitchFamily="34" charset="0"/>
                        </a:rPr>
                        <a:t>EMPLEOS  GENERADOS: </a:t>
                      </a:r>
                      <a:r>
                        <a:rPr lang="es-CO" sz="800" b="0" i="0" u="none" strike="noStrike" dirty="0">
                          <a:solidFill>
                            <a:srgbClr val="375623"/>
                          </a:solidFill>
                          <a:effectLst/>
                          <a:latin typeface="Arial" panose="020B0604020202020204" pitchFamily="34" charset="0"/>
                        </a:rPr>
                        <a:t>122</a:t>
                      </a:r>
                    </a:p>
                  </a:txBody>
                  <a:tcPr marL="9525" marR="9525"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800" b="1" i="0" u="none" strike="noStrike">
                          <a:solidFill>
                            <a:srgbClr val="375623"/>
                          </a:solidFill>
                          <a:effectLst/>
                          <a:latin typeface="Arial" panose="020B0604020202020204" pitchFamily="34" charset="0"/>
                        </a:rPr>
                        <a:t>CANTIDAD</a:t>
                      </a:r>
                    </a:p>
                  </a:txBody>
                  <a:tcPr marL="9525" marR="9525" marT="9523"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37348">
                <a:tc gridSpan="4">
                  <a:txBody>
                    <a:bodyPr/>
                    <a:lstStyle/>
                    <a:p>
                      <a:pPr algn="l" rtl="0" fontAlgn="ctr"/>
                      <a:r>
                        <a:rPr lang="es-ES" sz="800" b="1" i="0" u="none" strike="noStrike" dirty="0">
                          <a:solidFill>
                            <a:srgbClr val="375623"/>
                          </a:solidFill>
                          <a:effectLst/>
                          <a:latin typeface="Arial" panose="020B0604020202020204" pitchFamily="34" charset="0"/>
                        </a:rPr>
                        <a:t>OTROS BENEFICIOS</a:t>
                      </a:r>
                      <a:r>
                        <a:rPr lang="es-ES" sz="800" b="0" i="0" u="none" strike="noStrike" dirty="0">
                          <a:solidFill>
                            <a:srgbClr val="375623"/>
                          </a:solidFill>
                          <a:effectLst/>
                          <a:latin typeface="Arial" panose="020B0604020202020204" pitchFamily="34" charset="0"/>
                        </a:rPr>
                        <a:t>: Ahorro en tiempos de recorrido hasta de 30 minutos</a:t>
                      </a:r>
                    </a:p>
                  </a:txBody>
                  <a:tcPr marL="9525" marR="9525" marT="952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37348">
                <a:tc gridSpan="4">
                  <a:txBody>
                    <a:bodyPr/>
                    <a:lstStyle/>
                    <a:p>
                      <a:pPr algn="ctr" rtl="0" fontAlgn="b"/>
                      <a:r>
                        <a:rPr lang="es-ES" sz="800" b="0" i="0" u="none" strike="noStrike">
                          <a:solidFill>
                            <a:srgbClr val="FFFFFF"/>
                          </a:solidFill>
                          <a:effectLst/>
                          <a:latin typeface="Arial" panose="020B0604020202020204" pitchFamily="34" charset="0"/>
                        </a:rPr>
                        <a:t>METAS DEL CONTRATO O PROYECTO  (PLAN DE ACCIÓN 2019)</a:t>
                      </a:r>
                    </a:p>
                  </a:txBody>
                  <a:tcPr marL="9525" marR="9525" marT="952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4818">
                <a:tc>
                  <a:txBody>
                    <a:bodyPr/>
                    <a:lstStyle/>
                    <a:p>
                      <a:pPr algn="ctr" rtl="0" fontAlgn="ctr"/>
                      <a:r>
                        <a:rPr lang="es-CO" sz="800" b="1" i="0" u="none" strike="noStrike">
                          <a:solidFill>
                            <a:srgbClr val="375623"/>
                          </a:solidFill>
                          <a:effectLst/>
                          <a:latin typeface="Arial" panose="020B0604020202020204" pitchFamily="34" charset="0"/>
                        </a:rPr>
                        <a:t>META</a:t>
                      </a:r>
                    </a:p>
                  </a:txBody>
                  <a:tcPr marL="9525" marR="9525"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Unidad de Medida</a:t>
                      </a:r>
                    </a:p>
                  </a:txBody>
                  <a:tcPr marL="9525" marR="9525"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Indicador de Gestión (Meta)</a:t>
                      </a:r>
                    </a:p>
                  </a:txBody>
                  <a:tcPr marL="9525" marR="9525"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Ejecutado</a:t>
                      </a:r>
                    </a:p>
                  </a:txBody>
                  <a:tcPr marL="9525" marR="9525" marT="952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61082">
                <a:tc>
                  <a:txBody>
                    <a:bodyPr/>
                    <a:lstStyle/>
                    <a:p>
                      <a:pPr algn="just" rtl="0" fontAlgn="ctr"/>
                      <a:r>
                        <a:rPr lang="es-ES" sz="800" b="1" i="0" u="none" strike="noStrike">
                          <a:solidFill>
                            <a:srgbClr val="375623"/>
                          </a:solidFill>
                          <a:effectLst/>
                          <a:latin typeface="Arial" panose="020B0604020202020204" pitchFamily="34" charset="0"/>
                        </a:rPr>
                        <a:t>Rehabilitación y/o mantenimiento red primaria</a:t>
                      </a:r>
                    </a:p>
                  </a:txBody>
                  <a:tcPr marL="9525" marR="9525"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Kilómetro</a:t>
                      </a:r>
                    </a:p>
                  </a:txBody>
                  <a:tcPr marL="9525" marR="9525"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5,13</a:t>
                      </a:r>
                    </a:p>
                  </a:txBody>
                  <a:tcPr marL="9525" marR="9525"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2</a:t>
                      </a:r>
                    </a:p>
                  </a:txBody>
                  <a:tcPr marL="9525" marR="9525" marT="952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49215">
                <a:tc>
                  <a:txBody>
                    <a:bodyPr/>
                    <a:lstStyle/>
                    <a:p>
                      <a:pPr algn="just" rtl="0" fontAlgn="ctr"/>
                      <a:r>
                        <a:rPr lang="es-CO" sz="800" b="1" i="0" u="none" strike="noStrike">
                          <a:solidFill>
                            <a:srgbClr val="375623"/>
                          </a:solidFill>
                          <a:effectLst/>
                          <a:latin typeface="Arial" panose="020B0604020202020204" pitchFamily="34" charset="0"/>
                        </a:rPr>
                        <a:t>Intervención de Sitios críticos </a:t>
                      </a:r>
                    </a:p>
                  </a:txBody>
                  <a:tcPr marL="9525" marR="9525"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Unidad</a:t>
                      </a:r>
                    </a:p>
                  </a:txBody>
                  <a:tcPr marL="9525" marR="9525"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a:t>
                      </a:r>
                    </a:p>
                  </a:txBody>
                  <a:tcPr marL="9525" marR="9525"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0,2</a:t>
                      </a:r>
                    </a:p>
                  </a:txBody>
                  <a:tcPr marL="9525" marR="9525" marT="952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ángulo 4">
            <a:extLst>
              <a:ext uri="{FF2B5EF4-FFF2-40B4-BE49-F238E27FC236}">
                <a16:creationId xmlns:a16="http://schemas.microsoft.com/office/drawing/2014/main" id="{77B16DF5-F990-4E5B-BA4C-CF9469488564}"/>
              </a:ext>
            </a:extLst>
          </p:cNvPr>
          <p:cNvSpPr>
            <a:spLocks noChangeArrowheads="1"/>
          </p:cNvSpPr>
          <p:nvPr/>
        </p:nvSpPr>
        <p:spPr bwMode="auto">
          <a:xfrm>
            <a:off x="885825" y="311150"/>
            <a:ext cx="10361613"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graphicFrame>
        <p:nvGraphicFramePr>
          <p:cNvPr id="2" name="Tabla 1">
            <a:extLst>
              <a:ext uri="{FF2B5EF4-FFF2-40B4-BE49-F238E27FC236}">
                <a16:creationId xmlns:a16="http://schemas.microsoft.com/office/drawing/2014/main" id="{8DD413EA-E0DB-494B-8B2C-A1C0523F5348}"/>
              </a:ext>
            </a:extLst>
          </p:cNvPr>
          <p:cNvGraphicFramePr>
            <a:graphicFrameLocks noGrp="1"/>
          </p:cNvGraphicFramePr>
          <p:nvPr/>
        </p:nvGraphicFramePr>
        <p:xfrm>
          <a:off x="885825" y="1063625"/>
          <a:ext cx="10429875" cy="4649788"/>
        </p:xfrm>
        <a:graphic>
          <a:graphicData uri="http://schemas.openxmlformats.org/drawingml/2006/table">
            <a:tbl>
              <a:tblPr firstRow="1" bandRow="1"/>
              <a:tblGrid>
                <a:gridCol w="3685223">
                  <a:extLst>
                    <a:ext uri="{9D8B030D-6E8A-4147-A177-3AD203B41FA5}">
                      <a16:colId xmlns:a16="http://schemas.microsoft.com/office/drawing/2014/main" val="20000"/>
                    </a:ext>
                  </a:extLst>
                </a:gridCol>
                <a:gridCol w="3059429">
                  <a:extLst>
                    <a:ext uri="{9D8B030D-6E8A-4147-A177-3AD203B41FA5}">
                      <a16:colId xmlns:a16="http://schemas.microsoft.com/office/drawing/2014/main" val="20001"/>
                    </a:ext>
                  </a:extLst>
                </a:gridCol>
                <a:gridCol w="3685223">
                  <a:extLst>
                    <a:ext uri="{9D8B030D-6E8A-4147-A177-3AD203B41FA5}">
                      <a16:colId xmlns:a16="http://schemas.microsoft.com/office/drawing/2014/main" val="20002"/>
                    </a:ext>
                  </a:extLst>
                </a:gridCol>
              </a:tblGrid>
              <a:tr h="167652">
                <a:tc gridSpan="3">
                  <a:txBody>
                    <a:bodyPr/>
                    <a:lstStyle/>
                    <a:p>
                      <a:pPr algn="r" rtl="0" fontAlgn="ctr"/>
                      <a:r>
                        <a:rPr lang="es-CO" sz="1100" b="1" i="0" u="none" strike="noStrike" dirty="0">
                          <a:solidFill>
                            <a:srgbClr val="FFFFFF"/>
                          </a:solidFill>
                          <a:effectLst/>
                          <a:latin typeface="Arial" panose="020B0604020202020204" pitchFamily="34" charset="0"/>
                        </a:rPr>
                        <a:t>EQUIPO DE SOSTENIBILIDAD</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04821">
                <a:tc gridSpan="3">
                  <a:txBody>
                    <a:bodyPr/>
                    <a:lstStyle/>
                    <a:p>
                      <a:pPr algn="just" rtl="0" fontAlgn="ctr"/>
                      <a:r>
                        <a:rPr lang="es-ES" sz="1000" b="1" i="0" u="none" strike="noStrike" dirty="0">
                          <a:solidFill>
                            <a:srgbClr val="375623"/>
                          </a:solidFill>
                          <a:effectLst/>
                          <a:latin typeface="Arial" panose="020B0604020202020204" pitchFamily="34" charset="0"/>
                        </a:rPr>
                        <a:t>Alcance de la Gestión: </a:t>
                      </a:r>
                      <a:r>
                        <a:rPr lang="es-ES" sz="1000" b="0" i="0" u="none" strike="noStrike" dirty="0">
                          <a:solidFill>
                            <a:srgbClr val="375623"/>
                          </a:solidFill>
                          <a:effectLst/>
                          <a:latin typeface="Arial" panose="020B0604020202020204" pitchFamily="34" charset="0"/>
                        </a:rPr>
                        <a:t>Definir estrategias y líneas de acción en donde se implementen criterios de sostenibilidad en torno a la gestión institucional y en el desarrollo de los proyectos de infraestructura del INVIAS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2411">
                <a:tc>
                  <a:txBody>
                    <a:bodyPr/>
                    <a:lstStyle/>
                    <a:p>
                      <a:pPr algn="ctr" rtl="0" fontAlgn="ctr"/>
                      <a:r>
                        <a:rPr lang="es-CO" sz="1000" b="1" i="0" u="none" strike="noStrike">
                          <a:solidFill>
                            <a:srgbClr val="3756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457232">
                <a:tc rowSpan="7">
                  <a:txBody>
                    <a:bodyPr/>
                    <a:lstStyle/>
                    <a:p>
                      <a:pPr algn="ctr" rtl="0" fontAlgn="ctr"/>
                      <a:r>
                        <a:rPr lang="es-CO" sz="1000" b="1" i="0" u="none" strike="noStrike">
                          <a:solidFill>
                            <a:srgbClr val="375623"/>
                          </a:solidFill>
                          <a:effectLst/>
                          <a:latin typeface="Arial" panose="020B0604020202020204" pitchFamily="34" charset="0"/>
                        </a:rPr>
                        <a:t>SOSTENIBILIDAD</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7">
                  <a:txBody>
                    <a:bodyPr/>
                    <a:lstStyle/>
                    <a:p>
                      <a:pPr algn="ctr" rtl="0" fontAlgn="ctr"/>
                      <a:r>
                        <a:rPr lang="es-ES" sz="1000" b="0" i="0" u="none" strike="noStrike">
                          <a:solidFill>
                            <a:srgbClr val="375623"/>
                          </a:solidFill>
                          <a:effectLst/>
                          <a:latin typeface="Arial" panose="020B0604020202020204" pitchFamily="34" charset="0"/>
                        </a:rPr>
                        <a:t>2. Elaboración de documentos para incorporar la sostenibilidad en la Gestión de Proyectos del INVIAS.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1000" b="0" i="0" u="none" strike="noStrike">
                          <a:solidFill>
                            <a:srgbClr val="375623"/>
                          </a:solidFill>
                          <a:effectLst/>
                          <a:latin typeface="Arial" panose="020B0604020202020204" pitchFamily="34" charset="0"/>
                        </a:rPr>
                        <a:t>a. Volumen en el que se definieron los requisitos de sostenibilidad para la contratación de estudios en las fases I, II (avanzada) y III.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3"/>
                  </a:ext>
                </a:extLst>
              </a:tr>
              <a:tr h="304821">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rgbClr val="375623"/>
                          </a:solidFill>
                          <a:effectLst/>
                          <a:latin typeface="Arial" panose="020B0604020202020204" pitchFamily="34" charset="0"/>
                        </a:rPr>
                        <a:t>b. Apéndices de sostenibilidad tipo para proyectos licenciados y PAGA.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4"/>
                  </a:ext>
                </a:extLst>
              </a:tr>
              <a:tr h="152411">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rgbClr val="375623"/>
                          </a:solidFill>
                          <a:effectLst/>
                          <a:latin typeface="Arial" panose="020B0604020202020204" pitchFamily="34" charset="0"/>
                        </a:rPr>
                        <a:t>Pendiente su puesta en marcha.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5"/>
                  </a:ext>
                </a:extLst>
              </a:tr>
              <a:tr h="1126031">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rgbClr val="375623"/>
                          </a:solidFill>
                          <a:effectLst/>
                          <a:latin typeface="Arial" panose="020B0604020202020204" pitchFamily="34" charset="0"/>
                        </a:rPr>
                        <a:t>c. Fichas de evaluación del grado de incorporación de criterios de sostenibilidad en la ejecución de proyectos del Instituto: Manejo integral de materiales, Protección de la biodiversidad, Reutilización de recurso hídrico, Nuevas tecnologías e innovación sostenible, Proyectos productivos verdes y sostenibles, y Movilidad Inclusiva.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6"/>
                  </a:ext>
                </a:extLst>
              </a:tr>
              <a:tr h="175942">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rgbClr val="375623"/>
                          </a:solidFill>
                          <a:effectLst/>
                          <a:latin typeface="Arial" panose="020B0604020202020204" pitchFamily="34" charset="0"/>
                        </a:rPr>
                        <a:t>Pendiente su puesta en marcha.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r h="1351236">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rgbClr val="375623"/>
                          </a:solidFill>
                          <a:effectLst/>
                          <a:latin typeface="Arial" panose="020B0604020202020204" pitchFamily="34" charset="0"/>
                        </a:rPr>
                        <a:t>d. Recomendaciones de ajuste a la “Guía de manejo ambiental para vías de tercer orden” y a los “Lineamientos para la actualización de la Guía de Manejo Ambiental de proyectos de infraestructura del subsector vial del INVIAS” contratados por la Fundación Patrimonio Natural y elaborados por la firma consultora INGETEC (Contrato GEF-CA-CCON 002 de 2018), bajo la supervisión del Ministerio de Ambiente y Desarrollo Sostenible.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8"/>
                  </a:ext>
                </a:extLst>
              </a:tr>
              <a:tr h="457232">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rgbClr val="375623"/>
                          </a:solidFill>
                          <a:effectLst/>
                          <a:latin typeface="Arial" panose="020B0604020202020204" pitchFamily="34" charset="0"/>
                        </a:rPr>
                        <a:t>Pendiente la validación de los lineamientos por parte de INVIAS y partes interesadas; así como los ajustes que resulten de su validación.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9"/>
                  </a:ext>
                </a:extLst>
              </a:tr>
            </a:tbl>
          </a:graphicData>
        </a:graphic>
      </p:graphicFrame>
    </p:spTree>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ángulo 4">
            <a:extLst>
              <a:ext uri="{FF2B5EF4-FFF2-40B4-BE49-F238E27FC236}">
                <a16:creationId xmlns:a16="http://schemas.microsoft.com/office/drawing/2014/main" id="{74069B4B-C939-4545-9F49-98CE54F447AF}"/>
              </a:ext>
            </a:extLst>
          </p:cNvPr>
          <p:cNvSpPr>
            <a:spLocks noChangeArrowheads="1"/>
          </p:cNvSpPr>
          <p:nvPr/>
        </p:nvSpPr>
        <p:spPr bwMode="auto">
          <a:xfrm>
            <a:off x="895350" y="254000"/>
            <a:ext cx="10352088"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graphicFrame>
        <p:nvGraphicFramePr>
          <p:cNvPr id="2" name="Tabla 1">
            <a:extLst>
              <a:ext uri="{FF2B5EF4-FFF2-40B4-BE49-F238E27FC236}">
                <a16:creationId xmlns:a16="http://schemas.microsoft.com/office/drawing/2014/main" id="{50378131-0FB2-4CF9-8567-0CEA0461DAAE}"/>
              </a:ext>
            </a:extLst>
          </p:cNvPr>
          <p:cNvGraphicFramePr>
            <a:graphicFrameLocks noGrp="1"/>
          </p:cNvGraphicFramePr>
          <p:nvPr/>
        </p:nvGraphicFramePr>
        <p:xfrm>
          <a:off x="895350" y="992188"/>
          <a:ext cx="10439400" cy="4608512"/>
        </p:xfrm>
        <a:graphic>
          <a:graphicData uri="http://schemas.openxmlformats.org/drawingml/2006/table">
            <a:tbl>
              <a:tblPr firstRow="1" bandRow="1"/>
              <a:tblGrid>
                <a:gridCol w="3688588">
                  <a:extLst>
                    <a:ext uri="{9D8B030D-6E8A-4147-A177-3AD203B41FA5}">
                      <a16:colId xmlns:a16="http://schemas.microsoft.com/office/drawing/2014/main" val="20000"/>
                    </a:ext>
                  </a:extLst>
                </a:gridCol>
                <a:gridCol w="3062224">
                  <a:extLst>
                    <a:ext uri="{9D8B030D-6E8A-4147-A177-3AD203B41FA5}">
                      <a16:colId xmlns:a16="http://schemas.microsoft.com/office/drawing/2014/main" val="20001"/>
                    </a:ext>
                  </a:extLst>
                </a:gridCol>
                <a:gridCol w="3688588">
                  <a:extLst>
                    <a:ext uri="{9D8B030D-6E8A-4147-A177-3AD203B41FA5}">
                      <a16:colId xmlns:a16="http://schemas.microsoft.com/office/drawing/2014/main" val="20002"/>
                    </a:ext>
                  </a:extLst>
                </a:gridCol>
              </a:tblGrid>
              <a:tr h="299644">
                <a:tc gridSpan="3">
                  <a:txBody>
                    <a:bodyPr/>
                    <a:lstStyle/>
                    <a:p>
                      <a:pPr algn="r" rtl="0" fontAlgn="ctr"/>
                      <a:r>
                        <a:rPr lang="es-CO" sz="1100" b="1" i="0" u="none" strike="noStrike">
                          <a:solidFill>
                            <a:srgbClr val="FFFFFF"/>
                          </a:solidFill>
                          <a:effectLst/>
                          <a:latin typeface="Arial" panose="020B0604020202020204" pitchFamily="34" charset="0"/>
                        </a:rPr>
                        <a:t>EQUIPO DE SOSTENIBILIDAD</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39596">
                <a:tc gridSpan="3">
                  <a:txBody>
                    <a:bodyPr/>
                    <a:lstStyle/>
                    <a:p>
                      <a:pPr algn="just" rtl="0" fontAlgn="ctr"/>
                      <a:r>
                        <a:rPr lang="es-ES" sz="1100" b="1" i="0" u="none" strike="noStrike" dirty="0">
                          <a:solidFill>
                            <a:schemeClr val="accent6">
                              <a:lumMod val="50000"/>
                            </a:schemeClr>
                          </a:solidFill>
                          <a:effectLst/>
                          <a:latin typeface="Arial" panose="020B0604020202020204" pitchFamily="34" charset="0"/>
                        </a:rPr>
                        <a:t>Alcance de la Gestión: </a:t>
                      </a:r>
                      <a:r>
                        <a:rPr lang="es-ES" sz="1100" b="0" i="0" u="none" strike="noStrike" dirty="0">
                          <a:solidFill>
                            <a:schemeClr val="accent6">
                              <a:lumMod val="50000"/>
                            </a:schemeClr>
                          </a:solidFill>
                          <a:effectLst/>
                          <a:latin typeface="Arial" panose="020B0604020202020204" pitchFamily="34" charset="0"/>
                        </a:rPr>
                        <a:t>Definir estrategias y líneas de acción en donde se implementen criterios de sostenibilidad en torno a la gestión institucional y en el desarrollo de los proyectos de infraestructura del INVIAS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09750">
                <a:tc>
                  <a:txBody>
                    <a:bodyPr/>
                    <a:lstStyle/>
                    <a:p>
                      <a:pPr algn="ctr" rtl="0" fontAlgn="ctr"/>
                      <a:r>
                        <a:rPr lang="es-CO" sz="1100" b="1" i="0" u="none" strike="noStrike">
                          <a:solidFill>
                            <a:schemeClr val="accent6">
                              <a:lumMod val="50000"/>
                            </a:schemeClr>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100" b="1" i="0" u="none" strike="noStrike">
                          <a:solidFill>
                            <a:schemeClr val="accent6">
                              <a:lumMod val="50000"/>
                            </a:schemeClr>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279666">
                <a:tc rowSpan="8">
                  <a:txBody>
                    <a:bodyPr/>
                    <a:lstStyle/>
                    <a:p>
                      <a:pPr algn="ctr" rtl="0" fontAlgn="ctr"/>
                      <a:r>
                        <a:rPr lang="es-CO" sz="1100" b="0" i="0" u="none" strike="noStrike">
                          <a:solidFill>
                            <a:schemeClr val="accent6">
                              <a:lumMod val="50000"/>
                            </a:schemeClr>
                          </a:solidFill>
                          <a:effectLst/>
                          <a:latin typeface="Arial" panose="020B0604020202020204" pitchFamily="34" charset="0"/>
                        </a:rPr>
                        <a:t>SOSTENIBILIDAD</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8">
                  <a:txBody>
                    <a:bodyPr/>
                    <a:lstStyle/>
                    <a:p>
                      <a:pPr algn="ctr" rtl="0" fontAlgn="ctr"/>
                      <a:r>
                        <a:rPr lang="es-ES" sz="1100" b="0" i="0" u="none" strike="noStrike">
                          <a:solidFill>
                            <a:schemeClr val="accent6">
                              <a:lumMod val="50000"/>
                            </a:schemeClr>
                          </a:solidFill>
                          <a:effectLst/>
                          <a:latin typeface="Arial" panose="020B0604020202020204" pitchFamily="34" charset="0"/>
                        </a:rPr>
                        <a:t>3. Realización del “Foro de Infraestructura de Transporte Sostenible” con la presentación de siete ponencias y un panel.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CO" sz="1100" b="0" i="0" u="none" strike="noStrike">
                          <a:solidFill>
                            <a:schemeClr val="accent6">
                              <a:lumMod val="50000"/>
                            </a:schemeClr>
                          </a:solidFill>
                          <a:effectLst/>
                          <a:latin typeface="Arial" panose="020B0604020202020204" pitchFamily="34" charset="0"/>
                        </a:rPr>
                        <a:t>9 Ponencias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3"/>
                  </a:ext>
                </a:extLst>
              </a:tr>
              <a:tr h="279666">
                <a:tc vMerge="1">
                  <a:txBody>
                    <a:bodyPr/>
                    <a:lstStyle/>
                    <a:p>
                      <a:endParaRPr lang="es-CO"/>
                    </a:p>
                  </a:txBody>
                  <a:tcPr/>
                </a:tc>
                <a:tc vMerge="1">
                  <a:txBody>
                    <a:bodyPr/>
                    <a:lstStyle/>
                    <a:p>
                      <a:endParaRPr lang="es-CO"/>
                    </a:p>
                  </a:txBody>
                  <a:tcPr/>
                </a:tc>
                <a:tc>
                  <a:txBody>
                    <a:bodyPr/>
                    <a:lstStyle/>
                    <a:p>
                      <a:pPr algn="just" rtl="0" fontAlgn="ctr"/>
                      <a:r>
                        <a:rPr lang="es-CO" sz="1100" b="0" i="0" u="none" strike="noStrike">
                          <a:solidFill>
                            <a:schemeClr val="accent6">
                              <a:lumMod val="50000"/>
                            </a:schemeClr>
                          </a:solidFill>
                          <a:effectLst/>
                          <a:latin typeface="Arial" panose="020B0604020202020204" pitchFamily="34" charset="0"/>
                        </a:rPr>
                        <a:t>540 Inscritos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4"/>
                  </a:ext>
                </a:extLst>
              </a:tr>
              <a:tr h="269679">
                <a:tc vMerge="1">
                  <a:txBody>
                    <a:bodyPr/>
                    <a:lstStyle/>
                    <a:p>
                      <a:endParaRPr lang="es-CO"/>
                    </a:p>
                  </a:txBody>
                  <a:tcPr/>
                </a:tc>
                <a:tc vMerge="1">
                  <a:txBody>
                    <a:bodyPr/>
                    <a:lstStyle/>
                    <a:p>
                      <a:endParaRPr lang="es-CO"/>
                    </a:p>
                  </a:txBody>
                  <a:tcPr/>
                </a:tc>
                <a:tc>
                  <a:txBody>
                    <a:bodyPr/>
                    <a:lstStyle/>
                    <a:p>
                      <a:pPr algn="just" rtl="0" fontAlgn="ctr"/>
                      <a:r>
                        <a:rPr lang="es-CO" sz="1100" b="0" i="0" u="none" strike="noStrike">
                          <a:solidFill>
                            <a:schemeClr val="accent6">
                              <a:lumMod val="50000"/>
                            </a:schemeClr>
                          </a:solidFill>
                          <a:effectLst/>
                          <a:latin typeface="Arial" panose="020B0604020202020204" pitchFamily="34" charset="0"/>
                        </a:rPr>
                        <a:t>242 Asistentes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5"/>
                  </a:ext>
                </a:extLst>
              </a:tr>
              <a:tr h="279666">
                <a:tc vMerge="1">
                  <a:txBody>
                    <a:bodyPr/>
                    <a:lstStyle/>
                    <a:p>
                      <a:endParaRPr lang="es-CO"/>
                    </a:p>
                  </a:txBody>
                  <a:tcPr/>
                </a:tc>
                <a:tc vMerge="1">
                  <a:txBody>
                    <a:bodyPr/>
                    <a:lstStyle/>
                    <a:p>
                      <a:endParaRPr lang="es-CO"/>
                    </a:p>
                  </a:txBody>
                  <a:tcPr/>
                </a:tc>
                <a:tc>
                  <a:txBody>
                    <a:bodyPr/>
                    <a:lstStyle/>
                    <a:p>
                      <a:pPr algn="just" rtl="0" fontAlgn="ctr"/>
                      <a:r>
                        <a:rPr lang="es-CO" sz="1100" b="0" i="0" u="none" strike="noStrike">
                          <a:solidFill>
                            <a:schemeClr val="accent6">
                              <a:lumMod val="50000"/>
                            </a:schemeClr>
                          </a:solidFill>
                          <a:effectLst/>
                          <a:latin typeface="Arial" panose="020B0604020202020204" pitchFamily="34" charset="0"/>
                        </a:rPr>
                        <a:t>117 Asistentes con certificado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6"/>
                  </a:ext>
                </a:extLst>
              </a:tr>
              <a:tr h="539358">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dirty="0">
                          <a:solidFill>
                            <a:schemeClr val="accent6">
                              <a:lumMod val="50000"/>
                            </a:schemeClr>
                          </a:solidFill>
                          <a:effectLst/>
                          <a:latin typeface="Arial" panose="020B0604020202020204" pitchFamily="34" charset="0"/>
                        </a:rPr>
                        <a:t>20 Oficios de invitación a ponentes y panelistas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r h="539358">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47 Correos de invitación a ponentes y panelistas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8"/>
                  </a:ext>
                </a:extLst>
              </a:tr>
              <a:tr h="1022783">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35 Oficios de invitación a universidades, entidades del orden nacional y otros grupos de interés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9"/>
                  </a:ext>
                </a:extLst>
              </a:tr>
              <a:tr h="549346">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dirty="0">
                          <a:solidFill>
                            <a:schemeClr val="accent6">
                              <a:lumMod val="50000"/>
                            </a:schemeClr>
                          </a:solidFill>
                          <a:effectLst/>
                          <a:latin typeface="Arial" panose="020B0604020202020204" pitchFamily="34" charset="0"/>
                        </a:rPr>
                        <a:t>594 Correos de confirmación de asistencia al foro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ítulo 1">
            <a:extLst>
              <a:ext uri="{FF2B5EF4-FFF2-40B4-BE49-F238E27FC236}">
                <a16:creationId xmlns:a16="http://schemas.microsoft.com/office/drawing/2014/main" id="{3C72B523-E655-46F8-B39E-0EDA4A88FE9E}"/>
              </a:ext>
            </a:extLst>
          </p:cNvPr>
          <p:cNvSpPr>
            <a:spLocks noGrp="1"/>
          </p:cNvSpPr>
          <p:nvPr>
            <p:ph type="title"/>
          </p:nvPr>
        </p:nvSpPr>
        <p:spPr>
          <a:xfrm>
            <a:off x="895350" y="373063"/>
            <a:ext cx="3759200" cy="5310187"/>
          </a:xfrm>
        </p:spPr>
        <p:txBody>
          <a:bodyPr/>
          <a:lstStyle/>
          <a:p>
            <a:pPr>
              <a:defRPr/>
            </a:pPr>
            <a:r>
              <a:rPr lang="es-ES" altLang="es-CO" sz="3200" b="1" dirty="0">
                <a:solidFill>
                  <a:schemeClr val="accent6">
                    <a:lumMod val="50000"/>
                  </a:schemeClr>
                </a:solidFill>
                <a:latin typeface="Arial" panose="020B0604020202020204" pitchFamily="34" charset="0"/>
                <a:cs typeface="Arial" panose="020B0604020202020204" pitchFamily="34" charset="0"/>
              </a:rPr>
              <a:t>Ponencias Foro de Sostenibilidad</a:t>
            </a:r>
          </a:p>
        </p:txBody>
      </p:sp>
      <p:graphicFrame>
        <p:nvGraphicFramePr>
          <p:cNvPr id="9" name="Marcador de contenido 12">
            <a:extLst>
              <a:ext uri="{FF2B5EF4-FFF2-40B4-BE49-F238E27FC236}">
                <a16:creationId xmlns:a16="http://schemas.microsoft.com/office/drawing/2014/main" id="{E7814987-9CCD-48CD-ACA3-410CFC112E49}"/>
              </a:ext>
            </a:extLst>
          </p:cNvPr>
          <p:cNvGraphicFramePr>
            <a:graphicFrameLocks/>
          </p:cNvGraphicFramePr>
          <p:nvPr/>
        </p:nvGraphicFramePr>
        <p:xfrm>
          <a:off x="4890052" y="424071"/>
          <a:ext cx="6551378" cy="51994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ítulo 1">
            <a:extLst>
              <a:ext uri="{FF2B5EF4-FFF2-40B4-BE49-F238E27FC236}">
                <a16:creationId xmlns:a16="http://schemas.microsoft.com/office/drawing/2014/main" id="{DF7D969F-B847-4947-8B10-745E08B1BF0B}"/>
              </a:ext>
            </a:extLst>
          </p:cNvPr>
          <p:cNvSpPr>
            <a:spLocks noGrp="1"/>
          </p:cNvSpPr>
          <p:nvPr>
            <p:ph type="title"/>
          </p:nvPr>
        </p:nvSpPr>
        <p:spPr>
          <a:xfrm>
            <a:off x="874713" y="3586163"/>
            <a:ext cx="4576762" cy="1495425"/>
          </a:xfrm>
        </p:spPr>
        <p:txBody>
          <a:bodyPr/>
          <a:lstStyle/>
          <a:p>
            <a:pPr>
              <a:defRPr/>
            </a:pPr>
            <a:r>
              <a:rPr lang="en-US" altLang="es-CO" sz="3200" b="1" dirty="0" err="1">
                <a:solidFill>
                  <a:schemeClr val="accent6">
                    <a:lumMod val="50000"/>
                  </a:schemeClr>
                </a:solidFill>
                <a:latin typeface="Arial" panose="020B0604020202020204" pitchFamily="34" charset="0"/>
                <a:cs typeface="Arial" panose="020B0604020202020204" pitchFamily="34" charset="0"/>
              </a:rPr>
              <a:t>Foro</a:t>
            </a:r>
            <a:r>
              <a:rPr lang="en-US" altLang="es-CO" sz="3200" b="1" dirty="0">
                <a:solidFill>
                  <a:schemeClr val="accent6">
                    <a:lumMod val="50000"/>
                  </a:schemeClr>
                </a:solidFill>
                <a:latin typeface="Arial" panose="020B0604020202020204" pitchFamily="34" charset="0"/>
                <a:cs typeface="Arial" panose="020B0604020202020204" pitchFamily="34" charset="0"/>
              </a:rPr>
              <a:t> </a:t>
            </a:r>
            <a:r>
              <a:rPr lang="en-US" altLang="es-CO" sz="3200" b="1" dirty="0" err="1">
                <a:solidFill>
                  <a:schemeClr val="accent6">
                    <a:lumMod val="50000"/>
                  </a:schemeClr>
                </a:solidFill>
                <a:latin typeface="Arial" panose="020B0604020202020204" pitchFamily="34" charset="0"/>
                <a:cs typeface="Arial" panose="020B0604020202020204" pitchFamily="34" charset="0"/>
              </a:rPr>
              <a:t>Infraestructura</a:t>
            </a:r>
            <a:r>
              <a:rPr lang="en-US" altLang="es-CO" sz="3200" b="1" dirty="0">
                <a:solidFill>
                  <a:schemeClr val="accent6">
                    <a:lumMod val="50000"/>
                  </a:schemeClr>
                </a:solidFill>
                <a:latin typeface="Arial" panose="020B0604020202020204" pitchFamily="34" charset="0"/>
                <a:cs typeface="Arial" panose="020B0604020202020204" pitchFamily="34" charset="0"/>
              </a:rPr>
              <a:t> de </a:t>
            </a:r>
            <a:r>
              <a:rPr lang="en-US" altLang="es-CO" sz="3200" b="1" dirty="0" err="1">
                <a:solidFill>
                  <a:schemeClr val="accent6">
                    <a:lumMod val="50000"/>
                  </a:schemeClr>
                </a:solidFill>
                <a:latin typeface="Arial" panose="020B0604020202020204" pitchFamily="34" charset="0"/>
                <a:cs typeface="Arial" panose="020B0604020202020204" pitchFamily="34" charset="0"/>
              </a:rPr>
              <a:t>transporte</a:t>
            </a:r>
            <a:r>
              <a:rPr lang="en-US" altLang="es-CO" sz="3200" b="1" dirty="0">
                <a:solidFill>
                  <a:schemeClr val="accent6">
                    <a:lumMod val="50000"/>
                  </a:schemeClr>
                </a:solidFill>
                <a:latin typeface="Arial" panose="020B0604020202020204" pitchFamily="34" charset="0"/>
                <a:cs typeface="Arial" panose="020B0604020202020204" pitchFamily="34" charset="0"/>
              </a:rPr>
              <a:t> </a:t>
            </a:r>
            <a:r>
              <a:rPr lang="en-US" altLang="es-CO" sz="3200" b="1" dirty="0" err="1">
                <a:solidFill>
                  <a:schemeClr val="accent6">
                    <a:lumMod val="50000"/>
                  </a:schemeClr>
                </a:solidFill>
                <a:latin typeface="Arial" panose="020B0604020202020204" pitchFamily="34" charset="0"/>
                <a:cs typeface="Arial" panose="020B0604020202020204" pitchFamily="34" charset="0"/>
              </a:rPr>
              <a:t>sostenible</a:t>
            </a:r>
            <a:endParaRPr lang="en-US" altLang="es-CO" sz="3200" b="1" dirty="0">
              <a:solidFill>
                <a:schemeClr val="accent6">
                  <a:lumMod val="50000"/>
                </a:schemeClr>
              </a:solidFill>
              <a:latin typeface="Arial" panose="020B0604020202020204" pitchFamily="34" charset="0"/>
              <a:cs typeface="Arial" panose="020B0604020202020204" pitchFamily="34" charset="0"/>
            </a:endParaRPr>
          </a:p>
        </p:txBody>
      </p:sp>
      <p:pic>
        <p:nvPicPr>
          <p:cNvPr id="394243" name="Imagen 7">
            <a:extLst>
              <a:ext uri="{FF2B5EF4-FFF2-40B4-BE49-F238E27FC236}">
                <a16:creationId xmlns:a16="http://schemas.microsoft.com/office/drawing/2014/main" id="{2813215A-4A48-4077-BB29-8FA3F61B776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3" y="433388"/>
            <a:ext cx="3222625" cy="260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244" name="Imagen 5" descr="Imagen que contiene interior, persona, frente, hombre&#10;&#10;Descripción generada automáticamente">
            <a:extLst>
              <a:ext uri="{FF2B5EF4-FFF2-40B4-BE49-F238E27FC236}">
                <a16:creationId xmlns:a16="http://schemas.microsoft.com/office/drawing/2014/main" id="{5F4853D2-06C7-43F0-9143-ED6FE3BBFF1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505325" y="433388"/>
            <a:ext cx="3567113" cy="260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245" name="Imagen 2">
            <a:extLst>
              <a:ext uri="{FF2B5EF4-FFF2-40B4-BE49-F238E27FC236}">
                <a16:creationId xmlns:a16="http://schemas.microsoft.com/office/drawing/2014/main" id="{33D37CA7-A65D-4F76-BB87-114491F63216}"/>
              </a:ext>
            </a:extLst>
          </p:cNvPr>
          <p:cNvPicPr>
            <a:picLocks noChangeAspect="1" noChangeArrowheads="1"/>
          </p:cNvPicPr>
          <p:nvPr/>
        </p:nvPicPr>
        <p:blipFill>
          <a:blip r:embed="rId4" r:link="rId5" cstate="email">
            <a:extLst>
              <a:ext uri="{28A0092B-C50C-407E-A947-70E740481C1C}">
                <a14:useLocalDpi xmlns:a14="http://schemas.microsoft.com/office/drawing/2010/main"/>
              </a:ext>
            </a:extLst>
          </a:blip>
          <a:srcRect/>
          <a:stretch>
            <a:fillRect/>
          </a:stretch>
        </p:blipFill>
        <p:spPr bwMode="auto">
          <a:xfrm>
            <a:off x="8480425" y="433388"/>
            <a:ext cx="2836863" cy="202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246" name="Picture 4" descr="Resultado de imagen para foro de infraestructura de transporte sostenible invias">
            <a:extLst>
              <a:ext uri="{FF2B5EF4-FFF2-40B4-BE49-F238E27FC236}">
                <a16:creationId xmlns:a16="http://schemas.microsoft.com/office/drawing/2014/main" id="{4D438F0C-9B5E-4086-9A0C-72EE00ACCC3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092825" y="3424238"/>
            <a:ext cx="1979613" cy="210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4247" name="Picture 2" descr="Resultado de imagen para foro de infraestructura de transporte sostenible invias">
            <a:extLst>
              <a:ext uri="{FF2B5EF4-FFF2-40B4-BE49-F238E27FC236}">
                <a16:creationId xmlns:a16="http://schemas.microsoft.com/office/drawing/2014/main" id="{B4A2B312-8284-4851-88FE-0E005B1E970F}"/>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480425" y="2774950"/>
            <a:ext cx="2836863" cy="275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ángulo 4">
            <a:extLst>
              <a:ext uri="{FF2B5EF4-FFF2-40B4-BE49-F238E27FC236}">
                <a16:creationId xmlns:a16="http://schemas.microsoft.com/office/drawing/2014/main" id="{B002DCB4-953D-41F8-82BD-A04BBABFC4F4}"/>
              </a:ext>
            </a:extLst>
          </p:cNvPr>
          <p:cNvSpPr>
            <a:spLocks noChangeArrowheads="1"/>
          </p:cNvSpPr>
          <p:nvPr/>
        </p:nvSpPr>
        <p:spPr bwMode="auto">
          <a:xfrm>
            <a:off x="895350" y="387350"/>
            <a:ext cx="10352088"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pic>
        <p:nvPicPr>
          <p:cNvPr id="395267" name="Imagen 5">
            <a:extLst>
              <a:ext uri="{FF2B5EF4-FFF2-40B4-BE49-F238E27FC236}">
                <a16:creationId xmlns:a16="http://schemas.microsoft.com/office/drawing/2014/main" id="{11E60792-D8A1-4147-B865-1A5159F2B7D4}"/>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95350" y="1181100"/>
            <a:ext cx="10439400"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56" name="CuadroTexto 2">
            <a:extLst>
              <a:ext uri="{FF2B5EF4-FFF2-40B4-BE49-F238E27FC236}">
                <a16:creationId xmlns:a16="http://schemas.microsoft.com/office/drawing/2014/main" id="{2FB3B372-C697-4510-9AE7-634A08E37DED}"/>
              </a:ext>
            </a:extLst>
          </p:cNvPr>
          <p:cNvSpPr txBox="1">
            <a:spLocks noChangeArrowheads="1"/>
          </p:cNvSpPr>
          <p:nvPr/>
        </p:nvSpPr>
        <p:spPr bwMode="auto">
          <a:xfrm>
            <a:off x="1304925" y="1798638"/>
            <a:ext cx="3959225" cy="255428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ES" altLang="es-CO" sz="3200" b="1" dirty="0">
                <a:solidFill>
                  <a:schemeClr val="accent6">
                    <a:lumMod val="50000"/>
                  </a:schemeClr>
                </a:solidFill>
                <a:latin typeface="Arial" panose="020B0604020202020204" pitchFamily="34" charset="0"/>
                <a:cs typeface="Arial" panose="020B0604020202020204" pitchFamily="34" charset="0"/>
              </a:rPr>
              <a:t>INCIDENTES REPORTADOS AL APLICATIVO POR </a:t>
            </a:r>
            <a:r>
              <a:rPr lang="es-ES" altLang="es-CO" b="1" dirty="0">
                <a:solidFill>
                  <a:schemeClr val="accent6">
                    <a:lumMod val="50000"/>
                  </a:schemeClr>
                </a:solidFill>
                <a:latin typeface="Arial" panose="020B0604020202020204" pitchFamily="34" charset="0"/>
                <a:cs typeface="Arial" panose="020B0604020202020204" pitchFamily="34" charset="0"/>
              </a:rPr>
              <a:t>LAS</a:t>
            </a:r>
            <a:r>
              <a:rPr lang="es-ES" altLang="es-CO" sz="3200" b="1" dirty="0">
                <a:solidFill>
                  <a:schemeClr val="accent6">
                    <a:lumMod val="50000"/>
                  </a:schemeClr>
                </a:solidFill>
                <a:latin typeface="Arial" panose="020B0604020202020204" pitchFamily="34" charset="0"/>
                <a:cs typeface="Arial" panose="020B0604020202020204" pitchFamily="34" charset="0"/>
              </a:rPr>
              <a:t>  DIRECCIONES TERRITORIALES</a:t>
            </a:r>
            <a:endParaRPr lang="es-CO" altLang="es-CO" sz="3200" b="1" dirty="0">
              <a:solidFill>
                <a:schemeClr val="accent6">
                  <a:lumMod val="50000"/>
                </a:schemeClr>
              </a:solidFill>
              <a:latin typeface="Arial" panose="020B0604020202020204" pitchFamily="34" charset="0"/>
              <a:cs typeface="Arial" panose="020B0604020202020204" pitchFamily="34" charset="0"/>
            </a:endParaRPr>
          </a:p>
        </p:txBody>
      </p:sp>
      <p:graphicFrame>
        <p:nvGraphicFramePr>
          <p:cNvPr id="2" name="Tabla 1">
            <a:extLst>
              <a:ext uri="{FF2B5EF4-FFF2-40B4-BE49-F238E27FC236}">
                <a16:creationId xmlns:a16="http://schemas.microsoft.com/office/drawing/2014/main" id="{26433A12-4E4A-45AF-9A31-687CF577C480}"/>
              </a:ext>
            </a:extLst>
          </p:cNvPr>
          <p:cNvGraphicFramePr>
            <a:graphicFrameLocks noGrp="1"/>
          </p:cNvGraphicFramePr>
          <p:nvPr/>
        </p:nvGraphicFramePr>
        <p:xfrm>
          <a:off x="6697663" y="1173163"/>
          <a:ext cx="4637087" cy="4351337"/>
        </p:xfrm>
        <a:graphic>
          <a:graphicData uri="http://schemas.openxmlformats.org/drawingml/2006/table">
            <a:tbl>
              <a:tblPr firstRow="1" firstCol="1" bandRow="1"/>
              <a:tblGrid>
                <a:gridCol w="2191151">
                  <a:extLst>
                    <a:ext uri="{9D8B030D-6E8A-4147-A177-3AD203B41FA5}">
                      <a16:colId xmlns:a16="http://schemas.microsoft.com/office/drawing/2014/main" val="20000"/>
                    </a:ext>
                  </a:extLst>
                </a:gridCol>
                <a:gridCol w="2445936">
                  <a:extLst>
                    <a:ext uri="{9D8B030D-6E8A-4147-A177-3AD203B41FA5}">
                      <a16:colId xmlns:a16="http://schemas.microsoft.com/office/drawing/2014/main" val="20001"/>
                    </a:ext>
                  </a:extLst>
                </a:gridCol>
              </a:tblGrid>
              <a:tr h="263034">
                <a:tc gridSpan="2">
                  <a:txBody>
                    <a:bodyPr/>
                    <a:lstStyle/>
                    <a:p>
                      <a:pPr algn="ctr" rtl="0" fontAlgn="b"/>
                      <a:r>
                        <a:rPr lang="es-CO" sz="1400" b="0" i="0" u="none" strike="noStrike" dirty="0">
                          <a:solidFill>
                            <a:schemeClr val="accent6">
                              <a:lumMod val="50000"/>
                            </a:schemeClr>
                          </a:solidFill>
                          <a:effectLst/>
                          <a:latin typeface="Arial" panose="020B0604020202020204" pitchFamily="34" charset="0"/>
                        </a:rPr>
                        <a:t>TOTAL REPORTES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255519">
                <a:tc>
                  <a:txBody>
                    <a:bodyPr/>
                    <a:lstStyle/>
                    <a:p>
                      <a:pPr algn="ctr" rtl="0" fontAlgn="ctr"/>
                      <a:r>
                        <a:rPr lang="es-CO" sz="1400" b="0" i="0" u="none" strike="noStrike">
                          <a:solidFill>
                            <a:schemeClr val="accent6">
                              <a:lumMod val="50000"/>
                            </a:schemeClr>
                          </a:solidFill>
                          <a:effectLst/>
                          <a:latin typeface="Arial" panose="020B0604020202020204" pitchFamily="34" charset="0"/>
                        </a:rPr>
                        <a:t>Territorial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Número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Cesar</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40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Cauca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16</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Córdoba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Guajira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6</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Santander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255519">
                <a:tc>
                  <a:txBody>
                    <a:bodyPr/>
                    <a:lstStyle/>
                    <a:p>
                      <a:pPr algn="l" rtl="0" fontAlgn="ctr"/>
                      <a:r>
                        <a:rPr lang="es-CO" sz="1400" b="0" i="0" u="none" strike="noStrike" dirty="0">
                          <a:solidFill>
                            <a:schemeClr val="accent6">
                              <a:lumMod val="50000"/>
                            </a:schemeClr>
                          </a:solidFill>
                          <a:effectLst/>
                          <a:latin typeface="Arial" panose="020B0604020202020204" pitchFamily="34" charset="0"/>
                        </a:rPr>
                        <a:t>Valle del Cauca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5</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Cundinamarca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3</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Risaralda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400" b="0" i="0" u="none" strike="noStrike" dirty="0">
                          <a:solidFill>
                            <a:schemeClr val="accent6">
                              <a:lumMod val="50000"/>
                            </a:schemeClr>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Huila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2</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Caquetá</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Boyacá</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2</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Putumayo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Antioquia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400" b="0" i="0" u="none" strike="noStrike">
                          <a:solidFill>
                            <a:schemeClr val="accent6">
                              <a:lumMod val="50000"/>
                            </a:schemeClr>
                          </a:solidFill>
                          <a:effectLst/>
                          <a:latin typeface="Arial" panose="020B0604020202020204" pitchFamily="34" charset="0"/>
                        </a:rPr>
                        <a:t>1</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r h="255519">
                <a:tc>
                  <a:txBody>
                    <a:bodyPr/>
                    <a:lstStyle/>
                    <a:p>
                      <a:pPr algn="l" rtl="0" fontAlgn="ctr"/>
                      <a:r>
                        <a:rPr lang="es-CO" sz="1400" b="0" i="0" u="none" strike="noStrike">
                          <a:solidFill>
                            <a:schemeClr val="accent6">
                              <a:lumMod val="50000"/>
                            </a:schemeClr>
                          </a:solidFill>
                          <a:effectLst/>
                          <a:latin typeface="Arial" panose="020B0604020202020204" pitchFamily="34" charset="0"/>
                        </a:rPr>
                        <a:t>Tolima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400" b="0" i="0" u="none" strike="noStrike" dirty="0">
                          <a:solidFill>
                            <a:schemeClr val="accent6">
                              <a:lumMod val="50000"/>
                            </a:schemeClr>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bl>
          </a:graphicData>
        </a:graphic>
      </p:graphicFrame>
      <p:sp>
        <p:nvSpPr>
          <p:cNvPr id="355414" name="Rectángulo 4">
            <a:extLst>
              <a:ext uri="{FF2B5EF4-FFF2-40B4-BE49-F238E27FC236}">
                <a16:creationId xmlns:a16="http://schemas.microsoft.com/office/drawing/2014/main" id="{DE286D84-5F29-449A-BA76-859A15FEF1C9}"/>
              </a:ext>
            </a:extLst>
          </p:cNvPr>
          <p:cNvSpPr>
            <a:spLocks noChangeArrowheads="1"/>
          </p:cNvSpPr>
          <p:nvPr/>
        </p:nvSpPr>
        <p:spPr bwMode="auto">
          <a:xfrm>
            <a:off x="895350" y="177800"/>
            <a:ext cx="10352088"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ángulo 4">
            <a:extLst>
              <a:ext uri="{FF2B5EF4-FFF2-40B4-BE49-F238E27FC236}">
                <a16:creationId xmlns:a16="http://schemas.microsoft.com/office/drawing/2014/main" id="{7FACFB93-D342-4397-A22C-BE4800BE3287}"/>
              </a:ext>
            </a:extLst>
          </p:cNvPr>
          <p:cNvSpPr>
            <a:spLocks noChangeArrowheads="1"/>
          </p:cNvSpPr>
          <p:nvPr/>
        </p:nvSpPr>
        <p:spPr bwMode="auto">
          <a:xfrm>
            <a:off x="882650" y="130175"/>
            <a:ext cx="10364788"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graphicFrame>
        <p:nvGraphicFramePr>
          <p:cNvPr id="9" name="Tabla 8">
            <a:extLst>
              <a:ext uri="{FF2B5EF4-FFF2-40B4-BE49-F238E27FC236}">
                <a16:creationId xmlns:a16="http://schemas.microsoft.com/office/drawing/2014/main" id="{2555B7F1-5B15-4AD8-BAC8-D3E89DDD30F1}"/>
              </a:ext>
            </a:extLst>
          </p:cNvPr>
          <p:cNvGraphicFramePr>
            <a:graphicFrameLocks noGrp="1"/>
          </p:cNvGraphicFramePr>
          <p:nvPr/>
        </p:nvGraphicFramePr>
        <p:xfrm>
          <a:off x="882650" y="776288"/>
          <a:ext cx="10426700" cy="4632325"/>
        </p:xfrm>
        <a:graphic>
          <a:graphicData uri="http://schemas.openxmlformats.org/drawingml/2006/table">
            <a:tbl>
              <a:tblPr firstRow="1" bandRow="1"/>
              <a:tblGrid>
                <a:gridCol w="2220126">
                  <a:extLst>
                    <a:ext uri="{9D8B030D-6E8A-4147-A177-3AD203B41FA5}">
                      <a16:colId xmlns:a16="http://schemas.microsoft.com/office/drawing/2014/main" val="20000"/>
                    </a:ext>
                  </a:extLst>
                </a:gridCol>
                <a:gridCol w="3370802">
                  <a:extLst>
                    <a:ext uri="{9D8B030D-6E8A-4147-A177-3AD203B41FA5}">
                      <a16:colId xmlns:a16="http://schemas.microsoft.com/office/drawing/2014/main" val="20001"/>
                    </a:ext>
                  </a:extLst>
                </a:gridCol>
                <a:gridCol w="4835773">
                  <a:extLst>
                    <a:ext uri="{9D8B030D-6E8A-4147-A177-3AD203B41FA5}">
                      <a16:colId xmlns:a16="http://schemas.microsoft.com/office/drawing/2014/main" val="20002"/>
                    </a:ext>
                  </a:extLst>
                </a:gridCol>
              </a:tblGrid>
              <a:tr h="178739">
                <a:tc gridSpan="3">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FFFFFF"/>
                          </a:solidFill>
                          <a:effectLst/>
                          <a:latin typeface="Arial" panose="020B0604020202020204" pitchFamily="34" charset="0"/>
                        </a:rPr>
                        <a:t>EQUIPO DE SOSTENIBILIDAD</a:t>
                      </a:r>
                    </a:p>
                  </a:txBody>
                  <a:tcPr marL="8119" marR="8119" marT="8119" marB="0" anchor="ctr">
                    <a:lnL w="12700" cap="flat" cmpd="sng" algn="ctr">
                      <a:solidFill>
                        <a:srgbClr val="375623"/>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375623"/>
                      </a:solidFill>
                      <a:prstDash val="solid"/>
                      <a:round/>
                      <a:headEnd type="none" w="med" len="med"/>
                      <a:tailEnd type="none" w="med" len="med"/>
                    </a:lnT>
                    <a:lnB w="6350" cap="flat" cmpd="sng" algn="ctr">
                      <a:solidFill>
                        <a:srgbClr val="375623"/>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86597">
                <a:tc gridSpan="3">
                  <a:txBody>
                    <a:bodyPr/>
                    <a:lstStyle/>
                    <a:p>
                      <a:pPr marL="0" marR="0" lvl="0" indent="-457200" algn="just" defTabSz="914400" rtl="0" eaLnBrk="1" fontAlgn="auto" latinLnBrk="0" hangingPunct="1">
                        <a:lnSpc>
                          <a:spcPct val="100000"/>
                        </a:lnSpc>
                        <a:spcBef>
                          <a:spcPts val="0"/>
                        </a:spcBef>
                        <a:spcAft>
                          <a:spcPts val="0"/>
                        </a:spcAft>
                        <a:buClrTx/>
                        <a:buSzTx/>
                        <a:buFontTx/>
                        <a:buNone/>
                        <a:tabLst/>
                        <a:defRPr/>
                      </a:pPr>
                      <a:r>
                        <a:rPr lang="es-ES" sz="10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Definir estrategias y líneas de acción en donde se implementen criterios de sostenibilidad en torno a la gestión institucional y en el desarrollo de los proyectos de infraestructura del INVIAS</a:t>
                      </a:r>
                      <a:endParaRPr lang="es-CO" sz="800" b="1" i="0" u="none" strike="noStrike" dirty="0">
                        <a:solidFill>
                          <a:srgbClr val="375623"/>
                        </a:solidFill>
                        <a:effectLst/>
                        <a:latin typeface="Arial" panose="020B0604020202020204" pitchFamily="34" charset="0"/>
                      </a:endParaRPr>
                    </a:p>
                  </a:txBody>
                  <a:tcPr marL="8119" marR="8119" marT="8119"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6350" cap="flat" cmpd="sng" algn="ctr">
                      <a:solidFill>
                        <a:srgbClr val="375623"/>
                      </a:solidFill>
                      <a:prstDash val="solid"/>
                      <a:round/>
                      <a:headEnd type="none" w="med" len="med"/>
                      <a:tailEnd type="none" w="med" len="med"/>
                    </a:lnT>
                    <a:lnB w="6350" cap="flat" cmpd="sng" algn="ctr">
                      <a:solidFill>
                        <a:srgbClr val="375623"/>
                      </a:solidFill>
                      <a:prstDash val="solid"/>
                      <a:round/>
                      <a:headEnd type="none" w="med" len="med"/>
                      <a:tailEnd type="none" w="med" len="med"/>
                    </a:lnB>
                    <a:solidFill>
                      <a:schemeClr val="accent6">
                        <a:lumMod val="20000"/>
                        <a:lumOff val="80000"/>
                      </a:schemeClr>
                    </a:solidFill>
                  </a:tcPr>
                </a:tc>
                <a:tc hMerge="1">
                  <a:txBody>
                    <a:bodyPr/>
                    <a:lstStyle/>
                    <a:p>
                      <a:pPr algn="ctr" rtl="0" fontAlgn="ctr"/>
                      <a:endParaRPr lang="es-CO" sz="800" b="1" i="0" u="none" strike="noStrike" dirty="0">
                        <a:solidFill>
                          <a:srgbClr val="375623"/>
                        </a:solidFill>
                        <a:effectLst/>
                        <a:latin typeface="Arial" panose="020B0604020202020204" pitchFamily="34" charset="0"/>
                      </a:endParaRPr>
                    </a:p>
                  </a:txBody>
                  <a:tcPr marL="8118" marR="8118" marT="8121"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hMerge="1">
                  <a:txBody>
                    <a:bodyPr/>
                    <a:lstStyle/>
                    <a:p>
                      <a:pPr algn="ctr" rtl="0" fontAlgn="ctr"/>
                      <a:endParaRPr lang="es-CO" sz="800" b="1" i="0" u="none" strike="noStrike" dirty="0">
                        <a:solidFill>
                          <a:srgbClr val="375623"/>
                        </a:solidFill>
                        <a:effectLst/>
                        <a:latin typeface="Arial" panose="020B0604020202020204" pitchFamily="34" charset="0"/>
                      </a:endParaRPr>
                    </a:p>
                  </a:txBody>
                  <a:tcPr marL="8118" marR="8118" marT="8121"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21479">
                <a:tc>
                  <a:txBody>
                    <a:bodyPr/>
                    <a:lstStyle/>
                    <a:p>
                      <a:pPr algn="ctr" rtl="0" fontAlgn="ctr"/>
                      <a:r>
                        <a:rPr lang="es-CO" sz="1400" b="1" i="0" u="none" strike="noStrike" dirty="0">
                          <a:solidFill>
                            <a:schemeClr val="accent6">
                              <a:lumMod val="50000"/>
                            </a:schemeClr>
                          </a:solidFill>
                          <a:effectLst/>
                          <a:latin typeface="Arial" panose="020B0604020202020204" pitchFamily="34" charset="0"/>
                        </a:rPr>
                        <a:t>TEMA</a:t>
                      </a:r>
                    </a:p>
                  </a:txBody>
                  <a:tcPr marL="8119" marR="8119" marT="8119"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6350" cap="flat" cmpd="sng" algn="ctr">
                      <a:solidFill>
                        <a:srgbClr val="375623"/>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A9D18E"/>
                    </a:solidFill>
                  </a:tcPr>
                </a:tc>
                <a:tc>
                  <a:txBody>
                    <a:bodyPr/>
                    <a:lstStyle/>
                    <a:p>
                      <a:pPr algn="ctr" rtl="0" fontAlgn="ctr"/>
                      <a:r>
                        <a:rPr lang="es-CO" sz="1400" b="1" i="0" u="none" strike="noStrike" dirty="0">
                          <a:solidFill>
                            <a:schemeClr val="accent6">
                              <a:lumMod val="50000"/>
                            </a:schemeClr>
                          </a:solidFill>
                          <a:effectLst/>
                          <a:latin typeface="Arial" panose="020B0604020202020204" pitchFamily="34" charset="0"/>
                        </a:rPr>
                        <a:t>DESCRIPCIÓN</a:t>
                      </a:r>
                    </a:p>
                  </a:txBody>
                  <a:tcPr marL="8119" marR="8119" marT="8119"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A9D18E"/>
                    </a:solidFill>
                  </a:tcPr>
                </a:tc>
                <a:tc>
                  <a:txBody>
                    <a:bodyPr/>
                    <a:lstStyle/>
                    <a:p>
                      <a:pPr algn="ctr" rtl="0" fontAlgn="ctr"/>
                      <a:r>
                        <a:rPr lang="es-CO" sz="1400" b="1" i="0" u="none" strike="noStrike" dirty="0">
                          <a:solidFill>
                            <a:schemeClr val="accent6">
                              <a:lumMod val="50000"/>
                            </a:schemeClr>
                          </a:solidFill>
                          <a:effectLst/>
                          <a:latin typeface="Arial" panose="020B0604020202020204" pitchFamily="34" charset="0"/>
                        </a:rPr>
                        <a:t>LOGROS Y AVANCE DE LA GESTIÓN </a:t>
                      </a:r>
                    </a:p>
                  </a:txBody>
                  <a:tcPr marL="8119" marR="8119" marT="8119"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3845510">
                <a:tc>
                  <a:txBody>
                    <a:bodyPr/>
                    <a:lstStyle/>
                    <a:p>
                      <a:pPr marL="0" marR="0" lvl="0" indent="0" algn="ctr" defTabSz="914400" rtl="0" eaLnBrk="1" fontAlgn="auto" latinLnBrk="0" hangingPunct="1">
                        <a:lnSpc>
                          <a:spcPct val="100000"/>
                        </a:lnSpc>
                        <a:spcBef>
                          <a:spcPct val="0"/>
                        </a:spcBef>
                        <a:spcAft>
                          <a:spcPts val="0"/>
                        </a:spcAft>
                        <a:buClrTx/>
                        <a:buSzTx/>
                        <a:buFont typeface="Wingdings" panose="05000000000000000000" pitchFamily="2" charset="2"/>
                        <a:buNone/>
                        <a:tabLst/>
                        <a:defRPr/>
                      </a:pPr>
                      <a:r>
                        <a:rPr lang="es-ES" altLang="es-CO" sz="12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SOSTENIBILIDAD</a:t>
                      </a:r>
                      <a:endParaRPr lang="es-CO" altLang="es-CO" sz="1200" kern="0" dirty="0">
                        <a:solidFill>
                          <a:schemeClr val="accent6">
                            <a:lumMod val="50000"/>
                          </a:schemeClr>
                        </a:solidFill>
                        <a:latin typeface="Arial" panose="020B0604020202020204" pitchFamily="34" charset="0"/>
                        <a:cs typeface="Arial" panose="020B0604020202020204" pitchFamily="34" charset="0"/>
                      </a:endParaRPr>
                    </a:p>
                  </a:txBody>
                  <a:tcPr marL="8119" marR="8119" marT="8119"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C6E0B4"/>
                    </a:solid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ES" sz="12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5. Formulación de especificaciones técnicas para contratar la implementación de la política de sostenibilidad</a:t>
                      </a:r>
                      <a:endParaRPr lang="es-CO" sz="1200" b="0" i="0" u="none" strike="noStrike" kern="1200" noProof="0" dirty="0">
                        <a:solidFill>
                          <a:schemeClr val="accent6">
                            <a:lumMod val="50000"/>
                          </a:schemeClr>
                        </a:solidFill>
                        <a:effectLst/>
                        <a:latin typeface="Arial" panose="020B0604020202020204" pitchFamily="34" charset="0"/>
                        <a:ea typeface="+mn-ea"/>
                        <a:cs typeface="Arial" panose="020B0604020202020204" pitchFamily="34" charset="0"/>
                      </a:endParaRPr>
                    </a:p>
                  </a:txBody>
                  <a:tcPr marL="8119" marR="8119" marT="8119"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200" kern="1200" dirty="0">
                          <a:solidFill>
                            <a:schemeClr val="tx1"/>
                          </a:solidFill>
                          <a:effectLst/>
                          <a:latin typeface="Arial" panose="020B0604020202020204" pitchFamily="34" charset="0"/>
                          <a:ea typeface="+mn-ea"/>
                          <a:cs typeface="Arial" panose="020B0604020202020204" pitchFamily="34" charset="0"/>
                        </a:rPr>
                        <a:t>Propuesta de utilización de energías alternativas para estaciones de peajes y sistemas de iluminación de infraestructura de transporte. </a:t>
                      </a:r>
                      <a:endParaRPr lang="es-CO" sz="1200" dirty="0">
                        <a:effectLst/>
                        <a:latin typeface="Arial" panose="020B0604020202020204" pitchFamily="34" charset="0"/>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200" kern="1200" dirty="0">
                          <a:solidFill>
                            <a:schemeClr val="tx1"/>
                          </a:solidFill>
                          <a:effectLst/>
                          <a:latin typeface="Arial" panose="020B0604020202020204" pitchFamily="34" charset="0"/>
                          <a:ea typeface="+mn-ea"/>
                          <a:cs typeface="Arial" panose="020B0604020202020204" pitchFamily="34" charset="0"/>
                        </a:rPr>
                        <a:t>Propuesta de alternativas de manejo socio ambiental en las zonas de impacto directo de los proyectos en la etapa de cierre. </a:t>
                      </a:r>
                      <a:endParaRPr lang="es-CO" sz="1200" dirty="0">
                        <a:effectLst/>
                        <a:latin typeface="Arial" panose="020B0604020202020204" pitchFamily="34" charset="0"/>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200" kern="1200" dirty="0">
                          <a:solidFill>
                            <a:schemeClr val="tx1"/>
                          </a:solidFill>
                          <a:effectLst/>
                          <a:latin typeface="Arial" panose="020B0604020202020204" pitchFamily="34" charset="0"/>
                          <a:ea typeface="+mn-ea"/>
                          <a:cs typeface="Arial" panose="020B0604020202020204" pitchFamily="34" charset="0"/>
                        </a:rPr>
                        <a:t>Caracterización socio ambiental de infraestructura férrea, en el marco del programa vías verdes </a:t>
                      </a:r>
                      <a:endParaRPr lang="es-CO" sz="1200" dirty="0">
                        <a:effectLst/>
                        <a:latin typeface="Arial" panose="020B0604020202020204" pitchFamily="34" charset="0"/>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200" kern="1200" dirty="0">
                          <a:solidFill>
                            <a:schemeClr val="tx1"/>
                          </a:solidFill>
                          <a:effectLst/>
                          <a:latin typeface="Arial" panose="020B0604020202020204" pitchFamily="34" charset="0"/>
                          <a:ea typeface="+mn-ea"/>
                          <a:cs typeface="Arial" panose="020B0604020202020204" pitchFamily="34" charset="0"/>
                        </a:rPr>
                        <a:t>Propuesta de tecnologías para avistamiento y caracterización de fauna</a:t>
                      </a:r>
                      <a:endParaRPr lang="es-CO" sz="1200" dirty="0">
                        <a:effectLst/>
                        <a:latin typeface="Arial" panose="020B0604020202020204" pitchFamily="34" charset="0"/>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200" kern="1200" dirty="0">
                          <a:solidFill>
                            <a:schemeClr val="tx1"/>
                          </a:solidFill>
                          <a:effectLst/>
                          <a:latin typeface="Arial" panose="020B0604020202020204" pitchFamily="34" charset="0"/>
                          <a:ea typeface="+mn-ea"/>
                          <a:cs typeface="Arial" panose="020B0604020202020204" pitchFamily="34" charset="0"/>
                        </a:rPr>
                        <a:t>Proyecto piloto para la incorporación de nuevas tecnologías en infraestructura férrea.</a:t>
                      </a:r>
                      <a:endParaRPr lang="es-CO" sz="1200" dirty="0">
                        <a:effectLst/>
                        <a:latin typeface="Arial" panose="020B0604020202020204" pitchFamily="34" charset="0"/>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200" kern="1200" dirty="0">
                          <a:solidFill>
                            <a:schemeClr val="tx1"/>
                          </a:solidFill>
                          <a:effectLst/>
                          <a:latin typeface="Arial" panose="020B0604020202020204" pitchFamily="34" charset="0"/>
                          <a:ea typeface="+mn-ea"/>
                          <a:cs typeface="Arial" panose="020B0604020202020204" pitchFamily="34" charset="0"/>
                        </a:rPr>
                        <a:t>Portafolio áreas de compensación ambiental para asegurar el cumplimiento de las obligaciones ambientales resultantes de las intervenciones del INVIAS</a:t>
                      </a:r>
                      <a:endParaRPr lang="es-CO" sz="1200" dirty="0">
                        <a:effectLst/>
                        <a:latin typeface="Arial" panose="020B0604020202020204" pitchFamily="34" charset="0"/>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200" b="1" kern="1200" dirty="0">
                          <a:solidFill>
                            <a:schemeClr val="accent6"/>
                          </a:solidFill>
                          <a:effectLst/>
                          <a:latin typeface="Arial" panose="020B0604020202020204" pitchFamily="34" charset="0"/>
                          <a:ea typeface="+mn-ea"/>
                          <a:cs typeface="Arial" panose="020B0604020202020204" pitchFamily="34" charset="0"/>
                        </a:rPr>
                        <a:t>Pendiente contar con la disponibilidad de recursos para la implementación de la política de sostenibilidad; así como la formulación de especificaciones de otras actividades que requieran ser contratadas.</a:t>
                      </a:r>
                      <a:endParaRPr lang="es-CO" sz="1200" dirty="0">
                        <a:solidFill>
                          <a:schemeClr val="accent6"/>
                        </a:solidFill>
                        <a:effectLst/>
                        <a:latin typeface="Arial" panose="020B0604020202020204" pitchFamily="34" charset="0"/>
                        <a:cs typeface="Arial" panose="020B0604020202020204"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s-CO" sz="1200" b="0" i="0" u="none" strike="noStrike" kern="1200" noProof="0" dirty="0">
                        <a:solidFill>
                          <a:schemeClr val="accent6">
                            <a:lumMod val="50000"/>
                          </a:schemeClr>
                        </a:solidFill>
                        <a:effectLst/>
                        <a:latin typeface="Arial" panose="020B0604020202020204" pitchFamily="34" charset="0"/>
                        <a:ea typeface="+mn-ea"/>
                        <a:cs typeface="Arial" panose="020B0604020202020204" pitchFamily="34" charset="0"/>
                      </a:endParaRPr>
                    </a:p>
                  </a:txBody>
                  <a:tcPr marL="8119" marR="8119" marT="8119"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ángulo 4">
            <a:extLst>
              <a:ext uri="{FF2B5EF4-FFF2-40B4-BE49-F238E27FC236}">
                <a16:creationId xmlns:a16="http://schemas.microsoft.com/office/drawing/2014/main" id="{8DB85BD3-94D8-4175-A728-DB6A69D316B8}"/>
              </a:ext>
            </a:extLst>
          </p:cNvPr>
          <p:cNvSpPr>
            <a:spLocks noChangeArrowheads="1"/>
          </p:cNvSpPr>
          <p:nvPr/>
        </p:nvSpPr>
        <p:spPr bwMode="auto">
          <a:xfrm>
            <a:off x="882650" y="130175"/>
            <a:ext cx="10364788"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graphicFrame>
        <p:nvGraphicFramePr>
          <p:cNvPr id="9" name="Tabla 8">
            <a:extLst>
              <a:ext uri="{FF2B5EF4-FFF2-40B4-BE49-F238E27FC236}">
                <a16:creationId xmlns:a16="http://schemas.microsoft.com/office/drawing/2014/main" id="{9198072A-5A43-4EDC-8FB2-F78E16D87003}"/>
              </a:ext>
            </a:extLst>
          </p:cNvPr>
          <p:cNvGraphicFramePr>
            <a:graphicFrameLocks noGrp="1"/>
          </p:cNvGraphicFramePr>
          <p:nvPr/>
        </p:nvGraphicFramePr>
        <p:xfrm>
          <a:off x="882650" y="776288"/>
          <a:ext cx="10426700" cy="4545012"/>
        </p:xfrm>
        <a:graphic>
          <a:graphicData uri="http://schemas.openxmlformats.org/drawingml/2006/table">
            <a:tbl>
              <a:tblPr firstRow="1" bandRow="1"/>
              <a:tblGrid>
                <a:gridCol w="2220126">
                  <a:extLst>
                    <a:ext uri="{9D8B030D-6E8A-4147-A177-3AD203B41FA5}">
                      <a16:colId xmlns:a16="http://schemas.microsoft.com/office/drawing/2014/main" val="20000"/>
                    </a:ext>
                  </a:extLst>
                </a:gridCol>
                <a:gridCol w="3879745">
                  <a:extLst>
                    <a:ext uri="{9D8B030D-6E8A-4147-A177-3AD203B41FA5}">
                      <a16:colId xmlns:a16="http://schemas.microsoft.com/office/drawing/2014/main" val="20001"/>
                    </a:ext>
                  </a:extLst>
                </a:gridCol>
                <a:gridCol w="4326829">
                  <a:extLst>
                    <a:ext uri="{9D8B030D-6E8A-4147-A177-3AD203B41FA5}">
                      <a16:colId xmlns:a16="http://schemas.microsoft.com/office/drawing/2014/main" val="20002"/>
                    </a:ext>
                  </a:extLst>
                </a:gridCol>
              </a:tblGrid>
              <a:tr h="175199">
                <a:tc gridSpan="3">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FFFFFF"/>
                          </a:solidFill>
                          <a:effectLst/>
                          <a:latin typeface="Arial" panose="020B0604020202020204" pitchFamily="34" charset="0"/>
                        </a:rPr>
                        <a:t>EQUIPO DE SOSTENIBILIDAD</a:t>
                      </a:r>
                    </a:p>
                  </a:txBody>
                  <a:tcPr marL="8119" marR="8119" marT="8120" marB="0" anchor="ctr">
                    <a:lnL w="12700" cap="flat" cmpd="sng" algn="ctr">
                      <a:solidFill>
                        <a:srgbClr val="375623"/>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375623"/>
                      </a:solidFill>
                      <a:prstDash val="solid"/>
                      <a:round/>
                      <a:headEnd type="none" w="med" len="med"/>
                      <a:tailEnd type="none" w="med" len="med"/>
                    </a:lnT>
                    <a:lnB w="6350" cap="flat" cmpd="sng" algn="ctr">
                      <a:solidFill>
                        <a:srgbClr val="375623"/>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78944">
                <a:tc gridSpan="3">
                  <a:txBody>
                    <a:bodyPr/>
                    <a:lstStyle/>
                    <a:p>
                      <a:pPr marL="0" marR="0" lvl="0" indent="-457200" algn="just" defTabSz="914400" rtl="0" eaLnBrk="1" fontAlgn="auto" latinLnBrk="0" hangingPunct="1">
                        <a:lnSpc>
                          <a:spcPct val="100000"/>
                        </a:lnSpc>
                        <a:spcBef>
                          <a:spcPts val="0"/>
                        </a:spcBef>
                        <a:spcAft>
                          <a:spcPts val="0"/>
                        </a:spcAft>
                        <a:buClrTx/>
                        <a:buSzTx/>
                        <a:buFontTx/>
                        <a:buNone/>
                        <a:tabLst/>
                        <a:defRPr/>
                      </a:pPr>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Definir estrategias y líneas de acción en donde se implementen criterios de sostenibilidad en torno a la gestión institucional y en el desarrollo de los proyectos de infraestructura del INVIAS.</a:t>
                      </a:r>
                      <a:endParaRPr lang="es-CO" sz="1100" b="1" i="0" u="none" strike="noStrike" dirty="0">
                        <a:solidFill>
                          <a:srgbClr val="375623"/>
                        </a:solidFill>
                        <a:effectLst/>
                        <a:latin typeface="Arial" panose="020B0604020202020204" pitchFamily="34" charset="0"/>
                      </a:endParaRPr>
                    </a:p>
                  </a:txBody>
                  <a:tcPr marL="8119" marR="8119" marT="812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6350" cap="flat" cmpd="sng" algn="ctr">
                      <a:solidFill>
                        <a:srgbClr val="375623"/>
                      </a:solidFill>
                      <a:prstDash val="solid"/>
                      <a:round/>
                      <a:headEnd type="none" w="med" len="med"/>
                      <a:tailEnd type="none" w="med" len="med"/>
                    </a:lnT>
                    <a:lnB w="6350" cap="flat" cmpd="sng" algn="ctr">
                      <a:solidFill>
                        <a:srgbClr val="375623"/>
                      </a:solidFill>
                      <a:prstDash val="solid"/>
                      <a:round/>
                      <a:headEnd type="none" w="med" len="med"/>
                      <a:tailEnd type="none" w="med" len="med"/>
                    </a:lnB>
                    <a:solidFill>
                      <a:schemeClr val="accent6">
                        <a:lumMod val="20000"/>
                        <a:lumOff val="80000"/>
                      </a:schemeClr>
                    </a:solidFill>
                  </a:tcPr>
                </a:tc>
                <a:tc hMerge="1">
                  <a:txBody>
                    <a:bodyPr/>
                    <a:lstStyle/>
                    <a:p>
                      <a:pPr algn="ctr" rtl="0" fontAlgn="ctr"/>
                      <a:endParaRPr lang="es-CO" sz="800" b="1" i="0" u="none" strike="noStrike" dirty="0">
                        <a:solidFill>
                          <a:srgbClr val="375623"/>
                        </a:solidFill>
                        <a:effectLst/>
                        <a:latin typeface="Arial" panose="020B0604020202020204" pitchFamily="34" charset="0"/>
                      </a:endParaRPr>
                    </a:p>
                  </a:txBody>
                  <a:tcPr marL="8118" marR="8118" marT="8121"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hMerge="1">
                  <a:txBody>
                    <a:bodyPr/>
                    <a:lstStyle/>
                    <a:p>
                      <a:pPr algn="ctr" rtl="0" fontAlgn="ctr"/>
                      <a:endParaRPr lang="es-CO" sz="800" b="1" i="0" u="none" strike="noStrike" dirty="0">
                        <a:solidFill>
                          <a:srgbClr val="375623"/>
                        </a:solidFill>
                        <a:effectLst/>
                        <a:latin typeface="Arial" panose="020B0604020202020204" pitchFamily="34" charset="0"/>
                      </a:endParaRPr>
                    </a:p>
                  </a:txBody>
                  <a:tcPr marL="8118" marR="8118" marT="8121"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21483">
                <a:tc>
                  <a:txBody>
                    <a:bodyPr/>
                    <a:lstStyle/>
                    <a:p>
                      <a:pPr algn="ctr" rtl="0" fontAlgn="ctr"/>
                      <a:r>
                        <a:rPr lang="es-CO" sz="1400" b="1" i="0" u="none" strike="noStrike" dirty="0">
                          <a:solidFill>
                            <a:schemeClr val="accent6">
                              <a:lumMod val="50000"/>
                            </a:schemeClr>
                          </a:solidFill>
                          <a:effectLst/>
                          <a:latin typeface="Arial" panose="020B0604020202020204" pitchFamily="34" charset="0"/>
                        </a:rPr>
                        <a:t>TEMA</a:t>
                      </a:r>
                    </a:p>
                  </a:txBody>
                  <a:tcPr marL="8119" marR="8119" marT="812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6350" cap="flat" cmpd="sng" algn="ctr">
                      <a:solidFill>
                        <a:srgbClr val="375623"/>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A9D18E"/>
                    </a:solidFill>
                  </a:tcPr>
                </a:tc>
                <a:tc>
                  <a:txBody>
                    <a:bodyPr/>
                    <a:lstStyle/>
                    <a:p>
                      <a:pPr algn="ctr" rtl="0" fontAlgn="ctr"/>
                      <a:r>
                        <a:rPr lang="es-CO" sz="1400" b="1" i="0" u="none" strike="noStrike" dirty="0">
                          <a:solidFill>
                            <a:schemeClr val="accent6">
                              <a:lumMod val="50000"/>
                            </a:schemeClr>
                          </a:solidFill>
                          <a:effectLst/>
                          <a:latin typeface="Arial" panose="020B0604020202020204" pitchFamily="34" charset="0"/>
                        </a:rPr>
                        <a:t>DESCRIPCIÓN</a:t>
                      </a:r>
                    </a:p>
                  </a:txBody>
                  <a:tcPr marL="8119" marR="8119" marT="812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A9D18E"/>
                    </a:solidFill>
                  </a:tcPr>
                </a:tc>
                <a:tc>
                  <a:txBody>
                    <a:bodyPr/>
                    <a:lstStyle/>
                    <a:p>
                      <a:pPr algn="ctr" rtl="0" fontAlgn="ctr"/>
                      <a:r>
                        <a:rPr lang="es-CO" sz="1400" b="1" i="0" u="none" strike="noStrike" dirty="0">
                          <a:solidFill>
                            <a:schemeClr val="accent6">
                              <a:lumMod val="50000"/>
                            </a:schemeClr>
                          </a:solidFill>
                          <a:effectLst/>
                          <a:latin typeface="Arial" panose="020B0604020202020204" pitchFamily="34" charset="0"/>
                        </a:rPr>
                        <a:t>LOGROS Y AVANCE DE LA GESTIÓN </a:t>
                      </a:r>
                    </a:p>
                  </a:txBody>
                  <a:tcPr marL="8119" marR="8119" marT="812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3769386">
                <a:tc>
                  <a:txBody>
                    <a:bodyPr/>
                    <a:lstStyle/>
                    <a:p>
                      <a:pPr marL="0" marR="0" lvl="0" indent="0" algn="ctr" defTabSz="914400" rtl="0" eaLnBrk="1" fontAlgn="auto" latinLnBrk="0" hangingPunct="1">
                        <a:lnSpc>
                          <a:spcPct val="100000"/>
                        </a:lnSpc>
                        <a:spcBef>
                          <a:spcPct val="0"/>
                        </a:spcBef>
                        <a:spcAft>
                          <a:spcPts val="0"/>
                        </a:spcAft>
                        <a:buClrTx/>
                        <a:buSzTx/>
                        <a:buFont typeface="Wingdings" panose="05000000000000000000" pitchFamily="2" charset="2"/>
                        <a:buNone/>
                        <a:tabLst/>
                        <a:defRPr/>
                      </a:pPr>
                      <a:r>
                        <a:rPr lang="es-ES" altLang="es-CO" sz="12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SOSTENIBILIDAD</a:t>
                      </a:r>
                      <a:endParaRPr lang="es-CO" altLang="es-CO" sz="1200" kern="0" dirty="0">
                        <a:solidFill>
                          <a:schemeClr val="accent6">
                            <a:lumMod val="50000"/>
                          </a:schemeClr>
                        </a:solidFill>
                        <a:latin typeface="Arial" panose="020B0604020202020204" pitchFamily="34" charset="0"/>
                        <a:cs typeface="Arial" panose="020B0604020202020204" pitchFamily="34" charset="0"/>
                      </a:endParaRPr>
                    </a:p>
                  </a:txBody>
                  <a:tcPr marL="8119" marR="8119" marT="812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C6E0B4"/>
                    </a:solid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ES" sz="12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6. Elaboración de piezas comunicativas con el fin de promover la cultura de sostenibilidad al interior del INVIAS</a:t>
                      </a:r>
                      <a:endParaRPr lang="es-CO" sz="1200" b="0" i="0" u="none" strike="noStrike" kern="1200" noProof="0" dirty="0">
                        <a:solidFill>
                          <a:schemeClr val="accent6">
                            <a:lumMod val="50000"/>
                          </a:schemeClr>
                        </a:solidFill>
                        <a:effectLst/>
                        <a:latin typeface="Arial" panose="020B0604020202020204" pitchFamily="34" charset="0"/>
                        <a:ea typeface="+mn-ea"/>
                        <a:cs typeface="Arial" panose="020B0604020202020204" pitchFamily="34" charset="0"/>
                      </a:endParaRPr>
                    </a:p>
                  </a:txBody>
                  <a:tcPr marL="8119" marR="8119" marT="812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285750" indent="-285750">
                        <a:buFont typeface="Arial" panose="020B0604020202020204" pitchFamily="34" charset="0"/>
                        <a:buChar char="•"/>
                      </a:pPr>
                      <a:r>
                        <a:rPr lang="es-CO" sz="1800" dirty="0">
                          <a:solidFill>
                            <a:schemeClr val="accent6">
                              <a:lumMod val="50000"/>
                            </a:schemeClr>
                          </a:solidFill>
                          <a:effectLst/>
                          <a:latin typeface="Arial" panose="020B0604020202020204" pitchFamily="34" charset="0"/>
                          <a:cs typeface="Arial" panose="020B0604020202020204" pitchFamily="34" charset="0"/>
                        </a:rPr>
                        <a:t>Día Mundial del Medio Ambiente </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800" dirty="0">
                          <a:solidFill>
                            <a:schemeClr val="accent6">
                              <a:lumMod val="50000"/>
                            </a:schemeClr>
                          </a:solidFill>
                          <a:effectLst/>
                          <a:latin typeface="Arial" panose="020B0604020202020204" pitchFamily="34" charset="0"/>
                          <a:cs typeface="Arial" panose="020B0604020202020204" pitchFamily="34" charset="0"/>
                        </a:rPr>
                        <a:t>Propósitos para un nuevo año sostenible</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800" dirty="0">
                          <a:solidFill>
                            <a:schemeClr val="accent6">
                              <a:lumMod val="50000"/>
                            </a:schemeClr>
                          </a:solidFill>
                          <a:effectLst/>
                          <a:latin typeface="Arial" panose="020B0604020202020204" pitchFamily="34" charset="0"/>
                          <a:cs typeface="Arial" panose="020B0604020202020204" pitchFamily="34" charset="0"/>
                        </a:rPr>
                        <a:t>Recolección de residuos especiales </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O" sz="1800" dirty="0">
                          <a:solidFill>
                            <a:schemeClr val="accent6">
                              <a:lumMod val="50000"/>
                            </a:schemeClr>
                          </a:solidFill>
                          <a:effectLst/>
                          <a:latin typeface="Arial" panose="020B0604020202020204" pitchFamily="34" charset="0"/>
                          <a:cs typeface="Arial" panose="020B0604020202020204" pitchFamily="34" charset="0"/>
                        </a:rPr>
                        <a:t>Sostenibilidad en la nueva sede </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s-CO" sz="1200" b="0" i="0" u="none" strike="noStrike" kern="1200" noProof="0" dirty="0">
                        <a:solidFill>
                          <a:schemeClr val="accent6">
                            <a:lumMod val="50000"/>
                          </a:schemeClr>
                        </a:solidFill>
                        <a:effectLst/>
                        <a:latin typeface="Arial" panose="020B0604020202020204" pitchFamily="34" charset="0"/>
                        <a:ea typeface="+mn-ea"/>
                        <a:cs typeface="Arial" panose="020B0604020202020204" pitchFamily="34" charset="0"/>
                      </a:endParaRPr>
                    </a:p>
                  </a:txBody>
                  <a:tcPr marL="8119" marR="8119" marT="812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7AE1E58-5EE7-4213-A987-AD15C823B921}"/>
              </a:ext>
            </a:extLst>
          </p:cNvPr>
          <p:cNvSpPr>
            <a:spLocks noGrp="1"/>
          </p:cNvSpPr>
          <p:nvPr>
            <p:ph type="title"/>
          </p:nvPr>
        </p:nvSpPr>
        <p:spPr>
          <a:xfrm>
            <a:off x="882650" y="3429000"/>
            <a:ext cx="4579938" cy="1795463"/>
          </a:xfrm>
        </p:spPr>
        <p:txBody>
          <a:bodyPr rtlCol="0" anchor="b">
            <a:noAutofit/>
          </a:bodyPr>
          <a:lstStyle/>
          <a:p>
            <a:pPr>
              <a:defRPr/>
            </a:pPr>
            <a:r>
              <a:rPr lang="en-US" sz="3600" dirty="0">
                <a:solidFill>
                  <a:schemeClr val="accent6">
                    <a:lumMod val="50000"/>
                  </a:schemeClr>
                </a:solidFill>
                <a:latin typeface="Arial" panose="020B0604020202020204" pitchFamily="34" charset="0"/>
                <a:cs typeface="Arial" panose="020B0604020202020204" pitchFamily="34" charset="0"/>
              </a:rPr>
              <a:t>PIEZAS COMUNICATIVAS SOSTENIBILIDAD</a:t>
            </a:r>
          </a:p>
        </p:txBody>
      </p:sp>
      <p:pic>
        <p:nvPicPr>
          <p:cNvPr id="399363" name="Imagen 3">
            <a:extLst>
              <a:ext uri="{FF2B5EF4-FFF2-40B4-BE49-F238E27FC236}">
                <a16:creationId xmlns:a16="http://schemas.microsoft.com/office/drawing/2014/main" id="{5F6AA9B8-E982-41F9-80E9-D69A40444A3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82650" y="763588"/>
            <a:ext cx="2889250" cy="221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364" name="Imagen 4">
            <a:extLst>
              <a:ext uri="{FF2B5EF4-FFF2-40B4-BE49-F238E27FC236}">
                <a16:creationId xmlns:a16="http://schemas.microsoft.com/office/drawing/2014/main" id="{DE511B25-AF8E-4F1E-9DB7-9B6AE4AC8DA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200525" y="763588"/>
            <a:ext cx="4022725" cy="221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365" name="Imagen 7">
            <a:extLst>
              <a:ext uri="{FF2B5EF4-FFF2-40B4-BE49-F238E27FC236}">
                <a16:creationId xmlns:a16="http://schemas.microsoft.com/office/drawing/2014/main" id="{D47E2C74-C319-4BE1-852E-842CD90AD20B}"/>
              </a:ext>
            </a:extLst>
          </p:cNvPr>
          <p:cNvPicPr>
            <a:picLocks noChangeAspect="1" noChangeArrowheads="1"/>
          </p:cNvPicPr>
          <p:nvPr/>
        </p:nvPicPr>
        <p:blipFill>
          <a:blip r:embed="rId4" r:link="rId5" cstate="email">
            <a:extLst>
              <a:ext uri="{28A0092B-C50C-407E-A947-70E740481C1C}">
                <a14:useLocalDpi xmlns:a14="http://schemas.microsoft.com/office/drawing/2010/main"/>
              </a:ext>
            </a:extLst>
          </a:blip>
          <a:srcRect/>
          <a:stretch>
            <a:fillRect/>
          </a:stretch>
        </p:blipFill>
        <p:spPr bwMode="auto">
          <a:xfrm>
            <a:off x="8480425" y="763588"/>
            <a:ext cx="2828925" cy="221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366" name="Imagen 6">
            <a:extLst>
              <a:ext uri="{FF2B5EF4-FFF2-40B4-BE49-F238E27FC236}">
                <a16:creationId xmlns:a16="http://schemas.microsoft.com/office/drawing/2014/main" id="{377DBDA8-892C-453F-86C9-72060BC898C8}"/>
              </a:ext>
            </a:extLst>
          </p:cNvPr>
          <p:cNvPicPr>
            <a:picLocks noChangeAspect="1" noChangeArrowheads="1"/>
          </p:cNvPicPr>
          <p:nvPr/>
        </p:nvPicPr>
        <p:blipFill>
          <a:blip r:embed="rId6" r:link="rId7" cstate="email">
            <a:extLst>
              <a:ext uri="{28A0092B-C50C-407E-A947-70E740481C1C}">
                <a14:useLocalDpi xmlns:a14="http://schemas.microsoft.com/office/drawing/2010/main"/>
              </a:ext>
            </a:extLst>
          </a:blip>
          <a:srcRect/>
          <a:stretch>
            <a:fillRect/>
          </a:stretch>
        </p:blipFill>
        <p:spPr bwMode="auto">
          <a:xfrm>
            <a:off x="5154613" y="3365500"/>
            <a:ext cx="3068637" cy="202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367" name="Marcador de contenido 5">
            <a:extLst>
              <a:ext uri="{FF2B5EF4-FFF2-40B4-BE49-F238E27FC236}">
                <a16:creationId xmlns:a16="http://schemas.microsoft.com/office/drawing/2014/main" id="{9CDB1185-414B-49B7-B415-827D031572D6}"/>
              </a:ext>
            </a:extLst>
          </p:cNvPr>
          <p:cNvPicPr>
            <a:picLocks noGrp="1" noChangeArrowheads="1"/>
          </p:cNvPicPr>
          <p:nvPr>
            <p:ph idx="1"/>
          </p:nvPr>
        </p:nvPicPr>
        <p:blipFill>
          <a:blip r:embed="rId8" r:link="rId9" cstate="email">
            <a:extLst>
              <a:ext uri="{28A0092B-C50C-407E-A947-70E740481C1C}">
                <a14:useLocalDpi xmlns:a14="http://schemas.microsoft.com/office/drawing/2010/main"/>
              </a:ext>
            </a:extLst>
          </a:blip>
          <a:srcRect/>
          <a:stretch>
            <a:fillRect/>
          </a:stretch>
        </p:blipFill>
        <p:spPr>
          <a:xfrm>
            <a:off x="8480425" y="3365500"/>
            <a:ext cx="2828925" cy="2028825"/>
          </a:xfrm>
        </p:spPr>
      </p:pic>
      <p:sp>
        <p:nvSpPr>
          <p:cNvPr id="358408" name="Rectángulo 4">
            <a:extLst>
              <a:ext uri="{FF2B5EF4-FFF2-40B4-BE49-F238E27FC236}">
                <a16:creationId xmlns:a16="http://schemas.microsoft.com/office/drawing/2014/main" id="{72B4087E-DD81-4F63-94E5-63B49A53A263}"/>
              </a:ext>
            </a:extLst>
          </p:cNvPr>
          <p:cNvSpPr>
            <a:spLocks noChangeArrowheads="1"/>
          </p:cNvSpPr>
          <p:nvPr/>
        </p:nvSpPr>
        <p:spPr bwMode="auto">
          <a:xfrm>
            <a:off x="873125" y="130175"/>
            <a:ext cx="10374313"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AMBIENTAL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Tree>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Título 1">
            <a:extLst>
              <a:ext uri="{FF2B5EF4-FFF2-40B4-BE49-F238E27FC236}">
                <a16:creationId xmlns:a16="http://schemas.microsoft.com/office/drawing/2014/main" id="{E12BD5E2-B887-4069-8283-47D45FA7F846}"/>
              </a:ext>
            </a:extLst>
          </p:cNvPr>
          <p:cNvSpPr>
            <a:spLocks noGrp="1"/>
          </p:cNvSpPr>
          <p:nvPr>
            <p:ph type="title"/>
          </p:nvPr>
        </p:nvSpPr>
        <p:spPr>
          <a:xfrm>
            <a:off x="893763" y="373063"/>
            <a:ext cx="3989387" cy="5310187"/>
          </a:xfrm>
        </p:spPr>
        <p:txBody>
          <a:bodyPr/>
          <a:lstStyle/>
          <a:p>
            <a:pPr>
              <a:defRPr/>
            </a:pPr>
            <a:r>
              <a:rPr lang="es-ES" altLang="es-CO" sz="4000" b="1" dirty="0">
                <a:solidFill>
                  <a:schemeClr val="accent6">
                    <a:lumMod val="50000"/>
                  </a:schemeClr>
                </a:solidFill>
                <a:latin typeface="Arial" panose="020B0604020202020204" pitchFamily="34" charset="0"/>
                <a:cs typeface="Arial" panose="020B0604020202020204" pitchFamily="34" charset="0"/>
              </a:rPr>
              <a:t>7. Participación en reuniones</a:t>
            </a:r>
          </a:p>
        </p:txBody>
      </p:sp>
      <p:graphicFrame>
        <p:nvGraphicFramePr>
          <p:cNvPr id="2" name="Tabla 1">
            <a:extLst>
              <a:ext uri="{FF2B5EF4-FFF2-40B4-BE49-F238E27FC236}">
                <a16:creationId xmlns:a16="http://schemas.microsoft.com/office/drawing/2014/main" id="{43B22547-498D-4054-955F-EF835D345665}"/>
              </a:ext>
            </a:extLst>
          </p:cNvPr>
          <p:cNvGraphicFramePr>
            <a:graphicFrameLocks noGrp="1"/>
          </p:cNvGraphicFramePr>
          <p:nvPr/>
        </p:nvGraphicFramePr>
        <p:xfrm>
          <a:off x="5767388" y="841375"/>
          <a:ext cx="5173662" cy="4572000"/>
        </p:xfrm>
        <a:graphic>
          <a:graphicData uri="http://schemas.openxmlformats.org/drawingml/2006/table">
            <a:tbl>
              <a:tblPr firstRow="1" firstCol="1" bandRow="1"/>
              <a:tblGrid>
                <a:gridCol w="2444697">
                  <a:extLst>
                    <a:ext uri="{9D8B030D-6E8A-4147-A177-3AD203B41FA5}">
                      <a16:colId xmlns:a16="http://schemas.microsoft.com/office/drawing/2014/main" val="20000"/>
                    </a:ext>
                  </a:extLst>
                </a:gridCol>
                <a:gridCol w="2728965">
                  <a:extLst>
                    <a:ext uri="{9D8B030D-6E8A-4147-A177-3AD203B41FA5}">
                      <a16:colId xmlns:a16="http://schemas.microsoft.com/office/drawing/2014/main" val="20001"/>
                    </a:ext>
                  </a:extLst>
                </a:gridCol>
              </a:tblGrid>
              <a:tr h="780891">
                <a:tc>
                  <a:txBody>
                    <a:bodyPr/>
                    <a:lstStyle/>
                    <a:p>
                      <a:pPr algn="ctr" rtl="0" fontAlgn="ctr"/>
                      <a:r>
                        <a:rPr lang="es-CO" sz="1800" b="1" i="0" u="none" strike="noStrike">
                          <a:solidFill>
                            <a:srgbClr val="FFFFFF"/>
                          </a:solidFill>
                          <a:effectLst/>
                          <a:latin typeface="Calibri" panose="020F0502020204030204" pitchFamily="34" charset="0"/>
                        </a:rPr>
                        <a:t>TIPO DE REUNIÓN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800" b="1" i="0" u="none" strike="noStrike">
                          <a:solidFill>
                            <a:srgbClr val="FFFFFF"/>
                          </a:solidFill>
                          <a:effectLst/>
                          <a:latin typeface="Calibri" panose="020F0502020204030204" pitchFamily="34" charset="0"/>
                        </a:rPr>
                        <a:t>NÚMERO DE REUNIONES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251901">
                <a:tc>
                  <a:txBody>
                    <a:bodyPr/>
                    <a:lstStyle/>
                    <a:p>
                      <a:pPr algn="l" rtl="0" fontAlgn="ctr"/>
                      <a:r>
                        <a:rPr lang="es-CO" sz="1000" b="1" i="0" u="none" strike="noStrike">
                          <a:solidFill>
                            <a:srgbClr val="375623"/>
                          </a:solidFill>
                          <a:effectLst/>
                          <a:latin typeface="Arial" panose="020B0604020202020204" pitchFamily="34" charset="0"/>
                        </a:rPr>
                        <a:t>Equipo de sostenibilidad</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35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r h="251901">
                <a:tc>
                  <a:txBody>
                    <a:bodyPr/>
                    <a:lstStyle/>
                    <a:p>
                      <a:pPr algn="l" rtl="0" fontAlgn="ctr"/>
                      <a:r>
                        <a:rPr lang="es-CO" sz="1000" b="1" i="0" u="none" strike="noStrike">
                          <a:solidFill>
                            <a:srgbClr val="375623"/>
                          </a:solidFill>
                          <a:effectLst/>
                          <a:latin typeface="Arial" panose="020B0604020202020204" pitchFamily="34" charset="0"/>
                        </a:rPr>
                        <a:t>Bancos de Hábitat</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51901">
                <a:tc>
                  <a:txBody>
                    <a:bodyPr/>
                    <a:lstStyle/>
                    <a:p>
                      <a:pPr algn="l" rtl="0" fontAlgn="ctr"/>
                      <a:r>
                        <a:rPr lang="es-CO" sz="1000" b="1" i="0" u="none" strike="noStrike">
                          <a:solidFill>
                            <a:srgbClr val="375623"/>
                          </a:solidFill>
                          <a:effectLst/>
                          <a:latin typeface="Arial" panose="020B0604020202020204" pitchFamily="34" charset="0"/>
                        </a:rPr>
                        <a:t>DT</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251901">
                <a:tc>
                  <a:txBody>
                    <a:bodyPr/>
                    <a:lstStyle/>
                    <a:p>
                      <a:pPr algn="l" rtl="0" fontAlgn="ctr"/>
                      <a:r>
                        <a:rPr lang="es-CO" sz="1000" b="1" i="0" u="none" strike="noStrike">
                          <a:solidFill>
                            <a:srgbClr val="375623"/>
                          </a:solidFill>
                          <a:effectLst/>
                          <a:latin typeface="Arial" panose="020B0604020202020204" pitchFamily="34" charset="0"/>
                        </a:rPr>
                        <a:t>SEI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251901">
                <a:tc>
                  <a:txBody>
                    <a:bodyPr/>
                    <a:lstStyle/>
                    <a:p>
                      <a:pPr algn="l" rtl="0" fontAlgn="ctr"/>
                      <a:r>
                        <a:rPr lang="es-CO" sz="1000" b="1" i="0" u="none" strike="noStrike">
                          <a:solidFill>
                            <a:srgbClr val="375623"/>
                          </a:solidFill>
                          <a:effectLst/>
                          <a:latin typeface="Arial" panose="020B0604020202020204" pitchFamily="34" charset="0"/>
                        </a:rPr>
                        <a:t>Foro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51901">
                <a:tc>
                  <a:txBody>
                    <a:bodyPr/>
                    <a:lstStyle/>
                    <a:p>
                      <a:pPr algn="l" rtl="0" fontAlgn="ctr"/>
                      <a:r>
                        <a:rPr lang="es-CO" sz="1000" b="1" i="0" u="none" strike="noStrike">
                          <a:solidFill>
                            <a:srgbClr val="375623"/>
                          </a:solidFill>
                          <a:effectLst/>
                          <a:latin typeface="Arial" panose="020B0604020202020204" pitchFamily="34" charset="0"/>
                        </a:rPr>
                        <a:t>Fuentes de Financiación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51901">
                <a:tc>
                  <a:txBody>
                    <a:bodyPr/>
                    <a:lstStyle/>
                    <a:p>
                      <a:pPr algn="l" rtl="0" fontAlgn="ctr"/>
                      <a:r>
                        <a:rPr lang="es-CO" sz="1000" b="1" i="0" u="none" strike="noStrike" dirty="0">
                          <a:solidFill>
                            <a:srgbClr val="375623"/>
                          </a:solidFill>
                          <a:effectLst/>
                          <a:latin typeface="Arial" panose="020B0604020202020204" pitchFamily="34" charset="0"/>
                        </a:rPr>
                        <a:t>Mesas Interministeriales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51901">
                <a:tc>
                  <a:txBody>
                    <a:bodyPr/>
                    <a:lstStyle/>
                    <a:p>
                      <a:pPr algn="l" rtl="0" fontAlgn="ctr"/>
                      <a:r>
                        <a:rPr lang="es-CO" sz="1000" b="1" i="0" u="none" strike="noStrike">
                          <a:solidFill>
                            <a:srgbClr val="375623"/>
                          </a:solidFill>
                          <a:effectLst/>
                          <a:latin typeface="Arial" panose="020B0604020202020204" pitchFamily="34" charset="0"/>
                        </a:rPr>
                        <a:t>Eventos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251901">
                <a:tc>
                  <a:txBody>
                    <a:bodyPr/>
                    <a:lstStyle/>
                    <a:p>
                      <a:pPr algn="l" rtl="0" fontAlgn="ctr"/>
                      <a:r>
                        <a:rPr lang="es-CO" sz="1000" b="1" i="0" u="none" strike="noStrike">
                          <a:solidFill>
                            <a:srgbClr val="375623"/>
                          </a:solidFill>
                          <a:effectLst/>
                          <a:latin typeface="Arial" panose="020B0604020202020204" pitchFamily="34" charset="0"/>
                        </a:rPr>
                        <a:t>Sostenibilidad SMA INVIAS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251901">
                <a:tc>
                  <a:txBody>
                    <a:bodyPr/>
                    <a:lstStyle/>
                    <a:p>
                      <a:pPr algn="l" rtl="0" fontAlgn="ctr"/>
                      <a:r>
                        <a:rPr lang="es-CO" sz="1000" b="1" i="0" u="none" strike="noStrike">
                          <a:solidFill>
                            <a:srgbClr val="375623"/>
                          </a:solidFill>
                          <a:effectLst/>
                          <a:latin typeface="Arial" panose="020B0604020202020204" pitchFamily="34" charset="0"/>
                        </a:rPr>
                        <a:t>ITM</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51901">
                <a:tc>
                  <a:txBody>
                    <a:bodyPr/>
                    <a:lstStyle/>
                    <a:p>
                      <a:pPr algn="l" rtl="0" fontAlgn="ctr"/>
                      <a:r>
                        <a:rPr lang="es-CO" sz="1000" b="1" i="0" u="none" strike="noStrike">
                          <a:solidFill>
                            <a:srgbClr val="375623"/>
                          </a:solidFill>
                          <a:effectLst/>
                          <a:latin typeface="Arial" panose="020B0604020202020204" pitchFamily="34" charset="0"/>
                        </a:rPr>
                        <a:t>SRTF - Vías Verdes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51901">
                <a:tc>
                  <a:txBody>
                    <a:bodyPr/>
                    <a:lstStyle/>
                    <a:p>
                      <a:pPr algn="l" rtl="0" fontAlgn="ctr"/>
                      <a:r>
                        <a:rPr lang="es-CO" sz="1000" b="1" i="0" u="none" strike="noStrike">
                          <a:solidFill>
                            <a:srgbClr val="375623"/>
                          </a:solidFill>
                          <a:effectLst/>
                          <a:latin typeface="Arial" panose="020B0604020202020204" pitchFamily="34" charset="0"/>
                        </a:rPr>
                        <a:t>Empresas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51901">
                <a:tc>
                  <a:txBody>
                    <a:bodyPr/>
                    <a:lstStyle/>
                    <a:p>
                      <a:pPr algn="l" rtl="0" fontAlgn="ctr"/>
                      <a:r>
                        <a:rPr lang="es-CO" sz="1000" b="1" i="0" u="none" strike="noStrike">
                          <a:solidFill>
                            <a:srgbClr val="375623"/>
                          </a:solidFill>
                          <a:effectLst/>
                          <a:latin typeface="Arial" panose="020B0604020202020204" pitchFamily="34" charset="0"/>
                        </a:rPr>
                        <a:t>SPA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51901">
                <a:tc>
                  <a:txBody>
                    <a:bodyPr/>
                    <a:lstStyle/>
                    <a:p>
                      <a:pPr algn="l" rtl="0" fontAlgn="ctr"/>
                      <a:r>
                        <a:rPr lang="es-CO" sz="1000" b="1" i="0" u="none" strike="noStrike">
                          <a:solidFill>
                            <a:srgbClr val="375623"/>
                          </a:solidFill>
                          <a:effectLst/>
                          <a:latin typeface="Arial" panose="020B0604020202020204" pitchFamily="34" charset="0"/>
                        </a:rPr>
                        <a:t>Comunicaciones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264496">
                <a:tc>
                  <a:txBody>
                    <a:bodyPr/>
                    <a:lstStyle/>
                    <a:p>
                      <a:pPr algn="ctr" rtl="0" fontAlgn="ctr"/>
                      <a:r>
                        <a:rPr lang="es-CO" sz="1000" b="1" i="0" u="none" strike="noStrike">
                          <a:solidFill>
                            <a:srgbClr val="375623"/>
                          </a:solidFill>
                          <a:effectLst/>
                          <a:latin typeface="Arial" panose="020B0604020202020204" pitchFamily="34" charset="0"/>
                        </a:rPr>
                        <a:t>TOTAL</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375623"/>
                          </a:solidFill>
                          <a:effectLst/>
                          <a:latin typeface="Arial" panose="020B0604020202020204" pitchFamily="34" charset="0"/>
                        </a:rPr>
                        <a:t>83</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ángulo 3">
            <a:extLst>
              <a:ext uri="{FF2B5EF4-FFF2-40B4-BE49-F238E27FC236}">
                <a16:creationId xmlns:a16="http://schemas.microsoft.com/office/drawing/2014/main" id="{7948BA2B-207D-4B2F-B3DF-B85AC54E5779}"/>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59395" name="Rectángulo 7">
            <a:extLst>
              <a:ext uri="{FF2B5EF4-FFF2-40B4-BE49-F238E27FC236}">
                <a16:creationId xmlns:a16="http://schemas.microsoft.com/office/drawing/2014/main" id="{52908E7C-0521-4E3A-B6DF-863790A5617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D2C88EB-BBEA-4026-BE56-35D0DED32E7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59397" name="Imagen 14">
            <a:extLst>
              <a:ext uri="{FF2B5EF4-FFF2-40B4-BE49-F238E27FC236}">
                <a16:creationId xmlns:a16="http://schemas.microsoft.com/office/drawing/2014/main" id="{7BE61613-76A6-42B9-A2EC-EDE693F77CB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8" name="CuadroTexto 2">
            <a:extLst>
              <a:ext uri="{FF2B5EF4-FFF2-40B4-BE49-F238E27FC236}">
                <a16:creationId xmlns:a16="http://schemas.microsoft.com/office/drawing/2014/main" id="{5F43EFD7-D7B9-460B-88BF-6F45632168BC}"/>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59399" name="CuadroTexto 11">
            <a:extLst>
              <a:ext uri="{FF2B5EF4-FFF2-40B4-BE49-F238E27FC236}">
                <a16:creationId xmlns:a16="http://schemas.microsoft.com/office/drawing/2014/main" id="{C546026C-A874-4011-A581-83E8E3540B45}"/>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59400" name="Imagen 16">
            <a:extLst>
              <a:ext uri="{FF2B5EF4-FFF2-40B4-BE49-F238E27FC236}">
                <a16:creationId xmlns:a16="http://schemas.microsoft.com/office/drawing/2014/main" id="{DBC5C14F-06FB-4651-837B-1AA8CD989CA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01" name="Imagen 2">
            <a:extLst>
              <a:ext uri="{FF2B5EF4-FFF2-40B4-BE49-F238E27FC236}">
                <a16:creationId xmlns:a16="http://schemas.microsoft.com/office/drawing/2014/main" id="{53808A62-E232-470F-8163-51725EDC559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36A216A-0E21-4EEB-B368-E97077416277}"/>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7D6FDD6-E2AC-482A-984E-CFF321E7C2AA}"/>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3A26C178-4A6D-41F9-8F4D-777295C6827A}"/>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D1E4C45-9C88-4BB5-9D68-49CDFBDE35C7}"/>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59406" name="CuadroTexto 4">
            <a:extLst>
              <a:ext uri="{FF2B5EF4-FFF2-40B4-BE49-F238E27FC236}">
                <a16:creationId xmlns:a16="http://schemas.microsoft.com/office/drawing/2014/main" id="{F3EDC06D-F716-4E76-BE85-C459BD6289E4}"/>
              </a:ext>
            </a:extLst>
          </p:cNvPr>
          <p:cNvSpPr txBox="1">
            <a:spLocks noChangeArrowheads="1"/>
          </p:cNvSpPr>
          <p:nvPr/>
        </p:nvSpPr>
        <p:spPr bwMode="auto">
          <a:xfrm>
            <a:off x="1212850" y="5380038"/>
            <a:ext cx="88566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800">
                <a:solidFill>
                  <a:srgbClr val="385723"/>
                </a:solidFill>
              </a:rPr>
              <a:t>Sitio crítico No.2 - K50+300: Construcción de muro de pilotes y enrocado de protección</a:t>
            </a:r>
            <a:endParaRPr lang="es-ES" altLang="es-CO" sz="1800">
              <a:solidFill>
                <a:srgbClr val="385723"/>
              </a:solidFill>
            </a:endParaRPr>
          </a:p>
          <a:p>
            <a:pPr>
              <a:lnSpc>
                <a:spcPct val="100000"/>
              </a:lnSpc>
              <a:spcBef>
                <a:spcPct val="0"/>
              </a:spcBef>
              <a:buFontTx/>
              <a:buNone/>
            </a:pPr>
            <a:endParaRPr lang="es-CO" altLang="es-CO" sz="1800">
              <a:solidFill>
                <a:srgbClr val="000000"/>
              </a:solidFill>
            </a:endParaRPr>
          </a:p>
        </p:txBody>
      </p:sp>
      <p:sp>
        <p:nvSpPr>
          <p:cNvPr id="59407" name="object 19">
            <a:extLst>
              <a:ext uri="{FF2B5EF4-FFF2-40B4-BE49-F238E27FC236}">
                <a16:creationId xmlns:a16="http://schemas.microsoft.com/office/drawing/2014/main" id="{0CC657DE-7A96-4F0B-B831-10596A91442D}"/>
              </a:ext>
            </a:extLst>
          </p:cNvPr>
          <p:cNvSpPr>
            <a:spLocks noChangeArrowheads="1"/>
          </p:cNvSpPr>
          <p:nvPr/>
        </p:nvSpPr>
        <p:spPr bwMode="auto">
          <a:xfrm>
            <a:off x="1212850" y="1922463"/>
            <a:ext cx="4016375" cy="3289300"/>
          </a:xfrm>
          <a:prstGeom prst="rect">
            <a:avLst/>
          </a:prstGeom>
          <a:blipFill dpi="0" rotWithShape="1">
            <a:blip r:embed="rId5" cstate="email">
              <a:extLst>
                <a:ext uri="{28A0092B-C50C-407E-A947-70E740481C1C}">
                  <a14:useLocalDpi xmlns:a14="http://schemas.microsoft.com/office/drawing/2010/main"/>
                </a:ext>
              </a:extLst>
            </a:blip>
            <a:srcRect/>
            <a:stretch>
              <a:fillRect/>
            </a:stretch>
          </a:blipFill>
          <a:ln w="3175">
            <a:solidFill>
              <a:schemeClr val="tx1"/>
            </a:solidFill>
            <a:miter lim="800000"/>
            <a:headEnd/>
            <a:tailEnd/>
          </a:ln>
        </p:spPr>
        <p:txBody>
          <a:bodyPr lIns="0" tIns="0" rIns="0" bIns="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s-CO" altLang="es-CO" sz="1800">
              <a:solidFill>
                <a:srgbClr val="000000"/>
              </a:solidFill>
            </a:endParaRPr>
          </a:p>
        </p:txBody>
      </p:sp>
      <p:pic>
        <p:nvPicPr>
          <p:cNvPr id="59408" name="Imagen 15">
            <a:extLst>
              <a:ext uri="{FF2B5EF4-FFF2-40B4-BE49-F238E27FC236}">
                <a16:creationId xmlns:a16="http://schemas.microsoft.com/office/drawing/2014/main" id="{B97F3C47-663E-48C3-8FBC-129CA50FA90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43713" y="1971675"/>
            <a:ext cx="4041775" cy="327025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
            <a:extLst>
              <a:ext uri="{FF2B5EF4-FFF2-40B4-BE49-F238E27FC236}">
                <a16:creationId xmlns:a16="http://schemas.microsoft.com/office/drawing/2014/main" id="{C6D15CB4-142D-4060-A1D9-4C1D5FB05337}"/>
              </a:ext>
            </a:extLst>
          </p:cNvPr>
          <p:cNvSpPr/>
          <p:nvPr/>
        </p:nvSpPr>
        <p:spPr>
          <a:xfrm>
            <a:off x="0" y="0"/>
            <a:ext cx="12192000" cy="72517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 name="Rectángulo 2">
            <a:extLst>
              <a:ext uri="{FF2B5EF4-FFF2-40B4-BE49-F238E27FC236}">
                <a16:creationId xmlns:a16="http://schemas.microsoft.com/office/drawing/2014/main" id="{45B9E879-9E18-46CD-8240-3ADCA1EDDE45}"/>
              </a:ext>
            </a:extLst>
          </p:cNvPr>
          <p:cNvSpPr/>
          <p:nvPr/>
        </p:nvSpPr>
        <p:spPr>
          <a:xfrm>
            <a:off x="-14288" y="6065838"/>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dirty="0">
              <a:solidFill>
                <a:prstClr val="white"/>
              </a:solidFill>
            </a:endParaRPr>
          </a:p>
        </p:txBody>
      </p:sp>
      <p:pic>
        <p:nvPicPr>
          <p:cNvPr id="401412" name="Imagen 1">
            <a:extLst>
              <a:ext uri="{FF2B5EF4-FFF2-40B4-BE49-F238E27FC236}">
                <a16:creationId xmlns:a16="http://schemas.microsoft.com/office/drawing/2014/main" id="{D882275B-CAFA-4C15-90B9-B48BFF6812C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7675" y="606583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1413" name="Imagen 5">
            <a:extLst>
              <a:ext uri="{FF2B5EF4-FFF2-40B4-BE49-F238E27FC236}">
                <a16:creationId xmlns:a16="http://schemas.microsoft.com/office/drawing/2014/main" id="{B3D5558A-61B7-4479-B483-212EA345C16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251575"/>
            <a:ext cx="3224212"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8" name="Rectángulo 25">
            <a:extLst>
              <a:ext uri="{FF2B5EF4-FFF2-40B4-BE49-F238E27FC236}">
                <a16:creationId xmlns:a16="http://schemas.microsoft.com/office/drawing/2014/main" id="{6B823488-EC2B-4D99-AC62-4D58532294DE}"/>
              </a:ext>
            </a:extLst>
          </p:cNvPr>
          <p:cNvSpPr>
            <a:spLocks noChangeArrowheads="1"/>
          </p:cNvSpPr>
          <p:nvPr/>
        </p:nvSpPr>
        <p:spPr bwMode="auto">
          <a:xfrm>
            <a:off x="893763" y="274638"/>
            <a:ext cx="10423525"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PREDIAL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
        <p:nvSpPr>
          <p:cNvPr id="11" name="30 CuadroTexto">
            <a:extLst>
              <a:ext uri="{FF2B5EF4-FFF2-40B4-BE49-F238E27FC236}">
                <a16:creationId xmlns:a16="http://schemas.microsoft.com/office/drawing/2014/main" id="{41D93D4F-5570-4B56-813C-05096809537C}"/>
              </a:ext>
            </a:extLst>
          </p:cNvPr>
          <p:cNvSpPr txBox="1">
            <a:spLocks noChangeArrowheads="1"/>
          </p:cNvSpPr>
          <p:nvPr/>
        </p:nvSpPr>
        <p:spPr bwMode="auto">
          <a:xfrm flipH="1">
            <a:off x="893763" y="860425"/>
            <a:ext cx="10436225" cy="215900"/>
          </a:xfrm>
          <a:prstGeom prst="rect">
            <a:avLst/>
          </a:prstGeom>
          <a:solidFill>
            <a:schemeClr val="accent6">
              <a:lumMod val="50000"/>
            </a:schemeClr>
          </a:solidFill>
        </p:spPr>
        <p:style>
          <a:lnRef idx="3">
            <a:schemeClr val="lt1"/>
          </a:lnRef>
          <a:fillRef idx="1">
            <a:schemeClr val="accent1"/>
          </a:fillRef>
          <a:effectRef idx="1">
            <a:schemeClr val="accent1"/>
          </a:effectRef>
          <a:fontRef idx="minor">
            <a:schemeClr val="lt1"/>
          </a:fontRef>
        </p:style>
        <p:txBody>
          <a:bodyPr lIns="91203" tIns="0" rIns="91203" bIns="0" anchor="ctr" anchorCtr="1">
            <a:spAutoFit/>
          </a:bodyPr>
          <a:lstStyle>
            <a:defPPr>
              <a:defRPr lang="es-CO"/>
            </a:defPPr>
            <a:lvl1pPr marL="343266" indent="-343266" algn="ctr" defTabSz="686532" fontAlgn="auto">
              <a:spcBef>
                <a:spcPts val="450"/>
              </a:spcBef>
              <a:spcAft>
                <a:spcPts val="0"/>
              </a:spcAft>
              <a:defRPr sz="900" b="1">
                <a:solidFill>
                  <a:prstClr val="white"/>
                </a:solidFill>
                <a:effectLst/>
                <a:latin typeface="Calibri"/>
                <a:ea typeface="Times New Roman"/>
                <a:cs typeface="Arial" pitchFamily="34" charset="0"/>
              </a:defRPr>
            </a:lvl1pPr>
            <a:lvl2pPr marL="37931725" indent="-37474525">
              <a:defRPr sz="2400">
                <a:latin typeface="Arial" pitchFamily="34" charset="0"/>
                <a:cs typeface="Arial" pitchFamily="34" charset="0"/>
              </a:defRPr>
            </a:lvl2pPr>
            <a:lvl3pPr>
              <a:defRPr sz="2400">
                <a:latin typeface="Arial" pitchFamily="34" charset="0"/>
                <a:cs typeface="Arial" pitchFamily="34" charset="0"/>
              </a:defRPr>
            </a:lvl3pPr>
            <a:lvl4pPr>
              <a:defRPr sz="2400">
                <a:latin typeface="Arial" pitchFamily="34" charset="0"/>
                <a:cs typeface="Arial" pitchFamily="34" charset="0"/>
              </a:defRPr>
            </a:lvl4pPr>
            <a:lvl5pPr>
              <a:defRPr sz="2400">
                <a:latin typeface="Arial" pitchFamily="34" charset="0"/>
                <a:cs typeface="Arial" pitchFamily="34" charset="0"/>
              </a:defRPr>
            </a:lvl5pPr>
            <a:lvl6pPr marL="457200" eaLnBrk="0" fontAlgn="base" hangingPunct="0">
              <a:spcBef>
                <a:spcPct val="0"/>
              </a:spcBef>
              <a:spcAft>
                <a:spcPct val="0"/>
              </a:spcAft>
              <a:defRPr sz="2400">
                <a:latin typeface="Arial" pitchFamily="34" charset="0"/>
                <a:cs typeface="Arial" pitchFamily="34" charset="0"/>
              </a:defRPr>
            </a:lvl6pPr>
            <a:lvl7pPr marL="914400" eaLnBrk="0" fontAlgn="base" hangingPunct="0">
              <a:spcBef>
                <a:spcPct val="0"/>
              </a:spcBef>
              <a:spcAft>
                <a:spcPct val="0"/>
              </a:spcAft>
              <a:defRPr sz="2400">
                <a:latin typeface="Arial" pitchFamily="34" charset="0"/>
                <a:cs typeface="Arial" pitchFamily="34" charset="0"/>
              </a:defRPr>
            </a:lvl7pPr>
            <a:lvl8pPr marL="1371600" eaLnBrk="0" fontAlgn="base" hangingPunct="0">
              <a:spcBef>
                <a:spcPct val="0"/>
              </a:spcBef>
              <a:spcAft>
                <a:spcPct val="0"/>
              </a:spcAft>
              <a:defRPr sz="2400">
                <a:latin typeface="Arial" pitchFamily="34" charset="0"/>
                <a:cs typeface="Arial" pitchFamily="34" charset="0"/>
              </a:defRPr>
            </a:lvl8pPr>
            <a:lvl9pPr marL="1828800" eaLnBrk="0" fontAlgn="base" hangingPunct="0">
              <a:spcBef>
                <a:spcPct val="0"/>
              </a:spcBef>
              <a:spcAft>
                <a:spcPct val="0"/>
              </a:spcAft>
              <a:defRPr sz="2400">
                <a:latin typeface="Arial" pitchFamily="34" charset="0"/>
                <a:cs typeface="Arial" pitchFamily="34" charset="0"/>
              </a:defRPr>
            </a:lvl9pPr>
          </a:lstStyle>
          <a:p>
            <a:pPr algn="r" eaLnBrk="1" hangingPunct="1">
              <a:defRPr/>
            </a:pPr>
            <a:r>
              <a:rPr lang="es-CO" sz="1400" dirty="0">
                <a:solidFill>
                  <a:schemeClr val="bg1"/>
                </a:solidFill>
                <a:latin typeface="Arial" panose="020B0604020202020204" pitchFamily="34" charset="0"/>
              </a:rPr>
              <a:t>GESTIÓN</a:t>
            </a:r>
            <a:r>
              <a:rPr lang="es-CO" sz="970" dirty="0">
                <a:solidFill>
                  <a:schemeClr val="bg1"/>
                </a:solidFill>
              </a:rPr>
              <a:t> </a:t>
            </a:r>
            <a:r>
              <a:rPr lang="es-CO" sz="1400" dirty="0">
                <a:solidFill>
                  <a:schemeClr val="bg1"/>
                </a:solidFill>
                <a:latin typeface="Arial" panose="020B0604020202020204" pitchFamily="34" charset="0"/>
              </a:rPr>
              <a:t>2019</a:t>
            </a:r>
          </a:p>
        </p:txBody>
      </p:sp>
      <p:sp>
        <p:nvSpPr>
          <p:cNvPr id="353289" name="CuadroTexto 3">
            <a:extLst>
              <a:ext uri="{FF2B5EF4-FFF2-40B4-BE49-F238E27FC236}">
                <a16:creationId xmlns:a16="http://schemas.microsoft.com/office/drawing/2014/main" id="{737C6D77-B6A7-4B88-B4E6-D64F9DE6468A}"/>
              </a:ext>
            </a:extLst>
          </p:cNvPr>
          <p:cNvSpPr txBox="1">
            <a:spLocks noChangeArrowheads="1"/>
          </p:cNvSpPr>
          <p:nvPr/>
        </p:nvSpPr>
        <p:spPr bwMode="auto">
          <a:xfrm>
            <a:off x="879475" y="1539875"/>
            <a:ext cx="10450513" cy="12652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7000"/>
              </a:lnSpc>
              <a:spcBef>
                <a:spcPct val="0"/>
              </a:spcBef>
              <a:spcAft>
                <a:spcPts val="800"/>
              </a:spcAft>
              <a:buFontTx/>
              <a:buNone/>
              <a:defRPr/>
            </a:pPr>
            <a:r>
              <a:rPr lang="es-ES" altLang="es-CO" sz="1800" dirty="0">
                <a:solidFill>
                  <a:schemeClr val="accent6">
                    <a:lumMod val="50000"/>
                  </a:schemeClr>
                </a:solidFill>
                <a:latin typeface="Arial" panose="020B0604020202020204" pitchFamily="34" charset="0"/>
                <a:ea typeface="MS PGothic" panose="020B0600070205080204" pitchFamily="34" charset="-128"/>
                <a:cs typeface="Arial" panose="020B0604020202020204" pitchFamily="34" charset="0"/>
                <a:sym typeface="Helvetica Neue Bold Condensed"/>
              </a:rPr>
              <a:t>GESTIÓN PREDIAL: </a:t>
            </a:r>
            <a:r>
              <a:rPr lang="es-CO" altLang="es-CO" sz="1800" dirty="0">
                <a:solidFill>
                  <a:schemeClr val="accent6">
                    <a:lumMod val="50000"/>
                  </a:schemeClr>
                </a:solidFill>
                <a:ea typeface="Calibri" panose="020F0502020204030204" pitchFamily="34" charset="0"/>
                <a:cs typeface="Times New Roman" panose="02020603050405020304" pitchFamily="18" charset="0"/>
              </a:rPr>
              <a:t>La verificación de la gestión predial necesaria para el desarrollo de los proyectos de infraestructura vial a cargo del Invias, es dirigida por la Subdirección de Medio Ambiente  y Gestión Social, en la cual se da concepto de conformidad a los Procesos de Gestión Predial, Adquisición Predial y  Saneamiento Predial. </a:t>
            </a:r>
          </a:p>
        </p:txBody>
      </p:sp>
      <p:pic>
        <p:nvPicPr>
          <p:cNvPr id="401417" name="1 Imagen">
            <a:extLst>
              <a:ext uri="{FF2B5EF4-FFF2-40B4-BE49-F238E27FC236}">
                <a16:creationId xmlns:a16="http://schemas.microsoft.com/office/drawing/2014/main" id="{9F6CC59D-0D7A-40C9-9488-A7A686FC71AB}"/>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4313238" y="2840038"/>
            <a:ext cx="3571875" cy="268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
            <a:extLst>
              <a:ext uri="{FF2B5EF4-FFF2-40B4-BE49-F238E27FC236}">
                <a16:creationId xmlns:a16="http://schemas.microsoft.com/office/drawing/2014/main" id="{1D55588F-A836-4055-98A2-5B81D7D8F881}"/>
              </a:ext>
            </a:extLst>
          </p:cNvPr>
          <p:cNvSpPr/>
          <p:nvPr/>
        </p:nvSpPr>
        <p:spPr>
          <a:xfrm>
            <a:off x="0" y="0"/>
            <a:ext cx="12192000" cy="72517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 name="Rectángulo 2">
            <a:extLst>
              <a:ext uri="{FF2B5EF4-FFF2-40B4-BE49-F238E27FC236}">
                <a16:creationId xmlns:a16="http://schemas.microsoft.com/office/drawing/2014/main" id="{2C00DB6C-EE4F-4F36-BED4-7878A309AC70}"/>
              </a:ext>
            </a:extLst>
          </p:cNvPr>
          <p:cNvSpPr/>
          <p:nvPr/>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dirty="0">
              <a:solidFill>
                <a:prstClr val="white"/>
              </a:solidFill>
            </a:endParaRPr>
          </a:p>
        </p:txBody>
      </p:sp>
      <p:pic>
        <p:nvPicPr>
          <p:cNvPr id="402436" name="Imagen 1">
            <a:extLst>
              <a:ext uri="{FF2B5EF4-FFF2-40B4-BE49-F238E27FC236}">
                <a16:creationId xmlns:a16="http://schemas.microsoft.com/office/drawing/2014/main" id="{12989336-0658-4BED-87D7-555E5B95F67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10700" y="587851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2437" name="Imagen 5">
            <a:extLst>
              <a:ext uri="{FF2B5EF4-FFF2-40B4-BE49-F238E27FC236}">
                <a16:creationId xmlns:a16="http://schemas.microsoft.com/office/drawing/2014/main" id="{94DE1172-1D3A-48FE-AD20-3679B601887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075363"/>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502" name="Rectángulo 25">
            <a:extLst>
              <a:ext uri="{FF2B5EF4-FFF2-40B4-BE49-F238E27FC236}">
                <a16:creationId xmlns:a16="http://schemas.microsoft.com/office/drawing/2014/main" id="{26512CA2-2C66-419E-A687-DCD4732091C0}"/>
              </a:ext>
            </a:extLst>
          </p:cNvPr>
          <p:cNvSpPr>
            <a:spLocks noChangeArrowheads="1"/>
          </p:cNvSpPr>
          <p:nvPr/>
        </p:nvSpPr>
        <p:spPr bwMode="auto">
          <a:xfrm>
            <a:off x="892175" y="346075"/>
            <a:ext cx="10733088"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PREDIAL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
        <p:nvSpPr>
          <p:cNvPr id="12" name="30 CuadroTexto">
            <a:extLst>
              <a:ext uri="{FF2B5EF4-FFF2-40B4-BE49-F238E27FC236}">
                <a16:creationId xmlns:a16="http://schemas.microsoft.com/office/drawing/2014/main" id="{BAD37090-CB17-44FD-ABB5-59EEB9BEBDE3}"/>
              </a:ext>
            </a:extLst>
          </p:cNvPr>
          <p:cNvSpPr txBox="1">
            <a:spLocks noChangeArrowheads="1"/>
          </p:cNvSpPr>
          <p:nvPr/>
        </p:nvSpPr>
        <p:spPr bwMode="auto">
          <a:xfrm flipH="1">
            <a:off x="892175" y="982663"/>
            <a:ext cx="10498138" cy="215900"/>
          </a:xfrm>
          <a:prstGeom prst="rect">
            <a:avLst/>
          </a:prstGeom>
          <a:solidFill>
            <a:schemeClr val="accent6">
              <a:lumMod val="50000"/>
            </a:schemeClr>
          </a:solidFill>
        </p:spPr>
        <p:style>
          <a:lnRef idx="3">
            <a:schemeClr val="lt1"/>
          </a:lnRef>
          <a:fillRef idx="1">
            <a:schemeClr val="accent1"/>
          </a:fillRef>
          <a:effectRef idx="1">
            <a:schemeClr val="accent1"/>
          </a:effectRef>
          <a:fontRef idx="minor">
            <a:schemeClr val="lt1"/>
          </a:fontRef>
        </p:style>
        <p:txBody>
          <a:bodyPr lIns="91203" tIns="0" rIns="91203" bIns="0" anchor="ctr" anchorCtr="1">
            <a:spAutoFit/>
          </a:bodyPr>
          <a:lstStyle>
            <a:defPPr>
              <a:defRPr lang="es-CO"/>
            </a:defPPr>
            <a:lvl1pPr marL="343266" indent="-343266" algn="ctr" defTabSz="686532" fontAlgn="auto">
              <a:spcBef>
                <a:spcPts val="450"/>
              </a:spcBef>
              <a:spcAft>
                <a:spcPts val="0"/>
              </a:spcAft>
              <a:defRPr sz="900" b="1">
                <a:solidFill>
                  <a:prstClr val="white"/>
                </a:solidFill>
                <a:effectLst/>
                <a:latin typeface="Calibri"/>
                <a:ea typeface="Times New Roman"/>
                <a:cs typeface="Arial" pitchFamily="34" charset="0"/>
              </a:defRPr>
            </a:lvl1pPr>
            <a:lvl2pPr marL="37931725" indent="-37474525">
              <a:defRPr sz="2400">
                <a:latin typeface="Arial" pitchFamily="34" charset="0"/>
                <a:cs typeface="Arial" pitchFamily="34" charset="0"/>
              </a:defRPr>
            </a:lvl2pPr>
            <a:lvl3pPr>
              <a:defRPr sz="2400">
                <a:latin typeface="Arial" pitchFamily="34" charset="0"/>
                <a:cs typeface="Arial" pitchFamily="34" charset="0"/>
              </a:defRPr>
            </a:lvl3pPr>
            <a:lvl4pPr>
              <a:defRPr sz="2400">
                <a:latin typeface="Arial" pitchFamily="34" charset="0"/>
                <a:cs typeface="Arial" pitchFamily="34" charset="0"/>
              </a:defRPr>
            </a:lvl4pPr>
            <a:lvl5pPr>
              <a:defRPr sz="2400">
                <a:latin typeface="Arial" pitchFamily="34" charset="0"/>
                <a:cs typeface="Arial" pitchFamily="34" charset="0"/>
              </a:defRPr>
            </a:lvl5pPr>
            <a:lvl6pPr marL="457200" eaLnBrk="0" fontAlgn="base" hangingPunct="0">
              <a:spcBef>
                <a:spcPct val="0"/>
              </a:spcBef>
              <a:spcAft>
                <a:spcPct val="0"/>
              </a:spcAft>
              <a:defRPr sz="2400">
                <a:latin typeface="Arial" pitchFamily="34" charset="0"/>
                <a:cs typeface="Arial" pitchFamily="34" charset="0"/>
              </a:defRPr>
            </a:lvl6pPr>
            <a:lvl7pPr marL="914400" eaLnBrk="0" fontAlgn="base" hangingPunct="0">
              <a:spcBef>
                <a:spcPct val="0"/>
              </a:spcBef>
              <a:spcAft>
                <a:spcPct val="0"/>
              </a:spcAft>
              <a:defRPr sz="2400">
                <a:latin typeface="Arial" pitchFamily="34" charset="0"/>
                <a:cs typeface="Arial" pitchFamily="34" charset="0"/>
              </a:defRPr>
            </a:lvl7pPr>
            <a:lvl8pPr marL="1371600" eaLnBrk="0" fontAlgn="base" hangingPunct="0">
              <a:spcBef>
                <a:spcPct val="0"/>
              </a:spcBef>
              <a:spcAft>
                <a:spcPct val="0"/>
              </a:spcAft>
              <a:defRPr sz="2400">
                <a:latin typeface="Arial" pitchFamily="34" charset="0"/>
                <a:cs typeface="Arial" pitchFamily="34" charset="0"/>
              </a:defRPr>
            </a:lvl8pPr>
            <a:lvl9pPr marL="1828800" eaLnBrk="0" fontAlgn="base" hangingPunct="0">
              <a:spcBef>
                <a:spcPct val="0"/>
              </a:spcBef>
              <a:spcAft>
                <a:spcPct val="0"/>
              </a:spcAft>
              <a:defRPr sz="2400">
                <a:latin typeface="Arial" pitchFamily="34" charset="0"/>
                <a:cs typeface="Arial" pitchFamily="34" charset="0"/>
              </a:defRPr>
            </a:lvl9pPr>
          </a:lstStyle>
          <a:p>
            <a:pPr eaLnBrk="1" hangingPunct="1">
              <a:defRPr/>
            </a:pPr>
            <a:r>
              <a:rPr lang="es-CO" sz="1400" dirty="0">
                <a:latin typeface="Arial" panose="020B0604020202020204" pitchFamily="34" charset="0"/>
              </a:rPr>
              <a:t>GESTIÓN</a:t>
            </a:r>
            <a:r>
              <a:rPr lang="es-CO" sz="970" dirty="0"/>
              <a:t>  </a:t>
            </a:r>
            <a:r>
              <a:rPr lang="es-CO" sz="1400" dirty="0">
                <a:latin typeface="Arial" panose="020B0604020202020204" pitchFamily="34" charset="0"/>
              </a:rPr>
              <a:t>2019</a:t>
            </a:r>
          </a:p>
        </p:txBody>
      </p:sp>
      <p:graphicFrame>
        <p:nvGraphicFramePr>
          <p:cNvPr id="14" name="Tabla 13">
            <a:extLst>
              <a:ext uri="{FF2B5EF4-FFF2-40B4-BE49-F238E27FC236}">
                <a16:creationId xmlns:a16="http://schemas.microsoft.com/office/drawing/2014/main" id="{323D1554-8BF8-4A24-A42B-AB679DF9E147}"/>
              </a:ext>
            </a:extLst>
          </p:cNvPr>
          <p:cNvGraphicFramePr>
            <a:graphicFrameLocks noGrp="1"/>
          </p:cNvGraphicFramePr>
          <p:nvPr/>
        </p:nvGraphicFramePr>
        <p:xfrm>
          <a:off x="2208213" y="1700213"/>
          <a:ext cx="7804150" cy="1630362"/>
        </p:xfrm>
        <a:graphic>
          <a:graphicData uri="http://schemas.openxmlformats.org/drawingml/2006/table">
            <a:tbl>
              <a:tblPr firstRow="1" bandRow="1">
                <a:tableStyleId>{93296810-A885-4BE3-A3E7-6D5BEEA58F35}</a:tableStyleId>
              </a:tblPr>
              <a:tblGrid>
                <a:gridCol w="4751864">
                  <a:extLst>
                    <a:ext uri="{9D8B030D-6E8A-4147-A177-3AD203B41FA5}">
                      <a16:colId xmlns:a16="http://schemas.microsoft.com/office/drawing/2014/main" val="20000"/>
                    </a:ext>
                  </a:extLst>
                </a:gridCol>
                <a:gridCol w="3052286">
                  <a:extLst>
                    <a:ext uri="{9D8B030D-6E8A-4147-A177-3AD203B41FA5}">
                      <a16:colId xmlns:a16="http://schemas.microsoft.com/office/drawing/2014/main" val="20001"/>
                    </a:ext>
                  </a:extLst>
                </a:gridCol>
              </a:tblGrid>
              <a:tr h="432066">
                <a:tc>
                  <a:txBody>
                    <a:bodyPr/>
                    <a:lstStyle/>
                    <a:p>
                      <a:pPr algn="ctr">
                        <a:lnSpc>
                          <a:spcPct val="107000"/>
                        </a:lnSpc>
                        <a:spcAft>
                          <a:spcPts val="0"/>
                        </a:spcAft>
                      </a:pPr>
                      <a:r>
                        <a:rPr lang="es-CO" sz="140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hlinkClick r:id="rId4" action="ppaction://hlinkfile"/>
                        </a:rPr>
                        <a:t>PROYECTOS</a:t>
                      </a:r>
                      <a:endParaRPr lang="es-CO" sz="140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endParaRPr>
                    </a:p>
                  </a:txBody>
                  <a:tcPr marL="68570" marR="68570" marT="0" marB="0"/>
                </a:tc>
                <a:tc>
                  <a:txBody>
                    <a:bodyPr/>
                    <a:lstStyle/>
                    <a:p>
                      <a:pPr algn="ctr">
                        <a:lnSpc>
                          <a:spcPct val="107000"/>
                        </a:lnSpc>
                        <a:spcAft>
                          <a:spcPts val="0"/>
                        </a:spcAft>
                      </a:pPr>
                      <a:r>
                        <a:rPr lang="es-CO" sz="140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rPr>
                        <a:t>CANTIDAD</a:t>
                      </a:r>
                    </a:p>
                  </a:txBody>
                  <a:tcPr marL="68570" marR="68570" marT="0" marB="0"/>
                </a:tc>
                <a:extLst>
                  <a:ext uri="{0D108BD9-81ED-4DB2-BD59-A6C34878D82A}">
                    <a16:rowId xmlns:a16="http://schemas.microsoft.com/office/drawing/2014/main" val="10000"/>
                  </a:ext>
                </a:extLst>
              </a:tr>
              <a:tr h="370856">
                <a:tc>
                  <a:txBody>
                    <a:bodyPr/>
                    <a:lstStyle/>
                    <a:p>
                      <a:pPr algn="just">
                        <a:lnSpc>
                          <a:spcPct val="107000"/>
                        </a:lnSpc>
                        <a:spcAft>
                          <a:spcPts val="0"/>
                        </a:spcAft>
                      </a:pPr>
                      <a:r>
                        <a:rPr lang="es-CO"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rPr>
                        <a:t>PROYECTOS ACTIVOS </a:t>
                      </a:r>
                    </a:p>
                  </a:txBody>
                  <a:tcPr marL="68570" marR="68570" marT="0" marB="0"/>
                </a:tc>
                <a:tc>
                  <a:txBody>
                    <a:bodyPr/>
                    <a:lstStyle/>
                    <a:p>
                      <a:pPr algn="ctr">
                        <a:lnSpc>
                          <a:spcPct val="107000"/>
                        </a:lnSpc>
                        <a:spcAft>
                          <a:spcPts val="0"/>
                        </a:spcAft>
                      </a:pPr>
                      <a:r>
                        <a:rPr lang="es-MX"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rPr>
                        <a:t>79</a:t>
                      </a:r>
                      <a:endParaRPr lang="es-CO"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endParaRPr>
                    </a:p>
                  </a:txBody>
                  <a:tcPr marL="68570" marR="68570" marT="0" marB="0"/>
                </a:tc>
                <a:extLst>
                  <a:ext uri="{0D108BD9-81ED-4DB2-BD59-A6C34878D82A}">
                    <a16:rowId xmlns:a16="http://schemas.microsoft.com/office/drawing/2014/main" val="10001"/>
                  </a:ext>
                </a:extLst>
              </a:tr>
              <a:tr h="456584">
                <a:tc>
                  <a:txBody>
                    <a:bodyPr/>
                    <a:lstStyle/>
                    <a:p>
                      <a:pPr algn="just">
                        <a:lnSpc>
                          <a:spcPct val="107000"/>
                        </a:lnSpc>
                        <a:spcAft>
                          <a:spcPts val="0"/>
                        </a:spcAft>
                      </a:pPr>
                      <a:r>
                        <a:rPr lang="es-CO"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rPr>
                        <a:t>PROYECTOS TERMINADOS Y/O EN LIQUIDACIÓN</a:t>
                      </a:r>
                    </a:p>
                  </a:txBody>
                  <a:tcPr marL="68570" marR="68570" marT="0" marB="0"/>
                </a:tc>
                <a:tc>
                  <a:txBody>
                    <a:bodyPr/>
                    <a:lstStyle/>
                    <a:p>
                      <a:pPr algn="ctr">
                        <a:lnSpc>
                          <a:spcPct val="107000"/>
                        </a:lnSpc>
                        <a:spcAft>
                          <a:spcPts val="0"/>
                        </a:spcAft>
                      </a:pPr>
                      <a:r>
                        <a:rPr lang="es-MX"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rPr>
                        <a:t>81</a:t>
                      </a:r>
                      <a:endParaRPr lang="es-CO"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endParaRPr>
                    </a:p>
                    <a:p>
                      <a:pPr algn="ctr">
                        <a:lnSpc>
                          <a:spcPct val="107000"/>
                        </a:lnSpc>
                        <a:spcAft>
                          <a:spcPts val="0"/>
                        </a:spcAft>
                      </a:pPr>
                      <a:endParaRPr lang="es-CO"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endParaRPr>
                    </a:p>
                  </a:txBody>
                  <a:tcPr marL="68570" marR="68570" marT="0" marB="0"/>
                </a:tc>
                <a:extLst>
                  <a:ext uri="{0D108BD9-81ED-4DB2-BD59-A6C34878D82A}">
                    <a16:rowId xmlns:a16="http://schemas.microsoft.com/office/drawing/2014/main" val="10002"/>
                  </a:ext>
                </a:extLst>
              </a:tr>
              <a:tr h="370856">
                <a:tc>
                  <a:txBody>
                    <a:bodyPr/>
                    <a:lstStyle/>
                    <a:p>
                      <a:pPr marL="0" algn="l">
                        <a:lnSpc>
                          <a:spcPct val="107000"/>
                        </a:lnSpc>
                        <a:spcAft>
                          <a:spcPts val="0"/>
                        </a:spcAft>
                      </a:pPr>
                      <a:r>
                        <a:rPr lang="es-CO"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rPr>
                        <a:t>PROYECTOS EN ESTUDIOS Y DISEÑO</a:t>
                      </a:r>
                    </a:p>
                  </a:txBody>
                  <a:tcPr marL="68570" marR="68570" marT="0" marB="0"/>
                </a:tc>
                <a:tc>
                  <a:txBody>
                    <a:bodyPr/>
                    <a:lstStyle/>
                    <a:p>
                      <a:pPr marL="0" algn="ctr">
                        <a:lnSpc>
                          <a:spcPct val="107000"/>
                        </a:lnSpc>
                        <a:spcAft>
                          <a:spcPts val="0"/>
                        </a:spcAft>
                      </a:pPr>
                      <a:r>
                        <a:rPr lang="es-MX"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rPr>
                        <a:t>78</a:t>
                      </a:r>
                      <a:endParaRPr lang="es-CO" sz="1400" b="0" dirty="0">
                        <a:solidFill>
                          <a:schemeClr val="accent6">
                            <a:lumMod val="50000"/>
                          </a:schemeClr>
                        </a:solidFill>
                        <a:effectLst/>
                        <a:latin typeface="Arial" panose="020B0604020202020204" pitchFamily="34" charset="0"/>
                        <a:ea typeface="Calibri" panose="020F0502020204030204" pitchFamily="34" charset="0"/>
                        <a:cs typeface="Arial" panose="020B0604020202020204" pitchFamily="34" charset="0"/>
                      </a:endParaRPr>
                    </a:p>
                  </a:txBody>
                  <a:tcPr marL="68570" marR="68570" marT="0" marB="0"/>
                </a:tc>
                <a:extLst>
                  <a:ext uri="{0D108BD9-81ED-4DB2-BD59-A6C34878D82A}">
                    <a16:rowId xmlns:a16="http://schemas.microsoft.com/office/drawing/2014/main" val="10003"/>
                  </a:ext>
                </a:extLst>
              </a:tr>
            </a:tbl>
          </a:graphicData>
        </a:graphic>
      </p:graphicFrame>
      <p:sp>
        <p:nvSpPr>
          <p:cNvPr id="354330" name="Rectángulo 3">
            <a:extLst>
              <a:ext uri="{FF2B5EF4-FFF2-40B4-BE49-F238E27FC236}">
                <a16:creationId xmlns:a16="http://schemas.microsoft.com/office/drawing/2014/main" id="{BCB6634D-F648-4F9F-BD27-522442E6E3A3}"/>
              </a:ext>
            </a:extLst>
          </p:cNvPr>
          <p:cNvSpPr>
            <a:spLocks noChangeArrowheads="1"/>
          </p:cNvSpPr>
          <p:nvPr/>
        </p:nvSpPr>
        <p:spPr bwMode="auto">
          <a:xfrm>
            <a:off x="892175" y="4046538"/>
            <a:ext cx="10498138" cy="98266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7000"/>
              </a:lnSpc>
              <a:spcBef>
                <a:spcPct val="0"/>
              </a:spcBef>
              <a:spcAft>
                <a:spcPts val="800"/>
              </a:spcAft>
              <a:buFontTx/>
              <a:buNone/>
              <a:defRPr/>
            </a:pPr>
            <a:r>
              <a:rPr lang="es-CO" altLang="es-CO" sz="1800" dirty="0">
                <a:solidFill>
                  <a:schemeClr val="accent6">
                    <a:lumMod val="50000"/>
                  </a:schemeClr>
                </a:solidFill>
                <a:latin typeface="Arial" panose="020B0604020202020204" pitchFamily="34" charset="0"/>
                <a:ea typeface="Calibri" panose="020F0502020204030204" pitchFamily="34" charset="0"/>
                <a:cs typeface="Arial" panose="020B0604020202020204" pitchFamily="34" charset="0"/>
              </a:rPr>
              <a:t>Es importante aclarar que no todos los proyectos a cargo del Instituto requieren gestión predial y solo se relacionan  aquellos en que las Unidades Ejecutoras solicitan apoyo a la Subdirección de Medio Ambiente y Gestión Social.</a:t>
            </a:r>
          </a:p>
        </p:txBody>
      </p:sp>
    </p:spTree>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
            <a:extLst>
              <a:ext uri="{FF2B5EF4-FFF2-40B4-BE49-F238E27FC236}">
                <a16:creationId xmlns:a16="http://schemas.microsoft.com/office/drawing/2014/main" id="{5139A712-3DFD-4E78-ADC5-138FEED2AA6E}"/>
              </a:ext>
            </a:extLst>
          </p:cNvPr>
          <p:cNvSpPr/>
          <p:nvPr/>
        </p:nvSpPr>
        <p:spPr>
          <a:xfrm>
            <a:off x="0" y="0"/>
            <a:ext cx="12192000" cy="72517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 name="Rectángulo 2">
            <a:extLst>
              <a:ext uri="{FF2B5EF4-FFF2-40B4-BE49-F238E27FC236}">
                <a16:creationId xmlns:a16="http://schemas.microsoft.com/office/drawing/2014/main" id="{A9AA8107-B1DE-4212-957E-1598419978D4}"/>
              </a:ext>
            </a:extLst>
          </p:cNvPr>
          <p:cNvSpPr/>
          <p:nvPr/>
        </p:nvSpPr>
        <p:spPr>
          <a:xfrm>
            <a:off x="-14288" y="6065838"/>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dirty="0">
              <a:solidFill>
                <a:prstClr val="white"/>
              </a:solidFill>
            </a:endParaRPr>
          </a:p>
        </p:txBody>
      </p:sp>
      <p:pic>
        <p:nvPicPr>
          <p:cNvPr id="403460" name="Imagen 1">
            <a:extLst>
              <a:ext uri="{FF2B5EF4-FFF2-40B4-BE49-F238E27FC236}">
                <a16:creationId xmlns:a16="http://schemas.microsoft.com/office/drawing/2014/main" id="{ACA4AE0A-259A-45FA-9BAB-D160601A404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20213" y="606583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461" name="Imagen 5">
            <a:extLst>
              <a:ext uri="{FF2B5EF4-FFF2-40B4-BE49-F238E27FC236}">
                <a16:creationId xmlns:a16="http://schemas.microsoft.com/office/drawing/2014/main" id="{8245875C-80F9-4759-8A84-B460657796D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242050"/>
            <a:ext cx="3224212"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7" name="Diagrama 6">
            <a:extLst>
              <a:ext uri="{FF2B5EF4-FFF2-40B4-BE49-F238E27FC236}">
                <a16:creationId xmlns:a16="http://schemas.microsoft.com/office/drawing/2014/main" id="{88149CF6-5D1B-4EBA-9A9B-BBFFCC1E50B2}"/>
              </a:ext>
            </a:extLst>
          </p:cNvPr>
          <p:cNvGraphicFramePr/>
          <p:nvPr/>
        </p:nvGraphicFramePr>
        <p:xfrm>
          <a:off x="419131" y="-50931"/>
          <a:ext cx="10880653" cy="56722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63527" name="Rectángulo 25">
            <a:extLst>
              <a:ext uri="{FF2B5EF4-FFF2-40B4-BE49-F238E27FC236}">
                <a16:creationId xmlns:a16="http://schemas.microsoft.com/office/drawing/2014/main" id="{5546B1FE-E0C4-4BF7-8913-3622D210C32E}"/>
              </a:ext>
            </a:extLst>
          </p:cNvPr>
          <p:cNvSpPr>
            <a:spLocks noChangeArrowheads="1"/>
          </p:cNvSpPr>
          <p:nvPr/>
        </p:nvSpPr>
        <p:spPr bwMode="auto">
          <a:xfrm>
            <a:off x="892175" y="227013"/>
            <a:ext cx="10407650"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PREDIAL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
        <p:nvSpPr>
          <p:cNvPr id="10" name="30 CuadroTexto">
            <a:extLst>
              <a:ext uri="{FF2B5EF4-FFF2-40B4-BE49-F238E27FC236}">
                <a16:creationId xmlns:a16="http://schemas.microsoft.com/office/drawing/2014/main" id="{301EA577-2118-4023-8BDA-E1E1738D01AF}"/>
              </a:ext>
            </a:extLst>
          </p:cNvPr>
          <p:cNvSpPr txBox="1">
            <a:spLocks noChangeArrowheads="1"/>
          </p:cNvSpPr>
          <p:nvPr/>
        </p:nvSpPr>
        <p:spPr bwMode="auto">
          <a:xfrm flipH="1">
            <a:off x="892175" y="822325"/>
            <a:ext cx="10455275" cy="214313"/>
          </a:xfrm>
          <a:prstGeom prst="rect">
            <a:avLst/>
          </a:prstGeom>
          <a:solidFill>
            <a:schemeClr val="accent6">
              <a:lumMod val="50000"/>
            </a:schemeClr>
          </a:solidFill>
        </p:spPr>
        <p:style>
          <a:lnRef idx="3">
            <a:schemeClr val="lt1"/>
          </a:lnRef>
          <a:fillRef idx="1">
            <a:schemeClr val="accent1"/>
          </a:fillRef>
          <a:effectRef idx="1">
            <a:schemeClr val="accent1"/>
          </a:effectRef>
          <a:fontRef idx="minor">
            <a:schemeClr val="lt1"/>
          </a:fontRef>
        </p:style>
        <p:txBody>
          <a:bodyPr lIns="91203" tIns="0" rIns="91203" bIns="0" anchor="ctr" anchorCtr="1">
            <a:spAutoFit/>
          </a:bodyPr>
          <a:lstStyle>
            <a:defPPr>
              <a:defRPr lang="es-CO"/>
            </a:defPPr>
            <a:lvl1pPr marL="343266" indent="-343266" algn="ctr" defTabSz="686532" fontAlgn="auto">
              <a:spcBef>
                <a:spcPts val="450"/>
              </a:spcBef>
              <a:spcAft>
                <a:spcPts val="0"/>
              </a:spcAft>
              <a:defRPr sz="900" b="1">
                <a:solidFill>
                  <a:prstClr val="white"/>
                </a:solidFill>
                <a:effectLst/>
                <a:latin typeface="Calibri"/>
                <a:ea typeface="Times New Roman"/>
                <a:cs typeface="Arial" pitchFamily="34" charset="0"/>
              </a:defRPr>
            </a:lvl1pPr>
            <a:lvl2pPr marL="37931725" indent="-37474525">
              <a:defRPr sz="2400">
                <a:latin typeface="Arial" pitchFamily="34" charset="0"/>
                <a:cs typeface="Arial" pitchFamily="34" charset="0"/>
              </a:defRPr>
            </a:lvl2pPr>
            <a:lvl3pPr>
              <a:defRPr sz="2400">
                <a:latin typeface="Arial" pitchFamily="34" charset="0"/>
                <a:cs typeface="Arial" pitchFamily="34" charset="0"/>
              </a:defRPr>
            </a:lvl3pPr>
            <a:lvl4pPr>
              <a:defRPr sz="2400">
                <a:latin typeface="Arial" pitchFamily="34" charset="0"/>
                <a:cs typeface="Arial" pitchFamily="34" charset="0"/>
              </a:defRPr>
            </a:lvl4pPr>
            <a:lvl5pPr>
              <a:defRPr sz="2400">
                <a:latin typeface="Arial" pitchFamily="34" charset="0"/>
                <a:cs typeface="Arial" pitchFamily="34" charset="0"/>
              </a:defRPr>
            </a:lvl5pPr>
            <a:lvl6pPr marL="457200" eaLnBrk="0" fontAlgn="base" hangingPunct="0">
              <a:spcBef>
                <a:spcPct val="0"/>
              </a:spcBef>
              <a:spcAft>
                <a:spcPct val="0"/>
              </a:spcAft>
              <a:defRPr sz="2400">
                <a:latin typeface="Arial" pitchFamily="34" charset="0"/>
                <a:cs typeface="Arial" pitchFamily="34" charset="0"/>
              </a:defRPr>
            </a:lvl6pPr>
            <a:lvl7pPr marL="914400" eaLnBrk="0" fontAlgn="base" hangingPunct="0">
              <a:spcBef>
                <a:spcPct val="0"/>
              </a:spcBef>
              <a:spcAft>
                <a:spcPct val="0"/>
              </a:spcAft>
              <a:defRPr sz="2400">
                <a:latin typeface="Arial" pitchFamily="34" charset="0"/>
                <a:cs typeface="Arial" pitchFamily="34" charset="0"/>
              </a:defRPr>
            </a:lvl7pPr>
            <a:lvl8pPr marL="1371600" eaLnBrk="0" fontAlgn="base" hangingPunct="0">
              <a:spcBef>
                <a:spcPct val="0"/>
              </a:spcBef>
              <a:spcAft>
                <a:spcPct val="0"/>
              </a:spcAft>
              <a:defRPr sz="2400">
                <a:latin typeface="Arial" pitchFamily="34" charset="0"/>
                <a:cs typeface="Arial" pitchFamily="34" charset="0"/>
              </a:defRPr>
            </a:lvl8pPr>
            <a:lvl9pPr marL="1828800" eaLnBrk="0" fontAlgn="base" hangingPunct="0">
              <a:spcBef>
                <a:spcPct val="0"/>
              </a:spcBef>
              <a:spcAft>
                <a:spcPct val="0"/>
              </a:spcAft>
              <a:defRPr sz="2400">
                <a:latin typeface="Arial" pitchFamily="34" charset="0"/>
                <a:cs typeface="Arial" pitchFamily="34" charset="0"/>
              </a:defRPr>
            </a:lvl9pPr>
          </a:lstStyle>
          <a:p>
            <a:pPr eaLnBrk="1" hangingPunct="1">
              <a:defRPr/>
            </a:pPr>
            <a:r>
              <a:rPr lang="es-CO" sz="1400" dirty="0">
                <a:latin typeface="Arial" panose="020B0604020202020204" pitchFamily="34" charset="0"/>
              </a:rPr>
              <a:t>GESTIÓN</a:t>
            </a:r>
            <a:r>
              <a:rPr lang="es-CO" sz="970" dirty="0"/>
              <a:t>  </a:t>
            </a:r>
            <a:r>
              <a:rPr lang="es-CO" sz="1400" dirty="0">
                <a:latin typeface="Arial" panose="020B0604020202020204" pitchFamily="34" charset="0"/>
              </a:rPr>
              <a:t>2019</a:t>
            </a:r>
          </a:p>
        </p:txBody>
      </p:sp>
      <p:sp>
        <p:nvSpPr>
          <p:cNvPr id="355338" name="CuadroTexto 3">
            <a:extLst>
              <a:ext uri="{FF2B5EF4-FFF2-40B4-BE49-F238E27FC236}">
                <a16:creationId xmlns:a16="http://schemas.microsoft.com/office/drawing/2014/main" id="{1500B850-B62F-4829-8F6A-167C1DDC6177}"/>
              </a:ext>
            </a:extLst>
          </p:cNvPr>
          <p:cNvSpPr txBox="1">
            <a:spLocks noChangeArrowheads="1"/>
          </p:cNvSpPr>
          <p:nvPr/>
        </p:nvSpPr>
        <p:spPr bwMode="auto">
          <a:xfrm>
            <a:off x="892175" y="1412875"/>
            <a:ext cx="10455275" cy="5002213"/>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7000"/>
              </a:lnSpc>
              <a:spcBef>
                <a:spcPct val="0"/>
              </a:spcBef>
              <a:spcAft>
                <a:spcPts val="800"/>
              </a:spcAft>
              <a:buFontTx/>
              <a:buNone/>
              <a:defRPr/>
            </a:pPr>
            <a:r>
              <a:rPr lang="es-CO" altLang="es-CO" sz="1800" b="1" dirty="0">
                <a:solidFill>
                  <a:schemeClr val="accent6">
                    <a:lumMod val="50000"/>
                  </a:schemeClr>
                </a:solidFill>
                <a:latin typeface="Arial" panose="020B0604020202020204" pitchFamily="34" charset="0"/>
                <a:ea typeface="Calibri" panose="020F0502020204030204" pitchFamily="34" charset="0"/>
                <a:cs typeface="Arial" panose="020B0604020202020204" pitchFamily="34" charset="0"/>
                <a:hlinkClick r:id="rId9" action="ppaction://hlinkfile"/>
              </a:rPr>
              <a:t>Pasivos Prediales.</a:t>
            </a:r>
            <a:endParaRPr lang="es-CO" altLang="es-CO" sz="1800" dirty="0">
              <a:solidFill>
                <a:schemeClr val="accent6">
                  <a:lumMod val="50000"/>
                </a:schemeClr>
              </a:solidFill>
              <a:latin typeface="Arial" panose="020B0604020202020204" pitchFamily="34" charset="0"/>
              <a:ea typeface="Calibri" panose="020F0502020204030204" pitchFamily="34" charset="0"/>
              <a:cs typeface="Arial" panose="020B0604020202020204" pitchFamily="34" charset="0"/>
            </a:endParaRPr>
          </a:p>
          <a:p>
            <a:pPr algn="just" eaLnBrk="1" hangingPunct="1">
              <a:lnSpc>
                <a:spcPct val="107000"/>
              </a:lnSpc>
              <a:spcBef>
                <a:spcPct val="0"/>
              </a:spcBef>
              <a:spcAft>
                <a:spcPts val="800"/>
              </a:spcAft>
              <a:buFontTx/>
              <a:buNone/>
              <a:defRPr/>
            </a:pPr>
            <a:r>
              <a:rPr lang="es-CO" altLang="es-CO" sz="1800" dirty="0">
                <a:solidFill>
                  <a:schemeClr val="accent6">
                    <a:lumMod val="50000"/>
                  </a:schemeClr>
                </a:solidFill>
                <a:latin typeface="Arial" panose="020B0604020202020204" pitchFamily="34" charset="0"/>
                <a:ea typeface="Calibri" panose="020F0502020204030204" pitchFamily="34" charset="0"/>
                <a:cs typeface="Arial" panose="020B0604020202020204" pitchFamily="34" charset="0"/>
              </a:rPr>
              <a:t>En desarrollo de algunos proyectos y por diferentes circunstancias como lo es el cambio de diseño, inestabilidades de terreno, seguridad vial etc., se han necesitado intervenir más predios de los inicialmente  proyectados, esto  afectó en su momento la bolsa predial establecida convirtiéndola insuficiente para atender los requerimientos, así las  cosas se constituyeron pasivos prediales los cuales se encuentran pendientes por pago, entre estos también se ubican aquellos pagos pendientes que en sui momento el contratista no realizó y fueron objeto de incumplimiento.</a:t>
            </a:r>
          </a:p>
          <a:p>
            <a:pPr algn="just" eaLnBrk="1" hangingPunct="1">
              <a:lnSpc>
                <a:spcPct val="107000"/>
              </a:lnSpc>
              <a:spcBef>
                <a:spcPct val="0"/>
              </a:spcBef>
              <a:spcAft>
                <a:spcPts val="800"/>
              </a:spcAft>
              <a:buFontTx/>
              <a:buNone/>
              <a:defRPr/>
            </a:pPr>
            <a:endParaRPr lang="es-CO" altLang="es-CO" sz="1800" dirty="0">
              <a:solidFill>
                <a:schemeClr val="accent6">
                  <a:lumMod val="50000"/>
                </a:schemeClr>
              </a:solidFill>
              <a:latin typeface="Arial" panose="020B0604020202020204" pitchFamily="34" charset="0"/>
              <a:ea typeface="Calibri" panose="020F0502020204030204" pitchFamily="34" charset="0"/>
              <a:cs typeface="Arial" panose="020B0604020202020204" pitchFamily="34" charset="0"/>
            </a:endParaRPr>
          </a:p>
          <a:p>
            <a:pPr algn="just" eaLnBrk="1" hangingPunct="1">
              <a:lnSpc>
                <a:spcPct val="107000"/>
              </a:lnSpc>
              <a:spcBef>
                <a:spcPct val="0"/>
              </a:spcBef>
              <a:spcAft>
                <a:spcPts val="800"/>
              </a:spcAft>
              <a:buFontTx/>
              <a:buNone/>
              <a:defRPr/>
            </a:pPr>
            <a:r>
              <a:rPr lang="es-CO" altLang="es-CO" sz="1800" dirty="0">
                <a:solidFill>
                  <a:schemeClr val="accent6">
                    <a:lumMod val="50000"/>
                  </a:schemeClr>
                </a:solidFill>
                <a:latin typeface="Arial" panose="020B0604020202020204" pitchFamily="34" charset="0"/>
                <a:ea typeface="Calibri" panose="020F0502020204030204" pitchFamily="34" charset="0"/>
                <a:cs typeface="Arial" panose="020B0604020202020204" pitchFamily="34" charset="0"/>
              </a:rPr>
              <a:t> Las diferentes Unidades Ejecutoras y Oficina Asesora Planeación han asignado  recursos para atender el pago de compromisos pendientes, no obstante a la fecha  se requieren  la suma de $ 7.554.253.611,43</a:t>
            </a:r>
            <a:r>
              <a:rPr lang="es-CO" altLang="es-CO" b="1" dirty="0">
                <a:solidFill>
                  <a:schemeClr val="accent6">
                    <a:lumMod val="50000"/>
                  </a:schemeClr>
                </a:solidFill>
                <a:latin typeface="Arial" panose="020B0604020202020204" pitchFamily="34" charset="0"/>
                <a:ea typeface="Calibri" panose="020F0502020204030204" pitchFamily="34" charset="0"/>
                <a:cs typeface="Arial" panose="020B0604020202020204" pitchFamily="34" charset="0"/>
              </a:rPr>
              <a:t> </a:t>
            </a:r>
            <a:r>
              <a:rPr lang="es-CO" altLang="es-CO" sz="1800" dirty="0">
                <a:solidFill>
                  <a:schemeClr val="accent6">
                    <a:lumMod val="50000"/>
                  </a:schemeClr>
                </a:solidFill>
                <a:latin typeface="Arial" panose="020B0604020202020204" pitchFamily="34" charset="0"/>
                <a:ea typeface="Calibri" panose="020F0502020204030204" pitchFamily="34" charset="0"/>
                <a:cs typeface="Arial" panose="020B0604020202020204" pitchFamily="34" charset="0"/>
              </a:rPr>
              <a:t>para cumplir con lo adeudado.</a:t>
            </a:r>
          </a:p>
          <a:p>
            <a:pPr algn="just" eaLnBrk="1" hangingPunct="1">
              <a:lnSpc>
                <a:spcPct val="107000"/>
              </a:lnSpc>
              <a:spcBef>
                <a:spcPct val="0"/>
              </a:spcBef>
              <a:spcAft>
                <a:spcPts val="800"/>
              </a:spcAft>
              <a:buFontTx/>
              <a:buNone/>
              <a:defRPr/>
            </a:pPr>
            <a:endParaRPr lang="es-CO" altLang="es-CO" sz="1800" dirty="0">
              <a:solidFill>
                <a:srgbClr val="000000"/>
              </a:solidFill>
              <a:ea typeface="Calibri" panose="020F0502020204030204" pitchFamily="34" charset="0"/>
              <a:cs typeface="Times New Roman" panose="02020603050405020304" pitchFamily="18" charset="0"/>
            </a:endParaRPr>
          </a:p>
          <a:p>
            <a:pPr algn="just" eaLnBrk="1" hangingPunct="1">
              <a:lnSpc>
                <a:spcPct val="107000"/>
              </a:lnSpc>
              <a:spcBef>
                <a:spcPct val="0"/>
              </a:spcBef>
              <a:spcAft>
                <a:spcPts val="800"/>
              </a:spcAft>
              <a:buFontTx/>
              <a:buNone/>
              <a:defRPr/>
            </a:pPr>
            <a:r>
              <a:rPr lang="es-CO" altLang="es-CO" sz="1800" dirty="0">
                <a:solidFill>
                  <a:srgbClr val="000000"/>
                </a:solidFill>
                <a:ea typeface="Calibri" panose="020F0502020204030204" pitchFamily="34" charset="0"/>
                <a:cs typeface="Times New Roman" panose="02020603050405020304" pitchFamily="18" charset="0"/>
              </a:rPr>
              <a:t> </a:t>
            </a:r>
          </a:p>
          <a:p>
            <a:pPr eaLnBrk="1" hangingPunct="1">
              <a:lnSpc>
                <a:spcPct val="100000"/>
              </a:lnSpc>
              <a:spcBef>
                <a:spcPct val="0"/>
              </a:spcBef>
              <a:buFontTx/>
              <a:buNone/>
              <a:defRPr/>
            </a:pPr>
            <a:endParaRPr lang="es-CO" altLang="es-CO" sz="1800" dirty="0">
              <a:solidFill>
                <a:srgbClr val="000000"/>
              </a:solidFill>
              <a:ea typeface="Calibri" panose="020F0502020204030204" pitchFamily="34" charset="0"/>
              <a:cs typeface="Times New Roman" panose="02020603050405020304" pitchFamily="18" charset="0"/>
            </a:endParaRPr>
          </a:p>
        </p:txBody>
      </p:sp>
    </p:spTree>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B346D12-7F83-467D-B532-BCA52BD29782}"/>
              </a:ext>
            </a:extLst>
          </p:cNvPr>
          <p:cNvSpPr/>
          <p:nvPr/>
        </p:nvSpPr>
        <p:spPr>
          <a:xfrm>
            <a:off x="0" y="0"/>
            <a:ext cx="12192000" cy="72517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 name="Rectángulo 2">
            <a:extLst>
              <a:ext uri="{FF2B5EF4-FFF2-40B4-BE49-F238E27FC236}">
                <a16:creationId xmlns:a16="http://schemas.microsoft.com/office/drawing/2014/main" id="{2400E6AE-8F44-4C36-915D-49CADF72FEB9}"/>
              </a:ext>
            </a:extLst>
          </p:cNvPr>
          <p:cNvSpPr/>
          <p:nvPr/>
        </p:nvSpPr>
        <p:spPr>
          <a:xfrm>
            <a:off x="-14288" y="6054725"/>
            <a:ext cx="6697663" cy="979488"/>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dirty="0">
              <a:solidFill>
                <a:prstClr val="white"/>
              </a:solidFill>
            </a:endParaRPr>
          </a:p>
        </p:txBody>
      </p:sp>
      <p:pic>
        <p:nvPicPr>
          <p:cNvPr id="404484" name="Imagen 1">
            <a:extLst>
              <a:ext uri="{FF2B5EF4-FFF2-40B4-BE49-F238E27FC236}">
                <a16:creationId xmlns:a16="http://schemas.microsoft.com/office/drawing/2014/main" id="{5DACB140-A4CD-483A-9038-EB249B1BB00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7675" y="60547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4485" name="Imagen 5">
            <a:extLst>
              <a:ext uri="{FF2B5EF4-FFF2-40B4-BE49-F238E27FC236}">
                <a16:creationId xmlns:a16="http://schemas.microsoft.com/office/drawing/2014/main" id="{E486705A-3782-42F2-8587-6DC4EA7377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242050"/>
            <a:ext cx="3224212"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550" name="Rectángulo 25">
            <a:extLst>
              <a:ext uri="{FF2B5EF4-FFF2-40B4-BE49-F238E27FC236}">
                <a16:creationId xmlns:a16="http://schemas.microsoft.com/office/drawing/2014/main" id="{203C410F-104E-41E7-95F1-86BA1BAC83AC}"/>
              </a:ext>
            </a:extLst>
          </p:cNvPr>
          <p:cNvSpPr>
            <a:spLocks noChangeArrowheads="1"/>
          </p:cNvSpPr>
          <p:nvPr/>
        </p:nvSpPr>
        <p:spPr bwMode="auto">
          <a:xfrm>
            <a:off x="830263" y="212725"/>
            <a:ext cx="10487025"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PREDIAL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
        <p:nvSpPr>
          <p:cNvPr id="11" name="30 CuadroTexto">
            <a:extLst>
              <a:ext uri="{FF2B5EF4-FFF2-40B4-BE49-F238E27FC236}">
                <a16:creationId xmlns:a16="http://schemas.microsoft.com/office/drawing/2014/main" id="{5AA9250E-2E12-440F-B23D-205B702722CD}"/>
              </a:ext>
            </a:extLst>
          </p:cNvPr>
          <p:cNvSpPr txBox="1">
            <a:spLocks noChangeArrowheads="1"/>
          </p:cNvSpPr>
          <p:nvPr/>
        </p:nvSpPr>
        <p:spPr bwMode="auto">
          <a:xfrm flipH="1">
            <a:off x="830263" y="871538"/>
            <a:ext cx="10501312" cy="214312"/>
          </a:xfrm>
          <a:prstGeom prst="rect">
            <a:avLst/>
          </a:prstGeom>
          <a:solidFill>
            <a:schemeClr val="accent6">
              <a:lumMod val="50000"/>
            </a:schemeClr>
          </a:solidFill>
        </p:spPr>
        <p:style>
          <a:lnRef idx="3">
            <a:schemeClr val="lt1"/>
          </a:lnRef>
          <a:fillRef idx="1">
            <a:schemeClr val="accent1"/>
          </a:fillRef>
          <a:effectRef idx="1">
            <a:schemeClr val="accent1"/>
          </a:effectRef>
          <a:fontRef idx="minor">
            <a:schemeClr val="lt1"/>
          </a:fontRef>
        </p:style>
        <p:txBody>
          <a:bodyPr lIns="91203" tIns="0" rIns="91203" bIns="0" anchor="ctr" anchorCtr="1">
            <a:spAutoFit/>
          </a:bodyPr>
          <a:lstStyle>
            <a:defPPr>
              <a:defRPr lang="es-CO"/>
            </a:defPPr>
            <a:lvl1pPr marL="343266" indent="-343266" algn="ctr" defTabSz="686532" fontAlgn="auto">
              <a:spcBef>
                <a:spcPts val="450"/>
              </a:spcBef>
              <a:spcAft>
                <a:spcPts val="0"/>
              </a:spcAft>
              <a:defRPr sz="900" b="1">
                <a:solidFill>
                  <a:prstClr val="white"/>
                </a:solidFill>
                <a:effectLst/>
                <a:latin typeface="Calibri"/>
                <a:ea typeface="Times New Roman"/>
                <a:cs typeface="Arial" pitchFamily="34" charset="0"/>
              </a:defRPr>
            </a:lvl1pPr>
            <a:lvl2pPr marL="37931725" indent="-37474525">
              <a:defRPr sz="2400">
                <a:latin typeface="Arial" pitchFamily="34" charset="0"/>
                <a:cs typeface="Arial" pitchFamily="34" charset="0"/>
              </a:defRPr>
            </a:lvl2pPr>
            <a:lvl3pPr>
              <a:defRPr sz="2400">
                <a:latin typeface="Arial" pitchFamily="34" charset="0"/>
                <a:cs typeface="Arial" pitchFamily="34" charset="0"/>
              </a:defRPr>
            </a:lvl3pPr>
            <a:lvl4pPr>
              <a:defRPr sz="2400">
                <a:latin typeface="Arial" pitchFamily="34" charset="0"/>
                <a:cs typeface="Arial" pitchFamily="34" charset="0"/>
              </a:defRPr>
            </a:lvl4pPr>
            <a:lvl5pPr>
              <a:defRPr sz="2400">
                <a:latin typeface="Arial" pitchFamily="34" charset="0"/>
                <a:cs typeface="Arial" pitchFamily="34" charset="0"/>
              </a:defRPr>
            </a:lvl5pPr>
            <a:lvl6pPr marL="457200" eaLnBrk="0" fontAlgn="base" hangingPunct="0">
              <a:spcBef>
                <a:spcPct val="0"/>
              </a:spcBef>
              <a:spcAft>
                <a:spcPct val="0"/>
              </a:spcAft>
              <a:defRPr sz="2400">
                <a:latin typeface="Arial" pitchFamily="34" charset="0"/>
                <a:cs typeface="Arial" pitchFamily="34" charset="0"/>
              </a:defRPr>
            </a:lvl6pPr>
            <a:lvl7pPr marL="914400" eaLnBrk="0" fontAlgn="base" hangingPunct="0">
              <a:spcBef>
                <a:spcPct val="0"/>
              </a:spcBef>
              <a:spcAft>
                <a:spcPct val="0"/>
              </a:spcAft>
              <a:defRPr sz="2400">
                <a:latin typeface="Arial" pitchFamily="34" charset="0"/>
                <a:cs typeface="Arial" pitchFamily="34" charset="0"/>
              </a:defRPr>
            </a:lvl7pPr>
            <a:lvl8pPr marL="1371600" eaLnBrk="0" fontAlgn="base" hangingPunct="0">
              <a:spcBef>
                <a:spcPct val="0"/>
              </a:spcBef>
              <a:spcAft>
                <a:spcPct val="0"/>
              </a:spcAft>
              <a:defRPr sz="2400">
                <a:latin typeface="Arial" pitchFamily="34" charset="0"/>
                <a:cs typeface="Arial" pitchFamily="34" charset="0"/>
              </a:defRPr>
            </a:lvl8pPr>
            <a:lvl9pPr marL="1828800" eaLnBrk="0" fontAlgn="base" hangingPunct="0">
              <a:spcBef>
                <a:spcPct val="0"/>
              </a:spcBef>
              <a:spcAft>
                <a:spcPct val="0"/>
              </a:spcAft>
              <a:defRPr sz="2400">
                <a:latin typeface="Arial" pitchFamily="34" charset="0"/>
                <a:cs typeface="Arial" pitchFamily="34" charset="0"/>
              </a:defRPr>
            </a:lvl9pPr>
          </a:lstStyle>
          <a:p>
            <a:pPr eaLnBrk="1" hangingPunct="1">
              <a:defRPr/>
            </a:pPr>
            <a:r>
              <a:rPr lang="es-CO" sz="1400" dirty="0">
                <a:latin typeface="Arial" panose="020B0604020202020204" pitchFamily="34" charset="0"/>
              </a:rPr>
              <a:t>GESTIÓN</a:t>
            </a:r>
            <a:r>
              <a:rPr lang="es-CO" sz="970" dirty="0"/>
              <a:t> </a:t>
            </a:r>
            <a:r>
              <a:rPr lang="es-CO" sz="1400" dirty="0">
                <a:latin typeface="Arial" panose="020B0604020202020204" pitchFamily="34" charset="0"/>
              </a:rPr>
              <a:t>2019</a:t>
            </a:r>
          </a:p>
        </p:txBody>
      </p:sp>
      <p:sp>
        <p:nvSpPr>
          <p:cNvPr id="356361" name="CuadroTexto 3">
            <a:extLst>
              <a:ext uri="{FF2B5EF4-FFF2-40B4-BE49-F238E27FC236}">
                <a16:creationId xmlns:a16="http://schemas.microsoft.com/office/drawing/2014/main" id="{0D98FDC0-0A36-4718-BE3D-34045E75A3FC}"/>
              </a:ext>
            </a:extLst>
          </p:cNvPr>
          <p:cNvSpPr txBox="1">
            <a:spLocks noChangeArrowheads="1"/>
          </p:cNvSpPr>
          <p:nvPr/>
        </p:nvSpPr>
        <p:spPr bwMode="auto">
          <a:xfrm>
            <a:off x="830263" y="1524000"/>
            <a:ext cx="10487025" cy="43084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defRPr/>
            </a:pPr>
            <a:r>
              <a:rPr lang="es-CO" altLang="es-CO" sz="1800" b="1" dirty="0">
                <a:solidFill>
                  <a:schemeClr val="accent6">
                    <a:lumMod val="50000"/>
                  </a:schemeClr>
                </a:solidFill>
                <a:latin typeface="Arial" panose="020B0604020202020204" pitchFamily="34" charset="0"/>
                <a:cs typeface="Arial" panose="020B0604020202020204" pitchFamily="34" charset="0"/>
              </a:rPr>
              <a:t>Saneamiento Predial</a:t>
            </a:r>
          </a:p>
          <a:p>
            <a:pPr algn="just" eaLnBrk="1" hangingPunct="1">
              <a:lnSpc>
                <a:spcPct val="100000"/>
              </a:lnSpc>
              <a:spcBef>
                <a:spcPct val="0"/>
              </a:spcBef>
              <a:buFontTx/>
              <a:buNone/>
              <a:defRPr/>
            </a:pPr>
            <a:endParaRPr lang="es-CO" altLang="es-CO" sz="1600" dirty="0">
              <a:solidFill>
                <a:schemeClr val="accent6">
                  <a:lumMod val="50000"/>
                </a:schemeClr>
              </a:solidFill>
              <a:latin typeface="Arial" panose="020B0604020202020204" pitchFamily="34" charset="0"/>
              <a:cs typeface="Arial" panose="020B0604020202020204" pitchFamily="34" charset="0"/>
            </a:endParaRPr>
          </a:p>
          <a:p>
            <a:pPr algn="just" eaLnBrk="1" hangingPunct="1">
              <a:lnSpc>
                <a:spcPct val="100000"/>
              </a:lnSpc>
              <a:spcBef>
                <a:spcPct val="0"/>
              </a:spcBef>
              <a:buFontTx/>
              <a:buNone/>
              <a:defRPr/>
            </a:pPr>
            <a:r>
              <a:rPr lang="es-CO" altLang="es-CO" sz="1600" dirty="0">
                <a:solidFill>
                  <a:schemeClr val="accent6">
                    <a:lumMod val="50000"/>
                  </a:schemeClr>
                </a:solidFill>
                <a:latin typeface="Arial" panose="020B0604020202020204" pitchFamily="34" charset="0"/>
                <a:cs typeface="Arial" panose="020B0604020202020204" pitchFamily="34" charset="0"/>
              </a:rPr>
              <a:t>En desarrollo de la Gestión Predial, se hace necesario realizar  actividades de saneamiento de tipo registral, contable, cartográfico, jurídico, etc. Para lo cual se trabajan en dos frentes, así:</a:t>
            </a:r>
          </a:p>
          <a:p>
            <a:pPr algn="just" eaLnBrk="1" hangingPunct="1">
              <a:lnSpc>
                <a:spcPct val="100000"/>
              </a:lnSpc>
              <a:spcBef>
                <a:spcPct val="0"/>
              </a:spcBef>
              <a:buFontTx/>
              <a:buNone/>
              <a:defRPr/>
            </a:pPr>
            <a:endParaRPr lang="es-CO" altLang="es-CO" sz="1600" b="1" dirty="0">
              <a:solidFill>
                <a:schemeClr val="accent6">
                  <a:lumMod val="50000"/>
                </a:schemeClr>
              </a:solidFill>
              <a:latin typeface="Arial" panose="020B0604020202020204" pitchFamily="34" charset="0"/>
              <a:cs typeface="Arial" panose="020B0604020202020204" pitchFamily="34" charset="0"/>
            </a:endParaRPr>
          </a:p>
          <a:p>
            <a:pPr algn="just" eaLnBrk="1" hangingPunct="1">
              <a:lnSpc>
                <a:spcPct val="100000"/>
              </a:lnSpc>
              <a:spcBef>
                <a:spcPct val="0"/>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 DEMANDA: </a:t>
            </a:r>
            <a:r>
              <a:rPr lang="es-CO" altLang="es-CO" sz="1600" dirty="0">
                <a:solidFill>
                  <a:schemeClr val="accent6">
                    <a:lumMod val="50000"/>
                  </a:schemeClr>
                </a:solidFill>
                <a:latin typeface="Arial" panose="020B0604020202020204" pitchFamily="34" charset="0"/>
                <a:cs typeface="Arial" panose="020B0604020202020204" pitchFamily="34" charset="0"/>
              </a:rPr>
              <a:t>Respecto de</a:t>
            </a:r>
            <a:r>
              <a:rPr lang="es-CO" altLang="es-CO" sz="1600" b="1" dirty="0">
                <a:solidFill>
                  <a:schemeClr val="accent6">
                    <a:lumMod val="50000"/>
                  </a:schemeClr>
                </a:solidFill>
                <a:latin typeface="Arial" panose="020B0604020202020204" pitchFamily="34" charset="0"/>
                <a:cs typeface="Arial" panose="020B0604020202020204" pitchFamily="34" charset="0"/>
              </a:rPr>
              <a:t> </a:t>
            </a:r>
            <a:r>
              <a:rPr lang="es-CO" altLang="es-CO" sz="1600" dirty="0">
                <a:solidFill>
                  <a:schemeClr val="accent6">
                    <a:lumMod val="50000"/>
                  </a:schemeClr>
                </a:solidFill>
                <a:latin typeface="Arial" panose="020B0604020202020204" pitchFamily="34" charset="0"/>
                <a:cs typeface="Arial" panose="020B0604020202020204" pitchFamily="34" charset="0"/>
              </a:rPr>
              <a:t> las solicitudes de pago realizadas por la Secretarias de hacienda municipal por concepto de Impuesto predial, en el cual se les oficia  con el fin de que se excluya al Instituto de pago, acompañado por la solicitud institucional de actualización de destino económico al IGAC y/o demás autoridades catastrales descentralizadas. Se adjunta relación de solicitudes.</a:t>
            </a:r>
          </a:p>
          <a:p>
            <a:pPr algn="just" eaLnBrk="1" hangingPunct="1">
              <a:lnSpc>
                <a:spcPct val="100000"/>
              </a:lnSpc>
              <a:spcBef>
                <a:spcPct val="0"/>
              </a:spcBef>
              <a:buFontTx/>
              <a:buNone/>
              <a:defRPr/>
            </a:pPr>
            <a:r>
              <a:rPr lang="es-CO" altLang="es-CO" sz="1600" dirty="0">
                <a:solidFill>
                  <a:schemeClr val="accent6">
                    <a:lumMod val="50000"/>
                  </a:schemeClr>
                </a:solidFill>
                <a:latin typeface="Arial" panose="020B0604020202020204" pitchFamily="34" charset="0"/>
                <a:cs typeface="Arial" panose="020B0604020202020204" pitchFamily="34" charset="0"/>
              </a:rPr>
              <a:t> </a:t>
            </a:r>
          </a:p>
          <a:p>
            <a:pPr algn="just" eaLnBrk="1" hangingPunct="1">
              <a:lnSpc>
                <a:spcPct val="100000"/>
              </a:lnSpc>
              <a:spcBef>
                <a:spcPct val="0"/>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SISTEMATICO: </a:t>
            </a:r>
            <a:r>
              <a:rPr lang="es-CO" altLang="es-CO" sz="1600" dirty="0">
                <a:solidFill>
                  <a:schemeClr val="accent6">
                    <a:lumMod val="50000"/>
                  </a:schemeClr>
                </a:solidFill>
                <a:latin typeface="Arial" panose="020B0604020202020204" pitchFamily="34" charset="0"/>
                <a:cs typeface="Arial" panose="020B0604020202020204" pitchFamily="34" charset="0"/>
              </a:rPr>
              <a:t>Derivado del análisis de las diferentes fuentes de  (Bases de datos  Invias, información IGAC, SNR, CISA, catastros descentralizados de Antioquia; Cali y Medellín, sobre las cuales se encuentra realizando un diagnostico jurídico catastral y geográfico, que se consolidará la Base Única de Predios Invias – BUPI, la cual será objeto de las diferentes acciones de saneamiento (catastrales, jurídicas, registrales, tributarias, etc.) con forme a la necesidad determinada. Lo anterior permitirá aplicar un enfoque de gestión </a:t>
            </a:r>
            <a:r>
              <a:rPr lang="es-CO" altLang="es-CO" sz="1600" dirty="0" err="1">
                <a:solidFill>
                  <a:schemeClr val="accent6">
                    <a:lumMod val="50000"/>
                  </a:schemeClr>
                </a:solidFill>
                <a:latin typeface="Arial" panose="020B0604020202020204" pitchFamily="34" charset="0"/>
                <a:cs typeface="Arial" panose="020B0604020202020204" pitchFamily="34" charset="0"/>
              </a:rPr>
              <a:t>semimasiva</a:t>
            </a:r>
            <a:r>
              <a:rPr lang="es-CO" altLang="es-CO" sz="1600" dirty="0">
                <a:solidFill>
                  <a:schemeClr val="accent6">
                    <a:lumMod val="50000"/>
                  </a:schemeClr>
                </a:solidFill>
                <a:latin typeface="Arial" panose="020B0604020202020204" pitchFamily="34" charset="0"/>
                <a:cs typeface="Arial" panose="020B0604020202020204" pitchFamily="34" charset="0"/>
              </a:rPr>
              <a:t>, que permite optimizar la gestión de cambio destino económico y actualización de la base gravable.</a:t>
            </a:r>
          </a:p>
          <a:p>
            <a:pPr eaLnBrk="1" hangingPunct="1">
              <a:lnSpc>
                <a:spcPct val="100000"/>
              </a:lnSpc>
              <a:spcBef>
                <a:spcPct val="0"/>
              </a:spcBef>
              <a:buFontTx/>
              <a:buNone/>
              <a:defRPr/>
            </a:pPr>
            <a:endParaRPr lang="es-CO" altLang="es-CO" sz="1600" dirty="0">
              <a:solidFill>
                <a:srgbClr val="000000"/>
              </a:solidFill>
            </a:endParaRPr>
          </a:p>
        </p:txBody>
      </p:sp>
    </p:spTree>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
            <a:extLst>
              <a:ext uri="{FF2B5EF4-FFF2-40B4-BE49-F238E27FC236}">
                <a16:creationId xmlns:a16="http://schemas.microsoft.com/office/drawing/2014/main" id="{1699893F-27ED-4056-92E2-516D4279B993}"/>
              </a:ext>
            </a:extLst>
          </p:cNvPr>
          <p:cNvSpPr/>
          <p:nvPr/>
        </p:nvSpPr>
        <p:spPr>
          <a:xfrm>
            <a:off x="0" y="0"/>
            <a:ext cx="12192000" cy="72517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 name="Rectángulo 2">
            <a:extLst>
              <a:ext uri="{FF2B5EF4-FFF2-40B4-BE49-F238E27FC236}">
                <a16:creationId xmlns:a16="http://schemas.microsoft.com/office/drawing/2014/main" id="{0A819CA7-7F16-4BE7-94CF-D1DC58F67062}"/>
              </a:ext>
            </a:extLst>
          </p:cNvPr>
          <p:cNvSpPr/>
          <p:nvPr/>
        </p:nvSpPr>
        <p:spPr>
          <a:xfrm>
            <a:off x="-14288" y="6099175"/>
            <a:ext cx="6697663" cy="1090613"/>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dirty="0">
              <a:solidFill>
                <a:prstClr val="white"/>
              </a:solidFill>
            </a:endParaRPr>
          </a:p>
        </p:txBody>
      </p:sp>
      <p:pic>
        <p:nvPicPr>
          <p:cNvPr id="405508" name="Imagen 1">
            <a:extLst>
              <a:ext uri="{FF2B5EF4-FFF2-40B4-BE49-F238E27FC236}">
                <a16:creationId xmlns:a16="http://schemas.microsoft.com/office/drawing/2014/main" id="{8CEFD82A-D0C5-4929-A3F8-F35CF60F638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6725" y="61023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5509" name="Imagen 5">
            <a:extLst>
              <a:ext uri="{FF2B5EF4-FFF2-40B4-BE49-F238E27FC236}">
                <a16:creationId xmlns:a16="http://schemas.microsoft.com/office/drawing/2014/main" id="{2D47C85E-E34D-4D58-8067-2E5048F0599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292850"/>
            <a:ext cx="3224212"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574" name="Rectángulo 25">
            <a:extLst>
              <a:ext uri="{FF2B5EF4-FFF2-40B4-BE49-F238E27FC236}">
                <a16:creationId xmlns:a16="http://schemas.microsoft.com/office/drawing/2014/main" id="{27C99C90-2CE9-4C9F-9906-17FFABFB2715}"/>
              </a:ext>
            </a:extLst>
          </p:cNvPr>
          <p:cNvSpPr>
            <a:spLocks noChangeArrowheads="1"/>
          </p:cNvSpPr>
          <p:nvPr/>
        </p:nvSpPr>
        <p:spPr bwMode="auto">
          <a:xfrm>
            <a:off x="928688" y="242888"/>
            <a:ext cx="10998200"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PREDIAL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
        <p:nvSpPr>
          <p:cNvPr id="11" name="30 CuadroTexto">
            <a:extLst>
              <a:ext uri="{FF2B5EF4-FFF2-40B4-BE49-F238E27FC236}">
                <a16:creationId xmlns:a16="http://schemas.microsoft.com/office/drawing/2014/main" id="{C6244DC5-29F9-4E98-A5BE-E3EEB7A3484E}"/>
              </a:ext>
            </a:extLst>
          </p:cNvPr>
          <p:cNvSpPr txBox="1">
            <a:spLocks noChangeArrowheads="1"/>
          </p:cNvSpPr>
          <p:nvPr/>
        </p:nvSpPr>
        <p:spPr bwMode="auto">
          <a:xfrm flipH="1">
            <a:off x="928688" y="889000"/>
            <a:ext cx="10407650" cy="215900"/>
          </a:xfrm>
          <a:prstGeom prst="rect">
            <a:avLst/>
          </a:prstGeom>
          <a:solidFill>
            <a:schemeClr val="accent6">
              <a:lumMod val="50000"/>
            </a:schemeClr>
          </a:solidFill>
        </p:spPr>
        <p:style>
          <a:lnRef idx="3">
            <a:schemeClr val="lt1"/>
          </a:lnRef>
          <a:fillRef idx="1">
            <a:schemeClr val="accent1"/>
          </a:fillRef>
          <a:effectRef idx="1">
            <a:schemeClr val="accent1"/>
          </a:effectRef>
          <a:fontRef idx="minor">
            <a:schemeClr val="lt1"/>
          </a:fontRef>
        </p:style>
        <p:txBody>
          <a:bodyPr lIns="91203" tIns="0" rIns="91203" bIns="0" anchor="ctr" anchorCtr="1">
            <a:spAutoFit/>
          </a:bodyPr>
          <a:lstStyle>
            <a:defPPr>
              <a:defRPr lang="es-CO"/>
            </a:defPPr>
            <a:lvl1pPr marL="343266" indent="-343266" algn="ctr" defTabSz="686532" fontAlgn="auto">
              <a:spcBef>
                <a:spcPts val="450"/>
              </a:spcBef>
              <a:spcAft>
                <a:spcPts val="0"/>
              </a:spcAft>
              <a:defRPr sz="900" b="1">
                <a:solidFill>
                  <a:prstClr val="white"/>
                </a:solidFill>
                <a:effectLst/>
                <a:latin typeface="Calibri"/>
                <a:ea typeface="Times New Roman"/>
                <a:cs typeface="Arial" pitchFamily="34" charset="0"/>
              </a:defRPr>
            </a:lvl1pPr>
            <a:lvl2pPr marL="37931725" indent="-37474525">
              <a:defRPr sz="2400">
                <a:latin typeface="Arial" pitchFamily="34" charset="0"/>
                <a:cs typeface="Arial" pitchFamily="34" charset="0"/>
              </a:defRPr>
            </a:lvl2pPr>
            <a:lvl3pPr>
              <a:defRPr sz="2400">
                <a:latin typeface="Arial" pitchFamily="34" charset="0"/>
                <a:cs typeface="Arial" pitchFamily="34" charset="0"/>
              </a:defRPr>
            </a:lvl3pPr>
            <a:lvl4pPr>
              <a:defRPr sz="2400">
                <a:latin typeface="Arial" pitchFamily="34" charset="0"/>
                <a:cs typeface="Arial" pitchFamily="34" charset="0"/>
              </a:defRPr>
            </a:lvl4pPr>
            <a:lvl5pPr>
              <a:defRPr sz="2400">
                <a:latin typeface="Arial" pitchFamily="34" charset="0"/>
                <a:cs typeface="Arial" pitchFamily="34" charset="0"/>
              </a:defRPr>
            </a:lvl5pPr>
            <a:lvl6pPr marL="457200" eaLnBrk="0" fontAlgn="base" hangingPunct="0">
              <a:spcBef>
                <a:spcPct val="0"/>
              </a:spcBef>
              <a:spcAft>
                <a:spcPct val="0"/>
              </a:spcAft>
              <a:defRPr sz="2400">
                <a:latin typeface="Arial" pitchFamily="34" charset="0"/>
                <a:cs typeface="Arial" pitchFamily="34" charset="0"/>
              </a:defRPr>
            </a:lvl6pPr>
            <a:lvl7pPr marL="914400" eaLnBrk="0" fontAlgn="base" hangingPunct="0">
              <a:spcBef>
                <a:spcPct val="0"/>
              </a:spcBef>
              <a:spcAft>
                <a:spcPct val="0"/>
              </a:spcAft>
              <a:defRPr sz="2400">
                <a:latin typeface="Arial" pitchFamily="34" charset="0"/>
                <a:cs typeface="Arial" pitchFamily="34" charset="0"/>
              </a:defRPr>
            </a:lvl7pPr>
            <a:lvl8pPr marL="1371600" eaLnBrk="0" fontAlgn="base" hangingPunct="0">
              <a:spcBef>
                <a:spcPct val="0"/>
              </a:spcBef>
              <a:spcAft>
                <a:spcPct val="0"/>
              </a:spcAft>
              <a:defRPr sz="2400">
                <a:latin typeface="Arial" pitchFamily="34" charset="0"/>
                <a:cs typeface="Arial" pitchFamily="34" charset="0"/>
              </a:defRPr>
            </a:lvl8pPr>
            <a:lvl9pPr marL="1828800" eaLnBrk="0" fontAlgn="base" hangingPunct="0">
              <a:spcBef>
                <a:spcPct val="0"/>
              </a:spcBef>
              <a:spcAft>
                <a:spcPct val="0"/>
              </a:spcAft>
              <a:defRPr sz="2400">
                <a:latin typeface="Arial" pitchFamily="34" charset="0"/>
                <a:cs typeface="Arial" pitchFamily="34" charset="0"/>
              </a:defRPr>
            </a:lvl9pPr>
          </a:lstStyle>
          <a:p>
            <a:pPr eaLnBrk="1" hangingPunct="1">
              <a:defRPr/>
            </a:pPr>
            <a:r>
              <a:rPr lang="es-CO" sz="1400" dirty="0">
                <a:solidFill>
                  <a:schemeClr val="bg1"/>
                </a:solidFill>
                <a:latin typeface="Arial" panose="020B0604020202020204" pitchFamily="34" charset="0"/>
              </a:rPr>
              <a:t>GESTIÓN</a:t>
            </a:r>
            <a:r>
              <a:rPr lang="es-CO" sz="970" dirty="0">
                <a:solidFill>
                  <a:schemeClr val="bg1"/>
                </a:solidFill>
              </a:rPr>
              <a:t> </a:t>
            </a:r>
            <a:r>
              <a:rPr lang="es-CO" sz="1400" dirty="0">
                <a:solidFill>
                  <a:schemeClr val="bg1"/>
                </a:solidFill>
                <a:latin typeface="Arial" panose="020B0604020202020204" pitchFamily="34" charset="0"/>
              </a:rPr>
              <a:t>2019</a:t>
            </a:r>
          </a:p>
        </p:txBody>
      </p:sp>
      <p:sp>
        <p:nvSpPr>
          <p:cNvPr id="357435" name="Rectangle 2">
            <a:extLst>
              <a:ext uri="{FF2B5EF4-FFF2-40B4-BE49-F238E27FC236}">
                <a16:creationId xmlns:a16="http://schemas.microsoft.com/office/drawing/2014/main" id="{BD99BF09-03D9-4E1E-A9F4-DA41E9811A33}"/>
              </a:ext>
            </a:extLst>
          </p:cNvPr>
          <p:cNvSpPr>
            <a:spLocks noChangeArrowheads="1"/>
          </p:cNvSpPr>
          <p:nvPr/>
        </p:nvSpPr>
        <p:spPr bwMode="auto">
          <a:xfrm>
            <a:off x="1719263" y="1290638"/>
            <a:ext cx="8401050" cy="1560512"/>
          </a:xfrm>
          <a:prstGeom prst="rect">
            <a:avLst/>
          </a:prstGeom>
          <a:noFill/>
          <a:ln>
            <a:noFill/>
          </a:ln>
          <a:effectLst/>
        </p:spPr>
        <p:txBody>
          <a:bodyPr lIns="449121" tIns="50784" bIns="0"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CAUSALES DE SANEAMIENTO IDENTIFICADAS</a:t>
            </a:r>
          </a:p>
          <a:p>
            <a:pPr algn="ctr">
              <a:lnSpc>
                <a:spcPct val="100000"/>
              </a:lnSpc>
              <a:spcBef>
                <a:spcPct val="0"/>
              </a:spcBef>
              <a:buFontTx/>
              <a:buNone/>
              <a:defRPr/>
            </a:pPr>
            <a:endParaRPr lang="es-CO" altLang="es-CO" sz="1600" b="1" dirty="0">
              <a:solidFill>
                <a:schemeClr val="accent6">
                  <a:lumMod val="50000"/>
                </a:schemeClr>
              </a:solidFill>
              <a:latin typeface="Arial" panose="020B0604020202020204" pitchFamily="34" charset="0"/>
              <a:cs typeface="Arial" panose="020B0604020202020204" pitchFamily="34" charset="0"/>
            </a:endParaRPr>
          </a:p>
          <a:p>
            <a:pPr algn="ctr">
              <a:lnSpc>
                <a:spcPct val="100000"/>
              </a:lnSpc>
              <a:spcBef>
                <a:spcPct val="0"/>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Componente Jurídico</a:t>
            </a:r>
          </a:p>
          <a:p>
            <a:pPr>
              <a:lnSpc>
                <a:spcPct val="100000"/>
              </a:lnSpc>
              <a:spcBef>
                <a:spcPct val="0"/>
              </a:spcBef>
              <a:buFontTx/>
              <a:buNone/>
              <a:defRPr/>
            </a:pPr>
            <a:endParaRPr lang="es-CO" altLang="es-CO" sz="3200" dirty="0">
              <a:solidFill>
                <a:srgbClr val="000000"/>
              </a:solidFill>
              <a:latin typeface="Arial" panose="020B0604020202020204" pitchFamily="34" charset="0"/>
            </a:endParaRPr>
          </a:p>
          <a:p>
            <a:pPr>
              <a:lnSpc>
                <a:spcPct val="100000"/>
              </a:lnSpc>
              <a:spcBef>
                <a:spcPct val="0"/>
              </a:spcBef>
              <a:buFontTx/>
              <a:buNone/>
              <a:defRPr/>
            </a:pPr>
            <a:endParaRPr lang="es-CO" altLang="es-CO" sz="1800" dirty="0">
              <a:solidFill>
                <a:srgbClr val="000000"/>
              </a:solidFill>
              <a:latin typeface="Arial" panose="020B0604020202020204" pitchFamily="34" charset="0"/>
            </a:endParaRPr>
          </a:p>
        </p:txBody>
      </p:sp>
      <p:graphicFrame>
        <p:nvGraphicFramePr>
          <p:cNvPr id="2" name="Tabla 1">
            <a:extLst>
              <a:ext uri="{FF2B5EF4-FFF2-40B4-BE49-F238E27FC236}">
                <a16:creationId xmlns:a16="http://schemas.microsoft.com/office/drawing/2014/main" id="{80DF1786-5ED6-4271-821C-EB1E045A6AA8}"/>
              </a:ext>
            </a:extLst>
          </p:cNvPr>
          <p:cNvGraphicFramePr>
            <a:graphicFrameLocks noGrp="1"/>
          </p:cNvGraphicFramePr>
          <p:nvPr/>
        </p:nvGraphicFramePr>
        <p:xfrm>
          <a:off x="2347913" y="2287588"/>
          <a:ext cx="7470775" cy="3429000"/>
        </p:xfrm>
        <a:graphic>
          <a:graphicData uri="http://schemas.openxmlformats.org/drawingml/2006/table">
            <a:tbl>
              <a:tblPr firstRow="1" bandRow="1"/>
              <a:tblGrid>
                <a:gridCol w="3735388">
                  <a:extLst>
                    <a:ext uri="{9D8B030D-6E8A-4147-A177-3AD203B41FA5}">
                      <a16:colId xmlns:a16="http://schemas.microsoft.com/office/drawing/2014/main" val="20000"/>
                    </a:ext>
                  </a:extLst>
                </a:gridCol>
                <a:gridCol w="3735388">
                  <a:extLst>
                    <a:ext uri="{9D8B030D-6E8A-4147-A177-3AD203B41FA5}">
                      <a16:colId xmlns:a16="http://schemas.microsoft.com/office/drawing/2014/main" val="20001"/>
                    </a:ext>
                  </a:extLst>
                </a:gridCol>
              </a:tblGrid>
              <a:tr h="542925">
                <a:tc>
                  <a:txBody>
                    <a:bodyPr/>
                    <a:lstStyle/>
                    <a:p>
                      <a:pPr algn="ctr" rtl="0" fontAlgn="ctr"/>
                      <a:r>
                        <a:rPr lang="es-CO" sz="1800" b="1" i="0" u="none" strike="noStrike">
                          <a:solidFill>
                            <a:srgbClr val="FFFFFF"/>
                          </a:solidFill>
                          <a:effectLst/>
                          <a:latin typeface="Arial" panose="020B0604020202020204" pitchFamily="34" charset="0"/>
                        </a:rPr>
                        <a:t>TIPO DE ACCION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800" b="1" i="0" u="none" strike="noStrike">
                          <a:solidFill>
                            <a:srgbClr val="FFFFFF"/>
                          </a:solidFill>
                          <a:effectLst/>
                          <a:latin typeface="Arial" panose="020B0604020202020204" pitchFamily="34" charset="0"/>
                        </a:rPr>
                        <a:t>CANTIDAD</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285750">
                <a:tc>
                  <a:txBody>
                    <a:bodyPr/>
                    <a:lstStyle/>
                    <a:p>
                      <a:pPr algn="l" rtl="0" fontAlgn="ctr"/>
                      <a:r>
                        <a:rPr lang="es-ES" sz="1000" b="1" i="0" u="none" strike="noStrike">
                          <a:solidFill>
                            <a:srgbClr val="375623"/>
                          </a:solidFill>
                          <a:effectLst/>
                          <a:latin typeface="Arial" panose="020B0604020202020204" pitchFamily="34" charset="0"/>
                        </a:rPr>
                        <a:t>NO REPORTA AREA EL FMI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1069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76225">
                <a:tc>
                  <a:txBody>
                    <a:bodyPr/>
                    <a:lstStyle/>
                    <a:p>
                      <a:pPr algn="l" rtl="0" fontAlgn="ctr"/>
                      <a:r>
                        <a:rPr lang="es-CO" sz="1000" b="1" i="0" u="none" strike="noStrike">
                          <a:solidFill>
                            <a:srgbClr val="375623"/>
                          </a:solidFill>
                          <a:effectLst/>
                          <a:latin typeface="Arial" panose="020B0604020202020204" pitchFamily="34" charset="0"/>
                        </a:rPr>
                        <a:t>GRAVAMENES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309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276225">
                <a:tc>
                  <a:txBody>
                    <a:bodyPr/>
                    <a:lstStyle/>
                    <a:p>
                      <a:pPr algn="l" rtl="0" fontAlgn="ctr"/>
                      <a:r>
                        <a:rPr lang="es-CO" sz="1000" b="1" i="0" u="none" strike="noStrike">
                          <a:solidFill>
                            <a:srgbClr val="375623"/>
                          </a:solidFill>
                          <a:effectLst/>
                          <a:latin typeface="Arial" panose="020B0604020202020204" pitchFamily="34" charset="0"/>
                        </a:rPr>
                        <a:t>FALSA TRADICIÓN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145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76225">
                <a:tc>
                  <a:txBody>
                    <a:bodyPr/>
                    <a:lstStyle/>
                    <a:p>
                      <a:pPr algn="l" rtl="0" fontAlgn="ctr"/>
                      <a:r>
                        <a:rPr lang="es-CO" sz="1000" b="1" i="0" u="none" strike="noStrike">
                          <a:solidFill>
                            <a:srgbClr val="375623"/>
                          </a:solidFill>
                          <a:effectLst/>
                          <a:latin typeface="Arial" panose="020B0604020202020204" pitchFamily="34" charset="0"/>
                        </a:rPr>
                        <a:t>PRESUNTA CARENCIA REGISTRAL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375623"/>
                          </a:solidFill>
                          <a:effectLst/>
                          <a:latin typeface="Arial" panose="020B0604020202020204" pitchFamily="34" charset="0"/>
                        </a:rPr>
                        <a:t>66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76225">
                <a:tc>
                  <a:txBody>
                    <a:bodyPr/>
                    <a:lstStyle/>
                    <a:p>
                      <a:pPr algn="l" rtl="0" fontAlgn="ctr"/>
                      <a:r>
                        <a:rPr lang="es-ES" sz="1000" b="1" i="0" u="none" strike="noStrike">
                          <a:solidFill>
                            <a:srgbClr val="375623"/>
                          </a:solidFill>
                          <a:effectLst/>
                          <a:latin typeface="Arial" panose="020B0604020202020204" pitchFamily="34" charset="0"/>
                        </a:rPr>
                        <a:t>VARIAS CEDULAS A UN FMI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64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333375">
                <a:tc>
                  <a:txBody>
                    <a:bodyPr/>
                    <a:lstStyle/>
                    <a:p>
                      <a:pPr algn="l" rtl="0" fontAlgn="ctr"/>
                      <a:r>
                        <a:rPr lang="es-CO" sz="1000" b="1" i="0" u="none" strike="noStrike">
                          <a:solidFill>
                            <a:srgbClr val="375623"/>
                          </a:solidFill>
                          <a:effectLst/>
                          <a:latin typeface="Arial" panose="020B0604020202020204" pitchFamily="34" charset="0"/>
                        </a:rPr>
                        <a:t>OMISION DE ENGLOBE O DESENGLOBE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58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276225">
                <a:tc>
                  <a:txBody>
                    <a:bodyPr/>
                    <a:lstStyle/>
                    <a:p>
                      <a:pPr algn="l" rtl="0" fontAlgn="ctr"/>
                      <a:r>
                        <a:rPr lang="es-CO" sz="1000" b="1" i="0" u="none" strike="noStrike" dirty="0">
                          <a:solidFill>
                            <a:srgbClr val="375623"/>
                          </a:solidFill>
                          <a:effectLst/>
                          <a:latin typeface="Arial" panose="020B0604020202020204" pitchFamily="34" charset="0"/>
                        </a:rPr>
                        <a:t>ERRORES ARITMETICOS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55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76225">
                <a:tc>
                  <a:txBody>
                    <a:bodyPr/>
                    <a:lstStyle/>
                    <a:p>
                      <a:pPr algn="l" rtl="0" fontAlgn="ctr"/>
                      <a:r>
                        <a:rPr lang="es-CO" sz="1000" b="1" i="0" u="none" strike="noStrike">
                          <a:solidFill>
                            <a:srgbClr val="375623"/>
                          </a:solidFill>
                          <a:effectLst/>
                          <a:latin typeface="Arial" panose="020B0604020202020204" pitchFamily="34" charset="0"/>
                        </a:rPr>
                        <a:t>CLARIDAD EN EL TITULO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41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333375">
                <a:tc>
                  <a:txBody>
                    <a:bodyPr/>
                    <a:lstStyle/>
                    <a:p>
                      <a:pPr algn="l" rtl="0" fontAlgn="ctr"/>
                      <a:r>
                        <a:rPr lang="es-ES" sz="1000" b="1" i="0" u="none" strike="noStrike">
                          <a:solidFill>
                            <a:srgbClr val="375623"/>
                          </a:solidFill>
                          <a:effectLst/>
                          <a:latin typeface="Arial" panose="020B0604020202020204" pitchFamily="34" charset="0"/>
                        </a:rPr>
                        <a:t>RUPTURA EN CADENA DE TRADICIÓN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11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76225">
                <a:tc>
                  <a:txBody>
                    <a:bodyPr/>
                    <a:lstStyle/>
                    <a:p>
                      <a:pPr algn="ctr" rtl="0" fontAlgn="ctr"/>
                      <a:r>
                        <a:rPr lang="es-CO" sz="1000" b="1" i="0" u="none" strike="noStrike">
                          <a:solidFill>
                            <a:srgbClr val="375623"/>
                          </a:solidFill>
                          <a:effectLst/>
                          <a:latin typeface="Arial" panose="020B0604020202020204" pitchFamily="34" charset="0"/>
                        </a:rPr>
                        <a:t>TOTAL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375623"/>
                          </a:solidFill>
                          <a:effectLst/>
                          <a:latin typeface="Arial" panose="020B0604020202020204" pitchFamily="34" charset="0"/>
                        </a:rPr>
                        <a:t>1818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
            <a:extLst>
              <a:ext uri="{FF2B5EF4-FFF2-40B4-BE49-F238E27FC236}">
                <a16:creationId xmlns:a16="http://schemas.microsoft.com/office/drawing/2014/main" id="{3172AF26-A951-49A2-95E6-1E00426FD9A5}"/>
              </a:ext>
            </a:extLst>
          </p:cNvPr>
          <p:cNvSpPr/>
          <p:nvPr/>
        </p:nvSpPr>
        <p:spPr>
          <a:xfrm>
            <a:off x="0" y="0"/>
            <a:ext cx="12192000" cy="72517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 name="Rectángulo 2">
            <a:extLst>
              <a:ext uri="{FF2B5EF4-FFF2-40B4-BE49-F238E27FC236}">
                <a16:creationId xmlns:a16="http://schemas.microsoft.com/office/drawing/2014/main" id="{198E4203-A2FE-43D0-AA9A-DE4B36532B4E}"/>
              </a:ext>
            </a:extLst>
          </p:cNvPr>
          <p:cNvSpPr/>
          <p:nvPr/>
        </p:nvSpPr>
        <p:spPr>
          <a:xfrm>
            <a:off x="-14288" y="6064250"/>
            <a:ext cx="6697663" cy="1168400"/>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dirty="0">
              <a:solidFill>
                <a:prstClr val="white"/>
              </a:solidFill>
            </a:endParaRPr>
          </a:p>
        </p:txBody>
      </p:sp>
      <p:pic>
        <p:nvPicPr>
          <p:cNvPr id="406532" name="Imagen 1">
            <a:extLst>
              <a:ext uri="{FF2B5EF4-FFF2-40B4-BE49-F238E27FC236}">
                <a16:creationId xmlns:a16="http://schemas.microsoft.com/office/drawing/2014/main" id="{1EC5F507-B702-4AFE-A81F-69A82FAC421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21788" y="60642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6533" name="Imagen 5">
            <a:extLst>
              <a:ext uri="{FF2B5EF4-FFF2-40B4-BE49-F238E27FC236}">
                <a16:creationId xmlns:a16="http://schemas.microsoft.com/office/drawing/2014/main" id="{3F8D4A22-2FBF-43A8-A229-706CA80D349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262688"/>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8" name="Rectángulo 25">
            <a:extLst>
              <a:ext uri="{FF2B5EF4-FFF2-40B4-BE49-F238E27FC236}">
                <a16:creationId xmlns:a16="http://schemas.microsoft.com/office/drawing/2014/main" id="{A123073A-03C9-4CCE-AA3C-26BD619BCA57}"/>
              </a:ext>
            </a:extLst>
          </p:cNvPr>
          <p:cNvSpPr>
            <a:spLocks noChangeArrowheads="1"/>
          </p:cNvSpPr>
          <p:nvPr/>
        </p:nvSpPr>
        <p:spPr bwMode="auto">
          <a:xfrm>
            <a:off x="893763" y="209550"/>
            <a:ext cx="11068050"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PREDIAL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
        <p:nvSpPr>
          <p:cNvPr id="11" name="30 CuadroTexto">
            <a:extLst>
              <a:ext uri="{FF2B5EF4-FFF2-40B4-BE49-F238E27FC236}">
                <a16:creationId xmlns:a16="http://schemas.microsoft.com/office/drawing/2014/main" id="{FBCCAD43-49DE-4CD3-BBCF-9AE148095020}"/>
              </a:ext>
            </a:extLst>
          </p:cNvPr>
          <p:cNvSpPr txBox="1">
            <a:spLocks noChangeArrowheads="1"/>
          </p:cNvSpPr>
          <p:nvPr/>
        </p:nvSpPr>
        <p:spPr bwMode="auto">
          <a:xfrm flipH="1">
            <a:off x="893763" y="793750"/>
            <a:ext cx="10410825" cy="214313"/>
          </a:xfrm>
          <a:prstGeom prst="rect">
            <a:avLst/>
          </a:prstGeom>
          <a:solidFill>
            <a:schemeClr val="accent6">
              <a:lumMod val="50000"/>
            </a:schemeClr>
          </a:solidFill>
        </p:spPr>
        <p:style>
          <a:lnRef idx="3">
            <a:schemeClr val="lt1"/>
          </a:lnRef>
          <a:fillRef idx="1">
            <a:schemeClr val="accent1"/>
          </a:fillRef>
          <a:effectRef idx="1">
            <a:schemeClr val="accent1"/>
          </a:effectRef>
          <a:fontRef idx="minor">
            <a:schemeClr val="lt1"/>
          </a:fontRef>
        </p:style>
        <p:txBody>
          <a:bodyPr lIns="91203" tIns="0" rIns="91203" bIns="0" anchor="ctr" anchorCtr="1">
            <a:spAutoFit/>
          </a:bodyPr>
          <a:lstStyle>
            <a:defPPr>
              <a:defRPr lang="es-CO"/>
            </a:defPPr>
            <a:lvl1pPr marL="343266" indent="-343266" algn="ctr" defTabSz="686532" fontAlgn="auto">
              <a:spcBef>
                <a:spcPts val="450"/>
              </a:spcBef>
              <a:spcAft>
                <a:spcPts val="0"/>
              </a:spcAft>
              <a:defRPr sz="900" b="1">
                <a:solidFill>
                  <a:prstClr val="white"/>
                </a:solidFill>
                <a:effectLst/>
                <a:latin typeface="Calibri"/>
                <a:ea typeface="Times New Roman"/>
                <a:cs typeface="Arial" pitchFamily="34" charset="0"/>
              </a:defRPr>
            </a:lvl1pPr>
            <a:lvl2pPr marL="37931725" indent="-37474525">
              <a:defRPr sz="2400">
                <a:latin typeface="Arial" pitchFamily="34" charset="0"/>
                <a:cs typeface="Arial" pitchFamily="34" charset="0"/>
              </a:defRPr>
            </a:lvl2pPr>
            <a:lvl3pPr>
              <a:defRPr sz="2400">
                <a:latin typeface="Arial" pitchFamily="34" charset="0"/>
                <a:cs typeface="Arial" pitchFamily="34" charset="0"/>
              </a:defRPr>
            </a:lvl3pPr>
            <a:lvl4pPr>
              <a:defRPr sz="2400">
                <a:latin typeface="Arial" pitchFamily="34" charset="0"/>
                <a:cs typeface="Arial" pitchFamily="34" charset="0"/>
              </a:defRPr>
            </a:lvl4pPr>
            <a:lvl5pPr>
              <a:defRPr sz="2400">
                <a:latin typeface="Arial" pitchFamily="34" charset="0"/>
                <a:cs typeface="Arial" pitchFamily="34" charset="0"/>
              </a:defRPr>
            </a:lvl5pPr>
            <a:lvl6pPr marL="457200" eaLnBrk="0" fontAlgn="base" hangingPunct="0">
              <a:spcBef>
                <a:spcPct val="0"/>
              </a:spcBef>
              <a:spcAft>
                <a:spcPct val="0"/>
              </a:spcAft>
              <a:defRPr sz="2400">
                <a:latin typeface="Arial" pitchFamily="34" charset="0"/>
                <a:cs typeface="Arial" pitchFamily="34" charset="0"/>
              </a:defRPr>
            </a:lvl6pPr>
            <a:lvl7pPr marL="914400" eaLnBrk="0" fontAlgn="base" hangingPunct="0">
              <a:spcBef>
                <a:spcPct val="0"/>
              </a:spcBef>
              <a:spcAft>
                <a:spcPct val="0"/>
              </a:spcAft>
              <a:defRPr sz="2400">
                <a:latin typeface="Arial" pitchFamily="34" charset="0"/>
                <a:cs typeface="Arial" pitchFamily="34" charset="0"/>
              </a:defRPr>
            </a:lvl7pPr>
            <a:lvl8pPr marL="1371600" eaLnBrk="0" fontAlgn="base" hangingPunct="0">
              <a:spcBef>
                <a:spcPct val="0"/>
              </a:spcBef>
              <a:spcAft>
                <a:spcPct val="0"/>
              </a:spcAft>
              <a:defRPr sz="2400">
                <a:latin typeface="Arial" pitchFamily="34" charset="0"/>
                <a:cs typeface="Arial" pitchFamily="34" charset="0"/>
              </a:defRPr>
            </a:lvl8pPr>
            <a:lvl9pPr marL="1828800" eaLnBrk="0" fontAlgn="base" hangingPunct="0">
              <a:spcBef>
                <a:spcPct val="0"/>
              </a:spcBef>
              <a:spcAft>
                <a:spcPct val="0"/>
              </a:spcAft>
              <a:defRPr sz="2400">
                <a:latin typeface="Arial" pitchFamily="34" charset="0"/>
                <a:cs typeface="Arial" pitchFamily="34" charset="0"/>
              </a:defRPr>
            </a:lvl9pPr>
          </a:lstStyle>
          <a:p>
            <a:pPr eaLnBrk="1" hangingPunct="1">
              <a:defRPr/>
            </a:pPr>
            <a:r>
              <a:rPr lang="es-CO" sz="1400" dirty="0">
                <a:latin typeface="Arial" panose="020B0604020202020204" pitchFamily="34" charset="0"/>
              </a:rPr>
              <a:t>GESTIÓN</a:t>
            </a:r>
            <a:r>
              <a:rPr lang="es-CO" sz="970" dirty="0"/>
              <a:t> </a:t>
            </a:r>
            <a:r>
              <a:rPr lang="es-CO" sz="1400" dirty="0">
                <a:latin typeface="Arial" panose="020B0604020202020204" pitchFamily="34" charset="0"/>
              </a:rPr>
              <a:t>2019</a:t>
            </a:r>
          </a:p>
        </p:txBody>
      </p:sp>
      <p:sp>
        <p:nvSpPr>
          <p:cNvPr id="358409" name="Rectangle 2">
            <a:extLst>
              <a:ext uri="{FF2B5EF4-FFF2-40B4-BE49-F238E27FC236}">
                <a16:creationId xmlns:a16="http://schemas.microsoft.com/office/drawing/2014/main" id="{73EF7DB8-9148-443D-A02D-A3B57A22F9F6}"/>
              </a:ext>
            </a:extLst>
          </p:cNvPr>
          <p:cNvSpPr>
            <a:spLocks noChangeArrowheads="1"/>
          </p:cNvSpPr>
          <p:nvPr/>
        </p:nvSpPr>
        <p:spPr bwMode="auto">
          <a:xfrm>
            <a:off x="711200" y="1133475"/>
            <a:ext cx="9948863" cy="1897063"/>
          </a:xfrm>
          <a:prstGeom prst="rect">
            <a:avLst/>
          </a:prstGeom>
          <a:noFill/>
          <a:ln>
            <a:noFill/>
          </a:ln>
          <a:effectLst/>
        </p:spPr>
        <p:txBody>
          <a:bodyPr lIns="449121" tIns="50784" bIns="0"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defRPr/>
            </a:pPr>
            <a:r>
              <a:rPr lang="es-CO" altLang="es-CO" sz="1400" dirty="0">
                <a:solidFill>
                  <a:schemeClr val="accent6">
                    <a:lumMod val="50000"/>
                  </a:schemeClr>
                </a:solidFill>
                <a:latin typeface="Arial" panose="020B0604020202020204" pitchFamily="34" charset="0"/>
                <a:cs typeface="Arial" panose="020B0604020202020204" pitchFamily="34" charset="0"/>
              </a:rPr>
              <a:t>CAUSALES DE SANEAMIENTO IDENTIFICADAS</a:t>
            </a:r>
          </a:p>
          <a:p>
            <a:pPr algn="ctr">
              <a:lnSpc>
                <a:spcPct val="100000"/>
              </a:lnSpc>
              <a:spcBef>
                <a:spcPct val="0"/>
              </a:spcBef>
              <a:buFontTx/>
              <a:buNone/>
              <a:defRPr/>
            </a:pPr>
            <a:endParaRPr lang="es-CO" altLang="es-CO" sz="1400" dirty="0">
              <a:solidFill>
                <a:schemeClr val="accent6">
                  <a:lumMod val="50000"/>
                </a:schemeClr>
              </a:solidFill>
              <a:latin typeface="Arial" panose="020B0604020202020204" pitchFamily="34" charset="0"/>
              <a:cs typeface="Arial" panose="020B0604020202020204" pitchFamily="34" charset="0"/>
            </a:endParaRPr>
          </a:p>
          <a:p>
            <a:pPr algn="ctr">
              <a:lnSpc>
                <a:spcPct val="100000"/>
              </a:lnSpc>
              <a:spcBef>
                <a:spcPct val="0"/>
              </a:spcBef>
              <a:buFontTx/>
              <a:buNone/>
              <a:defRPr/>
            </a:pPr>
            <a:r>
              <a:rPr lang="es-CO" altLang="es-CO" sz="1400" dirty="0">
                <a:solidFill>
                  <a:schemeClr val="accent6">
                    <a:lumMod val="50000"/>
                  </a:schemeClr>
                </a:solidFill>
                <a:latin typeface="Arial" panose="020B0604020202020204" pitchFamily="34" charset="0"/>
                <a:cs typeface="Arial" panose="020B0604020202020204" pitchFamily="34" charset="0"/>
              </a:rPr>
              <a:t>Componente catastral</a:t>
            </a:r>
          </a:p>
          <a:p>
            <a:pPr>
              <a:lnSpc>
                <a:spcPct val="100000"/>
              </a:lnSpc>
              <a:spcBef>
                <a:spcPct val="0"/>
              </a:spcBef>
              <a:buFontTx/>
              <a:buNone/>
              <a:defRPr/>
            </a:pPr>
            <a:endParaRPr lang="es-CO" altLang="es-CO" sz="1400" dirty="0">
              <a:solidFill>
                <a:srgbClr val="6AAC91"/>
              </a:solidFill>
              <a:latin typeface="Arial" panose="020B0604020202020204" pitchFamily="34" charset="0"/>
              <a:cs typeface="Arial" panose="020B0604020202020204" pitchFamily="34" charset="0"/>
            </a:endParaRPr>
          </a:p>
          <a:p>
            <a:pPr>
              <a:lnSpc>
                <a:spcPct val="100000"/>
              </a:lnSpc>
              <a:spcBef>
                <a:spcPct val="0"/>
              </a:spcBef>
              <a:buFontTx/>
              <a:buNone/>
              <a:defRPr/>
            </a:pPr>
            <a:endParaRPr lang="es-CO" altLang="es-CO" sz="1400" dirty="0">
              <a:solidFill>
                <a:srgbClr val="6AAC91"/>
              </a:solidFill>
              <a:latin typeface="Arial" panose="020B0604020202020204" pitchFamily="34" charset="0"/>
              <a:cs typeface="Arial" panose="020B0604020202020204" pitchFamily="34" charset="0"/>
            </a:endParaRPr>
          </a:p>
          <a:p>
            <a:pPr>
              <a:lnSpc>
                <a:spcPct val="100000"/>
              </a:lnSpc>
              <a:spcBef>
                <a:spcPct val="0"/>
              </a:spcBef>
              <a:buFontTx/>
              <a:buNone/>
              <a:defRPr/>
            </a:pPr>
            <a:endParaRPr lang="es-CO" altLang="es-CO" sz="3200" dirty="0">
              <a:solidFill>
                <a:srgbClr val="000000"/>
              </a:solidFill>
              <a:latin typeface="Arial" panose="020B0604020202020204" pitchFamily="34" charset="0"/>
              <a:cs typeface="Arial" panose="020B0604020202020204" pitchFamily="34" charset="0"/>
            </a:endParaRPr>
          </a:p>
          <a:p>
            <a:pPr>
              <a:lnSpc>
                <a:spcPct val="100000"/>
              </a:lnSpc>
              <a:spcBef>
                <a:spcPct val="0"/>
              </a:spcBef>
              <a:buFontTx/>
              <a:buNone/>
              <a:defRPr/>
            </a:pPr>
            <a:endParaRPr lang="es-CO" altLang="es-CO" sz="1800" dirty="0">
              <a:solidFill>
                <a:srgbClr val="000000"/>
              </a:solidFill>
              <a:latin typeface="Arial" panose="020B0604020202020204" pitchFamily="34" charset="0"/>
              <a:cs typeface="Arial" panose="020B0604020202020204" pitchFamily="34" charset="0"/>
            </a:endParaRPr>
          </a:p>
        </p:txBody>
      </p:sp>
      <p:graphicFrame>
        <p:nvGraphicFramePr>
          <p:cNvPr id="2" name="Tabla 1">
            <a:extLst>
              <a:ext uri="{FF2B5EF4-FFF2-40B4-BE49-F238E27FC236}">
                <a16:creationId xmlns:a16="http://schemas.microsoft.com/office/drawing/2014/main" id="{600AE8C2-AD23-4066-8E6F-7F504697182E}"/>
              </a:ext>
            </a:extLst>
          </p:cNvPr>
          <p:cNvGraphicFramePr>
            <a:graphicFrameLocks noGrp="1"/>
          </p:cNvGraphicFramePr>
          <p:nvPr/>
        </p:nvGraphicFramePr>
        <p:xfrm>
          <a:off x="2909888" y="2286000"/>
          <a:ext cx="5735637" cy="3054350"/>
        </p:xfrm>
        <a:graphic>
          <a:graphicData uri="http://schemas.openxmlformats.org/drawingml/2006/table">
            <a:tbl>
              <a:tblPr firstRow="1" bandRow="1"/>
              <a:tblGrid>
                <a:gridCol w="2867819">
                  <a:extLst>
                    <a:ext uri="{9D8B030D-6E8A-4147-A177-3AD203B41FA5}">
                      <a16:colId xmlns:a16="http://schemas.microsoft.com/office/drawing/2014/main" val="20000"/>
                    </a:ext>
                  </a:extLst>
                </a:gridCol>
                <a:gridCol w="2867819">
                  <a:extLst>
                    <a:ext uri="{9D8B030D-6E8A-4147-A177-3AD203B41FA5}">
                      <a16:colId xmlns:a16="http://schemas.microsoft.com/office/drawing/2014/main" val="20001"/>
                    </a:ext>
                  </a:extLst>
                </a:gridCol>
              </a:tblGrid>
              <a:tr h="543478">
                <a:tc>
                  <a:txBody>
                    <a:bodyPr/>
                    <a:lstStyle/>
                    <a:p>
                      <a:pPr algn="ctr" rtl="0" fontAlgn="ctr"/>
                      <a:r>
                        <a:rPr lang="es-CO" sz="1800" b="1" i="0" u="none" strike="noStrike">
                          <a:solidFill>
                            <a:srgbClr val="FFFFFF"/>
                          </a:solidFill>
                          <a:effectLst/>
                          <a:latin typeface="Arial" panose="020B0604020202020204" pitchFamily="34" charset="0"/>
                        </a:rPr>
                        <a:t>TIPO DE ACCION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800" b="1" i="0" u="none" strike="noStrike">
                          <a:solidFill>
                            <a:srgbClr val="FFFFFF"/>
                          </a:solidFill>
                          <a:effectLst/>
                          <a:latin typeface="Arial" panose="020B0604020202020204" pitchFamily="34" charset="0"/>
                        </a:rPr>
                        <a:t>CANTIDAD</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358696">
                <a:tc>
                  <a:txBody>
                    <a:bodyPr/>
                    <a:lstStyle/>
                    <a:p>
                      <a:pPr algn="l" rtl="0" fontAlgn="ctr"/>
                      <a:r>
                        <a:rPr lang="es-CO" sz="1000" b="1" i="0" u="none" strike="noStrike">
                          <a:solidFill>
                            <a:srgbClr val="375623"/>
                          </a:solidFill>
                          <a:effectLst/>
                          <a:latin typeface="Arial" panose="020B0604020202020204" pitchFamily="34" charset="0"/>
                        </a:rPr>
                        <a:t>ACTUALIZACIONES IGAC</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774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47826">
                <a:tc>
                  <a:txBody>
                    <a:bodyPr/>
                    <a:lstStyle/>
                    <a:p>
                      <a:pPr algn="l" rtl="0" fontAlgn="ctr"/>
                      <a:r>
                        <a:rPr lang="es-CO" sz="1000" b="1" i="0" u="none" strike="noStrike">
                          <a:solidFill>
                            <a:srgbClr val="375623"/>
                          </a:solidFill>
                          <a:effectLst/>
                          <a:latin typeface="Arial" panose="020B0604020202020204" pitchFamily="34" charset="0"/>
                        </a:rPr>
                        <a:t>DIFERENCIAS AREA DE TERRENO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3670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380435">
                <a:tc>
                  <a:txBody>
                    <a:bodyPr/>
                    <a:lstStyle/>
                    <a:p>
                      <a:pPr algn="l" rtl="0" fontAlgn="ctr"/>
                      <a:r>
                        <a:rPr lang="es-CO" sz="1000" b="1" i="0" u="none" strike="noStrike">
                          <a:solidFill>
                            <a:srgbClr val="375623"/>
                          </a:solidFill>
                          <a:effectLst/>
                          <a:latin typeface="Arial" panose="020B0604020202020204" pitchFamily="34" charset="0"/>
                        </a:rPr>
                        <a:t>DIFERENCIAS AREA DE CONSTRUCCIÓN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200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380435">
                <a:tc>
                  <a:txBody>
                    <a:bodyPr/>
                    <a:lstStyle/>
                    <a:p>
                      <a:pPr algn="l" rtl="0" fontAlgn="ctr"/>
                      <a:r>
                        <a:rPr lang="es-CO" sz="1000" b="1" i="0" u="none" strike="noStrike">
                          <a:solidFill>
                            <a:srgbClr val="375623"/>
                          </a:solidFill>
                          <a:effectLst/>
                          <a:latin typeface="Arial" panose="020B0604020202020204" pitchFamily="34" charset="0"/>
                        </a:rPr>
                        <a:t>MODIFICACION DE DESTINO ECONOMICO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1675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347826">
                <a:tc>
                  <a:txBody>
                    <a:bodyPr/>
                    <a:lstStyle/>
                    <a:p>
                      <a:pPr algn="l" rtl="0" fontAlgn="ctr"/>
                      <a:r>
                        <a:rPr lang="es-CO" sz="1000" b="1" i="0" u="none" strike="noStrike">
                          <a:solidFill>
                            <a:srgbClr val="375623"/>
                          </a:solidFill>
                          <a:effectLst/>
                          <a:latin typeface="Arial" panose="020B0604020202020204" pitchFamily="34" charset="0"/>
                        </a:rPr>
                        <a:t>INCORPORACIONES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2304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347826">
                <a:tc>
                  <a:txBody>
                    <a:bodyPr/>
                    <a:lstStyle/>
                    <a:p>
                      <a:pPr algn="l" rtl="0" fontAlgn="ctr"/>
                      <a:r>
                        <a:rPr lang="es-CO" sz="1000" b="1" i="0" u="none" strike="noStrike">
                          <a:solidFill>
                            <a:srgbClr val="375623"/>
                          </a:solidFill>
                          <a:effectLst/>
                          <a:latin typeface="Arial" panose="020B0604020202020204" pitchFamily="34" charset="0"/>
                        </a:rPr>
                        <a:t>INVASIONES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101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347826">
                <a:tc>
                  <a:txBody>
                    <a:bodyPr/>
                    <a:lstStyle/>
                    <a:p>
                      <a:pPr algn="ctr" rtl="0" fontAlgn="ctr"/>
                      <a:r>
                        <a:rPr lang="es-CO" sz="1000" b="1" i="0" u="none" strike="noStrike">
                          <a:solidFill>
                            <a:srgbClr val="375623"/>
                          </a:solidFill>
                          <a:effectLst/>
                          <a:latin typeface="Arial" panose="020B0604020202020204" pitchFamily="34" charset="0"/>
                        </a:rPr>
                        <a:t>TOTAL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375623"/>
                          </a:solidFill>
                          <a:effectLst/>
                          <a:latin typeface="Arial" panose="020B0604020202020204" pitchFamily="34" charset="0"/>
                        </a:rPr>
                        <a:t>8724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3">
            <a:extLst>
              <a:ext uri="{FF2B5EF4-FFF2-40B4-BE49-F238E27FC236}">
                <a16:creationId xmlns:a16="http://schemas.microsoft.com/office/drawing/2014/main" id="{6AD43D62-AD68-494B-88BB-B4F24FF81D1F}"/>
              </a:ext>
            </a:extLst>
          </p:cNvPr>
          <p:cNvSpPr/>
          <p:nvPr/>
        </p:nvSpPr>
        <p:spPr>
          <a:xfrm>
            <a:off x="0" y="0"/>
            <a:ext cx="12192000" cy="725170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sp>
        <p:nvSpPr>
          <p:cNvPr id="3" name="Rectángulo 2">
            <a:extLst>
              <a:ext uri="{FF2B5EF4-FFF2-40B4-BE49-F238E27FC236}">
                <a16:creationId xmlns:a16="http://schemas.microsoft.com/office/drawing/2014/main" id="{055884D7-04A9-4822-83B6-66E5FA8F809F}"/>
              </a:ext>
            </a:extLst>
          </p:cNvPr>
          <p:cNvSpPr/>
          <p:nvPr/>
        </p:nvSpPr>
        <p:spPr>
          <a:xfrm>
            <a:off x="-14288" y="6065838"/>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dirty="0">
              <a:solidFill>
                <a:prstClr val="white"/>
              </a:solidFill>
            </a:endParaRPr>
          </a:p>
        </p:txBody>
      </p:sp>
      <p:pic>
        <p:nvPicPr>
          <p:cNvPr id="407556" name="Imagen 1">
            <a:extLst>
              <a:ext uri="{FF2B5EF4-FFF2-40B4-BE49-F238E27FC236}">
                <a16:creationId xmlns:a16="http://schemas.microsoft.com/office/drawing/2014/main" id="{39E0C42E-47CE-4DBE-8258-BECDB635334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18625" y="587851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7557" name="Imagen 5">
            <a:extLst>
              <a:ext uri="{FF2B5EF4-FFF2-40B4-BE49-F238E27FC236}">
                <a16:creationId xmlns:a16="http://schemas.microsoft.com/office/drawing/2014/main" id="{A54535A9-47F8-4D5E-B67F-E09DFAEB8CF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262688"/>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622" name="Rectángulo 25">
            <a:extLst>
              <a:ext uri="{FF2B5EF4-FFF2-40B4-BE49-F238E27FC236}">
                <a16:creationId xmlns:a16="http://schemas.microsoft.com/office/drawing/2014/main" id="{123C1050-4027-4643-85E9-A72ED416F0AB}"/>
              </a:ext>
            </a:extLst>
          </p:cNvPr>
          <p:cNvSpPr>
            <a:spLocks noChangeArrowheads="1"/>
          </p:cNvSpPr>
          <p:nvPr/>
        </p:nvSpPr>
        <p:spPr bwMode="auto">
          <a:xfrm>
            <a:off x="893763" y="171450"/>
            <a:ext cx="11074400"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PREDIAL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
        <p:nvSpPr>
          <p:cNvPr id="11" name="30 CuadroTexto">
            <a:extLst>
              <a:ext uri="{FF2B5EF4-FFF2-40B4-BE49-F238E27FC236}">
                <a16:creationId xmlns:a16="http://schemas.microsoft.com/office/drawing/2014/main" id="{771F05A7-D021-4A61-B936-2C0B933DA102}"/>
              </a:ext>
            </a:extLst>
          </p:cNvPr>
          <p:cNvSpPr txBox="1">
            <a:spLocks noChangeArrowheads="1"/>
          </p:cNvSpPr>
          <p:nvPr/>
        </p:nvSpPr>
        <p:spPr bwMode="auto">
          <a:xfrm flipH="1">
            <a:off x="893763" y="822325"/>
            <a:ext cx="10404475" cy="214313"/>
          </a:xfrm>
          <a:prstGeom prst="rect">
            <a:avLst/>
          </a:prstGeom>
          <a:solidFill>
            <a:schemeClr val="accent6">
              <a:lumMod val="50000"/>
            </a:schemeClr>
          </a:solidFill>
        </p:spPr>
        <p:style>
          <a:lnRef idx="3">
            <a:schemeClr val="lt1"/>
          </a:lnRef>
          <a:fillRef idx="1">
            <a:schemeClr val="accent1"/>
          </a:fillRef>
          <a:effectRef idx="1">
            <a:schemeClr val="accent1"/>
          </a:effectRef>
          <a:fontRef idx="minor">
            <a:schemeClr val="lt1"/>
          </a:fontRef>
        </p:style>
        <p:txBody>
          <a:bodyPr lIns="91203" tIns="0" rIns="91203" bIns="0" anchor="ctr" anchorCtr="1">
            <a:spAutoFit/>
          </a:bodyPr>
          <a:lstStyle>
            <a:defPPr>
              <a:defRPr lang="es-CO"/>
            </a:defPPr>
            <a:lvl1pPr marL="343266" indent="-343266" algn="ctr" defTabSz="686532" fontAlgn="auto">
              <a:spcBef>
                <a:spcPts val="450"/>
              </a:spcBef>
              <a:spcAft>
                <a:spcPts val="0"/>
              </a:spcAft>
              <a:defRPr sz="900" b="1">
                <a:solidFill>
                  <a:prstClr val="white"/>
                </a:solidFill>
                <a:effectLst/>
                <a:latin typeface="Calibri"/>
                <a:ea typeface="Times New Roman"/>
                <a:cs typeface="Arial" pitchFamily="34" charset="0"/>
              </a:defRPr>
            </a:lvl1pPr>
            <a:lvl2pPr marL="37931725" indent="-37474525">
              <a:defRPr sz="2400">
                <a:latin typeface="Arial" pitchFamily="34" charset="0"/>
                <a:cs typeface="Arial" pitchFamily="34" charset="0"/>
              </a:defRPr>
            </a:lvl2pPr>
            <a:lvl3pPr>
              <a:defRPr sz="2400">
                <a:latin typeface="Arial" pitchFamily="34" charset="0"/>
                <a:cs typeface="Arial" pitchFamily="34" charset="0"/>
              </a:defRPr>
            </a:lvl3pPr>
            <a:lvl4pPr>
              <a:defRPr sz="2400">
                <a:latin typeface="Arial" pitchFamily="34" charset="0"/>
                <a:cs typeface="Arial" pitchFamily="34" charset="0"/>
              </a:defRPr>
            </a:lvl4pPr>
            <a:lvl5pPr>
              <a:defRPr sz="2400">
                <a:latin typeface="Arial" pitchFamily="34" charset="0"/>
                <a:cs typeface="Arial" pitchFamily="34" charset="0"/>
              </a:defRPr>
            </a:lvl5pPr>
            <a:lvl6pPr marL="457200" eaLnBrk="0" fontAlgn="base" hangingPunct="0">
              <a:spcBef>
                <a:spcPct val="0"/>
              </a:spcBef>
              <a:spcAft>
                <a:spcPct val="0"/>
              </a:spcAft>
              <a:defRPr sz="2400">
                <a:latin typeface="Arial" pitchFamily="34" charset="0"/>
                <a:cs typeface="Arial" pitchFamily="34" charset="0"/>
              </a:defRPr>
            </a:lvl6pPr>
            <a:lvl7pPr marL="914400" eaLnBrk="0" fontAlgn="base" hangingPunct="0">
              <a:spcBef>
                <a:spcPct val="0"/>
              </a:spcBef>
              <a:spcAft>
                <a:spcPct val="0"/>
              </a:spcAft>
              <a:defRPr sz="2400">
                <a:latin typeface="Arial" pitchFamily="34" charset="0"/>
                <a:cs typeface="Arial" pitchFamily="34" charset="0"/>
              </a:defRPr>
            </a:lvl7pPr>
            <a:lvl8pPr marL="1371600" eaLnBrk="0" fontAlgn="base" hangingPunct="0">
              <a:spcBef>
                <a:spcPct val="0"/>
              </a:spcBef>
              <a:spcAft>
                <a:spcPct val="0"/>
              </a:spcAft>
              <a:defRPr sz="2400">
                <a:latin typeface="Arial" pitchFamily="34" charset="0"/>
                <a:cs typeface="Arial" pitchFamily="34" charset="0"/>
              </a:defRPr>
            </a:lvl8pPr>
            <a:lvl9pPr marL="1828800" eaLnBrk="0" fontAlgn="base" hangingPunct="0">
              <a:spcBef>
                <a:spcPct val="0"/>
              </a:spcBef>
              <a:spcAft>
                <a:spcPct val="0"/>
              </a:spcAft>
              <a:defRPr sz="2400">
                <a:latin typeface="Arial" pitchFamily="34" charset="0"/>
                <a:cs typeface="Arial" pitchFamily="34" charset="0"/>
              </a:defRPr>
            </a:lvl9pPr>
          </a:lstStyle>
          <a:p>
            <a:pPr eaLnBrk="1" hangingPunct="1">
              <a:defRPr/>
            </a:pPr>
            <a:r>
              <a:rPr lang="es-CO" sz="1400" dirty="0">
                <a:latin typeface="Arial" panose="020B0604020202020204" pitchFamily="34" charset="0"/>
              </a:rPr>
              <a:t>GESTIÓN</a:t>
            </a:r>
            <a:r>
              <a:rPr lang="es-CO" sz="970" dirty="0"/>
              <a:t> </a:t>
            </a:r>
            <a:r>
              <a:rPr lang="es-CO" sz="1400" dirty="0">
                <a:latin typeface="Arial" panose="020B0604020202020204" pitchFamily="34" charset="0"/>
              </a:rPr>
              <a:t>2019</a:t>
            </a:r>
          </a:p>
        </p:txBody>
      </p:sp>
      <p:sp>
        <p:nvSpPr>
          <p:cNvPr id="359433" name="Rectangle 2">
            <a:extLst>
              <a:ext uri="{FF2B5EF4-FFF2-40B4-BE49-F238E27FC236}">
                <a16:creationId xmlns:a16="http://schemas.microsoft.com/office/drawing/2014/main" id="{BD33451D-F2C5-4E65-A9CC-A082E8E28E26}"/>
              </a:ext>
            </a:extLst>
          </p:cNvPr>
          <p:cNvSpPr>
            <a:spLocks noChangeArrowheads="1"/>
          </p:cNvSpPr>
          <p:nvPr/>
        </p:nvSpPr>
        <p:spPr bwMode="auto">
          <a:xfrm>
            <a:off x="893763" y="1114425"/>
            <a:ext cx="10404475" cy="912813"/>
          </a:xfrm>
          <a:prstGeom prst="rect">
            <a:avLst/>
          </a:prstGeom>
          <a:noFill/>
          <a:ln>
            <a:noFill/>
          </a:ln>
          <a:effectLst/>
        </p:spPr>
        <p:txBody>
          <a:bodyPr tIns="50784" bIns="0"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defRPr/>
            </a:pPr>
            <a:r>
              <a:rPr lang="es-CO" altLang="es-CO" sz="1400" dirty="0">
                <a:solidFill>
                  <a:schemeClr val="accent6">
                    <a:lumMod val="50000"/>
                  </a:schemeClr>
                </a:solidFill>
                <a:latin typeface="Arial" panose="020B0604020202020204" pitchFamily="34" charset="0"/>
                <a:cs typeface="Arial" panose="020B0604020202020204" pitchFamily="34" charset="0"/>
              </a:rPr>
              <a:t>GESTION DE REGISTRO CONTABLE BUPI</a:t>
            </a:r>
          </a:p>
          <a:p>
            <a:pPr>
              <a:lnSpc>
                <a:spcPct val="100000"/>
              </a:lnSpc>
              <a:spcBef>
                <a:spcPct val="0"/>
              </a:spcBef>
              <a:buFontTx/>
              <a:buNone/>
              <a:defRPr/>
            </a:pPr>
            <a:endParaRPr lang="es-CO" altLang="es-CO" sz="1400" dirty="0">
              <a:solidFill>
                <a:schemeClr val="accent6">
                  <a:lumMod val="50000"/>
                </a:schemeClr>
              </a:solidFill>
              <a:latin typeface="Arial" panose="020B0604020202020204" pitchFamily="34" charset="0"/>
              <a:cs typeface="Arial" panose="020B0604020202020204" pitchFamily="34" charset="0"/>
            </a:endParaRPr>
          </a:p>
          <a:p>
            <a:pPr>
              <a:lnSpc>
                <a:spcPct val="100000"/>
              </a:lnSpc>
              <a:spcBef>
                <a:spcPct val="0"/>
              </a:spcBef>
              <a:buFontTx/>
              <a:buNone/>
              <a:defRPr/>
            </a:pPr>
            <a:r>
              <a:rPr lang="es-CO" altLang="es-CO" sz="1400" dirty="0">
                <a:solidFill>
                  <a:schemeClr val="accent6">
                    <a:lumMod val="50000"/>
                  </a:schemeClr>
                </a:solidFill>
                <a:latin typeface="Arial" panose="020B0604020202020204" pitchFamily="34" charset="0"/>
                <a:cs typeface="Arial" panose="020B0604020202020204" pitchFamily="34" charset="0"/>
              </a:rPr>
              <a:t>Al </a:t>
            </a:r>
            <a:r>
              <a:rPr lang="es-CO" altLang="es-CO" sz="1400" b="1" u="sng" dirty="0">
                <a:solidFill>
                  <a:schemeClr val="accent6">
                    <a:lumMod val="50000"/>
                  </a:schemeClr>
                </a:solidFill>
                <a:latin typeface="Arial" panose="020B0604020202020204" pitchFamily="34" charset="0"/>
                <a:cs typeface="Arial" panose="020B0604020202020204" pitchFamily="34" charset="0"/>
              </a:rPr>
              <a:t>31 de diciembre de 2019</a:t>
            </a:r>
            <a:r>
              <a:rPr lang="es-CO" altLang="es-CO" sz="1400" dirty="0">
                <a:solidFill>
                  <a:schemeClr val="accent6">
                    <a:lumMod val="50000"/>
                  </a:schemeClr>
                </a:solidFill>
                <a:latin typeface="Arial" panose="020B0604020202020204" pitchFamily="34" charset="0"/>
                <a:cs typeface="Arial" panose="020B0604020202020204" pitchFamily="34" charset="0"/>
              </a:rPr>
              <a:t> se reporta un Consolidando de registros prediales entregados a contabilidad de </a:t>
            </a:r>
            <a:r>
              <a:rPr lang="es-CO" altLang="es-CO" sz="1400" b="1" u="sng" dirty="0">
                <a:solidFill>
                  <a:schemeClr val="accent6">
                    <a:lumMod val="50000"/>
                  </a:schemeClr>
                </a:solidFill>
                <a:latin typeface="Arial" panose="020B0604020202020204" pitchFamily="34" charset="0"/>
                <a:cs typeface="Arial" panose="020B0604020202020204" pitchFamily="34" charset="0"/>
              </a:rPr>
              <a:t>7,367 predios </a:t>
            </a:r>
            <a:r>
              <a:rPr lang="es-CO" altLang="es-CO" sz="1400" dirty="0">
                <a:solidFill>
                  <a:schemeClr val="accent6">
                    <a:lumMod val="50000"/>
                  </a:schemeClr>
                </a:solidFill>
                <a:latin typeface="Arial" panose="020B0604020202020204" pitchFamily="34" charset="0"/>
                <a:cs typeface="Arial" panose="020B0604020202020204" pitchFamily="34" charset="0"/>
              </a:rPr>
              <a:t>y </a:t>
            </a:r>
            <a:r>
              <a:rPr lang="es-CO" altLang="es-CO" sz="1400" b="1" u="sng" dirty="0">
                <a:solidFill>
                  <a:schemeClr val="accent6">
                    <a:lumMod val="50000"/>
                  </a:schemeClr>
                </a:solidFill>
                <a:latin typeface="Arial" panose="020B0604020202020204" pitchFamily="34" charset="0"/>
                <a:cs typeface="Arial" panose="020B0604020202020204" pitchFamily="34" charset="0"/>
              </a:rPr>
              <a:t>3,092 Escrituras y documentos de expediente documental</a:t>
            </a:r>
            <a:r>
              <a:rPr lang="es-CO" altLang="es-CO" sz="1400" dirty="0">
                <a:solidFill>
                  <a:schemeClr val="accent6">
                    <a:lumMod val="50000"/>
                  </a:schemeClr>
                </a:solidFill>
                <a:latin typeface="Arial" panose="020B0604020202020204" pitchFamily="34" charset="0"/>
                <a:cs typeface="Arial" panose="020B0604020202020204" pitchFamily="34" charset="0"/>
              </a:rPr>
              <a:t> cargadas en la plataforma TEAMS así:</a:t>
            </a:r>
            <a:endParaRPr lang="es-CO" altLang="es-CO" sz="1800" dirty="0">
              <a:solidFill>
                <a:schemeClr val="accent6">
                  <a:lumMod val="50000"/>
                </a:schemeClr>
              </a:solidFill>
              <a:latin typeface="Arial" panose="020B0604020202020204" pitchFamily="34" charset="0"/>
              <a:cs typeface="Arial" panose="020B0604020202020204" pitchFamily="34" charset="0"/>
            </a:endParaRPr>
          </a:p>
        </p:txBody>
      </p:sp>
      <p:sp>
        <p:nvSpPr>
          <p:cNvPr id="359488" name="CuadroTexto 12">
            <a:extLst>
              <a:ext uri="{FF2B5EF4-FFF2-40B4-BE49-F238E27FC236}">
                <a16:creationId xmlns:a16="http://schemas.microsoft.com/office/drawing/2014/main" id="{F122E399-F397-4685-B50F-9342A73B693D}"/>
              </a:ext>
            </a:extLst>
          </p:cNvPr>
          <p:cNvSpPr txBox="1">
            <a:spLocks noChangeArrowheads="1"/>
          </p:cNvSpPr>
          <p:nvPr/>
        </p:nvSpPr>
        <p:spPr bwMode="auto">
          <a:xfrm>
            <a:off x="7218363" y="2471738"/>
            <a:ext cx="3851275" cy="36988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Arial" panose="020B0604020202020204" pitchFamily="34" charset="0"/>
                <a:cs typeface="Arial" panose="020B0604020202020204" pitchFamily="34" charset="0"/>
              </a:rPr>
              <a:t>Registrados en contabilidad</a:t>
            </a:r>
          </a:p>
        </p:txBody>
      </p:sp>
      <p:sp>
        <p:nvSpPr>
          <p:cNvPr id="359489" name="CuadroTexto 14">
            <a:extLst>
              <a:ext uri="{FF2B5EF4-FFF2-40B4-BE49-F238E27FC236}">
                <a16:creationId xmlns:a16="http://schemas.microsoft.com/office/drawing/2014/main" id="{9F7B9F38-EF3D-4B47-9EB8-49071713A9C7}"/>
              </a:ext>
            </a:extLst>
          </p:cNvPr>
          <p:cNvSpPr txBox="1">
            <a:spLocks noChangeArrowheads="1"/>
          </p:cNvSpPr>
          <p:nvPr/>
        </p:nvSpPr>
        <p:spPr bwMode="auto">
          <a:xfrm>
            <a:off x="738188" y="4284663"/>
            <a:ext cx="5357812" cy="12001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defRPr/>
            </a:pPr>
            <a:r>
              <a:rPr lang="es-CO" altLang="es-CO" sz="1800" b="1" dirty="0">
                <a:solidFill>
                  <a:schemeClr val="accent6">
                    <a:lumMod val="50000"/>
                  </a:schemeClr>
                </a:solidFill>
                <a:latin typeface="Arial" panose="020B0604020202020204" pitchFamily="34" charset="0"/>
                <a:cs typeface="Arial" panose="020B0604020202020204" pitchFamily="34" charset="0"/>
              </a:rPr>
              <a:t>La SMA tiene pendiente para entrega a 2020 de los 7,367, la revalidación de 915 registros devueltos por contabilidad para determinación de valor de registro en libros. </a:t>
            </a:r>
          </a:p>
        </p:txBody>
      </p:sp>
      <p:sp>
        <p:nvSpPr>
          <p:cNvPr id="359490" name="CuadroTexto 8">
            <a:extLst>
              <a:ext uri="{FF2B5EF4-FFF2-40B4-BE49-F238E27FC236}">
                <a16:creationId xmlns:a16="http://schemas.microsoft.com/office/drawing/2014/main" id="{29333A7B-938C-46B3-AB64-B32C1F7B2606}"/>
              </a:ext>
            </a:extLst>
          </p:cNvPr>
          <p:cNvSpPr txBox="1">
            <a:spLocks noChangeArrowheads="1"/>
          </p:cNvSpPr>
          <p:nvPr/>
        </p:nvSpPr>
        <p:spPr bwMode="auto">
          <a:xfrm>
            <a:off x="6089650" y="3683000"/>
            <a:ext cx="4508500" cy="9223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defRPr/>
            </a:pPr>
            <a:r>
              <a:rPr lang="es-CO" altLang="es-CO" sz="1800" dirty="0">
                <a:solidFill>
                  <a:schemeClr val="accent6">
                    <a:lumMod val="50000"/>
                  </a:schemeClr>
                </a:solidFill>
                <a:latin typeface="Arial" panose="020B0604020202020204" pitchFamily="34" charset="0"/>
                <a:cs typeface="Arial" panose="020B0604020202020204" pitchFamily="34" charset="0"/>
              </a:rPr>
              <a:t>Se registraron al 31 de diciembre de 2019, 6.174 predios por valor de </a:t>
            </a:r>
            <a:r>
              <a:rPr lang="es-CO" altLang="es-CO" sz="1800" b="1" dirty="0">
                <a:solidFill>
                  <a:schemeClr val="accent6">
                    <a:lumMod val="50000"/>
                  </a:schemeClr>
                </a:solidFill>
                <a:latin typeface="Arial" panose="020B0604020202020204" pitchFamily="34" charset="0"/>
                <a:cs typeface="Arial" panose="020B0604020202020204" pitchFamily="34" charset="0"/>
              </a:rPr>
              <a:t>$386.645.477.063,41</a:t>
            </a:r>
            <a:endParaRPr lang="es-CO" altLang="es-CO" sz="1800" dirty="0">
              <a:solidFill>
                <a:schemeClr val="accent6">
                  <a:lumMod val="50000"/>
                </a:schemeClr>
              </a:solidFill>
              <a:latin typeface="Arial" panose="020B0604020202020204" pitchFamily="34" charset="0"/>
              <a:cs typeface="Arial" panose="020B0604020202020204" pitchFamily="34" charset="0"/>
            </a:endParaRPr>
          </a:p>
        </p:txBody>
      </p:sp>
      <p:graphicFrame>
        <p:nvGraphicFramePr>
          <p:cNvPr id="2" name="Tabla 1">
            <a:extLst>
              <a:ext uri="{FF2B5EF4-FFF2-40B4-BE49-F238E27FC236}">
                <a16:creationId xmlns:a16="http://schemas.microsoft.com/office/drawing/2014/main" id="{51E785DF-94B2-4C6F-9712-2CDBB05C5213}"/>
              </a:ext>
            </a:extLst>
          </p:cNvPr>
          <p:cNvGraphicFramePr>
            <a:graphicFrameLocks noGrp="1"/>
          </p:cNvGraphicFramePr>
          <p:nvPr/>
        </p:nvGraphicFramePr>
        <p:xfrm>
          <a:off x="893763" y="2524125"/>
          <a:ext cx="5202237" cy="1514475"/>
        </p:xfrm>
        <a:graphic>
          <a:graphicData uri="http://schemas.openxmlformats.org/drawingml/2006/table">
            <a:tbl>
              <a:tblPr firstRow="1" firstCol="1" bandRow="1"/>
              <a:tblGrid>
                <a:gridCol w="2062561">
                  <a:extLst>
                    <a:ext uri="{9D8B030D-6E8A-4147-A177-3AD203B41FA5}">
                      <a16:colId xmlns:a16="http://schemas.microsoft.com/office/drawing/2014/main" val="20000"/>
                    </a:ext>
                  </a:extLst>
                </a:gridCol>
                <a:gridCol w="2062561">
                  <a:extLst>
                    <a:ext uri="{9D8B030D-6E8A-4147-A177-3AD203B41FA5}">
                      <a16:colId xmlns:a16="http://schemas.microsoft.com/office/drawing/2014/main" val="20001"/>
                    </a:ext>
                  </a:extLst>
                </a:gridCol>
                <a:gridCol w="1077116">
                  <a:extLst>
                    <a:ext uri="{9D8B030D-6E8A-4147-A177-3AD203B41FA5}">
                      <a16:colId xmlns:a16="http://schemas.microsoft.com/office/drawing/2014/main" val="20002"/>
                    </a:ext>
                  </a:extLst>
                </a:gridCol>
              </a:tblGrid>
              <a:tr h="304800">
                <a:tc rowSpan="3">
                  <a:txBody>
                    <a:bodyPr/>
                    <a:lstStyle/>
                    <a:p>
                      <a:pPr algn="ctr" rtl="0" fontAlgn="ctr"/>
                      <a:r>
                        <a:rPr lang="es-CO" sz="1800" b="1" i="0" u="none" strike="noStrike">
                          <a:solidFill>
                            <a:srgbClr val="FFFFFF"/>
                          </a:solidFill>
                          <a:effectLst/>
                          <a:latin typeface="Arial" panose="020B0604020202020204" pitchFamily="34" charset="0"/>
                        </a:rPr>
                        <a:t>Proyecto BUPI</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gridSpan="2">
                  <a:txBody>
                    <a:bodyPr/>
                    <a:lstStyle/>
                    <a:p>
                      <a:pPr algn="ctr" rtl="0" fontAlgn="ctr"/>
                      <a:r>
                        <a:rPr lang="es-CO" sz="1800" b="1" i="0" u="none" strike="noStrike">
                          <a:solidFill>
                            <a:srgbClr val="FFFFFF"/>
                          </a:solidFill>
                          <a:effectLst/>
                          <a:latin typeface="Arial" panose="020B0604020202020204" pitchFamily="34" charset="0"/>
                        </a:rPr>
                        <a:t>AÑOS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295275">
                <a:tc v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rPr>
                        <a:t>2018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a:txBody>
                    <a:bodyPr/>
                    <a:lstStyle/>
                    <a:p>
                      <a:pPr algn="ctr" rtl="0" fontAlgn="ctr"/>
                      <a:r>
                        <a:rPr lang="es-CO" sz="1000" b="1" i="0" u="none" strike="noStrike">
                          <a:solidFill>
                            <a:srgbClr val="375623"/>
                          </a:solidFill>
                          <a:effectLst/>
                          <a:latin typeface="Arial" panose="020B0604020202020204" pitchFamily="34" charset="0"/>
                        </a:rPr>
                        <a:t>Total</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00025">
                <a:tc vMerge="1">
                  <a:txBody>
                    <a:bodyPr/>
                    <a:lstStyle/>
                    <a:p>
                      <a:endParaRPr lang="es-CO"/>
                    </a:p>
                  </a:txBody>
                  <a:tcPr/>
                </a:tc>
                <a:tc>
                  <a:txBody>
                    <a:bodyPr/>
                    <a:lstStyle/>
                    <a:p>
                      <a:pPr algn="ctr" rtl="0" fontAlgn="ctr"/>
                      <a:r>
                        <a:rPr lang="es-CO" sz="1000" b="1" i="0" u="none" strike="noStrike">
                          <a:solidFill>
                            <a:srgbClr val="375623"/>
                          </a:solidFill>
                          <a:effectLst/>
                          <a:latin typeface="Arial" panose="020B0604020202020204" pitchFamily="34" charset="0"/>
                        </a:rPr>
                        <a:t>No.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02"/>
                  </a:ext>
                </a:extLst>
              </a:tr>
              <a:tr h="190500">
                <a:tc>
                  <a:txBody>
                    <a:bodyPr/>
                    <a:lstStyle/>
                    <a:p>
                      <a:pPr algn="l" rtl="0" fontAlgn="ctr"/>
                      <a:r>
                        <a:rPr lang="es-CO" sz="1000" b="1" i="0" u="none" strike="noStrike">
                          <a:solidFill>
                            <a:srgbClr val="375623"/>
                          </a:solidFill>
                          <a:effectLst/>
                          <a:latin typeface="Arial" panose="020B0604020202020204" pitchFamily="34" charset="0"/>
                        </a:rPr>
                        <a:t>Reportados por SMA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6187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7367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a:txBody>
                    <a:bodyPr/>
                    <a:lstStyle/>
                    <a:p>
                      <a:pPr algn="l" rtl="0" fontAlgn="ctr"/>
                      <a:r>
                        <a:rPr lang="es-CO" sz="1000" b="1" i="0" u="none" strike="noStrike">
                          <a:solidFill>
                            <a:srgbClr val="375623"/>
                          </a:solidFill>
                          <a:effectLst/>
                          <a:latin typeface="Arial" panose="020B0604020202020204" pitchFamily="34" charset="0"/>
                        </a:rPr>
                        <a:t>Devueltos a la SMA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3600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3600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333375">
                <a:tc>
                  <a:txBody>
                    <a:bodyPr/>
                    <a:lstStyle/>
                    <a:p>
                      <a:pPr algn="l" rtl="0" fontAlgn="ctr"/>
                      <a:r>
                        <a:rPr lang="es-CO" sz="1000" b="1" i="0" u="none" strike="noStrike">
                          <a:solidFill>
                            <a:srgbClr val="375623"/>
                          </a:solidFill>
                          <a:effectLst/>
                          <a:latin typeface="Arial" panose="020B0604020202020204" pitchFamily="34" charset="0"/>
                        </a:rPr>
                        <a:t>Revalidados por SMA a Corte de 31 de Diciembre de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2680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375623"/>
                          </a:solidFill>
                          <a:effectLst/>
                          <a:latin typeface="Arial" panose="020B0604020202020204" pitchFamily="34" charset="0"/>
                        </a:rPr>
                        <a:t>2680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bl>
          </a:graphicData>
        </a:graphic>
      </p:graphicFrame>
      <p:graphicFrame>
        <p:nvGraphicFramePr>
          <p:cNvPr id="6" name="Tabla 5">
            <a:extLst>
              <a:ext uri="{FF2B5EF4-FFF2-40B4-BE49-F238E27FC236}">
                <a16:creationId xmlns:a16="http://schemas.microsoft.com/office/drawing/2014/main" id="{952423C5-27D9-49BC-B228-1B4161A5E8A8}"/>
              </a:ext>
            </a:extLst>
          </p:cNvPr>
          <p:cNvGraphicFramePr>
            <a:graphicFrameLocks noGrp="1"/>
          </p:cNvGraphicFramePr>
          <p:nvPr/>
        </p:nvGraphicFramePr>
        <p:xfrm>
          <a:off x="6535738" y="2892425"/>
          <a:ext cx="4762500" cy="447675"/>
        </p:xfrm>
        <a:graphic>
          <a:graphicData uri="http://schemas.openxmlformats.org/drawingml/2006/table">
            <a:tbl>
              <a:tblPr firstRow="1" firstCol="1" bandRow="1"/>
              <a:tblGrid>
                <a:gridCol w="1888216">
                  <a:extLst>
                    <a:ext uri="{9D8B030D-6E8A-4147-A177-3AD203B41FA5}">
                      <a16:colId xmlns:a16="http://schemas.microsoft.com/office/drawing/2014/main" val="20000"/>
                    </a:ext>
                  </a:extLst>
                </a:gridCol>
                <a:gridCol w="1888216">
                  <a:extLst>
                    <a:ext uri="{9D8B030D-6E8A-4147-A177-3AD203B41FA5}">
                      <a16:colId xmlns:a16="http://schemas.microsoft.com/office/drawing/2014/main" val="20001"/>
                    </a:ext>
                  </a:extLst>
                </a:gridCol>
                <a:gridCol w="986068">
                  <a:extLst>
                    <a:ext uri="{9D8B030D-6E8A-4147-A177-3AD203B41FA5}">
                      <a16:colId xmlns:a16="http://schemas.microsoft.com/office/drawing/2014/main" val="20002"/>
                    </a:ext>
                  </a:extLst>
                </a:gridCol>
              </a:tblGrid>
              <a:tr h="247650">
                <a:tc>
                  <a:txBody>
                    <a:bodyPr/>
                    <a:lstStyle/>
                    <a:p>
                      <a:pPr algn="ctr" rtl="0" fontAlgn="ctr"/>
                      <a:r>
                        <a:rPr lang="es-CO" sz="1400" b="1" i="1" u="none" strike="noStrike">
                          <a:solidFill>
                            <a:srgbClr val="FFFFFF"/>
                          </a:solidFill>
                          <a:effectLst/>
                          <a:latin typeface="Calibri" panose="020F0502020204030204" pitchFamily="34" charset="0"/>
                        </a:rPr>
                        <a:t>PROYECTO BUPI</a:t>
                      </a:r>
                    </a:p>
                  </a:txBody>
                  <a:tcPr marL="0" marR="0" marT="0" marB="0" anchor="ctr">
                    <a:lnL w="12700" cap="flat" cmpd="sng" algn="ctr">
                      <a:solidFill>
                        <a:srgbClr val="4472C4"/>
                      </a:solidFill>
                      <a:prstDash val="solid"/>
                      <a:round/>
                      <a:headEnd type="none" w="med" len="med"/>
                      <a:tailEnd type="none" w="med" len="med"/>
                    </a:lnL>
                    <a:lnR>
                      <a:noFill/>
                    </a:lnR>
                    <a:lnT w="12700" cap="flat" cmpd="sng" algn="ctr">
                      <a:solidFill>
                        <a:srgbClr val="4472C4"/>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400" b="1" i="1" u="none" strike="noStrike">
                          <a:solidFill>
                            <a:srgbClr val="FFFFFF"/>
                          </a:solidFill>
                          <a:effectLst/>
                          <a:latin typeface="Calibri" panose="020F0502020204030204" pitchFamily="34" charset="0"/>
                        </a:rPr>
                        <a:t>2018</a:t>
                      </a:r>
                    </a:p>
                  </a:txBody>
                  <a:tcPr marL="0" marR="0" marT="0" marB="0" anchor="ctr">
                    <a:lnL>
                      <a:noFill/>
                    </a:lnL>
                    <a:lnR>
                      <a:noFill/>
                    </a:lnR>
                    <a:lnT w="12700" cap="flat" cmpd="sng" algn="ctr">
                      <a:solidFill>
                        <a:srgbClr val="4472C4"/>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375623"/>
                    </a:solidFill>
                  </a:tcPr>
                </a:tc>
                <a:tc>
                  <a:txBody>
                    <a:bodyPr/>
                    <a:lstStyle/>
                    <a:p>
                      <a:pPr algn="ctr" rtl="0" fontAlgn="ctr"/>
                      <a:r>
                        <a:rPr lang="es-CO" sz="1400" b="1" i="1" u="none" strike="noStrike">
                          <a:solidFill>
                            <a:srgbClr val="FFFFFF"/>
                          </a:solidFill>
                          <a:effectLst/>
                          <a:latin typeface="Calibri" panose="020F0502020204030204" pitchFamily="34" charset="0"/>
                        </a:rPr>
                        <a:t>TOTAL</a:t>
                      </a:r>
                    </a:p>
                  </a:txBody>
                  <a:tcPr marL="0" marR="0" marT="0" marB="0" anchor="ctr">
                    <a:lnL>
                      <a:noFill/>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200025">
                <a:tc>
                  <a:txBody>
                    <a:bodyPr/>
                    <a:lstStyle/>
                    <a:p>
                      <a:pPr algn="l" rtl="0" fontAlgn="ctr"/>
                      <a:r>
                        <a:rPr lang="es-CO" sz="1000" b="1" i="0" u="none" strike="noStrike">
                          <a:solidFill>
                            <a:srgbClr val="375623"/>
                          </a:solidFill>
                          <a:effectLst/>
                          <a:latin typeface="Arial" panose="020B0604020202020204" pitchFamily="34" charset="0"/>
                        </a:rPr>
                        <a:t>Información Apta para registro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375623"/>
                          </a:solidFill>
                          <a:effectLst/>
                          <a:latin typeface="Arial" panose="020B0604020202020204" pitchFamily="34" charset="0"/>
                        </a:rPr>
                        <a:t>5,25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375623"/>
                          </a:solidFill>
                          <a:effectLst/>
                          <a:latin typeface="Arial" panose="020B0604020202020204" pitchFamily="34" charset="0"/>
                        </a:rPr>
                        <a:t>6,427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rgbClr val="E2F0D9"/>
        </a:solidFill>
        <a:effectLst/>
      </p:bgPr>
    </p:bg>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C3A3A058-5D73-4FDC-9B1B-4A217DBD4932}"/>
              </a:ext>
            </a:extLst>
          </p:cNvPr>
          <p:cNvSpPr/>
          <p:nvPr/>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prstClr val="white"/>
              </a:solidFill>
            </a:endParaRPr>
          </a:p>
        </p:txBody>
      </p:sp>
      <p:pic>
        <p:nvPicPr>
          <p:cNvPr id="408579" name="Imagen 1">
            <a:extLst>
              <a:ext uri="{FF2B5EF4-FFF2-40B4-BE49-F238E27FC236}">
                <a16:creationId xmlns:a16="http://schemas.microsoft.com/office/drawing/2014/main" id="{C52CC9AF-347B-440C-BC88-BB63D965D8F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6088" y="58785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8580" name="Imagen 28">
            <a:extLst>
              <a:ext uri="{FF2B5EF4-FFF2-40B4-BE49-F238E27FC236}">
                <a16:creationId xmlns:a16="http://schemas.microsoft.com/office/drawing/2014/main" id="{3DB15A80-02FE-4ACE-AAD4-7D1230DB23D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075363"/>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1" name="Tabla 7">
            <a:extLst>
              <a:ext uri="{FF2B5EF4-FFF2-40B4-BE49-F238E27FC236}">
                <a16:creationId xmlns:a16="http://schemas.microsoft.com/office/drawing/2014/main" id="{0E59FACC-6F75-4A25-ADDA-367D70B95691}"/>
              </a:ext>
            </a:extLst>
          </p:cNvPr>
          <p:cNvGraphicFramePr>
            <a:graphicFrameLocks noGrp="1"/>
          </p:cNvGraphicFramePr>
          <p:nvPr/>
        </p:nvGraphicFramePr>
        <p:xfrm>
          <a:off x="876300" y="1320800"/>
          <a:ext cx="5316538" cy="552450"/>
        </p:xfrm>
        <a:graphic>
          <a:graphicData uri="http://schemas.openxmlformats.org/drawingml/2006/table">
            <a:tbl>
              <a:tblPr firstRow="1" bandRow="1">
                <a:tableStyleId>{8799B23B-EC83-4686-B30A-512413B5E67A}</a:tableStyleId>
              </a:tblPr>
              <a:tblGrid>
                <a:gridCol w="5316538">
                  <a:extLst>
                    <a:ext uri="{9D8B030D-6E8A-4147-A177-3AD203B41FA5}">
                      <a16:colId xmlns:a16="http://schemas.microsoft.com/office/drawing/2014/main" val="20000"/>
                    </a:ext>
                  </a:extLst>
                </a:gridCol>
              </a:tblGrid>
              <a:tr h="552450">
                <a:tc>
                  <a:txBody>
                    <a:bodyPr/>
                    <a:lstStyle/>
                    <a:p>
                      <a:pPr marL="0" marR="0" lvl="0" indent="0" algn="just" defTabSz="914400" eaLnBrk="1" fontAlgn="auto" latinLnBrk="0" hangingPunct="1">
                        <a:lnSpc>
                          <a:spcPct val="150000"/>
                        </a:lnSpc>
                        <a:spcBef>
                          <a:spcPts val="0"/>
                        </a:spcBef>
                        <a:spcAft>
                          <a:spcPts val="0"/>
                        </a:spcAft>
                        <a:buClrTx/>
                        <a:buSzTx/>
                        <a:buFont typeface="Wingdings" panose="05000000000000000000" pitchFamily="2" charset="2"/>
                        <a:buNone/>
                        <a:tabLst/>
                        <a:defRPr/>
                      </a:pPr>
                      <a:r>
                        <a:rPr lang="es-CO" sz="14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Subdirección de Medio Ambiente y Gestión Social</a:t>
                      </a:r>
                    </a:p>
                  </a:txBody>
                  <a:tcPr marL="91443" marR="91443" marT="45669" marB="45669" anchor="ctr">
                    <a:solidFill>
                      <a:schemeClr val="accent3">
                        <a:lumMod val="20000"/>
                        <a:lumOff val="80000"/>
                      </a:schemeClr>
                    </a:solidFill>
                  </a:tcPr>
                </a:tc>
                <a:extLst>
                  <a:ext uri="{0D108BD9-81ED-4DB2-BD59-A6C34878D82A}">
                    <a16:rowId xmlns:a16="http://schemas.microsoft.com/office/drawing/2014/main" val="10000"/>
                  </a:ext>
                </a:extLst>
              </a:tr>
            </a:tbl>
          </a:graphicData>
        </a:graphic>
      </p:graphicFrame>
      <p:sp>
        <p:nvSpPr>
          <p:cNvPr id="32" name="Flecha: a la derecha 31">
            <a:extLst>
              <a:ext uri="{FF2B5EF4-FFF2-40B4-BE49-F238E27FC236}">
                <a16:creationId xmlns:a16="http://schemas.microsoft.com/office/drawing/2014/main" id="{6B4CC927-B0A3-4024-85EC-9E3D3E3F92DF}"/>
              </a:ext>
            </a:extLst>
          </p:cNvPr>
          <p:cNvSpPr/>
          <p:nvPr/>
        </p:nvSpPr>
        <p:spPr>
          <a:xfrm rot="5400000">
            <a:off x="1331119" y="2134394"/>
            <a:ext cx="554037" cy="269875"/>
          </a:xfrm>
          <a:prstGeom prst="rightArrow">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prstClr val="black"/>
              </a:solidFill>
            </a:endParaRPr>
          </a:p>
        </p:txBody>
      </p:sp>
      <p:sp>
        <p:nvSpPr>
          <p:cNvPr id="33" name="CuadroTexto 32">
            <a:extLst>
              <a:ext uri="{FF2B5EF4-FFF2-40B4-BE49-F238E27FC236}">
                <a16:creationId xmlns:a16="http://schemas.microsoft.com/office/drawing/2014/main" id="{059C2382-0CEB-41E8-830D-1DC62DD68E4E}"/>
              </a:ext>
            </a:extLst>
          </p:cNvPr>
          <p:cNvSpPr txBox="1"/>
          <p:nvPr/>
        </p:nvSpPr>
        <p:spPr>
          <a:xfrm>
            <a:off x="876300" y="2898775"/>
            <a:ext cx="1389063" cy="1477963"/>
          </a:xfrm>
          <a:prstGeom prst="rect">
            <a:avLst/>
          </a:prstGeom>
          <a:noFill/>
          <a:ln w="38100">
            <a:solidFill>
              <a:schemeClr val="accent6">
                <a:lumMod val="75000"/>
              </a:schemeClr>
            </a:solidFill>
          </a:ln>
        </p:spPr>
        <p:txBody>
          <a:bodyPr>
            <a:spAutoFit/>
          </a:bodyPr>
          <a:lstStyle/>
          <a:p>
            <a:pPr algn="ctr">
              <a:defRPr/>
            </a:pPr>
            <a:r>
              <a:rPr lang="es-CO" dirty="0">
                <a:solidFill>
                  <a:schemeClr val="accent6">
                    <a:lumMod val="50000"/>
                  </a:schemeClr>
                </a:solidFill>
                <a:latin typeface="Arial" panose="020B0604020202020204" pitchFamily="34" charset="0"/>
                <a:cs typeface="Arial" panose="020B0604020202020204" pitchFamily="34" charset="0"/>
              </a:rPr>
              <a:t>LINEAS DE ACCIÓN DE LA GESTIÓN SOCIAL</a:t>
            </a:r>
          </a:p>
        </p:txBody>
      </p:sp>
      <p:sp>
        <p:nvSpPr>
          <p:cNvPr id="37" name="Flecha: a la derecha 36">
            <a:extLst>
              <a:ext uri="{FF2B5EF4-FFF2-40B4-BE49-F238E27FC236}">
                <a16:creationId xmlns:a16="http://schemas.microsoft.com/office/drawing/2014/main" id="{845C308B-121E-4B9C-9756-76052DB1FD30}"/>
              </a:ext>
            </a:extLst>
          </p:cNvPr>
          <p:cNvSpPr/>
          <p:nvPr/>
        </p:nvSpPr>
        <p:spPr>
          <a:xfrm>
            <a:off x="2346325" y="3429000"/>
            <a:ext cx="457200" cy="317500"/>
          </a:xfrm>
          <a:prstGeom prst="rightArrow">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srgbClr val="44546A">
                  <a:lumMod val="75000"/>
                </a:srgbClr>
              </a:solidFill>
            </a:endParaRPr>
          </a:p>
        </p:txBody>
      </p:sp>
      <p:sp>
        <p:nvSpPr>
          <p:cNvPr id="369678" name="Rectángulo 25">
            <a:extLst>
              <a:ext uri="{FF2B5EF4-FFF2-40B4-BE49-F238E27FC236}">
                <a16:creationId xmlns:a16="http://schemas.microsoft.com/office/drawing/2014/main" id="{69B33DBA-7475-4094-BF0E-89E1403C50C2}"/>
              </a:ext>
            </a:extLst>
          </p:cNvPr>
          <p:cNvSpPr>
            <a:spLocks noChangeArrowheads="1"/>
          </p:cNvSpPr>
          <p:nvPr/>
        </p:nvSpPr>
        <p:spPr bwMode="auto">
          <a:xfrm>
            <a:off x="1182688" y="246063"/>
            <a:ext cx="10733087"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SOCIAL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graphicFrame>
        <p:nvGraphicFramePr>
          <p:cNvPr id="2" name="Tabla 1">
            <a:extLst>
              <a:ext uri="{FF2B5EF4-FFF2-40B4-BE49-F238E27FC236}">
                <a16:creationId xmlns:a16="http://schemas.microsoft.com/office/drawing/2014/main" id="{F90038A0-C483-41AA-B11D-6F167167F2C9}"/>
              </a:ext>
            </a:extLst>
          </p:cNvPr>
          <p:cNvGraphicFramePr>
            <a:graphicFrameLocks noGrp="1"/>
          </p:cNvGraphicFramePr>
          <p:nvPr/>
        </p:nvGraphicFramePr>
        <p:xfrm>
          <a:off x="2863850" y="2070100"/>
          <a:ext cx="8451850" cy="3265488"/>
        </p:xfrm>
        <a:graphic>
          <a:graphicData uri="http://schemas.openxmlformats.org/drawingml/2006/table">
            <a:tbl>
              <a:tblPr firstRow="1" bandRow="1"/>
              <a:tblGrid>
                <a:gridCol w="8451850">
                  <a:extLst>
                    <a:ext uri="{9D8B030D-6E8A-4147-A177-3AD203B41FA5}">
                      <a16:colId xmlns:a16="http://schemas.microsoft.com/office/drawing/2014/main" val="20000"/>
                    </a:ext>
                  </a:extLst>
                </a:gridCol>
              </a:tblGrid>
              <a:tr h="874685">
                <a:tc>
                  <a:txBody>
                    <a:bodyPr/>
                    <a:lstStyle/>
                    <a:p>
                      <a:pPr algn="l" rtl="0" fontAlgn="ctr">
                        <a:buClr>
                          <a:srgbClr val="375623"/>
                        </a:buClr>
                        <a:buSzPts val="1000"/>
                        <a:buFont typeface="Arial" panose="020B0604020202020204" pitchFamily="34" charset="0"/>
                        <a:buChar char="•"/>
                      </a:pPr>
                      <a:r>
                        <a:rPr lang="es-ES" sz="1200" b="1" i="0" u="none" strike="noStrike">
                          <a:solidFill>
                            <a:schemeClr val="accent6">
                              <a:lumMod val="50000"/>
                            </a:schemeClr>
                          </a:solidFill>
                          <a:effectLst/>
                          <a:latin typeface="Arial" panose="020B0604020202020204" pitchFamily="34" charset="0"/>
                        </a:rPr>
                        <a:t>Supervisión a la gestión social de los proyectos Licenciados y No licenciados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0"/>
                  </a:ext>
                </a:extLst>
              </a:tr>
              <a:tr h="373199">
                <a:tc>
                  <a:txBody>
                    <a:bodyPr/>
                    <a:lstStyle/>
                    <a:p>
                      <a:pPr algn="l" rtl="0" fontAlgn="ctr">
                        <a:buClr>
                          <a:srgbClr val="375623"/>
                        </a:buClr>
                        <a:buSzPts val="1000"/>
                        <a:buFont typeface="Arial" panose="020B0604020202020204" pitchFamily="34" charset="0"/>
                        <a:buChar char="•"/>
                      </a:pPr>
                      <a:r>
                        <a:rPr lang="es-ES" sz="1200" b="1" i="0" u="none" strike="noStrike">
                          <a:solidFill>
                            <a:schemeClr val="accent6">
                              <a:lumMod val="50000"/>
                            </a:schemeClr>
                          </a:solidFill>
                          <a:effectLst/>
                          <a:latin typeface="Arial" panose="020B0604020202020204" pitchFamily="34" charset="0"/>
                        </a:rPr>
                        <a:t>Supervisión, seguimiento y verificación para el reconocimiento y pago de Factores de Compensación Social FCS, a cargo de los proyectos con gestión predial.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373199">
                <a:tc>
                  <a:txBody>
                    <a:bodyPr/>
                    <a:lstStyle/>
                    <a:p>
                      <a:pPr algn="l" rtl="0" fontAlgn="ctr">
                        <a:buClr>
                          <a:srgbClr val="375623"/>
                        </a:buClr>
                        <a:buSzPts val="1000"/>
                        <a:buFont typeface="Arial" panose="020B0604020202020204" pitchFamily="34" charset="0"/>
                        <a:buChar char="•"/>
                      </a:pPr>
                      <a:r>
                        <a:rPr lang="es-ES" sz="1200" b="1" i="0" u="none" strike="noStrike">
                          <a:solidFill>
                            <a:schemeClr val="accent6">
                              <a:lumMod val="50000"/>
                            </a:schemeClr>
                          </a:solidFill>
                          <a:effectLst/>
                          <a:latin typeface="Arial" panose="020B0604020202020204" pitchFamily="34" charset="0"/>
                        </a:rPr>
                        <a:t>Apoyo en la formulación de solicitudes y atención de los requerimientos en temas arqueológicos y antropológicos emitidos por el ICANH a los contratista.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279899">
                <a:tc>
                  <a:txBody>
                    <a:bodyPr/>
                    <a:lstStyle/>
                    <a:p>
                      <a:pPr algn="l" rtl="0" fontAlgn="ctr">
                        <a:buClr>
                          <a:srgbClr val="375623"/>
                        </a:buClr>
                        <a:buSzPts val="1000"/>
                        <a:buFont typeface="Arial" panose="020B0604020202020204" pitchFamily="34" charset="0"/>
                        <a:buChar char="•"/>
                      </a:pPr>
                      <a:r>
                        <a:rPr lang="es-ES" sz="1200" b="1" i="0" u="none" strike="noStrike">
                          <a:solidFill>
                            <a:schemeClr val="accent6">
                              <a:lumMod val="50000"/>
                            </a:schemeClr>
                          </a:solidFill>
                          <a:effectLst/>
                          <a:latin typeface="Arial" panose="020B0604020202020204" pitchFamily="34" charset="0"/>
                        </a:rPr>
                        <a:t>Asesoría y apoyo en los procesos de Consulta Previa en los Proyectos a cargo del Instituto.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68236">
                <a:tc>
                  <a:txBody>
                    <a:bodyPr/>
                    <a:lstStyle/>
                    <a:p>
                      <a:pPr algn="l" rtl="0" fontAlgn="ctr">
                        <a:buClr>
                          <a:srgbClr val="375623"/>
                        </a:buClr>
                        <a:buSzPts val="1000"/>
                        <a:buFont typeface="Arial" panose="020B0604020202020204" pitchFamily="34" charset="0"/>
                        <a:buChar char="•"/>
                      </a:pPr>
                      <a:r>
                        <a:rPr lang="es-CO" sz="1200" b="1" i="0" u="none" strike="noStrike">
                          <a:solidFill>
                            <a:schemeClr val="accent6">
                              <a:lumMod val="50000"/>
                            </a:schemeClr>
                          </a:solidFill>
                          <a:effectLst/>
                          <a:latin typeface="Arial" panose="020B0604020202020204" pitchFamily="34" charset="0"/>
                        </a:rPr>
                        <a:t>Saneamiento de Expedientes ANLA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79899">
                <a:tc>
                  <a:txBody>
                    <a:bodyPr/>
                    <a:lstStyle/>
                    <a:p>
                      <a:pPr algn="l" rtl="0" fontAlgn="ctr">
                        <a:buClr>
                          <a:srgbClr val="375623"/>
                        </a:buClr>
                        <a:buSzPts val="1000"/>
                        <a:buFont typeface="Arial" panose="020B0604020202020204" pitchFamily="34" charset="0"/>
                        <a:buChar char="•"/>
                      </a:pPr>
                      <a:r>
                        <a:rPr lang="es-CO" sz="1200" b="1" i="0" u="none" strike="noStrike">
                          <a:solidFill>
                            <a:schemeClr val="accent6">
                              <a:lumMod val="50000"/>
                            </a:schemeClr>
                          </a:solidFill>
                          <a:effectLst/>
                          <a:latin typeface="Arial" panose="020B0604020202020204" pitchFamily="34" charset="0"/>
                        </a:rPr>
                        <a:t>Mesas interinstitucionales.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268236">
                <a:tc>
                  <a:txBody>
                    <a:bodyPr/>
                    <a:lstStyle/>
                    <a:p>
                      <a:pPr algn="l" rtl="0" fontAlgn="ctr">
                        <a:buClr>
                          <a:srgbClr val="375623"/>
                        </a:buClr>
                        <a:buSzPts val="1000"/>
                        <a:buFont typeface="Arial" panose="020B0604020202020204" pitchFamily="34" charset="0"/>
                        <a:buChar char="•"/>
                      </a:pPr>
                      <a:r>
                        <a:rPr lang="es-ES" sz="1200" b="1" i="0" u="none" strike="noStrike">
                          <a:solidFill>
                            <a:schemeClr val="accent6">
                              <a:lumMod val="50000"/>
                            </a:schemeClr>
                          </a:solidFill>
                          <a:effectLst/>
                          <a:latin typeface="Arial" panose="020B0604020202020204" pitchFamily="34" charset="0"/>
                        </a:rPr>
                        <a:t>Participación en la etapa precontractual de los proyectos a licitar.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279899">
                <a:tc>
                  <a:txBody>
                    <a:bodyPr/>
                    <a:lstStyle/>
                    <a:p>
                      <a:pPr algn="l" rtl="0" fontAlgn="ctr">
                        <a:buClr>
                          <a:srgbClr val="375623"/>
                        </a:buClr>
                        <a:buSzPts val="1000"/>
                        <a:buFont typeface="Arial" panose="020B0604020202020204" pitchFamily="34" charset="0"/>
                        <a:buChar char="•"/>
                      </a:pPr>
                      <a:r>
                        <a:rPr lang="es-ES" sz="1200" b="1" i="0" u="none" strike="noStrike">
                          <a:solidFill>
                            <a:schemeClr val="accent6">
                              <a:lumMod val="50000"/>
                            </a:schemeClr>
                          </a:solidFill>
                          <a:effectLst/>
                          <a:latin typeface="Arial" panose="020B0604020202020204" pitchFamily="34" charset="0"/>
                        </a:rPr>
                        <a:t>Actualización de la Guía de Manejo ambiental (PAGA) y formatos de Manual de Interventoría.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68236">
                <a:tc>
                  <a:txBody>
                    <a:bodyPr/>
                    <a:lstStyle/>
                    <a:p>
                      <a:pPr algn="l" rtl="0" fontAlgn="ctr">
                        <a:buClr>
                          <a:srgbClr val="375623"/>
                        </a:buClr>
                        <a:buSzPts val="1000"/>
                        <a:buFont typeface="Arial" panose="020B0604020202020204" pitchFamily="34" charset="0"/>
                        <a:buChar char="•"/>
                      </a:pPr>
                      <a:r>
                        <a:rPr lang="es-ES" sz="1200" b="1" i="0" u="none" strike="noStrike" dirty="0">
                          <a:solidFill>
                            <a:schemeClr val="accent6">
                              <a:lumMod val="50000"/>
                            </a:schemeClr>
                          </a:solidFill>
                          <a:effectLst/>
                          <a:latin typeface="Arial" panose="020B0604020202020204" pitchFamily="34" charset="0"/>
                        </a:rPr>
                        <a:t>Desarrollo de Propuestas como las Obras con Participación Comunitaria.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rgbClr val="E2F0D9"/>
        </a:solidFill>
        <a:effectLst/>
      </p:bgPr>
    </p:bg>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7CA4708B-0D7A-4908-A1FF-ACC29D251562}"/>
              </a:ext>
            </a:extLst>
          </p:cNvPr>
          <p:cNvSpPr/>
          <p:nvPr/>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prstClr val="white"/>
              </a:solidFill>
            </a:endParaRPr>
          </a:p>
        </p:txBody>
      </p:sp>
      <p:pic>
        <p:nvPicPr>
          <p:cNvPr id="409603" name="Imagen 1">
            <a:extLst>
              <a:ext uri="{FF2B5EF4-FFF2-40B4-BE49-F238E27FC236}">
                <a16:creationId xmlns:a16="http://schemas.microsoft.com/office/drawing/2014/main" id="{B959A42F-4E0C-4647-B61E-6E12ADFEBF3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47188" y="58785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04" name="Imagen 28">
            <a:extLst>
              <a:ext uri="{FF2B5EF4-FFF2-40B4-BE49-F238E27FC236}">
                <a16:creationId xmlns:a16="http://schemas.microsoft.com/office/drawing/2014/main" id="{B7670D9B-32D0-411E-A1C9-F4F3052E27E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075363"/>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502" name="CuadroTexto 1">
            <a:extLst>
              <a:ext uri="{FF2B5EF4-FFF2-40B4-BE49-F238E27FC236}">
                <a16:creationId xmlns:a16="http://schemas.microsoft.com/office/drawing/2014/main" id="{519BCD50-6F00-4E1A-8C63-6605DD2F3B6C}"/>
              </a:ext>
            </a:extLst>
          </p:cNvPr>
          <p:cNvSpPr txBox="1">
            <a:spLocks noChangeArrowheads="1"/>
          </p:cNvSpPr>
          <p:nvPr/>
        </p:nvSpPr>
        <p:spPr bwMode="auto">
          <a:xfrm>
            <a:off x="873125" y="730250"/>
            <a:ext cx="4941888" cy="255428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PROCESOS DE CONSULTA PREVIA</a:t>
            </a:r>
          </a:p>
          <a:p>
            <a:pPr algn="just">
              <a:lnSpc>
                <a:spcPct val="100000"/>
              </a:lnSpc>
              <a:spcBef>
                <a:spcPct val="0"/>
              </a:spcBef>
              <a:buFontTx/>
              <a:buNone/>
              <a:defRPr/>
            </a:pPr>
            <a:endParaRPr lang="es-CO" altLang="es-CO" sz="1600" dirty="0">
              <a:solidFill>
                <a:schemeClr val="accent6">
                  <a:lumMod val="50000"/>
                </a:schemeClr>
              </a:solidFill>
              <a:latin typeface="Arial" panose="020B0604020202020204" pitchFamily="34" charset="0"/>
              <a:cs typeface="Arial" panose="020B0604020202020204" pitchFamily="34" charset="0"/>
            </a:endParaRPr>
          </a:p>
          <a:p>
            <a:pPr algn="just">
              <a:lnSpc>
                <a:spcPct val="100000"/>
              </a:lnSpc>
              <a:spcBef>
                <a:spcPct val="0"/>
              </a:spcBef>
              <a:buFontTx/>
              <a:buNone/>
              <a:defRPr/>
            </a:pPr>
            <a:r>
              <a:rPr lang="es-CO" altLang="es-CO" sz="1600" dirty="0">
                <a:solidFill>
                  <a:schemeClr val="accent6">
                    <a:lumMod val="50000"/>
                  </a:schemeClr>
                </a:solidFill>
                <a:latin typeface="Arial" panose="020B0604020202020204" pitchFamily="34" charset="0"/>
                <a:cs typeface="Arial" panose="020B0604020202020204" pitchFamily="34" charset="0"/>
              </a:rPr>
              <a:t>Los proyectos a cargo del Instituto que han requerido la garantía de la Consulta Previa, se han caracterizado por la efectiva participación de las comunidades certificadas en el área de influencia de los proyectos de infraestructura vial.</a:t>
            </a:r>
          </a:p>
          <a:p>
            <a:pPr>
              <a:lnSpc>
                <a:spcPct val="100000"/>
              </a:lnSpc>
              <a:spcBef>
                <a:spcPct val="0"/>
              </a:spcBef>
              <a:buFontTx/>
              <a:buNone/>
              <a:defRPr/>
            </a:pPr>
            <a:endParaRPr lang="es-CO" altLang="es-CO" sz="1600" dirty="0">
              <a:solidFill>
                <a:schemeClr val="accent6">
                  <a:lumMod val="50000"/>
                </a:schemeClr>
              </a:solidFill>
              <a:latin typeface="Arial" panose="020B0604020202020204" pitchFamily="34" charset="0"/>
              <a:cs typeface="Arial" panose="020B0604020202020204" pitchFamily="34" charset="0"/>
            </a:endParaRPr>
          </a:p>
          <a:p>
            <a:pPr>
              <a:lnSpc>
                <a:spcPct val="100000"/>
              </a:lnSpc>
              <a:spcBef>
                <a:spcPct val="0"/>
              </a:spcBef>
              <a:buFontTx/>
              <a:buNone/>
              <a:defRPr/>
            </a:pPr>
            <a:r>
              <a:rPr lang="es-CO" altLang="es-CO" sz="1600" dirty="0">
                <a:solidFill>
                  <a:schemeClr val="accent6">
                    <a:lumMod val="50000"/>
                  </a:schemeClr>
                </a:solidFill>
                <a:latin typeface="Arial" panose="020B0604020202020204" pitchFamily="34" charset="0"/>
                <a:cs typeface="Arial" panose="020B0604020202020204" pitchFamily="34" charset="0"/>
              </a:rPr>
              <a:t>Consultas Realizadas: 69</a:t>
            </a:r>
          </a:p>
          <a:p>
            <a:pPr>
              <a:lnSpc>
                <a:spcPct val="100000"/>
              </a:lnSpc>
              <a:spcBef>
                <a:spcPct val="0"/>
              </a:spcBef>
              <a:buFontTx/>
              <a:buNone/>
              <a:defRPr/>
            </a:pPr>
            <a:r>
              <a:rPr lang="es-CO" altLang="es-CO" sz="1600" dirty="0">
                <a:solidFill>
                  <a:schemeClr val="accent6">
                    <a:lumMod val="50000"/>
                  </a:schemeClr>
                </a:solidFill>
                <a:latin typeface="Arial" panose="020B0604020202020204" pitchFamily="34" charset="0"/>
                <a:cs typeface="Arial" panose="020B0604020202020204" pitchFamily="34" charset="0"/>
              </a:rPr>
              <a:t>Valor Total de la Inversión</a:t>
            </a:r>
            <a:r>
              <a:rPr lang="es-CO" altLang="es-CO" sz="1600" b="1" dirty="0">
                <a:solidFill>
                  <a:schemeClr val="accent6">
                    <a:lumMod val="50000"/>
                  </a:schemeClr>
                </a:solidFill>
                <a:latin typeface="Arial" panose="020B0604020202020204" pitchFamily="34" charset="0"/>
                <a:cs typeface="Arial" panose="020B0604020202020204" pitchFamily="34" charset="0"/>
              </a:rPr>
              <a:t>: $ 45.585.167.141</a:t>
            </a:r>
          </a:p>
        </p:txBody>
      </p:sp>
      <p:pic>
        <p:nvPicPr>
          <p:cNvPr id="409606" name="Imagen 2">
            <a:extLst>
              <a:ext uri="{FF2B5EF4-FFF2-40B4-BE49-F238E27FC236}">
                <a16:creationId xmlns:a16="http://schemas.microsoft.com/office/drawing/2014/main" id="{E1ABDB98-6C40-4ABC-BF25-C6802FB6658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873125" y="3290888"/>
            <a:ext cx="4659313"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504" name="CuadroTexto 3">
            <a:extLst>
              <a:ext uri="{FF2B5EF4-FFF2-40B4-BE49-F238E27FC236}">
                <a16:creationId xmlns:a16="http://schemas.microsoft.com/office/drawing/2014/main" id="{4F7CB0A0-4156-40B2-8026-BD69164BE2A9}"/>
              </a:ext>
            </a:extLst>
          </p:cNvPr>
          <p:cNvSpPr txBox="1">
            <a:spLocks noChangeArrowheads="1"/>
          </p:cNvSpPr>
          <p:nvPr/>
        </p:nvSpPr>
        <p:spPr bwMode="auto">
          <a:xfrm>
            <a:off x="6096000" y="800100"/>
            <a:ext cx="5222875" cy="45243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FACTORES DE COMPENSACIÓN SOCIAL</a:t>
            </a:r>
          </a:p>
          <a:p>
            <a:pPr algn="just">
              <a:lnSpc>
                <a:spcPct val="100000"/>
              </a:lnSpc>
              <a:spcBef>
                <a:spcPct val="0"/>
              </a:spcBef>
              <a:buFontTx/>
              <a:buNone/>
              <a:defRPr/>
            </a:pPr>
            <a:endParaRPr lang="es-CO" altLang="es-CO" sz="1600" dirty="0">
              <a:solidFill>
                <a:schemeClr val="accent6">
                  <a:lumMod val="50000"/>
                </a:schemeClr>
              </a:solidFill>
              <a:latin typeface="Arial" panose="020B0604020202020204" pitchFamily="34" charset="0"/>
              <a:cs typeface="Arial" panose="020B0604020202020204" pitchFamily="34" charset="0"/>
            </a:endParaRPr>
          </a:p>
          <a:p>
            <a:pPr algn="just">
              <a:lnSpc>
                <a:spcPct val="100000"/>
              </a:lnSpc>
              <a:spcBef>
                <a:spcPct val="0"/>
              </a:spcBef>
              <a:buFontTx/>
              <a:buNone/>
              <a:defRPr/>
            </a:pPr>
            <a:r>
              <a:rPr lang="es-CO" altLang="es-CO" sz="1600" dirty="0">
                <a:solidFill>
                  <a:schemeClr val="accent6">
                    <a:lumMod val="50000"/>
                  </a:schemeClr>
                </a:solidFill>
                <a:latin typeface="Arial" panose="020B0604020202020204" pitchFamily="34" charset="0"/>
                <a:cs typeface="Arial" panose="020B0604020202020204" pitchFamily="34" charset="0"/>
              </a:rPr>
              <a:t>El plan de Gestión Socio-predial hace parte de la gestión predial que adelanta el Instituto dando cumplimiento a lo ordenado en la Constitución y la Ley. Su objetivo consiste en mitigar, reducir y/o compensar los impactos que sobre el medio socio económico genere la adquisición predial, necesaria para desarrollar proyectos de infraestructura vial. </a:t>
            </a:r>
          </a:p>
          <a:p>
            <a:pPr algn="just">
              <a:lnSpc>
                <a:spcPct val="100000"/>
              </a:lnSpc>
              <a:spcBef>
                <a:spcPct val="0"/>
              </a:spcBef>
              <a:buFontTx/>
              <a:buNone/>
              <a:defRPr/>
            </a:pPr>
            <a:r>
              <a:rPr lang="es-CO" altLang="es-CO" sz="1600" dirty="0">
                <a:solidFill>
                  <a:schemeClr val="accent6">
                    <a:lumMod val="50000"/>
                  </a:schemeClr>
                </a:solidFill>
                <a:latin typeface="Arial" panose="020B0604020202020204" pitchFamily="34" charset="0"/>
                <a:cs typeface="Arial" panose="020B0604020202020204" pitchFamily="34" charset="0"/>
              </a:rPr>
              <a:t>Dentro de las medidas establecidas se encuentran el reconocimiento de factores de compensación social: Unidad Mínima de Vivienda, Unidad Mínima Económica, Arrendamiento, Traslado y Hacinamiento, logrando mejorar las condiciones socio-económicas de las familias a través de dichos Factores Sociales.</a:t>
            </a:r>
          </a:p>
          <a:p>
            <a:pPr algn="just">
              <a:lnSpc>
                <a:spcPct val="100000"/>
              </a:lnSpc>
              <a:spcBef>
                <a:spcPct val="0"/>
              </a:spcBef>
              <a:buFontTx/>
              <a:buNone/>
              <a:defRPr/>
            </a:pPr>
            <a:endParaRPr lang="es-CO" altLang="es-CO" sz="1600" dirty="0">
              <a:solidFill>
                <a:schemeClr val="accent6">
                  <a:lumMod val="50000"/>
                </a:schemeClr>
              </a:solidFill>
              <a:latin typeface="Arial" panose="020B0604020202020204" pitchFamily="34" charset="0"/>
              <a:cs typeface="Arial" panose="020B0604020202020204" pitchFamily="34" charset="0"/>
            </a:endParaRPr>
          </a:p>
          <a:p>
            <a:pPr algn="just">
              <a:lnSpc>
                <a:spcPct val="100000"/>
              </a:lnSpc>
              <a:spcBef>
                <a:spcPct val="0"/>
              </a:spcBef>
              <a:buFontTx/>
              <a:buNone/>
              <a:defRPr/>
            </a:pPr>
            <a:r>
              <a:rPr lang="es-CO" altLang="es-CO" sz="1600" dirty="0">
                <a:solidFill>
                  <a:schemeClr val="accent6">
                    <a:lumMod val="50000"/>
                  </a:schemeClr>
                </a:solidFill>
                <a:latin typeface="Arial" panose="020B0604020202020204" pitchFamily="34" charset="0"/>
                <a:cs typeface="Arial" panose="020B0604020202020204" pitchFamily="34" charset="0"/>
              </a:rPr>
              <a:t>Total Factores Reconocidos: 1.844</a:t>
            </a:r>
          </a:p>
          <a:p>
            <a:pPr algn="just">
              <a:lnSpc>
                <a:spcPct val="100000"/>
              </a:lnSpc>
              <a:spcBef>
                <a:spcPct val="0"/>
              </a:spcBef>
              <a:buFontTx/>
              <a:buNone/>
              <a:defRPr/>
            </a:pPr>
            <a:r>
              <a:rPr lang="es-CO" altLang="es-CO" sz="1600" dirty="0">
                <a:solidFill>
                  <a:schemeClr val="accent6">
                    <a:lumMod val="50000"/>
                  </a:schemeClr>
                </a:solidFill>
                <a:latin typeface="Arial" panose="020B0604020202020204" pitchFamily="34" charset="0"/>
                <a:cs typeface="Arial" panose="020B0604020202020204" pitchFamily="34" charset="0"/>
              </a:rPr>
              <a:t>Total de la Inversión: </a:t>
            </a:r>
            <a:r>
              <a:rPr lang="es-CO" altLang="es-CO" sz="1600" b="1" dirty="0">
                <a:solidFill>
                  <a:schemeClr val="accent6">
                    <a:lumMod val="50000"/>
                  </a:schemeClr>
                </a:solidFill>
                <a:latin typeface="Arial" panose="020B0604020202020204" pitchFamily="34" charset="0"/>
                <a:cs typeface="Arial" panose="020B0604020202020204" pitchFamily="34" charset="0"/>
              </a:rPr>
              <a:t>$</a:t>
            </a:r>
            <a:r>
              <a:rPr lang="es-CO" altLang="es-CO" sz="1600" dirty="0">
                <a:solidFill>
                  <a:schemeClr val="accent6">
                    <a:lumMod val="50000"/>
                  </a:schemeClr>
                </a:solidFill>
                <a:latin typeface="Arial" panose="020B0604020202020204" pitchFamily="34" charset="0"/>
                <a:cs typeface="Arial" panose="020B0604020202020204" pitchFamily="34" charset="0"/>
              </a:rPr>
              <a:t> </a:t>
            </a:r>
            <a:r>
              <a:rPr lang="es-CO" altLang="es-CO" sz="1600" b="1" dirty="0">
                <a:solidFill>
                  <a:schemeClr val="accent6">
                    <a:lumMod val="50000"/>
                  </a:schemeClr>
                </a:solidFill>
                <a:latin typeface="Arial" panose="020B0604020202020204" pitchFamily="34" charset="0"/>
                <a:cs typeface="Arial" panose="020B0604020202020204" pitchFamily="34" charset="0"/>
              </a:rPr>
              <a:t>12.284.515.923</a:t>
            </a:r>
          </a:p>
        </p:txBody>
      </p:sp>
      <p:sp>
        <p:nvSpPr>
          <p:cNvPr id="370696" name="Rectángulo 25">
            <a:extLst>
              <a:ext uri="{FF2B5EF4-FFF2-40B4-BE49-F238E27FC236}">
                <a16:creationId xmlns:a16="http://schemas.microsoft.com/office/drawing/2014/main" id="{BF3D961E-4231-476B-B36F-E64EC1B1D66E}"/>
              </a:ext>
            </a:extLst>
          </p:cNvPr>
          <p:cNvSpPr>
            <a:spLocks noChangeArrowheads="1"/>
          </p:cNvSpPr>
          <p:nvPr/>
        </p:nvSpPr>
        <p:spPr bwMode="auto">
          <a:xfrm>
            <a:off x="873125" y="203200"/>
            <a:ext cx="10885488" cy="614363"/>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SOCIAL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Tree>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bg>
      <p:bgPr>
        <a:solidFill>
          <a:srgbClr val="E2F0D9"/>
        </a:solidFill>
        <a:effectLst/>
      </p:bgPr>
    </p:bg>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ECD3A2FF-793D-4102-AE4C-4BFFB855C6F8}"/>
              </a:ext>
            </a:extLst>
          </p:cNvPr>
          <p:cNvSpPr/>
          <p:nvPr/>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prstClr val="white"/>
              </a:solidFill>
            </a:endParaRPr>
          </a:p>
        </p:txBody>
      </p:sp>
      <p:pic>
        <p:nvPicPr>
          <p:cNvPr id="410627" name="Imagen 1">
            <a:extLst>
              <a:ext uri="{FF2B5EF4-FFF2-40B4-BE49-F238E27FC236}">
                <a16:creationId xmlns:a16="http://schemas.microsoft.com/office/drawing/2014/main" id="{354A5833-326B-40F0-B798-A619F960B29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63063" y="58785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628" name="Imagen 28">
            <a:extLst>
              <a:ext uri="{FF2B5EF4-FFF2-40B4-BE49-F238E27FC236}">
                <a16:creationId xmlns:a16="http://schemas.microsoft.com/office/drawing/2014/main" id="{FE226A7E-EC10-47FC-89DC-4955BAA02D5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075363"/>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3526" name="CuadroTexto 1">
            <a:extLst>
              <a:ext uri="{FF2B5EF4-FFF2-40B4-BE49-F238E27FC236}">
                <a16:creationId xmlns:a16="http://schemas.microsoft.com/office/drawing/2014/main" id="{4B0F01F8-076D-46BF-964F-FAE28F6AD0FF}"/>
              </a:ext>
            </a:extLst>
          </p:cNvPr>
          <p:cNvSpPr txBox="1">
            <a:spLocks noChangeArrowheads="1"/>
          </p:cNvSpPr>
          <p:nvPr/>
        </p:nvSpPr>
        <p:spPr bwMode="auto">
          <a:xfrm>
            <a:off x="865188" y="817563"/>
            <a:ext cx="4800600" cy="45243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defRPr/>
            </a:pPr>
            <a:r>
              <a:rPr lang="es-CO" altLang="es-CO" sz="1800" b="1" dirty="0">
                <a:solidFill>
                  <a:schemeClr val="accent6">
                    <a:lumMod val="50000"/>
                  </a:schemeClr>
                </a:solidFill>
                <a:latin typeface="Arial" panose="020B0604020202020204" pitchFamily="34" charset="0"/>
                <a:cs typeface="Arial" panose="020B0604020202020204" pitchFamily="34" charset="0"/>
              </a:rPr>
              <a:t>OBRAS CON PARTICIPACIÓN COMUNITARIA</a:t>
            </a:r>
          </a:p>
          <a:p>
            <a:pPr algn="just">
              <a:lnSpc>
                <a:spcPct val="100000"/>
              </a:lnSpc>
              <a:spcBef>
                <a:spcPct val="0"/>
              </a:spcBef>
              <a:buFontTx/>
              <a:buNone/>
              <a:defRPr/>
            </a:pPr>
            <a:endParaRPr lang="es-CO" altLang="es-CO" sz="1800" dirty="0">
              <a:solidFill>
                <a:schemeClr val="accent6">
                  <a:lumMod val="50000"/>
                </a:schemeClr>
              </a:solidFill>
              <a:latin typeface="Arial" panose="020B0604020202020204" pitchFamily="34" charset="0"/>
              <a:cs typeface="Arial" panose="020B0604020202020204" pitchFamily="34" charset="0"/>
            </a:endParaRPr>
          </a:p>
          <a:p>
            <a:pPr algn="just">
              <a:lnSpc>
                <a:spcPct val="100000"/>
              </a:lnSpc>
              <a:spcBef>
                <a:spcPct val="0"/>
              </a:spcBef>
              <a:buFontTx/>
              <a:buNone/>
              <a:defRPr/>
            </a:pPr>
            <a:r>
              <a:rPr lang="es-CO" altLang="es-CO" sz="1800" dirty="0">
                <a:solidFill>
                  <a:schemeClr val="accent6">
                    <a:lumMod val="50000"/>
                  </a:schemeClr>
                </a:solidFill>
                <a:latin typeface="Arial" panose="020B0604020202020204" pitchFamily="34" charset="0"/>
                <a:cs typeface="Arial" panose="020B0604020202020204" pitchFamily="34" charset="0"/>
              </a:rPr>
              <a:t>Este proyecto tiene como objetivo generar la apropiación de las obras contratadas, por parte de las Comunidades del AID de cada proyecto; para su implementación se busca viabilizar una propuesta que aumente el fortalecimiento de las competencias laborales de la población y propende mejorar la infraestructura social de los territorios en los cuales el INVIAS hace presencia con sus proyectos viales.</a:t>
            </a:r>
          </a:p>
          <a:p>
            <a:pPr algn="just">
              <a:lnSpc>
                <a:spcPct val="100000"/>
              </a:lnSpc>
              <a:spcBef>
                <a:spcPct val="0"/>
              </a:spcBef>
              <a:buFontTx/>
              <a:buNone/>
              <a:defRPr/>
            </a:pPr>
            <a:endParaRPr lang="es-CO" altLang="es-CO" sz="1800" dirty="0">
              <a:solidFill>
                <a:schemeClr val="accent6">
                  <a:lumMod val="50000"/>
                </a:schemeClr>
              </a:solidFill>
              <a:latin typeface="Arial" panose="020B0604020202020204" pitchFamily="34" charset="0"/>
              <a:cs typeface="Arial" panose="020B0604020202020204" pitchFamily="34" charset="0"/>
            </a:endParaRPr>
          </a:p>
          <a:p>
            <a:pPr algn="just">
              <a:lnSpc>
                <a:spcPct val="100000"/>
              </a:lnSpc>
              <a:spcBef>
                <a:spcPct val="0"/>
              </a:spcBef>
              <a:buFontTx/>
              <a:buNone/>
              <a:defRPr/>
            </a:pPr>
            <a:r>
              <a:rPr lang="es-CO" altLang="es-CO" sz="1800" dirty="0">
                <a:solidFill>
                  <a:schemeClr val="accent6">
                    <a:lumMod val="50000"/>
                  </a:schemeClr>
                </a:solidFill>
                <a:latin typeface="Arial" panose="020B0604020202020204" pitchFamily="34" charset="0"/>
                <a:cs typeface="Arial" panose="020B0604020202020204" pitchFamily="34" charset="0"/>
              </a:rPr>
              <a:t>Total Obras con Participación: 52</a:t>
            </a:r>
          </a:p>
          <a:p>
            <a:pPr algn="just">
              <a:lnSpc>
                <a:spcPct val="100000"/>
              </a:lnSpc>
              <a:spcBef>
                <a:spcPct val="0"/>
              </a:spcBef>
              <a:buFontTx/>
              <a:buNone/>
              <a:defRPr/>
            </a:pPr>
            <a:r>
              <a:rPr lang="es-CO" altLang="es-CO" sz="1800" dirty="0">
                <a:solidFill>
                  <a:schemeClr val="accent6">
                    <a:lumMod val="50000"/>
                  </a:schemeClr>
                </a:solidFill>
                <a:latin typeface="Arial" panose="020B0604020202020204" pitchFamily="34" charset="0"/>
                <a:cs typeface="Arial" panose="020B0604020202020204" pitchFamily="34" charset="0"/>
              </a:rPr>
              <a:t>Valor de la inversión: </a:t>
            </a:r>
            <a:r>
              <a:rPr lang="es-CO" altLang="es-CO" sz="1800" b="1" dirty="0">
                <a:solidFill>
                  <a:schemeClr val="accent6">
                    <a:lumMod val="50000"/>
                  </a:schemeClr>
                </a:solidFill>
                <a:latin typeface="Arial" panose="020B0604020202020204" pitchFamily="34" charset="0"/>
                <a:cs typeface="Arial" panose="020B0604020202020204" pitchFamily="34" charset="0"/>
              </a:rPr>
              <a:t>$ 2.314.962.472</a:t>
            </a:r>
          </a:p>
        </p:txBody>
      </p:sp>
      <p:sp>
        <p:nvSpPr>
          <p:cNvPr id="363527" name="CuadroTexto 2">
            <a:extLst>
              <a:ext uri="{FF2B5EF4-FFF2-40B4-BE49-F238E27FC236}">
                <a16:creationId xmlns:a16="http://schemas.microsoft.com/office/drawing/2014/main" id="{ACFC1C69-2180-4991-AB8B-E2D9E3A0E400}"/>
              </a:ext>
            </a:extLst>
          </p:cNvPr>
          <p:cNvSpPr txBox="1">
            <a:spLocks noChangeArrowheads="1"/>
          </p:cNvSpPr>
          <p:nvPr/>
        </p:nvSpPr>
        <p:spPr bwMode="auto">
          <a:xfrm>
            <a:off x="6096000" y="785813"/>
            <a:ext cx="5230813" cy="45243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defRPr/>
            </a:pPr>
            <a:r>
              <a:rPr lang="es-CO" altLang="es-CO" sz="1800" b="1" dirty="0">
                <a:solidFill>
                  <a:schemeClr val="accent6">
                    <a:lumMod val="50000"/>
                  </a:schemeClr>
                </a:solidFill>
                <a:latin typeface="Arial" panose="020B0604020202020204" pitchFamily="34" charset="0"/>
                <a:cs typeface="Arial" panose="020B0604020202020204" pitchFamily="34" charset="0"/>
              </a:rPr>
              <a:t>PROYECTOS PRODUCTIVOS</a:t>
            </a:r>
          </a:p>
          <a:p>
            <a:pPr algn="just">
              <a:lnSpc>
                <a:spcPct val="100000"/>
              </a:lnSpc>
              <a:spcBef>
                <a:spcPct val="0"/>
              </a:spcBef>
              <a:buFontTx/>
              <a:buNone/>
              <a:defRPr/>
            </a:pPr>
            <a:endParaRPr lang="es-CO" altLang="es-CO" sz="1800" dirty="0">
              <a:solidFill>
                <a:schemeClr val="accent6">
                  <a:lumMod val="50000"/>
                </a:schemeClr>
              </a:solidFill>
              <a:latin typeface="Arial" panose="020B0604020202020204" pitchFamily="34" charset="0"/>
              <a:cs typeface="Arial" panose="020B0604020202020204" pitchFamily="34" charset="0"/>
            </a:endParaRPr>
          </a:p>
          <a:p>
            <a:pPr algn="just">
              <a:lnSpc>
                <a:spcPct val="100000"/>
              </a:lnSpc>
              <a:spcBef>
                <a:spcPct val="0"/>
              </a:spcBef>
              <a:buFontTx/>
              <a:buNone/>
              <a:defRPr/>
            </a:pPr>
            <a:r>
              <a:rPr lang="es-CO" altLang="es-CO" sz="1800" dirty="0">
                <a:solidFill>
                  <a:schemeClr val="accent6">
                    <a:lumMod val="50000"/>
                  </a:schemeClr>
                </a:solidFill>
                <a:latin typeface="Arial" panose="020B0604020202020204" pitchFamily="34" charset="0"/>
                <a:cs typeface="Arial" panose="020B0604020202020204" pitchFamily="34" charset="0"/>
              </a:rPr>
              <a:t>A través de la implementación de proyectos productivos se busca mitigar los impactos socio económicos indirectos en las comunidades del AID, durante la ejecución de las obras. </a:t>
            </a:r>
          </a:p>
          <a:p>
            <a:pPr algn="just">
              <a:lnSpc>
                <a:spcPct val="100000"/>
              </a:lnSpc>
              <a:spcBef>
                <a:spcPct val="0"/>
              </a:spcBef>
              <a:buFontTx/>
              <a:buNone/>
              <a:defRPr/>
            </a:pPr>
            <a:r>
              <a:rPr lang="es-CO" altLang="es-CO" sz="1800" dirty="0">
                <a:solidFill>
                  <a:schemeClr val="accent6">
                    <a:lumMod val="50000"/>
                  </a:schemeClr>
                </a:solidFill>
                <a:latin typeface="Arial" panose="020B0604020202020204" pitchFamily="34" charset="0"/>
                <a:cs typeface="Arial" panose="020B0604020202020204" pitchFamily="34" charset="0"/>
              </a:rPr>
              <a:t>Estos proyectos contribuyen al empoderamiento de las comunidades por medio de la implementación de ideas de negocio viables, fomenta la mejora de la calidad de vida de la población y deriva en el establecimiento de relaciones de mutuo beneficio. </a:t>
            </a:r>
          </a:p>
          <a:p>
            <a:pPr algn="just">
              <a:lnSpc>
                <a:spcPct val="100000"/>
              </a:lnSpc>
              <a:spcBef>
                <a:spcPct val="0"/>
              </a:spcBef>
              <a:buFontTx/>
              <a:buNone/>
              <a:defRPr/>
            </a:pPr>
            <a:endParaRPr lang="es-CO" altLang="es-CO" sz="1800" dirty="0">
              <a:solidFill>
                <a:schemeClr val="accent6">
                  <a:lumMod val="50000"/>
                </a:schemeClr>
              </a:solidFill>
              <a:latin typeface="Arial" panose="020B0604020202020204" pitchFamily="34" charset="0"/>
              <a:cs typeface="Arial" panose="020B0604020202020204" pitchFamily="34" charset="0"/>
            </a:endParaRPr>
          </a:p>
          <a:p>
            <a:pPr algn="just">
              <a:lnSpc>
                <a:spcPct val="100000"/>
              </a:lnSpc>
              <a:spcBef>
                <a:spcPct val="0"/>
              </a:spcBef>
              <a:buFontTx/>
              <a:buNone/>
              <a:defRPr/>
            </a:pPr>
            <a:endParaRPr lang="es-CO" altLang="es-CO" sz="1800" dirty="0">
              <a:solidFill>
                <a:schemeClr val="accent6">
                  <a:lumMod val="50000"/>
                </a:schemeClr>
              </a:solidFill>
              <a:latin typeface="Arial" panose="020B0604020202020204" pitchFamily="34" charset="0"/>
              <a:cs typeface="Arial" panose="020B0604020202020204" pitchFamily="34" charset="0"/>
            </a:endParaRPr>
          </a:p>
          <a:p>
            <a:pPr algn="just">
              <a:lnSpc>
                <a:spcPct val="100000"/>
              </a:lnSpc>
              <a:spcBef>
                <a:spcPct val="0"/>
              </a:spcBef>
              <a:buFontTx/>
              <a:buNone/>
              <a:defRPr/>
            </a:pPr>
            <a:r>
              <a:rPr lang="es-CO" altLang="es-CO" sz="1800" dirty="0">
                <a:solidFill>
                  <a:schemeClr val="accent6">
                    <a:lumMod val="50000"/>
                  </a:schemeClr>
                </a:solidFill>
                <a:latin typeface="Arial" panose="020B0604020202020204" pitchFamily="34" charset="0"/>
                <a:cs typeface="Arial" panose="020B0604020202020204" pitchFamily="34" charset="0"/>
              </a:rPr>
              <a:t>Total Proyectos Productivos: 29</a:t>
            </a:r>
          </a:p>
          <a:p>
            <a:pPr algn="just">
              <a:lnSpc>
                <a:spcPct val="100000"/>
              </a:lnSpc>
              <a:spcBef>
                <a:spcPct val="0"/>
              </a:spcBef>
              <a:buFontTx/>
              <a:buNone/>
              <a:defRPr/>
            </a:pPr>
            <a:r>
              <a:rPr lang="es-CO" altLang="es-CO" sz="1800" dirty="0">
                <a:solidFill>
                  <a:schemeClr val="accent6">
                    <a:lumMod val="50000"/>
                  </a:schemeClr>
                </a:solidFill>
                <a:latin typeface="Arial" panose="020B0604020202020204" pitchFamily="34" charset="0"/>
                <a:cs typeface="Arial" panose="020B0604020202020204" pitchFamily="34" charset="0"/>
              </a:rPr>
              <a:t>Valor de la inversión: </a:t>
            </a:r>
            <a:r>
              <a:rPr lang="es-CO" altLang="es-CO" sz="1800" b="1" dirty="0">
                <a:solidFill>
                  <a:schemeClr val="accent6">
                    <a:lumMod val="50000"/>
                  </a:schemeClr>
                </a:solidFill>
                <a:latin typeface="Arial" panose="020B0604020202020204" pitchFamily="34" charset="0"/>
                <a:cs typeface="Arial" panose="020B0604020202020204" pitchFamily="34" charset="0"/>
              </a:rPr>
              <a:t>$ 2.812.809.719</a:t>
            </a:r>
          </a:p>
        </p:txBody>
      </p:sp>
      <p:sp>
        <p:nvSpPr>
          <p:cNvPr id="371719" name="Rectángulo 25">
            <a:extLst>
              <a:ext uri="{FF2B5EF4-FFF2-40B4-BE49-F238E27FC236}">
                <a16:creationId xmlns:a16="http://schemas.microsoft.com/office/drawing/2014/main" id="{9946A077-9636-43C8-A082-1E8E8A5456D4}"/>
              </a:ext>
            </a:extLst>
          </p:cNvPr>
          <p:cNvSpPr>
            <a:spLocks noChangeArrowheads="1"/>
          </p:cNvSpPr>
          <p:nvPr/>
        </p:nvSpPr>
        <p:spPr bwMode="auto">
          <a:xfrm>
            <a:off x="865188" y="203200"/>
            <a:ext cx="10933112"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SOCIAL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ángulo 3">
            <a:extLst>
              <a:ext uri="{FF2B5EF4-FFF2-40B4-BE49-F238E27FC236}">
                <a16:creationId xmlns:a16="http://schemas.microsoft.com/office/drawing/2014/main" id="{7710CEAA-316D-4332-854D-A59A821D642F}"/>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60419" name="Rectángulo 7">
            <a:extLst>
              <a:ext uri="{FF2B5EF4-FFF2-40B4-BE49-F238E27FC236}">
                <a16:creationId xmlns:a16="http://schemas.microsoft.com/office/drawing/2014/main" id="{ED5671A1-B2B5-4C16-8731-FF814B02311C}"/>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07A471F2-9E62-42EC-8825-B0BA8037C40E}"/>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60421" name="Imagen 14">
            <a:extLst>
              <a:ext uri="{FF2B5EF4-FFF2-40B4-BE49-F238E27FC236}">
                <a16:creationId xmlns:a16="http://schemas.microsoft.com/office/drawing/2014/main" id="{59FB83E8-C528-43F0-84D8-8BD57AFAA58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2" name="CuadroTexto 2">
            <a:extLst>
              <a:ext uri="{FF2B5EF4-FFF2-40B4-BE49-F238E27FC236}">
                <a16:creationId xmlns:a16="http://schemas.microsoft.com/office/drawing/2014/main" id="{1BE3DD25-CADC-4E5E-8C1F-ECA40AB40F96}"/>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60423" name="CuadroTexto 11">
            <a:extLst>
              <a:ext uri="{FF2B5EF4-FFF2-40B4-BE49-F238E27FC236}">
                <a16:creationId xmlns:a16="http://schemas.microsoft.com/office/drawing/2014/main" id="{C95A4FF7-9819-4B5D-8377-3478BAC57545}"/>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60424" name="Imagen 16">
            <a:extLst>
              <a:ext uri="{FF2B5EF4-FFF2-40B4-BE49-F238E27FC236}">
                <a16:creationId xmlns:a16="http://schemas.microsoft.com/office/drawing/2014/main" id="{1C73C768-7165-424F-B313-52C513EDF24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5" name="Imagen 2">
            <a:extLst>
              <a:ext uri="{FF2B5EF4-FFF2-40B4-BE49-F238E27FC236}">
                <a16:creationId xmlns:a16="http://schemas.microsoft.com/office/drawing/2014/main" id="{0B219297-3C8B-4BE4-8A4D-88091647BC8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F3CA6416-75E1-4A3E-81F2-BE784EB319D4}"/>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74248D0E-593A-43F3-9C2C-6447C2B0C055}"/>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71E597A-D735-41CE-A049-5D7CBEAB2C7D}"/>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F2521D78-322F-4A92-8089-865AACF7EE9F}"/>
              </a:ext>
            </a:extLst>
          </p:cNvPr>
          <p:cNvSpPr txBox="1"/>
          <p:nvPr/>
        </p:nvSpPr>
        <p:spPr>
          <a:xfrm>
            <a:off x="6805613" y="193675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60430" name="CuadroTexto 4">
            <a:extLst>
              <a:ext uri="{FF2B5EF4-FFF2-40B4-BE49-F238E27FC236}">
                <a16:creationId xmlns:a16="http://schemas.microsoft.com/office/drawing/2014/main" id="{8F5C69BD-B67C-4403-89B0-CD39C082B930}"/>
              </a:ext>
            </a:extLst>
          </p:cNvPr>
          <p:cNvSpPr txBox="1">
            <a:spLocks noChangeArrowheads="1"/>
          </p:cNvSpPr>
          <p:nvPr/>
        </p:nvSpPr>
        <p:spPr bwMode="auto">
          <a:xfrm>
            <a:off x="2219325" y="5380038"/>
            <a:ext cx="86296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800">
                <a:solidFill>
                  <a:srgbClr val="385723"/>
                </a:solidFill>
              </a:rPr>
              <a:t>Sitio crítico por transitabilidad - K56+600: Conformación y estabilización de taludes</a:t>
            </a:r>
            <a:endParaRPr lang="es-ES" altLang="es-CO" sz="1800">
              <a:solidFill>
                <a:srgbClr val="385723"/>
              </a:solidFill>
            </a:endParaRPr>
          </a:p>
          <a:p>
            <a:pPr>
              <a:lnSpc>
                <a:spcPct val="100000"/>
              </a:lnSpc>
              <a:spcBef>
                <a:spcPct val="0"/>
              </a:spcBef>
              <a:buFontTx/>
              <a:buNone/>
            </a:pPr>
            <a:endParaRPr lang="es-CO" altLang="es-CO" sz="1800">
              <a:solidFill>
                <a:srgbClr val="000000"/>
              </a:solidFill>
            </a:endParaRPr>
          </a:p>
        </p:txBody>
      </p:sp>
      <p:pic>
        <p:nvPicPr>
          <p:cNvPr id="60431" name="Imagen 1">
            <a:extLst>
              <a:ext uri="{FF2B5EF4-FFF2-40B4-BE49-F238E27FC236}">
                <a16:creationId xmlns:a16="http://schemas.microsoft.com/office/drawing/2014/main" id="{552D84EA-09CD-4EB8-B1C1-730C2C192956}"/>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66813" y="1936750"/>
            <a:ext cx="4059237" cy="329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2" name="Imagen 2">
            <a:extLst>
              <a:ext uri="{FF2B5EF4-FFF2-40B4-BE49-F238E27FC236}">
                <a16:creationId xmlns:a16="http://schemas.microsoft.com/office/drawing/2014/main" id="{DD43CC10-E76F-48B5-97D3-A158C4A06BBF}"/>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32600" y="1989138"/>
            <a:ext cx="4016375" cy="3243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bg>
      <p:bgPr>
        <a:solidFill>
          <a:srgbClr val="E2F0D9"/>
        </a:solidFill>
        <a:effectLst/>
      </p:bgPr>
    </p:bg>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53DAAEBF-BD7A-4754-AD56-F462DB06A2B6}"/>
              </a:ext>
            </a:extLst>
          </p:cNvPr>
          <p:cNvSpPr/>
          <p:nvPr/>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prstClr val="white"/>
              </a:solidFill>
            </a:endParaRPr>
          </a:p>
        </p:txBody>
      </p:sp>
      <p:pic>
        <p:nvPicPr>
          <p:cNvPr id="411651" name="Imagen 1">
            <a:extLst>
              <a:ext uri="{FF2B5EF4-FFF2-40B4-BE49-F238E27FC236}">
                <a16:creationId xmlns:a16="http://schemas.microsoft.com/office/drawing/2014/main" id="{C19D9A63-C54D-487A-AC33-751436B9B12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20213" y="58785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1652" name="Imagen 28">
            <a:extLst>
              <a:ext uri="{FF2B5EF4-FFF2-40B4-BE49-F238E27FC236}">
                <a16:creationId xmlns:a16="http://schemas.microsoft.com/office/drawing/2014/main" id="{EB30A611-1F55-4874-8308-2715A3EE2E2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075363"/>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550" name="CuadroTexto 2">
            <a:extLst>
              <a:ext uri="{FF2B5EF4-FFF2-40B4-BE49-F238E27FC236}">
                <a16:creationId xmlns:a16="http://schemas.microsoft.com/office/drawing/2014/main" id="{3D3F8EE6-C922-493A-9B84-1877D2E33A93}"/>
              </a:ext>
            </a:extLst>
          </p:cNvPr>
          <p:cNvSpPr txBox="1">
            <a:spLocks noChangeArrowheads="1"/>
          </p:cNvSpPr>
          <p:nvPr/>
        </p:nvSpPr>
        <p:spPr bwMode="auto">
          <a:xfrm rot="10800000" flipV="1">
            <a:off x="3673475" y="874713"/>
            <a:ext cx="5210175" cy="36988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defRPr/>
            </a:pPr>
            <a:r>
              <a:rPr lang="es-CO" altLang="es-CO" sz="1800" b="1" dirty="0">
                <a:solidFill>
                  <a:schemeClr val="accent6">
                    <a:lumMod val="50000"/>
                  </a:schemeClr>
                </a:solidFill>
                <a:latin typeface="Arial" panose="020B0604020202020204" pitchFamily="34" charset="0"/>
                <a:cs typeface="Arial" panose="020B0604020202020204" pitchFamily="34" charset="0"/>
              </a:rPr>
              <a:t>OBRAS CON PARTICIPACIÓN COMUNITARIA</a:t>
            </a:r>
          </a:p>
        </p:txBody>
      </p:sp>
      <p:pic>
        <p:nvPicPr>
          <p:cNvPr id="9" name="Imagen 14" descr="C:\Users\gocampo\AppData\Local\Microsoft\Windows\INetCache\Content.Word\IMG_0573.jpg">
            <a:extLst>
              <a:ext uri="{FF2B5EF4-FFF2-40B4-BE49-F238E27FC236}">
                <a16:creationId xmlns:a16="http://schemas.microsoft.com/office/drawing/2014/main" id="{3FF4532D-DCEA-4259-9CD9-1EFF4221ACB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60400" y="2030819"/>
            <a:ext cx="4244494" cy="3094074"/>
          </a:xfrm>
          <a:prstGeom prst="rect">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0" name="Imagen 15" descr="cid:6baae47c-8562-4094-ab2d-bc27c277ec5a@namprd12.prod.outlook.com">
            <a:extLst>
              <a:ext uri="{FF2B5EF4-FFF2-40B4-BE49-F238E27FC236}">
                <a16:creationId xmlns:a16="http://schemas.microsoft.com/office/drawing/2014/main" id="{32745B9A-944E-4303-B356-05F3993BBDA2}"/>
              </a:ext>
            </a:extLst>
          </p:cNvPr>
          <p:cNvPicPr>
            <a:picLocks noChangeAspect="1" noChangeArrowheads="1"/>
          </p:cNvPicPr>
          <p:nvPr/>
        </p:nvPicPr>
        <p:blipFill>
          <a:blip r:embed="rId5" r:link="rId6" cstate="email">
            <a:extLst>
              <a:ext uri="{28A0092B-C50C-407E-A947-70E740481C1C}">
                <a14:useLocalDpi xmlns:a14="http://schemas.microsoft.com/office/drawing/2010/main"/>
              </a:ext>
            </a:extLst>
          </a:blip>
          <a:srcRect/>
          <a:stretch>
            <a:fillRect/>
          </a:stretch>
        </p:blipFill>
        <p:spPr bwMode="auto">
          <a:xfrm>
            <a:off x="6281738" y="2025059"/>
            <a:ext cx="4244495" cy="3099833"/>
          </a:xfrm>
          <a:prstGeom prst="rect">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364553" name="CuadroTexto 2">
            <a:extLst>
              <a:ext uri="{FF2B5EF4-FFF2-40B4-BE49-F238E27FC236}">
                <a16:creationId xmlns:a16="http://schemas.microsoft.com/office/drawing/2014/main" id="{71C83EB5-BDAD-4875-8696-38029DC59E60}"/>
              </a:ext>
            </a:extLst>
          </p:cNvPr>
          <p:cNvSpPr txBox="1">
            <a:spLocks noChangeArrowheads="1"/>
          </p:cNvSpPr>
          <p:nvPr/>
        </p:nvSpPr>
        <p:spPr bwMode="auto">
          <a:xfrm>
            <a:off x="2444750" y="1452563"/>
            <a:ext cx="989013" cy="36988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Arial" panose="020B0604020202020204" pitchFamily="34" charset="0"/>
                <a:cs typeface="Arial" panose="020B0604020202020204" pitchFamily="34" charset="0"/>
              </a:rPr>
              <a:t>ANTES</a:t>
            </a:r>
          </a:p>
        </p:txBody>
      </p:sp>
      <p:sp>
        <p:nvSpPr>
          <p:cNvPr id="364554" name="CuadroTexto 11">
            <a:extLst>
              <a:ext uri="{FF2B5EF4-FFF2-40B4-BE49-F238E27FC236}">
                <a16:creationId xmlns:a16="http://schemas.microsoft.com/office/drawing/2014/main" id="{2C53C88A-4038-487C-B6CE-20C703C3F922}"/>
              </a:ext>
            </a:extLst>
          </p:cNvPr>
          <p:cNvSpPr txBox="1">
            <a:spLocks noChangeArrowheads="1"/>
          </p:cNvSpPr>
          <p:nvPr/>
        </p:nvSpPr>
        <p:spPr bwMode="auto">
          <a:xfrm>
            <a:off x="8023225" y="1449388"/>
            <a:ext cx="1296988" cy="36988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Arial" panose="020B0604020202020204" pitchFamily="34" charset="0"/>
                <a:cs typeface="Arial" panose="020B0604020202020204" pitchFamily="34" charset="0"/>
              </a:rPr>
              <a:t>DESPUÉS</a:t>
            </a:r>
          </a:p>
        </p:txBody>
      </p:sp>
      <p:sp>
        <p:nvSpPr>
          <p:cNvPr id="372746" name="Rectángulo 25">
            <a:extLst>
              <a:ext uri="{FF2B5EF4-FFF2-40B4-BE49-F238E27FC236}">
                <a16:creationId xmlns:a16="http://schemas.microsoft.com/office/drawing/2014/main" id="{EED6817D-3D6E-4007-9E2C-AF61B4AEE418}"/>
              </a:ext>
            </a:extLst>
          </p:cNvPr>
          <p:cNvSpPr>
            <a:spLocks noChangeArrowheads="1"/>
          </p:cNvSpPr>
          <p:nvPr/>
        </p:nvSpPr>
        <p:spPr bwMode="auto">
          <a:xfrm>
            <a:off x="882650" y="228600"/>
            <a:ext cx="10895013"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SOCIAL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bg>
      <p:bgPr>
        <a:solidFill>
          <a:srgbClr val="E2F0D9"/>
        </a:solidFill>
        <a:effectLst/>
      </p:bgPr>
    </p:bg>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7AD09852-BE8A-4EA5-BD5F-BDB33A3DD6BF}"/>
              </a:ext>
            </a:extLst>
          </p:cNvPr>
          <p:cNvSpPr/>
          <p:nvPr/>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prstClr val="white"/>
              </a:solidFill>
            </a:endParaRPr>
          </a:p>
        </p:txBody>
      </p:sp>
      <p:pic>
        <p:nvPicPr>
          <p:cNvPr id="412675" name="Imagen 1">
            <a:extLst>
              <a:ext uri="{FF2B5EF4-FFF2-40B4-BE49-F238E27FC236}">
                <a16:creationId xmlns:a16="http://schemas.microsoft.com/office/drawing/2014/main" id="{2ECEDFF8-065A-4A91-88AF-35F5ECD6ECD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6088" y="587851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676" name="Imagen 28">
            <a:extLst>
              <a:ext uri="{FF2B5EF4-FFF2-40B4-BE49-F238E27FC236}">
                <a16:creationId xmlns:a16="http://schemas.microsoft.com/office/drawing/2014/main" id="{AFA04138-39C8-4B77-A988-F67A5725E2B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075363"/>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574" name="Rectángulo 68">
            <a:extLst>
              <a:ext uri="{FF2B5EF4-FFF2-40B4-BE49-F238E27FC236}">
                <a16:creationId xmlns:a16="http://schemas.microsoft.com/office/drawing/2014/main" id="{ED92F9E9-73A7-4363-9B21-2F557A97B7F0}"/>
              </a:ext>
            </a:extLst>
          </p:cNvPr>
          <p:cNvSpPr>
            <a:spLocks noChangeArrowheads="1"/>
          </p:cNvSpPr>
          <p:nvPr/>
        </p:nvSpPr>
        <p:spPr bwMode="auto">
          <a:xfrm>
            <a:off x="866775" y="806450"/>
            <a:ext cx="10448925" cy="430213"/>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MX" altLang="es-CO" sz="1100" b="1" dirty="0">
                <a:solidFill>
                  <a:schemeClr val="accent6">
                    <a:lumMod val="50000"/>
                  </a:schemeClr>
                </a:solidFill>
                <a:latin typeface="Verdana" panose="020B0604030504040204" pitchFamily="34" charset="0"/>
                <a:ea typeface="Verdana" panose="020B0604030504040204" pitchFamily="34" charset="0"/>
                <a:cs typeface="Verdana" panose="020B0604030504040204" pitchFamily="34" charset="0"/>
                <a:sym typeface="Helvetica Neue Bold Condensed"/>
              </a:rPr>
              <a:t>Alcance de la Gestión: </a:t>
            </a:r>
            <a:r>
              <a:rPr lang="es-CO" altLang="es-CO" sz="1100" dirty="0">
                <a:solidFill>
                  <a:schemeClr val="accent6">
                    <a:lumMod val="50000"/>
                  </a:schemeClr>
                </a:solidFill>
                <a:latin typeface="Verdana" panose="020B0604030504040204" pitchFamily="34" charset="0"/>
                <a:ea typeface="Verdana" panose="020B0604030504040204" pitchFamily="34" charset="0"/>
                <a:cs typeface="Verdana" panose="020B0604030504040204" pitchFamily="34" charset="0"/>
                <a:sym typeface="Helvetica Neue Bold Condensed"/>
              </a:rPr>
              <a:t>Ejecución de las políticas, planes, programas y proyectos relacionados con la gestión Social, necesarios para el desarrollo de la infraestructura a cargo del Instituto y cumplir la normatividad vigente.</a:t>
            </a:r>
          </a:p>
        </p:txBody>
      </p:sp>
      <p:sp>
        <p:nvSpPr>
          <p:cNvPr id="373766" name="Rectángulo 25">
            <a:extLst>
              <a:ext uri="{FF2B5EF4-FFF2-40B4-BE49-F238E27FC236}">
                <a16:creationId xmlns:a16="http://schemas.microsoft.com/office/drawing/2014/main" id="{AF24CB08-9DFB-43D3-909E-0738B137BD25}"/>
              </a:ext>
            </a:extLst>
          </p:cNvPr>
          <p:cNvSpPr>
            <a:spLocks noChangeArrowheads="1"/>
          </p:cNvSpPr>
          <p:nvPr/>
        </p:nvSpPr>
        <p:spPr bwMode="auto">
          <a:xfrm>
            <a:off x="866775" y="260350"/>
            <a:ext cx="10787063"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SOCIAL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graphicFrame>
        <p:nvGraphicFramePr>
          <p:cNvPr id="2" name="Tabla 1">
            <a:extLst>
              <a:ext uri="{FF2B5EF4-FFF2-40B4-BE49-F238E27FC236}">
                <a16:creationId xmlns:a16="http://schemas.microsoft.com/office/drawing/2014/main" id="{AE9AE0F9-BE57-4FDF-B4C1-CE9C5A5CD0DE}"/>
              </a:ext>
            </a:extLst>
          </p:cNvPr>
          <p:cNvGraphicFramePr>
            <a:graphicFrameLocks noGrp="1"/>
          </p:cNvGraphicFramePr>
          <p:nvPr/>
        </p:nvGraphicFramePr>
        <p:xfrm>
          <a:off x="920750" y="1296988"/>
          <a:ext cx="10394950" cy="4403725"/>
        </p:xfrm>
        <a:graphic>
          <a:graphicData uri="http://schemas.openxmlformats.org/drawingml/2006/table">
            <a:tbl>
              <a:tblPr firstRow="1" bandRow="1"/>
              <a:tblGrid>
                <a:gridCol w="3358134">
                  <a:extLst>
                    <a:ext uri="{9D8B030D-6E8A-4147-A177-3AD203B41FA5}">
                      <a16:colId xmlns:a16="http://schemas.microsoft.com/office/drawing/2014/main" val="20000"/>
                    </a:ext>
                  </a:extLst>
                </a:gridCol>
                <a:gridCol w="4045024">
                  <a:extLst>
                    <a:ext uri="{9D8B030D-6E8A-4147-A177-3AD203B41FA5}">
                      <a16:colId xmlns:a16="http://schemas.microsoft.com/office/drawing/2014/main" val="20001"/>
                    </a:ext>
                  </a:extLst>
                </a:gridCol>
                <a:gridCol w="2991792">
                  <a:extLst>
                    <a:ext uri="{9D8B030D-6E8A-4147-A177-3AD203B41FA5}">
                      <a16:colId xmlns:a16="http://schemas.microsoft.com/office/drawing/2014/main" val="20002"/>
                    </a:ext>
                  </a:extLst>
                </a:gridCol>
              </a:tblGrid>
              <a:tr h="154336">
                <a:tc gridSpan="3">
                  <a:txBody>
                    <a:bodyPr/>
                    <a:lstStyle/>
                    <a:p>
                      <a:pPr algn="ctr" rtl="0" fontAlgn="ctr"/>
                      <a:r>
                        <a:rPr lang="es-CO" sz="900" b="1" i="1" u="none" strike="noStrike">
                          <a:solidFill>
                            <a:srgbClr val="FFFFFF"/>
                          </a:solidFill>
                          <a:effectLst/>
                          <a:latin typeface="Arial" panose="020B0604020202020204" pitchFamily="34" charset="0"/>
                          <a:cs typeface="Arial" panose="020B0604020202020204" pitchFamily="34" charset="0"/>
                        </a:rPr>
                        <a:t>DESCRIPCION DEL PROYECTO</a:t>
                      </a:r>
                    </a:p>
                  </a:txBody>
                  <a:tcPr marL="0" marR="0" marT="0" marB="0" anchor="ctr">
                    <a:lnL w="12700" cap="flat" cmpd="sng" algn="ctr">
                      <a:solidFill>
                        <a:srgbClr val="4472C4"/>
                      </a:solidFill>
                      <a:prstDash val="solid"/>
                      <a:round/>
                      <a:headEnd type="none" w="med" len="med"/>
                      <a:tailEnd type="none" w="med" len="med"/>
                    </a:lnL>
                    <a:lnR>
                      <a:noFill/>
                    </a:lnR>
                    <a:lnT w="12700" cap="flat" cmpd="sng" algn="ctr">
                      <a:solidFill>
                        <a:srgbClr val="4472C4"/>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7189">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685946">
                <a:tc>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Gestión social en proyectos licenciados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Seguimiento, supervisión y verificación al cumplimiento del PMA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Son supervisados proyectos a los cuales se le realizó el seguimiento a la debida ejecución del cumplimiento del plan del manejo ambiental establecidos en las respectivas licencias desde el componente socio económico.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321114">
                <a:tc>
                  <a:txBody>
                    <a:bodyPr/>
                    <a:lstStyle/>
                    <a:p>
                      <a:pPr algn="ctr" rtl="0" fontAlgn="ctr"/>
                      <a:r>
                        <a:rPr lang="es-ES" sz="900" b="1" i="0" u="none" strike="noStrike">
                          <a:solidFill>
                            <a:srgbClr val="375623"/>
                          </a:solidFill>
                          <a:effectLst/>
                          <a:latin typeface="Arial" panose="020B0604020202020204" pitchFamily="34" charset="0"/>
                          <a:cs typeface="Arial" panose="020B0604020202020204" pitchFamily="34" charset="0"/>
                        </a:rPr>
                        <a:t>Gestión social en proyectos no licenciados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900" b="1" i="0" u="none" strike="noStrike" dirty="0">
                          <a:solidFill>
                            <a:srgbClr val="375623"/>
                          </a:solidFill>
                          <a:effectLst/>
                          <a:latin typeface="Arial" panose="020B0604020202020204" pitchFamily="34" charset="0"/>
                          <a:cs typeface="Arial" panose="020B0604020202020204" pitchFamily="34" charset="0"/>
                        </a:rPr>
                        <a:t>Seguimiento, supervisión y verificación del cumplimiento de los programas que componen la gestión social establecida en la guía de manejo ambiental – PAGA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Se realiza supervisión y seguimiento a los programas del componte social establecidos en el PAGA a proyectos que conformaron los programas de: Equidad, prosperidad, Ocad paz, competitividad, Mantenimiento y rehabilitación, contratos plan, vías para el Chocó y convenios.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259380">
                <a:tc>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Plan de gestión socio predial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Supervisión, seguimiento y verificación para el reconocimiento y pago de Factores de Compensación Social FCS, a cargo de los proyectos con gestión predial.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Se ha verificado el cumplimiento a lo estipulado en la normatividad vigente para el reconocimiento de factores de compensación social a cargo de los contratista en los programas de Equidad, prosperidad, competitividad, contratos plan y convenios. Así mismo, se desarrollaron estrategias de negociación con enfoque diferenciar con comunidades étnicas para la viabilidad de a gestión socio predial.</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845760">
                <a:tc>
                  <a:txBody>
                    <a:bodyPr/>
                    <a:lstStyle/>
                    <a:p>
                      <a:pPr algn="ctr" rtl="0" fontAlgn="ctr"/>
                      <a:r>
                        <a:rPr lang="es-ES" sz="900" b="1" i="0" u="none" strike="noStrike" dirty="0">
                          <a:solidFill>
                            <a:srgbClr val="375623"/>
                          </a:solidFill>
                          <a:effectLst/>
                          <a:latin typeface="Arial" panose="020B0604020202020204" pitchFamily="34" charset="0"/>
                          <a:cs typeface="Arial" panose="020B0604020202020204" pitchFamily="34" charset="0"/>
                        </a:rPr>
                        <a:t>Gestión social para la protección del Patrimonio Cultural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375623"/>
                          </a:solidFill>
                          <a:effectLst/>
                          <a:latin typeface="Arial" panose="020B0604020202020204" pitchFamily="34" charset="0"/>
                          <a:cs typeface="Arial" panose="020B0604020202020204" pitchFamily="34" charset="0"/>
                        </a:rPr>
                        <a:t>Apoyo en la formulación de solicitudes y atención de los requerimientos en temas Arqueológicos y Antropológicos emitidos por el ICANH a los contratista.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Se ha brindado la asesoría y acompañamiento requerida para cumplir con los requerimientos de carácter cultura y antropológico reglamentados por el ICANH, en mesas de trabajo interinstitucionales para viabilizar la ejecución de las obras en los diferentes proyectos.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bg>
      <p:bgPr>
        <a:solidFill>
          <a:srgbClr val="E2F0D9"/>
        </a:solidFill>
        <a:effectLst/>
      </p:bgPr>
    </p:bg>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6C5581C1-B9E5-48BA-8CE2-E73105C28D57}"/>
              </a:ext>
            </a:extLst>
          </p:cNvPr>
          <p:cNvSpPr/>
          <p:nvPr/>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prstClr val="white"/>
              </a:solidFill>
            </a:endParaRPr>
          </a:p>
        </p:txBody>
      </p:sp>
      <p:pic>
        <p:nvPicPr>
          <p:cNvPr id="413699" name="Imagen 1">
            <a:extLst>
              <a:ext uri="{FF2B5EF4-FFF2-40B4-BE49-F238E27FC236}">
                <a16:creationId xmlns:a16="http://schemas.microsoft.com/office/drawing/2014/main" id="{C30F5A80-F53A-44AB-9FE3-0B019CC4136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7200" y="587851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3700" name="Imagen 28">
            <a:extLst>
              <a:ext uri="{FF2B5EF4-FFF2-40B4-BE49-F238E27FC236}">
                <a16:creationId xmlns:a16="http://schemas.microsoft.com/office/drawing/2014/main" id="{D08FD596-8490-4CA7-A8BB-8BBF9812AEF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075363"/>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4789" name="Rectángulo 25">
            <a:extLst>
              <a:ext uri="{FF2B5EF4-FFF2-40B4-BE49-F238E27FC236}">
                <a16:creationId xmlns:a16="http://schemas.microsoft.com/office/drawing/2014/main" id="{074634FE-2C79-4A58-9D95-9077D8125F4F}"/>
              </a:ext>
            </a:extLst>
          </p:cNvPr>
          <p:cNvSpPr>
            <a:spLocks noChangeArrowheads="1"/>
          </p:cNvSpPr>
          <p:nvPr/>
        </p:nvSpPr>
        <p:spPr bwMode="auto">
          <a:xfrm>
            <a:off x="882650" y="149225"/>
            <a:ext cx="10444163"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SOCIAL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graphicFrame>
        <p:nvGraphicFramePr>
          <p:cNvPr id="2" name="Tabla 1">
            <a:extLst>
              <a:ext uri="{FF2B5EF4-FFF2-40B4-BE49-F238E27FC236}">
                <a16:creationId xmlns:a16="http://schemas.microsoft.com/office/drawing/2014/main" id="{DB5EE2FC-DBBF-4DBB-8231-618A85CE8300}"/>
              </a:ext>
            </a:extLst>
          </p:cNvPr>
          <p:cNvGraphicFramePr>
            <a:graphicFrameLocks noGrp="1"/>
          </p:cNvGraphicFramePr>
          <p:nvPr/>
        </p:nvGraphicFramePr>
        <p:xfrm>
          <a:off x="882650" y="817563"/>
          <a:ext cx="10444163" cy="4889500"/>
        </p:xfrm>
        <a:graphic>
          <a:graphicData uri="http://schemas.openxmlformats.org/drawingml/2006/table">
            <a:tbl>
              <a:tblPr firstRow="1" bandRow="1"/>
              <a:tblGrid>
                <a:gridCol w="2670796">
                  <a:extLst>
                    <a:ext uri="{9D8B030D-6E8A-4147-A177-3AD203B41FA5}">
                      <a16:colId xmlns:a16="http://schemas.microsoft.com/office/drawing/2014/main" val="20000"/>
                    </a:ext>
                  </a:extLst>
                </a:gridCol>
                <a:gridCol w="3242368">
                  <a:extLst>
                    <a:ext uri="{9D8B030D-6E8A-4147-A177-3AD203B41FA5}">
                      <a16:colId xmlns:a16="http://schemas.microsoft.com/office/drawing/2014/main" val="20001"/>
                    </a:ext>
                  </a:extLst>
                </a:gridCol>
                <a:gridCol w="4530999">
                  <a:extLst>
                    <a:ext uri="{9D8B030D-6E8A-4147-A177-3AD203B41FA5}">
                      <a16:colId xmlns:a16="http://schemas.microsoft.com/office/drawing/2014/main" val="20002"/>
                    </a:ext>
                  </a:extLst>
                </a:gridCol>
              </a:tblGrid>
              <a:tr h="153950">
                <a:tc>
                  <a:txBody>
                    <a:bodyPr/>
                    <a:lstStyle/>
                    <a:p>
                      <a:pPr algn="ctr" rtl="0" fontAlgn="ctr"/>
                      <a:r>
                        <a:rPr lang="es-CO" sz="1000" b="1" i="0" u="none" strike="noStrike">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0"/>
                  </a:ext>
                </a:extLst>
              </a:tr>
              <a:tr h="600779">
                <a:tc>
                  <a:txBody>
                    <a:bodyPr/>
                    <a:lstStyle/>
                    <a:p>
                      <a:pPr algn="l" rtl="0" fontAlgn="ctr"/>
                      <a:r>
                        <a:rPr lang="es-ES" sz="1000" b="0" i="0" u="none" strike="noStrike">
                          <a:solidFill>
                            <a:srgbClr val="375623"/>
                          </a:solidFill>
                          <a:effectLst/>
                          <a:latin typeface="Arial" panose="020B0604020202020204" pitchFamily="34" charset="0"/>
                        </a:rPr>
                        <a:t>Gestión Social en Consultas Previas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a:solidFill>
                            <a:srgbClr val="375623"/>
                          </a:solidFill>
                          <a:effectLst/>
                          <a:latin typeface="Arial" panose="020B0604020202020204" pitchFamily="34" charset="0"/>
                        </a:rPr>
                        <a:t>Asesoría y apoyo en los procesos de Consulta Previa en los Proyectos a cargo del Instituto.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a:solidFill>
                            <a:srgbClr val="375623"/>
                          </a:solidFill>
                          <a:effectLst/>
                          <a:latin typeface="Arial" panose="020B0604020202020204" pitchFamily="34" charset="0"/>
                        </a:rPr>
                        <a:t>Se desarrollaron estrategias de negociación con enfoque diferencial en comunidades étnicas cuya finalidad es facilitar la gestión socio predial y de consulta previa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r h="841091">
                <a:tc>
                  <a:txBody>
                    <a:bodyPr/>
                    <a:lstStyle/>
                    <a:p>
                      <a:pPr algn="l" rtl="0" fontAlgn="ctr"/>
                      <a:r>
                        <a:rPr lang="es-ES" sz="1000" b="0" i="0" u="none" strike="noStrike">
                          <a:solidFill>
                            <a:srgbClr val="375623"/>
                          </a:solidFill>
                          <a:effectLst/>
                          <a:latin typeface="Arial" panose="020B0604020202020204" pitchFamily="34" charset="0"/>
                        </a:rPr>
                        <a:t>Gestión Social con la ANLA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0" i="0" u="none" strike="noStrike" dirty="0">
                          <a:solidFill>
                            <a:srgbClr val="375623"/>
                          </a:solidFill>
                          <a:effectLst/>
                          <a:latin typeface="Arial" panose="020B0604020202020204" pitchFamily="34" charset="0"/>
                        </a:rPr>
                        <a:t>Saneamiento de Expedientes ANLA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1000" b="0" i="0" u="none" strike="noStrike">
                          <a:solidFill>
                            <a:srgbClr val="375623"/>
                          </a:solidFill>
                          <a:effectLst/>
                          <a:latin typeface="Arial" panose="020B0604020202020204" pitchFamily="34" charset="0"/>
                        </a:rPr>
                        <a:t>Se han realizado las respectivas gestiones para el cierre de expedientes ante la Autoridad Ambiental aportando los soportes necesarios para dar tramite a dicho cierre.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123809">
                <a:tc>
                  <a:txBody>
                    <a:bodyPr/>
                    <a:lstStyle/>
                    <a:p>
                      <a:pPr algn="l" rtl="0" fontAlgn="ctr"/>
                      <a:r>
                        <a:rPr lang="es-ES" sz="1000" b="0" i="0" u="none" strike="noStrike">
                          <a:solidFill>
                            <a:srgbClr val="375623"/>
                          </a:solidFill>
                          <a:effectLst/>
                          <a:latin typeface="Arial" panose="020B0604020202020204" pitchFamily="34" charset="0"/>
                        </a:rPr>
                        <a:t>Gestión Social en la Estructuración de Proyectos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1000" b="0" i="0" u="none" strike="noStrike">
                          <a:solidFill>
                            <a:srgbClr val="375623"/>
                          </a:solidFill>
                          <a:effectLst/>
                          <a:latin typeface="Arial" panose="020B0604020202020204" pitchFamily="34" charset="0"/>
                        </a:rPr>
                        <a:t>Elaboración de apéndices sociales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a:solidFill>
                            <a:srgbClr val="375623"/>
                          </a:solidFill>
                          <a:effectLst/>
                          <a:latin typeface="Arial" panose="020B0604020202020204" pitchFamily="34" charset="0"/>
                        </a:rPr>
                        <a:t>Se han actualizado apéndices desde el componente social para las interventorías y contratistas. Igualmente se han efectuaron cambios en requerimientos técnicos de los proyectos asociados a la Subdirección de Estudios e Innovación.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720934">
                <a:tc rowSpan="2">
                  <a:txBody>
                    <a:bodyPr/>
                    <a:lstStyle/>
                    <a:p>
                      <a:pPr algn="l" rtl="0" fontAlgn="ctr"/>
                      <a:r>
                        <a:rPr lang="es-ES" sz="1000" b="0" i="0" u="none" strike="noStrike">
                          <a:solidFill>
                            <a:srgbClr val="375623"/>
                          </a:solidFill>
                          <a:effectLst/>
                          <a:latin typeface="Arial" panose="020B0604020202020204" pitchFamily="34" charset="0"/>
                        </a:rPr>
                        <a:t>Gestión Social en la mejora de procesos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a:txBody>
                    <a:bodyPr/>
                    <a:lstStyle/>
                    <a:p>
                      <a:pPr algn="l" rtl="0" fontAlgn="ctr"/>
                      <a:r>
                        <a:rPr lang="es-ES" sz="1000" b="0" i="0" u="none" strike="noStrike">
                          <a:solidFill>
                            <a:srgbClr val="375623"/>
                          </a:solidFill>
                          <a:effectLst/>
                          <a:latin typeface="Arial" panose="020B0604020202020204" pitchFamily="34" charset="0"/>
                        </a:rPr>
                        <a:t>Actualización de la Guía de Manejo ambiental (PAGA) y formatos de Manual de Interventoría.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1000" b="0" i="0" u="none" strike="noStrike">
                          <a:solidFill>
                            <a:srgbClr val="375623"/>
                          </a:solidFill>
                          <a:effectLst/>
                          <a:latin typeface="Arial" panose="020B0604020202020204" pitchFamily="34" charset="0"/>
                        </a:rPr>
                        <a:t>En coordinación con las áreas ambiental y predial se actualizaron los programas de la Guía de manejo ambiental (PAGA) Vial, Marítima y Fluvial desde el componente social, para el proceso licitatorio de la misma.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720934">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En cuanto al los formatos del manual de interventoría se elaboraron aquellos que conforman el Manual vigente y estos a su vez se están actualizando dentro de la política de mejora constante dirigida por la Dirección Operativa.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728002">
                <a:tc>
                  <a:txBody>
                    <a:bodyPr/>
                    <a:lstStyle/>
                    <a:p>
                      <a:pPr algn="l" rtl="0" fontAlgn="ctr"/>
                      <a:r>
                        <a:rPr lang="es-ES" sz="1000" b="0" i="0" u="none" strike="noStrike">
                          <a:solidFill>
                            <a:srgbClr val="375623"/>
                          </a:solidFill>
                          <a:effectLst/>
                          <a:latin typeface="Arial" panose="020B0604020202020204" pitchFamily="34" charset="0"/>
                        </a:rPr>
                        <a:t>Nuevos proyectos de Gestión Social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a:solidFill>
                            <a:srgbClr val="375623"/>
                          </a:solidFill>
                          <a:effectLst/>
                          <a:latin typeface="Arial" panose="020B0604020202020204" pitchFamily="34" charset="0"/>
                        </a:rPr>
                        <a:t>Proyecto Obras con Participación comunitaria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dirty="0">
                          <a:solidFill>
                            <a:srgbClr val="375623"/>
                          </a:solidFill>
                          <a:effectLst/>
                          <a:latin typeface="Arial" panose="020B0604020202020204" pitchFamily="34" charset="0"/>
                        </a:rPr>
                        <a:t>Nace por iniciativa de los proyectos denominados “vías para la equidad” en los términos de referencia,  el cual busca generar en las Comunidades del AID apropiación de la infraestructura vial realizada.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bg>
      <p:bgPr>
        <a:solidFill>
          <a:srgbClr val="E2F0D9"/>
        </a:solidFill>
        <a:effectLst/>
      </p:bgPr>
    </p:bg>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F02844D2-07E7-4D40-B95F-025E53099952}"/>
              </a:ext>
            </a:extLst>
          </p:cNvPr>
          <p:cNvSpPr/>
          <p:nvPr/>
        </p:nvSpPr>
        <p:spPr>
          <a:xfrm>
            <a:off x="-14288" y="5878513"/>
            <a:ext cx="6697663" cy="979487"/>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dirty="0">
              <a:solidFill>
                <a:prstClr val="white"/>
              </a:solidFill>
            </a:endParaRPr>
          </a:p>
        </p:txBody>
      </p:sp>
      <p:pic>
        <p:nvPicPr>
          <p:cNvPr id="414723" name="Imagen 1">
            <a:extLst>
              <a:ext uri="{FF2B5EF4-FFF2-40B4-BE49-F238E27FC236}">
                <a16:creationId xmlns:a16="http://schemas.microsoft.com/office/drawing/2014/main" id="{667DF02C-610E-4F85-A5AC-73744C084BA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4724" name="Imagen 28">
            <a:extLst>
              <a:ext uri="{FF2B5EF4-FFF2-40B4-BE49-F238E27FC236}">
                <a16:creationId xmlns:a16="http://schemas.microsoft.com/office/drawing/2014/main" id="{B8602CEE-32FF-487A-949E-8D64F3518B3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99013" y="6075363"/>
            <a:ext cx="3224212"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Marcador de contenido 3">
            <a:extLst>
              <a:ext uri="{FF2B5EF4-FFF2-40B4-BE49-F238E27FC236}">
                <a16:creationId xmlns:a16="http://schemas.microsoft.com/office/drawing/2014/main" id="{29AF45E2-5EEF-40FB-9935-D69EE9F15B6C}"/>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773168" y="785642"/>
            <a:ext cx="3139609" cy="2192991"/>
          </a:xfrm>
          <a:prstGeom prst="rect">
            <a:avLst/>
          </a:prstGeom>
          <a:solidFill>
            <a:schemeClr val="tx1"/>
          </a:solidFill>
          <a:ln w="9525">
            <a:solidFill>
              <a:schemeClr val="tx1"/>
            </a:solid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0" name="Imagen 9" descr="C:\Users\Usuario\Documents\Fotos marzo CVN marzo\MARZO 30 FOTOS CEL 952.jpg">
            <a:extLst>
              <a:ext uri="{FF2B5EF4-FFF2-40B4-BE49-F238E27FC236}">
                <a16:creationId xmlns:a16="http://schemas.microsoft.com/office/drawing/2014/main" id="{C739E43C-9948-47DF-9D76-8D6092F6D97F}"/>
              </a:ext>
            </a:extLst>
          </p:cNvPr>
          <p:cNvPicPr/>
          <p:nvPr/>
        </p:nvPicPr>
        <p:blipFill>
          <a:blip r:embed="rId5" cstate="email">
            <a:extLst>
              <a:ext uri="{28A0092B-C50C-407E-A947-70E740481C1C}">
                <a14:useLocalDpi xmlns:a14="http://schemas.microsoft.com/office/drawing/2010/main"/>
              </a:ext>
            </a:extLst>
          </a:blip>
          <a:srcRect/>
          <a:stretch>
            <a:fillRect/>
          </a:stretch>
        </p:blipFill>
        <p:spPr bwMode="auto">
          <a:xfrm>
            <a:off x="773169" y="3306726"/>
            <a:ext cx="3139608" cy="2339161"/>
          </a:xfrm>
          <a:prstGeom prst="rect">
            <a:avLst/>
          </a:prstGeom>
          <a:ln w="38100" cap="sq">
            <a:noFill/>
            <a:prstDash val="solid"/>
            <a:miter lim="800000"/>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2" name="Imagen 11">
            <a:extLst>
              <a:ext uri="{FF2B5EF4-FFF2-40B4-BE49-F238E27FC236}">
                <a16:creationId xmlns:a16="http://schemas.microsoft.com/office/drawing/2014/main" id="{A7BC8332-B237-47B8-903E-B758A2801FC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090529" y="3306725"/>
            <a:ext cx="3139608" cy="233916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6" name="Imagen 5">
            <a:extLst>
              <a:ext uri="{FF2B5EF4-FFF2-40B4-BE49-F238E27FC236}">
                <a16:creationId xmlns:a16="http://schemas.microsoft.com/office/drawing/2014/main" id="{2A991847-5EC5-4195-A6B1-5FAEACF42C6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493188" y="3306725"/>
            <a:ext cx="3054310" cy="233916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5" name="Imagen 14">
            <a:extLst>
              <a:ext uri="{FF2B5EF4-FFF2-40B4-BE49-F238E27FC236}">
                <a16:creationId xmlns:a16="http://schemas.microsoft.com/office/drawing/2014/main" id="{FAC85D9B-7F6A-46DD-B8C1-C4183E6B1DB9}"/>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4090527" y="782661"/>
            <a:ext cx="3139610" cy="219445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6" name="Imagen 15">
            <a:extLst>
              <a:ext uri="{FF2B5EF4-FFF2-40B4-BE49-F238E27FC236}">
                <a16:creationId xmlns:a16="http://schemas.microsoft.com/office/drawing/2014/main" id="{D9DC1ABD-6994-4D0F-A009-77A9E241B296}"/>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7493186" y="799470"/>
            <a:ext cx="3054311" cy="217764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375819" name="Rectángulo 25">
            <a:extLst>
              <a:ext uri="{FF2B5EF4-FFF2-40B4-BE49-F238E27FC236}">
                <a16:creationId xmlns:a16="http://schemas.microsoft.com/office/drawing/2014/main" id="{79F63C53-1EB9-49A0-8D1C-EA2E29C4A17A}"/>
              </a:ext>
            </a:extLst>
          </p:cNvPr>
          <p:cNvSpPr>
            <a:spLocks noChangeArrowheads="1"/>
          </p:cNvSpPr>
          <p:nvPr/>
        </p:nvSpPr>
        <p:spPr bwMode="auto">
          <a:xfrm>
            <a:off x="893763" y="107950"/>
            <a:ext cx="11022012" cy="615950"/>
          </a:xfrm>
          <a:prstGeom prst="rect">
            <a:avLst/>
          </a:prstGeom>
          <a:noFill/>
          <a:ln>
            <a:noFill/>
          </a:ln>
        </p:spPr>
        <p:txBody>
          <a:bodyPr lIns="91203" tIns="45609" rIns="91203" bIns="4560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SOCIAL</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de Medio Ambiente y Gestión Social</a:t>
            </a: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ángulo 3">
            <a:extLst>
              <a:ext uri="{FF2B5EF4-FFF2-40B4-BE49-F238E27FC236}">
                <a16:creationId xmlns:a16="http://schemas.microsoft.com/office/drawing/2014/main" id="{AA35E103-0E2A-4CF1-A31D-40C91610F5A4}"/>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415747" name="Rectángulo 7">
            <a:extLst>
              <a:ext uri="{FF2B5EF4-FFF2-40B4-BE49-F238E27FC236}">
                <a16:creationId xmlns:a16="http://schemas.microsoft.com/office/drawing/2014/main" id="{7802A38A-0DF7-44CA-962A-A2A8CEC92FD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32DC8D4-454A-4AF3-AAAF-DB5DA6B053C9}"/>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415749" name="Imagen 14">
            <a:extLst>
              <a:ext uri="{FF2B5EF4-FFF2-40B4-BE49-F238E27FC236}">
                <a16:creationId xmlns:a16="http://schemas.microsoft.com/office/drawing/2014/main" id="{A5146FEB-21D4-49FF-A491-5103D245412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05238" y="2416175"/>
            <a:ext cx="5029200" cy="179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5750" name="Imagen 16">
            <a:extLst>
              <a:ext uri="{FF2B5EF4-FFF2-40B4-BE49-F238E27FC236}">
                <a16:creationId xmlns:a16="http://schemas.microsoft.com/office/drawing/2014/main" id="{07418964-443B-4E6D-8DA5-C280DC39B10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5751" name="Imagen 2">
            <a:extLst>
              <a:ext uri="{FF2B5EF4-FFF2-40B4-BE49-F238E27FC236}">
                <a16:creationId xmlns:a16="http://schemas.microsoft.com/office/drawing/2014/main" id="{C93AA079-30BE-4790-A63C-6B14EC67E06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48125"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73EB7B3E-BCFD-4FE9-A699-D88831ADC00F}"/>
              </a:ext>
            </a:extLst>
          </p:cNvPr>
          <p:cNvSpPr/>
          <p:nvPr/>
        </p:nvSpPr>
        <p:spPr>
          <a:xfrm>
            <a:off x="1571625" y="611188"/>
            <a:ext cx="8955088" cy="2554287"/>
          </a:xfrm>
          <a:prstGeom prst="rect">
            <a:avLst/>
          </a:prstGeom>
          <a:noFill/>
        </p:spPr>
        <p:txBody>
          <a:bodyPr>
            <a:spAutoFit/>
          </a:bodyPr>
          <a:lstStyle/>
          <a:p>
            <a:pPr algn="ctr">
              <a:defRPr/>
            </a:pPr>
            <a:r>
              <a:rPr lang="es-ES" sz="4000" b="1" dirty="0">
                <a:ln w="0"/>
                <a:solidFill>
                  <a:srgbClr val="70AD47">
                    <a:lumMod val="50000"/>
                  </a:srgbClr>
                </a:solidFill>
                <a:effectLst>
                  <a:outerShdw blurRad="38100" dist="19050" dir="2700000" algn="tl" rotWithShape="0">
                    <a:prstClr val="black">
                      <a:alpha val="40000"/>
                    </a:prstClr>
                  </a:outerShdw>
                </a:effectLst>
                <a:latin typeface="Arial" panose="020B0604020202020204" pitchFamily="34" charset="0"/>
                <a:cs typeface="Arial" panose="020B0604020202020204" pitchFamily="34" charset="0"/>
              </a:rPr>
              <a:t>INFORME DE GESTION  2019</a:t>
            </a:r>
          </a:p>
          <a:p>
            <a:pPr algn="ctr">
              <a:defRPr/>
            </a:pPr>
            <a:r>
              <a:rPr lang="es-ES" sz="4000" b="1" dirty="0">
                <a:ln w="0"/>
                <a:solidFill>
                  <a:srgbClr val="70AD47">
                    <a:lumMod val="50000"/>
                  </a:srgbClr>
                </a:solidFill>
                <a:effectLst>
                  <a:outerShdw blurRad="38100" dist="19050" dir="2700000" algn="tl" rotWithShape="0">
                    <a:prstClr val="black">
                      <a:alpha val="40000"/>
                    </a:prstClr>
                  </a:outerShdw>
                </a:effectLst>
                <a:latin typeface="Arial" panose="020B0604020202020204" pitchFamily="34" charset="0"/>
                <a:cs typeface="Arial" panose="020B0604020202020204" pitchFamily="34" charset="0"/>
              </a:rPr>
              <a:t>ADMINISTRACION DE BIENES Y SERVICIOS</a:t>
            </a:r>
          </a:p>
          <a:p>
            <a:pPr algn="ctr">
              <a:defRPr/>
            </a:pPr>
            <a:endParaRPr lang="es-ES" sz="4000" b="1" dirty="0">
              <a:ln w="0"/>
              <a:solidFill>
                <a:srgbClr val="70AD47">
                  <a:lumMod val="50000"/>
                </a:srgbClr>
              </a:solidFill>
              <a:effectLst>
                <a:outerShdw blurRad="38100" dist="19050" dir="2700000" algn="tl" rotWithShape="0">
                  <a:prstClr val="black">
                    <a:alpha val="40000"/>
                  </a:prstClr>
                </a:outerShdw>
              </a:effectLst>
              <a:latin typeface="Arial" panose="020B0604020202020204" pitchFamily="34" charset="0"/>
              <a:cs typeface="Arial" panose="020B0604020202020204" pitchFamily="34" charset="0"/>
            </a:endParaRPr>
          </a:p>
        </p:txBody>
      </p:sp>
      <p:sp>
        <p:nvSpPr>
          <p:cNvPr id="9" name="Botón de acción: ir a inicio 8">
            <a:hlinkClick r:id="rId5" action="ppaction://hlinksldjump" highlightClick="1"/>
            <a:extLst>
              <a:ext uri="{FF2B5EF4-FFF2-40B4-BE49-F238E27FC236}">
                <a16:creationId xmlns:a16="http://schemas.microsoft.com/office/drawing/2014/main" id="{16A971BA-48C5-44C4-9515-ECA32A771CB3}"/>
              </a:ext>
            </a:extLst>
          </p:cNvPr>
          <p:cNvSpPr/>
          <p:nvPr/>
        </p:nvSpPr>
        <p:spPr>
          <a:xfrm>
            <a:off x="10787063" y="360363"/>
            <a:ext cx="579437"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6770" name="Rectángulo 4">
            <a:extLst>
              <a:ext uri="{FF2B5EF4-FFF2-40B4-BE49-F238E27FC236}">
                <a16:creationId xmlns:a16="http://schemas.microsoft.com/office/drawing/2014/main" id="{63A12DA3-5E4A-49CF-8989-CA8A939CC85F}"/>
              </a:ext>
            </a:extLst>
          </p:cNvPr>
          <p:cNvSpPr>
            <a:spLocks noChangeArrowheads="1"/>
          </p:cNvSpPr>
          <p:nvPr/>
        </p:nvSpPr>
        <p:spPr bwMode="auto">
          <a:xfrm>
            <a:off x="885825" y="192088"/>
            <a:ext cx="10361613"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CONTRACTUAL - INFORME GERENCIAL</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Dirección de Contratación</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416771" name="CuadroTexto 2">
            <a:extLst>
              <a:ext uri="{FF2B5EF4-FFF2-40B4-BE49-F238E27FC236}">
                <a16:creationId xmlns:a16="http://schemas.microsoft.com/office/drawing/2014/main" id="{BC585F6A-6217-4BFA-B688-85C77B443F23}"/>
              </a:ext>
            </a:extLst>
          </p:cNvPr>
          <p:cNvSpPr txBox="1">
            <a:spLocks noChangeArrowheads="1"/>
          </p:cNvSpPr>
          <p:nvPr/>
        </p:nvSpPr>
        <p:spPr bwMode="auto">
          <a:xfrm>
            <a:off x="885825" y="1062038"/>
            <a:ext cx="10448925" cy="363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La participación de empresas y personas en los diferentes procesos se ha incrementado con respecto a 2018, en más del 30%, se pasó de 9607 proponentes a 12527 en el año 2019, lo que evidencia mayor confianza en los procesos de selección del Instituto.</a:t>
            </a:r>
          </a:p>
          <a:p>
            <a:pPr algn="just">
              <a:lnSpc>
                <a:spcPct val="100000"/>
              </a:lnSpc>
              <a:spcBef>
                <a:spcPct val="0"/>
              </a:spcBef>
              <a:buFontTx/>
              <a:buNone/>
            </a:pPr>
            <a:endParaRPr lang="es-ES" altLang="es-CO" sz="1600">
              <a:solidFill>
                <a:srgbClr val="385723"/>
              </a:solidFill>
              <a:latin typeface="Arial" panose="020B0604020202020204" pitchFamily="34" charset="0"/>
              <a:cs typeface="Arial" panose="020B0604020202020204" pitchFamily="34" charset="0"/>
            </a:endParaRP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La entidad ha sido reconocida nuevamente por que sus procesos son transparentes de manera comparativa con otras entidades del estado.</a:t>
            </a:r>
          </a:p>
          <a:p>
            <a:pPr algn="just">
              <a:lnSpc>
                <a:spcPct val="100000"/>
              </a:lnSpc>
              <a:spcBef>
                <a:spcPct val="0"/>
              </a:spcBef>
              <a:buFontTx/>
              <a:buNone/>
            </a:pPr>
            <a:endParaRPr lang="es-ES" altLang="es-CO" sz="1600">
              <a:solidFill>
                <a:srgbClr val="385723"/>
              </a:solidFill>
              <a:latin typeface="Arial" panose="020B0604020202020204" pitchFamily="34" charset="0"/>
              <a:cs typeface="Arial" panose="020B0604020202020204" pitchFamily="34" charset="0"/>
            </a:endParaRP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La inclusión, adopción y gestión de procesos a través de la plataforma SECOP II, facilitó la participación y la evaluación de propuestas, garantizando la transparencia, oportunidad y seguridad de quien pretenden contratar con la entidad.</a:t>
            </a:r>
          </a:p>
          <a:p>
            <a:pPr algn="just">
              <a:lnSpc>
                <a:spcPct val="100000"/>
              </a:lnSpc>
              <a:spcBef>
                <a:spcPct val="0"/>
              </a:spcBef>
              <a:buFontTx/>
              <a:buNone/>
            </a:pPr>
            <a:endParaRPr lang="es-ES" altLang="es-CO" sz="1600">
              <a:solidFill>
                <a:srgbClr val="385723"/>
              </a:solidFill>
              <a:latin typeface="Arial" panose="020B0604020202020204" pitchFamily="34" charset="0"/>
              <a:cs typeface="Arial" panose="020B0604020202020204" pitchFamily="34" charset="0"/>
            </a:endParaRP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Se espera que en el futuro cercano, los procesos de contratación de bienes, obras y servicios sean completamente transaccionales y se desarrollen a través de la plataforma del SECOP II como lo  ha previsto Colombia Compra Eficiente.</a:t>
            </a:r>
            <a:endParaRPr lang="es-CO" altLang="es-CO" sz="1600">
              <a:solidFill>
                <a:srgbClr val="385723"/>
              </a:solidFill>
              <a:latin typeface="Arial" panose="020B0604020202020204" pitchFamily="34" charset="0"/>
              <a:cs typeface="Arial" panose="020B0604020202020204" pitchFamily="34" charset="0"/>
            </a:endParaRPr>
          </a:p>
        </p:txBody>
      </p:sp>
      <p:sp>
        <p:nvSpPr>
          <p:cNvPr id="4" name="Botón de acción: ir a inicio 3">
            <a:hlinkClick r:id="rId3" action="ppaction://hlinksldjump" highlightClick="1"/>
            <a:extLst>
              <a:ext uri="{FF2B5EF4-FFF2-40B4-BE49-F238E27FC236}">
                <a16:creationId xmlns:a16="http://schemas.microsoft.com/office/drawing/2014/main" id="{7E36B507-D2A4-40A6-B3AC-65542EEAF782}"/>
              </a:ext>
            </a:extLst>
          </p:cNvPr>
          <p:cNvSpPr/>
          <p:nvPr/>
        </p:nvSpPr>
        <p:spPr>
          <a:xfrm>
            <a:off x="10726738" y="249238"/>
            <a:ext cx="579437"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overrideClrMapping bg1="lt1" tx1="dk1" bg2="lt2" tx2="dk2" accent1="accent1" accent2="accent2" accent3="accent3" accent4="accent4" accent5="accent5" accent6="accent6" hlink="hlink" folHlink="folHlink"/>
  </p:clrMapOvr>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7794" name="Rectángulo 4">
            <a:extLst>
              <a:ext uri="{FF2B5EF4-FFF2-40B4-BE49-F238E27FC236}">
                <a16:creationId xmlns:a16="http://schemas.microsoft.com/office/drawing/2014/main" id="{2179C570-4EDE-4E7F-BCA6-CA360FE671CB}"/>
              </a:ext>
            </a:extLst>
          </p:cNvPr>
          <p:cNvSpPr>
            <a:spLocks noChangeArrowheads="1"/>
          </p:cNvSpPr>
          <p:nvPr/>
        </p:nvSpPr>
        <p:spPr bwMode="auto">
          <a:xfrm>
            <a:off x="885825" y="276225"/>
            <a:ext cx="10361613"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CONTRATACIÓN</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Dirección de Contratación</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417795" name="CuadroTexto 2">
            <a:extLst>
              <a:ext uri="{FF2B5EF4-FFF2-40B4-BE49-F238E27FC236}">
                <a16:creationId xmlns:a16="http://schemas.microsoft.com/office/drawing/2014/main" id="{33C39F83-CCB8-4428-9E2D-B7BE9628DE45}"/>
              </a:ext>
            </a:extLst>
          </p:cNvPr>
          <p:cNvSpPr txBox="1">
            <a:spLocks noChangeArrowheads="1"/>
          </p:cNvSpPr>
          <p:nvPr/>
        </p:nvSpPr>
        <p:spPr bwMode="auto">
          <a:xfrm>
            <a:off x="885825" y="1127125"/>
            <a:ext cx="10429875" cy="477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endParaRPr lang="es-ES" altLang="es-CO" sz="1600">
              <a:solidFill>
                <a:srgbClr val="385723"/>
              </a:solidFill>
              <a:latin typeface="Arial" panose="020B0604020202020204" pitchFamily="34" charset="0"/>
              <a:cs typeface="Arial" panose="020B0604020202020204" pitchFamily="34" charset="0"/>
            </a:endParaRP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El Instituto Nacional de Vías busca a través de su misión y visión fortalecer los mecanismos de participación y garantizar la ejecución eficiente de los recursos públicos, la selección objetiva y la trasparencia dentro de cada uno de sus procesos; la formulación y ejecución de políticas que buscan reglamentar la contratación estatal estimulan y retribuyen las buenas practicas de contratación, la gestión, corresponsabilidad institucional y la responsabilidad profesional.</a:t>
            </a:r>
          </a:p>
          <a:p>
            <a:pPr algn="just">
              <a:lnSpc>
                <a:spcPct val="100000"/>
              </a:lnSpc>
              <a:spcBef>
                <a:spcPct val="0"/>
              </a:spcBef>
              <a:buFontTx/>
              <a:buNone/>
            </a:pPr>
            <a:endParaRPr lang="es-ES" altLang="es-CO" sz="1600">
              <a:solidFill>
                <a:srgbClr val="385723"/>
              </a:solidFill>
              <a:latin typeface="Arial" panose="020B0604020202020204" pitchFamily="34" charset="0"/>
              <a:cs typeface="Arial" panose="020B0604020202020204" pitchFamily="34" charset="0"/>
            </a:endParaRP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Como acción de mejora y en cumplimiento de lo previsto por el Decreto 342 de 2019 se implementaron los pliegos tipo reglados por Colombia Compra Eficiente; así mismo se han unificado los criterios de evaluación y de manera permanente se revisan los procedimientos en la fase precontractual.</a:t>
            </a:r>
          </a:p>
          <a:p>
            <a:pPr algn="just">
              <a:lnSpc>
                <a:spcPct val="100000"/>
              </a:lnSpc>
              <a:spcBef>
                <a:spcPct val="0"/>
              </a:spcBef>
              <a:buFontTx/>
              <a:buNone/>
            </a:pPr>
            <a:endParaRPr lang="es-ES" altLang="es-CO" sz="1600">
              <a:solidFill>
                <a:srgbClr val="385723"/>
              </a:solidFill>
              <a:latin typeface="Arial" panose="020B0604020202020204" pitchFamily="34" charset="0"/>
              <a:cs typeface="Arial" panose="020B0604020202020204" pitchFamily="34" charset="0"/>
            </a:endParaRP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Con el fin de democratizar la participación en los diferentes procesos, se han afinado los requisitos de participación, lo que ha permitido una mayor pluralidad de oferentes en los procesos de selección, como se observa en el reporte adjunto.</a:t>
            </a:r>
          </a:p>
          <a:p>
            <a:pPr algn="just">
              <a:lnSpc>
                <a:spcPct val="100000"/>
              </a:lnSpc>
              <a:spcBef>
                <a:spcPct val="0"/>
              </a:spcBef>
              <a:buFontTx/>
              <a:buNone/>
            </a:pPr>
            <a:endParaRPr lang="es-ES" altLang="es-CO" sz="1600">
              <a:solidFill>
                <a:srgbClr val="385723"/>
              </a:solidFill>
              <a:latin typeface="Arial" panose="020B0604020202020204" pitchFamily="34" charset="0"/>
              <a:cs typeface="Arial" panose="020B0604020202020204" pitchFamily="34" charset="0"/>
            </a:endParaRP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De acuerdo con las directrices del gobierno, en especial la de ahorro institucional, la entidad, realiza todas las compras que cuenten con Acuerdo Marco de Precios a través de la Tienda Virtual de Colombia Compra Eficiente.</a:t>
            </a:r>
          </a:p>
          <a:p>
            <a:pPr algn="just">
              <a:lnSpc>
                <a:spcPct val="100000"/>
              </a:lnSpc>
              <a:spcBef>
                <a:spcPct val="0"/>
              </a:spcBef>
              <a:buFontTx/>
              <a:buNone/>
            </a:pPr>
            <a:endParaRPr lang="es-ES" altLang="es-CO" sz="1600">
              <a:solidFill>
                <a:srgbClr val="385723"/>
              </a:solidFill>
              <a:latin typeface="Arial" panose="020B0604020202020204" pitchFamily="34" charset="0"/>
              <a:cs typeface="Arial" panose="020B0604020202020204" pitchFamily="34" charset="0"/>
            </a:endParaRPr>
          </a:p>
          <a:p>
            <a:pPr algn="just">
              <a:lnSpc>
                <a:spcPct val="100000"/>
              </a:lnSpc>
              <a:spcBef>
                <a:spcPct val="0"/>
              </a:spcBef>
              <a:buFontTx/>
              <a:buNone/>
            </a:pPr>
            <a:endParaRPr lang="es-CO" altLang="es-CO" sz="1600">
              <a:solidFill>
                <a:srgbClr val="385723"/>
              </a:solidFill>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ángulo 4">
            <a:extLst>
              <a:ext uri="{FF2B5EF4-FFF2-40B4-BE49-F238E27FC236}">
                <a16:creationId xmlns:a16="http://schemas.microsoft.com/office/drawing/2014/main" id="{99B9A93E-AB3A-4FAB-9104-DF1A5C615366}"/>
              </a:ext>
            </a:extLst>
          </p:cNvPr>
          <p:cNvSpPr>
            <a:spLocks noChangeArrowheads="1"/>
          </p:cNvSpPr>
          <p:nvPr/>
        </p:nvSpPr>
        <p:spPr bwMode="auto">
          <a:xfrm>
            <a:off x="857250" y="130175"/>
            <a:ext cx="103901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CONTRACTUAL</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Dirección de Contratación</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6CC783FD-CA3F-4D4C-9EEF-5C595BC2B909}"/>
              </a:ext>
            </a:extLst>
          </p:cNvPr>
          <p:cNvGraphicFramePr>
            <a:graphicFrameLocks noGrp="1"/>
          </p:cNvGraphicFramePr>
          <p:nvPr/>
        </p:nvGraphicFramePr>
        <p:xfrm>
          <a:off x="857250" y="869950"/>
          <a:ext cx="10469563" cy="4608513"/>
        </p:xfrm>
        <a:graphic>
          <a:graphicData uri="http://schemas.openxmlformats.org/drawingml/2006/table">
            <a:tbl>
              <a:tblPr firstRow="1" bandRow="1"/>
              <a:tblGrid>
                <a:gridCol w="2781753">
                  <a:extLst>
                    <a:ext uri="{9D8B030D-6E8A-4147-A177-3AD203B41FA5}">
                      <a16:colId xmlns:a16="http://schemas.microsoft.com/office/drawing/2014/main" val="20000"/>
                    </a:ext>
                  </a:extLst>
                </a:gridCol>
                <a:gridCol w="2923727">
                  <a:extLst>
                    <a:ext uri="{9D8B030D-6E8A-4147-A177-3AD203B41FA5}">
                      <a16:colId xmlns:a16="http://schemas.microsoft.com/office/drawing/2014/main" val="20001"/>
                    </a:ext>
                  </a:extLst>
                </a:gridCol>
                <a:gridCol w="4764084">
                  <a:extLst>
                    <a:ext uri="{9D8B030D-6E8A-4147-A177-3AD203B41FA5}">
                      <a16:colId xmlns:a16="http://schemas.microsoft.com/office/drawing/2014/main" val="20002"/>
                    </a:ext>
                  </a:extLst>
                </a:gridCol>
              </a:tblGrid>
              <a:tr h="374897">
                <a:tc gridSpan="3">
                  <a:txBody>
                    <a:bodyPr/>
                    <a:lstStyle/>
                    <a:p>
                      <a:pPr algn="l" rtl="0" fontAlgn="ctr"/>
                      <a:r>
                        <a:rPr lang="es-ES" sz="1200" b="1" i="0" u="none" strike="noStrike" dirty="0">
                          <a:solidFill>
                            <a:srgbClr val="375623"/>
                          </a:solidFill>
                          <a:effectLst/>
                          <a:latin typeface="Arial" panose="020B0604020202020204" pitchFamily="34" charset="0"/>
                        </a:rPr>
                        <a:t>Alcance de la Gestión: </a:t>
                      </a:r>
                      <a:r>
                        <a:rPr lang="es-ES" sz="1200" b="0" i="0" u="none" strike="noStrike" dirty="0">
                          <a:solidFill>
                            <a:srgbClr val="375623"/>
                          </a:solidFill>
                          <a:effectLst/>
                          <a:latin typeface="Arial" panose="020B0604020202020204" pitchFamily="34" charset="0"/>
                        </a:rPr>
                        <a:t>La Dirección de Contratación se encarga de evaluar y asesorar la gestión contractual del Instituto para garantizar los principios, factores y criterios de la selección objetiva acordes con las políticas gubernamentales y la normatividad vigente sobre la materia. </a:t>
                      </a:r>
                    </a:p>
                  </a:txBody>
                  <a:tcPr marL="9161" marR="9161" marT="915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3134">
                <a:tc gridSpan="3">
                  <a:txBody>
                    <a:bodyPr/>
                    <a:lstStyle/>
                    <a:p>
                      <a:pPr algn="r" rtl="0" fontAlgn="ctr"/>
                      <a:r>
                        <a:rPr lang="es-CO" sz="1000" b="0" i="0" u="none" strike="noStrike" dirty="0">
                          <a:solidFill>
                            <a:srgbClr val="FFFFFF"/>
                          </a:solidFill>
                          <a:effectLst/>
                          <a:latin typeface="Arial" panose="020B0604020202020204" pitchFamily="34" charset="0"/>
                        </a:rPr>
                        <a:t>CONTRATACION</a:t>
                      </a:r>
                    </a:p>
                  </a:txBody>
                  <a:tcPr marL="9161" marR="9161" marT="915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83134">
                <a:tc>
                  <a:txBody>
                    <a:bodyPr/>
                    <a:lstStyle/>
                    <a:p>
                      <a:pPr algn="ctr" rtl="0" fontAlgn="ctr"/>
                      <a:r>
                        <a:rPr lang="es-CO" sz="1000" b="1" i="0" u="none" strike="noStrike">
                          <a:solidFill>
                            <a:srgbClr val="375623"/>
                          </a:solidFill>
                          <a:effectLst/>
                          <a:latin typeface="Arial" panose="020B0604020202020204" pitchFamily="34" charset="0"/>
                        </a:rPr>
                        <a:t>TEMAS</a:t>
                      </a:r>
                    </a:p>
                  </a:txBody>
                  <a:tcPr marL="9161" marR="9161" marT="915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9161" marR="9161" marT="915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rgbClr val="375623"/>
                          </a:solidFill>
                          <a:effectLst/>
                          <a:latin typeface="Arial" panose="020B0604020202020204" pitchFamily="34" charset="0"/>
                        </a:rPr>
                        <a:t>LOGROS Y AVANCE DE LA GESTIÓN </a:t>
                      </a:r>
                    </a:p>
                  </a:txBody>
                  <a:tcPr marL="9161" marR="9161" marT="915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557601">
                <a:tc rowSpan="8">
                  <a:txBody>
                    <a:bodyPr/>
                    <a:lstStyle/>
                    <a:p>
                      <a:pPr algn="ctr" rtl="0" fontAlgn="ctr"/>
                      <a:r>
                        <a:rPr lang="es-CO" sz="1000" b="1" i="0" u="none" strike="noStrike" dirty="0">
                          <a:solidFill>
                            <a:srgbClr val="375623"/>
                          </a:solidFill>
                          <a:effectLst/>
                          <a:latin typeface="Arial" panose="020B0604020202020204" pitchFamily="34" charset="0"/>
                        </a:rPr>
                        <a:t>GESTIÓN CONTRACTUAL</a:t>
                      </a:r>
                    </a:p>
                  </a:txBody>
                  <a:tcPr marL="9161" marR="9161" marT="915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8">
                  <a:txBody>
                    <a:bodyPr/>
                    <a:lstStyle/>
                    <a:p>
                      <a:pPr algn="just" rtl="0" fontAlgn="ctr"/>
                      <a:r>
                        <a:rPr lang="es-ES" sz="1000" b="0" i="0" u="none" strike="noStrike" dirty="0">
                          <a:solidFill>
                            <a:srgbClr val="375623"/>
                          </a:solidFill>
                          <a:effectLst/>
                          <a:latin typeface="Arial" panose="020B0604020202020204" pitchFamily="34" charset="0"/>
                        </a:rPr>
                        <a:t>Realizar el proceso de contratación en sus etapas precontractual, contractual y </a:t>
                      </a:r>
                      <a:r>
                        <a:rPr lang="es-ES" sz="1000" b="0" i="0" u="none" strike="noStrike" dirty="0" err="1">
                          <a:solidFill>
                            <a:srgbClr val="375623"/>
                          </a:solidFill>
                          <a:effectLst/>
                          <a:latin typeface="Arial" panose="020B0604020202020204" pitchFamily="34" charset="0"/>
                        </a:rPr>
                        <a:t>postcontractual</a:t>
                      </a:r>
                      <a:r>
                        <a:rPr lang="es-ES" sz="1000" b="0" i="0" u="none" strike="noStrike" dirty="0">
                          <a:solidFill>
                            <a:srgbClr val="375623"/>
                          </a:solidFill>
                          <a:effectLst/>
                          <a:latin typeface="Arial" panose="020B0604020202020204" pitchFamily="34" charset="0"/>
                        </a:rPr>
                        <a:t> coordinando con las dependencias del Instituto, los estudios y documentos previos, especificaciones técnicas y pliegos de condiciones</a:t>
                      </a:r>
                    </a:p>
                  </a:txBody>
                  <a:tcPr marL="9161" marR="9161" marT="915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Se realizó el proceso de contratación en sus etapas precontractual y contractual, en las diferentes modalidades contractuales con la implementación del SECOP II en todas las modalidades de Selección, de la siguiente manera:  </a:t>
                      </a:r>
                    </a:p>
                  </a:txBody>
                  <a:tcPr marL="9161" marR="9161" marT="915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466332">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rPr>
                        <a:t>LICITACIÓN PÚBLICA: </a:t>
                      </a:r>
                      <a:r>
                        <a:rPr lang="es-ES" sz="1000" b="0" i="0" u="none" strike="noStrike" dirty="0">
                          <a:solidFill>
                            <a:schemeClr val="accent6">
                              <a:lumMod val="50000"/>
                            </a:schemeClr>
                          </a:solidFill>
                          <a:effectLst/>
                          <a:latin typeface="Arial" panose="020B0604020202020204" pitchFamily="34" charset="0"/>
                        </a:rPr>
                        <a:t>Se adelantaron CINCUENTA Y SIETE (57) procesos, recibiendo 1922 propuestas, con un promedio de 34 propuestas por proceso, adjudicando recursos por valor de $949.140.827.266,00.</a:t>
                      </a:r>
                    </a:p>
                  </a:txBody>
                  <a:tcPr marL="9161" marR="9161" marT="915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466332">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rPr>
                        <a:t>CONCURSO DE MERITOS: </a:t>
                      </a:r>
                      <a:r>
                        <a:rPr lang="es-ES" sz="1000" b="0" i="0" u="none" strike="noStrike" dirty="0">
                          <a:solidFill>
                            <a:schemeClr val="accent6">
                              <a:lumMod val="50000"/>
                            </a:schemeClr>
                          </a:solidFill>
                          <a:effectLst/>
                          <a:latin typeface="Arial" panose="020B0604020202020204" pitchFamily="34" charset="0"/>
                        </a:rPr>
                        <a:t>Se adelantaron DOSCIENTOS DIECISÉIS (216) procesos, recibiendo 9614 propuestas, con un promedio de 44 propuestas por proceso, adjudicando recursos por valor de  $429.441.337.339,72.</a:t>
                      </a:r>
                    </a:p>
                  </a:txBody>
                  <a:tcPr marL="9161" marR="9161" marT="915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557601">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rPr>
                        <a:t>SELECCIÓN ABREVIADA MENOR CUANTIA: </a:t>
                      </a:r>
                      <a:r>
                        <a:rPr lang="es-ES" sz="1000" b="0" i="0" u="none" strike="noStrike" dirty="0">
                          <a:solidFill>
                            <a:schemeClr val="accent6">
                              <a:lumMod val="50000"/>
                            </a:schemeClr>
                          </a:solidFill>
                          <a:effectLst/>
                          <a:latin typeface="Arial" panose="020B0604020202020204" pitchFamily="34" charset="0"/>
                        </a:rPr>
                        <a:t>Se adelantaron TREINTA Y CUATRO (34) procesos, recibiendo 588 propuestas  con un promedio de 17 propuestas por proceso, adjudicando recursos por valor de $16.366.217.533,00.</a:t>
                      </a:r>
                    </a:p>
                  </a:txBody>
                  <a:tcPr marL="9161" marR="9161" marT="915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466332">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rPr>
                        <a:t>SELECCIÓN ABREVIADA SUBASTA INVERSA: </a:t>
                      </a:r>
                      <a:r>
                        <a:rPr lang="es-ES" sz="1000" b="0" i="0" u="none" strike="noStrike" dirty="0">
                          <a:solidFill>
                            <a:schemeClr val="accent6">
                              <a:lumMod val="50000"/>
                            </a:schemeClr>
                          </a:solidFill>
                          <a:effectLst/>
                          <a:latin typeface="Arial" panose="020B0604020202020204" pitchFamily="34" charset="0"/>
                        </a:rPr>
                        <a:t>Se adelantaron DOCE (12) procesos, recibiendo 33 propuestas  con un promedio de 3 propuestas por proceso, adjudicando recursos por valor de $8.903.841.202,00.</a:t>
                      </a:r>
                    </a:p>
                  </a:txBody>
                  <a:tcPr marL="9161" marR="9161" marT="915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466332">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rPr>
                        <a:t>INVITACION PUBLICA: </a:t>
                      </a:r>
                      <a:r>
                        <a:rPr lang="es-ES" sz="1000" b="0" i="0" u="none" strike="noStrike" dirty="0">
                          <a:solidFill>
                            <a:schemeClr val="accent6">
                              <a:lumMod val="50000"/>
                            </a:schemeClr>
                          </a:solidFill>
                          <a:effectLst/>
                          <a:latin typeface="Arial" panose="020B0604020202020204" pitchFamily="34" charset="0"/>
                        </a:rPr>
                        <a:t>Se adelantaron CUARENTA Y CINCO (45) procesos, recibiendo 370 propuestas  con un promedio de 8 propuestas por proceso, adjudicando recursos por valor de $2.232.358.489,58.</a:t>
                      </a:r>
                    </a:p>
                  </a:txBody>
                  <a:tcPr marL="9161" marR="9161" marT="915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420489">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rPr>
                        <a:t>TVEC: </a:t>
                      </a:r>
                      <a:r>
                        <a:rPr lang="es-ES" sz="1000" b="0" i="0" u="none" strike="noStrike" dirty="0">
                          <a:solidFill>
                            <a:schemeClr val="accent6">
                              <a:lumMod val="50000"/>
                            </a:schemeClr>
                          </a:solidFill>
                          <a:effectLst/>
                          <a:latin typeface="Arial" panose="020B0604020202020204" pitchFamily="34" charset="0"/>
                        </a:rPr>
                        <a:t>Se adelantaron 43 procesos de compra a través de la Tienda Virtual del Estado Colombiano (TVEC), adjudicando recursos por valor de $25.080.660.632,00.</a:t>
                      </a:r>
                    </a:p>
                  </a:txBody>
                  <a:tcPr marL="9161" marR="9161" marT="915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9"/>
                  </a:ext>
                </a:extLst>
              </a:tr>
              <a:tr h="466332">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rPr>
                        <a:t>Se realizó la revisión de la liquidación de 1173 contratos suscritos por las diferentes unidades ejecutoras del Instituto Nacional de Vías y se hizo seguimiento al Plan de Mejoramiento de la CGR</a:t>
                      </a:r>
                    </a:p>
                  </a:txBody>
                  <a:tcPr marL="9161" marR="9161" marT="915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19842" name="Rectángulo 7">
            <a:extLst>
              <a:ext uri="{FF2B5EF4-FFF2-40B4-BE49-F238E27FC236}">
                <a16:creationId xmlns:a16="http://schemas.microsoft.com/office/drawing/2014/main" id="{FFC72E7E-F7CB-48BB-8AE4-DA9C3EDBE3BE}"/>
              </a:ext>
            </a:extLst>
          </p:cNvPr>
          <p:cNvSpPr>
            <a:spLocks noChangeArrowheads="1"/>
          </p:cNvSpPr>
          <p:nvPr/>
        </p:nvSpPr>
        <p:spPr bwMode="auto">
          <a:xfrm>
            <a:off x="893763" y="255588"/>
            <a:ext cx="103536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ADMINISTRACIÓN DEL PROGRAMA DE SEGURIDAD EN CARRETERAS NACIONALES</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Secretaría General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773E3CD7-DF76-4BAA-8E45-2E383CEDF0EB}"/>
              </a:ext>
            </a:extLst>
          </p:cNvPr>
          <p:cNvGraphicFramePr>
            <a:graphicFrameLocks noGrp="1"/>
          </p:cNvGraphicFramePr>
          <p:nvPr/>
        </p:nvGraphicFramePr>
        <p:xfrm>
          <a:off x="893763" y="1046163"/>
          <a:ext cx="10442575" cy="4614862"/>
        </p:xfrm>
        <a:graphic>
          <a:graphicData uri="http://schemas.openxmlformats.org/drawingml/2006/table">
            <a:tbl>
              <a:tblPr firstRow="1" bandRow="1"/>
              <a:tblGrid>
                <a:gridCol w="3849594">
                  <a:extLst>
                    <a:ext uri="{9D8B030D-6E8A-4147-A177-3AD203B41FA5}">
                      <a16:colId xmlns:a16="http://schemas.microsoft.com/office/drawing/2014/main" val="20000"/>
                    </a:ext>
                  </a:extLst>
                </a:gridCol>
                <a:gridCol w="2942504">
                  <a:extLst>
                    <a:ext uri="{9D8B030D-6E8A-4147-A177-3AD203B41FA5}">
                      <a16:colId xmlns:a16="http://schemas.microsoft.com/office/drawing/2014/main" val="20001"/>
                    </a:ext>
                  </a:extLst>
                </a:gridCol>
                <a:gridCol w="3650477">
                  <a:extLst>
                    <a:ext uri="{9D8B030D-6E8A-4147-A177-3AD203B41FA5}">
                      <a16:colId xmlns:a16="http://schemas.microsoft.com/office/drawing/2014/main" val="20002"/>
                    </a:ext>
                  </a:extLst>
                </a:gridCol>
              </a:tblGrid>
              <a:tr h="159974">
                <a:tc gridSpan="3">
                  <a:txBody>
                    <a:bodyPr/>
                    <a:lstStyle/>
                    <a:p>
                      <a:pPr algn="r" rtl="0" fontAlgn="ctr"/>
                      <a:r>
                        <a:rPr lang="es-CO" sz="1000" b="1" i="0" u="none" strike="noStrike" dirty="0">
                          <a:solidFill>
                            <a:srgbClr val="FFFFFF"/>
                          </a:solidFill>
                          <a:effectLst/>
                          <a:latin typeface="Arial" panose="020B0604020202020204" pitchFamily="34" charset="0"/>
                        </a:rPr>
                        <a:t>SECRETARIA GENERAL - PROGRAMA SEGURIDAD CARRETERAS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563654">
                <a:tc gridSpan="3">
                  <a:txBody>
                    <a:bodyPr/>
                    <a:lstStyle/>
                    <a:p>
                      <a:pPr algn="l" rtl="0" fontAlgn="ctr"/>
                      <a:r>
                        <a:rPr lang="es-ES" sz="1000" b="1" i="0" u="none" strike="noStrike">
                          <a:solidFill>
                            <a:srgbClr val="375623"/>
                          </a:solidFill>
                          <a:effectLst/>
                          <a:latin typeface="Arial" panose="020B0604020202020204" pitchFamily="34" charset="0"/>
                        </a:rPr>
                        <a:t>Alcance de la Gestión: El Programa de Seguridad en Carreteras Nacionales (PSCN) fue creado como una de las principales estrategias para fortalecer la seguridad en las vías nacionales a través del programa. A partir de la expedición de resoluciones del Ministerio de Transporte, se destina una fracción de la tarifa de los peajes en vías nacionales para obtener los recursos que permiten compra el fortalecimiento del programa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2389">
                <a:tc>
                  <a:txBody>
                    <a:bodyPr/>
                    <a:lstStyle/>
                    <a:p>
                      <a:pPr algn="ctr" rtl="0" fontAlgn="ctr"/>
                      <a:r>
                        <a:rPr lang="es-CO" sz="1000" b="1" i="0" u="none" strike="noStrike">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52389">
                <a:tc rowSpan="8">
                  <a:txBody>
                    <a:bodyPr/>
                    <a:lstStyle/>
                    <a:p>
                      <a:pPr algn="ctr" rtl="0" fontAlgn="ctr"/>
                      <a:r>
                        <a:rPr lang="es-CO" sz="1000" b="1" i="0" u="none" strike="noStrike">
                          <a:solidFill>
                            <a:srgbClr val="375623"/>
                          </a:solidFill>
                          <a:effectLst/>
                          <a:latin typeface="Arial" panose="020B0604020202020204" pitchFamily="34" charset="0"/>
                        </a:rPr>
                        <a:t>#767</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8">
                  <a:txBody>
                    <a:bodyPr/>
                    <a:lstStyle/>
                    <a:p>
                      <a:pPr algn="l" rtl="0" fontAlgn="ctr"/>
                      <a:r>
                        <a:rPr lang="es-ES" sz="1000" b="0" i="0" u="none" strike="noStrike">
                          <a:solidFill>
                            <a:srgbClr val="375623"/>
                          </a:solidFill>
                          <a:effectLst/>
                          <a:latin typeface="Arial" panose="020B0604020202020204" pitchFamily="34" charset="0"/>
                        </a:rPr>
                        <a:t>Atención de usuarios en carretera: Estado de las vías, restricción de carga, reportes de delincuencia y criminalidad en carretera, y opción ¿Cómo conduzco?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1000" b="1" i="0" u="none" strike="noStrike">
                          <a:solidFill>
                            <a:srgbClr val="375623"/>
                          </a:solidFill>
                          <a:effectLst/>
                          <a:latin typeface="Arial" panose="020B0604020202020204" pitchFamily="34" charset="0"/>
                        </a:rPr>
                        <a:t>Llamadas: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338192">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Durante la vigencia 2018 se atendieron 1’145.821 llamadas de usuarios del #767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2389">
                <a:tc vMerge="1">
                  <a:txBody>
                    <a:bodyPr/>
                    <a:lstStyle/>
                    <a:p>
                      <a:endParaRPr lang="es-CO"/>
                    </a:p>
                  </a:txBody>
                  <a:tcPr/>
                </a:tc>
                <a:tc vMerge="1">
                  <a:txBody>
                    <a:bodyPr/>
                    <a:lstStyle/>
                    <a:p>
                      <a:endParaRPr lang="es-CO"/>
                    </a:p>
                  </a:txBody>
                  <a:tcPr/>
                </a:tc>
                <a:tc>
                  <a:txBody>
                    <a:bodyPr/>
                    <a:lstStyle/>
                    <a:p>
                      <a:pPr algn="l" rtl="0" fontAlgn="ctr"/>
                      <a:r>
                        <a:rPr lang="es-CO" sz="1000" b="1" i="0" u="none" strike="noStrike">
                          <a:solidFill>
                            <a:srgbClr val="375623"/>
                          </a:solidFill>
                          <a:effectLst/>
                          <a:latin typeface="Arial" panose="020B0604020202020204" pitchFamily="34" charset="0"/>
                        </a:rPr>
                        <a:t>Interacción redes Sociales: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338192">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Mediante redes sociales se atendieron 77.205 interacciones efectivas de usuario del #767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2389">
                <a:tc vMerge="1">
                  <a:txBody>
                    <a:bodyPr/>
                    <a:lstStyle/>
                    <a:p>
                      <a:endParaRPr lang="es-CO"/>
                    </a:p>
                  </a:txBody>
                  <a:tcPr/>
                </a:tc>
                <a:tc vMerge="1">
                  <a:txBody>
                    <a:bodyPr/>
                    <a:lstStyle/>
                    <a:p>
                      <a:endParaRPr lang="es-CO"/>
                    </a:p>
                  </a:txBody>
                  <a:tcPr/>
                </a:tc>
                <a:tc>
                  <a:txBody>
                    <a:bodyPr/>
                    <a:lstStyle/>
                    <a:p>
                      <a:pPr algn="l" rtl="0" fontAlgn="ctr"/>
                      <a:r>
                        <a:rPr lang="es-CO" sz="1000" b="1" i="0" u="none" strike="noStrike">
                          <a:solidFill>
                            <a:srgbClr val="375623"/>
                          </a:solidFill>
                          <a:effectLst/>
                          <a:latin typeface="Arial" panose="020B0604020202020204" pitchFamily="34" charset="0"/>
                        </a:rPr>
                        <a:t>Piezas Informativas: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338192">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Se mejoraron las piezas informativas que se publican en los diferentes canales del #767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2389">
                <a:tc vMerge="1">
                  <a:txBody>
                    <a:bodyPr/>
                    <a:lstStyle/>
                    <a:p>
                      <a:endParaRPr lang="es-CO"/>
                    </a:p>
                  </a:txBody>
                  <a:tcPr/>
                </a:tc>
                <a:tc vMerge="1">
                  <a:txBody>
                    <a:bodyPr/>
                    <a:lstStyle/>
                    <a:p>
                      <a:endParaRPr lang="es-CO"/>
                    </a:p>
                  </a:txBody>
                  <a:tcPr/>
                </a:tc>
                <a:tc>
                  <a:txBody>
                    <a:bodyPr/>
                    <a:lstStyle/>
                    <a:p>
                      <a:pPr algn="l" rtl="0" fontAlgn="ctr"/>
                      <a:r>
                        <a:rPr lang="es-CO" sz="1000" b="1" i="0" u="none" strike="noStrike">
                          <a:solidFill>
                            <a:srgbClr val="375623"/>
                          </a:solidFill>
                          <a:effectLst/>
                          <a:latin typeface="Arial" panose="020B0604020202020204" pitchFamily="34" charset="0"/>
                        </a:rPr>
                        <a:t>Operación #767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338192">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Se perfeccionó el árbol de llamadas para mejorar la respuesta a la comunidad</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152389">
                <a:tc rowSpan="7">
                  <a:txBody>
                    <a:bodyPr/>
                    <a:lstStyle/>
                    <a:p>
                      <a:pPr algn="ctr" rtl="0" fontAlgn="ctr"/>
                      <a:r>
                        <a:rPr lang="es-CO" sz="1000" b="1" i="0" u="none" strike="noStrike">
                          <a:solidFill>
                            <a:srgbClr val="375623"/>
                          </a:solidFill>
                          <a:effectLst/>
                          <a:latin typeface="Arial" panose="020B0604020202020204" pitchFamily="34" charset="0"/>
                        </a:rPr>
                        <a:t>GESTIÓN DE FLOTAS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7">
                  <a:txBody>
                    <a:bodyPr/>
                    <a:lstStyle/>
                    <a:p>
                      <a:pPr algn="just" rtl="0" fontAlgn="ctr"/>
                      <a:r>
                        <a:rPr lang="es-ES" sz="1000" b="0" i="0" u="none" strike="noStrike">
                          <a:solidFill>
                            <a:srgbClr val="375623"/>
                          </a:solidFill>
                          <a:effectLst/>
                          <a:latin typeface="Arial" panose="020B0604020202020204" pitchFamily="34" charset="0"/>
                        </a:rPr>
                        <a:t>Adquisición y mantenimiento de vehículos entregados en comodato y operados por la DITRA, Ejército Nacional y Armada Nacional, para garantizar la libre y segura transitabilidad.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1" i="0" u="none" strike="noStrike">
                          <a:solidFill>
                            <a:srgbClr val="375623"/>
                          </a:solidFill>
                          <a:effectLst/>
                          <a:latin typeface="Arial" panose="020B0604020202020204" pitchFamily="34" charset="0"/>
                        </a:rPr>
                        <a:t>Adquisición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338192">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rgbClr val="375623"/>
                          </a:solidFill>
                          <a:effectLst/>
                          <a:latin typeface="Arial" panose="020B0604020202020204" pitchFamily="34" charset="0"/>
                        </a:rPr>
                        <a:t>Se contrató la compra de vehículos en su mayoría  a través de acuerdos marco .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152389">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a:solidFill>
                            <a:srgbClr val="375623"/>
                          </a:solidFill>
                          <a:effectLst/>
                          <a:latin typeface="Arial" panose="020B0604020202020204" pitchFamily="34" charset="0"/>
                        </a:rPr>
                        <a:t>Vehículos tácticos especiales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25462">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a:solidFill>
                            <a:srgbClr val="375623"/>
                          </a:solidFill>
                          <a:effectLst/>
                          <a:latin typeface="Arial" panose="020B0604020202020204" pitchFamily="34" charset="0"/>
                        </a:rPr>
                        <a:t>Vehículos genéricos (Camionetas - motocicletas)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304778">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a:solidFill>
                            <a:srgbClr val="375623"/>
                          </a:solidFill>
                          <a:effectLst/>
                          <a:latin typeface="Arial" panose="020B0604020202020204" pitchFamily="34" charset="0"/>
                        </a:rPr>
                        <a:t>Se contrató a través de subasta, elementos de protección balística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r h="152389">
                <a:tc vMerge="1">
                  <a:txBody>
                    <a:bodyPr/>
                    <a:lstStyle/>
                    <a:p>
                      <a:endParaRPr lang="es-CO"/>
                    </a:p>
                  </a:txBody>
                  <a:tcPr/>
                </a:tc>
                <a:tc vMerge="1">
                  <a:txBody>
                    <a:bodyPr/>
                    <a:lstStyle/>
                    <a:p>
                      <a:endParaRPr lang="es-CO"/>
                    </a:p>
                  </a:txBody>
                  <a:tcPr/>
                </a:tc>
                <a:tc>
                  <a:txBody>
                    <a:bodyPr/>
                    <a:lstStyle/>
                    <a:p>
                      <a:pPr algn="l" rtl="0" fontAlgn="ctr"/>
                      <a:r>
                        <a:rPr lang="es-CO" sz="1000" b="1" i="0" u="none" strike="noStrike">
                          <a:solidFill>
                            <a:srgbClr val="375623"/>
                          </a:solidFill>
                          <a:effectLst/>
                          <a:latin typeface="Arial" panose="020B0604020202020204" pitchFamily="34" charset="0"/>
                        </a:rPr>
                        <a:t>Reversiones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6"/>
                  </a:ext>
                </a:extLst>
              </a:tr>
              <a:tr h="450923">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rgbClr val="375623"/>
                          </a:solidFill>
                          <a:effectLst/>
                          <a:latin typeface="Arial" panose="020B0604020202020204" pitchFamily="34" charset="0"/>
                        </a:rPr>
                        <a:t>Se realizo apoyo técnico y administrativo en la recepción de vehículos de reversiones, garantizando la operatividad</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7"/>
                  </a:ext>
                </a:extLst>
              </a:tr>
            </a:tbl>
          </a:graphicData>
        </a:graphic>
      </p:graphicFrame>
      <p:sp>
        <p:nvSpPr>
          <p:cNvPr id="4" name="Botón de acción: ir a inicio 3">
            <a:hlinkClick r:id="rId4" action="ppaction://hlinksldjump" highlightClick="1"/>
            <a:extLst>
              <a:ext uri="{FF2B5EF4-FFF2-40B4-BE49-F238E27FC236}">
                <a16:creationId xmlns:a16="http://schemas.microsoft.com/office/drawing/2014/main" id="{9767E3B4-D27B-46A8-827F-2085992C9DC3}"/>
              </a:ext>
            </a:extLst>
          </p:cNvPr>
          <p:cNvSpPr/>
          <p:nvPr/>
        </p:nvSpPr>
        <p:spPr>
          <a:xfrm>
            <a:off x="10718800" y="250825"/>
            <a:ext cx="579438"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ángulo 7">
            <a:extLst>
              <a:ext uri="{FF2B5EF4-FFF2-40B4-BE49-F238E27FC236}">
                <a16:creationId xmlns:a16="http://schemas.microsoft.com/office/drawing/2014/main" id="{5AFC9943-42D8-43AF-BEA9-11E922C4948D}"/>
              </a:ext>
            </a:extLst>
          </p:cNvPr>
          <p:cNvSpPr>
            <a:spLocks noChangeArrowheads="1"/>
          </p:cNvSpPr>
          <p:nvPr/>
        </p:nvSpPr>
        <p:spPr bwMode="auto">
          <a:xfrm>
            <a:off x="893763" y="130175"/>
            <a:ext cx="103536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ADMINISTRACIÓN DEL PROGRAMA DE SEGURIDAD EN CARRETERAS NACIONALES</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Secretaría General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061ECBA4-D7A8-4410-A391-10860A328E7A}"/>
              </a:ext>
            </a:extLst>
          </p:cNvPr>
          <p:cNvGraphicFramePr>
            <a:graphicFrameLocks noGrp="1"/>
          </p:cNvGraphicFramePr>
          <p:nvPr/>
        </p:nvGraphicFramePr>
        <p:xfrm>
          <a:off x="893763" y="882650"/>
          <a:ext cx="10433050" cy="4764088"/>
        </p:xfrm>
        <a:graphic>
          <a:graphicData uri="http://schemas.openxmlformats.org/drawingml/2006/table">
            <a:tbl>
              <a:tblPr firstRow="1" bandRow="1"/>
              <a:tblGrid>
                <a:gridCol w="2576979">
                  <a:extLst>
                    <a:ext uri="{9D8B030D-6E8A-4147-A177-3AD203B41FA5}">
                      <a16:colId xmlns:a16="http://schemas.microsoft.com/office/drawing/2014/main" val="20000"/>
                    </a:ext>
                  </a:extLst>
                </a:gridCol>
                <a:gridCol w="2930439">
                  <a:extLst>
                    <a:ext uri="{9D8B030D-6E8A-4147-A177-3AD203B41FA5}">
                      <a16:colId xmlns:a16="http://schemas.microsoft.com/office/drawing/2014/main" val="20001"/>
                    </a:ext>
                  </a:extLst>
                </a:gridCol>
                <a:gridCol w="4925632">
                  <a:extLst>
                    <a:ext uri="{9D8B030D-6E8A-4147-A177-3AD203B41FA5}">
                      <a16:colId xmlns:a16="http://schemas.microsoft.com/office/drawing/2014/main" val="20002"/>
                    </a:ext>
                  </a:extLst>
                </a:gridCol>
              </a:tblGrid>
              <a:tr h="175924">
                <a:tc gridSpan="3">
                  <a:txBody>
                    <a:bodyPr/>
                    <a:lstStyle/>
                    <a:p>
                      <a:pPr algn="r" rtl="0" fontAlgn="ctr"/>
                      <a:r>
                        <a:rPr lang="es-CO" sz="1000" b="1" i="0" u="none" strike="noStrike" dirty="0">
                          <a:solidFill>
                            <a:srgbClr val="FFFFFF"/>
                          </a:solidFill>
                          <a:effectLst/>
                          <a:latin typeface="Arial" panose="020B0604020202020204" pitchFamily="34" charset="0"/>
                        </a:rPr>
                        <a:t>SECRETARIA GENERAL - PROGRAMA SEGURIDAD CARRETERAS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457235">
                <a:tc gridSpan="3">
                  <a:txBody>
                    <a:bodyPr/>
                    <a:lstStyle/>
                    <a:p>
                      <a:pPr algn="l" rtl="0" fontAlgn="ctr"/>
                      <a:r>
                        <a:rPr lang="es-ES" sz="1000" b="1" i="0" u="none" strike="noStrike" dirty="0">
                          <a:solidFill>
                            <a:schemeClr val="accent6">
                              <a:lumMod val="50000"/>
                            </a:schemeClr>
                          </a:solidFill>
                          <a:effectLst/>
                          <a:latin typeface="Arial" panose="020B0604020202020204" pitchFamily="34" charset="0"/>
                        </a:rPr>
                        <a:t>Alcance de la Gestión: </a:t>
                      </a:r>
                      <a:r>
                        <a:rPr lang="es-ES" sz="1000" b="0" i="0" u="none" strike="noStrike" dirty="0">
                          <a:solidFill>
                            <a:schemeClr val="accent6">
                              <a:lumMod val="50000"/>
                            </a:schemeClr>
                          </a:solidFill>
                          <a:effectLst/>
                          <a:latin typeface="Arial" panose="020B0604020202020204" pitchFamily="34" charset="0"/>
                        </a:rPr>
                        <a:t>El Programa de Seguridad en Carreteras Nacionales (PSCN) fue creado como una de las principales estrategias para fortalecer la seguridad en las vías nacionales a través del programa. A partir de la expedición de resoluciones del Ministerio de Transporte, se destina una fracción de la tarifa de los peajes en vías nacionales para obtener los recursos que permiten compra el fortalecimiento del programa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2412">
                <a:tc>
                  <a:txBody>
                    <a:bodyPr/>
                    <a:lstStyle/>
                    <a:p>
                      <a:pPr algn="ctr" rtl="0" fontAlgn="ctr"/>
                      <a:r>
                        <a:rPr lang="es-CO" sz="1000" b="1" i="0" u="none" strike="noStrike">
                          <a:solidFill>
                            <a:schemeClr val="accent6">
                              <a:lumMod val="50000"/>
                            </a:schemeClr>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52412">
                <a:tc rowSpan="14">
                  <a:txBody>
                    <a:bodyPr/>
                    <a:lstStyle/>
                    <a:p>
                      <a:pPr algn="ctr" rtl="0" fontAlgn="ctr"/>
                      <a:r>
                        <a:rPr lang="es-CO" sz="1000" b="1" i="0" u="none" strike="noStrike">
                          <a:solidFill>
                            <a:schemeClr val="accent6">
                              <a:lumMod val="50000"/>
                            </a:schemeClr>
                          </a:solidFill>
                          <a:effectLst/>
                          <a:latin typeface="Arial" panose="020B0604020202020204" pitchFamily="34" charset="0"/>
                        </a:rPr>
                        <a:t>GESTIÓN DE FLOTAS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14">
                  <a:txBody>
                    <a:bodyPr/>
                    <a:lstStyle/>
                    <a:p>
                      <a:pPr algn="just" rtl="0" fontAlgn="ctr"/>
                      <a:r>
                        <a:rPr lang="es-ES" sz="1000" b="0" i="0" u="none" strike="noStrike" dirty="0">
                          <a:solidFill>
                            <a:schemeClr val="accent6">
                              <a:lumMod val="50000"/>
                            </a:schemeClr>
                          </a:solidFill>
                          <a:effectLst/>
                          <a:latin typeface="Arial" panose="020B0604020202020204" pitchFamily="34" charset="0"/>
                        </a:rPr>
                        <a:t>Adquisición y mantenimiento de vehículos entregados en comodato y operados por la DITRA, Ejército Nacional y Armada Nacional, para garantizar la libre y segura </a:t>
                      </a:r>
                      <a:r>
                        <a:rPr lang="es-ES" sz="1000" b="0" i="0" u="none" strike="noStrike" dirty="0" err="1">
                          <a:solidFill>
                            <a:schemeClr val="accent6">
                              <a:lumMod val="50000"/>
                            </a:schemeClr>
                          </a:solidFill>
                          <a:effectLst/>
                          <a:latin typeface="Arial" panose="020B0604020202020204" pitchFamily="34" charset="0"/>
                        </a:rPr>
                        <a:t>transitabilidad</a:t>
                      </a:r>
                      <a:r>
                        <a:rPr lang="es-ES" sz="1000" b="0" i="0" u="none" strike="noStrike" dirty="0">
                          <a:solidFill>
                            <a:schemeClr val="accent6">
                              <a:lumMod val="50000"/>
                            </a:schemeClr>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1" i="0" u="none" strike="noStrike">
                          <a:solidFill>
                            <a:schemeClr val="accent6">
                              <a:lumMod val="50000"/>
                            </a:schemeClr>
                          </a:solidFill>
                          <a:effectLst/>
                          <a:latin typeface="Arial" panose="020B0604020202020204" pitchFamily="34" charset="0"/>
                        </a:rPr>
                        <a:t>Mantenimiento: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393513">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Se mejoró la gestión de mantenimiento de 1710 vehículos operados por la Fuerza Pública, garantizando disponibilidad, a través de las siguientes actividades: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2412">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Acuerdos de niveles de servicio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314811">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Contratos por Subasta Inversa  (Menores precios)- Selección abreviada de menor cuantía, (Pluralidad de oferentes)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708325">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ES" sz="1000" b="0" i="0" u="none" strike="noStrike" dirty="0">
                          <a:solidFill>
                            <a:schemeClr val="accent6">
                              <a:lumMod val="50000"/>
                            </a:schemeClr>
                          </a:solidFill>
                          <a:effectLst/>
                          <a:latin typeface="Arial" panose="020B0604020202020204" pitchFamily="34" charset="0"/>
                        </a:rPr>
                        <a:t>Mejora en los apoyo técnico en mantenimiento para toda la flota, con recursos suficientes para dar a la fuerza publica, apoyo administrativo en el cumplimiento de su misionalidad en pro de la seguridad en las carreteras Nacionales, a través de 11 contratos de mantenimiento.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2412">
                <a:tc vMerge="1">
                  <a:txBody>
                    <a:bodyPr/>
                    <a:lstStyle/>
                    <a:p>
                      <a:endParaRPr lang="es-CO"/>
                    </a:p>
                  </a:txBody>
                  <a:tcPr/>
                </a:tc>
                <a:tc vMerge="1">
                  <a:txBody>
                    <a:bodyPr/>
                    <a:lstStyle/>
                    <a:p>
                      <a:endParaRPr lang="es-CO"/>
                    </a:p>
                  </a:txBody>
                  <a:tcPr/>
                </a:tc>
                <a:tc>
                  <a:txBody>
                    <a:bodyPr/>
                    <a:lstStyle/>
                    <a:p>
                      <a:pPr algn="just" rtl="0" fontAlgn="ctr"/>
                      <a:r>
                        <a:rPr lang="es-CO" sz="1000" b="1" i="0" u="none" strike="noStrike">
                          <a:solidFill>
                            <a:schemeClr val="accent6">
                              <a:lumMod val="50000"/>
                            </a:schemeClr>
                          </a:solidFill>
                          <a:effectLst/>
                          <a:latin typeface="Arial" panose="020B0604020202020204" pitchFamily="34" charset="0"/>
                        </a:rPr>
                        <a:t>Combustible: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304823">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Se atendieron las solicitudes de combustible de una flota que oscilo entre los 1700 y los 1750 vehículos.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157405">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Comparado con 2019, la facturación se redujo en casi el 20%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52412">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CO" sz="1000" b="0" i="0" u="none" strike="noStrike" dirty="0">
                          <a:solidFill>
                            <a:schemeClr val="accent6">
                              <a:lumMod val="50000"/>
                            </a:schemeClr>
                          </a:solidFill>
                          <a:effectLst/>
                          <a:latin typeface="Arial" panose="020B0604020202020204" pitchFamily="34" charset="0"/>
                        </a:rPr>
                        <a:t>Se priorizó el control</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57405">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ES" sz="1000" b="0" i="0" u="none" strike="noStrike" dirty="0">
                          <a:solidFill>
                            <a:schemeClr val="accent6">
                              <a:lumMod val="50000"/>
                            </a:schemeClr>
                          </a:solidFill>
                          <a:effectLst/>
                          <a:latin typeface="Arial" panose="020B0604020202020204" pitchFamily="34" charset="0"/>
                        </a:rPr>
                        <a:t>Se realizó contratación por Acuerdo Marco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52412">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CO" sz="1000" b="0" i="0" u="none" strike="noStrike" dirty="0">
                          <a:solidFill>
                            <a:schemeClr val="accent6">
                              <a:lumMod val="50000"/>
                            </a:schemeClr>
                          </a:solidFill>
                          <a:effectLst/>
                          <a:latin typeface="Arial" panose="020B0604020202020204" pitchFamily="34" charset="0"/>
                        </a:rPr>
                        <a:t>Se priorizó al cobertura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550919">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ES" sz="1000" b="0" i="0" u="none" strike="noStrike" dirty="0">
                          <a:solidFill>
                            <a:schemeClr val="accent6">
                              <a:lumMod val="50000"/>
                            </a:schemeClr>
                          </a:solidFill>
                          <a:effectLst/>
                          <a:latin typeface="Arial" panose="020B0604020202020204" pitchFamily="34" charset="0"/>
                        </a:rPr>
                        <a:t>Se garantizó abastecimiento para toda la flota, con recursos suficientes para dar a la fuerza publica, apoyo administrativo en el cumplimiento de su misionalidad en pro de la seguridad en las carreteras Nacionales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52412">
                <a:tc vMerge="1">
                  <a:txBody>
                    <a:bodyPr/>
                    <a:lstStyle/>
                    <a:p>
                      <a:endParaRPr lang="es-CO"/>
                    </a:p>
                  </a:txBody>
                  <a:tcPr/>
                </a:tc>
                <a:tc vMerge="1">
                  <a:txBody>
                    <a:bodyPr/>
                    <a:lstStyle/>
                    <a:p>
                      <a:endParaRPr lang="es-CO"/>
                    </a:p>
                  </a:txBody>
                  <a:tcPr/>
                </a:tc>
                <a:tc>
                  <a:txBody>
                    <a:bodyPr/>
                    <a:lstStyle/>
                    <a:p>
                      <a:pPr algn="just" rtl="0" fontAlgn="ctr"/>
                      <a:r>
                        <a:rPr lang="es-CO" sz="1000" b="1" i="0" u="none" strike="noStrike">
                          <a:solidFill>
                            <a:schemeClr val="accent6">
                              <a:lumMod val="50000"/>
                            </a:schemeClr>
                          </a:solidFill>
                          <a:effectLst/>
                          <a:latin typeface="Arial" panose="020B0604020202020204" pitchFamily="34" charset="0"/>
                        </a:rPr>
                        <a:t>Seguros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r h="476845">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rPr>
                        <a:t>Se contrataron seguros de todo riesgo y SOAT, garantizando cumplimiento legal de cada uno de los vehículos de la entidad y cubrimiento (SOAT), hasta junio 2021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bl>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17F30241-D5EA-4EBA-840D-7D660A4168A2}"/>
              </a:ext>
            </a:extLst>
          </p:cNvPr>
          <p:cNvSpPr/>
          <p:nvPr/>
        </p:nvSpPr>
        <p:spPr>
          <a:xfrm>
            <a:off x="-15875" y="-1588"/>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61443" name="Imagen 1">
            <a:extLst>
              <a:ext uri="{FF2B5EF4-FFF2-40B4-BE49-F238E27FC236}">
                <a16:creationId xmlns:a16="http://schemas.microsoft.com/office/drawing/2014/main" id="{BA8E4E84-24BC-466F-868D-FBADC5BAA02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55138" y="59086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D5FB4131-C44D-4D89-AB8E-ED621D6C3B3B}"/>
              </a:ext>
            </a:extLst>
          </p:cNvPr>
          <p:cNvGrpSpPr>
            <a:grpSpLocks/>
          </p:cNvGrpSpPr>
          <p:nvPr/>
        </p:nvGrpSpPr>
        <p:grpSpPr bwMode="auto">
          <a:xfrm>
            <a:off x="6338612" y="799205"/>
            <a:ext cx="4996137"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915ECC4F-6B22-49A9-A83C-42BD38790B3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872B4DE4-C8EB-4B0A-905F-4CECC740594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02FC9259-C450-4D8D-87B7-C6C69A73BD02}"/>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Armenia-Quindio</a:t>
              </a:r>
            </a:p>
          </p:txBody>
        </p:sp>
        <p:sp>
          <p:nvSpPr>
            <p:cNvPr id="16" name="Elipse 15">
              <a:extLst>
                <a:ext uri="{FF2B5EF4-FFF2-40B4-BE49-F238E27FC236}">
                  <a16:creationId xmlns:a16="http://schemas.microsoft.com/office/drawing/2014/main" id="{7864091D-C5FF-4F97-94F6-95EE46A1BEE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1445" name="Rectángulo 67">
            <a:extLst>
              <a:ext uri="{FF2B5EF4-FFF2-40B4-BE49-F238E27FC236}">
                <a16:creationId xmlns:a16="http://schemas.microsoft.com/office/drawing/2014/main" id="{6456CCAF-8050-4F4C-B7D7-46BC5030369D}"/>
              </a:ext>
            </a:extLst>
          </p:cNvPr>
          <p:cNvSpPr>
            <a:spLocks noChangeArrowheads="1"/>
          </p:cNvSpPr>
          <p:nvPr/>
        </p:nvSpPr>
        <p:spPr bwMode="auto">
          <a:xfrm>
            <a:off x="857250" y="196850"/>
            <a:ext cx="8705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VIAS PARA LA EQUIDAD</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27654" name="Rectángulo 68">
            <a:extLst>
              <a:ext uri="{FF2B5EF4-FFF2-40B4-BE49-F238E27FC236}">
                <a16:creationId xmlns:a16="http://schemas.microsoft.com/office/drawing/2014/main" id="{4DCE881C-C2E5-496E-A03C-AAC6CC6D2215}"/>
              </a:ext>
            </a:extLst>
          </p:cNvPr>
          <p:cNvSpPr>
            <a:spLocks noChangeArrowheads="1"/>
          </p:cNvSpPr>
          <p:nvPr/>
        </p:nvSpPr>
        <p:spPr bwMode="auto">
          <a:xfrm>
            <a:off x="857250" y="417513"/>
            <a:ext cx="10477500" cy="62388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05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MEJORAMIENTO GESTIÓN SOCIAL Y AMBIENTAL MEDIANTE LA CONSTRUCCIÓN SEGUNDA CALZADA Y REHABILITACIÓN CALZADA VÍA AEROPUERTO EL EDÉN-CLUB CAMPESTRE-ARMENIA DEPARTAMENTO DEL QUINDIO </a:t>
            </a:r>
            <a:endParaRPr lang="es-CO" altLang="es-CO" sz="10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61447" name="Imagen 35">
            <a:extLst>
              <a:ext uri="{FF2B5EF4-FFF2-40B4-BE49-F238E27FC236}">
                <a16:creationId xmlns:a16="http://schemas.microsoft.com/office/drawing/2014/main" id="{B3CE9B8E-3CD9-439D-B22A-74FF454577E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35663"/>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8" name="CuadroTexto 3">
            <a:extLst>
              <a:ext uri="{FF2B5EF4-FFF2-40B4-BE49-F238E27FC236}">
                <a16:creationId xmlns:a16="http://schemas.microsoft.com/office/drawing/2014/main" id="{5576BD23-7224-4271-A615-A681086D36D3}"/>
              </a:ext>
            </a:extLst>
          </p:cNvPr>
          <p:cNvSpPr txBox="1">
            <a:spLocks noChangeArrowheads="1"/>
          </p:cNvSpPr>
          <p:nvPr/>
        </p:nvSpPr>
        <p:spPr bwMode="auto">
          <a:xfrm>
            <a:off x="5126038" y="4646613"/>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7991F865-12BF-42D9-A8E3-70414A0CF0C4}"/>
              </a:ext>
            </a:extLst>
          </p:cNvPr>
          <p:cNvGrpSpPr>
            <a:grpSpLocks/>
          </p:cNvGrpSpPr>
          <p:nvPr/>
        </p:nvGrpSpPr>
        <p:grpSpPr bwMode="auto">
          <a:xfrm>
            <a:off x="6338612" y="1353863"/>
            <a:ext cx="4996138"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DC7EB8C8-92C0-4BFA-9859-51532141F41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31877621-3F05-4815-AACE-CDF92EEEA963}"/>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los departamentos de </a:t>
              </a:r>
              <a:r>
                <a:rPr lang="es-ES" sz="1100" b="1" dirty="0" err="1">
                  <a:solidFill>
                    <a:srgbClr val="70AD47">
                      <a:lumMod val="50000"/>
                    </a:srgbClr>
                  </a:solidFill>
                  <a:latin typeface="Arial" panose="020B0604020202020204" pitchFamily="34" charset="0"/>
                  <a:cs typeface="Arial" panose="020B0604020202020204" pitchFamily="34" charset="0"/>
                </a:rPr>
                <a:t>Quindio</a:t>
              </a:r>
              <a:r>
                <a:rPr lang="es-ES" sz="1100" b="1" dirty="0">
                  <a:solidFill>
                    <a:srgbClr val="70AD47">
                      <a:lumMod val="50000"/>
                    </a:srgbClr>
                  </a:solidFill>
                  <a:latin typeface="Arial" panose="020B0604020202020204" pitchFamily="34" charset="0"/>
                  <a:cs typeface="Arial" panose="020B0604020202020204" pitchFamily="34" charset="0"/>
                </a:rPr>
                <a:t> y      Valle del Cauca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97A35B30-E964-4C06-BD91-6F5CF431E5D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9014E408-3D91-4D21-9B13-E70C433EF128}"/>
              </a:ext>
            </a:extLst>
          </p:cNvPr>
          <p:cNvGrpSpPr>
            <a:grpSpLocks/>
          </p:cNvGrpSpPr>
          <p:nvPr/>
        </p:nvGrpSpPr>
        <p:grpSpPr bwMode="auto">
          <a:xfrm>
            <a:off x="6338612" y="1882538"/>
            <a:ext cx="4996138"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2914DF08-232B-49C6-B794-1D639EB0E68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419C0192-1959-4541-B83B-2D6E0B8663B6}"/>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8.4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AA4409D9-CA52-4518-9CCF-769527EB769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6391CAD7-A0EB-474A-8C10-788AF5134D60}"/>
              </a:ext>
            </a:extLst>
          </p:cNvPr>
          <p:cNvGrpSpPr>
            <a:grpSpLocks/>
          </p:cNvGrpSpPr>
          <p:nvPr/>
        </p:nvGrpSpPr>
        <p:grpSpPr bwMode="auto">
          <a:xfrm>
            <a:off x="6338612" y="2422245"/>
            <a:ext cx="499613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5B4E273D-BEB0-4557-8C9E-5847272D8EB7}"/>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A1030AA0-2DAC-4200-93C6-6940644B25A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28D47D70-95ED-4522-A1D6-6617392AF3F8}"/>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8.4</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F54F564D-F4DE-4085-BB3F-88B1665DEAE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61452" name="Imagen 54">
            <a:extLst>
              <a:ext uri="{FF2B5EF4-FFF2-40B4-BE49-F238E27FC236}">
                <a16:creationId xmlns:a16="http://schemas.microsoft.com/office/drawing/2014/main" id="{C4A299F0-051D-4D17-8164-F9BF5B604AE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102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3" name="Imagen 30">
            <a:extLst>
              <a:ext uri="{FF2B5EF4-FFF2-40B4-BE49-F238E27FC236}">
                <a16:creationId xmlns:a16="http://schemas.microsoft.com/office/drawing/2014/main" id="{2BD03091-F0AF-41B2-A438-232FD197292B}"/>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1974850" y="4630738"/>
            <a:ext cx="3121025" cy="1255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 name="Conector recto 5">
            <a:extLst>
              <a:ext uri="{FF2B5EF4-FFF2-40B4-BE49-F238E27FC236}">
                <a16:creationId xmlns:a16="http://schemas.microsoft.com/office/drawing/2014/main" id="{9EAB2A3F-40F2-4660-B294-1FDD2A2AE895}"/>
              </a:ext>
            </a:extLst>
          </p:cNvPr>
          <p:cNvCxnSpPr/>
          <p:nvPr/>
        </p:nvCxnSpPr>
        <p:spPr>
          <a:xfrm flipH="1">
            <a:off x="1495425" y="4876800"/>
            <a:ext cx="876300" cy="62388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aphicFrame>
        <p:nvGraphicFramePr>
          <p:cNvPr id="3" name="Tabla 2">
            <a:extLst>
              <a:ext uri="{FF2B5EF4-FFF2-40B4-BE49-F238E27FC236}">
                <a16:creationId xmlns:a16="http://schemas.microsoft.com/office/drawing/2014/main" id="{5AF98317-9D64-406D-A35C-3AD484BEF824}"/>
              </a:ext>
            </a:extLst>
          </p:cNvPr>
          <p:cNvGraphicFramePr>
            <a:graphicFrameLocks noGrp="1"/>
          </p:cNvGraphicFramePr>
          <p:nvPr/>
        </p:nvGraphicFramePr>
        <p:xfrm>
          <a:off x="6392863" y="2951163"/>
          <a:ext cx="4941887" cy="2957512"/>
        </p:xfrm>
        <a:graphic>
          <a:graphicData uri="http://schemas.openxmlformats.org/drawingml/2006/table">
            <a:tbl>
              <a:tblPr firstRow="1" bandRow="1"/>
              <a:tblGrid>
                <a:gridCol w="1761836">
                  <a:extLst>
                    <a:ext uri="{9D8B030D-6E8A-4147-A177-3AD203B41FA5}">
                      <a16:colId xmlns:a16="http://schemas.microsoft.com/office/drawing/2014/main" val="20000"/>
                    </a:ext>
                  </a:extLst>
                </a:gridCol>
                <a:gridCol w="1265148">
                  <a:extLst>
                    <a:ext uri="{9D8B030D-6E8A-4147-A177-3AD203B41FA5}">
                      <a16:colId xmlns:a16="http://schemas.microsoft.com/office/drawing/2014/main" val="20001"/>
                    </a:ext>
                  </a:extLst>
                </a:gridCol>
                <a:gridCol w="1099586">
                  <a:extLst>
                    <a:ext uri="{9D8B030D-6E8A-4147-A177-3AD203B41FA5}">
                      <a16:colId xmlns:a16="http://schemas.microsoft.com/office/drawing/2014/main" val="20002"/>
                    </a:ext>
                  </a:extLst>
                </a:gridCol>
                <a:gridCol w="815317">
                  <a:extLst>
                    <a:ext uri="{9D8B030D-6E8A-4147-A177-3AD203B41FA5}">
                      <a16:colId xmlns:a16="http://schemas.microsoft.com/office/drawing/2014/main" val="20003"/>
                    </a:ext>
                  </a:extLst>
                </a:gridCol>
              </a:tblGrid>
              <a:tr h="199832">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5" marR="9525"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9832">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$ 93.763</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9832">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$ 63.931</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9832">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$ 13.900</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9832">
                <a:tc gridSpan="2">
                  <a:txBody>
                    <a:bodyPr/>
                    <a:lstStyle/>
                    <a:p>
                      <a:pPr algn="l" rtl="0" fontAlgn="ctr"/>
                      <a:r>
                        <a:rPr lang="es-CO" sz="800" b="0" i="0" u="none" strike="noStrike" dirty="0">
                          <a:solidFill>
                            <a:srgbClr val="375623"/>
                          </a:solidFill>
                          <a:effectLst/>
                          <a:latin typeface="Arial" panose="020B0604020202020204" pitchFamily="34" charset="0"/>
                        </a:rPr>
                        <a:t>B. Total Contrato Interventoría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$ 7.513</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9832">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$ 5.294</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9832">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$ 1.647</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9832">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$ 101.276</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9832">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dirty="0">
                          <a:solidFill>
                            <a:srgbClr val="375623"/>
                          </a:solidFill>
                          <a:effectLst/>
                          <a:latin typeface="Arial" panose="020B0604020202020204" pitchFamily="34" charset="0"/>
                        </a:rPr>
                        <a:t>$ 84.772</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9832">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5" marR="9525"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49622">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99748">
                <a:tc>
                  <a:txBody>
                    <a:bodyPr/>
                    <a:lstStyle/>
                    <a:p>
                      <a:pPr algn="ctr" rtl="0" fontAlgn="ctr"/>
                      <a:r>
                        <a:rPr lang="it-IT" sz="800" b="0" i="0" u="none" strike="noStrike">
                          <a:solidFill>
                            <a:srgbClr val="375623"/>
                          </a:solidFill>
                          <a:effectLst/>
                          <a:latin typeface="Arial" panose="020B0604020202020204" pitchFamily="34" charset="0"/>
                        </a:rPr>
                        <a:t>Glorieta Club Campestre –Glorieta Malibu</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8.4 KM</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Construcción de segunda calzada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7.5 km</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09824">
                <a:tc>
                  <a:txBody>
                    <a:bodyPr/>
                    <a:lstStyle/>
                    <a:p>
                      <a:pPr algn="ctr" rtl="0" fontAlgn="ctr"/>
                      <a:r>
                        <a:rPr lang="es-CO" sz="800" b="0" i="0" u="none" strike="noStrike">
                          <a:solidFill>
                            <a:srgbClr val="375623"/>
                          </a:solidFill>
                          <a:effectLst/>
                          <a:latin typeface="Arial" panose="020B0604020202020204" pitchFamily="34" charset="0"/>
                        </a:rPr>
                        <a:t>Comfenalco</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 und</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Puente petatonal</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1 </a:t>
                      </a:r>
                      <a:r>
                        <a:rPr lang="es-CO" sz="800" b="0" i="0" u="none" strike="noStrike" dirty="0" err="1">
                          <a:solidFill>
                            <a:srgbClr val="375623"/>
                          </a:solidFill>
                          <a:effectLst/>
                          <a:latin typeface="Arial" panose="020B0604020202020204" pitchFamily="34" charset="0"/>
                        </a:rPr>
                        <a:t>und</a:t>
                      </a:r>
                      <a:endParaRPr lang="es-CO" sz="800" b="0" i="0" u="none" strike="noStrike" dirty="0">
                        <a:solidFill>
                          <a:srgbClr val="375623"/>
                        </a:solidFill>
                        <a:effectLst/>
                        <a:latin typeface="Arial" panose="020B0604020202020204" pitchFamily="34" charset="0"/>
                      </a:endParaRP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graphicFrame>
        <p:nvGraphicFramePr>
          <p:cNvPr id="4" name="Tabla 3">
            <a:extLst>
              <a:ext uri="{FF2B5EF4-FFF2-40B4-BE49-F238E27FC236}">
                <a16:creationId xmlns:a16="http://schemas.microsoft.com/office/drawing/2014/main" id="{C6552D85-2CA0-4CF2-B393-ECAB484759A0}"/>
              </a:ext>
            </a:extLst>
          </p:cNvPr>
          <p:cNvGraphicFramePr>
            <a:graphicFrameLocks noGrp="1"/>
          </p:cNvGraphicFramePr>
          <p:nvPr/>
        </p:nvGraphicFramePr>
        <p:xfrm>
          <a:off x="896938" y="1047750"/>
          <a:ext cx="4941887" cy="3478213"/>
        </p:xfrm>
        <a:graphic>
          <a:graphicData uri="http://schemas.openxmlformats.org/drawingml/2006/table">
            <a:tbl>
              <a:tblPr firstRow="1" bandRow="1"/>
              <a:tblGrid>
                <a:gridCol w="1425426">
                  <a:extLst>
                    <a:ext uri="{9D8B030D-6E8A-4147-A177-3AD203B41FA5}">
                      <a16:colId xmlns:a16="http://schemas.microsoft.com/office/drawing/2014/main" val="20000"/>
                    </a:ext>
                  </a:extLst>
                </a:gridCol>
                <a:gridCol w="1089550">
                  <a:extLst>
                    <a:ext uri="{9D8B030D-6E8A-4147-A177-3AD203B41FA5}">
                      <a16:colId xmlns:a16="http://schemas.microsoft.com/office/drawing/2014/main" val="20001"/>
                    </a:ext>
                  </a:extLst>
                </a:gridCol>
                <a:gridCol w="1351698">
                  <a:extLst>
                    <a:ext uri="{9D8B030D-6E8A-4147-A177-3AD203B41FA5}">
                      <a16:colId xmlns:a16="http://schemas.microsoft.com/office/drawing/2014/main" val="20002"/>
                    </a:ext>
                  </a:extLst>
                </a:gridCol>
                <a:gridCol w="1075214">
                  <a:extLst>
                    <a:ext uri="{9D8B030D-6E8A-4147-A177-3AD203B41FA5}">
                      <a16:colId xmlns:a16="http://schemas.microsoft.com/office/drawing/2014/main" val="20003"/>
                    </a:ext>
                  </a:extLst>
                </a:gridCol>
              </a:tblGrid>
              <a:tr h="172433">
                <a:tc gridSpan="4">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2433">
                <a:tc>
                  <a:txBody>
                    <a:bodyPr/>
                    <a:lstStyle/>
                    <a:p>
                      <a:pPr algn="l" rtl="0" fontAlgn="b"/>
                      <a:r>
                        <a:rPr lang="es-CO" sz="8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1559 DE 2015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72433">
                <a:tc>
                  <a:txBody>
                    <a:bodyPr/>
                    <a:lstStyle/>
                    <a:p>
                      <a:pPr algn="l" rtl="0" fontAlgn="b"/>
                      <a:r>
                        <a:rPr lang="es-CO" sz="8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800" b="0" i="0" u="none" strike="noStrike">
                          <a:solidFill>
                            <a:srgbClr val="375623"/>
                          </a:solidFill>
                          <a:effectLst/>
                          <a:latin typeface="Arial" panose="020B0604020202020204" pitchFamily="34" charset="0"/>
                        </a:rPr>
                        <a:t>28/01/2016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72433">
                <a:tc gridSpan="3">
                  <a:txBody>
                    <a:bodyPr/>
                    <a:lstStyle/>
                    <a:p>
                      <a:pPr algn="l" rtl="0" fontAlgn="b"/>
                      <a:r>
                        <a:rPr lang="es-CO" sz="8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800" b="0" i="0" u="none" strike="noStrike">
                          <a:solidFill>
                            <a:srgbClr val="375623"/>
                          </a:solidFill>
                          <a:effectLst/>
                          <a:latin typeface="Arial" panose="020B0604020202020204" pitchFamily="34" charset="0"/>
                        </a:rPr>
                        <a:t>31/12/2019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72433">
                <a:tc gridSpan="4">
                  <a:txBody>
                    <a:bodyPr/>
                    <a:lstStyle/>
                    <a:p>
                      <a:pPr algn="ctr" rtl="0" fontAlgn="b"/>
                      <a:r>
                        <a:rPr lang="es-CO" sz="8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72433">
                <a:tc gridSpan="3">
                  <a:txBody>
                    <a:bodyPr/>
                    <a:lstStyle/>
                    <a:p>
                      <a:pPr algn="l" rtl="0" fontAlgn="ctr"/>
                      <a:r>
                        <a:rPr lang="es-ES" sz="800" b="1" i="0" u="none" strike="noStrike">
                          <a:solidFill>
                            <a:srgbClr val="375623"/>
                          </a:solidFill>
                          <a:effectLst/>
                          <a:latin typeface="Arial" panose="020B0604020202020204" pitchFamily="34" charset="0"/>
                        </a:rPr>
                        <a:t>AHORROS EN COSTOS DE OPERACIÓN VEHICULAR:  4.000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Pesos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72433">
                <a:tc gridSpan="3">
                  <a:txBody>
                    <a:bodyPr/>
                    <a:lstStyle/>
                    <a:p>
                      <a:pPr algn="l" rtl="0" fontAlgn="ctr"/>
                      <a:r>
                        <a:rPr lang="es-ES" sz="800" b="1" i="0" u="none" strike="noStrike">
                          <a:solidFill>
                            <a:srgbClr val="375623"/>
                          </a:solidFill>
                          <a:effectLst/>
                          <a:latin typeface="Arial" panose="020B0604020202020204" pitchFamily="34" charset="0"/>
                        </a:rPr>
                        <a:t>AHORRO EN TIEMPOS DE RECORRIDO:  30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rPr>
                        <a:t>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72433">
                <a:tc gridSpan="3">
                  <a:txBody>
                    <a:bodyPr/>
                    <a:lstStyle/>
                    <a:p>
                      <a:pPr algn="l" rtl="0" fontAlgn="ctr"/>
                      <a:r>
                        <a:rPr lang="es-CO" sz="800" b="0" i="0" u="none" strike="noStrike" dirty="0">
                          <a:solidFill>
                            <a:srgbClr val="375623"/>
                          </a:solidFill>
                          <a:effectLst/>
                          <a:latin typeface="Arial" panose="020B0604020202020204" pitchFamily="34" charset="0"/>
                        </a:rPr>
                        <a:t> </a:t>
                      </a:r>
                      <a:r>
                        <a:rPr lang="es-CO" sz="800" b="1" i="0" u="none" strike="noStrike" dirty="0">
                          <a:solidFill>
                            <a:srgbClr val="375623"/>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800" b="1" i="0" u="none" strike="noStrike">
                          <a:solidFill>
                            <a:srgbClr val="375623"/>
                          </a:solidFill>
                          <a:effectLst/>
                          <a:latin typeface="Arial" panose="020B0604020202020204" pitchFamily="34" charset="0"/>
                        </a:rPr>
                        <a:t>171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72433">
                <a:tc gridSpan="4">
                  <a:txBody>
                    <a:bodyPr/>
                    <a:lstStyle/>
                    <a:p>
                      <a:pPr algn="l" rtl="0" fontAlgn="ctr"/>
                      <a:r>
                        <a:rPr lang="es-ES" sz="800" b="1" i="0" u="none" strike="noStrike" dirty="0">
                          <a:solidFill>
                            <a:srgbClr val="375623"/>
                          </a:solidFill>
                          <a:effectLst/>
                          <a:latin typeface="Arial" panose="020B0604020202020204" pitchFamily="34" charset="0"/>
                        </a:rPr>
                        <a:t>OTROS BENEFICIOS</a:t>
                      </a:r>
                      <a:r>
                        <a:rPr lang="es-ES" sz="800" b="0" i="0" u="none" strike="noStrike" dirty="0">
                          <a:solidFill>
                            <a:srgbClr val="375623"/>
                          </a:solidFill>
                          <a:effectLst/>
                          <a:latin typeface="Arial" panose="020B0604020202020204" pitchFamily="34" charset="0"/>
                        </a:rPr>
                        <a:t>: Ahorro en tiempos de recorrido Vehículos pesados 30 minutos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72433">
                <a:tc gridSpan="4">
                  <a:txBody>
                    <a:bodyPr/>
                    <a:lstStyle/>
                    <a:p>
                      <a:pPr algn="l" rtl="0" fontAlgn="ctr"/>
                      <a:r>
                        <a:rPr lang="es-CO" sz="800" b="0" i="0" u="none" strike="noStrike">
                          <a:solidFill>
                            <a:srgbClr val="375623"/>
                          </a:solidFill>
                          <a:effectLst/>
                          <a:latin typeface="Arial" panose="020B0604020202020204" pitchFamily="34" charset="0"/>
                        </a:rPr>
                        <a:t>Vehículos livianos 20 minutos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72433">
                <a:tc gridSpan="4">
                  <a:txBody>
                    <a:bodyPr/>
                    <a:lstStyle/>
                    <a:p>
                      <a:pPr algn="l" rtl="0" fontAlgn="ctr"/>
                      <a:r>
                        <a:rPr lang="es-ES" sz="800" b="0" i="0" u="none" strike="noStrike">
                          <a:solidFill>
                            <a:srgbClr val="375623"/>
                          </a:solidFill>
                          <a:effectLst/>
                          <a:latin typeface="Arial" panose="020B0604020202020204" pitchFamily="34" charset="0"/>
                        </a:rPr>
                        <a:t>Disminución de la accidentalidad: Reducción del 75%</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72433">
                <a:tc gridSpan="4">
                  <a:txBody>
                    <a:bodyPr/>
                    <a:lstStyle/>
                    <a:p>
                      <a:pPr algn="ctr" rtl="0" fontAlgn="b"/>
                      <a:r>
                        <a:rPr lang="es-ES" sz="8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72433">
                <a:tc>
                  <a:txBody>
                    <a:bodyPr/>
                    <a:lstStyle/>
                    <a:p>
                      <a:pPr algn="ctr" rtl="0" fontAlgn="ctr"/>
                      <a:r>
                        <a:rPr lang="es-CO" sz="8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58650">
                <a:tc>
                  <a:txBody>
                    <a:bodyPr/>
                    <a:lstStyle/>
                    <a:p>
                      <a:pPr algn="just" rtl="0" fontAlgn="ctr"/>
                      <a:r>
                        <a:rPr lang="es-ES" sz="800" b="1" i="0" u="none" strike="noStrike">
                          <a:solidFill>
                            <a:srgbClr val="375623"/>
                          </a:solidFill>
                          <a:effectLst/>
                          <a:latin typeface="Arial" panose="020B0604020202020204" pitchFamily="34" charset="0"/>
                        </a:rPr>
                        <a:t>Rehabilitación y/o mantenimiento red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365798">
                <a:tc>
                  <a:txBody>
                    <a:bodyPr/>
                    <a:lstStyle/>
                    <a:p>
                      <a:pPr algn="just" rtl="0" fontAlgn="ctr"/>
                      <a:r>
                        <a:rPr lang="es-ES" sz="800" b="1" i="0" u="none" strike="noStrike">
                          <a:solidFill>
                            <a:srgbClr val="375623"/>
                          </a:solidFill>
                          <a:effectLst/>
                          <a:latin typeface="Arial" panose="020B0604020202020204" pitchFamily="34" charset="0"/>
                        </a:rPr>
                        <a:t>Mejoramiento, construcción y/o profundización de acceso marítimo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Unidad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8.4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7.5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72433">
                <a:tc>
                  <a:txBody>
                    <a:bodyPr/>
                    <a:lstStyle/>
                    <a:p>
                      <a:pPr algn="just" rtl="0" fontAlgn="ctr"/>
                      <a:r>
                        <a:rPr lang="es-CO" sz="800" b="1" i="0" u="none" strike="noStrike">
                          <a:solidFill>
                            <a:srgbClr val="375623"/>
                          </a:solidFill>
                          <a:effectLst/>
                          <a:latin typeface="Arial" panose="020B0604020202020204" pitchFamily="34" charset="0"/>
                        </a:rPr>
                        <a:t>Contruir puente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r h="172433">
                <a:tc>
                  <a:txBody>
                    <a:bodyPr/>
                    <a:lstStyle/>
                    <a:p>
                      <a:pPr algn="just" rtl="0" fontAlgn="ctr"/>
                      <a:r>
                        <a:rPr lang="es-CO" sz="800" b="1" i="0" u="none" strike="noStrike">
                          <a:solidFill>
                            <a:srgbClr val="375623"/>
                          </a:solidFill>
                          <a:effectLst/>
                          <a:latin typeface="Arial" panose="020B0604020202020204" pitchFamily="34" charset="0"/>
                        </a:rPr>
                        <a:t>Mantenimiento Rutinario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6"/>
                  </a:ext>
                </a:extLst>
              </a:tr>
              <a:tr h="267271">
                <a:tc>
                  <a:txBody>
                    <a:bodyPr/>
                    <a:lstStyle/>
                    <a:p>
                      <a:pPr algn="just" rtl="0" fontAlgn="ctr"/>
                      <a:r>
                        <a:rPr lang="es-ES" sz="800" b="1" i="0" u="none" strike="noStrike">
                          <a:solidFill>
                            <a:srgbClr val="375623"/>
                          </a:solidFill>
                          <a:effectLst/>
                          <a:latin typeface="Arial" panose="020B0604020202020204" pitchFamily="34" charset="0"/>
                        </a:rPr>
                        <a:t>Construir pavimiento nuevo en red vial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7"/>
                  </a:ext>
                </a:extLst>
              </a:tr>
            </a:tbl>
          </a:graphicData>
        </a:graphic>
      </p:graphicFrame>
    </p:spTree>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ángulo 5">
            <a:extLst>
              <a:ext uri="{FF2B5EF4-FFF2-40B4-BE49-F238E27FC236}">
                <a16:creationId xmlns:a16="http://schemas.microsoft.com/office/drawing/2014/main" id="{79E882B8-466B-4A0A-988D-B27534572A73}"/>
              </a:ext>
            </a:extLst>
          </p:cNvPr>
          <p:cNvSpPr>
            <a:spLocks noChangeArrowheads="1"/>
          </p:cNvSpPr>
          <p:nvPr/>
        </p:nvSpPr>
        <p:spPr bwMode="auto">
          <a:xfrm>
            <a:off x="862013" y="130175"/>
            <a:ext cx="103854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ADMINISTRACIÓN DEL PROGRAMA DE SEGURIDAD EN CARRETERAS NACIONALES</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Secretaría General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E852742F-45C0-4CD3-AB1D-C8AA21B43D21}"/>
              </a:ext>
            </a:extLst>
          </p:cNvPr>
          <p:cNvGraphicFramePr>
            <a:graphicFrameLocks noGrp="1"/>
          </p:cNvGraphicFramePr>
          <p:nvPr/>
        </p:nvGraphicFramePr>
        <p:xfrm>
          <a:off x="862013" y="952500"/>
          <a:ext cx="10385425" cy="4764088"/>
        </p:xfrm>
        <a:graphic>
          <a:graphicData uri="http://schemas.openxmlformats.org/drawingml/2006/table">
            <a:tbl>
              <a:tblPr firstRow="1" bandRow="1"/>
              <a:tblGrid>
                <a:gridCol w="3923304">
                  <a:extLst>
                    <a:ext uri="{9D8B030D-6E8A-4147-A177-3AD203B41FA5}">
                      <a16:colId xmlns:a16="http://schemas.microsoft.com/office/drawing/2014/main" val="20000"/>
                    </a:ext>
                  </a:extLst>
                </a:gridCol>
                <a:gridCol w="2538817">
                  <a:extLst>
                    <a:ext uri="{9D8B030D-6E8A-4147-A177-3AD203B41FA5}">
                      <a16:colId xmlns:a16="http://schemas.microsoft.com/office/drawing/2014/main" val="20001"/>
                    </a:ext>
                  </a:extLst>
                </a:gridCol>
                <a:gridCol w="3923304">
                  <a:extLst>
                    <a:ext uri="{9D8B030D-6E8A-4147-A177-3AD203B41FA5}">
                      <a16:colId xmlns:a16="http://schemas.microsoft.com/office/drawing/2014/main" val="20002"/>
                    </a:ext>
                  </a:extLst>
                </a:gridCol>
              </a:tblGrid>
              <a:tr h="153769">
                <a:tc gridSpan="3">
                  <a:txBody>
                    <a:bodyPr/>
                    <a:lstStyle/>
                    <a:p>
                      <a:pPr algn="r" rtl="0" fontAlgn="ctr"/>
                      <a:r>
                        <a:rPr lang="es-CO" sz="1000" b="1" i="0" u="none" strike="noStrike" dirty="0">
                          <a:solidFill>
                            <a:srgbClr val="FFFFFF"/>
                          </a:solidFill>
                          <a:effectLst/>
                          <a:latin typeface="Arial" panose="020B0604020202020204" pitchFamily="34" charset="0"/>
                        </a:rPr>
                        <a:t>SECRETARIA GENERAL - PROGRAMA SEGURIDAD CARRETERAS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457232">
                <a:tc gridSpan="3">
                  <a:txBody>
                    <a:bodyPr/>
                    <a:lstStyle/>
                    <a:p>
                      <a:pPr algn="l" rtl="0" fontAlgn="ctr"/>
                      <a:r>
                        <a:rPr lang="es-ES" sz="1000" b="1" i="0" u="none" strike="noStrike" dirty="0">
                          <a:solidFill>
                            <a:schemeClr val="accent6">
                              <a:lumMod val="50000"/>
                            </a:schemeClr>
                          </a:solidFill>
                          <a:effectLst/>
                          <a:latin typeface="Arial" panose="020B0604020202020204" pitchFamily="34" charset="0"/>
                        </a:rPr>
                        <a:t>Alcance de la Gestión: </a:t>
                      </a:r>
                      <a:r>
                        <a:rPr lang="es-ES" sz="1000" b="0" i="0" u="none" strike="noStrike" dirty="0">
                          <a:solidFill>
                            <a:schemeClr val="accent6">
                              <a:lumMod val="50000"/>
                            </a:schemeClr>
                          </a:solidFill>
                          <a:effectLst/>
                          <a:latin typeface="Arial" panose="020B0604020202020204" pitchFamily="34" charset="0"/>
                        </a:rPr>
                        <a:t>El Programa de Seguridad en Carreteras Nacionales (PSCN) fue creado como una de las principales estrategias para fortalecer la seguridad en las vías nacionales a través del programa. A partir de la expedición de resoluciones del Ministerio de Transporte, se destina una fracción de la tarifa de los peajes en vías nacionales para obtener los recursos que permiten compra el fortalecimiento del programa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3769">
                <a:tc>
                  <a:txBody>
                    <a:bodyPr/>
                    <a:lstStyle/>
                    <a:p>
                      <a:pPr algn="ctr" rtl="0" fontAlgn="ctr"/>
                      <a:r>
                        <a:rPr lang="es-CO" sz="1000" b="1" i="0" u="none" strike="noStrike">
                          <a:solidFill>
                            <a:schemeClr val="accent6">
                              <a:lumMod val="50000"/>
                            </a:schemeClr>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304821">
                <a:tc rowSpan="12">
                  <a:txBody>
                    <a:bodyPr/>
                    <a:lstStyle/>
                    <a:p>
                      <a:pPr algn="ctr" rtl="0" fontAlgn="ctr"/>
                      <a:r>
                        <a:rPr lang="es-CO" sz="1000" b="1" i="0" u="none" strike="noStrike" dirty="0">
                          <a:solidFill>
                            <a:schemeClr val="accent6">
                              <a:lumMod val="50000"/>
                            </a:schemeClr>
                          </a:solidFill>
                          <a:effectLst/>
                          <a:latin typeface="Arial" panose="020B0604020202020204" pitchFamily="34" charset="0"/>
                        </a:rPr>
                        <a:t>MONITOREO Y VIGILANCIA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12">
                  <a:txBody>
                    <a:bodyPr/>
                    <a:lstStyle/>
                    <a:p>
                      <a:pPr algn="l" rtl="0" fontAlgn="ctr"/>
                      <a:r>
                        <a:rPr lang="es-CO" sz="1000" b="0" i="0" u="none" strike="noStrike" dirty="0">
                          <a:solidFill>
                            <a:schemeClr val="accent6">
                              <a:lumMod val="50000"/>
                            </a:schemeClr>
                          </a:solidFill>
                          <a:effectLst/>
                          <a:latin typeface="Arial" panose="020B0604020202020204" pitchFamily="34" charset="0"/>
                        </a:rPr>
                        <a:t>Sistema de video vigilancia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Hasta el mes de septiembre se prestó el servicio de video videovigilancia por parte del contratista SIMS.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392109">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Traslado del CCOSC y su data center a la nueva sede del INVIAS y operación por parte del PSCN a partir del mes octubre.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304821">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A partir del mes de octubre se inició la implementación de las siguientes visuales en el CCOSC del PSCN: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53769">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27 cámaras concesión peajes RQS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3769">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17 cámaras concesión peajes Vipsa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53769">
                <a:tc vMerge="1">
                  <a:txBody>
                    <a:bodyPr/>
                    <a:lstStyle/>
                    <a:p>
                      <a:endParaRPr lang="es-CO"/>
                    </a:p>
                  </a:txBody>
                  <a:tcPr/>
                </a:tc>
                <a:tc vMerge="1">
                  <a:txBody>
                    <a:bodyPr/>
                    <a:lstStyle/>
                    <a:p>
                      <a:endParaRPr lang="es-CO"/>
                    </a:p>
                  </a:txBody>
                  <a:tcPr/>
                </a:tc>
                <a:tc>
                  <a:txBody>
                    <a:bodyPr/>
                    <a:lstStyle/>
                    <a:p>
                      <a:pPr algn="l" rtl="0" fontAlgn="ctr"/>
                      <a:r>
                        <a:rPr lang="pt-BR" sz="1000" b="0" i="0" u="none" strike="noStrike">
                          <a:solidFill>
                            <a:schemeClr val="accent6">
                              <a:lumMod val="50000"/>
                            </a:schemeClr>
                          </a:solidFill>
                          <a:effectLst/>
                          <a:latin typeface="Arial" panose="020B0604020202020204" pitchFamily="34" charset="0"/>
                        </a:rPr>
                        <a:t>10 cámaras derivado 1 contrato Internexa RS2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3769">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Conectividad internet con el CCO concesión Devimed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153769">
                <a:tc vMerge="1">
                  <a:txBody>
                    <a:bodyPr/>
                    <a:lstStyle/>
                    <a:p>
                      <a:endParaRPr lang="es-CO"/>
                    </a:p>
                  </a:txBody>
                  <a:tcPr/>
                </a:tc>
                <a:tc vMerge="1">
                  <a:txBody>
                    <a:bodyPr/>
                    <a:lstStyle/>
                    <a:p>
                      <a:endParaRPr lang="es-CO"/>
                    </a:p>
                  </a:txBody>
                  <a:tcPr/>
                </a:tc>
                <a:tc>
                  <a:txBody>
                    <a:bodyPr/>
                    <a:lstStyle/>
                    <a:p>
                      <a:pPr algn="l" rtl="0" fontAlgn="ctr"/>
                      <a:r>
                        <a:rPr lang="es-CO" sz="1000" b="0" i="0" u="none" strike="noStrike">
                          <a:solidFill>
                            <a:schemeClr val="accent6">
                              <a:lumMod val="50000"/>
                            </a:schemeClr>
                          </a:solidFill>
                          <a:effectLst/>
                          <a:latin typeface="Arial" panose="020B0604020202020204" pitchFamily="34" charset="0"/>
                        </a:rPr>
                        <a:t>Conectividad 4 centros de control derivado 1 Internexa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304821">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Se implementaron 29 puntos derivado 2 contrato Internexa, pendientes conectividad mes de enero de 2020.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53769">
                <a:tc vMerge="1">
                  <a:txBody>
                    <a:bodyPr/>
                    <a:lstStyle/>
                    <a:p>
                      <a:endParaRPr lang="es-CO"/>
                    </a:p>
                  </a:txBody>
                  <a:tcPr/>
                </a:tc>
                <a:tc vMerge="1">
                  <a:txBody>
                    <a:bodyPr/>
                    <a:lstStyle/>
                    <a:p>
                      <a:endParaRPr lang="es-CO"/>
                    </a:p>
                  </a:txBody>
                  <a:tcPr/>
                </a:tc>
                <a:tc>
                  <a:txBody>
                    <a:bodyPr/>
                    <a:lstStyle/>
                    <a:p>
                      <a:pPr algn="l" rtl="0" fontAlgn="ctr"/>
                      <a:r>
                        <a:rPr lang="es-CO" sz="1000" b="1" i="0" u="none" strike="noStrike">
                          <a:solidFill>
                            <a:schemeClr val="accent6">
                              <a:lumMod val="50000"/>
                            </a:schemeClr>
                          </a:solidFill>
                          <a:effectLst/>
                          <a:latin typeface="Arial" panose="020B0604020202020204" pitchFamily="34" charset="0"/>
                        </a:rPr>
                        <a:t>Convenios: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304821">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 Se realizó convenio con la ANI para el acceso a las visuales de los CCO de las concesiones viales.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457232">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 Se realizó convenio con la Secretaria de Seguridad de Bogotá para el acceso a las visuales de las cámaras ubicadas a las salidas de Bogotá.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762053">
                <a:tc rowSpan="2">
                  <a:txBody>
                    <a:bodyPr/>
                    <a:lstStyle/>
                    <a:p>
                      <a:pPr algn="ctr" rtl="0" fontAlgn="ctr"/>
                      <a:r>
                        <a:rPr lang="es-CO" sz="1000" b="1" i="0" u="none" strike="noStrike">
                          <a:solidFill>
                            <a:schemeClr val="accent6">
                              <a:lumMod val="50000"/>
                            </a:schemeClr>
                          </a:solidFill>
                          <a:effectLst/>
                          <a:latin typeface="Arial" panose="020B0604020202020204" pitchFamily="34" charset="0"/>
                        </a:rPr>
                        <a:t>PROYECTO VIITS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rowSpan="2">
                  <a:txBody>
                    <a:bodyPr/>
                    <a:lstStyle/>
                    <a:p>
                      <a:pPr algn="l" rtl="0" fontAlgn="ctr"/>
                      <a:r>
                        <a:rPr lang="es-ES" sz="1000" b="0" i="0" u="none" strike="noStrike">
                          <a:solidFill>
                            <a:schemeClr val="accent6">
                              <a:lumMod val="50000"/>
                            </a:schemeClr>
                          </a:solidFill>
                          <a:effectLst/>
                          <a:latin typeface="Arial" panose="020B0604020202020204" pitchFamily="34" charset="0"/>
                        </a:rPr>
                        <a:t>Estructuración por parte de Dirección Técnica proyecto modernización monitoreo INVIAS en los subsistemas de Orden Público y Seguridad, Monitoreo de Transito y Monitoreo de Infraestructura.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rPr>
                        <a:t>El PSCN ha coadyuvado a la estructuración del proyecto VIITS en su componente de Orden Público y Seguridad. El proyecto permitirá modernizar el funcionamiento actual del CCOSC, permitiendo tener información confiable y en tiempo real para la toma de decisiones del PSCN.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r h="246029">
                <a:tc vMerge="1">
                  <a:txBody>
                    <a:bodyPr/>
                    <a:lstStyle/>
                    <a:p>
                      <a:endParaRPr lang="es-CO"/>
                    </a:p>
                  </a:txBody>
                  <a:tcPr/>
                </a:tc>
                <a:tc vMerge="1">
                  <a:txBody>
                    <a:bodyPr/>
                    <a:lstStyle/>
                    <a:p>
                      <a:endParaRPr lang="es-CO"/>
                    </a:p>
                  </a:txBody>
                  <a:tcPr/>
                </a:tc>
                <a:tc>
                  <a:txBody>
                    <a:bodyPr/>
                    <a:lstStyle/>
                    <a:p>
                      <a:pPr algn="l" fontAlgn="ctr"/>
                      <a:r>
                        <a:rPr lang="es-CO" sz="1500" b="0" i="0" u="none" strike="noStrike" dirty="0">
                          <a:solidFill>
                            <a:srgbClr val="000000"/>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6"/>
                  </a:ext>
                </a:extLst>
              </a:tr>
            </a:tbl>
          </a:graphicData>
        </a:graphic>
      </p:graphicFrame>
    </p:spTree>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ángulo 7">
            <a:extLst>
              <a:ext uri="{FF2B5EF4-FFF2-40B4-BE49-F238E27FC236}">
                <a16:creationId xmlns:a16="http://schemas.microsoft.com/office/drawing/2014/main" id="{64B4A207-BC9D-420A-B42C-7CE9825D2103}"/>
              </a:ext>
            </a:extLst>
          </p:cNvPr>
          <p:cNvSpPr>
            <a:spLocks noChangeArrowheads="1"/>
          </p:cNvSpPr>
          <p:nvPr/>
        </p:nvSpPr>
        <p:spPr bwMode="auto">
          <a:xfrm>
            <a:off x="893763" y="285750"/>
            <a:ext cx="103536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GESTIÓN PRESUPUESTAL Y ADMINISTRATIVA</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Secretaría General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496B8730-0C41-4525-9614-7E8604C72487}"/>
              </a:ext>
            </a:extLst>
          </p:cNvPr>
          <p:cNvGraphicFramePr>
            <a:graphicFrameLocks noGrp="1"/>
          </p:cNvGraphicFramePr>
          <p:nvPr/>
        </p:nvGraphicFramePr>
        <p:xfrm>
          <a:off x="893763" y="1350963"/>
          <a:ext cx="10353675" cy="3792537"/>
        </p:xfrm>
        <a:graphic>
          <a:graphicData uri="http://schemas.openxmlformats.org/drawingml/2006/table">
            <a:tbl>
              <a:tblPr firstRow="1" bandRow="1"/>
              <a:tblGrid>
                <a:gridCol w="3911310">
                  <a:extLst>
                    <a:ext uri="{9D8B030D-6E8A-4147-A177-3AD203B41FA5}">
                      <a16:colId xmlns:a16="http://schemas.microsoft.com/office/drawing/2014/main" val="20000"/>
                    </a:ext>
                  </a:extLst>
                </a:gridCol>
                <a:gridCol w="2531056">
                  <a:extLst>
                    <a:ext uri="{9D8B030D-6E8A-4147-A177-3AD203B41FA5}">
                      <a16:colId xmlns:a16="http://schemas.microsoft.com/office/drawing/2014/main" val="20001"/>
                    </a:ext>
                  </a:extLst>
                </a:gridCol>
                <a:gridCol w="3911310">
                  <a:extLst>
                    <a:ext uri="{9D8B030D-6E8A-4147-A177-3AD203B41FA5}">
                      <a16:colId xmlns:a16="http://schemas.microsoft.com/office/drawing/2014/main" val="20002"/>
                    </a:ext>
                  </a:extLst>
                </a:gridCol>
              </a:tblGrid>
              <a:tr h="273830">
                <a:tc gridSpan="3">
                  <a:txBody>
                    <a:bodyPr/>
                    <a:lstStyle/>
                    <a:p>
                      <a:pPr algn="r" rtl="0" fontAlgn="ctr"/>
                      <a:r>
                        <a:rPr lang="es-ES" sz="1000" b="1" i="0" u="none" strike="noStrike">
                          <a:solidFill>
                            <a:srgbClr val="FFFFFF"/>
                          </a:solidFill>
                          <a:effectLst/>
                          <a:latin typeface="Arial" panose="020B0604020202020204" pitchFamily="34" charset="0"/>
                        </a:rPr>
                        <a:t>SECRETARIA GENERAL - GESTIÓN PRESUPUESTAL Y ADMINISTRATIVA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73830">
                <a:tc gridSpan="3">
                  <a:txBody>
                    <a:bodyPr/>
                    <a:lstStyle/>
                    <a:p>
                      <a:pPr algn="l" rtl="0" fontAlgn="ctr"/>
                      <a:r>
                        <a:rPr lang="es-ES" sz="1000" b="1" i="0" u="none" strike="noStrike">
                          <a:solidFill>
                            <a:srgbClr val="375623"/>
                          </a:solidFill>
                          <a:effectLst/>
                          <a:latin typeface="Arial" panose="020B0604020202020204" pitchFamily="34" charset="0"/>
                        </a:rPr>
                        <a:t>Alcance de la Gestión: actividades realizadas en el despacho en pro de la buena gestión administrativa de la entidad.</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73830">
                <a:tc>
                  <a:txBody>
                    <a:bodyPr/>
                    <a:lstStyle/>
                    <a:p>
                      <a:pPr algn="ctr" rtl="0" fontAlgn="ctr"/>
                      <a:r>
                        <a:rPr lang="es-CO" sz="1000" b="1" i="0" u="none" strike="noStrike">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73830">
                <a:tc rowSpan="4">
                  <a:txBody>
                    <a:bodyPr/>
                    <a:lstStyle/>
                    <a:p>
                      <a:pPr algn="ctr" rtl="0" fontAlgn="ctr"/>
                      <a:r>
                        <a:rPr lang="es-CO" sz="1100" b="1" i="0" u="none" strike="noStrike" dirty="0">
                          <a:solidFill>
                            <a:srgbClr val="375623"/>
                          </a:solidFill>
                          <a:effectLst/>
                          <a:latin typeface="Arial" panose="020B0604020202020204" pitchFamily="34" charset="0"/>
                        </a:rPr>
                        <a:t>GESTIÓN ADMINISTRATIVA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4">
                  <a:txBody>
                    <a:bodyPr/>
                    <a:lstStyle/>
                    <a:p>
                      <a:pPr algn="l" rtl="0" fontAlgn="ctr"/>
                      <a:r>
                        <a:rPr lang="es-ES" sz="1100" b="1" i="0" u="none" strike="noStrike" dirty="0">
                          <a:solidFill>
                            <a:srgbClr val="375623"/>
                          </a:solidFill>
                          <a:effectLst/>
                          <a:latin typeface="Arial" panose="020B0604020202020204" pitchFamily="34" charset="0"/>
                        </a:rPr>
                        <a:t>Ahorro en Arriendo y Servicios Públicos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100" b="1" i="0" u="none" strike="noStrike">
                          <a:solidFill>
                            <a:srgbClr val="375623"/>
                          </a:solidFill>
                          <a:effectLst/>
                          <a:latin typeface="Arial" panose="020B0604020202020204" pitchFamily="34" charset="0"/>
                        </a:rPr>
                        <a:t>Ahorro en Arriendo y Servicios Públicos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752507">
                <a:tc vMerge="1">
                  <a:txBody>
                    <a:bodyPr/>
                    <a:lstStyle/>
                    <a:p>
                      <a:endParaRPr lang="es-CO"/>
                    </a:p>
                  </a:txBody>
                  <a:tcPr/>
                </a:tc>
                <a:tc vMerge="1">
                  <a:txBody>
                    <a:bodyPr/>
                    <a:lstStyle/>
                    <a:p>
                      <a:endParaRPr lang="es-CO"/>
                    </a:p>
                  </a:txBody>
                  <a:tcPr/>
                </a:tc>
                <a:tc>
                  <a:txBody>
                    <a:bodyPr/>
                    <a:lstStyle/>
                    <a:p>
                      <a:pPr algn="l" rtl="0" fontAlgn="ctr"/>
                      <a:r>
                        <a:rPr lang="es-ES" sz="1100" b="0" i="0" u="none" strike="noStrike" dirty="0">
                          <a:solidFill>
                            <a:srgbClr val="375623"/>
                          </a:solidFill>
                          <a:effectLst/>
                          <a:latin typeface="Arial" panose="020B0604020202020204" pitchFamily="34" charset="0"/>
                        </a:rPr>
                        <a:t>A partir del proceso de traslado del Invias a su nueva sede, la administración identificó, comparó y analizó el costo de continuar en la anterior sede del PSCN y trasladarla para que funcionara conjuntamente  en sus instalaciones, con lo que se genera un importante ahorro no solo económico sino en la eficiencia en el uso del recurso humano con el ahorro de desplazamientos y capacidad de respuesta institucional a las necesidades del Programa.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73830">
                <a:tc vMerge="1">
                  <a:txBody>
                    <a:bodyPr/>
                    <a:lstStyle/>
                    <a:p>
                      <a:endParaRPr lang="es-CO"/>
                    </a:p>
                  </a:txBody>
                  <a:tcPr/>
                </a:tc>
                <a:tc vMerge="1">
                  <a:txBody>
                    <a:bodyPr/>
                    <a:lstStyle/>
                    <a:p>
                      <a:endParaRPr lang="es-CO"/>
                    </a:p>
                  </a:txBody>
                  <a:tcPr/>
                </a:tc>
                <a:tc>
                  <a:txBody>
                    <a:bodyPr/>
                    <a:lstStyle/>
                    <a:p>
                      <a:pPr algn="l" rtl="0" fontAlgn="ctr"/>
                      <a:r>
                        <a:rPr lang="es-CO" sz="1100" b="1" i="0" u="none" strike="noStrike" dirty="0">
                          <a:solidFill>
                            <a:srgbClr val="375623"/>
                          </a:solidFill>
                          <a:effectLst/>
                          <a:latin typeface="Arial" panose="020B0604020202020204" pitchFamily="34" charset="0"/>
                        </a:rPr>
                        <a:t>Primer Proceso de Inventario IN SITU</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670881">
                <a:tc vMerge="1">
                  <a:txBody>
                    <a:bodyPr/>
                    <a:lstStyle/>
                    <a:p>
                      <a:endParaRPr lang="es-CO"/>
                    </a:p>
                  </a:txBody>
                  <a:tcPr/>
                </a:tc>
                <a:tc vMerge="1">
                  <a:txBody>
                    <a:bodyPr/>
                    <a:lstStyle/>
                    <a:p>
                      <a:endParaRPr lang="es-CO"/>
                    </a:p>
                  </a:txBody>
                  <a:tcPr/>
                </a:tc>
                <a:tc>
                  <a:txBody>
                    <a:bodyPr/>
                    <a:lstStyle/>
                    <a:p>
                      <a:pPr algn="l" rtl="0" fontAlgn="ctr"/>
                      <a:r>
                        <a:rPr lang="es-ES" sz="1100" b="0" i="0" u="none" strike="noStrike" dirty="0">
                          <a:solidFill>
                            <a:srgbClr val="375623"/>
                          </a:solidFill>
                          <a:effectLst/>
                          <a:latin typeface="Arial" panose="020B0604020202020204" pitchFamily="34" charset="0"/>
                        </a:rPr>
                        <a:t>Actualmente se adelanta por primera vez el proceso de inventario físico de la Flota del PSCN, que se adelanta en todo el territorio nacional para verificar el estado real de los vehículos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bl>
          </a:graphicData>
        </a:graphic>
      </p:graphicFrame>
      <p:sp>
        <p:nvSpPr>
          <p:cNvPr id="4" name="Botón de acción: ir a inicio 3">
            <a:hlinkClick r:id="rId3" action="ppaction://hlinksldjump" highlightClick="1"/>
            <a:extLst>
              <a:ext uri="{FF2B5EF4-FFF2-40B4-BE49-F238E27FC236}">
                <a16:creationId xmlns:a16="http://schemas.microsoft.com/office/drawing/2014/main" id="{42A95E0C-0A7D-4B32-B70F-899E543B04F4}"/>
              </a:ext>
            </a:extLst>
          </p:cNvPr>
          <p:cNvSpPr/>
          <p:nvPr/>
        </p:nvSpPr>
        <p:spPr>
          <a:xfrm>
            <a:off x="10668000" y="334963"/>
            <a:ext cx="579438"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ángulo 7">
            <a:extLst>
              <a:ext uri="{FF2B5EF4-FFF2-40B4-BE49-F238E27FC236}">
                <a16:creationId xmlns:a16="http://schemas.microsoft.com/office/drawing/2014/main" id="{3F00AC10-106B-4AD6-B1E0-F239D5344A65}"/>
              </a:ext>
            </a:extLst>
          </p:cNvPr>
          <p:cNvSpPr>
            <a:spLocks noChangeArrowheads="1"/>
          </p:cNvSpPr>
          <p:nvPr/>
        </p:nvSpPr>
        <p:spPr bwMode="auto">
          <a:xfrm>
            <a:off x="903288" y="171450"/>
            <a:ext cx="103441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GRUPO DE ATENCIÓN AL CIUDADANO</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Secretaría General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F731E34A-A467-48D2-931D-B6AFEE052873}"/>
              </a:ext>
            </a:extLst>
          </p:cNvPr>
          <p:cNvGraphicFramePr>
            <a:graphicFrameLocks noGrp="1"/>
          </p:cNvGraphicFramePr>
          <p:nvPr/>
        </p:nvGraphicFramePr>
        <p:xfrm>
          <a:off x="903288" y="973138"/>
          <a:ext cx="10444162" cy="4613275"/>
        </p:xfrm>
        <a:graphic>
          <a:graphicData uri="http://schemas.openxmlformats.org/drawingml/2006/table">
            <a:tbl>
              <a:tblPr firstRow="1" bandRow="1"/>
              <a:tblGrid>
                <a:gridCol w="2462952">
                  <a:extLst>
                    <a:ext uri="{9D8B030D-6E8A-4147-A177-3AD203B41FA5}">
                      <a16:colId xmlns:a16="http://schemas.microsoft.com/office/drawing/2014/main" val="20000"/>
                    </a:ext>
                  </a:extLst>
                </a:gridCol>
                <a:gridCol w="2504520">
                  <a:extLst>
                    <a:ext uri="{9D8B030D-6E8A-4147-A177-3AD203B41FA5}">
                      <a16:colId xmlns:a16="http://schemas.microsoft.com/office/drawing/2014/main" val="20001"/>
                    </a:ext>
                  </a:extLst>
                </a:gridCol>
                <a:gridCol w="5476690">
                  <a:extLst>
                    <a:ext uri="{9D8B030D-6E8A-4147-A177-3AD203B41FA5}">
                      <a16:colId xmlns:a16="http://schemas.microsoft.com/office/drawing/2014/main" val="20002"/>
                    </a:ext>
                  </a:extLst>
                </a:gridCol>
              </a:tblGrid>
              <a:tr h="137195">
                <a:tc gridSpan="3">
                  <a:txBody>
                    <a:bodyPr/>
                    <a:lstStyle/>
                    <a:p>
                      <a:pPr algn="r" rtl="0" fontAlgn="ctr"/>
                      <a:r>
                        <a:rPr lang="es-ES" sz="900" b="1" i="0" u="none" strike="noStrike">
                          <a:solidFill>
                            <a:srgbClr val="375623"/>
                          </a:solidFill>
                          <a:effectLst/>
                          <a:latin typeface="Arial" panose="020B0604020202020204" pitchFamily="34" charset="0"/>
                          <a:cs typeface="Arial" panose="020B0604020202020204" pitchFamily="34" charset="0"/>
                        </a:rPr>
                        <a:t>SECRETARIA GENERAL - GRUPO DE ATENCIÓN AL CIUDADANO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457317">
                <a:tc gridSpan="3">
                  <a:txBody>
                    <a:bodyPr/>
                    <a:lstStyle/>
                    <a:p>
                      <a:pPr algn="l"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Alcance de la Gestión: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El Grupo de Atención al Ciudadano, es el encargado de realizar seguimiento y control a las Peticiones, Quejas, Reclamos y Denuncias que llegan al Instituto y realizar acciones tendientes a la reducción de los tiempos de respuesta de estas, así como de velar por la gestión de la correspondencia y realizar la aprobación de los permisos de carga ordinarios.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2439">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320426">
                <a:tc rowSpan="6">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PQRD</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rowSpan="6">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Contempla el seguimiento y control diario realizado por el grupo así como las capacitaciones y mesas de trabajo realizadas tendientes a la reducción de los tiempos de respuesta de las PQRD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CANALES: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El canal de recepción más utilizado es el presencial con 5228, el siguiente es el electrónico con 3515 y el telefónico con 135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320426">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ESTADO PQRD: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El estado con mayor número de peticiones es “Resueltos en término” con 6882 seguido de “Resueltos fuera de término” con 1393</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534043">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CLASIFICACIÓN PQRD: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Las peticiones de información fueron las que más se recibieron con un total de 3438, seguidas de las de interés particular con 2768,  las de interés general con 1767, los reclamos con 653, las consultas con 161, las denuncias con 59 y finalmente las quejas con 32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20426">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TEMAS PQRD: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El tema más recibido en las peticiones para el periodo fue “Solicitud de obras, intervención en vías y apoyo” con 1436 peticiones.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320426">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FERIAS DEL SERVICIO: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participó en 6 ferias de servicio al ciudadano atendiendo las peticiones que fueran presentadas por la ciudadanía.</a:t>
                      </a: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7"/>
                  </a:ext>
                </a:extLst>
              </a:tr>
              <a:tr h="320426">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CAPACITACIONES Y MESAS DE TRABAJO: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realizaron 6 capacitaciones con 140 asistentes y 16 mesas de trabajo con 160 asistentes en el año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8"/>
                  </a:ext>
                </a:extLst>
              </a:tr>
              <a:tr h="304878">
                <a:tc rowSpan="4">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GESTIÓN DE CORRESPONDENCIA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4">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encuentra relacionado con la correspondencia entrante y saliente del Instituto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CALIFICACIÓN DE LA ATENCIÓN: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24068 usuarios calificaron la atención como excelente y 284 como buena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9"/>
                  </a:ext>
                </a:extLst>
              </a:tr>
              <a:tr h="457317">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TIPO DE DOCUMENTOS RADICADOS EN PLANTA CENTRAL</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 Los tipos de documentos que más se radicaron fueron los oficios con un total de 37585, seguidos de cuentas por pagar con un total de 12395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0"/>
                  </a:ext>
                </a:extLst>
              </a:tr>
              <a:tr h="320426">
                <a:tc vMerge="1">
                  <a:txBody>
                    <a:bodyPr/>
                    <a:lstStyle/>
                    <a:p>
                      <a:endParaRPr lang="es-CO"/>
                    </a:p>
                  </a:txBody>
                  <a:tcPr/>
                </a:tc>
                <a:tc vMerge="1">
                  <a:txBody>
                    <a:bodyPr/>
                    <a:lstStyle/>
                    <a:p>
                      <a:endParaRPr lang="es-CO"/>
                    </a:p>
                  </a:txBody>
                  <a:tcPr/>
                </a:tc>
                <a:tc>
                  <a:txBody>
                    <a:bodyPr/>
                    <a:lstStyle/>
                    <a:p>
                      <a:pPr algn="just"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CORRESPONDENCIA ENVIADA: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El tipo de envió más utilizado es el post-Express, con un total de 19902 envíos, seguido del certificado con 9442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1"/>
                  </a:ext>
                </a:extLst>
              </a:tr>
              <a:tr h="320426">
                <a:tc vMerge="1">
                  <a:txBody>
                    <a:bodyPr/>
                    <a:lstStyle/>
                    <a:p>
                      <a:endParaRPr lang="es-CO"/>
                    </a:p>
                  </a:txBody>
                  <a:tcPr/>
                </a:tc>
                <a:tc vMerge="1">
                  <a:txBody>
                    <a:bodyPr/>
                    <a:lstStyle/>
                    <a:p>
                      <a:endParaRPr lang="es-CO"/>
                    </a:p>
                  </a:txBody>
                  <a:tcPr/>
                </a:tc>
                <a:tc>
                  <a:txBody>
                    <a:bodyPr/>
                    <a:lstStyle/>
                    <a:p>
                      <a:pPr algn="l"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PLANTA TELEFÓNICA: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El total de llamadas fue de 30731, de las cuales 26977 fueron redireccionadas a las unidades ejecutoras y 2931 tuvieron respuesta inmediata.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2"/>
                  </a:ext>
                </a:extLst>
              </a:tr>
              <a:tr h="327102">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TRAMITES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Hace referencia a la gestión realizada con respecto a los permisos de carga ordinarios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tc>
                  <a:txBody>
                    <a:bodyPr/>
                    <a:lstStyle/>
                    <a:p>
                      <a:pPr algn="l"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TRAMITES DEL INSTITUTO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(Permisos de carga ordinarios): El total de solicitudes radicadas fue de 10539 de los cuales 10516 permisos fueron expedidos y 23 fueron rechazados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3"/>
                  </a:ext>
                </a:extLst>
              </a:tr>
            </a:tbl>
          </a:graphicData>
        </a:graphic>
      </p:graphicFrame>
      <p:sp>
        <p:nvSpPr>
          <p:cNvPr id="4" name="Botón de acción: ir a inicio 3">
            <a:hlinkClick r:id="rId3" action="ppaction://hlinksldjump" highlightClick="1"/>
            <a:extLst>
              <a:ext uri="{FF2B5EF4-FFF2-40B4-BE49-F238E27FC236}">
                <a16:creationId xmlns:a16="http://schemas.microsoft.com/office/drawing/2014/main" id="{B02FB44D-9D2D-4AF3-9D59-C1D0ACF5D52E}"/>
              </a:ext>
            </a:extLst>
          </p:cNvPr>
          <p:cNvSpPr/>
          <p:nvPr/>
        </p:nvSpPr>
        <p:spPr>
          <a:xfrm>
            <a:off x="10768013" y="274638"/>
            <a:ext cx="579437"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ángulo 4">
            <a:extLst>
              <a:ext uri="{FF2B5EF4-FFF2-40B4-BE49-F238E27FC236}">
                <a16:creationId xmlns:a16="http://schemas.microsoft.com/office/drawing/2014/main" id="{D48441A4-7304-4FE4-A2B7-8FA7B5CB2037}"/>
              </a:ext>
            </a:extLst>
          </p:cNvPr>
          <p:cNvSpPr>
            <a:spLocks noChangeArrowheads="1"/>
          </p:cNvSpPr>
          <p:nvPr/>
        </p:nvSpPr>
        <p:spPr bwMode="auto">
          <a:xfrm>
            <a:off x="882650" y="203200"/>
            <a:ext cx="103647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GRUPO CONTROL DISCIPLINARIO INTERNO</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Secretaría General</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55EF6A11-A065-41D0-BF57-5919EAE35032}"/>
              </a:ext>
            </a:extLst>
          </p:cNvPr>
          <p:cNvGraphicFramePr>
            <a:graphicFrameLocks noGrp="1"/>
          </p:cNvGraphicFramePr>
          <p:nvPr/>
        </p:nvGraphicFramePr>
        <p:xfrm>
          <a:off x="882650" y="1119188"/>
          <a:ext cx="10453688" cy="4529137"/>
        </p:xfrm>
        <a:graphic>
          <a:graphicData uri="http://schemas.openxmlformats.org/drawingml/2006/table">
            <a:tbl>
              <a:tblPr firstRow="1" bandRow="1"/>
              <a:tblGrid>
                <a:gridCol w="3491875">
                  <a:extLst>
                    <a:ext uri="{9D8B030D-6E8A-4147-A177-3AD203B41FA5}">
                      <a16:colId xmlns:a16="http://schemas.microsoft.com/office/drawing/2014/main" val="20000"/>
                    </a:ext>
                  </a:extLst>
                </a:gridCol>
                <a:gridCol w="2826288">
                  <a:extLst>
                    <a:ext uri="{9D8B030D-6E8A-4147-A177-3AD203B41FA5}">
                      <a16:colId xmlns:a16="http://schemas.microsoft.com/office/drawing/2014/main" val="20001"/>
                    </a:ext>
                  </a:extLst>
                </a:gridCol>
                <a:gridCol w="4135525">
                  <a:extLst>
                    <a:ext uri="{9D8B030D-6E8A-4147-A177-3AD203B41FA5}">
                      <a16:colId xmlns:a16="http://schemas.microsoft.com/office/drawing/2014/main" val="20002"/>
                    </a:ext>
                  </a:extLst>
                </a:gridCol>
              </a:tblGrid>
              <a:tr h="134894">
                <a:tc gridSpan="3">
                  <a:txBody>
                    <a:bodyPr/>
                    <a:lstStyle/>
                    <a:p>
                      <a:pPr algn="r" rtl="0" fontAlgn="ctr"/>
                      <a:r>
                        <a:rPr lang="es-CO" sz="800" b="1" i="0" u="none" strike="noStrike">
                          <a:solidFill>
                            <a:srgbClr val="FFFFFF"/>
                          </a:solidFill>
                          <a:effectLst/>
                          <a:latin typeface="Arial" panose="020B0604020202020204" pitchFamily="34" charset="0"/>
                        </a:rPr>
                        <a:t>CONTROL DISCIPLINARIO INTERNO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479951">
                <a:tc gridSpan="3">
                  <a:txBody>
                    <a:bodyPr/>
                    <a:lstStyle/>
                    <a:p>
                      <a:pPr algn="l" rtl="0" fontAlgn="ctr"/>
                      <a:r>
                        <a:rPr lang="es-ES" sz="1000" b="1" i="0" u="none" strike="noStrike" dirty="0">
                          <a:solidFill>
                            <a:srgbClr val="375623"/>
                          </a:solidFill>
                          <a:effectLst/>
                          <a:latin typeface="Arial" panose="020B0604020202020204" pitchFamily="34" charset="0"/>
                        </a:rPr>
                        <a:t>Alcance de la Gestión: </a:t>
                      </a:r>
                      <a:r>
                        <a:rPr lang="es-ES" sz="1000" b="0" i="0" u="none" strike="noStrike" dirty="0">
                          <a:solidFill>
                            <a:srgbClr val="375623"/>
                          </a:solidFill>
                          <a:effectLst/>
                          <a:latin typeface="Arial" panose="020B0604020202020204" pitchFamily="34" charset="0"/>
                        </a:rPr>
                        <a:t>Dando cumplimiento a la Ley 734 de 2002 en su Articulo 76, toda entidad u organismo del Estado deberá organizar una unidad u oficina del mas alto nivel, cuya estructura jerárquica permita preservar la garantía de la doble instancia y será la encargada de conocer y fallar en primera instancia los procesos disciplinarios que se adelanten contra sus servidores.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2392">
                <a:tc>
                  <a:txBody>
                    <a:bodyPr/>
                    <a:lstStyle/>
                    <a:p>
                      <a:pPr algn="ctr" rtl="0" fontAlgn="ctr"/>
                      <a:r>
                        <a:rPr lang="es-CO" sz="1000" b="1" i="0" u="none" strike="noStrike">
                          <a:solidFill>
                            <a:srgbClr val="3756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546323">
                <a:tc rowSpan="16">
                  <a:txBody>
                    <a:bodyPr/>
                    <a:lstStyle/>
                    <a:p>
                      <a:pPr algn="ctr" rtl="0" fontAlgn="ctr"/>
                      <a:r>
                        <a:rPr lang="es-CO" sz="1000" b="1" i="0" u="none" strike="noStrike" dirty="0">
                          <a:solidFill>
                            <a:srgbClr val="375623"/>
                          </a:solidFill>
                          <a:effectLst/>
                          <a:latin typeface="Arial" panose="020B0604020202020204" pitchFamily="34" charset="0"/>
                        </a:rPr>
                        <a:t>DERECHO DISCIPLINARIO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16">
                  <a:txBody>
                    <a:bodyPr/>
                    <a:lstStyle/>
                    <a:p>
                      <a:pPr algn="ctr" rtl="0" fontAlgn="ctr"/>
                      <a:r>
                        <a:rPr lang="es-ES" sz="1000" b="0" i="0" u="none" strike="noStrike">
                          <a:solidFill>
                            <a:srgbClr val="375623"/>
                          </a:solidFill>
                          <a:effectLst/>
                          <a:latin typeface="Arial" panose="020B0604020202020204" pitchFamily="34" charset="0"/>
                        </a:rPr>
                        <a:t>Se realizaron las acciones legales tendientes a resolver las presuntas faltas disciplinarias de funcionarios y contratistas y se realizaron talleres y actividades de formación, derivando en las siguientes gestiones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ES" sz="1000" b="0" i="0" u="none" strike="noStrike">
                          <a:solidFill>
                            <a:srgbClr val="375623"/>
                          </a:solidFill>
                          <a:effectLst/>
                          <a:latin typeface="Arial" panose="020B0604020202020204" pitchFamily="34" charset="0"/>
                        </a:rPr>
                        <a:t>Con el fin de prevenir faltas disciplinarias, se realizó 2 talleres en el que participaron 60 funcionarios y contratistas y se realizaron dos talleres de capacitación.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654239">
                <a:tc vMerge="1">
                  <a:txBody>
                    <a:bodyPr/>
                    <a:lstStyle/>
                    <a:p>
                      <a:endParaRPr lang="es-CO"/>
                    </a:p>
                  </a:txBody>
                  <a:tcPr/>
                </a:tc>
                <a:tc vMerge="1">
                  <a:txBody>
                    <a:bodyPr/>
                    <a:lstStyle/>
                    <a:p>
                      <a:endParaRPr lang="es-CO"/>
                    </a:p>
                  </a:txBody>
                  <a:tcPr/>
                </a:tc>
                <a:tc>
                  <a:txBody>
                    <a:bodyPr/>
                    <a:lstStyle/>
                    <a:p>
                      <a:pPr algn="l" rtl="0" fontAlgn="b"/>
                      <a:r>
                        <a:rPr lang="es-ES" sz="1000" b="0" i="0" u="none" strike="noStrike">
                          <a:solidFill>
                            <a:srgbClr val="375623"/>
                          </a:solidFill>
                          <a:effectLst/>
                          <a:latin typeface="Arial" panose="020B0604020202020204" pitchFamily="34" charset="0"/>
                        </a:rPr>
                        <a:t>Se redujeron los procesos disciplinarios en un 10% frente a 2018 y se profirieron 2 fallos sancionatorios de primera instancia superando en un 100% la gestión de 2018 y los últimos 15 años.  </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152392">
                <a:tc vMerge="1">
                  <a:txBody>
                    <a:bodyPr/>
                    <a:lstStyle/>
                    <a:p>
                      <a:endParaRPr lang="es-CO"/>
                    </a:p>
                  </a:txBody>
                  <a:tcPr/>
                </a:tc>
                <a:tc vMerge="1">
                  <a:txBody>
                    <a:bodyPr/>
                    <a:lstStyle/>
                    <a:p>
                      <a:endParaRPr lang="es-CO"/>
                    </a:p>
                  </a:txBody>
                  <a:tcPr/>
                </a:tc>
                <a:tc>
                  <a:txBody>
                    <a:bodyPr/>
                    <a:lstStyle/>
                    <a:p>
                      <a:pPr algn="l" rtl="0" fontAlgn="b"/>
                      <a:r>
                        <a:rPr lang="it-IT" sz="1000" b="0" i="0" u="none" strike="noStrike">
                          <a:solidFill>
                            <a:srgbClr val="375623"/>
                          </a:solidFill>
                          <a:effectLst/>
                          <a:latin typeface="Arial" panose="020B0604020202020204" pitchFamily="34" charset="0"/>
                        </a:rPr>
                        <a:t>Auto de archivo definitivo: 181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52392">
                <a:tc vMerge="1">
                  <a:txBody>
                    <a:bodyPr/>
                    <a:lstStyle/>
                    <a:p>
                      <a:endParaRPr lang="es-CO"/>
                    </a:p>
                  </a:txBody>
                  <a:tcPr/>
                </a:tc>
                <a:tc v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Auto de cierre: 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6"/>
                  </a:ext>
                </a:extLst>
              </a:tr>
              <a:tr h="222576">
                <a:tc vMerge="1">
                  <a:txBody>
                    <a:bodyPr/>
                    <a:lstStyle/>
                    <a:p>
                      <a:endParaRPr lang="es-CO"/>
                    </a:p>
                  </a:txBody>
                  <a:tcPr/>
                </a:tc>
                <a:tc vMerge="1">
                  <a:txBody>
                    <a:bodyPr/>
                    <a:lstStyle/>
                    <a:p>
                      <a:endParaRPr lang="es-CO"/>
                    </a:p>
                  </a:txBody>
                  <a:tcPr/>
                </a:tc>
                <a:tc>
                  <a:txBody>
                    <a:bodyPr/>
                    <a:lstStyle/>
                    <a:p>
                      <a:pPr algn="l" rtl="0" fontAlgn="b"/>
                      <a:r>
                        <a:rPr lang="es-ES" sz="1000" b="0" i="0" u="none" strike="noStrike" dirty="0">
                          <a:solidFill>
                            <a:srgbClr val="375623"/>
                          </a:solidFill>
                          <a:effectLst/>
                          <a:latin typeface="Arial" panose="020B0604020202020204" pitchFamily="34" charset="0"/>
                        </a:rPr>
                        <a:t>Auto de indagación preliminar (Procesos abiertos): 105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52392">
                <a:tc vMerge="1">
                  <a:txBody>
                    <a:bodyPr/>
                    <a:lstStyle/>
                    <a:p>
                      <a:endParaRPr lang="es-CO"/>
                    </a:p>
                  </a:txBody>
                  <a:tcPr/>
                </a:tc>
                <a:tc v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Auto de vinculación: 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8"/>
                  </a:ext>
                </a:extLst>
              </a:tr>
              <a:tr h="152392">
                <a:tc vMerge="1">
                  <a:txBody>
                    <a:bodyPr/>
                    <a:lstStyle/>
                    <a:p>
                      <a:endParaRPr lang="es-CO"/>
                    </a:p>
                  </a:txBody>
                  <a:tcPr/>
                </a:tc>
                <a:tc v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Auto inhibitorio: 32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152392">
                <a:tc vMerge="1">
                  <a:txBody>
                    <a:bodyPr/>
                    <a:lstStyle/>
                    <a:p>
                      <a:endParaRPr lang="es-CO"/>
                    </a:p>
                  </a:txBody>
                  <a:tcPr/>
                </a:tc>
                <a:tc v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Auto investigación disciplinaria: 33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0"/>
                  </a:ext>
                </a:extLst>
              </a:tr>
              <a:tr h="222576">
                <a:tc vMerge="1">
                  <a:txBody>
                    <a:bodyPr/>
                    <a:lstStyle/>
                    <a:p>
                      <a:endParaRPr lang="es-CO"/>
                    </a:p>
                  </a:txBody>
                  <a:tcPr/>
                </a:tc>
                <a:tc v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Auto prórroga investigación disciplinaria: 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22576">
                <a:tc vMerge="1">
                  <a:txBody>
                    <a:bodyPr/>
                    <a:lstStyle/>
                    <a:p>
                      <a:endParaRPr lang="es-CO"/>
                    </a:p>
                  </a:txBody>
                  <a:tcPr/>
                </a:tc>
                <a:tc vMerge="1">
                  <a:txBody>
                    <a:bodyPr/>
                    <a:lstStyle/>
                    <a:p>
                      <a:endParaRPr lang="es-CO"/>
                    </a:p>
                  </a:txBody>
                  <a:tcPr/>
                </a:tc>
                <a:tc>
                  <a:txBody>
                    <a:bodyPr/>
                    <a:lstStyle/>
                    <a:p>
                      <a:pPr algn="l" rtl="0" fontAlgn="b"/>
                      <a:r>
                        <a:rPr lang="es-ES" sz="1000" b="0" i="0" u="none" strike="noStrike">
                          <a:solidFill>
                            <a:srgbClr val="375623"/>
                          </a:solidFill>
                          <a:effectLst/>
                          <a:latin typeface="Arial" panose="020B0604020202020204" pitchFamily="34" charset="0"/>
                        </a:rPr>
                        <a:t>Auto que comisiona práctica de pruebas – Personería: 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2"/>
                  </a:ext>
                </a:extLst>
              </a:tr>
              <a:tr h="222576">
                <a:tc vMerge="1">
                  <a:txBody>
                    <a:bodyPr/>
                    <a:lstStyle/>
                    <a:p>
                      <a:endParaRPr lang="es-CO"/>
                    </a:p>
                  </a:txBody>
                  <a:tcPr/>
                </a:tc>
                <a:tc v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Auto que concede recurso de apelación: 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52392">
                <a:tc vMerge="1">
                  <a:txBody>
                    <a:bodyPr/>
                    <a:lstStyle/>
                    <a:p>
                      <a:endParaRPr lang="es-CO"/>
                    </a:p>
                  </a:txBody>
                  <a:tcPr/>
                </a:tc>
                <a:tc vMerge="1">
                  <a:txBody>
                    <a:bodyPr/>
                    <a:lstStyle/>
                    <a:p>
                      <a:endParaRPr lang="es-CO"/>
                    </a:p>
                  </a:txBody>
                  <a:tcPr/>
                </a:tc>
                <a:tc>
                  <a:txBody>
                    <a:bodyPr/>
                    <a:lstStyle/>
                    <a:p>
                      <a:pPr algn="l" rtl="0" fontAlgn="b"/>
                      <a:r>
                        <a:rPr lang="es-ES" sz="1000" b="0" i="0" u="none" strike="noStrike">
                          <a:solidFill>
                            <a:srgbClr val="375623"/>
                          </a:solidFill>
                          <a:effectLst/>
                          <a:latin typeface="Arial" panose="020B0604020202020204" pitchFamily="34" charset="0"/>
                        </a:rPr>
                        <a:t>Auto que declara prescripción: 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222576">
                <a:tc vMerge="1">
                  <a:txBody>
                    <a:bodyPr/>
                    <a:lstStyle/>
                    <a:p>
                      <a:endParaRPr lang="es-CO"/>
                    </a:p>
                  </a:txBody>
                  <a:tcPr/>
                </a:tc>
                <a:tc v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Auto que remite expediente por competencia a la PGN: 13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5"/>
                  </a:ext>
                </a:extLst>
              </a:tr>
              <a:tr h="152392">
                <a:tc vMerge="1">
                  <a:txBody>
                    <a:bodyPr/>
                    <a:lstStyle/>
                    <a:p>
                      <a:endParaRPr lang="es-CO"/>
                    </a:p>
                  </a:txBody>
                  <a:tcPr/>
                </a:tc>
                <a:tc v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Auto traslado alegatos: 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r h="152392">
                <a:tc vMerge="1">
                  <a:txBody>
                    <a:bodyPr/>
                    <a:lstStyle/>
                    <a:p>
                      <a:endParaRPr lang="es-CO"/>
                    </a:p>
                  </a:txBody>
                  <a:tcPr/>
                </a:tc>
                <a:tc v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Pliego de cargos: 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7"/>
                  </a:ext>
                </a:extLst>
              </a:tr>
              <a:tr h="229321">
                <a:tc vMerge="1">
                  <a:txBody>
                    <a:bodyPr/>
                    <a:lstStyle/>
                    <a:p>
                      <a:endParaRPr lang="es-CO"/>
                    </a:p>
                  </a:txBody>
                  <a:tcPr/>
                </a:tc>
                <a:tc vMerge="1">
                  <a:txBody>
                    <a:bodyPr/>
                    <a:lstStyle/>
                    <a:p>
                      <a:endParaRPr lang="es-CO"/>
                    </a:p>
                  </a:txBody>
                  <a:tcPr/>
                </a:tc>
                <a:tc>
                  <a:txBody>
                    <a:bodyPr/>
                    <a:lstStyle/>
                    <a:p>
                      <a:pPr algn="l" rtl="0" fontAlgn="b"/>
                      <a:r>
                        <a:rPr lang="es-ES" sz="1000" b="0" i="0" u="none" strike="noStrike" dirty="0">
                          <a:solidFill>
                            <a:srgbClr val="375623"/>
                          </a:solidFill>
                          <a:effectLst/>
                          <a:latin typeface="Arial" panose="020B0604020202020204" pitchFamily="34" charset="0"/>
                        </a:rPr>
                        <a:t>Resolución fallo de primera instancia: 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8"/>
                  </a:ext>
                </a:extLst>
              </a:tr>
            </a:tbl>
          </a:graphicData>
        </a:graphic>
      </p:graphicFrame>
      <p:sp>
        <p:nvSpPr>
          <p:cNvPr id="5" name="Botón de acción: ir a inicio 4">
            <a:hlinkClick r:id="rId2" action="ppaction://hlinksldjump" highlightClick="1"/>
            <a:extLst>
              <a:ext uri="{FF2B5EF4-FFF2-40B4-BE49-F238E27FC236}">
                <a16:creationId xmlns:a16="http://schemas.microsoft.com/office/drawing/2014/main" id="{E9B840A0-A008-4CC9-B0D2-7D597AB49321}"/>
              </a:ext>
            </a:extLst>
          </p:cNvPr>
          <p:cNvSpPr/>
          <p:nvPr/>
        </p:nvSpPr>
        <p:spPr>
          <a:xfrm>
            <a:off x="10729913" y="304800"/>
            <a:ext cx="579437"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ángulo 7">
            <a:extLst>
              <a:ext uri="{FF2B5EF4-FFF2-40B4-BE49-F238E27FC236}">
                <a16:creationId xmlns:a16="http://schemas.microsoft.com/office/drawing/2014/main" id="{97F64807-DD7D-4614-B0E6-F7BA9CCA509B}"/>
              </a:ext>
            </a:extLst>
          </p:cNvPr>
          <p:cNvSpPr>
            <a:spLocks noChangeArrowheads="1"/>
          </p:cNvSpPr>
          <p:nvPr/>
        </p:nvSpPr>
        <p:spPr bwMode="auto">
          <a:xfrm>
            <a:off x="893763" y="192088"/>
            <a:ext cx="103536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TALENTO HUMANO</a:t>
            </a: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a:t>
            </a:r>
            <a:endPar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	</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760B911C-0675-46F5-B0DB-6CACD63E3C6E}"/>
              </a:ext>
            </a:extLst>
          </p:cNvPr>
          <p:cNvGraphicFramePr>
            <a:graphicFrameLocks noGrp="1"/>
          </p:cNvGraphicFramePr>
          <p:nvPr/>
        </p:nvGraphicFramePr>
        <p:xfrm>
          <a:off x="893763" y="1108075"/>
          <a:ext cx="10442575" cy="4357688"/>
        </p:xfrm>
        <a:graphic>
          <a:graphicData uri="http://schemas.openxmlformats.org/drawingml/2006/table">
            <a:tbl>
              <a:tblPr firstRow="1" bandRow="1"/>
              <a:tblGrid>
                <a:gridCol w="3151025">
                  <a:extLst>
                    <a:ext uri="{9D8B030D-6E8A-4147-A177-3AD203B41FA5}">
                      <a16:colId xmlns:a16="http://schemas.microsoft.com/office/drawing/2014/main" val="20000"/>
                    </a:ext>
                  </a:extLst>
                </a:gridCol>
                <a:gridCol w="2865717">
                  <a:extLst>
                    <a:ext uri="{9D8B030D-6E8A-4147-A177-3AD203B41FA5}">
                      <a16:colId xmlns:a16="http://schemas.microsoft.com/office/drawing/2014/main" val="20001"/>
                    </a:ext>
                  </a:extLst>
                </a:gridCol>
                <a:gridCol w="4425833">
                  <a:extLst>
                    <a:ext uri="{9D8B030D-6E8A-4147-A177-3AD203B41FA5}">
                      <a16:colId xmlns:a16="http://schemas.microsoft.com/office/drawing/2014/main" val="20002"/>
                    </a:ext>
                  </a:extLst>
                </a:gridCol>
              </a:tblGrid>
              <a:tr h="157028">
                <a:tc gridSpan="3">
                  <a:txBody>
                    <a:bodyPr/>
                    <a:lstStyle/>
                    <a:p>
                      <a:pPr algn="r" rtl="0" fontAlgn="ctr"/>
                      <a:r>
                        <a:rPr lang="es-ES" sz="1000" b="1" i="0" u="none" strike="noStrike">
                          <a:solidFill>
                            <a:srgbClr val="FFFFFF"/>
                          </a:solidFill>
                          <a:effectLst/>
                          <a:latin typeface="Arial" panose="020B0604020202020204" pitchFamily="34" charset="0"/>
                        </a:rPr>
                        <a:t>SECRETARIA GENERAL - GRUPO GESTIÓN TALENTO HUMANO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7028">
                <a:tc gridSpan="3">
                  <a:txBody>
                    <a:bodyPr/>
                    <a:lstStyle/>
                    <a:p>
                      <a:pPr algn="l" rtl="0" fontAlgn="ctr"/>
                      <a:r>
                        <a:rPr lang="es-CO" sz="1000" b="1" i="0" u="none" strike="noStrike">
                          <a:solidFill>
                            <a:srgbClr val="375623"/>
                          </a:solidFill>
                          <a:effectLst/>
                          <a:latin typeface="Arial" panose="020B0604020202020204" pitchFamily="34" charset="0"/>
                        </a:rPr>
                        <a:t>Alcance de la Gestión: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7028">
                <a:tc>
                  <a:txBody>
                    <a:bodyPr/>
                    <a:lstStyle/>
                    <a:p>
                      <a:pPr algn="ctr" rtl="0" fontAlgn="ctr"/>
                      <a:r>
                        <a:rPr lang="es-CO" sz="1000" b="1" i="0" u="none" strike="noStrike">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57028">
                <a:tc rowSpan="12">
                  <a:txBody>
                    <a:bodyPr/>
                    <a:lstStyle/>
                    <a:p>
                      <a:pPr algn="ctr" rtl="0" fontAlgn="ctr"/>
                      <a:r>
                        <a:rPr lang="es-CO" sz="1000" b="1" i="0" u="none" strike="noStrike" dirty="0">
                          <a:solidFill>
                            <a:srgbClr val="375623"/>
                          </a:solidFill>
                          <a:effectLst/>
                          <a:latin typeface="Arial" panose="020B0604020202020204" pitchFamily="34" charset="0"/>
                        </a:rPr>
                        <a:t>TALENTO HUMANO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12">
                  <a:txBody>
                    <a:bodyPr/>
                    <a:lstStyle/>
                    <a:p>
                      <a:pPr algn="l" rtl="0" fontAlgn="ctr"/>
                      <a:r>
                        <a:rPr lang="es-ES" sz="1000" b="0" i="0" u="none" strike="noStrike">
                          <a:solidFill>
                            <a:srgbClr val="375623"/>
                          </a:solidFill>
                          <a:effectLst/>
                          <a:latin typeface="Arial" panose="020B0604020202020204" pitchFamily="34" charset="0"/>
                        </a:rPr>
                        <a:t>Modernización del estado, Gestión del Conocimiento y Gestión de Talento humano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1000" b="1" i="0" u="none" strike="noStrike">
                          <a:solidFill>
                            <a:srgbClr val="375623"/>
                          </a:solidFill>
                          <a:effectLst/>
                          <a:latin typeface="Arial" panose="020B0604020202020204" pitchFamily="34" charset="0"/>
                        </a:rPr>
                        <a:t>Modernización de la entidad</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414554">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Se efectuó Estudio Técnico para la creación de la Oficina de la Tecnologías de la Información y las Comunicaciones – T IC en el INVIAS.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552738">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El Consejo Directivo del INVIAS autorizó la creación de la Oficina TIC y se están adelantando los trámites de aprobación técnica ante el Departamento Administrativo de la Función Pública  DAFP.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57028">
                <a:tc vMerge="1">
                  <a:txBody>
                    <a:bodyPr/>
                    <a:lstStyle/>
                    <a:p>
                      <a:endParaRPr lang="es-CO"/>
                    </a:p>
                  </a:txBody>
                  <a:tcPr/>
                </a:tc>
                <a:tc vMerge="1">
                  <a:txBody>
                    <a:bodyPr/>
                    <a:lstStyle/>
                    <a:p>
                      <a:endParaRPr lang="es-CO"/>
                    </a:p>
                  </a:txBody>
                  <a:tcPr/>
                </a:tc>
                <a:tc>
                  <a:txBody>
                    <a:bodyPr/>
                    <a:lstStyle/>
                    <a:p>
                      <a:pPr algn="l" rtl="0" fontAlgn="ctr"/>
                      <a:r>
                        <a:rPr lang="es-CO" sz="1000" b="1" i="0" u="none" strike="noStrike">
                          <a:solidFill>
                            <a:srgbClr val="375623"/>
                          </a:solidFill>
                          <a:effectLst/>
                          <a:latin typeface="Arial" panose="020B0604020202020204" pitchFamily="34" charset="0"/>
                        </a:rPr>
                        <a:t>Gestión Talento Humano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552738">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Se adelantó (fase i) el proceso de encargos –observando estrictamente la Ley- buscando destacar el mérito y siempre teniendo como referente, las necesidades del servicio.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414554">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Revisión y ajustes de procesos y procedimientos en relación con el Programa de Seguridad en Carreteras Nacionales.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414554">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Se efectuó la revisión y ajuste de procesos y procedimientos en relación con infraestructura tecnológica y sistemas de información.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57028">
                <a:tc vMerge="1">
                  <a:txBody>
                    <a:bodyPr/>
                    <a:lstStyle/>
                    <a:p>
                      <a:endParaRPr lang="es-CO"/>
                    </a:p>
                  </a:txBody>
                  <a:tcPr/>
                </a:tc>
                <a:tc vMerge="1">
                  <a:txBody>
                    <a:bodyPr/>
                    <a:lstStyle/>
                    <a:p>
                      <a:endParaRPr lang="es-CO"/>
                    </a:p>
                  </a:txBody>
                  <a:tcPr/>
                </a:tc>
                <a:tc>
                  <a:txBody>
                    <a:bodyPr/>
                    <a:lstStyle/>
                    <a:p>
                      <a:pPr algn="l" rtl="0" fontAlgn="ctr"/>
                      <a:r>
                        <a:rPr lang="es-CO" sz="1000" b="1" i="0" u="none" strike="noStrike">
                          <a:solidFill>
                            <a:srgbClr val="375623"/>
                          </a:solidFill>
                          <a:effectLst/>
                          <a:latin typeface="Arial" panose="020B0604020202020204" pitchFamily="34" charset="0"/>
                        </a:rPr>
                        <a:t>Gestión del Conocimiento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98352">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Se crea la Escuela Corporativa de Conocimiento en INVIAS Guillermo Gaviria.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304799">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Se identifica y selecciona gestores de conocimiento en  INVIAS para 5 temáticas.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57028">
                <a:tc vMerge="1">
                  <a:txBody>
                    <a:bodyPr/>
                    <a:lstStyle/>
                    <a:p>
                      <a:endParaRPr lang="es-CO"/>
                    </a:p>
                  </a:txBody>
                  <a:tcPr/>
                </a:tc>
                <a:tc vMerge="1">
                  <a:txBody>
                    <a:bodyPr/>
                    <a:lstStyle/>
                    <a:p>
                      <a:endParaRPr lang="es-CO"/>
                    </a:p>
                  </a:txBody>
                  <a:tcPr/>
                </a:tc>
                <a:tc>
                  <a:txBody>
                    <a:bodyPr/>
                    <a:lstStyle/>
                    <a:p>
                      <a:pPr algn="l" rtl="0" fontAlgn="ctr"/>
                      <a:r>
                        <a:rPr lang="es-CO" sz="1000" b="0" i="0" u="none" strike="noStrike">
                          <a:solidFill>
                            <a:srgbClr val="375623"/>
                          </a:solidFill>
                          <a:effectLst/>
                          <a:latin typeface="Arial" panose="020B0604020202020204" pitchFamily="34" charset="0"/>
                        </a:rPr>
                        <a:t>Se definir contenidos para 5 temáticas.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306204">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rgbClr val="375623"/>
                          </a:solidFill>
                          <a:effectLst/>
                          <a:latin typeface="Arial" panose="020B0604020202020204" pitchFamily="34" charset="0"/>
                        </a:rPr>
                        <a:t>Se conforma el Comité y equipo para la operación de la Escuela Corporativa.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bl>
          </a:graphicData>
        </a:graphic>
      </p:graphicFrame>
      <p:sp>
        <p:nvSpPr>
          <p:cNvPr id="5" name="Botón de acción: ir a inicio 4">
            <a:hlinkClick r:id="rId3" action="ppaction://hlinksldjump" highlightClick="1"/>
            <a:extLst>
              <a:ext uri="{FF2B5EF4-FFF2-40B4-BE49-F238E27FC236}">
                <a16:creationId xmlns:a16="http://schemas.microsoft.com/office/drawing/2014/main" id="{63F1B272-BAB6-4F09-82E1-01A1BDFC1FCC}"/>
              </a:ext>
            </a:extLst>
          </p:cNvPr>
          <p:cNvSpPr/>
          <p:nvPr/>
        </p:nvSpPr>
        <p:spPr>
          <a:xfrm>
            <a:off x="10756900" y="219075"/>
            <a:ext cx="579438"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60FC3DD2-0DEC-4272-8B27-F1D3592CEB0C}"/>
              </a:ext>
            </a:extLst>
          </p:cNvPr>
          <p:cNvSpPr/>
          <p:nvPr/>
        </p:nvSpPr>
        <p:spPr>
          <a:xfrm>
            <a:off x="866775" y="336550"/>
            <a:ext cx="10380663" cy="615950"/>
          </a:xfrm>
          <a:prstGeom prst="rect">
            <a:avLst/>
          </a:prstGeom>
        </p:spPr>
        <p:txBody>
          <a:bodyPr>
            <a:spAutoFit/>
          </a:bodyPr>
          <a:lstStyle/>
          <a:p>
            <a:pPr eaLnBrk="1" fontAlgn="auto" hangingPunct="1">
              <a:spcBef>
                <a:spcPts val="0"/>
              </a:spcBef>
              <a:spcAft>
                <a:spcPts val="0"/>
              </a:spcAft>
              <a:defRPr/>
            </a:pPr>
            <a:r>
              <a:rPr lang="es-ES" altLang="es-CO" sz="16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TALENTO HUMANO</a:t>
            </a:r>
          </a:p>
          <a:p>
            <a:pPr eaLnBrk="1" fontAlgn="auto" hangingPunct="1">
              <a:spcBef>
                <a:spcPts val="0"/>
              </a:spcBef>
              <a:spcAft>
                <a:spcPts val="0"/>
              </a:spcAft>
              <a:defRPr/>
            </a:pPr>
            <a:r>
              <a:rPr lang="es-ES"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a:t>
            </a:r>
            <a:r>
              <a:rPr lang="es-ES"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Encargada</a:t>
            </a:r>
            <a:r>
              <a:rPr lang="es-ES"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Administrativa</a:t>
            </a:r>
            <a:endParaRPr lang="es-ES" altLang="es-CO" sz="24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8257C1CE-117D-4D71-9649-AC271847711D}"/>
              </a:ext>
            </a:extLst>
          </p:cNvPr>
          <p:cNvGraphicFramePr>
            <a:graphicFrameLocks noGrp="1"/>
          </p:cNvGraphicFramePr>
          <p:nvPr/>
        </p:nvGraphicFramePr>
        <p:xfrm>
          <a:off x="895350" y="1246188"/>
          <a:ext cx="10380663" cy="4187825"/>
        </p:xfrm>
        <a:graphic>
          <a:graphicData uri="http://schemas.openxmlformats.org/drawingml/2006/table">
            <a:tbl>
              <a:tblPr firstRow="1" firstCol="1" bandRow="1" bandCol="1"/>
              <a:tblGrid>
                <a:gridCol w="2807113">
                  <a:extLst>
                    <a:ext uri="{9D8B030D-6E8A-4147-A177-3AD203B41FA5}">
                      <a16:colId xmlns:a16="http://schemas.microsoft.com/office/drawing/2014/main" val="20000"/>
                    </a:ext>
                  </a:extLst>
                </a:gridCol>
                <a:gridCol w="4113329">
                  <a:extLst>
                    <a:ext uri="{9D8B030D-6E8A-4147-A177-3AD203B41FA5}">
                      <a16:colId xmlns:a16="http://schemas.microsoft.com/office/drawing/2014/main" val="20001"/>
                    </a:ext>
                  </a:extLst>
                </a:gridCol>
                <a:gridCol w="3460221">
                  <a:extLst>
                    <a:ext uri="{9D8B030D-6E8A-4147-A177-3AD203B41FA5}">
                      <a16:colId xmlns:a16="http://schemas.microsoft.com/office/drawing/2014/main" val="20002"/>
                    </a:ext>
                  </a:extLst>
                </a:gridCol>
              </a:tblGrid>
              <a:tr h="217157">
                <a:tc gridSpan="3">
                  <a:txBody>
                    <a:bodyPr/>
                    <a:lstStyle/>
                    <a:p>
                      <a:pPr algn="l" rtl="0" fontAlgn="ctr"/>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Implementa las políticas, programas  y proyectos relacionados con la administración y gestión del talento humano de la entidad.</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7157">
                <a:tc gridSpan="3">
                  <a:txBody>
                    <a:bodyPr/>
                    <a:lstStyle/>
                    <a:p>
                      <a:pPr algn="ctr" rtl="0" fontAlgn="ctr"/>
                      <a:r>
                        <a:rPr lang="es-CO" sz="1000" b="1" i="0" u="none" strike="noStrike" dirty="0">
                          <a:solidFill>
                            <a:srgbClr val="FFFFFF"/>
                          </a:solidFill>
                          <a:effectLst/>
                          <a:latin typeface="Arial" panose="020B0604020202020204" pitchFamily="34" charset="0"/>
                        </a:rPr>
                        <a:t>GRUPO DE TALENTO HUMANO - /BIENESTAR SOCIAL </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17157">
                <a:tc>
                  <a:txBody>
                    <a:bodyPr/>
                    <a:lstStyle/>
                    <a:p>
                      <a:pPr algn="ctr" rtl="0" fontAlgn="ctr"/>
                      <a:r>
                        <a:rPr lang="es-CO" sz="1000" b="1" i="0" u="none" strike="noStrike">
                          <a:solidFill>
                            <a:srgbClr val="375623"/>
                          </a:solidFill>
                          <a:effectLst/>
                          <a:latin typeface="Verdana" panose="020B0604030504040204" pitchFamily="34" charset="0"/>
                        </a:rPr>
                        <a:t>TEMA</a:t>
                      </a:r>
                    </a:p>
                  </a:txBody>
                  <a:tcPr marL="9160" marR="9160" marT="916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dirty="0">
                          <a:solidFill>
                            <a:srgbClr val="375623"/>
                          </a:solidFill>
                          <a:effectLst/>
                          <a:latin typeface="Verdana" panose="020B0604030504040204" pitchFamily="34" charset="0"/>
                        </a:rPr>
                        <a:t>DESCRIPCIÓN</a:t>
                      </a:r>
                    </a:p>
                  </a:txBody>
                  <a:tcPr marL="9160" marR="9160" marT="916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rgbClr val="375623"/>
                          </a:solidFill>
                          <a:effectLst/>
                          <a:latin typeface="Verdana" panose="020B0604030504040204" pitchFamily="34" charset="0"/>
                        </a:rPr>
                        <a:t>LOGROS Y AVANCE DE LA GESTIÓN </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688575">
                <a:tc rowSpan="3">
                  <a:txBody>
                    <a:bodyPr/>
                    <a:lstStyle/>
                    <a:p>
                      <a:pPr algn="ctr" rtl="0" fontAlgn="ctr"/>
                      <a:r>
                        <a:rPr lang="es-CO" sz="1100" b="1" i="0" u="none" strike="noStrike" dirty="0">
                          <a:solidFill>
                            <a:srgbClr val="375623"/>
                          </a:solidFill>
                          <a:effectLst/>
                          <a:latin typeface="Arial" panose="020B0604020202020204" pitchFamily="34" charset="0"/>
                        </a:rPr>
                        <a:t>BIENESTAR SOCIAL </a:t>
                      </a:r>
                    </a:p>
                  </a:txBody>
                  <a:tcPr marL="9160" marR="9160" marT="916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1000" b="0" i="0" u="none" strike="noStrike" dirty="0">
                          <a:solidFill>
                            <a:srgbClr val="375623"/>
                          </a:solidFill>
                          <a:effectLst/>
                          <a:latin typeface="Arial" panose="020B0604020202020204" pitchFamily="34" charset="0"/>
                        </a:rPr>
                        <a:t>Se desarrollaron actividades especiales encaminadas a fortalecer la Dimensión del Talento Humano hacia la ruta de la felicidad, a través de programas especiales de conmemoración de 25 años como transformando vidas, fortalecer la cultura organización y el clima laboral a través de izadas de bandera, celebraciones especiales de cumpleaños, escuela de familia, torneos deportivos internos de integración, potenciar el código de integridad y sus valores en el diario vivir de los funcionarios y contratistas. </a:t>
                      </a:r>
                    </a:p>
                  </a:txBody>
                  <a:tcPr marL="9160" marR="9160" marT="916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dirty="0">
                          <a:solidFill>
                            <a:srgbClr val="375623"/>
                          </a:solidFill>
                          <a:effectLst/>
                          <a:latin typeface="Arial" panose="020B0604020202020204" pitchFamily="34" charset="0"/>
                        </a:rPr>
                        <a:t>Se logró la participación del 100% de los funcionarios y contratistas en todos los programas y las actividades organizadas en la vigencia 2019.</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335512">
                <a:tc vMerge="1">
                  <a:txBody>
                    <a:bodyPr/>
                    <a:lstStyle/>
                    <a:p>
                      <a:endParaRPr lang="es-CO"/>
                    </a:p>
                  </a:txBody>
                  <a:tcPr/>
                </a:tc>
                <a:tc rowSpan="2">
                  <a:txBody>
                    <a:bodyPr/>
                    <a:lstStyle/>
                    <a:p>
                      <a:pPr algn="l" rtl="0" fontAlgn="t"/>
                      <a:r>
                        <a:rPr lang="es-ES" sz="1000" b="0" i="0" u="none" strike="noStrike" dirty="0">
                          <a:solidFill>
                            <a:srgbClr val="375623"/>
                          </a:solidFill>
                          <a:effectLst/>
                          <a:latin typeface="Arial" panose="020B0604020202020204" pitchFamily="34" charset="0"/>
                        </a:rPr>
                        <a:t>Desarrollar el Programa de Incentivos, estímulos y servicios sociales, premiación mejores funcionarios y equipos de trabajo, apoyo en la realización de las olimpiadas del sector transporte,  feria financiera, artesanal, día del niño, vacaciones recreativas, apoyo educativo, día de la mujer, día del hombre, día de la familia, día del servidor público, actividades deportivas en las direcciones territoriales.</a:t>
                      </a:r>
                    </a:p>
                  </a:txBody>
                  <a:tcPr marL="9160" marR="9160" marT="9160" marB="0">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dirty="0">
                          <a:solidFill>
                            <a:srgbClr val="375623"/>
                          </a:solidFill>
                          <a:effectLst/>
                          <a:latin typeface="Arial" panose="020B0604020202020204" pitchFamily="34" charset="0"/>
                        </a:rPr>
                        <a:t>Se realizaron 92 actividades en el marco de la celebración de los 25 años, con porcentajes de participación mayores a 60% en la mayoría de las actividades. Logrando un impacto de relevancia en la calidad de vida de los colaboradores, cuya participación fue creciente en  el transcurso del año 2019. </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512268">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rgbClr val="375623"/>
                          </a:solidFill>
                          <a:effectLst/>
                          <a:latin typeface="Arial" panose="020B0604020202020204" pitchFamily="34" charset="0"/>
                        </a:rPr>
                        <a:t>Se cumplió con el Plan de Incentivos propuesto para premiar a los mejores equipos de trabajo y  los mejores funcionarios.</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ángulo 4">
            <a:extLst>
              <a:ext uri="{FF2B5EF4-FFF2-40B4-BE49-F238E27FC236}">
                <a16:creationId xmlns:a16="http://schemas.microsoft.com/office/drawing/2014/main" id="{8EFF4260-5D4D-4395-9217-49399FAE53E6}"/>
              </a:ext>
            </a:extLst>
          </p:cNvPr>
          <p:cNvSpPr>
            <a:spLocks noChangeArrowheads="1"/>
          </p:cNvSpPr>
          <p:nvPr/>
        </p:nvSpPr>
        <p:spPr bwMode="auto">
          <a:xfrm>
            <a:off x="904875" y="239713"/>
            <a:ext cx="10342563"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TALENTO HUMANO</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A11F3DC3-28A7-4BC4-B1B6-A84ABDCEC489}"/>
              </a:ext>
            </a:extLst>
          </p:cNvPr>
          <p:cNvGraphicFramePr>
            <a:graphicFrameLocks noGrp="1"/>
          </p:cNvGraphicFramePr>
          <p:nvPr/>
        </p:nvGraphicFramePr>
        <p:xfrm>
          <a:off x="904875" y="1357313"/>
          <a:ext cx="10421938" cy="4194175"/>
        </p:xfrm>
        <a:graphic>
          <a:graphicData uri="http://schemas.openxmlformats.org/drawingml/2006/table">
            <a:tbl>
              <a:tblPr firstRow="1" bandRow="1"/>
              <a:tblGrid>
                <a:gridCol w="3366851">
                  <a:extLst>
                    <a:ext uri="{9D8B030D-6E8A-4147-A177-3AD203B41FA5}">
                      <a16:colId xmlns:a16="http://schemas.microsoft.com/office/drawing/2014/main" val="20000"/>
                    </a:ext>
                  </a:extLst>
                </a:gridCol>
                <a:gridCol w="3750549">
                  <a:extLst>
                    <a:ext uri="{9D8B030D-6E8A-4147-A177-3AD203B41FA5}">
                      <a16:colId xmlns:a16="http://schemas.microsoft.com/office/drawing/2014/main" val="20001"/>
                    </a:ext>
                  </a:extLst>
                </a:gridCol>
                <a:gridCol w="3304538">
                  <a:extLst>
                    <a:ext uri="{9D8B030D-6E8A-4147-A177-3AD203B41FA5}">
                      <a16:colId xmlns:a16="http://schemas.microsoft.com/office/drawing/2014/main" val="20002"/>
                    </a:ext>
                  </a:extLst>
                </a:gridCol>
              </a:tblGrid>
              <a:tr h="190457">
                <a:tc gridSpan="3">
                  <a:txBody>
                    <a:bodyPr/>
                    <a:lstStyle/>
                    <a:p>
                      <a:pPr algn="ctr" rtl="0" fontAlgn="ctr"/>
                      <a:r>
                        <a:rPr lang="es-ES" sz="1000" b="1" i="0" u="none" strike="noStrike">
                          <a:solidFill>
                            <a:srgbClr val="FFFFFF"/>
                          </a:solidFill>
                          <a:effectLst/>
                          <a:latin typeface="Arial" panose="020B0604020202020204" pitchFamily="34" charset="0"/>
                        </a:rPr>
                        <a:t>GRUPO DE TALENTO HUMANO (SEGURIDAD Y SALUD EN EL TRABAJO /GSST)</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23777">
                <a:tc>
                  <a:txBody>
                    <a:bodyPr/>
                    <a:lstStyle/>
                    <a:p>
                      <a:pPr algn="ctr" rtl="0" fontAlgn="ctr"/>
                      <a:r>
                        <a:rPr lang="es-CO" sz="1100" b="1" i="0" u="none" strike="noStrike">
                          <a:solidFill>
                            <a:schemeClr val="accent6">
                              <a:lumMod val="50000"/>
                            </a:schemeClr>
                          </a:solidFill>
                          <a:effectLst/>
                          <a:latin typeface="Arial" panose="020B0604020202020204" pitchFamily="34" charset="0"/>
                          <a:cs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100" b="1" i="0" u="none" strike="noStrike">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323777">
                <a:tc>
                  <a:txBody>
                    <a:bodyPr/>
                    <a:lstStyle/>
                    <a:p>
                      <a:pPr algn="ctr" rtl="0" fontAlgn="ctr"/>
                      <a:r>
                        <a:rPr lang="es-ES" sz="1100" b="1" i="0" u="none" strike="noStrike" dirty="0">
                          <a:solidFill>
                            <a:schemeClr val="accent6">
                              <a:lumMod val="50000"/>
                            </a:schemeClr>
                          </a:solidFill>
                          <a:effectLst/>
                          <a:latin typeface="Arial" panose="020B0604020202020204" pitchFamily="34" charset="0"/>
                          <a:cs typeface="Arial" panose="020B0604020202020204" pitchFamily="34" charset="0"/>
                        </a:rPr>
                        <a:t>SEGURIDAD Y SALUD EN EL TRABAJO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Actividades encaminadas a la Identificación de condiciones de salud a nivel musculo esqueléticas en la población trabajadora Invias.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Inspección ergonómica a puestos de trabajo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335273">
                <a:tc>
                  <a:txBody>
                    <a:bodyPr/>
                    <a:lstStyle/>
                    <a:p>
                      <a:pPr algn="ctr" rtl="0" fontAlgn="ctr"/>
                      <a:r>
                        <a:rPr lang="es-CO" sz="1100" b="1" i="0" u="none" strike="noStrike" dirty="0">
                          <a:solidFill>
                            <a:schemeClr val="accent6">
                              <a:lumMod val="50000"/>
                            </a:schemeClr>
                          </a:solidFill>
                          <a:effectLst/>
                          <a:latin typeface="Arial" panose="020B0604020202020204" pitchFamily="34" charset="0"/>
                          <a:cs typeface="Arial" panose="020B0604020202020204" pitchFamily="34" charset="0"/>
                        </a:rPr>
                        <a:t>PROGRAMA DE DME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Programa de educación y prevención Desordenes Musculo esqueléticos  DME.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335273">
                <a:tc rowSpan="3">
                  <a:txBody>
                    <a:bodyPr/>
                    <a:lstStyle/>
                    <a:p>
                      <a:pPr algn="ctr" rtl="0" fontAlgn="ctr"/>
                      <a:r>
                        <a:rPr lang="es-ES" sz="1100" b="1" i="0" u="none" strike="noStrike" dirty="0">
                          <a:solidFill>
                            <a:schemeClr val="accent6">
                              <a:lumMod val="50000"/>
                            </a:schemeClr>
                          </a:solidFill>
                          <a:effectLst/>
                          <a:latin typeface="Arial" panose="020B0604020202020204" pitchFamily="34" charset="0"/>
                          <a:cs typeface="Arial" panose="020B0604020202020204" pitchFamily="34" charset="0"/>
                        </a:rPr>
                        <a:t>EVALUACIÓN Y VALORACIÓN DE RIESGOS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3">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Actualización del Plan de Emergencias  y Matriz de identificación de peligros y valoración de riesgos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Actualización matriz de riesgos  en 14 territoriales y Planta Central</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335273">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Actualización del plan de emergencias en nueva sede planta central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485666">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Actualización y capacitación en primer respondiente y enfermedades de aparición súbita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502910">
                <a:tc rowSpan="4">
                  <a:txBody>
                    <a:bodyPr/>
                    <a:lstStyle/>
                    <a:p>
                      <a:pPr algn="ctr" rtl="0" fontAlgn="ctr"/>
                      <a:r>
                        <a:rPr lang="es-CO" sz="1100" b="1" i="0" u="none" strike="noStrike" dirty="0">
                          <a:solidFill>
                            <a:schemeClr val="accent6">
                              <a:lumMod val="50000"/>
                            </a:schemeClr>
                          </a:solidFill>
                          <a:effectLst/>
                          <a:latin typeface="Arial" panose="020B0604020202020204" pitchFamily="34" charset="0"/>
                          <a:cs typeface="Arial" panose="020B0604020202020204" pitchFamily="34" charset="0"/>
                        </a:rPr>
                        <a:t>RIESGO PSICOSOCIAL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4">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Aplicación Batería de Riesgo Psicosocial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dirty="0">
                          <a:solidFill>
                            <a:schemeClr val="accent6">
                              <a:lumMod val="50000"/>
                            </a:schemeClr>
                          </a:solidFill>
                          <a:effectLst/>
                          <a:latin typeface="Arial" panose="020B0604020202020204" pitchFamily="34" charset="0"/>
                          <a:cs typeface="Arial" panose="020B0604020202020204" pitchFamily="34" charset="0"/>
                        </a:rPr>
                        <a:t>Determinar los factores intra laborales y extra laborales e identificar las acciones de mejora para minimizar el Riesgo.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323777">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Trabajo en equipo, liderazgo, adaptación del cambio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90457">
                <a:tc vMerge="1">
                  <a:txBody>
                    <a:bodyPr/>
                    <a:lstStyle/>
                    <a:p>
                      <a:endParaRPr lang="es-CO"/>
                    </a:p>
                  </a:txBody>
                  <a:tcPr/>
                </a:tc>
                <a:tc vMerge="1">
                  <a:txBody>
                    <a:bodyPr/>
                    <a:lstStyle/>
                    <a:p>
                      <a:endParaRPr lang="es-CO"/>
                    </a:p>
                  </a:txBody>
                  <a:tcPr/>
                </a:tc>
                <a:tc>
                  <a:txBody>
                    <a:bodyPr/>
                    <a:lstStyle/>
                    <a:p>
                      <a:pPr algn="just" rtl="0" fontAlgn="ctr"/>
                      <a:r>
                        <a:rPr lang="es-CO" sz="1100" b="0" i="0" u="none" strike="noStrike">
                          <a:solidFill>
                            <a:schemeClr val="accent6">
                              <a:lumMod val="50000"/>
                            </a:schemeClr>
                          </a:solidFill>
                          <a:effectLst/>
                          <a:latin typeface="Arial" panose="020B0604020202020204" pitchFamily="34" charset="0"/>
                          <a:cs typeface="Arial" panose="020B0604020202020204" pitchFamily="34" charset="0"/>
                        </a:rPr>
                        <a:t>Taller Acoso laboral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190457">
                <a:tc vMerge="1">
                  <a:txBody>
                    <a:bodyPr/>
                    <a:lstStyle/>
                    <a:p>
                      <a:endParaRPr lang="es-CO"/>
                    </a:p>
                  </a:txBody>
                  <a:tcPr/>
                </a:tc>
                <a:tc vMerge="1">
                  <a:txBody>
                    <a:bodyPr/>
                    <a:lstStyle/>
                    <a:p>
                      <a:endParaRPr lang="es-CO"/>
                    </a:p>
                  </a:txBody>
                  <a:tcPr/>
                </a:tc>
                <a:tc>
                  <a:txBody>
                    <a:bodyPr/>
                    <a:lstStyle/>
                    <a:p>
                      <a:pPr algn="just" rtl="0" fontAlgn="ctr"/>
                      <a:r>
                        <a:rPr lang="es-CO" sz="1100" b="0" i="0" u="none" strike="noStrike">
                          <a:solidFill>
                            <a:schemeClr val="accent6">
                              <a:lumMod val="50000"/>
                            </a:schemeClr>
                          </a:solidFill>
                          <a:effectLst/>
                          <a:latin typeface="Arial" panose="020B0604020202020204" pitchFamily="34" charset="0"/>
                          <a:cs typeface="Arial" panose="020B0604020202020204" pitchFamily="34" charset="0"/>
                        </a:rPr>
                        <a:t>Psicopausas y brigada anti estrés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657077">
                <a:tc>
                  <a:txBody>
                    <a:bodyPr/>
                    <a:lstStyle/>
                    <a:p>
                      <a:pPr algn="ctr" rtl="0" fontAlgn="ctr"/>
                      <a:r>
                        <a:rPr lang="es-CO" sz="1100" b="1" i="0" u="none" strike="noStrike" dirty="0">
                          <a:solidFill>
                            <a:schemeClr val="accent6">
                              <a:lumMod val="50000"/>
                            </a:schemeClr>
                          </a:solidFill>
                          <a:effectLst/>
                          <a:latin typeface="Arial" panose="020B0604020202020204" pitchFamily="34" charset="0"/>
                          <a:cs typeface="Arial" panose="020B0604020202020204" pitchFamily="34" charset="0"/>
                        </a:rPr>
                        <a:t>GESTIÓN DEL CAMBIO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Gestión del proceso de mejora de la sede de INVIAS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dirty="0">
                          <a:solidFill>
                            <a:schemeClr val="accent6">
                              <a:lumMod val="50000"/>
                            </a:schemeClr>
                          </a:solidFill>
                          <a:effectLst/>
                          <a:latin typeface="Arial" panose="020B0604020202020204" pitchFamily="34" charset="0"/>
                          <a:cs typeface="Arial" panose="020B0604020202020204" pitchFamily="34" charset="0"/>
                        </a:rPr>
                        <a:t>Socialización Nueva Sede, Análisis de puestos de trabajo, trasformando Vidas Mediciones Higiénicas  (Iluminación y Material Particulado).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ángulo 6">
            <a:extLst>
              <a:ext uri="{FF2B5EF4-FFF2-40B4-BE49-F238E27FC236}">
                <a16:creationId xmlns:a16="http://schemas.microsoft.com/office/drawing/2014/main" id="{C15A1E05-89E5-4448-B26B-854035CAD2D3}"/>
              </a:ext>
            </a:extLst>
          </p:cNvPr>
          <p:cNvSpPr>
            <a:spLocks noChangeArrowheads="1"/>
          </p:cNvSpPr>
          <p:nvPr/>
        </p:nvSpPr>
        <p:spPr bwMode="auto">
          <a:xfrm>
            <a:off x="873125" y="234950"/>
            <a:ext cx="685165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TALENTO HUMANO</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F2CB8B6D-C517-4B42-B642-F19DAA0668FA}"/>
              </a:ext>
            </a:extLst>
          </p:cNvPr>
          <p:cNvGraphicFramePr>
            <a:graphicFrameLocks noGrp="1"/>
          </p:cNvGraphicFramePr>
          <p:nvPr/>
        </p:nvGraphicFramePr>
        <p:xfrm>
          <a:off x="895350" y="1049338"/>
          <a:ext cx="10440988" cy="4559300"/>
        </p:xfrm>
        <a:graphic>
          <a:graphicData uri="http://schemas.openxmlformats.org/drawingml/2006/table">
            <a:tbl>
              <a:tblPr firstRow="1" bandRow="1"/>
              <a:tblGrid>
                <a:gridCol w="3480329">
                  <a:extLst>
                    <a:ext uri="{9D8B030D-6E8A-4147-A177-3AD203B41FA5}">
                      <a16:colId xmlns:a16="http://schemas.microsoft.com/office/drawing/2014/main" val="20000"/>
                    </a:ext>
                  </a:extLst>
                </a:gridCol>
                <a:gridCol w="3480329">
                  <a:extLst>
                    <a:ext uri="{9D8B030D-6E8A-4147-A177-3AD203B41FA5}">
                      <a16:colId xmlns:a16="http://schemas.microsoft.com/office/drawing/2014/main" val="20001"/>
                    </a:ext>
                  </a:extLst>
                </a:gridCol>
                <a:gridCol w="3480329">
                  <a:extLst>
                    <a:ext uri="{9D8B030D-6E8A-4147-A177-3AD203B41FA5}">
                      <a16:colId xmlns:a16="http://schemas.microsoft.com/office/drawing/2014/main" val="20002"/>
                    </a:ext>
                  </a:extLst>
                </a:gridCol>
              </a:tblGrid>
              <a:tr h="251289">
                <a:tc gridSpan="3">
                  <a:txBody>
                    <a:bodyPr/>
                    <a:lstStyle/>
                    <a:p>
                      <a:pPr algn="l" rtl="0" fontAlgn="ctr"/>
                      <a:r>
                        <a:rPr lang="es-ES" sz="1200" b="1" i="0" u="none" strike="noStrike" dirty="0">
                          <a:solidFill>
                            <a:schemeClr val="accent6">
                              <a:lumMod val="50000"/>
                            </a:schemeClr>
                          </a:solidFill>
                          <a:effectLst/>
                          <a:latin typeface="Arial" panose="020B0604020202020204" pitchFamily="34" charset="0"/>
                        </a:rPr>
                        <a:t>Alcance de la Gestión</a:t>
                      </a:r>
                      <a:r>
                        <a:rPr lang="es-ES" sz="1200" b="0" i="0" u="none" strike="noStrike" dirty="0">
                          <a:solidFill>
                            <a:schemeClr val="accent6">
                              <a:lumMod val="50000"/>
                            </a:schemeClr>
                          </a:solidFill>
                          <a:effectLst/>
                          <a:latin typeface="Arial" panose="020B0604020202020204" pitchFamily="34" charset="0"/>
                        </a:rPr>
                        <a:t>: Implementar las políticas, programas  y proyectos relacionados con la administración y gestión del talento humano de la entidad.</a:t>
                      </a:r>
                    </a:p>
                  </a:txBody>
                  <a:tcPr marL="9160" marR="9160" marT="915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51289">
                <a:tc gridSpan="3">
                  <a:txBody>
                    <a:bodyPr/>
                    <a:lstStyle/>
                    <a:p>
                      <a:pPr algn="ctr" rtl="0" fontAlgn="ctr"/>
                      <a:r>
                        <a:rPr lang="es-ES" sz="1000" b="1" i="0" u="none" strike="noStrike">
                          <a:solidFill>
                            <a:schemeClr val="accent6">
                              <a:lumMod val="50000"/>
                            </a:schemeClr>
                          </a:solidFill>
                          <a:effectLst/>
                          <a:latin typeface="Arial" panose="020B0604020202020204" pitchFamily="34" charset="0"/>
                        </a:rPr>
                        <a:t>GRUPO DE TALENTO HUMANO (SEGURIDAD Y SALUD EN EL TRABAJO /GSST)</a:t>
                      </a:r>
                    </a:p>
                  </a:txBody>
                  <a:tcPr marL="9160" marR="9160" marT="915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51289">
                <a:tc>
                  <a:txBody>
                    <a:bodyPr/>
                    <a:lstStyle/>
                    <a:p>
                      <a:pPr algn="ctr" rtl="0" fontAlgn="ctr"/>
                      <a:r>
                        <a:rPr lang="es-CO" sz="1000" b="1" i="0" u="none" strike="noStrike" dirty="0">
                          <a:solidFill>
                            <a:schemeClr val="accent6">
                              <a:lumMod val="50000"/>
                            </a:schemeClr>
                          </a:solidFill>
                          <a:effectLst/>
                          <a:latin typeface="Verdana" panose="020B0604030504040204" pitchFamily="34" charset="0"/>
                        </a:rPr>
                        <a:t>TEMAS</a:t>
                      </a:r>
                    </a:p>
                  </a:txBody>
                  <a:tcPr marL="9160" marR="9160" marT="915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Verdana" panose="020B0604030504040204" pitchFamily="34" charset="0"/>
                        </a:rPr>
                        <a:t>DESCRIPCIÓN</a:t>
                      </a:r>
                    </a:p>
                  </a:txBody>
                  <a:tcPr marL="9160" marR="9160" marT="915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chemeClr val="accent6">
                              <a:lumMod val="50000"/>
                            </a:schemeClr>
                          </a:solidFill>
                          <a:effectLst/>
                          <a:latin typeface="Verdana" panose="020B0604030504040204" pitchFamily="34" charset="0"/>
                        </a:rPr>
                        <a:t>LOGROS Y  AVANCE DE LA GESTIÓN </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854381">
                <a:tc>
                  <a:txBody>
                    <a:bodyPr/>
                    <a:lstStyle/>
                    <a:p>
                      <a:pPr algn="ctr" rtl="0" fontAlgn="ctr"/>
                      <a:r>
                        <a:rPr lang="es-ES" sz="1100" b="1" i="0" u="none" strike="noStrike" dirty="0">
                          <a:solidFill>
                            <a:schemeClr val="accent6">
                              <a:lumMod val="50000"/>
                            </a:schemeClr>
                          </a:solidFill>
                          <a:effectLst/>
                          <a:latin typeface="Arial" panose="020B0604020202020204" pitchFamily="34" charset="0"/>
                        </a:rPr>
                        <a:t>PLAN ESTRATÉGICO DE SEGURIDAD VIAL</a:t>
                      </a:r>
                    </a:p>
                  </a:txBody>
                  <a:tcPr marL="9160" marR="9160" marT="915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Capacitaciones para incorporar la seguridad vial en el día a día de cada persona y así reducir los accidentes que se provocan. En el caso de que no sea posible evitar los daños producidos por accidentes de tráfico. </a:t>
                      </a:r>
                    </a:p>
                  </a:txBody>
                  <a:tcPr marL="9160" marR="9160" marT="915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Asesoría a los conductores en inspecciones pre viaje, prevención de distracciones durante la conducción y punto ciego.</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430650">
                <a:tc rowSpan="2">
                  <a:txBody>
                    <a:bodyPr/>
                    <a:lstStyle/>
                    <a:p>
                      <a:pPr algn="ctr" rtl="0" fontAlgn="ctr"/>
                      <a:r>
                        <a:rPr lang="es-CO" sz="1100" b="1" i="0" u="none" strike="noStrike" dirty="0">
                          <a:solidFill>
                            <a:schemeClr val="accent6">
                              <a:lumMod val="50000"/>
                            </a:schemeClr>
                          </a:solidFill>
                          <a:effectLst/>
                          <a:latin typeface="Arial" panose="020B0604020202020204" pitchFamily="34" charset="0"/>
                        </a:rPr>
                        <a:t>PLAN DE EMERGENCIAS </a:t>
                      </a:r>
                    </a:p>
                  </a:txBody>
                  <a:tcPr marL="9160" marR="9160" marT="915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a:txBody>
                    <a:bodyPr/>
                    <a:lstStyle/>
                    <a:p>
                      <a:pPr algn="just" rtl="0" fontAlgn="ctr"/>
                      <a:r>
                        <a:rPr lang="es-ES" sz="1100" b="0" i="0" u="none" strike="noStrike">
                          <a:solidFill>
                            <a:schemeClr val="accent6">
                              <a:lumMod val="50000"/>
                            </a:schemeClr>
                          </a:solidFill>
                          <a:effectLst/>
                          <a:latin typeface="Arial" panose="020B0604020202020204" pitchFamily="34" charset="0"/>
                        </a:rPr>
                        <a:t>Actividades para reducir al mínimo las consecuencias o daños humanos y económicos que puedan derivarse de una situación de emergencia</a:t>
                      </a:r>
                    </a:p>
                  </a:txBody>
                  <a:tcPr marL="9160" marR="9160" marT="915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Simulacro de Evacuación el 2 de octubre del 2019 en planta central y las 26 Territoriales</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51289">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Formación a la Brigada de Emergencias</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761896">
                <a:tc rowSpan="5">
                  <a:txBody>
                    <a:bodyPr/>
                    <a:lstStyle/>
                    <a:p>
                      <a:pPr algn="ctr" rtl="0" fontAlgn="ctr"/>
                      <a:r>
                        <a:rPr lang="es-ES" sz="1100" b="1" i="0" u="none" strike="noStrike" dirty="0">
                          <a:solidFill>
                            <a:schemeClr val="accent6">
                              <a:lumMod val="50000"/>
                            </a:schemeClr>
                          </a:solidFill>
                          <a:effectLst/>
                          <a:latin typeface="Arial" panose="020B0604020202020204" pitchFamily="34" charset="0"/>
                        </a:rPr>
                        <a:t>PROMOCIÓN Y PREVENCIÓN DE LA SALUD </a:t>
                      </a:r>
                    </a:p>
                  </a:txBody>
                  <a:tcPr marL="9160" marR="9160" marT="915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3">
                  <a:txBody>
                    <a:bodyPr/>
                    <a:lstStyle/>
                    <a:p>
                      <a:pPr algn="just" rtl="0" fontAlgn="ctr"/>
                      <a:r>
                        <a:rPr lang="es-CO" sz="1100" b="0" i="0" u="none" strike="noStrike">
                          <a:solidFill>
                            <a:schemeClr val="accent6">
                              <a:lumMod val="50000"/>
                            </a:schemeClr>
                          </a:solidFill>
                          <a:effectLst/>
                          <a:latin typeface="Arial" panose="020B0604020202020204" pitchFamily="34" charset="0"/>
                        </a:rPr>
                        <a:t>Semana de la Salud </a:t>
                      </a:r>
                    </a:p>
                  </a:txBody>
                  <a:tcPr marL="9160" marR="9160" marT="915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Capacitación en estilos de vida saludable, prevención lesiones osteomusculares en deportistas, signos y síntomas para identificación cáncer de mama y próstata.</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251289">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Examen identificación y asesoría autoexamen mama- </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51289">
                <a:tc vMerge="1">
                  <a:txBody>
                    <a:bodyPr/>
                    <a:lstStyle/>
                    <a:p>
                      <a:endParaRPr lang="es-CO"/>
                    </a:p>
                  </a:txBody>
                  <a:tcPr/>
                </a:tc>
                <a:tc vMerge="1">
                  <a:txBody>
                    <a:bodyPr/>
                    <a:lstStyle/>
                    <a:p>
                      <a:endParaRPr lang="es-CO"/>
                    </a:p>
                  </a:txBody>
                  <a:tcPr/>
                </a:tc>
                <a:tc>
                  <a:txBody>
                    <a:bodyPr/>
                    <a:lstStyle/>
                    <a:p>
                      <a:pPr algn="just" rtl="0" fontAlgn="ctr"/>
                      <a:r>
                        <a:rPr lang="pt-BR" sz="1100" b="0" i="0" u="none" strike="noStrike">
                          <a:solidFill>
                            <a:schemeClr val="accent6">
                              <a:lumMod val="50000"/>
                            </a:schemeClr>
                          </a:solidFill>
                          <a:effectLst/>
                          <a:latin typeface="Arial" panose="020B0604020202020204" pitchFamily="34" charset="0"/>
                        </a:rPr>
                        <a:t>Actividades lúdicas Master chef Invias</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573988">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Capacitación “Cuando los segundos cuentan” RCP para personas no trabajadores de salud junto con la Cruz Roja</a:t>
                      </a:r>
                    </a:p>
                  </a:txBody>
                  <a:tcPr marL="9160" marR="9160" marT="915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fontAlgn="ctr"/>
                      <a:r>
                        <a:rPr lang="es-CO" sz="1100" b="0" i="0" u="none" strike="noStrike">
                          <a:solidFill>
                            <a:schemeClr val="accent6">
                              <a:lumMod val="50000"/>
                            </a:schemeClr>
                          </a:solidFill>
                          <a:effectLst/>
                          <a:latin typeface="Arial" panose="020B0604020202020204" pitchFamily="34" charset="0"/>
                        </a:rPr>
                        <a:t> </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430650">
                <a:tc vMerge="1">
                  <a:txBody>
                    <a:bodyPr/>
                    <a:lstStyle/>
                    <a:p>
                      <a:endParaRPr lang="es-CO"/>
                    </a:p>
                  </a:txBody>
                  <a:tcPr/>
                </a:tc>
                <a:tc>
                  <a:txBody>
                    <a:bodyPr/>
                    <a:lstStyle/>
                    <a:p>
                      <a:pPr algn="just" rtl="0" fontAlgn="ctr"/>
                      <a:r>
                        <a:rPr lang="es-CO" sz="1100" b="0" i="0" u="none" strike="noStrike">
                          <a:solidFill>
                            <a:schemeClr val="accent6">
                              <a:lumMod val="50000"/>
                            </a:schemeClr>
                          </a:solidFill>
                          <a:effectLst/>
                          <a:latin typeface="Arial" panose="020B0604020202020204" pitchFamily="34" charset="0"/>
                        </a:rPr>
                        <a:t>Chequeo ejecutivo </a:t>
                      </a:r>
                    </a:p>
                  </a:txBody>
                  <a:tcPr marL="9160" marR="9160" marT="915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CO" sz="1100" b="0" i="0" u="none" strike="noStrike" dirty="0">
                          <a:solidFill>
                            <a:schemeClr val="accent6">
                              <a:lumMod val="50000"/>
                            </a:schemeClr>
                          </a:solidFill>
                          <a:effectLst/>
                          <a:latin typeface="Arial" panose="020B0604020202020204" pitchFamily="34" charset="0"/>
                        </a:rPr>
                        <a:t>Examen médico ocupacional y examen medico de especialistas a directivos Invias</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bl>
          </a:graphicData>
        </a:graphic>
      </p:graphicFrame>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ángulo 4">
            <a:extLst>
              <a:ext uri="{FF2B5EF4-FFF2-40B4-BE49-F238E27FC236}">
                <a16:creationId xmlns:a16="http://schemas.microsoft.com/office/drawing/2014/main" id="{9C5E8F6F-CD2C-420B-9644-CAD40DD16D35}"/>
              </a:ext>
            </a:extLst>
          </p:cNvPr>
          <p:cNvSpPr>
            <a:spLocks noChangeArrowheads="1"/>
          </p:cNvSpPr>
          <p:nvPr/>
        </p:nvSpPr>
        <p:spPr bwMode="auto">
          <a:xfrm>
            <a:off x="895350" y="268288"/>
            <a:ext cx="103520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TALENTO HUMANO</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C09FCD95-CA4D-43F9-A1C9-153BD73B8BB5}"/>
              </a:ext>
            </a:extLst>
          </p:cNvPr>
          <p:cNvGraphicFramePr>
            <a:graphicFrameLocks noGrp="1"/>
          </p:cNvGraphicFramePr>
          <p:nvPr/>
        </p:nvGraphicFramePr>
        <p:xfrm>
          <a:off x="895350" y="1123950"/>
          <a:ext cx="10439400" cy="4398963"/>
        </p:xfrm>
        <a:graphic>
          <a:graphicData uri="http://schemas.openxmlformats.org/drawingml/2006/table">
            <a:tbl>
              <a:tblPr firstRow="1" bandRow="1"/>
              <a:tblGrid>
                <a:gridCol w="2762250">
                  <a:extLst>
                    <a:ext uri="{9D8B030D-6E8A-4147-A177-3AD203B41FA5}">
                      <a16:colId xmlns:a16="http://schemas.microsoft.com/office/drawing/2014/main" val="20000"/>
                    </a:ext>
                  </a:extLst>
                </a:gridCol>
                <a:gridCol w="3335482">
                  <a:extLst>
                    <a:ext uri="{9D8B030D-6E8A-4147-A177-3AD203B41FA5}">
                      <a16:colId xmlns:a16="http://schemas.microsoft.com/office/drawing/2014/main" val="20001"/>
                    </a:ext>
                  </a:extLst>
                </a:gridCol>
                <a:gridCol w="4341668">
                  <a:extLst>
                    <a:ext uri="{9D8B030D-6E8A-4147-A177-3AD203B41FA5}">
                      <a16:colId xmlns:a16="http://schemas.microsoft.com/office/drawing/2014/main" val="20002"/>
                    </a:ext>
                  </a:extLst>
                </a:gridCol>
              </a:tblGrid>
              <a:tr h="264836">
                <a:tc gridSpan="3">
                  <a:txBody>
                    <a:bodyPr/>
                    <a:lstStyle/>
                    <a:p>
                      <a:pPr algn="l" rtl="0" fontAlgn="ctr"/>
                      <a:r>
                        <a:rPr lang="es-ES" sz="1200" b="1" i="0" u="none" strike="noStrike" dirty="0">
                          <a:solidFill>
                            <a:srgbClr val="375623"/>
                          </a:solidFill>
                          <a:effectLst/>
                          <a:latin typeface="Arial" panose="020B0604020202020204" pitchFamily="34" charset="0"/>
                        </a:rPr>
                        <a:t>Alcance de la Gestión</a:t>
                      </a:r>
                      <a:r>
                        <a:rPr lang="es-ES" sz="1200" b="0" i="0" u="none" strike="noStrike" dirty="0">
                          <a:solidFill>
                            <a:srgbClr val="375623"/>
                          </a:solidFill>
                          <a:effectLst/>
                          <a:latin typeface="Arial" panose="020B0604020202020204" pitchFamily="34" charset="0"/>
                        </a:rPr>
                        <a:t>: Implementa las políticas, programas  y proyectos relacionados con la administración y gestión del talento humano de la entidad. </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64836">
                <a:tc gridSpan="3">
                  <a:txBody>
                    <a:bodyPr/>
                    <a:lstStyle/>
                    <a:p>
                      <a:pPr algn="ctr" rtl="0" fontAlgn="ctr"/>
                      <a:r>
                        <a:rPr lang="es-ES" sz="1000" b="1" i="0" u="none" strike="noStrike" dirty="0">
                          <a:solidFill>
                            <a:srgbClr val="FFFFFF"/>
                          </a:solidFill>
                          <a:effectLst/>
                          <a:latin typeface="Arial" panose="020B0604020202020204" pitchFamily="34" charset="0"/>
                        </a:rPr>
                        <a:t>GRUPO DE TALENTO HUMANO  - SEGURIDAD Y SALUD EN EL TRABAJO /GSST)</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64836">
                <a:tc>
                  <a:txBody>
                    <a:bodyPr/>
                    <a:lstStyle/>
                    <a:p>
                      <a:pPr algn="ctr" rtl="0" fontAlgn="ctr"/>
                      <a:r>
                        <a:rPr lang="es-CO" sz="1100" b="1" i="0" u="none" strike="noStrike">
                          <a:solidFill>
                            <a:srgbClr val="375623"/>
                          </a:solidFill>
                          <a:effectLst/>
                          <a:latin typeface="Arial" panose="020B0604020202020204" pitchFamily="34" charset="0"/>
                          <a:cs typeface="Arial" panose="020B0604020202020204" pitchFamily="34" charset="0"/>
                        </a:rPr>
                        <a:t>TEMAS</a:t>
                      </a:r>
                    </a:p>
                  </a:txBody>
                  <a:tcPr marL="9160" marR="9160" marT="916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375623"/>
                          </a:solidFill>
                          <a:effectLst/>
                          <a:latin typeface="Arial" panose="020B0604020202020204" pitchFamily="34" charset="0"/>
                          <a:cs typeface="Arial" panose="020B0604020202020204" pitchFamily="34" charset="0"/>
                        </a:rPr>
                        <a:t>DESCRIPCIÓN</a:t>
                      </a:r>
                    </a:p>
                  </a:txBody>
                  <a:tcPr marL="9160" marR="9160" marT="916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100" b="1" i="0" u="none" strike="noStrike">
                          <a:solidFill>
                            <a:srgbClr val="375623"/>
                          </a:solidFill>
                          <a:effectLst/>
                          <a:latin typeface="Arial" panose="020B0604020202020204" pitchFamily="34" charset="0"/>
                          <a:cs typeface="Arial" panose="020B0604020202020204" pitchFamily="34" charset="0"/>
                        </a:rPr>
                        <a:t>LOGROS Y  AVANCE DE LA GESTIÓN </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894493">
                <a:tc rowSpan="6">
                  <a:txBody>
                    <a:bodyPr/>
                    <a:lstStyle/>
                    <a:p>
                      <a:pPr algn="ctr" rtl="0" fontAlgn="ctr"/>
                      <a:r>
                        <a:rPr lang="es-CO" sz="1100" b="1" i="0" u="none" strike="noStrike" dirty="0">
                          <a:solidFill>
                            <a:schemeClr val="accent6">
                              <a:lumMod val="50000"/>
                            </a:schemeClr>
                          </a:solidFill>
                          <a:effectLst/>
                          <a:latin typeface="Arial" panose="020B0604020202020204" pitchFamily="34" charset="0"/>
                          <a:cs typeface="Arial" panose="020B0604020202020204" pitchFamily="34" charset="0"/>
                        </a:rPr>
                        <a:t>INDICADORES SG-SST</a:t>
                      </a:r>
                    </a:p>
                  </a:txBody>
                  <a:tcPr marL="9160" marR="9160" marT="916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3">
                  <a:txBody>
                    <a:bodyPr/>
                    <a:lstStyle/>
                    <a:p>
                      <a:pPr algn="just" rtl="0" fontAlgn="ctr"/>
                      <a:r>
                        <a:rPr lang="es-CO" sz="1100" b="0" i="0" u="none" strike="noStrike">
                          <a:solidFill>
                            <a:schemeClr val="accent6">
                              <a:lumMod val="50000"/>
                            </a:schemeClr>
                          </a:solidFill>
                          <a:effectLst/>
                          <a:latin typeface="Arial" panose="020B0604020202020204" pitchFamily="34" charset="0"/>
                          <a:cs typeface="Arial" panose="020B0604020202020204" pitchFamily="34" charset="0"/>
                        </a:rPr>
                        <a:t>Accidente de trabajo</a:t>
                      </a:r>
                    </a:p>
                  </a:txBody>
                  <a:tcPr marL="9160" marR="9160" marT="916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31 accidentes de trabajo en 2019, el principal mecanismo fue pisadas, golpes o choques en áreas propias del trabajo donde el principal sitio fue en parqueaderos y áreas de circulación vehicular. </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453867">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En promedio cada accidente laboral causa 2 días de incapacidad </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4"/>
                  </a:ext>
                </a:extLst>
              </a:tr>
              <a:tr h="453867">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Durante el año no ocurrieron accidentes laborales calificados como graves </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674180">
                <a:tc vMerge="1">
                  <a:txBody>
                    <a:bodyPr/>
                    <a:lstStyle/>
                    <a:p>
                      <a:endParaRPr lang="es-CO"/>
                    </a:p>
                  </a:txBody>
                  <a:tcPr/>
                </a:tc>
                <a:tc rowSpan="2">
                  <a:txBody>
                    <a:bodyPr/>
                    <a:lstStyle/>
                    <a:p>
                      <a:pPr algn="just" rtl="0" fontAlgn="ctr"/>
                      <a:r>
                        <a:rPr lang="es-CO" sz="1100" b="0" i="0" u="none" strike="noStrike" dirty="0">
                          <a:solidFill>
                            <a:schemeClr val="accent6">
                              <a:lumMod val="50000"/>
                            </a:schemeClr>
                          </a:solidFill>
                          <a:effectLst/>
                          <a:latin typeface="Arial" panose="020B0604020202020204" pitchFamily="34" charset="0"/>
                          <a:cs typeface="Arial" panose="020B0604020202020204" pitchFamily="34" charset="0"/>
                        </a:rPr>
                        <a:t>Enfermedad laboral</a:t>
                      </a:r>
                    </a:p>
                  </a:txBody>
                  <a:tcPr marL="9160" marR="9160" marT="916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12 enfermedades laborales reportadas a diciembre 2019 todas a nivel musculoesquelético de miembros superiores relacionadas con movimientos repetitivos de los mismos.</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453867">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cs typeface="Arial" panose="020B0604020202020204" pitchFamily="34" charset="0"/>
                        </a:rPr>
                        <a:t>Asesoría y seguimiento a las enfermedades catalogadas como origen la laboral</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07"/>
                  </a:ext>
                </a:extLst>
              </a:tr>
              <a:tr h="674180">
                <a:tc vMerge="1">
                  <a:txBody>
                    <a:bodyPr/>
                    <a:lstStyle/>
                    <a:p>
                      <a:endParaRPr lang="es-CO"/>
                    </a:p>
                  </a:txBody>
                  <a:tcPr/>
                </a:tc>
                <a:tc>
                  <a:txBody>
                    <a:bodyPr/>
                    <a:lstStyle/>
                    <a:p>
                      <a:pPr algn="just" rtl="0" fontAlgn="ctr"/>
                      <a:r>
                        <a:rPr lang="es-CO" sz="1100" b="0" i="0" u="none" strike="noStrike">
                          <a:solidFill>
                            <a:schemeClr val="accent6">
                              <a:lumMod val="50000"/>
                            </a:schemeClr>
                          </a:solidFill>
                          <a:effectLst/>
                          <a:latin typeface="Arial" panose="020B0604020202020204" pitchFamily="34" charset="0"/>
                          <a:cs typeface="Arial" panose="020B0604020202020204" pitchFamily="34" charset="0"/>
                        </a:rPr>
                        <a:t>Ausentismo laboral </a:t>
                      </a:r>
                    </a:p>
                  </a:txBody>
                  <a:tcPr marL="9160" marR="9160" marT="916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dirty="0">
                          <a:solidFill>
                            <a:schemeClr val="accent6">
                              <a:lumMod val="50000"/>
                            </a:schemeClr>
                          </a:solidFill>
                          <a:effectLst/>
                          <a:latin typeface="Arial" panose="020B0604020202020204" pitchFamily="34" charset="0"/>
                          <a:cs typeface="Arial" panose="020B0604020202020204" pitchFamily="34" charset="0"/>
                        </a:rPr>
                        <a:t>Para el año 2019 se reportaron 2942 días de incapacidad laboral, mayor prevalencia de origen común, principal diagnostico de resfriado común. </a:t>
                      </a:r>
                    </a:p>
                  </a:txBody>
                  <a:tcPr marL="9160" marR="9160"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ángulo 4">
            <a:extLst>
              <a:ext uri="{FF2B5EF4-FFF2-40B4-BE49-F238E27FC236}">
                <a16:creationId xmlns:a16="http://schemas.microsoft.com/office/drawing/2014/main" id="{A6B88D3F-72AB-4B9C-B302-11A0F215DC8D}"/>
              </a:ext>
            </a:extLst>
          </p:cNvPr>
          <p:cNvSpPr>
            <a:spLocks noChangeArrowheads="1"/>
          </p:cNvSpPr>
          <p:nvPr/>
        </p:nvSpPr>
        <p:spPr bwMode="auto">
          <a:xfrm>
            <a:off x="885825" y="347663"/>
            <a:ext cx="10361613"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TALENTO HUMANO</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436227" name="CuadroTexto 5">
            <a:extLst>
              <a:ext uri="{FF2B5EF4-FFF2-40B4-BE49-F238E27FC236}">
                <a16:creationId xmlns:a16="http://schemas.microsoft.com/office/drawing/2014/main" id="{2554CA7F-8DD2-4F0F-A11C-600D51AB0DCD}"/>
              </a:ext>
            </a:extLst>
          </p:cNvPr>
          <p:cNvSpPr txBox="1">
            <a:spLocks noChangeArrowheads="1"/>
          </p:cNvSpPr>
          <p:nvPr/>
        </p:nvSpPr>
        <p:spPr bwMode="auto">
          <a:xfrm>
            <a:off x="6935788" y="2968625"/>
            <a:ext cx="220662"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100">
                <a:solidFill>
                  <a:srgbClr val="000000"/>
                </a:solidFill>
              </a:rPr>
              <a:t>.</a:t>
            </a:r>
          </a:p>
        </p:txBody>
      </p:sp>
      <p:graphicFrame>
        <p:nvGraphicFramePr>
          <p:cNvPr id="2" name="Tabla 1">
            <a:extLst>
              <a:ext uri="{FF2B5EF4-FFF2-40B4-BE49-F238E27FC236}">
                <a16:creationId xmlns:a16="http://schemas.microsoft.com/office/drawing/2014/main" id="{4AC7C98A-E45E-4202-BA74-84D675E68A83}"/>
              </a:ext>
            </a:extLst>
          </p:cNvPr>
          <p:cNvGraphicFramePr>
            <a:graphicFrameLocks noGrp="1"/>
          </p:cNvGraphicFramePr>
          <p:nvPr/>
        </p:nvGraphicFramePr>
        <p:xfrm>
          <a:off x="885825" y="1266825"/>
          <a:ext cx="10450513" cy="3554413"/>
        </p:xfrm>
        <a:graphic>
          <a:graphicData uri="http://schemas.openxmlformats.org/drawingml/2006/table">
            <a:tbl>
              <a:tblPr firstRow="1" firstCol="1" bandRow="1" bandCol="1"/>
              <a:tblGrid>
                <a:gridCol w="3483504">
                  <a:extLst>
                    <a:ext uri="{9D8B030D-6E8A-4147-A177-3AD203B41FA5}">
                      <a16:colId xmlns:a16="http://schemas.microsoft.com/office/drawing/2014/main" val="20000"/>
                    </a:ext>
                  </a:extLst>
                </a:gridCol>
                <a:gridCol w="3483504">
                  <a:extLst>
                    <a:ext uri="{9D8B030D-6E8A-4147-A177-3AD203B41FA5}">
                      <a16:colId xmlns:a16="http://schemas.microsoft.com/office/drawing/2014/main" val="20001"/>
                    </a:ext>
                  </a:extLst>
                </a:gridCol>
                <a:gridCol w="3483504">
                  <a:extLst>
                    <a:ext uri="{9D8B030D-6E8A-4147-A177-3AD203B41FA5}">
                      <a16:colId xmlns:a16="http://schemas.microsoft.com/office/drawing/2014/main" val="20002"/>
                    </a:ext>
                  </a:extLst>
                </a:gridCol>
              </a:tblGrid>
              <a:tr h="309873">
                <a:tc gridSpan="3">
                  <a:txBody>
                    <a:bodyPr/>
                    <a:lstStyle/>
                    <a:p>
                      <a:pPr algn="l" rtl="0" fontAlgn="ctr"/>
                      <a:r>
                        <a:rPr lang="es-ES" sz="1200" b="1" i="0" u="none" strike="noStrike" dirty="0">
                          <a:solidFill>
                            <a:srgbClr val="375623"/>
                          </a:solidFill>
                          <a:effectLst/>
                          <a:latin typeface="Arial" panose="020B0604020202020204" pitchFamily="34" charset="0"/>
                        </a:rPr>
                        <a:t>Alcance de la Gestión</a:t>
                      </a:r>
                      <a:r>
                        <a:rPr lang="es-ES" sz="1200" b="0" i="0" u="none" strike="noStrike" dirty="0">
                          <a:solidFill>
                            <a:srgbClr val="375623"/>
                          </a:solidFill>
                          <a:effectLst/>
                          <a:latin typeface="Arial" panose="020B0604020202020204" pitchFamily="34" charset="0"/>
                        </a:rPr>
                        <a:t>: Implementa las políticas, programas  y proyectos relacionados con la administración y gestión del talento humano de la entidad. </a:t>
                      </a:r>
                    </a:p>
                  </a:txBody>
                  <a:tcPr marL="9160" marR="9160"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09873">
                <a:tc gridSpan="3">
                  <a:txBody>
                    <a:bodyPr/>
                    <a:lstStyle/>
                    <a:p>
                      <a:pPr algn="ctr" rtl="0" fontAlgn="ctr"/>
                      <a:r>
                        <a:rPr lang="es-CO" sz="1200" b="1" i="0" u="none" strike="noStrike">
                          <a:solidFill>
                            <a:srgbClr val="FFFFFF"/>
                          </a:solidFill>
                          <a:effectLst/>
                          <a:latin typeface="Arial" panose="020B0604020202020204" pitchFamily="34" charset="0"/>
                          <a:cs typeface="Arial" panose="020B0604020202020204" pitchFamily="34" charset="0"/>
                        </a:rPr>
                        <a:t>GRUPO DE TALENTO HUMANO /ADMINISTRACION DE PERSONAL </a:t>
                      </a:r>
                    </a:p>
                  </a:txBody>
                  <a:tcPr marL="9160" marR="9160"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309873">
                <a:tc>
                  <a:txBody>
                    <a:bodyPr/>
                    <a:lstStyle/>
                    <a:p>
                      <a:pPr algn="ctr" rtl="0" fontAlgn="ctr"/>
                      <a:r>
                        <a:rPr lang="es-CO" sz="1200" b="1" i="0" u="none" strike="noStrike">
                          <a:solidFill>
                            <a:schemeClr val="accent6">
                              <a:lumMod val="50000"/>
                            </a:schemeClr>
                          </a:solidFill>
                          <a:effectLst/>
                          <a:latin typeface="Arial" panose="020B0604020202020204" pitchFamily="34" charset="0"/>
                          <a:cs typeface="Arial" panose="020B0604020202020204" pitchFamily="34" charset="0"/>
                        </a:rPr>
                        <a:t>TEMA</a:t>
                      </a:r>
                    </a:p>
                  </a:txBody>
                  <a:tcPr marL="9160" marR="9160" marT="916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2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9160" marR="9160" marT="916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200" b="1" i="0" u="none" strike="noStrike">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866159">
                <a:tc rowSpan="4">
                  <a:txBody>
                    <a:bodyPr/>
                    <a:lstStyle/>
                    <a:p>
                      <a:pPr algn="ctr" rtl="0" fontAlgn="ctr"/>
                      <a:r>
                        <a:rPr lang="es-CO" sz="1200" b="1" i="0" u="none" strike="noStrike" dirty="0">
                          <a:solidFill>
                            <a:schemeClr val="accent6">
                              <a:lumMod val="50000"/>
                            </a:schemeClr>
                          </a:solidFill>
                          <a:effectLst/>
                          <a:latin typeface="Arial" panose="020B0604020202020204" pitchFamily="34" charset="0"/>
                          <a:cs typeface="Arial" panose="020B0604020202020204" pitchFamily="34" charset="0"/>
                        </a:rPr>
                        <a:t>ADMINISTRACIÓN DE PERSONAL</a:t>
                      </a:r>
                    </a:p>
                  </a:txBody>
                  <a:tcPr marL="9160" marR="9160" marT="916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2">
                  <a:txBody>
                    <a:bodyPr/>
                    <a:lstStyle/>
                    <a:p>
                      <a:pPr algn="just" rtl="0" fontAlgn="ctr"/>
                      <a:r>
                        <a:rPr lang="es-CO" sz="1200" b="0" i="0" u="none" strike="noStrike">
                          <a:solidFill>
                            <a:schemeClr val="accent6">
                              <a:lumMod val="50000"/>
                            </a:schemeClr>
                          </a:solidFill>
                          <a:effectLst/>
                          <a:latin typeface="Arial" panose="020B0604020202020204" pitchFamily="34" charset="0"/>
                          <a:cs typeface="Arial" panose="020B0604020202020204" pitchFamily="34" charset="0"/>
                        </a:rPr>
                        <a:t>Procedimiento de encargos</a:t>
                      </a:r>
                    </a:p>
                  </a:txBody>
                  <a:tcPr marL="9160" marR="9160" marT="916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CO" sz="1200" b="0" i="0" u="none" strike="noStrike">
                          <a:solidFill>
                            <a:schemeClr val="accent6">
                              <a:lumMod val="50000"/>
                            </a:schemeClr>
                          </a:solidFill>
                          <a:effectLst/>
                          <a:latin typeface="Arial" panose="020B0604020202020204" pitchFamily="34" charset="0"/>
                          <a:cs typeface="Arial" panose="020B0604020202020204" pitchFamily="34" charset="0"/>
                        </a:rPr>
                        <a:t>Procedimiento ATALHU-PR-9 Procedimiento para la provisión de vacantes definitivas o temporales de carrera administrativa</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582604">
                <a:tc vMerge="1">
                  <a:txBody>
                    <a:bodyPr/>
                    <a:lstStyle/>
                    <a:p>
                      <a:endParaRPr lang="es-CO"/>
                    </a:p>
                  </a:txBody>
                  <a:tcPr/>
                </a:tc>
                <a:tc vMerge="1">
                  <a:txBody>
                    <a:bodyPr/>
                    <a:lstStyle/>
                    <a:p>
                      <a:endParaRPr lang="es-CO"/>
                    </a:p>
                  </a:txBody>
                  <a:tcPr/>
                </a:tc>
                <a:tc>
                  <a:txBody>
                    <a:bodyPr/>
                    <a:lstStyle/>
                    <a:p>
                      <a:pPr algn="just" rtl="0" fontAlgn="ctr"/>
                      <a:r>
                        <a:rPr lang="es-CO" sz="1200" b="0" i="0" u="none" strike="noStrike">
                          <a:solidFill>
                            <a:schemeClr val="accent6">
                              <a:lumMod val="50000"/>
                            </a:schemeClr>
                          </a:solidFill>
                          <a:effectLst/>
                          <a:latin typeface="Arial" panose="020B0604020202020204" pitchFamily="34" charset="0"/>
                          <a:cs typeface="Arial" panose="020B0604020202020204" pitchFamily="34" charset="0"/>
                        </a:rPr>
                        <a:t>Proceso de encargos Fase 1 - 49 convocatorias - 20 encargos.</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309873">
                <a:tc vMerge="1">
                  <a:txBody>
                    <a:bodyPr/>
                    <a:lstStyle/>
                    <a:p>
                      <a:endParaRPr lang="es-CO"/>
                    </a:p>
                  </a:txBody>
                  <a:tcPr/>
                </a:tc>
                <a:tc>
                  <a:txBody>
                    <a:bodyPr/>
                    <a:lstStyle/>
                    <a:p>
                      <a:pPr algn="just" rtl="0" fontAlgn="ctr"/>
                      <a:r>
                        <a:rPr lang="es-CO" sz="1200" b="0" i="0" u="none" strike="noStrike">
                          <a:solidFill>
                            <a:schemeClr val="accent6">
                              <a:lumMod val="50000"/>
                            </a:schemeClr>
                          </a:solidFill>
                          <a:effectLst/>
                          <a:latin typeface="Arial" panose="020B0604020202020204" pitchFamily="34" charset="0"/>
                          <a:cs typeface="Arial" panose="020B0604020202020204" pitchFamily="34" charset="0"/>
                        </a:rPr>
                        <a:t>Manual  de Funciones</a:t>
                      </a:r>
                    </a:p>
                  </a:txBody>
                  <a:tcPr marL="9160" marR="9160" marT="916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200" b="0" i="0" u="none" strike="noStrike">
                          <a:solidFill>
                            <a:schemeClr val="accent6">
                              <a:lumMod val="50000"/>
                            </a:schemeClr>
                          </a:solidFill>
                          <a:effectLst/>
                          <a:latin typeface="Arial" panose="020B0604020202020204" pitchFamily="34" charset="0"/>
                          <a:cs typeface="Arial" panose="020B0604020202020204" pitchFamily="34" charset="0"/>
                        </a:rPr>
                        <a:t>Resolución No. 2005 del 03 de mayo de 2019</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866159">
                <a:tc vMerge="1">
                  <a:txBody>
                    <a:bodyPr/>
                    <a:lstStyle/>
                    <a:p>
                      <a:endParaRPr lang="es-CO"/>
                    </a:p>
                  </a:txBody>
                  <a:tcPr/>
                </a:tc>
                <a:tc>
                  <a:txBody>
                    <a:bodyPr/>
                    <a:lstStyle/>
                    <a:p>
                      <a:pPr algn="just" rtl="0" fontAlgn="ctr"/>
                      <a:r>
                        <a:rPr lang="es-CO" sz="1200" b="0" i="0" u="none" strike="noStrike" dirty="0">
                          <a:solidFill>
                            <a:schemeClr val="accent6">
                              <a:lumMod val="50000"/>
                            </a:schemeClr>
                          </a:solidFill>
                          <a:effectLst/>
                          <a:latin typeface="Arial" panose="020B0604020202020204" pitchFamily="34" charset="0"/>
                          <a:cs typeface="Arial" panose="020B0604020202020204" pitchFamily="34" charset="0"/>
                        </a:rPr>
                        <a:t>CNSC – OPEC reportadas</a:t>
                      </a:r>
                    </a:p>
                  </a:txBody>
                  <a:tcPr marL="9160" marR="9160" marT="916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200" b="0" i="0" u="none" strike="noStrike" dirty="0">
                          <a:solidFill>
                            <a:schemeClr val="accent6">
                              <a:lumMod val="50000"/>
                            </a:schemeClr>
                          </a:solidFill>
                          <a:effectLst/>
                          <a:latin typeface="Arial" panose="020B0604020202020204" pitchFamily="34" charset="0"/>
                          <a:cs typeface="Arial" panose="020B0604020202020204" pitchFamily="34" charset="0"/>
                        </a:rPr>
                        <a:t>Se reportaron 214 cargos en vacancia definitiva, en el aplicativo SIMO de la Comisión Nacional del Servicio Civil</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ángulo 3">
            <a:extLst>
              <a:ext uri="{FF2B5EF4-FFF2-40B4-BE49-F238E27FC236}">
                <a16:creationId xmlns:a16="http://schemas.microsoft.com/office/drawing/2014/main" id="{F798AC7B-A2B3-4AC8-9739-6B1B94292599}"/>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63491" name="Rectángulo 7">
            <a:extLst>
              <a:ext uri="{FF2B5EF4-FFF2-40B4-BE49-F238E27FC236}">
                <a16:creationId xmlns:a16="http://schemas.microsoft.com/office/drawing/2014/main" id="{E6F7FE2F-6328-4E22-B830-048D12B7F098}"/>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6E2E129-30A6-4EF5-A6D0-92C72591A031}"/>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63493" name="Imagen 14">
            <a:extLst>
              <a:ext uri="{FF2B5EF4-FFF2-40B4-BE49-F238E27FC236}">
                <a16:creationId xmlns:a16="http://schemas.microsoft.com/office/drawing/2014/main" id="{3B1CA8BD-67D7-4313-9C61-656E54C5EDDD}"/>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4" name="CuadroTexto 2">
            <a:extLst>
              <a:ext uri="{FF2B5EF4-FFF2-40B4-BE49-F238E27FC236}">
                <a16:creationId xmlns:a16="http://schemas.microsoft.com/office/drawing/2014/main" id="{7ECDE8C7-CBFF-4ACE-AB9C-1774058C9721}"/>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63495" name="CuadroTexto 11">
            <a:extLst>
              <a:ext uri="{FF2B5EF4-FFF2-40B4-BE49-F238E27FC236}">
                <a16:creationId xmlns:a16="http://schemas.microsoft.com/office/drawing/2014/main" id="{52DC26A1-B115-447F-B959-9F16F503E31C}"/>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63496" name="Imagen 16">
            <a:extLst>
              <a:ext uri="{FF2B5EF4-FFF2-40B4-BE49-F238E27FC236}">
                <a16:creationId xmlns:a16="http://schemas.microsoft.com/office/drawing/2014/main" id="{B3E6F5B5-7504-4204-B73D-BDE53C772EB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7" name="Imagen 2">
            <a:extLst>
              <a:ext uri="{FF2B5EF4-FFF2-40B4-BE49-F238E27FC236}">
                <a16:creationId xmlns:a16="http://schemas.microsoft.com/office/drawing/2014/main" id="{3816483A-36D8-46D0-AFA6-9CB714F7575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E5792B7-B114-4CE6-BB99-5A99F3E34A1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1CB79C88-6B85-47D0-8704-29401364C8C8}"/>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50898FE-3A4A-4F07-A8A9-A2CF95CA10B9}"/>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1A066BE0-2F64-4800-B37E-B91CD78933F2}"/>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63502" name="CuadroTexto 4">
            <a:extLst>
              <a:ext uri="{FF2B5EF4-FFF2-40B4-BE49-F238E27FC236}">
                <a16:creationId xmlns:a16="http://schemas.microsoft.com/office/drawing/2014/main" id="{19E8F660-C50A-4FB5-9146-AADF14BB6796}"/>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800">
                <a:solidFill>
                  <a:srgbClr val="000000"/>
                </a:solidFill>
              </a:rPr>
              <a:t>Sector Universidad La Gran Colombia PR 44+200</a:t>
            </a:r>
          </a:p>
          <a:p>
            <a:pPr>
              <a:lnSpc>
                <a:spcPct val="100000"/>
              </a:lnSpc>
              <a:spcBef>
                <a:spcPct val="0"/>
              </a:spcBef>
              <a:buFontTx/>
              <a:buNone/>
            </a:pPr>
            <a:endParaRPr lang="es-CO" altLang="es-CO" sz="1800">
              <a:solidFill>
                <a:srgbClr val="000000"/>
              </a:solidFill>
            </a:endParaRPr>
          </a:p>
        </p:txBody>
      </p:sp>
      <p:pic>
        <p:nvPicPr>
          <p:cNvPr id="63503" name="Imagen 16">
            <a:extLst>
              <a:ext uri="{FF2B5EF4-FFF2-40B4-BE49-F238E27FC236}">
                <a16:creationId xmlns:a16="http://schemas.microsoft.com/office/drawing/2014/main" id="{7834ACFA-8FFB-44E8-B794-102351ABA08B}"/>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3325" y="1912938"/>
            <a:ext cx="4062413"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04" name="Imagen 17">
            <a:extLst>
              <a:ext uri="{FF2B5EF4-FFF2-40B4-BE49-F238E27FC236}">
                <a16:creationId xmlns:a16="http://schemas.microsoft.com/office/drawing/2014/main" id="{358141B5-EE8E-41D2-A50E-FFD55F48BF0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40538" y="1971675"/>
            <a:ext cx="4019550" cy="333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ángulo 4">
            <a:extLst>
              <a:ext uri="{FF2B5EF4-FFF2-40B4-BE49-F238E27FC236}">
                <a16:creationId xmlns:a16="http://schemas.microsoft.com/office/drawing/2014/main" id="{EDDF7018-CDC2-4989-A4EC-8E245BA50E83}"/>
              </a:ext>
            </a:extLst>
          </p:cNvPr>
          <p:cNvSpPr>
            <a:spLocks noChangeArrowheads="1"/>
          </p:cNvSpPr>
          <p:nvPr/>
        </p:nvSpPr>
        <p:spPr bwMode="auto">
          <a:xfrm>
            <a:off x="885825" y="160338"/>
            <a:ext cx="10345738"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TALENTO HUMANO</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ABF0225A-B066-4CB1-8A63-287F43F23EC6}"/>
              </a:ext>
            </a:extLst>
          </p:cNvPr>
          <p:cNvGraphicFramePr>
            <a:graphicFrameLocks noGrp="1"/>
          </p:cNvGraphicFramePr>
          <p:nvPr/>
        </p:nvGraphicFramePr>
        <p:xfrm>
          <a:off x="885825" y="793750"/>
          <a:ext cx="10439400" cy="4749800"/>
        </p:xfrm>
        <a:graphic>
          <a:graphicData uri="http://schemas.openxmlformats.org/drawingml/2006/table">
            <a:tbl>
              <a:tblPr firstRow="1" firstCol="1" bandRow="1" bandCol="1"/>
              <a:tblGrid>
                <a:gridCol w="2595130">
                  <a:extLst>
                    <a:ext uri="{9D8B030D-6E8A-4147-A177-3AD203B41FA5}">
                      <a16:colId xmlns:a16="http://schemas.microsoft.com/office/drawing/2014/main" val="20000"/>
                    </a:ext>
                  </a:extLst>
                </a:gridCol>
                <a:gridCol w="3096490">
                  <a:extLst>
                    <a:ext uri="{9D8B030D-6E8A-4147-A177-3AD203B41FA5}">
                      <a16:colId xmlns:a16="http://schemas.microsoft.com/office/drawing/2014/main" val="20001"/>
                    </a:ext>
                  </a:extLst>
                </a:gridCol>
                <a:gridCol w="4747780">
                  <a:extLst>
                    <a:ext uri="{9D8B030D-6E8A-4147-A177-3AD203B41FA5}">
                      <a16:colId xmlns:a16="http://schemas.microsoft.com/office/drawing/2014/main" val="20002"/>
                    </a:ext>
                  </a:extLst>
                </a:gridCol>
              </a:tblGrid>
              <a:tr h="200518">
                <a:tc gridSpan="3">
                  <a:txBody>
                    <a:bodyPr/>
                    <a:lstStyle/>
                    <a:p>
                      <a:pPr algn="l" rtl="0" fontAlgn="ctr"/>
                      <a:r>
                        <a:rPr lang="es-ES" sz="1200" b="1" i="0" u="none" strike="noStrike" dirty="0">
                          <a:solidFill>
                            <a:srgbClr val="375623"/>
                          </a:solidFill>
                          <a:effectLst/>
                          <a:latin typeface="Arial" panose="020B0604020202020204" pitchFamily="34" charset="0"/>
                        </a:rPr>
                        <a:t>Alcance de la Gestión:</a:t>
                      </a:r>
                      <a:r>
                        <a:rPr lang="es-ES" sz="1200" b="0" i="0" u="none" strike="noStrike" dirty="0">
                          <a:solidFill>
                            <a:srgbClr val="375623"/>
                          </a:solidFill>
                          <a:effectLst/>
                          <a:latin typeface="Arial" panose="020B0604020202020204" pitchFamily="34" charset="0"/>
                        </a:rPr>
                        <a:t> Implementa las políticas, programas  y proyectos relacionados con la administración y gestión del talento humano de la entidad. </a:t>
                      </a:r>
                    </a:p>
                  </a:txBody>
                  <a:tcPr marL="9160" marR="9160" marT="9159"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00518">
                <a:tc gridSpan="3">
                  <a:txBody>
                    <a:bodyPr/>
                    <a:lstStyle/>
                    <a:p>
                      <a:pPr algn="ctr" rtl="0" fontAlgn="ctr"/>
                      <a:r>
                        <a:rPr lang="es-CO" sz="1000" b="1" i="0" u="none" strike="noStrike" dirty="0">
                          <a:solidFill>
                            <a:schemeClr val="accent6">
                              <a:lumMod val="50000"/>
                            </a:schemeClr>
                          </a:solidFill>
                          <a:effectLst/>
                          <a:latin typeface="Arial" panose="020B0604020202020204" pitchFamily="34" charset="0"/>
                        </a:rPr>
                        <a:t>GRUPO TALENTO HUMANO - CAPACITACION </a:t>
                      </a:r>
                    </a:p>
                  </a:txBody>
                  <a:tcPr marL="9160" marR="9160" marT="9159"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00518">
                <a:tc>
                  <a:txBody>
                    <a:bodyPr/>
                    <a:lstStyle/>
                    <a:p>
                      <a:pPr algn="ctr" rtl="0" fontAlgn="ctr"/>
                      <a:r>
                        <a:rPr lang="es-CO" sz="1000" b="1" i="0" u="none" strike="noStrike">
                          <a:solidFill>
                            <a:schemeClr val="accent6">
                              <a:lumMod val="50000"/>
                            </a:schemeClr>
                          </a:solidFill>
                          <a:effectLst/>
                          <a:latin typeface="Verdana" panose="020B0604030504040204" pitchFamily="34" charset="0"/>
                        </a:rPr>
                        <a:t>TEMA</a:t>
                      </a:r>
                    </a:p>
                  </a:txBody>
                  <a:tcPr marL="9160" marR="9160" marT="915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Verdana" panose="020B0604030504040204" pitchFamily="34" charset="0"/>
                        </a:rPr>
                        <a:t>DESCRIPCIÓN</a:t>
                      </a:r>
                    </a:p>
                  </a:txBody>
                  <a:tcPr marL="9160" marR="9160" marT="915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dirty="0">
                          <a:solidFill>
                            <a:schemeClr val="accent6">
                              <a:lumMod val="50000"/>
                            </a:schemeClr>
                          </a:solidFill>
                          <a:effectLst/>
                          <a:latin typeface="Verdana" panose="020B0604030504040204" pitchFamily="34" charset="0"/>
                        </a:rPr>
                        <a:t>LOGROS Y AVANCE DE LA GESTIÓN </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510448">
                <a:tc rowSpan="9">
                  <a:txBody>
                    <a:bodyPr/>
                    <a:lstStyle/>
                    <a:p>
                      <a:pPr algn="ctr" rtl="0" fontAlgn="ctr"/>
                      <a:r>
                        <a:rPr lang="es-CO" sz="1000" b="1" i="0" u="none" strike="noStrike" dirty="0">
                          <a:solidFill>
                            <a:schemeClr val="accent6">
                              <a:lumMod val="50000"/>
                            </a:schemeClr>
                          </a:solidFill>
                          <a:effectLst/>
                          <a:latin typeface="Arial" panose="020B0604020202020204" pitchFamily="34" charset="0"/>
                        </a:rPr>
                        <a:t>CAPACITACIÓN</a:t>
                      </a:r>
                    </a:p>
                  </a:txBody>
                  <a:tcPr marL="9160" marR="9160" marT="915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9">
                  <a:txBody>
                    <a:bodyPr/>
                    <a:lstStyle/>
                    <a:p>
                      <a:pPr algn="just" rtl="0" fontAlgn="ctr"/>
                      <a:r>
                        <a:rPr lang="es-ES" sz="1000" b="0" i="0" u="none" strike="noStrike">
                          <a:solidFill>
                            <a:schemeClr val="accent6">
                              <a:lumMod val="50000"/>
                            </a:schemeClr>
                          </a:solidFill>
                          <a:effectLst/>
                          <a:latin typeface="Arial" panose="020B0604020202020204" pitchFamily="34" charset="0"/>
                        </a:rPr>
                        <a:t>Desarrollo de las actividades establecidas en el Plan Institucional de Capacitación, el cual tiene por objetivo, promover el desarrollo del capital intelectual de los servidores públicos del Instituto Nacional de Vías, mediante el fortalecimiento de la cultura de aprendizaje institucional.</a:t>
                      </a:r>
                    </a:p>
                  </a:txBody>
                  <a:tcPr marL="9160" marR="9160" marT="915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Mediante la suscripción del contrato interadministrativo con la Universidad Nacional se desarrollaron los siguientes eventos de aprendizaje incluidos en el PIC:</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677256">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Gestión predial, Ingeniería de Pavimentos, Supervisión e interventoría de obras, Inglés, Práctica probatoria, Código Disciplinario, Habilidades blandas, Actualización tributaria, Planeación presupuestal, Contratación estatal y Formación de formadores. </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200518">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Con un total de beneficiarios de 261 funcionarios.</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43641">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A través de la gestión interinstucional realizada, se desarrollaron los siguientes eventos de aprendizaje en modalidad virtual: </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010871">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 Con la ESAP: Gestión documental, Derechos Humanos, Equidad de Género, Conceptualización y antecedentes históricos del enfoque diferencial, El Servidor Público y El Servicio al Ciudadano, Cualificación en PQRS, Protocolo de atención Presencial a las Victimas de Conflicto Armado, La Ética: Un Camino para Explorar, Identificación de Procedimientos. </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00518">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Con un total de beneficiarios de 30 funcionarios</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510448">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 Con el DAFP: Fundamentos en MIPG y Diplomados en Alta Gerencia para el nivel directivo, asesor y coordinadores de grupo, con un total de beneficiarios de 541 funcionarios.</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343641">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 Con el DNP: Guía de Lenguaje Claro para Servidores Públicos de Colombia, con un total de 4 funcionarios beneficiados.</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50906">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rPr>
                        <a:t>- Con Colombia Compra Eficiente: Capacitación en SECOP II con un total de 17 funcionarios beneficiados.  </a:t>
                      </a:r>
                    </a:p>
                  </a:txBody>
                  <a:tcPr marL="9160" marR="9160" marT="915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ángulo 4">
            <a:extLst>
              <a:ext uri="{FF2B5EF4-FFF2-40B4-BE49-F238E27FC236}">
                <a16:creationId xmlns:a16="http://schemas.microsoft.com/office/drawing/2014/main" id="{A651CC97-C2F5-42E4-ACE6-D971A5928F1A}"/>
              </a:ext>
            </a:extLst>
          </p:cNvPr>
          <p:cNvSpPr>
            <a:spLocks noChangeArrowheads="1"/>
          </p:cNvSpPr>
          <p:nvPr/>
        </p:nvSpPr>
        <p:spPr bwMode="auto">
          <a:xfrm>
            <a:off x="882650" y="130175"/>
            <a:ext cx="103647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TALENTO HUMANO</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8669D0E1-889D-4BF3-805F-08C0AE995C1C}"/>
              </a:ext>
            </a:extLst>
          </p:cNvPr>
          <p:cNvGraphicFramePr>
            <a:graphicFrameLocks noGrp="1"/>
          </p:cNvGraphicFramePr>
          <p:nvPr/>
        </p:nvGraphicFramePr>
        <p:xfrm>
          <a:off x="882650" y="787400"/>
          <a:ext cx="10364788" cy="4576763"/>
        </p:xfrm>
        <a:graphic>
          <a:graphicData uri="http://schemas.openxmlformats.org/drawingml/2006/table">
            <a:tbl>
              <a:tblPr firstRow="1" firstCol="1" bandRow="1" bandCol="1"/>
              <a:tblGrid>
                <a:gridCol w="3131806">
                  <a:extLst>
                    <a:ext uri="{9D8B030D-6E8A-4147-A177-3AD203B41FA5}">
                      <a16:colId xmlns:a16="http://schemas.microsoft.com/office/drawing/2014/main" val="20000"/>
                    </a:ext>
                  </a:extLst>
                </a:gridCol>
                <a:gridCol w="3271441">
                  <a:extLst>
                    <a:ext uri="{9D8B030D-6E8A-4147-A177-3AD203B41FA5}">
                      <a16:colId xmlns:a16="http://schemas.microsoft.com/office/drawing/2014/main" val="20001"/>
                    </a:ext>
                  </a:extLst>
                </a:gridCol>
                <a:gridCol w="3961541">
                  <a:extLst>
                    <a:ext uri="{9D8B030D-6E8A-4147-A177-3AD203B41FA5}">
                      <a16:colId xmlns:a16="http://schemas.microsoft.com/office/drawing/2014/main" val="20002"/>
                    </a:ext>
                  </a:extLst>
                </a:gridCol>
              </a:tblGrid>
              <a:tr h="1002280">
                <a:tc gridSpan="3">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br>
                        <a:rPr lang="es-ES" sz="1200" b="1" i="0" u="none" strike="noStrike" dirty="0">
                          <a:solidFill>
                            <a:srgbClr val="375623"/>
                          </a:solidFill>
                          <a:effectLst/>
                          <a:latin typeface="Arial" panose="020B0604020202020204" pitchFamily="34" charset="0"/>
                        </a:rPr>
                      </a:br>
                      <a:br>
                        <a:rPr lang="es-ES" sz="1200" b="1" i="0" u="none" strike="noStrike" dirty="0">
                          <a:solidFill>
                            <a:srgbClr val="375623"/>
                          </a:solidFill>
                          <a:effectLst/>
                          <a:latin typeface="Arial" panose="020B0604020202020204" pitchFamily="34" charset="0"/>
                          <a:cs typeface="Arial" panose="020B0604020202020204" pitchFamily="34" charset="0"/>
                        </a:rPr>
                      </a:br>
                      <a:r>
                        <a:rPr lang="es-ES" sz="1200" b="1" i="0" u="none" strike="noStrike" dirty="0">
                          <a:solidFill>
                            <a:srgbClr val="375623"/>
                          </a:solidFill>
                          <a:effectLst/>
                          <a:latin typeface="Arial" panose="020B0604020202020204" pitchFamily="34" charset="0"/>
                          <a:cs typeface="Arial" panose="020B0604020202020204" pitchFamily="34" charset="0"/>
                        </a:rPr>
                        <a:t>Alcance de la Gestión</a:t>
                      </a:r>
                      <a:r>
                        <a:rPr lang="es-ES" sz="1200" b="0" i="0" u="none" strike="noStrike" dirty="0">
                          <a:solidFill>
                            <a:schemeClr val="accent6">
                              <a:lumMod val="50000"/>
                            </a:schemeClr>
                          </a:solidFill>
                          <a:effectLst/>
                          <a:latin typeface="Arial" panose="020B0604020202020204" pitchFamily="34" charset="0"/>
                          <a:cs typeface="Arial" panose="020B0604020202020204" pitchFamily="34" charset="0"/>
                        </a:rPr>
                        <a:t>:</a:t>
                      </a:r>
                      <a:r>
                        <a:rPr lang="es-MX" altLang="es-CO" sz="12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MX" altLang="es-CO" sz="12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I</a:t>
                      </a:r>
                      <a:r>
                        <a:rPr lang="es-CO" sz="1200" dirty="0" err="1">
                          <a:solidFill>
                            <a:schemeClr val="accent6">
                              <a:lumMod val="50000"/>
                            </a:schemeClr>
                          </a:solidFill>
                          <a:latin typeface="Arial" panose="020B0604020202020204" pitchFamily="34" charset="0"/>
                          <a:cs typeface="Arial" panose="020B0604020202020204" pitchFamily="34" charset="0"/>
                        </a:rPr>
                        <a:t>mplementa</a:t>
                      </a:r>
                      <a:r>
                        <a:rPr lang="es-CO" sz="1200" dirty="0">
                          <a:solidFill>
                            <a:schemeClr val="accent6">
                              <a:lumMod val="50000"/>
                            </a:schemeClr>
                          </a:solidFill>
                          <a:latin typeface="Arial" panose="020B0604020202020204" pitchFamily="34" charset="0"/>
                          <a:cs typeface="Arial" panose="020B0604020202020204" pitchFamily="34" charset="0"/>
                        </a:rPr>
                        <a:t> las políticas, programas  y proyectos relacionados con la administración y gestión del talento humano de la entidad.</a:t>
                      </a:r>
                      <a:endParaRPr lang="es-ES" sz="1200" b="0" i="0" u="none" strike="noStrike" dirty="0">
                        <a:solidFill>
                          <a:schemeClr val="accent6">
                            <a:lumMod val="50000"/>
                          </a:schemeClr>
                        </a:solidFill>
                        <a:effectLst/>
                        <a:latin typeface="Arial" panose="020B0604020202020204" pitchFamily="34" charset="0"/>
                        <a:cs typeface="Arial" panose="020B0604020202020204" pitchFamily="34" charset="0"/>
                      </a:endParaRPr>
                    </a:p>
                    <a:p>
                      <a:pPr marL="85725" marR="0" lvl="0" indent="0" algn="l" defTabSz="914400" rtl="0" eaLnBrk="1" fontAlgn="ctr" latinLnBrk="0" hangingPunct="1">
                        <a:lnSpc>
                          <a:spcPct val="100000"/>
                        </a:lnSpc>
                        <a:spcBef>
                          <a:spcPts val="0"/>
                        </a:spcBef>
                        <a:spcAft>
                          <a:spcPts val="0"/>
                        </a:spcAft>
                        <a:buClrTx/>
                        <a:buSzTx/>
                        <a:buFontTx/>
                        <a:buNone/>
                        <a:tabLst/>
                        <a:defRPr/>
                      </a:pPr>
                      <a:r>
                        <a:rPr lang="es-ES" sz="1200" b="1" i="0" u="none" strike="noStrike" dirty="0">
                          <a:solidFill>
                            <a:schemeClr val="accent6">
                              <a:lumMod val="50000"/>
                            </a:schemeClr>
                          </a:solidFill>
                          <a:effectLst/>
                          <a:latin typeface="Arial" panose="020B0604020202020204" pitchFamily="34" charset="0"/>
                        </a:rPr>
                        <a:t> </a:t>
                      </a:r>
                      <a:endParaRPr lang="es-ES" sz="1200" b="0" i="0" u="none" strike="noStrike" kern="1200" dirty="0">
                        <a:solidFill>
                          <a:schemeClr val="accent6">
                            <a:lumMod val="50000"/>
                          </a:schemeClr>
                        </a:solidFill>
                        <a:effectLst/>
                        <a:latin typeface="Arial" panose="020B0604020202020204" pitchFamily="34" charset="0"/>
                        <a:ea typeface="+mn-ea"/>
                        <a:cs typeface="+mn-cs"/>
                      </a:endParaRPr>
                    </a:p>
                    <a:p>
                      <a:pPr marL="87313" marR="0" lvl="0" indent="0" algn="l" defTabSz="914400" rtl="0" eaLnBrk="1" fontAlgn="ctr" latinLnBrk="0" hangingPunct="1">
                        <a:lnSpc>
                          <a:spcPct val="100000"/>
                        </a:lnSpc>
                        <a:spcBef>
                          <a:spcPts val="0"/>
                        </a:spcBef>
                        <a:spcAft>
                          <a:spcPts val="0"/>
                        </a:spcAft>
                        <a:buClrTx/>
                        <a:buSzTx/>
                        <a:buFontTx/>
                        <a:buNone/>
                        <a:tabLst/>
                        <a:defRPr/>
                      </a:pPr>
                      <a:endParaRPr lang="es-ES" sz="1200" b="0" i="0" u="none" strike="noStrike" dirty="0">
                        <a:solidFill>
                          <a:srgbClr val="375623"/>
                        </a:solidFill>
                        <a:effectLst/>
                        <a:latin typeface="Arial" panose="020B0604020202020204" pitchFamily="34" charset="0"/>
                      </a:endParaRPr>
                    </a:p>
                  </a:txBody>
                  <a:tcPr marL="9526" marR="9526" marT="9529" marB="0" anchor="b">
                    <a:lnL w="12700" cap="flat" cmpd="sng" algn="ctr">
                      <a:solidFill>
                        <a:srgbClr val="375623"/>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375623"/>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512583">
                <a:tc gridSpan="3">
                  <a:txBody>
                    <a:bodyPr/>
                    <a:lstStyle/>
                    <a:p>
                      <a:pPr algn="ctr" rtl="0" fontAlgn="ctr"/>
                      <a:r>
                        <a:rPr lang="es-CO" sz="1100" b="1" i="0" u="none" strike="noStrike" dirty="0">
                          <a:solidFill>
                            <a:srgbClr val="FFFFFF"/>
                          </a:solidFill>
                          <a:effectLst/>
                          <a:latin typeface="Arial" panose="020B0604020202020204" pitchFamily="34" charset="0"/>
                          <a:cs typeface="Arial" panose="020B0604020202020204" pitchFamily="34" charset="0"/>
                        </a:rPr>
                        <a:t>GRUPO TALENTO HUMANO </a:t>
                      </a:r>
                    </a:p>
                    <a:p>
                      <a:pPr algn="ctr" rtl="0" fontAlgn="ctr"/>
                      <a:r>
                        <a:rPr lang="es-CO" sz="1100" b="1" i="0" u="none" strike="noStrike" dirty="0">
                          <a:solidFill>
                            <a:srgbClr val="FFFFFF"/>
                          </a:solidFill>
                          <a:effectLst/>
                          <a:latin typeface="Arial" panose="020B0604020202020204" pitchFamily="34" charset="0"/>
                          <a:cs typeface="Arial" panose="020B0604020202020204" pitchFamily="34" charset="0"/>
                        </a:rPr>
                        <a:t>CAPACITACION </a:t>
                      </a:r>
                    </a:p>
                    <a:p>
                      <a:pPr algn="r" rtl="0" fontAlgn="ctr"/>
                      <a:r>
                        <a:rPr lang="es-CO" sz="1100" b="0" i="0" u="none" strike="noStrike" dirty="0">
                          <a:solidFill>
                            <a:srgbClr val="FFFFFF"/>
                          </a:solidFill>
                          <a:effectLst/>
                          <a:latin typeface="Arial" panose="020B0604020202020204" pitchFamily="34" charset="0"/>
                          <a:cs typeface="Arial" panose="020B0604020202020204" pitchFamily="34" charset="0"/>
                        </a:rPr>
                        <a:t>GESTION</a:t>
                      </a:r>
                    </a:p>
                  </a:txBody>
                  <a:tcPr marL="9526" marR="9526" marT="9529" marB="0" anchor="ctr">
                    <a:lnL w="12700" cap="flat" cmpd="sng" algn="ctr">
                      <a:solidFill>
                        <a:srgbClr val="375623"/>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72773">
                <a:tc>
                  <a:txBody>
                    <a:bodyPr/>
                    <a:lstStyle/>
                    <a:p>
                      <a:pPr marL="0" algn="ctr" defTabSz="914400" rtl="0" eaLnBrk="1" fontAlgn="ctr" latinLnBrk="0" hangingPunct="1"/>
                      <a:r>
                        <a:rPr lang="es-CO" sz="1100" b="1"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TEMA</a:t>
                      </a:r>
                    </a:p>
                  </a:txBody>
                  <a:tcPr marL="9526" marR="9526" marT="9529"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60000"/>
                        <a:lumOff val="40000"/>
                      </a:schemeClr>
                    </a:solidFill>
                  </a:tcPr>
                </a:tc>
                <a:tc>
                  <a:txBody>
                    <a:bodyPr/>
                    <a:lstStyle/>
                    <a:p>
                      <a:pPr marL="0" algn="ctr" defTabSz="914400" rtl="0" eaLnBrk="1" fontAlgn="ctr" latinLnBrk="0" hangingPunct="1"/>
                      <a:r>
                        <a:rPr lang="es-CO" sz="1100" b="1"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DESCRIPCIÓN</a:t>
                      </a:r>
                    </a:p>
                  </a:txBody>
                  <a:tcPr marL="9526" marR="9526" marT="9529"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60000"/>
                        <a:lumOff val="40000"/>
                      </a:schemeClr>
                    </a:solidFill>
                  </a:tcPr>
                </a:tc>
                <a:tc>
                  <a:txBody>
                    <a:bodyPr/>
                    <a:lstStyle/>
                    <a:p>
                      <a:pPr marL="0" algn="ctr" defTabSz="914400" rtl="0" eaLnBrk="1" fontAlgn="ctr" latinLnBrk="0" hangingPunct="1"/>
                      <a:r>
                        <a:rPr lang="es-CO" sz="1100" b="1"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LOGROS Y AVANCE DE LA GESTIÓN </a:t>
                      </a:r>
                    </a:p>
                  </a:txBody>
                  <a:tcPr marL="9526" marR="9526" marT="9529"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0002"/>
                  </a:ext>
                </a:extLst>
              </a:tr>
              <a:tr h="512583">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1"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CAPACITACIÓN</a:t>
                      </a:r>
                    </a:p>
                    <a:p>
                      <a:pPr algn="just" rtl="0" fontAlgn="ctr"/>
                      <a:endParaRPr lang="es-ES" sz="11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9526" marR="9526" marT="9529" marB="0" anchor="ctr">
                    <a:lnL w="12700" cap="flat" cmpd="sng" algn="ctr">
                      <a:solidFill>
                        <a:srgbClr val="375623"/>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tc rowSpan="4">
                  <a:txBody>
                    <a:bodyPr/>
                    <a:lstStyle/>
                    <a:p>
                      <a:pPr marL="87313" marR="0" lvl="0" indent="0" algn="just" defTabSz="914400" rtl="0" eaLnBrk="1" fontAlgn="ctr" latinLnBrk="0" hangingPunct="1">
                        <a:lnSpc>
                          <a:spcPct val="100000"/>
                        </a:lnSpc>
                        <a:spcBef>
                          <a:spcPts val="0"/>
                        </a:spcBef>
                        <a:spcAft>
                          <a:spcPts val="0"/>
                        </a:spcAft>
                        <a:buClrTx/>
                        <a:buSzTx/>
                        <a:buFontTx/>
                        <a:buNone/>
                        <a:tabLst/>
                        <a:defRPr/>
                      </a:pPr>
                      <a:r>
                        <a:rPr lang="es-ES" sz="11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Desarrollo de las actividades establecidas en el Plan Institucional de Capacitación, el cual tiene por objetivo, p</a:t>
                      </a:r>
                      <a:r>
                        <a:rPr lang="es-CO" sz="1100" b="0" i="0" u="none" strike="noStrike" kern="1200" dirty="0" err="1">
                          <a:solidFill>
                            <a:schemeClr val="accent6">
                              <a:lumMod val="50000"/>
                            </a:schemeClr>
                          </a:solidFill>
                          <a:effectLst/>
                          <a:latin typeface="Arial" panose="020B0604020202020204" pitchFamily="34" charset="0"/>
                          <a:ea typeface="+mn-ea"/>
                          <a:cs typeface="Arial" panose="020B0604020202020204" pitchFamily="34" charset="0"/>
                        </a:rPr>
                        <a:t>romover</a:t>
                      </a:r>
                      <a:r>
                        <a:rPr lang="es-CO" sz="11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 el desarrollo del capital intelectual de los servidores públicos del Instituto Nacional de Vías, mediante el fortalecimiento de la cultura de aprendizaje institucional.</a:t>
                      </a:r>
                      <a:endParaRPr lang="es-ES" sz="11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endParaRPr>
                    </a:p>
                    <a:p>
                      <a:pPr algn="just" rtl="0" fontAlgn="ctr"/>
                      <a:endParaRPr lang="es-ES" sz="1100" b="0" i="0" u="none" strike="noStrike" dirty="0">
                        <a:solidFill>
                          <a:schemeClr val="accent6">
                            <a:lumMod val="50000"/>
                          </a:schemeClr>
                        </a:solidFill>
                        <a:effectLst/>
                        <a:latin typeface="Arial" panose="020B0604020202020204" pitchFamily="34" charset="0"/>
                        <a:cs typeface="Arial" panose="020B0604020202020204" pitchFamily="34" charset="0"/>
                      </a:endParaRPr>
                    </a:p>
                  </a:txBody>
                  <a:tcPr marL="9526" marR="9526" marT="9529"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E2EFDA"/>
                    </a:solidFill>
                  </a:tcPr>
                </a:tc>
                <a:tc>
                  <a:txBody>
                    <a:bodyPr/>
                    <a:lstStyle/>
                    <a:p>
                      <a:pPr marL="87313" indent="0" algn="just" defTabSz="914400" rtl="0" eaLnBrk="1" fontAlgn="ctr" latinLnBrk="0" hangingPunct="1"/>
                      <a:r>
                        <a:rPr lang="es-ES" sz="11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En el programa de entrenamiento se realizó el Ciclo de formación – INVIAS DIGITAL, con la participación de 52 personas.</a:t>
                      </a:r>
                    </a:p>
                  </a:txBody>
                  <a:tcPr marL="9526" marR="9526" marT="9529"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931840">
                <a:tc vMerge="1">
                  <a:txBody>
                    <a:bodyPr/>
                    <a:lstStyle/>
                    <a:p>
                      <a:endParaRPr lang="es-CO"/>
                    </a:p>
                  </a:txBody>
                  <a:tcPr/>
                </a:tc>
                <a:tc vMerge="1">
                  <a:txBody>
                    <a:bodyPr/>
                    <a:lstStyle/>
                    <a:p>
                      <a:endParaRPr lang="es-CO"/>
                    </a:p>
                  </a:txBody>
                  <a:tcPr/>
                </a:tc>
                <a:tc>
                  <a:txBody>
                    <a:bodyPr/>
                    <a:lstStyle/>
                    <a:p>
                      <a:pPr marL="87313" marR="0" lvl="0" indent="0" algn="just" defTabSz="914400" rtl="0" eaLnBrk="1" fontAlgn="ctr" latinLnBrk="0" hangingPunct="1">
                        <a:lnSpc>
                          <a:spcPct val="100000"/>
                        </a:lnSpc>
                        <a:spcBef>
                          <a:spcPts val="0"/>
                        </a:spcBef>
                        <a:spcAft>
                          <a:spcPts val="0"/>
                        </a:spcAft>
                        <a:buClrTx/>
                        <a:buSzTx/>
                        <a:buFontTx/>
                        <a:buNone/>
                        <a:tabLst/>
                        <a:defRPr/>
                      </a:pPr>
                      <a:r>
                        <a:rPr lang="es-ES" sz="11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Se </a:t>
                      </a:r>
                      <a:r>
                        <a:rPr lang="es-ES" sz="1100" b="0" i="0" u="none" strike="noStrike" kern="1200" dirty="0" err="1">
                          <a:solidFill>
                            <a:schemeClr val="accent6">
                              <a:lumMod val="50000"/>
                            </a:schemeClr>
                          </a:solidFill>
                          <a:effectLst/>
                          <a:latin typeface="Arial" panose="020B0604020202020204" pitchFamily="34" charset="0"/>
                          <a:ea typeface="+mn-ea"/>
                          <a:cs typeface="Arial" panose="020B0604020202020204" pitchFamily="34" charset="0"/>
                        </a:rPr>
                        <a:t>dió</a:t>
                      </a:r>
                      <a:r>
                        <a:rPr lang="es-ES" sz="11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 inicio a la implementación de la Escuela Corporativa Guillermo Gaviria Correa, con el establecimiento de las líneas de conocimiento, el primer grupo de formadores y su respectiva capacitación en Formación de Formadores.</a:t>
                      </a:r>
                    </a:p>
                    <a:p>
                      <a:pPr marL="87313" indent="0" algn="just" defTabSz="914400" rtl="0" eaLnBrk="1" fontAlgn="ctr" latinLnBrk="0" hangingPunct="1"/>
                      <a:endParaRPr lang="es-ES" sz="11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endParaRPr>
                    </a:p>
                  </a:txBody>
                  <a:tcPr marL="9526" marR="9526" marT="9529"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0004"/>
                  </a:ext>
                </a:extLst>
              </a:tr>
              <a:tr h="847953">
                <a:tc vMerge="1">
                  <a:txBody>
                    <a:bodyPr/>
                    <a:lstStyle/>
                    <a:p>
                      <a:endParaRPr lang="es-CO"/>
                    </a:p>
                  </a:txBody>
                  <a:tcPr/>
                </a:tc>
                <a:tc vMerge="1">
                  <a:txBody>
                    <a:bodyPr/>
                    <a:lstStyle/>
                    <a:p>
                      <a:endParaRPr lang="es-CO"/>
                    </a:p>
                  </a:txBody>
                  <a:tcPr/>
                </a:tc>
                <a:tc>
                  <a:txBody>
                    <a:bodyPr/>
                    <a:lstStyle/>
                    <a:p>
                      <a:pPr marL="87313" indent="0" algn="just" defTabSz="914400" rtl="0" eaLnBrk="1" fontAlgn="ctr" latinLnBrk="0" hangingPunct="1"/>
                      <a:r>
                        <a:rPr lang="es-ES" sz="11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Programa de Inducción – Reinducción: Se realizaron las acciones pertinentes al proceso de inducción general que desarrolla la entidad de manera virtual y en el caso de los gerentes públicos se realizó la inscripción al curso de Inducción de Gerentes Públicos ofertado por el DAFP.</a:t>
                      </a:r>
                    </a:p>
                  </a:txBody>
                  <a:tcPr marL="9526" marR="9526" marT="9529"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496752">
                <a:tc vMerge="1">
                  <a:txBody>
                    <a:bodyPr/>
                    <a:lstStyle/>
                    <a:p>
                      <a:endParaRPr lang="es-CO"/>
                    </a:p>
                  </a:txBody>
                  <a:tcPr/>
                </a:tc>
                <a:tc vMerge="1">
                  <a:txBody>
                    <a:bodyPr/>
                    <a:lstStyle/>
                    <a:p>
                      <a:endParaRPr lang="es-CO"/>
                    </a:p>
                  </a:txBody>
                  <a:tcPr/>
                </a:tc>
                <a:tc>
                  <a:txBody>
                    <a:bodyPr/>
                    <a:lstStyle/>
                    <a:p>
                      <a:pPr marL="87313" marR="0" lvl="0" indent="0" algn="just" defTabSz="914400" rtl="0" eaLnBrk="1" fontAlgn="ctr" latinLnBrk="0" hangingPunct="1">
                        <a:lnSpc>
                          <a:spcPct val="100000"/>
                        </a:lnSpc>
                        <a:spcBef>
                          <a:spcPts val="0"/>
                        </a:spcBef>
                        <a:spcAft>
                          <a:spcPts val="0"/>
                        </a:spcAft>
                        <a:buClrTx/>
                        <a:buSzTx/>
                        <a:buFontTx/>
                        <a:buNone/>
                        <a:tabLst/>
                        <a:defRPr/>
                      </a:pPr>
                      <a:r>
                        <a:rPr lang="es-ES" sz="11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Se realizó la actualización del curso virtual de inducción - reinducción con la Universidad Nacional </a:t>
                      </a:r>
                    </a:p>
                  </a:txBody>
                  <a:tcPr marL="9526" marR="9526" marT="9529" marB="0" anchor="ctr">
                    <a:lnL w="12700" cap="flat" cmpd="sng" algn="ctr">
                      <a:solidFill>
                        <a:srgbClr val="FFFFFF"/>
                      </a:solidFill>
                      <a:prstDash val="solid"/>
                      <a:round/>
                      <a:headEnd type="none" w="med" len="med"/>
                      <a:tailEnd type="none" w="med" len="med"/>
                    </a:lnL>
                    <a:lnR w="12700" cap="flat" cmpd="sng" algn="ctr">
                      <a:solidFill>
                        <a:srgbClr val="375623"/>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375623"/>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ángulo 7">
            <a:extLst>
              <a:ext uri="{FF2B5EF4-FFF2-40B4-BE49-F238E27FC236}">
                <a16:creationId xmlns:a16="http://schemas.microsoft.com/office/drawing/2014/main" id="{45823943-1920-4995-88BA-A0D8EDACFE7D}"/>
              </a:ext>
            </a:extLst>
          </p:cNvPr>
          <p:cNvSpPr>
            <a:spLocks noChangeArrowheads="1"/>
          </p:cNvSpPr>
          <p:nvPr/>
        </p:nvSpPr>
        <p:spPr bwMode="auto">
          <a:xfrm>
            <a:off x="866775" y="196850"/>
            <a:ext cx="103806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BIENES INMUEBLES Y SEGUROS</a:t>
            </a:r>
          </a:p>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C6E8FE4E-E8BD-4B53-85CA-62DBE6CD73DE}"/>
              </a:ext>
            </a:extLst>
          </p:cNvPr>
          <p:cNvGraphicFramePr>
            <a:graphicFrameLocks noGrp="1"/>
          </p:cNvGraphicFramePr>
          <p:nvPr/>
        </p:nvGraphicFramePr>
        <p:xfrm>
          <a:off x="862013" y="796925"/>
          <a:ext cx="10453687" cy="4803775"/>
        </p:xfrm>
        <a:graphic>
          <a:graphicData uri="http://schemas.openxmlformats.org/drawingml/2006/table">
            <a:tbl>
              <a:tblPr firstRow="1" bandRow="1"/>
              <a:tblGrid>
                <a:gridCol w="1709391">
                  <a:extLst>
                    <a:ext uri="{9D8B030D-6E8A-4147-A177-3AD203B41FA5}">
                      <a16:colId xmlns:a16="http://schemas.microsoft.com/office/drawing/2014/main" val="20000"/>
                    </a:ext>
                  </a:extLst>
                </a:gridCol>
                <a:gridCol w="2741951">
                  <a:extLst>
                    <a:ext uri="{9D8B030D-6E8A-4147-A177-3AD203B41FA5}">
                      <a16:colId xmlns:a16="http://schemas.microsoft.com/office/drawing/2014/main" val="20001"/>
                    </a:ext>
                  </a:extLst>
                </a:gridCol>
                <a:gridCol w="6002345">
                  <a:extLst>
                    <a:ext uri="{9D8B030D-6E8A-4147-A177-3AD203B41FA5}">
                      <a16:colId xmlns:a16="http://schemas.microsoft.com/office/drawing/2014/main" val="20002"/>
                    </a:ext>
                  </a:extLst>
                </a:gridCol>
              </a:tblGrid>
              <a:tr h="163363">
                <a:tc gridSpan="3">
                  <a:txBody>
                    <a:bodyPr/>
                    <a:lstStyle/>
                    <a:p>
                      <a:pPr algn="r" rtl="0" fontAlgn="ctr"/>
                      <a:r>
                        <a:rPr lang="es-ES" sz="1000" b="1" i="0" u="none" strike="noStrike">
                          <a:solidFill>
                            <a:srgbClr val="FFFFFF"/>
                          </a:solidFill>
                          <a:effectLst/>
                          <a:latin typeface="Arial" panose="020B0604020202020204" pitchFamily="34" charset="0"/>
                        </a:rPr>
                        <a:t>GRUPO DE BIENES INMUEBLES Y SEGUROS</a:t>
                      </a:r>
                    </a:p>
                  </a:txBody>
                  <a:tcPr marL="7068" marR="7068" marT="7069"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475605">
                <a:tc gridSpan="3">
                  <a:txBody>
                    <a:bodyPr/>
                    <a:lstStyle/>
                    <a:p>
                      <a:pPr algn="l" rtl="0" fontAlgn="ct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Alcance de la Gestión: </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Controlar, desarrollar, apoyar y velar por el proceso de saneamiento de los bienes inmuebles de propiedad del INVIAS, incluido el control del pago de los impuestos y consolidar el inventario de los inmuebles fiscales de la Entidad, gestionar los recursos para el mantenimiento de las sedes así como  contratar el programa de seguros que cubren los bienes del INVIAS</a:t>
                      </a:r>
                      <a:r>
                        <a:rPr lang="es-ES" sz="1000" b="1" i="0" u="none" strike="noStrike" dirty="0">
                          <a:solidFill>
                            <a:schemeClr val="accent6">
                              <a:lumMod val="50000"/>
                            </a:schemeClr>
                          </a:solidFill>
                          <a:effectLst/>
                          <a:latin typeface="Arial" panose="020B0604020202020204" pitchFamily="34" charset="0"/>
                          <a:cs typeface="Arial" panose="020B0604020202020204" pitchFamily="34" charset="0"/>
                        </a:rPr>
                        <a:t>.</a:t>
                      </a:r>
                    </a:p>
                  </a:txBody>
                  <a:tcPr marL="7068" marR="7068" marT="7069"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63363">
                <a:tc>
                  <a:txBody>
                    <a:bodyPr/>
                    <a:lstStyle/>
                    <a:p>
                      <a:pPr algn="l"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TEMAS</a:t>
                      </a:r>
                    </a:p>
                  </a:txBody>
                  <a:tcPr marL="7068" marR="7068" marT="706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1" i="0" u="none" strike="noStrike" dirty="0">
                          <a:solidFill>
                            <a:schemeClr val="accent6">
                              <a:lumMod val="50000"/>
                            </a:schemeClr>
                          </a:solidFill>
                          <a:effectLst/>
                          <a:latin typeface="Arial" panose="020B0604020202020204" pitchFamily="34" charset="0"/>
                          <a:cs typeface="Arial" panose="020B0604020202020204" pitchFamily="34" charset="0"/>
                        </a:rPr>
                        <a:t>DESCRIPCIÓN</a:t>
                      </a:r>
                    </a:p>
                  </a:txBody>
                  <a:tcPr marL="7068" marR="7068" marT="706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AVANCE DE LA GESTIÓN </a:t>
                      </a:r>
                    </a:p>
                  </a:txBody>
                  <a:tcPr marL="7068" marR="7068" marT="706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787846">
                <a:tc rowSpan="6">
                  <a:txBody>
                    <a:bodyPr/>
                    <a:lstStyle/>
                    <a:p>
                      <a:pPr algn="ctr" rtl="0" fontAlgn="ctr"/>
                      <a:r>
                        <a:rPr lang="es-CO" sz="1000" b="1" i="0" u="none" strike="noStrike" dirty="0">
                          <a:solidFill>
                            <a:schemeClr val="accent6">
                              <a:lumMod val="50000"/>
                            </a:schemeClr>
                          </a:solidFill>
                          <a:effectLst/>
                          <a:latin typeface="Arial" panose="020B0604020202020204" pitchFamily="34" charset="0"/>
                          <a:cs typeface="Arial" panose="020B0604020202020204" pitchFamily="34" charset="0"/>
                        </a:rPr>
                        <a:t>SANEAMIENTO</a:t>
                      </a:r>
                    </a:p>
                  </a:txBody>
                  <a:tcPr marL="7068" marR="7068" marT="706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De acuerdo con el Decreto  2618 de 2013, Artículo 22 numeral 22,7  la Subdirección Administrativa está a cargo de los bienes inmuebles fiscales, predios con connotación férrea, terminales marítimos, zonas francas.</a:t>
                      </a:r>
                    </a:p>
                  </a:txBody>
                  <a:tcPr marL="7068" marR="7068" marT="706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consolida el inventario de inmuebles fiscales para proceso de saneamiento predial, se encuentran incorporados 938 predios fiscales y puertos. Se realizó el pago de impuestos que recaen sobre tales inmuebles, de la siguiente manera: PREDIAL $16.523.069.818, VALORIZACION $1.237.781.000 TOTAL IPU CANCELADO: $17.490.850.818,00</a:t>
                      </a:r>
                    </a:p>
                  </a:txBody>
                  <a:tcPr marL="7068" marR="7068" marT="706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677455">
                <a:tc vMerge="1">
                  <a:txBody>
                    <a:bodyPr/>
                    <a:lstStyle/>
                    <a:p>
                      <a:endParaRPr lang="es-CO"/>
                    </a:p>
                  </a:txBody>
                  <a:tcPr/>
                </a:tc>
                <a:tc rowSpan="5">
                  <a:txBody>
                    <a:bodyPr/>
                    <a:lstStyle/>
                    <a:p>
                      <a:pPr algn="l"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El saneamiento de los inmuebles fiscales de propiedad del INVIAS a nivel nacional es un proceso que está orientado a normalizar la información física, jurídica y fiscal de los mismos, a través de actividades que se originan en un diagnóstico  de la situación actual del inmueble, lo que permite determinar las acciones a seguir.</a:t>
                      </a:r>
                    </a:p>
                  </a:txBody>
                  <a:tcPr marL="7068" marR="7068" marT="706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realizaron 13 avalúos en Caldas, 5 en Santander y 2 en Cundinamarca.</a:t>
                      </a:r>
                    </a:p>
                  </a:txBody>
                  <a:tcPr marL="7068" marR="7068" marT="706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1100088">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realizó la consulta de 100 matrículas inmobiliarias en la Ventanilla Única de Registro – VUR, para dilucidar la titularidad del Instituto en las diferentes solicitudes presentadas por terceros y en recibos de pago de impuesto predial, así como también para determinar títulos de transferencia, limitaciones de dominio, estudios de títulos.  Consulta de 240 cédulas catastrales en el </a:t>
                      </a:r>
                      <a:r>
                        <a:rPr lang="es-ES" sz="1000" b="0" i="0" u="none" strike="noStrike" dirty="0" err="1">
                          <a:solidFill>
                            <a:schemeClr val="accent6">
                              <a:lumMod val="50000"/>
                            </a:schemeClr>
                          </a:solidFill>
                          <a:effectLst/>
                          <a:latin typeface="Arial" panose="020B0604020202020204" pitchFamily="34" charset="0"/>
                          <a:cs typeface="Arial" panose="020B0604020202020204" pitchFamily="34" charset="0"/>
                        </a:rPr>
                        <a:t>Geoportal</a:t>
                      </a: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 del IGAV, 20 códigos de consolidación de Hacienda e Información Pública (CHIP)  en el portal de mapas de Bogotá, de la Alcaldía Mayor para determinar ubicación geográfica, destino y uso catastral, áreas de terreno construidas, matrícula inmobiliaria y nomenclatura.</a:t>
                      </a:r>
                    </a:p>
                  </a:txBody>
                  <a:tcPr marL="7068" marR="7068" marT="706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19484">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elaboraron 16 informes sobre el estado catastral de los predios fiscales, 12 de Bogotá y los demás de predios en Cundinamarca, Atlántico, Antioquia y Tolima.</a:t>
                      </a:r>
                    </a:p>
                  </a:txBody>
                  <a:tcPr marL="7068" marR="7068" marT="706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484845">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Para cumplir con las nuevas políticas contables, en conjunto con el Grupo de Contabilidad se está trabajando en la actualización y registro contable de los predios de la cuenta PROPIEDAD, PLANTA Y EQUIPO, ya que se deben detallar especialmente los predios HISTORICOS Y CULTURALES. </a:t>
                      </a:r>
                    </a:p>
                  </a:txBody>
                  <a:tcPr marL="7068" marR="7068" marT="706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63172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realizó un inventario de Estación y Paraderos a nivel nacional de propiedad de 365 predios de connotación férrea, se está realizando la consulta de los folios de matrícula que tengan la afectación BIC y se remiten al Grupo de Contabilidad para su correcto registro en la cuenta HISTORICOS Y CULTURALES. </a:t>
                      </a:r>
                    </a:p>
                  </a:txBody>
                  <a:tcPr marL="7068" marR="7068" marT="706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bl>
          </a:graphicData>
        </a:graphic>
      </p:graphicFrame>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ángulo 4">
            <a:extLst>
              <a:ext uri="{FF2B5EF4-FFF2-40B4-BE49-F238E27FC236}">
                <a16:creationId xmlns:a16="http://schemas.microsoft.com/office/drawing/2014/main" id="{A60028E8-100C-40A5-B6C2-636B3B130613}"/>
              </a:ext>
            </a:extLst>
          </p:cNvPr>
          <p:cNvSpPr>
            <a:spLocks noChangeArrowheads="1"/>
          </p:cNvSpPr>
          <p:nvPr/>
        </p:nvSpPr>
        <p:spPr bwMode="auto">
          <a:xfrm>
            <a:off x="885825" y="273050"/>
            <a:ext cx="10361613"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BIENES INMUEBLES Y SEGUROS</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DFFC8810-22F7-44B2-9E50-8D0A71B2897F}"/>
              </a:ext>
            </a:extLst>
          </p:cNvPr>
          <p:cNvGraphicFramePr>
            <a:graphicFrameLocks noGrp="1"/>
          </p:cNvGraphicFramePr>
          <p:nvPr/>
        </p:nvGraphicFramePr>
        <p:xfrm>
          <a:off x="885825" y="958850"/>
          <a:ext cx="10450513" cy="4713288"/>
        </p:xfrm>
        <a:graphic>
          <a:graphicData uri="http://schemas.openxmlformats.org/drawingml/2006/table">
            <a:tbl>
              <a:tblPr firstRow="1" bandRow="1"/>
              <a:tblGrid>
                <a:gridCol w="1992760">
                  <a:extLst>
                    <a:ext uri="{9D8B030D-6E8A-4147-A177-3AD203B41FA5}">
                      <a16:colId xmlns:a16="http://schemas.microsoft.com/office/drawing/2014/main" val="20000"/>
                    </a:ext>
                  </a:extLst>
                </a:gridCol>
                <a:gridCol w="2754009">
                  <a:extLst>
                    <a:ext uri="{9D8B030D-6E8A-4147-A177-3AD203B41FA5}">
                      <a16:colId xmlns:a16="http://schemas.microsoft.com/office/drawing/2014/main" val="20001"/>
                    </a:ext>
                  </a:extLst>
                </a:gridCol>
                <a:gridCol w="5703744">
                  <a:extLst>
                    <a:ext uri="{9D8B030D-6E8A-4147-A177-3AD203B41FA5}">
                      <a16:colId xmlns:a16="http://schemas.microsoft.com/office/drawing/2014/main" val="20002"/>
                    </a:ext>
                  </a:extLst>
                </a:gridCol>
              </a:tblGrid>
              <a:tr h="174701">
                <a:tc gridSpan="3">
                  <a:txBody>
                    <a:bodyPr/>
                    <a:lstStyle/>
                    <a:p>
                      <a:pPr algn="r" rtl="0" fontAlgn="ctr"/>
                      <a:r>
                        <a:rPr lang="es-ES" sz="1100" b="1" i="0" u="none" strike="noStrike" dirty="0">
                          <a:solidFill>
                            <a:srgbClr val="FFFFFF"/>
                          </a:solidFill>
                          <a:effectLst/>
                          <a:latin typeface="Arial" panose="020B0604020202020204" pitchFamily="34" charset="0"/>
                          <a:cs typeface="Arial" panose="020B0604020202020204" pitchFamily="34" charset="0"/>
                        </a:rPr>
                        <a:t>GRUPO DE BIENES INMUEBLES Y SEGUROS</a:t>
                      </a:r>
                    </a:p>
                  </a:txBody>
                  <a:tcPr marL="7068" marR="7068" marT="706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509967">
                <a:tc gridSpan="3">
                  <a:txBody>
                    <a:bodyPr/>
                    <a:lstStyle/>
                    <a:p>
                      <a:pPr algn="l" rtl="0" fontAlgn="ctr"/>
                      <a:r>
                        <a:rPr lang="es-ES" sz="1100" b="1" i="0" u="none" strike="noStrike" dirty="0">
                          <a:solidFill>
                            <a:srgbClr val="375623"/>
                          </a:solidFill>
                          <a:effectLst/>
                          <a:latin typeface="Arial" panose="020B0604020202020204" pitchFamily="34" charset="0"/>
                          <a:cs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cs typeface="Arial" panose="020B0604020202020204" pitchFamily="34" charset="0"/>
                        </a:rPr>
                        <a:t>Controlar, desarrollar, apoyar y velar por el proceso de saneamiento de los bienes inmuebles de propiedad del INVIAS, incluido el control del pago de los impuestos y consolidar el inventario de los inmuebles fiscales de la Entidad, gestionar los recursos para el mantenimiento de las sedes así como  contratar el programa de seguros que cubren los bienes del INVIAS.</a:t>
                      </a:r>
                    </a:p>
                  </a:txBody>
                  <a:tcPr marL="7068" marR="7068" marT="706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9462">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TEMAS</a:t>
                      </a:r>
                    </a:p>
                  </a:txBody>
                  <a:tcPr marL="7068" marR="7068" marT="706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chemeClr val="accent6">
                              <a:lumMod val="50000"/>
                            </a:schemeClr>
                          </a:solidFill>
                          <a:effectLst/>
                          <a:latin typeface="Arial" panose="020B0604020202020204" pitchFamily="34" charset="0"/>
                          <a:cs typeface="Arial" panose="020B0604020202020204" pitchFamily="34" charset="0"/>
                        </a:rPr>
                        <a:t>DESCRIPCIÓN</a:t>
                      </a:r>
                    </a:p>
                  </a:txBody>
                  <a:tcPr marL="7068" marR="7068" marT="70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AVANCE DE LA GESTIÓN </a:t>
                      </a:r>
                    </a:p>
                  </a:txBody>
                  <a:tcPr marL="7068" marR="7068" marT="706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769037">
                <a:tc rowSpan="6">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SANEAMIENTO</a:t>
                      </a:r>
                    </a:p>
                  </a:txBody>
                  <a:tcPr marL="7068" marR="7068" marT="706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De acuerdo con el Decreto  2618 de 2013, Artículo 22 numeral 22,7  la Subdirección Administrativa está a cargo de los bienes inmuebles fiscales, predios con connotación férrea, terminales marítimos, zonas francas.</a:t>
                      </a:r>
                    </a:p>
                  </a:txBody>
                  <a:tcPr marL="7068" marR="7068" marT="70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consolida el inventario de inmuebles fiscales para proceso de saneamiento predial, se encuentran incorporados 938 predios fiscales y puertos. Se realizó el pago de impuestos que recaen sobre tales inmuebles, de la siguiente manera: PREDIAL $16.523.069.818, VALORIZACION $1.237.781.000 TOTAL IPU CANCELADO: $17.490.850.818,00</a:t>
                      </a:r>
                    </a:p>
                  </a:txBody>
                  <a:tcPr marL="7068" marR="7068" marT="706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619958">
                <a:tc vMerge="1">
                  <a:txBody>
                    <a:bodyPr/>
                    <a:lstStyle/>
                    <a:p>
                      <a:endParaRPr lang="es-CO"/>
                    </a:p>
                  </a:txBody>
                  <a:tcPr/>
                </a:tc>
                <a:tc rowSpan="5">
                  <a:txBody>
                    <a:bodyPr/>
                    <a:lstStyle/>
                    <a:p>
                      <a:pPr algn="l"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El saneamiento de los inmuebles fiscales de propiedad del INVIAS a nivel nacional es un proceso que está orientado a normalizar la información física, jurídica y fiscal de los mismos, a través de actividades que se originan en un diagnóstico  de la situación actual del inmueble, lo que permite determinar las acciones a seguir.</a:t>
                      </a:r>
                    </a:p>
                  </a:txBody>
                  <a:tcPr marL="7068" marR="7068" marT="706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realizaron 13 avalúos en Caldas, 5 en Santander y 2 en Cundinamarca.</a:t>
                      </a:r>
                    </a:p>
                  </a:txBody>
                  <a:tcPr marL="7068" marR="7068" marT="706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1073824">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realizó la consulta de 100 matrículas inmobiliarias en la Ventanilla Única de Registro – VUR, para dilucidar la titularidad del Instituto en las diferentes solicitudes presentadas por terceros y en recibos de pago de impuesto predial, así como también para determinar títulos de transferencia, limitaciones de dominio, estudios de títulos.  Consulta de 240 cédulas catastrales en el Geoportal del IGAV, 20 códigos de consolidación de Hacienda e Información Pública (CHIP)  en el portal de mapas de Bogotá, de la Alcaldía Mayor para determinar ubicación geográfica, destino y uso catastral, áreas de terreno construidas, matrícula inmobiliaria y nomenclatura.</a:t>
                      </a:r>
                    </a:p>
                  </a:txBody>
                  <a:tcPr marL="7068" marR="7068" marT="706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11855">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elaboraron 16 informes sobre el estado catastral de los predios fiscales, 12 de Bogotá y los demás de predios en Cundinamarca, Atlántico, Antioquia y Tolima.</a:t>
                      </a:r>
                    </a:p>
                  </a:txBody>
                  <a:tcPr marL="7068" marR="7068" marT="706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477842">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Para cumplir con las nuevas políticas contables, en conjunto con el Grupo de Contabilidad se está trabajando en la actualización y registro contable de los predios de la cuenta PROPIEDAD, PLANTA Y EQUIPO, ya que se deben detallar especialmente los predios HISTORICOS Y CULTURALES. </a:t>
                      </a:r>
                    </a:p>
                  </a:txBody>
                  <a:tcPr marL="7068" marR="7068" marT="706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616643">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realizó un inventario de Estación y Paraderos a nivel nacional de propiedad de 365 predios de connotación férrea, se está realizando la consulta de los folios de matrícula que tengan la afectación BIC y se remiten al Grupo de Contabilidad para su correcto registro en la cuenta HISTORICOS Y CULTURALES. </a:t>
                      </a:r>
                    </a:p>
                  </a:txBody>
                  <a:tcPr marL="7068" marR="7068" marT="706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bl>
          </a:graphicData>
        </a:graphic>
      </p:graphicFrame>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ángulo 4">
            <a:extLst>
              <a:ext uri="{FF2B5EF4-FFF2-40B4-BE49-F238E27FC236}">
                <a16:creationId xmlns:a16="http://schemas.microsoft.com/office/drawing/2014/main" id="{CDDF313C-8EE1-42A8-BF36-B74BF392B83A}"/>
              </a:ext>
            </a:extLst>
          </p:cNvPr>
          <p:cNvSpPr>
            <a:spLocks noChangeArrowheads="1"/>
          </p:cNvSpPr>
          <p:nvPr/>
        </p:nvSpPr>
        <p:spPr bwMode="auto">
          <a:xfrm>
            <a:off x="944563" y="130175"/>
            <a:ext cx="1030287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BIENES INMUEBLES Y SEGUROS  </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877CF58E-D61F-43BF-BB03-F54A1336DB81}"/>
              </a:ext>
            </a:extLst>
          </p:cNvPr>
          <p:cNvGraphicFramePr>
            <a:graphicFrameLocks noGrp="1"/>
          </p:cNvGraphicFramePr>
          <p:nvPr/>
        </p:nvGraphicFramePr>
        <p:xfrm>
          <a:off x="944563" y="952500"/>
          <a:ext cx="10390187" cy="4637088"/>
        </p:xfrm>
        <a:graphic>
          <a:graphicData uri="http://schemas.openxmlformats.org/drawingml/2006/table">
            <a:tbl>
              <a:tblPr firstRow="1" bandRow="1"/>
              <a:tblGrid>
                <a:gridCol w="2328573">
                  <a:extLst>
                    <a:ext uri="{9D8B030D-6E8A-4147-A177-3AD203B41FA5}">
                      <a16:colId xmlns:a16="http://schemas.microsoft.com/office/drawing/2014/main" val="20000"/>
                    </a:ext>
                  </a:extLst>
                </a:gridCol>
                <a:gridCol w="2628900">
                  <a:extLst>
                    <a:ext uri="{9D8B030D-6E8A-4147-A177-3AD203B41FA5}">
                      <a16:colId xmlns:a16="http://schemas.microsoft.com/office/drawing/2014/main" val="20001"/>
                    </a:ext>
                  </a:extLst>
                </a:gridCol>
                <a:gridCol w="5432714">
                  <a:extLst>
                    <a:ext uri="{9D8B030D-6E8A-4147-A177-3AD203B41FA5}">
                      <a16:colId xmlns:a16="http://schemas.microsoft.com/office/drawing/2014/main" val="20002"/>
                    </a:ext>
                  </a:extLst>
                </a:gridCol>
              </a:tblGrid>
              <a:tr h="181494">
                <a:tc gridSpan="3">
                  <a:txBody>
                    <a:bodyPr/>
                    <a:lstStyle/>
                    <a:p>
                      <a:pPr algn="r" rtl="0" fontAlgn="ctr"/>
                      <a:r>
                        <a:rPr lang="es-CO" sz="1000" b="1" i="0" u="none" strike="noStrike">
                          <a:solidFill>
                            <a:srgbClr val="FFFFFF"/>
                          </a:solidFill>
                          <a:effectLst/>
                          <a:latin typeface="Arial" panose="020B0604020202020204" pitchFamily="34" charset="0"/>
                        </a:rPr>
                        <a:t>GRUPO DE ALMACEN E INVENTARIO</a:t>
                      </a:r>
                    </a:p>
                  </a:txBody>
                  <a:tcPr marL="8798" marR="8798" marT="8801"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44173">
                <a:tc gridSpan="3">
                  <a:txBody>
                    <a:bodyPr/>
                    <a:lstStyle/>
                    <a:p>
                      <a:pPr algn="l" rtl="0" fontAlgn="ctr"/>
                      <a:r>
                        <a:rPr lang="es-ES" sz="1100" b="1" i="0" u="none" strike="noStrike" dirty="0">
                          <a:solidFill>
                            <a:schemeClr val="accent6">
                              <a:lumMod val="50000"/>
                            </a:schemeClr>
                          </a:solidFill>
                          <a:effectLst/>
                          <a:latin typeface="Arial" panose="020B0604020202020204" pitchFamily="34" charset="0"/>
                        </a:rPr>
                        <a:t>Alcance de la Gestión: </a:t>
                      </a:r>
                      <a:r>
                        <a:rPr lang="es-ES" sz="1100" b="0" i="0" u="none" strike="noStrike" dirty="0">
                          <a:solidFill>
                            <a:schemeClr val="accent6">
                              <a:lumMod val="50000"/>
                            </a:schemeClr>
                          </a:solidFill>
                          <a:effectLst/>
                          <a:latin typeface="Arial" panose="020B0604020202020204" pitchFamily="34" charset="0"/>
                        </a:rPr>
                        <a:t>La Subdirección Administrativa se encarga de planear, coordinar y controlar las políticas, planes y programas de la gestión relacionados con los procesos de talento humano, servicios administrativos, apoyo logístico, administración patrimonial, administración documental y adquisiciones y viáticos</a:t>
                      </a:r>
                    </a:p>
                  </a:txBody>
                  <a:tcPr marL="8798" marR="8798" marT="8801"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81494">
                <a:tc>
                  <a:txBody>
                    <a:bodyPr/>
                    <a:lstStyle/>
                    <a:p>
                      <a:pPr algn="l" rtl="0" fontAlgn="ctr"/>
                      <a:r>
                        <a:rPr lang="es-CO" sz="1000" b="1" i="0" u="none" strike="noStrike" dirty="0">
                          <a:solidFill>
                            <a:schemeClr val="accent6">
                              <a:lumMod val="50000"/>
                            </a:schemeClr>
                          </a:solidFill>
                          <a:effectLst/>
                          <a:latin typeface="Arial" panose="020B0604020202020204" pitchFamily="34" charset="0"/>
                        </a:rPr>
                        <a:t>TEMA</a:t>
                      </a:r>
                    </a:p>
                  </a:txBody>
                  <a:tcPr marL="8798" marR="8798" marT="880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l" rtl="0" fontAlgn="ctr"/>
                      <a:r>
                        <a:rPr lang="es-CO" sz="1000" b="1" i="0" u="none" strike="noStrike">
                          <a:solidFill>
                            <a:schemeClr val="accent6">
                              <a:lumMod val="50000"/>
                            </a:schemeClr>
                          </a:solidFill>
                          <a:effectLst/>
                          <a:latin typeface="Arial" panose="020B0604020202020204" pitchFamily="34" charset="0"/>
                        </a:rPr>
                        <a:t>DESCRIPCIÓN</a:t>
                      </a:r>
                    </a:p>
                  </a:txBody>
                  <a:tcPr marL="8798" marR="8798" marT="880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l" rtl="0" fontAlgn="ctr"/>
                      <a:r>
                        <a:rPr lang="es-ES" sz="1000" b="1" i="0" u="none" strike="noStrike" dirty="0">
                          <a:solidFill>
                            <a:schemeClr val="accent6">
                              <a:lumMod val="50000"/>
                            </a:schemeClr>
                          </a:solidFill>
                          <a:effectLst/>
                          <a:latin typeface="Arial" panose="020B0604020202020204" pitchFamily="34" charset="0"/>
                        </a:rPr>
                        <a:t>LOGROS Y AVANCE DE LA GESTIÓN </a:t>
                      </a:r>
                    </a:p>
                  </a:txBody>
                  <a:tcPr marL="8798" marR="8798" marT="8801"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185153">
                <a:tc rowSpan="4">
                  <a:txBody>
                    <a:bodyPr/>
                    <a:lstStyle/>
                    <a:p>
                      <a:pPr algn="ctr" rtl="0" fontAlgn="ctr"/>
                      <a:r>
                        <a:rPr lang="es-CO" sz="1000" b="1" i="0" u="none" strike="noStrike" dirty="0">
                          <a:solidFill>
                            <a:schemeClr val="accent6">
                              <a:lumMod val="50000"/>
                            </a:schemeClr>
                          </a:solidFill>
                          <a:effectLst/>
                          <a:latin typeface="Arial" panose="020B0604020202020204" pitchFamily="34" charset="0"/>
                        </a:rPr>
                        <a:t>MATENIMIENTO DE SEDES </a:t>
                      </a:r>
                    </a:p>
                  </a:txBody>
                  <a:tcPr marL="8798" marR="8798" marT="8801" marB="0" anchor="ctr">
                    <a:lnL>
                      <a:noFill/>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4">
                  <a:txBody>
                    <a:bodyPr/>
                    <a:lstStyle/>
                    <a:p>
                      <a:pPr algn="l" rtl="0" fontAlgn="ctr"/>
                      <a:r>
                        <a:rPr lang="es-ES" sz="1000" b="0" i="0" u="none" strike="noStrike" dirty="0">
                          <a:solidFill>
                            <a:schemeClr val="accent6">
                              <a:lumMod val="50000"/>
                            </a:schemeClr>
                          </a:solidFill>
                          <a:effectLst/>
                          <a:latin typeface="Arial" panose="020B0604020202020204" pitchFamily="34" charset="0"/>
                        </a:rPr>
                        <a:t>Mejorar el estado de los inmuebles donde funcionan las sedes del Invias</a:t>
                      </a:r>
                    </a:p>
                  </a:txBody>
                  <a:tcPr marL="79179" marR="8798" marT="880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CONVENIO CISA – Se cuenta con el Convenio de Cuentas en Participación suscrito entre Central de Inversiones S:A y el INVIAS, el cual tiene por objeto  realizar la contratación  y explotación de la operación mercantil  relacionada con : CONTRATOS DE ARRENDAMIENTO DE INMUEBLES , CONTRATOS DE ARRENDAMIENTO DE INMUEBLES EN CONCESIONES, CONTRATOS DE ARRENDAMIENTO PRODUCTO DE ADMINISTRACION QUE EJERZAN ENTIDADES ESTATALES .  En el último trimestre del año se facturaron por 102 predios arrendados $178.056.105,53.  por 170 consignaciones se recaudaron $ 149.376.522,00</a:t>
                      </a:r>
                    </a:p>
                  </a:txBody>
                  <a:tcPr marL="8798" marR="8798" marT="8801"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662451">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chemeClr val="accent6">
                              <a:lumMod val="50000"/>
                            </a:schemeClr>
                          </a:solidFill>
                          <a:effectLst/>
                          <a:latin typeface="Arial" panose="020B0604020202020204" pitchFamily="34" charset="0"/>
                        </a:rPr>
                        <a:t>A partir del año 2016 se suscribió un nuevo convenio con CISA para la parte de puertos, para continuar con la explotación mercantil de los 12 inmuebles que conforman la antigua Zona Franca de Buenaventura.  Se encuentran en proceso de arrendamiento los 8 predios restantes. Se dio terminación anticipada a los suscritos con la SPRB.</a:t>
                      </a:r>
                    </a:p>
                  </a:txBody>
                  <a:tcPr marL="8798" marR="8798" marT="8801"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401101">
                <a:tc vMerge="1">
                  <a:txBody>
                    <a:bodyPr/>
                    <a:lstStyle/>
                    <a:p>
                      <a:endParaRPr lang="es-CO"/>
                    </a:p>
                  </a:txBody>
                  <a:tcPr/>
                </a:tc>
                <a:tc vMerge="1">
                  <a:txBody>
                    <a:bodyPr/>
                    <a:lstStyle/>
                    <a:p>
                      <a:endParaRPr lang="es-CO"/>
                    </a:p>
                  </a:txBody>
                  <a:tcPr/>
                </a:tc>
                <a:tc>
                  <a:txBody>
                    <a:bodyPr/>
                    <a:lstStyle/>
                    <a:p>
                      <a:pPr algn="l" rtl="0" fontAlgn="b"/>
                      <a:r>
                        <a:rPr lang="es-ES" sz="1000" b="0" i="0" u="none" strike="noStrike" dirty="0">
                          <a:solidFill>
                            <a:schemeClr val="accent6">
                              <a:lumMod val="50000"/>
                            </a:schemeClr>
                          </a:solidFill>
                          <a:effectLst/>
                          <a:latin typeface="Arial" panose="020B0604020202020204" pitchFamily="34" charset="0"/>
                        </a:rPr>
                        <a:t>Traslado de la Sede Central del INVIAS  el 10 de mayo de 2019 al Centro Empresarial Central Point. Contrato de arrendamiento  No. 1424 de diciembre de 2018. </a:t>
                      </a:r>
                    </a:p>
                  </a:txBody>
                  <a:tcPr marL="8798" marR="8798" marT="880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05"/>
                  </a:ext>
                </a:extLst>
              </a:tr>
              <a:tr h="53177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chemeClr val="accent6">
                              <a:lumMod val="50000"/>
                            </a:schemeClr>
                          </a:solidFill>
                          <a:effectLst/>
                          <a:latin typeface="Arial" panose="020B0604020202020204" pitchFamily="34" charset="0"/>
                        </a:rPr>
                        <a:t>De acuerdo con las necesidades presentadas por las Direcciones Territoriales se asignó presupuesto a cada una de ellas durante la vigencia 2019.  Necesidades sustentadas con estudios previos y en algunas,  con visitas administrativas realizadas a lo largo de la vigencia.</a:t>
                      </a:r>
                    </a:p>
                  </a:txBody>
                  <a:tcPr marL="8798" marR="8798" marT="8801"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149445">
                <a:tc>
                  <a:txBody>
                    <a:bodyPr/>
                    <a:lstStyle/>
                    <a:p>
                      <a:pPr algn="ctr" rtl="0" fontAlgn="ctr"/>
                      <a:r>
                        <a:rPr lang="es-CO" sz="1000" b="1" i="0" u="none" strike="noStrike" dirty="0">
                          <a:solidFill>
                            <a:schemeClr val="accent6">
                              <a:lumMod val="50000"/>
                            </a:schemeClr>
                          </a:solidFill>
                          <a:effectLst/>
                          <a:latin typeface="Arial" panose="020B0604020202020204" pitchFamily="34" charset="0"/>
                        </a:rPr>
                        <a:t>  SEGUROS</a:t>
                      </a:r>
                    </a:p>
                  </a:txBody>
                  <a:tcPr marL="8798" marR="8798" marT="880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La Subdirección Administrativa es la responsable  de las pólizas de seguros, el INVIAS mediante Colombia Compra selecciona un Intermediario de Seguros que asesora en la selección y contratación de las firmas aseguradoras  para la adquisición de las pólizas.</a:t>
                      </a:r>
                    </a:p>
                  </a:txBody>
                  <a:tcPr marL="8798" marR="8798" marT="880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b"/>
                      <a:r>
                        <a:rPr lang="es-ES" sz="1000" b="0" i="0" u="none" strike="noStrike" dirty="0">
                          <a:solidFill>
                            <a:schemeClr val="accent6">
                              <a:lumMod val="50000"/>
                            </a:schemeClr>
                          </a:solidFill>
                          <a:effectLst/>
                          <a:latin typeface="Arial" panose="020B0604020202020204" pitchFamily="34" charset="0"/>
                        </a:rPr>
                        <a:t>Los Intermediarios de Seguros – </a:t>
                      </a:r>
                      <a:r>
                        <a:rPr lang="es-ES" sz="1000" b="0" i="0" u="none" strike="noStrike" dirty="0" err="1">
                          <a:solidFill>
                            <a:schemeClr val="accent6">
                              <a:lumMod val="50000"/>
                            </a:schemeClr>
                          </a:solidFill>
                          <a:effectLst/>
                          <a:latin typeface="Arial" panose="020B0604020202020204" pitchFamily="34" charset="0"/>
                        </a:rPr>
                        <a:t>Jargu</a:t>
                      </a:r>
                      <a:r>
                        <a:rPr lang="es-ES" sz="1000" b="0" i="0" u="none" strike="noStrike" dirty="0">
                          <a:solidFill>
                            <a:schemeClr val="accent6">
                              <a:lumMod val="50000"/>
                            </a:schemeClr>
                          </a:solidFill>
                          <a:effectLst/>
                          <a:latin typeface="Arial" panose="020B0604020202020204" pitchFamily="34" charset="0"/>
                        </a:rPr>
                        <a:t> Corredores de Seguros  realizan el proceso de contratación de las pólizas requeridas por el INVIAS, y prestan asesoría jurídica y técnica en el manejo integral  del programa de seguros, destinado a proteger a las personas, bienes e intereses patrimoniales de la entidad o aquellos por lo que legalmente sea responsable. Para la vigencia 2019 se realizó el proceso de selección abreviada  para 10 de las pólizas que componen el programa de seguros. Una licitación para la póliza de automóviles del PSCN y una por Colombia Compra para la póliza de automóviles del INV. </a:t>
                      </a:r>
                    </a:p>
                  </a:txBody>
                  <a:tcPr marL="8798" marR="8798" marT="880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ángulo 4">
            <a:extLst>
              <a:ext uri="{FF2B5EF4-FFF2-40B4-BE49-F238E27FC236}">
                <a16:creationId xmlns:a16="http://schemas.microsoft.com/office/drawing/2014/main" id="{82DE36F5-D607-4B6C-8A79-0AEDEFCFA351}"/>
              </a:ext>
            </a:extLst>
          </p:cNvPr>
          <p:cNvSpPr>
            <a:spLocks noChangeArrowheads="1"/>
          </p:cNvSpPr>
          <p:nvPr/>
        </p:nvSpPr>
        <p:spPr bwMode="auto">
          <a:xfrm>
            <a:off x="895350" y="130175"/>
            <a:ext cx="103520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ALMACÉN E INVENTARIOS  </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EC8F03F4-9F73-41E8-9EAE-55EA1E667C23}"/>
              </a:ext>
            </a:extLst>
          </p:cNvPr>
          <p:cNvGraphicFramePr>
            <a:graphicFrameLocks noGrp="1"/>
          </p:cNvGraphicFramePr>
          <p:nvPr/>
        </p:nvGraphicFramePr>
        <p:xfrm>
          <a:off x="895350" y="931863"/>
          <a:ext cx="10452100" cy="4694237"/>
        </p:xfrm>
        <a:graphic>
          <a:graphicData uri="http://schemas.openxmlformats.org/drawingml/2006/table">
            <a:tbl>
              <a:tblPr firstRow="1" bandRow="1"/>
              <a:tblGrid>
                <a:gridCol w="3344327">
                  <a:extLst>
                    <a:ext uri="{9D8B030D-6E8A-4147-A177-3AD203B41FA5}">
                      <a16:colId xmlns:a16="http://schemas.microsoft.com/office/drawing/2014/main" val="20000"/>
                    </a:ext>
                  </a:extLst>
                </a:gridCol>
                <a:gridCol w="3127244">
                  <a:extLst>
                    <a:ext uri="{9D8B030D-6E8A-4147-A177-3AD203B41FA5}">
                      <a16:colId xmlns:a16="http://schemas.microsoft.com/office/drawing/2014/main" val="20001"/>
                    </a:ext>
                  </a:extLst>
                </a:gridCol>
                <a:gridCol w="3980530">
                  <a:extLst>
                    <a:ext uri="{9D8B030D-6E8A-4147-A177-3AD203B41FA5}">
                      <a16:colId xmlns:a16="http://schemas.microsoft.com/office/drawing/2014/main" val="20002"/>
                    </a:ext>
                  </a:extLst>
                </a:gridCol>
              </a:tblGrid>
              <a:tr h="231191">
                <a:tc gridSpan="3">
                  <a:txBody>
                    <a:bodyPr/>
                    <a:lstStyle/>
                    <a:p>
                      <a:pPr algn="r" rtl="0" fontAlgn="ctr"/>
                      <a:r>
                        <a:rPr lang="es-CO" sz="1000" b="0" i="0" u="none" strike="noStrike" dirty="0">
                          <a:solidFill>
                            <a:srgbClr val="FFFFFF"/>
                          </a:solidFill>
                          <a:effectLst/>
                          <a:latin typeface="Arial" panose="020B0604020202020204" pitchFamily="34" charset="0"/>
                        </a:rPr>
                        <a:t>GRUPO DE ALMACEN E INVENTARIOS</a:t>
                      </a:r>
                    </a:p>
                  </a:txBody>
                  <a:tcPr marL="9161" marR="9161" marT="916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69906">
                <a:tc gridSpan="3">
                  <a:txBody>
                    <a:bodyPr/>
                    <a:lstStyle/>
                    <a:p>
                      <a:pPr algn="l" rtl="0" fontAlgn="ctr"/>
                      <a:r>
                        <a:rPr lang="es-ES" sz="1100" b="1" i="0" u="none" strike="noStrike" dirty="0">
                          <a:solidFill>
                            <a:schemeClr val="accent6">
                              <a:lumMod val="50000"/>
                            </a:schemeClr>
                          </a:solidFill>
                          <a:effectLst/>
                          <a:latin typeface="Arial" panose="020B0604020202020204" pitchFamily="34" charset="0"/>
                        </a:rPr>
                        <a:t>Alcance de la Gestión: </a:t>
                      </a:r>
                      <a:r>
                        <a:rPr lang="es-ES" sz="1100" b="0" i="0" u="none" strike="noStrike" dirty="0">
                          <a:solidFill>
                            <a:schemeClr val="accent6">
                              <a:lumMod val="50000"/>
                            </a:schemeClr>
                          </a:solidFill>
                          <a:effectLst/>
                          <a:latin typeface="Arial" panose="020B0604020202020204" pitchFamily="34" charset="0"/>
                        </a:rPr>
                        <a:t>Custodiar, conservar ,  organizar  y distribuir los elementos devolutivos y/o de consumo que el Instituto requiere para la normal prestación de sus servicios, y los bienes que las demás entidades públicas requieren que tengan convenios, contratos con el INVIAS</a:t>
                      </a:r>
                      <a:r>
                        <a:rPr lang="es-ES" sz="1100" b="1" i="0" u="none" strike="noStrike" dirty="0">
                          <a:solidFill>
                            <a:schemeClr val="accent6">
                              <a:lumMod val="50000"/>
                            </a:schemeClr>
                          </a:solidFill>
                          <a:effectLst/>
                          <a:latin typeface="Arial" panose="020B0604020202020204" pitchFamily="34" charset="0"/>
                        </a:rPr>
                        <a:t>.</a:t>
                      </a:r>
                    </a:p>
                  </a:txBody>
                  <a:tcPr marL="9161" marR="9161" marT="916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31191">
                <a:tc>
                  <a:txBody>
                    <a:bodyPr/>
                    <a:lstStyle/>
                    <a:p>
                      <a:pPr algn="ctr" rtl="0" fontAlgn="ctr"/>
                      <a:r>
                        <a:rPr lang="es-CO" sz="1100" b="1" i="0" u="none" strike="noStrike" dirty="0">
                          <a:solidFill>
                            <a:schemeClr val="accent6">
                              <a:lumMod val="50000"/>
                            </a:schemeClr>
                          </a:solidFill>
                          <a:effectLst/>
                          <a:latin typeface="Arial" panose="020B0604020202020204" pitchFamily="34" charset="0"/>
                        </a:rPr>
                        <a:t>TEMA</a:t>
                      </a:r>
                    </a:p>
                  </a:txBody>
                  <a:tcPr marL="9161" marR="9161" marT="916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100" b="1" i="0" u="none" strike="noStrike" dirty="0">
                          <a:solidFill>
                            <a:schemeClr val="accent6">
                              <a:lumMod val="50000"/>
                            </a:schemeClr>
                          </a:solidFill>
                          <a:effectLst/>
                          <a:latin typeface="Arial" panose="020B0604020202020204" pitchFamily="34" charset="0"/>
                        </a:rPr>
                        <a:t>DESCRIPCIÓN</a:t>
                      </a:r>
                    </a:p>
                  </a:txBody>
                  <a:tcPr marL="9161" marR="9161" marT="916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100" b="1" i="0" u="none" strike="noStrike">
                          <a:solidFill>
                            <a:schemeClr val="accent6">
                              <a:lumMod val="50000"/>
                            </a:schemeClr>
                          </a:solidFill>
                          <a:effectLst/>
                          <a:latin typeface="Arial" panose="020B0604020202020204" pitchFamily="34" charset="0"/>
                        </a:rPr>
                        <a:t>LOGROS Y AVANCE DE LA GESTIÓN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231191">
                <a:tc rowSpan="6">
                  <a:txBody>
                    <a:bodyPr/>
                    <a:lstStyle/>
                    <a:p>
                      <a:pPr algn="ctr" rtl="0" fontAlgn="ctr"/>
                      <a:r>
                        <a:rPr lang="es-ES" sz="1100" b="1" i="0" u="none" strike="noStrike" dirty="0">
                          <a:solidFill>
                            <a:schemeClr val="accent6">
                              <a:lumMod val="50000"/>
                            </a:schemeClr>
                          </a:solidFill>
                          <a:effectLst/>
                          <a:latin typeface="Arial" panose="020B0604020202020204" pitchFamily="34" charset="0"/>
                        </a:rPr>
                        <a:t>ACTUALIZACIÓN DEL APLICATIVO SAI, CON LAS NORMAS INTERNACIONALES DE CONTABILIDAD.</a:t>
                      </a:r>
                    </a:p>
                  </a:txBody>
                  <a:tcPr marL="9161" marR="9161" marT="916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6">
                  <a:txBody>
                    <a:bodyPr/>
                    <a:lstStyle/>
                    <a:p>
                      <a:pPr algn="ctr" rtl="0" fontAlgn="ctr"/>
                      <a:r>
                        <a:rPr lang="es-ES" sz="1100" b="0" i="0" u="none" strike="noStrike">
                          <a:solidFill>
                            <a:schemeClr val="accent6">
                              <a:lumMod val="50000"/>
                            </a:schemeClr>
                          </a:solidFill>
                          <a:effectLst/>
                          <a:latin typeface="Arial" panose="020B0604020202020204" pitchFamily="34" charset="0"/>
                        </a:rPr>
                        <a:t>Se realizo un trabajo con el Grupo de Contabilidad en donde se realizaron paralelos con la información existente en contabilidad vs grupo almacén e inventarios</a:t>
                      </a:r>
                    </a:p>
                  </a:txBody>
                  <a:tcPr marL="9161" marR="9161" marT="916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b"/>
                      <a:r>
                        <a:rPr lang="es-ES" sz="1100" b="0" i="0" u="none" strike="noStrike">
                          <a:solidFill>
                            <a:schemeClr val="accent6">
                              <a:lumMod val="50000"/>
                            </a:schemeClr>
                          </a:solidFill>
                          <a:effectLst/>
                          <a:latin typeface="Arial" panose="020B0604020202020204" pitchFamily="34" charset="0"/>
                        </a:rPr>
                        <a:t>Información entre almacén y contabilidad depurada .</a:t>
                      </a:r>
                    </a:p>
                  </a:txBody>
                  <a:tcPr marL="9161" marR="9161" marT="9163"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231191">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Se mantiene mes a mes conciliada la información .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231191">
                <a:tc vMerge="1">
                  <a:txBody>
                    <a:bodyPr/>
                    <a:lstStyle/>
                    <a:p>
                      <a:endParaRPr lang="es-CO"/>
                    </a:p>
                  </a:txBody>
                  <a:tcPr/>
                </a:tc>
                <a:tc vMerge="1">
                  <a:txBody>
                    <a:bodyPr/>
                    <a:lstStyle/>
                    <a:p>
                      <a:endParaRPr lang="es-CO"/>
                    </a:p>
                  </a:txBody>
                  <a:tcPr/>
                </a:tc>
                <a:tc>
                  <a:txBody>
                    <a:bodyPr/>
                    <a:lstStyle/>
                    <a:p>
                      <a:pPr algn="just" rtl="0" fontAlgn="b"/>
                      <a:r>
                        <a:rPr lang="es-ES" sz="1100" b="0" i="0" u="none" strike="noStrike">
                          <a:solidFill>
                            <a:schemeClr val="accent6">
                              <a:lumMod val="50000"/>
                            </a:schemeClr>
                          </a:solidFill>
                          <a:effectLst/>
                          <a:latin typeface="Arial" panose="020B0604020202020204" pitchFamily="34" charset="0"/>
                        </a:rPr>
                        <a:t> Cifras mas consistentes y ajustes soportados a tiempo real. </a:t>
                      </a:r>
                    </a:p>
                  </a:txBody>
                  <a:tcPr marL="9161" marR="9161" marT="9163"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44489">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Se reporta la información de acuerdo a las normas internacionales.</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31191">
                <a:tc vMerge="1">
                  <a:txBody>
                    <a:bodyPr/>
                    <a:lstStyle/>
                    <a:p>
                      <a:endParaRPr lang="es-CO"/>
                    </a:p>
                  </a:txBody>
                  <a:tcPr/>
                </a:tc>
                <a:tc vMerge="1">
                  <a:txBody>
                    <a:bodyPr/>
                    <a:lstStyle/>
                    <a:p>
                      <a:endParaRPr lang="es-CO"/>
                    </a:p>
                  </a:txBody>
                  <a:tcPr/>
                </a:tc>
                <a:tc>
                  <a:txBody>
                    <a:bodyPr/>
                    <a:lstStyle/>
                    <a:p>
                      <a:pPr algn="just" rtl="0" fontAlgn="b"/>
                      <a:r>
                        <a:rPr lang="es-ES" sz="1100" b="0" i="0" u="none" strike="noStrike">
                          <a:solidFill>
                            <a:schemeClr val="accent6">
                              <a:lumMod val="50000"/>
                            </a:schemeClr>
                          </a:solidFill>
                          <a:effectLst/>
                          <a:latin typeface="Arial" panose="020B0604020202020204" pitchFamily="34" charset="0"/>
                        </a:rPr>
                        <a:t>Se reporta a contabilidad los bienes de control administrativos  </a:t>
                      </a:r>
                    </a:p>
                  </a:txBody>
                  <a:tcPr marL="9161" marR="9161" marT="9163"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530834">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La cifras de control administrativo las registran al gasto en el balance quedan registrados en propiedad planta y equipo lo  que contempla la norma internacional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357742">
                <a:tc rowSpan="4">
                  <a:txBody>
                    <a:bodyPr/>
                    <a:lstStyle/>
                    <a:p>
                      <a:pPr algn="ctr" rtl="0" fontAlgn="ctr"/>
                      <a:r>
                        <a:rPr lang="es-ES" sz="1100" b="1" i="0" u="none" strike="noStrike" dirty="0">
                          <a:solidFill>
                            <a:schemeClr val="accent6">
                              <a:lumMod val="50000"/>
                            </a:schemeClr>
                          </a:solidFill>
                          <a:effectLst/>
                          <a:latin typeface="Arial" panose="020B0604020202020204" pitchFamily="34" charset="0"/>
                        </a:rPr>
                        <a:t>ACTUALIZACIÓN DE LOS INVENTARIOS DE PLANTA CENTRAL Y DIRECCIONES TERRITORIALES</a:t>
                      </a:r>
                    </a:p>
                  </a:txBody>
                  <a:tcPr marL="9161" marR="9161" marT="916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4">
                  <a:txBody>
                    <a:bodyPr/>
                    <a:lstStyle/>
                    <a:p>
                      <a:pPr algn="ctr" rtl="0" fontAlgn="ctr"/>
                      <a:r>
                        <a:rPr lang="es-ES" sz="1100" b="0" i="0" u="none" strike="noStrike">
                          <a:solidFill>
                            <a:schemeClr val="accent6">
                              <a:lumMod val="50000"/>
                            </a:schemeClr>
                          </a:solidFill>
                          <a:effectLst/>
                          <a:latin typeface="Arial" panose="020B0604020202020204" pitchFamily="34" charset="0"/>
                        </a:rPr>
                        <a:t>Se actualizo la base de datos de planta central y territoriales con motivo del traslado del Instituto Nacional de Vías INVIAS a la nueva sede. </a:t>
                      </a:r>
                    </a:p>
                  </a:txBody>
                  <a:tcPr marL="9161" marR="9161" marT="916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b"/>
                      <a:r>
                        <a:rPr lang="es-ES" sz="1100" b="0" i="0" u="none" strike="noStrike">
                          <a:solidFill>
                            <a:schemeClr val="accent6">
                              <a:lumMod val="50000"/>
                            </a:schemeClr>
                          </a:solidFill>
                          <a:effectLst/>
                          <a:latin typeface="Arial" panose="020B0604020202020204" pitchFamily="34" charset="0"/>
                        </a:rPr>
                        <a:t>Se imprime por cada funcionario y contratista su inventario para ser Verificado puesto por puesto. </a:t>
                      </a:r>
                    </a:p>
                  </a:txBody>
                  <a:tcPr marL="9161" marR="9161" marT="9163"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512152">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 De la revisión de cada inventario se realiza los traslados al almacén de los bienes devolutivos y se les deja los que se trasladan a la nueva sede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679816">
                <a:tc vMerge="1">
                  <a:txBody>
                    <a:bodyPr/>
                    <a:lstStyle/>
                    <a:p>
                      <a:endParaRPr lang="es-CO"/>
                    </a:p>
                  </a:txBody>
                  <a:tcPr/>
                </a:tc>
                <a:tc vMerge="1">
                  <a:txBody>
                    <a:bodyPr/>
                    <a:lstStyle/>
                    <a:p>
                      <a:endParaRPr lang="es-CO"/>
                    </a:p>
                  </a:txBody>
                  <a:tcPr/>
                </a:tc>
                <a:tc>
                  <a:txBody>
                    <a:bodyPr/>
                    <a:lstStyle/>
                    <a:p>
                      <a:pPr algn="just" rtl="0" fontAlgn="b"/>
                      <a:r>
                        <a:rPr lang="es-ES" sz="1100" b="0" i="0" u="none" strike="noStrike">
                          <a:solidFill>
                            <a:schemeClr val="accent6">
                              <a:lumMod val="50000"/>
                            </a:schemeClr>
                          </a:solidFill>
                          <a:effectLst/>
                          <a:latin typeface="Arial" panose="020B0604020202020204" pitchFamily="34" charset="0"/>
                        </a:rPr>
                        <a:t>Se remite por memorando a cada sede territorial el inventario de cada funcionario y contratista para su verificación y posterior ajuste En el aplicativo SAI y el reintegro de los elementos devolutivos al almacén.</a:t>
                      </a:r>
                    </a:p>
                  </a:txBody>
                  <a:tcPr marL="9161" marR="9161" marT="9163"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512152">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dirty="0">
                          <a:solidFill>
                            <a:schemeClr val="accent6">
                              <a:lumMod val="50000"/>
                            </a:schemeClr>
                          </a:solidFill>
                          <a:effectLst/>
                          <a:latin typeface="Arial" panose="020B0604020202020204" pitchFamily="34" charset="0"/>
                        </a:rPr>
                        <a:t>Base de datos tanto de planta central como de territoriales depurada y cada funcionario o contratista con los elementos que requiere para sus labores</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ángulo 4">
            <a:extLst>
              <a:ext uri="{FF2B5EF4-FFF2-40B4-BE49-F238E27FC236}">
                <a16:creationId xmlns:a16="http://schemas.microsoft.com/office/drawing/2014/main" id="{D4201309-5BA5-4374-A2D7-8F5864BD82DB}"/>
              </a:ext>
            </a:extLst>
          </p:cNvPr>
          <p:cNvSpPr>
            <a:spLocks noChangeArrowheads="1"/>
          </p:cNvSpPr>
          <p:nvPr/>
        </p:nvSpPr>
        <p:spPr bwMode="auto">
          <a:xfrm>
            <a:off x="885825" y="192088"/>
            <a:ext cx="1031557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ADMINISTRACIÓN DOCUMENTAL</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7B92B9A7-7601-487A-BE0A-BE9FC8A89A65}"/>
              </a:ext>
            </a:extLst>
          </p:cNvPr>
          <p:cNvGraphicFramePr>
            <a:graphicFrameLocks noGrp="1"/>
          </p:cNvGraphicFramePr>
          <p:nvPr/>
        </p:nvGraphicFramePr>
        <p:xfrm>
          <a:off x="885825" y="846138"/>
          <a:ext cx="10461625" cy="4816475"/>
        </p:xfrm>
        <a:graphic>
          <a:graphicData uri="http://schemas.openxmlformats.org/drawingml/2006/table">
            <a:tbl>
              <a:tblPr firstRow="1" bandRow="1"/>
              <a:tblGrid>
                <a:gridCol w="2377051">
                  <a:extLst>
                    <a:ext uri="{9D8B030D-6E8A-4147-A177-3AD203B41FA5}">
                      <a16:colId xmlns:a16="http://schemas.microsoft.com/office/drawing/2014/main" val="20000"/>
                    </a:ext>
                  </a:extLst>
                </a:gridCol>
                <a:gridCol w="2556305">
                  <a:extLst>
                    <a:ext uri="{9D8B030D-6E8A-4147-A177-3AD203B41FA5}">
                      <a16:colId xmlns:a16="http://schemas.microsoft.com/office/drawing/2014/main" val="20001"/>
                    </a:ext>
                  </a:extLst>
                </a:gridCol>
                <a:gridCol w="5528269">
                  <a:extLst>
                    <a:ext uri="{9D8B030D-6E8A-4147-A177-3AD203B41FA5}">
                      <a16:colId xmlns:a16="http://schemas.microsoft.com/office/drawing/2014/main" val="20002"/>
                    </a:ext>
                  </a:extLst>
                </a:gridCol>
              </a:tblGrid>
              <a:tr h="166587">
                <a:tc gridSpan="3">
                  <a:txBody>
                    <a:bodyPr/>
                    <a:lstStyle/>
                    <a:p>
                      <a:pPr algn="r" rtl="0" fontAlgn="ctr"/>
                      <a:r>
                        <a:rPr lang="es-CO" sz="1000" b="1" i="0" u="none" strike="noStrike" dirty="0">
                          <a:solidFill>
                            <a:srgbClr val="FFFFFF"/>
                          </a:solidFill>
                          <a:effectLst/>
                          <a:latin typeface="Arial" panose="020B0604020202020204" pitchFamily="34" charset="0"/>
                        </a:rPr>
                        <a:t>GRUPO DE ADMINISTRACION DOCUMENTAL</a:t>
                      </a:r>
                    </a:p>
                  </a:txBody>
                  <a:tcPr marL="6625" marR="6625" marT="66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41872">
                <a:tc gridSpan="3">
                  <a:txBody>
                    <a:bodyPr/>
                    <a:lstStyle/>
                    <a:p>
                      <a:pPr algn="l" rtl="0" fontAlgn="ctr"/>
                      <a:r>
                        <a:rPr lang="es-ES" sz="1100" b="1" i="0" u="none" strike="noStrike" dirty="0">
                          <a:solidFill>
                            <a:schemeClr val="accent6">
                              <a:lumMod val="50000"/>
                            </a:schemeClr>
                          </a:solidFill>
                          <a:effectLst/>
                          <a:latin typeface="Arial" panose="020B0604020202020204" pitchFamily="34" charset="0"/>
                        </a:rPr>
                        <a:t>Alcance de la Gestión</a:t>
                      </a:r>
                      <a:r>
                        <a:rPr lang="es-ES" sz="1100" b="0" i="0" u="none" strike="noStrike" dirty="0">
                          <a:solidFill>
                            <a:schemeClr val="accent6">
                              <a:lumMod val="50000"/>
                            </a:schemeClr>
                          </a:solidFill>
                          <a:effectLst/>
                          <a:latin typeface="Arial" panose="020B0604020202020204" pitchFamily="34" charset="0"/>
                        </a:rPr>
                        <a:t>: Planear, organizar, ejecutar y controlar la  administración documental del Instituto y establecer las políticas y normas de administración documental.</a:t>
                      </a:r>
                    </a:p>
                  </a:txBody>
                  <a:tcPr marL="6625" marR="6625" marT="66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9009">
                <a:tc>
                  <a:txBody>
                    <a:bodyPr/>
                    <a:lstStyle/>
                    <a:p>
                      <a:pPr algn="ctr" rtl="0" fontAlgn="ctr"/>
                      <a:r>
                        <a:rPr lang="es-CO" sz="1000" b="1" i="0" u="none" strike="noStrike">
                          <a:solidFill>
                            <a:schemeClr val="accent6">
                              <a:lumMod val="50000"/>
                            </a:schemeClr>
                          </a:solidFill>
                          <a:effectLst/>
                          <a:latin typeface="Arial" panose="020B0604020202020204" pitchFamily="34" charset="0"/>
                        </a:rPr>
                        <a:t>TEMAS</a:t>
                      </a:r>
                    </a:p>
                  </a:txBody>
                  <a:tcPr marL="6625" marR="6625" marT="66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DESCRIPCIÓN</a:t>
                      </a:r>
                    </a:p>
                  </a:txBody>
                  <a:tcPr marL="6625" marR="6625" marT="66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tc>
                  <a:txBody>
                    <a:bodyPr/>
                    <a:lstStyle/>
                    <a:p>
                      <a:pPr algn="ctr" rtl="0" fontAlgn="ctr"/>
                      <a:r>
                        <a:rPr lang="es-ES" sz="1000" b="1" i="0" u="none" strike="noStrike" dirty="0">
                          <a:solidFill>
                            <a:schemeClr val="accent6">
                              <a:lumMod val="50000"/>
                            </a:schemeClr>
                          </a:solidFill>
                          <a:effectLst/>
                          <a:latin typeface="Arial" panose="020B0604020202020204" pitchFamily="34" charset="0"/>
                        </a:rPr>
                        <a:t>LOGROS Y AVANCE DE LA GESTIÓN </a:t>
                      </a:r>
                    </a:p>
                  </a:txBody>
                  <a:tcPr marL="6625" marR="6625" marT="66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2"/>
                  </a:ext>
                </a:extLst>
              </a:tr>
              <a:tr h="179237">
                <a:tc rowSpan="4">
                  <a:txBody>
                    <a:bodyPr/>
                    <a:lstStyle/>
                    <a:p>
                      <a:pPr algn="ctr" rtl="0" fontAlgn="ctr"/>
                      <a:r>
                        <a:rPr lang="es-CO" sz="1000" b="1" i="0" u="none" strike="noStrike" dirty="0">
                          <a:solidFill>
                            <a:schemeClr val="accent6">
                              <a:lumMod val="50000"/>
                            </a:schemeClr>
                          </a:solidFill>
                          <a:effectLst/>
                          <a:latin typeface="Arial" panose="020B0604020202020204" pitchFamily="34" charset="0"/>
                        </a:rPr>
                        <a:t>ACTUALIZACIÓN DE INSTRUMENTOS ARCHIVÍSTICOS</a:t>
                      </a:r>
                    </a:p>
                  </a:txBody>
                  <a:tcPr marL="6625" marR="6625" marT="66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buClr>
                          <a:srgbClr val="000000"/>
                        </a:buClr>
                        <a:buSzPts val="9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Tablas de Retención Documental –TRD</a:t>
                      </a:r>
                    </a:p>
                  </a:txBody>
                  <a:tcPr marL="6625" marR="6625" marT="66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4">
                  <a:txBody>
                    <a:bodyPr/>
                    <a:lstStyle/>
                    <a:p>
                      <a:pPr algn="l" rtl="0" fontAlgn="ctr"/>
                      <a:r>
                        <a:rPr lang="es-ES" sz="1000" b="0" i="0" u="none" strike="noStrike">
                          <a:solidFill>
                            <a:schemeClr val="accent6">
                              <a:lumMod val="50000"/>
                            </a:schemeClr>
                          </a:solidFill>
                          <a:effectLst/>
                          <a:latin typeface="Arial" panose="020B0604020202020204" pitchFamily="34" charset="0"/>
                        </a:rPr>
                        <a:t>TRD aprobadas mediante Resolución No.3273 DE4 2019 Y enviadas al Archivo General de la Nación mediante oficio SG 40587 del  26 de septiembre de 2019. El Programa de Gestión Documental fue aprobado mediante Resolución No. 4551 de 2019 y se encuentra publicado en la pagina Web del Instituto. Del Sistema Integrado de Conservación se termino el Programa de Conservación y se encuentra en revisión final el Programa de Preservación, para posteriormente enviarlo a aprobación al Comité de Gestión y Desempeño. La Política Institucional de Gestión Documental fue aprobada mediante Resolución No. 4615 de 2019</a:t>
                      </a:r>
                    </a:p>
                  </a:txBody>
                  <a:tcPr marL="6625" marR="6625" marT="66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9009">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Programa de Gestión Documental – PGD</a:t>
                      </a:r>
                    </a:p>
                  </a:txBody>
                  <a:tcPr marL="6625" marR="6625" marT="66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04"/>
                  </a:ext>
                </a:extLst>
              </a:tr>
              <a:tr h="159009">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Sistema Integrado de Conservación – SIC</a:t>
                      </a:r>
                    </a:p>
                  </a:txBody>
                  <a:tcPr marL="6625" marR="6625" marT="66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05"/>
                  </a:ext>
                </a:extLst>
              </a:tr>
              <a:tr h="576072">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CO" sz="1000" b="0" i="0" u="none" strike="noStrike">
                          <a:solidFill>
                            <a:schemeClr val="accent6">
                              <a:lumMod val="50000"/>
                            </a:schemeClr>
                          </a:solidFill>
                          <a:effectLst/>
                          <a:latin typeface="Arial" panose="020B0604020202020204" pitchFamily="34" charset="0"/>
                        </a:rPr>
                        <a:t>Política Institucional de Gestión Documental</a:t>
                      </a:r>
                    </a:p>
                  </a:txBody>
                  <a:tcPr marL="6625" marR="6625" marT="66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06"/>
                  </a:ext>
                </a:extLst>
              </a:tr>
              <a:tr h="756773">
                <a:tc rowSpan="3">
                  <a:txBody>
                    <a:bodyPr/>
                    <a:lstStyle/>
                    <a:p>
                      <a:pPr algn="ctr" rtl="0" fontAlgn="ctr"/>
                      <a:r>
                        <a:rPr lang="es-ES" sz="1000" b="1" i="0" u="none" strike="noStrike" dirty="0">
                          <a:solidFill>
                            <a:schemeClr val="accent6">
                              <a:lumMod val="50000"/>
                            </a:schemeClr>
                          </a:solidFill>
                          <a:effectLst/>
                          <a:latin typeface="Arial" panose="020B0604020202020204" pitchFamily="34" charset="0"/>
                        </a:rPr>
                        <a:t>ORGANIZACIÓN Y DIGITACIÓN DE TRANSFERENCIAS PRIMARIAS Y ATENCIÓN DE LAS CONSULTAS EFECTUADAS AL ARCHIVO CENTRAL POR LAS DEPENDENCIAS DEL INVIAS, ORGANISMOS DEL ESTADO Y POR LOS PARTICULARES.</a:t>
                      </a:r>
                    </a:p>
                  </a:txBody>
                  <a:tcPr marL="6625" marR="6625" marT="66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buClr>
                          <a:srgbClr val="000000"/>
                        </a:buClr>
                        <a:buSzPts val="900"/>
                        <a:buFont typeface="Arial" panose="020B0604020202020204" pitchFamily="34" charset="0"/>
                        <a:buChar char="•"/>
                      </a:pPr>
                      <a:r>
                        <a:rPr lang="es-ES" sz="1000" b="0" i="0" u="none" strike="noStrike" dirty="0">
                          <a:solidFill>
                            <a:schemeClr val="accent6">
                              <a:lumMod val="50000"/>
                            </a:schemeClr>
                          </a:solidFill>
                          <a:effectLst/>
                          <a:latin typeface="Arial" panose="020B0604020202020204" pitchFamily="34" charset="0"/>
                        </a:rPr>
                        <a:t>Recibo y digitación en el aplicativo </a:t>
                      </a:r>
                      <a:r>
                        <a:rPr lang="es-ES" sz="1000" b="0" i="0" u="none" strike="noStrike" dirty="0" err="1">
                          <a:solidFill>
                            <a:schemeClr val="accent6">
                              <a:lumMod val="50000"/>
                            </a:schemeClr>
                          </a:solidFill>
                          <a:effectLst/>
                          <a:latin typeface="Arial" panose="020B0604020202020204" pitchFamily="34" charset="0"/>
                        </a:rPr>
                        <a:t>WinIsis</a:t>
                      </a:r>
                      <a:r>
                        <a:rPr lang="es-ES" sz="1000" b="0" i="0" u="none" strike="noStrike" dirty="0">
                          <a:solidFill>
                            <a:schemeClr val="accent6">
                              <a:lumMod val="50000"/>
                            </a:schemeClr>
                          </a:solidFill>
                          <a:effectLst/>
                          <a:latin typeface="Arial" panose="020B0604020202020204" pitchFamily="34" charset="0"/>
                        </a:rPr>
                        <a:t> de 160 metros lineales correspondiente a las transferencias primarias de las diferentes dependencias.</a:t>
                      </a:r>
                    </a:p>
                  </a:txBody>
                  <a:tcPr marL="6625" marR="6625" marT="66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Se designaron funcionarios que apoyaran la digitación en el aplicativo WinIsis de los 160 metros lineales de archivo. La tarea se cumplió en su totalidad.</a:t>
                      </a:r>
                    </a:p>
                  </a:txBody>
                  <a:tcPr marL="6625" marR="6625" marT="66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11395">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Atencion de consultas efectuadas al archivo central</a:t>
                      </a:r>
                    </a:p>
                  </a:txBody>
                  <a:tcPr marL="6625" marR="6625" marT="66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a:txBody>
                    <a:bodyPr/>
                    <a:lstStyle/>
                    <a:p>
                      <a:pPr algn="l" rtl="0" fontAlgn="ctr"/>
                      <a:r>
                        <a:rPr lang="es-ES" sz="1000" b="0" i="0" u="none" strike="noStrike">
                          <a:solidFill>
                            <a:schemeClr val="accent6">
                              <a:lumMod val="50000"/>
                            </a:schemeClr>
                          </a:solidFill>
                          <a:effectLst/>
                          <a:latin typeface="Arial" panose="020B0604020202020204" pitchFamily="34" charset="0"/>
                        </a:rPr>
                        <a:t>Se atendieron las consultas y reproducción de documentos en forma oportuna, solicitados por  las diferentes dependencias del Instituto, organismos del Estado y por los particulares.</a:t>
                      </a:r>
                    </a:p>
                  </a:txBody>
                  <a:tcPr marL="6625" marR="6625" marT="66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159009">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CO" sz="1000" b="0" i="0" u="none" strike="noStrike" dirty="0">
                          <a:solidFill>
                            <a:schemeClr val="accent6">
                              <a:lumMod val="50000"/>
                            </a:schemeClr>
                          </a:solidFill>
                          <a:effectLst/>
                          <a:latin typeface="Arial" panose="020B0604020202020204" pitchFamily="34" charset="0"/>
                        </a:rPr>
                        <a:t>Reproducción de documentos. </a:t>
                      </a:r>
                    </a:p>
                  </a:txBody>
                  <a:tcPr marL="6625" marR="6625" marT="66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vMerge="1">
                  <a:txBody>
                    <a:bodyPr/>
                    <a:lstStyle/>
                    <a:p>
                      <a:endParaRPr lang="es-CO"/>
                    </a:p>
                  </a:txBody>
                  <a:tcPr/>
                </a:tc>
                <a:extLst>
                  <a:ext uri="{0D108BD9-81ED-4DB2-BD59-A6C34878D82A}">
                    <a16:rowId xmlns:a16="http://schemas.microsoft.com/office/drawing/2014/main" val="10009"/>
                  </a:ext>
                </a:extLst>
              </a:tr>
              <a:tr h="311395">
                <a:tc rowSpan="3">
                  <a:txBody>
                    <a:bodyPr/>
                    <a:lstStyle/>
                    <a:p>
                      <a:pPr algn="ctr" rtl="0" fontAlgn="ctr"/>
                      <a:r>
                        <a:rPr lang="es-ES" sz="1000" b="1" i="0" u="none" strike="noStrike" dirty="0">
                          <a:solidFill>
                            <a:schemeClr val="accent6">
                              <a:lumMod val="50000"/>
                            </a:schemeClr>
                          </a:solidFill>
                          <a:effectLst/>
                          <a:latin typeface="Arial" panose="020B0604020202020204" pitchFamily="34" charset="0"/>
                        </a:rPr>
                        <a:t>ORGANIZACIÓN DE ARCHIVOS DE GESTIÓN E INVENTARIO DOCUMENTAL DE DICHOS ARCHIVOS.</a:t>
                      </a:r>
                    </a:p>
                  </a:txBody>
                  <a:tcPr marL="6625" marR="6625" marT="66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3">
                  <a:txBody>
                    <a:bodyPr/>
                    <a:lstStyle/>
                    <a:p>
                      <a:pPr algn="l" rtl="0" fontAlgn="ctr"/>
                      <a:r>
                        <a:rPr lang="es-ES" sz="1000" b="0" i="0" u="none" strike="noStrike" dirty="0">
                          <a:solidFill>
                            <a:schemeClr val="accent6">
                              <a:lumMod val="50000"/>
                            </a:schemeClr>
                          </a:solidFill>
                          <a:effectLst/>
                          <a:latin typeface="Arial" panose="020B0604020202020204" pitchFamily="34" charset="0"/>
                        </a:rPr>
                        <a:t>Organizar, inventariar y digitalizar la documentación de los archivos de gestión de la Sede Central del Instituto. </a:t>
                      </a:r>
                    </a:p>
                  </a:txBody>
                  <a:tcPr marL="59629" marR="6625" marT="66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Para la organización de los archivos de gestión del Instituto, el inventario de cada archivo y su posterior digitalización se suscribieron un convenio y un  contrato:</a:t>
                      </a:r>
                    </a:p>
                  </a:txBody>
                  <a:tcPr marL="6625" marR="6625" marT="66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1225713">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chemeClr val="accent6">
                              <a:lumMod val="50000"/>
                            </a:schemeClr>
                          </a:solidFill>
                          <a:effectLst/>
                          <a:latin typeface="Arial" panose="020B0604020202020204" pitchFamily="34" charset="0"/>
                        </a:rPr>
                        <a:t>Convenio interadministrativo marco No. 2203 de 2019 con Servicios Postales Nacionales S.A. 4/72 para “Aunar esfuerzos humanos, técnicos y administrativos, entre las partes a fin de lograr la organización, depuración, digitalización de archivos del Instituto Nacional de Vías, en apoyo de su misión institucional, particularmente en relación con la conservación y preservación de la documentación acorde con lo dispuesto en la Ley 594 de 2000, ley general de archivos y el Decreto 1080 de 2015, decreto único del sector cultura y las demás disposiciones constitucionales que establecen el carácter publico de la información, el funcionamiento eficiente de las entidades del estado y la obligatoriedad de la conformación y sostenimiento de sus archivos”</a:t>
                      </a:r>
                    </a:p>
                  </a:txBody>
                  <a:tcPr marL="6625" marR="6625" marT="66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311395">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rPr>
                        <a:t>Este contrato inicio en diciembre de 2019 y tiene vigencia hasta el 31 de julio de 2020.  Esta en ejecución.</a:t>
                      </a:r>
                    </a:p>
                  </a:txBody>
                  <a:tcPr marL="6625" marR="6625" marT="66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ángulo 4">
            <a:extLst>
              <a:ext uri="{FF2B5EF4-FFF2-40B4-BE49-F238E27FC236}">
                <a16:creationId xmlns:a16="http://schemas.microsoft.com/office/drawing/2014/main" id="{73C29979-7F54-405D-8758-3DF2B617CF3A}"/>
              </a:ext>
            </a:extLst>
          </p:cNvPr>
          <p:cNvSpPr>
            <a:spLocks noChangeArrowheads="1"/>
          </p:cNvSpPr>
          <p:nvPr/>
        </p:nvSpPr>
        <p:spPr bwMode="auto">
          <a:xfrm>
            <a:off x="885825" y="231775"/>
            <a:ext cx="10361613"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GESTIÓN PRESUPUESTAL Y VIÁTICOS</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8C5648DB-372B-419B-9EE6-13B6E78C19AF}"/>
              </a:ext>
            </a:extLst>
          </p:cNvPr>
          <p:cNvGraphicFramePr>
            <a:graphicFrameLocks noGrp="1"/>
          </p:cNvGraphicFramePr>
          <p:nvPr/>
        </p:nvGraphicFramePr>
        <p:xfrm>
          <a:off x="885825" y="920750"/>
          <a:ext cx="10439400" cy="4684713"/>
        </p:xfrm>
        <a:graphic>
          <a:graphicData uri="http://schemas.openxmlformats.org/drawingml/2006/table">
            <a:tbl>
              <a:tblPr firstRow="1" bandRow="1"/>
              <a:tblGrid>
                <a:gridCol w="2989984">
                  <a:extLst>
                    <a:ext uri="{9D8B030D-6E8A-4147-A177-3AD203B41FA5}">
                      <a16:colId xmlns:a16="http://schemas.microsoft.com/office/drawing/2014/main" val="20000"/>
                    </a:ext>
                  </a:extLst>
                </a:gridCol>
                <a:gridCol w="3710290">
                  <a:extLst>
                    <a:ext uri="{9D8B030D-6E8A-4147-A177-3AD203B41FA5}">
                      <a16:colId xmlns:a16="http://schemas.microsoft.com/office/drawing/2014/main" val="20001"/>
                    </a:ext>
                  </a:extLst>
                </a:gridCol>
                <a:gridCol w="3739127">
                  <a:extLst>
                    <a:ext uri="{9D8B030D-6E8A-4147-A177-3AD203B41FA5}">
                      <a16:colId xmlns:a16="http://schemas.microsoft.com/office/drawing/2014/main" val="20002"/>
                    </a:ext>
                  </a:extLst>
                </a:gridCol>
              </a:tblGrid>
              <a:tr h="511322">
                <a:tc gridSpan="3">
                  <a:txBody>
                    <a:bodyPr/>
                    <a:lstStyle/>
                    <a:p>
                      <a:pPr algn="l" rtl="0" fontAlgn="ctr"/>
                      <a:r>
                        <a:rPr lang="es-ES" sz="1100" b="1" i="0" u="none" strike="noStrike" dirty="0">
                          <a:solidFill>
                            <a:srgbClr val="375623"/>
                          </a:solidFill>
                          <a:effectLst/>
                          <a:latin typeface="Arial" panose="020B0604020202020204" pitchFamily="34" charset="0"/>
                        </a:rPr>
                        <a:t>Alcance de la Gestión</a:t>
                      </a:r>
                      <a:r>
                        <a:rPr lang="es-ES" sz="1100" b="0" i="0" u="none" strike="noStrike" dirty="0">
                          <a:solidFill>
                            <a:srgbClr val="375623"/>
                          </a:solidFill>
                          <a:effectLst/>
                          <a:latin typeface="Arial" panose="020B0604020202020204" pitchFamily="34" charset="0"/>
                        </a:rPr>
                        <a:t>: Controlar la gestión presupuestal de la Subdirección Administrativa de gastos de funcionamiento y d ellos proyectos de inversión, así como también la ejecución de los viáticos y gastos de viajes, además efectuar la supervisión  ellos contratos para el suministro de tiquetes aéreos para funcionarios y contratistas.</a:t>
                      </a:r>
                    </a:p>
                  </a:txBody>
                  <a:tcPr marL="8408" marR="8408" marT="840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7953">
                <a:tc gridSpan="3">
                  <a:txBody>
                    <a:bodyPr/>
                    <a:lstStyle/>
                    <a:p>
                      <a:pPr algn="r" rtl="0" fontAlgn="ctr"/>
                      <a:r>
                        <a:rPr lang="es-CO" sz="1000" b="1" i="0" u="none" strike="noStrike" dirty="0">
                          <a:solidFill>
                            <a:srgbClr val="FFFFFF"/>
                          </a:solidFill>
                          <a:effectLst/>
                          <a:latin typeface="Arial" panose="020B0604020202020204" pitchFamily="34" charset="0"/>
                        </a:rPr>
                        <a:t>GESTION PRESUPUESTAL Y VIATICOS</a:t>
                      </a:r>
                    </a:p>
                  </a:txBody>
                  <a:tcPr marL="8408" marR="8408" marT="840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87953">
                <a:tc>
                  <a:txBody>
                    <a:bodyPr/>
                    <a:lstStyle/>
                    <a:p>
                      <a:pPr algn="ctr" rtl="0" fontAlgn="ctr"/>
                      <a:r>
                        <a:rPr lang="es-CO" sz="1000" b="1" i="0" u="none" strike="noStrike">
                          <a:solidFill>
                            <a:schemeClr val="accent6">
                              <a:lumMod val="50000"/>
                            </a:schemeClr>
                          </a:solidFill>
                          <a:effectLst/>
                          <a:latin typeface="Arial" panose="020B0604020202020204" pitchFamily="34" charset="0"/>
                        </a:rPr>
                        <a:t>TEMAS</a:t>
                      </a:r>
                    </a:p>
                  </a:txBody>
                  <a:tcPr marL="8408" marR="8408" marT="840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rPr>
                        <a:t>DESCRIPCIÓN</a:t>
                      </a:r>
                    </a:p>
                  </a:txBody>
                  <a:tcPr marL="8408" marR="8408" marT="840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chemeClr val="accent6">
                              <a:lumMod val="50000"/>
                            </a:schemeClr>
                          </a:solidFill>
                          <a:effectLst/>
                          <a:latin typeface="Arial" panose="020B0604020202020204" pitchFamily="34" charset="0"/>
                        </a:rPr>
                        <a:t>LOGROS Y AVANCE DE LA GESTIÓN </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87953">
                <a:tc>
                  <a:txBody>
                    <a:bodyPr/>
                    <a:lstStyle/>
                    <a:p>
                      <a:pPr algn="ctr" rtl="0" fontAlgn="ctr"/>
                      <a:r>
                        <a:rPr lang="es-CO" sz="1000" b="1" i="0" u="none" strike="noStrike" dirty="0">
                          <a:solidFill>
                            <a:schemeClr val="accent6">
                              <a:lumMod val="50000"/>
                            </a:schemeClr>
                          </a:solidFill>
                          <a:effectLst/>
                          <a:latin typeface="Arial" panose="020B0604020202020204" pitchFamily="34" charset="0"/>
                        </a:rPr>
                        <a:t>VIATICOS</a:t>
                      </a:r>
                    </a:p>
                  </a:txBody>
                  <a:tcPr marL="8408" marR="8408" marT="840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a:txBody>
                    <a:bodyPr/>
                    <a:lstStyle/>
                    <a:p>
                      <a:pPr algn="just" rtl="0" fontAlgn="ctr"/>
                      <a:r>
                        <a:rPr lang="es-ES" sz="1000" b="0" i="0" u="none" strike="noStrike">
                          <a:solidFill>
                            <a:schemeClr val="accent6">
                              <a:lumMod val="50000"/>
                            </a:schemeClr>
                          </a:solidFill>
                          <a:effectLst/>
                          <a:latin typeface="Arial" panose="020B0604020202020204" pitchFamily="34" charset="0"/>
                        </a:rPr>
                        <a:t>Con el propósito de atender las solicitudes de viáticos, el Ministerio de Hacienda y Crédito Publico implementó el módulo de viáticos a través de la plataforma del sistema de información financiera  SIIF Nación.</a:t>
                      </a:r>
                    </a:p>
                  </a:txBody>
                  <a:tcPr marL="8408" marR="8408" marT="840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l" rtl="0" fontAlgn="ctr"/>
                      <a:r>
                        <a:rPr lang="es-ES" sz="1000" b="0" i="0" u="none" strike="noStrike">
                          <a:solidFill>
                            <a:schemeClr val="accent6">
                              <a:lumMod val="50000"/>
                            </a:schemeClr>
                          </a:solidFill>
                          <a:effectLst/>
                          <a:latin typeface="Arial" panose="020B0604020202020204" pitchFamily="34" charset="0"/>
                        </a:rPr>
                        <a:t>Se ha implementado el Módulo Viáticos  del SIIF Nación  en 92 % quedan pendientes por implementar el sistema las Direcciones Territoriales de Bolívar, Cesar, Santander y Valle. Debido al cambio de los Directores Territoriales.</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601446">
                <a:tc>
                  <a:txBody>
                    <a:bodyPr/>
                    <a:lstStyle/>
                    <a:p>
                      <a:pPr algn="ctr" rtl="0" fontAlgn="ctr"/>
                      <a:r>
                        <a:rPr lang="es-ES" sz="1000" b="1" i="0" u="none" strike="noStrike" dirty="0">
                          <a:solidFill>
                            <a:schemeClr val="accent6">
                              <a:lumMod val="50000"/>
                            </a:schemeClr>
                          </a:solidFill>
                          <a:effectLst/>
                          <a:latin typeface="Arial" panose="020B0604020202020204" pitchFamily="34" charset="0"/>
                        </a:rPr>
                        <a:t> MODERNIZAR EL SISTEMA DE VIÁTICOS APROVECHANDO LOS SISTEMA TECNOLÓGICOS.</a:t>
                      </a:r>
                    </a:p>
                  </a:txBody>
                  <a:tcPr marL="8408" marR="8408" marT="840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04"/>
                  </a:ext>
                </a:extLst>
              </a:tr>
              <a:tr h="618001">
                <a:tc>
                  <a:txBody>
                    <a:bodyPr/>
                    <a:lstStyle/>
                    <a:p>
                      <a:pPr algn="ctr" rtl="0" fontAlgn="ctr"/>
                      <a:r>
                        <a:rPr lang="es-CO" sz="1000" b="1" i="0" u="none" strike="noStrike" dirty="0">
                          <a:solidFill>
                            <a:schemeClr val="accent6">
                              <a:lumMod val="50000"/>
                            </a:schemeClr>
                          </a:solidFill>
                          <a:effectLst/>
                          <a:latin typeface="Arial" panose="020B0604020202020204" pitchFamily="34" charset="0"/>
                        </a:rPr>
                        <a:t>EXPEDICION DE TIQUETES </a:t>
                      </a:r>
                    </a:p>
                  </a:txBody>
                  <a:tcPr marL="8408" marR="8408" marT="840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Con el propósito de acceder a mejores precios  se requiere que las solicitudes se realicen con 8 días de antelación. Se están buscando convenios con las diferentes aerolíneas a fin de lograr descuentos.</a:t>
                      </a:r>
                    </a:p>
                  </a:txBody>
                  <a:tcPr marL="8408" marR="8408" marT="840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Al efectuar esta solicitudes en el tiempo se logró un ahorro en los precios de los tiquetes en un 15%, adicionalmente se logró un convenio de descuentos con Avianca, del 15%.</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313205">
                <a:tc rowSpan="12">
                  <a:txBody>
                    <a:bodyPr/>
                    <a:lstStyle/>
                    <a:p>
                      <a:pPr algn="ctr" rtl="0" fontAlgn="ctr"/>
                      <a:r>
                        <a:rPr lang="es-ES" sz="1000" b="1" i="0" u="none" strike="noStrike" dirty="0">
                          <a:solidFill>
                            <a:schemeClr val="accent6">
                              <a:lumMod val="50000"/>
                            </a:schemeClr>
                          </a:solidFill>
                          <a:effectLst/>
                          <a:latin typeface="Arial" panose="020B0604020202020204" pitchFamily="34" charset="0"/>
                        </a:rPr>
                        <a:t>TRAMITE  DE LAS VIGENCIAS FUTURAS</a:t>
                      </a:r>
                    </a:p>
                  </a:txBody>
                  <a:tcPr marL="8408" marR="8408" marT="840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12">
                  <a:txBody>
                    <a:bodyPr/>
                    <a:lstStyle/>
                    <a:p>
                      <a:pPr algn="l" rtl="0" fontAlgn="ctr"/>
                      <a:r>
                        <a:rPr lang="es-ES" sz="1000" b="0" i="0" u="none" strike="noStrike" dirty="0">
                          <a:solidFill>
                            <a:schemeClr val="accent6">
                              <a:lumMod val="50000"/>
                            </a:schemeClr>
                          </a:solidFill>
                          <a:effectLst/>
                          <a:latin typeface="Arial" panose="020B0604020202020204" pitchFamily="34" charset="0"/>
                        </a:rPr>
                        <a:t>Con el fin de garantizar los diferentes servicios que requiere la entidad se solicito a través de la Oficina de Planeación del Invias, al Ministerio de Hacienda y Crédito Público las vigencias futuras de los bienes y servicios que el Invias necesita para el apoyo a la gestión. </a:t>
                      </a:r>
                    </a:p>
                  </a:txBody>
                  <a:tcPr marL="8408" marR="8408" marT="840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El Ministerio de Hacienda y Crédito Publico aprobó vigencias futuras para:</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87953">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CO" sz="1000" b="0" i="0" u="none" strike="noStrike">
                          <a:solidFill>
                            <a:schemeClr val="accent6">
                              <a:lumMod val="50000"/>
                            </a:schemeClr>
                          </a:solidFill>
                          <a:effectLst/>
                          <a:latin typeface="Arial" panose="020B0604020202020204" pitchFamily="34" charset="0"/>
                        </a:rPr>
                        <a:t>Servicio de vigilancia $11,209,737,354</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87953">
                <a:tc vMerge="1">
                  <a:txBody>
                    <a:bodyPr/>
                    <a:lstStyle/>
                    <a:p>
                      <a:endParaRPr lang="es-CO"/>
                    </a:p>
                  </a:txBody>
                  <a:tcPr/>
                </a:tc>
                <a:tc vMerge="1">
                  <a:txBody>
                    <a:bodyPr/>
                    <a:lstStyle/>
                    <a:p>
                      <a:endParaRPr lang="es-CO"/>
                    </a:p>
                  </a:txBody>
                  <a:tcPr/>
                </a:tc>
                <a:tc>
                  <a:txBody>
                    <a:bodyPr/>
                    <a:lstStyle/>
                    <a:p>
                      <a:pPr algn="just" rtl="0" fontAlgn="ctr">
                        <a:buClr>
                          <a:srgbClr val="375623"/>
                        </a:buClr>
                        <a:buSzPts val="900"/>
                        <a:buFont typeface="Arial" panose="020B0604020202020204" pitchFamily="34" charset="0"/>
                        <a:buChar char="•"/>
                      </a:pPr>
                      <a:r>
                        <a:rPr lang="es-CO" sz="1000" b="0" i="0" u="none" strike="noStrike">
                          <a:solidFill>
                            <a:schemeClr val="accent6">
                              <a:lumMod val="50000"/>
                            </a:schemeClr>
                          </a:solidFill>
                          <a:effectLst/>
                          <a:latin typeface="Arial" panose="020B0604020202020204" pitchFamily="34" charset="0"/>
                        </a:rPr>
                        <a:t>Mantenimiento de vehículos $1,030,243,015</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87953">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Arrendamiento sede Magdalena y Caldas $220,597,363</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87953">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a:solidFill>
                            <a:schemeClr val="accent6">
                              <a:lumMod val="50000"/>
                            </a:schemeClr>
                          </a:solidFill>
                          <a:effectLst/>
                          <a:latin typeface="Arial" panose="020B0604020202020204" pitchFamily="34" charset="0"/>
                        </a:rPr>
                        <a:t>Arriendo Sede Principal: $ 14.834.386.000</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187953">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Aseo y Cafetería (Incluye Campamentos): $ 1.224.480.627</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187953">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a:solidFill>
                            <a:schemeClr val="accent6">
                              <a:lumMod val="50000"/>
                            </a:schemeClr>
                          </a:solidFill>
                          <a:effectLst/>
                          <a:latin typeface="Arial" panose="020B0604020202020204" pitchFamily="34" charset="0"/>
                        </a:rPr>
                        <a:t>Combustible: $ 505.768.156</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187953">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a:solidFill>
                            <a:schemeClr val="accent6">
                              <a:lumMod val="50000"/>
                            </a:schemeClr>
                          </a:solidFill>
                          <a:effectLst/>
                          <a:latin typeface="Arial" panose="020B0604020202020204" pitchFamily="34" charset="0"/>
                        </a:rPr>
                        <a:t>Mantenimiento Del Helicóptero: $ 348.274.348</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187953">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a:solidFill>
                            <a:schemeClr val="accent6">
                              <a:lumMod val="50000"/>
                            </a:schemeClr>
                          </a:solidFill>
                          <a:effectLst/>
                          <a:latin typeface="Arial" panose="020B0604020202020204" pitchFamily="34" charset="0"/>
                        </a:rPr>
                        <a:t>Tiquetes: $ 1.558.896.005</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187953">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a:solidFill>
                            <a:schemeClr val="accent6">
                              <a:lumMod val="50000"/>
                            </a:schemeClr>
                          </a:solidFill>
                          <a:effectLst/>
                          <a:latin typeface="Arial" panose="020B0604020202020204" pitchFamily="34" charset="0"/>
                        </a:rPr>
                        <a:t>Piloto Helicóptero: $ 217.536.000</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r h="187953">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a:solidFill>
                            <a:schemeClr val="accent6">
                              <a:lumMod val="50000"/>
                            </a:schemeClr>
                          </a:solidFill>
                          <a:effectLst/>
                          <a:latin typeface="Arial" panose="020B0604020202020204" pitchFamily="34" charset="0"/>
                        </a:rPr>
                        <a:t>Transporte Funcionarios: $ 440.000.000</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r h="197350">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dirty="0">
                          <a:solidFill>
                            <a:schemeClr val="accent6">
                              <a:lumMod val="50000"/>
                            </a:schemeClr>
                          </a:solidFill>
                          <a:effectLst/>
                          <a:latin typeface="Arial" panose="020B0604020202020204" pitchFamily="34" charset="0"/>
                        </a:rPr>
                        <a:t>Servicio De Mensajería:$ 858.837.943</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7"/>
                  </a:ext>
                </a:extLst>
              </a:tr>
            </a:tbl>
          </a:graphicData>
        </a:graphic>
      </p:graphicFrame>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ángulo 4">
            <a:extLst>
              <a:ext uri="{FF2B5EF4-FFF2-40B4-BE49-F238E27FC236}">
                <a16:creationId xmlns:a16="http://schemas.microsoft.com/office/drawing/2014/main" id="{3283B376-7C19-4791-B5C3-1F0A0ACDBE03}"/>
              </a:ext>
            </a:extLst>
          </p:cNvPr>
          <p:cNvSpPr>
            <a:spLocks noChangeArrowheads="1"/>
          </p:cNvSpPr>
          <p:nvPr/>
        </p:nvSpPr>
        <p:spPr bwMode="auto">
          <a:xfrm>
            <a:off x="904875" y="215900"/>
            <a:ext cx="10342563"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APOYO LOGÍSTICO</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Administrativa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5817CD54-58B5-4F19-BA7E-EE82E1220EF1}"/>
              </a:ext>
            </a:extLst>
          </p:cNvPr>
          <p:cNvGraphicFramePr>
            <a:graphicFrameLocks noGrp="1"/>
          </p:cNvGraphicFramePr>
          <p:nvPr/>
        </p:nvGraphicFramePr>
        <p:xfrm>
          <a:off x="904875" y="1009650"/>
          <a:ext cx="10429875" cy="4143375"/>
        </p:xfrm>
        <a:graphic>
          <a:graphicData uri="http://schemas.openxmlformats.org/drawingml/2006/table">
            <a:tbl>
              <a:tblPr firstRow="1" bandRow="1"/>
              <a:tblGrid>
                <a:gridCol w="3038475">
                  <a:extLst>
                    <a:ext uri="{9D8B030D-6E8A-4147-A177-3AD203B41FA5}">
                      <a16:colId xmlns:a16="http://schemas.microsoft.com/office/drawing/2014/main" val="20000"/>
                    </a:ext>
                  </a:extLst>
                </a:gridCol>
                <a:gridCol w="3655685">
                  <a:extLst>
                    <a:ext uri="{9D8B030D-6E8A-4147-A177-3AD203B41FA5}">
                      <a16:colId xmlns:a16="http://schemas.microsoft.com/office/drawing/2014/main" val="20001"/>
                    </a:ext>
                  </a:extLst>
                </a:gridCol>
                <a:gridCol w="3735715">
                  <a:extLst>
                    <a:ext uri="{9D8B030D-6E8A-4147-A177-3AD203B41FA5}">
                      <a16:colId xmlns:a16="http://schemas.microsoft.com/office/drawing/2014/main" val="20002"/>
                    </a:ext>
                  </a:extLst>
                </a:gridCol>
              </a:tblGrid>
              <a:tr h="605412">
                <a:tc gridSpan="3">
                  <a:txBody>
                    <a:bodyPr/>
                    <a:lstStyle/>
                    <a:p>
                      <a:pPr algn="l" rtl="0" fontAlgn="ctr"/>
                      <a:r>
                        <a:rPr lang="es-ES" sz="1200" b="1" i="0" u="none" strike="noStrike" dirty="0">
                          <a:solidFill>
                            <a:srgbClr val="375623"/>
                          </a:solidFill>
                          <a:effectLst/>
                          <a:latin typeface="Arial" panose="020B0604020202020204" pitchFamily="34" charset="0"/>
                        </a:rPr>
                        <a:t>Alcance de la Gestión: </a:t>
                      </a:r>
                      <a:r>
                        <a:rPr lang="es-ES" sz="1200" b="0" i="0" u="none" strike="noStrike" dirty="0">
                          <a:solidFill>
                            <a:srgbClr val="375623"/>
                          </a:solidFill>
                          <a:effectLst/>
                          <a:latin typeface="Arial" panose="020B0604020202020204" pitchFamily="34" charset="0"/>
                        </a:rPr>
                        <a:t>Desarrolla acciones tendientes a mantener y garantizar la operación del parque automotor y las aeronaves, UPS, planta eléctrica, extintores.  Responde también por la prestación e los servicios de vigilancia, aseo y cafetería, telefonía fija y móvil, servicios públicos, suministro de papelería y útiles de oficina.</a:t>
                      </a:r>
                    </a:p>
                  </a:txBody>
                  <a:tcPr marL="8408" marR="8408" marT="840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378382">
                <a:tc gridSpan="3">
                  <a:txBody>
                    <a:bodyPr/>
                    <a:lstStyle/>
                    <a:p>
                      <a:pPr algn="r" rtl="0" fontAlgn="ctr"/>
                      <a:r>
                        <a:rPr lang="es-CO" sz="1100" b="1" i="0" u="none" strike="noStrike" dirty="0">
                          <a:solidFill>
                            <a:srgbClr val="FFFFFF"/>
                          </a:solidFill>
                          <a:effectLst/>
                          <a:latin typeface="Arial" panose="020B0604020202020204" pitchFamily="34" charset="0"/>
                        </a:rPr>
                        <a:t>GRUPO DE APOYO LOGISTICO </a:t>
                      </a:r>
                    </a:p>
                  </a:txBody>
                  <a:tcPr marL="8408" marR="8408" marT="840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378382">
                <a:tc>
                  <a:txBody>
                    <a:bodyPr/>
                    <a:lstStyle/>
                    <a:p>
                      <a:pPr algn="ctr" rtl="0" fontAlgn="ctr"/>
                      <a:r>
                        <a:rPr lang="es-CO" sz="1100" b="1" i="0" u="none" strike="noStrike" dirty="0">
                          <a:solidFill>
                            <a:schemeClr val="accent6">
                              <a:lumMod val="50000"/>
                            </a:schemeClr>
                          </a:solidFill>
                          <a:effectLst/>
                          <a:latin typeface="Arial" panose="020B0604020202020204" pitchFamily="34" charset="0"/>
                          <a:cs typeface="Arial" panose="020B0604020202020204" pitchFamily="34" charset="0"/>
                        </a:rPr>
                        <a:t>TEMAS</a:t>
                      </a:r>
                    </a:p>
                  </a:txBody>
                  <a:tcPr marL="8408" marR="8408" marT="840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100" b="1" i="0" u="none" strike="noStrike" dirty="0">
                          <a:solidFill>
                            <a:schemeClr val="accent6">
                              <a:lumMod val="50000"/>
                            </a:schemeClr>
                          </a:solidFill>
                          <a:effectLst/>
                          <a:latin typeface="Arial" panose="020B0604020202020204" pitchFamily="34" charset="0"/>
                          <a:cs typeface="Arial" panose="020B0604020202020204" pitchFamily="34" charset="0"/>
                        </a:rPr>
                        <a:t>DESCRIPCIÓN</a:t>
                      </a:r>
                    </a:p>
                  </a:txBody>
                  <a:tcPr marL="8408" marR="8408" marT="840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100" b="1" i="0" u="none" strike="noStrike" dirty="0">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390599">
                <a:tc rowSpan="2">
                  <a:txBody>
                    <a:bodyPr/>
                    <a:lstStyle/>
                    <a:p>
                      <a:pPr algn="ctr" rtl="0" fontAlgn="ctr"/>
                      <a:r>
                        <a:rPr lang="es-ES" sz="1100" b="1" i="0" u="none" strike="noStrike" dirty="0">
                          <a:solidFill>
                            <a:schemeClr val="accent6">
                              <a:lumMod val="50000"/>
                            </a:schemeClr>
                          </a:solidFill>
                          <a:effectLst/>
                          <a:latin typeface="Arial" panose="020B0604020202020204" pitchFamily="34" charset="0"/>
                          <a:cs typeface="Arial" panose="020B0604020202020204" pitchFamily="34" charset="0"/>
                        </a:rPr>
                        <a:t>APOYO A LA GESTIÓN INSTITUCIONAL A TRAVÉS DE LA PRESTACIÓN DE SERVICIOS Y SUMINISTROS </a:t>
                      </a:r>
                      <a:r>
                        <a:rPr lang="es-ES" sz="1100" b="0" i="0" u="none" strike="noStrike" dirty="0">
                          <a:solidFill>
                            <a:schemeClr val="accent6">
                              <a:lumMod val="50000"/>
                            </a:schemeClr>
                          </a:solidFill>
                          <a:effectLst/>
                          <a:latin typeface="Arial" panose="020B0604020202020204" pitchFamily="34" charset="0"/>
                          <a:cs typeface="Arial" panose="020B0604020202020204" pitchFamily="34" charset="0"/>
                        </a:rPr>
                        <a:t>.</a:t>
                      </a:r>
                    </a:p>
                  </a:txBody>
                  <a:tcPr marL="8408" marR="8408" marT="840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2">
                  <a:txBody>
                    <a:bodyPr/>
                    <a:lstStyle/>
                    <a:p>
                      <a:pPr algn="just" rtl="0" fontAlgn="ctr"/>
                      <a:r>
                        <a:rPr lang="es-ES" sz="1100" b="0" i="0" u="none" strike="noStrike" dirty="0">
                          <a:solidFill>
                            <a:schemeClr val="accent6">
                              <a:lumMod val="50000"/>
                            </a:schemeClr>
                          </a:solidFill>
                          <a:effectLst/>
                          <a:latin typeface="Arial" panose="020B0604020202020204" pitchFamily="34" charset="0"/>
                          <a:cs typeface="Arial" panose="020B0604020202020204" pitchFamily="34" charset="0"/>
                        </a:rPr>
                        <a:t>Se garantizó la prestación y supervisión de los servicios y suministros de Vigilancia, Aseo y cafetería, administración del sistema de acceso a la sede central, monitoreo del control de acceso y circuito cerrado de televisión, mantenimiento preventivo y correctivo del parque automotor y aeronaves, trámite de servicios,  públicos, mantenimiento de equipos como UPS, planta eléctrica, aires acondicionados,  suministro de papelería y útiles de oficina, entre otros.</a:t>
                      </a:r>
                    </a:p>
                  </a:txBody>
                  <a:tcPr marL="8408" marR="8408" marT="840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dirty="0">
                          <a:solidFill>
                            <a:schemeClr val="accent6">
                              <a:lumMod val="50000"/>
                            </a:schemeClr>
                          </a:solidFill>
                          <a:effectLst/>
                          <a:latin typeface="Arial" panose="020B0604020202020204" pitchFamily="34" charset="0"/>
                          <a:cs typeface="Arial" panose="020B0604020202020204" pitchFamily="34" charset="0"/>
                        </a:rPr>
                        <a:t>Se adelantaron los proceso de contratación de los servicios de vigilancia y mantenimiento del parque automotor a nivel nacional hasta el mes de julio de 2022, lo que garantiza la cobertura a un mediano plazo, optimizando tarifas y disminuyendo el desgaste administrativo generado por continuos proceso de contratación.</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390599">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dirty="0">
                          <a:solidFill>
                            <a:schemeClr val="accent6">
                              <a:lumMod val="50000"/>
                            </a:schemeClr>
                          </a:solidFill>
                          <a:effectLst/>
                          <a:latin typeface="Arial" panose="020B0604020202020204" pitchFamily="34" charset="0"/>
                          <a:cs typeface="Arial" panose="020B0604020202020204" pitchFamily="34" charset="0"/>
                        </a:rPr>
                        <a:t>Atendiendo las directrices del Gobierno sobre la austeridad del gasto y cero papel el servicio de fotocopiado obtuvo un indicador de ejecución favorable en un 18%.  Igualmente se controló el gasto en la entrega de los bienes de consumo y devolutivos como papelería y útiles de oficina a los diferentes centros de  costo, logrando un indicador positivo del 6%, por encima del proyectado.</a:t>
                      </a:r>
                    </a:p>
                  </a:txBody>
                  <a:tcPr marL="8408" marR="8408" marT="840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ángulo 7">
            <a:extLst>
              <a:ext uri="{FF2B5EF4-FFF2-40B4-BE49-F238E27FC236}">
                <a16:creationId xmlns:a16="http://schemas.microsoft.com/office/drawing/2014/main" id="{CA3F0CC5-5FA3-4E20-933F-7B31F7447990}"/>
              </a:ext>
            </a:extLst>
          </p:cNvPr>
          <p:cNvSpPr>
            <a:spLocks noChangeArrowheads="1"/>
          </p:cNvSpPr>
          <p:nvPr/>
        </p:nvSpPr>
        <p:spPr bwMode="auto">
          <a:xfrm>
            <a:off x="893763" y="192088"/>
            <a:ext cx="103536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PRESUPUESTAL Y FINANCIERA</a:t>
            </a: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a:t>
            </a:r>
            <a:endPar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Financiera	</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4" name="9 Rectángulo">
            <a:extLst>
              <a:ext uri="{FF2B5EF4-FFF2-40B4-BE49-F238E27FC236}">
                <a16:creationId xmlns:a16="http://schemas.microsoft.com/office/drawing/2014/main" id="{7A6F6C30-2C03-4736-9C2C-BD510EBEC39B}"/>
              </a:ext>
            </a:extLst>
          </p:cNvPr>
          <p:cNvSpPr/>
          <p:nvPr/>
        </p:nvSpPr>
        <p:spPr>
          <a:xfrm>
            <a:off x="5445125" y="336550"/>
            <a:ext cx="6538913" cy="477838"/>
          </a:xfrm>
          <a:prstGeom prst="rect">
            <a:avLst/>
          </a:prstGeom>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eaLnBrk="1" fontAlgn="auto" hangingPunct="1">
              <a:spcBef>
                <a:spcPts val="0"/>
              </a:spcBef>
              <a:spcAft>
                <a:spcPts val="0"/>
              </a:spcAft>
              <a:defRPr/>
            </a:pPr>
            <a:r>
              <a:rPr lang="es-CO" b="1" kern="0">
                <a:solidFill>
                  <a:schemeClr val="accent6">
                    <a:lumMod val="50000"/>
                  </a:schemeClr>
                </a:solidFill>
                <a:latin typeface="Arial" panose="020B0604020202020204" pitchFamily="34" charset="0"/>
                <a:cs typeface="Arial" panose="020B0604020202020204" pitchFamily="34" charset="0"/>
              </a:rPr>
              <a:t>EJECUCION DE GASTOS A DICIEMBRE 31 DE 2019</a:t>
            </a:r>
          </a:p>
          <a:p>
            <a:pPr algn="ctr" eaLnBrk="1" fontAlgn="auto" hangingPunct="1">
              <a:spcBef>
                <a:spcPts val="0"/>
              </a:spcBef>
              <a:spcAft>
                <a:spcPts val="0"/>
              </a:spcAft>
              <a:defRPr/>
            </a:pPr>
            <a:r>
              <a:rPr lang="es-CO" b="1" kern="0">
                <a:solidFill>
                  <a:schemeClr val="accent6">
                    <a:lumMod val="50000"/>
                  </a:schemeClr>
                </a:solidFill>
                <a:latin typeface="Arial" panose="020B0604020202020204" pitchFamily="34" charset="0"/>
                <a:cs typeface="Arial" panose="020B0604020202020204" pitchFamily="34" charset="0"/>
              </a:rPr>
              <a:t>      </a:t>
            </a:r>
            <a:r>
              <a:rPr lang="es-CO" sz="1400" b="1" kern="0">
                <a:solidFill>
                  <a:schemeClr val="accent6">
                    <a:lumMod val="50000"/>
                  </a:schemeClr>
                </a:solidFill>
                <a:latin typeface="Arial" panose="020B0604020202020204" pitchFamily="34" charset="0"/>
                <a:cs typeface="Arial" panose="020B0604020202020204" pitchFamily="34" charset="0"/>
              </a:rPr>
              <a:t>(CIFRAS EN MILLONES DE $)</a:t>
            </a:r>
          </a:p>
        </p:txBody>
      </p:sp>
      <p:pic>
        <p:nvPicPr>
          <p:cNvPr id="447492" name="Imagen 2">
            <a:extLst>
              <a:ext uri="{FF2B5EF4-FFF2-40B4-BE49-F238E27FC236}">
                <a16:creationId xmlns:a16="http://schemas.microsoft.com/office/drawing/2014/main" id="{9C8D0E23-EB3D-4066-97BB-17910556CD1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93763" y="960438"/>
            <a:ext cx="1043305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Botón de acción: ir a inicio 5">
            <a:hlinkClick r:id="rId4" action="ppaction://hlinksldjump" highlightClick="1"/>
            <a:extLst>
              <a:ext uri="{FF2B5EF4-FFF2-40B4-BE49-F238E27FC236}">
                <a16:creationId xmlns:a16="http://schemas.microsoft.com/office/drawing/2014/main" id="{BDBAE771-844C-4A6C-A605-47E0BB841AC7}"/>
              </a:ext>
            </a:extLst>
          </p:cNvPr>
          <p:cNvSpPr/>
          <p:nvPr/>
        </p:nvSpPr>
        <p:spPr>
          <a:xfrm>
            <a:off x="10745788" y="311150"/>
            <a:ext cx="579437" cy="503238"/>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BCBE9656-E8EA-4FE8-A144-EB29036759FC}"/>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64515" name="Imagen 1">
            <a:extLst>
              <a:ext uri="{FF2B5EF4-FFF2-40B4-BE49-F238E27FC236}">
                <a16:creationId xmlns:a16="http://schemas.microsoft.com/office/drawing/2014/main" id="{E118DD60-EB6D-42E9-8BEC-7E9734E4771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20225" y="592296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81CD415F-7A92-4967-9C1A-518E0F48B075}"/>
              </a:ext>
            </a:extLst>
          </p:cNvPr>
          <p:cNvGrpSpPr>
            <a:grpSpLocks/>
          </p:cNvGrpSpPr>
          <p:nvPr/>
        </p:nvGrpSpPr>
        <p:grpSpPr bwMode="auto">
          <a:xfrm>
            <a:off x="6104082" y="799205"/>
            <a:ext cx="529575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B61E4586-48D5-4A44-97A6-3D0DD9A189E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D099FDC7-6B8C-4428-8EF5-C87DABEE110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A35BF834-D1E8-4F3E-8D0E-B63FDEC3E04C}"/>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Santander Boyacá</a:t>
              </a:r>
            </a:p>
          </p:txBody>
        </p:sp>
        <p:sp>
          <p:nvSpPr>
            <p:cNvPr id="16" name="Elipse 15">
              <a:extLst>
                <a:ext uri="{FF2B5EF4-FFF2-40B4-BE49-F238E27FC236}">
                  <a16:creationId xmlns:a16="http://schemas.microsoft.com/office/drawing/2014/main" id="{22882326-4041-4B1B-A42E-882617268FF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4517" name="Rectángulo 67">
            <a:extLst>
              <a:ext uri="{FF2B5EF4-FFF2-40B4-BE49-F238E27FC236}">
                <a16:creationId xmlns:a16="http://schemas.microsoft.com/office/drawing/2014/main" id="{2536CEA2-C4C3-4691-83D9-8E15C40F0FDD}"/>
              </a:ext>
            </a:extLst>
          </p:cNvPr>
          <p:cNvSpPr>
            <a:spLocks noChangeArrowheads="1"/>
          </p:cNvSpPr>
          <p:nvPr/>
        </p:nvSpPr>
        <p:spPr bwMode="auto">
          <a:xfrm>
            <a:off x="866775" y="63500"/>
            <a:ext cx="8696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VIAS PARA LA EQUIDAD</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0726" name="Rectángulo 68">
            <a:extLst>
              <a:ext uri="{FF2B5EF4-FFF2-40B4-BE49-F238E27FC236}">
                <a16:creationId xmlns:a16="http://schemas.microsoft.com/office/drawing/2014/main" id="{5D8B613F-530F-4747-9A78-B084CF1581AD}"/>
              </a:ext>
            </a:extLst>
          </p:cNvPr>
          <p:cNvSpPr>
            <a:spLocks noChangeArrowheads="1"/>
          </p:cNvSpPr>
          <p:nvPr/>
        </p:nvSpPr>
        <p:spPr bwMode="auto">
          <a:xfrm>
            <a:off x="866775" y="257175"/>
            <a:ext cx="9712325" cy="461963"/>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05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VARIANTE DE SAN GIL</a:t>
            </a:r>
            <a:endParaRPr lang="es-CO" altLang="es-CO" sz="10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64519" name="Imagen 35">
            <a:extLst>
              <a:ext uri="{FF2B5EF4-FFF2-40B4-BE49-F238E27FC236}">
                <a16:creationId xmlns:a16="http://schemas.microsoft.com/office/drawing/2014/main" id="{055A1C43-EC85-41AC-8977-9CBB6B637DA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7057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0" name="CuadroTexto 3">
            <a:extLst>
              <a:ext uri="{FF2B5EF4-FFF2-40B4-BE49-F238E27FC236}">
                <a16:creationId xmlns:a16="http://schemas.microsoft.com/office/drawing/2014/main" id="{548F33F0-AFD6-47F7-83DA-525D3D761CD4}"/>
              </a:ext>
            </a:extLst>
          </p:cNvPr>
          <p:cNvSpPr txBox="1">
            <a:spLocks noChangeArrowheads="1"/>
          </p:cNvSpPr>
          <p:nvPr/>
        </p:nvSpPr>
        <p:spPr bwMode="auto">
          <a:xfrm>
            <a:off x="5156200" y="45751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EE11CF0E-BC82-40AC-ACF3-4879E67613B4}"/>
              </a:ext>
            </a:extLst>
          </p:cNvPr>
          <p:cNvGrpSpPr>
            <a:grpSpLocks/>
          </p:cNvGrpSpPr>
          <p:nvPr/>
        </p:nvGrpSpPr>
        <p:grpSpPr bwMode="auto">
          <a:xfrm>
            <a:off x="6089173" y="1353863"/>
            <a:ext cx="5310665"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B378D8BA-2F68-4B27-8192-1A60A2212F3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C624EF96-E7F6-40F6-99AF-6A8F12D862D3}"/>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los departamentos de Santander y Boyacá           </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91A1AEA7-6C94-4B84-AD8E-29603E02FB5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5CBAA918-DFA8-4FE4-BEEF-21FCC2E40B67}"/>
              </a:ext>
            </a:extLst>
          </p:cNvPr>
          <p:cNvGrpSpPr>
            <a:grpSpLocks/>
          </p:cNvGrpSpPr>
          <p:nvPr/>
        </p:nvGrpSpPr>
        <p:grpSpPr bwMode="auto">
          <a:xfrm>
            <a:off x="6117335" y="1882538"/>
            <a:ext cx="5282503"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3D60529B-8A01-4004-9009-32862E344DE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3E9072BD-C86C-4BAA-9256-B3F7C8C3ACAB}"/>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9.66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320C2B3C-CCC5-4EFA-983B-89E694DBF77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BFD27D02-1A83-48CA-8992-ADE621B495A6}"/>
              </a:ext>
            </a:extLst>
          </p:cNvPr>
          <p:cNvGrpSpPr>
            <a:grpSpLocks/>
          </p:cNvGrpSpPr>
          <p:nvPr/>
        </p:nvGrpSpPr>
        <p:grpSpPr bwMode="auto">
          <a:xfrm>
            <a:off x="6104082" y="2422244"/>
            <a:ext cx="5221143"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A21A111C-43C2-477C-B812-AE8C557BF24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E8D59B28-E1FF-4057-8AA9-4928B724B74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A6239C72-C8A1-4998-A4B4-008B806BB1D0}"/>
                </a:ext>
              </a:extLst>
            </p:cNvPr>
            <p:cNvSpPr txBox="1"/>
            <p:nvPr/>
          </p:nvSpPr>
          <p:spPr>
            <a:xfrm>
              <a:off x="5031027" y="1111743"/>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9.66</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FC956731-38A5-4CAD-A149-F28755EF388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64524" name="Imagen 54">
            <a:extLst>
              <a:ext uri="{FF2B5EF4-FFF2-40B4-BE49-F238E27FC236}">
                <a16:creationId xmlns:a16="http://schemas.microsoft.com/office/drawing/2014/main" id="{2D5F5E78-BB00-44D1-9C8C-24B31AEDDAF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182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4525" name="Grupo 31">
            <a:extLst>
              <a:ext uri="{FF2B5EF4-FFF2-40B4-BE49-F238E27FC236}">
                <a16:creationId xmlns:a16="http://schemas.microsoft.com/office/drawing/2014/main" id="{1BCE2689-9B4F-4CAE-9EAA-F8B882BC0EF6}"/>
              </a:ext>
            </a:extLst>
          </p:cNvPr>
          <p:cNvGrpSpPr>
            <a:grpSpLocks/>
          </p:cNvGrpSpPr>
          <p:nvPr/>
        </p:nvGrpSpPr>
        <p:grpSpPr bwMode="auto">
          <a:xfrm>
            <a:off x="1609725" y="4397375"/>
            <a:ext cx="3489325" cy="1343025"/>
            <a:chOff x="6295491" y="1595119"/>
            <a:chExt cx="7279699" cy="4119537"/>
          </a:xfrm>
        </p:grpSpPr>
        <p:pic>
          <p:nvPicPr>
            <p:cNvPr id="64649" name="Imagen 32">
              <a:extLst>
                <a:ext uri="{FF2B5EF4-FFF2-40B4-BE49-F238E27FC236}">
                  <a16:creationId xmlns:a16="http://schemas.microsoft.com/office/drawing/2014/main" id="{A344A113-6E02-4AC9-9916-DF73732F5F54}"/>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295491" y="1595119"/>
              <a:ext cx="7279699" cy="411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Forma libre 33">
              <a:extLst>
                <a:ext uri="{FF2B5EF4-FFF2-40B4-BE49-F238E27FC236}">
                  <a16:creationId xmlns:a16="http://schemas.microsoft.com/office/drawing/2014/main" id="{2FC8E919-5E66-49A7-B8A0-56517375F5E3}"/>
                </a:ext>
              </a:extLst>
            </p:cNvPr>
            <p:cNvSpPr/>
            <p:nvPr/>
          </p:nvSpPr>
          <p:spPr>
            <a:xfrm>
              <a:off x="7540790" y="2569005"/>
              <a:ext cx="5676708" cy="2585668"/>
            </a:xfrm>
            <a:custGeom>
              <a:avLst/>
              <a:gdLst>
                <a:gd name="connsiteX0" fmla="*/ 5679440 w 5679440"/>
                <a:gd name="connsiteY0" fmla="*/ 1058093 h 2582093"/>
                <a:gd name="connsiteX1" fmla="*/ 5374640 w 5679440"/>
                <a:gd name="connsiteY1" fmla="*/ 1200333 h 2582093"/>
                <a:gd name="connsiteX2" fmla="*/ 5090160 w 5679440"/>
                <a:gd name="connsiteY2" fmla="*/ 1281613 h 2582093"/>
                <a:gd name="connsiteX3" fmla="*/ 4592320 w 5679440"/>
                <a:gd name="connsiteY3" fmla="*/ 1119053 h 2582093"/>
                <a:gd name="connsiteX4" fmla="*/ 4358640 w 5679440"/>
                <a:gd name="connsiteY4" fmla="*/ 1007293 h 2582093"/>
                <a:gd name="connsiteX5" fmla="*/ 3810000 w 5679440"/>
                <a:gd name="connsiteY5" fmla="*/ 570413 h 2582093"/>
                <a:gd name="connsiteX6" fmla="*/ 3291840 w 5679440"/>
                <a:gd name="connsiteY6" fmla="*/ 428173 h 2582093"/>
                <a:gd name="connsiteX7" fmla="*/ 3048000 w 5679440"/>
                <a:gd name="connsiteY7" fmla="*/ 336733 h 2582093"/>
                <a:gd name="connsiteX8" fmla="*/ 2915920 w 5679440"/>
                <a:gd name="connsiteY8" fmla="*/ 113213 h 2582093"/>
                <a:gd name="connsiteX9" fmla="*/ 2529840 w 5679440"/>
                <a:gd name="connsiteY9" fmla="*/ 42093 h 2582093"/>
                <a:gd name="connsiteX10" fmla="*/ 2072640 w 5679440"/>
                <a:gd name="connsiteY10" fmla="*/ 1453 h 2582093"/>
                <a:gd name="connsiteX11" fmla="*/ 1686560 w 5679440"/>
                <a:gd name="connsiteY11" fmla="*/ 92893 h 2582093"/>
                <a:gd name="connsiteX12" fmla="*/ 1574800 w 5679440"/>
                <a:gd name="connsiteY12" fmla="*/ 184333 h 2582093"/>
                <a:gd name="connsiteX13" fmla="*/ 1351280 w 5679440"/>
                <a:gd name="connsiteY13" fmla="*/ 204653 h 2582093"/>
                <a:gd name="connsiteX14" fmla="*/ 1310640 w 5679440"/>
                <a:gd name="connsiteY14" fmla="*/ 428173 h 2582093"/>
                <a:gd name="connsiteX15" fmla="*/ 1127760 w 5679440"/>
                <a:gd name="connsiteY15" fmla="*/ 539933 h 2582093"/>
                <a:gd name="connsiteX16" fmla="*/ 934720 w 5679440"/>
                <a:gd name="connsiteY16" fmla="*/ 621213 h 2582093"/>
                <a:gd name="connsiteX17" fmla="*/ 873760 w 5679440"/>
                <a:gd name="connsiteY17" fmla="*/ 905693 h 2582093"/>
                <a:gd name="connsiteX18" fmla="*/ 589280 w 5679440"/>
                <a:gd name="connsiteY18" fmla="*/ 1017453 h 2582093"/>
                <a:gd name="connsiteX19" fmla="*/ 416560 w 5679440"/>
                <a:gd name="connsiteY19" fmla="*/ 1119053 h 2582093"/>
                <a:gd name="connsiteX20" fmla="*/ 314960 w 5679440"/>
                <a:gd name="connsiteY20" fmla="*/ 1606733 h 2582093"/>
                <a:gd name="connsiteX21" fmla="*/ 375920 w 5679440"/>
                <a:gd name="connsiteY21" fmla="*/ 1830253 h 2582093"/>
                <a:gd name="connsiteX22" fmla="*/ 274320 w 5679440"/>
                <a:gd name="connsiteY22" fmla="*/ 1972493 h 2582093"/>
                <a:gd name="connsiteX23" fmla="*/ 111760 w 5679440"/>
                <a:gd name="connsiteY23" fmla="*/ 2175693 h 2582093"/>
                <a:gd name="connsiteX24" fmla="*/ 101600 w 5679440"/>
                <a:gd name="connsiteY24" fmla="*/ 2378893 h 2582093"/>
                <a:gd name="connsiteX25" fmla="*/ 0 w 5679440"/>
                <a:gd name="connsiteY25" fmla="*/ 2582093 h 258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79440" h="2582093">
                  <a:moveTo>
                    <a:pt x="5679440" y="1058093"/>
                  </a:moveTo>
                  <a:cubicBezTo>
                    <a:pt x="5576146" y="1110586"/>
                    <a:pt x="5472853" y="1163080"/>
                    <a:pt x="5374640" y="1200333"/>
                  </a:cubicBezTo>
                  <a:cubicBezTo>
                    <a:pt x="5276427" y="1237586"/>
                    <a:pt x="5220547" y="1295160"/>
                    <a:pt x="5090160" y="1281613"/>
                  </a:cubicBezTo>
                  <a:cubicBezTo>
                    <a:pt x="4959773" y="1268066"/>
                    <a:pt x="4714240" y="1164773"/>
                    <a:pt x="4592320" y="1119053"/>
                  </a:cubicBezTo>
                  <a:cubicBezTo>
                    <a:pt x="4470400" y="1073333"/>
                    <a:pt x="4489027" y="1098733"/>
                    <a:pt x="4358640" y="1007293"/>
                  </a:cubicBezTo>
                  <a:cubicBezTo>
                    <a:pt x="4228253" y="915853"/>
                    <a:pt x="3987800" y="666933"/>
                    <a:pt x="3810000" y="570413"/>
                  </a:cubicBezTo>
                  <a:cubicBezTo>
                    <a:pt x="3632200" y="473893"/>
                    <a:pt x="3418840" y="467120"/>
                    <a:pt x="3291840" y="428173"/>
                  </a:cubicBezTo>
                  <a:cubicBezTo>
                    <a:pt x="3164840" y="389226"/>
                    <a:pt x="3110653" y="389226"/>
                    <a:pt x="3048000" y="336733"/>
                  </a:cubicBezTo>
                  <a:cubicBezTo>
                    <a:pt x="2985347" y="284240"/>
                    <a:pt x="3002280" y="162320"/>
                    <a:pt x="2915920" y="113213"/>
                  </a:cubicBezTo>
                  <a:cubicBezTo>
                    <a:pt x="2829560" y="64106"/>
                    <a:pt x="2670387" y="60720"/>
                    <a:pt x="2529840" y="42093"/>
                  </a:cubicBezTo>
                  <a:cubicBezTo>
                    <a:pt x="2389293" y="23466"/>
                    <a:pt x="2213187" y="-7014"/>
                    <a:pt x="2072640" y="1453"/>
                  </a:cubicBezTo>
                  <a:cubicBezTo>
                    <a:pt x="1932093" y="9920"/>
                    <a:pt x="1769533" y="62413"/>
                    <a:pt x="1686560" y="92893"/>
                  </a:cubicBezTo>
                  <a:cubicBezTo>
                    <a:pt x="1603587" y="123373"/>
                    <a:pt x="1630680" y="165706"/>
                    <a:pt x="1574800" y="184333"/>
                  </a:cubicBezTo>
                  <a:cubicBezTo>
                    <a:pt x="1518920" y="202960"/>
                    <a:pt x="1395307" y="164013"/>
                    <a:pt x="1351280" y="204653"/>
                  </a:cubicBezTo>
                  <a:cubicBezTo>
                    <a:pt x="1307253" y="245293"/>
                    <a:pt x="1347893" y="372293"/>
                    <a:pt x="1310640" y="428173"/>
                  </a:cubicBezTo>
                  <a:cubicBezTo>
                    <a:pt x="1273387" y="484053"/>
                    <a:pt x="1190413" y="507760"/>
                    <a:pt x="1127760" y="539933"/>
                  </a:cubicBezTo>
                  <a:cubicBezTo>
                    <a:pt x="1065107" y="572106"/>
                    <a:pt x="977053" y="560253"/>
                    <a:pt x="934720" y="621213"/>
                  </a:cubicBezTo>
                  <a:cubicBezTo>
                    <a:pt x="892387" y="682173"/>
                    <a:pt x="931333" y="839653"/>
                    <a:pt x="873760" y="905693"/>
                  </a:cubicBezTo>
                  <a:cubicBezTo>
                    <a:pt x="816187" y="971733"/>
                    <a:pt x="665480" y="981893"/>
                    <a:pt x="589280" y="1017453"/>
                  </a:cubicBezTo>
                  <a:cubicBezTo>
                    <a:pt x="513080" y="1053013"/>
                    <a:pt x="462280" y="1020840"/>
                    <a:pt x="416560" y="1119053"/>
                  </a:cubicBezTo>
                  <a:cubicBezTo>
                    <a:pt x="370840" y="1217266"/>
                    <a:pt x="321733" y="1488200"/>
                    <a:pt x="314960" y="1606733"/>
                  </a:cubicBezTo>
                  <a:cubicBezTo>
                    <a:pt x="308187" y="1725266"/>
                    <a:pt x="382693" y="1769293"/>
                    <a:pt x="375920" y="1830253"/>
                  </a:cubicBezTo>
                  <a:cubicBezTo>
                    <a:pt x="369147" y="1891213"/>
                    <a:pt x="318347" y="1914920"/>
                    <a:pt x="274320" y="1972493"/>
                  </a:cubicBezTo>
                  <a:cubicBezTo>
                    <a:pt x="230293" y="2030066"/>
                    <a:pt x="140547" y="2107960"/>
                    <a:pt x="111760" y="2175693"/>
                  </a:cubicBezTo>
                  <a:cubicBezTo>
                    <a:pt x="82973" y="2243426"/>
                    <a:pt x="120227" y="2311160"/>
                    <a:pt x="101600" y="2378893"/>
                  </a:cubicBezTo>
                  <a:cubicBezTo>
                    <a:pt x="82973" y="2446626"/>
                    <a:pt x="41486" y="2514359"/>
                    <a:pt x="0" y="2582093"/>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s-CO"/>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es-CO">
                <a:solidFill>
                  <a:prstClr val="white"/>
                </a:solidFill>
              </a:endParaRPr>
            </a:p>
          </p:txBody>
        </p:sp>
      </p:grpSp>
      <p:sp>
        <p:nvSpPr>
          <p:cNvPr id="64526" name="CuadroTexto 2">
            <a:extLst>
              <a:ext uri="{FF2B5EF4-FFF2-40B4-BE49-F238E27FC236}">
                <a16:creationId xmlns:a16="http://schemas.microsoft.com/office/drawing/2014/main" id="{C3924D6F-78C3-4B0D-B5AA-7E4391FA170F}"/>
              </a:ext>
            </a:extLst>
          </p:cNvPr>
          <p:cNvSpPr txBox="1">
            <a:spLocks noChangeArrowheads="1"/>
          </p:cNvSpPr>
          <p:nvPr/>
        </p:nvSpPr>
        <p:spPr bwMode="auto">
          <a:xfrm>
            <a:off x="1609725" y="5032375"/>
            <a:ext cx="11620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800">
                <a:solidFill>
                  <a:srgbClr val="000000"/>
                </a:solidFill>
              </a:rPr>
              <a:t>SAN GIL</a:t>
            </a:r>
          </a:p>
        </p:txBody>
      </p:sp>
      <p:sp>
        <p:nvSpPr>
          <p:cNvPr id="37" name="Elipse 36">
            <a:extLst>
              <a:ext uri="{FF2B5EF4-FFF2-40B4-BE49-F238E27FC236}">
                <a16:creationId xmlns:a16="http://schemas.microsoft.com/office/drawing/2014/main" id="{F301B92D-1A90-403B-9E74-337FD478EAE3}"/>
              </a:ext>
            </a:extLst>
          </p:cNvPr>
          <p:cNvSpPr/>
          <p:nvPr/>
        </p:nvSpPr>
        <p:spPr>
          <a:xfrm>
            <a:off x="3471863" y="5027613"/>
            <a:ext cx="238125" cy="236537"/>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solidFill>
                <a:prstClr val="white"/>
              </a:solidFill>
            </a:endParaRPr>
          </a:p>
        </p:txBody>
      </p:sp>
      <p:graphicFrame>
        <p:nvGraphicFramePr>
          <p:cNvPr id="3" name="Tabla 2">
            <a:extLst>
              <a:ext uri="{FF2B5EF4-FFF2-40B4-BE49-F238E27FC236}">
                <a16:creationId xmlns:a16="http://schemas.microsoft.com/office/drawing/2014/main" id="{89BD1B2B-5DDD-4ECA-BBA9-5BB570302594}"/>
              </a:ext>
            </a:extLst>
          </p:cNvPr>
          <p:cNvGraphicFramePr>
            <a:graphicFrameLocks noGrp="1"/>
          </p:cNvGraphicFramePr>
          <p:nvPr/>
        </p:nvGraphicFramePr>
        <p:xfrm>
          <a:off x="6019800" y="2963863"/>
          <a:ext cx="5380038" cy="2881312"/>
        </p:xfrm>
        <a:graphic>
          <a:graphicData uri="http://schemas.openxmlformats.org/drawingml/2006/table">
            <a:tbl>
              <a:tblPr firstRow="1" bandRow="1"/>
              <a:tblGrid>
                <a:gridCol w="1918042">
                  <a:extLst>
                    <a:ext uri="{9D8B030D-6E8A-4147-A177-3AD203B41FA5}">
                      <a16:colId xmlns:a16="http://schemas.microsoft.com/office/drawing/2014/main" val="20000"/>
                    </a:ext>
                  </a:extLst>
                </a:gridCol>
                <a:gridCol w="1377316">
                  <a:extLst>
                    <a:ext uri="{9D8B030D-6E8A-4147-A177-3AD203B41FA5}">
                      <a16:colId xmlns:a16="http://schemas.microsoft.com/office/drawing/2014/main" val="20001"/>
                    </a:ext>
                  </a:extLst>
                </a:gridCol>
                <a:gridCol w="1197076">
                  <a:extLst>
                    <a:ext uri="{9D8B030D-6E8A-4147-A177-3AD203B41FA5}">
                      <a16:colId xmlns:a16="http://schemas.microsoft.com/office/drawing/2014/main" val="20002"/>
                    </a:ext>
                  </a:extLst>
                </a:gridCol>
                <a:gridCol w="887604">
                  <a:extLst>
                    <a:ext uri="{9D8B030D-6E8A-4147-A177-3AD203B41FA5}">
                      <a16:colId xmlns:a16="http://schemas.microsoft.com/office/drawing/2014/main" val="20003"/>
                    </a:ext>
                  </a:extLst>
                </a:gridCol>
              </a:tblGrid>
              <a:tr h="176768">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6768">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$ 93.763</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76768">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76768">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$ 996</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76768">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$ 7.513</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76768">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$ 304</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76768">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$ 985</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76768">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$ 101.276</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76768">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$ 1.981</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76768">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97727">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65151">
                <a:tc>
                  <a:txBody>
                    <a:bodyPr/>
                    <a:lstStyle/>
                    <a:p>
                      <a:pPr algn="ctr" rtl="0" fontAlgn="ctr"/>
                      <a:r>
                        <a:rPr lang="es-CO" sz="800" b="0" i="0" u="none" strike="noStrike">
                          <a:solidFill>
                            <a:srgbClr val="375623"/>
                          </a:solidFill>
                          <a:effectLst/>
                          <a:latin typeface="Arial" panose="020B0604020202020204" pitchFamily="34" charset="0"/>
                        </a:rPr>
                        <a:t>VARIANTE –SAN GIL</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9.66 KM</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Construcción de Calzada sencilla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 km</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65151">
                <a:tc rowSpan="2">
                  <a:txBody>
                    <a:bodyPr/>
                    <a:lstStyle/>
                    <a:p>
                      <a:pPr algn="ctr" rtl="0" fontAlgn="ctr"/>
                      <a:r>
                        <a:rPr lang="es-CO" sz="800" b="0" i="0" u="none" strike="noStrike">
                          <a:solidFill>
                            <a:srgbClr val="375623"/>
                          </a:solidFill>
                          <a:effectLst/>
                          <a:latin typeface="Arial" panose="020B0604020202020204" pitchFamily="34" charset="0"/>
                        </a:rPr>
                        <a:t>Puentes</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2">
                  <a:txBody>
                    <a:bodyPr/>
                    <a:lstStyle/>
                    <a:p>
                      <a:pPr algn="ctr" rtl="0" fontAlgn="ctr"/>
                      <a:r>
                        <a:rPr lang="es-CO" sz="800" b="0" i="0" u="none" strike="noStrike">
                          <a:solidFill>
                            <a:srgbClr val="375623"/>
                          </a:solidFill>
                          <a:effectLst/>
                          <a:latin typeface="Arial" panose="020B0604020202020204" pitchFamily="34" charset="0"/>
                        </a:rPr>
                        <a:t>2 und</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800" b="0" i="0" u="none" strike="noStrike">
                          <a:solidFill>
                            <a:srgbClr val="375623"/>
                          </a:solidFill>
                          <a:effectLst/>
                          <a:latin typeface="Arial" panose="020B0604020202020204" pitchFamily="34" charset="0"/>
                        </a:rPr>
                        <a:t>1. Viaducto Quebrada las Lajas</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2">
                  <a:txBody>
                    <a:bodyPr/>
                    <a:lstStyle/>
                    <a:p>
                      <a:pPr algn="ctr" rtl="0" fontAlgn="ctr"/>
                      <a:r>
                        <a:rPr lang="es-CO" sz="800" b="0" i="0" u="none" strike="noStrike">
                          <a:solidFill>
                            <a:srgbClr val="375623"/>
                          </a:solidFill>
                          <a:effectLst/>
                          <a:latin typeface="Arial" panose="020B0604020202020204" pitchFamily="34" charset="0"/>
                        </a:rPr>
                        <a:t>0 und</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85606">
                <a:tc vMerge="1">
                  <a:txBody>
                    <a:bodyPr/>
                    <a:lstStyle/>
                    <a:p>
                      <a:endParaRPr lang="es-CO"/>
                    </a:p>
                  </a:txBody>
                  <a:tcPr/>
                </a:tc>
                <a:tc vMerge="1">
                  <a:txBody>
                    <a:bodyPr/>
                    <a:lstStyle/>
                    <a:p>
                      <a:endParaRPr lang="es-CO"/>
                    </a:p>
                  </a:txBody>
                  <a:tcPr/>
                </a:tc>
                <a:tc>
                  <a:txBody>
                    <a:bodyPr/>
                    <a:lstStyle/>
                    <a:p>
                      <a:pPr algn="ctr" rtl="0" fontAlgn="ctr"/>
                      <a:r>
                        <a:rPr lang="es-CO" sz="800" b="0" i="0" u="none" strike="noStrike" dirty="0">
                          <a:solidFill>
                            <a:srgbClr val="375623"/>
                          </a:solidFill>
                          <a:effectLst/>
                          <a:latin typeface="Arial" panose="020B0604020202020204" pitchFamily="34" charset="0"/>
                        </a:rPr>
                        <a:t>2. Puente Rio </a:t>
                      </a:r>
                      <a:r>
                        <a:rPr lang="es-CO" sz="800" b="0" i="0" u="none" strike="noStrike" dirty="0" err="1">
                          <a:solidFill>
                            <a:srgbClr val="375623"/>
                          </a:solidFill>
                          <a:effectLst/>
                          <a:latin typeface="Arial" panose="020B0604020202020204" pitchFamily="34" charset="0"/>
                        </a:rPr>
                        <a:t>Fonce</a:t>
                      </a:r>
                      <a:endParaRPr lang="es-CO" sz="800" b="0" i="0" u="none" strike="noStrike" dirty="0">
                        <a:solidFill>
                          <a:srgbClr val="375623"/>
                        </a:solidFill>
                        <a:effectLst/>
                        <a:latin typeface="Arial" panose="020B0604020202020204" pitchFamily="34" charset="0"/>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vMerge="1">
                  <a:txBody>
                    <a:bodyPr/>
                    <a:lstStyle/>
                    <a:p>
                      <a:endParaRPr lang="es-CO"/>
                    </a:p>
                  </a:txBody>
                  <a:tcPr/>
                </a:tc>
                <a:extLst>
                  <a:ext uri="{0D108BD9-81ED-4DB2-BD59-A6C34878D82A}">
                    <a16:rowId xmlns:a16="http://schemas.microsoft.com/office/drawing/2014/main" val="10013"/>
                  </a:ext>
                </a:extLst>
              </a:tr>
            </a:tbl>
          </a:graphicData>
        </a:graphic>
      </p:graphicFrame>
      <p:graphicFrame>
        <p:nvGraphicFramePr>
          <p:cNvPr id="6" name="Tabla 5">
            <a:extLst>
              <a:ext uri="{FF2B5EF4-FFF2-40B4-BE49-F238E27FC236}">
                <a16:creationId xmlns:a16="http://schemas.microsoft.com/office/drawing/2014/main" id="{6CE08E1B-0A41-4B61-B2F1-A4CE6E77A083}"/>
              </a:ext>
            </a:extLst>
          </p:cNvPr>
          <p:cNvGraphicFramePr>
            <a:graphicFrameLocks noGrp="1"/>
          </p:cNvGraphicFramePr>
          <p:nvPr/>
        </p:nvGraphicFramePr>
        <p:xfrm>
          <a:off x="866775" y="730250"/>
          <a:ext cx="4813300" cy="3514725"/>
        </p:xfrm>
        <a:graphic>
          <a:graphicData uri="http://schemas.openxmlformats.org/drawingml/2006/table">
            <a:tbl>
              <a:tblPr firstRow="1" bandRow="1"/>
              <a:tblGrid>
                <a:gridCol w="1715993">
                  <a:extLst>
                    <a:ext uri="{9D8B030D-6E8A-4147-A177-3AD203B41FA5}">
                      <a16:colId xmlns:a16="http://schemas.microsoft.com/office/drawing/2014/main" val="20000"/>
                    </a:ext>
                  </a:extLst>
                </a:gridCol>
                <a:gridCol w="1232229">
                  <a:extLst>
                    <a:ext uri="{9D8B030D-6E8A-4147-A177-3AD203B41FA5}">
                      <a16:colId xmlns:a16="http://schemas.microsoft.com/office/drawing/2014/main" val="20001"/>
                    </a:ext>
                  </a:extLst>
                </a:gridCol>
                <a:gridCol w="1070974">
                  <a:extLst>
                    <a:ext uri="{9D8B030D-6E8A-4147-A177-3AD203B41FA5}">
                      <a16:colId xmlns:a16="http://schemas.microsoft.com/office/drawing/2014/main" val="20002"/>
                    </a:ext>
                  </a:extLst>
                </a:gridCol>
                <a:gridCol w="794103">
                  <a:extLst>
                    <a:ext uri="{9D8B030D-6E8A-4147-A177-3AD203B41FA5}">
                      <a16:colId xmlns:a16="http://schemas.microsoft.com/office/drawing/2014/main" val="20003"/>
                    </a:ext>
                  </a:extLst>
                </a:gridCol>
              </a:tblGrid>
              <a:tr h="190500">
                <a:tc gridSpan="4">
                  <a:txBody>
                    <a:bodyPr/>
                    <a:lstStyle/>
                    <a:p>
                      <a:pPr algn="ctr" rtl="0" fontAlgn="b"/>
                      <a:r>
                        <a:rPr lang="es-CO" sz="1000" b="0" i="0" u="none" strike="noStrike">
                          <a:solidFill>
                            <a:srgbClr val="FFFFFF"/>
                          </a:solidFill>
                          <a:effectLst/>
                          <a:latin typeface="Calibri" panose="020F0502020204030204" pitchFamily="34" charset="0"/>
                        </a:rPr>
                        <a:t>INFORMACION DEL CONTRATO</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700" b="1" i="0" u="none" strike="noStrike">
                          <a:solidFill>
                            <a:srgbClr val="375623"/>
                          </a:solidFill>
                          <a:effectLst/>
                          <a:latin typeface="Arial" panose="020B0604020202020204" pitchFamily="34" charset="0"/>
                        </a:rPr>
                        <a:t>CONTRATO No.</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1019 de 2018</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700" b="0" i="0" u="none" strike="noStrike">
                          <a:solidFill>
                            <a:srgbClr val="375623"/>
                          </a:solidFill>
                          <a:effectLst/>
                          <a:latin typeface="Arial" panose="020B0604020202020204" pitchFamily="34" charset="0"/>
                        </a:rPr>
                        <a:t>28/01/2016</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00">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1000" b="0" i="0" u="none" strike="noStrike">
                          <a:solidFill>
                            <a:srgbClr val="375623"/>
                          </a:solidFill>
                          <a:effectLst/>
                          <a:latin typeface="Calibri" panose="020F0502020204030204" pitchFamily="34" charset="0"/>
                        </a:rPr>
                        <a:t>31/12/2019</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4">
                  <a:txBody>
                    <a:bodyPr/>
                    <a:lstStyle/>
                    <a:p>
                      <a:pPr algn="ctr" rtl="0" fontAlgn="b"/>
                      <a:r>
                        <a:rPr lang="es-CO" sz="1000" b="0" i="0" u="none" strike="noStrike">
                          <a:solidFill>
                            <a:srgbClr val="FFFFFF"/>
                          </a:solidFill>
                          <a:effectLst/>
                          <a:latin typeface="Calibri" panose="020F0502020204030204" pitchFamily="34" charset="0"/>
                        </a:rPr>
                        <a:t>BENEFICIOS DEL PROYECTO</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00">
                <a:tc gridSpan="3">
                  <a:txBody>
                    <a:bodyPr/>
                    <a:lstStyle/>
                    <a:p>
                      <a:pPr algn="l" rtl="0" fontAlgn="ctr"/>
                      <a:r>
                        <a:rPr lang="es-ES" sz="700" b="1" i="0" u="none" strike="noStrike">
                          <a:solidFill>
                            <a:srgbClr val="375623"/>
                          </a:solidFill>
                          <a:effectLst/>
                          <a:latin typeface="Arial" panose="020B0604020202020204" pitchFamily="34" charset="0"/>
                        </a:rPr>
                        <a:t>AHORROS EN COSTOS DE OPERACIÓN VEHICULAR:  6.000</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Pesos</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00">
                <a:tc gridSpan="3">
                  <a:txBody>
                    <a:bodyPr/>
                    <a:lstStyle/>
                    <a:p>
                      <a:pPr algn="l" rtl="0" fontAlgn="ctr"/>
                      <a:r>
                        <a:rPr lang="es-ES" sz="700" b="1" i="0" u="none" strike="noStrike">
                          <a:solidFill>
                            <a:srgbClr val="375623"/>
                          </a:solidFill>
                          <a:effectLst/>
                          <a:latin typeface="Arial" panose="020B0604020202020204" pitchFamily="34" charset="0"/>
                        </a:rPr>
                        <a:t>AHORRO EN TIEMPOS DE RECORRIDO:  60</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Minutos</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500">
                <a:tc gridSpan="3">
                  <a:txBody>
                    <a:bodyPr/>
                    <a:lstStyle/>
                    <a:p>
                      <a:pPr algn="l" rtl="0" fontAlgn="ctr"/>
                      <a:r>
                        <a:rPr lang="es-CO" sz="800" b="0" i="0" u="none" strike="noStrike" dirty="0">
                          <a:solidFill>
                            <a:srgbClr val="375623"/>
                          </a:solidFill>
                          <a:effectLst/>
                          <a:latin typeface="Arial" panose="020B0604020202020204" pitchFamily="34" charset="0"/>
                        </a:rPr>
                        <a:t> </a:t>
                      </a:r>
                      <a:r>
                        <a:rPr lang="es-CO" sz="800" b="1" i="0" u="none" strike="noStrike" dirty="0">
                          <a:solidFill>
                            <a:srgbClr val="375623"/>
                          </a:solidFill>
                          <a:effectLst/>
                          <a:latin typeface="Arial" panose="020B0604020202020204" pitchFamily="34" charset="0"/>
                        </a:rPr>
                        <a:t>EMPLEOS  GENERADOS:</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700" b="1" i="0" u="none" strike="noStrike">
                          <a:solidFill>
                            <a:srgbClr val="375623"/>
                          </a:solidFill>
                          <a:effectLst/>
                          <a:latin typeface="Arial" panose="020B0604020202020204" pitchFamily="34" charset="0"/>
                        </a:rPr>
                        <a:t>125</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90500">
                <a:tc gridSpan="4">
                  <a:txBody>
                    <a:bodyPr/>
                    <a:lstStyle/>
                    <a:p>
                      <a:pPr algn="l" rtl="0" fontAlgn="ctr"/>
                      <a:r>
                        <a:rPr lang="es-ES" sz="800" b="1" i="0" u="none" strike="noStrike" dirty="0">
                          <a:solidFill>
                            <a:srgbClr val="375623"/>
                          </a:solidFill>
                          <a:effectLst/>
                          <a:latin typeface="Arial" panose="020B0604020202020204" pitchFamily="34" charset="0"/>
                        </a:rPr>
                        <a:t>OTROS BENEFICIOS</a:t>
                      </a:r>
                      <a:r>
                        <a:rPr lang="es-ES" sz="800" b="0" i="0" u="none" strike="noStrike" dirty="0">
                          <a:solidFill>
                            <a:srgbClr val="375623"/>
                          </a:solidFill>
                          <a:effectLst/>
                          <a:latin typeface="Arial" panose="020B0604020202020204" pitchFamily="34" charset="0"/>
                        </a:rPr>
                        <a:t>: Ahorro en tiempos de recorrido Vehículos pesados 60 minutos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l" rtl="0" fontAlgn="ctr"/>
                      <a:r>
                        <a:rPr lang="es-CO" sz="800" b="0" i="0" u="none" strike="noStrike">
                          <a:solidFill>
                            <a:srgbClr val="375623"/>
                          </a:solidFill>
                          <a:effectLst/>
                          <a:latin typeface="Arial" panose="020B0604020202020204" pitchFamily="34" charset="0"/>
                        </a:rPr>
                        <a:t>Vehículos livianos 60 minutos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500">
                <a:tc gridSpan="4">
                  <a:txBody>
                    <a:bodyPr/>
                    <a:lstStyle/>
                    <a:p>
                      <a:pPr algn="l" rtl="0" fontAlgn="ctr"/>
                      <a:r>
                        <a:rPr lang="es-ES" sz="800" b="0" i="0" u="none" strike="noStrike">
                          <a:solidFill>
                            <a:srgbClr val="375623"/>
                          </a:solidFill>
                          <a:effectLst/>
                          <a:latin typeface="Arial" panose="020B0604020202020204" pitchFamily="34" charset="0"/>
                        </a:rPr>
                        <a:t> Ahorro en recorrido: Más de 2  kilómetros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90500">
                <a:tc gridSpan="4">
                  <a:txBody>
                    <a:bodyPr/>
                    <a:lstStyle/>
                    <a:p>
                      <a:pPr algn="l" rtl="0" fontAlgn="ctr"/>
                      <a:r>
                        <a:rPr lang="es-ES" sz="800" b="0" i="0" u="none" strike="noStrike">
                          <a:solidFill>
                            <a:srgbClr val="375623"/>
                          </a:solidFill>
                          <a:effectLst/>
                          <a:latin typeface="Arial" panose="020B0604020202020204" pitchFamily="34" charset="0"/>
                        </a:rPr>
                        <a:t>Velocidad de operación corredor actual: Pasa de 10 km/h  a  40 kilómetros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90500">
                <a:tc gridSpan="4">
                  <a:txBody>
                    <a:bodyPr/>
                    <a:lstStyle/>
                    <a:p>
                      <a:pPr algn="l" rtl="0" fontAlgn="ctr"/>
                      <a:r>
                        <a:rPr lang="es-ES" sz="800" b="0" i="0" u="none" strike="noStrike">
                          <a:solidFill>
                            <a:srgbClr val="375623"/>
                          </a:solidFill>
                          <a:effectLst/>
                          <a:latin typeface="Arial" panose="020B0604020202020204" pitchFamily="34" charset="0"/>
                        </a:rPr>
                        <a:t>Disminución de la accidentalidad: Reducción del 75%</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190500">
                <a:tc gridSpan="4">
                  <a:txBody>
                    <a:bodyPr/>
                    <a:lstStyle/>
                    <a:p>
                      <a:pPr algn="ctr" rtl="0" fontAlgn="b"/>
                      <a:r>
                        <a:rPr lang="es-ES" sz="1000" b="0" i="0" u="none" strike="noStrike">
                          <a:solidFill>
                            <a:srgbClr val="FFFFFF"/>
                          </a:solidFill>
                          <a:effectLst/>
                          <a:latin typeface="Calibri" panose="020F0502020204030204" pitchFamily="34" charset="0"/>
                        </a:rPr>
                        <a:t>METAS DEL CONTRATO O PROYECTO  (PLAN DE ACCIÓN 2019)</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3"/>
                  </a:ext>
                </a:extLst>
              </a:tr>
              <a:tr h="228600">
                <a:tc>
                  <a:txBody>
                    <a:bodyPr/>
                    <a:lstStyle/>
                    <a:p>
                      <a:pPr algn="ctr" rtl="0" fontAlgn="ctr"/>
                      <a:r>
                        <a:rPr lang="es-CO" sz="700" b="1" i="0" u="none" strike="noStrike">
                          <a:solidFill>
                            <a:srgbClr val="375623"/>
                          </a:solidFill>
                          <a:effectLst/>
                          <a:latin typeface="Arial" panose="020B0604020202020204" pitchFamily="34" charset="0"/>
                        </a:rPr>
                        <a:t>META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209550">
                <a:tc>
                  <a:txBody>
                    <a:bodyPr/>
                    <a:lstStyle/>
                    <a:p>
                      <a:pPr algn="just" rtl="0" fontAlgn="ctr"/>
                      <a:r>
                        <a:rPr lang="es-ES" sz="600" b="1" i="0" u="none" strike="noStrike">
                          <a:solidFill>
                            <a:srgbClr val="375623"/>
                          </a:solidFill>
                          <a:effectLst/>
                          <a:latin typeface="Arial" panose="020B0604020202020204" pitchFamily="34" charset="0"/>
                        </a:rPr>
                        <a:t>Rehabilitación y/o mantenimiento red primaria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0</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0</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r h="190500">
                <a:tc>
                  <a:txBody>
                    <a:bodyPr/>
                    <a:lstStyle/>
                    <a:p>
                      <a:pPr algn="just" rtl="0" fontAlgn="ctr"/>
                      <a:r>
                        <a:rPr lang="es-CO" sz="600" b="1" i="0" u="none" strike="noStrike">
                          <a:solidFill>
                            <a:srgbClr val="375623"/>
                          </a:solidFill>
                          <a:effectLst/>
                          <a:latin typeface="Arial" panose="020B0604020202020204" pitchFamily="34" charset="0"/>
                        </a:rPr>
                        <a:t>Contruir puente</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Unidad</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2</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0</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r h="219075">
                <a:tc>
                  <a:txBody>
                    <a:bodyPr/>
                    <a:lstStyle/>
                    <a:p>
                      <a:pPr algn="just" rtl="0" fontAlgn="ctr"/>
                      <a:r>
                        <a:rPr lang="es-ES" sz="600" b="1" i="0" u="none" strike="noStrike" dirty="0">
                          <a:solidFill>
                            <a:srgbClr val="375623"/>
                          </a:solidFill>
                          <a:effectLst/>
                          <a:latin typeface="Arial" panose="020B0604020202020204" pitchFamily="34" charset="0"/>
                        </a:rPr>
                        <a:t>Construir pavimiento nuevo en red vial primaria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9.66</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0</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7"/>
                  </a:ext>
                </a:extLst>
              </a:tr>
            </a:tbl>
          </a:graphicData>
        </a:graphic>
      </p:graphicFrame>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ángulo 4">
            <a:extLst>
              <a:ext uri="{FF2B5EF4-FFF2-40B4-BE49-F238E27FC236}">
                <a16:creationId xmlns:a16="http://schemas.microsoft.com/office/drawing/2014/main" id="{7296E7D0-AE15-4BDE-AAD0-9AE7A81D166C}"/>
              </a:ext>
            </a:extLst>
          </p:cNvPr>
          <p:cNvSpPr>
            <a:spLocks noChangeArrowheads="1"/>
          </p:cNvSpPr>
          <p:nvPr/>
        </p:nvSpPr>
        <p:spPr bwMode="auto">
          <a:xfrm>
            <a:off x="882650" y="265113"/>
            <a:ext cx="103647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DIRECCIONAMIENTO ESTRATÉGICO Y PLANEAMIENTO INSTITUCIONAL</a:t>
            </a:r>
          </a:p>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 </a:t>
            </a:r>
            <a:endParaRPr lang="es-ES" altLang="es-CO" sz="20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4" name="Tabla 3">
            <a:extLst>
              <a:ext uri="{FF2B5EF4-FFF2-40B4-BE49-F238E27FC236}">
                <a16:creationId xmlns:a16="http://schemas.microsoft.com/office/drawing/2014/main" id="{B9ADA52B-22C0-48C1-A9C0-D25CBE6D49D2}"/>
              </a:ext>
            </a:extLst>
          </p:cNvPr>
          <p:cNvGraphicFramePr>
            <a:graphicFrameLocks noGrp="1"/>
          </p:cNvGraphicFramePr>
          <p:nvPr/>
        </p:nvGraphicFramePr>
        <p:xfrm>
          <a:off x="882650" y="1014413"/>
          <a:ext cx="10453688" cy="4487862"/>
        </p:xfrm>
        <a:graphic>
          <a:graphicData uri="http://schemas.openxmlformats.org/drawingml/2006/table">
            <a:tbl>
              <a:tblPr firstRow="1" firstCol="1" bandRow="1" bandCol="1"/>
              <a:tblGrid>
                <a:gridCol w="2660184">
                  <a:extLst>
                    <a:ext uri="{9D8B030D-6E8A-4147-A177-3AD203B41FA5}">
                      <a16:colId xmlns:a16="http://schemas.microsoft.com/office/drawing/2014/main" val="20000"/>
                    </a:ext>
                  </a:extLst>
                </a:gridCol>
                <a:gridCol w="2660183">
                  <a:extLst>
                    <a:ext uri="{9D8B030D-6E8A-4147-A177-3AD203B41FA5}">
                      <a16:colId xmlns:a16="http://schemas.microsoft.com/office/drawing/2014/main" val="20001"/>
                    </a:ext>
                  </a:extLst>
                </a:gridCol>
                <a:gridCol w="5133321">
                  <a:extLst>
                    <a:ext uri="{9D8B030D-6E8A-4147-A177-3AD203B41FA5}">
                      <a16:colId xmlns:a16="http://schemas.microsoft.com/office/drawing/2014/main" val="20002"/>
                    </a:ext>
                  </a:extLst>
                </a:gridCol>
              </a:tblGrid>
              <a:tr h="670548">
                <a:tc gridSpan="3">
                  <a:txBody>
                    <a:bodyPr/>
                    <a:lstStyle/>
                    <a:p>
                      <a:pPr algn="just" rtl="0" fontAlgn="b"/>
                      <a:r>
                        <a:rPr lang="es-ES" sz="1100" b="1" i="0" u="none" strike="noStrike" dirty="0">
                          <a:solidFill>
                            <a:srgbClr val="385723"/>
                          </a:solidFill>
                          <a:effectLst/>
                          <a:latin typeface="Arial" panose="020B0604020202020204" pitchFamily="34" charset="0"/>
                        </a:rPr>
                        <a:t>Alcance de la Gestión:</a:t>
                      </a:r>
                      <a:r>
                        <a:rPr lang="es-ES" sz="1100" b="0" i="0" u="none" strike="noStrike" dirty="0">
                          <a:solidFill>
                            <a:srgbClr val="385723"/>
                          </a:solidFill>
                          <a:effectLst/>
                          <a:latin typeface="Arial" panose="020B0604020202020204" pitchFamily="34" charset="0"/>
                        </a:rPr>
                        <a:t> 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a:t>
                      </a:r>
                      <a:endParaRPr lang="es-ES" sz="900" b="0" i="0" u="none" strike="noStrike" dirty="0">
                        <a:solidFill>
                          <a:srgbClr val="385723"/>
                        </a:solidFill>
                        <a:effectLst/>
                        <a:latin typeface="Arial" panose="020B0604020202020204" pitchFamily="34" charset="0"/>
                      </a:endParaRP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4291">
                <a:tc gridSpan="3">
                  <a:txBody>
                    <a:bodyPr/>
                    <a:lstStyle/>
                    <a:p>
                      <a:pPr algn="r" rtl="0" fontAlgn="ctr"/>
                      <a:r>
                        <a:rPr lang="es-CO" sz="800" b="0" i="0" u="none" strike="noStrike">
                          <a:solidFill>
                            <a:srgbClr val="385723"/>
                          </a:solidFill>
                          <a:effectLst/>
                          <a:latin typeface="Arial" panose="020B0604020202020204" pitchFamily="34" charset="0"/>
                        </a:rPr>
                        <a:t>GESTION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37157">
                <a:tc>
                  <a:txBody>
                    <a:bodyPr/>
                    <a:lstStyle/>
                    <a:p>
                      <a:pPr algn="ctr" rtl="0" fontAlgn="ctr"/>
                      <a:r>
                        <a:rPr lang="es-CO" sz="900" b="1" i="0" u="none" strike="noStrike">
                          <a:solidFill>
                            <a:srgbClr val="385723"/>
                          </a:solidFill>
                          <a:effectLst/>
                          <a:latin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857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857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228293">
                <a:tc rowSpan="8">
                  <a:txBody>
                    <a:bodyPr/>
                    <a:lstStyle/>
                    <a:p>
                      <a:pPr algn="just" rtl="0" fontAlgn="ctr"/>
                      <a:r>
                        <a:rPr lang="es-ES" sz="1100" b="1" i="0" u="none" strike="noStrike" dirty="0">
                          <a:solidFill>
                            <a:schemeClr val="accent6">
                              <a:lumMod val="50000"/>
                            </a:schemeClr>
                          </a:solidFill>
                          <a:effectLst/>
                          <a:latin typeface="Arial" panose="020B0604020202020204" pitchFamily="34" charset="0"/>
                          <a:cs typeface="Arial" panose="020B0604020202020204" pitchFamily="34" charset="0"/>
                        </a:rPr>
                        <a:t>IMPLEMENTACIÓN POLÍTICA DE ADMINISTRACIÓN DEL RIESGO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8">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La Política Institucional de Administración del Riesgo fue aprobada en el mes de marzo por el Comité Institucional de Coordinación de Control Interno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buClr>
                          <a:srgbClr val="000000"/>
                        </a:buClr>
                        <a:buSzPts val="1000"/>
                        <a:buFont typeface="+mj-lt"/>
                        <a:buAutoNum type="arabicPeriod"/>
                      </a:pP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Revisión de la Plataforma Estratégica: ajuste de la misión y visión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228293">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mj-lt"/>
                        <a:buAutoNum type="arabicPeriod"/>
                      </a:pP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Diagnóstico de Capacidades y entornos: Documentación del contexto interno y externo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4"/>
                  </a:ext>
                </a:extLst>
              </a:tr>
              <a:tr h="342440">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mj-lt"/>
                        <a:buAutoNum type="arabicPeriod"/>
                      </a:pP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Revisión del Modelo de Operación: cambio de categoría del proceso de GESTIÓN DEL TALENTO HUMANO (de Apoyo a estratégico)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457192">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mj-lt"/>
                        <a:buAutoNum type="arabicPeriod"/>
                      </a:pP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Revisión y actualización de las caracterizaciones de proceso: 8 aprobadas por los lideres de proceso, 4 en revisión por el líder de proceso y en estudio la viabilidad de un nuevo proceso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6"/>
                  </a:ext>
                </a:extLst>
              </a:tr>
              <a:tr h="684880">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mj-lt"/>
                        <a:buAutoNum type="arabicPeriod"/>
                      </a:pP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Matriz y mapa institucional de Riesgos publicado en la pagina web: 8 Riesgos de corrupción incluidos en el plan Anticorrupción y de Atención al Ciudadano 2019, 8 riesgos estratégicos relacionados con los objetivos del Plan Estratégico Institucional y 3 relacionados con los objetivos de los proceso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42440">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mj-lt"/>
                        <a:buAutoNum type="arabicPeriod"/>
                      </a:pP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Talleres de concientización: Borrador de 13 riesgos de corrupción para el plan Anticorrupción y de Atención al Ciudadano 2020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08"/>
                  </a:ext>
                </a:extLst>
              </a:tr>
              <a:tr h="913174">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mj-lt"/>
                        <a:buAutoNum type="arabicPeriod"/>
                      </a:pP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Promoción de los espacios para capacitar a los líderes de los procesos y sus equipos de trabajo sobre la metodología de gestión del riesgo: Se cuenta con tres espacios: Comité Institucional de Coordinación de Control Interno donde se socializó la Política, Comité Institucional de Gestión y Desempeño donde se han aprobado los riesgos de Corrupción y reuniones con los lideres de proceso para aprobación de riesgos de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349155">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mj-lt"/>
                        <a:buAutoNum type="arabicPeriod"/>
                      </a:pP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Talleres de concientización: Borrador de 13 riesgos de corrupción para el plan Anticorrupción y de Atención al Ciudadano 2020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08E"/>
                    </a:solidFill>
                  </a:tcPr>
                </a:tc>
                <a:extLst>
                  <a:ext uri="{0D108BD9-81ED-4DB2-BD59-A6C34878D82A}">
                    <a16:rowId xmlns:a16="http://schemas.microsoft.com/office/drawing/2014/main" val="10010"/>
                  </a:ext>
                </a:extLst>
              </a:tr>
            </a:tbl>
          </a:graphicData>
        </a:graphic>
      </p:graphicFrame>
      <p:sp>
        <p:nvSpPr>
          <p:cNvPr id="5" name="Botón de acción: ir a inicio 4">
            <a:hlinkClick r:id="rId2" action="ppaction://hlinksldjump" highlightClick="1"/>
            <a:extLst>
              <a:ext uri="{FF2B5EF4-FFF2-40B4-BE49-F238E27FC236}">
                <a16:creationId xmlns:a16="http://schemas.microsoft.com/office/drawing/2014/main" id="{2A5A6125-91EF-47F7-B28B-676E698F4B8A}"/>
              </a:ext>
            </a:extLst>
          </p:cNvPr>
          <p:cNvSpPr/>
          <p:nvPr/>
        </p:nvSpPr>
        <p:spPr>
          <a:xfrm>
            <a:off x="10729913" y="306388"/>
            <a:ext cx="579437"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ángulo 4">
            <a:extLst>
              <a:ext uri="{FF2B5EF4-FFF2-40B4-BE49-F238E27FC236}">
                <a16:creationId xmlns:a16="http://schemas.microsoft.com/office/drawing/2014/main" id="{86554F71-9A80-4BE3-A8A6-1B4A616F5D1A}"/>
              </a:ext>
            </a:extLst>
          </p:cNvPr>
          <p:cNvSpPr>
            <a:spLocks noChangeArrowheads="1"/>
          </p:cNvSpPr>
          <p:nvPr/>
        </p:nvSpPr>
        <p:spPr bwMode="auto">
          <a:xfrm>
            <a:off x="882650" y="203200"/>
            <a:ext cx="103647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PLANEAMIENTO INSTITUCIONAL</a:t>
            </a:r>
          </a:p>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a:t>
            </a:r>
            <a:endParaRPr lang="es-ES" altLang="es-CO" sz="20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CE1A1692-2048-4314-BBF3-999F62CB494F}"/>
              </a:ext>
            </a:extLst>
          </p:cNvPr>
          <p:cNvGraphicFramePr>
            <a:graphicFrameLocks noGrp="1"/>
          </p:cNvGraphicFramePr>
          <p:nvPr/>
        </p:nvGraphicFramePr>
        <p:xfrm>
          <a:off x="882650" y="1071563"/>
          <a:ext cx="10364788" cy="4487862"/>
        </p:xfrm>
        <a:graphic>
          <a:graphicData uri="http://schemas.openxmlformats.org/drawingml/2006/table">
            <a:tbl>
              <a:tblPr firstRow="1" bandRow="1"/>
              <a:tblGrid>
                <a:gridCol w="2812711">
                  <a:extLst>
                    <a:ext uri="{9D8B030D-6E8A-4147-A177-3AD203B41FA5}">
                      <a16:colId xmlns:a16="http://schemas.microsoft.com/office/drawing/2014/main" val="20000"/>
                    </a:ext>
                  </a:extLst>
                </a:gridCol>
                <a:gridCol w="4568966">
                  <a:extLst>
                    <a:ext uri="{9D8B030D-6E8A-4147-A177-3AD203B41FA5}">
                      <a16:colId xmlns:a16="http://schemas.microsoft.com/office/drawing/2014/main" val="20001"/>
                    </a:ext>
                  </a:extLst>
                </a:gridCol>
                <a:gridCol w="2983111">
                  <a:extLst>
                    <a:ext uri="{9D8B030D-6E8A-4147-A177-3AD203B41FA5}">
                      <a16:colId xmlns:a16="http://schemas.microsoft.com/office/drawing/2014/main" val="20002"/>
                    </a:ext>
                  </a:extLst>
                </a:gridCol>
              </a:tblGrid>
              <a:tr h="728993">
                <a:tc gridSpan="3">
                  <a:txBody>
                    <a:bodyPr/>
                    <a:lstStyle/>
                    <a:p>
                      <a:pPr algn="just" rtl="0" fontAlgn="b"/>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27811">
                <a:tc gridSpan="3">
                  <a:txBody>
                    <a:bodyPr/>
                    <a:lstStyle/>
                    <a:p>
                      <a:pPr algn="ctr" rtl="0" fontAlgn="ctr"/>
                      <a:r>
                        <a:rPr lang="es-CO" sz="1000" b="0" i="0" u="none" strike="noStrike">
                          <a:solidFill>
                            <a:srgbClr val="FFFFFF"/>
                          </a:solidFill>
                          <a:effectLst/>
                          <a:latin typeface="Verdana" panose="020B0604030504040204" pitchFamily="34" charset="0"/>
                        </a:rPr>
                        <a:t>GRUPO BANCO DE PROYECTOS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27811">
                <a:tc>
                  <a:txBody>
                    <a:bodyPr/>
                    <a:lstStyle/>
                    <a:p>
                      <a:pPr algn="ctr" rtl="0" fontAlgn="ctr"/>
                      <a:r>
                        <a:rPr lang="es-CO" sz="1000" b="1" i="0" u="none" strike="noStrike">
                          <a:solidFill>
                            <a:srgbClr val="3857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857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85723"/>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774555">
                <a:tc rowSpan="6">
                  <a:txBody>
                    <a:bodyPr/>
                    <a:lstStyle/>
                    <a:p>
                      <a:pPr algn="ctr" rtl="0" fontAlgn="ctr"/>
                      <a:r>
                        <a:rPr lang="es-CO" sz="1100" b="1" i="0" u="none" strike="noStrike" dirty="0">
                          <a:solidFill>
                            <a:srgbClr val="385723"/>
                          </a:solidFill>
                          <a:effectLst/>
                          <a:latin typeface="Arial" panose="020B0604020202020204" pitchFamily="34" charset="0"/>
                        </a:rPr>
                        <a:t>MODIFICACIONES CON TRÁMITES PRESUPUESTALES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6">
                  <a:txBody>
                    <a:bodyPr/>
                    <a:lstStyle/>
                    <a:p>
                      <a:pPr algn="l" rtl="0" fontAlgn="ctr"/>
                      <a:r>
                        <a:rPr lang="es-ES" sz="1000" b="0" i="0" u="none" strike="noStrike" dirty="0">
                          <a:solidFill>
                            <a:srgbClr val="385723"/>
                          </a:solidFill>
                          <a:effectLst/>
                          <a:latin typeface="Arial" panose="020B0604020202020204" pitchFamily="34" charset="0"/>
                        </a:rPr>
                        <a:t>Se realizó la gestión solicitada por las Unidades Ejecutoras de la Entidad relacionada con Vigencias Futuras, Traslados Presupuestales y Levantamiento de Leyenda “Previo Concepto DNP” a proyectos de inversión a través del módulo BPIN y EJECUCIÓN (PPTO) del Sistema Unificado de Inversión y Finanzas Públicas – SUIFP del DNP. Trámites que se adelantaron ante el Ministerio de Transporte y el Departamento Nacional de Planeación.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a:solidFill>
                            <a:srgbClr val="385723"/>
                          </a:solidFill>
                          <a:effectLst/>
                          <a:latin typeface="Arial" panose="020B0604020202020204" pitchFamily="34" charset="0"/>
                        </a:rPr>
                        <a:t>• En la vigencia 2019, se realizó el levantamiento de la leyenda “Previo Concepto DNP” a 2 proyectos de inversión en el SUIFP – Módulo BPIN.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58091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85723"/>
                          </a:solidFill>
                          <a:effectLst/>
                          <a:latin typeface="Arial" panose="020B0604020202020204" pitchFamily="34" charset="0"/>
                        </a:rPr>
                        <a:t>• Se tramitaron 23 Vigencias Futuras Ordinarias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58091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85723"/>
                          </a:solidFill>
                          <a:effectLst/>
                          <a:latin typeface="Arial" panose="020B0604020202020204" pitchFamily="34" charset="0"/>
                        </a:rPr>
                        <a:t>• Se tramitó 1 Reprogramación de Vigencias Futuras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58091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85723"/>
                          </a:solidFill>
                          <a:effectLst/>
                          <a:latin typeface="Arial" panose="020B0604020202020204" pitchFamily="34" charset="0"/>
                        </a:rPr>
                        <a:t>• Se tramitaron 9 Traslados Presupuestales (19 proyectos)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387277">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85723"/>
                          </a:solidFill>
                          <a:effectLst/>
                          <a:latin typeface="Arial" panose="020B0604020202020204" pitchFamily="34" charset="0"/>
                        </a:rPr>
                        <a:t>• Se tramitó 1 Vigencia Expirada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398668">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rgbClr val="385723"/>
                          </a:solidFill>
                          <a:effectLst/>
                          <a:latin typeface="Arial" panose="020B0604020202020204" pitchFamily="34" charset="0"/>
                        </a:rPr>
                        <a:t>• Se tramitó 1 Incorporación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bl>
          </a:graphicData>
        </a:graphic>
      </p:graphicFrame>
    </p:spTree>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ángulo 4">
            <a:extLst>
              <a:ext uri="{FF2B5EF4-FFF2-40B4-BE49-F238E27FC236}">
                <a16:creationId xmlns:a16="http://schemas.microsoft.com/office/drawing/2014/main" id="{58F61EDC-6990-4FB9-9BF3-6E2A27CC21B6}"/>
              </a:ext>
            </a:extLst>
          </p:cNvPr>
          <p:cNvSpPr>
            <a:spLocks noChangeArrowheads="1"/>
          </p:cNvSpPr>
          <p:nvPr/>
        </p:nvSpPr>
        <p:spPr bwMode="auto">
          <a:xfrm>
            <a:off x="893763" y="223838"/>
            <a:ext cx="103536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PLANEAMIENTO INSTITUCIONAL</a:t>
            </a:r>
          </a:p>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a:t>
            </a:r>
            <a:endParaRPr lang="es-ES" altLang="es-CO" sz="20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4" name="Tabla 3">
            <a:extLst>
              <a:ext uri="{FF2B5EF4-FFF2-40B4-BE49-F238E27FC236}">
                <a16:creationId xmlns:a16="http://schemas.microsoft.com/office/drawing/2014/main" id="{46C318C1-E3C4-4B64-A7D2-8DD485DD1D63}"/>
              </a:ext>
            </a:extLst>
          </p:cNvPr>
          <p:cNvGraphicFramePr>
            <a:graphicFrameLocks noGrp="1"/>
          </p:cNvGraphicFramePr>
          <p:nvPr/>
        </p:nvGraphicFramePr>
        <p:xfrm>
          <a:off x="854075" y="1150938"/>
          <a:ext cx="10433050" cy="4198937"/>
        </p:xfrm>
        <a:graphic>
          <a:graphicData uri="http://schemas.openxmlformats.org/drawingml/2006/table">
            <a:tbl>
              <a:tblPr firstRow="1" bandRow="1"/>
              <a:tblGrid>
                <a:gridCol w="2119862">
                  <a:extLst>
                    <a:ext uri="{9D8B030D-6E8A-4147-A177-3AD203B41FA5}">
                      <a16:colId xmlns:a16="http://schemas.microsoft.com/office/drawing/2014/main" val="20000"/>
                    </a:ext>
                  </a:extLst>
                </a:gridCol>
                <a:gridCol w="3605845">
                  <a:extLst>
                    <a:ext uri="{9D8B030D-6E8A-4147-A177-3AD203B41FA5}">
                      <a16:colId xmlns:a16="http://schemas.microsoft.com/office/drawing/2014/main" val="20001"/>
                    </a:ext>
                  </a:extLst>
                </a:gridCol>
                <a:gridCol w="4707343">
                  <a:extLst>
                    <a:ext uri="{9D8B030D-6E8A-4147-A177-3AD203B41FA5}">
                      <a16:colId xmlns:a16="http://schemas.microsoft.com/office/drawing/2014/main" val="20002"/>
                    </a:ext>
                  </a:extLst>
                </a:gridCol>
              </a:tblGrid>
              <a:tr h="174587">
                <a:tc gridSpan="3">
                  <a:txBody>
                    <a:bodyPr/>
                    <a:lstStyle/>
                    <a:p>
                      <a:pPr algn="ctr" rtl="0" fontAlgn="ctr"/>
                      <a:r>
                        <a:rPr lang="es-CO" sz="900" b="0" i="0" u="none" strike="noStrike" dirty="0">
                          <a:solidFill>
                            <a:srgbClr val="FFFFFF"/>
                          </a:solidFill>
                          <a:effectLst/>
                          <a:latin typeface="Arial" panose="020B0604020202020204" pitchFamily="34" charset="0"/>
                        </a:rPr>
                        <a:t>GRUPO BANCO DE PROYECTOS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3318">
                <a:tc>
                  <a:txBody>
                    <a:bodyPr/>
                    <a:lstStyle/>
                    <a:p>
                      <a:pPr algn="ctr" rtl="0" fontAlgn="ctr"/>
                      <a:r>
                        <a:rPr lang="es-CO" sz="1000" b="1" i="0" u="none" strike="noStrike">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1508772">
                <a:tc rowSpan="5">
                  <a:txBody>
                    <a:bodyPr/>
                    <a:lstStyle/>
                    <a:p>
                      <a:pPr algn="ctr" rtl="0" fontAlgn="ctr"/>
                      <a:r>
                        <a:rPr lang="es-CO" sz="1100" b="0" i="0" u="none" strike="noStrike" dirty="0">
                          <a:solidFill>
                            <a:schemeClr val="accent6">
                              <a:lumMod val="50000"/>
                            </a:schemeClr>
                          </a:solidFill>
                          <a:effectLst/>
                          <a:latin typeface="Arial" panose="020B0604020202020204" pitchFamily="34" charset="0"/>
                        </a:rPr>
                        <a:t>MODIFICACIONES SIN TRÁMITES PRESUPUESTALES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l" rtl="0" fontAlgn="ctr"/>
                      <a:r>
                        <a:rPr lang="es-ES" sz="1100" b="0" i="0" u="none" strike="noStrike">
                          <a:solidFill>
                            <a:schemeClr val="accent6">
                              <a:lumMod val="50000"/>
                            </a:schemeClr>
                          </a:solidFill>
                          <a:effectLst/>
                          <a:latin typeface="Arial" panose="020B0604020202020204" pitchFamily="34" charset="0"/>
                        </a:rPr>
                        <a:t>Se realizó la gestión solicitada por las Unidades Ejecutoras de la Entidad relacionada con Ajuste al Decreto de Presupuesto de la Vigencia 2019, Modificación al Plan de Inversiones, Anteproyecto de Presupuesto de la Vigencia 2020 y POAI para proyectos de inversión a través de los módulos BPIN y PROGRAMACIÓN del Sistema Unificado de Inversión y finanzas Públicas – SUIFP del DNP, dando cumplimiento al ciclo presupuestal.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l" rtl="0" fontAlgn="ctr"/>
                      <a:r>
                        <a:rPr lang="es-ES" sz="1100" b="0" i="0" u="none" strike="noStrike">
                          <a:solidFill>
                            <a:schemeClr val="accent6">
                              <a:lumMod val="50000"/>
                            </a:schemeClr>
                          </a:solidFill>
                          <a:effectLst/>
                          <a:latin typeface="Arial" panose="020B0604020202020204" pitchFamily="34" charset="0"/>
                        </a:rPr>
                        <a:t>• Se realizó el ajuste al decreto de la vigencia 2019 para los 87 proyectos de inversión allí registrados en las fechas establecidas por el DNP.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529091">
                <a:tc vMerge="1">
                  <a:txBody>
                    <a:bodyPr/>
                    <a:lstStyle/>
                    <a:p>
                      <a:endParaRPr lang="es-CO"/>
                    </a:p>
                  </a:txBody>
                  <a:tcPr/>
                </a:tc>
                <a:tc rowSpan="4">
                  <a:txBody>
                    <a:bodyPr/>
                    <a:lstStyle/>
                    <a:p>
                      <a:pPr algn="ctr" rtl="0" fontAlgn="ctr"/>
                      <a:r>
                        <a:rPr lang="es-ES" sz="1100" b="0" i="0" u="none" strike="noStrike" dirty="0">
                          <a:solidFill>
                            <a:schemeClr val="accent6">
                              <a:lumMod val="50000"/>
                            </a:schemeClr>
                          </a:solidFill>
                          <a:effectLst/>
                          <a:latin typeface="Arial" panose="020B0604020202020204" pitchFamily="34" charset="0"/>
                        </a:rPr>
                        <a:t>Trámites que se adelantaron ante el Ministerio de Transporte y el Departamento Nacional de Planeación.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l" rtl="0" fontAlgn="ctr"/>
                      <a:r>
                        <a:rPr lang="es-ES" sz="1100" b="0" i="0" u="none" strike="noStrike">
                          <a:solidFill>
                            <a:schemeClr val="accent6">
                              <a:lumMod val="50000"/>
                            </a:schemeClr>
                          </a:solidFill>
                          <a:effectLst/>
                          <a:latin typeface="Arial" panose="020B0604020202020204" pitchFamily="34" charset="0"/>
                        </a:rPr>
                        <a:t>• Se realizaron modificaciones para ajustar el Plan de Inversiones a los proyectos registrados de acuerdo con las necesidades delas Unidades Ejecutoras a lo largo de la vigencia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436434">
                <a:tc vMerge="1">
                  <a:txBody>
                    <a:bodyPr/>
                    <a:lstStyle/>
                    <a:p>
                      <a:endParaRPr lang="es-CO"/>
                    </a:p>
                  </a:txBody>
                  <a:tcPr/>
                </a:tc>
                <a:tc vMerge="1">
                  <a:txBody>
                    <a:bodyPr/>
                    <a:lstStyle/>
                    <a:p>
                      <a:endParaRPr lang="es-CO"/>
                    </a:p>
                  </a:txBody>
                  <a:tcPr/>
                </a:tc>
                <a:tc>
                  <a:txBody>
                    <a:bodyPr/>
                    <a:lstStyle/>
                    <a:p>
                      <a:pPr algn="l" rtl="0" fontAlgn="ctr"/>
                      <a:r>
                        <a:rPr lang="es-ES" sz="1100" b="0" i="0" u="none" strike="noStrike">
                          <a:solidFill>
                            <a:schemeClr val="accent6">
                              <a:lumMod val="50000"/>
                            </a:schemeClr>
                          </a:solidFill>
                          <a:effectLst/>
                          <a:latin typeface="Arial" panose="020B0604020202020204" pitchFamily="34" charset="0"/>
                        </a:rPr>
                        <a:t>• Se realizó el registro de 92 proyectos para el anteproyecto de presupuesto de la vigencia 2020 según  las fechas establecidas por el DNP.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467607">
                <a:tc vMerge="1">
                  <a:txBody>
                    <a:bodyPr/>
                    <a:lstStyle/>
                    <a:p>
                      <a:endParaRPr lang="es-CO"/>
                    </a:p>
                  </a:txBody>
                  <a:tcPr/>
                </a:tc>
                <a:tc vMerge="1">
                  <a:txBody>
                    <a:bodyPr/>
                    <a:lstStyle/>
                    <a:p>
                      <a:endParaRPr lang="es-CO"/>
                    </a:p>
                  </a:txBody>
                  <a:tcPr/>
                </a:tc>
                <a:tc>
                  <a:txBody>
                    <a:bodyPr/>
                    <a:lstStyle/>
                    <a:p>
                      <a:pPr algn="l" rtl="0" fontAlgn="ctr"/>
                      <a:r>
                        <a:rPr lang="es-ES" sz="1100" b="0" i="0" u="none" strike="noStrike">
                          <a:solidFill>
                            <a:schemeClr val="accent6">
                              <a:lumMod val="50000"/>
                            </a:schemeClr>
                          </a:solidFill>
                          <a:effectLst/>
                          <a:latin typeface="Arial" panose="020B0604020202020204" pitchFamily="34" charset="0"/>
                        </a:rPr>
                        <a:t>• Para este trámite fue necesaria la formulación de 6 Proyectos nuevos a través de la Metodología General Ajustada del DNP.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899127">
                <a:tc vMerge="1">
                  <a:txBody>
                    <a:bodyPr/>
                    <a:lstStyle/>
                    <a:p>
                      <a:endParaRPr lang="es-CO"/>
                    </a:p>
                  </a:txBody>
                  <a:tcPr/>
                </a:tc>
                <a:tc vMerge="1">
                  <a:txBody>
                    <a:bodyPr/>
                    <a:lstStyle/>
                    <a:p>
                      <a:endParaRPr lang="es-CO"/>
                    </a:p>
                  </a:txBody>
                  <a:tcPr/>
                </a:tc>
                <a:tc>
                  <a:txBody>
                    <a:bodyPr/>
                    <a:lstStyle/>
                    <a:p>
                      <a:pPr algn="l" rtl="0" fontAlgn="ctr"/>
                      <a:r>
                        <a:rPr lang="es-ES" sz="1100" b="0" i="0" u="none" strike="noStrike" dirty="0">
                          <a:solidFill>
                            <a:schemeClr val="accent6">
                              <a:lumMod val="50000"/>
                            </a:schemeClr>
                          </a:solidFill>
                          <a:effectLst/>
                          <a:latin typeface="Arial" panose="020B0604020202020204" pitchFamily="34" charset="0"/>
                        </a:rPr>
                        <a:t>• Se realizó el registro del POAI de 91 Proyectos y Cartas Modificatorias de Ley y Decreto a 9 Proyectos para la distribución de recursos de la vigencia 2020 según  las fechas establecidas por el DNP.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8FA11898-C015-478B-A96A-7CCD2F4B1376}"/>
              </a:ext>
            </a:extLst>
          </p:cNvPr>
          <p:cNvGraphicFramePr>
            <a:graphicFrameLocks noGrp="1"/>
          </p:cNvGraphicFramePr>
          <p:nvPr/>
        </p:nvGraphicFramePr>
        <p:xfrm>
          <a:off x="882650" y="2636838"/>
          <a:ext cx="10439400" cy="2295525"/>
        </p:xfrm>
        <a:graphic>
          <a:graphicData uri="http://schemas.openxmlformats.org/drawingml/2006/table">
            <a:tbl>
              <a:tblPr firstRow="1" bandRow="1"/>
              <a:tblGrid>
                <a:gridCol w="2566555">
                  <a:extLst>
                    <a:ext uri="{9D8B030D-6E8A-4147-A177-3AD203B41FA5}">
                      <a16:colId xmlns:a16="http://schemas.microsoft.com/office/drawing/2014/main" val="20000"/>
                    </a:ext>
                  </a:extLst>
                </a:gridCol>
                <a:gridCol w="3293918">
                  <a:extLst>
                    <a:ext uri="{9D8B030D-6E8A-4147-A177-3AD203B41FA5}">
                      <a16:colId xmlns:a16="http://schemas.microsoft.com/office/drawing/2014/main" val="20001"/>
                    </a:ext>
                  </a:extLst>
                </a:gridCol>
                <a:gridCol w="4578928">
                  <a:extLst>
                    <a:ext uri="{9D8B030D-6E8A-4147-A177-3AD203B41FA5}">
                      <a16:colId xmlns:a16="http://schemas.microsoft.com/office/drawing/2014/main" val="20002"/>
                    </a:ext>
                  </a:extLst>
                </a:gridCol>
              </a:tblGrid>
              <a:tr h="415670">
                <a:tc rowSpan="6">
                  <a:txBody>
                    <a:bodyPr/>
                    <a:lstStyle/>
                    <a:p>
                      <a:pPr algn="ctr" rtl="0" fontAlgn="ctr"/>
                      <a:r>
                        <a:rPr lang="es-ES" sz="1100" b="1" i="0" u="none" strike="noStrike" dirty="0">
                          <a:solidFill>
                            <a:srgbClr val="375623"/>
                          </a:solidFill>
                          <a:effectLst/>
                          <a:latin typeface="Arial" panose="020B0604020202020204" pitchFamily="34" charset="0"/>
                        </a:rPr>
                        <a:t>FINANCIACIÓN Y PRESUPUESTACIÓN DE GASTOS DE INVERSIÓN Y FUNCIONAMIENTO</a:t>
                      </a:r>
                    </a:p>
                  </a:txBody>
                  <a:tcPr marL="9160" marR="9160" marT="916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6">
                  <a:txBody>
                    <a:bodyPr/>
                    <a:lstStyle/>
                    <a:p>
                      <a:pPr algn="ctr" rtl="0" fontAlgn="ctr"/>
                      <a:r>
                        <a:rPr lang="es-ES" sz="1000" b="0" i="0" u="none" strike="noStrike" dirty="0">
                          <a:solidFill>
                            <a:srgbClr val="375623"/>
                          </a:solidFill>
                          <a:effectLst/>
                          <a:latin typeface="Arial" panose="020B0604020202020204" pitchFamily="34" charset="0"/>
                        </a:rPr>
                        <a:t>Optimizar el uso de los recursos presupuestales asignados a la Entidad, gestionando ante el Ministerio de Transporte, Departamento Nacional de Planeación y Ministerio de Hacienda y Crédito Público, trámites presupuéstales  los  cuales incluyen:  Vigencias futuras y traslados</a:t>
                      </a:r>
                    </a:p>
                  </a:txBody>
                  <a:tcPr marL="9160" marR="9160" marT="916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buClr>
                          <a:srgbClr val="000000"/>
                        </a:buClr>
                        <a:buSzPts val="1000"/>
                        <a:buFont typeface="Arial" panose="020B0604020202020204" pitchFamily="34" charset="0"/>
                        <a:buChar char="•"/>
                      </a:pPr>
                      <a:r>
                        <a:rPr lang="es-ES" sz="1000" b="0" i="0" u="none" strike="noStrike" dirty="0">
                          <a:solidFill>
                            <a:schemeClr val="accent6">
                              <a:lumMod val="50000"/>
                            </a:schemeClr>
                          </a:solidFill>
                          <a:effectLst/>
                          <a:latin typeface="Arial" panose="020B0604020202020204" pitchFamily="34" charset="0"/>
                        </a:rPr>
                        <a:t>Fueron gestionadas y autorizadas 24 vigencias futuras por parte del MHCP del presupuesto de gastos de inversión</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0"/>
                  </a:ext>
                </a:extLst>
              </a:tr>
              <a:tr h="314042">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Se tramitaron y aprobaron diez (10) traslados en el presupuesto de gastos de inversión</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01"/>
                  </a:ext>
                </a:extLst>
              </a:tr>
              <a:tr h="314042">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ES" sz="1000" b="0" i="0" u="none" strike="noStrike" dirty="0">
                          <a:solidFill>
                            <a:schemeClr val="accent6">
                              <a:lumMod val="50000"/>
                            </a:schemeClr>
                          </a:solidFill>
                          <a:effectLst/>
                          <a:latin typeface="Arial" panose="020B0604020202020204" pitchFamily="34" charset="0"/>
                        </a:rPr>
                        <a:t>Se tramitaron y aprobaron seis (6) traslados en el presupuesto de gastos de funcionamiento</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466482">
                <a:tc vMerge="1">
                  <a:txBody>
                    <a:bodyPr/>
                    <a:lstStyle/>
                    <a:p>
                      <a:endParaRPr lang="es-CO"/>
                    </a:p>
                  </a:txBody>
                  <a:tcPr/>
                </a:tc>
                <a:tc vMerge="1">
                  <a:txBody>
                    <a:bodyPr/>
                    <a:lstStyle/>
                    <a:p>
                      <a:endParaRPr lang="es-CO"/>
                    </a:p>
                  </a:txBody>
                  <a:tcPr/>
                </a:tc>
                <a:tc>
                  <a:txBody>
                    <a:bodyPr/>
                    <a:lstStyle/>
                    <a:p>
                      <a:pPr algn="just" rtl="0" fontAlgn="ctr">
                        <a:buClr>
                          <a:srgbClr val="000000"/>
                        </a:buClr>
                        <a:buSzPts val="1000"/>
                        <a:buFont typeface="Arial" panose="020B0604020202020204" pitchFamily="34" charset="0"/>
                        <a:buChar char="•"/>
                      </a:pPr>
                      <a:r>
                        <a:rPr lang="es-ES" sz="1000" b="0" i="0" u="none" strike="noStrike">
                          <a:solidFill>
                            <a:schemeClr val="accent6">
                              <a:lumMod val="50000"/>
                            </a:schemeClr>
                          </a:solidFill>
                          <a:effectLst/>
                          <a:latin typeface="Arial" panose="020B0604020202020204" pitchFamily="34" charset="0"/>
                        </a:rPr>
                        <a:t>Se realizaron los tramites ante el MT y MHCP obteniéndose la autorización de siete  (7) vigencias futuras en el presupuesto de gastos de funcionamiento para la adquisición de bienes y servicios </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03"/>
                  </a:ext>
                </a:extLst>
              </a:tr>
              <a:tr h="392644">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Se tramitó una (1) adición al presupuesto del INVIAS durante la vigencia 2019 vía convenio interadministrativo con la ART, por un valor de $7.500.</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392644">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rPr>
                        <a:t>Se incorporaron recursos en los que INVIAS fue designado por el OCAD mediante las Resoluciones No. 3633, 5857, 5858, 6178, 6482 y 7152 de 2019</a:t>
                      </a:r>
                    </a:p>
                  </a:txBody>
                  <a:tcPr marL="9160" marR="9160" marT="916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bl>
          </a:graphicData>
        </a:graphic>
      </p:graphicFrame>
      <p:sp>
        <p:nvSpPr>
          <p:cNvPr id="2" name="Rectángulo 1">
            <a:extLst>
              <a:ext uri="{FF2B5EF4-FFF2-40B4-BE49-F238E27FC236}">
                <a16:creationId xmlns:a16="http://schemas.microsoft.com/office/drawing/2014/main" id="{B3D7DDC4-9F8B-4FFC-90A3-833E9F2CCEB3}"/>
              </a:ext>
            </a:extLst>
          </p:cNvPr>
          <p:cNvSpPr/>
          <p:nvPr/>
        </p:nvSpPr>
        <p:spPr>
          <a:xfrm>
            <a:off x="882650" y="239713"/>
            <a:ext cx="10439400" cy="1662112"/>
          </a:xfrm>
          <a:prstGeom prst="rect">
            <a:avLst/>
          </a:prstGeom>
        </p:spPr>
        <p:txBody>
          <a:bodyPr>
            <a:spAutoFit/>
          </a:bodyPr>
          <a:lstStyle/>
          <a:p>
            <a:pPr eaLnBrk="1" fontAlgn="ctr" hangingPunct="1">
              <a:defRPr/>
            </a:pPr>
            <a:r>
              <a:rPr lang="es-MX" altLang="es-CO" sz="16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PRESUPUESTAL</a:t>
            </a:r>
          </a:p>
          <a:p>
            <a:pPr eaLnBrk="1" fontAlgn="ctr" hangingPunct="1">
              <a:defRPr/>
            </a:pPr>
            <a:r>
              <a:rPr lang="es-ES" sz="16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 </a:t>
            </a:r>
            <a:r>
              <a:rPr lang="es-MX" altLang="es-CO" sz="1600" b="1" dirty="0">
                <a:solidFill>
                  <a:srgbClr val="70AD47">
                    <a:lumMod val="50000"/>
                  </a:srgbClr>
                </a:solidFill>
                <a:latin typeface="Arial" panose="020B0604020202020204" pitchFamily="34" charset="0"/>
                <a:sym typeface="Helvetica Neue Bold Condensed"/>
              </a:rPr>
              <a:t>: </a:t>
            </a:r>
            <a:r>
              <a:rPr lang="es-ES" sz="16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Oficina Asesora de Planeación</a:t>
            </a:r>
          </a:p>
          <a:p>
            <a:pPr eaLnBrk="1" fontAlgn="ctr" hangingPunct="1">
              <a:defRPr/>
            </a:pPr>
            <a:endParaRPr lang="es-ES" altLang="es-CO" sz="1600" b="1"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endParaRPr>
          </a:p>
          <a:p>
            <a:pPr eaLnBrk="1" fontAlgn="ctr" hangingPunct="1">
              <a:defRPr/>
            </a:pPr>
            <a:endParaRPr lang="es-MX" altLang="es-CO" sz="1000" b="1" dirty="0">
              <a:solidFill>
                <a:srgbClr val="70AD47">
                  <a:lumMod val="50000"/>
                </a:srgbClr>
              </a:solidFill>
              <a:latin typeface="Arial" panose="020B0604020202020204" pitchFamily="34" charset="0"/>
              <a:sym typeface="Helvetica Neue Bold Condensed"/>
            </a:endParaRPr>
          </a:p>
          <a:p>
            <a:pPr algn="just" eaLnBrk="1" fontAlgn="ctr" hangingPunct="1">
              <a:defRPr/>
            </a:pPr>
            <a:r>
              <a:rPr lang="es-MX" altLang="es-CO" sz="1050" b="1" dirty="0">
                <a:solidFill>
                  <a:srgbClr val="70AD47">
                    <a:lumMod val="50000"/>
                  </a:srgbClr>
                </a:solidFill>
                <a:latin typeface="Arial" panose="020B0604020202020204" pitchFamily="34" charset="0"/>
                <a:sym typeface="Helvetica Neue Bold Condensed"/>
              </a:rPr>
              <a:t>Alcance de la Gestión: </a:t>
            </a:r>
            <a:r>
              <a:rPr lang="es-CO" altLang="es-CO" sz="1100" dirty="0">
                <a:solidFill>
                  <a:srgbClr val="70AD47">
                    <a:lumMod val="50000"/>
                  </a:srgbClr>
                </a:solidFill>
                <a:latin typeface="Arial" panose="020B0604020202020204" pitchFamily="34" charset="0"/>
                <a:sym typeface="Helvetica Neue Bold Condensed"/>
              </a:rPr>
              <a:t>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 </a:t>
            </a:r>
            <a:endParaRPr lang="es-CO" altLang="es-CO" sz="1050" dirty="0">
              <a:solidFill>
                <a:srgbClr val="70AD47">
                  <a:lumMod val="50000"/>
                </a:srgbClr>
              </a:solidFill>
              <a:latin typeface="Arial" panose="020B0604020202020204" pitchFamily="34" charset="0"/>
              <a:sym typeface="Helvetica Neue Bold Condensed"/>
            </a:endParaRPr>
          </a:p>
        </p:txBody>
      </p:sp>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a:extLst>
              <a:ext uri="{FF2B5EF4-FFF2-40B4-BE49-F238E27FC236}">
                <a16:creationId xmlns:a16="http://schemas.microsoft.com/office/drawing/2014/main" id="{95EFA3EE-889C-4CA7-A35A-14762423BC19}"/>
              </a:ext>
            </a:extLst>
          </p:cNvPr>
          <p:cNvSpPr/>
          <p:nvPr/>
        </p:nvSpPr>
        <p:spPr>
          <a:xfrm>
            <a:off x="869950" y="187325"/>
            <a:ext cx="10452100" cy="754063"/>
          </a:xfrm>
          <a:prstGeom prst="rect">
            <a:avLst/>
          </a:prstGeom>
        </p:spPr>
        <p:txBody>
          <a:bodyPr>
            <a:spAutoFit/>
          </a:bodyPr>
          <a:lstStyle/>
          <a:p>
            <a:pPr eaLnBrk="1" fontAlgn="ctr" hangingPunct="1">
              <a:defRPr/>
            </a:pPr>
            <a:r>
              <a:rPr lang="es-MX" altLang="es-CO" sz="16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SEGUIMIENTO</a:t>
            </a:r>
          </a:p>
          <a:p>
            <a:pPr eaLnBrk="1" fontAlgn="ctr" hangingPunct="1">
              <a:defRPr/>
            </a:pPr>
            <a:r>
              <a:rPr lang="es-ES" sz="16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 </a:t>
            </a:r>
            <a:r>
              <a:rPr lang="es-MX" altLang="es-CO" sz="1600" b="1" dirty="0">
                <a:solidFill>
                  <a:srgbClr val="70AD47">
                    <a:lumMod val="50000"/>
                  </a:srgbClr>
                </a:solidFill>
                <a:latin typeface="Arial" panose="020B0604020202020204" pitchFamily="34" charset="0"/>
                <a:sym typeface="Helvetica Neue Bold Condensed"/>
              </a:rPr>
              <a:t>: </a:t>
            </a:r>
            <a:r>
              <a:rPr lang="es-ES" sz="16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Oficina Asesora de Planeación</a:t>
            </a:r>
            <a:endParaRPr lang="es-MX" altLang="es-CO" sz="1000" b="1" dirty="0">
              <a:solidFill>
                <a:srgbClr val="70AD47">
                  <a:lumMod val="50000"/>
                </a:srgbClr>
              </a:solidFill>
              <a:latin typeface="Arial" panose="020B0604020202020204" pitchFamily="34" charset="0"/>
              <a:sym typeface="Helvetica Neue Bold Condensed"/>
            </a:endParaRPr>
          </a:p>
          <a:p>
            <a:pPr algn="just" eaLnBrk="1" fontAlgn="ctr" hangingPunct="1">
              <a:defRPr/>
            </a:pPr>
            <a:endParaRPr lang="es-CO" altLang="es-CO" sz="1050" dirty="0">
              <a:solidFill>
                <a:srgbClr val="70AD47">
                  <a:lumMod val="50000"/>
                </a:srgbClr>
              </a:solidFill>
              <a:latin typeface="Arial" panose="020B0604020202020204" pitchFamily="34" charset="0"/>
              <a:sym typeface="Helvetica Neue Bold Condensed"/>
            </a:endParaRPr>
          </a:p>
        </p:txBody>
      </p:sp>
      <p:graphicFrame>
        <p:nvGraphicFramePr>
          <p:cNvPr id="5" name="Tabla 4">
            <a:extLst>
              <a:ext uri="{FF2B5EF4-FFF2-40B4-BE49-F238E27FC236}">
                <a16:creationId xmlns:a16="http://schemas.microsoft.com/office/drawing/2014/main" id="{59FF63BA-E475-4372-9D2F-F19492F637F1}"/>
              </a:ext>
            </a:extLst>
          </p:cNvPr>
          <p:cNvGraphicFramePr>
            <a:graphicFrameLocks noGrp="1"/>
          </p:cNvGraphicFramePr>
          <p:nvPr/>
        </p:nvGraphicFramePr>
        <p:xfrm>
          <a:off x="869950" y="1001713"/>
          <a:ext cx="10452100" cy="3133725"/>
        </p:xfrm>
        <a:graphic>
          <a:graphicData uri="http://schemas.openxmlformats.org/drawingml/2006/table">
            <a:tbl>
              <a:tblPr/>
              <a:tblGrid>
                <a:gridCol w="2216483">
                  <a:extLst>
                    <a:ext uri="{9D8B030D-6E8A-4147-A177-3AD203B41FA5}">
                      <a16:colId xmlns:a16="http://schemas.microsoft.com/office/drawing/2014/main" val="20000"/>
                    </a:ext>
                  </a:extLst>
                </a:gridCol>
                <a:gridCol w="3262384">
                  <a:extLst>
                    <a:ext uri="{9D8B030D-6E8A-4147-A177-3AD203B41FA5}">
                      <a16:colId xmlns:a16="http://schemas.microsoft.com/office/drawing/2014/main" val="20001"/>
                    </a:ext>
                  </a:extLst>
                </a:gridCol>
                <a:gridCol w="4973233">
                  <a:extLst>
                    <a:ext uri="{9D8B030D-6E8A-4147-A177-3AD203B41FA5}">
                      <a16:colId xmlns:a16="http://schemas.microsoft.com/office/drawing/2014/main" val="20002"/>
                    </a:ext>
                  </a:extLst>
                </a:gridCol>
              </a:tblGrid>
              <a:tr h="140108">
                <a:tc>
                  <a:txBody>
                    <a:bodyPr/>
                    <a:lstStyle/>
                    <a:p>
                      <a:pPr algn="ctr" rtl="0" fontAlgn="ctr"/>
                      <a:r>
                        <a:rPr lang="es-CO" sz="900" b="1" i="0" u="none" strike="noStrike" dirty="0">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dirty="0">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dirty="0">
                          <a:solidFill>
                            <a:srgbClr val="375623"/>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0"/>
                  </a:ext>
                </a:extLst>
              </a:tr>
              <a:tr h="336235">
                <a:tc rowSpan="9">
                  <a:txBody>
                    <a:bodyPr/>
                    <a:lstStyle/>
                    <a:p>
                      <a:pPr algn="ctr" rtl="0" fontAlgn="ctr"/>
                      <a:r>
                        <a:rPr lang="es-ES" sz="1000" b="1" i="0" u="none" strike="noStrike" dirty="0">
                          <a:solidFill>
                            <a:srgbClr val="375623"/>
                          </a:solidFill>
                          <a:effectLst/>
                          <a:latin typeface="Arial" panose="020B0604020202020204" pitchFamily="34" charset="0"/>
                        </a:rPr>
                        <a:t>SEGUIMIENTO Y REPORTE GESTIÓN INSTITUCIONAL</a:t>
                      </a:r>
                      <a:endParaRPr lang="es-ES" sz="900" b="1" i="0" u="none" strike="noStrike" dirty="0">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9">
                  <a:txBody>
                    <a:bodyPr/>
                    <a:lstStyle/>
                    <a:p>
                      <a:pPr algn="just" rtl="0" fontAlgn="ctr"/>
                      <a:r>
                        <a:rPr lang="es-ES" sz="1000" b="0" i="0" u="none" strike="noStrike" dirty="0">
                          <a:solidFill>
                            <a:srgbClr val="375623"/>
                          </a:solidFill>
                          <a:effectLst/>
                          <a:latin typeface="Arial" panose="020B0604020202020204" pitchFamily="34" charset="0"/>
                        </a:rPr>
                        <a:t>Efectuar seguimiento a la programación de los proyectos de inversión realizada en el BPIN, a través del Modulo SPI del SUIFP dentro del ciclo presupuestal, con base en la información reportada por las Unidades Ejecutoras.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buClr>
                          <a:srgbClr val="375623"/>
                        </a:buClr>
                        <a:buSzPts val="1000"/>
                        <a:buFont typeface="Arial" panose="020B0604020202020204" pitchFamily="34" charset="0"/>
                        <a:buChar char="•"/>
                      </a:pPr>
                      <a:r>
                        <a:rPr lang="es-ES" sz="800" b="0" i="0" u="none" strike="noStrike" dirty="0">
                          <a:solidFill>
                            <a:srgbClr val="375623"/>
                          </a:solidFill>
                          <a:effectLst/>
                          <a:latin typeface="Arial" panose="020B0604020202020204" pitchFamily="34" charset="0"/>
                        </a:rPr>
                        <a:t>Se realizó en la vigencia 2019, el seguimiento mensual a los 136 proyectos de inversión en el SUIFP – Módulo SPI, de los cuales 93 corresponden a la vigencia fiscal 2018 y 43 proyectos a rezago 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r h="343264">
                <a:tc vMerge="1">
                  <a:txBody>
                    <a:bodyPr/>
                    <a:lstStyle/>
                    <a:p>
                      <a:endParaRPr lang="es-CO"/>
                    </a:p>
                  </a:txBody>
                  <a:tcPr/>
                </a:tc>
                <a:tc vMerge="1">
                  <a:txBody>
                    <a:bodyPr/>
                    <a:lstStyle/>
                    <a:p>
                      <a:endParaRPr lang="es-CO" dirty="0"/>
                    </a:p>
                  </a:txBody>
                  <a:tcPr/>
                </a:tc>
                <a:tc>
                  <a:txBody>
                    <a:bodyPr/>
                    <a:lstStyle/>
                    <a:p>
                      <a:pPr algn="just" rtl="0" fontAlgn="ctr">
                        <a:buClr>
                          <a:srgbClr val="375623"/>
                        </a:buClr>
                        <a:buSzPts val="1000"/>
                        <a:buFont typeface="Arial" panose="020B0604020202020204" pitchFamily="34" charset="0"/>
                        <a:buChar char="•"/>
                      </a:pPr>
                      <a:r>
                        <a:rPr lang="es-ES" sz="800" b="0" i="0" u="none" strike="noStrike">
                          <a:solidFill>
                            <a:srgbClr val="375623"/>
                          </a:solidFill>
                          <a:effectLst/>
                          <a:latin typeface="Arial" panose="020B0604020202020204" pitchFamily="34" charset="0"/>
                        </a:rPr>
                        <a:t>Se realizó seguimiento mensual en el SISMEG a las 5 metas de Gobierno, bajo la responsabilidad del Invias, tanto en el avance cuantitativo como el cualitativo.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31178">
                <a:tc vMerge="1">
                  <a:txBody>
                    <a:bodyPr/>
                    <a:lstStyle/>
                    <a:p>
                      <a:endParaRPr lang="es-CO"/>
                    </a:p>
                  </a:txBody>
                  <a:tcPr/>
                </a:tc>
                <a:tc vMerge="1">
                  <a:txBody>
                    <a:bodyPr/>
                    <a:lstStyle/>
                    <a:p>
                      <a:endParaRPr lang="es-CO"/>
                    </a:p>
                  </a:txBody>
                  <a:tcPr/>
                </a:tc>
                <a:tc>
                  <a:txBody>
                    <a:bodyPr/>
                    <a:lstStyle/>
                    <a:p>
                      <a:pPr algn="just" rtl="0" fontAlgn="ctr">
                        <a:buClr>
                          <a:srgbClr val="375623"/>
                        </a:buClr>
                        <a:buSzPts val="1000"/>
                        <a:buFont typeface="Arial" panose="020B0604020202020204" pitchFamily="34" charset="0"/>
                        <a:buChar char="•"/>
                      </a:pPr>
                      <a:r>
                        <a:rPr lang="es-ES" sz="800" b="0" i="0" u="none" strike="noStrike">
                          <a:solidFill>
                            <a:srgbClr val="375623"/>
                          </a:solidFill>
                          <a:effectLst/>
                          <a:latin typeface="Arial" panose="020B0604020202020204" pitchFamily="34" charset="0"/>
                        </a:rPr>
                        <a:t>Se consolidó la información con destino al MT y DNP sobre la ejecución de los Contratos Plan y Paz.</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231178">
                <a:tc vMerge="1">
                  <a:txBody>
                    <a:bodyPr/>
                    <a:lstStyle/>
                    <a:p>
                      <a:endParaRPr lang="es-CO"/>
                    </a:p>
                  </a:txBody>
                  <a:tcPr/>
                </a:tc>
                <a:tc vMerge="1">
                  <a:txBody>
                    <a:bodyPr/>
                    <a:lstStyle/>
                    <a:p>
                      <a:endParaRPr lang="es-CO"/>
                    </a:p>
                  </a:txBody>
                  <a:tcPr/>
                </a:tc>
                <a:tc>
                  <a:txBody>
                    <a:bodyPr/>
                    <a:lstStyle/>
                    <a:p>
                      <a:pPr algn="just" rtl="0" fontAlgn="ctr">
                        <a:buClr>
                          <a:srgbClr val="375623"/>
                        </a:buClr>
                        <a:buSzPts val="1000"/>
                        <a:buFont typeface="Arial" panose="020B0604020202020204" pitchFamily="34" charset="0"/>
                        <a:buChar char="•"/>
                      </a:pPr>
                      <a:r>
                        <a:rPr lang="es-ES" sz="800" b="0" i="0" u="none" strike="noStrike">
                          <a:solidFill>
                            <a:srgbClr val="375623"/>
                          </a:solidFill>
                          <a:effectLst/>
                          <a:latin typeface="Arial" panose="020B0604020202020204" pitchFamily="34" charset="0"/>
                        </a:rPr>
                        <a:t>Se consolidó la información de la oferta Institucional para el contrato Pacto Bicentenario.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731559">
                <a:tc vMerge="1">
                  <a:txBody>
                    <a:bodyPr/>
                    <a:lstStyle/>
                    <a:p>
                      <a:endParaRPr lang="es-CO"/>
                    </a:p>
                  </a:txBody>
                  <a:tcPr/>
                </a:tc>
                <a:tc vMerge="1">
                  <a:txBody>
                    <a:bodyPr/>
                    <a:lstStyle/>
                    <a:p>
                      <a:endParaRPr lang="es-CO"/>
                    </a:p>
                  </a:txBody>
                  <a:tcPr/>
                </a:tc>
                <a:tc>
                  <a:txBody>
                    <a:bodyPr/>
                    <a:lstStyle/>
                    <a:p>
                      <a:pPr algn="just" rtl="0" fontAlgn="ctr">
                        <a:buClr>
                          <a:srgbClr val="375623"/>
                        </a:buClr>
                        <a:buSzPts val="1000"/>
                        <a:buFont typeface="Arial" panose="020B0604020202020204" pitchFamily="34" charset="0"/>
                        <a:buChar char="•"/>
                      </a:pPr>
                      <a:r>
                        <a:rPr lang="es-ES" sz="800" b="0" i="0" u="none" strike="noStrike">
                          <a:solidFill>
                            <a:srgbClr val="375623"/>
                          </a:solidFill>
                          <a:effectLst/>
                          <a:latin typeface="Arial" panose="020B0604020202020204" pitchFamily="34" charset="0"/>
                        </a:rPr>
                        <a:t>Se realizó seguimiento y validación de la información de los 15 documentos CONPES con corte a diciembre de 2018 (Febrero 2019) y junio de 2019 (Agosto 2019) de los siguientes: Fronteras, Catatumbo, Cauca,  Portuario, Paisaje Cafetero,  Equidad, Red Terciaria , Bicentenario Boyacá, Vías para el  Chocó, Mocoa, Isagen, Autopistas Ruta del Sol II, Variante de San Gil, Estrategia para el Desarrollo Integral del Departamento de La Guajira y sus pueblos indígenas, Estrategia para el fortalecimiento de la acción comunal en Colombia.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06387">
                <a:tc vMerge="1">
                  <a:txBody>
                    <a:bodyPr/>
                    <a:lstStyle/>
                    <a:p>
                      <a:endParaRPr lang="es-CO"/>
                    </a:p>
                  </a:txBody>
                  <a:tcPr/>
                </a:tc>
                <a:tc vMerge="1">
                  <a:txBody>
                    <a:bodyPr/>
                    <a:lstStyle/>
                    <a:p>
                      <a:endParaRPr lang="es-CO"/>
                    </a:p>
                  </a:txBody>
                  <a:tcPr/>
                </a:tc>
                <a:tc>
                  <a:txBody>
                    <a:bodyPr/>
                    <a:lstStyle/>
                    <a:p>
                      <a:pPr algn="just" rtl="0" fontAlgn="ctr">
                        <a:buClr>
                          <a:srgbClr val="375623"/>
                        </a:buClr>
                        <a:buSzPts val="1000"/>
                        <a:buFont typeface="Arial" panose="020B0604020202020204" pitchFamily="34" charset="0"/>
                        <a:buChar char="•"/>
                      </a:pPr>
                      <a:r>
                        <a:rPr lang="es-ES" sz="800" b="0" i="0" u="none" strike="noStrike">
                          <a:solidFill>
                            <a:srgbClr val="375623"/>
                          </a:solidFill>
                          <a:effectLst/>
                          <a:latin typeface="Arial" panose="020B0604020202020204" pitchFamily="34" charset="0"/>
                        </a:rPr>
                        <a:t>Se elaboró en coordinación con la Unidades Ejecutoras las respuestas a las solicitudes del Congreso de la República, las Entidades Territoriales, Comunidad, peticiones del Ministerio de Transporte.</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31178">
                <a:tc vMerge="1">
                  <a:txBody>
                    <a:bodyPr/>
                    <a:lstStyle/>
                    <a:p>
                      <a:endParaRPr lang="es-CO"/>
                    </a:p>
                  </a:txBody>
                  <a:tcPr/>
                </a:tc>
                <a:tc vMerge="1">
                  <a:txBody>
                    <a:bodyPr/>
                    <a:lstStyle/>
                    <a:p>
                      <a:endParaRPr lang="es-CO"/>
                    </a:p>
                  </a:txBody>
                  <a:tcPr/>
                </a:tc>
                <a:tc>
                  <a:txBody>
                    <a:bodyPr/>
                    <a:lstStyle/>
                    <a:p>
                      <a:pPr algn="just" rtl="0" fontAlgn="ctr">
                        <a:buClr>
                          <a:srgbClr val="375623"/>
                        </a:buClr>
                        <a:buSzPts val="1000"/>
                        <a:buFont typeface="Arial" panose="020B0604020202020204" pitchFamily="34" charset="0"/>
                        <a:buChar char="•"/>
                      </a:pPr>
                      <a:r>
                        <a:rPr lang="es-ES" sz="800" b="0" i="0" u="none" strike="noStrike">
                          <a:solidFill>
                            <a:srgbClr val="375623"/>
                          </a:solidFill>
                          <a:effectLst/>
                          <a:latin typeface="Arial" panose="020B0604020202020204" pitchFamily="34" charset="0"/>
                        </a:rPr>
                        <a:t>Se realizó 64 informes de seguimiento a la ejecución presupuestal de la vigencia 2018.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44458">
                <a:tc vMerge="1">
                  <a:txBody>
                    <a:bodyPr/>
                    <a:lstStyle/>
                    <a:p>
                      <a:endParaRPr lang="es-CO"/>
                    </a:p>
                  </a:txBody>
                  <a:tcPr/>
                </a:tc>
                <a:tc vMerge="1">
                  <a:txBody>
                    <a:bodyPr/>
                    <a:lstStyle/>
                    <a:p>
                      <a:endParaRPr lang="es-CO"/>
                    </a:p>
                  </a:txBody>
                  <a:tcPr/>
                </a:tc>
                <a:tc>
                  <a:txBody>
                    <a:bodyPr/>
                    <a:lstStyle/>
                    <a:p>
                      <a:pPr algn="just" rtl="0" fontAlgn="ctr">
                        <a:buClr>
                          <a:srgbClr val="375623"/>
                        </a:buClr>
                        <a:buSzPts val="1000"/>
                        <a:buFont typeface="Arial" panose="020B0604020202020204" pitchFamily="34" charset="0"/>
                        <a:buChar char="•"/>
                      </a:pPr>
                      <a:r>
                        <a:rPr lang="es-ES" sz="800" b="0" i="0" u="none" strike="noStrike" dirty="0">
                          <a:solidFill>
                            <a:srgbClr val="375623"/>
                          </a:solidFill>
                          <a:effectLst/>
                          <a:latin typeface="Arial" panose="020B0604020202020204" pitchFamily="34" charset="0"/>
                        </a:rPr>
                        <a:t>Se continuo con la consolidación de la Red Nacional de Carreteras, como aporte al Plan de Expansión que realiza el Ministerio de Transporte y la participación de las reuniones llevadas a cabo.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238182">
                <a:tc vMerge="1">
                  <a:txBody>
                    <a:bodyPr/>
                    <a:lstStyle/>
                    <a:p>
                      <a:endParaRPr lang="es-CO"/>
                    </a:p>
                  </a:txBody>
                  <a:tcPr/>
                </a:tc>
                <a:tc vMerge="1">
                  <a:txBody>
                    <a:bodyPr/>
                    <a:lstStyle/>
                    <a:p>
                      <a:endParaRPr lang="es-CO"/>
                    </a:p>
                  </a:txBody>
                  <a:tcPr/>
                </a:tc>
                <a:tc>
                  <a:txBody>
                    <a:bodyPr/>
                    <a:lstStyle/>
                    <a:p>
                      <a:pPr algn="just" rtl="0" fontAlgn="ctr">
                        <a:buClr>
                          <a:srgbClr val="375623"/>
                        </a:buClr>
                        <a:buSzPts val="1000"/>
                        <a:buFont typeface="Arial" panose="020B0604020202020204" pitchFamily="34" charset="0"/>
                        <a:buChar char="•"/>
                      </a:pPr>
                      <a:r>
                        <a:rPr lang="es-ES" sz="800" b="0" i="0" u="none" strike="noStrike" dirty="0">
                          <a:solidFill>
                            <a:srgbClr val="375623"/>
                          </a:solidFill>
                          <a:effectLst/>
                          <a:latin typeface="Arial" panose="020B0604020202020204" pitchFamily="34" charset="0"/>
                        </a:rPr>
                        <a:t>Se participó en el desarrollo e implementación del Nuevo aplicativo SEPRO.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bl>
          </a:graphicData>
        </a:graphic>
      </p:graphicFrame>
      <p:pic>
        <p:nvPicPr>
          <p:cNvPr id="453665" name="Imagen 7">
            <a:extLst>
              <a:ext uri="{FF2B5EF4-FFF2-40B4-BE49-F238E27FC236}">
                <a16:creationId xmlns:a16="http://schemas.microsoft.com/office/drawing/2014/main" id="{ECA58565-A633-4F86-9741-B247C6875FE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778250" y="4194175"/>
            <a:ext cx="5054600"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ángulo 8">
            <a:extLst>
              <a:ext uri="{FF2B5EF4-FFF2-40B4-BE49-F238E27FC236}">
                <a16:creationId xmlns:a16="http://schemas.microsoft.com/office/drawing/2014/main" id="{2E985F8F-676E-40DD-B1C3-5FF9BF42812D}"/>
              </a:ext>
            </a:extLst>
          </p:cNvPr>
          <p:cNvSpPr/>
          <p:nvPr/>
        </p:nvSpPr>
        <p:spPr>
          <a:xfrm>
            <a:off x="869950" y="736600"/>
            <a:ext cx="10452100" cy="254000"/>
          </a:xfrm>
          <a:prstGeom prst="rect">
            <a:avLst/>
          </a:prstGeom>
          <a:solidFill>
            <a:schemeClr val="accent6">
              <a:lumMod val="50000"/>
            </a:schemeClr>
          </a:solidFill>
        </p:spPr>
        <p:txBody>
          <a:bodyPr>
            <a:spAutoFit/>
          </a:bodyPr>
          <a:lstStyle/>
          <a:p>
            <a:pPr algn="r">
              <a:defRPr/>
            </a:pPr>
            <a:r>
              <a:rPr lang="es-CO" sz="1050" dirty="0">
                <a:solidFill>
                  <a:srgbClr val="FFFFFF"/>
                </a:solidFill>
                <a:latin typeface="Arial" panose="020B0604020202020204" pitchFamily="34" charset="0"/>
              </a:rPr>
              <a:t>GESTION SEGUIMIENTO </a:t>
            </a:r>
            <a:endParaRPr lang="es-CO" dirty="0">
              <a:solidFill>
                <a:prstClr val="black"/>
              </a:solidFill>
            </a:endParaRPr>
          </a:p>
        </p:txBody>
      </p:sp>
    </p:spTree>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ángulo 4">
            <a:extLst>
              <a:ext uri="{FF2B5EF4-FFF2-40B4-BE49-F238E27FC236}">
                <a16:creationId xmlns:a16="http://schemas.microsoft.com/office/drawing/2014/main" id="{E060592B-10BD-4F64-B38A-D083D2875568}"/>
              </a:ext>
            </a:extLst>
          </p:cNvPr>
          <p:cNvSpPr>
            <a:spLocks noChangeArrowheads="1"/>
          </p:cNvSpPr>
          <p:nvPr/>
        </p:nvSpPr>
        <p:spPr bwMode="auto">
          <a:xfrm>
            <a:off x="862013" y="233363"/>
            <a:ext cx="103854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BANCO DE PROYECTOS</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4" name="Tabla 3">
            <a:extLst>
              <a:ext uri="{FF2B5EF4-FFF2-40B4-BE49-F238E27FC236}">
                <a16:creationId xmlns:a16="http://schemas.microsoft.com/office/drawing/2014/main" id="{19AD6EBE-7ED2-45AC-A74A-20FD6626368E}"/>
              </a:ext>
            </a:extLst>
          </p:cNvPr>
          <p:cNvGraphicFramePr>
            <a:graphicFrameLocks noGrp="1"/>
          </p:cNvGraphicFramePr>
          <p:nvPr/>
        </p:nvGraphicFramePr>
        <p:xfrm>
          <a:off x="862013" y="1081088"/>
          <a:ext cx="10464800" cy="4487862"/>
        </p:xfrm>
        <a:graphic>
          <a:graphicData uri="http://schemas.openxmlformats.org/drawingml/2006/table">
            <a:tbl>
              <a:tblPr firstRow="1" bandRow="1"/>
              <a:tblGrid>
                <a:gridCol w="2566838">
                  <a:extLst>
                    <a:ext uri="{9D8B030D-6E8A-4147-A177-3AD203B41FA5}">
                      <a16:colId xmlns:a16="http://schemas.microsoft.com/office/drawing/2014/main" val="20000"/>
                    </a:ext>
                  </a:extLst>
                </a:gridCol>
                <a:gridCol w="3860967">
                  <a:extLst>
                    <a:ext uri="{9D8B030D-6E8A-4147-A177-3AD203B41FA5}">
                      <a16:colId xmlns:a16="http://schemas.microsoft.com/office/drawing/2014/main" val="20001"/>
                    </a:ext>
                  </a:extLst>
                </a:gridCol>
                <a:gridCol w="4036995">
                  <a:extLst>
                    <a:ext uri="{9D8B030D-6E8A-4147-A177-3AD203B41FA5}">
                      <a16:colId xmlns:a16="http://schemas.microsoft.com/office/drawing/2014/main" val="20002"/>
                    </a:ext>
                  </a:extLst>
                </a:gridCol>
              </a:tblGrid>
              <a:tr h="844774">
                <a:tc gridSpan="3">
                  <a:txBody>
                    <a:bodyPr/>
                    <a:lstStyle/>
                    <a:p>
                      <a:pPr algn="just" rtl="0" fontAlgn="b"/>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63993">
                <a:tc gridSpan="3">
                  <a:txBody>
                    <a:bodyPr/>
                    <a:lstStyle/>
                    <a:p>
                      <a:pPr algn="r" rtl="0" fontAlgn="ctr"/>
                      <a:r>
                        <a:rPr lang="es-CO" sz="1000" b="0" i="0" u="none" strike="noStrike">
                          <a:solidFill>
                            <a:srgbClr val="FFFFFF"/>
                          </a:solidFill>
                          <a:effectLst/>
                          <a:latin typeface="Arial" panose="020B0604020202020204" pitchFamily="34" charset="0"/>
                        </a:rPr>
                        <a:t>GRUPO BANCO DE PROYECTOS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63993">
                <a:tc>
                  <a:txBody>
                    <a:bodyPr/>
                    <a:lstStyle/>
                    <a:p>
                      <a:pPr algn="ctr" rtl="0" fontAlgn="ctr"/>
                      <a:r>
                        <a:rPr lang="es-CO" sz="1000" b="1" i="0" u="none" strike="noStrike">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042768">
                <a:tc rowSpan="6">
                  <a:txBody>
                    <a:bodyPr/>
                    <a:lstStyle/>
                    <a:p>
                      <a:pPr algn="ctr" rtl="0" fontAlgn="ctr"/>
                      <a:r>
                        <a:rPr lang="es-CO" sz="1000" b="1" i="0" u="none" strike="noStrike" dirty="0">
                          <a:solidFill>
                            <a:srgbClr val="375623"/>
                          </a:solidFill>
                          <a:effectLst/>
                          <a:latin typeface="Arial" panose="020B0604020202020204" pitchFamily="34" charset="0"/>
                        </a:rPr>
                        <a:t>MODIFICACIONES CON TRÁMITES PRESUPUESTALES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6">
                  <a:txBody>
                    <a:bodyPr/>
                    <a:lstStyle/>
                    <a:p>
                      <a:pPr algn="l" rtl="0" fontAlgn="ctr"/>
                      <a:r>
                        <a:rPr lang="es-ES" sz="1000" b="0" i="0" u="none" strike="noStrike">
                          <a:solidFill>
                            <a:srgbClr val="375623"/>
                          </a:solidFill>
                          <a:effectLst/>
                          <a:latin typeface="Arial" panose="020B0604020202020204" pitchFamily="34" charset="0"/>
                        </a:rPr>
                        <a:t>Se realizó la gestión solicitada por las Unidades Ejecutoras de la Entidad relacionada con Vigencias Futuras, Traslados Presupuestales y Levantamiento de Leyenda “Previo Concepto DNP” a proyectos de inversión a través del módulo BPIN y EJECUCIÓN (PPTO) del Sistema Unificado de Inversión y Finanzas Públicas – SUIFP del DNP. Trámites que se adelantaron ante el Ministerio de Transporte y el Departamento Nacional de Planeación.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ES" sz="1000" b="0" i="0" u="none" strike="noStrike">
                          <a:solidFill>
                            <a:srgbClr val="375623"/>
                          </a:solidFill>
                          <a:effectLst/>
                          <a:latin typeface="Arial" panose="020B0604020202020204" pitchFamily="34" charset="0"/>
                        </a:rPr>
                        <a:t>• En la vigencia 2019, se realizó el levantamiento de la leyenda “Previo Concepto DNP” a 2 proyectos de inversión en el SUIFP – Módulo BPIN.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44878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 Se tramitaron 23 Vigencias Futuras Ordinarias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44878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 Se tramitó 1 Reprogramación de Vigencias Futuras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44878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 Se tramitaron 9 Traslados Presupuestales (19 proyectos)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44878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 Se tramitó 1 Vigencia Expirada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77191">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rgbClr val="375623"/>
                          </a:solidFill>
                          <a:effectLst/>
                          <a:latin typeface="Arial" panose="020B0604020202020204" pitchFamily="34" charset="0"/>
                        </a:rPr>
                        <a:t>• Se tramitó 1 Incorporación en el SUIFP – Módulo BPIN y PPTO.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bl>
          </a:graphicData>
        </a:graphic>
      </p:graphicFrame>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ángulo 4">
            <a:extLst>
              <a:ext uri="{FF2B5EF4-FFF2-40B4-BE49-F238E27FC236}">
                <a16:creationId xmlns:a16="http://schemas.microsoft.com/office/drawing/2014/main" id="{A2E8775A-0157-4396-9BD3-EC9BEA7ED893}"/>
              </a:ext>
            </a:extLst>
          </p:cNvPr>
          <p:cNvSpPr>
            <a:spLocks noChangeArrowheads="1"/>
          </p:cNvSpPr>
          <p:nvPr/>
        </p:nvSpPr>
        <p:spPr bwMode="auto">
          <a:xfrm>
            <a:off x="1127125" y="192088"/>
            <a:ext cx="101203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BANCO DE PROYECTOS</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52EB8ACF-664B-4839-91ED-8E96E70BE856}"/>
              </a:ext>
            </a:extLst>
          </p:cNvPr>
          <p:cNvGraphicFramePr>
            <a:graphicFrameLocks noGrp="1"/>
          </p:cNvGraphicFramePr>
          <p:nvPr/>
        </p:nvGraphicFramePr>
        <p:xfrm>
          <a:off x="862013" y="1112838"/>
          <a:ext cx="10464800" cy="4719637"/>
        </p:xfrm>
        <a:graphic>
          <a:graphicData uri="http://schemas.openxmlformats.org/drawingml/2006/table">
            <a:tbl>
              <a:tblPr firstRow="1" bandRow="1"/>
              <a:tblGrid>
                <a:gridCol w="3487304">
                  <a:extLst>
                    <a:ext uri="{9D8B030D-6E8A-4147-A177-3AD203B41FA5}">
                      <a16:colId xmlns:a16="http://schemas.microsoft.com/office/drawing/2014/main" val="20000"/>
                    </a:ext>
                  </a:extLst>
                </a:gridCol>
                <a:gridCol w="3487304">
                  <a:extLst>
                    <a:ext uri="{9D8B030D-6E8A-4147-A177-3AD203B41FA5}">
                      <a16:colId xmlns:a16="http://schemas.microsoft.com/office/drawing/2014/main" val="20001"/>
                    </a:ext>
                  </a:extLst>
                </a:gridCol>
                <a:gridCol w="3490193">
                  <a:extLst>
                    <a:ext uri="{9D8B030D-6E8A-4147-A177-3AD203B41FA5}">
                      <a16:colId xmlns:a16="http://schemas.microsoft.com/office/drawing/2014/main" val="20002"/>
                    </a:ext>
                  </a:extLst>
                </a:gridCol>
              </a:tblGrid>
              <a:tr h="574179">
                <a:tc gridSpan="3">
                  <a:txBody>
                    <a:bodyPr/>
                    <a:lstStyle/>
                    <a:p>
                      <a:pPr algn="just" rtl="0" fontAlgn="b"/>
                      <a:r>
                        <a:rPr lang="es-ES" sz="700" b="1" i="0" u="none" strike="noStrike">
                          <a:solidFill>
                            <a:srgbClr val="375623"/>
                          </a:solidFill>
                          <a:effectLst/>
                          <a:latin typeface="Arial" panose="020B0604020202020204" pitchFamily="34" charset="0"/>
                        </a:rPr>
                        <a:t>Alcance de la Gestión: 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09368">
                <a:tc gridSpan="3">
                  <a:txBody>
                    <a:bodyPr/>
                    <a:lstStyle/>
                    <a:p>
                      <a:pPr algn="r" rtl="0" fontAlgn="ctr"/>
                      <a:r>
                        <a:rPr lang="es-CO" sz="600" b="0" i="0" u="none" strike="noStrike">
                          <a:solidFill>
                            <a:srgbClr val="FFFFFF"/>
                          </a:solidFill>
                          <a:effectLst/>
                          <a:latin typeface="Verdana" panose="020B0604030504040204" pitchFamily="34" charset="0"/>
                        </a:rPr>
                        <a:t>GRUPO BANCO DE PROYECTOS</a:t>
                      </a:r>
                    </a:p>
                  </a:txBody>
                  <a:tcPr marL="0" marR="49216"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52414">
                <a:tc>
                  <a:txBody>
                    <a:bodyPr/>
                    <a:lstStyle/>
                    <a:p>
                      <a:pPr algn="ctr" rtl="0" fontAlgn="ctr"/>
                      <a:r>
                        <a:rPr lang="es-CO" sz="1000" b="1" i="0" u="none" strike="noStrike">
                          <a:solidFill>
                            <a:srgbClr val="375623"/>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749881">
                <a:tc rowSpan="5">
                  <a:txBody>
                    <a:bodyPr/>
                    <a:lstStyle/>
                    <a:p>
                      <a:pPr algn="ctr" rtl="0" fontAlgn="ctr"/>
                      <a:r>
                        <a:rPr lang="es-CO" sz="1100" b="1" i="0" u="none" strike="noStrike" dirty="0">
                          <a:solidFill>
                            <a:srgbClr val="375623"/>
                          </a:solidFill>
                          <a:effectLst/>
                          <a:latin typeface="Arial" panose="020B0604020202020204" pitchFamily="34" charset="0"/>
                        </a:rPr>
                        <a:t>MODIFICACIONES SIN TRÁMITES PRESUPUESTALES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l" rtl="0" fontAlgn="ctr"/>
                      <a:r>
                        <a:rPr lang="es-ES" sz="1000" b="0" i="0" u="none" strike="noStrike">
                          <a:solidFill>
                            <a:srgbClr val="375623"/>
                          </a:solidFill>
                          <a:effectLst/>
                          <a:latin typeface="Arial" panose="020B0604020202020204" pitchFamily="34" charset="0"/>
                        </a:rPr>
                        <a:t>Se realizó la gestión solicitada por las Unidades Ejecutoras de la Entidad relacionada con Ajuste al Decreto de Presupuesto de la Vigencia 2019, Modificación al Plan de Inversiones, Anteproyecto de Presupuesto de la Vigencia 2020 y POAI para proyectos de inversión a través de los módulos BPIN y PROGRAMACIÓN del Sistema Unificado de Inversión y finanzas Públicas – SUIFP del DNP, dando cumplimiento al ciclo presupuestal.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l" rtl="0" fontAlgn="ctr"/>
                      <a:r>
                        <a:rPr lang="es-ES" sz="1000" b="0" i="0" u="none" strike="noStrike">
                          <a:solidFill>
                            <a:srgbClr val="375623"/>
                          </a:solidFill>
                          <a:effectLst/>
                          <a:latin typeface="Arial" panose="020B0604020202020204" pitchFamily="34" charset="0"/>
                        </a:rPr>
                        <a:t>• Se realizó el ajuste al decreto de la vigencia 2019 para los 87 proyectos de inversión allí registrados en las fechas establecidas por el DNP.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609656">
                <a:tc vMerge="1">
                  <a:txBody>
                    <a:bodyPr/>
                    <a:lstStyle/>
                    <a:p>
                      <a:endParaRPr lang="es-CO"/>
                    </a:p>
                  </a:txBody>
                  <a:tcPr/>
                </a:tc>
                <a:tc rowSpan="4">
                  <a:txBody>
                    <a:bodyPr/>
                    <a:lstStyle/>
                    <a:p>
                      <a:pPr algn="l" rtl="0" fontAlgn="ctr"/>
                      <a:r>
                        <a:rPr lang="es-ES" sz="1000" b="0" i="0" u="none" strike="noStrike">
                          <a:solidFill>
                            <a:srgbClr val="375623"/>
                          </a:solidFill>
                          <a:effectLst/>
                          <a:latin typeface="Arial" panose="020B0604020202020204" pitchFamily="34" charset="0"/>
                        </a:rPr>
                        <a:t>Trámites que se adelantaron ante el Ministerio de Transporte y el Departamento Nacional de Planeación.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a:txBody>
                    <a:bodyPr/>
                    <a:lstStyle/>
                    <a:p>
                      <a:pPr algn="l" rtl="0" fontAlgn="ctr"/>
                      <a:r>
                        <a:rPr lang="es-ES" sz="1000" b="0" i="0" u="none" strike="noStrike">
                          <a:solidFill>
                            <a:srgbClr val="375623"/>
                          </a:solidFill>
                          <a:effectLst/>
                          <a:latin typeface="Arial" panose="020B0604020202020204" pitchFamily="34" charset="0"/>
                        </a:rPr>
                        <a:t>• Se realizaron modificaciones para ajustar el Plan de Inversiones a los proyectos registrados de acuerdo con las necesidades de las Unidades Ejecutoras a lo largo de la vigencia 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457242">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 Se realizó el registro de 92 proyectos para el anteproyecto de presupuesto de la vigencia 2020 según  las fechas establecidas por el DNP.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457242">
                <a:tc vMerge="1">
                  <a:txBody>
                    <a:bodyPr/>
                    <a:lstStyle/>
                    <a:p>
                      <a:endParaRPr lang="es-CO"/>
                    </a:p>
                  </a:txBody>
                  <a:tcPr/>
                </a:tc>
                <a:tc vMerge="1">
                  <a:txBody>
                    <a:bodyPr/>
                    <a:lstStyle/>
                    <a:p>
                      <a:endParaRPr lang="es-CO"/>
                    </a:p>
                  </a:txBody>
                  <a:tcPr/>
                </a:tc>
                <a:tc>
                  <a:txBody>
                    <a:bodyPr/>
                    <a:lstStyle/>
                    <a:p>
                      <a:pPr algn="l" rtl="0" fontAlgn="ctr"/>
                      <a:r>
                        <a:rPr lang="es-ES" sz="1000" b="0" i="0" u="none" strike="noStrike">
                          <a:solidFill>
                            <a:srgbClr val="375623"/>
                          </a:solidFill>
                          <a:effectLst/>
                          <a:latin typeface="Arial" panose="020B0604020202020204" pitchFamily="34" charset="0"/>
                        </a:rPr>
                        <a:t>• Para este trámite fue necesaria la formulación de 6 Proyectos nuevos a través de la Metodología General Ajustada del DNP.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609656">
                <a:tc vMerge="1">
                  <a:txBody>
                    <a:bodyPr/>
                    <a:lstStyle/>
                    <a:p>
                      <a:endParaRPr lang="es-CO"/>
                    </a:p>
                  </a:txBody>
                  <a:tcPr/>
                </a:tc>
                <a:tc vMerge="1">
                  <a:txBody>
                    <a:bodyPr/>
                    <a:lstStyle/>
                    <a:p>
                      <a:endParaRPr lang="es-CO"/>
                    </a:p>
                  </a:txBody>
                  <a:tcPr/>
                </a:tc>
                <a:tc>
                  <a:txBody>
                    <a:bodyPr/>
                    <a:lstStyle/>
                    <a:p>
                      <a:pPr algn="l" rtl="0" fontAlgn="ctr"/>
                      <a:r>
                        <a:rPr lang="es-ES" sz="1000" b="0" i="0" u="none" strike="noStrike" dirty="0">
                          <a:solidFill>
                            <a:srgbClr val="375623"/>
                          </a:solidFill>
                          <a:effectLst/>
                          <a:latin typeface="Arial" panose="020B0604020202020204" pitchFamily="34" charset="0"/>
                        </a:rPr>
                        <a:t>• Se realizó el registro del POAI de 91 Proyectos y Cartas Modificatorias de Ley y Decreto a 9 Proyectos para la distribución de recursos de la vigencia 2020 según  las fechas establecidas por el DNP.</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ángulo 4">
            <a:extLst>
              <a:ext uri="{FF2B5EF4-FFF2-40B4-BE49-F238E27FC236}">
                <a16:creationId xmlns:a16="http://schemas.microsoft.com/office/drawing/2014/main" id="{8F2568B6-326F-4429-A72A-76CF4C809B44}"/>
              </a:ext>
            </a:extLst>
          </p:cNvPr>
          <p:cNvSpPr>
            <a:spLocks noChangeArrowheads="1"/>
          </p:cNvSpPr>
          <p:nvPr/>
        </p:nvSpPr>
        <p:spPr bwMode="auto">
          <a:xfrm>
            <a:off x="895350" y="161925"/>
            <a:ext cx="104298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TECNOLOGÍAS DE LA INFORMACIÓN- PLATAFORMA</a:t>
            </a:r>
          </a:p>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a:t>
            </a:r>
            <a:endParaRPr lang="es-ES" altLang="es-CO" sz="20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4AF8684C-613C-47DF-9E11-ACAFCE315437}"/>
              </a:ext>
            </a:extLst>
          </p:cNvPr>
          <p:cNvGraphicFramePr>
            <a:graphicFrameLocks noGrp="1"/>
          </p:cNvGraphicFramePr>
          <p:nvPr/>
        </p:nvGraphicFramePr>
        <p:xfrm>
          <a:off x="895350" y="879475"/>
          <a:ext cx="10429875" cy="4767263"/>
        </p:xfrm>
        <a:graphic>
          <a:graphicData uri="http://schemas.openxmlformats.org/drawingml/2006/table">
            <a:tbl>
              <a:tblPr firstRow="1" firstCol="1" bandRow="1" bandCol="1"/>
              <a:tblGrid>
                <a:gridCol w="2668732">
                  <a:extLst>
                    <a:ext uri="{9D8B030D-6E8A-4147-A177-3AD203B41FA5}">
                      <a16:colId xmlns:a16="http://schemas.microsoft.com/office/drawing/2014/main" val="20000"/>
                    </a:ext>
                  </a:extLst>
                </a:gridCol>
                <a:gridCol w="2909454">
                  <a:extLst>
                    <a:ext uri="{9D8B030D-6E8A-4147-A177-3AD203B41FA5}">
                      <a16:colId xmlns:a16="http://schemas.microsoft.com/office/drawing/2014/main" val="20001"/>
                    </a:ext>
                  </a:extLst>
                </a:gridCol>
                <a:gridCol w="4851689">
                  <a:extLst>
                    <a:ext uri="{9D8B030D-6E8A-4147-A177-3AD203B41FA5}">
                      <a16:colId xmlns:a16="http://schemas.microsoft.com/office/drawing/2014/main" val="20002"/>
                    </a:ext>
                  </a:extLst>
                </a:gridCol>
              </a:tblGrid>
              <a:tr h="678233">
                <a:tc gridSpan="3">
                  <a:txBody>
                    <a:bodyPr/>
                    <a:lstStyle/>
                    <a:p>
                      <a:pPr algn="just" rtl="0" fontAlgn="b"/>
                      <a:r>
                        <a:rPr lang="es-ES" sz="1100" b="1" i="0" u="none" strike="noStrike" dirty="0">
                          <a:solidFill>
                            <a:schemeClr val="accent6">
                              <a:lumMod val="50000"/>
                            </a:schemeClr>
                          </a:solidFill>
                          <a:effectLst/>
                          <a:latin typeface="Arial" panose="020B0604020202020204" pitchFamily="34" charset="0"/>
                        </a:rPr>
                        <a:t>Alcance de la Gestión: </a:t>
                      </a:r>
                      <a:r>
                        <a:rPr lang="es-ES" sz="1100" b="0" i="0" u="none" strike="noStrike" dirty="0">
                          <a:solidFill>
                            <a:schemeClr val="accent6">
                              <a:lumMod val="50000"/>
                            </a:schemeClr>
                          </a:solidFill>
                          <a:effectLst/>
                          <a:latin typeface="Arial" panose="020B0604020202020204" pitchFamily="34" charset="0"/>
                        </a:rPr>
                        <a:t>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a:t>
                      </a:r>
                    </a:p>
                  </a:txBody>
                  <a:tcPr marL="7674" marR="7674" marT="767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0925">
                <a:tc gridSpan="3">
                  <a:txBody>
                    <a:bodyPr/>
                    <a:lstStyle/>
                    <a:p>
                      <a:pPr algn="r" rtl="0" fontAlgn="ctr"/>
                      <a:r>
                        <a:rPr lang="es-CO" sz="1000" b="0" i="0" u="none" strike="noStrike" dirty="0">
                          <a:solidFill>
                            <a:srgbClr val="FFFFFF"/>
                          </a:solidFill>
                          <a:effectLst/>
                          <a:latin typeface="Arial" panose="020B0604020202020204" pitchFamily="34" charset="0"/>
                          <a:cs typeface="Arial" panose="020B0604020202020204" pitchFamily="34" charset="0"/>
                        </a:rPr>
                        <a:t>GESTION</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68588">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TEMA</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DESCRIPCIÓN</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rgbClr val="375623"/>
                          </a:solidFill>
                          <a:effectLst/>
                          <a:latin typeface="Arial" panose="020B0604020202020204" pitchFamily="34" charset="0"/>
                          <a:cs typeface="Arial" panose="020B0604020202020204" pitchFamily="34" charset="0"/>
                        </a:rPr>
                        <a:t>LOGROS Y AVANCE DE LA GESTIÓN </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922285">
                <a:tc rowSpan="4">
                  <a:txBody>
                    <a:bodyPr/>
                    <a:lstStyle/>
                    <a:p>
                      <a:pPr algn="just" rtl="0" fontAlgn="ctr"/>
                      <a:r>
                        <a:rPr lang="es-ES" sz="1000" b="1" i="0" u="none" strike="noStrike" dirty="0">
                          <a:solidFill>
                            <a:srgbClr val="375623"/>
                          </a:solidFill>
                          <a:effectLst/>
                          <a:latin typeface="Arial" panose="020B0604020202020204" pitchFamily="34" charset="0"/>
                          <a:cs typeface="Arial" panose="020B0604020202020204" pitchFamily="34" charset="0"/>
                        </a:rPr>
                        <a:t>GESTIÓN DE TECNOLOGÍAS DE LA INFORMACIÓN Y LAS COMUNICACIONES - TIC</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4">
                  <a:txBody>
                    <a:bodyPr/>
                    <a:lstStyle/>
                    <a:p>
                      <a:pPr algn="just" rtl="0" fontAlgn="ctr"/>
                      <a:r>
                        <a:rPr lang="es-ES" sz="1000" b="0" i="0" u="none" strike="noStrike" dirty="0">
                          <a:solidFill>
                            <a:srgbClr val="375623"/>
                          </a:solidFill>
                          <a:effectLst/>
                          <a:latin typeface="Arial" panose="020B0604020202020204" pitchFamily="34" charset="0"/>
                          <a:cs typeface="Arial" panose="020B0604020202020204" pitchFamily="34" charset="0"/>
                        </a:rPr>
                        <a:t>Gestión tendiente a garantizar los servicios de conectividad, comunicación y almacenamiento de información y poder ofrecer servicios a los grupos de valor con seguridad y oportunidad, con la mejora de aplicativos y sistemas de información y servicios a usuarios internos para prestar servicios con equipos y alta disponibilidad.</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rgbClr val="375623"/>
                          </a:solidFill>
                          <a:effectLst/>
                          <a:latin typeface="Arial" panose="020B0604020202020204" pitchFamily="34" charset="0"/>
                          <a:cs typeface="Arial" panose="020B0604020202020204" pitchFamily="34" charset="0"/>
                        </a:rPr>
                        <a:t>En la vigencia se realizó el autodiagnóstico de la situación actual de tecnología y se presentó propuesta de creación de la Oficina Asesora de Tecnologías de la Información y Comunicaciones. No menos importante, se presentó el documento versión cero para la transición de IPV4 a IPV6. Así mismo, se gestionó la adquisición del pull de direcciones IPV6 con ASN ante Lacnic aprovisionado el servicio de soporte a tres años. </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03"/>
                  </a:ext>
                </a:extLst>
              </a:tr>
              <a:tr h="1601588">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rgbClr val="375623"/>
                          </a:solidFill>
                          <a:effectLst/>
                          <a:latin typeface="Arial" panose="020B0604020202020204" pitchFamily="34" charset="0"/>
                          <a:cs typeface="Arial" panose="020B0604020202020204" pitchFamily="34" charset="0"/>
                        </a:rPr>
                        <a:t>Alineado a la política de Gobierno Digital y proceso de transformación digital de la entidad, para garantizar alta disponibilidad y lograr una operación continúa de los sistemas de información y servicios tecnológicos, se realizó la adecuación del Datacenter cuartos técnicos, redes eléctricas, redes de datos, redundancia eléctrica, aires acondicionados y la distribución física y lógica de cada uno de los elementos que componen la infraestructura tecnológica de la entidad en la nueva sede de la entidad y se continuó con la publicación y migración de servicios en la nube pública. Mediante este proceso se logró la actualización de la arquitectura de infraestructura tecnológica mejorando el suministro, administración y operación para prestar servicios permanentes en beneficio a todos los usuarios, tanto internos como externos.</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4"/>
                  </a:ext>
                </a:extLst>
              </a:tr>
              <a:tr h="1074719">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rgbClr val="375623"/>
                          </a:solidFill>
                          <a:effectLst/>
                          <a:latin typeface="Arial" panose="020B0604020202020204" pitchFamily="34" charset="0"/>
                          <a:cs typeface="Arial" panose="020B0604020202020204" pitchFamily="34" charset="0"/>
                        </a:rPr>
                        <a:t>En el período se fortaleció la seguridad informática y de la Información adquiriendo un Firewall de última generación en alta disponibilidad. En el proceso de implementación y configuración se realizó la revisión y refinación de 180 reglas de negocio logrando control proactivo y  resiliencia ante un posible ataque informático. Así mismo, se fortaleció los mecanismos de protección a equipos de usuario final con la implementación de agentes de antivirus con mecanismos de inteligencia artificial y controles robustos de ultima generación. </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5"/>
                  </a:ext>
                </a:extLst>
              </a:tr>
              <a:tr h="160925">
                <a:tc vMerge="1">
                  <a:txBody>
                    <a:bodyPr/>
                    <a:lstStyle/>
                    <a:p>
                      <a:endParaRPr lang="es-CO"/>
                    </a:p>
                  </a:txBody>
                  <a:tcPr/>
                </a:tc>
                <a:tc vMerge="1">
                  <a:txBody>
                    <a:bodyPr/>
                    <a:lstStyle/>
                    <a:p>
                      <a:endParaRPr lang="es-CO"/>
                    </a:p>
                  </a:txBody>
                  <a:tcPr/>
                </a:tc>
                <a:tc>
                  <a:txBody>
                    <a:bodyPr/>
                    <a:lstStyle/>
                    <a:p>
                      <a:pPr algn="just" rtl="0" fontAlgn="ctr"/>
                      <a:r>
                        <a:rPr lang="es-CO" sz="800" b="0" i="0" u="none" strike="noStrike" dirty="0">
                          <a:solidFill>
                            <a:srgbClr val="375623"/>
                          </a:solidFill>
                          <a:effectLst/>
                          <a:latin typeface="Arial" panose="020B0604020202020204" pitchFamily="34" charset="0"/>
                        </a:rPr>
                        <a:t> </a:t>
                      </a:r>
                    </a:p>
                  </a:txBody>
                  <a:tcPr marL="7674" marR="7674" marT="767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ángulo 4">
            <a:extLst>
              <a:ext uri="{FF2B5EF4-FFF2-40B4-BE49-F238E27FC236}">
                <a16:creationId xmlns:a16="http://schemas.microsoft.com/office/drawing/2014/main" id="{C852502F-82BB-4C99-86B1-2CE6668B17F4}"/>
              </a:ext>
            </a:extLst>
          </p:cNvPr>
          <p:cNvSpPr>
            <a:spLocks noChangeArrowheads="1"/>
          </p:cNvSpPr>
          <p:nvPr/>
        </p:nvSpPr>
        <p:spPr bwMode="auto">
          <a:xfrm>
            <a:off x="866775" y="130175"/>
            <a:ext cx="103806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TECNOLOGÍAS DE LA INFORMACIÓN-PLATAFORMA </a:t>
            </a:r>
          </a:p>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a:t>
            </a:r>
            <a:endParaRPr lang="es-ES" altLang="es-CO" sz="20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E0F41AE2-41F0-486C-ADE3-620EF19C1653}"/>
              </a:ext>
            </a:extLst>
          </p:cNvPr>
          <p:cNvGraphicFramePr>
            <a:graphicFrameLocks noGrp="1"/>
          </p:cNvGraphicFramePr>
          <p:nvPr/>
        </p:nvGraphicFramePr>
        <p:xfrm>
          <a:off x="866775" y="793750"/>
          <a:ext cx="10458450" cy="4843463"/>
        </p:xfrm>
        <a:graphic>
          <a:graphicData uri="http://schemas.openxmlformats.org/drawingml/2006/table">
            <a:tbl>
              <a:tblPr firstRow="1" firstCol="1" bandRow="1" bandCol="1"/>
              <a:tblGrid>
                <a:gridCol w="2457449">
                  <a:extLst>
                    <a:ext uri="{9D8B030D-6E8A-4147-A177-3AD203B41FA5}">
                      <a16:colId xmlns:a16="http://schemas.microsoft.com/office/drawing/2014/main" val="20000"/>
                    </a:ext>
                  </a:extLst>
                </a:gridCol>
                <a:gridCol w="2754458">
                  <a:extLst>
                    <a:ext uri="{9D8B030D-6E8A-4147-A177-3AD203B41FA5}">
                      <a16:colId xmlns:a16="http://schemas.microsoft.com/office/drawing/2014/main" val="20001"/>
                    </a:ext>
                  </a:extLst>
                </a:gridCol>
                <a:gridCol w="5246543">
                  <a:extLst>
                    <a:ext uri="{9D8B030D-6E8A-4147-A177-3AD203B41FA5}">
                      <a16:colId xmlns:a16="http://schemas.microsoft.com/office/drawing/2014/main" val="20002"/>
                    </a:ext>
                  </a:extLst>
                </a:gridCol>
              </a:tblGrid>
              <a:tr h="617113">
                <a:tc gridSpan="3">
                  <a:txBody>
                    <a:bodyPr/>
                    <a:lstStyle/>
                    <a:p>
                      <a:pPr algn="just" rtl="0" fontAlgn="b"/>
                      <a:r>
                        <a:rPr lang="es-ES" sz="1000" b="1" i="0" u="none" strike="noStrike" dirty="0">
                          <a:solidFill>
                            <a:srgbClr val="375623"/>
                          </a:solidFill>
                          <a:effectLst/>
                          <a:latin typeface="Arial" panose="020B0604020202020204" pitchFamily="34" charset="0"/>
                        </a:rPr>
                        <a:t>Alcance de la Gestión: </a:t>
                      </a:r>
                      <a:r>
                        <a:rPr lang="es-ES" sz="1000" b="0" i="0" u="none" strike="noStrike" dirty="0">
                          <a:solidFill>
                            <a:srgbClr val="375623"/>
                          </a:solidFill>
                          <a:effectLst/>
                          <a:latin typeface="Arial" panose="020B0604020202020204" pitchFamily="34" charset="0"/>
                        </a:rPr>
                        <a:t>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a:t>
                      </a:r>
                    </a:p>
                  </a:txBody>
                  <a:tcPr marL="7515" marR="7515" marT="7514"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3234">
                <a:tc gridSpan="3">
                  <a:txBody>
                    <a:bodyPr/>
                    <a:lstStyle/>
                    <a:p>
                      <a:pPr algn="r" rtl="0" fontAlgn="ctr"/>
                      <a:r>
                        <a:rPr lang="es-CO" sz="800" b="0" i="0" u="none" strike="noStrike">
                          <a:solidFill>
                            <a:srgbClr val="FFFFFF"/>
                          </a:solidFill>
                          <a:effectLst/>
                          <a:latin typeface="Arial" panose="020B0604020202020204" pitchFamily="34" charset="0"/>
                        </a:rPr>
                        <a:t>GESTION</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81482">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TEMA</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cs typeface="Arial" panose="020B0604020202020204" pitchFamily="34" charset="0"/>
                        </a:rPr>
                        <a:t>DESCRIPCIÓN</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rgbClr val="375623"/>
                          </a:solidFill>
                          <a:effectLst/>
                          <a:latin typeface="Arial" panose="020B0604020202020204" pitchFamily="34" charset="0"/>
                          <a:cs typeface="Arial" panose="020B0604020202020204" pitchFamily="34" charset="0"/>
                        </a:rPr>
                        <a:t>LOGROS Y AVANCE DE LA GESTIÓN </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811203">
                <a:tc rowSpan="4">
                  <a:txBody>
                    <a:bodyPr/>
                    <a:lstStyle/>
                    <a:p>
                      <a:pPr algn="just" rtl="0" fontAlgn="ctr"/>
                      <a:r>
                        <a:rPr lang="es-ES" sz="1000" b="1" i="0" u="none" strike="noStrike" dirty="0">
                          <a:solidFill>
                            <a:srgbClr val="375623"/>
                          </a:solidFill>
                          <a:effectLst/>
                          <a:latin typeface="Arial" panose="020B0604020202020204" pitchFamily="34" charset="0"/>
                          <a:cs typeface="Arial" panose="020B0604020202020204" pitchFamily="34" charset="0"/>
                        </a:rPr>
                        <a:t>GESTIÓN DE TECNOLOGÍAS DE LA INFORMACIÓN Y LAS COMUNICACIONES - TIC</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4">
                  <a:txBody>
                    <a:bodyPr/>
                    <a:lstStyle/>
                    <a:p>
                      <a:pPr algn="just" rtl="0" fontAlgn="ctr"/>
                      <a:r>
                        <a:rPr lang="es-ES" sz="1000" b="0" i="0" u="none" strike="noStrike">
                          <a:solidFill>
                            <a:srgbClr val="375623"/>
                          </a:solidFill>
                          <a:effectLst/>
                          <a:latin typeface="Arial" panose="020B0604020202020204" pitchFamily="34" charset="0"/>
                          <a:cs typeface="Arial" panose="020B0604020202020204" pitchFamily="34" charset="0"/>
                        </a:rPr>
                        <a:t>Gestión tendiente a garantizar los servicios de conectividad, comunicación y almacenamiento de información y poder ofrecer servicios a los grupos de valor con seguridad y oportunidad, con la mejora de aplicativos y sistemas de información y servicios a usuarios internos para prestar servicios con equipos y alta disponibilidad.</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rgbClr val="375623"/>
                          </a:solidFill>
                          <a:effectLst/>
                          <a:latin typeface="Arial" panose="020B0604020202020204" pitchFamily="34" charset="0"/>
                          <a:cs typeface="Arial" panose="020B0604020202020204" pitchFamily="34" charset="0"/>
                        </a:rPr>
                        <a:t>El tema de seguridad considerado un foco importante en la gestión, se trabajó en dos frentes; En la revisión del MANUAL DE SEGURIDAD Y PRIVACIDAD DE LA INFORMACION  (MPSI) y en la revisión del manual del  GESTIÓN DE RIESGOS DE SEGURIDAD DIGITAL (MGRSD) permitiendo avanzar en la construcción de los documentos definitivos; en segundo lugar, la socialización y capacitación a los servidores públicos. </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03"/>
                  </a:ext>
                </a:extLst>
              </a:tr>
              <a:tr h="1064139">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rgbClr val="375623"/>
                          </a:solidFill>
                          <a:effectLst/>
                          <a:latin typeface="Arial" panose="020B0604020202020204" pitchFamily="34" charset="0"/>
                          <a:cs typeface="Arial" panose="020B0604020202020204" pitchFamily="34" charset="0"/>
                        </a:rPr>
                        <a:t>En cuanto a servicios de conectividad, la entidad optó por el arrendamiento del servicio de cableado estructurado categoría 6A en la sede principal mejorando la conectividad de los equipos de usuario final. Realizó la adquisición de la red inalámbrica para la sede principal integrando las sedes territoriales bajo un esquema de controladora virtual en Nube Publica, ofreciendo de esta manera movilidad al interior de la entidad. Se amplió el rango de usuarios de la red WiFi para todos contratada en la vigencia anterior.</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4"/>
                  </a:ext>
                </a:extLst>
              </a:tr>
              <a:tr h="1064139">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rgbClr val="375623"/>
                          </a:solidFill>
                          <a:effectLst/>
                          <a:latin typeface="Arial" panose="020B0604020202020204" pitchFamily="34" charset="0"/>
                          <a:cs typeface="Arial" panose="020B0604020202020204" pitchFamily="34" charset="0"/>
                        </a:rPr>
                        <a:t>La revisión de los procesos de gestión de la capacidad, puesta en producción y operación determinaron la necesidad de implementar un sistema hiperconvergente para el almacenamiento y procesamiento de los datos, eliminando la ineficiencia y obsolescencia de los equipos hoy en funcionamiento, con esta acción se conseguirá además de acelerar el procesamiento una mejor experiencia de usuario. En el periodo se realizó el estudio de mercado y se definió la ficha técnica para dar continuidad en la vigencia 2020.</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5"/>
                  </a:ext>
                </a:extLst>
              </a:tr>
              <a:tr h="932153">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rgbClr val="375623"/>
                          </a:solidFill>
                          <a:effectLst/>
                          <a:latin typeface="Arial" panose="020B0604020202020204" pitchFamily="34" charset="0"/>
                          <a:cs typeface="Arial" panose="020B0604020202020204" pitchFamily="34" charset="0"/>
                        </a:rPr>
                        <a:t>Dentro de los avances tecnológicos en materia medio-ambiental y reducción de costos, se logró la implantación de telefonía IP para la sede principal quedando pendiente la fase dos para extender el servicio a las direcciones territoriales; Así mismo, se consolido el servidor de impresión para el monitoreo y control de impresión, se impulsó el uso de herramientas para videoconferencias, videollamadas, y el uso de </a:t>
                      </a:r>
                      <a:r>
                        <a:rPr lang="es-ES" sz="1000" b="0" i="0" u="none" strike="noStrike" dirty="0" err="1">
                          <a:solidFill>
                            <a:srgbClr val="375623"/>
                          </a:solidFill>
                          <a:effectLst/>
                          <a:latin typeface="Arial" panose="020B0604020202020204" pitchFamily="34" charset="0"/>
                          <a:cs typeface="Arial" panose="020B0604020202020204" pitchFamily="34" charset="0"/>
                        </a:rPr>
                        <a:t>softphone</a:t>
                      </a:r>
                      <a:r>
                        <a:rPr lang="es-ES" sz="1000" b="0" i="0" u="none" strike="noStrike" dirty="0">
                          <a:solidFill>
                            <a:srgbClr val="375623"/>
                          </a:solidFill>
                          <a:effectLst/>
                          <a:latin typeface="Arial" panose="020B0604020202020204" pitchFamily="34" charset="0"/>
                          <a:cs typeface="Arial" panose="020B0604020202020204" pitchFamily="34" charset="0"/>
                        </a:rPr>
                        <a:t> en cinco territoriales y se amplió la red </a:t>
                      </a:r>
                      <a:r>
                        <a:rPr lang="es-ES" sz="1000" b="0" i="0" u="none" strike="noStrike" dirty="0" err="1">
                          <a:solidFill>
                            <a:srgbClr val="375623"/>
                          </a:solidFill>
                          <a:effectLst/>
                          <a:latin typeface="Arial" panose="020B0604020202020204" pitchFamily="34" charset="0"/>
                          <a:cs typeface="Arial" panose="020B0604020202020204" pitchFamily="34" charset="0"/>
                        </a:rPr>
                        <a:t>WiFi</a:t>
                      </a:r>
                      <a:r>
                        <a:rPr lang="es-ES" sz="1000" b="0" i="0" u="none" strike="noStrike" dirty="0">
                          <a:solidFill>
                            <a:srgbClr val="375623"/>
                          </a:solidFill>
                          <a:effectLst/>
                          <a:latin typeface="Arial" panose="020B0604020202020204" pitchFamily="34" charset="0"/>
                          <a:cs typeface="Arial" panose="020B0604020202020204" pitchFamily="34" charset="0"/>
                        </a:rPr>
                        <a:t> para el ciudadano.</a:t>
                      </a:r>
                    </a:p>
                  </a:txBody>
                  <a:tcPr marL="7515" marR="7515" marT="751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ángulo 4">
            <a:extLst>
              <a:ext uri="{FF2B5EF4-FFF2-40B4-BE49-F238E27FC236}">
                <a16:creationId xmlns:a16="http://schemas.microsoft.com/office/drawing/2014/main" id="{9E20A3DF-C6F5-4DD9-AFCF-A1BCF21CAF09}"/>
              </a:ext>
            </a:extLst>
          </p:cNvPr>
          <p:cNvSpPr>
            <a:spLocks noChangeArrowheads="1"/>
          </p:cNvSpPr>
          <p:nvPr/>
        </p:nvSpPr>
        <p:spPr bwMode="auto">
          <a:xfrm>
            <a:off x="885825" y="263525"/>
            <a:ext cx="10361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TECNOLOGÍAS DE LA INFORMACIÓN-  SOPORTE Y CONTROL</a:t>
            </a:r>
          </a:p>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a:t>
            </a:r>
            <a:endParaRPr lang="es-ES" altLang="es-CO" sz="20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15E2E6FF-D475-49BD-B22A-0BA1A9AF6189}"/>
              </a:ext>
            </a:extLst>
          </p:cNvPr>
          <p:cNvGraphicFramePr>
            <a:graphicFrameLocks noGrp="1"/>
          </p:cNvGraphicFramePr>
          <p:nvPr/>
        </p:nvGraphicFramePr>
        <p:xfrm>
          <a:off x="885825" y="966788"/>
          <a:ext cx="10440988" cy="4645025"/>
        </p:xfrm>
        <a:graphic>
          <a:graphicData uri="http://schemas.openxmlformats.org/drawingml/2006/table">
            <a:tbl>
              <a:tblPr firstRow="1" firstCol="1" bandRow="1" bandCol="1"/>
              <a:tblGrid>
                <a:gridCol w="2401670">
                  <a:extLst>
                    <a:ext uri="{9D8B030D-6E8A-4147-A177-3AD203B41FA5}">
                      <a16:colId xmlns:a16="http://schemas.microsoft.com/office/drawing/2014/main" val="20000"/>
                    </a:ext>
                  </a:extLst>
                </a:gridCol>
                <a:gridCol w="2401670">
                  <a:extLst>
                    <a:ext uri="{9D8B030D-6E8A-4147-A177-3AD203B41FA5}">
                      <a16:colId xmlns:a16="http://schemas.microsoft.com/office/drawing/2014/main" val="20001"/>
                    </a:ext>
                  </a:extLst>
                </a:gridCol>
                <a:gridCol w="5637648">
                  <a:extLst>
                    <a:ext uri="{9D8B030D-6E8A-4147-A177-3AD203B41FA5}">
                      <a16:colId xmlns:a16="http://schemas.microsoft.com/office/drawing/2014/main" val="20002"/>
                    </a:ext>
                  </a:extLst>
                </a:gridCol>
              </a:tblGrid>
              <a:tr h="783776">
                <a:tc gridSpan="3">
                  <a:txBody>
                    <a:bodyPr/>
                    <a:lstStyle/>
                    <a:p>
                      <a:pPr algn="just" rtl="0" fontAlgn="b"/>
                      <a:r>
                        <a:rPr lang="es-ES" sz="1100" b="1" i="0" u="none" strike="noStrike" dirty="0">
                          <a:solidFill>
                            <a:srgbClr val="375623"/>
                          </a:solidFill>
                          <a:effectLst/>
                          <a:latin typeface="Arial" panose="020B0604020202020204" pitchFamily="34" charset="0"/>
                        </a:rPr>
                        <a:t>Alcance de la Gestión</a:t>
                      </a:r>
                      <a:r>
                        <a:rPr lang="es-ES" sz="1100" b="0" i="0" u="none" strike="noStrike" dirty="0">
                          <a:solidFill>
                            <a:srgbClr val="375623"/>
                          </a:solidFill>
                          <a:effectLst/>
                          <a:latin typeface="Arial" panose="020B0604020202020204" pitchFamily="34" charset="0"/>
                        </a:rPr>
                        <a:t>: 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a:t>
                      </a:r>
                    </a:p>
                  </a:txBody>
                  <a:tcPr marL="9161" marR="9161" marT="916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42049">
                <a:tc gridSpan="3">
                  <a:txBody>
                    <a:bodyPr/>
                    <a:lstStyle/>
                    <a:p>
                      <a:pPr algn="r" rtl="0" fontAlgn="ctr"/>
                      <a:r>
                        <a:rPr lang="es-CO" sz="1000" b="0" i="0" u="none" strike="noStrike">
                          <a:solidFill>
                            <a:srgbClr val="FFFFFF"/>
                          </a:solidFill>
                          <a:effectLst/>
                          <a:latin typeface="Arial" panose="020B0604020202020204" pitchFamily="34" charset="0"/>
                        </a:rPr>
                        <a:t>GESTION</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53574">
                <a:tc>
                  <a:txBody>
                    <a:bodyPr/>
                    <a:lstStyle/>
                    <a:p>
                      <a:pPr algn="ctr" rtl="0" fontAlgn="ctr"/>
                      <a:r>
                        <a:rPr lang="es-CO" sz="1000" b="1" i="0" u="none" strike="noStrike">
                          <a:solidFill>
                            <a:schemeClr val="accent6">
                              <a:lumMod val="50000"/>
                            </a:schemeClr>
                          </a:solidFill>
                          <a:effectLst/>
                          <a:latin typeface="Verdana" panose="020B0604030504040204" pitchFamily="34" charset="0"/>
                        </a:rPr>
                        <a:t>TEMA</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Verdana" panose="020B0604030504040204" pitchFamily="34" charset="0"/>
                        </a:rPr>
                        <a:t>DESCRIPCIÓN</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chemeClr val="accent6">
                              <a:lumMod val="50000"/>
                            </a:schemeClr>
                          </a:solidFill>
                          <a:effectLst/>
                          <a:latin typeface="Verdana" panose="020B0604030504040204" pitchFamily="34" charset="0"/>
                        </a:rPr>
                        <a:t>LOGROS Y AVANCE DE LA GESTIÓN </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749196">
                <a:tc rowSpan="4">
                  <a:txBody>
                    <a:bodyPr/>
                    <a:lstStyle/>
                    <a:p>
                      <a:pPr algn="just" rtl="0" fontAlgn="ctr"/>
                      <a:r>
                        <a:rPr lang="es-ES" sz="1000" b="1" i="0" u="none" strike="noStrike" dirty="0">
                          <a:solidFill>
                            <a:schemeClr val="accent6">
                              <a:lumMod val="50000"/>
                            </a:schemeClr>
                          </a:solidFill>
                          <a:effectLst/>
                          <a:latin typeface="Arial" panose="020B0604020202020204" pitchFamily="34" charset="0"/>
                        </a:rPr>
                        <a:t>GESTIÓN DE TECNOLOGÍAS DE LA INFORMACIÓN Y LAS COMUNICACIONES - TIC</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4">
                  <a:txBody>
                    <a:bodyPr/>
                    <a:lstStyle/>
                    <a:p>
                      <a:pPr algn="just" rtl="0" fontAlgn="ctr"/>
                      <a:r>
                        <a:rPr lang="es-ES" sz="1000" b="0" i="0" u="none" strike="noStrike">
                          <a:solidFill>
                            <a:schemeClr val="accent6">
                              <a:lumMod val="50000"/>
                            </a:schemeClr>
                          </a:solidFill>
                          <a:effectLst/>
                          <a:latin typeface="Arial" panose="020B0604020202020204" pitchFamily="34" charset="0"/>
                        </a:rPr>
                        <a:t>Suministro de Productos y Servicios de TI </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 Se mejoró la atención a usuarios a través del uso de herramientas tecnológicas a través de líneas telefónicas, Skype, celular y acceso remoto de los equipos de cómputo para solución de incidentes y requerimientos informáticos.</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486868">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•Se actualizó la base de datos de recursos informáticos intervenidos: (Equipos nuevos instalados, Repotenciados: con mantenimiento preventivo y/o correctivo); con base en ello, se determinó: Equipos nuevos instalados: 130 Planta Central y Direcciones Territoriales, 5 Portátiles nuevos Planta Central; se intervinieron Equipos con mantenimiento correctivo y/o preventivo: 753 Planta Central y Direcciones Territoriales para un total de: 888 equipos de cómputo intervenidos a Diciembre 31 de 2019</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564781">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rPr>
                        <a:t>•Se adquirieron e instalaron 62 computadores de escritorio todo en uno, y 5 portátiles, y repuestos y suministros para equipos de computo e impresoras.</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564781">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rPr>
                        <a:t>•Se desarrollaron campañas de sensibilización y transformación digital para Uso y apropiación de la tecnología y herramientas de Office 365: Video Conferencia Skype, </a:t>
                      </a:r>
                      <a:r>
                        <a:rPr lang="es-ES" sz="1000" b="0" i="0" u="none" strike="noStrike" dirty="0" err="1">
                          <a:solidFill>
                            <a:schemeClr val="accent6">
                              <a:lumMod val="50000"/>
                            </a:schemeClr>
                          </a:solidFill>
                          <a:effectLst/>
                          <a:latin typeface="Arial" panose="020B0604020202020204" pitchFamily="34" charset="0"/>
                        </a:rPr>
                        <a:t>One</a:t>
                      </a:r>
                      <a:r>
                        <a:rPr lang="es-ES" sz="1000" b="0" i="0" u="none" strike="noStrike" dirty="0">
                          <a:solidFill>
                            <a:schemeClr val="accent6">
                              <a:lumMod val="50000"/>
                            </a:schemeClr>
                          </a:solidFill>
                          <a:effectLst/>
                          <a:latin typeface="Arial" panose="020B0604020202020204" pitchFamily="34" charset="0"/>
                        </a:rPr>
                        <a:t> Drive</a:t>
                      </a:r>
                    </a:p>
                  </a:txBody>
                  <a:tcPr marL="9161" marR="9161" marT="916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ángulo 3">
            <a:extLst>
              <a:ext uri="{FF2B5EF4-FFF2-40B4-BE49-F238E27FC236}">
                <a16:creationId xmlns:a16="http://schemas.microsoft.com/office/drawing/2014/main" id="{9E6EB7FC-97F5-4072-937D-6E72C268658E}"/>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66563" name="Rectángulo 7">
            <a:extLst>
              <a:ext uri="{FF2B5EF4-FFF2-40B4-BE49-F238E27FC236}">
                <a16:creationId xmlns:a16="http://schemas.microsoft.com/office/drawing/2014/main" id="{FEB59255-5F2B-436C-ADED-A3A60C59260A}"/>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EE50F110-C96F-4BEC-9E3C-2ED98516C877}"/>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66565" name="Imagen 14">
            <a:extLst>
              <a:ext uri="{FF2B5EF4-FFF2-40B4-BE49-F238E27FC236}">
                <a16:creationId xmlns:a16="http://schemas.microsoft.com/office/drawing/2014/main" id="{C4EC92FC-36C5-4B5E-93C7-29F4E9C0BB9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11225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6" name="Imagen 16">
            <a:extLst>
              <a:ext uri="{FF2B5EF4-FFF2-40B4-BE49-F238E27FC236}">
                <a16:creationId xmlns:a16="http://schemas.microsoft.com/office/drawing/2014/main" id="{55B01022-9110-4DF0-9B8A-A2DD788C6D0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7" name="Imagen 2">
            <a:extLst>
              <a:ext uri="{FF2B5EF4-FFF2-40B4-BE49-F238E27FC236}">
                <a16:creationId xmlns:a16="http://schemas.microsoft.com/office/drawing/2014/main" id="{5D1CCFCA-EC4C-480E-B531-B3F1CA47285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BF2CCE59-31FB-4026-BB5E-54CE7046E0F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8B8991ED-7D80-4FB9-8D98-CF461233449C}"/>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AC51D38B-DE85-4AFE-8ECD-9351ED5A710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21EF846F-E540-44E8-813E-4D0754D8A1DF}"/>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66572" name="CuadroTexto 4">
            <a:extLst>
              <a:ext uri="{FF2B5EF4-FFF2-40B4-BE49-F238E27FC236}">
                <a16:creationId xmlns:a16="http://schemas.microsoft.com/office/drawing/2014/main" id="{04581302-944D-4485-ACAB-40E96928D712}"/>
              </a:ext>
            </a:extLst>
          </p:cNvPr>
          <p:cNvSpPr txBox="1">
            <a:spLocks noChangeArrowheads="1"/>
          </p:cNvSpPr>
          <p:nvPr/>
        </p:nvSpPr>
        <p:spPr bwMode="auto">
          <a:xfrm>
            <a:off x="2752725" y="5407025"/>
            <a:ext cx="8175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800">
                <a:solidFill>
                  <a:srgbClr val="385723"/>
                </a:solidFill>
              </a:rPr>
              <a:t>Intersección K0 Empalme con vía Nacional 45A06 Puente Nacional San Gil</a:t>
            </a:r>
            <a:endParaRPr lang="es-CO" altLang="es-CO" sz="1800">
              <a:solidFill>
                <a:srgbClr val="000000"/>
              </a:solidFill>
            </a:endParaRPr>
          </a:p>
        </p:txBody>
      </p:sp>
      <p:pic>
        <p:nvPicPr>
          <p:cNvPr id="66573" name="Imagen 14">
            <a:extLst>
              <a:ext uri="{FF2B5EF4-FFF2-40B4-BE49-F238E27FC236}">
                <a16:creationId xmlns:a16="http://schemas.microsoft.com/office/drawing/2014/main" id="{FB39EF5F-C482-4D25-A784-9F7B032C8F0F}"/>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10375" y="1968500"/>
            <a:ext cx="4060825" cy="332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74" name="Imagen 1">
            <a:extLst>
              <a:ext uri="{FF2B5EF4-FFF2-40B4-BE49-F238E27FC236}">
                <a16:creationId xmlns:a16="http://schemas.microsoft.com/office/drawing/2014/main" id="{4188A664-9A18-4524-8BF0-965D0C80610D}"/>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76338" y="1903413"/>
            <a:ext cx="4089400"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ángulo 4">
            <a:extLst>
              <a:ext uri="{FF2B5EF4-FFF2-40B4-BE49-F238E27FC236}">
                <a16:creationId xmlns:a16="http://schemas.microsoft.com/office/drawing/2014/main" id="{23DAD525-EABD-459E-85F7-08129E3EDB31}"/>
              </a:ext>
            </a:extLst>
          </p:cNvPr>
          <p:cNvSpPr>
            <a:spLocks noChangeArrowheads="1"/>
          </p:cNvSpPr>
          <p:nvPr/>
        </p:nvSpPr>
        <p:spPr bwMode="auto">
          <a:xfrm>
            <a:off x="876300" y="130175"/>
            <a:ext cx="103711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TECNOLOGÍAS DE LA INFORMACIÓN-  SOPORTE Y CONTROL</a:t>
            </a:r>
          </a:p>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a:t>
            </a:r>
            <a:endParaRPr lang="es-ES" altLang="es-CO" sz="20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AB6BB5ED-E66A-481F-B9AC-0AB7C198BAE7}"/>
              </a:ext>
            </a:extLst>
          </p:cNvPr>
          <p:cNvGraphicFramePr>
            <a:graphicFrameLocks noGrp="1"/>
          </p:cNvGraphicFramePr>
          <p:nvPr/>
        </p:nvGraphicFramePr>
        <p:xfrm>
          <a:off x="944563" y="801688"/>
          <a:ext cx="10371137" cy="4849812"/>
        </p:xfrm>
        <a:graphic>
          <a:graphicData uri="http://schemas.openxmlformats.org/drawingml/2006/table">
            <a:tbl>
              <a:tblPr firstRow="1" firstCol="1" bandRow="1" bandCol="1"/>
              <a:tblGrid>
                <a:gridCol w="2779713">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391025">
                  <a:extLst>
                    <a:ext uri="{9D8B030D-6E8A-4147-A177-3AD203B41FA5}">
                      <a16:colId xmlns:a16="http://schemas.microsoft.com/office/drawing/2014/main" val="20002"/>
                    </a:ext>
                  </a:extLst>
                </a:gridCol>
              </a:tblGrid>
              <a:tr h="679718">
                <a:tc gridSpan="3">
                  <a:txBody>
                    <a:bodyPr/>
                    <a:lstStyle/>
                    <a:p>
                      <a:pPr algn="just" rtl="0" fontAlgn="b"/>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a:t>
                      </a:r>
                    </a:p>
                  </a:txBody>
                  <a:tcPr marL="9160" marR="9160" marT="916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1195">
                <a:tc gridSpan="3">
                  <a:txBody>
                    <a:bodyPr/>
                    <a:lstStyle/>
                    <a:p>
                      <a:pPr algn="r" rtl="0" fontAlgn="ctr"/>
                      <a:r>
                        <a:rPr lang="es-CO" sz="900" b="0" i="0" u="none" strike="noStrike">
                          <a:solidFill>
                            <a:srgbClr val="FFFFFF"/>
                          </a:solidFill>
                          <a:effectLst/>
                          <a:latin typeface="Arial" panose="020B0604020202020204" pitchFamily="34" charset="0"/>
                        </a:rPr>
                        <a:t>GESTION</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21249">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TEMA</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679347">
                <a:tc rowSpan="7">
                  <a:txBody>
                    <a:bodyPr/>
                    <a:lstStyle/>
                    <a:p>
                      <a:pPr algn="just" rtl="0" fontAlgn="ctr"/>
                      <a:r>
                        <a:rPr lang="es-ES" sz="1100" b="1" i="0" u="none" strike="noStrike" dirty="0">
                          <a:solidFill>
                            <a:schemeClr val="accent6">
                              <a:lumMod val="50000"/>
                            </a:schemeClr>
                          </a:solidFill>
                          <a:effectLst/>
                          <a:latin typeface="Arial" panose="020B0604020202020204" pitchFamily="34" charset="0"/>
                          <a:cs typeface="Arial" panose="020B0604020202020204" pitchFamily="34" charset="0"/>
                        </a:rPr>
                        <a:t>GESTIÓN DE TECNOLOGÍAS DE LA INFORMACIÓN Y LAS COMUNICACIONES - TIC</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7">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Apoyo en los procesos de Planeación, organización, dirección y el control definidos por la entidad con el fin de alcanzar las metas propuestas</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•Mediante la contratación de técnicos informáticos, se atendieron incidentes, requerimientos en 6039 oportunidades a nivel nacional garantizando la prestación oportuna de servicios tecnológicos y la gestión de garantías de equipos adquiridos.</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03"/>
                  </a:ext>
                </a:extLst>
              </a:tr>
              <a:tr h="321818">
                <a:tc vMerge="1">
                  <a:txBody>
                    <a:bodyPr/>
                    <a:lstStyle/>
                    <a:p>
                      <a:endParaRPr lang="es-CO"/>
                    </a:p>
                  </a:txBody>
                  <a:tcPr/>
                </a:tc>
                <a:tc vMerge="1">
                  <a:txBody>
                    <a:bodyPr/>
                    <a:lstStyle/>
                    <a:p>
                      <a:endParaRPr lang="es-CO"/>
                    </a:p>
                  </a:txBody>
                  <a:tcPr/>
                </a:tc>
                <a:tc>
                  <a:txBody>
                    <a:bodyPr/>
                    <a:lstStyle/>
                    <a:p>
                      <a:pPr algn="just" fontAlgn="ctr"/>
                      <a:r>
                        <a:rPr lang="es-CO" sz="1000" b="0" i="0" u="none" strike="noStrike" dirty="0">
                          <a:solidFill>
                            <a:schemeClr val="accent6">
                              <a:lumMod val="50000"/>
                            </a:schemeClr>
                          </a:solidFill>
                          <a:effectLst/>
                          <a:latin typeface="Arial" panose="020B0604020202020204" pitchFamily="34" charset="0"/>
                          <a:cs typeface="Arial" panose="020B0604020202020204" pitchFamily="34" charset="0"/>
                        </a:rPr>
                        <a:t> </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679347">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realizaron visitas técnicas de soporte, actualización y mantenimiento a las Direcciones Territoriales durante el año, para garantizar la operatividad de equipos de cómputo, impresoras, escáner y la instalación, configuración de equipos nuevos. </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351990">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•Dentro del proceso de renovación tecnológica, se instalaron 145 nuevos equipos de cómputo a nivel país.</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679347">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•Con el fin de extender el nivel de servicio de los equipos de cómputo de la entidad, se repotenciaron 753 computadores: 363 en Planta Central  y en 390 en Direcciones Territoriales, lo que permitió mejorar el desempeño institucional de los servidores públicos.</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C6E0B4"/>
                    </a:solidFill>
                  </a:tcPr>
                </a:tc>
                <a:extLst>
                  <a:ext uri="{0D108BD9-81ED-4DB2-BD59-A6C34878D82A}">
                    <a16:rowId xmlns:a16="http://schemas.microsoft.com/office/drawing/2014/main" val="10007"/>
                  </a:ext>
                </a:extLst>
              </a:tr>
              <a:tr h="814604">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a:t>
                      </a:r>
                      <a:r>
                        <a:rPr lang="es-ES" sz="10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Dentro de las evaluaciones y visitas técnicas realizadas, se determinó la Obsolescencia tecnológica de: 164 </a:t>
                      </a:r>
                      <a:r>
                        <a:rPr lang="es-ES" sz="1000" b="0" i="0" u="none" strike="noStrike" kern="1200" dirty="0" err="1">
                          <a:solidFill>
                            <a:schemeClr val="accent6">
                              <a:lumMod val="50000"/>
                            </a:schemeClr>
                          </a:solidFill>
                          <a:effectLst/>
                          <a:latin typeface="Arial" panose="020B0604020202020204" pitchFamily="34" charset="0"/>
                          <a:ea typeface="+mn-ea"/>
                          <a:cs typeface="Arial" panose="020B0604020202020204" pitchFamily="34" charset="0"/>
                        </a:rPr>
                        <a:t>CPU´s</a:t>
                      </a:r>
                      <a:r>
                        <a:rPr lang="es-ES" sz="1000" b="0" i="0" u="none" strike="noStrike" kern="1200" dirty="0">
                          <a:solidFill>
                            <a:schemeClr val="accent6">
                              <a:lumMod val="50000"/>
                            </a:schemeClr>
                          </a:solidFill>
                          <a:effectLst/>
                          <a:latin typeface="Arial" panose="020B0604020202020204" pitchFamily="34" charset="0"/>
                          <a:ea typeface="+mn-ea"/>
                          <a:cs typeface="Arial" panose="020B0604020202020204" pitchFamily="34" charset="0"/>
                        </a:rPr>
                        <a:t>, 9 Portátiles, 18 impresoras, 10 Escáneres, y 138 Monitores y se pusieron a disposición de la Subdirección Administrativa - Grupo Almacén e Inventarios para lo de su competencia.</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8"/>
                  </a:ext>
                </a:extLst>
              </a:tr>
              <a:tr h="211195">
                <a:tc vMerge="1">
                  <a:txBody>
                    <a:bodyPr/>
                    <a:lstStyle/>
                    <a:p>
                      <a:endParaRPr lang="es-CO"/>
                    </a:p>
                  </a:txBody>
                  <a:tcPr/>
                </a:tc>
                <a:tc vMerge="1">
                  <a:txBody>
                    <a:bodyPr/>
                    <a:lstStyle/>
                    <a:p>
                      <a:endParaRPr lang="es-CO"/>
                    </a:p>
                  </a:txBody>
                  <a:tcPr/>
                </a:tc>
                <a:tc>
                  <a:txBody>
                    <a:bodyPr/>
                    <a:lstStyle/>
                    <a:p>
                      <a:pPr algn="just" rtl="0" fontAlgn="ctr"/>
                      <a:r>
                        <a:rPr lang="es-CO" sz="1000" b="0" i="0" u="none" strike="noStrike" dirty="0">
                          <a:solidFill>
                            <a:srgbClr val="375623"/>
                          </a:solidFill>
                          <a:effectLst/>
                          <a:latin typeface="Arial" panose="020B0604020202020204" pitchFamily="34" charset="0"/>
                        </a:rPr>
                        <a:t> </a:t>
                      </a:r>
                    </a:p>
                  </a:txBody>
                  <a:tcPr marL="9160" marR="9160"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bl>
          </a:graphicData>
        </a:graphic>
      </p:graphicFrame>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ángulo 4">
            <a:extLst>
              <a:ext uri="{FF2B5EF4-FFF2-40B4-BE49-F238E27FC236}">
                <a16:creationId xmlns:a16="http://schemas.microsoft.com/office/drawing/2014/main" id="{C5132B31-4CB8-4A72-B6B2-4852BCB3A33B}"/>
              </a:ext>
            </a:extLst>
          </p:cNvPr>
          <p:cNvSpPr>
            <a:spLocks noChangeArrowheads="1"/>
          </p:cNvSpPr>
          <p:nvPr/>
        </p:nvSpPr>
        <p:spPr bwMode="auto">
          <a:xfrm>
            <a:off x="893763" y="171450"/>
            <a:ext cx="10353675"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TECNOLOGÍAS DE LA INFORMACIÓN- SISTEMAS DE INFORMACIÓN</a:t>
            </a:r>
          </a:p>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6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6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de Planeación</a:t>
            </a:r>
            <a:endParaRPr lang="es-ES" altLang="es-CO" sz="20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96F69997-DFDA-42E1-ABEB-2EDB2536163F}"/>
              </a:ext>
            </a:extLst>
          </p:cNvPr>
          <p:cNvGraphicFramePr>
            <a:graphicFrameLocks noGrp="1"/>
          </p:cNvGraphicFramePr>
          <p:nvPr/>
        </p:nvGraphicFramePr>
        <p:xfrm>
          <a:off x="819150" y="1116013"/>
          <a:ext cx="10515600" cy="4449762"/>
        </p:xfrm>
        <a:graphic>
          <a:graphicData uri="http://schemas.openxmlformats.org/drawingml/2006/table">
            <a:tbl>
              <a:tblPr firstRow="1" firstCol="1" bandRow="1" bandCol="1"/>
              <a:tblGrid>
                <a:gridCol w="2190169">
                  <a:extLst>
                    <a:ext uri="{9D8B030D-6E8A-4147-A177-3AD203B41FA5}">
                      <a16:colId xmlns:a16="http://schemas.microsoft.com/office/drawing/2014/main" val="20000"/>
                    </a:ext>
                  </a:extLst>
                </a:gridCol>
                <a:gridCol w="3029161">
                  <a:extLst>
                    <a:ext uri="{9D8B030D-6E8A-4147-A177-3AD203B41FA5}">
                      <a16:colId xmlns:a16="http://schemas.microsoft.com/office/drawing/2014/main" val="20001"/>
                    </a:ext>
                  </a:extLst>
                </a:gridCol>
                <a:gridCol w="5296270">
                  <a:extLst>
                    <a:ext uri="{9D8B030D-6E8A-4147-A177-3AD203B41FA5}">
                      <a16:colId xmlns:a16="http://schemas.microsoft.com/office/drawing/2014/main" val="20002"/>
                    </a:ext>
                  </a:extLst>
                </a:gridCol>
              </a:tblGrid>
              <a:tr h="678994">
                <a:tc gridSpan="3">
                  <a:txBody>
                    <a:bodyPr/>
                    <a:lstStyle/>
                    <a:p>
                      <a:pPr algn="just" rtl="0" fontAlgn="b"/>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La Oficina Asesora de Planeación se encarga del asesoramiento, formulación, seguimiento y evaluación de los planes de acción alineados con el Plan Nacional de Desarrollo, Plan Estratégico del Sector y políticas del Gobierno Nacional a corto, mediano y largo plazo, fortaleciendo el Modelo Integrado de Planeación y Gestión; adelantando la gestión, programación, seguimiento al presupuesto y proyectos de inversión; con sujeción a estándares, normatividad de Calidad y respaldando la gestión institucional a través de las tecnologías de información y comunicaciones</a:t>
                      </a:r>
                    </a:p>
                  </a:txBody>
                  <a:tcPr marL="8440" marR="8440" marT="843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7259">
                <a:tc gridSpan="3">
                  <a:txBody>
                    <a:bodyPr/>
                    <a:lstStyle/>
                    <a:p>
                      <a:pPr algn="r" rtl="0" fontAlgn="ctr"/>
                      <a:r>
                        <a:rPr lang="es-CO" sz="1000" b="0" i="0" u="none" strike="noStrike" dirty="0">
                          <a:solidFill>
                            <a:srgbClr val="FFFFFF"/>
                          </a:solidFill>
                          <a:effectLst/>
                          <a:latin typeface="Arial" panose="020B0604020202020204" pitchFamily="34" charset="0"/>
                        </a:rPr>
                        <a:t>GESTION</a:t>
                      </a:r>
                    </a:p>
                  </a:txBody>
                  <a:tcPr marL="8440" marR="8440" marT="843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75223">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TEMA</a:t>
                      </a:r>
                    </a:p>
                  </a:txBody>
                  <a:tcPr marL="8440" marR="8440" marT="843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8440" marR="8440" marT="843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8440" marR="8440" marT="843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489307">
                <a:tc rowSpan="2">
                  <a:txBody>
                    <a:bodyPr/>
                    <a:lstStyle/>
                    <a:p>
                      <a:pPr algn="just"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SISTEMAS DE INFORMACION</a:t>
                      </a:r>
                    </a:p>
                  </a:txBody>
                  <a:tcPr marL="8440" marR="8440" marT="843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2">
                  <a:txBody>
                    <a:bodyPr/>
                    <a:lstStyle/>
                    <a:p>
                      <a:pPr algn="l"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Integrar y definir estándares en cuanto a sistemas de Información con el fin de ofrecer información segura para la toma de decisiones en INVIAS.</a:t>
                      </a:r>
                    </a:p>
                  </a:txBody>
                  <a:tcPr marL="8440" marR="8440" marT="843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evaluaron los software y aplicativos en operación y se inició el proceso de transformación digital, actualizando los software existentes y desarrollando nuevos aplicativos, de cara a las nuevas necesidades de los grupos de valor, los mas relevantes fueron:</a:t>
                      </a:r>
                    </a:p>
                  </a:txBody>
                  <a:tcPr marL="8440" marR="8440" marT="843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03"/>
                  </a:ext>
                </a:extLst>
              </a:tr>
              <a:tr h="2938978">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Colombia Rural: para la postulación y consolidación de las propuestas del programa de Colombia rural, con un esquema de seguridad que permitió brindar transparencia y disponibilidad en el servicio. Resoluciones Fase I, automatización de las resoluciones expedidas en sede central con lo cual se contribuye a la política de “Gobierno Digital”, garantizando la trazabilidad e integridad de la información como activo de la gestión pública, así como seguridad de los datos. Para el 2020 se espera entre a producción Resoluciones Fase II, la cual incluye firma digital y flujos de aprobación. Certificaciones:  a través del módulo INVICAJERO del Sistema de Nomina de la entidad- KACTUS se ofrece el servicio a los funcionarios de generar las certificaciones laborales. SIPLAN: Soporte y ajuste aplicativo SIPLAN Evaluación del Desempeño, con el fin de incorporar las nuevas conductas comportamentales, establecidas en el Decreto 815 de 2018 y la Resolución INVIAS 2015 de 2019, contribuyendo al fortalecimiento y modernización de la entidad. INVITRAMITES: Se ajustó el aplicativo de acuerdo a la normatividad solicitada por MINTIC, para los trámites de Permiso de Carga Indivisible Extra dimensionada – Extrapesada, Ubicación de Estaciones de Servicio y Permiso de Cierre de vías por eventos deportivos. Se encuentra pendiente la elaboración de guías para los usuarios y campaña de divulgación para entrar en producción en el 2020. </a:t>
                      </a:r>
                    </a:p>
                  </a:txBody>
                  <a:tcPr marL="8440" marR="8440" marT="843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1826" name="Rectángulo 4">
            <a:extLst>
              <a:ext uri="{FF2B5EF4-FFF2-40B4-BE49-F238E27FC236}">
                <a16:creationId xmlns:a16="http://schemas.microsoft.com/office/drawing/2014/main" id="{13775480-5F40-4707-AF05-5AFD6F19F41C}"/>
              </a:ext>
            </a:extLst>
          </p:cNvPr>
          <p:cNvSpPr>
            <a:spLocks noChangeArrowheads="1"/>
          </p:cNvSpPr>
          <p:nvPr/>
        </p:nvSpPr>
        <p:spPr bwMode="auto">
          <a:xfrm>
            <a:off x="885825" y="130175"/>
            <a:ext cx="10361613"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JURÍDICA</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Jurídica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AC340FE0-28F5-4999-A5AE-C99037C9508A}"/>
              </a:ext>
            </a:extLst>
          </p:cNvPr>
          <p:cNvGraphicFramePr>
            <a:graphicFrameLocks noGrp="1"/>
          </p:cNvGraphicFramePr>
          <p:nvPr/>
        </p:nvGraphicFramePr>
        <p:xfrm>
          <a:off x="885825" y="889000"/>
          <a:ext cx="10440988" cy="4722813"/>
        </p:xfrm>
        <a:graphic>
          <a:graphicData uri="http://schemas.openxmlformats.org/drawingml/2006/table">
            <a:tbl>
              <a:tblPr firstRow="1" bandRow="1"/>
              <a:tblGrid>
                <a:gridCol w="1847265">
                  <a:extLst>
                    <a:ext uri="{9D8B030D-6E8A-4147-A177-3AD203B41FA5}">
                      <a16:colId xmlns:a16="http://schemas.microsoft.com/office/drawing/2014/main" val="20000"/>
                    </a:ext>
                  </a:extLst>
                </a:gridCol>
                <a:gridCol w="3200887">
                  <a:extLst>
                    <a:ext uri="{9D8B030D-6E8A-4147-A177-3AD203B41FA5}">
                      <a16:colId xmlns:a16="http://schemas.microsoft.com/office/drawing/2014/main" val="20001"/>
                    </a:ext>
                  </a:extLst>
                </a:gridCol>
                <a:gridCol w="5392836">
                  <a:extLst>
                    <a:ext uri="{9D8B030D-6E8A-4147-A177-3AD203B41FA5}">
                      <a16:colId xmlns:a16="http://schemas.microsoft.com/office/drawing/2014/main" val="20002"/>
                    </a:ext>
                  </a:extLst>
                </a:gridCol>
              </a:tblGrid>
              <a:tr h="512190">
                <a:tc gridSpan="3">
                  <a:txBody>
                    <a:bodyPr/>
                    <a:lstStyle/>
                    <a:p>
                      <a:pPr algn="l" rtl="0" fontAlgn="ctr"/>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Ejercer la representación judicial y extrajudicialmente del Instituto, a la Entidad, realizar el cobro persuasivo de las obligaciones a favor del Instituto y/o tramitar los procesos de jurisdicción coactiva, tramitar los procesos administrativos sancionatorios y orientar e impartir directrices para la aplicación de las normas del sector transporte.</a:t>
                      </a:r>
                    </a:p>
                  </a:txBody>
                  <a:tcPr marL="9161" marR="9161" marT="916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1797">
                <a:tc gridSpan="3">
                  <a:txBody>
                    <a:bodyPr/>
                    <a:lstStyle/>
                    <a:p>
                      <a:pPr algn="r" rtl="0" fontAlgn="ctr"/>
                      <a:r>
                        <a:rPr lang="es-CO" sz="1000" b="0" i="0" u="none" strike="noStrike">
                          <a:solidFill>
                            <a:srgbClr val="FFFFFF"/>
                          </a:solidFill>
                          <a:effectLst/>
                          <a:latin typeface="Arial" panose="020B0604020202020204" pitchFamily="34" charset="0"/>
                          <a:cs typeface="Arial" panose="020B0604020202020204" pitchFamily="34" charset="0"/>
                        </a:rPr>
                        <a:t>GESTION</a:t>
                      </a:r>
                    </a:p>
                  </a:txBody>
                  <a:tcPr marL="9161" marR="9161" marT="916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857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11797">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TEMA</a:t>
                      </a:r>
                    </a:p>
                  </a:txBody>
                  <a:tcPr marL="9161" marR="9161" marT="916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9161" marR="9161" marT="916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486305">
                <a:tc rowSpan="3">
                  <a:txBody>
                    <a:bodyPr/>
                    <a:lstStyle/>
                    <a:p>
                      <a:pPr algn="ctr" rtl="0" fontAlgn="ctr"/>
                      <a:r>
                        <a:rPr lang="es-CO" sz="1000" b="1" i="0" u="none" strike="noStrike" dirty="0">
                          <a:solidFill>
                            <a:schemeClr val="accent6">
                              <a:lumMod val="50000"/>
                            </a:schemeClr>
                          </a:solidFill>
                          <a:effectLst/>
                          <a:latin typeface="Arial" panose="020B0604020202020204" pitchFamily="34" charset="0"/>
                          <a:cs typeface="Arial" panose="020B0604020202020204" pitchFamily="34" charset="0"/>
                        </a:rPr>
                        <a:t>CONCEPTOS</a:t>
                      </a:r>
                    </a:p>
                  </a:txBody>
                  <a:tcPr marL="9161" marR="9161" marT="916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3">
                  <a:txBody>
                    <a:bodyPr/>
                    <a:lstStyle/>
                    <a:p>
                      <a:pPr algn="ctr"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Ejercer el control de legalidad de los actos administrativos y la elaboración de conceptos relacionados con la normatividad aplicable al INVÌAS. </a:t>
                      </a:r>
                    </a:p>
                  </a:txBody>
                  <a:tcPr marL="9161" marR="9161" marT="916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realizó el control de legalidad de 260 actos administrativos conforme la Resolución  No. 8121 de 2018, y sus modificatorias 8130 de 2018 y 3159 de 2019.</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03"/>
                  </a:ext>
                </a:extLst>
              </a:tr>
              <a:tr h="644877">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emitieron 110 conceptos jurídicos, sobre interpretación de normas aplicables al Instituto en contratación estatal, bienes fiscales, seguridad social, permisos e infraestructura a cargo, temas administrativos y de competencia atribuidas al Instituto, entre otros.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338876">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dio respuesta a 373 PQR´s y se atendieron 119 solicitudes de entes de control y otras entidades públicas.</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338876">
                <a:tc rowSpan="5">
                  <a:txBody>
                    <a:bodyPr/>
                    <a:lstStyle/>
                    <a:p>
                      <a:pPr algn="ctr" rtl="0" fontAlgn="ctr"/>
                      <a:r>
                        <a:rPr lang="es-CO" sz="1000" b="1" i="0" u="none" strike="noStrike" dirty="0">
                          <a:solidFill>
                            <a:schemeClr val="accent6">
                              <a:lumMod val="50000"/>
                            </a:schemeClr>
                          </a:solidFill>
                          <a:effectLst/>
                          <a:latin typeface="Arial" panose="020B0604020202020204" pitchFamily="34" charset="0"/>
                          <a:cs typeface="Arial" panose="020B0604020202020204" pitchFamily="34" charset="0"/>
                        </a:rPr>
                        <a:t>LITIGIO </a:t>
                      </a:r>
                    </a:p>
                  </a:txBody>
                  <a:tcPr marL="9161" marR="9161" marT="916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5">
                  <a:txBody>
                    <a:bodyPr/>
                    <a:lstStyle/>
                    <a:p>
                      <a:pPr algn="ctr"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Representar judicial y extrajudicialmente a través de la contestación de demandas, intervención en los procesos, conciliar o no previo concepto del comité de conciliación, en todo tipo de medios de control o acciones en las que sea  parte el INVÍAS.</a:t>
                      </a:r>
                    </a:p>
                  </a:txBody>
                  <a:tcPr marL="9161" marR="9161" marT="916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ejerció la representación judicial, con apoyo de los abogados litigantes, funcionarios de Planta Central y contratistas, en 225 procesos judiciales.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C6E0B4"/>
                    </a:solidFill>
                  </a:tcPr>
                </a:tc>
                <a:extLst>
                  <a:ext uri="{0D108BD9-81ED-4DB2-BD59-A6C34878D82A}">
                    <a16:rowId xmlns:a16="http://schemas.microsoft.com/office/drawing/2014/main" val="10006"/>
                  </a:ext>
                </a:extLst>
              </a:tr>
              <a:tr h="803449">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fortaleció la gestión de los apoderados a nivel nacional a través de la Direcciones Territoriales, mediante un constante proceso de validación y verificación de la información reportada en la plataforma e-Kogui, solicitando la depuración de 263 registros a la ANDJE. El Invías hizo parte en 282 procesos judiciales como demandante y 3075 como demandada.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7"/>
                  </a:ext>
                </a:extLst>
              </a:tr>
              <a:tr h="486305">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realizaron 31 pre-comités de conciliación, 38 sesiones formales de las cuales 31 tuvieron carácter de ordinarias y 7 extraordinarias, cuyas decisiones constan en igual número de actas.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8"/>
                  </a:ext>
                </a:extLst>
              </a:tr>
              <a:tr h="338876">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estudiaron 605 casos por parte del comité: 262 prejudiciales, 242 judiciales y 101 por Acción de Repetición. </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9"/>
                  </a:ext>
                </a:extLst>
              </a:tr>
              <a:tr h="349465">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Se formuló la Política de prevención del daño antijurídico a 31 de diciembre de 2019, conforme a la metodología, directrices y orientaciones de la ANDJE.</a:t>
                      </a:r>
                    </a:p>
                  </a:txBody>
                  <a:tcPr marL="9161" marR="9161"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bl>
          </a:graphicData>
        </a:graphic>
      </p:graphicFrame>
      <p:sp>
        <p:nvSpPr>
          <p:cNvPr id="4" name="Botón de acción: ir a inicio 3">
            <a:hlinkClick r:id="rId3" action="ppaction://hlinksldjump" highlightClick="1"/>
            <a:extLst>
              <a:ext uri="{FF2B5EF4-FFF2-40B4-BE49-F238E27FC236}">
                <a16:creationId xmlns:a16="http://schemas.microsoft.com/office/drawing/2014/main" id="{F9F1E26B-5EF1-4BED-A81C-8B09F8D9D459}"/>
              </a:ext>
            </a:extLst>
          </p:cNvPr>
          <p:cNvSpPr/>
          <p:nvPr/>
        </p:nvSpPr>
        <p:spPr>
          <a:xfrm>
            <a:off x="10726738" y="187325"/>
            <a:ext cx="579437"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overrideClrMapping bg1="lt1" tx1="dk1" bg2="lt2" tx2="dk2" accent1="accent1" accent2="accent2" accent3="accent3" accent4="accent4" accent5="accent5" accent6="accent6" hlink="hlink" folHlink="folHlink"/>
  </p:clrMapOvr>
</p:sld>
</file>

<file path=ppt/slides/slide3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2850" name="Rectángulo 4">
            <a:extLst>
              <a:ext uri="{FF2B5EF4-FFF2-40B4-BE49-F238E27FC236}">
                <a16:creationId xmlns:a16="http://schemas.microsoft.com/office/drawing/2014/main" id="{1BE1E723-7E3F-4876-B1EB-0C1E7BD6BE43}"/>
              </a:ext>
            </a:extLst>
          </p:cNvPr>
          <p:cNvSpPr>
            <a:spLocks noChangeArrowheads="1"/>
          </p:cNvSpPr>
          <p:nvPr/>
        </p:nvSpPr>
        <p:spPr bwMode="auto">
          <a:xfrm>
            <a:off x="876300" y="161925"/>
            <a:ext cx="1037113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JURÍDICA</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Jurídica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0389E6A9-3DF7-4288-B503-25C6FC5A2028}"/>
              </a:ext>
            </a:extLst>
          </p:cNvPr>
          <p:cNvGraphicFramePr>
            <a:graphicFrameLocks noGrp="1"/>
          </p:cNvGraphicFramePr>
          <p:nvPr/>
        </p:nvGraphicFramePr>
        <p:xfrm>
          <a:off x="876300" y="876300"/>
          <a:ext cx="10450513" cy="3576638"/>
        </p:xfrm>
        <a:graphic>
          <a:graphicData uri="http://schemas.openxmlformats.org/drawingml/2006/table">
            <a:tbl>
              <a:tblPr firstRow="1" bandRow="1"/>
              <a:tblGrid>
                <a:gridCol w="3947892">
                  <a:extLst>
                    <a:ext uri="{9D8B030D-6E8A-4147-A177-3AD203B41FA5}">
                      <a16:colId xmlns:a16="http://schemas.microsoft.com/office/drawing/2014/main" val="20000"/>
                    </a:ext>
                  </a:extLst>
                </a:gridCol>
                <a:gridCol w="2554729">
                  <a:extLst>
                    <a:ext uri="{9D8B030D-6E8A-4147-A177-3AD203B41FA5}">
                      <a16:colId xmlns:a16="http://schemas.microsoft.com/office/drawing/2014/main" val="20001"/>
                    </a:ext>
                  </a:extLst>
                </a:gridCol>
                <a:gridCol w="3947892">
                  <a:extLst>
                    <a:ext uri="{9D8B030D-6E8A-4147-A177-3AD203B41FA5}">
                      <a16:colId xmlns:a16="http://schemas.microsoft.com/office/drawing/2014/main" val="20002"/>
                    </a:ext>
                  </a:extLst>
                </a:gridCol>
              </a:tblGrid>
              <a:tr h="502916">
                <a:tc gridSpan="3">
                  <a:txBody>
                    <a:bodyPr/>
                    <a:lstStyle/>
                    <a:p>
                      <a:pPr algn="l" rtl="0" fontAlgn="ctr"/>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Ejercer la representación judicial y extrajudicialmente del Instituto, a la Entidad, realizar el cobro persuasivo de las obligaciones a favor del Instituto y/o tramitar los procesos de jurisdicción coactiva, tramitar los procesos administrativos sancionatorios y orientar e impartir directrices para la aplicación de las normas del sector transporte</a:t>
                      </a:r>
                      <a:r>
                        <a:rPr lang="es-ES" sz="1100" b="1" i="0" u="none" strike="noStrike" dirty="0">
                          <a:solidFill>
                            <a:srgbClr val="375623"/>
                          </a:solidFill>
                          <a:effectLst/>
                          <a:latin typeface="Arial" panose="020B0604020202020204" pitchFamily="34" charset="0"/>
                        </a:rPr>
                        <a:t>.</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5602">
                <a:tc gridSpan="3">
                  <a:txBody>
                    <a:bodyPr/>
                    <a:lstStyle/>
                    <a:p>
                      <a:pPr algn="r" rtl="0" fontAlgn="ctr"/>
                      <a:r>
                        <a:rPr lang="es-CO" sz="1000" b="0" i="0" u="none" strike="noStrike">
                          <a:solidFill>
                            <a:srgbClr val="FFFFFF"/>
                          </a:solidFill>
                          <a:effectLst/>
                          <a:latin typeface="Arial" panose="020B0604020202020204" pitchFamily="34" charset="0"/>
                        </a:rPr>
                        <a:t>GESTION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857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65602">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65602">
                <a:tc rowSpan="4">
                  <a:txBody>
                    <a:bodyPr/>
                    <a:lstStyle/>
                    <a:p>
                      <a:pPr algn="ctr" rtl="0" fontAlgn="ctr"/>
                      <a:r>
                        <a:rPr lang="es-CO" sz="1400" b="1" i="0" u="none" strike="noStrike">
                          <a:solidFill>
                            <a:schemeClr val="accent6">
                              <a:lumMod val="50000"/>
                            </a:schemeClr>
                          </a:solidFill>
                          <a:effectLst/>
                          <a:latin typeface="Arial" panose="020B0604020202020204" pitchFamily="34" charset="0"/>
                          <a:cs typeface="Arial" panose="020B0604020202020204" pitchFamily="34" charset="0"/>
                        </a:rPr>
                        <a:t>Litigio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4">
                  <a:txBody>
                    <a:bodyPr/>
                    <a:lstStyle/>
                    <a:p>
                      <a:pPr algn="ctr"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Verificar el cumplimiento de los requisitos establecidos por el Decreto 2469 de 2015 y los procedimientos internos del INVÍAS para el pago de las condenas dictadas en su contra o de las conciliaciones celebradas, adelantando el trámite con apoyo de la Subgerencia Financiera para el pago efectivo de los valores adeudados, con cargo al rubro de Sentencias y Conciliaciones.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distribuyeron los recursos asignados, así: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457197">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a) CDP Nº 35219 de 2019 por valor de $58.172.404.915 de los cuales se ejecutaron $58.080.123.907 para el pago de sentencias equivalente al 99,84% de ejecución.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844576">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b) CDP Nº 35319 de 2019 por valor de  $5.000.000.000 para el pago de conciliaciones, el cual fue ejecutado en su totalidad. En diciembre se obtuvo un traslado presupuestal de recursos adicionales por $5.959.418.077. La ejecución final por concepto de conciliaciones fue de $10.641.570.670 equivalente al 97,10% de ejecución.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275144">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Dicha ejecución presupuestal, producto del Plan de Choque adelantado por la OAJ para agilizar el pago con cargo a este rubro, considerando el monto de recursos asignados para la vigencia 2019 y el número de expedientes efectivamente pagados, permitió generar un ahorro de $7.330.572.718, para la Entidad sin contar con los intereses dejados de pagar y que se hubieran generado en las próximas vigencias de continuar con el rezago en el pago de sentencias y conciliaciones de casi tres (3) años.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bl>
          </a:graphicData>
        </a:graphic>
      </p:graphicFrame>
      <p:graphicFrame>
        <p:nvGraphicFramePr>
          <p:cNvPr id="4" name="Tabla 3">
            <a:extLst>
              <a:ext uri="{FF2B5EF4-FFF2-40B4-BE49-F238E27FC236}">
                <a16:creationId xmlns:a16="http://schemas.microsoft.com/office/drawing/2014/main" id="{EE009216-8642-4237-BFCE-AF8E98B6E526}"/>
              </a:ext>
            </a:extLst>
          </p:cNvPr>
          <p:cNvGraphicFramePr>
            <a:graphicFrameLocks noGrp="1"/>
          </p:cNvGraphicFramePr>
          <p:nvPr/>
        </p:nvGraphicFramePr>
        <p:xfrm>
          <a:off x="1268413" y="4684713"/>
          <a:ext cx="9588500" cy="962025"/>
        </p:xfrm>
        <a:graphic>
          <a:graphicData uri="http://schemas.openxmlformats.org/drawingml/2006/table">
            <a:tbl>
              <a:tblPr firstRow="1" bandRow="1"/>
              <a:tblGrid>
                <a:gridCol w="2686579">
                  <a:extLst>
                    <a:ext uri="{9D8B030D-6E8A-4147-A177-3AD203B41FA5}">
                      <a16:colId xmlns:a16="http://schemas.microsoft.com/office/drawing/2014/main" val="20000"/>
                    </a:ext>
                  </a:extLst>
                </a:gridCol>
                <a:gridCol w="3113733">
                  <a:extLst>
                    <a:ext uri="{9D8B030D-6E8A-4147-A177-3AD203B41FA5}">
                      <a16:colId xmlns:a16="http://schemas.microsoft.com/office/drawing/2014/main" val="20001"/>
                    </a:ext>
                  </a:extLst>
                </a:gridCol>
                <a:gridCol w="2668351">
                  <a:extLst>
                    <a:ext uri="{9D8B030D-6E8A-4147-A177-3AD203B41FA5}">
                      <a16:colId xmlns:a16="http://schemas.microsoft.com/office/drawing/2014/main" val="20002"/>
                    </a:ext>
                  </a:extLst>
                </a:gridCol>
                <a:gridCol w="1119837">
                  <a:extLst>
                    <a:ext uri="{9D8B030D-6E8A-4147-A177-3AD203B41FA5}">
                      <a16:colId xmlns:a16="http://schemas.microsoft.com/office/drawing/2014/main" val="20003"/>
                    </a:ext>
                  </a:extLst>
                </a:gridCol>
              </a:tblGrid>
              <a:tr h="381000">
                <a:tc>
                  <a:txBody>
                    <a:bodyPr/>
                    <a:lstStyle/>
                    <a:p>
                      <a:pPr algn="ctr" rtl="0" fontAlgn="b"/>
                      <a:r>
                        <a:rPr lang="es-CO" sz="1100" b="1" i="0" u="none" strike="noStrike">
                          <a:solidFill>
                            <a:srgbClr val="375623"/>
                          </a:solidFill>
                          <a:effectLst/>
                          <a:latin typeface="Arial" panose="020B0604020202020204" pitchFamily="34" charset="0"/>
                        </a:rPr>
                        <a:t>RUBRO SENTENCIAS Y CONCILIACIONES</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100" b="1" i="0" u="none" strike="noStrike">
                          <a:solidFill>
                            <a:srgbClr val="375623"/>
                          </a:solidFill>
                          <a:effectLst/>
                          <a:latin typeface="Arial" panose="020B0604020202020204" pitchFamily="34" charset="0"/>
                        </a:rPr>
                        <a:t>VALOR EJECUTADO 2019</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100" b="1" i="0" u="none" strike="noStrike">
                          <a:solidFill>
                            <a:srgbClr val="375623"/>
                          </a:solidFill>
                          <a:effectLst/>
                          <a:latin typeface="Arial" panose="020B0604020202020204" pitchFamily="34" charset="0"/>
                        </a:rPr>
                        <a:t>NÚMERO EXPEDIENTES PAGADOS</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100" b="1" i="0" u="none" strike="noStrike">
                          <a:solidFill>
                            <a:srgbClr val="375623"/>
                          </a:solidFill>
                          <a:effectLst/>
                          <a:latin typeface="Arial" panose="020B0604020202020204" pitchFamily="34" charset="0"/>
                        </a:rPr>
                        <a:t>PORCENTAJE</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0"/>
                  </a:ext>
                </a:extLst>
              </a:tr>
              <a:tr h="190500">
                <a:tc rowSpan="3">
                  <a:txBody>
                    <a:bodyPr/>
                    <a:lstStyle/>
                    <a:p>
                      <a:pPr algn="ctr" rtl="0" fontAlgn="ctr"/>
                      <a:r>
                        <a:rPr lang="es-CO" sz="1100" b="1" i="0" u="none" strike="noStrike">
                          <a:solidFill>
                            <a:srgbClr val="375623"/>
                          </a:solidFill>
                          <a:effectLst/>
                          <a:latin typeface="Arial" panose="020B0604020202020204" pitchFamily="34" charset="0"/>
                        </a:rPr>
                        <a:t>EJECUCION AÑO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1100" b="0" i="0" u="none" strike="noStrike">
                          <a:solidFill>
                            <a:srgbClr val="375623"/>
                          </a:solidFill>
                          <a:effectLst/>
                          <a:latin typeface="Arial" panose="020B0604020202020204" pitchFamily="34" charset="0"/>
                        </a:rPr>
                        <a:t>$ 39.132.086.555</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100" b="0" i="0" u="none" strike="noStrike">
                          <a:solidFill>
                            <a:srgbClr val="375623"/>
                          </a:solidFill>
                          <a:effectLst/>
                          <a:latin typeface="Arial" panose="020B0604020202020204" pitchFamily="34" charset="0"/>
                        </a:rPr>
                        <a:t>112</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100" b="0" i="0" u="none" strike="noStrike">
                          <a:solidFill>
                            <a:srgbClr val="375623"/>
                          </a:solidFill>
                          <a:effectLst/>
                          <a:latin typeface="Arial" panose="020B0604020202020204" pitchFamily="34" charset="0"/>
                        </a:rPr>
                        <a:t>56,94%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1"/>
                  </a:ext>
                </a:extLst>
              </a:tr>
              <a:tr h="190500">
                <a:tc v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$ 29.589.608.021</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100" b="0" i="0" u="none" strike="noStrike">
                          <a:solidFill>
                            <a:srgbClr val="375623"/>
                          </a:solidFill>
                          <a:effectLst/>
                          <a:latin typeface="Arial" panose="020B0604020202020204" pitchFamily="34" charset="0"/>
                        </a:rPr>
                        <a:t>6</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100" b="0" i="0" u="none" strike="noStrike">
                          <a:solidFill>
                            <a:srgbClr val="375623"/>
                          </a:solidFill>
                          <a:effectLst/>
                          <a:latin typeface="Arial" panose="020B0604020202020204" pitchFamily="34" charset="0"/>
                        </a:rPr>
                        <a:t>43,06%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200025">
                <a:tc vMerge="1">
                  <a:txBody>
                    <a:bodyPr/>
                    <a:lstStyle/>
                    <a:p>
                      <a:endParaRPr lang="es-CO"/>
                    </a:p>
                  </a:txBody>
                  <a:tcPr/>
                </a:tc>
                <a:tc>
                  <a:txBody>
                    <a:bodyPr/>
                    <a:lstStyle/>
                    <a:p>
                      <a:pPr algn="l" rtl="0" fontAlgn="b"/>
                      <a:r>
                        <a:rPr lang="es-CO" sz="1100" b="1" i="0" u="none" strike="noStrike">
                          <a:solidFill>
                            <a:srgbClr val="375623"/>
                          </a:solidFill>
                          <a:effectLst/>
                          <a:latin typeface="Arial" panose="020B0604020202020204" pitchFamily="34" charset="0"/>
                        </a:rPr>
                        <a:t>$ 68.721.694.576</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100" b="1" i="0" u="none" strike="noStrike">
                          <a:solidFill>
                            <a:srgbClr val="375623"/>
                          </a:solidFill>
                          <a:effectLst/>
                          <a:latin typeface="Arial" panose="020B0604020202020204" pitchFamily="34" charset="0"/>
                        </a:rPr>
                        <a:t>118</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100" b="1" i="0" u="none" strike="noStrike" dirty="0">
                          <a:solidFill>
                            <a:srgbClr val="375623"/>
                          </a:solidFill>
                          <a:effectLst/>
                          <a:latin typeface="Arial" panose="020B0604020202020204" pitchFamily="34" charset="0"/>
                        </a:rPr>
                        <a:t>100%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bl>
          </a:graphicData>
        </a:graphic>
      </p:graphicFrame>
    </p:spTree>
  </p:cSld>
  <p:clrMapOvr>
    <a:overrideClrMapping bg1="lt1" tx1="dk1" bg2="lt2" tx2="dk2" accent1="accent1" accent2="accent2" accent3="accent3" accent4="accent4" accent5="accent5" accent6="accent6" hlink="hlink" folHlink="folHlink"/>
  </p:clrMapOvr>
</p:sld>
</file>

<file path=ppt/slides/slide3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3874" name="Rectángulo 4">
            <a:extLst>
              <a:ext uri="{FF2B5EF4-FFF2-40B4-BE49-F238E27FC236}">
                <a16:creationId xmlns:a16="http://schemas.microsoft.com/office/drawing/2014/main" id="{C175DCEA-FB74-46E0-A6E7-0B49AF39CE04}"/>
              </a:ext>
            </a:extLst>
          </p:cNvPr>
          <p:cNvSpPr>
            <a:spLocks noChangeArrowheads="1"/>
          </p:cNvSpPr>
          <p:nvPr/>
        </p:nvSpPr>
        <p:spPr bwMode="auto">
          <a:xfrm>
            <a:off x="857250" y="98425"/>
            <a:ext cx="1039018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JURÍDICA</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Jurídica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97F0445F-6338-4F15-9733-84EB46B6F658}"/>
              </a:ext>
            </a:extLst>
          </p:cNvPr>
          <p:cNvGraphicFramePr>
            <a:graphicFrameLocks noGrp="1"/>
          </p:cNvGraphicFramePr>
          <p:nvPr/>
        </p:nvGraphicFramePr>
        <p:xfrm>
          <a:off x="944563" y="776288"/>
          <a:ext cx="10390187" cy="3138487"/>
        </p:xfrm>
        <a:graphic>
          <a:graphicData uri="http://schemas.openxmlformats.org/drawingml/2006/table">
            <a:tbl>
              <a:tblPr firstRow="1" bandRow="1"/>
              <a:tblGrid>
                <a:gridCol w="2494828">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694960">
                  <a:extLst>
                    <a:ext uri="{9D8B030D-6E8A-4147-A177-3AD203B41FA5}">
                      <a16:colId xmlns:a16="http://schemas.microsoft.com/office/drawing/2014/main" val="20002"/>
                    </a:ext>
                  </a:extLst>
                </a:gridCol>
              </a:tblGrid>
              <a:tr h="545623">
                <a:tc gridSpan="3">
                  <a:txBody>
                    <a:bodyPr/>
                    <a:lstStyle/>
                    <a:p>
                      <a:pPr algn="l" rtl="0" fontAlgn="ctr"/>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Ejercer la representación judicial y extrajudicial del Instituto, realizar el cobro persuasivo de las obligaciones a favor del Instituto y/o tramitar los procesos de jurisdicción coactiva, tramitar los procesos administrativos sancionatorios y orientar e impartir directrices para la aplicación de las normas del sector transporte.</a:t>
                      </a:r>
                      <a:endParaRPr lang="es-ES" sz="1000" b="0" i="0" u="none" strike="noStrike" dirty="0">
                        <a:solidFill>
                          <a:srgbClr val="375623"/>
                        </a:solidFill>
                        <a:effectLst/>
                        <a:latin typeface="Arial" panose="020B0604020202020204" pitchFamily="34" charset="0"/>
                      </a:endParaRPr>
                    </a:p>
                  </a:txBody>
                  <a:tcPr marL="9160" marR="9160" marT="915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5539">
                <a:tc gridSpan="3">
                  <a:txBody>
                    <a:bodyPr/>
                    <a:lstStyle/>
                    <a:p>
                      <a:pPr algn="r" rtl="0" fontAlgn="ctr"/>
                      <a:r>
                        <a:rPr lang="es-CO" sz="1000" b="0" i="0" u="none" strike="noStrike">
                          <a:solidFill>
                            <a:srgbClr val="FFFFFF"/>
                          </a:solidFill>
                          <a:effectLst/>
                          <a:latin typeface="Arial" panose="020B0604020202020204" pitchFamily="34" charset="0"/>
                        </a:rPr>
                        <a:t>GESTION</a:t>
                      </a:r>
                    </a:p>
                  </a:txBody>
                  <a:tcPr marL="9160" marR="9160" marT="915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857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85539">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TEMA</a:t>
                      </a:r>
                    </a:p>
                  </a:txBody>
                  <a:tcPr marL="9160" marR="9160" marT="915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9160" marR="9160" marT="915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334526">
                <a:tc rowSpan="3">
                  <a:txBody>
                    <a:bodyPr/>
                    <a:lstStyle/>
                    <a:p>
                      <a:pPr algn="ctr" rtl="0" fontAlgn="ctr"/>
                      <a:r>
                        <a:rPr lang="es-CO" sz="1000" b="1" i="0" u="none" strike="noStrike" dirty="0">
                          <a:solidFill>
                            <a:schemeClr val="accent6">
                              <a:lumMod val="50000"/>
                            </a:schemeClr>
                          </a:solidFill>
                          <a:effectLst/>
                          <a:latin typeface="Arial" panose="020B0604020202020204" pitchFamily="34" charset="0"/>
                          <a:cs typeface="Arial" panose="020B0604020202020204" pitchFamily="34" charset="0"/>
                        </a:rPr>
                        <a:t>JURISDICCIÓN COACTIVA</a:t>
                      </a:r>
                    </a:p>
                  </a:txBody>
                  <a:tcPr marL="9160" marR="9160" marT="915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3">
                  <a:txBody>
                    <a:bodyPr/>
                    <a:lstStyle/>
                    <a:p>
                      <a:pPr algn="ctr"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Adelantar las acciones tendientes a recuperar los recursos a favor del Instituto por cobro de valorización, contraprestación portuaria, saldos de contratos, liquidaciones, fallos judiciales etc.</a:t>
                      </a:r>
                    </a:p>
                  </a:txBody>
                  <a:tcPr marL="9160" marR="9160" marT="915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iniciaron 302 procesos de cobro por valorización y se dio apertura a 58 nuevos procesos de jurisdicción coactiva por otros conceptos.</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1552735">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Se decretó la terminación de 30 procesos y se expidieron 436 actos administrativos, así: 302 mandamientos de pago de valorización; 25 mandamientos de pago de otros cobros; 46 autos de avoca conocimiento; 11 autos de decreto de medidas cautelares; 1 auto de decreto de pruebas; 2 resoluciones de orden de continuar ejecución; 2 resoluciones que resuelven excepciones previas; 1 resolución que resuelve recurso de reposición; 1 resolución de aclaración auto proferido; 12 autos de archivo cobro valorización; 24 autos de terminación y/o archivo de procesos por otros conceptos y 9 autos que deciden no avocar conocimiento.</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C6E0B4"/>
                    </a:solidFill>
                  </a:tcPr>
                </a:tc>
                <a:extLst>
                  <a:ext uri="{0D108BD9-81ED-4DB2-BD59-A6C34878D82A}">
                    <a16:rowId xmlns:a16="http://schemas.microsoft.com/office/drawing/2014/main" val="10004"/>
                  </a:ext>
                </a:extLst>
              </a:tr>
              <a:tr h="334526">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Dichas gestiones permitieron recaudar recursos para el Instituto por $11,784,259,487,55 discriminados en los siguientes conceptos:</a:t>
                      </a:r>
                    </a:p>
                  </a:txBody>
                  <a:tcPr marL="9160" marR="9160" marT="915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bl>
          </a:graphicData>
        </a:graphic>
      </p:graphicFrame>
      <p:graphicFrame>
        <p:nvGraphicFramePr>
          <p:cNvPr id="3" name="Tabla 2">
            <a:extLst>
              <a:ext uri="{FF2B5EF4-FFF2-40B4-BE49-F238E27FC236}">
                <a16:creationId xmlns:a16="http://schemas.microsoft.com/office/drawing/2014/main" id="{0E269EE8-F99B-4472-BF12-B87071B1E901}"/>
              </a:ext>
            </a:extLst>
          </p:cNvPr>
          <p:cNvGraphicFramePr>
            <a:graphicFrameLocks noGrp="1"/>
          </p:cNvGraphicFramePr>
          <p:nvPr/>
        </p:nvGraphicFramePr>
        <p:xfrm>
          <a:off x="4057650" y="4029075"/>
          <a:ext cx="5308600" cy="1738313"/>
        </p:xfrm>
        <a:graphic>
          <a:graphicData uri="http://schemas.openxmlformats.org/drawingml/2006/table">
            <a:tbl>
              <a:tblPr firstRow="1" bandRow="1"/>
              <a:tblGrid>
                <a:gridCol w="3033486">
                  <a:extLst>
                    <a:ext uri="{9D8B030D-6E8A-4147-A177-3AD203B41FA5}">
                      <a16:colId xmlns:a16="http://schemas.microsoft.com/office/drawing/2014/main" val="20000"/>
                    </a:ext>
                  </a:extLst>
                </a:gridCol>
                <a:gridCol w="2275114">
                  <a:extLst>
                    <a:ext uri="{9D8B030D-6E8A-4147-A177-3AD203B41FA5}">
                      <a16:colId xmlns:a16="http://schemas.microsoft.com/office/drawing/2014/main" val="20001"/>
                    </a:ext>
                  </a:extLst>
                </a:gridCol>
              </a:tblGrid>
              <a:tr h="151471">
                <a:tc>
                  <a:txBody>
                    <a:bodyPr/>
                    <a:lstStyle/>
                    <a:p>
                      <a:pPr algn="ctr" fontAlgn="b"/>
                      <a:r>
                        <a:rPr lang="es-CO" sz="900" b="0" i="0" u="none" strike="noStrike">
                          <a:solidFill>
                            <a:srgbClr val="FFFFFF"/>
                          </a:solidFill>
                          <a:effectLst/>
                          <a:latin typeface="Arial" panose="020B0604020202020204" pitchFamily="34" charset="0"/>
                        </a:rPr>
                        <a:t>CONCEPTO RECAUDO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a:txBody>
                    <a:bodyPr/>
                    <a:lstStyle/>
                    <a:p>
                      <a:pPr algn="ctr" fontAlgn="b"/>
                      <a:r>
                        <a:rPr lang="es-CO" sz="900" b="0" i="0" u="none" strike="noStrike">
                          <a:solidFill>
                            <a:srgbClr val="FFFFFF"/>
                          </a:solidFill>
                          <a:effectLst/>
                          <a:latin typeface="Arial" panose="020B0604020202020204" pitchFamily="34" charset="0"/>
                        </a:rPr>
                        <a:t>VALOR</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375623"/>
                    </a:solidFill>
                  </a:tcPr>
                </a:tc>
                <a:extLst>
                  <a:ext uri="{0D108BD9-81ED-4DB2-BD59-A6C34878D82A}">
                    <a16:rowId xmlns:a16="http://schemas.microsoft.com/office/drawing/2014/main" val="10000"/>
                  </a:ext>
                </a:extLst>
              </a:tr>
              <a:tr h="144258">
                <a:tc>
                  <a:txBody>
                    <a:bodyPr/>
                    <a:lstStyle/>
                    <a:p>
                      <a:pPr algn="just" rtl="0" fontAlgn="ctr"/>
                      <a:r>
                        <a:rPr lang="es-CO" sz="900" b="0" i="0" u="none" strike="noStrike" dirty="0">
                          <a:solidFill>
                            <a:schemeClr val="accent6">
                              <a:lumMod val="50000"/>
                            </a:schemeClr>
                          </a:solidFill>
                          <a:effectLst/>
                          <a:latin typeface="Arial" panose="020B0604020202020204" pitchFamily="34" charset="0"/>
                        </a:rPr>
                        <a:t>CONTRACTUALES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r" rtl="0" fontAlgn="b"/>
                      <a:r>
                        <a:rPr lang="es-CO" sz="900" b="1" i="0" u="none" strike="noStrike" dirty="0">
                          <a:solidFill>
                            <a:schemeClr val="accent6">
                              <a:lumMod val="50000"/>
                            </a:schemeClr>
                          </a:solidFill>
                          <a:effectLst/>
                          <a:latin typeface="Arial" panose="020B0604020202020204" pitchFamily="34" charset="0"/>
                        </a:rPr>
                        <a:t> $                          3.380.865.959,78 </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44258">
                <a:tc>
                  <a:txBody>
                    <a:bodyPr/>
                    <a:lstStyle/>
                    <a:p>
                      <a:pPr algn="l" rtl="0" fontAlgn="b"/>
                      <a:r>
                        <a:rPr lang="es-CO" sz="900" b="0" i="0" u="none" strike="noStrike" dirty="0">
                          <a:solidFill>
                            <a:schemeClr val="accent6">
                              <a:lumMod val="50000"/>
                            </a:schemeClr>
                          </a:solidFill>
                          <a:effectLst/>
                          <a:latin typeface="Arial" panose="020B0604020202020204" pitchFamily="34" charset="0"/>
                        </a:rPr>
                        <a:t>LAUDO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r" rtl="0" fontAlgn="b"/>
                      <a:r>
                        <a:rPr lang="es-CO" sz="900" b="0" i="0" u="none" strike="noStrike" dirty="0">
                          <a:solidFill>
                            <a:schemeClr val="accent6">
                              <a:lumMod val="50000"/>
                            </a:schemeClr>
                          </a:solidFill>
                          <a:effectLst/>
                          <a:latin typeface="Arial" panose="020B0604020202020204" pitchFamily="34" charset="0"/>
                        </a:rPr>
                        <a:t> $                             981.994.712,18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44258">
                <a:tc>
                  <a:txBody>
                    <a:bodyPr/>
                    <a:lstStyle/>
                    <a:p>
                      <a:pPr algn="just" rtl="0" fontAlgn="ctr"/>
                      <a:r>
                        <a:rPr lang="es-CO" sz="900" b="0" i="0" u="none" strike="noStrike" dirty="0">
                          <a:solidFill>
                            <a:schemeClr val="accent6">
                              <a:lumMod val="50000"/>
                            </a:schemeClr>
                          </a:solidFill>
                          <a:effectLst/>
                          <a:latin typeface="Arial" panose="020B0604020202020204" pitchFamily="34" charset="0"/>
                        </a:rPr>
                        <a:t>EMBARGOS INVIAS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r" rtl="0" fontAlgn="ctr"/>
                      <a:r>
                        <a:rPr lang="es-CO" sz="900" b="0" i="0" u="none" strike="noStrike" dirty="0">
                          <a:solidFill>
                            <a:schemeClr val="accent6">
                              <a:lumMod val="50000"/>
                            </a:schemeClr>
                          </a:solidFill>
                          <a:effectLst/>
                          <a:latin typeface="Arial" panose="020B0604020202020204" pitchFamily="34" charset="0"/>
                        </a:rPr>
                        <a:t> $                          4.110.846.844,00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44258">
                <a:tc>
                  <a:txBody>
                    <a:bodyPr/>
                    <a:lstStyle/>
                    <a:p>
                      <a:pPr algn="l" rtl="0" fontAlgn="b"/>
                      <a:r>
                        <a:rPr lang="es-CO" sz="900" b="0" i="0" u="none" strike="noStrike" dirty="0">
                          <a:solidFill>
                            <a:schemeClr val="accent6">
                              <a:lumMod val="50000"/>
                            </a:schemeClr>
                          </a:solidFill>
                          <a:effectLst/>
                          <a:latin typeface="Arial" panose="020B0604020202020204" pitchFamily="34" charset="0"/>
                        </a:rPr>
                        <a:t>HIPOTECARIO</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r" rtl="0" fontAlgn="b"/>
                      <a:r>
                        <a:rPr lang="es-CO" sz="900" b="0" i="0" u="none" strike="noStrike" dirty="0">
                          <a:solidFill>
                            <a:schemeClr val="accent6">
                              <a:lumMod val="50000"/>
                            </a:schemeClr>
                          </a:solidFill>
                          <a:effectLst/>
                          <a:latin typeface="Arial" panose="020B0604020202020204" pitchFamily="34" charset="0"/>
                        </a:rPr>
                        <a:t> $                                 1.105.000,00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44258">
                <a:tc>
                  <a:txBody>
                    <a:bodyPr/>
                    <a:lstStyle/>
                    <a:p>
                      <a:pPr algn="just" rtl="0" fontAlgn="ctr"/>
                      <a:r>
                        <a:rPr lang="es-CO" sz="900" b="0" i="0" u="none" strike="noStrike" dirty="0">
                          <a:solidFill>
                            <a:schemeClr val="accent6">
                              <a:lumMod val="50000"/>
                            </a:schemeClr>
                          </a:solidFill>
                          <a:effectLst/>
                          <a:latin typeface="Arial" panose="020B0604020202020204" pitchFamily="34" charset="0"/>
                        </a:rPr>
                        <a:t>COSTAS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r" rtl="0" fontAlgn="ctr"/>
                      <a:r>
                        <a:rPr lang="es-CO" sz="900" b="0" i="0" u="none" strike="noStrike" dirty="0">
                          <a:solidFill>
                            <a:schemeClr val="accent6">
                              <a:lumMod val="50000"/>
                            </a:schemeClr>
                          </a:solidFill>
                          <a:effectLst/>
                          <a:latin typeface="Arial" panose="020B0604020202020204" pitchFamily="34" charset="0"/>
                        </a:rPr>
                        <a:t> $                                    887.500,00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44258">
                <a:tc>
                  <a:txBody>
                    <a:bodyPr/>
                    <a:lstStyle/>
                    <a:p>
                      <a:pPr algn="l" rtl="0" fontAlgn="b"/>
                      <a:r>
                        <a:rPr lang="es-CO" sz="900" b="0" i="0" u="none" strike="noStrike" dirty="0">
                          <a:solidFill>
                            <a:schemeClr val="accent6">
                              <a:lumMod val="50000"/>
                            </a:schemeClr>
                          </a:solidFill>
                          <a:effectLst/>
                          <a:latin typeface="Arial" panose="020B0604020202020204" pitchFamily="34" charset="0"/>
                        </a:rPr>
                        <a:t>PORTUARIOS</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r" rtl="0" fontAlgn="b"/>
                      <a:r>
                        <a:rPr lang="es-CO" sz="900" b="0" i="0" u="none" strike="noStrike" dirty="0">
                          <a:solidFill>
                            <a:schemeClr val="accent6">
                              <a:lumMod val="50000"/>
                            </a:schemeClr>
                          </a:solidFill>
                          <a:effectLst/>
                          <a:latin typeface="Arial" panose="020B0604020202020204" pitchFamily="34" charset="0"/>
                        </a:rPr>
                        <a:t> $                          1.115.006.244,00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44258">
                <a:tc>
                  <a:txBody>
                    <a:bodyPr/>
                    <a:lstStyle/>
                    <a:p>
                      <a:pPr algn="just" rtl="0" fontAlgn="ctr"/>
                      <a:r>
                        <a:rPr lang="es-CO" sz="900" b="0" i="0" u="none" strike="noStrike" dirty="0">
                          <a:solidFill>
                            <a:schemeClr val="accent6">
                              <a:lumMod val="50000"/>
                            </a:schemeClr>
                          </a:solidFill>
                          <a:effectLst/>
                          <a:latin typeface="Arial" panose="020B0604020202020204" pitchFamily="34" charset="0"/>
                        </a:rPr>
                        <a:t>CONTRALORIA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r" rtl="0" fontAlgn="ctr"/>
                      <a:r>
                        <a:rPr lang="es-CO" sz="900" b="0" i="0" u="none" strike="noStrike" dirty="0">
                          <a:solidFill>
                            <a:schemeClr val="accent6">
                              <a:lumMod val="50000"/>
                            </a:schemeClr>
                          </a:solidFill>
                          <a:effectLst/>
                          <a:latin typeface="Arial" panose="020B0604020202020204" pitchFamily="34" charset="0"/>
                        </a:rPr>
                        <a:t> $                             557.894.632,00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44258">
                <a:tc>
                  <a:txBody>
                    <a:bodyPr/>
                    <a:lstStyle/>
                    <a:p>
                      <a:pPr algn="l" rtl="0" fontAlgn="b"/>
                      <a:r>
                        <a:rPr lang="es-CO" sz="900" b="0" i="0" u="none" strike="noStrike">
                          <a:solidFill>
                            <a:schemeClr val="accent6">
                              <a:lumMod val="50000"/>
                            </a:schemeClr>
                          </a:solidFill>
                          <a:effectLst/>
                          <a:latin typeface="Arial" panose="020B0604020202020204" pitchFamily="34" charset="0"/>
                        </a:rPr>
                        <a:t>VALORIZACION</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r" rtl="0" fontAlgn="b"/>
                      <a:r>
                        <a:rPr lang="es-CO" sz="900" b="0" i="0" u="none" strike="noStrike" dirty="0">
                          <a:solidFill>
                            <a:schemeClr val="accent6">
                              <a:lumMod val="50000"/>
                            </a:schemeClr>
                          </a:solidFill>
                          <a:effectLst/>
                          <a:latin typeface="Arial" panose="020B0604020202020204" pitchFamily="34" charset="0"/>
                        </a:rPr>
                        <a:t> $                               31.080.793,00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44258">
                <a:tc>
                  <a:txBody>
                    <a:bodyPr/>
                    <a:lstStyle/>
                    <a:p>
                      <a:pPr algn="just" rtl="0" fontAlgn="ctr"/>
                      <a:r>
                        <a:rPr lang="es-CO" sz="900" b="0" i="0" u="none" strike="noStrike">
                          <a:solidFill>
                            <a:schemeClr val="accent6">
                              <a:lumMod val="50000"/>
                            </a:schemeClr>
                          </a:solidFill>
                          <a:effectLst/>
                          <a:latin typeface="Arial" panose="020B0604020202020204" pitchFamily="34" charset="0"/>
                        </a:rPr>
                        <a:t>REPARACION DIRECTA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r" rtl="0" fontAlgn="ctr"/>
                      <a:r>
                        <a:rPr lang="es-CO" sz="900" b="0" i="0" u="none" strike="noStrike" dirty="0">
                          <a:solidFill>
                            <a:schemeClr val="accent6">
                              <a:lumMod val="50000"/>
                            </a:schemeClr>
                          </a:solidFill>
                          <a:effectLst/>
                          <a:latin typeface="Arial" panose="020B0604020202020204" pitchFamily="34" charset="0"/>
                        </a:rPr>
                        <a:t> $                          1.541.387.110,96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144258">
                <a:tc>
                  <a:txBody>
                    <a:bodyPr/>
                    <a:lstStyle/>
                    <a:p>
                      <a:pPr algn="l" rtl="0" fontAlgn="b"/>
                      <a:r>
                        <a:rPr lang="es-CO" sz="900" b="0" i="0" u="none" strike="noStrike">
                          <a:solidFill>
                            <a:schemeClr val="accent6">
                              <a:lumMod val="50000"/>
                            </a:schemeClr>
                          </a:solidFill>
                          <a:effectLst/>
                          <a:latin typeface="Arial" panose="020B0604020202020204" pitchFamily="34" charset="0"/>
                        </a:rPr>
                        <a:t>ACREENCIAS LABORALES</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r" rtl="0" fontAlgn="b"/>
                      <a:r>
                        <a:rPr lang="es-CO" sz="900" b="0" i="0" u="none" strike="noStrike" dirty="0">
                          <a:solidFill>
                            <a:schemeClr val="accent6">
                              <a:lumMod val="50000"/>
                            </a:schemeClr>
                          </a:solidFill>
                          <a:effectLst/>
                          <a:latin typeface="Arial" panose="020B0604020202020204" pitchFamily="34" charset="0"/>
                        </a:rPr>
                        <a:t> $                               63.190.691,63 </a:t>
                      </a:r>
                    </a:p>
                  </a:txBody>
                  <a:tcPr marL="0" marR="0" marT="0"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144258">
                <a:tc>
                  <a:txBody>
                    <a:bodyPr/>
                    <a:lstStyle/>
                    <a:p>
                      <a:pPr algn="ctr" rtl="0" fontAlgn="ctr"/>
                      <a:r>
                        <a:rPr lang="es-CO" sz="900" b="1" i="0" u="none" strike="noStrike">
                          <a:solidFill>
                            <a:schemeClr val="accent6">
                              <a:lumMod val="50000"/>
                            </a:schemeClr>
                          </a:solidFill>
                          <a:effectLst/>
                          <a:latin typeface="Arial" panose="020B0604020202020204" pitchFamily="34" charset="0"/>
                        </a:rPr>
                        <a:t>TOTAL GENERAL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chemeClr val="accent6">
                              <a:lumMod val="50000"/>
                            </a:schemeClr>
                          </a:solidFill>
                          <a:effectLst/>
                          <a:latin typeface="Arial" panose="020B0604020202020204" pitchFamily="34" charset="0"/>
                        </a:rPr>
                        <a:t> $                        11.784.259.487,55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bl>
          </a:graphicData>
        </a:graphic>
      </p:graphicFrame>
    </p:spTree>
  </p:cSld>
  <p:clrMapOvr>
    <a:overrideClrMapping bg1="lt1" tx1="dk1" bg2="lt2" tx2="dk2" accent1="accent1" accent2="accent2" accent3="accent3" accent4="accent4" accent5="accent5" accent6="accent6" hlink="hlink" folHlink="folHlink"/>
  </p:clrMapOvr>
</p:sld>
</file>

<file path=ppt/slides/slide3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4898" name="Rectángulo 4">
            <a:extLst>
              <a:ext uri="{FF2B5EF4-FFF2-40B4-BE49-F238E27FC236}">
                <a16:creationId xmlns:a16="http://schemas.microsoft.com/office/drawing/2014/main" id="{9F2B2D22-C116-441D-B9CF-755300C07C39}"/>
              </a:ext>
            </a:extLst>
          </p:cNvPr>
          <p:cNvSpPr>
            <a:spLocks noChangeArrowheads="1"/>
          </p:cNvSpPr>
          <p:nvPr/>
        </p:nvSpPr>
        <p:spPr bwMode="auto">
          <a:xfrm>
            <a:off x="885825" y="255588"/>
            <a:ext cx="10361613"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JURÍDICA</a:t>
            </a:r>
          </a:p>
          <a:p>
            <a:pPr eaLnBrk="1" hangingPunct="1">
              <a:lnSpc>
                <a:spcPct val="100000"/>
              </a:lnSpc>
              <a:spcBef>
                <a:spcPct val="0"/>
              </a:spcBef>
              <a:buFontTx/>
              <a:buNone/>
            </a:pPr>
            <a:r>
              <a:rPr lang="es-ES" altLang="es-CO" sz="18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Asesora Jurídica</a:t>
            </a:r>
            <a:endParaRPr lang="es-ES" altLang="es-CO" sz="24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FA99EACC-B01D-4659-919E-5B14E014689F}"/>
              </a:ext>
            </a:extLst>
          </p:cNvPr>
          <p:cNvGraphicFramePr>
            <a:graphicFrameLocks noGrp="1"/>
          </p:cNvGraphicFramePr>
          <p:nvPr/>
        </p:nvGraphicFramePr>
        <p:xfrm>
          <a:off x="885825" y="1169988"/>
          <a:ext cx="10361613" cy="4352925"/>
        </p:xfrm>
        <a:graphic>
          <a:graphicData uri="http://schemas.openxmlformats.org/drawingml/2006/table">
            <a:tbl>
              <a:tblPr firstRow="1" bandRow="1"/>
              <a:tblGrid>
                <a:gridCol w="3914308">
                  <a:extLst>
                    <a:ext uri="{9D8B030D-6E8A-4147-A177-3AD203B41FA5}">
                      <a16:colId xmlns:a16="http://schemas.microsoft.com/office/drawing/2014/main" val="20000"/>
                    </a:ext>
                  </a:extLst>
                </a:gridCol>
                <a:gridCol w="2532996">
                  <a:extLst>
                    <a:ext uri="{9D8B030D-6E8A-4147-A177-3AD203B41FA5}">
                      <a16:colId xmlns:a16="http://schemas.microsoft.com/office/drawing/2014/main" val="20001"/>
                    </a:ext>
                  </a:extLst>
                </a:gridCol>
                <a:gridCol w="3914308">
                  <a:extLst>
                    <a:ext uri="{9D8B030D-6E8A-4147-A177-3AD203B41FA5}">
                      <a16:colId xmlns:a16="http://schemas.microsoft.com/office/drawing/2014/main" val="20002"/>
                    </a:ext>
                  </a:extLst>
                </a:gridCol>
              </a:tblGrid>
              <a:tr h="503006">
                <a:tc gridSpan="3">
                  <a:txBody>
                    <a:bodyPr/>
                    <a:lstStyle/>
                    <a:p>
                      <a:pPr algn="l" rtl="0" fontAlgn="ctr"/>
                      <a:r>
                        <a:rPr lang="es-ES" sz="1000" b="1" i="0" u="none" strike="noStrike" dirty="0">
                          <a:solidFill>
                            <a:srgbClr val="375623"/>
                          </a:solidFill>
                          <a:effectLst/>
                          <a:latin typeface="Arial" panose="020B0604020202020204" pitchFamily="34" charset="0"/>
                        </a:rPr>
                        <a:t>Alcance de la Gestión: </a:t>
                      </a:r>
                      <a:r>
                        <a:rPr lang="es-ES" sz="1100" b="0" i="0" u="none" strike="noStrike" dirty="0">
                          <a:solidFill>
                            <a:schemeClr val="accent6">
                              <a:lumMod val="50000"/>
                            </a:schemeClr>
                          </a:solidFill>
                          <a:effectLst/>
                          <a:latin typeface="Arial" panose="020B0604020202020204" pitchFamily="34" charset="0"/>
                        </a:rPr>
                        <a:t>Ejercer la representación judicial y extrajudicialmente del Instituto, a la Entidad, realizar el cobro persuasivo de las obligaciones a favor del Instituto y/o tramitar los procesos de jurisdicción coactiva, tramitar los procesos administrativos sancionatorios y orientar e impartir directrices para la aplicación de las normas del sector transporte.</a:t>
                      </a:r>
                      <a:endParaRPr lang="es-ES" sz="1000" b="0" i="0" u="none" strike="noStrike" dirty="0">
                        <a:solidFill>
                          <a:schemeClr val="accent6">
                            <a:lumMod val="50000"/>
                          </a:schemeClr>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5987">
                <a:tc gridSpan="3">
                  <a:txBody>
                    <a:bodyPr/>
                    <a:lstStyle/>
                    <a:p>
                      <a:pPr algn="r" rtl="0" fontAlgn="ctr"/>
                      <a:r>
                        <a:rPr lang="es-CO" sz="1000" b="0" i="0" u="none" strike="noStrike">
                          <a:solidFill>
                            <a:srgbClr val="FFFFFF"/>
                          </a:solidFill>
                          <a:effectLst/>
                          <a:latin typeface="Arial" panose="020B0604020202020204" pitchFamily="34" charset="0"/>
                        </a:rPr>
                        <a:t>GESTION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857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85987">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TEMA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1264707">
                <a:tc rowSpan="3">
                  <a:txBody>
                    <a:bodyPr/>
                    <a:lstStyle/>
                    <a:p>
                      <a:pPr algn="ctr" rtl="0" fontAlgn="ctr"/>
                      <a:r>
                        <a:rPr lang="es-CO" sz="1200" b="1" i="0" u="none" strike="noStrike" dirty="0">
                          <a:solidFill>
                            <a:schemeClr val="accent6">
                              <a:lumMod val="50000"/>
                            </a:schemeClr>
                          </a:solidFill>
                          <a:effectLst/>
                          <a:latin typeface="Arial" panose="020B0604020202020204" pitchFamily="34" charset="0"/>
                          <a:cs typeface="Arial" panose="020B0604020202020204" pitchFamily="34" charset="0"/>
                        </a:rPr>
                        <a:t>SANCIONATORIOS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C6E0B4"/>
                    </a:solidFill>
                  </a:tcPr>
                </a:tc>
                <a:tc rowSpan="3">
                  <a:txBody>
                    <a:bodyPr/>
                    <a:lstStyle/>
                    <a:p>
                      <a:pPr algn="ctr"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Adelantar el trámite e impulso de los procesos administrativos sancionatorios contractuales según solicitud de las Unidades Ejecutoras y las Direcciones Territoriales, por incumplimiento contractual, incluyendo la declaratoria de los siniestros acaecidos y de la caducidad contractual cuando a ello haya lugar, con ocasión de los contratos suscritos por la Entidad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C6E0B4"/>
                    </a:solidFill>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En la vigencia 2019, se atendieron un total de 113 solicitudes de inicio de procedimiento administrativo, de las cuales 59 fueron devueltas o remitidas a las Unidades Ejecutoras por ausencia de requisitos formales o por improcedencia jurídica; 54 cumplieron los requisitos formales y jurídicos, respecto de las cuales se adelantó el procedimientos administrativos sancionatorios o de declaratoria de ocurrencia del siniestro.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C6E0B4"/>
                    </a:solidFill>
                  </a:tcPr>
                </a:tc>
                <a:extLst>
                  <a:ext uri="{0D108BD9-81ED-4DB2-BD59-A6C34878D82A}">
                    <a16:rowId xmlns:a16="http://schemas.microsoft.com/office/drawing/2014/main" val="10003"/>
                  </a:ext>
                </a:extLst>
              </a:tr>
              <a:tr h="1264707">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a:solidFill>
                            <a:schemeClr val="accent6">
                              <a:lumMod val="50000"/>
                            </a:schemeClr>
                          </a:solidFill>
                          <a:effectLst/>
                          <a:latin typeface="Arial" panose="020B0604020202020204" pitchFamily="34" charset="0"/>
                          <a:cs typeface="Arial" panose="020B0604020202020204" pitchFamily="34" charset="0"/>
                        </a:rPr>
                        <a:t>En 33 casos se adoptó la correspondiente decisión, de los cuales 15 fueron por incumplimiento definitivo, 12 por incumplimiento parcial y 6 por declaratoria de ocurrencia de siniestro de estabilidad de obra; que derivaron en la imposición de multas por valor de $274,367,108,32, se hicieron efectivas 5 cláusulas penales por valor de $360,590,379,47 y 1 garantía de estabilidad de obra por $249,156,367,81.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4"/>
                  </a:ext>
                </a:extLst>
              </a:tr>
              <a:tr h="948531">
                <a:tc vMerge="1">
                  <a:txBody>
                    <a:bodyPr/>
                    <a:lstStyle/>
                    <a:p>
                      <a:endParaRPr lang="es-CO"/>
                    </a:p>
                  </a:txBody>
                  <a:tcPr/>
                </a:tc>
                <a:tc vMerge="1">
                  <a:txBody>
                    <a:bodyPr/>
                    <a:lstStyle/>
                    <a:p>
                      <a:endParaRPr lang="es-CO"/>
                    </a:p>
                  </a:txBody>
                  <a:tcPr/>
                </a:tc>
                <a:tc>
                  <a:txBody>
                    <a:bodyPr/>
                    <a:lstStyle/>
                    <a:p>
                      <a:pPr algn="just" rtl="0" fontAlgn="ctr"/>
                      <a:r>
                        <a:rPr lang="es-ES" sz="1000" b="0" i="0" u="none" strike="noStrike" dirty="0">
                          <a:solidFill>
                            <a:schemeClr val="accent6">
                              <a:lumMod val="50000"/>
                            </a:schemeClr>
                          </a:solidFill>
                          <a:effectLst/>
                          <a:latin typeface="Arial" panose="020B0604020202020204" pitchFamily="34" charset="0"/>
                          <a:cs typeface="Arial" panose="020B0604020202020204" pitchFamily="34" charset="0"/>
                        </a:rPr>
                        <a:t>Las restantes 21 solicitudes continúan en el trámite respectivo: 13 en etapa probatoria y 8 en etapa de descargos, 15 correspondieron a procedimientos administrativos sancionatorios por incumplimiento definitivo, 12 a incumplimiento parcial y 6 a declaratoria de ocurrencia de siniestro de estabilidad de obra.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bl>
          </a:graphicData>
        </a:graphic>
      </p:graphicFrame>
    </p:spTree>
  </p:cSld>
  <p:clrMapOvr>
    <a:overrideClrMapping bg1="lt1" tx1="dk1" bg2="lt2" tx2="dk2" accent1="accent1" accent2="accent2" accent3="accent3" accent4="accent4" accent5="accent5" accent6="accent6" hlink="hlink" folHlink="folHlink"/>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ángulo 4">
            <a:extLst>
              <a:ext uri="{FF2B5EF4-FFF2-40B4-BE49-F238E27FC236}">
                <a16:creationId xmlns:a16="http://schemas.microsoft.com/office/drawing/2014/main" id="{46440DA9-4572-431B-A3F5-265751A8A255}"/>
              </a:ext>
            </a:extLst>
          </p:cNvPr>
          <p:cNvSpPr>
            <a:spLocks noChangeArrowheads="1"/>
          </p:cNvSpPr>
          <p:nvPr/>
        </p:nvSpPr>
        <p:spPr bwMode="auto">
          <a:xfrm>
            <a:off x="873125" y="336550"/>
            <a:ext cx="10333038"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CONTROL INTERNO</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de Control Interno</a:t>
            </a:r>
            <a:endParaRPr lang="es-ES" altLang="es-CO" sz="2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 name="Tabla 2">
            <a:extLst>
              <a:ext uri="{FF2B5EF4-FFF2-40B4-BE49-F238E27FC236}">
                <a16:creationId xmlns:a16="http://schemas.microsoft.com/office/drawing/2014/main" id="{FFC80C11-9ACF-4E0C-9D99-8FC5CC81279C}"/>
              </a:ext>
            </a:extLst>
          </p:cNvPr>
          <p:cNvGraphicFramePr>
            <a:graphicFrameLocks noGrp="1"/>
          </p:cNvGraphicFramePr>
          <p:nvPr/>
        </p:nvGraphicFramePr>
        <p:xfrm>
          <a:off x="873125" y="1074738"/>
          <a:ext cx="10431463" cy="4614862"/>
        </p:xfrm>
        <a:graphic>
          <a:graphicData uri="http://schemas.openxmlformats.org/drawingml/2006/table">
            <a:tbl>
              <a:tblPr firstRow="1" bandRow="1"/>
              <a:tblGrid>
                <a:gridCol w="2249652">
                  <a:extLst>
                    <a:ext uri="{9D8B030D-6E8A-4147-A177-3AD203B41FA5}">
                      <a16:colId xmlns:a16="http://schemas.microsoft.com/office/drawing/2014/main" val="20000"/>
                    </a:ext>
                  </a:extLst>
                </a:gridCol>
                <a:gridCol w="3789797">
                  <a:extLst>
                    <a:ext uri="{9D8B030D-6E8A-4147-A177-3AD203B41FA5}">
                      <a16:colId xmlns:a16="http://schemas.microsoft.com/office/drawing/2014/main" val="20001"/>
                    </a:ext>
                  </a:extLst>
                </a:gridCol>
                <a:gridCol w="4392013">
                  <a:extLst>
                    <a:ext uri="{9D8B030D-6E8A-4147-A177-3AD203B41FA5}">
                      <a16:colId xmlns:a16="http://schemas.microsoft.com/office/drawing/2014/main" val="20002"/>
                    </a:ext>
                  </a:extLst>
                </a:gridCol>
              </a:tblGrid>
              <a:tr h="512074">
                <a:tc gridSpan="3">
                  <a:txBody>
                    <a:bodyPr/>
                    <a:lstStyle/>
                    <a:p>
                      <a:pPr algn="l" rtl="0" fontAlgn="b"/>
                      <a:r>
                        <a:rPr lang="es-ES" sz="11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Auditoría interna es una actividad independiente y objetiva de aseguramiento y consulta concebida para agregar valor y mejorar las operaciones de la Entidad. Ayuda al Invias cumplir sus objetivos aportando un enfoque sistemático y disciplinado para evaluar y mejorar la eficacia de los procesos de gestión de riesgos, control y gobierno.</a:t>
                      </a:r>
                    </a:p>
                  </a:txBody>
                  <a:tcPr marL="9159" marR="9159" marT="916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375623"/>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9599">
                <a:tc gridSpan="3">
                  <a:txBody>
                    <a:bodyPr/>
                    <a:lstStyle/>
                    <a:p>
                      <a:pPr algn="r" rtl="0" fontAlgn="ctr"/>
                      <a:r>
                        <a:rPr lang="es-CO" sz="1000" b="0" i="0" u="none" strike="noStrike">
                          <a:solidFill>
                            <a:srgbClr val="FFFFFF"/>
                          </a:solidFill>
                          <a:effectLst/>
                          <a:latin typeface="Arial" panose="020B0604020202020204" pitchFamily="34" charset="0"/>
                        </a:rPr>
                        <a:t>CONTROL INTERNO </a:t>
                      </a:r>
                    </a:p>
                  </a:txBody>
                  <a:tcPr marL="9159" marR="9159" marT="916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375623"/>
                      </a:solidFill>
                      <a:prstDash val="solid"/>
                      <a:round/>
                      <a:headEnd type="none" w="med" len="med"/>
                      <a:tailEnd type="none" w="med" len="med"/>
                    </a:lnT>
                    <a:lnB w="6350" cap="flat" cmpd="sng" algn="ctr">
                      <a:solidFill>
                        <a:srgbClr val="375623"/>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19599">
                <a:tc>
                  <a:txBody>
                    <a:bodyPr/>
                    <a:lstStyle/>
                    <a:p>
                      <a:pPr algn="ctr" rtl="0" fontAlgn="ctr"/>
                      <a:r>
                        <a:rPr lang="es-CO" sz="1000" b="1" i="0" u="none" strike="noStrike">
                          <a:solidFill>
                            <a:srgbClr val="375623"/>
                          </a:solidFill>
                          <a:effectLst/>
                          <a:latin typeface="Arial" panose="020B0604020202020204" pitchFamily="34" charset="0"/>
                        </a:rPr>
                        <a:t>TEMAS</a:t>
                      </a:r>
                    </a:p>
                  </a:txBody>
                  <a:tcPr marL="9159" marR="9159" marT="916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375623"/>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000" b="1" i="0" u="none" strike="noStrike">
                          <a:solidFill>
                            <a:srgbClr val="375623"/>
                          </a:solidFill>
                          <a:effectLst/>
                          <a:latin typeface="Arial" panose="020B0604020202020204" pitchFamily="34" charset="0"/>
                        </a:rPr>
                        <a:t>DESCRIPCIÓN</a:t>
                      </a:r>
                    </a:p>
                  </a:txBody>
                  <a:tcPr marL="9159" marR="9159" marT="916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000" b="1" i="0" u="none" strike="noStrike">
                          <a:solidFill>
                            <a:srgbClr val="375623"/>
                          </a:solidFill>
                          <a:effectLst/>
                          <a:latin typeface="Arial" panose="020B0604020202020204" pitchFamily="34" charset="0"/>
                        </a:rPr>
                        <a:t>LOGROS Y  AVANCE DE LA GESTIÓN </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375623"/>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339807">
                <a:tc rowSpan="7">
                  <a:txBody>
                    <a:bodyPr/>
                    <a:lstStyle/>
                    <a:p>
                      <a:pPr algn="ctr" rtl="0" fontAlgn="ctr"/>
                      <a:r>
                        <a:rPr lang="es-CO" sz="1000" b="1" i="0" u="none" strike="noStrike" dirty="0">
                          <a:solidFill>
                            <a:srgbClr val="375623"/>
                          </a:solidFill>
                          <a:effectLst/>
                          <a:latin typeface="Arial" panose="020B0604020202020204" pitchFamily="34" charset="0"/>
                        </a:rPr>
                        <a:t>AMBIENTE DE CONTROL. </a:t>
                      </a:r>
                    </a:p>
                  </a:txBody>
                  <a:tcPr marL="9159" marR="9159" marT="916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7">
                  <a:txBody>
                    <a:bodyPr/>
                    <a:lstStyle/>
                    <a:p>
                      <a:pPr algn="just" rtl="0" fontAlgn="ctr"/>
                      <a:r>
                        <a:rPr lang="es-ES" sz="900" b="0" i="0" u="none" strike="noStrike">
                          <a:solidFill>
                            <a:srgbClr val="375623"/>
                          </a:solidFill>
                          <a:effectLst/>
                          <a:latin typeface="Arial" panose="020B0604020202020204" pitchFamily="34" charset="0"/>
                        </a:rPr>
                        <a:t>Evaluar la eficacia de las estrategias de la Entidad para promover la integridad en el servicio publico; evaluar el diseño y efectividad de los controles y proveer información a la Alta Dirección; proporcionar información sobre la idoneidad y efectividad del esquema operativo de la Entidad; ejercer la auditoria interna de manera Técnica acorde con las políticas y practicas apropiadas.</a:t>
                      </a:r>
                    </a:p>
                  </a:txBody>
                  <a:tcPr marL="9159" marR="9159" marT="916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Evaluación Pormenorizada de Sistema de Control Interno de la Entidad (artículo 9 de la Ley 1474 de 2011)</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03"/>
                  </a:ext>
                </a:extLst>
              </a:tr>
              <a:tr h="219599">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Evaluación Anual al Sistema de Control Interno Institucional</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4"/>
                  </a:ext>
                </a:extLst>
              </a:tr>
              <a:tr h="219599">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Evaluación al Sistema de Control Interno Contable Institucional</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5"/>
                  </a:ext>
                </a:extLst>
              </a:tr>
              <a:tr h="3513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Se formularon recomendaciones a la Alta Dirección para el fortalecimiento del Sistema de Control Interno a través del Control de Legalidad</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6"/>
                  </a:ext>
                </a:extLst>
              </a:tr>
              <a:tr h="3513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Sensibilización para fortalecer el Sistema de Control Interno Institucional mediante comités y mesas de trabajo.</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7"/>
                  </a:ext>
                </a:extLst>
              </a:tr>
              <a:tr h="3513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dirty="0">
                          <a:solidFill>
                            <a:schemeClr val="accent6">
                              <a:lumMod val="50000"/>
                            </a:schemeClr>
                          </a:solidFill>
                          <a:effectLst/>
                          <a:latin typeface="Arial" panose="020B0604020202020204" pitchFamily="34" charset="0"/>
                        </a:rPr>
                        <a:t>Evaluación de la percepción sobre la vivencia de valores que componen el Código de Integridad Institucional.</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08"/>
                  </a:ext>
                </a:extLst>
              </a:tr>
              <a:tr h="339807">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Sesiones de Grupos Focales para evaluación cualitativa de la percepción de valores.</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351360">
                <a:tc rowSpan="5">
                  <a:txBody>
                    <a:bodyPr/>
                    <a:lstStyle/>
                    <a:p>
                      <a:pPr algn="ctr" rtl="0" fontAlgn="ctr"/>
                      <a:r>
                        <a:rPr lang="es-CO" sz="1000" b="1" i="0" u="none" strike="noStrike" dirty="0">
                          <a:solidFill>
                            <a:srgbClr val="375623"/>
                          </a:solidFill>
                          <a:effectLst/>
                          <a:latin typeface="Arial" panose="020B0604020202020204" pitchFamily="34" charset="0"/>
                        </a:rPr>
                        <a:t>EVALUACIÓN DEL RIESGO</a:t>
                      </a:r>
                    </a:p>
                  </a:txBody>
                  <a:tcPr marL="9159" marR="9159" marT="916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5">
                  <a:txBody>
                    <a:bodyPr/>
                    <a:lstStyle/>
                    <a:p>
                      <a:pPr algn="just" rtl="0" fontAlgn="ctr"/>
                      <a:r>
                        <a:rPr lang="es-ES" sz="900" b="0" i="0" u="none" strike="noStrike">
                          <a:solidFill>
                            <a:srgbClr val="375623"/>
                          </a:solidFill>
                          <a:effectLst/>
                          <a:latin typeface="Arial" panose="020B0604020202020204" pitchFamily="34" charset="0"/>
                        </a:rPr>
                        <a:t>Asesorar en metodologías para la administración del Riesgo; identificar y evaluar cambios que podrían tener un impacto significativo en el SCI; Comunicar al Comité de Coordinación de Control Interno posibles cambios e impactos en la valoración del riesgo; revisar la efectividad y la aplicación de controles; alertar sobre la probabilidad de riesgo de corrupción.</a:t>
                      </a:r>
                    </a:p>
                  </a:txBody>
                  <a:tcPr marL="9159" marR="9159" marT="916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Informe de Seguimiento al Cumplimiento del Mapa de Riesgos por Corrupción Institucional.(Decreto 124 de 2016) </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10"/>
                  </a:ext>
                </a:extLst>
              </a:tr>
              <a:tr h="219599">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Informes de auditoría a la direcciones territoriales  – Identificación de riesgos</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11"/>
                  </a:ext>
                </a:extLst>
              </a:tr>
              <a:tr h="339807">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Informe de Auditoría al Sistema de Gestión Documental – FUID – Identificación de riesgos</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12"/>
                  </a:ext>
                </a:extLst>
              </a:tr>
              <a:tr h="219599">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rPr>
                        <a:t>Informe de Auditoria a la Contratación de Obras - Identificación de riesgos</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13"/>
                  </a:ext>
                </a:extLst>
              </a:tr>
              <a:tr h="360334">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dirty="0">
                          <a:solidFill>
                            <a:schemeClr val="accent6">
                              <a:lumMod val="50000"/>
                            </a:schemeClr>
                          </a:solidFill>
                          <a:effectLst/>
                          <a:latin typeface="Arial" panose="020B0604020202020204" pitchFamily="34" charset="0"/>
                        </a:rPr>
                        <a:t>Informes de Auditorías a la Gestión del Riesgo 2019 por procesos.</a:t>
                      </a:r>
                    </a:p>
                  </a:txBody>
                  <a:tcPr marL="9159" marR="9159" marT="916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sp>
        <p:nvSpPr>
          <p:cNvPr id="4" name="Botón de acción: ir a inicio 3">
            <a:hlinkClick r:id="rId2" action="ppaction://hlinksldjump" highlightClick="1"/>
            <a:extLst>
              <a:ext uri="{FF2B5EF4-FFF2-40B4-BE49-F238E27FC236}">
                <a16:creationId xmlns:a16="http://schemas.microsoft.com/office/drawing/2014/main" id="{895F23A2-C1A4-434B-B977-92B6D9604433}"/>
              </a:ext>
            </a:extLst>
          </p:cNvPr>
          <p:cNvSpPr/>
          <p:nvPr/>
        </p:nvSpPr>
        <p:spPr>
          <a:xfrm>
            <a:off x="10725150" y="258763"/>
            <a:ext cx="579438"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ángulo 4">
            <a:extLst>
              <a:ext uri="{FF2B5EF4-FFF2-40B4-BE49-F238E27FC236}">
                <a16:creationId xmlns:a16="http://schemas.microsoft.com/office/drawing/2014/main" id="{19C38FA3-FDF3-4B3A-B3D2-818A29A68FE2}"/>
              </a:ext>
            </a:extLst>
          </p:cNvPr>
          <p:cNvSpPr>
            <a:spLocks noChangeArrowheads="1"/>
          </p:cNvSpPr>
          <p:nvPr/>
        </p:nvSpPr>
        <p:spPr bwMode="auto">
          <a:xfrm>
            <a:off x="885825" y="130175"/>
            <a:ext cx="10361613"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CONTROL INTERNO</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de Control Interno</a:t>
            </a:r>
            <a:endParaRPr lang="es-ES" altLang="es-CO" sz="2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4A0BDF8B-98BF-49E7-BCC0-5C9171575452}"/>
              </a:ext>
            </a:extLst>
          </p:cNvPr>
          <p:cNvGraphicFramePr>
            <a:graphicFrameLocks noGrp="1"/>
          </p:cNvGraphicFramePr>
          <p:nvPr/>
        </p:nvGraphicFramePr>
        <p:xfrm>
          <a:off x="885825" y="804863"/>
          <a:ext cx="10467975" cy="4833937"/>
        </p:xfrm>
        <a:graphic>
          <a:graphicData uri="http://schemas.openxmlformats.org/drawingml/2006/table">
            <a:tbl>
              <a:tblPr firstRow="1" bandRow="1"/>
              <a:tblGrid>
                <a:gridCol w="2595130">
                  <a:extLst>
                    <a:ext uri="{9D8B030D-6E8A-4147-A177-3AD203B41FA5}">
                      <a16:colId xmlns:a16="http://schemas.microsoft.com/office/drawing/2014/main" val="20000"/>
                    </a:ext>
                  </a:extLst>
                </a:gridCol>
                <a:gridCol w="3210790">
                  <a:extLst>
                    <a:ext uri="{9D8B030D-6E8A-4147-A177-3AD203B41FA5}">
                      <a16:colId xmlns:a16="http://schemas.microsoft.com/office/drawing/2014/main" val="20001"/>
                    </a:ext>
                  </a:extLst>
                </a:gridCol>
                <a:gridCol w="4662055">
                  <a:extLst>
                    <a:ext uri="{9D8B030D-6E8A-4147-A177-3AD203B41FA5}">
                      <a16:colId xmlns:a16="http://schemas.microsoft.com/office/drawing/2014/main" val="20002"/>
                    </a:ext>
                  </a:extLst>
                </a:gridCol>
              </a:tblGrid>
              <a:tr h="512104">
                <a:tc gridSpan="3">
                  <a:txBody>
                    <a:bodyPr/>
                    <a:lstStyle/>
                    <a:p>
                      <a:pPr algn="l" rtl="0" fontAlgn="b"/>
                      <a:r>
                        <a:rPr lang="es-ES" sz="1000" b="1" i="0" u="none" strike="noStrike" dirty="0">
                          <a:solidFill>
                            <a:srgbClr val="375623"/>
                          </a:solidFill>
                          <a:effectLst/>
                          <a:latin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rPr>
                        <a:t>Auditoría interna es una actividad independiente y objetiva de aseguramiento y consulta concebida para agregar valor y mejorar las operaciones de la Entidad. Ayuda al Invias cumplir sus objetivos aportando un enfoque sistemático y disciplinado para evaluar y mejorar la eficacia de los procesos de gestión de riesgos, control y gobierno</a:t>
                      </a:r>
                      <a:r>
                        <a:rPr lang="es-ES" sz="1100" b="1" i="0" u="none" strike="noStrike" dirty="0">
                          <a:solidFill>
                            <a:srgbClr val="375623"/>
                          </a:solidFill>
                          <a:effectLst/>
                          <a:latin typeface="Arial" panose="020B0604020202020204" pitchFamily="34" charset="0"/>
                        </a:rPr>
                        <a:t>.</a:t>
                      </a:r>
                      <a:endParaRPr lang="es-ES" sz="1000" b="1" i="0" u="none" strike="noStrike" dirty="0">
                        <a:solidFill>
                          <a:srgbClr val="375623"/>
                        </a:solidFill>
                        <a:effectLst/>
                        <a:latin typeface="Arial" panose="020B0604020202020204" pitchFamily="34" charset="0"/>
                      </a:endParaRPr>
                    </a:p>
                  </a:txBody>
                  <a:tcPr marL="9160" marR="9160" marT="9163"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375623"/>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3260">
                <a:tc gridSpan="3">
                  <a:txBody>
                    <a:bodyPr/>
                    <a:lstStyle/>
                    <a:p>
                      <a:pPr algn="r" rtl="0" fontAlgn="ctr"/>
                      <a:r>
                        <a:rPr lang="es-CO" sz="900" b="0" i="0" u="none" strike="noStrike">
                          <a:solidFill>
                            <a:srgbClr val="FFFFFF"/>
                          </a:solidFill>
                          <a:effectLst/>
                          <a:latin typeface="Arial" panose="020B0604020202020204" pitchFamily="34" charset="0"/>
                        </a:rPr>
                        <a:t>CONTROL INTERNO</a:t>
                      </a:r>
                    </a:p>
                  </a:txBody>
                  <a:tcPr marL="9160" marR="9160" marT="916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375623"/>
                      </a:solidFill>
                      <a:prstDash val="solid"/>
                      <a:round/>
                      <a:headEnd type="none" w="med" len="med"/>
                      <a:tailEnd type="none" w="med" len="med"/>
                    </a:lnT>
                    <a:lnB w="6350" cap="flat" cmpd="sng" algn="ctr">
                      <a:solidFill>
                        <a:srgbClr val="375623"/>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83260">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TEMAS</a:t>
                      </a:r>
                    </a:p>
                  </a:txBody>
                  <a:tcPr marL="9160" marR="9160" marT="916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375623"/>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DESCRIPCIÓN</a:t>
                      </a:r>
                    </a:p>
                  </a:txBody>
                  <a:tcPr marL="9160" marR="9160" marT="916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rgbClr val="375623"/>
                          </a:solidFill>
                          <a:effectLst/>
                          <a:latin typeface="Arial" panose="020B0604020202020204" pitchFamily="34" charset="0"/>
                          <a:cs typeface="Arial" panose="020B0604020202020204" pitchFamily="34" charset="0"/>
                        </a:rPr>
                        <a:t>LOGROS Y  AVANCE DE LA GESTIÓN </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375623"/>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284054">
                <a:tc rowSpan="12">
                  <a:txBody>
                    <a:bodyPr/>
                    <a:lstStyle/>
                    <a:p>
                      <a:pPr algn="ctr" rtl="0" fontAlgn="ctr"/>
                      <a:r>
                        <a:rPr lang="es-CO" sz="1000" b="1" i="0" u="none" strike="noStrike" dirty="0">
                          <a:solidFill>
                            <a:srgbClr val="375623"/>
                          </a:solidFill>
                          <a:effectLst/>
                          <a:latin typeface="Arial" panose="020B0604020202020204" pitchFamily="34" charset="0"/>
                          <a:cs typeface="Arial" panose="020B0604020202020204" pitchFamily="34" charset="0"/>
                        </a:rPr>
                        <a:t>ACTIVIDADES DE CONTROL</a:t>
                      </a:r>
                    </a:p>
                  </a:txBody>
                  <a:tcPr marL="9160" marR="9160" marT="916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rowSpan="12">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Verificar que los controles estén diseñados e implementados de manera efectiva; suministrar recomendaciones para mejorar la eficiencia y eficacia de los controles; proporcionar seguridad razonable con respecto al diseño e implementación de políticas, procedimientos y otros.</a:t>
                      </a:r>
                    </a:p>
                  </a:txBody>
                  <a:tcPr marL="9160" marR="9160" marT="916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E2EFDA"/>
                    </a:solidFill>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Acompañamiento vía Skype para verificación de controles en procesos de selección abreviada a nivel territorial.</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C6E0B4"/>
                    </a:solidFill>
                  </a:tcPr>
                </a:tc>
                <a:extLst>
                  <a:ext uri="{0D108BD9-81ED-4DB2-BD59-A6C34878D82A}">
                    <a16:rowId xmlns:a16="http://schemas.microsoft.com/office/drawing/2014/main" val="10003"/>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Evaluación a la Gestión por Dependencias.</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4"/>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Arqueos de Caja Menor</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5"/>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al cumplimiento en respuesta a las PQRDs</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6"/>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dirty="0">
                          <a:solidFill>
                            <a:schemeClr val="accent6">
                              <a:lumMod val="50000"/>
                            </a:schemeClr>
                          </a:solidFill>
                          <a:effectLst/>
                          <a:latin typeface="Arial" panose="020B0604020202020204" pitchFamily="34" charset="0"/>
                          <a:cs typeface="Arial" panose="020B0604020202020204" pitchFamily="34" charset="0"/>
                        </a:rPr>
                        <a:t>Informe de Auditoría al Sistema de Gestión Documental – FUID </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7"/>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Informe de Auditoria a la Contratación de Obras</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8"/>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dirty="0">
                          <a:solidFill>
                            <a:schemeClr val="accent6">
                              <a:lumMod val="50000"/>
                            </a:schemeClr>
                          </a:solidFill>
                          <a:effectLst/>
                          <a:latin typeface="Arial" panose="020B0604020202020204" pitchFamily="34" charset="0"/>
                          <a:cs typeface="Arial" panose="020B0604020202020204" pitchFamily="34" charset="0"/>
                        </a:rPr>
                        <a:t>Informe de Auditoría a la Direcciones Territoriales</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09"/>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Auditoría a los Procesos Internos</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10"/>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Auditoría a los  Contratos de Administración Vial</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11"/>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Auditoría a la Gestión del Riesgo 2019 por procesos.</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12"/>
                  </a:ext>
                </a:extLst>
              </a:tr>
              <a:tr h="283575">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Auditoría al Sistema de Gestión de Seguridad y Salud en el trabajo</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C6E0B4"/>
                    </a:solidFill>
                  </a:tcPr>
                </a:tc>
                <a:extLst>
                  <a:ext uri="{0D108BD9-81ED-4DB2-BD59-A6C34878D82A}">
                    <a16:rowId xmlns:a16="http://schemas.microsoft.com/office/drawing/2014/main" val="10013"/>
                  </a:ext>
                </a:extLst>
              </a:tr>
              <a:tr h="283575">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Acompañamiento veedurías audiencias de contratación (Licitaciones) planta central y Territoriales</a:t>
                      </a:r>
                    </a:p>
                  </a:txBody>
                  <a:tcPr marL="9160" marR="9160" marT="9163"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420781">
                <a:tc rowSpan="5">
                  <a:txBody>
                    <a:bodyPr/>
                    <a:lstStyle/>
                    <a:p>
                      <a:pPr algn="ctr" rtl="0" fontAlgn="ctr"/>
                      <a:r>
                        <a:rPr lang="es-CO" sz="1000" b="1" i="0" u="none" strike="noStrike" dirty="0">
                          <a:solidFill>
                            <a:srgbClr val="375623"/>
                          </a:solidFill>
                          <a:effectLst/>
                          <a:latin typeface="Arial" panose="020B0604020202020204" pitchFamily="34" charset="0"/>
                          <a:cs typeface="Arial" panose="020B0604020202020204" pitchFamily="34" charset="0"/>
                        </a:rPr>
                        <a:t>INFORMACIÓN Y COMUNICACIÓN</a:t>
                      </a:r>
                    </a:p>
                  </a:txBody>
                  <a:tcPr marL="9160" marR="9160" marT="9163"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rowSpan="5">
                  <a:txBody>
                    <a:bodyPr/>
                    <a:lstStyle/>
                    <a:p>
                      <a:pPr algn="just" rtl="0" fontAlgn="ctr"/>
                      <a:r>
                        <a:rPr lang="es-ES" sz="900" b="0" i="0" u="none" strike="noStrike">
                          <a:solidFill>
                            <a:srgbClr val="385723"/>
                          </a:solidFill>
                          <a:effectLst/>
                          <a:latin typeface="Arial" panose="020B0604020202020204" pitchFamily="34" charset="0"/>
                          <a:cs typeface="Arial" panose="020B0604020202020204" pitchFamily="34" charset="0"/>
                        </a:rPr>
                        <a:t>Evaluar periódicamente las practicas de confiabilidad e integridad de la información de la Entidad y las exposición a riesgos asociados a las violaciones de estas; proporcionar información respecto a la integridad, exactitud y calidad de la comunicación en consonancia con las necesidades de la Alta Dirección.</a:t>
                      </a:r>
                    </a:p>
                  </a:txBody>
                  <a:tcPr marL="9160" marR="9160" marT="9163" marB="0" anchor="ctr">
                    <a:lnL>
                      <a:noFill/>
                    </a:lnL>
                    <a:lnR>
                      <a:noFill/>
                    </a:lnR>
                    <a:lnT>
                      <a:noFill/>
                    </a:lnT>
                    <a:lnB w="12700" cap="flat" cmpd="sng" algn="ctr">
                      <a:solidFill>
                        <a:srgbClr val="FFFFFF"/>
                      </a:solidFill>
                      <a:prstDash val="solid"/>
                      <a:round/>
                      <a:headEnd type="none" w="med" len="med"/>
                      <a:tailEnd type="none" w="med" len="med"/>
                    </a:lnB>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seguimiento Plan de Mejoramiento -Ley de Transparencia y del  derecho al Acceso a la Información Pública -Procuraduría General de la Nación .</a:t>
                      </a:r>
                    </a:p>
                  </a:txBody>
                  <a:tcPr marL="9160" marR="9160" marT="9163" marB="0" anchor="ctr">
                    <a:lnL>
                      <a:noFill/>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10015"/>
                  </a:ext>
                </a:extLst>
              </a:tr>
              <a:tr h="283575">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Publicación en página web de INVIAS de Informes de Auditoría y Seguimientos de Ley OCI</a:t>
                      </a:r>
                    </a:p>
                  </a:txBody>
                  <a:tcPr marL="9160" marR="9160" marT="9163" marB="0" anchor="ctr">
                    <a:lnL>
                      <a:noFill/>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16"/>
                  </a:ext>
                </a:extLst>
              </a:tr>
              <a:tr h="283575">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dirty="0">
                          <a:solidFill>
                            <a:schemeClr val="accent6">
                              <a:lumMod val="50000"/>
                            </a:schemeClr>
                          </a:solidFill>
                          <a:effectLst/>
                          <a:latin typeface="Arial" panose="020B0604020202020204" pitchFamily="34" charset="0"/>
                          <a:cs typeface="Arial" panose="020B0604020202020204" pitchFamily="34" charset="0"/>
                        </a:rPr>
                        <a:t>Divulgación y sensibilización de gestión OCI a través del Grupo de Comunicaciones Institucional.</a:t>
                      </a:r>
                    </a:p>
                  </a:txBody>
                  <a:tcPr marL="9160" marR="9160" marT="9163" marB="0" anchor="ctr">
                    <a:lnL>
                      <a:noFill/>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17"/>
                  </a:ext>
                </a:extLst>
              </a:tr>
              <a:tr h="183260">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Evaluación Estrategia y Principal Espacio de Rendición de Cuentas. </a:t>
                      </a:r>
                    </a:p>
                  </a:txBody>
                  <a:tcPr marL="9160" marR="9160" marT="9163" marB="0" anchor="ctr">
                    <a:lnL>
                      <a:noFill/>
                    </a:lnL>
                    <a:lnR w="12700" cap="flat" cmpd="sng" algn="ctr">
                      <a:solidFill>
                        <a:srgbClr val="FFFFFF"/>
                      </a:solidFill>
                      <a:prstDash val="solid"/>
                      <a:round/>
                      <a:headEnd type="none" w="med" len="med"/>
                      <a:tailEnd type="none" w="med" len="med"/>
                    </a:lnR>
                    <a:lnT>
                      <a:noFill/>
                    </a:lnT>
                    <a:lnB>
                      <a:noFill/>
                    </a:lnB>
                    <a:solidFill>
                      <a:srgbClr val="E2EFDA"/>
                    </a:solidFill>
                  </a:tcPr>
                </a:tc>
                <a:extLst>
                  <a:ext uri="{0D108BD9-81ED-4DB2-BD59-A6C34878D82A}">
                    <a16:rowId xmlns:a16="http://schemas.microsoft.com/office/drawing/2014/main" val="10018"/>
                  </a:ext>
                </a:extLst>
              </a:tr>
              <a:tr h="283575">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dirty="0">
                          <a:solidFill>
                            <a:schemeClr val="accent6">
                              <a:lumMod val="50000"/>
                            </a:schemeClr>
                          </a:solidFill>
                          <a:effectLst/>
                          <a:latin typeface="Arial" panose="020B0604020202020204" pitchFamily="34" charset="0"/>
                          <a:cs typeface="Arial" panose="020B0604020202020204" pitchFamily="34" charset="0"/>
                        </a:rPr>
                        <a:t>Informe de Seguimiento al Sistema Integrado de Información Financiera SIIF Nación.</a:t>
                      </a:r>
                    </a:p>
                  </a:txBody>
                  <a:tcPr marL="9160" marR="9160" marT="9163" marB="0" anchor="ctr">
                    <a:lnL>
                      <a:noFill/>
                    </a:lnL>
                    <a:lnR w="12700" cap="flat" cmpd="sng" algn="ctr">
                      <a:solidFill>
                        <a:srgbClr val="FFFFFF"/>
                      </a:solidFill>
                      <a:prstDash val="solid"/>
                      <a:round/>
                      <a:headEnd type="none" w="med" len="med"/>
                      <a:tailEnd type="none" w="med" len="med"/>
                    </a:lnR>
                    <a:lnT>
                      <a:noFill/>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9"/>
                  </a:ext>
                </a:extLst>
              </a:tr>
            </a:tbl>
          </a:graphicData>
        </a:graphic>
      </p:graphicFrame>
    </p:spTree>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ángulo 4">
            <a:extLst>
              <a:ext uri="{FF2B5EF4-FFF2-40B4-BE49-F238E27FC236}">
                <a16:creationId xmlns:a16="http://schemas.microsoft.com/office/drawing/2014/main" id="{AE99CF1D-B1F2-4139-923D-81962EB9994C}"/>
              </a:ext>
            </a:extLst>
          </p:cNvPr>
          <p:cNvSpPr>
            <a:spLocks noChangeArrowheads="1"/>
          </p:cNvSpPr>
          <p:nvPr/>
        </p:nvSpPr>
        <p:spPr bwMode="auto">
          <a:xfrm>
            <a:off x="882650" y="182563"/>
            <a:ext cx="10364788" cy="615950"/>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GESTION: CONTROL INTERNO</a:t>
            </a:r>
          </a:p>
          <a:p>
            <a:pPr eaLnBrk="1" hangingPunct="1">
              <a:lnSpc>
                <a:spcPct val="100000"/>
              </a:lnSpc>
              <a:spcBef>
                <a:spcPct val="0"/>
              </a:spcBef>
              <a:buFontTx/>
              <a:buNone/>
              <a:defRPr/>
            </a:pPr>
            <a:r>
              <a:rPr lang="es-ES" altLang="es-CO" sz="18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8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8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Oficina de Control Interno</a:t>
            </a:r>
            <a:endParaRPr lang="es-ES" altLang="es-CO" sz="2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6BEEDB29-377B-4BD2-90D3-DD77D4774415}"/>
              </a:ext>
            </a:extLst>
          </p:cNvPr>
          <p:cNvGraphicFramePr>
            <a:graphicFrameLocks noGrp="1"/>
          </p:cNvGraphicFramePr>
          <p:nvPr/>
        </p:nvGraphicFramePr>
        <p:xfrm>
          <a:off x="882650" y="1066800"/>
          <a:ext cx="10444163" cy="4425950"/>
        </p:xfrm>
        <a:graphic>
          <a:graphicData uri="http://schemas.openxmlformats.org/drawingml/2006/table">
            <a:tbl>
              <a:tblPr firstRow="1" bandRow="1"/>
              <a:tblGrid>
                <a:gridCol w="2348638">
                  <a:extLst>
                    <a:ext uri="{9D8B030D-6E8A-4147-A177-3AD203B41FA5}">
                      <a16:colId xmlns:a16="http://schemas.microsoft.com/office/drawing/2014/main" val="20000"/>
                    </a:ext>
                  </a:extLst>
                </a:gridCol>
                <a:gridCol w="4000998">
                  <a:extLst>
                    <a:ext uri="{9D8B030D-6E8A-4147-A177-3AD203B41FA5}">
                      <a16:colId xmlns:a16="http://schemas.microsoft.com/office/drawing/2014/main" val="20001"/>
                    </a:ext>
                  </a:extLst>
                </a:gridCol>
                <a:gridCol w="4094527">
                  <a:extLst>
                    <a:ext uri="{9D8B030D-6E8A-4147-A177-3AD203B41FA5}">
                      <a16:colId xmlns:a16="http://schemas.microsoft.com/office/drawing/2014/main" val="20002"/>
                    </a:ext>
                  </a:extLst>
                </a:gridCol>
              </a:tblGrid>
              <a:tr h="502985">
                <a:tc gridSpan="3">
                  <a:txBody>
                    <a:bodyPr/>
                    <a:lstStyle/>
                    <a:p>
                      <a:pPr algn="l" rtl="0" fontAlgn="b"/>
                      <a:r>
                        <a:rPr lang="es-ES" sz="1100" b="1" i="0" u="none" strike="noStrike" dirty="0">
                          <a:solidFill>
                            <a:srgbClr val="375623"/>
                          </a:solidFill>
                          <a:effectLst/>
                          <a:latin typeface="Arial" panose="020B0604020202020204" pitchFamily="34" charset="0"/>
                          <a:cs typeface="Arial" panose="020B0604020202020204" pitchFamily="34" charset="0"/>
                        </a:rPr>
                        <a:t>Alcance de la Gestión: </a:t>
                      </a:r>
                      <a:r>
                        <a:rPr lang="es-ES" sz="1100" b="0" i="0" u="none" strike="noStrike" dirty="0">
                          <a:solidFill>
                            <a:srgbClr val="375623"/>
                          </a:solidFill>
                          <a:effectLst/>
                          <a:latin typeface="Arial" panose="020B0604020202020204" pitchFamily="34" charset="0"/>
                          <a:cs typeface="Arial" panose="020B0604020202020204" pitchFamily="34" charset="0"/>
                        </a:rPr>
                        <a:t>Auditoría interna es una actividad independiente y objetiva de aseguramiento y consulta concebida para agregar valor y mejorar las operaciones de la Entidad. Ayuda al Invias cumplir sus objetivos aportando un enfoque sistemático y disciplinado para evaluar y mejorar la eficacia de los procesos de gestión de riesgos, control y gobierno</a:t>
                      </a:r>
                      <a:r>
                        <a:rPr lang="es-ES" sz="1100" b="1" i="0" u="none" strike="noStrike" dirty="0">
                          <a:solidFill>
                            <a:srgbClr val="375623"/>
                          </a:solidFill>
                          <a:effectLst/>
                          <a:latin typeface="Arial" panose="020B0604020202020204" pitchFamily="34" charset="0"/>
                          <a:cs typeface="Arial" panose="020B0604020202020204" pitchFamily="34" charset="0"/>
                        </a:rPr>
                        <a:t>.</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8723">
                <a:tc gridSpan="3">
                  <a:txBody>
                    <a:bodyPr/>
                    <a:lstStyle/>
                    <a:p>
                      <a:pPr algn="r" rtl="0" fontAlgn="ctr"/>
                      <a:r>
                        <a:rPr lang="es-CO" sz="900" b="0" i="0" u="none" strike="noStrike">
                          <a:solidFill>
                            <a:srgbClr val="FFFFFF"/>
                          </a:solidFill>
                          <a:effectLst/>
                          <a:latin typeface="Arial" panose="020B0604020202020204" pitchFamily="34" charset="0"/>
                          <a:cs typeface="Arial" panose="020B0604020202020204" pitchFamily="34" charset="0"/>
                        </a:rPr>
                        <a:t>CONTROL INTERNO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303828">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900" b="1" i="0" u="none" strike="noStrike">
                          <a:solidFill>
                            <a:schemeClr val="accent6">
                              <a:lumMod val="50000"/>
                            </a:schemeClr>
                          </a:solidFill>
                          <a:effectLst/>
                          <a:latin typeface="Arial" panose="020B0604020202020204" pitchFamily="34" charset="0"/>
                          <a:cs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428934">
                <a:tc rowSpan="9">
                  <a:txBody>
                    <a:bodyPr/>
                    <a:lstStyle/>
                    <a:p>
                      <a:pPr algn="ctr" rtl="0" fontAlgn="ctr"/>
                      <a:r>
                        <a:rPr lang="es-CO" sz="1100" b="1" i="0" u="none" strike="noStrike" dirty="0">
                          <a:solidFill>
                            <a:schemeClr val="accent6">
                              <a:lumMod val="50000"/>
                            </a:schemeClr>
                          </a:solidFill>
                          <a:effectLst/>
                          <a:latin typeface="Arial" panose="020B0604020202020204" pitchFamily="34" charset="0"/>
                          <a:cs typeface="Arial" panose="020B0604020202020204" pitchFamily="34" charset="0"/>
                        </a:rPr>
                        <a:t>ACTIVIDADES DE MONITOREO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9">
                  <a:txBody>
                    <a:bodyPr/>
                    <a:lstStyle/>
                    <a:p>
                      <a:pPr algn="just" rtl="0" fontAlgn="ctr"/>
                      <a:r>
                        <a:rPr lang="es-ES" sz="900" b="0" i="0" u="none" strike="noStrike" dirty="0">
                          <a:solidFill>
                            <a:schemeClr val="accent6">
                              <a:lumMod val="50000"/>
                            </a:schemeClr>
                          </a:solidFill>
                          <a:effectLst/>
                          <a:latin typeface="Arial" panose="020B0604020202020204" pitchFamily="34" charset="0"/>
                          <a:cs typeface="Arial" panose="020B0604020202020204" pitchFamily="34" charset="0"/>
                        </a:rPr>
                        <a:t>Establecer el plan de acción anual de auditoria basada en riesgos; evaluar si los controles esta presente en (políticas y procedimientos) y funcionan, apoyando el control de los riesgos y mantener un sistema monitoreado de hallazgos y recomendaciones.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Monitoreo al cumplimiento del acciones incorporadas en Plan de Mejoramiento Institucional -CGR</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428934">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Monitoreo al cumplimiento del acciones incorporadas en Plan de Mejoramiento Institucional -AGN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428934">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Monitoreo al cumplimiento del acciones incorporadas en Plan de Mejoramiento Institucional -PGN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428934">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Monitoreo al cumplimiento del acciones incorporadas en Plan de Mejoramiento Institucional –OCI</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85957">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Informe de  derechos de autor software, Directiva Presidencial 002 de 2002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85957">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Informe de actividad litigiosa Ekogui, Decreto 1069 de 2015.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285957">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austeridad en el gasto Decreto 1068 de 2015.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85957">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Informe de Seguimiento PAAC Ley 1474 de 2011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580849">
                <a:tc vMerge="1">
                  <a:txBody>
                    <a:bodyPr/>
                    <a:lstStyle/>
                    <a:p>
                      <a:endParaRPr lang="es-CO"/>
                    </a:p>
                  </a:txBody>
                  <a:tcPr/>
                </a:tc>
                <a:tc vMerge="1">
                  <a:txBody>
                    <a:bodyPr/>
                    <a:lstStyle/>
                    <a:p>
                      <a:endParaRPr lang="es-CO"/>
                    </a:p>
                  </a:txBody>
                  <a:tcPr/>
                </a:tc>
                <a:tc>
                  <a:txBody>
                    <a:bodyPr/>
                    <a:lstStyle/>
                    <a:p>
                      <a:pPr algn="just" rtl="0" fontAlgn="ctr">
                        <a:buClr>
                          <a:srgbClr val="000000"/>
                        </a:buClr>
                        <a:buSzPts val="900"/>
                        <a:buFont typeface="Arial" panose="020B0604020202020204" pitchFamily="34" charset="0"/>
                        <a:buChar char="•"/>
                      </a:pPr>
                      <a:r>
                        <a:rPr lang="es-ES" sz="900" b="0" i="0" u="none" strike="noStrike" dirty="0">
                          <a:solidFill>
                            <a:schemeClr val="accent6">
                              <a:lumMod val="50000"/>
                            </a:schemeClr>
                          </a:solidFill>
                          <a:effectLst/>
                          <a:latin typeface="Arial" panose="020B0604020202020204" pitchFamily="34" charset="0"/>
                          <a:cs typeface="Arial" panose="020B0604020202020204" pitchFamily="34" charset="0"/>
                        </a:rPr>
                        <a:t>Informes de Seguimiento a la Gestión Institucional (Seguimiento ejecución presupuestal; deudores del estado, entre otros)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D53CF710-CFAE-4090-885D-6860CA7F2260}"/>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67587" name="Imagen 1">
            <a:extLst>
              <a:ext uri="{FF2B5EF4-FFF2-40B4-BE49-F238E27FC236}">
                <a16:creationId xmlns:a16="http://schemas.microsoft.com/office/drawing/2014/main" id="{A200536D-183C-4584-BBE8-A585DE22EC0C}"/>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5613" y="59944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1A6FA1C8-CA04-4CFA-A5C8-7D9EDBC94100}"/>
              </a:ext>
            </a:extLst>
          </p:cNvPr>
          <p:cNvGrpSpPr>
            <a:grpSpLocks/>
          </p:cNvGrpSpPr>
          <p:nvPr/>
        </p:nvGrpSpPr>
        <p:grpSpPr bwMode="auto">
          <a:xfrm>
            <a:off x="6104082" y="799205"/>
            <a:ext cx="515042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1180542C-B051-42EF-9A02-2FD25F64ACD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1585FC9-909F-402C-AD12-64771B3E9F26}"/>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11FA8C34-2E28-4A55-B11C-D6711A28A064}"/>
                </a:ext>
              </a:extLst>
            </p:cNvPr>
            <p:cNvSpPr txBox="1"/>
            <p:nvPr/>
          </p:nvSpPr>
          <p:spPr>
            <a:xfrm>
              <a:off x="5031027" y="1174469"/>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dirty="0">
                  <a:solidFill>
                    <a:srgbClr val="375623"/>
                  </a:solidFill>
                  <a:latin typeface="Arial" panose="020B0604020202020204" pitchFamily="34" charset="0"/>
                </a:rPr>
                <a:t>Departamento de Putumayo</a:t>
              </a:r>
              <a:endParaRPr lang="es-CO" sz="1000" b="1" dirty="0">
                <a:solidFill>
                  <a:srgbClr val="5B9BD5">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AAE561F7-974C-43E2-82E8-88C6554DC8A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67589" name="Rectángulo 67">
            <a:extLst>
              <a:ext uri="{FF2B5EF4-FFF2-40B4-BE49-F238E27FC236}">
                <a16:creationId xmlns:a16="http://schemas.microsoft.com/office/drawing/2014/main" id="{8DCC6F07-ACE9-4FE7-BF4F-B6329140187B}"/>
              </a:ext>
            </a:extLst>
          </p:cNvPr>
          <p:cNvSpPr>
            <a:spLocks noChangeArrowheads="1"/>
          </p:cNvSpPr>
          <p:nvPr/>
        </p:nvSpPr>
        <p:spPr bwMode="auto">
          <a:xfrm>
            <a:off x="866775" y="120650"/>
            <a:ext cx="993298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VIAS PARA LA EQUIDAD</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a:t>
            </a:r>
            <a:endPar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38918" name="Rectángulo 68">
            <a:extLst>
              <a:ext uri="{FF2B5EF4-FFF2-40B4-BE49-F238E27FC236}">
                <a16:creationId xmlns:a16="http://schemas.microsoft.com/office/drawing/2014/main" id="{23EFA3B9-001F-468D-B6B0-AAB547DCA456}"/>
              </a:ext>
            </a:extLst>
          </p:cNvPr>
          <p:cNvSpPr>
            <a:spLocks noChangeArrowheads="1"/>
          </p:cNvSpPr>
          <p:nvPr/>
        </p:nvSpPr>
        <p:spPr bwMode="auto">
          <a:xfrm>
            <a:off x="866775" y="349250"/>
            <a:ext cx="9780588" cy="5238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pt-BR"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CORREDOR DEL SUR RUTA 4501 </a:t>
            </a:r>
            <a:r>
              <a:rPr lang="es-ES"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SAN MIGUEL SANTANA </a:t>
            </a: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Mejoramiento, gestión predial, social y ambiental</a:t>
            </a:r>
          </a:p>
          <a:p>
            <a:pPr eaLnBrk="1" hangingPunct="1">
              <a:lnSpc>
                <a:spcPct val="100000"/>
              </a:lnSpc>
              <a:spcBef>
                <a:spcPct val="0"/>
              </a:spcBef>
              <a:buFontTx/>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67591" name="Imagen 35">
            <a:extLst>
              <a:ext uri="{FF2B5EF4-FFF2-40B4-BE49-F238E27FC236}">
                <a16:creationId xmlns:a16="http://schemas.microsoft.com/office/drawing/2014/main" id="{7FA122B9-1174-44C6-A5FA-ABDABA24FED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10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92" name="CuadroTexto 3">
            <a:extLst>
              <a:ext uri="{FF2B5EF4-FFF2-40B4-BE49-F238E27FC236}">
                <a16:creationId xmlns:a16="http://schemas.microsoft.com/office/drawing/2014/main" id="{DE20B5B3-E8BC-429A-8638-6A29A3619C4D}"/>
              </a:ext>
            </a:extLst>
          </p:cNvPr>
          <p:cNvSpPr txBox="1">
            <a:spLocks noChangeArrowheads="1"/>
          </p:cNvSpPr>
          <p:nvPr/>
        </p:nvSpPr>
        <p:spPr bwMode="auto">
          <a:xfrm>
            <a:off x="5119688" y="455930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9F71CBC3-084F-401C-9CA6-20F243023105}"/>
              </a:ext>
            </a:extLst>
          </p:cNvPr>
          <p:cNvGrpSpPr>
            <a:grpSpLocks/>
          </p:cNvGrpSpPr>
          <p:nvPr/>
        </p:nvGrpSpPr>
        <p:grpSpPr bwMode="auto">
          <a:xfrm>
            <a:off x="6089174" y="1353863"/>
            <a:ext cx="5236052"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DFDE4171-7EEA-474E-B60E-516CF6623F8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8F0A5FE7-F483-40A3-8E85-9DA5F1521133}"/>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900" dirty="0">
                  <a:solidFill>
                    <a:srgbClr val="375623"/>
                  </a:solidFill>
                  <a:latin typeface="Arial" panose="020B0604020202020204" pitchFamily="34" charset="0"/>
                </a:rPr>
                <a:t>Interconexión de los Departamentos de Putumayo, Caquetá,     	                Huila con el centro del país</a:t>
              </a:r>
            </a:p>
            <a:p>
              <a:pPr eaLnBrk="1" fontAlgn="auto" hangingPunct="1">
                <a:spcBef>
                  <a:spcPts val="0"/>
                </a:spcBef>
                <a:spcAft>
                  <a:spcPts val="0"/>
                </a:spcAft>
                <a:defRPr/>
              </a:pP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A083CC00-5859-43F8-8BBE-ECE68DB9584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58E36E96-7E84-4A0C-A1B6-3318FF5C4A3C}"/>
              </a:ext>
            </a:extLst>
          </p:cNvPr>
          <p:cNvGrpSpPr>
            <a:grpSpLocks/>
          </p:cNvGrpSpPr>
          <p:nvPr/>
        </p:nvGrpSpPr>
        <p:grpSpPr bwMode="auto">
          <a:xfrm>
            <a:off x="6117335" y="1844438"/>
            <a:ext cx="5207891"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633BF1DD-EAA9-4A5F-B62E-62B2100856F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25F293B6-31C8-44C2-883D-2E59EECDB2B8}"/>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101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39236D9B-A6AE-481F-B6BD-D1CAD565FFB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3278ECFA-B4F0-4B5D-A0A5-1BF7BAABC40C}"/>
              </a:ext>
            </a:extLst>
          </p:cNvPr>
          <p:cNvGrpSpPr>
            <a:grpSpLocks/>
          </p:cNvGrpSpPr>
          <p:nvPr/>
        </p:nvGrpSpPr>
        <p:grpSpPr bwMode="auto">
          <a:xfrm>
            <a:off x="6104082" y="2326995"/>
            <a:ext cx="5221144"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09207E61-B5F8-4869-9CD6-FCBA91A7178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3AE52203-96A7-47EA-8C42-B698470A3E7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05743D13-2B7E-4064-8F05-7CC8FD989F7E}"/>
                </a:ext>
              </a:extLst>
            </p:cNvPr>
            <p:cNvSpPr txBox="1"/>
            <p:nvPr/>
          </p:nvSpPr>
          <p:spPr>
            <a:xfrm>
              <a:off x="5031026" y="1145734"/>
              <a:ext cx="7017842"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1</a:t>
              </a:r>
              <a:r>
                <a:rPr lang="es-CO" sz="1600" dirty="0">
                  <a:solidFill>
                    <a:srgbClr val="70AD47">
                      <a:lumMod val="50000"/>
                    </a:srgbClr>
                  </a:solidFill>
                  <a:latin typeface="Arial" panose="020B0604020202020204" pitchFamily="34" charset="0"/>
                  <a:cs typeface="Arial" panose="020B0604020202020204" pitchFamily="34" charset="0"/>
                </a:rPr>
                <a:t>4</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95FA90F7-BD28-4AF4-8EE8-64B9FAB3D1D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67596" name="Imagen 54">
            <a:extLst>
              <a:ext uri="{FF2B5EF4-FFF2-40B4-BE49-F238E27FC236}">
                <a16:creationId xmlns:a16="http://schemas.microsoft.com/office/drawing/2014/main" id="{9B4496D2-FF0F-40C8-963D-D0DEBAB1670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182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597" name="Imagen 1">
            <a:extLst>
              <a:ext uri="{FF2B5EF4-FFF2-40B4-BE49-F238E27FC236}">
                <a16:creationId xmlns:a16="http://schemas.microsoft.com/office/drawing/2014/main" id="{82853E96-75CD-4F4E-A556-98F2DF527178}"/>
              </a:ext>
            </a:extLst>
          </p:cNvPr>
          <p:cNvPicPr>
            <a:picLocks noChangeAspect="1"/>
          </p:cNvPicPr>
          <p:nvPr/>
        </p:nvPicPr>
        <p:blipFill>
          <a:blip r:embed="rId5" cstate="email">
            <a:extLst>
              <a:ext uri="{28A0092B-C50C-407E-A947-70E740481C1C}">
                <a14:useLocalDpi xmlns:a14="http://schemas.microsoft.com/office/drawing/2010/main"/>
              </a:ext>
            </a:extLst>
          </a:blip>
          <a:srcRect r="-1355"/>
          <a:stretch>
            <a:fillRect/>
          </a:stretch>
        </p:blipFill>
        <p:spPr bwMode="auto">
          <a:xfrm>
            <a:off x="1809750" y="4281488"/>
            <a:ext cx="3309938"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A83EBD4-510F-4028-B1AD-0CF933115DB3}"/>
              </a:ext>
            </a:extLst>
          </p:cNvPr>
          <p:cNvGraphicFramePr>
            <a:graphicFrameLocks noGrp="1"/>
          </p:cNvGraphicFramePr>
          <p:nvPr/>
        </p:nvGraphicFramePr>
        <p:xfrm>
          <a:off x="6267450" y="2776538"/>
          <a:ext cx="5057775" cy="3036887"/>
        </p:xfrm>
        <a:graphic>
          <a:graphicData uri="http://schemas.openxmlformats.org/drawingml/2006/table">
            <a:tbl>
              <a:tblPr firstRow="1" bandRow="1"/>
              <a:tblGrid>
                <a:gridCol w="1803151">
                  <a:extLst>
                    <a:ext uri="{9D8B030D-6E8A-4147-A177-3AD203B41FA5}">
                      <a16:colId xmlns:a16="http://schemas.microsoft.com/office/drawing/2014/main" val="20000"/>
                    </a:ext>
                  </a:extLst>
                </a:gridCol>
                <a:gridCol w="1294816">
                  <a:extLst>
                    <a:ext uri="{9D8B030D-6E8A-4147-A177-3AD203B41FA5}">
                      <a16:colId xmlns:a16="http://schemas.microsoft.com/office/drawing/2014/main" val="20001"/>
                    </a:ext>
                  </a:extLst>
                </a:gridCol>
                <a:gridCol w="1125371">
                  <a:extLst>
                    <a:ext uri="{9D8B030D-6E8A-4147-A177-3AD203B41FA5}">
                      <a16:colId xmlns:a16="http://schemas.microsoft.com/office/drawing/2014/main" val="20002"/>
                    </a:ext>
                  </a:extLst>
                </a:gridCol>
                <a:gridCol w="834437">
                  <a:extLst>
                    <a:ext uri="{9D8B030D-6E8A-4147-A177-3AD203B41FA5}">
                      <a16:colId xmlns:a16="http://schemas.microsoft.com/office/drawing/2014/main" val="20003"/>
                    </a:ext>
                  </a:extLst>
                </a:gridCol>
              </a:tblGrid>
              <a:tr h="180231">
                <a:tc gridSpan="4">
                  <a:txBody>
                    <a:bodyPr/>
                    <a:lstStyle/>
                    <a:p>
                      <a:pPr algn="ctr" rtl="0" fontAlgn="ctr"/>
                      <a:r>
                        <a:rPr lang="es-CO" sz="700" b="0" i="0" u="none" strike="noStrike">
                          <a:solidFill>
                            <a:srgbClr val="FFFFFF"/>
                          </a:solidFill>
                          <a:effectLst/>
                          <a:latin typeface="Arial" panose="020B0604020202020204" pitchFamily="34" charset="0"/>
                        </a:rPr>
                        <a:t>INVERSIONES (Millones)</a:t>
                      </a:r>
                    </a:p>
                  </a:txBody>
                  <a:tcPr marL="9525" marR="9525" marT="952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0231">
                <a:tc gridSpan="2">
                  <a:txBody>
                    <a:bodyPr/>
                    <a:lstStyle/>
                    <a:p>
                      <a:pPr algn="l" rtl="0" fontAlgn="ctr"/>
                      <a:r>
                        <a:rPr lang="es-CO" sz="700" b="0" i="0" u="none" strike="noStrike">
                          <a:solidFill>
                            <a:srgbClr val="375623"/>
                          </a:solidFill>
                          <a:effectLst/>
                          <a:latin typeface="Arial" panose="020B0604020202020204" pitchFamily="34" charset="0"/>
                        </a:rPr>
                        <a:t>A. Total Contrato de Obra</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700" b="1" i="0" u="none" strike="noStrike">
                          <a:solidFill>
                            <a:srgbClr val="375623"/>
                          </a:solidFill>
                          <a:effectLst/>
                          <a:latin typeface="Arial" panose="020B0604020202020204" pitchFamily="34" charset="0"/>
                        </a:rPr>
                        <a:t>$ 115.278</a:t>
                      </a:r>
                    </a:p>
                  </a:txBody>
                  <a:tcPr marL="9525" marR="9525" marT="952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80231">
                <a:tc gridSpan="2">
                  <a:txBody>
                    <a:bodyPr/>
                    <a:lstStyle/>
                    <a:p>
                      <a:pPr algn="l" rtl="0" fontAlgn="ctr"/>
                      <a:r>
                        <a:rPr lang="es-ES" sz="700" b="0" i="0" u="none" strike="noStrike">
                          <a:solidFill>
                            <a:srgbClr val="375623"/>
                          </a:solidFill>
                          <a:effectLst/>
                          <a:latin typeface="Arial" panose="020B0604020202020204" pitchFamily="34" charset="0"/>
                        </a:rPr>
                        <a:t>A.1. Inversión acumulada obra hasta 2018</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700" b="1" i="0" u="none" strike="noStrike">
                          <a:solidFill>
                            <a:srgbClr val="375623"/>
                          </a:solidFill>
                          <a:effectLst/>
                          <a:latin typeface="Arial" panose="020B0604020202020204" pitchFamily="34" charset="0"/>
                        </a:rPr>
                        <a:t>$ 100.408</a:t>
                      </a:r>
                    </a:p>
                  </a:txBody>
                  <a:tcPr marL="9525" marR="9525" marT="952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80231">
                <a:tc gridSpan="2">
                  <a:txBody>
                    <a:bodyPr/>
                    <a:lstStyle/>
                    <a:p>
                      <a:pPr algn="l" rtl="0" fontAlgn="ctr"/>
                      <a:r>
                        <a:rPr lang="es-ES" sz="700" b="0" i="0" u="none" strike="noStrike">
                          <a:solidFill>
                            <a:srgbClr val="375623"/>
                          </a:solidFill>
                          <a:effectLst/>
                          <a:latin typeface="Arial" panose="020B0604020202020204" pitchFamily="34" charset="0"/>
                        </a:rPr>
                        <a:t>A.2.  Inversión obra  2019</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700" b="1" i="0" u="none" strike="noStrike">
                          <a:solidFill>
                            <a:srgbClr val="375623"/>
                          </a:solidFill>
                          <a:effectLst/>
                          <a:latin typeface="Arial" panose="020B0604020202020204" pitchFamily="34" charset="0"/>
                        </a:rPr>
                        <a:t>$ 2.923</a:t>
                      </a:r>
                    </a:p>
                  </a:txBody>
                  <a:tcPr marL="9525" marR="9525" marT="952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80231">
                <a:tc gridSpan="2">
                  <a:txBody>
                    <a:bodyPr/>
                    <a:lstStyle/>
                    <a:p>
                      <a:pPr algn="l" rtl="0" fontAlgn="ctr"/>
                      <a:r>
                        <a:rPr lang="es-CO" sz="700" b="0" i="0" u="none" strike="noStrike">
                          <a:solidFill>
                            <a:srgbClr val="375623"/>
                          </a:solidFill>
                          <a:effectLst/>
                          <a:latin typeface="Arial" panose="020B0604020202020204" pitchFamily="34" charset="0"/>
                        </a:rPr>
                        <a:t>B. Total Contrato Interventoría</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700" b="1" i="0" u="none" strike="noStrike">
                          <a:solidFill>
                            <a:srgbClr val="375623"/>
                          </a:solidFill>
                          <a:effectLst/>
                          <a:latin typeface="Arial" panose="020B0604020202020204" pitchFamily="34" charset="0"/>
                        </a:rPr>
                        <a:t>$ 8.329</a:t>
                      </a:r>
                    </a:p>
                  </a:txBody>
                  <a:tcPr marL="9525" marR="9525" marT="952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80231">
                <a:tc gridSpan="2">
                  <a:txBody>
                    <a:bodyPr/>
                    <a:lstStyle/>
                    <a:p>
                      <a:pPr algn="l" rtl="0" fontAlgn="ctr"/>
                      <a:r>
                        <a:rPr lang="es-ES" sz="700" b="0" i="0" u="none" strike="noStrike">
                          <a:solidFill>
                            <a:srgbClr val="375623"/>
                          </a:solidFill>
                          <a:effectLst/>
                          <a:latin typeface="Arial" panose="020B0604020202020204" pitchFamily="34" charset="0"/>
                        </a:rPr>
                        <a:t>B.1. Inversión  acumulada interventoría hasta 2018</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700" b="0" i="0" u="none" strike="noStrike">
                          <a:solidFill>
                            <a:srgbClr val="375623"/>
                          </a:solidFill>
                          <a:effectLst/>
                          <a:latin typeface="Arial" panose="020B0604020202020204" pitchFamily="34" charset="0"/>
                        </a:rPr>
                        <a:t>$ 5.430</a:t>
                      </a:r>
                    </a:p>
                  </a:txBody>
                  <a:tcPr marL="9525" marR="9525" marT="952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80231">
                <a:tc gridSpan="2">
                  <a:txBody>
                    <a:bodyPr/>
                    <a:lstStyle/>
                    <a:p>
                      <a:pPr algn="l" rtl="0" fontAlgn="ctr"/>
                      <a:r>
                        <a:rPr lang="es-ES" sz="700" b="0" i="0" u="none" strike="noStrike">
                          <a:solidFill>
                            <a:srgbClr val="375623"/>
                          </a:solidFill>
                          <a:effectLst/>
                          <a:latin typeface="Arial" panose="020B0604020202020204" pitchFamily="34" charset="0"/>
                        </a:rPr>
                        <a:t>B.2 Inversión  Interventoría 2019</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700" b="1" i="0" u="none" strike="noStrike">
                          <a:solidFill>
                            <a:srgbClr val="375623"/>
                          </a:solidFill>
                          <a:effectLst/>
                          <a:latin typeface="Arial" panose="020B0604020202020204" pitchFamily="34" charset="0"/>
                        </a:rPr>
                        <a:t>$ 1.461</a:t>
                      </a:r>
                    </a:p>
                  </a:txBody>
                  <a:tcPr marL="9525" marR="9525" marT="952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80231">
                <a:tc gridSpan="2">
                  <a:txBody>
                    <a:bodyPr/>
                    <a:lstStyle/>
                    <a:p>
                      <a:pPr algn="l" rtl="0" fontAlgn="ctr"/>
                      <a:r>
                        <a:rPr lang="es-CO" sz="700" b="0" i="0" u="none" strike="noStrike">
                          <a:solidFill>
                            <a:srgbClr val="375623"/>
                          </a:solidFill>
                          <a:effectLst/>
                          <a:latin typeface="Arial" panose="020B0604020202020204" pitchFamily="34" charset="0"/>
                        </a:rPr>
                        <a:t>Total Inversión </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700" b="1" i="0" u="none" strike="noStrike">
                          <a:solidFill>
                            <a:srgbClr val="375623"/>
                          </a:solidFill>
                          <a:effectLst/>
                          <a:latin typeface="Arial" panose="020B0604020202020204" pitchFamily="34" charset="0"/>
                        </a:rPr>
                        <a:t>$ 123.608</a:t>
                      </a:r>
                    </a:p>
                  </a:txBody>
                  <a:tcPr marL="9525" marR="9525" marT="952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80231">
                <a:tc gridSpan="2">
                  <a:txBody>
                    <a:bodyPr/>
                    <a:lstStyle/>
                    <a:p>
                      <a:pPr algn="l" rtl="0" fontAlgn="ctr"/>
                      <a:r>
                        <a:rPr lang="es-CO" sz="700" b="0" i="0" u="none" strike="noStrike">
                          <a:solidFill>
                            <a:srgbClr val="375623"/>
                          </a:solidFill>
                          <a:effectLst/>
                          <a:latin typeface="Arial" panose="020B0604020202020204" pitchFamily="34" charset="0"/>
                        </a:rPr>
                        <a:t>Inversión acumulada a 2019</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700" b="1" i="0" u="none" strike="noStrike">
                          <a:solidFill>
                            <a:srgbClr val="375623"/>
                          </a:solidFill>
                          <a:effectLst/>
                          <a:latin typeface="Arial" panose="020B0604020202020204" pitchFamily="34" charset="0"/>
                        </a:rPr>
                        <a:t>$ 110.222</a:t>
                      </a:r>
                    </a:p>
                  </a:txBody>
                  <a:tcPr marL="9525" marR="9525" marT="9528"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80231">
                <a:tc gridSpan="4">
                  <a:txBody>
                    <a:bodyPr/>
                    <a:lstStyle/>
                    <a:p>
                      <a:pPr algn="ctr" rtl="0" fontAlgn="ctr"/>
                      <a:r>
                        <a:rPr lang="es-ES" sz="700" b="0" i="0" u="none" strike="noStrike">
                          <a:solidFill>
                            <a:srgbClr val="FFFFFF"/>
                          </a:solidFill>
                          <a:effectLst/>
                          <a:latin typeface="Arial" panose="020B0604020202020204" pitchFamily="34" charset="0"/>
                        </a:rPr>
                        <a:t>ALCANCE  FÍSICO TOTAL DEL CONTRATO O PROYECTO</a:t>
                      </a:r>
                    </a:p>
                  </a:txBody>
                  <a:tcPr marL="9525" marR="9525" marT="9528"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24415">
                <a:tc>
                  <a:txBody>
                    <a:bodyPr/>
                    <a:lstStyle/>
                    <a:p>
                      <a:pPr algn="ctr" rtl="0" fontAlgn="ctr"/>
                      <a:r>
                        <a:rPr lang="es-CO" sz="700" b="1" i="0" u="none" strike="noStrike">
                          <a:solidFill>
                            <a:srgbClr val="375623"/>
                          </a:solidFill>
                          <a:effectLst/>
                          <a:latin typeface="Arial" panose="020B0604020202020204" pitchFamily="34" charset="0"/>
                        </a:rPr>
                        <a:t>SECTOR/TRAMO</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CANTIDAD </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INTERVENCIÓN PREVISTA</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AVANCE TOTAL ACUMULADO</a:t>
                      </a:r>
                    </a:p>
                  </a:txBody>
                  <a:tcPr marL="9525" marR="9525" marT="952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80231">
                <a:tc>
                  <a:txBody>
                    <a:bodyPr/>
                    <a:lstStyle/>
                    <a:p>
                      <a:pPr algn="ctr" rtl="0" fontAlgn="ctr"/>
                      <a:r>
                        <a:rPr lang="es-CO" sz="700" b="0" i="0" u="none" strike="noStrike">
                          <a:solidFill>
                            <a:srgbClr val="375623"/>
                          </a:solidFill>
                          <a:effectLst/>
                          <a:latin typeface="Arial" panose="020B0604020202020204" pitchFamily="34" charset="0"/>
                        </a:rPr>
                        <a:t>SAN MIGUEL - SANTA ANA</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14 KM</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Mejoramiento</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13.97 Km</a:t>
                      </a:r>
                    </a:p>
                  </a:txBody>
                  <a:tcPr marL="9525" marR="9525" marT="952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80231">
                <a:tc>
                  <a:txBody>
                    <a:bodyPr/>
                    <a:lstStyle/>
                    <a:p>
                      <a:pPr algn="ctr" rtl="0" fontAlgn="ctr"/>
                      <a:r>
                        <a:rPr lang="es-CO" sz="700" b="0" i="0" u="none" strike="noStrike">
                          <a:solidFill>
                            <a:srgbClr val="375623"/>
                          </a:solidFill>
                          <a:effectLst/>
                          <a:latin typeface="Arial" panose="020B0604020202020204" pitchFamily="34" charset="0"/>
                        </a:rPr>
                        <a:t>SAN MIUEL – SANTA ANA</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4 UND</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Construcción Puentes</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4 Km</a:t>
                      </a:r>
                    </a:p>
                  </a:txBody>
                  <a:tcPr marL="9525" marR="9525" marT="952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80231">
                <a:tc rowSpan="2">
                  <a:txBody>
                    <a:bodyPr/>
                    <a:lstStyle/>
                    <a:p>
                      <a:pPr algn="ctr" rtl="0" fontAlgn="ctr"/>
                      <a:r>
                        <a:rPr lang="es-CO" sz="700" b="0" i="0" u="none" strike="noStrike" dirty="0">
                          <a:solidFill>
                            <a:srgbClr val="375623"/>
                          </a:solidFill>
                          <a:effectLst/>
                          <a:latin typeface="Arial" panose="020B0604020202020204" pitchFamily="34" charset="0"/>
                        </a:rPr>
                        <a:t> SAN MIGUEL – SANTA ANA</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700" b="0" i="0" u="none" strike="noStrike">
                          <a:solidFill>
                            <a:srgbClr val="375623"/>
                          </a:solidFill>
                          <a:effectLst/>
                          <a:latin typeface="Arial" panose="020B0604020202020204" pitchFamily="34" charset="0"/>
                        </a:rPr>
                        <a:t> 4 UND</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Atención de  </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700" b="0" i="0" u="none" strike="noStrike">
                          <a:solidFill>
                            <a:srgbClr val="375623"/>
                          </a:solidFill>
                          <a:effectLst/>
                          <a:latin typeface="Arial" panose="020B0604020202020204" pitchFamily="34" charset="0"/>
                        </a:rPr>
                        <a:t>3.5 UN</a:t>
                      </a:r>
                    </a:p>
                  </a:txBody>
                  <a:tcPr marL="9525" marR="9525" marT="952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80231">
                <a:tc vMerge="1">
                  <a:txBody>
                    <a:bodyPr/>
                    <a:lstStyle/>
                    <a:p>
                      <a:endParaRPr lang="es-CO"/>
                    </a:p>
                  </a:txBody>
                  <a:tcPr/>
                </a:tc>
                <a:tc vMerge="1">
                  <a:txBody>
                    <a:bodyPr/>
                    <a:lstStyle/>
                    <a:p>
                      <a:endParaRPr lang="es-CO"/>
                    </a:p>
                  </a:txBody>
                  <a:tcPr/>
                </a:tc>
                <a:tc>
                  <a:txBody>
                    <a:bodyPr/>
                    <a:lstStyle/>
                    <a:p>
                      <a:pPr algn="ctr" rtl="0" fontAlgn="ctr"/>
                      <a:r>
                        <a:rPr lang="es-CO" sz="700" b="0" i="0" u="none" strike="noStrike">
                          <a:solidFill>
                            <a:srgbClr val="375623"/>
                          </a:solidFill>
                          <a:effectLst/>
                          <a:latin typeface="Arial" panose="020B0604020202020204" pitchFamily="34" charset="0"/>
                        </a:rPr>
                        <a:t> sitios críticos</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4"/>
                  </a:ext>
                </a:extLst>
              </a:tr>
              <a:tr h="189242">
                <a:tc>
                  <a:txBody>
                    <a:bodyPr/>
                    <a:lstStyle/>
                    <a:p>
                      <a:pPr algn="ctr" rtl="0" fontAlgn="ctr"/>
                      <a:r>
                        <a:rPr lang="es-CO" sz="700" b="0" i="0" u="none" strike="noStrike">
                          <a:solidFill>
                            <a:srgbClr val="375623"/>
                          </a:solidFill>
                          <a:effectLst/>
                          <a:latin typeface="Arial" panose="020B0604020202020204" pitchFamily="34" charset="0"/>
                        </a:rPr>
                        <a:t>SAN MIGUEL – SANTA ANA </a:t>
                      </a:r>
                    </a:p>
                  </a:txBody>
                  <a:tcPr marL="9525" marR="9525" marT="9528"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23 KM</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Mantenimiento Periódico</a:t>
                      </a:r>
                    </a:p>
                  </a:txBody>
                  <a:tcPr marL="9525" marR="9525" marT="9528"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7 Km</a:t>
                      </a:r>
                    </a:p>
                  </a:txBody>
                  <a:tcPr marL="9525" marR="9525" marT="9528"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graphicFrame>
        <p:nvGraphicFramePr>
          <p:cNvPr id="4" name="Tabla 3">
            <a:extLst>
              <a:ext uri="{FF2B5EF4-FFF2-40B4-BE49-F238E27FC236}">
                <a16:creationId xmlns:a16="http://schemas.microsoft.com/office/drawing/2014/main" id="{66C3AE6C-B8F8-4BBF-89F9-4167A55EC3FD}"/>
              </a:ext>
            </a:extLst>
          </p:cNvPr>
          <p:cNvGraphicFramePr>
            <a:graphicFrameLocks noGrp="1"/>
          </p:cNvGraphicFramePr>
          <p:nvPr/>
        </p:nvGraphicFramePr>
        <p:xfrm>
          <a:off x="866775" y="901700"/>
          <a:ext cx="4930775" cy="3435350"/>
        </p:xfrm>
        <a:graphic>
          <a:graphicData uri="http://schemas.openxmlformats.org/drawingml/2006/table">
            <a:tbl>
              <a:tblPr firstRow="1" bandRow="1"/>
              <a:tblGrid>
                <a:gridCol w="1422221">
                  <a:extLst>
                    <a:ext uri="{9D8B030D-6E8A-4147-A177-3AD203B41FA5}">
                      <a16:colId xmlns:a16="http://schemas.microsoft.com/office/drawing/2014/main" val="20000"/>
                    </a:ext>
                  </a:extLst>
                </a:gridCol>
                <a:gridCol w="1087100">
                  <a:extLst>
                    <a:ext uri="{9D8B030D-6E8A-4147-A177-3AD203B41FA5}">
                      <a16:colId xmlns:a16="http://schemas.microsoft.com/office/drawing/2014/main" val="20001"/>
                    </a:ext>
                  </a:extLst>
                </a:gridCol>
                <a:gridCol w="1348658">
                  <a:extLst>
                    <a:ext uri="{9D8B030D-6E8A-4147-A177-3AD203B41FA5}">
                      <a16:colId xmlns:a16="http://schemas.microsoft.com/office/drawing/2014/main" val="20002"/>
                    </a:ext>
                  </a:extLst>
                </a:gridCol>
                <a:gridCol w="1072796">
                  <a:extLst>
                    <a:ext uri="{9D8B030D-6E8A-4147-A177-3AD203B41FA5}">
                      <a16:colId xmlns:a16="http://schemas.microsoft.com/office/drawing/2014/main" val="20003"/>
                    </a:ext>
                  </a:extLst>
                </a:gridCol>
              </a:tblGrid>
              <a:tr h="190410">
                <a:tc gridSpan="4">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410">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1609 DE 2015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410">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rPr>
                        <a:t>9/02/2016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410">
                <a:tc gridSpan="3">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rPr>
                        <a:t>8/02/2020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410">
                <a:tc gridSpan="4">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410">
                <a:tc gridSpan="3">
                  <a:txBody>
                    <a:bodyPr/>
                    <a:lstStyle/>
                    <a:p>
                      <a:pPr algn="l" rtl="0" fontAlgn="ctr"/>
                      <a:r>
                        <a:rPr lang="es-ES" sz="900" b="1" i="0" u="none" strike="noStrike">
                          <a:solidFill>
                            <a:srgbClr val="375623"/>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$ 1.620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410">
                <a:tc gridSpan="3">
                  <a:txBody>
                    <a:bodyPr/>
                    <a:lstStyle/>
                    <a:p>
                      <a:pPr algn="l" rtl="0" fontAlgn="ctr"/>
                      <a:r>
                        <a:rPr lang="es-ES" sz="900" b="1" i="0" u="none" strike="noStrike">
                          <a:solidFill>
                            <a:srgbClr val="375623"/>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60 MINUTOS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410">
                <a:tc gridSpan="3">
                  <a:txBody>
                    <a:bodyPr/>
                    <a:lstStyle/>
                    <a:p>
                      <a:pPr algn="l" rtl="0" fontAlgn="ctr"/>
                      <a:r>
                        <a:rPr lang="es-CO" sz="900" b="0" i="0" u="none" strike="noStrike" dirty="0">
                          <a:solidFill>
                            <a:srgbClr val="375623"/>
                          </a:solidFill>
                          <a:effectLst/>
                          <a:latin typeface="Arial" panose="020B0604020202020204" pitchFamily="34" charset="0"/>
                        </a:rPr>
                        <a:t> </a:t>
                      </a:r>
                      <a:r>
                        <a:rPr lang="es-CO" sz="900" b="1" i="0" u="none" strike="noStrike" dirty="0">
                          <a:solidFill>
                            <a:srgbClr val="375623"/>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762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11437">
                <a:tc gridSpan="4">
                  <a:txBody>
                    <a:bodyPr/>
                    <a:lstStyle/>
                    <a:p>
                      <a:pPr algn="l"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Dinamizar el comercio binacional entre las republicas de Ecuador y Colombia; Motivar la explotación  petrolera, y el desarrollo agrícola y el incentivo turístico de esta región.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410">
                <a:tc gridSpan="4">
                  <a:txBody>
                    <a:bodyPr/>
                    <a:lstStyle/>
                    <a:p>
                      <a:pPr algn="l" rtl="0" fontAlgn="ctr"/>
                      <a:r>
                        <a:rPr lang="es-ES" sz="900" b="0" i="0" u="none" strike="noStrike">
                          <a:solidFill>
                            <a:srgbClr val="375623"/>
                          </a:solidFill>
                          <a:effectLst/>
                          <a:latin typeface="Arial" panose="020B0604020202020204" pitchFamily="34" charset="0"/>
                        </a:rPr>
                        <a:t>Ahorro en tiempos de recorrido Vehículos pesados 60 minutos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410">
                <a:tc gridSpan="4">
                  <a:txBody>
                    <a:bodyPr/>
                    <a:lstStyle/>
                    <a:p>
                      <a:pPr algn="l" rtl="0" fontAlgn="ctr"/>
                      <a:r>
                        <a:rPr lang="es-ES" sz="900" b="0" i="0" u="none" strike="noStrike">
                          <a:solidFill>
                            <a:srgbClr val="375623"/>
                          </a:solidFill>
                          <a:effectLst/>
                          <a:latin typeface="Arial" panose="020B0604020202020204" pitchFamily="34" charset="0"/>
                        </a:rPr>
                        <a:t>Ahorro en recorrido: Con el ahorro en recorrido mejoraron los tiempos de desplazamiento.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90410">
                <a:tc gridSpan="4">
                  <a:txBody>
                    <a:bodyPr/>
                    <a:lstStyle/>
                    <a:p>
                      <a:pPr algn="ctr" rtl="0" fontAlgn="b"/>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274291">
                <a:tc>
                  <a:txBody>
                    <a:bodyPr/>
                    <a:lstStyle/>
                    <a:p>
                      <a:pPr algn="ctr" rtl="0" fontAlgn="ctr"/>
                      <a:r>
                        <a:rPr lang="es-CO" sz="9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90410">
                <a:tc>
                  <a:txBody>
                    <a:bodyPr/>
                    <a:lstStyle/>
                    <a:p>
                      <a:pPr algn="just" rtl="0" fontAlgn="ctr"/>
                      <a:r>
                        <a:rPr lang="es-CO" sz="900" b="1" i="0" u="none" strike="noStrike">
                          <a:solidFill>
                            <a:srgbClr val="375623"/>
                          </a:solidFill>
                          <a:effectLst/>
                          <a:latin typeface="Arial" panose="020B0604020202020204" pitchFamily="34" charset="0"/>
                        </a:rPr>
                        <a:t>Mejoramiento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0.5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0.5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90410">
                <a:tc>
                  <a:txBody>
                    <a:bodyPr/>
                    <a:lstStyle/>
                    <a:p>
                      <a:pPr algn="just" rtl="0" fontAlgn="ctr"/>
                      <a:r>
                        <a:rPr lang="es-CO" sz="900" b="1" i="0" u="none" strike="noStrike">
                          <a:solidFill>
                            <a:srgbClr val="375623"/>
                          </a:solidFill>
                          <a:effectLst/>
                          <a:latin typeface="Arial" panose="020B0604020202020204" pitchFamily="34" charset="0"/>
                        </a:rPr>
                        <a:t>Construcción de Puentes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Unidad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0.5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0.5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274291">
                <a:tc>
                  <a:txBody>
                    <a:bodyPr/>
                    <a:lstStyle/>
                    <a:p>
                      <a:pPr algn="just" rtl="0" fontAlgn="ctr"/>
                      <a:r>
                        <a:rPr lang="es-CO" sz="900" b="1" i="0" u="none" strike="noStrike">
                          <a:solidFill>
                            <a:srgbClr val="375623"/>
                          </a:solidFill>
                          <a:effectLst/>
                          <a:latin typeface="Arial" panose="020B0604020202020204" pitchFamily="34" charset="0"/>
                        </a:rPr>
                        <a:t>Atención de sitios Críticos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ángulo 3">
            <a:extLst>
              <a:ext uri="{FF2B5EF4-FFF2-40B4-BE49-F238E27FC236}">
                <a16:creationId xmlns:a16="http://schemas.microsoft.com/office/drawing/2014/main" id="{C34ED22F-7C35-496B-BD3D-3919974EF19C}"/>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68611" name="Rectángulo 7">
            <a:extLst>
              <a:ext uri="{FF2B5EF4-FFF2-40B4-BE49-F238E27FC236}">
                <a16:creationId xmlns:a16="http://schemas.microsoft.com/office/drawing/2014/main" id="{9C39DF47-99AC-4A33-8D7B-B18264B053FC}"/>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0D871447-31D2-40C6-926F-5899081C76A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68613" name="Imagen 14">
            <a:extLst>
              <a:ext uri="{FF2B5EF4-FFF2-40B4-BE49-F238E27FC236}">
                <a16:creationId xmlns:a16="http://schemas.microsoft.com/office/drawing/2014/main" id="{9F238FBE-88DA-4310-AA1D-27A2AB7956EC}"/>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4" name="CuadroTexto 2">
            <a:extLst>
              <a:ext uri="{FF2B5EF4-FFF2-40B4-BE49-F238E27FC236}">
                <a16:creationId xmlns:a16="http://schemas.microsoft.com/office/drawing/2014/main" id="{FCBFF361-6F40-43FE-A82D-AE27870A0B87}"/>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68615" name="CuadroTexto 11">
            <a:extLst>
              <a:ext uri="{FF2B5EF4-FFF2-40B4-BE49-F238E27FC236}">
                <a16:creationId xmlns:a16="http://schemas.microsoft.com/office/drawing/2014/main" id="{1D1EF43A-733C-4DBB-8B0B-759817498AC9}"/>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68616" name="Imagen 16">
            <a:extLst>
              <a:ext uri="{FF2B5EF4-FFF2-40B4-BE49-F238E27FC236}">
                <a16:creationId xmlns:a16="http://schemas.microsoft.com/office/drawing/2014/main" id="{101A3795-0AF0-4A72-967B-16D244DBB6A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7" name="Imagen 2">
            <a:extLst>
              <a:ext uri="{FF2B5EF4-FFF2-40B4-BE49-F238E27FC236}">
                <a16:creationId xmlns:a16="http://schemas.microsoft.com/office/drawing/2014/main" id="{050DE36C-9EB1-45B4-8255-FEF8FD7EAEF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3B079B5D-7A39-4CE9-8A3E-6067B8496D46}"/>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33E2A3AA-85CB-4A6E-9FAB-EAEE8533FC9D}"/>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91688419-9AB2-4D41-921B-16CD2903955B}"/>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490B9760-AD75-45CB-AE3E-FDC7C7266476}"/>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68622" name="CuadroTexto 4">
            <a:extLst>
              <a:ext uri="{FF2B5EF4-FFF2-40B4-BE49-F238E27FC236}">
                <a16:creationId xmlns:a16="http://schemas.microsoft.com/office/drawing/2014/main" id="{5779AA23-1163-4881-ACB4-4AF2C157BD7A}"/>
              </a:ext>
            </a:extLst>
          </p:cNvPr>
          <p:cNvSpPr txBox="1">
            <a:spLocks noChangeArrowheads="1"/>
          </p:cNvSpPr>
          <p:nvPr/>
        </p:nvSpPr>
        <p:spPr bwMode="auto">
          <a:xfrm>
            <a:off x="4113213" y="5394325"/>
            <a:ext cx="4870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MEJORAMIENTO Y PAVIMENTACION </a:t>
            </a:r>
          </a:p>
          <a:p>
            <a:pPr>
              <a:lnSpc>
                <a:spcPct val="100000"/>
              </a:lnSpc>
              <a:spcBef>
                <a:spcPct val="0"/>
              </a:spcBef>
              <a:buFontTx/>
              <a:buNone/>
            </a:pPr>
            <a:endParaRPr lang="es-CO" altLang="es-CO" sz="1800">
              <a:solidFill>
                <a:srgbClr val="000000"/>
              </a:solidFill>
            </a:endParaRPr>
          </a:p>
        </p:txBody>
      </p:sp>
      <p:pic>
        <p:nvPicPr>
          <p:cNvPr id="68623" name="Imagen 2" descr="Una carretera con arboles a los lados&#10;&#10;Descripción generada automáticamente">
            <a:extLst>
              <a:ext uri="{FF2B5EF4-FFF2-40B4-BE49-F238E27FC236}">
                <a16:creationId xmlns:a16="http://schemas.microsoft.com/office/drawing/2014/main" id="{304FD6F7-E063-4540-8DFD-E95354C6300E}"/>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16725" y="1966913"/>
            <a:ext cx="4054475"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24" name="Imagen 6" descr="Imagen que contiene exterior, pasto, árbol, sucio&#10;&#10;Descripción generada automáticamente">
            <a:extLst>
              <a:ext uri="{FF2B5EF4-FFF2-40B4-BE49-F238E27FC236}">
                <a16:creationId xmlns:a16="http://schemas.microsoft.com/office/drawing/2014/main" id="{7CCA98B1-2A96-41FF-9C45-C01BDF64F86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90625" y="1901825"/>
            <a:ext cx="4038600" cy="331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ángulo 3">
            <a:extLst>
              <a:ext uri="{FF2B5EF4-FFF2-40B4-BE49-F238E27FC236}">
                <a16:creationId xmlns:a16="http://schemas.microsoft.com/office/drawing/2014/main" id="{57FD74DF-7684-4F11-A51F-1B0B270FA91D}"/>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69635" name="Rectángulo 7">
            <a:extLst>
              <a:ext uri="{FF2B5EF4-FFF2-40B4-BE49-F238E27FC236}">
                <a16:creationId xmlns:a16="http://schemas.microsoft.com/office/drawing/2014/main" id="{E72F5552-ECBB-4C01-8DEB-4EC2DB99F563}"/>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34FAD9B3-1C2B-4B08-9A26-C0CB3F2D1441}"/>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69637" name="Imagen 14">
            <a:extLst>
              <a:ext uri="{FF2B5EF4-FFF2-40B4-BE49-F238E27FC236}">
                <a16:creationId xmlns:a16="http://schemas.microsoft.com/office/drawing/2014/main" id="{354E870B-45DF-4924-97FC-8329E8B0542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8" name="CuadroTexto 2">
            <a:extLst>
              <a:ext uri="{FF2B5EF4-FFF2-40B4-BE49-F238E27FC236}">
                <a16:creationId xmlns:a16="http://schemas.microsoft.com/office/drawing/2014/main" id="{3E17C2E5-2503-4A04-AF2D-7D4CE5C95D3B}"/>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69639" name="CuadroTexto 11">
            <a:extLst>
              <a:ext uri="{FF2B5EF4-FFF2-40B4-BE49-F238E27FC236}">
                <a16:creationId xmlns:a16="http://schemas.microsoft.com/office/drawing/2014/main" id="{C1EB0BAF-97C8-45FB-A762-06D9FFE67995}"/>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69640" name="Imagen 16">
            <a:extLst>
              <a:ext uri="{FF2B5EF4-FFF2-40B4-BE49-F238E27FC236}">
                <a16:creationId xmlns:a16="http://schemas.microsoft.com/office/drawing/2014/main" id="{A13229D1-58B0-4D7F-AAA1-35637D8CFCD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1" name="Imagen 2">
            <a:extLst>
              <a:ext uri="{FF2B5EF4-FFF2-40B4-BE49-F238E27FC236}">
                <a16:creationId xmlns:a16="http://schemas.microsoft.com/office/drawing/2014/main" id="{EE769338-23C6-47E7-8AA7-8CAD4FAC5C2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2B1F823D-1A8C-4EE2-9F9D-096292A44350}"/>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60D171D4-9936-4D6E-89A9-A06CF28BB882}"/>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288F8C08-56E2-44CF-8054-C9B72B89852E}"/>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02F4A86C-6E64-4490-B5B6-116C84DB4780}"/>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69646" name="CuadroTexto 4">
            <a:extLst>
              <a:ext uri="{FF2B5EF4-FFF2-40B4-BE49-F238E27FC236}">
                <a16:creationId xmlns:a16="http://schemas.microsoft.com/office/drawing/2014/main" id="{0C35A912-F693-477E-8C3E-B16C5B46E81A}"/>
              </a:ext>
            </a:extLst>
          </p:cNvPr>
          <p:cNvSpPr txBox="1">
            <a:spLocks noChangeArrowheads="1"/>
          </p:cNvSpPr>
          <p:nvPr/>
        </p:nvSpPr>
        <p:spPr bwMode="auto">
          <a:xfrm>
            <a:off x="4113213" y="5394325"/>
            <a:ext cx="37036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CONSTRICICON DEL PUENTE ACAE </a:t>
            </a:r>
          </a:p>
          <a:p>
            <a:pPr>
              <a:lnSpc>
                <a:spcPct val="100000"/>
              </a:lnSpc>
              <a:spcBef>
                <a:spcPct val="0"/>
              </a:spcBef>
              <a:buFontTx/>
              <a:buNone/>
            </a:pPr>
            <a:endParaRPr lang="es-CO" altLang="es-CO" sz="1800">
              <a:solidFill>
                <a:srgbClr val="000000"/>
              </a:solidFill>
            </a:endParaRPr>
          </a:p>
        </p:txBody>
      </p:sp>
      <p:pic>
        <p:nvPicPr>
          <p:cNvPr id="69647" name="Imagen 5" descr="Imagen que contiene exterior, agua, edificio, río&#10;&#10;Descripción generada automáticamente">
            <a:extLst>
              <a:ext uri="{FF2B5EF4-FFF2-40B4-BE49-F238E27FC236}">
                <a16:creationId xmlns:a16="http://schemas.microsoft.com/office/drawing/2014/main" id="{662B56DC-7ACA-41D1-B0B0-6BE6F15426E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0150" y="1860550"/>
            <a:ext cx="4065588"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8" name="Imagen 21">
            <a:extLst>
              <a:ext uri="{FF2B5EF4-FFF2-40B4-BE49-F238E27FC236}">
                <a16:creationId xmlns:a16="http://schemas.microsoft.com/office/drawing/2014/main" id="{4ED7CD2C-EE51-4119-8920-36BD8DF6EB8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26250" y="1989138"/>
            <a:ext cx="4059238" cy="325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Imagen 16">
            <a:extLst>
              <a:ext uri="{FF2B5EF4-FFF2-40B4-BE49-F238E27FC236}">
                <a16:creationId xmlns:a16="http://schemas.microsoft.com/office/drawing/2014/main" id="{B6EF6B45-8DE6-4B24-AF13-79617166CC3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3" name="Imagen 2">
            <a:extLst>
              <a:ext uri="{FF2B5EF4-FFF2-40B4-BE49-F238E27FC236}">
                <a16:creationId xmlns:a16="http://schemas.microsoft.com/office/drawing/2014/main" id="{3FCD137A-9EAD-4195-850F-1DFE1A4417C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48125"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F8387FE0-53F0-4B3B-915A-54BE2B41B697}"/>
              </a:ext>
            </a:extLst>
          </p:cNvPr>
          <p:cNvSpPr/>
          <p:nvPr/>
        </p:nvSpPr>
        <p:spPr>
          <a:xfrm>
            <a:off x="4497388" y="200025"/>
            <a:ext cx="3376612" cy="1076325"/>
          </a:xfrm>
          <a:prstGeom prst="rect">
            <a:avLst/>
          </a:prstGeom>
          <a:noFill/>
        </p:spPr>
        <p:txBody>
          <a:bodyPr wrap="none">
            <a:spAutoFit/>
          </a:bodyPr>
          <a:lstStyle/>
          <a:p>
            <a:pPr algn="ctr">
              <a:defRPr/>
            </a:pPr>
            <a:r>
              <a:rPr lang="es-ES" sz="3200" b="1" dirty="0">
                <a:ln w="0"/>
                <a:solidFill>
                  <a:schemeClr val="accent6">
                    <a:lumMod val="50000"/>
                  </a:schemeClr>
                </a:solidFill>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INTRODUCCION</a:t>
            </a:r>
          </a:p>
          <a:p>
            <a:pPr algn="ctr">
              <a:defRPr/>
            </a:pPr>
            <a:endParaRPr lang="es-ES" sz="3200" b="1" dirty="0">
              <a:ln w="0"/>
              <a:solidFill>
                <a:schemeClr val="accent6">
                  <a:lumMod val="50000"/>
                </a:schemeClr>
              </a:solidFill>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
        <p:nvSpPr>
          <p:cNvPr id="30725" name="Rectángulo 4">
            <a:extLst>
              <a:ext uri="{FF2B5EF4-FFF2-40B4-BE49-F238E27FC236}">
                <a16:creationId xmlns:a16="http://schemas.microsoft.com/office/drawing/2014/main" id="{1018A496-C490-4159-8114-635AE38DE38F}"/>
              </a:ext>
            </a:extLst>
          </p:cNvPr>
          <p:cNvSpPr>
            <a:spLocks noChangeArrowheads="1"/>
          </p:cNvSpPr>
          <p:nvPr/>
        </p:nvSpPr>
        <p:spPr bwMode="auto">
          <a:xfrm>
            <a:off x="881063" y="958850"/>
            <a:ext cx="10448925" cy="369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El 2019, fue un año de grandes retos y de compromisos adquiridos con la expedición del Plan Nacional de Desarrollo 2018 – 2022 “Pacto por Colombia Pacto por la Equidad”, y particularmente para el Invías que desde su misionalidad de:</a:t>
            </a:r>
            <a:endParaRPr lang="es-CO" altLang="es-CO" sz="1400">
              <a:latin typeface="Arial" panose="020B0604020202020204" pitchFamily="34" charset="0"/>
              <a:ea typeface="Times New Roman" panose="02020603050405020304" pitchFamily="18" charset="0"/>
              <a:cs typeface="Arial" panose="020B0604020202020204" pitchFamily="34" charset="0"/>
            </a:endParaRPr>
          </a:p>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 </a:t>
            </a:r>
            <a:endParaRPr lang="es-CO" altLang="es-CO" sz="1400">
              <a:latin typeface="Arial" panose="020B0604020202020204" pitchFamily="34" charset="0"/>
              <a:ea typeface="Times New Roman" panose="02020603050405020304" pitchFamily="18" charset="0"/>
              <a:cs typeface="Arial" panose="020B0604020202020204" pitchFamily="34" charset="0"/>
            </a:endParaRPr>
          </a:p>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a:t>
            </a:r>
            <a:r>
              <a:rPr lang="es-MX"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Ejecutar políticas, estrategias, planes, programas y proyectos de infraestructura de la red vial carretera, férrea, fluvial y marítima, de acuerdo con los lineamientos dados por el Gobierno Nacional, generando resultados tendientes a solucionar necesidades de conectividad, transitabilidad y movilidad de los usuarios, contribuyendo a la competitividad del país, con un talento humano calificado y comprometido”, debe contribuir directamente con los pactos “</a:t>
            </a: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Pacto por el transporte y la logística para la competitividad y la integración regional” y Pacto por la descentralización: conectar territorios, gobiernos y poblaciones, de los 25 pactos que comprende este Plan de Gobierno.</a:t>
            </a:r>
            <a:endParaRPr lang="es-CO" altLang="es-CO" sz="1400">
              <a:latin typeface="Arial" panose="020B0604020202020204" pitchFamily="34" charset="0"/>
              <a:ea typeface="Times New Roman" panose="02020603050405020304" pitchFamily="18" charset="0"/>
              <a:cs typeface="Arial" panose="020B0604020202020204" pitchFamily="34" charset="0"/>
            </a:endParaRPr>
          </a:p>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 </a:t>
            </a:r>
            <a:endParaRPr lang="es-CO" altLang="es-CO" sz="1400">
              <a:latin typeface="Arial" panose="020B0604020202020204" pitchFamily="34" charset="0"/>
              <a:ea typeface="Times New Roman" panose="02020603050405020304" pitchFamily="18" charset="0"/>
              <a:cs typeface="Arial" panose="020B0604020202020204" pitchFamily="34" charset="0"/>
            </a:endParaRPr>
          </a:p>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Ciertamente la inversión en infraestructura resulta fundamental para el crecimiento económico, la generación de empleo, para el mercadeo de productos y la contribución al PIB; estos esfuerzos del Gobierno Nacional, se ven reflejados en las cifras principales que se comparten en este informe anual, informe que muestra las principales realizaciones de 2019, incluyendo recursos invertidos, fechas programadas de culminación de los proyectos, empleos generados, vías intervenidas en los diferentes modos de transporte, inversión en municipios PDET, los esfuerzos institucionales en la Sostenibilidad y compromiso con el medio ambiente.</a:t>
            </a:r>
            <a:endParaRPr lang="es-CO" altLang="es-CO" sz="1400">
              <a:latin typeface="Arial" panose="020B0604020202020204" pitchFamily="34" charset="0"/>
              <a:ea typeface="Times New Roman" panose="02020603050405020304" pitchFamily="18" charset="0"/>
              <a:cs typeface="Arial" panose="020B0604020202020204" pitchFamily="34" charset="0"/>
            </a:endParaRPr>
          </a:p>
        </p:txBody>
      </p:sp>
      <p:sp>
        <p:nvSpPr>
          <p:cNvPr id="30726" name="Rectángulo 5">
            <a:extLst>
              <a:ext uri="{FF2B5EF4-FFF2-40B4-BE49-F238E27FC236}">
                <a16:creationId xmlns:a16="http://schemas.microsoft.com/office/drawing/2014/main" id="{4D926454-08AD-4891-9886-C11A56E1F36F}"/>
              </a:ext>
            </a:extLst>
          </p:cNvPr>
          <p:cNvSpPr>
            <a:spLocks noChangeArrowheads="1"/>
          </p:cNvSpPr>
          <p:nvPr/>
        </p:nvSpPr>
        <p:spPr bwMode="auto">
          <a:xfrm>
            <a:off x="981075" y="4651375"/>
            <a:ext cx="10329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ts val="250"/>
              </a:spcBef>
              <a:buFontTx/>
              <a:buNone/>
            </a:pPr>
            <a:r>
              <a:rPr lang="es-CO" altLang="es-CO" sz="1400">
                <a:solidFill>
                  <a:srgbClr val="385623"/>
                </a:solidFill>
                <a:latin typeface="Arial" panose="020B0604020202020204" pitchFamily="34" charset="0"/>
                <a:cs typeface="Times New Roman" panose="02020603050405020304" pitchFamily="18" charset="0"/>
              </a:rPr>
              <a:t>La gestión en materia de contratación y la transparencia en los procesos, han permitido una mayor participación de proponentes, lo que conllevado a que el Invías sea reconocido como la entidad transparente y modelo a seguir en el sector público. </a:t>
            </a:r>
            <a:endParaRPr lang="es-CO" altLang="es-CO" sz="1200">
              <a:latin typeface="Times New Roman" panose="02020603050405020304" pitchFamily="18" charset="0"/>
              <a:cs typeface="Times New Roman" panose="02020603050405020304" pitchFamily="18"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6DE8E092-0A35-49F6-B265-C343B76A3B83}"/>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70659" name="Imagen 1">
            <a:extLst>
              <a:ext uri="{FF2B5EF4-FFF2-40B4-BE49-F238E27FC236}">
                <a16:creationId xmlns:a16="http://schemas.microsoft.com/office/drawing/2014/main" id="{9D8C166D-C10F-4509-8168-B34A577C57F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98000" y="59563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35">
            <a:extLst>
              <a:ext uri="{FF2B5EF4-FFF2-40B4-BE49-F238E27FC236}">
                <a16:creationId xmlns:a16="http://schemas.microsoft.com/office/drawing/2014/main" id="{897FD6CA-EE57-4AA1-87D2-43B877AD3DC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1" name="Imagen 54">
            <a:extLst>
              <a:ext uri="{FF2B5EF4-FFF2-40B4-BE49-F238E27FC236}">
                <a16:creationId xmlns:a16="http://schemas.microsoft.com/office/drawing/2014/main" id="{4B23B45A-D4F0-4531-B7DC-6DEEEE01C06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7" name="Grupo 10">
            <a:extLst>
              <a:ext uri="{FF2B5EF4-FFF2-40B4-BE49-F238E27FC236}">
                <a16:creationId xmlns:a16="http://schemas.microsoft.com/office/drawing/2014/main" id="{0745E7A2-0A4F-41E7-9BC7-E7EFB26417C0}"/>
              </a:ext>
            </a:extLst>
          </p:cNvPr>
          <p:cNvGrpSpPr>
            <a:grpSpLocks/>
          </p:cNvGrpSpPr>
          <p:nvPr/>
        </p:nvGrpSpPr>
        <p:grpSpPr bwMode="auto">
          <a:xfrm>
            <a:off x="6055056" y="651494"/>
            <a:ext cx="5268912" cy="433388"/>
            <a:chOff x="3797995" y="1095038"/>
            <a:chExt cx="8830845" cy="641713"/>
          </a:xfrm>
          <a:solidFill>
            <a:schemeClr val="accent6">
              <a:lumMod val="60000"/>
              <a:lumOff val="40000"/>
            </a:schemeClr>
          </a:solidFill>
        </p:grpSpPr>
        <p:sp>
          <p:nvSpPr>
            <p:cNvPr id="68" name="Pentágono 11">
              <a:extLst>
                <a:ext uri="{FF2B5EF4-FFF2-40B4-BE49-F238E27FC236}">
                  <a16:creationId xmlns:a16="http://schemas.microsoft.com/office/drawing/2014/main" id="{E66F29F1-C94B-4A13-AEEA-714EC8B9428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sp>
          <p:nvSpPr>
            <p:cNvPr id="69" name="Forma libre 12">
              <a:extLst>
                <a:ext uri="{FF2B5EF4-FFF2-40B4-BE49-F238E27FC236}">
                  <a16:creationId xmlns:a16="http://schemas.microsoft.com/office/drawing/2014/main" id="{DE885349-1E3B-4D75-9833-9555AEFE8129}"/>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sp>
          <p:nvSpPr>
            <p:cNvPr id="70" name="CuadroTexto 69">
              <a:extLst>
                <a:ext uri="{FF2B5EF4-FFF2-40B4-BE49-F238E27FC236}">
                  <a16:creationId xmlns:a16="http://schemas.microsoft.com/office/drawing/2014/main" id="{975F8EBB-79E1-400C-AE26-9865991159F8}"/>
                </a:ext>
              </a:extLst>
            </p:cNvPr>
            <p:cNvSpPr txBox="1"/>
            <p:nvPr/>
          </p:nvSpPr>
          <p:spPr>
            <a:xfrm>
              <a:off x="5052163" y="1158505"/>
              <a:ext cx="5418288" cy="545338"/>
            </a:xfrm>
            <a:prstGeom prst="rect">
              <a:avLst/>
            </a:prstGeom>
            <a:grpFill/>
          </p:spPr>
          <p:txBody>
            <a:bodyPr>
              <a:spAutoFit/>
            </a:bodyPr>
            <a:lstStyle/>
            <a:p>
              <a:pPr eaLnBrk="1" fontAlgn="auto" hangingPunct="1">
                <a:spcBef>
                  <a:spcPts val="0"/>
                </a:spcBef>
                <a:spcAft>
                  <a:spcPts val="0"/>
                </a:spcAft>
                <a:defRPr/>
              </a:pPr>
              <a:r>
                <a:rPr lang="es-CO" b="1" dirty="0">
                  <a:solidFill>
                    <a:schemeClr val="accent6">
                      <a:lumMod val="50000"/>
                    </a:schemeClr>
                  </a:solidFill>
                  <a:latin typeface="Arial" panose="020B0604020202020204" pitchFamily="34" charset="0"/>
                  <a:cs typeface="Arial" panose="020B0604020202020204" pitchFamily="34" charset="0"/>
                </a:rPr>
                <a:t>Localización </a:t>
              </a:r>
            </a:p>
          </p:txBody>
        </p:sp>
        <p:sp>
          <p:nvSpPr>
            <p:cNvPr id="71" name="CuadroTexto 70">
              <a:extLst>
                <a:ext uri="{FF2B5EF4-FFF2-40B4-BE49-F238E27FC236}">
                  <a16:creationId xmlns:a16="http://schemas.microsoft.com/office/drawing/2014/main" id="{969DFBDC-6195-4A50-A99B-48562EFAFC29}"/>
                </a:ext>
              </a:extLst>
            </p:cNvPr>
            <p:cNvSpPr txBox="1"/>
            <p:nvPr/>
          </p:nvSpPr>
          <p:spPr>
            <a:xfrm>
              <a:off x="7843148" y="1160855"/>
              <a:ext cx="4391123" cy="500677"/>
            </a:xfrm>
            <a:prstGeom prst="rect">
              <a:avLst/>
            </a:prstGeom>
            <a:grpFill/>
          </p:spPr>
          <p:txBody>
            <a:bodyPr>
              <a:spAutoFit/>
            </a:bodyPr>
            <a:lstStyle/>
            <a:p>
              <a:pPr algn="r" eaLnBrk="1" fontAlgn="auto" hangingPunct="1">
                <a:spcBef>
                  <a:spcPts val="0"/>
                </a:spcBef>
                <a:spcAft>
                  <a:spcPts val="0"/>
                </a:spcAft>
                <a:defRPr/>
              </a:pPr>
              <a:r>
                <a:rPr lang="es-CO" sz="1600" b="1" dirty="0">
                  <a:solidFill>
                    <a:schemeClr val="accent6">
                      <a:lumMod val="50000"/>
                    </a:schemeClr>
                  </a:solidFill>
                  <a:latin typeface="Arial" panose="020B0604020202020204" pitchFamily="34" charset="0"/>
                  <a:cs typeface="Arial" panose="020B0604020202020204" pitchFamily="34" charset="0"/>
                </a:rPr>
                <a:t>Departamento de Caldas</a:t>
              </a:r>
            </a:p>
          </p:txBody>
        </p:sp>
        <p:sp>
          <p:nvSpPr>
            <p:cNvPr id="72" name="Elipse 71">
              <a:extLst>
                <a:ext uri="{FF2B5EF4-FFF2-40B4-BE49-F238E27FC236}">
                  <a16:creationId xmlns:a16="http://schemas.microsoft.com/office/drawing/2014/main" id="{370B6E92-599C-4D83-8D00-CE0BB88AC962}"/>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grpSp>
      <p:grpSp>
        <p:nvGrpSpPr>
          <p:cNvPr id="73" name="Grupo 16">
            <a:extLst>
              <a:ext uri="{FF2B5EF4-FFF2-40B4-BE49-F238E27FC236}">
                <a16:creationId xmlns:a16="http://schemas.microsoft.com/office/drawing/2014/main" id="{48ED7257-22D5-4E32-918E-F0CFED9293D9}"/>
              </a:ext>
            </a:extLst>
          </p:cNvPr>
          <p:cNvGrpSpPr>
            <a:grpSpLocks/>
          </p:cNvGrpSpPr>
          <p:nvPr/>
        </p:nvGrpSpPr>
        <p:grpSpPr bwMode="auto">
          <a:xfrm>
            <a:off x="6055056" y="1167325"/>
            <a:ext cx="5268912" cy="444500"/>
            <a:chOff x="3799824" y="1079015"/>
            <a:chExt cx="8829018" cy="657736"/>
          </a:xfrm>
          <a:solidFill>
            <a:schemeClr val="accent6">
              <a:lumMod val="60000"/>
              <a:lumOff val="40000"/>
            </a:schemeClr>
          </a:solidFill>
        </p:grpSpPr>
        <p:sp>
          <p:nvSpPr>
            <p:cNvPr id="74" name="Pentágono 17">
              <a:extLst>
                <a:ext uri="{FF2B5EF4-FFF2-40B4-BE49-F238E27FC236}">
                  <a16:creationId xmlns:a16="http://schemas.microsoft.com/office/drawing/2014/main" id="{40175E47-566C-41B4-9105-B54DCF46B61D}"/>
                </a:ext>
              </a:extLst>
            </p:cNvPr>
            <p:cNvSpPr/>
            <p:nvPr/>
          </p:nvSpPr>
          <p:spPr>
            <a:xfrm>
              <a:off x="4220253" y="1097807"/>
              <a:ext cx="519078" cy="63894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sp>
          <p:nvSpPr>
            <p:cNvPr id="75" name="Forma libre 18">
              <a:extLst>
                <a:ext uri="{FF2B5EF4-FFF2-40B4-BE49-F238E27FC236}">
                  <a16:creationId xmlns:a16="http://schemas.microsoft.com/office/drawing/2014/main" id="{800A885C-4B01-41D8-8F9A-4AA1A7D5DD20}"/>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sp>
          <p:nvSpPr>
            <p:cNvPr id="76" name="CuadroTexto 75">
              <a:extLst>
                <a:ext uri="{FF2B5EF4-FFF2-40B4-BE49-F238E27FC236}">
                  <a16:creationId xmlns:a16="http://schemas.microsoft.com/office/drawing/2014/main" id="{BCFC0CBF-265F-4267-B4E3-7452E60C3D80}"/>
                </a:ext>
              </a:extLst>
            </p:cNvPr>
            <p:cNvSpPr txBox="1"/>
            <p:nvPr/>
          </p:nvSpPr>
          <p:spPr>
            <a:xfrm>
              <a:off x="5030578" y="1158883"/>
              <a:ext cx="5395119" cy="544981"/>
            </a:xfrm>
            <a:prstGeom prst="rect">
              <a:avLst/>
            </a:prstGeom>
            <a:grpFill/>
          </p:spPr>
          <p:txBody>
            <a:bodyPr>
              <a:spAutoFit/>
            </a:bodyPr>
            <a:lstStyle/>
            <a:p>
              <a:pPr eaLnBrk="1" fontAlgn="auto" hangingPunct="1">
                <a:spcBef>
                  <a:spcPts val="0"/>
                </a:spcBef>
                <a:spcAft>
                  <a:spcPts val="0"/>
                </a:spcAft>
                <a:defRPr/>
              </a:pPr>
              <a:r>
                <a:rPr lang="es-CO" b="1" dirty="0">
                  <a:solidFill>
                    <a:schemeClr val="accent6">
                      <a:lumMod val="50000"/>
                    </a:schemeClr>
                  </a:solidFill>
                  <a:latin typeface="Arial" panose="020B0604020202020204" pitchFamily="34" charset="0"/>
                  <a:cs typeface="Arial" panose="020B0604020202020204" pitchFamily="34" charset="0"/>
                </a:rPr>
                <a:t>Conectividad</a:t>
              </a:r>
            </a:p>
          </p:txBody>
        </p:sp>
        <p:sp>
          <p:nvSpPr>
            <p:cNvPr id="77" name="CuadroTexto 76">
              <a:extLst>
                <a:ext uri="{FF2B5EF4-FFF2-40B4-BE49-F238E27FC236}">
                  <a16:creationId xmlns:a16="http://schemas.microsoft.com/office/drawing/2014/main" id="{A400D1C0-976D-446A-A63E-9CC4400C9526}"/>
                </a:ext>
              </a:extLst>
            </p:cNvPr>
            <p:cNvSpPr txBox="1"/>
            <p:nvPr/>
          </p:nvSpPr>
          <p:spPr>
            <a:xfrm>
              <a:off x="7555503" y="1079015"/>
              <a:ext cx="4704583" cy="591962"/>
            </a:xfrm>
            <a:prstGeom prst="rect">
              <a:avLst/>
            </a:prstGeom>
            <a:grpFill/>
          </p:spPr>
          <p:txBody>
            <a:bodyPr>
              <a:spAutoFit/>
            </a:bodyPr>
            <a:lstStyle/>
            <a:p>
              <a:pPr eaLnBrk="1" fontAlgn="auto" hangingPunct="1">
                <a:spcBef>
                  <a:spcPts val="0"/>
                </a:spcBef>
                <a:spcAft>
                  <a:spcPts val="0"/>
                </a:spcAft>
                <a:defRPr/>
              </a:pPr>
              <a:r>
                <a:rPr lang="es-CO" sz="1000" b="1" dirty="0">
                  <a:solidFill>
                    <a:schemeClr val="accent6">
                      <a:lumMod val="50000"/>
                    </a:schemeClr>
                  </a:solidFill>
                  <a:latin typeface="Arial" panose="020B0604020202020204" pitchFamily="34" charset="0"/>
                  <a:cs typeface="Arial" panose="020B0604020202020204" pitchFamily="34" charset="0"/>
                </a:rPr>
                <a:t>Interconexión de los Departamentos de Caldas y Tolima con el centro del país</a:t>
              </a:r>
            </a:p>
          </p:txBody>
        </p:sp>
        <p:sp>
          <p:nvSpPr>
            <p:cNvPr id="78" name="Elipse 77">
              <a:extLst>
                <a:ext uri="{FF2B5EF4-FFF2-40B4-BE49-F238E27FC236}">
                  <a16:creationId xmlns:a16="http://schemas.microsoft.com/office/drawing/2014/main" id="{AA8C7C87-17FB-4A26-8401-472945B1C23E}"/>
                </a:ext>
              </a:extLst>
            </p:cNvPr>
            <p:cNvSpPr/>
            <p:nvPr/>
          </p:nvSpPr>
          <p:spPr>
            <a:xfrm>
              <a:off x="3799824" y="1095459"/>
              <a:ext cx="629470" cy="62954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grpSp>
      <p:grpSp>
        <p:nvGrpSpPr>
          <p:cNvPr id="79" name="Grupo 22">
            <a:extLst>
              <a:ext uri="{FF2B5EF4-FFF2-40B4-BE49-F238E27FC236}">
                <a16:creationId xmlns:a16="http://schemas.microsoft.com/office/drawing/2014/main" id="{14EBD25E-CCF3-4F75-897C-64BD8AA2C41B}"/>
              </a:ext>
            </a:extLst>
          </p:cNvPr>
          <p:cNvGrpSpPr>
            <a:grpSpLocks/>
          </p:cNvGrpSpPr>
          <p:nvPr/>
        </p:nvGrpSpPr>
        <p:grpSpPr bwMode="auto">
          <a:xfrm>
            <a:off x="6055056" y="1714064"/>
            <a:ext cx="5322166" cy="461963"/>
            <a:chOff x="3788546" y="1079015"/>
            <a:chExt cx="8840294" cy="683036"/>
          </a:xfrm>
          <a:solidFill>
            <a:schemeClr val="accent6">
              <a:lumMod val="60000"/>
              <a:lumOff val="40000"/>
            </a:schemeClr>
          </a:solidFill>
        </p:grpSpPr>
        <p:sp>
          <p:nvSpPr>
            <p:cNvPr id="80" name="Pentágono 23">
              <a:extLst>
                <a:ext uri="{FF2B5EF4-FFF2-40B4-BE49-F238E27FC236}">
                  <a16:creationId xmlns:a16="http://schemas.microsoft.com/office/drawing/2014/main" id="{16EDB525-A2B7-494B-8B38-7AB634FD24CF}"/>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81" name="Forma libre 24">
              <a:extLst>
                <a:ext uri="{FF2B5EF4-FFF2-40B4-BE49-F238E27FC236}">
                  <a16:creationId xmlns:a16="http://schemas.microsoft.com/office/drawing/2014/main" id="{06D4DC8E-937C-452B-9E8D-A2334E037744}"/>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82" name="CuadroTexto 81">
              <a:extLst>
                <a:ext uri="{FF2B5EF4-FFF2-40B4-BE49-F238E27FC236}">
                  <a16:creationId xmlns:a16="http://schemas.microsoft.com/office/drawing/2014/main" id="{E4F28C44-A414-4FBE-A170-051C12C551BA}"/>
                </a:ext>
              </a:extLst>
            </p:cNvPr>
            <p:cNvSpPr txBox="1"/>
            <p:nvPr/>
          </p:nvSpPr>
          <p:spPr>
            <a:xfrm>
              <a:off x="5066208" y="1158820"/>
              <a:ext cx="5479386" cy="546898"/>
            </a:xfrm>
            <a:prstGeom prst="rect">
              <a:avLst/>
            </a:prstGeom>
            <a:grpFill/>
          </p:spPr>
          <p:txBody>
            <a:bodyPr>
              <a:spAutoFit/>
            </a:bodyPr>
            <a:lstStyle/>
            <a:p>
              <a:pPr eaLnBrk="1" fontAlgn="auto" hangingPunct="1">
                <a:spcBef>
                  <a:spcPts val="0"/>
                </a:spcBef>
                <a:spcAft>
                  <a:spcPts val="0"/>
                </a:spcAft>
                <a:defRPr/>
              </a:pPr>
              <a:r>
                <a:rPr lang="es-CO" b="1" dirty="0">
                  <a:solidFill>
                    <a:schemeClr val="accent6">
                      <a:lumMod val="50000"/>
                    </a:schemeClr>
                  </a:solidFill>
                  <a:latin typeface="Calibri" panose="020F0502020204030204"/>
                  <a:cs typeface="Arial" panose="020B0604020202020204" pitchFamily="34" charset="0"/>
                </a:rPr>
                <a:t>Longitud de la vía</a:t>
              </a:r>
            </a:p>
          </p:txBody>
        </p:sp>
        <p:sp>
          <p:nvSpPr>
            <p:cNvPr id="83" name="CuadroTexto 82">
              <a:extLst>
                <a:ext uri="{FF2B5EF4-FFF2-40B4-BE49-F238E27FC236}">
                  <a16:creationId xmlns:a16="http://schemas.microsoft.com/office/drawing/2014/main" id="{165C1842-1595-49E1-A51F-972C701BB101}"/>
                </a:ext>
              </a:extLst>
            </p:cNvPr>
            <p:cNvSpPr txBox="1"/>
            <p:nvPr/>
          </p:nvSpPr>
          <p:spPr>
            <a:xfrm>
              <a:off x="10129883" y="1079015"/>
              <a:ext cx="2130220" cy="683036"/>
            </a:xfrm>
            <a:prstGeom prst="rect">
              <a:avLst/>
            </a:prstGeom>
            <a:grpFill/>
          </p:spPr>
          <p:txBody>
            <a:bodyPr>
              <a:spAutoFit/>
            </a:bodyPr>
            <a:lstStyle/>
            <a:p>
              <a:pPr algn="r" eaLnBrk="1" fontAlgn="auto" hangingPunct="1">
                <a:spcBef>
                  <a:spcPts val="0"/>
                </a:spcBef>
                <a:spcAft>
                  <a:spcPts val="0"/>
                </a:spcAft>
                <a:defRPr/>
              </a:pPr>
              <a:r>
                <a:rPr lang="es-CO" sz="2400" b="1" dirty="0">
                  <a:solidFill>
                    <a:schemeClr val="accent6">
                      <a:lumMod val="50000"/>
                    </a:schemeClr>
                  </a:solidFill>
                  <a:latin typeface="Calibri" panose="020F0502020204030204"/>
                  <a:cs typeface="Arial" panose="020B0604020202020204" pitchFamily="34" charset="0"/>
                </a:rPr>
                <a:t>99 </a:t>
              </a:r>
              <a:r>
                <a:rPr lang="es-CO" dirty="0">
                  <a:solidFill>
                    <a:schemeClr val="accent6">
                      <a:lumMod val="50000"/>
                    </a:schemeClr>
                  </a:solidFill>
                  <a:latin typeface="Calibri" panose="020F0502020204030204"/>
                  <a:cs typeface="Arial" panose="020B0604020202020204" pitchFamily="34" charset="0"/>
                </a:rPr>
                <a:t>km</a:t>
              </a:r>
              <a:endParaRPr lang="es-CO" sz="2400" dirty="0">
                <a:solidFill>
                  <a:schemeClr val="accent6">
                    <a:lumMod val="50000"/>
                  </a:schemeClr>
                </a:solidFill>
                <a:latin typeface="Calibri" panose="020F0502020204030204"/>
                <a:cs typeface="Arial" panose="020B0604020202020204" pitchFamily="34" charset="0"/>
              </a:endParaRPr>
            </a:p>
          </p:txBody>
        </p:sp>
        <p:sp>
          <p:nvSpPr>
            <p:cNvPr id="84" name="Elipse 83">
              <a:extLst>
                <a:ext uri="{FF2B5EF4-FFF2-40B4-BE49-F238E27FC236}">
                  <a16:creationId xmlns:a16="http://schemas.microsoft.com/office/drawing/2014/main" id="{58E82335-AB27-4617-85BA-A6939D1D1D69}"/>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grpSp>
        <p:nvGrpSpPr>
          <p:cNvPr id="85" name="Grupo 28">
            <a:extLst>
              <a:ext uri="{FF2B5EF4-FFF2-40B4-BE49-F238E27FC236}">
                <a16:creationId xmlns:a16="http://schemas.microsoft.com/office/drawing/2014/main" id="{5C4E834F-CB5B-43E0-8704-A67DB1B69B01}"/>
              </a:ext>
            </a:extLst>
          </p:cNvPr>
          <p:cNvGrpSpPr>
            <a:grpSpLocks/>
          </p:cNvGrpSpPr>
          <p:nvPr/>
        </p:nvGrpSpPr>
        <p:grpSpPr bwMode="auto">
          <a:xfrm>
            <a:off x="6055056" y="2263982"/>
            <a:ext cx="5292394" cy="444496"/>
            <a:chOff x="3790135" y="1079015"/>
            <a:chExt cx="8838706" cy="656785"/>
          </a:xfrm>
          <a:solidFill>
            <a:schemeClr val="accent6">
              <a:lumMod val="60000"/>
              <a:lumOff val="40000"/>
            </a:schemeClr>
          </a:solidFill>
        </p:grpSpPr>
        <p:sp>
          <p:nvSpPr>
            <p:cNvPr id="86" name="Pentágono 29">
              <a:extLst>
                <a:ext uri="{FF2B5EF4-FFF2-40B4-BE49-F238E27FC236}">
                  <a16:creationId xmlns:a16="http://schemas.microsoft.com/office/drawing/2014/main" id="{51B8EED7-0B4D-4015-B09F-A80B5DC30CF0}"/>
                </a:ext>
              </a:extLst>
            </p:cNvPr>
            <p:cNvSpPr/>
            <p:nvPr/>
          </p:nvSpPr>
          <p:spPr>
            <a:xfrm>
              <a:off x="4210578" y="1088398"/>
              <a:ext cx="519096" cy="63802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87" name="Forma libre 30">
              <a:extLst>
                <a:ext uri="{FF2B5EF4-FFF2-40B4-BE49-F238E27FC236}">
                  <a16:creationId xmlns:a16="http://schemas.microsoft.com/office/drawing/2014/main" id="{F4044990-2ED5-4B13-9CBB-CE32B335F14B}"/>
                </a:ext>
              </a:extLst>
            </p:cNvPr>
            <p:cNvSpPr/>
            <p:nvPr/>
          </p:nvSpPr>
          <p:spPr>
            <a:xfrm>
              <a:off x="4724976" y="1097775"/>
              <a:ext cx="7903865" cy="63802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88" name="CuadroTexto 87">
              <a:extLst>
                <a:ext uri="{FF2B5EF4-FFF2-40B4-BE49-F238E27FC236}">
                  <a16:creationId xmlns:a16="http://schemas.microsoft.com/office/drawing/2014/main" id="{3BDCB74A-5005-482C-AC42-0486451D10A6}"/>
                </a:ext>
              </a:extLst>
            </p:cNvPr>
            <p:cNvSpPr txBox="1"/>
            <p:nvPr/>
          </p:nvSpPr>
          <p:spPr>
            <a:xfrm>
              <a:off x="5086698" y="1158770"/>
              <a:ext cx="5444625" cy="454770"/>
            </a:xfrm>
            <a:prstGeom prst="rect">
              <a:avLst/>
            </a:prstGeom>
            <a:grpFill/>
          </p:spPr>
          <p:txBody>
            <a:bodyPr>
              <a:spAutoFit/>
            </a:bodyPr>
            <a:lstStyle/>
            <a:p>
              <a:pPr eaLnBrk="1" fontAlgn="auto" hangingPunct="1">
                <a:spcBef>
                  <a:spcPts val="0"/>
                </a:spcBef>
                <a:spcAft>
                  <a:spcPts val="0"/>
                </a:spcAft>
                <a:defRPr/>
              </a:pPr>
              <a:r>
                <a:rPr lang="es-ES" sz="1400" b="1" dirty="0">
                  <a:solidFill>
                    <a:schemeClr val="accent6">
                      <a:lumMod val="50000"/>
                    </a:schemeClr>
                  </a:solidFill>
                  <a:latin typeface="Arial" panose="020B0604020202020204" pitchFamily="34" charset="0"/>
                  <a:cs typeface="Arial" panose="020B0604020202020204" pitchFamily="34" charset="0"/>
                </a:rPr>
                <a:t>Longitud del proyecto a intervenir</a:t>
              </a:r>
              <a:endParaRPr lang="es-CO" sz="1400" b="1" dirty="0">
                <a:solidFill>
                  <a:schemeClr val="accent6">
                    <a:lumMod val="50000"/>
                  </a:schemeClr>
                </a:solidFill>
                <a:latin typeface="Arial" panose="020B0604020202020204" pitchFamily="34" charset="0"/>
                <a:cs typeface="Arial" panose="020B0604020202020204" pitchFamily="34" charset="0"/>
              </a:endParaRPr>
            </a:p>
          </p:txBody>
        </p:sp>
        <p:sp>
          <p:nvSpPr>
            <p:cNvPr id="89" name="CuadroTexto 88">
              <a:extLst>
                <a:ext uri="{FF2B5EF4-FFF2-40B4-BE49-F238E27FC236}">
                  <a16:creationId xmlns:a16="http://schemas.microsoft.com/office/drawing/2014/main" id="{D1D8A448-206F-4E38-8F65-C48C3D47806F}"/>
                </a:ext>
              </a:extLst>
            </p:cNvPr>
            <p:cNvSpPr txBox="1"/>
            <p:nvPr/>
          </p:nvSpPr>
          <p:spPr>
            <a:xfrm>
              <a:off x="10458507" y="1079015"/>
              <a:ext cx="1841495" cy="591201"/>
            </a:xfrm>
            <a:prstGeom prst="rect">
              <a:avLst/>
            </a:prstGeom>
            <a:grpFill/>
          </p:spPr>
          <p:txBody>
            <a:bodyPr>
              <a:spAutoFit/>
            </a:bodyPr>
            <a:lstStyle/>
            <a:p>
              <a:pPr algn="r" eaLnBrk="1" fontAlgn="auto" hangingPunct="1">
                <a:spcBef>
                  <a:spcPts val="0"/>
                </a:spcBef>
                <a:spcAft>
                  <a:spcPts val="0"/>
                </a:spcAft>
                <a:defRPr/>
              </a:pPr>
              <a:r>
                <a:rPr lang="es-CO" sz="2000" b="1" dirty="0">
                  <a:solidFill>
                    <a:schemeClr val="accent6">
                      <a:lumMod val="50000"/>
                    </a:schemeClr>
                  </a:solidFill>
                  <a:latin typeface="Calibri" panose="020F0502020204030204"/>
                  <a:cs typeface="Arial" panose="020B0604020202020204" pitchFamily="34" charset="0"/>
                </a:rPr>
                <a:t>11,80 </a:t>
              </a:r>
              <a:r>
                <a:rPr lang="es-CO" sz="1600" dirty="0">
                  <a:solidFill>
                    <a:schemeClr val="accent6">
                      <a:lumMod val="50000"/>
                    </a:schemeClr>
                  </a:solidFill>
                  <a:latin typeface="Calibri" panose="020F0502020204030204"/>
                  <a:cs typeface="Arial" panose="020B0604020202020204" pitchFamily="34" charset="0"/>
                </a:rPr>
                <a:t>km</a:t>
              </a:r>
              <a:endParaRPr lang="es-CO" sz="2000" dirty="0">
                <a:solidFill>
                  <a:schemeClr val="accent6">
                    <a:lumMod val="50000"/>
                  </a:schemeClr>
                </a:solidFill>
                <a:latin typeface="Calibri" panose="020F0502020204030204"/>
                <a:cs typeface="Arial" panose="020B0604020202020204" pitchFamily="34" charset="0"/>
              </a:endParaRPr>
            </a:p>
          </p:txBody>
        </p:sp>
        <p:sp>
          <p:nvSpPr>
            <p:cNvPr id="90" name="Elipse 89">
              <a:extLst>
                <a:ext uri="{FF2B5EF4-FFF2-40B4-BE49-F238E27FC236}">
                  <a16:creationId xmlns:a16="http://schemas.microsoft.com/office/drawing/2014/main" id="{289CACEB-B098-4609-ADAB-1D7A207854A7}"/>
                </a:ext>
              </a:extLst>
            </p:cNvPr>
            <p:cNvSpPr/>
            <p:nvPr/>
          </p:nvSpPr>
          <p:spPr>
            <a:xfrm>
              <a:off x="3790135" y="1083706"/>
              <a:ext cx="629491" cy="630992"/>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sp>
        <p:nvSpPr>
          <p:cNvPr id="70666" name="Rectángulo 90">
            <a:extLst>
              <a:ext uri="{FF2B5EF4-FFF2-40B4-BE49-F238E27FC236}">
                <a16:creationId xmlns:a16="http://schemas.microsoft.com/office/drawing/2014/main" id="{179F6998-9958-4AA7-9CA0-B31D9FD8AEF3}"/>
              </a:ext>
            </a:extLst>
          </p:cNvPr>
          <p:cNvSpPr>
            <a:spLocks noChangeArrowheads="1"/>
          </p:cNvSpPr>
          <p:nvPr/>
        </p:nvSpPr>
        <p:spPr bwMode="auto">
          <a:xfrm>
            <a:off x="844550" y="179388"/>
            <a:ext cx="526891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cs typeface="Arial" panose="020B0604020202020204" pitchFamily="34" charset="0"/>
              </a:rPr>
              <a:t>PROGRAMA: VIAS PARA LA EQUIDAD</a:t>
            </a:r>
          </a:p>
        </p:txBody>
      </p:sp>
      <p:sp>
        <p:nvSpPr>
          <p:cNvPr id="70667" name="Rectángulo 91">
            <a:extLst>
              <a:ext uri="{FF2B5EF4-FFF2-40B4-BE49-F238E27FC236}">
                <a16:creationId xmlns:a16="http://schemas.microsoft.com/office/drawing/2014/main" id="{4D73259F-F2F2-4657-B1A9-2FED036C5FE6}"/>
              </a:ext>
            </a:extLst>
          </p:cNvPr>
          <p:cNvSpPr>
            <a:spLocks noChangeArrowheads="1"/>
          </p:cNvSpPr>
          <p:nvPr/>
        </p:nvSpPr>
        <p:spPr bwMode="auto">
          <a:xfrm>
            <a:off x="844550" y="388938"/>
            <a:ext cx="9761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HONDA – MANIZALES FASE 3: Ajuste diseños, gestión social, predial y ambiental.</a:t>
            </a:r>
            <a:endParaRPr lang="es-ES" altLang="es-CO" sz="14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Grupo Grandes Proyectos</a:t>
            </a:r>
            <a:endParaRPr lang="es-ES" altLang="es-CO" sz="1800">
              <a:solidFill>
                <a:srgbClr val="385723"/>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93" name="Imagen 3">
            <a:extLst>
              <a:ext uri="{FF2B5EF4-FFF2-40B4-BE49-F238E27FC236}">
                <a16:creationId xmlns:a16="http://schemas.microsoft.com/office/drawing/2014/main" id="{AC6BF532-EABC-475C-A79E-7862916720F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5715" t="26276" r="18475" b="29755"/>
          <a:stretch/>
        </p:blipFill>
        <p:spPr bwMode="auto">
          <a:xfrm>
            <a:off x="1627188" y="4478338"/>
            <a:ext cx="3608387" cy="1355725"/>
          </a:xfrm>
          <a:prstGeom prst="rect">
            <a:avLst/>
          </a:prstGeom>
          <a:noFill/>
          <a:ln w="28575">
            <a:solidFill>
              <a:schemeClr val="accent6">
                <a:lumMod val="60000"/>
                <a:lumOff val="40000"/>
              </a:schemeClr>
            </a:solidFill>
            <a:miter lim="800000"/>
            <a:headEnd/>
            <a:tailEnd/>
          </a:ln>
        </p:spPr>
      </p:pic>
      <p:graphicFrame>
        <p:nvGraphicFramePr>
          <p:cNvPr id="95" name="Tabla 94">
            <a:extLst>
              <a:ext uri="{FF2B5EF4-FFF2-40B4-BE49-F238E27FC236}">
                <a16:creationId xmlns:a16="http://schemas.microsoft.com/office/drawing/2014/main" id="{4B2705CF-B88A-4829-B55E-372A42F9C52A}"/>
              </a:ext>
            </a:extLst>
          </p:cNvPr>
          <p:cNvGraphicFramePr>
            <a:graphicFrameLocks noGrp="1"/>
          </p:cNvGraphicFramePr>
          <p:nvPr/>
        </p:nvGraphicFramePr>
        <p:xfrm>
          <a:off x="844550" y="852488"/>
          <a:ext cx="4695825" cy="3503612"/>
        </p:xfrm>
        <a:graphic>
          <a:graphicData uri="http://schemas.openxmlformats.org/drawingml/2006/table">
            <a:tbl>
              <a:tblPr firstRow="1" bandRow="1">
                <a:tableStyleId>{93296810-A885-4BE3-A3E7-6D5BEEA58F35}</a:tableStyleId>
              </a:tblPr>
              <a:tblGrid>
                <a:gridCol w="1761751">
                  <a:extLst>
                    <a:ext uri="{9D8B030D-6E8A-4147-A177-3AD203B41FA5}">
                      <a16:colId xmlns:a16="http://schemas.microsoft.com/office/drawing/2014/main" val="20000"/>
                    </a:ext>
                  </a:extLst>
                </a:gridCol>
                <a:gridCol w="344961">
                  <a:extLst>
                    <a:ext uri="{9D8B030D-6E8A-4147-A177-3AD203B41FA5}">
                      <a16:colId xmlns:a16="http://schemas.microsoft.com/office/drawing/2014/main" val="20001"/>
                    </a:ext>
                  </a:extLst>
                </a:gridCol>
                <a:gridCol w="612417">
                  <a:extLst>
                    <a:ext uri="{9D8B030D-6E8A-4147-A177-3AD203B41FA5}">
                      <a16:colId xmlns:a16="http://schemas.microsoft.com/office/drawing/2014/main" val="20002"/>
                    </a:ext>
                  </a:extLst>
                </a:gridCol>
                <a:gridCol w="169669">
                  <a:extLst>
                    <a:ext uri="{9D8B030D-6E8A-4147-A177-3AD203B41FA5}">
                      <a16:colId xmlns:a16="http://schemas.microsoft.com/office/drawing/2014/main" val="20003"/>
                    </a:ext>
                  </a:extLst>
                </a:gridCol>
                <a:gridCol w="744635">
                  <a:extLst>
                    <a:ext uri="{9D8B030D-6E8A-4147-A177-3AD203B41FA5}">
                      <a16:colId xmlns:a16="http://schemas.microsoft.com/office/drawing/2014/main" val="20004"/>
                    </a:ext>
                  </a:extLst>
                </a:gridCol>
                <a:gridCol w="1062392">
                  <a:extLst>
                    <a:ext uri="{9D8B030D-6E8A-4147-A177-3AD203B41FA5}">
                      <a16:colId xmlns:a16="http://schemas.microsoft.com/office/drawing/2014/main" val="20005"/>
                    </a:ext>
                  </a:extLst>
                </a:gridCol>
              </a:tblGrid>
              <a:tr h="213382">
                <a:tc gridSpan="6">
                  <a:txBody>
                    <a:bodyPr/>
                    <a:lstStyle/>
                    <a:p>
                      <a:pPr marL="343266" indent="-343266" algn="ctr" defTabSz="912047" eaLnBrk="1" fontAlgn="auto" hangingPunct="1">
                        <a:spcBef>
                          <a:spcPts val="450"/>
                        </a:spcBef>
                        <a:spcAft>
                          <a:spcPts val="0"/>
                        </a:spcAft>
                        <a:defRPr/>
                      </a:pPr>
                      <a:r>
                        <a:rPr lang="es-CO" sz="800" dirty="0">
                          <a:latin typeface="Arial" panose="020B0604020202020204" pitchFamily="34" charset="0"/>
                          <a:cs typeface="Arial" panose="020B0604020202020204" pitchFamily="34" charset="0"/>
                        </a:rPr>
                        <a:t>INFORMACION DEL CONTRATO</a:t>
                      </a:r>
                      <a:endParaRPr lang="es-CO" sz="8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47" marR="91447" marT="45722" marB="45722">
                    <a:solidFill>
                      <a:schemeClr val="accent6">
                        <a:lumMod val="50000"/>
                      </a:schemeClr>
                    </a:solidFill>
                  </a:tcPr>
                </a:tc>
                <a:tc hMerge="1">
                  <a:txBody>
                    <a:bodyPr/>
                    <a:lstStyle/>
                    <a:p>
                      <a:endParaRPr lang="es-CO" dirty="0"/>
                    </a:p>
                  </a:txBody>
                  <a:tcPr/>
                </a:tc>
                <a:tc hMerge="1">
                  <a:txBody>
                    <a:bodyPr/>
                    <a:lstStyle/>
                    <a:p>
                      <a:endParaRPr lang="es-CO" dirty="0"/>
                    </a:p>
                  </a:txBody>
                  <a:tcPr/>
                </a:tc>
                <a:tc hMerge="1">
                  <a:txBody>
                    <a:bodyPr/>
                    <a:lstStyle/>
                    <a:p>
                      <a:pPr marL="343266" indent="-343266" algn="ctr" defTabSz="912047" eaLnBrk="1" fontAlgn="auto" hangingPunct="1">
                        <a:spcBef>
                          <a:spcPts val="450"/>
                        </a:spcBef>
                        <a:spcAft>
                          <a:spcPts val="0"/>
                        </a:spcAft>
                        <a:defRPr/>
                      </a:pPr>
                      <a:endParaRPr lang="es-CO" sz="9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pPr marL="343266" indent="-343266" algn="ctr" defTabSz="912047" eaLnBrk="1" fontAlgn="auto" hangingPunct="1">
                        <a:spcBef>
                          <a:spcPts val="450"/>
                        </a:spcBef>
                        <a:spcAft>
                          <a:spcPts val="0"/>
                        </a:spcAft>
                        <a:defRPr/>
                      </a:pPr>
                      <a:endParaRPr lang="es-CO" sz="8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pPr marL="343266" indent="-343266" algn="ctr" defTabSz="912047" eaLnBrk="1" fontAlgn="auto" hangingPunct="1">
                        <a:spcBef>
                          <a:spcPts val="450"/>
                        </a:spcBef>
                        <a:spcAft>
                          <a:spcPts val="0"/>
                        </a:spcAft>
                        <a:defRPr/>
                      </a:pPr>
                      <a:endParaRPr lang="es-CO" sz="8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3" marR="91453" marT="45719" marB="45719"/>
                </a:tc>
                <a:extLst>
                  <a:ext uri="{0D108BD9-81ED-4DB2-BD59-A6C34878D82A}">
                    <a16:rowId xmlns:a16="http://schemas.microsoft.com/office/drawing/2014/main" val="10000"/>
                  </a:ext>
                </a:extLst>
              </a:tr>
              <a:tr h="213382">
                <a:tc gridSpan="2">
                  <a:txBody>
                    <a:bodyPr/>
                    <a:lstStyle/>
                    <a:p>
                      <a:pPr marL="0" algn="l" defTabSz="914400" rtl="0" eaLnBrk="1" latinLnBrk="0" hangingPunct="1"/>
                      <a:r>
                        <a:rPr lang="es-ES" sz="800" kern="1200" dirty="0">
                          <a:latin typeface="Arial" panose="020B0604020202020204" pitchFamily="34" charset="0"/>
                          <a:cs typeface="Arial" panose="020B0604020202020204" pitchFamily="34" charset="0"/>
                        </a:rPr>
                        <a:t>CONTRATO No.</a:t>
                      </a:r>
                      <a:endParaRPr lang="es-CO" sz="800" b="1" kern="1200" dirty="0">
                        <a:solidFill>
                          <a:schemeClr val="dk1"/>
                        </a:solidFill>
                        <a:latin typeface="Arial" panose="020B0604020202020204" pitchFamily="34" charset="0"/>
                        <a:ea typeface="Verdana" panose="020B0604030504040204" pitchFamily="34" charset="0"/>
                        <a:cs typeface="Arial" panose="020B0604020202020204" pitchFamily="34" charset="0"/>
                      </a:endParaRPr>
                    </a:p>
                  </a:txBody>
                  <a:tcPr marL="36019" marR="36019"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r>
                        <a:rPr lang="es-CO" sz="800" dirty="0">
                          <a:latin typeface="Arial" panose="020B0604020202020204" pitchFamily="34" charset="0"/>
                          <a:cs typeface="Arial" panose="020B0604020202020204" pitchFamily="34" charset="0"/>
                        </a:rPr>
                        <a:t>1632 de 2015</a:t>
                      </a:r>
                      <a:endParaRPr lang="es-CO" sz="800" dirty="0">
                        <a:latin typeface="Arial" panose="020B0604020202020204" pitchFamily="34" charset="0"/>
                        <a:ea typeface="Verdana" panose="020B0604030504040204" pitchFamily="34" charset="0"/>
                        <a:cs typeface="Arial" panose="020B0604020202020204" pitchFamily="34" charset="0"/>
                      </a:endParaRPr>
                    </a:p>
                  </a:txBody>
                  <a:tcPr marL="91447" marR="91447" marT="45722" marB="45722"/>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marL="91453" marR="91453" marT="45719" marB="45719"/>
                </a:tc>
                <a:extLst>
                  <a:ext uri="{0D108BD9-81ED-4DB2-BD59-A6C34878D82A}">
                    <a16:rowId xmlns:a16="http://schemas.microsoft.com/office/drawing/2014/main" val="10001"/>
                  </a:ext>
                </a:extLst>
              </a:tr>
              <a:tr h="213382">
                <a:tc gridSpan="2">
                  <a:txBody>
                    <a:bodyPr/>
                    <a:lstStyle/>
                    <a:p>
                      <a:pPr marL="0" algn="l" defTabSz="914400" rtl="0" eaLnBrk="1" latinLnBrk="0" hangingPunct="1"/>
                      <a:r>
                        <a:rPr lang="es-CO" sz="800" kern="1200" dirty="0">
                          <a:latin typeface="Arial" panose="020B0604020202020204" pitchFamily="34" charset="0"/>
                          <a:cs typeface="Arial" panose="020B0604020202020204" pitchFamily="34" charset="0"/>
                        </a:rPr>
                        <a:t>FECHA DE INICIO</a:t>
                      </a:r>
                      <a:endParaRPr lang="es-CO" sz="800" b="1" kern="1200" dirty="0">
                        <a:solidFill>
                          <a:schemeClr val="dk1"/>
                        </a:solidFill>
                        <a:latin typeface="Arial" panose="020B0604020202020204" pitchFamily="34" charset="0"/>
                        <a:ea typeface="Verdana" panose="020B0604030504040204" pitchFamily="34" charset="0"/>
                        <a:cs typeface="Arial" panose="020B0604020202020204" pitchFamily="34" charset="0"/>
                      </a:endParaRPr>
                    </a:p>
                  </a:txBody>
                  <a:tcPr marL="36019" marR="36019"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r>
                        <a:rPr lang="es-CO" sz="800" dirty="0">
                          <a:latin typeface="Arial" panose="020B0604020202020204" pitchFamily="34" charset="0"/>
                          <a:cs typeface="Arial" panose="020B0604020202020204" pitchFamily="34" charset="0"/>
                        </a:rPr>
                        <a:t>25/01/2016</a:t>
                      </a:r>
                      <a:endParaRPr lang="es-CO" sz="800" dirty="0">
                        <a:latin typeface="Arial" panose="020B0604020202020204" pitchFamily="34" charset="0"/>
                        <a:ea typeface="Verdana" panose="020B0604030504040204" pitchFamily="34" charset="0"/>
                        <a:cs typeface="Arial" panose="020B0604020202020204" pitchFamily="34" charset="0"/>
                      </a:endParaRPr>
                    </a:p>
                  </a:txBody>
                  <a:tcPr marL="91447" marR="91447" marT="45722" marB="45722"/>
                </a:tc>
                <a:tc hMerge="1">
                  <a:txBody>
                    <a:bodyPr/>
                    <a:lstStyle/>
                    <a:p>
                      <a:endParaRPr lang="es-CO" sz="9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marL="91453" marR="91453" marT="45719" marB="45719"/>
                </a:tc>
                <a:extLst>
                  <a:ext uri="{0D108BD9-81ED-4DB2-BD59-A6C34878D82A}">
                    <a16:rowId xmlns:a16="http://schemas.microsoft.com/office/drawing/2014/main" val="10002"/>
                  </a:ext>
                </a:extLst>
              </a:tr>
              <a:tr h="213382">
                <a:tc gridSpan="2">
                  <a:txBody>
                    <a:bodyPr/>
                    <a:lstStyle/>
                    <a:p>
                      <a:pPr marL="0" algn="l" defTabSz="914400" rtl="0" eaLnBrk="1" latinLnBrk="0" hangingPunct="1"/>
                      <a:r>
                        <a:rPr lang="es-CO" sz="800" kern="1200" dirty="0">
                          <a:latin typeface="Arial" panose="020B0604020202020204" pitchFamily="34" charset="0"/>
                          <a:cs typeface="Arial" panose="020B0604020202020204" pitchFamily="34" charset="0"/>
                        </a:rPr>
                        <a:t>FECHA PROGRAMADA TERMINACION</a:t>
                      </a:r>
                      <a:endParaRPr lang="es-CO" sz="800" b="1" kern="1200" dirty="0">
                        <a:solidFill>
                          <a:schemeClr val="dk1"/>
                        </a:solidFill>
                        <a:latin typeface="Arial" panose="020B0604020202020204" pitchFamily="34" charset="0"/>
                        <a:ea typeface="Verdana" panose="020B0604030504040204" pitchFamily="34" charset="0"/>
                        <a:cs typeface="Arial" panose="020B0604020202020204" pitchFamily="34" charset="0"/>
                      </a:endParaRPr>
                    </a:p>
                  </a:txBody>
                  <a:tcPr marL="36019" marR="36019"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800" dirty="0">
                          <a:latin typeface="Arial" panose="020B0604020202020204" pitchFamily="34" charset="0"/>
                          <a:cs typeface="Arial" panose="020B0604020202020204" pitchFamily="34" charset="0"/>
                        </a:rPr>
                        <a:t>31/03/2020</a:t>
                      </a:r>
                      <a:endParaRPr lang="es-CO" sz="800" dirty="0">
                        <a:latin typeface="Arial" panose="020B0604020202020204" pitchFamily="34" charset="0"/>
                        <a:ea typeface="Verdana" panose="020B0604030504040204" pitchFamily="34" charset="0"/>
                        <a:cs typeface="Arial" panose="020B0604020202020204" pitchFamily="34" charset="0"/>
                      </a:endParaRPr>
                    </a:p>
                  </a:txBody>
                  <a:tcPr marL="91447" marR="91447" marT="45722" marB="45722"/>
                </a:tc>
                <a:tc hMerge="1">
                  <a:txBody>
                    <a:bodyPr/>
                    <a:lstStyle/>
                    <a:p>
                      <a:endParaRPr lang="es-CO" sz="9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dirty="0">
                        <a:latin typeface="Verdana" panose="020B0604030504040204" pitchFamily="34" charset="0"/>
                        <a:ea typeface="Verdana" panose="020B0604030504040204" pitchFamily="34" charset="0"/>
                        <a:cs typeface="Verdana" panose="020B0604030504040204" pitchFamily="34" charset="0"/>
                      </a:endParaRPr>
                    </a:p>
                  </a:txBody>
                  <a:tcPr marL="91453" marR="91453" marT="45719" marB="45719"/>
                </a:tc>
                <a:extLst>
                  <a:ext uri="{0D108BD9-81ED-4DB2-BD59-A6C34878D82A}">
                    <a16:rowId xmlns:a16="http://schemas.microsoft.com/office/drawing/2014/main" val="10003"/>
                  </a:ext>
                </a:extLst>
              </a:tr>
              <a:tr h="213382">
                <a:tc gridSpan="6">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latin typeface="Arial" panose="020B0604020202020204" pitchFamily="34" charset="0"/>
                          <a:cs typeface="Arial" panose="020B0604020202020204" pitchFamily="34" charset="0"/>
                        </a:rPr>
                        <a:t>BENEFICIOS DEL PROYECTO</a:t>
                      </a:r>
                      <a:endParaRPr lang="es-CO" sz="8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47" marR="91447" marT="45722" marB="45722"/>
                </a:tc>
                <a:tc hMerge="1">
                  <a:txBody>
                    <a:bodyPr/>
                    <a:lstStyle/>
                    <a:p>
                      <a:endParaRPr lang="es-CO" dirty="0"/>
                    </a:p>
                  </a:txBody>
                  <a:tcPr/>
                </a:tc>
                <a:tc hMerge="1">
                  <a:txBody>
                    <a:bodyPr/>
                    <a:lstStyle/>
                    <a:p>
                      <a:endParaRPr lang="es-CO" dirty="0"/>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s-CO" sz="9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a:solidFill>
                      <a:schemeClr val="accent1"/>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s-CO" sz="8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a:solidFill>
                      <a:schemeClr val="accent1"/>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s-CO" sz="8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3" marR="91453" marT="45719" marB="45719">
                    <a:solidFill>
                      <a:schemeClr val="accent1"/>
                    </a:solidFill>
                  </a:tcPr>
                </a:tc>
                <a:extLst>
                  <a:ext uri="{0D108BD9-81ED-4DB2-BD59-A6C34878D82A}">
                    <a16:rowId xmlns:a16="http://schemas.microsoft.com/office/drawing/2014/main" val="10004"/>
                  </a:ext>
                </a:extLst>
              </a:tr>
              <a:tr h="213382">
                <a:tc gridSpan="4">
                  <a:txBody>
                    <a:bodyPr/>
                    <a:lstStyle/>
                    <a:p>
                      <a:r>
                        <a:rPr lang="es-CO" sz="800" kern="1200" dirty="0">
                          <a:latin typeface="Arial" panose="020B0604020202020204" pitchFamily="34" charset="0"/>
                          <a:cs typeface="Arial" panose="020B0604020202020204" pitchFamily="34" charset="0"/>
                        </a:rPr>
                        <a:t>AHORROS EN COSTOS DE OPERACIÓN VEHICULAR:</a:t>
                      </a:r>
                      <a:endParaRPr lang="es-CO" sz="800" b="1" kern="1200" dirty="0">
                        <a:solidFill>
                          <a:schemeClr val="tx1"/>
                        </a:solidFill>
                        <a:latin typeface="Arial" panose="020B0604020202020204" pitchFamily="34" charset="0"/>
                        <a:ea typeface="Verdana" panose="020B0604030504040204" pitchFamily="34" charset="0"/>
                        <a:cs typeface="Arial" panose="020B0604020202020204" pitchFamily="34" charset="0"/>
                      </a:endParaRPr>
                    </a:p>
                  </a:txBody>
                  <a:tcPr marL="91449" marR="91449" marT="45700" marB="45700"/>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9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b="0" i="0" u="none" strike="noStrike" dirty="0">
                        <a:solidFill>
                          <a:srgbClr val="000000"/>
                        </a:solidFill>
                        <a:effectLst/>
                        <a:latin typeface="Arial" panose="020B0604020202020204" pitchFamily="34" charset="0"/>
                        <a:ea typeface="Verdana" panose="020B0604030504040204" pitchFamily="34" charset="0"/>
                        <a:cs typeface="Arial" panose="020B0604020202020204" pitchFamily="34" charset="0"/>
                      </a:endParaRPr>
                    </a:p>
                  </a:txBody>
                  <a:tcPr marL="91447" marR="91447" marT="45722" marB="45722"/>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900" b="0" i="0" u="none" strike="noStrike" dirty="0">
                        <a:solidFill>
                          <a:srgbClr val="000000"/>
                        </a:solidFill>
                        <a:effectLst/>
                        <a:latin typeface="Verdana" panose="020B0604030504040204" pitchFamily="34" charset="0"/>
                        <a:ea typeface="Verdana" panose="020B0604030504040204" pitchFamily="34" charset="0"/>
                        <a:cs typeface="Verdana" panose="020B0604030504040204" pitchFamily="34" charset="0"/>
                      </a:endParaRPr>
                    </a:p>
                  </a:txBody>
                  <a:tcPr marL="91453" marR="91453" marT="45719" marB="45719"/>
                </a:tc>
                <a:extLst>
                  <a:ext uri="{0D108BD9-81ED-4DB2-BD59-A6C34878D82A}">
                    <a16:rowId xmlns:a16="http://schemas.microsoft.com/office/drawing/2014/main" val="10005"/>
                  </a:ext>
                </a:extLst>
              </a:tr>
              <a:tr h="213382">
                <a:tc gridSpan="4">
                  <a:txBody>
                    <a:bodyPr/>
                    <a:lstStyle/>
                    <a:p>
                      <a:pPr marL="0" marR="0" indent="0" defTabSz="914400" eaLnBrk="1" fontAlgn="auto" latinLnBrk="0" hangingPunct="1">
                        <a:lnSpc>
                          <a:spcPct val="100000"/>
                        </a:lnSpc>
                        <a:spcBef>
                          <a:spcPts val="0"/>
                        </a:spcBef>
                        <a:spcAft>
                          <a:spcPts val="0"/>
                        </a:spcAft>
                        <a:buClrTx/>
                        <a:buSzTx/>
                        <a:buFontTx/>
                        <a:buNone/>
                        <a:tabLst/>
                        <a:defRPr/>
                      </a:pPr>
                      <a:r>
                        <a:rPr lang="es-CO" sz="800" kern="1200" dirty="0">
                          <a:latin typeface="Arial" panose="020B0604020202020204" pitchFamily="34" charset="0"/>
                          <a:cs typeface="Arial" panose="020B0604020202020204" pitchFamily="34" charset="0"/>
                        </a:rPr>
                        <a:t>AHORRO EN TIEMPOS DE RECORRIDO: </a:t>
                      </a:r>
                      <a:endParaRPr lang="es-CO" sz="800" kern="1200" dirty="0">
                        <a:solidFill>
                          <a:schemeClr val="tx1"/>
                        </a:solidFill>
                        <a:latin typeface="Arial" panose="020B0604020202020204" pitchFamily="34" charset="0"/>
                        <a:ea typeface="Verdana" panose="020B0604030504040204" pitchFamily="34" charset="0"/>
                        <a:cs typeface="Arial" panose="020B0604020202020204" pitchFamily="34" charset="0"/>
                      </a:endParaRPr>
                    </a:p>
                  </a:txBody>
                  <a:tcPr marL="91449" marR="91449" marT="45700" marB="45700"/>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9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r>
                        <a:rPr lang="es-CO" sz="800" kern="1200" dirty="0">
                          <a:latin typeface="Arial" panose="020B0604020202020204" pitchFamily="34" charset="0"/>
                          <a:cs typeface="Arial" panose="020B0604020202020204" pitchFamily="34" charset="0"/>
                        </a:rPr>
                        <a:t>Hasta en </a:t>
                      </a:r>
                      <a:r>
                        <a:rPr lang="es-CO" sz="800" dirty="0">
                          <a:latin typeface="Arial" panose="020B0604020202020204" pitchFamily="34" charset="0"/>
                          <a:cs typeface="Arial" panose="020B0604020202020204" pitchFamily="34" charset="0"/>
                        </a:rPr>
                        <a:t>20 minutos</a:t>
                      </a:r>
                      <a:endParaRPr lang="es-CO" sz="800" dirty="0">
                        <a:latin typeface="Arial" panose="020B0604020202020204" pitchFamily="34" charset="0"/>
                        <a:ea typeface="Verdana" panose="020B0604030504040204" pitchFamily="34" charset="0"/>
                        <a:cs typeface="Arial" panose="020B0604020202020204" pitchFamily="34" charset="0"/>
                      </a:endParaRPr>
                    </a:p>
                  </a:txBody>
                  <a:tcPr marL="91447" marR="91447" marT="45722" marB="45722"/>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marL="91453" marR="91453" marT="45719" marB="45719"/>
                </a:tc>
                <a:extLst>
                  <a:ext uri="{0D108BD9-81ED-4DB2-BD59-A6C34878D82A}">
                    <a16:rowId xmlns:a16="http://schemas.microsoft.com/office/drawing/2014/main" val="10006"/>
                  </a:ext>
                </a:extLst>
              </a:tr>
              <a:tr h="213382">
                <a:tc gridSpan="4">
                  <a:txBody>
                    <a:bodyPr/>
                    <a:lstStyle/>
                    <a:p>
                      <a:r>
                        <a:rPr lang="es-CO" sz="800" kern="1200" dirty="0">
                          <a:latin typeface="Arial" panose="020B0604020202020204" pitchFamily="34" charset="0"/>
                          <a:cs typeface="Arial" panose="020B0604020202020204" pitchFamily="34" charset="0"/>
                        </a:rPr>
                        <a:t> </a:t>
                      </a:r>
                      <a:r>
                        <a:rPr lang="es-CO" sz="800" b="1" kern="1200" dirty="0">
                          <a:latin typeface="Arial" panose="020B0604020202020204" pitchFamily="34" charset="0"/>
                          <a:cs typeface="Arial" panose="020B0604020202020204" pitchFamily="34" charset="0"/>
                        </a:rPr>
                        <a:t>EMPLEOS GENERADOS:</a:t>
                      </a:r>
                      <a:endParaRPr lang="es-CO" sz="800" b="1" kern="1200" dirty="0">
                        <a:solidFill>
                          <a:schemeClr val="tx1"/>
                        </a:solidFill>
                        <a:latin typeface="Arial" panose="020B0604020202020204" pitchFamily="34" charset="0"/>
                        <a:ea typeface="Verdana" panose="020B0604030504040204" pitchFamily="34" charset="0"/>
                        <a:cs typeface="Arial" panose="020B0604020202020204" pitchFamily="34" charset="0"/>
                      </a:endParaRPr>
                    </a:p>
                  </a:txBody>
                  <a:tcPr marL="91449" marR="91449" marT="45700" marB="45700"/>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900">
                        <a:latin typeface="Verdana" panose="020B0604030504040204" pitchFamily="34" charset="0"/>
                        <a:ea typeface="Verdana" panose="020B0604030504040204" pitchFamily="34" charset="0"/>
                        <a:cs typeface="Verdana" panose="020B0604030504040204" pitchFamily="34" charset="0"/>
                      </a:endParaRPr>
                    </a:p>
                  </a:txBody>
                  <a:tcPr/>
                </a:tc>
                <a:tc gridSpan="2">
                  <a:txBody>
                    <a:bodyPr/>
                    <a:lstStyle/>
                    <a:p>
                      <a:r>
                        <a:rPr lang="pt-BR" sz="800" dirty="0">
                          <a:latin typeface="Arial" panose="020B0604020202020204" pitchFamily="34" charset="0"/>
                          <a:cs typeface="Arial" panose="020B0604020202020204" pitchFamily="34" charset="0"/>
                        </a:rPr>
                        <a:t>238 entre </a:t>
                      </a:r>
                      <a:r>
                        <a:rPr lang="es-CO" sz="800" noProof="0" dirty="0">
                          <a:latin typeface="Arial" panose="020B0604020202020204" pitchFamily="34" charset="0"/>
                          <a:cs typeface="Arial" panose="020B0604020202020204" pitchFamily="34" charset="0"/>
                        </a:rPr>
                        <a:t>directos</a:t>
                      </a:r>
                      <a:r>
                        <a:rPr lang="pt-BR" sz="800" dirty="0">
                          <a:latin typeface="Arial" panose="020B0604020202020204" pitchFamily="34" charset="0"/>
                          <a:cs typeface="Arial" panose="020B0604020202020204" pitchFamily="34" charset="0"/>
                        </a:rPr>
                        <a:t> e </a:t>
                      </a:r>
                      <a:r>
                        <a:rPr lang="es-CO" sz="800" noProof="0" dirty="0">
                          <a:latin typeface="Arial" panose="020B0604020202020204" pitchFamily="34" charset="0"/>
                          <a:cs typeface="Arial" panose="020B0604020202020204" pitchFamily="34" charset="0"/>
                        </a:rPr>
                        <a:t>indirectos</a:t>
                      </a:r>
                      <a:endParaRPr lang="es-CO" sz="800" noProof="0" dirty="0">
                        <a:latin typeface="Arial" panose="020B0604020202020204" pitchFamily="34" charset="0"/>
                        <a:ea typeface="Verdana" panose="020B0604030504040204" pitchFamily="34" charset="0"/>
                        <a:cs typeface="Arial" panose="020B0604020202020204" pitchFamily="34" charset="0"/>
                      </a:endParaRPr>
                    </a:p>
                  </a:txBody>
                  <a:tcPr marL="91447" marR="91447" marT="45722" marB="45722"/>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marL="91453" marR="91453" marT="45719" marB="45719"/>
                </a:tc>
                <a:extLst>
                  <a:ext uri="{0D108BD9-81ED-4DB2-BD59-A6C34878D82A}">
                    <a16:rowId xmlns:a16="http://schemas.microsoft.com/office/drawing/2014/main" val="10007"/>
                  </a:ext>
                </a:extLst>
              </a:tr>
              <a:tr h="823021">
                <a:tc gridSpan="6">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ES" sz="800" b="1" kern="1200" dirty="0">
                          <a:latin typeface="Arial" panose="020B0604020202020204" pitchFamily="34" charset="0"/>
                          <a:cs typeface="Arial" panose="020B0604020202020204" pitchFamily="34" charset="0"/>
                        </a:rPr>
                        <a:t>OTROS BENEFICIOS</a:t>
                      </a:r>
                      <a:r>
                        <a:rPr lang="es-ES" sz="800" kern="1200" dirty="0">
                          <a:latin typeface="Arial" panose="020B0604020202020204" pitchFamily="34" charset="0"/>
                          <a:cs typeface="Arial" panose="020B0604020202020204" pitchFamily="34" charset="0"/>
                        </a:rPr>
                        <a:t>: </a:t>
                      </a:r>
                      <a:r>
                        <a:rPr kumimoji="0" lang="es-CO" sz="800" u="none" strike="noStrike" kern="0" cap="none" spc="0" normalizeH="0" baseline="0" noProof="0" dirty="0">
                          <a:ln>
                            <a:noFill/>
                          </a:ln>
                          <a:effectLst/>
                          <a:uLnTx/>
                          <a:uFillTx/>
                          <a:latin typeface="Arial" panose="020B0604020202020204" pitchFamily="34" charset="0"/>
                          <a:cs typeface="Arial" panose="020B0604020202020204" pitchFamily="34" charset="0"/>
                        </a:rPr>
                        <a:t>La obra impacta la generación de empleo, inclusión de madres cabeza de hogar y potencialización de sectores de la economía, beneficios que se traducen en el crecimiento de los sectores de la construcción, comercial, transporte, financiero, solidario y comunicaciones, con un ahorro en tiempos de recorrido hasta de 20 minutos en transporte terrestre, con una población beneficiada de 507.700 habitantes, generando 202 empleos directos y 36 empleos indirectos para un total de 238 empleos generados, impactando el departamento de Caldas.</a:t>
                      </a:r>
                      <a:endParaRPr lang="es-CO" sz="800" dirty="0">
                        <a:solidFill>
                          <a:schemeClr val="tx1"/>
                        </a:solidFill>
                        <a:latin typeface="Arial" panose="020B0604020202020204" pitchFamily="34" charset="0"/>
                        <a:ea typeface="Verdana" panose="020B0604030504040204" pitchFamily="34" charset="0"/>
                        <a:cs typeface="Arial" panose="020B0604020202020204" pitchFamily="34" charset="0"/>
                      </a:endParaRPr>
                    </a:p>
                  </a:txBody>
                  <a:tcPr marL="91449" marR="91449" marT="45700" marB="45700"/>
                </a:tc>
                <a:tc hMerge="1">
                  <a:txBody>
                    <a:bodyPr/>
                    <a:lstStyle/>
                    <a:p>
                      <a:endParaRPr lang="es-CO" sz="1000" kern="1200" dirty="0">
                        <a:solidFill>
                          <a:schemeClr val="tx1"/>
                        </a:solidFill>
                        <a:latin typeface="+mn-lt"/>
                        <a:ea typeface="+mn-ea"/>
                        <a:cs typeface="+mn-cs"/>
                      </a:endParaRPr>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pPr marL="0"/>
                      <a:endParaRPr lang="es-CO" sz="900" kern="12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42" marR="91442" marT="45698" marB="45698"/>
                </a:tc>
                <a:tc hMerge="1">
                  <a:txBody>
                    <a:bodyPr/>
                    <a:lstStyle/>
                    <a:p>
                      <a:pPr marL="0"/>
                      <a:endParaRPr lang="es-CO" sz="800" kern="12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42" marR="91442" marT="45698" marB="45698"/>
                </a:tc>
                <a:tc hMerge="1">
                  <a:txBody>
                    <a:bodyPr/>
                    <a:lstStyle/>
                    <a:p>
                      <a:pPr marL="0"/>
                      <a:endParaRPr lang="es-CO" sz="800" kern="12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97" marB="45697"/>
                </a:tc>
                <a:extLst>
                  <a:ext uri="{0D108BD9-81ED-4DB2-BD59-A6C34878D82A}">
                    <a16:rowId xmlns:a16="http://schemas.microsoft.com/office/drawing/2014/main" val="10008"/>
                  </a:ext>
                </a:extLst>
              </a:tr>
              <a:tr h="213338">
                <a:tc gridSpan="6">
                  <a:txBody>
                    <a:bodyPr/>
                    <a:lstStyle/>
                    <a:p>
                      <a:pPr marL="0" algn="ctr"/>
                      <a:r>
                        <a:rPr lang="es-MX" sz="800" kern="1200" dirty="0">
                          <a:solidFill>
                            <a:schemeClr val="bg1"/>
                          </a:solidFill>
                          <a:latin typeface="Arial" panose="020B0604020202020204" pitchFamily="34" charset="0"/>
                          <a:cs typeface="Arial" panose="020B0604020202020204" pitchFamily="34" charset="0"/>
                        </a:rPr>
                        <a:t>METAS DEL CONTRATO O PROYECTO (PLAN DE ACCIÓN 2019)</a:t>
                      </a:r>
                      <a:endParaRPr lang="es-CO" sz="8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49" marR="91449" marT="45700" marB="45700">
                    <a:solidFill>
                      <a:schemeClr val="accent6">
                        <a:lumMod val="50000"/>
                      </a:schemeClr>
                    </a:solidFill>
                  </a:tcPr>
                </a:tc>
                <a:tc hMerge="1">
                  <a:txBody>
                    <a:bodyPr/>
                    <a:lstStyle/>
                    <a:p>
                      <a:endParaRPr lang="es-CO"/>
                    </a:p>
                  </a:txBody>
                  <a:tcPr/>
                </a:tc>
                <a:tc hMerge="1">
                  <a:txBody>
                    <a:bodyPr/>
                    <a:lstStyle/>
                    <a:p>
                      <a:endParaRPr lang="es-CO" dirty="0"/>
                    </a:p>
                  </a:txBody>
                  <a:tcPr/>
                </a:tc>
                <a:tc hMerge="1">
                  <a:txBody>
                    <a:bodyPr/>
                    <a:lstStyle/>
                    <a:p>
                      <a:pPr marL="0"/>
                      <a:endParaRPr lang="es-CO" sz="9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42" marR="91442" marT="45698" marB="45698">
                    <a:solidFill>
                      <a:schemeClr val="accent1"/>
                    </a:solidFill>
                  </a:tcPr>
                </a:tc>
                <a:tc hMerge="1">
                  <a:txBody>
                    <a:bodyPr/>
                    <a:lstStyle/>
                    <a:p>
                      <a:pPr marL="0" algn="ctr"/>
                      <a:endParaRPr lang="es-CO" sz="8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42" marR="91442" marT="45698" marB="45698">
                    <a:solidFill>
                      <a:schemeClr val="accent1"/>
                    </a:solidFill>
                  </a:tcPr>
                </a:tc>
                <a:tc hMerge="1">
                  <a:txBody>
                    <a:bodyPr/>
                    <a:lstStyle/>
                    <a:p>
                      <a:pPr marL="0" algn="ctr"/>
                      <a:endParaRPr lang="es-CO" sz="8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97" marB="45697">
                    <a:solidFill>
                      <a:schemeClr val="accent1"/>
                    </a:solidFill>
                  </a:tcPr>
                </a:tc>
                <a:extLst>
                  <a:ext uri="{0D108BD9-81ED-4DB2-BD59-A6C34878D82A}">
                    <a16:rowId xmlns:a16="http://schemas.microsoft.com/office/drawing/2014/main" val="10009"/>
                  </a:ext>
                </a:extLst>
              </a:tr>
              <a:tr h="365811">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a:effectLst/>
                          <a:latin typeface="Arial" panose="020B0604020202020204" pitchFamily="34" charset="0"/>
                          <a:cs typeface="Arial" panose="020B0604020202020204" pitchFamily="34" charset="0"/>
                        </a:rPr>
                        <a:t>INDICADOR DE GESTIÓN</a:t>
                      </a:r>
                      <a:endParaRPr lang="es-CO" sz="800" b="1" dirty="0">
                        <a:effectLst/>
                        <a:latin typeface="Arial" panose="020B0604020202020204" pitchFamily="34" charset="0"/>
                        <a:ea typeface="Verdana" panose="020B0604030504040204" pitchFamily="34" charset="0"/>
                        <a:cs typeface="Arial" panose="020B0604020202020204" pitchFamily="34" charset="0"/>
                      </a:endParaRPr>
                    </a:p>
                  </a:txBody>
                  <a:tcPr marL="58356" marR="58356" marT="0" marB="0" anchor="ctr"/>
                </a:tc>
                <a:tc gridSpan="2">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effectLst/>
                          <a:latin typeface="Arial" panose="020B0604020202020204" pitchFamily="34" charset="0"/>
                          <a:cs typeface="Arial" panose="020B0604020202020204" pitchFamily="34" charset="0"/>
                        </a:rPr>
                        <a:t>META 2019</a:t>
                      </a:r>
                      <a:endParaRPr lang="es-CO" sz="800" b="1" dirty="0">
                        <a:effectLst/>
                        <a:latin typeface="Arial" panose="020B0604020202020204" pitchFamily="34" charset="0"/>
                        <a:ea typeface="Verdana" panose="020B0604030504040204" pitchFamily="34" charset="0"/>
                        <a:cs typeface="Arial" panose="020B0604020202020204" pitchFamily="34" charset="0"/>
                      </a:endParaRPr>
                    </a:p>
                  </a:txBody>
                  <a:tcPr marL="58356" marR="58356"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900" b="1" dirty="0">
                          <a:effectLst/>
                          <a:latin typeface="Verdana" panose="020B0604030504040204" pitchFamily="34" charset="0"/>
                          <a:ea typeface="Verdana" panose="020B0604030504040204" pitchFamily="34" charset="0"/>
                          <a:cs typeface="Verdana" panose="020B0604030504040204" pitchFamily="34" charset="0"/>
                        </a:rPr>
                        <a:t>EJECUCION</a:t>
                      </a:r>
                      <a:endParaRPr lang="es-CO" sz="900" b="1" dirty="0">
                        <a:effectLst/>
                        <a:latin typeface="Verdana" panose="020B0604030504040204" pitchFamily="34" charset="0"/>
                        <a:ea typeface="Verdana" panose="020B0604030504040204" pitchFamily="34" charset="0"/>
                        <a:cs typeface="Verdana" panose="020B0604030504040204" pitchFamily="34" charset="0"/>
                      </a:endParaRPr>
                    </a:p>
                  </a:txBody>
                  <a:tcPr marL="58352" marR="58352" marT="0" marB="0" anchor="ctr"/>
                </a:tc>
                <a:tc gridSpan="2">
                  <a:txBody>
                    <a:bodyPr/>
                    <a:lstStyle/>
                    <a:p>
                      <a:pPr algn="ctr">
                        <a:spcAft>
                          <a:spcPts val="0"/>
                        </a:spcAft>
                      </a:pPr>
                      <a:r>
                        <a:rPr lang="es-ES_tradnl" sz="800" dirty="0">
                          <a:effectLst/>
                          <a:latin typeface="Arial" panose="020B0604020202020204" pitchFamily="34" charset="0"/>
                          <a:cs typeface="Arial" panose="020B0604020202020204" pitchFamily="34" charset="0"/>
                        </a:rPr>
                        <a:t>EJECUCION MES OCTUBRE 2019</a:t>
                      </a:r>
                      <a:endParaRPr lang="es-CO" sz="800" b="1" dirty="0">
                        <a:effectLst/>
                        <a:latin typeface="Arial" panose="020B0604020202020204" pitchFamily="34" charset="0"/>
                        <a:ea typeface="Verdana" panose="020B0604030504040204" pitchFamily="34" charset="0"/>
                        <a:cs typeface="Arial" panose="020B0604020202020204" pitchFamily="34" charset="0"/>
                      </a:endParaRPr>
                    </a:p>
                  </a:txBody>
                  <a:tcPr marL="58356" marR="58356" marT="0" marB="0" anchor="ctr"/>
                </a:tc>
                <a:tc hMerge="1">
                  <a:txBody>
                    <a:bodyPr/>
                    <a:lstStyle/>
                    <a:p>
                      <a:pPr algn="ctr">
                        <a:spcAft>
                          <a:spcPts val="0"/>
                        </a:spcAft>
                      </a:pPr>
                      <a:endParaRPr lang="es-CO" sz="800" b="1" dirty="0">
                        <a:effectLst/>
                        <a:latin typeface="Verdana" panose="020B0604030504040204" pitchFamily="34" charset="0"/>
                        <a:ea typeface="Verdana" panose="020B0604030504040204" pitchFamily="34" charset="0"/>
                        <a:cs typeface="Verdana" panose="020B0604030504040204" pitchFamily="34" charset="0"/>
                      </a:endParaRPr>
                    </a:p>
                  </a:txBody>
                  <a:tcPr marL="58352" marR="58352" marT="0" marB="0" anchor="ctr"/>
                </a:tc>
                <a:tc>
                  <a:txBody>
                    <a:bodyPr/>
                    <a:lstStyle/>
                    <a:p>
                      <a:pPr algn="ctr">
                        <a:spcAft>
                          <a:spcPts val="0"/>
                        </a:spcAft>
                      </a:pPr>
                      <a:r>
                        <a:rPr lang="es-CO" sz="800" dirty="0">
                          <a:effectLst/>
                          <a:latin typeface="Arial" panose="020B0604020202020204" pitchFamily="34" charset="0"/>
                          <a:cs typeface="Arial" panose="020B0604020202020204" pitchFamily="34" charset="0"/>
                        </a:rPr>
                        <a:t>AVANCE TOTAL 2019</a:t>
                      </a:r>
                      <a:endParaRPr lang="es-CO" sz="800" b="1" dirty="0">
                        <a:effectLst/>
                        <a:latin typeface="Arial" panose="020B0604020202020204" pitchFamily="34" charset="0"/>
                        <a:ea typeface="Verdana" panose="020B0604030504040204" pitchFamily="34" charset="0"/>
                        <a:cs typeface="Arial" panose="020B0604020202020204" pitchFamily="34" charset="0"/>
                      </a:endParaRPr>
                    </a:p>
                  </a:txBody>
                  <a:tcPr marL="58356" marR="58356" marT="0" marB="0" anchor="ctr"/>
                </a:tc>
                <a:extLst>
                  <a:ext uri="{0D108BD9-81ED-4DB2-BD59-A6C34878D82A}">
                    <a16:rowId xmlns:a16="http://schemas.microsoft.com/office/drawing/2014/main" val="10010"/>
                  </a:ext>
                </a:extLst>
              </a:tr>
              <a:tr h="131463">
                <a:tc>
                  <a:txBody>
                    <a:bodyPr/>
                    <a:lstStyle/>
                    <a:p>
                      <a:pPr algn="just" rtl="0" fontAlgn="ctr"/>
                      <a:r>
                        <a:rPr lang="pt-BR" sz="800" u="none" strike="noStrike" dirty="0">
                          <a:effectLst/>
                          <a:latin typeface="Arial" panose="020B0604020202020204" pitchFamily="34" charset="0"/>
                          <a:cs typeface="Arial" panose="020B0604020202020204" pitchFamily="34" charset="0"/>
                        </a:rPr>
                        <a:t>Km </a:t>
                      </a:r>
                      <a:r>
                        <a:rPr lang="es-CO" sz="800" u="none" strike="noStrike" noProof="0" dirty="0">
                          <a:effectLst/>
                          <a:latin typeface="Arial" panose="020B0604020202020204" pitchFamily="34" charset="0"/>
                          <a:cs typeface="Arial" panose="020B0604020202020204" pitchFamily="34" charset="0"/>
                        </a:rPr>
                        <a:t>Segunda calzada </a:t>
                      </a:r>
                      <a:r>
                        <a:rPr lang="pt-BR" sz="800" u="none" strike="noStrike" dirty="0">
                          <a:effectLst/>
                          <a:latin typeface="Arial" panose="020B0604020202020204" pitchFamily="34" charset="0"/>
                          <a:cs typeface="Arial" panose="020B0604020202020204" pitchFamily="34" charset="0"/>
                        </a:rPr>
                        <a:t>(Km)</a:t>
                      </a:r>
                      <a:endParaRPr lang="pt-BR" sz="800" b="1" i="0" u="none" strike="noStrike" dirty="0">
                        <a:solidFill>
                          <a:schemeClr val="tx2"/>
                        </a:solidFill>
                        <a:effectLst/>
                        <a:latin typeface="Arial" panose="020B0604020202020204" pitchFamily="34" charset="0"/>
                        <a:ea typeface="Verdana" panose="020B0604030504040204" pitchFamily="34" charset="0"/>
                        <a:cs typeface="Arial" panose="020B0604020202020204" pitchFamily="34" charset="0"/>
                      </a:endParaRPr>
                    </a:p>
                  </a:txBody>
                  <a:tcPr marL="9525" marR="9525" marT="9526" marB="0" anchor="ctr"/>
                </a:tc>
                <a:tc gridSpan="2">
                  <a:txBody>
                    <a:bodyPr/>
                    <a:lstStyle/>
                    <a:p>
                      <a:pPr algn="ctr" rtl="0" fontAlgn="ctr"/>
                      <a:r>
                        <a:rPr lang="es-ES" sz="800" u="none" strike="noStrike" dirty="0">
                          <a:effectLst/>
                          <a:latin typeface="Arial" panose="020B0604020202020204" pitchFamily="34" charset="0"/>
                          <a:cs typeface="Arial" panose="020B0604020202020204" pitchFamily="34" charset="0"/>
                        </a:rPr>
                        <a:t>1,12 Km</a:t>
                      </a:r>
                      <a:endParaRPr lang="es-ES" sz="800" b="0" i="0" u="none" strike="noStrike" dirty="0">
                        <a:solidFill>
                          <a:srgbClr val="44546A"/>
                        </a:solidFill>
                        <a:effectLst/>
                        <a:latin typeface="Arial" panose="020B0604020202020204" pitchFamily="34" charset="0"/>
                        <a:cs typeface="Arial" panose="020B0604020202020204" pitchFamily="34" charset="0"/>
                      </a:endParaRPr>
                    </a:p>
                  </a:txBody>
                  <a:tcPr marL="0" marR="0" marT="0" marB="0" anchor="ctr"/>
                </a:tc>
                <a:tc hMerge="1">
                  <a:txBody>
                    <a:bodyPr/>
                    <a:lstStyle/>
                    <a:p>
                      <a:endParaRPr lang="es-CO"/>
                    </a:p>
                  </a:txBody>
                  <a:tcPr/>
                </a:tc>
                <a:tc gridSpan="2">
                  <a:txBody>
                    <a:bodyPr/>
                    <a:lstStyle/>
                    <a:p>
                      <a:pPr algn="ctr" rtl="0" fontAlgn="ctr"/>
                      <a:r>
                        <a:rPr lang="es-ES" sz="800" u="none" strike="noStrike" dirty="0">
                          <a:effectLst/>
                          <a:latin typeface="Arial" panose="020B0604020202020204" pitchFamily="34" charset="0"/>
                          <a:cs typeface="Arial" panose="020B0604020202020204" pitchFamily="34" charset="0"/>
                        </a:rPr>
                        <a:t>0 Km</a:t>
                      </a:r>
                      <a:endParaRPr lang="es-ES" sz="800" b="0" i="0" u="none" strike="noStrike" dirty="0">
                        <a:solidFill>
                          <a:srgbClr val="44546A"/>
                        </a:solidFill>
                        <a:effectLst/>
                        <a:latin typeface="Arial" panose="020B0604020202020204" pitchFamily="34" charset="0"/>
                        <a:cs typeface="Arial" panose="020B0604020202020204" pitchFamily="34" charset="0"/>
                      </a:endParaRPr>
                    </a:p>
                  </a:txBody>
                  <a:tcPr marL="0" marR="0" marT="0" marB="0" anchor="ctr"/>
                </a:tc>
                <a:tc hMerge="1">
                  <a:txBody>
                    <a:bodyPr/>
                    <a:lstStyle/>
                    <a:p>
                      <a:endParaRPr lang="es-CO"/>
                    </a:p>
                  </a:txBody>
                  <a:tcPr/>
                </a:tc>
                <a:tc>
                  <a:txBody>
                    <a:bodyPr/>
                    <a:lstStyle/>
                    <a:p>
                      <a:pPr algn="ctr" rtl="0" fontAlgn="ctr"/>
                      <a:r>
                        <a:rPr lang="es-ES" sz="800" u="none" strike="noStrike" dirty="0">
                          <a:effectLst/>
                          <a:latin typeface="Arial" panose="020B0604020202020204" pitchFamily="34" charset="0"/>
                          <a:cs typeface="Arial" panose="020B0604020202020204" pitchFamily="34" charset="0"/>
                        </a:rPr>
                        <a:t>1,69 Km</a:t>
                      </a:r>
                      <a:endParaRPr lang="es-ES" sz="800" b="0" i="0" u="none" strike="noStrike" dirty="0">
                        <a:solidFill>
                          <a:srgbClr val="44546A"/>
                        </a:solidFill>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11"/>
                  </a:ext>
                </a:extLst>
              </a:tr>
              <a:tr h="131463">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CO" sz="800" u="none" strike="noStrike" noProof="0" dirty="0">
                          <a:effectLst/>
                          <a:latin typeface="Arial" panose="020B0604020202020204" pitchFamily="34" charset="0"/>
                          <a:cs typeface="Arial" panose="020B0604020202020204" pitchFamily="34" charset="0"/>
                        </a:rPr>
                        <a:t>Un Intersecciones (Un)</a:t>
                      </a:r>
                      <a:endParaRPr lang="es-CO" sz="800" b="1" i="0" u="none" strike="noStrike" noProof="0" dirty="0">
                        <a:solidFill>
                          <a:schemeClr val="tx2"/>
                        </a:solidFill>
                        <a:effectLst/>
                        <a:latin typeface="Arial" panose="020B0604020202020204" pitchFamily="34" charset="0"/>
                        <a:ea typeface="Verdana" panose="020B0604030504040204" pitchFamily="34" charset="0"/>
                        <a:cs typeface="Arial" panose="020B0604020202020204" pitchFamily="34" charset="0"/>
                      </a:endParaRPr>
                    </a:p>
                  </a:txBody>
                  <a:tcPr marL="9525" marR="9525" marT="9526" marB="0" anchor="ctr"/>
                </a:tc>
                <a:tc gridSpan="2">
                  <a:txBody>
                    <a:bodyPr/>
                    <a:lstStyle/>
                    <a:p>
                      <a:pPr algn="ctr" rtl="0" fontAlgn="ctr"/>
                      <a:r>
                        <a:rPr lang="es-ES" sz="800" u="none" strike="noStrike" dirty="0">
                          <a:effectLst/>
                          <a:latin typeface="Arial" panose="020B0604020202020204" pitchFamily="34" charset="0"/>
                          <a:cs typeface="Arial" panose="020B0604020202020204" pitchFamily="34" charset="0"/>
                        </a:rPr>
                        <a:t>2 Un</a:t>
                      </a:r>
                      <a:endParaRPr lang="es-ES" sz="800" b="0" i="0" u="none" strike="noStrike" dirty="0">
                        <a:solidFill>
                          <a:srgbClr val="44546A"/>
                        </a:solidFill>
                        <a:effectLst/>
                        <a:latin typeface="Arial" panose="020B0604020202020204" pitchFamily="34" charset="0"/>
                        <a:cs typeface="Arial" panose="020B0604020202020204" pitchFamily="34" charset="0"/>
                      </a:endParaRPr>
                    </a:p>
                  </a:txBody>
                  <a:tcPr marL="0" marR="0" marT="0" marB="0" anchor="ctr"/>
                </a:tc>
                <a:tc hMerge="1">
                  <a:txBody>
                    <a:bodyPr/>
                    <a:lstStyle/>
                    <a:p>
                      <a:endParaRPr lang="es-CO"/>
                    </a:p>
                  </a:txBody>
                  <a:tcPr/>
                </a:tc>
                <a:tc gridSpan="2">
                  <a:txBody>
                    <a:bodyPr/>
                    <a:lstStyle/>
                    <a:p>
                      <a:pPr algn="ctr" rtl="0" fontAlgn="ctr"/>
                      <a:r>
                        <a:rPr lang="es-ES" sz="800" u="none" strike="noStrike" dirty="0">
                          <a:effectLst/>
                          <a:latin typeface="Arial" panose="020B0604020202020204" pitchFamily="34" charset="0"/>
                          <a:cs typeface="Arial" panose="020B0604020202020204" pitchFamily="34" charset="0"/>
                        </a:rPr>
                        <a:t>0,01 Un</a:t>
                      </a:r>
                      <a:endParaRPr lang="es-ES" sz="800" b="0" i="0" u="none" strike="noStrike" dirty="0">
                        <a:solidFill>
                          <a:srgbClr val="44546A"/>
                        </a:solidFill>
                        <a:effectLst/>
                        <a:latin typeface="Arial" panose="020B0604020202020204" pitchFamily="34" charset="0"/>
                        <a:cs typeface="Arial" panose="020B0604020202020204" pitchFamily="34" charset="0"/>
                      </a:endParaRPr>
                    </a:p>
                  </a:txBody>
                  <a:tcPr marL="0" marR="0" marT="0" marB="0" anchor="ctr"/>
                </a:tc>
                <a:tc hMerge="1">
                  <a:txBody>
                    <a:bodyPr/>
                    <a:lstStyle/>
                    <a:p>
                      <a:endParaRPr lang="es-CO"/>
                    </a:p>
                  </a:txBody>
                  <a:tcPr/>
                </a:tc>
                <a:tc>
                  <a:txBody>
                    <a:bodyPr/>
                    <a:lstStyle/>
                    <a:p>
                      <a:pPr algn="ctr" rtl="0" fontAlgn="ctr"/>
                      <a:r>
                        <a:rPr lang="es-ES" sz="800" u="none" strike="noStrike" dirty="0">
                          <a:effectLst/>
                          <a:latin typeface="Arial" panose="020B0604020202020204" pitchFamily="34" charset="0"/>
                          <a:cs typeface="Arial" panose="020B0604020202020204" pitchFamily="34" charset="0"/>
                        </a:rPr>
                        <a:t>1,45 Un</a:t>
                      </a:r>
                      <a:endParaRPr lang="es-ES" sz="800" b="0" i="0" u="none" strike="noStrike" dirty="0">
                        <a:solidFill>
                          <a:srgbClr val="44546A"/>
                        </a:solidFill>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12"/>
                  </a:ext>
                </a:extLst>
              </a:tr>
              <a:tr h="131463">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pt-BR" sz="800" u="none" strike="noStrike" dirty="0">
                          <a:effectLst/>
                          <a:latin typeface="Arial" panose="020B0604020202020204" pitchFamily="34" charset="0"/>
                          <a:cs typeface="Arial" panose="020B0604020202020204" pitchFamily="34" charset="0"/>
                        </a:rPr>
                        <a:t>Un Puentes (Un)</a:t>
                      </a:r>
                      <a:endParaRPr lang="pt-BR" sz="800" b="1" i="0" u="none" strike="noStrike" dirty="0">
                        <a:solidFill>
                          <a:schemeClr val="tx2"/>
                        </a:solidFill>
                        <a:effectLst/>
                        <a:latin typeface="Arial" panose="020B0604020202020204" pitchFamily="34" charset="0"/>
                        <a:ea typeface="Verdana" panose="020B0604030504040204" pitchFamily="34" charset="0"/>
                        <a:cs typeface="Arial" panose="020B0604020202020204" pitchFamily="34" charset="0"/>
                      </a:endParaRPr>
                    </a:p>
                  </a:txBody>
                  <a:tcPr marL="9525" marR="9525" marT="9526" marB="0" anchor="ctr"/>
                </a:tc>
                <a:tc gridSpan="2">
                  <a:txBody>
                    <a:bodyPr/>
                    <a:lstStyle/>
                    <a:p>
                      <a:pPr algn="ctr" rtl="0" fontAlgn="ctr"/>
                      <a:r>
                        <a:rPr lang="es-ES" sz="800" u="none" strike="noStrike" dirty="0">
                          <a:effectLst/>
                          <a:latin typeface="Arial" panose="020B0604020202020204" pitchFamily="34" charset="0"/>
                          <a:cs typeface="Arial" panose="020B0604020202020204" pitchFamily="34" charset="0"/>
                        </a:rPr>
                        <a:t>11 Un</a:t>
                      </a:r>
                      <a:endParaRPr lang="es-ES" sz="800" b="0" i="0" u="none" strike="noStrike" dirty="0">
                        <a:solidFill>
                          <a:srgbClr val="44546A"/>
                        </a:solidFill>
                        <a:effectLst/>
                        <a:latin typeface="Arial" panose="020B0604020202020204" pitchFamily="34" charset="0"/>
                        <a:cs typeface="Arial" panose="020B0604020202020204" pitchFamily="34" charset="0"/>
                      </a:endParaRPr>
                    </a:p>
                  </a:txBody>
                  <a:tcPr marL="0" marR="0" marT="0" marB="0" anchor="ctr"/>
                </a:tc>
                <a:tc hMerge="1">
                  <a:txBody>
                    <a:bodyPr/>
                    <a:lstStyle/>
                    <a:p>
                      <a:endParaRPr lang="es-CO"/>
                    </a:p>
                  </a:txBody>
                  <a:tcPr/>
                </a:tc>
                <a:tc gridSpan="2">
                  <a:txBody>
                    <a:bodyPr/>
                    <a:lstStyle/>
                    <a:p>
                      <a:pPr algn="ctr" rtl="0" fontAlgn="ctr"/>
                      <a:r>
                        <a:rPr lang="es-ES" sz="800" u="none" strike="noStrike" dirty="0">
                          <a:effectLst/>
                          <a:latin typeface="Arial" panose="020B0604020202020204" pitchFamily="34" charset="0"/>
                          <a:cs typeface="Arial" panose="020B0604020202020204" pitchFamily="34" charset="0"/>
                        </a:rPr>
                        <a:t>0,03 Un</a:t>
                      </a:r>
                      <a:endParaRPr lang="es-ES" sz="800" b="0" i="0" u="none" strike="noStrike" dirty="0">
                        <a:solidFill>
                          <a:srgbClr val="44546A"/>
                        </a:solidFill>
                        <a:effectLst/>
                        <a:latin typeface="Arial" panose="020B0604020202020204" pitchFamily="34" charset="0"/>
                        <a:cs typeface="Arial" panose="020B0604020202020204" pitchFamily="34" charset="0"/>
                      </a:endParaRPr>
                    </a:p>
                  </a:txBody>
                  <a:tcPr marL="0" marR="0" marT="0" marB="0" anchor="ctr"/>
                </a:tc>
                <a:tc hMerge="1">
                  <a:txBody>
                    <a:bodyPr/>
                    <a:lstStyle/>
                    <a:p>
                      <a:endParaRPr lang="es-CO"/>
                    </a:p>
                  </a:txBody>
                  <a:tcPr/>
                </a:tc>
                <a:tc>
                  <a:txBody>
                    <a:bodyPr/>
                    <a:lstStyle/>
                    <a:p>
                      <a:pPr algn="ctr" rtl="0" fontAlgn="ctr"/>
                      <a:r>
                        <a:rPr lang="es-ES" sz="800" u="none" strike="noStrike" dirty="0">
                          <a:effectLst/>
                          <a:latin typeface="Arial" panose="020B0604020202020204" pitchFamily="34" charset="0"/>
                          <a:cs typeface="Arial" panose="020B0604020202020204" pitchFamily="34" charset="0"/>
                        </a:rPr>
                        <a:t>9,16 Un</a:t>
                      </a:r>
                      <a:endParaRPr lang="es-ES" sz="800" b="0" i="0" u="none" strike="noStrike" dirty="0">
                        <a:solidFill>
                          <a:srgbClr val="44546A"/>
                        </a:solidFill>
                        <a:effectLst/>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13"/>
                  </a:ext>
                </a:extLst>
              </a:tr>
            </a:tbl>
          </a:graphicData>
        </a:graphic>
      </p:graphicFrame>
      <p:graphicFrame>
        <p:nvGraphicFramePr>
          <p:cNvPr id="2" name="Tabla 1">
            <a:extLst>
              <a:ext uri="{FF2B5EF4-FFF2-40B4-BE49-F238E27FC236}">
                <a16:creationId xmlns:a16="http://schemas.microsoft.com/office/drawing/2014/main" id="{2E9C5FCB-D24A-442D-8581-373EC9D63587}"/>
              </a:ext>
            </a:extLst>
          </p:cNvPr>
          <p:cNvGraphicFramePr>
            <a:graphicFrameLocks noGrp="1"/>
          </p:cNvGraphicFramePr>
          <p:nvPr/>
        </p:nvGraphicFramePr>
        <p:xfrm>
          <a:off x="5888038" y="2825750"/>
          <a:ext cx="5459412" cy="3074988"/>
        </p:xfrm>
        <a:graphic>
          <a:graphicData uri="http://schemas.openxmlformats.org/drawingml/2006/table">
            <a:tbl>
              <a:tblPr firstRow="1" bandRow="1"/>
              <a:tblGrid>
                <a:gridCol w="1449733">
                  <a:extLst>
                    <a:ext uri="{9D8B030D-6E8A-4147-A177-3AD203B41FA5}">
                      <a16:colId xmlns:a16="http://schemas.microsoft.com/office/drawing/2014/main" val="20000"/>
                    </a:ext>
                  </a:extLst>
                </a:gridCol>
                <a:gridCol w="899836">
                  <a:extLst>
                    <a:ext uri="{9D8B030D-6E8A-4147-A177-3AD203B41FA5}">
                      <a16:colId xmlns:a16="http://schemas.microsoft.com/office/drawing/2014/main" val="20001"/>
                    </a:ext>
                  </a:extLst>
                </a:gridCol>
                <a:gridCol w="2141272">
                  <a:extLst>
                    <a:ext uri="{9D8B030D-6E8A-4147-A177-3AD203B41FA5}">
                      <a16:colId xmlns:a16="http://schemas.microsoft.com/office/drawing/2014/main" val="20002"/>
                    </a:ext>
                  </a:extLst>
                </a:gridCol>
                <a:gridCol w="968572">
                  <a:extLst>
                    <a:ext uri="{9D8B030D-6E8A-4147-A177-3AD203B41FA5}">
                      <a16:colId xmlns:a16="http://schemas.microsoft.com/office/drawing/2014/main" val="20003"/>
                    </a:ext>
                  </a:extLst>
                </a:gridCol>
              </a:tblGrid>
              <a:tr h="137168">
                <a:tc gridSpan="4">
                  <a:txBody>
                    <a:bodyPr/>
                    <a:lstStyle/>
                    <a:p>
                      <a:pPr algn="ctr" rtl="0" fontAlgn="ctr"/>
                      <a:r>
                        <a:rPr lang="es-CO" sz="900" b="1" i="0" u="none" strike="noStrike" dirty="0">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43855">
                <a:tc>
                  <a:txBody>
                    <a:bodyPr/>
                    <a:lstStyle/>
                    <a:p>
                      <a:pPr algn="just" rtl="0" fontAlgn="ctr"/>
                      <a:r>
                        <a:rPr lang="es-CO" sz="800" b="0" i="0" u="none" strike="noStrike" dirty="0">
                          <a:solidFill>
                            <a:schemeClr val="accent6">
                              <a:lumMod val="50000"/>
                            </a:schemeClr>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CO" sz="8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r" rtl="0" fontAlgn="ctr"/>
                      <a:r>
                        <a:rPr lang="es-CO" sz="800" b="0" i="0" u="none" strike="noStrike" dirty="0">
                          <a:solidFill>
                            <a:schemeClr val="accent6">
                              <a:lumMod val="50000"/>
                            </a:schemeClr>
                          </a:solidFill>
                          <a:effectLst/>
                          <a:latin typeface="Arial" panose="020B0604020202020204" pitchFamily="34" charset="0"/>
                        </a:rPr>
                        <a:t> $                                                                                                                                191.855.671.628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209695">
                <a:tc gridSpan="2">
                  <a:txBody>
                    <a:bodyPr/>
                    <a:lstStyle/>
                    <a:p>
                      <a:pPr algn="l" rtl="0" fontAlgn="ctr"/>
                      <a:r>
                        <a:rPr lang="es-ES" sz="900" b="0" i="0" u="none" strike="noStrike" dirty="0">
                          <a:solidFill>
                            <a:schemeClr val="accent6">
                              <a:lumMod val="50000"/>
                            </a:schemeClr>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a:solidFill>
                            <a:schemeClr val="accent6">
                              <a:lumMod val="50000"/>
                            </a:schemeClr>
                          </a:solidFill>
                          <a:effectLst/>
                          <a:latin typeface="Arial" panose="020B0604020202020204" pitchFamily="34" charset="0"/>
                        </a:rPr>
                        <a:t>$ 82.747.576.654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43855">
                <a:tc>
                  <a:txBody>
                    <a:bodyPr/>
                    <a:lstStyle/>
                    <a:p>
                      <a:pPr algn="just" rtl="0" fontAlgn="ctr"/>
                      <a:r>
                        <a:rPr lang="es-ES" sz="800" b="0" i="0" u="none" strike="noStrike" dirty="0">
                          <a:solidFill>
                            <a:schemeClr val="accent6">
                              <a:lumMod val="50000"/>
                            </a:schemeClr>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CO" sz="8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r" rtl="0" fontAlgn="ctr"/>
                      <a:r>
                        <a:rPr lang="es-CO" sz="800" b="0" i="0" u="none" strike="noStrike">
                          <a:solidFill>
                            <a:schemeClr val="accent6">
                              <a:lumMod val="50000"/>
                            </a:schemeClr>
                          </a:solidFill>
                          <a:effectLst/>
                          <a:latin typeface="Arial" panose="020B0604020202020204" pitchFamily="34" charset="0"/>
                        </a:rPr>
                        <a:t> $                                                                                                                                   33.192.008.357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37168">
                <a:tc gridSpan="2">
                  <a:txBody>
                    <a:bodyPr/>
                    <a:lstStyle/>
                    <a:p>
                      <a:pPr algn="l" rtl="0" fontAlgn="ctr"/>
                      <a:r>
                        <a:rPr lang="es-CO" sz="900" b="0" i="0" u="none" strike="noStrike" dirty="0">
                          <a:solidFill>
                            <a:schemeClr val="accent6">
                              <a:lumMod val="50000"/>
                            </a:schemeClr>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a:solidFill>
                            <a:schemeClr val="accent6">
                              <a:lumMod val="50000"/>
                            </a:schemeClr>
                          </a:solidFill>
                          <a:effectLst/>
                          <a:latin typeface="Arial" panose="020B0604020202020204" pitchFamily="34" charset="0"/>
                        </a:rPr>
                        <a:t>$ 8.998.568.372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43855">
                <a:tc>
                  <a:txBody>
                    <a:bodyPr/>
                    <a:lstStyle/>
                    <a:p>
                      <a:pPr algn="just" rtl="0" fontAlgn="ctr"/>
                      <a:r>
                        <a:rPr lang="es-ES" sz="800" b="0" i="0" u="none" strike="noStrike" dirty="0">
                          <a:solidFill>
                            <a:schemeClr val="accent6">
                              <a:lumMod val="50000"/>
                            </a:schemeClr>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CO" sz="8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r" rtl="0" fontAlgn="ctr"/>
                      <a:r>
                        <a:rPr lang="es-CO" sz="800" b="0" i="0" u="none" strike="noStrike">
                          <a:solidFill>
                            <a:schemeClr val="accent6">
                              <a:lumMod val="50000"/>
                            </a:schemeClr>
                          </a:solidFill>
                          <a:effectLst/>
                          <a:latin typeface="Arial" panose="020B0604020202020204" pitchFamily="34" charset="0"/>
                        </a:rPr>
                        <a:t> $                                                                                                                                     6.367.073.887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37168">
                <a:tc gridSpan="2">
                  <a:txBody>
                    <a:bodyPr/>
                    <a:lstStyle/>
                    <a:p>
                      <a:pPr algn="l" rtl="0" fontAlgn="ctr"/>
                      <a:r>
                        <a:rPr lang="es-ES" sz="900" b="0" i="0" u="none" strike="noStrike" dirty="0">
                          <a:solidFill>
                            <a:schemeClr val="accent6">
                              <a:lumMod val="50000"/>
                            </a:schemeClr>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a:solidFill>
                            <a:schemeClr val="accent6">
                              <a:lumMod val="50000"/>
                            </a:schemeClr>
                          </a:solidFill>
                          <a:effectLst/>
                          <a:latin typeface="Arial" panose="020B0604020202020204" pitchFamily="34" charset="0"/>
                        </a:rPr>
                        <a:t>$ 1.699.088.824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243855">
                <a:tc>
                  <a:txBody>
                    <a:bodyPr/>
                    <a:lstStyle/>
                    <a:p>
                      <a:pPr algn="just" rtl="0" fontAlgn="ctr"/>
                      <a:r>
                        <a:rPr lang="es-CO" sz="800" b="0" i="0" u="none" strike="noStrike" dirty="0">
                          <a:solidFill>
                            <a:schemeClr val="accent6">
                              <a:lumMod val="50000"/>
                            </a:schemeClr>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CO" sz="800" b="0" i="0" u="none" strike="noStrike">
                          <a:solidFill>
                            <a:schemeClr val="accent6">
                              <a:lumMod val="50000"/>
                            </a:schemeClr>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r" rtl="0" fontAlgn="ctr"/>
                      <a:r>
                        <a:rPr lang="es-CO" sz="800" b="0" i="0" u="none" strike="noStrike" dirty="0">
                          <a:solidFill>
                            <a:schemeClr val="accent6">
                              <a:lumMod val="50000"/>
                            </a:schemeClr>
                          </a:solidFill>
                          <a:effectLst/>
                          <a:latin typeface="Arial" panose="020B0604020202020204" pitchFamily="34" charset="0"/>
                        </a:rPr>
                        <a:t> $                                                                                                                                200.854.240.000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37168">
                <a:tc gridSpan="2">
                  <a:txBody>
                    <a:bodyPr/>
                    <a:lstStyle/>
                    <a:p>
                      <a:pPr algn="l" rtl="0" fontAlgn="ctr"/>
                      <a:r>
                        <a:rPr lang="es-CO" sz="900" b="0" i="0" u="none" strike="noStrike" dirty="0">
                          <a:solidFill>
                            <a:schemeClr val="accent6">
                              <a:lumMod val="50000"/>
                            </a:schemeClr>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ctr"/>
                      <a:r>
                        <a:rPr lang="es-CO" sz="900" b="0" i="0" u="none" strike="noStrike" dirty="0">
                          <a:solidFill>
                            <a:schemeClr val="accent6">
                              <a:lumMod val="50000"/>
                            </a:schemeClr>
                          </a:solidFill>
                          <a:effectLst/>
                          <a:latin typeface="Arial" panose="020B0604020202020204" pitchFamily="34" charset="0"/>
                        </a:rPr>
                        <a:t>$ 124.005.747.722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37168">
                <a:tc gridSpan="4">
                  <a:txBody>
                    <a:bodyPr/>
                    <a:lstStyle/>
                    <a:p>
                      <a:pPr algn="ctr" rtl="0" fontAlgn="ctr"/>
                      <a:r>
                        <a:rPr lang="es-ES" sz="900" b="1" i="0" u="none" strike="noStrike" dirty="0">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43855">
                <a:tc>
                  <a:txBody>
                    <a:bodyPr/>
                    <a:lstStyle/>
                    <a:p>
                      <a:pPr algn="just" rtl="0" fontAlgn="ctr"/>
                      <a:r>
                        <a:rPr lang="es-CO" sz="800" b="0" i="0" u="none" strike="noStrike" dirty="0">
                          <a:solidFill>
                            <a:schemeClr val="accent6">
                              <a:lumMod val="50000"/>
                            </a:schemeClr>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CO" sz="800" b="0" i="0" u="none" strike="noStrike">
                          <a:solidFill>
                            <a:schemeClr val="accent6">
                              <a:lumMod val="50000"/>
                            </a:schemeClr>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CO" sz="800" b="0" i="0" u="none" strike="noStrike">
                          <a:solidFill>
                            <a:schemeClr val="accent6">
                              <a:lumMod val="50000"/>
                            </a:schemeClr>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just" rtl="0" fontAlgn="ctr"/>
                      <a:r>
                        <a:rPr lang="es-CO" sz="800" b="0" i="0" u="none" strike="noStrike">
                          <a:solidFill>
                            <a:schemeClr val="accent6">
                              <a:lumMod val="50000"/>
                            </a:schemeClr>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37168">
                <a:tc>
                  <a:txBody>
                    <a:bodyPr/>
                    <a:lstStyle/>
                    <a:p>
                      <a:pPr algn="l" rtl="0" fontAlgn="ctr"/>
                      <a:r>
                        <a:rPr lang="es-CO" sz="900" b="0" i="0" u="none" strike="noStrike" dirty="0">
                          <a:solidFill>
                            <a:schemeClr val="accent6">
                              <a:lumMod val="50000"/>
                            </a:schemeClr>
                          </a:solidFill>
                          <a:effectLst/>
                          <a:latin typeface="Arial" panose="020B0604020202020204" pitchFamily="34" charset="0"/>
                        </a:rPr>
                        <a:t>Segunda calzada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3,10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Segunda calzada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2,01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37168">
                <a:tc>
                  <a:txBody>
                    <a:bodyPr/>
                    <a:lstStyle/>
                    <a:p>
                      <a:pPr algn="just" rtl="0" fontAlgn="ctr"/>
                      <a:r>
                        <a:rPr lang="es-CO" sz="800" b="0" i="0" u="none" strike="noStrike" dirty="0">
                          <a:solidFill>
                            <a:schemeClr val="accent6">
                              <a:lumMod val="50000"/>
                            </a:schemeClr>
                          </a:solidFill>
                          <a:effectLst/>
                          <a:latin typeface="Arial" panose="020B0604020202020204" pitchFamily="34" charset="0"/>
                        </a:rPr>
                        <a:t>Rehabilitación</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2,94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Rehabilitación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2,94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37168">
                <a:tc>
                  <a:txBody>
                    <a:bodyPr/>
                    <a:lstStyle/>
                    <a:p>
                      <a:pPr algn="l" rtl="0" fontAlgn="ctr"/>
                      <a:r>
                        <a:rPr lang="es-CO" sz="900" b="0" i="0" u="none" strike="noStrike" dirty="0">
                          <a:solidFill>
                            <a:schemeClr val="accent6">
                              <a:lumMod val="50000"/>
                            </a:schemeClr>
                          </a:solidFill>
                          <a:effectLst/>
                          <a:latin typeface="Arial" panose="020B0604020202020204" pitchFamily="34" charset="0"/>
                        </a:rPr>
                        <a:t>Mejoramiento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5,60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Mejoramiento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5,6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37168">
                <a:tc>
                  <a:txBody>
                    <a:bodyPr/>
                    <a:lstStyle/>
                    <a:p>
                      <a:pPr algn="just" rtl="0" fontAlgn="ctr"/>
                      <a:r>
                        <a:rPr lang="es-CO" sz="800" b="0" i="0" u="none" strike="noStrike" dirty="0">
                          <a:solidFill>
                            <a:schemeClr val="accent6">
                              <a:lumMod val="50000"/>
                            </a:schemeClr>
                          </a:solidFill>
                          <a:effectLst/>
                          <a:latin typeface="Arial" panose="020B0604020202020204" pitchFamily="34" charset="0"/>
                        </a:rPr>
                        <a:t>Intersecciones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2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Intersecciones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1,5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37168">
                <a:tc>
                  <a:txBody>
                    <a:bodyPr/>
                    <a:lstStyle/>
                    <a:p>
                      <a:pPr algn="l" rtl="0" fontAlgn="ctr"/>
                      <a:r>
                        <a:rPr lang="es-CO" sz="900" b="0" i="0" u="none" strike="noStrike" dirty="0">
                          <a:solidFill>
                            <a:schemeClr val="accent6">
                              <a:lumMod val="50000"/>
                            </a:schemeClr>
                          </a:solidFill>
                          <a:effectLst/>
                          <a:latin typeface="Arial" panose="020B0604020202020204" pitchFamily="34" charset="0"/>
                        </a:rPr>
                        <a:t>Retornos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1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Retornos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1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r h="137168">
                <a:tc>
                  <a:txBody>
                    <a:bodyPr/>
                    <a:lstStyle/>
                    <a:p>
                      <a:pPr algn="just" rtl="0" fontAlgn="ctr"/>
                      <a:r>
                        <a:rPr lang="es-CO" sz="800" b="0" i="0" u="none" strike="noStrike" dirty="0">
                          <a:solidFill>
                            <a:schemeClr val="accent6">
                              <a:lumMod val="50000"/>
                            </a:schemeClr>
                          </a:solidFill>
                          <a:effectLst/>
                          <a:latin typeface="Arial" panose="020B0604020202020204" pitchFamily="34" charset="0"/>
                        </a:rPr>
                        <a:t>Puentes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12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Puentes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10,45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6"/>
                  </a:ext>
                </a:extLst>
              </a:tr>
              <a:tr h="137168">
                <a:tc>
                  <a:txBody>
                    <a:bodyPr/>
                    <a:lstStyle/>
                    <a:p>
                      <a:pPr algn="l" rtl="0" fontAlgn="ctr"/>
                      <a:r>
                        <a:rPr lang="es-CO" sz="900" b="0" i="0" u="none" strike="noStrike" dirty="0">
                          <a:solidFill>
                            <a:schemeClr val="accent6">
                              <a:lumMod val="50000"/>
                            </a:schemeClr>
                          </a:solidFill>
                          <a:effectLst/>
                          <a:latin typeface="Arial" panose="020B0604020202020204" pitchFamily="34" charset="0"/>
                        </a:rPr>
                        <a:t>Sitio crítico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chemeClr val="accent6">
                              <a:lumMod val="50000"/>
                            </a:schemeClr>
                          </a:solidFill>
                          <a:effectLst/>
                          <a:latin typeface="Arial" panose="020B0604020202020204" pitchFamily="34" charset="0"/>
                        </a:rPr>
                        <a:t>8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chemeClr val="accent6">
                              <a:lumMod val="50000"/>
                            </a:schemeClr>
                          </a:solidFill>
                          <a:effectLst/>
                          <a:latin typeface="Arial" panose="020B0604020202020204" pitchFamily="34" charset="0"/>
                        </a:rPr>
                        <a:t>Sitio crítico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chemeClr val="accent6">
                              <a:lumMod val="50000"/>
                            </a:schemeClr>
                          </a:solidFill>
                          <a:effectLst/>
                          <a:latin typeface="Arial" panose="020B0604020202020204" pitchFamily="34" charset="0"/>
                        </a:rPr>
                        <a:t>5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7"/>
                  </a:ext>
                </a:extLst>
              </a:tr>
            </a:tbl>
          </a:graphicData>
        </a:graphic>
      </p:graphicFrame>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ángulo 3">
            <a:extLst>
              <a:ext uri="{FF2B5EF4-FFF2-40B4-BE49-F238E27FC236}">
                <a16:creationId xmlns:a16="http://schemas.microsoft.com/office/drawing/2014/main" id="{46A4498E-7759-4D25-83EE-BD17919F1A7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71683" name="Rectángulo 7">
            <a:extLst>
              <a:ext uri="{FF2B5EF4-FFF2-40B4-BE49-F238E27FC236}">
                <a16:creationId xmlns:a16="http://schemas.microsoft.com/office/drawing/2014/main" id="{48DED054-9427-490F-B4B8-78394BDDA30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6A3DB371-62C8-48A8-8F20-3A642F9EA8BC}"/>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71685" name="Imagen 14">
            <a:extLst>
              <a:ext uri="{FF2B5EF4-FFF2-40B4-BE49-F238E27FC236}">
                <a16:creationId xmlns:a16="http://schemas.microsoft.com/office/drawing/2014/main" id="{C31775AA-B402-49EB-8E25-4C2D0D06F064}"/>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6" name="CuadroTexto 2">
            <a:extLst>
              <a:ext uri="{FF2B5EF4-FFF2-40B4-BE49-F238E27FC236}">
                <a16:creationId xmlns:a16="http://schemas.microsoft.com/office/drawing/2014/main" id="{568B61DC-1652-44A6-9407-18AB13C3146F}"/>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71687" name="CuadroTexto 11">
            <a:extLst>
              <a:ext uri="{FF2B5EF4-FFF2-40B4-BE49-F238E27FC236}">
                <a16:creationId xmlns:a16="http://schemas.microsoft.com/office/drawing/2014/main" id="{9D5F4EA9-25FD-49B7-B35C-5C740D87C588}"/>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71688" name="Imagen 16">
            <a:extLst>
              <a:ext uri="{FF2B5EF4-FFF2-40B4-BE49-F238E27FC236}">
                <a16:creationId xmlns:a16="http://schemas.microsoft.com/office/drawing/2014/main" id="{0906E51C-D08B-47FC-903C-E1F4FE65CA8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689" name="Imagen 2">
            <a:extLst>
              <a:ext uri="{FF2B5EF4-FFF2-40B4-BE49-F238E27FC236}">
                <a16:creationId xmlns:a16="http://schemas.microsoft.com/office/drawing/2014/main" id="{D71BD2EB-65D5-49B9-AC51-B1F62932305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A81C19A3-3B96-4404-B35B-B785E18E8190}"/>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509CCC49-F7FE-4404-827B-512A8A156950}"/>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18C420EB-65E0-45F6-8C17-7B2AB5FEFD96}"/>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53335135-6425-4CA7-B282-E362551D1FBA}"/>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71694" name="Imagen 10">
            <a:extLst>
              <a:ext uri="{FF2B5EF4-FFF2-40B4-BE49-F238E27FC236}">
                <a16:creationId xmlns:a16="http://schemas.microsoft.com/office/drawing/2014/main" id="{EC5F053B-B271-4C43-9CDE-A2F17D81E3AE}"/>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3800" y="1916113"/>
            <a:ext cx="4071938" cy="3333750"/>
          </a:xfrm>
          <a:prstGeom prst="rect">
            <a:avLst/>
          </a:prstGeom>
          <a:noFill/>
          <a:ln w="28575">
            <a:solidFill>
              <a:srgbClr val="0070C0"/>
            </a:solidFill>
            <a:miter lim="800000"/>
            <a:headEnd/>
            <a:tailEnd/>
          </a:ln>
          <a:extLst>
            <a:ext uri="{909E8E84-426E-40DD-AFC4-6F175D3DCCD1}">
              <a14:hiddenFill xmlns:a14="http://schemas.microsoft.com/office/drawing/2010/main">
                <a:solidFill>
                  <a:srgbClr val="FFFFFF"/>
                </a:solidFill>
              </a14:hiddenFill>
            </a:ext>
          </a:extLst>
        </p:spPr>
      </p:pic>
      <p:pic>
        <p:nvPicPr>
          <p:cNvPr id="71695" name="Imagen 15">
            <a:extLst>
              <a:ext uri="{FF2B5EF4-FFF2-40B4-BE49-F238E27FC236}">
                <a16:creationId xmlns:a16="http://schemas.microsoft.com/office/drawing/2014/main" id="{E1974ADD-1428-41A4-9089-92903B5C33C5}"/>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1963" y="1949450"/>
            <a:ext cx="4071937" cy="333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1A924EE6-4335-46F3-A036-100D67E1AD49}"/>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rgbClr val="70AD47">
                  <a:lumMod val="50000"/>
                </a:srgbClr>
              </a:solidFill>
              <a:latin typeface="Arial" panose="020B0604020202020204" pitchFamily="34" charset="0"/>
              <a:cs typeface="Arial" panose="020B0604020202020204" pitchFamily="34" charset="0"/>
            </a:endParaRPr>
          </a:p>
        </p:txBody>
      </p:sp>
      <p:pic>
        <p:nvPicPr>
          <p:cNvPr id="72707" name="Imagen 1">
            <a:extLst>
              <a:ext uri="{FF2B5EF4-FFF2-40B4-BE49-F238E27FC236}">
                <a16:creationId xmlns:a16="http://schemas.microsoft.com/office/drawing/2014/main" id="{ED470B62-9F34-4402-A969-23BAA0CAB94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4175" y="59182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8" name="Imagen 35">
            <a:extLst>
              <a:ext uri="{FF2B5EF4-FFF2-40B4-BE49-F238E27FC236}">
                <a16:creationId xmlns:a16="http://schemas.microsoft.com/office/drawing/2014/main" id="{45523799-C92F-453D-B2A7-07C38D69FF3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54">
            <a:extLst>
              <a:ext uri="{FF2B5EF4-FFF2-40B4-BE49-F238E27FC236}">
                <a16:creationId xmlns:a16="http://schemas.microsoft.com/office/drawing/2014/main" id="{163A39FD-6FCD-4E24-BECE-DB58D799784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o 10">
            <a:extLst>
              <a:ext uri="{FF2B5EF4-FFF2-40B4-BE49-F238E27FC236}">
                <a16:creationId xmlns:a16="http://schemas.microsoft.com/office/drawing/2014/main" id="{6519CF9B-FFE2-4198-A99B-79513BF45103}"/>
              </a:ext>
            </a:extLst>
          </p:cNvPr>
          <p:cNvGrpSpPr>
            <a:grpSpLocks/>
          </p:cNvGrpSpPr>
          <p:nvPr/>
        </p:nvGrpSpPr>
        <p:grpSpPr bwMode="auto">
          <a:xfrm>
            <a:off x="6474156" y="1020043"/>
            <a:ext cx="4872717" cy="433388"/>
            <a:chOff x="3797995" y="1095038"/>
            <a:chExt cx="8830845" cy="641713"/>
          </a:xfrm>
          <a:solidFill>
            <a:schemeClr val="accent6">
              <a:lumMod val="60000"/>
              <a:lumOff val="40000"/>
            </a:schemeClr>
          </a:solidFill>
        </p:grpSpPr>
        <p:sp>
          <p:nvSpPr>
            <p:cNvPr id="7" name="Pentágono 11">
              <a:extLst>
                <a:ext uri="{FF2B5EF4-FFF2-40B4-BE49-F238E27FC236}">
                  <a16:creationId xmlns:a16="http://schemas.microsoft.com/office/drawing/2014/main" id="{636F62FD-5F29-4CB6-90A4-F979C7A8253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8" name="Forma libre 12">
              <a:extLst>
                <a:ext uri="{FF2B5EF4-FFF2-40B4-BE49-F238E27FC236}">
                  <a16:creationId xmlns:a16="http://schemas.microsoft.com/office/drawing/2014/main" id="{C4011C09-42D8-4FEE-ACA2-8B2EE6990E5B}"/>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9" name="CuadroTexto 13">
              <a:extLst>
                <a:ext uri="{FF2B5EF4-FFF2-40B4-BE49-F238E27FC236}">
                  <a16:creationId xmlns:a16="http://schemas.microsoft.com/office/drawing/2014/main" id="{E5A0B76D-341A-479A-A1BA-093E3B43ED04}"/>
                </a:ext>
              </a:extLst>
            </p:cNvPr>
            <p:cNvSpPr txBox="1">
              <a:spLocks noChangeArrowheads="1"/>
            </p:cNvSpPr>
            <p:nvPr/>
          </p:nvSpPr>
          <p:spPr bwMode="auto">
            <a:xfrm>
              <a:off x="5052163" y="1158505"/>
              <a:ext cx="5418288" cy="54533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Calibri" panose="020F0502020204030204"/>
                  <a:cs typeface="Arial" panose="020B0604020202020204" pitchFamily="34" charset="0"/>
                </a:rPr>
                <a:t>Localización</a:t>
              </a:r>
              <a:r>
                <a:rPr lang="es-CO" altLang="es-CO" sz="1800" b="1" dirty="0">
                  <a:solidFill>
                    <a:schemeClr val="accent6">
                      <a:lumMod val="50000"/>
                    </a:schemeClr>
                  </a:solidFill>
                  <a:latin typeface="Arial" panose="020B0604020202020204" pitchFamily="34" charset="0"/>
                  <a:cs typeface="Arial" panose="020B0604020202020204" pitchFamily="34" charset="0"/>
                </a:rPr>
                <a:t> </a:t>
              </a:r>
            </a:p>
          </p:txBody>
        </p:sp>
        <p:sp>
          <p:nvSpPr>
            <p:cNvPr id="10" name="CuadroTexto 14">
              <a:extLst>
                <a:ext uri="{FF2B5EF4-FFF2-40B4-BE49-F238E27FC236}">
                  <a16:creationId xmlns:a16="http://schemas.microsoft.com/office/drawing/2014/main" id="{E3834923-EBE2-468D-AAF5-09267FB2EB9E}"/>
                </a:ext>
              </a:extLst>
            </p:cNvPr>
            <p:cNvSpPr txBox="1">
              <a:spLocks noChangeArrowheads="1"/>
            </p:cNvSpPr>
            <p:nvPr/>
          </p:nvSpPr>
          <p:spPr bwMode="auto">
            <a:xfrm>
              <a:off x="7555801" y="1174958"/>
              <a:ext cx="4704305" cy="50067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600" b="1" dirty="0">
                  <a:solidFill>
                    <a:schemeClr val="accent6">
                      <a:lumMod val="50000"/>
                    </a:schemeClr>
                  </a:solidFill>
                  <a:latin typeface="Calibri" panose="020F0502020204030204"/>
                  <a:cs typeface="Arial" panose="020B0604020202020204" pitchFamily="34" charset="0"/>
                </a:rPr>
                <a:t>Departamento de la Guajira</a:t>
              </a:r>
            </a:p>
          </p:txBody>
        </p:sp>
        <p:sp>
          <p:nvSpPr>
            <p:cNvPr id="11" name="Elipse 10">
              <a:extLst>
                <a:ext uri="{FF2B5EF4-FFF2-40B4-BE49-F238E27FC236}">
                  <a16:creationId xmlns:a16="http://schemas.microsoft.com/office/drawing/2014/main" id="{4AEF03BA-21A0-4F61-AA12-30C9BF3AE4D0}"/>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grpSp>
        <p:nvGrpSpPr>
          <p:cNvPr id="12" name="Grupo 16">
            <a:extLst>
              <a:ext uri="{FF2B5EF4-FFF2-40B4-BE49-F238E27FC236}">
                <a16:creationId xmlns:a16="http://schemas.microsoft.com/office/drawing/2014/main" id="{54A30BF6-E3E7-4C05-BAED-7267DCAE47B5}"/>
              </a:ext>
            </a:extLst>
          </p:cNvPr>
          <p:cNvGrpSpPr>
            <a:grpSpLocks/>
          </p:cNvGrpSpPr>
          <p:nvPr/>
        </p:nvGrpSpPr>
        <p:grpSpPr bwMode="auto">
          <a:xfrm>
            <a:off x="6474156" y="1631519"/>
            <a:ext cx="4872717" cy="484248"/>
            <a:chOff x="3799824" y="1095459"/>
            <a:chExt cx="8829018" cy="716552"/>
          </a:xfrm>
          <a:solidFill>
            <a:schemeClr val="accent6">
              <a:lumMod val="60000"/>
              <a:lumOff val="40000"/>
            </a:schemeClr>
          </a:solidFill>
        </p:grpSpPr>
        <p:sp>
          <p:nvSpPr>
            <p:cNvPr id="13" name="Pentágono 17">
              <a:extLst>
                <a:ext uri="{FF2B5EF4-FFF2-40B4-BE49-F238E27FC236}">
                  <a16:creationId xmlns:a16="http://schemas.microsoft.com/office/drawing/2014/main" id="{3F44CBF8-6503-4911-A222-062EFE99DBCF}"/>
                </a:ext>
              </a:extLst>
            </p:cNvPr>
            <p:cNvSpPr/>
            <p:nvPr/>
          </p:nvSpPr>
          <p:spPr>
            <a:xfrm>
              <a:off x="4220253" y="1097807"/>
              <a:ext cx="519078" cy="63894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14" name="Forma libre 18">
              <a:extLst>
                <a:ext uri="{FF2B5EF4-FFF2-40B4-BE49-F238E27FC236}">
                  <a16:creationId xmlns:a16="http://schemas.microsoft.com/office/drawing/2014/main" id="{5DBE4E8D-5ED7-406B-9369-09C18F2596A2}"/>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sp>
          <p:nvSpPr>
            <p:cNvPr id="15" name="CuadroTexto 19">
              <a:extLst>
                <a:ext uri="{FF2B5EF4-FFF2-40B4-BE49-F238E27FC236}">
                  <a16:creationId xmlns:a16="http://schemas.microsoft.com/office/drawing/2014/main" id="{8A4DE46B-7C4D-4B11-A883-C7BD3499F9E1}"/>
                </a:ext>
              </a:extLst>
            </p:cNvPr>
            <p:cNvSpPr txBox="1">
              <a:spLocks noChangeArrowheads="1"/>
            </p:cNvSpPr>
            <p:nvPr/>
          </p:nvSpPr>
          <p:spPr bwMode="auto">
            <a:xfrm>
              <a:off x="5030578" y="1158883"/>
              <a:ext cx="5395119" cy="544981"/>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Calibri" panose="020F0502020204030204"/>
                  <a:cs typeface="Arial" panose="020B0604020202020204" pitchFamily="34" charset="0"/>
                </a:rPr>
                <a:t>Conectividad</a:t>
              </a:r>
            </a:p>
          </p:txBody>
        </p:sp>
        <p:sp>
          <p:nvSpPr>
            <p:cNvPr id="16" name="CuadroTexto 20">
              <a:extLst>
                <a:ext uri="{FF2B5EF4-FFF2-40B4-BE49-F238E27FC236}">
                  <a16:creationId xmlns:a16="http://schemas.microsoft.com/office/drawing/2014/main" id="{1A713217-7542-4573-9E66-4EE1F8901F74}"/>
                </a:ext>
              </a:extLst>
            </p:cNvPr>
            <p:cNvSpPr txBox="1">
              <a:spLocks noChangeArrowheads="1"/>
            </p:cNvSpPr>
            <p:nvPr/>
          </p:nvSpPr>
          <p:spPr bwMode="auto">
            <a:xfrm>
              <a:off x="7555504" y="1219960"/>
              <a:ext cx="4704583" cy="592051"/>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000" b="1" dirty="0">
                  <a:solidFill>
                    <a:schemeClr val="accent6">
                      <a:lumMod val="50000"/>
                    </a:schemeClr>
                  </a:solidFill>
                  <a:latin typeface="Calibri" panose="020F0502020204030204"/>
                  <a:cs typeface="Arial" panose="020B0604020202020204" pitchFamily="34" charset="0"/>
                </a:rPr>
                <a:t>Interconexión de los municipios de Mayapo y el Pájaro</a:t>
              </a:r>
            </a:p>
          </p:txBody>
        </p:sp>
        <p:sp>
          <p:nvSpPr>
            <p:cNvPr id="17" name="Elipse 16">
              <a:extLst>
                <a:ext uri="{FF2B5EF4-FFF2-40B4-BE49-F238E27FC236}">
                  <a16:creationId xmlns:a16="http://schemas.microsoft.com/office/drawing/2014/main" id="{66047C86-086D-4CA6-9858-44C596F0D427}"/>
                </a:ext>
              </a:extLst>
            </p:cNvPr>
            <p:cNvSpPr/>
            <p:nvPr/>
          </p:nvSpPr>
          <p:spPr>
            <a:xfrm>
              <a:off x="3799824" y="1095459"/>
              <a:ext cx="629470" cy="62954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endParaRPr>
            </a:p>
          </p:txBody>
        </p:sp>
      </p:grpSp>
      <p:grpSp>
        <p:nvGrpSpPr>
          <p:cNvPr id="18" name="Grupo 22">
            <a:extLst>
              <a:ext uri="{FF2B5EF4-FFF2-40B4-BE49-F238E27FC236}">
                <a16:creationId xmlns:a16="http://schemas.microsoft.com/office/drawing/2014/main" id="{F111FD1D-AD09-44EF-95F1-9E9D573443F5}"/>
              </a:ext>
            </a:extLst>
          </p:cNvPr>
          <p:cNvGrpSpPr>
            <a:grpSpLocks/>
          </p:cNvGrpSpPr>
          <p:nvPr/>
        </p:nvGrpSpPr>
        <p:grpSpPr bwMode="auto">
          <a:xfrm>
            <a:off x="6474156" y="2255985"/>
            <a:ext cx="4872717" cy="461963"/>
            <a:chOff x="3788546" y="1079015"/>
            <a:chExt cx="8840294" cy="683036"/>
          </a:xfrm>
          <a:solidFill>
            <a:schemeClr val="accent6">
              <a:lumMod val="60000"/>
              <a:lumOff val="40000"/>
            </a:schemeClr>
          </a:solidFill>
        </p:grpSpPr>
        <p:sp>
          <p:nvSpPr>
            <p:cNvPr id="19" name="Pentágono 23">
              <a:extLst>
                <a:ext uri="{FF2B5EF4-FFF2-40B4-BE49-F238E27FC236}">
                  <a16:creationId xmlns:a16="http://schemas.microsoft.com/office/drawing/2014/main" id="{89211C7C-2DF5-4114-AF3E-179777AE0FF2}"/>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sp>
          <p:nvSpPr>
            <p:cNvPr id="20" name="Forma libre 24">
              <a:extLst>
                <a:ext uri="{FF2B5EF4-FFF2-40B4-BE49-F238E27FC236}">
                  <a16:creationId xmlns:a16="http://schemas.microsoft.com/office/drawing/2014/main" id="{B690483A-8FF0-4BFE-B32D-FA81B30E1E04}"/>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sp>
          <p:nvSpPr>
            <p:cNvPr id="21" name="CuadroTexto 25">
              <a:extLst>
                <a:ext uri="{FF2B5EF4-FFF2-40B4-BE49-F238E27FC236}">
                  <a16:creationId xmlns:a16="http://schemas.microsoft.com/office/drawing/2014/main" id="{325EE603-0A95-4A0C-9359-639E5D67F041}"/>
                </a:ext>
              </a:extLst>
            </p:cNvPr>
            <p:cNvSpPr txBox="1">
              <a:spLocks noChangeArrowheads="1"/>
            </p:cNvSpPr>
            <p:nvPr/>
          </p:nvSpPr>
          <p:spPr bwMode="auto">
            <a:xfrm>
              <a:off x="5066208" y="1158820"/>
              <a:ext cx="5479386" cy="54689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chemeClr val="accent6">
                      <a:lumMod val="50000"/>
                    </a:schemeClr>
                  </a:solidFill>
                  <a:latin typeface="Arial" panose="020B0604020202020204" pitchFamily="34" charset="0"/>
                  <a:cs typeface="Arial" panose="020B0604020202020204" pitchFamily="34" charset="0"/>
                </a:rPr>
                <a:t>Longitud de la vía</a:t>
              </a:r>
            </a:p>
          </p:txBody>
        </p:sp>
        <p:sp>
          <p:nvSpPr>
            <p:cNvPr id="22" name="CuadroTexto 26">
              <a:extLst>
                <a:ext uri="{FF2B5EF4-FFF2-40B4-BE49-F238E27FC236}">
                  <a16:creationId xmlns:a16="http://schemas.microsoft.com/office/drawing/2014/main" id="{8BFB3CFA-2F7E-4E6F-85CC-FC801DD94123}"/>
                </a:ext>
              </a:extLst>
            </p:cNvPr>
            <p:cNvSpPr txBox="1">
              <a:spLocks noChangeArrowheads="1"/>
            </p:cNvSpPr>
            <p:nvPr/>
          </p:nvSpPr>
          <p:spPr bwMode="auto">
            <a:xfrm>
              <a:off x="10129883" y="1079015"/>
              <a:ext cx="2130220" cy="68303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chemeClr val="accent6">
                      <a:lumMod val="50000"/>
                    </a:schemeClr>
                  </a:solidFill>
                  <a:latin typeface="Arial" panose="020B0604020202020204" pitchFamily="34" charset="0"/>
                  <a:cs typeface="Arial" panose="020B0604020202020204" pitchFamily="34" charset="0"/>
                </a:rPr>
                <a:t>55 </a:t>
              </a:r>
              <a:r>
                <a:rPr lang="es-CO" altLang="es-CO" sz="1800" dirty="0">
                  <a:solidFill>
                    <a:schemeClr val="accent6">
                      <a:lumMod val="50000"/>
                    </a:schemeClr>
                  </a:solidFill>
                  <a:latin typeface="Arial" panose="020B0604020202020204" pitchFamily="34" charset="0"/>
                  <a:cs typeface="Arial" panose="020B0604020202020204" pitchFamily="34" charset="0"/>
                </a:rPr>
                <a:t>km</a:t>
              </a:r>
              <a:endParaRPr lang="es-CO" altLang="es-CO" sz="2400" dirty="0">
                <a:solidFill>
                  <a:schemeClr val="accent6">
                    <a:lumMod val="50000"/>
                  </a:schemeClr>
                </a:solidFill>
                <a:latin typeface="Arial" panose="020B0604020202020204" pitchFamily="34" charset="0"/>
                <a:cs typeface="Arial" panose="020B0604020202020204" pitchFamily="34" charset="0"/>
              </a:endParaRPr>
            </a:p>
          </p:txBody>
        </p:sp>
        <p:sp>
          <p:nvSpPr>
            <p:cNvPr id="23" name="Elipse 22">
              <a:extLst>
                <a:ext uri="{FF2B5EF4-FFF2-40B4-BE49-F238E27FC236}">
                  <a16:creationId xmlns:a16="http://schemas.microsoft.com/office/drawing/2014/main" id="{4825276D-E91A-42C1-B5BA-4256FC31B5C0}"/>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chemeClr val="accent6">
                    <a:lumMod val="50000"/>
                  </a:schemeClr>
                </a:solidFill>
                <a:latin typeface="Arial" panose="020B0604020202020204" pitchFamily="34" charset="0"/>
                <a:cs typeface="Arial" panose="020B0604020202020204" pitchFamily="34" charset="0"/>
              </a:endParaRPr>
            </a:p>
          </p:txBody>
        </p:sp>
      </p:grpSp>
      <p:grpSp>
        <p:nvGrpSpPr>
          <p:cNvPr id="24" name="Grupo 28">
            <a:extLst>
              <a:ext uri="{FF2B5EF4-FFF2-40B4-BE49-F238E27FC236}">
                <a16:creationId xmlns:a16="http://schemas.microsoft.com/office/drawing/2014/main" id="{19494013-3EB1-4A1C-ACC1-654C8437E26F}"/>
              </a:ext>
            </a:extLst>
          </p:cNvPr>
          <p:cNvGrpSpPr>
            <a:grpSpLocks/>
          </p:cNvGrpSpPr>
          <p:nvPr/>
        </p:nvGrpSpPr>
        <p:grpSpPr bwMode="auto">
          <a:xfrm>
            <a:off x="6474156" y="2884347"/>
            <a:ext cx="4872717" cy="444500"/>
            <a:chOff x="3790135" y="1079015"/>
            <a:chExt cx="8838706" cy="657217"/>
          </a:xfrm>
          <a:solidFill>
            <a:schemeClr val="accent6">
              <a:lumMod val="60000"/>
              <a:lumOff val="40000"/>
            </a:schemeClr>
          </a:solidFill>
        </p:grpSpPr>
        <p:sp>
          <p:nvSpPr>
            <p:cNvPr id="25" name="Pentágono 29">
              <a:extLst>
                <a:ext uri="{FF2B5EF4-FFF2-40B4-BE49-F238E27FC236}">
                  <a16:creationId xmlns:a16="http://schemas.microsoft.com/office/drawing/2014/main" id="{8975A623-AAC2-4A2C-B802-EE1EC032C8F4}"/>
                </a:ext>
              </a:extLst>
            </p:cNvPr>
            <p:cNvSpPr/>
            <p:nvPr/>
          </p:nvSpPr>
          <p:spPr>
            <a:xfrm>
              <a:off x="4210578" y="1088404"/>
              <a:ext cx="519096" cy="63843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00">
                <a:solidFill>
                  <a:prstClr val="white"/>
                </a:solidFill>
                <a:latin typeface="Arial" panose="020B0604020202020204" pitchFamily="34" charset="0"/>
                <a:cs typeface="Arial" panose="020B0604020202020204" pitchFamily="34" charset="0"/>
              </a:endParaRPr>
            </a:p>
          </p:txBody>
        </p:sp>
        <p:sp>
          <p:nvSpPr>
            <p:cNvPr id="26" name="Forma libre 30">
              <a:extLst>
                <a:ext uri="{FF2B5EF4-FFF2-40B4-BE49-F238E27FC236}">
                  <a16:creationId xmlns:a16="http://schemas.microsoft.com/office/drawing/2014/main" id="{28A25D03-FAD8-42E1-BD39-05955319383A}"/>
                </a:ext>
              </a:extLst>
            </p:cNvPr>
            <p:cNvSpPr/>
            <p:nvPr/>
          </p:nvSpPr>
          <p:spPr>
            <a:xfrm>
              <a:off x="4724976" y="1097793"/>
              <a:ext cx="7903865" cy="638439"/>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00">
                <a:solidFill>
                  <a:prstClr val="white"/>
                </a:solidFill>
                <a:latin typeface="Arial" panose="020B0604020202020204" pitchFamily="34" charset="0"/>
                <a:cs typeface="Arial" panose="020B0604020202020204" pitchFamily="34" charset="0"/>
              </a:endParaRPr>
            </a:p>
          </p:txBody>
        </p:sp>
        <p:sp>
          <p:nvSpPr>
            <p:cNvPr id="27" name="CuadroTexto 31">
              <a:extLst>
                <a:ext uri="{FF2B5EF4-FFF2-40B4-BE49-F238E27FC236}">
                  <a16:creationId xmlns:a16="http://schemas.microsoft.com/office/drawing/2014/main" id="{3AE60510-D403-43A5-A87D-764604032027}"/>
                </a:ext>
              </a:extLst>
            </p:cNvPr>
            <p:cNvSpPr txBox="1">
              <a:spLocks noChangeArrowheads="1"/>
            </p:cNvSpPr>
            <p:nvPr/>
          </p:nvSpPr>
          <p:spPr bwMode="auto">
            <a:xfrm>
              <a:off x="5086698" y="1158820"/>
              <a:ext cx="5706609" cy="455065"/>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chemeClr val="accent6">
                      <a:lumMod val="50000"/>
                    </a:schemeClr>
                  </a:solidFill>
                  <a:latin typeface="Arial" panose="020B0604020202020204" pitchFamily="34" charset="0"/>
                  <a:cs typeface="Arial" panose="020B0604020202020204" pitchFamily="34" charset="0"/>
                </a:rPr>
                <a:t>Longitud del proyecto a intervenir</a:t>
              </a:r>
              <a:endParaRPr lang="es-CO" altLang="es-CO" sz="1400" b="1" dirty="0">
                <a:solidFill>
                  <a:schemeClr val="accent6">
                    <a:lumMod val="50000"/>
                  </a:schemeClr>
                </a:solidFill>
                <a:latin typeface="Arial" panose="020B0604020202020204" pitchFamily="34" charset="0"/>
                <a:cs typeface="Arial" panose="020B0604020202020204" pitchFamily="34" charset="0"/>
              </a:endParaRPr>
            </a:p>
          </p:txBody>
        </p:sp>
        <p:sp>
          <p:nvSpPr>
            <p:cNvPr id="28" name="CuadroTexto 32">
              <a:extLst>
                <a:ext uri="{FF2B5EF4-FFF2-40B4-BE49-F238E27FC236}">
                  <a16:creationId xmlns:a16="http://schemas.microsoft.com/office/drawing/2014/main" id="{535A5A51-2A29-448D-BC11-3C0E1BF6CA54}"/>
                </a:ext>
              </a:extLst>
            </p:cNvPr>
            <p:cNvSpPr txBox="1">
              <a:spLocks noChangeArrowheads="1"/>
            </p:cNvSpPr>
            <p:nvPr/>
          </p:nvSpPr>
          <p:spPr bwMode="auto">
            <a:xfrm>
              <a:off x="10458507" y="1079015"/>
              <a:ext cx="1841494" cy="500570"/>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600" b="1" dirty="0">
                  <a:solidFill>
                    <a:schemeClr val="accent6">
                      <a:lumMod val="50000"/>
                    </a:schemeClr>
                  </a:solidFill>
                  <a:latin typeface="Arial" panose="020B0604020202020204" pitchFamily="34" charset="0"/>
                  <a:cs typeface="Arial" panose="020B0604020202020204" pitchFamily="34" charset="0"/>
                </a:rPr>
                <a:t>32,30 </a:t>
              </a:r>
              <a:r>
                <a:rPr lang="es-CO" altLang="es-CO" sz="1200" dirty="0">
                  <a:solidFill>
                    <a:schemeClr val="accent6">
                      <a:lumMod val="50000"/>
                    </a:schemeClr>
                  </a:solidFill>
                  <a:latin typeface="Arial" panose="020B0604020202020204" pitchFamily="34" charset="0"/>
                  <a:cs typeface="Arial" panose="020B0604020202020204" pitchFamily="34" charset="0"/>
                </a:rPr>
                <a:t>km</a:t>
              </a:r>
              <a:endParaRPr lang="es-CO" altLang="es-CO" sz="1600" dirty="0">
                <a:solidFill>
                  <a:schemeClr val="accent6">
                    <a:lumMod val="50000"/>
                  </a:schemeClr>
                </a:solidFill>
                <a:latin typeface="Arial" panose="020B0604020202020204" pitchFamily="34" charset="0"/>
                <a:cs typeface="Arial" panose="020B0604020202020204" pitchFamily="34" charset="0"/>
              </a:endParaRPr>
            </a:p>
          </p:txBody>
        </p:sp>
        <p:sp>
          <p:nvSpPr>
            <p:cNvPr id="29" name="Elipse 28">
              <a:extLst>
                <a:ext uri="{FF2B5EF4-FFF2-40B4-BE49-F238E27FC236}">
                  <a16:creationId xmlns:a16="http://schemas.microsoft.com/office/drawing/2014/main" id="{0FC09EFF-1D79-4B87-9CDE-73FDC94245B9}"/>
                </a:ext>
              </a:extLst>
            </p:cNvPr>
            <p:cNvSpPr/>
            <p:nvPr/>
          </p:nvSpPr>
          <p:spPr>
            <a:xfrm>
              <a:off x="3790135" y="1083709"/>
              <a:ext cx="629491" cy="6313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00">
                <a:solidFill>
                  <a:prstClr val="white"/>
                </a:solidFill>
                <a:latin typeface="Arial" panose="020B0604020202020204" pitchFamily="34" charset="0"/>
                <a:cs typeface="Arial" panose="020B0604020202020204" pitchFamily="34" charset="0"/>
              </a:endParaRPr>
            </a:p>
          </p:txBody>
        </p:sp>
      </p:grpSp>
      <p:sp>
        <p:nvSpPr>
          <p:cNvPr id="72714" name="Rectángulo 67">
            <a:extLst>
              <a:ext uri="{FF2B5EF4-FFF2-40B4-BE49-F238E27FC236}">
                <a16:creationId xmlns:a16="http://schemas.microsoft.com/office/drawing/2014/main" id="{844A9048-8EF2-4B73-BA2A-AC0368560809}"/>
              </a:ext>
            </a:extLst>
          </p:cNvPr>
          <p:cNvSpPr>
            <a:spLocks noChangeArrowheads="1"/>
          </p:cNvSpPr>
          <p:nvPr/>
        </p:nvSpPr>
        <p:spPr bwMode="auto">
          <a:xfrm>
            <a:off x="928688" y="220663"/>
            <a:ext cx="67897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cs typeface="Arial" panose="020B0604020202020204" pitchFamily="34" charset="0"/>
              </a:rPr>
              <a:t>PROGRAMA: VIAS PARA LA EQUIDAD</a:t>
            </a:r>
          </a:p>
        </p:txBody>
      </p:sp>
      <p:sp>
        <p:nvSpPr>
          <p:cNvPr id="72715" name="Rectángulo 68">
            <a:extLst>
              <a:ext uri="{FF2B5EF4-FFF2-40B4-BE49-F238E27FC236}">
                <a16:creationId xmlns:a16="http://schemas.microsoft.com/office/drawing/2014/main" id="{3355D29E-6E1A-4057-B2DA-8F40D959AF60}"/>
              </a:ext>
            </a:extLst>
          </p:cNvPr>
          <p:cNvSpPr>
            <a:spLocks noChangeArrowheads="1"/>
          </p:cNvSpPr>
          <p:nvPr/>
        </p:nvSpPr>
        <p:spPr bwMode="auto">
          <a:xfrm>
            <a:off x="928688" y="434975"/>
            <a:ext cx="109362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MAYAPO - MANAURE: </a:t>
            </a:r>
            <a:r>
              <a:rPr lang="es-MX" altLang="es-CO" sz="14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Mejoramiento Gestión Predial, Social y Ambiental.</a:t>
            </a:r>
            <a:endParaRPr lang="es-ES" altLang="es-CO" sz="14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Grupo Grandes Proyectos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32" name="object 33">
            <a:extLst>
              <a:ext uri="{FF2B5EF4-FFF2-40B4-BE49-F238E27FC236}">
                <a16:creationId xmlns:a16="http://schemas.microsoft.com/office/drawing/2014/main" id="{E417E723-3471-4C9F-B89B-2BA07EF85C65}"/>
              </a:ext>
            </a:extLst>
          </p:cNvPr>
          <p:cNvSpPr/>
          <p:nvPr/>
        </p:nvSpPr>
        <p:spPr>
          <a:xfrm>
            <a:off x="1465263" y="4268788"/>
            <a:ext cx="3890962" cy="1600200"/>
          </a:xfrm>
          <a:prstGeom prst="rect">
            <a:avLst/>
          </a:prstGeom>
          <a:blipFill>
            <a:blip r:embed="rId5" cstate="email">
              <a:extLst>
                <a:ext uri="{28A0092B-C50C-407E-A947-70E740481C1C}">
                  <a14:useLocalDpi xmlns:a14="http://schemas.microsoft.com/office/drawing/2010/main"/>
                </a:ext>
              </a:extLst>
            </a:blip>
            <a:stretch>
              <a:fillRect/>
            </a:stretch>
          </a:blipFill>
          <a:ln w="28575">
            <a:solidFill>
              <a:schemeClr val="accent6">
                <a:lumMod val="60000"/>
                <a:lumOff val="40000"/>
              </a:schemeClr>
            </a:solidFill>
          </a:ln>
        </p:spPr>
        <p:txBody>
          <a:bodyPr lIns="0" tIns="0" rIns="0" bIns="0"/>
          <a:lstStyle/>
          <a:p>
            <a:pPr>
              <a:defRPr/>
            </a:pPr>
            <a:endParaRPr>
              <a:solidFill>
                <a:prstClr val="black"/>
              </a:solidFill>
            </a:endParaRPr>
          </a:p>
        </p:txBody>
      </p:sp>
      <p:graphicFrame>
        <p:nvGraphicFramePr>
          <p:cNvPr id="33" name="Tabla 32">
            <a:extLst>
              <a:ext uri="{FF2B5EF4-FFF2-40B4-BE49-F238E27FC236}">
                <a16:creationId xmlns:a16="http://schemas.microsoft.com/office/drawing/2014/main" id="{581FD804-753C-455B-82C0-D7F86E6885F3}"/>
              </a:ext>
            </a:extLst>
          </p:cNvPr>
          <p:cNvGraphicFramePr>
            <a:graphicFrameLocks noGrp="1"/>
          </p:cNvGraphicFramePr>
          <p:nvPr/>
        </p:nvGraphicFramePr>
        <p:xfrm>
          <a:off x="7283450" y="3592513"/>
          <a:ext cx="3979863" cy="2100262"/>
        </p:xfrm>
        <a:graphic>
          <a:graphicData uri="http://schemas.openxmlformats.org/drawingml/2006/table">
            <a:tbl>
              <a:tblPr firstRow="1" bandRow="1">
                <a:tableStyleId>{93296810-A885-4BE3-A3E7-6D5BEEA58F35}</a:tableStyleId>
              </a:tblPr>
              <a:tblGrid>
                <a:gridCol w="685789">
                  <a:extLst>
                    <a:ext uri="{9D8B030D-6E8A-4147-A177-3AD203B41FA5}">
                      <a16:colId xmlns:a16="http://schemas.microsoft.com/office/drawing/2014/main" val="20000"/>
                    </a:ext>
                  </a:extLst>
                </a:gridCol>
                <a:gridCol w="968393">
                  <a:extLst>
                    <a:ext uri="{9D8B030D-6E8A-4147-A177-3AD203B41FA5}">
                      <a16:colId xmlns:a16="http://schemas.microsoft.com/office/drawing/2014/main" val="20001"/>
                    </a:ext>
                  </a:extLst>
                </a:gridCol>
                <a:gridCol w="1349695">
                  <a:extLst>
                    <a:ext uri="{9D8B030D-6E8A-4147-A177-3AD203B41FA5}">
                      <a16:colId xmlns:a16="http://schemas.microsoft.com/office/drawing/2014/main" val="20002"/>
                    </a:ext>
                  </a:extLst>
                </a:gridCol>
                <a:gridCol w="975987">
                  <a:extLst>
                    <a:ext uri="{9D8B030D-6E8A-4147-A177-3AD203B41FA5}">
                      <a16:colId xmlns:a16="http://schemas.microsoft.com/office/drawing/2014/main" val="20003"/>
                    </a:ext>
                  </a:extLst>
                </a:gridCol>
              </a:tblGrid>
              <a:tr h="152488">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000" kern="1200" dirty="0">
                          <a:latin typeface="Arial" panose="020B0604020202020204" pitchFamily="34" charset="0"/>
                          <a:cs typeface="Arial" panose="020B0604020202020204" pitchFamily="34" charset="0"/>
                        </a:rPr>
                        <a:t>INVERSIONES </a:t>
                      </a:r>
                      <a:endParaRPr lang="es-MX" sz="10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24949">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A. Total Contrato de</a:t>
                      </a:r>
                      <a:r>
                        <a:rPr lang="es-ES" sz="800" kern="1200" baseline="0" dirty="0">
                          <a:solidFill>
                            <a:schemeClr val="accent6">
                              <a:lumMod val="50000"/>
                            </a:schemeClr>
                          </a:solidFill>
                          <a:latin typeface="Arial" panose="020B0604020202020204" pitchFamily="34" charset="0"/>
                          <a:cs typeface="Arial" panose="020B0604020202020204" pitchFamily="34" charset="0"/>
                        </a:rPr>
                        <a:t> Obra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$ 51.994.767.425</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243980">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A.1. Inversión acumulada obra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$ 40.482.756.487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2"/>
                  </a:ext>
                </a:extLst>
              </a:tr>
              <a:tr h="124949">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A.2. Inversión obra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$ 6.780.992.762 </a:t>
                      </a:r>
                    </a:p>
                  </a:txBody>
                  <a:tcPr marL="36021" marR="36021"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3"/>
                  </a:ext>
                </a:extLst>
              </a:tr>
              <a:tr h="12494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B. Total Contrato Interventoría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$ 6.489.881.100</a:t>
                      </a:r>
                    </a:p>
                  </a:txBody>
                  <a:tcPr marL="36021" marR="36021"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4"/>
                  </a:ext>
                </a:extLst>
              </a:tr>
              <a:tr h="243980">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B.1. Inversión acumulada interventoría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baseline="0" dirty="0">
                          <a:solidFill>
                            <a:schemeClr val="accent6">
                              <a:lumMod val="50000"/>
                            </a:schemeClr>
                          </a:solidFill>
                          <a:effectLst/>
                          <a:latin typeface="Arial" panose="020B0604020202020204" pitchFamily="34" charset="0"/>
                          <a:cs typeface="Arial" panose="020B0604020202020204" pitchFamily="34" charset="0"/>
                        </a:rPr>
                        <a:t> </a:t>
                      </a: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$ 5.486.359.854</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5"/>
                  </a:ext>
                </a:extLst>
              </a:tr>
              <a:tr h="124949">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B.2 Inversión Interventoría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$ 671.515.965 </a:t>
                      </a:r>
                    </a:p>
                  </a:txBody>
                  <a:tcPr marL="36021" marR="36021"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6"/>
                  </a:ext>
                </a:extLst>
              </a:tr>
              <a:tr h="124949">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Total Inversión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$ 58.484.648.525</a:t>
                      </a:r>
                    </a:p>
                  </a:txBody>
                  <a:tcPr marL="36021" marR="36021"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7"/>
                  </a:ext>
                </a:extLst>
              </a:tr>
              <a:tr h="124949">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Inversión acumulada a 2019</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1" marR="36021"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$ 53.421.625.068 </a:t>
                      </a:r>
                    </a:p>
                  </a:txBody>
                  <a:tcPr marL="36021" marR="36021"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8"/>
                  </a:ext>
                </a:extLst>
              </a:tr>
              <a:tr h="124949">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accent6">
                              <a:lumMod val="50000"/>
                            </a:schemeClr>
                          </a:solidFill>
                          <a:latin typeface="Arial" panose="020B0604020202020204" pitchFamily="34" charset="0"/>
                          <a:cs typeface="Arial" panose="020B0604020202020204" pitchFamily="34" charset="0"/>
                        </a:rPr>
                        <a:t>ALCANCE FÍSICO TOTAL DEL CONTRATO O PROYECTO</a:t>
                      </a:r>
                      <a:endParaRPr lang="es-MX"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9"/>
                  </a:ext>
                </a:extLst>
              </a:tr>
              <a:tr h="249897">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SECTOR/TRAMO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CANTIDAD </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INTERVENCIÓN PREVISTA</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ACUMULADO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tc>
                <a:extLst>
                  <a:ext uri="{0D108BD9-81ED-4DB2-BD59-A6C34878D82A}">
                    <a16:rowId xmlns:a16="http://schemas.microsoft.com/office/drawing/2014/main" val="10010"/>
                  </a:ext>
                </a:extLst>
              </a:tr>
              <a:tr h="335275">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Mayapo-Manaure</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9" marR="91419" marT="45647" marB="4564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32,30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9" marR="91419" marT="45647" marB="4564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pavimentación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9" marR="91419" marT="45647" marB="4564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30,15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9" marR="91419" marT="45647" marB="45647"/>
                </a:tc>
                <a:extLst>
                  <a:ext uri="{0D108BD9-81ED-4DB2-BD59-A6C34878D82A}">
                    <a16:rowId xmlns:a16="http://schemas.microsoft.com/office/drawing/2014/main" val="10011"/>
                  </a:ext>
                </a:extLst>
              </a:tr>
            </a:tbl>
          </a:graphicData>
        </a:graphic>
      </p:graphicFrame>
      <p:graphicFrame>
        <p:nvGraphicFramePr>
          <p:cNvPr id="34" name="Tabla 33">
            <a:extLst>
              <a:ext uri="{FF2B5EF4-FFF2-40B4-BE49-F238E27FC236}">
                <a16:creationId xmlns:a16="http://schemas.microsoft.com/office/drawing/2014/main" id="{0D15E4B6-2F19-4370-B805-87168976EAF5}"/>
              </a:ext>
            </a:extLst>
          </p:cNvPr>
          <p:cNvGraphicFramePr>
            <a:graphicFrameLocks noGrp="1"/>
          </p:cNvGraphicFramePr>
          <p:nvPr/>
        </p:nvGraphicFramePr>
        <p:xfrm>
          <a:off x="928688" y="919163"/>
          <a:ext cx="5019675" cy="3216275"/>
        </p:xfrm>
        <a:graphic>
          <a:graphicData uri="http://schemas.openxmlformats.org/drawingml/2006/table">
            <a:tbl>
              <a:tblPr firstRow="1" bandRow="1">
                <a:tableStyleId>{93296810-A885-4BE3-A3E7-6D5BEEA58F35}</a:tableStyleId>
              </a:tblPr>
              <a:tblGrid>
                <a:gridCol w="2273617">
                  <a:extLst>
                    <a:ext uri="{9D8B030D-6E8A-4147-A177-3AD203B41FA5}">
                      <a16:colId xmlns:a16="http://schemas.microsoft.com/office/drawing/2014/main" val="20000"/>
                    </a:ext>
                  </a:extLst>
                </a:gridCol>
                <a:gridCol w="445188">
                  <a:extLst>
                    <a:ext uri="{9D8B030D-6E8A-4147-A177-3AD203B41FA5}">
                      <a16:colId xmlns:a16="http://schemas.microsoft.com/office/drawing/2014/main" val="20001"/>
                    </a:ext>
                  </a:extLst>
                </a:gridCol>
                <a:gridCol w="280889">
                  <a:extLst>
                    <a:ext uri="{9D8B030D-6E8A-4147-A177-3AD203B41FA5}">
                      <a16:colId xmlns:a16="http://schemas.microsoft.com/office/drawing/2014/main" val="20002"/>
                    </a:ext>
                  </a:extLst>
                </a:gridCol>
                <a:gridCol w="124058">
                  <a:extLst>
                    <a:ext uri="{9D8B030D-6E8A-4147-A177-3AD203B41FA5}">
                      <a16:colId xmlns:a16="http://schemas.microsoft.com/office/drawing/2014/main" val="20003"/>
                    </a:ext>
                  </a:extLst>
                </a:gridCol>
                <a:gridCol w="796482">
                  <a:extLst>
                    <a:ext uri="{9D8B030D-6E8A-4147-A177-3AD203B41FA5}">
                      <a16:colId xmlns:a16="http://schemas.microsoft.com/office/drawing/2014/main" val="20004"/>
                    </a:ext>
                  </a:extLst>
                </a:gridCol>
                <a:gridCol w="1099441">
                  <a:extLst>
                    <a:ext uri="{9D8B030D-6E8A-4147-A177-3AD203B41FA5}">
                      <a16:colId xmlns:a16="http://schemas.microsoft.com/office/drawing/2014/main" val="20005"/>
                    </a:ext>
                  </a:extLst>
                </a:gridCol>
              </a:tblGrid>
              <a:tr h="228667">
                <a:tc gridSpan="6">
                  <a:txBody>
                    <a:bodyPr/>
                    <a:lstStyle/>
                    <a:p>
                      <a:pPr marL="343266" indent="-343266" algn="ctr" defTabSz="912047" eaLnBrk="1" fontAlgn="auto" hangingPunct="1">
                        <a:spcBef>
                          <a:spcPts val="450"/>
                        </a:spcBef>
                        <a:spcAft>
                          <a:spcPts val="0"/>
                        </a:spcAft>
                        <a:defRPr/>
                      </a:pPr>
                      <a:r>
                        <a:rPr lang="es-CO" sz="900" dirty="0">
                          <a:solidFill>
                            <a:schemeClr val="bg1"/>
                          </a:solidFill>
                          <a:latin typeface="Arial" panose="020B0604020202020204" pitchFamily="34" charset="0"/>
                          <a:cs typeface="Arial" panose="020B0604020202020204" pitchFamily="34" charset="0"/>
                        </a:rPr>
                        <a:t>INFORMACION DEL CONTRATO</a:t>
                      </a:r>
                      <a:endParaRPr lang="es-CO" sz="9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35" marR="91435" marT="45739" marB="45739">
                    <a:solidFill>
                      <a:schemeClr val="accent6">
                        <a:lumMod val="50000"/>
                      </a:schemeClr>
                    </a:solidFill>
                  </a:tcPr>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pPr marL="343266" indent="-343266" algn="ctr" defTabSz="912047" eaLnBrk="1" fontAlgn="auto" hangingPunct="1">
                        <a:spcBef>
                          <a:spcPts val="450"/>
                        </a:spcBef>
                        <a:spcAft>
                          <a:spcPts val="0"/>
                        </a:spcAft>
                        <a:defRPr/>
                      </a:pPr>
                      <a:endParaRPr lang="es-CO" sz="9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0"/>
                  </a:ext>
                </a:extLst>
              </a:tr>
              <a:tr h="213424">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CONTRATO No.</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5" marR="36015"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r>
                        <a:rPr lang="es-CO" sz="800" dirty="0">
                          <a:solidFill>
                            <a:schemeClr val="accent6">
                              <a:lumMod val="50000"/>
                            </a:schemeClr>
                          </a:solidFill>
                          <a:latin typeface="Arial" panose="020B0604020202020204" pitchFamily="34" charset="0"/>
                          <a:cs typeface="Arial" panose="020B0604020202020204" pitchFamily="34" charset="0"/>
                        </a:rPr>
                        <a:t>1391 de 2015</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739" marB="45739"/>
                </a:tc>
                <a:tc hMerge="1">
                  <a:txBody>
                    <a:bodyPr/>
                    <a:lstStyle/>
                    <a:p>
                      <a:endParaRPr lang="es-CO"/>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1"/>
                  </a:ext>
                </a:extLst>
              </a:tr>
              <a:tr h="213424">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FECHA DE INICIO</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5" marR="36015"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r>
                        <a:rPr lang="es-CO" sz="800" dirty="0">
                          <a:solidFill>
                            <a:schemeClr val="accent6">
                              <a:lumMod val="50000"/>
                            </a:schemeClr>
                          </a:solidFill>
                          <a:latin typeface="Arial" panose="020B0604020202020204" pitchFamily="34" charset="0"/>
                          <a:cs typeface="Arial" panose="020B0604020202020204" pitchFamily="34" charset="0"/>
                        </a:rPr>
                        <a:t>30/12/2015</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739" marB="45739"/>
                </a:tc>
                <a:tc hMerge="1">
                  <a:txBody>
                    <a:bodyPr/>
                    <a:lstStyle/>
                    <a:p>
                      <a:endParaRPr lang="es-CO"/>
                    </a:p>
                  </a:txBody>
                  <a:tcPr/>
                </a:tc>
                <a:tc hMerge="1">
                  <a:txBody>
                    <a:bodyPr/>
                    <a:lstStyle/>
                    <a:p>
                      <a:endParaRPr lang="es-CO" sz="9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2"/>
                  </a:ext>
                </a:extLst>
              </a:tr>
              <a:tr h="213424">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FECHA PROGRAMADA TERMINACION</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5" marR="36015"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800" dirty="0">
                          <a:solidFill>
                            <a:schemeClr val="accent6">
                              <a:lumMod val="50000"/>
                            </a:schemeClr>
                          </a:solidFill>
                          <a:latin typeface="Arial" panose="020B0604020202020204" pitchFamily="34" charset="0"/>
                          <a:cs typeface="Arial" panose="020B0604020202020204" pitchFamily="34" charset="0"/>
                        </a:rPr>
                        <a:t>10/02/2020</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739" marB="45739"/>
                </a:tc>
                <a:tc hMerge="1">
                  <a:txBody>
                    <a:bodyPr/>
                    <a:lstStyle/>
                    <a:p>
                      <a:endParaRPr lang="es-CO"/>
                    </a:p>
                  </a:txBody>
                  <a:tcPr/>
                </a:tc>
                <a:tc hMerge="1">
                  <a:txBody>
                    <a:bodyPr/>
                    <a:lstStyle/>
                    <a:p>
                      <a:endParaRPr lang="es-CO" sz="9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3"/>
                  </a:ext>
                </a:extLst>
              </a:tr>
              <a:tr h="213424">
                <a:tc gridSpan="6">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solidFill>
                            <a:schemeClr val="accent6">
                              <a:lumMod val="50000"/>
                            </a:schemeClr>
                          </a:solidFill>
                          <a:latin typeface="Arial" panose="020B0604020202020204" pitchFamily="34" charset="0"/>
                          <a:cs typeface="Arial" panose="020B0604020202020204" pitchFamily="34" charset="0"/>
                        </a:rPr>
                        <a:t>BENEFICIOS DEL PROYECTO</a:t>
                      </a:r>
                      <a:endParaRPr lang="es-CO" sz="8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739" marB="45739"/>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s-CO" sz="9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a:solidFill>
                      <a:schemeClr val="accent1"/>
                    </a:solidFill>
                  </a:tcPr>
                </a:tc>
                <a:tc hMerge="1">
                  <a:txBody>
                    <a:bodyPr/>
                    <a:lstStyle/>
                    <a:p>
                      <a:endParaRPr lang="es-CO"/>
                    </a:p>
                  </a:txBody>
                  <a:tcPr/>
                </a:tc>
                <a:extLst>
                  <a:ext uri="{0D108BD9-81ED-4DB2-BD59-A6C34878D82A}">
                    <a16:rowId xmlns:a16="http://schemas.microsoft.com/office/drawing/2014/main" val="10004"/>
                  </a:ext>
                </a:extLst>
              </a:tr>
              <a:tr h="213424">
                <a:tc gridSpan="4">
                  <a:txBody>
                    <a:bodyPr/>
                    <a:lstStyle/>
                    <a:p>
                      <a:r>
                        <a:rPr lang="es-CO" sz="800" kern="1200" dirty="0">
                          <a:solidFill>
                            <a:schemeClr val="accent6">
                              <a:lumMod val="50000"/>
                            </a:schemeClr>
                          </a:solidFill>
                          <a:latin typeface="Arial" panose="020B0604020202020204" pitchFamily="34" charset="0"/>
                          <a:cs typeface="Arial" panose="020B0604020202020204" pitchFamily="34" charset="0"/>
                        </a:rPr>
                        <a:t>AHORROS EN COSTOS DE OPERACIÓN VEHICULAR:</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7" marR="91437" marT="45717" marB="45717"/>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b="1" kern="1200" dirty="0">
                        <a:solidFill>
                          <a:schemeClr val="tx1"/>
                        </a:solidFill>
                        <a:latin typeface="+mn-lt"/>
                        <a:ea typeface="Verdana" panose="020B0604030504040204" pitchFamily="34" charset="0"/>
                        <a:cs typeface="Verdana" panose="020B0604030504040204" pitchFamily="34" charset="0"/>
                      </a:endParaRPr>
                    </a:p>
                  </a:txBody>
                  <a:tcPr marL="91455" marR="91455" marT="45707" marB="45707"/>
                </a:tc>
                <a:tc gridSpan="2">
                  <a:txBody>
                    <a:bodyPr/>
                    <a:lstStyle/>
                    <a:p>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739" marB="45739"/>
                </a:tc>
                <a:tc hMerge="1">
                  <a:txBody>
                    <a:bodyPr/>
                    <a:lstStyle/>
                    <a:p>
                      <a:endParaRPr lang="es-CO"/>
                    </a:p>
                  </a:txBody>
                  <a:tcPr/>
                </a:tc>
                <a:extLst>
                  <a:ext uri="{0D108BD9-81ED-4DB2-BD59-A6C34878D82A}">
                    <a16:rowId xmlns:a16="http://schemas.microsoft.com/office/drawing/2014/main" val="10005"/>
                  </a:ext>
                </a:extLst>
              </a:tr>
              <a:tr h="213424">
                <a:tc gridSpan="4">
                  <a:txBody>
                    <a:bodyPr/>
                    <a:lstStyle/>
                    <a:p>
                      <a:pPr marL="0" marR="0" indent="0" defTabSz="91440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AHORRO EN TIEMPOS DE RECORRIDO: </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7" marR="91437" marT="45717" marB="45717"/>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pPr marL="0" marR="0" indent="0" defTabSz="914400" eaLnBrk="1" fontAlgn="auto" latinLnBrk="0" hangingPunct="1">
                        <a:lnSpc>
                          <a:spcPct val="100000"/>
                        </a:lnSpc>
                        <a:spcBef>
                          <a:spcPts val="0"/>
                        </a:spcBef>
                        <a:spcAft>
                          <a:spcPts val="0"/>
                        </a:spcAft>
                        <a:buClrTx/>
                        <a:buSzTx/>
                        <a:buFontTx/>
                        <a:buNone/>
                        <a:tabLst/>
                        <a:defRPr/>
                      </a:pPr>
                      <a:endParaRPr lang="es-CO" sz="800" kern="1200" dirty="0">
                        <a:solidFill>
                          <a:schemeClr val="tx1"/>
                        </a:solidFill>
                        <a:latin typeface="+mn-lt"/>
                        <a:ea typeface="Verdana" panose="020B0604030504040204" pitchFamily="34" charset="0"/>
                        <a:cs typeface="Verdana" panose="020B0604030504040204" pitchFamily="34" charset="0"/>
                      </a:endParaRPr>
                    </a:p>
                  </a:txBody>
                  <a:tcPr marL="91455" marR="91455" marT="45707" marB="45707"/>
                </a:tc>
                <a:tc gridSpan="2">
                  <a:txBody>
                    <a:bodyPr/>
                    <a:lstStyle/>
                    <a:p>
                      <a:r>
                        <a:rPr lang="es-CO" sz="800" kern="1200" dirty="0">
                          <a:solidFill>
                            <a:schemeClr val="accent6">
                              <a:lumMod val="50000"/>
                            </a:schemeClr>
                          </a:solidFill>
                          <a:latin typeface="Arial" panose="020B0604020202020204" pitchFamily="34" charset="0"/>
                          <a:cs typeface="Arial" panose="020B0604020202020204" pitchFamily="34" charset="0"/>
                        </a:rPr>
                        <a:t>Hasta en </a:t>
                      </a:r>
                      <a:r>
                        <a:rPr lang="es-CO" sz="800" dirty="0">
                          <a:solidFill>
                            <a:schemeClr val="accent6">
                              <a:lumMod val="50000"/>
                            </a:schemeClr>
                          </a:solidFill>
                          <a:latin typeface="Arial" panose="020B0604020202020204" pitchFamily="34" charset="0"/>
                          <a:cs typeface="Arial" panose="020B0604020202020204" pitchFamily="34" charset="0"/>
                        </a:rPr>
                        <a:t>45 minutos</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739" marB="45739"/>
                </a:tc>
                <a:tc hMerge="1">
                  <a:txBody>
                    <a:bodyPr/>
                    <a:lstStyle/>
                    <a:p>
                      <a:endParaRPr lang="es-CO"/>
                    </a:p>
                  </a:txBody>
                  <a:tcPr/>
                </a:tc>
                <a:extLst>
                  <a:ext uri="{0D108BD9-81ED-4DB2-BD59-A6C34878D82A}">
                    <a16:rowId xmlns:a16="http://schemas.microsoft.com/office/drawing/2014/main" val="10006"/>
                  </a:ext>
                </a:extLst>
              </a:tr>
              <a:tr h="213424">
                <a:tc gridSpan="4">
                  <a:txBody>
                    <a:bodyPr/>
                    <a:lstStyle/>
                    <a:p>
                      <a:r>
                        <a:rPr lang="es-CO" sz="800" kern="1200" dirty="0">
                          <a:solidFill>
                            <a:schemeClr val="accent6">
                              <a:lumMod val="50000"/>
                            </a:schemeClr>
                          </a:solidFill>
                          <a:latin typeface="Arial" panose="020B0604020202020204" pitchFamily="34" charset="0"/>
                          <a:cs typeface="Arial" panose="020B0604020202020204" pitchFamily="34" charset="0"/>
                        </a:rPr>
                        <a:t> </a:t>
                      </a:r>
                      <a:r>
                        <a:rPr lang="es-CO" sz="800" b="1" kern="1200" dirty="0">
                          <a:solidFill>
                            <a:schemeClr val="accent6">
                              <a:lumMod val="50000"/>
                            </a:schemeClr>
                          </a:solidFill>
                          <a:latin typeface="Arial" panose="020B0604020202020204" pitchFamily="34" charset="0"/>
                          <a:cs typeface="Arial" panose="020B0604020202020204" pitchFamily="34" charset="0"/>
                        </a:rPr>
                        <a:t>EMPLEOS GENERADOS:</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7" marR="91437" marT="45717" marB="45717"/>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b="1" kern="1200" dirty="0">
                        <a:solidFill>
                          <a:schemeClr val="tx1"/>
                        </a:solidFill>
                        <a:latin typeface="+mn-lt"/>
                        <a:ea typeface="Verdana" panose="020B0604030504040204" pitchFamily="34" charset="0"/>
                        <a:cs typeface="Verdana" panose="020B0604030504040204" pitchFamily="34" charset="0"/>
                      </a:endParaRPr>
                    </a:p>
                  </a:txBody>
                  <a:tcPr marL="91455" marR="91455" marT="45707" marB="45707"/>
                </a:tc>
                <a:tc gridSpan="2">
                  <a:txBody>
                    <a:bodyPr/>
                    <a:lstStyle/>
                    <a:p>
                      <a:r>
                        <a:rPr lang="es-CO" sz="800" dirty="0">
                          <a:solidFill>
                            <a:schemeClr val="accent6">
                              <a:lumMod val="50000"/>
                            </a:schemeClr>
                          </a:solidFill>
                          <a:latin typeface="Arial" panose="020B0604020202020204" pitchFamily="34" charset="0"/>
                          <a:cs typeface="Arial" panose="020B0604020202020204" pitchFamily="34" charset="0"/>
                        </a:rPr>
                        <a:t>145 </a:t>
                      </a:r>
                      <a:r>
                        <a:rPr lang="pt-BR" sz="800" dirty="0">
                          <a:solidFill>
                            <a:schemeClr val="accent6">
                              <a:lumMod val="50000"/>
                            </a:schemeClr>
                          </a:solidFill>
                          <a:latin typeface="Arial" panose="020B0604020202020204" pitchFamily="34" charset="0"/>
                          <a:cs typeface="Arial" panose="020B0604020202020204" pitchFamily="34" charset="0"/>
                        </a:rPr>
                        <a:t>entre </a:t>
                      </a:r>
                      <a:r>
                        <a:rPr lang="es-CO" sz="800" noProof="0" dirty="0">
                          <a:solidFill>
                            <a:schemeClr val="accent6">
                              <a:lumMod val="50000"/>
                            </a:schemeClr>
                          </a:solidFill>
                          <a:latin typeface="Arial" panose="020B0604020202020204" pitchFamily="34" charset="0"/>
                          <a:cs typeface="Arial" panose="020B0604020202020204" pitchFamily="34" charset="0"/>
                        </a:rPr>
                        <a:t>directos</a:t>
                      </a:r>
                      <a:r>
                        <a:rPr lang="pt-BR" sz="800" dirty="0">
                          <a:solidFill>
                            <a:schemeClr val="accent6">
                              <a:lumMod val="50000"/>
                            </a:schemeClr>
                          </a:solidFill>
                          <a:latin typeface="Arial" panose="020B0604020202020204" pitchFamily="34" charset="0"/>
                          <a:cs typeface="Arial" panose="020B0604020202020204" pitchFamily="34" charset="0"/>
                        </a:rPr>
                        <a:t> e </a:t>
                      </a:r>
                      <a:r>
                        <a:rPr lang="es-CO" sz="800" noProof="0" dirty="0">
                          <a:solidFill>
                            <a:schemeClr val="accent6">
                              <a:lumMod val="50000"/>
                            </a:schemeClr>
                          </a:solidFill>
                          <a:latin typeface="Arial" panose="020B0604020202020204" pitchFamily="34" charset="0"/>
                          <a:cs typeface="Arial" panose="020B0604020202020204" pitchFamily="34" charset="0"/>
                        </a:rPr>
                        <a:t>indirectos</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5" marR="91435" marT="45739" marB="45739"/>
                </a:tc>
                <a:tc hMerge="1">
                  <a:txBody>
                    <a:bodyPr/>
                    <a:lstStyle/>
                    <a:p>
                      <a:endParaRPr lang="es-CO"/>
                    </a:p>
                  </a:txBody>
                  <a:tcPr/>
                </a:tc>
                <a:extLst>
                  <a:ext uri="{0D108BD9-81ED-4DB2-BD59-A6C34878D82A}">
                    <a16:rowId xmlns:a16="http://schemas.microsoft.com/office/drawing/2014/main" val="10007"/>
                  </a:ext>
                </a:extLst>
              </a:tr>
              <a:tr h="701163">
                <a:tc gridSpan="6">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ES" sz="800" b="1" kern="1200" dirty="0">
                          <a:solidFill>
                            <a:schemeClr val="accent6">
                              <a:lumMod val="50000"/>
                            </a:schemeClr>
                          </a:solidFill>
                          <a:latin typeface="Arial" panose="020B0604020202020204" pitchFamily="34" charset="0"/>
                          <a:cs typeface="Arial" panose="020B0604020202020204" pitchFamily="34" charset="0"/>
                        </a:rPr>
                        <a:t>OTROS BENEFICIOS: </a:t>
                      </a:r>
                      <a:r>
                        <a:rPr lang="es-CO" sz="800" kern="1200" dirty="0">
                          <a:solidFill>
                            <a:schemeClr val="accent6">
                              <a:lumMod val="50000"/>
                            </a:schemeClr>
                          </a:solidFill>
                          <a:effectLst/>
                          <a:latin typeface="Arial" panose="020B0604020202020204" pitchFamily="34" charset="0"/>
                          <a:cs typeface="Arial" panose="020B0604020202020204" pitchFamily="34" charset="0"/>
                        </a:rPr>
                        <a:t>En la explotación de las Salinas de Manaure, turismo Alta Guajira, explotación Gas Natural - Ballenas, pescadores, transporte Intermunicipal Uribia, Manaure y Riohacha, con un ahorro en tiempos de recorrido hasta de 45 minutos en transporte terrestre, con una población beneficiada de 92.231 habitantes, generando 125 empleos directos y 20 empleos indirectos para un total de 145 empleos generados, impactando el departamento de Guajira</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7" marR="91437" marT="45717" marB="45717"/>
                </a:tc>
                <a:tc hMerge="1">
                  <a:txBody>
                    <a:bodyPr/>
                    <a:lstStyle/>
                    <a:p>
                      <a:endParaRPr lang="es-CO" sz="1000" kern="1200" dirty="0">
                        <a:solidFill>
                          <a:schemeClr val="tx1"/>
                        </a:solidFill>
                        <a:latin typeface="+mn-lt"/>
                        <a:ea typeface="+mn-ea"/>
                        <a:cs typeface="+mn-cs"/>
                      </a:endParaRPr>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tc hMerge="1">
                  <a:txBody>
                    <a:bodyPr/>
                    <a:lstStyle/>
                    <a:p>
                      <a:pPr marL="0"/>
                      <a:endParaRPr lang="es-CO" sz="900" kern="12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42" marR="91442" marT="45698" marB="45698"/>
                </a:tc>
                <a:tc hMerge="1">
                  <a:txBody>
                    <a:bodyPr/>
                    <a:lstStyle/>
                    <a:p>
                      <a:endParaRPr lang="es-CO"/>
                    </a:p>
                  </a:txBody>
                  <a:tcPr/>
                </a:tc>
                <a:extLst>
                  <a:ext uri="{0D108BD9-81ED-4DB2-BD59-A6C34878D82A}">
                    <a16:rowId xmlns:a16="http://schemas.microsoft.com/office/drawing/2014/main" val="10008"/>
                  </a:ext>
                </a:extLst>
              </a:tr>
              <a:tr h="213380">
                <a:tc gridSpan="6">
                  <a:txBody>
                    <a:bodyPr/>
                    <a:lstStyle/>
                    <a:p>
                      <a:pPr marL="0" algn="ctr"/>
                      <a:r>
                        <a:rPr lang="es-CO" sz="800" kern="1200" dirty="0">
                          <a:solidFill>
                            <a:schemeClr val="accent6">
                              <a:lumMod val="50000"/>
                            </a:schemeClr>
                          </a:solidFill>
                          <a:latin typeface="Arial" panose="020B0604020202020204" pitchFamily="34" charset="0"/>
                          <a:cs typeface="Arial" panose="020B0604020202020204" pitchFamily="34" charset="0"/>
                        </a:rPr>
                        <a:t>METAS DEL CONTRATO O PROYECTO (PLAN DE ACCIÓN 2019)</a:t>
                      </a:r>
                      <a:endParaRPr lang="es-CO"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7" marR="91437" marT="45717" marB="45717"/>
                </a:tc>
                <a:tc hMerge="1">
                  <a:txBody>
                    <a:bodyPr/>
                    <a:lstStyle/>
                    <a:p>
                      <a:endParaRPr lang="es-CO" dirty="0"/>
                    </a:p>
                  </a:txBody>
                  <a:tcPr marL="91455" marR="91455" marT="45699" marB="45699">
                    <a:solidFill>
                      <a:schemeClr val="accent1"/>
                    </a:solidFill>
                  </a:tcPr>
                </a:tc>
                <a:tc hMerge="1">
                  <a:txBody>
                    <a:bodyPr/>
                    <a:lstStyle/>
                    <a:p>
                      <a:endParaRPr lang="es-CO" dirty="0"/>
                    </a:p>
                  </a:txBody>
                  <a:tcPr/>
                </a:tc>
                <a:tc hMerge="1">
                  <a:txBody>
                    <a:bodyPr/>
                    <a:lstStyle/>
                    <a:p>
                      <a:endParaRPr lang="es-CO"/>
                    </a:p>
                  </a:txBody>
                  <a:tcPr/>
                </a:tc>
                <a:tc hMerge="1">
                  <a:txBody>
                    <a:bodyPr/>
                    <a:lstStyle/>
                    <a:p>
                      <a:pPr marL="0"/>
                      <a:endParaRPr lang="es-CO" sz="9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99" marB="45699">
                    <a:solidFill>
                      <a:schemeClr val="accent1"/>
                    </a:solidFill>
                  </a:tcPr>
                </a:tc>
                <a:tc hMerge="1">
                  <a:txBody>
                    <a:bodyPr/>
                    <a:lstStyle/>
                    <a:p>
                      <a:pPr marL="0"/>
                      <a:endParaRPr lang="es-CO" sz="9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99" marB="45699">
                    <a:solidFill>
                      <a:schemeClr val="accent1"/>
                    </a:solidFill>
                  </a:tcPr>
                </a:tc>
                <a:extLst>
                  <a:ext uri="{0D108BD9-81ED-4DB2-BD59-A6C34878D82A}">
                    <a16:rowId xmlns:a16="http://schemas.microsoft.com/office/drawing/2014/main" val="10009"/>
                  </a:ext>
                </a:extLst>
              </a:tr>
              <a:tr h="365838">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a:solidFill>
                            <a:schemeClr val="accent6">
                              <a:lumMod val="50000"/>
                            </a:schemeClr>
                          </a:solidFill>
                          <a:effectLst/>
                          <a:latin typeface="Arial" panose="020B0604020202020204" pitchFamily="34" charset="0"/>
                          <a:cs typeface="Arial" panose="020B0604020202020204" pitchFamily="34" charset="0"/>
                        </a:rPr>
                        <a:t>INDICADOR DE GESTIÓN</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9" marR="58349" marT="0" marB="0" anchor="ctr"/>
                </a:tc>
                <a:tc gridSpan="2">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solidFill>
                            <a:schemeClr val="accent6">
                              <a:lumMod val="50000"/>
                            </a:schemeClr>
                          </a:solidFill>
                          <a:effectLst/>
                          <a:latin typeface="Arial" panose="020B0604020202020204" pitchFamily="34" charset="0"/>
                          <a:cs typeface="Arial" panose="020B0604020202020204" pitchFamily="34" charset="0"/>
                        </a:rPr>
                        <a:t>META 2019</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9" marR="58349" marT="0" marB="0" anchor="ctr"/>
                </a:tc>
                <a:tc hMerge="1">
                  <a:txBody>
                    <a:bodyPr/>
                    <a:lstStyle/>
                    <a:p>
                      <a:pPr algn="ctr">
                        <a:spcAft>
                          <a:spcPts val="0"/>
                        </a:spcAft>
                      </a:pPr>
                      <a:r>
                        <a:rPr lang="es-ES_tradnl" sz="800" b="1" dirty="0">
                          <a:effectLst/>
                          <a:latin typeface="+mn-lt"/>
                          <a:ea typeface="Verdana" panose="020B0604030504040204" pitchFamily="34" charset="0"/>
                          <a:cs typeface="Verdana" panose="020B0604030504040204" pitchFamily="34" charset="0"/>
                        </a:rPr>
                        <a:t>EJECUCION 2019</a:t>
                      </a:r>
                      <a:endParaRPr lang="es-CO" sz="800" b="1" dirty="0">
                        <a:effectLst/>
                        <a:latin typeface="+mn-lt"/>
                        <a:ea typeface="Verdana" panose="020B0604030504040204" pitchFamily="34" charset="0"/>
                        <a:cs typeface="Verdana" panose="020B0604030504040204" pitchFamily="34" charset="0"/>
                      </a:endParaRPr>
                    </a:p>
                  </a:txBody>
                  <a:tcPr marL="58360" marR="58360" marT="0" marB="0" anchor="ctr"/>
                </a:tc>
                <a:tc gridSpan="2">
                  <a:txBody>
                    <a:bodyPr/>
                    <a:lstStyle/>
                    <a:p>
                      <a:pPr algn="ctr">
                        <a:spcAft>
                          <a:spcPts val="0"/>
                        </a:spcAft>
                      </a:pPr>
                      <a:r>
                        <a:rPr lang="es-ES_tradnl" sz="800" dirty="0">
                          <a:solidFill>
                            <a:schemeClr val="accent6">
                              <a:lumMod val="50000"/>
                            </a:schemeClr>
                          </a:solidFill>
                          <a:effectLst/>
                          <a:latin typeface="Arial" panose="020B0604020202020204" pitchFamily="34" charset="0"/>
                          <a:cs typeface="Arial" panose="020B0604020202020204" pitchFamily="34" charset="0"/>
                        </a:rPr>
                        <a:t>EJECUCION MES OCTUBRE 2019</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9" marR="58349" marT="0" marB="0" anchor="ctr"/>
                </a:tc>
                <a:tc hMerge="1">
                  <a:txBody>
                    <a:bodyPr/>
                    <a:lstStyle/>
                    <a:p>
                      <a:pPr algn="ctr">
                        <a:spcAft>
                          <a:spcPts val="0"/>
                        </a:spcAft>
                      </a:pPr>
                      <a:r>
                        <a:rPr lang="es-ES_tradnl" sz="800" b="1" dirty="0">
                          <a:effectLst/>
                          <a:latin typeface="+mn-lt"/>
                          <a:ea typeface="Verdana" panose="020B0604030504040204" pitchFamily="34" charset="0"/>
                          <a:cs typeface="Verdana" panose="020B0604030504040204" pitchFamily="34" charset="0"/>
                        </a:rPr>
                        <a:t>EJECUCION 2019</a:t>
                      </a:r>
                      <a:endParaRPr lang="es-CO" sz="800" b="1" dirty="0">
                        <a:effectLst/>
                        <a:latin typeface="Verdana" panose="020B0604030504040204" pitchFamily="34" charset="0"/>
                        <a:ea typeface="Verdana" panose="020B0604030504040204" pitchFamily="34" charset="0"/>
                        <a:cs typeface="Verdana" panose="020B0604030504040204" pitchFamily="34" charset="0"/>
                      </a:endParaRPr>
                    </a:p>
                  </a:txBody>
                  <a:tcPr marL="58360" marR="58360" marT="0" marB="0" anchor="ctr"/>
                </a:tc>
                <a:tc>
                  <a:txBody>
                    <a:bodyPr/>
                    <a:lstStyle/>
                    <a:p>
                      <a:pPr algn="ctr">
                        <a:spcAft>
                          <a:spcPts val="0"/>
                        </a:spcAft>
                      </a:pPr>
                      <a:r>
                        <a:rPr lang="es-CO" sz="800" dirty="0">
                          <a:solidFill>
                            <a:schemeClr val="accent6">
                              <a:lumMod val="50000"/>
                            </a:schemeClr>
                          </a:solidFill>
                          <a:effectLst/>
                          <a:latin typeface="Arial" panose="020B0604020202020204" pitchFamily="34" charset="0"/>
                          <a:cs typeface="Arial" panose="020B0604020202020204" pitchFamily="34" charset="0"/>
                        </a:rPr>
                        <a:t>AVANCE TOTAL 2019</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49" marR="58349" marT="0" marB="0" anchor="ctr"/>
                </a:tc>
                <a:extLst>
                  <a:ext uri="{0D108BD9-81ED-4DB2-BD59-A6C34878D82A}">
                    <a16:rowId xmlns:a16="http://schemas.microsoft.com/office/drawing/2014/main" val="10010"/>
                  </a:ext>
                </a:extLst>
              </a:tr>
              <a:tr h="213262">
                <a:tc>
                  <a:txBody>
                    <a:bodyPr/>
                    <a:lstStyle/>
                    <a:p>
                      <a:pPr algn="just" rtl="0" fontAlgn="ctr"/>
                      <a:r>
                        <a:rPr lang="pt-BR" sz="800" u="none" strike="noStrike" dirty="0">
                          <a:solidFill>
                            <a:schemeClr val="accent6">
                              <a:lumMod val="50000"/>
                            </a:schemeClr>
                          </a:solidFill>
                          <a:effectLst/>
                          <a:latin typeface="Arial" panose="020B0604020202020204" pitchFamily="34" charset="0"/>
                          <a:cs typeface="Arial" panose="020B0604020202020204" pitchFamily="34" charset="0"/>
                        </a:rPr>
                        <a:t>KM </a:t>
                      </a:r>
                      <a:r>
                        <a:rPr lang="es-CO" sz="800" u="none" strike="noStrike" noProof="0" dirty="0">
                          <a:solidFill>
                            <a:schemeClr val="accent6">
                              <a:lumMod val="50000"/>
                            </a:schemeClr>
                          </a:solidFill>
                          <a:effectLst/>
                          <a:latin typeface="Arial" panose="020B0604020202020204" pitchFamily="34" charset="0"/>
                          <a:cs typeface="Arial" panose="020B0604020202020204" pitchFamily="34" charset="0"/>
                        </a:rPr>
                        <a:t>Pavimentación</a:t>
                      </a:r>
                      <a:r>
                        <a:rPr lang="pt-BR" sz="800" u="none" strike="noStrike" dirty="0">
                          <a:solidFill>
                            <a:schemeClr val="accent6">
                              <a:lumMod val="50000"/>
                            </a:schemeClr>
                          </a:solidFill>
                          <a:effectLst/>
                          <a:latin typeface="Arial" panose="020B0604020202020204" pitchFamily="34" charset="0"/>
                          <a:cs typeface="Arial" panose="020B0604020202020204" pitchFamily="34" charset="0"/>
                        </a:rPr>
                        <a:t> (Km)</a:t>
                      </a:r>
                      <a:endParaRPr lang="pt-BR"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4" marR="9524" marT="9530" marB="0" anchor="ctr"/>
                </a:tc>
                <a:tc gridSpan="2">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12,60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3" marR="91403" marT="45658" marB="45658"/>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marL="91408" marR="91408" marT="45639" marB="45639"/>
                </a:tc>
                <a:tc gridSpan="2">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2,66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3" marR="91403" marT="45658" marB="45658"/>
                </a:tc>
                <a:tc hMerge="1">
                  <a:txBody>
                    <a:bodyPr/>
                    <a:lstStyle/>
                    <a:p>
                      <a:pPr algn="ctr"/>
                      <a:endParaRPr lang="es-CO" sz="800" dirty="0">
                        <a:solidFill>
                          <a:schemeClr val="tx2"/>
                        </a:solidFill>
                        <a:latin typeface="+mn-lt"/>
                        <a:ea typeface="Verdana" panose="020B0604030504040204" pitchFamily="34" charset="0"/>
                        <a:cs typeface="Verdana" panose="020B0604030504040204" pitchFamily="34" charset="0"/>
                      </a:endParaRPr>
                    </a:p>
                  </a:txBody>
                  <a:tcPr marL="91421" marR="91421" marT="45648" marB="45648"/>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8,28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3" marR="91403" marT="45658" marB="45658"/>
                </a:tc>
                <a:extLst>
                  <a:ext uri="{0D108BD9-81ED-4DB2-BD59-A6C34878D82A}">
                    <a16:rowId xmlns:a16="http://schemas.microsoft.com/office/drawing/2014/main" val="10011"/>
                  </a:ext>
                </a:extLst>
              </a:tr>
            </a:tbl>
          </a:graphicData>
        </a:graphic>
      </p:graphicFrame>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ángulo 3">
            <a:extLst>
              <a:ext uri="{FF2B5EF4-FFF2-40B4-BE49-F238E27FC236}">
                <a16:creationId xmlns:a16="http://schemas.microsoft.com/office/drawing/2014/main" id="{F253B415-D295-434B-8288-FB5076C5BD4F}"/>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73731" name="Rectángulo 7">
            <a:extLst>
              <a:ext uri="{FF2B5EF4-FFF2-40B4-BE49-F238E27FC236}">
                <a16:creationId xmlns:a16="http://schemas.microsoft.com/office/drawing/2014/main" id="{92C43121-1898-4F43-B00E-5D5723A52A88}"/>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7C790B28-45CA-45FD-8BB5-DB214E47905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73733" name="Imagen 14">
            <a:extLst>
              <a:ext uri="{FF2B5EF4-FFF2-40B4-BE49-F238E27FC236}">
                <a16:creationId xmlns:a16="http://schemas.microsoft.com/office/drawing/2014/main" id="{A7571CE9-BDE8-498F-A497-F34BB81CBC8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4" name="CuadroTexto 2">
            <a:extLst>
              <a:ext uri="{FF2B5EF4-FFF2-40B4-BE49-F238E27FC236}">
                <a16:creationId xmlns:a16="http://schemas.microsoft.com/office/drawing/2014/main" id="{6CE6A344-247F-4637-8C9D-C16C968C361C}"/>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73735" name="CuadroTexto 11">
            <a:extLst>
              <a:ext uri="{FF2B5EF4-FFF2-40B4-BE49-F238E27FC236}">
                <a16:creationId xmlns:a16="http://schemas.microsoft.com/office/drawing/2014/main" id="{96F62A6A-6872-409B-90B3-0D2256BDB731}"/>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73736" name="Imagen 16">
            <a:extLst>
              <a:ext uri="{FF2B5EF4-FFF2-40B4-BE49-F238E27FC236}">
                <a16:creationId xmlns:a16="http://schemas.microsoft.com/office/drawing/2014/main" id="{1063FF34-C338-44ED-97B6-D2C71714CC0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37" name="Imagen 2">
            <a:extLst>
              <a:ext uri="{FF2B5EF4-FFF2-40B4-BE49-F238E27FC236}">
                <a16:creationId xmlns:a16="http://schemas.microsoft.com/office/drawing/2014/main" id="{8C74E0D6-CED4-4AB8-8887-A51D25F2624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77D8B98-AD8F-43A4-8E15-7D55911CD02C}"/>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1ABC8E2-D268-4C00-8F79-AD24D351C227}"/>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EBA44664-1271-47BF-B00F-769EEAF5828A}"/>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59694A2A-317F-4642-9ADC-4FB15CA8AA85}"/>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73742" name="Imagen 2">
            <a:extLst>
              <a:ext uri="{FF2B5EF4-FFF2-40B4-BE49-F238E27FC236}">
                <a16:creationId xmlns:a16="http://schemas.microsoft.com/office/drawing/2014/main" id="{7F473F26-3F01-4984-875C-73E75015080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871663"/>
            <a:ext cx="4089400" cy="336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43" name="Imagen 15">
            <a:extLst>
              <a:ext uri="{FF2B5EF4-FFF2-40B4-BE49-F238E27FC236}">
                <a16:creationId xmlns:a16="http://schemas.microsoft.com/office/drawing/2014/main" id="{D5596745-7AED-4820-AD9E-010462CD0D87}"/>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l="8653"/>
          <a:stretch>
            <a:fillRect/>
          </a:stretch>
        </p:blipFill>
        <p:spPr bwMode="auto">
          <a:xfrm>
            <a:off x="6786563" y="1928813"/>
            <a:ext cx="4108450" cy="337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56D9D3AE-A3EA-4AE9-A7E6-D172A65D1D6F}"/>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74755" name="Imagen 1">
            <a:extLst>
              <a:ext uri="{FF2B5EF4-FFF2-40B4-BE49-F238E27FC236}">
                <a16:creationId xmlns:a16="http://schemas.microsoft.com/office/drawing/2014/main" id="{5AAFF3E7-A88E-4A17-83CA-B4479E12776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82125" y="5935663"/>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35">
            <a:extLst>
              <a:ext uri="{FF2B5EF4-FFF2-40B4-BE49-F238E27FC236}">
                <a16:creationId xmlns:a16="http://schemas.microsoft.com/office/drawing/2014/main" id="{04928DB2-46DB-4B73-983B-52369359FE9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7" name="Imagen 54">
            <a:extLst>
              <a:ext uri="{FF2B5EF4-FFF2-40B4-BE49-F238E27FC236}">
                <a16:creationId xmlns:a16="http://schemas.microsoft.com/office/drawing/2014/main" id="{65AC61C8-E896-461F-B468-A04E5F76C79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102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o 10">
            <a:extLst>
              <a:ext uri="{FF2B5EF4-FFF2-40B4-BE49-F238E27FC236}">
                <a16:creationId xmlns:a16="http://schemas.microsoft.com/office/drawing/2014/main" id="{FBD18E33-A0F2-4D01-A605-DA9DDF9BC9A9}"/>
              </a:ext>
            </a:extLst>
          </p:cNvPr>
          <p:cNvGrpSpPr>
            <a:grpSpLocks/>
          </p:cNvGrpSpPr>
          <p:nvPr/>
        </p:nvGrpSpPr>
        <p:grpSpPr bwMode="auto">
          <a:xfrm>
            <a:off x="6068704" y="713547"/>
            <a:ext cx="5248274" cy="433388"/>
            <a:chOff x="3797995" y="1095038"/>
            <a:chExt cx="8830845" cy="641713"/>
          </a:xfrm>
          <a:solidFill>
            <a:schemeClr val="accent6">
              <a:lumMod val="60000"/>
              <a:lumOff val="40000"/>
            </a:schemeClr>
          </a:solidFill>
        </p:grpSpPr>
        <p:sp>
          <p:nvSpPr>
            <p:cNvPr id="7" name="Pentágono 11">
              <a:extLst>
                <a:ext uri="{FF2B5EF4-FFF2-40B4-BE49-F238E27FC236}">
                  <a16:creationId xmlns:a16="http://schemas.microsoft.com/office/drawing/2014/main" id="{87348AD8-226F-4CBF-ABBF-6F1D52D733C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8" name="Forma libre 12">
              <a:extLst>
                <a:ext uri="{FF2B5EF4-FFF2-40B4-BE49-F238E27FC236}">
                  <a16:creationId xmlns:a16="http://schemas.microsoft.com/office/drawing/2014/main" id="{AE8AB1F0-2459-41F6-AE1F-5DDFC7875616}"/>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9" name="CuadroTexto 13">
              <a:extLst>
                <a:ext uri="{FF2B5EF4-FFF2-40B4-BE49-F238E27FC236}">
                  <a16:creationId xmlns:a16="http://schemas.microsoft.com/office/drawing/2014/main" id="{15718FE8-036E-4979-AF22-F72B861FD24B}"/>
                </a:ext>
              </a:extLst>
            </p:cNvPr>
            <p:cNvSpPr txBox="1">
              <a:spLocks noChangeArrowheads="1"/>
            </p:cNvSpPr>
            <p:nvPr/>
          </p:nvSpPr>
          <p:spPr bwMode="auto">
            <a:xfrm>
              <a:off x="5052163" y="1158505"/>
              <a:ext cx="5418288" cy="54533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Localización</a:t>
              </a:r>
              <a:r>
                <a:rPr lang="es-CO" altLang="es-CO" sz="1800" b="1" dirty="0">
                  <a:solidFill>
                    <a:srgbClr val="70AD47">
                      <a:lumMod val="50000"/>
                    </a:srgbClr>
                  </a:solidFill>
                  <a:latin typeface="Arial" panose="020B0604020202020204" pitchFamily="34" charset="0"/>
                  <a:cs typeface="Arial" panose="020B0604020202020204" pitchFamily="34" charset="0"/>
                </a:rPr>
                <a:t> </a:t>
              </a:r>
            </a:p>
          </p:txBody>
        </p:sp>
        <p:sp>
          <p:nvSpPr>
            <p:cNvPr id="10" name="CuadroTexto 14">
              <a:extLst>
                <a:ext uri="{FF2B5EF4-FFF2-40B4-BE49-F238E27FC236}">
                  <a16:creationId xmlns:a16="http://schemas.microsoft.com/office/drawing/2014/main" id="{8BD19D24-FA79-498C-9A5B-18C709DFB6E5}"/>
                </a:ext>
              </a:extLst>
            </p:cNvPr>
            <p:cNvSpPr txBox="1">
              <a:spLocks noChangeArrowheads="1"/>
            </p:cNvSpPr>
            <p:nvPr/>
          </p:nvSpPr>
          <p:spPr bwMode="auto">
            <a:xfrm>
              <a:off x="7555801" y="1174958"/>
              <a:ext cx="4704305" cy="50067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600" b="1" dirty="0">
                  <a:solidFill>
                    <a:srgbClr val="70AD47">
                      <a:lumMod val="50000"/>
                    </a:srgbClr>
                  </a:solidFill>
                  <a:latin typeface="Calibri" panose="020F0502020204030204"/>
                  <a:cs typeface="Arial" panose="020B0604020202020204" pitchFamily="34" charset="0"/>
                </a:rPr>
                <a:t>Departamento de Atlántico</a:t>
              </a:r>
            </a:p>
          </p:txBody>
        </p:sp>
        <p:sp>
          <p:nvSpPr>
            <p:cNvPr id="11" name="Elipse 10">
              <a:extLst>
                <a:ext uri="{FF2B5EF4-FFF2-40B4-BE49-F238E27FC236}">
                  <a16:creationId xmlns:a16="http://schemas.microsoft.com/office/drawing/2014/main" id="{F340D4BA-0237-4A41-8493-B6DE1FABAF1C}"/>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12" name="Grupo 16">
            <a:extLst>
              <a:ext uri="{FF2B5EF4-FFF2-40B4-BE49-F238E27FC236}">
                <a16:creationId xmlns:a16="http://schemas.microsoft.com/office/drawing/2014/main" id="{F1662046-C9CE-4672-884E-AC0A2EBB8443}"/>
              </a:ext>
            </a:extLst>
          </p:cNvPr>
          <p:cNvGrpSpPr>
            <a:grpSpLocks/>
          </p:cNvGrpSpPr>
          <p:nvPr/>
        </p:nvGrpSpPr>
        <p:grpSpPr bwMode="auto">
          <a:xfrm>
            <a:off x="6070292" y="1226176"/>
            <a:ext cx="5246686" cy="444500"/>
            <a:chOff x="3799824" y="1079015"/>
            <a:chExt cx="8829018" cy="657736"/>
          </a:xfrm>
          <a:solidFill>
            <a:srgbClr val="018E6B"/>
          </a:solidFill>
        </p:grpSpPr>
        <p:sp>
          <p:nvSpPr>
            <p:cNvPr id="13" name="Pentágono 17">
              <a:extLst>
                <a:ext uri="{FF2B5EF4-FFF2-40B4-BE49-F238E27FC236}">
                  <a16:creationId xmlns:a16="http://schemas.microsoft.com/office/drawing/2014/main" id="{6A1F3241-6753-4199-9015-722C69893FC0}"/>
                </a:ext>
              </a:extLst>
            </p:cNvPr>
            <p:cNvSpPr/>
            <p:nvPr/>
          </p:nvSpPr>
          <p:spPr>
            <a:xfrm>
              <a:off x="4220253" y="1097807"/>
              <a:ext cx="519078" cy="638944"/>
            </a:xfrm>
            <a:prstGeom prst="homePlate">
              <a:avLst/>
            </a:prstGeom>
            <a:solidFill>
              <a:schemeClr val="accent6">
                <a:lumMod val="60000"/>
                <a:lumOff val="40000"/>
              </a:schemeClr>
            </a:solid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Forma libre 18">
              <a:extLst>
                <a:ext uri="{FF2B5EF4-FFF2-40B4-BE49-F238E27FC236}">
                  <a16:creationId xmlns:a16="http://schemas.microsoft.com/office/drawing/2014/main" id="{D7E8B2BE-E16E-4016-841D-A7F961690389}"/>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solidFill>
              <a:schemeClr val="accent6">
                <a:lumMod val="60000"/>
                <a:lumOff val="40000"/>
              </a:schemeClr>
            </a:solid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5" name="CuadroTexto 19">
              <a:extLst>
                <a:ext uri="{FF2B5EF4-FFF2-40B4-BE49-F238E27FC236}">
                  <a16:creationId xmlns:a16="http://schemas.microsoft.com/office/drawing/2014/main" id="{3354913A-1F8E-4B37-A31F-9CA6F1784DC7}"/>
                </a:ext>
              </a:extLst>
            </p:cNvPr>
            <p:cNvSpPr txBox="1">
              <a:spLocks noChangeArrowheads="1"/>
            </p:cNvSpPr>
            <p:nvPr/>
          </p:nvSpPr>
          <p:spPr bwMode="auto">
            <a:xfrm>
              <a:off x="5030578" y="1158883"/>
              <a:ext cx="5395119" cy="544981"/>
            </a:xfrm>
            <a:prstGeom prst="rect">
              <a:avLst/>
            </a:prstGeom>
            <a:solidFill>
              <a:schemeClr val="accent6">
                <a:lumMod val="60000"/>
                <a:lumOff val="40000"/>
              </a:schemeClr>
            </a:solid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Conectividad</a:t>
              </a:r>
            </a:p>
          </p:txBody>
        </p:sp>
        <p:sp>
          <p:nvSpPr>
            <p:cNvPr id="16" name="CuadroTexto 20">
              <a:extLst>
                <a:ext uri="{FF2B5EF4-FFF2-40B4-BE49-F238E27FC236}">
                  <a16:creationId xmlns:a16="http://schemas.microsoft.com/office/drawing/2014/main" id="{3B046E7B-D0FE-4F3A-AC08-75158D2653E8}"/>
                </a:ext>
              </a:extLst>
            </p:cNvPr>
            <p:cNvSpPr txBox="1">
              <a:spLocks noChangeArrowheads="1"/>
            </p:cNvSpPr>
            <p:nvPr/>
          </p:nvSpPr>
          <p:spPr bwMode="auto">
            <a:xfrm>
              <a:off x="7555503" y="1079015"/>
              <a:ext cx="4704583" cy="591962"/>
            </a:xfrm>
            <a:prstGeom prst="rect">
              <a:avLst/>
            </a:prstGeom>
            <a:solidFill>
              <a:schemeClr val="accent6">
                <a:lumMod val="60000"/>
                <a:lumOff val="40000"/>
              </a:schemeClr>
            </a:solid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000" b="1" dirty="0">
                  <a:solidFill>
                    <a:srgbClr val="70AD47">
                      <a:lumMod val="50000"/>
                    </a:srgbClr>
                  </a:solidFill>
                  <a:latin typeface="Calibri" panose="020F0502020204030204"/>
                  <a:cs typeface="Arial" panose="020B0604020202020204" pitchFamily="34" charset="0"/>
                </a:rPr>
                <a:t>Interconexión</a:t>
              </a:r>
              <a:r>
                <a:rPr lang="es-CO" altLang="es-CO" sz="1000" b="1" dirty="0">
                  <a:solidFill>
                    <a:prstClr val="white"/>
                  </a:solidFill>
                  <a:latin typeface="Calibri" panose="020F0502020204030204"/>
                  <a:cs typeface="Arial" panose="020B0604020202020204" pitchFamily="34" charset="0"/>
                </a:rPr>
                <a:t> </a:t>
              </a:r>
              <a:r>
                <a:rPr lang="es-CO" altLang="es-CO" sz="1000" b="1" dirty="0">
                  <a:solidFill>
                    <a:srgbClr val="70AD47">
                      <a:lumMod val="50000"/>
                    </a:srgbClr>
                  </a:solidFill>
                  <a:latin typeface="Calibri" panose="020F0502020204030204"/>
                  <a:cs typeface="Arial" panose="020B0604020202020204" pitchFamily="34" charset="0"/>
                </a:rPr>
                <a:t>de los Departamentos de Bolívar – Atlántico (Conectividad entre los puertos)</a:t>
              </a:r>
            </a:p>
          </p:txBody>
        </p:sp>
        <p:sp>
          <p:nvSpPr>
            <p:cNvPr id="17" name="Elipse 16">
              <a:extLst>
                <a:ext uri="{FF2B5EF4-FFF2-40B4-BE49-F238E27FC236}">
                  <a16:creationId xmlns:a16="http://schemas.microsoft.com/office/drawing/2014/main" id="{E56A76C7-857B-4FCF-8E0E-FCFEAC649F2C}"/>
                </a:ext>
              </a:extLst>
            </p:cNvPr>
            <p:cNvSpPr/>
            <p:nvPr/>
          </p:nvSpPr>
          <p:spPr>
            <a:xfrm>
              <a:off x="3799824" y="1095459"/>
              <a:ext cx="629470" cy="629547"/>
            </a:xfrm>
            <a:prstGeom prst="ellipse">
              <a:avLst/>
            </a:prstGeom>
            <a:solidFill>
              <a:schemeClr val="accent6">
                <a:lumMod val="60000"/>
                <a:lumOff val="40000"/>
              </a:schemeClr>
            </a:solid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18" name="Grupo 22">
            <a:extLst>
              <a:ext uri="{FF2B5EF4-FFF2-40B4-BE49-F238E27FC236}">
                <a16:creationId xmlns:a16="http://schemas.microsoft.com/office/drawing/2014/main" id="{F0490038-7EA5-4161-ABD6-0FC9F0FDB99C}"/>
              </a:ext>
            </a:extLst>
          </p:cNvPr>
          <p:cNvGrpSpPr>
            <a:grpSpLocks/>
          </p:cNvGrpSpPr>
          <p:nvPr/>
        </p:nvGrpSpPr>
        <p:grpSpPr bwMode="auto">
          <a:xfrm>
            <a:off x="6062354" y="1763628"/>
            <a:ext cx="5254624" cy="461963"/>
            <a:chOff x="3788546" y="1079015"/>
            <a:chExt cx="8840294" cy="683036"/>
          </a:xfrm>
          <a:solidFill>
            <a:schemeClr val="accent6">
              <a:lumMod val="60000"/>
              <a:lumOff val="40000"/>
            </a:schemeClr>
          </a:solidFill>
        </p:grpSpPr>
        <p:sp>
          <p:nvSpPr>
            <p:cNvPr id="19" name="Pentágono 23">
              <a:extLst>
                <a:ext uri="{FF2B5EF4-FFF2-40B4-BE49-F238E27FC236}">
                  <a16:creationId xmlns:a16="http://schemas.microsoft.com/office/drawing/2014/main" id="{9AD14AD9-D72B-4C16-BDB0-ACDDFF9654B9}"/>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0" name="Forma libre 24">
              <a:extLst>
                <a:ext uri="{FF2B5EF4-FFF2-40B4-BE49-F238E27FC236}">
                  <a16:creationId xmlns:a16="http://schemas.microsoft.com/office/drawing/2014/main" id="{4267B556-376F-4C96-AF47-972CF56A9125}"/>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1" name="CuadroTexto 25">
              <a:extLst>
                <a:ext uri="{FF2B5EF4-FFF2-40B4-BE49-F238E27FC236}">
                  <a16:creationId xmlns:a16="http://schemas.microsoft.com/office/drawing/2014/main" id="{39EDA375-FCB9-48DC-AC84-55D848362461}"/>
                </a:ext>
              </a:extLst>
            </p:cNvPr>
            <p:cNvSpPr txBox="1">
              <a:spLocks noChangeArrowheads="1"/>
            </p:cNvSpPr>
            <p:nvPr/>
          </p:nvSpPr>
          <p:spPr bwMode="auto">
            <a:xfrm>
              <a:off x="5066208" y="1158820"/>
              <a:ext cx="5479386" cy="54689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Longitud de la vía</a:t>
              </a:r>
            </a:p>
          </p:txBody>
        </p:sp>
        <p:sp>
          <p:nvSpPr>
            <p:cNvPr id="22" name="CuadroTexto 26">
              <a:extLst>
                <a:ext uri="{FF2B5EF4-FFF2-40B4-BE49-F238E27FC236}">
                  <a16:creationId xmlns:a16="http://schemas.microsoft.com/office/drawing/2014/main" id="{57EBBC88-0614-4A04-8150-3CCC7C61D1E8}"/>
                </a:ext>
              </a:extLst>
            </p:cNvPr>
            <p:cNvSpPr txBox="1">
              <a:spLocks noChangeArrowheads="1"/>
            </p:cNvSpPr>
            <p:nvPr/>
          </p:nvSpPr>
          <p:spPr bwMode="auto">
            <a:xfrm>
              <a:off x="10129883" y="1079015"/>
              <a:ext cx="2130220" cy="68303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rgbClr val="70AD47">
                      <a:lumMod val="50000"/>
                    </a:srgbClr>
                  </a:solidFill>
                  <a:latin typeface="Calibri" panose="020F0502020204030204"/>
                  <a:cs typeface="Arial" panose="020B0604020202020204" pitchFamily="34" charset="0"/>
                </a:rPr>
                <a:t>8 </a:t>
              </a:r>
              <a:r>
                <a:rPr lang="es-CO" altLang="es-CO" sz="1800" dirty="0">
                  <a:solidFill>
                    <a:srgbClr val="70AD47">
                      <a:lumMod val="50000"/>
                    </a:srgbClr>
                  </a:solidFill>
                  <a:latin typeface="Calibri" panose="020F0502020204030204"/>
                  <a:cs typeface="Arial" panose="020B0604020202020204" pitchFamily="34" charset="0"/>
                </a:rPr>
                <a:t>km</a:t>
              </a:r>
              <a:endParaRPr lang="es-CO" altLang="es-CO" sz="2400" dirty="0">
                <a:solidFill>
                  <a:srgbClr val="70AD47">
                    <a:lumMod val="50000"/>
                  </a:srgbClr>
                </a:solidFill>
                <a:latin typeface="Calibri" panose="020F0502020204030204"/>
                <a:cs typeface="Arial" panose="020B0604020202020204" pitchFamily="34" charset="0"/>
              </a:endParaRPr>
            </a:p>
          </p:txBody>
        </p:sp>
        <p:sp>
          <p:nvSpPr>
            <p:cNvPr id="23" name="Elipse 22">
              <a:extLst>
                <a:ext uri="{FF2B5EF4-FFF2-40B4-BE49-F238E27FC236}">
                  <a16:creationId xmlns:a16="http://schemas.microsoft.com/office/drawing/2014/main" id="{3B2F4765-119D-4C8E-B8EC-C9DD52F980C2}"/>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24" name="Grupo 28">
            <a:extLst>
              <a:ext uri="{FF2B5EF4-FFF2-40B4-BE49-F238E27FC236}">
                <a16:creationId xmlns:a16="http://schemas.microsoft.com/office/drawing/2014/main" id="{851945E2-3501-488E-95B9-E10C606DD5C8}"/>
              </a:ext>
            </a:extLst>
          </p:cNvPr>
          <p:cNvGrpSpPr>
            <a:grpSpLocks/>
          </p:cNvGrpSpPr>
          <p:nvPr/>
        </p:nvGrpSpPr>
        <p:grpSpPr bwMode="auto">
          <a:xfrm>
            <a:off x="6063942" y="2355246"/>
            <a:ext cx="5253036" cy="461963"/>
            <a:chOff x="3790135" y="1079015"/>
            <a:chExt cx="8838706" cy="683037"/>
          </a:xfrm>
          <a:solidFill>
            <a:schemeClr val="accent6">
              <a:lumMod val="60000"/>
              <a:lumOff val="40000"/>
            </a:schemeClr>
          </a:solidFill>
        </p:grpSpPr>
        <p:sp>
          <p:nvSpPr>
            <p:cNvPr id="25" name="Pentágono 29">
              <a:extLst>
                <a:ext uri="{FF2B5EF4-FFF2-40B4-BE49-F238E27FC236}">
                  <a16:creationId xmlns:a16="http://schemas.microsoft.com/office/drawing/2014/main" id="{F592AD7C-0DDB-49CD-ACBC-DF0A9E314AD6}"/>
                </a:ext>
              </a:extLst>
            </p:cNvPr>
            <p:cNvSpPr/>
            <p:nvPr/>
          </p:nvSpPr>
          <p:spPr>
            <a:xfrm>
              <a:off x="4210578" y="1088404"/>
              <a:ext cx="519096" cy="63843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30">
              <a:extLst>
                <a:ext uri="{FF2B5EF4-FFF2-40B4-BE49-F238E27FC236}">
                  <a16:creationId xmlns:a16="http://schemas.microsoft.com/office/drawing/2014/main" id="{A419A8C8-0C56-48E9-954A-91D8C680F154}"/>
                </a:ext>
              </a:extLst>
            </p:cNvPr>
            <p:cNvSpPr/>
            <p:nvPr/>
          </p:nvSpPr>
          <p:spPr>
            <a:xfrm>
              <a:off x="4724976" y="1097793"/>
              <a:ext cx="7903865" cy="638439"/>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31">
              <a:extLst>
                <a:ext uri="{FF2B5EF4-FFF2-40B4-BE49-F238E27FC236}">
                  <a16:creationId xmlns:a16="http://schemas.microsoft.com/office/drawing/2014/main" id="{C88312BD-A998-4D4B-B1E3-4B8A98E93214}"/>
                </a:ext>
              </a:extLst>
            </p:cNvPr>
            <p:cNvSpPr txBox="1">
              <a:spLocks noChangeArrowheads="1"/>
            </p:cNvSpPr>
            <p:nvPr/>
          </p:nvSpPr>
          <p:spPr bwMode="auto">
            <a:xfrm>
              <a:off x="5086697" y="1158820"/>
              <a:ext cx="5896531" cy="54607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800" b="1" dirty="0">
                  <a:solidFill>
                    <a:srgbClr val="70AD47">
                      <a:lumMod val="50000"/>
                    </a:srgbClr>
                  </a:solidFill>
                  <a:latin typeface="Calibri" panose="020F0502020204030204"/>
                  <a:cs typeface="Arial" panose="020B0604020202020204" pitchFamily="34" charset="0"/>
                </a:rPr>
                <a:t>Longitud del proyecto a intervenir</a:t>
              </a:r>
              <a:endParaRPr lang="es-CO" altLang="es-CO" sz="1800" b="1" dirty="0">
                <a:solidFill>
                  <a:srgbClr val="70AD47">
                    <a:lumMod val="50000"/>
                  </a:srgbClr>
                </a:solidFill>
                <a:latin typeface="Calibri" panose="020F0502020204030204"/>
                <a:cs typeface="Arial" panose="020B0604020202020204" pitchFamily="34" charset="0"/>
              </a:endParaRPr>
            </a:p>
          </p:txBody>
        </p:sp>
        <p:sp>
          <p:nvSpPr>
            <p:cNvPr id="28" name="CuadroTexto 32">
              <a:extLst>
                <a:ext uri="{FF2B5EF4-FFF2-40B4-BE49-F238E27FC236}">
                  <a16:creationId xmlns:a16="http://schemas.microsoft.com/office/drawing/2014/main" id="{0E6863B7-CDBE-463D-9937-905148D71046}"/>
                </a:ext>
              </a:extLst>
            </p:cNvPr>
            <p:cNvSpPr txBox="1">
              <a:spLocks noChangeArrowheads="1"/>
            </p:cNvSpPr>
            <p:nvPr/>
          </p:nvSpPr>
          <p:spPr bwMode="auto">
            <a:xfrm>
              <a:off x="10458507" y="1079015"/>
              <a:ext cx="1841495" cy="68303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rgbClr val="70AD47">
                      <a:lumMod val="50000"/>
                    </a:srgbClr>
                  </a:solidFill>
                  <a:latin typeface="Calibri" panose="020F0502020204030204"/>
                  <a:cs typeface="Arial" panose="020B0604020202020204" pitchFamily="34" charset="0"/>
                </a:rPr>
                <a:t>0,70 </a:t>
              </a:r>
              <a:r>
                <a:rPr lang="es-CO" altLang="es-CO" sz="1800" dirty="0">
                  <a:solidFill>
                    <a:srgbClr val="70AD47">
                      <a:lumMod val="50000"/>
                    </a:srgbClr>
                  </a:solidFill>
                  <a:latin typeface="Calibri" panose="020F0502020204030204"/>
                  <a:cs typeface="Arial" panose="020B0604020202020204" pitchFamily="34" charset="0"/>
                </a:rPr>
                <a:t>km</a:t>
              </a:r>
              <a:endParaRPr lang="es-CO" altLang="es-CO" sz="2400" dirty="0">
                <a:solidFill>
                  <a:srgbClr val="70AD47">
                    <a:lumMod val="50000"/>
                  </a:srgbClr>
                </a:solidFill>
                <a:latin typeface="Calibri" panose="020F0502020204030204"/>
                <a:cs typeface="Arial" panose="020B0604020202020204" pitchFamily="34" charset="0"/>
              </a:endParaRPr>
            </a:p>
          </p:txBody>
        </p:sp>
        <p:sp>
          <p:nvSpPr>
            <p:cNvPr id="29" name="Elipse 28">
              <a:extLst>
                <a:ext uri="{FF2B5EF4-FFF2-40B4-BE49-F238E27FC236}">
                  <a16:creationId xmlns:a16="http://schemas.microsoft.com/office/drawing/2014/main" id="{93C44A15-BB45-4215-A856-5FA2AD164E4D}"/>
                </a:ext>
              </a:extLst>
            </p:cNvPr>
            <p:cNvSpPr/>
            <p:nvPr/>
          </p:nvSpPr>
          <p:spPr>
            <a:xfrm>
              <a:off x="3790135" y="1083709"/>
              <a:ext cx="629491" cy="6313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74762" name="Rectángulo 67">
            <a:extLst>
              <a:ext uri="{FF2B5EF4-FFF2-40B4-BE49-F238E27FC236}">
                <a16:creationId xmlns:a16="http://schemas.microsoft.com/office/drawing/2014/main" id="{C09F4FB6-CAFF-4047-9683-C8B0FE7F8F35}"/>
              </a:ext>
            </a:extLst>
          </p:cNvPr>
          <p:cNvSpPr>
            <a:spLocks noChangeArrowheads="1"/>
          </p:cNvSpPr>
          <p:nvPr/>
        </p:nvSpPr>
        <p:spPr bwMode="auto">
          <a:xfrm>
            <a:off x="873125" y="131763"/>
            <a:ext cx="41354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cs typeface="Arial" panose="020B0604020202020204" pitchFamily="34" charset="0"/>
              </a:rPr>
              <a:t>PROGRAMA: VIAS PARA LA EQUIDAD</a:t>
            </a:r>
          </a:p>
        </p:txBody>
      </p:sp>
      <p:sp>
        <p:nvSpPr>
          <p:cNvPr id="74763" name="Rectángulo 68">
            <a:extLst>
              <a:ext uri="{FF2B5EF4-FFF2-40B4-BE49-F238E27FC236}">
                <a16:creationId xmlns:a16="http://schemas.microsoft.com/office/drawing/2014/main" id="{425D9AC4-AFF5-44A0-903C-029474FD033F}"/>
              </a:ext>
            </a:extLst>
          </p:cNvPr>
          <p:cNvSpPr>
            <a:spLocks noChangeArrowheads="1"/>
          </p:cNvSpPr>
          <p:nvPr/>
        </p:nvSpPr>
        <p:spPr bwMode="auto">
          <a:xfrm>
            <a:off x="873125" y="325438"/>
            <a:ext cx="110505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ACCESO AL P</a:t>
            </a:r>
            <a:r>
              <a:rPr lang="es-ES" altLang="es-CO" sz="1400" b="1">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U</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ERTO DE BARRANQUILLA: Mejoramiento, gestión predial, social y ambiental</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Grupo Grandes Proyectos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3" name="Tabla 32">
            <a:extLst>
              <a:ext uri="{FF2B5EF4-FFF2-40B4-BE49-F238E27FC236}">
                <a16:creationId xmlns:a16="http://schemas.microsoft.com/office/drawing/2014/main" id="{D4C58DC3-0F4F-46B0-A1E6-A31BC84EC2FB}"/>
              </a:ext>
            </a:extLst>
          </p:cNvPr>
          <p:cNvGraphicFramePr>
            <a:graphicFrameLocks noGrp="1"/>
          </p:cNvGraphicFramePr>
          <p:nvPr/>
        </p:nvGraphicFramePr>
        <p:xfrm>
          <a:off x="6096000" y="3189288"/>
          <a:ext cx="5221288" cy="2509837"/>
        </p:xfrm>
        <a:graphic>
          <a:graphicData uri="http://schemas.openxmlformats.org/drawingml/2006/table">
            <a:tbl>
              <a:tblPr firstRow="1" bandRow="1">
                <a:tableStyleId>{93296810-A885-4BE3-A3E7-6D5BEEA58F35}</a:tableStyleId>
              </a:tblPr>
              <a:tblGrid>
                <a:gridCol w="1633788">
                  <a:extLst>
                    <a:ext uri="{9D8B030D-6E8A-4147-A177-3AD203B41FA5}">
                      <a16:colId xmlns:a16="http://schemas.microsoft.com/office/drawing/2014/main" val="20000"/>
                    </a:ext>
                  </a:extLst>
                </a:gridCol>
                <a:gridCol w="957031">
                  <a:extLst>
                    <a:ext uri="{9D8B030D-6E8A-4147-A177-3AD203B41FA5}">
                      <a16:colId xmlns:a16="http://schemas.microsoft.com/office/drawing/2014/main" val="20001"/>
                    </a:ext>
                  </a:extLst>
                </a:gridCol>
                <a:gridCol w="1345312">
                  <a:extLst>
                    <a:ext uri="{9D8B030D-6E8A-4147-A177-3AD203B41FA5}">
                      <a16:colId xmlns:a16="http://schemas.microsoft.com/office/drawing/2014/main" val="20002"/>
                    </a:ext>
                  </a:extLst>
                </a:gridCol>
                <a:gridCol w="1285157">
                  <a:extLst>
                    <a:ext uri="{9D8B030D-6E8A-4147-A177-3AD203B41FA5}">
                      <a16:colId xmlns:a16="http://schemas.microsoft.com/office/drawing/2014/main" val="20003"/>
                    </a:ext>
                  </a:extLst>
                </a:gridCol>
              </a:tblGrid>
              <a:tr h="179510">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bg1"/>
                          </a:solidFill>
                        </a:rPr>
                        <a:t>INVERSIONES </a:t>
                      </a:r>
                      <a:endParaRPr lang="es-MX" sz="800" b="0" kern="1200" dirty="0">
                        <a:solidFill>
                          <a:schemeClr val="bg1"/>
                        </a:solidFill>
                        <a:latin typeface="+mn-lt"/>
                        <a:ea typeface="Verdana" panose="020B0604030504040204" pitchFamily="34" charset="0"/>
                        <a:cs typeface="Verdana" panose="020B0604030504040204" pitchFamily="34" charset="0"/>
                      </a:endParaRPr>
                    </a:p>
                  </a:txBody>
                  <a:tcPr marL="58362" marR="58362"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79510">
                <a:tc gridSpan="2">
                  <a:txBody>
                    <a:bodyPr/>
                    <a:lstStyle/>
                    <a:p>
                      <a:pPr marL="0" algn="l" defTabSz="914400" rtl="0" eaLnBrk="1" latinLnBrk="0" hangingPunct="1"/>
                      <a:r>
                        <a:rPr lang="es-ES" sz="800" kern="1200" dirty="0">
                          <a:solidFill>
                            <a:schemeClr val="accent6">
                              <a:lumMod val="50000"/>
                            </a:schemeClr>
                          </a:solidFill>
                        </a:rPr>
                        <a:t>A. Total Contrato de</a:t>
                      </a:r>
                      <a:r>
                        <a:rPr lang="es-ES" sz="800" kern="1200" baseline="0" dirty="0">
                          <a:solidFill>
                            <a:schemeClr val="accent6">
                              <a:lumMod val="50000"/>
                            </a:schemeClr>
                          </a:solidFill>
                        </a:rPr>
                        <a:t> Obra</a:t>
                      </a:r>
                      <a:endParaRPr lang="es-CO" sz="800" b="1"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marL="0" algn="ctr" defTabSz="914400" rtl="0" eaLnBrk="1" latinLnBrk="0" hangingPunct="1"/>
                      <a:r>
                        <a:rPr lang="es-CO" sz="800" u="none" strike="noStrike" dirty="0">
                          <a:solidFill>
                            <a:schemeClr val="accent6">
                              <a:lumMod val="50000"/>
                            </a:schemeClr>
                          </a:solidFill>
                          <a:effectLst/>
                        </a:rPr>
                        <a:t>$ 99.083.218.188</a:t>
                      </a:r>
                      <a:endParaRPr lang="es-CO" sz="800" b="1"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179510">
                <a:tc gridSpan="2">
                  <a:txBody>
                    <a:bodyPr/>
                    <a:lstStyle/>
                    <a:p>
                      <a:pPr marL="0" algn="l" defTabSz="914400" rtl="0" eaLnBrk="1" latinLnBrk="0" hangingPunct="1"/>
                      <a:r>
                        <a:rPr lang="es-CO" sz="800" kern="1200" dirty="0">
                          <a:solidFill>
                            <a:schemeClr val="accent6">
                              <a:lumMod val="50000"/>
                            </a:schemeClr>
                          </a:solidFill>
                        </a:rPr>
                        <a:t>A.1. Inversión acumulada obra hasta 2018</a:t>
                      </a:r>
                      <a:endParaRPr lang="es-CO" sz="800"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marL="0" algn="ctr" defTabSz="914400" rtl="0" eaLnBrk="1" latinLnBrk="0" hangingPunct="1"/>
                      <a:r>
                        <a:rPr lang="es-CO" sz="800" u="none" strike="noStrike" dirty="0">
                          <a:solidFill>
                            <a:schemeClr val="accent6">
                              <a:lumMod val="50000"/>
                            </a:schemeClr>
                          </a:solidFill>
                          <a:effectLst/>
                        </a:rPr>
                        <a:t> $ 79.324.234.600 </a:t>
                      </a:r>
                      <a:endParaRPr lang="es-CO" sz="800"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2"/>
                  </a:ext>
                </a:extLst>
              </a:tr>
              <a:tr h="179510">
                <a:tc gridSpan="2">
                  <a:txBody>
                    <a:bodyPr/>
                    <a:lstStyle/>
                    <a:p>
                      <a:pPr marL="0" algn="l" defTabSz="914400" rtl="0" eaLnBrk="1" latinLnBrk="0" hangingPunct="1"/>
                      <a:r>
                        <a:rPr lang="es-CO" sz="800" kern="1200" dirty="0">
                          <a:solidFill>
                            <a:schemeClr val="accent6">
                              <a:lumMod val="50000"/>
                            </a:schemeClr>
                          </a:solidFill>
                        </a:rPr>
                        <a:t>A.2. Inversión obra 2019</a:t>
                      </a:r>
                      <a:endParaRPr lang="es-CO" sz="800"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marL="0" algn="ctr" defTabSz="914400" rtl="0" eaLnBrk="1" latinLnBrk="0" hangingPunct="1"/>
                      <a:r>
                        <a:rPr lang="es-CO" sz="800" u="none" strike="noStrike" dirty="0">
                          <a:solidFill>
                            <a:schemeClr val="accent6">
                              <a:lumMod val="50000"/>
                            </a:schemeClr>
                          </a:solidFill>
                          <a:effectLst/>
                        </a:rPr>
                        <a:t> $ 11.973.356.799 </a:t>
                      </a:r>
                    </a:p>
                  </a:txBody>
                  <a:tcPr marL="36024" marR="36024"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3"/>
                  </a:ext>
                </a:extLst>
              </a:tr>
              <a:tr h="17951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rPr>
                        <a:t>B. Total Contrato Interventoría</a:t>
                      </a:r>
                      <a:endParaRPr lang="es-CO" sz="800" b="1"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u="none" strike="noStrike" kern="1200" dirty="0">
                          <a:solidFill>
                            <a:schemeClr val="accent6">
                              <a:lumMod val="50000"/>
                            </a:schemeClr>
                          </a:solidFill>
                          <a:effectLst/>
                        </a:rPr>
                        <a:t>$ 6.999.873.978</a:t>
                      </a:r>
                      <a:endParaRPr lang="es-CO" sz="800" b="1"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4"/>
                  </a:ext>
                </a:extLst>
              </a:tr>
              <a:tr h="179510">
                <a:tc gridSpan="2">
                  <a:txBody>
                    <a:bodyPr/>
                    <a:lstStyle/>
                    <a:p>
                      <a:pPr marL="0" algn="l" defTabSz="914400" rtl="0" eaLnBrk="1" latinLnBrk="0" hangingPunct="1"/>
                      <a:r>
                        <a:rPr lang="es-CO" sz="800" kern="1200" dirty="0">
                          <a:solidFill>
                            <a:schemeClr val="accent6">
                              <a:lumMod val="50000"/>
                            </a:schemeClr>
                          </a:solidFill>
                        </a:rPr>
                        <a:t>B.1. Inversión acumulada interventoría hasta 2018</a:t>
                      </a:r>
                      <a:endParaRPr lang="es-CO" sz="800"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marL="0" algn="ctr" defTabSz="914400" rtl="0" eaLnBrk="1" latinLnBrk="0" hangingPunct="1"/>
                      <a:r>
                        <a:rPr lang="es-CO" sz="800" u="none" strike="noStrike" baseline="0" dirty="0">
                          <a:solidFill>
                            <a:schemeClr val="accent6">
                              <a:lumMod val="50000"/>
                            </a:schemeClr>
                          </a:solidFill>
                          <a:effectLst/>
                        </a:rPr>
                        <a:t> $ 4.471.493.810 </a:t>
                      </a:r>
                      <a:endParaRPr lang="es-CO" sz="800"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5"/>
                  </a:ext>
                </a:extLst>
              </a:tr>
              <a:tr h="17951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rPr>
                        <a:t>B.2 Inversión Interventoría 2019</a:t>
                      </a:r>
                      <a:endParaRPr lang="es-CO" sz="800"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CO" sz="800" u="none" strike="noStrike" dirty="0">
                          <a:solidFill>
                            <a:schemeClr val="accent6">
                              <a:lumMod val="50000"/>
                            </a:schemeClr>
                          </a:solidFill>
                          <a:effectLst/>
                        </a:rPr>
                        <a:t> $ 1.514.041.268 </a:t>
                      </a:r>
                    </a:p>
                  </a:txBody>
                  <a:tcPr marL="36024" marR="36024"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6"/>
                  </a:ext>
                </a:extLst>
              </a:tr>
              <a:tr h="17951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rPr>
                        <a:t>Total Inversión </a:t>
                      </a:r>
                      <a:endParaRPr lang="es-CO" sz="800" b="1"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CO" sz="800" u="none" strike="noStrike" dirty="0">
                          <a:solidFill>
                            <a:schemeClr val="accent6">
                              <a:lumMod val="50000"/>
                            </a:schemeClr>
                          </a:solidFill>
                          <a:effectLst/>
                        </a:rPr>
                        <a:t>$ 106.083.092.166</a:t>
                      </a:r>
                      <a:endParaRPr lang="es-CO" sz="800" b="1"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7"/>
                  </a:ext>
                </a:extLst>
              </a:tr>
              <a:tr h="17951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rPr>
                        <a:t>Inversión acumulada a 2019</a:t>
                      </a:r>
                      <a:endParaRPr lang="es-CO" sz="800" b="1"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36024" marR="36024"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CO" sz="800" u="none" strike="noStrike" dirty="0">
                          <a:solidFill>
                            <a:schemeClr val="accent6">
                              <a:lumMod val="50000"/>
                            </a:schemeClr>
                          </a:solidFill>
                          <a:effectLst/>
                        </a:rPr>
                        <a:t> $ 97.283.126.477 </a:t>
                      </a:r>
                    </a:p>
                  </a:txBody>
                  <a:tcPr marL="36024" marR="36024"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8"/>
                  </a:ext>
                </a:extLst>
              </a:tr>
              <a:tr h="179510">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accent6">
                              <a:lumMod val="50000"/>
                            </a:schemeClr>
                          </a:solidFill>
                        </a:rPr>
                        <a:t>ALCANCE FÍSICO TOTAL DEL CONTRATO O PROYECTO</a:t>
                      </a:r>
                      <a:endParaRPr lang="es-MX" sz="800" b="0" kern="1200" dirty="0">
                        <a:solidFill>
                          <a:schemeClr val="accent6">
                            <a:lumMod val="50000"/>
                          </a:schemeClr>
                        </a:solidFill>
                        <a:latin typeface="+mn-lt"/>
                        <a:ea typeface="Verdana" panose="020B0604030504040204" pitchFamily="34" charset="0"/>
                        <a:cs typeface="Verdana" panose="020B0604030504040204" pitchFamily="34" charset="0"/>
                      </a:endParaRPr>
                    </a:p>
                  </a:txBody>
                  <a:tcPr marL="58362" marR="58362"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endParaRPr lang="es-CO"/>
                    </a:p>
                  </a:txBody>
                  <a:tcP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9"/>
                  </a:ext>
                </a:extLst>
              </a:tr>
              <a:tr h="243921">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rPr>
                        <a:t>SECTOR/TRAMO</a:t>
                      </a:r>
                      <a:endParaRPr lang="es-CO" sz="800" b="1" kern="1200" dirty="0">
                        <a:solidFill>
                          <a:schemeClr val="accent6">
                            <a:lumMod val="50000"/>
                          </a:schemeClr>
                        </a:solidFill>
                        <a:effectLst/>
                        <a:latin typeface="+mn-lt"/>
                        <a:ea typeface="Verdana" panose="020B0604030504040204" pitchFamily="34" charset="0"/>
                        <a:cs typeface="Verdana" panose="020B0604030504040204" pitchFamily="34" charset="0"/>
                      </a:endParaRPr>
                    </a:p>
                  </a:txBody>
                  <a:tcPr marL="58362" marR="58362"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rPr>
                        <a:t>CANTIDAD </a:t>
                      </a:r>
                      <a:endParaRPr lang="es-CO" sz="800" b="1" kern="1200" dirty="0">
                        <a:solidFill>
                          <a:schemeClr val="accent6">
                            <a:lumMod val="50000"/>
                          </a:schemeClr>
                        </a:solidFill>
                        <a:effectLst/>
                        <a:latin typeface="+mn-lt"/>
                        <a:ea typeface="Verdana" panose="020B0604030504040204" pitchFamily="34" charset="0"/>
                        <a:cs typeface="Verdana" panose="020B0604030504040204" pitchFamily="34" charset="0"/>
                      </a:endParaRPr>
                    </a:p>
                  </a:txBody>
                  <a:tcPr marL="58362" marR="58362" marT="0" marB="0" anchor="ctr"/>
                </a:tc>
                <a:tc>
                  <a:txBody>
                    <a:bodyPr/>
                    <a:lstStyle/>
                    <a:p>
                      <a:pPr algn="ctr">
                        <a:spcAft>
                          <a:spcPts val="0"/>
                        </a:spcAft>
                      </a:pPr>
                      <a:r>
                        <a:rPr lang="es-ES_tradnl" sz="800" kern="1200" dirty="0">
                          <a:solidFill>
                            <a:schemeClr val="accent6">
                              <a:lumMod val="50000"/>
                            </a:schemeClr>
                          </a:solidFill>
                          <a:effectLst/>
                        </a:rPr>
                        <a:t>INTERVENCIÓN PREVISTA</a:t>
                      </a:r>
                      <a:endParaRPr lang="es-CO" sz="800" b="1" kern="1200" dirty="0">
                        <a:solidFill>
                          <a:schemeClr val="accent6">
                            <a:lumMod val="50000"/>
                          </a:schemeClr>
                        </a:solidFill>
                        <a:effectLst/>
                        <a:latin typeface="+mn-lt"/>
                        <a:ea typeface="Verdana" panose="020B0604030504040204" pitchFamily="34" charset="0"/>
                        <a:cs typeface="Verdana" panose="020B0604030504040204" pitchFamily="34" charset="0"/>
                      </a:endParaRPr>
                    </a:p>
                  </a:txBody>
                  <a:tcPr marL="58362" marR="58362"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rPr>
                        <a:t>AVANCE TOTAL ACUMULADO</a:t>
                      </a:r>
                      <a:endParaRPr lang="es-CO" sz="800" b="1" kern="1200" dirty="0">
                        <a:solidFill>
                          <a:schemeClr val="accent6">
                            <a:lumMod val="50000"/>
                          </a:schemeClr>
                        </a:solidFill>
                        <a:effectLst/>
                        <a:latin typeface="+mn-lt"/>
                        <a:ea typeface="Verdana" panose="020B0604030504040204" pitchFamily="34" charset="0"/>
                        <a:cs typeface="Verdana" panose="020B0604030504040204" pitchFamily="34" charset="0"/>
                      </a:endParaRPr>
                    </a:p>
                  </a:txBody>
                  <a:tcPr marL="58362" marR="58362" marT="0" marB="0" anchor="ctr"/>
                </a:tc>
                <a:extLst>
                  <a:ext uri="{0D108BD9-81ED-4DB2-BD59-A6C34878D82A}">
                    <a16:rowId xmlns:a16="http://schemas.microsoft.com/office/drawing/2014/main" val="10010"/>
                  </a:ext>
                </a:extLst>
              </a:tr>
              <a:tr h="257594">
                <a:tc>
                  <a:txBody>
                    <a:bodyPr/>
                    <a:lstStyle/>
                    <a:p>
                      <a:pPr marL="0" algn="just" defTabSz="914400" rtl="0" eaLnBrk="1" fontAlgn="ctr" latinLnBrk="0" hangingPunct="1">
                        <a:spcAft>
                          <a:spcPts val="0"/>
                        </a:spcAft>
                      </a:pPr>
                      <a:r>
                        <a:rPr lang="pt-BR" sz="800" u="none" strike="noStrike" kern="1200" dirty="0">
                          <a:solidFill>
                            <a:schemeClr val="accent6">
                              <a:lumMod val="50000"/>
                            </a:schemeClr>
                          </a:solidFill>
                          <a:effectLst/>
                          <a:latin typeface="+mn-lt"/>
                          <a:ea typeface="+mn-ea"/>
                          <a:cs typeface="+mn-cs"/>
                        </a:rPr>
                        <a:t>Pavimento Cra 38 entre calles 110 a 83 </a:t>
                      </a:r>
                      <a:endParaRPr lang="es-CO" sz="800" u="none" strike="noStrike" kern="1200" dirty="0">
                        <a:solidFill>
                          <a:schemeClr val="accent6">
                            <a:lumMod val="50000"/>
                          </a:schemeClr>
                        </a:solidFill>
                        <a:effectLst/>
                        <a:latin typeface="+mn-lt"/>
                        <a:ea typeface="+mn-ea"/>
                        <a:cs typeface="+mn-cs"/>
                      </a:endParaRPr>
                    </a:p>
                  </a:txBody>
                  <a:tcPr marL="58362" marR="58362" marT="0" marB="0" anchor="ctr"/>
                </a:tc>
                <a:tc>
                  <a:txBody>
                    <a:bodyPr/>
                    <a:lstStyle/>
                    <a:p>
                      <a:pPr marL="0" algn="ctr" defTabSz="914400" rtl="0" eaLnBrk="1" fontAlgn="ctr" latinLnBrk="0" hangingPunct="1">
                        <a:spcAft>
                          <a:spcPts val="0"/>
                        </a:spcAft>
                      </a:pPr>
                      <a:r>
                        <a:rPr lang="es-ES" sz="800" u="none" strike="noStrike" kern="1200" dirty="0">
                          <a:solidFill>
                            <a:schemeClr val="accent6">
                              <a:lumMod val="50000"/>
                            </a:schemeClr>
                          </a:solidFill>
                          <a:effectLst/>
                          <a:latin typeface="+mn-lt"/>
                          <a:ea typeface="+mn-ea"/>
                          <a:cs typeface="+mn-cs"/>
                        </a:rPr>
                        <a:t>0,70 Km</a:t>
                      </a:r>
                      <a:endParaRPr lang="es-CO" sz="800" u="none" strike="noStrike" kern="1200" dirty="0">
                        <a:solidFill>
                          <a:schemeClr val="accent6">
                            <a:lumMod val="50000"/>
                          </a:schemeClr>
                        </a:solidFill>
                        <a:effectLst/>
                        <a:latin typeface="+mn-lt"/>
                        <a:ea typeface="+mn-ea"/>
                        <a:cs typeface="+mn-cs"/>
                      </a:endParaRPr>
                    </a:p>
                  </a:txBody>
                  <a:tcPr marL="58362" marR="58362" marT="0" marB="0" anchor="ctr"/>
                </a:tc>
                <a:tc>
                  <a:txBody>
                    <a:bodyPr/>
                    <a:lstStyle/>
                    <a:p>
                      <a:pPr marL="0" algn="ctr" defTabSz="914400" rtl="0" eaLnBrk="1" fontAlgn="ctr" latinLnBrk="0" hangingPunct="1">
                        <a:spcAft>
                          <a:spcPts val="0"/>
                        </a:spcAft>
                      </a:pPr>
                      <a:r>
                        <a:rPr lang="es-ES" sz="800" u="none" strike="noStrike" kern="1200" dirty="0">
                          <a:solidFill>
                            <a:schemeClr val="accent6">
                              <a:lumMod val="50000"/>
                            </a:schemeClr>
                          </a:solidFill>
                          <a:effectLst/>
                          <a:latin typeface="+mn-lt"/>
                          <a:ea typeface="+mn-ea"/>
                          <a:cs typeface="+mn-cs"/>
                        </a:rPr>
                        <a:t>Pavimentación</a:t>
                      </a:r>
                      <a:endParaRPr lang="es-CO" sz="800" u="none" strike="noStrike" kern="1200" dirty="0">
                        <a:solidFill>
                          <a:schemeClr val="accent6">
                            <a:lumMod val="50000"/>
                          </a:schemeClr>
                        </a:solidFill>
                        <a:effectLst/>
                        <a:latin typeface="+mn-lt"/>
                        <a:ea typeface="+mn-ea"/>
                        <a:cs typeface="+mn-cs"/>
                      </a:endParaRPr>
                    </a:p>
                  </a:txBody>
                  <a:tcPr marL="58362" marR="58362" marT="0" marB="0" anchor="ct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800" u="none" strike="noStrike" kern="1200" dirty="0">
                          <a:solidFill>
                            <a:schemeClr val="accent6">
                              <a:lumMod val="50000"/>
                            </a:schemeClr>
                          </a:solidFill>
                          <a:effectLst/>
                          <a:latin typeface="+mn-lt"/>
                          <a:ea typeface="+mn-ea"/>
                          <a:cs typeface="+mn-cs"/>
                        </a:rPr>
                        <a:t>0,70 Km</a:t>
                      </a:r>
                      <a:endParaRPr lang="es-CO" sz="800" u="none" strike="noStrike" kern="1200" dirty="0">
                        <a:solidFill>
                          <a:schemeClr val="accent6">
                            <a:lumMod val="50000"/>
                          </a:schemeClr>
                        </a:solidFill>
                        <a:effectLst/>
                        <a:latin typeface="+mn-lt"/>
                        <a:ea typeface="+mn-ea"/>
                        <a:cs typeface="+mn-cs"/>
                      </a:endParaRPr>
                    </a:p>
                  </a:txBody>
                  <a:tcPr marL="58362" marR="58362" marT="0" marB="0" anchor="ctr"/>
                </a:tc>
                <a:extLst>
                  <a:ext uri="{0D108BD9-81ED-4DB2-BD59-A6C34878D82A}">
                    <a16:rowId xmlns:a16="http://schemas.microsoft.com/office/drawing/2014/main" val="10011"/>
                  </a:ext>
                </a:extLst>
              </a:tr>
              <a:tr h="213225">
                <a:tc>
                  <a:txBody>
                    <a:bodyPr/>
                    <a:lstStyle/>
                    <a:p>
                      <a:pPr algn="just" rtl="0" fontAlgn="ctr"/>
                      <a:r>
                        <a:rPr lang="pt-BR" sz="800" u="none" strike="noStrike" dirty="0">
                          <a:solidFill>
                            <a:schemeClr val="accent6">
                              <a:lumMod val="50000"/>
                            </a:schemeClr>
                          </a:solidFill>
                          <a:effectLst/>
                        </a:rPr>
                        <a:t>K38 entre </a:t>
                      </a:r>
                      <a:r>
                        <a:rPr lang="es-CO" sz="800" u="none" strike="noStrike" noProof="0" dirty="0">
                          <a:solidFill>
                            <a:schemeClr val="accent6">
                              <a:lumMod val="50000"/>
                            </a:schemeClr>
                          </a:solidFill>
                          <a:effectLst/>
                        </a:rPr>
                        <a:t>calles</a:t>
                      </a:r>
                      <a:r>
                        <a:rPr lang="pt-BR" sz="800" u="none" strike="noStrike" baseline="0" dirty="0">
                          <a:solidFill>
                            <a:schemeClr val="accent6">
                              <a:lumMod val="50000"/>
                            </a:schemeClr>
                          </a:solidFill>
                          <a:effectLst/>
                        </a:rPr>
                        <a:t> 82 a 84</a:t>
                      </a:r>
                      <a:endParaRPr lang="pt-BR" sz="800" b="1" i="0" u="none" strike="noStrike" dirty="0">
                        <a:solidFill>
                          <a:schemeClr val="accent6">
                            <a:lumMod val="50000"/>
                          </a:schemeClr>
                        </a:solidFill>
                        <a:effectLst/>
                        <a:latin typeface="+mn-lt"/>
                        <a:ea typeface="Verdana" panose="020B0604030504040204" pitchFamily="34" charset="0"/>
                        <a:cs typeface="Verdana" panose="020B0604030504040204" pitchFamily="34" charset="0"/>
                      </a:endParaRPr>
                    </a:p>
                  </a:txBody>
                  <a:tcPr marL="91425" marR="91425" marT="45632" marB="45632"/>
                </a:tc>
                <a:tc>
                  <a:txBody>
                    <a:bodyPr/>
                    <a:lstStyle/>
                    <a:p>
                      <a:pPr algn="ctr"/>
                      <a:r>
                        <a:rPr lang="es-CO" sz="800" dirty="0">
                          <a:solidFill>
                            <a:schemeClr val="accent6">
                              <a:lumMod val="50000"/>
                            </a:schemeClr>
                          </a:solidFill>
                        </a:rPr>
                        <a:t>2 Un</a:t>
                      </a:r>
                      <a:endParaRPr lang="es-CO" sz="800" dirty="0">
                        <a:solidFill>
                          <a:schemeClr val="accent6">
                            <a:lumMod val="50000"/>
                          </a:schemeClr>
                        </a:solidFill>
                        <a:latin typeface="+mn-lt"/>
                        <a:ea typeface="Verdana" panose="020B0604030504040204" pitchFamily="34" charset="0"/>
                        <a:cs typeface="Verdana" panose="020B0604030504040204" pitchFamily="34" charset="0"/>
                      </a:endParaRPr>
                    </a:p>
                  </a:txBody>
                  <a:tcPr marL="91425" marR="91425" marT="45632" marB="45632"/>
                </a:tc>
                <a:tc>
                  <a:txBody>
                    <a:bodyPr/>
                    <a:lstStyle/>
                    <a:p>
                      <a:pPr algn="ctr"/>
                      <a:r>
                        <a:rPr lang="es-CO" sz="800" u="none" strike="noStrike" dirty="0">
                          <a:solidFill>
                            <a:schemeClr val="accent6">
                              <a:lumMod val="50000"/>
                            </a:schemeClr>
                          </a:solidFill>
                          <a:effectLst/>
                        </a:rPr>
                        <a:t>Sitio critico</a:t>
                      </a:r>
                      <a:endParaRPr lang="es-CO" sz="800" dirty="0">
                        <a:solidFill>
                          <a:schemeClr val="accent6">
                            <a:lumMod val="50000"/>
                          </a:schemeClr>
                        </a:solidFill>
                        <a:latin typeface="+mn-lt"/>
                        <a:ea typeface="Verdana" panose="020B0604030504040204" pitchFamily="34" charset="0"/>
                        <a:cs typeface="Verdana" panose="020B0604030504040204" pitchFamily="34" charset="0"/>
                      </a:endParaRPr>
                    </a:p>
                  </a:txBody>
                  <a:tcPr marL="91425" marR="91425" marT="45632" marB="45632"/>
                </a:tc>
                <a:tc>
                  <a:txBody>
                    <a:bodyPr/>
                    <a:lstStyle/>
                    <a:p>
                      <a:pPr algn="ctr"/>
                      <a:r>
                        <a:rPr lang="es-CO" sz="800" dirty="0">
                          <a:solidFill>
                            <a:schemeClr val="accent6">
                              <a:lumMod val="50000"/>
                            </a:schemeClr>
                          </a:solidFill>
                        </a:rPr>
                        <a:t>1, 66 Un</a:t>
                      </a:r>
                      <a:endParaRPr lang="es-CO" sz="800" dirty="0">
                        <a:solidFill>
                          <a:schemeClr val="accent6">
                            <a:lumMod val="50000"/>
                          </a:schemeClr>
                        </a:solidFill>
                        <a:latin typeface="+mn-lt"/>
                        <a:ea typeface="Verdana" panose="020B0604030504040204" pitchFamily="34" charset="0"/>
                        <a:cs typeface="Verdana" panose="020B0604030504040204" pitchFamily="34" charset="0"/>
                      </a:endParaRPr>
                    </a:p>
                  </a:txBody>
                  <a:tcPr marL="91425" marR="91425" marT="45632" marB="45632"/>
                </a:tc>
                <a:extLst>
                  <a:ext uri="{0D108BD9-81ED-4DB2-BD59-A6C34878D82A}">
                    <a16:rowId xmlns:a16="http://schemas.microsoft.com/office/drawing/2014/main" val="10012"/>
                  </a:ext>
                </a:extLst>
              </a:tr>
            </a:tbl>
          </a:graphicData>
        </a:graphic>
      </p:graphicFrame>
      <p:graphicFrame>
        <p:nvGraphicFramePr>
          <p:cNvPr id="34" name="Tabla 33">
            <a:extLst>
              <a:ext uri="{FF2B5EF4-FFF2-40B4-BE49-F238E27FC236}">
                <a16:creationId xmlns:a16="http://schemas.microsoft.com/office/drawing/2014/main" id="{475CBB8F-5B94-4FCC-B185-C9F4F4EE0882}"/>
              </a:ext>
            </a:extLst>
          </p:cNvPr>
          <p:cNvGraphicFramePr>
            <a:graphicFrameLocks noGrp="1"/>
          </p:cNvGraphicFramePr>
          <p:nvPr/>
        </p:nvGraphicFramePr>
        <p:xfrm>
          <a:off x="873125" y="781050"/>
          <a:ext cx="4995863" cy="3687763"/>
        </p:xfrm>
        <a:graphic>
          <a:graphicData uri="http://schemas.openxmlformats.org/drawingml/2006/table">
            <a:tbl>
              <a:tblPr firstRow="1" bandRow="1">
                <a:tableStyleId>{93296810-A885-4BE3-A3E7-6D5BEEA58F35}</a:tableStyleId>
              </a:tblPr>
              <a:tblGrid>
                <a:gridCol w="2126845">
                  <a:extLst>
                    <a:ext uri="{9D8B030D-6E8A-4147-A177-3AD203B41FA5}">
                      <a16:colId xmlns:a16="http://schemas.microsoft.com/office/drawing/2014/main" val="20000"/>
                    </a:ext>
                  </a:extLst>
                </a:gridCol>
                <a:gridCol w="416449">
                  <a:extLst>
                    <a:ext uri="{9D8B030D-6E8A-4147-A177-3AD203B41FA5}">
                      <a16:colId xmlns:a16="http://schemas.microsoft.com/office/drawing/2014/main" val="20001"/>
                    </a:ext>
                  </a:extLst>
                </a:gridCol>
                <a:gridCol w="349663">
                  <a:extLst>
                    <a:ext uri="{9D8B030D-6E8A-4147-A177-3AD203B41FA5}">
                      <a16:colId xmlns:a16="http://schemas.microsoft.com/office/drawing/2014/main" val="20002"/>
                    </a:ext>
                  </a:extLst>
                </a:gridCol>
                <a:gridCol w="159178">
                  <a:extLst>
                    <a:ext uri="{9D8B030D-6E8A-4147-A177-3AD203B41FA5}">
                      <a16:colId xmlns:a16="http://schemas.microsoft.com/office/drawing/2014/main" val="20003"/>
                    </a:ext>
                  </a:extLst>
                </a:gridCol>
                <a:gridCol w="845372">
                  <a:extLst>
                    <a:ext uri="{9D8B030D-6E8A-4147-A177-3AD203B41FA5}">
                      <a16:colId xmlns:a16="http://schemas.microsoft.com/office/drawing/2014/main" val="20004"/>
                    </a:ext>
                  </a:extLst>
                </a:gridCol>
                <a:gridCol w="1098356">
                  <a:extLst>
                    <a:ext uri="{9D8B030D-6E8A-4147-A177-3AD203B41FA5}">
                      <a16:colId xmlns:a16="http://schemas.microsoft.com/office/drawing/2014/main" val="20005"/>
                    </a:ext>
                  </a:extLst>
                </a:gridCol>
              </a:tblGrid>
              <a:tr h="213360">
                <a:tc gridSpan="6">
                  <a:txBody>
                    <a:bodyPr/>
                    <a:lstStyle/>
                    <a:p>
                      <a:pPr marL="343266" indent="-343266" algn="ctr" defTabSz="912047" eaLnBrk="1" fontAlgn="auto" hangingPunct="1">
                        <a:spcBef>
                          <a:spcPts val="450"/>
                        </a:spcBef>
                        <a:spcAft>
                          <a:spcPts val="0"/>
                        </a:spcAft>
                        <a:defRPr/>
                      </a:pPr>
                      <a:r>
                        <a:rPr lang="es-CO" sz="800" dirty="0">
                          <a:solidFill>
                            <a:schemeClr val="bg1"/>
                          </a:solidFill>
                          <a:latin typeface="Arial" panose="020B0604020202020204" pitchFamily="34" charset="0"/>
                          <a:cs typeface="Arial" panose="020B0604020202020204" pitchFamily="34" charset="0"/>
                        </a:rPr>
                        <a:t>INFORMACION DEL CONTRATO</a:t>
                      </a:r>
                      <a:endParaRPr lang="es-CO" sz="8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53" marR="91453" marT="45719" marB="45719">
                    <a:solidFill>
                      <a:schemeClr val="accent6">
                        <a:lumMod val="50000"/>
                      </a:schemeClr>
                    </a:solidFill>
                  </a:tcPr>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3360">
                <a:tc gridSpan="2">
                  <a:txBody>
                    <a:bodyPr/>
                    <a:lstStyle/>
                    <a:p>
                      <a:pPr marL="0" algn="l" defTabSz="914400" rtl="0" eaLnBrk="1" latinLnBrk="0" hangingPunct="1"/>
                      <a:r>
                        <a:rPr lang="es-ES" sz="800" kern="1200" dirty="0">
                          <a:latin typeface="Arial" panose="020B0604020202020204" pitchFamily="34" charset="0"/>
                          <a:cs typeface="Arial" panose="020B0604020202020204" pitchFamily="34" charset="0"/>
                        </a:rPr>
                        <a:t>CONTRATO No.</a:t>
                      </a:r>
                      <a:endParaRPr lang="es-CO" sz="800" b="1" kern="1200" dirty="0">
                        <a:solidFill>
                          <a:schemeClr val="dk1"/>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r>
                        <a:rPr lang="es-CO" sz="800" dirty="0">
                          <a:latin typeface="Arial" panose="020B0604020202020204" pitchFamily="34" charset="0"/>
                          <a:cs typeface="Arial" panose="020B0604020202020204" pitchFamily="34" charset="0"/>
                        </a:rPr>
                        <a:t>1676 de 2015</a:t>
                      </a:r>
                      <a:endParaRPr lang="es-CO" sz="800" dirty="0">
                        <a:latin typeface="Arial" panose="020B0604020202020204" pitchFamily="34" charset="0"/>
                        <a:ea typeface="Verdana" panose="020B0604030504040204" pitchFamily="34" charset="0"/>
                        <a:cs typeface="Arial" panose="020B0604020202020204" pitchFamily="34" charset="0"/>
                      </a:endParaRPr>
                    </a:p>
                  </a:txBody>
                  <a:tcPr marL="91453" marR="91453" marT="45719" marB="45719"/>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13360">
                <a:tc gridSpan="2">
                  <a:txBody>
                    <a:bodyPr/>
                    <a:lstStyle/>
                    <a:p>
                      <a:pPr marL="0" algn="l" defTabSz="914400" rtl="0" eaLnBrk="1" latinLnBrk="0" hangingPunct="1"/>
                      <a:r>
                        <a:rPr lang="es-CO" sz="800" kern="1200" dirty="0">
                          <a:latin typeface="Arial" panose="020B0604020202020204" pitchFamily="34" charset="0"/>
                          <a:cs typeface="Arial" panose="020B0604020202020204" pitchFamily="34" charset="0"/>
                        </a:rPr>
                        <a:t>FECHA DE INICIO</a:t>
                      </a:r>
                      <a:endParaRPr lang="es-CO" sz="800" b="1" kern="1200" dirty="0">
                        <a:solidFill>
                          <a:schemeClr val="dk1"/>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r>
                        <a:rPr lang="es-CO" sz="800" dirty="0">
                          <a:latin typeface="Arial" panose="020B0604020202020204" pitchFamily="34" charset="0"/>
                          <a:cs typeface="Arial" panose="020B0604020202020204" pitchFamily="34" charset="0"/>
                        </a:rPr>
                        <a:t>25/01/2016</a:t>
                      </a:r>
                      <a:endParaRPr lang="es-CO" sz="800" dirty="0">
                        <a:latin typeface="Arial" panose="020B0604020202020204" pitchFamily="34" charset="0"/>
                        <a:ea typeface="Verdana" panose="020B0604030504040204" pitchFamily="34" charset="0"/>
                        <a:cs typeface="Arial" panose="020B0604020202020204" pitchFamily="34" charset="0"/>
                      </a:endParaRPr>
                    </a:p>
                  </a:txBody>
                  <a:tcPr marL="91453" marR="91453" marT="45719" marB="45719"/>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13360">
                <a:tc gridSpan="2">
                  <a:txBody>
                    <a:bodyPr/>
                    <a:lstStyle/>
                    <a:p>
                      <a:pPr marL="0" algn="l" defTabSz="914400" rtl="0" eaLnBrk="1" latinLnBrk="0" hangingPunct="1"/>
                      <a:r>
                        <a:rPr lang="es-CO" sz="800" kern="1200" dirty="0">
                          <a:latin typeface="Arial" panose="020B0604020202020204" pitchFamily="34" charset="0"/>
                          <a:cs typeface="Arial" panose="020B0604020202020204" pitchFamily="34" charset="0"/>
                        </a:rPr>
                        <a:t>FECHA PROGRAMADA TERMINACION</a:t>
                      </a:r>
                      <a:endParaRPr lang="es-CO" sz="800" b="1" kern="1200" dirty="0">
                        <a:solidFill>
                          <a:schemeClr val="dk1"/>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800" dirty="0">
                          <a:latin typeface="Arial" panose="020B0604020202020204" pitchFamily="34" charset="0"/>
                          <a:cs typeface="Arial" panose="020B0604020202020204" pitchFamily="34" charset="0"/>
                        </a:rPr>
                        <a:t>24/04/2020</a:t>
                      </a:r>
                      <a:endParaRPr lang="es-CO" sz="800" dirty="0">
                        <a:latin typeface="Arial" panose="020B0604020202020204" pitchFamily="34" charset="0"/>
                        <a:ea typeface="Verdana" panose="020B0604030504040204" pitchFamily="34" charset="0"/>
                        <a:cs typeface="Arial" panose="020B0604020202020204" pitchFamily="34" charset="0"/>
                      </a:endParaRPr>
                    </a:p>
                  </a:txBody>
                  <a:tcPr marL="91453" marR="91453" marT="45719" marB="45719"/>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213360">
                <a:tc gridSpan="6">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latin typeface="Arial" panose="020B0604020202020204" pitchFamily="34" charset="0"/>
                          <a:cs typeface="Arial" panose="020B0604020202020204" pitchFamily="34" charset="0"/>
                        </a:rPr>
                        <a:t>BENEFICIOS DEL PROYECTO</a:t>
                      </a:r>
                      <a:endParaRPr lang="es-CO" sz="8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53" marR="91453" marT="45719" marB="45719"/>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28599">
                <a:tc gridSpan="3">
                  <a:txBody>
                    <a:bodyPr/>
                    <a:lstStyle/>
                    <a:p>
                      <a:r>
                        <a:rPr lang="es-CO" sz="800" kern="1200" dirty="0">
                          <a:latin typeface="Arial" panose="020B0604020202020204" pitchFamily="34" charset="0"/>
                          <a:cs typeface="Arial" panose="020B0604020202020204" pitchFamily="34" charset="0"/>
                        </a:rPr>
                        <a:t>AHORROS EN COSTOS DE OPERACIÓN VEHICULAR:</a:t>
                      </a:r>
                      <a:endParaRPr lang="es-CO" sz="800" b="1" kern="1200" dirty="0">
                        <a:solidFill>
                          <a:schemeClr val="tx1"/>
                        </a:solidFill>
                        <a:latin typeface="Arial" panose="020B0604020202020204" pitchFamily="34" charset="0"/>
                        <a:ea typeface="Verdana" panose="020B0604030504040204" pitchFamily="34" charset="0"/>
                        <a:cs typeface="Arial" panose="020B0604020202020204" pitchFamily="34" charset="0"/>
                      </a:endParaRPr>
                    </a:p>
                  </a:txBody>
                  <a:tcPr marL="91455" marR="91455" marT="45697" marB="45697"/>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3">
                  <a:txBody>
                    <a:bodyPr/>
                    <a:lstStyle/>
                    <a:p>
                      <a:endParaRPr lang="es-CO" sz="800" dirty="0">
                        <a:latin typeface="Arial" panose="020B0604020202020204" pitchFamily="34" charset="0"/>
                        <a:cs typeface="Arial" panose="020B0604020202020204" pitchFamily="34" charset="0"/>
                      </a:endParaRPr>
                    </a:p>
                  </a:txBody>
                  <a:tcPr marL="91453" marR="91453" marT="45719" marB="45719"/>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213354">
                <a:tc gridSpan="3">
                  <a:txBody>
                    <a:bodyPr/>
                    <a:lstStyle/>
                    <a:p>
                      <a:pPr marL="0" marR="0" indent="0" defTabSz="914400" eaLnBrk="1" fontAlgn="auto" latinLnBrk="0" hangingPunct="1">
                        <a:lnSpc>
                          <a:spcPct val="100000"/>
                        </a:lnSpc>
                        <a:spcBef>
                          <a:spcPts val="0"/>
                        </a:spcBef>
                        <a:spcAft>
                          <a:spcPts val="0"/>
                        </a:spcAft>
                        <a:buClrTx/>
                        <a:buSzTx/>
                        <a:buFontTx/>
                        <a:buNone/>
                        <a:tabLst/>
                        <a:defRPr/>
                      </a:pPr>
                      <a:r>
                        <a:rPr lang="es-CO" sz="800" kern="1200" dirty="0">
                          <a:latin typeface="Arial" panose="020B0604020202020204" pitchFamily="34" charset="0"/>
                          <a:cs typeface="Arial" panose="020B0604020202020204" pitchFamily="34" charset="0"/>
                        </a:rPr>
                        <a:t>AHORRO EN TIEMPOS DE RECORRIDO: </a:t>
                      </a:r>
                      <a:endParaRPr lang="es-CO" sz="800" kern="1200" dirty="0">
                        <a:solidFill>
                          <a:schemeClr val="tx1"/>
                        </a:solidFill>
                        <a:latin typeface="Arial" panose="020B0604020202020204" pitchFamily="34" charset="0"/>
                        <a:ea typeface="Verdana" panose="020B0604030504040204" pitchFamily="34" charset="0"/>
                        <a:cs typeface="Arial" panose="020B0604020202020204" pitchFamily="34" charset="0"/>
                      </a:endParaRPr>
                    </a:p>
                  </a:txBody>
                  <a:tcPr marL="91455" marR="91455" marT="45697" marB="45697"/>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3">
                  <a:txBody>
                    <a:bodyPr/>
                    <a:lstStyle/>
                    <a:p>
                      <a:r>
                        <a:rPr lang="es-CO" sz="800" u="none" strike="noStrike" dirty="0">
                          <a:effectLst/>
                          <a:latin typeface="Arial" panose="020B0604020202020204" pitchFamily="34" charset="0"/>
                          <a:cs typeface="Arial" panose="020B0604020202020204" pitchFamily="34" charset="0"/>
                        </a:rPr>
                        <a:t>Hasta en 8 minutos</a:t>
                      </a:r>
                      <a:endParaRPr lang="es-CO" sz="800" dirty="0">
                        <a:latin typeface="Arial" panose="020B0604020202020204" pitchFamily="34" charset="0"/>
                        <a:cs typeface="Arial" panose="020B0604020202020204" pitchFamily="34" charset="0"/>
                      </a:endParaRPr>
                    </a:p>
                  </a:txBody>
                  <a:tcPr marL="91453" marR="91453" marT="45719" marB="45719"/>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13354">
                <a:tc gridSpan="3">
                  <a:txBody>
                    <a:bodyPr/>
                    <a:lstStyle/>
                    <a:p>
                      <a:r>
                        <a:rPr lang="es-CO" sz="800" kern="1200" dirty="0">
                          <a:latin typeface="Arial" panose="020B0604020202020204" pitchFamily="34" charset="0"/>
                          <a:cs typeface="Arial" panose="020B0604020202020204" pitchFamily="34" charset="0"/>
                        </a:rPr>
                        <a:t> </a:t>
                      </a:r>
                      <a:r>
                        <a:rPr lang="es-CO" sz="800" b="1" kern="1200" dirty="0">
                          <a:latin typeface="Arial" panose="020B0604020202020204" pitchFamily="34" charset="0"/>
                          <a:cs typeface="Arial" panose="020B0604020202020204" pitchFamily="34" charset="0"/>
                        </a:rPr>
                        <a:t>EMPLEOS GENERADOS:</a:t>
                      </a:r>
                      <a:endParaRPr lang="es-CO" sz="800" b="1" kern="1200" dirty="0">
                        <a:solidFill>
                          <a:schemeClr val="tx1"/>
                        </a:solidFill>
                        <a:latin typeface="Arial" panose="020B0604020202020204" pitchFamily="34" charset="0"/>
                        <a:ea typeface="Verdana" panose="020B0604030504040204" pitchFamily="34" charset="0"/>
                        <a:cs typeface="Arial" panose="020B0604020202020204" pitchFamily="34" charset="0"/>
                      </a:endParaRPr>
                    </a:p>
                  </a:txBody>
                  <a:tcPr marL="91455" marR="91455" marT="45697" marB="45697"/>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gridSpan="3">
                  <a:txBody>
                    <a:bodyPr/>
                    <a:lstStyle/>
                    <a:p>
                      <a:r>
                        <a:rPr lang="es-CO" sz="800" dirty="0">
                          <a:latin typeface="Arial" panose="020B0604020202020204" pitchFamily="34" charset="0"/>
                          <a:cs typeface="Arial" panose="020B0604020202020204" pitchFamily="34" charset="0"/>
                        </a:rPr>
                        <a:t>113 entre directos e indirectos</a:t>
                      </a:r>
                    </a:p>
                  </a:txBody>
                  <a:tcPr marL="91453" marR="91453" marT="45719" marB="45719"/>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28599">
                <a:tc gridSpan="3">
                  <a:txBody>
                    <a:bodyPr/>
                    <a:lstStyle/>
                    <a:p>
                      <a:r>
                        <a:rPr lang="es-CO" sz="800" kern="1200" dirty="0">
                          <a:latin typeface="Arial" panose="020B0604020202020204" pitchFamily="34" charset="0"/>
                          <a:cs typeface="Arial" panose="020B0604020202020204" pitchFamily="34" charset="0"/>
                        </a:rPr>
                        <a:t>DISMINUCIÓN DE LA ACCIDENTALIDAD: </a:t>
                      </a:r>
                      <a:endParaRPr lang="es-CO" sz="800" b="1" kern="1200" dirty="0">
                        <a:solidFill>
                          <a:schemeClr val="tx1"/>
                        </a:solidFill>
                        <a:latin typeface="Arial" panose="020B0604020202020204" pitchFamily="34" charset="0"/>
                        <a:ea typeface="Verdana" panose="020B0604030504040204" pitchFamily="34" charset="0"/>
                        <a:cs typeface="Arial" panose="020B0604020202020204" pitchFamily="34" charset="0"/>
                      </a:endParaRPr>
                    </a:p>
                  </a:txBody>
                  <a:tcPr marL="91455" marR="91455" marT="45697" marB="45697"/>
                </a:tc>
                <a:tc hMerge="1">
                  <a:txBody>
                    <a:bodyPr/>
                    <a:lstStyle/>
                    <a:p>
                      <a:endParaRPr lang="es-CO" dirty="0"/>
                    </a:p>
                  </a:txBody>
                  <a:tcPr marL="91442" marR="91442" marT="45698" marB="45698"/>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a:tc>
                <a:tc gridSpan="3">
                  <a:txBody>
                    <a:bodyPr/>
                    <a:lstStyle/>
                    <a:p>
                      <a:r>
                        <a:rPr lang="es-ES" sz="800" dirty="0">
                          <a:latin typeface="Arial" panose="020B0604020202020204" pitchFamily="34" charset="0"/>
                          <a:cs typeface="Arial" panose="020B0604020202020204" pitchFamily="34" charset="0"/>
                        </a:rPr>
                        <a:t>Hasta en 90%, por separación de tráfico</a:t>
                      </a:r>
                      <a:endParaRPr lang="es-CO" sz="800" dirty="0">
                        <a:latin typeface="Arial" panose="020B0604020202020204" pitchFamily="34" charset="0"/>
                        <a:cs typeface="Arial" panose="020B0604020202020204" pitchFamily="34" charset="0"/>
                      </a:endParaRPr>
                    </a:p>
                  </a:txBody>
                  <a:tcPr marL="91453" marR="91453" marT="45719" marB="45719"/>
                </a:tc>
                <a:tc hMerge="1">
                  <a:txBody>
                    <a:bodyPr/>
                    <a:lstStyle/>
                    <a:p>
                      <a:endParaRPr lang="es-CO"/>
                    </a:p>
                  </a:txBody>
                  <a:tcPr/>
                </a:tc>
                <a:tc hMerge="1">
                  <a:txBody>
                    <a:bodyPr/>
                    <a:lstStyle/>
                    <a:p>
                      <a:endParaRPr lang="es-CO" dirty="0"/>
                    </a:p>
                  </a:txBody>
                  <a:tcPr/>
                </a:tc>
                <a:extLst>
                  <a:ext uri="{0D108BD9-81ED-4DB2-BD59-A6C34878D82A}">
                    <a16:rowId xmlns:a16="http://schemas.microsoft.com/office/drawing/2014/main" val="10008"/>
                  </a:ext>
                </a:extLst>
              </a:tr>
              <a:tr h="822887">
                <a:tc gridSpan="6">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ES" sz="800" b="1" kern="1200" dirty="0">
                          <a:latin typeface="Arial" panose="020B0604020202020204" pitchFamily="34" charset="0"/>
                          <a:cs typeface="Arial" panose="020B0604020202020204" pitchFamily="34" charset="0"/>
                        </a:rPr>
                        <a:t>OTROS BENEFICIOS: </a:t>
                      </a:r>
                      <a:r>
                        <a:rPr kumimoji="0" lang="es-CO" sz="800" u="none" strike="noStrike" kern="0" cap="none" spc="0" normalizeH="0" baseline="0" noProof="0" dirty="0">
                          <a:ln>
                            <a:noFill/>
                          </a:ln>
                          <a:effectLst/>
                          <a:uLnTx/>
                          <a:uFillTx/>
                          <a:latin typeface="Arial" panose="020B0604020202020204" pitchFamily="34" charset="0"/>
                          <a:cs typeface="Arial" panose="020B0604020202020204" pitchFamily="34" charset="0"/>
                        </a:rPr>
                        <a:t>En el transporte de dos puertos principales limitantes del Océano Atlántico: puerto de Barranquilla y Puerto de Cartagena. La apertura de la Doble Calzada generará mayores ingresos al turismo ya que une dos importantes ciudades de la costa colombiana, con un ahorro en tiempos de recorrido hasta de 8 minutos en transporte terrestre, con una población beneficiada de 1.142.676 habitantes, generando 103 empleos directos y 10 empleos indirectos para un total de 113 empleos generados, impactando el departamento de Atlántico.</a:t>
                      </a:r>
                    </a:p>
                  </a:txBody>
                  <a:tcPr marL="91455" marR="91455" marT="45697" marB="45697"/>
                </a:tc>
                <a:tc hMerge="1">
                  <a:txBody>
                    <a:bodyPr/>
                    <a:lstStyle/>
                    <a:p>
                      <a:endParaRPr lang="es-CO" sz="1000" kern="1200" dirty="0">
                        <a:solidFill>
                          <a:schemeClr val="tx1"/>
                        </a:solidFill>
                        <a:latin typeface="+mn-lt"/>
                        <a:ea typeface="+mn-ea"/>
                        <a:cs typeface="+mn-cs"/>
                      </a:endParaRPr>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13316">
                <a:tc gridSpan="6">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u="none" strike="noStrike" kern="1200" cap="none" spc="0" normalizeH="0" baseline="0" noProof="0" dirty="0">
                          <a:ln>
                            <a:noFill/>
                          </a:ln>
                          <a:effectLst/>
                          <a:uLnTx/>
                          <a:uFillTx/>
                          <a:latin typeface="Arial" panose="020B0604020202020204" pitchFamily="34" charset="0"/>
                          <a:cs typeface="Arial" panose="020B0604020202020204" pitchFamily="34" charset="0"/>
                        </a:rPr>
                        <a:t>METAS DEL CONTRATO O PROYECTO (PLAN DE ACCIÓN 2019)</a:t>
                      </a:r>
                      <a:endParaRPr kumimoji="0" lang="es-CO" sz="800" b="0" i="0" u="none" strike="noStrike" kern="1200" cap="none" spc="0" normalizeH="0" baseline="0" noProof="0" dirty="0">
                        <a:ln>
                          <a:noFill/>
                        </a:ln>
                        <a:solidFill>
                          <a:prstClr val="white"/>
                        </a:solidFill>
                        <a:effectLst/>
                        <a:uLnTx/>
                        <a:uFillTx/>
                        <a:latin typeface="Arial" panose="020B0604020202020204" pitchFamily="34" charset="0"/>
                        <a:ea typeface="Verdana" panose="020B0604030504040204" pitchFamily="34" charset="0"/>
                        <a:cs typeface="Arial" panose="020B0604020202020204" pitchFamily="34" charset="0"/>
                      </a:endParaRPr>
                    </a:p>
                  </a:txBody>
                  <a:tcPr marL="91455" marR="91455" marT="45697" marB="45697"/>
                </a:tc>
                <a:tc hMerge="1">
                  <a:txBody>
                    <a:bodyPr/>
                    <a:lstStyle/>
                    <a:p>
                      <a:endParaRPr lang="es-CO"/>
                    </a:p>
                  </a:txBody>
                  <a:tcPr/>
                </a:tc>
                <a:tc hMerge="1">
                  <a:txBody>
                    <a:bodyPr/>
                    <a:lstStyle/>
                    <a:p>
                      <a:endParaRPr lang="es-CO" dirty="0"/>
                    </a:p>
                  </a:txBody>
                  <a:tcPr/>
                </a:tc>
                <a:tc hMerge="1">
                  <a:txBody>
                    <a:bodyPr/>
                    <a:lstStyle/>
                    <a:p>
                      <a:pPr marL="0" algn="ctr"/>
                      <a:endParaRPr lang="es-CO" sz="8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703" marB="45703">
                    <a:solidFill>
                      <a:schemeClr val="accent1"/>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800" b="0" i="0" u="none" strike="noStrike" kern="1200" cap="none" spc="0" normalizeH="0" baseline="0" noProof="0" dirty="0">
                        <a:ln>
                          <a:noFill/>
                        </a:ln>
                        <a:solidFill>
                          <a:prstClr val="white"/>
                        </a:solidFill>
                        <a:effectLst/>
                        <a:uLnTx/>
                        <a:uFillTx/>
                        <a:latin typeface="Calibri" panose="020F0502020204030204"/>
                        <a:ea typeface="Verdana" panose="020B0604030504040204" pitchFamily="34" charset="0"/>
                        <a:cs typeface="Verdana" panose="020B0604030504040204" pitchFamily="34" charset="0"/>
                      </a:endParaRPr>
                    </a:p>
                  </a:txBody>
                  <a:tcPr marL="91455" marR="91455" marT="45703" marB="45703">
                    <a:solidFill>
                      <a:schemeClr val="accent1"/>
                    </a:solidFill>
                  </a:tcPr>
                </a:tc>
                <a:tc hMerge="1">
                  <a:txBody>
                    <a:bodyPr/>
                    <a:lstStyle/>
                    <a:p>
                      <a:endParaRPr lang="es-CO"/>
                    </a:p>
                  </a:txBody>
                  <a:tcPr/>
                </a:tc>
                <a:extLst>
                  <a:ext uri="{0D108BD9-81ED-4DB2-BD59-A6C34878D82A}">
                    <a16:rowId xmlns:a16="http://schemas.microsoft.com/office/drawing/2014/main" val="10010"/>
                  </a:ext>
                </a:extLst>
              </a:tr>
              <a:tr h="487662">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a:effectLst/>
                          <a:latin typeface="Arial" panose="020B0604020202020204" pitchFamily="34" charset="0"/>
                          <a:cs typeface="Arial" panose="020B0604020202020204" pitchFamily="34" charset="0"/>
                        </a:rPr>
                        <a:t>INDICADOR DE GESTIÓN</a:t>
                      </a:r>
                      <a:endParaRPr lang="es-CO" sz="800" b="1" dirty="0">
                        <a:effectLst/>
                        <a:latin typeface="Arial" panose="020B0604020202020204" pitchFamily="34" charset="0"/>
                        <a:ea typeface="Verdana" panose="020B0604030504040204" pitchFamily="34" charset="0"/>
                        <a:cs typeface="Arial" panose="020B0604020202020204" pitchFamily="34" charset="0"/>
                      </a:endParaRPr>
                    </a:p>
                  </a:txBody>
                  <a:tcPr marL="58360" marR="58360" marT="0" marB="0" anchor="ctr"/>
                </a:tc>
                <a:tc gridSpan="3">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dirty="0">
                          <a:effectLst/>
                          <a:latin typeface="Arial" panose="020B0604020202020204" pitchFamily="34" charset="0"/>
                          <a:cs typeface="Arial" panose="020B0604020202020204" pitchFamily="34" charset="0"/>
                        </a:rPr>
                        <a:t>META 2019</a:t>
                      </a:r>
                      <a:endParaRPr lang="es-CO" sz="800" b="1" dirty="0">
                        <a:effectLst/>
                        <a:latin typeface="Arial" panose="020B0604020202020204" pitchFamily="34" charset="0"/>
                        <a:ea typeface="Verdana" panose="020B0604030504040204" pitchFamily="34" charset="0"/>
                        <a:cs typeface="Arial" panose="020B0604020202020204" pitchFamily="34" charset="0"/>
                      </a:endParaRPr>
                    </a:p>
                  </a:txBody>
                  <a:tcPr marL="58360" marR="58360"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900" b="1" dirty="0">
                          <a:effectLst/>
                          <a:latin typeface="Verdana" panose="020B0604030504040204" pitchFamily="34" charset="0"/>
                          <a:ea typeface="Verdana" panose="020B0604030504040204" pitchFamily="34" charset="0"/>
                          <a:cs typeface="Verdana" panose="020B0604030504040204" pitchFamily="34" charset="0"/>
                        </a:rPr>
                        <a:t>EJECUCION</a:t>
                      </a:r>
                      <a:endParaRPr lang="es-CO" sz="900" b="1" dirty="0">
                        <a:effectLst/>
                        <a:latin typeface="Verdana" panose="020B0604030504040204" pitchFamily="34" charset="0"/>
                        <a:ea typeface="Verdana" panose="020B0604030504040204" pitchFamily="34" charset="0"/>
                        <a:cs typeface="Verdana" panose="020B0604030504040204" pitchFamily="34" charset="0"/>
                      </a:endParaRPr>
                    </a:p>
                  </a:txBody>
                  <a:tcPr marL="58352" marR="58352" marT="0" marB="0" anchor="ctr"/>
                </a:tc>
                <a:tc hMerge="1">
                  <a:txBody>
                    <a:bodyPr/>
                    <a:lstStyle/>
                    <a:p>
                      <a:pPr algn="ctr">
                        <a:spcAft>
                          <a:spcPts val="0"/>
                        </a:spcAft>
                      </a:pPr>
                      <a:r>
                        <a:rPr lang="es-ES_tradnl" sz="800" b="1" dirty="0">
                          <a:effectLst/>
                          <a:latin typeface="+mn-lt"/>
                          <a:ea typeface="Verdana" panose="020B0604030504040204" pitchFamily="34" charset="0"/>
                          <a:cs typeface="Verdana" panose="020B0604030504040204" pitchFamily="34" charset="0"/>
                        </a:rPr>
                        <a:t>EJECUCION 2019</a:t>
                      </a:r>
                      <a:endParaRPr lang="es-CO" sz="800" b="1" dirty="0">
                        <a:effectLst/>
                        <a:latin typeface="+mn-lt"/>
                        <a:ea typeface="Verdana" panose="020B0604030504040204" pitchFamily="34" charset="0"/>
                        <a:cs typeface="Verdana" panose="020B0604030504040204" pitchFamily="34" charset="0"/>
                      </a:endParaRPr>
                    </a:p>
                  </a:txBody>
                  <a:tcPr marL="58360" marR="58360" marT="0" marB="0" anchor="ctr"/>
                </a:tc>
                <a:tc>
                  <a:txBody>
                    <a:bodyPr/>
                    <a:lstStyle/>
                    <a:p>
                      <a:pPr algn="ctr">
                        <a:spcAft>
                          <a:spcPts val="0"/>
                        </a:spcAft>
                      </a:pPr>
                      <a:r>
                        <a:rPr lang="es-ES_tradnl" sz="800" dirty="0">
                          <a:effectLst/>
                          <a:latin typeface="Arial" panose="020B0604020202020204" pitchFamily="34" charset="0"/>
                          <a:cs typeface="Arial" panose="020B0604020202020204" pitchFamily="34" charset="0"/>
                        </a:rPr>
                        <a:t>EJECUCION MES OCTUBRE 2019</a:t>
                      </a:r>
                      <a:endParaRPr lang="es-CO" sz="800" b="1" dirty="0">
                        <a:effectLst/>
                        <a:latin typeface="Arial" panose="020B0604020202020204" pitchFamily="34" charset="0"/>
                        <a:ea typeface="Verdana" panose="020B0604030504040204" pitchFamily="34" charset="0"/>
                        <a:cs typeface="Arial" panose="020B0604020202020204" pitchFamily="34" charset="0"/>
                      </a:endParaRPr>
                    </a:p>
                  </a:txBody>
                  <a:tcPr marL="58360" marR="58360" marT="0" marB="0" anchor="ctr"/>
                </a:tc>
                <a:tc>
                  <a:txBody>
                    <a:bodyPr/>
                    <a:lstStyle/>
                    <a:p>
                      <a:pPr algn="ctr">
                        <a:spcAft>
                          <a:spcPts val="0"/>
                        </a:spcAft>
                      </a:pPr>
                      <a:r>
                        <a:rPr lang="es-CO" sz="800" dirty="0">
                          <a:effectLst/>
                          <a:latin typeface="Arial" panose="020B0604020202020204" pitchFamily="34" charset="0"/>
                          <a:cs typeface="Arial" panose="020B0604020202020204" pitchFamily="34" charset="0"/>
                        </a:rPr>
                        <a:t>AVANCE TOTAL 2019</a:t>
                      </a:r>
                      <a:endParaRPr lang="es-CO" sz="800" b="1" dirty="0">
                        <a:effectLst/>
                        <a:latin typeface="Arial" panose="020B0604020202020204" pitchFamily="34" charset="0"/>
                        <a:ea typeface="Verdana" panose="020B0604030504040204" pitchFamily="34" charset="0"/>
                        <a:cs typeface="Arial" panose="020B0604020202020204" pitchFamily="34" charset="0"/>
                      </a:endParaRPr>
                    </a:p>
                  </a:txBody>
                  <a:tcPr marL="58360" marR="58360" marT="0" marB="0" anchor="ctr"/>
                </a:tc>
                <a:extLst>
                  <a:ext uri="{0D108BD9-81ED-4DB2-BD59-A6C34878D82A}">
                    <a16:rowId xmlns:a16="http://schemas.microsoft.com/office/drawing/2014/main" val="10011"/>
                  </a:ext>
                </a:extLst>
              </a:tr>
              <a:tr h="213192">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s-CO" sz="800" u="none" strike="noStrike" dirty="0">
                          <a:effectLst/>
                          <a:latin typeface="Arial" panose="020B0604020202020204" pitchFamily="34" charset="0"/>
                          <a:cs typeface="Arial" panose="020B0604020202020204" pitchFamily="34" charset="0"/>
                        </a:rPr>
                        <a:t>Un Sitio critico - Box coulvert (Un)</a:t>
                      </a:r>
                      <a:endParaRPr lang="es-CO" sz="800" b="1" i="0" u="none" strike="noStrike" dirty="0">
                        <a:solidFill>
                          <a:schemeClr val="tx2"/>
                        </a:solidFill>
                        <a:effectLst/>
                        <a:latin typeface="Arial" panose="020B0604020202020204" pitchFamily="34" charset="0"/>
                        <a:ea typeface="Verdana" panose="020B0604030504040204" pitchFamily="34" charset="0"/>
                        <a:cs typeface="Arial" panose="020B0604020202020204" pitchFamily="34" charset="0"/>
                      </a:endParaRPr>
                    </a:p>
                  </a:txBody>
                  <a:tcPr marL="9526" marR="9526" marT="9525" marB="0" anchor="ctr"/>
                </a:tc>
                <a:tc gridSpan="3">
                  <a:txBody>
                    <a:bodyPr/>
                    <a:lstStyle/>
                    <a:p>
                      <a:pPr algn="ctr"/>
                      <a:r>
                        <a:rPr lang="es-CO" sz="800" dirty="0">
                          <a:latin typeface="Arial" panose="020B0604020202020204" pitchFamily="34" charset="0"/>
                          <a:cs typeface="Arial" panose="020B0604020202020204" pitchFamily="34" charset="0"/>
                        </a:rPr>
                        <a:t>1</a:t>
                      </a:r>
                      <a:r>
                        <a:rPr lang="es-CO" sz="800" baseline="0" dirty="0">
                          <a:latin typeface="Arial" panose="020B0604020202020204" pitchFamily="34" charset="0"/>
                          <a:cs typeface="Arial" panose="020B0604020202020204" pitchFamily="34" charset="0"/>
                        </a:rPr>
                        <a:t> Un</a:t>
                      </a:r>
                      <a:endParaRPr lang="es-CO" sz="900" dirty="0">
                        <a:latin typeface="Arial" panose="020B0604020202020204" pitchFamily="34" charset="0"/>
                        <a:ea typeface="Verdana" panose="020B0604030504040204" pitchFamily="34" charset="0"/>
                        <a:cs typeface="Arial" panose="020B0604020202020204" pitchFamily="34" charset="0"/>
                      </a:endParaRPr>
                    </a:p>
                  </a:txBody>
                  <a:tcPr marL="91421" marR="91421" marT="45638" marB="45638"/>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marL="91408" marR="91408" marT="45639" marB="45639"/>
                </a:tc>
                <a:tc hMerge="1">
                  <a:txBody>
                    <a:bodyPr/>
                    <a:lstStyle/>
                    <a:p>
                      <a:endParaRPr lang="es-CO"/>
                    </a:p>
                  </a:txBody>
                  <a:tcPr/>
                </a:tc>
                <a:tc>
                  <a:txBody>
                    <a:bodyPr/>
                    <a:lstStyle/>
                    <a:p>
                      <a:pPr algn="ctr"/>
                      <a:r>
                        <a:rPr lang="es-CO" sz="800" kern="1200" dirty="0">
                          <a:latin typeface="Arial" panose="020B0604020202020204" pitchFamily="34" charset="0"/>
                          <a:cs typeface="Arial" panose="020B0604020202020204" pitchFamily="34" charset="0"/>
                        </a:rPr>
                        <a:t>0,11 Un</a:t>
                      </a:r>
                      <a:endParaRPr lang="es-CO" sz="800" dirty="0">
                        <a:latin typeface="Arial" panose="020B0604020202020204" pitchFamily="34" charset="0"/>
                        <a:cs typeface="Arial" panose="020B0604020202020204" pitchFamily="34" charset="0"/>
                      </a:endParaRPr>
                    </a:p>
                  </a:txBody>
                  <a:tcPr marL="91421" marR="91421" marT="45638" marB="45638"/>
                </a:tc>
                <a:tc>
                  <a:txBody>
                    <a:bodyPr/>
                    <a:lstStyle/>
                    <a:p>
                      <a:pPr marL="0" algn="ctr" defTabSz="914400" rtl="0" eaLnBrk="1" latinLnBrk="0" hangingPunct="1"/>
                      <a:r>
                        <a:rPr lang="es-CO" sz="800" kern="1200" dirty="0">
                          <a:latin typeface="Arial" panose="020B0604020202020204" pitchFamily="34" charset="0"/>
                          <a:cs typeface="Arial" panose="020B0604020202020204" pitchFamily="34" charset="0"/>
                        </a:rPr>
                        <a:t>0,58 Un</a:t>
                      </a:r>
                      <a:endParaRPr lang="es-CO" sz="800" kern="1200" dirty="0">
                        <a:solidFill>
                          <a:schemeClr val="tx2"/>
                        </a:solidFill>
                        <a:latin typeface="Arial" panose="020B0604020202020204" pitchFamily="34" charset="0"/>
                        <a:ea typeface="Verdana" panose="020B0604030504040204" pitchFamily="34" charset="0"/>
                        <a:cs typeface="Arial" panose="020B0604020202020204" pitchFamily="34" charset="0"/>
                      </a:endParaRPr>
                    </a:p>
                  </a:txBody>
                  <a:tcPr marL="91421" marR="91421" marT="45638" marB="45638"/>
                </a:tc>
                <a:extLst>
                  <a:ext uri="{0D108BD9-81ED-4DB2-BD59-A6C34878D82A}">
                    <a16:rowId xmlns:a16="http://schemas.microsoft.com/office/drawing/2014/main" val="10012"/>
                  </a:ext>
                </a:extLst>
              </a:tr>
            </a:tbl>
          </a:graphicData>
        </a:graphic>
      </p:graphicFrame>
      <p:pic>
        <p:nvPicPr>
          <p:cNvPr id="74863" name="Imagen 34">
            <a:extLst>
              <a:ext uri="{FF2B5EF4-FFF2-40B4-BE49-F238E27FC236}">
                <a16:creationId xmlns:a16="http://schemas.microsoft.com/office/drawing/2014/main" id="{807FB391-976A-43D6-A87C-CBB289CB619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109788" y="4538663"/>
            <a:ext cx="2979737"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ángulo 3">
            <a:extLst>
              <a:ext uri="{FF2B5EF4-FFF2-40B4-BE49-F238E27FC236}">
                <a16:creationId xmlns:a16="http://schemas.microsoft.com/office/drawing/2014/main" id="{B5E6CF72-4638-4411-BF2B-3BD2465A6DDE}"/>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75779" name="Rectángulo 7">
            <a:extLst>
              <a:ext uri="{FF2B5EF4-FFF2-40B4-BE49-F238E27FC236}">
                <a16:creationId xmlns:a16="http://schemas.microsoft.com/office/drawing/2014/main" id="{480467B2-23EA-434A-8D09-150CFB0A7EC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76758FEE-910A-4658-80F5-2D88B27867C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75781" name="Imagen 14">
            <a:extLst>
              <a:ext uri="{FF2B5EF4-FFF2-40B4-BE49-F238E27FC236}">
                <a16:creationId xmlns:a16="http://schemas.microsoft.com/office/drawing/2014/main" id="{C0407D1D-CD44-4482-B471-690D64FDBCA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40838"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2" name="CuadroTexto 2">
            <a:extLst>
              <a:ext uri="{FF2B5EF4-FFF2-40B4-BE49-F238E27FC236}">
                <a16:creationId xmlns:a16="http://schemas.microsoft.com/office/drawing/2014/main" id="{D6D428AE-44FF-49BA-9681-46E37DBC1879}"/>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75783" name="CuadroTexto 11">
            <a:extLst>
              <a:ext uri="{FF2B5EF4-FFF2-40B4-BE49-F238E27FC236}">
                <a16:creationId xmlns:a16="http://schemas.microsoft.com/office/drawing/2014/main" id="{8BDD7F75-0BBF-4EA0-AB0C-C2BC01B01263}"/>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75784" name="Imagen 16">
            <a:extLst>
              <a:ext uri="{FF2B5EF4-FFF2-40B4-BE49-F238E27FC236}">
                <a16:creationId xmlns:a16="http://schemas.microsoft.com/office/drawing/2014/main" id="{549F8DAE-F6B3-477F-9014-4DE48E6D8EB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85" name="Imagen 2">
            <a:extLst>
              <a:ext uri="{FF2B5EF4-FFF2-40B4-BE49-F238E27FC236}">
                <a16:creationId xmlns:a16="http://schemas.microsoft.com/office/drawing/2014/main" id="{B3B54023-4462-4D8E-AF67-087FF9D0CFD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BAB91BB7-7FF3-4FF0-9737-31425AAEC464}"/>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461F60E5-2BE4-4CB7-B62D-C99E972C82D6}"/>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4A9FB237-4552-4C25-AE36-BF84FB8A5DC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EE0F1F9-617D-4192-AD16-004042BBA26E}"/>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75790" name="Imagen 14">
            <a:extLst>
              <a:ext uri="{FF2B5EF4-FFF2-40B4-BE49-F238E27FC236}">
                <a16:creationId xmlns:a16="http://schemas.microsoft.com/office/drawing/2014/main" id="{D516A676-A320-4420-AA74-0DAA641C0312}"/>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6975" y="1847850"/>
            <a:ext cx="4089400" cy="3381375"/>
          </a:xfrm>
          <a:prstGeom prst="rect">
            <a:avLst/>
          </a:prstGeom>
          <a:noFill/>
          <a:ln w="2857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pic>
        <p:nvPicPr>
          <p:cNvPr id="75791" name="Imagen 1">
            <a:extLst>
              <a:ext uri="{FF2B5EF4-FFF2-40B4-BE49-F238E27FC236}">
                <a16:creationId xmlns:a16="http://schemas.microsoft.com/office/drawing/2014/main" id="{970C1E58-23D8-4F66-AE2D-069BE219F167}"/>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6725" y="1912938"/>
            <a:ext cx="4089400" cy="338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5EBF801A-F858-41D8-AB85-1F8747DA1BB1}"/>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76803" name="Imagen 1">
            <a:extLst>
              <a:ext uri="{FF2B5EF4-FFF2-40B4-BE49-F238E27FC236}">
                <a16:creationId xmlns:a16="http://schemas.microsoft.com/office/drawing/2014/main" id="{7813104C-ECAA-4A3F-ACE3-541F41C8F70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7200" y="595630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4" name="Imagen 35">
            <a:extLst>
              <a:ext uri="{FF2B5EF4-FFF2-40B4-BE49-F238E27FC236}">
                <a16:creationId xmlns:a16="http://schemas.microsoft.com/office/drawing/2014/main" id="{8A7A4ADF-B858-4152-A5BA-8F25545E885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5" name="Imagen 54">
            <a:extLst>
              <a:ext uri="{FF2B5EF4-FFF2-40B4-BE49-F238E27FC236}">
                <a16:creationId xmlns:a16="http://schemas.microsoft.com/office/drawing/2014/main" id="{3086E3A2-E4A8-4795-B92E-06AEEACF9BC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o 10">
            <a:extLst>
              <a:ext uri="{FF2B5EF4-FFF2-40B4-BE49-F238E27FC236}">
                <a16:creationId xmlns:a16="http://schemas.microsoft.com/office/drawing/2014/main" id="{E8773EFB-9133-4507-9501-1FBF8AD9839D}"/>
              </a:ext>
            </a:extLst>
          </p:cNvPr>
          <p:cNvGrpSpPr>
            <a:grpSpLocks/>
          </p:cNvGrpSpPr>
          <p:nvPr/>
        </p:nvGrpSpPr>
        <p:grpSpPr bwMode="auto">
          <a:xfrm>
            <a:off x="6078138" y="687615"/>
            <a:ext cx="5248278" cy="433388"/>
            <a:chOff x="3797995" y="1095038"/>
            <a:chExt cx="8830845" cy="641713"/>
          </a:xfrm>
          <a:solidFill>
            <a:schemeClr val="accent6">
              <a:lumMod val="60000"/>
              <a:lumOff val="40000"/>
            </a:schemeClr>
          </a:solidFill>
        </p:grpSpPr>
        <p:sp>
          <p:nvSpPr>
            <p:cNvPr id="7" name="Pentágono 11">
              <a:extLst>
                <a:ext uri="{FF2B5EF4-FFF2-40B4-BE49-F238E27FC236}">
                  <a16:creationId xmlns:a16="http://schemas.microsoft.com/office/drawing/2014/main" id="{78E89233-A3BE-4D19-8B4E-7D39886B666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8" name="Forma libre 12">
              <a:extLst>
                <a:ext uri="{FF2B5EF4-FFF2-40B4-BE49-F238E27FC236}">
                  <a16:creationId xmlns:a16="http://schemas.microsoft.com/office/drawing/2014/main" id="{9D9584CA-865C-443E-94A0-1242B4F17FA7}"/>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9" name="CuadroTexto 13">
              <a:extLst>
                <a:ext uri="{FF2B5EF4-FFF2-40B4-BE49-F238E27FC236}">
                  <a16:creationId xmlns:a16="http://schemas.microsoft.com/office/drawing/2014/main" id="{1DD87F7F-46E8-4DA0-8CE6-325349D2D060}"/>
                </a:ext>
              </a:extLst>
            </p:cNvPr>
            <p:cNvSpPr txBox="1">
              <a:spLocks noChangeArrowheads="1"/>
            </p:cNvSpPr>
            <p:nvPr/>
          </p:nvSpPr>
          <p:spPr bwMode="auto">
            <a:xfrm>
              <a:off x="5052163" y="1158505"/>
              <a:ext cx="5418288" cy="54533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Localización</a:t>
              </a:r>
              <a:r>
                <a:rPr lang="es-CO" altLang="es-CO" sz="1800" b="1" dirty="0">
                  <a:solidFill>
                    <a:srgbClr val="70AD47">
                      <a:lumMod val="50000"/>
                    </a:srgbClr>
                  </a:solidFill>
                  <a:latin typeface="Arial" panose="020B0604020202020204" pitchFamily="34" charset="0"/>
                  <a:cs typeface="Arial" panose="020B0604020202020204" pitchFamily="34" charset="0"/>
                </a:rPr>
                <a:t> </a:t>
              </a:r>
            </a:p>
          </p:txBody>
        </p:sp>
        <p:sp>
          <p:nvSpPr>
            <p:cNvPr id="10" name="CuadroTexto 14">
              <a:extLst>
                <a:ext uri="{FF2B5EF4-FFF2-40B4-BE49-F238E27FC236}">
                  <a16:creationId xmlns:a16="http://schemas.microsoft.com/office/drawing/2014/main" id="{DFCD5A40-2C0D-413E-A822-0F7E70A80E32}"/>
                </a:ext>
              </a:extLst>
            </p:cNvPr>
            <p:cNvSpPr txBox="1">
              <a:spLocks noChangeArrowheads="1"/>
            </p:cNvSpPr>
            <p:nvPr/>
          </p:nvSpPr>
          <p:spPr bwMode="auto">
            <a:xfrm>
              <a:off x="7555801" y="1174958"/>
              <a:ext cx="4704305" cy="50067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600" b="1" dirty="0">
                  <a:solidFill>
                    <a:srgbClr val="70AD47">
                      <a:lumMod val="50000"/>
                    </a:srgbClr>
                  </a:solidFill>
                  <a:latin typeface="Calibri" panose="020F0502020204030204"/>
                  <a:cs typeface="Arial" panose="020B0604020202020204" pitchFamily="34" charset="0"/>
                </a:rPr>
                <a:t>Departamento de Atlántico</a:t>
              </a:r>
            </a:p>
          </p:txBody>
        </p:sp>
        <p:sp>
          <p:nvSpPr>
            <p:cNvPr id="11" name="Elipse 10">
              <a:extLst>
                <a:ext uri="{FF2B5EF4-FFF2-40B4-BE49-F238E27FC236}">
                  <a16:creationId xmlns:a16="http://schemas.microsoft.com/office/drawing/2014/main" id="{FF8081EA-C621-42CC-8EB1-C90718BC3394}"/>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12" name="Grupo 16">
            <a:extLst>
              <a:ext uri="{FF2B5EF4-FFF2-40B4-BE49-F238E27FC236}">
                <a16:creationId xmlns:a16="http://schemas.microsoft.com/office/drawing/2014/main" id="{60364D9A-9394-44D4-AB2D-4F6E6F102171}"/>
              </a:ext>
            </a:extLst>
          </p:cNvPr>
          <p:cNvGrpSpPr>
            <a:grpSpLocks/>
          </p:cNvGrpSpPr>
          <p:nvPr/>
        </p:nvGrpSpPr>
        <p:grpSpPr bwMode="auto">
          <a:xfrm>
            <a:off x="6070292" y="1245619"/>
            <a:ext cx="5240340" cy="444500"/>
            <a:chOff x="3799824" y="1079015"/>
            <a:chExt cx="8829018" cy="657736"/>
          </a:xfrm>
          <a:solidFill>
            <a:schemeClr val="accent6">
              <a:lumMod val="60000"/>
              <a:lumOff val="40000"/>
            </a:schemeClr>
          </a:solidFill>
        </p:grpSpPr>
        <p:sp>
          <p:nvSpPr>
            <p:cNvPr id="13" name="Pentágono 17">
              <a:extLst>
                <a:ext uri="{FF2B5EF4-FFF2-40B4-BE49-F238E27FC236}">
                  <a16:creationId xmlns:a16="http://schemas.microsoft.com/office/drawing/2014/main" id="{C79270DD-33C8-45A4-A654-B6D56754AB91}"/>
                </a:ext>
              </a:extLst>
            </p:cNvPr>
            <p:cNvSpPr/>
            <p:nvPr/>
          </p:nvSpPr>
          <p:spPr>
            <a:xfrm>
              <a:off x="4220253" y="1097807"/>
              <a:ext cx="519078" cy="63894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4" name="Forma libre 18">
              <a:extLst>
                <a:ext uri="{FF2B5EF4-FFF2-40B4-BE49-F238E27FC236}">
                  <a16:creationId xmlns:a16="http://schemas.microsoft.com/office/drawing/2014/main" id="{A7BE7A18-1078-43F5-AF4A-1189D419C04B}"/>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5" name="CuadroTexto 19">
              <a:extLst>
                <a:ext uri="{FF2B5EF4-FFF2-40B4-BE49-F238E27FC236}">
                  <a16:creationId xmlns:a16="http://schemas.microsoft.com/office/drawing/2014/main" id="{716E455D-2FD3-4390-B1C9-342192D4E663}"/>
                </a:ext>
              </a:extLst>
            </p:cNvPr>
            <p:cNvSpPr txBox="1">
              <a:spLocks noChangeArrowheads="1"/>
            </p:cNvSpPr>
            <p:nvPr/>
          </p:nvSpPr>
          <p:spPr bwMode="auto">
            <a:xfrm>
              <a:off x="5030578" y="1158883"/>
              <a:ext cx="5395119" cy="544981"/>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Conectividad</a:t>
              </a:r>
            </a:p>
          </p:txBody>
        </p:sp>
        <p:sp>
          <p:nvSpPr>
            <p:cNvPr id="16" name="CuadroTexto 20">
              <a:extLst>
                <a:ext uri="{FF2B5EF4-FFF2-40B4-BE49-F238E27FC236}">
                  <a16:creationId xmlns:a16="http://schemas.microsoft.com/office/drawing/2014/main" id="{D0791E21-61C5-43CB-BF59-3D54D55056F0}"/>
                </a:ext>
              </a:extLst>
            </p:cNvPr>
            <p:cNvSpPr txBox="1">
              <a:spLocks noChangeArrowheads="1"/>
            </p:cNvSpPr>
            <p:nvPr/>
          </p:nvSpPr>
          <p:spPr bwMode="auto">
            <a:xfrm>
              <a:off x="7555503" y="1079015"/>
              <a:ext cx="4704583" cy="591962"/>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000" b="1" dirty="0">
                  <a:solidFill>
                    <a:srgbClr val="70AD47">
                      <a:lumMod val="50000"/>
                    </a:srgbClr>
                  </a:solidFill>
                  <a:latin typeface="Calibri" panose="020F0502020204030204"/>
                  <a:cs typeface="Arial" panose="020B0604020202020204" pitchFamily="34" charset="0"/>
                </a:rPr>
                <a:t>Interconexión de los Departamentos de Bolívar – Atlántico (Conectividad entre los puertos)</a:t>
              </a:r>
            </a:p>
          </p:txBody>
        </p:sp>
        <p:sp>
          <p:nvSpPr>
            <p:cNvPr id="17" name="Elipse 16">
              <a:extLst>
                <a:ext uri="{FF2B5EF4-FFF2-40B4-BE49-F238E27FC236}">
                  <a16:creationId xmlns:a16="http://schemas.microsoft.com/office/drawing/2014/main" id="{831FC8BD-B606-4600-BB59-1A85E5B1F9C3}"/>
                </a:ext>
              </a:extLst>
            </p:cNvPr>
            <p:cNvSpPr/>
            <p:nvPr/>
          </p:nvSpPr>
          <p:spPr>
            <a:xfrm>
              <a:off x="3799824" y="1095459"/>
              <a:ext cx="629470" cy="62954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18" name="Grupo 22">
            <a:extLst>
              <a:ext uri="{FF2B5EF4-FFF2-40B4-BE49-F238E27FC236}">
                <a16:creationId xmlns:a16="http://schemas.microsoft.com/office/drawing/2014/main" id="{8E97467C-7A07-4122-B125-4B547B3D7DC0}"/>
              </a:ext>
            </a:extLst>
          </p:cNvPr>
          <p:cNvGrpSpPr>
            <a:grpSpLocks/>
          </p:cNvGrpSpPr>
          <p:nvPr/>
        </p:nvGrpSpPr>
        <p:grpSpPr bwMode="auto">
          <a:xfrm>
            <a:off x="6062354" y="1823396"/>
            <a:ext cx="5248278" cy="461963"/>
            <a:chOff x="3788546" y="1079015"/>
            <a:chExt cx="8840294" cy="683036"/>
          </a:xfrm>
          <a:solidFill>
            <a:schemeClr val="accent6">
              <a:lumMod val="60000"/>
              <a:lumOff val="40000"/>
            </a:schemeClr>
          </a:solidFill>
        </p:grpSpPr>
        <p:sp>
          <p:nvSpPr>
            <p:cNvPr id="19" name="Pentágono 23">
              <a:extLst>
                <a:ext uri="{FF2B5EF4-FFF2-40B4-BE49-F238E27FC236}">
                  <a16:creationId xmlns:a16="http://schemas.microsoft.com/office/drawing/2014/main" id="{8BF1649A-4B5F-4997-B315-6DCA582CD199}"/>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0" name="Forma libre 24">
              <a:extLst>
                <a:ext uri="{FF2B5EF4-FFF2-40B4-BE49-F238E27FC236}">
                  <a16:creationId xmlns:a16="http://schemas.microsoft.com/office/drawing/2014/main" id="{FF2D4848-067A-47B7-9976-155F9F0216B5}"/>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1" name="CuadroTexto 25">
              <a:extLst>
                <a:ext uri="{FF2B5EF4-FFF2-40B4-BE49-F238E27FC236}">
                  <a16:creationId xmlns:a16="http://schemas.microsoft.com/office/drawing/2014/main" id="{A22661E4-EBD0-4A37-A924-A46E6E983907}"/>
                </a:ext>
              </a:extLst>
            </p:cNvPr>
            <p:cNvSpPr txBox="1">
              <a:spLocks noChangeArrowheads="1"/>
            </p:cNvSpPr>
            <p:nvPr/>
          </p:nvSpPr>
          <p:spPr bwMode="auto">
            <a:xfrm>
              <a:off x="5066208" y="1158820"/>
              <a:ext cx="5479386" cy="54689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Longitud de la vía</a:t>
              </a:r>
            </a:p>
          </p:txBody>
        </p:sp>
        <p:sp>
          <p:nvSpPr>
            <p:cNvPr id="22" name="CuadroTexto 26">
              <a:extLst>
                <a:ext uri="{FF2B5EF4-FFF2-40B4-BE49-F238E27FC236}">
                  <a16:creationId xmlns:a16="http://schemas.microsoft.com/office/drawing/2014/main" id="{DBEF9F42-1CE6-41D2-905A-7037C55FBEFA}"/>
                </a:ext>
              </a:extLst>
            </p:cNvPr>
            <p:cNvSpPr txBox="1">
              <a:spLocks noChangeArrowheads="1"/>
            </p:cNvSpPr>
            <p:nvPr/>
          </p:nvSpPr>
          <p:spPr bwMode="auto">
            <a:xfrm>
              <a:off x="10129883" y="1079015"/>
              <a:ext cx="2130220" cy="68303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rgbClr val="70AD47">
                      <a:lumMod val="50000"/>
                    </a:srgbClr>
                  </a:solidFill>
                  <a:latin typeface="Calibri" panose="020F0502020204030204"/>
                  <a:cs typeface="Arial" panose="020B0604020202020204" pitchFamily="34" charset="0"/>
                </a:rPr>
                <a:t>109 </a:t>
              </a:r>
              <a:r>
                <a:rPr lang="es-CO" altLang="es-CO" sz="1800" dirty="0">
                  <a:solidFill>
                    <a:srgbClr val="70AD47">
                      <a:lumMod val="50000"/>
                    </a:srgbClr>
                  </a:solidFill>
                  <a:latin typeface="Calibri" panose="020F0502020204030204"/>
                  <a:cs typeface="Arial" panose="020B0604020202020204" pitchFamily="34" charset="0"/>
                </a:rPr>
                <a:t>km</a:t>
              </a:r>
              <a:endParaRPr lang="es-CO" altLang="es-CO" sz="2400" dirty="0">
                <a:solidFill>
                  <a:srgbClr val="70AD47">
                    <a:lumMod val="50000"/>
                  </a:srgbClr>
                </a:solidFill>
                <a:latin typeface="Calibri" panose="020F0502020204030204"/>
                <a:cs typeface="Arial" panose="020B0604020202020204" pitchFamily="34" charset="0"/>
              </a:endParaRPr>
            </a:p>
          </p:txBody>
        </p:sp>
        <p:sp>
          <p:nvSpPr>
            <p:cNvPr id="23" name="Elipse 22">
              <a:extLst>
                <a:ext uri="{FF2B5EF4-FFF2-40B4-BE49-F238E27FC236}">
                  <a16:creationId xmlns:a16="http://schemas.microsoft.com/office/drawing/2014/main" id="{A69CF66D-4C30-49BA-BBF3-7EC39E015B50}"/>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24" name="Grupo 28">
            <a:extLst>
              <a:ext uri="{FF2B5EF4-FFF2-40B4-BE49-F238E27FC236}">
                <a16:creationId xmlns:a16="http://schemas.microsoft.com/office/drawing/2014/main" id="{7B95ECAC-8451-4EE4-8E52-D8F9AE6E7EF2}"/>
              </a:ext>
            </a:extLst>
          </p:cNvPr>
          <p:cNvGrpSpPr>
            <a:grpSpLocks/>
          </p:cNvGrpSpPr>
          <p:nvPr/>
        </p:nvGrpSpPr>
        <p:grpSpPr bwMode="auto">
          <a:xfrm>
            <a:off x="6063942" y="2425103"/>
            <a:ext cx="5248278" cy="461963"/>
            <a:chOff x="3790135" y="1079015"/>
            <a:chExt cx="8838706" cy="683037"/>
          </a:xfrm>
          <a:solidFill>
            <a:schemeClr val="accent6">
              <a:lumMod val="60000"/>
              <a:lumOff val="40000"/>
            </a:schemeClr>
          </a:solidFill>
        </p:grpSpPr>
        <p:sp>
          <p:nvSpPr>
            <p:cNvPr id="25" name="Pentágono 29">
              <a:extLst>
                <a:ext uri="{FF2B5EF4-FFF2-40B4-BE49-F238E27FC236}">
                  <a16:creationId xmlns:a16="http://schemas.microsoft.com/office/drawing/2014/main" id="{817C4904-9170-40EF-9FA9-A3D0FB0306CE}"/>
                </a:ext>
              </a:extLst>
            </p:cNvPr>
            <p:cNvSpPr/>
            <p:nvPr/>
          </p:nvSpPr>
          <p:spPr>
            <a:xfrm>
              <a:off x="4210578" y="1088404"/>
              <a:ext cx="519096" cy="63843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6" name="Forma libre 30">
              <a:extLst>
                <a:ext uri="{FF2B5EF4-FFF2-40B4-BE49-F238E27FC236}">
                  <a16:creationId xmlns:a16="http://schemas.microsoft.com/office/drawing/2014/main" id="{F41A620E-BCFA-44E9-8232-6EF2B70D09B3}"/>
                </a:ext>
              </a:extLst>
            </p:cNvPr>
            <p:cNvSpPr/>
            <p:nvPr/>
          </p:nvSpPr>
          <p:spPr>
            <a:xfrm>
              <a:off x="4724976" y="1097793"/>
              <a:ext cx="7903865" cy="638439"/>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7" name="CuadroTexto 31">
              <a:extLst>
                <a:ext uri="{FF2B5EF4-FFF2-40B4-BE49-F238E27FC236}">
                  <a16:creationId xmlns:a16="http://schemas.microsoft.com/office/drawing/2014/main" id="{84463E69-A59E-4616-B8D7-564B51D1C585}"/>
                </a:ext>
              </a:extLst>
            </p:cNvPr>
            <p:cNvSpPr txBox="1">
              <a:spLocks noChangeArrowheads="1"/>
            </p:cNvSpPr>
            <p:nvPr/>
          </p:nvSpPr>
          <p:spPr bwMode="auto">
            <a:xfrm>
              <a:off x="5086697" y="1189547"/>
              <a:ext cx="5456596" cy="500570"/>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70AD47">
                      <a:lumMod val="50000"/>
                    </a:srgbClr>
                  </a:solidFill>
                  <a:latin typeface="Calibri" panose="020F0502020204030204"/>
                  <a:cs typeface="Arial" panose="020B0604020202020204" pitchFamily="34" charset="0"/>
                </a:rPr>
                <a:t>Longitud del proyecto a intervenir</a:t>
              </a:r>
              <a:endParaRPr lang="es-CO" altLang="es-CO" sz="1600" b="1" dirty="0">
                <a:solidFill>
                  <a:srgbClr val="70AD47">
                    <a:lumMod val="50000"/>
                  </a:srgbClr>
                </a:solidFill>
                <a:latin typeface="Calibri" panose="020F0502020204030204"/>
                <a:cs typeface="Arial" panose="020B0604020202020204" pitchFamily="34" charset="0"/>
              </a:endParaRPr>
            </a:p>
          </p:txBody>
        </p:sp>
        <p:sp>
          <p:nvSpPr>
            <p:cNvPr id="28" name="CuadroTexto 32">
              <a:extLst>
                <a:ext uri="{FF2B5EF4-FFF2-40B4-BE49-F238E27FC236}">
                  <a16:creationId xmlns:a16="http://schemas.microsoft.com/office/drawing/2014/main" id="{B2D75219-544A-47D1-8317-4C5509B67BF6}"/>
                </a:ext>
              </a:extLst>
            </p:cNvPr>
            <p:cNvSpPr txBox="1">
              <a:spLocks noChangeArrowheads="1"/>
            </p:cNvSpPr>
            <p:nvPr/>
          </p:nvSpPr>
          <p:spPr bwMode="auto">
            <a:xfrm>
              <a:off x="10458507" y="1079015"/>
              <a:ext cx="1841495" cy="68303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rgbClr val="70AD47">
                      <a:lumMod val="50000"/>
                    </a:srgbClr>
                  </a:solidFill>
                  <a:latin typeface="Calibri" panose="020F0502020204030204"/>
                  <a:cs typeface="Arial" panose="020B0604020202020204" pitchFamily="34" charset="0"/>
                </a:rPr>
                <a:t>9,10 </a:t>
              </a:r>
              <a:r>
                <a:rPr lang="es-CO" altLang="es-CO" sz="1800" dirty="0">
                  <a:solidFill>
                    <a:srgbClr val="70AD47">
                      <a:lumMod val="50000"/>
                    </a:srgbClr>
                  </a:solidFill>
                  <a:latin typeface="Calibri" panose="020F0502020204030204"/>
                  <a:cs typeface="Arial" panose="020B0604020202020204" pitchFamily="34" charset="0"/>
                </a:rPr>
                <a:t>km</a:t>
              </a:r>
              <a:endParaRPr lang="es-CO" altLang="es-CO" sz="2400" dirty="0">
                <a:solidFill>
                  <a:srgbClr val="70AD47">
                    <a:lumMod val="50000"/>
                  </a:srgbClr>
                </a:solidFill>
                <a:latin typeface="Calibri" panose="020F0502020204030204"/>
                <a:cs typeface="Arial" panose="020B0604020202020204" pitchFamily="34" charset="0"/>
              </a:endParaRPr>
            </a:p>
          </p:txBody>
        </p:sp>
        <p:sp>
          <p:nvSpPr>
            <p:cNvPr id="29" name="Elipse 28">
              <a:extLst>
                <a:ext uri="{FF2B5EF4-FFF2-40B4-BE49-F238E27FC236}">
                  <a16:creationId xmlns:a16="http://schemas.microsoft.com/office/drawing/2014/main" id="{F27BE08F-588A-4F08-B902-9BB42D253743}"/>
                </a:ext>
              </a:extLst>
            </p:cNvPr>
            <p:cNvSpPr/>
            <p:nvPr/>
          </p:nvSpPr>
          <p:spPr>
            <a:xfrm>
              <a:off x="3790135" y="1083709"/>
              <a:ext cx="629491" cy="6313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sp>
        <p:nvSpPr>
          <p:cNvPr id="76810" name="Rectángulo 67">
            <a:extLst>
              <a:ext uri="{FF2B5EF4-FFF2-40B4-BE49-F238E27FC236}">
                <a16:creationId xmlns:a16="http://schemas.microsoft.com/office/drawing/2014/main" id="{39595CB7-FF7D-4CAF-A6FF-2C8513E1DF6A}"/>
              </a:ext>
            </a:extLst>
          </p:cNvPr>
          <p:cNvSpPr>
            <a:spLocks noChangeArrowheads="1"/>
          </p:cNvSpPr>
          <p:nvPr/>
        </p:nvSpPr>
        <p:spPr bwMode="auto">
          <a:xfrm>
            <a:off x="874713" y="128588"/>
            <a:ext cx="42068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cs typeface="Arial" panose="020B0604020202020204" pitchFamily="34" charset="0"/>
              </a:rPr>
              <a:t>PROGRAMA: VIAS PARA LA EQUIDAD</a:t>
            </a:r>
          </a:p>
        </p:txBody>
      </p:sp>
      <p:sp>
        <p:nvSpPr>
          <p:cNvPr id="31" name="Rectángulo 68">
            <a:extLst>
              <a:ext uri="{FF2B5EF4-FFF2-40B4-BE49-F238E27FC236}">
                <a16:creationId xmlns:a16="http://schemas.microsoft.com/office/drawing/2014/main" id="{7098321E-A9CE-4823-AEF7-A15347A9D113}"/>
              </a:ext>
            </a:extLst>
          </p:cNvPr>
          <p:cNvSpPr>
            <a:spLocks noChangeArrowheads="1"/>
          </p:cNvSpPr>
          <p:nvPr/>
        </p:nvSpPr>
        <p:spPr bwMode="auto">
          <a:xfrm>
            <a:off x="874713" y="304800"/>
            <a:ext cx="11049000" cy="5238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SEGUNDA CALZADA CARTAGENA - BARRANQUILLA: Mejoramiento, gestión predial, social y ambienta</a:t>
            </a:r>
            <a:r>
              <a:rPr lang="es-ES" altLang="es-CO" sz="1400"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l</a:t>
            </a:r>
          </a:p>
          <a:p>
            <a:pPr eaLnBrk="1" hangingPunct="1">
              <a:lnSpc>
                <a:spcPct val="100000"/>
              </a:lnSpc>
              <a:spcBef>
                <a:spcPct val="0"/>
              </a:spcBef>
              <a:buFontTx/>
              <a:buNone/>
              <a:defRPr/>
            </a:pPr>
            <a:r>
              <a:rPr lang="es-ES" altLang="es-CO" sz="140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Grupo Grandes Proyectos</a:t>
            </a:r>
            <a:r>
              <a:rPr lang="es-ES" altLang="es-CO" sz="1400"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 </a:t>
            </a:r>
            <a:endParaRPr lang="es-ES" altLang="es-CO" sz="1800" dirty="0">
              <a:solidFill>
                <a:srgbClr val="70AD47">
                  <a:lumMod val="50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2" name="Tabla 31">
            <a:extLst>
              <a:ext uri="{FF2B5EF4-FFF2-40B4-BE49-F238E27FC236}">
                <a16:creationId xmlns:a16="http://schemas.microsoft.com/office/drawing/2014/main" id="{AFA03D20-7AC1-4395-AA81-DE15EAE87B8F}"/>
              </a:ext>
            </a:extLst>
          </p:cNvPr>
          <p:cNvGraphicFramePr>
            <a:graphicFrameLocks noGrp="1"/>
          </p:cNvGraphicFramePr>
          <p:nvPr/>
        </p:nvGraphicFramePr>
        <p:xfrm>
          <a:off x="6069013" y="3144838"/>
          <a:ext cx="5248275" cy="2497137"/>
        </p:xfrm>
        <a:graphic>
          <a:graphicData uri="http://schemas.openxmlformats.org/drawingml/2006/table">
            <a:tbl>
              <a:tblPr firstRow="1" bandRow="1">
                <a:tableStyleId>{93296810-A885-4BE3-A3E7-6D5BEEA58F35}</a:tableStyleId>
              </a:tblPr>
              <a:tblGrid>
                <a:gridCol w="1706626">
                  <a:extLst>
                    <a:ext uri="{9D8B030D-6E8A-4147-A177-3AD203B41FA5}">
                      <a16:colId xmlns:a16="http://schemas.microsoft.com/office/drawing/2014/main" val="20000"/>
                    </a:ext>
                  </a:extLst>
                </a:gridCol>
                <a:gridCol w="574831">
                  <a:extLst>
                    <a:ext uri="{9D8B030D-6E8A-4147-A177-3AD203B41FA5}">
                      <a16:colId xmlns:a16="http://schemas.microsoft.com/office/drawing/2014/main" val="20001"/>
                    </a:ext>
                  </a:extLst>
                </a:gridCol>
                <a:gridCol w="537835">
                  <a:extLst>
                    <a:ext uri="{9D8B030D-6E8A-4147-A177-3AD203B41FA5}">
                      <a16:colId xmlns:a16="http://schemas.microsoft.com/office/drawing/2014/main" val="20002"/>
                    </a:ext>
                  </a:extLst>
                </a:gridCol>
                <a:gridCol w="1205504">
                  <a:extLst>
                    <a:ext uri="{9D8B030D-6E8A-4147-A177-3AD203B41FA5}">
                      <a16:colId xmlns:a16="http://schemas.microsoft.com/office/drawing/2014/main" val="20003"/>
                    </a:ext>
                  </a:extLst>
                </a:gridCol>
                <a:gridCol w="1223479">
                  <a:extLst>
                    <a:ext uri="{9D8B030D-6E8A-4147-A177-3AD203B41FA5}">
                      <a16:colId xmlns:a16="http://schemas.microsoft.com/office/drawing/2014/main" val="20004"/>
                    </a:ext>
                  </a:extLst>
                </a:gridCol>
              </a:tblGrid>
              <a:tr h="170508">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bg1"/>
                          </a:solidFill>
                          <a:latin typeface="Arial" panose="020B0604020202020204" pitchFamily="34" charset="0"/>
                          <a:cs typeface="Arial" panose="020B0604020202020204" pitchFamily="34" charset="0"/>
                        </a:rPr>
                        <a:t>INVERSIONES</a:t>
                      </a:r>
                      <a:endParaRPr lang="es-MX" sz="8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70508">
                <a:tc gridSpan="3">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A. Total Contrato de</a:t>
                      </a:r>
                      <a:r>
                        <a:rPr lang="es-ES" sz="800" kern="1200" baseline="0" dirty="0">
                          <a:solidFill>
                            <a:schemeClr val="accent6">
                              <a:lumMod val="50000"/>
                            </a:schemeClr>
                          </a:solidFill>
                          <a:latin typeface="Arial" panose="020B0604020202020204" pitchFamily="34" charset="0"/>
                          <a:cs typeface="Arial" panose="020B0604020202020204" pitchFamily="34" charset="0"/>
                        </a:rPr>
                        <a:t> Obra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$ 112.324.960.711</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170508">
                <a:tc gridSpan="3">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A.1. Inversión acumulada obra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$ 64.187.447.865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2"/>
                  </a:ext>
                </a:extLst>
              </a:tr>
              <a:tr h="170508">
                <a:tc gridSpan="3">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A.2. Inversión obra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$ 18.321.184.486 </a:t>
                      </a: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3"/>
                  </a:ext>
                </a:extLst>
              </a:tr>
              <a:tr h="170508">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B. Total Contrato Interventoría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b="1"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marL="0" algn="ctr" defTabSz="914400" rtl="0" eaLnBrk="1" fontAlgn="b" latinLnBrk="0" hangingPunct="1"/>
                      <a:r>
                        <a:rPr lang="es-CO" sz="800" u="none" strike="noStrike" kern="1200" dirty="0">
                          <a:solidFill>
                            <a:schemeClr val="accent6">
                              <a:lumMod val="50000"/>
                            </a:schemeClr>
                          </a:solidFill>
                          <a:effectLst/>
                          <a:latin typeface="Arial" panose="020B0604020202020204" pitchFamily="34" charset="0"/>
                          <a:cs typeface="Arial" panose="020B0604020202020204" pitchFamily="34" charset="0"/>
                        </a:rPr>
                        <a:t>$ 9.674.798.160</a:t>
                      </a:r>
                      <a:endParaRPr lang="es-CO" sz="800" b="1" i="0" u="none" strike="noStrike"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4"/>
                  </a:ext>
                </a:extLst>
              </a:tr>
              <a:tr h="170508">
                <a:tc gridSpan="3">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B.1. Inversión acumulada interventoría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baseline="0" dirty="0">
                          <a:solidFill>
                            <a:schemeClr val="accent6">
                              <a:lumMod val="50000"/>
                            </a:schemeClr>
                          </a:solidFill>
                          <a:effectLst/>
                          <a:latin typeface="Arial" panose="020B0604020202020204" pitchFamily="34" charset="0"/>
                          <a:cs typeface="Arial" panose="020B0604020202020204" pitchFamily="34" charset="0"/>
                        </a:rPr>
                        <a:t> </a:t>
                      </a: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$ 5.253.911.261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5"/>
                  </a:ext>
                </a:extLst>
              </a:tr>
              <a:tr h="170508">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B.2 Inversión Interventoría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$ 2.041.501.623 </a:t>
                      </a: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6"/>
                  </a:ext>
                </a:extLst>
              </a:tr>
              <a:tr h="170508">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Total Inversión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b="1"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$ 121.999.758.871</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7"/>
                  </a:ext>
                </a:extLst>
              </a:tr>
              <a:tr h="170508">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Inversión acumulada a 2019</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$ 89.804.045.235 </a:t>
                      </a: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8"/>
                  </a:ext>
                </a:extLst>
              </a:tr>
              <a:tr h="170508">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s-MX"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9"/>
                  </a:ext>
                </a:extLst>
              </a:tr>
              <a:tr h="243830">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SECTOR/TRAMO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CANTIDAD </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gridSpan="2">
                  <a:txBody>
                    <a:bodyPr/>
                    <a:lstStyle/>
                    <a:p>
                      <a:pPr algn="ctr">
                        <a:spcAft>
                          <a:spcPts val="0"/>
                        </a:spcAft>
                      </a:pP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600" b="1" kern="1200" dirty="0">
                          <a:solidFill>
                            <a:schemeClr val="tx1"/>
                          </a:solidFill>
                          <a:effectLst/>
                          <a:latin typeface="Verdana" panose="020B0604030504040204" pitchFamily="34" charset="0"/>
                          <a:ea typeface="Verdana" panose="020B0604030504040204" pitchFamily="34" charset="0"/>
                          <a:cs typeface="Verdana" panose="020B0604030504040204" pitchFamily="34" charset="0"/>
                        </a:rPr>
                        <a:t>INTERVENCIÓN PREVISTA</a:t>
                      </a:r>
                      <a:endParaRPr lang="es-CO" sz="600" b="1" kern="1200" dirty="0">
                        <a:solidFill>
                          <a:schemeClr val="tx1"/>
                        </a:solidFill>
                        <a:effectLst/>
                        <a:latin typeface="Verdana" panose="020B0604030504040204" pitchFamily="34" charset="0"/>
                        <a:ea typeface="Verdana" panose="020B0604030504040204" pitchFamily="34" charset="0"/>
                        <a:cs typeface="Verdana" panose="020B0604030504040204" pitchFamily="34" charset="0"/>
                      </a:endParaRPr>
                    </a:p>
                  </a:txBody>
                  <a:tcPr marL="58359" marR="58359"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ACUMULADO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extLst>
                  <a:ext uri="{0D108BD9-81ED-4DB2-BD59-A6C34878D82A}">
                    <a16:rowId xmlns:a16="http://schemas.microsoft.com/office/drawing/2014/main" val="10010"/>
                  </a:ext>
                </a:extLst>
              </a:tr>
              <a:tr h="335070">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Segunda Calzada Cartagena - Barranquilla</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20" marB="45620"/>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9,10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20" marB="45620"/>
                </a:tc>
                <a:tc gridSpan="2">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Segunda Calzada Cartagena - Barranquilla</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20" marB="45620"/>
                </a:tc>
                <a:tc hMerge="1">
                  <a:txBody>
                    <a:bodyPr/>
                    <a:lstStyle/>
                    <a:p>
                      <a:r>
                        <a:rPr lang="es-CO" sz="600" dirty="0">
                          <a:solidFill>
                            <a:schemeClr val="accent5">
                              <a:lumMod val="50000"/>
                            </a:schemeClr>
                          </a:solidFill>
                          <a:latin typeface="Verdana" panose="020B0604030504040204" pitchFamily="34" charset="0"/>
                          <a:ea typeface="Verdana" panose="020B0604030504040204" pitchFamily="34" charset="0"/>
                          <a:cs typeface="Verdana" panose="020B0604030504040204" pitchFamily="34" charset="0"/>
                        </a:rPr>
                        <a:t>Segunda Calzada Cartagena - Barranquilla</a:t>
                      </a:r>
                    </a:p>
                  </a:txBody>
                  <a:tcPr marL="91420" marR="91420" marT="45629" marB="4562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8,30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20" marB="45620"/>
                </a:tc>
                <a:extLst>
                  <a:ext uri="{0D108BD9-81ED-4DB2-BD59-A6C34878D82A}">
                    <a16:rowId xmlns:a16="http://schemas.microsoft.com/office/drawing/2014/main" val="10011"/>
                  </a:ext>
                </a:extLst>
              </a:tr>
              <a:tr h="213155">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Puentes</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20" marB="45620"/>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5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20" marB="45620"/>
                </a:tc>
                <a:tc gridSpan="2">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Puentes</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20" marB="45620"/>
                </a:tc>
                <a:tc hMerge="1">
                  <a:txBody>
                    <a:bodyPr/>
                    <a:lstStyle/>
                    <a:p>
                      <a:r>
                        <a:rPr lang="es-CO" sz="600" dirty="0">
                          <a:solidFill>
                            <a:schemeClr val="accent5">
                              <a:lumMod val="50000"/>
                            </a:schemeClr>
                          </a:solidFill>
                          <a:latin typeface="Verdana" panose="020B0604030504040204" pitchFamily="34" charset="0"/>
                          <a:ea typeface="Verdana" panose="020B0604030504040204" pitchFamily="34" charset="0"/>
                          <a:cs typeface="Verdana" panose="020B0604030504040204" pitchFamily="34" charset="0"/>
                        </a:rPr>
                        <a:t>Puentes</a:t>
                      </a:r>
                    </a:p>
                  </a:txBody>
                  <a:tcPr marL="91420" marR="91420" marT="45629" marB="4562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3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20" marB="45620"/>
                </a:tc>
                <a:extLst>
                  <a:ext uri="{0D108BD9-81ED-4DB2-BD59-A6C34878D82A}">
                    <a16:rowId xmlns:a16="http://schemas.microsoft.com/office/drawing/2014/main" val="10012"/>
                  </a:ext>
                </a:extLst>
              </a:tr>
            </a:tbl>
          </a:graphicData>
        </a:graphic>
      </p:graphicFrame>
      <p:graphicFrame>
        <p:nvGraphicFramePr>
          <p:cNvPr id="33" name="Tabla 32">
            <a:extLst>
              <a:ext uri="{FF2B5EF4-FFF2-40B4-BE49-F238E27FC236}">
                <a16:creationId xmlns:a16="http://schemas.microsoft.com/office/drawing/2014/main" id="{6BE11150-0488-46A8-A72C-1004617EBC26}"/>
              </a:ext>
            </a:extLst>
          </p:cNvPr>
          <p:cNvGraphicFramePr>
            <a:graphicFrameLocks noGrp="1"/>
          </p:cNvGraphicFramePr>
          <p:nvPr/>
        </p:nvGraphicFramePr>
        <p:xfrm>
          <a:off x="874713" y="781050"/>
          <a:ext cx="4725987" cy="3608388"/>
        </p:xfrm>
        <a:graphic>
          <a:graphicData uri="http://schemas.openxmlformats.org/drawingml/2006/table">
            <a:tbl>
              <a:tblPr firstRow="1" bandRow="1">
                <a:tableStyleId>{93296810-A885-4BE3-A3E7-6D5BEEA58F35}</a:tableStyleId>
              </a:tblPr>
              <a:tblGrid>
                <a:gridCol w="1972730">
                  <a:extLst>
                    <a:ext uri="{9D8B030D-6E8A-4147-A177-3AD203B41FA5}">
                      <a16:colId xmlns:a16="http://schemas.microsoft.com/office/drawing/2014/main" val="20000"/>
                    </a:ext>
                  </a:extLst>
                </a:gridCol>
                <a:gridCol w="438660">
                  <a:extLst>
                    <a:ext uri="{9D8B030D-6E8A-4147-A177-3AD203B41FA5}">
                      <a16:colId xmlns:a16="http://schemas.microsoft.com/office/drawing/2014/main" val="20001"/>
                    </a:ext>
                  </a:extLst>
                </a:gridCol>
                <a:gridCol w="214002">
                  <a:extLst>
                    <a:ext uri="{9D8B030D-6E8A-4147-A177-3AD203B41FA5}">
                      <a16:colId xmlns:a16="http://schemas.microsoft.com/office/drawing/2014/main" val="20002"/>
                    </a:ext>
                  </a:extLst>
                </a:gridCol>
                <a:gridCol w="805356">
                  <a:extLst>
                    <a:ext uri="{9D8B030D-6E8A-4147-A177-3AD203B41FA5}">
                      <a16:colId xmlns:a16="http://schemas.microsoft.com/office/drawing/2014/main" val="20003"/>
                    </a:ext>
                  </a:extLst>
                </a:gridCol>
                <a:gridCol w="1295240">
                  <a:extLst>
                    <a:ext uri="{9D8B030D-6E8A-4147-A177-3AD203B41FA5}">
                      <a16:colId xmlns:a16="http://schemas.microsoft.com/office/drawing/2014/main" val="20004"/>
                    </a:ext>
                  </a:extLst>
                </a:gridCol>
              </a:tblGrid>
              <a:tr h="198114">
                <a:tc gridSpan="5">
                  <a:txBody>
                    <a:bodyPr/>
                    <a:lstStyle/>
                    <a:p>
                      <a:pPr marL="343266" indent="-343266" algn="ctr" defTabSz="912047" eaLnBrk="1" fontAlgn="auto" hangingPunct="1">
                        <a:spcBef>
                          <a:spcPts val="450"/>
                        </a:spcBef>
                        <a:spcAft>
                          <a:spcPts val="0"/>
                        </a:spcAft>
                        <a:defRPr/>
                      </a:pPr>
                      <a:r>
                        <a:rPr lang="es-CO" sz="700" dirty="0">
                          <a:solidFill>
                            <a:schemeClr val="bg1"/>
                          </a:solidFill>
                          <a:latin typeface="Arial" panose="020B0604020202020204" pitchFamily="34" charset="0"/>
                          <a:cs typeface="Arial" panose="020B0604020202020204" pitchFamily="34" charset="0"/>
                        </a:rPr>
                        <a:t>INFORMACION DEL CONTRATO</a:t>
                      </a:r>
                      <a:endParaRPr lang="es-CO" sz="7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64" marR="91464" marT="45711" marB="45711">
                    <a:solidFill>
                      <a:schemeClr val="accent6">
                        <a:lumMod val="50000"/>
                      </a:schemeClr>
                    </a:solidFill>
                  </a:tcPr>
                </a:tc>
                <a:tc hMerge="1">
                  <a:txBody>
                    <a:bodyPr/>
                    <a:lstStyle/>
                    <a:p>
                      <a:endParaRPr lang="es-CO" dirty="0"/>
                    </a:p>
                  </a:txBody>
                  <a:tcPr/>
                </a:tc>
                <a:tc hMerge="1">
                  <a:txBody>
                    <a:bodyPr/>
                    <a:lstStyle/>
                    <a:p>
                      <a:endParaRPr lang="es-CO"/>
                    </a:p>
                  </a:txBody>
                  <a:tcPr/>
                </a:tc>
                <a:tc hMerge="1">
                  <a:txBody>
                    <a:bodyPr/>
                    <a:lstStyle/>
                    <a:p>
                      <a:endParaRPr lang="es-CO" dirty="0"/>
                    </a:p>
                  </a:txBody>
                  <a:tcPr/>
                </a:tc>
                <a:tc hMerge="1">
                  <a:txBody>
                    <a:bodyPr/>
                    <a:lstStyle/>
                    <a:p>
                      <a:endParaRPr lang="es-CO"/>
                    </a:p>
                  </a:txBody>
                  <a:tcPr/>
                </a:tc>
                <a:extLst>
                  <a:ext uri="{0D108BD9-81ED-4DB2-BD59-A6C34878D82A}">
                    <a16:rowId xmlns:a16="http://schemas.microsoft.com/office/drawing/2014/main" val="10000"/>
                  </a:ext>
                </a:extLst>
              </a:tr>
              <a:tr h="198114">
                <a:tc gridSpan="3">
                  <a:txBody>
                    <a:bodyPr/>
                    <a:lstStyle/>
                    <a:p>
                      <a:pPr marL="0" algn="l" defTabSz="914400" rtl="0" eaLnBrk="1" latinLnBrk="0" hangingPunct="1"/>
                      <a:r>
                        <a:rPr lang="es-ES" sz="700" kern="1200" dirty="0">
                          <a:solidFill>
                            <a:schemeClr val="accent6">
                              <a:lumMod val="50000"/>
                            </a:schemeClr>
                          </a:solidFill>
                          <a:latin typeface="Arial" panose="020B0604020202020204" pitchFamily="34" charset="0"/>
                          <a:cs typeface="Arial" panose="020B0604020202020204" pitchFamily="34" charset="0"/>
                        </a:rPr>
                        <a:t>CONTRATO No.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8" marR="36028" marT="0" marB="0" anchor="ctr"/>
                </a:tc>
                <a:tc gridSpan="2">
                  <a:txBody>
                    <a:bodyPr/>
                    <a:lstStyle/>
                    <a:p>
                      <a:r>
                        <a:rPr lang="es-CO" sz="700" dirty="0">
                          <a:solidFill>
                            <a:schemeClr val="accent6">
                              <a:lumMod val="50000"/>
                            </a:schemeClr>
                          </a:solidFill>
                          <a:latin typeface="Arial" panose="020B0604020202020204" pitchFamily="34" charset="0"/>
                          <a:cs typeface="Arial" panose="020B0604020202020204" pitchFamily="34" charset="0"/>
                        </a:rPr>
                        <a:t>1674 de 2015</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64" marR="91464" marT="45711" marB="45711"/>
                </a:tc>
                <a:tc hMerge="1">
                  <a:txBody>
                    <a:bodyPr/>
                    <a:lstStyle/>
                    <a:p>
                      <a:endParaRPr lang="es-CO"/>
                    </a:p>
                  </a:txBody>
                  <a:tcPr/>
                </a:tc>
                <a:extLst>
                  <a:ext uri="{0D108BD9-81ED-4DB2-BD59-A6C34878D82A}">
                    <a16:rowId xmlns:a16="http://schemas.microsoft.com/office/drawing/2014/main" val="10001"/>
                  </a:ext>
                </a:extLst>
              </a:tr>
              <a:tr h="198114">
                <a:tc gridSpan="3">
                  <a:txBody>
                    <a:bodyPr/>
                    <a:lstStyle/>
                    <a:p>
                      <a:pPr marL="0" algn="l"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DE INICIO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8" marR="36028" marT="0" marB="0" anchor="ctr"/>
                </a:tc>
                <a:tc gridSpan="2">
                  <a:txBody>
                    <a:bodyPr/>
                    <a:lstStyle/>
                    <a:p>
                      <a:r>
                        <a:rPr lang="es-CO" sz="700" dirty="0">
                          <a:solidFill>
                            <a:schemeClr val="accent6">
                              <a:lumMod val="50000"/>
                            </a:schemeClr>
                          </a:solidFill>
                          <a:latin typeface="Arial" panose="020B0604020202020204" pitchFamily="34" charset="0"/>
                          <a:cs typeface="Arial" panose="020B0604020202020204" pitchFamily="34" charset="0"/>
                        </a:rPr>
                        <a:t>25/01/2016</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64" marR="91464" marT="45711" marB="45711"/>
                </a:tc>
                <a:tc hMerge="1">
                  <a:txBody>
                    <a:bodyPr/>
                    <a:lstStyle/>
                    <a:p>
                      <a:endParaRPr lang="es-CO"/>
                    </a:p>
                  </a:txBody>
                  <a:tcPr/>
                </a:tc>
                <a:extLst>
                  <a:ext uri="{0D108BD9-81ED-4DB2-BD59-A6C34878D82A}">
                    <a16:rowId xmlns:a16="http://schemas.microsoft.com/office/drawing/2014/main" val="10002"/>
                  </a:ext>
                </a:extLst>
              </a:tr>
              <a:tr h="198114">
                <a:tc gridSpan="3">
                  <a:txBody>
                    <a:bodyPr/>
                    <a:lstStyle/>
                    <a:p>
                      <a:pPr marL="0" algn="l"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PROGRAMADA TERMINACION</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8" marR="36028" marT="0" marB="0" anchor="ct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700" dirty="0">
                          <a:solidFill>
                            <a:schemeClr val="accent6">
                              <a:lumMod val="50000"/>
                            </a:schemeClr>
                          </a:solidFill>
                          <a:latin typeface="Arial" panose="020B0604020202020204" pitchFamily="34" charset="0"/>
                          <a:cs typeface="Arial" panose="020B0604020202020204" pitchFamily="34" charset="0"/>
                        </a:rPr>
                        <a:t>30/09/2020</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64" marR="91464" marT="45711" marB="45711"/>
                </a:tc>
                <a:tc hMerge="1">
                  <a:txBody>
                    <a:bodyPr/>
                    <a:lstStyle/>
                    <a:p>
                      <a:endParaRPr lang="es-CO"/>
                    </a:p>
                  </a:txBody>
                  <a:tcPr/>
                </a:tc>
                <a:extLst>
                  <a:ext uri="{0D108BD9-81ED-4DB2-BD59-A6C34878D82A}">
                    <a16:rowId xmlns:a16="http://schemas.microsoft.com/office/drawing/2014/main" val="10003"/>
                  </a:ext>
                </a:extLst>
              </a:tr>
              <a:tr h="198114">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700" dirty="0">
                          <a:solidFill>
                            <a:schemeClr val="accent6">
                              <a:lumMod val="50000"/>
                            </a:schemeClr>
                          </a:solidFill>
                          <a:latin typeface="Arial" panose="020B0604020202020204" pitchFamily="34" charset="0"/>
                          <a:cs typeface="Arial" panose="020B0604020202020204" pitchFamily="34" charset="0"/>
                        </a:rPr>
                        <a:t>BENEFICIOS DEL PROYECTO</a:t>
                      </a:r>
                      <a:endParaRPr lang="es-CO" sz="7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64" marR="91464" marT="45711" marB="45711"/>
                </a:tc>
                <a:tc hMerge="1">
                  <a:txBody>
                    <a:bodyPr/>
                    <a:lstStyle/>
                    <a:p>
                      <a:endParaRPr lang="es-CO" dirty="0"/>
                    </a:p>
                  </a:txBody>
                  <a:tcPr/>
                </a:tc>
                <a:tc hMerge="1">
                  <a:txBody>
                    <a:bodyPr/>
                    <a:lstStyle/>
                    <a:p>
                      <a:endParaRPr lang="es-CO"/>
                    </a:p>
                  </a:txBody>
                  <a:tcPr/>
                </a:tc>
                <a:tc hMerge="1">
                  <a:txBody>
                    <a:bodyPr/>
                    <a:lstStyle/>
                    <a:p>
                      <a:endParaRPr lang="es-CO" dirty="0"/>
                    </a:p>
                  </a:txBody>
                  <a:tcPr/>
                </a:tc>
                <a:tc hMerge="1">
                  <a:txBody>
                    <a:bodyPr/>
                    <a:lstStyle/>
                    <a:p>
                      <a:endParaRPr lang="es-CO"/>
                    </a:p>
                  </a:txBody>
                  <a:tcPr/>
                </a:tc>
                <a:extLst>
                  <a:ext uri="{0D108BD9-81ED-4DB2-BD59-A6C34878D82A}">
                    <a16:rowId xmlns:a16="http://schemas.microsoft.com/office/drawing/2014/main" val="10004"/>
                  </a:ext>
                </a:extLst>
              </a:tr>
              <a:tr h="304762">
                <a:tc gridSpan="2">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AHORROS EN COSTOS DE OPERACIÓN VEHICULAR:</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66" marR="91466" marT="45689" marB="45689"/>
                </a:tc>
                <a:tc hMerge="1">
                  <a:txBody>
                    <a:bodyPr/>
                    <a:lstStyle/>
                    <a:p>
                      <a:endParaRPr lang="es-CO" dirty="0"/>
                    </a:p>
                  </a:txBody>
                  <a:tcPr marL="91467" marR="91467" marT="45706" marB="45706"/>
                </a:tc>
                <a:tc gridSpan="3">
                  <a:txBody>
                    <a:bodyPr/>
                    <a:lstStyle/>
                    <a:p>
                      <a:endParaRPr lang="es-CO" sz="700" dirty="0">
                        <a:solidFill>
                          <a:schemeClr val="accent6">
                            <a:lumMod val="50000"/>
                          </a:schemeClr>
                        </a:solidFill>
                        <a:latin typeface="Arial" panose="020B0604020202020204" pitchFamily="34" charset="0"/>
                        <a:cs typeface="Arial" panose="020B0604020202020204" pitchFamily="34" charset="0"/>
                      </a:endParaRPr>
                    </a:p>
                  </a:txBody>
                  <a:tcPr marL="91464" marR="91464" marT="45711" marB="45711"/>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5"/>
                  </a:ext>
                </a:extLst>
              </a:tr>
              <a:tr h="198114">
                <a:tc gridSpan="2">
                  <a:txBody>
                    <a:bodyPr/>
                    <a:lstStyle/>
                    <a:p>
                      <a:pPr marL="0" marR="0" indent="0" defTabSz="914400" eaLnBrk="1" fontAlgn="auto" latinLnBrk="0" hangingPunct="1">
                        <a:lnSpc>
                          <a:spcPct val="100000"/>
                        </a:lnSpc>
                        <a:spcBef>
                          <a:spcPts val="0"/>
                        </a:spcBef>
                        <a:spcAft>
                          <a:spcPts val="0"/>
                        </a:spcAft>
                        <a:buClrTx/>
                        <a:buSzTx/>
                        <a:buFontTx/>
                        <a:buNone/>
                        <a:tabLst/>
                        <a:defRPr/>
                      </a:pPr>
                      <a:r>
                        <a:rPr lang="es-CO" sz="700" kern="1200" dirty="0">
                          <a:solidFill>
                            <a:schemeClr val="accent6">
                              <a:lumMod val="50000"/>
                            </a:schemeClr>
                          </a:solidFill>
                          <a:latin typeface="Arial" panose="020B0604020202020204" pitchFamily="34" charset="0"/>
                          <a:cs typeface="Arial" panose="020B0604020202020204" pitchFamily="34" charset="0"/>
                        </a:rPr>
                        <a:t>AHORRO EN TIEMPOS DE RECORRIDO: </a:t>
                      </a:r>
                      <a:endParaRPr lang="es-CO" sz="7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66" marR="91466" marT="45689" marB="45689"/>
                </a:tc>
                <a:tc hMerge="1">
                  <a:txBody>
                    <a:bodyPr/>
                    <a:lstStyle/>
                    <a:p>
                      <a:r>
                        <a:rPr lang="es-CO" sz="900" b="0" i="0" u="none" strike="noStrike">
                          <a:solidFill>
                            <a:srgbClr val="000000"/>
                          </a:solidFill>
                          <a:effectLst/>
                          <a:latin typeface="Verdana" panose="020B0604030504040204" pitchFamily="34" charset="0"/>
                          <a:ea typeface="Verdana" panose="020B0604030504040204" pitchFamily="34" charset="0"/>
                          <a:cs typeface="Verdana" panose="020B0604030504040204" pitchFamily="34" charset="0"/>
                        </a:rPr>
                        <a:t>Hasta en 8 minutos</a:t>
                      </a:r>
                      <a:endParaRPr lang="es-CO" dirty="0"/>
                    </a:p>
                  </a:txBody>
                  <a:tcPr marL="91467" marR="91467" marT="45706" marB="45706"/>
                </a:tc>
                <a:tc gridSpan="3">
                  <a:txBody>
                    <a:bodyPr/>
                    <a:lstStyle/>
                    <a:p>
                      <a:r>
                        <a:rPr lang="es-CO" sz="700" u="none" strike="noStrike" dirty="0">
                          <a:solidFill>
                            <a:schemeClr val="accent6">
                              <a:lumMod val="50000"/>
                            </a:schemeClr>
                          </a:solidFill>
                          <a:effectLst/>
                          <a:latin typeface="Arial" panose="020B0604020202020204" pitchFamily="34" charset="0"/>
                          <a:cs typeface="Arial" panose="020B0604020202020204" pitchFamily="34" charset="0"/>
                        </a:rPr>
                        <a:t>Hasta en 8 minutos</a:t>
                      </a:r>
                      <a:endParaRPr lang="es-CO" sz="700" dirty="0">
                        <a:solidFill>
                          <a:schemeClr val="accent6">
                            <a:lumMod val="50000"/>
                          </a:schemeClr>
                        </a:solidFill>
                        <a:latin typeface="Arial" panose="020B0604020202020204" pitchFamily="34" charset="0"/>
                        <a:cs typeface="Arial" panose="020B0604020202020204" pitchFamily="34" charset="0"/>
                      </a:endParaRPr>
                    </a:p>
                  </a:txBody>
                  <a:tcPr marL="91464" marR="91464" marT="45711" marB="45711"/>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6"/>
                  </a:ext>
                </a:extLst>
              </a:tr>
              <a:tr h="198114">
                <a:tc gridSpan="2">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 EMPLEOS GENERADOS:</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66" marR="91466" marT="45689" marB="45689"/>
                </a:tc>
                <a:tc hMerge="1">
                  <a:txBody>
                    <a:bodyPr/>
                    <a:lstStyle/>
                    <a:p>
                      <a:r>
                        <a:rPr lang="es-CO" sz="900">
                          <a:latin typeface="Verdana" panose="020B0604030504040204" pitchFamily="34" charset="0"/>
                          <a:ea typeface="Verdana" panose="020B0604030504040204" pitchFamily="34" charset="0"/>
                          <a:cs typeface="Verdana" panose="020B0604030504040204" pitchFamily="34" charset="0"/>
                        </a:rPr>
                        <a:t>186 Entre directos e indirectos</a:t>
                      </a:r>
                      <a:endParaRPr lang="es-CO" dirty="0"/>
                    </a:p>
                  </a:txBody>
                  <a:tcPr marL="91467" marR="91467" marT="45706" marB="45706"/>
                </a:tc>
                <a:tc gridSpan="3">
                  <a:txBody>
                    <a:bodyPr/>
                    <a:lstStyle/>
                    <a:p>
                      <a:r>
                        <a:rPr lang="es-CO" sz="700" dirty="0">
                          <a:solidFill>
                            <a:schemeClr val="accent6">
                              <a:lumMod val="50000"/>
                            </a:schemeClr>
                          </a:solidFill>
                          <a:latin typeface="Arial" panose="020B0604020202020204" pitchFamily="34" charset="0"/>
                          <a:cs typeface="Arial" panose="020B0604020202020204" pitchFamily="34" charset="0"/>
                        </a:rPr>
                        <a:t>77 entre directos e indirectos</a:t>
                      </a:r>
                    </a:p>
                  </a:txBody>
                  <a:tcPr marL="91464" marR="91464" marT="45711" marB="45711"/>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7"/>
                  </a:ext>
                </a:extLst>
              </a:tr>
              <a:tr h="198114">
                <a:tc gridSpan="2">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DISMINUCIÓN DE LA ACCIDENTALIDAD: </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66" marR="91466" marT="45689" marB="45689"/>
                </a:tc>
                <a:tc hMerge="1">
                  <a:txBody>
                    <a:bodyPr/>
                    <a:lstStyle/>
                    <a:p>
                      <a:r>
                        <a:rPr lang="es-CO" sz="900" dirty="0">
                          <a:latin typeface="Verdana" panose="020B0604030504040204" pitchFamily="34" charset="0"/>
                          <a:ea typeface="Verdana" panose="020B0604030504040204" pitchFamily="34" charset="0"/>
                          <a:cs typeface="Verdana" panose="020B0604030504040204" pitchFamily="34" charset="0"/>
                        </a:rPr>
                        <a:t>90%</a:t>
                      </a:r>
                      <a:endParaRPr lang="es-CO" dirty="0"/>
                    </a:p>
                  </a:txBody>
                  <a:tcPr marL="91467" marR="91467" marT="45706" marB="45706"/>
                </a:tc>
                <a:tc gridSpan="3">
                  <a:txBody>
                    <a:bodyPr/>
                    <a:lstStyle/>
                    <a:p>
                      <a:r>
                        <a:rPr lang="es-ES" sz="700" dirty="0">
                          <a:solidFill>
                            <a:schemeClr val="accent6">
                              <a:lumMod val="50000"/>
                            </a:schemeClr>
                          </a:solidFill>
                          <a:latin typeface="Arial" panose="020B0604020202020204" pitchFamily="34" charset="0"/>
                          <a:cs typeface="Arial" panose="020B0604020202020204" pitchFamily="34" charset="0"/>
                        </a:rPr>
                        <a:t>Hasta en 90%, por separación de tráfico</a:t>
                      </a:r>
                      <a:endParaRPr lang="es-CO" sz="700" dirty="0">
                        <a:solidFill>
                          <a:schemeClr val="accent6">
                            <a:lumMod val="50000"/>
                          </a:schemeClr>
                        </a:solidFill>
                        <a:latin typeface="Arial" panose="020B0604020202020204" pitchFamily="34" charset="0"/>
                        <a:cs typeface="Arial" panose="020B0604020202020204" pitchFamily="34" charset="0"/>
                      </a:endParaRPr>
                    </a:p>
                  </a:txBody>
                  <a:tcPr marL="91464" marR="91464" marT="45711" marB="45711"/>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8"/>
                  </a:ext>
                </a:extLst>
              </a:tr>
              <a:tr h="697975">
                <a:tc gridSpan="5">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ES" sz="700" kern="1200" dirty="0">
                          <a:solidFill>
                            <a:schemeClr val="accent6">
                              <a:lumMod val="50000"/>
                            </a:schemeClr>
                          </a:solidFill>
                          <a:latin typeface="Arial" panose="020B0604020202020204" pitchFamily="34" charset="0"/>
                          <a:cs typeface="Arial" panose="020B0604020202020204" pitchFamily="34" charset="0"/>
                        </a:rPr>
                        <a:t>OTROS BENEFICIOS: </a:t>
                      </a:r>
                      <a:r>
                        <a:rPr kumimoji="0" lang="es-CO" sz="700" u="none" strike="noStrike" kern="0" cap="none" spc="0" normalizeH="0" baseline="0" noProof="0" dirty="0">
                          <a:ln>
                            <a:noFill/>
                          </a:ln>
                          <a:solidFill>
                            <a:schemeClr val="accent6">
                              <a:lumMod val="50000"/>
                            </a:schemeClr>
                          </a:solidFill>
                          <a:effectLst/>
                          <a:uLnTx/>
                          <a:uFillTx/>
                          <a:latin typeface="Arial" panose="020B0604020202020204" pitchFamily="34" charset="0"/>
                          <a:cs typeface="Arial" panose="020B0604020202020204" pitchFamily="34" charset="0"/>
                        </a:rPr>
                        <a:t>En el transporte de dos puertos principales limitantes del Océano Atlántico: puerto de Barranquilla y Puerto de Cartagena. La apertura de la Doble Calzada generará mayores ingresos al turismo ya que une dos importantes ciudades de la costa colombiana, con un ahorro en tiempos de recorrido hasta de 8 minutos en transporte terrestre, con una población beneficiada de 2.158.907 habitantes, generando 66 empleos directos y 11 empleos indirectos para un total de 77 empleos generados, impactando el departamento de Atlántico.</a:t>
                      </a:r>
                    </a:p>
                  </a:txBody>
                  <a:tcPr marL="91466" marR="91466" marT="45689" marB="45689"/>
                </a:tc>
                <a:tc hMerge="1">
                  <a:txBody>
                    <a:bodyPr/>
                    <a:lstStyle/>
                    <a:p>
                      <a:endParaRPr lang="es-CO" sz="1000" kern="1200" dirty="0">
                        <a:solidFill>
                          <a:schemeClr val="tx1"/>
                        </a:solidFill>
                        <a:latin typeface="+mn-lt"/>
                        <a:ea typeface="+mn-ea"/>
                        <a:cs typeface="+mn-cs"/>
                      </a:endParaRPr>
                    </a:p>
                  </a:txBody>
                  <a:tcPr/>
                </a:tc>
                <a:tc hMerge="1">
                  <a:txBody>
                    <a:bodyPr/>
                    <a:lstStyle/>
                    <a:p>
                      <a:endParaRPr lang="es-CO"/>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9"/>
                  </a:ext>
                </a:extLst>
              </a:tr>
              <a:tr h="198070">
                <a:tc gridSpan="5">
                  <a:txBody>
                    <a:bodyPr/>
                    <a:lstStyle/>
                    <a:p>
                      <a:pPr marL="0" algn="ctr"/>
                      <a:r>
                        <a:rPr lang="es-CO" sz="700" kern="1200" dirty="0">
                          <a:solidFill>
                            <a:schemeClr val="accent6">
                              <a:lumMod val="50000"/>
                            </a:schemeClr>
                          </a:solidFill>
                          <a:latin typeface="Arial" panose="020B0604020202020204" pitchFamily="34" charset="0"/>
                          <a:cs typeface="Arial" panose="020B0604020202020204" pitchFamily="34" charset="0"/>
                        </a:rPr>
                        <a:t>METAS DEL CONTRATO O PROYECTO (PLAN DE ACCIÓN 2019)</a:t>
                      </a:r>
                      <a:endPar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66" marR="91466" marT="45689" marB="45689"/>
                </a:tc>
                <a:tc hMerge="1">
                  <a:txBody>
                    <a:bodyPr/>
                    <a:lstStyle/>
                    <a:p>
                      <a:endParaRPr lang="es-CO" dirty="0"/>
                    </a:p>
                  </a:txBody>
                  <a:tcPr marL="91455" marR="91455" marT="45703" marB="45703">
                    <a:solidFill>
                      <a:schemeClr val="accent1"/>
                    </a:solidFill>
                  </a:tcPr>
                </a:tc>
                <a:tc hMerge="1">
                  <a:txBody>
                    <a:bodyPr/>
                    <a:lstStyle/>
                    <a:p>
                      <a:endParaRPr lang="es-CO"/>
                    </a:p>
                  </a:txBody>
                  <a:tcPr/>
                </a:tc>
                <a:tc hMerge="1">
                  <a:txBody>
                    <a:bodyPr/>
                    <a:lstStyle/>
                    <a:p>
                      <a:endParaRPr lang="es-CO" dirty="0"/>
                    </a:p>
                  </a:txBody>
                  <a:tcPr/>
                </a:tc>
                <a:tc hMerge="1">
                  <a:txBody>
                    <a:bodyPr/>
                    <a:lstStyle/>
                    <a:p>
                      <a:pPr marL="0"/>
                      <a:endParaRPr lang="es-CO" sz="9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703" marB="45703">
                    <a:solidFill>
                      <a:schemeClr val="accent1"/>
                    </a:solidFill>
                  </a:tcPr>
                </a:tc>
                <a:extLst>
                  <a:ext uri="{0D108BD9-81ED-4DB2-BD59-A6C34878D82A}">
                    <a16:rowId xmlns:a16="http://schemas.microsoft.com/office/drawing/2014/main" val="10010"/>
                  </a:ext>
                </a:extLst>
              </a:tr>
              <a:tr h="426767">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700" dirty="0">
                          <a:solidFill>
                            <a:schemeClr val="accent6">
                              <a:lumMod val="50000"/>
                            </a:schemeClr>
                          </a:solidFill>
                          <a:effectLst/>
                          <a:latin typeface="Arial" panose="020B0604020202020204" pitchFamily="34" charset="0"/>
                          <a:cs typeface="Arial" panose="020B0604020202020204" pitchFamily="34" charset="0"/>
                        </a:rPr>
                        <a:t>INDICADOR DE GESTIÓN</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tc>
                <a:tc gridSpan="2">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META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900" b="1" dirty="0">
                          <a:effectLst/>
                          <a:latin typeface="Verdana" panose="020B0604030504040204" pitchFamily="34" charset="0"/>
                          <a:ea typeface="Verdana" panose="020B0604030504040204" pitchFamily="34" charset="0"/>
                          <a:cs typeface="Verdana" panose="020B0604030504040204" pitchFamily="34" charset="0"/>
                        </a:rPr>
                        <a:t>EJECUCION</a:t>
                      </a:r>
                      <a:endParaRPr lang="es-CO" sz="900" b="1" dirty="0">
                        <a:effectLst/>
                        <a:latin typeface="Verdana" panose="020B0604030504040204" pitchFamily="34" charset="0"/>
                        <a:ea typeface="Verdana" panose="020B0604030504040204" pitchFamily="34" charset="0"/>
                        <a:cs typeface="Verdana" panose="020B0604030504040204" pitchFamily="34" charset="0"/>
                      </a:endParaRPr>
                    </a:p>
                  </a:txBody>
                  <a:tcPr marL="58352" marR="58352" marT="0" marB="0" anchor="ctr"/>
                </a:tc>
                <a:tc>
                  <a:txBody>
                    <a:body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EJECUCION MES NOVIEMBRE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tc>
                <a:tc>
                  <a:txBody>
                    <a:bodyPr/>
                    <a:lstStyle/>
                    <a:p>
                      <a:pPr algn="ctr">
                        <a:spcAft>
                          <a:spcPts val="0"/>
                        </a:spcAft>
                      </a:pPr>
                      <a:r>
                        <a:rPr lang="es-CO" sz="700" dirty="0">
                          <a:solidFill>
                            <a:schemeClr val="accent6">
                              <a:lumMod val="50000"/>
                            </a:schemeClr>
                          </a:solidFill>
                          <a:effectLst/>
                          <a:latin typeface="Arial" panose="020B0604020202020204" pitchFamily="34" charset="0"/>
                          <a:cs typeface="Arial" panose="020B0604020202020204" pitchFamily="34" charset="0"/>
                        </a:rPr>
                        <a:t>AVANCE TOTAL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8" marR="58358" marT="0" marB="0" anchor="ctr"/>
                </a:tc>
                <a:extLst>
                  <a:ext uri="{0D108BD9-81ED-4DB2-BD59-A6C34878D82A}">
                    <a16:rowId xmlns:a16="http://schemas.microsoft.com/office/drawing/2014/main" val="10011"/>
                  </a:ext>
                </a:extLst>
              </a:tr>
              <a:tr h="197952">
                <a:tc>
                  <a:txBody>
                    <a:bodyPr/>
                    <a:lstStyle/>
                    <a:p>
                      <a:pPr algn="just" rtl="0" fontAlgn="ctr"/>
                      <a:r>
                        <a:rPr lang="pt-BR" sz="700" u="none" strike="noStrike">
                          <a:solidFill>
                            <a:schemeClr val="accent6">
                              <a:lumMod val="50000"/>
                            </a:schemeClr>
                          </a:solidFill>
                          <a:effectLst/>
                          <a:latin typeface="Arial" panose="020B0604020202020204" pitchFamily="34" charset="0"/>
                          <a:cs typeface="Arial" panose="020B0604020202020204" pitchFamily="34" charset="0"/>
                        </a:rPr>
                        <a:t>Km Segunda </a:t>
                      </a:r>
                      <a:r>
                        <a:rPr lang="es-CO" sz="700" u="none" strike="noStrike" noProof="0" dirty="0">
                          <a:solidFill>
                            <a:schemeClr val="accent6">
                              <a:lumMod val="50000"/>
                            </a:schemeClr>
                          </a:solidFill>
                          <a:effectLst/>
                          <a:latin typeface="Arial" panose="020B0604020202020204" pitchFamily="34" charset="0"/>
                          <a:cs typeface="Arial" panose="020B0604020202020204" pitchFamily="34" charset="0"/>
                        </a:rPr>
                        <a:t>calzada</a:t>
                      </a:r>
                      <a:r>
                        <a:rPr lang="pt-BR" sz="700" u="none" strike="noStrike" dirty="0">
                          <a:solidFill>
                            <a:schemeClr val="accent6">
                              <a:lumMod val="50000"/>
                            </a:schemeClr>
                          </a:solidFill>
                          <a:effectLst/>
                          <a:latin typeface="Arial" panose="020B0604020202020204" pitchFamily="34" charset="0"/>
                          <a:cs typeface="Arial" panose="020B0604020202020204" pitchFamily="34" charset="0"/>
                        </a:rPr>
                        <a:t> (Km)</a:t>
                      </a:r>
                      <a:endParaRPr lang="pt-BR" sz="7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8" marR="9528" marT="9522" marB="0" anchor="ctr"/>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2,09</a:t>
                      </a:r>
                      <a:r>
                        <a:rPr lang="es-CO" sz="700" baseline="0" dirty="0">
                          <a:solidFill>
                            <a:schemeClr val="accent6">
                              <a:lumMod val="50000"/>
                            </a:schemeClr>
                          </a:solidFill>
                          <a:latin typeface="Arial" panose="020B0604020202020204" pitchFamily="34" charset="0"/>
                          <a:cs typeface="Arial" panose="020B0604020202020204" pitchFamily="34" charset="0"/>
                        </a:rPr>
                        <a:t> </a:t>
                      </a:r>
                      <a:r>
                        <a:rPr lang="es-CO" sz="700" dirty="0">
                          <a:solidFill>
                            <a:schemeClr val="accent6">
                              <a:lumMod val="50000"/>
                            </a:schemeClr>
                          </a:solidFill>
                          <a:latin typeface="Arial" panose="020B0604020202020204" pitchFamily="34" charset="0"/>
                          <a:cs typeface="Arial" panose="020B0604020202020204" pitchFamily="34" charset="0"/>
                        </a:rPr>
                        <a:t>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2" marR="91432" marT="45630" marB="45630"/>
                </a:tc>
                <a:tc hMerge="1">
                  <a:txBody>
                    <a:bodyPr/>
                    <a:lstStyle/>
                    <a:p>
                      <a:endParaRPr lang="es-CO"/>
                    </a:p>
                  </a:txBody>
                  <a:tcPr/>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2" marR="91432" marT="45630" marB="45630"/>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1,10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2" marR="91432" marT="45630" marB="45630"/>
                </a:tc>
                <a:extLst>
                  <a:ext uri="{0D108BD9-81ED-4DB2-BD59-A6C34878D82A}">
                    <a16:rowId xmlns:a16="http://schemas.microsoft.com/office/drawing/2014/main" val="10012"/>
                  </a:ext>
                </a:extLst>
              </a:tr>
              <a:tr h="197952">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s-CO" sz="700" u="none" strike="noStrike" dirty="0">
                          <a:solidFill>
                            <a:schemeClr val="accent6">
                              <a:lumMod val="50000"/>
                            </a:schemeClr>
                          </a:solidFill>
                          <a:effectLst/>
                          <a:latin typeface="Arial" panose="020B0604020202020204" pitchFamily="34" charset="0"/>
                          <a:cs typeface="Arial" panose="020B0604020202020204" pitchFamily="34" charset="0"/>
                        </a:rPr>
                        <a:t>Un Puentes (Un)</a:t>
                      </a:r>
                      <a:endParaRPr lang="es-CO" sz="7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8" marR="9528" marT="9522" marB="0" anchor="ctr"/>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3</a:t>
                      </a:r>
                      <a:r>
                        <a:rPr lang="es-CO" sz="700" baseline="0" dirty="0">
                          <a:solidFill>
                            <a:schemeClr val="accent6">
                              <a:lumMod val="50000"/>
                            </a:schemeClr>
                          </a:solidFill>
                          <a:latin typeface="Arial" panose="020B0604020202020204" pitchFamily="34" charset="0"/>
                          <a:cs typeface="Arial" panose="020B0604020202020204" pitchFamily="34" charset="0"/>
                        </a:rPr>
                        <a:t>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2" marR="91432" marT="45630" marB="45630"/>
                </a:tc>
                <a:tc hMerge="1">
                  <a:txBody>
                    <a:bodyPr/>
                    <a:lstStyle/>
                    <a:p>
                      <a:endParaRPr lang="es-CO"/>
                    </a:p>
                  </a:txBody>
                  <a:tcPr/>
                </a:tc>
                <a:tc>
                  <a:txBody>
                    <a:bodyPr/>
                    <a:lstStyle/>
                    <a:p>
                      <a:pPr algn="ctr"/>
                      <a:r>
                        <a:rPr lang="es-CO" sz="700" kern="1200" dirty="0">
                          <a:solidFill>
                            <a:schemeClr val="accent6">
                              <a:lumMod val="50000"/>
                            </a:schemeClr>
                          </a:solidFill>
                          <a:latin typeface="Arial" panose="020B0604020202020204" pitchFamily="34" charset="0"/>
                          <a:cs typeface="Arial" panose="020B0604020202020204" pitchFamily="34" charset="0"/>
                        </a:rPr>
                        <a:t>0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2" marR="91432" marT="45630" marB="45630"/>
                </a:tc>
                <a:tc>
                  <a:txBody>
                    <a:bodyPr/>
                    <a:lstStyle/>
                    <a:p>
                      <a:pPr marL="0" algn="ctr"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1 Un</a:t>
                      </a:r>
                      <a:endParaRPr lang="es-CO" sz="7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2" marR="91432" marT="45630" marB="45630"/>
                </a:tc>
                <a:extLst>
                  <a:ext uri="{0D108BD9-81ED-4DB2-BD59-A6C34878D82A}">
                    <a16:rowId xmlns:a16="http://schemas.microsoft.com/office/drawing/2014/main" val="10013"/>
                  </a:ext>
                </a:extLst>
              </a:tr>
            </a:tbl>
          </a:graphicData>
        </a:graphic>
      </p:graphicFrame>
      <p:pic>
        <p:nvPicPr>
          <p:cNvPr id="34" name="Imagen 33">
            <a:extLst>
              <a:ext uri="{FF2B5EF4-FFF2-40B4-BE49-F238E27FC236}">
                <a16:creationId xmlns:a16="http://schemas.microsoft.com/office/drawing/2014/main" id="{EB7BF9D5-88E6-4164-A51D-862D2882793B}"/>
              </a:ext>
            </a:extLst>
          </p:cNvPr>
          <p:cNvPicPr>
            <a:picLocks noChangeAspect="1"/>
          </p:cNvPicPr>
          <p:nvPr/>
        </p:nvPicPr>
        <p:blipFill rotWithShape="1">
          <a:blip r:embed="rId5" cstate="email">
            <a:lum contrast="40000"/>
            <a:extLst>
              <a:ext uri="{28A0092B-C50C-407E-A947-70E740481C1C}">
                <a14:useLocalDpi xmlns:a14="http://schemas.microsoft.com/office/drawing/2010/main"/>
              </a:ext>
            </a:extLst>
          </a:blip>
          <a:srcRect l="647" t="9236" r="2046" b="22639"/>
          <a:stretch/>
        </p:blipFill>
        <p:spPr>
          <a:xfrm>
            <a:off x="1579563" y="4454525"/>
            <a:ext cx="3333750" cy="1446213"/>
          </a:xfrm>
          <a:prstGeom prst="rect">
            <a:avLst/>
          </a:prstGeom>
          <a:ln w="28575">
            <a:solidFill>
              <a:schemeClr val="accent6">
                <a:lumMod val="60000"/>
                <a:lumOff val="40000"/>
              </a:schemeClr>
            </a:solidFill>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ángulo 3">
            <a:extLst>
              <a:ext uri="{FF2B5EF4-FFF2-40B4-BE49-F238E27FC236}">
                <a16:creationId xmlns:a16="http://schemas.microsoft.com/office/drawing/2014/main" id="{0383B341-B7D1-4C61-AC54-864218AFC06B}"/>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77827" name="Rectángulo 7">
            <a:extLst>
              <a:ext uri="{FF2B5EF4-FFF2-40B4-BE49-F238E27FC236}">
                <a16:creationId xmlns:a16="http://schemas.microsoft.com/office/drawing/2014/main" id="{9967E5BF-56D3-412D-B46B-650FB1EBB5F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F9422A7-836D-4009-BCB2-BA6F749D28CF}"/>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77829" name="Imagen 14">
            <a:extLst>
              <a:ext uri="{FF2B5EF4-FFF2-40B4-BE49-F238E27FC236}">
                <a16:creationId xmlns:a16="http://schemas.microsoft.com/office/drawing/2014/main" id="{13B83F73-7D80-43E2-B113-FE996B2C8FC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0" name="CuadroTexto 2">
            <a:extLst>
              <a:ext uri="{FF2B5EF4-FFF2-40B4-BE49-F238E27FC236}">
                <a16:creationId xmlns:a16="http://schemas.microsoft.com/office/drawing/2014/main" id="{7D6DA83F-35B9-46FD-904F-BF6D41224F37}"/>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77831" name="CuadroTexto 11">
            <a:extLst>
              <a:ext uri="{FF2B5EF4-FFF2-40B4-BE49-F238E27FC236}">
                <a16:creationId xmlns:a16="http://schemas.microsoft.com/office/drawing/2014/main" id="{09FCF68B-85D1-4844-9CA8-94B018F1A429}"/>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77832" name="Imagen 16">
            <a:extLst>
              <a:ext uri="{FF2B5EF4-FFF2-40B4-BE49-F238E27FC236}">
                <a16:creationId xmlns:a16="http://schemas.microsoft.com/office/drawing/2014/main" id="{71C34674-A44A-4DBF-B58E-E906444E1D3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33" name="Imagen 2">
            <a:extLst>
              <a:ext uri="{FF2B5EF4-FFF2-40B4-BE49-F238E27FC236}">
                <a16:creationId xmlns:a16="http://schemas.microsoft.com/office/drawing/2014/main" id="{0E4E9DA3-10EE-4B36-8506-6AF418CC3D4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3616A282-2F13-4AF8-BC71-FE8D23C0053B}"/>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E2D0DE68-282D-4A98-9DF5-7534ADEC2444}"/>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70EEE722-5032-408A-83CA-06D586FF7154}"/>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0126942E-04E9-42E6-A2E2-F6CA43CBC3FF}"/>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77838" name="Picture 19">
            <a:extLst>
              <a:ext uri="{FF2B5EF4-FFF2-40B4-BE49-F238E27FC236}">
                <a16:creationId xmlns:a16="http://schemas.microsoft.com/office/drawing/2014/main" id="{D9F85822-898D-45D7-B49E-91BC897EA36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1738" y="1878013"/>
            <a:ext cx="4092575" cy="3354387"/>
          </a:xfrm>
          <a:prstGeom prst="rect">
            <a:avLst/>
          </a:prstGeom>
          <a:noFill/>
          <a:ln w="9525">
            <a:solidFill>
              <a:schemeClr val="accent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Imagen 25">
            <a:extLst>
              <a:ext uri="{FF2B5EF4-FFF2-40B4-BE49-F238E27FC236}">
                <a16:creationId xmlns:a16="http://schemas.microsoft.com/office/drawing/2014/main" id="{BE4F801C-174E-4ABC-93BD-8DAF3A712779}"/>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96088" y="1962150"/>
            <a:ext cx="4089400" cy="3360738"/>
          </a:xfrm>
          <a:prstGeom prst="rect">
            <a:avLst/>
          </a:prstGeom>
          <a:ln w="38100" cap="sq">
            <a:solidFill>
              <a:srgbClr val="0070C0"/>
            </a:solidFill>
            <a:prstDash val="solid"/>
            <a:miter lim="800000"/>
          </a:ln>
          <a:effectLst>
            <a:outerShdw blurRad="50800" dist="38100" dir="2700000" algn="tl" rotWithShape="0">
              <a:srgbClr val="000000">
                <a:alpha val="43000"/>
              </a:srgbClr>
            </a:outerShdw>
          </a:effec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121CEAE7-F1C3-4F21-915F-80BDF9EE951D}"/>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78851" name="Imagen 1">
            <a:extLst>
              <a:ext uri="{FF2B5EF4-FFF2-40B4-BE49-F238E27FC236}">
                <a16:creationId xmlns:a16="http://schemas.microsoft.com/office/drawing/2014/main" id="{07AD0612-AFB9-4FF4-B7C6-A6341C7EAF9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2" name="Imagen 35">
            <a:extLst>
              <a:ext uri="{FF2B5EF4-FFF2-40B4-BE49-F238E27FC236}">
                <a16:creationId xmlns:a16="http://schemas.microsoft.com/office/drawing/2014/main" id="{713124BC-2D80-4917-AD10-CA634E3CB34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3" name="Imagen 54">
            <a:extLst>
              <a:ext uri="{FF2B5EF4-FFF2-40B4-BE49-F238E27FC236}">
                <a16:creationId xmlns:a16="http://schemas.microsoft.com/office/drawing/2014/main" id="{FA799FB0-9E7B-4D6D-A952-351C29ADB07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o 10">
            <a:extLst>
              <a:ext uri="{FF2B5EF4-FFF2-40B4-BE49-F238E27FC236}">
                <a16:creationId xmlns:a16="http://schemas.microsoft.com/office/drawing/2014/main" id="{71BAF708-9931-4C75-A157-C370BB4044D5}"/>
              </a:ext>
            </a:extLst>
          </p:cNvPr>
          <p:cNvGrpSpPr>
            <a:grpSpLocks/>
          </p:cNvGrpSpPr>
          <p:nvPr/>
        </p:nvGrpSpPr>
        <p:grpSpPr bwMode="auto">
          <a:xfrm>
            <a:off x="6068704" y="799366"/>
            <a:ext cx="5278169" cy="433388"/>
            <a:chOff x="3797995" y="1095038"/>
            <a:chExt cx="8830845" cy="641713"/>
          </a:xfrm>
          <a:solidFill>
            <a:schemeClr val="accent6">
              <a:lumMod val="60000"/>
              <a:lumOff val="40000"/>
            </a:schemeClr>
          </a:solidFill>
        </p:grpSpPr>
        <p:sp>
          <p:nvSpPr>
            <p:cNvPr id="7" name="Pentágono 11">
              <a:extLst>
                <a:ext uri="{FF2B5EF4-FFF2-40B4-BE49-F238E27FC236}">
                  <a16:creationId xmlns:a16="http://schemas.microsoft.com/office/drawing/2014/main" id="{213BA8A5-09D4-4F1A-BB62-36EC4A5B58E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8" name="Forma libre 12">
              <a:extLst>
                <a:ext uri="{FF2B5EF4-FFF2-40B4-BE49-F238E27FC236}">
                  <a16:creationId xmlns:a16="http://schemas.microsoft.com/office/drawing/2014/main" id="{80343DF5-70FD-45D2-8914-EF6BE12DA498}"/>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9" name="CuadroTexto 13">
              <a:extLst>
                <a:ext uri="{FF2B5EF4-FFF2-40B4-BE49-F238E27FC236}">
                  <a16:creationId xmlns:a16="http://schemas.microsoft.com/office/drawing/2014/main" id="{5E59C40C-67F7-40E4-8F0A-38176E24C735}"/>
                </a:ext>
              </a:extLst>
            </p:cNvPr>
            <p:cNvSpPr txBox="1">
              <a:spLocks noChangeArrowheads="1"/>
            </p:cNvSpPr>
            <p:nvPr/>
          </p:nvSpPr>
          <p:spPr bwMode="auto">
            <a:xfrm>
              <a:off x="5052163" y="1158505"/>
              <a:ext cx="5418288" cy="54533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Localización</a:t>
              </a:r>
              <a:r>
                <a:rPr lang="es-CO" altLang="es-CO" sz="1800" b="1" dirty="0">
                  <a:solidFill>
                    <a:srgbClr val="70AD47">
                      <a:lumMod val="50000"/>
                    </a:srgbClr>
                  </a:solidFill>
                  <a:latin typeface="Arial" panose="020B0604020202020204" pitchFamily="34" charset="0"/>
                  <a:cs typeface="Arial" panose="020B0604020202020204" pitchFamily="34" charset="0"/>
                </a:rPr>
                <a:t>: </a:t>
              </a:r>
            </a:p>
          </p:txBody>
        </p:sp>
        <p:sp>
          <p:nvSpPr>
            <p:cNvPr id="10" name="CuadroTexto 14">
              <a:extLst>
                <a:ext uri="{FF2B5EF4-FFF2-40B4-BE49-F238E27FC236}">
                  <a16:creationId xmlns:a16="http://schemas.microsoft.com/office/drawing/2014/main" id="{633C8FCD-A01F-4734-878D-A4DEA118445C}"/>
                </a:ext>
              </a:extLst>
            </p:cNvPr>
            <p:cNvSpPr txBox="1">
              <a:spLocks noChangeArrowheads="1"/>
            </p:cNvSpPr>
            <p:nvPr/>
          </p:nvSpPr>
          <p:spPr bwMode="auto">
            <a:xfrm>
              <a:off x="7266339" y="1202523"/>
              <a:ext cx="4862242" cy="455722"/>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400" b="1" dirty="0">
                  <a:solidFill>
                    <a:srgbClr val="70AD47">
                      <a:lumMod val="50000"/>
                    </a:srgbClr>
                  </a:solidFill>
                  <a:latin typeface="Calibri" panose="020F0502020204030204"/>
                  <a:ea typeface="Verdana" panose="020B0604030504040204" pitchFamily="34" charset="0"/>
                  <a:cs typeface="Verdana" panose="020B0604030504040204" pitchFamily="34" charset="0"/>
                </a:rPr>
                <a:t>Departamento del Quindío</a:t>
              </a:r>
            </a:p>
          </p:txBody>
        </p:sp>
        <p:sp>
          <p:nvSpPr>
            <p:cNvPr id="11" name="Elipse 10">
              <a:extLst>
                <a:ext uri="{FF2B5EF4-FFF2-40B4-BE49-F238E27FC236}">
                  <a16:creationId xmlns:a16="http://schemas.microsoft.com/office/drawing/2014/main" id="{321B2CCA-58FF-4050-8F96-0C009C6E4EC0}"/>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12" name="Grupo 16">
            <a:extLst>
              <a:ext uri="{FF2B5EF4-FFF2-40B4-BE49-F238E27FC236}">
                <a16:creationId xmlns:a16="http://schemas.microsoft.com/office/drawing/2014/main" id="{9450C50D-2C39-4A2C-A464-DE8F111153D8}"/>
              </a:ext>
            </a:extLst>
          </p:cNvPr>
          <p:cNvGrpSpPr>
            <a:grpSpLocks/>
          </p:cNvGrpSpPr>
          <p:nvPr/>
        </p:nvGrpSpPr>
        <p:grpSpPr bwMode="auto">
          <a:xfrm>
            <a:off x="6070292" y="1328587"/>
            <a:ext cx="5276581" cy="507831"/>
            <a:chOff x="3799824" y="1079015"/>
            <a:chExt cx="8829018" cy="676546"/>
          </a:xfrm>
          <a:solidFill>
            <a:schemeClr val="accent6">
              <a:lumMod val="60000"/>
              <a:lumOff val="40000"/>
            </a:schemeClr>
          </a:solidFill>
        </p:grpSpPr>
        <p:sp>
          <p:nvSpPr>
            <p:cNvPr id="13" name="Pentágono 17">
              <a:extLst>
                <a:ext uri="{FF2B5EF4-FFF2-40B4-BE49-F238E27FC236}">
                  <a16:creationId xmlns:a16="http://schemas.microsoft.com/office/drawing/2014/main" id="{3BE1FD1B-E117-442C-9845-DAFB96734C5C}"/>
                </a:ext>
              </a:extLst>
            </p:cNvPr>
            <p:cNvSpPr/>
            <p:nvPr/>
          </p:nvSpPr>
          <p:spPr>
            <a:xfrm>
              <a:off x="4220253" y="1098316"/>
              <a:ext cx="519078" cy="638435"/>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4" name="Forma libre 18">
              <a:extLst>
                <a:ext uri="{FF2B5EF4-FFF2-40B4-BE49-F238E27FC236}">
                  <a16:creationId xmlns:a16="http://schemas.microsoft.com/office/drawing/2014/main" id="{054EA449-F33C-442C-9E56-A0D463641D9D}"/>
                </a:ext>
              </a:extLst>
            </p:cNvPr>
            <p:cNvSpPr/>
            <p:nvPr/>
          </p:nvSpPr>
          <p:spPr>
            <a:xfrm>
              <a:off x="4725239" y="1098316"/>
              <a:ext cx="7903603" cy="63843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5" name="CuadroTexto 19">
              <a:extLst>
                <a:ext uri="{FF2B5EF4-FFF2-40B4-BE49-F238E27FC236}">
                  <a16:creationId xmlns:a16="http://schemas.microsoft.com/office/drawing/2014/main" id="{AD06D1D0-9548-45D5-A63F-A37ED48FDB5A}"/>
                </a:ext>
              </a:extLst>
            </p:cNvPr>
            <p:cNvSpPr txBox="1">
              <a:spLocks noChangeArrowheads="1"/>
            </p:cNvSpPr>
            <p:nvPr/>
          </p:nvSpPr>
          <p:spPr bwMode="auto">
            <a:xfrm>
              <a:off x="5030578" y="1159191"/>
              <a:ext cx="5395119" cy="492034"/>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Conectividad</a:t>
              </a:r>
            </a:p>
          </p:txBody>
        </p:sp>
        <p:sp>
          <p:nvSpPr>
            <p:cNvPr id="16" name="CuadroTexto 20">
              <a:extLst>
                <a:ext uri="{FF2B5EF4-FFF2-40B4-BE49-F238E27FC236}">
                  <a16:creationId xmlns:a16="http://schemas.microsoft.com/office/drawing/2014/main" id="{E4B86EBA-DD1C-45E7-A533-ED7AB4B1D0D7}"/>
                </a:ext>
              </a:extLst>
            </p:cNvPr>
            <p:cNvSpPr txBox="1">
              <a:spLocks noChangeArrowheads="1"/>
            </p:cNvSpPr>
            <p:nvPr/>
          </p:nvSpPr>
          <p:spPr bwMode="auto">
            <a:xfrm>
              <a:off x="7267200" y="1079015"/>
              <a:ext cx="5170390" cy="67654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900" b="1" dirty="0">
                  <a:solidFill>
                    <a:srgbClr val="70AD47">
                      <a:lumMod val="50000"/>
                    </a:srgbClr>
                  </a:solidFill>
                  <a:latin typeface="Calibri" panose="020F0502020204030204"/>
                  <a:ea typeface="Verdana" panose="020B0604030504040204" pitchFamily="34" charset="0"/>
                  <a:cs typeface="Verdana" panose="020B0604030504040204" pitchFamily="34" charset="0"/>
                </a:rPr>
                <a:t>Conectividad del Municipio de La Tebaida con Montenegro, que incluye el corredor turístico - Paso por el corregimiento de Pueblo Tapao y el Paso por el Parque del Café.</a:t>
              </a:r>
            </a:p>
          </p:txBody>
        </p:sp>
        <p:sp>
          <p:nvSpPr>
            <p:cNvPr id="17" name="Elipse 16">
              <a:extLst>
                <a:ext uri="{FF2B5EF4-FFF2-40B4-BE49-F238E27FC236}">
                  <a16:creationId xmlns:a16="http://schemas.microsoft.com/office/drawing/2014/main" id="{F0BC9F94-FCE2-4134-B49B-AF7F2DB1F29D}"/>
                </a:ext>
              </a:extLst>
            </p:cNvPr>
            <p:cNvSpPr/>
            <p:nvPr/>
          </p:nvSpPr>
          <p:spPr>
            <a:xfrm>
              <a:off x="3799824" y="1095347"/>
              <a:ext cx="629470" cy="62952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18" name="Grupo 22">
            <a:extLst>
              <a:ext uri="{FF2B5EF4-FFF2-40B4-BE49-F238E27FC236}">
                <a16:creationId xmlns:a16="http://schemas.microsoft.com/office/drawing/2014/main" id="{E9BF2F5C-BD52-413C-9380-DD1F55E0AAC1}"/>
              </a:ext>
            </a:extLst>
          </p:cNvPr>
          <p:cNvGrpSpPr>
            <a:grpSpLocks/>
          </p:cNvGrpSpPr>
          <p:nvPr/>
        </p:nvGrpSpPr>
        <p:grpSpPr bwMode="auto">
          <a:xfrm>
            <a:off x="6062354" y="1937229"/>
            <a:ext cx="5284519" cy="433387"/>
            <a:chOff x="3788546" y="1095446"/>
            <a:chExt cx="8840294" cy="641325"/>
          </a:xfrm>
          <a:solidFill>
            <a:schemeClr val="accent6">
              <a:lumMod val="60000"/>
              <a:lumOff val="40000"/>
            </a:schemeClr>
          </a:solidFill>
        </p:grpSpPr>
        <p:sp>
          <p:nvSpPr>
            <p:cNvPr id="19" name="Pentágono 23">
              <a:extLst>
                <a:ext uri="{FF2B5EF4-FFF2-40B4-BE49-F238E27FC236}">
                  <a16:creationId xmlns:a16="http://schemas.microsoft.com/office/drawing/2014/main" id="{AB2CA0E3-271F-4C70-A1FD-3B9687F2E210}"/>
                </a:ext>
              </a:extLst>
            </p:cNvPr>
            <p:cNvSpPr/>
            <p:nvPr/>
          </p:nvSpPr>
          <p:spPr>
            <a:xfrm>
              <a:off x="4208954" y="1097794"/>
              <a:ext cx="519049" cy="638977"/>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0" name="Forma libre 24">
              <a:extLst>
                <a:ext uri="{FF2B5EF4-FFF2-40B4-BE49-F238E27FC236}">
                  <a16:creationId xmlns:a16="http://schemas.microsoft.com/office/drawing/2014/main" id="{88493600-F3DC-4039-8B87-CF636F128C24}"/>
                </a:ext>
              </a:extLst>
            </p:cNvPr>
            <p:cNvSpPr/>
            <p:nvPr/>
          </p:nvSpPr>
          <p:spPr>
            <a:xfrm>
              <a:off x="4704517" y="1097794"/>
              <a:ext cx="7924323" cy="63897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1" name="CuadroTexto 25">
              <a:extLst>
                <a:ext uri="{FF2B5EF4-FFF2-40B4-BE49-F238E27FC236}">
                  <a16:creationId xmlns:a16="http://schemas.microsoft.com/office/drawing/2014/main" id="{BB59E019-40E3-4B28-AC9A-810B06E88C23}"/>
                </a:ext>
              </a:extLst>
            </p:cNvPr>
            <p:cNvSpPr txBox="1">
              <a:spLocks noChangeArrowheads="1"/>
            </p:cNvSpPr>
            <p:nvPr/>
          </p:nvSpPr>
          <p:spPr bwMode="auto">
            <a:xfrm>
              <a:off x="5066208" y="1158873"/>
              <a:ext cx="5479386" cy="547360"/>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Longitud de la vía</a:t>
              </a:r>
            </a:p>
          </p:txBody>
        </p:sp>
        <p:sp>
          <p:nvSpPr>
            <p:cNvPr id="22" name="CuadroTexto 26">
              <a:extLst>
                <a:ext uri="{FF2B5EF4-FFF2-40B4-BE49-F238E27FC236}">
                  <a16:creationId xmlns:a16="http://schemas.microsoft.com/office/drawing/2014/main" id="{B970CACF-E402-4A7D-B1CC-8492ADA813AF}"/>
                </a:ext>
              </a:extLst>
            </p:cNvPr>
            <p:cNvSpPr txBox="1">
              <a:spLocks noChangeArrowheads="1"/>
            </p:cNvSpPr>
            <p:nvPr/>
          </p:nvSpPr>
          <p:spPr bwMode="auto">
            <a:xfrm>
              <a:off x="10104048" y="1123167"/>
              <a:ext cx="2130220" cy="54607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ea typeface="Verdana" panose="020B0604030504040204" pitchFamily="34" charset="0"/>
                  <a:cs typeface="Verdana" panose="020B0604030504040204" pitchFamily="34" charset="0"/>
                </a:rPr>
                <a:t>17,50 km</a:t>
              </a:r>
            </a:p>
          </p:txBody>
        </p:sp>
        <p:sp>
          <p:nvSpPr>
            <p:cNvPr id="23" name="Elipse 22">
              <a:extLst>
                <a:ext uri="{FF2B5EF4-FFF2-40B4-BE49-F238E27FC236}">
                  <a16:creationId xmlns:a16="http://schemas.microsoft.com/office/drawing/2014/main" id="{B3C652FB-A70C-4F89-8908-B9C5F368D8C0}"/>
                </a:ext>
              </a:extLst>
            </p:cNvPr>
            <p:cNvSpPr/>
            <p:nvPr/>
          </p:nvSpPr>
          <p:spPr>
            <a:xfrm>
              <a:off x="3788546" y="1095446"/>
              <a:ext cx="629436" cy="62958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24" name="Grupo 28">
            <a:extLst>
              <a:ext uri="{FF2B5EF4-FFF2-40B4-BE49-F238E27FC236}">
                <a16:creationId xmlns:a16="http://schemas.microsoft.com/office/drawing/2014/main" id="{5BF7CC27-5217-4D6B-A8B7-5D31AAFEF9A5}"/>
              </a:ext>
            </a:extLst>
          </p:cNvPr>
          <p:cNvGrpSpPr>
            <a:grpSpLocks/>
          </p:cNvGrpSpPr>
          <p:nvPr/>
        </p:nvGrpSpPr>
        <p:grpSpPr bwMode="auto">
          <a:xfrm>
            <a:off x="6063942" y="2483762"/>
            <a:ext cx="5282931" cy="441325"/>
            <a:chOff x="3790135" y="1083709"/>
            <a:chExt cx="8838706" cy="652523"/>
          </a:xfrm>
          <a:solidFill>
            <a:schemeClr val="accent6">
              <a:lumMod val="60000"/>
              <a:lumOff val="40000"/>
            </a:schemeClr>
          </a:solidFill>
        </p:grpSpPr>
        <p:sp>
          <p:nvSpPr>
            <p:cNvPr id="25" name="Pentágono 29">
              <a:extLst>
                <a:ext uri="{FF2B5EF4-FFF2-40B4-BE49-F238E27FC236}">
                  <a16:creationId xmlns:a16="http://schemas.microsoft.com/office/drawing/2014/main" id="{6E25DBB3-F912-4504-BC68-89CB77A86BDB}"/>
                </a:ext>
              </a:extLst>
            </p:cNvPr>
            <p:cNvSpPr/>
            <p:nvPr/>
          </p:nvSpPr>
          <p:spPr>
            <a:xfrm>
              <a:off x="4210578" y="1088403"/>
              <a:ext cx="519096" cy="638440"/>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rgbClr val="70AD47">
                    <a:lumMod val="50000"/>
                  </a:srgbClr>
                </a:solidFill>
              </a:endParaRPr>
            </a:p>
          </p:txBody>
        </p:sp>
        <p:sp>
          <p:nvSpPr>
            <p:cNvPr id="26" name="Forma libre 30">
              <a:extLst>
                <a:ext uri="{FF2B5EF4-FFF2-40B4-BE49-F238E27FC236}">
                  <a16:creationId xmlns:a16="http://schemas.microsoft.com/office/drawing/2014/main" id="{4E9AF857-AA4B-4A9D-818D-CFBE03C8F0DD}"/>
                </a:ext>
              </a:extLst>
            </p:cNvPr>
            <p:cNvSpPr/>
            <p:nvPr/>
          </p:nvSpPr>
          <p:spPr>
            <a:xfrm>
              <a:off x="4724976" y="1097792"/>
              <a:ext cx="7903865" cy="638440"/>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rgbClr val="70AD47">
                    <a:lumMod val="50000"/>
                  </a:srgbClr>
                </a:solidFill>
              </a:endParaRPr>
            </a:p>
          </p:txBody>
        </p:sp>
        <p:sp>
          <p:nvSpPr>
            <p:cNvPr id="27" name="CuadroTexto 31">
              <a:extLst>
                <a:ext uri="{FF2B5EF4-FFF2-40B4-BE49-F238E27FC236}">
                  <a16:creationId xmlns:a16="http://schemas.microsoft.com/office/drawing/2014/main" id="{AB03CD7C-0A5D-43BC-8378-E5DEB51D9044}"/>
                </a:ext>
              </a:extLst>
            </p:cNvPr>
            <p:cNvSpPr txBox="1">
              <a:spLocks noChangeArrowheads="1"/>
            </p:cNvSpPr>
            <p:nvPr/>
          </p:nvSpPr>
          <p:spPr bwMode="auto">
            <a:xfrm>
              <a:off x="5086698" y="1158820"/>
              <a:ext cx="5664595" cy="500570"/>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70AD47">
                      <a:lumMod val="50000"/>
                    </a:srgbClr>
                  </a:solidFill>
                  <a:latin typeface="Calibri" panose="020F0502020204030204"/>
                  <a:cs typeface="Arial" panose="020B0604020202020204" pitchFamily="34" charset="0"/>
                </a:rPr>
                <a:t>Longitud del proyecto a intervenir</a:t>
              </a:r>
              <a:endParaRPr lang="es-CO" altLang="es-CO" sz="1600" b="1" dirty="0">
                <a:solidFill>
                  <a:srgbClr val="70AD47">
                    <a:lumMod val="50000"/>
                  </a:srgbClr>
                </a:solidFill>
                <a:latin typeface="Calibri" panose="020F0502020204030204"/>
                <a:cs typeface="Arial" panose="020B0604020202020204" pitchFamily="34" charset="0"/>
              </a:endParaRPr>
            </a:p>
          </p:txBody>
        </p:sp>
        <p:sp>
          <p:nvSpPr>
            <p:cNvPr id="28" name="CuadroTexto 32">
              <a:extLst>
                <a:ext uri="{FF2B5EF4-FFF2-40B4-BE49-F238E27FC236}">
                  <a16:creationId xmlns:a16="http://schemas.microsoft.com/office/drawing/2014/main" id="{718BD0EC-61C1-4781-A2E7-DB74C822C3F6}"/>
                </a:ext>
              </a:extLst>
            </p:cNvPr>
            <p:cNvSpPr txBox="1">
              <a:spLocks noChangeArrowheads="1"/>
            </p:cNvSpPr>
            <p:nvPr/>
          </p:nvSpPr>
          <p:spPr bwMode="auto">
            <a:xfrm>
              <a:off x="10229751" y="1164805"/>
              <a:ext cx="2004483" cy="500570"/>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600" b="1" dirty="0">
                  <a:solidFill>
                    <a:srgbClr val="70AD47">
                      <a:lumMod val="50000"/>
                    </a:srgbClr>
                  </a:solidFill>
                  <a:latin typeface="Calibri" panose="020F0502020204030204"/>
                  <a:ea typeface="Verdana" panose="020B0604030504040204" pitchFamily="34" charset="0"/>
                  <a:cs typeface="Verdana" panose="020B0604030504040204" pitchFamily="34" charset="0"/>
                </a:rPr>
                <a:t>16,20 km</a:t>
              </a:r>
            </a:p>
          </p:txBody>
        </p:sp>
        <p:sp>
          <p:nvSpPr>
            <p:cNvPr id="29" name="Elipse 28">
              <a:extLst>
                <a:ext uri="{FF2B5EF4-FFF2-40B4-BE49-F238E27FC236}">
                  <a16:creationId xmlns:a16="http://schemas.microsoft.com/office/drawing/2014/main" id="{44EA67F7-F3CD-448A-82BD-33EC48098C4C}"/>
                </a:ext>
              </a:extLst>
            </p:cNvPr>
            <p:cNvSpPr/>
            <p:nvPr/>
          </p:nvSpPr>
          <p:spPr>
            <a:xfrm>
              <a:off x="3790135" y="1083709"/>
              <a:ext cx="629491" cy="6313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0">
                <a:solidFill>
                  <a:srgbClr val="70AD47">
                    <a:lumMod val="50000"/>
                  </a:srgbClr>
                </a:solidFill>
              </a:endParaRPr>
            </a:p>
          </p:txBody>
        </p:sp>
      </p:grpSp>
      <p:sp>
        <p:nvSpPr>
          <p:cNvPr id="78858" name="Rectángulo 67">
            <a:extLst>
              <a:ext uri="{FF2B5EF4-FFF2-40B4-BE49-F238E27FC236}">
                <a16:creationId xmlns:a16="http://schemas.microsoft.com/office/drawing/2014/main" id="{61B0D285-DE5E-4E66-B5B8-B4309F28FB8D}"/>
              </a:ext>
            </a:extLst>
          </p:cNvPr>
          <p:cNvSpPr>
            <a:spLocks noChangeArrowheads="1"/>
          </p:cNvSpPr>
          <p:nvPr/>
        </p:nvSpPr>
        <p:spPr bwMode="auto">
          <a:xfrm>
            <a:off x="858838" y="114300"/>
            <a:ext cx="49355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cs typeface="Arial" panose="020B0604020202020204" pitchFamily="34" charset="0"/>
              </a:rPr>
              <a:t>PROGRAMA: VIAS PARA LA EQUIDAD</a:t>
            </a:r>
          </a:p>
        </p:txBody>
      </p:sp>
      <p:sp>
        <p:nvSpPr>
          <p:cNvPr id="78859" name="Rectángulo 68">
            <a:extLst>
              <a:ext uri="{FF2B5EF4-FFF2-40B4-BE49-F238E27FC236}">
                <a16:creationId xmlns:a16="http://schemas.microsoft.com/office/drawing/2014/main" id="{F4B26B19-D0C4-4E91-A5F4-0D6F040847AD}"/>
              </a:ext>
            </a:extLst>
          </p:cNvPr>
          <p:cNvSpPr>
            <a:spLocks noChangeArrowheads="1"/>
          </p:cNvSpPr>
          <p:nvPr/>
        </p:nvSpPr>
        <p:spPr bwMode="auto">
          <a:xfrm>
            <a:off x="858838" y="304800"/>
            <a:ext cx="976153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LA TEBAIDA - MONTENEGRO: Mejoramiento, gestión predial, social y ambiental</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Grupo de Grandes Proyectos </a:t>
            </a:r>
          </a:p>
        </p:txBody>
      </p:sp>
      <p:graphicFrame>
        <p:nvGraphicFramePr>
          <p:cNvPr id="32" name="Tabla 31">
            <a:extLst>
              <a:ext uri="{FF2B5EF4-FFF2-40B4-BE49-F238E27FC236}">
                <a16:creationId xmlns:a16="http://schemas.microsoft.com/office/drawing/2014/main" id="{C16C0D79-311E-4BF2-BB0A-AD4C343499E0}"/>
              </a:ext>
            </a:extLst>
          </p:cNvPr>
          <p:cNvGraphicFramePr>
            <a:graphicFrameLocks noGrp="1"/>
          </p:cNvGraphicFramePr>
          <p:nvPr/>
        </p:nvGraphicFramePr>
        <p:xfrm>
          <a:off x="844550" y="781050"/>
          <a:ext cx="4803775" cy="3759200"/>
        </p:xfrm>
        <a:graphic>
          <a:graphicData uri="http://schemas.openxmlformats.org/drawingml/2006/table">
            <a:tbl>
              <a:tblPr firstRow="1" bandRow="1">
                <a:tableStyleId>{93296810-A885-4BE3-A3E7-6D5BEEA58F35}</a:tableStyleId>
              </a:tblPr>
              <a:tblGrid>
                <a:gridCol w="2085299">
                  <a:extLst>
                    <a:ext uri="{9D8B030D-6E8A-4147-A177-3AD203B41FA5}">
                      <a16:colId xmlns:a16="http://schemas.microsoft.com/office/drawing/2014/main" val="20000"/>
                    </a:ext>
                  </a:extLst>
                </a:gridCol>
                <a:gridCol w="408313">
                  <a:extLst>
                    <a:ext uri="{9D8B030D-6E8A-4147-A177-3AD203B41FA5}">
                      <a16:colId xmlns:a16="http://schemas.microsoft.com/office/drawing/2014/main" val="20001"/>
                    </a:ext>
                  </a:extLst>
                </a:gridCol>
                <a:gridCol w="457505">
                  <a:extLst>
                    <a:ext uri="{9D8B030D-6E8A-4147-A177-3AD203B41FA5}">
                      <a16:colId xmlns:a16="http://schemas.microsoft.com/office/drawing/2014/main" val="20002"/>
                    </a:ext>
                  </a:extLst>
                </a:gridCol>
                <a:gridCol w="788875">
                  <a:extLst>
                    <a:ext uri="{9D8B030D-6E8A-4147-A177-3AD203B41FA5}">
                      <a16:colId xmlns:a16="http://schemas.microsoft.com/office/drawing/2014/main" val="20003"/>
                    </a:ext>
                  </a:extLst>
                </a:gridCol>
                <a:gridCol w="1063784">
                  <a:extLst>
                    <a:ext uri="{9D8B030D-6E8A-4147-A177-3AD203B41FA5}">
                      <a16:colId xmlns:a16="http://schemas.microsoft.com/office/drawing/2014/main" val="20004"/>
                    </a:ext>
                  </a:extLst>
                </a:gridCol>
              </a:tblGrid>
              <a:tr h="198100">
                <a:tc gridSpan="5">
                  <a:txBody>
                    <a:bodyPr/>
                    <a:lstStyle/>
                    <a:p>
                      <a:pPr marL="343266" indent="-343266" algn="ctr" defTabSz="912047" eaLnBrk="1" fontAlgn="auto" hangingPunct="1">
                        <a:spcBef>
                          <a:spcPts val="450"/>
                        </a:spcBef>
                        <a:spcAft>
                          <a:spcPts val="0"/>
                        </a:spcAft>
                        <a:defRPr/>
                      </a:pPr>
                      <a:r>
                        <a:rPr lang="es-CO" sz="700" dirty="0">
                          <a:latin typeface="Arial" panose="020B0604020202020204" pitchFamily="34" charset="0"/>
                          <a:cs typeface="Arial" panose="020B0604020202020204" pitchFamily="34" charset="0"/>
                        </a:rPr>
                        <a:t>INFORMACION DEL CONTRATO</a:t>
                      </a:r>
                      <a:endParaRPr lang="es-CO" sz="7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54" marR="91454" marT="45711" marB="45711">
                    <a:solidFill>
                      <a:schemeClr val="accent6">
                        <a:lumMod val="50000"/>
                      </a:schemeClr>
                    </a:solidFill>
                  </a:tcPr>
                </a:tc>
                <a:tc hMerge="1">
                  <a:txBody>
                    <a:bodyPr/>
                    <a:lstStyle/>
                    <a:p>
                      <a:endParaRPr lang="es-CO" dirty="0"/>
                    </a:p>
                  </a:txBody>
                  <a:tcPr/>
                </a:tc>
                <a:tc hMerge="1">
                  <a:txBody>
                    <a:bodyPr/>
                    <a:lstStyle/>
                    <a:p>
                      <a:endParaRPr lang="es-CO" dirty="0"/>
                    </a:p>
                  </a:txBody>
                  <a:tcPr/>
                </a:tc>
                <a:tc hMerge="1">
                  <a:txBody>
                    <a:bodyPr/>
                    <a:lstStyle/>
                    <a:p>
                      <a:pPr marL="343266" indent="-343266" algn="ctr" defTabSz="912047" eaLnBrk="1" fontAlgn="auto" hangingPunct="1">
                        <a:spcBef>
                          <a:spcPts val="450"/>
                        </a:spcBef>
                        <a:spcAft>
                          <a:spcPts val="0"/>
                        </a:spcAft>
                        <a:defRPr/>
                      </a:pPr>
                      <a:endParaRPr lang="es-CO" sz="9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0"/>
                  </a:ext>
                </a:extLst>
              </a:tr>
              <a:tr h="198100">
                <a:tc gridSpan="2">
                  <a:txBody>
                    <a:bodyPr/>
                    <a:lstStyle/>
                    <a:p>
                      <a:pPr marL="0" algn="just" defTabSz="914400" rtl="0" eaLnBrk="1" latinLnBrk="0" hangingPunct="1"/>
                      <a:r>
                        <a:rPr lang="es-ES" sz="700" kern="1200" dirty="0">
                          <a:solidFill>
                            <a:schemeClr val="accent6">
                              <a:lumMod val="50000"/>
                            </a:schemeClr>
                          </a:solidFill>
                          <a:latin typeface="Arial" panose="020B0604020202020204" pitchFamily="34" charset="0"/>
                          <a:cs typeface="Arial" panose="020B0604020202020204" pitchFamily="34" charset="0"/>
                        </a:rPr>
                        <a:t>CONTRATO No.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marL="0" algn="just" defTabSz="914400" rtl="0" eaLnBrk="1" fontAlgn="b"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1573 de 2015</a:t>
                      </a:r>
                      <a:endParaRPr lang="es-CO" sz="7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4" marR="91454" marT="45711" marB="45711"/>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1"/>
                  </a:ext>
                </a:extLst>
              </a:tr>
              <a:tr h="198100">
                <a:tc gridSpan="2">
                  <a:txBody>
                    <a:bodyPr/>
                    <a:lstStyle/>
                    <a:p>
                      <a:pPr marL="0" algn="just"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DE INICIO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algn="just"/>
                      <a:r>
                        <a:rPr lang="es-CO" sz="700" dirty="0">
                          <a:solidFill>
                            <a:schemeClr val="accent6">
                              <a:lumMod val="50000"/>
                            </a:schemeClr>
                          </a:solidFill>
                          <a:latin typeface="Arial" panose="020B0604020202020204" pitchFamily="34" charset="0"/>
                          <a:cs typeface="Arial" panose="020B0604020202020204" pitchFamily="34" charset="0"/>
                        </a:rPr>
                        <a:t>25/01/2016</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4" marR="91454" marT="45711" marB="45711"/>
                </a:tc>
                <a:tc hMerge="1">
                  <a:txBody>
                    <a:bodyPr/>
                    <a:lstStyle/>
                    <a:p>
                      <a:endParaRPr lang="es-CO" sz="9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2"/>
                  </a:ext>
                </a:extLst>
              </a:tr>
              <a:tr h="198100">
                <a:tc gridSpan="2">
                  <a:txBody>
                    <a:bodyPr/>
                    <a:lstStyle/>
                    <a:p>
                      <a:pPr marL="0" algn="just"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PROGRAMADA TERMINACION</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3">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CO" sz="700" dirty="0">
                          <a:solidFill>
                            <a:schemeClr val="accent6">
                              <a:lumMod val="50000"/>
                            </a:schemeClr>
                          </a:solidFill>
                          <a:latin typeface="Arial" panose="020B0604020202020204" pitchFamily="34" charset="0"/>
                          <a:cs typeface="Arial" panose="020B0604020202020204" pitchFamily="34" charset="0"/>
                        </a:rPr>
                        <a:t>30/06/2020</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4" marR="91454" marT="45711" marB="45711"/>
                </a:tc>
                <a:tc hMerge="1">
                  <a:txBody>
                    <a:bodyPr/>
                    <a:lstStyle/>
                    <a:p>
                      <a:endParaRPr lang="es-CO" sz="9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extLst>
                  <a:ext uri="{0D108BD9-81ED-4DB2-BD59-A6C34878D82A}">
                    <a16:rowId xmlns:a16="http://schemas.microsoft.com/office/drawing/2014/main" val="10003"/>
                  </a:ext>
                </a:extLst>
              </a:tr>
              <a:tr h="198100">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700" dirty="0">
                          <a:solidFill>
                            <a:schemeClr val="accent6">
                              <a:lumMod val="50000"/>
                            </a:schemeClr>
                          </a:solidFill>
                          <a:latin typeface="Arial" panose="020B0604020202020204" pitchFamily="34" charset="0"/>
                          <a:cs typeface="Arial" panose="020B0604020202020204" pitchFamily="34" charset="0"/>
                        </a:rPr>
                        <a:t>BENEFICIOS DEL PROYECTO</a:t>
                      </a:r>
                      <a:endParaRPr lang="es-CO" sz="7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4" marR="91454" marT="45711" marB="45711"/>
                </a:tc>
                <a:tc hMerge="1">
                  <a:txBody>
                    <a:bodyPr/>
                    <a:lstStyle/>
                    <a:p>
                      <a:endParaRPr lang="es-CO" dirty="0"/>
                    </a:p>
                  </a:txBody>
                  <a:tcPr/>
                </a:tc>
                <a:tc hMerge="1">
                  <a:txBody>
                    <a:bodyPr/>
                    <a:lstStyle/>
                    <a:p>
                      <a:endParaRPr lang="es-CO" dirty="0"/>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s-CO" sz="900" b="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a:solidFill>
                      <a:schemeClr val="accent1"/>
                    </a:solidFill>
                  </a:tcPr>
                </a:tc>
                <a:tc hMerge="1">
                  <a:txBody>
                    <a:bodyPr/>
                    <a:lstStyle/>
                    <a:p>
                      <a:endParaRPr lang="es-CO"/>
                    </a:p>
                  </a:txBody>
                  <a:tcPr/>
                </a:tc>
                <a:extLst>
                  <a:ext uri="{0D108BD9-81ED-4DB2-BD59-A6C34878D82A}">
                    <a16:rowId xmlns:a16="http://schemas.microsoft.com/office/drawing/2014/main" val="10004"/>
                  </a:ext>
                </a:extLst>
              </a:tr>
              <a:tr h="275881">
                <a:tc gridSpan="2">
                  <a:txBody>
                    <a:bodyPr/>
                    <a:lstStyle/>
                    <a:p>
                      <a:pPr algn="just"/>
                      <a:r>
                        <a:rPr lang="es-CO" sz="700" kern="1200" dirty="0">
                          <a:solidFill>
                            <a:schemeClr val="accent6">
                              <a:lumMod val="50000"/>
                            </a:schemeClr>
                          </a:solidFill>
                          <a:latin typeface="Arial" panose="020B0604020202020204" pitchFamily="34" charset="0"/>
                          <a:cs typeface="Arial" panose="020B0604020202020204" pitchFamily="34" charset="0"/>
                        </a:rPr>
                        <a:t>AHORROS EN COSTOS DE OPERACIÓN VEHICULAR:</a:t>
                      </a:r>
                      <a:endPar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6" marR="91456" marT="45689" marB="45689"/>
                </a:tc>
                <a:tc hMerge="1">
                  <a:txBody>
                    <a:bodyPr/>
                    <a:lstStyle/>
                    <a:p>
                      <a:endParaRPr lang="es-CO" dirty="0"/>
                    </a:p>
                  </a:txBody>
                  <a:tcPr marL="91442" marR="91442" marT="45698" marB="45698"/>
                </a:tc>
                <a:tc gridSpan="3">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17,5 %</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4" marR="91454" marT="45711" marB="45711"/>
                </a:tc>
                <a:tc hMerge="1">
                  <a:txBody>
                    <a:bodyPr/>
                    <a:lstStyle/>
                    <a:p>
                      <a:r>
                        <a:rPr lang="es-CO" sz="900" b="0" kern="1200">
                          <a:latin typeface="Verdana" panose="020B0604030504040204" pitchFamily="34" charset="0"/>
                          <a:ea typeface="Verdana" panose="020B0604030504040204" pitchFamily="34" charset="0"/>
                          <a:cs typeface="Verdana" panose="020B0604030504040204" pitchFamily="34" charset="0"/>
                        </a:rPr>
                        <a:t>17,5</a:t>
                      </a:r>
                      <a:r>
                        <a:rPr lang="es-CO" sz="900" b="0" kern="1200" baseline="0">
                          <a:latin typeface="Verdana" panose="020B0604030504040204" pitchFamily="34" charset="0"/>
                          <a:ea typeface="Verdana" panose="020B0604030504040204" pitchFamily="34" charset="0"/>
                          <a:cs typeface="Verdana" panose="020B0604030504040204" pitchFamily="34" charset="0"/>
                        </a:rPr>
                        <a:t> </a:t>
                      </a:r>
                      <a:r>
                        <a:rPr lang="es-CO" sz="900" b="0" kern="1200">
                          <a:latin typeface="Verdana" panose="020B0604030504040204" pitchFamily="34" charset="0"/>
                          <a:ea typeface="Verdana" panose="020B0604030504040204" pitchFamily="34" charset="0"/>
                          <a:cs typeface="Verdana" panose="020B0604030504040204" pitchFamily="34" charset="0"/>
                        </a:rPr>
                        <a:t>%</a:t>
                      </a:r>
                      <a:endParaRPr lang="es-CO" sz="900">
                        <a:latin typeface="Verdana" panose="020B0604030504040204" pitchFamily="34" charset="0"/>
                        <a:ea typeface="Verdana" panose="020B0604030504040204" pitchFamily="34" charset="0"/>
                        <a:cs typeface="Verdana" panose="020B0604030504040204" pitchFamily="34" charset="0"/>
                      </a:endParaRPr>
                    </a:p>
                  </a:txBody>
                  <a:tcPr marL="91453" marR="91453" marT="45712" marB="45712"/>
                </a:tc>
                <a:tc hMerge="1">
                  <a:txBody>
                    <a:bodyPr/>
                    <a:lstStyle/>
                    <a:p>
                      <a:endParaRPr lang="es-CO"/>
                    </a:p>
                  </a:txBody>
                  <a:tcPr/>
                </a:tc>
                <a:extLst>
                  <a:ext uri="{0D108BD9-81ED-4DB2-BD59-A6C34878D82A}">
                    <a16:rowId xmlns:a16="http://schemas.microsoft.com/office/drawing/2014/main" val="10005"/>
                  </a:ext>
                </a:extLst>
              </a:tr>
              <a:tr h="198056">
                <a:tc gridSpan="2">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CO" sz="700" kern="1200" dirty="0">
                          <a:solidFill>
                            <a:schemeClr val="accent6">
                              <a:lumMod val="50000"/>
                            </a:schemeClr>
                          </a:solidFill>
                          <a:latin typeface="Arial" panose="020B0604020202020204" pitchFamily="34" charset="0"/>
                          <a:cs typeface="Arial" panose="020B0604020202020204" pitchFamily="34" charset="0"/>
                        </a:rPr>
                        <a:t>AHORRO EN TIEMPOS DE RECORRIDO:</a:t>
                      </a:r>
                      <a:endParaRPr lang="es-CO" sz="700" kern="1200" dirty="0">
                        <a:solidFill>
                          <a:schemeClr val="accent6">
                            <a:lumMod val="50000"/>
                          </a:schemeClr>
                        </a:solidFill>
                        <a:latin typeface="Arial" panose="020B0604020202020204" pitchFamily="34" charset="0"/>
                        <a:ea typeface="+mn-ea"/>
                        <a:cs typeface="Arial" panose="020B0604020202020204" pitchFamily="34" charset="0"/>
                      </a:endParaRPr>
                    </a:p>
                  </a:txBody>
                  <a:tcPr marL="91456" marR="91456" marT="45689" marB="45689"/>
                </a:tc>
                <a:tc hMerge="1">
                  <a:txBody>
                    <a:bodyPr/>
                    <a:lstStyle/>
                    <a:p>
                      <a:endParaRPr lang="es-CO" dirty="0"/>
                    </a:p>
                  </a:txBody>
                  <a:tcPr marL="91442" marR="91442" marT="45698" marB="45698"/>
                </a:tc>
                <a:tc gridSpan="3">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Hasta en 13:06 minutos</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6" marR="91456" marT="45689" marB="45689"/>
                </a:tc>
                <a:tc hMerge="1">
                  <a:txBody>
                    <a:bodyPr/>
                    <a:lstStyle/>
                    <a:p>
                      <a:r>
                        <a:rPr lang="es-CO" sz="900" kern="1200">
                          <a:latin typeface="Arial" panose="020B0604020202020204" pitchFamily="34" charset="0"/>
                          <a:cs typeface="Arial" panose="020B0604020202020204" pitchFamily="34" charset="0"/>
                        </a:rPr>
                        <a:t>Hasta en 13:06 minutos</a:t>
                      </a:r>
                      <a:endParaRPr lang="es-CO" sz="900">
                        <a:latin typeface="Verdana" panose="020B0604030504040204" pitchFamily="34" charset="0"/>
                        <a:ea typeface="Verdana" panose="020B0604030504040204" pitchFamily="34" charset="0"/>
                        <a:cs typeface="Verdana" panose="020B0604030504040204" pitchFamily="34" charset="0"/>
                      </a:endParaRPr>
                    </a:p>
                  </a:txBody>
                  <a:tcPr marL="91455" marR="91455" marT="45690" marB="45690"/>
                </a:tc>
                <a:tc hMerge="1">
                  <a:txBody>
                    <a:bodyPr/>
                    <a:lstStyle/>
                    <a:p>
                      <a:endParaRPr lang="es-CO"/>
                    </a:p>
                  </a:txBody>
                  <a:tcPr/>
                </a:tc>
                <a:extLst>
                  <a:ext uri="{0D108BD9-81ED-4DB2-BD59-A6C34878D82A}">
                    <a16:rowId xmlns:a16="http://schemas.microsoft.com/office/drawing/2014/main" val="10006"/>
                  </a:ext>
                </a:extLst>
              </a:tr>
              <a:tr h="198100">
                <a:tc gridSpan="2">
                  <a:txBody>
                    <a:bodyPr/>
                    <a:lstStyle/>
                    <a:p>
                      <a:pPr algn="just"/>
                      <a:r>
                        <a:rPr lang="es-CO" sz="700" kern="1200" dirty="0">
                          <a:solidFill>
                            <a:schemeClr val="accent6">
                              <a:lumMod val="50000"/>
                            </a:schemeClr>
                          </a:solidFill>
                          <a:latin typeface="Arial" panose="020B0604020202020204" pitchFamily="34" charset="0"/>
                          <a:cs typeface="Arial" panose="020B0604020202020204" pitchFamily="34" charset="0"/>
                        </a:rPr>
                        <a:t> </a:t>
                      </a:r>
                      <a:r>
                        <a:rPr lang="es-CO" sz="700" b="1" kern="1200" dirty="0">
                          <a:solidFill>
                            <a:schemeClr val="accent6">
                              <a:lumMod val="50000"/>
                            </a:schemeClr>
                          </a:solidFill>
                          <a:latin typeface="Arial" panose="020B0604020202020204" pitchFamily="34" charset="0"/>
                          <a:cs typeface="Arial" panose="020B0604020202020204" pitchFamily="34" charset="0"/>
                        </a:rPr>
                        <a:t>EMPLEOS GENERADOS:</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6" marR="91456" marT="45689" marB="45689"/>
                </a:tc>
                <a:tc hMerge="1">
                  <a:txBody>
                    <a:bodyPr/>
                    <a:lstStyle/>
                    <a:p>
                      <a:endParaRPr lang="es-CO" dirty="0"/>
                    </a:p>
                  </a:txBody>
                  <a:tcPr marL="91442" marR="91442" marT="45698" marB="45698"/>
                </a:tc>
                <a:tc gridSpan="3">
                  <a:txBody>
                    <a:bodyPr/>
                    <a:lstStyle/>
                    <a:p>
                      <a:r>
                        <a:rPr lang="es-CO" sz="700" dirty="0">
                          <a:solidFill>
                            <a:schemeClr val="accent6">
                              <a:lumMod val="50000"/>
                            </a:schemeClr>
                          </a:solidFill>
                          <a:latin typeface="Arial" panose="020B0604020202020204" pitchFamily="34" charset="0"/>
                          <a:cs typeface="Arial" panose="020B0604020202020204" pitchFamily="34" charset="0"/>
                        </a:rPr>
                        <a:t>34 entre directos e indirectos</a:t>
                      </a:r>
                    </a:p>
                  </a:txBody>
                  <a:tcPr marL="91454" marR="91454" marT="45711" marB="45711"/>
                </a:tc>
                <a:tc hMerge="1">
                  <a:txBody>
                    <a:bodyPr/>
                    <a:lstStyle/>
                    <a:p>
                      <a:r>
                        <a:rPr lang="es-CO" sz="900" b="0" kern="1200">
                          <a:latin typeface="Verdana" panose="020B0604030504040204" pitchFamily="34" charset="0"/>
                          <a:ea typeface="Verdana" panose="020B0604030504040204" pitchFamily="34" charset="0"/>
                          <a:cs typeface="Verdana" panose="020B0604030504040204" pitchFamily="34" charset="0"/>
                        </a:rPr>
                        <a:t>119 Directos y 16 Indirectos </a:t>
                      </a:r>
                      <a:endParaRPr lang="es-CO" sz="900">
                        <a:latin typeface="Verdana" panose="020B0604030504040204" pitchFamily="34" charset="0"/>
                        <a:ea typeface="Verdana" panose="020B0604030504040204" pitchFamily="34" charset="0"/>
                        <a:cs typeface="Verdana" panose="020B0604030504040204" pitchFamily="34" charset="0"/>
                      </a:endParaRPr>
                    </a:p>
                  </a:txBody>
                  <a:tcPr marL="91453" marR="91453" marT="45712" marB="45712"/>
                </a:tc>
                <a:tc hMerge="1">
                  <a:txBody>
                    <a:bodyPr/>
                    <a:lstStyle/>
                    <a:p>
                      <a:endParaRPr lang="es-CO"/>
                    </a:p>
                  </a:txBody>
                  <a:tcPr/>
                </a:tc>
                <a:extLst>
                  <a:ext uri="{0D108BD9-81ED-4DB2-BD59-A6C34878D82A}">
                    <a16:rowId xmlns:a16="http://schemas.microsoft.com/office/drawing/2014/main" val="10007"/>
                  </a:ext>
                </a:extLst>
              </a:tr>
              <a:tr h="198100">
                <a:tc gridSpan="2">
                  <a:txBody>
                    <a:bodyPr/>
                    <a:lstStyle/>
                    <a:p>
                      <a:pPr algn="just"/>
                      <a:r>
                        <a:rPr lang="es-CO" sz="700" kern="1200" dirty="0">
                          <a:solidFill>
                            <a:schemeClr val="accent6">
                              <a:lumMod val="50000"/>
                            </a:schemeClr>
                          </a:solidFill>
                          <a:latin typeface="Arial" panose="020B0604020202020204" pitchFamily="34" charset="0"/>
                          <a:cs typeface="Arial" panose="020B0604020202020204" pitchFamily="34" charset="0"/>
                        </a:rPr>
                        <a:t>DISMINUCIÓN DE LA ACCIDENTALIDAD:</a:t>
                      </a:r>
                      <a:endPar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6" marR="91456" marT="45689" marB="45689"/>
                </a:tc>
                <a:tc hMerge="1">
                  <a:txBody>
                    <a:bodyPr/>
                    <a:lstStyle/>
                    <a:p>
                      <a:endParaRPr lang="es-CO" dirty="0"/>
                    </a:p>
                  </a:txBody>
                  <a:tcPr marL="91442" marR="91442" marT="45698" marB="45698"/>
                </a:tc>
                <a:tc gridSpan="3">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27 %</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4" marR="91454" marT="45711" marB="45711"/>
                </a:tc>
                <a:tc hMerge="1">
                  <a:txBody>
                    <a:bodyPr/>
                    <a:lstStyle/>
                    <a:p>
                      <a:r>
                        <a:rPr lang="es-CO" sz="900" b="0" kern="1200" dirty="0">
                          <a:latin typeface="Verdana" panose="020B0604030504040204" pitchFamily="34" charset="0"/>
                          <a:ea typeface="Verdana" panose="020B0604030504040204" pitchFamily="34" charset="0"/>
                          <a:cs typeface="Verdana" panose="020B0604030504040204" pitchFamily="34" charset="0"/>
                        </a:rPr>
                        <a:t>6 %</a:t>
                      </a:r>
                      <a:endParaRPr lang="es-CO" sz="900" dirty="0">
                        <a:latin typeface="Verdana" panose="020B0604030504040204" pitchFamily="34" charset="0"/>
                        <a:ea typeface="Verdana" panose="020B0604030504040204" pitchFamily="34" charset="0"/>
                        <a:cs typeface="Verdana" panose="020B0604030504040204" pitchFamily="34" charset="0"/>
                      </a:endParaRPr>
                    </a:p>
                  </a:txBody>
                  <a:tcPr marL="91453" marR="91453" marT="45712" marB="45712"/>
                </a:tc>
                <a:tc hMerge="1">
                  <a:txBody>
                    <a:bodyPr/>
                    <a:lstStyle/>
                    <a:p>
                      <a:endParaRPr lang="es-CO"/>
                    </a:p>
                  </a:txBody>
                  <a:tcPr/>
                </a:tc>
                <a:extLst>
                  <a:ext uri="{0D108BD9-81ED-4DB2-BD59-A6C34878D82A}">
                    <a16:rowId xmlns:a16="http://schemas.microsoft.com/office/drawing/2014/main" val="10008"/>
                  </a:ext>
                </a:extLst>
              </a:tr>
              <a:tr h="877910">
                <a:tc gridSpan="5">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ES" sz="700" b="1" kern="1200" dirty="0">
                          <a:solidFill>
                            <a:schemeClr val="accent6">
                              <a:lumMod val="50000"/>
                            </a:schemeClr>
                          </a:solidFill>
                          <a:latin typeface="Arial" panose="020B0604020202020204" pitchFamily="34" charset="0"/>
                          <a:cs typeface="Arial" panose="020B0604020202020204" pitchFamily="34" charset="0"/>
                        </a:rPr>
                        <a:t>OTROS BENEFICIOS</a:t>
                      </a:r>
                      <a:r>
                        <a:rPr lang="es-ES" sz="700" kern="1200" dirty="0">
                          <a:solidFill>
                            <a:schemeClr val="accent6">
                              <a:lumMod val="50000"/>
                            </a:schemeClr>
                          </a:solidFill>
                          <a:latin typeface="Arial" panose="020B0604020202020204" pitchFamily="34" charset="0"/>
                          <a:cs typeface="Arial" panose="020B0604020202020204" pitchFamily="34" charset="0"/>
                        </a:rPr>
                        <a:t>: </a:t>
                      </a:r>
                      <a:r>
                        <a:rPr lang="es-CO" sz="700" kern="1200" dirty="0">
                          <a:solidFill>
                            <a:schemeClr val="accent6">
                              <a:lumMod val="50000"/>
                            </a:schemeClr>
                          </a:solidFill>
                          <a:latin typeface="Arial" panose="020B0604020202020204" pitchFamily="34" charset="0"/>
                          <a:cs typeface="Arial" panose="020B0604020202020204" pitchFamily="34" charset="0"/>
                        </a:rPr>
                        <a:t>En la vía a intervenir que corresponde al tramo de vía que comunica a los sectores de Montenegro, Pueblo </a:t>
                      </a:r>
                      <a:r>
                        <a:rPr lang="es-CO" sz="700" kern="1200" dirty="0" err="1">
                          <a:solidFill>
                            <a:schemeClr val="accent6">
                              <a:lumMod val="50000"/>
                            </a:schemeClr>
                          </a:solidFill>
                          <a:latin typeface="Arial" panose="020B0604020202020204" pitchFamily="34" charset="0"/>
                          <a:cs typeface="Arial" panose="020B0604020202020204" pitchFamily="34" charset="0"/>
                        </a:rPr>
                        <a:t>Tapao</a:t>
                      </a:r>
                      <a:r>
                        <a:rPr lang="es-CO" sz="700" kern="1200" dirty="0">
                          <a:solidFill>
                            <a:schemeClr val="accent6">
                              <a:lumMod val="50000"/>
                            </a:schemeClr>
                          </a:solidFill>
                          <a:latin typeface="Arial" panose="020B0604020202020204" pitchFamily="34" charset="0"/>
                          <a:cs typeface="Arial" panose="020B0604020202020204" pitchFamily="34" charset="0"/>
                        </a:rPr>
                        <a:t> hasta la vereda San José en el Municipio de Montenegro, Quindío, y sirve de medio de comunicación terrestre entre la cabecera del Municipio de Montenegro, Parque del Café, el corregimiento de Pueblo </a:t>
                      </a:r>
                      <a:r>
                        <a:rPr lang="es-CO" sz="700" kern="1200" dirty="0" err="1">
                          <a:solidFill>
                            <a:schemeClr val="accent6">
                              <a:lumMod val="50000"/>
                            </a:schemeClr>
                          </a:solidFill>
                          <a:latin typeface="Arial" panose="020B0604020202020204" pitchFamily="34" charset="0"/>
                          <a:cs typeface="Arial" panose="020B0604020202020204" pitchFamily="34" charset="0"/>
                        </a:rPr>
                        <a:t>Tapao</a:t>
                      </a:r>
                      <a:r>
                        <a:rPr lang="es-CO" sz="700" kern="1200" dirty="0">
                          <a:solidFill>
                            <a:schemeClr val="accent6">
                              <a:lumMod val="50000"/>
                            </a:schemeClr>
                          </a:solidFill>
                          <a:latin typeface="Arial" panose="020B0604020202020204" pitchFamily="34" charset="0"/>
                          <a:cs typeface="Arial" panose="020B0604020202020204" pitchFamily="34" charset="0"/>
                        </a:rPr>
                        <a:t> hasta la vereda San José. Igualmente, une a estas veredas con la vía de orden nacional que comunica al Municipio de La Tebaida con el Municipio de Armenia, con un ahorro en tiempos de recorrido hasta de 13:06 minutos en transporte terrestre, con una población beneficiada de 980.000 habitantes, generando 31 empleos directos y 3 empleos indirectos para un total de 34 empleos generados, impactando el departamento de Quindío.</a:t>
                      </a:r>
                      <a:endParaRPr lang="es-CO" sz="700" b="0" kern="1200" dirty="0">
                        <a:solidFill>
                          <a:schemeClr val="accent6">
                            <a:lumMod val="50000"/>
                          </a:schemeClr>
                        </a:solidFill>
                        <a:latin typeface="Arial" panose="020B0604020202020204" pitchFamily="34" charset="0"/>
                        <a:cs typeface="Arial" panose="020B0604020202020204" pitchFamily="34" charset="0"/>
                      </a:endParaRPr>
                    </a:p>
                  </a:txBody>
                  <a:tcPr marL="91456" marR="91456" marT="45689" marB="45689"/>
                </a:tc>
                <a:tc hMerge="1">
                  <a:txBody>
                    <a:bodyPr/>
                    <a:lstStyle/>
                    <a:p>
                      <a:endParaRPr lang="es-CO" sz="1000" kern="1200" dirty="0">
                        <a:solidFill>
                          <a:schemeClr val="tx1"/>
                        </a:solidFill>
                        <a:latin typeface="+mn-lt"/>
                        <a:ea typeface="+mn-ea"/>
                        <a:cs typeface="+mn-cs"/>
                      </a:endParaRPr>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pPr marL="0"/>
                      <a:endParaRPr lang="es-CO" sz="900" kern="1200" dirty="0">
                        <a:solidFill>
                          <a:schemeClr val="tx1"/>
                        </a:solidFill>
                        <a:latin typeface="Verdana" panose="020B0604030504040204" pitchFamily="34" charset="0"/>
                        <a:ea typeface="Verdana" panose="020B0604030504040204" pitchFamily="34" charset="0"/>
                        <a:cs typeface="Verdana" panose="020B0604030504040204" pitchFamily="34" charset="0"/>
                      </a:endParaRPr>
                    </a:p>
                  </a:txBody>
                  <a:tcPr marL="91442" marR="91442" marT="45698" marB="45698"/>
                </a:tc>
                <a:tc hMerge="1">
                  <a:txBody>
                    <a:bodyPr/>
                    <a:lstStyle/>
                    <a:p>
                      <a:endParaRPr lang="es-CO"/>
                    </a:p>
                  </a:txBody>
                  <a:tcPr/>
                </a:tc>
                <a:extLst>
                  <a:ext uri="{0D108BD9-81ED-4DB2-BD59-A6C34878D82A}">
                    <a16:rowId xmlns:a16="http://schemas.microsoft.com/office/drawing/2014/main" val="10009"/>
                  </a:ext>
                </a:extLst>
              </a:tr>
              <a:tr h="198056">
                <a:tc gridSpan="5">
                  <a:txBody>
                    <a:bodyPr/>
                    <a:lstStyle/>
                    <a:p>
                      <a:pPr marL="0" algn="ctr"/>
                      <a:r>
                        <a:rPr lang="es-CO" sz="700" kern="1200" dirty="0">
                          <a:solidFill>
                            <a:schemeClr val="accent6">
                              <a:lumMod val="50000"/>
                            </a:schemeClr>
                          </a:solidFill>
                          <a:latin typeface="Arial" panose="020B0604020202020204" pitchFamily="34" charset="0"/>
                          <a:cs typeface="Arial" panose="020B0604020202020204" pitchFamily="34" charset="0"/>
                        </a:rPr>
                        <a:t>METAS DEL CONTRATO O PROYECTO (PLAN DE ACCIÓN 2019)</a:t>
                      </a:r>
                      <a:endPar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6" marR="91456" marT="45689" marB="45689"/>
                </a:tc>
                <a:tc hMerge="1">
                  <a:txBody>
                    <a:bodyPr/>
                    <a:lstStyle/>
                    <a:p>
                      <a:endParaRPr lang="es-CO" dirty="0"/>
                    </a:p>
                  </a:txBody>
                  <a:tcPr marL="91455" marR="91455" marT="45690" marB="45690">
                    <a:solidFill>
                      <a:schemeClr val="accent1"/>
                    </a:solidFill>
                  </a:tcPr>
                </a:tc>
                <a:tc hMerge="1">
                  <a:txBody>
                    <a:bodyPr/>
                    <a:lstStyle/>
                    <a:p>
                      <a:endParaRPr lang="es-CO" dirty="0"/>
                    </a:p>
                  </a:txBody>
                  <a:tcPr/>
                </a:tc>
                <a:tc hMerge="1">
                  <a:txBody>
                    <a:bodyPr/>
                    <a:lstStyle/>
                    <a:p>
                      <a:pPr marL="0"/>
                      <a:endParaRPr lang="es-CO" sz="9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90" marB="45690">
                    <a:solidFill>
                      <a:schemeClr val="accent1"/>
                    </a:solidFill>
                  </a:tcPr>
                </a:tc>
                <a:tc hMerge="1">
                  <a:txBody>
                    <a:bodyPr/>
                    <a:lstStyle/>
                    <a:p>
                      <a:pPr marL="0"/>
                      <a:endParaRPr lang="es-CO" sz="9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90" marB="45690">
                    <a:solidFill>
                      <a:schemeClr val="accent1"/>
                    </a:solidFill>
                  </a:tcPr>
                </a:tc>
                <a:extLst>
                  <a:ext uri="{0D108BD9-81ED-4DB2-BD59-A6C34878D82A}">
                    <a16:rowId xmlns:a16="http://schemas.microsoft.com/office/drawing/2014/main" val="10010"/>
                  </a:ext>
                </a:extLst>
              </a:tr>
              <a:tr h="426717">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700" dirty="0">
                          <a:solidFill>
                            <a:schemeClr val="accent6">
                              <a:lumMod val="50000"/>
                            </a:schemeClr>
                          </a:solidFill>
                          <a:effectLst/>
                          <a:latin typeface="Arial" panose="020B0604020202020204" pitchFamily="34" charset="0"/>
                          <a:cs typeface="Arial" panose="020B0604020202020204" pitchFamily="34" charset="0"/>
                        </a:rPr>
                        <a:t>INDICADOR DE GESTIÓN</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61" marR="58361" marT="0" marB="0" anchor="ctr"/>
                </a:tc>
                <a:tc gridSpan="2">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META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61" marR="58361"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900" b="1" dirty="0">
                          <a:effectLst/>
                          <a:latin typeface="Verdana" panose="020B0604030504040204" pitchFamily="34" charset="0"/>
                          <a:ea typeface="Verdana" panose="020B0604030504040204" pitchFamily="34" charset="0"/>
                          <a:cs typeface="Verdana" panose="020B0604030504040204" pitchFamily="34" charset="0"/>
                        </a:rPr>
                        <a:t>EJECUCION</a:t>
                      </a:r>
                      <a:endParaRPr lang="es-CO" sz="900" b="1" dirty="0">
                        <a:effectLst/>
                        <a:latin typeface="Verdana" panose="020B0604030504040204" pitchFamily="34" charset="0"/>
                        <a:ea typeface="Verdana" panose="020B0604030504040204" pitchFamily="34" charset="0"/>
                        <a:cs typeface="Verdana" panose="020B0604030504040204" pitchFamily="34" charset="0"/>
                      </a:endParaRPr>
                    </a:p>
                  </a:txBody>
                  <a:tcPr marL="58352" marR="58352" marT="0" marB="0" anchor="ctr"/>
                </a:tc>
                <a:tc>
                  <a:txBody>
                    <a:body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EJECUCION MES NOVIEMBRE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61" marR="58361" marT="0" marB="0" anchor="ctr"/>
                </a:tc>
                <a:tc>
                  <a:txBody>
                    <a:bodyPr/>
                    <a:lstStyle/>
                    <a:p>
                      <a:pPr algn="ctr">
                        <a:spcAft>
                          <a:spcPts val="0"/>
                        </a:spcAft>
                      </a:pPr>
                      <a:r>
                        <a:rPr lang="es-CO" sz="700" dirty="0">
                          <a:solidFill>
                            <a:schemeClr val="accent6">
                              <a:lumMod val="50000"/>
                            </a:schemeClr>
                          </a:solidFill>
                          <a:effectLst/>
                          <a:latin typeface="Arial" panose="020B0604020202020204" pitchFamily="34" charset="0"/>
                          <a:cs typeface="Arial" panose="020B0604020202020204" pitchFamily="34" charset="0"/>
                        </a:rPr>
                        <a:t>AVANCE TOTAL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61" marR="58361" marT="0" marB="0" anchor="ctr"/>
                </a:tc>
                <a:extLst>
                  <a:ext uri="{0D108BD9-81ED-4DB2-BD59-A6C34878D82A}">
                    <a16:rowId xmlns:a16="http://schemas.microsoft.com/office/drawing/2014/main" val="10011"/>
                  </a:ext>
                </a:extLst>
              </a:tr>
              <a:tr h="197938">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s-CO" sz="700" u="none" strike="noStrike" kern="1200" noProof="0" dirty="0">
                          <a:solidFill>
                            <a:schemeClr val="accent6">
                              <a:lumMod val="50000"/>
                            </a:schemeClr>
                          </a:solidFill>
                          <a:effectLst/>
                          <a:latin typeface="Arial" panose="020B0604020202020204" pitchFamily="34" charset="0"/>
                          <a:cs typeface="Arial" panose="020B0604020202020204" pitchFamily="34" charset="0"/>
                        </a:rPr>
                        <a:t>Km</a:t>
                      </a:r>
                      <a:r>
                        <a:rPr lang="pt-BR" sz="700" u="none" strike="noStrike" kern="1200" dirty="0">
                          <a:solidFill>
                            <a:schemeClr val="accent6">
                              <a:lumMod val="50000"/>
                            </a:schemeClr>
                          </a:solidFill>
                          <a:effectLst/>
                          <a:latin typeface="Arial" panose="020B0604020202020204" pitchFamily="34" charset="0"/>
                          <a:cs typeface="Arial" panose="020B0604020202020204" pitchFamily="34" charset="0"/>
                        </a:rPr>
                        <a:t> </a:t>
                      </a:r>
                      <a:r>
                        <a:rPr lang="es-CO" sz="700" u="none" strike="noStrike" kern="1200" noProof="0" dirty="0">
                          <a:solidFill>
                            <a:schemeClr val="accent6">
                              <a:lumMod val="50000"/>
                            </a:schemeClr>
                          </a:solidFill>
                          <a:effectLst/>
                          <a:latin typeface="Arial" panose="020B0604020202020204" pitchFamily="34" charset="0"/>
                          <a:cs typeface="Arial" panose="020B0604020202020204" pitchFamily="34" charset="0"/>
                        </a:rPr>
                        <a:t>Mantenimiento</a:t>
                      </a:r>
                      <a:r>
                        <a:rPr lang="pt-BR" sz="700" u="none" strike="noStrike" kern="1200" dirty="0">
                          <a:solidFill>
                            <a:schemeClr val="accent6">
                              <a:lumMod val="50000"/>
                            </a:schemeClr>
                          </a:solidFill>
                          <a:effectLst/>
                          <a:latin typeface="Arial" panose="020B0604020202020204" pitchFamily="34" charset="0"/>
                          <a:cs typeface="Arial" panose="020B0604020202020204" pitchFamily="34" charset="0"/>
                        </a:rPr>
                        <a:t> (Km)</a:t>
                      </a:r>
                      <a:endParaRPr lang="pt-BR" sz="700" b="1" i="0" u="none" strike="noStrike"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6" marR="9526" marT="9524" marB="0" anchor="ctr"/>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1,1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2" marR="91422" marT="45630" marB="45630"/>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marL="91408" marR="91408" marT="45639" marB="45639"/>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2" marR="91422" marT="45630" marB="45630"/>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1,1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2" marR="91422" marT="45630" marB="45630"/>
                </a:tc>
                <a:extLst>
                  <a:ext uri="{0D108BD9-81ED-4DB2-BD59-A6C34878D82A}">
                    <a16:rowId xmlns:a16="http://schemas.microsoft.com/office/drawing/2014/main" val="10012"/>
                  </a:ext>
                </a:extLst>
              </a:tr>
              <a:tr h="197938">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s-CO" sz="700" u="none" strike="noStrike" kern="1200" noProof="0" dirty="0">
                          <a:solidFill>
                            <a:schemeClr val="accent6">
                              <a:lumMod val="50000"/>
                            </a:schemeClr>
                          </a:solidFill>
                          <a:effectLst/>
                          <a:latin typeface="Arial" panose="020B0604020202020204" pitchFamily="34" charset="0"/>
                          <a:cs typeface="Arial" panose="020B0604020202020204" pitchFamily="34" charset="0"/>
                        </a:rPr>
                        <a:t>Un</a:t>
                      </a:r>
                      <a:r>
                        <a:rPr lang="pt-BR" sz="700" u="none" strike="noStrike" kern="1200" dirty="0">
                          <a:solidFill>
                            <a:schemeClr val="accent6">
                              <a:lumMod val="50000"/>
                            </a:schemeClr>
                          </a:solidFill>
                          <a:effectLst/>
                          <a:latin typeface="Arial" panose="020B0604020202020204" pitchFamily="34" charset="0"/>
                          <a:cs typeface="Arial" panose="020B0604020202020204" pitchFamily="34" charset="0"/>
                        </a:rPr>
                        <a:t> </a:t>
                      </a:r>
                      <a:r>
                        <a:rPr lang="es-CO" sz="700" u="none" strike="noStrike" kern="1200" noProof="0" dirty="0">
                          <a:solidFill>
                            <a:schemeClr val="accent6">
                              <a:lumMod val="50000"/>
                            </a:schemeClr>
                          </a:solidFill>
                          <a:effectLst/>
                          <a:latin typeface="Arial" panose="020B0604020202020204" pitchFamily="34" charset="0"/>
                          <a:cs typeface="Arial" panose="020B0604020202020204" pitchFamily="34" charset="0"/>
                        </a:rPr>
                        <a:t>Puentes</a:t>
                      </a:r>
                      <a:r>
                        <a:rPr lang="pt-BR" sz="700" u="none" strike="noStrike" kern="1200" dirty="0">
                          <a:solidFill>
                            <a:schemeClr val="accent6">
                              <a:lumMod val="50000"/>
                            </a:schemeClr>
                          </a:solidFill>
                          <a:effectLst/>
                          <a:latin typeface="Arial" panose="020B0604020202020204" pitchFamily="34" charset="0"/>
                          <a:cs typeface="Arial" panose="020B0604020202020204" pitchFamily="34" charset="0"/>
                        </a:rPr>
                        <a:t> (Um)</a:t>
                      </a:r>
                      <a:endParaRPr lang="pt-BR" sz="700" b="1" i="0" u="none" strike="noStrike"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6" marR="9526" marT="9524" marB="0" anchor="ctr"/>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2" marR="91422" marT="45630" marB="45630"/>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marL="91408" marR="91408" marT="45639" marB="45639"/>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2" marR="91422" marT="45630" marB="45630"/>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0,99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2" marR="91422" marT="45630" marB="45630"/>
                </a:tc>
                <a:extLst>
                  <a:ext uri="{0D108BD9-81ED-4DB2-BD59-A6C34878D82A}">
                    <a16:rowId xmlns:a16="http://schemas.microsoft.com/office/drawing/2014/main" val="10013"/>
                  </a:ext>
                </a:extLst>
              </a:tr>
            </a:tbl>
          </a:graphicData>
        </a:graphic>
      </p:graphicFrame>
      <p:pic>
        <p:nvPicPr>
          <p:cNvPr id="33" name="Imagen 32">
            <a:extLst>
              <a:ext uri="{FF2B5EF4-FFF2-40B4-BE49-F238E27FC236}">
                <a16:creationId xmlns:a16="http://schemas.microsoft.com/office/drawing/2014/main" id="{5B23A9E3-0389-43ED-9A0B-5E2157640C8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8136" t="27454" r="2014" b="6666"/>
          <a:stretch/>
        </p:blipFill>
        <p:spPr>
          <a:xfrm>
            <a:off x="1730375" y="4584700"/>
            <a:ext cx="2740025" cy="1349375"/>
          </a:xfrm>
          <a:prstGeom prst="rect">
            <a:avLst/>
          </a:prstGeom>
          <a:ln w="28575">
            <a:solidFill>
              <a:schemeClr val="accent6">
                <a:lumMod val="60000"/>
                <a:lumOff val="40000"/>
              </a:schemeClr>
            </a:solidFill>
          </a:ln>
        </p:spPr>
      </p:pic>
      <p:graphicFrame>
        <p:nvGraphicFramePr>
          <p:cNvPr id="34" name="Tabla 33">
            <a:extLst>
              <a:ext uri="{FF2B5EF4-FFF2-40B4-BE49-F238E27FC236}">
                <a16:creationId xmlns:a16="http://schemas.microsoft.com/office/drawing/2014/main" id="{4AA717C4-CB85-4E4F-A787-DF61E700D2BE}"/>
              </a:ext>
            </a:extLst>
          </p:cNvPr>
          <p:cNvGraphicFramePr>
            <a:graphicFrameLocks noGrp="1"/>
          </p:cNvGraphicFramePr>
          <p:nvPr/>
        </p:nvGraphicFramePr>
        <p:xfrm>
          <a:off x="6216650" y="3057525"/>
          <a:ext cx="5130800" cy="2927350"/>
        </p:xfrm>
        <a:graphic>
          <a:graphicData uri="http://schemas.openxmlformats.org/drawingml/2006/table">
            <a:tbl>
              <a:tblPr firstRow="1" bandRow="1">
                <a:tableStyleId>{93296810-A885-4BE3-A3E7-6D5BEEA58F35}</a:tableStyleId>
              </a:tblPr>
              <a:tblGrid>
                <a:gridCol w="1668427">
                  <a:extLst>
                    <a:ext uri="{9D8B030D-6E8A-4147-A177-3AD203B41FA5}">
                      <a16:colId xmlns:a16="http://schemas.microsoft.com/office/drawing/2014/main" val="20000"/>
                    </a:ext>
                  </a:extLst>
                </a:gridCol>
                <a:gridCol w="561963">
                  <a:extLst>
                    <a:ext uri="{9D8B030D-6E8A-4147-A177-3AD203B41FA5}">
                      <a16:colId xmlns:a16="http://schemas.microsoft.com/office/drawing/2014/main" val="20001"/>
                    </a:ext>
                  </a:extLst>
                </a:gridCol>
                <a:gridCol w="525796">
                  <a:extLst>
                    <a:ext uri="{9D8B030D-6E8A-4147-A177-3AD203B41FA5}">
                      <a16:colId xmlns:a16="http://schemas.microsoft.com/office/drawing/2014/main" val="20002"/>
                    </a:ext>
                  </a:extLst>
                </a:gridCol>
                <a:gridCol w="1178520">
                  <a:extLst>
                    <a:ext uri="{9D8B030D-6E8A-4147-A177-3AD203B41FA5}">
                      <a16:colId xmlns:a16="http://schemas.microsoft.com/office/drawing/2014/main" val="20003"/>
                    </a:ext>
                  </a:extLst>
                </a:gridCol>
                <a:gridCol w="1196094">
                  <a:extLst>
                    <a:ext uri="{9D8B030D-6E8A-4147-A177-3AD203B41FA5}">
                      <a16:colId xmlns:a16="http://schemas.microsoft.com/office/drawing/2014/main" val="20004"/>
                    </a:ext>
                  </a:extLst>
                </a:gridCol>
              </a:tblGrid>
              <a:tr h="158727">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latin typeface="Arial" panose="020B0604020202020204" pitchFamily="34" charset="0"/>
                          <a:cs typeface="Arial" panose="020B0604020202020204" pitchFamily="34" charset="0"/>
                        </a:rPr>
                        <a:t>INVERSIONES</a:t>
                      </a:r>
                      <a:endParaRPr lang="es-MX" sz="8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58368" marR="58368"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58727">
                <a:tc gridSpan="3">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A. Total Contrato de</a:t>
                      </a:r>
                      <a:r>
                        <a:rPr lang="es-ES" sz="800" kern="1200" baseline="0" dirty="0">
                          <a:solidFill>
                            <a:schemeClr val="accent6">
                              <a:lumMod val="50000"/>
                            </a:schemeClr>
                          </a:solidFill>
                          <a:latin typeface="Arial" panose="020B0604020202020204" pitchFamily="34" charset="0"/>
                          <a:cs typeface="Arial" panose="020B0604020202020204" pitchFamily="34" charset="0"/>
                        </a:rPr>
                        <a:t> Obra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$ 49.324.145.867</a:t>
                      </a:r>
                    </a:p>
                  </a:txBody>
                  <a:tcPr marL="36027" marR="36027"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158727">
                <a:tc gridSpan="3">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A.1. Inversión acumulada obra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$ 38.582.260.356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2"/>
                  </a:ext>
                </a:extLst>
              </a:tr>
              <a:tr h="158727">
                <a:tc gridSpan="3">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A.2. Inversión obra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$ 4.418.331.918 </a:t>
                      </a:r>
                    </a:p>
                  </a:txBody>
                  <a:tcPr marL="36027" marR="36027"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3"/>
                  </a:ext>
                </a:extLst>
              </a:tr>
              <a:tr h="158727">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B. Total Contrato Interventoría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b="1"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marL="0" algn="ctr" defTabSz="914400" rtl="0" eaLnBrk="1" fontAlgn="b" latinLnBrk="0" hangingPunct="1"/>
                      <a:r>
                        <a:rPr lang="es-CO" sz="800" u="none" strike="noStrike" kern="1200" dirty="0">
                          <a:solidFill>
                            <a:schemeClr val="accent6">
                              <a:lumMod val="50000"/>
                            </a:schemeClr>
                          </a:solidFill>
                          <a:effectLst/>
                          <a:latin typeface="Arial" panose="020B0604020202020204" pitchFamily="34" charset="0"/>
                          <a:cs typeface="Arial" panose="020B0604020202020204" pitchFamily="34" charset="0"/>
                        </a:rPr>
                        <a:t> $ 5.210.715.258</a:t>
                      </a:r>
                    </a:p>
                  </a:txBody>
                  <a:tcPr marL="36027" marR="36027"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4"/>
                  </a:ext>
                </a:extLst>
              </a:tr>
              <a:tr h="158727">
                <a:tc gridSpan="3">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B.1. Inversión acumulada interventoría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baseline="0" dirty="0">
                          <a:solidFill>
                            <a:schemeClr val="accent6">
                              <a:lumMod val="50000"/>
                            </a:schemeClr>
                          </a:solidFill>
                          <a:effectLst/>
                          <a:latin typeface="Arial" panose="020B0604020202020204" pitchFamily="34" charset="0"/>
                          <a:cs typeface="Arial" panose="020B0604020202020204" pitchFamily="34" charset="0"/>
                        </a:rPr>
                        <a:t> </a:t>
                      </a: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$ 4.035.748.676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5"/>
                  </a:ext>
                </a:extLst>
              </a:tr>
              <a:tr h="158727">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B.2 Inversión Interventoría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$ 480.888.989 </a:t>
                      </a:r>
                    </a:p>
                  </a:txBody>
                  <a:tcPr marL="36027" marR="36027"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6"/>
                  </a:ext>
                </a:extLst>
              </a:tr>
              <a:tr h="158727">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Total Inversión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b="1"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$ 54.534.861.125</a:t>
                      </a:r>
                    </a:p>
                  </a:txBody>
                  <a:tcPr marL="36027" marR="36027"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7"/>
                  </a:ext>
                </a:extLst>
              </a:tr>
              <a:tr h="158727">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Inversión acumulada a 2019</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7" marR="3602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Verdana" panose="020B0604030504040204" pitchFamily="34" charset="0"/>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$ 47.517.229.939 </a:t>
                      </a:r>
                    </a:p>
                  </a:txBody>
                  <a:tcPr marL="36027" marR="36027"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8"/>
                  </a:ext>
                </a:extLst>
              </a:tr>
              <a:tr h="158727">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accent6">
                              <a:lumMod val="50000"/>
                            </a:schemeClr>
                          </a:solidFill>
                          <a:latin typeface="Arial" panose="020B0604020202020204" pitchFamily="34" charset="0"/>
                          <a:cs typeface="Arial" panose="020B0604020202020204" pitchFamily="34" charset="0"/>
                        </a:rPr>
                        <a:t>ALCANCE FÍSICO TOTAL DEL CONTRATO O PROYECTO</a:t>
                      </a:r>
                      <a:endParaRPr lang="es-MX"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58368" marR="58368"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9"/>
                  </a:ext>
                </a:extLst>
              </a:tr>
              <a:tr h="243809">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SECTOR/TRAMO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68" marR="58368"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CANTIDAD </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68" marR="58368" marT="0" marB="0" anchor="ctr"/>
                </a:tc>
                <a:tc gridSpan="2">
                  <a:txBody>
                    <a:body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INTERVENCIÓN PREVISTA</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68" marR="58368"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600" b="1" kern="1200" dirty="0">
                          <a:solidFill>
                            <a:schemeClr val="tx1"/>
                          </a:solidFill>
                          <a:effectLst/>
                          <a:latin typeface="Verdana" panose="020B0604030504040204" pitchFamily="34" charset="0"/>
                          <a:ea typeface="Verdana" panose="020B0604030504040204" pitchFamily="34" charset="0"/>
                          <a:cs typeface="Verdana" panose="020B0604030504040204" pitchFamily="34" charset="0"/>
                        </a:rPr>
                        <a:t>INTERVENCIÓN PREVISTA</a:t>
                      </a:r>
                      <a:endParaRPr lang="es-CO" sz="600" b="1" kern="1200" dirty="0">
                        <a:solidFill>
                          <a:schemeClr val="tx1"/>
                        </a:solidFill>
                        <a:effectLst/>
                        <a:latin typeface="Verdana" panose="020B0604030504040204" pitchFamily="34" charset="0"/>
                        <a:ea typeface="Verdana" panose="020B0604030504040204" pitchFamily="34" charset="0"/>
                        <a:cs typeface="Verdana" panose="020B0604030504040204" pitchFamily="34" charset="0"/>
                      </a:endParaRPr>
                    </a:p>
                  </a:txBody>
                  <a:tcPr marL="58359" marR="58359"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ACUMULADO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68" marR="58368" marT="0" marB="0" anchor="ctr"/>
                </a:tc>
                <a:extLst>
                  <a:ext uri="{0D108BD9-81ED-4DB2-BD59-A6C34878D82A}">
                    <a16:rowId xmlns:a16="http://schemas.microsoft.com/office/drawing/2014/main" val="10010"/>
                  </a:ext>
                </a:extLst>
              </a:tr>
              <a:tr h="335021">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Rehabilitación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16,20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tc gridSpan="2">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Rehabilitación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tc hMerge="1">
                  <a:txBody>
                    <a:bodyPr/>
                    <a:lstStyle/>
                    <a:p>
                      <a:r>
                        <a:rPr lang="es-CO" sz="600" dirty="0">
                          <a:solidFill>
                            <a:schemeClr val="accent5">
                              <a:lumMod val="50000"/>
                            </a:schemeClr>
                          </a:solidFill>
                          <a:latin typeface="Verdana" panose="020B0604030504040204" pitchFamily="34" charset="0"/>
                          <a:ea typeface="Verdana" panose="020B0604030504040204" pitchFamily="34" charset="0"/>
                          <a:cs typeface="Verdana" panose="020B0604030504040204" pitchFamily="34" charset="0"/>
                        </a:rPr>
                        <a:t>Segunda Calzada Cartagena - Barranquilla</a:t>
                      </a:r>
                    </a:p>
                  </a:txBody>
                  <a:tcPr marL="91420" marR="91420" marT="45629" marB="4562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 16,20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extLst>
                  <a:ext uri="{0D108BD9-81ED-4DB2-BD59-A6C34878D82A}">
                    <a16:rowId xmlns:a16="http://schemas.microsoft.com/office/drawing/2014/main" val="10011"/>
                  </a:ext>
                </a:extLst>
              </a:tr>
              <a:tr h="335021">
                <a:tc>
                  <a:txBody>
                    <a:bodyPr/>
                    <a:lstStyle/>
                    <a:p>
                      <a:r>
                        <a:rPr lang="es-ES"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Mantenimiento</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tc>
                  <a:txBody>
                    <a:bodyPr/>
                    <a:lstStyle/>
                    <a:p>
                      <a:pPr algn="ctr"/>
                      <a:r>
                        <a:rPr lang="es-ES"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1,10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tc gridSpan="2">
                  <a:txBody>
                    <a:bodyPr/>
                    <a:lstStyle/>
                    <a:p>
                      <a:pPr algn="ctr"/>
                      <a:r>
                        <a:rPr lang="es-ES"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Mantenimiento</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tc hMerge="1">
                  <a:txBody>
                    <a:bodyPr/>
                    <a:lstStyle/>
                    <a:p>
                      <a:endParaRPr lang="es-CO"/>
                    </a:p>
                  </a:txBody>
                  <a:tcPr/>
                </a:tc>
                <a:tc>
                  <a:txBody>
                    <a:bodyPr/>
                    <a:lstStyle/>
                    <a:p>
                      <a:pPr algn="ctr"/>
                      <a:r>
                        <a:rPr lang="es-ES"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1,10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extLst>
                  <a:ext uri="{0D108BD9-81ED-4DB2-BD59-A6C34878D82A}">
                    <a16:rowId xmlns:a16="http://schemas.microsoft.com/office/drawing/2014/main" val="10012"/>
                  </a:ext>
                </a:extLst>
              </a:tr>
              <a:tr h="213117">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Puentes</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1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tc gridSpan="2">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Puentes</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tc hMerge="1">
                  <a:txBody>
                    <a:bodyPr/>
                    <a:lstStyle/>
                    <a:p>
                      <a:r>
                        <a:rPr lang="es-CO" sz="600" dirty="0">
                          <a:solidFill>
                            <a:schemeClr val="accent5">
                              <a:lumMod val="50000"/>
                            </a:schemeClr>
                          </a:solidFill>
                          <a:latin typeface="Verdana" panose="020B0604030504040204" pitchFamily="34" charset="0"/>
                          <a:ea typeface="Verdana" panose="020B0604030504040204" pitchFamily="34" charset="0"/>
                          <a:cs typeface="Verdana" panose="020B0604030504040204" pitchFamily="34" charset="0"/>
                        </a:rPr>
                        <a:t>Puentes</a:t>
                      </a:r>
                    </a:p>
                  </a:txBody>
                  <a:tcPr marL="91420" marR="91420" marT="45629" marB="4562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1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33" marR="91433" marT="45606" marB="45606"/>
                </a:tc>
                <a:extLst>
                  <a:ext uri="{0D108BD9-81ED-4DB2-BD59-A6C34878D82A}">
                    <a16:rowId xmlns:a16="http://schemas.microsoft.com/office/drawing/2014/main" val="10013"/>
                  </a:ext>
                </a:extLst>
              </a:tr>
              <a:tr h="213117">
                <a:tc>
                  <a:txBody>
                    <a:bodyPr/>
                    <a:lstStyle/>
                    <a:p>
                      <a:r>
                        <a:rPr lang="es-CO" sz="800" kern="1200" dirty="0">
                          <a:solidFill>
                            <a:schemeClr val="accent6">
                              <a:lumMod val="50000"/>
                            </a:schemeClr>
                          </a:solidFill>
                          <a:latin typeface="Arial" panose="020B0604020202020204" pitchFamily="34" charset="0"/>
                          <a:ea typeface="+mn-ea"/>
                          <a:cs typeface="Arial" panose="020B0604020202020204" pitchFamily="34" charset="0"/>
                        </a:rPr>
                        <a:t>Segunda Calzada</a:t>
                      </a:r>
                    </a:p>
                  </a:txBody>
                  <a:tcPr marL="91433" marR="91433" marT="45606" marB="45606"/>
                </a:tc>
                <a:tc>
                  <a:txBody>
                    <a:bodyPr/>
                    <a:lstStyle/>
                    <a:p>
                      <a:pPr marL="0" algn="ctr" defTabSz="914400" rtl="0" eaLnBrk="1" latinLnBrk="0" hangingPunct="1"/>
                      <a:r>
                        <a:rPr lang="es-CO" sz="800" kern="1200" dirty="0">
                          <a:solidFill>
                            <a:schemeClr val="accent6">
                              <a:lumMod val="50000"/>
                            </a:schemeClr>
                          </a:solidFill>
                          <a:latin typeface="Arial" panose="020B0604020202020204" pitchFamily="34" charset="0"/>
                          <a:ea typeface="+mn-ea"/>
                          <a:cs typeface="Arial" panose="020B0604020202020204" pitchFamily="34" charset="0"/>
                        </a:rPr>
                        <a:t>0,9 Km</a:t>
                      </a:r>
                    </a:p>
                  </a:txBody>
                  <a:tcPr marL="91433" marR="91433" marT="45606" marB="45606"/>
                </a:tc>
                <a:tc gridSpan="2">
                  <a:txBody>
                    <a:bodyPr/>
                    <a:lstStyle/>
                    <a:p>
                      <a:pPr algn="ctr"/>
                      <a:r>
                        <a:rPr lang="es-CO" sz="800" kern="1200" dirty="0">
                          <a:solidFill>
                            <a:schemeClr val="accent6">
                              <a:lumMod val="50000"/>
                            </a:schemeClr>
                          </a:solidFill>
                          <a:latin typeface="Arial" panose="020B0604020202020204" pitchFamily="34" charset="0"/>
                          <a:ea typeface="+mn-ea"/>
                          <a:cs typeface="Arial" panose="020B0604020202020204" pitchFamily="34" charset="0"/>
                        </a:rPr>
                        <a:t>Construcción</a:t>
                      </a:r>
                    </a:p>
                  </a:txBody>
                  <a:tcPr marL="91433" marR="91433" marT="45606" marB="45606"/>
                </a:tc>
                <a:tc hMerge="1">
                  <a:txBody>
                    <a:bodyPr/>
                    <a:lstStyle/>
                    <a:p>
                      <a:endParaRPr lang="es-MX"/>
                    </a:p>
                  </a:txBody>
                  <a:tcPr/>
                </a:tc>
                <a:tc>
                  <a:txBody>
                    <a:bodyPr/>
                    <a:lstStyle/>
                    <a:p>
                      <a:pPr marL="0" algn="ctr" defTabSz="914400" rtl="0" eaLnBrk="1" latinLnBrk="0" hangingPunct="1"/>
                      <a:r>
                        <a:rPr lang="es-CO" sz="800" kern="1200" dirty="0">
                          <a:solidFill>
                            <a:schemeClr val="accent6">
                              <a:lumMod val="50000"/>
                            </a:schemeClr>
                          </a:solidFill>
                          <a:latin typeface="Arial" panose="020B0604020202020204" pitchFamily="34" charset="0"/>
                          <a:ea typeface="+mn-ea"/>
                          <a:cs typeface="Arial" panose="020B0604020202020204" pitchFamily="34" charset="0"/>
                        </a:rPr>
                        <a:t>0 Km</a:t>
                      </a:r>
                    </a:p>
                  </a:txBody>
                  <a:tcPr marL="91433" marR="91433" marT="45606" marB="45606"/>
                </a:tc>
                <a:extLst>
                  <a:ext uri="{0D108BD9-81ED-4DB2-BD59-A6C34878D82A}">
                    <a16:rowId xmlns:a16="http://schemas.microsoft.com/office/drawing/2014/main" val="10014"/>
                  </a:ext>
                </a:extLst>
              </a:tr>
            </a:tbl>
          </a:graphicData>
        </a:graphic>
      </p:graphicFrame>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ángulo 3">
            <a:extLst>
              <a:ext uri="{FF2B5EF4-FFF2-40B4-BE49-F238E27FC236}">
                <a16:creationId xmlns:a16="http://schemas.microsoft.com/office/drawing/2014/main" id="{38E678FD-F25A-44EF-ADDD-273E359B24C5}"/>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79875" name="Rectángulo 7">
            <a:extLst>
              <a:ext uri="{FF2B5EF4-FFF2-40B4-BE49-F238E27FC236}">
                <a16:creationId xmlns:a16="http://schemas.microsoft.com/office/drawing/2014/main" id="{9FF4115A-1863-4E97-B7A9-B3F64AE6C416}"/>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61CE48F-70FF-47BC-9DE0-7631D6BF7FD6}"/>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79877" name="Imagen 14">
            <a:extLst>
              <a:ext uri="{FF2B5EF4-FFF2-40B4-BE49-F238E27FC236}">
                <a16:creationId xmlns:a16="http://schemas.microsoft.com/office/drawing/2014/main" id="{EB6A6B55-87BC-4E5E-8F43-0763BEAC5DE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8" name="CuadroTexto 2">
            <a:extLst>
              <a:ext uri="{FF2B5EF4-FFF2-40B4-BE49-F238E27FC236}">
                <a16:creationId xmlns:a16="http://schemas.microsoft.com/office/drawing/2014/main" id="{FE641BC0-1F2F-4187-954C-2BFE74717A43}"/>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79879" name="CuadroTexto 11">
            <a:extLst>
              <a:ext uri="{FF2B5EF4-FFF2-40B4-BE49-F238E27FC236}">
                <a16:creationId xmlns:a16="http://schemas.microsoft.com/office/drawing/2014/main" id="{92F5400E-7393-4338-8C6F-859D4677B72E}"/>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79880" name="Imagen 16">
            <a:extLst>
              <a:ext uri="{FF2B5EF4-FFF2-40B4-BE49-F238E27FC236}">
                <a16:creationId xmlns:a16="http://schemas.microsoft.com/office/drawing/2014/main" id="{E386E035-3A64-4E59-90FB-96BBFC5E738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81" name="Imagen 2">
            <a:extLst>
              <a:ext uri="{FF2B5EF4-FFF2-40B4-BE49-F238E27FC236}">
                <a16:creationId xmlns:a16="http://schemas.microsoft.com/office/drawing/2014/main" id="{D3E11393-C241-4A36-B9DA-5CE7075E2E6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4FDBAF8B-EBB8-4C41-BA81-3B1737CD2FF5}"/>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225FEA2E-8B3F-4B29-92DC-CE9EBE001A5B}"/>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4A85B2B6-DC86-4BDA-8508-F1E8D98C7A21}"/>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B321BD1C-E6FA-44CA-8E20-787C71210FB1}"/>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79886" name="Picture 16">
            <a:extLst>
              <a:ext uri="{FF2B5EF4-FFF2-40B4-BE49-F238E27FC236}">
                <a16:creationId xmlns:a16="http://schemas.microsoft.com/office/drawing/2014/main" id="{841B91CC-6E72-4362-96F7-122637A1179C}"/>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035050" y="1895475"/>
            <a:ext cx="4449763" cy="3336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9887" name="Imagen 15">
            <a:extLst>
              <a:ext uri="{FF2B5EF4-FFF2-40B4-BE49-F238E27FC236}">
                <a16:creationId xmlns:a16="http://schemas.microsoft.com/office/drawing/2014/main" id="{11E2595C-DD6F-45FF-AD60-99B2359485E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l="1270" t="1222" r="32777" b="26801"/>
          <a:stretch>
            <a:fillRect/>
          </a:stretch>
        </p:blipFill>
        <p:spPr bwMode="auto">
          <a:xfrm>
            <a:off x="6783388" y="1938338"/>
            <a:ext cx="4089400" cy="334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6" name="Imagen 16">
            <a:extLst>
              <a:ext uri="{FF2B5EF4-FFF2-40B4-BE49-F238E27FC236}">
                <a16:creationId xmlns:a16="http://schemas.microsoft.com/office/drawing/2014/main" id="{2E4E2DB4-B47B-4182-998F-C52F0EEAA6B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47" name="Imagen 2">
            <a:extLst>
              <a:ext uri="{FF2B5EF4-FFF2-40B4-BE49-F238E27FC236}">
                <a16:creationId xmlns:a16="http://schemas.microsoft.com/office/drawing/2014/main" id="{EE4D8848-53D5-4FBF-8BFF-B1CFFFA6261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48125"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Rectángulo 1">
            <a:extLst>
              <a:ext uri="{FF2B5EF4-FFF2-40B4-BE49-F238E27FC236}">
                <a16:creationId xmlns:a16="http://schemas.microsoft.com/office/drawing/2014/main" id="{D8102D95-DB84-4EFB-847D-54BEFFECFEBD}"/>
              </a:ext>
            </a:extLst>
          </p:cNvPr>
          <p:cNvSpPr>
            <a:spLocks noChangeArrowheads="1"/>
          </p:cNvSpPr>
          <p:nvPr/>
        </p:nvSpPr>
        <p:spPr bwMode="auto">
          <a:xfrm>
            <a:off x="882650" y="742950"/>
            <a:ext cx="10433050" cy="390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En el 2019, se contó con un presupuesto de inversión de $3.1 billones, del cual se comprometió el 99.55%, que derivaron en 395 procesos, entre licitaciones, concursos de méritos, selecciones abreviadas, invitaciones públicas y Tienda Virtual Estado Colombiano -TVEC- y se recibieron 12.527 propuestas que llevó a la suscripción de más de 2.400 contratos,  que en todas las etapas de su ejecución generaron alrededor de 83.000 empleos e intervenciones en 30 departamentos del país, procesos que se apalancaron en parte con recursos de peaje por más de $800.000 millones. Todos estos esfuerzos permitieron la intervención en 110 proyectos que ya están al servicio de la comunidad con 1.599 kilómetros intervenidos, 114 kilómetros de dobles calzadas y vías nuevas puestas al servicio, como para indicar algunas de las realizaciones y que se presentan de manera detallada en las páginas siguientes.</a:t>
            </a:r>
            <a:endParaRPr lang="es-CO" altLang="es-CO" sz="1400">
              <a:latin typeface="Arial" panose="020B0604020202020204" pitchFamily="34" charset="0"/>
              <a:ea typeface="Times New Roman" panose="02020603050405020304" pitchFamily="18" charset="0"/>
              <a:cs typeface="Arial" panose="020B0604020202020204" pitchFamily="34" charset="0"/>
            </a:endParaRPr>
          </a:p>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 </a:t>
            </a:r>
            <a:endParaRPr lang="es-CO" altLang="es-CO" sz="1400">
              <a:latin typeface="Arial" panose="020B0604020202020204" pitchFamily="34" charset="0"/>
              <a:ea typeface="Times New Roman" panose="02020603050405020304" pitchFamily="18" charset="0"/>
              <a:cs typeface="Arial" panose="020B0604020202020204" pitchFamily="34" charset="0"/>
            </a:endParaRPr>
          </a:p>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El tema de sostenibilidad ha tomado una importancia estratégica en la gestión de infraestructura y el Instituto no ha sido ajeno a este compromiso del gobierno nacional y por ello ha sembrado más de 120.000 árboles, ha adelantado 15 campañas de reforestación y ha fortalecido las relaciones con la comunidad desarrollando 260 meses participativas con veedurías de la comunidad.</a:t>
            </a:r>
            <a:endParaRPr lang="es-CO" altLang="es-CO" sz="1400">
              <a:latin typeface="Arial" panose="020B0604020202020204" pitchFamily="34" charset="0"/>
              <a:ea typeface="Times New Roman" panose="02020603050405020304" pitchFamily="18" charset="0"/>
              <a:cs typeface="Arial" panose="020B0604020202020204" pitchFamily="34" charset="0"/>
            </a:endParaRPr>
          </a:p>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 </a:t>
            </a:r>
            <a:endParaRPr lang="es-CO" altLang="es-CO" sz="1400">
              <a:latin typeface="Arial" panose="020B0604020202020204" pitchFamily="34" charset="0"/>
              <a:ea typeface="Times New Roman" panose="02020603050405020304" pitchFamily="18" charset="0"/>
              <a:cs typeface="Arial" panose="020B0604020202020204" pitchFamily="34" charset="0"/>
            </a:endParaRPr>
          </a:p>
          <a:p>
            <a:pPr algn="just">
              <a:lnSpc>
                <a:spcPct val="100000"/>
              </a:lnSpc>
              <a:spcBef>
                <a:spcPts val="250"/>
              </a:spcBef>
              <a:buFontTx/>
              <a:buNone/>
            </a:pPr>
            <a:r>
              <a:rPr lang="es-CO" altLang="es-CO" sz="1400">
                <a:solidFill>
                  <a:srgbClr val="385623"/>
                </a:solidFill>
                <a:latin typeface="Arial" panose="020B0604020202020204" pitchFamily="34" charset="0"/>
                <a:ea typeface="Times New Roman" panose="02020603050405020304" pitchFamily="18" charset="0"/>
                <a:cs typeface="Arial" panose="020B0604020202020204" pitchFamily="34" charset="0"/>
              </a:rPr>
              <a:t>La gestión de infraestructura no es estática, y por ello el Instituto tiene proyectos en ejecución para intervenir más de 2.300 kilómetros de vías, obras en 92 puentes, 43 túneles y 14 obras marítimas y fluviales, sobre las cuales se harán gestiones de seguimiento para garantizar el cumplimiento de los plazos y el alcance de las obras.</a:t>
            </a:r>
            <a:endParaRPr lang="es-CO" altLang="es-CO" sz="1400">
              <a:latin typeface="Arial" panose="020B0604020202020204" pitchFamily="34" charset="0"/>
              <a:ea typeface="Times New Roman" panose="02020603050405020304" pitchFamily="18" charset="0"/>
              <a:cs typeface="Arial" panose="020B0604020202020204" pitchFamily="34" charset="0"/>
            </a:endParaRPr>
          </a:p>
        </p:txBody>
      </p:sp>
      <p:sp>
        <p:nvSpPr>
          <p:cNvPr id="31749" name="Rectángulo 2">
            <a:extLst>
              <a:ext uri="{FF2B5EF4-FFF2-40B4-BE49-F238E27FC236}">
                <a16:creationId xmlns:a16="http://schemas.microsoft.com/office/drawing/2014/main" id="{20AA9E94-E695-4A8B-B7FA-13D1CD0803EA}"/>
              </a:ext>
            </a:extLst>
          </p:cNvPr>
          <p:cNvSpPr>
            <a:spLocks noChangeArrowheads="1"/>
          </p:cNvSpPr>
          <p:nvPr/>
        </p:nvSpPr>
        <p:spPr bwMode="auto">
          <a:xfrm>
            <a:off x="882650" y="4695825"/>
            <a:ext cx="1043305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ts val="250"/>
              </a:spcBef>
              <a:buFontTx/>
              <a:buNone/>
            </a:pPr>
            <a:r>
              <a:rPr lang="es-CO" altLang="es-CO" sz="1400">
                <a:solidFill>
                  <a:srgbClr val="385623"/>
                </a:solidFill>
                <a:latin typeface="Arial" panose="020B0604020202020204" pitchFamily="34" charset="0"/>
                <a:cs typeface="Times New Roman" panose="02020603050405020304" pitchFamily="18" charset="0"/>
              </a:rPr>
              <a:t>Si bien el fin principal del Invías es el desarrollo, mantenimiento, mejoramiento y construcción de infraestructura de transporte, el medio es la contratación, no obstante, hay otras actividades no menos importantes, tales como las gestiones adelantadas por las diferentes Oficinas y Áreas Administrativas que han permitido que los trámites presupuestales sean eficientes en la gestión.</a:t>
            </a:r>
            <a:endParaRPr lang="es-CO" altLang="es-CO" sz="1200">
              <a:latin typeface="Times New Roman" panose="02020603050405020304" pitchFamily="18" charset="0"/>
              <a:cs typeface="Times New Roman" panose="02020603050405020304" pitchFamily="18" charset="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F074D41D-B948-4ADB-8B2F-D8924753EC78}"/>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80899" name="Imagen 1">
            <a:extLst>
              <a:ext uri="{FF2B5EF4-FFF2-40B4-BE49-F238E27FC236}">
                <a16:creationId xmlns:a16="http://schemas.microsoft.com/office/drawing/2014/main" id="{EDDB97FE-5EEC-4E46-81DE-08CEF134F7B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35">
            <a:extLst>
              <a:ext uri="{FF2B5EF4-FFF2-40B4-BE49-F238E27FC236}">
                <a16:creationId xmlns:a16="http://schemas.microsoft.com/office/drawing/2014/main" id="{80F00DBF-83F6-4CA7-AA93-DF865110058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1" name="Imagen 54">
            <a:extLst>
              <a:ext uri="{FF2B5EF4-FFF2-40B4-BE49-F238E27FC236}">
                <a16:creationId xmlns:a16="http://schemas.microsoft.com/office/drawing/2014/main" id="{394715CC-7F6E-4DFA-BED3-187203A729E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2" name="Rectángulo 67">
            <a:extLst>
              <a:ext uri="{FF2B5EF4-FFF2-40B4-BE49-F238E27FC236}">
                <a16:creationId xmlns:a16="http://schemas.microsoft.com/office/drawing/2014/main" id="{AB5228D0-A3B7-4953-B6C5-05CE3C2BEE7F}"/>
              </a:ext>
            </a:extLst>
          </p:cNvPr>
          <p:cNvSpPr>
            <a:spLocks noChangeArrowheads="1"/>
          </p:cNvSpPr>
          <p:nvPr/>
        </p:nvSpPr>
        <p:spPr bwMode="auto">
          <a:xfrm>
            <a:off x="889000" y="136525"/>
            <a:ext cx="50165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cs typeface="Arial" panose="020B0604020202020204" pitchFamily="34" charset="0"/>
              </a:rPr>
              <a:t>PROGRAMA: VIAS PARA LA EQUIDAD</a:t>
            </a:r>
          </a:p>
        </p:txBody>
      </p:sp>
      <p:sp>
        <p:nvSpPr>
          <p:cNvPr id="80903" name="Rectángulo 68">
            <a:extLst>
              <a:ext uri="{FF2B5EF4-FFF2-40B4-BE49-F238E27FC236}">
                <a16:creationId xmlns:a16="http://schemas.microsoft.com/office/drawing/2014/main" id="{E20B7865-E337-4E92-A46F-0321FC0B2660}"/>
              </a:ext>
            </a:extLst>
          </p:cNvPr>
          <p:cNvSpPr>
            <a:spLocks noChangeArrowheads="1"/>
          </p:cNvSpPr>
          <p:nvPr/>
        </p:nvSpPr>
        <p:spPr bwMode="auto">
          <a:xfrm>
            <a:off x="889000" y="315913"/>
            <a:ext cx="97170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MOSQUERA - ANAPOIMA: Mejoramiento, gestión predial, social y ambiental</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Grupo Grandes Proyectos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8" name="Tabla 7">
            <a:extLst>
              <a:ext uri="{FF2B5EF4-FFF2-40B4-BE49-F238E27FC236}">
                <a16:creationId xmlns:a16="http://schemas.microsoft.com/office/drawing/2014/main" id="{2C6F9F2A-6069-40BD-B78F-30A88B7FD6B8}"/>
              </a:ext>
            </a:extLst>
          </p:cNvPr>
          <p:cNvGraphicFramePr>
            <a:graphicFrameLocks noGrp="1"/>
          </p:cNvGraphicFramePr>
          <p:nvPr/>
        </p:nvGraphicFramePr>
        <p:xfrm>
          <a:off x="6248400" y="2992438"/>
          <a:ext cx="5054600" cy="2909887"/>
        </p:xfrm>
        <a:graphic>
          <a:graphicData uri="http://schemas.openxmlformats.org/drawingml/2006/table">
            <a:tbl>
              <a:tblPr firstRow="1" bandRow="1">
                <a:tableStyleId>{93296810-A885-4BE3-A3E7-6D5BEEA58F35}</a:tableStyleId>
              </a:tblPr>
              <a:tblGrid>
                <a:gridCol w="1357625">
                  <a:extLst>
                    <a:ext uri="{9D8B030D-6E8A-4147-A177-3AD203B41FA5}">
                      <a16:colId xmlns:a16="http://schemas.microsoft.com/office/drawing/2014/main" val="20000"/>
                    </a:ext>
                  </a:extLst>
                </a:gridCol>
                <a:gridCol w="1062070">
                  <a:extLst>
                    <a:ext uri="{9D8B030D-6E8A-4147-A177-3AD203B41FA5}">
                      <a16:colId xmlns:a16="http://schemas.microsoft.com/office/drawing/2014/main" val="20001"/>
                    </a:ext>
                  </a:extLst>
                </a:gridCol>
                <a:gridCol w="1829662">
                  <a:extLst>
                    <a:ext uri="{9D8B030D-6E8A-4147-A177-3AD203B41FA5}">
                      <a16:colId xmlns:a16="http://schemas.microsoft.com/office/drawing/2014/main" val="20002"/>
                    </a:ext>
                  </a:extLst>
                </a:gridCol>
                <a:gridCol w="805243">
                  <a:extLst>
                    <a:ext uri="{9D8B030D-6E8A-4147-A177-3AD203B41FA5}">
                      <a16:colId xmlns:a16="http://schemas.microsoft.com/office/drawing/2014/main" val="20003"/>
                    </a:ext>
                  </a:extLst>
                </a:gridCol>
              </a:tblGrid>
              <a:tr h="137187">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900" kern="1200" dirty="0">
                          <a:latin typeface="Arial" panose="020B0604020202020204" pitchFamily="34" charset="0"/>
                          <a:cs typeface="Arial" panose="020B0604020202020204" pitchFamily="34" charset="0"/>
                        </a:rPr>
                        <a:t>INVERSIONES</a:t>
                      </a:r>
                      <a:endParaRPr lang="es-MX" sz="9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58355" marR="58355"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21944">
                <a:tc gridSpan="2">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A. Total Contrato de</a:t>
                      </a:r>
                      <a:r>
                        <a:rPr lang="es-ES" sz="800" kern="1200" baseline="0" dirty="0">
                          <a:solidFill>
                            <a:schemeClr val="accent6">
                              <a:lumMod val="50000"/>
                            </a:schemeClr>
                          </a:solidFill>
                          <a:latin typeface="Arial" panose="020B0604020202020204" pitchFamily="34" charset="0"/>
                          <a:cs typeface="Arial" panose="020B0604020202020204" pitchFamily="34" charset="0"/>
                        </a:rPr>
                        <a:t> Obra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lvl="0"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$ 645.059.801.803</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121944">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A.1. Inversión acumulada obra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lvl="0"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$ 274.488.275.656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2"/>
                  </a:ext>
                </a:extLst>
              </a:tr>
              <a:tr h="121944">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A.2. Inversión obra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lvl="0"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$ 261.269.328.589 </a:t>
                      </a:r>
                    </a:p>
                  </a:txBody>
                  <a:tcPr marL="36020" marR="36020"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3"/>
                  </a:ext>
                </a:extLst>
              </a:tr>
              <a:tr h="121944">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B. Total Contrato Interventoría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lvl="0"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$ 18.199.829.248</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4"/>
                  </a:ext>
                </a:extLst>
              </a:tr>
              <a:tr h="121944">
                <a:tc gridSpan="2">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B.1. Inversión acumulada interventoría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lvl="0" algn="ctr" fontAlgn="b"/>
                      <a:r>
                        <a:rPr lang="es-CO" sz="800" u="none" strike="noStrike" baseline="0" dirty="0">
                          <a:solidFill>
                            <a:schemeClr val="accent6">
                              <a:lumMod val="50000"/>
                            </a:schemeClr>
                          </a:solidFill>
                          <a:effectLst/>
                          <a:latin typeface="Arial" panose="020B0604020202020204" pitchFamily="34" charset="0"/>
                          <a:cs typeface="Arial" panose="020B0604020202020204" pitchFamily="34" charset="0"/>
                        </a:rPr>
                        <a:t> </a:t>
                      </a: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$ 10.390.089.330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5"/>
                  </a:ext>
                </a:extLst>
              </a:tr>
              <a:tr h="121944">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B.2 Inversión Interventoría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lvl="0"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$ 4.987.560.024 </a:t>
                      </a:r>
                    </a:p>
                  </a:txBody>
                  <a:tcPr marL="36020" marR="36020"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6"/>
                  </a:ext>
                </a:extLst>
              </a:tr>
              <a:tr h="121944">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Total Inversión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lvl="0"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$ 663.259.631.051</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7"/>
                  </a:ext>
                </a:extLst>
              </a:tr>
              <a:tr h="121944">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Inversión acumulada a 2019</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2">
                  <a:txBody>
                    <a:bodyPr/>
                    <a:lstStyle/>
                    <a:p>
                      <a:pPr lvl="0"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$ 551.135.253.599 </a:t>
                      </a:r>
                    </a:p>
                  </a:txBody>
                  <a:tcPr marL="36020" marR="36020"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8"/>
                  </a:ext>
                </a:extLst>
              </a:tr>
              <a:tr h="121944">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accent6">
                              <a:lumMod val="50000"/>
                            </a:schemeClr>
                          </a:solidFill>
                          <a:latin typeface="Arial" panose="020B0604020202020204" pitchFamily="34" charset="0"/>
                          <a:cs typeface="Arial" panose="020B0604020202020204" pitchFamily="34" charset="0"/>
                        </a:rPr>
                        <a:t>ALCANCE FÍSICO TOTAL DEL CONTRATO O PROYECTO</a:t>
                      </a:r>
                      <a:endParaRPr lang="es-MX"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58355" marR="58355"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endParaRPr lang="es-CO"/>
                    </a:p>
                  </a:txBody>
                  <a:tcP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9"/>
                  </a:ext>
                </a:extLst>
              </a:tr>
              <a:tr h="365831">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SECTOR/TRAMO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5" marR="58355"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CANTIDAD </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5" marR="58355" marT="0" marB="0" anchor="ctr"/>
                </a:tc>
                <a:tc>
                  <a:txBody>
                    <a:body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INTERVENCIÓN PREVISTA</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5" marR="58355"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ACUMULADO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5" marR="58355" marT="0" marB="0" anchor="ctr"/>
                </a:tc>
                <a:extLst>
                  <a:ext uri="{0D108BD9-81ED-4DB2-BD59-A6C34878D82A}">
                    <a16:rowId xmlns:a16="http://schemas.microsoft.com/office/drawing/2014/main" val="10010"/>
                  </a:ext>
                </a:extLst>
              </a:tr>
              <a:tr h="213098">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TRAMOS</a:t>
                      </a:r>
                      <a:r>
                        <a:rPr lang="es-CO" sz="800" baseline="0" dirty="0">
                          <a:solidFill>
                            <a:schemeClr val="accent6">
                              <a:lumMod val="50000"/>
                            </a:schemeClr>
                          </a:solidFill>
                          <a:latin typeface="Arial" panose="020B0604020202020204" pitchFamily="34" charset="0"/>
                          <a:cs typeface="Arial" panose="020B0604020202020204" pitchFamily="34" charset="0"/>
                        </a:rPr>
                        <a:t> 1 AL 8</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rPr>
                        <a:t>32,21 Km</a:t>
                      </a:r>
                    </a:p>
                  </a:txBody>
                  <a:tcPr marL="91449" marR="91449" marT="45577" marB="45577"/>
                </a:tc>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Construcción Tercer Carril</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29,28  </a:t>
                      </a:r>
                      <a:r>
                        <a:rPr lang="es-CO" sz="800" baseline="0" dirty="0">
                          <a:solidFill>
                            <a:schemeClr val="accent6">
                              <a:lumMod val="50000"/>
                            </a:schemeClr>
                          </a:solidFill>
                          <a:latin typeface="Arial" panose="020B0604020202020204" pitchFamily="34" charset="0"/>
                          <a:cs typeface="Arial" panose="020B0604020202020204" pitchFamily="34" charset="0"/>
                        </a:rPr>
                        <a:t>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extLst>
                  <a:ext uri="{0D108BD9-81ED-4DB2-BD59-A6C34878D82A}">
                    <a16:rowId xmlns:a16="http://schemas.microsoft.com/office/drawing/2014/main" val="10011"/>
                  </a:ext>
                </a:extLst>
              </a:tr>
              <a:tr h="335041">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TRAMO 9</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7,24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Construcción Segunda Calzada Nueva</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4,64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extLst>
                  <a:ext uri="{0D108BD9-81ED-4DB2-BD59-A6C34878D82A}">
                    <a16:rowId xmlns:a16="http://schemas.microsoft.com/office/drawing/2014/main" val="10012"/>
                  </a:ext>
                </a:extLst>
              </a:tr>
              <a:tr h="335041">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TRAMO 9</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2,50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Rehabilitación Segunda Calzada Existente</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extLst>
                  <a:ext uri="{0D108BD9-81ED-4DB2-BD59-A6C34878D82A}">
                    <a16:rowId xmlns:a16="http://schemas.microsoft.com/office/drawing/2014/main" val="10013"/>
                  </a:ext>
                </a:extLst>
              </a:tr>
              <a:tr h="213098">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TRAMOS 1 AL 8</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6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Sitios</a:t>
                      </a:r>
                      <a:r>
                        <a:rPr lang="es-CO" sz="800" baseline="0" dirty="0">
                          <a:solidFill>
                            <a:schemeClr val="accent6">
                              <a:lumMod val="50000"/>
                            </a:schemeClr>
                          </a:solidFill>
                          <a:latin typeface="Arial" panose="020B0604020202020204" pitchFamily="34" charset="0"/>
                          <a:cs typeface="Arial" panose="020B0604020202020204" pitchFamily="34" charset="0"/>
                        </a:rPr>
                        <a:t> críticos</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3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extLst>
                  <a:ext uri="{0D108BD9-81ED-4DB2-BD59-A6C34878D82A}">
                    <a16:rowId xmlns:a16="http://schemas.microsoft.com/office/drawing/2014/main" val="10014"/>
                  </a:ext>
                </a:extLst>
              </a:tr>
              <a:tr h="213098">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TRAMOS</a:t>
                      </a:r>
                      <a:r>
                        <a:rPr lang="es-CO" sz="800" baseline="0" dirty="0">
                          <a:solidFill>
                            <a:schemeClr val="accent6">
                              <a:lumMod val="50000"/>
                            </a:schemeClr>
                          </a:solidFill>
                          <a:latin typeface="Arial" panose="020B0604020202020204" pitchFamily="34" charset="0"/>
                          <a:cs typeface="Arial" panose="020B0604020202020204" pitchFamily="34" charset="0"/>
                        </a:rPr>
                        <a:t> 1 AL 9</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12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r>
                        <a:rPr lang="es-CO" sz="800" dirty="0">
                          <a:solidFill>
                            <a:schemeClr val="accent6">
                              <a:lumMod val="50000"/>
                            </a:schemeClr>
                          </a:solidFill>
                          <a:latin typeface="Arial" panose="020B0604020202020204" pitchFamily="34" charset="0"/>
                          <a:cs typeface="Arial" panose="020B0604020202020204" pitchFamily="34" charset="0"/>
                        </a:rPr>
                        <a:t>Puentes</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10,67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577" marB="45577"/>
                </a:tc>
                <a:extLst>
                  <a:ext uri="{0D108BD9-81ED-4DB2-BD59-A6C34878D82A}">
                    <a16:rowId xmlns:a16="http://schemas.microsoft.com/office/drawing/2014/main" val="10015"/>
                  </a:ext>
                </a:extLst>
              </a:tr>
            </a:tbl>
          </a:graphicData>
        </a:graphic>
      </p:graphicFrame>
      <p:graphicFrame>
        <p:nvGraphicFramePr>
          <p:cNvPr id="9" name="Tabla 8">
            <a:extLst>
              <a:ext uri="{FF2B5EF4-FFF2-40B4-BE49-F238E27FC236}">
                <a16:creationId xmlns:a16="http://schemas.microsoft.com/office/drawing/2014/main" id="{FC613DF5-4551-4B35-BE70-49EAB3F57DFD}"/>
              </a:ext>
            </a:extLst>
          </p:cNvPr>
          <p:cNvGraphicFramePr>
            <a:graphicFrameLocks noGrp="1"/>
          </p:cNvGraphicFramePr>
          <p:nvPr/>
        </p:nvGraphicFramePr>
        <p:xfrm>
          <a:off x="889000" y="781050"/>
          <a:ext cx="4949825" cy="3957638"/>
        </p:xfrm>
        <a:graphic>
          <a:graphicData uri="http://schemas.openxmlformats.org/drawingml/2006/table">
            <a:tbl>
              <a:tblPr firstRow="1" bandRow="1">
                <a:tableStyleId>{93296810-A885-4BE3-A3E7-6D5BEEA58F35}</a:tableStyleId>
              </a:tblPr>
              <a:tblGrid>
                <a:gridCol w="2062847">
                  <a:extLst>
                    <a:ext uri="{9D8B030D-6E8A-4147-A177-3AD203B41FA5}">
                      <a16:colId xmlns:a16="http://schemas.microsoft.com/office/drawing/2014/main" val="20000"/>
                    </a:ext>
                  </a:extLst>
                </a:gridCol>
                <a:gridCol w="781523">
                  <a:extLst>
                    <a:ext uri="{9D8B030D-6E8A-4147-A177-3AD203B41FA5}">
                      <a16:colId xmlns:a16="http://schemas.microsoft.com/office/drawing/2014/main" val="20001"/>
                    </a:ext>
                  </a:extLst>
                </a:gridCol>
                <a:gridCol w="179208">
                  <a:extLst>
                    <a:ext uri="{9D8B030D-6E8A-4147-A177-3AD203B41FA5}">
                      <a16:colId xmlns:a16="http://schemas.microsoft.com/office/drawing/2014/main" val="20002"/>
                    </a:ext>
                  </a:extLst>
                </a:gridCol>
                <a:gridCol w="648044">
                  <a:extLst>
                    <a:ext uri="{9D8B030D-6E8A-4147-A177-3AD203B41FA5}">
                      <a16:colId xmlns:a16="http://schemas.microsoft.com/office/drawing/2014/main" val="20003"/>
                    </a:ext>
                  </a:extLst>
                </a:gridCol>
                <a:gridCol w="1278204">
                  <a:extLst>
                    <a:ext uri="{9D8B030D-6E8A-4147-A177-3AD203B41FA5}">
                      <a16:colId xmlns:a16="http://schemas.microsoft.com/office/drawing/2014/main" val="20004"/>
                    </a:ext>
                  </a:extLst>
                </a:gridCol>
              </a:tblGrid>
              <a:tr h="198086">
                <a:tc gridSpan="5">
                  <a:txBody>
                    <a:bodyPr/>
                    <a:lstStyle/>
                    <a:p>
                      <a:pPr marL="343266" indent="-343266" algn="ctr" defTabSz="912047" eaLnBrk="1" fontAlgn="auto" hangingPunct="1">
                        <a:spcBef>
                          <a:spcPts val="450"/>
                        </a:spcBef>
                        <a:spcAft>
                          <a:spcPts val="0"/>
                        </a:spcAft>
                        <a:defRPr/>
                      </a:pPr>
                      <a:r>
                        <a:rPr lang="es-CO" sz="700" dirty="0">
                          <a:latin typeface="Arial" panose="020B0604020202020204" pitchFamily="34" charset="0"/>
                          <a:cs typeface="Arial" panose="020B0604020202020204" pitchFamily="34" charset="0"/>
                        </a:rPr>
                        <a:t>INFORMACION DEL CONTRATO</a:t>
                      </a:r>
                      <a:endParaRPr lang="es-CO" sz="700" b="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91441" marR="91441" marT="45706" marB="45706">
                    <a:solidFill>
                      <a:schemeClr val="accent6">
                        <a:lumMod val="50000"/>
                      </a:schemeClr>
                    </a:solidFill>
                  </a:tcPr>
                </a:tc>
                <a:tc hMerge="1">
                  <a:txBody>
                    <a:bodyPr/>
                    <a:lstStyle/>
                    <a:p>
                      <a:endParaRPr lang="es-CO" dirty="0"/>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8086">
                <a:tc gridSpan="3">
                  <a:txBody>
                    <a:bodyPr/>
                    <a:lstStyle/>
                    <a:p>
                      <a:pPr marL="0" algn="l" defTabSz="914400" rtl="0" eaLnBrk="1" latinLnBrk="0" hangingPunct="1"/>
                      <a:r>
                        <a:rPr lang="es-ES" sz="700" kern="1200" dirty="0">
                          <a:solidFill>
                            <a:schemeClr val="accent6">
                              <a:lumMod val="50000"/>
                            </a:schemeClr>
                          </a:solidFill>
                          <a:latin typeface="Arial" panose="020B0604020202020204" pitchFamily="34" charset="0"/>
                          <a:cs typeface="Arial" panose="020B0604020202020204" pitchFamily="34" charset="0"/>
                        </a:rPr>
                        <a:t>CONTRATO No.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r>
                        <a:rPr lang="es-CO" sz="700" dirty="0">
                          <a:solidFill>
                            <a:schemeClr val="accent6">
                              <a:lumMod val="50000"/>
                            </a:schemeClr>
                          </a:solidFill>
                          <a:latin typeface="Arial" panose="020B0604020202020204" pitchFamily="34" charset="0"/>
                          <a:cs typeface="Arial" panose="020B0604020202020204" pitchFamily="34" charset="0"/>
                        </a:rPr>
                        <a:t>1686 de 2015</a:t>
                      </a:r>
                    </a:p>
                  </a:txBody>
                  <a:tcPr marL="91441" marR="91441" marT="45706" marB="45706"/>
                </a:tc>
                <a:tc hMerge="1">
                  <a:txBody>
                    <a:bodyPr/>
                    <a:lstStyle/>
                    <a:p>
                      <a:endParaRPr lang="es-CO"/>
                    </a:p>
                  </a:txBody>
                  <a:tcPr/>
                </a:tc>
                <a:extLst>
                  <a:ext uri="{0D108BD9-81ED-4DB2-BD59-A6C34878D82A}">
                    <a16:rowId xmlns:a16="http://schemas.microsoft.com/office/drawing/2014/main" val="10001"/>
                  </a:ext>
                </a:extLst>
              </a:tr>
              <a:tr h="198086">
                <a:tc gridSpan="3">
                  <a:txBody>
                    <a:bodyPr/>
                    <a:lstStyle/>
                    <a:p>
                      <a:pPr marL="0" algn="l"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DE INICIO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r>
                        <a:rPr lang="es-CO" sz="700" dirty="0">
                          <a:solidFill>
                            <a:schemeClr val="accent6">
                              <a:lumMod val="50000"/>
                            </a:schemeClr>
                          </a:solidFill>
                          <a:latin typeface="Arial" panose="020B0604020202020204" pitchFamily="34" charset="0"/>
                          <a:cs typeface="Arial" panose="020B0604020202020204" pitchFamily="34" charset="0"/>
                        </a:rPr>
                        <a:t>25/01/2016</a:t>
                      </a:r>
                    </a:p>
                  </a:txBody>
                  <a:tcPr marL="91441" marR="91441" marT="45706" marB="45706"/>
                </a:tc>
                <a:tc hMerge="1">
                  <a:txBody>
                    <a:bodyPr/>
                    <a:lstStyle/>
                    <a:p>
                      <a:endParaRPr lang="es-CO"/>
                    </a:p>
                  </a:txBody>
                  <a:tcPr/>
                </a:tc>
                <a:extLst>
                  <a:ext uri="{0D108BD9-81ED-4DB2-BD59-A6C34878D82A}">
                    <a16:rowId xmlns:a16="http://schemas.microsoft.com/office/drawing/2014/main" val="10002"/>
                  </a:ext>
                </a:extLst>
              </a:tr>
              <a:tr h="198086">
                <a:tc gridSpan="3">
                  <a:txBody>
                    <a:bodyPr/>
                    <a:lstStyle/>
                    <a:p>
                      <a:pPr marL="0" algn="l"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PROGRAMADA TERMINACION</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r>
                        <a:rPr lang="es-CO" sz="700" dirty="0">
                          <a:solidFill>
                            <a:schemeClr val="accent6">
                              <a:lumMod val="50000"/>
                            </a:schemeClr>
                          </a:solidFill>
                          <a:latin typeface="Arial" panose="020B0604020202020204" pitchFamily="34" charset="0"/>
                          <a:cs typeface="Arial" panose="020B0604020202020204" pitchFamily="34" charset="0"/>
                        </a:rPr>
                        <a:t>24/07/2020</a:t>
                      </a:r>
                    </a:p>
                  </a:txBody>
                  <a:tcPr marL="91441" marR="91441" marT="45706" marB="45706"/>
                </a:tc>
                <a:tc hMerge="1">
                  <a:txBody>
                    <a:bodyPr/>
                    <a:lstStyle/>
                    <a:p>
                      <a:endParaRPr lang="es-CO"/>
                    </a:p>
                  </a:txBody>
                  <a:tcPr/>
                </a:tc>
                <a:extLst>
                  <a:ext uri="{0D108BD9-81ED-4DB2-BD59-A6C34878D82A}">
                    <a16:rowId xmlns:a16="http://schemas.microsoft.com/office/drawing/2014/main" val="10003"/>
                  </a:ext>
                </a:extLst>
              </a:tr>
              <a:tr h="198086">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700" dirty="0">
                          <a:solidFill>
                            <a:schemeClr val="accent6">
                              <a:lumMod val="50000"/>
                            </a:schemeClr>
                          </a:solidFill>
                          <a:latin typeface="Arial" panose="020B0604020202020204" pitchFamily="34" charset="0"/>
                          <a:cs typeface="Arial" panose="020B0604020202020204" pitchFamily="34" charset="0"/>
                        </a:rPr>
                        <a:t>BENEFICIOS DEL PROYECTO</a:t>
                      </a:r>
                      <a:endParaRPr lang="es-CO" sz="7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1" marR="91441" marT="45706" marB="45706"/>
                </a:tc>
                <a:tc hMerge="1">
                  <a:txBody>
                    <a:bodyPr/>
                    <a:lstStyle/>
                    <a:p>
                      <a:endParaRPr lang="es-CO" dirty="0"/>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8086">
                <a:tc gridSpan="3">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AHORROS EN COSTOS DE OPERACIÓN VEHICULAR:</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3" marR="91443" marT="45684" marB="45684"/>
                </a:tc>
                <a:tc hMerge="1">
                  <a:txBody>
                    <a:bodyPr/>
                    <a:lstStyle/>
                    <a:p>
                      <a:endParaRPr lang="es-CO" dirty="0"/>
                    </a:p>
                  </a:txBody>
                  <a:tcPr marL="91442" marR="91442" marT="45698" marB="45698"/>
                </a:tc>
                <a:tc hMerge="1">
                  <a:txBody>
                    <a:bodyPr/>
                    <a:lstStyle/>
                    <a:p>
                      <a:endParaRPr lang="es-CO" sz="800" b="1" kern="1200" dirty="0">
                        <a:solidFill>
                          <a:schemeClr val="tx1"/>
                        </a:solidFill>
                        <a:latin typeface="+mn-lt"/>
                        <a:ea typeface="Verdana" panose="020B0604030504040204" pitchFamily="34" charset="0"/>
                        <a:cs typeface="Verdana" panose="020B0604030504040204" pitchFamily="34" charset="0"/>
                      </a:endParaRPr>
                    </a:p>
                  </a:txBody>
                  <a:tcPr marL="91455" marR="91455" marT="45693" marB="45693"/>
                </a:tc>
                <a:tc gridSpan="2">
                  <a:txBody>
                    <a:bodyPr/>
                    <a:lstStyle/>
                    <a:p>
                      <a:endParaRPr lang="es-CO" sz="700" dirty="0">
                        <a:solidFill>
                          <a:schemeClr val="accent6">
                            <a:lumMod val="50000"/>
                          </a:schemeClr>
                        </a:solidFill>
                        <a:latin typeface="Arial" panose="020B0604020202020204" pitchFamily="34" charset="0"/>
                        <a:cs typeface="Arial" panose="020B0604020202020204" pitchFamily="34" charset="0"/>
                      </a:endParaRPr>
                    </a:p>
                  </a:txBody>
                  <a:tcPr marL="91441" marR="91441" marT="45706" marB="45706"/>
                </a:tc>
                <a:tc hMerge="1">
                  <a:txBody>
                    <a:bodyPr/>
                    <a:lstStyle/>
                    <a:p>
                      <a:endParaRPr lang="es-CO"/>
                    </a:p>
                  </a:txBody>
                  <a:tcPr/>
                </a:tc>
                <a:extLst>
                  <a:ext uri="{0D108BD9-81ED-4DB2-BD59-A6C34878D82A}">
                    <a16:rowId xmlns:a16="http://schemas.microsoft.com/office/drawing/2014/main" val="10005"/>
                  </a:ext>
                </a:extLst>
              </a:tr>
              <a:tr h="198086">
                <a:tc gridSpan="3">
                  <a:txBody>
                    <a:bodyPr/>
                    <a:lstStyle/>
                    <a:p>
                      <a:pPr marL="0" marR="0" indent="0" defTabSz="914400" eaLnBrk="1" fontAlgn="auto" latinLnBrk="0" hangingPunct="1">
                        <a:lnSpc>
                          <a:spcPct val="100000"/>
                        </a:lnSpc>
                        <a:spcBef>
                          <a:spcPts val="0"/>
                        </a:spcBef>
                        <a:spcAft>
                          <a:spcPts val="0"/>
                        </a:spcAft>
                        <a:buClrTx/>
                        <a:buSzTx/>
                        <a:buFontTx/>
                        <a:buNone/>
                        <a:tabLst/>
                        <a:defRPr/>
                      </a:pPr>
                      <a:r>
                        <a:rPr lang="es-CO" sz="700" kern="1200" dirty="0">
                          <a:solidFill>
                            <a:schemeClr val="accent6">
                              <a:lumMod val="50000"/>
                            </a:schemeClr>
                          </a:solidFill>
                          <a:latin typeface="Arial" panose="020B0604020202020204" pitchFamily="34" charset="0"/>
                          <a:cs typeface="Arial" panose="020B0604020202020204" pitchFamily="34" charset="0"/>
                        </a:rPr>
                        <a:t>AHORRO EN TIEMPOS DE RECORRIDO: </a:t>
                      </a:r>
                      <a:endParaRPr lang="es-CO" sz="7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3" marR="91443" marT="45684" marB="45684"/>
                </a:tc>
                <a:tc hMerge="1">
                  <a:txBody>
                    <a:bodyPr/>
                    <a:lstStyle/>
                    <a:p>
                      <a:endParaRPr lang="es-CO" dirty="0"/>
                    </a:p>
                  </a:txBody>
                  <a:tcPr marL="91442" marR="91442" marT="45698" marB="45698"/>
                </a:tc>
                <a:tc hMerge="1">
                  <a:txBody>
                    <a:bodyPr/>
                    <a:lstStyle/>
                    <a:p>
                      <a:pPr marL="0" marR="0" indent="0" defTabSz="914400" eaLnBrk="1" fontAlgn="auto" latinLnBrk="0" hangingPunct="1">
                        <a:lnSpc>
                          <a:spcPct val="100000"/>
                        </a:lnSpc>
                        <a:spcBef>
                          <a:spcPts val="0"/>
                        </a:spcBef>
                        <a:spcAft>
                          <a:spcPts val="0"/>
                        </a:spcAft>
                        <a:buClrTx/>
                        <a:buSzTx/>
                        <a:buFontTx/>
                        <a:buNone/>
                        <a:tabLst/>
                        <a:defRPr/>
                      </a:pPr>
                      <a:endParaRPr lang="es-CO" sz="800" kern="1200" dirty="0">
                        <a:solidFill>
                          <a:schemeClr val="tx1"/>
                        </a:solidFill>
                        <a:latin typeface="+mn-lt"/>
                        <a:ea typeface="Verdana" panose="020B0604030504040204" pitchFamily="34" charset="0"/>
                        <a:cs typeface="Verdana" panose="020B0604030504040204" pitchFamily="34" charset="0"/>
                      </a:endParaRPr>
                    </a:p>
                  </a:txBody>
                  <a:tcPr marL="91455" marR="91455" marT="45693" marB="45693"/>
                </a:tc>
                <a:tc gridSpan="2">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Hasta en </a:t>
                      </a:r>
                      <a:r>
                        <a:rPr lang="es-CO" sz="700" dirty="0">
                          <a:solidFill>
                            <a:schemeClr val="accent6">
                              <a:lumMod val="50000"/>
                            </a:schemeClr>
                          </a:solidFill>
                          <a:latin typeface="Arial" panose="020B0604020202020204" pitchFamily="34" charset="0"/>
                          <a:cs typeface="Arial" panose="020B0604020202020204" pitchFamily="34" charset="0"/>
                        </a:rPr>
                        <a:t>20 minutos</a:t>
                      </a:r>
                    </a:p>
                  </a:txBody>
                  <a:tcPr marL="91441" marR="91441" marT="45706" marB="45706"/>
                </a:tc>
                <a:tc hMerge="1">
                  <a:txBody>
                    <a:bodyPr/>
                    <a:lstStyle/>
                    <a:p>
                      <a:endParaRPr lang="es-CO"/>
                    </a:p>
                  </a:txBody>
                  <a:tcPr/>
                </a:tc>
                <a:extLst>
                  <a:ext uri="{0D108BD9-81ED-4DB2-BD59-A6C34878D82A}">
                    <a16:rowId xmlns:a16="http://schemas.microsoft.com/office/drawing/2014/main" val="10006"/>
                  </a:ext>
                </a:extLst>
              </a:tr>
              <a:tr h="198086">
                <a:tc gridSpan="3">
                  <a:txBody>
                    <a:bodyPr/>
                    <a:lstStyle/>
                    <a:p>
                      <a:r>
                        <a:rPr lang="es-CO" sz="700" b="1" kern="1200" dirty="0">
                          <a:solidFill>
                            <a:schemeClr val="accent6">
                              <a:lumMod val="50000"/>
                            </a:schemeClr>
                          </a:solidFill>
                          <a:latin typeface="Arial" panose="020B0604020202020204" pitchFamily="34" charset="0"/>
                          <a:cs typeface="Arial" panose="020B0604020202020204" pitchFamily="34" charset="0"/>
                        </a:rPr>
                        <a:t>EMPLEOS GENERADOS:</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3" marR="91443" marT="45684" marB="45684"/>
                </a:tc>
                <a:tc hMerge="1">
                  <a:txBody>
                    <a:bodyPr/>
                    <a:lstStyle/>
                    <a:p>
                      <a:endParaRPr lang="es-CO" dirty="0"/>
                    </a:p>
                  </a:txBody>
                  <a:tcPr marL="91442" marR="91442" marT="45698" marB="45698"/>
                </a:tc>
                <a:tc hMerge="1">
                  <a:txBody>
                    <a:bodyPr/>
                    <a:lstStyle/>
                    <a:p>
                      <a:endParaRPr lang="es-CO" sz="800" b="1" kern="1200" dirty="0">
                        <a:solidFill>
                          <a:schemeClr val="tx1"/>
                        </a:solidFill>
                        <a:latin typeface="+mn-lt"/>
                        <a:ea typeface="Verdana" panose="020B0604030504040204" pitchFamily="34" charset="0"/>
                        <a:cs typeface="Verdana" panose="020B0604030504040204" pitchFamily="34" charset="0"/>
                      </a:endParaRPr>
                    </a:p>
                  </a:txBody>
                  <a:tcPr marL="91455" marR="91455" marT="45693" marB="45693"/>
                </a:tc>
                <a:tc gridSpan="2">
                  <a:txBody>
                    <a:bodyPr/>
                    <a:lstStyle/>
                    <a:p>
                      <a:r>
                        <a:rPr lang="es-CO" sz="700" dirty="0">
                          <a:solidFill>
                            <a:schemeClr val="accent6">
                              <a:lumMod val="50000"/>
                            </a:schemeClr>
                          </a:solidFill>
                          <a:latin typeface="Arial" panose="020B0604020202020204" pitchFamily="34" charset="0"/>
                          <a:cs typeface="Arial" panose="020B0604020202020204" pitchFamily="34" charset="0"/>
                        </a:rPr>
                        <a:t>865 entre directos e indirectos</a:t>
                      </a:r>
                    </a:p>
                  </a:txBody>
                  <a:tcPr marL="91441" marR="91441" marT="45706" marB="45706"/>
                </a:tc>
                <a:tc hMerge="1">
                  <a:txBody>
                    <a:bodyPr/>
                    <a:lstStyle/>
                    <a:p>
                      <a:endParaRPr lang="es-CO"/>
                    </a:p>
                  </a:txBody>
                  <a:tcPr/>
                </a:tc>
                <a:extLst>
                  <a:ext uri="{0D108BD9-81ED-4DB2-BD59-A6C34878D82A}">
                    <a16:rowId xmlns:a16="http://schemas.microsoft.com/office/drawing/2014/main" val="10007"/>
                  </a:ext>
                </a:extLst>
              </a:tr>
              <a:tr h="198086">
                <a:tc gridSpan="3">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DISMINUCIÓN DE LA ACCIDENTALIDAD: </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3" marR="91443" marT="45684" marB="45684"/>
                </a:tc>
                <a:tc hMerge="1">
                  <a:txBody>
                    <a:bodyPr/>
                    <a:lstStyle/>
                    <a:p>
                      <a:endParaRPr lang="es-CO" dirty="0"/>
                    </a:p>
                  </a:txBody>
                  <a:tcPr marL="91442" marR="91442" marT="45698" marB="45698"/>
                </a:tc>
                <a:tc hMerge="1">
                  <a:txBody>
                    <a:bodyPr/>
                    <a:lstStyle/>
                    <a:p>
                      <a:endParaRPr lang="es-CO" sz="800" b="1" kern="1200" dirty="0">
                        <a:solidFill>
                          <a:schemeClr val="tx1"/>
                        </a:solidFill>
                        <a:latin typeface="+mn-lt"/>
                        <a:ea typeface="Verdana" panose="020B0604030504040204" pitchFamily="34" charset="0"/>
                        <a:cs typeface="Verdana" panose="020B0604030504040204" pitchFamily="34" charset="0"/>
                      </a:endParaRPr>
                    </a:p>
                  </a:txBody>
                  <a:tcPr marL="91455" marR="91455" marT="45693" marB="45693"/>
                </a:tc>
                <a:tc gridSpan="2">
                  <a:txBody>
                    <a:bodyPr/>
                    <a:lstStyle/>
                    <a:p>
                      <a:endParaRPr lang="es-CO" sz="700" dirty="0">
                        <a:solidFill>
                          <a:schemeClr val="accent6">
                            <a:lumMod val="50000"/>
                          </a:schemeClr>
                        </a:solidFill>
                        <a:latin typeface="Arial" panose="020B0604020202020204" pitchFamily="34" charset="0"/>
                        <a:cs typeface="Arial" panose="020B0604020202020204" pitchFamily="34" charset="0"/>
                      </a:endParaRPr>
                    </a:p>
                  </a:txBody>
                  <a:tcPr marL="91441" marR="91441" marT="45706" marB="45706"/>
                </a:tc>
                <a:tc hMerge="1">
                  <a:txBody>
                    <a:bodyPr/>
                    <a:lstStyle/>
                    <a:p>
                      <a:endParaRPr lang="es-CO"/>
                    </a:p>
                  </a:txBody>
                  <a:tcPr/>
                </a:tc>
                <a:extLst>
                  <a:ext uri="{0D108BD9-81ED-4DB2-BD59-A6C34878D82A}">
                    <a16:rowId xmlns:a16="http://schemas.microsoft.com/office/drawing/2014/main" val="10008"/>
                  </a:ext>
                </a:extLst>
              </a:tr>
              <a:tr h="560510">
                <a:tc gridSpan="5">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ES" sz="700" b="1" kern="1200" dirty="0">
                          <a:solidFill>
                            <a:schemeClr val="accent6">
                              <a:lumMod val="50000"/>
                            </a:schemeClr>
                          </a:solidFill>
                          <a:latin typeface="Arial" panose="020B0604020202020204" pitchFamily="34" charset="0"/>
                          <a:cs typeface="Arial" panose="020B0604020202020204" pitchFamily="34" charset="0"/>
                        </a:rPr>
                        <a:t>OTROS BENEFICIOS: </a:t>
                      </a:r>
                      <a:r>
                        <a:rPr lang="es-CO" sz="700" dirty="0">
                          <a:solidFill>
                            <a:schemeClr val="accent6">
                              <a:lumMod val="50000"/>
                            </a:schemeClr>
                          </a:solidFill>
                          <a:effectLst/>
                          <a:latin typeface="Arial" panose="020B0604020202020204" pitchFamily="34" charset="0"/>
                          <a:cs typeface="Arial" panose="020B0604020202020204" pitchFamily="34" charset="0"/>
                        </a:rPr>
                        <a:t>En la agroindustria, turismo, comercio, infraestructura, servicios sociales comunales y </a:t>
                      </a:r>
                      <a:r>
                        <a:rPr lang="es-CO" sz="700" dirty="0" err="1">
                          <a:solidFill>
                            <a:schemeClr val="accent6">
                              <a:lumMod val="50000"/>
                            </a:schemeClr>
                          </a:solidFill>
                          <a:effectLst/>
                          <a:latin typeface="Arial" panose="020B0604020202020204" pitchFamily="34" charset="0"/>
                          <a:cs typeface="Arial" panose="020B0604020202020204" pitchFamily="34" charset="0"/>
                        </a:rPr>
                        <a:t>silvicultares</a:t>
                      </a:r>
                      <a:r>
                        <a:rPr lang="es-CO" sz="700" dirty="0">
                          <a:solidFill>
                            <a:schemeClr val="accent6">
                              <a:lumMod val="50000"/>
                            </a:schemeClr>
                          </a:solidFill>
                          <a:effectLst/>
                          <a:latin typeface="Arial" panose="020B0604020202020204" pitchFamily="34" charset="0"/>
                          <a:cs typeface="Arial" panose="020B0604020202020204" pitchFamily="34" charset="0"/>
                        </a:rPr>
                        <a:t>, con un ahorro en tiempos de recorrido hasta de 20 minutos en transporte terrestre, con una población beneficiada de 145.500 habitantes, generando 780 empleos directos y 85 empleos indirectos para un total de 865 empleos generados, impactando el departamento de Cundinamarca.</a:t>
                      </a:r>
                      <a:endParaRPr lang="es-CO" sz="700" kern="1200" dirty="0">
                        <a:solidFill>
                          <a:schemeClr val="accent6">
                            <a:lumMod val="50000"/>
                          </a:schemeClr>
                        </a:solidFill>
                        <a:latin typeface="Arial" panose="020B0604020202020204" pitchFamily="34" charset="0"/>
                        <a:ea typeface="+mn-ea"/>
                        <a:cs typeface="Arial" panose="020B0604020202020204" pitchFamily="34" charset="0"/>
                      </a:endParaRPr>
                    </a:p>
                  </a:txBody>
                  <a:tcPr marL="91443" marR="91443" marT="45684" marB="45684"/>
                </a:tc>
                <a:tc hMerge="1">
                  <a:txBody>
                    <a:bodyPr/>
                    <a:lstStyle/>
                    <a:p>
                      <a:endParaRPr lang="es-CO" sz="1000" kern="1200" dirty="0">
                        <a:solidFill>
                          <a:schemeClr val="tx1"/>
                        </a:solidFill>
                        <a:latin typeface="+mn-lt"/>
                        <a:ea typeface="+mn-ea"/>
                        <a:cs typeface="+mn-cs"/>
                      </a:endParaRPr>
                    </a:p>
                  </a:txBody>
                  <a:tcPr/>
                </a:tc>
                <a:tc hMerge="1">
                  <a:txBody>
                    <a:bodyPr/>
                    <a:lstStyle/>
                    <a:p>
                      <a:endParaRPr lang="es-CO"/>
                    </a:p>
                  </a:txBody>
                  <a:tcPr/>
                </a:tc>
                <a:tc hMerge="1">
                  <a:txBody>
                    <a:bodyPr/>
                    <a:lstStyle/>
                    <a:p>
                      <a:endParaRPr lang="es-CO"/>
                    </a:p>
                  </a:txBody>
                  <a:tcPr/>
                </a:tc>
                <a:tc hMerge="1">
                  <a:txBody>
                    <a:bodyPr/>
                    <a:lstStyle/>
                    <a:p>
                      <a:endParaRPr lang="es-CO" dirty="0"/>
                    </a:p>
                  </a:txBody>
                  <a:tcPr/>
                </a:tc>
                <a:extLst>
                  <a:ext uri="{0D108BD9-81ED-4DB2-BD59-A6C34878D82A}">
                    <a16:rowId xmlns:a16="http://schemas.microsoft.com/office/drawing/2014/main" val="10009"/>
                  </a:ext>
                </a:extLst>
              </a:tr>
              <a:tr h="198042">
                <a:tc gridSpan="5">
                  <a:txBody>
                    <a:bodyPr/>
                    <a:lstStyle/>
                    <a:p>
                      <a:pPr marL="0" algn="ctr"/>
                      <a:r>
                        <a:rPr lang="es-CO" sz="700" kern="1200" dirty="0">
                          <a:solidFill>
                            <a:schemeClr val="accent6">
                              <a:lumMod val="50000"/>
                            </a:schemeClr>
                          </a:solidFill>
                          <a:latin typeface="Arial" panose="020B0604020202020204" pitchFamily="34" charset="0"/>
                          <a:cs typeface="Arial" panose="020B0604020202020204" pitchFamily="34" charset="0"/>
                        </a:rPr>
                        <a:t>METAS DEL CONTRATO O PROYECTO (PLAN DE ACCIÓN 2019)</a:t>
                      </a:r>
                      <a:endPar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3" marR="91443" marT="45684" marB="45684"/>
                </a:tc>
                <a:tc hMerge="1">
                  <a:txBody>
                    <a:bodyPr/>
                    <a:lstStyle/>
                    <a:p>
                      <a:endParaRPr lang="es-CO" dirty="0"/>
                    </a:p>
                  </a:txBody>
                  <a:tcPr marL="91455" marR="91455" marT="45693" marB="45693">
                    <a:solidFill>
                      <a:schemeClr val="accent1"/>
                    </a:solidFill>
                  </a:tcPr>
                </a:tc>
                <a:tc hMerge="1">
                  <a:txBody>
                    <a:bodyPr/>
                    <a:lstStyle/>
                    <a:p>
                      <a:endParaRPr lang="es-CO"/>
                    </a:p>
                  </a:txBody>
                  <a:tcPr/>
                </a:tc>
                <a:tc hMerge="1">
                  <a:txBody>
                    <a:bodyPr/>
                    <a:lstStyle/>
                    <a:p>
                      <a:endParaRPr lang="es-CO"/>
                    </a:p>
                  </a:txBody>
                  <a:tcPr/>
                </a:tc>
                <a:tc hMerge="1">
                  <a:txBody>
                    <a:bodyPr/>
                    <a:lstStyle/>
                    <a:p>
                      <a:pPr marL="0"/>
                      <a:endParaRPr lang="es-CO" sz="9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93" marB="45693">
                    <a:solidFill>
                      <a:schemeClr val="accent1"/>
                    </a:solidFill>
                  </a:tcPr>
                </a:tc>
                <a:extLst>
                  <a:ext uri="{0D108BD9-81ED-4DB2-BD59-A6C34878D82A}">
                    <a16:rowId xmlns:a16="http://schemas.microsoft.com/office/drawing/2014/main" val="10010"/>
                  </a:ext>
                </a:extLst>
              </a:tr>
              <a:tr h="426694">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700" dirty="0">
                          <a:solidFill>
                            <a:schemeClr val="accent6">
                              <a:lumMod val="50000"/>
                            </a:schemeClr>
                          </a:solidFill>
                          <a:effectLst/>
                          <a:latin typeface="Arial" panose="020B0604020202020204" pitchFamily="34" charset="0"/>
                          <a:cs typeface="Arial" panose="020B0604020202020204" pitchFamily="34" charset="0"/>
                        </a:rPr>
                        <a:t>INDICADOR DE GESTIÓN</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META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tc>
                <a:tc gridSpan="2">
                  <a:txBody>
                    <a:body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EJECUCION MES NOVIEMBRE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900" b="1" dirty="0">
                          <a:effectLst/>
                          <a:latin typeface="Verdana" panose="020B0604030504040204" pitchFamily="34" charset="0"/>
                          <a:ea typeface="Verdana" panose="020B0604030504040204" pitchFamily="34" charset="0"/>
                          <a:cs typeface="Verdana" panose="020B0604030504040204" pitchFamily="34" charset="0"/>
                        </a:rPr>
                        <a:t>EJECUCION</a:t>
                      </a:r>
                      <a:endParaRPr lang="es-CO" sz="900" b="1" dirty="0">
                        <a:effectLst/>
                        <a:latin typeface="Verdana" panose="020B0604030504040204" pitchFamily="34" charset="0"/>
                        <a:ea typeface="Verdana" panose="020B0604030504040204" pitchFamily="34" charset="0"/>
                        <a:cs typeface="Verdana" panose="020B0604030504040204" pitchFamily="34" charset="0"/>
                      </a:endParaRPr>
                    </a:p>
                  </a:txBody>
                  <a:tcPr marL="58352" marR="58352" marT="0" marB="0" anchor="ctr"/>
                </a:tc>
                <a:tc>
                  <a:txBody>
                    <a:bodyPr/>
                    <a:lstStyle/>
                    <a:p>
                      <a:pPr algn="ctr">
                        <a:spcAft>
                          <a:spcPts val="0"/>
                        </a:spcAft>
                      </a:pPr>
                      <a:r>
                        <a:rPr lang="es-CO" sz="700" dirty="0">
                          <a:solidFill>
                            <a:schemeClr val="accent6">
                              <a:lumMod val="50000"/>
                            </a:schemeClr>
                          </a:solidFill>
                          <a:effectLst/>
                          <a:latin typeface="Arial" panose="020B0604020202020204" pitchFamily="34" charset="0"/>
                          <a:cs typeface="Arial" panose="020B0604020202020204" pitchFamily="34" charset="0"/>
                        </a:rPr>
                        <a:t>AVANCE TOTAL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2" marR="58352" marT="0" marB="0" anchor="ctr"/>
                </a:tc>
                <a:extLst>
                  <a:ext uri="{0D108BD9-81ED-4DB2-BD59-A6C34878D82A}">
                    <a16:rowId xmlns:a16="http://schemas.microsoft.com/office/drawing/2014/main" val="10011"/>
                  </a:ext>
                </a:extLst>
              </a:tr>
              <a:tr h="197924">
                <a:tc>
                  <a:txBody>
                    <a:bodyPr/>
                    <a:lstStyle/>
                    <a:p>
                      <a:pPr algn="just" rtl="0" fontAlgn="ctr"/>
                      <a:r>
                        <a:rPr lang="pt-BR" sz="700" u="none" strike="noStrike" dirty="0">
                          <a:solidFill>
                            <a:schemeClr val="accent6">
                              <a:lumMod val="50000"/>
                            </a:schemeClr>
                          </a:solidFill>
                          <a:effectLst/>
                          <a:latin typeface="Arial" panose="020B0604020202020204" pitchFamily="34" charset="0"/>
                          <a:cs typeface="Arial" panose="020B0604020202020204" pitchFamily="34" charset="0"/>
                        </a:rPr>
                        <a:t>Km Tecer</a:t>
                      </a:r>
                      <a:r>
                        <a:rPr lang="pt-BR" sz="700" u="none" strike="noStrike" baseline="0" dirty="0">
                          <a:solidFill>
                            <a:schemeClr val="accent6">
                              <a:lumMod val="50000"/>
                            </a:schemeClr>
                          </a:solidFill>
                          <a:effectLst/>
                          <a:latin typeface="Arial" panose="020B0604020202020204" pitchFamily="34" charset="0"/>
                          <a:cs typeface="Arial" panose="020B0604020202020204" pitchFamily="34" charset="0"/>
                        </a:rPr>
                        <a:t> carril (Km)</a:t>
                      </a:r>
                      <a:endParaRPr lang="pt-BR" sz="7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5" marR="9525" marT="9522" marB="0" anchor="ctr"/>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13,80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1,61 Km</a:t>
                      </a:r>
                      <a:endParaRPr lang="es-CO" sz="1600" dirty="0">
                        <a:solidFill>
                          <a:schemeClr val="accent6">
                            <a:lumMod val="50000"/>
                          </a:schemeClr>
                        </a:solidFill>
                        <a:latin typeface="Arial" panose="020B0604020202020204" pitchFamily="34" charset="0"/>
                        <a:cs typeface="Arial" panose="020B0604020202020204" pitchFamily="34" charset="0"/>
                      </a:endParaRPr>
                    </a:p>
                  </a:txBody>
                  <a:tcPr marL="91409" marR="91409" marT="45625" marB="45625"/>
                </a:tc>
                <a:tc hMerge="1">
                  <a:txBody>
                    <a:bodyPr/>
                    <a:lstStyle/>
                    <a:p>
                      <a:pPr algn="ctr"/>
                      <a:endParaRPr lang="es-CO" sz="800" dirty="0">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34" marB="45634"/>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9,51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extLst>
                  <a:ext uri="{0D108BD9-81ED-4DB2-BD59-A6C34878D82A}">
                    <a16:rowId xmlns:a16="http://schemas.microsoft.com/office/drawing/2014/main" val="10012"/>
                  </a:ext>
                </a:extLst>
              </a:tr>
              <a:tr h="197924">
                <a:tc>
                  <a:txBody>
                    <a:bodyPr/>
                    <a:lstStyle/>
                    <a:p>
                      <a:pPr algn="just" rtl="0" fontAlgn="ctr"/>
                      <a:r>
                        <a:rPr lang="es-CO" sz="700" u="none" strike="noStrike">
                          <a:solidFill>
                            <a:schemeClr val="accent6">
                              <a:lumMod val="50000"/>
                            </a:schemeClr>
                          </a:solidFill>
                          <a:effectLst/>
                          <a:latin typeface="Arial" panose="020B0604020202020204" pitchFamily="34" charset="0"/>
                          <a:cs typeface="Arial" panose="020B0604020202020204" pitchFamily="34" charset="0"/>
                        </a:rPr>
                        <a:t>Km Segunda </a:t>
                      </a:r>
                      <a:r>
                        <a:rPr lang="es-CO" sz="700" u="none" strike="noStrike" dirty="0">
                          <a:solidFill>
                            <a:schemeClr val="accent6">
                              <a:lumMod val="50000"/>
                            </a:schemeClr>
                          </a:solidFill>
                          <a:effectLst/>
                          <a:latin typeface="Arial" panose="020B0604020202020204" pitchFamily="34" charset="0"/>
                          <a:cs typeface="Arial" panose="020B0604020202020204" pitchFamily="34" charset="0"/>
                        </a:rPr>
                        <a:t>calzada (Km)</a:t>
                      </a:r>
                      <a:endParaRPr lang="es-CO" sz="7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5" marR="9525" marT="9522" marB="0" anchor="ctr"/>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3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 Km</a:t>
                      </a:r>
                      <a:endParaRPr lang="es-CO" sz="1600" dirty="0">
                        <a:solidFill>
                          <a:schemeClr val="accent6">
                            <a:lumMod val="50000"/>
                          </a:schemeClr>
                        </a:solidFill>
                        <a:latin typeface="Arial" panose="020B0604020202020204" pitchFamily="34" charset="0"/>
                        <a:cs typeface="Arial" panose="020B0604020202020204" pitchFamily="34" charset="0"/>
                      </a:endParaRPr>
                    </a:p>
                  </a:txBody>
                  <a:tcPr marL="91409" marR="91409" marT="45625" marB="45625"/>
                </a:tc>
                <a:tc hMerge="1">
                  <a:txBody>
                    <a:bodyPr/>
                    <a:lstStyle/>
                    <a:p>
                      <a:endParaRPr lang="es-CO"/>
                    </a:p>
                  </a:txBody>
                  <a:tcPr/>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2,82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extLst>
                  <a:ext uri="{0D108BD9-81ED-4DB2-BD59-A6C34878D82A}">
                    <a16:rowId xmlns:a16="http://schemas.microsoft.com/office/drawing/2014/main" val="10013"/>
                  </a:ext>
                </a:extLst>
              </a:tr>
              <a:tr h="197924">
                <a:tc>
                  <a:txBody>
                    <a:bodyPr/>
                    <a:lstStyle/>
                    <a:p>
                      <a:pPr algn="just" rtl="0" fontAlgn="ctr"/>
                      <a:r>
                        <a:rPr lang="es-CO" sz="700" u="none" strike="noStrike" dirty="0">
                          <a:solidFill>
                            <a:schemeClr val="accent6">
                              <a:lumMod val="50000"/>
                            </a:schemeClr>
                          </a:solidFill>
                          <a:effectLst/>
                          <a:latin typeface="Arial" panose="020B0604020202020204" pitchFamily="34" charset="0"/>
                          <a:cs typeface="Arial" panose="020B0604020202020204" pitchFamily="34" charset="0"/>
                        </a:rPr>
                        <a:t>Km Rehabilitación (Km)</a:t>
                      </a:r>
                      <a:endParaRPr lang="es-CO" sz="7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5" marR="9525" marT="9522" marB="0" anchor="ctr"/>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 Km</a:t>
                      </a:r>
                      <a:endParaRPr lang="es-CO" sz="1600" dirty="0">
                        <a:solidFill>
                          <a:schemeClr val="accent6">
                            <a:lumMod val="50000"/>
                          </a:schemeClr>
                        </a:solidFill>
                        <a:latin typeface="Arial" panose="020B0604020202020204" pitchFamily="34" charset="0"/>
                        <a:cs typeface="Arial" panose="020B0604020202020204" pitchFamily="34" charset="0"/>
                      </a:endParaRPr>
                    </a:p>
                  </a:txBody>
                  <a:tcPr marL="91409" marR="91409" marT="45625" marB="45625"/>
                </a:tc>
                <a:tc hMerge="1">
                  <a:txBody>
                    <a:bodyPr/>
                    <a:lstStyle/>
                    <a:p>
                      <a:endParaRPr lang="es-CO"/>
                    </a:p>
                  </a:txBody>
                  <a:tcPr/>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extLst>
                  <a:ext uri="{0D108BD9-81ED-4DB2-BD59-A6C34878D82A}">
                    <a16:rowId xmlns:a16="http://schemas.microsoft.com/office/drawing/2014/main" val="10014"/>
                  </a:ext>
                </a:extLst>
              </a:tr>
              <a:tr h="197924">
                <a:tc>
                  <a:txBody>
                    <a:bodyPr/>
                    <a:lstStyle/>
                    <a:p>
                      <a:pPr algn="just" rtl="0" fontAlgn="ctr"/>
                      <a:r>
                        <a:rPr lang="es-CO" sz="700" u="none" strike="noStrike" dirty="0">
                          <a:solidFill>
                            <a:schemeClr val="accent6">
                              <a:lumMod val="50000"/>
                            </a:schemeClr>
                          </a:solidFill>
                          <a:effectLst/>
                          <a:latin typeface="Arial" panose="020B0604020202020204" pitchFamily="34" charset="0"/>
                          <a:cs typeface="Arial" panose="020B0604020202020204" pitchFamily="34" charset="0"/>
                        </a:rPr>
                        <a:t>Un Sitio crítico (Un)</a:t>
                      </a:r>
                      <a:endParaRPr lang="es-CO" sz="7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5" marR="9525" marT="9522" marB="0" anchor="ctr"/>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3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 Un</a:t>
                      </a:r>
                      <a:endParaRPr lang="es-CO" sz="1600" dirty="0">
                        <a:solidFill>
                          <a:schemeClr val="accent6">
                            <a:lumMod val="50000"/>
                          </a:schemeClr>
                        </a:solidFill>
                        <a:latin typeface="Arial" panose="020B0604020202020204" pitchFamily="34" charset="0"/>
                        <a:cs typeface="Arial" panose="020B0604020202020204" pitchFamily="34" charset="0"/>
                      </a:endParaRPr>
                    </a:p>
                  </a:txBody>
                  <a:tcPr marL="91409" marR="91409" marT="45625" marB="45625"/>
                </a:tc>
                <a:tc hMerge="1">
                  <a:txBody>
                    <a:bodyPr/>
                    <a:lstStyle/>
                    <a:p>
                      <a:pPr algn="ctr"/>
                      <a:endParaRPr lang="es-CO" sz="800" dirty="0">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34" marB="45634"/>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2,94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extLst>
                  <a:ext uri="{0D108BD9-81ED-4DB2-BD59-A6C34878D82A}">
                    <a16:rowId xmlns:a16="http://schemas.microsoft.com/office/drawing/2014/main" val="10015"/>
                  </a:ext>
                </a:extLst>
              </a:tr>
              <a:tr h="197924">
                <a:tc>
                  <a:txBody>
                    <a:bodyPr/>
                    <a:lstStyle/>
                    <a:p>
                      <a:pPr algn="just" rtl="0" fontAlgn="ctr"/>
                      <a:r>
                        <a:rPr lang="es-CO" sz="700" u="none" strike="noStrike" dirty="0">
                          <a:solidFill>
                            <a:schemeClr val="accent6">
                              <a:lumMod val="50000"/>
                            </a:schemeClr>
                          </a:solidFill>
                          <a:effectLst/>
                          <a:latin typeface="Arial" panose="020B0604020202020204" pitchFamily="34" charset="0"/>
                          <a:cs typeface="Arial" panose="020B0604020202020204" pitchFamily="34" charset="0"/>
                        </a:rPr>
                        <a:t>Un Puentes (Un)</a:t>
                      </a:r>
                      <a:endParaRPr lang="es-CO" sz="7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5" marR="9525" marT="9522" marB="0" anchor="ctr"/>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10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1,23 Un</a:t>
                      </a:r>
                      <a:endParaRPr lang="es-CO" sz="1600" dirty="0">
                        <a:solidFill>
                          <a:schemeClr val="accent6">
                            <a:lumMod val="50000"/>
                          </a:schemeClr>
                        </a:solidFill>
                        <a:latin typeface="Arial" panose="020B0604020202020204" pitchFamily="34" charset="0"/>
                        <a:cs typeface="Arial" panose="020B0604020202020204" pitchFamily="34" charset="0"/>
                      </a:endParaRPr>
                    </a:p>
                  </a:txBody>
                  <a:tcPr marL="91409" marR="91409" marT="45625" marB="45625"/>
                </a:tc>
                <a:tc hMerge="1">
                  <a:txBody>
                    <a:bodyPr/>
                    <a:lstStyle/>
                    <a:p>
                      <a:endParaRPr lang="es-CO"/>
                    </a:p>
                  </a:txBody>
                  <a:tcPr/>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9,46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09" marR="91409" marT="45625" marB="45625"/>
                </a:tc>
                <a:extLst>
                  <a:ext uri="{0D108BD9-81ED-4DB2-BD59-A6C34878D82A}">
                    <a16:rowId xmlns:a16="http://schemas.microsoft.com/office/drawing/2014/main" val="10016"/>
                  </a:ext>
                </a:extLst>
              </a:tr>
            </a:tbl>
          </a:graphicData>
        </a:graphic>
      </p:graphicFrame>
      <p:grpSp>
        <p:nvGrpSpPr>
          <p:cNvPr id="10" name="Grupo 10">
            <a:extLst>
              <a:ext uri="{FF2B5EF4-FFF2-40B4-BE49-F238E27FC236}">
                <a16:creationId xmlns:a16="http://schemas.microsoft.com/office/drawing/2014/main" id="{32E58804-2870-48CF-9CF7-CAF65476529C}"/>
              </a:ext>
            </a:extLst>
          </p:cNvPr>
          <p:cNvGrpSpPr>
            <a:grpSpLocks/>
          </p:cNvGrpSpPr>
          <p:nvPr/>
        </p:nvGrpSpPr>
        <p:grpSpPr bwMode="auto">
          <a:xfrm>
            <a:off x="6248425" y="789202"/>
            <a:ext cx="5054904" cy="433388"/>
            <a:chOff x="3797995" y="1095038"/>
            <a:chExt cx="8830845" cy="641713"/>
          </a:xfrm>
          <a:solidFill>
            <a:schemeClr val="accent6">
              <a:lumMod val="60000"/>
              <a:lumOff val="40000"/>
            </a:schemeClr>
          </a:solidFill>
        </p:grpSpPr>
        <p:sp>
          <p:nvSpPr>
            <p:cNvPr id="11" name="Pentágono 11">
              <a:extLst>
                <a:ext uri="{FF2B5EF4-FFF2-40B4-BE49-F238E27FC236}">
                  <a16:creationId xmlns:a16="http://schemas.microsoft.com/office/drawing/2014/main" id="{D87404AC-5715-4181-8120-FEFDB70373C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2" name="Forma libre 12">
              <a:extLst>
                <a:ext uri="{FF2B5EF4-FFF2-40B4-BE49-F238E27FC236}">
                  <a16:creationId xmlns:a16="http://schemas.microsoft.com/office/drawing/2014/main" id="{97649CF1-7B24-4BD8-900F-88F6A1E9BBE7}"/>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3" name="CuadroTexto 13">
              <a:extLst>
                <a:ext uri="{FF2B5EF4-FFF2-40B4-BE49-F238E27FC236}">
                  <a16:creationId xmlns:a16="http://schemas.microsoft.com/office/drawing/2014/main" id="{B116F4BA-93AB-422C-A5A5-12753738ECE4}"/>
                </a:ext>
              </a:extLst>
            </p:cNvPr>
            <p:cNvSpPr txBox="1">
              <a:spLocks noChangeArrowheads="1"/>
            </p:cNvSpPr>
            <p:nvPr/>
          </p:nvSpPr>
          <p:spPr bwMode="auto">
            <a:xfrm>
              <a:off x="5052163" y="1158505"/>
              <a:ext cx="5418288" cy="54533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Localización</a:t>
              </a:r>
              <a:r>
                <a:rPr lang="es-CO" altLang="es-CO" sz="1800" b="1" dirty="0">
                  <a:solidFill>
                    <a:srgbClr val="70AD47">
                      <a:lumMod val="50000"/>
                    </a:srgbClr>
                  </a:solidFill>
                  <a:latin typeface="Arial" panose="020B0604020202020204" pitchFamily="34" charset="0"/>
                  <a:cs typeface="Arial" panose="020B0604020202020204" pitchFamily="34" charset="0"/>
                </a:rPr>
                <a:t> </a:t>
              </a:r>
            </a:p>
          </p:txBody>
        </p:sp>
        <p:sp>
          <p:nvSpPr>
            <p:cNvPr id="14" name="CuadroTexto 14">
              <a:extLst>
                <a:ext uri="{FF2B5EF4-FFF2-40B4-BE49-F238E27FC236}">
                  <a16:creationId xmlns:a16="http://schemas.microsoft.com/office/drawing/2014/main" id="{EAF4E91E-854D-48C6-A2A3-2A2A08DADBCB}"/>
                </a:ext>
              </a:extLst>
            </p:cNvPr>
            <p:cNvSpPr txBox="1">
              <a:spLocks noChangeArrowheads="1"/>
            </p:cNvSpPr>
            <p:nvPr/>
          </p:nvSpPr>
          <p:spPr bwMode="auto">
            <a:xfrm>
              <a:off x="6932295" y="1174958"/>
              <a:ext cx="5328203" cy="501293"/>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600" b="1" dirty="0">
                  <a:solidFill>
                    <a:srgbClr val="70AD47">
                      <a:lumMod val="50000"/>
                    </a:srgbClr>
                  </a:solidFill>
                  <a:latin typeface="Calibri" panose="020F0502020204030204"/>
                  <a:cs typeface="Arial" panose="020B0604020202020204" pitchFamily="34" charset="0"/>
                </a:rPr>
                <a:t>Departamento de Cundinamarca</a:t>
              </a:r>
            </a:p>
          </p:txBody>
        </p:sp>
        <p:sp>
          <p:nvSpPr>
            <p:cNvPr id="15" name="Elipse 15">
              <a:extLst>
                <a:ext uri="{FF2B5EF4-FFF2-40B4-BE49-F238E27FC236}">
                  <a16:creationId xmlns:a16="http://schemas.microsoft.com/office/drawing/2014/main" id="{B623FD9A-0C67-4D2D-A656-3629715CDCA2}"/>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16" name="Grupo 16">
            <a:extLst>
              <a:ext uri="{FF2B5EF4-FFF2-40B4-BE49-F238E27FC236}">
                <a16:creationId xmlns:a16="http://schemas.microsoft.com/office/drawing/2014/main" id="{6D684938-D7C6-4CC1-929F-253178F2DAAE}"/>
              </a:ext>
            </a:extLst>
          </p:cNvPr>
          <p:cNvGrpSpPr>
            <a:grpSpLocks/>
          </p:cNvGrpSpPr>
          <p:nvPr/>
        </p:nvGrpSpPr>
        <p:grpSpPr bwMode="auto">
          <a:xfrm>
            <a:off x="6248425" y="1327968"/>
            <a:ext cx="5054904" cy="444500"/>
            <a:chOff x="3799824" y="1079015"/>
            <a:chExt cx="8829018" cy="657736"/>
          </a:xfrm>
          <a:solidFill>
            <a:schemeClr val="accent6">
              <a:lumMod val="60000"/>
              <a:lumOff val="40000"/>
            </a:schemeClr>
          </a:solidFill>
        </p:grpSpPr>
        <p:sp>
          <p:nvSpPr>
            <p:cNvPr id="17" name="Pentágono 17">
              <a:extLst>
                <a:ext uri="{FF2B5EF4-FFF2-40B4-BE49-F238E27FC236}">
                  <a16:creationId xmlns:a16="http://schemas.microsoft.com/office/drawing/2014/main" id="{CADD0CD9-B521-4F07-8ADA-8FFEAF51CAA2}"/>
                </a:ext>
              </a:extLst>
            </p:cNvPr>
            <p:cNvSpPr/>
            <p:nvPr/>
          </p:nvSpPr>
          <p:spPr>
            <a:xfrm>
              <a:off x="4220253" y="1097807"/>
              <a:ext cx="519078" cy="63894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8" name="Forma libre 18">
              <a:extLst>
                <a:ext uri="{FF2B5EF4-FFF2-40B4-BE49-F238E27FC236}">
                  <a16:creationId xmlns:a16="http://schemas.microsoft.com/office/drawing/2014/main" id="{19062297-4DA2-4D73-B164-3DCC430FE7B5}"/>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9" name="CuadroTexto 19">
              <a:extLst>
                <a:ext uri="{FF2B5EF4-FFF2-40B4-BE49-F238E27FC236}">
                  <a16:creationId xmlns:a16="http://schemas.microsoft.com/office/drawing/2014/main" id="{2F757A91-EB2B-44DB-83F5-4A9A2C5C2B88}"/>
                </a:ext>
              </a:extLst>
            </p:cNvPr>
            <p:cNvSpPr txBox="1">
              <a:spLocks noChangeArrowheads="1"/>
            </p:cNvSpPr>
            <p:nvPr/>
          </p:nvSpPr>
          <p:spPr bwMode="auto">
            <a:xfrm>
              <a:off x="4976130" y="1158883"/>
              <a:ext cx="5395120" cy="544981"/>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Conectividad</a:t>
              </a:r>
            </a:p>
          </p:txBody>
        </p:sp>
        <p:sp>
          <p:nvSpPr>
            <p:cNvPr id="20" name="CuadroTexto 20">
              <a:extLst>
                <a:ext uri="{FF2B5EF4-FFF2-40B4-BE49-F238E27FC236}">
                  <a16:creationId xmlns:a16="http://schemas.microsoft.com/office/drawing/2014/main" id="{EB469FA9-4F9E-4056-97F2-9A0BA3702300}"/>
                </a:ext>
              </a:extLst>
            </p:cNvPr>
            <p:cNvSpPr txBox="1">
              <a:spLocks noChangeArrowheads="1"/>
            </p:cNvSpPr>
            <p:nvPr/>
          </p:nvSpPr>
          <p:spPr bwMode="auto">
            <a:xfrm>
              <a:off x="7514279" y="1079015"/>
              <a:ext cx="5032356" cy="54650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900" b="1" dirty="0">
                  <a:solidFill>
                    <a:srgbClr val="70AD47">
                      <a:lumMod val="50000"/>
                    </a:srgbClr>
                  </a:solidFill>
                  <a:latin typeface="Calibri" panose="020F0502020204030204"/>
                  <a:cs typeface="Arial" panose="020B0604020202020204" pitchFamily="34" charset="0"/>
                </a:rPr>
                <a:t>Interconexión de los Municipios Anapoima – La Mesa – Tena – Bojacá y Mosquera con el centro del país</a:t>
              </a:r>
            </a:p>
          </p:txBody>
        </p:sp>
        <p:sp>
          <p:nvSpPr>
            <p:cNvPr id="21" name="Elipse 21">
              <a:extLst>
                <a:ext uri="{FF2B5EF4-FFF2-40B4-BE49-F238E27FC236}">
                  <a16:creationId xmlns:a16="http://schemas.microsoft.com/office/drawing/2014/main" id="{800D33CC-602E-4B2B-99FA-6FC8842A9690}"/>
                </a:ext>
              </a:extLst>
            </p:cNvPr>
            <p:cNvSpPr/>
            <p:nvPr/>
          </p:nvSpPr>
          <p:spPr>
            <a:xfrm>
              <a:off x="3799824" y="1095459"/>
              <a:ext cx="629470" cy="62954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22" name="Grupo 22">
            <a:extLst>
              <a:ext uri="{FF2B5EF4-FFF2-40B4-BE49-F238E27FC236}">
                <a16:creationId xmlns:a16="http://schemas.microsoft.com/office/drawing/2014/main" id="{EA4F410B-1B69-4283-8610-00A30D5BCDF9}"/>
              </a:ext>
            </a:extLst>
          </p:cNvPr>
          <p:cNvGrpSpPr>
            <a:grpSpLocks/>
          </p:cNvGrpSpPr>
          <p:nvPr/>
        </p:nvGrpSpPr>
        <p:grpSpPr bwMode="auto">
          <a:xfrm>
            <a:off x="6248425" y="1895489"/>
            <a:ext cx="5054904" cy="461963"/>
            <a:chOff x="3788546" y="1079015"/>
            <a:chExt cx="8840294" cy="683036"/>
          </a:xfrm>
          <a:solidFill>
            <a:schemeClr val="accent6">
              <a:lumMod val="60000"/>
              <a:lumOff val="40000"/>
            </a:schemeClr>
          </a:solidFill>
        </p:grpSpPr>
        <p:sp>
          <p:nvSpPr>
            <p:cNvPr id="23" name="Pentágono 23">
              <a:extLst>
                <a:ext uri="{FF2B5EF4-FFF2-40B4-BE49-F238E27FC236}">
                  <a16:creationId xmlns:a16="http://schemas.microsoft.com/office/drawing/2014/main" id="{0005201B-E0EB-495A-B213-D68823E3210E}"/>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4" name="Forma libre 24">
              <a:extLst>
                <a:ext uri="{FF2B5EF4-FFF2-40B4-BE49-F238E27FC236}">
                  <a16:creationId xmlns:a16="http://schemas.microsoft.com/office/drawing/2014/main" id="{561B210A-9BA8-464D-A5E1-93BDD211DA02}"/>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5" name="CuadroTexto 25">
              <a:extLst>
                <a:ext uri="{FF2B5EF4-FFF2-40B4-BE49-F238E27FC236}">
                  <a16:creationId xmlns:a16="http://schemas.microsoft.com/office/drawing/2014/main" id="{79305AF1-58B9-49E0-92BE-D861C5CF38D0}"/>
                </a:ext>
              </a:extLst>
            </p:cNvPr>
            <p:cNvSpPr txBox="1">
              <a:spLocks noChangeArrowheads="1"/>
            </p:cNvSpPr>
            <p:nvPr/>
          </p:nvSpPr>
          <p:spPr bwMode="auto">
            <a:xfrm>
              <a:off x="5066208" y="1158820"/>
              <a:ext cx="5479386" cy="54689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Longitud de la vía</a:t>
              </a:r>
            </a:p>
          </p:txBody>
        </p:sp>
        <p:sp>
          <p:nvSpPr>
            <p:cNvPr id="26" name="CuadroTexto 26">
              <a:extLst>
                <a:ext uri="{FF2B5EF4-FFF2-40B4-BE49-F238E27FC236}">
                  <a16:creationId xmlns:a16="http://schemas.microsoft.com/office/drawing/2014/main" id="{0F8EE26B-CDC3-467F-BA26-4582E3828BCF}"/>
                </a:ext>
              </a:extLst>
            </p:cNvPr>
            <p:cNvSpPr txBox="1">
              <a:spLocks noChangeArrowheads="1"/>
            </p:cNvSpPr>
            <p:nvPr/>
          </p:nvSpPr>
          <p:spPr bwMode="auto">
            <a:xfrm>
              <a:off x="10129883" y="1079015"/>
              <a:ext cx="2130220" cy="68303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rgbClr val="70AD47">
                      <a:lumMod val="50000"/>
                    </a:srgbClr>
                  </a:solidFill>
                  <a:latin typeface="Calibri" panose="020F0502020204030204"/>
                  <a:cs typeface="Arial" panose="020B0604020202020204" pitchFamily="34" charset="0"/>
                </a:rPr>
                <a:t>62 </a:t>
              </a:r>
              <a:r>
                <a:rPr lang="es-CO" altLang="es-CO" sz="1800" dirty="0">
                  <a:solidFill>
                    <a:srgbClr val="70AD47">
                      <a:lumMod val="50000"/>
                    </a:srgbClr>
                  </a:solidFill>
                  <a:latin typeface="Calibri" panose="020F0502020204030204"/>
                  <a:cs typeface="Arial" panose="020B0604020202020204" pitchFamily="34" charset="0"/>
                </a:rPr>
                <a:t>km</a:t>
              </a:r>
              <a:endParaRPr lang="es-CO" altLang="es-CO" sz="2400" dirty="0">
                <a:solidFill>
                  <a:srgbClr val="70AD47">
                    <a:lumMod val="50000"/>
                  </a:srgbClr>
                </a:solidFill>
                <a:latin typeface="Calibri" panose="020F0502020204030204"/>
                <a:cs typeface="Arial" panose="020B0604020202020204" pitchFamily="34" charset="0"/>
              </a:endParaRPr>
            </a:p>
          </p:txBody>
        </p:sp>
        <p:sp>
          <p:nvSpPr>
            <p:cNvPr id="27" name="Elipse 27">
              <a:extLst>
                <a:ext uri="{FF2B5EF4-FFF2-40B4-BE49-F238E27FC236}">
                  <a16:creationId xmlns:a16="http://schemas.microsoft.com/office/drawing/2014/main" id="{63C00302-BFE0-47AF-9D16-FE154BCECA69}"/>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28" name="Grupo 28">
            <a:extLst>
              <a:ext uri="{FF2B5EF4-FFF2-40B4-BE49-F238E27FC236}">
                <a16:creationId xmlns:a16="http://schemas.microsoft.com/office/drawing/2014/main" id="{994DE7B1-A21A-4961-998F-9851A3934361}"/>
              </a:ext>
            </a:extLst>
          </p:cNvPr>
          <p:cNvGrpSpPr>
            <a:grpSpLocks/>
          </p:cNvGrpSpPr>
          <p:nvPr/>
        </p:nvGrpSpPr>
        <p:grpSpPr bwMode="auto">
          <a:xfrm>
            <a:off x="6248425" y="2466325"/>
            <a:ext cx="5054904" cy="461963"/>
            <a:chOff x="3790135" y="1079015"/>
            <a:chExt cx="8838706" cy="682597"/>
          </a:xfrm>
          <a:solidFill>
            <a:schemeClr val="accent6">
              <a:lumMod val="60000"/>
              <a:lumOff val="40000"/>
            </a:schemeClr>
          </a:solidFill>
        </p:grpSpPr>
        <p:sp>
          <p:nvSpPr>
            <p:cNvPr id="29" name="Pentágono 29">
              <a:extLst>
                <a:ext uri="{FF2B5EF4-FFF2-40B4-BE49-F238E27FC236}">
                  <a16:creationId xmlns:a16="http://schemas.microsoft.com/office/drawing/2014/main" id="{FF4C189E-E79F-46B7-9248-48A1F7BF4711}"/>
                </a:ext>
              </a:extLst>
            </p:cNvPr>
            <p:cNvSpPr/>
            <p:nvPr/>
          </p:nvSpPr>
          <p:spPr>
            <a:xfrm>
              <a:off x="4210578" y="1088398"/>
              <a:ext cx="519096" cy="63802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30" name="Forma libre 30">
              <a:extLst>
                <a:ext uri="{FF2B5EF4-FFF2-40B4-BE49-F238E27FC236}">
                  <a16:creationId xmlns:a16="http://schemas.microsoft.com/office/drawing/2014/main" id="{CF5479BA-88ED-46BD-BD77-23FEBEA6E65F}"/>
                </a:ext>
              </a:extLst>
            </p:cNvPr>
            <p:cNvSpPr/>
            <p:nvPr/>
          </p:nvSpPr>
          <p:spPr>
            <a:xfrm>
              <a:off x="4724976" y="1097781"/>
              <a:ext cx="7903865" cy="63802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31" name="CuadroTexto 31">
              <a:extLst>
                <a:ext uri="{FF2B5EF4-FFF2-40B4-BE49-F238E27FC236}">
                  <a16:creationId xmlns:a16="http://schemas.microsoft.com/office/drawing/2014/main" id="{49140022-CC0A-430E-AEB3-34EDD92D2AF5}"/>
                </a:ext>
              </a:extLst>
            </p:cNvPr>
            <p:cNvSpPr txBox="1">
              <a:spLocks noChangeArrowheads="1"/>
            </p:cNvSpPr>
            <p:nvPr/>
          </p:nvSpPr>
          <p:spPr bwMode="auto">
            <a:xfrm>
              <a:off x="5086697" y="1158769"/>
              <a:ext cx="5129880" cy="454772"/>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70AD47">
                      <a:lumMod val="50000"/>
                    </a:srgbClr>
                  </a:solidFill>
                  <a:latin typeface="Calibri" panose="020F0502020204030204"/>
                  <a:cs typeface="Arial" panose="020B0604020202020204" pitchFamily="34" charset="0"/>
                </a:rPr>
                <a:t>Longitud del proyecto a intervenir</a:t>
              </a:r>
              <a:endParaRPr lang="es-CO" altLang="es-CO" sz="1400" b="1" dirty="0">
                <a:solidFill>
                  <a:srgbClr val="70AD47">
                    <a:lumMod val="50000"/>
                  </a:srgbClr>
                </a:solidFill>
                <a:latin typeface="Calibri" panose="020F0502020204030204"/>
                <a:cs typeface="Arial" panose="020B0604020202020204" pitchFamily="34" charset="0"/>
              </a:endParaRPr>
            </a:p>
          </p:txBody>
        </p:sp>
        <p:sp>
          <p:nvSpPr>
            <p:cNvPr id="32" name="CuadroTexto 32">
              <a:extLst>
                <a:ext uri="{FF2B5EF4-FFF2-40B4-BE49-F238E27FC236}">
                  <a16:creationId xmlns:a16="http://schemas.microsoft.com/office/drawing/2014/main" id="{23A3BC2D-F2F0-4D6B-9AC1-ED3B384D6EE6}"/>
                </a:ext>
              </a:extLst>
            </p:cNvPr>
            <p:cNvSpPr txBox="1">
              <a:spLocks noChangeArrowheads="1"/>
            </p:cNvSpPr>
            <p:nvPr/>
          </p:nvSpPr>
          <p:spPr bwMode="auto">
            <a:xfrm>
              <a:off x="9906529" y="1079015"/>
              <a:ext cx="2393473" cy="682597"/>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rgbClr val="70AD47">
                      <a:lumMod val="50000"/>
                    </a:srgbClr>
                  </a:solidFill>
                  <a:latin typeface="Calibri" panose="020F0502020204030204"/>
                  <a:cs typeface="Arial" panose="020B0604020202020204" pitchFamily="34" charset="0"/>
                </a:rPr>
                <a:t>30,48 </a:t>
              </a:r>
              <a:r>
                <a:rPr lang="es-CO" altLang="es-CO" sz="1800" dirty="0">
                  <a:solidFill>
                    <a:srgbClr val="70AD47">
                      <a:lumMod val="50000"/>
                    </a:srgbClr>
                  </a:solidFill>
                  <a:latin typeface="Calibri" panose="020F0502020204030204"/>
                  <a:cs typeface="Arial" panose="020B0604020202020204" pitchFamily="34" charset="0"/>
                </a:rPr>
                <a:t>km</a:t>
              </a:r>
              <a:endParaRPr lang="es-CO" altLang="es-CO" sz="2400" dirty="0">
                <a:solidFill>
                  <a:srgbClr val="70AD47">
                    <a:lumMod val="50000"/>
                  </a:srgbClr>
                </a:solidFill>
                <a:latin typeface="Calibri" panose="020F0502020204030204"/>
                <a:cs typeface="Arial" panose="020B0604020202020204" pitchFamily="34" charset="0"/>
              </a:endParaRPr>
            </a:p>
          </p:txBody>
        </p:sp>
        <p:sp>
          <p:nvSpPr>
            <p:cNvPr id="33" name="Elipse 33">
              <a:extLst>
                <a:ext uri="{FF2B5EF4-FFF2-40B4-BE49-F238E27FC236}">
                  <a16:creationId xmlns:a16="http://schemas.microsoft.com/office/drawing/2014/main" id="{F49EB0D9-7230-433C-9950-909D9AFD8BB3}"/>
                </a:ext>
              </a:extLst>
            </p:cNvPr>
            <p:cNvSpPr/>
            <p:nvPr/>
          </p:nvSpPr>
          <p:spPr>
            <a:xfrm>
              <a:off x="3790135" y="1083706"/>
              <a:ext cx="629491" cy="630992"/>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pic>
        <p:nvPicPr>
          <p:cNvPr id="34" name="Imagen 33">
            <a:extLst>
              <a:ext uri="{FF2B5EF4-FFF2-40B4-BE49-F238E27FC236}">
                <a16:creationId xmlns:a16="http://schemas.microsoft.com/office/drawing/2014/main" id="{6F5A96E2-0C4D-4FB1-B088-D795B173F65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6987" t="29607" r="13445" b="30310"/>
          <a:stretch/>
        </p:blipFill>
        <p:spPr>
          <a:xfrm>
            <a:off x="1922463" y="4873625"/>
            <a:ext cx="3516312" cy="984250"/>
          </a:xfrm>
          <a:prstGeom prst="rect">
            <a:avLst/>
          </a:prstGeom>
          <a:ln w="28575">
            <a:solidFill>
              <a:schemeClr val="accent6">
                <a:lumMod val="60000"/>
                <a:lumOff val="40000"/>
              </a:schemeClr>
            </a:solid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ángulo 3">
            <a:extLst>
              <a:ext uri="{FF2B5EF4-FFF2-40B4-BE49-F238E27FC236}">
                <a16:creationId xmlns:a16="http://schemas.microsoft.com/office/drawing/2014/main" id="{F7616458-21DA-4E59-95AD-5AC83A0B4409}"/>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81923" name="Rectángulo 7">
            <a:extLst>
              <a:ext uri="{FF2B5EF4-FFF2-40B4-BE49-F238E27FC236}">
                <a16:creationId xmlns:a16="http://schemas.microsoft.com/office/drawing/2014/main" id="{D59B32CA-250D-4AB1-B103-BDAFAF40C875}"/>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8A92D9AA-AC0F-4E2F-BB71-52A672757A97}"/>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81925" name="Imagen 14">
            <a:extLst>
              <a:ext uri="{FF2B5EF4-FFF2-40B4-BE49-F238E27FC236}">
                <a16:creationId xmlns:a16="http://schemas.microsoft.com/office/drawing/2014/main" id="{ED6213A1-1E8D-4043-B63D-CF4A487B6D8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6" name="CuadroTexto 2">
            <a:extLst>
              <a:ext uri="{FF2B5EF4-FFF2-40B4-BE49-F238E27FC236}">
                <a16:creationId xmlns:a16="http://schemas.microsoft.com/office/drawing/2014/main" id="{43329C4A-DE24-4D1C-847F-A86FDC94D6EC}"/>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81927" name="CuadroTexto 11">
            <a:extLst>
              <a:ext uri="{FF2B5EF4-FFF2-40B4-BE49-F238E27FC236}">
                <a16:creationId xmlns:a16="http://schemas.microsoft.com/office/drawing/2014/main" id="{A213E9A7-CE1B-4AA6-951A-433A22186E54}"/>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81928" name="Imagen 16">
            <a:extLst>
              <a:ext uri="{FF2B5EF4-FFF2-40B4-BE49-F238E27FC236}">
                <a16:creationId xmlns:a16="http://schemas.microsoft.com/office/drawing/2014/main" id="{0F4903AA-18B5-4591-8557-4A7795D4819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9" name="Imagen 2">
            <a:extLst>
              <a:ext uri="{FF2B5EF4-FFF2-40B4-BE49-F238E27FC236}">
                <a16:creationId xmlns:a16="http://schemas.microsoft.com/office/drawing/2014/main" id="{F8E05919-F4C1-4A0E-BB75-49C378D15C9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4EEFBD83-570F-4E86-B271-2B877A62DA82}"/>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8AFE3FAA-BEA7-40B6-957C-F59E96888DE5}"/>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AAD18CA8-29B1-4C26-8D18-B95FFBC0B9CF}"/>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4F0D4684-34BA-4CF7-B0D0-B5725FA047D9}"/>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81934" name="Picture 18">
            <a:extLst>
              <a:ext uri="{FF2B5EF4-FFF2-40B4-BE49-F238E27FC236}">
                <a16:creationId xmlns:a16="http://schemas.microsoft.com/office/drawing/2014/main" id="{756583BC-3F39-42F3-B75F-A21FFF40BA4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41413" y="1881188"/>
            <a:ext cx="4089400" cy="3343275"/>
          </a:xfrm>
          <a:prstGeom prst="rect">
            <a:avLst/>
          </a:prstGeom>
          <a:noFill/>
          <a:ln w="9525">
            <a:solidFill>
              <a:schemeClr val="accent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935" name="Imagen 1">
            <a:extLst>
              <a:ext uri="{FF2B5EF4-FFF2-40B4-BE49-F238E27FC236}">
                <a16:creationId xmlns:a16="http://schemas.microsoft.com/office/drawing/2014/main" id="{7BFA64EC-F326-4C80-B9B4-4CB020C7DD85}"/>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08788" y="1962150"/>
            <a:ext cx="4086225"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BA6C9A55-4C18-484A-8FC2-B8DD2EE10912}"/>
              </a:ext>
            </a:extLst>
          </p:cNvPr>
          <p:cNvSpPr/>
          <p:nvPr/>
        </p:nvSpPr>
        <p:spPr>
          <a:xfrm>
            <a:off x="-14288" y="0"/>
            <a:ext cx="12220576"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82947" name="Imagen 1">
            <a:extLst>
              <a:ext uri="{FF2B5EF4-FFF2-40B4-BE49-F238E27FC236}">
                <a16:creationId xmlns:a16="http://schemas.microsoft.com/office/drawing/2014/main" id="{479D3268-BEBA-447E-928F-5E4DD730D68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12288" y="59563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48" name="Imagen 35">
            <a:extLst>
              <a:ext uri="{FF2B5EF4-FFF2-40B4-BE49-F238E27FC236}">
                <a16:creationId xmlns:a16="http://schemas.microsoft.com/office/drawing/2014/main" id="{4ADB5243-5A61-4076-934D-C5EEF0DA1DA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49" name="Imagen 54">
            <a:extLst>
              <a:ext uri="{FF2B5EF4-FFF2-40B4-BE49-F238E27FC236}">
                <a16:creationId xmlns:a16="http://schemas.microsoft.com/office/drawing/2014/main" id="{1F164786-47F3-41B0-A5D6-47C86BC32E4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o 10">
            <a:extLst>
              <a:ext uri="{FF2B5EF4-FFF2-40B4-BE49-F238E27FC236}">
                <a16:creationId xmlns:a16="http://schemas.microsoft.com/office/drawing/2014/main" id="{A5428677-4CDA-4952-BC28-2EA65ED89157}"/>
              </a:ext>
            </a:extLst>
          </p:cNvPr>
          <p:cNvGrpSpPr>
            <a:grpSpLocks/>
          </p:cNvGrpSpPr>
          <p:nvPr/>
        </p:nvGrpSpPr>
        <p:grpSpPr bwMode="auto">
          <a:xfrm>
            <a:off x="6332869" y="954513"/>
            <a:ext cx="4984750" cy="433388"/>
            <a:chOff x="3797995" y="1095038"/>
            <a:chExt cx="8830845" cy="641713"/>
          </a:xfrm>
          <a:solidFill>
            <a:schemeClr val="accent6">
              <a:lumMod val="60000"/>
              <a:lumOff val="40000"/>
            </a:schemeClr>
          </a:solidFill>
        </p:grpSpPr>
        <p:sp>
          <p:nvSpPr>
            <p:cNvPr id="7" name="Pentágono 11">
              <a:extLst>
                <a:ext uri="{FF2B5EF4-FFF2-40B4-BE49-F238E27FC236}">
                  <a16:creationId xmlns:a16="http://schemas.microsoft.com/office/drawing/2014/main" id="{C3615256-F23B-4B29-B99F-A5DB4173D36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8" name="Forma libre 12">
              <a:extLst>
                <a:ext uri="{FF2B5EF4-FFF2-40B4-BE49-F238E27FC236}">
                  <a16:creationId xmlns:a16="http://schemas.microsoft.com/office/drawing/2014/main" id="{E768DA28-D136-4120-88C9-9DA61F7ACEC8}"/>
                </a:ext>
              </a:extLst>
            </p:cNvPr>
            <p:cNvSpPr/>
            <p:nvPr/>
          </p:nvSpPr>
          <p:spPr>
            <a:xfrm>
              <a:off x="4751538" y="1097389"/>
              <a:ext cx="787730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9" name="CuadroTexto 13">
              <a:extLst>
                <a:ext uri="{FF2B5EF4-FFF2-40B4-BE49-F238E27FC236}">
                  <a16:creationId xmlns:a16="http://schemas.microsoft.com/office/drawing/2014/main" id="{07149255-4775-4698-A088-AAEBDE5399E2}"/>
                </a:ext>
              </a:extLst>
            </p:cNvPr>
            <p:cNvSpPr txBox="1">
              <a:spLocks noChangeArrowheads="1"/>
            </p:cNvSpPr>
            <p:nvPr/>
          </p:nvSpPr>
          <p:spPr bwMode="auto">
            <a:xfrm>
              <a:off x="5052163" y="1158505"/>
              <a:ext cx="5418288" cy="54533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Localización</a:t>
              </a:r>
              <a:r>
                <a:rPr lang="es-CO" altLang="es-CO" sz="1800" b="1" dirty="0">
                  <a:solidFill>
                    <a:srgbClr val="70AD47">
                      <a:lumMod val="50000"/>
                    </a:srgbClr>
                  </a:solidFill>
                  <a:latin typeface="Arial" panose="020B0604020202020204" pitchFamily="34" charset="0"/>
                  <a:cs typeface="Arial" panose="020B0604020202020204" pitchFamily="34" charset="0"/>
                </a:rPr>
                <a:t> </a:t>
              </a:r>
            </a:p>
          </p:txBody>
        </p:sp>
        <p:sp>
          <p:nvSpPr>
            <p:cNvPr id="10" name="CuadroTexto 14">
              <a:extLst>
                <a:ext uri="{FF2B5EF4-FFF2-40B4-BE49-F238E27FC236}">
                  <a16:creationId xmlns:a16="http://schemas.microsoft.com/office/drawing/2014/main" id="{412787FA-CD8C-4342-A99C-D347A19AD852}"/>
                </a:ext>
              </a:extLst>
            </p:cNvPr>
            <p:cNvSpPr txBox="1">
              <a:spLocks noChangeArrowheads="1"/>
            </p:cNvSpPr>
            <p:nvPr/>
          </p:nvSpPr>
          <p:spPr bwMode="auto">
            <a:xfrm>
              <a:off x="7231825" y="1174958"/>
              <a:ext cx="4657286" cy="455722"/>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400" b="1" dirty="0">
                  <a:solidFill>
                    <a:srgbClr val="70AD47">
                      <a:lumMod val="50000"/>
                    </a:srgbClr>
                  </a:solidFill>
                  <a:latin typeface="Calibri" panose="020F0502020204030204"/>
                  <a:cs typeface="Arial" panose="020B0604020202020204" pitchFamily="34" charset="0"/>
                </a:rPr>
                <a:t>Departamento de Magdalena</a:t>
              </a:r>
            </a:p>
          </p:txBody>
        </p:sp>
        <p:sp>
          <p:nvSpPr>
            <p:cNvPr id="11" name="Elipse 10">
              <a:extLst>
                <a:ext uri="{FF2B5EF4-FFF2-40B4-BE49-F238E27FC236}">
                  <a16:creationId xmlns:a16="http://schemas.microsoft.com/office/drawing/2014/main" id="{4646B572-04DA-4EF8-8075-AC557D668B65}"/>
                </a:ext>
              </a:extLst>
            </p:cNvPr>
            <p:cNvSpPr/>
            <p:nvPr/>
          </p:nvSpPr>
          <p:spPr>
            <a:xfrm>
              <a:off x="3797995" y="1095038"/>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12" name="Grupo 16">
            <a:extLst>
              <a:ext uri="{FF2B5EF4-FFF2-40B4-BE49-F238E27FC236}">
                <a16:creationId xmlns:a16="http://schemas.microsoft.com/office/drawing/2014/main" id="{D2B80684-E4C0-40E1-A65C-EB75691D4B5E}"/>
              </a:ext>
            </a:extLst>
          </p:cNvPr>
          <p:cNvGrpSpPr>
            <a:grpSpLocks/>
          </p:cNvGrpSpPr>
          <p:nvPr/>
        </p:nvGrpSpPr>
        <p:grpSpPr bwMode="auto">
          <a:xfrm>
            <a:off x="6332869" y="1526605"/>
            <a:ext cx="4984750" cy="444500"/>
            <a:chOff x="3799824" y="1079015"/>
            <a:chExt cx="8829018" cy="657736"/>
          </a:xfrm>
          <a:solidFill>
            <a:schemeClr val="accent6">
              <a:lumMod val="60000"/>
              <a:lumOff val="40000"/>
            </a:schemeClr>
          </a:solidFill>
        </p:grpSpPr>
        <p:sp>
          <p:nvSpPr>
            <p:cNvPr id="13" name="Pentágono 17">
              <a:extLst>
                <a:ext uri="{FF2B5EF4-FFF2-40B4-BE49-F238E27FC236}">
                  <a16:creationId xmlns:a16="http://schemas.microsoft.com/office/drawing/2014/main" id="{C0ADD770-4C69-496E-AA5B-158968F5397B}"/>
                </a:ext>
              </a:extLst>
            </p:cNvPr>
            <p:cNvSpPr/>
            <p:nvPr/>
          </p:nvSpPr>
          <p:spPr>
            <a:xfrm>
              <a:off x="4220253" y="1097807"/>
              <a:ext cx="519078" cy="638944"/>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4" name="Forma libre 18">
              <a:extLst>
                <a:ext uri="{FF2B5EF4-FFF2-40B4-BE49-F238E27FC236}">
                  <a16:creationId xmlns:a16="http://schemas.microsoft.com/office/drawing/2014/main" id="{9AA51B8C-F2BC-4ABB-B474-99D8E6DF093D}"/>
                </a:ext>
              </a:extLst>
            </p:cNvPr>
            <p:cNvSpPr/>
            <p:nvPr/>
          </p:nvSpPr>
          <p:spPr>
            <a:xfrm>
              <a:off x="4725239" y="1097807"/>
              <a:ext cx="7903603" cy="63894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15" name="CuadroTexto 19">
              <a:extLst>
                <a:ext uri="{FF2B5EF4-FFF2-40B4-BE49-F238E27FC236}">
                  <a16:creationId xmlns:a16="http://schemas.microsoft.com/office/drawing/2014/main" id="{4A569677-4D53-4429-8AD4-5A3720E2280F}"/>
                </a:ext>
              </a:extLst>
            </p:cNvPr>
            <p:cNvSpPr txBox="1">
              <a:spLocks noChangeArrowheads="1"/>
            </p:cNvSpPr>
            <p:nvPr/>
          </p:nvSpPr>
          <p:spPr bwMode="auto">
            <a:xfrm>
              <a:off x="5030578" y="1158883"/>
              <a:ext cx="5395119" cy="544981"/>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Conectividad</a:t>
              </a:r>
            </a:p>
          </p:txBody>
        </p:sp>
        <p:sp>
          <p:nvSpPr>
            <p:cNvPr id="16" name="CuadroTexto 20">
              <a:extLst>
                <a:ext uri="{FF2B5EF4-FFF2-40B4-BE49-F238E27FC236}">
                  <a16:creationId xmlns:a16="http://schemas.microsoft.com/office/drawing/2014/main" id="{43995F4F-F169-4D1B-B423-FDEBB9889929}"/>
                </a:ext>
              </a:extLst>
            </p:cNvPr>
            <p:cNvSpPr txBox="1">
              <a:spLocks noChangeArrowheads="1"/>
            </p:cNvSpPr>
            <p:nvPr/>
          </p:nvSpPr>
          <p:spPr bwMode="auto">
            <a:xfrm>
              <a:off x="7555503" y="1079015"/>
              <a:ext cx="4704583" cy="591962"/>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1000" b="1" dirty="0">
                  <a:solidFill>
                    <a:srgbClr val="70AD47">
                      <a:lumMod val="50000"/>
                    </a:srgbClr>
                  </a:solidFill>
                  <a:latin typeface="Calibri" panose="020F0502020204030204"/>
                  <a:cs typeface="Arial" panose="020B0604020202020204" pitchFamily="34" charset="0"/>
                </a:rPr>
                <a:t>Interconexión de los Departamentos de Magdalena – Atlántico</a:t>
              </a:r>
            </a:p>
          </p:txBody>
        </p:sp>
        <p:sp>
          <p:nvSpPr>
            <p:cNvPr id="17" name="Elipse 16">
              <a:extLst>
                <a:ext uri="{FF2B5EF4-FFF2-40B4-BE49-F238E27FC236}">
                  <a16:creationId xmlns:a16="http://schemas.microsoft.com/office/drawing/2014/main" id="{DFB0823D-02FE-4844-9243-18D13E8FE49C}"/>
                </a:ext>
              </a:extLst>
            </p:cNvPr>
            <p:cNvSpPr/>
            <p:nvPr/>
          </p:nvSpPr>
          <p:spPr>
            <a:xfrm>
              <a:off x="3799824" y="1095459"/>
              <a:ext cx="629470" cy="62954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18" name="Grupo 22">
            <a:extLst>
              <a:ext uri="{FF2B5EF4-FFF2-40B4-BE49-F238E27FC236}">
                <a16:creationId xmlns:a16="http://schemas.microsoft.com/office/drawing/2014/main" id="{BFBB5689-74C0-4892-89B3-8D8FB13EF1EC}"/>
              </a:ext>
            </a:extLst>
          </p:cNvPr>
          <p:cNvGrpSpPr>
            <a:grpSpLocks/>
          </p:cNvGrpSpPr>
          <p:nvPr/>
        </p:nvGrpSpPr>
        <p:grpSpPr bwMode="auto">
          <a:xfrm>
            <a:off x="6332869" y="2106670"/>
            <a:ext cx="4984750" cy="461963"/>
            <a:chOff x="3788546" y="1079015"/>
            <a:chExt cx="8840294" cy="683036"/>
          </a:xfrm>
          <a:solidFill>
            <a:schemeClr val="accent6">
              <a:lumMod val="60000"/>
              <a:lumOff val="40000"/>
            </a:schemeClr>
          </a:solidFill>
        </p:grpSpPr>
        <p:sp>
          <p:nvSpPr>
            <p:cNvPr id="19" name="Pentágono 23">
              <a:extLst>
                <a:ext uri="{FF2B5EF4-FFF2-40B4-BE49-F238E27FC236}">
                  <a16:creationId xmlns:a16="http://schemas.microsoft.com/office/drawing/2014/main" id="{7BDE948A-082A-4AB1-A786-6459C18001A3}"/>
                </a:ext>
              </a:extLst>
            </p:cNvPr>
            <p:cNvSpPr/>
            <p:nvPr/>
          </p:nvSpPr>
          <p:spPr>
            <a:xfrm>
              <a:off x="4208954" y="1097793"/>
              <a:ext cx="519049" cy="638438"/>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0" name="Forma libre 24">
              <a:extLst>
                <a:ext uri="{FF2B5EF4-FFF2-40B4-BE49-F238E27FC236}">
                  <a16:creationId xmlns:a16="http://schemas.microsoft.com/office/drawing/2014/main" id="{A9C5637D-453D-482A-8537-E00898BD2AE8}"/>
                </a:ext>
              </a:extLst>
            </p:cNvPr>
            <p:cNvSpPr/>
            <p:nvPr/>
          </p:nvSpPr>
          <p:spPr>
            <a:xfrm>
              <a:off x="4704517" y="1097793"/>
              <a:ext cx="7924323" cy="638438"/>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21" name="CuadroTexto 25">
              <a:extLst>
                <a:ext uri="{FF2B5EF4-FFF2-40B4-BE49-F238E27FC236}">
                  <a16:creationId xmlns:a16="http://schemas.microsoft.com/office/drawing/2014/main" id="{23780F7F-A795-42BC-9F81-7745A91FD108}"/>
                </a:ext>
              </a:extLst>
            </p:cNvPr>
            <p:cNvSpPr txBox="1">
              <a:spLocks noChangeArrowheads="1"/>
            </p:cNvSpPr>
            <p:nvPr/>
          </p:nvSpPr>
          <p:spPr bwMode="auto">
            <a:xfrm>
              <a:off x="5066208" y="1158820"/>
              <a:ext cx="5479386" cy="546898"/>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CO" altLang="es-CO" sz="1800" b="1" dirty="0">
                  <a:solidFill>
                    <a:srgbClr val="70AD47">
                      <a:lumMod val="50000"/>
                    </a:srgbClr>
                  </a:solidFill>
                  <a:latin typeface="Calibri" panose="020F0502020204030204"/>
                  <a:cs typeface="Arial" panose="020B0604020202020204" pitchFamily="34" charset="0"/>
                </a:rPr>
                <a:t>Longitud de la vía</a:t>
              </a:r>
            </a:p>
          </p:txBody>
        </p:sp>
        <p:sp>
          <p:nvSpPr>
            <p:cNvPr id="22" name="CuadroTexto 26">
              <a:extLst>
                <a:ext uri="{FF2B5EF4-FFF2-40B4-BE49-F238E27FC236}">
                  <a16:creationId xmlns:a16="http://schemas.microsoft.com/office/drawing/2014/main" id="{6C5C7A10-FC7F-4148-9D80-A0D4DF492E01}"/>
                </a:ext>
              </a:extLst>
            </p:cNvPr>
            <p:cNvSpPr txBox="1">
              <a:spLocks noChangeArrowheads="1"/>
            </p:cNvSpPr>
            <p:nvPr/>
          </p:nvSpPr>
          <p:spPr bwMode="auto">
            <a:xfrm>
              <a:off x="10129883" y="1079015"/>
              <a:ext cx="2130220" cy="683036"/>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400" b="1" dirty="0">
                  <a:solidFill>
                    <a:srgbClr val="70AD47">
                      <a:lumMod val="50000"/>
                    </a:srgbClr>
                  </a:solidFill>
                  <a:latin typeface="Calibri" panose="020F0502020204030204"/>
                  <a:cs typeface="Arial" panose="020B0604020202020204" pitchFamily="34" charset="0"/>
                </a:rPr>
                <a:t>6 </a:t>
              </a:r>
              <a:r>
                <a:rPr lang="es-CO" altLang="es-CO" sz="1800" dirty="0">
                  <a:solidFill>
                    <a:srgbClr val="70AD47">
                      <a:lumMod val="50000"/>
                    </a:srgbClr>
                  </a:solidFill>
                  <a:latin typeface="Calibri" panose="020F0502020204030204"/>
                  <a:cs typeface="Arial" panose="020B0604020202020204" pitchFamily="34" charset="0"/>
                </a:rPr>
                <a:t>km</a:t>
              </a:r>
              <a:endParaRPr lang="es-CO" altLang="es-CO" sz="2400" dirty="0">
                <a:solidFill>
                  <a:srgbClr val="70AD47">
                    <a:lumMod val="50000"/>
                  </a:srgbClr>
                </a:solidFill>
                <a:latin typeface="Calibri" panose="020F0502020204030204"/>
                <a:cs typeface="Arial" panose="020B0604020202020204" pitchFamily="34" charset="0"/>
              </a:endParaRPr>
            </a:p>
          </p:txBody>
        </p:sp>
        <p:sp>
          <p:nvSpPr>
            <p:cNvPr id="23" name="Elipse 22">
              <a:extLst>
                <a:ext uri="{FF2B5EF4-FFF2-40B4-BE49-F238E27FC236}">
                  <a16:creationId xmlns:a16="http://schemas.microsoft.com/office/drawing/2014/main" id="{70D4773E-0B31-42A7-B76F-E3DB0EB1E59A}"/>
                </a:ext>
              </a:extLst>
            </p:cNvPr>
            <p:cNvSpPr/>
            <p:nvPr/>
          </p:nvSpPr>
          <p:spPr>
            <a:xfrm>
              <a:off x="3788546" y="1095446"/>
              <a:ext cx="629436" cy="629050"/>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grpSp>
        <p:nvGrpSpPr>
          <p:cNvPr id="24" name="Grupo 28">
            <a:extLst>
              <a:ext uri="{FF2B5EF4-FFF2-40B4-BE49-F238E27FC236}">
                <a16:creationId xmlns:a16="http://schemas.microsoft.com/office/drawing/2014/main" id="{1DF6A055-9785-4EB5-AB35-5D2E632AE808}"/>
              </a:ext>
            </a:extLst>
          </p:cNvPr>
          <p:cNvGrpSpPr>
            <a:grpSpLocks/>
          </p:cNvGrpSpPr>
          <p:nvPr/>
        </p:nvGrpSpPr>
        <p:grpSpPr bwMode="auto">
          <a:xfrm>
            <a:off x="6332869" y="2701986"/>
            <a:ext cx="4984750" cy="444500"/>
            <a:chOff x="3790135" y="1079015"/>
            <a:chExt cx="8838706" cy="657217"/>
          </a:xfrm>
          <a:solidFill>
            <a:schemeClr val="accent6">
              <a:lumMod val="60000"/>
              <a:lumOff val="40000"/>
            </a:schemeClr>
          </a:solidFill>
        </p:grpSpPr>
        <p:sp>
          <p:nvSpPr>
            <p:cNvPr id="25" name="Pentágono 29">
              <a:extLst>
                <a:ext uri="{FF2B5EF4-FFF2-40B4-BE49-F238E27FC236}">
                  <a16:creationId xmlns:a16="http://schemas.microsoft.com/office/drawing/2014/main" id="{801A1A18-1EA9-4510-B405-FF3500CE2C8F}"/>
                </a:ext>
              </a:extLst>
            </p:cNvPr>
            <p:cNvSpPr/>
            <p:nvPr/>
          </p:nvSpPr>
          <p:spPr>
            <a:xfrm>
              <a:off x="4210578" y="1088404"/>
              <a:ext cx="519096" cy="638439"/>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30">
              <a:extLst>
                <a:ext uri="{FF2B5EF4-FFF2-40B4-BE49-F238E27FC236}">
                  <a16:creationId xmlns:a16="http://schemas.microsoft.com/office/drawing/2014/main" id="{58A008AA-2F88-4229-928F-95E5601B5E60}"/>
                </a:ext>
              </a:extLst>
            </p:cNvPr>
            <p:cNvSpPr/>
            <p:nvPr/>
          </p:nvSpPr>
          <p:spPr>
            <a:xfrm>
              <a:off x="4724976" y="1097793"/>
              <a:ext cx="7903865" cy="638439"/>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31">
              <a:extLst>
                <a:ext uri="{FF2B5EF4-FFF2-40B4-BE49-F238E27FC236}">
                  <a16:creationId xmlns:a16="http://schemas.microsoft.com/office/drawing/2014/main" id="{40BABB0F-BE06-4371-8627-C686362C62D7}"/>
                </a:ext>
              </a:extLst>
            </p:cNvPr>
            <p:cNvSpPr txBox="1">
              <a:spLocks noChangeArrowheads="1"/>
            </p:cNvSpPr>
            <p:nvPr/>
          </p:nvSpPr>
          <p:spPr bwMode="auto">
            <a:xfrm>
              <a:off x="5086697" y="1158820"/>
              <a:ext cx="5458718" cy="500570"/>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600" b="1" dirty="0">
                  <a:solidFill>
                    <a:srgbClr val="70AD47">
                      <a:lumMod val="50000"/>
                    </a:srgbClr>
                  </a:solidFill>
                  <a:latin typeface="Calibri" panose="020F0502020204030204"/>
                  <a:cs typeface="Arial" panose="020B0604020202020204" pitchFamily="34" charset="0"/>
                </a:rPr>
                <a:t>Longitud del proyecto a intervenir</a:t>
              </a:r>
              <a:endParaRPr lang="es-CO" altLang="es-CO" sz="1600" b="1" dirty="0">
                <a:solidFill>
                  <a:srgbClr val="70AD47">
                    <a:lumMod val="50000"/>
                  </a:srgbClr>
                </a:solidFill>
                <a:latin typeface="Calibri" panose="020F0502020204030204"/>
                <a:cs typeface="Arial" panose="020B0604020202020204" pitchFamily="34" charset="0"/>
              </a:endParaRPr>
            </a:p>
          </p:txBody>
        </p:sp>
        <p:sp>
          <p:nvSpPr>
            <p:cNvPr id="28" name="CuadroTexto 32">
              <a:extLst>
                <a:ext uri="{FF2B5EF4-FFF2-40B4-BE49-F238E27FC236}">
                  <a16:creationId xmlns:a16="http://schemas.microsoft.com/office/drawing/2014/main" id="{6DC076AC-EF0A-480E-9B13-B4A8669B2BF7}"/>
                </a:ext>
              </a:extLst>
            </p:cNvPr>
            <p:cNvSpPr txBox="1">
              <a:spLocks noChangeArrowheads="1"/>
            </p:cNvSpPr>
            <p:nvPr/>
          </p:nvSpPr>
          <p:spPr bwMode="auto">
            <a:xfrm>
              <a:off x="10458506" y="1079015"/>
              <a:ext cx="1841495" cy="591584"/>
            </a:xfrm>
            <a:prstGeom prst="rect">
              <a:avLst/>
            </a:prstGeom>
            <a:grp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defRPr/>
              </a:pPr>
              <a:r>
                <a:rPr lang="es-CO" altLang="es-CO" sz="2000" b="1" dirty="0">
                  <a:solidFill>
                    <a:srgbClr val="70AD47">
                      <a:lumMod val="50000"/>
                    </a:srgbClr>
                  </a:solidFill>
                  <a:latin typeface="Calibri" panose="020F0502020204030204"/>
                  <a:cs typeface="Arial" panose="020B0604020202020204" pitchFamily="34" charset="0"/>
                </a:rPr>
                <a:t>3,60 </a:t>
              </a:r>
              <a:r>
                <a:rPr lang="es-CO" altLang="es-CO" sz="1600" dirty="0">
                  <a:solidFill>
                    <a:srgbClr val="70AD47">
                      <a:lumMod val="50000"/>
                    </a:srgbClr>
                  </a:solidFill>
                  <a:latin typeface="Calibri" panose="020F0502020204030204"/>
                  <a:cs typeface="Arial" panose="020B0604020202020204" pitchFamily="34" charset="0"/>
                </a:rPr>
                <a:t>km</a:t>
              </a:r>
              <a:endParaRPr lang="es-CO" altLang="es-CO" sz="2000" dirty="0">
                <a:solidFill>
                  <a:srgbClr val="70AD47">
                    <a:lumMod val="50000"/>
                  </a:srgbClr>
                </a:solidFill>
                <a:latin typeface="Calibri" panose="020F0502020204030204"/>
                <a:cs typeface="Arial" panose="020B0604020202020204" pitchFamily="34" charset="0"/>
              </a:endParaRPr>
            </a:p>
          </p:txBody>
        </p:sp>
        <p:sp>
          <p:nvSpPr>
            <p:cNvPr id="29" name="Elipse 28">
              <a:extLst>
                <a:ext uri="{FF2B5EF4-FFF2-40B4-BE49-F238E27FC236}">
                  <a16:creationId xmlns:a16="http://schemas.microsoft.com/office/drawing/2014/main" id="{51211B87-5A9B-4C15-98FF-B75DBB727045}"/>
                </a:ext>
              </a:extLst>
            </p:cNvPr>
            <p:cNvSpPr/>
            <p:nvPr/>
          </p:nvSpPr>
          <p:spPr>
            <a:xfrm>
              <a:off x="3790135" y="1083709"/>
              <a:ext cx="629491" cy="63139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82954" name="Rectángulo 67">
            <a:extLst>
              <a:ext uri="{FF2B5EF4-FFF2-40B4-BE49-F238E27FC236}">
                <a16:creationId xmlns:a16="http://schemas.microsoft.com/office/drawing/2014/main" id="{9E5FAF9B-50FB-4E12-A3F3-F782AD75BAA4}"/>
              </a:ext>
            </a:extLst>
          </p:cNvPr>
          <p:cNvSpPr>
            <a:spLocks noChangeArrowheads="1"/>
          </p:cNvSpPr>
          <p:nvPr/>
        </p:nvSpPr>
        <p:spPr bwMode="auto">
          <a:xfrm>
            <a:off x="841375" y="222250"/>
            <a:ext cx="50403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cs typeface="Arial" panose="020B0604020202020204" pitchFamily="34" charset="0"/>
              </a:rPr>
              <a:t>PROGRAMA: VIAS PARA LA EQUIDAD</a:t>
            </a:r>
          </a:p>
        </p:txBody>
      </p:sp>
      <p:sp>
        <p:nvSpPr>
          <p:cNvPr id="82955" name="Rectángulo 68">
            <a:extLst>
              <a:ext uri="{FF2B5EF4-FFF2-40B4-BE49-F238E27FC236}">
                <a16:creationId xmlns:a16="http://schemas.microsoft.com/office/drawing/2014/main" id="{B42DE75F-C44E-41D4-B2DD-C12272CE747A}"/>
              </a:ext>
            </a:extLst>
          </p:cNvPr>
          <p:cNvSpPr>
            <a:spLocks noChangeArrowheads="1"/>
          </p:cNvSpPr>
          <p:nvPr/>
        </p:nvSpPr>
        <p:spPr bwMode="auto">
          <a:xfrm>
            <a:off x="841375" y="398463"/>
            <a:ext cx="11068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VARIANTE DE CIÉNAGA: Mejoramiento, gestión predial, social y ambiental</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Grupo Grandes Proyectos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32" name="Tabla 31">
            <a:extLst>
              <a:ext uri="{FF2B5EF4-FFF2-40B4-BE49-F238E27FC236}">
                <a16:creationId xmlns:a16="http://schemas.microsoft.com/office/drawing/2014/main" id="{FB26CDD6-68C5-48AA-9661-0370F185D6E9}"/>
              </a:ext>
            </a:extLst>
          </p:cNvPr>
          <p:cNvGraphicFramePr>
            <a:graphicFrameLocks noGrp="1"/>
          </p:cNvGraphicFramePr>
          <p:nvPr/>
        </p:nvGraphicFramePr>
        <p:xfrm>
          <a:off x="6332538" y="3446463"/>
          <a:ext cx="4984750" cy="2471737"/>
        </p:xfrm>
        <a:graphic>
          <a:graphicData uri="http://schemas.openxmlformats.org/drawingml/2006/table">
            <a:tbl>
              <a:tblPr firstRow="1" bandRow="1">
                <a:tableStyleId>{93296810-A885-4BE3-A3E7-6D5BEEA58F35}</a:tableStyleId>
              </a:tblPr>
              <a:tblGrid>
                <a:gridCol w="1338865">
                  <a:extLst>
                    <a:ext uri="{9D8B030D-6E8A-4147-A177-3AD203B41FA5}">
                      <a16:colId xmlns:a16="http://schemas.microsoft.com/office/drawing/2014/main" val="20000"/>
                    </a:ext>
                  </a:extLst>
                </a:gridCol>
                <a:gridCol w="851379">
                  <a:extLst>
                    <a:ext uri="{9D8B030D-6E8A-4147-A177-3AD203B41FA5}">
                      <a16:colId xmlns:a16="http://schemas.microsoft.com/office/drawing/2014/main" val="20001"/>
                    </a:ext>
                  </a:extLst>
                </a:gridCol>
                <a:gridCol w="487486">
                  <a:extLst>
                    <a:ext uri="{9D8B030D-6E8A-4147-A177-3AD203B41FA5}">
                      <a16:colId xmlns:a16="http://schemas.microsoft.com/office/drawing/2014/main" val="20002"/>
                    </a:ext>
                  </a:extLst>
                </a:gridCol>
                <a:gridCol w="1338865">
                  <a:extLst>
                    <a:ext uri="{9D8B030D-6E8A-4147-A177-3AD203B41FA5}">
                      <a16:colId xmlns:a16="http://schemas.microsoft.com/office/drawing/2014/main" val="20003"/>
                    </a:ext>
                  </a:extLst>
                </a:gridCol>
                <a:gridCol w="968155">
                  <a:extLst>
                    <a:ext uri="{9D8B030D-6E8A-4147-A177-3AD203B41FA5}">
                      <a16:colId xmlns:a16="http://schemas.microsoft.com/office/drawing/2014/main" val="20004"/>
                    </a:ext>
                  </a:extLst>
                </a:gridCol>
              </a:tblGrid>
              <a:tr h="158443">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latin typeface="Arial" panose="020B0604020202020204" pitchFamily="34" charset="0"/>
                          <a:cs typeface="Arial" panose="020B0604020202020204" pitchFamily="34" charset="0"/>
                        </a:rPr>
                        <a:t>INVERSIONES</a:t>
                      </a:r>
                      <a:endParaRPr lang="es-MX" sz="800" b="0" kern="1200" dirty="0">
                        <a:solidFill>
                          <a:schemeClr val="bg1"/>
                        </a:solidFill>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solidFill>
                      <a:schemeClr val="accent6">
                        <a:lumMod val="5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0"/>
                  </a:ext>
                </a:extLst>
              </a:tr>
              <a:tr h="158443">
                <a:tc gridSpan="3">
                  <a:txBody>
                    <a:bodyPr/>
                    <a:lstStyle/>
                    <a:p>
                      <a:pPr marL="0" algn="l" defTabSz="914400" rtl="0" eaLnBrk="1" latinLnBrk="0" hangingPunct="1"/>
                      <a:r>
                        <a:rPr lang="es-ES" sz="800" kern="1200" dirty="0">
                          <a:solidFill>
                            <a:schemeClr val="accent6">
                              <a:lumMod val="50000"/>
                            </a:schemeClr>
                          </a:solidFill>
                          <a:latin typeface="Arial" panose="020B0604020202020204" pitchFamily="34" charset="0"/>
                          <a:cs typeface="Arial" panose="020B0604020202020204" pitchFamily="34" charset="0"/>
                        </a:rPr>
                        <a:t>A. Total Contrato de</a:t>
                      </a:r>
                      <a:r>
                        <a:rPr lang="es-ES" sz="800" kern="1200" baseline="0" dirty="0">
                          <a:solidFill>
                            <a:schemeClr val="accent6">
                              <a:lumMod val="50000"/>
                            </a:schemeClr>
                          </a:solidFill>
                          <a:latin typeface="Arial" panose="020B0604020202020204" pitchFamily="34" charset="0"/>
                          <a:cs typeface="Arial" panose="020B0604020202020204" pitchFamily="34" charset="0"/>
                        </a:rPr>
                        <a:t> Obra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b="1"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$ 160.241.226.705</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algn="ctr" fontAlgn="b"/>
                      <a:endParaRPr lang="es-CO" sz="800" b="0"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1"/>
                  </a:ext>
                </a:extLst>
              </a:tr>
              <a:tr h="131480">
                <a:tc gridSpan="3">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A.1. Inversión acumulada obra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pPr marL="0" algn="ctr" defTabSz="914400" rtl="0" eaLnBrk="1" fontAlgn="b" latinLnBrk="0" hangingPunct="1"/>
                      <a:r>
                        <a:rPr lang="es-CO" sz="800" u="none" strike="noStrike" kern="1200" dirty="0">
                          <a:solidFill>
                            <a:schemeClr val="accent6">
                              <a:lumMod val="50000"/>
                            </a:schemeClr>
                          </a:solidFill>
                          <a:effectLst/>
                          <a:latin typeface="Arial" panose="020B0604020202020204" pitchFamily="34" charset="0"/>
                          <a:cs typeface="Arial" panose="020B0604020202020204" pitchFamily="34" charset="0"/>
                        </a:rPr>
                        <a:t> $ 18.642.497.802 </a:t>
                      </a:r>
                      <a:endParaRPr lang="es-CO" sz="800" b="0" u="none" strike="noStrike"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5" marR="9525" marT="9528" marB="0" anchor="b"/>
                </a:tc>
                <a:tc hMerge="1">
                  <a:txBody>
                    <a:bodyPr/>
                    <a:lstStyle/>
                    <a:p>
                      <a:pPr marL="0" algn="ctr" defTabSz="914400" rtl="0" eaLnBrk="1" fontAlgn="b" latinLnBrk="0" hangingPunct="1"/>
                      <a:endParaRPr lang="es-CO" sz="800" b="0" i="0" u="none" strike="noStrike" kern="1200" dirty="0">
                        <a:solidFill>
                          <a:srgbClr val="000000"/>
                        </a:solidFill>
                        <a:effectLst/>
                        <a:latin typeface="+mn-lt"/>
                        <a:ea typeface="+mn-ea"/>
                        <a:cs typeface="+mn-cs"/>
                      </a:endParaRPr>
                    </a:p>
                  </a:txBody>
                  <a:tcPr marL="9525" marR="9525" marT="9525" marB="0" anchor="b"/>
                </a:tc>
                <a:extLst>
                  <a:ext uri="{0D108BD9-81ED-4DB2-BD59-A6C34878D82A}">
                    <a16:rowId xmlns:a16="http://schemas.microsoft.com/office/drawing/2014/main" val="10002"/>
                  </a:ext>
                </a:extLst>
              </a:tr>
              <a:tr h="158443">
                <a:tc gridSpan="3">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A.2. Inversión obra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$ 45.780.485.603 </a:t>
                      </a:r>
                    </a:p>
                  </a:txBody>
                  <a:tcPr marL="9525" marR="9525" marT="9528" marB="0" anchor="b"/>
                </a:tc>
                <a:tc hMerge="1">
                  <a:txBody>
                    <a:bodyPr/>
                    <a:lstStyle/>
                    <a:p>
                      <a:pPr algn="r" fontAlgn="b"/>
                      <a:endParaRPr lang="es-CO" sz="1100" b="0" i="0" u="none" strike="noStrike" dirty="0">
                        <a:solidFill>
                          <a:srgbClr val="000000"/>
                        </a:solidFill>
                        <a:effectLst/>
                        <a:latin typeface="Calibri"/>
                      </a:endParaRPr>
                    </a:p>
                  </a:txBody>
                  <a:tcPr marL="9525" marR="9525" marT="9525" marB="0" anchor="b"/>
                </a:tc>
                <a:extLst>
                  <a:ext uri="{0D108BD9-81ED-4DB2-BD59-A6C34878D82A}">
                    <a16:rowId xmlns:a16="http://schemas.microsoft.com/office/drawing/2014/main" val="10003"/>
                  </a:ext>
                </a:extLst>
              </a:tr>
              <a:tr h="158443">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B. Total Contrato Interventoría</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CO" sz="800" b="1"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pPr marL="0" algn="ctr" defTabSz="914400" rtl="0" eaLnBrk="1" fontAlgn="b" latinLnBrk="0" hangingPunct="1"/>
                      <a:r>
                        <a:rPr lang="es-CO" sz="800" u="none" strike="noStrike" kern="1200" dirty="0">
                          <a:solidFill>
                            <a:schemeClr val="accent6">
                              <a:lumMod val="50000"/>
                            </a:schemeClr>
                          </a:solidFill>
                          <a:effectLst/>
                          <a:latin typeface="Arial" panose="020B0604020202020204" pitchFamily="34" charset="0"/>
                          <a:cs typeface="Arial" panose="020B0604020202020204" pitchFamily="34" charset="0"/>
                        </a:rPr>
                        <a:t>$ 7.989.866.400</a:t>
                      </a:r>
                      <a:endParaRPr lang="es-CO" sz="800" b="1" i="0" u="none" strike="noStrike"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4"/>
                  </a:ext>
                </a:extLst>
              </a:tr>
              <a:tr h="158443">
                <a:tc gridSpan="3">
                  <a:txBody>
                    <a:bodyPr/>
                    <a:lstStyle/>
                    <a:p>
                      <a:pPr marL="0" algn="l" defTabSz="914400" rtl="0" eaLnBrk="1" latinLnBrk="0" hangingPunct="1"/>
                      <a:r>
                        <a:rPr lang="es-CO" sz="800" kern="1200" dirty="0">
                          <a:solidFill>
                            <a:schemeClr val="accent6">
                              <a:lumMod val="50000"/>
                            </a:schemeClr>
                          </a:solidFill>
                          <a:latin typeface="Arial" panose="020B0604020202020204" pitchFamily="34" charset="0"/>
                          <a:cs typeface="Arial" panose="020B0604020202020204" pitchFamily="34" charset="0"/>
                        </a:rPr>
                        <a:t>B.1. Inversión acumulada interventoría hasta 2018</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algn="l" defTabSz="914400" rtl="0" eaLnBrk="1" latinLnBrk="0" hangingPunct="1"/>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algn="l" defTabSz="914400" rtl="0" eaLnBrk="1" latinLnBrk="0" hangingPunct="1"/>
                      <a:endParaRPr lang="es-CO" sz="800"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baseline="0" dirty="0">
                          <a:solidFill>
                            <a:schemeClr val="accent6">
                              <a:lumMod val="50000"/>
                            </a:schemeClr>
                          </a:solidFill>
                          <a:effectLst/>
                          <a:latin typeface="Arial" panose="020B0604020202020204" pitchFamily="34" charset="0"/>
                          <a:cs typeface="Arial" panose="020B0604020202020204" pitchFamily="34" charset="0"/>
                        </a:rPr>
                        <a:t> </a:t>
                      </a: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$ 3.160.762.477 </a:t>
                      </a:r>
                      <a:endParaRPr lang="es-CO" sz="800" b="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5"/>
                  </a:ext>
                </a:extLst>
              </a:tr>
              <a:tr h="158443">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B.2 Inversión Interventoría 2019</a:t>
                      </a:r>
                      <a:endParaRPr lang="es-CO" sz="8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$ 2.261.522.522 </a:t>
                      </a: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6"/>
                  </a:ext>
                </a:extLst>
              </a:tr>
              <a:tr h="158443">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kern="1200" dirty="0">
                          <a:solidFill>
                            <a:schemeClr val="accent6">
                              <a:lumMod val="50000"/>
                            </a:schemeClr>
                          </a:solidFill>
                          <a:latin typeface="Arial" panose="020B0604020202020204" pitchFamily="34" charset="0"/>
                          <a:cs typeface="Arial" panose="020B0604020202020204" pitchFamily="34" charset="0"/>
                        </a:rPr>
                        <a:t>Total Inversión </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b="1"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$ 168.231.093.105</a:t>
                      </a:r>
                      <a:endParaRPr lang="es-CO" sz="800" b="1" i="0" u="none" strike="noStrike"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7"/>
                  </a:ext>
                </a:extLst>
              </a:tr>
              <a:tr h="158443">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latin typeface="Arial" panose="020B0604020202020204" pitchFamily="34" charset="0"/>
                          <a:cs typeface="Arial" panose="020B0604020202020204" pitchFamily="34" charset="0"/>
                        </a:rPr>
                        <a:t>Inversión acumulada a 2019</a:t>
                      </a:r>
                      <a:endParaRPr lang="es-CO" sz="8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2" marR="36022"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CO" sz="800" b="1" kern="1200" dirty="0">
                        <a:solidFill>
                          <a:schemeClr val="dk1"/>
                        </a:solidFill>
                        <a:latin typeface="+mn-lt"/>
                        <a:ea typeface="Verdana" panose="020B0604030504040204" pitchFamily="34" charset="0"/>
                        <a:cs typeface="Verdana" panose="020B0604030504040204" pitchFamily="34" charset="0"/>
                      </a:endParaRPr>
                    </a:p>
                  </a:txBody>
                  <a:tcPr marL="36022" marR="36022" marT="0" marB="0" anchor="ctr"/>
                </a:tc>
                <a:tc gridSpan="2">
                  <a:txBody>
                    <a:bodyPr/>
                    <a:lstStyle/>
                    <a:p>
                      <a:pPr algn="ctr" fontAlgn="b"/>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 $ 69.845.268.404 </a:t>
                      </a:r>
                    </a:p>
                  </a:txBody>
                  <a:tcPr marL="36022" marR="36022" marT="0" marB="0" anchor="ctr"/>
                </a:tc>
                <a:tc hMerge="1">
                  <a:txBody>
                    <a:bodyPr/>
                    <a:lstStyle/>
                    <a:p>
                      <a:pPr algn="ctr" fontAlgn="b"/>
                      <a:endParaRPr lang="es-CO" sz="800" b="1" i="0" u="none" strike="noStrike" dirty="0">
                        <a:solidFill>
                          <a:srgbClr val="000000"/>
                        </a:solidFill>
                        <a:effectLst/>
                        <a:latin typeface="Arial" panose="020B0604020202020204" pitchFamily="34" charset="0"/>
                        <a:cs typeface="Arial" panose="020B0604020202020204" pitchFamily="34" charset="0"/>
                      </a:endParaRPr>
                    </a:p>
                  </a:txBody>
                  <a:tcPr marL="36017" marR="36017" marT="0" marB="0" anchor="ctr"/>
                </a:tc>
                <a:extLst>
                  <a:ext uri="{0D108BD9-81ED-4DB2-BD59-A6C34878D82A}">
                    <a16:rowId xmlns:a16="http://schemas.microsoft.com/office/drawing/2014/main" val="10008"/>
                  </a:ext>
                </a:extLst>
              </a:tr>
              <a:tr h="158443">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800" kern="1200" dirty="0">
                          <a:solidFill>
                            <a:schemeClr val="accent6">
                              <a:lumMod val="50000"/>
                            </a:schemeClr>
                          </a:solidFill>
                          <a:latin typeface="Arial" panose="020B0604020202020204" pitchFamily="34" charset="0"/>
                          <a:cs typeface="Arial" panose="020B0604020202020204" pitchFamily="34" charset="0"/>
                        </a:rPr>
                        <a:t>ALCANCE FÍSICO TOTAL DEL CONTRATO O PROYECTO</a:t>
                      </a:r>
                      <a:endParaRPr lang="es-MX" sz="8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endParaRPr lang="es-CO"/>
                    </a:p>
                  </a:txBody>
                  <a:tcPr/>
                </a:tc>
                <a:tc hMerge="1">
                  <a:txBody>
                    <a:bodyPr/>
                    <a:lstStyle/>
                    <a:p>
                      <a:pPr algn="ctr">
                        <a:spcAft>
                          <a:spcPts val="0"/>
                        </a:spcAft>
                      </a:pPr>
                      <a:endParaRPr lang="es-CO" sz="1100" b="1" kern="1200" dirty="0">
                        <a:solidFill>
                          <a:schemeClr val="lt1"/>
                        </a:solidFill>
                        <a:effectLst/>
                        <a:latin typeface="+mn-lt"/>
                        <a:ea typeface="+mn-ea"/>
                        <a:cs typeface="+mn-cs"/>
                      </a:endParaRPr>
                    </a:p>
                  </a:txBody>
                  <a:tcPr marL="58352" marR="58352" marT="0" marB="0" anchor="ctr"/>
                </a:tc>
                <a:tc hMerge="1">
                  <a:txBody>
                    <a:bodyPr/>
                    <a:lstStyle/>
                    <a:p>
                      <a:pPr marL="0" marR="0" indent="0" algn="ctr" defTabSz="1217889" rtl="0" eaLnBrk="1" fontAlgn="auto" latinLnBrk="0" hangingPunct="1">
                        <a:lnSpc>
                          <a:spcPct val="100000"/>
                        </a:lnSpc>
                        <a:spcBef>
                          <a:spcPts val="0"/>
                        </a:spcBef>
                        <a:spcAft>
                          <a:spcPts val="0"/>
                        </a:spcAft>
                        <a:buClrTx/>
                        <a:buSzTx/>
                        <a:buFontTx/>
                        <a:buNone/>
                        <a:tabLst/>
                        <a:defRPr/>
                      </a:pPr>
                      <a:endParaRPr lang="es-CO" sz="1100" b="1" kern="1200" dirty="0">
                        <a:solidFill>
                          <a:schemeClr val="lt1"/>
                        </a:solidFill>
                        <a:effectLst/>
                        <a:latin typeface="+mn-lt"/>
                        <a:ea typeface="+mn-ea"/>
                        <a:cs typeface="+mn-cs"/>
                      </a:endParaRPr>
                    </a:p>
                  </a:txBody>
                  <a:tcPr marL="58352" marR="58352" marT="0" marB="0" anchor="ctr"/>
                </a:tc>
                <a:extLst>
                  <a:ext uri="{0D108BD9-81ED-4DB2-BD59-A6C34878D82A}">
                    <a16:rowId xmlns:a16="http://schemas.microsoft.com/office/drawing/2014/main" val="10009"/>
                  </a:ext>
                </a:extLst>
              </a:tr>
              <a:tr h="243903">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SECTOR/TRAMO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solidFill>
                            <a:schemeClr val="accent6">
                              <a:lumMod val="50000"/>
                            </a:schemeClr>
                          </a:solidFill>
                          <a:effectLst/>
                          <a:latin typeface="Arial" panose="020B0604020202020204" pitchFamily="34" charset="0"/>
                          <a:cs typeface="Arial" panose="020B0604020202020204" pitchFamily="34" charset="0"/>
                        </a:rPr>
                        <a:t>CANTIDAD </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gridSpan="2">
                  <a:txBody>
                    <a:bodyPr/>
                    <a:lstStyle/>
                    <a:p>
                      <a:pPr algn="ctr">
                        <a:spcAft>
                          <a:spcPts val="0"/>
                        </a:spcAft>
                      </a:pPr>
                      <a:r>
                        <a:rPr lang="es-ES_tradnl" sz="800" kern="1200">
                          <a:solidFill>
                            <a:schemeClr val="accent6">
                              <a:lumMod val="50000"/>
                            </a:schemeClr>
                          </a:solidFill>
                          <a:effectLst/>
                          <a:latin typeface="Arial" panose="020B0604020202020204" pitchFamily="34" charset="0"/>
                          <a:cs typeface="Arial" panose="020B0604020202020204" pitchFamily="34" charset="0"/>
                        </a:rPr>
                        <a:t>INTERVENCIÓN PREVISTA</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800" kern="1200" dirty="0">
                          <a:effectLst/>
                        </a:rPr>
                        <a:t>INTERVENCIÓN PREVISTA</a:t>
                      </a:r>
                      <a:endParaRPr lang="es-CO" sz="800" b="1" kern="1200" dirty="0">
                        <a:solidFill>
                          <a:schemeClr val="tx1"/>
                        </a:solidFill>
                        <a:effectLst/>
                        <a:latin typeface="+mn-lt"/>
                        <a:ea typeface="Verdana" panose="020B0604030504040204" pitchFamily="34" charset="0"/>
                        <a:cs typeface="Verdana" panose="020B0604030504040204" pitchFamily="34" charset="0"/>
                      </a:endParaRPr>
                    </a:p>
                  </a:txBody>
                  <a:tcPr marL="58359" marR="58359" marT="0" marB="0" anchor="ctr"/>
                </a:tc>
                <a:tc>
                  <a:txBody>
                    <a:bodyPr/>
                    <a:lstStyle/>
                    <a:p>
                      <a:pPr marL="0" marR="0" indent="0" algn="ctr" defTabSz="1217889" rtl="0" eaLnBrk="1" fontAlgn="auto" latinLnBrk="0" hangingPunct="1">
                        <a:lnSpc>
                          <a:spcPct val="100000"/>
                        </a:lnSpc>
                        <a:spcBef>
                          <a:spcPts val="0"/>
                        </a:spcBef>
                        <a:spcAft>
                          <a:spcPts val="0"/>
                        </a:spcAft>
                        <a:buClrTx/>
                        <a:buSzTx/>
                        <a:buFontTx/>
                        <a:buNone/>
                        <a:tabLst/>
                        <a:defRPr/>
                      </a:pPr>
                      <a:r>
                        <a:rPr lang="es-CO" sz="800" kern="1200" dirty="0">
                          <a:solidFill>
                            <a:schemeClr val="accent6">
                              <a:lumMod val="50000"/>
                            </a:schemeClr>
                          </a:solidFill>
                          <a:effectLst/>
                          <a:latin typeface="Arial" panose="020B0604020202020204" pitchFamily="34" charset="0"/>
                          <a:cs typeface="Arial" panose="020B0604020202020204" pitchFamily="34" charset="0"/>
                        </a:rPr>
                        <a:t>AVANCE TOTAL ACUMULADO</a:t>
                      </a:r>
                      <a:endParaRPr lang="es-CO" sz="8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9" marR="58359" marT="0" marB="0" anchor="ctr"/>
                </a:tc>
                <a:extLst>
                  <a:ext uri="{0D108BD9-81ED-4DB2-BD59-A6C34878D82A}">
                    <a16:rowId xmlns:a16="http://schemas.microsoft.com/office/drawing/2014/main" val="10010"/>
                  </a:ext>
                </a:extLst>
              </a:tr>
              <a:tr h="335184">
                <a:tc>
                  <a:txBody>
                    <a:bodyPr/>
                    <a:lstStyle/>
                    <a:p>
                      <a:pPr algn="just" rtl="0" fontAlgn="ctr"/>
                      <a:r>
                        <a:rPr lang="es-CO" sz="800" u="none" strike="noStrike" noProof="0" dirty="0">
                          <a:solidFill>
                            <a:schemeClr val="accent6">
                              <a:lumMod val="50000"/>
                            </a:schemeClr>
                          </a:solidFill>
                          <a:effectLst/>
                          <a:latin typeface="Arial" panose="020B0604020202020204" pitchFamily="34" charset="0"/>
                          <a:cs typeface="Arial" panose="020B0604020202020204" pitchFamily="34" charset="0"/>
                        </a:rPr>
                        <a:t>Sevillano</a:t>
                      </a:r>
                      <a:r>
                        <a:rPr lang="pt-BR" sz="800" u="none" strike="noStrike" baseline="0" dirty="0">
                          <a:solidFill>
                            <a:schemeClr val="accent6">
                              <a:lumMod val="50000"/>
                            </a:schemeClr>
                          </a:solidFill>
                          <a:effectLst/>
                          <a:latin typeface="Arial" panose="020B0604020202020204" pitchFamily="34" charset="0"/>
                          <a:cs typeface="Arial" panose="020B0604020202020204" pitchFamily="34" charset="0"/>
                        </a:rPr>
                        <a:t> – </a:t>
                      </a:r>
                      <a:r>
                        <a:rPr lang="es-CO" sz="800" u="none" strike="noStrike" baseline="0" noProof="0" dirty="0">
                          <a:solidFill>
                            <a:schemeClr val="accent6">
                              <a:lumMod val="50000"/>
                            </a:schemeClr>
                          </a:solidFill>
                          <a:effectLst/>
                          <a:latin typeface="Arial" panose="020B0604020202020204" pitchFamily="34" charset="0"/>
                          <a:cs typeface="Arial" panose="020B0604020202020204" pitchFamily="34" charset="0"/>
                        </a:rPr>
                        <a:t>Ye</a:t>
                      </a:r>
                      <a:r>
                        <a:rPr lang="pt-BR" sz="800" u="none" strike="noStrike" baseline="0" dirty="0">
                          <a:solidFill>
                            <a:schemeClr val="accent6">
                              <a:lumMod val="50000"/>
                            </a:schemeClr>
                          </a:solidFill>
                          <a:effectLst/>
                          <a:latin typeface="Arial" panose="020B0604020202020204" pitchFamily="34" charset="0"/>
                          <a:cs typeface="Arial" panose="020B0604020202020204" pitchFamily="34" charset="0"/>
                        </a:rPr>
                        <a:t> de </a:t>
                      </a:r>
                      <a:r>
                        <a:rPr lang="es-CO" sz="800" u="none" strike="noStrike" baseline="0" noProof="0" dirty="0">
                          <a:solidFill>
                            <a:schemeClr val="accent6">
                              <a:lumMod val="50000"/>
                            </a:schemeClr>
                          </a:solidFill>
                          <a:effectLst/>
                          <a:latin typeface="Arial" panose="020B0604020202020204" pitchFamily="34" charset="0"/>
                          <a:cs typeface="Arial" panose="020B0604020202020204" pitchFamily="34" charset="0"/>
                        </a:rPr>
                        <a:t>Ciénaga</a:t>
                      </a:r>
                      <a:endParaRPr lang="es-CO" sz="800" b="1" i="0" u="none" strike="noStrike" noProof="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1420" marR="91420" marT="45641" marB="45641"/>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3,60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41" marB="45641"/>
                </a:tc>
                <a:tc gridSpan="2">
                  <a:txBody>
                    <a:bodyPr/>
                    <a:lstStyle/>
                    <a:p>
                      <a:pPr algn="ct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Construcción</a:t>
                      </a:r>
                      <a:r>
                        <a:rPr lang="pt-BR" sz="800" u="none" strike="noStrike" baseline="0" dirty="0">
                          <a:solidFill>
                            <a:schemeClr val="accent6">
                              <a:lumMod val="50000"/>
                            </a:schemeClr>
                          </a:solidFill>
                          <a:effectLst/>
                          <a:latin typeface="Arial" panose="020B0604020202020204" pitchFamily="34" charset="0"/>
                          <a:cs typeface="Arial" panose="020B0604020202020204" pitchFamily="34" charset="0"/>
                        </a:rPr>
                        <a:t> 3,6</a:t>
                      </a:r>
                      <a:r>
                        <a:rPr lang="pt-BR" sz="800" u="none" strike="noStrike" dirty="0">
                          <a:solidFill>
                            <a:schemeClr val="accent6">
                              <a:lumMod val="50000"/>
                            </a:schemeClr>
                          </a:solidFill>
                          <a:effectLst/>
                          <a:latin typeface="Arial" panose="020B0604020202020204" pitchFamily="34" charset="0"/>
                          <a:cs typeface="Arial" panose="020B0604020202020204" pitchFamily="34" charset="0"/>
                        </a:rPr>
                        <a:t> Km de Doble Calzada</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41" marB="45641"/>
                </a:tc>
                <a:tc hMerge="1">
                  <a:txBody>
                    <a:bodyPr/>
                    <a:lstStyle/>
                    <a:p>
                      <a:pPr algn="just" rtl="0" fontAlgn="ctr"/>
                      <a:r>
                        <a:rPr lang="es-CO" sz="800" u="none" strike="noStrike" dirty="0">
                          <a:effectLst/>
                        </a:rPr>
                        <a:t>Construcción</a:t>
                      </a:r>
                      <a:r>
                        <a:rPr lang="pt-BR" sz="800" u="none" strike="noStrike" baseline="0" dirty="0">
                          <a:effectLst/>
                        </a:rPr>
                        <a:t> 3,5</a:t>
                      </a:r>
                      <a:r>
                        <a:rPr lang="pt-BR" sz="800" u="none" strike="noStrike" dirty="0">
                          <a:effectLst/>
                        </a:rPr>
                        <a:t> Km de Doble Calzada</a:t>
                      </a:r>
                      <a:endParaRPr lang="pt-BR" sz="800" b="0" i="0" u="none" strike="noStrike" dirty="0">
                        <a:solidFill>
                          <a:schemeClr val="tx2"/>
                        </a:solidFill>
                        <a:effectLst/>
                        <a:latin typeface="+mn-lt"/>
                        <a:ea typeface="Verdana" panose="020B0604030504040204" pitchFamily="34" charset="0"/>
                        <a:cs typeface="Verdana" panose="020B0604030504040204" pitchFamily="34" charset="0"/>
                      </a:endParaRPr>
                    </a:p>
                  </a:txBody>
                  <a:tcPr marL="91420" marR="91420" marT="45629" marB="4562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2,31 Km</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1" marR="91421" marT="45640" marB="45640"/>
                </a:tc>
                <a:extLst>
                  <a:ext uri="{0D108BD9-81ED-4DB2-BD59-A6C34878D82A}">
                    <a16:rowId xmlns:a16="http://schemas.microsoft.com/office/drawing/2014/main" val="10011"/>
                  </a:ext>
                </a:extLst>
              </a:tr>
              <a:tr h="335184">
                <a:tc>
                  <a:txBody>
                    <a:bodyPr/>
                    <a:lstStyle/>
                    <a:p>
                      <a:pPr algn="just" rtl="0" fontAlgn="ctr"/>
                      <a:r>
                        <a:rPr lang="es-CO" sz="800" u="none" strike="noStrike" noProof="0" dirty="0">
                          <a:solidFill>
                            <a:schemeClr val="accent6">
                              <a:lumMod val="50000"/>
                            </a:schemeClr>
                          </a:solidFill>
                          <a:effectLst/>
                          <a:latin typeface="Arial" panose="020B0604020202020204" pitchFamily="34" charset="0"/>
                          <a:cs typeface="Arial" panose="020B0604020202020204" pitchFamily="34" charset="0"/>
                        </a:rPr>
                        <a:t>Sevillano</a:t>
                      </a:r>
                      <a:r>
                        <a:rPr lang="pt-BR" sz="800" u="none" strike="noStrike" baseline="0" dirty="0">
                          <a:solidFill>
                            <a:schemeClr val="accent6">
                              <a:lumMod val="50000"/>
                            </a:schemeClr>
                          </a:solidFill>
                          <a:effectLst/>
                          <a:latin typeface="Arial" panose="020B0604020202020204" pitchFamily="34" charset="0"/>
                          <a:cs typeface="Arial" panose="020B0604020202020204" pitchFamily="34" charset="0"/>
                        </a:rPr>
                        <a:t> – </a:t>
                      </a:r>
                      <a:r>
                        <a:rPr lang="es-CO" sz="800" u="none" strike="noStrike" baseline="0" noProof="0" dirty="0">
                          <a:solidFill>
                            <a:schemeClr val="accent6">
                              <a:lumMod val="50000"/>
                            </a:schemeClr>
                          </a:solidFill>
                          <a:effectLst/>
                          <a:latin typeface="Arial" panose="020B0604020202020204" pitchFamily="34" charset="0"/>
                          <a:cs typeface="Arial" panose="020B0604020202020204" pitchFamily="34" charset="0"/>
                        </a:rPr>
                        <a:t>Ye</a:t>
                      </a:r>
                      <a:r>
                        <a:rPr lang="pt-BR" sz="800" u="none" strike="noStrike" baseline="0" dirty="0">
                          <a:solidFill>
                            <a:schemeClr val="accent6">
                              <a:lumMod val="50000"/>
                            </a:schemeClr>
                          </a:solidFill>
                          <a:effectLst/>
                          <a:latin typeface="Arial" panose="020B0604020202020204" pitchFamily="34" charset="0"/>
                          <a:cs typeface="Arial" panose="020B0604020202020204" pitchFamily="34" charset="0"/>
                        </a:rPr>
                        <a:t> de </a:t>
                      </a:r>
                      <a:r>
                        <a:rPr lang="es-CO" sz="800" u="none" strike="noStrike" baseline="0" noProof="0" dirty="0">
                          <a:solidFill>
                            <a:schemeClr val="accent6">
                              <a:lumMod val="50000"/>
                            </a:schemeClr>
                          </a:solidFill>
                          <a:effectLst/>
                          <a:latin typeface="Arial" panose="020B0604020202020204" pitchFamily="34" charset="0"/>
                          <a:cs typeface="Arial" panose="020B0604020202020204" pitchFamily="34" charset="0"/>
                        </a:rPr>
                        <a:t>Ciénaga</a:t>
                      </a:r>
                      <a:endParaRPr lang="es-CO" sz="800" b="1" i="0" u="none" strike="noStrike" noProof="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1420" marR="91420" marT="45641" marB="45641"/>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1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41" marB="45641"/>
                </a:tc>
                <a:tc gridSpan="2">
                  <a:txBody>
                    <a:bodyPr/>
                    <a:lstStyle/>
                    <a:p>
                      <a:pPr algn="ctr"/>
                      <a:r>
                        <a:rPr lang="es-CO" sz="800" u="none" strike="noStrike" dirty="0">
                          <a:solidFill>
                            <a:schemeClr val="accent6">
                              <a:lumMod val="50000"/>
                            </a:schemeClr>
                          </a:solidFill>
                          <a:effectLst/>
                          <a:latin typeface="Arial" panose="020B0604020202020204" pitchFamily="34" charset="0"/>
                          <a:cs typeface="Arial" panose="020B0604020202020204" pitchFamily="34" charset="0"/>
                        </a:rPr>
                        <a:t>Construcción de un (1) puente Fenoco</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0" marR="91420" marT="45641" marB="45641"/>
                </a:tc>
                <a:tc hMerge="1">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s-CO" sz="800" u="none" strike="noStrike" dirty="0">
                          <a:effectLst/>
                        </a:rPr>
                        <a:t>Construcción de un (1) puente Fenoco</a:t>
                      </a:r>
                      <a:endParaRPr lang="es-CO" sz="800" b="0" i="0" u="none" strike="noStrike" dirty="0">
                        <a:solidFill>
                          <a:schemeClr val="tx2"/>
                        </a:solidFill>
                        <a:effectLst/>
                        <a:latin typeface="+mn-lt"/>
                        <a:ea typeface="Verdana" panose="020B0604030504040204" pitchFamily="34" charset="0"/>
                        <a:cs typeface="Verdana" panose="020B0604030504040204" pitchFamily="34" charset="0"/>
                      </a:endParaRPr>
                    </a:p>
                  </a:txBody>
                  <a:tcPr marL="91420" marR="91420" marT="45629" marB="45629"/>
                </a:tc>
                <a:tc>
                  <a:txBody>
                    <a:bodyPr/>
                    <a:lstStyle/>
                    <a:p>
                      <a:pPr algn="ctr"/>
                      <a:r>
                        <a:rPr lang="es-CO" sz="800" dirty="0">
                          <a:solidFill>
                            <a:schemeClr val="accent6">
                              <a:lumMod val="50000"/>
                            </a:schemeClr>
                          </a:solidFill>
                          <a:latin typeface="Arial" panose="020B0604020202020204" pitchFamily="34" charset="0"/>
                          <a:cs typeface="Arial" panose="020B0604020202020204" pitchFamily="34" charset="0"/>
                        </a:rPr>
                        <a:t>0,72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21" marR="91421" marT="45640" marB="45640"/>
                </a:tc>
                <a:extLst>
                  <a:ext uri="{0D108BD9-81ED-4DB2-BD59-A6C34878D82A}">
                    <a16:rowId xmlns:a16="http://schemas.microsoft.com/office/drawing/2014/main" val="10012"/>
                  </a:ext>
                </a:extLst>
              </a:tr>
            </a:tbl>
          </a:graphicData>
        </a:graphic>
      </p:graphicFrame>
      <p:graphicFrame>
        <p:nvGraphicFramePr>
          <p:cNvPr id="33" name="Tabla 32">
            <a:extLst>
              <a:ext uri="{FF2B5EF4-FFF2-40B4-BE49-F238E27FC236}">
                <a16:creationId xmlns:a16="http://schemas.microsoft.com/office/drawing/2014/main" id="{DD997CB5-B61E-4567-B14B-7564AA030E9F}"/>
              </a:ext>
            </a:extLst>
          </p:cNvPr>
          <p:cNvGraphicFramePr>
            <a:graphicFrameLocks noGrp="1"/>
          </p:cNvGraphicFramePr>
          <p:nvPr/>
        </p:nvGraphicFramePr>
        <p:xfrm>
          <a:off x="874713" y="874713"/>
          <a:ext cx="5006975" cy="3103562"/>
        </p:xfrm>
        <a:graphic>
          <a:graphicData uri="http://schemas.openxmlformats.org/drawingml/2006/table">
            <a:tbl>
              <a:tblPr firstRow="1" bandRow="1">
                <a:tableStyleId>{93296810-A885-4BE3-A3E7-6D5BEEA58F35}</a:tableStyleId>
              </a:tblPr>
              <a:tblGrid>
                <a:gridCol w="2045687">
                  <a:extLst>
                    <a:ext uri="{9D8B030D-6E8A-4147-A177-3AD203B41FA5}">
                      <a16:colId xmlns:a16="http://schemas.microsoft.com/office/drawing/2014/main" val="20000"/>
                    </a:ext>
                  </a:extLst>
                </a:gridCol>
                <a:gridCol w="735799">
                  <a:extLst>
                    <a:ext uri="{9D8B030D-6E8A-4147-A177-3AD203B41FA5}">
                      <a16:colId xmlns:a16="http://schemas.microsoft.com/office/drawing/2014/main" val="20001"/>
                    </a:ext>
                  </a:extLst>
                </a:gridCol>
                <a:gridCol w="144152">
                  <a:extLst>
                    <a:ext uri="{9D8B030D-6E8A-4147-A177-3AD203B41FA5}">
                      <a16:colId xmlns:a16="http://schemas.microsoft.com/office/drawing/2014/main" val="20002"/>
                    </a:ext>
                  </a:extLst>
                </a:gridCol>
                <a:gridCol w="254547">
                  <a:extLst>
                    <a:ext uri="{9D8B030D-6E8A-4147-A177-3AD203B41FA5}">
                      <a16:colId xmlns:a16="http://schemas.microsoft.com/office/drawing/2014/main" val="20003"/>
                    </a:ext>
                  </a:extLst>
                </a:gridCol>
                <a:gridCol w="629560">
                  <a:extLst>
                    <a:ext uri="{9D8B030D-6E8A-4147-A177-3AD203B41FA5}">
                      <a16:colId xmlns:a16="http://schemas.microsoft.com/office/drawing/2014/main" val="20004"/>
                    </a:ext>
                  </a:extLst>
                </a:gridCol>
                <a:gridCol w="1197229">
                  <a:extLst>
                    <a:ext uri="{9D8B030D-6E8A-4147-A177-3AD203B41FA5}">
                      <a16:colId xmlns:a16="http://schemas.microsoft.com/office/drawing/2014/main" val="20005"/>
                    </a:ext>
                  </a:extLst>
                </a:gridCol>
              </a:tblGrid>
              <a:tr h="201482">
                <a:tc gridSpan="6">
                  <a:txBody>
                    <a:bodyPr/>
                    <a:lstStyle/>
                    <a:p>
                      <a:pPr marL="343266" indent="-343266" algn="ctr" defTabSz="912047" eaLnBrk="1" fontAlgn="auto" hangingPunct="1">
                        <a:spcBef>
                          <a:spcPts val="450"/>
                        </a:spcBef>
                        <a:spcAft>
                          <a:spcPts val="0"/>
                        </a:spcAft>
                        <a:defRPr/>
                      </a:pPr>
                      <a:r>
                        <a:rPr lang="es-CO" sz="700" dirty="0">
                          <a:solidFill>
                            <a:schemeClr val="accent6">
                              <a:lumMod val="50000"/>
                            </a:schemeClr>
                          </a:solidFill>
                          <a:latin typeface="Arial" panose="020B0604020202020204" pitchFamily="34" charset="0"/>
                          <a:cs typeface="Arial" panose="020B0604020202020204" pitchFamily="34" charset="0"/>
                        </a:rPr>
                        <a:t>INFORMACION DEL CONTRATO</a:t>
                      </a:r>
                      <a:endParaRPr lang="es-CO" sz="7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710" marB="45710">
                    <a:solidFill>
                      <a:schemeClr val="accent6">
                        <a:lumMod val="50000"/>
                      </a:schemeClr>
                    </a:solidFill>
                  </a:tcPr>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01482">
                <a:tc gridSpan="2">
                  <a:txBody>
                    <a:bodyPr/>
                    <a:lstStyle/>
                    <a:p>
                      <a:pPr marL="0" algn="l" defTabSz="914400" rtl="0" eaLnBrk="1" latinLnBrk="0" hangingPunct="1"/>
                      <a:r>
                        <a:rPr lang="es-ES" sz="700" kern="1200" dirty="0">
                          <a:solidFill>
                            <a:schemeClr val="accent6">
                              <a:lumMod val="50000"/>
                            </a:schemeClr>
                          </a:solidFill>
                          <a:latin typeface="Arial" panose="020B0604020202020204" pitchFamily="34" charset="0"/>
                          <a:cs typeface="Arial" panose="020B0604020202020204" pitchFamily="34" charset="0"/>
                        </a:rPr>
                        <a:t>CONTRATO No.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algn="l" defTabSz="914400" rtl="0" eaLnBrk="1" latinLnBrk="0" hangingPunct="1"/>
                      <a:endParaRPr lang="es-CO" sz="800" b="0"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r>
                        <a:rPr lang="es-CO" sz="700" dirty="0">
                          <a:solidFill>
                            <a:schemeClr val="accent6">
                              <a:lumMod val="50000"/>
                            </a:schemeClr>
                          </a:solidFill>
                          <a:latin typeface="Arial" panose="020B0604020202020204" pitchFamily="34" charset="0"/>
                          <a:cs typeface="Arial" panose="020B0604020202020204" pitchFamily="34" charset="0"/>
                        </a:rPr>
                        <a:t>1200 de 2016</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710" marB="45710"/>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01482">
                <a:tc gridSpan="2">
                  <a:txBody>
                    <a:bodyPr/>
                    <a:lstStyle/>
                    <a:p>
                      <a:pPr marL="0" algn="l"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DE INICIO</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r>
                        <a:rPr lang="es-CO" sz="700" dirty="0">
                          <a:solidFill>
                            <a:schemeClr val="accent6">
                              <a:lumMod val="50000"/>
                            </a:schemeClr>
                          </a:solidFill>
                          <a:latin typeface="Arial" panose="020B0604020202020204" pitchFamily="34" charset="0"/>
                          <a:cs typeface="Arial" panose="020B0604020202020204" pitchFamily="34" charset="0"/>
                        </a:rPr>
                        <a:t>17/11/2016</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710" marB="45710"/>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201482">
                <a:tc gridSpan="2">
                  <a:txBody>
                    <a:bodyPr/>
                    <a:lstStyle/>
                    <a:p>
                      <a:pPr marL="0" algn="l" defTabSz="914400" rtl="0" eaLnBrk="1" latinLnBrk="0" hangingPunct="1"/>
                      <a:r>
                        <a:rPr lang="es-CO" sz="700" kern="1200" dirty="0">
                          <a:solidFill>
                            <a:schemeClr val="accent6">
                              <a:lumMod val="50000"/>
                            </a:schemeClr>
                          </a:solidFill>
                          <a:latin typeface="Arial" panose="020B0604020202020204" pitchFamily="34" charset="0"/>
                          <a:cs typeface="Arial" panose="020B0604020202020204" pitchFamily="34" charset="0"/>
                        </a:rPr>
                        <a:t>FECHA PROGRAMADA TERMINACION</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36020" marR="36020" marT="0" marB="0" anchor="ctr"/>
                </a:tc>
                <a:tc hMerge="1">
                  <a:txBody>
                    <a:bodyPr/>
                    <a:lstStyle/>
                    <a:p>
                      <a:pPr marL="0" algn="l" defTabSz="914400" rtl="0" eaLnBrk="1" latinLnBrk="0" hangingPunct="1"/>
                      <a:endParaRPr lang="es-CO" sz="800" b="1" kern="1200" dirty="0">
                        <a:solidFill>
                          <a:schemeClr val="dk1"/>
                        </a:solidFill>
                        <a:latin typeface="Arial" panose="020B0604020202020204" pitchFamily="34" charset="0"/>
                        <a:ea typeface="+mn-ea"/>
                        <a:cs typeface="Arial" panose="020B0604020202020204" pitchFamily="34" charset="0"/>
                      </a:endParaRPr>
                    </a:p>
                  </a:txBody>
                  <a:tcPr marL="36017" marR="36017" marT="0" marB="0" anchor="ctr"/>
                </a:tc>
                <a:tc grid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700" dirty="0">
                          <a:solidFill>
                            <a:schemeClr val="accent6">
                              <a:lumMod val="50000"/>
                            </a:schemeClr>
                          </a:solidFill>
                          <a:latin typeface="Arial" panose="020B0604020202020204" pitchFamily="34" charset="0"/>
                          <a:cs typeface="Arial" panose="020B0604020202020204" pitchFamily="34" charset="0"/>
                        </a:rPr>
                        <a:t>30/06/2022</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710" marB="45710"/>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201482">
                <a:tc gridSpan="6">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700" dirty="0">
                          <a:solidFill>
                            <a:schemeClr val="accent6">
                              <a:lumMod val="50000"/>
                            </a:schemeClr>
                          </a:solidFill>
                          <a:latin typeface="Arial" panose="020B0604020202020204" pitchFamily="34" charset="0"/>
                          <a:cs typeface="Arial" panose="020B0604020202020204" pitchFamily="34" charset="0"/>
                        </a:rPr>
                        <a:t>BENEFICIOS DEL PROYECTO</a:t>
                      </a:r>
                      <a:endParaRPr lang="es-CO" sz="700" b="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710" marB="45710"/>
                </a:tc>
                <a:tc hMerge="1">
                  <a:txBody>
                    <a:bodyPr/>
                    <a:lstStyle/>
                    <a:p>
                      <a:endParaRPr lang="es-CO" dirty="0"/>
                    </a:p>
                  </a:txBody>
                  <a:tcPr/>
                </a:tc>
                <a:tc hMerge="1">
                  <a:txBody>
                    <a:bodyPr/>
                    <a:lstStyle/>
                    <a:p>
                      <a:endParaRPr lang="es-CO" dirty="0"/>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01482">
                <a:tc gridSpan="4">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AHORROS EN COSTOS DE OPERACIÓN VEHICULAR:</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1" marR="91451" marT="45688" marB="45688"/>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b="1" kern="1200" dirty="0">
                        <a:solidFill>
                          <a:schemeClr val="tx1"/>
                        </a:solidFill>
                        <a:latin typeface="+mn-lt"/>
                        <a:ea typeface="Verdana" panose="020B0604030504040204" pitchFamily="34" charset="0"/>
                        <a:cs typeface="Verdana" panose="020B0604030504040204" pitchFamily="34" charset="0"/>
                      </a:endParaRPr>
                    </a:p>
                  </a:txBody>
                  <a:tcPr marL="91455" marR="91455" marT="45687" marB="45687"/>
                </a:tc>
                <a:tc gridSpan="2">
                  <a:txBody>
                    <a:bodyPr/>
                    <a:lstStyle/>
                    <a:p>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710" marB="45710"/>
                </a:tc>
                <a:tc hMerge="1">
                  <a:txBody>
                    <a:bodyPr/>
                    <a:lstStyle/>
                    <a:p>
                      <a:endParaRPr lang="es-CO"/>
                    </a:p>
                  </a:txBody>
                  <a:tcPr/>
                </a:tc>
                <a:extLst>
                  <a:ext uri="{0D108BD9-81ED-4DB2-BD59-A6C34878D82A}">
                    <a16:rowId xmlns:a16="http://schemas.microsoft.com/office/drawing/2014/main" val="10005"/>
                  </a:ext>
                </a:extLst>
              </a:tr>
              <a:tr h="201482">
                <a:tc gridSpan="4">
                  <a:txBody>
                    <a:bodyPr/>
                    <a:lstStyle/>
                    <a:p>
                      <a:pPr marL="0" marR="0" indent="0" defTabSz="914400" eaLnBrk="1" fontAlgn="auto" latinLnBrk="0" hangingPunct="1">
                        <a:lnSpc>
                          <a:spcPct val="100000"/>
                        </a:lnSpc>
                        <a:spcBef>
                          <a:spcPts val="0"/>
                        </a:spcBef>
                        <a:spcAft>
                          <a:spcPts val="0"/>
                        </a:spcAft>
                        <a:buClrTx/>
                        <a:buSzTx/>
                        <a:buFontTx/>
                        <a:buNone/>
                        <a:tabLst/>
                        <a:defRPr/>
                      </a:pPr>
                      <a:r>
                        <a:rPr lang="es-CO" sz="700" kern="1200" dirty="0">
                          <a:solidFill>
                            <a:schemeClr val="accent6">
                              <a:lumMod val="50000"/>
                            </a:schemeClr>
                          </a:solidFill>
                          <a:latin typeface="Arial" panose="020B0604020202020204" pitchFamily="34" charset="0"/>
                          <a:cs typeface="Arial" panose="020B0604020202020204" pitchFamily="34" charset="0"/>
                        </a:rPr>
                        <a:t>AHORRO EN TIEMPOS DE RECORRIDO: </a:t>
                      </a:r>
                      <a:endParaRPr lang="es-CO" sz="7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1" marR="91451" marT="45688" marB="45688"/>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pPr marL="0" marR="0" indent="0" defTabSz="914400" eaLnBrk="1" fontAlgn="auto" latinLnBrk="0" hangingPunct="1">
                        <a:lnSpc>
                          <a:spcPct val="100000"/>
                        </a:lnSpc>
                        <a:spcBef>
                          <a:spcPts val="0"/>
                        </a:spcBef>
                        <a:spcAft>
                          <a:spcPts val="0"/>
                        </a:spcAft>
                        <a:buClrTx/>
                        <a:buSzTx/>
                        <a:buFontTx/>
                        <a:buNone/>
                        <a:tabLst/>
                        <a:defRPr/>
                      </a:pPr>
                      <a:endParaRPr lang="es-CO" sz="800" kern="1200" dirty="0">
                        <a:solidFill>
                          <a:schemeClr val="tx1"/>
                        </a:solidFill>
                        <a:latin typeface="+mn-lt"/>
                        <a:ea typeface="Verdana" panose="020B0604030504040204" pitchFamily="34" charset="0"/>
                        <a:cs typeface="Verdana" panose="020B0604030504040204" pitchFamily="34" charset="0"/>
                      </a:endParaRPr>
                    </a:p>
                  </a:txBody>
                  <a:tcPr marL="91455" marR="91455" marT="45687" marB="45687"/>
                </a:tc>
                <a:tc gridSpan="2">
                  <a:txBody>
                    <a:bodyPr/>
                    <a:lstStyle/>
                    <a:p>
                      <a:pPr marL="0" marR="0" indent="0" defTabSz="914400" eaLnBrk="1" fontAlgn="auto" latinLnBrk="0" hangingPunct="1">
                        <a:lnSpc>
                          <a:spcPct val="100000"/>
                        </a:lnSpc>
                        <a:spcBef>
                          <a:spcPts val="0"/>
                        </a:spcBef>
                        <a:spcAft>
                          <a:spcPts val="0"/>
                        </a:spcAft>
                        <a:buClrTx/>
                        <a:buSzTx/>
                        <a:buFontTx/>
                        <a:buNone/>
                        <a:tabLst/>
                        <a:defRPr/>
                      </a:pPr>
                      <a:r>
                        <a:rPr lang="es-CO" sz="700" u="none" strike="noStrike" dirty="0">
                          <a:solidFill>
                            <a:schemeClr val="accent6">
                              <a:lumMod val="50000"/>
                            </a:schemeClr>
                          </a:solidFill>
                          <a:effectLst/>
                          <a:latin typeface="Arial" panose="020B0604020202020204" pitchFamily="34" charset="0"/>
                          <a:cs typeface="Arial" panose="020B0604020202020204" pitchFamily="34" charset="0"/>
                        </a:rPr>
                        <a:t>Hasta en 10 minutos</a:t>
                      </a:r>
                      <a:endParaRPr lang="es-CO" sz="70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710" marB="45710"/>
                </a:tc>
                <a:tc hMerge="1">
                  <a:txBody>
                    <a:bodyPr/>
                    <a:lstStyle/>
                    <a:p>
                      <a:endParaRPr lang="es-CO"/>
                    </a:p>
                  </a:txBody>
                  <a:tcPr/>
                </a:tc>
                <a:extLst>
                  <a:ext uri="{0D108BD9-81ED-4DB2-BD59-A6C34878D82A}">
                    <a16:rowId xmlns:a16="http://schemas.microsoft.com/office/drawing/2014/main" val="10006"/>
                  </a:ext>
                </a:extLst>
              </a:tr>
              <a:tr h="201482">
                <a:tc gridSpan="4">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 </a:t>
                      </a:r>
                      <a:r>
                        <a:rPr lang="es-CO" sz="700" b="1" kern="1200" dirty="0">
                          <a:solidFill>
                            <a:schemeClr val="accent6">
                              <a:lumMod val="50000"/>
                            </a:schemeClr>
                          </a:solidFill>
                          <a:latin typeface="Arial" panose="020B0604020202020204" pitchFamily="34" charset="0"/>
                          <a:cs typeface="Arial" panose="020B0604020202020204" pitchFamily="34" charset="0"/>
                        </a:rPr>
                        <a:t>EMPLEOS GENERADOS:</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1" marR="91451" marT="45688" marB="45688"/>
                </a:tc>
                <a:tc hMerge="1">
                  <a:txBody>
                    <a:bodyPr/>
                    <a:lstStyle/>
                    <a:p>
                      <a:endParaRPr lang="es-CO" dirty="0"/>
                    </a:p>
                  </a:txBody>
                  <a:tcPr marL="91442" marR="91442" marT="45698" marB="45698"/>
                </a:tc>
                <a:tc hMerge="1">
                  <a:txBody>
                    <a:bodyPr/>
                    <a:lstStyle/>
                    <a:p>
                      <a:endParaRPr lang="es-CO" sz="80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b="1" kern="1200" dirty="0">
                        <a:solidFill>
                          <a:schemeClr val="tx1"/>
                        </a:solidFill>
                        <a:latin typeface="+mn-lt"/>
                        <a:ea typeface="Verdana" panose="020B0604030504040204" pitchFamily="34" charset="0"/>
                        <a:cs typeface="Verdana" panose="020B0604030504040204" pitchFamily="34" charset="0"/>
                      </a:endParaRPr>
                    </a:p>
                  </a:txBody>
                  <a:tcPr marL="91455" marR="91455" marT="45687" marB="45687"/>
                </a:tc>
                <a:tc gridSpan="2">
                  <a:txBody>
                    <a:bodyPr/>
                    <a:lstStyle/>
                    <a:p>
                      <a:r>
                        <a:rPr lang="es-CO" sz="700" dirty="0">
                          <a:solidFill>
                            <a:schemeClr val="accent6">
                              <a:lumMod val="50000"/>
                            </a:schemeClr>
                          </a:solidFill>
                          <a:latin typeface="Arial" panose="020B0604020202020204" pitchFamily="34" charset="0"/>
                          <a:cs typeface="Arial" panose="020B0604020202020204" pitchFamily="34" charset="0"/>
                        </a:rPr>
                        <a:t>278  entre directos e indirectos</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710" marB="45710"/>
                </a:tc>
                <a:tc hMerge="1">
                  <a:txBody>
                    <a:bodyPr/>
                    <a:lstStyle/>
                    <a:p>
                      <a:endParaRPr lang="es-CO"/>
                    </a:p>
                  </a:txBody>
                  <a:tcPr/>
                </a:tc>
                <a:extLst>
                  <a:ext uri="{0D108BD9-81ED-4DB2-BD59-A6C34878D82A}">
                    <a16:rowId xmlns:a16="http://schemas.microsoft.com/office/drawing/2014/main" val="10007"/>
                  </a:ext>
                </a:extLst>
              </a:tr>
              <a:tr h="201482">
                <a:tc gridSpan="4">
                  <a:txBody>
                    <a:bodyPr/>
                    <a:lstStyle/>
                    <a:p>
                      <a:r>
                        <a:rPr lang="es-CO" sz="700" kern="1200" dirty="0">
                          <a:solidFill>
                            <a:schemeClr val="accent6">
                              <a:lumMod val="50000"/>
                            </a:schemeClr>
                          </a:solidFill>
                          <a:latin typeface="Arial" panose="020B0604020202020204" pitchFamily="34" charset="0"/>
                          <a:cs typeface="Arial" panose="020B0604020202020204" pitchFamily="34" charset="0"/>
                        </a:rPr>
                        <a:t>DISMINUCIÓN DE LA ACCIDENTALIDAD: </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1" marR="91451" marT="45688" marB="45688"/>
                </a:tc>
                <a:tc hMerge="1">
                  <a:txBody>
                    <a:bodyPr/>
                    <a:lstStyle/>
                    <a:p>
                      <a:endParaRPr lang="es-CO" dirty="0"/>
                    </a:p>
                  </a:txBody>
                  <a:tcPr marL="91442" marR="91442" marT="45698" marB="45698"/>
                </a:tc>
                <a:tc hMerge="1">
                  <a:txBody>
                    <a:bodyPr/>
                    <a:lstStyle/>
                    <a:p>
                      <a:endParaRPr lang="es-CO" sz="8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sz="800" b="1" kern="1200" dirty="0">
                        <a:solidFill>
                          <a:schemeClr val="tx1"/>
                        </a:solidFill>
                        <a:latin typeface="+mn-lt"/>
                        <a:ea typeface="Verdana" panose="020B0604030504040204" pitchFamily="34" charset="0"/>
                        <a:cs typeface="Verdana" panose="020B0604030504040204" pitchFamily="34" charset="0"/>
                      </a:endParaRPr>
                    </a:p>
                  </a:txBody>
                  <a:tcPr marL="91455" marR="91455" marT="45687" marB="45687"/>
                </a:tc>
                <a:tc gridSpan="2">
                  <a:txBody>
                    <a:bodyPr/>
                    <a:lstStyle/>
                    <a:p>
                      <a:r>
                        <a:rPr lang="es-CO" sz="700" dirty="0">
                          <a:solidFill>
                            <a:schemeClr val="accent6">
                              <a:lumMod val="50000"/>
                            </a:schemeClr>
                          </a:solidFill>
                          <a:latin typeface="Arial" panose="020B0604020202020204" pitchFamily="34" charset="0"/>
                          <a:cs typeface="Arial" panose="020B0604020202020204" pitchFamily="34" charset="0"/>
                        </a:rPr>
                        <a:t>40%</a:t>
                      </a:r>
                      <a:endParaRPr lang="es-CO" sz="700" b="1"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49" marR="91449" marT="45710" marB="45710"/>
                </a:tc>
                <a:tc hMerge="1">
                  <a:txBody>
                    <a:bodyPr/>
                    <a:lstStyle/>
                    <a:p>
                      <a:endParaRPr lang="es-CO"/>
                    </a:p>
                  </a:txBody>
                  <a:tcPr/>
                </a:tc>
                <a:extLst>
                  <a:ext uri="{0D108BD9-81ED-4DB2-BD59-A6C34878D82A}">
                    <a16:rowId xmlns:a16="http://schemas.microsoft.com/office/drawing/2014/main" val="10008"/>
                  </a:ext>
                </a:extLst>
              </a:tr>
              <a:tr h="451548">
                <a:tc gridSpan="6">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s-CO" sz="700" b="1" kern="1200" dirty="0">
                          <a:solidFill>
                            <a:schemeClr val="accent6">
                              <a:lumMod val="50000"/>
                            </a:schemeClr>
                          </a:solidFill>
                          <a:latin typeface="Arial" panose="020B0604020202020204" pitchFamily="34" charset="0"/>
                          <a:cs typeface="Arial" panose="020B0604020202020204" pitchFamily="34" charset="0"/>
                        </a:rPr>
                        <a:t>OTROS BENEFICIOS: </a:t>
                      </a:r>
                      <a:r>
                        <a:rPr lang="es-CO" sz="700" kern="1200" dirty="0">
                          <a:solidFill>
                            <a:schemeClr val="accent6">
                              <a:lumMod val="50000"/>
                            </a:schemeClr>
                          </a:solidFill>
                          <a:latin typeface="Arial" panose="020B0604020202020204" pitchFamily="34" charset="0"/>
                          <a:cs typeface="Arial" panose="020B0604020202020204" pitchFamily="34" charset="0"/>
                        </a:rPr>
                        <a:t>Beneficios en la industria, turismo y transporte.​, con un ahorro en tiempos de recorrido hasta de 10 minutos en transporte terrestre, con una población beneficiada de 1.653.176 habitantes, generando 278 empleos directos y 0 empleos indirectos para un total de 278 empleos generados, impactando el departamento de Magdalena</a:t>
                      </a:r>
                      <a:endPar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1" marR="91451" marT="45688" marB="45688"/>
                </a:tc>
                <a:tc hMerge="1">
                  <a:txBody>
                    <a:bodyPr/>
                    <a:lstStyle/>
                    <a:p>
                      <a:endParaRPr lang="es-CO" sz="1000" kern="1200" dirty="0">
                        <a:solidFill>
                          <a:schemeClr val="tx1"/>
                        </a:solidFill>
                        <a:latin typeface="+mn-lt"/>
                        <a:ea typeface="+mn-ea"/>
                        <a:cs typeface="+mn-cs"/>
                      </a:endParaRPr>
                    </a:p>
                  </a:txBody>
                  <a:tcPr/>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01440">
                <a:tc gridSpan="6">
                  <a:txBody>
                    <a:bodyPr/>
                    <a:lstStyle/>
                    <a:p>
                      <a:pPr marL="0" algn="ctr"/>
                      <a:r>
                        <a:rPr lang="es-CO" sz="700" kern="1200" dirty="0">
                          <a:solidFill>
                            <a:schemeClr val="accent6">
                              <a:lumMod val="50000"/>
                            </a:schemeClr>
                          </a:solidFill>
                          <a:latin typeface="Arial" panose="020B0604020202020204" pitchFamily="34" charset="0"/>
                          <a:cs typeface="Arial" panose="020B0604020202020204" pitchFamily="34" charset="0"/>
                        </a:rPr>
                        <a:t>METAS DEL CONTRATO O PROYECTO (PLAN DE ACCIÓN 2019)</a:t>
                      </a:r>
                      <a:endParaRPr lang="es-CO" sz="700" b="0" kern="12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51" marR="91451" marT="45688" marB="45688"/>
                </a:tc>
                <a:tc hMerge="1">
                  <a:txBody>
                    <a:bodyPr/>
                    <a:lstStyle/>
                    <a:p>
                      <a:endParaRPr lang="es-CO" dirty="0"/>
                    </a:p>
                  </a:txBody>
                  <a:tcPr marL="91455" marR="91455" marT="45693" marB="45693">
                    <a:solidFill>
                      <a:schemeClr val="accent1"/>
                    </a:solidFill>
                  </a:tcPr>
                </a:tc>
                <a:tc hMerge="1">
                  <a:txBody>
                    <a:bodyPr/>
                    <a:lstStyle/>
                    <a:p>
                      <a:endParaRPr lang="es-CO" dirty="0"/>
                    </a:p>
                  </a:txBody>
                  <a:tcPr/>
                </a:tc>
                <a:tc hMerge="1">
                  <a:txBody>
                    <a:bodyPr/>
                    <a:lstStyle/>
                    <a:p>
                      <a:endParaRPr lang="es-CO"/>
                    </a:p>
                  </a:txBody>
                  <a:tcPr/>
                </a:tc>
                <a:tc hMerge="1">
                  <a:txBody>
                    <a:bodyPr/>
                    <a:lstStyle/>
                    <a:p>
                      <a:endParaRPr lang="es-CO"/>
                    </a:p>
                  </a:txBody>
                  <a:tcPr/>
                </a:tc>
                <a:tc hMerge="1">
                  <a:txBody>
                    <a:bodyPr/>
                    <a:lstStyle/>
                    <a:p>
                      <a:pPr marL="0"/>
                      <a:endParaRPr lang="es-CO" sz="900" b="0" kern="1200" dirty="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marL="91455" marR="91455" marT="45693" marB="45693">
                    <a:solidFill>
                      <a:schemeClr val="accent1"/>
                    </a:solidFill>
                  </a:tcPr>
                </a:tc>
                <a:extLst>
                  <a:ext uri="{0D108BD9-81ED-4DB2-BD59-A6C34878D82A}">
                    <a16:rowId xmlns:a16="http://schemas.microsoft.com/office/drawing/2014/main" val="10010"/>
                  </a:ext>
                </a:extLst>
              </a:tr>
              <a:tr h="230289">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700" dirty="0">
                          <a:solidFill>
                            <a:schemeClr val="accent6">
                              <a:lumMod val="50000"/>
                            </a:schemeClr>
                          </a:solidFill>
                          <a:effectLst/>
                          <a:latin typeface="Arial" panose="020B0604020202020204" pitchFamily="34" charset="0"/>
                          <a:cs typeface="Arial" panose="020B0604020202020204" pitchFamily="34" charset="0"/>
                        </a:rPr>
                        <a:t>INDICADOR DE GESTIÓN</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7" marR="58357" marT="0" marB="0" anchor="ctr"/>
                </a:tc>
                <a:tc gridSpan="2">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META 2019</a:t>
                      </a:r>
                      <a:endParaRPr lang="es-CO" sz="8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7" marR="58357" marT="0" marB="0" anchor="ctr"/>
                </a:tc>
                <a:tc hMerge="1">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endParaRPr lang="es-CO" sz="900" b="1" dirty="0">
                        <a:effectLst/>
                        <a:latin typeface="Verdana" panose="020B0604030504040204" pitchFamily="34" charset="0"/>
                        <a:ea typeface="Verdana" panose="020B0604030504040204" pitchFamily="34" charset="0"/>
                        <a:cs typeface="Verdana" panose="020B0604030504040204" pitchFamily="34" charset="0"/>
                      </a:endParaRPr>
                    </a:p>
                  </a:txBody>
                  <a:tcPr marL="58352" marR="58352" marT="0" marB="0" anchor="ctr"/>
                </a:tc>
                <a:tc gridSpan="2">
                  <a:txBody>
                    <a:bodyPr/>
                    <a:lstStyle/>
                    <a:p>
                      <a:pPr algn="ctr">
                        <a:spcAft>
                          <a:spcPts val="0"/>
                        </a:spcAft>
                      </a:pPr>
                      <a:r>
                        <a:rPr lang="es-ES_tradnl" sz="700" dirty="0">
                          <a:solidFill>
                            <a:schemeClr val="accent6">
                              <a:lumMod val="50000"/>
                            </a:schemeClr>
                          </a:solidFill>
                          <a:effectLst/>
                          <a:latin typeface="Arial" panose="020B0604020202020204" pitchFamily="34" charset="0"/>
                          <a:cs typeface="Arial" panose="020B0604020202020204" pitchFamily="34" charset="0"/>
                        </a:rPr>
                        <a:t>EJECUCION MES NOVIEMBRE 2019</a:t>
                      </a:r>
                      <a:endParaRPr lang="es-CO" sz="700" b="1"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7" marR="58357" marT="0" marB="0" anchor="ctr"/>
                </a:tc>
                <a:tc hMerge="1">
                  <a:txBody>
                    <a:bodyPr/>
                    <a:lstStyle/>
                    <a:p>
                      <a:pPr algn="ctr">
                        <a:spcAft>
                          <a:spcPts val="0"/>
                        </a:spcAft>
                      </a:pPr>
                      <a:r>
                        <a:rPr lang="es-ES_tradnl" sz="800" b="1">
                          <a:effectLst/>
                          <a:latin typeface="+mn-lt"/>
                          <a:ea typeface="Verdana" panose="020B0604030504040204" pitchFamily="34" charset="0"/>
                          <a:cs typeface="Verdana" panose="020B0604030504040204" pitchFamily="34" charset="0"/>
                        </a:rPr>
                        <a:t>EJECUCION 2019</a:t>
                      </a:r>
                      <a:endParaRPr lang="es-CO" sz="800" b="1" dirty="0">
                        <a:effectLst/>
                        <a:latin typeface="+mn-lt"/>
                        <a:ea typeface="Verdana" panose="020B0604030504040204" pitchFamily="34" charset="0"/>
                        <a:cs typeface="Verdana" panose="020B0604030504040204" pitchFamily="34" charset="0"/>
                      </a:endParaRPr>
                    </a:p>
                  </a:txBody>
                  <a:tcPr marL="58360" marR="58360" marT="0" marB="0" anchor="ctr"/>
                </a:tc>
                <a:tc>
                  <a:txBody>
                    <a:bodyPr/>
                    <a:lstStyle>
                      <a:lvl1pPr marL="0" algn="l" defTabSz="914400" rtl="0" eaLnBrk="1" latinLnBrk="0" hangingPunct="1">
                        <a:defRPr sz="1800" kern="1200">
                          <a:solidFill>
                            <a:schemeClr val="dk1"/>
                          </a:solidFill>
                          <a:latin typeface="Calibri" panose="020F0502020204030204"/>
                          <a:ea typeface=""/>
                          <a:cs typeface=""/>
                        </a:defRPr>
                      </a:lvl1pPr>
                      <a:lvl2pPr marL="457200" algn="l" defTabSz="914400" rtl="0" eaLnBrk="1" latinLnBrk="0" hangingPunct="1">
                        <a:defRPr sz="1800" kern="1200">
                          <a:solidFill>
                            <a:schemeClr val="dk1"/>
                          </a:solidFill>
                          <a:latin typeface="Calibri" panose="020F0502020204030204"/>
                          <a:ea typeface=""/>
                          <a:cs typeface=""/>
                        </a:defRPr>
                      </a:lvl2pPr>
                      <a:lvl3pPr marL="914400" algn="l" defTabSz="914400" rtl="0" eaLnBrk="1" latinLnBrk="0" hangingPunct="1">
                        <a:defRPr sz="1800" kern="1200">
                          <a:solidFill>
                            <a:schemeClr val="dk1"/>
                          </a:solidFill>
                          <a:latin typeface="Calibri" panose="020F0502020204030204"/>
                          <a:ea typeface=""/>
                          <a:cs typeface=""/>
                        </a:defRPr>
                      </a:lvl3pPr>
                      <a:lvl4pPr marL="1371600" algn="l" defTabSz="914400" rtl="0" eaLnBrk="1" latinLnBrk="0" hangingPunct="1">
                        <a:defRPr sz="1800" kern="1200">
                          <a:solidFill>
                            <a:schemeClr val="dk1"/>
                          </a:solidFill>
                          <a:latin typeface="Calibri" panose="020F0502020204030204"/>
                          <a:ea typeface=""/>
                          <a:cs typeface=""/>
                        </a:defRPr>
                      </a:lvl4pPr>
                      <a:lvl5pPr marL="1828800" algn="l" defTabSz="914400" rtl="0" eaLnBrk="1" latinLnBrk="0" hangingPunct="1">
                        <a:defRPr sz="1800" kern="1200">
                          <a:solidFill>
                            <a:schemeClr val="dk1"/>
                          </a:solidFill>
                          <a:latin typeface="Calibri" panose="020F0502020204030204"/>
                          <a:ea typeface=""/>
                          <a:cs typeface=""/>
                        </a:defRPr>
                      </a:lvl5pPr>
                      <a:lvl6pPr marL="2286000" algn="l" defTabSz="914400" rtl="0" eaLnBrk="1" latinLnBrk="0" hangingPunct="1">
                        <a:defRPr sz="1800" kern="1200">
                          <a:solidFill>
                            <a:schemeClr val="dk1"/>
                          </a:solidFill>
                          <a:latin typeface="Calibri" panose="020F0502020204030204"/>
                          <a:ea typeface=""/>
                          <a:cs typeface=""/>
                        </a:defRPr>
                      </a:lvl6pPr>
                      <a:lvl7pPr marL="2743200" algn="l" defTabSz="914400" rtl="0" eaLnBrk="1" latinLnBrk="0" hangingPunct="1">
                        <a:defRPr sz="1800" kern="1200">
                          <a:solidFill>
                            <a:schemeClr val="dk1"/>
                          </a:solidFill>
                          <a:latin typeface="Calibri" panose="020F0502020204030204"/>
                          <a:ea typeface=""/>
                          <a:cs typeface=""/>
                        </a:defRPr>
                      </a:lvl7pPr>
                      <a:lvl8pPr marL="3200400" algn="l" defTabSz="914400" rtl="0" eaLnBrk="1" latinLnBrk="0" hangingPunct="1">
                        <a:defRPr sz="1800" kern="1200">
                          <a:solidFill>
                            <a:schemeClr val="dk1"/>
                          </a:solidFill>
                          <a:latin typeface="Calibri" panose="020F0502020204030204"/>
                          <a:ea typeface=""/>
                          <a:cs typeface=""/>
                        </a:defRPr>
                      </a:lvl8pPr>
                      <a:lvl9pPr marL="3657600" algn="l" defTabSz="914400" rtl="0" eaLnBrk="1" latinLnBrk="0" hangingPunct="1">
                        <a:defRPr sz="1800" kern="1200">
                          <a:solidFill>
                            <a:schemeClr val="dk1"/>
                          </a:solidFill>
                          <a:latin typeface="Calibri" panose="020F0502020204030204"/>
                          <a:ea typeface=""/>
                          <a:cs typeface=""/>
                        </a:defRPr>
                      </a:lvl9pPr>
                    </a:lstStyle>
                    <a:p>
                      <a:pPr algn="ctr">
                        <a:spcAft>
                          <a:spcPts val="0"/>
                        </a:spcAft>
                      </a:pPr>
                      <a:r>
                        <a:rPr lang="es-CO" sz="700" kern="1200" dirty="0">
                          <a:solidFill>
                            <a:schemeClr val="accent6">
                              <a:lumMod val="50000"/>
                            </a:schemeClr>
                          </a:solidFill>
                          <a:effectLst/>
                          <a:latin typeface="Arial" panose="020B0604020202020204" pitchFamily="34" charset="0"/>
                          <a:cs typeface="Arial" panose="020B0604020202020204" pitchFamily="34" charset="0"/>
                        </a:rPr>
                        <a:t>AVANCE TOTAL 2019</a:t>
                      </a:r>
                      <a:endParaRPr lang="es-CO" sz="700" b="1" kern="120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58357" marR="58357" marT="0" marB="0" anchor="ctr"/>
                </a:tc>
                <a:extLst>
                  <a:ext uri="{0D108BD9-81ED-4DB2-BD59-A6C34878D82A}">
                    <a16:rowId xmlns:a16="http://schemas.microsoft.com/office/drawing/2014/main" val="10011"/>
                  </a:ext>
                </a:extLst>
              </a:tr>
              <a:tr h="201329">
                <a:tc>
                  <a:txBody>
                    <a:bodyPr/>
                    <a:lstStyle/>
                    <a:p>
                      <a:pPr algn="just" rtl="0" fontAlgn="ctr"/>
                      <a:r>
                        <a:rPr lang="es-CO" sz="700" u="none" strike="noStrike" noProof="0" dirty="0">
                          <a:solidFill>
                            <a:schemeClr val="accent6">
                              <a:lumMod val="50000"/>
                            </a:schemeClr>
                          </a:solidFill>
                          <a:effectLst/>
                          <a:latin typeface="Arial" panose="020B0604020202020204" pitchFamily="34" charset="0"/>
                          <a:cs typeface="Arial" panose="020B0604020202020204" pitchFamily="34" charset="0"/>
                        </a:rPr>
                        <a:t>Km Segunda calzada (Km)</a:t>
                      </a:r>
                      <a:endParaRPr lang="es-CO" sz="700" b="1" i="0" u="none" strike="noStrike" noProof="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6" marR="9526" marT="9523" marB="0" anchor="ctr"/>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1,50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7" marR="91417" marT="45629" marB="45629"/>
                </a:tc>
                <a:tc hMerge="1">
                  <a:txBody>
                    <a:bodyPr/>
                    <a:lstStyle/>
                    <a:p>
                      <a:r>
                        <a:rPr lang="es-CO" sz="900" dirty="0">
                          <a:latin typeface="Verdana" panose="020B0604030504040204" pitchFamily="34" charset="0"/>
                          <a:ea typeface="Verdana" panose="020B0604030504040204" pitchFamily="34" charset="0"/>
                          <a:cs typeface="Verdana" panose="020B0604030504040204" pitchFamily="34" charset="0"/>
                        </a:rPr>
                        <a:t>3.5 Km.</a:t>
                      </a:r>
                    </a:p>
                  </a:txBody>
                  <a:tcPr marL="91408" marR="91408" marT="45639" marB="45639"/>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0,22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7" marR="91417" marT="45629" marB="45629"/>
                </a:tc>
                <a:tc hMerge="1">
                  <a:txBody>
                    <a:bodyPr/>
                    <a:lstStyle/>
                    <a:p>
                      <a:pPr algn="ctr"/>
                      <a:r>
                        <a:rPr lang="es-CO" sz="800">
                          <a:solidFill>
                            <a:schemeClr val="tx2"/>
                          </a:solidFill>
                          <a:latin typeface="+mn-lt"/>
                          <a:ea typeface="Verdana" panose="020B0604030504040204" pitchFamily="34" charset="0"/>
                          <a:cs typeface="Verdana" panose="020B0604030504040204" pitchFamily="34" charset="0"/>
                        </a:rPr>
                        <a:t>0 Km</a:t>
                      </a:r>
                      <a:endParaRPr lang="es-CO" sz="800" dirty="0">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28" marB="45628"/>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2,20 Km</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7" marR="91417" marT="45629" marB="45629"/>
                </a:tc>
                <a:extLst>
                  <a:ext uri="{0D108BD9-81ED-4DB2-BD59-A6C34878D82A}">
                    <a16:rowId xmlns:a16="http://schemas.microsoft.com/office/drawing/2014/main" val="10012"/>
                  </a:ext>
                </a:extLst>
              </a:tr>
              <a:tr h="205615">
                <a:tc>
                  <a:txBody>
                    <a:bodyPr/>
                    <a:lstStyle/>
                    <a:p>
                      <a:pPr algn="just" rtl="0" fontAlgn="ctr"/>
                      <a:r>
                        <a:rPr lang="es-CO" sz="700" u="none" strike="noStrike" noProof="0" dirty="0">
                          <a:solidFill>
                            <a:schemeClr val="accent6">
                              <a:lumMod val="50000"/>
                            </a:schemeClr>
                          </a:solidFill>
                          <a:effectLst/>
                          <a:latin typeface="Arial" panose="020B0604020202020204" pitchFamily="34" charset="0"/>
                          <a:cs typeface="Arial" panose="020B0604020202020204" pitchFamily="34" charset="0"/>
                        </a:rPr>
                        <a:t>Un Puentes (Un)</a:t>
                      </a:r>
                      <a:endParaRPr lang="es-CO" sz="700" b="1" i="0" u="none" strike="noStrike" noProof="0" dirty="0">
                        <a:solidFill>
                          <a:schemeClr val="accent6">
                            <a:lumMod val="50000"/>
                          </a:schemeClr>
                        </a:solidFill>
                        <a:effectLst/>
                        <a:latin typeface="Arial" panose="020B0604020202020204" pitchFamily="34" charset="0"/>
                        <a:ea typeface="Verdana" panose="020B0604030504040204" pitchFamily="34" charset="0"/>
                        <a:cs typeface="Arial" panose="020B0604020202020204" pitchFamily="34" charset="0"/>
                      </a:endParaRPr>
                    </a:p>
                  </a:txBody>
                  <a:tcPr marL="9526" marR="9526" marT="9523" marB="0" anchor="ctr"/>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1 Un</a:t>
                      </a:r>
                      <a:endParaRPr lang="es-CO" sz="8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7" marR="91417" marT="45629" marB="45629"/>
                </a:tc>
                <a:tc hMerge="1">
                  <a:txBody>
                    <a:bodyPr/>
                    <a:lstStyle/>
                    <a:p>
                      <a:endParaRPr lang="es-CO" sz="900" dirty="0">
                        <a:latin typeface="Verdana" panose="020B0604030504040204" pitchFamily="34" charset="0"/>
                        <a:ea typeface="Verdana" panose="020B0604030504040204" pitchFamily="34" charset="0"/>
                        <a:cs typeface="Verdana" panose="020B0604030504040204" pitchFamily="34" charset="0"/>
                      </a:endParaRPr>
                    </a:p>
                  </a:txBody>
                  <a:tcPr marL="91408" marR="91408" marT="45639" marB="45639"/>
                </a:tc>
                <a:tc gridSpan="2">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0,04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7" marR="91417" marT="45629" marB="45629"/>
                </a:tc>
                <a:tc hMerge="1">
                  <a:txBody>
                    <a:bodyPr/>
                    <a:lstStyle/>
                    <a:p>
                      <a:pPr algn="ctr"/>
                      <a:endParaRPr lang="es-CO" sz="800" dirty="0">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91421" marR="91421" marT="45628" marB="45628"/>
                </a:tc>
                <a:tc>
                  <a:txBody>
                    <a:bodyPr/>
                    <a:lstStyle/>
                    <a:p>
                      <a:pPr algn="ctr"/>
                      <a:r>
                        <a:rPr lang="es-CO" sz="700" dirty="0">
                          <a:solidFill>
                            <a:schemeClr val="accent6">
                              <a:lumMod val="50000"/>
                            </a:schemeClr>
                          </a:solidFill>
                          <a:latin typeface="Arial" panose="020B0604020202020204" pitchFamily="34" charset="0"/>
                          <a:cs typeface="Arial" panose="020B0604020202020204" pitchFamily="34" charset="0"/>
                        </a:rPr>
                        <a:t>0,69 Un</a:t>
                      </a:r>
                      <a:endParaRPr lang="es-CO" sz="700"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a:txBody>
                  <a:tcPr marL="91417" marR="91417" marT="45629" marB="45629"/>
                </a:tc>
                <a:extLst>
                  <a:ext uri="{0D108BD9-81ED-4DB2-BD59-A6C34878D82A}">
                    <a16:rowId xmlns:a16="http://schemas.microsoft.com/office/drawing/2014/main" val="10013"/>
                  </a:ext>
                </a:extLst>
              </a:tr>
            </a:tbl>
          </a:graphicData>
        </a:graphic>
      </p:graphicFrame>
      <p:pic>
        <p:nvPicPr>
          <p:cNvPr id="34" name="Imagen 33">
            <a:extLst>
              <a:ext uri="{FF2B5EF4-FFF2-40B4-BE49-F238E27FC236}">
                <a16:creationId xmlns:a16="http://schemas.microsoft.com/office/drawing/2014/main" id="{69226B77-A609-48BF-A62C-5008C5E259B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4262" t="2729" r="1404" b="11261"/>
          <a:stretch/>
        </p:blipFill>
        <p:spPr>
          <a:xfrm>
            <a:off x="1466850" y="4089400"/>
            <a:ext cx="3271838" cy="1722438"/>
          </a:xfrm>
          <a:prstGeom prst="rect">
            <a:avLst/>
          </a:prstGeom>
          <a:ln w="38100">
            <a:solidFill>
              <a:schemeClr val="accent6">
                <a:lumMod val="60000"/>
                <a:lumOff val="40000"/>
              </a:schemeClr>
            </a:solidFill>
          </a:ln>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ángulo 3">
            <a:extLst>
              <a:ext uri="{FF2B5EF4-FFF2-40B4-BE49-F238E27FC236}">
                <a16:creationId xmlns:a16="http://schemas.microsoft.com/office/drawing/2014/main" id="{FB028F8E-E348-4428-BF0A-D3E5BA79306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83971" name="Rectángulo 7">
            <a:extLst>
              <a:ext uri="{FF2B5EF4-FFF2-40B4-BE49-F238E27FC236}">
                <a16:creationId xmlns:a16="http://schemas.microsoft.com/office/drawing/2014/main" id="{2348B74E-1544-41C3-A534-F4111E6334FB}"/>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B1F9C220-C269-4950-9A89-94E3C030A69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83973" name="Imagen 14">
            <a:extLst>
              <a:ext uri="{FF2B5EF4-FFF2-40B4-BE49-F238E27FC236}">
                <a16:creationId xmlns:a16="http://schemas.microsoft.com/office/drawing/2014/main" id="{D9A1EDAA-CB6B-4DF2-B54E-F9B691C4C41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4" name="CuadroTexto 2">
            <a:extLst>
              <a:ext uri="{FF2B5EF4-FFF2-40B4-BE49-F238E27FC236}">
                <a16:creationId xmlns:a16="http://schemas.microsoft.com/office/drawing/2014/main" id="{06935B8D-ACD3-4B48-87E8-0B7BE788B9E8}"/>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83975" name="CuadroTexto 11">
            <a:extLst>
              <a:ext uri="{FF2B5EF4-FFF2-40B4-BE49-F238E27FC236}">
                <a16:creationId xmlns:a16="http://schemas.microsoft.com/office/drawing/2014/main" id="{C4693076-F27D-43F4-B4E1-6F0D4F869F56}"/>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83976" name="Imagen 16">
            <a:extLst>
              <a:ext uri="{FF2B5EF4-FFF2-40B4-BE49-F238E27FC236}">
                <a16:creationId xmlns:a16="http://schemas.microsoft.com/office/drawing/2014/main" id="{9E98CDB8-EBA6-41C2-815C-7D816435D5D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77" name="Imagen 2">
            <a:extLst>
              <a:ext uri="{FF2B5EF4-FFF2-40B4-BE49-F238E27FC236}">
                <a16:creationId xmlns:a16="http://schemas.microsoft.com/office/drawing/2014/main" id="{BFA3E781-0CC0-4EA9-BF55-7DCEF53CE92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ED0B7900-5B46-4164-9C56-75C71864C111}"/>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C49E5808-D4A2-4EAE-83F2-47F7AFFAE003}"/>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455C5A92-5507-4AB4-90FE-6E081ED5D4C9}"/>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8F83CB20-3205-4930-8AAC-0F3D88FD1F0D}"/>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83982" name="20 Imagen">
            <a:extLst>
              <a:ext uri="{FF2B5EF4-FFF2-40B4-BE49-F238E27FC236}">
                <a16:creationId xmlns:a16="http://schemas.microsoft.com/office/drawing/2014/main" id="{BF5522C2-0373-43F4-AB2D-889E818143C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82688" y="1879600"/>
            <a:ext cx="4076700"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descr="5f89868c-e95d-4a6e-8536-3c25092f706a@namprd12">
            <a:extLst>
              <a:ext uri="{FF2B5EF4-FFF2-40B4-BE49-F238E27FC236}">
                <a16:creationId xmlns:a16="http://schemas.microsoft.com/office/drawing/2014/main" id="{D3025FAC-A52A-41E3-B493-523D769C0B81}"/>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6802438" y="1971675"/>
            <a:ext cx="4083050" cy="3349625"/>
          </a:xfrm>
          <a:prstGeom prst="rect">
            <a:avLst/>
          </a:prstGeom>
          <a:ln w="38100" cap="sq">
            <a:noFill/>
            <a:prstDash val="solid"/>
            <a:miter lim="800000"/>
          </a:ln>
          <a:effectLst>
            <a:outerShdw blurRad="50800" dist="38100" dir="2700000" algn="tl" rotWithShape="0">
              <a:srgbClr val="000000">
                <a:alpha val="43000"/>
              </a:srgbClr>
            </a:outerShdw>
          </a:effectLst>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C9691F27-C105-44F2-AB2F-5F61B427F66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600" dirty="0">
              <a:solidFill>
                <a:prstClr val="white"/>
              </a:solidFill>
              <a:latin typeface="Arial" panose="020B0604020202020204" pitchFamily="34" charset="0"/>
              <a:cs typeface="Arial" panose="020B0604020202020204" pitchFamily="34" charset="0"/>
            </a:endParaRPr>
          </a:p>
        </p:txBody>
      </p:sp>
      <p:pic>
        <p:nvPicPr>
          <p:cNvPr id="84995" name="Imagen 1">
            <a:extLst>
              <a:ext uri="{FF2B5EF4-FFF2-40B4-BE49-F238E27FC236}">
                <a16:creationId xmlns:a16="http://schemas.microsoft.com/office/drawing/2014/main" id="{B7135515-D369-4C17-B4A7-75E316FC973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55138" y="586263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4DC7217C-9987-49D4-8F83-2F7D9CE4CDEE}"/>
              </a:ext>
            </a:extLst>
          </p:cNvPr>
          <p:cNvGrpSpPr>
            <a:grpSpLocks/>
          </p:cNvGrpSpPr>
          <p:nvPr/>
        </p:nvGrpSpPr>
        <p:grpSpPr bwMode="auto">
          <a:xfrm>
            <a:off x="6104082" y="799206"/>
            <a:ext cx="5230879" cy="482091"/>
            <a:chOff x="3797995" y="1095038"/>
            <a:chExt cx="8830843" cy="727144"/>
          </a:xfrm>
          <a:solidFill>
            <a:schemeClr val="accent6">
              <a:lumMod val="60000"/>
              <a:lumOff val="40000"/>
            </a:schemeClr>
          </a:solidFill>
        </p:grpSpPr>
        <p:sp>
          <p:nvSpPr>
            <p:cNvPr id="12" name="Pentágono 11">
              <a:extLst>
                <a:ext uri="{FF2B5EF4-FFF2-40B4-BE49-F238E27FC236}">
                  <a16:creationId xmlns:a16="http://schemas.microsoft.com/office/drawing/2014/main" id="{82A2FE67-DDCD-4BC4-B2F0-B2839F61820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81C65660-3E81-4930-966C-ECB23B50B1BC}"/>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1DAE9B1-CE20-48AF-A3BB-FD8D51EAFCD7}"/>
                </a:ext>
              </a:extLst>
            </p:cNvPr>
            <p:cNvSpPr txBox="1"/>
            <p:nvPr/>
          </p:nvSpPr>
          <p:spPr>
            <a:xfrm>
              <a:off x="5031026" y="1102635"/>
              <a:ext cx="7320727" cy="719547"/>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900" b="1" dirty="0">
                  <a:solidFill>
                    <a:srgbClr val="70AD47">
                      <a:lumMod val="50000"/>
                    </a:srgbClr>
                  </a:solidFill>
                  <a:latin typeface="Arial" panose="020B0604020202020204" pitchFamily="34" charset="0"/>
                  <a:cs typeface="Arial" panose="020B0604020202020204" pitchFamily="34" charset="0"/>
                </a:rPr>
                <a:t>Municipios Las Ánimas – Santa Cecilia (sector El Tabor – </a:t>
              </a:r>
              <a:r>
                <a:rPr lang="es-CO" sz="900" b="1" dirty="0" err="1">
                  <a:solidFill>
                    <a:srgbClr val="70AD47">
                      <a:lumMod val="50000"/>
                    </a:srgbClr>
                  </a:solidFill>
                  <a:latin typeface="Arial" panose="020B0604020202020204" pitchFamily="34" charset="0"/>
                  <a:cs typeface="Arial" panose="020B0604020202020204" pitchFamily="34" charset="0"/>
                </a:rPr>
                <a:t>Guarato</a:t>
              </a:r>
              <a:r>
                <a:rPr lang="es-CO" sz="900" b="1" dirty="0">
                  <a:solidFill>
                    <a:srgbClr val="70AD47">
                      <a:lumMod val="50000"/>
                    </a:srgbClr>
                  </a:solidFill>
                  <a:latin typeface="Arial" panose="020B0604020202020204" pitchFamily="34" charset="0"/>
                  <a:cs typeface="Arial" panose="020B0604020202020204" pitchFamily="34" charset="0"/>
                </a:rPr>
                <a:t>)</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523BB43F-A615-4927-87AE-5606EB83315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84997" name="Rectángulo 67">
            <a:extLst>
              <a:ext uri="{FF2B5EF4-FFF2-40B4-BE49-F238E27FC236}">
                <a16:creationId xmlns:a16="http://schemas.microsoft.com/office/drawing/2014/main" id="{63F7B341-64CD-4115-BB4A-76152C1F8681}"/>
              </a:ext>
            </a:extLst>
          </p:cNvPr>
          <p:cNvSpPr>
            <a:spLocks noChangeArrowheads="1"/>
          </p:cNvSpPr>
          <p:nvPr/>
        </p:nvSpPr>
        <p:spPr bwMode="auto">
          <a:xfrm>
            <a:off x="857250" y="146050"/>
            <a:ext cx="62484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VIAS PARA EL CHOCÓ</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84998" name="Rectángulo 68">
            <a:extLst>
              <a:ext uri="{FF2B5EF4-FFF2-40B4-BE49-F238E27FC236}">
                <a16:creationId xmlns:a16="http://schemas.microsoft.com/office/drawing/2014/main" id="{CB4FF76A-1D79-468A-B6EE-2A8611A9A6B6}"/>
              </a:ext>
            </a:extLst>
          </p:cNvPr>
          <p:cNvSpPr>
            <a:spLocks noChangeArrowheads="1"/>
          </p:cNvSpPr>
          <p:nvPr/>
        </p:nvSpPr>
        <p:spPr bwMode="auto">
          <a:xfrm>
            <a:off x="857250" y="360363"/>
            <a:ext cx="10941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Mejoramiento, Gestión Social, Predial y Ambiental del proyecto Transversal Central del Pacífico </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84999" name="Imagen 35">
            <a:extLst>
              <a:ext uri="{FF2B5EF4-FFF2-40B4-BE49-F238E27FC236}">
                <a16:creationId xmlns:a16="http://schemas.microsoft.com/office/drawing/2014/main" id="{C67D8400-72E0-4B21-AE6B-6A19F3E50A8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00" name="CuadroTexto 3">
            <a:extLst>
              <a:ext uri="{FF2B5EF4-FFF2-40B4-BE49-F238E27FC236}">
                <a16:creationId xmlns:a16="http://schemas.microsoft.com/office/drawing/2014/main" id="{790CCD36-CBB7-45B6-8A5D-42B99A01D237}"/>
              </a:ext>
            </a:extLst>
          </p:cNvPr>
          <p:cNvSpPr txBox="1">
            <a:spLocks noChangeArrowheads="1"/>
          </p:cNvSpPr>
          <p:nvPr/>
        </p:nvSpPr>
        <p:spPr bwMode="auto">
          <a:xfrm>
            <a:off x="5108575" y="455930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F571CE69-C153-4DA4-A535-C53FDD8DD0B9}"/>
              </a:ext>
            </a:extLst>
          </p:cNvPr>
          <p:cNvGrpSpPr>
            <a:grpSpLocks/>
          </p:cNvGrpSpPr>
          <p:nvPr/>
        </p:nvGrpSpPr>
        <p:grpSpPr bwMode="auto">
          <a:xfrm>
            <a:off x="6089174" y="1353863"/>
            <a:ext cx="5245788" cy="433388"/>
            <a:chOff x="3797995" y="1095038"/>
            <a:chExt cx="8810786" cy="641713"/>
          </a:xfrm>
          <a:solidFill>
            <a:schemeClr val="accent6">
              <a:lumMod val="60000"/>
              <a:lumOff val="40000"/>
            </a:schemeClr>
          </a:solidFill>
        </p:grpSpPr>
        <p:sp>
          <p:nvSpPr>
            <p:cNvPr id="39" name="Pentágono 11">
              <a:extLst>
                <a:ext uri="{FF2B5EF4-FFF2-40B4-BE49-F238E27FC236}">
                  <a16:creationId xmlns:a16="http://schemas.microsoft.com/office/drawing/2014/main" id="{E299035B-D297-4D52-8973-A7D95CCAB67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F66ADC1B-BD17-4938-8E2E-6CBA038D1C60}"/>
                </a:ext>
              </a:extLst>
            </p:cNvPr>
            <p:cNvSpPr/>
            <p:nvPr/>
          </p:nvSpPr>
          <p:spPr>
            <a:xfrm>
              <a:off x="4772939" y="1097962"/>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100" b="1" dirty="0">
                  <a:solidFill>
                    <a:srgbClr val="70AD47">
                      <a:lumMod val="50000"/>
                    </a:srgbClr>
                  </a:solidFill>
                  <a:latin typeface="Arial" panose="020B0604020202020204" pitchFamily="34" charset="0"/>
                  <a:cs typeface="Arial" panose="020B0604020202020204" pitchFamily="34" charset="0"/>
                </a:rPr>
                <a:t>Interconexión de los Departamentos de Chocó y Risaralda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7E983BB1-EBB9-403D-9E71-8AE7011DB04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1DD68B34-7D1D-4383-9468-FE5534231200}"/>
              </a:ext>
            </a:extLst>
          </p:cNvPr>
          <p:cNvGrpSpPr>
            <a:grpSpLocks/>
          </p:cNvGrpSpPr>
          <p:nvPr/>
        </p:nvGrpSpPr>
        <p:grpSpPr bwMode="auto">
          <a:xfrm>
            <a:off x="6117336" y="1882538"/>
            <a:ext cx="5217626"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1E1B416A-61E2-451E-B1B1-D6AD6E92ECF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FF0EC6E8-BA40-4D5E-A5CD-4CF8C4A96038}"/>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132,34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DB4D27D8-AD75-4A8C-B2E2-A73F87A2326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D863F6D4-468B-4E60-9277-AF1858EA02E0}"/>
              </a:ext>
            </a:extLst>
          </p:cNvPr>
          <p:cNvGrpSpPr>
            <a:grpSpLocks/>
          </p:cNvGrpSpPr>
          <p:nvPr/>
        </p:nvGrpSpPr>
        <p:grpSpPr bwMode="auto">
          <a:xfrm>
            <a:off x="6104082" y="2422081"/>
            <a:ext cx="5230879" cy="359802"/>
            <a:chOff x="3797995" y="1094747"/>
            <a:chExt cx="8830843" cy="642004"/>
          </a:xfrm>
          <a:solidFill>
            <a:schemeClr val="accent6">
              <a:lumMod val="60000"/>
              <a:lumOff val="40000"/>
            </a:schemeClr>
          </a:solidFill>
        </p:grpSpPr>
        <p:sp>
          <p:nvSpPr>
            <p:cNvPr id="48" name="Pentágono 11">
              <a:extLst>
                <a:ext uri="{FF2B5EF4-FFF2-40B4-BE49-F238E27FC236}">
                  <a16:creationId xmlns:a16="http://schemas.microsoft.com/office/drawing/2014/main" id="{76D9CA5D-518F-4483-A528-A952C687FB1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A3138CC0-3A77-4F4C-8C52-853B2657ED7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EE1E065A-565E-42C8-B939-2F6464D2113B}"/>
                </a:ext>
              </a:extLst>
            </p:cNvPr>
            <p:cNvSpPr txBox="1"/>
            <p:nvPr/>
          </p:nvSpPr>
          <p:spPr>
            <a:xfrm>
              <a:off x="5031026" y="1094747"/>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13,37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A432B499-1441-466E-BAFC-B4A1754851C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85004" name="Imagen 54">
            <a:extLst>
              <a:ext uri="{FF2B5EF4-FFF2-40B4-BE49-F238E27FC236}">
                <a16:creationId xmlns:a16="http://schemas.microsoft.com/office/drawing/2014/main" id="{B6A96E2C-8B63-467D-8EB1-C3D13AF40B5E}"/>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05" name="Imagen 2">
            <a:extLst>
              <a:ext uri="{FF2B5EF4-FFF2-40B4-BE49-F238E27FC236}">
                <a16:creationId xmlns:a16="http://schemas.microsoft.com/office/drawing/2014/main" id="{87C2B059-8BF5-40BA-80B3-8538C8ADE0BA}"/>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966788" y="4090988"/>
            <a:ext cx="4114800" cy="161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E863957-8CE2-4521-96C2-8399EA0DE7CF}"/>
              </a:ext>
            </a:extLst>
          </p:cNvPr>
          <p:cNvGraphicFramePr>
            <a:graphicFrameLocks noGrp="1"/>
          </p:cNvGraphicFramePr>
          <p:nvPr/>
        </p:nvGraphicFramePr>
        <p:xfrm>
          <a:off x="6116638" y="2930525"/>
          <a:ext cx="5218112" cy="2727325"/>
        </p:xfrm>
        <a:graphic>
          <a:graphicData uri="http://schemas.openxmlformats.org/drawingml/2006/table">
            <a:tbl>
              <a:tblPr firstRow="1" bandRow="1"/>
              <a:tblGrid>
                <a:gridCol w="1860313">
                  <a:extLst>
                    <a:ext uri="{9D8B030D-6E8A-4147-A177-3AD203B41FA5}">
                      <a16:colId xmlns:a16="http://schemas.microsoft.com/office/drawing/2014/main" val="20000"/>
                    </a:ext>
                  </a:extLst>
                </a:gridCol>
                <a:gridCol w="1335863">
                  <a:extLst>
                    <a:ext uri="{9D8B030D-6E8A-4147-A177-3AD203B41FA5}">
                      <a16:colId xmlns:a16="http://schemas.microsoft.com/office/drawing/2014/main" val="20001"/>
                    </a:ext>
                  </a:extLst>
                </a:gridCol>
                <a:gridCol w="1161046">
                  <a:extLst>
                    <a:ext uri="{9D8B030D-6E8A-4147-A177-3AD203B41FA5}">
                      <a16:colId xmlns:a16="http://schemas.microsoft.com/office/drawing/2014/main" val="20002"/>
                    </a:ext>
                  </a:extLst>
                </a:gridCol>
                <a:gridCol w="860889">
                  <a:extLst>
                    <a:ext uri="{9D8B030D-6E8A-4147-A177-3AD203B41FA5}">
                      <a16:colId xmlns:a16="http://schemas.microsoft.com/office/drawing/2014/main" val="20003"/>
                    </a:ext>
                  </a:extLst>
                </a:gridCol>
              </a:tblGrid>
              <a:tr h="205062">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6" marR="9526" marT="9521"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05062">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$ 104.192</a:t>
                      </a:r>
                    </a:p>
                  </a:txBody>
                  <a:tcPr marL="9526" marR="9526" marT="952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205062">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$ 19.392</a:t>
                      </a:r>
                    </a:p>
                  </a:txBody>
                  <a:tcPr marL="9526" marR="9526" marT="952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05062">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$ 35,00</a:t>
                      </a:r>
                    </a:p>
                  </a:txBody>
                  <a:tcPr marL="9526" marR="9526" marT="952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205062">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$ 9.998</a:t>
                      </a:r>
                    </a:p>
                  </a:txBody>
                  <a:tcPr marL="9526" marR="9526" marT="952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05062">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$ 3,00</a:t>
                      </a:r>
                    </a:p>
                  </a:txBody>
                  <a:tcPr marL="9526" marR="9526" marT="952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205062">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$ 2,30</a:t>
                      </a:r>
                    </a:p>
                  </a:txBody>
                  <a:tcPr marL="9526" marR="9526" marT="952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205062">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$ 114.190</a:t>
                      </a:r>
                    </a:p>
                  </a:txBody>
                  <a:tcPr marL="9526" marR="9526" marT="952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205062">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$ 59.690</a:t>
                      </a:r>
                    </a:p>
                  </a:txBody>
                  <a:tcPr marL="9526" marR="9526" marT="9521"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205062">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6" marR="9526" marT="9521"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61390">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6" marR="9526" marT="952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6" marR="9526" marT="952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6" marR="9526" marT="9521"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15316">
                <a:tc>
                  <a:txBody>
                    <a:bodyPr/>
                    <a:lstStyle/>
                    <a:p>
                      <a:pPr algn="ctr" rtl="0" fontAlgn="ctr"/>
                      <a:r>
                        <a:rPr lang="es-CO" sz="800" b="0" i="0" u="none" strike="noStrike">
                          <a:solidFill>
                            <a:srgbClr val="375623"/>
                          </a:solidFill>
                          <a:effectLst/>
                          <a:latin typeface="Arial" panose="020B0604020202020204" pitchFamily="34" charset="0"/>
                        </a:rPr>
                        <a:t>EL TABOR - GUARATO</a:t>
                      </a:r>
                    </a:p>
                  </a:txBody>
                  <a:tcPr marL="9526" marR="9526" marT="9521"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13,37 KM</a:t>
                      </a:r>
                    </a:p>
                  </a:txBody>
                  <a:tcPr marL="9526" marR="9526" marT="952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6" marR="9526" marT="952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5,41 km</a:t>
                      </a:r>
                    </a:p>
                  </a:txBody>
                  <a:tcPr marL="9526" marR="9526" marT="9521"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BCD036F8-6B2B-4960-84C2-9E62158F1966}"/>
              </a:ext>
            </a:extLst>
          </p:cNvPr>
          <p:cNvGraphicFramePr>
            <a:graphicFrameLocks noGrp="1"/>
          </p:cNvGraphicFramePr>
          <p:nvPr/>
        </p:nvGraphicFramePr>
        <p:xfrm>
          <a:off x="857250" y="836613"/>
          <a:ext cx="4775200" cy="3194050"/>
        </p:xfrm>
        <a:graphic>
          <a:graphicData uri="http://schemas.openxmlformats.org/drawingml/2006/table">
            <a:tbl>
              <a:tblPr firstRow="1" bandRow="1"/>
              <a:tblGrid>
                <a:gridCol w="1852947">
                  <a:extLst>
                    <a:ext uri="{9D8B030D-6E8A-4147-A177-3AD203B41FA5}">
                      <a16:colId xmlns:a16="http://schemas.microsoft.com/office/drawing/2014/main" val="20000"/>
                    </a:ext>
                  </a:extLst>
                </a:gridCol>
                <a:gridCol w="602208">
                  <a:extLst>
                    <a:ext uri="{9D8B030D-6E8A-4147-A177-3AD203B41FA5}">
                      <a16:colId xmlns:a16="http://schemas.microsoft.com/office/drawing/2014/main" val="20001"/>
                    </a:ext>
                  </a:extLst>
                </a:gridCol>
                <a:gridCol w="1358829">
                  <a:extLst>
                    <a:ext uri="{9D8B030D-6E8A-4147-A177-3AD203B41FA5}">
                      <a16:colId xmlns:a16="http://schemas.microsoft.com/office/drawing/2014/main" val="20002"/>
                    </a:ext>
                  </a:extLst>
                </a:gridCol>
                <a:gridCol w="46324">
                  <a:extLst>
                    <a:ext uri="{9D8B030D-6E8A-4147-A177-3AD203B41FA5}">
                      <a16:colId xmlns:a16="http://schemas.microsoft.com/office/drawing/2014/main" val="20003"/>
                    </a:ext>
                  </a:extLst>
                </a:gridCol>
                <a:gridCol w="914893">
                  <a:extLst>
                    <a:ext uri="{9D8B030D-6E8A-4147-A177-3AD203B41FA5}">
                      <a16:colId xmlns:a16="http://schemas.microsoft.com/office/drawing/2014/main" val="20004"/>
                    </a:ext>
                  </a:extLst>
                </a:gridCol>
              </a:tblGrid>
              <a:tr h="190460">
                <a:tc gridSpan="5">
                  <a:txBody>
                    <a:bodyPr/>
                    <a:lstStyle/>
                    <a:p>
                      <a:pPr algn="ctr" rtl="0" fontAlgn="b"/>
                      <a:r>
                        <a:rPr lang="es-CO" sz="1000" b="0" i="0" u="none" strike="noStrike">
                          <a:solidFill>
                            <a:srgbClr val="FFFFFF"/>
                          </a:solidFill>
                          <a:effectLst/>
                          <a:latin typeface="Calibri" panose="020F0502020204030204" pitchFamily="34" charset="0"/>
                        </a:rPr>
                        <a:t>INFORMACION DEL CONTRATO</a:t>
                      </a:r>
                    </a:p>
                  </a:txBody>
                  <a:tcPr marL="9526" marR="9526"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460">
                <a:tc>
                  <a:txBody>
                    <a:bodyPr/>
                    <a:lstStyle/>
                    <a:p>
                      <a:pPr algn="l" rtl="0" fontAlgn="b"/>
                      <a:r>
                        <a:rPr lang="es-CO" sz="700" b="1" i="0" u="none" strike="noStrike">
                          <a:solidFill>
                            <a:srgbClr val="375623"/>
                          </a:solidFill>
                          <a:effectLst/>
                          <a:latin typeface="Arial" panose="020B0604020202020204" pitchFamily="34" charset="0"/>
                        </a:rPr>
                        <a:t>CONTRATO No.</a:t>
                      </a:r>
                    </a:p>
                  </a:txBody>
                  <a:tcPr marL="9526" marR="9526"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700" b="0" i="0" u="none" strike="noStrike">
                          <a:solidFill>
                            <a:srgbClr val="375623"/>
                          </a:solidFill>
                          <a:effectLst/>
                          <a:latin typeface="Arial" panose="020B0604020202020204" pitchFamily="34" charset="0"/>
                        </a:rPr>
                        <a:t>1433 DE 2017</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46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9526" marR="9526"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4">
                  <a:txBody>
                    <a:bodyPr/>
                    <a:lstStyle/>
                    <a:p>
                      <a:pPr algn="l" rtl="0" fontAlgn="ctr"/>
                      <a:r>
                        <a:rPr lang="es-CO" sz="700" b="0" i="0" u="none" strike="noStrike">
                          <a:solidFill>
                            <a:srgbClr val="375623"/>
                          </a:solidFill>
                          <a:effectLst/>
                          <a:latin typeface="Arial" panose="020B0604020202020204" pitchFamily="34" charset="0"/>
                        </a:rPr>
                        <a:t>29/12/2017</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460">
                <a:tc gridSpan="4">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9526" marR="9526"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b"/>
                      <a:r>
                        <a:rPr lang="es-CO" sz="1000" b="0" i="0" u="none" strike="noStrike">
                          <a:solidFill>
                            <a:srgbClr val="375623"/>
                          </a:solidFill>
                          <a:effectLst/>
                          <a:latin typeface="Calibri" panose="020F0502020204030204" pitchFamily="34" charset="0"/>
                        </a:rPr>
                        <a:t>31/12/2021</a:t>
                      </a:r>
                    </a:p>
                  </a:txBody>
                  <a:tcPr marL="9526" marR="9526" marT="9523"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460">
                <a:tc gridSpan="5">
                  <a:txBody>
                    <a:bodyPr/>
                    <a:lstStyle/>
                    <a:p>
                      <a:pPr algn="ctr" rtl="0" fontAlgn="b"/>
                      <a:r>
                        <a:rPr lang="es-CO" sz="1000" b="0" i="0" u="none" strike="noStrike">
                          <a:solidFill>
                            <a:srgbClr val="FFFFFF"/>
                          </a:solidFill>
                          <a:effectLst/>
                          <a:latin typeface="Calibri" panose="020F0502020204030204" pitchFamily="34" charset="0"/>
                        </a:rPr>
                        <a:t>BENEFICIOS DEL PROYECTO</a:t>
                      </a:r>
                    </a:p>
                  </a:txBody>
                  <a:tcPr marL="9526" marR="9526"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95211">
                <a:tc gridSpan="4">
                  <a:txBody>
                    <a:bodyPr/>
                    <a:lstStyle/>
                    <a:p>
                      <a:pPr algn="l" rtl="0" fontAlgn="ctr"/>
                      <a:r>
                        <a:rPr lang="es-ES" sz="700" b="1" i="0" u="none" strike="noStrike">
                          <a:solidFill>
                            <a:srgbClr val="375623"/>
                          </a:solidFill>
                          <a:effectLst/>
                          <a:latin typeface="Arial" panose="020B0604020202020204" pitchFamily="34" charset="0"/>
                        </a:rPr>
                        <a:t>AHORROS EN COSTOS DE OPERACIÓN VEHICULAR:</a:t>
                      </a:r>
                    </a:p>
                  </a:txBody>
                  <a:tcPr marL="9526" marR="9526"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fontAlgn="ctr"/>
                      <a:r>
                        <a:rPr lang="es-CO" sz="1800" b="0" i="0" u="none" strike="noStrike">
                          <a:solidFill>
                            <a:srgbClr val="000000"/>
                          </a:solidFill>
                          <a:effectLst/>
                          <a:latin typeface="Arial" panose="020B0604020202020204" pitchFamily="34" charset="0"/>
                        </a:rPr>
                        <a:t> </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460">
                <a:tc gridSpan="4">
                  <a:txBody>
                    <a:bodyPr/>
                    <a:lstStyle/>
                    <a:p>
                      <a:pPr algn="l" rtl="0" fontAlgn="ctr"/>
                      <a:r>
                        <a:rPr lang="es-ES" sz="700" b="1" i="0" u="none" strike="noStrike">
                          <a:solidFill>
                            <a:srgbClr val="375623"/>
                          </a:solidFill>
                          <a:effectLst/>
                          <a:latin typeface="Arial" panose="020B0604020202020204" pitchFamily="34" charset="0"/>
                        </a:rPr>
                        <a:t>AHORRO EN TIEMPOS DE RECORRIDO: </a:t>
                      </a:r>
                    </a:p>
                  </a:txBody>
                  <a:tcPr marL="9526" marR="9526"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Hasta en 30 minutos</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460">
                <a:tc gridSpan="4">
                  <a:txBody>
                    <a:bodyPr/>
                    <a:lstStyle/>
                    <a:p>
                      <a:pPr algn="l" rtl="0" fontAlgn="ctr"/>
                      <a:r>
                        <a:rPr lang="es-CO" sz="800" b="1" i="0" u="none" strike="noStrike">
                          <a:solidFill>
                            <a:srgbClr val="375623"/>
                          </a:solidFill>
                          <a:effectLst/>
                          <a:latin typeface="Arial" panose="020B0604020202020204" pitchFamily="34" charset="0"/>
                        </a:rPr>
                        <a:t> EMPLEOS  GENERADOS:</a:t>
                      </a:r>
                    </a:p>
                  </a:txBody>
                  <a:tcPr marL="9526" marR="9526"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b"/>
                      <a:r>
                        <a:rPr lang="es-CO" sz="700" b="1" i="0" u="none" strike="noStrike">
                          <a:solidFill>
                            <a:srgbClr val="385723"/>
                          </a:solidFill>
                          <a:effectLst/>
                          <a:latin typeface="Arial" panose="020B0604020202020204" pitchFamily="34" charset="0"/>
                        </a:rPr>
                        <a:t>438</a:t>
                      </a:r>
                    </a:p>
                  </a:txBody>
                  <a:tcPr marL="9526" marR="9526" marT="9523"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80918">
                <a:tc gridSpan="5">
                  <a:txBody>
                    <a:bodyPr/>
                    <a:lstStyle/>
                    <a:p>
                      <a:pPr algn="just" rtl="0" fontAlgn="ctr"/>
                      <a:r>
                        <a:rPr lang="es-ES" sz="800" b="1" i="0" u="none" strike="noStrike" dirty="0">
                          <a:solidFill>
                            <a:srgbClr val="375623"/>
                          </a:solidFill>
                          <a:effectLst/>
                          <a:latin typeface="Arial" panose="020B0604020202020204" pitchFamily="34" charset="0"/>
                        </a:rPr>
                        <a:t>OTROS BENEFICIOS</a:t>
                      </a:r>
                      <a:r>
                        <a:rPr lang="es-ES" sz="800" b="0" i="0" u="none" strike="noStrike" dirty="0">
                          <a:solidFill>
                            <a:srgbClr val="375623"/>
                          </a:solidFill>
                          <a:effectLst/>
                          <a:latin typeface="Arial" panose="020B0604020202020204" pitchFamily="34" charset="0"/>
                        </a:rPr>
                        <a:t>: Ahorro en tiempos de recorrido Vehículos pesados 60 minutos</a:t>
                      </a:r>
                    </a:p>
                  </a:txBody>
                  <a:tcPr marL="9526" marR="9526"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460">
                <a:tc gridSpan="5">
                  <a:txBody>
                    <a:bodyPr/>
                    <a:lstStyle/>
                    <a:p>
                      <a:pPr algn="just" rtl="0" fontAlgn="ctr"/>
                      <a:r>
                        <a:rPr lang="es-CO" sz="800" b="0" i="0" u="none" strike="noStrike">
                          <a:solidFill>
                            <a:srgbClr val="375623"/>
                          </a:solidFill>
                          <a:effectLst/>
                          <a:latin typeface="Arial" panose="020B0604020202020204" pitchFamily="34" charset="0"/>
                        </a:rPr>
                        <a:t>Vehículos livianos 30 minutos</a:t>
                      </a:r>
                    </a:p>
                  </a:txBody>
                  <a:tcPr marL="9526" marR="9526"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460">
                <a:tc gridSpan="5">
                  <a:txBody>
                    <a:bodyPr/>
                    <a:lstStyle/>
                    <a:p>
                      <a:pPr algn="just" rtl="0" fontAlgn="ctr"/>
                      <a:r>
                        <a:rPr lang="es-ES" sz="800" b="0" i="0" u="none" strike="noStrike">
                          <a:solidFill>
                            <a:srgbClr val="375623"/>
                          </a:solidFill>
                          <a:effectLst/>
                          <a:latin typeface="Arial" panose="020B0604020202020204" pitchFamily="34" charset="0"/>
                        </a:rPr>
                        <a:t>Velocidad de operación:  40 kilómetros</a:t>
                      </a:r>
                    </a:p>
                  </a:txBody>
                  <a:tcPr marL="9526" marR="9526"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90460">
                <a:tc gridSpan="5">
                  <a:txBody>
                    <a:bodyPr/>
                    <a:lstStyle/>
                    <a:p>
                      <a:pPr algn="just" rtl="0" fontAlgn="ctr"/>
                      <a:r>
                        <a:rPr lang="es-ES" sz="800" b="0" i="0" u="none" strike="noStrike">
                          <a:solidFill>
                            <a:srgbClr val="375623"/>
                          </a:solidFill>
                          <a:effectLst/>
                          <a:latin typeface="Arial" panose="020B0604020202020204" pitchFamily="34" charset="0"/>
                        </a:rPr>
                        <a:t>Disminución de la accidentalidad: Reducción del 60%</a:t>
                      </a:r>
                    </a:p>
                  </a:txBody>
                  <a:tcPr marL="9526" marR="9526"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90460">
                <a:tc gridSpan="5">
                  <a:txBody>
                    <a:bodyPr/>
                    <a:lstStyle/>
                    <a:p>
                      <a:pPr algn="ctr" rtl="0" fontAlgn="b"/>
                      <a:r>
                        <a:rPr lang="es-ES" sz="1000" b="0" i="0" u="none" strike="noStrike">
                          <a:solidFill>
                            <a:srgbClr val="FFFFFF"/>
                          </a:solidFill>
                          <a:effectLst/>
                          <a:latin typeface="Calibri" panose="020F0502020204030204" pitchFamily="34" charset="0"/>
                        </a:rPr>
                        <a:t>METAS DEL CONTRATO O PROYECTO  (PLAN DE ACCIÓN 2019)</a:t>
                      </a:r>
                    </a:p>
                  </a:txBody>
                  <a:tcPr marL="9526" marR="9526" marT="9523"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222883">
                <a:tc gridSpan="2">
                  <a:txBody>
                    <a:bodyPr/>
                    <a:lstStyle/>
                    <a:p>
                      <a:pPr algn="ctr" rtl="0" fontAlgn="ctr"/>
                      <a:r>
                        <a:rPr lang="es-CO" sz="700" b="1" i="0" u="none" strike="noStrike">
                          <a:solidFill>
                            <a:srgbClr val="375623"/>
                          </a:solidFill>
                          <a:effectLst/>
                          <a:latin typeface="Arial" panose="020B0604020202020204" pitchFamily="34" charset="0"/>
                        </a:rPr>
                        <a:t>META</a:t>
                      </a:r>
                    </a:p>
                  </a:txBody>
                  <a:tcPr marL="9526" marR="9526"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13"/>
                  </a:ext>
                </a:extLst>
              </a:tr>
              <a:tr h="199982">
                <a:tc gridSpan="2">
                  <a:txBody>
                    <a:bodyPr/>
                    <a:lstStyle/>
                    <a:p>
                      <a:pPr algn="just" rtl="0" fontAlgn="ctr"/>
                      <a:r>
                        <a:rPr lang="es-CO" sz="600" b="1" i="0" u="none" strike="noStrike" dirty="0">
                          <a:solidFill>
                            <a:srgbClr val="375623"/>
                          </a:solidFill>
                          <a:effectLst/>
                          <a:latin typeface="Arial" panose="020B0604020202020204" pitchFamily="34" charset="0"/>
                        </a:rPr>
                        <a:t>Mejoramiento y/o Rehabilitación</a:t>
                      </a:r>
                    </a:p>
                  </a:txBody>
                  <a:tcPr marL="9526" marR="9526" marT="9523"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700" b="0" i="0" u="none" strike="noStrike" dirty="0">
                          <a:solidFill>
                            <a:srgbClr val="375623"/>
                          </a:solidFill>
                          <a:effectLst/>
                          <a:latin typeface="Arial" panose="020B0604020202020204" pitchFamily="34" charset="0"/>
                        </a:rPr>
                        <a:t>3</a:t>
                      </a:r>
                    </a:p>
                  </a:txBody>
                  <a:tcPr marL="9526" marR="9526" marT="9523"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14"/>
                  </a:ext>
                </a:extLst>
              </a:tr>
            </a:tbl>
          </a:graphicData>
        </a:graphic>
      </p:graphicFrame>
      <p:sp>
        <p:nvSpPr>
          <p:cNvPr id="30" name="Botón de acción: ir a inicio 29">
            <a:hlinkClick r:id="rId7" action="ppaction://hlinksldjump" highlightClick="1"/>
            <a:extLst>
              <a:ext uri="{FF2B5EF4-FFF2-40B4-BE49-F238E27FC236}">
                <a16:creationId xmlns:a16="http://schemas.microsoft.com/office/drawing/2014/main" id="{F8FDC5A3-BDA3-456A-BDDA-BDA6D07953BD}"/>
              </a:ext>
            </a:extLst>
          </p:cNvPr>
          <p:cNvSpPr/>
          <p:nvPr/>
        </p:nvSpPr>
        <p:spPr>
          <a:xfrm>
            <a:off x="10345738" y="87313"/>
            <a:ext cx="579437"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ángulo 3">
            <a:extLst>
              <a:ext uri="{FF2B5EF4-FFF2-40B4-BE49-F238E27FC236}">
                <a16:creationId xmlns:a16="http://schemas.microsoft.com/office/drawing/2014/main" id="{5731C233-CCD6-4B9E-BE30-A2369843282D}"/>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87043" name="Rectángulo 7">
            <a:extLst>
              <a:ext uri="{FF2B5EF4-FFF2-40B4-BE49-F238E27FC236}">
                <a16:creationId xmlns:a16="http://schemas.microsoft.com/office/drawing/2014/main" id="{1DB442AD-9D4B-4A0F-AD82-EE2BF71E9F8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E2F908DB-6BEE-413A-ACB5-08624F931413}"/>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87045" name="Imagen 14">
            <a:extLst>
              <a:ext uri="{FF2B5EF4-FFF2-40B4-BE49-F238E27FC236}">
                <a16:creationId xmlns:a16="http://schemas.microsoft.com/office/drawing/2014/main" id="{8651605C-5C7E-42D9-8B0D-C6A3A926A3B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122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6" name="CuadroTexto 2">
            <a:extLst>
              <a:ext uri="{FF2B5EF4-FFF2-40B4-BE49-F238E27FC236}">
                <a16:creationId xmlns:a16="http://schemas.microsoft.com/office/drawing/2014/main" id="{40782CBF-B77A-4CF6-AE7F-7D61593E709A}"/>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87047" name="CuadroTexto 11">
            <a:extLst>
              <a:ext uri="{FF2B5EF4-FFF2-40B4-BE49-F238E27FC236}">
                <a16:creationId xmlns:a16="http://schemas.microsoft.com/office/drawing/2014/main" id="{45AD59F9-3F8F-4082-BC31-FD827E9E798E}"/>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87048" name="Imagen 16">
            <a:extLst>
              <a:ext uri="{FF2B5EF4-FFF2-40B4-BE49-F238E27FC236}">
                <a16:creationId xmlns:a16="http://schemas.microsoft.com/office/drawing/2014/main" id="{ACFDE33D-43CB-4246-A011-79D869C25FA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9" name="Imagen 2">
            <a:extLst>
              <a:ext uri="{FF2B5EF4-FFF2-40B4-BE49-F238E27FC236}">
                <a16:creationId xmlns:a16="http://schemas.microsoft.com/office/drawing/2014/main" id="{5D8182C9-3582-42E0-AF0C-FFF6F8BD955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A979057-FE1A-425F-A600-40FDA703975C}"/>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4999F017-9A38-4464-8EA8-52CC30773E7D}"/>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B4491BEF-03BE-4638-81DA-BFBEFB7522DB}"/>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C62ACB9F-7CB1-4388-AEE9-71F3ADCA63C8}"/>
              </a:ext>
            </a:extLst>
          </p:cNvPr>
          <p:cNvSpPr txBox="1"/>
          <p:nvPr/>
        </p:nvSpPr>
        <p:spPr>
          <a:xfrm>
            <a:off x="6761163" y="1909763"/>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87054" name="CuadroTexto 4">
            <a:extLst>
              <a:ext uri="{FF2B5EF4-FFF2-40B4-BE49-F238E27FC236}">
                <a16:creationId xmlns:a16="http://schemas.microsoft.com/office/drawing/2014/main" id="{AE435E45-9294-4AA3-B66D-D85515AA21FA}"/>
              </a:ext>
            </a:extLst>
          </p:cNvPr>
          <p:cNvSpPr txBox="1">
            <a:spLocks noChangeArrowheads="1"/>
          </p:cNvSpPr>
          <p:nvPr/>
        </p:nvSpPr>
        <p:spPr bwMode="auto">
          <a:xfrm>
            <a:off x="2247900" y="5294313"/>
            <a:ext cx="79136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PR 43+300 RUTA 5002 – Mejoramiento y pavimentación de la calzada existente </a:t>
            </a:r>
          </a:p>
          <a:p>
            <a:pPr>
              <a:lnSpc>
                <a:spcPct val="100000"/>
              </a:lnSpc>
              <a:spcBef>
                <a:spcPct val="0"/>
              </a:spcBef>
              <a:buFontTx/>
              <a:buNone/>
            </a:pPr>
            <a:endParaRPr lang="es-CO" altLang="es-CO" sz="1800">
              <a:solidFill>
                <a:srgbClr val="000000"/>
              </a:solidFill>
            </a:endParaRPr>
          </a:p>
        </p:txBody>
      </p:sp>
      <p:pic>
        <p:nvPicPr>
          <p:cNvPr id="87055" name="Imagen 2">
            <a:extLst>
              <a:ext uri="{FF2B5EF4-FFF2-40B4-BE49-F238E27FC236}">
                <a16:creationId xmlns:a16="http://schemas.microsoft.com/office/drawing/2014/main" id="{F7C73127-F300-4EDE-B1AB-97FBCB3BB43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709738" y="1978025"/>
            <a:ext cx="2816225" cy="320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56" name="Imagen 6">
            <a:extLst>
              <a:ext uri="{FF2B5EF4-FFF2-40B4-BE49-F238E27FC236}">
                <a16:creationId xmlns:a16="http://schemas.microsoft.com/office/drawing/2014/main" id="{76ADCA02-8829-43DF-BED6-3175EA8C5852}"/>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507288" y="2038350"/>
            <a:ext cx="2794000" cy="314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F7872C5C-8486-42A5-93FF-92404054046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88067" name="Imagen 1">
            <a:extLst>
              <a:ext uri="{FF2B5EF4-FFF2-40B4-BE49-F238E27FC236}">
                <a16:creationId xmlns:a16="http://schemas.microsoft.com/office/drawing/2014/main" id="{51FF390E-6C88-4841-B1F6-89396EF7A40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45600" y="58832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7B47F397-FC5D-4830-B553-4A661D4AB6DF}"/>
              </a:ext>
            </a:extLst>
          </p:cNvPr>
          <p:cNvGrpSpPr>
            <a:grpSpLocks/>
          </p:cNvGrpSpPr>
          <p:nvPr/>
        </p:nvGrpSpPr>
        <p:grpSpPr bwMode="auto">
          <a:xfrm>
            <a:off x="5657850" y="799205"/>
            <a:ext cx="5667375"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6A08E09B-51C5-438A-B59A-DA75552C8C1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C062FDDA-0240-42EA-98A2-ED72AC93A2C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0DFDF7A2-FB00-44B7-92CB-10BB1C47F073}"/>
                </a:ext>
              </a:extLst>
            </p:cNvPr>
            <p:cNvSpPr txBox="1"/>
            <p:nvPr/>
          </p:nvSpPr>
          <p:spPr>
            <a:xfrm>
              <a:off x="5031026"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Departamento de Chocó  </a:t>
              </a:r>
            </a:p>
          </p:txBody>
        </p:sp>
        <p:sp>
          <p:nvSpPr>
            <p:cNvPr id="16" name="Elipse 15">
              <a:extLst>
                <a:ext uri="{FF2B5EF4-FFF2-40B4-BE49-F238E27FC236}">
                  <a16:creationId xmlns:a16="http://schemas.microsoft.com/office/drawing/2014/main" id="{CFC8FA3F-2D1E-437F-B108-F92DCF64A96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88069" name="Rectángulo 67">
            <a:extLst>
              <a:ext uri="{FF2B5EF4-FFF2-40B4-BE49-F238E27FC236}">
                <a16:creationId xmlns:a16="http://schemas.microsoft.com/office/drawing/2014/main" id="{77953148-1B76-47DC-AC92-522B05B84A01}"/>
              </a:ext>
            </a:extLst>
          </p:cNvPr>
          <p:cNvSpPr>
            <a:spLocks noChangeArrowheads="1"/>
          </p:cNvSpPr>
          <p:nvPr/>
        </p:nvSpPr>
        <p:spPr bwMode="auto">
          <a:xfrm>
            <a:off x="866775" y="93663"/>
            <a:ext cx="104584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VIAS PARA EL CHOCÓ</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46086" name="Rectángulo 68">
            <a:extLst>
              <a:ext uri="{FF2B5EF4-FFF2-40B4-BE49-F238E27FC236}">
                <a16:creationId xmlns:a16="http://schemas.microsoft.com/office/drawing/2014/main" id="{15E34B13-FD3C-4533-82EB-BE6617C0EFF4}"/>
              </a:ext>
            </a:extLst>
          </p:cNvPr>
          <p:cNvSpPr>
            <a:spLocks noChangeArrowheads="1"/>
          </p:cNvSpPr>
          <p:nvPr/>
        </p:nvSpPr>
        <p:spPr bwMode="auto">
          <a:xfrm>
            <a:off x="866775" y="292100"/>
            <a:ext cx="10467975" cy="5238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MX"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TRANSVERSAL MEDELLÍN – QUIBDÓ SECTOR 1 (EL DIECIOCHO – EL DOCE) F4 </a:t>
            </a:r>
            <a:endPar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88071" name="Imagen 35">
            <a:extLst>
              <a:ext uri="{FF2B5EF4-FFF2-40B4-BE49-F238E27FC236}">
                <a16:creationId xmlns:a16="http://schemas.microsoft.com/office/drawing/2014/main" id="{F42FFD20-2CF8-42AC-AE46-CF3818D1BA1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24550"/>
            <a:ext cx="6669088" cy="92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2" name="CuadroTexto 3">
            <a:extLst>
              <a:ext uri="{FF2B5EF4-FFF2-40B4-BE49-F238E27FC236}">
                <a16:creationId xmlns:a16="http://schemas.microsoft.com/office/drawing/2014/main" id="{6165B887-8A83-40B2-9F31-77ED1ECF8F63}"/>
              </a:ext>
            </a:extLst>
          </p:cNvPr>
          <p:cNvSpPr txBox="1">
            <a:spLocks noChangeArrowheads="1"/>
          </p:cNvSpPr>
          <p:nvPr/>
        </p:nvSpPr>
        <p:spPr bwMode="auto">
          <a:xfrm>
            <a:off x="4760913" y="430847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631A9146-DBFE-45B7-B05D-66325326E39A}"/>
              </a:ext>
            </a:extLst>
          </p:cNvPr>
          <p:cNvGrpSpPr>
            <a:grpSpLocks/>
          </p:cNvGrpSpPr>
          <p:nvPr/>
        </p:nvGrpSpPr>
        <p:grpSpPr bwMode="auto">
          <a:xfrm>
            <a:off x="5657850" y="1353863"/>
            <a:ext cx="5667376"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FAE1A332-15ED-4EAD-B8B9-86626A6028E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C79B6D2F-5172-42B4-9F5E-433A6DA02034}"/>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MX" sz="1100" b="1" dirty="0">
                  <a:solidFill>
                    <a:srgbClr val="70AD47">
                      <a:lumMod val="50000"/>
                    </a:srgbClr>
                  </a:solidFill>
                  <a:latin typeface="Arial" panose="020B0604020202020204" pitchFamily="34" charset="0"/>
                  <a:cs typeface="Arial" panose="020B0604020202020204" pitchFamily="34" charset="0"/>
                </a:rPr>
                <a:t>Conexión del Departamento de Chocó con el centro del país</a:t>
              </a:r>
            </a:p>
          </p:txBody>
        </p:sp>
        <p:sp>
          <p:nvSpPr>
            <p:cNvPr id="42" name="Elipse 41">
              <a:extLst>
                <a:ext uri="{FF2B5EF4-FFF2-40B4-BE49-F238E27FC236}">
                  <a16:creationId xmlns:a16="http://schemas.microsoft.com/office/drawing/2014/main" id="{6036D624-6CED-43D0-80C7-E63A7C29AF4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185AA359-C732-4AD4-AB80-4D33A9AB13C1}"/>
              </a:ext>
            </a:extLst>
          </p:cNvPr>
          <p:cNvGrpSpPr>
            <a:grpSpLocks/>
          </p:cNvGrpSpPr>
          <p:nvPr/>
        </p:nvGrpSpPr>
        <p:grpSpPr bwMode="auto">
          <a:xfrm>
            <a:off x="5657850" y="1882538"/>
            <a:ext cx="5667376"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37D58F7B-1188-4DC8-B914-B0F3EBDFBC9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B616F03C-B05C-42B7-8817-0BC6DFF0280C}"/>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65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C7D801B0-7DF0-4C11-B37D-3184474B9AB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B985B524-C839-4E01-9DA9-B2E90D10D2D4}"/>
              </a:ext>
            </a:extLst>
          </p:cNvPr>
          <p:cNvGrpSpPr>
            <a:grpSpLocks/>
          </p:cNvGrpSpPr>
          <p:nvPr/>
        </p:nvGrpSpPr>
        <p:grpSpPr bwMode="auto">
          <a:xfrm>
            <a:off x="5657850" y="2422245"/>
            <a:ext cx="5667375"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8724178B-1BB0-4843-8E94-6B5FB2D033F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52E07C96-6416-4122-B4FC-A220D89A4E0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615A6994-F8D7-40C0-A020-D9535B59F2D0}"/>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25,871</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1331EECB-428B-4FDF-BF56-035E70A3C39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88076" name="Imagen 54">
            <a:extLst>
              <a:ext uri="{FF2B5EF4-FFF2-40B4-BE49-F238E27FC236}">
                <a16:creationId xmlns:a16="http://schemas.microsoft.com/office/drawing/2014/main" id="{C5606F01-DD83-4E84-9FE6-C97DA139FDB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436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77" name="Imagen 2">
            <a:extLst>
              <a:ext uri="{FF2B5EF4-FFF2-40B4-BE49-F238E27FC236}">
                <a16:creationId xmlns:a16="http://schemas.microsoft.com/office/drawing/2014/main" id="{A80F65BB-6631-4F3C-8844-F544398B599C}"/>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435100" y="4284663"/>
            <a:ext cx="3151188" cy="156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6BDB616-D84A-44CC-9FA7-C6FF98E04622}"/>
              </a:ext>
            </a:extLst>
          </p:cNvPr>
          <p:cNvGraphicFramePr>
            <a:graphicFrameLocks noGrp="1"/>
          </p:cNvGraphicFramePr>
          <p:nvPr/>
        </p:nvGraphicFramePr>
        <p:xfrm>
          <a:off x="866775" y="935038"/>
          <a:ext cx="4341813" cy="3233737"/>
        </p:xfrm>
        <a:graphic>
          <a:graphicData uri="http://schemas.openxmlformats.org/drawingml/2006/table">
            <a:tbl>
              <a:tblPr firstRow="1" bandRow="1"/>
              <a:tblGrid>
                <a:gridCol w="1691615">
                  <a:extLst>
                    <a:ext uri="{9D8B030D-6E8A-4147-A177-3AD203B41FA5}">
                      <a16:colId xmlns:a16="http://schemas.microsoft.com/office/drawing/2014/main" val="20000"/>
                    </a:ext>
                  </a:extLst>
                </a:gridCol>
                <a:gridCol w="549776">
                  <a:extLst>
                    <a:ext uri="{9D8B030D-6E8A-4147-A177-3AD203B41FA5}">
                      <a16:colId xmlns:a16="http://schemas.microsoft.com/office/drawing/2014/main" val="20001"/>
                    </a:ext>
                  </a:extLst>
                </a:gridCol>
                <a:gridCol w="1240517">
                  <a:extLst>
                    <a:ext uri="{9D8B030D-6E8A-4147-A177-3AD203B41FA5}">
                      <a16:colId xmlns:a16="http://schemas.microsoft.com/office/drawing/2014/main" val="20002"/>
                    </a:ext>
                  </a:extLst>
                </a:gridCol>
                <a:gridCol w="859905">
                  <a:extLst>
                    <a:ext uri="{9D8B030D-6E8A-4147-A177-3AD203B41FA5}">
                      <a16:colId xmlns:a16="http://schemas.microsoft.com/office/drawing/2014/main" val="20003"/>
                    </a:ext>
                  </a:extLst>
                </a:gridCol>
              </a:tblGrid>
              <a:tr h="161923">
                <a:tc gridSpan="4">
                  <a:txBody>
                    <a:bodyPr/>
                    <a:lstStyle/>
                    <a:p>
                      <a:pPr algn="ctr" rtl="0" fontAlgn="b"/>
                      <a:r>
                        <a:rPr lang="es-CO" sz="1000" b="0" i="0" u="none" strike="noStrike">
                          <a:solidFill>
                            <a:srgbClr val="FFFFFF"/>
                          </a:solidFill>
                          <a:effectLst/>
                          <a:latin typeface="Calibri" panose="020F0502020204030204" pitchFamily="34" charset="0"/>
                        </a:rPr>
                        <a:t>INFORMACION DEL CONTRATO</a:t>
                      </a:r>
                    </a:p>
                  </a:txBody>
                  <a:tcPr marL="9523" marR="9523"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3951">
                <a:tc>
                  <a:txBody>
                    <a:bodyPr/>
                    <a:lstStyle/>
                    <a:p>
                      <a:pPr algn="l" rtl="0" fontAlgn="b"/>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CONTRATO No.</a:t>
                      </a:r>
                    </a:p>
                  </a:txBody>
                  <a:tcPr marL="9523" marR="9523"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 </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1432 DE 2017</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 </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3951">
                <a:tc>
                  <a:txBody>
                    <a:bodyPr/>
                    <a:lstStyle/>
                    <a:p>
                      <a:pPr algn="l" rtl="0" fontAlgn="b"/>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FECHA DE INICIO:</a:t>
                      </a:r>
                    </a:p>
                  </a:txBody>
                  <a:tcPr marL="9523" marR="9523"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29/12/2019</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53951">
                <a:tc gridSpan="3">
                  <a:txBody>
                    <a:bodyPr/>
                    <a:lstStyle/>
                    <a:p>
                      <a:pPr algn="l" rtl="0" fontAlgn="b"/>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FECHA PROGRAMADA TERMINACION</a:t>
                      </a:r>
                    </a:p>
                  </a:txBody>
                  <a:tcPr marL="9523" marR="9523"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28/12/2022</a:t>
                      </a:r>
                    </a:p>
                  </a:txBody>
                  <a:tcPr marL="9523" marR="9523"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3951">
                <a:tc gridSpan="4">
                  <a:txBody>
                    <a:bodyPr/>
                    <a:lstStyle/>
                    <a:p>
                      <a:pPr algn="ctr" rtl="0" fontAlgn="b"/>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BENEFICIOS DEL PROYECTO</a:t>
                      </a:r>
                    </a:p>
                  </a:txBody>
                  <a:tcPr marL="9523" marR="9523"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83841">
                <a:tc gridSpan="3">
                  <a:txBody>
                    <a:bodyPr/>
                    <a:lstStyle/>
                    <a:p>
                      <a:pPr algn="l" rtl="0" fontAlgn="ctr"/>
                      <a:r>
                        <a:rPr lang="es-ES" sz="900" b="1" i="0" u="none" strike="noStrike">
                          <a:solidFill>
                            <a:schemeClr val="accent6">
                              <a:lumMod val="50000"/>
                            </a:schemeClr>
                          </a:solidFill>
                          <a:effectLst/>
                          <a:latin typeface="Arial" panose="020B0604020202020204" pitchFamily="34" charset="0"/>
                          <a:cs typeface="Arial" panose="020B0604020202020204" pitchFamily="34" charset="0"/>
                        </a:rPr>
                        <a:t>AHORROS EN COSTOS DE OPERACIÓN VEHICULAR:</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UNIDAD MONETARIA</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83841">
                <a:tc gridSpan="3">
                  <a:txBody>
                    <a:bodyPr/>
                    <a:lstStyle/>
                    <a:p>
                      <a:pPr algn="l" rtl="0" fontAlgn="ctr"/>
                      <a:r>
                        <a:rPr lang="es-ES" sz="900" b="1" i="0" u="none" strike="noStrike">
                          <a:solidFill>
                            <a:schemeClr val="accent6">
                              <a:lumMod val="50000"/>
                            </a:schemeClr>
                          </a:solidFill>
                          <a:effectLst/>
                          <a:latin typeface="Arial" panose="020B0604020202020204" pitchFamily="34" charset="0"/>
                          <a:cs typeface="Arial" panose="020B0604020202020204" pitchFamily="34" charset="0"/>
                        </a:rPr>
                        <a:t>AHORRO EN TIEMPOS DE RECORRIDO: 45 Minutos </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UNIDAD DE TIEMPO</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53951">
                <a:tc gridSpan="3">
                  <a:txBody>
                    <a:bodyPr/>
                    <a:lstStyle/>
                    <a:p>
                      <a:pPr algn="l" rtl="0" fontAlgn="ctr"/>
                      <a:r>
                        <a:rPr lang="es-CO" sz="900" b="0" i="0" u="none" strike="noStrike" dirty="0">
                          <a:solidFill>
                            <a:schemeClr val="accent6">
                              <a:lumMod val="50000"/>
                            </a:schemeClr>
                          </a:solidFill>
                          <a:effectLst/>
                          <a:latin typeface="Arial" panose="020B0604020202020204" pitchFamily="34" charset="0"/>
                          <a:cs typeface="Arial" panose="020B0604020202020204" pitchFamily="34" charset="0"/>
                        </a:rPr>
                        <a:t> </a:t>
                      </a:r>
                      <a:r>
                        <a:rPr lang="es-CO" sz="900" b="1" i="0" u="none" strike="noStrike" dirty="0">
                          <a:solidFill>
                            <a:schemeClr val="accent6">
                              <a:lumMod val="50000"/>
                            </a:schemeClr>
                          </a:solidFill>
                          <a:effectLst/>
                          <a:latin typeface="Arial" panose="020B0604020202020204" pitchFamily="34" charset="0"/>
                          <a:cs typeface="Arial" panose="020B0604020202020204" pitchFamily="34" charset="0"/>
                        </a:rPr>
                        <a:t>EMPLEOS  GENERADOS</a:t>
                      </a:r>
                      <a:r>
                        <a:rPr lang="es-CO" sz="900" b="0" i="0" u="none" strike="noStrike" dirty="0">
                          <a:solidFill>
                            <a:schemeClr val="accent6">
                              <a:lumMod val="50000"/>
                            </a:schemeClr>
                          </a:solidFill>
                          <a:effectLst/>
                          <a:latin typeface="Arial" panose="020B0604020202020204" pitchFamily="34" charset="0"/>
                          <a:cs typeface="Arial" panose="020B0604020202020204" pitchFamily="34" charset="0"/>
                        </a:rPr>
                        <a:t>: 381</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CANTIDAD</a:t>
                      </a:r>
                    </a:p>
                  </a:txBody>
                  <a:tcPr marL="9523" marR="9523"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53951">
                <a:tc gridSpan="4">
                  <a:txBody>
                    <a:bodyPr/>
                    <a:lstStyle/>
                    <a:p>
                      <a:pPr algn="just" rtl="0" fontAlgn="ctr"/>
                      <a:r>
                        <a:rPr lang="es-ES" sz="900" b="1" i="0" u="none" strike="noStrike" dirty="0">
                          <a:solidFill>
                            <a:schemeClr val="accent6">
                              <a:lumMod val="50000"/>
                            </a:schemeClr>
                          </a:solidFill>
                          <a:effectLst/>
                          <a:latin typeface="Arial" panose="020B0604020202020204" pitchFamily="34" charset="0"/>
                          <a:cs typeface="Arial" panose="020B0604020202020204" pitchFamily="34" charset="0"/>
                        </a:rPr>
                        <a:t>OTROS BENEFICIOS: </a:t>
                      </a:r>
                      <a:r>
                        <a:rPr lang="es-ES" sz="900" b="0" i="0" u="none" strike="noStrike" dirty="0">
                          <a:solidFill>
                            <a:schemeClr val="accent6">
                              <a:lumMod val="50000"/>
                            </a:schemeClr>
                          </a:solidFill>
                          <a:effectLst/>
                          <a:latin typeface="Arial" panose="020B0604020202020204" pitchFamily="34" charset="0"/>
                          <a:cs typeface="Arial" panose="020B0604020202020204" pitchFamily="34" charset="0"/>
                        </a:rPr>
                        <a:t>Ahorro en tiempos de recorrido Hasta  45 minutos</a:t>
                      </a:r>
                    </a:p>
                  </a:txBody>
                  <a:tcPr marL="9523" marR="9523"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83841">
                <a:tc gridSpan="4">
                  <a:txBody>
                    <a:bodyPr/>
                    <a:lstStyle/>
                    <a:p>
                      <a:pPr algn="just" rtl="0" fontAlgn="ct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Ahorro en recorrido: Con el ahorro en recorrido mejoraron los tiempos de desplazamiento.</a:t>
                      </a:r>
                    </a:p>
                  </a:txBody>
                  <a:tcPr marL="9523" marR="9523"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53951">
                <a:tc gridSpan="4">
                  <a:txBody>
                    <a:bodyPr/>
                    <a:lstStyle/>
                    <a:p>
                      <a:pPr algn="just" rtl="0" fontAlgn="ctr"/>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Velocidad de diseño: 40 Km/h</a:t>
                      </a:r>
                    </a:p>
                  </a:txBody>
                  <a:tcPr marL="9523" marR="9523"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53951">
                <a:tc gridSpan="4">
                  <a:txBody>
                    <a:bodyPr/>
                    <a:lstStyle/>
                    <a:p>
                      <a:pPr algn="ctr" rtl="0" fontAlgn="b"/>
                      <a:r>
                        <a:rPr lang="es-ES" sz="900" b="0" i="0" u="none" strike="noStrike">
                          <a:solidFill>
                            <a:schemeClr val="accent6">
                              <a:lumMod val="50000"/>
                            </a:schemeClr>
                          </a:solidFill>
                          <a:effectLst/>
                          <a:latin typeface="Arial" panose="020B0604020202020204" pitchFamily="34" charset="0"/>
                          <a:cs typeface="Arial" panose="020B0604020202020204" pitchFamily="34" charset="0"/>
                        </a:rPr>
                        <a:t>METAS DEL CONTRATO O PROYECTO  (PLAN DE ACCIÓN 2019)</a:t>
                      </a:r>
                    </a:p>
                  </a:txBody>
                  <a:tcPr marL="9523" marR="9523"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421000">
                <a:tc>
                  <a:txBody>
                    <a:bodyPr/>
                    <a:lstStyle/>
                    <a:p>
                      <a:pPr algn="ctr" rtl="0" fontAlgn="ctr"/>
                      <a:r>
                        <a:rPr lang="es-CO" sz="900" b="1" i="0" u="none" strike="noStrike" dirty="0">
                          <a:solidFill>
                            <a:schemeClr val="accent6">
                              <a:lumMod val="50000"/>
                            </a:schemeClr>
                          </a:solidFill>
                          <a:effectLst/>
                          <a:latin typeface="Arial" panose="020B0604020202020204" pitchFamily="34" charset="0"/>
                          <a:cs typeface="Arial" panose="020B0604020202020204" pitchFamily="34" charset="0"/>
                        </a:rPr>
                        <a:t>META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Unidad de Medida</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Indicador de Gestión (Meta)</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Ejecutado</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83841">
                <a:tc>
                  <a:txBody>
                    <a:bodyPr/>
                    <a:lstStyle/>
                    <a:p>
                      <a:pPr algn="just"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Mantenimiento Rutinario</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Kilómetro</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chemeClr val="accent6">
                              <a:lumMod val="50000"/>
                            </a:schemeClr>
                          </a:solidFill>
                          <a:effectLst/>
                          <a:latin typeface="Arial" panose="020B0604020202020204" pitchFamily="34" charset="0"/>
                          <a:cs typeface="Arial" panose="020B0604020202020204" pitchFamily="34" charset="0"/>
                        </a:rPr>
                        <a:t>25</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25</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283841">
                <a:tc>
                  <a:txBody>
                    <a:bodyPr/>
                    <a:lstStyle/>
                    <a:p>
                      <a:pPr algn="just" rtl="0" fontAlgn="ctr"/>
                      <a:r>
                        <a:rPr lang="es-ES" sz="900" b="1" i="0" u="none" strike="noStrike">
                          <a:solidFill>
                            <a:schemeClr val="accent6">
                              <a:lumMod val="50000"/>
                            </a:schemeClr>
                          </a:solidFill>
                          <a:effectLst/>
                          <a:latin typeface="Arial" panose="020B0604020202020204" pitchFamily="34" charset="0"/>
                          <a:cs typeface="Arial" panose="020B0604020202020204" pitchFamily="34" charset="0"/>
                        </a:rPr>
                        <a:t>Construir pavimiento nuevo en red vial primaria</a:t>
                      </a:r>
                    </a:p>
                  </a:txBody>
                  <a:tcPr marL="9523" marR="9523"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chemeClr val="accent6">
                              <a:lumMod val="50000"/>
                            </a:schemeClr>
                          </a:solidFill>
                          <a:effectLst/>
                          <a:latin typeface="Arial" panose="020B0604020202020204" pitchFamily="34" charset="0"/>
                          <a:cs typeface="Arial" panose="020B0604020202020204" pitchFamily="34" charset="0"/>
                        </a:rPr>
                        <a:t>Kilómetro</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cs typeface="Arial" panose="020B0604020202020204" pitchFamily="34" charset="0"/>
                        </a:rPr>
                        <a:t>5</a:t>
                      </a:r>
                    </a:p>
                  </a:txBody>
                  <a:tcPr marL="9523" marR="9523"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chemeClr val="accent6">
                              <a:lumMod val="50000"/>
                            </a:schemeClr>
                          </a:solidFill>
                          <a:effectLst/>
                          <a:latin typeface="Arial" panose="020B0604020202020204" pitchFamily="34" charset="0"/>
                          <a:cs typeface="Arial" panose="020B0604020202020204" pitchFamily="34" charset="0"/>
                        </a:rPr>
                        <a:t>3,6</a:t>
                      </a:r>
                    </a:p>
                  </a:txBody>
                  <a:tcPr marL="9523" marR="9523"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graphicFrame>
        <p:nvGraphicFramePr>
          <p:cNvPr id="2" name="Tabla 1">
            <a:extLst>
              <a:ext uri="{FF2B5EF4-FFF2-40B4-BE49-F238E27FC236}">
                <a16:creationId xmlns:a16="http://schemas.microsoft.com/office/drawing/2014/main" id="{640D731C-7952-4F1F-AAC7-0CB2DBADC677}"/>
              </a:ext>
            </a:extLst>
          </p:cNvPr>
          <p:cNvGraphicFramePr>
            <a:graphicFrameLocks noGrp="1"/>
          </p:cNvGraphicFramePr>
          <p:nvPr/>
        </p:nvGraphicFramePr>
        <p:xfrm>
          <a:off x="5746750" y="2871788"/>
          <a:ext cx="5588000" cy="2941637"/>
        </p:xfrm>
        <a:graphic>
          <a:graphicData uri="http://schemas.openxmlformats.org/drawingml/2006/table">
            <a:tbl>
              <a:tblPr firstRow="1" bandRow="1"/>
              <a:tblGrid>
                <a:gridCol w="1658937">
                  <a:extLst>
                    <a:ext uri="{9D8B030D-6E8A-4147-A177-3AD203B41FA5}">
                      <a16:colId xmlns:a16="http://schemas.microsoft.com/office/drawing/2014/main" val="20000"/>
                    </a:ext>
                  </a:extLst>
                </a:gridCol>
                <a:gridCol w="1309688">
                  <a:extLst>
                    <a:ext uri="{9D8B030D-6E8A-4147-A177-3AD203B41FA5}">
                      <a16:colId xmlns:a16="http://schemas.microsoft.com/office/drawing/2014/main" val="20001"/>
                    </a:ext>
                  </a:extLst>
                </a:gridCol>
                <a:gridCol w="1309688">
                  <a:extLst>
                    <a:ext uri="{9D8B030D-6E8A-4147-A177-3AD203B41FA5}">
                      <a16:colId xmlns:a16="http://schemas.microsoft.com/office/drawing/2014/main" val="20002"/>
                    </a:ext>
                  </a:extLst>
                </a:gridCol>
                <a:gridCol w="1309688">
                  <a:extLst>
                    <a:ext uri="{9D8B030D-6E8A-4147-A177-3AD203B41FA5}">
                      <a16:colId xmlns:a16="http://schemas.microsoft.com/office/drawing/2014/main" val="20003"/>
                    </a:ext>
                  </a:extLst>
                </a:gridCol>
              </a:tblGrid>
              <a:tr h="45725">
                <a:tc gridSpan="4">
                  <a:txBody>
                    <a:bodyPr/>
                    <a:lstStyle/>
                    <a:p>
                      <a:pPr algn="ctr" rtl="0" fontAlgn="ctr"/>
                      <a:r>
                        <a:rPr lang="es-CO" sz="3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2416">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$ 206.756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52416">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$ 19.093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52416">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$ 40.451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52416">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$ 12.021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52416">
                <a:tc gridSpan="2">
                  <a:txBody>
                    <a:bodyPr/>
                    <a:lstStyle/>
                    <a:p>
                      <a:pPr algn="l" rtl="0" fontAlgn="ctr"/>
                      <a:r>
                        <a:rPr lang="es-ES" sz="1000" b="0" i="0" u="none" strike="noStrike" dirty="0">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0" i="0" u="none" strike="noStrike">
                          <a:solidFill>
                            <a:srgbClr val="375623"/>
                          </a:solidFill>
                          <a:effectLst/>
                          <a:latin typeface="Arial" panose="020B0604020202020204" pitchFamily="34" charset="0"/>
                        </a:rPr>
                        <a:t>$ 1.656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52416">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$ 2.265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52416">
                <a:tc gridSpan="2">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$ 218.777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52416">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panose="020B0604020202020204" pitchFamily="34" charset="0"/>
                        </a:rPr>
                        <a:t>$ 63.465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52416">
                <a:tc gridSpan="4">
                  <a:txBody>
                    <a:bodyPr/>
                    <a:lstStyle/>
                    <a:p>
                      <a:pPr algn="ctr" rtl="0" fontAlgn="ctr"/>
                      <a:r>
                        <a:rPr lang="es-ES" sz="1000" b="0" i="0" u="none" strike="noStrike" dirty="0">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833">
                <a:tc>
                  <a:txBody>
                    <a:bodyPr/>
                    <a:lstStyle/>
                    <a:p>
                      <a:pPr algn="ctr" rtl="0" fontAlgn="ctr"/>
                      <a:r>
                        <a:rPr lang="es-CO" sz="1000" b="1" i="0" u="none" strike="noStrike" dirty="0">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04833">
                <a:tc>
                  <a:txBody>
                    <a:bodyPr/>
                    <a:lstStyle/>
                    <a:p>
                      <a:pPr algn="ctr" rtl="0" fontAlgn="ctr"/>
                      <a:r>
                        <a:rPr lang="es-ES" sz="1000" b="0" i="0" u="none" strike="noStrike" dirty="0">
                          <a:solidFill>
                            <a:srgbClr val="375623"/>
                          </a:solidFill>
                          <a:effectLst/>
                          <a:latin typeface="Arial" panose="020B0604020202020204" pitchFamily="34" charset="0"/>
                        </a:rPr>
                        <a:t>EL DIECIOCHO – EL QUINCE RUTA 6002</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31,29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Mejoramiento y pavimentación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4,0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304833">
                <a:tc>
                  <a:txBody>
                    <a:bodyPr/>
                    <a:lstStyle/>
                    <a:p>
                      <a:pPr algn="ctr" rtl="0" fontAlgn="ctr"/>
                      <a:r>
                        <a:rPr lang="es-CO" sz="1000" b="0" i="0" u="none" strike="noStrike">
                          <a:solidFill>
                            <a:srgbClr val="375623"/>
                          </a:solidFill>
                          <a:effectLst/>
                          <a:latin typeface="Arial" panose="020B0604020202020204" pitchFamily="34" charset="0"/>
                        </a:rPr>
                        <a:t>PR97+240 – PR99+440 RUTA 1307</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rPr>
                        <a:t>2,2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rPr>
                        <a:t>Rehabilitación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panose="020B0604020202020204" pitchFamily="34" charset="0"/>
                        </a:rPr>
                        <a:t>2,2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609667">
                <a:tc>
                  <a:txBody>
                    <a:bodyPr/>
                    <a:lstStyle/>
                    <a:p>
                      <a:pPr algn="ctr" rtl="0" fontAlgn="ctr"/>
                      <a:r>
                        <a:rPr lang="es-CO" sz="1000" b="0" i="0" u="none" strike="noStrike">
                          <a:solidFill>
                            <a:srgbClr val="375623"/>
                          </a:solidFill>
                          <a:effectLst/>
                          <a:latin typeface="Arial" panose="020B0604020202020204" pitchFamily="34" charset="0"/>
                        </a:rPr>
                        <a:t>PR87+027 al PR87+075, PR57+174 al PR57+260, PR57+387 al PR57+494, PR70+100 al PR70+230</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0,371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panose="020B0604020202020204" pitchFamily="34" charset="0"/>
                        </a:rPr>
                        <a:t>Mejoramiento y pavimentación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dirty="0">
                          <a:solidFill>
                            <a:srgbClr val="375623"/>
                          </a:solidFill>
                          <a:effectLst/>
                          <a:latin typeface="Arial" panose="020B0604020202020204" pitchFamily="34" charset="0"/>
                        </a:rPr>
                        <a:t>0,371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8C4CC584-D238-4232-AF77-80914B4B444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89091" name="Imagen 1">
            <a:extLst>
              <a:ext uri="{FF2B5EF4-FFF2-40B4-BE49-F238E27FC236}">
                <a16:creationId xmlns:a16="http://schemas.microsoft.com/office/drawing/2014/main" id="{133746C1-14E3-4BF6-A3E2-92F4171070E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5613" y="590708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AAE4F05E-746E-4EAA-B43B-10C5DC58BC96}"/>
              </a:ext>
            </a:extLst>
          </p:cNvPr>
          <p:cNvGrpSpPr>
            <a:grpSpLocks/>
          </p:cNvGrpSpPr>
          <p:nvPr/>
        </p:nvGrpSpPr>
        <p:grpSpPr bwMode="auto">
          <a:xfrm>
            <a:off x="5829300" y="799205"/>
            <a:ext cx="549592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0988840E-7EDF-4956-84CD-FF0B7483062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1AE1370-497D-45D0-8A6A-5FA83A1A5BAC}"/>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8DAA71A2-8102-4A1B-AE64-AF6A5C2D3AE7}"/>
                </a:ext>
              </a:extLst>
            </p:cNvPr>
            <p:cNvSpPr txBox="1"/>
            <p:nvPr/>
          </p:nvSpPr>
          <p:spPr>
            <a:xfrm>
              <a:off x="5031026"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Departamento de Chocó  </a:t>
              </a:r>
            </a:p>
          </p:txBody>
        </p:sp>
        <p:sp>
          <p:nvSpPr>
            <p:cNvPr id="16" name="Elipse 15">
              <a:extLst>
                <a:ext uri="{FF2B5EF4-FFF2-40B4-BE49-F238E27FC236}">
                  <a16:creationId xmlns:a16="http://schemas.microsoft.com/office/drawing/2014/main" id="{2833B50E-09BD-4993-8782-AFF63C33CAD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89093" name="Rectángulo 67">
            <a:extLst>
              <a:ext uri="{FF2B5EF4-FFF2-40B4-BE49-F238E27FC236}">
                <a16:creationId xmlns:a16="http://schemas.microsoft.com/office/drawing/2014/main" id="{01196E7E-85C0-4659-9834-A7AB9E3EE3A0}"/>
              </a:ext>
            </a:extLst>
          </p:cNvPr>
          <p:cNvSpPr>
            <a:spLocks noChangeArrowheads="1"/>
          </p:cNvSpPr>
          <p:nvPr/>
        </p:nvSpPr>
        <p:spPr bwMode="auto">
          <a:xfrm>
            <a:off x="866775" y="90488"/>
            <a:ext cx="11210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VIAS PARA EL CHOCÓ</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47110" name="Rectángulo 68">
            <a:extLst>
              <a:ext uri="{FF2B5EF4-FFF2-40B4-BE49-F238E27FC236}">
                <a16:creationId xmlns:a16="http://schemas.microsoft.com/office/drawing/2014/main" id="{205DFB13-4254-41A7-B21B-2057B29C0801}"/>
              </a:ext>
            </a:extLst>
          </p:cNvPr>
          <p:cNvSpPr>
            <a:spLocks noChangeArrowheads="1"/>
          </p:cNvSpPr>
          <p:nvPr/>
        </p:nvSpPr>
        <p:spPr bwMode="auto">
          <a:xfrm>
            <a:off x="866775" y="277813"/>
            <a:ext cx="10285413" cy="5238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MX"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TRANSVERSAL MEDELLÍN – QUIBDÓ SECTOR 2 (EL DOCE – EL SIETE) F4 </a:t>
            </a:r>
            <a:endPar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89095" name="Imagen 35">
            <a:extLst>
              <a:ext uri="{FF2B5EF4-FFF2-40B4-BE49-F238E27FC236}">
                <a16:creationId xmlns:a16="http://schemas.microsoft.com/office/drawing/2014/main" id="{02812714-C647-4485-B61A-BAAAAE8BCB1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6" name="CuadroTexto 3">
            <a:extLst>
              <a:ext uri="{FF2B5EF4-FFF2-40B4-BE49-F238E27FC236}">
                <a16:creationId xmlns:a16="http://schemas.microsoft.com/office/drawing/2014/main" id="{60D1025E-AAA6-472D-A8DF-F7B81669D211}"/>
              </a:ext>
            </a:extLst>
          </p:cNvPr>
          <p:cNvSpPr txBox="1">
            <a:spLocks noChangeArrowheads="1"/>
          </p:cNvSpPr>
          <p:nvPr/>
        </p:nvSpPr>
        <p:spPr bwMode="auto">
          <a:xfrm>
            <a:off x="5014913" y="454183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285D1262-E598-40D2-B24D-3EFCF41EC9DA}"/>
              </a:ext>
            </a:extLst>
          </p:cNvPr>
          <p:cNvGrpSpPr>
            <a:grpSpLocks/>
          </p:cNvGrpSpPr>
          <p:nvPr/>
        </p:nvGrpSpPr>
        <p:grpSpPr bwMode="auto">
          <a:xfrm>
            <a:off x="5829299" y="1353863"/>
            <a:ext cx="5495927"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10FFC54C-E91A-4DEE-BF7C-9A1E95879FA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DC44FDF6-E2F1-444C-A4E6-2A75A1D6B741}"/>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MX" sz="1100" b="1" dirty="0">
                  <a:solidFill>
                    <a:srgbClr val="70AD47">
                      <a:lumMod val="50000"/>
                    </a:srgbClr>
                  </a:solidFill>
                  <a:latin typeface="Arial" panose="020B0604020202020204" pitchFamily="34" charset="0"/>
                  <a:cs typeface="Arial" panose="020B0604020202020204" pitchFamily="34" charset="0"/>
                </a:rPr>
                <a:t>Conexión del Departamento de Chocó con el centro del país</a:t>
              </a:r>
            </a:p>
          </p:txBody>
        </p:sp>
        <p:sp>
          <p:nvSpPr>
            <p:cNvPr id="42" name="Elipse 41">
              <a:extLst>
                <a:ext uri="{FF2B5EF4-FFF2-40B4-BE49-F238E27FC236}">
                  <a16:creationId xmlns:a16="http://schemas.microsoft.com/office/drawing/2014/main" id="{7D4475CB-ACD2-4C20-BBE1-7CC6B661A72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268E8CF3-B810-4349-B8E7-4149B16F9336}"/>
              </a:ext>
            </a:extLst>
          </p:cNvPr>
          <p:cNvGrpSpPr>
            <a:grpSpLocks/>
          </p:cNvGrpSpPr>
          <p:nvPr/>
        </p:nvGrpSpPr>
        <p:grpSpPr bwMode="auto">
          <a:xfrm>
            <a:off x="5829299" y="1882538"/>
            <a:ext cx="5495927"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8538F734-72E9-4046-B20A-70F86E2C0CD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41ED8353-92AD-401A-97ED-5D5E4CB2C596}"/>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18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9C95E6C2-D058-404A-9E03-D2D6C614322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DEAA3CE2-1799-447E-8491-9B02FF3D2A77}"/>
              </a:ext>
            </a:extLst>
          </p:cNvPr>
          <p:cNvGrpSpPr>
            <a:grpSpLocks/>
          </p:cNvGrpSpPr>
          <p:nvPr/>
        </p:nvGrpSpPr>
        <p:grpSpPr bwMode="auto">
          <a:xfrm>
            <a:off x="5829300" y="2422245"/>
            <a:ext cx="5495926"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4AC06032-DDDD-40CB-8425-3B31EAB22C0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ACD80582-21F0-463E-A8C3-7A28A396FF6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8503FB34-4937-4398-A2E6-01BA84BE1620}"/>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10,7</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4F3EA797-5F38-4BFC-BCDE-780DDEC8DDA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89100" name="Imagen 54">
            <a:extLst>
              <a:ext uri="{FF2B5EF4-FFF2-40B4-BE49-F238E27FC236}">
                <a16:creationId xmlns:a16="http://schemas.microsoft.com/office/drawing/2014/main" id="{67426F3A-528E-428D-A3EF-4A5C827B856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101" name="Imagen 2">
            <a:extLst>
              <a:ext uri="{FF2B5EF4-FFF2-40B4-BE49-F238E27FC236}">
                <a16:creationId xmlns:a16="http://schemas.microsoft.com/office/drawing/2014/main" id="{B5D42E83-C5D2-4350-A9EE-F94FC0B050C4}"/>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2306638" y="4487863"/>
            <a:ext cx="2628900" cy="130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D6E75E3-B577-47E4-87E3-D3B26E7CD425}"/>
              </a:ext>
            </a:extLst>
          </p:cNvPr>
          <p:cNvGraphicFramePr>
            <a:graphicFrameLocks noGrp="1"/>
          </p:cNvGraphicFramePr>
          <p:nvPr/>
        </p:nvGraphicFramePr>
        <p:xfrm>
          <a:off x="5829300" y="2951163"/>
          <a:ext cx="5495925" cy="2786062"/>
        </p:xfrm>
        <a:graphic>
          <a:graphicData uri="http://schemas.openxmlformats.org/drawingml/2006/table">
            <a:tbl>
              <a:tblPr firstRow="1" bandRow="1"/>
              <a:tblGrid>
                <a:gridCol w="1334657">
                  <a:extLst>
                    <a:ext uri="{9D8B030D-6E8A-4147-A177-3AD203B41FA5}">
                      <a16:colId xmlns:a16="http://schemas.microsoft.com/office/drawing/2014/main" val="20000"/>
                    </a:ext>
                  </a:extLst>
                </a:gridCol>
                <a:gridCol w="1143991">
                  <a:extLst>
                    <a:ext uri="{9D8B030D-6E8A-4147-A177-3AD203B41FA5}">
                      <a16:colId xmlns:a16="http://schemas.microsoft.com/office/drawing/2014/main" val="20001"/>
                    </a:ext>
                  </a:extLst>
                </a:gridCol>
                <a:gridCol w="1472888">
                  <a:extLst>
                    <a:ext uri="{9D8B030D-6E8A-4147-A177-3AD203B41FA5}">
                      <a16:colId xmlns:a16="http://schemas.microsoft.com/office/drawing/2014/main" val="20002"/>
                    </a:ext>
                  </a:extLst>
                </a:gridCol>
                <a:gridCol w="1544389">
                  <a:extLst>
                    <a:ext uri="{9D8B030D-6E8A-4147-A177-3AD203B41FA5}">
                      <a16:colId xmlns:a16="http://schemas.microsoft.com/office/drawing/2014/main" val="20003"/>
                    </a:ext>
                  </a:extLst>
                </a:gridCol>
              </a:tblGrid>
              <a:tr h="137251">
                <a:tc gridSpan="4">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7251">
                <a:tc gridSpan="2">
                  <a:txBody>
                    <a:bodyPr/>
                    <a:lstStyle/>
                    <a:p>
                      <a:pPr algn="l" rtl="0" fontAlgn="ctr"/>
                      <a:r>
                        <a:rPr lang="es-CO" sz="900" b="0" i="0" u="none" strike="noStrike">
                          <a:solidFill>
                            <a:schemeClr val="accent6">
                              <a:lumMod val="50000"/>
                            </a:schemeClr>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chemeClr val="accent6">
                              <a:lumMod val="50000"/>
                            </a:schemeClr>
                          </a:solidFill>
                          <a:effectLst/>
                          <a:latin typeface="Arial" panose="020B0604020202020204" pitchFamily="34" charset="0"/>
                        </a:rPr>
                        <a:t>$ 117.631</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205877">
                <a:tc gridSpan="2">
                  <a:txBody>
                    <a:bodyPr/>
                    <a:lstStyle/>
                    <a:p>
                      <a:pPr algn="l" rtl="0" fontAlgn="ctr"/>
                      <a:r>
                        <a:rPr lang="es-ES" sz="900" b="0" i="0" u="none" strike="noStrike">
                          <a:solidFill>
                            <a:schemeClr val="accent6">
                              <a:lumMod val="50000"/>
                            </a:schemeClr>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chemeClr val="accent6">
                              <a:lumMod val="50000"/>
                            </a:schemeClr>
                          </a:solidFill>
                          <a:effectLst/>
                          <a:latin typeface="Arial" panose="020B0604020202020204" pitchFamily="34" charset="0"/>
                        </a:rPr>
                        <a:t>$ 9.619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47051">
                <a:tc gridSpan="2">
                  <a:txBody>
                    <a:bodyPr/>
                    <a:lstStyle/>
                    <a:p>
                      <a:pPr algn="l" rtl="0" fontAlgn="ctr"/>
                      <a:r>
                        <a:rPr lang="es-ES" sz="900" b="0" i="0" u="none" strike="noStrike">
                          <a:solidFill>
                            <a:schemeClr val="accent6">
                              <a:lumMod val="50000"/>
                            </a:schemeClr>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chemeClr val="accent6">
                              <a:lumMod val="50000"/>
                            </a:schemeClr>
                          </a:solidFill>
                          <a:effectLst/>
                          <a:latin typeface="Arial" panose="020B0604020202020204" pitchFamily="34" charset="0"/>
                        </a:rPr>
                        <a:t>$ 20.997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44113">
                <a:tc gridSpan="2">
                  <a:txBody>
                    <a:bodyPr/>
                    <a:lstStyle/>
                    <a:p>
                      <a:pPr algn="l" rtl="0" fontAlgn="ctr"/>
                      <a:r>
                        <a:rPr lang="es-CO" sz="900" b="0" i="0" u="none" strike="noStrike">
                          <a:solidFill>
                            <a:schemeClr val="accent6">
                              <a:lumMod val="50000"/>
                            </a:schemeClr>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chemeClr val="accent6">
                              <a:lumMod val="50000"/>
                            </a:schemeClr>
                          </a:solidFill>
                          <a:effectLst/>
                          <a:latin typeface="Arial" panose="020B0604020202020204" pitchFamily="34" charset="0"/>
                        </a:rPr>
                        <a:t>$ 6.979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74370">
                <a:tc gridSpan="2">
                  <a:txBody>
                    <a:bodyPr/>
                    <a:lstStyle/>
                    <a:p>
                      <a:pPr algn="l" rtl="0" fontAlgn="ctr"/>
                      <a:r>
                        <a:rPr lang="es-ES" sz="900" b="0" i="0" u="none" strike="noStrike">
                          <a:solidFill>
                            <a:schemeClr val="accent6">
                              <a:lumMod val="50000"/>
                            </a:schemeClr>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chemeClr val="accent6">
                              <a:lumMod val="50000"/>
                            </a:schemeClr>
                          </a:solidFill>
                          <a:effectLst/>
                          <a:latin typeface="Arial" panose="020B0604020202020204" pitchFamily="34" charset="0"/>
                        </a:rPr>
                        <a:t>$ 962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219601">
                <a:tc gridSpan="2">
                  <a:txBody>
                    <a:bodyPr/>
                    <a:lstStyle/>
                    <a:p>
                      <a:pPr algn="l" rtl="0" fontAlgn="ctr"/>
                      <a:r>
                        <a:rPr lang="es-ES" sz="900" b="0" i="0" u="none" strike="noStrike">
                          <a:solidFill>
                            <a:schemeClr val="accent6">
                              <a:lumMod val="50000"/>
                            </a:schemeClr>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chemeClr val="accent6">
                              <a:lumMod val="50000"/>
                            </a:schemeClr>
                          </a:solidFill>
                          <a:effectLst/>
                          <a:latin typeface="Arial" panose="020B0604020202020204" pitchFamily="34" charset="0"/>
                        </a:rPr>
                        <a:t>$ 1.315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240189">
                <a:tc gridSpan="2">
                  <a:txBody>
                    <a:bodyPr/>
                    <a:lstStyle/>
                    <a:p>
                      <a:pPr algn="l" rtl="0" fontAlgn="ctr"/>
                      <a:r>
                        <a:rPr lang="es-CO" sz="900" b="0" i="0" u="none" strike="noStrike">
                          <a:solidFill>
                            <a:schemeClr val="accent6">
                              <a:lumMod val="50000"/>
                            </a:schemeClr>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chemeClr val="accent6">
                              <a:lumMod val="50000"/>
                            </a:schemeClr>
                          </a:solidFill>
                          <a:effectLst/>
                          <a:latin typeface="Arial" panose="020B0604020202020204" pitchFamily="34" charset="0"/>
                        </a:rPr>
                        <a:t>$ 124.610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226464">
                <a:tc gridSpan="2">
                  <a:txBody>
                    <a:bodyPr/>
                    <a:lstStyle/>
                    <a:p>
                      <a:pPr algn="l" rtl="0" fontAlgn="ctr"/>
                      <a:r>
                        <a:rPr lang="es-CO" sz="900" b="0" i="0" u="none" strike="noStrike">
                          <a:solidFill>
                            <a:schemeClr val="accent6">
                              <a:lumMod val="50000"/>
                            </a:schemeClr>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dirty="0">
                          <a:solidFill>
                            <a:schemeClr val="accent6">
                              <a:lumMod val="50000"/>
                            </a:schemeClr>
                          </a:solidFill>
                          <a:effectLst/>
                          <a:latin typeface="Arial" panose="020B0604020202020204" pitchFamily="34" charset="0"/>
                        </a:rPr>
                        <a:t>$ 32.893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78426">
                <a:tc gridSpan="4">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39203">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36265">
                <a:tc>
                  <a:txBody>
                    <a:bodyPr/>
                    <a:lstStyle/>
                    <a:p>
                      <a:pPr algn="ctr" rtl="0" fontAlgn="ctr"/>
                      <a:r>
                        <a:rPr lang="es-ES" sz="900" b="0" i="0" u="none" strike="noStrike">
                          <a:solidFill>
                            <a:srgbClr val="375623"/>
                          </a:solidFill>
                          <a:effectLst/>
                          <a:latin typeface="Arial" panose="020B0604020202020204" pitchFamily="34" charset="0"/>
                        </a:rPr>
                        <a:t>El Doce – El Siete Ruta 6002</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10,7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Mejoramiento y pavimentación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1,2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1636112C-DCCA-4BEE-9C10-182EB7D002D7}"/>
              </a:ext>
            </a:extLst>
          </p:cNvPr>
          <p:cNvGraphicFramePr>
            <a:graphicFrameLocks noGrp="1"/>
          </p:cNvGraphicFramePr>
          <p:nvPr/>
        </p:nvGraphicFramePr>
        <p:xfrm>
          <a:off x="866775" y="906463"/>
          <a:ext cx="4500563" cy="3514725"/>
        </p:xfrm>
        <a:graphic>
          <a:graphicData uri="http://schemas.openxmlformats.org/drawingml/2006/table">
            <a:tbl>
              <a:tblPr firstRow="1" bandRow="1"/>
              <a:tblGrid>
                <a:gridCol w="1092939">
                  <a:extLst>
                    <a:ext uri="{9D8B030D-6E8A-4147-A177-3AD203B41FA5}">
                      <a16:colId xmlns:a16="http://schemas.microsoft.com/office/drawing/2014/main" val="20000"/>
                    </a:ext>
                  </a:extLst>
                </a:gridCol>
                <a:gridCol w="936805">
                  <a:extLst>
                    <a:ext uri="{9D8B030D-6E8A-4147-A177-3AD203B41FA5}">
                      <a16:colId xmlns:a16="http://schemas.microsoft.com/office/drawing/2014/main" val="20001"/>
                    </a:ext>
                  </a:extLst>
                </a:gridCol>
                <a:gridCol w="1206135">
                  <a:extLst>
                    <a:ext uri="{9D8B030D-6E8A-4147-A177-3AD203B41FA5}">
                      <a16:colId xmlns:a16="http://schemas.microsoft.com/office/drawing/2014/main" val="20002"/>
                    </a:ext>
                  </a:extLst>
                </a:gridCol>
                <a:gridCol w="1264685">
                  <a:extLst>
                    <a:ext uri="{9D8B030D-6E8A-4147-A177-3AD203B41FA5}">
                      <a16:colId xmlns:a16="http://schemas.microsoft.com/office/drawing/2014/main" val="20003"/>
                    </a:ext>
                  </a:extLst>
                </a:gridCol>
              </a:tblGrid>
              <a:tr h="159996">
                <a:tc gridSpan="4">
                  <a:txBody>
                    <a:bodyPr/>
                    <a:lstStyle/>
                    <a:p>
                      <a:pPr algn="ctr" rtl="0" fontAlgn="b"/>
                      <a:r>
                        <a:rPr lang="es-CO" sz="10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21917">
                <a:tc>
                  <a:txBody>
                    <a:bodyPr/>
                    <a:lstStyle/>
                    <a:p>
                      <a:pPr algn="l" rtl="0" fontAlgn="b"/>
                      <a:r>
                        <a:rPr lang="es-CO" sz="8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1456 DE 2017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3634">
                <a:tc>
                  <a:txBody>
                    <a:bodyPr/>
                    <a:lstStyle/>
                    <a:p>
                      <a:pPr algn="l" rtl="0" fontAlgn="b"/>
                      <a:r>
                        <a:rPr lang="es-CO" sz="8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800" b="0" i="0" u="none" strike="noStrike">
                          <a:solidFill>
                            <a:srgbClr val="375623"/>
                          </a:solidFill>
                          <a:effectLst/>
                          <a:latin typeface="Arial" panose="020B0604020202020204" pitchFamily="34" charset="0"/>
                        </a:rPr>
                        <a:t>29/12/2019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59996">
                <a:tc gridSpan="3">
                  <a:txBody>
                    <a:bodyPr/>
                    <a:lstStyle/>
                    <a:p>
                      <a:pPr algn="l" rtl="0" fontAlgn="b"/>
                      <a:r>
                        <a:rPr lang="es-CO" sz="8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1000" b="0" i="0" u="none" strike="noStrike">
                          <a:solidFill>
                            <a:srgbClr val="375623"/>
                          </a:solidFill>
                          <a:effectLst/>
                          <a:latin typeface="Arial" panose="020B0604020202020204" pitchFamily="34" charset="0"/>
                        </a:rPr>
                        <a:t>31/12/2022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9996">
                <a:tc gridSpan="4">
                  <a:txBody>
                    <a:bodyPr/>
                    <a:lstStyle/>
                    <a:p>
                      <a:pPr algn="ctr" rtl="0" fontAlgn="b"/>
                      <a:r>
                        <a:rPr lang="es-CO" sz="10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70499">
                <a:tc gridSpan="3">
                  <a:txBody>
                    <a:bodyPr/>
                    <a:lstStyle/>
                    <a:p>
                      <a:pPr algn="l" rtl="0" fontAlgn="ctr"/>
                      <a:r>
                        <a:rPr lang="es-ES" sz="800" b="1" i="0" u="none" strike="noStrike">
                          <a:solidFill>
                            <a:schemeClr val="accent6">
                              <a:lumMod val="50000"/>
                            </a:schemeClr>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UNIDAD MONETARIA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84323">
                <a:tc gridSpan="3">
                  <a:txBody>
                    <a:bodyPr/>
                    <a:lstStyle/>
                    <a:p>
                      <a:pPr algn="l" rtl="0" fontAlgn="ctr"/>
                      <a:r>
                        <a:rPr lang="es-ES" sz="800" b="1" i="0" u="none" strike="noStrike">
                          <a:solidFill>
                            <a:schemeClr val="accent6">
                              <a:lumMod val="50000"/>
                            </a:schemeClr>
                          </a:solidFill>
                          <a:effectLst/>
                          <a:latin typeface="Arial" panose="020B0604020202020204" pitchFamily="34" charset="0"/>
                        </a:rPr>
                        <a:t>AHORRO EN TIEMPOS DE RECORRIDO: 30 Minutos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UNIDAD DE TIEMPO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52068">
                <a:tc gridSpan="3">
                  <a:txBody>
                    <a:bodyPr/>
                    <a:lstStyle/>
                    <a:p>
                      <a:pPr algn="l" rtl="0" fontAlgn="ctr"/>
                      <a:r>
                        <a:rPr lang="es-CO" sz="900" b="1" i="0" u="none" strike="noStrike" dirty="0">
                          <a:solidFill>
                            <a:schemeClr val="accent6">
                              <a:lumMod val="50000"/>
                            </a:schemeClr>
                          </a:solidFill>
                          <a:effectLst/>
                          <a:latin typeface="Arial" panose="020B0604020202020204" pitchFamily="34" charset="0"/>
                        </a:rPr>
                        <a:t>EMPLEOS  GENERADOS: 244</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800" b="1" i="0" u="none" strike="noStrike">
                          <a:solidFill>
                            <a:schemeClr val="accent6">
                              <a:lumMod val="50000"/>
                            </a:schemeClr>
                          </a:solidFill>
                          <a:effectLst/>
                          <a:latin typeface="Arial" panose="020B0604020202020204" pitchFamily="34" charset="0"/>
                        </a:rPr>
                        <a:t>CANTIDAD</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67946">
                <a:tc gridSpan="4">
                  <a:txBody>
                    <a:bodyPr/>
                    <a:lstStyle/>
                    <a:p>
                      <a:pPr algn="just" rtl="0" fontAlgn="ctr"/>
                      <a:r>
                        <a:rPr lang="es-ES" sz="900" b="1" i="0" u="none" strike="noStrike" dirty="0">
                          <a:solidFill>
                            <a:schemeClr val="accent6">
                              <a:lumMod val="50000"/>
                            </a:schemeClr>
                          </a:solidFill>
                          <a:effectLst/>
                          <a:latin typeface="Arial" panose="020B0604020202020204" pitchFamily="34" charset="0"/>
                        </a:rPr>
                        <a:t>OTROS BENEFICIOS: </a:t>
                      </a:r>
                      <a:r>
                        <a:rPr lang="es-ES" sz="900" b="0" i="0" u="none" strike="noStrike" dirty="0">
                          <a:solidFill>
                            <a:schemeClr val="accent6">
                              <a:lumMod val="50000"/>
                            </a:schemeClr>
                          </a:solidFill>
                          <a:effectLst/>
                          <a:latin typeface="Arial" panose="020B0604020202020204" pitchFamily="34" charset="0"/>
                        </a:rPr>
                        <a:t>Ahorro en tiempos de recorrido Hasta  30 minutos</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74314">
                <a:tc gridSpan="4">
                  <a:txBody>
                    <a:bodyPr/>
                    <a:lstStyle/>
                    <a:p>
                      <a:pPr algn="just" rtl="0" fontAlgn="ctr"/>
                      <a:r>
                        <a:rPr lang="es-ES" sz="900" b="0" i="0" u="none" strike="noStrike" dirty="0">
                          <a:solidFill>
                            <a:schemeClr val="accent6">
                              <a:lumMod val="50000"/>
                            </a:schemeClr>
                          </a:solidFill>
                          <a:effectLst/>
                          <a:latin typeface="Arial" panose="020B0604020202020204" pitchFamily="34" charset="0"/>
                        </a:rPr>
                        <a:t>Ahorro en recorrido: Con el ahorro en recorrido mejoraron los tiempos de desplazamiento</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59996">
                <a:tc gridSpan="4">
                  <a:txBody>
                    <a:bodyPr/>
                    <a:lstStyle/>
                    <a:p>
                      <a:pPr algn="ctr" rtl="0" fontAlgn="b"/>
                      <a:r>
                        <a:rPr lang="es-ES" sz="10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243835">
                <a:tc>
                  <a:txBody>
                    <a:bodyPr/>
                    <a:lstStyle/>
                    <a:p>
                      <a:pPr algn="ctr" rtl="0" fontAlgn="ctr"/>
                      <a:r>
                        <a:rPr lang="es-CO" sz="800" b="1" i="0" u="none" strike="noStrike">
                          <a:solidFill>
                            <a:schemeClr val="accent6">
                              <a:lumMod val="50000"/>
                            </a:schemeClr>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chemeClr val="accent6">
                              <a:lumMod val="50000"/>
                            </a:schemeClr>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320033">
                <a:tc>
                  <a:txBody>
                    <a:bodyPr/>
                    <a:lstStyle/>
                    <a:p>
                      <a:pPr algn="just" rtl="0" fontAlgn="ctr"/>
                      <a:r>
                        <a:rPr lang="es-ES" sz="700" b="1" i="0" u="none" strike="noStrike">
                          <a:solidFill>
                            <a:schemeClr val="accent6">
                              <a:lumMod val="50000"/>
                            </a:schemeClr>
                          </a:solidFill>
                          <a:effectLst/>
                          <a:latin typeface="Arial" panose="020B0604020202020204" pitchFamily="34" charset="0"/>
                        </a:rPr>
                        <a:t>Rehabilitación y/o mantenimiento red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1" i="0" u="none" strike="noStrike">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426711">
                <a:tc>
                  <a:txBody>
                    <a:bodyPr/>
                    <a:lstStyle/>
                    <a:p>
                      <a:pPr algn="just" rtl="0" fontAlgn="ctr"/>
                      <a:r>
                        <a:rPr lang="es-ES" sz="700" b="1" i="0" u="none" strike="noStrike">
                          <a:solidFill>
                            <a:schemeClr val="accent6">
                              <a:lumMod val="50000"/>
                            </a:schemeClr>
                          </a:solidFill>
                          <a:effectLst/>
                          <a:latin typeface="Arial" panose="020B0604020202020204" pitchFamily="34" charset="0"/>
                        </a:rPr>
                        <a:t>Mejoramiento, construcción y/o profundización de acceso marítimo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chemeClr val="accent6">
                              <a:lumMod val="50000"/>
                            </a:schemeClr>
                          </a:solidFill>
                          <a:effectLst/>
                          <a:latin typeface="Arial" panose="020B0604020202020204" pitchFamily="34" charset="0"/>
                        </a:rPr>
                        <a:t>Unidad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chemeClr val="accent6">
                              <a:lumMod val="50000"/>
                            </a:schemeClr>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161282">
                <a:tc>
                  <a:txBody>
                    <a:bodyPr/>
                    <a:lstStyle/>
                    <a:p>
                      <a:pPr algn="just" rtl="0" fontAlgn="ctr"/>
                      <a:r>
                        <a:rPr lang="es-CO" sz="700" b="1" i="0" u="none" strike="noStrike">
                          <a:solidFill>
                            <a:schemeClr val="accent6">
                              <a:lumMod val="50000"/>
                            </a:schemeClr>
                          </a:solidFill>
                          <a:effectLst/>
                          <a:latin typeface="Arial" panose="020B0604020202020204" pitchFamily="34" charset="0"/>
                        </a:rPr>
                        <a:t>Contruir puente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1" i="0" u="none" strike="noStrike">
                          <a:solidFill>
                            <a:schemeClr val="accent6">
                              <a:lumMod val="50000"/>
                            </a:schemeClr>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198146">
                <a:tc>
                  <a:txBody>
                    <a:bodyPr/>
                    <a:lstStyle/>
                    <a:p>
                      <a:pPr algn="just" rtl="0" fontAlgn="ctr"/>
                      <a:r>
                        <a:rPr lang="es-CO" sz="700" b="1" i="0" u="none" strike="noStrike">
                          <a:solidFill>
                            <a:schemeClr val="accent6">
                              <a:lumMod val="50000"/>
                            </a:schemeClr>
                          </a:solidFill>
                          <a:effectLst/>
                          <a:latin typeface="Arial" panose="020B0604020202020204" pitchFamily="34" charset="0"/>
                        </a:rPr>
                        <a:t>Mantenimiento Rutinario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12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12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r h="320033">
                <a:tc>
                  <a:txBody>
                    <a:bodyPr/>
                    <a:lstStyle/>
                    <a:p>
                      <a:pPr algn="just" rtl="0" fontAlgn="ctr"/>
                      <a:r>
                        <a:rPr lang="es-ES" sz="700" b="1" i="0" u="none" strike="noStrike">
                          <a:solidFill>
                            <a:schemeClr val="accent6">
                              <a:lumMod val="50000"/>
                            </a:schemeClr>
                          </a:solidFill>
                          <a:effectLst/>
                          <a:latin typeface="Arial" panose="020B0604020202020204" pitchFamily="34" charset="0"/>
                        </a:rPr>
                        <a:t>Construir pavimiento nuevo en red vial primaria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1" i="0" u="none" strike="noStrike">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chemeClr val="accent6">
                              <a:lumMod val="50000"/>
                            </a:schemeClr>
                          </a:solidFill>
                          <a:effectLst/>
                          <a:latin typeface="Arial" panose="020B0604020202020204" pitchFamily="34" charset="0"/>
                        </a:rPr>
                        <a:t>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chemeClr val="accent6">
                              <a:lumMod val="50000"/>
                            </a:schemeClr>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6"/>
                  </a:ext>
                </a:extLst>
              </a:tr>
            </a:tbl>
          </a:graphicData>
        </a:graphic>
      </p:graphicFrame>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ángulo 3">
            <a:extLst>
              <a:ext uri="{FF2B5EF4-FFF2-40B4-BE49-F238E27FC236}">
                <a16:creationId xmlns:a16="http://schemas.microsoft.com/office/drawing/2014/main" id="{5D1774D9-EC3B-461D-AF5F-08228C5A4D04}"/>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90115" name="Rectángulo 7">
            <a:extLst>
              <a:ext uri="{FF2B5EF4-FFF2-40B4-BE49-F238E27FC236}">
                <a16:creationId xmlns:a16="http://schemas.microsoft.com/office/drawing/2014/main" id="{B5A0CFA2-1394-4F0C-861B-8CEA663EB6ED}"/>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79F4A0C-B82B-4203-A8FA-E541F874A219}"/>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0117" name="Imagen 14">
            <a:extLst>
              <a:ext uri="{FF2B5EF4-FFF2-40B4-BE49-F238E27FC236}">
                <a16:creationId xmlns:a16="http://schemas.microsoft.com/office/drawing/2014/main" id="{8768088F-E2A8-47D9-945B-4B30A11A5D4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8" name="CuadroTexto 2">
            <a:extLst>
              <a:ext uri="{FF2B5EF4-FFF2-40B4-BE49-F238E27FC236}">
                <a16:creationId xmlns:a16="http://schemas.microsoft.com/office/drawing/2014/main" id="{9B26E03F-311C-4C2E-B9F7-4FADF0E77928}"/>
              </a:ext>
            </a:extLst>
          </p:cNvPr>
          <p:cNvSpPr txBox="1">
            <a:spLocks noChangeArrowheads="1"/>
          </p:cNvSpPr>
          <p:nvPr/>
        </p:nvSpPr>
        <p:spPr bwMode="auto">
          <a:xfrm>
            <a:off x="1176338" y="798513"/>
            <a:ext cx="9540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90119" name="CuadroTexto 11">
            <a:extLst>
              <a:ext uri="{FF2B5EF4-FFF2-40B4-BE49-F238E27FC236}">
                <a16:creationId xmlns:a16="http://schemas.microsoft.com/office/drawing/2014/main" id="{04145E4C-1758-4DAA-B57E-5D8E398EC603}"/>
              </a:ext>
            </a:extLst>
          </p:cNvPr>
          <p:cNvSpPr txBox="1">
            <a:spLocks noChangeArrowheads="1"/>
          </p:cNvSpPr>
          <p:nvPr/>
        </p:nvSpPr>
        <p:spPr bwMode="auto">
          <a:xfrm>
            <a:off x="9607550" y="839788"/>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90120" name="Imagen 16">
            <a:extLst>
              <a:ext uri="{FF2B5EF4-FFF2-40B4-BE49-F238E27FC236}">
                <a16:creationId xmlns:a16="http://schemas.microsoft.com/office/drawing/2014/main" id="{8C18183C-5EA3-41EA-9113-F6DEF2E7809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21" name="Imagen 2">
            <a:extLst>
              <a:ext uri="{FF2B5EF4-FFF2-40B4-BE49-F238E27FC236}">
                <a16:creationId xmlns:a16="http://schemas.microsoft.com/office/drawing/2014/main" id="{C6F38B8E-1519-4F5F-BCB7-ECF1ECA5DEB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840BDFEF-388E-41BD-91C7-65B9B5022B41}"/>
              </a:ext>
            </a:extLst>
          </p:cNvPr>
          <p:cNvSpPr txBox="1"/>
          <p:nvPr/>
        </p:nvSpPr>
        <p:spPr>
          <a:xfrm>
            <a:off x="1176338" y="1211263"/>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8B50A31E-47D7-47B5-85A3-59CF281E0F2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1427A14-F9FD-45B0-9A33-BFA5C68AEDF9}"/>
              </a:ext>
            </a:extLst>
          </p:cNvPr>
          <p:cNvSpPr txBox="1"/>
          <p:nvPr/>
        </p:nvSpPr>
        <p:spPr>
          <a:xfrm>
            <a:off x="6796088" y="1209675"/>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90125" name="CuadroTexto 4">
            <a:extLst>
              <a:ext uri="{FF2B5EF4-FFF2-40B4-BE49-F238E27FC236}">
                <a16:creationId xmlns:a16="http://schemas.microsoft.com/office/drawing/2014/main" id="{2A3156B4-9F0F-4A9E-8793-6E8680DDD4EE}"/>
              </a:ext>
            </a:extLst>
          </p:cNvPr>
          <p:cNvSpPr txBox="1">
            <a:spLocks noChangeArrowheads="1"/>
          </p:cNvSpPr>
          <p:nvPr/>
        </p:nvSpPr>
        <p:spPr bwMode="auto">
          <a:xfrm>
            <a:off x="1176338" y="4719638"/>
            <a:ext cx="9718675"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Transversal Quibdó Medellín, Sector 2, Ruta 6002 K78+830, mejoramiento con pavimento en concreto hidráulico </a:t>
            </a:r>
          </a:p>
          <a:p>
            <a:pPr>
              <a:lnSpc>
                <a:spcPct val="100000"/>
              </a:lnSpc>
              <a:spcBef>
                <a:spcPct val="0"/>
              </a:spcBef>
              <a:buFontTx/>
              <a:buNone/>
            </a:pPr>
            <a:endParaRPr lang="es-CO" altLang="es-CO" sz="1800">
              <a:solidFill>
                <a:srgbClr val="000000"/>
              </a:solidFill>
            </a:endParaRPr>
          </a:p>
        </p:txBody>
      </p:sp>
      <p:pic>
        <p:nvPicPr>
          <p:cNvPr id="90126" name="Imagen 1">
            <a:extLst>
              <a:ext uri="{FF2B5EF4-FFF2-40B4-BE49-F238E27FC236}">
                <a16:creationId xmlns:a16="http://schemas.microsoft.com/office/drawing/2014/main" id="{70F2CADE-E8E4-475F-9A90-E292F782462D}"/>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82688" y="1711325"/>
            <a:ext cx="4056062" cy="228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27" name="Imagen 6">
            <a:extLst>
              <a:ext uri="{FF2B5EF4-FFF2-40B4-BE49-F238E27FC236}">
                <a16:creationId xmlns:a16="http://schemas.microsoft.com/office/drawing/2014/main" id="{41E26EB0-4374-4198-A542-31891573FAF3}"/>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35775" y="1328738"/>
            <a:ext cx="4049713" cy="3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AAD9F2DF-D44B-462B-BF70-C552313430D4}"/>
              </a:ext>
            </a:extLst>
          </p:cNvPr>
          <p:cNvSpPr/>
          <p:nvPr/>
        </p:nvSpPr>
        <p:spPr>
          <a:xfrm>
            <a:off x="-15875" y="-1588"/>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1139" name="Imagen 1">
            <a:extLst>
              <a:ext uri="{FF2B5EF4-FFF2-40B4-BE49-F238E27FC236}">
                <a16:creationId xmlns:a16="http://schemas.microsoft.com/office/drawing/2014/main" id="{B2F900FF-F05B-43E2-B1A9-513B7533385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5138" y="597693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93D20972-EA8E-48D1-B8F5-ECADBA861A17}"/>
              </a:ext>
            </a:extLst>
          </p:cNvPr>
          <p:cNvGrpSpPr>
            <a:grpSpLocks/>
          </p:cNvGrpSpPr>
          <p:nvPr/>
        </p:nvGrpSpPr>
        <p:grpSpPr bwMode="auto">
          <a:xfrm>
            <a:off x="6104082" y="799205"/>
            <a:ext cx="5230669"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0DE73A4B-CD0B-4D64-B9EA-7D1FEB5BC34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28A9E66F-6A61-4D8E-8C52-960E26BA9561}"/>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8443FFCA-76E8-4FB2-A7F1-356BB8AB1F63}"/>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Municipios de Pauna y Otanche  </a:t>
              </a:r>
            </a:p>
          </p:txBody>
        </p:sp>
        <p:sp>
          <p:nvSpPr>
            <p:cNvPr id="16" name="Elipse 15">
              <a:extLst>
                <a:ext uri="{FF2B5EF4-FFF2-40B4-BE49-F238E27FC236}">
                  <a16:creationId xmlns:a16="http://schemas.microsoft.com/office/drawing/2014/main" id="{B64404C7-9200-4CBF-9E0E-AF4D0652351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91141" name="Rectángulo 67">
            <a:extLst>
              <a:ext uri="{FF2B5EF4-FFF2-40B4-BE49-F238E27FC236}">
                <a16:creationId xmlns:a16="http://schemas.microsoft.com/office/drawing/2014/main" id="{4A0249EE-71E5-4935-80D6-FF395B6BF271}"/>
              </a:ext>
            </a:extLst>
          </p:cNvPr>
          <p:cNvSpPr>
            <a:spLocks noChangeArrowheads="1"/>
          </p:cNvSpPr>
          <p:nvPr/>
        </p:nvSpPr>
        <p:spPr bwMode="auto">
          <a:xfrm>
            <a:off x="857250" y="168275"/>
            <a:ext cx="95027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CONECTIVIDAD REGIONAL</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TRANSVERSAL DE BOYACA</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91142" name="Rectángulo 68">
            <a:extLst>
              <a:ext uri="{FF2B5EF4-FFF2-40B4-BE49-F238E27FC236}">
                <a16:creationId xmlns:a16="http://schemas.microsoft.com/office/drawing/2014/main" id="{2D9F4D43-FAE7-48E9-A165-A031792697C0}"/>
              </a:ext>
            </a:extLst>
          </p:cNvPr>
          <p:cNvSpPr>
            <a:spLocks noChangeArrowheads="1"/>
          </p:cNvSpPr>
          <p:nvPr/>
        </p:nvSpPr>
        <p:spPr bwMode="auto">
          <a:xfrm>
            <a:off x="857250" y="401638"/>
            <a:ext cx="97901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200">
                <a:solidFill>
                  <a:srgbClr val="548235"/>
                </a:solidFill>
                <a:latin typeface="Arial" panose="020B0604020202020204" pitchFamily="34" charset="0"/>
                <a:ea typeface="Verdana" panose="020B0604030504040204" pitchFamily="34" charset="0"/>
                <a:cs typeface="Arial" panose="020B0604020202020204" pitchFamily="34" charset="0"/>
              </a:rPr>
              <a:t>TRANSVERSAL DE BOYACA</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 Mejoramiento, gestión predial, social y ambiental</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91143" name="Imagen 35">
            <a:extLst>
              <a:ext uri="{FF2B5EF4-FFF2-40B4-BE49-F238E27FC236}">
                <a16:creationId xmlns:a16="http://schemas.microsoft.com/office/drawing/2014/main" id="{BFB8B0EE-BF06-408B-9D64-8AD1A20B1F0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4" name="CuadroTexto 3">
            <a:extLst>
              <a:ext uri="{FF2B5EF4-FFF2-40B4-BE49-F238E27FC236}">
                <a16:creationId xmlns:a16="http://schemas.microsoft.com/office/drawing/2014/main" id="{3A2E2EE4-B24C-49F6-A48F-45B707066A6F}"/>
              </a:ext>
            </a:extLst>
          </p:cNvPr>
          <p:cNvSpPr txBox="1">
            <a:spLocks noChangeArrowheads="1"/>
          </p:cNvSpPr>
          <p:nvPr/>
        </p:nvSpPr>
        <p:spPr bwMode="auto">
          <a:xfrm>
            <a:off x="5000625" y="4737100"/>
            <a:ext cx="522288"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EAD88541-5916-4880-8F9A-572F39A06FFD}"/>
              </a:ext>
            </a:extLst>
          </p:cNvPr>
          <p:cNvGrpSpPr>
            <a:grpSpLocks/>
          </p:cNvGrpSpPr>
          <p:nvPr/>
        </p:nvGrpSpPr>
        <p:grpSpPr bwMode="auto">
          <a:xfrm>
            <a:off x="6089173" y="1353863"/>
            <a:ext cx="5245579" cy="433388"/>
            <a:chOff x="3797995" y="1095038"/>
            <a:chExt cx="7945408" cy="641713"/>
          </a:xfrm>
          <a:solidFill>
            <a:schemeClr val="accent6">
              <a:lumMod val="60000"/>
              <a:lumOff val="40000"/>
            </a:schemeClr>
          </a:solidFill>
        </p:grpSpPr>
        <p:sp>
          <p:nvSpPr>
            <p:cNvPr id="39" name="Pentágono 11">
              <a:extLst>
                <a:ext uri="{FF2B5EF4-FFF2-40B4-BE49-F238E27FC236}">
                  <a16:creationId xmlns:a16="http://schemas.microsoft.com/office/drawing/2014/main" id="{B5772AFF-230D-4B83-8F36-773A7B41020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0C808DB2-CDF3-4562-AD7F-B8B050A4F6C3}"/>
                </a:ext>
              </a:extLst>
            </p:cNvPr>
            <p:cNvSpPr/>
            <p:nvPr/>
          </p:nvSpPr>
          <p:spPr>
            <a:xfrm>
              <a:off x="4832682" y="1097388"/>
              <a:ext cx="691072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los departamentos de Boyacá con el Magdalena Medio</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2ED5AE73-94CF-41A6-9C43-B1E244EC013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588409B7-08A6-4C23-A2A7-865150A6D7A0}"/>
              </a:ext>
            </a:extLst>
          </p:cNvPr>
          <p:cNvGrpSpPr>
            <a:grpSpLocks/>
          </p:cNvGrpSpPr>
          <p:nvPr/>
        </p:nvGrpSpPr>
        <p:grpSpPr bwMode="auto">
          <a:xfrm>
            <a:off x="6117336" y="1882538"/>
            <a:ext cx="5217416"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F382FC1A-7A23-4533-B566-2168FCCA749A}"/>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051079F8-FCFB-480A-8D36-4DC3C13DED57}"/>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185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D4B5A3F9-36C5-4264-BD5F-DBACCFB867C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27D01734-4AE2-4E0E-88F0-8A206863B1E8}"/>
              </a:ext>
            </a:extLst>
          </p:cNvPr>
          <p:cNvGrpSpPr>
            <a:grpSpLocks/>
          </p:cNvGrpSpPr>
          <p:nvPr/>
        </p:nvGrpSpPr>
        <p:grpSpPr bwMode="auto">
          <a:xfrm>
            <a:off x="6104082" y="2422244"/>
            <a:ext cx="5230669"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4F9248D1-CD33-4C7A-B3AC-F79DB7226F0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2F0A83E4-8183-4033-93E1-246427ACC9E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8546B743-4121-4E2F-B0BC-3F51D69958EC}"/>
                </a:ext>
              </a:extLst>
            </p:cNvPr>
            <p:cNvSpPr txBox="1"/>
            <p:nvPr/>
          </p:nvSpPr>
          <p:spPr>
            <a:xfrm>
              <a:off x="5031026" y="1111743"/>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20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3E1CF223-8775-4BDF-B810-3F28539684F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91148" name="Imagen 54">
            <a:extLst>
              <a:ext uri="{FF2B5EF4-FFF2-40B4-BE49-F238E27FC236}">
                <a16:creationId xmlns:a16="http://schemas.microsoft.com/office/drawing/2014/main" id="{72257669-8254-4E0D-96A7-EEEFADEFAE7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9" name="Imagen 30">
            <a:extLst>
              <a:ext uri="{FF2B5EF4-FFF2-40B4-BE49-F238E27FC236}">
                <a16:creationId xmlns:a16="http://schemas.microsoft.com/office/drawing/2014/main" id="{C49B61A8-602B-45F6-9BE4-7F30BFE0D6B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470150" y="4600575"/>
            <a:ext cx="2528888"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648D46F-3B46-4534-A05D-4FAD4CD8D8AB}"/>
              </a:ext>
            </a:extLst>
          </p:cNvPr>
          <p:cNvGraphicFramePr>
            <a:graphicFrameLocks noGrp="1"/>
          </p:cNvGraphicFramePr>
          <p:nvPr/>
        </p:nvGraphicFramePr>
        <p:xfrm>
          <a:off x="6019800" y="2906713"/>
          <a:ext cx="5314950" cy="2914650"/>
        </p:xfrm>
        <a:graphic>
          <a:graphicData uri="http://schemas.openxmlformats.org/drawingml/2006/table">
            <a:tbl>
              <a:tblPr firstRow="1" bandRow="1"/>
              <a:tblGrid>
                <a:gridCol w="2070760">
                  <a:extLst>
                    <a:ext uri="{9D8B030D-6E8A-4147-A177-3AD203B41FA5}">
                      <a16:colId xmlns:a16="http://schemas.microsoft.com/office/drawing/2014/main" val="20000"/>
                    </a:ext>
                  </a:extLst>
                </a:gridCol>
                <a:gridCol w="672998">
                  <a:extLst>
                    <a:ext uri="{9D8B030D-6E8A-4147-A177-3AD203B41FA5}">
                      <a16:colId xmlns:a16="http://schemas.microsoft.com/office/drawing/2014/main" val="20001"/>
                    </a:ext>
                  </a:extLst>
                </a:gridCol>
                <a:gridCol w="1518557">
                  <a:extLst>
                    <a:ext uri="{9D8B030D-6E8A-4147-A177-3AD203B41FA5}">
                      <a16:colId xmlns:a16="http://schemas.microsoft.com/office/drawing/2014/main" val="20002"/>
                    </a:ext>
                  </a:extLst>
                </a:gridCol>
                <a:gridCol w="1052636">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dirty="0">
                          <a:solidFill>
                            <a:srgbClr val="FFFFFF"/>
                          </a:solidFill>
                          <a:effectLst/>
                          <a:latin typeface="Verdana" panose="020B0604030504040204" pitchFamily="34" charset="0"/>
                        </a:rPr>
                        <a:t>INVERSIONES (Millones)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$ 97.038</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$ 54.679</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$ 42.338</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$ 8.250</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8575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$ 5.018</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$ 2.949</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$ 105.288</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$ 101.062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90500">
                <a:tc>
                  <a:txBody>
                    <a:bodyPr/>
                    <a:lstStyle/>
                    <a:p>
                      <a:pPr algn="ctr" rtl="0" fontAlgn="ctr"/>
                      <a:r>
                        <a:rPr lang="es-CO" sz="800" b="0" i="0" u="none" strike="noStrike">
                          <a:solidFill>
                            <a:srgbClr val="375623"/>
                          </a:solidFill>
                          <a:effectLst/>
                          <a:latin typeface="Arial" panose="020B0604020202020204" pitchFamily="34" charset="0"/>
                        </a:rPr>
                        <a:t>Chiquinquirá – Dos y Medio</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20 KM</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19 km</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95275">
                <a:tc>
                  <a:txBody>
                    <a:bodyPr/>
                    <a:lstStyle/>
                    <a:p>
                      <a:pPr algn="ctr" rtl="0" fontAlgn="ctr"/>
                      <a:r>
                        <a:rPr lang="es-CO" sz="800" b="0" i="0" u="none" strike="noStrike">
                          <a:solidFill>
                            <a:srgbClr val="375623"/>
                          </a:solidFill>
                          <a:effectLst/>
                          <a:latin typeface="Arial" panose="020B0604020202020204" pitchFamily="34" charset="0"/>
                        </a:rPr>
                        <a:t>Pauna – Dos y Medio</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4 und</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Atencion de sitios críticos</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4 </a:t>
                      </a:r>
                      <a:r>
                        <a:rPr lang="es-CO" sz="800" b="0" i="0" u="none" strike="noStrike" dirty="0" err="1">
                          <a:solidFill>
                            <a:srgbClr val="375623"/>
                          </a:solidFill>
                          <a:effectLst/>
                          <a:latin typeface="Arial" panose="020B0604020202020204" pitchFamily="34" charset="0"/>
                        </a:rPr>
                        <a:t>und</a:t>
                      </a:r>
                      <a:endParaRPr lang="es-CO" sz="800" b="0" i="0" u="none" strike="noStrike" dirty="0">
                        <a:solidFill>
                          <a:srgbClr val="375623"/>
                        </a:solidFill>
                        <a:effectLst/>
                        <a:latin typeface="Arial" panose="020B0604020202020204" pitchFamily="34" charset="0"/>
                      </a:endParaRP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graphicFrame>
        <p:nvGraphicFramePr>
          <p:cNvPr id="6" name="Tabla 5">
            <a:extLst>
              <a:ext uri="{FF2B5EF4-FFF2-40B4-BE49-F238E27FC236}">
                <a16:creationId xmlns:a16="http://schemas.microsoft.com/office/drawing/2014/main" id="{52F7679B-C961-4DA2-BE1C-CBDF15E14E0E}"/>
              </a:ext>
            </a:extLst>
          </p:cNvPr>
          <p:cNvGraphicFramePr>
            <a:graphicFrameLocks noGrp="1"/>
          </p:cNvGraphicFramePr>
          <p:nvPr/>
        </p:nvGraphicFramePr>
        <p:xfrm>
          <a:off x="857250" y="876300"/>
          <a:ext cx="4665663" cy="3629025"/>
        </p:xfrm>
        <a:graphic>
          <a:graphicData uri="http://schemas.openxmlformats.org/drawingml/2006/table">
            <a:tbl>
              <a:tblPr firstRow="1" bandRow="1"/>
              <a:tblGrid>
                <a:gridCol w="1817791">
                  <a:extLst>
                    <a:ext uri="{9D8B030D-6E8A-4147-A177-3AD203B41FA5}">
                      <a16:colId xmlns:a16="http://schemas.microsoft.com/office/drawing/2014/main" val="20000"/>
                    </a:ext>
                  </a:extLst>
                </a:gridCol>
                <a:gridCol w="590782">
                  <a:extLst>
                    <a:ext uri="{9D8B030D-6E8A-4147-A177-3AD203B41FA5}">
                      <a16:colId xmlns:a16="http://schemas.microsoft.com/office/drawing/2014/main" val="20001"/>
                    </a:ext>
                  </a:extLst>
                </a:gridCol>
                <a:gridCol w="1333047">
                  <a:extLst>
                    <a:ext uri="{9D8B030D-6E8A-4147-A177-3AD203B41FA5}">
                      <a16:colId xmlns:a16="http://schemas.microsoft.com/office/drawing/2014/main" val="20002"/>
                    </a:ext>
                  </a:extLst>
                </a:gridCol>
                <a:gridCol w="924044">
                  <a:extLst>
                    <a:ext uri="{9D8B030D-6E8A-4147-A177-3AD203B41FA5}">
                      <a16:colId xmlns:a16="http://schemas.microsoft.com/office/drawing/2014/main" val="20003"/>
                    </a:ext>
                  </a:extLst>
                </a:gridCol>
              </a:tblGrid>
              <a:tr h="190500">
                <a:tc gridSpan="4">
                  <a:txBody>
                    <a:bodyPr/>
                    <a:lstStyle/>
                    <a:p>
                      <a:pPr algn="ctr" rtl="0" fontAlgn="b"/>
                      <a:r>
                        <a:rPr lang="es-CO" sz="1000" b="0" i="0" u="none" strike="noStrike" dirty="0">
                          <a:solidFill>
                            <a:srgbClr val="FFFFFF"/>
                          </a:solidFill>
                          <a:effectLst/>
                          <a:latin typeface="Calibri" panose="020F0502020204030204" pitchFamily="34" charset="0"/>
                        </a:rPr>
                        <a:t>INFORMACION DEL CONTRATO</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700" b="1" i="0" u="none" strike="noStrike">
                          <a:solidFill>
                            <a:srgbClr val="375623"/>
                          </a:solidFill>
                          <a:effectLst/>
                          <a:latin typeface="Arial" panose="020B0604020202020204" pitchFamily="34" charset="0"/>
                        </a:rPr>
                        <a:t>CONTRATO No.</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1699 DE 2015</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700" b="0" i="0" u="none" strike="noStrike">
                          <a:solidFill>
                            <a:srgbClr val="375623"/>
                          </a:solidFill>
                          <a:effectLst/>
                          <a:latin typeface="Arial" panose="020B0604020202020204" pitchFamily="34" charset="0"/>
                        </a:rPr>
                        <a:t>3/02/2016</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00">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1000" b="0" i="0" u="none" strike="noStrike">
                          <a:solidFill>
                            <a:srgbClr val="375623"/>
                          </a:solidFill>
                          <a:effectLst/>
                          <a:latin typeface="Calibri" panose="020F0502020204030204" pitchFamily="34" charset="0"/>
                        </a:rPr>
                        <a:t>2/02/2020</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4">
                  <a:txBody>
                    <a:bodyPr/>
                    <a:lstStyle/>
                    <a:p>
                      <a:pPr algn="ctr" rtl="0" fontAlgn="b"/>
                      <a:r>
                        <a:rPr lang="es-CO" sz="1000" b="0" i="0" u="none" strike="noStrike">
                          <a:solidFill>
                            <a:srgbClr val="FFFFFF"/>
                          </a:solidFill>
                          <a:effectLst/>
                          <a:latin typeface="Calibri" panose="020F0502020204030204" pitchFamily="34" charset="0"/>
                        </a:rPr>
                        <a:t>BENEFICIOS DEL PROYECTO</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95275">
                <a:tc gridSpan="3">
                  <a:txBody>
                    <a:bodyPr/>
                    <a:lstStyle/>
                    <a:p>
                      <a:pPr algn="l" rtl="0" fontAlgn="ctr"/>
                      <a:r>
                        <a:rPr lang="es-ES" sz="700" b="1" i="0" u="none" strike="noStrike">
                          <a:solidFill>
                            <a:srgbClr val="375623"/>
                          </a:solidFill>
                          <a:effectLst/>
                          <a:latin typeface="Arial" panose="020B0604020202020204" pitchFamily="34" charset="0"/>
                        </a:rPr>
                        <a:t>AHORROS EN COSTOS DE OPERACIÓN VEHICULAR:</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fontAlgn="ctr"/>
                      <a:r>
                        <a:rPr lang="es-CO" sz="1800" b="0" i="0" u="none" strike="noStrike">
                          <a:solidFill>
                            <a:srgbClr val="000000"/>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28600">
                <a:tc gridSpan="3">
                  <a:txBody>
                    <a:bodyPr/>
                    <a:lstStyle/>
                    <a:p>
                      <a:pPr algn="l" rtl="0" fontAlgn="ctr"/>
                      <a:r>
                        <a:rPr lang="es-ES" sz="700" b="1" i="0" u="none" strike="noStrike">
                          <a:solidFill>
                            <a:srgbClr val="375623"/>
                          </a:solidFill>
                          <a:effectLst/>
                          <a:latin typeface="Arial" panose="020B0604020202020204" pitchFamily="34" charset="0"/>
                        </a:rPr>
                        <a:t>AHORRO EN TIEMPOS DE RECORRIDO: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Hasta en 90 minutos</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47650">
                <a:tc gridSpan="3">
                  <a:txBody>
                    <a:bodyPr/>
                    <a:lstStyle/>
                    <a:p>
                      <a:pPr algn="l" rtl="0" fontAlgn="ctr"/>
                      <a:r>
                        <a:rPr lang="es-CO" sz="800" b="1" i="0" u="none" strike="noStrike">
                          <a:solidFill>
                            <a:srgbClr val="375623"/>
                          </a:solidFill>
                          <a:effectLst/>
                          <a:latin typeface="Arial" panose="020B0604020202020204" pitchFamily="34" charset="0"/>
                        </a:rPr>
                        <a:t> EMPLEOS  GENERADOS:</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ES" sz="700" b="1" i="0" u="none" strike="noStrike">
                          <a:solidFill>
                            <a:srgbClr val="375623"/>
                          </a:solidFill>
                          <a:effectLst/>
                          <a:latin typeface="Arial" panose="020B0604020202020204" pitchFamily="34" charset="0"/>
                        </a:rPr>
                        <a:t>196 directos y 48 indirectos</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571500">
                <a:tc gridSpan="4">
                  <a:txBody>
                    <a:bodyPr/>
                    <a:lstStyle/>
                    <a:p>
                      <a:pPr algn="l" rtl="0" fontAlgn="ctr"/>
                      <a:r>
                        <a:rPr lang="es-ES" sz="800" b="0" i="0" u="none" strike="noStrike">
                          <a:solidFill>
                            <a:srgbClr val="375623"/>
                          </a:solidFill>
                          <a:effectLst/>
                          <a:latin typeface="Arial" panose="020B0604020202020204" pitchFamily="34" charset="0"/>
                        </a:rPr>
                        <a:t>OTROS BENEFICIOS: Con el mejoramiento de la vía adicionalmente se disminuyen los costos de operación para los vehículos de carga, así mismo se  disminuyen los tiempos de recorrido brindando así una mejor comunicación con el Magdalena Medio y el resto del país.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l" rtl="0" fontAlgn="ctr"/>
                      <a:r>
                        <a:rPr lang="es-ES" sz="800" b="0" i="0" u="none" strike="noStrike">
                          <a:solidFill>
                            <a:srgbClr val="375623"/>
                          </a:solidFill>
                          <a:effectLst/>
                          <a:latin typeface="Arial" panose="020B0604020202020204" pitchFamily="34" charset="0"/>
                        </a:rPr>
                        <a:t>Ahorro en tiempos de recorrido: Hasta 60 minutos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5750">
                <a:tc gridSpan="4">
                  <a:txBody>
                    <a:bodyPr/>
                    <a:lstStyle/>
                    <a:p>
                      <a:pPr algn="l" rtl="0" fontAlgn="ctr"/>
                      <a:r>
                        <a:rPr lang="es-ES" sz="800" b="0" i="0" u="none" strike="noStrike">
                          <a:solidFill>
                            <a:srgbClr val="375623"/>
                          </a:solidFill>
                          <a:effectLst/>
                          <a:latin typeface="Arial" panose="020B0604020202020204" pitchFamily="34" charset="0"/>
                        </a:rPr>
                        <a:t>Ahorro en recorrido: Con el ahorro en recorrido mejoraron los tiempos de desplazamiento</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90500">
                <a:tc gridSpan="4">
                  <a:txBody>
                    <a:bodyPr/>
                    <a:lstStyle/>
                    <a:p>
                      <a:pPr algn="ctr" rtl="0" fontAlgn="b"/>
                      <a:r>
                        <a:rPr lang="es-ES" sz="1000" b="0" i="0" u="none" strike="noStrike">
                          <a:solidFill>
                            <a:srgbClr val="FFFFFF"/>
                          </a:solidFill>
                          <a:effectLst/>
                          <a:latin typeface="Calibri" panose="020F0502020204030204" pitchFamily="34" charset="0"/>
                        </a:rPr>
                        <a:t>METAS DEL CONTRATO O PROYECTO  (PLAN DE ACCIÓN 2019)</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342900">
                <a:tc>
                  <a:txBody>
                    <a:bodyPr/>
                    <a:lstStyle/>
                    <a:p>
                      <a:pPr algn="ctr" rtl="0" fontAlgn="ctr"/>
                      <a:r>
                        <a:rPr lang="es-CO" sz="700" b="1" i="0" u="none" strike="noStrike">
                          <a:solidFill>
                            <a:srgbClr val="375623"/>
                          </a:solidFill>
                          <a:effectLst/>
                          <a:latin typeface="Arial" panose="020B0604020202020204" pitchFamily="34" charset="0"/>
                        </a:rPr>
                        <a:t>META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323850">
                <a:tc>
                  <a:txBody>
                    <a:bodyPr/>
                    <a:lstStyle/>
                    <a:p>
                      <a:pPr algn="just" rtl="0" fontAlgn="ctr"/>
                      <a:r>
                        <a:rPr lang="es-ES" sz="600" b="1" i="0" u="none" strike="noStrike" dirty="0">
                          <a:solidFill>
                            <a:srgbClr val="375623"/>
                          </a:solidFill>
                          <a:effectLst/>
                          <a:latin typeface="Arial" panose="020B0604020202020204" pitchFamily="34" charset="0"/>
                        </a:rPr>
                        <a:t>Mejoramiento, construcción y/o profundización de acceso marítimo</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600" b="1" i="0" u="none" strike="noStrike">
                          <a:solidFill>
                            <a:srgbClr val="375623"/>
                          </a:solidFill>
                          <a:effectLst/>
                          <a:latin typeface="Arial" panose="020B0604020202020204" pitchFamily="34" charset="0"/>
                        </a:rPr>
                        <a:t>Kilómetro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a:solidFill>
                            <a:srgbClr val="375623"/>
                          </a:solidFill>
                          <a:effectLst/>
                          <a:latin typeface="Arial" panose="020B0604020202020204" pitchFamily="34" charset="0"/>
                        </a:rPr>
                        <a:t>5</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0" i="0" u="none" strike="noStrike" dirty="0">
                          <a:solidFill>
                            <a:srgbClr val="375623"/>
                          </a:solidFill>
                          <a:effectLst/>
                          <a:latin typeface="Arial" panose="020B0604020202020204" pitchFamily="34" charset="0"/>
                        </a:rPr>
                        <a:t>7</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bl>
          </a:graphicData>
        </a:graphic>
      </p:graphicFrame>
      <p:sp>
        <p:nvSpPr>
          <p:cNvPr id="30" name="Botón de acción: ir a inicio 29">
            <a:hlinkClick r:id="rId6" action="ppaction://hlinksldjump" highlightClick="1"/>
            <a:extLst>
              <a:ext uri="{FF2B5EF4-FFF2-40B4-BE49-F238E27FC236}">
                <a16:creationId xmlns:a16="http://schemas.microsoft.com/office/drawing/2014/main" id="{78A7CFC4-C4C1-4136-B253-C667DFFD5DBC}"/>
              </a:ext>
            </a:extLst>
          </p:cNvPr>
          <p:cNvSpPr/>
          <p:nvPr/>
        </p:nvSpPr>
        <p:spPr>
          <a:xfrm>
            <a:off x="9434513" y="96838"/>
            <a:ext cx="579437"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Imagen 16">
            <a:extLst>
              <a:ext uri="{FF2B5EF4-FFF2-40B4-BE49-F238E27FC236}">
                <a16:creationId xmlns:a16="http://schemas.microsoft.com/office/drawing/2014/main" id="{76239D8E-B5E7-4C5F-AACC-B1B66F7CF422}"/>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1" name="Imagen 2">
            <a:extLst>
              <a:ext uri="{FF2B5EF4-FFF2-40B4-BE49-F238E27FC236}">
                <a16:creationId xmlns:a16="http://schemas.microsoft.com/office/drawing/2014/main" id="{FC959C0E-F274-44FF-9BFE-440D1732C58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48125"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a:extLst>
              <a:ext uri="{FF2B5EF4-FFF2-40B4-BE49-F238E27FC236}">
                <a16:creationId xmlns:a16="http://schemas.microsoft.com/office/drawing/2014/main" id="{32EEF153-FF34-41B0-AED3-1F408591D606}"/>
              </a:ext>
            </a:extLst>
          </p:cNvPr>
          <p:cNvSpPr/>
          <p:nvPr/>
        </p:nvSpPr>
        <p:spPr>
          <a:xfrm>
            <a:off x="873125" y="660400"/>
            <a:ext cx="10442575" cy="2654300"/>
          </a:xfrm>
          <a:prstGeom prst="rect">
            <a:avLst/>
          </a:prstGeom>
        </p:spPr>
        <p:txBody>
          <a:bodyPr>
            <a:spAutoFit/>
          </a:bodyPr>
          <a:lstStyle/>
          <a:p>
            <a:pPr algn="just">
              <a:spcBef>
                <a:spcPts val="250"/>
              </a:spcBef>
              <a:spcAft>
                <a:spcPts val="0"/>
              </a:spcAft>
              <a:defRPr/>
            </a:pPr>
            <a:r>
              <a:rPr lang="es-CO" sz="1400" dirty="0">
                <a:solidFill>
                  <a:srgbClr val="385623"/>
                </a:solidFill>
                <a:latin typeface="Arial" panose="020B0604020202020204" pitchFamily="34" charset="0"/>
                <a:ea typeface="Times New Roman" panose="02020603050405020304" pitchFamily="18" charset="0"/>
              </a:rPr>
              <a:t>De otra parte, el </a:t>
            </a:r>
            <a:r>
              <a:rPr lang="es-CO" sz="1400" dirty="0" err="1">
                <a:solidFill>
                  <a:srgbClr val="385623"/>
                </a:solidFill>
                <a:latin typeface="Arial" panose="020B0604020202020204" pitchFamily="34" charset="0"/>
                <a:ea typeface="Times New Roman" panose="02020603050405020304" pitchFamily="18" charset="0"/>
              </a:rPr>
              <a:t>Invías</a:t>
            </a:r>
            <a:r>
              <a:rPr lang="es-CO" sz="1400" dirty="0">
                <a:solidFill>
                  <a:srgbClr val="385623"/>
                </a:solidFill>
                <a:latin typeface="Arial" panose="020B0604020202020204" pitchFamily="34" charset="0"/>
                <a:ea typeface="Times New Roman" panose="02020603050405020304" pitchFamily="18" charset="0"/>
              </a:rPr>
              <a:t> ha velado por el bienestar de sus funcionarios, trasladó sus oficinas principales a unas oficinas en arriendo, logrando ahorros efectivos en los costos de telefonía del 40%, en sede del 20% y en servicios básicos del 35% entre otros aspectos, manteniendo y haciendo actividades de mejora del clima organizacional y como un punto importante, las actividades adelantadas para el fenecimiento de la cuenta, que se aspira concretar en la vigencia de 2020.</a:t>
            </a:r>
            <a:endParaRPr lang="es-CO" sz="1200" dirty="0">
              <a:latin typeface="Times New Roman" panose="02020603050405020304" pitchFamily="18" charset="0"/>
              <a:ea typeface="Times New Roman" panose="02020603050405020304" pitchFamily="18" charset="0"/>
            </a:endParaRPr>
          </a:p>
          <a:p>
            <a:pPr algn="just">
              <a:spcBef>
                <a:spcPts val="250"/>
              </a:spcBef>
              <a:spcAft>
                <a:spcPts val="0"/>
              </a:spcAft>
              <a:defRPr/>
            </a:pPr>
            <a:r>
              <a:rPr lang="es-CO" sz="1400" dirty="0">
                <a:solidFill>
                  <a:srgbClr val="385623"/>
                </a:solidFill>
                <a:latin typeface="Arial" panose="020B0604020202020204" pitchFamily="34" charset="0"/>
                <a:ea typeface="Times New Roman" panose="02020603050405020304" pitchFamily="18" charset="0"/>
              </a:rPr>
              <a:t> </a:t>
            </a:r>
            <a:endParaRPr lang="es-CO" sz="1200" dirty="0">
              <a:latin typeface="Times New Roman" panose="02020603050405020304" pitchFamily="18" charset="0"/>
              <a:ea typeface="Times New Roman" panose="02020603050405020304" pitchFamily="18" charset="0"/>
            </a:endParaRPr>
          </a:p>
          <a:p>
            <a:pPr algn="just">
              <a:spcBef>
                <a:spcPts val="250"/>
              </a:spcBef>
              <a:spcAft>
                <a:spcPts val="0"/>
              </a:spcAft>
              <a:defRPr/>
            </a:pPr>
            <a:r>
              <a:rPr lang="es-CO" sz="1400" dirty="0" err="1">
                <a:solidFill>
                  <a:srgbClr val="385623"/>
                </a:solidFill>
                <a:latin typeface="Arial" panose="020B0604020202020204" pitchFamily="34" charset="0"/>
                <a:ea typeface="Times New Roman" panose="02020603050405020304" pitchFamily="18" charset="0"/>
              </a:rPr>
              <a:t>Invías</a:t>
            </a:r>
            <a:r>
              <a:rPr lang="es-CO" sz="1400" dirty="0">
                <a:solidFill>
                  <a:srgbClr val="385623"/>
                </a:solidFill>
                <a:latin typeface="Arial" panose="020B0604020202020204" pitchFamily="34" charset="0"/>
                <a:ea typeface="Times New Roman" panose="02020603050405020304" pitchFamily="18" charset="0"/>
              </a:rPr>
              <a:t> a la vanguardia con la innovación realizó 3 ruedas de la innovación en la que participaron conferencistas propios e internacionales.</a:t>
            </a:r>
            <a:endParaRPr lang="es-CO" sz="1200" dirty="0">
              <a:latin typeface="Times New Roman" panose="02020603050405020304" pitchFamily="18" charset="0"/>
              <a:ea typeface="Times New Roman" panose="02020603050405020304" pitchFamily="18" charset="0"/>
            </a:endParaRPr>
          </a:p>
          <a:p>
            <a:pPr algn="just">
              <a:spcBef>
                <a:spcPts val="250"/>
              </a:spcBef>
              <a:spcAft>
                <a:spcPts val="0"/>
              </a:spcAft>
              <a:defRPr/>
            </a:pPr>
            <a:r>
              <a:rPr lang="es-CO" sz="1400" dirty="0">
                <a:solidFill>
                  <a:srgbClr val="385623"/>
                </a:solidFill>
                <a:latin typeface="Arial" panose="020B0604020202020204" pitchFamily="34" charset="0"/>
                <a:ea typeface="Times New Roman" panose="02020603050405020304" pitchFamily="18" charset="0"/>
              </a:rPr>
              <a:t> </a:t>
            </a:r>
            <a:endParaRPr lang="es-CO" sz="1200" dirty="0">
              <a:latin typeface="Times New Roman" panose="02020603050405020304" pitchFamily="18" charset="0"/>
              <a:ea typeface="Times New Roman" panose="02020603050405020304" pitchFamily="18" charset="0"/>
            </a:endParaRPr>
          </a:p>
          <a:p>
            <a:pPr algn="just">
              <a:spcBef>
                <a:spcPts val="250"/>
              </a:spcBef>
              <a:spcAft>
                <a:spcPts val="0"/>
              </a:spcAft>
              <a:defRPr/>
            </a:pPr>
            <a:r>
              <a:rPr lang="es-CO" sz="1400" dirty="0">
                <a:solidFill>
                  <a:srgbClr val="385623"/>
                </a:solidFill>
                <a:latin typeface="Arial" panose="020B0604020202020204" pitchFamily="34" charset="0"/>
                <a:ea typeface="Times New Roman" panose="02020603050405020304" pitchFamily="18" charset="0"/>
              </a:rPr>
              <a:t>No se puede dejar de lado el haber contado con un equipo de trabajo comprometido, entregado con ética y responsabilidad al cumplimiento de sus funciones.</a:t>
            </a:r>
            <a:endParaRPr lang="es-CO" sz="1200" dirty="0">
              <a:latin typeface="Times New Roman" panose="02020603050405020304" pitchFamily="18" charset="0"/>
              <a:ea typeface="Times New Roman" panose="02020603050405020304" pitchFamily="18" charset="0"/>
            </a:endParaRPr>
          </a:p>
          <a:p>
            <a:pPr algn="just">
              <a:spcBef>
                <a:spcPts val="250"/>
              </a:spcBef>
              <a:spcAft>
                <a:spcPts val="0"/>
              </a:spcAft>
              <a:defRPr/>
            </a:pPr>
            <a:r>
              <a:rPr lang="es-CO" sz="1400" dirty="0">
                <a:solidFill>
                  <a:schemeClr val="accent6">
                    <a:lumMod val="50000"/>
                  </a:schemeClr>
                </a:solidFill>
                <a:latin typeface="Arial" panose="020B0604020202020204" pitchFamily="34" charset="0"/>
                <a:ea typeface="Times New Roman" panose="02020603050405020304" pitchFamily="18" charset="0"/>
                <a:cs typeface="Arial" panose="020B0604020202020204" pitchFamily="34" charset="0"/>
              </a:rPr>
              <a:t> </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ángulo 3">
            <a:extLst>
              <a:ext uri="{FF2B5EF4-FFF2-40B4-BE49-F238E27FC236}">
                <a16:creationId xmlns:a16="http://schemas.microsoft.com/office/drawing/2014/main" id="{E41EFC64-B79E-4D3D-BFAB-0099C90CE53B}"/>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92163" name="Rectángulo 7">
            <a:extLst>
              <a:ext uri="{FF2B5EF4-FFF2-40B4-BE49-F238E27FC236}">
                <a16:creationId xmlns:a16="http://schemas.microsoft.com/office/drawing/2014/main" id="{090281BB-5546-432B-90B5-C5FBCB9166AE}"/>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D80B51E6-CA2B-4F7B-9382-F7F98F45BC9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2165" name="Imagen 14">
            <a:extLst>
              <a:ext uri="{FF2B5EF4-FFF2-40B4-BE49-F238E27FC236}">
                <a16:creationId xmlns:a16="http://schemas.microsoft.com/office/drawing/2014/main" id="{97374437-9872-446B-BE01-7DFE4BE2634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6" name="CuadroTexto 2">
            <a:extLst>
              <a:ext uri="{FF2B5EF4-FFF2-40B4-BE49-F238E27FC236}">
                <a16:creationId xmlns:a16="http://schemas.microsoft.com/office/drawing/2014/main" id="{E56685B9-E147-4EE0-BBCF-4A334D40BA48}"/>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92167" name="CuadroTexto 11">
            <a:extLst>
              <a:ext uri="{FF2B5EF4-FFF2-40B4-BE49-F238E27FC236}">
                <a16:creationId xmlns:a16="http://schemas.microsoft.com/office/drawing/2014/main" id="{58D0C44D-974F-46BD-880A-CDF2501DA2D1}"/>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92168" name="Imagen 16">
            <a:extLst>
              <a:ext uri="{FF2B5EF4-FFF2-40B4-BE49-F238E27FC236}">
                <a16:creationId xmlns:a16="http://schemas.microsoft.com/office/drawing/2014/main" id="{7A8BA034-4E27-46E7-AB88-B342DC3F13D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9" name="Imagen 2">
            <a:extLst>
              <a:ext uri="{FF2B5EF4-FFF2-40B4-BE49-F238E27FC236}">
                <a16:creationId xmlns:a16="http://schemas.microsoft.com/office/drawing/2014/main" id="{0D6E9EAE-80AB-42D9-B31B-75ED0300F81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47FE4C0-2257-47B4-9973-326DE2D0075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B0D237FC-8B47-47BC-A523-7E9C8C78F29D}"/>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A3EBD1C9-3370-4D10-A8C2-71F08C3E81E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6C4A06B8-B28F-40EB-9B7B-2226F536F104}"/>
              </a:ext>
            </a:extLst>
          </p:cNvPr>
          <p:cNvSpPr txBox="1"/>
          <p:nvPr/>
        </p:nvSpPr>
        <p:spPr>
          <a:xfrm>
            <a:off x="6691313"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92174" name="Imagen 1">
            <a:extLst>
              <a:ext uri="{FF2B5EF4-FFF2-40B4-BE49-F238E27FC236}">
                <a16:creationId xmlns:a16="http://schemas.microsoft.com/office/drawing/2014/main" id="{071B63A5-2541-4C80-B32F-AFEB7F1CB739}"/>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296988" y="1966913"/>
            <a:ext cx="3886200" cy="295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75" name="Imagen 15">
            <a:extLst>
              <a:ext uri="{FF2B5EF4-FFF2-40B4-BE49-F238E27FC236}">
                <a16:creationId xmlns:a16="http://schemas.microsoft.com/office/drawing/2014/main" id="{1926D1FD-8C33-4AC6-85DC-BD4ECF772A51}"/>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980238" y="2090738"/>
            <a:ext cx="3552825" cy="283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41C158D7-EF8B-4938-8AE3-734DE1B27D1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3187" name="Imagen 1">
            <a:extLst>
              <a:ext uri="{FF2B5EF4-FFF2-40B4-BE49-F238E27FC236}">
                <a16:creationId xmlns:a16="http://schemas.microsoft.com/office/drawing/2014/main" id="{ECE446C2-AD5A-4388-B3AB-CBB960C6C4E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80538" y="58674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25406903-C5B0-4FFC-9F76-CCBF265F29E3}"/>
              </a:ext>
            </a:extLst>
          </p:cNvPr>
          <p:cNvGrpSpPr>
            <a:grpSpLocks/>
          </p:cNvGrpSpPr>
          <p:nvPr/>
        </p:nvGrpSpPr>
        <p:grpSpPr bwMode="auto">
          <a:xfrm>
            <a:off x="6104082" y="799205"/>
            <a:ext cx="5268768"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5D9F75EE-536B-4ACD-860E-80626A90448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B38D02E4-3954-4351-B2F2-2BD79F822B5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A83D31E8-E847-43BA-B6CC-F42B79D2D77B}"/>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600" dirty="0">
                  <a:solidFill>
                    <a:srgbClr val="70AD47">
                      <a:lumMod val="50000"/>
                    </a:srgbClr>
                  </a:solidFill>
                  <a:latin typeface="Arial" panose="020B0604020202020204" pitchFamily="34" charset="0"/>
                  <a:cs typeface="Arial" panose="020B0604020202020204" pitchFamily="34" charset="0"/>
                </a:rPr>
                <a:t>Departamento del Valle del Cauca </a:t>
              </a:r>
              <a:r>
                <a:rPr lang="es-CO" sz="1000" dirty="0">
                  <a:solidFill>
                    <a:srgbClr val="70AD47">
                      <a:lumMod val="50000"/>
                    </a:srgbClr>
                  </a:solidFill>
                  <a:latin typeface="Arial" panose="020B0604020202020204" pitchFamily="34" charset="0"/>
                  <a:cs typeface="Arial" panose="020B0604020202020204" pitchFamily="34" charset="0"/>
                </a:rPr>
                <a:t>  </a:t>
              </a:r>
            </a:p>
          </p:txBody>
        </p:sp>
        <p:sp>
          <p:nvSpPr>
            <p:cNvPr id="16" name="Elipse 15">
              <a:extLst>
                <a:ext uri="{FF2B5EF4-FFF2-40B4-BE49-F238E27FC236}">
                  <a16:creationId xmlns:a16="http://schemas.microsoft.com/office/drawing/2014/main" id="{0C21BA9C-6503-48FE-B0C7-629E99BCE5A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93189" name="Rectángulo 67">
            <a:extLst>
              <a:ext uri="{FF2B5EF4-FFF2-40B4-BE49-F238E27FC236}">
                <a16:creationId xmlns:a16="http://schemas.microsoft.com/office/drawing/2014/main" id="{86A96916-F6D2-4F3B-AAC6-53C652B08356}"/>
              </a:ext>
            </a:extLst>
          </p:cNvPr>
          <p:cNvSpPr>
            <a:spLocks noChangeArrowheads="1"/>
          </p:cNvSpPr>
          <p:nvPr/>
        </p:nvSpPr>
        <p:spPr bwMode="auto">
          <a:xfrm>
            <a:off x="839788" y="214313"/>
            <a:ext cx="87201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CONECTIVIDAD REGIONAL</a:t>
            </a:r>
          </a:p>
        </p:txBody>
      </p:sp>
      <p:sp>
        <p:nvSpPr>
          <p:cNvPr id="93190" name="Rectángulo 68">
            <a:extLst>
              <a:ext uri="{FF2B5EF4-FFF2-40B4-BE49-F238E27FC236}">
                <a16:creationId xmlns:a16="http://schemas.microsoft.com/office/drawing/2014/main" id="{A7F10EA6-E543-45DD-AF29-478836FD5C6A}"/>
              </a:ext>
            </a:extLst>
          </p:cNvPr>
          <p:cNvSpPr>
            <a:spLocks noChangeArrowheads="1"/>
          </p:cNvSpPr>
          <p:nvPr/>
        </p:nvSpPr>
        <p:spPr bwMode="auto">
          <a:xfrm>
            <a:off x="839788" y="431800"/>
            <a:ext cx="105124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a:t>
            </a:r>
            <a:r>
              <a:rPr lang="es-ES" altLang="es-CO" sz="12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DOBLE CALZADA- MENGA - GECOLSA: Construcción Mantenimiento y Rehabilitación de la vía Antigua Cali-Yumbo y Ramal Crucero Dapa-Dapa En el Departamento del Valle del Cauca.</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93191" name="Imagen 35">
            <a:extLst>
              <a:ext uri="{FF2B5EF4-FFF2-40B4-BE49-F238E27FC236}">
                <a16:creationId xmlns:a16="http://schemas.microsoft.com/office/drawing/2014/main" id="{A9C42C95-79BA-4BCB-92EC-65472061662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92" name="CuadroTexto 3">
            <a:extLst>
              <a:ext uri="{FF2B5EF4-FFF2-40B4-BE49-F238E27FC236}">
                <a16:creationId xmlns:a16="http://schemas.microsoft.com/office/drawing/2014/main" id="{30992023-6414-4DCF-91E6-8EB4EEB58CE0}"/>
              </a:ext>
            </a:extLst>
          </p:cNvPr>
          <p:cNvSpPr txBox="1">
            <a:spLocks noChangeArrowheads="1"/>
          </p:cNvSpPr>
          <p:nvPr/>
        </p:nvSpPr>
        <p:spPr bwMode="auto">
          <a:xfrm>
            <a:off x="5140325" y="461010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56A8748A-E967-40F3-8934-423D1A32536D}"/>
              </a:ext>
            </a:extLst>
          </p:cNvPr>
          <p:cNvGrpSpPr>
            <a:grpSpLocks/>
          </p:cNvGrpSpPr>
          <p:nvPr/>
        </p:nvGrpSpPr>
        <p:grpSpPr bwMode="auto">
          <a:xfrm>
            <a:off x="6089173" y="1353863"/>
            <a:ext cx="5283677" cy="433388"/>
            <a:chOff x="3797995" y="1095038"/>
            <a:chExt cx="8998351" cy="641713"/>
          </a:xfrm>
          <a:solidFill>
            <a:schemeClr val="accent6">
              <a:lumMod val="60000"/>
              <a:lumOff val="40000"/>
            </a:schemeClr>
          </a:solidFill>
        </p:grpSpPr>
        <p:sp>
          <p:nvSpPr>
            <p:cNvPr id="39" name="Pentágono 11">
              <a:extLst>
                <a:ext uri="{FF2B5EF4-FFF2-40B4-BE49-F238E27FC236}">
                  <a16:creationId xmlns:a16="http://schemas.microsoft.com/office/drawing/2014/main" id="{4B5163D6-0D10-4B20-9815-B5BC867980B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81F8534C-59B1-48A6-B15A-3748D39A7DD8}"/>
                </a:ext>
              </a:extLst>
            </p:cNvPr>
            <p:cNvSpPr/>
            <p:nvPr/>
          </p:nvSpPr>
          <p:spPr>
            <a:xfrm>
              <a:off x="4960503" y="1098589"/>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ES" sz="1100" b="1" dirty="0">
                  <a:solidFill>
                    <a:srgbClr val="70AD47">
                      <a:lumMod val="50000"/>
                    </a:srgbClr>
                  </a:solidFill>
                  <a:latin typeface="Arial" panose="020B0604020202020204" pitchFamily="34" charset="0"/>
                  <a:cs typeface="Arial" panose="020B0604020202020204" pitchFamily="34" charset="0"/>
                </a:rPr>
                <a:t>Conexión de la ciudad de Cali con el Municipio de                        	                 Yumbo </a:t>
              </a:r>
            </a:p>
            <a:p>
              <a:pPr eaLnBrk="1" fontAlgn="auto" hangingPunct="1">
                <a:spcBef>
                  <a:spcPts val="0"/>
                </a:spcBef>
                <a:spcAft>
                  <a:spcPts val="0"/>
                </a:spcAft>
                <a:defRPr/>
              </a:pP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B7AF3032-7F9B-4D38-9F5C-0E506526490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A4D8D693-CA4E-4214-81EE-33A391BDD7EA}"/>
              </a:ext>
            </a:extLst>
          </p:cNvPr>
          <p:cNvGrpSpPr>
            <a:grpSpLocks/>
          </p:cNvGrpSpPr>
          <p:nvPr/>
        </p:nvGrpSpPr>
        <p:grpSpPr bwMode="auto">
          <a:xfrm>
            <a:off x="6117335" y="1882538"/>
            <a:ext cx="5255515"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C8C5B334-7A5F-47CA-AA48-D20BBFE8C3E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039D1D3C-7AAB-40BA-A007-E207F24297CA}"/>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22,6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BAFEB301-B599-4B2A-9595-3958F4E9C9B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488C770A-A5E0-4619-BF2A-39C10AEB6DCD}"/>
              </a:ext>
            </a:extLst>
          </p:cNvPr>
          <p:cNvGrpSpPr>
            <a:grpSpLocks/>
          </p:cNvGrpSpPr>
          <p:nvPr/>
        </p:nvGrpSpPr>
        <p:grpSpPr bwMode="auto">
          <a:xfrm>
            <a:off x="6104082" y="2422245"/>
            <a:ext cx="5255515"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E74D4FBC-46BE-4E9D-9D81-D7C449919A0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F5B8814D-7243-4609-BEA0-48C8DBC70036}"/>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60DF766D-E3F9-4C58-B814-F3B80DD8387F}"/>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13,71</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0A7119BA-61F1-40C1-973A-420706F1B6A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93196" name="Imagen 54">
            <a:extLst>
              <a:ext uri="{FF2B5EF4-FFF2-40B4-BE49-F238E27FC236}">
                <a16:creationId xmlns:a16="http://schemas.microsoft.com/office/drawing/2014/main" id="{4EB04FFA-95D2-4350-9D88-B64B794F44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97" name="Imagen 2">
            <a:extLst>
              <a:ext uri="{FF2B5EF4-FFF2-40B4-BE49-F238E27FC236}">
                <a16:creationId xmlns:a16="http://schemas.microsoft.com/office/drawing/2014/main" id="{66B9F9F1-163A-4276-ABBA-36F47D3394E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631950" y="4387850"/>
            <a:ext cx="3489325"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E25F8AC-BC6E-4C1F-80B7-DF939F1938EC}"/>
              </a:ext>
            </a:extLst>
          </p:cNvPr>
          <p:cNvGraphicFramePr>
            <a:graphicFrameLocks noGrp="1"/>
          </p:cNvGraphicFramePr>
          <p:nvPr/>
        </p:nvGraphicFramePr>
        <p:xfrm>
          <a:off x="6116638" y="3003550"/>
          <a:ext cx="5256212" cy="2700338"/>
        </p:xfrm>
        <a:graphic>
          <a:graphicData uri="http://schemas.openxmlformats.org/drawingml/2006/table">
            <a:tbl>
              <a:tblPr firstRow="1" bandRow="1"/>
              <a:tblGrid>
                <a:gridCol w="2047875">
                  <a:extLst>
                    <a:ext uri="{9D8B030D-6E8A-4147-A177-3AD203B41FA5}">
                      <a16:colId xmlns:a16="http://schemas.microsoft.com/office/drawing/2014/main" val="20000"/>
                    </a:ext>
                  </a:extLst>
                </a:gridCol>
                <a:gridCol w="665559">
                  <a:extLst>
                    <a:ext uri="{9D8B030D-6E8A-4147-A177-3AD203B41FA5}">
                      <a16:colId xmlns:a16="http://schemas.microsoft.com/office/drawing/2014/main" val="20001"/>
                    </a:ext>
                  </a:extLst>
                </a:gridCol>
                <a:gridCol w="1501775">
                  <a:extLst>
                    <a:ext uri="{9D8B030D-6E8A-4147-A177-3AD203B41FA5}">
                      <a16:colId xmlns:a16="http://schemas.microsoft.com/office/drawing/2014/main" val="20002"/>
                    </a:ext>
                  </a:extLst>
                </a:gridCol>
                <a:gridCol w="1041003">
                  <a:extLst>
                    <a:ext uri="{9D8B030D-6E8A-4147-A177-3AD203B41FA5}">
                      <a16:colId xmlns:a16="http://schemas.microsoft.com/office/drawing/2014/main" val="20003"/>
                    </a:ext>
                  </a:extLst>
                </a:gridCol>
              </a:tblGrid>
              <a:tr h="144267">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6" marR="9526"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4267">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$ 36,26</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44267">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$ 19,18</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44267">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$ 10,43</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44267">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$ 3,10</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1640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$ 2,80</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44267">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$ 300</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44267">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$ 32.710</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44267">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$ 32,71</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44267">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6" marR="9526"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24601">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16400">
                <a:tc>
                  <a:txBody>
                    <a:bodyPr/>
                    <a:lstStyle/>
                    <a:p>
                      <a:pPr algn="ctr" rtl="0" fontAlgn="ctr"/>
                      <a:r>
                        <a:rPr lang="es-CO" sz="800" b="0" i="0" u="none" strike="noStrike">
                          <a:solidFill>
                            <a:srgbClr val="375623"/>
                          </a:solidFill>
                          <a:effectLst/>
                          <a:latin typeface="Arial" panose="020B0604020202020204" pitchFamily="34" charset="0"/>
                        </a:rPr>
                        <a:t>Menga– Las Américas</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8,45 KM</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Mantenimiento y rehabilitación</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8,45 km</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44267">
                <a:tc>
                  <a:txBody>
                    <a:bodyPr/>
                    <a:lstStyle/>
                    <a:p>
                      <a:pPr algn="ctr" rtl="0" fontAlgn="ctr"/>
                      <a:r>
                        <a:rPr lang="es-CO" sz="800" b="0" i="0" u="none" strike="noStrike">
                          <a:solidFill>
                            <a:srgbClr val="375623"/>
                          </a:solidFill>
                          <a:effectLst/>
                          <a:latin typeface="Arial" panose="020B0604020202020204" pitchFamily="34" charset="0"/>
                        </a:rPr>
                        <a:t>Crucero-Dapa-Dapa</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12,6 KM</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Rehabilitación</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12,6 km</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16400">
                <a:tc rowSpan="2">
                  <a:txBody>
                    <a:bodyPr/>
                    <a:lstStyle/>
                    <a:p>
                      <a:pPr algn="ctr" rtl="0" fontAlgn="ctr"/>
                      <a:r>
                        <a:rPr lang="es-CO" sz="800" b="0" i="0" u="none" strike="noStrike">
                          <a:solidFill>
                            <a:srgbClr val="375623"/>
                          </a:solidFill>
                          <a:effectLst/>
                          <a:latin typeface="Arial" panose="020B0604020202020204" pitchFamily="34" charset="0"/>
                        </a:rPr>
                        <a:t>Menga-Gecolsa</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800" b="0" i="0" u="none" strike="noStrike">
                          <a:solidFill>
                            <a:srgbClr val="375623"/>
                          </a:solidFill>
                          <a:effectLst/>
                          <a:latin typeface="Arial" panose="020B0604020202020204" pitchFamily="34" charset="0"/>
                        </a:rPr>
                        <a:t>1,35KM</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Construcción doble calzada</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800" b="0" i="0" u="none" strike="noStrike">
                          <a:solidFill>
                            <a:srgbClr val="375623"/>
                          </a:solidFill>
                          <a:effectLst/>
                          <a:latin typeface="Arial" panose="020B0604020202020204" pitchFamily="34" charset="0"/>
                        </a:rPr>
                        <a:t>1,0 km</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83870">
                <a:tc vMerge="1">
                  <a:txBody>
                    <a:bodyPr/>
                    <a:lstStyle/>
                    <a:p>
                      <a:endParaRPr lang="es-CO"/>
                    </a:p>
                  </a:txBody>
                  <a:tcPr/>
                </a:tc>
                <a:tc vMerge="1">
                  <a:txBody>
                    <a:bodyPr/>
                    <a:lstStyle/>
                    <a:p>
                      <a:endParaRPr lang="es-CO"/>
                    </a:p>
                  </a:txBody>
                  <a:tcPr/>
                </a:tc>
                <a:tc>
                  <a:txBody>
                    <a:bodyPr/>
                    <a:lstStyle/>
                    <a:p>
                      <a:pPr algn="ctr" fontAlgn="ctr"/>
                      <a:r>
                        <a:rPr lang="es-CO" sz="1800" b="0" i="0" u="none" strike="noStrike" dirty="0">
                          <a:solidFill>
                            <a:srgbClr val="000000"/>
                          </a:solidFill>
                          <a:effectLst/>
                          <a:latin typeface="Arial" panose="020B0604020202020204" pitchFamily="34" charset="0"/>
                        </a:rPr>
                        <a:t> </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4"/>
                  </a:ext>
                </a:extLst>
              </a:tr>
            </a:tbl>
          </a:graphicData>
        </a:graphic>
      </p:graphicFrame>
      <p:graphicFrame>
        <p:nvGraphicFramePr>
          <p:cNvPr id="4" name="Tabla 3">
            <a:extLst>
              <a:ext uri="{FF2B5EF4-FFF2-40B4-BE49-F238E27FC236}">
                <a16:creationId xmlns:a16="http://schemas.microsoft.com/office/drawing/2014/main" id="{CDA8C844-1F16-4D82-8DC6-82CB4FAA3613}"/>
              </a:ext>
            </a:extLst>
          </p:cNvPr>
          <p:cNvGraphicFramePr>
            <a:graphicFrameLocks noGrp="1"/>
          </p:cNvGraphicFramePr>
          <p:nvPr/>
        </p:nvGraphicFramePr>
        <p:xfrm>
          <a:off x="839788" y="1047750"/>
          <a:ext cx="4818062" cy="3209925"/>
        </p:xfrm>
        <a:graphic>
          <a:graphicData uri="http://schemas.openxmlformats.org/drawingml/2006/table">
            <a:tbl>
              <a:tblPr firstRow="1" bandRow="1"/>
              <a:tblGrid>
                <a:gridCol w="1877167">
                  <a:extLst>
                    <a:ext uri="{9D8B030D-6E8A-4147-A177-3AD203B41FA5}">
                      <a16:colId xmlns:a16="http://schemas.microsoft.com/office/drawing/2014/main" val="20000"/>
                    </a:ext>
                  </a:extLst>
                </a:gridCol>
                <a:gridCol w="610079">
                  <a:extLst>
                    <a:ext uri="{9D8B030D-6E8A-4147-A177-3AD203B41FA5}">
                      <a16:colId xmlns:a16="http://schemas.microsoft.com/office/drawing/2014/main" val="20001"/>
                    </a:ext>
                  </a:extLst>
                </a:gridCol>
                <a:gridCol w="1376589">
                  <a:extLst>
                    <a:ext uri="{9D8B030D-6E8A-4147-A177-3AD203B41FA5}">
                      <a16:colId xmlns:a16="http://schemas.microsoft.com/office/drawing/2014/main" val="20002"/>
                    </a:ext>
                  </a:extLst>
                </a:gridCol>
                <a:gridCol w="954227">
                  <a:extLst>
                    <a:ext uri="{9D8B030D-6E8A-4147-A177-3AD203B41FA5}">
                      <a16:colId xmlns:a16="http://schemas.microsoft.com/office/drawing/2014/main" val="20003"/>
                    </a:ext>
                  </a:extLst>
                </a:gridCol>
              </a:tblGrid>
              <a:tr h="190500">
                <a:tc gridSpan="4">
                  <a:txBody>
                    <a:bodyPr/>
                    <a:lstStyle/>
                    <a:p>
                      <a:pPr algn="ctr" rtl="0" fontAlgn="b"/>
                      <a:r>
                        <a:rPr lang="es-CO" sz="1000" b="0" i="0" u="none" strike="noStrike" dirty="0">
                          <a:solidFill>
                            <a:srgbClr val="FFFFFF"/>
                          </a:solidFill>
                          <a:effectLst/>
                          <a:latin typeface="Calibri" panose="020F0502020204030204" pitchFamily="34" charset="0"/>
                        </a:rPr>
                        <a:t>INFORMACION DEL CONTRATO</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700" b="1" i="0" u="none" strike="noStrike">
                          <a:solidFill>
                            <a:srgbClr val="375623"/>
                          </a:solidFill>
                          <a:effectLst/>
                          <a:latin typeface="Arial" panose="020B0604020202020204" pitchFamily="34" charset="0"/>
                        </a:rPr>
                        <a:t>CONTRATO No.</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253 DE 2013</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700" b="0" i="0" u="none" strike="noStrike">
                          <a:solidFill>
                            <a:srgbClr val="375623"/>
                          </a:solidFill>
                          <a:effectLst/>
                          <a:latin typeface="Arial" panose="020B0604020202020204" pitchFamily="34" charset="0"/>
                        </a:rPr>
                        <a:t>4/12/2013</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00">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1000" b="0" i="0" u="none" strike="noStrike">
                          <a:solidFill>
                            <a:srgbClr val="375623"/>
                          </a:solidFill>
                          <a:effectLst/>
                          <a:latin typeface="Calibri" panose="020F0502020204030204" pitchFamily="34" charset="0"/>
                        </a:rPr>
                        <a:t>26/12/2019</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4">
                  <a:txBody>
                    <a:bodyPr/>
                    <a:lstStyle/>
                    <a:p>
                      <a:pPr algn="ctr" rtl="0" fontAlgn="b"/>
                      <a:r>
                        <a:rPr lang="es-CO" sz="1000" b="0" i="0" u="none" strike="noStrike">
                          <a:solidFill>
                            <a:srgbClr val="FFFFFF"/>
                          </a:solidFill>
                          <a:effectLst/>
                          <a:latin typeface="Calibri" panose="020F0502020204030204" pitchFamily="34" charset="0"/>
                        </a:rPr>
                        <a:t>BENEFICIOS DEL PROYECTO</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28600">
                <a:tc gridSpan="3">
                  <a:txBody>
                    <a:bodyPr/>
                    <a:lstStyle/>
                    <a:p>
                      <a:pPr algn="l" rtl="0" fontAlgn="ctr"/>
                      <a:r>
                        <a:rPr lang="es-ES" sz="700" b="1" i="0" u="none" strike="noStrike" dirty="0">
                          <a:solidFill>
                            <a:srgbClr val="375623"/>
                          </a:solidFill>
                          <a:effectLst/>
                          <a:latin typeface="Arial" panose="020B0604020202020204" pitchFamily="34" charset="0"/>
                        </a:rPr>
                        <a:t>AHORROS EN COSTOS DE OPERACIÓN VEHICULAR:</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UNIDAD MONETARIA</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00">
                <a:tc gridSpan="3">
                  <a:txBody>
                    <a:bodyPr/>
                    <a:lstStyle/>
                    <a:p>
                      <a:pPr algn="l" rtl="0" fontAlgn="ctr"/>
                      <a:r>
                        <a:rPr lang="es-ES" sz="700" b="1" i="0" u="none" strike="noStrike">
                          <a:solidFill>
                            <a:srgbClr val="375623"/>
                          </a:solidFill>
                          <a:effectLst/>
                          <a:latin typeface="Arial" panose="020B0604020202020204" pitchFamily="34" charset="0"/>
                        </a:rPr>
                        <a:t>AHORRO EN TIEMPOS DE RECORRIDO: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50 minutos</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47650">
                <a:tc gridSpan="3">
                  <a:txBody>
                    <a:bodyPr/>
                    <a:lstStyle/>
                    <a:p>
                      <a:pPr algn="l" rtl="0" fontAlgn="ctr"/>
                      <a:r>
                        <a:rPr lang="es-CO" sz="800" b="0" i="0" u="none" strike="noStrike">
                          <a:solidFill>
                            <a:srgbClr val="375623"/>
                          </a:solidFill>
                          <a:effectLst/>
                          <a:latin typeface="Arial" panose="020B0604020202020204" pitchFamily="34" charset="0"/>
                        </a:rPr>
                        <a:t> EMPLEOS  GENERADOS:</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700" b="1" i="0" u="none" strike="noStrike">
                          <a:solidFill>
                            <a:srgbClr val="375623"/>
                          </a:solidFill>
                          <a:effectLst/>
                          <a:latin typeface="Arial" panose="020B0604020202020204" pitchFamily="34" charset="0"/>
                        </a:rPr>
                        <a:t>70 directos 50 indirectos</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85750">
                <a:tc gridSpan="4">
                  <a:txBody>
                    <a:bodyPr/>
                    <a:lstStyle/>
                    <a:p>
                      <a:pPr algn="l" rtl="0" fontAlgn="ctr"/>
                      <a:r>
                        <a:rPr lang="es-ES" sz="800" b="0" i="0" u="none" strike="noStrike">
                          <a:solidFill>
                            <a:srgbClr val="375623"/>
                          </a:solidFill>
                          <a:effectLst/>
                          <a:latin typeface="Arial" panose="020B0604020202020204" pitchFamily="34" charset="0"/>
                        </a:rPr>
                        <a:t>OTROS BENEFICIOS: Dinamizar la movilidad entre la Ciudad de Cali y el Municipio de Yumbo en el Departamento del Valle del Cauca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l" rtl="0" fontAlgn="ctr"/>
                      <a:r>
                        <a:rPr lang="es-CO" sz="800" b="0" i="0" u="none" strike="noStrike">
                          <a:solidFill>
                            <a:srgbClr val="375623"/>
                          </a:solidFill>
                          <a:effectLst/>
                          <a:latin typeface="Arial" panose="020B0604020202020204" pitchFamily="34" charset="0"/>
                        </a:rPr>
                        <a:t>Ahorro en tiempos de recorrido: Vehículos pesados 40 minutos, livianos 20 minutos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500">
                <a:tc gridSpan="4">
                  <a:txBody>
                    <a:bodyPr/>
                    <a:lstStyle/>
                    <a:p>
                      <a:pPr algn="l" rtl="0" fontAlgn="ctr"/>
                      <a:r>
                        <a:rPr lang="es-ES" sz="800" b="0" i="0" u="none" strike="noStrike">
                          <a:solidFill>
                            <a:srgbClr val="375623"/>
                          </a:solidFill>
                          <a:effectLst/>
                          <a:latin typeface="Arial" panose="020B0604020202020204" pitchFamily="34" charset="0"/>
                        </a:rPr>
                        <a:t>Velocidad de operación: Pasa de 40 km/h a 60 kilómetros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90500">
                <a:tc gridSpan="4">
                  <a:txBody>
                    <a:bodyPr/>
                    <a:lstStyle/>
                    <a:p>
                      <a:pPr algn="l" rtl="0" fontAlgn="ctr"/>
                      <a:r>
                        <a:rPr lang="es-ES" sz="800" b="0" i="0" u="none" strike="noStrike">
                          <a:solidFill>
                            <a:srgbClr val="375623"/>
                          </a:solidFill>
                          <a:effectLst/>
                          <a:latin typeface="Arial" panose="020B0604020202020204" pitchFamily="34" charset="0"/>
                        </a:rPr>
                        <a:t>Disminución de la accidentalidad: Reducción del 40%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90500">
                <a:tc gridSpan="4">
                  <a:txBody>
                    <a:bodyPr/>
                    <a:lstStyle/>
                    <a:p>
                      <a:pPr algn="ctr" rtl="0" fontAlgn="b"/>
                      <a:r>
                        <a:rPr lang="es-ES" sz="1000" b="0" i="0" u="none" strike="noStrike">
                          <a:solidFill>
                            <a:srgbClr val="FFFFFF"/>
                          </a:solidFill>
                          <a:effectLst/>
                          <a:latin typeface="Calibri" panose="020F0502020204030204" pitchFamily="34" charset="0"/>
                        </a:rPr>
                        <a:t>METAS DEL CONTRATO O PROYECTO  (PLAN DE ACCIÓN 2019)</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342900">
                <a:tc>
                  <a:txBody>
                    <a:bodyPr/>
                    <a:lstStyle/>
                    <a:p>
                      <a:pPr algn="ctr" rtl="0" fontAlgn="ctr"/>
                      <a:r>
                        <a:rPr lang="es-CO" sz="700" b="1" i="0" u="none" strike="noStrike">
                          <a:solidFill>
                            <a:srgbClr val="375623"/>
                          </a:solidFill>
                          <a:effectLst/>
                          <a:latin typeface="Arial" panose="020B0604020202020204" pitchFamily="34" charset="0"/>
                        </a:rPr>
                        <a:t>META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200025">
                <a:tc>
                  <a:txBody>
                    <a:bodyPr/>
                    <a:lstStyle/>
                    <a:p>
                      <a:pPr algn="just" rtl="0" fontAlgn="ctr"/>
                      <a:r>
                        <a:rPr lang="es-CO" sz="600" b="1" i="0" u="none" strike="noStrike">
                          <a:solidFill>
                            <a:srgbClr val="375623"/>
                          </a:solidFill>
                          <a:effectLst/>
                          <a:latin typeface="Arial" panose="020B0604020202020204" pitchFamily="34" charset="0"/>
                        </a:rPr>
                        <a:t>Construcción doble calzada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Kilómetro</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1,5</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1</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ángulo 3">
            <a:extLst>
              <a:ext uri="{FF2B5EF4-FFF2-40B4-BE49-F238E27FC236}">
                <a16:creationId xmlns:a16="http://schemas.microsoft.com/office/drawing/2014/main" id="{29CAB3BB-9130-4911-96D5-C49AC8F98FC9}"/>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94211" name="Rectángulo 7">
            <a:extLst>
              <a:ext uri="{FF2B5EF4-FFF2-40B4-BE49-F238E27FC236}">
                <a16:creationId xmlns:a16="http://schemas.microsoft.com/office/drawing/2014/main" id="{DB3648D2-8E3D-4E72-BDFF-C06D52134538}"/>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0EA45252-970E-4F81-BD1B-4E3E25E1BB11}"/>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4213" name="Imagen 14">
            <a:extLst>
              <a:ext uri="{FF2B5EF4-FFF2-40B4-BE49-F238E27FC236}">
                <a16:creationId xmlns:a16="http://schemas.microsoft.com/office/drawing/2014/main" id="{E09D456C-F3AC-40DF-874D-D75C3E8ED74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4" name="CuadroTexto 2">
            <a:extLst>
              <a:ext uri="{FF2B5EF4-FFF2-40B4-BE49-F238E27FC236}">
                <a16:creationId xmlns:a16="http://schemas.microsoft.com/office/drawing/2014/main" id="{935A0238-160B-4E44-B0FA-0B79E993C034}"/>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94215" name="CuadroTexto 11">
            <a:extLst>
              <a:ext uri="{FF2B5EF4-FFF2-40B4-BE49-F238E27FC236}">
                <a16:creationId xmlns:a16="http://schemas.microsoft.com/office/drawing/2014/main" id="{DAECD20F-DBD3-4455-80DD-0007181471CB}"/>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94216" name="Imagen 16">
            <a:extLst>
              <a:ext uri="{FF2B5EF4-FFF2-40B4-BE49-F238E27FC236}">
                <a16:creationId xmlns:a16="http://schemas.microsoft.com/office/drawing/2014/main" id="{1F9AF67A-AF86-49C4-AE84-2A98187F876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17" name="Imagen 2">
            <a:extLst>
              <a:ext uri="{FF2B5EF4-FFF2-40B4-BE49-F238E27FC236}">
                <a16:creationId xmlns:a16="http://schemas.microsoft.com/office/drawing/2014/main" id="{DD3A5EFF-4953-4AFC-8F80-D4CAB045B36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9667F3A-3F3A-4F03-BF62-53332F200FBC}"/>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F4FC91A3-53E6-4FED-90C6-3321805B6068}"/>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C23E8F58-4251-431C-B57B-7129E5BEED5D}"/>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8D293DA9-5B64-42A7-A140-3B26F3C08023}"/>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94222" name="Imagen 1">
            <a:extLst>
              <a:ext uri="{FF2B5EF4-FFF2-40B4-BE49-F238E27FC236}">
                <a16:creationId xmlns:a16="http://schemas.microsoft.com/office/drawing/2014/main" id="{334406F8-FDDD-416F-B350-66E60ED331A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900238"/>
            <a:ext cx="6840537" cy="333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23" name="Imagen 2">
            <a:extLst>
              <a:ext uri="{FF2B5EF4-FFF2-40B4-BE49-F238E27FC236}">
                <a16:creationId xmlns:a16="http://schemas.microsoft.com/office/drawing/2014/main" id="{27B140AC-863B-40EF-9BDD-29D3CD09FDD0}"/>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3388" y="1971675"/>
            <a:ext cx="4089400" cy="333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774DAB21-1C36-4C65-A01E-05D5EF1D3516}"/>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5235" name="Imagen 1">
            <a:extLst>
              <a:ext uri="{FF2B5EF4-FFF2-40B4-BE49-F238E27FC236}">
                <a16:creationId xmlns:a16="http://schemas.microsoft.com/office/drawing/2014/main" id="{A5A71E93-AF9D-43CF-89AB-98DBDF96E99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45613" y="5865813"/>
            <a:ext cx="1979612"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4BB8BB26-7E42-4F6C-8380-6399E8B177C3}"/>
              </a:ext>
            </a:extLst>
          </p:cNvPr>
          <p:cNvGrpSpPr>
            <a:grpSpLocks/>
          </p:cNvGrpSpPr>
          <p:nvPr/>
        </p:nvGrpSpPr>
        <p:grpSpPr bwMode="auto">
          <a:xfrm>
            <a:off x="6104082" y="799205"/>
            <a:ext cx="5221141"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60B3BD2B-B76D-4686-BF60-2609463A20D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B819304F-77FD-4A39-A3BB-1281C5BDC07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47180019-68B6-4AB2-BBF3-2DE7EE0ACE0D}"/>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50" dirty="0">
                  <a:solidFill>
                    <a:srgbClr val="70AD47">
                      <a:lumMod val="50000"/>
                    </a:srgbClr>
                  </a:solidFill>
                  <a:latin typeface="Arial" panose="020B0604020202020204" pitchFamily="34" charset="0"/>
                  <a:cs typeface="Arial" panose="020B0604020202020204" pitchFamily="34" charset="0"/>
                </a:rPr>
                <a:t>Departamento del Valle del Cauca   </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758AEB57-4D89-48D6-9C5C-2F4F286D477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95237" name="Rectángulo 67">
            <a:extLst>
              <a:ext uri="{FF2B5EF4-FFF2-40B4-BE49-F238E27FC236}">
                <a16:creationId xmlns:a16="http://schemas.microsoft.com/office/drawing/2014/main" id="{CBA7414D-23D6-41FA-B5CC-5C7F0B5797C1}"/>
              </a:ext>
            </a:extLst>
          </p:cNvPr>
          <p:cNvSpPr>
            <a:spLocks noChangeArrowheads="1"/>
          </p:cNvSpPr>
          <p:nvPr/>
        </p:nvSpPr>
        <p:spPr bwMode="auto">
          <a:xfrm>
            <a:off x="866775" y="127000"/>
            <a:ext cx="639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CONECTIVIDAD REGIONAL</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95238" name="Rectángulo 68">
            <a:extLst>
              <a:ext uri="{FF2B5EF4-FFF2-40B4-BE49-F238E27FC236}">
                <a16:creationId xmlns:a16="http://schemas.microsoft.com/office/drawing/2014/main" id="{12CBF389-CC0B-4512-A93B-34E2B888D73E}"/>
              </a:ext>
            </a:extLst>
          </p:cNvPr>
          <p:cNvSpPr>
            <a:spLocks noChangeArrowheads="1"/>
          </p:cNvSpPr>
          <p:nvPr/>
        </p:nvSpPr>
        <p:spPr bwMode="auto">
          <a:xfrm>
            <a:off x="866775" y="336550"/>
            <a:ext cx="104584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a:t>
            </a:r>
            <a:r>
              <a:rPr lang="es-ES" altLang="es-CO" sz="12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PUENTE JUANCHITO: Aunar Esfuerzos Para Los Estudio Y Diseños Para La Construcción De Un Puente De Cuatro Carriles Sobre El Rio Cauca En El Corregimiento De Juanchito En El Departamento Del Valle Del Cauca.</a:t>
            </a:r>
            <a:endPar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95239" name="Imagen 35">
            <a:extLst>
              <a:ext uri="{FF2B5EF4-FFF2-40B4-BE49-F238E27FC236}">
                <a16:creationId xmlns:a16="http://schemas.microsoft.com/office/drawing/2014/main" id="{FC9A93FE-4EF1-4459-B98A-370F1056A3D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70575"/>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40" name="CuadroTexto 3">
            <a:extLst>
              <a:ext uri="{FF2B5EF4-FFF2-40B4-BE49-F238E27FC236}">
                <a16:creationId xmlns:a16="http://schemas.microsoft.com/office/drawing/2014/main" id="{9D12085C-4BB5-4259-8D8B-A977BA047EB9}"/>
              </a:ext>
            </a:extLst>
          </p:cNvPr>
          <p:cNvSpPr txBox="1">
            <a:spLocks noChangeArrowheads="1"/>
          </p:cNvSpPr>
          <p:nvPr/>
        </p:nvSpPr>
        <p:spPr bwMode="auto">
          <a:xfrm>
            <a:off x="5097463" y="453072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09B9AE46-F699-41D0-987D-E464B9F9C5A1}"/>
              </a:ext>
            </a:extLst>
          </p:cNvPr>
          <p:cNvGrpSpPr>
            <a:grpSpLocks/>
          </p:cNvGrpSpPr>
          <p:nvPr/>
        </p:nvGrpSpPr>
        <p:grpSpPr bwMode="auto">
          <a:xfrm>
            <a:off x="6089173" y="1353863"/>
            <a:ext cx="5236050" cy="433388"/>
            <a:chOff x="3797995" y="1095038"/>
            <a:chExt cx="8998351" cy="641713"/>
          </a:xfrm>
          <a:solidFill>
            <a:schemeClr val="accent6">
              <a:lumMod val="60000"/>
              <a:lumOff val="40000"/>
            </a:schemeClr>
          </a:solidFill>
        </p:grpSpPr>
        <p:sp>
          <p:nvSpPr>
            <p:cNvPr id="39" name="Pentágono 11">
              <a:extLst>
                <a:ext uri="{FF2B5EF4-FFF2-40B4-BE49-F238E27FC236}">
                  <a16:creationId xmlns:a16="http://schemas.microsoft.com/office/drawing/2014/main" id="{CF2C837D-F21F-4F64-8730-44C99105A07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CE7F927A-7ECC-4F99-8EC3-04A5B85076BC}"/>
                </a:ext>
              </a:extLst>
            </p:cNvPr>
            <p:cNvSpPr/>
            <p:nvPr/>
          </p:nvSpPr>
          <p:spPr>
            <a:xfrm>
              <a:off x="4960503" y="1098589"/>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ES" sz="1100" b="1" dirty="0">
                  <a:solidFill>
                    <a:srgbClr val="70AD47">
                      <a:lumMod val="50000"/>
                    </a:srgbClr>
                  </a:solidFill>
                  <a:latin typeface="Arial" panose="020B0604020202020204" pitchFamily="34" charset="0"/>
                  <a:cs typeface="Arial" panose="020B0604020202020204" pitchFamily="34" charset="0"/>
                </a:rPr>
                <a:t>Conexión de la ciudad de Cali con el Candelaria, Palmira  	</a:t>
              </a:r>
            </a:p>
            <a:p>
              <a:pPr eaLnBrk="1" fontAlgn="auto" hangingPunct="1">
                <a:spcBef>
                  <a:spcPts val="0"/>
                </a:spcBef>
                <a:spcAft>
                  <a:spcPts val="0"/>
                </a:spcAft>
                <a:defRPr/>
              </a:pP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E1FE5603-0AB1-4893-8B70-10EC78C4F3D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43C8620D-33BB-40EE-A8C2-892E4E427248}"/>
              </a:ext>
            </a:extLst>
          </p:cNvPr>
          <p:cNvGrpSpPr>
            <a:grpSpLocks/>
          </p:cNvGrpSpPr>
          <p:nvPr/>
        </p:nvGrpSpPr>
        <p:grpSpPr bwMode="auto">
          <a:xfrm>
            <a:off x="6117336" y="1882538"/>
            <a:ext cx="5207888"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4E4A5040-4E94-43D3-AD82-13D5AAF27E4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F1339D16-E205-4334-91E6-E9B6E9524E34}"/>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180 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71728AE3-DBC0-45F2-9E9E-31AF42D7693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51DCA7EC-43ED-4709-B460-3FBE1A49367A}"/>
              </a:ext>
            </a:extLst>
          </p:cNvPr>
          <p:cNvGrpSpPr>
            <a:grpSpLocks/>
          </p:cNvGrpSpPr>
          <p:nvPr/>
        </p:nvGrpSpPr>
        <p:grpSpPr bwMode="auto">
          <a:xfrm>
            <a:off x="6104082" y="2422245"/>
            <a:ext cx="5221141"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A2E72CBF-73BB-47B9-9073-A3A83E6268B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0F6AFBA0-E92C-49ED-A018-75A0382F2EA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8C5EC831-45BE-4154-B159-F35CB4478FD5}"/>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180 </a:t>
              </a:r>
              <a:r>
                <a:rPr lang="es-CO" sz="1600" dirty="0">
                  <a:solidFill>
                    <a:srgbClr val="70AD47">
                      <a:lumMod val="50000"/>
                    </a:srgbClr>
                  </a:solidFill>
                  <a:latin typeface="Arial" panose="020B0604020202020204" pitchFamily="34" charset="0"/>
                  <a:cs typeface="Arial" panose="020B0604020202020204" pitchFamily="34" charset="0"/>
                </a:rPr>
                <a:t>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B66094C5-69D0-4CB6-9DEA-E620BCDC2D6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95244" name="Imagen 54">
            <a:extLst>
              <a:ext uri="{FF2B5EF4-FFF2-40B4-BE49-F238E27FC236}">
                <a16:creationId xmlns:a16="http://schemas.microsoft.com/office/drawing/2014/main" id="{B08A24B8-3759-499F-A24E-86559B02631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45" name="Imagen 2">
            <a:extLst>
              <a:ext uri="{FF2B5EF4-FFF2-40B4-BE49-F238E27FC236}">
                <a16:creationId xmlns:a16="http://schemas.microsoft.com/office/drawing/2014/main" id="{00E402C8-BCA5-42EE-8951-5F295165F87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619250" y="4432300"/>
            <a:ext cx="3425825" cy="134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20298D8-E7B2-482B-9C8E-CE0805CF1768}"/>
              </a:ext>
            </a:extLst>
          </p:cNvPr>
          <p:cNvGraphicFramePr>
            <a:graphicFrameLocks noGrp="1"/>
          </p:cNvGraphicFramePr>
          <p:nvPr/>
        </p:nvGraphicFramePr>
        <p:xfrm>
          <a:off x="6116638" y="3101975"/>
          <a:ext cx="5208587" cy="2628900"/>
        </p:xfrm>
        <a:graphic>
          <a:graphicData uri="http://schemas.openxmlformats.org/drawingml/2006/table">
            <a:tbl>
              <a:tblPr firstRow="1" bandRow="1"/>
              <a:tblGrid>
                <a:gridCol w="2029319">
                  <a:extLst>
                    <a:ext uri="{9D8B030D-6E8A-4147-A177-3AD203B41FA5}">
                      <a16:colId xmlns:a16="http://schemas.microsoft.com/office/drawing/2014/main" val="20000"/>
                    </a:ext>
                  </a:extLst>
                </a:gridCol>
                <a:gridCol w="659529">
                  <a:extLst>
                    <a:ext uri="{9D8B030D-6E8A-4147-A177-3AD203B41FA5}">
                      <a16:colId xmlns:a16="http://schemas.microsoft.com/office/drawing/2014/main" val="20001"/>
                    </a:ext>
                  </a:extLst>
                </a:gridCol>
                <a:gridCol w="1488168">
                  <a:extLst>
                    <a:ext uri="{9D8B030D-6E8A-4147-A177-3AD203B41FA5}">
                      <a16:colId xmlns:a16="http://schemas.microsoft.com/office/drawing/2014/main" val="20002"/>
                    </a:ext>
                  </a:extLst>
                </a:gridCol>
                <a:gridCol w="1031571">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$ 30,40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800" b="0" i="0" u="none" strike="noStrike" dirty="0">
                          <a:solidFill>
                            <a:srgbClr val="375623"/>
                          </a:solidFill>
                          <a:effectLst/>
                          <a:latin typeface="Arial" panose="020B0604020202020204" pitchFamily="34" charset="0"/>
                        </a:rPr>
                        <a:t>A.1. Inversión acumulada obra hasta 2018</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$ 12,90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$ 272,00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$ 3,98</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8575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$ 2,98</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$ 1,00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$ 34,38</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$ 34,38</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ctr" rtl="0" fontAlgn="ctr"/>
                      <a:r>
                        <a:rPr lang="es-CO" sz="800" b="0" i="0" u="none" strike="noStrike">
                          <a:solidFill>
                            <a:srgbClr val="375623"/>
                          </a:solidFill>
                          <a:effectLst/>
                          <a:latin typeface="Arial" panose="020B0604020202020204" pitchFamily="34" charset="0"/>
                        </a:rPr>
                        <a:t>Juanchito</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Construcción puente</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rPr>
                        <a:t>43%</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47E07149-2487-4A6B-A829-B93A2E781547}"/>
              </a:ext>
            </a:extLst>
          </p:cNvPr>
          <p:cNvGraphicFramePr>
            <a:graphicFrameLocks noGrp="1"/>
          </p:cNvGraphicFramePr>
          <p:nvPr/>
        </p:nvGraphicFramePr>
        <p:xfrm>
          <a:off x="866775" y="949325"/>
          <a:ext cx="4754563" cy="3400425"/>
        </p:xfrm>
        <a:graphic>
          <a:graphicData uri="http://schemas.openxmlformats.org/drawingml/2006/table">
            <a:tbl>
              <a:tblPr firstRow="1" bandRow="1"/>
              <a:tblGrid>
                <a:gridCol w="1852427">
                  <a:extLst>
                    <a:ext uri="{9D8B030D-6E8A-4147-A177-3AD203B41FA5}">
                      <a16:colId xmlns:a16="http://schemas.microsoft.com/office/drawing/2014/main" val="20000"/>
                    </a:ext>
                  </a:extLst>
                </a:gridCol>
                <a:gridCol w="602039">
                  <a:extLst>
                    <a:ext uri="{9D8B030D-6E8A-4147-A177-3AD203B41FA5}">
                      <a16:colId xmlns:a16="http://schemas.microsoft.com/office/drawing/2014/main" val="20001"/>
                    </a:ext>
                  </a:extLst>
                </a:gridCol>
                <a:gridCol w="1358447">
                  <a:extLst>
                    <a:ext uri="{9D8B030D-6E8A-4147-A177-3AD203B41FA5}">
                      <a16:colId xmlns:a16="http://schemas.microsoft.com/office/drawing/2014/main" val="20002"/>
                    </a:ext>
                  </a:extLst>
                </a:gridCol>
                <a:gridCol w="941650">
                  <a:extLst>
                    <a:ext uri="{9D8B030D-6E8A-4147-A177-3AD203B41FA5}">
                      <a16:colId xmlns:a16="http://schemas.microsoft.com/office/drawing/2014/main" val="20003"/>
                    </a:ext>
                  </a:extLst>
                </a:gridCol>
              </a:tblGrid>
              <a:tr h="190500">
                <a:tc gridSpan="4">
                  <a:txBody>
                    <a:bodyPr/>
                    <a:lstStyle/>
                    <a:p>
                      <a:pPr algn="ctr" rtl="0" fontAlgn="b"/>
                      <a:r>
                        <a:rPr lang="es-CO" sz="1000" b="0" i="0" u="none" strike="noStrike">
                          <a:solidFill>
                            <a:srgbClr val="FFFFFF"/>
                          </a:solidFill>
                          <a:effectLst/>
                          <a:latin typeface="Calibri" panose="020F0502020204030204" pitchFamily="34" charset="0"/>
                        </a:rPr>
                        <a:t>INFORMACION DEL CONTRATO</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b"/>
                      <a:r>
                        <a:rPr lang="es-CO" sz="700" b="1" i="0" u="none" strike="noStrike">
                          <a:solidFill>
                            <a:srgbClr val="375623"/>
                          </a:solidFill>
                          <a:effectLst/>
                          <a:latin typeface="Arial" panose="020B0604020202020204" pitchFamily="34" charset="0"/>
                        </a:rPr>
                        <a:t>CONTRATO No.</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2335 DE 2013</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700" b="0" i="0" u="none" strike="noStrike">
                          <a:solidFill>
                            <a:srgbClr val="375623"/>
                          </a:solidFill>
                          <a:effectLst/>
                          <a:latin typeface="Arial" panose="020B0604020202020204" pitchFamily="34" charset="0"/>
                        </a:rPr>
                        <a:t> </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b"/>
                      <a:r>
                        <a:rPr lang="es-CO" sz="700" b="1" i="0" u="none" strike="noStrike">
                          <a:solidFill>
                            <a:srgbClr val="375623"/>
                          </a:solidFill>
                          <a:effectLst/>
                          <a:latin typeface="Arial" panose="020B0604020202020204" pitchFamily="34" charset="0"/>
                        </a:rPr>
                        <a:t>FECHA DE INICIO:</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700" b="0" i="0" u="none" strike="noStrike">
                          <a:solidFill>
                            <a:srgbClr val="375623"/>
                          </a:solidFill>
                          <a:effectLst/>
                          <a:latin typeface="Arial" panose="020B0604020202020204" pitchFamily="34" charset="0"/>
                        </a:rPr>
                        <a:t>17/10/2015</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00">
                <a:tc gridSpan="3">
                  <a:txBody>
                    <a:bodyPr/>
                    <a:lstStyle/>
                    <a:p>
                      <a:pPr algn="l" rtl="0" fontAlgn="b"/>
                      <a:r>
                        <a:rPr lang="es-CO" sz="700" b="1" i="0" u="none" strike="noStrike">
                          <a:solidFill>
                            <a:srgbClr val="375623"/>
                          </a:solidFill>
                          <a:effectLst/>
                          <a:latin typeface="Arial" panose="020B0604020202020204" pitchFamily="34" charset="0"/>
                        </a:rPr>
                        <a:t>FECHA PROGRAMADA TERMINACION</a:t>
                      </a:r>
                    </a:p>
                  </a:txBody>
                  <a:tcPr marL="9525" marR="9525"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1000" b="0" i="0" u="none" strike="noStrike">
                          <a:solidFill>
                            <a:srgbClr val="375623"/>
                          </a:solidFill>
                          <a:effectLst/>
                          <a:latin typeface="Calibri" panose="020F0502020204030204" pitchFamily="34" charset="0"/>
                        </a:rPr>
                        <a:t>26/12/2019</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gridSpan="4">
                  <a:txBody>
                    <a:bodyPr/>
                    <a:lstStyle/>
                    <a:p>
                      <a:pPr algn="ctr" rtl="0" fontAlgn="b"/>
                      <a:r>
                        <a:rPr lang="es-CO" sz="1000" b="0" i="0" u="none" strike="noStrike">
                          <a:solidFill>
                            <a:srgbClr val="FFFFFF"/>
                          </a:solidFill>
                          <a:effectLst/>
                          <a:latin typeface="Calibri" panose="020F0502020204030204" pitchFamily="34" charset="0"/>
                        </a:rPr>
                        <a:t>BENEFICIOS DEL PROYECTO</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28600">
                <a:tc gridSpan="3">
                  <a:txBody>
                    <a:bodyPr/>
                    <a:lstStyle/>
                    <a:p>
                      <a:pPr algn="l" rtl="0" fontAlgn="ctr"/>
                      <a:r>
                        <a:rPr lang="es-ES" sz="700" b="1" i="0" u="none" strike="noStrike">
                          <a:solidFill>
                            <a:srgbClr val="375623"/>
                          </a:solidFill>
                          <a:effectLst/>
                          <a:latin typeface="Arial" panose="020B0604020202020204" pitchFamily="34" charset="0"/>
                        </a:rPr>
                        <a:t>AHORROS EN COSTOS DE OPERACIÓN VEHICULAR:</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UNIDAD MONETARIA</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00">
                <a:tc gridSpan="3">
                  <a:txBody>
                    <a:bodyPr/>
                    <a:lstStyle/>
                    <a:p>
                      <a:pPr algn="l" rtl="0" fontAlgn="ctr"/>
                      <a:r>
                        <a:rPr lang="es-ES" sz="700" b="1" i="0" u="none" strike="noStrike">
                          <a:solidFill>
                            <a:srgbClr val="375623"/>
                          </a:solidFill>
                          <a:effectLst/>
                          <a:latin typeface="Arial" panose="020B0604020202020204" pitchFamily="34" charset="0"/>
                        </a:rPr>
                        <a:t>AHORRO EN TIEMPOS DE RECORRIDO: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700" b="1" i="0" u="none" strike="noStrike">
                          <a:solidFill>
                            <a:srgbClr val="375623"/>
                          </a:solidFill>
                          <a:effectLst/>
                          <a:latin typeface="Arial" panose="020B0604020202020204" pitchFamily="34" charset="0"/>
                        </a:rPr>
                        <a:t>20 minutos</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47650">
                <a:tc gridSpan="3">
                  <a:txBody>
                    <a:bodyPr/>
                    <a:lstStyle/>
                    <a:p>
                      <a:pPr algn="l" rtl="0" fontAlgn="ctr"/>
                      <a:r>
                        <a:rPr lang="es-CO" sz="800" b="0" i="0" u="none" strike="noStrike">
                          <a:solidFill>
                            <a:srgbClr val="375623"/>
                          </a:solidFill>
                          <a:effectLst/>
                          <a:latin typeface="Arial" panose="020B0604020202020204" pitchFamily="34" charset="0"/>
                        </a:rPr>
                        <a:t> EMPLEOS  GENERADOS:</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700" b="1" i="0" u="none" strike="noStrike">
                          <a:solidFill>
                            <a:srgbClr val="375623"/>
                          </a:solidFill>
                          <a:effectLst/>
                          <a:latin typeface="Arial" panose="020B0604020202020204" pitchFamily="34" charset="0"/>
                        </a:rPr>
                        <a:t>70 directos 50 indirectos</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85750">
                <a:tc gridSpan="4">
                  <a:txBody>
                    <a:bodyPr/>
                    <a:lstStyle/>
                    <a:p>
                      <a:pPr algn="l" rtl="0" fontAlgn="ctr"/>
                      <a:r>
                        <a:rPr lang="es-ES" sz="800" b="0" i="0" u="none" strike="noStrike">
                          <a:solidFill>
                            <a:srgbClr val="375623"/>
                          </a:solidFill>
                          <a:effectLst/>
                          <a:latin typeface="Arial" panose="020B0604020202020204" pitchFamily="34" charset="0"/>
                        </a:rPr>
                        <a:t>OTROS BENEFICIOS: Dinamizar la movilidad entre la Ciudad de Cali y el Municipio de Candelaria y Palmira en el Departamento del Valle del Cauca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l" rtl="0" fontAlgn="ctr"/>
                      <a:r>
                        <a:rPr lang="es-CO" sz="800" b="0" i="0" u="none" strike="noStrike">
                          <a:solidFill>
                            <a:srgbClr val="375623"/>
                          </a:solidFill>
                          <a:effectLst/>
                          <a:latin typeface="Arial" panose="020B0604020202020204" pitchFamily="34" charset="0"/>
                        </a:rPr>
                        <a:t>Ahorro en tiempos de recorrido: Vehículos pesados 30 minutos, livianos 20 minutos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500">
                <a:tc gridSpan="4">
                  <a:txBody>
                    <a:bodyPr/>
                    <a:lstStyle/>
                    <a:p>
                      <a:pPr algn="l" rtl="0" fontAlgn="ctr"/>
                      <a:r>
                        <a:rPr lang="es-CO" sz="800" b="0" i="0" u="none" strike="noStrike">
                          <a:solidFill>
                            <a:srgbClr val="375623"/>
                          </a:solidFill>
                          <a:effectLst/>
                          <a:latin typeface="Arial" panose="020B0604020202020204" pitchFamily="34" charset="0"/>
                        </a:rPr>
                        <a:t>Velocidad de operación: Pasa de 20 km/h a 60 km/h</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90500">
                <a:tc gridSpan="4">
                  <a:txBody>
                    <a:bodyPr/>
                    <a:lstStyle/>
                    <a:p>
                      <a:pPr algn="l" rtl="0" fontAlgn="ctr"/>
                      <a:r>
                        <a:rPr lang="es-CO" sz="800" b="0" i="0" u="none" strike="noStrike">
                          <a:solidFill>
                            <a:srgbClr val="375623"/>
                          </a:solidFill>
                          <a:effectLst/>
                          <a:latin typeface="Arial" panose="020B0604020202020204" pitchFamily="34" charset="0"/>
                        </a:rPr>
                        <a:t>Disminución de la accidentalidad</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90500">
                <a:tc gridSpan="4">
                  <a:txBody>
                    <a:bodyPr/>
                    <a:lstStyle/>
                    <a:p>
                      <a:pPr algn="l" rtl="0" fontAlgn="ctr"/>
                      <a:r>
                        <a:rPr lang="es-CO" sz="800" b="0" i="0" u="none" strike="noStrike">
                          <a:solidFill>
                            <a:srgbClr val="375623"/>
                          </a:solidFill>
                          <a:effectLst/>
                          <a:latin typeface="Arial" panose="020B0604020202020204" pitchFamily="34" charset="0"/>
                        </a:rPr>
                        <a:t>Reducción del 50%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190500">
                <a:tc gridSpan="4">
                  <a:txBody>
                    <a:bodyPr/>
                    <a:lstStyle/>
                    <a:p>
                      <a:pPr algn="ctr" rtl="0" fontAlgn="b"/>
                      <a:r>
                        <a:rPr lang="es-ES" sz="1000" b="0" i="0" u="none" strike="noStrike">
                          <a:solidFill>
                            <a:srgbClr val="FFFFFF"/>
                          </a:solidFill>
                          <a:effectLst/>
                          <a:latin typeface="Calibri" panose="020F0502020204030204" pitchFamily="34" charset="0"/>
                        </a:rPr>
                        <a:t>METAS DEL CONTRATO O PROYECTO  (PLAN DE ACCIÓN 2019)</a:t>
                      </a:r>
                    </a:p>
                  </a:txBody>
                  <a:tcPr marL="9525" marR="9525"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3"/>
                  </a:ext>
                </a:extLst>
              </a:tr>
              <a:tr h="342900">
                <a:tc>
                  <a:txBody>
                    <a:bodyPr/>
                    <a:lstStyle/>
                    <a:p>
                      <a:pPr algn="ctr" rtl="0" fontAlgn="ctr"/>
                      <a:r>
                        <a:rPr lang="es-CO" sz="700" b="1" i="0" u="none" strike="noStrike">
                          <a:solidFill>
                            <a:srgbClr val="375623"/>
                          </a:solidFill>
                          <a:effectLst/>
                          <a:latin typeface="Arial" panose="020B0604020202020204" pitchFamily="34" charset="0"/>
                        </a:rPr>
                        <a:t>META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Unidad de Medida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Indicador de Gestión (Meta)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700" b="1" i="0" u="none" strike="noStrike">
                          <a:solidFill>
                            <a:srgbClr val="375623"/>
                          </a:solidFill>
                          <a:effectLst/>
                          <a:latin typeface="Arial" panose="020B0604020202020204" pitchFamily="34" charset="0"/>
                        </a:rPr>
                        <a:t>Ejecutado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200025">
                <a:tc>
                  <a:txBody>
                    <a:bodyPr/>
                    <a:lstStyle/>
                    <a:p>
                      <a:pPr algn="just" rtl="0" fontAlgn="ctr"/>
                      <a:r>
                        <a:rPr lang="es-CO" sz="600" b="1" i="0" u="none" strike="noStrike">
                          <a:solidFill>
                            <a:srgbClr val="375623"/>
                          </a:solidFill>
                          <a:effectLst/>
                          <a:latin typeface="Arial" panose="020B0604020202020204" pitchFamily="34" charset="0"/>
                        </a:rPr>
                        <a:t>Construcción puente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600" b="1" i="0" u="none" strike="noStrike">
                          <a:solidFill>
                            <a:srgbClr val="375623"/>
                          </a:solidFill>
                          <a:effectLst/>
                          <a:latin typeface="Arial" panose="020B0604020202020204" pitchFamily="34" charset="0"/>
                        </a:rPr>
                        <a:t>UN</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a:solidFill>
                            <a:srgbClr val="375623"/>
                          </a:solidFill>
                          <a:effectLst/>
                          <a:latin typeface="Arial" panose="020B0604020202020204" pitchFamily="34" charset="0"/>
                        </a:rPr>
                        <a:t>1</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700" b="0" i="0" u="none" strike="noStrike" dirty="0">
                          <a:solidFill>
                            <a:srgbClr val="375623"/>
                          </a:solidFill>
                          <a:effectLst/>
                          <a:latin typeface="Arial" panose="020B0604020202020204" pitchFamily="34" charset="0"/>
                        </a:rPr>
                        <a:t>0,1</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ángulo 3">
            <a:extLst>
              <a:ext uri="{FF2B5EF4-FFF2-40B4-BE49-F238E27FC236}">
                <a16:creationId xmlns:a16="http://schemas.microsoft.com/office/drawing/2014/main" id="{AA08DCB7-A5A8-4A75-BCB7-90D76848BCEE}"/>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96259" name="Rectángulo 7">
            <a:extLst>
              <a:ext uri="{FF2B5EF4-FFF2-40B4-BE49-F238E27FC236}">
                <a16:creationId xmlns:a16="http://schemas.microsoft.com/office/drawing/2014/main" id="{58D63951-A6FE-4E74-BEB7-C8FF5731AF61}"/>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DB8C885-B9F3-4187-8553-AEC281C2C4D0}"/>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6261" name="Imagen 14">
            <a:extLst>
              <a:ext uri="{FF2B5EF4-FFF2-40B4-BE49-F238E27FC236}">
                <a16:creationId xmlns:a16="http://schemas.microsoft.com/office/drawing/2014/main" id="{0FF9E573-646C-47AC-B0E5-F07A64FB0412}"/>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136063" y="58578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62" name="CuadroTexto 2">
            <a:extLst>
              <a:ext uri="{FF2B5EF4-FFF2-40B4-BE49-F238E27FC236}">
                <a16:creationId xmlns:a16="http://schemas.microsoft.com/office/drawing/2014/main" id="{0C593AD9-5885-4FC9-BA35-A89E9947C8D8}"/>
              </a:ext>
            </a:extLst>
          </p:cNvPr>
          <p:cNvSpPr txBox="1">
            <a:spLocks noChangeArrowheads="1"/>
          </p:cNvSpPr>
          <p:nvPr/>
        </p:nvSpPr>
        <p:spPr bwMode="auto">
          <a:xfrm>
            <a:off x="5316538" y="876300"/>
            <a:ext cx="15176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EJECUCION</a:t>
            </a:r>
          </a:p>
        </p:txBody>
      </p:sp>
      <p:pic>
        <p:nvPicPr>
          <p:cNvPr id="96263" name="Imagen 16">
            <a:extLst>
              <a:ext uri="{FF2B5EF4-FFF2-40B4-BE49-F238E27FC236}">
                <a16:creationId xmlns:a16="http://schemas.microsoft.com/office/drawing/2014/main" id="{F583F391-5874-405B-AC5A-CE321063C5C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4" name="Imagen 2">
            <a:extLst>
              <a:ext uri="{FF2B5EF4-FFF2-40B4-BE49-F238E27FC236}">
                <a16:creationId xmlns:a16="http://schemas.microsoft.com/office/drawing/2014/main" id="{3FAF1F3E-BFB1-4789-9A2D-55690891B67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8A042A32-3E3A-4842-AB11-9965A365D202}"/>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pic>
        <p:nvPicPr>
          <p:cNvPr id="96266" name="Imagen 1">
            <a:extLst>
              <a:ext uri="{FF2B5EF4-FFF2-40B4-BE49-F238E27FC236}">
                <a16:creationId xmlns:a16="http://schemas.microsoft.com/office/drawing/2014/main" id="{993E6CF8-CC29-4EFC-AB23-DFE4507C153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447925" y="1252538"/>
            <a:ext cx="7215188" cy="445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55B33446-CCE3-4F28-B76B-53BB6CA19623}"/>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7283" name="Imagen 1">
            <a:extLst>
              <a:ext uri="{FF2B5EF4-FFF2-40B4-BE49-F238E27FC236}">
                <a16:creationId xmlns:a16="http://schemas.microsoft.com/office/drawing/2014/main" id="{31845A58-1439-47AC-BF4C-CE13BE12518D}"/>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5138" y="58737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EF4ADAE7-032E-428A-9DB3-B8CAEB2B9DDF}"/>
              </a:ext>
            </a:extLst>
          </p:cNvPr>
          <p:cNvGrpSpPr>
            <a:grpSpLocks/>
          </p:cNvGrpSpPr>
          <p:nvPr/>
        </p:nvGrpSpPr>
        <p:grpSpPr bwMode="auto">
          <a:xfrm>
            <a:off x="6104082" y="799205"/>
            <a:ext cx="5230667"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4D2C72C8-19F4-49BF-BB40-0F84B0388F7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902E0EC6-A511-4E2C-8B41-0862D488238C}"/>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F8E17CE4-1CF8-439B-B6D5-85DC9753FEE5}"/>
                </a:ext>
              </a:extLst>
            </p:cNvPr>
            <p:cNvSpPr txBox="1"/>
            <p:nvPr/>
          </p:nvSpPr>
          <p:spPr>
            <a:xfrm>
              <a:off x="5031025"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dirty="0">
                  <a:solidFill>
                    <a:srgbClr val="375623"/>
                  </a:solidFill>
                  <a:latin typeface="Arial" panose="020B0604020202020204" pitchFamily="34" charset="0"/>
                </a:rPr>
                <a:t>Departamento de Putumayo</a:t>
              </a:r>
              <a:endParaRPr lang="es-CO" sz="1000" b="1" dirty="0">
                <a:solidFill>
                  <a:srgbClr val="5B9BD5">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28874296-5FA6-4BC2-AB69-07ED081C186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97285" name="Rectángulo 67">
            <a:extLst>
              <a:ext uri="{FF2B5EF4-FFF2-40B4-BE49-F238E27FC236}">
                <a16:creationId xmlns:a16="http://schemas.microsoft.com/office/drawing/2014/main" id="{1C341769-64DB-4CC7-8E63-73BCB145730A}"/>
              </a:ext>
            </a:extLst>
          </p:cNvPr>
          <p:cNvSpPr>
            <a:spLocks noChangeArrowheads="1"/>
          </p:cNvSpPr>
          <p:nvPr/>
        </p:nvSpPr>
        <p:spPr bwMode="auto">
          <a:xfrm>
            <a:off x="895350" y="111125"/>
            <a:ext cx="990441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CONECTIVIDAD REGIONAL </a:t>
            </a:r>
            <a:endParaRPr lang="es-ES" altLang="es-CO" sz="16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97286" name="Rectángulo 68">
            <a:extLst>
              <a:ext uri="{FF2B5EF4-FFF2-40B4-BE49-F238E27FC236}">
                <a16:creationId xmlns:a16="http://schemas.microsoft.com/office/drawing/2014/main" id="{91A41674-1E62-4AB2-8B77-2B5D934AF4BA}"/>
              </a:ext>
            </a:extLst>
          </p:cNvPr>
          <p:cNvSpPr>
            <a:spLocks noChangeArrowheads="1"/>
          </p:cNvSpPr>
          <p:nvPr/>
        </p:nvSpPr>
        <p:spPr bwMode="auto">
          <a:xfrm>
            <a:off x="895350" y="331788"/>
            <a:ext cx="111585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PERIMETRAL MOCOA - Mejoramiento y mantenimiento de vías para la conectividad regional nación – Perimetral Mocoa, departamento del Putumayo</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97287" name="Imagen 35">
            <a:extLst>
              <a:ext uri="{FF2B5EF4-FFF2-40B4-BE49-F238E27FC236}">
                <a16:creationId xmlns:a16="http://schemas.microsoft.com/office/drawing/2014/main" id="{A9243618-9AD8-4DF9-8EE8-E1167B4F96E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737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8" name="CuadroTexto 3">
            <a:extLst>
              <a:ext uri="{FF2B5EF4-FFF2-40B4-BE49-F238E27FC236}">
                <a16:creationId xmlns:a16="http://schemas.microsoft.com/office/drawing/2014/main" id="{3FC7A4AF-766D-4D5C-9D3B-D28FDE5B3872}"/>
              </a:ext>
            </a:extLst>
          </p:cNvPr>
          <p:cNvSpPr txBox="1">
            <a:spLocks noChangeArrowheads="1"/>
          </p:cNvSpPr>
          <p:nvPr/>
        </p:nvSpPr>
        <p:spPr bwMode="auto">
          <a:xfrm>
            <a:off x="5289550" y="44767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6DB733D1-AB03-493C-9158-5DDD03B77D14}"/>
              </a:ext>
            </a:extLst>
          </p:cNvPr>
          <p:cNvGrpSpPr>
            <a:grpSpLocks/>
          </p:cNvGrpSpPr>
          <p:nvPr/>
        </p:nvGrpSpPr>
        <p:grpSpPr bwMode="auto">
          <a:xfrm>
            <a:off x="6089173" y="1353863"/>
            <a:ext cx="5245576" cy="433388"/>
            <a:chOff x="3797995" y="1095038"/>
            <a:chExt cx="8011317" cy="641713"/>
          </a:xfrm>
          <a:solidFill>
            <a:schemeClr val="accent6">
              <a:lumMod val="60000"/>
              <a:lumOff val="40000"/>
            </a:schemeClr>
          </a:solidFill>
        </p:grpSpPr>
        <p:sp>
          <p:nvSpPr>
            <p:cNvPr id="39" name="Pentágono 11">
              <a:extLst>
                <a:ext uri="{FF2B5EF4-FFF2-40B4-BE49-F238E27FC236}">
                  <a16:creationId xmlns:a16="http://schemas.microsoft.com/office/drawing/2014/main" id="{491486C0-672F-499D-8A62-5E7B037271A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4B62116C-E798-49C6-94EC-F91DEAFF989C}"/>
                </a:ext>
              </a:extLst>
            </p:cNvPr>
            <p:cNvSpPr/>
            <p:nvPr/>
          </p:nvSpPr>
          <p:spPr>
            <a:xfrm>
              <a:off x="4803096" y="1097388"/>
              <a:ext cx="7006216"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a:t>
              </a:r>
              <a:r>
                <a:rPr lang="es-ES" sz="1000" b="1" dirty="0">
                  <a:solidFill>
                    <a:srgbClr val="70AD47">
                      <a:lumMod val="50000"/>
                    </a:srgbClr>
                  </a:solidFill>
                  <a:latin typeface="Arial Narrow" panose="020B0606020202030204" pitchFamily="34" charset="0"/>
                  <a:cs typeface="Arial" panose="020B0604020202020204" pitchFamily="34" charset="0"/>
                </a:rPr>
                <a:t> </a:t>
              </a:r>
              <a:r>
                <a:rPr lang="es-CO" sz="1000" dirty="0">
                  <a:solidFill>
                    <a:srgbClr val="375623"/>
                  </a:solidFill>
                  <a:latin typeface="Arial Narrow" panose="020B0606020202030204" pitchFamily="34" charset="0"/>
                </a:rPr>
                <a:t>Interconexión de los Departamentos de Putumayo, Caquetá,     	                             	                  Huila con el centro del país</a:t>
              </a:r>
            </a:p>
            <a:p>
              <a:pPr eaLnBrk="1" fontAlgn="auto" hangingPunct="1">
                <a:spcBef>
                  <a:spcPts val="0"/>
                </a:spcBef>
                <a:spcAft>
                  <a:spcPts val="0"/>
                </a:spcAft>
                <a:defRPr/>
              </a:pP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055611F3-BC6E-4EAA-833C-61B973C7E5B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8CC07CF9-648C-4FBE-A494-53506D0A237B}"/>
              </a:ext>
            </a:extLst>
          </p:cNvPr>
          <p:cNvGrpSpPr>
            <a:grpSpLocks/>
          </p:cNvGrpSpPr>
          <p:nvPr/>
        </p:nvGrpSpPr>
        <p:grpSpPr bwMode="auto">
          <a:xfrm>
            <a:off x="6117336" y="1882538"/>
            <a:ext cx="5217414"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6DDF193F-F302-40A7-948C-FA86B030473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3478F17F-0599-4FED-B808-49AB37248522}"/>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2.2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B38E589A-31D7-46E7-AB84-AB595B630090}"/>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FE15FB7D-E389-42FE-B08F-34E03EA4BC4E}"/>
              </a:ext>
            </a:extLst>
          </p:cNvPr>
          <p:cNvGrpSpPr>
            <a:grpSpLocks/>
          </p:cNvGrpSpPr>
          <p:nvPr/>
        </p:nvGrpSpPr>
        <p:grpSpPr bwMode="auto">
          <a:xfrm>
            <a:off x="6104082" y="2422245"/>
            <a:ext cx="523066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8EAEE6CC-33FD-4DD4-BA73-5D2794ACD21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6F564543-4965-446A-B49E-1A5E71AA5A5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98BAB676-AA0E-4F8D-B1BB-C6FEBB2ECFFD}"/>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2.2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E7A7642F-9288-4117-B24D-218AC234349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97292" name="Imagen 54">
            <a:extLst>
              <a:ext uri="{FF2B5EF4-FFF2-40B4-BE49-F238E27FC236}">
                <a16:creationId xmlns:a16="http://schemas.microsoft.com/office/drawing/2014/main" id="{2D2CDDF5-C093-489D-93E4-A802657ADB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213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293" name="Grupo 35">
            <a:extLst>
              <a:ext uri="{FF2B5EF4-FFF2-40B4-BE49-F238E27FC236}">
                <a16:creationId xmlns:a16="http://schemas.microsoft.com/office/drawing/2014/main" id="{58D31A46-32C7-4222-BCF9-218EAAD513D5}"/>
              </a:ext>
            </a:extLst>
          </p:cNvPr>
          <p:cNvGrpSpPr>
            <a:grpSpLocks/>
          </p:cNvGrpSpPr>
          <p:nvPr/>
        </p:nvGrpSpPr>
        <p:grpSpPr bwMode="auto">
          <a:xfrm>
            <a:off x="2878138" y="4306888"/>
            <a:ext cx="2411412" cy="1460500"/>
            <a:chOff x="4150994" y="1114072"/>
            <a:chExt cx="3641152" cy="3468511"/>
          </a:xfrm>
        </p:grpSpPr>
        <p:pic>
          <p:nvPicPr>
            <p:cNvPr id="97409" name="Imagen 36">
              <a:extLst>
                <a:ext uri="{FF2B5EF4-FFF2-40B4-BE49-F238E27FC236}">
                  <a16:creationId xmlns:a16="http://schemas.microsoft.com/office/drawing/2014/main" id="{D7004437-6718-46B4-870B-A93FF05CB3D5}"/>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4150994" y="1114072"/>
              <a:ext cx="3641152" cy="346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Forma libre 37">
              <a:extLst>
                <a:ext uri="{FF2B5EF4-FFF2-40B4-BE49-F238E27FC236}">
                  <a16:creationId xmlns:a16="http://schemas.microsoft.com/office/drawing/2014/main" id="{B7C111BA-7545-44B1-97B7-380A3542AEBC}"/>
                </a:ext>
              </a:extLst>
            </p:cNvPr>
            <p:cNvSpPr/>
            <p:nvPr/>
          </p:nvSpPr>
          <p:spPr>
            <a:xfrm>
              <a:off x="6217270" y="2991592"/>
              <a:ext cx="206148" cy="463724"/>
            </a:xfrm>
            <a:custGeom>
              <a:avLst/>
              <a:gdLst>
                <a:gd name="connsiteX0" fmla="*/ 0 w 207264"/>
                <a:gd name="connsiteY0" fmla="*/ 463296 h 463296"/>
                <a:gd name="connsiteX1" fmla="*/ 207264 w 207264"/>
                <a:gd name="connsiteY1" fmla="*/ 0 h 463296"/>
              </a:gdLst>
              <a:ahLst/>
              <a:cxnLst>
                <a:cxn ang="0">
                  <a:pos x="connsiteX0" y="connsiteY0"/>
                </a:cxn>
                <a:cxn ang="0">
                  <a:pos x="connsiteX1" y="connsiteY1"/>
                </a:cxn>
              </a:cxnLst>
              <a:rect l="l" t="t" r="r" b="b"/>
              <a:pathLst>
                <a:path w="207264" h="463296">
                  <a:moveTo>
                    <a:pt x="0" y="463296"/>
                  </a:moveTo>
                  <a:cubicBezTo>
                    <a:pt x="73152" y="267208"/>
                    <a:pt x="146304" y="71120"/>
                    <a:pt x="207264" y="0"/>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82" eaLnBrk="1" fontAlgn="auto" hangingPunct="1">
                <a:spcBef>
                  <a:spcPts val="0"/>
                </a:spcBef>
                <a:spcAft>
                  <a:spcPts val="0"/>
                </a:spcAft>
                <a:defRPr/>
              </a:pPr>
              <a:endParaRPr lang="es-CO">
                <a:solidFill>
                  <a:prstClr val="white"/>
                </a:solidFill>
              </a:endParaRPr>
            </a:p>
          </p:txBody>
        </p:sp>
        <p:cxnSp>
          <p:nvCxnSpPr>
            <p:cNvPr id="35" name="Conector recto 34">
              <a:extLst>
                <a:ext uri="{FF2B5EF4-FFF2-40B4-BE49-F238E27FC236}">
                  <a16:creationId xmlns:a16="http://schemas.microsoft.com/office/drawing/2014/main" id="{944E7304-7E2D-441E-A16F-9D1858B46AF7}"/>
                </a:ext>
              </a:extLst>
            </p:cNvPr>
            <p:cNvCxnSpPr>
              <a:stCxn id="41" idx="4"/>
              <a:endCxn id="34" idx="1"/>
            </p:cNvCxnSpPr>
            <p:nvPr/>
          </p:nvCxnSpPr>
          <p:spPr>
            <a:xfrm>
              <a:off x="6382668" y="2011361"/>
              <a:ext cx="40751" cy="98023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97412" name="CuadroTexto 39">
              <a:extLst>
                <a:ext uri="{FF2B5EF4-FFF2-40B4-BE49-F238E27FC236}">
                  <a16:creationId xmlns:a16="http://schemas.microsoft.com/office/drawing/2014/main" id="{409663C9-37AA-4874-B51A-1DA1B0B6F09C}"/>
                </a:ext>
              </a:extLst>
            </p:cNvPr>
            <p:cNvSpPr txBox="1">
              <a:spLocks noChangeArrowheads="1"/>
            </p:cNvSpPr>
            <p:nvPr/>
          </p:nvSpPr>
          <p:spPr bwMode="auto">
            <a:xfrm>
              <a:off x="6451166" y="1876639"/>
              <a:ext cx="644095" cy="180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defTabSz="9128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91281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91281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9128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9128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ts val="600"/>
                </a:spcBef>
                <a:spcAft>
                  <a:spcPts val="600"/>
                </a:spcAft>
                <a:buClr>
                  <a:srgbClr val="A6A6A6"/>
                </a:buClr>
                <a:buSzPct val="120000"/>
                <a:buFontTx/>
                <a:buNone/>
              </a:pPr>
              <a:r>
                <a:rPr lang="es-CO" altLang="es-CO" sz="1000">
                  <a:solidFill>
                    <a:srgbClr val="244061"/>
                  </a:solidFill>
                </a:rPr>
                <a:t>El Carmen</a:t>
              </a:r>
            </a:p>
          </p:txBody>
        </p:sp>
        <p:cxnSp>
          <p:nvCxnSpPr>
            <p:cNvPr id="37" name="Conector recto 36">
              <a:extLst>
                <a:ext uri="{FF2B5EF4-FFF2-40B4-BE49-F238E27FC236}">
                  <a16:creationId xmlns:a16="http://schemas.microsoft.com/office/drawing/2014/main" id="{88FA3BA5-700E-48D2-A8C4-83113F769FFF}"/>
                </a:ext>
              </a:extLst>
            </p:cNvPr>
            <p:cNvCxnSpPr/>
            <p:nvPr/>
          </p:nvCxnSpPr>
          <p:spPr>
            <a:xfrm>
              <a:off x="6159741" y="1864325"/>
              <a:ext cx="239707" cy="64093"/>
            </a:xfrm>
            <a:prstGeom prst="line">
              <a:avLst/>
            </a:prstGeom>
            <a:ln w="38100">
              <a:solidFill>
                <a:srgbClr val="92D050"/>
              </a:solidFill>
            </a:ln>
          </p:spPr>
          <p:style>
            <a:lnRef idx="1">
              <a:schemeClr val="accent1"/>
            </a:lnRef>
            <a:fillRef idx="0">
              <a:schemeClr val="accent1"/>
            </a:fillRef>
            <a:effectRef idx="0">
              <a:schemeClr val="accent1"/>
            </a:effectRef>
            <a:fontRef idx="minor">
              <a:schemeClr val="tx1"/>
            </a:fontRef>
          </p:style>
        </p:cxnSp>
        <p:sp>
          <p:nvSpPr>
            <p:cNvPr id="41" name="Elipse 40">
              <a:extLst>
                <a:ext uri="{FF2B5EF4-FFF2-40B4-BE49-F238E27FC236}">
                  <a16:creationId xmlns:a16="http://schemas.microsoft.com/office/drawing/2014/main" id="{B41FE068-372F-41CB-9CC7-901CE7BA9510}"/>
                </a:ext>
              </a:extLst>
            </p:cNvPr>
            <p:cNvSpPr/>
            <p:nvPr/>
          </p:nvSpPr>
          <p:spPr>
            <a:xfrm>
              <a:off x="6337124" y="1924647"/>
              <a:ext cx="88691" cy="8671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82" eaLnBrk="1" fontAlgn="auto" hangingPunct="1">
                <a:spcBef>
                  <a:spcPts val="0"/>
                </a:spcBef>
                <a:spcAft>
                  <a:spcPts val="0"/>
                </a:spcAft>
                <a:defRPr/>
              </a:pPr>
              <a:endParaRPr lang="es-CO">
                <a:solidFill>
                  <a:prstClr val="white"/>
                </a:solidFill>
              </a:endParaRPr>
            </a:p>
          </p:txBody>
        </p:sp>
      </p:grpSp>
      <p:graphicFrame>
        <p:nvGraphicFramePr>
          <p:cNvPr id="3" name="Tabla 2">
            <a:extLst>
              <a:ext uri="{FF2B5EF4-FFF2-40B4-BE49-F238E27FC236}">
                <a16:creationId xmlns:a16="http://schemas.microsoft.com/office/drawing/2014/main" id="{FBD10CD2-3574-491D-BB87-B32B7EBDE268}"/>
              </a:ext>
            </a:extLst>
          </p:cNvPr>
          <p:cNvGraphicFramePr>
            <a:graphicFrameLocks noGrp="1"/>
          </p:cNvGraphicFramePr>
          <p:nvPr/>
        </p:nvGraphicFramePr>
        <p:xfrm>
          <a:off x="6184900" y="2944813"/>
          <a:ext cx="5149850" cy="2627312"/>
        </p:xfrm>
        <a:graphic>
          <a:graphicData uri="http://schemas.openxmlformats.org/drawingml/2006/table">
            <a:tbl>
              <a:tblPr firstRow="1" bandRow="1"/>
              <a:tblGrid>
                <a:gridCol w="2006435">
                  <a:extLst>
                    <a:ext uri="{9D8B030D-6E8A-4147-A177-3AD203B41FA5}">
                      <a16:colId xmlns:a16="http://schemas.microsoft.com/office/drawing/2014/main" val="20000"/>
                    </a:ext>
                  </a:extLst>
                </a:gridCol>
                <a:gridCol w="652091">
                  <a:extLst>
                    <a:ext uri="{9D8B030D-6E8A-4147-A177-3AD203B41FA5}">
                      <a16:colId xmlns:a16="http://schemas.microsoft.com/office/drawing/2014/main" val="20001"/>
                    </a:ext>
                  </a:extLst>
                </a:gridCol>
                <a:gridCol w="1471386">
                  <a:extLst>
                    <a:ext uri="{9D8B030D-6E8A-4147-A177-3AD203B41FA5}">
                      <a16:colId xmlns:a16="http://schemas.microsoft.com/office/drawing/2014/main" val="20002"/>
                    </a:ext>
                  </a:extLst>
                </a:gridCol>
                <a:gridCol w="1019938">
                  <a:extLst>
                    <a:ext uri="{9D8B030D-6E8A-4147-A177-3AD203B41FA5}">
                      <a16:colId xmlns:a16="http://schemas.microsoft.com/office/drawing/2014/main" val="20003"/>
                    </a:ext>
                  </a:extLst>
                </a:gridCol>
              </a:tblGrid>
              <a:tr h="171720">
                <a:tc gridSpan="4">
                  <a:txBody>
                    <a:bodyPr/>
                    <a:lstStyle/>
                    <a:p>
                      <a:pPr algn="ctr" rtl="0" fontAlgn="ctr"/>
                      <a:r>
                        <a:rPr lang="es-CO" sz="1000" b="0" i="0" u="none" strike="noStrike">
                          <a:solidFill>
                            <a:srgbClr val="FFFFFF"/>
                          </a:solidFill>
                          <a:effectLst/>
                          <a:latin typeface="Arial Narrow" panose="020B0606020202030204" pitchFamily="34" charset="0"/>
                        </a:rPr>
                        <a:t>INVERSIONES (Millones)</a:t>
                      </a:r>
                    </a:p>
                  </a:txBody>
                  <a:tcPr marL="9524" marR="9524"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1720">
                <a:tc gridSpan="2">
                  <a:txBody>
                    <a:bodyPr/>
                    <a:lstStyle/>
                    <a:p>
                      <a:pPr algn="l" rtl="0" fontAlgn="ctr"/>
                      <a:r>
                        <a:rPr lang="es-CO" sz="1000" b="0" i="0" u="none" strike="noStrike">
                          <a:solidFill>
                            <a:srgbClr val="375623"/>
                          </a:solidFill>
                          <a:effectLst/>
                          <a:latin typeface="Arial Narrow" panose="020B0606020202030204" pitchFamily="34" charset="0"/>
                        </a:rPr>
                        <a:t>A. Total Contrato de Obra</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Narrow" panose="020B0606020202030204" pitchFamily="34" charset="0"/>
                        </a:rPr>
                        <a:t>$ 14.211</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71720">
                <a:tc gridSpan="2">
                  <a:txBody>
                    <a:bodyPr/>
                    <a:lstStyle/>
                    <a:p>
                      <a:pPr algn="l" rtl="0" fontAlgn="ctr"/>
                      <a:r>
                        <a:rPr lang="es-ES" sz="1000" b="0" i="0" u="none" strike="noStrike">
                          <a:solidFill>
                            <a:srgbClr val="375623"/>
                          </a:solidFill>
                          <a:effectLst/>
                          <a:latin typeface="Arial Narrow" panose="020B0606020202030204" pitchFamily="34" charset="0"/>
                        </a:rPr>
                        <a:t>A.1. Inversión acumulada obra hasta 2018</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Narrow" panose="020B0606020202030204" pitchFamily="34" charset="0"/>
                        </a:rPr>
                        <a:t>$ 10.011</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71720">
                <a:tc gridSpan="2">
                  <a:txBody>
                    <a:bodyPr/>
                    <a:lstStyle/>
                    <a:p>
                      <a:pPr algn="l" rtl="0" fontAlgn="ctr"/>
                      <a:r>
                        <a:rPr lang="es-ES" sz="1000" b="0" i="0" u="none" strike="noStrike">
                          <a:solidFill>
                            <a:srgbClr val="375623"/>
                          </a:solidFill>
                          <a:effectLst/>
                          <a:latin typeface="Arial Narrow" panose="020B0606020202030204" pitchFamily="34" charset="0"/>
                        </a:rPr>
                        <a:t>A.2.  Inversión obra  2019</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Narrow" panose="020B0606020202030204" pitchFamily="34" charset="0"/>
                        </a:rPr>
                        <a:t>$ 4.038</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71720">
                <a:tc gridSpan="2">
                  <a:txBody>
                    <a:bodyPr/>
                    <a:lstStyle/>
                    <a:p>
                      <a:pPr algn="l" rtl="0" fontAlgn="ctr"/>
                      <a:r>
                        <a:rPr lang="es-CO" sz="1000" b="0" i="0" u="none" strike="noStrike">
                          <a:solidFill>
                            <a:srgbClr val="375623"/>
                          </a:solidFill>
                          <a:effectLst/>
                          <a:latin typeface="Arial Narrow" panose="020B0606020202030204" pitchFamily="34" charset="0"/>
                        </a:rPr>
                        <a:t>B. Total Contrato Interventoría</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Narrow" panose="020B0606020202030204" pitchFamily="34" charset="0"/>
                        </a:rPr>
                        <a:t>$ 1.274</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91923">
                <a:tc gridSpan="2">
                  <a:txBody>
                    <a:bodyPr/>
                    <a:lstStyle/>
                    <a:p>
                      <a:pPr algn="l" rtl="0" fontAlgn="ctr"/>
                      <a:r>
                        <a:rPr lang="es-ES" sz="1000" b="0" i="0" u="none" strike="noStrike">
                          <a:solidFill>
                            <a:srgbClr val="375623"/>
                          </a:solidFill>
                          <a:effectLst/>
                          <a:latin typeface="Arial Narrow" panose="020B0606020202030204" pitchFamily="34" charset="0"/>
                        </a:rPr>
                        <a:t>B.1. Inversión  acumulada interventoría hasta 2018</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0" i="0" u="none" strike="noStrike">
                          <a:solidFill>
                            <a:srgbClr val="375623"/>
                          </a:solidFill>
                          <a:effectLst/>
                          <a:latin typeface="Arial Narrow" panose="020B0606020202030204" pitchFamily="34" charset="0"/>
                        </a:rPr>
                        <a:t>$ 1.122</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71720">
                <a:tc gridSpan="2">
                  <a:txBody>
                    <a:bodyPr/>
                    <a:lstStyle/>
                    <a:p>
                      <a:pPr algn="l" rtl="0" fontAlgn="ctr"/>
                      <a:r>
                        <a:rPr lang="es-ES" sz="1000" b="0" i="0" u="none" strike="noStrike">
                          <a:solidFill>
                            <a:srgbClr val="375623"/>
                          </a:solidFill>
                          <a:effectLst/>
                          <a:latin typeface="Arial Narrow" panose="020B0606020202030204" pitchFamily="34" charset="0"/>
                        </a:rPr>
                        <a:t>B.2 Inversión  Interventoría 2019</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Narrow" panose="020B0606020202030204" pitchFamily="34" charset="0"/>
                        </a:rPr>
                        <a:t>$ 129</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71720">
                <a:tc gridSpan="2">
                  <a:txBody>
                    <a:bodyPr/>
                    <a:lstStyle/>
                    <a:p>
                      <a:pPr algn="l" rtl="0" fontAlgn="ctr"/>
                      <a:r>
                        <a:rPr lang="es-CO" sz="1000" b="0" i="0" u="none" strike="noStrike">
                          <a:solidFill>
                            <a:srgbClr val="375623"/>
                          </a:solidFill>
                          <a:effectLst/>
                          <a:latin typeface="Arial Narrow" panose="020B0606020202030204" pitchFamily="34" charset="0"/>
                        </a:rPr>
                        <a:t>Total Inversión </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Narrow" panose="020B0606020202030204" pitchFamily="34" charset="0"/>
                        </a:rPr>
                        <a:t>$ 15.485</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71720">
                <a:tc gridSpan="2">
                  <a:txBody>
                    <a:bodyPr/>
                    <a:lstStyle/>
                    <a:p>
                      <a:pPr algn="l" rtl="0" fontAlgn="ctr"/>
                      <a:r>
                        <a:rPr lang="es-CO" sz="1000" b="0" i="0" u="none" strike="noStrike">
                          <a:solidFill>
                            <a:srgbClr val="375623"/>
                          </a:solidFill>
                          <a:effectLst/>
                          <a:latin typeface="Arial Narrow" panose="020B0606020202030204" pitchFamily="34" charset="0"/>
                        </a:rPr>
                        <a:t>Inversión acumulada a 2019</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1000" b="1" i="0" u="none" strike="noStrike">
                          <a:solidFill>
                            <a:srgbClr val="375623"/>
                          </a:solidFill>
                          <a:effectLst/>
                          <a:latin typeface="Arial Narrow" panose="020B0606020202030204" pitchFamily="34" charset="0"/>
                        </a:rPr>
                        <a:t>$ 15.301</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71720">
                <a:tc gridSpan="4">
                  <a:txBody>
                    <a:bodyPr/>
                    <a:lstStyle/>
                    <a:p>
                      <a:pPr algn="ctr" rtl="0" fontAlgn="ctr"/>
                      <a:r>
                        <a:rPr lang="es-ES" sz="1000" b="0" i="0" u="none" strike="noStrike">
                          <a:solidFill>
                            <a:srgbClr val="FFFFFF"/>
                          </a:solidFill>
                          <a:effectLst/>
                          <a:latin typeface="Arial Narrow" panose="020B0606020202030204" pitchFamily="34" charset="0"/>
                        </a:rPr>
                        <a:t>ALCANCE  FÍSICO TOTAL DEL CONTRATO O PROYECTO</a:t>
                      </a:r>
                    </a:p>
                  </a:txBody>
                  <a:tcPr marL="9524" marR="9524"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37885">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375623"/>
                          </a:solidFill>
                          <a:effectLst/>
                          <a:latin typeface="Arial Narrow" panose="020B0606020202030204" pitchFamily="34" charset="0"/>
                        </a:rPr>
                        <a:t>CANTIDAD </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Narrow" panose="020B0606020202030204" pitchFamily="34" charset="0"/>
                        </a:rPr>
                        <a:t>INTERVENCIÓN PREVISTA</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Narrow" panose="020B0606020202030204" pitchFamily="34" charset="0"/>
                        </a:rPr>
                        <a:t>AVANCE TOTAL ACUMULADO</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71720">
                <a:tc>
                  <a:txBody>
                    <a:bodyPr/>
                    <a:lstStyle/>
                    <a:p>
                      <a:pPr algn="ctr" rtl="0" fontAlgn="ctr"/>
                      <a:r>
                        <a:rPr lang="es-CO" sz="1000" b="0" i="0" u="none" strike="noStrike">
                          <a:solidFill>
                            <a:srgbClr val="375623"/>
                          </a:solidFill>
                          <a:effectLst/>
                          <a:latin typeface="Arial" panose="020B0604020202020204" pitchFamily="34" charset="0"/>
                        </a:rPr>
                        <a:t>PERIMETRAL MOCOA</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Narrow" panose="020B0606020202030204" pitchFamily="34" charset="0"/>
                        </a:rPr>
                        <a:t>2.2 KM</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Narrow" panose="020B0606020202030204" pitchFamily="34" charset="0"/>
                        </a:rPr>
                        <a:t>Mejoramiento</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000" b="0" i="0" u="none" strike="noStrike">
                          <a:solidFill>
                            <a:srgbClr val="375623"/>
                          </a:solidFill>
                          <a:effectLst/>
                          <a:latin typeface="Arial Narrow" panose="020B0606020202030204" pitchFamily="34" charset="0"/>
                        </a:rPr>
                        <a:t>2.2 Km</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80306">
                <a:tc>
                  <a:txBody>
                    <a:bodyPr/>
                    <a:lstStyle/>
                    <a:p>
                      <a:pPr algn="ctr" rtl="0" fontAlgn="ctr"/>
                      <a:r>
                        <a:rPr lang="es-CO" sz="1000" b="0" i="0" u="none" strike="noStrike">
                          <a:solidFill>
                            <a:srgbClr val="375623"/>
                          </a:solidFill>
                          <a:effectLst/>
                          <a:latin typeface="Arial" panose="020B0604020202020204" pitchFamily="34" charset="0"/>
                        </a:rPr>
                        <a:t>PASO NACIONAL</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Narrow" panose="020B0606020202030204" pitchFamily="34" charset="0"/>
                        </a:rPr>
                        <a:t>1 UND</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a:solidFill>
                            <a:srgbClr val="375623"/>
                          </a:solidFill>
                          <a:effectLst/>
                          <a:latin typeface="Arial Narrow" panose="020B0606020202030204" pitchFamily="34" charset="0"/>
                        </a:rPr>
                        <a:t>Construcción Puentes</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0" i="0" u="none" strike="noStrike" dirty="0">
                          <a:solidFill>
                            <a:srgbClr val="375623"/>
                          </a:solidFill>
                          <a:effectLst/>
                          <a:latin typeface="Arial Narrow" panose="020B0606020202030204" pitchFamily="34" charset="0"/>
                        </a:rPr>
                        <a:t>1    Km</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graphicFrame>
        <p:nvGraphicFramePr>
          <p:cNvPr id="6" name="Tabla 5">
            <a:extLst>
              <a:ext uri="{FF2B5EF4-FFF2-40B4-BE49-F238E27FC236}">
                <a16:creationId xmlns:a16="http://schemas.microsoft.com/office/drawing/2014/main" id="{A1CBD9FA-0EB6-4400-8962-BAB62579AB36}"/>
              </a:ext>
            </a:extLst>
          </p:cNvPr>
          <p:cNvGraphicFramePr>
            <a:graphicFrameLocks noGrp="1"/>
          </p:cNvGraphicFramePr>
          <p:nvPr/>
        </p:nvGraphicFramePr>
        <p:xfrm>
          <a:off x="895350" y="954088"/>
          <a:ext cx="4814888" cy="3130550"/>
        </p:xfrm>
        <a:graphic>
          <a:graphicData uri="http://schemas.openxmlformats.org/drawingml/2006/table">
            <a:tbl>
              <a:tblPr firstRow="1" bandRow="1"/>
              <a:tblGrid>
                <a:gridCol w="1845963">
                  <a:extLst>
                    <a:ext uri="{9D8B030D-6E8A-4147-A177-3AD203B41FA5}">
                      <a16:colId xmlns:a16="http://schemas.microsoft.com/office/drawing/2014/main" val="20000"/>
                    </a:ext>
                  </a:extLst>
                </a:gridCol>
                <a:gridCol w="676854">
                  <a:extLst>
                    <a:ext uri="{9D8B030D-6E8A-4147-A177-3AD203B41FA5}">
                      <a16:colId xmlns:a16="http://schemas.microsoft.com/office/drawing/2014/main" val="20001"/>
                    </a:ext>
                  </a:extLst>
                </a:gridCol>
                <a:gridCol w="1353707">
                  <a:extLst>
                    <a:ext uri="{9D8B030D-6E8A-4147-A177-3AD203B41FA5}">
                      <a16:colId xmlns:a16="http://schemas.microsoft.com/office/drawing/2014/main" val="20002"/>
                    </a:ext>
                  </a:extLst>
                </a:gridCol>
                <a:gridCol w="938365">
                  <a:extLst>
                    <a:ext uri="{9D8B030D-6E8A-4147-A177-3AD203B41FA5}">
                      <a16:colId xmlns:a16="http://schemas.microsoft.com/office/drawing/2014/main" val="20003"/>
                    </a:ext>
                  </a:extLst>
                </a:gridCol>
              </a:tblGrid>
              <a:tr h="150389">
                <a:tc gridSpan="4">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INFORMACION DEL CONTRATO</a:t>
                      </a:r>
                    </a:p>
                  </a:txBody>
                  <a:tcPr marL="9525" marR="9525" marT="951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0389">
                <a:tc>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CONTRATO No.</a:t>
                      </a:r>
                    </a:p>
                  </a:txBody>
                  <a:tcPr marL="9525" marR="9525" marT="951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1208 DE 2016</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1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0389">
                <a:tc>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FECHA DE INICIO:</a:t>
                      </a:r>
                    </a:p>
                  </a:txBody>
                  <a:tcPr marL="9525" marR="9525" marT="951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16/01/2017</a:t>
                      </a:r>
                    </a:p>
                  </a:txBody>
                  <a:tcPr marL="9525" marR="9525" marT="951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50389">
                <a:tc gridSpan="3">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FECHA PROGRAMADA TERMINACION</a:t>
                      </a:r>
                    </a:p>
                  </a:txBody>
                  <a:tcPr marL="9525" marR="9525" marT="951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29/11/2019</a:t>
                      </a:r>
                    </a:p>
                  </a:txBody>
                  <a:tcPr marL="9525" marR="9525" marT="951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0389">
                <a:tc gridSpan="4">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BENEFICIOS DEL PROYECTO</a:t>
                      </a:r>
                    </a:p>
                  </a:txBody>
                  <a:tcPr marL="9525" marR="9525" marT="951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50389">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AHORROS EN COSTOS DE OPERACIÓN VEHICULAR:</a:t>
                      </a:r>
                    </a:p>
                  </a:txBody>
                  <a:tcPr marL="9525" marR="9525" marT="951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$ 650</a:t>
                      </a:r>
                    </a:p>
                  </a:txBody>
                  <a:tcPr marL="9525" marR="9525" marT="951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50389">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AHORRO EN TIEMPOS DE RECORRIDO: </a:t>
                      </a:r>
                    </a:p>
                  </a:txBody>
                  <a:tcPr marL="9525" marR="9525" marT="951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10 MINUTOS </a:t>
                      </a:r>
                    </a:p>
                  </a:txBody>
                  <a:tcPr marL="9525" marR="9525" marT="951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50389">
                <a:tc gridSpan="3">
                  <a:txBody>
                    <a:bodyPr/>
                    <a:lstStyle/>
                    <a:p>
                      <a:pPr algn="l" rtl="0" fontAlgn="ctr"/>
                      <a:r>
                        <a:rPr lang="es-CO" sz="9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9525" marR="9525" marT="951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84</a:t>
                      </a:r>
                    </a:p>
                  </a:txBody>
                  <a:tcPr marL="9525" marR="9525" marT="951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575027">
                <a:tc gridSpan="4">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Descongestionar el Trafico pesado  del casco urbano de Mocoa y de este modo </a:t>
                      </a:r>
                      <a:r>
                        <a:rPr lang="es-ES" sz="900" b="0" i="0" u="none" strike="noStrike" dirty="0" err="1">
                          <a:solidFill>
                            <a:srgbClr val="375623"/>
                          </a:solidFill>
                          <a:effectLst/>
                          <a:latin typeface="Arial" panose="020B0604020202020204" pitchFamily="34" charset="0"/>
                          <a:cs typeface="Arial" panose="020B0604020202020204" pitchFamily="34" charset="0"/>
                        </a:rPr>
                        <a:t>ddinamizar</a:t>
                      </a:r>
                      <a:r>
                        <a:rPr lang="es-ES" sz="900" b="0" i="0" u="none" strike="noStrike" dirty="0">
                          <a:solidFill>
                            <a:srgbClr val="375623"/>
                          </a:solidFill>
                          <a:effectLst/>
                          <a:latin typeface="Arial" panose="020B0604020202020204" pitchFamily="34" charset="0"/>
                          <a:cs typeface="Arial" panose="020B0604020202020204" pitchFamily="34" charset="0"/>
                        </a:rPr>
                        <a:t> el comercio binacional entre las Republicas de Ecuador y Colombia; Motivar la explotación  petrolera, y el desarrollo agrícola y el incentivo turístico de esta región. </a:t>
                      </a:r>
                    </a:p>
                  </a:txBody>
                  <a:tcPr marL="9525" marR="9525" marT="951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50389">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Ahorro en tiempos de recorrido: Vehículos pesados 20 minutos</a:t>
                      </a:r>
                    </a:p>
                  </a:txBody>
                  <a:tcPr marL="9525" marR="9525" marT="951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91935">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Ahorro en recorrido: Con el ahorro en recorrido mejoraron los tiempos de desplazamiento Felicidad de operación. </a:t>
                      </a:r>
                    </a:p>
                  </a:txBody>
                  <a:tcPr marL="9525" marR="9525" marT="951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50389">
                <a:tc gridSpan="4">
                  <a:txBody>
                    <a:bodyPr/>
                    <a:lstStyle/>
                    <a:p>
                      <a:pPr algn="ctr" rtl="0" fontAlgn="b"/>
                      <a:r>
                        <a:rPr lang="es-ES" sz="900" b="0" i="0" u="none" strike="noStrike" dirty="0">
                          <a:solidFill>
                            <a:srgbClr val="FFFFFF"/>
                          </a:solidFill>
                          <a:effectLst/>
                          <a:latin typeface="Arial" panose="020B0604020202020204" pitchFamily="34" charset="0"/>
                          <a:cs typeface="Arial" panose="020B0604020202020204" pitchFamily="34" charset="0"/>
                        </a:rPr>
                        <a:t>METAS DEL CONTRATO O PROYECTO  (PLAN DE ACCIÓN 2019)</a:t>
                      </a:r>
                    </a:p>
                  </a:txBody>
                  <a:tcPr marL="9525" marR="9525" marT="951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291935">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5" marR="9525" marT="951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Indicador de Gestión (Meta)</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9525" marR="9525" marT="951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66987">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Mejoramiento </a:t>
                      </a:r>
                    </a:p>
                  </a:txBody>
                  <a:tcPr marL="9525" marR="9525" marT="951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0.250</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0.250</a:t>
                      </a:r>
                    </a:p>
                  </a:txBody>
                  <a:tcPr marL="9525" marR="9525" marT="951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50389">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Construcción de Puentes</a:t>
                      </a:r>
                    </a:p>
                  </a:txBody>
                  <a:tcPr marL="9525" marR="9525" marT="951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0.2</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0.2</a:t>
                      </a:r>
                    </a:p>
                  </a:txBody>
                  <a:tcPr marL="9525" marR="9525" marT="951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50389">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Gestión Predial</a:t>
                      </a:r>
                    </a:p>
                  </a:txBody>
                  <a:tcPr marL="9525" marR="9525" marT="951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19</a:t>
                      </a:r>
                    </a:p>
                  </a:txBody>
                  <a:tcPr marL="9525" marR="9525" marT="951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19</a:t>
                      </a:r>
                    </a:p>
                  </a:txBody>
                  <a:tcPr marL="9525" marR="9525" marT="951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ángulo 3">
            <a:extLst>
              <a:ext uri="{FF2B5EF4-FFF2-40B4-BE49-F238E27FC236}">
                <a16:creationId xmlns:a16="http://schemas.microsoft.com/office/drawing/2014/main" id="{3541CE54-8DE9-4DEF-8682-56EE585F95C7}"/>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98307" name="Rectángulo 7">
            <a:extLst>
              <a:ext uri="{FF2B5EF4-FFF2-40B4-BE49-F238E27FC236}">
                <a16:creationId xmlns:a16="http://schemas.microsoft.com/office/drawing/2014/main" id="{E61445D8-32FC-4F65-A06D-BDC72A099FC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9FA08CB-DBEE-4D16-8155-AB61B1A00AD7}"/>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8309" name="Imagen 14">
            <a:extLst>
              <a:ext uri="{FF2B5EF4-FFF2-40B4-BE49-F238E27FC236}">
                <a16:creationId xmlns:a16="http://schemas.microsoft.com/office/drawing/2014/main" id="{F3D09425-1D88-4906-98AB-ACFCE0A3E676}"/>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10" name="CuadroTexto 2">
            <a:extLst>
              <a:ext uri="{FF2B5EF4-FFF2-40B4-BE49-F238E27FC236}">
                <a16:creationId xmlns:a16="http://schemas.microsoft.com/office/drawing/2014/main" id="{A138EA5E-D11A-4BF6-A3ED-900EFBB43538}"/>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98311" name="CuadroTexto 11">
            <a:extLst>
              <a:ext uri="{FF2B5EF4-FFF2-40B4-BE49-F238E27FC236}">
                <a16:creationId xmlns:a16="http://schemas.microsoft.com/office/drawing/2014/main" id="{42AD0131-8A23-48F0-AAF4-3D7BBC230E39}"/>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98312" name="Imagen 16">
            <a:extLst>
              <a:ext uri="{FF2B5EF4-FFF2-40B4-BE49-F238E27FC236}">
                <a16:creationId xmlns:a16="http://schemas.microsoft.com/office/drawing/2014/main" id="{E1826560-EC8F-4931-A180-052A8B68590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13" name="Imagen 2">
            <a:extLst>
              <a:ext uri="{FF2B5EF4-FFF2-40B4-BE49-F238E27FC236}">
                <a16:creationId xmlns:a16="http://schemas.microsoft.com/office/drawing/2014/main" id="{7DB4DB89-D21C-453E-86A4-5713B089F71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59BEE3E0-ABF1-4393-8DFE-A7776101BD78}"/>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F591B0EE-78DB-4FA3-93DB-A61D0D09D35D}"/>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5192BA67-B634-417F-85AB-84D5BDCC7B06}"/>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EB4F7C56-EAA8-41C6-B39F-FA6526B993CB}"/>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98318" name="CuadroTexto 4">
            <a:extLst>
              <a:ext uri="{FF2B5EF4-FFF2-40B4-BE49-F238E27FC236}">
                <a16:creationId xmlns:a16="http://schemas.microsoft.com/office/drawing/2014/main" id="{DB316D45-A871-48D4-BD31-D1C386FCCFF9}"/>
              </a:ext>
            </a:extLst>
          </p:cNvPr>
          <p:cNvSpPr txBox="1">
            <a:spLocks noChangeArrowheads="1"/>
          </p:cNvSpPr>
          <p:nvPr/>
        </p:nvSpPr>
        <p:spPr bwMode="auto">
          <a:xfrm>
            <a:off x="2632075" y="5364163"/>
            <a:ext cx="67437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MEJORAMIENTO  Y PAVIMENTACION DE 2.2 KM  PERIMETRAL MOCOA</a:t>
            </a:r>
          </a:p>
          <a:p>
            <a:pPr>
              <a:lnSpc>
                <a:spcPct val="100000"/>
              </a:lnSpc>
              <a:spcBef>
                <a:spcPct val="0"/>
              </a:spcBef>
              <a:buFontTx/>
              <a:buNone/>
            </a:pPr>
            <a:endParaRPr lang="es-CO" altLang="es-CO" sz="1800">
              <a:solidFill>
                <a:srgbClr val="000000"/>
              </a:solidFill>
            </a:endParaRPr>
          </a:p>
        </p:txBody>
      </p:sp>
      <p:pic>
        <p:nvPicPr>
          <p:cNvPr id="98319" name="Imagen 5" descr="Imagen que contiene exterior, planta, árbol, parado&#10;&#10;Descripción generada automáticamente">
            <a:extLst>
              <a:ext uri="{FF2B5EF4-FFF2-40B4-BE49-F238E27FC236}">
                <a16:creationId xmlns:a16="http://schemas.microsoft.com/office/drawing/2014/main" id="{FCA96A2C-BEAE-4FAF-83E0-724C0BCBB99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8088" y="1912938"/>
            <a:ext cx="4025900"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20" name="Imagen 8" descr="Imagen que contiene exterior, camino, calle, árbol&#10;&#10;Descripción generada automáticamente">
            <a:extLst>
              <a:ext uri="{FF2B5EF4-FFF2-40B4-BE49-F238E27FC236}">
                <a16:creationId xmlns:a16="http://schemas.microsoft.com/office/drawing/2014/main" id="{A3DFAA59-4F7D-4748-8993-1169A69075C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40538" y="1982788"/>
            <a:ext cx="4049712" cy="327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ángulo 3">
            <a:extLst>
              <a:ext uri="{FF2B5EF4-FFF2-40B4-BE49-F238E27FC236}">
                <a16:creationId xmlns:a16="http://schemas.microsoft.com/office/drawing/2014/main" id="{DC65FBA9-DB93-4E2F-BB7A-48449D1FDEFD}"/>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99331" name="Rectángulo 7">
            <a:extLst>
              <a:ext uri="{FF2B5EF4-FFF2-40B4-BE49-F238E27FC236}">
                <a16:creationId xmlns:a16="http://schemas.microsoft.com/office/drawing/2014/main" id="{63F1D0E0-70F7-42BD-8932-9A6E46AD6BBE}"/>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EF1718E9-6F96-48EC-B73E-011ACBC13EBC}"/>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99333" name="Imagen 14">
            <a:extLst>
              <a:ext uri="{FF2B5EF4-FFF2-40B4-BE49-F238E27FC236}">
                <a16:creationId xmlns:a16="http://schemas.microsoft.com/office/drawing/2014/main" id="{00E60A1F-C65E-46C7-97F0-206D074BA66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4" name="CuadroTexto 2">
            <a:extLst>
              <a:ext uri="{FF2B5EF4-FFF2-40B4-BE49-F238E27FC236}">
                <a16:creationId xmlns:a16="http://schemas.microsoft.com/office/drawing/2014/main" id="{D81B716F-D30D-49F3-8D7A-CB9D8E7F8BF9}"/>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99335" name="CuadroTexto 11">
            <a:extLst>
              <a:ext uri="{FF2B5EF4-FFF2-40B4-BE49-F238E27FC236}">
                <a16:creationId xmlns:a16="http://schemas.microsoft.com/office/drawing/2014/main" id="{24623BA1-F4A5-4CB9-AE61-4441F553F68A}"/>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99336" name="Imagen 16">
            <a:extLst>
              <a:ext uri="{FF2B5EF4-FFF2-40B4-BE49-F238E27FC236}">
                <a16:creationId xmlns:a16="http://schemas.microsoft.com/office/drawing/2014/main" id="{AAB86371-E209-41D5-B64B-A368D437DD0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37" name="Imagen 2">
            <a:extLst>
              <a:ext uri="{FF2B5EF4-FFF2-40B4-BE49-F238E27FC236}">
                <a16:creationId xmlns:a16="http://schemas.microsoft.com/office/drawing/2014/main" id="{2C031DAC-08CC-440F-8B52-33E50F3E924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E6BEFE0-61BF-4B7E-9027-99CC99D27B96}"/>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6D6CDE4E-221E-4770-8DC1-1F934B1355D8}"/>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CFAFE75B-A24E-4EFF-842C-75342A1268A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1B97A72C-B3D3-49A6-801F-7908825AB83F}"/>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99342" name="CuadroTexto 4">
            <a:extLst>
              <a:ext uri="{FF2B5EF4-FFF2-40B4-BE49-F238E27FC236}">
                <a16:creationId xmlns:a16="http://schemas.microsoft.com/office/drawing/2014/main" id="{3C610060-BB17-4D9A-9D29-4C60BB8AAA17}"/>
              </a:ext>
            </a:extLst>
          </p:cNvPr>
          <p:cNvSpPr txBox="1">
            <a:spLocks noChangeArrowheads="1"/>
          </p:cNvSpPr>
          <p:nvPr/>
        </p:nvSpPr>
        <p:spPr bwMode="auto">
          <a:xfrm>
            <a:off x="3228975" y="5364163"/>
            <a:ext cx="60213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CONSTRUCCION PUENTE SANGOYACO AVENIDA COLOMBIA</a:t>
            </a:r>
          </a:p>
          <a:p>
            <a:pPr>
              <a:lnSpc>
                <a:spcPct val="100000"/>
              </a:lnSpc>
              <a:spcBef>
                <a:spcPct val="0"/>
              </a:spcBef>
              <a:buFontTx/>
              <a:buNone/>
            </a:pPr>
            <a:endParaRPr lang="es-CO" altLang="es-CO" sz="1800">
              <a:solidFill>
                <a:srgbClr val="000000"/>
              </a:solidFill>
            </a:endParaRPr>
          </a:p>
        </p:txBody>
      </p:sp>
      <p:pic>
        <p:nvPicPr>
          <p:cNvPr id="99343" name="Imagen 16">
            <a:extLst>
              <a:ext uri="{FF2B5EF4-FFF2-40B4-BE49-F238E27FC236}">
                <a16:creationId xmlns:a16="http://schemas.microsoft.com/office/drawing/2014/main" id="{3C3F5FFC-18BB-47BC-83E5-438047F1376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1738" y="1890713"/>
            <a:ext cx="4064000" cy="334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4" name="Imagen 21">
            <a:extLst>
              <a:ext uri="{FF2B5EF4-FFF2-40B4-BE49-F238E27FC236}">
                <a16:creationId xmlns:a16="http://schemas.microsoft.com/office/drawing/2014/main" id="{BF18CC56-D63A-48A2-8FD8-E30B0277B6B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40538" y="1970088"/>
            <a:ext cx="4044950" cy="333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87D787FC-E8D9-406A-A3E5-E5B270D3F20E}"/>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0355" name="Imagen 1">
            <a:extLst>
              <a:ext uri="{FF2B5EF4-FFF2-40B4-BE49-F238E27FC236}">
                <a16:creationId xmlns:a16="http://schemas.microsoft.com/office/drawing/2014/main" id="{E3B6B8A1-3D5E-4AE1-8C8C-00DCEC4F563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0275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D0C82CA7-CF49-4E6A-9FDE-D29E804DE17E}"/>
              </a:ext>
            </a:extLst>
          </p:cNvPr>
          <p:cNvGrpSpPr>
            <a:grpSpLocks/>
          </p:cNvGrpSpPr>
          <p:nvPr/>
        </p:nvGrpSpPr>
        <p:grpSpPr bwMode="auto">
          <a:xfrm>
            <a:off x="6144423" y="799206"/>
            <a:ext cx="5138634" cy="575977"/>
            <a:chOff x="3797995" y="1095038"/>
            <a:chExt cx="8830843" cy="868755"/>
          </a:xfrm>
          <a:solidFill>
            <a:schemeClr val="accent6">
              <a:lumMod val="60000"/>
              <a:lumOff val="40000"/>
            </a:schemeClr>
          </a:solidFill>
        </p:grpSpPr>
        <p:sp>
          <p:nvSpPr>
            <p:cNvPr id="12" name="Pentágono 11">
              <a:extLst>
                <a:ext uri="{FF2B5EF4-FFF2-40B4-BE49-F238E27FC236}">
                  <a16:creationId xmlns:a16="http://schemas.microsoft.com/office/drawing/2014/main" id="{FA4903D9-0E0A-4B24-92B0-9EA44F1E907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E6285FE4-77F7-44FB-9582-E92A2EC0247F}"/>
                </a:ext>
              </a:extLst>
            </p:cNvPr>
            <p:cNvSpPr/>
            <p:nvPr/>
          </p:nvSpPr>
          <p:spPr>
            <a:xfrm>
              <a:off x="4751538" y="1097389"/>
              <a:ext cx="7877300" cy="866404"/>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6F803527-047F-4391-9CE6-72D7E48478CC}"/>
                </a:ext>
              </a:extLst>
            </p:cNvPr>
            <p:cNvSpPr txBox="1"/>
            <p:nvPr/>
          </p:nvSpPr>
          <p:spPr>
            <a:xfrm>
              <a:off x="5031026" y="1145736"/>
              <a:ext cx="7030433" cy="742760"/>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a:t>
              </a:r>
              <a:r>
                <a:rPr lang="es-CO" sz="1000" b="1" dirty="0">
                  <a:solidFill>
                    <a:srgbClr val="70AD47">
                      <a:lumMod val="50000"/>
                    </a:srgbClr>
                  </a:solidFill>
                  <a:latin typeface="Arial" panose="020B0604020202020204" pitchFamily="34" charset="0"/>
                  <a:cs typeface="Arial" panose="020B0604020202020204" pitchFamily="34" charset="0"/>
                </a:rPr>
                <a:t>: Municipios de Pitalito, </a:t>
              </a:r>
              <a:r>
                <a:rPr lang="es-CO" sz="1000" b="1" dirty="0" err="1">
                  <a:solidFill>
                    <a:srgbClr val="70AD47">
                      <a:lumMod val="50000"/>
                    </a:srgbClr>
                  </a:solidFill>
                  <a:latin typeface="Arial" panose="020B0604020202020204" pitchFamily="34" charset="0"/>
                  <a:cs typeface="Arial" panose="020B0604020202020204" pitchFamily="34" charset="0"/>
                </a:rPr>
                <a:t>Timaná</a:t>
              </a:r>
              <a:r>
                <a:rPr lang="es-CO" sz="1000" b="1" dirty="0">
                  <a:solidFill>
                    <a:srgbClr val="70AD47">
                      <a:lumMod val="50000"/>
                    </a:srgbClr>
                  </a:solidFill>
                  <a:latin typeface="Arial" panose="020B0604020202020204" pitchFamily="34" charset="0"/>
                  <a:cs typeface="Arial" panose="020B0604020202020204" pitchFamily="34" charset="0"/>
                </a:rPr>
                <a:t>, Altamira, Garzón, Suaza, Acevedo y Neiva, Departamento del Huila</a:t>
              </a:r>
            </a:p>
          </p:txBody>
        </p:sp>
        <p:sp>
          <p:nvSpPr>
            <p:cNvPr id="16" name="Elipse 15">
              <a:extLst>
                <a:ext uri="{FF2B5EF4-FFF2-40B4-BE49-F238E27FC236}">
                  <a16:creationId xmlns:a16="http://schemas.microsoft.com/office/drawing/2014/main" id="{AD059548-F2CB-400B-97EC-E8F792CAF330}"/>
                </a:ext>
              </a:extLst>
            </p:cNvPr>
            <p:cNvSpPr/>
            <p:nvPr/>
          </p:nvSpPr>
          <p:spPr>
            <a:xfrm>
              <a:off x="3797995" y="1095038"/>
              <a:ext cx="629431" cy="64590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00357" name="Rectángulo 67">
            <a:extLst>
              <a:ext uri="{FF2B5EF4-FFF2-40B4-BE49-F238E27FC236}">
                <a16:creationId xmlns:a16="http://schemas.microsoft.com/office/drawing/2014/main" id="{5D295424-6DBD-4036-B367-3EA20D5AD23D}"/>
              </a:ext>
            </a:extLst>
          </p:cNvPr>
          <p:cNvSpPr>
            <a:spLocks noChangeArrowheads="1"/>
          </p:cNvSpPr>
          <p:nvPr/>
        </p:nvSpPr>
        <p:spPr bwMode="auto">
          <a:xfrm>
            <a:off x="909638" y="206375"/>
            <a:ext cx="426561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CONECTIVIDAD REGIONAL</a:t>
            </a:r>
          </a:p>
        </p:txBody>
      </p:sp>
      <p:sp>
        <p:nvSpPr>
          <p:cNvPr id="153606" name="Rectángulo 68">
            <a:extLst>
              <a:ext uri="{FF2B5EF4-FFF2-40B4-BE49-F238E27FC236}">
                <a16:creationId xmlns:a16="http://schemas.microsoft.com/office/drawing/2014/main" id="{FB077D15-9DFC-4875-BAB7-CB5F610C3D17}"/>
              </a:ext>
            </a:extLst>
          </p:cNvPr>
          <p:cNvSpPr>
            <a:spLocks noChangeArrowheads="1"/>
          </p:cNvSpPr>
          <p:nvPr/>
        </p:nvSpPr>
        <p:spPr bwMode="auto">
          <a:xfrm>
            <a:off x="909638" y="463550"/>
            <a:ext cx="10718800" cy="49212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 typeface="Arial" panose="020B0604020202020204" pitchFamily="34" charset="0"/>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pt-BR"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PROYECTO PITALITO – ACEVEDO – CRUCE LÍBANO </a:t>
            </a:r>
            <a:r>
              <a:rPr lang="es-CO"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Mejoramiento, mantenimiento y rehabilitación, ruta 45HL07, </a:t>
            </a:r>
          </a:p>
          <a:p>
            <a:pPr eaLnBrk="1" hangingPunct="1">
              <a:lnSpc>
                <a:spcPct val="100000"/>
              </a:lnSpc>
              <a:spcBef>
                <a:spcPct val="0"/>
              </a:spcBef>
              <a:buFontTx/>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6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00359" name="Imagen 35">
            <a:extLst>
              <a:ext uri="{FF2B5EF4-FFF2-40B4-BE49-F238E27FC236}">
                <a16:creationId xmlns:a16="http://schemas.microsoft.com/office/drawing/2014/main" id="{C64B38E6-5FFF-44EE-83A2-A5E39ABB3DD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72163"/>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60" name="CuadroTexto 3">
            <a:extLst>
              <a:ext uri="{FF2B5EF4-FFF2-40B4-BE49-F238E27FC236}">
                <a16:creationId xmlns:a16="http://schemas.microsoft.com/office/drawing/2014/main" id="{4C0BB387-5200-45EE-9A51-F92CEDC3458B}"/>
              </a:ext>
            </a:extLst>
          </p:cNvPr>
          <p:cNvSpPr txBox="1">
            <a:spLocks noChangeArrowheads="1"/>
          </p:cNvSpPr>
          <p:nvPr/>
        </p:nvSpPr>
        <p:spPr bwMode="auto">
          <a:xfrm>
            <a:off x="11122025" y="3543300"/>
            <a:ext cx="354013" cy="181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864546C4-A627-454F-997F-914D132D2C9D}"/>
              </a:ext>
            </a:extLst>
          </p:cNvPr>
          <p:cNvGrpSpPr>
            <a:grpSpLocks/>
          </p:cNvGrpSpPr>
          <p:nvPr/>
        </p:nvGrpSpPr>
        <p:grpSpPr bwMode="auto">
          <a:xfrm>
            <a:off x="6095507" y="1510383"/>
            <a:ext cx="5227805" cy="433388"/>
            <a:chOff x="3797995" y="1095038"/>
            <a:chExt cx="8274398" cy="641713"/>
          </a:xfrm>
          <a:solidFill>
            <a:schemeClr val="accent6">
              <a:lumMod val="60000"/>
              <a:lumOff val="40000"/>
            </a:schemeClr>
          </a:solidFill>
        </p:grpSpPr>
        <p:sp>
          <p:nvSpPr>
            <p:cNvPr id="39" name="Pentágono 11">
              <a:extLst>
                <a:ext uri="{FF2B5EF4-FFF2-40B4-BE49-F238E27FC236}">
                  <a16:creationId xmlns:a16="http://schemas.microsoft.com/office/drawing/2014/main" id="{3D0BAA66-629D-4C77-B129-FCA1BE6150F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5B89C719-7F78-4450-9604-582155742B37}"/>
                </a:ext>
              </a:extLst>
            </p:cNvPr>
            <p:cNvSpPr/>
            <p:nvPr/>
          </p:nvSpPr>
          <p:spPr>
            <a:xfrm>
              <a:off x="4817349" y="1155890"/>
              <a:ext cx="7255044"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b="1" dirty="0">
                  <a:solidFill>
                    <a:srgbClr val="70AD47">
                      <a:lumMod val="50000"/>
                    </a:srgbClr>
                  </a:solidFill>
                  <a:latin typeface="Arial" panose="020B0604020202020204" pitchFamily="34" charset="0"/>
                  <a:cs typeface="Arial" panose="020B0604020202020204" pitchFamily="34" charset="0"/>
                </a:rPr>
                <a:t>Interconexión entre los departamentos de Caquetá, Putumayo y Cauca</a:t>
              </a:r>
              <a:endParaRPr lang="es-CO" sz="12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C5524237-D7AB-4D7C-8FC3-860EEE02278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65B11DFD-C776-4ADF-97D2-5517AA86722F}"/>
              </a:ext>
            </a:extLst>
          </p:cNvPr>
          <p:cNvGrpSpPr>
            <a:grpSpLocks/>
          </p:cNvGrpSpPr>
          <p:nvPr/>
        </p:nvGrpSpPr>
        <p:grpSpPr bwMode="auto">
          <a:xfrm>
            <a:off x="6089159" y="2129678"/>
            <a:ext cx="5234154"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CCEDB0A3-0E8E-49EC-BF4B-6C8808A021B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2E9A088A-9436-41FE-AFEA-8C67E5F10344}"/>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600" dirty="0">
                  <a:solidFill>
                    <a:prstClr val="black"/>
                  </a:solidFill>
                  <a:latin typeface="Arial" panose="020B0604020202020204" pitchFamily="34" charset="0"/>
                  <a:cs typeface="Arial" panose="020B0604020202020204" pitchFamily="34" charset="0"/>
                </a:rPr>
                <a:t>41,30</a:t>
              </a:r>
              <a:r>
                <a:rPr lang="es-ES" sz="1600" dirty="0">
                  <a:solidFill>
                    <a:srgbClr val="70AD47">
                      <a:lumMod val="50000"/>
                    </a:srgbClr>
                  </a:solidFill>
                  <a:latin typeface="Arial" panose="020B0604020202020204" pitchFamily="34" charset="0"/>
                  <a:cs typeface="Arial" panose="020B0604020202020204" pitchFamily="34" charset="0"/>
                </a:rPr>
                <a:t>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63475191-78E7-4512-B0AA-C015AC43E3B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FA96723F-F2A0-4F9E-A743-D4E92C55502C}"/>
              </a:ext>
            </a:extLst>
          </p:cNvPr>
          <p:cNvGrpSpPr>
            <a:grpSpLocks/>
          </p:cNvGrpSpPr>
          <p:nvPr/>
        </p:nvGrpSpPr>
        <p:grpSpPr bwMode="auto">
          <a:xfrm>
            <a:off x="6089158" y="2685857"/>
            <a:ext cx="5234154" cy="465415"/>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3D97EBE1-6003-4A4A-87B3-24E398D49B7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F262C584-3156-4793-84F7-682E14ACD7C8}"/>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FAFB93CA-30AD-4888-B2F9-0045ED18A610}"/>
                </a:ext>
              </a:extLst>
            </p:cNvPr>
            <p:cNvSpPr txBox="1"/>
            <p:nvPr/>
          </p:nvSpPr>
          <p:spPr>
            <a:xfrm>
              <a:off x="5031026" y="1145734"/>
              <a:ext cx="7320727" cy="476307"/>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prstClr val="black"/>
                  </a:solidFill>
                  <a:latin typeface="Arial" panose="020B0604020202020204" pitchFamily="34" charset="0"/>
                  <a:cs typeface="Arial" panose="020B0604020202020204" pitchFamily="34" charset="0"/>
                </a:rPr>
                <a:t>12,00</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A34EC596-95DC-46DA-8721-59C8C3E4F664}"/>
                </a:ext>
              </a:extLst>
            </p:cNvPr>
            <p:cNvSpPr/>
            <p:nvPr/>
          </p:nvSpPr>
          <p:spPr>
            <a:xfrm>
              <a:off x="3797995" y="1095038"/>
              <a:ext cx="629431" cy="654786"/>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00364" name="Imagen 54">
            <a:extLst>
              <a:ext uri="{FF2B5EF4-FFF2-40B4-BE49-F238E27FC236}">
                <a16:creationId xmlns:a16="http://schemas.microsoft.com/office/drawing/2014/main" id="{65056E79-BF26-4EB0-9F6F-B701088F250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086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65" name="Imagen 32">
            <a:extLst>
              <a:ext uri="{FF2B5EF4-FFF2-40B4-BE49-F238E27FC236}">
                <a16:creationId xmlns:a16="http://schemas.microsoft.com/office/drawing/2014/main" id="{36615E33-8990-46B7-B3B1-83F145FCFAA6}"/>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151563" y="3316288"/>
            <a:ext cx="2389187" cy="246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66" name="Imagen 33">
            <a:extLst>
              <a:ext uri="{FF2B5EF4-FFF2-40B4-BE49-F238E27FC236}">
                <a16:creationId xmlns:a16="http://schemas.microsoft.com/office/drawing/2014/main" id="{49DE5786-6EA8-481C-9F75-2DE64369CBB3}"/>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8653463" y="3309938"/>
            <a:ext cx="2463800" cy="247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BFA8BA9C-3B00-486D-A534-F921AA92CF57}"/>
              </a:ext>
            </a:extLst>
          </p:cNvPr>
          <p:cNvGraphicFramePr>
            <a:graphicFrameLocks noGrp="1"/>
          </p:cNvGraphicFramePr>
          <p:nvPr/>
        </p:nvGraphicFramePr>
        <p:xfrm>
          <a:off x="909638" y="901700"/>
          <a:ext cx="5033962" cy="3962400"/>
        </p:xfrm>
        <a:graphic>
          <a:graphicData uri="http://schemas.openxmlformats.org/drawingml/2006/table">
            <a:tbl>
              <a:tblPr firstRow="1" bandRow="1"/>
              <a:tblGrid>
                <a:gridCol w="772359">
                  <a:extLst>
                    <a:ext uri="{9D8B030D-6E8A-4147-A177-3AD203B41FA5}">
                      <a16:colId xmlns:a16="http://schemas.microsoft.com/office/drawing/2014/main" val="20000"/>
                    </a:ext>
                  </a:extLst>
                </a:gridCol>
                <a:gridCol w="749642">
                  <a:extLst>
                    <a:ext uri="{9D8B030D-6E8A-4147-A177-3AD203B41FA5}">
                      <a16:colId xmlns:a16="http://schemas.microsoft.com/office/drawing/2014/main" val="20001"/>
                    </a:ext>
                  </a:extLst>
                </a:gridCol>
                <a:gridCol w="645147">
                  <a:extLst>
                    <a:ext uri="{9D8B030D-6E8A-4147-A177-3AD203B41FA5}">
                      <a16:colId xmlns:a16="http://schemas.microsoft.com/office/drawing/2014/main" val="20002"/>
                    </a:ext>
                  </a:extLst>
                </a:gridCol>
                <a:gridCol w="558825">
                  <a:extLst>
                    <a:ext uri="{9D8B030D-6E8A-4147-A177-3AD203B41FA5}">
                      <a16:colId xmlns:a16="http://schemas.microsoft.com/office/drawing/2014/main" val="20003"/>
                    </a:ext>
                  </a:extLst>
                </a:gridCol>
                <a:gridCol w="1717362">
                  <a:extLst>
                    <a:ext uri="{9D8B030D-6E8A-4147-A177-3AD203B41FA5}">
                      <a16:colId xmlns:a16="http://schemas.microsoft.com/office/drawing/2014/main" val="20004"/>
                    </a:ext>
                  </a:extLst>
                </a:gridCol>
                <a:gridCol w="590627">
                  <a:extLst>
                    <a:ext uri="{9D8B030D-6E8A-4147-A177-3AD203B41FA5}">
                      <a16:colId xmlns:a16="http://schemas.microsoft.com/office/drawing/2014/main" val="20005"/>
                    </a:ext>
                  </a:extLst>
                </a:gridCol>
              </a:tblGrid>
              <a:tr h="190482">
                <a:tc gridSpan="6">
                  <a:txBody>
                    <a:bodyPr/>
                    <a:lstStyle/>
                    <a:p>
                      <a:pPr algn="ctr" rtl="0" fontAlgn="b"/>
                      <a:r>
                        <a:rPr lang="es-CO" sz="1000" b="0" i="0" u="none" strike="noStrike">
                          <a:solidFill>
                            <a:srgbClr val="FFFFFF"/>
                          </a:solidFill>
                          <a:effectLst/>
                          <a:latin typeface="Calibri" panose="020F050202020403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74344">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773 de 2019 Obra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822 de 2019 Interventoría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74344">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27/05/2019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482">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3">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28/02/2020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190482">
                <a:tc gridSpan="6">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74344">
                <a:tc gridSpan="4">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ctr" rtl="0" fontAlgn="ctr"/>
                      <a:r>
                        <a:rPr lang="es-CO" sz="900" b="0" i="0" u="none" strike="noStrike">
                          <a:solidFill>
                            <a:srgbClr val="000000"/>
                          </a:solidFill>
                          <a:effectLst/>
                          <a:latin typeface="Arial" panose="020B0604020202020204" pitchFamily="34" charset="0"/>
                          <a:cs typeface="Arial" panose="020B0604020202020204" pitchFamily="34" charset="0"/>
                        </a:rPr>
                        <a:t>40%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5"/>
                  </a:ext>
                </a:extLst>
              </a:tr>
              <a:tr h="190482">
                <a:tc gridSpan="4">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ctr" rtl="0" fontAlgn="ctr"/>
                      <a:r>
                        <a:rPr lang="es-CO" sz="900" b="0" i="0" u="none" strike="noStrike">
                          <a:solidFill>
                            <a:srgbClr val="000000"/>
                          </a:solidFill>
                          <a:effectLst/>
                          <a:latin typeface="Arial" panose="020B0604020202020204" pitchFamily="34" charset="0"/>
                          <a:cs typeface="Arial" panose="020B0604020202020204" pitchFamily="34" charset="0"/>
                        </a:rPr>
                        <a:t>30 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6"/>
                  </a:ext>
                </a:extLst>
              </a:tr>
              <a:tr h="190482">
                <a:tc gridSpan="4">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gridSpan="2">
                  <a:txBody>
                    <a:bodyPr/>
                    <a:lstStyle/>
                    <a:p>
                      <a:pPr algn="ctr" rtl="0" fontAlgn="b"/>
                      <a:r>
                        <a:rPr lang="es-CO" sz="900" b="0" i="0" u="none" strike="noStrike">
                          <a:solidFill>
                            <a:srgbClr val="000000"/>
                          </a:solidFill>
                          <a:effectLst/>
                          <a:latin typeface="Arial" panose="020B0604020202020204" pitchFamily="34" charset="0"/>
                          <a:cs typeface="Arial" panose="020B0604020202020204" pitchFamily="34" charset="0"/>
                        </a:rPr>
                        <a:t>35 directos / 150 indirectos</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7"/>
                  </a:ext>
                </a:extLst>
              </a:tr>
              <a:tr h="960205">
                <a:tc gridSpan="6">
                  <a:txBody>
                    <a:bodyPr/>
                    <a:lstStyle/>
                    <a:p>
                      <a:pPr algn="just"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Con el mejoramiento, mantenimiento y rehabilitación de la vía se brinda una alternativa para garantizar la continuidad en la comunicación de los municipios del sur del Departamento del Huila (Elías, Timaná, Pitalito, </a:t>
                      </a:r>
                      <a:r>
                        <a:rPr lang="es-ES" sz="900" b="0" i="0" u="none" strike="noStrike" dirty="0" err="1">
                          <a:solidFill>
                            <a:srgbClr val="375623"/>
                          </a:solidFill>
                          <a:effectLst/>
                          <a:latin typeface="Arial" panose="020B0604020202020204" pitchFamily="34" charset="0"/>
                          <a:cs typeface="Arial" panose="020B0604020202020204" pitchFamily="34" charset="0"/>
                        </a:rPr>
                        <a:t>Oporapa</a:t>
                      </a:r>
                      <a:r>
                        <a:rPr lang="es-ES" sz="900" b="0" i="0" u="none" strike="noStrike" dirty="0">
                          <a:solidFill>
                            <a:srgbClr val="375623"/>
                          </a:solidFill>
                          <a:effectLst/>
                          <a:latin typeface="Arial" panose="020B0604020202020204" pitchFamily="34" charset="0"/>
                          <a:cs typeface="Arial" panose="020B0604020202020204" pitchFamily="34" charset="0"/>
                        </a:rPr>
                        <a:t>, Saladoblanco, Isnos, San Agustín, Palestina, Acevedo, Suaza, Guadalupe, Altamira y </a:t>
                      </a:r>
                      <a:r>
                        <a:rPr lang="es-ES" sz="900" b="0" i="0" u="none" strike="noStrike" dirty="0" err="1">
                          <a:solidFill>
                            <a:srgbClr val="375623"/>
                          </a:solidFill>
                          <a:effectLst/>
                          <a:latin typeface="Arial" panose="020B0604020202020204" pitchFamily="34" charset="0"/>
                          <a:cs typeface="Arial" panose="020B0604020202020204" pitchFamily="34" charset="0"/>
                        </a:rPr>
                        <a:t>Tarquí</a:t>
                      </a:r>
                      <a:r>
                        <a:rPr lang="es-ES" sz="900" b="0" i="0" u="none" strike="noStrike" dirty="0">
                          <a:solidFill>
                            <a:srgbClr val="375623"/>
                          </a:solidFill>
                          <a:effectLst/>
                          <a:latin typeface="Arial" panose="020B0604020202020204" pitchFamily="34" charset="0"/>
                          <a:cs typeface="Arial" panose="020B0604020202020204" pitchFamily="34" charset="0"/>
                        </a:rPr>
                        <a:t>), con los departamentos vecinos de Caquetá, Putumayo, Cauca, y en general con el sur del país. Adicionalmente, se presenta un impulso a la economía local, menores costos en transporte de carga y mejoramiento de la calidad de vida en la región.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482">
                <a:tc gridSpan="6">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4344">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85723">
                <a:tc gridSpan="2">
                  <a:txBody>
                    <a:bodyPr/>
                    <a:lstStyle/>
                    <a:p>
                      <a:pPr algn="just" rtl="0" fontAlgn="ctr"/>
                      <a:r>
                        <a:rPr lang="es-CO" sz="900" b="0" i="0" u="none" strike="noStrike">
                          <a:solidFill>
                            <a:srgbClr val="000000"/>
                          </a:solidFill>
                          <a:effectLst/>
                          <a:latin typeface="Arial" panose="020B0604020202020204" pitchFamily="34" charset="0"/>
                          <a:cs typeface="Arial" panose="020B0604020202020204" pitchFamily="34" charset="0"/>
                        </a:rPr>
                        <a:t>Rehabilitación pavimento existente, filtros, cunetas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900" b="0" i="0" u="none" strike="noStrike">
                          <a:solidFill>
                            <a:srgbClr val="000000"/>
                          </a:solidFill>
                          <a:effectLst/>
                          <a:latin typeface="Arial" panose="020B0604020202020204" pitchFamily="34" charset="0"/>
                          <a:cs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0" i="0" u="none" strike="noStrike" dirty="0">
                          <a:solidFill>
                            <a:srgbClr val="000000"/>
                          </a:solidFill>
                          <a:effectLst/>
                          <a:latin typeface="Arial" panose="020B0604020202020204" pitchFamily="34" charset="0"/>
                          <a:cs typeface="Arial" panose="020B0604020202020204" pitchFamily="34" charset="0"/>
                        </a:rPr>
                        <a:t>5,6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900" b="0" i="0" u="none" strike="noStrike">
                          <a:solidFill>
                            <a:srgbClr val="000000"/>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90482">
                <a:tc gridSpan="2">
                  <a:txBody>
                    <a:bodyPr/>
                    <a:lstStyle/>
                    <a:p>
                      <a:pPr algn="just" rtl="0" fontAlgn="ctr"/>
                      <a:r>
                        <a:rPr lang="es-CO" sz="900" b="0" i="0" u="none" strike="noStrike">
                          <a:solidFill>
                            <a:srgbClr val="000000"/>
                          </a:solidFill>
                          <a:effectLst/>
                          <a:latin typeface="Arial" panose="020B0604020202020204" pitchFamily="34" charset="0"/>
                          <a:cs typeface="Arial" panose="020B0604020202020204" pitchFamily="34" charset="0"/>
                        </a:rPr>
                        <a:t>Reparcheo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0" i="0" u="none" strike="noStrike">
                          <a:solidFill>
                            <a:srgbClr val="000000"/>
                          </a:solidFill>
                          <a:effectLst/>
                          <a:latin typeface="Arial" panose="020B0604020202020204" pitchFamily="34" charset="0"/>
                          <a:cs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900" b="0" i="0" u="none" strike="noStrike">
                          <a:solidFill>
                            <a:srgbClr val="000000"/>
                          </a:solidFill>
                          <a:effectLst/>
                          <a:latin typeface="Arial" panose="020B0604020202020204" pitchFamily="34" charset="0"/>
                          <a:cs typeface="Arial" panose="020B0604020202020204" pitchFamily="34" charset="0"/>
                        </a:rPr>
                        <a:t>6,4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ctr"/>
                      <a:r>
                        <a:rPr lang="es-CO" sz="900" b="0" i="0" u="none" strike="noStrike">
                          <a:solidFill>
                            <a:srgbClr val="000000"/>
                          </a:solidFill>
                          <a:effectLst/>
                          <a:latin typeface="Arial" panose="020B0604020202020204" pitchFamily="34" charset="0"/>
                          <a:cs typeface="Arial" panose="020B0604020202020204" pitchFamily="34" charset="0"/>
                        </a:rPr>
                        <a:t>2,8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85723">
                <a:tc gridSpan="2">
                  <a:txBody>
                    <a:bodyPr/>
                    <a:lstStyle/>
                    <a:p>
                      <a:pPr algn="just" rtl="0" fontAlgn="ctr"/>
                      <a:r>
                        <a:rPr lang="es-ES" sz="900" b="0" i="0" u="none" strike="noStrike">
                          <a:solidFill>
                            <a:srgbClr val="000000"/>
                          </a:solidFill>
                          <a:effectLst/>
                          <a:latin typeface="Arial" panose="020B0604020202020204" pitchFamily="34" charset="0"/>
                          <a:cs typeface="Arial" panose="020B0604020202020204" pitchFamily="34" charset="0"/>
                        </a:rPr>
                        <a:t>Atención de sitio crítico – muro en concreto reforzado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900" b="0" i="0" u="none" strike="noStrike">
                          <a:solidFill>
                            <a:srgbClr val="000000"/>
                          </a:solidFill>
                          <a:effectLst/>
                          <a:latin typeface="Arial" panose="020B0604020202020204" pitchFamily="34" charset="0"/>
                          <a:cs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900" b="0" i="0" u="none" strike="noStrike">
                          <a:solidFill>
                            <a:srgbClr val="000000"/>
                          </a:solidFill>
                          <a:effectLst/>
                          <a:latin typeface="Arial" panose="020B0604020202020204" pitchFamily="34" charset="0"/>
                          <a:cs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ctr"/>
                      <a:r>
                        <a:rPr lang="es-CO" sz="900" b="0" i="0" u="none" strike="noStrike" dirty="0">
                          <a:solidFill>
                            <a:srgbClr val="000000"/>
                          </a:solidFill>
                          <a:effectLst/>
                          <a:latin typeface="Arial" panose="020B0604020202020204" pitchFamily="34" charset="0"/>
                          <a:cs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bl>
          </a:graphicData>
        </a:graphic>
      </p:graphicFrame>
      <p:graphicFrame>
        <p:nvGraphicFramePr>
          <p:cNvPr id="6" name="Tabla 5">
            <a:extLst>
              <a:ext uri="{FF2B5EF4-FFF2-40B4-BE49-F238E27FC236}">
                <a16:creationId xmlns:a16="http://schemas.microsoft.com/office/drawing/2014/main" id="{8B0ADF96-0FAD-438B-B379-D6E6C2730F66}"/>
              </a:ext>
            </a:extLst>
          </p:cNvPr>
          <p:cNvGraphicFramePr>
            <a:graphicFrameLocks noGrp="1"/>
          </p:cNvGraphicFramePr>
          <p:nvPr/>
        </p:nvGraphicFramePr>
        <p:xfrm>
          <a:off x="909638" y="4576763"/>
          <a:ext cx="4983162" cy="1203325"/>
        </p:xfrm>
        <a:graphic>
          <a:graphicData uri="http://schemas.openxmlformats.org/drawingml/2006/table">
            <a:tbl>
              <a:tblPr firstRow="1" bandRow="1"/>
              <a:tblGrid>
                <a:gridCol w="2521242">
                  <a:extLst>
                    <a:ext uri="{9D8B030D-6E8A-4147-A177-3AD203B41FA5}">
                      <a16:colId xmlns:a16="http://schemas.microsoft.com/office/drawing/2014/main" val="20000"/>
                    </a:ext>
                  </a:extLst>
                </a:gridCol>
                <a:gridCol w="2461920">
                  <a:extLst>
                    <a:ext uri="{9D8B030D-6E8A-4147-A177-3AD203B41FA5}">
                      <a16:colId xmlns:a16="http://schemas.microsoft.com/office/drawing/2014/main" val="20001"/>
                    </a:ext>
                  </a:extLst>
                </a:gridCol>
              </a:tblGrid>
              <a:tr h="149482">
                <a:tc gridSpan="2">
                  <a:txBody>
                    <a:bodyPr/>
                    <a:lstStyle/>
                    <a:p>
                      <a:pPr algn="ctr" rtl="0" fontAlgn="b"/>
                      <a:r>
                        <a:rPr lang="es-CO" sz="800" b="0" i="0" u="none" strike="noStrike">
                          <a:solidFill>
                            <a:srgbClr val="FFFFFF"/>
                          </a:solidFill>
                          <a:effectLst/>
                          <a:latin typeface="Arial" panose="020B0604020202020204" pitchFamily="34" charset="0"/>
                        </a:rPr>
                        <a:t>INVERSIONES (Millones)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224222">
                <a:tc>
                  <a:txBody>
                    <a:bodyPr/>
                    <a:lstStyle/>
                    <a:p>
                      <a:pPr algn="l" rtl="0" fontAlgn="ctr"/>
                      <a:r>
                        <a:rPr lang="es-CO" sz="900" b="0" i="0" u="none" strike="noStrike">
                          <a:solidFill>
                            <a:srgbClr val="000000"/>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000000"/>
                          </a:solidFill>
                          <a:effectLst/>
                          <a:latin typeface="Arial" panose="020B0604020202020204" pitchFamily="34" charset="0"/>
                        </a:rPr>
                        <a:t>$ 6.878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24222">
                <a:tc>
                  <a:txBody>
                    <a:bodyPr/>
                    <a:lstStyle/>
                    <a:p>
                      <a:pPr algn="l" rtl="0" fontAlgn="ctr"/>
                      <a:r>
                        <a:rPr lang="es-ES" sz="900" b="0" i="0" u="none" strike="noStrike">
                          <a:solidFill>
                            <a:srgbClr val="000000"/>
                          </a:solidFill>
                          <a:effectLst/>
                          <a:latin typeface="Arial" panose="020B0604020202020204" pitchFamily="34" charset="0"/>
                        </a:rPr>
                        <a:t>A.1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000000"/>
                          </a:solidFill>
                          <a:effectLst/>
                          <a:latin typeface="Arial" panose="020B0604020202020204" pitchFamily="34" charset="0"/>
                        </a:rPr>
                        <a:t>$ 1.864</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224222">
                <a:tc>
                  <a:txBody>
                    <a:bodyPr/>
                    <a:lstStyle/>
                    <a:p>
                      <a:pPr algn="l" rtl="0" fontAlgn="ctr"/>
                      <a:r>
                        <a:rPr lang="es-CO" sz="900" b="0" i="0" u="none" strike="noStrike">
                          <a:solidFill>
                            <a:srgbClr val="000000"/>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000000"/>
                          </a:solidFill>
                          <a:effectLst/>
                          <a:latin typeface="Arial" panose="020B0604020202020204" pitchFamily="34" charset="0"/>
                        </a:rPr>
                        <a:t>$ 516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24222">
                <a:tc>
                  <a:txBody>
                    <a:bodyPr/>
                    <a:lstStyle/>
                    <a:p>
                      <a:pPr algn="l" rtl="0" fontAlgn="ctr"/>
                      <a:r>
                        <a:rPr lang="es-ES" sz="900" b="0" i="0" u="none" strike="noStrike">
                          <a:solidFill>
                            <a:srgbClr val="000000"/>
                          </a:solidFill>
                          <a:effectLst/>
                          <a:latin typeface="Arial" panose="020B0604020202020204" pitchFamily="34" charset="0"/>
                        </a:rPr>
                        <a:t>B.1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000000"/>
                          </a:solidFill>
                          <a:effectLst/>
                          <a:latin typeface="Arial" panose="020B0604020202020204" pitchFamily="34" charset="0"/>
                        </a:rPr>
                        <a:t>$ 387</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6956">
                <a:tc>
                  <a:txBody>
                    <a:bodyPr/>
                    <a:lstStyle/>
                    <a:p>
                      <a:pPr algn="l" rtl="0" fontAlgn="ctr"/>
                      <a:r>
                        <a:rPr lang="es-CO" sz="900" b="0" i="0" u="none" strike="noStrike">
                          <a:solidFill>
                            <a:srgbClr val="000000"/>
                          </a:solidFill>
                          <a:effectLst/>
                          <a:latin typeface="Arial" panose="020B0604020202020204" pitchFamily="34" charset="0"/>
                        </a:rPr>
                        <a:t>Total Inversión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000000"/>
                          </a:solidFill>
                          <a:effectLst/>
                          <a:latin typeface="Arial" panose="020B0604020202020204" pitchFamily="34" charset="0"/>
                        </a:rPr>
                        <a:t>$ 2.252</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ángulo 3">
            <a:extLst>
              <a:ext uri="{FF2B5EF4-FFF2-40B4-BE49-F238E27FC236}">
                <a16:creationId xmlns:a16="http://schemas.microsoft.com/office/drawing/2014/main" id="{8D6DD17F-BC22-48CA-8D0E-BA7097A10EB8}"/>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01379" name="Rectángulo 7">
            <a:extLst>
              <a:ext uri="{FF2B5EF4-FFF2-40B4-BE49-F238E27FC236}">
                <a16:creationId xmlns:a16="http://schemas.microsoft.com/office/drawing/2014/main" id="{6601EDEB-356C-48DC-BD2D-17D61D0A29EC}"/>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667F6134-BCBC-4AE2-BA97-8A47BA0AC68B}"/>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1381" name="Imagen 14">
            <a:extLst>
              <a:ext uri="{FF2B5EF4-FFF2-40B4-BE49-F238E27FC236}">
                <a16:creationId xmlns:a16="http://schemas.microsoft.com/office/drawing/2014/main" id="{3600F3D6-DE18-469A-97ED-11104CDB83DC}"/>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82" name="CuadroTexto 2">
            <a:extLst>
              <a:ext uri="{FF2B5EF4-FFF2-40B4-BE49-F238E27FC236}">
                <a16:creationId xmlns:a16="http://schemas.microsoft.com/office/drawing/2014/main" id="{C1BC16A1-58C2-4C66-9583-0BCEB0632FB9}"/>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01383" name="CuadroTexto 11">
            <a:extLst>
              <a:ext uri="{FF2B5EF4-FFF2-40B4-BE49-F238E27FC236}">
                <a16:creationId xmlns:a16="http://schemas.microsoft.com/office/drawing/2014/main" id="{CD0239D2-5459-4EC1-AD4E-F8BA6B657E07}"/>
              </a:ext>
            </a:extLst>
          </p:cNvPr>
          <p:cNvSpPr txBox="1">
            <a:spLocks noChangeArrowheads="1"/>
          </p:cNvSpPr>
          <p:nvPr/>
        </p:nvSpPr>
        <p:spPr bwMode="auto">
          <a:xfrm>
            <a:off x="9799638" y="1446213"/>
            <a:ext cx="1095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ACTUAL</a:t>
            </a:r>
          </a:p>
        </p:txBody>
      </p:sp>
      <p:pic>
        <p:nvPicPr>
          <p:cNvPr id="101384" name="Imagen 16">
            <a:extLst>
              <a:ext uri="{FF2B5EF4-FFF2-40B4-BE49-F238E27FC236}">
                <a16:creationId xmlns:a16="http://schemas.microsoft.com/office/drawing/2014/main" id="{BD2C8841-98A3-48CE-90D7-F71C216FF3E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85" name="Imagen 2">
            <a:extLst>
              <a:ext uri="{FF2B5EF4-FFF2-40B4-BE49-F238E27FC236}">
                <a16:creationId xmlns:a16="http://schemas.microsoft.com/office/drawing/2014/main" id="{07F5578B-9AA7-4A53-9898-ACC13F6CB8B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8602CF5-36AF-472C-897C-EA1C7F65DDCB}"/>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7337FF0-A9FF-47C2-83A6-3929E7BF6F2B}"/>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D5F123A8-305B-4951-945A-591D399E3DFA}"/>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825EB726-2111-4D88-9FF4-3837D53A0FDC}"/>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01390" name="CuadroTexto 4">
            <a:extLst>
              <a:ext uri="{FF2B5EF4-FFF2-40B4-BE49-F238E27FC236}">
                <a16:creationId xmlns:a16="http://schemas.microsoft.com/office/drawing/2014/main" id="{E382208C-2E4D-4174-B91E-9F2841A272B8}"/>
              </a:ext>
            </a:extLst>
          </p:cNvPr>
          <p:cNvSpPr txBox="1">
            <a:spLocks noChangeArrowheads="1"/>
          </p:cNvSpPr>
          <p:nvPr/>
        </p:nvSpPr>
        <p:spPr bwMode="auto">
          <a:xfrm>
            <a:off x="2360613" y="5340350"/>
            <a:ext cx="74390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PR1+300 DESDE ACEVEDO - REHABILITACIÓN PAVIMENTO EXISTENTE</a:t>
            </a:r>
          </a:p>
          <a:p>
            <a:pPr>
              <a:lnSpc>
                <a:spcPct val="100000"/>
              </a:lnSpc>
              <a:spcBef>
                <a:spcPct val="0"/>
              </a:spcBef>
              <a:buFontTx/>
              <a:buNone/>
            </a:pPr>
            <a:endParaRPr lang="es-CO" altLang="es-CO" sz="1800">
              <a:solidFill>
                <a:srgbClr val="000000"/>
              </a:solidFill>
            </a:endParaRPr>
          </a:p>
        </p:txBody>
      </p:sp>
      <p:pic>
        <p:nvPicPr>
          <p:cNvPr id="101391" name="Imagen 5">
            <a:extLst>
              <a:ext uri="{FF2B5EF4-FFF2-40B4-BE49-F238E27FC236}">
                <a16:creationId xmlns:a16="http://schemas.microsoft.com/office/drawing/2014/main" id="{50395606-F857-493C-B0CB-F132446BA76D}"/>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27138" y="1943100"/>
            <a:ext cx="3962400" cy="322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92" name="Imagen 7">
            <a:extLst>
              <a:ext uri="{FF2B5EF4-FFF2-40B4-BE49-F238E27FC236}">
                <a16:creationId xmlns:a16="http://schemas.microsoft.com/office/drawing/2014/main" id="{AC846482-EBAC-428A-8BAE-294AFB11EA59}"/>
              </a:ext>
            </a:extLst>
          </p:cNvPr>
          <p:cNvPicPr>
            <a:picLocks noChangeAspect="1"/>
          </p:cNvPicPr>
          <p:nvPr/>
        </p:nvPicPr>
        <p:blipFill>
          <a:blip r:embed="rId6" cstate="email">
            <a:extLst>
              <a:ext uri="{28A0092B-C50C-407E-A947-70E740481C1C}">
                <a14:useLocalDpi xmlns:a14="http://schemas.microsoft.com/office/drawing/2010/main"/>
              </a:ext>
            </a:extLst>
          </a:blip>
          <a:srcRect t="-2"/>
          <a:stretch>
            <a:fillRect/>
          </a:stretch>
        </p:blipFill>
        <p:spPr bwMode="auto">
          <a:xfrm>
            <a:off x="6878638" y="2060575"/>
            <a:ext cx="3930650" cy="298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ángulo 4">
            <a:extLst>
              <a:ext uri="{FF2B5EF4-FFF2-40B4-BE49-F238E27FC236}">
                <a16:creationId xmlns:a16="http://schemas.microsoft.com/office/drawing/2014/main" id="{6B7D8DE1-5C27-45A3-B09E-0AAB821C8D0A}"/>
              </a:ext>
            </a:extLst>
          </p:cNvPr>
          <p:cNvSpPr>
            <a:spLocks noChangeArrowheads="1"/>
          </p:cNvSpPr>
          <p:nvPr/>
        </p:nvSpPr>
        <p:spPr bwMode="auto">
          <a:xfrm>
            <a:off x="873125" y="255588"/>
            <a:ext cx="10374313" cy="70802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GESTIÓN DE LA INFRAESTRUCTURA VIAL</a:t>
            </a:r>
          </a:p>
          <a:p>
            <a:pPr eaLnBrk="1" hangingPunct="1">
              <a:defRPr/>
            </a:pPr>
            <a:r>
              <a:rPr lang="es-ES" altLang="es-CO"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Dirección Operativa</a:t>
            </a:r>
            <a:endParaRPr lang="es-ES" altLang="es-CO" sz="2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5D1C8EF1-8043-4AE6-A39F-901CFAC78A29}"/>
              </a:ext>
            </a:extLst>
          </p:cNvPr>
          <p:cNvGraphicFramePr>
            <a:graphicFrameLocks noGrp="1"/>
          </p:cNvGraphicFramePr>
          <p:nvPr/>
        </p:nvGraphicFramePr>
        <p:xfrm>
          <a:off x="873125" y="984250"/>
          <a:ext cx="10463213" cy="4351338"/>
        </p:xfrm>
        <a:graphic>
          <a:graphicData uri="http://schemas.openxmlformats.org/drawingml/2006/table">
            <a:tbl>
              <a:tblPr firstRow="1" bandRow="1"/>
              <a:tblGrid>
                <a:gridCol w="3596848">
                  <a:extLst>
                    <a:ext uri="{9D8B030D-6E8A-4147-A177-3AD203B41FA5}">
                      <a16:colId xmlns:a16="http://schemas.microsoft.com/office/drawing/2014/main" val="20000"/>
                    </a:ext>
                  </a:extLst>
                </a:gridCol>
                <a:gridCol w="2697634">
                  <a:extLst>
                    <a:ext uri="{9D8B030D-6E8A-4147-A177-3AD203B41FA5}">
                      <a16:colId xmlns:a16="http://schemas.microsoft.com/office/drawing/2014/main" val="20001"/>
                    </a:ext>
                  </a:extLst>
                </a:gridCol>
                <a:gridCol w="4168730">
                  <a:extLst>
                    <a:ext uri="{9D8B030D-6E8A-4147-A177-3AD203B41FA5}">
                      <a16:colId xmlns:a16="http://schemas.microsoft.com/office/drawing/2014/main" val="20002"/>
                    </a:ext>
                  </a:extLst>
                </a:gridCol>
              </a:tblGrid>
              <a:tr h="1016236">
                <a:tc gridSpan="3">
                  <a:txBody>
                    <a:bodyPr/>
                    <a:lstStyle/>
                    <a:p>
                      <a:pPr algn="just" rtl="0" fontAlgn="ctr"/>
                      <a:r>
                        <a:rPr lang="es-ES" sz="1100" b="1" i="0" u="none" strike="noStrike" dirty="0">
                          <a:solidFill>
                            <a:srgbClr val="375623"/>
                          </a:solidFill>
                          <a:effectLst/>
                          <a:latin typeface="Arial" panose="020B0604020202020204" pitchFamily="34" charset="0"/>
                        </a:rPr>
                        <a:t>Alcance de la Gestión: : </a:t>
                      </a:r>
                      <a:r>
                        <a:rPr lang="es-ES" sz="1100" b="0" i="0" u="none" strike="noStrike" dirty="0">
                          <a:solidFill>
                            <a:srgbClr val="375623"/>
                          </a:solidFill>
                          <a:effectLst/>
                          <a:latin typeface="Arial" panose="020B0604020202020204" pitchFamily="34" charset="0"/>
                        </a:rPr>
                        <a:t>La Dirección operativa se encarga de dirigir y evaluar la gestión de las dependencias adscritas y de su personal así como la ejecución de los planes, programas, proyectos y obras de la infraestructura a cargo de las mismas. Elabora la planeación de la ejecución de los programas, proyectos y obras del Instituto a cargo de las unidades ejecutoras adscritas a la Dirección. Estructurar los proyectos especiales con la asistencia de terceros especialistas para establecer la viabilidad del proyecto y su impacto social, económico y ambiental en cumplimiento de los objetivos y planes del Gobierno Nacional en materia de infraestructura vial no concesionada, férrea, fluvial y marítima a cargo de INVIAS.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4770">
                <a:tc gridSpan="3">
                  <a:txBody>
                    <a:bodyPr/>
                    <a:lstStyle/>
                    <a:p>
                      <a:pPr algn="l" rtl="0" fontAlgn="ctr"/>
                      <a:r>
                        <a:rPr lang="es-CO" sz="1000" b="0" i="0" u="none" strike="noStrike" dirty="0">
                          <a:solidFill>
                            <a:srgbClr val="375623"/>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184770">
                <a:tc gridSpan="3">
                  <a:txBody>
                    <a:bodyPr/>
                    <a:lstStyle/>
                    <a:p>
                      <a:pPr algn="r" rtl="0" fontAlgn="ctr"/>
                      <a:r>
                        <a:rPr lang="es-CO" sz="1000" b="0" i="0" u="none" strike="noStrike" dirty="0">
                          <a:solidFill>
                            <a:schemeClr val="bg1"/>
                          </a:solidFill>
                          <a:effectLst/>
                          <a:latin typeface="Arial" panose="020B0604020202020204" pitchFamily="34" charset="0"/>
                        </a:rPr>
                        <a:t>CONTRATACION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84770">
                <a:tc>
                  <a:txBody>
                    <a:bodyPr/>
                    <a:lstStyle/>
                    <a:p>
                      <a:pPr algn="ctr" rtl="0" fontAlgn="ctr"/>
                      <a:r>
                        <a:rPr lang="es-CO" sz="1100" b="1" i="0" u="none" strike="noStrike">
                          <a:solidFill>
                            <a:schemeClr val="accent6">
                              <a:lumMod val="50000"/>
                            </a:schemeClr>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100" b="1" i="0" u="none" strike="noStrike">
                          <a:solidFill>
                            <a:schemeClr val="accent6">
                              <a:lumMod val="50000"/>
                            </a:schemeClr>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3"/>
                  </a:ext>
                </a:extLst>
              </a:tr>
              <a:tr h="702127">
                <a:tc>
                  <a:txBody>
                    <a:bodyPr/>
                    <a:lstStyle/>
                    <a:p>
                      <a:pPr algn="l" rtl="0" fontAlgn="ctr"/>
                      <a:r>
                        <a:rPr lang="es-CO" sz="1100" b="0" i="0" u="none" strike="noStrike">
                          <a:solidFill>
                            <a:schemeClr val="accent6">
                              <a:lumMod val="50000"/>
                            </a:schemeClr>
                          </a:solidFill>
                          <a:effectLst/>
                          <a:latin typeface="Arial" panose="020B0604020202020204" pitchFamily="34" charset="0"/>
                        </a:rPr>
                        <a:t>  - 26 Direcciones Territoriales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1100" b="0" i="0" u="none" strike="noStrike">
                          <a:solidFill>
                            <a:schemeClr val="accent6">
                              <a:lumMod val="50000"/>
                            </a:schemeClr>
                          </a:solidFill>
                          <a:effectLst/>
                          <a:latin typeface="Arial" panose="020B0604020202020204" pitchFamily="34" charset="0"/>
                        </a:rPr>
                        <a:t>Ejecución de los planes, programas, proyectos y obras de la infraestructura a cargo de las mismas.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3">
                  <a:txBody>
                    <a:bodyPr/>
                    <a:lstStyle/>
                    <a:p>
                      <a:pPr algn="just" rtl="0" fontAlgn="ctr"/>
                      <a:r>
                        <a:rPr lang="es-CO" sz="1100" b="1" i="0" u="none" strike="noStrike">
                          <a:solidFill>
                            <a:schemeClr val="accent6">
                              <a:lumMod val="50000"/>
                            </a:schemeClr>
                          </a:solidFill>
                          <a:effectLst/>
                          <a:latin typeface="Arial" panose="020B0604020202020204" pitchFamily="34" charset="0"/>
                        </a:rPr>
                        <a:t>Inversión Ejecutada: $2.3 billones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184770">
                <a:tc>
                  <a:txBody>
                    <a:bodyPr/>
                    <a:lstStyle/>
                    <a:p>
                      <a:pPr algn="l" rtl="0" fontAlgn="ctr"/>
                      <a:r>
                        <a:rPr lang="es-CO" sz="1100" b="0" i="0" u="none" strike="noStrike">
                          <a:solidFill>
                            <a:schemeClr val="accent6">
                              <a:lumMod val="50000"/>
                            </a:schemeClr>
                          </a:solidFill>
                          <a:effectLst/>
                          <a:latin typeface="Arial" panose="020B0604020202020204" pitchFamily="34" charset="0"/>
                        </a:rPr>
                        <a:t> - Gerencia Proyectos Estratégicos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Red a cargo,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05"/>
                  </a:ext>
                </a:extLst>
              </a:tr>
              <a:tr h="184770">
                <a:tc>
                  <a:txBody>
                    <a:bodyPr/>
                    <a:lstStyle/>
                    <a:p>
                      <a:pPr algn="l" rtl="0" fontAlgn="ctr"/>
                      <a:r>
                        <a:rPr lang="es-CO" sz="1100" b="0" i="0" u="none" strike="noStrike">
                          <a:solidFill>
                            <a:schemeClr val="accent6">
                              <a:lumMod val="50000"/>
                            </a:schemeClr>
                          </a:solidFill>
                          <a:effectLst/>
                          <a:latin typeface="Arial" panose="020B0604020202020204" pitchFamily="34" charset="0"/>
                        </a:rPr>
                        <a:t> - Subdirección Red Nacional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Red Nacional: 10.937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06"/>
                  </a:ext>
                </a:extLst>
              </a:tr>
              <a:tr h="184770">
                <a:tc>
                  <a:txBody>
                    <a:bodyPr/>
                    <a:lstStyle/>
                    <a:p>
                      <a:pPr algn="l" rtl="0" fontAlgn="ctr"/>
                      <a:r>
                        <a:rPr lang="es-ES" sz="1100" b="0" i="0" u="none" strike="noStrike">
                          <a:solidFill>
                            <a:schemeClr val="accent6">
                              <a:lumMod val="50000"/>
                            </a:schemeClr>
                          </a:solidFill>
                          <a:effectLst/>
                          <a:latin typeface="Arial" panose="020B0604020202020204" pitchFamily="34" charset="0"/>
                        </a:rPr>
                        <a:t> - Subdirección de la Red Terciaria y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1100" b="0" i="0" u="none" strike="noStrike">
                          <a:solidFill>
                            <a:schemeClr val="accent6">
                              <a:lumMod val="50000"/>
                            </a:schemeClr>
                          </a:solidFill>
                          <a:effectLst/>
                          <a:latin typeface="Arial" panose="020B0604020202020204" pitchFamily="34" charset="0"/>
                        </a:rPr>
                        <a:t>Red Vial Terciaria: 27.577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1" i="0" u="none" strike="noStrike">
                          <a:solidFill>
                            <a:schemeClr val="accent6">
                              <a:lumMod val="50000"/>
                            </a:schemeClr>
                          </a:solidFill>
                          <a:effectLst/>
                          <a:latin typeface="Arial" panose="020B0604020202020204" pitchFamily="34" charset="0"/>
                        </a:rPr>
                        <a:t>Mejoramiento y Pavimentación: 2.120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184770">
                <a:tc>
                  <a:txBody>
                    <a:bodyPr/>
                    <a:lstStyle/>
                    <a:p>
                      <a:pPr algn="l" rtl="0" fontAlgn="ctr"/>
                      <a:r>
                        <a:rPr lang="es-CO" sz="1100" b="0" i="0" u="none" strike="noStrike">
                          <a:solidFill>
                            <a:schemeClr val="accent6">
                              <a:lumMod val="50000"/>
                            </a:schemeClr>
                          </a:solidFill>
                          <a:effectLst/>
                          <a:latin typeface="Arial" panose="020B0604020202020204" pitchFamily="34" charset="0"/>
                        </a:rPr>
                        <a:t>    Férrea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Red Férrea: 1.734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1" i="0" u="none" strike="noStrike" dirty="0">
                          <a:solidFill>
                            <a:schemeClr val="accent6">
                              <a:lumMod val="50000"/>
                            </a:schemeClr>
                          </a:solidFill>
                          <a:effectLst/>
                          <a:latin typeface="Arial" panose="020B0604020202020204" pitchFamily="34" charset="0"/>
                        </a:rPr>
                        <a:t>Doble Calzada y Vía Nueva: 29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184770">
                <a:tc>
                  <a:txBody>
                    <a:bodyPr/>
                    <a:lstStyle/>
                    <a:p>
                      <a:pPr algn="l" rtl="0" fontAlgn="ctr"/>
                      <a:r>
                        <a:rPr lang="es-CO" sz="1100" b="0" i="0" u="none" strike="noStrike">
                          <a:solidFill>
                            <a:schemeClr val="accent6">
                              <a:lumMod val="50000"/>
                            </a:schemeClr>
                          </a:solidFill>
                          <a:effectLst/>
                          <a:latin typeface="Arial" panose="020B0604020202020204" pitchFamily="34" charset="0"/>
                        </a:rPr>
                        <a:t> - Subdirección Marítima y Fluvial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Red Fluvial: 24.700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CO" sz="1100" b="1" i="0" u="none" strike="noStrike">
                          <a:solidFill>
                            <a:schemeClr val="accent6">
                              <a:lumMod val="50000"/>
                            </a:schemeClr>
                          </a:solidFill>
                          <a:effectLst/>
                          <a:latin typeface="Arial" panose="020B0604020202020204" pitchFamily="34" charset="0"/>
                        </a:rPr>
                        <a:t>Mantenimiento Rutinario: 10.937 km</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286394">
                <a:tc>
                  <a:txBody>
                    <a:bodyPr/>
                    <a:lstStyle/>
                    <a:p>
                      <a:pPr algn="l" fontAlgn="ctr"/>
                      <a:r>
                        <a:rPr lang="es-CO" sz="1700" b="0" i="0" u="none" strike="noStrike">
                          <a:solidFill>
                            <a:schemeClr val="accent6">
                              <a:lumMod val="50000"/>
                            </a:schemeClr>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Puentes: 3.342 km</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1" i="0" u="none" strike="noStrike">
                          <a:solidFill>
                            <a:schemeClr val="accent6">
                              <a:lumMod val="50000"/>
                            </a:schemeClr>
                          </a:solidFill>
                          <a:effectLst/>
                          <a:latin typeface="Arial" panose="020B0604020202020204" pitchFamily="34" charset="0"/>
                        </a:rPr>
                        <a:t>Intervención de Túneles: 43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86394">
                <a:tc>
                  <a:txBody>
                    <a:bodyPr/>
                    <a:lstStyle/>
                    <a:p>
                      <a:pPr algn="l" fontAlgn="ctr"/>
                      <a:r>
                        <a:rPr lang="es-CO" sz="1700" b="0" i="0" u="none" strike="noStrike">
                          <a:solidFill>
                            <a:schemeClr val="accent6">
                              <a:lumMod val="50000"/>
                            </a:schemeClr>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Puertos Marítimos: 8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CO" sz="1100" b="1" i="0" u="none" strike="noStrike">
                          <a:solidFill>
                            <a:schemeClr val="accent6">
                              <a:lumMod val="50000"/>
                            </a:schemeClr>
                          </a:solidFill>
                          <a:effectLst/>
                          <a:latin typeface="Arial" panose="020B0604020202020204" pitchFamily="34" charset="0"/>
                        </a:rPr>
                        <a:t>Puentes Terminados: 11 un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86394">
                <a:tc>
                  <a:txBody>
                    <a:bodyPr/>
                    <a:lstStyle/>
                    <a:p>
                      <a:pPr algn="l" fontAlgn="ctr"/>
                      <a:r>
                        <a:rPr lang="es-CO" sz="1700" b="0" i="0" u="none" strike="noStrike">
                          <a:solidFill>
                            <a:schemeClr val="accent6">
                              <a:lumMod val="50000"/>
                            </a:schemeClr>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Muelles: 94 un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CO" sz="1100" b="1" i="0" u="none" strike="noStrike">
                          <a:solidFill>
                            <a:schemeClr val="accent6">
                              <a:lumMod val="50000"/>
                            </a:schemeClr>
                          </a:solidFill>
                          <a:effectLst/>
                          <a:latin typeface="Arial" panose="020B0604020202020204" pitchFamily="34" charset="0"/>
                        </a:rPr>
                        <a:t>Obras en Ejecución: 1.171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2"/>
                  </a:ext>
                </a:extLst>
              </a:tr>
              <a:tr h="295632">
                <a:tc>
                  <a:txBody>
                    <a:bodyPr/>
                    <a:lstStyle/>
                    <a:p>
                      <a:pPr algn="l" fontAlgn="ctr"/>
                      <a:r>
                        <a:rPr lang="es-CO" sz="1700" b="0" i="0" u="none" strike="noStrike">
                          <a:solidFill>
                            <a:schemeClr val="accent6">
                              <a:lumMod val="50000"/>
                            </a:schemeClr>
                          </a:solidFill>
                          <a:effectLst/>
                          <a:latin typeface="Arial" panose="020B0604020202020204" pitchFamily="34" charset="0"/>
                        </a:rPr>
                        <a:t>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Colaboradores: 710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CO" sz="1100" b="1" i="0" u="none" strike="noStrike" dirty="0">
                          <a:solidFill>
                            <a:schemeClr val="accent6">
                              <a:lumMod val="50000"/>
                            </a:schemeClr>
                          </a:solidFill>
                          <a:effectLst/>
                          <a:latin typeface="Arial" panose="020B0604020202020204" pitchFamily="34" charset="0"/>
                        </a:rPr>
                        <a:t>Empleos Generados: 51.500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3"/>
                  </a:ext>
                </a:extLst>
              </a:tr>
            </a:tbl>
          </a:graphicData>
        </a:graphic>
      </p:graphicFrame>
      <p:sp>
        <p:nvSpPr>
          <p:cNvPr id="3" name="Botón de acción: ir a inicio 2">
            <a:hlinkClick r:id="rId2" action="ppaction://hlinksldjump" highlightClick="1"/>
            <a:extLst>
              <a:ext uri="{FF2B5EF4-FFF2-40B4-BE49-F238E27FC236}">
                <a16:creationId xmlns:a16="http://schemas.microsoft.com/office/drawing/2014/main" id="{D5BBA457-16FF-4F70-A884-558B8B58E70C}"/>
              </a:ext>
            </a:extLst>
          </p:cNvPr>
          <p:cNvSpPr/>
          <p:nvPr/>
        </p:nvSpPr>
        <p:spPr>
          <a:xfrm>
            <a:off x="9467850" y="255588"/>
            <a:ext cx="579438"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388F2830-917F-40FC-B2FF-8208ED636949}"/>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2403" name="Imagen 1">
            <a:extLst>
              <a:ext uri="{FF2B5EF4-FFF2-40B4-BE49-F238E27FC236}">
                <a16:creationId xmlns:a16="http://schemas.microsoft.com/office/drawing/2014/main" id="{1D265060-DD14-479F-824A-B5AEBF144E5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36088" y="586263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B9661753-32B1-4AE9-91EC-82E07631228E}"/>
              </a:ext>
            </a:extLst>
          </p:cNvPr>
          <p:cNvGrpSpPr>
            <a:grpSpLocks/>
          </p:cNvGrpSpPr>
          <p:nvPr/>
        </p:nvGrpSpPr>
        <p:grpSpPr bwMode="auto">
          <a:xfrm>
            <a:off x="6551345" y="799205"/>
            <a:ext cx="4764355"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ACF7626F-8B0E-4D0D-8E5F-507FFD62C01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9956A7C9-AB5B-4B5E-8BB2-F551B81D3AC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92E94291-43A0-4118-BCBC-845FFDCBD0B6}"/>
                </a:ext>
              </a:extLst>
            </p:cNvPr>
            <p:cNvSpPr txBox="1"/>
            <p:nvPr/>
          </p:nvSpPr>
          <p:spPr>
            <a:xfrm>
              <a:off x="5031026" y="1145736"/>
              <a:ext cx="7030432"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200" b="1" dirty="0">
                  <a:solidFill>
                    <a:srgbClr val="70AD47">
                      <a:lumMod val="50000"/>
                    </a:srgbClr>
                  </a:solidFill>
                  <a:latin typeface="Arial" panose="020B0604020202020204" pitchFamily="34" charset="0"/>
                  <a:cs typeface="Arial" panose="020B0604020202020204" pitchFamily="34" charset="0"/>
                </a:rPr>
                <a:t>Municipio de </a:t>
              </a:r>
              <a:r>
                <a:rPr lang="es-CO" sz="1200" b="1" dirty="0" err="1">
                  <a:solidFill>
                    <a:srgbClr val="70AD47">
                      <a:lumMod val="50000"/>
                    </a:srgbClr>
                  </a:solidFill>
                  <a:latin typeface="Arial" panose="020B0604020202020204" pitchFamily="34" charset="0"/>
                  <a:cs typeface="Arial" panose="020B0604020202020204" pitchFamily="34" charset="0"/>
                </a:rPr>
                <a:t>Timaná</a:t>
              </a:r>
              <a:r>
                <a:rPr lang="es-CO" sz="1200" b="1" dirty="0">
                  <a:solidFill>
                    <a:srgbClr val="70AD47">
                      <a:lumMod val="50000"/>
                    </a:srgbClr>
                  </a:solidFill>
                  <a:latin typeface="Arial" panose="020B0604020202020204" pitchFamily="34" charset="0"/>
                  <a:cs typeface="Arial" panose="020B0604020202020204" pitchFamily="34" charset="0"/>
                </a:rPr>
                <a:t> (Huila)</a:t>
              </a:r>
            </a:p>
          </p:txBody>
        </p:sp>
        <p:sp>
          <p:nvSpPr>
            <p:cNvPr id="16" name="Elipse 15">
              <a:extLst>
                <a:ext uri="{FF2B5EF4-FFF2-40B4-BE49-F238E27FC236}">
                  <a16:creationId xmlns:a16="http://schemas.microsoft.com/office/drawing/2014/main" id="{E9E8DE77-6CD7-41E9-B499-2B6077F47A6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02405" name="Rectángulo 67">
            <a:extLst>
              <a:ext uri="{FF2B5EF4-FFF2-40B4-BE49-F238E27FC236}">
                <a16:creationId xmlns:a16="http://schemas.microsoft.com/office/drawing/2014/main" id="{B8EE2251-7867-4EFF-964E-3F658C4196DB}"/>
              </a:ext>
            </a:extLst>
          </p:cNvPr>
          <p:cNvSpPr>
            <a:spLocks noChangeArrowheads="1"/>
          </p:cNvSpPr>
          <p:nvPr/>
        </p:nvSpPr>
        <p:spPr bwMode="auto">
          <a:xfrm>
            <a:off x="814388" y="100013"/>
            <a:ext cx="43243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CONECTIVIDAD REGIONAL</a:t>
            </a:r>
          </a:p>
        </p:txBody>
      </p:sp>
      <p:sp>
        <p:nvSpPr>
          <p:cNvPr id="156678" name="Rectángulo 68">
            <a:extLst>
              <a:ext uri="{FF2B5EF4-FFF2-40B4-BE49-F238E27FC236}">
                <a16:creationId xmlns:a16="http://schemas.microsoft.com/office/drawing/2014/main" id="{2BF4DE02-68C0-4266-8E5D-FD6FD4518A5B}"/>
              </a:ext>
            </a:extLst>
          </p:cNvPr>
          <p:cNvSpPr>
            <a:spLocks noChangeArrowheads="1"/>
          </p:cNvSpPr>
          <p:nvPr/>
        </p:nvSpPr>
        <p:spPr bwMode="auto">
          <a:xfrm>
            <a:off x="876300" y="269875"/>
            <a:ext cx="9771063" cy="49212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 typeface="Arial" panose="020B0604020202020204" pitchFamily="34" charset="0"/>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pt-BR"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PROYECTO CICANA – NARANJAL – LA GUAIRA </a:t>
            </a:r>
            <a:endPar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endParaRPr lang="es-ES" altLang="es-CO" sz="16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02407" name="Imagen 35">
            <a:extLst>
              <a:ext uri="{FF2B5EF4-FFF2-40B4-BE49-F238E27FC236}">
                <a16:creationId xmlns:a16="http://schemas.microsoft.com/office/drawing/2014/main" id="{1CF08399-F874-4A2B-84E6-84918DD98E6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8" name="CuadroTexto 3">
            <a:extLst>
              <a:ext uri="{FF2B5EF4-FFF2-40B4-BE49-F238E27FC236}">
                <a16:creationId xmlns:a16="http://schemas.microsoft.com/office/drawing/2014/main" id="{7399EDCA-F9CD-4BFF-BD26-EF78600C79A0}"/>
              </a:ext>
            </a:extLst>
          </p:cNvPr>
          <p:cNvSpPr txBox="1">
            <a:spLocks noChangeArrowheads="1"/>
          </p:cNvSpPr>
          <p:nvPr/>
        </p:nvSpPr>
        <p:spPr bwMode="auto">
          <a:xfrm>
            <a:off x="11055350" y="3419475"/>
            <a:ext cx="354013" cy="181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A47CF31E-3A69-4A32-821B-4AC492F2F9B5}"/>
              </a:ext>
            </a:extLst>
          </p:cNvPr>
          <p:cNvGrpSpPr>
            <a:grpSpLocks/>
          </p:cNvGrpSpPr>
          <p:nvPr/>
        </p:nvGrpSpPr>
        <p:grpSpPr bwMode="auto">
          <a:xfrm>
            <a:off x="6518637" y="1353863"/>
            <a:ext cx="4797063" cy="433388"/>
            <a:chOff x="3797995" y="1095038"/>
            <a:chExt cx="8855195" cy="641713"/>
          </a:xfrm>
          <a:solidFill>
            <a:schemeClr val="accent6">
              <a:lumMod val="60000"/>
              <a:lumOff val="40000"/>
            </a:schemeClr>
          </a:solidFill>
        </p:grpSpPr>
        <p:sp>
          <p:nvSpPr>
            <p:cNvPr id="39" name="Pentágono 11">
              <a:extLst>
                <a:ext uri="{FF2B5EF4-FFF2-40B4-BE49-F238E27FC236}">
                  <a16:creationId xmlns:a16="http://schemas.microsoft.com/office/drawing/2014/main" id="{0F971AAC-2270-4A07-A2F0-40C16700919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7451A4C0-FB42-4897-8DA5-342E9E484E87}"/>
                </a:ext>
              </a:extLst>
            </p:cNvPr>
            <p:cNvSpPr/>
            <p:nvPr/>
          </p:nvSpPr>
          <p:spPr>
            <a:xfrm>
              <a:off x="4817347" y="1180286"/>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b="1" dirty="0">
                  <a:solidFill>
                    <a:srgbClr val="70AD47">
                      <a:lumMod val="50000"/>
                    </a:srgbClr>
                  </a:solidFill>
                  <a:latin typeface="Arial" panose="020B0604020202020204" pitchFamily="34" charset="0"/>
                  <a:cs typeface="Arial" panose="020B0604020202020204" pitchFamily="34" charset="0"/>
                </a:rPr>
                <a:t>Interconexión entre los departamentos de Caquetá, Putumayo y Cauca</a:t>
              </a:r>
              <a:endParaRPr lang="es-CO" sz="12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C923BDC0-A949-4AEB-952D-6AFC3DAE463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4AC4667E-9046-4A3E-9959-65C1FA1A7C26}"/>
              </a:ext>
            </a:extLst>
          </p:cNvPr>
          <p:cNvGrpSpPr>
            <a:grpSpLocks/>
          </p:cNvGrpSpPr>
          <p:nvPr/>
        </p:nvGrpSpPr>
        <p:grpSpPr bwMode="auto">
          <a:xfrm>
            <a:off x="6500441" y="1882538"/>
            <a:ext cx="481526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A6D51ED3-4DE1-4DC6-AE9D-0A08D7F5D40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E3375721-2270-40AF-B1B0-F28002F873CC}"/>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11,8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98FDBB65-1950-44AC-9EA9-EB94CE0162C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E9139105-8157-4377-8B87-88B92F5C4295}"/>
              </a:ext>
            </a:extLst>
          </p:cNvPr>
          <p:cNvGrpSpPr>
            <a:grpSpLocks/>
          </p:cNvGrpSpPr>
          <p:nvPr/>
        </p:nvGrpSpPr>
        <p:grpSpPr bwMode="auto">
          <a:xfrm>
            <a:off x="6500440" y="2422244"/>
            <a:ext cx="4815260" cy="425110"/>
            <a:chOff x="3797995" y="1095039"/>
            <a:chExt cx="8830843" cy="598082"/>
          </a:xfrm>
          <a:solidFill>
            <a:schemeClr val="accent6">
              <a:lumMod val="60000"/>
              <a:lumOff val="40000"/>
            </a:schemeClr>
          </a:solidFill>
        </p:grpSpPr>
        <p:sp>
          <p:nvSpPr>
            <p:cNvPr id="48" name="Pentágono 11">
              <a:extLst>
                <a:ext uri="{FF2B5EF4-FFF2-40B4-BE49-F238E27FC236}">
                  <a16:creationId xmlns:a16="http://schemas.microsoft.com/office/drawing/2014/main" id="{5B52A273-0CE7-420A-9802-732844FD9124}"/>
                </a:ext>
              </a:extLst>
            </p:cNvPr>
            <p:cNvSpPr/>
            <p:nvPr/>
          </p:nvSpPr>
          <p:spPr>
            <a:xfrm>
              <a:off x="4218399" y="1097389"/>
              <a:ext cx="519046" cy="59573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49" name="Forma libre 12">
              <a:extLst>
                <a:ext uri="{FF2B5EF4-FFF2-40B4-BE49-F238E27FC236}">
                  <a16:creationId xmlns:a16="http://schemas.microsoft.com/office/drawing/2014/main" id="{BE0539C9-C134-48CC-A2E2-873030A553A1}"/>
                </a:ext>
              </a:extLst>
            </p:cNvPr>
            <p:cNvSpPr/>
            <p:nvPr/>
          </p:nvSpPr>
          <p:spPr>
            <a:xfrm>
              <a:off x="4751539" y="1097389"/>
              <a:ext cx="7877299" cy="57873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sp>
          <p:nvSpPr>
            <p:cNvPr id="50" name="CuadroTexto 49">
              <a:extLst>
                <a:ext uri="{FF2B5EF4-FFF2-40B4-BE49-F238E27FC236}">
                  <a16:creationId xmlns:a16="http://schemas.microsoft.com/office/drawing/2014/main" id="{C455416A-EB4F-4A4C-9C4B-4B247578C7EC}"/>
                </a:ext>
              </a:extLst>
            </p:cNvPr>
            <p:cNvSpPr txBox="1"/>
            <p:nvPr/>
          </p:nvSpPr>
          <p:spPr>
            <a:xfrm>
              <a:off x="5031026" y="1145734"/>
              <a:ext cx="7320727" cy="476307"/>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8</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B7FEB92B-8751-4A4C-8360-15E895A7826D}"/>
                </a:ext>
              </a:extLst>
            </p:cNvPr>
            <p:cNvSpPr/>
            <p:nvPr/>
          </p:nvSpPr>
          <p:spPr>
            <a:xfrm>
              <a:off x="3797995" y="1095039"/>
              <a:ext cx="629432" cy="598081"/>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srgbClr val="70AD47">
                    <a:lumMod val="50000"/>
                  </a:srgbClr>
                </a:solidFill>
              </a:endParaRPr>
            </a:p>
          </p:txBody>
        </p:sp>
      </p:grpSp>
      <p:pic>
        <p:nvPicPr>
          <p:cNvPr id="102412" name="Imagen 54">
            <a:extLst>
              <a:ext uri="{FF2B5EF4-FFF2-40B4-BE49-F238E27FC236}">
                <a16:creationId xmlns:a16="http://schemas.microsoft.com/office/drawing/2014/main" id="{8A028D68-3E82-4B04-A927-B9B8CE604A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086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13" name="Imagen 30">
            <a:extLst>
              <a:ext uri="{FF2B5EF4-FFF2-40B4-BE49-F238E27FC236}">
                <a16:creationId xmlns:a16="http://schemas.microsoft.com/office/drawing/2014/main" id="{E42B4D41-4D81-4AA3-BD7A-2870176A2287}"/>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453188" y="3224213"/>
            <a:ext cx="2208212" cy="207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14" name="Imagen 2">
            <a:extLst>
              <a:ext uri="{FF2B5EF4-FFF2-40B4-BE49-F238E27FC236}">
                <a16:creationId xmlns:a16="http://schemas.microsoft.com/office/drawing/2014/main" id="{FAA84431-706E-4FE6-9BC6-741DE0CB1F26}"/>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8748713" y="3248025"/>
            <a:ext cx="2308225"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23141B3-DBB5-4531-9388-04279AAF837C}"/>
              </a:ext>
            </a:extLst>
          </p:cNvPr>
          <p:cNvGraphicFramePr>
            <a:graphicFrameLocks noGrp="1"/>
          </p:cNvGraphicFramePr>
          <p:nvPr/>
        </p:nvGraphicFramePr>
        <p:xfrm>
          <a:off x="882650" y="681038"/>
          <a:ext cx="5202238" cy="3878262"/>
        </p:xfrm>
        <a:graphic>
          <a:graphicData uri="http://schemas.openxmlformats.org/drawingml/2006/table">
            <a:tbl>
              <a:tblPr firstRow="1" bandRow="1"/>
              <a:tblGrid>
                <a:gridCol w="968784">
                  <a:extLst>
                    <a:ext uri="{9D8B030D-6E8A-4147-A177-3AD203B41FA5}">
                      <a16:colId xmlns:a16="http://schemas.microsoft.com/office/drawing/2014/main" val="20000"/>
                    </a:ext>
                  </a:extLst>
                </a:gridCol>
                <a:gridCol w="1238658">
                  <a:extLst>
                    <a:ext uri="{9D8B030D-6E8A-4147-A177-3AD203B41FA5}">
                      <a16:colId xmlns:a16="http://schemas.microsoft.com/office/drawing/2014/main" val="20001"/>
                    </a:ext>
                  </a:extLst>
                </a:gridCol>
                <a:gridCol w="606011">
                  <a:extLst>
                    <a:ext uri="{9D8B030D-6E8A-4147-A177-3AD203B41FA5}">
                      <a16:colId xmlns:a16="http://schemas.microsoft.com/office/drawing/2014/main" val="20002"/>
                    </a:ext>
                  </a:extLst>
                </a:gridCol>
                <a:gridCol w="796262">
                  <a:extLst>
                    <a:ext uri="{9D8B030D-6E8A-4147-A177-3AD203B41FA5}">
                      <a16:colId xmlns:a16="http://schemas.microsoft.com/office/drawing/2014/main" val="20003"/>
                    </a:ext>
                  </a:extLst>
                </a:gridCol>
                <a:gridCol w="796262">
                  <a:extLst>
                    <a:ext uri="{9D8B030D-6E8A-4147-A177-3AD203B41FA5}">
                      <a16:colId xmlns:a16="http://schemas.microsoft.com/office/drawing/2014/main" val="20004"/>
                    </a:ext>
                  </a:extLst>
                </a:gridCol>
                <a:gridCol w="796262">
                  <a:extLst>
                    <a:ext uri="{9D8B030D-6E8A-4147-A177-3AD203B41FA5}">
                      <a16:colId xmlns:a16="http://schemas.microsoft.com/office/drawing/2014/main" val="20005"/>
                    </a:ext>
                  </a:extLst>
                </a:gridCol>
              </a:tblGrid>
              <a:tr h="137147">
                <a:tc gridSpan="6">
                  <a:txBody>
                    <a:bodyPr/>
                    <a:lstStyle/>
                    <a:p>
                      <a:pPr algn="ctr" rtl="0" fontAlgn="b"/>
                      <a:r>
                        <a:rPr lang="es-CO" sz="900" b="0" i="0" u="none" strike="noStrike">
                          <a:solidFill>
                            <a:srgbClr val="FFFFFF"/>
                          </a:solidFill>
                          <a:effectLst/>
                          <a:latin typeface="Arial" panose="020B0604020202020204" pitchFamily="34" charset="0"/>
                        </a:rPr>
                        <a:t>INFORMACION DEL CONTRATO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5299">
                <a:tc>
                  <a:txBody>
                    <a:bodyPr/>
                    <a:lstStyle/>
                    <a:p>
                      <a:pPr algn="l" rtl="0" fontAlgn="b"/>
                      <a:r>
                        <a:rPr lang="es-CO" sz="9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774 de 2019 Obra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4">
                  <a:txBody>
                    <a:bodyPr/>
                    <a:lstStyle/>
                    <a:p>
                      <a:pPr algn="l" rtl="0" fontAlgn="ctr"/>
                      <a:r>
                        <a:rPr lang="es-CO" sz="900" b="0" i="0" u="none" strike="noStrike">
                          <a:solidFill>
                            <a:srgbClr val="375623"/>
                          </a:solidFill>
                          <a:effectLst/>
                          <a:latin typeface="Arial" panose="020B0604020202020204" pitchFamily="34" charset="0"/>
                        </a:rPr>
                        <a:t>803 de 2019 Interventoría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74294">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5">
                  <a:txBody>
                    <a:bodyPr/>
                    <a:lstStyle/>
                    <a:p>
                      <a:pPr algn="l" rtl="0" fontAlgn="ctr"/>
                      <a:r>
                        <a:rPr lang="es-CO" sz="900" b="0" i="0" u="none" strike="noStrike">
                          <a:solidFill>
                            <a:srgbClr val="375623"/>
                          </a:solidFill>
                          <a:effectLst/>
                          <a:latin typeface="Arial" panose="020B0604020202020204" pitchFamily="34" charset="0"/>
                        </a:rPr>
                        <a:t>27/05/2019</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37147">
                <a:tc gridSpan="3">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3">
                  <a:txBody>
                    <a:bodyPr/>
                    <a:lstStyle/>
                    <a:p>
                      <a:pPr algn="ctr" rtl="0" fontAlgn="b"/>
                      <a:r>
                        <a:rPr lang="es-CO" sz="900" b="0" i="0" u="none" strike="noStrike">
                          <a:solidFill>
                            <a:srgbClr val="375623"/>
                          </a:solidFill>
                          <a:effectLst/>
                          <a:latin typeface="Arial" panose="020B0604020202020204" pitchFamily="34" charset="0"/>
                        </a:rPr>
                        <a:t>28/02/2020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3"/>
                  </a:ext>
                </a:extLst>
              </a:tr>
              <a:tr h="137147">
                <a:tc gridSpan="6">
                  <a:txBody>
                    <a:bodyPr/>
                    <a:lstStyle/>
                    <a:p>
                      <a:pPr algn="ctr" rtl="0" fontAlgn="b"/>
                      <a:r>
                        <a:rPr lang="es-CO" sz="900" b="0" i="0" u="none" strike="noStrike">
                          <a:solidFill>
                            <a:srgbClr val="FFFFFF"/>
                          </a:solidFill>
                          <a:effectLst/>
                          <a:latin typeface="Arial" panose="020B0604020202020204" pitchFamily="34" charset="0"/>
                        </a:rPr>
                        <a:t>BENEFICIOS DEL PROYECTO</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74294">
                <a:tc gridSpan="3">
                  <a:txBody>
                    <a:bodyPr/>
                    <a:lstStyle/>
                    <a:p>
                      <a:pPr algn="l" rtl="0" fontAlgn="ctr"/>
                      <a:r>
                        <a:rPr lang="es-ES" sz="900" b="1" i="0" u="none" strike="noStrike" dirty="0">
                          <a:solidFill>
                            <a:schemeClr val="accent6">
                              <a:lumMod val="50000"/>
                            </a:schemeClr>
                          </a:solidFill>
                          <a:effectLst/>
                          <a:latin typeface="Arial" panose="020B0604020202020204" pitchFamily="34" charset="0"/>
                        </a:rPr>
                        <a:t>AHORROS EN COSTOS DE OPERACIÓN VEHICULAR:</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3">
                  <a:txBody>
                    <a:bodyPr/>
                    <a:lstStyle/>
                    <a:p>
                      <a:pPr algn="ctr" rtl="0" fontAlgn="ctr"/>
                      <a:r>
                        <a:rPr lang="es-CO" sz="900" b="0" i="0" u="none" strike="noStrike">
                          <a:solidFill>
                            <a:schemeClr val="accent6">
                              <a:lumMod val="50000"/>
                            </a:schemeClr>
                          </a:solidFill>
                          <a:effectLst/>
                          <a:latin typeface="Arial" panose="020B0604020202020204" pitchFamily="34" charset="0"/>
                        </a:rPr>
                        <a:t>40%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5"/>
                  </a:ext>
                </a:extLst>
              </a:tr>
              <a:tr h="137147">
                <a:tc gridSpan="3">
                  <a:txBody>
                    <a:bodyPr/>
                    <a:lstStyle/>
                    <a:p>
                      <a:pPr algn="l" rtl="0" fontAlgn="ctr"/>
                      <a:r>
                        <a:rPr lang="es-ES" sz="900" b="1" i="0" u="none" strike="noStrike">
                          <a:solidFill>
                            <a:schemeClr val="accent6">
                              <a:lumMod val="50000"/>
                            </a:schemeClr>
                          </a:solidFill>
                          <a:effectLst/>
                          <a:latin typeface="Arial" panose="020B0604020202020204" pitchFamily="34" charset="0"/>
                        </a:rPr>
                        <a:t>AHORRO EN TIEMPOS DE RECORRIDO: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3">
                  <a:txBody>
                    <a:bodyPr/>
                    <a:lstStyle/>
                    <a:p>
                      <a:pPr algn="ctr" rtl="0" fontAlgn="ctr"/>
                      <a:r>
                        <a:rPr lang="es-CO" sz="900" b="0" i="0" u="none" strike="noStrike">
                          <a:solidFill>
                            <a:schemeClr val="accent6">
                              <a:lumMod val="50000"/>
                            </a:schemeClr>
                          </a:solidFill>
                          <a:effectLst/>
                          <a:latin typeface="Arial" panose="020B0604020202020204" pitchFamily="34" charset="0"/>
                        </a:rPr>
                        <a:t>20 minutos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137147">
                <a:tc gridSpan="3">
                  <a:txBody>
                    <a:bodyPr/>
                    <a:lstStyle/>
                    <a:p>
                      <a:pPr algn="l" rtl="0" fontAlgn="ctr"/>
                      <a:r>
                        <a:rPr lang="es-CO" sz="900" b="0" i="0" u="none" strike="noStrike" dirty="0">
                          <a:solidFill>
                            <a:schemeClr val="accent6">
                              <a:lumMod val="50000"/>
                            </a:schemeClr>
                          </a:solidFill>
                          <a:effectLst/>
                          <a:latin typeface="Arial" panose="020B0604020202020204" pitchFamily="34" charset="0"/>
                        </a:rPr>
                        <a:t> </a:t>
                      </a:r>
                      <a:r>
                        <a:rPr lang="es-CO" sz="900" b="1" i="0" u="none" strike="noStrike" dirty="0">
                          <a:solidFill>
                            <a:schemeClr val="accent6">
                              <a:lumMod val="50000"/>
                            </a:schemeClr>
                          </a:solidFill>
                          <a:effectLst/>
                          <a:latin typeface="Arial" panose="020B0604020202020204" pitchFamily="34" charset="0"/>
                        </a:rPr>
                        <a:t>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3">
                  <a:txBody>
                    <a:bodyPr/>
                    <a:lstStyle/>
                    <a:p>
                      <a:pPr algn="ctr" rtl="0" fontAlgn="b"/>
                      <a:r>
                        <a:rPr lang="es-ES" sz="900" b="0" i="0" u="none" strike="noStrike" dirty="0">
                          <a:solidFill>
                            <a:schemeClr val="accent6">
                              <a:lumMod val="50000"/>
                            </a:schemeClr>
                          </a:solidFill>
                          <a:effectLst/>
                          <a:latin typeface="Arial" panose="020B0604020202020204" pitchFamily="34" charset="0"/>
                        </a:rPr>
                        <a:t>49 directos y 120 indirectos</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960027">
                <a:tc gridSpan="6">
                  <a:txBody>
                    <a:bodyPr/>
                    <a:lstStyle/>
                    <a:p>
                      <a:pPr algn="just" rtl="0" fontAlgn="ctr"/>
                      <a:r>
                        <a:rPr lang="es-ES" sz="900" b="1" i="0" u="none" strike="noStrike" dirty="0">
                          <a:solidFill>
                            <a:srgbClr val="375623"/>
                          </a:solidFill>
                          <a:effectLst/>
                          <a:latin typeface="Arial" panose="020B0604020202020204" pitchFamily="34" charset="0"/>
                        </a:rPr>
                        <a:t>OTROS BENEFICIOS: </a:t>
                      </a:r>
                      <a:r>
                        <a:rPr lang="es-ES" sz="900" b="0" i="0" u="none" strike="noStrike" dirty="0">
                          <a:solidFill>
                            <a:srgbClr val="375623"/>
                          </a:solidFill>
                          <a:effectLst/>
                          <a:latin typeface="Arial" panose="020B0604020202020204" pitchFamily="34" charset="0"/>
                        </a:rPr>
                        <a:t>Con el mejoramiento de la vía se brinda una alternativa para garantizar la continuidad en la comunicación de los municipios del sur del Departamento del Huila (Elías, Timaná, Pitalito, </a:t>
                      </a:r>
                      <a:r>
                        <a:rPr lang="es-ES" sz="900" b="0" i="0" u="none" strike="noStrike" dirty="0" err="1">
                          <a:solidFill>
                            <a:srgbClr val="375623"/>
                          </a:solidFill>
                          <a:effectLst/>
                          <a:latin typeface="Arial" panose="020B0604020202020204" pitchFamily="34" charset="0"/>
                        </a:rPr>
                        <a:t>Oporapa</a:t>
                      </a:r>
                      <a:r>
                        <a:rPr lang="es-ES" sz="900" b="0" i="0" u="none" strike="noStrike" dirty="0">
                          <a:solidFill>
                            <a:srgbClr val="375623"/>
                          </a:solidFill>
                          <a:effectLst/>
                          <a:latin typeface="Arial" panose="020B0604020202020204" pitchFamily="34" charset="0"/>
                        </a:rPr>
                        <a:t>, Saladoblanco, Isnos, San Agustín, Palestina, Acevedo, Suaza, Guadalupe, Altamira y </a:t>
                      </a:r>
                      <a:r>
                        <a:rPr lang="es-ES" sz="900" b="0" i="0" u="none" strike="noStrike" dirty="0" err="1">
                          <a:solidFill>
                            <a:srgbClr val="375623"/>
                          </a:solidFill>
                          <a:effectLst/>
                          <a:latin typeface="Arial" panose="020B0604020202020204" pitchFamily="34" charset="0"/>
                        </a:rPr>
                        <a:t>Tarquí</a:t>
                      </a:r>
                      <a:r>
                        <a:rPr lang="es-ES" sz="900" b="0" i="0" u="none" strike="noStrike" dirty="0">
                          <a:solidFill>
                            <a:srgbClr val="375623"/>
                          </a:solidFill>
                          <a:effectLst/>
                          <a:latin typeface="Arial" panose="020B0604020202020204" pitchFamily="34" charset="0"/>
                        </a:rPr>
                        <a:t>), con los departamentos vecinos de Caquetá, Putumayo, Cauca, y en general con el sur del país). Adicionalmente, se presenta incremento en el turismo religioso (capilla Naranjal) y se incentiva la inversión en la región (servicios de hospedaje, alimentación, empleo cooperativas de transporte, etc.)</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37147">
                <a:tc gridSpan="6">
                  <a:txBody>
                    <a:bodyPr/>
                    <a:lstStyle/>
                    <a:p>
                      <a:pPr algn="ctr" rtl="0" fontAlgn="b"/>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74294">
                <a:tc gridSpan="3">
                  <a:txBody>
                    <a:bodyPr/>
                    <a:lstStyle/>
                    <a:p>
                      <a:pPr algn="ctr" rtl="0" fontAlgn="ctr"/>
                      <a:r>
                        <a:rPr lang="es-CO" sz="900" b="1" i="0" u="none" strike="noStrike" dirty="0">
                          <a:solidFill>
                            <a:schemeClr val="accent6">
                              <a:lumMod val="50000"/>
                            </a:schemeClr>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900" b="1" i="0" u="none" strike="noStrike">
                          <a:solidFill>
                            <a:schemeClr val="accent6">
                              <a:lumMod val="50000"/>
                            </a:schemeClr>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1" i="0" u="none" strike="noStrike">
                          <a:solidFill>
                            <a:schemeClr val="accent6">
                              <a:lumMod val="50000"/>
                            </a:schemeClr>
                          </a:solidFill>
                          <a:effectLst/>
                          <a:latin typeface="Arial" panose="020B0604020202020204" pitchFamily="34" charset="0"/>
                        </a:rPr>
                        <a:t>Indicador de Gestión (Meta)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6">
                              <a:lumMod val="50000"/>
                            </a:schemeClr>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37147">
                <a:tc gridSpan="3">
                  <a:txBody>
                    <a:bodyPr/>
                    <a:lstStyle/>
                    <a:p>
                      <a:pPr algn="just" rtl="0" fontAlgn="ctr"/>
                      <a:r>
                        <a:rPr lang="es-CO" sz="900" b="0" i="0" u="none" strike="noStrike" dirty="0">
                          <a:solidFill>
                            <a:schemeClr val="accent6">
                              <a:lumMod val="50000"/>
                            </a:schemeClr>
                          </a:solidFill>
                          <a:effectLst/>
                          <a:latin typeface="Arial" panose="020B0604020202020204" pitchFamily="34" charset="0"/>
                        </a:rPr>
                        <a:t>Rehabilitación de alcantarillas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dirty="0">
                          <a:solidFill>
                            <a:schemeClr val="accent6">
                              <a:lumMod val="50000"/>
                            </a:schemeClr>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900" b="0" i="0" u="none" strike="noStrike">
                          <a:solidFill>
                            <a:schemeClr val="accent6">
                              <a:lumMod val="50000"/>
                            </a:schemeClr>
                          </a:solidFill>
                          <a:effectLst/>
                          <a:latin typeface="Arial" panose="020B0604020202020204" pitchFamily="34" charset="0"/>
                        </a:rPr>
                        <a:t>31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26</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37147">
                <a:tc gridSpan="3">
                  <a:txBody>
                    <a:bodyPr/>
                    <a:lstStyle/>
                    <a:p>
                      <a:pPr algn="just" rtl="0" fontAlgn="ctr"/>
                      <a:r>
                        <a:rPr lang="es-ES" sz="900" b="0" i="0" u="none" strike="noStrike">
                          <a:solidFill>
                            <a:schemeClr val="accent6">
                              <a:lumMod val="50000"/>
                            </a:schemeClr>
                          </a:solidFill>
                          <a:effectLst/>
                          <a:latin typeface="Arial" panose="020B0604020202020204" pitchFamily="34" charset="0"/>
                        </a:rPr>
                        <a:t>Conformación de la calzada existente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dirty="0">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dirty="0">
                          <a:solidFill>
                            <a:schemeClr val="accent6">
                              <a:lumMod val="50000"/>
                            </a:schemeClr>
                          </a:solidFill>
                          <a:effectLst/>
                          <a:latin typeface="Arial" panose="020B0604020202020204" pitchFamily="34" charset="0"/>
                        </a:rPr>
                        <a:t>11,8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chemeClr val="accent6">
                              <a:lumMod val="50000"/>
                            </a:schemeClr>
                          </a:solidFill>
                          <a:effectLst/>
                          <a:latin typeface="Arial" panose="020B0604020202020204" pitchFamily="34" charset="0"/>
                        </a:rPr>
                        <a:t>11,8</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548587">
                <a:tc gridSpan="3">
                  <a:txBody>
                    <a:bodyPr/>
                    <a:lstStyle/>
                    <a:p>
                      <a:pPr algn="just" rtl="0" fontAlgn="ctr"/>
                      <a:r>
                        <a:rPr lang="es-ES" sz="900" b="0" i="0" u="none" strike="noStrike" dirty="0">
                          <a:solidFill>
                            <a:schemeClr val="accent6">
                              <a:lumMod val="50000"/>
                            </a:schemeClr>
                          </a:solidFill>
                          <a:effectLst/>
                          <a:latin typeface="Arial" panose="020B0604020202020204" pitchFamily="34" charset="0"/>
                        </a:rPr>
                        <a:t>Mejoramiento de superficie de rodadura (ampliación de calzada, </a:t>
                      </a:r>
                      <a:r>
                        <a:rPr lang="es-ES" sz="900" b="0" i="0" u="none" strike="noStrike" dirty="0" err="1">
                          <a:solidFill>
                            <a:schemeClr val="accent6">
                              <a:lumMod val="50000"/>
                            </a:schemeClr>
                          </a:solidFill>
                          <a:effectLst/>
                          <a:latin typeface="Arial" panose="020B0604020202020204" pitchFamily="34" charset="0"/>
                        </a:rPr>
                        <a:t>sub-base</a:t>
                      </a:r>
                      <a:r>
                        <a:rPr lang="es-ES" sz="900" b="0" i="0" u="none" strike="noStrike" dirty="0">
                          <a:solidFill>
                            <a:schemeClr val="accent6">
                              <a:lumMod val="50000"/>
                            </a:schemeClr>
                          </a:solidFill>
                          <a:effectLst/>
                          <a:latin typeface="Arial" panose="020B0604020202020204" pitchFamily="34" charset="0"/>
                        </a:rPr>
                        <a:t>, base estabilizada con cemento, cunetas revestidas en concreto, filtros, tratamiento superficial doble, y  señalización vertical y horizontal).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900" b="0" i="0" u="none" strike="noStrike" dirty="0">
                          <a:solidFill>
                            <a:schemeClr val="accent6">
                              <a:lumMod val="50000"/>
                            </a:schemeClr>
                          </a:solidFill>
                          <a:effectLst/>
                          <a:latin typeface="Arial" panose="020B0604020202020204" pitchFamily="34" charset="0"/>
                        </a:rPr>
                        <a:t>7,7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chemeClr val="accent6">
                              <a:lumMod val="50000"/>
                            </a:schemeClr>
                          </a:solidFill>
                          <a:effectLst/>
                          <a:latin typeface="Arial" panose="020B0604020202020204" pitchFamily="34" charset="0"/>
                        </a:rPr>
                        <a:t>5,01 (</a:t>
                      </a:r>
                      <a:r>
                        <a:rPr lang="es-CO" sz="900" b="0" i="0" u="none" strike="noStrike" dirty="0" err="1">
                          <a:solidFill>
                            <a:schemeClr val="accent6">
                              <a:lumMod val="50000"/>
                            </a:schemeClr>
                          </a:solidFill>
                          <a:effectLst/>
                          <a:latin typeface="Arial" panose="020B0604020202020204" pitchFamily="34" charset="0"/>
                        </a:rPr>
                        <a:t>sub-base</a:t>
                      </a:r>
                      <a:r>
                        <a:rPr lang="es-CO" sz="900" b="0" i="0" u="none" strike="noStrike" dirty="0">
                          <a:solidFill>
                            <a:schemeClr val="accent6">
                              <a:lumMod val="50000"/>
                            </a:schemeClr>
                          </a:solidFill>
                          <a:effectLst/>
                          <a:latin typeface="Arial" panose="020B0604020202020204" pitchFamily="34" charset="0"/>
                        </a:rPr>
                        <a:t>)</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37147">
                <a:tc gridSpan="3">
                  <a:txBody>
                    <a:bodyPr/>
                    <a:lstStyle/>
                    <a:p>
                      <a:pPr algn="just" rtl="0" fontAlgn="ctr"/>
                      <a:r>
                        <a:rPr lang="es-CO" sz="900" b="0" i="0" u="none" strike="noStrike">
                          <a:solidFill>
                            <a:schemeClr val="accent6">
                              <a:lumMod val="50000"/>
                            </a:schemeClr>
                          </a:solidFill>
                          <a:effectLst/>
                          <a:latin typeface="Arial" panose="020B0604020202020204" pitchFamily="34" charset="0"/>
                        </a:rPr>
                        <a:t>Atención sitio crítico (pavimento rígido)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a:solidFill>
                            <a:schemeClr val="accent6">
                              <a:lumMod val="50000"/>
                            </a:schemeClr>
                          </a:solidFill>
                          <a:effectLst/>
                          <a:latin typeface="Arial" panose="020B0604020202020204" pitchFamily="34" charset="0"/>
                        </a:rPr>
                        <a:t>Kilómetro</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chemeClr val="accent6">
                              <a:lumMod val="50000"/>
                            </a:schemeClr>
                          </a:solidFill>
                          <a:effectLst/>
                          <a:latin typeface="Arial" panose="020B0604020202020204" pitchFamily="34" charset="0"/>
                        </a:rPr>
                        <a:t>0,3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chemeClr val="accent6">
                              <a:lumMod val="50000"/>
                            </a:schemeClr>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37147">
                <a:tc gridSpan="3">
                  <a:txBody>
                    <a:bodyPr/>
                    <a:lstStyle/>
                    <a:p>
                      <a:pPr algn="just" rtl="0" fontAlgn="ctr"/>
                      <a:r>
                        <a:rPr lang="es-ES" sz="900" b="0" i="0" u="none" strike="noStrike" dirty="0">
                          <a:solidFill>
                            <a:schemeClr val="accent6">
                              <a:lumMod val="50000"/>
                            </a:schemeClr>
                          </a:solidFill>
                          <a:effectLst/>
                          <a:latin typeface="Arial" panose="020B0604020202020204" pitchFamily="34" charset="0"/>
                        </a:rPr>
                        <a:t>Atención de sitios críticos (muros concreto)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l" rtl="0" fontAlgn="ctr"/>
                      <a:r>
                        <a:rPr lang="es-CO" sz="900" b="0" i="0" u="none" strike="noStrike">
                          <a:solidFill>
                            <a:schemeClr val="accent6">
                              <a:lumMod val="50000"/>
                            </a:schemeClr>
                          </a:solidFill>
                          <a:effectLst/>
                          <a:latin typeface="Arial" panose="020B0604020202020204" pitchFamily="34" charset="0"/>
                        </a:rPr>
                        <a:t>m3</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900" b="0" i="0" u="none" strike="noStrike">
                          <a:solidFill>
                            <a:schemeClr val="accent6">
                              <a:lumMod val="50000"/>
                            </a:schemeClr>
                          </a:solidFill>
                          <a:effectLst/>
                          <a:latin typeface="Arial" panose="020B0604020202020204" pitchFamily="34" charset="0"/>
                        </a:rPr>
                        <a:t>1.000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chemeClr val="accent6">
                              <a:lumMod val="50000"/>
                            </a:schemeClr>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graphicFrame>
        <p:nvGraphicFramePr>
          <p:cNvPr id="4" name="Tabla 3">
            <a:extLst>
              <a:ext uri="{FF2B5EF4-FFF2-40B4-BE49-F238E27FC236}">
                <a16:creationId xmlns:a16="http://schemas.microsoft.com/office/drawing/2014/main" id="{36645D58-8BA8-48BA-9FCE-0AB4994F57A3}"/>
              </a:ext>
            </a:extLst>
          </p:cNvPr>
          <p:cNvGraphicFramePr>
            <a:graphicFrameLocks noGrp="1"/>
          </p:cNvGraphicFramePr>
          <p:nvPr/>
        </p:nvGraphicFramePr>
        <p:xfrm>
          <a:off x="1631950" y="4594225"/>
          <a:ext cx="3527425" cy="1143000"/>
        </p:xfrm>
        <a:graphic>
          <a:graphicData uri="http://schemas.openxmlformats.org/drawingml/2006/table">
            <a:tbl>
              <a:tblPr firstRow="1" bandRow="1"/>
              <a:tblGrid>
                <a:gridCol w="2399937">
                  <a:extLst>
                    <a:ext uri="{9D8B030D-6E8A-4147-A177-3AD203B41FA5}">
                      <a16:colId xmlns:a16="http://schemas.microsoft.com/office/drawing/2014/main" val="20000"/>
                    </a:ext>
                  </a:extLst>
                </a:gridCol>
                <a:gridCol w="1127488">
                  <a:extLst>
                    <a:ext uri="{9D8B030D-6E8A-4147-A177-3AD203B41FA5}">
                      <a16:colId xmlns:a16="http://schemas.microsoft.com/office/drawing/2014/main" val="20001"/>
                    </a:ext>
                  </a:extLst>
                </a:gridCol>
              </a:tblGrid>
              <a:tr h="190500">
                <a:tc gridSpan="2">
                  <a:txBody>
                    <a:bodyPr/>
                    <a:lstStyle/>
                    <a:p>
                      <a:pPr algn="ctr" rtl="0" fontAlgn="b"/>
                      <a:r>
                        <a:rPr lang="es-CO" sz="900" b="0" i="0" u="none" strike="noStrike" dirty="0">
                          <a:solidFill>
                            <a:srgbClr val="FFFFFF"/>
                          </a:solidFill>
                          <a:effectLst/>
                          <a:latin typeface="Arial" panose="020B0604020202020204" pitchFamily="34" charset="0"/>
                        </a:rPr>
                        <a:t>INVERSIONES (MILLONES)</a:t>
                      </a:r>
                    </a:p>
                  </a:txBody>
                  <a:tcPr marL="0" marR="0" marT="0"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l" rtl="0" fontAlgn="ctr"/>
                      <a:r>
                        <a:rPr lang="es-CO" sz="900" b="1" i="0" u="none" strike="noStrike">
                          <a:solidFill>
                            <a:srgbClr val="375623"/>
                          </a:solidFill>
                          <a:effectLst/>
                          <a:latin typeface="Arial" panose="020B0604020202020204" pitchFamily="34" charset="0"/>
                        </a:rPr>
                        <a:t>A. Total contrato de Obra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1" i="0" u="none" strike="noStrike">
                          <a:solidFill>
                            <a:srgbClr val="375623"/>
                          </a:solidFill>
                          <a:effectLst/>
                          <a:latin typeface="Arial" panose="020B0604020202020204" pitchFamily="34" charset="0"/>
                        </a:rPr>
                        <a:t> $               11.705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00">
                <a:tc>
                  <a:txBody>
                    <a:bodyPr/>
                    <a:lstStyle/>
                    <a:p>
                      <a:pPr algn="l" rtl="0" fontAlgn="ctr"/>
                      <a:r>
                        <a:rPr lang="es-CO" sz="900" b="0" i="0" u="none" strike="noStrike">
                          <a:solidFill>
                            <a:srgbClr val="000000"/>
                          </a:solidFill>
                          <a:effectLst/>
                          <a:latin typeface="Arial" panose="020B0604020202020204" pitchFamily="34" charset="0"/>
                        </a:rPr>
                        <a:t>A. Inversión Obra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900" b="0" i="0" u="none" strike="noStrike">
                          <a:solidFill>
                            <a:srgbClr val="000000"/>
                          </a:solidFill>
                          <a:effectLst/>
                          <a:latin typeface="Arial" panose="020B0604020202020204" pitchFamily="34" charset="0"/>
                        </a:rPr>
                        <a:t> $                3.761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90500">
                <a:tc>
                  <a:txBody>
                    <a:bodyPr/>
                    <a:lstStyle/>
                    <a:p>
                      <a:pPr algn="l" rtl="0" fontAlgn="ctr"/>
                      <a:r>
                        <a:rPr lang="es-CO" sz="900" b="1" i="0" u="none" strike="noStrike">
                          <a:solidFill>
                            <a:srgbClr val="375623"/>
                          </a:solidFill>
                          <a:effectLst/>
                          <a:latin typeface="Arial" panose="020B0604020202020204" pitchFamily="34" charset="0"/>
                        </a:rPr>
                        <a:t>B. Total contrato de Interventoría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1" i="0" u="none" strike="noStrike">
                          <a:solidFill>
                            <a:srgbClr val="375623"/>
                          </a:solidFill>
                          <a:effectLst/>
                          <a:latin typeface="Arial" panose="020B0604020202020204" pitchFamily="34" charset="0"/>
                        </a:rPr>
                        <a:t> $                  970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00">
                <a:tc>
                  <a:txBody>
                    <a:bodyPr/>
                    <a:lstStyle/>
                    <a:p>
                      <a:pPr algn="l" rtl="0" fontAlgn="ctr"/>
                      <a:r>
                        <a:rPr lang="es-ES" sz="900" b="0" i="0" u="none" strike="noStrike">
                          <a:solidFill>
                            <a:srgbClr val="000000"/>
                          </a:solidFill>
                          <a:effectLst/>
                          <a:latin typeface="Arial" panose="020B0604020202020204" pitchFamily="34" charset="0"/>
                        </a:rPr>
                        <a:t>B.1 Inversión Interventoría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900" b="0" i="0" u="none" strike="noStrike">
                          <a:solidFill>
                            <a:srgbClr val="000000"/>
                          </a:solidFill>
                          <a:effectLst/>
                          <a:latin typeface="Arial" panose="020B0604020202020204" pitchFamily="34" charset="0"/>
                        </a:rPr>
                        <a:t> $                   415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90500">
                <a:tc>
                  <a:txBody>
                    <a:bodyPr/>
                    <a:lstStyle/>
                    <a:p>
                      <a:pPr algn="l" rtl="0" fontAlgn="ctr"/>
                      <a:r>
                        <a:rPr lang="es-CO" sz="900" b="1" i="0" u="none" strike="noStrike">
                          <a:solidFill>
                            <a:srgbClr val="375623"/>
                          </a:solidFill>
                          <a:effectLst/>
                          <a:latin typeface="Arial" panose="020B0604020202020204" pitchFamily="34" charset="0"/>
                        </a:rPr>
                        <a:t>Total Inversión 2019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1" i="0" u="none" strike="noStrike" dirty="0">
                          <a:solidFill>
                            <a:srgbClr val="375623"/>
                          </a:solidFill>
                          <a:effectLst/>
                          <a:latin typeface="Arial" panose="020B0604020202020204" pitchFamily="34" charset="0"/>
                        </a:rPr>
                        <a:t> $                4.176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ángulo 3">
            <a:extLst>
              <a:ext uri="{FF2B5EF4-FFF2-40B4-BE49-F238E27FC236}">
                <a16:creationId xmlns:a16="http://schemas.microsoft.com/office/drawing/2014/main" id="{60EFA222-CFC2-4577-B027-70E190DBC75C}"/>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03427" name="Rectángulo 7">
            <a:extLst>
              <a:ext uri="{FF2B5EF4-FFF2-40B4-BE49-F238E27FC236}">
                <a16:creationId xmlns:a16="http://schemas.microsoft.com/office/drawing/2014/main" id="{25F74EF3-6E0C-41F7-B05D-05A68B366A3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E2146EE-98FA-418B-AF31-CAC275FA59B8}"/>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3429" name="Imagen 14">
            <a:extLst>
              <a:ext uri="{FF2B5EF4-FFF2-40B4-BE49-F238E27FC236}">
                <a16:creationId xmlns:a16="http://schemas.microsoft.com/office/drawing/2014/main" id="{4E3ECD7B-4DE3-4301-B254-9F1696D64D2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03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0" name="CuadroTexto 2">
            <a:extLst>
              <a:ext uri="{FF2B5EF4-FFF2-40B4-BE49-F238E27FC236}">
                <a16:creationId xmlns:a16="http://schemas.microsoft.com/office/drawing/2014/main" id="{8169D7ED-DF4D-43C8-9B57-1D0F4B38C164}"/>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03431" name="CuadroTexto 11">
            <a:extLst>
              <a:ext uri="{FF2B5EF4-FFF2-40B4-BE49-F238E27FC236}">
                <a16:creationId xmlns:a16="http://schemas.microsoft.com/office/drawing/2014/main" id="{27DE1EF2-341C-4D32-859A-1C02D1EEAB75}"/>
              </a:ext>
            </a:extLst>
          </p:cNvPr>
          <p:cNvSpPr txBox="1">
            <a:spLocks noChangeArrowheads="1"/>
          </p:cNvSpPr>
          <p:nvPr/>
        </p:nvSpPr>
        <p:spPr bwMode="auto">
          <a:xfrm>
            <a:off x="9799638" y="1446213"/>
            <a:ext cx="1095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ACTUAL</a:t>
            </a:r>
          </a:p>
        </p:txBody>
      </p:sp>
      <p:pic>
        <p:nvPicPr>
          <p:cNvPr id="103432" name="Imagen 16">
            <a:extLst>
              <a:ext uri="{FF2B5EF4-FFF2-40B4-BE49-F238E27FC236}">
                <a16:creationId xmlns:a16="http://schemas.microsoft.com/office/drawing/2014/main" id="{0974A53B-6C23-44F6-B22C-C815FC4DADE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3" name="Imagen 2">
            <a:extLst>
              <a:ext uri="{FF2B5EF4-FFF2-40B4-BE49-F238E27FC236}">
                <a16:creationId xmlns:a16="http://schemas.microsoft.com/office/drawing/2014/main" id="{72749686-F64C-4FEB-B8A7-FC238AFCA0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FC69C5E-5852-4BDA-B5C2-E2580A4A5645}"/>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F50B8D02-B678-40B8-A4D1-C799A561AE76}"/>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6B14534-8D39-4703-8106-2D6619202F3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11635ECA-A84B-42D6-A2A6-EB3CE6F599B4}"/>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03438" name="CuadroTexto 4">
            <a:extLst>
              <a:ext uri="{FF2B5EF4-FFF2-40B4-BE49-F238E27FC236}">
                <a16:creationId xmlns:a16="http://schemas.microsoft.com/office/drawing/2014/main" id="{62BA0BFB-014A-4A96-A007-9DE741A1C1DB}"/>
              </a:ext>
            </a:extLst>
          </p:cNvPr>
          <p:cNvSpPr txBox="1">
            <a:spLocks noChangeArrowheads="1"/>
          </p:cNvSpPr>
          <p:nvPr/>
        </p:nvSpPr>
        <p:spPr bwMode="auto">
          <a:xfrm>
            <a:off x="1508125" y="5383213"/>
            <a:ext cx="9085263"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PR0+000 DEL PROYECTO. SECTOR CICANA. INTERVENCIÓN A NIVEL DE SUB-BASE </a:t>
            </a:r>
          </a:p>
          <a:p>
            <a:pPr>
              <a:lnSpc>
                <a:spcPct val="100000"/>
              </a:lnSpc>
              <a:spcBef>
                <a:spcPct val="0"/>
              </a:spcBef>
              <a:buFontTx/>
              <a:buNone/>
            </a:pPr>
            <a:endParaRPr lang="es-CO" altLang="es-CO" sz="1800">
              <a:solidFill>
                <a:srgbClr val="000000"/>
              </a:solidFill>
            </a:endParaRPr>
          </a:p>
        </p:txBody>
      </p:sp>
      <p:pic>
        <p:nvPicPr>
          <p:cNvPr id="103439" name="Imagen 1">
            <a:extLst>
              <a:ext uri="{FF2B5EF4-FFF2-40B4-BE49-F238E27FC236}">
                <a16:creationId xmlns:a16="http://schemas.microsoft.com/office/drawing/2014/main" id="{193899DE-0BED-4F94-AA98-0049E50404FC}"/>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04025" y="2046288"/>
            <a:ext cx="4095750" cy="307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40" name="Imagen 2">
            <a:extLst>
              <a:ext uri="{FF2B5EF4-FFF2-40B4-BE49-F238E27FC236}">
                <a16:creationId xmlns:a16="http://schemas.microsoft.com/office/drawing/2014/main" id="{A2AAE8AF-113D-4DF7-8352-E5CE6CD67F4B}"/>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220788" y="1995488"/>
            <a:ext cx="3952875" cy="312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ángulo 3">
            <a:extLst>
              <a:ext uri="{FF2B5EF4-FFF2-40B4-BE49-F238E27FC236}">
                <a16:creationId xmlns:a16="http://schemas.microsoft.com/office/drawing/2014/main" id="{0EB9C8AF-2B83-4353-9810-AAA098A7BA06}"/>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04451" name="Rectángulo 7">
            <a:extLst>
              <a:ext uri="{FF2B5EF4-FFF2-40B4-BE49-F238E27FC236}">
                <a16:creationId xmlns:a16="http://schemas.microsoft.com/office/drawing/2014/main" id="{1926A9EB-5E2D-44B9-B906-D81C0C3B997E}"/>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35589C11-97DC-469B-8A22-56F4F07CE994}"/>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4453" name="Imagen 14">
            <a:extLst>
              <a:ext uri="{FF2B5EF4-FFF2-40B4-BE49-F238E27FC236}">
                <a16:creationId xmlns:a16="http://schemas.microsoft.com/office/drawing/2014/main" id="{933A55A5-85D2-4D9D-A44C-7A543F3ABAC7}"/>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94813"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4" name="CuadroTexto 2">
            <a:extLst>
              <a:ext uri="{FF2B5EF4-FFF2-40B4-BE49-F238E27FC236}">
                <a16:creationId xmlns:a16="http://schemas.microsoft.com/office/drawing/2014/main" id="{59FAA212-2AA0-4FCA-B703-5831B4A01872}"/>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04455" name="CuadroTexto 11">
            <a:extLst>
              <a:ext uri="{FF2B5EF4-FFF2-40B4-BE49-F238E27FC236}">
                <a16:creationId xmlns:a16="http://schemas.microsoft.com/office/drawing/2014/main" id="{317D8E6C-6ED2-4203-8AB9-3AB6A5AD31A1}"/>
              </a:ext>
            </a:extLst>
          </p:cNvPr>
          <p:cNvSpPr txBox="1">
            <a:spLocks noChangeArrowheads="1"/>
          </p:cNvSpPr>
          <p:nvPr/>
        </p:nvSpPr>
        <p:spPr bwMode="auto">
          <a:xfrm>
            <a:off x="9799638" y="1446213"/>
            <a:ext cx="1095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ACTUAL</a:t>
            </a:r>
          </a:p>
        </p:txBody>
      </p:sp>
      <p:pic>
        <p:nvPicPr>
          <p:cNvPr id="104456" name="Imagen 16">
            <a:extLst>
              <a:ext uri="{FF2B5EF4-FFF2-40B4-BE49-F238E27FC236}">
                <a16:creationId xmlns:a16="http://schemas.microsoft.com/office/drawing/2014/main" id="{460336DC-873F-46D8-B9A5-C3AB8D5149A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57" name="Imagen 2">
            <a:extLst>
              <a:ext uri="{FF2B5EF4-FFF2-40B4-BE49-F238E27FC236}">
                <a16:creationId xmlns:a16="http://schemas.microsoft.com/office/drawing/2014/main" id="{8F132931-4BC7-4BCC-B058-ACB8929EB84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B7F80C55-CF57-4D55-92B1-AFD19966C203}"/>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52D46852-AE99-438B-898D-2D03E93FF24C}"/>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049F56F3-D9D9-49B6-9523-DF0C37306F36}"/>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609DA4A-D9DA-4620-889C-151AFD0F0BC2}"/>
              </a:ext>
            </a:extLst>
          </p:cNvPr>
          <p:cNvSpPr txBox="1"/>
          <p:nvPr/>
        </p:nvSpPr>
        <p:spPr>
          <a:xfrm>
            <a:off x="6786563" y="1901825"/>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04462" name="CuadroTexto 4">
            <a:extLst>
              <a:ext uri="{FF2B5EF4-FFF2-40B4-BE49-F238E27FC236}">
                <a16:creationId xmlns:a16="http://schemas.microsoft.com/office/drawing/2014/main" id="{EBAE11E1-1CFB-48EE-AC36-468F333490B0}"/>
              </a:ext>
            </a:extLst>
          </p:cNvPr>
          <p:cNvSpPr txBox="1">
            <a:spLocks noChangeArrowheads="1"/>
          </p:cNvSpPr>
          <p:nvPr/>
        </p:nvSpPr>
        <p:spPr bwMode="auto">
          <a:xfrm>
            <a:off x="2043113" y="5383213"/>
            <a:ext cx="7908925"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PR2+990 DEL PROYECTO. INTERVENCIÓN A NIVEL DE SUB-BASE GRANULAR </a:t>
            </a:r>
          </a:p>
          <a:p>
            <a:pPr>
              <a:lnSpc>
                <a:spcPct val="100000"/>
              </a:lnSpc>
              <a:spcBef>
                <a:spcPct val="0"/>
              </a:spcBef>
              <a:buFontTx/>
              <a:buNone/>
            </a:pPr>
            <a:endParaRPr lang="es-CO" altLang="es-CO" sz="1800">
              <a:solidFill>
                <a:srgbClr val="000000"/>
              </a:solidFill>
            </a:endParaRPr>
          </a:p>
        </p:txBody>
      </p:sp>
      <p:pic>
        <p:nvPicPr>
          <p:cNvPr id="104463" name="Imagen 5">
            <a:extLst>
              <a:ext uri="{FF2B5EF4-FFF2-40B4-BE49-F238E27FC236}">
                <a16:creationId xmlns:a16="http://schemas.microsoft.com/office/drawing/2014/main" id="{E3CF6C6B-1FDC-43C5-9302-7719539D4382}"/>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19200" y="2027238"/>
            <a:ext cx="3995738" cy="299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64" name="Imagen 6">
            <a:extLst>
              <a:ext uri="{FF2B5EF4-FFF2-40B4-BE49-F238E27FC236}">
                <a16:creationId xmlns:a16="http://schemas.microsoft.com/office/drawing/2014/main" id="{275BD1A3-F17E-425E-A502-AC86DDA36176}"/>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911975" y="2063750"/>
            <a:ext cx="3887788" cy="299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
            <a:extLst>
              <a:ext uri="{FF2B5EF4-FFF2-40B4-BE49-F238E27FC236}">
                <a16:creationId xmlns:a16="http://schemas.microsoft.com/office/drawing/2014/main" id="{39899D4E-740E-4A50-8768-82B0BD6E7362}"/>
              </a:ext>
            </a:extLst>
          </p:cNvPr>
          <p:cNvSpPr/>
          <p:nvPr/>
        </p:nvSpPr>
        <p:spPr>
          <a:xfrm>
            <a:off x="-30163" y="0"/>
            <a:ext cx="12222163" cy="7107238"/>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5475" name="Imagen 13">
            <a:extLst>
              <a:ext uri="{FF2B5EF4-FFF2-40B4-BE49-F238E27FC236}">
                <a16:creationId xmlns:a16="http://schemas.microsoft.com/office/drawing/2014/main" id="{30664EC8-5594-450D-A623-B6809197C2C3}"/>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63075" y="5918200"/>
            <a:ext cx="1931988"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ángulo 8">
            <a:extLst>
              <a:ext uri="{FF2B5EF4-FFF2-40B4-BE49-F238E27FC236}">
                <a16:creationId xmlns:a16="http://schemas.microsoft.com/office/drawing/2014/main" id="{09C28030-02FB-40E0-AB44-F6F3C25E1FE8}"/>
              </a:ext>
            </a:extLst>
          </p:cNvPr>
          <p:cNvSpPr/>
          <p:nvPr/>
        </p:nvSpPr>
        <p:spPr>
          <a:xfrm>
            <a:off x="-9525" y="5911850"/>
            <a:ext cx="6697663" cy="946150"/>
          </a:xfrm>
          <a:prstGeom prst="rect">
            <a:avLst/>
          </a:prstGeom>
          <a:solidFill>
            <a:srgbClr val="018E6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b="1" dirty="0">
              <a:solidFill>
                <a:srgbClr val="5B9BD5">
                  <a:lumMod val="50000"/>
                </a:srgb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5477" name="Imagen 13">
            <a:extLst>
              <a:ext uri="{FF2B5EF4-FFF2-40B4-BE49-F238E27FC236}">
                <a16:creationId xmlns:a16="http://schemas.microsoft.com/office/drawing/2014/main" id="{063AB43D-3925-4EFD-941D-84C38FA89A3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514850" y="6043613"/>
            <a:ext cx="3705225"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8" name="CuadroTexto 14">
            <a:extLst>
              <a:ext uri="{FF2B5EF4-FFF2-40B4-BE49-F238E27FC236}">
                <a16:creationId xmlns:a16="http://schemas.microsoft.com/office/drawing/2014/main" id="{E23C820B-200E-4B87-88CD-81878F0A1A28}"/>
              </a:ext>
            </a:extLst>
          </p:cNvPr>
          <p:cNvSpPr txBox="1">
            <a:spLocks noChangeArrowheads="1"/>
          </p:cNvSpPr>
          <p:nvPr/>
        </p:nvSpPr>
        <p:spPr bwMode="auto">
          <a:xfrm>
            <a:off x="823913" y="484188"/>
            <a:ext cx="10491787" cy="521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pt-BR" altLang="es-CO" sz="1600" b="1">
                <a:solidFill>
                  <a:srgbClr val="385723"/>
                </a:solidFill>
                <a:latin typeface="Arial" panose="020B0604020202020204" pitchFamily="34" charset="0"/>
                <a:cs typeface="Arial" panose="020B0604020202020204" pitchFamily="34" charset="0"/>
              </a:rPr>
              <a:t>PROGRAMA: CONECTIVIDAD REGIONAL</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 </a:t>
            </a:r>
            <a:r>
              <a:rPr lang="es-ES" altLang="es-CO" sz="14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 y Férrea</a:t>
            </a:r>
          </a:p>
          <a:p>
            <a:pPr>
              <a:lnSpc>
                <a:spcPct val="100000"/>
              </a:lnSpc>
              <a:spcBef>
                <a:spcPct val="0"/>
              </a:spcBef>
              <a:buFontTx/>
              <a:buNone/>
            </a:pPr>
            <a:endParaRPr lang="es-ES" altLang="es-CO" sz="1400" b="1">
              <a:solidFill>
                <a:srgbClr val="000000"/>
              </a:solidFill>
            </a:endParaRPr>
          </a:p>
          <a:p>
            <a:pPr>
              <a:lnSpc>
                <a:spcPct val="100000"/>
              </a:lnSpc>
              <a:spcBef>
                <a:spcPct val="0"/>
              </a:spcBef>
              <a:buFontTx/>
              <a:buNone/>
            </a:pPr>
            <a:r>
              <a:rPr lang="es-ES" altLang="es-CO" sz="1600" b="1">
                <a:solidFill>
                  <a:srgbClr val="385723"/>
                </a:solidFill>
              </a:rPr>
              <a:t>CONVENIO  770 de 2019</a:t>
            </a:r>
          </a:p>
          <a:p>
            <a:pPr>
              <a:lnSpc>
                <a:spcPct val="100000"/>
              </a:lnSpc>
              <a:spcBef>
                <a:spcPct val="0"/>
              </a:spcBef>
              <a:buFontTx/>
              <a:buNone/>
            </a:pPr>
            <a:endParaRPr lang="es-ES" altLang="es-CO" sz="1100" b="1">
              <a:solidFill>
                <a:srgbClr val="385723"/>
              </a:solidFill>
            </a:endParaRPr>
          </a:p>
          <a:p>
            <a:pPr>
              <a:lnSpc>
                <a:spcPct val="100000"/>
              </a:lnSpc>
              <a:spcBef>
                <a:spcPct val="0"/>
              </a:spcBef>
              <a:buFontTx/>
              <a:buNone/>
            </a:pPr>
            <a:r>
              <a:rPr lang="es-ES" altLang="es-CO" sz="1400" b="1">
                <a:solidFill>
                  <a:srgbClr val="385723"/>
                </a:solidFill>
              </a:rPr>
              <a:t>Objeto del Convenio: </a:t>
            </a:r>
            <a:r>
              <a:rPr lang="es-CO" altLang="es-CO" sz="1400">
                <a:solidFill>
                  <a:srgbClr val="385723"/>
                </a:solidFill>
              </a:rPr>
              <a:t>Aunar esfuerzos con el municipio de Tununguá para el mejoramiento y rehabilitación de la vía Tununguá Briceño cruce de la Ruta 6007 del Departamento de Boyacá. </a:t>
            </a:r>
            <a:endParaRPr lang="es-ES" altLang="es-CO" sz="1400">
              <a:solidFill>
                <a:srgbClr val="385723"/>
              </a:solidFill>
            </a:endParaRPr>
          </a:p>
          <a:p>
            <a:pPr>
              <a:lnSpc>
                <a:spcPct val="100000"/>
              </a:lnSpc>
              <a:spcBef>
                <a:spcPct val="0"/>
              </a:spcBef>
              <a:buFontTx/>
              <a:buNone/>
            </a:pPr>
            <a:endParaRPr lang="es-ES" altLang="es-CO" sz="1000" b="1">
              <a:solidFill>
                <a:srgbClr val="385723"/>
              </a:solidFill>
            </a:endParaRPr>
          </a:p>
          <a:p>
            <a:pPr algn="just">
              <a:lnSpc>
                <a:spcPct val="100000"/>
              </a:lnSpc>
              <a:spcBef>
                <a:spcPct val="0"/>
              </a:spcBef>
              <a:buFont typeface="Arial" panose="020B0604020202020204" pitchFamily="34" charset="0"/>
              <a:buNone/>
            </a:pPr>
            <a:r>
              <a:rPr lang="es-ES" altLang="es-CO" sz="1400" b="1">
                <a:solidFill>
                  <a:srgbClr val="385723"/>
                </a:solidFill>
              </a:rPr>
              <a:t>Alcance de la Gestión: </a:t>
            </a:r>
            <a:r>
              <a:rPr lang="es-ES" altLang="es-CO" sz="1400">
                <a:solidFill>
                  <a:srgbClr val="385723"/>
                </a:solidFill>
              </a:rPr>
              <a:t>El Instituto firmó el 15 de abril de 2019 el Convenio interadministrativo N° 770 de 2019 con el Municipio de Tununguá para el mejoramiento, </a:t>
            </a:r>
            <a:r>
              <a:rPr lang="es-CO" altLang="es-CO" sz="1400">
                <a:solidFill>
                  <a:srgbClr val="385723"/>
                </a:solidFill>
              </a:rPr>
              <a:t>rehabilitación y estabilización </a:t>
            </a:r>
            <a:r>
              <a:rPr lang="es-ES" altLang="es-CO" sz="1400">
                <a:solidFill>
                  <a:srgbClr val="385723"/>
                </a:solidFill>
              </a:rPr>
              <a:t>de la vía Tununguá - Briceño cruce de la Ruta 6007 sector piedra gorda – del K00+000 al K01+500 tramo Tununguá – Briceño y del K08+500 Puente Guayabal al K11+500 tramo Briceño – Piedra Gorda del departamento de Boyacá, La </a:t>
            </a:r>
            <a:r>
              <a:rPr lang="es-CO" altLang="es-CO" sz="1400">
                <a:solidFill>
                  <a:srgbClr val="385723"/>
                </a:solidFill>
              </a:rPr>
              <a:t>Contratación tanto del proceso de Obra, como de Interventoría está a cargo del Municipio de Tununguá </a:t>
            </a:r>
          </a:p>
          <a:p>
            <a:pPr>
              <a:lnSpc>
                <a:spcPct val="100000"/>
              </a:lnSpc>
              <a:spcBef>
                <a:spcPct val="0"/>
              </a:spcBef>
              <a:buFontTx/>
              <a:buNone/>
            </a:pPr>
            <a:endParaRPr lang="es-ES" altLang="es-CO" sz="1000" b="1">
              <a:solidFill>
                <a:srgbClr val="385723"/>
              </a:solidFill>
            </a:endParaRPr>
          </a:p>
          <a:p>
            <a:pPr algn="just">
              <a:lnSpc>
                <a:spcPct val="100000"/>
              </a:lnSpc>
              <a:spcBef>
                <a:spcPct val="0"/>
              </a:spcBef>
              <a:buFont typeface="Arial" panose="020B0604020202020204" pitchFamily="34" charset="0"/>
              <a:buNone/>
            </a:pPr>
            <a:r>
              <a:rPr lang="es-CO" altLang="es-CO" sz="1400">
                <a:solidFill>
                  <a:srgbClr val="385723"/>
                </a:solidFill>
              </a:rPr>
              <a:t>Obras de mejoramiento y rehabilitación de la vía Tununguá Briceño en los sectores del K0+00 al K1+500 y del K8+500 al K11+500 mediante la construcción de 4,5 km de pavimento, así como 15 alcantarillas, 1 Box y 1 muro de contención</a:t>
            </a:r>
          </a:p>
          <a:p>
            <a:pPr>
              <a:lnSpc>
                <a:spcPct val="100000"/>
              </a:lnSpc>
              <a:spcBef>
                <a:spcPct val="0"/>
              </a:spcBef>
              <a:buFontTx/>
              <a:buNone/>
            </a:pPr>
            <a:r>
              <a:rPr lang="es-CO" altLang="es-CO" sz="1400">
                <a:solidFill>
                  <a:srgbClr val="385723"/>
                </a:solidFill>
                <a:latin typeface="Calibri Light" panose="020F0302020204030204" pitchFamily="34" charset="0"/>
              </a:rPr>
              <a:t>Duración</a:t>
            </a:r>
            <a:r>
              <a:rPr lang="pt-BR" altLang="es-CO" sz="1400">
                <a:solidFill>
                  <a:srgbClr val="385723"/>
                </a:solidFill>
                <a:latin typeface="Calibri Light" panose="020F0302020204030204" pitchFamily="34" charset="0"/>
              </a:rPr>
              <a:t> inicial del Convenio: 5 meses</a:t>
            </a:r>
          </a:p>
          <a:p>
            <a:pPr>
              <a:lnSpc>
                <a:spcPct val="100000"/>
              </a:lnSpc>
              <a:spcBef>
                <a:spcPct val="0"/>
              </a:spcBef>
              <a:buFontTx/>
              <a:buNone/>
            </a:pPr>
            <a:endParaRPr lang="pt-BR" altLang="es-CO" sz="1000">
              <a:solidFill>
                <a:srgbClr val="385723"/>
              </a:solidFill>
              <a:latin typeface="Calibri Light" panose="020F0302020204030204" pitchFamily="34" charset="0"/>
            </a:endParaRPr>
          </a:p>
          <a:p>
            <a:pPr>
              <a:lnSpc>
                <a:spcPct val="100000"/>
              </a:lnSpc>
              <a:spcBef>
                <a:spcPct val="0"/>
              </a:spcBef>
              <a:buFontTx/>
              <a:buNone/>
            </a:pPr>
            <a:r>
              <a:rPr lang="es-CO" altLang="es-CO" sz="1400" b="1">
                <a:solidFill>
                  <a:srgbClr val="385723"/>
                </a:solidFill>
              </a:rPr>
              <a:t>Inversiones iniciales del proyecto:</a:t>
            </a:r>
            <a:r>
              <a:rPr lang="es-CO" altLang="es-CO" sz="1400">
                <a:solidFill>
                  <a:srgbClr val="385723"/>
                </a:solidFill>
              </a:rPr>
              <a:t> $10.000.000.000,00 de este valor se distribuyó $9.200.000.000 para la obra y $800.000.000 para la interventoría.</a:t>
            </a:r>
          </a:p>
          <a:p>
            <a:pPr>
              <a:lnSpc>
                <a:spcPct val="100000"/>
              </a:lnSpc>
              <a:spcBef>
                <a:spcPct val="0"/>
              </a:spcBef>
              <a:buFontTx/>
              <a:buNone/>
            </a:pPr>
            <a:r>
              <a:rPr lang="es-ES" altLang="es-CO" sz="1400">
                <a:solidFill>
                  <a:srgbClr val="385723"/>
                </a:solidFill>
              </a:rPr>
              <a:t>Valor Total del Contrato: $ 9.071.177.962</a:t>
            </a:r>
          </a:p>
          <a:p>
            <a:pPr>
              <a:lnSpc>
                <a:spcPct val="100000"/>
              </a:lnSpc>
              <a:spcBef>
                <a:spcPct val="0"/>
              </a:spcBef>
              <a:buFontTx/>
              <a:buNone/>
            </a:pPr>
            <a:r>
              <a:rPr lang="es-ES" altLang="es-CO" sz="1400">
                <a:solidFill>
                  <a:srgbClr val="385723"/>
                </a:solidFill>
              </a:rPr>
              <a:t>Valor Total Interventoría: $ 799.999.997</a:t>
            </a:r>
          </a:p>
          <a:p>
            <a:pPr>
              <a:lnSpc>
                <a:spcPct val="100000"/>
              </a:lnSpc>
              <a:spcBef>
                <a:spcPct val="0"/>
              </a:spcBef>
              <a:buFontTx/>
              <a:buNone/>
            </a:pPr>
            <a:endParaRPr lang="es-ES" altLang="es-CO" sz="1400">
              <a:solidFill>
                <a:srgbClr val="000000"/>
              </a:solidFill>
            </a:endParaRPr>
          </a:p>
          <a:p>
            <a:pPr>
              <a:lnSpc>
                <a:spcPct val="100000"/>
              </a:lnSpc>
              <a:spcBef>
                <a:spcPct val="0"/>
              </a:spcBef>
              <a:buFontTx/>
              <a:buNone/>
            </a:pPr>
            <a:endParaRPr lang="es-ES" altLang="es-CO" sz="1400" b="1">
              <a:solidFill>
                <a:srgbClr val="000000"/>
              </a:solidFill>
            </a:endParaRPr>
          </a:p>
          <a:p>
            <a:pPr>
              <a:lnSpc>
                <a:spcPct val="100000"/>
              </a:lnSpc>
              <a:spcBef>
                <a:spcPct val="0"/>
              </a:spcBef>
              <a:buFontTx/>
              <a:buNone/>
            </a:pPr>
            <a:endParaRPr lang="es-ES" altLang="es-CO" sz="1400" b="1">
              <a:solidFill>
                <a:srgbClr val="000000"/>
              </a:solidFill>
            </a:endParaRPr>
          </a:p>
        </p:txBody>
      </p:sp>
      <p:sp>
        <p:nvSpPr>
          <p:cNvPr id="27" name="Rectángulo 26">
            <a:extLst>
              <a:ext uri="{FF2B5EF4-FFF2-40B4-BE49-F238E27FC236}">
                <a16:creationId xmlns:a16="http://schemas.microsoft.com/office/drawing/2014/main" id="{0E0088DA-3C22-494B-B492-FFF44F94FE8A}"/>
              </a:ext>
            </a:extLst>
          </p:cNvPr>
          <p:cNvSpPr/>
          <p:nvPr/>
        </p:nvSpPr>
        <p:spPr>
          <a:xfrm>
            <a:off x="642938" y="4979988"/>
            <a:ext cx="1557337" cy="188912"/>
          </a:xfrm>
          <a:prstGeom prst="rect">
            <a:avLst/>
          </a:prstGeom>
          <a:solidFill>
            <a:schemeClr val="accent6">
              <a:lumMod val="50000"/>
            </a:schemeClr>
          </a:solidFill>
          <a:ln w="25400" cap="flat" cmpd="sng" algn="ctr">
            <a:solidFill>
              <a:srgbClr val="EF930A"/>
            </a:solidFill>
            <a:prstDash val="solid"/>
          </a:ln>
          <a:effectLst/>
        </p:spPr>
        <p:txBody>
          <a:bodyPr anchor="ctr"/>
          <a:lstStyle/>
          <a:p>
            <a:pPr algn="ctr">
              <a:defRPr/>
            </a:pPr>
            <a:endParaRPr lang="es-CO" sz="900" kern="0" dirty="0">
              <a:solidFill>
                <a:prstClr val="white"/>
              </a:solidFill>
              <a:highlight>
                <a:srgbClr val="008000"/>
              </a:highlight>
              <a:latin typeface="Work Sans" panose="020B0604020202020204" charset="0"/>
            </a:endParaRPr>
          </a:p>
        </p:txBody>
      </p:sp>
      <p:sp>
        <p:nvSpPr>
          <p:cNvPr id="105480" name="Rectángulo 27">
            <a:extLst>
              <a:ext uri="{FF2B5EF4-FFF2-40B4-BE49-F238E27FC236}">
                <a16:creationId xmlns:a16="http://schemas.microsoft.com/office/drawing/2014/main" id="{59C9F07E-0E7D-4D0B-B353-1B75ED49DCF2}"/>
              </a:ext>
            </a:extLst>
          </p:cNvPr>
          <p:cNvSpPr>
            <a:spLocks noChangeArrowheads="1"/>
          </p:cNvSpPr>
          <p:nvPr/>
        </p:nvSpPr>
        <p:spPr bwMode="auto">
          <a:xfrm>
            <a:off x="10661650" y="5386388"/>
            <a:ext cx="6858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700">
                <a:solidFill>
                  <a:srgbClr val="212121"/>
                </a:solidFill>
                <a:latin typeface="Arial" panose="020B0604020202020204" pitchFamily="34" charset="0"/>
                <a:cs typeface="Arial" panose="020B0604020202020204" pitchFamily="34" charset="0"/>
              </a:rPr>
              <a:t>PIEDRA GORDA</a:t>
            </a:r>
          </a:p>
        </p:txBody>
      </p:sp>
      <p:sp>
        <p:nvSpPr>
          <p:cNvPr id="105481" name="Rectángulo 28">
            <a:extLst>
              <a:ext uri="{FF2B5EF4-FFF2-40B4-BE49-F238E27FC236}">
                <a16:creationId xmlns:a16="http://schemas.microsoft.com/office/drawing/2014/main" id="{E08A4813-DA93-4B36-A40B-B131EBD5D847}"/>
              </a:ext>
            </a:extLst>
          </p:cNvPr>
          <p:cNvSpPr>
            <a:spLocks noChangeArrowheads="1"/>
          </p:cNvSpPr>
          <p:nvPr/>
        </p:nvSpPr>
        <p:spPr bwMode="auto">
          <a:xfrm>
            <a:off x="7615238" y="4764088"/>
            <a:ext cx="86677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900"/>
              </a:lnSpc>
              <a:spcBef>
                <a:spcPct val="0"/>
              </a:spcBef>
              <a:buFontTx/>
              <a:buNone/>
            </a:pPr>
            <a:r>
              <a:rPr lang="es-CO" altLang="es-CO" sz="700">
                <a:solidFill>
                  <a:srgbClr val="212121"/>
                </a:solidFill>
                <a:latin typeface="Arial" panose="020B0604020202020204" pitchFamily="34" charset="0"/>
                <a:cs typeface="Arial" panose="020B0604020202020204" pitchFamily="34" charset="0"/>
              </a:rPr>
              <a:t>PUENTE GUAYABAL</a:t>
            </a:r>
          </a:p>
        </p:txBody>
      </p:sp>
      <p:sp>
        <p:nvSpPr>
          <p:cNvPr id="105482" name="Rectángulo 29">
            <a:extLst>
              <a:ext uri="{FF2B5EF4-FFF2-40B4-BE49-F238E27FC236}">
                <a16:creationId xmlns:a16="http://schemas.microsoft.com/office/drawing/2014/main" id="{DB2DF909-619D-4616-ADF0-4B8360B05C2A}"/>
              </a:ext>
            </a:extLst>
          </p:cNvPr>
          <p:cNvSpPr>
            <a:spLocks noChangeArrowheads="1"/>
          </p:cNvSpPr>
          <p:nvPr/>
        </p:nvSpPr>
        <p:spPr bwMode="auto">
          <a:xfrm>
            <a:off x="5673725" y="4781550"/>
            <a:ext cx="406400"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900"/>
              </a:lnSpc>
              <a:spcBef>
                <a:spcPct val="0"/>
              </a:spcBef>
              <a:buFontTx/>
              <a:buNone/>
            </a:pPr>
            <a:r>
              <a:rPr lang="es-CO" altLang="es-CO" sz="700">
                <a:solidFill>
                  <a:srgbClr val="212121"/>
                </a:solidFill>
                <a:latin typeface="Arial" panose="020B0604020202020204" pitchFamily="34" charset="0"/>
                <a:cs typeface="Arial" panose="020B0604020202020204" pitchFamily="34" charset="0"/>
              </a:rPr>
              <a:t>BRICEÑO</a:t>
            </a:r>
          </a:p>
        </p:txBody>
      </p:sp>
      <p:sp>
        <p:nvSpPr>
          <p:cNvPr id="105483" name="Rectángulo 30">
            <a:extLst>
              <a:ext uri="{FF2B5EF4-FFF2-40B4-BE49-F238E27FC236}">
                <a16:creationId xmlns:a16="http://schemas.microsoft.com/office/drawing/2014/main" id="{76F7DCC7-9022-4CFE-BD62-F8BBFECE6672}"/>
              </a:ext>
            </a:extLst>
          </p:cNvPr>
          <p:cNvSpPr>
            <a:spLocks noChangeArrowheads="1"/>
          </p:cNvSpPr>
          <p:nvPr/>
        </p:nvSpPr>
        <p:spPr bwMode="auto">
          <a:xfrm>
            <a:off x="1422400" y="4803775"/>
            <a:ext cx="9747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900"/>
              </a:lnSpc>
              <a:spcBef>
                <a:spcPct val="0"/>
              </a:spcBef>
              <a:buFontTx/>
              <a:buNone/>
            </a:pPr>
            <a:r>
              <a:rPr lang="es-CO" altLang="es-CO" sz="700">
                <a:solidFill>
                  <a:srgbClr val="212121"/>
                </a:solidFill>
                <a:latin typeface="Arial" panose="020B0604020202020204" pitchFamily="34" charset="0"/>
                <a:cs typeface="Arial" panose="020B0604020202020204" pitchFamily="34" charset="0"/>
              </a:rPr>
              <a:t>CRUCE VÍA - BRICEÑO</a:t>
            </a:r>
          </a:p>
        </p:txBody>
      </p:sp>
      <p:sp>
        <p:nvSpPr>
          <p:cNvPr id="105484" name="Rectángulo 31">
            <a:extLst>
              <a:ext uri="{FF2B5EF4-FFF2-40B4-BE49-F238E27FC236}">
                <a16:creationId xmlns:a16="http://schemas.microsoft.com/office/drawing/2014/main" id="{AC2CE2A9-13D8-4191-A7D7-9208C0567DD5}"/>
              </a:ext>
            </a:extLst>
          </p:cNvPr>
          <p:cNvSpPr>
            <a:spLocks noChangeArrowheads="1"/>
          </p:cNvSpPr>
          <p:nvPr/>
        </p:nvSpPr>
        <p:spPr bwMode="auto">
          <a:xfrm>
            <a:off x="309563" y="5327650"/>
            <a:ext cx="5048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ts val="900"/>
              </a:lnSpc>
              <a:spcBef>
                <a:spcPct val="0"/>
              </a:spcBef>
              <a:buFontTx/>
              <a:buNone/>
            </a:pPr>
            <a:r>
              <a:rPr lang="es-CO" altLang="es-CO" sz="700">
                <a:solidFill>
                  <a:srgbClr val="212121"/>
                </a:solidFill>
                <a:latin typeface="Arial" panose="020B0604020202020204" pitchFamily="34" charset="0"/>
                <a:cs typeface="Arial" panose="020B0604020202020204" pitchFamily="34" charset="0"/>
              </a:rPr>
              <a:t>TUNUNGUÁ</a:t>
            </a:r>
            <a:endParaRPr lang="es-CO" altLang="es-CO" sz="600">
              <a:solidFill>
                <a:srgbClr val="212121"/>
              </a:solidFill>
              <a:latin typeface="Arial" panose="020B0604020202020204" pitchFamily="34" charset="0"/>
              <a:cs typeface="Arial" panose="020B0604020202020204" pitchFamily="34" charset="0"/>
            </a:endParaRPr>
          </a:p>
        </p:txBody>
      </p:sp>
      <p:sp>
        <p:nvSpPr>
          <p:cNvPr id="105485" name="Rectángulo 32">
            <a:extLst>
              <a:ext uri="{FF2B5EF4-FFF2-40B4-BE49-F238E27FC236}">
                <a16:creationId xmlns:a16="http://schemas.microsoft.com/office/drawing/2014/main" id="{0FBDE816-E11A-4FCD-A32E-E043124DE3E3}"/>
              </a:ext>
            </a:extLst>
          </p:cNvPr>
          <p:cNvSpPr>
            <a:spLocks noChangeArrowheads="1"/>
          </p:cNvSpPr>
          <p:nvPr/>
        </p:nvSpPr>
        <p:spPr bwMode="auto">
          <a:xfrm rot="-5400000">
            <a:off x="11144250" y="5632450"/>
            <a:ext cx="3159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700">
                <a:solidFill>
                  <a:srgbClr val="212121"/>
                </a:solidFill>
                <a:latin typeface="Work Sans" panose="00000500000000000000" pitchFamily="2" charset="0"/>
              </a:rPr>
              <a:t>K11+500</a:t>
            </a:r>
          </a:p>
        </p:txBody>
      </p:sp>
      <p:sp>
        <p:nvSpPr>
          <p:cNvPr id="105486" name="Rectángulo 33">
            <a:extLst>
              <a:ext uri="{FF2B5EF4-FFF2-40B4-BE49-F238E27FC236}">
                <a16:creationId xmlns:a16="http://schemas.microsoft.com/office/drawing/2014/main" id="{C7E30853-DD96-4D2E-88A6-CC8CB0CFD5B1}"/>
              </a:ext>
            </a:extLst>
          </p:cNvPr>
          <p:cNvSpPr>
            <a:spLocks noChangeArrowheads="1"/>
          </p:cNvSpPr>
          <p:nvPr/>
        </p:nvSpPr>
        <p:spPr bwMode="auto">
          <a:xfrm rot="-5400000">
            <a:off x="7920038" y="5627688"/>
            <a:ext cx="271462"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700">
                <a:solidFill>
                  <a:srgbClr val="212121"/>
                </a:solidFill>
                <a:latin typeface="Work Sans" panose="00000500000000000000" pitchFamily="2" charset="0"/>
              </a:rPr>
              <a:t>K8+500</a:t>
            </a:r>
          </a:p>
        </p:txBody>
      </p:sp>
      <p:sp>
        <p:nvSpPr>
          <p:cNvPr id="105487" name="Rectángulo 34">
            <a:extLst>
              <a:ext uri="{FF2B5EF4-FFF2-40B4-BE49-F238E27FC236}">
                <a16:creationId xmlns:a16="http://schemas.microsoft.com/office/drawing/2014/main" id="{F5E061BA-F5A5-417E-A3E0-E2C0BD3D8182}"/>
              </a:ext>
            </a:extLst>
          </p:cNvPr>
          <p:cNvSpPr>
            <a:spLocks noChangeArrowheads="1"/>
          </p:cNvSpPr>
          <p:nvPr/>
        </p:nvSpPr>
        <p:spPr bwMode="auto">
          <a:xfrm rot="-5400000">
            <a:off x="5733257" y="5626894"/>
            <a:ext cx="271462"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700">
                <a:solidFill>
                  <a:srgbClr val="212121"/>
                </a:solidFill>
                <a:latin typeface="Work Sans" panose="00000500000000000000" pitchFamily="2" charset="0"/>
              </a:rPr>
              <a:t>K6+500</a:t>
            </a:r>
          </a:p>
        </p:txBody>
      </p:sp>
      <p:sp>
        <p:nvSpPr>
          <p:cNvPr id="105488" name="Rectángulo 35">
            <a:extLst>
              <a:ext uri="{FF2B5EF4-FFF2-40B4-BE49-F238E27FC236}">
                <a16:creationId xmlns:a16="http://schemas.microsoft.com/office/drawing/2014/main" id="{C071AFB9-431C-415A-AFFB-7FD43702EF0C}"/>
              </a:ext>
            </a:extLst>
          </p:cNvPr>
          <p:cNvSpPr>
            <a:spLocks noChangeArrowheads="1"/>
          </p:cNvSpPr>
          <p:nvPr/>
        </p:nvSpPr>
        <p:spPr bwMode="auto">
          <a:xfrm rot="-5400000">
            <a:off x="1904206" y="5587207"/>
            <a:ext cx="27146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700">
                <a:solidFill>
                  <a:srgbClr val="212121"/>
                </a:solidFill>
                <a:latin typeface="Work Sans" panose="00000500000000000000" pitchFamily="2" charset="0"/>
              </a:rPr>
              <a:t>K1+500</a:t>
            </a:r>
          </a:p>
        </p:txBody>
      </p:sp>
      <p:sp>
        <p:nvSpPr>
          <p:cNvPr id="105489" name="Rectángulo 36">
            <a:extLst>
              <a:ext uri="{FF2B5EF4-FFF2-40B4-BE49-F238E27FC236}">
                <a16:creationId xmlns:a16="http://schemas.microsoft.com/office/drawing/2014/main" id="{6C652D1B-C3A2-4F4D-AA98-451A33A60D26}"/>
              </a:ext>
            </a:extLst>
          </p:cNvPr>
          <p:cNvSpPr>
            <a:spLocks noChangeArrowheads="1"/>
          </p:cNvSpPr>
          <p:nvPr/>
        </p:nvSpPr>
        <p:spPr bwMode="auto">
          <a:xfrm>
            <a:off x="2787650" y="5646738"/>
            <a:ext cx="404813"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900" b="1">
                <a:solidFill>
                  <a:srgbClr val="212121"/>
                </a:solidFill>
                <a:latin typeface="Work Sans" panose="00000500000000000000" pitchFamily="2" charset="0"/>
              </a:rPr>
              <a:t>BOYACÁ</a:t>
            </a:r>
          </a:p>
        </p:txBody>
      </p:sp>
      <p:sp>
        <p:nvSpPr>
          <p:cNvPr id="105490" name="Rectángulo 37">
            <a:extLst>
              <a:ext uri="{FF2B5EF4-FFF2-40B4-BE49-F238E27FC236}">
                <a16:creationId xmlns:a16="http://schemas.microsoft.com/office/drawing/2014/main" id="{9631A7FC-C630-4DD8-A131-7C315A5D3F4F}"/>
              </a:ext>
            </a:extLst>
          </p:cNvPr>
          <p:cNvSpPr>
            <a:spLocks noChangeArrowheads="1"/>
          </p:cNvSpPr>
          <p:nvPr/>
        </p:nvSpPr>
        <p:spPr bwMode="auto">
          <a:xfrm>
            <a:off x="10058400" y="5678488"/>
            <a:ext cx="404813"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900" b="1">
                <a:solidFill>
                  <a:srgbClr val="212121"/>
                </a:solidFill>
                <a:latin typeface="Work Sans" panose="00000500000000000000" pitchFamily="2" charset="0"/>
              </a:rPr>
              <a:t>BOYACÁ</a:t>
            </a:r>
          </a:p>
        </p:txBody>
      </p:sp>
      <p:sp>
        <p:nvSpPr>
          <p:cNvPr id="39" name="Rectángulo 38">
            <a:extLst>
              <a:ext uri="{FF2B5EF4-FFF2-40B4-BE49-F238E27FC236}">
                <a16:creationId xmlns:a16="http://schemas.microsoft.com/office/drawing/2014/main" id="{00F3C07A-0D18-4AB7-8761-139C4B400272}"/>
              </a:ext>
            </a:extLst>
          </p:cNvPr>
          <p:cNvSpPr/>
          <p:nvPr/>
        </p:nvSpPr>
        <p:spPr>
          <a:xfrm>
            <a:off x="2093913" y="4986338"/>
            <a:ext cx="5938837" cy="165100"/>
          </a:xfrm>
          <a:prstGeom prst="rect">
            <a:avLst/>
          </a:prstGeom>
          <a:noFill/>
          <a:ln w="25400" cap="flat" cmpd="sng" algn="ctr">
            <a:solidFill>
              <a:schemeClr val="bg2">
                <a:lumMod val="50000"/>
              </a:schemeClr>
            </a:solidFill>
            <a:prstDash val="solid"/>
          </a:ln>
          <a:effectLst/>
        </p:spPr>
        <p:txBody>
          <a:bodyPr anchor="ctr"/>
          <a:lstStyle/>
          <a:p>
            <a:pPr algn="ctr">
              <a:defRPr/>
            </a:pPr>
            <a:endParaRPr lang="es-CO" sz="900" kern="0">
              <a:solidFill>
                <a:prstClr val="white"/>
              </a:solidFill>
              <a:latin typeface="Work Sans" panose="020B0604020202020204" charset="0"/>
            </a:endParaRPr>
          </a:p>
        </p:txBody>
      </p:sp>
      <p:sp>
        <p:nvSpPr>
          <p:cNvPr id="40" name="Rectángulo 39">
            <a:extLst>
              <a:ext uri="{FF2B5EF4-FFF2-40B4-BE49-F238E27FC236}">
                <a16:creationId xmlns:a16="http://schemas.microsoft.com/office/drawing/2014/main" id="{9DFBE034-205B-4864-978E-1357BAF96020}"/>
              </a:ext>
            </a:extLst>
          </p:cNvPr>
          <p:cNvSpPr/>
          <p:nvPr/>
        </p:nvSpPr>
        <p:spPr>
          <a:xfrm>
            <a:off x="7564438" y="4989513"/>
            <a:ext cx="3717925" cy="168275"/>
          </a:xfrm>
          <a:prstGeom prst="rect">
            <a:avLst/>
          </a:prstGeom>
          <a:solidFill>
            <a:schemeClr val="accent6">
              <a:lumMod val="50000"/>
            </a:schemeClr>
          </a:solidFill>
          <a:ln w="25400" cap="flat" cmpd="sng" algn="ctr">
            <a:solidFill>
              <a:srgbClr val="EF930A"/>
            </a:solidFill>
            <a:prstDash val="solid"/>
          </a:ln>
          <a:effectLst/>
        </p:spPr>
        <p:txBody>
          <a:bodyPr anchor="ctr"/>
          <a:lstStyle/>
          <a:p>
            <a:pPr algn="ctr">
              <a:defRPr/>
            </a:pPr>
            <a:endParaRPr lang="es-CO" sz="900" kern="0">
              <a:solidFill>
                <a:prstClr val="white"/>
              </a:solidFill>
              <a:latin typeface="Work Sans" panose="020B0604020202020204" charset="0"/>
            </a:endParaRPr>
          </a:p>
        </p:txBody>
      </p:sp>
      <p:grpSp>
        <p:nvGrpSpPr>
          <p:cNvPr id="105493" name="Grupo 42">
            <a:extLst>
              <a:ext uri="{FF2B5EF4-FFF2-40B4-BE49-F238E27FC236}">
                <a16:creationId xmlns:a16="http://schemas.microsoft.com/office/drawing/2014/main" id="{5DBA2B2F-3BE5-4FEE-9B20-49FED521BA51}"/>
              </a:ext>
            </a:extLst>
          </p:cNvPr>
          <p:cNvGrpSpPr>
            <a:grpSpLocks/>
          </p:cNvGrpSpPr>
          <p:nvPr/>
        </p:nvGrpSpPr>
        <p:grpSpPr bwMode="auto">
          <a:xfrm>
            <a:off x="7686675" y="4887913"/>
            <a:ext cx="461963" cy="338137"/>
            <a:chOff x="8038260" y="4951095"/>
            <a:chExt cx="461899" cy="338687"/>
          </a:xfrm>
        </p:grpSpPr>
        <p:sp>
          <p:nvSpPr>
            <p:cNvPr id="44" name="Rectángulo 43">
              <a:extLst>
                <a:ext uri="{FF2B5EF4-FFF2-40B4-BE49-F238E27FC236}">
                  <a16:creationId xmlns:a16="http://schemas.microsoft.com/office/drawing/2014/main" id="{8C198525-F3E6-413E-A080-C9E8BCFF8654}"/>
                </a:ext>
              </a:extLst>
            </p:cNvPr>
            <p:cNvSpPr/>
            <p:nvPr/>
          </p:nvSpPr>
          <p:spPr>
            <a:xfrm>
              <a:off x="8166830" y="5046500"/>
              <a:ext cx="211108" cy="159008"/>
            </a:xfrm>
            <a:prstGeom prst="rect">
              <a:avLst/>
            </a:prstGeom>
            <a:solidFill>
              <a:srgbClr val="FFFFFF"/>
            </a:solidFill>
            <a:ln w="38100" cap="flat" cmpd="sng" algn="ctr">
              <a:solidFill>
                <a:srgbClr val="5B8BFF">
                  <a:lumMod val="50000"/>
                </a:srgbClr>
              </a:solidFill>
              <a:prstDash val="solid"/>
            </a:ln>
            <a:effectLst/>
          </p:spPr>
          <p:txBody>
            <a:bodyPr anchor="ctr"/>
            <a:lstStyle/>
            <a:p>
              <a:pPr algn="ctr">
                <a:defRPr/>
              </a:pPr>
              <a:endParaRPr lang="es-CO" sz="900" kern="0">
                <a:solidFill>
                  <a:prstClr val="white"/>
                </a:solidFill>
                <a:latin typeface="Work Sans" panose="020B0604020202020204" charset="0"/>
              </a:endParaRPr>
            </a:p>
          </p:txBody>
        </p:sp>
        <p:cxnSp>
          <p:nvCxnSpPr>
            <p:cNvPr id="105496" name="Conector recto 44">
              <a:extLst>
                <a:ext uri="{FF2B5EF4-FFF2-40B4-BE49-F238E27FC236}">
                  <a16:creationId xmlns:a16="http://schemas.microsoft.com/office/drawing/2014/main" id="{164077D3-9DB7-42A0-B0C3-58D8CAC3547D}"/>
                </a:ext>
              </a:extLst>
            </p:cNvPr>
            <p:cNvCxnSpPr>
              <a:cxnSpLocks noChangeShapeType="1"/>
            </p:cNvCxnSpPr>
            <p:nvPr/>
          </p:nvCxnSpPr>
          <p:spPr bwMode="auto">
            <a:xfrm flipH="1" flipV="1">
              <a:off x="8044815" y="4951095"/>
              <a:ext cx="134846" cy="95038"/>
            </a:xfrm>
            <a:prstGeom prst="line">
              <a:avLst/>
            </a:prstGeom>
            <a:noFill/>
            <a:ln w="38100" algn="ctr">
              <a:solidFill>
                <a:srgbClr val="0033AD"/>
              </a:solidFill>
              <a:round/>
              <a:headEnd/>
              <a:tailEnd/>
            </a:ln>
            <a:extLst>
              <a:ext uri="{909E8E84-426E-40DD-AFC4-6F175D3DCCD1}">
                <a14:hiddenFill xmlns:a14="http://schemas.microsoft.com/office/drawing/2010/main">
                  <a:noFill/>
                </a14:hiddenFill>
              </a:ext>
            </a:extLst>
          </p:spPr>
        </p:cxnSp>
        <p:cxnSp>
          <p:nvCxnSpPr>
            <p:cNvPr id="105497" name="Conector recto 45">
              <a:extLst>
                <a:ext uri="{FF2B5EF4-FFF2-40B4-BE49-F238E27FC236}">
                  <a16:creationId xmlns:a16="http://schemas.microsoft.com/office/drawing/2014/main" id="{2F6F53EA-7573-46FB-BB25-CB9ED634632A}"/>
                </a:ext>
              </a:extLst>
            </p:cNvPr>
            <p:cNvCxnSpPr>
              <a:cxnSpLocks noChangeShapeType="1"/>
            </p:cNvCxnSpPr>
            <p:nvPr/>
          </p:nvCxnSpPr>
          <p:spPr bwMode="auto">
            <a:xfrm flipV="1">
              <a:off x="8378424" y="4951095"/>
              <a:ext cx="121735" cy="95038"/>
            </a:xfrm>
            <a:prstGeom prst="line">
              <a:avLst/>
            </a:prstGeom>
            <a:noFill/>
            <a:ln w="38100" algn="ctr">
              <a:solidFill>
                <a:srgbClr val="0033AD"/>
              </a:solidFill>
              <a:round/>
              <a:headEnd/>
              <a:tailEnd/>
            </a:ln>
            <a:extLst>
              <a:ext uri="{909E8E84-426E-40DD-AFC4-6F175D3DCCD1}">
                <a14:hiddenFill xmlns:a14="http://schemas.microsoft.com/office/drawing/2010/main">
                  <a:noFill/>
                </a14:hiddenFill>
              </a:ext>
            </a:extLst>
          </p:spPr>
        </p:cxnSp>
        <p:cxnSp>
          <p:nvCxnSpPr>
            <p:cNvPr id="105498" name="Conector recto 46">
              <a:extLst>
                <a:ext uri="{FF2B5EF4-FFF2-40B4-BE49-F238E27FC236}">
                  <a16:creationId xmlns:a16="http://schemas.microsoft.com/office/drawing/2014/main" id="{AFAA4A5C-54E8-4EF7-85C8-1E4FCA026851}"/>
                </a:ext>
              </a:extLst>
            </p:cNvPr>
            <p:cNvCxnSpPr>
              <a:cxnSpLocks noChangeShapeType="1"/>
            </p:cNvCxnSpPr>
            <p:nvPr/>
          </p:nvCxnSpPr>
          <p:spPr bwMode="auto">
            <a:xfrm flipH="1">
              <a:off x="8038260" y="5198826"/>
              <a:ext cx="126171" cy="90956"/>
            </a:xfrm>
            <a:prstGeom prst="line">
              <a:avLst/>
            </a:prstGeom>
            <a:noFill/>
            <a:ln w="38100" algn="ctr">
              <a:solidFill>
                <a:srgbClr val="0033AD"/>
              </a:solidFill>
              <a:round/>
              <a:headEnd/>
              <a:tailEnd/>
            </a:ln>
            <a:extLst>
              <a:ext uri="{909E8E84-426E-40DD-AFC4-6F175D3DCCD1}">
                <a14:hiddenFill xmlns:a14="http://schemas.microsoft.com/office/drawing/2010/main">
                  <a:noFill/>
                </a14:hiddenFill>
              </a:ext>
            </a:extLst>
          </p:spPr>
        </p:cxnSp>
        <p:cxnSp>
          <p:nvCxnSpPr>
            <p:cNvPr id="105499" name="Conector recto 47">
              <a:extLst>
                <a:ext uri="{FF2B5EF4-FFF2-40B4-BE49-F238E27FC236}">
                  <a16:creationId xmlns:a16="http://schemas.microsoft.com/office/drawing/2014/main" id="{EAA53F2D-DC3A-4887-8904-0CBF8D9A8CA0}"/>
                </a:ext>
              </a:extLst>
            </p:cNvPr>
            <p:cNvCxnSpPr>
              <a:cxnSpLocks noChangeShapeType="1"/>
            </p:cNvCxnSpPr>
            <p:nvPr/>
          </p:nvCxnSpPr>
          <p:spPr bwMode="auto">
            <a:xfrm>
              <a:off x="8363194" y="5197055"/>
              <a:ext cx="136965" cy="92727"/>
            </a:xfrm>
            <a:prstGeom prst="line">
              <a:avLst/>
            </a:prstGeom>
            <a:noFill/>
            <a:ln w="38100" algn="ctr">
              <a:solidFill>
                <a:srgbClr val="0033AD"/>
              </a:solidFill>
              <a:round/>
              <a:headEnd/>
              <a:tailEnd/>
            </a:ln>
            <a:extLst>
              <a:ext uri="{909E8E84-426E-40DD-AFC4-6F175D3DCCD1}">
                <a14:hiddenFill xmlns:a14="http://schemas.microsoft.com/office/drawing/2010/main">
                  <a:noFill/>
                </a14:hiddenFill>
              </a:ext>
            </a:extLst>
          </p:spPr>
        </p:cxnSp>
      </p:grpSp>
      <p:sp>
        <p:nvSpPr>
          <p:cNvPr id="105494" name="Rectángulo 60">
            <a:extLst>
              <a:ext uri="{FF2B5EF4-FFF2-40B4-BE49-F238E27FC236}">
                <a16:creationId xmlns:a16="http://schemas.microsoft.com/office/drawing/2014/main" id="{CBAF1DE3-367E-4D88-AFBB-7D76BE374981}"/>
              </a:ext>
            </a:extLst>
          </p:cNvPr>
          <p:cNvSpPr>
            <a:spLocks noChangeArrowheads="1"/>
          </p:cNvSpPr>
          <p:nvPr/>
        </p:nvSpPr>
        <p:spPr bwMode="auto">
          <a:xfrm rot="-5400000">
            <a:off x="438150" y="5588000"/>
            <a:ext cx="27146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700">
                <a:solidFill>
                  <a:srgbClr val="212121"/>
                </a:solidFill>
                <a:latin typeface="Work Sans" panose="00000500000000000000" pitchFamily="2" charset="0"/>
              </a:rPr>
              <a:t>K0+000</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3724F9B8-09C8-4D08-BFAB-F1F02569A4C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6499" name="Imagen 1">
            <a:extLst>
              <a:ext uri="{FF2B5EF4-FFF2-40B4-BE49-F238E27FC236}">
                <a16:creationId xmlns:a16="http://schemas.microsoft.com/office/drawing/2014/main" id="{73142E80-1A6C-4D9D-850F-F7BEBB70FEA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61488" y="59563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B37146C0-D46E-4BFD-A28D-644E1385798A}"/>
              </a:ext>
            </a:extLst>
          </p:cNvPr>
          <p:cNvGrpSpPr>
            <a:grpSpLocks/>
          </p:cNvGrpSpPr>
          <p:nvPr/>
        </p:nvGrpSpPr>
        <p:grpSpPr bwMode="auto">
          <a:xfrm>
            <a:off x="5895975" y="733567"/>
            <a:ext cx="5419725" cy="440494"/>
            <a:chOff x="3797995" y="982677"/>
            <a:chExt cx="8830843" cy="754074"/>
          </a:xfrm>
          <a:solidFill>
            <a:schemeClr val="accent6">
              <a:lumMod val="60000"/>
              <a:lumOff val="40000"/>
            </a:schemeClr>
          </a:solidFill>
        </p:grpSpPr>
        <p:sp>
          <p:nvSpPr>
            <p:cNvPr id="12" name="Pentágono 11">
              <a:extLst>
                <a:ext uri="{FF2B5EF4-FFF2-40B4-BE49-F238E27FC236}">
                  <a16:creationId xmlns:a16="http://schemas.microsoft.com/office/drawing/2014/main" id="{E1D7AB35-A644-43DF-BE0F-53AE2A63B499}"/>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551292D9-4B0B-45EF-A62C-CBFD23739361}"/>
                </a:ext>
              </a:extLst>
            </p:cNvPr>
            <p:cNvSpPr/>
            <p:nvPr/>
          </p:nvSpPr>
          <p:spPr>
            <a:xfrm>
              <a:off x="4751538" y="1015860"/>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F61B6A89-A858-4260-AE6E-CBDB61159B7E}"/>
                </a:ext>
              </a:extLst>
            </p:cNvPr>
            <p:cNvSpPr txBox="1"/>
            <p:nvPr/>
          </p:nvSpPr>
          <p:spPr>
            <a:xfrm>
              <a:off x="5031026" y="982677"/>
              <a:ext cx="7320726" cy="579565"/>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900" b="1" dirty="0">
                  <a:solidFill>
                    <a:srgbClr val="70AD47">
                      <a:lumMod val="50000"/>
                    </a:srgbClr>
                  </a:solidFill>
                  <a:latin typeface="Arial" panose="020B0604020202020204" pitchFamily="34" charset="0"/>
                  <a:cs typeface="Arial" panose="020B0604020202020204" pitchFamily="34" charset="0"/>
                </a:rPr>
                <a:t>Municipio de Tununguá Departamento de Boyacá</a:t>
              </a:r>
              <a:endParaRPr lang="es-CO" sz="1000" b="1"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EAA7654D-1D5A-4E3D-89D6-D091A53D16F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06501" name="Rectángulo 67">
            <a:extLst>
              <a:ext uri="{FF2B5EF4-FFF2-40B4-BE49-F238E27FC236}">
                <a16:creationId xmlns:a16="http://schemas.microsoft.com/office/drawing/2014/main" id="{DF5680C8-C452-4E03-B63E-1F2AA8F8313C}"/>
              </a:ext>
            </a:extLst>
          </p:cNvPr>
          <p:cNvSpPr>
            <a:spLocks noChangeArrowheads="1"/>
          </p:cNvSpPr>
          <p:nvPr/>
        </p:nvSpPr>
        <p:spPr bwMode="auto">
          <a:xfrm>
            <a:off x="892175" y="141288"/>
            <a:ext cx="8670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CONECTIVIDAD REGIONAL</a:t>
            </a:r>
          </a:p>
        </p:txBody>
      </p:sp>
      <p:sp>
        <p:nvSpPr>
          <p:cNvPr id="106502" name="Rectángulo 68">
            <a:extLst>
              <a:ext uri="{FF2B5EF4-FFF2-40B4-BE49-F238E27FC236}">
                <a16:creationId xmlns:a16="http://schemas.microsoft.com/office/drawing/2014/main" id="{E3A219C6-8C4B-453C-A50E-385D851CD97B}"/>
              </a:ext>
            </a:extLst>
          </p:cNvPr>
          <p:cNvSpPr>
            <a:spLocks noChangeArrowheads="1"/>
          </p:cNvSpPr>
          <p:nvPr/>
        </p:nvSpPr>
        <p:spPr bwMode="auto">
          <a:xfrm>
            <a:off x="892175" y="350838"/>
            <a:ext cx="1116171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MEJORAMIENTO Y REHABILITACIÓN DE LA VÍA TUNUNGUÁ BRICEÑO CRUCE DE LA RUTA 6007 DEL DEPARTAMENTO DE BOYACÁ</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Terciaria</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06503" name="Imagen 35">
            <a:extLst>
              <a:ext uri="{FF2B5EF4-FFF2-40B4-BE49-F238E27FC236}">
                <a16:creationId xmlns:a16="http://schemas.microsoft.com/office/drawing/2014/main" id="{7166E13D-EDE8-477C-ACB1-F72DF753A48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4" name="CuadroTexto 3">
            <a:extLst>
              <a:ext uri="{FF2B5EF4-FFF2-40B4-BE49-F238E27FC236}">
                <a16:creationId xmlns:a16="http://schemas.microsoft.com/office/drawing/2014/main" id="{82752F80-726C-487B-BB52-B6536CF0BCEB}"/>
              </a:ext>
            </a:extLst>
          </p:cNvPr>
          <p:cNvSpPr txBox="1">
            <a:spLocks noChangeArrowheads="1"/>
          </p:cNvSpPr>
          <p:nvPr/>
        </p:nvSpPr>
        <p:spPr bwMode="auto">
          <a:xfrm>
            <a:off x="5054600" y="4162425"/>
            <a:ext cx="523875" cy="112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A700CE58-E104-45D7-8DF5-4C3B3908F7FA}"/>
              </a:ext>
            </a:extLst>
          </p:cNvPr>
          <p:cNvGrpSpPr>
            <a:grpSpLocks/>
          </p:cNvGrpSpPr>
          <p:nvPr/>
        </p:nvGrpSpPr>
        <p:grpSpPr bwMode="auto">
          <a:xfrm>
            <a:off x="5895975" y="1269416"/>
            <a:ext cx="5419725" cy="395223"/>
            <a:chOff x="3797995" y="1009789"/>
            <a:chExt cx="8840944" cy="726962"/>
          </a:xfrm>
          <a:solidFill>
            <a:schemeClr val="accent6">
              <a:lumMod val="60000"/>
              <a:lumOff val="40000"/>
            </a:schemeClr>
          </a:solidFill>
        </p:grpSpPr>
        <p:sp>
          <p:nvSpPr>
            <p:cNvPr id="39" name="Pentágono 11">
              <a:extLst>
                <a:ext uri="{FF2B5EF4-FFF2-40B4-BE49-F238E27FC236}">
                  <a16:creationId xmlns:a16="http://schemas.microsoft.com/office/drawing/2014/main" id="{873A9D0E-C2B9-4F24-AFA8-EC232F52C74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77B377CA-F658-40D5-8F2E-31B4C7C67AAE}"/>
                </a:ext>
              </a:extLst>
            </p:cNvPr>
            <p:cNvSpPr/>
            <p:nvPr/>
          </p:nvSpPr>
          <p:spPr>
            <a:xfrm>
              <a:off x="4803097" y="1009789"/>
              <a:ext cx="7835842"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a:t>
              </a:r>
              <a:r>
                <a:rPr lang="es-ES" sz="1100" b="1" dirty="0">
                  <a:solidFill>
                    <a:srgbClr val="70AD47">
                      <a:lumMod val="50000"/>
                    </a:srgbClr>
                  </a:solidFill>
                  <a:latin typeface="Arial" panose="020B0604020202020204" pitchFamily="34" charset="0"/>
                  <a:cs typeface="Arial" panose="020B0604020202020204" pitchFamily="34" charset="0"/>
                </a:rPr>
                <a:t> </a:t>
              </a:r>
              <a:r>
                <a:rPr lang="es-ES" sz="1050" b="1" dirty="0">
                  <a:solidFill>
                    <a:srgbClr val="70AD47">
                      <a:lumMod val="50000"/>
                    </a:srgbClr>
                  </a:solidFill>
                  <a:latin typeface="Arial" panose="020B0604020202020204" pitchFamily="34" charset="0"/>
                  <a:cs typeface="Arial" panose="020B0604020202020204" pitchFamily="34" charset="0"/>
                </a:rPr>
                <a:t>Interconectar los municipios de Tununguá y     </a:t>
              </a:r>
            </a:p>
            <a:p>
              <a:pPr eaLnBrk="1" fontAlgn="auto" hangingPunct="1">
                <a:spcBef>
                  <a:spcPts val="0"/>
                </a:spcBef>
                <a:spcAft>
                  <a:spcPts val="0"/>
                </a:spcAft>
                <a:defRPr/>
              </a:pPr>
              <a:r>
                <a:rPr lang="es-ES" sz="1050" b="1" dirty="0">
                  <a:solidFill>
                    <a:srgbClr val="70AD47">
                      <a:lumMod val="50000"/>
                    </a:srgbClr>
                  </a:solidFill>
                  <a:latin typeface="Arial" panose="020B0604020202020204" pitchFamily="34" charset="0"/>
                  <a:cs typeface="Arial" panose="020B0604020202020204" pitchFamily="34" charset="0"/>
                </a:rPr>
                <a:t>                                          Briceño</a:t>
              </a:r>
              <a:endParaRPr lang="es-CO" sz="14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5EE228B2-0E41-4B3E-9D11-9A79AB96F43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F53E7C74-B0BC-4177-8D7E-B184DE84690B}"/>
              </a:ext>
            </a:extLst>
          </p:cNvPr>
          <p:cNvGrpSpPr>
            <a:grpSpLocks/>
          </p:cNvGrpSpPr>
          <p:nvPr/>
        </p:nvGrpSpPr>
        <p:grpSpPr bwMode="auto">
          <a:xfrm>
            <a:off x="5895975" y="1731711"/>
            <a:ext cx="5419725" cy="442910"/>
            <a:chOff x="3797995" y="871729"/>
            <a:chExt cx="8786730" cy="655817"/>
          </a:xfrm>
          <a:solidFill>
            <a:schemeClr val="accent6">
              <a:lumMod val="60000"/>
              <a:lumOff val="40000"/>
            </a:schemeClr>
          </a:solidFill>
        </p:grpSpPr>
        <p:sp>
          <p:nvSpPr>
            <p:cNvPr id="44" name="Pentágono 11">
              <a:extLst>
                <a:ext uri="{FF2B5EF4-FFF2-40B4-BE49-F238E27FC236}">
                  <a16:creationId xmlns:a16="http://schemas.microsoft.com/office/drawing/2014/main" id="{D2FA7530-6927-4152-AFB2-0F9FC3DD3B58}"/>
                </a:ext>
              </a:extLst>
            </p:cNvPr>
            <p:cNvSpPr/>
            <p:nvPr/>
          </p:nvSpPr>
          <p:spPr>
            <a:xfrm>
              <a:off x="4218400" y="871729"/>
              <a:ext cx="519046"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E2919347-4D39-4B04-8D4D-A857D44AA172}"/>
                </a:ext>
              </a:extLst>
            </p:cNvPr>
            <p:cNvSpPr/>
            <p:nvPr/>
          </p:nvSpPr>
          <p:spPr>
            <a:xfrm>
              <a:off x="4746728" y="914038"/>
              <a:ext cx="7837997"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20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6E7D4194-08B3-48E1-ACBE-B68C33A4B9DB}"/>
                </a:ext>
              </a:extLst>
            </p:cNvPr>
            <p:cNvSpPr/>
            <p:nvPr/>
          </p:nvSpPr>
          <p:spPr>
            <a:xfrm>
              <a:off x="3797995" y="897587"/>
              <a:ext cx="629433"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7CE03B9D-E0C0-488E-A863-13DC8D540947}"/>
              </a:ext>
            </a:extLst>
          </p:cNvPr>
          <p:cNvGrpSpPr>
            <a:grpSpLocks/>
          </p:cNvGrpSpPr>
          <p:nvPr/>
        </p:nvGrpSpPr>
        <p:grpSpPr bwMode="auto">
          <a:xfrm>
            <a:off x="5895975" y="2288894"/>
            <a:ext cx="5419725"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D9ABE097-1DD6-4170-866B-6BFBBEC914F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D4BA241-A0F5-476A-882F-98105BE304A0}"/>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6B9F3626-5F73-44A5-8F45-3118BFD93DDF}"/>
                </a:ext>
              </a:extLst>
            </p:cNvPr>
            <p:cNvSpPr txBox="1"/>
            <p:nvPr/>
          </p:nvSpPr>
          <p:spPr>
            <a:xfrm>
              <a:off x="5031026" y="1111743"/>
              <a:ext cx="7320726" cy="604091"/>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4,5</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AB9F7BE0-9A20-459A-8E23-EFBA933B3D6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06508" name="Imagen 54">
            <a:extLst>
              <a:ext uri="{FF2B5EF4-FFF2-40B4-BE49-F238E27FC236}">
                <a16:creationId xmlns:a16="http://schemas.microsoft.com/office/drawing/2014/main" id="{7A3CBE33-1B28-4D0F-B9E9-A31A3704493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09" name="Imagen 30">
            <a:extLst>
              <a:ext uri="{FF2B5EF4-FFF2-40B4-BE49-F238E27FC236}">
                <a16:creationId xmlns:a16="http://schemas.microsoft.com/office/drawing/2014/main" id="{666927C0-EC3C-4C30-B9E1-B16B4CF7813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5388" y="4151313"/>
            <a:ext cx="3765550" cy="17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18D942AA-76A1-453D-B442-484F0E7EED1F}"/>
              </a:ext>
            </a:extLst>
          </p:cNvPr>
          <p:cNvGraphicFramePr>
            <a:graphicFrameLocks noGrp="1"/>
          </p:cNvGraphicFramePr>
          <p:nvPr/>
        </p:nvGraphicFramePr>
        <p:xfrm>
          <a:off x="5921375" y="2798763"/>
          <a:ext cx="5419725" cy="3076575"/>
        </p:xfrm>
        <a:graphic>
          <a:graphicData uri="http://schemas.openxmlformats.org/drawingml/2006/table">
            <a:tbl>
              <a:tblPr firstRow="1" bandRow="1"/>
              <a:tblGrid>
                <a:gridCol w="1772117">
                  <a:extLst>
                    <a:ext uri="{9D8B030D-6E8A-4147-A177-3AD203B41FA5}">
                      <a16:colId xmlns:a16="http://schemas.microsoft.com/office/drawing/2014/main" val="20000"/>
                    </a:ext>
                  </a:extLst>
                </a:gridCol>
                <a:gridCol w="1432461">
                  <a:extLst>
                    <a:ext uri="{9D8B030D-6E8A-4147-A177-3AD203B41FA5}">
                      <a16:colId xmlns:a16="http://schemas.microsoft.com/office/drawing/2014/main" val="20001"/>
                    </a:ext>
                  </a:extLst>
                </a:gridCol>
                <a:gridCol w="1461997">
                  <a:extLst>
                    <a:ext uri="{9D8B030D-6E8A-4147-A177-3AD203B41FA5}">
                      <a16:colId xmlns:a16="http://schemas.microsoft.com/office/drawing/2014/main" val="20002"/>
                    </a:ext>
                  </a:extLst>
                </a:gridCol>
                <a:gridCol w="753150">
                  <a:extLst>
                    <a:ext uri="{9D8B030D-6E8A-4147-A177-3AD203B41FA5}">
                      <a16:colId xmlns:a16="http://schemas.microsoft.com/office/drawing/2014/main" val="20003"/>
                    </a:ext>
                  </a:extLst>
                </a:gridCol>
              </a:tblGrid>
              <a:tr h="131454">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5" marR="9525"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1454">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$ 9.071</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31454">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2"/>
                  </a:ext>
                </a:extLst>
              </a:tr>
              <a:tr h="131454">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$ 799</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3"/>
                  </a:ext>
                </a:extLst>
              </a:tr>
              <a:tr h="131454">
                <a:tc gridSpan="2">
                  <a:txBody>
                    <a:bodyPr/>
                    <a:lstStyle/>
                    <a:p>
                      <a:pPr algn="l" rtl="0" fontAlgn="ctr"/>
                      <a:r>
                        <a:rPr lang="es-ES" sz="800" b="0" i="0" u="none" strike="noStrike" dirty="0">
                          <a:solidFill>
                            <a:srgbClr val="375623"/>
                          </a:solidFill>
                          <a:effectLst/>
                          <a:latin typeface="Arial" panose="020B0604020202020204" pitchFamily="34" charset="0"/>
                        </a:rPr>
                        <a:t>B.2 Inversión  Interventoría 2019</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31454">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$ 9.871</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31454">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31454">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5" marR="9525"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438092">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8"/>
                  </a:ext>
                </a:extLst>
              </a:tr>
              <a:tr h="330667">
                <a:tc>
                  <a:txBody>
                    <a:bodyPr/>
                    <a:lstStyle/>
                    <a:p>
                      <a:pPr algn="ctr" rtl="0" fontAlgn="ctr"/>
                      <a:r>
                        <a:rPr lang="it-IT" sz="800" b="0" i="0" u="none" strike="noStrike">
                          <a:solidFill>
                            <a:srgbClr val="375623"/>
                          </a:solidFill>
                          <a:effectLst/>
                          <a:latin typeface="Arial" panose="020B0604020202020204" pitchFamily="34" charset="0"/>
                        </a:rPr>
                        <a:t>DEL K00+000 AL K01+500 TRAMO TUNUNGUA – BRICEÑO </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1,5 KM</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9"/>
                  </a:ext>
                </a:extLst>
              </a:tr>
              <a:tr h="223243">
                <a:tc>
                  <a:txBody>
                    <a:bodyPr/>
                    <a:lstStyle/>
                    <a:p>
                      <a:pPr algn="ctr" rtl="0" fontAlgn="ctr"/>
                      <a:r>
                        <a:rPr lang="es-CO" sz="800" b="0" i="0" u="none" strike="noStrike">
                          <a:solidFill>
                            <a:srgbClr val="375623"/>
                          </a:solidFill>
                          <a:effectLst/>
                          <a:latin typeface="Arial" panose="020B0604020202020204" pitchFamily="34" charset="0"/>
                        </a:rPr>
                        <a:t>OBRAS DE DRENAJE - Alcantarillas</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15 Und</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38092">
                <a:tc>
                  <a:txBody>
                    <a:bodyPr/>
                    <a:lstStyle/>
                    <a:p>
                      <a:pPr algn="ctr" rtl="0" fontAlgn="ctr"/>
                      <a:r>
                        <a:rPr lang="es-CO" sz="800" b="0" i="0" u="none" strike="noStrike">
                          <a:solidFill>
                            <a:srgbClr val="375623"/>
                          </a:solidFill>
                          <a:effectLst/>
                          <a:latin typeface="Arial" panose="020B0604020202020204" pitchFamily="34" charset="0"/>
                        </a:rPr>
                        <a:t>DEL K08+500 PUENTE GUAYABAL AL K11+500 TRAMO BRICEÑO – PIEDRA GORDA</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3,5 KM</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31454">
                <a:tc>
                  <a:txBody>
                    <a:bodyPr/>
                    <a:lstStyle/>
                    <a:p>
                      <a:pPr algn="ctr" rtl="0" fontAlgn="ctr"/>
                      <a:r>
                        <a:rPr lang="es-CO" sz="800" b="0" i="0" u="none" strike="noStrike">
                          <a:solidFill>
                            <a:srgbClr val="375623"/>
                          </a:solidFill>
                          <a:effectLst/>
                          <a:latin typeface="Arial" panose="020B0604020202020204" pitchFamily="34" charset="0"/>
                        </a:rPr>
                        <a:t>BOXCULVERT 1 (3m*3m*10m)</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 Und</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330667">
                <a:tc>
                  <a:txBody>
                    <a:bodyPr/>
                    <a:lstStyle/>
                    <a:p>
                      <a:pPr algn="ctr" rtl="0" fontAlgn="ctr"/>
                      <a:r>
                        <a:rPr lang="es-ES" sz="800" b="0" i="0" u="none" strike="noStrike">
                          <a:solidFill>
                            <a:srgbClr val="375623"/>
                          </a:solidFill>
                          <a:effectLst/>
                          <a:latin typeface="Arial" panose="020B0604020202020204" pitchFamily="34" charset="0"/>
                        </a:rPr>
                        <a:t>OBRAS DE DRENAJE Y PROTECCIÓN (Filtros y Cunetas)</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800" b="0" i="0" u="none" strike="noStrike">
                          <a:solidFill>
                            <a:srgbClr val="375623"/>
                          </a:solidFill>
                          <a:effectLst/>
                          <a:latin typeface="Arial" panose="020B0604020202020204" pitchFamily="34" charset="0"/>
                        </a:rPr>
                        <a:t>9 KM</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tc>
                  <a:txBody>
                    <a:bodyPr/>
                    <a:lstStyle/>
                    <a:p>
                      <a:pPr algn="ctr" rtl="0" fontAlgn="ctr"/>
                      <a:r>
                        <a:rPr lang="es-CO" sz="800" b="0" i="0" u="none" strike="noStrike">
                          <a:solidFill>
                            <a:srgbClr val="375623"/>
                          </a:solidFill>
                          <a:effectLst/>
                          <a:latin typeface="Arial" panose="020B0604020202020204" pitchFamily="34" charset="0"/>
                        </a:rPr>
                        <a:t>0</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F0D9"/>
                    </a:solidFill>
                  </a:tcPr>
                </a:tc>
                <a:extLst>
                  <a:ext uri="{0D108BD9-81ED-4DB2-BD59-A6C34878D82A}">
                    <a16:rowId xmlns:a16="http://schemas.microsoft.com/office/drawing/2014/main" val="10013"/>
                  </a:ext>
                </a:extLst>
              </a:tr>
              <a:tr h="132729">
                <a:tc>
                  <a:txBody>
                    <a:bodyPr/>
                    <a:lstStyle/>
                    <a:p>
                      <a:pPr algn="ctr" rtl="0" fontAlgn="ctr"/>
                      <a:r>
                        <a:rPr lang="es-CO" sz="800" b="0" i="0" u="none" strike="noStrike">
                          <a:solidFill>
                            <a:srgbClr val="375623"/>
                          </a:solidFill>
                          <a:effectLst/>
                          <a:latin typeface="Arial" panose="020B0604020202020204" pitchFamily="34" charset="0"/>
                        </a:rPr>
                        <a:t>MURO DE CONTENCIÓN </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0" i="0" u="none" strike="noStrike">
                          <a:solidFill>
                            <a:srgbClr val="375623"/>
                          </a:solidFill>
                          <a:effectLst/>
                          <a:latin typeface="Arial" panose="020B0604020202020204" pitchFamily="34" charset="0"/>
                        </a:rPr>
                        <a:t>1 Und</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tc>
                  <a:txBody>
                    <a:bodyPr/>
                    <a:lstStyle/>
                    <a:p>
                      <a:pPr algn="ctr" rtl="0" fontAlgn="ctr"/>
                      <a:r>
                        <a:rPr lang="es-CO" sz="800" b="0" i="0" u="none" strike="noStrike" dirty="0">
                          <a:solidFill>
                            <a:srgbClr val="375623"/>
                          </a:solidFill>
                          <a:effectLst/>
                          <a:latin typeface="Arial" panose="020B0604020202020204" pitchFamily="34" charset="0"/>
                        </a:rPr>
                        <a:t>0</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5E0B4"/>
                    </a:solidFill>
                  </a:tcPr>
                </a:tc>
                <a:extLst>
                  <a:ext uri="{0D108BD9-81ED-4DB2-BD59-A6C34878D82A}">
                    <a16:rowId xmlns:a16="http://schemas.microsoft.com/office/drawing/2014/main" val="10014"/>
                  </a:ext>
                </a:extLst>
              </a:tr>
            </a:tbl>
          </a:graphicData>
        </a:graphic>
      </p:graphicFrame>
      <p:graphicFrame>
        <p:nvGraphicFramePr>
          <p:cNvPr id="6" name="Tabla 5">
            <a:extLst>
              <a:ext uri="{FF2B5EF4-FFF2-40B4-BE49-F238E27FC236}">
                <a16:creationId xmlns:a16="http://schemas.microsoft.com/office/drawing/2014/main" id="{32B9EB10-2825-4D95-B746-CB59447F7F23}"/>
              </a:ext>
            </a:extLst>
          </p:cNvPr>
          <p:cNvGraphicFramePr>
            <a:graphicFrameLocks noGrp="1"/>
          </p:cNvGraphicFramePr>
          <p:nvPr/>
        </p:nvGraphicFramePr>
        <p:xfrm>
          <a:off x="892175" y="1066800"/>
          <a:ext cx="4613275" cy="3114675"/>
        </p:xfrm>
        <a:graphic>
          <a:graphicData uri="http://schemas.openxmlformats.org/drawingml/2006/table">
            <a:tbl>
              <a:tblPr firstRow="1" bandRow="1"/>
              <a:tblGrid>
                <a:gridCol w="1647599">
                  <a:extLst>
                    <a:ext uri="{9D8B030D-6E8A-4147-A177-3AD203B41FA5}">
                      <a16:colId xmlns:a16="http://schemas.microsoft.com/office/drawing/2014/main" val="20000"/>
                    </a:ext>
                  </a:extLst>
                </a:gridCol>
                <a:gridCol w="1221969">
                  <a:extLst>
                    <a:ext uri="{9D8B030D-6E8A-4147-A177-3AD203B41FA5}">
                      <a16:colId xmlns:a16="http://schemas.microsoft.com/office/drawing/2014/main" val="20001"/>
                    </a:ext>
                  </a:extLst>
                </a:gridCol>
                <a:gridCol w="498530">
                  <a:extLst>
                    <a:ext uri="{9D8B030D-6E8A-4147-A177-3AD203B41FA5}">
                      <a16:colId xmlns:a16="http://schemas.microsoft.com/office/drawing/2014/main" val="20002"/>
                    </a:ext>
                  </a:extLst>
                </a:gridCol>
                <a:gridCol w="311539">
                  <a:extLst>
                    <a:ext uri="{9D8B030D-6E8A-4147-A177-3AD203B41FA5}">
                      <a16:colId xmlns:a16="http://schemas.microsoft.com/office/drawing/2014/main" val="20003"/>
                    </a:ext>
                  </a:extLst>
                </a:gridCol>
                <a:gridCol w="933639">
                  <a:extLst>
                    <a:ext uri="{9D8B030D-6E8A-4147-A177-3AD203B41FA5}">
                      <a16:colId xmlns:a16="http://schemas.microsoft.com/office/drawing/2014/main" val="20004"/>
                    </a:ext>
                  </a:extLst>
                </a:gridCol>
              </a:tblGrid>
              <a:tr h="131416">
                <a:tc gridSpan="5">
                  <a:txBody>
                    <a:bodyPr/>
                    <a:lstStyle/>
                    <a:p>
                      <a:pPr algn="ctr" rtl="0" fontAlgn="b"/>
                      <a:r>
                        <a:rPr lang="es-CO" sz="800" b="0" i="0" u="none" strike="noStrike">
                          <a:solidFill>
                            <a:srgbClr val="FFFFFF"/>
                          </a:solidFill>
                          <a:effectLst/>
                          <a:latin typeface="Arial" panose="020B0604020202020204" pitchFamily="34" charset="0"/>
                          <a:cs typeface="Arial" panose="020B0604020202020204" pitchFamily="34" charset="0"/>
                        </a:rPr>
                        <a:t>INFORMACION DEL CONTRATO</a:t>
                      </a:r>
                    </a:p>
                  </a:txBody>
                  <a:tcPr marL="9525" marR="9525" marT="9519"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31416">
                <a:tc>
                  <a:txBody>
                    <a:bodyPr/>
                    <a:lstStyle/>
                    <a:p>
                      <a:pPr algn="l" rtl="0" fontAlgn="b"/>
                      <a:r>
                        <a:rPr lang="es-CO" sz="800" b="1" i="0" u="none" strike="noStrike" dirty="0">
                          <a:solidFill>
                            <a:srgbClr val="375623"/>
                          </a:solidFill>
                          <a:effectLst/>
                          <a:latin typeface="Arial" panose="020B0604020202020204" pitchFamily="34" charset="0"/>
                          <a:cs typeface="Arial" panose="020B0604020202020204" pitchFamily="34" charset="0"/>
                        </a:rPr>
                        <a:t>CONVENIO No.</a:t>
                      </a:r>
                    </a:p>
                  </a:txBody>
                  <a:tcPr marL="9525" marR="9525" marT="9519"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 </a:t>
                      </a:r>
                    </a:p>
                  </a:txBody>
                  <a:tcPr marL="9525" marR="9525" marT="95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770 DE 2019</a:t>
                      </a:r>
                    </a:p>
                  </a:txBody>
                  <a:tcPr marL="9525" marR="9525" marT="95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l" rtl="0" fontAlgn="ctr"/>
                      <a:endParaRPr lang="es-CO" sz="800" b="0" i="0" u="none" strike="noStrike">
                        <a:solidFill>
                          <a:srgbClr val="375623"/>
                        </a:solidFill>
                        <a:effectLst/>
                        <a:latin typeface="Arial" panose="020B0604020202020204" pitchFamily="34" charset="0"/>
                        <a:cs typeface="Arial" panose="020B0604020202020204" pitchFamily="34" charset="0"/>
                      </a:endParaRP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 </a:t>
                      </a:r>
                    </a:p>
                  </a:txBody>
                  <a:tcPr marL="9525" marR="9525" marT="951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31416">
                <a:tc>
                  <a:txBody>
                    <a:bodyPr/>
                    <a:lstStyle/>
                    <a:p>
                      <a:pPr algn="l" rtl="0" fontAlgn="b"/>
                      <a:r>
                        <a:rPr lang="es-CO" sz="800" b="1" i="0" u="none" strike="noStrike" dirty="0">
                          <a:solidFill>
                            <a:srgbClr val="375623"/>
                          </a:solidFill>
                          <a:effectLst/>
                          <a:latin typeface="Arial" panose="020B0604020202020204" pitchFamily="34" charset="0"/>
                          <a:cs typeface="Arial" panose="020B0604020202020204" pitchFamily="34" charset="0"/>
                        </a:rPr>
                        <a:t>FECHA DE INICIO:</a:t>
                      </a:r>
                    </a:p>
                  </a:txBody>
                  <a:tcPr marL="9525" marR="9525" marT="9519"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4">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9/12/2019</a:t>
                      </a:r>
                    </a:p>
                  </a:txBody>
                  <a:tcPr marL="9525" marR="9525" marT="951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31416">
                <a:tc gridSpan="4">
                  <a:txBody>
                    <a:bodyPr/>
                    <a:lstStyle/>
                    <a:p>
                      <a:pPr algn="l" rtl="0" fontAlgn="b"/>
                      <a:r>
                        <a:rPr lang="es-CO" sz="800" b="1" i="0" u="none" strike="noStrike" dirty="0">
                          <a:solidFill>
                            <a:srgbClr val="375623"/>
                          </a:solidFill>
                          <a:effectLst/>
                          <a:latin typeface="Arial" panose="020B0604020202020204" pitchFamily="34" charset="0"/>
                          <a:cs typeface="Arial" panose="020B0604020202020204" pitchFamily="34" charset="0"/>
                        </a:rPr>
                        <a:t>FECHA PROGRAMADA TERMINACION</a:t>
                      </a:r>
                    </a:p>
                  </a:txBody>
                  <a:tcPr marL="9525" marR="9525" marT="9519"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hMerge="1">
                  <a:txBody>
                    <a:bodyPr/>
                    <a:lstStyle/>
                    <a:p>
                      <a:pPr algn="l" rtl="0" fontAlgn="b"/>
                      <a:endParaRPr lang="es-CO" sz="800" b="1" i="0" u="none" strike="noStrike" dirty="0">
                        <a:solidFill>
                          <a:srgbClr val="375623"/>
                        </a:solidFill>
                        <a:effectLst/>
                        <a:latin typeface="Arial" panose="020B0604020202020204" pitchFamily="34" charset="0"/>
                        <a:cs typeface="Arial" panose="020B0604020202020204" pitchFamily="34" charset="0"/>
                      </a:endParaRPr>
                    </a:p>
                  </a:txBody>
                  <a:tcPr marL="9525" marR="9525" marT="9524" marB="0" anchor="b">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b"/>
                      <a:r>
                        <a:rPr lang="es-CO" sz="800" b="0" i="0" u="none" strike="noStrike">
                          <a:solidFill>
                            <a:srgbClr val="375623"/>
                          </a:solidFill>
                          <a:effectLst/>
                          <a:latin typeface="Arial" panose="020B0604020202020204" pitchFamily="34" charset="0"/>
                          <a:cs typeface="Arial" panose="020B0604020202020204" pitchFamily="34" charset="0"/>
                        </a:rPr>
                        <a:t>30/09/2020</a:t>
                      </a:r>
                    </a:p>
                  </a:txBody>
                  <a:tcPr marL="9525" marR="9525" marT="9519"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31416">
                <a:tc gridSpan="5">
                  <a:txBody>
                    <a:bodyPr/>
                    <a:lstStyle/>
                    <a:p>
                      <a:pPr algn="ctr" rtl="0" fontAlgn="b"/>
                      <a:r>
                        <a:rPr lang="es-CO" sz="8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5" marR="9525" marT="9519"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40600">
                <a:tc gridSpan="3">
                  <a:txBody>
                    <a:bodyPr/>
                    <a:lstStyle/>
                    <a:p>
                      <a:pPr algn="l" rtl="0" fontAlgn="ctr"/>
                      <a:r>
                        <a:rPr lang="es-ES" sz="800" b="1" i="0" u="none" strike="noStrike" dirty="0">
                          <a:solidFill>
                            <a:srgbClr val="375623"/>
                          </a:solidFill>
                          <a:effectLst/>
                          <a:latin typeface="Arial" panose="020B0604020202020204" pitchFamily="34" charset="0"/>
                          <a:cs typeface="Arial" panose="020B0604020202020204" pitchFamily="34" charset="0"/>
                        </a:rPr>
                        <a:t>AHORROS EN COSTOS DE OPERACIÓN VEHICULAR:</a:t>
                      </a:r>
                    </a:p>
                  </a:txBody>
                  <a:tcPr marL="9525" marR="9525" marT="951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l" rtl="0" fontAlgn="ctr"/>
                      <a:r>
                        <a:rPr lang="es-CO" sz="800" b="1" i="0" u="none" strike="noStrike">
                          <a:solidFill>
                            <a:srgbClr val="375623"/>
                          </a:solidFill>
                          <a:effectLst/>
                          <a:latin typeface="Arial" panose="020B0604020202020204" pitchFamily="34" charset="0"/>
                          <a:cs typeface="Arial" panose="020B0604020202020204" pitchFamily="34" charset="0"/>
                        </a:rPr>
                        <a:t>UNIDAD MONETARIA</a:t>
                      </a:r>
                      <a:endParaRPr lang="es-ES" sz="800" b="1" i="0" u="none" strike="noStrike">
                        <a:solidFill>
                          <a:srgbClr val="375623"/>
                        </a:solidFill>
                        <a:effectLst/>
                        <a:latin typeface="Arial" panose="020B0604020202020204" pitchFamily="34" charset="0"/>
                        <a:cs typeface="Arial" panose="020B0604020202020204" pitchFamily="34" charset="0"/>
                      </a:endParaRPr>
                    </a:p>
                  </a:txBody>
                  <a:tcPr marL="9525" marR="9525" marT="951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MONETARIA</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40600">
                <a:tc gridSpan="3">
                  <a:txBody>
                    <a:bodyPr/>
                    <a:lstStyle/>
                    <a:p>
                      <a:pPr algn="l" rtl="0" fontAlgn="ctr"/>
                      <a:r>
                        <a:rPr lang="es-ES" sz="800" b="1" i="0" u="none" strike="noStrike">
                          <a:solidFill>
                            <a:srgbClr val="375623"/>
                          </a:solidFill>
                          <a:effectLst/>
                          <a:latin typeface="Arial" panose="020B0604020202020204" pitchFamily="34" charset="0"/>
                          <a:cs typeface="Arial" panose="020B0604020202020204" pitchFamily="34" charset="0"/>
                        </a:rPr>
                        <a:t>AHORRO EN TIEMPOS DE RECORRIDO: </a:t>
                      </a:r>
                    </a:p>
                  </a:txBody>
                  <a:tcPr marL="9525" marR="9525" marT="951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gridSpan="2">
                  <a:txBody>
                    <a:bodyPr/>
                    <a:lstStyle/>
                    <a:p>
                      <a:pPr algn="l" rtl="0" fontAlgn="ctr"/>
                      <a:r>
                        <a:rPr lang="es-CO" sz="800" b="1" i="0" u="none" strike="noStrike">
                          <a:solidFill>
                            <a:srgbClr val="375623"/>
                          </a:solidFill>
                          <a:effectLst/>
                          <a:latin typeface="Arial" panose="020B0604020202020204" pitchFamily="34" charset="0"/>
                          <a:cs typeface="Arial" panose="020B0604020202020204" pitchFamily="34" charset="0"/>
                        </a:rPr>
                        <a:t>UNIDAD DE TIEMPO</a:t>
                      </a:r>
                      <a:endParaRPr lang="es-ES" sz="800" b="1" i="0" u="none" strike="noStrike">
                        <a:solidFill>
                          <a:srgbClr val="375623"/>
                        </a:solidFill>
                        <a:effectLst/>
                        <a:latin typeface="Arial" panose="020B0604020202020204" pitchFamily="34" charset="0"/>
                        <a:cs typeface="Arial" panose="020B0604020202020204" pitchFamily="34" charset="0"/>
                      </a:endParaRPr>
                    </a:p>
                  </a:txBody>
                  <a:tcPr marL="9525" marR="9525" marT="951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DE TIEMPO</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587933">
                <a:tc gridSpan="3">
                  <a:txBody>
                    <a:bodyPr/>
                    <a:lstStyle/>
                    <a:p>
                      <a:pPr algn="l" rtl="0" fontAlgn="ctr"/>
                      <a:r>
                        <a:rPr lang="es-CO" sz="800" b="1" i="0" u="none" strike="noStrike" dirty="0">
                          <a:solidFill>
                            <a:srgbClr val="375623"/>
                          </a:solidFill>
                          <a:effectLst/>
                          <a:latin typeface="Arial" panose="020B0604020202020204" pitchFamily="34" charset="0"/>
                          <a:cs typeface="Arial" panose="020B0604020202020204" pitchFamily="34" charset="0"/>
                        </a:rPr>
                        <a:t> EMPLEOS  GENERADOS:</a:t>
                      </a:r>
                    </a:p>
                  </a:txBody>
                  <a:tcPr marL="9525" marR="9525" marT="951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gridSpan="2">
                  <a:txBody>
                    <a:bodyPr/>
                    <a:lstStyle/>
                    <a:p>
                      <a:pPr algn="l" rtl="0" fontAlgn="ctr"/>
                      <a:r>
                        <a:rPr lang="es-ES" sz="800" b="1" i="0" u="none" strike="noStrike" dirty="0">
                          <a:solidFill>
                            <a:srgbClr val="375623"/>
                          </a:solidFill>
                          <a:effectLst/>
                          <a:latin typeface="Arial" panose="020B0604020202020204" pitchFamily="34" charset="0"/>
                          <a:cs typeface="Arial" panose="020B0604020202020204" pitchFamily="34" charset="0"/>
                        </a:rPr>
                        <a:t>El proyecto aun se encuentra en etapa de revisión de Estudios y Diseños</a:t>
                      </a:r>
                      <a:endParaRPr lang="es-CO" sz="800" b="1" i="0" u="none" strike="noStrike" dirty="0">
                        <a:solidFill>
                          <a:srgbClr val="375623"/>
                        </a:solidFill>
                        <a:effectLst/>
                        <a:latin typeface="Arial" panose="020B0604020202020204" pitchFamily="34" charset="0"/>
                        <a:cs typeface="Arial" panose="020B0604020202020204" pitchFamily="34" charset="0"/>
                      </a:endParaRPr>
                    </a:p>
                  </a:txBody>
                  <a:tcPr marL="9525" marR="9525" marT="9519"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rtl="0" fontAlgn="b"/>
                      <a:r>
                        <a:rPr lang="es-ES" sz="800" b="1" i="0" u="none" strike="noStrike">
                          <a:solidFill>
                            <a:srgbClr val="375623"/>
                          </a:solidFill>
                          <a:effectLst/>
                          <a:latin typeface="Arial" panose="020B0604020202020204" pitchFamily="34" charset="0"/>
                          <a:cs typeface="Arial" panose="020B0604020202020204" pitchFamily="34" charset="0"/>
                        </a:rPr>
                        <a:t>El proyecto aun se encuentra en etapa de revisión de Estudios y Diseños</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75210">
                <a:tc gridSpan="5">
                  <a:txBody>
                    <a:bodyPr/>
                    <a:lstStyle/>
                    <a:p>
                      <a:pPr algn="l" rtl="0" fontAlgn="ctr"/>
                      <a:r>
                        <a:rPr lang="es-ES" sz="800" b="1" i="0" u="none" strike="noStrike" dirty="0">
                          <a:solidFill>
                            <a:srgbClr val="375623"/>
                          </a:solidFill>
                          <a:effectLst/>
                          <a:latin typeface="Arial" panose="020B0604020202020204" pitchFamily="34" charset="0"/>
                          <a:cs typeface="Arial" panose="020B0604020202020204" pitchFamily="34" charset="0"/>
                        </a:rPr>
                        <a:t>OTROS BENEFICIOS</a:t>
                      </a:r>
                      <a:r>
                        <a:rPr lang="es-ES" sz="800" b="0" i="0" u="none" strike="noStrike" dirty="0">
                          <a:solidFill>
                            <a:srgbClr val="375623"/>
                          </a:solidFill>
                          <a:effectLst/>
                          <a:latin typeface="Arial" panose="020B0604020202020204" pitchFamily="34" charset="0"/>
                          <a:cs typeface="Arial" panose="020B0604020202020204" pitchFamily="34" charset="0"/>
                        </a:rPr>
                        <a:t>: Con el mejoramiento de la vía se disminuyen los costos de operación de los vehículos de carga y tiempos de recorrido. Se facilita a los pobladores el acceso a los centros de atención hospitalaria, educativo y de comercio, mejora la comercialización de productos de la región </a:t>
                      </a:r>
                    </a:p>
                  </a:txBody>
                  <a:tcPr marL="9525" marR="9525" marT="9519"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31416">
                <a:tc gridSpan="5">
                  <a:txBody>
                    <a:bodyPr/>
                    <a:lstStyle/>
                    <a:p>
                      <a:pPr algn="ctr" rtl="0" fontAlgn="b"/>
                      <a:r>
                        <a:rPr lang="es-ES" sz="8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9525" marR="9525" marT="9519"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53313">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META</a:t>
                      </a:r>
                    </a:p>
                  </a:txBody>
                  <a:tcPr marL="9525" marR="9525" marT="951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de Medida</a:t>
                      </a:r>
                    </a:p>
                  </a:txBody>
                  <a:tcPr marL="9525" marR="9525" marT="95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5" marR="9525" marT="95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endParaRPr lang="es-CO" sz="800" b="1" i="0" u="none" strike="noStrike">
                        <a:solidFill>
                          <a:srgbClr val="375623"/>
                        </a:solidFill>
                        <a:effectLst/>
                        <a:latin typeface="Arial" panose="020B0604020202020204" pitchFamily="34" charset="0"/>
                        <a:cs typeface="Arial" panose="020B0604020202020204" pitchFamily="34" charset="0"/>
                      </a:endParaRP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Ejecutado</a:t>
                      </a:r>
                    </a:p>
                  </a:txBody>
                  <a:tcPr marL="9525" marR="9525" marT="951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375210">
                <a:tc>
                  <a:txBody>
                    <a:bodyPr/>
                    <a:lstStyle/>
                    <a:p>
                      <a:pPr algn="just" rtl="0" fontAlgn="ctr"/>
                      <a:r>
                        <a:rPr lang="es-ES" sz="800" b="1" i="0" u="none" strike="noStrike">
                          <a:solidFill>
                            <a:srgbClr val="375623"/>
                          </a:solidFill>
                          <a:effectLst/>
                          <a:latin typeface="Arial" panose="020B0604020202020204" pitchFamily="34" charset="0"/>
                          <a:cs typeface="Arial" panose="020B0604020202020204" pitchFamily="34" charset="0"/>
                        </a:rPr>
                        <a:t>Construir obras de drenaje, de protección, Box y muros de contensión</a:t>
                      </a:r>
                    </a:p>
                  </a:txBody>
                  <a:tcPr marL="9525" marR="9525" marT="951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Und</a:t>
                      </a:r>
                    </a:p>
                  </a:txBody>
                  <a:tcPr marL="9525" marR="9525" marT="95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19</a:t>
                      </a:r>
                    </a:p>
                  </a:txBody>
                  <a:tcPr marL="9525" marR="9525" marT="95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endParaRPr lang="es-CO" sz="800" b="0" i="0" u="none" strike="noStrike">
                        <a:solidFill>
                          <a:srgbClr val="375623"/>
                        </a:solidFill>
                        <a:effectLst/>
                        <a:latin typeface="Arial" panose="020B0604020202020204" pitchFamily="34" charset="0"/>
                        <a:cs typeface="Arial" panose="020B0604020202020204" pitchFamily="34" charset="0"/>
                      </a:endParaRP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0</a:t>
                      </a:r>
                    </a:p>
                  </a:txBody>
                  <a:tcPr marL="9525" marR="9525" marT="951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53313">
                <a:tc>
                  <a:txBody>
                    <a:bodyPr/>
                    <a:lstStyle/>
                    <a:p>
                      <a:pPr algn="just" rtl="0" fontAlgn="ctr"/>
                      <a:r>
                        <a:rPr lang="es-ES" sz="800" b="1" i="0" u="none" strike="noStrike" dirty="0">
                          <a:solidFill>
                            <a:srgbClr val="375623"/>
                          </a:solidFill>
                          <a:effectLst/>
                          <a:latin typeface="Arial" panose="020B0604020202020204" pitchFamily="34" charset="0"/>
                          <a:cs typeface="Arial" panose="020B0604020202020204" pitchFamily="34" charset="0"/>
                        </a:rPr>
                        <a:t>Construir pavimiento nuevo en red vial terciaria</a:t>
                      </a:r>
                    </a:p>
                  </a:txBody>
                  <a:tcPr marL="9525" marR="9525" marT="9519"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4,5</a:t>
                      </a:r>
                    </a:p>
                  </a:txBody>
                  <a:tcPr marL="9525" marR="9525" marT="95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endParaRPr lang="es-CO" sz="800" b="0" i="0" u="none" strike="noStrike">
                        <a:solidFill>
                          <a:srgbClr val="375623"/>
                        </a:solidFill>
                        <a:effectLst/>
                        <a:latin typeface="Arial" panose="020B0604020202020204" pitchFamily="34" charset="0"/>
                        <a:cs typeface="Arial" panose="020B0604020202020204" pitchFamily="34" charset="0"/>
                      </a:endParaRP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cs typeface="Arial" panose="020B0604020202020204" pitchFamily="34" charset="0"/>
                        </a:rPr>
                        <a:t>0</a:t>
                      </a:r>
                    </a:p>
                  </a:txBody>
                  <a:tcPr marL="9525" marR="9525" marT="9519"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ángulo 3">
            <a:extLst>
              <a:ext uri="{FF2B5EF4-FFF2-40B4-BE49-F238E27FC236}">
                <a16:creationId xmlns:a16="http://schemas.microsoft.com/office/drawing/2014/main" id="{DDF14DFF-A5BF-43F7-952F-40CEBC3FD113}"/>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07523" name="Rectángulo 7">
            <a:extLst>
              <a:ext uri="{FF2B5EF4-FFF2-40B4-BE49-F238E27FC236}">
                <a16:creationId xmlns:a16="http://schemas.microsoft.com/office/drawing/2014/main" id="{EEFD5483-825C-4BBD-B142-C5923293E8E8}"/>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FC86D1DF-3AE7-4B46-984A-9A172955FBA2}"/>
              </a:ext>
            </a:extLst>
          </p:cNvPr>
          <p:cNvSpPr/>
          <p:nvPr/>
        </p:nvSpPr>
        <p:spPr>
          <a:xfrm>
            <a:off x="3175"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7525" name="Imagen 14">
            <a:extLst>
              <a:ext uri="{FF2B5EF4-FFF2-40B4-BE49-F238E27FC236}">
                <a16:creationId xmlns:a16="http://schemas.microsoft.com/office/drawing/2014/main" id="{FCF3B59F-B5F6-4F18-890D-7E9068B23D6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884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6" name="CuadroTexto 2">
            <a:extLst>
              <a:ext uri="{FF2B5EF4-FFF2-40B4-BE49-F238E27FC236}">
                <a16:creationId xmlns:a16="http://schemas.microsoft.com/office/drawing/2014/main" id="{F08E0FC9-C387-40D6-B786-A46CA93E5152}"/>
              </a:ext>
            </a:extLst>
          </p:cNvPr>
          <p:cNvSpPr txBox="1">
            <a:spLocks noChangeArrowheads="1"/>
          </p:cNvSpPr>
          <p:nvPr/>
        </p:nvSpPr>
        <p:spPr bwMode="auto">
          <a:xfrm>
            <a:off x="1176338" y="1387475"/>
            <a:ext cx="20780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ESTADO ACTUAL</a:t>
            </a:r>
          </a:p>
        </p:txBody>
      </p:sp>
      <p:sp>
        <p:nvSpPr>
          <p:cNvPr id="107527" name="CuadroTexto 11">
            <a:extLst>
              <a:ext uri="{FF2B5EF4-FFF2-40B4-BE49-F238E27FC236}">
                <a16:creationId xmlns:a16="http://schemas.microsoft.com/office/drawing/2014/main" id="{7707FFCA-FBFF-4A81-B34F-D560FEE53CB5}"/>
              </a:ext>
            </a:extLst>
          </p:cNvPr>
          <p:cNvSpPr txBox="1">
            <a:spLocks noChangeArrowheads="1"/>
          </p:cNvSpPr>
          <p:nvPr/>
        </p:nvSpPr>
        <p:spPr bwMode="auto">
          <a:xfrm>
            <a:off x="8816975" y="1446213"/>
            <a:ext cx="20780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ESTADO ACTUAL</a:t>
            </a:r>
          </a:p>
        </p:txBody>
      </p:sp>
      <p:pic>
        <p:nvPicPr>
          <p:cNvPr id="107528" name="Imagen 16">
            <a:extLst>
              <a:ext uri="{FF2B5EF4-FFF2-40B4-BE49-F238E27FC236}">
                <a16:creationId xmlns:a16="http://schemas.microsoft.com/office/drawing/2014/main" id="{F21E504B-047D-4332-B588-27580DF4D27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9" name="Imagen 2">
            <a:extLst>
              <a:ext uri="{FF2B5EF4-FFF2-40B4-BE49-F238E27FC236}">
                <a16:creationId xmlns:a16="http://schemas.microsoft.com/office/drawing/2014/main" id="{62C8261F-3CC1-48EE-982E-FD6F83B2048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AE87F4A7-84E0-44C9-B72F-140AC928AA9F}"/>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0A5A444B-DB30-4DDB-A194-186510AF0B32}"/>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59E76F1A-5841-4118-B199-168CA982912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BB5687EE-E818-401A-B61F-39828C0C75A9}"/>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07534" name="CuadroTexto 4">
            <a:extLst>
              <a:ext uri="{FF2B5EF4-FFF2-40B4-BE49-F238E27FC236}">
                <a16:creationId xmlns:a16="http://schemas.microsoft.com/office/drawing/2014/main" id="{DE8B0B1F-56C4-4294-9053-6DB235EFDAB1}"/>
              </a:ext>
            </a:extLst>
          </p:cNvPr>
          <p:cNvSpPr txBox="1">
            <a:spLocks noChangeArrowheads="1"/>
          </p:cNvSpPr>
          <p:nvPr/>
        </p:nvSpPr>
        <p:spPr bwMode="auto">
          <a:xfrm>
            <a:off x="1985963" y="5453063"/>
            <a:ext cx="25368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K00+500 VISTA GENERAL</a:t>
            </a:r>
          </a:p>
          <a:p>
            <a:pPr>
              <a:lnSpc>
                <a:spcPct val="100000"/>
              </a:lnSpc>
              <a:spcBef>
                <a:spcPct val="0"/>
              </a:spcBef>
              <a:buFontTx/>
              <a:buNone/>
            </a:pPr>
            <a:endParaRPr lang="es-CO" altLang="es-CO" sz="1800">
              <a:solidFill>
                <a:srgbClr val="000000"/>
              </a:solidFill>
            </a:endParaRPr>
          </a:p>
        </p:txBody>
      </p:sp>
      <p:pic>
        <p:nvPicPr>
          <p:cNvPr id="107535" name="Imagen 1">
            <a:extLst>
              <a:ext uri="{FF2B5EF4-FFF2-40B4-BE49-F238E27FC236}">
                <a16:creationId xmlns:a16="http://schemas.microsoft.com/office/drawing/2014/main" id="{14BC0453-D0C8-4DAA-8E6D-72FEBF4330C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0625" y="1909763"/>
            <a:ext cx="4075113" cy="3322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36" name="Imagen 2">
            <a:extLst>
              <a:ext uri="{FF2B5EF4-FFF2-40B4-BE49-F238E27FC236}">
                <a16:creationId xmlns:a16="http://schemas.microsoft.com/office/drawing/2014/main" id="{8C5B23B1-011B-4483-8687-A8C1B7646BA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40538" y="1974850"/>
            <a:ext cx="4044950" cy="328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37" name="CuadroTexto 21">
            <a:extLst>
              <a:ext uri="{FF2B5EF4-FFF2-40B4-BE49-F238E27FC236}">
                <a16:creationId xmlns:a16="http://schemas.microsoft.com/office/drawing/2014/main" id="{B125DE9D-AD26-4791-9891-3018F2C86179}"/>
              </a:ext>
            </a:extLst>
          </p:cNvPr>
          <p:cNvSpPr txBox="1">
            <a:spLocks noChangeArrowheads="1"/>
          </p:cNvSpPr>
          <p:nvPr/>
        </p:nvSpPr>
        <p:spPr bwMode="auto">
          <a:xfrm>
            <a:off x="7594600" y="5511800"/>
            <a:ext cx="2536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K01+000 VISTA GENERAL</a:t>
            </a:r>
          </a:p>
          <a:p>
            <a:pPr>
              <a:lnSpc>
                <a:spcPct val="100000"/>
              </a:lnSpc>
              <a:spcBef>
                <a:spcPct val="0"/>
              </a:spcBef>
              <a:buFontTx/>
              <a:buNone/>
            </a:pPr>
            <a:endParaRPr lang="es-CO" altLang="es-CO" sz="1800">
              <a:solidFill>
                <a:srgbClr val="000000"/>
              </a:solidFill>
            </a:endParaRPr>
          </a:p>
        </p:txBody>
      </p:sp>
      <p:sp>
        <p:nvSpPr>
          <p:cNvPr id="107538" name="CuadroTexto 2">
            <a:extLst>
              <a:ext uri="{FF2B5EF4-FFF2-40B4-BE49-F238E27FC236}">
                <a16:creationId xmlns:a16="http://schemas.microsoft.com/office/drawing/2014/main" id="{3F8F2331-1C64-45A2-AF16-6EAD40C50421}"/>
              </a:ext>
            </a:extLst>
          </p:cNvPr>
          <p:cNvSpPr txBox="1">
            <a:spLocks noChangeArrowheads="1"/>
          </p:cNvSpPr>
          <p:nvPr/>
        </p:nvSpPr>
        <p:spPr bwMode="auto">
          <a:xfrm>
            <a:off x="5316538" y="992188"/>
            <a:ext cx="1147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TRAMO I</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ángulo 3">
            <a:extLst>
              <a:ext uri="{FF2B5EF4-FFF2-40B4-BE49-F238E27FC236}">
                <a16:creationId xmlns:a16="http://schemas.microsoft.com/office/drawing/2014/main" id="{95D23817-E7A3-4B87-B445-5430C7DDFA9F}"/>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08547" name="Rectángulo 7">
            <a:extLst>
              <a:ext uri="{FF2B5EF4-FFF2-40B4-BE49-F238E27FC236}">
                <a16:creationId xmlns:a16="http://schemas.microsoft.com/office/drawing/2014/main" id="{89AE3F7B-0ADC-47F0-839B-733AADDCBB46}"/>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D3322914-BF2B-4BE6-9C8C-2AAFDC365C36}"/>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8549" name="Imagen 14">
            <a:extLst>
              <a:ext uri="{FF2B5EF4-FFF2-40B4-BE49-F238E27FC236}">
                <a16:creationId xmlns:a16="http://schemas.microsoft.com/office/drawing/2014/main" id="{EA5FE25D-373D-4E54-B784-1809B088981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011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0" name="CuadroTexto 2">
            <a:extLst>
              <a:ext uri="{FF2B5EF4-FFF2-40B4-BE49-F238E27FC236}">
                <a16:creationId xmlns:a16="http://schemas.microsoft.com/office/drawing/2014/main" id="{25950C2E-8FF7-42B5-AA8E-9170C47267D8}"/>
              </a:ext>
            </a:extLst>
          </p:cNvPr>
          <p:cNvSpPr txBox="1">
            <a:spLocks noChangeArrowheads="1"/>
          </p:cNvSpPr>
          <p:nvPr/>
        </p:nvSpPr>
        <p:spPr bwMode="auto">
          <a:xfrm>
            <a:off x="1176338" y="1387475"/>
            <a:ext cx="20780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ESTADO ACTUAL</a:t>
            </a:r>
          </a:p>
        </p:txBody>
      </p:sp>
      <p:sp>
        <p:nvSpPr>
          <p:cNvPr id="108551" name="CuadroTexto 11">
            <a:extLst>
              <a:ext uri="{FF2B5EF4-FFF2-40B4-BE49-F238E27FC236}">
                <a16:creationId xmlns:a16="http://schemas.microsoft.com/office/drawing/2014/main" id="{5DB4A1FE-8FC8-4EEC-9C48-21E11F31BFF2}"/>
              </a:ext>
            </a:extLst>
          </p:cNvPr>
          <p:cNvSpPr txBox="1">
            <a:spLocks noChangeArrowheads="1"/>
          </p:cNvSpPr>
          <p:nvPr/>
        </p:nvSpPr>
        <p:spPr bwMode="auto">
          <a:xfrm>
            <a:off x="8816975" y="1446213"/>
            <a:ext cx="20780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ESTADO ACTUAL</a:t>
            </a:r>
          </a:p>
        </p:txBody>
      </p:sp>
      <p:pic>
        <p:nvPicPr>
          <p:cNvPr id="108552" name="Imagen 16">
            <a:extLst>
              <a:ext uri="{FF2B5EF4-FFF2-40B4-BE49-F238E27FC236}">
                <a16:creationId xmlns:a16="http://schemas.microsoft.com/office/drawing/2014/main" id="{FCB2DCAC-DB51-41A9-BCB8-DF1EEB542D9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53" name="Imagen 2">
            <a:extLst>
              <a:ext uri="{FF2B5EF4-FFF2-40B4-BE49-F238E27FC236}">
                <a16:creationId xmlns:a16="http://schemas.microsoft.com/office/drawing/2014/main" id="{49FF9613-EAE5-43A3-8154-7A7FD73ED28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EDBE7676-F02F-4A8D-B62C-A4644EA3685B}"/>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5B73F567-6348-4B44-AABD-2BBEB5CD9C04}"/>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7123AF99-55A7-432D-8278-31914A6A5AC0}"/>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0DA2247-CCD8-47FF-93E9-069C6A4CAA4A}"/>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08558" name="CuadroTexto 4">
            <a:extLst>
              <a:ext uri="{FF2B5EF4-FFF2-40B4-BE49-F238E27FC236}">
                <a16:creationId xmlns:a16="http://schemas.microsoft.com/office/drawing/2014/main" id="{A8810B4B-9C60-4A4A-A400-B98DF194C2C3}"/>
              </a:ext>
            </a:extLst>
          </p:cNvPr>
          <p:cNvSpPr txBox="1">
            <a:spLocks noChangeArrowheads="1"/>
          </p:cNvSpPr>
          <p:nvPr/>
        </p:nvSpPr>
        <p:spPr bwMode="auto">
          <a:xfrm>
            <a:off x="1806575" y="5378450"/>
            <a:ext cx="25892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K1+200 VISTA GENERAL</a:t>
            </a:r>
          </a:p>
          <a:p>
            <a:pPr>
              <a:lnSpc>
                <a:spcPct val="100000"/>
              </a:lnSpc>
              <a:spcBef>
                <a:spcPct val="0"/>
              </a:spcBef>
              <a:buFontTx/>
              <a:buNone/>
            </a:pPr>
            <a:endParaRPr lang="es-CO" altLang="es-CO" sz="1800">
              <a:solidFill>
                <a:srgbClr val="000000"/>
              </a:solidFill>
            </a:endParaRPr>
          </a:p>
        </p:txBody>
      </p:sp>
      <p:pic>
        <p:nvPicPr>
          <p:cNvPr id="108559" name="Imagen 1">
            <a:extLst>
              <a:ext uri="{FF2B5EF4-FFF2-40B4-BE49-F238E27FC236}">
                <a16:creationId xmlns:a16="http://schemas.microsoft.com/office/drawing/2014/main" id="{E52D4139-676B-4164-A197-1E2CAF21A3E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76338" y="1912938"/>
            <a:ext cx="4089400"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60" name="CuadroTexto 17">
            <a:extLst>
              <a:ext uri="{FF2B5EF4-FFF2-40B4-BE49-F238E27FC236}">
                <a16:creationId xmlns:a16="http://schemas.microsoft.com/office/drawing/2014/main" id="{A2A550F6-622A-4BB8-90FF-9B167DC4FEC8}"/>
              </a:ext>
            </a:extLst>
          </p:cNvPr>
          <p:cNvSpPr txBox="1">
            <a:spLocks noChangeArrowheads="1"/>
          </p:cNvSpPr>
          <p:nvPr/>
        </p:nvSpPr>
        <p:spPr bwMode="auto">
          <a:xfrm>
            <a:off x="7688263" y="5435600"/>
            <a:ext cx="25892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K1+500 VISTA GENERAL</a:t>
            </a:r>
          </a:p>
          <a:p>
            <a:pPr>
              <a:lnSpc>
                <a:spcPct val="100000"/>
              </a:lnSpc>
              <a:spcBef>
                <a:spcPct val="0"/>
              </a:spcBef>
              <a:buFontTx/>
              <a:buNone/>
            </a:pPr>
            <a:endParaRPr lang="es-CO" altLang="es-CO" sz="1800">
              <a:solidFill>
                <a:srgbClr val="000000"/>
              </a:solidFill>
            </a:endParaRPr>
          </a:p>
        </p:txBody>
      </p:sp>
      <p:pic>
        <p:nvPicPr>
          <p:cNvPr id="108561" name="Imagen 2">
            <a:extLst>
              <a:ext uri="{FF2B5EF4-FFF2-40B4-BE49-F238E27FC236}">
                <a16:creationId xmlns:a16="http://schemas.microsoft.com/office/drawing/2014/main" id="{7BFC578C-3CC1-4946-BF3D-F0FC751B294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27838" y="1963738"/>
            <a:ext cx="4044950"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62" name="CuadroTexto 2">
            <a:extLst>
              <a:ext uri="{FF2B5EF4-FFF2-40B4-BE49-F238E27FC236}">
                <a16:creationId xmlns:a16="http://schemas.microsoft.com/office/drawing/2014/main" id="{83B57E50-EC1D-4187-A27F-A0590E536313}"/>
              </a:ext>
            </a:extLst>
          </p:cNvPr>
          <p:cNvSpPr txBox="1">
            <a:spLocks noChangeArrowheads="1"/>
          </p:cNvSpPr>
          <p:nvPr/>
        </p:nvSpPr>
        <p:spPr bwMode="auto">
          <a:xfrm>
            <a:off x="5316538" y="992188"/>
            <a:ext cx="1147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TRAMO I</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ángulo 3">
            <a:extLst>
              <a:ext uri="{FF2B5EF4-FFF2-40B4-BE49-F238E27FC236}">
                <a16:creationId xmlns:a16="http://schemas.microsoft.com/office/drawing/2014/main" id="{A2330918-C133-4A5A-A1AB-6F28CB4E78C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09571" name="Rectángulo 7">
            <a:extLst>
              <a:ext uri="{FF2B5EF4-FFF2-40B4-BE49-F238E27FC236}">
                <a16:creationId xmlns:a16="http://schemas.microsoft.com/office/drawing/2014/main" id="{B7885502-5486-4A55-B63B-CFBB42B67572}"/>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58B64BBA-D31E-4F33-8D67-88229D92A7D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09573" name="Imagen 14">
            <a:extLst>
              <a:ext uri="{FF2B5EF4-FFF2-40B4-BE49-F238E27FC236}">
                <a16:creationId xmlns:a16="http://schemas.microsoft.com/office/drawing/2014/main" id="{2EBBDACE-79E7-4EE6-9E7D-F7894E6D55A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13863"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4" name="CuadroTexto 2">
            <a:extLst>
              <a:ext uri="{FF2B5EF4-FFF2-40B4-BE49-F238E27FC236}">
                <a16:creationId xmlns:a16="http://schemas.microsoft.com/office/drawing/2014/main" id="{47030A89-0556-4342-8203-CE7B6ACE4239}"/>
              </a:ext>
            </a:extLst>
          </p:cNvPr>
          <p:cNvSpPr txBox="1">
            <a:spLocks noChangeArrowheads="1"/>
          </p:cNvSpPr>
          <p:nvPr/>
        </p:nvSpPr>
        <p:spPr bwMode="auto">
          <a:xfrm>
            <a:off x="1176338" y="1387475"/>
            <a:ext cx="20780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ESTADO ACTUAL</a:t>
            </a:r>
          </a:p>
        </p:txBody>
      </p:sp>
      <p:sp>
        <p:nvSpPr>
          <p:cNvPr id="109575" name="CuadroTexto 11">
            <a:extLst>
              <a:ext uri="{FF2B5EF4-FFF2-40B4-BE49-F238E27FC236}">
                <a16:creationId xmlns:a16="http://schemas.microsoft.com/office/drawing/2014/main" id="{E394CC37-DA41-487A-86BC-D4808F1CE7A6}"/>
              </a:ext>
            </a:extLst>
          </p:cNvPr>
          <p:cNvSpPr txBox="1">
            <a:spLocks noChangeArrowheads="1"/>
          </p:cNvSpPr>
          <p:nvPr/>
        </p:nvSpPr>
        <p:spPr bwMode="auto">
          <a:xfrm>
            <a:off x="8816975" y="1446213"/>
            <a:ext cx="20780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ESTADO ACTUAL</a:t>
            </a:r>
          </a:p>
        </p:txBody>
      </p:sp>
      <p:pic>
        <p:nvPicPr>
          <p:cNvPr id="109576" name="Imagen 16">
            <a:extLst>
              <a:ext uri="{FF2B5EF4-FFF2-40B4-BE49-F238E27FC236}">
                <a16:creationId xmlns:a16="http://schemas.microsoft.com/office/drawing/2014/main" id="{E9055BC7-6AFA-452E-899B-A2CBC6E17E9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577" name="Imagen 2">
            <a:extLst>
              <a:ext uri="{FF2B5EF4-FFF2-40B4-BE49-F238E27FC236}">
                <a16:creationId xmlns:a16="http://schemas.microsoft.com/office/drawing/2014/main" id="{EFF64DD8-945C-4D0E-AA64-1FAEA351ACD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2C634BBD-16E0-456D-BAC8-AD2D3DABC269}"/>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C2BA0B06-2192-4BC6-85C9-444F401B1369}"/>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E49FC18C-593C-4589-907C-F5D5E3C1D94E}"/>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93F858F0-BFE9-4544-832D-DA52F331B69B}"/>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09582" name="CuadroTexto 4">
            <a:extLst>
              <a:ext uri="{FF2B5EF4-FFF2-40B4-BE49-F238E27FC236}">
                <a16:creationId xmlns:a16="http://schemas.microsoft.com/office/drawing/2014/main" id="{2EB18263-9AC9-401A-90AC-F44E777FB992}"/>
              </a:ext>
            </a:extLst>
          </p:cNvPr>
          <p:cNvSpPr txBox="1">
            <a:spLocks noChangeArrowheads="1"/>
          </p:cNvSpPr>
          <p:nvPr/>
        </p:nvSpPr>
        <p:spPr bwMode="auto">
          <a:xfrm>
            <a:off x="1736725" y="5381625"/>
            <a:ext cx="27289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K08+500 – VISTA GENERAL</a:t>
            </a:r>
            <a:endParaRPr lang="es-CO" altLang="es-CO" sz="1800">
              <a:solidFill>
                <a:srgbClr val="000000"/>
              </a:solidFill>
            </a:endParaRPr>
          </a:p>
        </p:txBody>
      </p:sp>
      <p:pic>
        <p:nvPicPr>
          <p:cNvPr id="109583" name="Imagen 1">
            <a:extLst>
              <a:ext uri="{FF2B5EF4-FFF2-40B4-BE49-F238E27FC236}">
                <a16:creationId xmlns:a16="http://schemas.microsoft.com/office/drawing/2014/main" id="{FC8AD248-E587-4C8E-B28D-58E130AB575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23963" y="1924050"/>
            <a:ext cx="4041775" cy="330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84" name="CuadroTexto 17">
            <a:extLst>
              <a:ext uri="{FF2B5EF4-FFF2-40B4-BE49-F238E27FC236}">
                <a16:creationId xmlns:a16="http://schemas.microsoft.com/office/drawing/2014/main" id="{BE790E8B-1D83-4E5B-91A3-3EFC0D173C6E}"/>
              </a:ext>
            </a:extLst>
          </p:cNvPr>
          <p:cNvSpPr txBox="1">
            <a:spLocks noChangeArrowheads="1"/>
          </p:cNvSpPr>
          <p:nvPr/>
        </p:nvSpPr>
        <p:spPr bwMode="auto">
          <a:xfrm>
            <a:off x="7485063" y="5370513"/>
            <a:ext cx="27289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K09+400 VISTA GENERAL</a:t>
            </a:r>
            <a:endParaRPr lang="es-CO" altLang="es-CO" sz="1800">
              <a:solidFill>
                <a:srgbClr val="000000"/>
              </a:solidFill>
            </a:endParaRPr>
          </a:p>
        </p:txBody>
      </p:sp>
      <p:pic>
        <p:nvPicPr>
          <p:cNvPr id="109585" name="Imagen 5">
            <a:extLst>
              <a:ext uri="{FF2B5EF4-FFF2-40B4-BE49-F238E27FC236}">
                <a16:creationId xmlns:a16="http://schemas.microsoft.com/office/drawing/2014/main" id="{0CC1281D-C12D-4A4B-9221-90FF8D795EAD}"/>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827838" y="1962150"/>
            <a:ext cx="4043362" cy="330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86" name="CuadroTexto 2">
            <a:extLst>
              <a:ext uri="{FF2B5EF4-FFF2-40B4-BE49-F238E27FC236}">
                <a16:creationId xmlns:a16="http://schemas.microsoft.com/office/drawing/2014/main" id="{5CE5E740-2C16-4861-B7EF-72F786496BC1}"/>
              </a:ext>
            </a:extLst>
          </p:cNvPr>
          <p:cNvSpPr txBox="1">
            <a:spLocks noChangeArrowheads="1"/>
          </p:cNvSpPr>
          <p:nvPr/>
        </p:nvSpPr>
        <p:spPr bwMode="auto">
          <a:xfrm>
            <a:off x="5316538" y="992188"/>
            <a:ext cx="12112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TRAMO II</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ángulo 3">
            <a:extLst>
              <a:ext uri="{FF2B5EF4-FFF2-40B4-BE49-F238E27FC236}">
                <a16:creationId xmlns:a16="http://schemas.microsoft.com/office/drawing/2014/main" id="{307EF64C-9AD6-4B3C-AF94-B7562CB902DF}"/>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10595" name="Rectángulo 7">
            <a:extLst>
              <a:ext uri="{FF2B5EF4-FFF2-40B4-BE49-F238E27FC236}">
                <a16:creationId xmlns:a16="http://schemas.microsoft.com/office/drawing/2014/main" id="{DE1B8703-937E-4D36-95DD-0727108BAD7C}"/>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415E51B0-028F-4D8F-83C8-954C81F3A01A}"/>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10597" name="Imagen 14">
            <a:extLst>
              <a:ext uri="{FF2B5EF4-FFF2-40B4-BE49-F238E27FC236}">
                <a16:creationId xmlns:a16="http://schemas.microsoft.com/office/drawing/2014/main" id="{FEDF5180-CE02-4454-9F88-2A805248D46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93225" y="5857875"/>
            <a:ext cx="1928813"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8" name="CuadroTexto 2">
            <a:extLst>
              <a:ext uri="{FF2B5EF4-FFF2-40B4-BE49-F238E27FC236}">
                <a16:creationId xmlns:a16="http://schemas.microsoft.com/office/drawing/2014/main" id="{B1C979A9-06C0-41FA-AC40-E1487EC29B9B}"/>
              </a:ext>
            </a:extLst>
          </p:cNvPr>
          <p:cNvSpPr txBox="1">
            <a:spLocks noChangeArrowheads="1"/>
          </p:cNvSpPr>
          <p:nvPr/>
        </p:nvSpPr>
        <p:spPr bwMode="auto">
          <a:xfrm>
            <a:off x="1176338" y="1387475"/>
            <a:ext cx="20780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ESTADO ACTUAL</a:t>
            </a:r>
          </a:p>
        </p:txBody>
      </p:sp>
      <p:sp>
        <p:nvSpPr>
          <p:cNvPr id="110599" name="CuadroTexto 11">
            <a:extLst>
              <a:ext uri="{FF2B5EF4-FFF2-40B4-BE49-F238E27FC236}">
                <a16:creationId xmlns:a16="http://schemas.microsoft.com/office/drawing/2014/main" id="{574B8046-2F4B-4CF8-8422-1630E1CF9A65}"/>
              </a:ext>
            </a:extLst>
          </p:cNvPr>
          <p:cNvSpPr txBox="1">
            <a:spLocks noChangeArrowheads="1"/>
          </p:cNvSpPr>
          <p:nvPr/>
        </p:nvSpPr>
        <p:spPr bwMode="auto">
          <a:xfrm>
            <a:off x="8816975" y="1446213"/>
            <a:ext cx="20780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ESTADO ACTUAL</a:t>
            </a:r>
          </a:p>
        </p:txBody>
      </p:sp>
      <p:pic>
        <p:nvPicPr>
          <p:cNvPr id="110600" name="Imagen 16">
            <a:extLst>
              <a:ext uri="{FF2B5EF4-FFF2-40B4-BE49-F238E27FC236}">
                <a16:creationId xmlns:a16="http://schemas.microsoft.com/office/drawing/2014/main" id="{B3455FBB-6F09-4444-B8C7-A9459FF7A4D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601" name="Imagen 2">
            <a:extLst>
              <a:ext uri="{FF2B5EF4-FFF2-40B4-BE49-F238E27FC236}">
                <a16:creationId xmlns:a16="http://schemas.microsoft.com/office/drawing/2014/main" id="{86122E3F-251F-40DE-8400-E5FF7F5DC68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2A98B55E-8820-4C26-8201-64999E0C8247}"/>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BD051911-3C7C-4D09-98FB-00980C22EA69}"/>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B4B8C2EC-B911-4798-A061-D045E9694B05}"/>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FDE276F-694A-407A-9ABF-F99626C41BF9}"/>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10606" name="CuadroTexto 4">
            <a:extLst>
              <a:ext uri="{FF2B5EF4-FFF2-40B4-BE49-F238E27FC236}">
                <a16:creationId xmlns:a16="http://schemas.microsoft.com/office/drawing/2014/main" id="{61F42F49-B3FA-4F5A-9E2E-0696298394D1}"/>
              </a:ext>
            </a:extLst>
          </p:cNvPr>
          <p:cNvSpPr txBox="1">
            <a:spLocks noChangeArrowheads="1"/>
          </p:cNvSpPr>
          <p:nvPr/>
        </p:nvSpPr>
        <p:spPr bwMode="auto">
          <a:xfrm>
            <a:off x="7453313" y="5448300"/>
            <a:ext cx="2727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K11+100 – VISTA GENERAL</a:t>
            </a:r>
            <a:endParaRPr lang="es-CO" altLang="es-CO" sz="1800">
              <a:solidFill>
                <a:srgbClr val="000000"/>
              </a:solidFill>
            </a:endParaRPr>
          </a:p>
        </p:txBody>
      </p:sp>
      <p:sp>
        <p:nvSpPr>
          <p:cNvPr id="110607" name="CuadroTexto 17">
            <a:extLst>
              <a:ext uri="{FF2B5EF4-FFF2-40B4-BE49-F238E27FC236}">
                <a16:creationId xmlns:a16="http://schemas.microsoft.com/office/drawing/2014/main" id="{FCEC5ED2-E0D0-48A0-95DE-0A7F61848955}"/>
              </a:ext>
            </a:extLst>
          </p:cNvPr>
          <p:cNvSpPr txBox="1">
            <a:spLocks noChangeArrowheads="1"/>
          </p:cNvSpPr>
          <p:nvPr/>
        </p:nvSpPr>
        <p:spPr bwMode="auto">
          <a:xfrm>
            <a:off x="1381125" y="5359400"/>
            <a:ext cx="37465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K10+500 SECTOR QUEBRADA SABAMA</a:t>
            </a:r>
            <a:endParaRPr lang="es-CO" altLang="es-CO" sz="1800">
              <a:solidFill>
                <a:srgbClr val="000000"/>
              </a:solidFill>
            </a:endParaRPr>
          </a:p>
        </p:txBody>
      </p:sp>
      <p:pic>
        <p:nvPicPr>
          <p:cNvPr id="110608" name="Imagen 2">
            <a:extLst>
              <a:ext uri="{FF2B5EF4-FFF2-40B4-BE49-F238E27FC236}">
                <a16:creationId xmlns:a16="http://schemas.microsoft.com/office/drawing/2014/main" id="{34CF76E0-FBE8-4A7D-96D0-6A19E5FF244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0150" y="1909763"/>
            <a:ext cx="4041775" cy="334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609" name="Imagen 5">
            <a:extLst>
              <a:ext uri="{FF2B5EF4-FFF2-40B4-BE49-F238E27FC236}">
                <a16:creationId xmlns:a16="http://schemas.microsoft.com/office/drawing/2014/main" id="{EA771C1C-1D65-4961-B328-45375EB41B1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40538" y="1981200"/>
            <a:ext cx="4051300" cy="328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10" name="CuadroTexto 2">
            <a:extLst>
              <a:ext uri="{FF2B5EF4-FFF2-40B4-BE49-F238E27FC236}">
                <a16:creationId xmlns:a16="http://schemas.microsoft.com/office/drawing/2014/main" id="{A58921FD-9DFE-4D42-B6E7-CEA72F95DBE8}"/>
              </a:ext>
            </a:extLst>
          </p:cNvPr>
          <p:cNvSpPr txBox="1">
            <a:spLocks noChangeArrowheads="1"/>
          </p:cNvSpPr>
          <p:nvPr/>
        </p:nvSpPr>
        <p:spPr bwMode="auto">
          <a:xfrm>
            <a:off x="5316538" y="992188"/>
            <a:ext cx="12112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TRAMO II</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ángulo 3">
            <a:extLst>
              <a:ext uri="{FF2B5EF4-FFF2-40B4-BE49-F238E27FC236}">
                <a16:creationId xmlns:a16="http://schemas.microsoft.com/office/drawing/2014/main" id="{72D8CCD3-29C2-4C8E-977F-6B07C957C53B}"/>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11619" name="Rectángulo 7">
            <a:extLst>
              <a:ext uri="{FF2B5EF4-FFF2-40B4-BE49-F238E27FC236}">
                <a16:creationId xmlns:a16="http://schemas.microsoft.com/office/drawing/2014/main" id="{409A2964-28A7-42D1-B796-E8A520E01549}"/>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9945138A-43AF-4776-980D-0A7EFDFCF4F2}"/>
              </a:ext>
            </a:extLst>
          </p:cNvPr>
          <p:cNvSpPr/>
          <p:nvPr/>
        </p:nvSpPr>
        <p:spPr>
          <a:xfrm>
            <a:off x="-30163"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11621" name="Imagen 14">
            <a:extLst>
              <a:ext uri="{FF2B5EF4-FFF2-40B4-BE49-F238E27FC236}">
                <a16:creationId xmlns:a16="http://schemas.microsoft.com/office/drawing/2014/main" id="{22866C21-5523-4403-9E0B-25242546568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147175" y="5815013"/>
            <a:ext cx="2363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2" name="Imagen 16">
            <a:extLst>
              <a:ext uri="{FF2B5EF4-FFF2-40B4-BE49-F238E27FC236}">
                <a16:creationId xmlns:a16="http://schemas.microsoft.com/office/drawing/2014/main" id="{64892AD0-6120-4F80-B47A-C74D3EC9819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5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3" name="Imagen 2">
            <a:extLst>
              <a:ext uri="{FF2B5EF4-FFF2-40B4-BE49-F238E27FC236}">
                <a16:creationId xmlns:a16="http://schemas.microsoft.com/office/drawing/2014/main" id="{B5A88960-6F70-44FD-877A-37508BDA02A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29075"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3219D2A6-F711-4E72-A48A-FC4E7D6FB81F}"/>
              </a:ext>
            </a:extLst>
          </p:cNvPr>
          <p:cNvSpPr/>
          <p:nvPr/>
        </p:nvSpPr>
        <p:spPr>
          <a:xfrm>
            <a:off x="779463" y="334963"/>
            <a:ext cx="3095625" cy="338137"/>
          </a:xfrm>
          <a:prstGeom prst="rect">
            <a:avLst/>
          </a:prstGeom>
          <a:noFill/>
        </p:spPr>
        <p:txBody>
          <a:bodyPr>
            <a:spAutoFit/>
          </a:bodyPr>
          <a:lstStyle/>
          <a:p>
            <a:pPr algn="ctr">
              <a:defRPr/>
            </a:pPr>
            <a:r>
              <a:rPr lang="pt-BR" sz="1600" b="1" dirty="0">
                <a:solidFill>
                  <a:srgbClr val="70AD47">
                    <a:lumMod val="50000"/>
                  </a:srgbClr>
                </a:solidFill>
                <a:latin typeface="Arial" panose="020B0604020202020204" pitchFamily="34" charset="0"/>
                <a:cs typeface="Arial" panose="020B0604020202020204" pitchFamily="34" charset="0"/>
              </a:rPr>
              <a:t>CONECTIVIDAD REGIONAL</a:t>
            </a:r>
            <a:endParaRPr lang="es-ES" sz="1600" b="1" dirty="0">
              <a:ln w="0"/>
              <a:solidFill>
                <a:srgbClr val="70AD47">
                  <a:lumMod val="50000"/>
                </a:srgbClr>
              </a:solidFill>
              <a:effectLst>
                <a:outerShdw blurRad="38100" dist="19050" dir="2700000" algn="tl" rotWithShape="0">
                  <a:prstClr val="black">
                    <a:alpha val="40000"/>
                  </a:prstClr>
                </a:outerShdw>
              </a:effectLst>
              <a:latin typeface="Arial" panose="020B0604020202020204" pitchFamily="34" charset="0"/>
              <a:cs typeface="Arial" panose="020B0604020202020204" pitchFamily="34" charset="0"/>
            </a:endParaRPr>
          </a:p>
        </p:txBody>
      </p:sp>
      <p:sp>
        <p:nvSpPr>
          <p:cNvPr id="111625" name="CuadroTexto 1">
            <a:extLst>
              <a:ext uri="{FF2B5EF4-FFF2-40B4-BE49-F238E27FC236}">
                <a16:creationId xmlns:a16="http://schemas.microsoft.com/office/drawing/2014/main" id="{82648BC8-2936-4806-9E14-668FD33E2D0D}"/>
              </a:ext>
            </a:extLst>
          </p:cNvPr>
          <p:cNvSpPr txBox="1">
            <a:spLocks noChangeArrowheads="1"/>
          </p:cNvSpPr>
          <p:nvPr/>
        </p:nvSpPr>
        <p:spPr bwMode="auto">
          <a:xfrm>
            <a:off x="895350" y="868363"/>
            <a:ext cx="10439400" cy="488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buFont typeface="Arial" panose="020B0604020202020204" pitchFamily="34" charset="0"/>
              <a:buNone/>
            </a:pPr>
            <a:r>
              <a:rPr lang="es-ES" altLang="es-CO" sz="1400" b="1">
                <a:solidFill>
                  <a:srgbClr val="385723"/>
                </a:solidFill>
                <a:latin typeface="Arial" panose="020B0604020202020204" pitchFamily="34" charset="0"/>
                <a:cs typeface="Arial" panose="020B0604020202020204" pitchFamily="34" charset="0"/>
              </a:rPr>
              <a:t>Dependencia Encargada: </a:t>
            </a:r>
            <a:r>
              <a:rPr lang="es-ES" altLang="es-CO" sz="1400">
                <a:solidFill>
                  <a:srgbClr val="385723"/>
                </a:solidFill>
                <a:latin typeface="Arial" panose="020B0604020202020204" pitchFamily="34" charset="0"/>
                <a:cs typeface="Arial" panose="020B0604020202020204" pitchFamily="34" charset="0"/>
              </a:rPr>
              <a:t>Subdirección de Red Terciaria y Férrea</a:t>
            </a:r>
            <a:endParaRPr lang="es-CO" altLang="es-CO" sz="1400">
              <a:solidFill>
                <a:srgbClr val="385723"/>
              </a:solidFill>
              <a:latin typeface="Arial" panose="020B0604020202020204" pitchFamily="34" charset="0"/>
              <a:cs typeface="Arial" panose="020B0604020202020204" pitchFamily="34" charset="0"/>
            </a:endParaRPr>
          </a:p>
          <a:p>
            <a:pPr algn="just">
              <a:buFont typeface="Arial" panose="020B0604020202020204" pitchFamily="34" charset="0"/>
              <a:buNone/>
            </a:pPr>
            <a:r>
              <a:rPr lang="es-CO" altLang="es-CO" sz="1400" b="1">
                <a:solidFill>
                  <a:srgbClr val="385723"/>
                </a:solidFill>
                <a:latin typeface="Arial" panose="020B0604020202020204" pitchFamily="34" charset="0"/>
                <a:cs typeface="Arial" panose="020B0604020202020204" pitchFamily="34" charset="0"/>
              </a:rPr>
              <a:t>Descripción del Proceso de contratación de Obra: </a:t>
            </a:r>
            <a:r>
              <a:rPr lang="es-CO" altLang="es-CO" sz="1400">
                <a:solidFill>
                  <a:srgbClr val="385723"/>
                </a:solidFill>
                <a:latin typeface="Arial" panose="020B0604020202020204" pitchFamily="34" charset="0"/>
                <a:cs typeface="Arial" panose="020B0604020202020204" pitchFamily="34" charset="0"/>
              </a:rPr>
              <a:t>El primer proceso para contratación de obra publicado con fecha 06 de junio de 2019 y número: LP-001-2019, fue declarado desierto con resolución 070 del 13 de agosto de 2019, siendo necesario publicar un nuevo proceso el 15 de octubre de 2019 y número SAMC-009-2019, siendo este último adjudicado el 19 de noviembre de 2019, y dada la orden de inicio el 09 de diciembre de 2019. Por lo cual fue necesario solicitar una prórroga ya que el contratista tendría menos de un mes para ejecutar la obra, se solicitó al comité que dicha prórroga fuera hasta el 30 de septiembre de 2020 para ejecutar los recursos que ya fueron girados en su totalidad.</a:t>
            </a:r>
          </a:p>
          <a:p>
            <a:pPr algn="just">
              <a:buFont typeface="Arial" panose="020B0604020202020204" pitchFamily="34" charset="0"/>
              <a:buNone/>
            </a:pPr>
            <a:r>
              <a:rPr lang="es-CO" altLang="es-CO" sz="1400" b="1">
                <a:solidFill>
                  <a:srgbClr val="385723"/>
                </a:solidFill>
                <a:latin typeface="Arial" panose="020B0604020202020204" pitchFamily="34" charset="0"/>
                <a:cs typeface="Arial" panose="020B0604020202020204" pitchFamily="34" charset="0"/>
              </a:rPr>
              <a:t>Empresa adjudicación Obra:</a:t>
            </a:r>
            <a:r>
              <a:rPr lang="es-CO" altLang="es-CO" sz="1400">
                <a:solidFill>
                  <a:srgbClr val="385723"/>
                </a:solidFill>
                <a:latin typeface="Arial" panose="020B0604020202020204" pitchFamily="34" charset="0"/>
                <a:cs typeface="Arial" panose="020B0604020202020204" pitchFamily="34" charset="0"/>
              </a:rPr>
              <a:t> Estudios e Ingeniería SAS – R.L. Alonso Pardo Ávila</a:t>
            </a:r>
          </a:p>
          <a:p>
            <a:pPr algn="just">
              <a:buFont typeface="Arial" panose="020B0604020202020204" pitchFamily="34" charset="0"/>
              <a:buNone/>
            </a:pPr>
            <a:r>
              <a:rPr lang="es-CO" altLang="es-CO" sz="1400" b="1">
                <a:solidFill>
                  <a:srgbClr val="385723"/>
                </a:solidFill>
                <a:latin typeface="Arial" panose="020B0604020202020204" pitchFamily="34" charset="0"/>
                <a:cs typeface="Arial" panose="020B0604020202020204" pitchFamily="34" charset="0"/>
              </a:rPr>
              <a:t>Empresa adjudicación Interventoría: </a:t>
            </a:r>
            <a:r>
              <a:rPr lang="es-CO" altLang="es-CO" sz="1400">
                <a:solidFill>
                  <a:srgbClr val="385723"/>
                </a:solidFill>
                <a:latin typeface="Arial" panose="020B0604020202020204" pitchFamily="34" charset="0"/>
                <a:cs typeface="Arial" panose="020B0604020202020204" pitchFamily="34" charset="0"/>
              </a:rPr>
              <a:t>Consorcio Intertunungua – R.L. Gloria Lizeth Gonzalez</a:t>
            </a:r>
          </a:p>
          <a:p>
            <a:pPr algn="just">
              <a:buFont typeface="Arial" panose="020B0604020202020204" pitchFamily="34" charset="0"/>
              <a:buNone/>
            </a:pPr>
            <a:r>
              <a:rPr lang="es-CO" altLang="es-CO" sz="1400">
                <a:solidFill>
                  <a:srgbClr val="385723"/>
                </a:solidFill>
                <a:latin typeface="Arial" panose="020B0604020202020204" pitchFamily="34" charset="0"/>
                <a:cs typeface="Arial" panose="020B0604020202020204" pitchFamily="34" charset="0"/>
              </a:rPr>
              <a:t>CONSTRUCCIÓN DEL MEJORAMIENTO Y REHABILITACIÓN - 2020</a:t>
            </a:r>
          </a:p>
          <a:p>
            <a:pPr algn="just">
              <a:buFont typeface="Arial" panose="020B0604020202020204" pitchFamily="34" charset="0"/>
              <a:buNone/>
            </a:pPr>
            <a:r>
              <a:rPr lang="es-CO" altLang="es-CO" sz="1400">
                <a:solidFill>
                  <a:srgbClr val="385723"/>
                </a:solidFill>
                <a:latin typeface="Arial" panose="020B0604020202020204" pitchFamily="34" charset="0"/>
                <a:cs typeface="Arial" panose="020B0604020202020204" pitchFamily="34" charset="0"/>
              </a:rPr>
              <a:t>Localización y replanteo de la carretera: inicia el 13 de enero de 2020</a:t>
            </a:r>
          </a:p>
          <a:p>
            <a:pPr algn="just">
              <a:buFont typeface="Arial" panose="020B0604020202020204" pitchFamily="34" charset="0"/>
              <a:buNone/>
            </a:pPr>
            <a:r>
              <a:rPr lang="es-CO" altLang="es-CO" sz="1400">
                <a:solidFill>
                  <a:srgbClr val="385723"/>
                </a:solidFill>
                <a:latin typeface="Arial" panose="020B0604020202020204" pitchFamily="34" charset="0"/>
                <a:cs typeface="Arial" panose="020B0604020202020204" pitchFamily="34" charset="0"/>
              </a:rPr>
              <a:t>Valor ejecutado estudios y diseños: $83.025.000</a:t>
            </a:r>
          </a:p>
          <a:p>
            <a:pPr algn="just">
              <a:buFont typeface="Arial" panose="020B0604020202020204" pitchFamily="34" charset="0"/>
              <a:buNone/>
            </a:pPr>
            <a:r>
              <a:rPr lang="es-CO" altLang="es-CO" sz="1400">
                <a:solidFill>
                  <a:srgbClr val="385723"/>
                </a:solidFill>
                <a:latin typeface="Arial" panose="020B0604020202020204" pitchFamily="34" charset="0"/>
                <a:cs typeface="Arial" panose="020B0604020202020204" pitchFamily="34" charset="0"/>
              </a:rPr>
              <a:t>Localización y replanteo : $ 2.700.000</a:t>
            </a:r>
          </a:p>
          <a:p>
            <a:pPr algn="just">
              <a:buFont typeface="Arial" panose="020B0604020202020204" pitchFamily="34" charset="0"/>
              <a:buNone/>
            </a:pPr>
            <a:r>
              <a:rPr lang="es-CO" altLang="es-CO" sz="1400">
                <a:solidFill>
                  <a:srgbClr val="385723"/>
                </a:solidFill>
                <a:latin typeface="Arial" panose="020B0604020202020204" pitchFamily="34" charset="0"/>
                <a:cs typeface="Arial" panose="020B0604020202020204" pitchFamily="34" charset="0"/>
              </a:rPr>
              <a:t>TOTAL INVERSION EJECUTADA: $ 85.725.000</a:t>
            </a:r>
          </a:p>
          <a:p>
            <a:pPr algn="just">
              <a:buFont typeface="Arial" panose="020B0604020202020204" pitchFamily="34" charset="0"/>
              <a:buNone/>
            </a:pPr>
            <a:r>
              <a:rPr lang="es-CO" altLang="es-CO" sz="1400">
                <a:solidFill>
                  <a:srgbClr val="385723"/>
                </a:solidFill>
                <a:latin typeface="Arial" panose="020B0604020202020204" pitchFamily="34" charset="0"/>
                <a:cs typeface="Arial" panose="020B0604020202020204" pitchFamily="34" charset="0"/>
              </a:rPr>
              <a:t>AVANCE DE OBRA EN PORCENTAJE: 1.20%</a:t>
            </a:r>
          </a:p>
          <a:p>
            <a:pPr algn="just">
              <a:lnSpc>
                <a:spcPct val="100000"/>
              </a:lnSpc>
              <a:spcBef>
                <a:spcPct val="0"/>
              </a:spcBef>
              <a:buFont typeface="Arial" panose="020B0604020202020204" pitchFamily="34" charset="0"/>
              <a:buNone/>
            </a:pPr>
            <a:endParaRPr lang="es-CO" altLang="es-CO" sz="1400">
              <a:solidFill>
                <a:srgbClr val="385723"/>
              </a:solidFill>
              <a:latin typeface="Arial" panose="020B0604020202020204" pitchFamily="34" charset="0"/>
              <a:cs typeface="Arial" panose="020B0604020202020204" pitchFamily="34" charset="0"/>
            </a:endParaRPr>
          </a:p>
          <a:p>
            <a:pPr algn="just">
              <a:buFont typeface="Arial" panose="020B0604020202020204" pitchFamily="34" charset="0"/>
              <a:buNone/>
            </a:pPr>
            <a:r>
              <a:rPr lang="es-CO" altLang="es-CO" sz="1400">
                <a:solidFill>
                  <a:srgbClr val="385723"/>
                </a:solidFill>
                <a:latin typeface="Arial" panose="020B0604020202020204" pitchFamily="34" charset="0"/>
                <a:cs typeface="Arial" panose="020B0604020202020204" pitchFamily="34" charset="0"/>
              </a:rPr>
              <a:t>En el año 2020 se espera la culminación total de las obras y que estas sean entregadas a entera satisfacción al municipio y por ende a la comunidad</a:t>
            </a:r>
            <a:r>
              <a:rPr lang="es-CO" altLang="es-CO" sz="1400">
                <a:solidFill>
                  <a:srgbClr val="000000"/>
                </a:solidFill>
                <a:latin typeface="Arial" panose="020B0604020202020204" pitchFamily="34" charset="0"/>
                <a:cs typeface="Arial" panose="020B0604020202020204" pitchFamily="34" charset="0"/>
              </a:rPr>
              <a:t>.</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ángulo 4">
            <a:extLst>
              <a:ext uri="{FF2B5EF4-FFF2-40B4-BE49-F238E27FC236}">
                <a16:creationId xmlns:a16="http://schemas.microsoft.com/office/drawing/2014/main" id="{C79DAFF1-1E31-4825-81EB-3885EAEFBD1C}"/>
              </a:ext>
            </a:extLst>
          </p:cNvPr>
          <p:cNvSpPr>
            <a:spLocks noChangeArrowheads="1"/>
          </p:cNvSpPr>
          <p:nvPr/>
        </p:nvSpPr>
        <p:spPr bwMode="auto">
          <a:xfrm>
            <a:off x="882650" y="223838"/>
            <a:ext cx="10364788" cy="70802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GESTIÓN DE LA INFRAESTRUCTURA VIAL</a:t>
            </a:r>
          </a:p>
          <a:p>
            <a:pPr eaLnBrk="1" hangingPunct="1">
              <a:defRPr/>
            </a:pPr>
            <a:r>
              <a:rPr lang="es-ES" altLang="es-CO"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Dirección Operativa</a:t>
            </a:r>
            <a:endParaRPr lang="es-ES" altLang="es-CO" sz="2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37974781-A19E-4B8B-AAA9-DBDE48B295CB}"/>
              </a:ext>
            </a:extLst>
          </p:cNvPr>
          <p:cNvGraphicFramePr>
            <a:graphicFrameLocks noGrp="1"/>
          </p:cNvGraphicFramePr>
          <p:nvPr/>
        </p:nvGraphicFramePr>
        <p:xfrm>
          <a:off x="882650" y="993775"/>
          <a:ext cx="10453688" cy="4351338"/>
        </p:xfrm>
        <a:graphic>
          <a:graphicData uri="http://schemas.openxmlformats.org/drawingml/2006/table">
            <a:tbl>
              <a:tblPr firstRow="1" bandRow="1"/>
              <a:tblGrid>
                <a:gridCol w="3949092">
                  <a:extLst>
                    <a:ext uri="{9D8B030D-6E8A-4147-A177-3AD203B41FA5}">
                      <a16:colId xmlns:a16="http://schemas.microsoft.com/office/drawing/2014/main" val="20000"/>
                    </a:ext>
                  </a:extLst>
                </a:gridCol>
                <a:gridCol w="2555505">
                  <a:extLst>
                    <a:ext uri="{9D8B030D-6E8A-4147-A177-3AD203B41FA5}">
                      <a16:colId xmlns:a16="http://schemas.microsoft.com/office/drawing/2014/main" val="20001"/>
                    </a:ext>
                  </a:extLst>
                </a:gridCol>
                <a:gridCol w="3949092">
                  <a:extLst>
                    <a:ext uri="{9D8B030D-6E8A-4147-A177-3AD203B41FA5}">
                      <a16:colId xmlns:a16="http://schemas.microsoft.com/office/drawing/2014/main" val="20002"/>
                    </a:ext>
                  </a:extLst>
                </a:gridCol>
              </a:tblGrid>
              <a:tr h="1060180">
                <a:tc gridSpan="3">
                  <a:txBody>
                    <a:bodyPr/>
                    <a:lstStyle/>
                    <a:p>
                      <a:pPr algn="l" rtl="0" fontAlgn="ctr"/>
                      <a:r>
                        <a:rPr lang="es-ES" sz="1200" b="1" i="0" u="none" strike="noStrike" dirty="0">
                          <a:solidFill>
                            <a:schemeClr val="accent6">
                              <a:lumMod val="50000"/>
                            </a:schemeClr>
                          </a:solidFill>
                          <a:effectLst/>
                          <a:latin typeface="Arial" panose="020B0604020202020204" pitchFamily="34" charset="0"/>
                        </a:rPr>
                        <a:t>Alcance de la Gestión: : </a:t>
                      </a:r>
                      <a:r>
                        <a:rPr lang="es-ES" sz="1200" b="0" i="0" u="none" strike="noStrike" dirty="0">
                          <a:solidFill>
                            <a:schemeClr val="accent6">
                              <a:lumMod val="50000"/>
                            </a:schemeClr>
                          </a:solidFill>
                          <a:effectLst/>
                          <a:latin typeface="Arial" panose="020B0604020202020204" pitchFamily="34" charset="0"/>
                        </a:rPr>
                        <a:t>La Dirección operativa se encarga de dirigir y evaluar la gestión de las dependencias adscritas y de su personal así como la ejecución de los planes, programas, proyectos y obras de la infraestructura a cargo de las mismas. Elabora la planeación de la ejecución de los programas, proyectos y obras del Instituto a cargo de las unidades ejecutoras adscritas a la Dirección. Estructurar los proyectos especiales con la asistencia de terceros especialistas para establecer la viabilidad del proyecto y su impacto social, económico y ambiental en cumplimiento de los objetivos y planes del Gobierno Nacional en materia de infraestructura vial no concesionada, férrea, fluvial y marítima a cargo de INVIAS.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84379">
                <a:tc gridSpan="3">
                  <a:txBody>
                    <a:bodyPr/>
                    <a:lstStyle/>
                    <a:p>
                      <a:pPr algn="r" rtl="0" fontAlgn="ctr"/>
                      <a:r>
                        <a:rPr lang="es-CO" sz="1000" b="0" i="0" u="none" strike="noStrike">
                          <a:solidFill>
                            <a:srgbClr val="FFFFFF"/>
                          </a:solidFill>
                          <a:effectLst/>
                          <a:latin typeface="Arial" panose="020B0604020202020204" pitchFamily="34" charset="0"/>
                        </a:rPr>
                        <a:t>CONTRATACION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1"/>
                  </a:ext>
                </a:extLst>
              </a:tr>
              <a:tr h="221254">
                <a:tc>
                  <a:txBody>
                    <a:bodyPr/>
                    <a:lstStyle/>
                    <a:p>
                      <a:pPr algn="ctr" rtl="0" fontAlgn="ctr"/>
                      <a:r>
                        <a:rPr lang="es-CO" sz="1200" b="1" i="0" u="none" strike="noStrike">
                          <a:solidFill>
                            <a:schemeClr val="accent6">
                              <a:lumMod val="50000"/>
                            </a:schemeClr>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200" b="1" i="0" u="none" strike="noStrike">
                          <a:solidFill>
                            <a:schemeClr val="accent6">
                              <a:lumMod val="50000"/>
                            </a:schemeClr>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200" b="1" i="0" u="none" strike="noStrike">
                          <a:solidFill>
                            <a:schemeClr val="accent6">
                              <a:lumMod val="50000"/>
                            </a:schemeClr>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2"/>
                  </a:ext>
                </a:extLst>
              </a:tr>
              <a:tr h="442509">
                <a:tc rowSpan="11">
                  <a:txBody>
                    <a:bodyPr/>
                    <a:lstStyle/>
                    <a:p>
                      <a:pPr algn="ctr" rtl="0" fontAlgn="ctr"/>
                      <a:r>
                        <a:rPr lang="es-CO" sz="1200" b="0" i="0" u="none" strike="noStrike">
                          <a:solidFill>
                            <a:schemeClr val="accent6">
                              <a:lumMod val="50000"/>
                            </a:schemeClr>
                          </a:solidFill>
                          <a:effectLst/>
                          <a:latin typeface="Arial" panose="020B0604020202020204" pitchFamily="34" charset="0"/>
                        </a:rPr>
                        <a:t> 26 Direcciones Territoriales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rowSpan="11">
                  <a:txBody>
                    <a:bodyPr/>
                    <a:lstStyle/>
                    <a:p>
                      <a:pPr algn="l" rtl="0" fontAlgn="ctr"/>
                      <a:r>
                        <a:rPr lang="es-ES" sz="1200" b="0" i="0" u="none" strike="noStrike">
                          <a:solidFill>
                            <a:schemeClr val="accent6">
                              <a:lumMod val="50000"/>
                            </a:schemeClr>
                          </a:solidFill>
                          <a:effectLst/>
                          <a:latin typeface="Arial" panose="020B0604020202020204" pitchFamily="34" charset="0"/>
                        </a:rPr>
                        <a:t>Ejecución de los planes, programas, proyectos y obras de la infraestructura a cargo de las mismas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200" b="1" i="0" u="none" strike="noStrike">
                          <a:solidFill>
                            <a:schemeClr val="accent6">
                              <a:lumMod val="50000"/>
                            </a:schemeClr>
                          </a:solidFill>
                          <a:effectLst/>
                          <a:latin typeface="Arial" panose="020B0604020202020204" pitchFamily="34" charset="0"/>
                        </a:rPr>
                        <a:t>Inversión Ejecutada (2018-2019): $ 175.700 millones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21254">
                <a:tc vMerge="1">
                  <a:txBody>
                    <a:bodyPr/>
                    <a:lstStyle/>
                    <a:p>
                      <a:endParaRPr lang="es-CO"/>
                    </a:p>
                  </a:txBody>
                  <a:tcPr/>
                </a:tc>
                <a:tc vMerge="1">
                  <a:txBody>
                    <a:bodyPr/>
                    <a:lstStyle/>
                    <a:p>
                      <a:endParaRPr lang="es-CO"/>
                    </a:p>
                  </a:txBody>
                  <a:tcPr/>
                </a:tc>
                <a:tc>
                  <a:txBody>
                    <a:bodyPr/>
                    <a:lstStyle/>
                    <a:p>
                      <a:pPr algn="just" rtl="0" fontAlgn="ctr"/>
                      <a:r>
                        <a:rPr lang="es-CO" sz="1200" b="1" i="0" u="none" strike="noStrike">
                          <a:solidFill>
                            <a:schemeClr val="accent6">
                              <a:lumMod val="50000"/>
                            </a:schemeClr>
                          </a:solidFill>
                          <a:effectLst/>
                          <a:latin typeface="Arial" panose="020B0604020202020204" pitchFamily="34" charset="0"/>
                        </a:rPr>
                        <a:t>Servidores: 465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221254">
                <a:tc vMerge="1">
                  <a:txBody>
                    <a:bodyPr/>
                    <a:lstStyle/>
                    <a:p>
                      <a:endParaRPr lang="es-CO"/>
                    </a:p>
                  </a:txBody>
                  <a:tcPr/>
                </a:tc>
                <a:tc vMerge="1">
                  <a:txBody>
                    <a:bodyPr/>
                    <a:lstStyle/>
                    <a:p>
                      <a:endParaRPr lang="es-CO"/>
                    </a:p>
                  </a:txBody>
                  <a:tcPr/>
                </a:tc>
                <a:tc>
                  <a:txBody>
                    <a:bodyPr/>
                    <a:lstStyle/>
                    <a:p>
                      <a:pPr algn="just" rtl="0" fontAlgn="ctr"/>
                      <a:r>
                        <a:rPr lang="es-CO" sz="1200" b="1" i="0" u="none" strike="noStrike">
                          <a:solidFill>
                            <a:schemeClr val="accent6">
                              <a:lumMod val="50000"/>
                            </a:schemeClr>
                          </a:solidFill>
                          <a:effectLst/>
                          <a:latin typeface="Arial" panose="020B0604020202020204" pitchFamily="34" charset="0"/>
                        </a:rPr>
                        <a:t>Emergencias Atendidas: 835</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221254">
                <a:tc vMerge="1">
                  <a:txBody>
                    <a:bodyPr/>
                    <a:lstStyle/>
                    <a:p>
                      <a:endParaRPr lang="es-CO"/>
                    </a:p>
                  </a:txBody>
                  <a:tcPr/>
                </a:tc>
                <a:tc vMerge="1">
                  <a:txBody>
                    <a:bodyPr/>
                    <a:lstStyle/>
                    <a:p>
                      <a:endParaRPr lang="es-CO"/>
                    </a:p>
                  </a:txBody>
                  <a:tcPr/>
                </a:tc>
                <a:tc>
                  <a:txBody>
                    <a:bodyPr/>
                    <a:lstStyle/>
                    <a:p>
                      <a:pPr algn="just" rtl="0" fontAlgn="ctr"/>
                      <a:r>
                        <a:rPr lang="es-CO" sz="1200" b="1" i="0" u="none" strike="noStrike">
                          <a:solidFill>
                            <a:schemeClr val="accent6">
                              <a:lumMod val="50000"/>
                            </a:schemeClr>
                          </a:solidFill>
                          <a:effectLst/>
                          <a:latin typeface="Arial" panose="020B0604020202020204" pitchFamily="34" charset="0"/>
                        </a:rPr>
                        <a:t>Obras: 537 Contrataciones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221254">
                <a:tc vMerge="1">
                  <a:txBody>
                    <a:bodyPr/>
                    <a:lstStyle/>
                    <a:p>
                      <a:endParaRPr lang="es-CO"/>
                    </a:p>
                  </a:txBody>
                  <a:tcPr/>
                </a:tc>
                <a:tc vMerge="1">
                  <a:txBody>
                    <a:bodyPr/>
                    <a:lstStyle/>
                    <a:p>
                      <a:endParaRPr lang="es-CO"/>
                    </a:p>
                  </a:txBody>
                  <a:tcPr/>
                </a:tc>
                <a:tc>
                  <a:txBody>
                    <a:bodyPr/>
                    <a:lstStyle/>
                    <a:p>
                      <a:pPr algn="just" rtl="0" fontAlgn="ctr">
                        <a:buClr>
                          <a:srgbClr val="000000"/>
                        </a:buClr>
                        <a:buSzPts val="1400"/>
                        <a:buFont typeface="Arial" panose="020B0604020202020204" pitchFamily="34" charset="0"/>
                        <a:buChar char="-"/>
                      </a:pPr>
                      <a:r>
                        <a:rPr lang="es-CO" sz="1200" b="0" i="0" u="none" strike="noStrike">
                          <a:solidFill>
                            <a:schemeClr val="accent6">
                              <a:lumMod val="50000"/>
                            </a:schemeClr>
                          </a:solidFill>
                          <a:effectLst/>
                          <a:latin typeface="Arial" panose="020B0604020202020204" pitchFamily="34" charset="0"/>
                        </a:rPr>
                        <a:t>Estabilización de puntos críticos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221254">
                <a:tc vMerge="1">
                  <a:txBody>
                    <a:bodyPr/>
                    <a:lstStyle/>
                    <a:p>
                      <a:endParaRPr lang="es-CO"/>
                    </a:p>
                  </a:txBody>
                  <a:tcPr/>
                </a:tc>
                <a:tc vMerge="1">
                  <a:txBody>
                    <a:bodyPr/>
                    <a:lstStyle/>
                    <a:p>
                      <a:endParaRPr lang="es-CO"/>
                    </a:p>
                  </a:txBody>
                  <a:tcPr/>
                </a:tc>
                <a:tc>
                  <a:txBody>
                    <a:bodyPr/>
                    <a:lstStyle/>
                    <a:p>
                      <a:pPr algn="just" rtl="0" fontAlgn="ctr">
                        <a:buClr>
                          <a:srgbClr val="000000"/>
                        </a:buClr>
                        <a:buSzPts val="1400"/>
                        <a:buFont typeface="Arial" panose="020B0604020202020204" pitchFamily="34" charset="0"/>
                        <a:buChar char="-"/>
                      </a:pPr>
                      <a:r>
                        <a:rPr lang="es-CO" sz="1200" b="0" i="0" u="none" strike="noStrike">
                          <a:solidFill>
                            <a:schemeClr val="accent6">
                              <a:lumMod val="50000"/>
                            </a:schemeClr>
                          </a:solidFill>
                          <a:effectLst/>
                          <a:latin typeface="Arial" panose="020B0604020202020204" pitchFamily="34" charset="0"/>
                        </a:rPr>
                        <a:t>Obras de Señalización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221254">
                <a:tc vMerge="1">
                  <a:txBody>
                    <a:bodyPr/>
                    <a:lstStyle/>
                    <a:p>
                      <a:endParaRPr lang="es-CO"/>
                    </a:p>
                  </a:txBody>
                  <a:tcPr/>
                </a:tc>
                <a:tc vMerge="1">
                  <a:txBody>
                    <a:bodyPr/>
                    <a:lstStyle/>
                    <a:p>
                      <a:endParaRPr lang="es-CO"/>
                    </a:p>
                  </a:txBody>
                  <a:tcPr/>
                </a:tc>
                <a:tc>
                  <a:txBody>
                    <a:bodyPr/>
                    <a:lstStyle/>
                    <a:p>
                      <a:pPr algn="just" rtl="0" fontAlgn="ctr">
                        <a:buClr>
                          <a:srgbClr val="000000"/>
                        </a:buClr>
                        <a:buSzPts val="1400"/>
                        <a:buFont typeface="Arial" panose="020B0604020202020204" pitchFamily="34" charset="0"/>
                        <a:buChar char="-"/>
                      </a:pPr>
                      <a:r>
                        <a:rPr lang="es-CO" sz="1200" b="0" i="0" u="none" strike="noStrike">
                          <a:solidFill>
                            <a:schemeClr val="accent6">
                              <a:lumMod val="50000"/>
                            </a:schemeClr>
                          </a:solidFill>
                          <a:effectLst/>
                          <a:latin typeface="Arial" panose="020B0604020202020204" pitchFamily="34" charset="0"/>
                        </a:rPr>
                        <a:t>Mantenimiento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9"/>
                  </a:ext>
                </a:extLst>
              </a:tr>
              <a:tr h="221254">
                <a:tc vMerge="1">
                  <a:txBody>
                    <a:bodyPr/>
                    <a:lstStyle/>
                    <a:p>
                      <a:endParaRPr lang="es-CO"/>
                    </a:p>
                  </a:txBody>
                  <a:tcPr/>
                </a:tc>
                <a:tc vMerge="1">
                  <a:txBody>
                    <a:bodyPr/>
                    <a:lstStyle/>
                    <a:p>
                      <a:endParaRPr lang="es-CO"/>
                    </a:p>
                  </a:txBody>
                  <a:tcPr/>
                </a:tc>
                <a:tc>
                  <a:txBody>
                    <a:bodyPr/>
                    <a:lstStyle/>
                    <a:p>
                      <a:pPr algn="just" rtl="0" fontAlgn="ctr">
                        <a:buClr>
                          <a:srgbClr val="000000"/>
                        </a:buClr>
                        <a:buSzPts val="1400"/>
                        <a:buFont typeface="Arial" panose="020B0604020202020204" pitchFamily="34" charset="0"/>
                        <a:buChar char="-"/>
                      </a:pPr>
                      <a:r>
                        <a:rPr lang="es-CO" sz="1200" b="0" i="0" u="none" strike="noStrike" dirty="0">
                          <a:solidFill>
                            <a:schemeClr val="accent6">
                              <a:lumMod val="50000"/>
                            </a:schemeClr>
                          </a:solidFill>
                          <a:effectLst/>
                          <a:latin typeface="Arial" panose="020B0604020202020204" pitchFamily="34" charset="0"/>
                        </a:rPr>
                        <a:t>Mejoramiento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0"/>
                  </a:ext>
                </a:extLst>
              </a:tr>
              <a:tr h="221254">
                <a:tc vMerge="1">
                  <a:txBody>
                    <a:bodyPr/>
                    <a:lstStyle/>
                    <a:p>
                      <a:endParaRPr lang="es-CO"/>
                    </a:p>
                  </a:txBody>
                  <a:tcPr/>
                </a:tc>
                <a:tc vMerge="1">
                  <a:txBody>
                    <a:bodyPr/>
                    <a:lstStyle/>
                    <a:p>
                      <a:endParaRPr lang="es-CO"/>
                    </a:p>
                  </a:txBody>
                  <a:tcPr/>
                </a:tc>
                <a:tc>
                  <a:txBody>
                    <a:bodyPr/>
                    <a:lstStyle/>
                    <a:p>
                      <a:pPr algn="just" rtl="0" fontAlgn="ctr">
                        <a:buClr>
                          <a:srgbClr val="000000"/>
                        </a:buClr>
                        <a:buSzPts val="1400"/>
                        <a:buFont typeface="Arial" panose="020B0604020202020204" pitchFamily="34" charset="0"/>
                        <a:buChar char="-"/>
                      </a:pPr>
                      <a:r>
                        <a:rPr lang="es-CO" sz="1200" b="0" i="0" u="none" strike="noStrike">
                          <a:solidFill>
                            <a:schemeClr val="accent6">
                              <a:lumMod val="50000"/>
                            </a:schemeClr>
                          </a:solidFill>
                          <a:effectLst/>
                          <a:latin typeface="Arial" panose="020B0604020202020204" pitchFamily="34" charset="0"/>
                        </a:rPr>
                        <a:t>Rehabilitación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442509">
                <a:tc vMerge="1">
                  <a:txBody>
                    <a:bodyPr/>
                    <a:lstStyle/>
                    <a:p>
                      <a:endParaRPr lang="es-CO"/>
                    </a:p>
                  </a:txBody>
                  <a:tcPr/>
                </a:tc>
                <a:tc vMerge="1">
                  <a:txBody>
                    <a:bodyPr/>
                    <a:lstStyle/>
                    <a:p>
                      <a:endParaRPr lang="es-CO"/>
                    </a:p>
                  </a:txBody>
                  <a:tcPr/>
                </a:tc>
                <a:tc>
                  <a:txBody>
                    <a:bodyPr/>
                    <a:lstStyle/>
                    <a:p>
                      <a:pPr algn="just" rtl="0" fontAlgn="ctr">
                        <a:buClr>
                          <a:srgbClr val="000000"/>
                        </a:buClr>
                        <a:buSzPts val="1400"/>
                        <a:buFont typeface="Arial" panose="020B0604020202020204" pitchFamily="34" charset="0"/>
                        <a:buChar char="-"/>
                      </a:pPr>
                      <a:r>
                        <a:rPr lang="es-ES" sz="1200" b="0" i="0" u="none" strike="noStrike">
                          <a:solidFill>
                            <a:schemeClr val="accent6">
                              <a:lumMod val="50000"/>
                            </a:schemeClr>
                          </a:solidFill>
                          <a:effectLst/>
                          <a:latin typeface="Arial" panose="020B0604020202020204" pitchFamily="34" charset="0"/>
                        </a:rPr>
                        <a:t>Programa de Administración Vial y Mantenimiento Rutinario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r h="230473">
                <a:tc vMerge="1">
                  <a:txBody>
                    <a:bodyPr/>
                    <a:lstStyle/>
                    <a:p>
                      <a:endParaRPr lang="es-CO"/>
                    </a:p>
                  </a:txBody>
                  <a:tcPr/>
                </a:tc>
                <a:tc vMerge="1">
                  <a:txBody>
                    <a:bodyPr/>
                    <a:lstStyle/>
                    <a:p>
                      <a:endParaRPr lang="es-CO"/>
                    </a:p>
                  </a:txBody>
                  <a:tcPr/>
                </a:tc>
                <a:tc>
                  <a:txBody>
                    <a:bodyPr/>
                    <a:lstStyle/>
                    <a:p>
                      <a:pPr algn="just" rtl="0" fontAlgn="ctr">
                        <a:buClr>
                          <a:srgbClr val="000000"/>
                        </a:buClr>
                        <a:buSzPts val="1400"/>
                        <a:buFont typeface="Arial" panose="020B0604020202020204" pitchFamily="34" charset="0"/>
                        <a:buChar char="-"/>
                      </a:pPr>
                      <a:r>
                        <a:rPr lang="es-CO" sz="1200" b="0" i="0" u="none" strike="noStrike" dirty="0">
                          <a:solidFill>
                            <a:schemeClr val="accent6">
                              <a:lumMod val="50000"/>
                            </a:schemeClr>
                          </a:solidFill>
                          <a:effectLst/>
                          <a:latin typeface="Arial" panose="020B0604020202020204" pitchFamily="34" charset="0"/>
                        </a:rPr>
                        <a:t>Suministro de mezcla asfáltica.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112642" name="Grupo 2">
            <a:extLst>
              <a:ext uri="{FF2B5EF4-FFF2-40B4-BE49-F238E27FC236}">
                <a16:creationId xmlns:a16="http://schemas.microsoft.com/office/drawing/2014/main" id="{87275C31-490A-45A9-A724-9D89D2F62958}"/>
              </a:ext>
            </a:extLst>
          </p:cNvPr>
          <p:cNvGrpSpPr>
            <a:grpSpLocks/>
          </p:cNvGrpSpPr>
          <p:nvPr/>
        </p:nvGrpSpPr>
        <p:grpSpPr bwMode="auto">
          <a:xfrm>
            <a:off x="-15875" y="0"/>
            <a:ext cx="12222163" cy="6946900"/>
            <a:chOff x="52387" y="42862"/>
            <a:chExt cx="12222163" cy="6947190"/>
          </a:xfrm>
        </p:grpSpPr>
        <p:sp>
          <p:nvSpPr>
            <p:cNvPr id="53" name="Rectangle 3">
              <a:extLst>
                <a:ext uri="{FF2B5EF4-FFF2-40B4-BE49-F238E27FC236}">
                  <a16:creationId xmlns:a16="http://schemas.microsoft.com/office/drawing/2014/main" id="{C535CED3-EE61-4B1F-B616-B186925275F5}"/>
                </a:ext>
              </a:extLst>
            </p:cNvPr>
            <p:cNvSpPr/>
            <p:nvPr/>
          </p:nvSpPr>
          <p:spPr>
            <a:xfrm>
              <a:off x="52387" y="42862"/>
              <a:ext cx="12222163" cy="6926552"/>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12750" name="Imagen 35">
              <a:extLst>
                <a:ext uri="{FF2B5EF4-FFF2-40B4-BE49-F238E27FC236}">
                  <a16:creationId xmlns:a16="http://schemas.microsoft.com/office/drawing/2014/main" id="{5C4CE728-9AD1-4909-B861-F12227A5207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4408" y="5997864"/>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2643" name="Imagen 1">
            <a:extLst>
              <a:ext uri="{FF2B5EF4-FFF2-40B4-BE49-F238E27FC236}">
                <a16:creationId xmlns:a16="http://schemas.microsoft.com/office/drawing/2014/main" id="{60EEBB41-4892-4A67-8E10-978C0CEF234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405938" y="5913438"/>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9DD71A07-E73F-4B0E-B35E-F90ACD4017AA}"/>
              </a:ext>
            </a:extLst>
          </p:cNvPr>
          <p:cNvGrpSpPr>
            <a:grpSpLocks/>
          </p:cNvGrpSpPr>
          <p:nvPr/>
        </p:nvGrpSpPr>
        <p:grpSpPr bwMode="auto">
          <a:xfrm>
            <a:off x="5515962" y="1161209"/>
            <a:ext cx="5773881"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B32A42D3-B35C-4315-8F03-DCEA6A8A0C7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689B7AF7-CCAF-43AB-A144-A5E3697EA14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535FE8F-B867-4DDF-9966-1E6C622BDC37}"/>
                </a:ext>
              </a:extLst>
            </p:cNvPr>
            <p:cNvSpPr txBox="1"/>
            <p:nvPr/>
          </p:nvSpPr>
          <p:spPr>
            <a:xfrm>
              <a:off x="4959250" y="1141481"/>
              <a:ext cx="7046291"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300" dirty="0">
                  <a:solidFill>
                    <a:srgbClr val="70AD47">
                      <a:lumMod val="50000"/>
                    </a:srgbClr>
                  </a:solidFill>
                  <a:latin typeface="Arial" panose="020B0604020202020204" pitchFamily="34" charset="0"/>
                  <a:cs typeface="Arial" panose="020B0604020202020204" pitchFamily="34" charset="0"/>
                </a:rPr>
                <a:t>Isla de Providencia</a:t>
              </a:r>
            </a:p>
          </p:txBody>
        </p:sp>
        <p:sp>
          <p:nvSpPr>
            <p:cNvPr id="16" name="Elipse 15">
              <a:extLst>
                <a:ext uri="{FF2B5EF4-FFF2-40B4-BE49-F238E27FC236}">
                  <a16:creationId xmlns:a16="http://schemas.microsoft.com/office/drawing/2014/main" id="{4E8AEA95-FDA9-40D3-8149-EE12A57D9E4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12645" name="Rectángulo 67">
            <a:extLst>
              <a:ext uri="{FF2B5EF4-FFF2-40B4-BE49-F238E27FC236}">
                <a16:creationId xmlns:a16="http://schemas.microsoft.com/office/drawing/2014/main" id="{D3C68CF4-E400-4201-B429-506B2472C086}"/>
              </a:ext>
            </a:extLst>
          </p:cNvPr>
          <p:cNvSpPr>
            <a:spLocks noChangeArrowheads="1"/>
          </p:cNvSpPr>
          <p:nvPr/>
        </p:nvSpPr>
        <p:spPr bwMode="auto">
          <a:xfrm>
            <a:off x="901700" y="249238"/>
            <a:ext cx="111156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CONECTIVIDAD REGIONAL</a:t>
            </a:r>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112646" name="Rectángulo 68">
            <a:extLst>
              <a:ext uri="{FF2B5EF4-FFF2-40B4-BE49-F238E27FC236}">
                <a16:creationId xmlns:a16="http://schemas.microsoft.com/office/drawing/2014/main" id="{300AC707-2C87-4961-BB32-E6215E9B03E7}"/>
              </a:ext>
            </a:extLst>
          </p:cNvPr>
          <p:cNvSpPr>
            <a:spLocks noChangeArrowheads="1"/>
          </p:cNvSpPr>
          <p:nvPr/>
        </p:nvSpPr>
        <p:spPr bwMode="auto">
          <a:xfrm>
            <a:off x="901700" y="500063"/>
            <a:ext cx="96456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Recuperación de Muelle de Providencia</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sp>
        <p:nvSpPr>
          <p:cNvPr id="112647" name="CuadroTexto 3">
            <a:extLst>
              <a:ext uri="{FF2B5EF4-FFF2-40B4-BE49-F238E27FC236}">
                <a16:creationId xmlns:a16="http://schemas.microsoft.com/office/drawing/2014/main" id="{D5471F47-F57D-413C-8CE0-157D02B8BCB7}"/>
              </a:ext>
            </a:extLst>
          </p:cNvPr>
          <p:cNvSpPr txBox="1">
            <a:spLocks noChangeArrowheads="1"/>
          </p:cNvSpPr>
          <p:nvPr/>
        </p:nvSpPr>
        <p:spPr bwMode="auto">
          <a:xfrm>
            <a:off x="4641850" y="4530725"/>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pic>
        <p:nvPicPr>
          <p:cNvPr id="112648" name="Imagen 54">
            <a:extLst>
              <a:ext uri="{FF2B5EF4-FFF2-40B4-BE49-F238E27FC236}">
                <a16:creationId xmlns:a16="http://schemas.microsoft.com/office/drawing/2014/main" id="{8CE5E821-2DEE-41D9-82DD-66DB1E9341B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75163" y="6121400"/>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49" name="Imagen 6" descr="Imagen que contiene texto, mapa&#10;&#10;Descripción generada automáticamente">
            <a:extLst>
              <a:ext uri="{FF2B5EF4-FFF2-40B4-BE49-F238E27FC236}">
                <a16:creationId xmlns:a16="http://schemas.microsoft.com/office/drawing/2014/main" id="{DA279E4E-7F1D-49C1-8CF4-8FC305F6068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375025" y="4484688"/>
            <a:ext cx="1192213" cy="137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 name="Grupo 10">
            <a:extLst>
              <a:ext uri="{FF2B5EF4-FFF2-40B4-BE49-F238E27FC236}">
                <a16:creationId xmlns:a16="http://schemas.microsoft.com/office/drawing/2014/main" id="{6C17B22B-824E-4923-B470-E9641EEECE5A}"/>
              </a:ext>
            </a:extLst>
          </p:cNvPr>
          <p:cNvGrpSpPr>
            <a:grpSpLocks/>
          </p:cNvGrpSpPr>
          <p:nvPr/>
        </p:nvGrpSpPr>
        <p:grpSpPr bwMode="auto">
          <a:xfrm>
            <a:off x="5507534" y="2230832"/>
            <a:ext cx="5782309" cy="442441"/>
            <a:chOff x="3838759" y="1148658"/>
            <a:chExt cx="8822557" cy="655117"/>
          </a:xfrm>
          <a:solidFill>
            <a:schemeClr val="accent6">
              <a:lumMod val="60000"/>
              <a:lumOff val="40000"/>
            </a:schemeClr>
          </a:solidFill>
        </p:grpSpPr>
        <p:sp>
          <p:nvSpPr>
            <p:cNvPr id="20" name="Pentágono 11">
              <a:extLst>
                <a:ext uri="{FF2B5EF4-FFF2-40B4-BE49-F238E27FC236}">
                  <a16:creationId xmlns:a16="http://schemas.microsoft.com/office/drawing/2014/main" id="{78A1CA8B-12BD-4347-A0B8-2A1C07DD4415}"/>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1" name="Forma libre 12">
              <a:extLst>
                <a:ext uri="{FF2B5EF4-FFF2-40B4-BE49-F238E27FC236}">
                  <a16:creationId xmlns:a16="http://schemas.microsoft.com/office/drawing/2014/main" id="{C2A3649B-AE8A-4FAD-B9CF-2C686855A298}"/>
                </a:ext>
              </a:extLst>
            </p:cNvPr>
            <p:cNvSpPr/>
            <p:nvPr/>
          </p:nvSpPr>
          <p:spPr>
            <a:xfrm>
              <a:off x="4823320" y="1217836"/>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200" dirty="0">
                  <a:solidFill>
                    <a:srgbClr val="70AD47">
                      <a:lumMod val="50000"/>
                    </a:srgbClr>
                  </a:solidFill>
                  <a:latin typeface="Arial" panose="020B0604020202020204" pitchFamily="34" charset="0"/>
                  <a:cs typeface="Arial" panose="020B0604020202020204" pitchFamily="34" charset="0"/>
                </a:rPr>
                <a:t>N/A</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22" name="Elipse 21">
              <a:extLst>
                <a:ext uri="{FF2B5EF4-FFF2-40B4-BE49-F238E27FC236}">
                  <a16:creationId xmlns:a16="http://schemas.microsoft.com/office/drawing/2014/main" id="{8A73C377-DF90-4BB3-9BFB-839316C87236}"/>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3" name="Grupo 10">
            <a:extLst>
              <a:ext uri="{FF2B5EF4-FFF2-40B4-BE49-F238E27FC236}">
                <a16:creationId xmlns:a16="http://schemas.microsoft.com/office/drawing/2014/main" id="{478C4B1A-FE29-4921-A5DA-E004D14267AA}"/>
              </a:ext>
            </a:extLst>
          </p:cNvPr>
          <p:cNvGrpSpPr>
            <a:grpSpLocks/>
          </p:cNvGrpSpPr>
          <p:nvPr/>
        </p:nvGrpSpPr>
        <p:grpSpPr bwMode="auto">
          <a:xfrm>
            <a:off x="5512386" y="2752490"/>
            <a:ext cx="5777457" cy="400007"/>
            <a:chOff x="3853379" y="1046579"/>
            <a:chExt cx="8775459" cy="713741"/>
          </a:xfrm>
          <a:solidFill>
            <a:schemeClr val="accent6">
              <a:lumMod val="60000"/>
              <a:lumOff val="40000"/>
            </a:schemeClr>
          </a:solidFill>
        </p:grpSpPr>
        <p:sp>
          <p:nvSpPr>
            <p:cNvPr id="24" name="Pentágono 11">
              <a:extLst>
                <a:ext uri="{FF2B5EF4-FFF2-40B4-BE49-F238E27FC236}">
                  <a16:creationId xmlns:a16="http://schemas.microsoft.com/office/drawing/2014/main" id="{C2ACB7A3-83AA-45CA-BF42-1E4591704C76}"/>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5" name="Forma libre 12">
              <a:extLst>
                <a:ext uri="{FF2B5EF4-FFF2-40B4-BE49-F238E27FC236}">
                  <a16:creationId xmlns:a16="http://schemas.microsoft.com/office/drawing/2014/main" id="{308E1426-87D2-47EE-8BC5-A31D6031A78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CuadroTexto 25">
              <a:extLst>
                <a:ext uri="{FF2B5EF4-FFF2-40B4-BE49-F238E27FC236}">
                  <a16:creationId xmlns:a16="http://schemas.microsoft.com/office/drawing/2014/main" id="{7A207BCF-92B3-446D-820A-DC9A4784978E}"/>
                </a:ext>
              </a:extLst>
            </p:cNvPr>
            <p:cNvSpPr txBox="1"/>
            <p:nvPr/>
          </p:nvSpPr>
          <p:spPr>
            <a:xfrm>
              <a:off x="5100257" y="1156231"/>
              <a:ext cx="6589317"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200" dirty="0">
                  <a:solidFill>
                    <a:srgbClr val="70AD47">
                      <a:lumMod val="50000"/>
                    </a:srgbClr>
                  </a:solidFill>
                  <a:latin typeface="Arial" panose="020B0604020202020204" pitchFamily="34" charset="0"/>
                  <a:cs typeface="Arial" panose="020B0604020202020204" pitchFamily="34" charset="0"/>
                </a:rPr>
                <a:t>N/A</a:t>
              </a:r>
              <a:endParaRPr lang="es-CO" sz="800" dirty="0">
                <a:solidFill>
                  <a:srgbClr val="70AD47">
                    <a:lumMod val="50000"/>
                  </a:srgbClr>
                </a:solidFill>
                <a:latin typeface="Arial" panose="020B0604020202020204" pitchFamily="34" charset="0"/>
                <a:cs typeface="Arial" panose="020B0604020202020204" pitchFamily="34" charset="0"/>
              </a:endParaRPr>
            </a:p>
          </p:txBody>
        </p:sp>
        <p:sp>
          <p:nvSpPr>
            <p:cNvPr id="27" name="Elipse 26">
              <a:extLst>
                <a:ext uri="{FF2B5EF4-FFF2-40B4-BE49-F238E27FC236}">
                  <a16:creationId xmlns:a16="http://schemas.microsoft.com/office/drawing/2014/main" id="{891A5B04-5A93-4D01-B5C8-CA6626D6F33F}"/>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8" name="Grupo 10">
            <a:extLst>
              <a:ext uri="{FF2B5EF4-FFF2-40B4-BE49-F238E27FC236}">
                <a16:creationId xmlns:a16="http://schemas.microsoft.com/office/drawing/2014/main" id="{8EBF9BD8-5928-45DC-8F0B-E104DEFB7D4B}"/>
              </a:ext>
            </a:extLst>
          </p:cNvPr>
          <p:cNvGrpSpPr>
            <a:grpSpLocks/>
          </p:cNvGrpSpPr>
          <p:nvPr/>
        </p:nvGrpSpPr>
        <p:grpSpPr bwMode="auto">
          <a:xfrm>
            <a:off x="5527579" y="1725706"/>
            <a:ext cx="5762264" cy="433388"/>
            <a:chOff x="3797995" y="1095038"/>
            <a:chExt cx="8744159" cy="641713"/>
          </a:xfrm>
          <a:solidFill>
            <a:schemeClr val="accent6">
              <a:lumMod val="60000"/>
              <a:lumOff val="40000"/>
            </a:schemeClr>
          </a:solidFill>
        </p:grpSpPr>
        <p:sp>
          <p:nvSpPr>
            <p:cNvPr id="29" name="Pentágono 11">
              <a:extLst>
                <a:ext uri="{FF2B5EF4-FFF2-40B4-BE49-F238E27FC236}">
                  <a16:creationId xmlns:a16="http://schemas.microsoft.com/office/drawing/2014/main" id="{71AAF0BA-DDC4-4D06-806D-942BE21B340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0" name="Forma libre 12">
              <a:extLst>
                <a:ext uri="{FF2B5EF4-FFF2-40B4-BE49-F238E27FC236}">
                  <a16:creationId xmlns:a16="http://schemas.microsoft.com/office/drawing/2014/main" id="{25C68CAA-E83C-4FD8-A149-CAADE09B56AC}"/>
                </a:ext>
              </a:extLst>
            </p:cNvPr>
            <p:cNvSpPr/>
            <p:nvPr/>
          </p:nvSpPr>
          <p:spPr>
            <a:xfrm>
              <a:off x="4769193" y="1097388"/>
              <a:ext cx="777296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dirty="0">
                  <a:solidFill>
                    <a:srgbClr val="70AD47">
                      <a:lumMod val="50000"/>
                    </a:srgbClr>
                  </a:solidFill>
                  <a:latin typeface="Arial" panose="020B0604020202020204" pitchFamily="34" charset="0"/>
                  <a:cs typeface="Arial" panose="020B0604020202020204" pitchFamily="34" charset="0"/>
                </a:rPr>
                <a:t>Lograr la funcionalidad integrada de los medios de transporte de la Isla.</a:t>
              </a:r>
              <a:endParaRPr lang="es-CO" sz="1200" dirty="0">
                <a:solidFill>
                  <a:srgbClr val="70AD47">
                    <a:lumMod val="50000"/>
                  </a:srgbClr>
                </a:solidFill>
                <a:latin typeface="Arial" panose="020B0604020202020204" pitchFamily="34" charset="0"/>
                <a:cs typeface="Arial" panose="020B0604020202020204" pitchFamily="34" charset="0"/>
              </a:endParaRPr>
            </a:p>
          </p:txBody>
        </p:sp>
        <p:sp>
          <p:nvSpPr>
            <p:cNvPr id="31" name="Elipse 30">
              <a:extLst>
                <a:ext uri="{FF2B5EF4-FFF2-40B4-BE49-F238E27FC236}">
                  <a16:creationId xmlns:a16="http://schemas.microsoft.com/office/drawing/2014/main" id="{D94ED371-F3B4-4ADA-98F2-D938E882F4C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aphicFrame>
        <p:nvGraphicFramePr>
          <p:cNvPr id="3" name="Tabla 2">
            <a:extLst>
              <a:ext uri="{FF2B5EF4-FFF2-40B4-BE49-F238E27FC236}">
                <a16:creationId xmlns:a16="http://schemas.microsoft.com/office/drawing/2014/main" id="{4ED51DE4-2848-4C31-851E-57741F1FB526}"/>
              </a:ext>
            </a:extLst>
          </p:cNvPr>
          <p:cNvGraphicFramePr>
            <a:graphicFrameLocks noGrp="1"/>
          </p:cNvGraphicFramePr>
          <p:nvPr/>
        </p:nvGraphicFramePr>
        <p:xfrm>
          <a:off x="5516563" y="3244850"/>
          <a:ext cx="5761037" cy="2452688"/>
        </p:xfrm>
        <a:graphic>
          <a:graphicData uri="http://schemas.openxmlformats.org/drawingml/2006/table">
            <a:tbl>
              <a:tblPr firstRow="1" bandRow="1"/>
              <a:tblGrid>
                <a:gridCol w="2134330">
                  <a:extLst>
                    <a:ext uri="{9D8B030D-6E8A-4147-A177-3AD203B41FA5}">
                      <a16:colId xmlns:a16="http://schemas.microsoft.com/office/drawing/2014/main" val="20000"/>
                    </a:ext>
                  </a:extLst>
                </a:gridCol>
                <a:gridCol w="1003439">
                  <a:extLst>
                    <a:ext uri="{9D8B030D-6E8A-4147-A177-3AD203B41FA5}">
                      <a16:colId xmlns:a16="http://schemas.microsoft.com/office/drawing/2014/main" val="20001"/>
                    </a:ext>
                  </a:extLst>
                </a:gridCol>
                <a:gridCol w="1379069">
                  <a:extLst>
                    <a:ext uri="{9D8B030D-6E8A-4147-A177-3AD203B41FA5}">
                      <a16:colId xmlns:a16="http://schemas.microsoft.com/office/drawing/2014/main" val="20002"/>
                    </a:ext>
                  </a:extLst>
                </a:gridCol>
                <a:gridCol w="1244198">
                  <a:extLst>
                    <a:ext uri="{9D8B030D-6E8A-4147-A177-3AD203B41FA5}">
                      <a16:colId xmlns:a16="http://schemas.microsoft.com/office/drawing/2014/main" val="20003"/>
                    </a:ext>
                  </a:extLst>
                </a:gridCol>
              </a:tblGrid>
              <a:tr h="152405">
                <a:tc gridSpan="4">
                  <a:txBody>
                    <a:bodyPr/>
                    <a:lstStyle/>
                    <a:p>
                      <a:pPr algn="ctr" rtl="0" fontAlgn="ctr"/>
                      <a:r>
                        <a:rPr lang="es-CO" sz="10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2405">
                <a:tc gridSpan="3">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pPr algn="l" rtl="0" fontAlgn="ctr"/>
                      <a:endParaRPr lang="es-CO" sz="8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rPr>
                        <a:t>$ 14.290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2405">
                <a:tc gridSpan="3">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pPr algn="l" rtl="0" fontAlgn="ctr"/>
                      <a:endParaRPr lang="es-ES" sz="8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rPr>
                        <a:t>$ 10.000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52405">
                <a:tc gridSpan="3">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pPr algn="l" rtl="0" fontAlgn="ctr"/>
                      <a:endParaRPr lang="es-ES" sz="8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rPr>
                        <a:t>$ 4.290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2405">
                <a:tc gridSpan="3">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pPr algn="l" rtl="0" fontAlgn="ctr"/>
                      <a:endParaRPr lang="es-CO" sz="8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52405">
                <a:tc gridSpan="3">
                  <a:txBody>
                    <a:bodyPr/>
                    <a:lstStyle/>
                    <a:p>
                      <a:pPr algn="l" rtl="0" fontAlgn="ctr"/>
                      <a:r>
                        <a:rPr lang="es-ES" sz="1000" b="0" i="0" u="none" strike="noStrike">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pPr algn="l" rtl="0" fontAlgn="ctr"/>
                      <a:endParaRPr lang="es-ES" sz="8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52405">
                <a:tc gridSpan="3">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pPr algn="l" rtl="0" fontAlgn="ctr"/>
                      <a:endParaRPr lang="es-ES" sz="8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a:solidFill>
                            <a:srgbClr val="375623"/>
                          </a:solidFill>
                          <a:effectLst/>
                          <a:latin typeface="Arial" panose="020B0604020202020204" pitchFamily="34" charset="0"/>
                        </a:rPr>
                        <a:t>$ 0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52405">
                <a:tc gridSpan="3">
                  <a:txBody>
                    <a:bodyPr/>
                    <a:lstStyle/>
                    <a:p>
                      <a:pPr algn="l" rtl="0" fontAlgn="ctr"/>
                      <a:r>
                        <a:rPr lang="es-CO" sz="1000" b="0" i="0" u="none" strike="noStrike">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pPr algn="l" rtl="0" fontAlgn="ctr"/>
                      <a:endParaRPr lang="es-CO" sz="8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b"/>
                      <a:r>
                        <a:rPr lang="es-CO" sz="1000" b="1" i="0" u="none" strike="noStrike">
                          <a:solidFill>
                            <a:srgbClr val="375623"/>
                          </a:solidFill>
                          <a:effectLst/>
                          <a:latin typeface="Arial" panose="020B0604020202020204" pitchFamily="34" charset="0"/>
                        </a:rPr>
                        <a:t>$ 14.290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52405">
                <a:tc gridSpan="3">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pPr algn="l" rtl="0" fontAlgn="ctr"/>
                      <a:endParaRPr lang="es-CO" sz="800" b="0" i="0" u="none" strike="noStrike">
                        <a:solidFill>
                          <a:srgbClr val="375623"/>
                        </a:solidFill>
                        <a:effectLst/>
                        <a:latin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b"/>
                      <a:r>
                        <a:rPr lang="es-CO" sz="1000" b="1" i="0" u="none" strike="noStrike" dirty="0">
                          <a:solidFill>
                            <a:srgbClr val="375623"/>
                          </a:solidFill>
                          <a:effectLst/>
                          <a:latin typeface="Arial" panose="020B0604020202020204" pitchFamily="34" charset="0"/>
                        </a:rPr>
                        <a:t>$ 14.290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52405">
                <a:tc gridSpan="4">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09793">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gridSpan="2">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52405">
                <a:tc rowSpan="2">
                  <a:txBody>
                    <a:bodyPr/>
                    <a:lstStyle/>
                    <a:p>
                      <a:pPr algn="l" rtl="0" fontAlgn="ctr"/>
                      <a:r>
                        <a:rPr lang="es-ES" sz="1000" b="0" i="0" u="none" strike="noStrike">
                          <a:solidFill>
                            <a:srgbClr val="375623"/>
                          </a:solidFill>
                          <a:effectLst/>
                          <a:latin typeface="Arial" panose="020B0604020202020204" pitchFamily="34" charset="0"/>
                        </a:rPr>
                        <a:t>Canal Norte de la Isla de Providencia.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gridSpan="2">
                  <a:txBody>
                    <a:bodyPr/>
                    <a:lstStyle/>
                    <a:p>
                      <a:pPr algn="ctr" rtl="0" fontAlgn="ctr"/>
                      <a:r>
                        <a:rPr lang="es-CO" sz="10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CO" sz="900" b="0" i="0" u="none" strike="noStrike">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566442">
                <a:tc vMerge="1">
                  <a:txBody>
                    <a:bodyPr/>
                    <a:lstStyle/>
                    <a:p>
                      <a:endParaRPr lang="es-CO"/>
                    </a:p>
                  </a:txBody>
                  <a:tcPr/>
                </a:tc>
                <a:tc vMerge="1">
                  <a:txBody>
                    <a:bodyPr/>
                    <a:lstStyle/>
                    <a:p>
                      <a:endParaRPr lang="es-CO"/>
                    </a:p>
                  </a:txBody>
                  <a:tcPr/>
                </a:tc>
                <a:tc gridSpan="2">
                  <a:txBody>
                    <a:bodyPr/>
                    <a:lstStyle/>
                    <a:p>
                      <a:r>
                        <a:rPr lang="es-ES" sz="1000" b="0" i="0" u="none" strike="noStrike" dirty="0">
                          <a:solidFill>
                            <a:srgbClr val="375623"/>
                          </a:solidFill>
                          <a:effectLst/>
                          <a:latin typeface="Arial" panose="020B0604020202020204" pitchFamily="34" charset="0"/>
                        </a:rPr>
                        <a:t>El Municipio de Providencia adelanta la contratación de las obras e interventoría</a:t>
                      </a:r>
                      <a:endParaRPr lang="es-CO" sz="1000" dirty="0"/>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hMerge="1">
                  <a:txBody>
                    <a:bodyPr/>
                    <a:lstStyle/>
                    <a:p>
                      <a:pPr algn="ctr" rtl="0" fontAlgn="ctr"/>
                      <a:r>
                        <a:rPr lang="es-ES" sz="900" b="0" i="0" u="none" strike="noStrike" dirty="0">
                          <a:solidFill>
                            <a:srgbClr val="375623"/>
                          </a:solidFill>
                          <a:effectLst/>
                          <a:latin typeface="Arial" panose="020B0604020202020204" pitchFamily="34" charset="0"/>
                        </a:rPr>
                        <a:t>El Municipio de Providencia adelanta la contratación de las obras e interventoría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bl>
          </a:graphicData>
        </a:graphic>
      </p:graphicFrame>
      <p:graphicFrame>
        <p:nvGraphicFramePr>
          <p:cNvPr id="5" name="Tabla 4">
            <a:extLst>
              <a:ext uri="{FF2B5EF4-FFF2-40B4-BE49-F238E27FC236}">
                <a16:creationId xmlns:a16="http://schemas.microsoft.com/office/drawing/2014/main" id="{8FBC33F9-C41A-47A8-A020-9C19096EB699}"/>
              </a:ext>
            </a:extLst>
          </p:cNvPr>
          <p:cNvGraphicFramePr>
            <a:graphicFrameLocks noGrp="1"/>
          </p:cNvGraphicFramePr>
          <p:nvPr/>
        </p:nvGraphicFramePr>
        <p:xfrm>
          <a:off x="901700" y="973138"/>
          <a:ext cx="4197350" cy="3406775"/>
        </p:xfrm>
        <a:graphic>
          <a:graphicData uri="http://schemas.openxmlformats.org/drawingml/2006/table">
            <a:tbl>
              <a:tblPr firstRow="1" bandRow="1"/>
              <a:tblGrid>
                <a:gridCol w="1555021">
                  <a:extLst>
                    <a:ext uri="{9D8B030D-6E8A-4147-A177-3AD203B41FA5}">
                      <a16:colId xmlns:a16="http://schemas.microsoft.com/office/drawing/2014/main" val="20000"/>
                    </a:ext>
                  </a:extLst>
                </a:gridCol>
                <a:gridCol w="1735837">
                  <a:extLst>
                    <a:ext uri="{9D8B030D-6E8A-4147-A177-3AD203B41FA5}">
                      <a16:colId xmlns:a16="http://schemas.microsoft.com/office/drawing/2014/main" val="20001"/>
                    </a:ext>
                  </a:extLst>
                </a:gridCol>
                <a:gridCol w="906493">
                  <a:extLst>
                    <a:ext uri="{9D8B030D-6E8A-4147-A177-3AD203B41FA5}">
                      <a16:colId xmlns:a16="http://schemas.microsoft.com/office/drawing/2014/main" val="20002"/>
                    </a:ext>
                  </a:extLst>
                </a:gridCol>
              </a:tblGrid>
              <a:tr h="219509">
                <a:tc gridSpan="3">
                  <a:txBody>
                    <a:bodyPr/>
                    <a:lstStyle/>
                    <a:p>
                      <a:pPr algn="ctr" rtl="0" fontAlgn="ctr"/>
                      <a:r>
                        <a:rPr lang="es-CO" sz="900" b="0" i="0" u="none" strike="noStrike">
                          <a:solidFill>
                            <a:srgbClr val="FFFFFF"/>
                          </a:solidFill>
                          <a:effectLst/>
                          <a:latin typeface="Arial" panose="020B0604020202020204" pitchFamily="34" charset="0"/>
                        </a:rPr>
                        <a:t>INFORMACION DEL CONVENIO</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19509">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19509">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16/12/2016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19509">
                <a:tc gridSpan="2">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oct-20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19509">
                <a:tc gridSpan="3">
                  <a:txBody>
                    <a:bodyPr/>
                    <a:lstStyle/>
                    <a:p>
                      <a:pPr algn="ctr" rtl="0" fontAlgn="ctr"/>
                      <a:r>
                        <a:rPr lang="es-CO" sz="900" b="0" i="0" u="none" strike="noStrike">
                          <a:solidFill>
                            <a:srgbClr val="FFFFFF"/>
                          </a:solidFill>
                          <a:effectLst/>
                          <a:latin typeface="Arial" panose="020B0604020202020204" pitchFamily="34" charset="0"/>
                        </a:rPr>
                        <a:t>BENEFICIOS DEL PROYECTO</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19509">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100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19509">
                <a:tc gridSpan="3">
                  <a:txBody>
                    <a:bodyPr/>
                    <a:lstStyle/>
                    <a:p>
                      <a:pPr algn="l" rtl="0" fontAlgn="ctr">
                        <a:buClr>
                          <a:srgbClr val="375623"/>
                        </a:buClr>
                        <a:buSzPts val="1100"/>
                        <a:buFont typeface="Arial" panose="020B0604020202020204" pitchFamily="34" charset="0"/>
                        <a:buChar char="B"/>
                      </a:pPr>
                      <a:endParaRPr lang="es-CO" sz="1100" b="1" i="0" u="none" strike="noStrike">
                        <a:solidFill>
                          <a:srgbClr val="375623"/>
                        </a:solidFill>
                        <a:effectLst/>
                        <a:latin typeface="Arial" panose="020B0604020202020204" pitchFamily="34" charset="0"/>
                      </a:endParaRP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219509">
                <a:tc gridSpan="3">
                  <a:txBody>
                    <a:bodyPr/>
                    <a:lstStyle/>
                    <a:p>
                      <a:pPr algn="l" rtl="0" fontAlgn="ctr"/>
                      <a:r>
                        <a:rPr lang="es-ES" sz="1100" b="0" i="0" u="none" strike="noStrike" dirty="0">
                          <a:solidFill>
                            <a:srgbClr val="375623"/>
                          </a:solidFill>
                          <a:effectLst/>
                          <a:latin typeface="Arial" panose="020B0604020202020204" pitchFamily="34" charset="0"/>
                        </a:rPr>
                        <a:t>Mejora competitividad de los puertos.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386336">
                <a:tc gridSpan="3">
                  <a:txBody>
                    <a:bodyPr/>
                    <a:lstStyle/>
                    <a:p>
                      <a:pPr algn="l" rtl="0" fontAlgn="ctr"/>
                      <a:r>
                        <a:rPr lang="es-ES" sz="1100" b="0" i="0" u="none" strike="noStrike">
                          <a:solidFill>
                            <a:srgbClr val="375623"/>
                          </a:solidFill>
                          <a:effectLst/>
                          <a:latin typeface="Arial" panose="020B0604020202020204" pitchFamily="34" charset="0"/>
                        </a:rPr>
                        <a:t>Disminuye costos de los productos de la canasta básica en Providencia.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19509">
                <a:tc gridSpan="3">
                  <a:txBody>
                    <a:bodyPr/>
                    <a:lstStyle/>
                    <a:p>
                      <a:pPr algn="l" rtl="0" fontAlgn="ctr"/>
                      <a:r>
                        <a:rPr lang="es-ES" sz="1100" b="0" i="0" u="none" strike="noStrike">
                          <a:solidFill>
                            <a:srgbClr val="375623"/>
                          </a:solidFill>
                          <a:effectLst/>
                          <a:latin typeface="Arial" panose="020B0604020202020204" pitchFamily="34" charset="0"/>
                        </a:rPr>
                        <a:t>Contribuye al turismo de cruceros.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19509">
                <a:tc gridSpan="3">
                  <a:txBody>
                    <a:bodyPr/>
                    <a:lstStyle/>
                    <a:p>
                      <a:pPr algn="ctr" rtl="0" fontAlgn="ctr"/>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439016">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r h="386336">
                <a:tc>
                  <a:txBody>
                    <a:bodyPr/>
                    <a:lstStyle/>
                    <a:p>
                      <a:pPr algn="just" rtl="0" fontAlgn="ctr"/>
                      <a:r>
                        <a:rPr lang="es-CO" sz="1100" b="1" i="0" u="none" strike="noStrike">
                          <a:solidFill>
                            <a:srgbClr val="375623"/>
                          </a:solidFill>
                          <a:effectLst/>
                          <a:latin typeface="Arial" panose="020B0604020202020204" pitchFamily="34" charset="0"/>
                        </a:rPr>
                        <a:t>Recuperación del muelle</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rgbClr val="375623"/>
                          </a:solidFill>
                          <a:effectLst/>
                          <a:latin typeface="Arial" panose="020B0604020202020204" pitchFamily="34" charset="0"/>
                        </a:rPr>
                        <a:t>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2"/>
                  </a:ext>
                </a:extLst>
              </a:tr>
            </a:tbl>
          </a:graphicData>
        </a:graphic>
      </p:graphicFrame>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ángulo 3">
            <a:extLst>
              <a:ext uri="{FF2B5EF4-FFF2-40B4-BE49-F238E27FC236}">
                <a16:creationId xmlns:a16="http://schemas.microsoft.com/office/drawing/2014/main" id="{5F2C3857-FBBA-4809-9542-9FBB8679FDD4}"/>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13667" name="Rectángulo 7">
            <a:extLst>
              <a:ext uri="{FF2B5EF4-FFF2-40B4-BE49-F238E27FC236}">
                <a16:creationId xmlns:a16="http://schemas.microsoft.com/office/drawing/2014/main" id="{ECD90C76-7BA3-470F-A69F-9E6840B8C89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F04D50A9-E11A-4080-9341-3D49695B2906}"/>
              </a:ext>
            </a:extLst>
          </p:cNvPr>
          <p:cNvSpPr/>
          <p:nvPr/>
        </p:nvSpPr>
        <p:spPr>
          <a:xfrm>
            <a:off x="-11113"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13669" name="Imagen 14">
            <a:extLst>
              <a:ext uri="{FF2B5EF4-FFF2-40B4-BE49-F238E27FC236}">
                <a16:creationId xmlns:a16="http://schemas.microsoft.com/office/drawing/2014/main" id="{6F55185E-5329-445A-B5CC-6E12927200C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61488" y="6013450"/>
            <a:ext cx="1979612"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70" name="Imagen 16">
            <a:extLst>
              <a:ext uri="{FF2B5EF4-FFF2-40B4-BE49-F238E27FC236}">
                <a16:creationId xmlns:a16="http://schemas.microsoft.com/office/drawing/2014/main" id="{248984E8-7885-42AD-AC1D-1A0566525DB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71" name="Imagen 2">
            <a:extLst>
              <a:ext uri="{FF2B5EF4-FFF2-40B4-BE49-F238E27FC236}">
                <a16:creationId xmlns:a16="http://schemas.microsoft.com/office/drawing/2014/main" id="{06CBDB79-7DEA-4ADC-AAC8-12148C0E056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37B63712-0ABF-4847-9E0C-91C110D19EAC}"/>
              </a:ext>
            </a:extLst>
          </p:cNvPr>
          <p:cNvSpPr txBox="1"/>
          <p:nvPr/>
        </p:nvSpPr>
        <p:spPr>
          <a:xfrm>
            <a:off x="3544888" y="1558925"/>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FC9D3CEB-AD7F-44D6-93F6-C98A2AC5AFBD}"/>
              </a:ext>
            </a:extLst>
          </p:cNvPr>
          <p:cNvSpPr/>
          <p:nvPr/>
        </p:nvSpPr>
        <p:spPr>
          <a:xfrm>
            <a:off x="3957638" y="950913"/>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113674" name="CuadroTexto 4">
            <a:extLst>
              <a:ext uri="{FF2B5EF4-FFF2-40B4-BE49-F238E27FC236}">
                <a16:creationId xmlns:a16="http://schemas.microsoft.com/office/drawing/2014/main" id="{9219B03E-87E2-4927-934B-6051837C4AEB}"/>
              </a:ext>
            </a:extLst>
          </p:cNvPr>
          <p:cNvSpPr txBox="1">
            <a:spLocks noChangeArrowheads="1"/>
          </p:cNvSpPr>
          <p:nvPr/>
        </p:nvSpPr>
        <p:spPr bwMode="auto">
          <a:xfrm>
            <a:off x="1662113" y="4941888"/>
            <a:ext cx="77136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Render simulado para Construcción del Muelle en Providencia, San Andrés Isla.</a:t>
            </a:r>
          </a:p>
          <a:p>
            <a:pPr algn="ctr">
              <a:lnSpc>
                <a:spcPct val="100000"/>
              </a:lnSpc>
              <a:spcBef>
                <a:spcPct val="0"/>
              </a:spcBef>
              <a:buFontTx/>
              <a:buNone/>
            </a:pPr>
            <a:endParaRPr lang="es-CO" altLang="es-CO" sz="1800">
              <a:solidFill>
                <a:srgbClr val="000000"/>
              </a:solidFill>
            </a:endParaRPr>
          </a:p>
        </p:txBody>
      </p:sp>
      <p:pic>
        <p:nvPicPr>
          <p:cNvPr id="113675" name="Imagen 14">
            <a:extLst>
              <a:ext uri="{FF2B5EF4-FFF2-40B4-BE49-F238E27FC236}">
                <a16:creationId xmlns:a16="http://schemas.microsoft.com/office/drawing/2014/main" id="{2EDBBD45-361D-4E24-8BDA-25049FC7B215}"/>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3575050" y="1558925"/>
            <a:ext cx="4059238" cy="336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3"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114690" name="Grupo 2">
            <a:extLst>
              <a:ext uri="{FF2B5EF4-FFF2-40B4-BE49-F238E27FC236}">
                <a16:creationId xmlns:a16="http://schemas.microsoft.com/office/drawing/2014/main" id="{87FF4C39-8385-49F6-8424-55CE5ABB80C9}"/>
              </a:ext>
            </a:extLst>
          </p:cNvPr>
          <p:cNvGrpSpPr>
            <a:grpSpLocks/>
          </p:cNvGrpSpPr>
          <p:nvPr/>
        </p:nvGrpSpPr>
        <p:grpSpPr bwMode="auto">
          <a:xfrm>
            <a:off x="-14288" y="0"/>
            <a:ext cx="12222163" cy="6926263"/>
            <a:chOff x="52388" y="-50657"/>
            <a:chExt cx="12222162" cy="6926263"/>
          </a:xfrm>
        </p:grpSpPr>
        <p:sp>
          <p:nvSpPr>
            <p:cNvPr id="53" name="Rectangle 3">
              <a:extLst>
                <a:ext uri="{FF2B5EF4-FFF2-40B4-BE49-F238E27FC236}">
                  <a16:creationId xmlns:a16="http://schemas.microsoft.com/office/drawing/2014/main" id="{A6CD5521-44D0-4CB1-8A40-55AF76DB0B8C}"/>
                </a:ext>
              </a:extLst>
            </p:cNvPr>
            <p:cNvSpPr/>
            <p:nvPr/>
          </p:nvSpPr>
          <p:spPr>
            <a:xfrm>
              <a:off x="52388" y="-50657"/>
              <a:ext cx="12222162"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14794" name="Imagen 35">
              <a:extLst>
                <a:ext uri="{FF2B5EF4-FFF2-40B4-BE49-F238E27FC236}">
                  <a16:creationId xmlns:a16="http://schemas.microsoft.com/office/drawing/2014/main" id="{FFA57B50-CEE3-47DC-A2CF-24A93ACE4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4408" y="5862781"/>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4691" name="Imagen 1">
            <a:extLst>
              <a:ext uri="{FF2B5EF4-FFF2-40B4-BE49-F238E27FC236}">
                <a16:creationId xmlns:a16="http://schemas.microsoft.com/office/drawing/2014/main" id="{87BF045F-19E3-4F84-B354-398C6F802F6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224963" y="598170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7C128A51-EDCA-4ED6-94D8-3A0CEAC403AA}"/>
              </a:ext>
            </a:extLst>
          </p:cNvPr>
          <p:cNvGrpSpPr>
            <a:grpSpLocks/>
          </p:cNvGrpSpPr>
          <p:nvPr/>
        </p:nvGrpSpPr>
        <p:grpSpPr bwMode="auto">
          <a:xfrm>
            <a:off x="5749060" y="839345"/>
            <a:ext cx="559271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823E3944-72DD-4F3F-8D6C-3EB7874A450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4A2C5367-7B6F-49A1-B8A3-07A2F03DC7AC}"/>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EA8A954-427D-4AA4-82DA-E64B262159CB}"/>
                </a:ext>
              </a:extLst>
            </p:cNvPr>
            <p:cNvSpPr txBox="1"/>
            <p:nvPr/>
          </p:nvSpPr>
          <p:spPr>
            <a:xfrm>
              <a:off x="4959250" y="1204172"/>
              <a:ext cx="6828175" cy="417802"/>
            </a:xfrm>
            <a:prstGeom prst="rect">
              <a:avLst/>
            </a:prstGeom>
            <a:grpFill/>
          </p:spPr>
          <p:txBody>
            <a:bodyPr>
              <a:spAutoFit/>
            </a:bodyPr>
            <a:lstStyle/>
            <a:p>
              <a:pPr eaLnBrk="1" fontAlgn="auto" hangingPunct="1">
                <a:spcBef>
                  <a:spcPts val="0"/>
                </a:spcBef>
                <a:spcAft>
                  <a:spcPts val="0"/>
                </a:spcAft>
                <a:defRPr/>
              </a:pPr>
              <a:r>
                <a:rPr lang="es-CO" sz="1200" b="1" dirty="0">
                  <a:solidFill>
                    <a:srgbClr val="70AD47">
                      <a:lumMod val="50000"/>
                    </a:srgbClr>
                  </a:solidFill>
                  <a:latin typeface="Arial" panose="020B0604020202020204" pitchFamily="34" charset="0"/>
                  <a:cs typeface="Arial" panose="020B0604020202020204" pitchFamily="34" charset="0"/>
                </a:rPr>
                <a:t>Localización: </a:t>
              </a:r>
              <a:r>
                <a:rPr lang="es-CO" sz="1200" dirty="0">
                  <a:solidFill>
                    <a:srgbClr val="70AD47">
                      <a:lumMod val="50000"/>
                    </a:srgbClr>
                  </a:solidFill>
                  <a:latin typeface="Arial" panose="020B0604020202020204" pitchFamily="34" charset="0"/>
                  <a:cs typeface="Arial" panose="020B0604020202020204" pitchFamily="34" charset="0"/>
                </a:rPr>
                <a:t>Municipio de Quibdó, Chocó</a:t>
              </a:r>
            </a:p>
          </p:txBody>
        </p:sp>
        <p:sp>
          <p:nvSpPr>
            <p:cNvPr id="16" name="Elipse 15">
              <a:extLst>
                <a:ext uri="{FF2B5EF4-FFF2-40B4-BE49-F238E27FC236}">
                  <a16:creationId xmlns:a16="http://schemas.microsoft.com/office/drawing/2014/main" id="{F73140E0-9521-44FB-82FF-927097218A2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14693" name="Rectángulo 67">
            <a:extLst>
              <a:ext uri="{FF2B5EF4-FFF2-40B4-BE49-F238E27FC236}">
                <a16:creationId xmlns:a16="http://schemas.microsoft.com/office/drawing/2014/main" id="{ACFBCC6A-FDA1-4D51-AFB5-19E92807F8E0}"/>
              </a:ext>
            </a:extLst>
          </p:cNvPr>
          <p:cNvSpPr>
            <a:spLocks noChangeArrowheads="1"/>
          </p:cNvSpPr>
          <p:nvPr/>
        </p:nvSpPr>
        <p:spPr bwMode="auto">
          <a:xfrm>
            <a:off x="915988" y="249238"/>
            <a:ext cx="111013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a:t>
            </a:r>
            <a:r>
              <a:rPr lang="es-MX"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CONECTIVIDAD REGIONAL</a:t>
            </a:r>
          </a:p>
          <a:p>
            <a:pPr eaLnBrk="1" hangingPunct="1">
              <a:lnSpc>
                <a:spcPct val="100000"/>
              </a:lnSpc>
              <a:spcBef>
                <a:spcPct val="0"/>
              </a:spcBef>
              <a:buFontTx/>
              <a:buNone/>
            </a:pPr>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a:p>
            <a:pPr eaLnBrk="1" hangingPunct="1">
              <a:lnSpc>
                <a:spcPct val="100000"/>
              </a:lnSpc>
              <a:spcBef>
                <a:spcPct val="0"/>
              </a:spcBef>
              <a:buFontTx/>
              <a:buNone/>
            </a:pPr>
            <a:endParaRPr lang="es-CO" altLang="es-CO" sz="1600">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114694" name="Rectángulo 68">
            <a:extLst>
              <a:ext uri="{FF2B5EF4-FFF2-40B4-BE49-F238E27FC236}">
                <a16:creationId xmlns:a16="http://schemas.microsoft.com/office/drawing/2014/main" id="{C3DA45A0-632D-480E-9090-EBEE1695BBEA}"/>
              </a:ext>
            </a:extLst>
          </p:cNvPr>
          <p:cNvSpPr>
            <a:spLocks noChangeArrowheads="1"/>
          </p:cNvSpPr>
          <p:nvPr/>
        </p:nvSpPr>
        <p:spPr bwMode="auto">
          <a:xfrm>
            <a:off x="915988" y="481013"/>
            <a:ext cx="96313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Construcción Malecón Quibdó</a:t>
            </a:r>
          </a:p>
          <a:p>
            <a:pPr eaLnBrk="1" hangingPunct="1">
              <a:lnSpc>
                <a:spcPct val="100000"/>
              </a:lnSpc>
              <a:spcBef>
                <a:spcPct val="0"/>
              </a:spcBef>
              <a:buFontTx/>
              <a:buNone/>
            </a:pPr>
            <a:r>
              <a:rPr lang="es-ES" altLang="es-CO" sz="14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4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4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Marítima y Fluvial </a:t>
            </a:r>
            <a:endParaRPr lang="es-ES" altLang="es-CO" sz="18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14695" name="Imagen 54">
            <a:extLst>
              <a:ext uri="{FF2B5EF4-FFF2-40B4-BE49-F238E27FC236}">
                <a16:creationId xmlns:a16="http://schemas.microsoft.com/office/drawing/2014/main" id="{1E758F0A-85A4-4C83-8FFF-5BA653A6076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486275" y="606901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6" name="CuadroTexto 19">
            <a:extLst>
              <a:ext uri="{FF2B5EF4-FFF2-40B4-BE49-F238E27FC236}">
                <a16:creationId xmlns:a16="http://schemas.microsoft.com/office/drawing/2014/main" id="{E1A7D433-50E1-42C6-B52F-A68C34AA4106}"/>
              </a:ext>
            </a:extLst>
          </p:cNvPr>
          <p:cNvSpPr txBox="1">
            <a:spLocks noChangeArrowheads="1"/>
          </p:cNvSpPr>
          <p:nvPr/>
        </p:nvSpPr>
        <p:spPr bwMode="auto">
          <a:xfrm>
            <a:off x="4806950" y="4240213"/>
            <a:ext cx="522288"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19" name="Grupo 10">
            <a:extLst>
              <a:ext uri="{FF2B5EF4-FFF2-40B4-BE49-F238E27FC236}">
                <a16:creationId xmlns:a16="http://schemas.microsoft.com/office/drawing/2014/main" id="{3F603A51-992D-444F-8637-5366F777397E}"/>
              </a:ext>
            </a:extLst>
          </p:cNvPr>
          <p:cNvGrpSpPr>
            <a:grpSpLocks/>
          </p:cNvGrpSpPr>
          <p:nvPr/>
        </p:nvGrpSpPr>
        <p:grpSpPr bwMode="auto">
          <a:xfrm>
            <a:off x="5776582" y="2059487"/>
            <a:ext cx="5592716" cy="442441"/>
            <a:chOff x="3838759" y="1148658"/>
            <a:chExt cx="8786730" cy="655117"/>
          </a:xfrm>
          <a:solidFill>
            <a:schemeClr val="accent6">
              <a:lumMod val="60000"/>
              <a:lumOff val="40000"/>
            </a:schemeClr>
          </a:solidFill>
        </p:grpSpPr>
        <p:sp>
          <p:nvSpPr>
            <p:cNvPr id="21" name="Pentágono 11">
              <a:extLst>
                <a:ext uri="{FF2B5EF4-FFF2-40B4-BE49-F238E27FC236}">
                  <a16:creationId xmlns:a16="http://schemas.microsoft.com/office/drawing/2014/main" id="{9DABEA54-7D71-4D72-913D-74C58BB4C263}"/>
                </a:ext>
              </a:extLst>
            </p:cNvPr>
            <p:cNvSpPr/>
            <p:nvPr/>
          </p:nvSpPr>
          <p:spPr>
            <a:xfrm>
              <a:off x="4259164" y="1164413"/>
              <a:ext cx="519045"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2" name="Forma libre 12">
              <a:extLst>
                <a:ext uri="{FF2B5EF4-FFF2-40B4-BE49-F238E27FC236}">
                  <a16:creationId xmlns:a16="http://schemas.microsoft.com/office/drawing/2014/main" id="{A3E3A8BF-B068-4561-8E30-352232363E3F}"/>
                </a:ext>
              </a:extLst>
            </p:cNvPr>
            <p:cNvSpPr/>
            <p:nvPr/>
          </p:nvSpPr>
          <p:spPr>
            <a:xfrm>
              <a:off x="4787493" y="1164413"/>
              <a:ext cx="7837996" cy="532515"/>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 </a:t>
              </a:r>
              <a:r>
                <a:rPr lang="es-ES" sz="1400" b="1" dirty="0">
                  <a:solidFill>
                    <a:srgbClr val="70AD47">
                      <a:lumMod val="50000"/>
                    </a:srgbClr>
                  </a:solidFill>
                  <a:latin typeface="Arial" panose="020B0604020202020204" pitchFamily="34" charset="0"/>
                  <a:cs typeface="Arial" panose="020B0604020202020204" pitchFamily="34" charset="0"/>
                </a:rPr>
                <a:t>425 m</a:t>
              </a:r>
              <a:endParaRPr lang="es-CO" sz="1400" dirty="0">
                <a:solidFill>
                  <a:srgbClr val="70AD47">
                    <a:lumMod val="50000"/>
                  </a:srgbClr>
                </a:solidFill>
                <a:latin typeface="Arial" panose="020B0604020202020204" pitchFamily="34" charset="0"/>
                <a:cs typeface="Arial" panose="020B0604020202020204" pitchFamily="34" charset="0"/>
              </a:endParaRPr>
            </a:p>
          </p:txBody>
        </p:sp>
        <p:sp>
          <p:nvSpPr>
            <p:cNvPr id="23" name="Elipse 22">
              <a:extLst>
                <a:ext uri="{FF2B5EF4-FFF2-40B4-BE49-F238E27FC236}">
                  <a16:creationId xmlns:a16="http://schemas.microsoft.com/office/drawing/2014/main" id="{5736A3DC-1D9A-4DAB-BD61-0F089734CB3C}"/>
                </a:ext>
              </a:extLst>
            </p:cNvPr>
            <p:cNvSpPr/>
            <p:nvPr/>
          </p:nvSpPr>
          <p:spPr>
            <a:xfrm>
              <a:off x="3838759" y="1148658"/>
              <a:ext cx="629432" cy="629957"/>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4" name="Grupo 10">
            <a:extLst>
              <a:ext uri="{FF2B5EF4-FFF2-40B4-BE49-F238E27FC236}">
                <a16:creationId xmlns:a16="http://schemas.microsoft.com/office/drawing/2014/main" id="{E1FA2900-EBB4-4789-9F63-40E8EC504EC0}"/>
              </a:ext>
            </a:extLst>
          </p:cNvPr>
          <p:cNvGrpSpPr>
            <a:grpSpLocks/>
          </p:cNvGrpSpPr>
          <p:nvPr/>
        </p:nvGrpSpPr>
        <p:grpSpPr bwMode="auto">
          <a:xfrm>
            <a:off x="5776581" y="2643349"/>
            <a:ext cx="5592716" cy="394125"/>
            <a:chOff x="3853379" y="1046579"/>
            <a:chExt cx="8775459" cy="703246"/>
          </a:xfrm>
          <a:solidFill>
            <a:schemeClr val="accent6">
              <a:lumMod val="60000"/>
              <a:lumOff val="40000"/>
            </a:schemeClr>
          </a:solidFill>
        </p:grpSpPr>
        <p:sp>
          <p:nvSpPr>
            <p:cNvPr id="25" name="Pentágono 11">
              <a:extLst>
                <a:ext uri="{FF2B5EF4-FFF2-40B4-BE49-F238E27FC236}">
                  <a16:creationId xmlns:a16="http://schemas.microsoft.com/office/drawing/2014/main" id="{B2B00DBA-40C4-4377-AAC9-1CBE5673E5E7}"/>
                </a:ext>
              </a:extLst>
            </p:cNvPr>
            <p:cNvSpPr/>
            <p:nvPr/>
          </p:nvSpPr>
          <p:spPr>
            <a:xfrm>
              <a:off x="4273784" y="1048929"/>
              <a:ext cx="519047" cy="639363"/>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6" name="Forma libre 12">
              <a:extLst>
                <a:ext uri="{FF2B5EF4-FFF2-40B4-BE49-F238E27FC236}">
                  <a16:creationId xmlns:a16="http://schemas.microsoft.com/office/drawing/2014/main" id="{B2987153-F3D5-46E3-80BF-379EA0BD75E3}"/>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27" name="CuadroTexto 26">
              <a:extLst>
                <a:ext uri="{FF2B5EF4-FFF2-40B4-BE49-F238E27FC236}">
                  <a16:creationId xmlns:a16="http://schemas.microsoft.com/office/drawing/2014/main" id="{5ECFC237-97D4-452E-93CC-86A46AF78885}"/>
                </a:ext>
              </a:extLst>
            </p:cNvPr>
            <p:cNvSpPr txBox="1"/>
            <p:nvPr/>
          </p:nvSpPr>
          <p:spPr>
            <a:xfrm>
              <a:off x="5086410" y="1145736"/>
              <a:ext cx="7320728" cy="604089"/>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425 m</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28" name="Elipse 27">
              <a:extLst>
                <a:ext uri="{FF2B5EF4-FFF2-40B4-BE49-F238E27FC236}">
                  <a16:creationId xmlns:a16="http://schemas.microsoft.com/office/drawing/2014/main" id="{67225414-2105-44BC-950B-C4262A90D642}"/>
                </a:ext>
              </a:extLst>
            </p:cNvPr>
            <p:cNvSpPr/>
            <p:nvPr/>
          </p:nvSpPr>
          <p:spPr>
            <a:xfrm>
              <a:off x="3853379" y="1046579"/>
              <a:ext cx="629431" cy="629958"/>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29" name="Grupo 10">
            <a:extLst>
              <a:ext uri="{FF2B5EF4-FFF2-40B4-BE49-F238E27FC236}">
                <a16:creationId xmlns:a16="http://schemas.microsoft.com/office/drawing/2014/main" id="{289CF6EF-5384-4298-9905-066F1128E490}"/>
              </a:ext>
            </a:extLst>
          </p:cNvPr>
          <p:cNvGrpSpPr>
            <a:grpSpLocks/>
          </p:cNvGrpSpPr>
          <p:nvPr/>
        </p:nvGrpSpPr>
        <p:grpSpPr bwMode="auto">
          <a:xfrm>
            <a:off x="5778137" y="1452105"/>
            <a:ext cx="5498254" cy="433388"/>
            <a:chOff x="3797995" y="1095038"/>
            <a:chExt cx="8744159" cy="641713"/>
          </a:xfrm>
          <a:solidFill>
            <a:schemeClr val="accent6">
              <a:lumMod val="60000"/>
              <a:lumOff val="40000"/>
            </a:schemeClr>
          </a:solidFill>
        </p:grpSpPr>
        <p:sp>
          <p:nvSpPr>
            <p:cNvPr id="30" name="Pentágono 11">
              <a:extLst>
                <a:ext uri="{FF2B5EF4-FFF2-40B4-BE49-F238E27FC236}">
                  <a16:creationId xmlns:a16="http://schemas.microsoft.com/office/drawing/2014/main" id="{3600BF7F-B9A0-423E-9112-E1E084B518A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31" name="Forma libre 12">
              <a:extLst>
                <a:ext uri="{FF2B5EF4-FFF2-40B4-BE49-F238E27FC236}">
                  <a16:creationId xmlns:a16="http://schemas.microsoft.com/office/drawing/2014/main" id="{A2279401-543D-4ED8-AB14-0D196A622E52}"/>
                </a:ext>
              </a:extLst>
            </p:cNvPr>
            <p:cNvSpPr/>
            <p:nvPr/>
          </p:nvSpPr>
          <p:spPr>
            <a:xfrm>
              <a:off x="4769193" y="1097388"/>
              <a:ext cx="7772961"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200" dirty="0">
                  <a:solidFill>
                    <a:srgbClr val="70AD47">
                      <a:lumMod val="50000"/>
                    </a:srgbClr>
                  </a:solidFill>
                  <a:latin typeface="Arial" panose="020B0604020202020204" pitchFamily="34" charset="0"/>
                  <a:cs typeface="Arial" panose="020B0604020202020204" pitchFamily="34" charset="0"/>
                </a:rPr>
                <a:t>Mejora condiciones de operaciones de transporte </a:t>
              </a:r>
              <a:r>
                <a:rPr lang="es-ES" sz="1100" dirty="0">
                  <a:solidFill>
                    <a:srgbClr val="70AD47">
                      <a:lumMod val="50000"/>
                    </a:srgbClr>
                  </a:solidFill>
                  <a:latin typeface="Arial" panose="020B0604020202020204" pitchFamily="34" charset="0"/>
                  <a:cs typeface="Arial" panose="020B0604020202020204" pitchFamily="34" charset="0"/>
                </a:rPr>
                <a:t>fluvia</a:t>
              </a:r>
              <a:r>
                <a:rPr lang="es-ES" sz="1200" dirty="0">
                  <a:solidFill>
                    <a:srgbClr val="70AD47">
                      <a:lumMod val="50000"/>
                    </a:srgbClr>
                  </a:solidFill>
                  <a:latin typeface="Arial" panose="020B0604020202020204" pitchFamily="34" charset="0"/>
                  <a:cs typeface="Arial" panose="020B0604020202020204" pitchFamily="34" charset="0"/>
                </a:rPr>
                <a:t>l </a:t>
              </a:r>
              <a:endParaRPr lang="es-CO" sz="1100" dirty="0">
                <a:solidFill>
                  <a:srgbClr val="70AD47">
                    <a:lumMod val="50000"/>
                  </a:srgbClr>
                </a:solidFill>
                <a:latin typeface="Arial" panose="020B0604020202020204" pitchFamily="34" charset="0"/>
                <a:cs typeface="Arial" panose="020B0604020202020204" pitchFamily="34" charset="0"/>
              </a:endParaRPr>
            </a:p>
          </p:txBody>
        </p:sp>
        <p:sp>
          <p:nvSpPr>
            <p:cNvPr id="32" name="Elipse 31">
              <a:extLst>
                <a:ext uri="{FF2B5EF4-FFF2-40B4-BE49-F238E27FC236}">
                  <a16:creationId xmlns:a16="http://schemas.microsoft.com/office/drawing/2014/main" id="{8EF9EA0C-D3CF-4BDD-9766-E8A3FF4C3A2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14700" name="Imagen 2">
            <a:extLst>
              <a:ext uri="{FF2B5EF4-FFF2-40B4-BE49-F238E27FC236}">
                <a16:creationId xmlns:a16="http://schemas.microsoft.com/office/drawing/2014/main" id="{8FAF3360-1840-427C-BA21-49EE877E7E66}"/>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3479800" y="4062413"/>
            <a:ext cx="1274763" cy="171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7A9BE8F-4621-4E9C-AC42-A6D0FEF3E304}"/>
              </a:ext>
            </a:extLst>
          </p:cNvPr>
          <p:cNvGraphicFramePr>
            <a:graphicFrameLocks noGrp="1"/>
          </p:cNvGraphicFramePr>
          <p:nvPr/>
        </p:nvGraphicFramePr>
        <p:xfrm>
          <a:off x="5776913" y="3208338"/>
          <a:ext cx="5592762" cy="2416175"/>
        </p:xfrm>
        <a:graphic>
          <a:graphicData uri="http://schemas.openxmlformats.org/drawingml/2006/table">
            <a:tbl>
              <a:tblPr firstRow="1" bandRow="1"/>
              <a:tblGrid>
                <a:gridCol w="2071989">
                  <a:extLst>
                    <a:ext uri="{9D8B030D-6E8A-4147-A177-3AD203B41FA5}">
                      <a16:colId xmlns:a16="http://schemas.microsoft.com/office/drawing/2014/main" val="20000"/>
                    </a:ext>
                  </a:extLst>
                </a:gridCol>
                <a:gridCol w="2312917">
                  <a:extLst>
                    <a:ext uri="{9D8B030D-6E8A-4147-A177-3AD203B41FA5}">
                      <a16:colId xmlns:a16="http://schemas.microsoft.com/office/drawing/2014/main" val="20001"/>
                    </a:ext>
                  </a:extLst>
                </a:gridCol>
                <a:gridCol w="1207856">
                  <a:extLst>
                    <a:ext uri="{9D8B030D-6E8A-4147-A177-3AD203B41FA5}">
                      <a16:colId xmlns:a16="http://schemas.microsoft.com/office/drawing/2014/main" val="20002"/>
                    </a:ext>
                  </a:extLst>
                </a:gridCol>
              </a:tblGrid>
              <a:tr h="164951">
                <a:tc gridSpan="3">
                  <a:txBody>
                    <a:bodyPr/>
                    <a:lstStyle/>
                    <a:p>
                      <a:pPr algn="ctr" rtl="0" fontAlgn="ctr"/>
                      <a:r>
                        <a:rPr lang="es-CO" sz="900" b="0" i="0" u="none" strike="noStrike">
                          <a:solidFill>
                            <a:srgbClr val="FFFFFF"/>
                          </a:solidFill>
                          <a:effectLst/>
                          <a:latin typeface="Arial" panose="020B0604020202020204" pitchFamily="34" charset="0"/>
                        </a:rPr>
                        <a:t>INVERSIONES (Millones)</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4951">
                <a:tc gridSpan="2">
                  <a:txBody>
                    <a:bodyPr/>
                    <a:lstStyle/>
                    <a:p>
                      <a:pPr algn="l" rtl="0" fontAlgn="ctr"/>
                      <a:r>
                        <a:rPr lang="es-CO" sz="1000" b="0" i="0" u="none" strike="noStrike">
                          <a:solidFill>
                            <a:srgbClr val="375623"/>
                          </a:solidFill>
                          <a:effectLst/>
                          <a:latin typeface="Arial" panose="020B0604020202020204" pitchFamily="34" charset="0"/>
                        </a:rPr>
                        <a:t>A. Total Contrato de Obra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$ 11.823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64951">
                <a:tc gridSpan="2">
                  <a:txBody>
                    <a:bodyPr/>
                    <a:lstStyle/>
                    <a:p>
                      <a:pPr algn="l" rtl="0" fontAlgn="ctr"/>
                      <a:r>
                        <a:rPr lang="es-ES" sz="1000" b="0" i="0" u="none" strike="noStrike">
                          <a:solidFill>
                            <a:srgbClr val="375623"/>
                          </a:solidFill>
                          <a:effectLst/>
                          <a:latin typeface="Arial" panose="020B0604020202020204" pitchFamily="34" charset="0"/>
                        </a:rPr>
                        <a:t>A.1. Inversión acumulada obra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$ 10.337</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2"/>
                  </a:ext>
                </a:extLst>
              </a:tr>
              <a:tr h="164951">
                <a:tc gridSpan="2">
                  <a:txBody>
                    <a:bodyPr/>
                    <a:lstStyle/>
                    <a:p>
                      <a:pPr algn="l" rtl="0" fontAlgn="ctr"/>
                      <a:r>
                        <a:rPr lang="es-ES" sz="1000" b="0" i="0" u="none" strike="noStrike">
                          <a:solidFill>
                            <a:srgbClr val="375623"/>
                          </a:solidFill>
                          <a:effectLst/>
                          <a:latin typeface="Arial" panose="020B0604020202020204" pitchFamily="34" charset="0"/>
                        </a:rPr>
                        <a:t>A.2.  Inversión obra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$ 1.390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64951">
                <a:tc gridSpan="2">
                  <a:txBody>
                    <a:bodyPr/>
                    <a:lstStyle/>
                    <a:p>
                      <a:pPr algn="l" rtl="0" fontAlgn="ctr"/>
                      <a:r>
                        <a:rPr lang="es-CO" sz="1000" b="0" i="0" u="none" strike="noStrike">
                          <a:solidFill>
                            <a:srgbClr val="375623"/>
                          </a:solidFill>
                          <a:effectLst/>
                          <a:latin typeface="Arial" panose="020B0604020202020204" pitchFamily="34" charset="0"/>
                        </a:rPr>
                        <a:t>B. Total Contrato Interventoría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$ 1.000</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4"/>
                  </a:ext>
                </a:extLst>
              </a:tr>
              <a:tr h="164951">
                <a:tc gridSpan="2">
                  <a:txBody>
                    <a:bodyPr/>
                    <a:lstStyle/>
                    <a:p>
                      <a:pPr algn="l" rtl="0" fontAlgn="ctr"/>
                      <a:r>
                        <a:rPr lang="es-ES" sz="1000" b="0" i="0" u="none" strike="noStrike" dirty="0">
                          <a:solidFill>
                            <a:srgbClr val="375623"/>
                          </a:solidFill>
                          <a:effectLst/>
                          <a:latin typeface="Arial" panose="020B0604020202020204" pitchFamily="34" charset="0"/>
                        </a:rPr>
                        <a:t>B.1. Inversión  acumulada interventoría hasta 2018</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0" i="0" u="none" strike="noStrike">
                          <a:solidFill>
                            <a:srgbClr val="375623"/>
                          </a:solidFill>
                          <a:effectLst/>
                          <a:latin typeface="Arial" panose="020B0604020202020204" pitchFamily="34" charset="0"/>
                        </a:rPr>
                        <a:t>$ 924</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5"/>
                  </a:ext>
                </a:extLst>
              </a:tr>
              <a:tr h="164951">
                <a:tc gridSpan="2">
                  <a:txBody>
                    <a:bodyPr/>
                    <a:lstStyle/>
                    <a:p>
                      <a:pPr algn="l" rtl="0" fontAlgn="ctr"/>
                      <a:r>
                        <a:rPr lang="es-ES" sz="1000" b="0" i="0" u="none" strike="noStrike">
                          <a:solidFill>
                            <a:srgbClr val="375623"/>
                          </a:solidFill>
                          <a:effectLst/>
                          <a:latin typeface="Arial" panose="020B0604020202020204" pitchFamily="34" charset="0"/>
                        </a:rPr>
                        <a:t>B.2 Inversión  Interventoría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$ 76</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6"/>
                  </a:ext>
                </a:extLst>
              </a:tr>
              <a:tr h="164951">
                <a:tc gridSpan="2">
                  <a:txBody>
                    <a:bodyPr/>
                    <a:lstStyle/>
                    <a:p>
                      <a:pPr algn="l" rtl="0" fontAlgn="ctr"/>
                      <a:r>
                        <a:rPr lang="es-CO" sz="1000" b="0" i="0" u="none" strike="noStrike" dirty="0">
                          <a:solidFill>
                            <a:srgbClr val="375623"/>
                          </a:solidFill>
                          <a:effectLst/>
                          <a:latin typeface="Arial" panose="020B0604020202020204" pitchFamily="34" charset="0"/>
                        </a:rPr>
                        <a:t>Total Inversión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$ 12,82</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7"/>
                  </a:ext>
                </a:extLst>
              </a:tr>
              <a:tr h="164951">
                <a:tc gridSpan="2">
                  <a:txBody>
                    <a:bodyPr/>
                    <a:lstStyle/>
                    <a:p>
                      <a:pPr algn="l" rtl="0" fontAlgn="ctr"/>
                      <a:r>
                        <a:rPr lang="es-CO" sz="1000" b="0" i="0" u="none" strike="noStrike">
                          <a:solidFill>
                            <a:srgbClr val="375623"/>
                          </a:solidFill>
                          <a:effectLst/>
                          <a:latin typeface="Arial" panose="020B0604020202020204" pitchFamily="34" charset="0"/>
                        </a:rPr>
                        <a:t>Inversión acumulada a 2019</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000" b="1" i="0" u="none" strike="noStrike">
                          <a:solidFill>
                            <a:srgbClr val="375623"/>
                          </a:solidFill>
                          <a:effectLst/>
                          <a:latin typeface="Arial" panose="020B0604020202020204" pitchFamily="34" charset="0"/>
                        </a:rPr>
                        <a:t>$ 12.823</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8"/>
                  </a:ext>
                </a:extLst>
              </a:tr>
              <a:tr h="164951">
                <a:tc gridSpan="3">
                  <a:txBody>
                    <a:bodyPr/>
                    <a:lstStyle/>
                    <a:p>
                      <a:pPr algn="ctr" rtl="0" fontAlgn="ctr"/>
                      <a:r>
                        <a:rPr lang="es-ES" sz="1000" b="0" i="0" u="none" strike="noStrike">
                          <a:solidFill>
                            <a:srgbClr val="FFFFFF"/>
                          </a:solidFill>
                          <a:effectLst/>
                          <a:latin typeface="Arial" panose="020B0604020202020204" pitchFamily="34" charset="0"/>
                        </a:rPr>
                        <a:t>ALCANCE  FÍSICO TOTAL DEL CONTRATO O PROYECTO</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04799">
                <a:tc>
                  <a:txBody>
                    <a:bodyPr/>
                    <a:lstStyle/>
                    <a:p>
                      <a:pPr algn="ctr" rtl="0" fontAlgn="ctr"/>
                      <a:r>
                        <a:rPr lang="es-CO" sz="1000" b="1" i="0" u="none" strike="noStrike">
                          <a:solidFill>
                            <a:srgbClr val="375623"/>
                          </a:solidFill>
                          <a:effectLst/>
                          <a:latin typeface="Arial" panose="020B0604020202020204" pitchFamily="34" charset="0"/>
                        </a:rPr>
                        <a:t>SECTOR/TRAMO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CANTIDAD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375623"/>
                          </a:solidFill>
                          <a:effectLst/>
                          <a:latin typeface="Arial" panose="020B0604020202020204" pitchFamily="34" charset="0"/>
                        </a:rPr>
                        <a:t>AVANCE TOTAL ACUMULADO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461862">
                <a:tc>
                  <a:txBody>
                    <a:bodyPr/>
                    <a:lstStyle/>
                    <a:p>
                      <a:pPr algn="l" rtl="0" fontAlgn="ctr"/>
                      <a:r>
                        <a:rPr lang="es-CO" sz="1000" b="0" i="0" u="none" strike="noStrike">
                          <a:solidFill>
                            <a:srgbClr val="375623"/>
                          </a:solidFill>
                          <a:effectLst/>
                          <a:latin typeface="Arial" panose="020B0604020202020204" pitchFamily="34" charset="0"/>
                        </a:rPr>
                        <a:t>Quibdó, Chocó</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1000" b="0" i="0" u="none" strike="noStrike">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l" rtl="0" fontAlgn="ctr"/>
                      <a:r>
                        <a:rPr lang="es-CO" sz="1000" b="0" i="0" u="none" strike="noStrike" dirty="0">
                          <a:solidFill>
                            <a:srgbClr val="375623"/>
                          </a:solidFill>
                          <a:effectLst/>
                          <a:latin typeface="Arial" panose="020B0604020202020204" pitchFamily="34" charset="0"/>
                        </a:rPr>
                        <a:t>1</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5F289BF2-2C38-4A62-AC5B-3A3B701F8131}"/>
              </a:ext>
            </a:extLst>
          </p:cNvPr>
          <p:cNvGraphicFramePr>
            <a:graphicFrameLocks noGrp="1"/>
          </p:cNvGraphicFramePr>
          <p:nvPr/>
        </p:nvGraphicFramePr>
        <p:xfrm>
          <a:off x="915988" y="1038225"/>
          <a:ext cx="4413250" cy="2889250"/>
        </p:xfrm>
        <a:graphic>
          <a:graphicData uri="http://schemas.openxmlformats.org/drawingml/2006/table">
            <a:tbl>
              <a:tblPr firstRow="1" bandRow="1"/>
              <a:tblGrid>
                <a:gridCol w="1635007">
                  <a:extLst>
                    <a:ext uri="{9D8B030D-6E8A-4147-A177-3AD203B41FA5}">
                      <a16:colId xmlns:a16="http://schemas.microsoft.com/office/drawing/2014/main" val="20000"/>
                    </a:ext>
                  </a:extLst>
                </a:gridCol>
                <a:gridCol w="1825124">
                  <a:extLst>
                    <a:ext uri="{9D8B030D-6E8A-4147-A177-3AD203B41FA5}">
                      <a16:colId xmlns:a16="http://schemas.microsoft.com/office/drawing/2014/main" val="20001"/>
                    </a:ext>
                  </a:extLst>
                </a:gridCol>
                <a:gridCol w="953119">
                  <a:extLst>
                    <a:ext uri="{9D8B030D-6E8A-4147-A177-3AD203B41FA5}">
                      <a16:colId xmlns:a16="http://schemas.microsoft.com/office/drawing/2014/main" val="20002"/>
                    </a:ext>
                  </a:extLst>
                </a:gridCol>
              </a:tblGrid>
              <a:tr h="207115">
                <a:tc gridSpan="3">
                  <a:txBody>
                    <a:bodyPr/>
                    <a:lstStyle/>
                    <a:p>
                      <a:pPr algn="ctr" rtl="0" fontAlgn="ctr"/>
                      <a:r>
                        <a:rPr lang="es-CO" sz="900" b="0" i="0" u="none" strike="noStrike">
                          <a:solidFill>
                            <a:srgbClr val="FFFFFF"/>
                          </a:solidFill>
                          <a:effectLst/>
                          <a:latin typeface="Arial" panose="020B0604020202020204" pitchFamily="34" charset="0"/>
                        </a:rPr>
                        <a:t>INFORMACION DEL CONTRATO</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207115">
                <a:tc>
                  <a:txBody>
                    <a:bodyPr/>
                    <a:lstStyle/>
                    <a:p>
                      <a:pPr algn="l" rtl="0" fontAlgn="b"/>
                      <a:r>
                        <a:rPr lang="es-CO" sz="1100" b="1" i="0" u="none" strike="noStrike">
                          <a:solidFill>
                            <a:srgbClr val="375623"/>
                          </a:solidFill>
                          <a:effectLst/>
                          <a:latin typeface="Arial" panose="020B0604020202020204" pitchFamily="34" charset="0"/>
                        </a:rPr>
                        <a:t>CONTRATO No.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rgbClr val="375623"/>
                          </a:solidFill>
                          <a:effectLst/>
                          <a:latin typeface="Arial" panose="020B0604020202020204" pitchFamily="34" charset="0"/>
                        </a:rPr>
                        <a:t>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207115">
                <a:tc>
                  <a:txBody>
                    <a:bodyPr/>
                    <a:lstStyle/>
                    <a:p>
                      <a:pPr algn="l" rtl="0" fontAlgn="b"/>
                      <a:r>
                        <a:rPr lang="es-CO" sz="1100" b="1" i="0" u="none" strike="noStrike">
                          <a:solidFill>
                            <a:srgbClr val="375623"/>
                          </a:solidFill>
                          <a:effectLst/>
                          <a:latin typeface="Arial" panose="020B0604020202020204" pitchFamily="34" charset="0"/>
                        </a:rPr>
                        <a:t>FECHA DE INICIO:</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2">
                  <a:txBody>
                    <a:bodyPr/>
                    <a:lstStyle/>
                    <a:p>
                      <a:pPr algn="l" rtl="0" fontAlgn="ctr"/>
                      <a:r>
                        <a:rPr lang="es-CO" sz="1100" b="0" i="0" u="none" strike="noStrike">
                          <a:solidFill>
                            <a:srgbClr val="375623"/>
                          </a:solidFill>
                          <a:effectLst/>
                          <a:latin typeface="Arial" panose="020B0604020202020204" pitchFamily="34" charset="0"/>
                        </a:rPr>
                        <a:t>17/01/2016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207115">
                <a:tc gridSpan="2">
                  <a:txBody>
                    <a:bodyPr/>
                    <a:lstStyle/>
                    <a:p>
                      <a:pPr algn="l" rtl="0" fontAlgn="b"/>
                      <a:r>
                        <a:rPr lang="es-CO" sz="1100" b="1" i="0" u="none" strike="noStrike">
                          <a:solidFill>
                            <a:srgbClr val="375623"/>
                          </a:solidFill>
                          <a:effectLst/>
                          <a:latin typeface="Arial" panose="020B0604020202020204" pitchFamily="34" charset="0"/>
                        </a:rPr>
                        <a:t>FECHA PROGRAMADA TERMINACIÓN</a:t>
                      </a:r>
                    </a:p>
                  </a:txBody>
                  <a:tcPr marL="0" marR="0" marT="0"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a:txBody>
                    <a:bodyPr/>
                    <a:lstStyle/>
                    <a:p>
                      <a:pPr algn="l" rtl="0" fontAlgn="b"/>
                      <a:r>
                        <a:rPr lang="es-CO" sz="1100" b="0" i="0" u="none" strike="noStrike">
                          <a:solidFill>
                            <a:srgbClr val="375623"/>
                          </a:solidFill>
                          <a:effectLst/>
                          <a:latin typeface="Arial" panose="020B0604020202020204" pitchFamily="34" charset="0"/>
                        </a:rPr>
                        <a:t>31/03/2019</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207115">
                <a:tc gridSpan="3">
                  <a:txBody>
                    <a:bodyPr/>
                    <a:lstStyle/>
                    <a:p>
                      <a:pPr algn="ctr" rtl="0" fontAlgn="ctr"/>
                      <a:r>
                        <a:rPr lang="es-CO" sz="900" b="0" i="0" u="none" strike="noStrike">
                          <a:solidFill>
                            <a:srgbClr val="FFFFFF"/>
                          </a:solidFill>
                          <a:effectLst/>
                          <a:latin typeface="Arial" panose="020B0604020202020204" pitchFamily="34" charset="0"/>
                        </a:rPr>
                        <a:t>BENEFICIOS DEL PROYECTO</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07115">
                <a:tc gridSpan="2">
                  <a:txBody>
                    <a:bodyPr/>
                    <a:lstStyle/>
                    <a:p>
                      <a:pPr algn="l" rtl="0" fontAlgn="ctr"/>
                      <a:r>
                        <a:rPr lang="es-CO" sz="1100" b="1" i="0" u="none" strike="noStrike">
                          <a:solidFill>
                            <a:srgbClr val="375623"/>
                          </a:solidFill>
                          <a:effectLst/>
                          <a:latin typeface="Arial" panose="020B0604020202020204" pitchFamily="34" charset="0"/>
                        </a:rPr>
                        <a:t> EMPLEOS  GENERADOS: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a:txBody>
                    <a:bodyPr/>
                    <a:lstStyle/>
                    <a:p>
                      <a:pPr algn="ctr" rtl="0" fontAlgn="b"/>
                      <a:r>
                        <a:rPr lang="es-CO" sz="1100" b="1" i="0" u="none" strike="noStrike">
                          <a:solidFill>
                            <a:srgbClr val="375623"/>
                          </a:solidFill>
                          <a:effectLst/>
                          <a:latin typeface="Arial" panose="020B0604020202020204" pitchFamily="34" charset="0"/>
                        </a:rPr>
                        <a:t>45</a:t>
                      </a:r>
                    </a:p>
                  </a:txBody>
                  <a:tcPr marL="0" marR="0" marT="0"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07115">
                <a:tc gridSpan="3">
                  <a:txBody>
                    <a:bodyPr/>
                    <a:lstStyle/>
                    <a:p>
                      <a:pPr algn="l" rtl="0" fontAlgn="ctr"/>
                      <a:r>
                        <a:rPr lang="es-CO" sz="1100" b="1" i="0" u="none" strike="noStrike">
                          <a:solidFill>
                            <a:srgbClr val="375623"/>
                          </a:solidFill>
                          <a:effectLst/>
                          <a:latin typeface="Arial" panose="020B0604020202020204" pitchFamily="34" charset="0"/>
                        </a:rPr>
                        <a:t>OTROS BENEFICIOS: </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6"/>
                  </a:ext>
                </a:extLst>
              </a:tr>
              <a:tr h="393517">
                <a:tc gridSpan="3">
                  <a:txBody>
                    <a:bodyPr/>
                    <a:lstStyle/>
                    <a:p>
                      <a:pPr algn="l" rtl="0" fontAlgn="ctr"/>
                      <a:r>
                        <a:rPr lang="es-ES" sz="1100" b="0" i="0" u="none" strike="noStrike">
                          <a:solidFill>
                            <a:srgbClr val="375623"/>
                          </a:solidFill>
                          <a:effectLst/>
                          <a:latin typeface="Arial" panose="020B0604020202020204" pitchFamily="34" charset="0"/>
                        </a:rPr>
                        <a:t>Mejoramiento de  las operaciones de embarque y desembarque de pasajeros de manera cómoda y segura.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7"/>
                  </a:ext>
                </a:extLst>
              </a:tr>
              <a:tr h="207115">
                <a:tc gridSpan="3">
                  <a:txBody>
                    <a:bodyPr/>
                    <a:lstStyle/>
                    <a:p>
                      <a:pPr algn="l" rtl="0" fontAlgn="ctr"/>
                      <a:r>
                        <a:rPr lang="es-CO" sz="1100" b="0" i="0" u="none" strike="noStrike">
                          <a:solidFill>
                            <a:srgbClr val="375623"/>
                          </a:solidFill>
                          <a:effectLst/>
                          <a:latin typeface="Arial" panose="020B0604020202020204" pitchFamily="34" charset="0"/>
                        </a:rPr>
                        <a:t>Población Beneficiada: 125.000 habitantes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207115">
                <a:tc gridSpan="3">
                  <a:txBody>
                    <a:bodyPr/>
                    <a:lstStyle/>
                    <a:p>
                      <a:pPr algn="ctr" rtl="0" fontAlgn="ctr"/>
                      <a:r>
                        <a:rPr lang="es-ES" sz="900" b="0" i="0" u="none" strike="noStrike">
                          <a:solidFill>
                            <a:srgbClr val="FFFFFF"/>
                          </a:solidFill>
                          <a:effectLst/>
                          <a:latin typeface="Arial" panose="020B0604020202020204" pitchFamily="34" charset="0"/>
                        </a:rPr>
                        <a:t>METAS DEL CONTRATO O PROYECTO  (PLAN DE ACCIÓN 2019)</a:t>
                      </a:r>
                    </a:p>
                  </a:txBody>
                  <a:tcPr marL="0" marR="0" marT="0" marB="0" anchor="ctr">
                    <a:lnL w="12700" cap="flat" cmpd="sng" algn="ctr">
                      <a:solidFill>
                        <a:srgbClr val="FFFFFF"/>
                      </a:solidFill>
                      <a:prstDash val="solid"/>
                      <a:round/>
                      <a:headEnd type="none" w="med" len="med"/>
                      <a:tailEnd type="none" w="med" len="med"/>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14230">
                <a:tc>
                  <a:txBody>
                    <a:bodyPr/>
                    <a:lstStyle/>
                    <a:p>
                      <a:pPr algn="ctr" rtl="0" fontAlgn="ctr"/>
                      <a:r>
                        <a:rPr lang="es-CO" sz="1100" b="1" i="0" u="none" strike="noStrike">
                          <a:solidFill>
                            <a:srgbClr val="375623"/>
                          </a:solidFill>
                          <a:effectLst/>
                          <a:latin typeface="Arial" panose="020B0604020202020204" pitchFamily="34" charset="0"/>
                        </a:rPr>
                        <a:t>META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Unidad de Medida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375623"/>
                          </a:solidFill>
                          <a:effectLst/>
                          <a:latin typeface="Arial" panose="020B0604020202020204" pitchFamily="34" charset="0"/>
                        </a:rPr>
                        <a:t>Ejecutado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17470">
                <a:tc>
                  <a:txBody>
                    <a:bodyPr/>
                    <a:lstStyle/>
                    <a:p>
                      <a:pPr algn="ctr" rtl="0" fontAlgn="ctr"/>
                      <a:r>
                        <a:rPr lang="es-CO" sz="1100" b="1" i="0" u="none" strike="noStrike">
                          <a:solidFill>
                            <a:srgbClr val="375623"/>
                          </a:solidFill>
                          <a:effectLst/>
                          <a:latin typeface="Arial" panose="020B0604020202020204" pitchFamily="34" charset="0"/>
                        </a:rPr>
                        <a:t>Malecón Construido</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375623"/>
                          </a:solidFill>
                          <a:effectLst/>
                          <a:latin typeface="Arial" panose="020B0604020202020204" pitchFamily="34" charset="0"/>
                        </a:rPr>
                        <a:t>Unidad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1100" b="0" i="0" u="none" strike="noStrike" dirty="0">
                          <a:solidFill>
                            <a:srgbClr val="375623"/>
                          </a:solidFill>
                          <a:effectLst/>
                          <a:latin typeface="Arial" panose="020B0604020202020204" pitchFamily="34" charset="0"/>
                        </a:rPr>
                        <a:t>100%</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ángulo 3">
            <a:extLst>
              <a:ext uri="{FF2B5EF4-FFF2-40B4-BE49-F238E27FC236}">
                <a16:creationId xmlns:a16="http://schemas.microsoft.com/office/drawing/2014/main" id="{AD5565A2-0E54-4875-883D-D04910246C67}"/>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16739" name="Rectángulo 7">
            <a:extLst>
              <a:ext uri="{FF2B5EF4-FFF2-40B4-BE49-F238E27FC236}">
                <a16:creationId xmlns:a16="http://schemas.microsoft.com/office/drawing/2014/main" id="{8C69FF85-0225-4945-963F-499C6F937445}"/>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85A55663-4B7C-4117-8620-88C9F8E2C903}"/>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16741" name="Imagen 14">
            <a:extLst>
              <a:ext uri="{FF2B5EF4-FFF2-40B4-BE49-F238E27FC236}">
                <a16:creationId xmlns:a16="http://schemas.microsoft.com/office/drawing/2014/main" id="{76D03870-A68C-49A5-8E70-12D0622A064C}"/>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71000"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2" name="Imagen 16">
            <a:extLst>
              <a:ext uri="{FF2B5EF4-FFF2-40B4-BE49-F238E27FC236}">
                <a16:creationId xmlns:a16="http://schemas.microsoft.com/office/drawing/2014/main" id="{B6B705BE-F68B-4BA7-BDC0-F87AA9960AD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3" name="Imagen 2">
            <a:extLst>
              <a:ext uri="{FF2B5EF4-FFF2-40B4-BE49-F238E27FC236}">
                <a16:creationId xmlns:a16="http://schemas.microsoft.com/office/drawing/2014/main" id="{B354FFAE-BAF8-406F-AFBC-AA7BE9DC116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91CCC652-C3CF-4A8E-82E8-788EDD1A076C}"/>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C61159F3-73C8-4E54-8F84-E95A560AE988}"/>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625A62E3-8462-4F81-BD3A-422A0E0770D9}"/>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2BCB8EF-7A0F-4055-9ACA-BA1C033BAEFC}"/>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pic>
        <p:nvPicPr>
          <p:cNvPr id="116748" name="Imagen 1">
            <a:extLst>
              <a:ext uri="{FF2B5EF4-FFF2-40B4-BE49-F238E27FC236}">
                <a16:creationId xmlns:a16="http://schemas.microsoft.com/office/drawing/2014/main" id="{D3C4AF5E-F6DC-463D-AD3C-15D53B760528}"/>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13550" y="1952625"/>
            <a:ext cx="4054475" cy="335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49" name="Imagen 2">
            <a:extLst>
              <a:ext uri="{FF2B5EF4-FFF2-40B4-BE49-F238E27FC236}">
                <a16:creationId xmlns:a16="http://schemas.microsoft.com/office/drawing/2014/main" id="{EEF948BA-9629-438A-ADF3-53256FF99F4F}"/>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76338" y="1901825"/>
            <a:ext cx="4089400" cy="334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CF3536D6-7FDF-4274-8AC6-3A7941DED3BA}"/>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17763" name="Imagen 1">
            <a:extLst>
              <a:ext uri="{FF2B5EF4-FFF2-40B4-BE49-F238E27FC236}">
                <a16:creationId xmlns:a16="http://schemas.microsoft.com/office/drawing/2014/main" id="{28470C87-D1CB-430A-BB09-AD8324A0D3DD}"/>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5138" y="58705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B5DB586E-B0AE-4026-8B03-2259F1E9FE70}"/>
              </a:ext>
            </a:extLst>
          </p:cNvPr>
          <p:cNvGrpSpPr>
            <a:grpSpLocks/>
          </p:cNvGrpSpPr>
          <p:nvPr/>
        </p:nvGrpSpPr>
        <p:grpSpPr bwMode="auto">
          <a:xfrm>
            <a:off x="6104082" y="799205"/>
            <a:ext cx="5230669"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118B8E71-A47E-4C6B-A85A-0FECA6308E4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4C154344-CD45-4D50-A3C7-9799CF475F22}"/>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F5D79794-E7AA-4478-A1A0-FDECB9FFC500}"/>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400" dirty="0">
                  <a:solidFill>
                    <a:srgbClr val="70AD47">
                      <a:lumMod val="50000"/>
                    </a:srgbClr>
                  </a:solidFill>
                  <a:latin typeface="Arial" panose="020B0604020202020204" pitchFamily="34" charset="0"/>
                  <a:cs typeface="Arial" panose="020B0604020202020204" pitchFamily="34" charset="0"/>
                </a:rPr>
                <a:t>Departamento del Valle del Cauca </a:t>
              </a:r>
              <a:r>
                <a:rPr lang="es-CO" sz="900" dirty="0">
                  <a:solidFill>
                    <a:srgbClr val="70AD47">
                      <a:lumMod val="50000"/>
                    </a:srgbClr>
                  </a:solidFill>
                  <a:latin typeface="Arial" panose="020B0604020202020204" pitchFamily="34" charset="0"/>
                  <a:cs typeface="Arial" panose="020B0604020202020204" pitchFamily="34" charset="0"/>
                </a:rPr>
                <a:t>  </a:t>
              </a:r>
              <a:endParaRPr lang="es-CO" sz="1000" dirty="0">
                <a:solidFill>
                  <a:srgbClr val="70AD47">
                    <a:lumMod val="50000"/>
                  </a:srgbClr>
                </a:solidFill>
                <a:latin typeface="Arial" panose="020B0604020202020204" pitchFamily="34" charset="0"/>
                <a:cs typeface="Arial" panose="020B0604020202020204" pitchFamily="34" charset="0"/>
              </a:endParaRPr>
            </a:p>
          </p:txBody>
        </p:sp>
        <p:sp>
          <p:nvSpPr>
            <p:cNvPr id="16" name="Elipse 15">
              <a:extLst>
                <a:ext uri="{FF2B5EF4-FFF2-40B4-BE49-F238E27FC236}">
                  <a16:creationId xmlns:a16="http://schemas.microsoft.com/office/drawing/2014/main" id="{40430C71-7E85-459C-86E1-8E975309F55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17765" name="Rectángulo 67">
            <a:extLst>
              <a:ext uri="{FF2B5EF4-FFF2-40B4-BE49-F238E27FC236}">
                <a16:creationId xmlns:a16="http://schemas.microsoft.com/office/drawing/2014/main" id="{6C0BCB68-B241-44D1-80A2-1FC6EE33BA2C}"/>
              </a:ext>
            </a:extLst>
          </p:cNvPr>
          <p:cNvSpPr>
            <a:spLocks noChangeArrowheads="1"/>
          </p:cNvSpPr>
          <p:nvPr/>
        </p:nvSpPr>
        <p:spPr bwMode="auto">
          <a:xfrm>
            <a:off x="857250" y="69850"/>
            <a:ext cx="8702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CORREDORES ARTERIALES</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117766" name="Rectángulo 68">
            <a:extLst>
              <a:ext uri="{FF2B5EF4-FFF2-40B4-BE49-F238E27FC236}">
                <a16:creationId xmlns:a16="http://schemas.microsoft.com/office/drawing/2014/main" id="{37C4A26B-51D5-49AA-BAD3-F77705F35DFA}"/>
              </a:ext>
            </a:extLst>
          </p:cNvPr>
          <p:cNvSpPr>
            <a:spLocks noChangeArrowheads="1"/>
          </p:cNvSpPr>
          <p:nvPr/>
        </p:nvSpPr>
        <p:spPr bwMode="auto">
          <a:xfrm>
            <a:off x="857250" y="282575"/>
            <a:ext cx="104902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a:t>
            </a:r>
            <a:r>
              <a:rPr lang="es-ES" altLang="es-CO" sz="12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 DOBLE CALZADA CALI-CRUCERO-CANDELARIA: Aunar Esfuerzos Entre El Invias Y El Departamento Del Valle Del Cauca Para Adelantar La Construcción De La Doble Calzada, Mejoramiento Y/O Mantenimiento De La Carretera Cali–crucero - Candelaria, Departamento Del Valle Del Cauca</a:t>
            </a: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a:t>
            </a:r>
            <a:endPar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17767" name="Imagen 35">
            <a:extLst>
              <a:ext uri="{FF2B5EF4-FFF2-40B4-BE49-F238E27FC236}">
                <a16:creationId xmlns:a16="http://schemas.microsoft.com/office/drawing/2014/main" id="{EB2A170B-F107-4D67-8D75-4C9E0690862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8" name="CuadroTexto 3">
            <a:extLst>
              <a:ext uri="{FF2B5EF4-FFF2-40B4-BE49-F238E27FC236}">
                <a16:creationId xmlns:a16="http://schemas.microsoft.com/office/drawing/2014/main" id="{11E54CAB-65EB-4D97-9347-CAF72FB29232}"/>
              </a:ext>
            </a:extLst>
          </p:cNvPr>
          <p:cNvSpPr txBox="1">
            <a:spLocks noChangeArrowheads="1"/>
          </p:cNvSpPr>
          <p:nvPr/>
        </p:nvSpPr>
        <p:spPr bwMode="auto">
          <a:xfrm>
            <a:off x="5168900" y="443388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333A7773-7199-4746-BE9B-2F93830A1FD2}"/>
              </a:ext>
            </a:extLst>
          </p:cNvPr>
          <p:cNvGrpSpPr>
            <a:grpSpLocks/>
          </p:cNvGrpSpPr>
          <p:nvPr/>
        </p:nvGrpSpPr>
        <p:grpSpPr bwMode="auto">
          <a:xfrm>
            <a:off x="6089173" y="1353863"/>
            <a:ext cx="5245578" cy="433388"/>
            <a:chOff x="3797995" y="1095038"/>
            <a:chExt cx="8998351" cy="641713"/>
          </a:xfrm>
          <a:solidFill>
            <a:schemeClr val="accent6">
              <a:lumMod val="60000"/>
              <a:lumOff val="40000"/>
            </a:schemeClr>
          </a:solidFill>
        </p:grpSpPr>
        <p:sp>
          <p:nvSpPr>
            <p:cNvPr id="39" name="Pentágono 11">
              <a:extLst>
                <a:ext uri="{FF2B5EF4-FFF2-40B4-BE49-F238E27FC236}">
                  <a16:creationId xmlns:a16="http://schemas.microsoft.com/office/drawing/2014/main" id="{41ADFCF9-DC7A-474B-876F-AADCDA50F5E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2A699A57-0F9F-4971-ADA4-599F8E8E2835}"/>
                </a:ext>
              </a:extLst>
            </p:cNvPr>
            <p:cNvSpPr/>
            <p:nvPr/>
          </p:nvSpPr>
          <p:spPr>
            <a:xfrm>
              <a:off x="4960503" y="1098589"/>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ES" sz="1100" b="1" dirty="0">
                  <a:solidFill>
                    <a:srgbClr val="70AD47">
                      <a:lumMod val="50000"/>
                    </a:srgbClr>
                  </a:solidFill>
                  <a:latin typeface="Arial" panose="020B0604020202020204" pitchFamily="34" charset="0"/>
                  <a:cs typeface="Arial" panose="020B0604020202020204" pitchFamily="34" charset="0"/>
                </a:rPr>
                <a:t>Conexión de la ciudad de Cali con el Municipio de                        	                 Candelaria, palmira, florida </a:t>
              </a:r>
            </a:p>
            <a:p>
              <a:pPr eaLnBrk="1" fontAlgn="auto" hangingPunct="1">
                <a:spcBef>
                  <a:spcPts val="0"/>
                </a:spcBef>
                <a:spcAft>
                  <a:spcPts val="0"/>
                </a:spcAft>
                <a:defRPr/>
              </a:pP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41387E33-1C1E-4DA8-BC19-1182A383C68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3FF2BE52-1878-4E3F-975E-31DD1D83E4D2}"/>
              </a:ext>
            </a:extLst>
          </p:cNvPr>
          <p:cNvGrpSpPr>
            <a:grpSpLocks/>
          </p:cNvGrpSpPr>
          <p:nvPr/>
        </p:nvGrpSpPr>
        <p:grpSpPr bwMode="auto">
          <a:xfrm>
            <a:off x="6117336" y="1882538"/>
            <a:ext cx="5217416"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907CC022-6C52-425A-8E1C-6954122575A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C6D3F687-0AD8-41E7-889F-240D9C3C58A7}"/>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19,4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98610D8D-5CC2-426A-B630-5439D3AC089B}"/>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4BBFEFF4-5058-41D5-98FE-F33E3C5A401B}"/>
              </a:ext>
            </a:extLst>
          </p:cNvPr>
          <p:cNvGrpSpPr>
            <a:grpSpLocks/>
          </p:cNvGrpSpPr>
          <p:nvPr/>
        </p:nvGrpSpPr>
        <p:grpSpPr bwMode="auto">
          <a:xfrm>
            <a:off x="6104082" y="2422244"/>
            <a:ext cx="5230669" cy="359639"/>
            <a:chOff x="3797995" y="1095038"/>
            <a:chExt cx="8830843" cy="641713"/>
          </a:xfrm>
          <a:solidFill>
            <a:schemeClr val="accent6">
              <a:lumMod val="60000"/>
              <a:lumOff val="40000"/>
            </a:schemeClr>
          </a:solidFill>
        </p:grpSpPr>
        <p:sp>
          <p:nvSpPr>
            <p:cNvPr id="48" name="Pentágono 11">
              <a:extLst>
                <a:ext uri="{FF2B5EF4-FFF2-40B4-BE49-F238E27FC236}">
                  <a16:creationId xmlns:a16="http://schemas.microsoft.com/office/drawing/2014/main" id="{68800421-A12E-4233-ABF1-AC31EAA7DA7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D25C5F8F-EC0E-40D3-84A8-80AE6B6F19B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D7337798-B862-4AEF-8934-A85952568988}"/>
                </a:ext>
              </a:extLst>
            </p:cNvPr>
            <p:cNvSpPr txBox="1"/>
            <p:nvPr/>
          </p:nvSpPr>
          <p:spPr>
            <a:xfrm>
              <a:off x="5031026" y="1111743"/>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17,4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3F57C47C-4E74-441E-9A00-286DA4A5DED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17772" name="Imagen 54">
            <a:extLst>
              <a:ext uri="{FF2B5EF4-FFF2-40B4-BE49-F238E27FC236}">
                <a16:creationId xmlns:a16="http://schemas.microsoft.com/office/drawing/2014/main" id="{E3EA20AB-060A-46C5-BAF6-F728E51C90B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213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73" name="Imagen 2">
            <a:extLst>
              <a:ext uri="{FF2B5EF4-FFF2-40B4-BE49-F238E27FC236}">
                <a16:creationId xmlns:a16="http://schemas.microsoft.com/office/drawing/2014/main" id="{23B54B47-EC4A-4640-BA10-021227A80481}"/>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728788" y="4392613"/>
            <a:ext cx="3338512" cy="138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A0D558A-C64C-424B-A68E-371C77782C95}"/>
              </a:ext>
            </a:extLst>
          </p:cNvPr>
          <p:cNvGraphicFramePr>
            <a:graphicFrameLocks noGrp="1"/>
          </p:cNvGraphicFramePr>
          <p:nvPr/>
        </p:nvGraphicFramePr>
        <p:xfrm>
          <a:off x="6210300" y="2925763"/>
          <a:ext cx="5124450" cy="2763837"/>
        </p:xfrm>
        <a:graphic>
          <a:graphicData uri="http://schemas.openxmlformats.org/drawingml/2006/table">
            <a:tbl>
              <a:tblPr firstRow="1" bandRow="1"/>
              <a:tblGrid>
                <a:gridCol w="1964645">
                  <a:extLst>
                    <a:ext uri="{9D8B030D-6E8A-4147-A177-3AD203B41FA5}">
                      <a16:colId xmlns:a16="http://schemas.microsoft.com/office/drawing/2014/main" val="20000"/>
                    </a:ext>
                  </a:extLst>
                </a:gridCol>
                <a:gridCol w="720370">
                  <a:extLst>
                    <a:ext uri="{9D8B030D-6E8A-4147-A177-3AD203B41FA5}">
                      <a16:colId xmlns:a16="http://schemas.microsoft.com/office/drawing/2014/main" val="20001"/>
                    </a:ext>
                  </a:extLst>
                </a:gridCol>
                <a:gridCol w="1440740">
                  <a:extLst>
                    <a:ext uri="{9D8B030D-6E8A-4147-A177-3AD203B41FA5}">
                      <a16:colId xmlns:a16="http://schemas.microsoft.com/office/drawing/2014/main" val="20002"/>
                    </a:ext>
                  </a:extLst>
                </a:gridCol>
                <a:gridCol w="998695">
                  <a:extLst>
                    <a:ext uri="{9D8B030D-6E8A-4147-A177-3AD203B41FA5}">
                      <a16:colId xmlns:a16="http://schemas.microsoft.com/office/drawing/2014/main" val="20003"/>
                    </a:ext>
                  </a:extLst>
                </a:gridCol>
              </a:tblGrid>
              <a:tr h="174927">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5" marR="9525"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4927">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$ 155,86</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74927">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$ 39,30</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74927">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74927">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N/A</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262389">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N/A</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74927">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N/A</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74927">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$ 39.300</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74927">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$ 39,30</a:t>
                      </a:r>
                    </a:p>
                  </a:txBody>
                  <a:tcPr marL="9525" marR="9525"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74927">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5" marR="9525"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93584">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62389">
                <a:tc>
                  <a:txBody>
                    <a:bodyPr/>
                    <a:lstStyle/>
                    <a:p>
                      <a:pPr algn="ctr" rtl="0" fontAlgn="ctr"/>
                      <a:r>
                        <a:rPr lang="es-CO" sz="800" b="0" i="0" u="none" strike="noStrike">
                          <a:solidFill>
                            <a:srgbClr val="375623"/>
                          </a:solidFill>
                          <a:effectLst/>
                          <a:latin typeface="Arial" panose="020B0604020202020204" pitchFamily="34" charset="0"/>
                        </a:rPr>
                        <a:t>Cali– Cavasa</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10,4 KM</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Pavimentación doble calzada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rPr>
                        <a:t>3,5 km</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71135">
                <a:tc>
                  <a:txBody>
                    <a:bodyPr/>
                    <a:lstStyle/>
                    <a:p>
                      <a:pPr algn="ctr" rtl="0" fontAlgn="ctr"/>
                      <a:r>
                        <a:rPr lang="es-CO" sz="800" b="0" i="0" u="none" strike="noStrike">
                          <a:solidFill>
                            <a:srgbClr val="375623"/>
                          </a:solidFill>
                          <a:effectLst/>
                          <a:latin typeface="Arial" panose="020B0604020202020204" pitchFamily="34" charset="0"/>
                        </a:rPr>
                        <a:t>Cavasa-Crucero</a:t>
                      </a:r>
                    </a:p>
                  </a:txBody>
                  <a:tcPr marL="9525" marR="9525"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7,0 KM</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Pavimentación doble calzada</a:t>
                      </a:r>
                    </a:p>
                  </a:txBody>
                  <a:tcPr marL="9525" marR="9525"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3,0 km</a:t>
                      </a:r>
                    </a:p>
                  </a:txBody>
                  <a:tcPr marL="9525" marR="9525"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graphicFrame>
        <p:nvGraphicFramePr>
          <p:cNvPr id="6" name="Tabla 5">
            <a:extLst>
              <a:ext uri="{FF2B5EF4-FFF2-40B4-BE49-F238E27FC236}">
                <a16:creationId xmlns:a16="http://schemas.microsoft.com/office/drawing/2014/main" id="{848EE949-8573-4C8B-A56C-2D78060D92F8}"/>
              </a:ext>
            </a:extLst>
          </p:cNvPr>
          <p:cNvGraphicFramePr>
            <a:graphicFrameLocks noGrp="1"/>
          </p:cNvGraphicFramePr>
          <p:nvPr/>
        </p:nvGraphicFramePr>
        <p:xfrm>
          <a:off x="857250" y="1077913"/>
          <a:ext cx="4762500" cy="3244850"/>
        </p:xfrm>
        <a:graphic>
          <a:graphicData uri="http://schemas.openxmlformats.org/drawingml/2006/table">
            <a:tbl>
              <a:tblPr firstRow="1" bandRow="1"/>
              <a:tblGrid>
                <a:gridCol w="1825878">
                  <a:extLst>
                    <a:ext uri="{9D8B030D-6E8A-4147-A177-3AD203B41FA5}">
                      <a16:colId xmlns:a16="http://schemas.microsoft.com/office/drawing/2014/main" val="20000"/>
                    </a:ext>
                  </a:extLst>
                </a:gridCol>
                <a:gridCol w="669489">
                  <a:extLst>
                    <a:ext uri="{9D8B030D-6E8A-4147-A177-3AD203B41FA5}">
                      <a16:colId xmlns:a16="http://schemas.microsoft.com/office/drawing/2014/main" val="20001"/>
                    </a:ext>
                  </a:extLst>
                </a:gridCol>
                <a:gridCol w="1338978">
                  <a:extLst>
                    <a:ext uri="{9D8B030D-6E8A-4147-A177-3AD203B41FA5}">
                      <a16:colId xmlns:a16="http://schemas.microsoft.com/office/drawing/2014/main" val="20002"/>
                    </a:ext>
                  </a:extLst>
                </a:gridCol>
                <a:gridCol w="928155">
                  <a:extLst>
                    <a:ext uri="{9D8B030D-6E8A-4147-A177-3AD203B41FA5}">
                      <a16:colId xmlns:a16="http://schemas.microsoft.com/office/drawing/2014/main" val="20003"/>
                    </a:ext>
                  </a:extLst>
                </a:gridCol>
              </a:tblGrid>
              <a:tr h="178772">
                <a:tc gridSpan="4">
                  <a:txBody>
                    <a:bodyPr/>
                    <a:lstStyle/>
                    <a:p>
                      <a:pPr algn="ctr" rtl="0" fontAlgn="b"/>
                      <a:r>
                        <a:rPr lang="es-CO" sz="1100" b="0" i="0" u="none" strike="noStrike">
                          <a:solidFill>
                            <a:srgbClr val="FFFFFF"/>
                          </a:solidFill>
                          <a:effectLst/>
                          <a:latin typeface="Calibri" panose="020F0502020204030204" pitchFamily="34" charset="0"/>
                        </a:rPr>
                        <a:t>INFORMACION DEL CONTRATO</a:t>
                      </a:r>
                    </a:p>
                  </a:txBody>
                  <a:tcPr marL="9525" marR="9525" marT="95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8772">
                <a:tc>
                  <a:txBody>
                    <a:bodyPr/>
                    <a:lstStyle/>
                    <a:p>
                      <a:pPr algn="l" rtl="0" fontAlgn="b"/>
                      <a:r>
                        <a:rPr lang="es-CO" sz="900" b="1" i="0" u="none" strike="noStrike">
                          <a:solidFill>
                            <a:srgbClr val="375623"/>
                          </a:solidFill>
                          <a:effectLst/>
                          <a:latin typeface="Arial" panose="020B0604020202020204" pitchFamily="34" charset="0"/>
                        </a:rPr>
                        <a:t>CONTRATO No.</a:t>
                      </a:r>
                    </a:p>
                  </a:txBody>
                  <a:tcPr marL="9525" marR="9525" marT="9522"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1182 DE 2017</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rPr>
                        <a:t> </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78772">
                <a:tc>
                  <a:txBody>
                    <a:bodyPr/>
                    <a:lstStyle/>
                    <a:p>
                      <a:pPr algn="l" rtl="0" fontAlgn="b"/>
                      <a:r>
                        <a:rPr lang="es-CO" sz="900" b="1" i="0" u="none" strike="noStrike">
                          <a:solidFill>
                            <a:srgbClr val="375623"/>
                          </a:solidFill>
                          <a:effectLst/>
                          <a:latin typeface="Arial" panose="020B0604020202020204" pitchFamily="34" charset="0"/>
                        </a:rPr>
                        <a:t>FECHA DE INICIO:</a:t>
                      </a:r>
                    </a:p>
                  </a:txBody>
                  <a:tcPr marL="9525" marR="9525" marT="9522"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rPr>
                        <a:t>17/06/2009</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78772">
                <a:tc gridSpan="3">
                  <a:txBody>
                    <a:bodyPr/>
                    <a:lstStyle/>
                    <a:p>
                      <a:pPr algn="l" rtl="0" fontAlgn="b"/>
                      <a:r>
                        <a:rPr lang="es-CO" sz="900" b="1" i="0" u="none" strike="noStrike">
                          <a:solidFill>
                            <a:srgbClr val="375623"/>
                          </a:solidFill>
                          <a:effectLst/>
                          <a:latin typeface="Arial" panose="020B0604020202020204" pitchFamily="34" charset="0"/>
                        </a:rPr>
                        <a:t>FECHA PROGRAMADA TERMINACION</a:t>
                      </a:r>
                    </a:p>
                  </a:txBody>
                  <a:tcPr marL="9525" marR="9525" marT="9522"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1100" b="0" i="0" u="none" strike="noStrike">
                          <a:solidFill>
                            <a:srgbClr val="375623"/>
                          </a:solidFill>
                          <a:effectLst/>
                          <a:latin typeface="Calibri" panose="020F0502020204030204" pitchFamily="34" charset="0"/>
                        </a:rPr>
                        <a:t>30/06/2020</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78772">
                <a:tc gridSpan="4">
                  <a:txBody>
                    <a:bodyPr/>
                    <a:lstStyle/>
                    <a:p>
                      <a:pPr algn="ctr" rtl="0" fontAlgn="b"/>
                      <a:r>
                        <a:rPr lang="es-CO" sz="1100" b="0" i="0" u="none" strike="noStrike">
                          <a:solidFill>
                            <a:srgbClr val="FFFFFF"/>
                          </a:solidFill>
                          <a:effectLst/>
                          <a:latin typeface="Calibri" panose="020F0502020204030204" pitchFamily="34" charset="0"/>
                        </a:rPr>
                        <a:t>BENEFICIOS DEL PROYECTO</a:t>
                      </a:r>
                    </a:p>
                  </a:txBody>
                  <a:tcPr marL="9525" marR="9525" marT="95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83834">
                <a:tc gridSpan="3">
                  <a:txBody>
                    <a:bodyPr/>
                    <a:lstStyle/>
                    <a:p>
                      <a:pPr algn="l" rtl="0" fontAlgn="ctr"/>
                      <a:r>
                        <a:rPr lang="es-ES" sz="900" b="1" i="0" u="none" strike="noStrike">
                          <a:solidFill>
                            <a:srgbClr val="375623"/>
                          </a:solidFill>
                          <a:effectLst/>
                          <a:latin typeface="Arial" panose="020B0604020202020204" pitchFamily="34" charset="0"/>
                        </a:rPr>
                        <a:t>AHORROS EN COSTOS DE OPERACIÓN VEHICULAR:</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UNIDAD MONETARIA</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78772">
                <a:tc gridSpan="3">
                  <a:txBody>
                    <a:bodyPr/>
                    <a:lstStyle/>
                    <a:p>
                      <a:pPr algn="l" rtl="0" fontAlgn="ctr"/>
                      <a:r>
                        <a:rPr lang="es-ES" sz="900" b="1" i="0" u="none" strike="noStrike" dirty="0">
                          <a:solidFill>
                            <a:srgbClr val="375623"/>
                          </a:solidFill>
                          <a:effectLst/>
                          <a:latin typeface="Arial" panose="020B0604020202020204" pitchFamily="34" charset="0"/>
                        </a:rPr>
                        <a:t>AHORRO EN TIEMPOS DE RECORRIDO: </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rPr>
                        <a:t>30 minutos</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283834">
                <a:tc gridSpan="3">
                  <a:txBody>
                    <a:bodyPr/>
                    <a:lstStyle/>
                    <a:p>
                      <a:pPr algn="l" rtl="0" fontAlgn="ctr"/>
                      <a:r>
                        <a:rPr lang="es-CO" sz="1000" b="0" i="0" u="none" strike="noStrike" dirty="0">
                          <a:solidFill>
                            <a:srgbClr val="375623"/>
                          </a:solidFill>
                          <a:effectLst/>
                          <a:latin typeface="Arial" panose="020B0604020202020204" pitchFamily="34" charset="0"/>
                        </a:rPr>
                        <a:t> </a:t>
                      </a:r>
                      <a:r>
                        <a:rPr lang="es-CO" sz="1000" b="1" i="0" u="none" strike="noStrike" dirty="0">
                          <a:solidFill>
                            <a:srgbClr val="375623"/>
                          </a:solidFill>
                          <a:effectLst/>
                          <a:latin typeface="Arial" panose="020B0604020202020204" pitchFamily="34" charset="0"/>
                        </a:rPr>
                        <a:t>EMPLEOS  GENERADOS:</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rPr>
                        <a:t>297 directos 550 indirectos</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314314">
                <a:tc gridSpan="4">
                  <a:txBody>
                    <a:bodyPr/>
                    <a:lstStyle/>
                    <a:p>
                      <a:pPr algn="l" rtl="0" fontAlgn="ctr"/>
                      <a:r>
                        <a:rPr lang="es-ES" sz="1000" b="1" i="0" u="none" strike="noStrike" dirty="0">
                          <a:solidFill>
                            <a:srgbClr val="375623"/>
                          </a:solidFill>
                          <a:effectLst/>
                          <a:latin typeface="Arial" panose="020B0604020202020204" pitchFamily="34" charset="0"/>
                        </a:rPr>
                        <a:t>OTROS BENEFICIOS</a:t>
                      </a:r>
                      <a:r>
                        <a:rPr lang="es-ES" sz="1000" b="0" i="0" u="none" strike="noStrike" dirty="0">
                          <a:solidFill>
                            <a:srgbClr val="375623"/>
                          </a:solidFill>
                          <a:effectLst/>
                          <a:latin typeface="Arial" panose="020B0604020202020204" pitchFamily="34" charset="0"/>
                        </a:rPr>
                        <a:t>: Dinamizar la movilidad entre la Ciudad de Cali y el Municipio de Candelaria en el Departamento del Valle del Cauca </a:t>
                      </a:r>
                    </a:p>
                  </a:txBody>
                  <a:tcPr marL="9525" marR="9525"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78772">
                <a:tc gridSpan="4">
                  <a:txBody>
                    <a:bodyPr/>
                    <a:lstStyle/>
                    <a:p>
                      <a:pPr algn="l" rtl="0" fontAlgn="ctr"/>
                      <a:r>
                        <a:rPr lang="es-CO" sz="1000" b="0" i="0" u="none" strike="noStrike">
                          <a:solidFill>
                            <a:srgbClr val="375623"/>
                          </a:solidFill>
                          <a:effectLst/>
                          <a:latin typeface="Arial" panose="020B0604020202020204" pitchFamily="34" charset="0"/>
                        </a:rPr>
                        <a:t>Ahorro en tiempos de recorrido: Vehículos pesados 90 minutos, livianos 60 minutos</a:t>
                      </a:r>
                    </a:p>
                  </a:txBody>
                  <a:tcPr marL="9525" marR="9525"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78772">
                <a:tc gridSpan="4">
                  <a:txBody>
                    <a:bodyPr/>
                    <a:lstStyle/>
                    <a:p>
                      <a:pPr algn="l" rtl="0" fontAlgn="ctr"/>
                      <a:r>
                        <a:rPr lang="es-ES" sz="1000" b="0" i="0" u="none" strike="noStrike">
                          <a:solidFill>
                            <a:srgbClr val="375623"/>
                          </a:solidFill>
                          <a:effectLst/>
                          <a:latin typeface="Arial" panose="020B0604020202020204" pitchFamily="34" charset="0"/>
                        </a:rPr>
                        <a:t>Velocidad de operación: Pasa de 40 km/h a 80 kilómetros</a:t>
                      </a:r>
                    </a:p>
                  </a:txBody>
                  <a:tcPr marL="9525" marR="9525"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78772">
                <a:tc gridSpan="4">
                  <a:txBody>
                    <a:bodyPr/>
                    <a:lstStyle/>
                    <a:p>
                      <a:pPr algn="l" rtl="0" fontAlgn="ctr"/>
                      <a:r>
                        <a:rPr lang="es-ES" sz="1000" b="0" i="0" u="none" strike="noStrike" dirty="0">
                          <a:solidFill>
                            <a:srgbClr val="375623"/>
                          </a:solidFill>
                          <a:effectLst/>
                          <a:latin typeface="Arial" panose="020B0604020202020204" pitchFamily="34" charset="0"/>
                        </a:rPr>
                        <a:t>Disminución de la accidentalidad: Reducción del 25%</a:t>
                      </a:r>
                    </a:p>
                  </a:txBody>
                  <a:tcPr marL="9525" marR="9525"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78772">
                <a:tc gridSpan="4">
                  <a:txBody>
                    <a:bodyPr/>
                    <a:lstStyle/>
                    <a:p>
                      <a:pPr algn="ctr" rtl="0" fontAlgn="b"/>
                      <a:r>
                        <a:rPr lang="es-ES" sz="1100" b="0" i="0" u="none" strike="noStrike">
                          <a:solidFill>
                            <a:srgbClr val="FFFFFF"/>
                          </a:solidFill>
                          <a:effectLst/>
                          <a:latin typeface="Calibri" panose="020F0502020204030204" pitchFamily="34" charset="0"/>
                        </a:rPr>
                        <a:t>METAS DEL CONTRATO O PROYECTO  (PLAN DE ACCIÓN 2019)</a:t>
                      </a:r>
                    </a:p>
                  </a:txBody>
                  <a:tcPr marL="9525" marR="9525" marT="9522"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321789">
                <a:tc>
                  <a:txBody>
                    <a:bodyPr/>
                    <a:lstStyle/>
                    <a:p>
                      <a:pPr algn="ctr" rtl="0" fontAlgn="ctr"/>
                      <a:r>
                        <a:rPr lang="es-CO" sz="900" b="1" i="0" u="none" strike="noStrike">
                          <a:solidFill>
                            <a:srgbClr val="375623"/>
                          </a:solidFill>
                          <a:effectLst/>
                          <a:latin typeface="Arial" panose="020B0604020202020204" pitchFamily="34" charset="0"/>
                        </a:rPr>
                        <a:t>META</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Unidad de Medida</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Indicador de Gestión (Meta)</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Ejecutado</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253355">
                <a:tc>
                  <a:txBody>
                    <a:bodyPr/>
                    <a:lstStyle/>
                    <a:p>
                      <a:pPr algn="just" rtl="0" fontAlgn="ctr"/>
                      <a:r>
                        <a:rPr lang="es-ES" sz="800" b="1" i="0" u="none" strike="noStrike">
                          <a:solidFill>
                            <a:srgbClr val="375623"/>
                          </a:solidFill>
                          <a:effectLst/>
                          <a:latin typeface="Arial" panose="020B0604020202020204" pitchFamily="34" charset="0"/>
                        </a:rPr>
                        <a:t>Construcción doble calzada aportes INVIAS</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rPr>
                        <a:t>Kilómetro</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rPr>
                        <a:t>3,5</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3,5</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sp>
        <p:nvSpPr>
          <p:cNvPr id="30" name="Botón de acción: ir a inicio 29">
            <a:hlinkClick r:id="rId6" action="ppaction://hlinksldjump" highlightClick="1"/>
            <a:extLst>
              <a:ext uri="{FF2B5EF4-FFF2-40B4-BE49-F238E27FC236}">
                <a16:creationId xmlns:a16="http://schemas.microsoft.com/office/drawing/2014/main" id="{68BD16CC-3DDD-4831-B598-ADC7BE69641E}"/>
              </a:ext>
            </a:extLst>
          </p:cNvPr>
          <p:cNvSpPr/>
          <p:nvPr/>
        </p:nvSpPr>
        <p:spPr>
          <a:xfrm>
            <a:off x="11334750" y="122238"/>
            <a:ext cx="579438" cy="503237"/>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ángulo 3">
            <a:extLst>
              <a:ext uri="{FF2B5EF4-FFF2-40B4-BE49-F238E27FC236}">
                <a16:creationId xmlns:a16="http://schemas.microsoft.com/office/drawing/2014/main" id="{B8C06D09-D5EF-4164-8AAF-261F68BAD6CA}"/>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18787" name="Rectángulo 7">
            <a:extLst>
              <a:ext uri="{FF2B5EF4-FFF2-40B4-BE49-F238E27FC236}">
                <a16:creationId xmlns:a16="http://schemas.microsoft.com/office/drawing/2014/main" id="{E336E1E5-3C49-4A47-A1AC-6AD144418F1C}"/>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514F13EC-5FDA-410A-8D4D-EEA21173CD8F}"/>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18789" name="Imagen 14">
            <a:extLst>
              <a:ext uri="{FF2B5EF4-FFF2-40B4-BE49-F238E27FC236}">
                <a16:creationId xmlns:a16="http://schemas.microsoft.com/office/drawing/2014/main" id="{C34DB3BB-FFA9-4561-AC73-CF7F9E321E12}"/>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614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90" name="CuadroTexto 2">
            <a:extLst>
              <a:ext uri="{FF2B5EF4-FFF2-40B4-BE49-F238E27FC236}">
                <a16:creationId xmlns:a16="http://schemas.microsoft.com/office/drawing/2014/main" id="{BE45D9FE-DBF2-4B20-9157-4962A8E8DF52}"/>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18791" name="CuadroTexto 11">
            <a:extLst>
              <a:ext uri="{FF2B5EF4-FFF2-40B4-BE49-F238E27FC236}">
                <a16:creationId xmlns:a16="http://schemas.microsoft.com/office/drawing/2014/main" id="{C482E50D-DF97-407A-8D37-C9BD4117BBB3}"/>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18792" name="Imagen 16">
            <a:extLst>
              <a:ext uri="{FF2B5EF4-FFF2-40B4-BE49-F238E27FC236}">
                <a16:creationId xmlns:a16="http://schemas.microsoft.com/office/drawing/2014/main" id="{79F387C9-2A55-4A97-A7F4-51FB8C5936F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93" name="Imagen 2">
            <a:extLst>
              <a:ext uri="{FF2B5EF4-FFF2-40B4-BE49-F238E27FC236}">
                <a16:creationId xmlns:a16="http://schemas.microsoft.com/office/drawing/2014/main" id="{88D9656E-CE75-4876-A1F5-39B2FCA10A8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FEBEA8FA-F521-44FE-9AF3-6ED2E1F4DDAE}"/>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5D8A6C07-3DA7-43DE-8698-AECF96E97FC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D607F702-2C89-426A-992E-0525C574DF02}"/>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C66470B7-1320-4F0B-8A38-5FA9C8EB3DC9}"/>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18798" name="CuadroTexto 4">
            <a:extLst>
              <a:ext uri="{FF2B5EF4-FFF2-40B4-BE49-F238E27FC236}">
                <a16:creationId xmlns:a16="http://schemas.microsoft.com/office/drawing/2014/main" id="{3A8EA1D8-68F5-430C-AF50-237F46C80AEC}"/>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118799" name="Imagen 2">
            <a:extLst>
              <a:ext uri="{FF2B5EF4-FFF2-40B4-BE49-F238E27FC236}">
                <a16:creationId xmlns:a16="http://schemas.microsoft.com/office/drawing/2014/main" id="{6C39350A-AAAA-485A-A452-BC4C7893332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5388" y="1895475"/>
            <a:ext cx="4059237" cy="333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00" name="Imagen 5">
            <a:extLst>
              <a:ext uri="{FF2B5EF4-FFF2-40B4-BE49-F238E27FC236}">
                <a16:creationId xmlns:a16="http://schemas.microsoft.com/office/drawing/2014/main" id="{07290241-2232-4EF4-B7A5-C0E3041F8864}"/>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96088" y="1963738"/>
            <a:ext cx="4757737" cy="333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ángulo 3">
            <a:extLst>
              <a:ext uri="{FF2B5EF4-FFF2-40B4-BE49-F238E27FC236}">
                <a16:creationId xmlns:a16="http://schemas.microsoft.com/office/drawing/2014/main" id="{05C1C032-83F0-427B-9038-232B86C2E6B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19811" name="Rectángulo 7">
            <a:extLst>
              <a:ext uri="{FF2B5EF4-FFF2-40B4-BE49-F238E27FC236}">
                <a16:creationId xmlns:a16="http://schemas.microsoft.com/office/drawing/2014/main" id="{85B88523-6ED4-4341-8986-9CF8ECC39855}"/>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AAFBEF06-179F-41F6-8068-E547C1894424}"/>
              </a:ext>
            </a:extLst>
          </p:cNvPr>
          <p:cNvSpPr/>
          <p:nvPr/>
        </p:nvSpPr>
        <p:spPr>
          <a:xfrm>
            <a:off x="-30163"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19813" name="Imagen 14">
            <a:extLst>
              <a:ext uri="{FF2B5EF4-FFF2-40B4-BE49-F238E27FC236}">
                <a16:creationId xmlns:a16="http://schemas.microsoft.com/office/drawing/2014/main" id="{BC1CDC2D-B320-4C75-8D58-738339F6C80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963025" y="5857875"/>
            <a:ext cx="2363788"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4" name="Imagen 16">
            <a:extLst>
              <a:ext uri="{FF2B5EF4-FFF2-40B4-BE49-F238E27FC236}">
                <a16:creationId xmlns:a16="http://schemas.microsoft.com/office/drawing/2014/main" id="{D4B299CA-EFE2-4638-92C9-411663F64FF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50"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5" name="Imagen 2">
            <a:extLst>
              <a:ext uri="{FF2B5EF4-FFF2-40B4-BE49-F238E27FC236}">
                <a16:creationId xmlns:a16="http://schemas.microsoft.com/office/drawing/2014/main" id="{93A9679F-50DA-4D74-9F1C-A88E315C2E3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29075"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ángulo 3">
            <a:extLst>
              <a:ext uri="{FF2B5EF4-FFF2-40B4-BE49-F238E27FC236}">
                <a16:creationId xmlns:a16="http://schemas.microsoft.com/office/drawing/2014/main" id="{C1196E0B-D38D-48A2-8F47-391D7537DED0}"/>
              </a:ext>
            </a:extLst>
          </p:cNvPr>
          <p:cNvSpPr/>
          <p:nvPr/>
        </p:nvSpPr>
        <p:spPr>
          <a:xfrm>
            <a:off x="1352550" y="119063"/>
            <a:ext cx="9412288" cy="584200"/>
          </a:xfrm>
          <a:prstGeom prst="rect">
            <a:avLst/>
          </a:prstGeom>
          <a:noFill/>
        </p:spPr>
        <p:txBody>
          <a:bodyPr wrap="none">
            <a:spAutoFit/>
          </a:bodyPr>
          <a:lstStyle/>
          <a:p>
            <a:pPr algn="ctr">
              <a:defRPr/>
            </a:pPr>
            <a:r>
              <a:rPr lang="pt-BR" sz="3200" b="1" dirty="0">
                <a:solidFill>
                  <a:srgbClr val="70AD47">
                    <a:lumMod val="50000"/>
                  </a:srgbClr>
                </a:solidFill>
                <a:latin typeface="Arial" panose="020B0604020202020204" pitchFamily="34" charset="0"/>
                <a:cs typeface="Arial" panose="020B0604020202020204" pitchFamily="34" charset="0"/>
              </a:rPr>
              <a:t>CONSTRUCCIÓN / REHABILITACIÓN PUENTES</a:t>
            </a:r>
            <a:endParaRPr lang="es-ES" sz="3200" b="1" dirty="0">
              <a:ln w="0"/>
              <a:solidFill>
                <a:srgbClr val="70AD47">
                  <a:lumMod val="50000"/>
                </a:srgbClr>
              </a:solidFill>
              <a:effectLst>
                <a:outerShdw blurRad="38100" dist="19050" dir="2700000" algn="tl" rotWithShape="0">
                  <a:prstClr val="black">
                    <a:alpha val="40000"/>
                  </a:prstClr>
                </a:outerShdw>
              </a:effectLst>
              <a:latin typeface="Arial" panose="020B0604020202020204" pitchFamily="34" charset="0"/>
              <a:cs typeface="Arial" panose="020B0604020202020204" pitchFamily="34" charset="0"/>
            </a:endParaRPr>
          </a:p>
        </p:txBody>
      </p:sp>
      <p:sp>
        <p:nvSpPr>
          <p:cNvPr id="119817" name="CuadroTexto 1">
            <a:extLst>
              <a:ext uri="{FF2B5EF4-FFF2-40B4-BE49-F238E27FC236}">
                <a16:creationId xmlns:a16="http://schemas.microsoft.com/office/drawing/2014/main" id="{1C6CACDB-5DB3-4856-8756-3CCAEF82CDD9}"/>
              </a:ext>
            </a:extLst>
          </p:cNvPr>
          <p:cNvSpPr txBox="1">
            <a:spLocks noChangeArrowheads="1"/>
          </p:cNvSpPr>
          <p:nvPr/>
        </p:nvSpPr>
        <p:spPr bwMode="auto">
          <a:xfrm>
            <a:off x="914400" y="739775"/>
            <a:ext cx="10412413" cy="477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Dada la importancia del monitorear, diagnosticar, mantener, y construir estructuras tipo puentes que se encuentran en la red vial primaria del país, necesidad primordial para mantener la transitabilidad de estos corredores; en sesión No. 16 de fecha 20 de diciembre de 2013, se presentó y aprobó ante el Consejo Directivo del Invías, la creación de grupos internos de trabajo, dando lugar al Grupo Puentes de la Subdirección de la Red Nacional  de Carreteras, encargado de manejar los proyectos  de puentes vehiculares, peatonales y binacionales de la red vial nacional primaria, realizando sus supervisión y seguimiento, actualización de aplicaciones en el tema puentes, así como consolidar y preparar las necesidades y prioridades de los proyectos en estas estructuras, manejo técnico y administrativo. </a:t>
            </a: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En este 2019 el grupo Puentes finalizó la ejecución del Nuevo puente de Honda con una inversión de $88,740 millones de pesos, puente que conectará la troncal de occidente con la Trasversal del Caribe. </a:t>
            </a: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En la carretera Yopal – Paz de Ariporo, en el sector del puente Cravo Sur (La Cabuya), el INVÍAS, en aras de mejorar la calidad de vida de este puente metálico colgante, ha invertido para su rehabilitación 772 millones de pesos, para garantizar la movilidad entre los departamentos de Casanare y Arauca.</a:t>
            </a: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En términos de seguridad ciudadana, se han invertido 1102 millones de pesos para la construcción de un puente peatonal en el municipio de Duitama, sobre la carretera Duitama – La Palmera, en inmediaciones del Colegio Francisco de Paula Santander, para proteger la vida de aproximadamente 900 estudiantes y habitantes del sector.</a:t>
            </a:r>
          </a:p>
          <a:p>
            <a:pPr algn="just">
              <a:lnSpc>
                <a:spcPct val="100000"/>
              </a:lnSpc>
              <a:spcBef>
                <a:spcPct val="0"/>
              </a:spcBef>
              <a:buFontTx/>
              <a:buNone/>
            </a:pPr>
            <a:r>
              <a:rPr lang="es-ES" altLang="es-CO" sz="1600">
                <a:solidFill>
                  <a:srgbClr val="385723"/>
                </a:solidFill>
                <a:latin typeface="Arial" panose="020B0604020202020204" pitchFamily="34" charset="0"/>
                <a:cs typeface="Arial" panose="020B0604020202020204" pitchFamily="34" charset="0"/>
              </a:rPr>
              <a:t>Finalmente este grupo ha realizado gestiones tendientes a garantizar los recursos presupuestales a través de vigencias futuras.  </a:t>
            </a:r>
            <a:endParaRPr lang="es-CO" altLang="es-CO" sz="1600">
              <a:solidFill>
                <a:srgbClr val="385723"/>
              </a:solidFill>
              <a:latin typeface="Arial" panose="020B0604020202020204" pitchFamily="34" charset="0"/>
              <a:cs typeface="Arial" panose="020B0604020202020204" pitchFamily="34" charset="0"/>
            </a:endParaRPr>
          </a:p>
        </p:txBody>
      </p:sp>
      <p:sp>
        <p:nvSpPr>
          <p:cNvPr id="10" name="Botón de acción: ir a inicio 9">
            <a:hlinkClick r:id="rId5" action="ppaction://hlinksldjump" highlightClick="1"/>
            <a:extLst>
              <a:ext uri="{FF2B5EF4-FFF2-40B4-BE49-F238E27FC236}">
                <a16:creationId xmlns:a16="http://schemas.microsoft.com/office/drawing/2014/main" id="{103A2688-484E-4AB0-8F3F-D647BF5C050F}"/>
              </a:ext>
            </a:extLst>
          </p:cNvPr>
          <p:cNvSpPr/>
          <p:nvPr/>
        </p:nvSpPr>
        <p:spPr>
          <a:xfrm>
            <a:off x="10839450" y="141288"/>
            <a:ext cx="579438"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218EEE9F-2BB8-4FA7-9C1D-4873EABA66DE}"/>
              </a:ext>
            </a:extLst>
          </p:cNvPr>
          <p:cNvSpPr/>
          <p:nvPr/>
        </p:nvSpPr>
        <p:spPr>
          <a:xfrm>
            <a:off x="-15875"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20835" name="Imagen 1">
            <a:extLst>
              <a:ext uri="{FF2B5EF4-FFF2-40B4-BE49-F238E27FC236}">
                <a16:creationId xmlns:a16="http://schemas.microsoft.com/office/drawing/2014/main" id="{FE1705C4-648A-4DE8-A755-F22F2C5427F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FA4AE5C0-E6BF-4F2A-B86A-D68E913B63D4}"/>
              </a:ext>
            </a:extLst>
          </p:cNvPr>
          <p:cNvGrpSpPr>
            <a:grpSpLocks/>
          </p:cNvGrpSpPr>
          <p:nvPr/>
        </p:nvGrpSpPr>
        <p:grpSpPr bwMode="auto">
          <a:xfrm>
            <a:off x="6104082" y="749695"/>
            <a:ext cx="5218670" cy="492445"/>
            <a:chOff x="3797995" y="1020357"/>
            <a:chExt cx="8830843" cy="742761"/>
          </a:xfrm>
          <a:solidFill>
            <a:schemeClr val="accent6">
              <a:lumMod val="60000"/>
              <a:lumOff val="40000"/>
            </a:schemeClr>
          </a:solidFill>
        </p:grpSpPr>
        <p:sp>
          <p:nvSpPr>
            <p:cNvPr id="12" name="Pentágono 11">
              <a:extLst>
                <a:ext uri="{FF2B5EF4-FFF2-40B4-BE49-F238E27FC236}">
                  <a16:creationId xmlns:a16="http://schemas.microsoft.com/office/drawing/2014/main" id="{3D20A3F9-358E-44C8-BA46-B6A1BB57113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795BE785-4561-44B7-8A63-B4035DAB73F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344EE372-FDCA-4A75-8C3A-F269DBB02FD0}"/>
                </a:ext>
              </a:extLst>
            </p:cNvPr>
            <p:cNvSpPr txBox="1"/>
            <p:nvPr/>
          </p:nvSpPr>
          <p:spPr>
            <a:xfrm>
              <a:off x="5031026" y="1020357"/>
              <a:ext cx="7320727" cy="742761"/>
            </a:xfrm>
            <a:prstGeom prst="rect">
              <a:avLst/>
            </a:prstGeom>
            <a:no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Municipios de Honda (Tolima) y Puerto Bogotá (Cundinamarca).  </a:t>
              </a:r>
            </a:p>
          </p:txBody>
        </p:sp>
        <p:sp>
          <p:nvSpPr>
            <p:cNvPr id="16" name="Elipse 15">
              <a:extLst>
                <a:ext uri="{FF2B5EF4-FFF2-40B4-BE49-F238E27FC236}">
                  <a16:creationId xmlns:a16="http://schemas.microsoft.com/office/drawing/2014/main" id="{F0623D4D-A25A-4A1B-8D3E-75D36FA2105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20837" name="Rectángulo 67">
            <a:extLst>
              <a:ext uri="{FF2B5EF4-FFF2-40B4-BE49-F238E27FC236}">
                <a16:creationId xmlns:a16="http://schemas.microsoft.com/office/drawing/2014/main" id="{E34319AE-BD3C-460A-8313-EFF02D45F0E5}"/>
              </a:ext>
            </a:extLst>
          </p:cNvPr>
          <p:cNvSpPr>
            <a:spLocks noChangeArrowheads="1"/>
          </p:cNvSpPr>
          <p:nvPr/>
        </p:nvSpPr>
        <p:spPr bwMode="auto">
          <a:xfrm>
            <a:off x="882650" y="120650"/>
            <a:ext cx="96742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CONSTRUCCIÓN DE PUENTES /NUEVO PUENTE DE HONDA</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120838" name="Rectángulo 68">
            <a:extLst>
              <a:ext uri="{FF2B5EF4-FFF2-40B4-BE49-F238E27FC236}">
                <a16:creationId xmlns:a16="http://schemas.microsoft.com/office/drawing/2014/main" id="{E090785E-FC1F-4A7B-967D-64576C10DC3F}"/>
              </a:ext>
            </a:extLst>
          </p:cNvPr>
          <p:cNvSpPr>
            <a:spLocks noChangeArrowheads="1"/>
          </p:cNvSpPr>
          <p:nvPr/>
        </p:nvSpPr>
        <p:spPr bwMode="auto">
          <a:xfrm>
            <a:off x="882650" y="320675"/>
            <a:ext cx="97647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Construcción de puente, accesos, gestión predial, social y ambiental.</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20839" name="Imagen 35">
            <a:extLst>
              <a:ext uri="{FF2B5EF4-FFF2-40B4-BE49-F238E27FC236}">
                <a16:creationId xmlns:a16="http://schemas.microsoft.com/office/drawing/2014/main" id="{844A2831-B640-4E47-96E5-3B76D93CD7B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9563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40" name="CuadroTexto 3">
            <a:extLst>
              <a:ext uri="{FF2B5EF4-FFF2-40B4-BE49-F238E27FC236}">
                <a16:creationId xmlns:a16="http://schemas.microsoft.com/office/drawing/2014/main" id="{9A93F863-E1DF-412E-A608-89D5FA19237D}"/>
              </a:ext>
            </a:extLst>
          </p:cNvPr>
          <p:cNvSpPr txBox="1">
            <a:spLocks noChangeArrowheads="1"/>
          </p:cNvSpPr>
          <p:nvPr/>
        </p:nvSpPr>
        <p:spPr bwMode="auto">
          <a:xfrm>
            <a:off x="5210175" y="3956050"/>
            <a:ext cx="522288" cy="124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9FFA5973-6C25-4028-AADD-4506762FE230}"/>
              </a:ext>
            </a:extLst>
          </p:cNvPr>
          <p:cNvGrpSpPr>
            <a:grpSpLocks/>
          </p:cNvGrpSpPr>
          <p:nvPr/>
        </p:nvGrpSpPr>
        <p:grpSpPr bwMode="auto">
          <a:xfrm>
            <a:off x="6089173" y="1341163"/>
            <a:ext cx="5233579"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27246BF8-A154-42AF-8AF9-E8EDC564572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70572E62-9296-4D47-9712-6E32756EFB6B}"/>
                </a:ext>
              </a:extLst>
            </p:cNvPr>
            <p:cNvSpPr/>
            <p:nvPr/>
          </p:nvSpPr>
          <p:spPr>
            <a:xfrm>
              <a:off x="4803096" y="1131236"/>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p>
            <a:p>
              <a:pPr eaLnBrk="1" fontAlgn="auto" hangingPunct="1">
                <a:spcBef>
                  <a:spcPts val="0"/>
                </a:spcBef>
                <a:spcAft>
                  <a:spcPts val="0"/>
                </a:spcAft>
                <a:defRPr/>
              </a:pPr>
              <a:r>
                <a:rPr lang="es-ES" sz="1600" b="1" dirty="0">
                  <a:solidFill>
                    <a:srgbClr val="70AD47">
                      <a:lumMod val="50000"/>
                    </a:srgbClr>
                  </a:solidFill>
                  <a:latin typeface="Arial" panose="020B0604020202020204" pitchFamily="34" charset="0"/>
                  <a:cs typeface="Arial" panose="020B0604020202020204" pitchFamily="34" charset="0"/>
                </a:rPr>
                <a:t>   Conectividad: </a:t>
              </a:r>
              <a:r>
                <a:rPr lang="es-ES" sz="1100" dirty="0">
                  <a:solidFill>
                    <a:srgbClr val="375623"/>
                  </a:solidFill>
                  <a:latin typeface="Arial" panose="020B0604020202020204" pitchFamily="34" charset="0"/>
                </a:rPr>
                <a:t>Conexión  Troncal   de  Occidente  , Transversal del Caribe con Centro del País.</a:t>
              </a:r>
            </a:p>
            <a:p>
              <a:pPr eaLnBrk="1" fontAlgn="auto" hangingPunct="1">
                <a:spcBef>
                  <a:spcPts val="0"/>
                </a:spcBef>
                <a:spcAft>
                  <a:spcPts val="0"/>
                </a:spcAft>
                <a:defRPr/>
              </a:pP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1C34A625-DF88-400E-8E6A-DC4AF462D69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F9E4812E-98F6-4A25-AF3E-627487EC3754}"/>
              </a:ext>
            </a:extLst>
          </p:cNvPr>
          <p:cNvGrpSpPr>
            <a:grpSpLocks/>
          </p:cNvGrpSpPr>
          <p:nvPr/>
        </p:nvGrpSpPr>
        <p:grpSpPr bwMode="auto">
          <a:xfrm>
            <a:off x="6117336" y="1882538"/>
            <a:ext cx="5205416"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3F187E00-22C4-4CE3-8E30-0A36CB3D21A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A5AA9FAC-87C2-445D-8863-F6ECE03BA6F6}"/>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a:t>
              </a:r>
              <a:r>
                <a:rPr lang="es-ES" sz="1100" dirty="0">
                  <a:solidFill>
                    <a:srgbClr val="375623"/>
                  </a:solidFill>
                  <a:latin typeface="Arial" panose="020B0604020202020204" pitchFamily="34" charset="0"/>
                </a:rPr>
                <a:t>407m de puente y 799m de accesos para un total de 1,2 km.</a:t>
              </a:r>
              <a:endParaRPr lang="es-CO" sz="1100" dirty="0">
                <a:solidFill>
                  <a:srgbClr val="375623"/>
                </a:solidFill>
                <a:latin typeface="Arial" panose="020B0604020202020204" pitchFamily="34" charset="0"/>
              </a:endParaRPr>
            </a:p>
          </p:txBody>
        </p:sp>
        <p:sp>
          <p:nvSpPr>
            <p:cNvPr id="46" name="Elipse 45">
              <a:extLst>
                <a:ext uri="{FF2B5EF4-FFF2-40B4-BE49-F238E27FC236}">
                  <a16:creationId xmlns:a16="http://schemas.microsoft.com/office/drawing/2014/main" id="{D63166CD-A8BD-4C2F-923C-B73863E148A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019EE30C-3A28-4039-B655-C58683793F5C}"/>
              </a:ext>
            </a:extLst>
          </p:cNvPr>
          <p:cNvGrpSpPr>
            <a:grpSpLocks/>
          </p:cNvGrpSpPr>
          <p:nvPr/>
        </p:nvGrpSpPr>
        <p:grpSpPr bwMode="auto">
          <a:xfrm>
            <a:off x="6104082" y="2422245"/>
            <a:ext cx="5205415"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63ED32E0-5793-4AF9-BD7D-D46793FCF22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9A43B0C1-0BF7-4B67-A301-75AA13F5997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A7C03330-48E8-4C80-9F00-A92C9265D4BF}"/>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1208,23</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F33E9455-71CF-4F3C-9E0C-674604835FB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20844" name="Imagen 54">
            <a:extLst>
              <a:ext uri="{FF2B5EF4-FFF2-40B4-BE49-F238E27FC236}">
                <a16:creationId xmlns:a16="http://schemas.microsoft.com/office/drawing/2014/main" id="{53DCE042-49DF-4866-92F2-EDCFD7297563}"/>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1420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45" name="Imagen 2">
            <a:extLst>
              <a:ext uri="{FF2B5EF4-FFF2-40B4-BE49-F238E27FC236}">
                <a16:creationId xmlns:a16="http://schemas.microsoft.com/office/drawing/2014/main" id="{86B8BA26-F5CF-4948-90E6-83777E8BB4A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38150" y="3871913"/>
            <a:ext cx="302895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orma libre: forma 5">
            <a:extLst>
              <a:ext uri="{FF2B5EF4-FFF2-40B4-BE49-F238E27FC236}">
                <a16:creationId xmlns:a16="http://schemas.microsoft.com/office/drawing/2014/main" id="{2DD1ABB9-4B32-4669-A714-A5BBF2525765}"/>
              </a:ext>
            </a:extLst>
          </p:cNvPr>
          <p:cNvSpPr/>
          <p:nvPr/>
        </p:nvSpPr>
        <p:spPr>
          <a:xfrm>
            <a:off x="1352550" y="4298950"/>
            <a:ext cx="342900" cy="1136650"/>
          </a:xfrm>
          <a:custGeom>
            <a:avLst/>
            <a:gdLst>
              <a:gd name="connsiteX0" fmla="*/ 0 w 342900"/>
              <a:gd name="connsiteY0" fmla="*/ 0 h 1136650"/>
              <a:gd name="connsiteX1" fmla="*/ 44450 w 342900"/>
              <a:gd name="connsiteY1" fmla="*/ 63500 h 1136650"/>
              <a:gd name="connsiteX2" fmla="*/ 95250 w 342900"/>
              <a:gd name="connsiteY2" fmla="*/ 133350 h 1136650"/>
              <a:gd name="connsiteX3" fmla="*/ 184150 w 342900"/>
              <a:gd name="connsiteY3" fmla="*/ 311150 h 1136650"/>
              <a:gd name="connsiteX4" fmla="*/ 158750 w 342900"/>
              <a:gd name="connsiteY4" fmla="*/ 463550 h 1136650"/>
              <a:gd name="connsiteX5" fmla="*/ 158750 w 342900"/>
              <a:gd name="connsiteY5" fmla="*/ 596900 h 1136650"/>
              <a:gd name="connsiteX6" fmla="*/ 177800 w 342900"/>
              <a:gd name="connsiteY6" fmla="*/ 742950 h 1136650"/>
              <a:gd name="connsiteX7" fmla="*/ 171450 w 342900"/>
              <a:gd name="connsiteY7" fmla="*/ 844550 h 1136650"/>
              <a:gd name="connsiteX8" fmla="*/ 158750 w 342900"/>
              <a:gd name="connsiteY8" fmla="*/ 958850 h 1136650"/>
              <a:gd name="connsiteX9" fmla="*/ 228600 w 342900"/>
              <a:gd name="connsiteY9" fmla="*/ 1060450 h 1136650"/>
              <a:gd name="connsiteX10" fmla="*/ 342900 w 342900"/>
              <a:gd name="connsiteY10" fmla="*/ 1136650 h 1136650"/>
              <a:gd name="connsiteX11" fmla="*/ 342900 w 342900"/>
              <a:gd name="connsiteY11" fmla="*/ 1136650 h 1136650"/>
              <a:gd name="connsiteX12" fmla="*/ 342900 w 342900"/>
              <a:gd name="connsiteY12" fmla="*/ 1136650 h 113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900" h="1136650">
                <a:moveTo>
                  <a:pt x="0" y="0"/>
                </a:moveTo>
                <a:lnTo>
                  <a:pt x="44450" y="63500"/>
                </a:lnTo>
                <a:lnTo>
                  <a:pt x="95250" y="133350"/>
                </a:lnTo>
                <a:lnTo>
                  <a:pt x="184150" y="311150"/>
                </a:lnTo>
                <a:lnTo>
                  <a:pt x="158750" y="463550"/>
                </a:lnTo>
                <a:lnTo>
                  <a:pt x="158750" y="596900"/>
                </a:lnTo>
                <a:lnTo>
                  <a:pt x="177800" y="742950"/>
                </a:lnTo>
                <a:lnTo>
                  <a:pt x="171450" y="844550"/>
                </a:lnTo>
                <a:lnTo>
                  <a:pt x="158750" y="958850"/>
                </a:lnTo>
                <a:lnTo>
                  <a:pt x="228600" y="1060450"/>
                </a:lnTo>
                <a:lnTo>
                  <a:pt x="342900" y="1136650"/>
                </a:lnTo>
                <a:lnTo>
                  <a:pt x="342900" y="1136650"/>
                </a:lnTo>
                <a:lnTo>
                  <a:pt x="342900" y="1136650"/>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solidFill>
                <a:prstClr val="white"/>
              </a:solidFill>
            </a:endParaRPr>
          </a:p>
        </p:txBody>
      </p:sp>
      <p:sp>
        <p:nvSpPr>
          <p:cNvPr id="7" name="Elipse 6">
            <a:extLst>
              <a:ext uri="{FF2B5EF4-FFF2-40B4-BE49-F238E27FC236}">
                <a16:creationId xmlns:a16="http://schemas.microsoft.com/office/drawing/2014/main" id="{F049A4F9-B0CA-4137-8A24-6AAE68AE390E}"/>
              </a:ext>
            </a:extLst>
          </p:cNvPr>
          <p:cNvSpPr/>
          <p:nvPr/>
        </p:nvSpPr>
        <p:spPr>
          <a:xfrm>
            <a:off x="1352550" y="4281488"/>
            <a:ext cx="69850" cy="746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solidFill>
                <a:prstClr val="white"/>
              </a:solidFill>
            </a:endParaRPr>
          </a:p>
        </p:txBody>
      </p:sp>
      <p:sp>
        <p:nvSpPr>
          <p:cNvPr id="8" name="Flecha: hacia abajo 7">
            <a:extLst>
              <a:ext uri="{FF2B5EF4-FFF2-40B4-BE49-F238E27FC236}">
                <a16:creationId xmlns:a16="http://schemas.microsoft.com/office/drawing/2014/main" id="{2467FD3F-F265-4E71-B4CE-5A8B4FCBA09C}"/>
              </a:ext>
            </a:extLst>
          </p:cNvPr>
          <p:cNvSpPr/>
          <p:nvPr/>
        </p:nvSpPr>
        <p:spPr>
          <a:xfrm rot="5400000">
            <a:off x="1504950" y="4165600"/>
            <a:ext cx="222250" cy="355600"/>
          </a:xfrm>
          <a:prstGeom prst="down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solidFill>
                <a:prstClr val="white"/>
              </a:solidFill>
            </a:endParaRPr>
          </a:p>
        </p:txBody>
      </p:sp>
      <p:sp>
        <p:nvSpPr>
          <p:cNvPr id="120849" name="CuadroTexto 8">
            <a:extLst>
              <a:ext uri="{FF2B5EF4-FFF2-40B4-BE49-F238E27FC236}">
                <a16:creationId xmlns:a16="http://schemas.microsoft.com/office/drawing/2014/main" id="{B4267B9A-6DB4-4395-B622-8A798CF40FC4}"/>
              </a:ext>
            </a:extLst>
          </p:cNvPr>
          <p:cNvSpPr txBox="1">
            <a:spLocks noChangeArrowheads="1"/>
          </p:cNvSpPr>
          <p:nvPr/>
        </p:nvSpPr>
        <p:spPr bwMode="auto">
          <a:xfrm>
            <a:off x="1781175" y="4133850"/>
            <a:ext cx="2794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400">
                <a:solidFill>
                  <a:srgbClr val="000000"/>
                </a:solidFill>
              </a:rPr>
              <a:t>Nuevo Puente Honda</a:t>
            </a:r>
          </a:p>
        </p:txBody>
      </p:sp>
      <p:sp>
        <p:nvSpPr>
          <p:cNvPr id="120850" name="CuadroTexto 35">
            <a:extLst>
              <a:ext uri="{FF2B5EF4-FFF2-40B4-BE49-F238E27FC236}">
                <a16:creationId xmlns:a16="http://schemas.microsoft.com/office/drawing/2014/main" id="{68A00600-8109-4092-A7E0-ABFCCEB8B013}"/>
              </a:ext>
            </a:extLst>
          </p:cNvPr>
          <p:cNvSpPr txBox="1">
            <a:spLocks noChangeArrowheads="1"/>
          </p:cNvSpPr>
          <p:nvPr/>
        </p:nvSpPr>
        <p:spPr bwMode="auto">
          <a:xfrm>
            <a:off x="1485900" y="4906963"/>
            <a:ext cx="5715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800">
                <a:solidFill>
                  <a:srgbClr val="000000"/>
                </a:solidFill>
              </a:rPr>
              <a:t>Accesos</a:t>
            </a:r>
          </a:p>
        </p:txBody>
      </p:sp>
      <p:sp>
        <p:nvSpPr>
          <p:cNvPr id="120851" name="CuadroTexto 36">
            <a:extLst>
              <a:ext uri="{FF2B5EF4-FFF2-40B4-BE49-F238E27FC236}">
                <a16:creationId xmlns:a16="http://schemas.microsoft.com/office/drawing/2014/main" id="{FB944E7D-7D21-40AB-BD5F-CD27536BE8FE}"/>
              </a:ext>
            </a:extLst>
          </p:cNvPr>
          <p:cNvSpPr txBox="1">
            <a:spLocks noChangeArrowheads="1"/>
          </p:cNvSpPr>
          <p:nvPr/>
        </p:nvSpPr>
        <p:spPr bwMode="auto">
          <a:xfrm>
            <a:off x="1323975" y="4100513"/>
            <a:ext cx="5715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800">
                <a:solidFill>
                  <a:srgbClr val="000000"/>
                </a:solidFill>
              </a:rPr>
              <a:t>Accesos</a:t>
            </a:r>
          </a:p>
        </p:txBody>
      </p:sp>
      <p:sp>
        <p:nvSpPr>
          <p:cNvPr id="120852" name="CuadroTexto 40">
            <a:extLst>
              <a:ext uri="{FF2B5EF4-FFF2-40B4-BE49-F238E27FC236}">
                <a16:creationId xmlns:a16="http://schemas.microsoft.com/office/drawing/2014/main" id="{61483513-7032-4491-AE0E-5EC33484FC4C}"/>
              </a:ext>
            </a:extLst>
          </p:cNvPr>
          <p:cNvSpPr txBox="1">
            <a:spLocks noChangeArrowheads="1"/>
          </p:cNvSpPr>
          <p:nvPr/>
        </p:nvSpPr>
        <p:spPr bwMode="auto">
          <a:xfrm>
            <a:off x="527050" y="4702175"/>
            <a:ext cx="5730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800">
                <a:solidFill>
                  <a:srgbClr val="000000"/>
                </a:solidFill>
              </a:rPr>
              <a:t>HONDA</a:t>
            </a:r>
          </a:p>
        </p:txBody>
      </p:sp>
      <p:sp>
        <p:nvSpPr>
          <p:cNvPr id="120853" name="CuadroTexto 51">
            <a:extLst>
              <a:ext uri="{FF2B5EF4-FFF2-40B4-BE49-F238E27FC236}">
                <a16:creationId xmlns:a16="http://schemas.microsoft.com/office/drawing/2014/main" id="{8FE9697B-1772-4385-A22C-8EA03A014DC6}"/>
              </a:ext>
            </a:extLst>
          </p:cNvPr>
          <p:cNvSpPr txBox="1">
            <a:spLocks noChangeArrowheads="1"/>
          </p:cNvSpPr>
          <p:nvPr/>
        </p:nvSpPr>
        <p:spPr bwMode="auto">
          <a:xfrm>
            <a:off x="1543050" y="5105400"/>
            <a:ext cx="5715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800">
                <a:solidFill>
                  <a:srgbClr val="000000"/>
                </a:solidFill>
              </a:rPr>
              <a:t>PUERTO BOGOTÁ</a:t>
            </a:r>
          </a:p>
        </p:txBody>
      </p:sp>
      <p:sp>
        <p:nvSpPr>
          <p:cNvPr id="10" name="Rectángulo 9">
            <a:extLst>
              <a:ext uri="{FF2B5EF4-FFF2-40B4-BE49-F238E27FC236}">
                <a16:creationId xmlns:a16="http://schemas.microsoft.com/office/drawing/2014/main" id="{E5388967-9113-4378-9B42-8C9E5AFC3FDE}"/>
              </a:ext>
            </a:extLst>
          </p:cNvPr>
          <p:cNvSpPr/>
          <p:nvPr/>
        </p:nvSpPr>
        <p:spPr>
          <a:xfrm>
            <a:off x="425450" y="3871913"/>
            <a:ext cx="3028950" cy="2063750"/>
          </a:xfrm>
          <a:prstGeom prst="rect">
            <a:avLst/>
          </a:prstGeom>
          <a:no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solidFill>
                <a:prstClr val="white"/>
              </a:solidFill>
            </a:endParaRPr>
          </a:p>
        </p:txBody>
      </p:sp>
      <p:graphicFrame>
        <p:nvGraphicFramePr>
          <p:cNvPr id="3" name="Tabla 2">
            <a:extLst>
              <a:ext uri="{FF2B5EF4-FFF2-40B4-BE49-F238E27FC236}">
                <a16:creationId xmlns:a16="http://schemas.microsoft.com/office/drawing/2014/main" id="{2B04175C-CAFE-4037-84C6-FE5B8A8B116A}"/>
              </a:ext>
            </a:extLst>
          </p:cNvPr>
          <p:cNvGraphicFramePr>
            <a:graphicFrameLocks noGrp="1"/>
          </p:cNvGraphicFramePr>
          <p:nvPr/>
        </p:nvGraphicFramePr>
        <p:xfrm>
          <a:off x="6142038" y="2998788"/>
          <a:ext cx="5205412" cy="2900362"/>
        </p:xfrm>
        <a:graphic>
          <a:graphicData uri="http://schemas.openxmlformats.org/drawingml/2006/table">
            <a:tbl>
              <a:tblPr firstRow="1" bandRow="1"/>
              <a:tblGrid>
                <a:gridCol w="1835854">
                  <a:extLst>
                    <a:ext uri="{9D8B030D-6E8A-4147-A177-3AD203B41FA5}">
                      <a16:colId xmlns:a16="http://schemas.microsoft.com/office/drawing/2014/main" val="20000"/>
                    </a:ext>
                  </a:extLst>
                </a:gridCol>
                <a:gridCol w="1090038">
                  <a:extLst>
                    <a:ext uri="{9D8B030D-6E8A-4147-A177-3AD203B41FA5}">
                      <a16:colId xmlns:a16="http://schemas.microsoft.com/office/drawing/2014/main" val="20001"/>
                    </a:ext>
                  </a:extLst>
                </a:gridCol>
                <a:gridCol w="1346293">
                  <a:extLst>
                    <a:ext uri="{9D8B030D-6E8A-4147-A177-3AD203B41FA5}">
                      <a16:colId xmlns:a16="http://schemas.microsoft.com/office/drawing/2014/main" val="20002"/>
                    </a:ext>
                  </a:extLst>
                </a:gridCol>
                <a:gridCol w="933226">
                  <a:extLst>
                    <a:ext uri="{9D8B030D-6E8A-4147-A177-3AD203B41FA5}">
                      <a16:colId xmlns:a16="http://schemas.microsoft.com/office/drawing/2014/main" val="20003"/>
                    </a:ext>
                  </a:extLst>
                </a:gridCol>
              </a:tblGrid>
              <a:tr h="155745">
                <a:tc gridSpan="4">
                  <a:txBody>
                    <a:bodyPr/>
                    <a:lstStyle/>
                    <a:p>
                      <a:pPr algn="ctr" rtl="0" fontAlgn="ctr"/>
                      <a:r>
                        <a:rPr lang="es-CO" sz="900" b="0" i="0" u="none" strike="noStrike">
                          <a:solidFill>
                            <a:srgbClr val="FFFFFF"/>
                          </a:solidFill>
                          <a:effectLst/>
                          <a:latin typeface="Arial" panose="020B0604020202020204" pitchFamily="34" charset="0"/>
                          <a:cs typeface="Arial" panose="020B0604020202020204" pitchFamily="34" charset="0"/>
                        </a:rPr>
                        <a:t>INVERSIONES (Millones)</a:t>
                      </a:r>
                    </a:p>
                  </a:txBody>
                  <a:tcPr marL="9525" marR="9525"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574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 Total Contrato de Obra</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$ 86.742</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5574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acumulada obra hasta 2018</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$ 70.952</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5574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A.2.  Inversión obra  2019</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$ 12.703</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5574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$ 6.161</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5574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cs typeface="Arial" panose="020B0604020202020204" pitchFamily="34" charset="0"/>
                        </a:rPr>
                        <a:t>$ 5.067</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5574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$ 1.094</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5574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$ 92.903</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5574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$ 89.816</a:t>
                      </a:r>
                    </a:p>
                  </a:txBody>
                  <a:tcPr marL="9525" marR="9525" marT="9522"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55745">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9525" marR="9525" marT="9522"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50428">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SECTOR/TRAMO</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CANTIDAD </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33618">
                <a:tc rowSpan="2">
                  <a:txBody>
                    <a:bodyPr/>
                    <a:lstStyle/>
                    <a:p>
                      <a:pPr algn="ctr" rtl="0" fontAlgn="ctr"/>
                      <a:r>
                        <a:rPr lang="es-ES" sz="900" b="0" i="0" u="none" strike="noStrike">
                          <a:solidFill>
                            <a:srgbClr val="375623"/>
                          </a:solidFill>
                          <a:effectLst/>
                          <a:latin typeface="Arial" panose="020B0604020202020204" pitchFamily="34" charset="0"/>
                          <a:cs typeface="Arial" panose="020B0604020202020204" pitchFamily="34" charset="0"/>
                        </a:rPr>
                        <a:t>NUEVO PUENTE DE HONDA SOBRE EL RIO MAGDALENA</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407 m</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Construcción de Puente</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407 m</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55745">
                <a:tc vMerge="1">
                  <a:txBody>
                    <a:bodyPr/>
                    <a:lstStyle/>
                    <a:p>
                      <a:endParaRPr lang="es-CO"/>
                    </a:p>
                  </a:txBody>
                  <a:tcPr/>
                </a:tc>
                <a:tc vMerge="1">
                  <a:txBody>
                    <a:bodyPr/>
                    <a:lstStyle/>
                    <a:p>
                      <a:endParaRPr lang="es-CO"/>
                    </a:p>
                  </a:txBody>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L=140m</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extLst>
                  <a:ext uri="{0D108BD9-81ED-4DB2-BD59-A6C34878D82A}">
                    <a16:rowId xmlns:a16="http://schemas.microsoft.com/office/drawing/2014/main" val="10012"/>
                  </a:ext>
                </a:extLst>
              </a:tr>
              <a:tr h="155745">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ACCESO TOLIMA (Honda)</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256,23 m</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Construcción</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256,23 m</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283842">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ACCESO CUNDINAMARCA (Puerto Bogotá)</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545m</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 Construcción</a:t>
                      </a:r>
                    </a:p>
                  </a:txBody>
                  <a:tcPr marL="9525" marR="9525" marT="9522"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rowSpan="2">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545m</a:t>
                      </a:r>
                    </a:p>
                  </a:txBody>
                  <a:tcPr marL="9525" marR="9525" marT="9522"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163533">
                <a:tc>
                  <a:txBody>
                    <a:bodyPr/>
                    <a:lstStyle/>
                    <a:p>
                      <a:pPr algn="ctr" rtl="0" fontAlgn="ctr"/>
                      <a:r>
                        <a:rPr lang="es-CO" sz="800" b="0" i="0" u="none" strike="noStrike" dirty="0">
                          <a:solidFill>
                            <a:srgbClr val="375623"/>
                          </a:solidFill>
                          <a:effectLst/>
                          <a:latin typeface="Arial" panose="020B0604020202020204" pitchFamily="34" charset="0"/>
                        </a:rPr>
                        <a:t> </a:t>
                      </a:r>
                    </a:p>
                  </a:txBody>
                  <a:tcPr marL="9525" marR="9525" marT="9522"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0015"/>
                  </a:ext>
                </a:extLst>
              </a:tr>
            </a:tbl>
          </a:graphicData>
        </a:graphic>
      </p:graphicFrame>
      <p:graphicFrame>
        <p:nvGraphicFramePr>
          <p:cNvPr id="9" name="Tabla 8">
            <a:extLst>
              <a:ext uri="{FF2B5EF4-FFF2-40B4-BE49-F238E27FC236}">
                <a16:creationId xmlns:a16="http://schemas.microsoft.com/office/drawing/2014/main" id="{5975EF63-74C7-4208-BFAE-D8BBB616CD95}"/>
              </a:ext>
            </a:extLst>
          </p:cNvPr>
          <p:cNvGraphicFramePr>
            <a:graphicFrameLocks noGrp="1"/>
          </p:cNvGraphicFramePr>
          <p:nvPr/>
        </p:nvGraphicFramePr>
        <p:xfrm>
          <a:off x="882650" y="754063"/>
          <a:ext cx="4849813" cy="3059112"/>
        </p:xfrm>
        <a:graphic>
          <a:graphicData uri="http://schemas.openxmlformats.org/drawingml/2006/table">
            <a:tbl>
              <a:tblPr firstRow="1" bandRow="1"/>
              <a:tblGrid>
                <a:gridCol w="1710441">
                  <a:extLst>
                    <a:ext uri="{9D8B030D-6E8A-4147-A177-3AD203B41FA5}">
                      <a16:colId xmlns:a16="http://schemas.microsoft.com/office/drawing/2014/main" val="20000"/>
                    </a:ext>
                  </a:extLst>
                </a:gridCol>
                <a:gridCol w="1015574">
                  <a:extLst>
                    <a:ext uri="{9D8B030D-6E8A-4147-A177-3AD203B41FA5}">
                      <a16:colId xmlns:a16="http://schemas.microsoft.com/office/drawing/2014/main" val="20001"/>
                    </a:ext>
                  </a:extLst>
                </a:gridCol>
                <a:gridCol w="1254323">
                  <a:extLst>
                    <a:ext uri="{9D8B030D-6E8A-4147-A177-3AD203B41FA5}">
                      <a16:colId xmlns:a16="http://schemas.microsoft.com/office/drawing/2014/main" val="20002"/>
                    </a:ext>
                  </a:extLst>
                </a:gridCol>
                <a:gridCol w="869475">
                  <a:extLst>
                    <a:ext uri="{9D8B030D-6E8A-4147-A177-3AD203B41FA5}">
                      <a16:colId xmlns:a16="http://schemas.microsoft.com/office/drawing/2014/main" val="20003"/>
                    </a:ext>
                  </a:extLst>
                </a:gridCol>
              </a:tblGrid>
              <a:tr h="158636">
                <a:tc gridSpan="4">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INFORMACION DEL CONTRATO</a:t>
                      </a:r>
                    </a:p>
                  </a:txBody>
                  <a:tcPr marL="9525" marR="9525" marT="9524"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58636">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9525" marR="9525" marT="9524"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1796 DE 2015</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58636">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9525" marR="9525" marT="9524"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02/02/202016</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58636">
                <a:tc gridSpan="3">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FECHA PROGRAMADA TERMINACION</a:t>
                      </a:r>
                    </a:p>
                  </a:txBody>
                  <a:tcPr marL="9525" marR="9525" marT="9524"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15/11/2019</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58636">
                <a:tc gridSpan="4">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BENEFICIOS DEL PROYECTO</a:t>
                      </a:r>
                    </a:p>
                  </a:txBody>
                  <a:tcPr marL="9525" marR="9525" marT="9524"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58636">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AHORROS EN COSTOS DE OPERACIÓN VEHICULAR:</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$45000 Pesos</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58636">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AHORRO EN TIEMPOS DE RECORRIDO:</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30 Minutos</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58636">
                <a:tc gridSpan="3">
                  <a:txBody>
                    <a:bodyPr/>
                    <a:lstStyle/>
                    <a:p>
                      <a:pPr algn="l" rtl="0" fontAlgn="ctr"/>
                      <a:r>
                        <a:rPr lang="es-CO" sz="900" b="1" i="0" u="none" strike="noStrike" dirty="0">
                          <a:solidFill>
                            <a:srgbClr val="375623"/>
                          </a:solidFill>
                          <a:effectLst/>
                          <a:latin typeface="Arial" panose="020B0604020202020204" pitchFamily="34" charset="0"/>
                          <a:cs typeface="Arial" panose="020B0604020202020204" pitchFamily="34" charset="0"/>
                        </a:rPr>
                        <a:t> EMPLEOS  GENERADOS:   350</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350 Personas</a:t>
                      </a:r>
                    </a:p>
                  </a:txBody>
                  <a:tcPr marL="9525" marR="9525" marT="9524"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83906">
                <a:tc gridSpan="4">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Ahorro en tiempos de recorrido: Vehículos pesados 30 minutos, vehículos livianos 20 minutos</a:t>
                      </a:r>
                    </a:p>
                  </a:txBody>
                  <a:tcPr marL="9525" marR="9525"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58636">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Ahorro en recorrido: Más de 15 kilómetros</a:t>
                      </a:r>
                    </a:p>
                  </a:txBody>
                  <a:tcPr marL="9525" marR="9525"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58636">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Velocidad de operación: Pasa de 10, km/h a 50 kilómetros  </a:t>
                      </a:r>
                    </a:p>
                  </a:txBody>
                  <a:tcPr marL="9525" marR="9525"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58636">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Disminución de la accidentalidad: Reducción del 75%</a:t>
                      </a:r>
                    </a:p>
                  </a:txBody>
                  <a:tcPr marL="9525" marR="9525" marT="9524"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58636">
                <a:tc gridSpan="4">
                  <a:txBody>
                    <a:bodyPr/>
                    <a:lstStyle/>
                    <a:p>
                      <a:pPr algn="ctr" rtl="0" fontAlgn="b"/>
                      <a:r>
                        <a:rPr lang="es-ES" sz="900" b="0" i="0" u="none" strike="noStrike" dirty="0">
                          <a:solidFill>
                            <a:srgbClr val="FFFFFF"/>
                          </a:solidFill>
                          <a:effectLst/>
                          <a:latin typeface="Arial" panose="020B0604020202020204" pitchFamily="34" charset="0"/>
                          <a:cs typeface="Arial" panose="020B0604020202020204" pitchFamily="34" charset="0"/>
                        </a:rPr>
                        <a:t>METAS DEL CONTRATO O PROYECTO  (PLAN DE ACCIÓN 2019)</a:t>
                      </a:r>
                    </a:p>
                  </a:txBody>
                  <a:tcPr marL="9525" marR="9525" marT="9524"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283906">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Indicador de Gestión (Meta)</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421097">
                <a:tc>
                  <a:txBody>
                    <a:bodyPr/>
                    <a:lstStyle/>
                    <a:p>
                      <a:pPr algn="just" rtl="0" fontAlgn="ctr"/>
                      <a:r>
                        <a:rPr lang="es-ES" sz="900" b="1" i="0" u="none" strike="noStrike">
                          <a:solidFill>
                            <a:srgbClr val="375623"/>
                          </a:solidFill>
                          <a:effectLst/>
                          <a:latin typeface="Arial" panose="020B0604020202020204" pitchFamily="34" charset="0"/>
                          <a:cs typeface="Arial" panose="020B0604020202020204" pitchFamily="34" charset="0"/>
                        </a:rPr>
                        <a:t>Construcción de vía calzada sencilla en red vial primaria. (Accesos)</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380,9</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258</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r h="166568">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Construcción de puente</a:t>
                      </a:r>
                    </a:p>
                  </a:txBody>
                  <a:tcPr marL="9525" marR="9525" marT="9524"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a:t>
                      </a:r>
                    </a:p>
                  </a:txBody>
                  <a:tcPr marL="9525" marR="9525" marT="9524"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a:t>
                      </a:r>
                    </a:p>
                  </a:txBody>
                  <a:tcPr marL="9525" marR="9525" marT="9524"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bl>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ángulo 3">
            <a:extLst>
              <a:ext uri="{FF2B5EF4-FFF2-40B4-BE49-F238E27FC236}">
                <a16:creationId xmlns:a16="http://schemas.microsoft.com/office/drawing/2014/main" id="{CA0358B7-F08C-4367-BF8C-8BC4B08A0AE2}"/>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22883" name="Rectángulo 7">
            <a:extLst>
              <a:ext uri="{FF2B5EF4-FFF2-40B4-BE49-F238E27FC236}">
                <a16:creationId xmlns:a16="http://schemas.microsoft.com/office/drawing/2014/main" id="{B61DBFCC-62A0-407F-8F49-A2AC9E2CFEA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C80F125F-B78F-4302-92DE-71A0FFBF4886}"/>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22885" name="Imagen 14">
            <a:extLst>
              <a:ext uri="{FF2B5EF4-FFF2-40B4-BE49-F238E27FC236}">
                <a16:creationId xmlns:a16="http://schemas.microsoft.com/office/drawing/2014/main" id="{C75459B9-DFC1-4D1A-8419-301B4FFA649A}"/>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152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886" name="CuadroTexto 2">
            <a:extLst>
              <a:ext uri="{FF2B5EF4-FFF2-40B4-BE49-F238E27FC236}">
                <a16:creationId xmlns:a16="http://schemas.microsoft.com/office/drawing/2014/main" id="{67DB1B32-B71F-4FEE-BFC2-F30BC604D2A0}"/>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22887" name="CuadroTexto 11">
            <a:extLst>
              <a:ext uri="{FF2B5EF4-FFF2-40B4-BE49-F238E27FC236}">
                <a16:creationId xmlns:a16="http://schemas.microsoft.com/office/drawing/2014/main" id="{7CAA793D-274A-4D98-8A6B-C2124F29CC35}"/>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22888" name="Imagen 16">
            <a:extLst>
              <a:ext uri="{FF2B5EF4-FFF2-40B4-BE49-F238E27FC236}">
                <a16:creationId xmlns:a16="http://schemas.microsoft.com/office/drawing/2014/main" id="{A466237E-B3C8-429D-A5DB-0958A1CB21E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889" name="Imagen 2">
            <a:extLst>
              <a:ext uri="{FF2B5EF4-FFF2-40B4-BE49-F238E27FC236}">
                <a16:creationId xmlns:a16="http://schemas.microsoft.com/office/drawing/2014/main" id="{E52E0A8A-1B62-4CF8-B1CE-B9E7C0F46C8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091B0AB9-ED84-4265-970F-26B054324AED}"/>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351F3F7-C3B8-4298-9677-F233BF7CCB40}"/>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7BF6F072-A15E-4F01-8DAD-9C763712E61F}"/>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61053DD4-57FF-4197-BBC5-D2D23DA30EF9}"/>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22894" name="CuadroTexto 4">
            <a:extLst>
              <a:ext uri="{FF2B5EF4-FFF2-40B4-BE49-F238E27FC236}">
                <a16:creationId xmlns:a16="http://schemas.microsoft.com/office/drawing/2014/main" id="{72E1FDBD-271A-453F-9BB6-8F334162649E}"/>
              </a:ext>
            </a:extLst>
          </p:cNvPr>
          <p:cNvSpPr txBox="1">
            <a:spLocks noChangeArrowheads="1"/>
          </p:cNvSpPr>
          <p:nvPr/>
        </p:nvSpPr>
        <p:spPr bwMode="auto">
          <a:xfrm>
            <a:off x="1176338" y="5380038"/>
            <a:ext cx="9718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EXCAVACIONES CONTRAPESOS-PUENTE TERMINADO</a:t>
            </a:r>
            <a:endParaRPr lang="es-CO" altLang="es-CO" sz="1800">
              <a:solidFill>
                <a:srgbClr val="000000"/>
              </a:solidFill>
            </a:endParaRPr>
          </a:p>
        </p:txBody>
      </p:sp>
      <p:pic>
        <p:nvPicPr>
          <p:cNvPr id="122895" name="Imagen 1">
            <a:extLst>
              <a:ext uri="{FF2B5EF4-FFF2-40B4-BE49-F238E27FC236}">
                <a16:creationId xmlns:a16="http://schemas.microsoft.com/office/drawing/2014/main" id="{3B3D4C4C-5600-47B5-8471-6E6323F6467A}"/>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84275" y="1912938"/>
            <a:ext cx="4081463"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896" name="Imagen 2">
            <a:extLst>
              <a:ext uri="{FF2B5EF4-FFF2-40B4-BE49-F238E27FC236}">
                <a16:creationId xmlns:a16="http://schemas.microsoft.com/office/drawing/2014/main" id="{225D8C63-EFA5-4E9F-B65D-66FEBDD1423E}"/>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796088" y="1954213"/>
            <a:ext cx="4083050" cy="334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E9BC0DC8-F695-48FC-97AD-841AD99B7A23}"/>
              </a:ext>
            </a:extLst>
          </p:cNvPr>
          <p:cNvSpPr/>
          <p:nvPr/>
        </p:nvSpPr>
        <p:spPr>
          <a:xfrm>
            <a:off x="-15875" y="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23907" name="Imagen 1">
            <a:extLst>
              <a:ext uri="{FF2B5EF4-FFF2-40B4-BE49-F238E27FC236}">
                <a16:creationId xmlns:a16="http://schemas.microsoft.com/office/drawing/2014/main" id="{5093AAEF-85BF-4FD2-81BA-AC4A11BE3EF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66250" y="586263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9672DA48-7152-4977-A347-ACCB38643AD4}"/>
              </a:ext>
            </a:extLst>
          </p:cNvPr>
          <p:cNvGrpSpPr>
            <a:grpSpLocks/>
          </p:cNvGrpSpPr>
          <p:nvPr/>
        </p:nvGrpSpPr>
        <p:grpSpPr bwMode="auto">
          <a:xfrm>
            <a:off x="6104082" y="799205"/>
            <a:ext cx="5254479"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2FA5D0C3-786D-43E2-9825-4B535884B0A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78C103AB-D023-49D2-AD31-62B7FF7E0E67}"/>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964496E0-155F-497E-AC2A-1F5A06F5D56F}"/>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Municipios de Altamira (Huila) y Florencia (Caquetá)  </a:t>
              </a:r>
            </a:p>
          </p:txBody>
        </p:sp>
        <p:sp>
          <p:nvSpPr>
            <p:cNvPr id="16" name="Elipse 15">
              <a:extLst>
                <a:ext uri="{FF2B5EF4-FFF2-40B4-BE49-F238E27FC236}">
                  <a16:creationId xmlns:a16="http://schemas.microsoft.com/office/drawing/2014/main" id="{2925A9D1-C6A7-4EA3-A760-5C34BD476CE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23909" name="Rectángulo 67">
            <a:extLst>
              <a:ext uri="{FF2B5EF4-FFF2-40B4-BE49-F238E27FC236}">
                <a16:creationId xmlns:a16="http://schemas.microsoft.com/office/drawing/2014/main" id="{C3EFE257-7085-4765-ACE3-54EEB2B19ABF}"/>
              </a:ext>
            </a:extLst>
          </p:cNvPr>
          <p:cNvSpPr>
            <a:spLocks noChangeArrowheads="1"/>
          </p:cNvSpPr>
          <p:nvPr/>
        </p:nvSpPr>
        <p:spPr bwMode="auto">
          <a:xfrm>
            <a:off x="882650" y="120650"/>
            <a:ext cx="92424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CONSTRUCCIÓN PUENTES / PUENTE LOS LAGOS </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123910" name="Rectángulo 68">
            <a:extLst>
              <a:ext uri="{FF2B5EF4-FFF2-40B4-BE49-F238E27FC236}">
                <a16:creationId xmlns:a16="http://schemas.microsoft.com/office/drawing/2014/main" id="{0C28A6AE-F64F-43A0-AD59-8AAAB49D1F4B}"/>
              </a:ext>
            </a:extLst>
          </p:cNvPr>
          <p:cNvSpPr>
            <a:spLocks noChangeArrowheads="1"/>
          </p:cNvSpPr>
          <p:nvPr/>
        </p:nvSpPr>
        <p:spPr bwMode="auto">
          <a:xfrm>
            <a:off x="882650" y="320675"/>
            <a:ext cx="97647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Diseño, Construcción, gestión predial, social y ambiental</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23911" name="Imagen 35">
            <a:extLst>
              <a:ext uri="{FF2B5EF4-FFF2-40B4-BE49-F238E27FC236}">
                <a16:creationId xmlns:a16="http://schemas.microsoft.com/office/drawing/2014/main" id="{78A2F4F0-7AAF-48AB-9331-27F52B43608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6263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2" name="CuadroTexto 3">
            <a:extLst>
              <a:ext uri="{FF2B5EF4-FFF2-40B4-BE49-F238E27FC236}">
                <a16:creationId xmlns:a16="http://schemas.microsoft.com/office/drawing/2014/main" id="{BA463C4F-3412-449B-9FF3-F322E31351FC}"/>
              </a:ext>
            </a:extLst>
          </p:cNvPr>
          <p:cNvSpPr txBox="1">
            <a:spLocks noChangeArrowheads="1"/>
          </p:cNvSpPr>
          <p:nvPr/>
        </p:nvSpPr>
        <p:spPr bwMode="auto">
          <a:xfrm>
            <a:off x="5119688" y="3529013"/>
            <a:ext cx="523875" cy="152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95AE8751-11E8-4E55-928D-A196A2CB1C6E}"/>
              </a:ext>
            </a:extLst>
          </p:cNvPr>
          <p:cNvGrpSpPr>
            <a:grpSpLocks/>
          </p:cNvGrpSpPr>
          <p:nvPr/>
        </p:nvGrpSpPr>
        <p:grpSpPr bwMode="auto">
          <a:xfrm>
            <a:off x="6089174" y="1353863"/>
            <a:ext cx="5269388"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02AAF05C-47A7-4F23-848B-CE4EEDBC73D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13F378C4-70A5-4CFC-93CC-AC136FCBAD1B}"/>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los departamentos del Huila y</a:t>
              </a:r>
            </a:p>
            <a:p>
              <a:pPr eaLnBrk="1" fontAlgn="auto" hangingPunct="1">
                <a:spcBef>
                  <a:spcPts val="0"/>
                </a:spcBef>
                <a:spcAft>
                  <a:spcPts val="0"/>
                </a:spcAft>
                <a:defRPr/>
              </a:pPr>
              <a:r>
                <a:rPr lang="es-ES" sz="1100" b="1" dirty="0">
                  <a:solidFill>
                    <a:srgbClr val="70AD47">
                      <a:lumMod val="50000"/>
                    </a:srgbClr>
                  </a:solidFill>
                  <a:latin typeface="Arial" panose="020B0604020202020204" pitchFamily="34" charset="0"/>
                  <a:cs typeface="Arial" panose="020B0604020202020204" pitchFamily="34" charset="0"/>
                </a:rPr>
                <a:t>                                           Caquetá</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664D8526-585A-46F1-8F61-47F4B2EB0D0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AF313346-AEB4-454C-91BD-69F3C5E824A1}"/>
              </a:ext>
            </a:extLst>
          </p:cNvPr>
          <p:cNvGrpSpPr>
            <a:grpSpLocks/>
          </p:cNvGrpSpPr>
          <p:nvPr/>
        </p:nvGrpSpPr>
        <p:grpSpPr bwMode="auto">
          <a:xfrm>
            <a:off x="6117336" y="1882538"/>
            <a:ext cx="5241226"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4898ADAA-CBE7-49E2-8C19-D970B8CED00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B180951D-C1DB-4EA5-B410-796C911724B6}"/>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100 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A08E53AA-FF19-4078-B1A3-47608B8BCF61}"/>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EB1EAFA4-97DA-4AFE-82DC-FD93C2B143D9}"/>
              </a:ext>
            </a:extLst>
          </p:cNvPr>
          <p:cNvGrpSpPr>
            <a:grpSpLocks/>
          </p:cNvGrpSpPr>
          <p:nvPr/>
        </p:nvGrpSpPr>
        <p:grpSpPr bwMode="auto">
          <a:xfrm>
            <a:off x="6104082" y="2422245"/>
            <a:ext cx="5241226"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860B99A9-0271-4B80-9E17-51AC94BCDC3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C7ADC350-66CF-49FC-9679-0484BCA53D0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916ACEAE-7BB9-42E6-8F93-4C44867906E5}"/>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100 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B117A23A-6A03-424A-BCB2-7C140BD4CB0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23916" name="Imagen 54">
            <a:extLst>
              <a:ext uri="{FF2B5EF4-FFF2-40B4-BE49-F238E27FC236}">
                <a16:creationId xmlns:a16="http://schemas.microsoft.com/office/drawing/2014/main" id="{159683D4-8E25-44FC-920D-AEBD8CD53F7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213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917" name="Imagen 32">
            <a:extLst>
              <a:ext uri="{FF2B5EF4-FFF2-40B4-BE49-F238E27FC236}">
                <a16:creationId xmlns:a16="http://schemas.microsoft.com/office/drawing/2014/main" id="{B4119418-7963-4D12-97D3-D546F98E637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44588" y="3630613"/>
            <a:ext cx="3975100" cy="2109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8" name="CuadroTexto 2">
            <a:extLst>
              <a:ext uri="{FF2B5EF4-FFF2-40B4-BE49-F238E27FC236}">
                <a16:creationId xmlns:a16="http://schemas.microsoft.com/office/drawing/2014/main" id="{E64332CB-B33D-4A01-9E4C-FB1F7F5C4A38}"/>
              </a:ext>
            </a:extLst>
          </p:cNvPr>
          <p:cNvSpPr txBox="1">
            <a:spLocks noChangeArrowheads="1"/>
          </p:cNvSpPr>
          <p:nvPr/>
        </p:nvSpPr>
        <p:spPr bwMode="auto">
          <a:xfrm>
            <a:off x="1695450" y="4910138"/>
            <a:ext cx="4381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700">
                <a:solidFill>
                  <a:srgbClr val="FFFFFF"/>
                </a:solidFill>
              </a:rPr>
              <a:t>NEIVA</a:t>
            </a:r>
          </a:p>
        </p:txBody>
      </p:sp>
      <p:sp>
        <p:nvSpPr>
          <p:cNvPr id="6" name="Flecha izquierda 5">
            <a:extLst>
              <a:ext uri="{FF2B5EF4-FFF2-40B4-BE49-F238E27FC236}">
                <a16:creationId xmlns:a16="http://schemas.microsoft.com/office/drawing/2014/main" id="{A4EC9264-A536-4FDE-A552-730A6177BAD1}"/>
              </a:ext>
            </a:extLst>
          </p:cNvPr>
          <p:cNvSpPr/>
          <p:nvPr/>
        </p:nvSpPr>
        <p:spPr>
          <a:xfrm>
            <a:off x="1374775" y="4948238"/>
            <a:ext cx="195263" cy="106362"/>
          </a:xfrm>
          <a:prstGeom prst="leftArrow">
            <a:avLst/>
          </a:prstGeom>
          <a:gradFill flip="none" rotWithShape="1">
            <a:gsLst>
              <a:gs pos="0">
                <a:schemeClr val="bg1"/>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sz="400">
              <a:solidFill>
                <a:prstClr val="white"/>
              </a:solidFill>
            </a:endParaRPr>
          </a:p>
        </p:txBody>
      </p:sp>
      <p:sp>
        <p:nvSpPr>
          <p:cNvPr id="36" name="Flecha izquierda 35">
            <a:extLst>
              <a:ext uri="{FF2B5EF4-FFF2-40B4-BE49-F238E27FC236}">
                <a16:creationId xmlns:a16="http://schemas.microsoft.com/office/drawing/2014/main" id="{A3BFE01E-7B28-40B0-AD22-6E000A0D2003}"/>
              </a:ext>
            </a:extLst>
          </p:cNvPr>
          <p:cNvSpPr/>
          <p:nvPr/>
        </p:nvSpPr>
        <p:spPr>
          <a:xfrm rot="10800000" flipV="1">
            <a:off x="4113213" y="4481513"/>
            <a:ext cx="195262" cy="106362"/>
          </a:xfrm>
          <a:prstGeom prst="leftArrow">
            <a:avLst/>
          </a:prstGeom>
          <a:gradFill flip="none" rotWithShape="1">
            <a:gsLst>
              <a:gs pos="0">
                <a:schemeClr val="bg1"/>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sz="400">
              <a:solidFill>
                <a:prstClr val="white"/>
              </a:solidFill>
            </a:endParaRPr>
          </a:p>
        </p:txBody>
      </p:sp>
      <p:sp>
        <p:nvSpPr>
          <p:cNvPr id="123921" name="CuadroTexto 51">
            <a:extLst>
              <a:ext uri="{FF2B5EF4-FFF2-40B4-BE49-F238E27FC236}">
                <a16:creationId xmlns:a16="http://schemas.microsoft.com/office/drawing/2014/main" id="{A6C78979-A978-44D5-B76C-8C479488A0B1}"/>
              </a:ext>
            </a:extLst>
          </p:cNvPr>
          <p:cNvSpPr txBox="1">
            <a:spLocks noChangeArrowheads="1"/>
          </p:cNvSpPr>
          <p:nvPr/>
        </p:nvSpPr>
        <p:spPr bwMode="auto">
          <a:xfrm>
            <a:off x="3646488" y="4314825"/>
            <a:ext cx="6096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700">
                <a:solidFill>
                  <a:srgbClr val="FFFFFF"/>
                </a:solidFill>
              </a:rPr>
              <a:t>FLORENCIA</a:t>
            </a:r>
          </a:p>
        </p:txBody>
      </p:sp>
      <p:graphicFrame>
        <p:nvGraphicFramePr>
          <p:cNvPr id="3" name="Tabla 2">
            <a:extLst>
              <a:ext uri="{FF2B5EF4-FFF2-40B4-BE49-F238E27FC236}">
                <a16:creationId xmlns:a16="http://schemas.microsoft.com/office/drawing/2014/main" id="{D61863F6-5D60-471C-A81D-83F854735AF2}"/>
              </a:ext>
            </a:extLst>
          </p:cNvPr>
          <p:cNvGraphicFramePr>
            <a:graphicFrameLocks noGrp="1"/>
          </p:cNvGraphicFramePr>
          <p:nvPr/>
        </p:nvGraphicFramePr>
        <p:xfrm>
          <a:off x="6116638" y="3044825"/>
          <a:ext cx="5241925" cy="2533650"/>
        </p:xfrm>
        <a:graphic>
          <a:graphicData uri="http://schemas.openxmlformats.org/drawingml/2006/table">
            <a:tbl>
              <a:tblPr firstRow="1" bandRow="1"/>
              <a:tblGrid>
                <a:gridCol w="1848732">
                  <a:extLst>
                    <a:ext uri="{9D8B030D-6E8A-4147-A177-3AD203B41FA5}">
                      <a16:colId xmlns:a16="http://schemas.microsoft.com/office/drawing/2014/main" val="20000"/>
                    </a:ext>
                  </a:extLst>
                </a:gridCol>
                <a:gridCol w="1097684">
                  <a:extLst>
                    <a:ext uri="{9D8B030D-6E8A-4147-A177-3AD203B41FA5}">
                      <a16:colId xmlns:a16="http://schemas.microsoft.com/office/drawing/2014/main" val="20001"/>
                    </a:ext>
                  </a:extLst>
                </a:gridCol>
                <a:gridCol w="1355737">
                  <a:extLst>
                    <a:ext uri="{9D8B030D-6E8A-4147-A177-3AD203B41FA5}">
                      <a16:colId xmlns:a16="http://schemas.microsoft.com/office/drawing/2014/main" val="20002"/>
                    </a:ext>
                  </a:extLst>
                </a:gridCol>
                <a:gridCol w="939772">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A. Total Contrato de Obra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$ 7.264</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A.1. Inversión acumulada obra hasta 2018</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$ 0,00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A.2.  Inversión obra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$ 7.264</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B. Total Contrato Interventoría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$ 465</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B.1. Inversión  acumulada interventoría hasta 2018</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0" i="0" u="none" strike="noStrike">
                          <a:solidFill>
                            <a:srgbClr val="375623"/>
                          </a:solidFill>
                          <a:effectLst/>
                          <a:latin typeface="Arial" panose="020B0604020202020204" pitchFamily="34" charset="0"/>
                        </a:rPr>
                        <a:t>$ 0.000</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800" b="0" i="0" u="none" strike="noStrike">
                          <a:solidFill>
                            <a:srgbClr val="375623"/>
                          </a:solidFill>
                          <a:effectLst/>
                          <a:latin typeface="Arial" panose="020B0604020202020204" pitchFamily="34" charset="0"/>
                        </a:rPr>
                        <a:t>B.2 Inversión  Interventoría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$ 465</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Total Inversión </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$ 7.729</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800" b="0" i="0" u="none" strike="noStrike">
                          <a:solidFill>
                            <a:srgbClr val="375623"/>
                          </a:solidFill>
                          <a:effectLst/>
                          <a:latin typeface="Arial" panose="020B0604020202020204" pitchFamily="34" charset="0"/>
                        </a:rPr>
                        <a:t>Inversión acumulada a 2019</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800" b="1" i="0" u="none" strike="noStrike">
                          <a:solidFill>
                            <a:srgbClr val="375623"/>
                          </a:solidFill>
                          <a:effectLst/>
                          <a:latin typeface="Arial" panose="020B0604020202020204" pitchFamily="34" charset="0"/>
                        </a:rPr>
                        <a:t>$ 7.729</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800" b="0" i="0" u="none" strike="noStrike">
                          <a:solidFill>
                            <a:srgbClr val="FFFFFF"/>
                          </a:solidFill>
                          <a:effectLst/>
                          <a:latin typeface="Arial" panose="020B0604020202020204" pitchFamily="34" charset="0"/>
                        </a:rPr>
                        <a:t>ALCANCE  FÍSICO TOTAL DEL CONTRATO O PROYECTO</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800" b="1" i="0" u="none" strike="noStrike">
                          <a:solidFill>
                            <a:srgbClr val="375623"/>
                          </a:solidFill>
                          <a:effectLst/>
                          <a:latin typeface="Arial" panose="020B0604020202020204" pitchFamily="34" charset="0"/>
                        </a:rPr>
                        <a:t>SECTOR/TRAMO</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CANTIDAD </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INTERVENCIÓN PREVISTA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rPr>
                        <a:t>AVANCE TOTAL ACUMULADO</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ctr" rtl="0" fontAlgn="ctr"/>
                      <a:r>
                        <a:rPr lang="es-CO" sz="800" b="0" i="0" u="none" strike="noStrike">
                          <a:solidFill>
                            <a:srgbClr val="375623"/>
                          </a:solidFill>
                          <a:effectLst/>
                          <a:latin typeface="Arial" panose="020B0604020202020204" pitchFamily="34" charset="0"/>
                        </a:rPr>
                        <a:t>PUENTE</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1</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a:solidFill>
                            <a:srgbClr val="375623"/>
                          </a:solidFill>
                          <a:effectLst/>
                          <a:latin typeface="Arial" panose="020B0604020202020204" pitchFamily="34" charset="0"/>
                        </a:rPr>
                        <a:t>Construcción nueva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0" i="0" u="none" strike="noStrike" dirty="0">
                          <a:solidFill>
                            <a:srgbClr val="375623"/>
                          </a:solidFill>
                          <a:effectLst/>
                          <a:latin typeface="Arial" panose="020B0604020202020204" pitchFamily="34" charset="0"/>
                        </a:rPr>
                        <a:t>0</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3D95D45F-E40A-4FE4-9093-38D9674C7DDD}"/>
              </a:ext>
            </a:extLst>
          </p:cNvPr>
          <p:cNvGraphicFramePr>
            <a:graphicFrameLocks noGrp="1"/>
          </p:cNvGraphicFramePr>
          <p:nvPr/>
        </p:nvGraphicFramePr>
        <p:xfrm>
          <a:off x="882650" y="787400"/>
          <a:ext cx="4760913" cy="2749550"/>
        </p:xfrm>
        <a:graphic>
          <a:graphicData uri="http://schemas.openxmlformats.org/drawingml/2006/table">
            <a:tbl>
              <a:tblPr firstRow="1" bandRow="1"/>
              <a:tblGrid>
                <a:gridCol w="1679088">
                  <a:extLst>
                    <a:ext uri="{9D8B030D-6E8A-4147-A177-3AD203B41FA5}">
                      <a16:colId xmlns:a16="http://schemas.microsoft.com/office/drawing/2014/main" val="20000"/>
                    </a:ext>
                  </a:extLst>
                </a:gridCol>
                <a:gridCol w="996958">
                  <a:extLst>
                    <a:ext uri="{9D8B030D-6E8A-4147-A177-3AD203B41FA5}">
                      <a16:colId xmlns:a16="http://schemas.microsoft.com/office/drawing/2014/main" val="20001"/>
                    </a:ext>
                  </a:extLst>
                </a:gridCol>
                <a:gridCol w="1231331">
                  <a:extLst>
                    <a:ext uri="{9D8B030D-6E8A-4147-A177-3AD203B41FA5}">
                      <a16:colId xmlns:a16="http://schemas.microsoft.com/office/drawing/2014/main" val="20002"/>
                    </a:ext>
                  </a:extLst>
                </a:gridCol>
                <a:gridCol w="853536">
                  <a:extLst>
                    <a:ext uri="{9D8B030D-6E8A-4147-A177-3AD203B41FA5}">
                      <a16:colId xmlns:a16="http://schemas.microsoft.com/office/drawing/2014/main" val="20003"/>
                    </a:ext>
                  </a:extLst>
                </a:gridCol>
              </a:tblGrid>
              <a:tr h="146719">
                <a:tc gridSpan="4">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INFORMACION DEL CONTRATO</a:t>
                      </a:r>
                    </a:p>
                  </a:txBody>
                  <a:tcPr marL="9526" marR="9526" marT="952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719">
                <a:tc>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CONTRATO No.</a:t>
                      </a:r>
                    </a:p>
                  </a:txBody>
                  <a:tcPr marL="9526" marR="9526" marT="9526"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1602 DE 2019</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46719">
                <a:tc>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FECHA DE INICIO:</a:t>
                      </a:r>
                    </a:p>
                  </a:txBody>
                  <a:tcPr marL="9526" marR="9526" marT="9526"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16/10/2019</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46719">
                <a:tc gridSpan="3">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FECHA PROGRAMADA TERMINACIÓN:</a:t>
                      </a:r>
                    </a:p>
                  </a:txBody>
                  <a:tcPr marL="9526" marR="9526" marT="9526"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15/10/2020</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46719">
                <a:tc gridSpan="4">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BENEFICIOS DEL PROYECTO</a:t>
                      </a:r>
                    </a:p>
                  </a:txBody>
                  <a:tcPr marL="9526" marR="9526" marT="952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83911">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AHORROS EN COSTOS DE OPERACIÓN VEHICULAR:</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MONETARIA</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83911">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AHORRO EN TIEMPOS DE RECORRIDO: </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TIEMPO</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46719">
                <a:tc gridSpan="3">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 </a:t>
                      </a:r>
                      <a:r>
                        <a:rPr lang="es-CO" sz="900" b="1" i="0" u="none" strike="noStrike" dirty="0">
                          <a:solidFill>
                            <a:srgbClr val="375623"/>
                          </a:solidFill>
                          <a:effectLst/>
                          <a:latin typeface="Arial" panose="020B0604020202020204" pitchFamily="34" charset="0"/>
                          <a:cs typeface="Arial" panose="020B0604020202020204" pitchFamily="34" charset="0"/>
                        </a:rPr>
                        <a:t>EMPLEOS  GENERADOS:</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CANTIDAD</a:t>
                      </a:r>
                    </a:p>
                  </a:txBody>
                  <a:tcPr marL="9526" marR="9526"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83911">
                <a:tc gridSpan="4">
                  <a:txBody>
                    <a:bodyPr/>
                    <a:lstStyle/>
                    <a:p>
                      <a:pPr algn="just"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Ahorro en tiempos de recorrido: Vehículos pesados 30 minutos, livianos20 minutos</a:t>
                      </a:r>
                    </a:p>
                  </a:txBody>
                  <a:tcPr marL="9526" marR="9526"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46719">
                <a:tc gridSpan="4">
                  <a:txBody>
                    <a:bodyPr/>
                    <a:lstStyle/>
                    <a:p>
                      <a:pPr algn="just" rtl="0" fontAlgn="ctr"/>
                      <a:r>
                        <a:rPr lang="es-ES" sz="900" b="0" i="0" u="none" strike="noStrike" dirty="0">
                          <a:solidFill>
                            <a:srgbClr val="375623"/>
                          </a:solidFill>
                          <a:effectLst/>
                          <a:latin typeface="Arial" panose="020B0604020202020204" pitchFamily="34" charset="0"/>
                          <a:cs typeface="Arial" panose="020B0604020202020204" pitchFamily="34" charset="0"/>
                        </a:rPr>
                        <a:t>Ahorro en recorrido: Más de 15 kilómetros</a:t>
                      </a:r>
                    </a:p>
                  </a:txBody>
                  <a:tcPr marL="9526" marR="9526"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46719">
                <a:tc gridSpan="4">
                  <a:txBody>
                    <a:bodyPr/>
                    <a:lstStyle/>
                    <a:p>
                      <a:pPr algn="just" rtl="0" fontAlgn="ctr"/>
                      <a:r>
                        <a:rPr lang="es-ES" sz="900" b="0" i="0" u="none" strike="noStrike" dirty="0">
                          <a:solidFill>
                            <a:srgbClr val="375623"/>
                          </a:solidFill>
                          <a:effectLst/>
                          <a:latin typeface="Arial" panose="020B0604020202020204" pitchFamily="34" charset="0"/>
                          <a:cs typeface="Arial" panose="020B0604020202020204" pitchFamily="34" charset="0"/>
                        </a:rPr>
                        <a:t>Velocidad de operación: Pasa de 10, km/h a 20 kilómetros  </a:t>
                      </a:r>
                    </a:p>
                  </a:txBody>
                  <a:tcPr marL="9526" marR="9526"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46719">
                <a:tc gridSpan="4">
                  <a:txBody>
                    <a:bodyPr/>
                    <a:lstStyle/>
                    <a:p>
                      <a:pPr algn="just" rtl="0" fontAlgn="ctr"/>
                      <a:r>
                        <a:rPr lang="es-ES" sz="900" b="0" i="0" u="none" strike="noStrike" dirty="0">
                          <a:solidFill>
                            <a:srgbClr val="375623"/>
                          </a:solidFill>
                          <a:effectLst/>
                          <a:latin typeface="Arial" panose="020B0604020202020204" pitchFamily="34" charset="0"/>
                          <a:cs typeface="Arial" panose="020B0604020202020204" pitchFamily="34" charset="0"/>
                        </a:rPr>
                        <a:t>Disminución de la accidentalidad: Reducción del 65%</a:t>
                      </a:r>
                    </a:p>
                  </a:txBody>
                  <a:tcPr marL="9526" marR="9526"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146719">
                <a:tc gridSpan="4">
                  <a:txBody>
                    <a:bodyPr/>
                    <a:lstStyle/>
                    <a:p>
                      <a:pPr algn="ctr" rtl="0" fontAlgn="b"/>
                      <a:r>
                        <a:rPr lang="es-ES" sz="900" b="0" i="0" u="none" strike="noStrike" dirty="0">
                          <a:solidFill>
                            <a:srgbClr val="FFFFFF"/>
                          </a:solidFill>
                          <a:effectLst/>
                          <a:latin typeface="Arial" panose="020B0604020202020204" pitchFamily="34" charset="0"/>
                          <a:cs typeface="Arial" panose="020B0604020202020204" pitchFamily="34" charset="0"/>
                        </a:rPr>
                        <a:t>METAS DEL CONTRATO O PROYECTO  (PLAN DE ACCIÓN 2019)</a:t>
                      </a:r>
                    </a:p>
                  </a:txBody>
                  <a:tcPr marL="9526" marR="9526" marT="952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2"/>
                  </a:ext>
                </a:extLst>
              </a:tr>
              <a:tr h="283911">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Ejecutado</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3"/>
                  </a:ext>
                </a:extLst>
              </a:tr>
              <a:tr h="146719">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Construcción puente</a:t>
                      </a:r>
                    </a:p>
                  </a:txBody>
                  <a:tcPr marL="9526" marR="9526"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a:t>
                      </a:r>
                    </a:p>
                  </a:txBody>
                  <a:tcPr marL="9526" marR="9526"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0</a:t>
                      </a:r>
                    </a:p>
                  </a:txBody>
                  <a:tcPr marL="9526" marR="9526"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4"/>
                  </a:ext>
                </a:extLst>
              </a:tr>
            </a:tbl>
          </a:graphicData>
        </a:graphic>
      </p:graphicFrame>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ángulo 4">
            <a:extLst>
              <a:ext uri="{FF2B5EF4-FFF2-40B4-BE49-F238E27FC236}">
                <a16:creationId xmlns:a16="http://schemas.microsoft.com/office/drawing/2014/main" id="{4A420A6D-0AA0-4744-9D2F-BA4420BFB39A}"/>
              </a:ext>
            </a:extLst>
          </p:cNvPr>
          <p:cNvSpPr>
            <a:spLocks noChangeArrowheads="1"/>
          </p:cNvSpPr>
          <p:nvPr/>
        </p:nvSpPr>
        <p:spPr bwMode="auto">
          <a:xfrm>
            <a:off x="1127125" y="182563"/>
            <a:ext cx="10120313" cy="708025"/>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es-ES"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GESTION: </a:t>
            </a:r>
            <a:r>
              <a:rPr lang="es-ES"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GESTIÓN DE LA INFRAESTRUCTURA VIAL</a:t>
            </a:r>
            <a:endParaRPr lang="es-ES" altLang="es-CO"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defRPr/>
            </a:pPr>
            <a:r>
              <a:rPr lang="es-ES" altLang="es-CO"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Dirección Operativa</a:t>
            </a:r>
            <a:endParaRPr lang="es-ES" altLang="es-CO" sz="24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graphicFrame>
        <p:nvGraphicFramePr>
          <p:cNvPr id="2" name="Tabla 1">
            <a:extLst>
              <a:ext uri="{FF2B5EF4-FFF2-40B4-BE49-F238E27FC236}">
                <a16:creationId xmlns:a16="http://schemas.microsoft.com/office/drawing/2014/main" id="{EC958185-DE9A-4B56-803D-53B86C1E0CB8}"/>
              </a:ext>
            </a:extLst>
          </p:cNvPr>
          <p:cNvGraphicFramePr>
            <a:graphicFrameLocks noGrp="1"/>
          </p:cNvGraphicFramePr>
          <p:nvPr/>
        </p:nvGraphicFramePr>
        <p:xfrm>
          <a:off x="893763" y="1208088"/>
          <a:ext cx="10433049" cy="4010025"/>
        </p:xfrm>
        <a:graphic>
          <a:graphicData uri="http://schemas.openxmlformats.org/drawingml/2006/table">
            <a:tbl>
              <a:tblPr firstRow="1" bandRow="1"/>
              <a:tblGrid>
                <a:gridCol w="3477683">
                  <a:extLst>
                    <a:ext uri="{9D8B030D-6E8A-4147-A177-3AD203B41FA5}">
                      <a16:colId xmlns:a16="http://schemas.microsoft.com/office/drawing/2014/main" val="20000"/>
                    </a:ext>
                  </a:extLst>
                </a:gridCol>
                <a:gridCol w="3477683">
                  <a:extLst>
                    <a:ext uri="{9D8B030D-6E8A-4147-A177-3AD203B41FA5}">
                      <a16:colId xmlns:a16="http://schemas.microsoft.com/office/drawing/2014/main" val="20001"/>
                    </a:ext>
                  </a:extLst>
                </a:gridCol>
                <a:gridCol w="3477683">
                  <a:extLst>
                    <a:ext uri="{9D8B030D-6E8A-4147-A177-3AD203B41FA5}">
                      <a16:colId xmlns:a16="http://schemas.microsoft.com/office/drawing/2014/main" val="20002"/>
                    </a:ext>
                  </a:extLst>
                </a:gridCol>
              </a:tblGrid>
              <a:tr h="190500">
                <a:tc gridSpan="3">
                  <a:txBody>
                    <a:bodyPr/>
                    <a:lstStyle/>
                    <a:p>
                      <a:pPr algn="r" rtl="0" fontAlgn="ctr"/>
                      <a:r>
                        <a:rPr lang="es-CO" sz="1100" b="0" i="0" u="none" strike="noStrike">
                          <a:solidFill>
                            <a:srgbClr val="FFFFFF"/>
                          </a:solidFill>
                          <a:effectLst/>
                          <a:latin typeface="Arial" panose="020B0604020202020204" pitchFamily="34" charset="0"/>
                        </a:rPr>
                        <a:t>CONTRATACION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a:txBody>
                    <a:bodyPr/>
                    <a:lstStyle/>
                    <a:p>
                      <a:pPr algn="ctr" rtl="0" fontAlgn="ctr"/>
                      <a:r>
                        <a:rPr lang="es-CO" sz="1100" b="1" i="0" u="none" strike="noStrike">
                          <a:solidFill>
                            <a:schemeClr val="accent6">
                              <a:lumMod val="50000"/>
                            </a:schemeClr>
                          </a:solidFill>
                          <a:effectLst/>
                          <a:latin typeface="Arial" panose="020B0604020202020204" pitchFamily="34" charset="0"/>
                        </a:rPr>
                        <a:t>TEMAS</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chemeClr val="accent6">
                              <a:lumMod val="50000"/>
                            </a:schemeClr>
                          </a:solidFill>
                          <a:effectLst/>
                          <a:latin typeface="Arial" panose="020B0604020202020204" pitchFamily="34" charset="0"/>
                        </a:rPr>
                        <a:t>DESCRIPCIÓN</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tc>
                  <a:txBody>
                    <a:bodyPr/>
                    <a:lstStyle/>
                    <a:p>
                      <a:pPr algn="ctr" rtl="0" fontAlgn="ctr"/>
                      <a:r>
                        <a:rPr lang="es-ES" sz="1100" b="1" i="0" u="none" strike="noStrike">
                          <a:solidFill>
                            <a:schemeClr val="accent6">
                              <a:lumMod val="50000"/>
                            </a:schemeClr>
                          </a:solidFill>
                          <a:effectLst/>
                          <a:latin typeface="Arial" panose="020B0604020202020204" pitchFamily="34" charset="0"/>
                        </a:rPr>
                        <a:t>LOGROS Y AVANCE DE LA GESTIÓN </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A9D18E"/>
                    </a:solidFill>
                  </a:tcPr>
                </a:tc>
                <a:extLst>
                  <a:ext uri="{0D108BD9-81ED-4DB2-BD59-A6C34878D82A}">
                    <a16:rowId xmlns:a16="http://schemas.microsoft.com/office/drawing/2014/main" val="10001"/>
                  </a:ext>
                </a:extLst>
              </a:tr>
              <a:tr h="361950">
                <a:tc rowSpan="3">
                  <a:txBody>
                    <a:bodyPr/>
                    <a:lstStyle/>
                    <a:p>
                      <a:pPr algn="ctr" rtl="0" fontAlgn="ctr"/>
                      <a:r>
                        <a:rPr lang="es-CO" sz="1200" b="1" i="0" u="none" strike="noStrike">
                          <a:solidFill>
                            <a:schemeClr val="accent6">
                              <a:lumMod val="50000"/>
                            </a:schemeClr>
                          </a:solidFill>
                          <a:effectLst/>
                          <a:latin typeface="Arial" panose="020B0604020202020204" pitchFamily="34" charset="0"/>
                        </a:rPr>
                        <a:t> CIFRA</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1100" b="0" i="0" u="none" strike="noStrike">
                          <a:solidFill>
                            <a:schemeClr val="accent6">
                              <a:lumMod val="50000"/>
                            </a:schemeClr>
                          </a:solidFill>
                          <a:effectLst/>
                          <a:latin typeface="Arial" panose="020B0604020202020204" pitchFamily="34" charset="0"/>
                        </a:rPr>
                        <a:t>Sistema de información gerencial.</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 Informes semanales de interventoría para los contratos de obra a cargo del INVIAS</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2"/>
                  </a:ext>
                </a:extLst>
              </a:tr>
              <a:tr h="1085850">
                <a:tc vMerge="1">
                  <a:txBody>
                    <a:bodyPr/>
                    <a:lstStyle/>
                    <a:p>
                      <a:endParaRPr lang="es-CO"/>
                    </a:p>
                  </a:txBody>
                  <a:tcPr/>
                </a:tc>
                <a:tc rowSpan="2">
                  <a:txBody>
                    <a:bodyPr/>
                    <a:lstStyle/>
                    <a:p>
                      <a:pPr algn="ctr" rtl="0" fontAlgn="ctr"/>
                      <a:r>
                        <a:rPr lang="es-ES" sz="1100" b="0" i="0" u="none" strike="noStrike">
                          <a:solidFill>
                            <a:schemeClr val="accent6">
                              <a:lumMod val="50000"/>
                            </a:schemeClr>
                          </a:solidFill>
                          <a:effectLst/>
                          <a:latin typeface="Arial" panose="020B0604020202020204" pitchFamily="34" charset="0"/>
                        </a:rPr>
                        <a:t>Implementación del aplicativo CIFRA (Control sobre los proyectos de infraestructura vial) para efectuar el seguimiento a los proyectos de infraestructura del Instituto Nacional de Vías</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 Se realizó el seguimiento por medio de CIFRA a 169 proyectos que están distribuidos en las unidades ejecutoras a cargo de la Dirección Operativa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3"/>
                  </a:ext>
                </a:extLst>
              </a:tr>
              <a:tr h="723900">
                <a:tc vMerge="1">
                  <a:txBody>
                    <a:bodyPr/>
                    <a:lstStyle/>
                    <a:p>
                      <a:endParaRPr lang="es-CO"/>
                    </a:p>
                  </a:txBody>
                  <a:tcPr/>
                </a:tc>
                <a:tc vMerge="1">
                  <a:txBody>
                    <a:bodyPr/>
                    <a:lstStyle/>
                    <a:p>
                      <a:endParaRPr lang="es-CO"/>
                    </a:p>
                  </a:txBody>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 Se realizó capacitaciones y soporte técnico del aplicativo CIFRA, a los gestores de proyectos e interventorías que tienen a cargo proyectos para su correcta implementación</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4"/>
                  </a:ext>
                </a:extLst>
              </a:tr>
              <a:tr h="904875">
                <a:tc rowSpan="2">
                  <a:txBody>
                    <a:bodyPr/>
                    <a:lstStyle/>
                    <a:p>
                      <a:pPr algn="ctr" rtl="0" fontAlgn="ctr"/>
                      <a:r>
                        <a:rPr lang="es-CO" sz="1200" b="1" i="0" u="none" strike="noStrike" dirty="0">
                          <a:solidFill>
                            <a:schemeClr val="accent6">
                              <a:lumMod val="50000"/>
                            </a:schemeClr>
                          </a:solidFill>
                          <a:effectLst/>
                          <a:latin typeface="Arial" panose="020B0604020202020204" pitchFamily="34" charset="0"/>
                        </a:rPr>
                        <a:t>PROGRAMACIÓN Y EJECUCIÓN PRESUPUESTAL</a:t>
                      </a:r>
                    </a:p>
                  </a:txBody>
                  <a:tcPr marL="0" marR="0" marT="0"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ES" sz="1100" b="0" i="0" u="none" strike="noStrike">
                          <a:solidFill>
                            <a:schemeClr val="accent6">
                              <a:lumMod val="50000"/>
                            </a:schemeClr>
                          </a:solidFill>
                          <a:effectLst/>
                          <a:latin typeface="Arial" panose="020B0604020202020204" pitchFamily="34" charset="0"/>
                        </a:rPr>
                        <a:t>Analizar y evaluar el 100% de los requerimientos de inversión de la Entidad</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a:solidFill>
                            <a:schemeClr val="accent6">
                              <a:lumMod val="50000"/>
                            </a:schemeClr>
                          </a:solidFill>
                          <a:effectLst/>
                          <a:latin typeface="Arial" panose="020B0604020202020204" pitchFamily="34" charset="0"/>
                        </a:rPr>
                        <a:t>- Durante la vigencia 2019, se cumplió con la meta establecida para el análisis y evaluación de la totalidad de los requerimientos de inversión allegados a esta Dirección, provenientes de las diferentes subdirecciones a cargo</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552450">
                <a:tc vMerge="1">
                  <a:txBody>
                    <a:bodyPr/>
                    <a:lstStyle/>
                    <a:p>
                      <a:endParaRPr lang="es-CO"/>
                    </a:p>
                  </a:txBody>
                  <a:tcPr/>
                </a:tc>
                <a:tc>
                  <a:txBody>
                    <a:bodyPr/>
                    <a:lstStyle/>
                    <a:p>
                      <a:pPr algn="l" rtl="0" fontAlgn="ctr"/>
                      <a:r>
                        <a:rPr lang="es-ES" sz="1100" b="0" i="0" u="none" strike="noStrike">
                          <a:solidFill>
                            <a:schemeClr val="accent6">
                              <a:lumMod val="50000"/>
                            </a:schemeClr>
                          </a:solidFill>
                          <a:effectLst/>
                          <a:latin typeface="Arial" panose="020B0604020202020204" pitchFamily="34" charset="0"/>
                        </a:rPr>
                        <a:t>Comprometer el 99,9% de los recursos de inversión asignados a la vigencia</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just" rtl="0" fontAlgn="ctr"/>
                      <a:r>
                        <a:rPr lang="es-ES" sz="1100" b="0" i="0" u="none" strike="noStrike" dirty="0">
                          <a:solidFill>
                            <a:schemeClr val="accent6">
                              <a:lumMod val="50000"/>
                            </a:schemeClr>
                          </a:solidFill>
                          <a:effectLst/>
                          <a:latin typeface="Arial" panose="020B0604020202020204" pitchFamily="34" charset="0"/>
                        </a:rPr>
                        <a:t>- Se comprometió el 99,9% de los recursos de inversión asignados a la vigencia, por lo cual se cumplió con la meta establecida</a:t>
                      </a:r>
                    </a:p>
                  </a:txBody>
                  <a:tcPr marL="0" marR="0" marT="0"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ángulo 3">
            <a:extLst>
              <a:ext uri="{FF2B5EF4-FFF2-40B4-BE49-F238E27FC236}">
                <a16:creationId xmlns:a16="http://schemas.microsoft.com/office/drawing/2014/main" id="{CF1CBE07-82F9-4C12-8C9C-C590FC13D92C}"/>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24931" name="Rectángulo 7">
            <a:extLst>
              <a:ext uri="{FF2B5EF4-FFF2-40B4-BE49-F238E27FC236}">
                <a16:creationId xmlns:a16="http://schemas.microsoft.com/office/drawing/2014/main" id="{1761FC96-4651-4277-8EB5-3AEB405F8B98}"/>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C8D1C396-055E-4253-9D0E-109D0E879E5E}"/>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24933" name="Imagen 14">
            <a:extLst>
              <a:ext uri="{FF2B5EF4-FFF2-40B4-BE49-F238E27FC236}">
                <a16:creationId xmlns:a16="http://schemas.microsoft.com/office/drawing/2014/main" id="{54698AEE-8A45-4BCF-B71E-C7CE341F40B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8186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4" name="CuadroTexto 2">
            <a:extLst>
              <a:ext uri="{FF2B5EF4-FFF2-40B4-BE49-F238E27FC236}">
                <a16:creationId xmlns:a16="http://schemas.microsoft.com/office/drawing/2014/main" id="{DF85975E-E230-4B94-B7EC-A9562330D74C}"/>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24935" name="CuadroTexto 11">
            <a:extLst>
              <a:ext uri="{FF2B5EF4-FFF2-40B4-BE49-F238E27FC236}">
                <a16:creationId xmlns:a16="http://schemas.microsoft.com/office/drawing/2014/main" id="{3D5610EF-7D00-4E44-878C-8304FE3ABA75}"/>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24936" name="Imagen 16">
            <a:extLst>
              <a:ext uri="{FF2B5EF4-FFF2-40B4-BE49-F238E27FC236}">
                <a16:creationId xmlns:a16="http://schemas.microsoft.com/office/drawing/2014/main" id="{296E75BA-E4A5-4E22-92CD-6B113A468DD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7" name="Imagen 2">
            <a:extLst>
              <a:ext uri="{FF2B5EF4-FFF2-40B4-BE49-F238E27FC236}">
                <a16:creationId xmlns:a16="http://schemas.microsoft.com/office/drawing/2014/main" id="{EE0F1C72-6F83-494A-B1A0-DEC61C95D57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B6FA2214-CD77-4466-8404-C9C64C8D7C60}"/>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AB57E7DE-8C63-4DE5-A75C-6A2C773F281F}"/>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CA90E5B0-A0C4-436A-BDB5-E6414AE7117D}"/>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87C5F36F-F8F6-40D0-A259-46455B536D82}"/>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24942" name="CuadroTexto 4">
            <a:extLst>
              <a:ext uri="{FF2B5EF4-FFF2-40B4-BE49-F238E27FC236}">
                <a16:creationId xmlns:a16="http://schemas.microsoft.com/office/drawing/2014/main" id="{42BC677F-348D-4EC9-A5BF-9D3175EDD638}"/>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124943" name="Imagen 14">
            <a:extLst>
              <a:ext uri="{FF2B5EF4-FFF2-40B4-BE49-F238E27FC236}">
                <a16:creationId xmlns:a16="http://schemas.microsoft.com/office/drawing/2014/main" id="{B218EB30-BD10-40C9-8F1E-216A3748C1F4}"/>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96088" y="1979613"/>
            <a:ext cx="23495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44" name="Imagen 15">
            <a:extLst>
              <a:ext uri="{FF2B5EF4-FFF2-40B4-BE49-F238E27FC236}">
                <a16:creationId xmlns:a16="http://schemas.microsoft.com/office/drawing/2014/main" id="{26F3F764-E711-4506-B3A3-72B7054BE744}"/>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8807450" y="3500438"/>
            <a:ext cx="2078038" cy="179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45" name="Picture 55">
            <a:extLst>
              <a:ext uri="{FF2B5EF4-FFF2-40B4-BE49-F238E27FC236}">
                <a16:creationId xmlns:a16="http://schemas.microsoft.com/office/drawing/2014/main" id="{57FE34E2-AFC1-4EBF-88E3-917A7F984AE3}"/>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1211263" y="2463800"/>
            <a:ext cx="4029075" cy="225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F4EAC9EC-A2B2-4DFB-9DCB-2E8F0CA398EF}"/>
              </a:ext>
            </a:extLst>
          </p:cNvPr>
          <p:cNvSpPr/>
          <p:nvPr/>
        </p:nvSpPr>
        <p:spPr>
          <a:xfrm>
            <a:off x="-15875" y="-93663"/>
            <a:ext cx="12222163" cy="69516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25955" name="Imagen 1">
            <a:extLst>
              <a:ext uri="{FF2B5EF4-FFF2-40B4-BE49-F238E27FC236}">
                <a16:creationId xmlns:a16="http://schemas.microsoft.com/office/drawing/2014/main" id="{AE9AE98D-AF8F-4BEB-87AE-99582515986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1013" y="58610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0702BC96-942D-4C66-BA84-85B406A95EDC}"/>
              </a:ext>
            </a:extLst>
          </p:cNvPr>
          <p:cNvGrpSpPr>
            <a:grpSpLocks/>
          </p:cNvGrpSpPr>
          <p:nvPr/>
        </p:nvGrpSpPr>
        <p:grpSpPr bwMode="auto">
          <a:xfrm>
            <a:off x="6104082" y="799205"/>
            <a:ext cx="5246567"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0446A717-6BD2-4A4C-A13A-01D7CA0B33C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4B18A24B-9987-45F1-868D-E2DF8DCF996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6D6AD0E-581F-44D2-95FD-791F86885CCB}"/>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 de Duitama (Boyacá)  </a:t>
              </a:r>
            </a:p>
          </p:txBody>
        </p:sp>
        <p:sp>
          <p:nvSpPr>
            <p:cNvPr id="16" name="Elipse 15">
              <a:extLst>
                <a:ext uri="{FF2B5EF4-FFF2-40B4-BE49-F238E27FC236}">
                  <a16:creationId xmlns:a16="http://schemas.microsoft.com/office/drawing/2014/main" id="{5BA35009-C3E9-432E-A9CD-C4B418D0721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25957" name="Rectángulo 67">
            <a:extLst>
              <a:ext uri="{FF2B5EF4-FFF2-40B4-BE49-F238E27FC236}">
                <a16:creationId xmlns:a16="http://schemas.microsoft.com/office/drawing/2014/main" id="{226AD4E7-78F4-424A-AC52-94144AC6ACE8}"/>
              </a:ext>
            </a:extLst>
          </p:cNvPr>
          <p:cNvSpPr>
            <a:spLocks noChangeArrowheads="1"/>
          </p:cNvSpPr>
          <p:nvPr/>
        </p:nvSpPr>
        <p:spPr bwMode="auto">
          <a:xfrm>
            <a:off x="838200" y="120650"/>
            <a:ext cx="92868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CONSTRUCCIÓN PUENTES / PUENTE LOS LAGOS </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125958" name="Rectángulo 68">
            <a:extLst>
              <a:ext uri="{FF2B5EF4-FFF2-40B4-BE49-F238E27FC236}">
                <a16:creationId xmlns:a16="http://schemas.microsoft.com/office/drawing/2014/main" id="{2C49CB6E-C4CC-4EAD-91B3-2F1D27D9FEC2}"/>
              </a:ext>
            </a:extLst>
          </p:cNvPr>
          <p:cNvSpPr>
            <a:spLocks noChangeArrowheads="1"/>
          </p:cNvSpPr>
          <p:nvPr/>
        </p:nvSpPr>
        <p:spPr bwMode="auto">
          <a:xfrm>
            <a:off x="838200" y="320675"/>
            <a:ext cx="98091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Diseño, Construcción, gestión predial, social y ambiental</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25959" name="Imagen 35">
            <a:extLst>
              <a:ext uri="{FF2B5EF4-FFF2-40B4-BE49-F238E27FC236}">
                <a16:creationId xmlns:a16="http://schemas.microsoft.com/office/drawing/2014/main" id="{E2D8BEAD-9AF1-465F-ABB4-F4F1FECBF67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7463" y="58610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960" name="CuadroTexto 3">
            <a:extLst>
              <a:ext uri="{FF2B5EF4-FFF2-40B4-BE49-F238E27FC236}">
                <a16:creationId xmlns:a16="http://schemas.microsoft.com/office/drawing/2014/main" id="{8758B506-556F-410E-A083-9270E493CACF}"/>
              </a:ext>
            </a:extLst>
          </p:cNvPr>
          <p:cNvSpPr txBox="1">
            <a:spLocks noChangeArrowheads="1"/>
          </p:cNvSpPr>
          <p:nvPr/>
        </p:nvSpPr>
        <p:spPr bwMode="auto">
          <a:xfrm>
            <a:off x="4859338" y="3468688"/>
            <a:ext cx="523875" cy="14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09F3FB6F-167F-4FC7-9E12-13BDCE6951C1}"/>
              </a:ext>
            </a:extLst>
          </p:cNvPr>
          <p:cNvGrpSpPr>
            <a:grpSpLocks/>
          </p:cNvGrpSpPr>
          <p:nvPr/>
        </p:nvGrpSpPr>
        <p:grpSpPr bwMode="auto">
          <a:xfrm>
            <a:off x="6089174" y="1353863"/>
            <a:ext cx="5261476"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CB8D6DCD-07B6-4390-8BC0-87ADA145D61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7DCAB2B5-12A5-4004-8E1B-D9212D037785}"/>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000" b="1" dirty="0">
                  <a:solidFill>
                    <a:srgbClr val="70AD47">
                      <a:lumMod val="50000"/>
                    </a:srgbClr>
                  </a:solidFill>
                  <a:latin typeface="Arial" panose="020B0604020202020204" pitchFamily="34" charset="0"/>
                  <a:cs typeface="Arial" panose="020B0604020202020204" pitchFamily="34" charset="0"/>
                </a:rPr>
                <a:t>Estudiantes del colegio Francisco de Paula Santander con los sectores aledaños a la ruta 5503 Duitama – La Palmera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B24F6A55-EDCE-4331-B85C-D0D0BA98263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285D87C0-9C06-4D7B-AFEF-6622A2622FF2}"/>
              </a:ext>
            </a:extLst>
          </p:cNvPr>
          <p:cNvGrpSpPr>
            <a:grpSpLocks/>
          </p:cNvGrpSpPr>
          <p:nvPr/>
        </p:nvGrpSpPr>
        <p:grpSpPr bwMode="auto">
          <a:xfrm>
            <a:off x="6117336" y="1882538"/>
            <a:ext cx="5233314"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B8B0B5B3-3E6D-4C78-804E-4C39EAF7923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841883DA-603F-48B5-8BFF-E4E8ADD7E977}"/>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150 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C722B4F1-5A0A-4F5E-A293-7221AE3D603C}"/>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B1C0A883-BB72-4465-8C89-A88CB1BE438E}"/>
              </a:ext>
            </a:extLst>
          </p:cNvPr>
          <p:cNvGrpSpPr>
            <a:grpSpLocks/>
          </p:cNvGrpSpPr>
          <p:nvPr/>
        </p:nvGrpSpPr>
        <p:grpSpPr bwMode="auto">
          <a:xfrm>
            <a:off x="6104082" y="2422245"/>
            <a:ext cx="5246567"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CF0BD797-1B47-4893-AA86-5B5CAB007D22}"/>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3D6CFF2F-48E3-46DF-A4C7-9B54EAB6E611}"/>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2AA88E1F-741D-48AB-A53A-E49C51A4C391}"/>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150 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63A94EE7-0377-4A1B-A44A-7CD8E5DCFFBA}"/>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25964" name="Imagen 54">
            <a:extLst>
              <a:ext uri="{FF2B5EF4-FFF2-40B4-BE49-F238E27FC236}">
                <a16:creationId xmlns:a16="http://schemas.microsoft.com/office/drawing/2014/main" id="{5E7B4CEC-0012-4B33-B3C8-E69791E05AC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75163" y="6010275"/>
            <a:ext cx="3703637"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65" name="Imagen 2">
            <a:extLst>
              <a:ext uri="{FF2B5EF4-FFF2-40B4-BE49-F238E27FC236}">
                <a16:creationId xmlns:a16="http://schemas.microsoft.com/office/drawing/2014/main" id="{1B664E1C-5274-45EB-8427-64BC28A531E4}"/>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814388" y="3355975"/>
            <a:ext cx="3344862" cy="235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BBFB188-9A59-47E0-ADEB-80376AC65AB6}"/>
              </a:ext>
            </a:extLst>
          </p:cNvPr>
          <p:cNvGraphicFramePr>
            <a:graphicFrameLocks noGrp="1"/>
          </p:cNvGraphicFramePr>
          <p:nvPr/>
        </p:nvGraphicFramePr>
        <p:xfrm>
          <a:off x="6718300" y="3208338"/>
          <a:ext cx="4632325" cy="2533650"/>
        </p:xfrm>
        <a:graphic>
          <a:graphicData uri="http://schemas.openxmlformats.org/drawingml/2006/table">
            <a:tbl>
              <a:tblPr firstRow="1" bandRow="1"/>
              <a:tblGrid>
                <a:gridCol w="1633737">
                  <a:extLst>
                    <a:ext uri="{9D8B030D-6E8A-4147-A177-3AD203B41FA5}">
                      <a16:colId xmlns:a16="http://schemas.microsoft.com/office/drawing/2014/main" val="20000"/>
                    </a:ext>
                  </a:extLst>
                </a:gridCol>
                <a:gridCol w="970031">
                  <a:extLst>
                    <a:ext uri="{9D8B030D-6E8A-4147-A177-3AD203B41FA5}">
                      <a16:colId xmlns:a16="http://schemas.microsoft.com/office/drawing/2014/main" val="20001"/>
                    </a:ext>
                  </a:extLst>
                </a:gridCol>
                <a:gridCol w="1198074">
                  <a:extLst>
                    <a:ext uri="{9D8B030D-6E8A-4147-A177-3AD203B41FA5}">
                      <a16:colId xmlns:a16="http://schemas.microsoft.com/office/drawing/2014/main" val="20002"/>
                    </a:ext>
                  </a:extLst>
                </a:gridCol>
                <a:gridCol w="830483">
                  <a:extLst>
                    <a:ext uri="{9D8B030D-6E8A-4147-A177-3AD203B41FA5}">
                      <a16:colId xmlns:a16="http://schemas.microsoft.com/office/drawing/2014/main" val="20003"/>
                    </a:ext>
                  </a:extLst>
                </a:gridCol>
              </a:tblGrid>
              <a:tr h="190500">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$ 902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$ 902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$ 902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B. Total Contrato Interventoría</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$ 200</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B.1. Inversión  acumulada interventoría hasta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rPr>
                        <a:t>$ 200</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900" b="0" i="0" u="none" strike="noStrike">
                          <a:solidFill>
                            <a:srgbClr val="375623"/>
                          </a:solidFill>
                          <a:effectLst/>
                          <a:latin typeface="Arial" panose="020B0604020202020204" pitchFamily="34" charset="0"/>
                        </a:rPr>
                        <a:t>B.2 Inversión  Interventoría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$ 200</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Total Inversión </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$ 200</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$ 1.102</a:t>
                      </a:r>
                    </a:p>
                  </a:txBody>
                  <a:tcPr marL="9525" marR="9525"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900" b="0" i="0" u="none" strike="noStrike">
                          <a:solidFill>
                            <a:srgbClr val="FFFFFF"/>
                          </a:solidFill>
                          <a:effectLst/>
                          <a:latin typeface="Arial" panose="020B0604020202020204" pitchFamily="34" charset="0"/>
                        </a:rPr>
                        <a:t>ALCANCE  FÍSICO TOTAL DEL CONTRATO O PROYECTO</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INTERVENCIÓN PREVISTA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25">
                <a:tc>
                  <a:txBody>
                    <a:bodyPr/>
                    <a:lstStyle/>
                    <a:p>
                      <a:pPr algn="ctr" rtl="0" fontAlgn="ctr"/>
                      <a:r>
                        <a:rPr lang="es-CO" sz="900" b="0" i="0" u="none" strike="noStrike">
                          <a:solidFill>
                            <a:srgbClr val="375623"/>
                          </a:solidFill>
                          <a:effectLst/>
                          <a:latin typeface="Arial" panose="020B0604020202020204" pitchFamily="34" charset="0"/>
                        </a:rPr>
                        <a:t>PUENTE</a:t>
                      </a:r>
                    </a:p>
                  </a:txBody>
                  <a:tcPr marL="9525" marR="9525"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1</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rPr>
                        <a:t>Construcción nueva</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rPr>
                        <a:t>0</a:t>
                      </a:r>
                    </a:p>
                  </a:txBody>
                  <a:tcPr marL="9525" marR="9525"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1"/>
                  </a:ext>
                </a:extLst>
              </a:tr>
            </a:tbl>
          </a:graphicData>
        </a:graphic>
      </p:graphicFrame>
      <p:graphicFrame>
        <p:nvGraphicFramePr>
          <p:cNvPr id="4" name="Tabla 3">
            <a:extLst>
              <a:ext uri="{FF2B5EF4-FFF2-40B4-BE49-F238E27FC236}">
                <a16:creationId xmlns:a16="http://schemas.microsoft.com/office/drawing/2014/main" id="{5063C1F5-9EAA-4065-AAF6-5A0B7F71C69A}"/>
              </a:ext>
            </a:extLst>
          </p:cNvPr>
          <p:cNvGraphicFramePr>
            <a:graphicFrameLocks noGrp="1"/>
          </p:cNvGraphicFramePr>
          <p:nvPr/>
        </p:nvGraphicFramePr>
        <p:xfrm>
          <a:off x="838200" y="765175"/>
          <a:ext cx="4859338" cy="2579688"/>
        </p:xfrm>
        <a:graphic>
          <a:graphicData uri="http://schemas.openxmlformats.org/drawingml/2006/table">
            <a:tbl>
              <a:tblPr firstRow="1" bandRow="1"/>
              <a:tblGrid>
                <a:gridCol w="1713800">
                  <a:extLst>
                    <a:ext uri="{9D8B030D-6E8A-4147-A177-3AD203B41FA5}">
                      <a16:colId xmlns:a16="http://schemas.microsoft.com/office/drawing/2014/main" val="20000"/>
                    </a:ext>
                  </a:extLst>
                </a:gridCol>
                <a:gridCol w="1017569">
                  <a:extLst>
                    <a:ext uri="{9D8B030D-6E8A-4147-A177-3AD203B41FA5}">
                      <a16:colId xmlns:a16="http://schemas.microsoft.com/office/drawing/2014/main" val="20001"/>
                    </a:ext>
                  </a:extLst>
                </a:gridCol>
                <a:gridCol w="1256787">
                  <a:extLst>
                    <a:ext uri="{9D8B030D-6E8A-4147-A177-3AD203B41FA5}">
                      <a16:colId xmlns:a16="http://schemas.microsoft.com/office/drawing/2014/main" val="20002"/>
                    </a:ext>
                  </a:extLst>
                </a:gridCol>
                <a:gridCol w="871182">
                  <a:extLst>
                    <a:ext uri="{9D8B030D-6E8A-4147-A177-3AD203B41FA5}">
                      <a16:colId xmlns:a16="http://schemas.microsoft.com/office/drawing/2014/main" val="20003"/>
                    </a:ext>
                  </a:extLst>
                </a:gridCol>
              </a:tblGrid>
              <a:tr h="190523">
                <a:tc gridSpan="4">
                  <a:txBody>
                    <a:bodyPr/>
                    <a:lstStyle/>
                    <a:p>
                      <a:pPr algn="ctr" rtl="0" fontAlgn="b"/>
                      <a:r>
                        <a:rPr lang="es-CO" sz="800" b="0" i="0" u="none" strike="noStrike">
                          <a:solidFill>
                            <a:srgbClr val="FFFFFF"/>
                          </a:solidFill>
                          <a:effectLst/>
                          <a:latin typeface="Arial" panose="020B0604020202020204" pitchFamily="34" charset="0"/>
                          <a:cs typeface="Arial" panose="020B0604020202020204" pitchFamily="34" charset="0"/>
                        </a:rPr>
                        <a:t>INFORMACION DEL CONTRATO</a:t>
                      </a:r>
                    </a:p>
                  </a:txBody>
                  <a:tcPr marL="9524" marR="9524" marT="952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23">
                <a:tc>
                  <a:txBody>
                    <a:bodyPr/>
                    <a:lstStyle/>
                    <a:p>
                      <a:pPr algn="l" rtl="0" fontAlgn="b"/>
                      <a:r>
                        <a:rPr lang="es-CO" sz="800" b="1" i="0" u="none" strike="noStrike">
                          <a:solidFill>
                            <a:srgbClr val="375623"/>
                          </a:solidFill>
                          <a:effectLst/>
                          <a:latin typeface="Arial" panose="020B0604020202020204" pitchFamily="34" charset="0"/>
                          <a:cs typeface="Arial" panose="020B0604020202020204" pitchFamily="34" charset="0"/>
                        </a:rPr>
                        <a:t>CONTRATO No.</a:t>
                      </a:r>
                    </a:p>
                  </a:txBody>
                  <a:tcPr marL="9524" marR="9524" marT="9526"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 </a:t>
                      </a:r>
                    </a:p>
                  </a:txBody>
                  <a:tcPr marL="9524" marR="9524"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1941 DE 2019</a:t>
                      </a:r>
                    </a:p>
                  </a:txBody>
                  <a:tcPr marL="9524" marR="9524"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 </a:t>
                      </a:r>
                    </a:p>
                  </a:txBody>
                  <a:tcPr marL="9524" marR="9524"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23">
                <a:tc>
                  <a:txBody>
                    <a:bodyPr/>
                    <a:lstStyle/>
                    <a:p>
                      <a:pPr algn="l" rtl="0" fontAlgn="b"/>
                      <a:r>
                        <a:rPr lang="es-CO" sz="800" b="1" i="0" u="none" strike="noStrike">
                          <a:solidFill>
                            <a:srgbClr val="375623"/>
                          </a:solidFill>
                          <a:effectLst/>
                          <a:latin typeface="Arial" panose="020B0604020202020204" pitchFamily="34" charset="0"/>
                          <a:cs typeface="Arial" panose="020B0604020202020204" pitchFamily="34" charset="0"/>
                        </a:rPr>
                        <a:t>FECHA DE INICIO:</a:t>
                      </a:r>
                    </a:p>
                  </a:txBody>
                  <a:tcPr marL="9524" marR="9524" marT="9526"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800" b="0" i="0" u="none" strike="noStrike">
                          <a:solidFill>
                            <a:srgbClr val="375623"/>
                          </a:solidFill>
                          <a:effectLst/>
                          <a:latin typeface="Arial" panose="020B0604020202020204" pitchFamily="34" charset="0"/>
                          <a:cs typeface="Arial" panose="020B0604020202020204" pitchFamily="34" charset="0"/>
                        </a:rPr>
                        <a:t>19/12/2019</a:t>
                      </a:r>
                    </a:p>
                  </a:txBody>
                  <a:tcPr marL="9524" marR="9524"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23">
                <a:tc gridSpan="3">
                  <a:txBody>
                    <a:bodyPr/>
                    <a:lstStyle/>
                    <a:p>
                      <a:pPr algn="l" rtl="0" fontAlgn="b"/>
                      <a:r>
                        <a:rPr lang="es-CO" sz="800" b="1" i="0" u="none" strike="noStrike">
                          <a:solidFill>
                            <a:srgbClr val="375623"/>
                          </a:solidFill>
                          <a:effectLst/>
                          <a:latin typeface="Arial" panose="020B0604020202020204" pitchFamily="34" charset="0"/>
                          <a:cs typeface="Arial" panose="020B0604020202020204" pitchFamily="34" charset="0"/>
                        </a:rPr>
                        <a:t>FECHA PROGRAMADA TERMINACIÓN:</a:t>
                      </a:r>
                    </a:p>
                  </a:txBody>
                  <a:tcPr marL="9524" marR="9524" marT="9526"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800" b="0" i="0" u="none" strike="noStrike">
                          <a:solidFill>
                            <a:srgbClr val="375623"/>
                          </a:solidFill>
                          <a:effectLst/>
                          <a:latin typeface="Arial" panose="020B0604020202020204" pitchFamily="34" charset="0"/>
                          <a:cs typeface="Arial" panose="020B0604020202020204" pitchFamily="34" charset="0"/>
                        </a:rPr>
                        <a:t>31/12/2019</a:t>
                      </a:r>
                    </a:p>
                  </a:txBody>
                  <a:tcPr marL="9524" marR="9524"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23">
                <a:tc gridSpan="4">
                  <a:txBody>
                    <a:bodyPr/>
                    <a:lstStyle/>
                    <a:p>
                      <a:pPr algn="ctr" rtl="0" fontAlgn="b"/>
                      <a:r>
                        <a:rPr lang="es-CO" sz="8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4" marR="9524" marT="952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53396">
                <a:tc gridSpan="3">
                  <a:txBody>
                    <a:bodyPr/>
                    <a:lstStyle/>
                    <a:p>
                      <a:pPr algn="l" rtl="0" fontAlgn="ctr"/>
                      <a:r>
                        <a:rPr lang="es-ES" sz="800" b="1" i="0" u="none" strike="noStrike">
                          <a:solidFill>
                            <a:srgbClr val="375623"/>
                          </a:solidFill>
                          <a:effectLst/>
                          <a:latin typeface="Arial" panose="020B0604020202020204" pitchFamily="34" charset="0"/>
                          <a:cs typeface="Arial" panose="020B0604020202020204" pitchFamily="34" charset="0"/>
                        </a:rPr>
                        <a:t>AHORROS EN COSTOS DE OPERACIÓN VEHICULAR:</a:t>
                      </a:r>
                    </a:p>
                  </a:txBody>
                  <a:tcPr marL="9524" marR="9524"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MONETARIA</a:t>
                      </a:r>
                    </a:p>
                  </a:txBody>
                  <a:tcPr marL="9524" marR="9524"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53396">
                <a:tc gridSpan="3">
                  <a:txBody>
                    <a:bodyPr/>
                    <a:lstStyle/>
                    <a:p>
                      <a:pPr algn="l" rtl="0" fontAlgn="ctr"/>
                      <a:r>
                        <a:rPr lang="es-ES" sz="800" b="1" i="0" u="none" strike="noStrike">
                          <a:solidFill>
                            <a:srgbClr val="375623"/>
                          </a:solidFill>
                          <a:effectLst/>
                          <a:latin typeface="Arial" panose="020B0604020202020204" pitchFamily="34" charset="0"/>
                          <a:cs typeface="Arial" panose="020B0604020202020204" pitchFamily="34" charset="0"/>
                        </a:rPr>
                        <a:t>AHORRO EN TIEMPOS DE RECORRIDO: </a:t>
                      </a:r>
                    </a:p>
                  </a:txBody>
                  <a:tcPr marL="9524" marR="9524"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DE TIEMPO</a:t>
                      </a:r>
                    </a:p>
                  </a:txBody>
                  <a:tcPr marL="9524" marR="9524"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523">
                <a:tc gridSpan="3">
                  <a:txBody>
                    <a:bodyPr/>
                    <a:lstStyle/>
                    <a:p>
                      <a:pPr algn="l" rtl="0" fontAlgn="ctr"/>
                      <a:r>
                        <a:rPr lang="es-CO" sz="800" b="0" i="0" u="none" strike="noStrike" dirty="0">
                          <a:solidFill>
                            <a:srgbClr val="375623"/>
                          </a:solidFill>
                          <a:effectLst/>
                          <a:latin typeface="Arial" panose="020B0604020202020204" pitchFamily="34" charset="0"/>
                          <a:cs typeface="Arial" panose="020B0604020202020204" pitchFamily="34" charset="0"/>
                        </a:rPr>
                        <a:t> </a:t>
                      </a:r>
                      <a:r>
                        <a:rPr lang="es-CO" sz="800" b="1" i="0" u="none" strike="noStrike" dirty="0">
                          <a:solidFill>
                            <a:srgbClr val="375623"/>
                          </a:solidFill>
                          <a:effectLst/>
                          <a:latin typeface="Arial" panose="020B0604020202020204" pitchFamily="34" charset="0"/>
                          <a:cs typeface="Arial" panose="020B0604020202020204" pitchFamily="34" charset="0"/>
                        </a:rPr>
                        <a:t>EMPLEOS  GENERADOS:</a:t>
                      </a:r>
                    </a:p>
                  </a:txBody>
                  <a:tcPr marL="9524" marR="9524"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800" b="1" i="0" u="none" strike="noStrike">
                          <a:solidFill>
                            <a:srgbClr val="375623"/>
                          </a:solidFill>
                          <a:effectLst/>
                          <a:latin typeface="Arial" panose="020B0604020202020204" pitchFamily="34" charset="0"/>
                          <a:cs typeface="Arial" panose="020B0604020202020204" pitchFamily="34" charset="0"/>
                        </a:rPr>
                        <a:t>CANTIDAD</a:t>
                      </a:r>
                    </a:p>
                  </a:txBody>
                  <a:tcPr marL="9524" marR="9524"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85785">
                <a:tc gridSpan="4">
                  <a:txBody>
                    <a:bodyPr/>
                    <a:lstStyle/>
                    <a:p>
                      <a:pPr algn="just" rtl="0" fontAlgn="ctr"/>
                      <a:r>
                        <a:rPr lang="es-ES" sz="800" b="1" i="0" u="none" strike="noStrike" dirty="0">
                          <a:solidFill>
                            <a:srgbClr val="375623"/>
                          </a:solidFill>
                          <a:effectLst/>
                          <a:latin typeface="Arial" panose="020B0604020202020204" pitchFamily="34" charset="0"/>
                          <a:cs typeface="Arial" panose="020B0604020202020204" pitchFamily="34" charset="0"/>
                        </a:rPr>
                        <a:t>OTROS BENEFICIOS</a:t>
                      </a:r>
                      <a:r>
                        <a:rPr lang="es-ES" sz="800" b="0" i="0" u="none" strike="noStrike" dirty="0">
                          <a:solidFill>
                            <a:srgbClr val="375623"/>
                          </a:solidFill>
                          <a:effectLst/>
                          <a:latin typeface="Arial" panose="020B0604020202020204" pitchFamily="34" charset="0"/>
                          <a:cs typeface="Arial" panose="020B0604020202020204" pitchFamily="34" charset="0"/>
                        </a:rPr>
                        <a:t>: Seguridad para la población estudiantil del colegio Francisco de Paula Santander y habitantes del sector</a:t>
                      </a:r>
                    </a:p>
                  </a:txBody>
                  <a:tcPr marL="9524" marR="9524"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23">
                <a:tc gridSpan="4">
                  <a:txBody>
                    <a:bodyPr/>
                    <a:lstStyle/>
                    <a:p>
                      <a:pPr algn="ctr" rtl="0" fontAlgn="b"/>
                      <a:r>
                        <a:rPr lang="es-ES" sz="8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9524" marR="9524" marT="952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53396">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META</a:t>
                      </a:r>
                    </a:p>
                  </a:txBody>
                  <a:tcPr marL="9524" marR="9524"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 de Medida</a:t>
                      </a:r>
                    </a:p>
                  </a:txBody>
                  <a:tcPr marL="9524" marR="9524"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4" marR="9524"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Ejecutado</a:t>
                      </a:r>
                    </a:p>
                  </a:txBody>
                  <a:tcPr marL="9524" marR="9524"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00050">
                <a:tc>
                  <a:txBody>
                    <a:bodyPr/>
                    <a:lstStyle/>
                    <a:p>
                      <a:pPr algn="just" rtl="0" fontAlgn="ctr"/>
                      <a:r>
                        <a:rPr lang="es-CO" sz="800" b="1" i="0" u="none" strike="noStrike">
                          <a:solidFill>
                            <a:srgbClr val="375623"/>
                          </a:solidFill>
                          <a:effectLst/>
                          <a:latin typeface="Arial" panose="020B0604020202020204" pitchFamily="34" charset="0"/>
                          <a:cs typeface="Arial" panose="020B0604020202020204" pitchFamily="34" charset="0"/>
                        </a:rPr>
                        <a:t>Construcción puente</a:t>
                      </a:r>
                    </a:p>
                  </a:txBody>
                  <a:tcPr marL="9524" marR="9524"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375623"/>
                          </a:solidFill>
                          <a:effectLst/>
                          <a:latin typeface="Arial" panose="020B0604020202020204" pitchFamily="34" charset="0"/>
                          <a:cs typeface="Arial" panose="020B0604020202020204" pitchFamily="34" charset="0"/>
                        </a:rPr>
                        <a:t>Unidad</a:t>
                      </a:r>
                    </a:p>
                  </a:txBody>
                  <a:tcPr marL="9524" marR="9524"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a:solidFill>
                            <a:srgbClr val="375623"/>
                          </a:solidFill>
                          <a:effectLst/>
                          <a:latin typeface="Arial" panose="020B0604020202020204" pitchFamily="34" charset="0"/>
                          <a:cs typeface="Arial" panose="020B0604020202020204" pitchFamily="34" charset="0"/>
                        </a:rPr>
                        <a:t>1</a:t>
                      </a:r>
                    </a:p>
                  </a:txBody>
                  <a:tcPr marL="9524" marR="9524"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800" b="0" i="0" u="none" strike="noStrike" dirty="0">
                          <a:solidFill>
                            <a:srgbClr val="375623"/>
                          </a:solidFill>
                          <a:effectLst/>
                          <a:latin typeface="Arial" panose="020B0604020202020204" pitchFamily="34" charset="0"/>
                          <a:cs typeface="Arial" panose="020B0604020202020204" pitchFamily="34" charset="0"/>
                        </a:rPr>
                        <a:t>0</a:t>
                      </a:r>
                    </a:p>
                  </a:txBody>
                  <a:tcPr marL="9524" marR="9524"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ángulo 3">
            <a:extLst>
              <a:ext uri="{FF2B5EF4-FFF2-40B4-BE49-F238E27FC236}">
                <a16:creationId xmlns:a16="http://schemas.microsoft.com/office/drawing/2014/main" id="{95A1C697-3A2F-4554-BF0A-8A74CE8C57B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26979" name="Rectángulo 7">
            <a:extLst>
              <a:ext uri="{FF2B5EF4-FFF2-40B4-BE49-F238E27FC236}">
                <a16:creationId xmlns:a16="http://schemas.microsoft.com/office/drawing/2014/main" id="{9CC9C4D8-0455-4AFC-87CD-DE95E5880AAF}"/>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51C442B9-FD24-466F-A74C-C40FB003D38E}"/>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26981" name="Imagen 14">
            <a:extLst>
              <a:ext uri="{FF2B5EF4-FFF2-40B4-BE49-F238E27FC236}">
                <a16:creationId xmlns:a16="http://schemas.microsoft.com/office/drawing/2014/main" id="{87FEBC67-171C-44D5-A45F-42526B8E722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8313" y="5851525"/>
            <a:ext cx="19780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2" name="CuadroTexto 2">
            <a:extLst>
              <a:ext uri="{FF2B5EF4-FFF2-40B4-BE49-F238E27FC236}">
                <a16:creationId xmlns:a16="http://schemas.microsoft.com/office/drawing/2014/main" id="{56877267-2087-44CE-BAD2-C8505270BEFE}"/>
              </a:ext>
            </a:extLst>
          </p:cNvPr>
          <p:cNvSpPr txBox="1">
            <a:spLocks noChangeArrowheads="1"/>
          </p:cNvSpPr>
          <p:nvPr/>
        </p:nvSpPr>
        <p:spPr bwMode="auto">
          <a:xfrm>
            <a:off x="1176338" y="1387475"/>
            <a:ext cx="10953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800">
                <a:solidFill>
                  <a:srgbClr val="548235"/>
                </a:solidFill>
                <a:latin typeface="Arial" panose="020B0604020202020204" pitchFamily="34" charset="0"/>
                <a:cs typeface="Arial" panose="020B0604020202020204" pitchFamily="34" charset="0"/>
              </a:rPr>
              <a:t>ACTUAL</a:t>
            </a:r>
            <a:endParaRPr lang="es-CO" altLang="es-CO" sz="1800">
              <a:solidFill>
                <a:srgbClr val="548235"/>
              </a:solidFill>
              <a:latin typeface="Arial" panose="020B0604020202020204" pitchFamily="34" charset="0"/>
              <a:cs typeface="Arial" panose="020B0604020202020204" pitchFamily="34" charset="0"/>
            </a:endParaRPr>
          </a:p>
        </p:txBody>
      </p:sp>
      <p:sp>
        <p:nvSpPr>
          <p:cNvPr id="126983" name="CuadroTexto 11">
            <a:extLst>
              <a:ext uri="{FF2B5EF4-FFF2-40B4-BE49-F238E27FC236}">
                <a16:creationId xmlns:a16="http://schemas.microsoft.com/office/drawing/2014/main" id="{1B1EF689-3A94-4716-9738-331B6DFD31A9}"/>
              </a:ext>
            </a:extLst>
          </p:cNvPr>
          <p:cNvSpPr txBox="1">
            <a:spLocks noChangeArrowheads="1"/>
          </p:cNvSpPr>
          <p:nvPr/>
        </p:nvSpPr>
        <p:spPr bwMode="auto">
          <a:xfrm>
            <a:off x="9799638" y="1446213"/>
            <a:ext cx="1095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ACTUAL</a:t>
            </a:r>
          </a:p>
        </p:txBody>
      </p:sp>
      <p:pic>
        <p:nvPicPr>
          <p:cNvPr id="126984" name="Imagen 16">
            <a:extLst>
              <a:ext uri="{FF2B5EF4-FFF2-40B4-BE49-F238E27FC236}">
                <a16:creationId xmlns:a16="http://schemas.microsoft.com/office/drawing/2014/main" id="{3810FAA5-02B4-4877-B33C-131862F49FE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985" name="Imagen 2">
            <a:extLst>
              <a:ext uri="{FF2B5EF4-FFF2-40B4-BE49-F238E27FC236}">
                <a16:creationId xmlns:a16="http://schemas.microsoft.com/office/drawing/2014/main" id="{AFB7C3FA-1255-49C2-912D-E7A4773A82D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AC3122C0-5C52-4683-94B6-61CF2E4B17F1}"/>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9F55AEE1-175B-4CA2-A9A0-38DC4EF87872}"/>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65A1522B-A8DC-4B62-BD6B-02229CF12EE3}"/>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6E54D6F-3D39-495A-A0BE-85557C3719AA}"/>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26990" name="CuadroTexto 4">
            <a:extLst>
              <a:ext uri="{FF2B5EF4-FFF2-40B4-BE49-F238E27FC236}">
                <a16:creationId xmlns:a16="http://schemas.microsoft.com/office/drawing/2014/main" id="{00EB7B01-31A8-42DD-8B19-C43A0F00E7D4}"/>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DESCRIPCION Y/O LOCALIZACION</a:t>
            </a:r>
          </a:p>
          <a:p>
            <a:pPr>
              <a:lnSpc>
                <a:spcPct val="100000"/>
              </a:lnSpc>
              <a:spcBef>
                <a:spcPct val="0"/>
              </a:spcBef>
              <a:buFontTx/>
              <a:buNone/>
            </a:pPr>
            <a:endParaRPr lang="es-CO" altLang="es-CO" sz="1800">
              <a:solidFill>
                <a:srgbClr val="000000"/>
              </a:solidFill>
            </a:endParaRPr>
          </a:p>
        </p:txBody>
      </p:sp>
      <p:pic>
        <p:nvPicPr>
          <p:cNvPr id="126991" name="Imagen 17">
            <a:extLst>
              <a:ext uri="{FF2B5EF4-FFF2-40B4-BE49-F238E27FC236}">
                <a16:creationId xmlns:a16="http://schemas.microsoft.com/office/drawing/2014/main" id="{5FF21297-646C-47F7-B4BF-03D4CD6E01C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546225" y="2124075"/>
            <a:ext cx="3563938" cy="267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992" name="Imagen 21">
            <a:extLst>
              <a:ext uri="{FF2B5EF4-FFF2-40B4-BE49-F238E27FC236}">
                <a16:creationId xmlns:a16="http://schemas.microsoft.com/office/drawing/2014/main" id="{6327DF8A-921D-40F2-850F-9C825687E9F8}"/>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70725" y="2336800"/>
            <a:ext cx="3460750" cy="259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A0CF144C-02FA-4575-B656-CC024C478A2D}"/>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28003" name="Imagen 1">
            <a:extLst>
              <a:ext uri="{FF2B5EF4-FFF2-40B4-BE49-F238E27FC236}">
                <a16:creationId xmlns:a16="http://schemas.microsoft.com/office/drawing/2014/main" id="{E6016085-8E23-4054-96F9-B9B104493641}"/>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4188" y="5935663"/>
            <a:ext cx="1979612"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78031B12-2157-4917-B29D-9FB78D4A3E31}"/>
              </a:ext>
            </a:extLst>
          </p:cNvPr>
          <p:cNvGrpSpPr>
            <a:grpSpLocks/>
          </p:cNvGrpSpPr>
          <p:nvPr/>
        </p:nvGrpSpPr>
        <p:grpSpPr bwMode="auto">
          <a:xfrm>
            <a:off x="6104082" y="794717"/>
            <a:ext cx="5249716" cy="492444"/>
            <a:chOff x="3797995" y="1088269"/>
            <a:chExt cx="8830843" cy="742761"/>
          </a:xfrm>
          <a:solidFill>
            <a:schemeClr val="accent6">
              <a:lumMod val="60000"/>
              <a:lumOff val="40000"/>
            </a:schemeClr>
          </a:solidFill>
        </p:grpSpPr>
        <p:sp>
          <p:nvSpPr>
            <p:cNvPr id="12" name="Pentágono 11">
              <a:extLst>
                <a:ext uri="{FF2B5EF4-FFF2-40B4-BE49-F238E27FC236}">
                  <a16:creationId xmlns:a16="http://schemas.microsoft.com/office/drawing/2014/main" id="{C558BE27-33C2-4C43-8446-3F10F8F0AB4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37784CC7-CF45-4FA6-A8A0-C2E6A41D0709}"/>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AF9B7B1C-04F6-4BD0-A901-A0CAD015E2BD}"/>
                </a:ext>
              </a:extLst>
            </p:cNvPr>
            <p:cNvSpPr txBox="1"/>
            <p:nvPr/>
          </p:nvSpPr>
          <p:spPr>
            <a:xfrm>
              <a:off x="5031026" y="1088269"/>
              <a:ext cx="7133162" cy="742761"/>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Ruta 5504 Entre los Municipios La Palmera – Presidente.</a:t>
              </a:r>
            </a:p>
          </p:txBody>
        </p:sp>
        <p:sp>
          <p:nvSpPr>
            <p:cNvPr id="16" name="Elipse 15">
              <a:extLst>
                <a:ext uri="{FF2B5EF4-FFF2-40B4-BE49-F238E27FC236}">
                  <a16:creationId xmlns:a16="http://schemas.microsoft.com/office/drawing/2014/main" id="{D7C5EAC2-76C1-4160-9BA1-7E7CA5DC4EC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28005" name="Rectángulo 67">
            <a:extLst>
              <a:ext uri="{FF2B5EF4-FFF2-40B4-BE49-F238E27FC236}">
                <a16:creationId xmlns:a16="http://schemas.microsoft.com/office/drawing/2014/main" id="{0FCF00CE-05E0-4BB3-9B4F-B69A3F2988CD}"/>
              </a:ext>
            </a:extLst>
          </p:cNvPr>
          <p:cNvSpPr>
            <a:spLocks noChangeArrowheads="1"/>
          </p:cNvSpPr>
          <p:nvPr/>
        </p:nvSpPr>
        <p:spPr bwMode="auto">
          <a:xfrm>
            <a:off x="860425" y="120650"/>
            <a:ext cx="10471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 REHABILITACION Y MANTENIMIENTO RED VIAL PRIMARIA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a:t>
            </a:r>
          </a:p>
        </p:txBody>
      </p:sp>
      <p:sp>
        <p:nvSpPr>
          <p:cNvPr id="78854" name="Rectángulo 68">
            <a:extLst>
              <a:ext uri="{FF2B5EF4-FFF2-40B4-BE49-F238E27FC236}">
                <a16:creationId xmlns:a16="http://schemas.microsoft.com/office/drawing/2014/main" id="{A1667958-75C8-4AD7-B795-29FED421AB04}"/>
              </a:ext>
            </a:extLst>
          </p:cNvPr>
          <p:cNvSpPr>
            <a:spLocks noChangeArrowheads="1"/>
          </p:cNvSpPr>
          <p:nvPr/>
        </p:nvSpPr>
        <p:spPr bwMode="auto">
          <a:xfrm>
            <a:off x="860425" y="320675"/>
            <a:ext cx="9786938" cy="523875"/>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a:t>
            </a:r>
            <a:r>
              <a:rPr lang="pt-BR"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rPr>
              <a:t> </a:t>
            </a:r>
            <a:r>
              <a:rPr lang="pt-BR"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rPr>
              <a:t>TRONCAL CENTRAL DEL NORTE FASE 3</a:t>
            </a:r>
            <a:r>
              <a:rPr lang="es-ES" altLang="es-CO" sz="1400" b="1" dirty="0">
                <a:solidFill>
                  <a:schemeClr val="accent6">
                    <a:lumMod val="75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Mejoramiento, gestión predial, social y ambiental</a:t>
            </a:r>
          </a:p>
          <a:p>
            <a:pPr eaLnBrk="1" hangingPunct="1">
              <a:lnSpc>
                <a:spcPct val="100000"/>
              </a:lnSpc>
              <a:spcBef>
                <a:spcPct val="0"/>
              </a:spcBef>
              <a:buFontTx/>
              <a:buNone/>
              <a:defRPr/>
            </a:pPr>
            <a:r>
              <a:rPr lang="es-ES" altLang="es-CO" sz="1200" b="1" dirty="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dirty="0">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dirty="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dirty="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28007" name="Imagen 35">
            <a:extLst>
              <a:ext uri="{FF2B5EF4-FFF2-40B4-BE49-F238E27FC236}">
                <a16:creationId xmlns:a16="http://schemas.microsoft.com/office/drawing/2014/main" id="{D7C78416-2B98-4D94-AC01-49CFD326C63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38" y="588010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8" name="CuadroTexto 3">
            <a:extLst>
              <a:ext uri="{FF2B5EF4-FFF2-40B4-BE49-F238E27FC236}">
                <a16:creationId xmlns:a16="http://schemas.microsoft.com/office/drawing/2014/main" id="{12D43075-0857-48B5-BC8C-6DD3A3E26F2B}"/>
              </a:ext>
            </a:extLst>
          </p:cNvPr>
          <p:cNvSpPr txBox="1">
            <a:spLocks noChangeArrowheads="1"/>
          </p:cNvSpPr>
          <p:nvPr/>
        </p:nvSpPr>
        <p:spPr bwMode="auto">
          <a:xfrm>
            <a:off x="5332413" y="405923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683E337C-C790-434B-9804-C34AFB1D5AE7}"/>
              </a:ext>
            </a:extLst>
          </p:cNvPr>
          <p:cNvGrpSpPr>
            <a:grpSpLocks/>
          </p:cNvGrpSpPr>
          <p:nvPr/>
        </p:nvGrpSpPr>
        <p:grpSpPr bwMode="auto">
          <a:xfrm>
            <a:off x="6089173" y="1353863"/>
            <a:ext cx="5264625" cy="433388"/>
            <a:chOff x="3797995" y="1095038"/>
            <a:chExt cx="8040410" cy="641713"/>
          </a:xfrm>
          <a:solidFill>
            <a:schemeClr val="accent6">
              <a:lumMod val="60000"/>
              <a:lumOff val="40000"/>
            </a:schemeClr>
          </a:solidFill>
        </p:grpSpPr>
        <p:sp>
          <p:nvSpPr>
            <p:cNvPr id="39" name="Pentágono 11">
              <a:extLst>
                <a:ext uri="{FF2B5EF4-FFF2-40B4-BE49-F238E27FC236}">
                  <a16:creationId xmlns:a16="http://schemas.microsoft.com/office/drawing/2014/main" id="{02E7E326-6061-408E-B9B8-9045C402C23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E517E333-787C-4A0B-A93E-9B3054EDFF82}"/>
                </a:ext>
              </a:extLst>
            </p:cNvPr>
            <p:cNvSpPr/>
            <p:nvPr/>
          </p:nvSpPr>
          <p:spPr>
            <a:xfrm>
              <a:off x="4803096" y="1167906"/>
              <a:ext cx="7035309"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CO" sz="1100" dirty="0">
                  <a:solidFill>
                    <a:srgbClr val="375623"/>
                  </a:solidFill>
                  <a:latin typeface="Arial" panose="020B0604020202020204" pitchFamily="34" charset="0"/>
                </a:rPr>
                <a:t>Norte de Boyacá – García Rovira (Santander) y Norte de Santander.</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6F656F71-D11B-4E40-BEC8-3FE2635A3CE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C1BD5CD9-A378-4089-AC8C-53ED023D5564}"/>
              </a:ext>
            </a:extLst>
          </p:cNvPr>
          <p:cNvGrpSpPr>
            <a:grpSpLocks/>
          </p:cNvGrpSpPr>
          <p:nvPr/>
        </p:nvGrpSpPr>
        <p:grpSpPr bwMode="auto">
          <a:xfrm>
            <a:off x="6117335" y="1882538"/>
            <a:ext cx="5236463"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7718F90A-3756-4B3C-B23A-430EF2B13360}"/>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20B5F189-9B72-4A0E-BBDC-F1322A213260}"/>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100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735EF12C-91EF-4B71-B19F-BA4ECB26BF46}"/>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8F1AE2B2-7526-4D82-9641-9772FF54D3D9}"/>
              </a:ext>
            </a:extLst>
          </p:cNvPr>
          <p:cNvGrpSpPr>
            <a:grpSpLocks/>
          </p:cNvGrpSpPr>
          <p:nvPr/>
        </p:nvGrpSpPr>
        <p:grpSpPr bwMode="auto">
          <a:xfrm>
            <a:off x="6104082" y="2422245"/>
            <a:ext cx="5249716"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2F5DA44E-49E1-4954-AF25-D24D50617628}"/>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C79AB329-0CD1-475F-A6CB-64F8095242AF}"/>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F4B838BF-79B3-4477-AE1F-EA6D1A5599B0}"/>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4,8</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D7EB489E-2313-4B0B-9269-CF2CFE4220E5}"/>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28012" name="Imagen 54">
            <a:extLst>
              <a:ext uri="{FF2B5EF4-FFF2-40B4-BE49-F238E27FC236}">
                <a16:creationId xmlns:a16="http://schemas.microsoft.com/office/drawing/2014/main" id="{83E2EB2C-40B1-4A6F-9E51-057E3CC1F38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2773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13" name="Imagen 31">
            <a:extLst>
              <a:ext uri="{FF2B5EF4-FFF2-40B4-BE49-F238E27FC236}">
                <a16:creationId xmlns:a16="http://schemas.microsoft.com/office/drawing/2014/main" id="{5E584DDE-BA41-4044-8175-0CE3A365CC1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095625" y="4046538"/>
            <a:ext cx="2098675"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E55ED998-F023-4197-ACC8-92138843377F}"/>
              </a:ext>
            </a:extLst>
          </p:cNvPr>
          <p:cNvGraphicFramePr>
            <a:graphicFrameLocks noGrp="1"/>
          </p:cNvGraphicFramePr>
          <p:nvPr/>
        </p:nvGraphicFramePr>
        <p:xfrm>
          <a:off x="6203950" y="3095625"/>
          <a:ext cx="5149850" cy="2724150"/>
        </p:xfrm>
        <a:graphic>
          <a:graphicData uri="http://schemas.openxmlformats.org/drawingml/2006/table">
            <a:tbl>
              <a:tblPr firstRow="1" bandRow="1"/>
              <a:tblGrid>
                <a:gridCol w="1816258">
                  <a:extLst>
                    <a:ext uri="{9D8B030D-6E8A-4147-A177-3AD203B41FA5}">
                      <a16:colId xmlns:a16="http://schemas.microsoft.com/office/drawing/2014/main" val="20000"/>
                    </a:ext>
                  </a:extLst>
                </a:gridCol>
                <a:gridCol w="1078403">
                  <a:extLst>
                    <a:ext uri="{9D8B030D-6E8A-4147-A177-3AD203B41FA5}">
                      <a16:colId xmlns:a16="http://schemas.microsoft.com/office/drawing/2014/main" val="20001"/>
                    </a:ext>
                  </a:extLst>
                </a:gridCol>
                <a:gridCol w="1331924">
                  <a:extLst>
                    <a:ext uri="{9D8B030D-6E8A-4147-A177-3AD203B41FA5}">
                      <a16:colId xmlns:a16="http://schemas.microsoft.com/office/drawing/2014/main" val="20002"/>
                    </a:ext>
                  </a:extLst>
                </a:gridCol>
                <a:gridCol w="923265">
                  <a:extLst>
                    <a:ext uri="{9D8B030D-6E8A-4147-A177-3AD203B41FA5}">
                      <a16:colId xmlns:a16="http://schemas.microsoft.com/office/drawing/2014/main" val="20003"/>
                    </a:ext>
                  </a:extLst>
                </a:gridCol>
              </a:tblGrid>
              <a:tr h="190500">
                <a:tc gridSpan="4">
                  <a:txBody>
                    <a:bodyPr/>
                    <a:lstStyle/>
                    <a:p>
                      <a:pPr algn="ctr" rtl="0" fontAlgn="ctr"/>
                      <a:r>
                        <a:rPr lang="es-CO" sz="900" b="0" i="0" u="none" strike="noStrike">
                          <a:solidFill>
                            <a:srgbClr val="FFFFFF"/>
                          </a:solidFill>
                          <a:effectLst/>
                          <a:latin typeface="Arial" panose="020B0604020202020204" pitchFamily="34" charset="0"/>
                          <a:cs typeface="Arial" panose="020B0604020202020204" pitchFamily="34" charset="0"/>
                        </a:rPr>
                        <a:t>INVERSIONES (Millones)</a:t>
                      </a:r>
                    </a:p>
                  </a:txBody>
                  <a:tcPr marL="9524" marR="9524"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 Total Contrato de Obra</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$ 73.510,87</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acumulada obra hasta 2018</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$ 71.513,13</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A.2.  Inversión obra  2019</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$ 1.981,87</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$ 6.114,71</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cs typeface="Arial" panose="020B0604020202020204" pitchFamily="34" charset="0"/>
                        </a:rPr>
                        <a:t>$ 5.818,82</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90500">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$ 288,33</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$ 79.625,59</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90500">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$ 79.625,59</a:t>
                      </a:r>
                    </a:p>
                  </a:txBody>
                  <a:tcPr marL="9524" marR="9524"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90500">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9524" marR="9524"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428625">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SECTOR/TRAMO</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CANTIDAD </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9524" marR="9524"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90500">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CAPITANEJO – CONCEPCIÓN</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4,8 KM</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Pavimentación</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4,8 KM</a:t>
                      </a:r>
                    </a:p>
                  </a:txBody>
                  <a:tcPr marL="9524" marR="9524"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00025">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CAPITANEJO – CONCEPCIÓN</a:t>
                      </a:r>
                    </a:p>
                  </a:txBody>
                  <a:tcPr marL="9524" marR="9524"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8 UND</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Sitio Crítico</a:t>
                      </a:r>
                    </a:p>
                  </a:txBody>
                  <a:tcPr marL="9524" marR="9524"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8 UND</a:t>
                      </a:r>
                    </a:p>
                  </a:txBody>
                  <a:tcPr marL="9524" marR="9524"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graphicFrame>
        <p:nvGraphicFramePr>
          <p:cNvPr id="6" name="Tabla 5">
            <a:extLst>
              <a:ext uri="{FF2B5EF4-FFF2-40B4-BE49-F238E27FC236}">
                <a16:creationId xmlns:a16="http://schemas.microsoft.com/office/drawing/2014/main" id="{1BB98A81-9462-4034-A941-C1504DF08C77}"/>
              </a:ext>
            </a:extLst>
          </p:cNvPr>
          <p:cNvGraphicFramePr>
            <a:graphicFrameLocks noGrp="1"/>
          </p:cNvGraphicFramePr>
          <p:nvPr/>
        </p:nvGraphicFramePr>
        <p:xfrm>
          <a:off x="860425" y="766763"/>
          <a:ext cx="4891088" cy="3160712"/>
        </p:xfrm>
        <a:graphic>
          <a:graphicData uri="http://schemas.openxmlformats.org/drawingml/2006/table">
            <a:tbl>
              <a:tblPr firstRow="1" bandRow="1"/>
              <a:tblGrid>
                <a:gridCol w="1724998">
                  <a:extLst>
                    <a:ext uri="{9D8B030D-6E8A-4147-A177-3AD203B41FA5}">
                      <a16:colId xmlns:a16="http://schemas.microsoft.com/office/drawing/2014/main" val="20000"/>
                    </a:ext>
                  </a:extLst>
                </a:gridCol>
                <a:gridCol w="1024217">
                  <a:extLst>
                    <a:ext uri="{9D8B030D-6E8A-4147-A177-3AD203B41FA5}">
                      <a16:colId xmlns:a16="http://schemas.microsoft.com/office/drawing/2014/main" val="20001"/>
                    </a:ext>
                  </a:extLst>
                </a:gridCol>
                <a:gridCol w="1264999">
                  <a:extLst>
                    <a:ext uri="{9D8B030D-6E8A-4147-A177-3AD203B41FA5}">
                      <a16:colId xmlns:a16="http://schemas.microsoft.com/office/drawing/2014/main" val="20002"/>
                    </a:ext>
                  </a:extLst>
                </a:gridCol>
                <a:gridCol w="876875">
                  <a:extLst>
                    <a:ext uri="{9D8B030D-6E8A-4147-A177-3AD203B41FA5}">
                      <a16:colId xmlns:a16="http://schemas.microsoft.com/office/drawing/2014/main" val="20003"/>
                    </a:ext>
                  </a:extLst>
                </a:gridCol>
              </a:tblGrid>
              <a:tr h="146699">
                <a:tc gridSpan="4">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INFORMACION DEL CONTRATO</a:t>
                      </a:r>
                    </a:p>
                  </a:txBody>
                  <a:tcPr marL="9526" marR="9526"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699">
                <a:tc>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CONTRATO No.</a:t>
                      </a:r>
                    </a:p>
                  </a:txBody>
                  <a:tcPr marL="9526" marR="9526"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1615 DE 2015</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46699">
                <a:tc>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FECHA DE INICIO:</a:t>
                      </a:r>
                    </a:p>
                  </a:txBody>
                  <a:tcPr marL="9526" marR="9526"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1/02/2016</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46699">
                <a:tc gridSpan="3">
                  <a:txBody>
                    <a:bodyPr/>
                    <a:lstStyle/>
                    <a:p>
                      <a:pPr algn="l" rtl="0" fontAlgn="b"/>
                      <a:r>
                        <a:rPr lang="es-CO" sz="900" b="1" i="0" u="none" strike="noStrike" dirty="0">
                          <a:solidFill>
                            <a:srgbClr val="375623"/>
                          </a:solidFill>
                          <a:effectLst/>
                          <a:latin typeface="Arial" panose="020B0604020202020204" pitchFamily="34" charset="0"/>
                          <a:cs typeface="Arial" panose="020B0604020202020204" pitchFamily="34" charset="0"/>
                        </a:rPr>
                        <a:t>FECHA DE TERMINACIÓN</a:t>
                      </a:r>
                    </a:p>
                  </a:txBody>
                  <a:tcPr marL="9526" marR="9526" marT="952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13/06/2019</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46699">
                <a:tc gridSpan="4">
                  <a:txBody>
                    <a:bodyPr/>
                    <a:lstStyle/>
                    <a:p>
                      <a:pPr algn="ctr" rtl="0" fontAlgn="b"/>
                      <a:r>
                        <a:rPr lang="es-CO" sz="900" b="0" i="0" u="none" strike="noStrike" dirty="0">
                          <a:solidFill>
                            <a:srgbClr val="FFFFFF"/>
                          </a:solidFill>
                          <a:effectLst/>
                          <a:latin typeface="Arial" panose="020B0604020202020204" pitchFamily="34" charset="0"/>
                          <a:cs typeface="Arial" panose="020B0604020202020204" pitchFamily="34" charset="0"/>
                        </a:rPr>
                        <a:t>BENEFICIOS DEL PROYECTO</a:t>
                      </a:r>
                    </a:p>
                  </a:txBody>
                  <a:tcPr marL="9526" marR="9526"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83874">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AHORROS EN COSTOS DE OPERACIÓN VEHICULAR:</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MONETARIA</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83874">
                <a:tc gridSpan="3">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AHORRO EN TIEMPOS DE RECORRIDO:       N.A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TIEMPO</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46699">
                <a:tc gridSpan="3">
                  <a:txBody>
                    <a:bodyPr/>
                    <a:lstStyle/>
                    <a:p>
                      <a:pPr algn="l" rtl="0" fontAlgn="ctr"/>
                      <a:r>
                        <a:rPr lang="es-CO" sz="900" b="1" i="0" u="none" strike="noStrike" dirty="0">
                          <a:solidFill>
                            <a:srgbClr val="375623"/>
                          </a:solidFill>
                          <a:effectLst/>
                          <a:latin typeface="Arial" panose="020B0604020202020204" pitchFamily="34" charset="0"/>
                          <a:cs typeface="Arial" panose="020B0604020202020204" pitchFamily="34" charset="0"/>
                        </a:rPr>
                        <a:t> EMPLEOS  GENERADOS:  100 Directos  10 indirectos</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CANTIDAD</a:t>
                      </a:r>
                    </a:p>
                  </a:txBody>
                  <a:tcPr marL="9526" marR="9526"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421049">
                <a:tc gridSpan="4">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Disminución de los tiempos de recorrido entre Bogotá – Tunja – Duitama – Málaga – Pamplona – Cúcuta y la frontera con Venezuela. Mejores condiciones para el tráfico doméstico del norte de Boyacá – García Rovira (Santander) y Norte de Santander.</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421049">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Grandes oportunidades económicas para los habitantes de los municipios que hacen parte de este corredor vial, por el creciente tráfico pesado que ya se viene dando. Ahorros de combustible, desgaste de máquinas y de tiempo para transportadores y pasajeros.</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46699">
                <a:tc gridSpan="4">
                  <a:txBody>
                    <a:bodyPr/>
                    <a:lstStyle/>
                    <a:p>
                      <a:pPr algn="l" rtl="0" fontAlgn="ctr"/>
                      <a:r>
                        <a:rPr lang="es-ES" sz="900" b="0" i="0" u="none" strike="noStrike" dirty="0">
                          <a:solidFill>
                            <a:srgbClr val="375623"/>
                          </a:solidFill>
                          <a:effectLst/>
                          <a:latin typeface="Arial" panose="020B0604020202020204" pitchFamily="34" charset="0"/>
                          <a:cs typeface="Arial" panose="020B0604020202020204" pitchFamily="34" charset="0"/>
                        </a:rPr>
                        <a:t>Ahorro en tiempos de recorrido: Hasta 30 minutos</a:t>
                      </a:r>
                    </a:p>
                  </a:txBody>
                  <a:tcPr marL="9526" marR="9526"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46699">
                <a:tc gridSpan="4">
                  <a:txBody>
                    <a:bodyPr/>
                    <a:lstStyle/>
                    <a:p>
                      <a:pPr algn="ctr" rtl="0" fontAlgn="b"/>
                      <a:r>
                        <a:rPr lang="es-ES" sz="900" b="0" i="0" u="none" strike="noStrike" dirty="0">
                          <a:solidFill>
                            <a:srgbClr val="FFFFFF"/>
                          </a:solidFill>
                          <a:effectLst/>
                          <a:latin typeface="Arial" panose="020B0604020202020204" pitchFamily="34" charset="0"/>
                          <a:cs typeface="Arial" panose="020B0604020202020204" pitchFamily="34" charset="0"/>
                        </a:rPr>
                        <a:t>METAS DEL CONTRATO O PROYECTO  (PLAN DE ACCIÓN 2019)</a:t>
                      </a:r>
                    </a:p>
                  </a:txBody>
                  <a:tcPr marL="9526" marR="9526" marT="952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283874">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META</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46699">
                <a:tc>
                  <a:txBody>
                    <a:bodyPr/>
                    <a:lstStyle/>
                    <a:p>
                      <a:pPr algn="just" rtl="0" fontAlgn="ctr"/>
                      <a:r>
                        <a:rPr lang="es-CO" sz="900" b="1" i="0" u="none" strike="noStrike" dirty="0">
                          <a:solidFill>
                            <a:srgbClr val="375623"/>
                          </a:solidFill>
                          <a:effectLst/>
                          <a:latin typeface="Arial" panose="020B0604020202020204" pitchFamily="34" charset="0"/>
                          <a:cs typeface="Arial" panose="020B0604020202020204" pitchFamily="34" charset="0"/>
                        </a:rPr>
                        <a:t>Pavimentación</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4,8 Km</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4,8 Km</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46699">
                <a:tc>
                  <a:txBody>
                    <a:bodyPr/>
                    <a:lstStyle/>
                    <a:p>
                      <a:pPr algn="just" rtl="0" fontAlgn="ctr"/>
                      <a:r>
                        <a:rPr lang="es-CO" sz="900" b="1" i="0" u="none" strike="noStrike" dirty="0">
                          <a:solidFill>
                            <a:srgbClr val="375623"/>
                          </a:solidFill>
                          <a:effectLst/>
                          <a:latin typeface="Arial" panose="020B0604020202020204" pitchFamily="34" charset="0"/>
                          <a:cs typeface="Arial" panose="020B0604020202020204" pitchFamily="34" charset="0"/>
                        </a:rPr>
                        <a:t>Puntos Críticos</a:t>
                      </a:r>
                    </a:p>
                  </a:txBody>
                  <a:tcPr marL="9526" marR="9526"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Unidad </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8</a:t>
                      </a:r>
                    </a:p>
                  </a:txBody>
                  <a:tcPr marL="9526" marR="9526"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8</a:t>
                      </a:r>
                    </a:p>
                  </a:txBody>
                  <a:tcPr marL="9526" marR="9526"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bl>
          </a:graphicData>
        </a:graphic>
      </p:graphicFrame>
      <p:sp>
        <p:nvSpPr>
          <p:cNvPr id="30" name="Botón de acción: ir a inicio 29">
            <a:hlinkClick r:id="rId6" action="ppaction://hlinksldjump" highlightClick="1"/>
            <a:extLst>
              <a:ext uri="{FF2B5EF4-FFF2-40B4-BE49-F238E27FC236}">
                <a16:creationId xmlns:a16="http://schemas.microsoft.com/office/drawing/2014/main" id="{2150D1B4-B31E-4F83-B692-2E9A07FF0CB7}"/>
              </a:ext>
            </a:extLst>
          </p:cNvPr>
          <p:cNvSpPr/>
          <p:nvPr/>
        </p:nvSpPr>
        <p:spPr>
          <a:xfrm>
            <a:off x="10787063" y="166688"/>
            <a:ext cx="581025" cy="501650"/>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CO"/>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ángulo 3">
            <a:extLst>
              <a:ext uri="{FF2B5EF4-FFF2-40B4-BE49-F238E27FC236}">
                <a16:creationId xmlns:a16="http://schemas.microsoft.com/office/drawing/2014/main" id="{A9D404F3-A330-4ADB-9AF1-7AA5F752ED9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29027" name="Rectángulo 7">
            <a:extLst>
              <a:ext uri="{FF2B5EF4-FFF2-40B4-BE49-F238E27FC236}">
                <a16:creationId xmlns:a16="http://schemas.microsoft.com/office/drawing/2014/main" id="{65FF642E-5252-4DC5-8FA0-0B38F4050E7C}"/>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20609DA7-6A15-4C41-8F60-86D87EA16914}"/>
              </a:ext>
            </a:extLst>
          </p:cNvPr>
          <p:cNvSpPr/>
          <p:nvPr/>
        </p:nvSpPr>
        <p:spPr>
          <a:xfrm>
            <a:off x="-30163"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29029" name="Imagen 14">
            <a:extLst>
              <a:ext uri="{FF2B5EF4-FFF2-40B4-BE49-F238E27FC236}">
                <a16:creationId xmlns:a16="http://schemas.microsoft.com/office/drawing/2014/main" id="{87B14E46-2653-478C-855A-CEE16DE43E11}"/>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04338" y="585152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30" name="CuadroTexto 2">
            <a:extLst>
              <a:ext uri="{FF2B5EF4-FFF2-40B4-BE49-F238E27FC236}">
                <a16:creationId xmlns:a16="http://schemas.microsoft.com/office/drawing/2014/main" id="{B15F7001-CD65-4782-A56B-DF879E559C09}"/>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29031" name="CuadroTexto 11">
            <a:extLst>
              <a:ext uri="{FF2B5EF4-FFF2-40B4-BE49-F238E27FC236}">
                <a16:creationId xmlns:a16="http://schemas.microsoft.com/office/drawing/2014/main" id="{3D560A77-1C67-4BA1-A6AF-A8671E6B5268}"/>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29032" name="Imagen 16">
            <a:extLst>
              <a:ext uri="{FF2B5EF4-FFF2-40B4-BE49-F238E27FC236}">
                <a16:creationId xmlns:a16="http://schemas.microsoft.com/office/drawing/2014/main" id="{2BD89BA2-1F67-4BFD-B87E-1ACB6A45D74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33" name="Imagen 2">
            <a:extLst>
              <a:ext uri="{FF2B5EF4-FFF2-40B4-BE49-F238E27FC236}">
                <a16:creationId xmlns:a16="http://schemas.microsoft.com/office/drawing/2014/main" id="{BAC37E86-DC93-4E43-8F6E-7B2F9D5ECBF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8BA90BC-0906-43B9-AEEC-8C8EF5081069}"/>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D2BEF649-B12D-4E1A-892D-11162F3F0C22}"/>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4BDD3327-CBC3-495A-A3B1-426497933184}"/>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F1705A84-4089-4A27-AAAB-62B071F7B542}"/>
              </a:ext>
            </a:extLst>
          </p:cNvPr>
          <p:cNvSpPr txBox="1"/>
          <p:nvPr/>
        </p:nvSpPr>
        <p:spPr>
          <a:xfrm>
            <a:off x="6800850" y="19812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29038" name="CuadroTexto 4">
            <a:extLst>
              <a:ext uri="{FF2B5EF4-FFF2-40B4-BE49-F238E27FC236}">
                <a16:creationId xmlns:a16="http://schemas.microsoft.com/office/drawing/2014/main" id="{CE7EEF6A-D250-4AD1-B131-165CDECBBD82}"/>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LA PALMERA - CONCEPCIÓN</a:t>
            </a:r>
          </a:p>
          <a:p>
            <a:pPr>
              <a:lnSpc>
                <a:spcPct val="100000"/>
              </a:lnSpc>
              <a:spcBef>
                <a:spcPct val="0"/>
              </a:spcBef>
              <a:buFontTx/>
              <a:buNone/>
            </a:pPr>
            <a:endParaRPr lang="es-CO" altLang="es-CO" sz="1800">
              <a:solidFill>
                <a:srgbClr val="000000"/>
              </a:solidFill>
            </a:endParaRPr>
          </a:p>
        </p:txBody>
      </p:sp>
      <p:pic>
        <p:nvPicPr>
          <p:cNvPr id="129039" name="Imagen 14">
            <a:extLst>
              <a:ext uri="{FF2B5EF4-FFF2-40B4-BE49-F238E27FC236}">
                <a16:creationId xmlns:a16="http://schemas.microsoft.com/office/drawing/2014/main" id="{DC849E48-08DF-47F3-B03E-480AFF36521A}"/>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54125" y="1943100"/>
            <a:ext cx="2268538"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40" name="CuadroTexto 15">
            <a:extLst>
              <a:ext uri="{FF2B5EF4-FFF2-40B4-BE49-F238E27FC236}">
                <a16:creationId xmlns:a16="http://schemas.microsoft.com/office/drawing/2014/main" id="{4B2AD08E-FEF4-44E7-A3B3-5A69BAF382A3}"/>
              </a:ext>
            </a:extLst>
          </p:cNvPr>
          <p:cNvSpPr txBox="1">
            <a:spLocks noChangeArrowheads="1"/>
          </p:cNvSpPr>
          <p:nvPr/>
        </p:nvSpPr>
        <p:spPr bwMode="auto">
          <a:xfrm>
            <a:off x="1254125" y="3146425"/>
            <a:ext cx="768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200">
                <a:solidFill>
                  <a:srgbClr val="385723"/>
                </a:solidFill>
              </a:rPr>
              <a:t>K46+120</a:t>
            </a:r>
          </a:p>
        </p:txBody>
      </p:sp>
      <p:pic>
        <p:nvPicPr>
          <p:cNvPr id="129041" name="Imagen 16">
            <a:extLst>
              <a:ext uri="{FF2B5EF4-FFF2-40B4-BE49-F238E27FC236}">
                <a16:creationId xmlns:a16="http://schemas.microsoft.com/office/drawing/2014/main" id="{FD478137-BB2D-4521-BECB-107AEDECD035}"/>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916738" y="2005013"/>
            <a:ext cx="2446337" cy="107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42" name="CuadroTexto 17">
            <a:extLst>
              <a:ext uri="{FF2B5EF4-FFF2-40B4-BE49-F238E27FC236}">
                <a16:creationId xmlns:a16="http://schemas.microsoft.com/office/drawing/2014/main" id="{23E411B6-0923-4FD2-B1EA-927B8902C150}"/>
              </a:ext>
            </a:extLst>
          </p:cNvPr>
          <p:cNvSpPr txBox="1">
            <a:spLocks noChangeArrowheads="1"/>
          </p:cNvSpPr>
          <p:nvPr/>
        </p:nvSpPr>
        <p:spPr bwMode="auto">
          <a:xfrm>
            <a:off x="6840538" y="2762250"/>
            <a:ext cx="768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200">
                <a:solidFill>
                  <a:srgbClr val="385723"/>
                </a:solidFill>
              </a:rPr>
              <a:t>K46+120</a:t>
            </a:r>
          </a:p>
        </p:txBody>
      </p:sp>
      <p:pic>
        <p:nvPicPr>
          <p:cNvPr id="129043" name="Imagen 21">
            <a:extLst>
              <a:ext uri="{FF2B5EF4-FFF2-40B4-BE49-F238E27FC236}">
                <a16:creationId xmlns:a16="http://schemas.microsoft.com/office/drawing/2014/main" id="{A11B1098-A7B7-46D1-87D4-BAC790B062EA}"/>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587750" y="1943100"/>
            <a:ext cx="168275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44" name="1 Imagen">
            <a:extLst>
              <a:ext uri="{FF2B5EF4-FFF2-40B4-BE49-F238E27FC236}">
                <a16:creationId xmlns:a16="http://schemas.microsoft.com/office/drawing/2014/main" id="{7569CBDF-C533-403D-859B-084B8ACB6176}"/>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9391650" y="2460625"/>
            <a:ext cx="1462088" cy="109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45" name="CuadroTexto 23">
            <a:extLst>
              <a:ext uri="{FF2B5EF4-FFF2-40B4-BE49-F238E27FC236}">
                <a16:creationId xmlns:a16="http://schemas.microsoft.com/office/drawing/2014/main" id="{B8A64E89-1F7B-4624-A06B-CC8265AC2797}"/>
              </a:ext>
            </a:extLst>
          </p:cNvPr>
          <p:cNvSpPr txBox="1">
            <a:spLocks noChangeArrowheads="1"/>
          </p:cNvSpPr>
          <p:nvPr/>
        </p:nvSpPr>
        <p:spPr bwMode="auto">
          <a:xfrm>
            <a:off x="3552825" y="3189288"/>
            <a:ext cx="768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200">
                <a:solidFill>
                  <a:srgbClr val="385723"/>
                </a:solidFill>
              </a:rPr>
              <a:t>K49+600</a:t>
            </a:r>
          </a:p>
        </p:txBody>
      </p:sp>
      <p:sp>
        <p:nvSpPr>
          <p:cNvPr id="129046" name="CuadroTexto 24">
            <a:extLst>
              <a:ext uri="{FF2B5EF4-FFF2-40B4-BE49-F238E27FC236}">
                <a16:creationId xmlns:a16="http://schemas.microsoft.com/office/drawing/2014/main" id="{012CC501-F46B-4913-989C-1CBD860FCDAE}"/>
              </a:ext>
            </a:extLst>
          </p:cNvPr>
          <p:cNvSpPr txBox="1">
            <a:spLocks noChangeArrowheads="1"/>
          </p:cNvSpPr>
          <p:nvPr/>
        </p:nvSpPr>
        <p:spPr bwMode="auto">
          <a:xfrm>
            <a:off x="9790113" y="4781550"/>
            <a:ext cx="7683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200">
                <a:solidFill>
                  <a:srgbClr val="385723"/>
                </a:solidFill>
              </a:rPr>
              <a:t>K49+600</a:t>
            </a:r>
          </a:p>
        </p:txBody>
      </p:sp>
      <p:sp>
        <p:nvSpPr>
          <p:cNvPr id="129047" name="CuadroTexto 25">
            <a:extLst>
              <a:ext uri="{FF2B5EF4-FFF2-40B4-BE49-F238E27FC236}">
                <a16:creationId xmlns:a16="http://schemas.microsoft.com/office/drawing/2014/main" id="{63FC43DB-8163-4034-B1D7-825894E30B2A}"/>
              </a:ext>
            </a:extLst>
          </p:cNvPr>
          <p:cNvSpPr txBox="1">
            <a:spLocks noChangeArrowheads="1"/>
          </p:cNvSpPr>
          <p:nvPr/>
        </p:nvSpPr>
        <p:spPr bwMode="auto">
          <a:xfrm>
            <a:off x="6856413" y="3021013"/>
            <a:ext cx="768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200">
                <a:solidFill>
                  <a:srgbClr val="385723"/>
                </a:solidFill>
              </a:rPr>
              <a:t>K46+120</a:t>
            </a:r>
          </a:p>
        </p:txBody>
      </p:sp>
      <p:graphicFrame>
        <p:nvGraphicFramePr>
          <p:cNvPr id="27" name="Diagrama 26">
            <a:extLst>
              <a:ext uri="{FF2B5EF4-FFF2-40B4-BE49-F238E27FC236}">
                <a16:creationId xmlns:a16="http://schemas.microsoft.com/office/drawing/2014/main" id="{CCDE3EEF-AB0D-435F-A589-FDA7ADDA6268}"/>
              </a:ext>
            </a:extLst>
          </p:cNvPr>
          <p:cNvGraphicFramePr/>
          <p:nvPr/>
        </p:nvGraphicFramePr>
        <p:xfrm>
          <a:off x="9515476" y="3591734"/>
          <a:ext cx="1232972" cy="1049339"/>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pic>
        <p:nvPicPr>
          <p:cNvPr id="129049" name="Imagen 27">
            <a:extLst>
              <a:ext uri="{FF2B5EF4-FFF2-40B4-BE49-F238E27FC236}">
                <a16:creationId xmlns:a16="http://schemas.microsoft.com/office/drawing/2014/main" id="{903D6CD7-34AF-4382-B6AA-2E9606C8F82C}"/>
              </a:ext>
            </a:extLst>
          </p:cNvPr>
          <p:cNvPicPr>
            <a:picLocks noChangeAspect="1" noChangeArrowheads="1"/>
          </p:cNvPicPr>
          <p:nvPr/>
        </p:nvPicPr>
        <p:blipFill>
          <a:blip r:embed="rId14" cstate="email">
            <a:extLst>
              <a:ext uri="{28A0092B-C50C-407E-A947-70E740481C1C}">
                <a14:useLocalDpi xmlns:a14="http://schemas.microsoft.com/office/drawing/2010/main"/>
              </a:ext>
            </a:extLst>
          </a:blip>
          <a:srcRect l="867" t="14812" r="51231" b="5856"/>
          <a:stretch>
            <a:fillRect/>
          </a:stretch>
        </p:blipFill>
        <p:spPr bwMode="auto">
          <a:xfrm>
            <a:off x="2300288" y="3556000"/>
            <a:ext cx="1841500"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50" name="Imagen 28">
            <a:extLst>
              <a:ext uri="{FF2B5EF4-FFF2-40B4-BE49-F238E27FC236}">
                <a16:creationId xmlns:a16="http://schemas.microsoft.com/office/drawing/2014/main" id="{35EDE68E-E41C-4792-9F4E-16FB1B38254D}"/>
              </a:ext>
            </a:extLst>
          </p:cNvPr>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6891338" y="3654425"/>
            <a:ext cx="208915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51" name="CuadroTexto 29">
            <a:extLst>
              <a:ext uri="{FF2B5EF4-FFF2-40B4-BE49-F238E27FC236}">
                <a16:creationId xmlns:a16="http://schemas.microsoft.com/office/drawing/2014/main" id="{B72DFE28-322B-4331-AE2D-80F4875A2A7D}"/>
              </a:ext>
            </a:extLst>
          </p:cNvPr>
          <p:cNvSpPr txBox="1">
            <a:spLocks noChangeArrowheads="1"/>
          </p:cNvSpPr>
          <p:nvPr/>
        </p:nvSpPr>
        <p:spPr bwMode="auto">
          <a:xfrm>
            <a:off x="2836863" y="4724400"/>
            <a:ext cx="7683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200">
                <a:solidFill>
                  <a:srgbClr val="385723"/>
                </a:solidFill>
              </a:rPr>
              <a:t>K3+844</a:t>
            </a:r>
          </a:p>
        </p:txBody>
      </p:sp>
      <p:sp>
        <p:nvSpPr>
          <p:cNvPr id="129052" name="CuadroTexto 30">
            <a:extLst>
              <a:ext uri="{FF2B5EF4-FFF2-40B4-BE49-F238E27FC236}">
                <a16:creationId xmlns:a16="http://schemas.microsoft.com/office/drawing/2014/main" id="{128A0E9F-0DE3-4681-8D61-245C24A54A53}"/>
              </a:ext>
            </a:extLst>
          </p:cNvPr>
          <p:cNvSpPr txBox="1">
            <a:spLocks noChangeArrowheads="1"/>
          </p:cNvSpPr>
          <p:nvPr/>
        </p:nvSpPr>
        <p:spPr bwMode="auto">
          <a:xfrm>
            <a:off x="6916738" y="4929188"/>
            <a:ext cx="7683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200">
                <a:solidFill>
                  <a:srgbClr val="385723"/>
                </a:solidFill>
              </a:rPr>
              <a:t>K3+844</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90A68DEA-B12F-4F37-ACCA-FBA531134505}"/>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30051" name="Imagen 1">
            <a:extLst>
              <a:ext uri="{FF2B5EF4-FFF2-40B4-BE49-F238E27FC236}">
                <a16:creationId xmlns:a16="http://schemas.microsoft.com/office/drawing/2014/main" id="{7C2712CF-CEDF-4B81-8849-1D591F87819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64663" y="5873750"/>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675B9209-AD30-4FB9-8786-F79ED29B1430}"/>
              </a:ext>
            </a:extLst>
          </p:cNvPr>
          <p:cNvGrpSpPr>
            <a:grpSpLocks/>
          </p:cNvGrpSpPr>
          <p:nvPr/>
        </p:nvGrpSpPr>
        <p:grpSpPr bwMode="auto">
          <a:xfrm>
            <a:off x="6104082" y="799205"/>
            <a:ext cx="5240193"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41346086-512F-4759-B6DE-21908221A7C1}"/>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2824EFA3-DC64-4383-809D-631B50AF9B6E}"/>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B781B0F8-1F0E-44D2-AA29-912448707A63}"/>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Buenaventura –Valle Cauca</a:t>
              </a:r>
            </a:p>
          </p:txBody>
        </p:sp>
        <p:sp>
          <p:nvSpPr>
            <p:cNvPr id="16" name="Elipse 15">
              <a:extLst>
                <a:ext uri="{FF2B5EF4-FFF2-40B4-BE49-F238E27FC236}">
                  <a16:creationId xmlns:a16="http://schemas.microsoft.com/office/drawing/2014/main" id="{804DF998-3CC0-4FA7-81A1-B6D6EFCE2E3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30053" name="Rectángulo 67">
            <a:extLst>
              <a:ext uri="{FF2B5EF4-FFF2-40B4-BE49-F238E27FC236}">
                <a16:creationId xmlns:a16="http://schemas.microsoft.com/office/drawing/2014/main" id="{E322C8A9-5904-4C1A-A16B-1D6914CF985E}"/>
              </a:ext>
            </a:extLst>
          </p:cNvPr>
          <p:cNvSpPr>
            <a:spLocks noChangeArrowheads="1"/>
          </p:cNvSpPr>
          <p:nvPr/>
        </p:nvSpPr>
        <p:spPr bwMode="auto">
          <a:xfrm>
            <a:off x="847725" y="282575"/>
            <a:ext cx="87153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PROYECTO</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PASO POR BUENAVENTURA</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130054" name="Rectángulo 68">
            <a:extLst>
              <a:ext uri="{FF2B5EF4-FFF2-40B4-BE49-F238E27FC236}">
                <a16:creationId xmlns:a16="http://schemas.microsoft.com/office/drawing/2014/main" id="{E7A876F3-DDD5-402D-A793-504468200E30}"/>
              </a:ext>
            </a:extLst>
          </p:cNvPr>
          <p:cNvSpPr>
            <a:spLocks noChangeArrowheads="1"/>
          </p:cNvSpPr>
          <p:nvPr/>
        </p:nvSpPr>
        <p:spPr bwMode="auto">
          <a:xfrm>
            <a:off x="847725" y="485775"/>
            <a:ext cx="1103947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0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Y REHABILITACION DE LA VIA 4001 BUENAVENTURA-LOBOGUERRERO DEL PR0+0800 (SECTOR F8) AL PR15+0000 (SECTOR CITRONELA) MUNICIPIO DE BUENAVENTURA, DPTO DEL VALLE DEL CAUCA</a:t>
            </a: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30055" name="Imagen 35">
            <a:extLst>
              <a:ext uri="{FF2B5EF4-FFF2-40B4-BE49-F238E27FC236}">
                <a16:creationId xmlns:a16="http://schemas.microsoft.com/office/drawing/2014/main" id="{8E6CCB55-FCF8-459D-ADCA-BEB589A3D71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938" y="58737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6" name="CuadroTexto 3">
            <a:extLst>
              <a:ext uri="{FF2B5EF4-FFF2-40B4-BE49-F238E27FC236}">
                <a16:creationId xmlns:a16="http://schemas.microsoft.com/office/drawing/2014/main" id="{C57FD972-7757-4577-89C2-5105CA364D69}"/>
              </a:ext>
            </a:extLst>
          </p:cNvPr>
          <p:cNvSpPr txBox="1">
            <a:spLocks noChangeArrowheads="1"/>
          </p:cNvSpPr>
          <p:nvPr/>
        </p:nvSpPr>
        <p:spPr bwMode="auto">
          <a:xfrm>
            <a:off x="5162550" y="4192588"/>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FA48B240-BB3F-481C-A34C-F0495711DC57}"/>
              </a:ext>
            </a:extLst>
          </p:cNvPr>
          <p:cNvGrpSpPr>
            <a:grpSpLocks/>
          </p:cNvGrpSpPr>
          <p:nvPr/>
        </p:nvGrpSpPr>
        <p:grpSpPr bwMode="auto">
          <a:xfrm>
            <a:off x="6089174" y="1353863"/>
            <a:ext cx="5255102"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837E3E48-C7AB-49AC-A6D0-03A06435E44D}"/>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BFD58E8D-0566-4069-B77A-ED6CC0FDE1C8}"/>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Valle del Cauca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CA683C86-4890-434A-958D-3D515C0F48D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B12BDA40-4186-4D31-8D8B-FE6438075B58}"/>
              </a:ext>
            </a:extLst>
          </p:cNvPr>
          <p:cNvGrpSpPr>
            <a:grpSpLocks/>
          </p:cNvGrpSpPr>
          <p:nvPr/>
        </p:nvGrpSpPr>
        <p:grpSpPr bwMode="auto">
          <a:xfrm>
            <a:off x="6117336" y="1882538"/>
            <a:ext cx="522694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88EAC8CB-0EF7-4979-A7BC-64DF40DBD10F}"/>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69B15AF8-7D8D-438B-B399-A00834F85A00}"/>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15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3F6AFC21-10CB-4567-951E-86FB3809DAE9}"/>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A63F2813-2C8C-41D8-A1C8-86D066CAC086}"/>
              </a:ext>
            </a:extLst>
          </p:cNvPr>
          <p:cNvGrpSpPr>
            <a:grpSpLocks/>
          </p:cNvGrpSpPr>
          <p:nvPr/>
        </p:nvGrpSpPr>
        <p:grpSpPr bwMode="auto">
          <a:xfrm>
            <a:off x="6104082" y="2422245"/>
            <a:ext cx="5240193"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8C1F603B-81D2-47EC-8D8C-EC5143FB748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C151D668-140D-4C92-8B5B-A5DA84D5CABA}"/>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E44578A7-5E8D-4DC7-A8CE-C8F8AE7220D4}"/>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4</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4187370A-6664-4171-8286-2C4F2277FCA4}"/>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30060" name="Imagen 54">
            <a:extLst>
              <a:ext uri="{FF2B5EF4-FFF2-40B4-BE49-F238E27FC236}">
                <a16:creationId xmlns:a16="http://schemas.microsoft.com/office/drawing/2014/main" id="{1F2233C8-2041-4359-9FA1-5173B357C38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11863"/>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61" name="Imagen 2">
            <a:extLst>
              <a:ext uri="{FF2B5EF4-FFF2-40B4-BE49-F238E27FC236}">
                <a16:creationId xmlns:a16="http://schemas.microsoft.com/office/drawing/2014/main" id="{552898B5-7BEB-41BA-AD41-EBE0093524AF}"/>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2268538" y="4252913"/>
            <a:ext cx="2840037" cy="151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Elipse 6">
            <a:extLst>
              <a:ext uri="{FF2B5EF4-FFF2-40B4-BE49-F238E27FC236}">
                <a16:creationId xmlns:a16="http://schemas.microsoft.com/office/drawing/2014/main" id="{39AA2146-9C1D-418D-8CF5-8F77B67FE061}"/>
              </a:ext>
            </a:extLst>
          </p:cNvPr>
          <p:cNvSpPr/>
          <p:nvPr/>
        </p:nvSpPr>
        <p:spPr>
          <a:xfrm>
            <a:off x="2947988" y="4462463"/>
            <a:ext cx="133350" cy="131762"/>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s-CO">
              <a:solidFill>
                <a:prstClr val="white"/>
              </a:solidFill>
            </a:endParaRPr>
          </a:p>
        </p:txBody>
      </p:sp>
      <p:sp>
        <p:nvSpPr>
          <p:cNvPr id="130063" name="CuadroTexto 7">
            <a:extLst>
              <a:ext uri="{FF2B5EF4-FFF2-40B4-BE49-F238E27FC236}">
                <a16:creationId xmlns:a16="http://schemas.microsoft.com/office/drawing/2014/main" id="{27806DD3-67F9-4248-BECD-B797A7ED35AD}"/>
              </a:ext>
            </a:extLst>
          </p:cNvPr>
          <p:cNvSpPr txBox="1">
            <a:spLocks noChangeArrowheads="1"/>
          </p:cNvSpPr>
          <p:nvPr/>
        </p:nvSpPr>
        <p:spPr bwMode="auto">
          <a:xfrm>
            <a:off x="2532063" y="4225925"/>
            <a:ext cx="18875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CO" altLang="es-CO" sz="1800">
                <a:solidFill>
                  <a:srgbClr val="000000"/>
                </a:solidFill>
              </a:rPr>
              <a:t>Buenaventura</a:t>
            </a:r>
          </a:p>
        </p:txBody>
      </p:sp>
      <p:graphicFrame>
        <p:nvGraphicFramePr>
          <p:cNvPr id="3" name="Tabla 2">
            <a:extLst>
              <a:ext uri="{FF2B5EF4-FFF2-40B4-BE49-F238E27FC236}">
                <a16:creationId xmlns:a16="http://schemas.microsoft.com/office/drawing/2014/main" id="{42B4B865-783F-406A-A601-B8AFAABF4289}"/>
              </a:ext>
            </a:extLst>
          </p:cNvPr>
          <p:cNvGraphicFramePr>
            <a:graphicFrameLocks noGrp="1"/>
          </p:cNvGraphicFramePr>
          <p:nvPr/>
        </p:nvGraphicFramePr>
        <p:xfrm>
          <a:off x="6194425" y="3024188"/>
          <a:ext cx="5149850" cy="2513012"/>
        </p:xfrm>
        <a:graphic>
          <a:graphicData uri="http://schemas.openxmlformats.org/drawingml/2006/table">
            <a:tbl>
              <a:tblPr firstRow="1" bandRow="1"/>
              <a:tblGrid>
                <a:gridCol w="1816258">
                  <a:extLst>
                    <a:ext uri="{9D8B030D-6E8A-4147-A177-3AD203B41FA5}">
                      <a16:colId xmlns:a16="http://schemas.microsoft.com/office/drawing/2014/main" val="20000"/>
                    </a:ext>
                  </a:extLst>
                </a:gridCol>
                <a:gridCol w="1078403">
                  <a:extLst>
                    <a:ext uri="{9D8B030D-6E8A-4147-A177-3AD203B41FA5}">
                      <a16:colId xmlns:a16="http://schemas.microsoft.com/office/drawing/2014/main" val="20001"/>
                    </a:ext>
                  </a:extLst>
                </a:gridCol>
                <a:gridCol w="1331924">
                  <a:extLst>
                    <a:ext uri="{9D8B030D-6E8A-4147-A177-3AD203B41FA5}">
                      <a16:colId xmlns:a16="http://schemas.microsoft.com/office/drawing/2014/main" val="20002"/>
                    </a:ext>
                  </a:extLst>
                </a:gridCol>
                <a:gridCol w="923265">
                  <a:extLst>
                    <a:ext uri="{9D8B030D-6E8A-4147-A177-3AD203B41FA5}">
                      <a16:colId xmlns:a16="http://schemas.microsoft.com/office/drawing/2014/main" val="20003"/>
                    </a:ext>
                  </a:extLst>
                </a:gridCol>
              </a:tblGrid>
              <a:tr h="167602">
                <a:tc gridSpan="4">
                  <a:txBody>
                    <a:bodyPr/>
                    <a:lstStyle/>
                    <a:p>
                      <a:pPr algn="ctr" rtl="0" fontAlgn="ctr"/>
                      <a:r>
                        <a:rPr lang="es-CO" sz="800" b="0" i="0" u="none" strike="noStrike" dirty="0">
                          <a:solidFill>
                            <a:srgbClr val="FFFFFF"/>
                          </a:solidFill>
                          <a:effectLst/>
                          <a:latin typeface="Verdana" panose="020B0604030504040204" pitchFamily="34" charset="0"/>
                        </a:rPr>
                        <a:t>INVERSIONES (Millones)</a:t>
                      </a:r>
                    </a:p>
                  </a:txBody>
                  <a:tcPr marL="9524" marR="9524"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7602">
                <a:tc gridSpan="2">
                  <a:txBody>
                    <a:bodyPr/>
                    <a:lstStyle/>
                    <a:p>
                      <a:pPr algn="l" rtl="0" fontAlgn="ctr"/>
                      <a:r>
                        <a:rPr lang="es-CO" sz="900" b="0" i="0" u="none" strike="noStrike">
                          <a:solidFill>
                            <a:srgbClr val="375623"/>
                          </a:solidFill>
                          <a:effectLst/>
                          <a:latin typeface="Arial" panose="020B0604020202020204" pitchFamily="34" charset="0"/>
                        </a:rPr>
                        <a:t>A. Total Contrato de Obra</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$ 13.778</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67602">
                <a:tc gridSpan="2">
                  <a:txBody>
                    <a:bodyPr/>
                    <a:lstStyle/>
                    <a:p>
                      <a:pPr algn="l" rtl="0" fontAlgn="ctr"/>
                      <a:r>
                        <a:rPr lang="es-ES" sz="900" b="0" i="0" u="none" strike="noStrike">
                          <a:solidFill>
                            <a:srgbClr val="375623"/>
                          </a:solidFill>
                          <a:effectLst/>
                          <a:latin typeface="Arial" panose="020B0604020202020204" pitchFamily="34" charset="0"/>
                        </a:rPr>
                        <a:t>A.1. Inversión acumulada obra hasta 2018</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$ 7.071</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67602">
                <a:tc gridSpan="2">
                  <a:txBody>
                    <a:bodyPr/>
                    <a:lstStyle/>
                    <a:p>
                      <a:pPr algn="l" rtl="0" fontAlgn="ctr"/>
                      <a:r>
                        <a:rPr lang="es-ES" sz="900" b="0" i="0" u="none" strike="noStrike">
                          <a:solidFill>
                            <a:srgbClr val="375623"/>
                          </a:solidFill>
                          <a:effectLst/>
                          <a:latin typeface="Arial" panose="020B0604020202020204" pitchFamily="34" charset="0"/>
                        </a:rPr>
                        <a:t>A.2.  Inversión obra  2019</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$ 3.505</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67602">
                <a:tc gridSpan="2">
                  <a:txBody>
                    <a:bodyPr/>
                    <a:lstStyle/>
                    <a:p>
                      <a:pPr algn="l" rtl="0" fontAlgn="ctr"/>
                      <a:r>
                        <a:rPr lang="es-CO" sz="900" b="0" i="0" u="none" strike="noStrike" dirty="0">
                          <a:solidFill>
                            <a:srgbClr val="375623"/>
                          </a:solidFill>
                          <a:effectLst/>
                          <a:latin typeface="Arial" panose="020B0604020202020204" pitchFamily="34" charset="0"/>
                        </a:rPr>
                        <a:t>B. Total Contrato Interventoría</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$ 2.319</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67602">
                <a:tc gridSpan="2">
                  <a:txBody>
                    <a:bodyPr/>
                    <a:lstStyle/>
                    <a:p>
                      <a:pPr algn="l" rtl="0" fontAlgn="ctr"/>
                      <a:r>
                        <a:rPr lang="es-ES" sz="900" b="0" i="0" u="none" strike="noStrike" dirty="0">
                          <a:solidFill>
                            <a:srgbClr val="375623"/>
                          </a:solidFill>
                          <a:effectLst/>
                          <a:latin typeface="Arial" panose="020B0604020202020204" pitchFamily="34" charset="0"/>
                        </a:rPr>
                        <a:t>B.1. Inversión  acumulada interventoría hasta 2018</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rPr>
                        <a:t>$ 1.721</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67602">
                <a:tc gridSpan="2">
                  <a:txBody>
                    <a:bodyPr/>
                    <a:lstStyle/>
                    <a:p>
                      <a:pPr algn="l" rtl="0" fontAlgn="ctr"/>
                      <a:r>
                        <a:rPr lang="es-ES" sz="900" b="0" i="0" u="none" strike="noStrike" dirty="0">
                          <a:solidFill>
                            <a:srgbClr val="375623"/>
                          </a:solidFill>
                          <a:effectLst/>
                          <a:latin typeface="Arial" panose="020B0604020202020204" pitchFamily="34" charset="0"/>
                        </a:rPr>
                        <a:t>B.2 Inversión  Interventoría 2019</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rPr>
                        <a:t>$ 598</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67602">
                <a:tc gridSpan="2">
                  <a:txBody>
                    <a:bodyPr/>
                    <a:lstStyle/>
                    <a:p>
                      <a:pPr algn="l" rtl="0" fontAlgn="ctr"/>
                      <a:r>
                        <a:rPr lang="es-CO" sz="900" b="0" i="0" u="none" strike="noStrike" dirty="0">
                          <a:solidFill>
                            <a:srgbClr val="375623"/>
                          </a:solidFill>
                          <a:effectLst/>
                          <a:latin typeface="Arial" panose="020B0604020202020204" pitchFamily="34" charset="0"/>
                        </a:rPr>
                        <a:t>Total Inversión </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dirty="0">
                          <a:solidFill>
                            <a:srgbClr val="375623"/>
                          </a:solidFill>
                          <a:effectLst/>
                          <a:latin typeface="Arial" panose="020B0604020202020204" pitchFamily="34" charset="0"/>
                        </a:rPr>
                        <a:t>$ 16.097</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67602">
                <a:tc gridSpan="2">
                  <a:txBody>
                    <a:bodyPr/>
                    <a:lstStyle/>
                    <a:p>
                      <a:pPr algn="l" rtl="0" fontAlgn="ctr"/>
                      <a:r>
                        <a:rPr lang="es-CO" sz="900" b="0" i="0" u="none" strike="noStrike">
                          <a:solidFill>
                            <a:srgbClr val="375623"/>
                          </a:solidFill>
                          <a:effectLst/>
                          <a:latin typeface="Arial" panose="020B0604020202020204" pitchFamily="34" charset="0"/>
                        </a:rPr>
                        <a:t>Inversión acumulada a 2019</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dirty="0">
                          <a:solidFill>
                            <a:srgbClr val="375623"/>
                          </a:solidFill>
                          <a:effectLst/>
                          <a:latin typeface="Arial" panose="020B0604020202020204" pitchFamily="34" charset="0"/>
                        </a:rPr>
                        <a:t>$ 12.895</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67602">
                <a:tc gridSpan="4">
                  <a:txBody>
                    <a:bodyPr/>
                    <a:lstStyle/>
                    <a:p>
                      <a:pPr algn="ctr" rtl="0" fontAlgn="ctr"/>
                      <a:r>
                        <a:rPr lang="es-ES" sz="900" b="0" i="0" u="none" strike="noStrike" dirty="0">
                          <a:solidFill>
                            <a:srgbClr val="FFFFFF"/>
                          </a:solidFill>
                          <a:effectLst/>
                          <a:latin typeface="Arial" panose="020B0604020202020204" pitchFamily="34" charset="0"/>
                        </a:rPr>
                        <a:t>ALCANCE  FÍSICO TOTAL DEL CONTRATO O PROYECTO</a:t>
                      </a:r>
                    </a:p>
                  </a:txBody>
                  <a:tcPr marL="9524" marR="9524"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77104">
                <a:tc>
                  <a:txBody>
                    <a:bodyPr/>
                    <a:lstStyle/>
                    <a:p>
                      <a:pPr algn="ctr" rtl="0" fontAlgn="ctr"/>
                      <a:r>
                        <a:rPr lang="es-CO" sz="900" b="1" i="0" u="none" strike="noStrike">
                          <a:solidFill>
                            <a:srgbClr val="375623"/>
                          </a:solidFill>
                          <a:effectLst/>
                          <a:latin typeface="Arial" panose="020B0604020202020204" pitchFamily="34" charset="0"/>
                        </a:rPr>
                        <a:t>SECTOR/TRAMO</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CANTIDAD </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rPr>
                        <a:t>INTERVENCIÓN PREVISTA</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rPr>
                        <a:t>AVANCE TOTAL ACUMULADO</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83909">
                <a:tc>
                  <a:txBody>
                    <a:bodyPr/>
                    <a:lstStyle/>
                    <a:p>
                      <a:pPr algn="ctr" rtl="0" fontAlgn="ctr"/>
                      <a:r>
                        <a:rPr lang="it-IT" sz="900" b="0" i="0" u="none" strike="noStrike">
                          <a:solidFill>
                            <a:srgbClr val="375623"/>
                          </a:solidFill>
                          <a:effectLst/>
                          <a:latin typeface="Arial" panose="020B0604020202020204" pitchFamily="34" charset="0"/>
                        </a:rPr>
                        <a:t>Glorieta Club Campestre –Glorieta Malibu</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4 KM</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Rehabilitación </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rPr>
                        <a:t>3.2 km</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75982">
                <a:tc>
                  <a:txBody>
                    <a:bodyPr/>
                    <a:lstStyle/>
                    <a:p>
                      <a:pPr algn="ctr" rtl="0" fontAlgn="ctr"/>
                      <a:r>
                        <a:rPr lang="es-CO" sz="900" b="0" i="0" u="none" strike="noStrike">
                          <a:solidFill>
                            <a:srgbClr val="375623"/>
                          </a:solidFill>
                          <a:effectLst/>
                          <a:latin typeface="Arial" panose="020B0604020202020204" pitchFamily="34" charset="0"/>
                        </a:rPr>
                        <a:t>Sector F8 a Citronela </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rPr>
                        <a:t>1 </a:t>
                      </a:r>
                      <a:r>
                        <a:rPr lang="es-CO" sz="900" b="0" i="0" u="none" strike="noStrike" dirty="0" err="1">
                          <a:solidFill>
                            <a:srgbClr val="375623"/>
                          </a:solidFill>
                          <a:effectLst/>
                          <a:latin typeface="Arial" panose="020B0604020202020204" pitchFamily="34" charset="0"/>
                        </a:rPr>
                        <a:t>und</a:t>
                      </a:r>
                      <a:endParaRPr lang="es-CO" sz="900" b="0" i="0" u="none" strike="noStrike" dirty="0">
                        <a:solidFill>
                          <a:srgbClr val="375623"/>
                        </a:solidFill>
                        <a:effectLst/>
                        <a:latin typeface="Arial" panose="020B0604020202020204" pitchFamily="34" charset="0"/>
                      </a:endParaRP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rPr>
                        <a:t>Mantenimiento </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rPr>
                        <a:t>1 </a:t>
                      </a:r>
                      <a:r>
                        <a:rPr lang="es-CO" sz="900" b="0" i="0" u="none" strike="noStrike" dirty="0" err="1">
                          <a:solidFill>
                            <a:srgbClr val="375623"/>
                          </a:solidFill>
                          <a:effectLst/>
                          <a:latin typeface="Arial" panose="020B0604020202020204" pitchFamily="34" charset="0"/>
                        </a:rPr>
                        <a:t>und</a:t>
                      </a:r>
                      <a:endParaRPr lang="es-CO" sz="900" b="0" i="0" u="none" strike="noStrike" dirty="0">
                        <a:solidFill>
                          <a:srgbClr val="375623"/>
                        </a:solidFill>
                        <a:effectLst/>
                        <a:latin typeface="Arial" panose="020B0604020202020204" pitchFamily="34" charset="0"/>
                      </a:endParaRP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graphicFrame>
        <p:nvGraphicFramePr>
          <p:cNvPr id="6" name="Tabla 5">
            <a:extLst>
              <a:ext uri="{FF2B5EF4-FFF2-40B4-BE49-F238E27FC236}">
                <a16:creationId xmlns:a16="http://schemas.microsoft.com/office/drawing/2014/main" id="{3C353E8A-1560-4393-93DC-10F21CA83B5A}"/>
              </a:ext>
            </a:extLst>
          </p:cNvPr>
          <p:cNvGraphicFramePr>
            <a:graphicFrameLocks noGrp="1"/>
          </p:cNvGraphicFramePr>
          <p:nvPr/>
        </p:nvGraphicFramePr>
        <p:xfrm>
          <a:off x="942975" y="1166813"/>
          <a:ext cx="4699000" cy="2949575"/>
        </p:xfrm>
        <a:graphic>
          <a:graphicData uri="http://schemas.openxmlformats.org/drawingml/2006/table">
            <a:tbl>
              <a:tblPr firstRow="1" bandRow="1"/>
              <a:tblGrid>
                <a:gridCol w="1657252">
                  <a:extLst>
                    <a:ext uri="{9D8B030D-6E8A-4147-A177-3AD203B41FA5}">
                      <a16:colId xmlns:a16="http://schemas.microsoft.com/office/drawing/2014/main" val="20000"/>
                    </a:ext>
                  </a:extLst>
                </a:gridCol>
                <a:gridCol w="983993">
                  <a:extLst>
                    <a:ext uri="{9D8B030D-6E8A-4147-A177-3AD203B41FA5}">
                      <a16:colId xmlns:a16="http://schemas.microsoft.com/office/drawing/2014/main" val="20001"/>
                    </a:ext>
                  </a:extLst>
                </a:gridCol>
                <a:gridCol w="1215319">
                  <a:extLst>
                    <a:ext uri="{9D8B030D-6E8A-4147-A177-3AD203B41FA5}">
                      <a16:colId xmlns:a16="http://schemas.microsoft.com/office/drawing/2014/main" val="20002"/>
                    </a:ext>
                  </a:extLst>
                </a:gridCol>
                <a:gridCol w="842436">
                  <a:extLst>
                    <a:ext uri="{9D8B030D-6E8A-4147-A177-3AD203B41FA5}">
                      <a16:colId xmlns:a16="http://schemas.microsoft.com/office/drawing/2014/main" val="20003"/>
                    </a:ext>
                  </a:extLst>
                </a:gridCol>
              </a:tblGrid>
              <a:tr h="190541">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INFORMACION DEL CONTRATO</a:t>
                      </a:r>
                    </a:p>
                  </a:txBody>
                  <a:tcPr marL="9524" marR="9524"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90541">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9524" marR="9524"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901 DE 2017</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90541">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9524" marR="9524"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28/08/2017</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90541">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4" marR="9524" marT="9527"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31/12/2019</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90541">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4" marR="9524"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90541">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AHORROS EN COSTOS DE OPERACIÓN VEHICULAR:  2.000</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Pesos</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90541">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 EN TIEMPOS DE RECORRIDO:  30</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Minutos</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90541">
                <a:tc gridSpan="3">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 EMPLEOS  GENERADOS:</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31</a:t>
                      </a:r>
                    </a:p>
                  </a:txBody>
                  <a:tcPr marL="9524" marR="9524" marT="9527"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85812">
                <a:tc gridSpan="4">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Disminución de los costos de operación de los vehículos de carga y tiempos de recorrido. </a:t>
                      </a:r>
                    </a:p>
                  </a:txBody>
                  <a:tcPr marL="9524" marR="9524"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90541">
                <a:tc gridSpan="4">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Ahorro en tiempos de recorrido: Vehículos pesados 30 minutos, livianos 20 minutos</a:t>
                      </a:r>
                    </a:p>
                  </a:txBody>
                  <a:tcPr marL="9524" marR="9524"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90541">
                <a:tc gridSpan="4">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Disminución de la accidentalidad: Reducción del 75%. </a:t>
                      </a:r>
                    </a:p>
                  </a:txBody>
                  <a:tcPr marL="9524" marR="9524" marT="952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90541">
                <a:tc gridSpan="4">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9524" marR="9524" marT="952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283906">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83906">
                <a:tc>
                  <a:txBody>
                    <a:bodyPr/>
                    <a:lstStyle/>
                    <a:p>
                      <a:pPr algn="just" rtl="0" fontAlgn="ctr"/>
                      <a:r>
                        <a:rPr lang="es-ES" sz="900" b="1" i="0" u="none" strike="noStrike">
                          <a:solidFill>
                            <a:srgbClr val="375623"/>
                          </a:solidFill>
                          <a:effectLst/>
                          <a:latin typeface="Arial" panose="020B0604020202020204" pitchFamily="34" charset="0"/>
                          <a:cs typeface="Arial" panose="020B0604020202020204" pitchFamily="34" charset="0"/>
                        </a:rPr>
                        <a:t>Rehabilitación y/o mantenimiento red primaria</a:t>
                      </a:r>
                    </a:p>
                  </a:txBody>
                  <a:tcPr marL="9524" marR="9524" marT="9527"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a:t>
                      </a:r>
                    </a:p>
                  </a:txBody>
                  <a:tcPr marL="9524" marR="9524" marT="9527"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3.20</a:t>
                      </a:r>
                    </a:p>
                  </a:txBody>
                  <a:tcPr marL="9524" marR="9524" marT="9527"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bl>
          </a:graphicData>
        </a:graphic>
      </p:graphicFrame>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ángulo 3">
            <a:extLst>
              <a:ext uri="{FF2B5EF4-FFF2-40B4-BE49-F238E27FC236}">
                <a16:creationId xmlns:a16="http://schemas.microsoft.com/office/drawing/2014/main" id="{2AA3F38C-8B7D-4221-BE8A-DDC85C506220}"/>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32099" name="Rectángulo 7">
            <a:extLst>
              <a:ext uri="{FF2B5EF4-FFF2-40B4-BE49-F238E27FC236}">
                <a16:creationId xmlns:a16="http://schemas.microsoft.com/office/drawing/2014/main" id="{8635AF53-3029-489A-94D2-A178338B5BCE}"/>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0F6D42D1-E2B1-4275-A9E1-B3F8BCD5F092}"/>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32101" name="Imagen 14">
            <a:extLst>
              <a:ext uri="{FF2B5EF4-FFF2-40B4-BE49-F238E27FC236}">
                <a16:creationId xmlns:a16="http://schemas.microsoft.com/office/drawing/2014/main" id="{50FF1BFE-158C-4CD3-89F5-4674E594DB2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51963" y="5857875"/>
            <a:ext cx="1979612"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2" name="CuadroTexto 2">
            <a:extLst>
              <a:ext uri="{FF2B5EF4-FFF2-40B4-BE49-F238E27FC236}">
                <a16:creationId xmlns:a16="http://schemas.microsoft.com/office/drawing/2014/main" id="{13C36EE6-4B0E-4FE6-AFF8-FB3EF572D1CF}"/>
              </a:ext>
            </a:extLst>
          </p:cNvPr>
          <p:cNvSpPr txBox="1">
            <a:spLocks noChangeArrowheads="1"/>
          </p:cNvSpPr>
          <p:nvPr/>
        </p:nvSpPr>
        <p:spPr bwMode="auto">
          <a:xfrm>
            <a:off x="1176338" y="1387475"/>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32103" name="CuadroTexto 11">
            <a:extLst>
              <a:ext uri="{FF2B5EF4-FFF2-40B4-BE49-F238E27FC236}">
                <a16:creationId xmlns:a16="http://schemas.microsoft.com/office/drawing/2014/main" id="{E4A9996E-144F-42B9-8955-6D29BD7EB772}"/>
              </a:ext>
            </a:extLst>
          </p:cNvPr>
          <p:cNvSpPr txBox="1">
            <a:spLocks noChangeArrowheads="1"/>
          </p:cNvSpPr>
          <p:nvPr/>
        </p:nvSpPr>
        <p:spPr bwMode="auto">
          <a:xfrm>
            <a:off x="9607550" y="144621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32104" name="Imagen 16">
            <a:extLst>
              <a:ext uri="{FF2B5EF4-FFF2-40B4-BE49-F238E27FC236}">
                <a16:creationId xmlns:a16="http://schemas.microsoft.com/office/drawing/2014/main" id="{2EDF1214-B57F-495F-A8B3-6A976AC4579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05" name="Imagen 2">
            <a:extLst>
              <a:ext uri="{FF2B5EF4-FFF2-40B4-BE49-F238E27FC236}">
                <a16:creationId xmlns:a16="http://schemas.microsoft.com/office/drawing/2014/main" id="{87B75900-4BD4-4C87-8674-124FAB6A9ED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11304AC6-9064-4554-9796-9BD3AAC7439C}"/>
              </a:ext>
            </a:extLst>
          </p:cNvPr>
          <p:cNvSpPr txBox="1"/>
          <p:nvPr/>
        </p:nvSpPr>
        <p:spPr>
          <a:xfrm>
            <a:off x="1176338" y="1881188"/>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20" name="CuadroTexto 19">
            <a:extLst>
              <a:ext uri="{FF2B5EF4-FFF2-40B4-BE49-F238E27FC236}">
                <a16:creationId xmlns:a16="http://schemas.microsoft.com/office/drawing/2014/main" id="{AC23A795-B80B-4D7A-91AC-D4F8F5132099}"/>
              </a:ext>
            </a:extLst>
          </p:cNvPr>
          <p:cNvSpPr txBox="1"/>
          <p:nvPr/>
        </p:nvSpPr>
        <p:spPr>
          <a:xfrm>
            <a:off x="7070725" y="1901825"/>
            <a:ext cx="3824288" cy="3360738"/>
          </a:xfrm>
          <a:prstGeom prst="rect">
            <a:avLst/>
          </a:prstGeom>
          <a:solidFill>
            <a:schemeClr val="lt1"/>
          </a:solidFill>
          <a:ln w="38100">
            <a:solidFill>
              <a:schemeClr val="accent6">
                <a:lumMod val="20000"/>
                <a:lumOff val="80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612D7697-A5B1-4E0F-A7AF-274CF73D24E8}"/>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DE677453-CEFD-4931-A1AE-A42F7EFAEB03}"/>
              </a:ext>
            </a:extLst>
          </p:cNvPr>
          <p:cNvSpPr txBox="1"/>
          <p:nvPr/>
        </p:nvSpPr>
        <p:spPr>
          <a:xfrm>
            <a:off x="6796088" y="1943100"/>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32110" name="CuadroTexto 4">
            <a:extLst>
              <a:ext uri="{FF2B5EF4-FFF2-40B4-BE49-F238E27FC236}">
                <a16:creationId xmlns:a16="http://schemas.microsoft.com/office/drawing/2014/main" id="{89F2B15E-421A-4609-B901-7926A42891B5}"/>
              </a:ext>
            </a:extLst>
          </p:cNvPr>
          <p:cNvSpPr txBox="1">
            <a:spLocks noChangeArrowheads="1"/>
          </p:cNvSpPr>
          <p:nvPr/>
        </p:nvSpPr>
        <p:spPr bwMode="auto">
          <a:xfrm>
            <a:off x="4481513" y="5380038"/>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800">
                <a:solidFill>
                  <a:srgbClr val="385723"/>
                </a:solidFill>
              </a:rPr>
              <a:t>Tramo LAURELES-GRANCOLOMBIANA</a:t>
            </a:r>
          </a:p>
          <a:p>
            <a:pPr>
              <a:lnSpc>
                <a:spcPct val="100000"/>
              </a:lnSpc>
              <a:spcBef>
                <a:spcPct val="0"/>
              </a:spcBef>
              <a:buFontTx/>
              <a:buNone/>
            </a:pPr>
            <a:endParaRPr lang="es-CO" altLang="es-CO" sz="1800">
              <a:solidFill>
                <a:srgbClr val="000000"/>
              </a:solidFill>
            </a:endParaRPr>
          </a:p>
        </p:txBody>
      </p:sp>
      <p:pic>
        <p:nvPicPr>
          <p:cNvPr id="132111" name="Imagen 1">
            <a:extLst>
              <a:ext uri="{FF2B5EF4-FFF2-40B4-BE49-F238E27FC236}">
                <a16:creationId xmlns:a16="http://schemas.microsoft.com/office/drawing/2014/main" id="{F89F10F3-7C33-4160-8668-9C00D27BCD10}"/>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98563" y="1912938"/>
            <a:ext cx="4067175" cy="331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112" name="Imagen 2">
            <a:extLst>
              <a:ext uri="{FF2B5EF4-FFF2-40B4-BE49-F238E27FC236}">
                <a16:creationId xmlns:a16="http://schemas.microsoft.com/office/drawing/2014/main" id="{296227B2-AF64-42F3-BC39-960996C2447F}"/>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0375" y="1963738"/>
            <a:ext cx="4067175" cy="329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3">
            <a:extLst>
              <a:ext uri="{FF2B5EF4-FFF2-40B4-BE49-F238E27FC236}">
                <a16:creationId xmlns:a16="http://schemas.microsoft.com/office/drawing/2014/main" id="{0F2FBACE-9B86-4D0D-BBAD-4B9ECE98EB67}"/>
              </a:ext>
            </a:extLst>
          </p:cNvPr>
          <p:cNvSpPr/>
          <p:nvPr/>
        </p:nvSpPr>
        <p:spPr>
          <a:xfrm>
            <a:off x="-28575" y="0"/>
            <a:ext cx="12222163" cy="6950075"/>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33123" name="Imagen 1">
            <a:extLst>
              <a:ext uri="{FF2B5EF4-FFF2-40B4-BE49-F238E27FC236}">
                <a16:creationId xmlns:a16="http://schemas.microsoft.com/office/drawing/2014/main" id="{8402BDF0-19E5-47AF-B294-B06BBF64D0BB}"/>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63075" y="5937250"/>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9741DBA9-F25A-482A-9EA8-0C388447456F}"/>
              </a:ext>
            </a:extLst>
          </p:cNvPr>
          <p:cNvGrpSpPr>
            <a:grpSpLocks/>
          </p:cNvGrpSpPr>
          <p:nvPr/>
        </p:nvGrpSpPr>
        <p:grpSpPr bwMode="auto">
          <a:xfrm>
            <a:off x="6104082" y="1096385"/>
            <a:ext cx="5238606"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045BE476-8722-481C-AFA2-504ECE11916B}"/>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7B74C3E5-AEC5-4953-BCD5-C0BE0A086915}"/>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5C362FCE-D282-41B4-85ED-B8187C848228}"/>
                </a:ext>
              </a:extLst>
            </p:cNvPr>
            <p:cNvSpPr txBox="1"/>
            <p:nvPr/>
          </p:nvSpPr>
          <p:spPr>
            <a:xfrm>
              <a:off x="5031026" y="1145735"/>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Departamentos del Cauca y Valle del Cauca  </a:t>
              </a:r>
            </a:p>
          </p:txBody>
        </p:sp>
        <p:sp>
          <p:nvSpPr>
            <p:cNvPr id="16" name="Elipse 15">
              <a:extLst>
                <a:ext uri="{FF2B5EF4-FFF2-40B4-BE49-F238E27FC236}">
                  <a16:creationId xmlns:a16="http://schemas.microsoft.com/office/drawing/2014/main" id="{141F9C81-FE34-4B20-8E38-3FF5A8DDCCEF}"/>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133125" name="Rectángulo 67">
            <a:extLst>
              <a:ext uri="{FF2B5EF4-FFF2-40B4-BE49-F238E27FC236}">
                <a16:creationId xmlns:a16="http://schemas.microsoft.com/office/drawing/2014/main" id="{8CB273DA-07C7-40B5-9D00-6F4AD51CD427}"/>
              </a:ext>
            </a:extLst>
          </p:cNvPr>
          <p:cNvSpPr>
            <a:spLocks noChangeArrowheads="1"/>
          </p:cNvSpPr>
          <p:nvPr/>
        </p:nvSpPr>
        <p:spPr bwMode="auto">
          <a:xfrm>
            <a:off x="871538" y="100013"/>
            <a:ext cx="10471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pt-BR"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rPr>
              <a:t>: </a:t>
            </a:r>
            <a:r>
              <a:rPr lang="es-CO" altLang="es-CO" sz="1600" b="1">
                <a:solidFill>
                  <a:srgbClr val="385723"/>
                </a:solidFill>
                <a:latin typeface="Arial" panose="020B0604020202020204" pitchFamily="34" charset="0"/>
                <a:ea typeface="Verdana" panose="020B0604030504040204" pitchFamily="34" charset="0"/>
                <a:cs typeface="Arial" panose="020B0604020202020204" pitchFamily="34" charset="0"/>
              </a:rPr>
              <a:t>GESTION Y MANTENIMIENTO VIAL INTEGRAL DE LAS CARRETERAS EN LOS DEPARTAMENTOS DE CAUCA Y VALLE DEL CAUCA</a:t>
            </a:r>
            <a:endParaRPr lang="pt-BR" altLang="es-CO" sz="1400" b="1">
              <a:solidFill>
                <a:srgbClr val="385723"/>
              </a:solidFill>
              <a:latin typeface="Arial" panose="020B0604020202020204" pitchFamily="34" charset="0"/>
              <a:ea typeface="Verdana" panose="020B0604030504040204" pitchFamily="34" charset="0"/>
              <a:cs typeface="Arial" panose="020B0604020202020204" pitchFamily="34" charset="0"/>
            </a:endParaRPr>
          </a:p>
        </p:txBody>
      </p:sp>
      <p:sp>
        <p:nvSpPr>
          <p:cNvPr id="69" name="Rectángulo 68">
            <a:extLst>
              <a:ext uri="{FF2B5EF4-FFF2-40B4-BE49-F238E27FC236}">
                <a16:creationId xmlns:a16="http://schemas.microsoft.com/office/drawing/2014/main" id="{8EF6BA0F-4D5E-47E9-B649-1F3879391A5C}"/>
              </a:ext>
            </a:extLst>
          </p:cNvPr>
          <p:cNvSpPr/>
          <p:nvPr/>
        </p:nvSpPr>
        <p:spPr>
          <a:xfrm>
            <a:off x="860425" y="563563"/>
            <a:ext cx="10471150" cy="762000"/>
          </a:xfrm>
          <a:prstGeom prst="rect">
            <a:avLst/>
          </a:prstGeom>
        </p:spPr>
        <p:txBody>
          <a:bodyPr>
            <a:spAutoFit/>
          </a:bodyPr>
          <a:lstStyle/>
          <a:p>
            <a:pPr eaLnBrk="1" fontAlgn="auto" hangingPunct="1">
              <a:spcBef>
                <a:spcPts val="0"/>
              </a:spcBef>
              <a:spcAft>
                <a:spcPts val="0"/>
              </a:spcAft>
              <a:defRPr/>
            </a:pPr>
            <a:r>
              <a:rPr lang="es-ES" altLang="es-CO" sz="105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05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a:rPr>
              <a:t>Gestión y mantenimiento vial integral de las carreteras 2504 (PR 77+0030 al PR 91+000), 2504A, 25CCA (PR5+0100 al PR6+0500), 25CCC, 25CCD, 2505, 25VLB, 25VLC, 25VLD, 1901 (PR8+900 al PR 60+850), 2301, 2302 (PR 0+000 al PR 123+200), 4803, 4001 y 40VLA, 3105 (PR 50+0000 al PR88+0000 (Glorieta de Versalles)), 2505B, 23VL-01, 23VL-02, 23VL-02_1, 23VL-02_2, (Incluye variantes, pasos nacionales e intersecciones), en los departamentos de Cauca y Valle del Cauca</a:t>
            </a:r>
            <a:endParaRPr lang="es-ES" altLang="es-CO" sz="105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fontAlgn="auto" hangingPunct="1">
              <a:spcBef>
                <a:spcPts val="0"/>
              </a:spcBef>
              <a:spcAft>
                <a:spcPts val="0"/>
              </a:spcAft>
              <a:defRPr/>
            </a:pPr>
            <a:r>
              <a:rPr lang="es-ES" sz="1050" b="1" dirty="0">
                <a:solidFill>
                  <a:srgbClr val="70AD47">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Dependencia Encargada:</a:t>
            </a:r>
            <a:r>
              <a:rPr lang="es-ES" sz="1050" b="1" dirty="0">
                <a:solidFill>
                  <a:srgbClr val="5B9BD5">
                    <a:lumMod val="50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 </a:t>
            </a:r>
            <a:r>
              <a:rPr lang="es-ES" sz="105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Subdirección Red Nacional de Carretera</a:t>
            </a:r>
            <a:r>
              <a:rPr lang="es-ES" sz="1200" dirty="0">
                <a:solidFill>
                  <a:srgbClr val="70AD47">
                    <a:lumMod val="75000"/>
                  </a:srgbClr>
                </a:solidFill>
                <a:latin typeface="Arial" panose="020B0604020202020204" pitchFamily="34" charset="0"/>
                <a:ea typeface="Verdana" panose="020B0604030504040204" pitchFamily="34" charset="0"/>
                <a:cs typeface="Arial" panose="020B0604020202020204" pitchFamily="34" charset="0"/>
                <a:sym typeface="Helvetica Neue Bold Condensed" charset="0"/>
              </a:rPr>
              <a:t>s</a:t>
            </a:r>
            <a:endParaRPr lang="es-ES" altLang="es-CO" sz="1600" dirty="0">
              <a:solidFill>
                <a:srgbClr val="70AD47">
                  <a:lumMod val="75000"/>
                </a:srgbClr>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33127" name="Imagen 35">
            <a:extLst>
              <a:ext uri="{FF2B5EF4-FFF2-40B4-BE49-F238E27FC236}">
                <a16:creationId xmlns:a16="http://schemas.microsoft.com/office/drawing/2014/main" id="{1D59A2B6-C022-4398-8ABC-FF740CC311D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50" y="5937250"/>
            <a:ext cx="6669088" cy="9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28" name="CuadroTexto 3">
            <a:extLst>
              <a:ext uri="{FF2B5EF4-FFF2-40B4-BE49-F238E27FC236}">
                <a16:creationId xmlns:a16="http://schemas.microsoft.com/office/drawing/2014/main" id="{B5EE54E0-CE37-4754-926F-AC179BF7FD6C}"/>
              </a:ext>
            </a:extLst>
          </p:cNvPr>
          <p:cNvSpPr txBox="1">
            <a:spLocks noChangeArrowheads="1"/>
          </p:cNvSpPr>
          <p:nvPr/>
        </p:nvSpPr>
        <p:spPr bwMode="auto">
          <a:xfrm>
            <a:off x="5187950" y="46291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27B1B00B-D547-411E-BFD7-5392010577CB}"/>
              </a:ext>
            </a:extLst>
          </p:cNvPr>
          <p:cNvGrpSpPr>
            <a:grpSpLocks/>
          </p:cNvGrpSpPr>
          <p:nvPr/>
        </p:nvGrpSpPr>
        <p:grpSpPr bwMode="auto">
          <a:xfrm>
            <a:off x="6089173" y="1635131"/>
            <a:ext cx="5253515" cy="449301"/>
            <a:chOff x="3797995" y="1071476"/>
            <a:chExt cx="8840944" cy="665275"/>
          </a:xfrm>
          <a:solidFill>
            <a:schemeClr val="accent6">
              <a:lumMod val="60000"/>
              <a:lumOff val="40000"/>
            </a:schemeClr>
          </a:solidFill>
        </p:grpSpPr>
        <p:sp>
          <p:nvSpPr>
            <p:cNvPr id="39" name="Pentágono 11">
              <a:extLst>
                <a:ext uri="{FF2B5EF4-FFF2-40B4-BE49-F238E27FC236}">
                  <a16:creationId xmlns:a16="http://schemas.microsoft.com/office/drawing/2014/main" id="{BB6619C2-0FE1-4F55-BF47-501FC0CB3BB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ACC01108-3BF3-41A6-AFA7-55A22D164B82}"/>
                </a:ext>
              </a:extLst>
            </p:cNvPr>
            <p:cNvSpPr/>
            <p:nvPr/>
          </p:nvSpPr>
          <p:spPr>
            <a:xfrm>
              <a:off x="4803096" y="1071476"/>
              <a:ext cx="7835843"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Interconectar los departamentos de      Cauca y Valle del Cauca con el centro del país.</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72EA0784-8A41-452E-BE04-ADB107A9CF0E}"/>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12B1FE32-4D01-4B03-A963-752FB2E3B727}"/>
              </a:ext>
            </a:extLst>
          </p:cNvPr>
          <p:cNvGrpSpPr>
            <a:grpSpLocks/>
          </p:cNvGrpSpPr>
          <p:nvPr/>
        </p:nvGrpSpPr>
        <p:grpSpPr bwMode="auto">
          <a:xfrm>
            <a:off x="6117335" y="2117372"/>
            <a:ext cx="5225353"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8893AD7D-9285-4F87-808D-90AAB3B3BF56}"/>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7CB91F6F-CE55-413B-847F-01CAD10F51D8}"/>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645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45A962FE-260D-4956-9697-FDE1B36AC94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02790FE4-FFC7-460F-8D84-30695E919D19}"/>
              </a:ext>
            </a:extLst>
          </p:cNvPr>
          <p:cNvGrpSpPr>
            <a:grpSpLocks/>
          </p:cNvGrpSpPr>
          <p:nvPr/>
        </p:nvGrpSpPr>
        <p:grpSpPr bwMode="auto">
          <a:xfrm>
            <a:off x="6104082" y="2594733"/>
            <a:ext cx="5238606"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7BAABE59-B154-4071-A868-F149EBE8E13C}"/>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1186475C-6310-4EA8-86B8-8123904ED35B}"/>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A7A96836-199D-4503-A76E-3C94BF4C26CF}"/>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645</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D65B9BEE-B474-449E-B2E1-187E744D78ED}"/>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33132" name="Imagen 54">
            <a:extLst>
              <a:ext uri="{FF2B5EF4-FFF2-40B4-BE49-F238E27FC236}">
                <a16:creationId xmlns:a16="http://schemas.microsoft.com/office/drawing/2014/main" id="{2AB222E8-F545-491B-9CE4-BA0E475C8D7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486275" y="6084888"/>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133" name="Grupo 30">
            <a:extLst>
              <a:ext uri="{FF2B5EF4-FFF2-40B4-BE49-F238E27FC236}">
                <a16:creationId xmlns:a16="http://schemas.microsoft.com/office/drawing/2014/main" id="{C4959CB6-DB78-46F4-A1B6-662398F780B0}"/>
              </a:ext>
            </a:extLst>
          </p:cNvPr>
          <p:cNvGrpSpPr>
            <a:grpSpLocks/>
          </p:cNvGrpSpPr>
          <p:nvPr/>
        </p:nvGrpSpPr>
        <p:grpSpPr bwMode="auto">
          <a:xfrm>
            <a:off x="2181225" y="4556125"/>
            <a:ext cx="2867025" cy="1292225"/>
            <a:chOff x="1305329" y="1688833"/>
            <a:chExt cx="4966840" cy="2593927"/>
          </a:xfrm>
        </p:grpSpPr>
        <p:pic>
          <p:nvPicPr>
            <p:cNvPr id="133270" name="Imagen 31">
              <a:extLst>
                <a:ext uri="{FF2B5EF4-FFF2-40B4-BE49-F238E27FC236}">
                  <a16:creationId xmlns:a16="http://schemas.microsoft.com/office/drawing/2014/main" id="{E82F7E71-6FD4-4E26-9066-AECD3DB34E9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305329" y="1690149"/>
              <a:ext cx="1902854" cy="2592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71" name="Imagen 32">
              <a:extLst>
                <a:ext uri="{FF2B5EF4-FFF2-40B4-BE49-F238E27FC236}">
                  <a16:creationId xmlns:a16="http://schemas.microsoft.com/office/drawing/2014/main" id="{9524B544-4DA8-4A81-B90D-62D20441D8A7}"/>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3268395" y="1688833"/>
              <a:ext cx="3003774" cy="2570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E8004E58-110F-4567-9E5C-43E886B128FA}"/>
              </a:ext>
            </a:extLst>
          </p:cNvPr>
          <p:cNvGraphicFramePr>
            <a:graphicFrameLocks noGrp="1"/>
          </p:cNvGraphicFramePr>
          <p:nvPr/>
        </p:nvGraphicFramePr>
        <p:xfrm>
          <a:off x="6116638" y="3013075"/>
          <a:ext cx="5226050" cy="2895600"/>
        </p:xfrm>
        <a:graphic>
          <a:graphicData uri="http://schemas.openxmlformats.org/drawingml/2006/table">
            <a:tbl>
              <a:tblPr firstRow="1" bandRow="1"/>
              <a:tblGrid>
                <a:gridCol w="1843133">
                  <a:extLst>
                    <a:ext uri="{9D8B030D-6E8A-4147-A177-3AD203B41FA5}">
                      <a16:colId xmlns:a16="http://schemas.microsoft.com/office/drawing/2014/main" val="20000"/>
                    </a:ext>
                  </a:extLst>
                </a:gridCol>
                <a:gridCol w="1094360">
                  <a:extLst>
                    <a:ext uri="{9D8B030D-6E8A-4147-A177-3AD203B41FA5}">
                      <a16:colId xmlns:a16="http://schemas.microsoft.com/office/drawing/2014/main" val="20001"/>
                    </a:ext>
                  </a:extLst>
                </a:gridCol>
                <a:gridCol w="1351631">
                  <a:extLst>
                    <a:ext uri="{9D8B030D-6E8A-4147-A177-3AD203B41FA5}">
                      <a16:colId xmlns:a16="http://schemas.microsoft.com/office/drawing/2014/main" val="20002"/>
                    </a:ext>
                  </a:extLst>
                </a:gridCol>
                <a:gridCol w="936926">
                  <a:extLst>
                    <a:ext uri="{9D8B030D-6E8A-4147-A177-3AD203B41FA5}">
                      <a16:colId xmlns:a16="http://schemas.microsoft.com/office/drawing/2014/main" val="20003"/>
                    </a:ext>
                  </a:extLst>
                </a:gridCol>
              </a:tblGrid>
              <a:tr h="146685">
                <a:tc gridSpan="4">
                  <a:txBody>
                    <a:bodyPr/>
                    <a:lstStyle/>
                    <a:p>
                      <a:pPr algn="ctr" rtl="0" fontAlgn="ctr"/>
                      <a:r>
                        <a:rPr lang="es-CO" sz="900" b="0" i="0" u="none" strike="noStrike">
                          <a:solidFill>
                            <a:srgbClr val="FFFFFF"/>
                          </a:solidFill>
                          <a:effectLst/>
                          <a:latin typeface="Arial" panose="020B0604020202020204" pitchFamily="34" charset="0"/>
                          <a:cs typeface="Arial" panose="020B0604020202020204" pitchFamily="34" charset="0"/>
                        </a:rPr>
                        <a:t>INVERSIONES (Millones)</a:t>
                      </a:r>
                    </a:p>
                  </a:txBody>
                  <a:tcPr marL="9525" marR="9525"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68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A. Total Contrato de Obra</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$ 18.777</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4668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acumulada obra hasta 2018</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$ 0</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4668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A.2.  Inversión obra  2019</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$ 11.198</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4668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$ 3.478</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4668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cs typeface="Arial" panose="020B0604020202020204" pitchFamily="34" charset="0"/>
                        </a:rPr>
                        <a:t>$ 0</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46685">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$ 1.307</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4668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$ 22.255</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46685">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$ 12.505</a:t>
                      </a:r>
                    </a:p>
                  </a:txBody>
                  <a:tcPr marL="9525" marR="9525"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46685">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9525" marR="9525"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3844">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SECTOR/TRAMO</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CANTIDAD </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83844">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MEDIACANOA - ANSERMANUEVO</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 KM</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Mantenimiento Pavimentación</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4 km</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283844">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MEDIACANOA - ANSERMANUEVO</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 UN</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Atención de sitios críticos</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 UN</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46685">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TRONCAL DE OCCIDENTE</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90,15 KM</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Señalización horizontal</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65,8 KM</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283844">
                <a:tc>
                  <a:txBody>
                    <a:bodyPr/>
                    <a:lstStyle/>
                    <a:p>
                      <a:pPr algn="ctr" rtl="0" fontAlgn="ctr"/>
                      <a:r>
                        <a:rPr lang="es-ES" sz="900" b="0" i="0" u="none" strike="noStrike">
                          <a:solidFill>
                            <a:srgbClr val="375623"/>
                          </a:solidFill>
                          <a:effectLst/>
                          <a:latin typeface="Arial" panose="020B0604020202020204" pitchFamily="34" charset="0"/>
                          <a:cs typeface="Arial" panose="020B0604020202020204" pitchFamily="34" charset="0"/>
                        </a:rPr>
                        <a:t>ALTERNAS A LA TRONCAL DE OCCIDENTE</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19,15 KM</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Señalización horizontal</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19,15 KM</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46685">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BUGA - BUENAVENTURA</a:t>
                      </a:r>
                    </a:p>
                  </a:txBody>
                  <a:tcPr marL="9525" marR="9525"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30 KM</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Señalización horizontal</a:t>
                      </a:r>
                    </a:p>
                  </a:txBody>
                  <a:tcPr marL="9525" marR="9525"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4,55 KM</a:t>
                      </a:r>
                    </a:p>
                  </a:txBody>
                  <a:tcPr marL="9525" marR="9525"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5"/>
                  </a:ext>
                </a:extLst>
              </a:tr>
            </a:tbl>
          </a:graphicData>
        </a:graphic>
      </p:graphicFrame>
      <p:graphicFrame>
        <p:nvGraphicFramePr>
          <p:cNvPr id="6" name="Tabla 5">
            <a:extLst>
              <a:ext uri="{FF2B5EF4-FFF2-40B4-BE49-F238E27FC236}">
                <a16:creationId xmlns:a16="http://schemas.microsoft.com/office/drawing/2014/main" id="{F9F2F9B0-36C9-40D4-BAA3-46FFDF9133EC}"/>
              </a:ext>
            </a:extLst>
          </p:cNvPr>
          <p:cNvGraphicFramePr>
            <a:graphicFrameLocks noGrp="1"/>
          </p:cNvGraphicFramePr>
          <p:nvPr/>
        </p:nvGraphicFramePr>
        <p:xfrm>
          <a:off x="860425" y="1300163"/>
          <a:ext cx="4816475" cy="3184525"/>
        </p:xfrm>
        <a:graphic>
          <a:graphicData uri="http://schemas.openxmlformats.org/drawingml/2006/table">
            <a:tbl>
              <a:tblPr firstRow="1" bandRow="1"/>
              <a:tblGrid>
                <a:gridCol w="1698683">
                  <a:extLst>
                    <a:ext uri="{9D8B030D-6E8A-4147-A177-3AD203B41FA5}">
                      <a16:colId xmlns:a16="http://schemas.microsoft.com/office/drawing/2014/main" val="20000"/>
                    </a:ext>
                  </a:extLst>
                </a:gridCol>
                <a:gridCol w="1008593">
                  <a:extLst>
                    <a:ext uri="{9D8B030D-6E8A-4147-A177-3AD203B41FA5}">
                      <a16:colId xmlns:a16="http://schemas.microsoft.com/office/drawing/2014/main" val="20001"/>
                    </a:ext>
                  </a:extLst>
                </a:gridCol>
                <a:gridCol w="1245701">
                  <a:extLst>
                    <a:ext uri="{9D8B030D-6E8A-4147-A177-3AD203B41FA5}">
                      <a16:colId xmlns:a16="http://schemas.microsoft.com/office/drawing/2014/main" val="20002"/>
                    </a:ext>
                  </a:extLst>
                </a:gridCol>
                <a:gridCol w="863498">
                  <a:extLst>
                    <a:ext uri="{9D8B030D-6E8A-4147-A177-3AD203B41FA5}">
                      <a16:colId xmlns:a16="http://schemas.microsoft.com/office/drawing/2014/main" val="20003"/>
                    </a:ext>
                  </a:extLst>
                </a:gridCol>
              </a:tblGrid>
              <a:tr h="161891">
                <a:tc gridSpan="4">
                  <a:txBody>
                    <a:bodyPr/>
                    <a:lstStyle/>
                    <a:p>
                      <a:pPr algn="ctr" rtl="0" fontAlgn="b"/>
                      <a:r>
                        <a:rPr lang="es-CO" sz="1000" b="0" i="0" u="none" strike="noStrike">
                          <a:solidFill>
                            <a:srgbClr val="FFFFFF"/>
                          </a:solidFill>
                          <a:effectLst/>
                          <a:latin typeface="Calibri" panose="020F0502020204030204" pitchFamily="34" charset="0"/>
                        </a:rPr>
                        <a:t>INFORMACION DEL CONTRATO</a:t>
                      </a:r>
                    </a:p>
                  </a:txBody>
                  <a:tcPr marL="9525" marR="9525" marT="951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46654">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a:t>
                      </a:r>
                    </a:p>
                  </a:txBody>
                  <a:tcPr marL="9525" marR="9525" marT="951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1587 DE 2019</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46654">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9525" marR="9525" marT="951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17/09/2019</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46654">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5" marR="9525" marT="9515"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31/12/2019</a:t>
                      </a:r>
                    </a:p>
                  </a:txBody>
                  <a:tcPr marL="9525" marR="9525" marT="951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46654">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5" marR="9525" marT="951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146654">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AHORROS EN COSTOS DE OPERACIÓN VEHICULAR:</a:t>
                      </a:r>
                    </a:p>
                  </a:txBody>
                  <a:tcPr marL="9525" marR="9525" marT="951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N.A.</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146654">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 EN TIEMPOS DE RECORRIDO: </a:t>
                      </a:r>
                    </a:p>
                  </a:txBody>
                  <a:tcPr marL="9525" marR="9525" marT="951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N.A.</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46654">
                <a:tc gridSpan="3">
                  <a:txBody>
                    <a:bodyPr/>
                    <a:lstStyle/>
                    <a:p>
                      <a:pPr algn="l" rtl="0" fontAlgn="ctr"/>
                      <a:r>
                        <a:rPr lang="es-CO" sz="900" b="1" i="0" u="none" strike="noStrike">
                          <a:solidFill>
                            <a:srgbClr val="375623"/>
                          </a:solidFill>
                          <a:effectLst/>
                          <a:latin typeface="Arial" panose="020B0604020202020204" pitchFamily="34" charset="0"/>
                          <a:cs typeface="Arial" panose="020B0604020202020204" pitchFamily="34" charset="0"/>
                        </a:rPr>
                        <a:t> EMPLEOS  GENERADOS:</a:t>
                      </a:r>
                    </a:p>
                  </a:txBody>
                  <a:tcPr marL="9525" marR="9525" marT="951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434</a:t>
                      </a:r>
                    </a:p>
                  </a:txBody>
                  <a:tcPr marL="9525" marR="9525" marT="951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832344">
                <a:tc gridSpan="4">
                  <a:txBody>
                    <a:bodyPr/>
                    <a:lstStyle/>
                    <a:p>
                      <a:pPr algn="just"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Mantenimiento de vías ante la creciente demanda en cuanto a la movilización del transporte de carga y de pasajeros. Garantizar además del mantenimiento vial, la prestación de servicios de ambulancia, grúa y carro taller, a los usuarios en los corredores contratados manteniendo un nivel óptimo de servicios. Asegurar la prevención y atención de contingencias durante el plazo del contrato de obra. Optimizar las condiciones de señalización y seguridad vial de los corredores intervenidos.</a:t>
                      </a:r>
                    </a:p>
                  </a:txBody>
                  <a:tcPr marL="9525" marR="9525" marT="951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46654">
                <a:tc gridSpan="4">
                  <a:txBody>
                    <a:bodyPr/>
                    <a:lstStyle/>
                    <a:p>
                      <a:pPr algn="ctr" rtl="0" fontAlgn="b"/>
                      <a:r>
                        <a:rPr lang="es-ES" sz="900" b="0" i="0" u="none" strike="noStrike" dirty="0">
                          <a:solidFill>
                            <a:srgbClr val="FFFFFF"/>
                          </a:solidFill>
                          <a:effectLst/>
                          <a:latin typeface="Arial" panose="020B0604020202020204" pitchFamily="34" charset="0"/>
                          <a:cs typeface="Arial" panose="020B0604020202020204" pitchFamily="34" charset="0"/>
                        </a:rPr>
                        <a:t>METAS DEL CONTRATO O PROYECTO  (PLAN DE ACCIÓN 2019)</a:t>
                      </a:r>
                    </a:p>
                  </a:txBody>
                  <a:tcPr marL="9525" marR="9525" marT="9515"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283792">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5" marR="9525" marT="951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Ejecutado</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146654">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Mantenimiento Rutinario</a:t>
                      </a:r>
                    </a:p>
                  </a:txBody>
                  <a:tcPr marL="9525" marR="9525" marT="951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645</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645</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146654">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Mantenimiento Periódico</a:t>
                      </a:r>
                    </a:p>
                  </a:txBody>
                  <a:tcPr marL="9525" marR="9525" marT="951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10</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4</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146654">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Señalización horizontal</a:t>
                      </a:r>
                    </a:p>
                  </a:txBody>
                  <a:tcPr marL="9525" marR="9525" marT="951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Kilómetro</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156</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115</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r h="146654">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Servicios al Usuario</a:t>
                      </a:r>
                    </a:p>
                  </a:txBody>
                  <a:tcPr marL="9525" marR="9525" marT="951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Mes</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3</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2,7</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4"/>
                  </a:ext>
                </a:extLst>
              </a:tr>
              <a:tr h="146654">
                <a:tc>
                  <a:txBody>
                    <a:bodyPr/>
                    <a:lstStyle/>
                    <a:p>
                      <a:pPr algn="just" rtl="0" fontAlgn="ctr"/>
                      <a:r>
                        <a:rPr lang="es-CO" sz="900" b="1" i="0" u="none" strike="noStrike">
                          <a:solidFill>
                            <a:srgbClr val="375623"/>
                          </a:solidFill>
                          <a:effectLst/>
                          <a:latin typeface="Arial" panose="020B0604020202020204" pitchFamily="34" charset="0"/>
                          <a:cs typeface="Arial" panose="020B0604020202020204" pitchFamily="34" charset="0"/>
                        </a:rPr>
                        <a:t>Atención de emergencias</a:t>
                      </a:r>
                    </a:p>
                  </a:txBody>
                  <a:tcPr marL="9525" marR="9525" marT="951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Mes</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3</a:t>
                      </a:r>
                    </a:p>
                  </a:txBody>
                  <a:tcPr marL="9525" marR="9525" marT="951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2,7</a:t>
                      </a:r>
                    </a:p>
                  </a:txBody>
                  <a:tcPr marL="9525" marR="9525" marT="951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5"/>
                  </a:ext>
                </a:extLst>
              </a:tr>
            </a:tbl>
          </a:graphicData>
        </a:graphic>
      </p:graphicFrame>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ángulo 3">
            <a:extLst>
              <a:ext uri="{FF2B5EF4-FFF2-40B4-BE49-F238E27FC236}">
                <a16:creationId xmlns:a16="http://schemas.microsoft.com/office/drawing/2014/main" id="{93A4746E-43C8-4D3C-8356-B9E7E381B683}"/>
              </a:ext>
            </a:extLst>
          </p:cNvPr>
          <p:cNvSpPr>
            <a:spLocks noChangeArrowheads="1"/>
          </p:cNvSpPr>
          <p:nvPr/>
        </p:nvSpPr>
        <p:spPr bwMode="auto">
          <a:xfrm>
            <a:off x="4627563" y="3751263"/>
            <a:ext cx="47482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s-CO" altLang="es-CO" sz="2400">
                <a:solidFill>
                  <a:srgbClr val="FFFFFF"/>
                </a:solidFill>
                <a:latin typeface="Arial" panose="020B0604020202020204" pitchFamily="34" charset="0"/>
                <a:cs typeface="Arial" panose="020B0604020202020204" pitchFamily="34" charset="0"/>
              </a:rPr>
              <a:t>INSTITUTO NACIONAL DE VÍAS</a:t>
            </a:r>
          </a:p>
        </p:txBody>
      </p:sp>
      <p:sp>
        <p:nvSpPr>
          <p:cNvPr id="134147" name="Rectángulo 7">
            <a:extLst>
              <a:ext uri="{FF2B5EF4-FFF2-40B4-BE49-F238E27FC236}">
                <a16:creationId xmlns:a16="http://schemas.microsoft.com/office/drawing/2014/main" id="{EEBA9CF8-36FE-4F31-B591-5BC7ECB20038}"/>
              </a:ext>
            </a:extLst>
          </p:cNvPr>
          <p:cNvSpPr>
            <a:spLocks noChangeArrowheads="1"/>
          </p:cNvSpPr>
          <p:nvPr/>
        </p:nvSpPr>
        <p:spPr bwMode="auto">
          <a:xfrm>
            <a:off x="2632075" y="2978150"/>
            <a:ext cx="42084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ES">
                <a:solidFill>
                  <a:srgbClr val="FFFFFF"/>
                </a:solidFill>
                <a:latin typeface="Arial" panose="020B0604020202020204" pitchFamily="34" charset="0"/>
                <a:ea typeface="Impact" panose="020B0806030902050204" pitchFamily="34" charset="0"/>
                <a:cs typeface="Arial" panose="020B0604020202020204" pitchFamily="34" charset="0"/>
              </a:rPr>
              <a:t>Informe de Gestión 2018</a:t>
            </a:r>
            <a:r>
              <a:rPr lang="es-CO" altLang="es-ES" sz="1800">
                <a:solidFill>
                  <a:srgbClr val="FFFFFF"/>
                </a:solidFill>
                <a:latin typeface="Arial" panose="020B0604020202020204" pitchFamily="34" charset="0"/>
                <a:ea typeface="Impact" panose="020B0806030902050204" pitchFamily="34" charset="0"/>
                <a:cs typeface="Arial" panose="020B0604020202020204" pitchFamily="34" charset="0"/>
              </a:rPr>
              <a:t> </a:t>
            </a:r>
            <a:endParaRPr lang="es-CO" altLang="es-CO" sz="1800">
              <a:solidFill>
                <a:srgbClr val="FFFFFF"/>
              </a:solidFill>
              <a:ea typeface="Impact" panose="020B0806030902050204" pitchFamily="34" charset="0"/>
              <a:cs typeface="Arial" panose="020B0604020202020204" pitchFamily="34" charset="0"/>
            </a:endParaRPr>
          </a:p>
        </p:txBody>
      </p:sp>
      <p:sp>
        <p:nvSpPr>
          <p:cNvPr id="13" name="Rectangle 3">
            <a:extLst>
              <a:ext uri="{FF2B5EF4-FFF2-40B4-BE49-F238E27FC236}">
                <a16:creationId xmlns:a16="http://schemas.microsoft.com/office/drawing/2014/main" id="{1EA837EC-CC41-48FD-B1B3-0EA68AB94B27}"/>
              </a:ext>
            </a:extLst>
          </p:cNvPr>
          <p:cNvSpPr/>
          <p:nvPr/>
        </p:nvSpPr>
        <p:spPr>
          <a:xfrm>
            <a:off x="-14288" y="-68263"/>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34149" name="Imagen 14">
            <a:extLst>
              <a:ext uri="{FF2B5EF4-FFF2-40B4-BE49-F238E27FC236}">
                <a16:creationId xmlns:a16="http://schemas.microsoft.com/office/drawing/2014/main" id="{E3490C6C-CF3B-4EB1-BC38-4420EC2C88F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375775" y="5857875"/>
            <a:ext cx="197961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50" name="CuadroTexto 2">
            <a:extLst>
              <a:ext uri="{FF2B5EF4-FFF2-40B4-BE49-F238E27FC236}">
                <a16:creationId xmlns:a16="http://schemas.microsoft.com/office/drawing/2014/main" id="{F169E680-6327-45C6-8CB5-B30D0C2A5143}"/>
              </a:ext>
            </a:extLst>
          </p:cNvPr>
          <p:cNvSpPr txBox="1">
            <a:spLocks noChangeArrowheads="1"/>
          </p:cNvSpPr>
          <p:nvPr/>
        </p:nvSpPr>
        <p:spPr bwMode="auto">
          <a:xfrm>
            <a:off x="1176338" y="1206500"/>
            <a:ext cx="954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ANTES</a:t>
            </a:r>
          </a:p>
        </p:txBody>
      </p:sp>
      <p:sp>
        <p:nvSpPr>
          <p:cNvPr id="134151" name="CuadroTexto 11">
            <a:extLst>
              <a:ext uri="{FF2B5EF4-FFF2-40B4-BE49-F238E27FC236}">
                <a16:creationId xmlns:a16="http://schemas.microsoft.com/office/drawing/2014/main" id="{8DDDC767-1624-4C8F-BA69-D7487091D72A}"/>
              </a:ext>
            </a:extLst>
          </p:cNvPr>
          <p:cNvSpPr txBox="1">
            <a:spLocks noChangeArrowheads="1"/>
          </p:cNvSpPr>
          <p:nvPr/>
        </p:nvSpPr>
        <p:spPr bwMode="auto">
          <a:xfrm>
            <a:off x="9607550" y="1265238"/>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eaLnBrk="1" hangingPunct="1">
              <a:lnSpc>
                <a:spcPct val="100000"/>
              </a:lnSpc>
              <a:spcBef>
                <a:spcPct val="0"/>
              </a:spcBef>
              <a:buFontTx/>
              <a:buNone/>
            </a:pPr>
            <a:r>
              <a:rPr lang="es-CO" altLang="es-CO" sz="1800">
                <a:solidFill>
                  <a:srgbClr val="548235"/>
                </a:solidFill>
                <a:latin typeface="Arial" panose="020B0604020202020204" pitchFamily="34" charset="0"/>
                <a:cs typeface="Arial" panose="020B0604020202020204" pitchFamily="34" charset="0"/>
              </a:rPr>
              <a:t>DESPUÉS</a:t>
            </a:r>
          </a:p>
        </p:txBody>
      </p:sp>
      <p:pic>
        <p:nvPicPr>
          <p:cNvPr id="134152" name="Imagen 16">
            <a:extLst>
              <a:ext uri="{FF2B5EF4-FFF2-40B4-BE49-F238E27FC236}">
                <a16:creationId xmlns:a16="http://schemas.microsoft.com/office/drawing/2014/main" id="{49C23FB0-56BF-44F7-8D5E-19C1EB88CC9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25" y="5857875"/>
            <a:ext cx="62214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3" name="Imagen 2">
            <a:extLst>
              <a:ext uri="{FF2B5EF4-FFF2-40B4-BE49-F238E27FC236}">
                <a16:creationId xmlns:a16="http://schemas.microsoft.com/office/drawing/2014/main" id="{4C6447C5-075E-4ECA-9EAC-14576E88B800}"/>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8600" y="6013450"/>
            <a:ext cx="37036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2544A333-9161-418C-8DC3-CEEB4FF202D3}"/>
              </a:ext>
            </a:extLst>
          </p:cNvPr>
          <p:cNvSpPr txBox="1"/>
          <p:nvPr/>
        </p:nvSpPr>
        <p:spPr>
          <a:xfrm>
            <a:off x="1176338" y="1700213"/>
            <a:ext cx="4089400" cy="3360737"/>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4" name="Rectángulo 3">
            <a:extLst>
              <a:ext uri="{FF2B5EF4-FFF2-40B4-BE49-F238E27FC236}">
                <a16:creationId xmlns:a16="http://schemas.microsoft.com/office/drawing/2014/main" id="{ED25F8D8-6943-4ADF-8D1C-09E8817F707A}"/>
              </a:ext>
            </a:extLst>
          </p:cNvPr>
          <p:cNvSpPr/>
          <p:nvPr/>
        </p:nvSpPr>
        <p:spPr>
          <a:xfrm>
            <a:off x="4338638" y="361950"/>
            <a:ext cx="3295650" cy="460375"/>
          </a:xfrm>
          <a:prstGeom prst="rect">
            <a:avLst/>
          </a:prstGeom>
          <a:noFill/>
        </p:spPr>
        <p:txBody>
          <a:bodyPr wrap="none">
            <a:spAutoFit/>
          </a:bodyPr>
          <a:lstStyle/>
          <a:p>
            <a:pPr algn="ctr">
              <a:defRPr/>
            </a:pPr>
            <a:r>
              <a:rPr lang="es-ES" sz="2400" dirty="0">
                <a:ln w="0"/>
                <a:solidFill>
                  <a:srgbClr val="70AD47">
                    <a:lumMod val="50000"/>
                  </a:srgbClr>
                </a:solidFill>
                <a:effectLst>
                  <a:outerShdw blurRad="38100" dist="19050" dir="2700000" algn="tl" rotWithShape="0">
                    <a:prstClr val="black">
                      <a:alpha val="40000"/>
                    </a:prstClr>
                  </a:outerShdw>
                </a:effectLst>
              </a:rPr>
              <a:t>REGISTRO FOTOGRAFICO</a:t>
            </a:r>
          </a:p>
        </p:txBody>
      </p:sp>
      <p:sp>
        <p:nvSpPr>
          <p:cNvPr id="21" name="CuadroTexto 20">
            <a:extLst>
              <a:ext uri="{FF2B5EF4-FFF2-40B4-BE49-F238E27FC236}">
                <a16:creationId xmlns:a16="http://schemas.microsoft.com/office/drawing/2014/main" id="{CB7C94F3-6732-4002-B33C-37F3E3B69FB6}"/>
              </a:ext>
            </a:extLst>
          </p:cNvPr>
          <p:cNvSpPr txBox="1"/>
          <p:nvPr/>
        </p:nvSpPr>
        <p:spPr>
          <a:xfrm>
            <a:off x="6796088" y="1762125"/>
            <a:ext cx="4089400" cy="3360738"/>
          </a:xfrm>
          <a:prstGeom prst="rect">
            <a:avLst/>
          </a:prstGeom>
          <a:ln w="38100">
            <a:solidFill>
              <a:schemeClr val="accent6">
                <a:lumMod val="75000"/>
              </a:schemeClr>
            </a:solidFill>
          </a:ln>
        </p:spPr>
        <p:style>
          <a:lnRef idx="2">
            <a:schemeClr val="accent1"/>
          </a:lnRef>
          <a:fillRef idx="1">
            <a:schemeClr val="lt1"/>
          </a:fillRef>
          <a:effectRef idx="0">
            <a:schemeClr val="accent1"/>
          </a:effectRef>
          <a:fontRef idx="minor">
            <a:schemeClr val="dk1"/>
          </a:fontRef>
        </p:style>
        <p:txBody>
          <a:bodyPr>
            <a:spAutoFit/>
          </a:bodyPr>
          <a:lstStyle/>
          <a:p>
            <a:pPr eaLnBrk="1" fontAlgn="auto" hangingPunct="1">
              <a:spcBef>
                <a:spcPts val="0"/>
              </a:spcBef>
              <a:spcAft>
                <a:spcPts val="0"/>
              </a:spcAft>
              <a:defRPr/>
            </a:pPr>
            <a:endParaRPr lang="es-CO">
              <a:solidFill>
                <a:prstClr val="black"/>
              </a:solidFill>
            </a:endParaRPr>
          </a:p>
        </p:txBody>
      </p:sp>
      <p:sp>
        <p:nvSpPr>
          <p:cNvPr id="134157" name="CuadroTexto 4">
            <a:extLst>
              <a:ext uri="{FF2B5EF4-FFF2-40B4-BE49-F238E27FC236}">
                <a16:creationId xmlns:a16="http://schemas.microsoft.com/office/drawing/2014/main" id="{BA8464D9-8766-470B-8FF6-702CB5BE5A44}"/>
              </a:ext>
            </a:extLst>
          </p:cNvPr>
          <p:cNvSpPr txBox="1">
            <a:spLocks noChangeArrowheads="1"/>
          </p:cNvSpPr>
          <p:nvPr/>
        </p:nvSpPr>
        <p:spPr bwMode="auto">
          <a:xfrm>
            <a:off x="3660775" y="5186363"/>
            <a:ext cx="4870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s-ES" altLang="es-CO" sz="1800">
                <a:solidFill>
                  <a:srgbClr val="385723"/>
                </a:solidFill>
              </a:rPr>
              <a:t>SECTOR MEDIACANOA - ANSERMANUEVO</a:t>
            </a:r>
          </a:p>
          <a:p>
            <a:pPr algn="ctr">
              <a:lnSpc>
                <a:spcPct val="100000"/>
              </a:lnSpc>
              <a:spcBef>
                <a:spcPct val="0"/>
              </a:spcBef>
              <a:buFontTx/>
              <a:buNone/>
            </a:pPr>
            <a:r>
              <a:rPr lang="es-ES" altLang="es-CO" sz="1800">
                <a:solidFill>
                  <a:srgbClr val="385723"/>
                </a:solidFill>
              </a:rPr>
              <a:t>MANTENIMIENTO PAVIMENTACIÓN PR 84+300</a:t>
            </a:r>
            <a:endParaRPr lang="es-CO" altLang="es-CO" sz="1800">
              <a:solidFill>
                <a:srgbClr val="000000"/>
              </a:solidFill>
            </a:endParaRPr>
          </a:p>
        </p:txBody>
      </p:sp>
      <p:pic>
        <p:nvPicPr>
          <p:cNvPr id="134158" name="Imagen 14">
            <a:extLst>
              <a:ext uri="{FF2B5EF4-FFF2-40B4-BE49-F238E27FC236}">
                <a16:creationId xmlns:a16="http://schemas.microsoft.com/office/drawing/2014/main" id="{BDC13A9D-2D58-4601-AC50-D3C39A80A4A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1206500" y="1725613"/>
            <a:ext cx="4048125"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59" name="Picture 15" descr="3f3d7e6b-8fe9-4bc8-9dfd-fcb0a39c47b7@namprd12">
            <a:extLst>
              <a:ext uri="{FF2B5EF4-FFF2-40B4-BE49-F238E27FC236}">
                <a16:creationId xmlns:a16="http://schemas.microsoft.com/office/drawing/2014/main" id="{D0E91D8E-279B-4274-BC66-A2032BDB836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815138" y="1790700"/>
            <a:ext cx="4059237" cy="333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3">
            <a:extLst>
              <a:ext uri="{FF2B5EF4-FFF2-40B4-BE49-F238E27FC236}">
                <a16:creationId xmlns:a16="http://schemas.microsoft.com/office/drawing/2014/main" id="{A94F773A-C45F-4423-A51D-23CCC5D69C1C}"/>
              </a:ext>
            </a:extLst>
          </p:cNvPr>
          <p:cNvSpPr/>
          <p:nvPr/>
        </p:nvSpPr>
        <p:spPr>
          <a:xfrm>
            <a:off x="-22225" y="-31750"/>
            <a:ext cx="12222163" cy="6926263"/>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prstClr val="white"/>
              </a:solidFill>
            </a:endParaRPr>
          </a:p>
        </p:txBody>
      </p:sp>
      <p:pic>
        <p:nvPicPr>
          <p:cNvPr id="135171" name="Imagen 1">
            <a:extLst>
              <a:ext uri="{FF2B5EF4-FFF2-40B4-BE49-F238E27FC236}">
                <a16:creationId xmlns:a16="http://schemas.microsoft.com/office/drawing/2014/main" id="{27F1660E-C02E-4C2A-AB56-876C3A04F10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337675" y="5907088"/>
            <a:ext cx="1979613" cy="85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25" name="Grupo 10">
            <a:extLst>
              <a:ext uri="{FF2B5EF4-FFF2-40B4-BE49-F238E27FC236}">
                <a16:creationId xmlns:a16="http://schemas.microsoft.com/office/drawing/2014/main" id="{C9CA52AE-ED3C-4012-AE95-975E95E4BA7A}"/>
              </a:ext>
            </a:extLst>
          </p:cNvPr>
          <p:cNvGrpSpPr>
            <a:grpSpLocks/>
          </p:cNvGrpSpPr>
          <p:nvPr/>
        </p:nvGrpSpPr>
        <p:grpSpPr bwMode="auto">
          <a:xfrm>
            <a:off x="6104082" y="799205"/>
            <a:ext cx="5212433" cy="425450"/>
            <a:chOff x="3797995" y="1095038"/>
            <a:chExt cx="8830843" cy="641713"/>
          </a:xfrm>
          <a:solidFill>
            <a:schemeClr val="accent6">
              <a:lumMod val="60000"/>
              <a:lumOff val="40000"/>
            </a:schemeClr>
          </a:solidFill>
        </p:grpSpPr>
        <p:sp>
          <p:nvSpPr>
            <p:cNvPr id="12" name="Pentágono 11">
              <a:extLst>
                <a:ext uri="{FF2B5EF4-FFF2-40B4-BE49-F238E27FC236}">
                  <a16:creationId xmlns:a16="http://schemas.microsoft.com/office/drawing/2014/main" id="{097DB9A6-4829-4BB7-BFD4-C78D07CFF385}"/>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3" name="Forma libre 12">
              <a:extLst>
                <a:ext uri="{FF2B5EF4-FFF2-40B4-BE49-F238E27FC236}">
                  <a16:creationId xmlns:a16="http://schemas.microsoft.com/office/drawing/2014/main" id="{FC721DAF-41CB-4AA7-A564-54E0A7A4DB4D}"/>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14" name="CuadroTexto 13">
              <a:extLst>
                <a:ext uri="{FF2B5EF4-FFF2-40B4-BE49-F238E27FC236}">
                  <a16:creationId xmlns:a16="http://schemas.microsoft.com/office/drawing/2014/main" id="{964FEAFA-0EE1-46E4-8166-288F2276F0A3}"/>
                </a:ext>
              </a:extLst>
            </p:cNvPr>
            <p:cNvSpPr txBox="1"/>
            <p:nvPr/>
          </p:nvSpPr>
          <p:spPr>
            <a:xfrm>
              <a:off x="5031026" y="1145736"/>
              <a:ext cx="7320727" cy="510646"/>
            </a:xfrm>
            <a:prstGeom prst="rect">
              <a:avLst/>
            </a:prstGeom>
            <a:grp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Localización: </a:t>
              </a:r>
              <a:r>
                <a:rPr lang="es-CO" sz="1000" b="1" dirty="0">
                  <a:solidFill>
                    <a:srgbClr val="70AD47">
                      <a:lumMod val="50000"/>
                    </a:srgbClr>
                  </a:solidFill>
                  <a:latin typeface="Arial" panose="020B0604020202020204" pitchFamily="34" charset="0"/>
                  <a:cs typeface="Arial" panose="020B0604020202020204" pitchFamily="34" charset="0"/>
                </a:rPr>
                <a:t>MUNICIPIO DE SANTA MARTA </a:t>
              </a:r>
            </a:p>
          </p:txBody>
        </p:sp>
        <p:sp>
          <p:nvSpPr>
            <p:cNvPr id="16" name="Elipse 15">
              <a:extLst>
                <a:ext uri="{FF2B5EF4-FFF2-40B4-BE49-F238E27FC236}">
                  <a16:creationId xmlns:a16="http://schemas.microsoft.com/office/drawing/2014/main" id="{6A9E3504-F271-45C8-824D-FF7F7B516A67}"/>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sp>
        <p:nvSpPr>
          <p:cNvPr id="86021" name="Rectángulo 67">
            <a:extLst>
              <a:ext uri="{FF2B5EF4-FFF2-40B4-BE49-F238E27FC236}">
                <a16:creationId xmlns:a16="http://schemas.microsoft.com/office/drawing/2014/main" id="{3A4D91B3-1787-4422-88ED-A3A734C5DB28}"/>
              </a:ext>
            </a:extLst>
          </p:cNvPr>
          <p:cNvSpPr>
            <a:spLocks noChangeArrowheads="1"/>
          </p:cNvSpPr>
          <p:nvPr/>
        </p:nvSpPr>
        <p:spPr bwMode="auto">
          <a:xfrm>
            <a:off x="801688" y="161925"/>
            <a:ext cx="11064875" cy="338138"/>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defRPr/>
            </a:pPr>
            <a:r>
              <a:rPr lang="pt-BR" altLang="es-CO" sz="1600" b="1" dirty="0">
                <a:solidFill>
                  <a:srgbClr val="385723"/>
                </a:solidFill>
                <a:latin typeface="Arial" panose="020B0604020202020204" pitchFamily="34" charset="0"/>
                <a:ea typeface="Verdana" panose="020B0604030504040204" pitchFamily="34" charset="0"/>
                <a:cs typeface="Arial" panose="020B0604020202020204" pitchFamily="34" charset="0"/>
              </a:rPr>
              <a:t>PROGRAMA</a:t>
            </a:r>
            <a:r>
              <a:rPr lang="pt-BR" altLang="es-CO" sz="1400" b="1" dirty="0">
                <a:solidFill>
                  <a:srgbClr val="385723"/>
                </a:solidFill>
                <a:latin typeface="Arial" panose="020B0604020202020204" pitchFamily="34" charset="0"/>
                <a:ea typeface="Verdana" panose="020B0604030504040204" pitchFamily="34" charset="0"/>
                <a:cs typeface="Arial" panose="020B0604020202020204" pitchFamily="34" charset="0"/>
              </a:rPr>
              <a:t>: </a:t>
            </a:r>
            <a:r>
              <a:rPr lang="es-CO" altLang="es-CO" sz="16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sym typeface="Helvetica Neue Bold Condensed"/>
              </a:rPr>
              <a:t>REHABILITACIÓN DE LA CARRETERA  ALTERNA AL PUERTO DE SANTA MARTA </a:t>
            </a:r>
            <a:endParaRPr lang="pt-BR" altLang="es-CO" sz="1400" b="1" dirty="0">
              <a:solidFill>
                <a:schemeClr val="accent6">
                  <a:lumMod val="50000"/>
                </a:schemeClr>
              </a:solidFill>
              <a:latin typeface="Arial" panose="020B0604020202020204" pitchFamily="34" charset="0"/>
              <a:ea typeface="Verdana" panose="020B0604030504040204" pitchFamily="34" charset="0"/>
              <a:cs typeface="Arial" panose="020B0604020202020204" pitchFamily="34" charset="0"/>
            </a:endParaRPr>
          </a:p>
        </p:txBody>
      </p:sp>
      <p:sp>
        <p:nvSpPr>
          <p:cNvPr id="135174" name="Rectángulo 68">
            <a:extLst>
              <a:ext uri="{FF2B5EF4-FFF2-40B4-BE49-F238E27FC236}">
                <a16:creationId xmlns:a16="http://schemas.microsoft.com/office/drawing/2014/main" id="{B40897CA-38C4-4A85-BAEA-5ED872788C66}"/>
              </a:ext>
            </a:extLst>
          </p:cNvPr>
          <p:cNvSpPr>
            <a:spLocks noChangeArrowheads="1"/>
          </p:cNvSpPr>
          <p:nvPr/>
        </p:nvSpPr>
        <p:spPr bwMode="auto">
          <a:xfrm>
            <a:off x="792163" y="441325"/>
            <a:ext cx="10434637"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PROYECTO: </a:t>
            </a:r>
            <a:r>
              <a:rPr lang="es-CO" altLang="es-CO" sz="1000">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MANTENIMIENTO REHABILITACIÓN DE LA CARRETERA  ALTERNA AL PUERTO DE SANTA MARTA SECTOR MAMATOCO - TERMINAL MARITIMO TRAMO (9007A), INCLUIDAS ESTRUCTURAS DE PUENTES VEHICULARES DPTO MAGDALENA</a:t>
            </a:r>
            <a:endParaRPr lang="es-ES" altLang="es-CO" sz="9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endParaRPr>
          </a:p>
          <a:p>
            <a:pPr eaLnBrk="1" hangingPunct="1">
              <a:lnSpc>
                <a:spcPct val="100000"/>
              </a:lnSpc>
              <a:spcBef>
                <a:spcPct val="0"/>
              </a:spcBef>
              <a:buFontTx/>
              <a:buNone/>
            </a:pPr>
            <a:r>
              <a:rPr lang="es-ES" altLang="es-CO" sz="1200" b="1">
                <a:solidFill>
                  <a:srgbClr val="385723"/>
                </a:solidFill>
                <a:latin typeface="Arial" panose="020B0604020202020204" pitchFamily="34" charset="0"/>
                <a:ea typeface="Verdana" panose="020B0604030504040204" pitchFamily="34" charset="0"/>
                <a:cs typeface="Arial" panose="020B0604020202020204" pitchFamily="34" charset="0"/>
                <a:sym typeface="Helvetica Neue Bold Condensed"/>
              </a:rPr>
              <a:t>Dependencia Encargada:</a:t>
            </a:r>
            <a:r>
              <a:rPr lang="es-ES" altLang="es-CO" sz="1200" b="1">
                <a:solidFill>
                  <a:srgbClr val="1F4E79"/>
                </a:solidFill>
                <a:latin typeface="Arial" panose="020B0604020202020204" pitchFamily="34" charset="0"/>
                <a:ea typeface="Verdana" panose="020B0604030504040204" pitchFamily="34" charset="0"/>
                <a:cs typeface="Arial" panose="020B0604020202020204" pitchFamily="34" charset="0"/>
                <a:sym typeface="Helvetica Neue Bold Condensed"/>
              </a:rPr>
              <a:t> </a:t>
            </a:r>
            <a:r>
              <a:rPr lang="es-ES" altLang="es-CO" sz="1200">
                <a:solidFill>
                  <a:srgbClr val="548235"/>
                </a:solidFill>
                <a:latin typeface="Arial" panose="020B0604020202020204" pitchFamily="34" charset="0"/>
                <a:ea typeface="Verdana" panose="020B0604030504040204" pitchFamily="34" charset="0"/>
                <a:cs typeface="Arial" panose="020B0604020202020204" pitchFamily="34" charset="0"/>
                <a:sym typeface="Helvetica Neue Bold Condensed"/>
              </a:rPr>
              <a:t>Subdirección Red Nacional de Carreteras</a:t>
            </a:r>
            <a:endParaRPr lang="es-ES" altLang="es-CO" sz="1600">
              <a:solidFill>
                <a:srgbClr val="548235"/>
              </a:solidFill>
              <a:latin typeface="Arial" panose="020B0604020202020204" pitchFamily="34" charset="0"/>
              <a:ea typeface="MS PGothic" panose="020B0600070205080204" pitchFamily="34" charset="-128"/>
              <a:cs typeface="Arial" panose="020B0604020202020204" pitchFamily="34" charset="0"/>
              <a:sym typeface="Helvetica Neue Bold Condensed"/>
            </a:endParaRPr>
          </a:p>
        </p:txBody>
      </p:sp>
      <p:pic>
        <p:nvPicPr>
          <p:cNvPr id="135175" name="Imagen 35">
            <a:extLst>
              <a:ext uri="{FF2B5EF4-FFF2-40B4-BE49-F238E27FC236}">
                <a16:creationId xmlns:a16="http://schemas.microsoft.com/office/drawing/2014/main" id="{AB422F69-9D69-42ED-A468-7F62A2F669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 y="5894388"/>
            <a:ext cx="6669088"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6" name="CuadroTexto 3">
            <a:extLst>
              <a:ext uri="{FF2B5EF4-FFF2-40B4-BE49-F238E27FC236}">
                <a16:creationId xmlns:a16="http://schemas.microsoft.com/office/drawing/2014/main" id="{1B48A017-6192-4CC1-8908-EFAAA4F6BC4B}"/>
              </a:ext>
            </a:extLst>
          </p:cNvPr>
          <p:cNvSpPr txBox="1">
            <a:spLocks noChangeArrowheads="1"/>
          </p:cNvSpPr>
          <p:nvPr/>
        </p:nvSpPr>
        <p:spPr bwMode="auto">
          <a:xfrm>
            <a:off x="5160963" y="4171950"/>
            <a:ext cx="523875"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s-ES" altLang="es-CO" sz="1100" b="1">
                <a:solidFill>
                  <a:srgbClr val="385723"/>
                </a:solidFill>
                <a:latin typeface="Arial" panose="020B0604020202020204" pitchFamily="34" charset="0"/>
                <a:cs typeface="Arial" panose="020B0604020202020204" pitchFamily="34" charset="0"/>
              </a:rPr>
              <a:t>Localización Geográfica</a:t>
            </a:r>
            <a:endParaRPr lang="es-CO" altLang="es-CO" sz="1100" b="1">
              <a:solidFill>
                <a:srgbClr val="385723"/>
              </a:solidFill>
              <a:latin typeface="Arial" panose="020B0604020202020204" pitchFamily="34" charset="0"/>
              <a:cs typeface="Arial" panose="020B0604020202020204" pitchFamily="34" charset="0"/>
            </a:endParaRPr>
          </a:p>
        </p:txBody>
      </p:sp>
      <p:grpSp>
        <p:nvGrpSpPr>
          <p:cNvPr id="38" name="Grupo 10">
            <a:extLst>
              <a:ext uri="{FF2B5EF4-FFF2-40B4-BE49-F238E27FC236}">
                <a16:creationId xmlns:a16="http://schemas.microsoft.com/office/drawing/2014/main" id="{11DC325A-25CF-4B7E-95FC-93545234CF52}"/>
              </a:ext>
            </a:extLst>
          </p:cNvPr>
          <p:cNvGrpSpPr>
            <a:grpSpLocks/>
          </p:cNvGrpSpPr>
          <p:nvPr/>
        </p:nvGrpSpPr>
        <p:grpSpPr bwMode="auto">
          <a:xfrm>
            <a:off x="6089174" y="1353863"/>
            <a:ext cx="5227342" cy="433388"/>
            <a:chOff x="3797995" y="1095038"/>
            <a:chExt cx="8840944" cy="641713"/>
          </a:xfrm>
          <a:solidFill>
            <a:schemeClr val="accent6">
              <a:lumMod val="60000"/>
              <a:lumOff val="40000"/>
            </a:schemeClr>
          </a:solidFill>
        </p:grpSpPr>
        <p:sp>
          <p:nvSpPr>
            <p:cNvPr id="39" name="Pentágono 11">
              <a:extLst>
                <a:ext uri="{FF2B5EF4-FFF2-40B4-BE49-F238E27FC236}">
                  <a16:creationId xmlns:a16="http://schemas.microsoft.com/office/drawing/2014/main" id="{D6216775-2CED-4148-8803-2967045E1254}"/>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0" name="Forma libre 12">
              <a:extLst>
                <a:ext uri="{FF2B5EF4-FFF2-40B4-BE49-F238E27FC236}">
                  <a16:creationId xmlns:a16="http://schemas.microsoft.com/office/drawing/2014/main" id="{14429AA6-A2B1-4531-ADDD-A8A2A11220DA}"/>
                </a:ext>
              </a:extLst>
            </p:cNvPr>
            <p:cNvSpPr/>
            <p:nvPr/>
          </p:nvSpPr>
          <p:spPr>
            <a:xfrm>
              <a:off x="4803097" y="1097388"/>
              <a:ext cx="7835842" cy="555947"/>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Conectividad: </a:t>
              </a:r>
              <a:r>
                <a:rPr lang="es-ES" sz="1100" b="1" dirty="0">
                  <a:solidFill>
                    <a:srgbClr val="70AD47">
                      <a:lumMod val="50000"/>
                    </a:srgbClr>
                  </a:solidFill>
                  <a:latin typeface="Arial" panose="020B0604020202020204" pitchFamily="34" charset="0"/>
                  <a:cs typeface="Arial" panose="020B0604020202020204" pitchFamily="34" charset="0"/>
                </a:rPr>
                <a:t>MEJORA CONECTIVIDAD DENTRO DE SANTA MARTA</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2" name="Elipse 41">
              <a:extLst>
                <a:ext uri="{FF2B5EF4-FFF2-40B4-BE49-F238E27FC236}">
                  <a16:creationId xmlns:a16="http://schemas.microsoft.com/office/drawing/2014/main" id="{A88EDBA7-ADF4-4E63-BA50-9417C383E5C3}"/>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3" name="Grupo 10">
            <a:extLst>
              <a:ext uri="{FF2B5EF4-FFF2-40B4-BE49-F238E27FC236}">
                <a16:creationId xmlns:a16="http://schemas.microsoft.com/office/drawing/2014/main" id="{BCD45B82-6940-4589-AA6E-2EFBF4570F4D}"/>
              </a:ext>
            </a:extLst>
          </p:cNvPr>
          <p:cNvGrpSpPr>
            <a:grpSpLocks/>
          </p:cNvGrpSpPr>
          <p:nvPr/>
        </p:nvGrpSpPr>
        <p:grpSpPr bwMode="auto">
          <a:xfrm>
            <a:off x="6117336" y="1882538"/>
            <a:ext cx="5199180" cy="433388"/>
            <a:chOff x="3797995" y="1095038"/>
            <a:chExt cx="8786730" cy="641713"/>
          </a:xfrm>
          <a:solidFill>
            <a:schemeClr val="accent6">
              <a:lumMod val="60000"/>
              <a:lumOff val="40000"/>
            </a:schemeClr>
          </a:solidFill>
        </p:grpSpPr>
        <p:sp>
          <p:nvSpPr>
            <p:cNvPr id="44" name="Pentágono 11">
              <a:extLst>
                <a:ext uri="{FF2B5EF4-FFF2-40B4-BE49-F238E27FC236}">
                  <a16:creationId xmlns:a16="http://schemas.microsoft.com/office/drawing/2014/main" id="{51D6D793-509B-4ACB-B6F9-F65462684873}"/>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5" name="Forma libre 12">
              <a:extLst>
                <a:ext uri="{FF2B5EF4-FFF2-40B4-BE49-F238E27FC236}">
                  <a16:creationId xmlns:a16="http://schemas.microsoft.com/office/drawing/2014/main" id="{99101173-ABE1-4006-88B5-FAAAD6DC2C72}"/>
                </a:ext>
              </a:extLst>
            </p:cNvPr>
            <p:cNvSpPr/>
            <p:nvPr/>
          </p:nvSpPr>
          <p:spPr>
            <a:xfrm>
              <a:off x="4746728" y="1097389"/>
              <a:ext cx="7837997" cy="53251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eaLnBrk="1" fontAlgn="auto" hangingPunct="1">
                <a:spcBef>
                  <a:spcPts val="0"/>
                </a:spcBef>
                <a:spcAft>
                  <a:spcPts val="0"/>
                </a:spcAft>
                <a:defRPr/>
              </a:pPr>
              <a:r>
                <a:rPr lang="es-ES" sz="1600" dirty="0">
                  <a:solidFill>
                    <a:srgbClr val="70AD47">
                      <a:lumMod val="50000"/>
                    </a:srgbClr>
                  </a:solidFill>
                  <a:latin typeface="Arial" panose="020B0604020202020204" pitchFamily="34" charset="0"/>
                  <a:cs typeface="Arial" panose="020B0604020202020204" pitchFamily="34" charset="0"/>
                </a:rPr>
                <a:t>    </a:t>
              </a:r>
              <a:r>
                <a:rPr lang="es-ES" sz="1600" b="1" dirty="0">
                  <a:solidFill>
                    <a:srgbClr val="70AD47">
                      <a:lumMod val="50000"/>
                    </a:srgbClr>
                  </a:solidFill>
                  <a:latin typeface="Arial" panose="020B0604020202020204" pitchFamily="34" charset="0"/>
                  <a:cs typeface="Arial" panose="020B0604020202020204" pitchFamily="34" charset="0"/>
                </a:rPr>
                <a:t>Longitud del Proyecto:</a:t>
              </a:r>
              <a:r>
                <a:rPr lang="es-ES" sz="1600" dirty="0">
                  <a:solidFill>
                    <a:srgbClr val="70AD47">
                      <a:lumMod val="50000"/>
                    </a:srgbClr>
                  </a:solidFill>
                  <a:latin typeface="Arial" panose="020B0604020202020204" pitchFamily="34" charset="0"/>
                  <a:cs typeface="Arial" panose="020B0604020202020204" pitchFamily="34" charset="0"/>
                </a:rPr>
                <a:t> 0,75 Km</a:t>
              </a:r>
              <a:endParaRPr lang="es-CO" sz="1600" b="1" dirty="0">
                <a:solidFill>
                  <a:srgbClr val="70AD47">
                    <a:lumMod val="50000"/>
                  </a:srgbClr>
                </a:solidFill>
                <a:latin typeface="Arial" panose="020B0604020202020204" pitchFamily="34" charset="0"/>
                <a:cs typeface="Arial" panose="020B0604020202020204" pitchFamily="34" charset="0"/>
              </a:endParaRPr>
            </a:p>
          </p:txBody>
        </p:sp>
        <p:sp>
          <p:nvSpPr>
            <p:cNvPr id="46" name="Elipse 45">
              <a:extLst>
                <a:ext uri="{FF2B5EF4-FFF2-40B4-BE49-F238E27FC236}">
                  <a16:creationId xmlns:a16="http://schemas.microsoft.com/office/drawing/2014/main" id="{2294F0B3-D887-4626-BEE7-CA635E5AF982}"/>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grpSp>
        <p:nvGrpSpPr>
          <p:cNvPr id="47" name="Grupo 10">
            <a:extLst>
              <a:ext uri="{FF2B5EF4-FFF2-40B4-BE49-F238E27FC236}">
                <a16:creationId xmlns:a16="http://schemas.microsoft.com/office/drawing/2014/main" id="{13DEAC9C-2A3D-427F-B1EE-488FA17DA906}"/>
              </a:ext>
            </a:extLst>
          </p:cNvPr>
          <p:cNvGrpSpPr>
            <a:grpSpLocks/>
          </p:cNvGrpSpPr>
          <p:nvPr/>
        </p:nvGrpSpPr>
        <p:grpSpPr bwMode="auto">
          <a:xfrm>
            <a:off x="6104082" y="2422245"/>
            <a:ext cx="5212433" cy="366966"/>
            <a:chOff x="3797995" y="1095038"/>
            <a:chExt cx="8830843" cy="654786"/>
          </a:xfrm>
          <a:solidFill>
            <a:schemeClr val="accent6">
              <a:lumMod val="60000"/>
              <a:lumOff val="40000"/>
            </a:schemeClr>
          </a:solidFill>
        </p:grpSpPr>
        <p:sp>
          <p:nvSpPr>
            <p:cNvPr id="48" name="Pentágono 11">
              <a:extLst>
                <a:ext uri="{FF2B5EF4-FFF2-40B4-BE49-F238E27FC236}">
                  <a16:creationId xmlns:a16="http://schemas.microsoft.com/office/drawing/2014/main" id="{C7AF4F4B-57CB-402B-9304-9AB02E4021BE}"/>
                </a:ext>
              </a:extLst>
            </p:cNvPr>
            <p:cNvSpPr/>
            <p:nvPr/>
          </p:nvSpPr>
          <p:spPr>
            <a:xfrm>
              <a:off x="4218400" y="1097389"/>
              <a:ext cx="519046" cy="639362"/>
            </a:xfrm>
            <a:prstGeom prst="homePlate">
              <a:avLst/>
            </a:prstGeom>
            <a:grpFill/>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49" name="Forma libre 12">
              <a:extLst>
                <a:ext uri="{FF2B5EF4-FFF2-40B4-BE49-F238E27FC236}">
                  <a16:creationId xmlns:a16="http://schemas.microsoft.com/office/drawing/2014/main" id="{FA694EF9-952B-4747-BEB9-18FB3AE11534}"/>
                </a:ext>
              </a:extLst>
            </p:cNvPr>
            <p:cNvSpPr/>
            <p:nvPr/>
          </p:nvSpPr>
          <p:spPr>
            <a:xfrm>
              <a:off x="4751538" y="1097389"/>
              <a:ext cx="7877300" cy="639362"/>
            </a:xfrm>
            <a:custGeom>
              <a:avLst/>
              <a:gdLst>
                <a:gd name="connsiteX0" fmla="*/ 0 w 763861"/>
                <a:gd name="connsiteY0" fmla="*/ 0 h 806479"/>
                <a:gd name="connsiteX1" fmla="*/ 240208 w 763861"/>
                <a:gd name="connsiteY1" fmla="*/ 0 h 806479"/>
                <a:gd name="connsiteX2" fmla="*/ 245903 w 763861"/>
                <a:gd name="connsiteY2" fmla="*/ 9560 h 806479"/>
                <a:gd name="connsiteX3" fmla="*/ 245903 w 763861"/>
                <a:gd name="connsiteY3" fmla="*/ 0 h 806479"/>
                <a:gd name="connsiteX4" fmla="*/ 504882 w 763861"/>
                <a:gd name="connsiteY4" fmla="*/ 0 h 806479"/>
                <a:gd name="connsiteX5" fmla="*/ 763861 w 763861"/>
                <a:gd name="connsiteY5" fmla="*/ 403240 h 806479"/>
                <a:gd name="connsiteX6" fmla="*/ 504882 w 763861"/>
                <a:gd name="connsiteY6" fmla="*/ 806479 h 806479"/>
                <a:gd name="connsiteX7" fmla="*/ 245903 w 763861"/>
                <a:gd name="connsiteY7" fmla="*/ 806479 h 806479"/>
                <a:gd name="connsiteX8" fmla="*/ 245903 w 763861"/>
                <a:gd name="connsiteY8" fmla="*/ 796919 h 806479"/>
                <a:gd name="connsiteX9" fmla="*/ 240208 w 763861"/>
                <a:gd name="connsiteY9" fmla="*/ 806479 h 806479"/>
                <a:gd name="connsiteX10" fmla="*/ 0 w 763861"/>
                <a:gd name="connsiteY10" fmla="*/ 806479 h 806479"/>
                <a:gd name="connsiteX11" fmla="*/ 240208 w 763861"/>
                <a:gd name="connsiteY11" fmla="*/ 40324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4882 w 5292318"/>
                <a:gd name="connsiteY6" fmla="*/ 806479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04882 w 5292318"/>
                <a:gd name="connsiteY4" fmla="*/ 0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92318"/>
                <a:gd name="connsiteY0" fmla="*/ 0 h 806479"/>
                <a:gd name="connsiteX1" fmla="*/ 240208 w 5292318"/>
                <a:gd name="connsiteY1" fmla="*/ 0 h 806479"/>
                <a:gd name="connsiteX2" fmla="*/ 245903 w 5292318"/>
                <a:gd name="connsiteY2" fmla="*/ 9560 h 806479"/>
                <a:gd name="connsiteX3" fmla="*/ 245903 w 5292318"/>
                <a:gd name="connsiteY3" fmla="*/ 0 h 806479"/>
                <a:gd name="connsiteX4" fmla="*/ 5131311 w 5292318"/>
                <a:gd name="connsiteY4" fmla="*/ 10886 h 806479"/>
                <a:gd name="connsiteX5" fmla="*/ 5292318 w 5292318"/>
                <a:gd name="connsiteY5" fmla="*/ 479440 h 806479"/>
                <a:gd name="connsiteX6" fmla="*/ 5055111 w 5292318"/>
                <a:gd name="connsiteY6" fmla="*/ 719393 h 806479"/>
                <a:gd name="connsiteX7" fmla="*/ 245903 w 5292318"/>
                <a:gd name="connsiteY7" fmla="*/ 806479 h 806479"/>
                <a:gd name="connsiteX8" fmla="*/ 245903 w 5292318"/>
                <a:gd name="connsiteY8" fmla="*/ 796919 h 806479"/>
                <a:gd name="connsiteX9" fmla="*/ 240208 w 5292318"/>
                <a:gd name="connsiteY9" fmla="*/ 806479 h 806479"/>
                <a:gd name="connsiteX10" fmla="*/ 0 w 5292318"/>
                <a:gd name="connsiteY10" fmla="*/ 806479 h 806479"/>
                <a:gd name="connsiteX11" fmla="*/ 240208 w 5292318"/>
                <a:gd name="connsiteY11" fmla="*/ 403240 h 806479"/>
                <a:gd name="connsiteX12" fmla="*/ 0 w 5292318"/>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55111 w 5270547"/>
                <a:gd name="connsiteY6" fmla="*/ 719393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163969 w 5270547"/>
                <a:gd name="connsiteY6" fmla="*/ 762936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131311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 name="connsiteX0" fmla="*/ 0 w 5270547"/>
                <a:gd name="connsiteY0" fmla="*/ 0 h 806479"/>
                <a:gd name="connsiteX1" fmla="*/ 240208 w 5270547"/>
                <a:gd name="connsiteY1" fmla="*/ 0 h 806479"/>
                <a:gd name="connsiteX2" fmla="*/ 245903 w 5270547"/>
                <a:gd name="connsiteY2" fmla="*/ 9560 h 806479"/>
                <a:gd name="connsiteX3" fmla="*/ 245903 w 5270547"/>
                <a:gd name="connsiteY3" fmla="*/ 0 h 806479"/>
                <a:gd name="connsiteX4" fmla="*/ 5022454 w 5270547"/>
                <a:gd name="connsiteY4" fmla="*/ 10886 h 806479"/>
                <a:gd name="connsiteX5" fmla="*/ 5270547 w 5270547"/>
                <a:gd name="connsiteY5" fmla="*/ 370583 h 806479"/>
                <a:gd name="connsiteX6" fmla="*/ 5044226 w 5270547"/>
                <a:gd name="connsiteY6" fmla="*/ 795594 h 806479"/>
                <a:gd name="connsiteX7" fmla="*/ 245903 w 5270547"/>
                <a:gd name="connsiteY7" fmla="*/ 806479 h 806479"/>
                <a:gd name="connsiteX8" fmla="*/ 245903 w 5270547"/>
                <a:gd name="connsiteY8" fmla="*/ 796919 h 806479"/>
                <a:gd name="connsiteX9" fmla="*/ 240208 w 5270547"/>
                <a:gd name="connsiteY9" fmla="*/ 806479 h 806479"/>
                <a:gd name="connsiteX10" fmla="*/ 0 w 5270547"/>
                <a:gd name="connsiteY10" fmla="*/ 806479 h 806479"/>
                <a:gd name="connsiteX11" fmla="*/ 240208 w 5270547"/>
                <a:gd name="connsiteY11" fmla="*/ 403240 h 806479"/>
                <a:gd name="connsiteX12" fmla="*/ 0 w 5270547"/>
                <a:gd name="connsiteY12" fmla="*/ 0 h 8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0547" h="806479">
                  <a:moveTo>
                    <a:pt x="0" y="0"/>
                  </a:moveTo>
                  <a:lnTo>
                    <a:pt x="240208" y="0"/>
                  </a:lnTo>
                  <a:lnTo>
                    <a:pt x="245903" y="9560"/>
                  </a:lnTo>
                  <a:lnTo>
                    <a:pt x="245903" y="0"/>
                  </a:lnTo>
                  <a:lnTo>
                    <a:pt x="5022454" y="10886"/>
                  </a:lnTo>
                  <a:lnTo>
                    <a:pt x="5270547" y="370583"/>
                  </a:lnTo>
                  <a:lnTo>
                    <a:pt x="5044226" y="795594"/>
                  </a:lnTo>
                  <a:lnTo>
                    <a:pt x="245903" y="806479"/>
                  </a:lnTo>
                  <a:lnTo>
                    <a:pt x="245903" y="796919"/>
                  </a:lnTo>
                  <a:lnTo>
                    <a:pt x="240208" y="806479"/>
                  </a:lnTo>
                  <a:lnTo>
                    <a:pt x="0" y="806479"/>
                  </a:lnTo>
                  <a:lnTo>
                    <a:pt x="240208" y="403240"/>
                  </a:lnTo>
                  <a:lnTo>
                    <a:pt x="0" y="0"/>
                  </a:lnTo>
                  <a:close/>
                </a:path>
              </a:pathLst>
            </a:custGeom>
            <a:grpFill/>
          </p:spPr>
          <p:style>
            <a:lnRef idx="0">
              <a:schemeClr val="accent4"/>
            </a:lnRef>
            <a:fillRef idx="3">
              <a:schemeClr val="accent4"/>
            </a:fillRef>
            <a:effectRef idx="3">
              <a:schemeClr val="accent4"/>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sp>
          <p:nvSpPr>
            <p:cNvPr id="50" name="CuadroTexto 49">
              <a:extLst>
                <a:ext uri="{FF2B5EF4-FFF2-40B4-BE49-F238E27FC236}">
                  <a16:creationId xmlns:a16="http://schemas.microsoft.com/office/drawing/2014/main" id="{EBA3FEEB-B7C8-42D8-8F5E-F88DFB510AD7}"/>
                </a:ext>
              </a:extLst>
            </p:cNvPr>
            <p:cNvSpPr txBox="1"/>
            <p:nvPr/>
          </p:nvSpPr>
          <p:spPr>
            <a:xfrm>
              <a:off x="5031026" y="1145734"/>
              <a:ext cx="7320727" cy="604090"/>
            </a:xfrm>
            <a:prstGeom prst="rect">
              <a:avLst/>
            </a:prstGeom>
            <a:solidFill>
              <a:schemeClr val="accent6">
                <a:lumMod val="60000"/>
                <a:lumOff val="40000"/>
              </a:schemeClr>
            </a:solidFill>
          </p:spPr>
          <p:txBody>
            <a:bodyPr>
              <a:spAutoFit/>
            </a:bodyPr>
            <a:lstStyle/>
            <a:p>
              <a:pPr eaLnBrk="1" fontAlgn="auto" hangingPunct="1">
                <a:spcBef>
                  <a:spcPts val="0"/>
                </a:spcBef>
                <a:spcAft>
                  <a:spcPts val="0"/>
                </a:spcAft>
                <a:defRPr/>
              </a:pPr>
              <a:r>
                <a:rPr lang="es-CO" sz="1600" b="1" dirty="0">
                  <a:solidFill>
                    <a:srgbClr val="70AD47">
                      <a:lumMod val="50000"/>
                    </a:srgbClr>
                  </a:solidFill>
                  <a:latin typeface="Arial" panose="020B0604020202020204" pitchFamily="34" charset="0"/>
                  <a:cs typeface="Arial" panose="020B0604020202020204" pitchFamily="34" charset="0"/>
                </a:rPr>
                <a:t>Longitud a intervenir: </a:t>
              </a:r>
              <a:r>
                <a:rPr lang="es-CO" sz="1600" dirty="0">
                  <a:solidFill>
                    <a:srgbClr val="70AD47">
                      <a:lumMod val="50000"/>
                    </a:srgbClr>
                  </a:solidFill>
                  <a:latin typeface="Arial" panose="020B0604020202020204" pitchFamily="34" charset="0"/>
                  <a:cs typeface="Arial" panose="020B0604020202020204" pitchFamily="34" charset="0"/>
                </a:rPr>
                <a:t>0,75</a:t>
              </a:r>
              <a:r>
                <a:rPr lang="es-CO" sz="1600" b="1" dirty="0">
                  <a:solidFill>
                    <a:srgbClr val="70AD47">
                      <a:lumMod val="50000"/>
                    </a:srgbClr>
                  </a:solidFill>
                  <a:latin typeface="Arial" panose="020B0604020202020204" pitchFamily="34" charset="0"/>
                  <a:cs typeface="Arial" panose="020B0604020202020204" pitchFamily="34" charset="0"/>
                </a:rPr>
                <a:t> </a:t>
              </a:r>
              <a:r>
                <a:rPr lang="es-CO" sz="1600" dirty="0">
                  <a:solidFill>
                    <a:srgbClr val="70AD47">
                      <a:lumMod val="50000"/>
                    </a:srgbClr>
                  </a:solidFill>
                  <a:latin typeface="Arial" panose="020B0604020202020204" pitchFamily="34" charset="0"/>
                  <a:cs typeface="Arial" panose="020B0604020202020204" pitchFamily="34" charset="0"/>
                </a:rPr>
                <a:t>Km</a:t>
              </a:r>
              <a:r>
                <a:rPr lang="es-CO" sz="1000" b="1" dirty="0">
                  <a:solidFill>
                    <a:srgbClr val="70AD47">
                      <a:lumMod val="50000"/>
                    </a:srgbClr>
                  </a:solidFill>
                  <a:latin typeface="Arial" panose="020B0604020202020204" pitchFamily="34" charset="0"/>
                  <a:cs typeface="Arial" panose="020B0604020202020204" pitchFamily="34" charset="0"/>
                </a:rPr>
                <a:t>  </a:t>
              </a:r>
            </a:p>
          </p:txBody>
        </p:sp>
        <p:sp>
          <p:nvSpPr>
            <p:cNvPr id="51" name="Elipse 50">
              <a:extLst>
                <a:ext uri="{FF2B5EF4-FFF2-40B4-BE49-F238E27FC236}">
                  <a16:creationId xmlns:a16="http://schemas.microsoft.com/office/drawing/2014/main" id="{F032C770-4FD7-43CB-8AC0-8305A19FFFB8}"/>
                </a:ext>
              </a:extLst>
            </p:cNvPr>
            <p:cNvSpPr/>
            <p:nvPr/>
          </p:nvSpPr>
          <p:spPr>
            <a:xfrm>
              <a:off x="3797995" y="1095038"/>
              <a:ext cx="629432" cy="629959"/>
            </a:xfrm>
            <a:prstGeom prst="ellipse">
              <a:avLst/>
            </a:prstGeom>
            <a:grpFill/>
            <a:ln w="57150">
              <a:solidFill>
                <a:schemeClr val="accent6">
                  <a:lumMod val="20000"/>
                  <a:lumOff val="80000"/>
                </a:schemeClr>
              </a:solidFill>
            </a:ln>
          </p:spPr>
          <p:style>
            <a:lnRef idx="0">
              <a:schemeClr val="accent6"/>
            </a:lnRef>
            <a:fillRef idx="3">
              <a:schemeClr val="accent6"/>
            </a:fillRef>
            <a:effectRef idx="3">
              <a:schemeClr val="accent6"/>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s-CO" sz="1053">
                <a:solidFill>
                  <a:prstClr val="white"/>
                </a:solidFill>
              </a:endParaRPr>
            </a:p>
          </p:txBody>
        </p:sp>
      </p:grpSp>
      <p:pic>
        <p:nvPicPr>
          <p:cNvPr id="135180" name="Imagen 54">
            <a:extLst>
              <a:ext uri="{FF2B5EF4-FFF2-40B4-BE49-F238E27FC236}">
                <a16:creationId xmlns:a16="http://schemas.microsoft.com/office/drawing/2014/main" id="{C25A05A1-DAD6-46A0-8334-3A0960659D4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486275" y="6048375"/>
            <a:ext cx="37036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181" name="Imagen 2">
            <a:extLst>
              <a:ext uri="{FF2B5EF4-FFF2-40B4-BE49-F238E27FC236}">
                <a16:creationId xmlns:a16="http://schemas.microsoft.com/office/drawing/2014/main" id="{F2E222BA-DE0F-4028-9A3B-2A6E4770191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135188" y="3978275"/>
            <a:ext cx="3011487" cy="180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1CA8F908-3350-4270-8987-A2935D183731}"/>
              </a:ext>
            </a:extLst>
          </p:cNvPr>
          <p:cNvGraphicFramePr>
            <a:graphicFrameLocks noGrp="1"/>
          </p:cNvGraphicFramePr>
          <p:nvPr/>
        </p:nvGraphicFramePr>
        <p:xfrm>
          <a:off x="6165850" y="2959100"/>
          <a:ext cx="5151438" cy="2849563"/>
        </p:xfrm>
        <a:graphic>
          <a:graphicData uri="http://schemas.openxmlformats.org/drawingml/2006/table">
            <a:tbl>
              <a:tblPr firstRow="1" bandRow="1"/>
              <a:tblGrid>
                <a:gridCol w="1816819">
                  <a:extLst>
                    <a:ext uri="{9D8B030D-6E8A-4147-A177-3AD203B41FA5}">
                      <a16:colId xmlns:a16="http://schemas.microsoft.com/office/drawing/2014/main" val="20000"/>
                    </a:ext>
                  </a:extLst>
                </a:gridCol>
                <a:gridCol w="1078736">
                  <a:extLst>
                    <a:ext uri="{9D8B030D-6E8A-4147-A177-3AD203B41FA5}">
                      <a16:colId xmlns:a16="http://schemas.microsoft.com/office/drawing/2014/main" val="20001"/>
                    </a:ext>
                  </a:extLst>
                </a:gridCol>
                <a:gridCol w="1332334">
                  <a:extLst>
                    <a:ext uri="{9D8B030D-6E8A-4147-A177-3AD203B41FA5}">
                      <a16:colId xmlns:a16="http://schemas.microsoft.com/office/drawing/2014/main" val="20002"/>
                    </a:ext>
                  </a:extLst>
                </a:gridCol>
                <a:gridCol w="923549">
                  <a:extLst>
                    <a:ext uri="{9D8B030D-6E8A-4147-A177-3AD203B41FA5}">
                      <a16:colId xmlns:a16="http://schemas.microsoft.com/office/drawing/2014/main" val="20003"/>
                    </a:ext>
                  </a:extLst>
                </a:gridCol>
              </a:tblGrid>
              <a:tr h="176623">
                <a:tc gridSpan="4">
                  <a:txBody>
                    <a:bodyPr/>
                    <a:lstStyle/>
                    <a:p>
                      <a:pPr algn="ctr" rtl="0" fontAlgn="ctr"/>
                      <a:r>
                        <a:rPr lang="es-CO" sz="800" b="0" i="0" u="none" strike="noStrike">
                          <a:solidFill>
                            <a:srgbClr val="FFFFFF"/>
                          </a:solidFill>
                          <a:effectLst/>
                          <a:latin typeface="Verdana" panose="020B0604030504040204" pitchFamily="34" charset="0"/>
                        </a:rPr>
                        <a:t>INVERSIONES (Millones)</a:t>
                      </a:r>
                    </a:p>
                  </a:txBody>
                  <a:tcPr marL="9527" marR="9527"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76623">
                <a:tc gridSpan="2">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A. Total Contrato de Obra</a:t>
                      </a: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$ 3.088</a:t>
                      </a:r>
                    </a:p>
                  </a:txBody>
                  <a:tcPr marL="9527" marR="9527"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1"/>
                  </a:ext>
                </a:extLst>
              </a:tr>
              <a:tr h="176623">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A.1. Inversión acumulada obra hasta 2018</a:t>
                      </a: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a:t>
                      </a:r>
                    </a:p>
                  </a:txBody>
                  <a:tcPr marL="9527" marR="9527"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2"/>
                  </a:ext>
                </a:extLst>
              </a:tr>
              <a:tr h="176623">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A.2.  Inversión obra  2019</a:t>
                      </a: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$ 3.088</a:t>
                      </a:r>
                    </a:p>
                  </a:txBody>
                  <a:tcPr marL="9527" marR="9527"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3"/>
                  </a:ext>
                </a:extLst>
              </a:tr>
              <a:tr h="176623">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B. Total Contrato Interventoría</a:t>
                      </a: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$ 349</a:t>
                      </a:r>
                    </a:p>
                  </a:txBody>
                  <a:tcPr marL="9527" marR="9527"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4"/>
                  </a:ext>
                </a:extLst>
              </a:tr>
              <a:tr h="176623">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B.1. Inversión  acumulada interventoría hasta 2018</a:t>
                      </a: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0" i="0" u="none" strike="noStrike">
                          <a:solidFill>
                            <a:srgbClr val="375623"/>
                          </a:solidFill>
                          <a:effectLst/>
                          <a:latin typeface="Arial" panose="020B0604020202020204" pitchFamily="34" charset="0"/>
                          <a:cs typeface="Arial" panose="020B0604020202020204" pitchFamily="34" charset="0"/>
                        </a:rPr>
                        <a:t>--</a:t>
                      </a:r>
                    </a:p>
                  </a:txBody>
                  <a:tcPr marL="9527" marR="9527"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5"/>
                  </a:ext>
                </a:extLst>
              </a:tr>
              <a:tr h="176623">
                <a:tc gridSpan="2">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B.2 Inversión  Interventoría 2019</a:t>
                      </a: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$ 349</a:t>
                      </a:r>
                    </a:p>
                  </a:txBody>
                  <a:tcPr marL="9527" marR="9527"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6"/>
                  </a:ext>
                </a:extLst>
              </a:tr>
              <a:tr h="176623">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Total Inversión </a:t>
                      </a: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$ 3.437</a:t>
                      </a:r>
                    </a:p>
                  </a:txBody>
                  <a:tcPr marL="9527" marR="9527"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extLst>
                  <a:ext uri="{0D108BD9-81ED-4DB2-BD59-A6C34878D82A}">
                    <a16:rowId xmlns:a16="http://schemas.microsoft.com/office/drawing/2014/main" val="10007"/>
                  </a:ext>
                </a:extLst>
              </a:tr>
              <a:tr h="176623">
                <a:tc gridSpan="2">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Inversión acumulada a 2019</a:t>
                      </a: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gridSpan="2">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$ 3.437</a:t>
                      </a:r>
                    </a:p>
                  </a:txBody>
                  <a:tcPr marL="9527" marR="9527" marT="9525"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extLst>
                  <a:ext uri="{0D108BD9-81ED-4DB2-BD59-A6C34878D82A}">
                    <a16:rowId xmlns:a16="http://schemas.microsoft.com/office/drawing/2014/main" val="10008"/>
                  </a:ext>
                </a:extLst>
              </a:tr>
              <a:tr h="176623">
                <a:tc gridSpan="4">
                  <a:txBody>
                    <a:bodyPr/>
                    <a:lstStyle/>
                    <a:p>
                      <a:pPr algn="ctr" rtl="0" fontAlgn="ctr"/>
                      <a:r>
                        <a:rPr lang="es-ES" sz="900" b="0" i="0" u="none" strike="noStrike">
                          <a:solidFill>
                            <a:srgbClr val="FFFFFF"/>
                          </a:solidFill>
                          <a:effectLst/>
                          <a:latin typeface="Arial" panose="020B0604020202020204" pitchFamily="34" charset="0"/>
                          <a:cs typeface="Arial" panose="020B0604020202020204" pitchFamily="34" charset="0"/>
                        </a:rPr>
                        <a:t>ALCANCE  FÍSICO TOTAL DEL CONTRATO O PROYECTO</a:t>
                      </a:r>
                    </a:p>
                  </a:txBody>
                  <a:tcPr marL="9527" marR="9527"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397399">
                <a:tc>
                  <a:txBody>
                    <a:bodyPr/>
                    <a:lstStyle/>
                    <a:p>
                      <a:endParaRPr lang="es-CO" sz="900">
                        <a:latin typeface="Arial" panose="020B0604020202020204" pitchFamily="34" charset="0"/>
                        <a:cs typeface="Arial" panose="020B0604020202020204" pitchFamily="34" charset="0"/>
                      </a:endParaRP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CANTIDAD </a:t>
                      </a:r>
                    </a:p>
                  </a:txBody>
                  <a:tcPr marL="9527" marR="9527"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INTERVENCIÓN PREVISTA</a:t>
                      </a:r>
                    </a:p>
                  </a:txBody>
                  <a:tcPr marL="9527" marR="9527"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AVANCE TOTAL ACUMULADO</a:t>
                      </a:r>
                    </a:p>
                  </a:txBody>
                  <a:tcPr marL="9527" marR="9527"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0"/>
                  </a:ext>
                </a:extLst>
              </a:tr>
              <a:tr h="264933">
                <a:tc>
                  <a:txBody>
                    <a:bodyPr/>
                    <a:lstStyle/>
                    <a:p>
                      <a:endParaRPr lang="es-CO" sz="900">
                        <a:latin typeface="Arial" panose="020B0604020202020204" pitchFamily="34" charset="0"/>
                        <a:cs typeface="Arial" panose="020B0604020202020204" pitchFamily="34" charset="0"/>
                      </a:endParaRP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0,75 KM</a:t>
                      </a:r>
                    </a:p>
                  </a:txBody>
                  <a:tcPr marL="9527" marR="9527"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Pavimentación</a:t>
                      </a:r>
                    </a:p>
                  </a:txBody>
                  <a:tcPr marL="9527" marR="9527"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0,115 km</a:t>
                      </a:r>
                    </a:p>
                  </a:txBody>
                  <a:tcPr marL="9527" marR="9527"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1"/>
                  </a:ext>
                </a:extLst>
              </a:tr>
              <a:tr h="421004">
                <a:tc>
                  <a:txBody>
                    <a:bodyPr/>
                    <a:lstStyle/>
                    <a:p>
                      <a:endParaRPr lang="es-CO" sz="900">
                        <a:latin typeface="Arial" panose="020B0604020202020204" pitchFamily="34" charset="0"/>
                        <a:cs typeface="Arial" panose="020B0604020202020204" pitchFamily="34" charset="0"/>
                      </a:endParaRPr>
                    </a:p>
                  </a:txBody>
                  <a:tcPr marL="9527" marR="9527" marT="9525"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1</a:t>
                      </a:r>
                    </a:p>
                  </a:txBody>
                  <a:tcPr marL="9527" marR="9527"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ES" sz="900" b="0" i="0" u="none" strike="noStrike" dirty="0">
                          <a:solidFill>
                            <a:srgbClr val="375623"/>
                          </a:solidFill>
                          <a:effectLst/>
                          <a:latin typeface="Arial" panose="020B0604020202020204" pitchFamily="34" charset="0"/>
                          <a:cs typeface="Arial" panose="020B0604020202020204" pitchFamily="34" charset="0"/>
                        </a:rPr>
                        <a:t>REPARACION Y RECONSTRUCCION ALETA PUENTE</a:t>
                      </a:r>
                    </a:p>
                  </a:txBody>
                  <a:tcPr marL="9527" marR="9527"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0</a:t>
                      </a:r>
                    </a:p>
                  </a:txBody>
                  <a:tcPr marL="9527" marR="9527" marT="9525"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bl>
          </a:graphicData>
        </a:graphic>
      </p:graphicFrame>
      <p:graphicFrame>
        <p:nvGraphicFramePr>
          <p:cNvPr id="6" name="Tabla 5">
            <a:extLst>
              <a:ext uri="{FF2B5EF4-FFF2-40B4-BE49-F238E27FC236}">
                <a16:creationId xmlns:a16="http://schemas.microsoft.com/office/drawing/2014/main" id="{705CD3BC-F607-480E-833D-F1AE77D7805F}"/>
              </a:ext>
            </a:extLst>
          </p:cNvPr>
          <p:cNvGraphicFramePr>
            <a:graphicFrameLocks noGrp="1"/>
          </p:cNvGraphicFramePr>
          <p:nvPr/>
        </p:nvGraphicFramePr>
        <p:xfrm>
          <a:off x="874713" y="1012825"/>
          <a:ext cx="4810125" cy="2894013"/>
        </p:xfrm>
        <a:graphic>
          <a:graphicData uri="http://schemas.openxmlformats.org/drawingml/2006/table">
            <a:tbl>
              <a:tblPr firstRow="1" bandRow="1"/>
              <a:tblGrid>
                <a:gridCol w="1696443">
                  <a:extLst>
                    <a:ext uri="{9D8B030D-6E8A-4147-A177-3AD203B41FA5}">
                      <a16:colId xmlns:a16="http://schemas.microsoft.com/office/drawing/2014/main" val="20000"/>
                    </a:ext>
                  </a:extLst>
                </a:gridCol>
                <a:gridCol w="1007263">
                  <a:extLst>
                    <a:ext uri="{9D8B030D-6E8A-4147-A177-3AD203B41FA5}">
                      <a16:colId xmlns:a16="http://schemas.microsoft.com/office/drawing/2014/main" val="20001"/>
                    </a:ext>
                  </a:extLst>
                </a:gridCol>
                <a:gridCol w="1244060">
                  <a:extLst>
                    <a:ext uri="{9D8B030D-6E8A-4147-A177-3AD203B41FA5}">
                      <a16:colId xmlns:a16="http://schemas.microsoft.com/office/drawing/2014/main" val="20002"/>
                    </a:ext>
                  </a:extLst>
                </a:gridCol>
                <a:gridCol w="862359">
                  <a:extLst>
                    <a:ext uri="{9D8B030D-6E8A-4147-A177-3AD203B41FA5}">
                      <a16:colId xmlns:a16="http://schemas.microsoft.com/office/drawing/2014/main" val="20003"/>
                    </a:ext>
                  </a:extLst>
                </a:gridCol>
              </a:tblGrid>
              <a:tr h="163849">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INFORMACION DEL CONTRATO</a:t>
                      </a:r>
                    </a:p>
                  </a:txBody>
                  <a:tcPr marL="9528" marR="9528" marT="952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0"/>
                  </a:ext>
                </a:extLst>
              </a:tr>
              <a:tr h="163849">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CONTRATO No.  </a:t>
                      </a:r>
                    </a:p>
                  </a:txBody>
                  <a:tcPr marL="9528" marR="9528" marT="9526"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8" marR="9528"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1700 DE 2019</a:t>
                      </a:r>
                    </a:p>
                  </a:txBody>
                  <a:tcPr marL="9528" marR="9528"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 </a:t>
                      </a:r>
                    </a:p>
                  </a:txBody>
                  <a:tcPr marL="9528" marR="9528"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1"/>
                  </a:ext>
                </a:extLst>
              </a:tr>
              <a:tr h="163849">
                <a:tc>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DE INICIO:</a:t>
                      </a:r>
                    </a:p>
                  </a:txBody>
                  <a:tcPr marL="9528" marR="9528" marT="9526"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gridSpan="3">
                  <a:txBody>
                    <a:bodyPr/>
                    <a:lstStyle/>
                    <a:p>
                      <a:pPr algn="l" rtl="0" fontAlgn="ctr"/>
                      <a:r>
                        <a:rPr lang="es-CO" sz="900" b="0" i="0" u="none" strike="noStrike">
                          <a:solidFill>
                            <a:srgbClr val="375623"/>
                          </a:solidFill>
                          <a:effectLst/>
                          <a:latin typeface="Arial" panose="020B0604020202020204" pitchFamily="34" charset="0"/>
                          <a:cs typeface="Arial" panose="020B0604020202020204" pitchFamily="34" charset="0"/>
                        </a:rPr>
                        <a:t>16/10/2019</a:t>
                      </a:r>
                    </a:p>
                  </a:txBody>
                  <a:tcPr marL="9528" marR="9528"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2"/>
                  </a:ext>
                </a:extLst>
              </a:tr>
              <a:tr h="163849">
                <a:tc gridSpan="3">
                  <a:txBody>
                    <a:bodyPr/>
                    <a:lstStyle/>
                    <a:p>
                      <a:pPr algn="l" rtl="0" fontAlgn="b"/>
                      <a:r>
                        <a:rPr lang="es-CO" sz="900" b="1" i="0" u="none" strike="noStrike">
                          <a:solidFill>
                            <a:srgbClr val="375623"/>
                          </a:solidFill>
                          <a:effectLst/>
                          <a:latin typeface="Arial" panose="020B0604020202020204" pitchFamily="34" charset="0"/>
                          <a:cs typeface="Arial" panose="020B0604020202020204" pitchFamily="34" charset="0"/>
                        </a:rPr>
                        <a:t>FECHA PROGRAMADA TERMINACION</a:t>
                      </a:r>
                    </a:p>
                  </a:txBody>
                  <a:tcPr marL="9528" marR="9528" marT="9526" marB="0" anchor="b">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l" rtl="0" fontAlgn="b"/>
                      <a:r>
                        <a:rPr lang="es-CO" sz="900" b="0" i="0" u="none" strike="noStrike">
                          <a:solidFill>
                            <a:srgbClr val="375623"/>
                          </a:solidFill>
                          <a:effectLst/>
                          <a:latin typeface="Arial" panose="020B0604020202020204" pitchFamily="34" charset="0"/>
                          <a:cs typeface="Arial" panose="020B0604020202020204" pitchFamily="34" charset="0"/>
                        </a:rPr>
                        <a:t>31/12/2019</a:t>
                      </a:r>
                    </a:p>
                  </a:txBody>
                  <a:tcPr marL="9528" marR="9528"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3"/>
                  </a:ext>
                </a:extLst>
              </a:tr>
              <a:tr h="163849">
                <a:tc gridSpan="4">
                  <a:txBody>
                    <a:bodyPr/>
                    <a:lstStyle/>
                    <a:p>
                      <a:pPr algn="ctr" rtl="0" fontAlgn="b"/>
                      <a:r>
                        <a:rPr lang="es-CO" sz="900" b="0" i="0" u="none" strike="noStrike">
                          <a:solidFill>
                            <a:srgbClr val="FFFFFF"/>
                          </a:solidFill>
                          <a:effectLst/>
                          <a:latin typeface="Arial" panose="020B0604020202020204" pitchFamily="34" charset="0"/>
                          <a:cs typeface="Arial" panose="020B0604020202020204" pitchFamily="34" charset="0"/>
                        </a:rPr>
                        <a:t>BENEFICIOS DEL PROYECTO</a:t>
                      </a:r>
                    </a:p>
                  </a:txBody>
                  <a:tcPr marL="9528" marR="9528" marT="952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283874">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AHORROS EN COSTOS DE OPERACIÓN VEHICULAR:</a:t>
                      </a:r>
                    </a:p>
                  </a:txBody>
                  <a:tcPr marL="9528" marR="9528"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MONETARIA</a:t>
                      </a:r>
                    </a:p>
                  </a:txBody>
                  <a:tcPr marL="9528" marR="9528"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5"/>
                  </a:ext>
                </a:extLst>
              </a:tr>
              <a:tr h="283874">
                <a:tc gridSpan="3">
                  <a:txBody>
                    <a:bodyPr/>
                    <a:lstStyle/>
                    <a:p>
                      <a:pPr algn="l" rtl="0" fontAlgn="ctr"/>
                      <a:r>
                        <a:rPr lang="es-ES" sz="900" b="1" i="0" u="none" strike="noStrike">
                          <a:solidFill>
                            <a:srgbClr val="375623"/>
                          </a:solidFill>
                          <a:effectLst/>
                          <a:latin typeface="Arial" panose="020B0604020202020204" pitchFamily="34" charset="0"/>
                          <a:cs typeface="Arial" panose="020B0604020202020204" pitchFamily="34" charset="0"/>
                        </a:rPr>
                        <a:t>AHORRO EN TIEMPOS DE RECORRIDO: </a:t>
                      </a:r>
                    </a:p>
                  </a:txBody>
                  <a:tcPr marL="9528" marR="9528"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TIEMPO</a:t>
                      </a:r>
                    </a:p>
                  </a:txBody>
                  <a:tcPr marL="9528" marR="9528"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06"/>
                  </a:ext>
                </a:extLst>
              </a:tr>
              <a:tr h="163849">
                <a:tc gridSpan="3">
                  <a:txBody>
                    <a:bodyPr/>
                    <a:lstStyle/>
                    <a:p>
                      <a:pPr algn="l" rtl="0" fontAlgn="ctr"/>
                      <a:r>
                        <a:rPr lang="es-CO" sz="900" b="0" i="0" u="none" strike="noStrike" dirty="0">
                          <a:solidFill>
                            <a:srgbClr val="375623"/>
                          </a:solidFill>
                          <a:effectLst/>
                          <a:latin typeface="Arial" panose="020B0604020202020204" pitchFamily="34" charset="0"/>
                          <a:cs typeface="Arial" panose="020B0604020202020204" pitchFamily="34" charset="0"/>
                        </a:rPr>
                        <a:t> </a:t>
                      </a:r>
                      <a:r>
                        <a:rPr lang="es-CO" sz="900" b="1" i="0" u="none" strike="noStrike" dirty="0">
                          <a:solidFill>
                            <a:srgbClr val="375623"/>
                          </a:solidFill>
                          <a:effectLst/>
                          <a:latin typeface="Arial" panose="020B0604020202020204" pitchFamily="34" charset="0"/>
                          <a:cs typeface="Arial" panose="020B0604020202020204" pitchFamily="34" charset="0"/>
                        </a:rPr>
                        <a:t>EMPLEOS  GENERADOS:</a:t>
                      </a:r>
                    </a:p>
                  </a:txBody>
                  <a:tcPr marL="9528" marR="9528"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a:txBody>
                    <a:bodyPr/>
                    <a:lstStyle/>
                    <a:p>
                      <a:pPr algn="ctr" rtl="0" fontAlgn="b"/>
                      <a:r>
                        <a:rPr lang="es-CO" sz="900" b="1" i="0" u="none" strike="noStrike">
                          <a:solidFill>
                            <a:srgbClr val="375623"/>
                          </a:solidFill>
                          <a:effectLst/>
                          <a:latin typeface="Arial" panose="020B0604020202020204" pitchFamily="34" charset="0"/>
                          <a:cs typeface="Arial" panose="020B0604020202020204" pitchFamily="34" charset="0"/>
                        </a:rPr>
                        <a:t>100</a:t>
                      </a:r>
                    </a:p>
                  </a:txBody>
                  <a:tcPr marL="9528" marR="9528" marT="9526" marB="0" anchor="b">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07"/>
                  </a:ext>
                </a:extLst>
              </a:tr>
              <a:tr h="283874">
                <a:tc gridSpan="4">
                  <a:txBody>
                    <a:bodyPr/>
                    <a:lstStyle/>
                    <a:p>
                      <a:pPr algn="l" rtl="0" fontAlgn="ctr"/>
                      <a:r>
                        <a:rPr lang="es-ES" sz="900" b="1" i="0" u="none" strike="noStrike" dirty="0">
                          <a:solidFill>
                            <a:srgbClr val="375623"/>
                          </a:solidFill>
                          <a:effectLst/>
                          <a:latin typeface="Arial" panose="020B0604020202020204" pitchFamily="34" charset="0"/>
                          <a:cs typeface="Arial" panose="020B0604020202020204" pitchFamily="34" charset="0"/>
                        </a:rPr>
                        <a:t>OTROS BENEFICIOS</a:t>
                      </a:r>
                      <a:r>
                        <a:rPr lang="es-ES" sz="900" b="0" i="0" u="none" strike="noStrike" dirty="0">
                          <a:solidFill>
                            <a:srgbClr val="375623"/>
                          </a:solidFill>
                          <a:effectLst/>
                          <a:latin typeface="Arial" panose="020B0604020202020204" pitchFamily="34" charset="0"/>
                          <a:cs typeface="Arial" panose="020B0604020202020204" pitchFamily="34" charset="0"/>
                        </a:rPr>
                        <a:t>: Ahorro en tiempos de recorrido: Vehículos pesados 90 minutos, vehículos livianos 40 minutos</a:t>
                      </a:r>
                    </a:p>
                  </a:txBody>
                  <a:tcPr marL="9528" marR="9528"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8"/>
                  </a:ext>
                </a:extLst>
              </a:tr>
              <a:tr h="163849">
                <a:tc gridSpan="4">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Ahorro en recorrido: Más de 15 kilómetros</a:t>
                      </a:r>
                    </a:p>
                  </a:txBody>
                  <a:tcPr marL="9528" marR="9528"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9"/>
                  </a:ext>
                </a:extLst>
              </a:tr>
              <a:tr h="163849">
                <a:tc gridSpan="4">
                  <a:txBody>
                    <a:bodyPr/>
                    <a:lstStyle/>
                    <a:p>
                      <a:pPr algn="l" rtl="0" fontAlgn="ctr"/>
                      <a:r>
                        <a:rPr lang="es-ES" sz="900" b="0" i="0" u="none" strike="noStrike">
                          <a:solidFill>
                            <a:srgbClr val="375623"/>
                          </a:solidFill>
                          <a:effectLst/>
                          <a:latin typeface="Arial" panose="020B0604020202020204" pitchFamily="34" charset="0"/>
                          <a:cs typeface="Arial" panose="020B0604020202020204" pitchFamily="34" charset="0"/>
                        </a:rPr>
                        <a:t>Disminución de la accidentalidad: Reducción del 75%</a:t>
                      </a:r>
                    </a:p>
                  </a:txBody>
                  <a:tcPr marL="9528" marR="9528" marT="9526"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E2EFDA"/>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0"/>
                  </a:ext>
                </a:extLst>
              </a:tr>
              <a:tr h="163849">
                <a:tc gridSpan="4">
                  <a:txBody>
                    <a:bodyPr/>
                    <a:lstStyle/>
                    <a:p>
                      <a:pPr algn="ctr" rtl="0" fontAlgn="b"/>
                      <a:r>
                        <a:rPr lang="es-ES" sz="900" b="0" i="0" u="none" strike="noStrike">
                          <a:solidFill>
                            <a:srgbClr val="FFFFFF"/>
                          </a:solidFill>
                          <a:effectLst/>
                          <a:latin typeface="Arial" panose="020B0604020202020204" pitchFamily="34" charset="0"/>
                          <a:cs typeface="Arial" panose="020B0604020202020204" pitchFamily="34" charset="0"/>
                        </a:rPr>
                        <a:t>METAS DEL CONTRATO O PROYECTO  (PLAN DE ACCIÓN 2019)</a:t>
                      </a:r>
                    </a:p>
                  </a:txBody>
                  <a:tcPr marL="9528" marR="9528" marT="9526"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75623"/>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11"/>
                  </a:ext>
                </a:extLst>
              </a:tr>
              <a:tr h="283874">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META</a:t>
                      </a:r>
                    </a:p>
                  </a:txBody>
                  <a:tcPr marL="9528" marR="9528"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Unidad de Medida</a:t>
                      </a:r>
                    </a:p>
                  </a:txBody>
                  <a:tcPr marL="9528" marR="9528"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Indicador de Gestión (Meta)</a:t>
                      </a:r>
                    </a:p>
                  </a:txBody>
                  <a:tcPr marL="9528" marR="9528"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375623"/>
                          </a:solidFill>
                          <a:effectLst/>
                          <a:latin typeface="Arial" panose="020B0604020202020204" pitchFamily="34" charset="0"/>
                          <a:cs typeface="Arial" panose="020B0604020202020204" pitchFamily="34" charset="0"/>
                        </a:rPr>
                        <a:t>Ejecutado</a:t>
                      </a:r>
                    </a:p>
                  </a:txBody>
                  <a:tcPr marL="9528" marR="9528"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C6E0B4"/>
                    </a:solidFill>
                  </a:tcPr>
                </a:tc>
                <a:extLst>
                  <a:ext uri="{0D108BD9-81ED-4DB2-BD59-A6C34878D82A}">
                    <a16:rowId xmlns:a16="http://schemas.microsoft.com/office/drawing/2014/main" val="10012"/>
                  </a:ext>
                </a:extLst>
              </a:tr>
              <a:tr h="283874">
                <a:tc>
                  <a:txBody>
                    <a:bodyPr/>
                    <a:lstStyle/>
                    <a:p>
                      <a:pPr algn="just" rtl="0" fontAlgn="ctr"/>
                      <a:r>
                        <a:rPr lang="es-ES" sz="900" b="1" i="0" u="none" strike="noStrike" dirty="0">
                          <a:solidFill>
                            <a:srgbClr val="375623"/>
                          </a:solidFill>
                          <a:effectLst/>
                          <a:latin typeface="Arial" panose="020B0604020202020204" pitchFamily="34" charset="0"/>
                          <a:cs typeface="Arial" panose="020B0604020202020204" pitchFamily="34" charset="0"/>
                        </a:rPr>
                        <a:t>Rehabilitación y/o mantenimiento red primaria</a:t>
                      </a:r>
                    </a:p>
                  </a:txBody>
                  <a:tcPr marL="9528" marR="9528" marT="9526" marB="0" anchor="ctr">
                    <a:lnL w="1270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375623"/>
                          </a:solidFill>
                          <a:effectLst/>
                          <a:latin typeface="Arial" panose="020B0604020202020204" pitchFamily="34" charset="0"/>
                          <a:cs typeface="Arial" panose="020B0604020202020204" pitchFamily="34" charset="0"/>
                        </a:rPr>
                        <a:t>Kilómetro</a:t>
                      </a:r>
                    </a:p>
                  </a:txBody>
                  <a:tcPr marL="9528" marR="9528"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a:solidFill>
                            <a:srgbClr val="375623"/>
                          </a:solidFill>
                          <a:effectLst/>
                          <a:latin typeface="Arial" panose="020B0604020202020204" pitchFamily="34" charset="0"/>
                          <a:cs typeface="Arial" panose="020B0604020202020204" pitchFamily="34" charset="0"/>
                        </a:rPr>
                        <a:t>0,75</a:t>
                      </a:r>
                    </a:p>
                  </a:txBody>
                  <a:tcPr marL="9528" marR="9528" marT="9526"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tc>
                  <a:txBody>
                    <a:bodyPr/>
                    <a:lstStyle/>
                    <a:p>
                      <a:pPr algn="ctr" rtl="0" fontAlgn="ctr"/>
                      <a:r>
                        <a:rPr lang="es-CO" sz="900" b="0" i="0" u="none" strike="noStrike" dirty="0">
                          <a:solidFill>
                            <a:srgbClr val="375623"/>
                          </a:solidFill>
                          <a:effectLst/>
                          <a:latin typeface="Arial" panose="020B0604020202020204" pitchFamily="34" charset="0"/>
                          <a:cs typeface="Arial" panose="020B0604020202020204" pitchFamily="34" charset="0"/>
                        </a:rPr>
                        <a:t>0,115</a:t>
                      </a:r>
                    </a:p>
                  </a:txBody>
                  <a:tcPr marL="9528" marR="9528" marT="9526" marB="0" anchor="ctr">
                    <a:lnL w="635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2EFDA"/>
                    </a:solidFill>
                  </a:tcPr>
                </a:tc>
                <a:extLst>
                  <a:ext uri="{0D108BD9-81ED-4DB2-BD59-A6C34878D82A}">
                    <a16:rowId xmlns:a16="http://schemas.microsoft.com/office/drawing/2014/main" val="10013"/>
                  </a:ext>
                </a:extLst>
              </a:tr>
            </a:tbl>
          </a:graphicData>
        </a:graphic>
      </p:graphicFrame>
    </p:spTree>
  </p:cSld>
  <p:clrMapOvr>
    <a:masterClrMapping/>
  </p:clrMapOvr>
</p:sld>
</file>

<file path=ppt/theme/theme1.xml><?xml version="1.0" encoding="utf-8"?>
<a:theme xmlns:a="http://schemas.openxmlformats.org/drawingml/2006/main" name="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7_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2_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a:spPr>
      <a:bodyPr anchor="ctr"/>
      <a:lstStyle>
        <a:defPPr algn="ctr" eaLnBrk="1" fontAlgn="auto" hangingPunct="1">
          <a:spcBef>
            <a:spcPts val="0"/>
          </a:spcBef>
          <a:spcAft>
            <a:spcPts val="0"/>
          </a:spcAft>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a:spPr>
      <a:bodyPr anchor="ctr"/>
      <a:lstStyle>
        <a:defPPr algn="ctr" eaLnBrk="1" fontAlgn="auto" hangingPunct="1">
          <a:spcBef>
            <a:spcPts val="0"/>
          </a:spcBef>
          <a:spcAft>
            <a:spcPts val="0"/>
          </a:spcAft>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4_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a:spPr>
      <a:bodyPr anchor="ctr"/>
      <a:lstStyle>
        <a:defPPr algn="ctr" eaLnBrk="1" fontAlgn="auto" hangingPunct="1">
          <a:spcBef>
            <a:spcPts val="0"/>
          </a:spcBef>
          <a:spcAft>
            <a:spcPts val="0"/>
          </a:spcAft>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a:spPr>
      <a:bodyPr anchor="ctr"/>
      <a:lstStyle>
        <a:defPPr algn="ctr" eaLnBrk="1" fontAlgn="auto" hangingPunct="1">
          <a:spcBef>
            <a:spcPts val="0"/>
          </a:spcBef>
          <a:spcAft>
            <a:spcPts val="0"/>
          </a:spcAft>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6_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ln>
          <a:noFill/>
        </a:ln>
      </a:spPr>
      <a:bodyPr anchor="ctr"/>
      <a:lstStyle>
        <a:defPPr algn="ctr" eaLnBrk="1" fontAlgn="auto" hangingPunct="1">
          <a:spcBef>
            <a:spcPts val="0"/>
          </a:spcBef>
          <a:spcAft>
            <a:spcPts val="0"/>
          </a:spcAft>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emplate/>
  <TotalTime>57802</TotalTime>
  <Words>71263</Words>
  <Application>Microsoft Office PowerPoint</Application>
  <PresentationFormat>Panorámica</PresentationFormat>
  <Paragraphs>11985</Paragraphs>
  <Slides>368</Slides>
  <Notes>64</Notes>
  <HiddenSlides>0</HiddenSlides>
  <MMClips>0</MMClips>
  <ScaleCrop>false</ScaleCrop>
  <HeadingPairs>
    <vt:vector size="8" baseType="variant">
      <vt:variant>
        <vt:lpstr>Fuentes usadas</vt:lpstr>
      </vt:variant>
      <vt:variant>
        <vt:i4>15</vt:i4>
      </vt:variant>
      <vt:variant>
        <vt:lpstr>Tema</vt:lpstr>
      </vt:variant>
      <vt:variant>
        <vt:i4>11</vt:i4>
      </vt:variant>
      <vt:variant>
        <vt:lpstr>Servidores OLE incrustados</vt:lpstr>
      </vt:variant>
      <vt:variant>
        <vt:i4>1</vt:i4>
      </vt:variant>
      <vt:variant>
        <vt:lpstr>Títulos de diapositiva</vt:lpstr>
      </vt:variant>
      <vt:variant>
        <vt:i4>368</vt:i4>
      </vt:variant>
    </vt:vector>
  </HeadingPairs>
  <TitlesOfParts>
    <vt:vector size="395" baseType="lpstr">
      <vt:lpstr>Calibri</vt:lpstr>
      <vt:lpstr>Arial</vt:lpstr>
      <vt:lpstr>Calibri Light</vt:lpstr>
      <vt:lpstr>Work Sans</vt:lpstr>
      <vt:lpstr>Impact</vt:lpstr>
      <vt:lpstr>Verdana</vt:lpstr>
      <vt:lpstr>Helvetica Neue Bold Condensed</vt:lpstr>
      <vt:lpstr>Times New Roman</vt:lpstr>
      <vt:lpstr>MS PGothic</vt:lpstr>
      <vt:lpstr>Arial Narrow</vt:lpstr>
      <vt:lpstr>Wingdings</vt:lpstr>
      <vt:lpstr>Franklin Gothic Demi Cond</vt:lpstr>
      <vt:lpstr>Franklin Gothic Book</vt:lpstr>
      <vt:lpstr>Aharoni</vt:lpstr>
      <vt:lpstr>MS Gothic</vt:lpstr>
      <vt:lpstr>Diseño personalizado</vt:lpstr>
      <vt:lpstr>1_Diseño personalizado</vt:lpstr>
      <vt:lpstr>2_Diseño personalizado</vt:lpstr>
      <vt:lpstr>3_Diseño personalizado</vt:lpstr>
      <vt:lpstr>Tema de Office</vt:lpstr>
      <vt:lpstr>1_Tema de Office</vt:lpstr>
      <vt:lpstr>4_Diseño personalizado</vt:lpstr>
      <vt:lpstr>5_Diseño personalizado</vt:lpstr>
      <vt:lpstr>6_Diseño personalizado</vt:lpstr>
      <vt:lpstr>7_Diseño personalizado</vt:lpstr>
      <vt:lpstr>2_Tema de Office</vt:lpstr>
      <vt:lpstr>Gráfico de Microsoft Excel</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Colombia Rural</vt:lpstr>
      <vt:lpstr>Presentación de PowerPoint</vt:lpstr>
      <vt:lpstr>Presentación de PowerPoint</vt:lpstr>
      <vt:lpstr>Presentación de PowerPoint</vt:lpstr>
      <vt:lpstr>Presentación de PowerPoint</vt:lpstr>
      <vt:lpstr>Presentación de PowerPoint</vt:lpstr>
      <vt:lpstr>Presentación de PowerPoint</vt:lpstr>
      <vt:lpstr>OCAD PAZ</vt:lpstr>
      <vt:lpstr>OCAD PAZ </vt:lpstr>
      <vt:lpstr>Metas Físicas</vt:lpstr>
      <vt:lpstr>OCAD PAZ INTERVENTORIAS </vt:lpstr>
      <vt:lpstr>DISTRIBUCION PROCESOS DE CONTRATACION  DE INTERVENTORIAS -CONCURSO DE MÉRITOS ABIERTO-</vt:lpstr>
      <vt:lpstr>OCAD PAZ INTERVENTORIAS </vt:lpstr>
      <vt:lpstr>OCAD PAZ INTERVENTORIAS </vt:lpstr>
      <vt:lpstr>OCAD PAZ INTERVENTORIAS </vt:lpstr>
      <vt:lpstr>OCAD PAZ INTERVENTORIAS </vt:lpstr>
      <vt:lpstr>OCAD PAZ INTERVENTORIAS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1. Formulación  “Política de Sostenibilidad para la infraestructura del transporte a cargo del Instituto Nacional de Vías – INVIAS”</vt:lpstr>
      <vt:lpstr>Presentación de PowerPoint</vt:lpstr>
      <vt:lpstr>Presentación de PowerPoint</vt:lpstr>
      <vt:lpstr>Presentación de PowerPoint</vt:lpstr>
      <vt:lpstr>Ponencias Foro de Sostenibilidad</vt:lpstr>
      <vt:lpstr>Foro Infraestructura de transporte sostenible</vt:lpstr>
      <vt:lpstr>Presentación de PowerPoint</vt:lpstr>
      <vt:lpstr>Presentación de PowerPoint</vt:lpstr>
      <vt:lpstr>Presentación de PowerPoint</vt:lpstr>
      <vt:lpstr>Presentación de PowerPoint</vt:lpstr>
      <vt:lpstr>PIEZAS COMUNICATIVAS SOSTENIBILIDAD</vt:lpstr>
      <vt:lpstr>7. Participación en reuniones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Carlos Arturo Betancourt Gonzalez</dc:creator>
  <cp:lastModifiedBy>Jaime Silva Rodriguez</cp:lastModifiedBy>
  <cp:revision>955</cp:revision>
  <cp:lastPrinted>2020-01-31T21:43:48Z</cp:lastPrinted>
  <dcterms:created xsi:type="dcterms:W3CDTF">2018-08-30T21:00:02Z</dcterms:created>
  <dcterms:modified xsi:type="dcterms:W3CDTF">2020-01-31T23:24:29Z</dcterms:modified>
</cp:coreProperties>
</file>